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72" r:id="rId3"/>
    <p:sldId id="278" r:id="rId4"/>
    <p:sldId id="279" r:id="rId5"/>
    <p:sldId id="276" r:id="rId6"/>
    <p:sldId id="277" r:id="rId7"/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03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E0FC9D-6714-4817-92C6-DD0F31CB5523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B9BD36-9176-423F-BAB7-B97EAE024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0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A00-4F62-43AE-A837-5620FF6B9E95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3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7C66-0D3F-4887-BA1F-CEC898F829E2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0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2A50-4A77-4622-AE72-0F5162FAF743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94C53-DBB3-40FB-95FA-BDCED2E164D2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2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53E50-FC36-4AE1-B8DE-C7477EDE477B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751F-2A18-4032-A225-FB7E1D59C766}" type="datetime1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F554-F8CB-4D4E-BA1F-7848E297A3C3}" type="datetime1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8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957A-A0CC-46CF-B593-D2C5F8F7E644}" type="datetime1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13A4-FE1A-4079-BB9D-8F89FADDCAD4}" type="datetime1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0E1B8-8C13-456B-BE21-6A1446E1704F}" type="datetime1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8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A28A-3972-44F3-89F2-D040A0A45B17}" type="datetime1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2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75AA3-05C3-435B-B191-C43013D8FEFE}" type="datetime1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0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028617"/>
            <a:ext cx="4572000" cy="3077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ea typeface="Times New Roman"/>
              </a:rPr>
              <a:t>Public Commission Meeting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sz="1200" cap="small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200" cap="small" dirty="0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lang="en-US" sz="2800" b="1" dirty="0" smtClean="0">
                <a:latin typeface="Times New Roman"/>
                <a:ea typeface="Times New Roman"/>
              </a:rPr>
              <a:t>Tuesday, January 30, 2018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>
                <a:latin typeface="Times New Roman"/>
                <a:ea typeface="Times New Roman"/>
              </a:rPr>
              <a:t>10:30 AM</a:t>
            </a: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/>
              <a:t>Mass Gaming Commission </a:t>
            </a:r>
          </a:p>
          <a:p>
            <a:pPr algn="ctr"/>
            <a:r>
              <a:rPr lang="en-US" dirty="0" smtClean="0"/>
              <a:t>Public Meeting Space</a:t>
            </a:r>
          </a:p>
          <a:p>
            <a:pPr algn="ctr"/>
            <a:r>
              <a:rPr lang="en-US" dirty="0" smtClean="0"/>
              <a:t>101 Federal Street, 12</a:t>
            </a:r>
            <a:r>
              <a:rPr lang="en-US" baseline="30000" dirty="0" smtClean="0"/>
              <a:t>th</a:t>
            </a:r>
            <a:r>
              <a:rPr lang="en-US" dirty="0" smtClean="0"/>
              <a:t> Floor</a:t>
            </a:r>
          </a:p>
          <a:p>
            <a:pPr algn="ctr"/>
            <a:r>
              <a:rPr lang="en-US" dirty="0" smtClean="0"/>
              <a:t>Boston</a:t>
            </a:r>
            <a:r>
              <a:rPr lang="en-US" dirty="0"/>
              <a:t>, </a:t>
            </a:r>
            <a:r>
              <a:rPr lang="en-US" dirty="0" smtClean="0"/>
              <a:t>MA</a:t>
            </a: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12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algn="ctr"/>
            <a:endParaRPr lang="en-US" sz="33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/>
              <a:t>Call to Order</a:t>
            </a:r>
            <a:endParaRPr lang="en-US" sz="2000" dirty="0"/>
          </a:p>
          <a:p>
            <a:pPr lvl="0"/>
            <a:r>
              <a:rPr lang="en-US" dirty="0"/>
              <a:t>Chairman’s Comments &amp; Updates</a:t>
            </a:r>
            <a:endParaRPr lang="en-US" sz="2000" dirty="0"/>
          </a:p>
          <a:p>
            <a:pPr lvl="0"/>
            <a:r>
              <a:rPr lang="en-US" dirty="0"/>
              <a:t>Approval of Minutes from Previous Meetings</a:t>
            </a:r>
            <a:endParaRPr lang="en-US" sz="2000" dirty="0"/>
          </a:p>
          <a:p>
            <a:pPr lvl="0"/>
            <a:r>
              <a:rPr lang="en-US" dirty="0"/>
              <a:t>Approval of Additional Job Descriptions</a:t>
            </a:r>
          </a:p>
          <a:p>
            <a:pPr lvl="0"/>
            <a:r>
              <a:rPr lang="en-US" dirty="0"/>
              <a:t>Commissioner Nominations for the Citizens’ Oversight Committee</a:t>
            </a:r>
          </a:p>
          <a:p>
            <a:pPr lvl="0"/>
            <a:r>
              <a:rPr lang="en-US" dirty="0"/>
              <a:t>Discussion: Possible Locations for Permanent Office Space for the Commission</a:t>
            </a:r>
          </a:p>
          <a:p>
            <a:pPr lvl="0"/>
            <a:r>
              <a:rPr lang="en-US" dirty="0" smtClean="0"/>
              <a:t>New </a:t>
            </a:r>
            <a:r>
              <a:rPr lang="en-US" dirty="0"/>
              <a:t>Business that the Chairman did not anticipate at time of posting</a:t>
            </a:r>
            <a:endParaRPr lang="en-US" sz="2000" dirty="0"/>
          </a:p>
          <a:p>
            <a:pPr lvl="0"/>
            <a:r>
              <a:rPr lang="en-US" dirty="0"/>
              <a:t>Next Meeting </a:t>
            </a:r>
            <a:r>
              <a:rPr lang="en-US" dirty="0" smtClean="0"/>
              <a:t>date</a:t>
            </a:r>
            <a:endParaRPr lang="en-US" sz="20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01.30.18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Hearings Schedule</a:t>
            </a:r>
          </a:p>
          <a:p>
            <a:pPr marL="0" indent="0" algn="ctr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Pittsfield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5 – 8:30 AM – Berkshire Community Center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Holyoke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5 – 2:00 PM – Holyoke Community College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Greenfield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6 – 1:00 PM – Franklin Regional Council of Governments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Hyannis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6 – 12:00 PM – Barnstable Town Hall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Dartmouth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6 – 5:00 PM – UMass School of Law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Worcester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7 – 9:00 AM – Worcester Public Library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Danvers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7 – 2:00 PM – North Shore Community College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Boston (Downtown)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8 – 1:00 PM – McCormack Building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Martha’s Vineyard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9 – 10:30 AM – West Tisbury Public Library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Boston (Roxbury)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13 – 6:00 PM –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Bolling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Municipal Building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01.30.18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1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algn="ctr"/>
            <a:endParaRPr lang="en-US" sz="33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/>
              <a:t>Call to Order</a:t>
            </a:r>
            <a:endParaRPr lang="en-US" sz="2000" dirty="0"/>
          </a:p>
          <a:p>
            <a:pPr lvl="0"/>
            <a:r>
              <a:rPr lang="en-US" dirty="0"/>
              <a:t>Chairman’s Comments &amp; Updates</a:t>
            </a:r>
            <a:endParaRPr lang="en-US" sz="2000" dirty="0"/>
          </a:p>
          <a:p>
            <a:pPr lvl="0"/>
            <a:r>
              <a:rPr lang="en-US" dirty="0"/>
              <a:t>Approval of Minutes from Previous Meetings</a:t>
            </a:r>
            <a:endParaRPr lang="en-US" sz="2000" dirty="0"/>
          </a:p>
          <a:p>
            <a:pPr lvl="0"/>
            <a:r>
              <a:rPr lang="en-US" dirty="0"/>
              <a:t>Approval of Additional Job Descriptions</a:t>
            </a:r>
          </a:p>
          <a:p>
            <a:pPr lvl="0"/>
            <a:r>
              <a:rPr lang="en-US" dirty="0"/>
              <a:t>Commissioner Nominations for the Citizens’ Oversight Committee</a:t>
            </a:r>
          </a:p>
          <a:p>
            <a:pPr lvl="0"/>
            <a:r>
              <a:rPr lang="en-US" dirty="0"/>
              <a:t>Discussion: Possible Locations for Permanent Office Space for the Commission</a:t>
            </a:r>
          </a:p>
          <a:p>
            <a:pPr lvl="0"/>
            <a:r>
              <a:rPr lang="en-US" dirty="0" smtClean="0"/>
              <a:t>New </a:t>
            </a:r>
            <a:r>
              <a:rPr lang="en-US" dirty="0"/>
              <a:t>Business that the Chairman did not anticipate at time of posting</a:t>
            </a:r>
            <a:endParaRPr lang="en-US" sz="2000" dirty="0"/>
          </a:p>
          <a:p>
            <a:pPr lvl="0"/>
            <a:r>
              <a:rPr lang="en-US" dirty="0"/>
              <a:t>Next Meeting </a:t>
            </a:r>
            <a:r>
              <a:rPr lang="en-US" dirty="0" smtClean="0"/>
              <a:t>date</a:t>
            </a:r>
            <a:endParaRPr lang="en-US" sz="20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01.30.18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789751"/>
              </p:ext>
            </p:extLst>
          </p:nvPr>
        </p:nvGraphicFramePr>
        <p:xfrm>
          <a:off x="480063" y="1509896"/>
          <a:ext cx="7755769" cy="3324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086">
                  <a:extLst>
                    <a:ext uri="{9D8B030D-6E8A-4147-A177-3AD203B41FA5}">
                      <a16:colId xmlns:a16="http://schemas.microsoft.com/office/drawing/2014/main" val="3611139686"/>
                    </a:ext>
                  </a:extLst>
                </a:gridCol>
                <a:gridCol w="840857">
                  <a:extLst>
                    <a:ext uri="{9D8B030D-6E8A-4147-A177-3AD203B41FA5}">
                      <a16:colId xmlns:a16="http://schemas.microsoft.com/office/drawing/2014/main" val="779191753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1341143669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2085379567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2096330847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1891497583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3406424128"/>
                    </a:ext>
                  </a:extLst>
                </a:gridCol>
                <a:gridCol w="969471">
                  <a:extLst>
                    <a:ext uri="{9D8B030D-6E8A-4147-A177-3AD203B41FA5}">
                      <a16:colId xmlns:a16="http://schemas.microsoft.com/office/drawing/2014/main" val="2847019091"/>
                    </a:ext>
                  </a:extLst>
                </a:gridCol>
              </a:tblGrid>
              <a:tr h="63370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Criteria/</a:t>
                      </a:r>
                    </a:p>
                    <a:p>
                      <a:r>
                        <a:rPr lang="en-US" sz="1400" dirty="0" smtClean="0"/>
                        <a:t>Options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Downtown Boston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Other Boston</a:t>
                      </a:r>
                    </a:p>
                    <a:p>
                      <a:r>
                        <a:rPr lang="en-US" sz="900" dirty="0" smtClean="0"/>
                        <a:t>(e.g., Roxbury)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Northern Suburbs (e.g., Malden,</a:t>
                      </a:r>
                      <a:r>
                        <a:rPr lang="en-US" sz="900" baseline="0" dirty="0" smtClean="0"/>
                        <a:t> Somerville)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Southern Suburbs (e.g., Quincy, Braintree)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128 Belt (e.g., Waltham, Burlington)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495</a:t>
                      </a:r>
                      <a:r>
                        <a:rPr lang="en-US" sz="900" baseline="0" dirty="0" smtClean="0"/>
                        <a:t> Belt/</a:t>
                      </a:r>
                    </a:p>
                    <a:p>
                      <a:r>
                        <a:rPr lang="en-US" sz="900" baseline="0" dirty="0" err="1" smtClean="0"/>
                        <a:t>MetroWest</a:t>
                      </a:r>
                      <a:r>
                        <a:rPr lang="en-US" sz="900" baseline="0" dirty="0" smtClean="0"/>
                        <a:t> (e.g., Framingham, Westborough)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Worcester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8985842"/>
                  </a:ext>
                </a:extLst>
              </a:tr>
              <a:tr h="285558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Cost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02498037"/>
                  </a:ext>
                </a:extLst>
              </a:tr>
              <a:tr h="8449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Availability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baseline="0" dirty="0" smtClean="0"/>
                        <a:t>Full-Service Building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baseline="0" dirty="0" smtClean="0"/>
                        <a:t>Parking (availability and cost)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62663224"/>
                  </a:ext>
                </a:extLst>
              </a:tr>
              <a:tr h="71585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Accessibility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baseline="0" dirty="0" smtClean="0"/>
                        <a:t>Public Transportation*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baseline="0" dirty="0" smtClean="0"/>
                        <a:t>Other State Agencies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54495384"/>
                  </a:ext>
                </a:extLst>
              </a:tr>
              <a:tr h="8449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Consistency with Mission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dirty="0" smtClean="0"/>
                        <a:t>Statewide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dirty="0" smtClean="0"/>
                        <a:t>Participation</a:t>
                      </a:r>
                      <a:r>
                        <a:rPr lang="en-US" sz="800" baseline="0" dirty="0" smtClean="0"/>
                        <a:t> by DHC’s**</a:t>
                      </a:r>
                      <a:endParaRPr lang="en-US" sz="8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800" dirty="0" smtClean="0"/>
                        <a:t>Model agency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33955686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866466" y="2201976"/>
            <a:ext cx="330431" cy="13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2777488" y="2197025"/>
            <a:ext cx="324197" cy="137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3684615" y="2197025"/>
            <a:ext cx="405246" cy="137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1853997" y="2619691"/>
            <a:ext cx="361604" cy="17456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Oval 8"/>
          <p:cNvSpPr/>
          <p:nvPr/>
        </p:nvSpPr>
        <p:spPr>
          <a:xfrm>
            <a:off x="2712027" y="2623631"/>
            <a:ext cx="504998" cy="1745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Oval 9"/>
          <p:cNvSpPr/>
          <p:nvPr/>
        </p:nvSpPr>
        <p:spPr>
          <a:xfrm>
            <a:off x="3656561" y="2622807"/>
            <a:ext cx="480060" cy="1745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/>
          <p:cNvSpPr/>
          <p:nvPr/>
        </p:nvSpPr>
        <p:spPr>
          <a:xfrm>
            <a:off x="4583430" y="2197025"/>
            <a:ext cx="608907" cy="137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/>
          <p:cNvSpPr/>
          <p:nvPr/>
        </p:nvSpPr>
        <p:spPr>
          <a:xfrm>
            <a:off x="5595505" y="2197025"/>
            <a:ext cx="399011" cy="137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/>
          <p:cNvSpPr/>
          <p:nvPr/>
        </p:nvSpPr>
        <p:spPr>
          <a:xfrm>
            <a:off x="6515100" y="2197025"/>
            <a:ext cx="529937" cy="137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Oval 13"/>
          <p:cNvSpPr/>
          <p:nvPr/>
        </p:nvSpPr>
        <p:spPr>
          <a:xfrm>
            <a:off x="7497041" y="2201976"/>
            <a:ext cx="473825" cy="137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Oval 14"/>
          <p:cNvSpPr/>
          <p:nvPr/>
        </p:nvSpPr>
        <p:spPr>
          <a:xfrm>
            <a:off x="4576158" y="2615476"/>
            <a:ext cx="534093" cy="1745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Oval 15"/>
          <p:cNvSpPr/>
          <p:nvPr/>
        </p:nvSpPr>
        <p:spPr>
          <a:xfrm>
            <a:off x="5542511" y="2627393"/>
            <a:ext cx="504998" cy="1745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Oval 16"/>
          <p:cNvSpPr/>
          <p:nvPr/>
        </p:nvSpPr>
        <p:spPr>
          <a:xfrm>
            <a:off x="6515101" y="2615476"/>
            <a:ext cx="473825" cy="16833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Oval 17"/>
          <p:cNvSpPr/>
          <p:nvPr/>
        </p:nvSpPr>
        <p:spPr>
          <a:xfrm>
            <a:off x="7507951" y="2629042"/>
            <a:ext cx="467591" cy="16833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Oval 18"/>
          <p:cNvSpPr/>
          <p:nvPr/>
        </p:nvSpPr>
        <p:spPr>
          <a:xfrm>
            <a:off x="1828279" y="2931419"/>
            <a:ext cx="420833" cy="12542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Oval 19"/>
          <p:cNvSpPr/>
          <p:nvPr/>
        </p:nvSpPr>
        <p:spPr>
          <a:xfrm>
            <a:off x="2736964" y="2915278"/>
            <a:ext cx="504998" cy="1575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Oval 20"/>
          <p:cNvSpPr/>
          <p:nvPr/>
        </p:nvSpPr>
        <p:spPr>
          <a:xfrm>
            <a:off x="3644092" y="2915640"/>
            <a:ext cx="492530" cy="17842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Oval 21"/>
          <p:cNvSpPr/>
          <p:nvPr/>
        </p:nvSpPr>
        <p:spPr>
          <a:xfrm>
            <a:off x="4569924" y="2935819"/>
            <a:ext cx="523702" cy="17842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5595505" y="2915838"/>
            <a:ext cx="411480" cy="17842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Oval 23"/>
          <p:cNvSpPr/>
          <p:nvPr/>
        </p:nvSpPr>
        <p:spPr>
          <a:xfrm>
            <a:off x="6515101" y="2918392"/>
            <a:ext cx="411479" cy="17842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Oval 24"/>
          <p:cNvSpPr/>
          <p:nvPr/>
        </p:nvSpPr>
        <p:spPr>
          <a:xfrm>
            <a:off x="7450280" y="2915640"/>
            <a:ext cx="467591" cy="17842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Oval 25"/>
          <p:cNvSpPr/>
          <p:nvPr/>
        </p:nvSpPr>
        <p:spPr>
          <a:xfrm flipV="1">
            <a:off x="1798665" y="3370047"/>
            <a:ext cx="349135" cy="1419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Oval 27"/>
          <p:cNvSpPr/>
          <p:nvPr/>
        </p:nvSpPr>
        <p:spPr>
          <a:xfrm>
            <a:off x="1818148" y="3630681"/>
            <a:ext cx="310169" cy="12633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Oval 28"/>
          <p:cNvSpPr/>
          <p:nvPr/>
        </p:nvSpPr>
        <p:spPr>
          <a:xfrm>
            <a:off x="1780739" y="4199286"/>
            <a:ext cx="384984" cy="1418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Oval 29"/>
          <p:cNvSpPr/>
          <p:nvPr/>
        </p:nvSpPr>
        <p:spPr>
          <a:xfrm>
            <a:off x="1798665" y="4395481"/>
            <a:ext cx="384983" cy="1641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Oval 30"/>
          <p:cNvSpPr/>
          <p:nvPr/>
        </p:nvSpPr>
        <p:spPr>
          <a:xfrm>
            <a:off x="1798665" y="4624398"/>
            <a:ext cx="384984" cy="935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2" name="Oval 31"/>
          <p:cNvSpPr/>
          <p:nvPr/>
        </p:nvSpPr>
        <p:spPr>
          <a:xfrm>
            <a:off x="2662150" y="4199286"/>
            <a:ext cx="504998" cy="1418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3" name="Oval 32"/>
          <p:cNvSpPr/>
          <p:nvPr/>
        </p:nvSpPr>
        <p:spPr>
          <a:xfrm>
            <a:off x="2693322" y="4391555"/>
            <a:ext cx="442653" cy="1700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4" name="Oval 33"/>
          <p:cNvSpPr/>
          <p:nvPr/>
        </p:nvSpPr>
        <p:spPr>
          <a:xfrm>
            <a:off x="2699555" y="4624397"/>
            <a:ext cx="442653" cy="935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5" name="Oval 34"/>
          <p:cNvSpPr/>
          <p:nvPr/>
        </p:nvSpPr>
        <p:spPr>
          <a:xfrm>
            <a:off x="2702673" y="3370046"/>
            <a:ext cx="455122" cy="1419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7" name="Flowchart: Connector 36"/>
          <p:cNvSpPr/>
          <p:nvPr/>
        </p:nvSpPr>
        <p:spPr>
          <a:xfrm>
            <a:off x="2712027" y="3630681"/>
            <a:ext cx="455122" cy="126335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8" name="Oval 37"/>
          <p:cNvSpPr/>
          <p:nvPr/>
        </p:nvSpPr>
        <p:spPr>
          <a:xfrm>
            <a:off x="3728258" y="3370046"/>
            <a:ext cx="408363" cy="1419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0" name="Flowchart: Connector 39"/>
          <p:cNvSpPr/>
          <p:nvPr/>
        </p:nvSpPr>
        <p:spPr>
          <a:xfrm>
            <a:off x="3750859" y="3630681"/>
            <a:ext cx="385763" cy="13402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" name="Flowchart: Connector 40"/>
          <p:cNvSpPr/>
          <p:nvPr/>
        </p:nvSpPr>
        <p:spPr>
          <a:xfrm>
            <a:off x="3728258" y="4199286"/>
            <a:ext cx="408363" cy="10203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2" name="Flowchart: Connector 41"/>
          <p:cNvSpPr/>
          <p:nvPr/>
        </p:nvSpPr>
        <p:spPr>
          <a:xfrm>
            <a:off x="3728259" y="4378264"/>
            <a:ext cx="408362" cy="181407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" name="Flowchart: Connector 42"/>
          <p:cNvSpPr/>
          <p:nvPr/>
        </p:nvSpPr>
        <p:spPr>
          <a:xfrm>
            <a:off x="3728259" y="4608121"/>
            <a:ext cx="429148" cy="13628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4" name="Flowchart: Connector 43"/>
          <p:cNvSpPr/>
          <p:nvPr/>
        </p:nvSpPr>
        <p:spPr>
          <a:xfrm>
            <a:off x="4663440" y="4199287"/>
            <a:ext cx="420833" cy="14183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5" name="Flowchart: Connector 44"/>
          <p:cNvSpPr/>
          <p:nvPr/>
        </p:nvSpPr>
        <p:spPr>
          <a:xfrm>
            <a:off x="4663441" y="4391556"/>
            <a:ext cx="420832" cy="16811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6" name="Flowchart: Connector 45"/>
          <p:cNvSpPr/>
          <p:nvPr/>
        </p:nvSpPr>
        <p:spPr>
          <a:xfrm>
            <a:off x="4686818" y="4651060"/>
            <a:ext cx="397455" cy="10960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7" name="Flowchart: Connector 46"/>
          <p:cNvSpPr/>
          <p:nvPr/>
        </p:nvSpPr>
        <p:spPr>
          <a:xfrm>
            <a:off x="4638498" y="3353980"/>
            <a:ext cx="455128" cy="145519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9" name="Flowchart: Connector 48"/>
          <p:cNvSpPr/>
          <p:nvPr/>
        </p:nvSpPr>
        <p:spPr>
          <a:xfrm>
            <a:off x="4638498" y="3642053"/>
            <a:ext cx="445775" cy="137687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Flowchart: Connector 49"/>
          <p:cNvSpPr/>
          <p:nvPr/>
        </p:nvSpPr>
        <p:spPr>
          <a:xfrm>
            <a:off x="5591908" y="3382513"/>
            <a:ext cx="402608" cy="11682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Flowchart: Connector 51"/>
          <p:cNvSpPr/>
          <p:nvPr/>
        </p:nvSpPr>
        <p:spPr>
          <a:xfrm>
            <a:off x="5617323" y="3643969"/>
            <a:ext cx="389661" cy="143623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3" name="Flowchart: Connector 52"/>
          <p:cNvSpPr/>
          <p:nvPr/>
        </p:nvSpPr>
        <p:spPr>
          <a:xfrm>
            <a:off x="5632912" y="4223644"/>
            <a:ext cx="374071" cy="118457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4" name="Flowchart: Connector 53"/>
          <p:cNvSpPr/>
          <p:nvPr/>
        </p:nvSpPr>
        <p:spPr>
          <a:xfrm>
            <a:off x="5636030" y="4438640"/>
            <a:ext cx="411479" cy="121031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5" name="Flowchart: Connector 54"/>
          <p:cNvSpPr/>
          <p:nvPr/>
        </p:nvSpPr>
        <p:spPr>
          <a:xfrm>
            <a:off x="5623561" y="4623208"/>
            <a:ext cx="423948" cy="13746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6" name="Flowchart: Connector 55"/>
          <p:cNvSpPr/>
          <p:nvPr/>
        </p:nvSpPr>
        <p:spPr>
          <a:xfrm>
            <a:off x="6577445" y="3398835"/>
            <a:ext cx="349135" cy="11313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8" name="Flowchart: Connector 57"/>
          <p:cNvSpPr/>
          <p:nvPr/>
        </p:nvSpPr>
        <p:spPr>
          <a:xfrm>
            <a:off x="6574324" y="3630681"/>
            <a:ext cx="352255" cy="13402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0000"/>
              </a:solidFill>
            </a:endParaRPr>
          </a:p>
        </p:txBody>
      </p:sp>
      <p:sp>
        <p:nvSpPr>
          <p:cNvPr id="59" name="Flowchart: Connector 58"/>
          <p:cNvSpPr/>
          <p:nvPr/>
        </p:nvSpPr>
        <p:spPr>
          <a:xfrm>
            <a:off x="6602385" y="4222664"/>
            <a:ext cx="324193" cy="1556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0" name="Flowchart: Connector 59"/>
          <p:cNvSpPr/>
          <p:nvPr/>
        </p:nvSpPr>
        <p:spPr>
          <a:xfrm>
            <a:off x="6611739" y="4432404"/>
            <a:ext cx="314839" cy="127267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1" name="Flowchart: Connector 60"/>
          <p:cNvSpPr/>
          <p:nvPr/>
        </p:nvSpPr>
        <p:spPr>
          <a:xfrm>
            <a:off x="6596148" y="4631404"/>
            <a:ext cx="336666" cy="11084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2" name="Flowchart: Connector 61"/>
          <p:cNvSpPr/>
          <p:nvPr/>
        </p:nvSpPr>
        <p:spPr>
          <a:xfrm>
            <a:off x="7517303" y="3375303"/>
            <a:ext cx="400568" cy="16554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4" name="Flowchart: Connector 63"/>
          <p:cNvSpPr/>
          <p:nvPr/>
        </p:nvSpPr>
        <p:spPr>
          <a:xfrm>
            <a:off x="7525096" y="3638366"/>
            <a:ext cx="392775" cy="13751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5" name="Flowchart: Connector 64"/>
          <p:cNvSpPr/>
          <p:nvPr/>
        </p:nvSpPr>
        <p:spPr>
          <a:xfrm>
            <a:off x="7576530" y="4222664"/>
            <a:ext cx="341341" cy="146427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6" name="Flowchart: Connector 65"/>
          <p:cNvSpPr/>
          <p:nvPr/>
        </p:nvSpPr>
        <p:spPr>
          <a:xfrm>
            <a:off x="7565620" y="4438641"/>
            <a:ext cx="352252" cy="9339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7" name="Flowchart: Connector 66"/>
          <p:cNvSpPr/>
          <p:nvPr/>
        </p:nvSpPr>
        <p:spPr>
          <a:xfrm>
            <a:off x="7565619" y="4604124"/>
            <a:ext cx="352251" cy="15654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8" name="TextBox 67"/>
          <p:cNvSpPr txBox="1"/>
          <p:nvPr/>
        </p:nvSpPr>
        <p:spPr>
          <a:xfrm>
            <a:off x="480063" y="4997832"/>
            <a:ext cx="7755770" cy="3231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750" dirty="0"/>
              <a:t>*Public Transportation Guidelines: </a:t>
            </a:r>
            <a:r>
              <a:rPr lang="en-US" sz="750" b="1" dirty="0"/>
              <a:t>1/4-mile radius of an MBTA Rapid Transit Station on specific line (orange, red, silver, or green lines) PREFERENCE vs. REQUIREMENT – named cities/towns</a:t>
            </a:r>
          </a:p>
          <a:p>
            <a:r>
              <a:rPr lang="en-US" sz="750" dirty="0"/>
              <a:t>**Participation by DHC’s (Disproportionately Harmed Communities): Yellow indicates that there are DHC’s in this geography</a:t>
            </a:r>
          </a:p>
        </p:txBody>
      </p:sp>
      <p:sp>
        <p:nvSpPr>
          <p:cNvPr id="63" name="Title 4"/>
          <p:cNvSpPr>
            <a:spLocks noGrp="1"/>
          </p:cNvSpPr>
          <p:nvPr>
            <p:ph type="title"/>
          </p:nvPr>
        </p:nvSpPr>
        <p:spPr>
          <a:xfrm>
            <a:off x="1798665" y="416482"/>
            <a:ext cx="6437167" cy="736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Office Location Options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9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0063" y="5562600"/>
            <a:ext cx="2110737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Key: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Green – Positive</a:t>
            </a:r>
          </a:p>
          <a:p>
            <a:r>
              <a:rPr lang="en-US" sz="1200" dirty="0" smtClean="0">
                <a:solidFill>
                  <a:srgbClr val="FFFF00"/>
                </a:solidFill>
              </a:rPr>
              <a:t>Yellow – Neutral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Red - Negative</a:t>
            </a:r>
          </a:p>
        </p:txBody>
      </p:sp>
    </p:spTree>
    <p:extLst>
      <p:ext uri="{BB962C8B-B14F-4D97-AF65-F5344CB8AC3E}">
        <p14:creationId xmlns:p14="http://schemas.microsoft.com/office/powerpoint/2010/main" val="1859985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99492"/>
            <a:ext cx="3766705" cy="301990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100" dirty="0"/>
              <a:t>Abington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Amherst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Boston (only certain areas to be designated by the Commission)</a:t>
            </a:r>
          </a:p>
          <a:p>
            <a:pPr>
              <a:lnSpc>
                <a:spcPct val="120000"/>
              </a:lnSpc>
            </a:pPr>
            <a:r>
              <a:rPr lang="en-US" sz="1100" dirty="0">
                <a:solidFill>
                  <a:srgbClr val="FF0000"/>
                </a:solidFill>
              </a:rPr>
              <a:t>Braintree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Brockton</a:t>
            </a:r>
          </a:p>
          <a:p>
            <a:pPr>
              <a:lnSpc>
                <a:spcPct val="120000"/>
              </a:lnSpc>
            </a:pPr>
            <a:r>
              <a:rPr lang="en-US" sz="1100" dirty="0">
                <a:solidFill>
                  <a:srgbClr val="FF0000"/>
                </a:solidFill>
              </a:rPr>
              <a:t>Chelsea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Fall River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Fitchburg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Greenfield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Haverhill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Holyoke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Lowell</a:t>
            </a:r>
          </a:p>
          <a:p>
            <a:pPr>
              <a:lnSpc>
                <a:spcPct val="120000"/>
              </a:lnSpc>
            </a:pPr>
            <a:r>
              <a:rPr lang="en-US" sz="1100" dirty="0"/>
              <a:t>Lynn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752600"/>
            <a:ext cx="4102331" cy="463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Mansfield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Monson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New Bedford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North Adams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Pittsfield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F0000"/>
                </a:solidFill>
              </a:rPr>
              <a:t>Quincy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Randolph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F0000"/>
                </a:solidFill>
              </a:rPr>
              <a:t>Revere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Southbridge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Spencer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Springfield (only certain areas to be designated by the Commission); 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Taunton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Walpole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Wareham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West Springfield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Worcester (only certain areas to be designated by the Commission)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33600" y="533400"/>
            <a:ext cx="6437167" cy="736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Disproportionately Harmed Communities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6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algn="ctr"/>
            <a:endParaRPr lang="en-US" sz="33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/>
              <a:t>Call to Order</a:t>
            </a:r>
            <a:endParaRPr lang="en-US" sz="2000" dirty="0"/>
          </a:p>
          <a:p>
            <a:pPr lvl="0"/>
            <a:r>
              <a:rPr lang="en-US" dirty="0"/>
              <a:t>Chairman’s Comments &amp; Updates</a:t>
            </a:r>
            <a:endParaRPr lang="en-US" sz="2000" dirty="0"/>
          </a:p>
          <a:p>
            <a:pPr lvl="0"/>
            <a:r>
              <a:rPr lang="en-US" dirty="0"/>
              <a:t>Approval of Minutes from Previous Meetings</a:t>
            </a:r>
            <a:endParaRPr lang="en-US" sz="2000" dirty="0"/>
          </a:p>
          <a:p>
            <a:pPr lvl="0"/>
            <a:r>
              <a:rPr lang="en-US" dirty="0"/>
              <a:t>Approval of Additional Job Descriptions</a:t>
            </a:r>
          </a:p>
          <a:p>
            <a:pPr lvl="0"/>
            <a:r>
              <a:rPr lang="en-US" dirty="0"/>
              <a:t>Commissioner Nominations for the Citizens’ Oversight Committee</a:t>
            </a:r>
          </a:p>
          <a:p>
            <a:pPr lvl="0"/>
            <a:r>
              <a:rPr lang="en-US" dirty="0"/>
              <a:t>Discussion: Possible Locations for Permanent Office Space for the Commission</a:t>
            </a:r>
          </a:p>
          <a:p>
            <a:pPr lvl="0"/>
            <a:r>
              <a:rPr lang="en-US" dirty="0" smtClean="0"/>
              <a:t>New </a:t>
            </a:r>
            <a:r>
              <a:rPr lang="en-US" dirty="0"/>
              <a:t>Business that the Chairman did not anticipate at time of posting</a:t>
            </a:r>
            <a:endParaRPr lang="en-US" sz="2000" dirty="0"/>
          </a:p>
          <a:p>
            <a:pPr lvl="0"/>
            <a:r>
              <a:rPr lang="en-US" dirty="0"/>
              <a:t>Next Meeting </a:t>
            </a:r>
            <a:r>
              <a:rPr lang="en-US" dirty="0" smtClean="0"/>
              <a:t>date</a:t>
            </a:r>
            <a:endParaRPr lang="en-US" sz="20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01.30.18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2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5630</TotalTime>
  <Words>614</Words>
  <Application>Microsoft Office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CANNABIS CONTROL COMMISSION</vt:lpstr>
      <vt:lpstr>Cannabis Control Commission 01.30.18 Public Meeting</vt:lpstr>
      <vt:lpstr>Cannabis Control Commission 01.30.18 Public Meeting</vt:lpstr>
      <vt:lpstr>Cannabis Control Commission 01.30.18 Public Meeting</vt:lpstr>
      <vt:lpstr>Cannabis Control Commission Permanent Office Location Options</vt:lpstr>
      <vt:lpstr>Cannabis Control Commission Disproportionately Harmed Communities</vt:lpstr>
      <vt:lpstr>Cannabis Control Commission 01.30.18 Public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cannabiscommission@state.ma.us   or  Cannabis Control Commission One Ashburton Place, Room 313 Boston, Massachusetts 02108 ATTN: REGULATIONS</dc:title>
  <dc:creator>Doyle, Katharine (CNB)</dc:creator>
  <cp:lastModifiedBy>Gill, Maryalice A. (CNB)</cp:lastModifiedBy>
  <cp:revision>178</cp:revision>
  <cp:lastPrinted>2017-11-20T22:49:53Z</cp:lastPrinted>
  <dcterms:created xsi:type="dcterms:W3CDTF">2017-10-06T14:24:27Z</dcterms:created>
  <dcterms:modified xsi:type="dcterms:W3CDTF">2018-01-30T18:10:55Z</dcterms:modified>
</cp:coreProperties>
</file>