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3.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4.xml" ContentType="application/vnd.openxmlformats-officedocument.wordprocessingml.foot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2B251EC" w14:textId="77777777" w:rsidR="00DA2759" w:rsidRPr="00185F6B" w:rsidRDefault="00DA2759">
      <w:pPr>
        <w:pStyle w:val="BodyText"/>
        <w:jc w:val="left"/>
        <w:rPr>
          <w:sz w:val="20"/>
        </w:rPr>
      </w:pPr>
    </w:p>
    <w:p w14:paraId="3DFDB6EE" w14:textId="77777777" w:rsidR="00DA2759" w:rsidRPr="00185F6B" w:rsidRDefault="00DA2759">
      <w:pPr>
        <w:pStyle w:val="BodyText"/>
        <w:spacing w:before="10"/>
        <w:jc w:val="left"/>
        <w:rPr>
          <w:sz w:val="19"/>
        </w:rPr>
      </w:pPr>
    </w:p>
    <w:p w14:paraId="495FAD64" w14:textId="77777777" w:rsidR="00DA2759" w:rsidRPr="005108E4" w:rsidRDefault="009A7511">
      <w:pPr>
        <w:pStyle w:val="BodyText"/>
        <w:tabs>
          <w:tab w:val="left" w:pos="2395"/>
        </w:tabs>
        <w:spacing w:before="61"/>
        <w:ind w:left="120"/>
        <w:jc w:val="left"/>
      </w:pPr>
      <w:r w:rsidRPr="005108E4">
        <w:t>935</w:t>
      </w:r>
      <w:r w:rsidRPr="005108E4">
        <w:rPr>
          <w:spacing w:val="-3"/>
        </w:rPr>
        <w:t xml:space="preserve"> </w:t>
      </w:r>
      <w:r w:rsidRPr="005108E4">
        <w:t>CMR</w:t>
      </w:r>
      <w:r w:rsidRPr="005108E4">
        <w:rPr>
          <w:spacing w:val="-2"/>
        </w:rPr>
        <w:t xml:space="preserve"> </w:t>
      </w:r>
      <w:r w:rsidRPr="005108E4">
        <w:t>501.000:</w:t>
      </w:r>
      <w:r w:rsidRPr="005108E4">
        <w:tab/>
        <w:t>MEDICAL USE OF</w:t>
      </w:r>
      <w:r w:rsidRPr="005108E4">
        <w:rPr>
          <w:spacing w:val="-10"/>
        </w:rPr>
        <w:t xml:space="preserve"> </w:t>
      </w:r>
      <w:r w:rsidRPr="005108E4">
        <w:t>MARIJUANA</w:t>
      </w:r>
    </w:p>
    <w:p w14:paraId="768BA280" w14:textId="77777777" w:rsidR="00DA2759" w:rsidRPr="005108E4" w:rsidRDefault="00DA2759">
      <w:pPr>
        <w:pStyle w:val="BodyText"/>
        <w:spacing w:before="7"/>
        <w:jc w:val="left"/>
      </w:pPr>
    </w:p>
    <w:p w14:paraId="456CED30" w14:textId="484494A3" w:rsidR="00DA2759" w:rsidRPr="005108E4" w:rsidRDefault="009A7511" w:rsidP="00D44690">
      <w:pPr>
        <w:pStyle w:val="BodyText"/>
        <w:ind w:left="120"/>
        <w:jc w:val="left"/>
      </w:pPr>
      <w:r w:rsidRPr="005108E4">
        <w:t>Section</w:t>
      </w:r>
    </w:p>
    <w:p w14:paraId="7ED42D0A" w14:textId="099267A9" w:rsidR="00DA2759" w:rsidRPr="005108E4" w:rsidRDefault="00940B89" w:rsidP="00940B89">
      <w:pPr>
        <w:tabs>
          <w:tab w:val="left" w:pos="902"/>
        </w:tabs>
        <w:spacing w:before="1"/>
        <w:ind w:left="119"/>
        <w:rPr>
          <w:sz w:val="24"/>
        </w:rPr>
      </w:pPr>
      <w:r w:rsidRPr="005108E4">
        <w:rPr>
          <w:sz w:val="24"/>
        </w:rPr>
        <w:t>501.001</w:t>
      </w:r>
      <w:r w:rsidR="009A7511" w:rsidRPr="005108E4">
        <w:rPr>
          <w:sz w:val="24"/>
        </w:rPr>
        <w:t>:</w:t>
      </w:r>
      <w:r w:rsidR="009A7511" w:rsidRPr="005108E4">
        <w:rPr>
          <w:spacing w:val="59"/>
          <w:sz w:val="24"/>
        </w:rPr>
        <w:t xml:space="preserve"> </w:t>
      </w:r>
      <w:r w:rsidR="009A7511" w:rsidRPr="005108E4">
        <w:rPr>
          <w:sz w:val="24"/>
        </w:rPr>
        <w:t>Purpose</w:t>
      </w:r>
    </w:p>
    <w:p w14:paraId="2CD0DA56" w14:textId="4C5F74AD" w:rsidR="00DA2759" w:rsidRPr="005108E4" w:rsidRDefault="00940B89" w:rsidP="00940B89">
      <w:pPr>
        <w:tabs>
          <w:tab w:val="left" w:pos="902"/>
        </w:tabs>
        <w:spacing w:before="2"/>
        <w:ind w:left="119"/>
        <w:rPr>
          <w:sz w:val="24"/>
        </w:rPr>
      </w:pPr>
      <w:r w:rsidRPr="005108E4">
        <w:rPr>
          <w:sz w:val="24"/>
        </w:rPr>
        <w:t>501.002</w:t>
      </w:r>
      <w:r w:rsidR="009A7511" w:rsidRPr="005108E4">
        <w:rPr>
          <w:sz w:val="24"/>
        </w:rPr>
        <w:t>:</w:t>
      </w:r>
      <w:r w:rsidR="009A7511" w:rsidRPr="005108E4">
        <w:rPr>
          <w:spacing w:val="59"/>
          <w:sz w:val="24"/>
        </w:rPr>
        <w:t xml:space="preserve"> </w:t>
      </w:r>
      <w:r w:rsidR="009A7511" w:rsidRPr="005108E4">
        <w:rPr>
          <w:sz w:val="24"/>
        </w:rPr>
        <w:t>Definitions</w:t>
      </w:r>
    </w:p>
    <w:p w14:paraId="6354D8E7" w14:textId="42C48F94" w:rsidR="00DA2759" w:rsidRPr="005108E4" w:rsidRDefault="00940B89" w:rsidP="00940B89">
      <w:pPr>
        <w:tabs>
          <w:tab w:val="left" w:pos="902"/>
        </w:tabs>
        <w:spacing w:before="5" w:line="242" w:lineRule="auto"/>
        <w:ind w:left="119" w:right="5303"/>
        <w:rPr>
          <w:sz w:val="24"/>
        </w:rPr>
      </w:pPr>
      <w:r w:rsidRPr="005108E4">
        <w:rPr>
          <w:sz w:val="24"/>
        </w:rPr>
        <w:t>501.003</w:t>
      </w:r>
      <w:r w:rsidR="009A7511" w:rsidRPr="005108E4">
        <w:rPr>
          <w:sz w:val="24"/>
        </w:rPr>
        <w:t>: Colocated Marijuana Operations (CMOs) 501.005:</w:t>
      </w:r>
      <w:r w:rsidR="009A7511" w:rsidRPr="005108E4">
        <w:rPr>
          <w:spacing w:val="59"/>
          <w:sz w:val="24"/>
        </w:rPr>
        <w:t xml:space="preserve"> </w:t>
      </w:r>
      <w:r w:rsidR="009A7511" w:rsidRPr="005108E4">
        <w:rPr>
          <w:sz w:val="24"/>
        </w:rPr>
        <w:t>Fees</w:t>
      </w:r>
    </w:p>
    <w:p w14:paraId="4911F095" w14:textId="2671CA6C" w:rsidR="00DA2759" w:rsidRPr="005108E4" w:rsidRDefault="00940B89" w:rsidP="00940B89">
      <w:pPr>
        <w:tabs>
          <w:tab w:val="left" w:pos="902"/>
        </w:tabs>
        <w:spacing w:before="1"/>
        <w:ind w:left="119"/>
        <w:rPr>
          <w:sz w:val="24"/>
        </w:rPr>
      </w:pPr>
      <w:r w:rsidRPr="005108E4">
        <w:rPr>
          <w:sz w:val="24"/>
        </w:rPr>
        <w:t>501.006</w:t>
      </w:r>
      <w:r w:rsidR="009A7511" w:rsidRPr="005108E4">
        <w:rPr>
          <w:sz w:val="24"/>
        </w:rPr>
        <w:t>:  Registration of Certifying</w:t>
      </w:r>
      <w:r w:rsidR="009A7511" w:rsidRPr="005108E4">
        <w:rPr>
          <w:spacing w:val="-40"/>
          <w:sz w:val="24"/>
        </w:rPr>
        <w:t xml:space="preserve"> </w:t>
      </w:r>
      <w:r w:rsidR="009A7511" w:rsidRPr="005108E4">
        <w:rPr>
          <w:sz w:val="24"/>
        </w:rPr>
        <w:t>Physicians</w:t>
      </w:r>
    </w:p>
    <w:p w14:paraId="504755BA" w14:textId="09A5853E" w:rsidR="00DA2759" w:rsidRPr="005108E4" w:rsidRDefault="00940B89" w:rsidP="00940B89">
      <w:pPr>
        <w:tabs>
          <w:tab w:val="left" w:pos="902"/>
        </w:tabs>
        <w:spacing w:before="3" w:line="244" w:lineRule="auto"/>
        <w:ind w:left="119" w:right="4008"/>
        <w:rPr>
          <w:sz w:val="24"/>
        </w:rPr>
      </w:pPr>
      <w:r w:rsidRPr="005108E4">
        <w:rPr>
          <w:sz w:val="24"/>
        </w:rPr>
        <w:t>501.007</w:t>
      </w:r>
      <w:r w:rsidR="009A7511" w:rsidRPr="005108E4">
        <w:rPr>
          <w:sz w:val="24"/>
        </w:rPr>
        <w:t>: Registration of Certifying Certified Nurse Practitioners 501.008: Registration of Certifying Physician</w:t>
      </w:r>
      <w:r w:rsidR="009A7511" w:rsidRPr="005108E4">
        <w:rPr>
          <w:spacing w:val="-21"/>
          <w:sz w:val="24"/>
        </w:rPr>
        <w:t xml:space="preserve"> </w:t>
      </w:r>
      <w:r w:rsidR="009A7511" w:rsidRPr="005108E4">
        <w:rPr>
          <w:sz w:val="24"/>
        </w:rPr>
        <w:t>Assistants</w:t>
      </w:r>
    </w:p>
    <w:p w14:paraId="5BB092FD" w14:textId="77777777" w:rsidR="00DA2759" w:rsidRPr="005108E4" w:rsidRDefault="009A7511">
      <w:pPr>
        <w:pStyle w:val="BodyText"/>
        <w:spacing w:line="244" w:lineRule="auto"/>
        <w:ind w:left="120" w:right="1282"/>
        <w:jc w:val="left"/>
      </w:pPr>
      <w:r w:rsidRPr="005108E4">
        <w:t>501.010: Written Certification of a Debilitating Medical Condition for a Qualifying Patient 501.015: Temporary and Annual Registration of Qualifying Patients</w:t>
      </w:r>
    </w:p>
    <w:p w14:paraId="2003EC9F" w14:textId="77777777" w:rsidR="00DA2759" w:rsidRPr="005108E4" w:rsidRDefault="009A7511">
      <w:pPr>
        <w:pStyle w:val="BodyText"/>
        <w:spacing w:line="244" w:lineRule="auto"/>
        <w:ind w:left="120" w:right="3341"/>
        <w:jc w:val="left"/>
      </w:pPr>
      <w:r w:rsidRPr="005108E4">
        <w:t>501.020: Temporary and Annual Registration of Personal Caregivers 501.021: Registration of Caregiving Institutions</w:t>
      </w:r>
    </w:p>
    <w:p w14:paraId="51995B24" w14:textId="70F12EF7" w:rsidR="00DA2759" w:rsidRPr="005108E4" w:rsidRDefault="009A7511">
      <w:pPr>
        <w:pStyle w:val="BodyText"/>
        <w:spacing w:line="242" w:lineRule="auto"/>
        <w:ind w:left="120" w:right="5553"/>
        <w:jc w:val="left"/>
      </w:pPr>
      <w:r w:rsidRPr="005108E4">
        <w:t xml:space="preserve">501.022: Registration of Institutional Caregivers 501.025: Responsibilities of Caregivers </w:t>
      </w:r>
      <w:r w:rsidR="003F2B4D" w:rsidRPr="005108E4">
        <w:br/>
      </w:r>
      <w:r w:rsidRPr="005108E4">
        <w:t>501.027: Hardship Cultivation</w:t>
      </w:r>
      <w:r w:rsidRPr="005108E4">
        <w:rPr>
          <w:spacing w:val="-11"/>
        </w:rPr>
        <w:t xml:space="preserve"> </w:t>
      </w:r>
      <w:r w:rsidRPr="005108E4">
        <w:t>Registration</w:t>
      </w:r>
    </w:p>
    <w:p w14:paraId="034A4395" w14:textId="77777777" w:rsidR="00DA2759" w:rsidRPr="005108E4" w:rsidRDefault="009A7511">
      <w:pPr>
        <w:pStyle w:val="BodyText"/>
        <w:spacing w:line="242" w:lineRule="auto"/>
        <w:ind w:left="120" w:right="2755"/>
        <w:jc w:val="left"/>
      </w:pPr>
      <w:r w:rsidRPr="005108E4">
        <w:t>501.029: Registration and Conduct of Independent Testing Laboratory Agents 501.030: Registration of Medical Marijuana Treatment Center Agents 501.031: Denial of a Registration Card or Hardship Cultivation</w:t>
      </w:r>
      <w:r w:rsidRPr="005108E4">
        <w:rPr>
          <w:spacing w:val="-40"/>
        </w:rPr>
        <w:t xml:space="preserve"> </w:t>
      </w:r>
      <w:r w:rsidRPr="005108E4">
        <w:t>Registration</w:t>
      </w:r>
    </w:p>
    <w:p w14:paraId="530F53E4" w14:textId="77777777" w:rsidR="00DA2759" w:rsidRPr="005108E4" w:rsidRDefault="009A7511">
      <w:pPr>
        <w:pStyle w:val="BodyText"/>
        <w:spacing w:line="244" w:lineRule="auto"/>
        <w:ind w:left="120" w:right="1862"/>
        <w:jc w:val="left"/>
      </w:pPr>
      <w:r w:rsidRPr="005108E4">
        <w:t>501.032: Revocation of a Registration Card or Hardship Cultivation Registration 501.033: Void Registration Cards</w:t>
      </w:r>
    </w:p>
    <w:p w14:paraId="0E12247B" w14:textId="77777777" w:rsidR="00DA2759" w:rsidRPr="005108E4" w:rsidRDefault="009A7511">
      <w:pPr>
        <w:pStyle w:val="BodyText"/>
        <w:spacing w:line="244" w:lineRule="auto"/>
        <w:ind w:left="120" w:right="3341"/>
        <w:jc w:val="left"/>
      </w:pPr>
      <w:r w:rsidRPr="005108E4">
        <w:t>501.034: Revocation of a Certifying Healthcare Provider Registration 501.035: Void Certifying Physician Registration</w:t>
      </w:r>
    </w:p>
    <w:p w14:paraId="690E3436" w14:textId="77777777" w:rsidR="00DA2759" w:rsidRPr="005108E4" w:rsidRDefault="009A7511">
      <w:pPr>
        <w:pStyle w:val="BodyText"/>
        <w:spacing w:line="244" w:lineRule="auto"/>
        <w:ind w:left="120" w:right="1862"/>
        <w:jc w:val="left"/>
      </w:pPr>
      <w:r w:rsidRPr="005108E4">
        <w:t>501.040: Leadership Rating Program for Medical Marijuana Treatment Centers 501.050: Medical Marijuana Treatment Centers (MTCs)</w:t>
      </w:r>
    </w:p>
    <w:p w14:paraId="60F5D7ED" w14:textId="77777777" w:rsidR="00DA2759" w:rsidRPr="005108E4" w:rsidRDefault="009A7511">
      <w:pPr>
        <w:pStyle w:val="BodyText"/>
        <w:spacing w:line="272" w:lineRule="exact"/>
        <w:ind w:left="120"/>
        <w:jc w:val="left"/>
      </w:pPr>
      <w:r w:rsidRPr="005108E4">
        <w:t>501.052: Independent Testing Laboratories</w:t>
      </w:r>
    </w:p>
    <w:p w14:paraId="526996E8" w14:textId="77777777" w:rsidR="00DA2759" w:rsidRPr="005108E4" w:rsidRDefault="009A7511">
      <w:pPr>
        <w:pStyle w:val="BodyText"/>
        <w:spacing w:line="242" w:lineRule="auto"/>
        <w:ind w:left="120" w:right="1282"/>
        <w:jc w:val="left"/>
      </w:pPr>
      <w:r w:rsidRPr="005108E4">
        <w:t>501.100: Application for Licensing of Medical Marijuana Treatment Centers (MTCs) 501.101: Application Requirements</w:t>
      </w:r>
    </w:p>
    <w:p w14:paraId="37CF2D21" w14:textId="77777777" w:rsidR="00DA2759" w:rsidRPr="005108E4" w:rsidRDefault="009A7511">
      <w:pPr>
        <w:pStyle w:val="BodyText"/>
        <w:spacing w:line="242" w:lineRule="auto"/>
        <w:ind w:left="120" w:right="6720"/>
        <w:jc w:val="left"/>
      </w:pPr>
      <w:r w:rsidRPr="005108E4">
        <w:t>501.102: Action on Applications 501.103: Licensure and Renewal</w:t>
      </w:r>
    </w:p>
    <w:p w14:paraId="22032594" w14:textId="77777777" w:rsidR="00DA2759" w:rsidRPr="005108E4" w:rsidRDefault="009A7511">
      <w:pPr>
        <w:pStyle w:val="ListParagraph"/>
        <w:numPr>
          <w:ilvl w:val="1"/>
          <w:numId w:val="85"/>
        </w:numPr>
        <w:tabs>
          <w:tab w:val="left" w:pos="902"/>
        </w:tabs>
        <w:rPr>
          <w:sz w:val="24"/>
        </w:rPr>
      </w:pPr>
      <w:r w:rsidRPr="005108E4">
        <w:rPr>
          <w:sz w:val="24"/>
        </w:rPr>
        <w:t>: Notification and Approval of</w:t>
      </w:r>
      <w:r w:rsidRPr="005108E4">
        <w:rPr>
          <w:spacing w:val="-5"/>
          <w:sz w:val="24"/>
        </w:rPr>
        <w:t xml:space="preserve"> </w:t>
      </w:r>
      <w:r w:rsidRPr="005108E4">
        <w:rPr>
          <w:sz w:val="24"/>
        </w:rPr>
        <w:t>Changes</w:t>
      </w:r>
    </w:p>
    <w:p w14:paraId="6DC56964" w14:textId="77777777" w:rsidR="00DA2759" w:rsidRPr="005108E4" w:rsidRDefault="009A7511">
      <w:pPr>
        <w:pStyle w:val="ListParagraph"/>
        <w:numPr>
          <w:ilvl w:val="1"/>
          <w:numId w:val="85"/>
        </w:numPr>
        <w:tabs>
          <w:tab w:val="left" w:pos="902"/>
        </w:tabs>
        <w:spacing w:line="244" w:lineRule="auto"/>
        <w:ind w:left="120" w:right="1889" w:firstLine="0"/>
        <w:rPr>
          <w:sz w:val="24"/>
        </w:rPr>
      </w:pPr>
      <w:r w:rsidRPr="005108E4">
        <w:rPr>
          <w:sz w:val="24"/>
        </w:rPr>
        <w:t>: General Operational Requirements for Medical Marijuana Treatment Centers 501.110: Security Requirements for Medical Marijuana Treatment</w:t>
      </w:r>
      <w:r w:rsidRPr="005108E4">
        <w:rPr>
          <w:spacing w:val="-26"/>
          <w:sz w:val="24"/>
        </w:rPr>
        <w:t xml:space="preserve"> </w:t>
      </w:r>
      <w:r w:rsidRPr="005108E4">
        <w:rPr>
          <w:sz w:val="24"/>
        </w:rPr>
        <w:t>Centers</w:t>
      </w:r>
    </w:p>
    <w:p w14:paraId="49691E3C" w14:textId="77777777" w:rsidR="00DA2759" w:rsidRPr="005108E4" w:rsidRDefault="009A7511">
      <w:pPr>
        <w:pStyle w:val="BodyText"/>
        <w:spacing w:line="244" w:lineRule="auto"/>
        <w:ind w:left="1140" w:right="861" w:hanging="1020"/>
        <w:jc w:val="left"/>
      </w:pPr>
      <w:r w:rsidRPr="005108E4">
        <w:t>501.120: Additional Operational Requirements for the Cultivation, Acquisition, and Distribution of Marijuana.</w:t>
      </w:r>
    </w:p>
    <w:p w14:paraId="60B9B5D7" w14:textId="77777777" w:rsidR="00DA2759" w:rsidRPr="005108E4" w:rsidRDefault="009A7511">
      <w:pPr>
        <w:pStyle w:val="BodyText"/>
        <w:spacing w:line="244" w:lineRule="auto"/>
        <w:ind w:left="1140" w:right="1282" w:hanging="1020"/>
        <w:jc w:val="left"/>
      </w:pPr>
      <w:r w:rsidRPr="005108E4">
        <w:t>501.130: Additional Operational Requirements for Handling and Testing Marijuana and for Production of MIPs</w:t>
      </w:r>
    </w:p>
    <w:p w14:paraId="4F81F556" w14:textId="77777777" w:rsidR="00DA2759" w:rsidRPr="005108E4" w:rsidRDefault="009A7511">
      <w:pPr>
        <w:pStyle w:val="BodyText"/>
        <w:spacing w:line="244" w:lineRule="auto"/>
        <w:ind w:left="120" w:right="3341"/>
        <w:jc w:val="left"/>
      </w:pPr>
      <w:r w:rsidRPr="005108E4">
        <w:t>501.140: Additional Operational Requirements for Patient Sales 501.145: Home Delivery</w:t>
      </w:r>
    </w:p>
    <w:p w14:paraId="47ADC43A" w14:textId="77777777" w:rsidR="00DA2759" w:rsidRPr="005108E4" w:rsidRDefault="009A7511">
      <w:pPr>
        <w:pStyle w:val="BodyText"/>
        <w:spacing w:line="272" w:lineRule="exact"/>
        <w:ind w:left="120"/>
        <w:jc w:val="left"/>
      </w:pPr>
      <w:r w:rsidRPr="005108E4">
        <w:t>501.150:</w:t>
      </w:r>
      <w:r w:rsidRPr="005108E4">
        <w:rPr>
          <w:spacing w:val="59"/>
        </w:rPr>
        <w:t xml:space="preserve"> </w:t>
      </w:r>
      <w:r w:rsidRPr="005108E4">
        <w:t>Edibles</w:t>
      </w:r>
    </w:p>
    <w:p w14:paraId="3C02FE9F" w14:textId="77777777" w:rsidR="006C7517" w:rsidRPr="005108E4" w:rsidRDefault="009A7511">
      <w:pPr>
        <w:pStyle w:val="BodyText"/>
        <w:spacing w:line="242" w:lineRule="auto"/>
        <w:ind w:left="120" w:right="4580"/>
        <w:jc w:val="left"/>
      </w:pPr>
      <w:r w:rsidRPr="005108E4">
        <w:t xml:space="preserve">501.160: Testing of Marijuana and Marijuana Products </w:t>
      </w:r>
    </w:p>
    <w:p w14:paraId="44355CA9" w14:textId="49180297" w:rsidR="00903C90" w:rsidRPr="005108E4" w:rsidRDefault="009A7511" w:rsidP="00903C90">
      <w:pPr>
        <w:pStyle w:val="BodyText"/>
        <w:spacing w:line="242" w:lineRule="auto"/>
        <w:ind w:left="120"/>
        <w:jc w:val="left"/>
      </w:pPr>
      <w:r w:rsidRPr="005108E4">
        <w:t xml:space="preserve">501.170: </w:t>
      </w:r>
      <w:r w:rsidR="009A4326" w:rsidRPr="005108E4">
        <w:t>Municipal</w:t>
      </w:r>
      <w:r w:rsidR="00852533" w:rsidRPr="005108E4">
        <w:t xml:space="preserve"> Requirements</w:t>
      </w:r>
      <w:r w:rsidR="00A46269" w:rsidRPr="005108E4">
        <w:t xml:space="preserve"> </w:t>
      </w:r>
      <w:r w:rsidR="00026033" w:rsidRPr="005108E4">
        <w:t xml:space="preserve">501.180: </w:t>
      </w:r>
      <w:r w:rsidR="00173E1F" w:rsidRPr="005108E4">
        <w:t>H</w:t>
      </w:r>
      <w:r w:rsidR="000C339D" w:rsidRPr="005108E4">
        <w:t xml:space="preserve">ost </w:t>
      </w:r>
      <w:r w:rsidR="00173E1F" w:rsidRPr="005108E4">
        <w:t>C</w:t>
      </w:r>
      <w:r w:rsidR="000C339D" w:rsidRPr="005108E4">
        <w:t xml:space="preserve">ommunity </w:t>
      </w:r>
      <w:r w:rsidR="00173E1F" w:rsidRPr="005108E4">
        <w:t>A</w:t>
      </w:r>
      <w:r w:rsidR="000C339D" w:rsidRPr="005108E4">
        <w:t>greement</w:t>
      </w:r>
      <w:r w:rsidR="003F2B4D" w:rsidRPr="005108E4">
        <w:t xml:space="preserve"> </w:t>
      </w:r>
      <w:r w:rsidR="00641901" w:rsidRPr="005108E4">
        <w:t>Requirements for License Applicants, MTCs, and Host</w:t>
      </w:r>
      <w:r w:rsidR="00173E1F" w:rsidRPr="005108E4">
        <w:t xml:space="preserve"> </w:t>
      </w:r>
      <w:r w:rsidR="00641901" w:rsidRPr="005108E4">
        <w:t>Communities</w:t>
      </w:r>
    </w:p>
    <w:p w14:paraId="1B94732E" w14:textId="392825DC" w:rsidR="00FB78BA" w:rsidRPr="005108E4" w:rsidRDefault="00903C90" w:rsidP="00E077D0">
      <w:pPr>
        <w:pStyle w:val="BodyText"/>
        <w:spacing w:line="242" w:lineRule="auto"/>
        <w:ind w:left="120"/>
        <w:jc w:val="left"/>
      </w:pPr>
      <w:r w:rsidRPr="005108E4">
        <w:rPr>
          <w:rStyle w:val="normaltextrun"/>
        </w:rPr>
        <w:t>50</w:t>
      </w:r>
      <w:r w:rsidR="00715FCD" w:rsidRPr="005108E4">
        <w:rPr>
          <w:rStyle w:val="normaltextrun"/>
        </w:rPr>
        <w:t>1</w:t>
      </w:r>
      <w:r w:rsidRPr="005108E4">
        <w:rPr>
          <w:rStyle w:val="normaltextrun"/>
        </w:rPr>
        <w:t>.181: Minimum Acceptable Equity Standards Governing Municipalities and Host Communities</w:t>
      </w:r>
      <w:r w:rsidRPr="005108E4">
        <w:rPr>
          <w:rStyle w:val="normaltextrun"/>
          <w:rFonts w:ascii="Times" w:hAnsi="Times" w:cs="Times"/>
          <w:color w:val="000000"/>
          <w:u w:val="single"/>
        </w:rPr>
        <w:t xml:space="preserve"> </w:t>
      </w:r>
      <w:r w:rsidRPr="005108E4">
        <w:rPr>
          <w:rStyle w:val="eop"/>
          <w:rFonts w:ascii="Times" w:hAnsi="Times" w:cs="Times"/>
          <w:color w:val="000000"/>
        </w:rPr>
        <w:t> </w:t>
      </w:r>
    </w:p>
    <w:p w14:paraId="6FCD3765" w14:textId="77777777" w:rsidR="00DA2759" w:rsidRPr="005108E4" w:rsidRDefault="009A7511">
      <w:pPr>
        <w:pStyle w:val="BodyText"/>
        <w:spacing w:line="242" w:lineRule="auto"/>
        <w:ind w:left="120" w:right="4580"/>
        <w:jc w:val="left"/>
      </w:pPr>
      <w:r w:rsidRPr="005108E4">
        <w:t>501.200: Counties of Dukes County and Nantucket 501.300: Complaints Process</w:t>
      </w:r>
    </w:p>
    <w:p w14:paraId="2ED30AB7" w14:textId="77777777" w:rsidR="00DA2759" w:rsidRPr="005108E4" w:rsidRDefault="009A7511">
      <w:pPr>
        <w:pStyle w:val="BodyText"/>
        <w:spacing w:line="242" w:lineRule="auto"/>
        <w:ind w:left="120" w:right="6720"/>
        <w:jc w:val="left"/>
      </w:pPr>
      <w:r w:rsidRPr="005108E4">
        <w:t>501.301: Inspection and Compliance 501.302: Compliance Examination</w:t>
      </w:r>
    </w:p>
    <w:p w14:paraId="714ECD0B" w14:textId="77777777" w:rsidR="00DA2759" w:rsidRPr="005108E4" w:rsidRDefault="009A7511">
      <w:pPr>
        <w:pStyle w:val="BodyText"/>
        <w:spacing w:line="242" w:lineRule="auto"/>
        <w:ind w:left="120" w:right="861"/>
        <w:jc w:val="left"/>
      </w:pPr>
      <w:r w:rsidRPr="005108E4">
        <w:t>501.303: Unannounced Purchase for Purpose of Investigative Testing (Secret Shopper Program) 501.310: Deficiency Statements</w:t>
      </w:r>
    </w:p>
    <w:p w14:paraId="771D1288" w14:textId="77777777" w:rsidR="00DA2759" w:rsidRPr="005108E4" w:rsidRDefault="009A7511">
      <w:pPr>
        <w:pStyle w:val="BodyText"/>
        <w:spacing w:line="242" w:lineRule="auto"/>
        <w:ind w:left="120" w:right="6720"/>
        <w:jc w:val="left"/>
      </w:pPr>
      <w:r w:rsidRPr="005108E4">
        <w:t>501.320: Plans of Correction 501.321: Administrative Hold 501.330: Limitation of Sales</w:t>
      </w:r>
    </w:p>
    <w:p w14:paraId="315CEF35" w14:textId="77777777" w:rsidR="00DA2759" w:rsidRPr="005108E4" w:rsidRDefault="009A7511">
      <w:pPr>
        <w:pStyle w:val="BodyText"/>
        <w:spacing w:line="244" w:lineRule="auto"/>
        <w:ind w:left="120" w:right="2755"/>
        <w:jc w:val="left"/>
      </w:pPr>
      <w:r w:rsidRPr="005108E4">
        <w:t>501.335: Removal and Prohibition of Marijuana and Marijuana Products 501.340: Quarantine Order</w:t>
      </w:r>
    </w:p>
    <w:p w14:paraId="55518B36" w14:textId="77777777" w:rsidR="00DA2759" w:rsidRPr="005108E4" w:rsidRDefault="009A7511">
      <w:pPr>
        <w:pStyle w:val="BodyText"/>
        <w:spacing w:line="244" w:lineRule="auto"/>
        <w:ind w:left="120" w:right="3341"/>
        <w:jc w:val="left"/>
      </w:pPr>
      <w:r w:rsidRPr="005108E4">
        <w:t>501.350: Cease and Desist Order and Summary Suspension Order 501.360:</w:t>
      </w:r>
      <w:r w:rsidRPr="005108E4">
        <w:rPr>
          <w:spacing w:val="59"/>
        </w:rPr>
        <w:t xml:space="preserve"> </w:t>
      </w:r>
      <w:r w:rsidRPr="005108E4">
        <w:t>Fines</w:t>
      </w:r>
    </w:p>
    <w:p w14:paraId="345670FB" w14:textId="77777777" w:rsidR="00DA2759" w:rsidRPr="005108E4" w:rsidRDefault="009A7511">
      <w:pPr>
        <w:pStyle w:val="BodyText"/>
        <w:spacing w:line="272" w:lineRule="exact"/>
        <w:ind w:left="120"/>
        <w:jc w:val="left"/>
      </w:pPr>
      <w:r w:rsidRPr="005108E4">
        <w:t>501.370: Orders to Show Cause</w:t>
      </w:r>
    </w:p>
    <w:p w14:paraId="73392945" w14:textId="77777777" w:rsidR="00DA2759" w:rsidRPr="005108E4" w:rsidRDefault="009A7511">
      <w:pPr>
        <w:pStyle w:val="BodyText"/>
        <w:spacing w:line="242" w:lineRule="auto"/>
        <w:ind w:left="120"/>
        <w:jc w:val="left"/>
      </w:pPr>
      <w:r w:rsidRPr="005108E4">
        <w:t>501.400: Medical Marijuana Treatment Center License: Grounds for Denial of Application for Licensure 501.415: Void Medical Marijuana Treatment Center License</w:t>
      </w:r>
    </w:p>
    <w:p w14:paraId="6B8D5CEF" w14:textId="76345EF4" w:rsidR="00757073" w:rsidRPr="005108E4" w:rsidRDefault="009A7511">
      <w:pPr>
        <w:pStyle w:val="BodyText"/>
        <w:spacing w:before="1" w:line="242" w:lineRule="auto"/>
        <w:ind w:left="1140" w:hanging="1020"/>
        <w:jc w:val="left"/>
      </w:pPr>
      <w:r w:rsidRPr="005108E4">
        <w:t xml:space="preserve">501.450: Medical Marijuana Treatment Center Registration or License: Grounds for Suspension, </w:t>
      </w:r>
      <w:r w:rsidRPr="005108E4">
        <w:lastRenderedPageBreak/>
        <w:t>Revocation, and Denial of Renewal Application</w:t>
      </w:r>
    </w:p>
    <w:p w14:paraId="3C2535E8" w14:textId="77777777" w:rsidR="00DA2759" w:rsidRPr="005108E4" w:rsidRDefault="009A7511">
      <w:pPr>
        <w:pStyle w:val="BodyText"/>
        <w:spacing w:line="242" w:lineRule="auto"/>
        <w:ind w:left="120" w:right="3341"/>
        <w:jc w:val="left"/>
      </w:pPr>
      <w:r w:rsidRPr="005108E4">
        <w:t>501.500: Hearings and Appeals of Actions on Registrations or Licenses 501.800: Suitability Standard for Licensure and Registration</w:t>
      </w:r>
    </w:p>
    <w:p w14:paraId="7A91D9CC" w14:textId="77777777" w:rsidR="00DA2759" w:rsidRPr="005108E4" w:rsidRDefault="009A7511">
      <w:pPr>
        <w:pStyle w:val="BodyText"/>
        <w:spacing w:before="2"/>
        <w:ind w:left="120"/>
        <w:jc w:val="left"/>
      </w:pPr>
      <w:r w:rsidRPr="005108E4">
        <w:t>501.801: Suitability Standard for Licensure</w:t>
      </w:r>
    </w:p>
    <w:p w14:paraId="485D631E" w14:textId="77777777" w:rsidR="00DA2759" w:rsidRPr="005108E4" w:rsidRDefault="009A7511">
      <w:pPr>
        <w:pStyle w:val="BodyText"/>
        <w:spacing w:before="2" w:line="244" w:lineRule="auto"/>
        <w:ind w:left="120" w:right="861"/>
        <w:jc w:val="left"/>
      </w:pPr>
      <w:r w:rsidRPr="005108E4">
        <w:t>501.802: Suitability Standard for Registration as a Medical Marijuana Treatment Center Agent 501.803: Suitability Standard for Registration as a Laboratory Agent</w:t>
      </w:r>
    </w:p>
    <w:p w14:paraId="41B0410D" w14:textId="77777777" w:rsidR="00DA2759" w:rsidRPr="005108E4" w:rsidRDefault="009A7511">
      <w:pPr>
        <w:pStyle w:val="BodyText"/>
        <w:spacing w:line="272" w:lineRule="exact"/>
        <w:ind w:left="120"/>
        <w:jc w:val="left"/>
      </w:pPr>
      <w:r w:rsidRPr="005108E4">
        <w:t>501.820:</w:t>
      </w:r>
      <w:r w:rsidRPr="005108E4">
        <w:rPr>
          <w:spacing w:val="59"/>
        </w:rPr>
        <w:t xml:space="preserve"> </w:t>
      </w:r>
      <w:r w:rsidRPr="005108E4">
        <w:t>Confidentiality</w:t>
      </w:r>
    </w:p>
    <w:p w14:paraId="21BC70AF" w14:textId="77777777" w:rsidR="00DA2759" w:rsidRPr="005108E4" w:rsidRDefault="009A7511">
      <w:pPr>
        <w:pStyle w:val="BodyText"/>
        <w:spacing w:before="5" w:line="242" w:lineRule="auto"/>
        <w:ind w:left="120" w:right="2755"/>
        <w:jc w:val="left"/>
      </w:pPr>
      <w:r w:rsidRPr="005108E4">
        <w:t>501.830: Petitions for the Adoption, Amendment or Repeal of Regulations 501.840: Nonconflict with Other Laws</w:t>
      </w:r>
    </w:p>
    <w:p w14:paraId="553B9EB3" w14:textId="77777777" w:rsidR="00DA2759" w:rsidRPr="005108E4" w:rsidRDefault="009A7511">
      <w:pPr>
        <w:pStyle w:val="BodyText"/>
        <w:spacing w:before="2"/>
        <w:ind w:left="120"/>
        <w:jc w:val="left"/>
      </w:pPr>
      <w:r w:rsidRPr="005108E4">
        <w:t>501.850:</w:t>
      </w:r>
      <w:r w:rsidRPr="005108E4">
        <w:rPr>
          <w:spacing w:val="59"/>
        </w:rPr>
        <w:t xml:space="preserve"> </w:t>
      </w:r>
      <w:r w:rsidRPr="005108E4">
        <w:t>Waivers</w:t>
      </w:r>
    </w:p>
    <w:p w14:paraId="6B440A8C" w14:textId="77777777" w:rsidR="00DA2759" w:rsidRPr="005108E4" w:rsidRDefault="009A7511">
      <w:pPr>
        <w:pStyle w:val="BodyText"/>
        <w:spacing w:before="2"/>
        <w:ind w:left="120"/>
        <w:jc w:val="left"/>
      </w:pPr>
      <w:r w:rsidRPr="005108E4">
        <w:t>501.860:</w:t>
      </w:r>
      <w:r w:rsidRPr="005108E4">
        <w:rPr>
          <w:spacing w:val="59"/>
        </w:rPr>
        <w:t xml:space="preserve"> </w:t>
      </w:r>
      <w:r w:rsidRPr="005108E4">
        <w:t>Notice</w:t>
      </w:r>
    </w:p>
    <w:p w14:paraId="2C558EAD" w14:textId="77777777" w:rsidR="00DA2759" w:rsidRPr="005108E4" w:rsidRDefault="009A7511">
      <w:pPr>
        <w:pStyle w:val="BodyText"/>
        <w:spacing w:before="5"/>
        <w:ind w:left="120"/>
        <w:jc w:val="left"/>
      </w:pPr>
      <w:r w:rsidRPr="005108E4">
        <w:t>501.900:</w:t>
      </w:r>
      <w:r w:rsidRPr="005108E4">
        <w:rPr>
          <w:spacing w:val="59"/>
        </w:rPr>
        <w:t xml:space="preserve"> </w:t>
      </w:r>
      <w:r w:rsidRPr="005108E4">
        <w:t>Severability</w:t>
      </w:r>
    </w:p>
    <w:p w14:paraId="694F5963" w14:textId="77777777" w:rsidR="00DA2759" w:rsidRPr="005108E4" w:rsidRDefault="00DA2759">
      <w:pPr>
        <w:pStyle w:val="BodyText"/>
        <w:spacing w:before="7"/>
        <w:jc w:val="left"/>
      </w:pPr>
    </w:p>
    <w:p w14:paraId="52C4C626" w14:textId="77777777" w:rsidR="00DA2759" w:rsidRPr="005108E4" w:rsidRDefault="00DA2759">
      <w:pPr>
        <w:pStyle w:val="BodyText"/>
        <w:spacing w:before="4"/>
        <w:jc w:val="left"/>
      </w:pPr>
    </w:p>
    <w:p w14:paraId="61F28422" w14:textId="152BC775" w:rsidR="00DA2759" w:rsidRPr="00E077D0" w:rsidRDefault="0066736E" w:rsidP="00204180">
      <w:pPr>
        <w:pStyle w:val="Heading1"/>
        <w:ind w:left="0"/>
        <w:jc w:val="left"/>
        <w:rPr>
          <w:b w:val="0"/>
          <w:bCs w:val="0"/>
        </w:rPr>
      </w:pPr>
      <w:r w:rsidRPr="005108E4">
        <w:rPr>
          <w:b w:val="0"/>
          <w:bCs w:val="0"/>
          <w:u w:val="single"/>
        </w:rPr>
        <w:t>501.002</w:t>
      </w:r>
      <w:r w:rsidR="009A7511" w:rsidRPr="00E077D0">
        <w:rPr>
          <w:b w:val="0"/>
          <w:bCs w:val="0"/>
          <w:u w:val="single"/>
        </w:rPr>
        <w:t>:</w:t>
      </w:r>
      <w:r w:rsidR="009A7511" w:rsidRPr="00E077D0">
        <w:rPr>
          <w:b w:val="0"/>
          <w:bCs w:val="0"/>
          <w:spacing w:val="59"/>
          <w:u w:val="single"/>
        </w:rPr>
        <w:t xml:space="preserve"> </w:t>
      </w:r>
      <w:r w:rsidR="009A7511" w:rsidRPr="00E077D0">
        <w:rPr>
          <w:b w:val="0"/>
          <w:bCs w:val="0"/>
          <w:u w:val="single"/>
        </w:rPr>
        <w:t>Definitions</w:t>
      </w:r>
    </w:p>
    <w:p w14:paraId="2FC3EE82" w14:textId="77777777" w:rsidR="00DA2759" w:rsidRPr="005108E4" w:rsidRDefault="00DA2759">
      <w:pPr>
        <w:pStyle w:val="BodyText"/>
        <w:spacing w:before="4"/>
        <w:jc w:val="left"/>
        <w:rPr>
          <w:sz w:val="19"/>
        </w:rPr>
      </w:pPr>
    </w:p>
    <w:p w14:paraId="0AA1C91F" w14:textId="77777777" w:rsidR="00DA2759" w:rsidRPr="005108E4" w:rsidRDefault="009A7511">
      <w:pPr>
        <w:pStyle w:val="BodyText"/>
        <w:spacing w:before="61" w:line="244" w:lineRule="auto"/>
        <w:ind w:left="1320" w:firstLine="355"/>
        <w:jc w:val="left"/>
      </w:pPr>
      <w:r w:rsidRPr="005108E4">
        <w:t>For the purposes of 935 CMR 501.000, the following terms shall have the following meanings:</w:t>
      </w:r>
    </w:p>
    <w:p w14:paraId="7BAD6035" w14:textId="77777777" w:rsidR="00DA2759" w:rsidRPr="005108E4" w:rsidRDefault="00DA2759">
      <w:pPr>
        <w:pStyle w:val="BodyText"/>
        <w:spacing w:before="1"/>
        <w:jc w:val="left"/>
      </w:pPr>
    </w:p>
    <w:p w14:paraId="4550C910" w14:textId="77777777" w:rsidR="00DA2759" w:rsidRPr="005108E4" w:rsidRDefault="009A7511">
      <w:pPr>
        <w:pStyle w:val="BodyText"/>
        <w:spacing w:line="242" w:lineRule="auto"/>
        <w:ind w:left="1320" w:right="116"/>
      </w:pPr>
      <w:r w:rsidRPr="005108E4">
        <w:rPr>
          <w:u w:val="single"/>
        </w:rPr>
        <w:t>Administrative Hold</w:t>
      </w:r>
      <w:r w:rsidRPr="005108E4">
        <w:t xml:space="preserve"> means a hold requiring temporary isolation of Marijuana, Marijuana Products, or Marijuana-infused Products (MIPs), by a Licensee or Registrant pending further investigation.</w:t>
      </w:r>
    </w:p>
    <w:p w14:paraId="473E55BC" w14:textId="77777777" w:rsidR="00DA2759" w:rsidRPr="005108E4" w:rsidRDefault="00DA2759">
      <w:pPr>
        <w:pStyle w:val="BodyText"/>
        <w:spacing w:before="6"/>
        <w:jc w:val="left"/>
      </w:pPr>
    </w:p>
    <w:p w14:paraId="3D6BEEDB" w14:textId="77777777" w:rsidR="00DA2759" w:rsidRPr="005108E4" w:rsidRDefault="009A7511">
      <w:pPr>
        <w:pStyle w:val="BodyText"/>
        <w:spacing w:line="242" w:lineRule="auto"/>
        <w:ind w:left="1319" w:right="117"/>
      </w:pPr>
      <w:r w:rsidRPr="005108E4">
        <w:rPr>
          <w:u w:val="single"/>
        </w:rPr>
        <w:t>Adult-use Cannabis</w:t>
      </w:r>
      <w:r w:rsidRPr="005108E4">
        <w:t xml:space="preserve"> or </w:t>
      </w:r>
      <w:r w:rsidRPr="005108E4">
        <w:rPr>
          <w:u w:val="single"/>
        </w:rPr>
        <w:t>Marijuana</w:t>
      </w:r>
      <w:r w:rsidRPr="005108E4">
        <w:t xml:space="preserve"> means Marijuana that is cultivated, Processed, Transferred, tested or sold to adults 21 years of age or older pursuant to M.G.L. c. 94G.</w:t>
      </w:r>
    </w:p>
    <w:p w14:paraId="70B70E10" w14:textId="77777777" w:rsidR="00DA2759" w:rsidRPr="005108E4" w:rsidRDefault="00DA2759">
      <w:pPr>
        <w:pStyle w:val="BodyText"/>
        <w:spacing w:before="4"/>
        <w:jc w:val="left"/>
      </w:pPr>
    </w:p>
    <w:p w14:paraId="39A37918" w14:textId="77777777" w:rsidR="00DA2759" w:rsidRPr="005108E4" w:rsidRDefault="009A7511">
      <w:pPr>
        <w:pStyle w:val="BodyText"/>
        <w:spacing w:line="244" w:lineRule="auto"/>
        <w:ind w:left="1319" w:right="117"/>
      </w:pPr>
      <w:r w:rsidRPr="005108E4">
        <w:rPr>
          <w:u w:val="single"/>
        </w:rPr>
        <w:t>Adult-use Cannabis</w:t>
      </w:r>
      <w:r w:rsidRPr="005108E4">
        <w:t xml:space="preserve"> or </w:t>
      </w:r>
      <w:r w:rsidRPr="005108E4">
        <w:rPr>
          <w:u w:val="single"/>
        </w:rPr>
        <w:t>Marijuana Products</w:t>
      </w:r>
      <w:r w:rsidRPr="005108E4">
        <w:t xml:space="preserve"> means Marijuana Products that are Processed Manufactured, Transferred, tested or sold to adults 21 years of age or older pursuant to</w:t>
      </w:r>
    </w:p>
    <w:p w14:paraId="4F695C2B" w14:textId="77777777" w:rsidR="00DA2759" w:rsidRPr="005108E4" w:rsidRDefault="009A7511">
      <w:pPr>
        <w:pStyle w:val="BodyText"/>
        <w:spacing w:line="272" w:lineRule="exact"/>
        <w:ind w:left="1319"/>
        <w:jc w:val="left"/>
      </w:pPr>
      <w:r w:rsidRPr="005108E4">
        <w:t>M.G.L. c. 94G.</w:t>
      </w:r>
    </w:p>
    <w:p w14:paraId="1801BE48" w14:textId="77777777" w:rsidR="00DA2759" w:rsidRPr="005108E4" w:rsidRDefault="00DA2759">
      <w:pPr>
        <w:pStyle w:val="BodyText"/>
        <w:spacing w:before="8"/>
        <w:jc w:val="left"/>
      </w:pPr>
    </w:p>
    <w:p w14:paraId="15ED8FC6" w14:textId="77777777" w:rsidR="00DA2759" w:rsidRPr="005108E4" w:rsidRDefault="009A7511">
      <w:pPr>
        <w:pStyle w:val="BodyText"/>
        <w:spacing w:line="242" w:lineRule="auto"/>
        <w:ind w:left="1319" w:right="116"/>
      </w:pPr>
      <w:r w:rsidRPr="005108E4">
        <w:rPr>
          <w:u w:val="single"/>
        </w:rPr>
        <w:t>Advanced Core Curriculum</w:t>
      </w:r>
      <w:r w:rsidRPr="005108E4">
        <w:t xml:space="preserve"> means the advanced training curriculum taught by a Responsible Vendor</w:t>
      </w:r>
      <w:r w:rsidRPr="005108E4">
        <w:rPr>
          <w:spacing w:val="-12"/>
        </w:rPr>
        <w:t xml:space="preserve"> </w:t>
      </w:r>
      <w:r w:rsidRPr="005108E4">
        <w:t>Trainer</w:t>
      </w:r>
      <w:r w:rsidRPr="005108E4">
        <w:rPr>
          <w:spacing w:val="-12"/>
        </w:rPr>
        <w:t xml:space="preserve"> </w:t>
      </w:r>
      <w:r w:rsidRPr="005108E4">
        <w:t>that</w:t>
      </w:r>
      <w:r w:rsidRPr="005108E4">
        <w:rPr>
          <w:spacing w:val="-10"/>
        </w:rPr>
        <w:t xml:space="preserve"> </w:t>
      </w:r>
      <w:r w:rsidRPr="005108E4">
        <w:t>may</w:t>
      </w:r>
      <w:r w:rsidRPr="005108E4">
        <w:rPr>
          <w:spacing w:val="-19"/>
        </w:rPr>
        <w:t xml:space="preserve"> </w:t>
      </w:r>
      <w:r w:rsidRPr="005108E4">
        <w:t>be</w:t>
      </w:r>
      <w:r w:rsidRPr="005108E4">
        <w:rPr>
          <w:spacing w:val="-12"/>
        </w:rPr>
        <w:t xml:space="preserve"> </w:t>
      </w:r>
      <w:r w:rsidRPr="005108E4">
        <w:t>taken</w:t>
      </w:r>
      <w:r w:rsidRPr="005108E4">
        <w:rPr>
          <w:spacing w:val="-12"/>
        </w:rPr>
        <w:t xml:space="preserve"> </w:t>
      </w:r>
      <w:r w:rsidRPr="005108E4">
        <w:t>by</w:t>
      </w:r>
      <w:r w:rsidRPr="005108E4">
        <w:rPr>
          <w:spacing w:val="-18"/>
        </w:rPr>
        <w:t xml:space="preserve"> </w:t>
      </w:r>
      <w:r w:rsidRPr="005108E4">
        <w:t>MTC</w:t>
      </w:r>
      <w:r w:rsidRPr="005108E4">
        <w:rPr>
          <w:spacing w:val="-11"/>
        </w:rPr>
        <w:t xml:space="preserve"> </w:t>
      </w:r>
      <w:r w:rsidRPr="005108E4">
        <w:t>Agents</w:t>
      </w:r>
      <w:r w:rsidRPr="005108E4">
        <w:rPr>
          <w:spacing w:val="-13"/>
        </w:rPr>
        <w:t xml:space="preserve"> </w:t>
      </w:r>
      <w:r w:rsidRPr="005108E4">
        <w:t>after</w:t>
      </w:r>
      <w:r w:rsidRPr="005108E4">
        <w:rPr>
          <w:spacing w:val="-15"/>
        </w:rPr>
        <w:t xml:space="preserve"> </w:t>
      </w:r>
      <w:r w:rsidRPr="005108E4">
        <w:t>completing</w:t>
      </w:r>
      <w:r w:rsidRPr="005108E4">
        <w:rPr>
          <w:spacing w:val="-16"/>
        </w:rPr>
        <w:t xml:space="preserve"> </w:t>
      </w:r>
      <w:r w:rsidRPr="005108E4">
        <w:t>the</w:t>
      </w:r>
      <w:r w:rsidRPr="005108E4">
        <w:rPr>
          <w:spacing w:val="-14"/>
        </w:rPr>
        <w:t xml:space="preserve"> </w:t>
      </w:r>
      <w:r w:rsidRPr="005108E4">
        <w:t>Basic</w:t>
      </w:r>
      <w:r w:rsidRPr="005108E4">
        <w:rPr>
          <w:spacing w:val="-13"/>
        </w:rPr>
        <w:t xml:space="preserve"> </w:t>
      </w:r>
      <w:r w:rsidRPr="005108E4">
        <w:t>Core</w:t>
      </w:r>
      <w:r w:rsidRPr="005108E4">
        <w:rPr>
          <w:spacing w:val="-12"/>
        </w:rPr>
        <w:t xml:space="preserve"> </w:t>
      </w:r>
      <w:r w:rsidRPr="005108E4">
        <w:t>Curriculum under 935 CMR</w:t>
      </w:r>
      <w:r w:rsidRPr="005108E4">
        <w:rPr>
          <w:spacing w:val="-3"/>
        </w:rPr>
        <w:t xml:space="preserve"> </w:t>
      </w:r>
      <w:r w:rsidRPr="005108E4">
        <w:t>501.105(2)(b).</w:t>
      </w:r>
    </w:p>
    <w:p w14:paraId="55B15A92" w14:textId="77777777" w:rsidR="00DA2759" w:rsidRPr="005108E4" w:rsidRDefault="00DA2759">
      <w:pPr>
        <w:pStyle w:val="BodyText"/>
        <w:spacing w:before="6"/>
        <w:jc w:val="left"/>
      </w:pPr>
    </w:p>
    <w:p w14:paraId="0FEC835C" w14:textId="77777777" w:rsidR="00DA2759" w:rsidRPr="005108E4" w:rsidRDefault="009A7511">
      <w:pPr>
        <w:pStyle w:val="BodyText"/>
        <w:spacing w:line="244" w:lineRule="auto"/>
        <w:ind w:left="1319" w:right="117"/>
      </w:pPr>
      <w:r w:rsidRPr="005108E4">
        <w:rPr>
          <w:u w:val="single"/>
        </w:rPr>
        <w:t>Advertising</w:t>
      </w:r>
      <w:r w:rsidRPr="005108E4">
        <w:rPr>
          <w:spacing w:val="-18"/>
        </w:rPr>
        <w:t xml:space="preserve"> </w:t>
      </w:r>
      <w:r w:rsidRPr="005108E4">
        <w:t>means</w:t>
      </w:r>
      <w:r w:rsidRPr="005108E4">
        <w:rPr>
          <w:spacing w:val="-15"/>
        </w:rPr>
        <w:t xml:space="preserve"> </w:t>
      </w:r>
      <w:r w:rsidRPr="005108E4">
        <w:t>a</w:t>
      </w:r>
      <w:r w:rsidRPr="005108E4">
        <w:rPr>
          <w:spacing w:val="-19"/>
        </w:rPr>
        <w:t xml:space="preserve"> </w:t>
      </w:r>
      <w:r w:rsidRPr="005108E4">
        <w:t>form</w:t>
      </w:r>
      <w:r w:rsidRPr="005108E4">
        <w:rPr>
          <w:spacing w:val="-17"/>
        </w:rPr>
        <w:t xml:space="preserve"> </w:t>
      </w:r>
      <w:r w:rsidRPr="005108E4">
        <w:t>of</w:t>
      </w:r>
      <w:r w:rsidRPr="005108E4">
        <w:rPr>
          <w:spacing w:val="-16"/>
        </w:rPr>
        <w:t xml:space="preserve"> </w:t>
      </w:r>
      <w:r w:rsidRPr="005108E4">
        <w:t>marketing</w:t>
      </w:r>
      <w:r w:rsidRPr="005108E4">
        <w:rPr>
          <w:spacing w:val="-18"/>
        </w:rPr>
        <w:t xml:space="preserve"> </w:t>
      </w:r>
      <w:r w:rsidRPr="005108E4">
        <w:t>communication</w:t>
      </w:r>
      <w:r w:rsidRPr="005108E4">
        <w:rPr>
          <w:spacing w:val="-15"/>
        </w:rPr>
        <w:t xml:space="preserve"> </w:t>
      </w:r>
      <w:r w:rsidRPr="005108E4">
        <w:t>that</w:t>
      </w:r>
      <w:r w:rsidRPr="005108E4">
        <w:rPr>
          <w:spacing w:val="-15"/>
        </w:rPr>
        <w:t xml:space="preserve"> </w:t>
      </w:r>
      <w:r w:rsidRPr="005108E4">
        <w:t>employs</w:t>
      </w:r>
      <w:r w:rsidRPr="005108E4">
        <w:rPr>
          <w:spacing w:val="-15"/>
        </w:rPr>
        <w:t xml:space="preserve"> </w:t>
      </w:r>
      <w:r w:rsidRPr="005108E4">
        <w:t>a</w:t>
      </w:r>
      <w:r w:rsidRPr="005108E4">
        <w:rPr>
          <w:spacing w:val="-16"/>
        </w:rPr>
        <w:t xml:space="preserve"> </w:t>
      </w:r>
      <w:r w:rsidRPr="005108E4">
        <w:t>sponsored,</w:t>
      </w:r>
      <w:r w:rsidRPr="005108E4">
        <w:rPr>
          <w:spacing w:val="-15"/>
        </w:rPr>
        <w:t xml:space="preserve"> </w:t>
      </w:r>
      <w:r w:rsidRPr="005108E4">
        <w:t>nonpersonal message</w:t>
      </w:r>
      <w:r w:rsidRPr="005108E4">
        <w:rPr>
          <w:spacing w:val="-27"/>
        </w:rPr>
        <w:t xml:space="preserve"> </w:t>
      </w:r>
      <w:r w:rsidRPr="005108E4">
        <w:t>to</w:t>
      </w:r>
      <w:r w:rsidRPr="005108E4">
        <w:rPr>
          <w:spacing w:val="-25"/>
        </w:rPr>
        <w:t xml:space="preserve"> </w:t>
      </w:r>
      <w:r w:rsidRPr="005108E4">
        <w:t>sell</w:t>
      </w:r>
      <w:r w:rsidRPr="005108E4">
        <w:rPr>
          <w:spacing w:val="-26"/>
        </w:rPr>
        <w:t xml:space="preserve"> </w:t>
      </w:r>
      <w:r w:rsidRPr="005108E4">
        <w:t>or</w:t>
      </w:r>
      <w:r w:rsidRPr="005108E4">
        <w:rPr>
          <w:spacing w:val="-26"/>
        </w:rPr>
        <w:t xml:space="preserve"> </w:t>
      </w:r>
      <w:r w:rsidRPr="005108E4">
        <w:t>promote</w:t>
      </w:r>
      <w:r w:rsidRPr="005108E4">
        <w:rPr>
          <w:spacing w:val="-27"/>
        </w:rPr>
        <w:t xml:space="preserve"> </w:t>
      </w:r>
      <w:r w:rsidRPr="005108E4">
        <w:t>an</w:t>
      </w:r>
      <w:r w:rsidRPr="005108E4">
        <w:rPr>
          <w:spacing w:val="-25"/>
        </w:rPr>
        <w:t xml:space="preserve"> </w:t>
      </w:r>
      <w:r w:rsidRPr="005108E4">
        <w:t>MTC’</w:t>
      </w:r>
      <w:r w:rsidRPr="005108E4">
        <w:rPr>
          <w:spacing w:val="-26"/>
        </w:rPr>
        <w:t xml:space="preserve"> </w:t>
      </w:r>
      <w:r w:rsidRPr="005108E4">
        <w:t>Brand</w:t>
      </w:r>
      <w:r w:rsidRPr="005108E4">
        <w:rPr>
          <w:spacing w:val="-24"/>
        </w:rPr>
        <w:t xml:space="preserve"> </w:t>
      </w:r>
      <w:r w:rsidRPr="005108E4">
        <w:t>Name,</w:t>
      </w:r>
      <w:r w:rsidRPr="005108E4">
        <w:rPr>
          <w:spacing w:val="-24"/>
        </w:rPr>
        <w:t xml:space="preserve"> </w:t>
      </w:r>
      <w:r w:rsidRPr="005108E4">
        <w:t>MTC</w:t>
      </w:r>
      <w:r w:rsidRPr="005108E4">
        <w:rPr>
          <w:spacing w:val="-22"/>
        </w:rPr>
        <w:t xml:space="preserve"> </w:t>
      </w:r>
      <w:r w:rsidRPr="005108E4">
        <w:t>Branded</w:t>
      </w:r>
      <w:r w:rsidRPr="005108E4">
        <w:rPr>
          <w:spacing w:val="-26"/>
        </w:rPr>
        <w:t xml:space="preserve"> </w:t>
      </w:r>
      <w:r w:rsidRPr="005108E4">
        <w:t>Good,</w:t>
      </w:r>
      <w:r w:rsidRPr="005108E4">
        <w:rPr>
          <w:spacing w:val="-25"/>
        </w:rPr>
        <w:t xml:space="preserve"> </w:t>
      </w:r>
      <w:r w:rsidRPr="005108E4">
        <w:t>service,</w:t>
      </w:r>
      <w:r w:rsidRPr="005108E4">
        <w:rPr>
          <w:spacing w:val="-26"/>
        </w:rPr>
        <w:t xml:space="preserve"> </w:t>
      </w:r>
      <w:r w:rsidRPr="005108E4">
        <w:t>product</w:t>
      </w:r>
      <w:r w:rsidRPr="005108E4">
        <w:rPr>
          <w:spacing w:val="-25"/>
        </w:rPr>
        <w:t xml:space="preserve"> </w:t>
      </w:r>
      <w:r w:rsidRPr="005108E4">
        <w:t>or</w:t>
      </w:r>
      <w:r w:rsidRPr="005108E4">
        <w:rPr>
          <w:spacing w:val="-27"/>
        </w:rPr>
        <w:t xml:space="preserve"> </w:t>
      </w:r>
      <w:r w:rsidRPr="005108E4">
        <w:t>idea.</w:t>
      </w:r>
    </w:p>
    <w:p w14:paraId="7F781E9C" w14:textId="77777777" w:rsidR="00DA2759" w:rsidRPr="005108E4" w:rsidRDefault="00DA2759">
      <w:pPr>
        <w:pStyle w:val="BodyText"/>
        <w:spacing w:before="1"/>
        <w:jc w:val="left"/>
      </w:pPr>
    </w:p>
    <w:p w14:paraId="3E3B3DBC" w14:textId="77777777" w:rsidR="00DA2759" w:rsidRPr="005108E4" w:rsidRDefault="009A7511">
      <w:pPr>
        <w:pStyle w:val="BodyText"/>
        <w:spacing w:line="242" w:lineRule="auto"/>
        <w:ind w:left="1320" w:right="110" w:hanging="1"/>
      </w:pPr>
      <w:r w:rsidRPr="005108E4">
        <w:rPr>
          <w:u w:val="single"/>
        </w:rPr>
        <w:t>Affixed</w:t>
      </w:r>
      <w:r w:rsidRPr="005108E4">
        <w:t xml:space="preserve"> means the attachment of a label or other packaging material so that it is not easily removed or lost.</w:t>
      </w:r>
    </w:p>
    <w:p w14:paraId="01BC20E7" w14:textId="77777777" w:rsidR="00DA2759" w:rsidRPr="005108E4" w:rsidRDefault="00DA2759">
      <w:pPr>
        <w:pStyle w:val="BodyText"/>
        <w:spacing w:before="4"/>
        <w:jc w:val="left"/>
      </w:pPr>
    </w:p>
    <w:p w14:paraId="2946FBF6" w14:textId="77777777" w:rsidR="00DA2759" w:rsidRPr="005108E4" w:rsidRDefault="009A7511">
      <w:pPr>
        <w:pStyle w:val="BodyText"/>
        <w:spacing w:line="242" w:lineRule="auto"/>
        <w:ind w:left="1319" w:right="116"/>
      </w:pPr>
      <w:r w:rsidRPr="005108E4">
        <w:rPr>
          <w:u w:val="single"/>
        </w:rPr>
        <w:t>Agent Registration Card</w:t>
      </w:r>
      <w:r w:rsidRPr="005108E4">
        <w:t xml:space="preserve"> means an identification card currently and validly issued by the Commission</w:t>
      </w:r>
      <w:r w:rsidRPr="005108E4">
        <w:rPr>
          <w:spacing w:val="-20"/>
        </w:rPr>
        <w:t xml:space="preserve"> </w:t>
      </w:r>
      <w:r w:rsidRPr="005108E4">
        <w:t>to</w:t>
      </w:r>
      <w:r w:rsidRPr="005108E4">
        <w:rPr>
          <w:spacing w:val="-20"/>
        </w:rPr>
        <w:t xml:space="preserve"> </w:t>
      </w:r>
      <w:r w:rsidRPr="005108E4">
        <w:t>a</w:t>
      </w:r>
      <w:r w:rsidRPr="005108E4">
        <w:rPr>
          <w:spacing w:val="-20"/>
        </w:rPr>
        <w:t xml:space="preserve"> </w:t>
      </w:r>
      <w:r w:rsidRPr="005108E4">
        <w:t>Marijuana</w:t>
      </w:r>
      <w:r w:rsidRPr="005108E4">
        <w:rPr>
          <w:spacing w:val="-20"/>
        </w:rPr>
        <w:t xml:space="preserve"> </w:t>
      </w:r>
      <w:r w:rsidRPr="005108E4">
        <w:t>Establishment,</w:t>
      </w:r>
      <w:r w:rsidRPr="005108E4">
        <w:rPr>
          <w:spacing w:val="-20"/>
        </w:rPr>
        <w:t xml:space="preserve"> </w:t>
      </w:r>
      <w:r w:rsidRPr="005108E4">
        <w:t>MTC</w:t>
      </w:r>
      <w:r w:rsidRPr="005108E4">
        <w:rPr>
          <w:spacing w:val="-18"/>
        </w:rPr>
        <w:t xml:space="preserve"> </w:t>
      </w:r>
      <w:r w:rsidRPr="005108E4">
        <w:t>or</w:t>
      </w:r>
      <w:r w:rsidRPr="005108E4">
        <w:rPr>
          <w:spacing w:val="-20"/>
        </w:rPr>
        <w:t xml:space="preserve"> </w:t>
      </w:r>
      <w:r w:rsidRPr="005108E4">
        <w:t>Laboratory</w:t>
      </w:r>
      <w:r w:rsidRPr="005108E4">
        <w:rPr>
          <w:spacing w:val="-25"/>
        </w:rPr>
        <w:t xml:space="preserve"> </w:t>
      </w:r>
      <w:r w:rsidRPr="005108E4">
        <w:t>Agent.</w:t>
      </w:r>
      <w:r w:rsidRPr="005108E4">
        <w:rPr>
          <w:spacing w:val="23"/>
        </w:rPr>
        <w:t xml:space="preserve"> </w:t>
      </w:r>
      <w:r w:rsidRPr="005108E4">
        <w:t>The</w:t>
      </w:r>
      <w:r w:rsidRPr="005108E4">
        <w:rPr>
          <w:spacing w:val="-20"/>
        </w:rPr>
        <w:t xml:space="preserve"> </w:t>
      </w:r>
      <w:r w:rsidRPr="005108E4">
        <w:t>Agent</w:t>
      </w:r>
      <w:r w:rsidRPr="005108E4">
        <w:rPr>
          <w:spacing w:val="-19"/>
        </w:rPr>
        <w:t xml:space="preserve"> </w:t>
      </w:r>
      <w:r w:rsidRPr="005108E4">
        <w:t>Registration Card allows access into Commission supported databases. The registration card facilitates verification</w:t>
      </w:r>
      <w:r w:rsidRPr="005108E4">
        <w:rPr>
          <w:spacing w:val="-24"/>
        </w:rPr>
        <w:t xml:space="preserve"> </w:t>
      </w:r>
      <w:r w:rsidRPr="005108E4">
        <w:t>of</w:t>
      </w:r>
      <w:r w:rsidRPr="005108E4">
        <w:rPr>
          <w:spacing w:val="-24"/>
        </w:rPr>
        <w:t xml:space="preserve"> </w:t>
      </w:r>
      <w:r w:rsidRPr="005108E4">
        <w:t>an</w:t>
      </w:r>
      <w:r w:rsidRPr="005108E4">
        <w:rPr>
          <w:spacing w:val="-24"/>
        </w:rPr>
        <w:t xml:space="preserve"> </w:t>
      </w:r>
      <w:r w:rsidRPr="005108E4">
        <w:t>individual</w:t>
      </w:r>
      <w:r w:rsidRPr="005108E4">
        <w:rPr>
          <w:spacing w:val="-26"/>
        </w:rPr>
        <w:t xml:space="preserve"> </w:t>
      </w:r>
      <w:r w:rsidRPr="005108E4">
        <w:t>Registrant's</w:t>
      </w:r>
      <w:r w:rsidRPr="005108E4">
        <w:rPr>
          <w:spacing w:val="-26"/>
        </w:rPr>
        <w:t xml:space="preserve"> </w:t>
      </w:r>
      <w:r w:rsidRPr="005108E4">
        <w:t>status</w:t>
      </w:r>
      <w:r w:rsidRPr="005108E4">
        <w:rPr>
          <w:spacing w:val="-26"/>
        </w:rPr>
        <w:t xml:space="preserve"> </w:t>
      </w:r>
      <w:r w:rsidRPr="005108E4">
        <w:t>including,</w:t>
      </w:r>
      <w:r w:rsidRPr="005108E4">
        <w:rPr>
          <w:spacing w:val="-25"/>
        </w:rPr>
        <w:t xml:space="preserve"> </w:t>
      </w:r>
      <w:r w:rsidRPr="005108E4">
        <w:t>but</w:t>
      </w:r>
      <w:r w:rsidRPr="005108E4">
        <w:rPr>
          <w:spacing w:val="-26"/>
        </w:rPr>
        <w:t xml:space="preserve"> </w:t>
      </w:r>
      <w:r w:rsidRPr="005108E4">
        <w:t>not</w:t>
      </w:r>
      <w:r w:rsidRPr="005108E4">
        <w:rPr>
          <w:spacing w:val="-23"/>
        </w:rPr>
        <w:t xml:space="preserve"> </w:t>
      </w:r>
      <w:r w:rsidRPr="005108E4">
        <w:t>limited</w:t>
      </w:r>
      <w:r w:rsidRPr="005108E4">
        <w:rPr>
          <w:spacing w:val="-24"/>
        </w:rPr>
        <w:t xml:space="preserve"> </w:t>
      </w:r>
      <w:r w:rsidRPr="005108E4">
        <w:t>to,</w:t>
      </w:r>
      <w:r w:rsidRPr="005108E4">
        <w:rPr>
          <w:spacing w:val="-24"/>
        </w:rPr>
        <w:t xml:space="preserve"> </w:t>
      </w:r>
      <w:r w:rsidRPr="005108E4">
        <w:t>identification</w:t>
      </w:r>
      <w:r w:rsidRPr="005108E4">
        <w:rPr>
          <w:spacing w:val="-24"/>
        </w:rPr>
        <w:t xml:space="preserve"> </w:t>
      </w:r>
      <w:r w:rsidRPr="005108E4">
        <w:t>by</w:t>
      </w:r>
      <w:r w:rsidRPr="005108E4">
        <w:rPr>
          <w:spacing w:val="-30"/>
        </w:rPr>
        <w:t xml:space="preserve"> </w:t>
      </w:r>
      <w:r w:rsidRPr="005108E4">
        <w:t>the Commission</w:t>
      </w:r>
      <w:r w:rsidRPr="005108E4">
        <w:rPr>
          <w:spacing w:val="-29"/>
        </w:rPr>
        <w:t xml:space="preserve"> </w:t>
      </w:r>
      <w:r w:rsidRPr="005108E4">
        <w:t>and</w:t>
      </w:r>
      <w:r w:rsidRPr="005108E4">
        <w:rPr>
          <w:spacing w:val="-29"/>
        </w:rPr>
        <w:t xml:space="preserve"> </w:t>
      </w:r>
      <w:r w:rsidRPr="005108E4">
        <w:rPr>
          <w:spacing w:val="-3"/>
        </w:rPr>
        <w:t>Law</w:t>
      </w:r>
      <w:r w:rsidRPr="005108E4">
        <w:rPr>
          <w:spacing w:val="-28"/>
        </w:rPr>
        <w:t xml:space="preserve"> </w:t>
      </w:r>
      <w:r w:rsidRPr="005108E4">
        <w:t>Enforcement</w:t>
      </w:r>
      <w:r w:rsidRPr="005108E4">
        <w:rPr>
          <w:spacing w:val="-28"/>
        </w:rPr>
        <w:t xml:space="preserve"> </w:t>
      </w:r>
      <w:r w:rsidRPr="005108E4">
        <w:t>Authorities</w:t>
      </w:r>
      <w:r w:rsidRPr="005108E4">
        <w:rPr>
          <w:spacing w:val="-26"/>
        </w:rPr>
        <w:t xml:space="preserve"> </w:t>
      </w:r>
      <w:r w:rsidRPr="005108E4">
        <w:t>of</w:t>
      </w:r>
      <w:r w:rsidRPr="005108E4">
        <w:rPr>
          <w:spacing w:val="-27"/>
        </w:rPr>
        <w:t xml:space="preserve"> </w:t>
      </w:r>
      <w:r w:rsidRPr="005108E4">
        <w:t>those</w:t>
      </w:r>
      <w:r w:rsidRPr="005108E4">
        <w:rPr>
          <w:spacing w:val="-26"/>
        </w:rPr>
        <w:t xml:space="preserve"> </w:t>
      </w:r>
      <w:r w:rsidRPr="005108E4">
        <w:t>individuals</w:t>
      </w:r>
      <w:r w:rsidRPr="005108E4">
        <w:rPr>
          <w:spacing w:val="-26"/>
        </w:rPr>
        <w:t xml:space="preserve"> </w:t>
      </w:r>
      <w:r w:rsidRPr="005108E4">
        <w:t>exempt</w:t>
      </w:r>
      <w:r w:rsidRPr="005108E4">
        <w:rPr>
          <w:spacing w:val="-28"/>
        </w:rPr>
        <w:t xml:space="preserve"> </w:t>
      </w:r>
      <w:r w:rsidRPr="005108E4">
        <w:t>from</w:t>
      </w:r>
      <w:r w:rsidRPr="005108E4">
        <w:rPr>
          <w:spacing w:val="-27"/>
        </w:rPr>
        <w:t xml:space="preserve"> </w:t>
      </w:r>
      <w:r w:rsidRPr="005108E4">
        <w:t>Massachusetts criminal</w:t>
      </w:r>
      <w:r w:rsidRPr="005108E4">
        <w:rPr>
          <w:spacing w:val="-14"/>
        </w:rPr>
        <w:t xml:space="preserve"> </w:t>
      </w:r>
      <w:r w:rsidRPr="005108E4">
        <w:t>and</w:t>
      </w:r>
      <w:r w:rsidRPr="005108E4">
        <w:rPr>
          <w:spacing w:val="-13"/>
        </w:rPr>
        <w:t xml:space="preserve"> </w:t>
      </w:r>
      <w:r w:rsidRPr="005108E4">
        <w:t>civil</w:t>
      </w:r>
      <w:r w:rsidRPr="005108E4">
        <w:rPr>
          <w:spacing w:val="-13"/>
        </w:rPr>
        <w:t xml:space="preserve"> </w:t>
      </w:r>
      <w:r w:rsidRPr="005108E4">
        <w:t>penalties</w:t>
      </w:r>
      <w:r w:rsidRPr="005108E4">
        <w:rPr>
          <w:spacing w:val="-14"/>
        </w:rPr>
        <w:t xml:space="preserve"> </w:t>
      </w:r>
      <w:r w:rsidRPr="005108E4">
        <w:t>under</w:t>
      </w:r>
      <w:r w:rsidRPr="005108E4">
        <w:rPr>
          <w:spacing w:val="-14"/>
        </w:rPr>
        <w:t xml:space="preserve"> </w:t>
      </w:r>
      <w:r w:rsidRPr="005108E4">
        <w:t>M.G.L.</w:t>
      </w:r>
      <w:r w:rsidRPr="005108E4">
        <w:rPr>
          <w:spacing w:val="-13"/>
        </w:rPr>
        <w:t xml:space="preserve"> </w:t>
      </w:r>
      <w:r w:rsidRPr="005108E4">
        <w:t>c.</w:t>
      </w:r>
      <w:r w:rsidRPr="005108E4">
        <w:rPr>
          <w:spacing w:val="-14"/>
        </w:rPr>
        <w:t xml:space="preserve"> </w:t>
      </w:r>
      <w:r w:rsidRPr="005108E4">
        <w:t>94G</w:t>
      </w:r>
      <w:r w:rsidRPr="005108E4">
        <w:rPr>
          <w:spacing w:val="-14"/>
        </w:rPr>
        <w:t xml:space="preserve"> </w:t>
      </w:r>
      <w:r w:rsidRPr="005108E4">
        <w:t>and</w:t>
      </w:r>
      <w:r w:rsidRPr="005108E4">
        <w:rPr>
          <w:spacing w:val="-13"/>
        </w:rPr>
        <w:t xml:space="preserve"> </w:t>
      </w:r>
      <w:r w:rsidRPr="005108E4">
        <w:t>94I,</w:t>
      </w:r>
      <w:r w:rsidRPr="005108E4">
        <w:rPr>
          <w:spacing w:val="-13"/>
        </w:rPr>
        <w:t xml:space="preserve"> </w:t>
      </w:r>
      <w:r w:rsidRPr="005108E4">
        <w:t>and</w:t>
      </w:r>
      <w:r w:rsidRPr="005108E4">
        <w:rPr>
          <w:spacing w:val="-14"/>
        </w:rPr>
        <w:t xml:space="preserve"> </w:t>
      </w:r>
      <w:r w:rsidRPr="005108E4">
        <w:t>935</w:t>
      </w:r>
      <w:r w:rsidRPr="005108E4">
        <w:rPr>
          <w:spacing w:val="-13"/>
        </w:rPr>
        <w:t xml:space="preserve"> </w:t>
      </w:r>
      <w:r w:rsidRPr="005108E4">
        <w:t>CMR</w:t>
      </w:r>
      <w:r w:rsidRPr="005108E4">
        <w:rPr>
          <w:spacing w:val="-12"/>
        </w:rPr>
        <w:t xml:space="preserve"> </w:t>
      </w:r>
      <w:r w:rsidRPr="005108E4">
        <w:t>500.000:</w:t>
      </w:r>
      <w:r w:rsidRPr="005108E4">
        <w:rPr>
          <w:spacing w:val="34"/>
        </w:rPr>
        <w:t xml:space="preserve"> </w:t>
      </w:r>
      <w:r w:rsidRPr="005108E4">
        <w:rPr>
          <w:i/>
        </w:rPr>
        <w:t>Adult</w:t>
      </w:r>
      <w:r w:rsidRPr="005108E4">
        <w:rPr>
          <w:i/>
          <w:spacing w:val="-13"/>
        </w:rPr>
        <w:t xml:space="preserve"> </w:t>
      </w:r>
      <w:r w:rsidRPr="005108E4">
        <w:rPr>
          <w:i/>
        </w:rPr>
        <w:t>Use</w:t>
      </w:r>
      <w:r w:rsidRPr="005108E4">
        <w:rPr>
          <w:i/>
          <w:spacing w:val="-15"/>
        </w:rPr>
        <w:t xml:space="preserve"> </w:t>
      </w:r>
      <w:r w:rsidRPr="005108E4">
        <w:rPr>
          <w:i/>
        </w:rPr>
        <w:t xml:space="preserve">of Marijuana </w:t>
      </w:r>
      <w:r w:rsidRPr="005108E4">
        <w:t>and 935 CMR</w:t>
      </w:r>
      <w:r w:rsidRPr="005108E4">
        <w:rPr>
          <w:spacing w:val="-4"/>
        </w:rPr>
        <w:t xml:space="preserve"> </w:t>
      </w:r>
      <w:r w:rsidRPr="005108E4">
        <w:t>501.000.</w:t>
      </w:r>
    </w:p>
    <w:p w14:paraId="233CCF22" w14:textId="77777777" w:rsidR="00DA2759" w:rsidRPr="005108E4" w:rsidRDefault="00DA2759">
      <w:pPr>
        <w:pStyle w:val="BodyText"/>
        <w:spacing w:before="10"/>
        <w:jc w:val="left"/>
      </w:pPr>
    </w:p>
    <w:p w14:paraId="6EE30FC2" w14:textId="77777777" w:rsidR="00DA2759" w:rsidRPr="005108E4" w:rsidRDefault="009A7511">
      <w:pPr>
        <w:spacing w:line="242" w:lineRule="auto"/>
        <w:ind w:left="1320" w:right="116" w:hanging="1"/>
        <w:jc w:val="both"/>
        <w:rPr>
          <w:sz w:val="24"/>
        </w:rPr>
      </w:pPr>
      <w:r w:rsidRPr="005108E4">
        <w:rPr>
          <w:sz w:val="24"/>
          <w:u w:val="single"/>
        </w:rPr>
        <w:t>Area</w:t>
      </w:r>
      <w:r w:rsidRPr="005108E4">
        <w:rPr>
          <w:spacing w:val="-16"/>
          <w:sz w:val="24"/>
          <w:u w:val="single"/>
        </w:rPr>
        <w:t xml:space="preserve"> </w:t>
      </w:r>
      <w:r w:rsidRPr="005108E4">
        <w:rPr>
          <w:sz w:val="24"/>
          <w:u w:val="single"/>
        </w:rPr>
        <w:t>of</w:t>
      </w:r>
      <w:r w:rsidRPr="005108E4">
        <w:rPr>
          <w:spacing w:val="-15"/>
          <w:sz w:val="24"/>
          <w:u w:val="single"/>
        </w:rPr>
        <w:t xml:space="preserve"> </w:t>
      </w:r>
      <w:r w:rsidRPr="005108E4">
        <w:rPr>
          <w:sz w:val="24"/>
          <w:u w:val="single"/>
        </w:rPr>
        <w:t>Disproportionate</w:t>
      </w:r>
      <w:r w:rsidRPr="005108E4">
        <w:rPr>
          <w:spacing w:val="-15"/>
          <w:sz w:val="24"/>
          <w:u w:val="single"/>
        </w:rPr>
        <w:t xml:space="preserve"> </w:t>
      </w:r>
      <w:r w:rsidRPr="005108E4">
        <w:rPr>
          <w:sz w:val="24"/>
          <w:u w:val="single"/>
        </w:rPr>
        <w:t>Impact</w:t>
      </w:r>
      <w:r w:rsidRPr="005108E4">
        <w:rPr>
          <w:spacing w:val="-14"/>
          <w:sz w:val="24"/>
        </w:rPr>
        <w:t xml:space="preserve"> </w:t>
      </w:r>
      <w:r w:rsidRPr="005108E4">
        <w:rPr>
          <w:sz w:val="24"/>
        </w:rPr>
        <w:t>means</w:t>
      </w:r>
      <w:r w:rsidRPr="005108E4">
        <w:rPr>
          <w:spacing w:val="-15"/>
          <w:sz w:val="24"/>
        </w:rPr>
        <w:t xml:space="preserve"> </w:t>
      </w:r>
      <w:r w:rsidRPr="005108E4">
        <w:rPr>
          <w:sz w:val="24"/>
        </w:rPr>
        <w:t>a</w:t>
      </w:r>
      <w:r w:rsidRPr="005108E4">
        <w:rPr>
          <w:spacing w:val="-15"/>
          <w:sz w:val="24"/>
        </w:rPr>
        <w:t xml:space="preserve"> </w:t>
      </w:r>
      <w:r w:rsidRPr="005108E4">
        <w:rPr>
          <w:sz w:val="24"/>
        </w:rPr>
        <w:t>geographic</w:t>
      </w:r>
      <w:r w:rsidRPr="005108E4">
        <w:rPr>
          <w:spacing w:val="-15"/>
          <w:sz w:val="24"/>
        </w:rPr>
        <w:t xml:space="preserve"> </w:t>
      </w:r>
      <w:r w:rsidRPr="005108E4">
        <w:rPr>
          <w:sz w:val="24"/>
        </w:rPr>
        <w:t>area</w:t>
      </w:r>
      <w:r w:rsidRPr="005108E4">
        <w:rPr>
          <w:spacing w:val="-18"/>
          <w:sz w:val="24"/>
        </w:rPr>
        <w:t xml:space="preserve"> </w:t>
      </w:r>
      <w:r w:rsidRPr="005108E4">
        <w:rPr>
          <w:sz w:val="24"/>
        </w:rPr>
        <w:t>identified</w:t>
      </w:r>
      <w:r w:rsidRPr="005108E4">
        <w:rPr>
          <w:spacing w:val="-17"/>
          <w:sz w:val="24"/>
        </w:rPr>
        <w:t xml:space="preserve"> </w:t>
      </w:r>
      <w:r w:rsidRPr="005108E4">
        <w:rPr>
          <w:sz w:val="24"/>
        </w:rPr>
        <w:t>by</w:t>
      </w:r>
      <w:r w:rsidRPr="005108E4">
        <w:rPr>
          <w:spacing w:val="-24"/>
          <w:sz w:val="24"/>
        </w:rPr>
        <w:t xml:space="preserve"> </w:t>
      </w:r>
      <w:r w:rsidRPr="005108E4">
        <w:rPr>
          <w:sz w:val="24"/>
        </w:rPr>
        <w:t>the</w:t>
      </w:r>
      <w:r w:rsidRPr="005108E4">
        <w:rPr>
          <w:spacing w:val="-15"/>
          <w:sz w:val="24"/>
        </w:rPr>
        <w:t xml:space="preserve"> </w:t>
      </w:r>
      <w:r w:rsidRPr="005108E4">
        <w:rPr>
          <w:sz w:val="24"/>
        </w:rPr>
        <w:t>Commission</w:t>
      </w:r>
      <w:r w:rsidRPr="005108E4">
        <w:rPr>
          <w:spacing w:val="-14"/>
          <w:sz w:val="24"/>
        </w:rPr>
        <w:t xml:space="preserve"> </w:t>
      </w:r>
      <w:r w:rsidRPr="005108E4">
        <w:rPr>
          <w:sz w:val="24"/>
        </w:rPr>
        <w:t>for</w:t>
      </w:r>
      <w:r w:rsidRPr="005108E4">
        <w:rPr>
          <w:spacing w:val="-15"/>
          <w:sz w:val="24"/>
        </w:rPr>
        <w:t xml:space="preserve"> </w:t>
      </w:r>
      <w:r w:rsidRPr="005108E4">
        <w:rPr>
          <w:sz w:val="24"/>
        </w:rPr>
        <w:t xml:space="preserve">the purposes identified in M.G.L. c. 94G, § 4(a½)(iv), and 935 CMR 500.040: </w:t>
      </w:r>
      <w:r w:rsidRPr="005108E4">
        <w:rPr>
          <w:i/>
          <w:sz w:val="24"/>
        </w:rPr>
        <w:t xml:space="preserve">Leadership Rating Program for Marijuana Establishments </w:t>
      </w:r>
      <w:r w:rsidRPr="005108E4">
        <w:rPr>
          <w:sz w:val="24"/>
        </w:rPr>
        <w:t xml:space="preserve">and </w:t>
      </w:r>
      <w:r w:rsidRPr="005108E4">
        <w:rPr>
          <w:i/>
          <w:sz w:val="24"/>
        </w:rPr>
        <w:t xml:space="preserve">Marijuana-related Businesses </w:t>
      </w:r>
      <w:r w:rsidRPr="005108E4">
        <w:rPr>
          <w:sz w:val="24"/>
        </w:rPr>
        <w:t xml:space="preserve">and 500.101: </w:t>
      </w:r>
      <w:r w:rsidRPr="005108E4">
        <w:rPr>
          <w:i/>
          <w:sz w:val="24"/>
        </w:rPr>
        <w:t>Application Requirements</w:t>
      </w:r>
      <w:r w:rsidRPr="005108E4">
        <w:rPr>
          <w:sz w:val="24"/>
        </w:rPr>
        <w:t>, and which has had historically high rates of arrest, conviction, and incarceration related to Marijuana</w:t>
      </w:r>
      <w:r w:rsidRPr="005108E4">
        <w:rPr>
          <w:spacing w:val="-7"/>
          <w:sz w:val="24"/>
        </w:rPr>
        <w:t xml:space="preserve"> </w:t>
      </w:r>
      <w:r w:rsidRPr="005108E4">
        <w:rPr>
          <w:sz w:val="24"/>
        </w:rPr>
        <w:t>crimes.</w:t>
      </w:r>
    </w:p>
    <w:p w14:paraId="17E07F76" w14:textId="77777777" w:rsidR="00DA2759" w:rsidRPr="005108E4" w:rsidRDefault="00DA2759">
      <w:pPr>
        <w:pStyle w:val="BodyText"/>
        <w:spacing w:before="8"/>
        <w:jc w:val="left"/>
      </w:pPr>
    </w:p>
    <w:p w14:paraId="1A86A09F" w14:textId="77777777" w:rsidR="00DA2759" w:rsidRPr="005108E4" w:rsidRDefault="009A7511">
      <w:pPr>
        <w:pStyle w:val="BodyText"/>
        <w:ind w:left="1320"/>
      </w:pPr>
      <w:r w:rsidRPr="005108E4">
        <w:rPr>
          <w:u w:val="single"/>
        </w:rPr>
        <w:t>Arming Station</w:t>
      </w:r>
      <w:r w:rsidRPr="005108E4">
        <w:t xml:space="preserve"> means a device that allows control of a security alarm system.</w:t>
      </w:r>
    </w:p>
    <w:p w14:paraId="39CCA391" w14:textId="77777777" w:rsidR="00DA2759" w:rsidRPr="005108E4" w:rsidRDefault="00DA2759">
      <w:pPr>
        <w:sectPr w:rsidR="00DA2759" w:rsidRPr="005108E4" w:rsidSect="004132AB">
          <w:headerReference w:type="even" r:id="rId11"/>
          <w:headerReference w:type="default" r:id="rId12"/>
          <w:footerReference w:type="default" r:id="rId13"/>
          <w:headerReference w:type="first" r:id="rId14"/>
          <w:pgSz w:w="12240" w:h="20160"/>
          <w:pgMar w:top="980" w:right="1320" w:bottom="960" w:left="480" w:header="744" w:footer="777" w:gutter="0"/>
          <w:pgNumType w:start="1"/>
          <w:cols w:space="720"/>
        </w:sectPr>
      </w:pPr>
    </w:p>
    <w:p w14:paraId="7AABC72A" w14:textId="77777777" w:rsidR="00DA2759" w:rsidRPr="005108E4" w:rsidRDefault="00DA2759">
      <w:pPr>
        <w:pStyle w:val="BodyText"/>
        <w:jc w:val="left"/>
        <w:rPr>
          <w:sz w:val="20"/>
        </w:rPr>
      </w:pPr>
    </w:p>
    <w:p w14:paraId="2B04A021" w14:textId="77777777" w:rsidR="00DA2759" w:rsidRPr="005108E4" w:rsidRDefault="00DA2759">
      <w:pPr>
        <w:pStyle w:val="BodyText"/>
        <w:spacing w:before="10"/>
        <w:jc w:val="left"/>
        <w:rPr>
          <w:sz w:val="19"/>
        </w:rPr>
      </w:pPr>
    </w:p>
    <w:p w14:paraId="2109296C" w14:textId="77777777" w:rsidR="00DA2759" w:rsidRPr="005108E4" w:rsidRDefault="00DA2759">
      <w:pPr>
        <w:pStyle w:val="BodyText"/>
        <w:spacing w:before="7"/>
        <w:jc w:val="left"/>
      </w:pPr>
    </w:p>
    <w:p w14:paraId="7786C635" w14:textId="77777777" w:rsidR="00DA2759" w:rsidRPr="005108E4" w:rsidRDefault="009A7511">
      <w:pPr>
        <w:pStyle w:val="BodyText"/>
        <w:spacing w:line="242" w:lineRule="auto"/>
        <w:ind w:left="1320" w:right="110" w:hanging="1"/>
      </w:pPr>
      <w:r w:rsidRPr="005108E4">
        <w:rPr>
          <w:u w:val="single"/>
        </w:rPr>
        <w:t>Assignment for the Benefit of Creditors</w:t>
      </w:r>
      <w:r w:rsidRPr="005108E4">
        <w:t xml:space="preserve"> means a contractual agreement with a third-party by which</w:t>
      </w:r>
      <w:r w:rsidRPr="005108E4">
        <w:rPr>
          <w:spacing w:val="-2"/>
        </w:rPr>
        <w:t xml:space="preserve"> </w:t>
      </w:r>
      <w:r w:rsidRPr="005108E4">
        <w:t>the</w:t>
      </w:r>
      <w:r w:rsidRPr="005108E4">
        <w:rPr>
          <w:spacing w:val="-2"/>
        </w:rPr>
        <w:t xml:space="preserve"> </w:t>
      </w:r>
      <w:r w:rsidRPr="005108E4">
        <w:t>Licensee</w:t>
      </w:r>
      <w:r w:rsidRPr="005108E4">
        <w:rPr>
          <w:spacing w:val="-5"/>
        </w:rPr>
        <w:t xml:space="preserve"> </w:t>
      </w:r>
      <w:r w:rsidRPr="005108E4">
        <w:t>assigns</w:t>
      </w:r>
      <w:r w:rsidRPr="005108E4">
        <w:rPr>
          <w:spacing w:val="-3"/>
        </w:rPr>
        <w:t xml:space="preserve"> </w:t>
      </w:r>
      <w:r w:rsidRPr="005108E4">
        <w:t>all</w:t>
      </w:r>
      <w:r w:rsidRPr="005108E4">
        <w:rPr>
          <w:spacing w:val="-3"/>
        </w:rPr>
        <w:t xml:space="preserve"> </w:t>
      </w:r>
      <w:r w:rsidRPr="005108E4">
        <w:t>of</w:t>
      </w:r>
      <w:r w:rsidRPr="005108E4">
        <w:rPr>
          <w:spacing w:val="-4"/>
        </w:rPr>
        <w:t xml:space="preserve"> </w:t>
      </w:r>
      <w:r w:rsidRPr="005108E4">
        <w:t>its</w:t>
      </w:r>
      <w:r w:rsidRPr="005108E4">
        <w:rPr>
          <w:spacing w:val="-3"/>
        </w:rPr>
        <w:t xml:space="preserve"> </w:t>
      </w:r>
      <w:r w:rsidRPr="005108E4">
        <w:t>assets</w:t>
      </w:r>
      <w:r w:rsidRPr="005108E4">
        <w:rPr>
          <w:spacing w:val="-3"/>
        </w:rPr>
        <w:t xml:space="preserve"> </w:t>
      </w:r>
      <w:r w:rsidRPr="005108E4">
        <w:t>and</w:t>
      </w:r>
      <w:r w:rsidRPr="005108E4">
        <w:rPr>
          <w:spacing w:val="-4"/>
        </w:rPr>
        <w:t xml:space="preserve"> </w:t>
      </w:r>
      <w:r w:rsidRPr="005108E4">
        <w:t>liabilities</w:t>
      </w:r>
      <w:r w:rsidRPr="005108E4">
        <w:rPr>
          <w:spacing w:val="-3"/>
        </w:rPr>
        <w:t xml:space="preserve"> </w:t>
      </w:r>
      <w:r w:rsidRPr="005108E4">
        <w:t>to</w:t>
      </w:r>
      <w:r w:rsidRPr="005108E4">
        <w:rPr>
          <w:spacing w:val="-4"/>
        </w:rPr>
        <w:t xml:space="preserve"> </w:t>
      </w:r>
      <w:r w:rsidRPr="005108E4">
        <w:t>such</w:t>
      </w:r>
      <w:r w:rsidRPr="005108E4">
        <w:rPr>
          <w:spacing w:val="-1"/>
        </w:rPr>
        <w:t xml:space="preserve"> </w:t>
      </w:r>
      <w:r w:rsidRPr="005108E4">
        <w:t>third-party</w:t>
      </w:r>
      <w:r w:rsidRPr="005108E4">
        <w:rPr>
          <w:spacing w:val="-8"/>
        </w:rPr>
        <w:t xml:space="preserve"> </w:t>
      </w:r>
      <w:r w:rsidRPr="005108E4">
        <w:t>in</w:t>
      </w:r>
      <w:r w:rsidRPr="005108E4">
        <w:rPr>
          <w:spacing w:val="-1"/>
        </w:rPr>
        <w:t xml:space="preserve"> </w:t>
      </w:r>
      <w:r w:rsidRPr="005108E4">
        <w:t>order</w:t>
      </w:r>
      <w:r w:rsidRPr="005108E4">
        <w:rPr>
          <w:spacing w:val="-3"/>
        </w:rPr>
        <w:t xml:space="preserve"> </w:t>
      </w:r>
      <w:r w:rsidRPr="005108E4">
        <w:t>to</w:t>
      </w:r>
      <w:r w:rsidRPr="005108E4">
        <w:rPr>
          <w:spacing w:val="-1"/>
        </w:rPr>
        <w:t xml:space="preserve"> </w:t>
      </w:r>
      <w:r w:rsidRPr="005108E4">
        <w:t>satisfy the Licensee's obligations to its creditors by liquidating the</w:t>
      </w:r>
      <w:r w:rsidRPr="005108E4">
        <w:rPr>
          <w:spacing w:val="-23"/>
        </w:rPr>
        <w:t xml:space="preserve"> </w:t>
      </w:r>
      <w:r w:rsidRPr="005108E4">
        <w:t>assets.</w:t>
      </w:r>
    </w:p>
    <w:p w14:paraId="086EE561" w14:textId="77777777" w:rsidR="00DA2759" w:rsidRPr="005108E4" w:rsidRDefault="00DA2759">
      <w:pPr>
        <w:pStyle w:val="BodyText"/>
        <w:spacing w:before="6"/>
        <w:jc w:val="left"/>
      </w:pPr>
    </w:p>
    <w:p w14:paraId="2162731C" w14:textId="77777777" w:rsidR="00DA2759" w:rsidRPr="005108E4" w:rsidRDefault="009A7511">
      <w:pPr>
        <w:pStyle w:val="BodyText"/>
        <w:spacing w:line="242" w:lineRule="auto"/>
        <w:ind w:left="1319" w:right="118"/>
      </w:pPr>
      <w:r w:rsidRPr="005108E4">
        <w:rPr>
          <w:u w:val="single"/>
        </w:rPr>
        <w:t>Basic</w:t>
      </w:r>
      <w:r w:rsidRPr="005108E4">
        <w:rPr>
          <w:spacing w:val="-19"/>
          <w:u w:val="single"/>
        </w:rPr>
        <w:t xml:space="preserve"> </w:t>
      </w:r>
      <w:r w:rsidRPr="005108E4">
        <w:rPr>
          <w:u w:val="single"/>
        </w:rPr>
        <w:t>Core</w:t>
      </w:r>
      <w:r w:rsidRPr="005108E4">
        <w:rPr>
          <w:spacing w:val="-20"/>
          <w:u w:val="single"/>
        </w:rPr>
        <w:t xml:space="preserve"> </w:t>
      </w:r>
      <w:r w:rsidRPr="005108E4">
        <w:rPr>
          <w:u w:val="single"/>
        </w:rPr>
        <w:t>Curriculum</w:t>
      </w:r>
      <w:r w:rsidRPr="005108E4">
        <w:rPr>
          <w:spacing w:val="-19"/>
        </w:rPr>
        <w:t xml:space="preserve"> </w:t>
      </w:r>
      <w:r w:rsidRPr="005108E4">
        <w:t>means</w:t>
      </w:r>
      <w:r w:rsidRPr="005108E4">
        <w:rPr>
          <w:spacing w:val="-20"/>
        </w:rPr>
        <w:t xml:space="preserve"> </w:t>
      </w:r>
      <w:r w:rsidRPr="005108E4">
        <w:t>the</w:t>
      </w:r>
      <w:r w:rsidRPr="005108E4">
        <w:rPr>
          <w:spacing w:val="-20"/>
        </w:rPr>
        <w:t xml:space="preserve"> </w:t>
      </w:r>
      <w:r w:rsidRPr="005108E4">
        <w:t>foundational</w:t>
      </w:r>
      <w:r w:rsidRPr="005108E4">
        <w:rPr>
          <w:spacing w:val="-18"/>
        </w:rPr>
        <w:t xml:space="preserve"> </w:t>
      </w:r>
      <w:r w:rsidRPr="005108E4">
        <w:t>training</w:t>
      </w:r>
      <w:r w:rsidRPr="005108E4">
        <w:rPr>
          <w:spacing w:val="-21"/>
        </w:rPr>
        <w:t xml:space="preserve"> </w:t>
      </w:r>
      <w:r w:rsidRPr="005108E4">
        <w:t>curriculum</w:t>
      </w:r>
      <w:r w:rsidRPr="005108E4">
        <w:rPr>
          <w:spacing w:val="-19"/>
        </w:rPr>
        <w:t xml:space="preserve"> </w:t>
      </w:r>
      <w:r w:rsidRPr="005108E4">
        <w:t>required</w:t>
      </w:r>
      <w:r w:rsidRPr="005108E4">
        <w:rPr>
          <w:spacing w:val="-20"/>
        </w:rPr>
        <w:t xml:space="preserve"> </w:t>
      </w:r>
      <w:r w:rsidRPr="005108E4">
        <w:t>of</w:t>
      </w:r>
      <w:r w:rsidRPr="005108E4">
        <w:rPr>
          <w:spacing w:val="-20"/>
        </w:rPr>
        <w:t xml:space="preserve"> </w:t>
      </w:r>
      <w:r w:rsidRPr="005108E4">
        <w:t>all</w:t>
      </w:r>
      <w:r w:rsidRPr="005108E4">
        <w:rPr>
          <w:spacing w:val="-18"/>
        </w:rPr>
        <w:t xml:space="preserve"> </w:t>
      </w:r>
      <w:r w:rsidRPr="005108E4">
        <w:t>MTC</w:t>
      </w:r>
      <w:r w:rsidRPr="005108E4">
        <w:rPr>
          <w:spacing w:val="-17"/>
        </w:rPr>
        <w:t xml:space="preserve"> </w:t>
      </w:r>
      <w:r w:rsidRPr="005108E4">
        <w:t>Agents taught by a Responsible Vendor Trainer under 935 CMR</w:t>
      </w:r>
      <w:r w:rsidRPr="005108E4">
        <w:rPr>
          <w:spacing w:val="-25"/>
        </w:rPr>
        <w:t xml:space="preserve"> </w:t>
      </w:r>
      <w:r w:rsidRPr="005108E4">
        <w:t>501.105(2)(b).</w:t>
      </w:r>
    </w:p>
    <w:p w14:paraId="58E6CDD7" w14:textId="77777777" w:rsidR="00DA2759" w:rsidRPr="005108E4" w:rsidRDefault="00DA2759">
      <w:pPr>
        <w:pStyle w:val="BodyText"/>
        <w:spacing w:before="4"/>
        <w:jc w:val="left"/>
      </w:pPr>
    </w:p>
    <w:p w14:paraId="297394B0" w14:textId="77777777" w:rsidR="00DA2759" w:rsidRPr="005108E4" w:rsidRDefault="009A7511">
      <w:pPr>
        <w:pStyle w:val="BodyText"/>
        <w:spacing w:before="1"/>
        <w:ind w:left="1319"/>
        <w:jc w:val="left"/>
      </w:pPr>
      <w:r w:rsidRPr="005108E4">
        <w:rPr>
          <w:u w:val="single"/>
        </w:rPr>
        <w:t>Beverage</w:t>
      </w:r>
      <w:r w:rsidRPr="005108E4">
        <w:t xml:space="preserve"> means a liquid intended for drinking.</w:t>
      </w:r>
    </w:p>
    <w:p w14:paraId="521BE6C6" w14:textId="77777777" w:rsidR="00DA2759" w:rsidRPr="005108E4" w:rsidRDefault="00DA2759">
      <w:pPr>
        <w:pStyle w:val="BodyText"/>
        <w:spacing w:before="7"/>
        <w:jc w:val="left"/>
      </w:pPr>
    </w:p>
    <w:p w14:paraId="137114AC" w14:textId="77777777" w:rsidR="00DA2759" w:rsidRPr="005108E4" w:rsidRDefault="009A7511">
      <w:pPr>
        <w:pStyle w:val="BodyText"/>
        <w:spacing w:line="242" w:lineRule="auto"/>
        <w:ind w:left="1320" w:right="115"/>
      </w:pPr>
      <w:r w:rsidRPr="005108E4">
        <w:rPr>
          <w:i/>
          <w:u w:val="single"/>
        </w:rPr>
        <w:t>Bona</w:t>
      </w:r>
      <w:r w:rsidRPr="005108E4">
        <w:rPr>
          <w:i/>
          <w:spacing w:val="-27"/>
          <w:u w:val="single"/>
        </w:rPr>
        <w:t xml:space="preserve"> </w:t>
      </w:r>
      <w:r w:rsidRPr="005108E4">
        <w:rPr>
          <w:i/>
          <w:u w:val="single"/>
        </w:rPr>
        <w:t>Fide</w:t>
      </w:r>
      <w:r w:rsidRPr="005108E4">
        <w:rPr>
          <w:i/>
          <w:spacing w:val="-28"/>
          <w:u w:val="single"/>
        </w:rPr>
        <w:t xml:space="preserve"> </w:t>
      </w:r>
      <w:r w:rsidRPr="005108E4">
        <w:rPr>
          <w:u w:val="single"/>
        </w:rPr>
        <w:t>Healthcare</w:t>
      </w:r>
      <w:r w:rsidRPr="005108E4">
        <w:rPr>
          <w:spacing w:val="-27"/>
          <w:u w:val="single"/>
        </w:rPr>
        <w:t xml:space="preserve"> </w:t>
      </w:r>
      <w:r w:rsidRPr="005108E4">
        <w:rPr>
          <w:u w:val="single"/>
        </w:rPr>
        <w:t>Provider</w:t>
      </w:r>
      <w:r w:rsidRPr="005108E4">
        <w:rPr>
          <w:spacing w:val="-27"/>
          <w:u w:val="single"/>
        </w:rPr>
        <w:t xml:space="preserve"> </w:t>
      </w:r>
      <w:r w:rsidRPr="005108E4">
        <w:rPr>
          <w:u w:val="single"/>
        </w:rPr>
        <w:t>–</w:t>
      </w:r>
      <w:r w:rsidRPr="005108E4">
        <w:rPr>
          <w:spacing w:val="-27"/>
          <w:u w:val="single"/>
        </w:rPr>
        <w:t xml:space="preserve"> </w:t>
      </w:r>
      <w:r w:rsidRPr="005108E4">
        <w:rPr>
          <w:u w:val="single"/>
        </w:rPr>
        <w:t>Patient</w:t>
      </w:r>
      <w:r w:rsidRPr="005108E4">
        <w:rPr>
          <w:spacing w:val="-27"/>
          <w:u w:val="single"/>
        </w:rPr>
        <w:t xml:space="preserve"> </w:t>
      </w:r>
      <w:r w:rsidRPr="005108E4">
        <w:rPr>
          <w:u w:val="single"/>
        </w:rPr>
        <w:t>Relationship</w:t>
      </w:r>
      <w:r w:rsidRPr="005108E4">
        <w:rPr>
          <w:spacing w:val="-24"/>
        </w:rPr>
        <w:t xml:space="preserve"> </w:t>
      </w:r>
      <w:r w:rsidRPr="005108E4">
        <w:t>means</w:t>
      </w:r>
      <w:r w:rsidRPr="005108E4">
        <w:rPr>
          <w:spacing w:val="-27"/>
        </w:rPr>
        <w:t xml:space="preserve"> </w:t>
      </w:r>
      <w:r w:rsidRPr="005108E4">
        <w:t>a</w:t>
      </w:r>
      <w:r w:rsidRPr="005108E4">
        <w:rPr>
          <w:spacing w:val="-27"/>
        </w:rPr>
        <w:t xml:space="preserve"> </w:t>
      </w:r>
      <w:r w:rsidRPr="005108E4">
        <w:t>relationship</w:t>
      </w:r>
      <w:r w:rsidRPr="005108E4">
        <w:rPr>
          <w:spacing w:val="-27"/>
        </w:rPr>
        <w:t xml:space="preserve"> </w:t>
      </w:r>
      <w:r w:rsidRPr="005108E4">
        <w:t>between</w:t>
      </w:r>
      <w:r w:rsidRPr="005108E4">
        <w:rPr>
          <w:spacing w:val="-27"/>
        </w:rPr>
        <w:t xml:space="preserve"> </w:t>
      </w:r>
      <w:r w:rsidRPr="005108E4">
        <w:t>a</w:t>
      </w:r>
      <w:r w:rsidRPr="005108E4">
        <w:rPr>
          <w:spacing w:val="-27"/>
        </w:rPr>
        <w:t xml:space="preserve"> </w:t>
      </w:r>
      <w:r w:rsidRPr="005108E4">
        <w:t>Certifying Healthcare Provider, acting in the usual course of their professional practice, and a Patient in which</w:t>
      </w:r>
      <w:r w:rsidRPr="005108E4">
        <w:rPr>
          <w:spacing w:val="-13"/>
        </w:rPr>
        <w:t xml:space="preserve"> </w:t>
      </w:r>
      <w:r w:rsidRPr="005108E4">
        <w:t>the</w:t>
      </w:r>
      <w:r w:rsidRPr="005108E4">
        <w:rPr>
          <w:spacing w:val="-13"/>
        </w:rPr>
        <w:t xml:space="preserve"> </w:t>
      </w:r>
      <w:r w:rsidRPr="005108E4">
        <w:t>healthcare</w:t>
      </w:r>
      <w:r w:rsidRPr="005108E4">
        <w:rPr>
          <w:spacing w:val="-13"/>
        </w:rPr>
        <w:t xml:space="preserve"> </w:t>
      </w:r>
      <w:r w:rsidRPr="005108E4">
        <w:t>provider</w:t>
      </w:r>
      <w:r w:rsidRPr="005108E4">
        <w:rPr>
          <w:spacing w:val="-12"/>
        </w:rPr>
        <w:t xml:space="preserve"> </w:t>
      </w:r>
      <w:r w:rsidRPr="005108E4">
        <w:t>has</w:t>
      </w:r>
      <w:r w:rsidRPr="005108E4">
        <w:rPr>
          <w:spacing w:val="-12"/>
        </w:rPr>
        <w:t xml:space="preserve"> </w:t>
      </w:r>
      <w:r w:rsidRPr="005108E4">
        <w:t>conducted</w:t>
      </w:r>
      <w:r w:rsidRPr="005108E4">
        <w:rPr>
          <w:spacing w:val="-12"/>
        </w:rPr>
        <w:t xml:space="preserve"> </w:t>
      </w:r>
      <w:r w:rsidRPr="005108E4">
        <w:t>a</w:t>
      </w:r>
      <w:r w:rsidRPr="005108E4">
        <w:rPr>
          <w:spacing w:val="-13"/>
        </w:rPr>
        <w:t xml:space="preserve"> </w:t>
      </w:r>
      <w:r w:rsidRPr="005108E4">
        <w:t>Clinical</w:t>
      </w:r>
      <w:r w:rsidRPr="005108E4">
        <w:rPr>
          <w:spacing w:val="-14"/>
        </w:rPr>
        <w:t xml:space="preserve"> </w:t>
      </w:r>
      <w:r w:rsidRPr="005108E4">
        <w:t>Visit,</w:t>
      </w:r>
      <w:r w:rsidRPr="005108E4">
        <w:rPr>
          <w:spacing w:val="-14"/>
        </w:rPr>
        <w:t xml:space="preserve"> </w:t>
      </w:r>
      <w:r w:rsidRPr="005108E4">
        <w:t>completed</w:t>
      </w:r>
      <w:r w:rsidRPr="005108E4">
        <w:rPr>
          <w:spacing w:val="-14"/>
        </w:rPr>
        <w:t xml:space="preserve"> </w:t>
      </w:r>
      <w:r w:rsidRPr="005108E4">
        <w:t>and</w:t>
      </w:r>
      <w:r w:rsidRPr="005108E4">
        <w:rPr>
          <w:spacing w:val="-14"/>
        </w:rPr>
        <w:t xml:space="preserve"> </w:t>
      </w:r>
      <w:r w:rsidRPr="005108E4">
        <w:t>documented</w:t>
      </w:r>
      <w:r w:rsidRPr="005108E4">
        <w:rPr>
          <w:spacing w:val="-13"/>
        </w:rPr>
        <w:t xml:space="preserve"> </w:t>
      </w:r>
      <w:r w:rsidRPr="005108E4">
        <w:t>a</w:t>
      </w:r>
      <w:r w:rsidRPr="005108E4">
        <w:rPr>
          <w:spacing w:val="-13"/>
        </w:rPr>
        <w:t xml:space="preserve"> </w:t>
      </w:r>
      <w:r w:rsidRPr="005108E4">
        <w:t>full assessment of the Patient's medical history and current medical condition, has explained the potential benefits and risks of Marijuana use, and has a role in the ongoing care and treatment of the</w:t>
      </w:r>
      <w:r w:rsidRPr="005108E4">
        <w:rPr>
          <w:spacing w:val="-4"/>
        </w:rPr>
        <w:t xml:space="preserve"> </w:t>
      </w:r>
      <w:r w:rsidRPr="005108E4">
        <w:t>Patient.</w:t>
      </w:r>
    </w:p>
    <w:p w14:paraId="7432BCAF" w14:textId="77777777" w:rsidR="00DA2759" w:rsidRPr="005108E4" w:rsidRDefault="00DA2759">
      <w:pPr>
        <w:pStyle w:val="BodyText"/>
        <w:spacing w:before="10"/>
        <w:jc w:val="left"/>
      </w:pPr>
    </w:p>
    <w:p w14:paraId="597D7A3D" w14:textId="77777777" w:rsidR="00DA2759" w:rsidRPr="005108E4" w:rsidRDefault="009A7511">
      <w:pPr>
        <w:pStyle w:val="BodyText"/>
        <w:spacing w:line="242" w:lineRule="auto"/>
        <w:ind w:left="1320" w:right="117"/>
      </w:pPr>
      <w:r w:rsidRPr="005108E4">
        <w:rPr>
          <w:u w:val="single"/>
        </w:rPr>
        <w:t>Brand Name</w:t>
      </w:r>
      <w:r w:rsidRPr="005108E4">
        <w:t xml:space="preserve"> means a brand name (alone or in conjunction with any other word), registered trademark, logo, symbol, motto, selling message, recognizable pattern of colors, or any other identifiable marker associated with an MTC.</w:t>
      </w:r>
    </w:p>
    <w:p w14:paraId="3DC748F5" w14:textId="77777777" w:rsidR="00DA2759" w:rsidRPr="005108E4" w:rsidRDefault="00DA2759">
      <w:pPr>
        <w:pStyle w:val="BodyText"/>
        <w:spacing w:before="6"/>
        <w:jc w:val="left"/>
      </w:pPr>
    </w:p>
    <w:p w14:paraId="2146ADD5" w14:textId="77777777" w:rsidR="00DA2759" w:rsidRPr="005108E4" w:rsidRDefault="009A7511">
      <w:pPr>
        <w:pStyle w:val="BodyText"/>
        <w:ind w:left="1320"/>
        <w:jc w:val="left"/>
      </w:pPr>
      <w:r w:rsidRPr="005108E4">
        <w:rPr>
          <w:u w:val="single"/>
        </w:rPr>
        <w:t>Brand</w:t>
      </w:r>
      <w:r w:rsidRPr="005108E4">
        <w:rPr>
          <w:spacing w:val="-18"/>
          <w:u w:val="single"/>
        </w:rPr>
        <w:t xml:space="preserve"> </w:t>
      </w:r>
      <w:r w:rsidRPr="005108E4">
        <w:rPr>
          <w:u w:val="single"/>
        </w:rPr>
        <w:t>Name</w:t>
      </w:r>
      <w:r w:rsidRPr="005108E4">
        <w:rPr>
          <w:spacing w:val="-19"/>
          <w:u w:val="single"/>
        </w:rPr>
        <w:t xml:space="preserve"> </w:t>
      </w:r>
      <w:r w:rsidRPr="005108E4">
        <w:rPr>
          <w:u w:val="single"/>
        </w:rPr>
        <w:t>Sponsorship</w:t>
      </w:r>
      <w:r w:rsidRPr="005108E4">
        <w:rPr>
          <w:spacing w:val="-18"/>
        </w:rPr>
        <w:t xml:space="preserve"> </w:t>
      </w:r>
      <w:r w:rsidRPr="005108E4">
        <w:t>means</w:t>
      </w:r>
      <w:r w:rsidRPr="005108E4">
        <w:rPr>
          <w:spacing w:val="-18"/>
        </w:rPr>
        <w:t xml:space="preserve"> </w:t>
      </w:r>
      <w:r w:rsidRPr="005108E4">
        <w:t>the</w:t>
      </w:r>
      <w:r w:rsidRPr="005108E4">
        <w:rPr>
          <w:spacing w:val="-19"/>
        </w:rPr>
        <w:t xml:space="preserve"> </w:t>
      </w:r>
      <w:r w:rsidRPr="005108E4">
        <w:t>payment</w:t>
      </w:r>
      <w:r w:rsidRPr="005108E4">
        <w:rPr>
          <w:spacing w:val="-17"/>
        </w:rPr>
        <w:t xml:space="preserve"> </w:t>
      </w:r>
      <w:r w:rsidRPr="005108E4">
        <w:t>by</w:t>
      </w:r>
      <w:r w:rsidRPr="005108E4">
        <w:rPr>
          <w:spacing w:val="-24"/>
        </w:rPr>
        <w:t xml:space="preserve"> </w:t>
      </w:r>
      <w:r w:rsidRPr="005108E4">
        <w:t>an</w:t>
      </w:r>
      <w:r w:rsidRPr="005108E4">
        <w:rPr>
          <w:spacing w:val="-18"/>
        </w:rPr>
        <w:t xml:space="preserve"> </w:t>
      </w:r>
      <w:r w:rsidRPr="005108E4">
        <w:t>MTC</w:t>
      </w:r>
      <w:r w:rsidRPr="005108E4">
        <w:rPr>
          <w:spacing w:val="-15"/>
        </w:rPr>
        <w:t xml:space="preserve"> </w:t>
      </w:r>
      <w:r w:rsidRPr="005108E4">
        <w:t>in</w:t>
      </w:r>
      <w:r w:rsidRPr="005108E4">
        <w:rPr>
          <w:spacing w:val="-16"/>
        </w:rPr>
        <w:t xml:space="preserve"> </w:t>
      </w:r>
      <w:r w:rsidRPr="005108E4">
        <w:t>exchange</w:t>
      </w:r>
      <w:r w:rsidRPr="005108E4">
        <w:rPr>
          <w:spacing w:val="-17"/>
        </w:rPr>
        <w:t xml:space="preserve"> </w:t>
      </w:r>
      <w:r w:rsidRPr="005108E4">
        <w:t>for</w:t>
      </w:r>
      <w:r w:rsidRPr="005108E4">
        <w:rPr>
          <w:spacing w:val="-16"/>
        </w:rPr>
        <w:t xml:space="preserve"> </w:t>
      </w:r>
      <w:r w:rsidRPr="005108E4">
        <w:t>use</w:t>
      </w:r>
      <w:r w:rsidRPr="005108E4">
        <w:rPr>
          <w:spacing w:val="-17"/>
        </w:rPr>
        <w:t xml:space="preserve"> </w:t>
      </w:r>
      <w:r w:rsidRPr="005108E4">
        <w:t>of</w:t>
      </w:r>
      <w:r w:rsidRPr="005108E4">
        <w:rPr>
          <w:spacing w:val="-19"/>
        </w:rPr>
        <w:t xml:space="preserve"> </w:t>
      </w:r>
      <w:r w:rsidRPr="005108E4">
        <w:t>a</w:t>
      </w:r>
      <w:r w:rsidRPr="005108E4">
        <w:rPr>
          <w:spacing w:val="-19"/>
        </w:rPr>
        <w:t xml:space="preserve"> </w:t>
      </w:r>
      <w:r w:rsidRPr="005108E4">
        <w:t>Brand</w:t>
      </w:r>
      <w:r w:rsidRPr="005108E4">
        <w:rPr>
          <w:spacing w:val="-18"/>
        </w:rPr>
        <w:t xml:space="preserve"> </w:t>
      </w:r>
      <w:r w:rsidRPr="005108E4">
        <w:t>Name:</w:t>
      </w:r>
    </w:p>
    <w:p w14:paraId="2F877B27" w14:textId="77777777" w:rsidR="00DA2759" w:rsidRPr="005108E4" w:rsidRDefault="009A7511">
      <w:pPr>
        <w:pStyle w:val="ListParagraph"/>
        <w:numPr>
          <w:ilvl w:val="2"/>
          <w:numId w:val="83"/>
        </w:numPr>
        <w:tabs>
          <w:tab w:val="left" w:pos="2120"/>
        </w:tabs>
        <w:spacing w:before="3"/>
        <w:ind w:hanging="445"/>
        <w:rPr>
          <w:sz w:val="24"/>
        </w:rPr>
      </w:pPr>
      <w:r w:rsidRPr="005108E4">
        <w:rPr>
          <w:sz w:val="24"/>
        </w:rPr>
        <w:t>to sponsor an athletic, musical, artistic, or other social or cultural event;</w:t>
      </w:r>
      <w:r w:rsidRPr="005108E4">
        <w:rPr>
          <w:spacing w:val="-25"/>
          <w:sz w:val="24"/>
        </w:rPr>
        <w:t xml:space="preserve"> </w:t>
      </w:r>
      <w:r w:rsidRPr="005108E4">
        <w:rPr>
          <w:sz w:val="24"/>
        </w:rPr>
        <w:t>or</w:t>
      </w:r>
    </w:p>
    <w:p w14:paraId="7B8C5889" w14:textId="77777777" w:rsidR="00DA2759" w:rsidRPr="005108E4" w:rsidRDefault="009A7511">
      <w:pPr>
        <w:pStyle w:val="ListParagraph"/>
        <w:numPr>
          <w:ilvl w:val="2"/>
          <w:numId w:val="83"/>
        </w:numPr>
        <w:tabs>
          <w:tab w:val="left" w:pos="2084"/>
        </w:tabs>
        <w:spacing w:before="4"/>
        <w:ind w:left="2083" w:hanging="409"/>
        <w:rPr>
          <w:sz w:val="24"/>
        </w:rPr>
      </w:pPr>
      <w:r w:rsidRPr="005108E4">
        <w:rPr>
          <w:sz w:val="24"/>
        </w:rPr>
        <w:t>to</w:t>
      </w:r>
      <w:r w:rsidRPr="005108E4">
        <w:rPr>
          <w:spacing w:val="-21"/>
          <w:sz w:val="24"/>
        </w:rPr>
        <w:t xml:space="preserve"> </w:t>
      </w:r>
      <w:r w:rsidRPr="005108E4">
        <w:rPr>
          <w:sz w:val="24"/>
        </w:rPr>
        <w:t>identify,</w:t>
      </w:r>
      <w:r w:rsidRPr="005108E4">
        <w:rPr>
          <w:spacing w:val="-23"/>
          <w:sz w:val="24"/>
        </w:rPr>
        <w:t xml:space="preserve"> </w:t>
      </w:r>
      <w:r w:rsidRPr="005108E4">
        <w:rPr>
          <w:sz w:val="24"/>
        </w:rPr>
        <w:t>advertise,</w:t>
      </w:r>
      <w:r w:rsidRPr="005108E4">
        <w:rPr>
          <w:spacing w:val="-23"/>
          <w:sz w:val="24"/>
        </w:rPr>
        <w:t xml:space="preserve"> </w:t>
      </w:r>
      <w:r w:rsidRPr="005108E4">
        <w:rPr>
          <w:sz w:val="24"/>
        </w:rPr>
        <w:t>or</w:t>
      </w:r>
      <w:r w:rsidRPr="005108E4">
        <w:rPr>
          <w:spacing w:val="-24"/>
          <w:sz w:val="24"/>
        </w:rPr>
        <w:t xml:space="preserve"> </w:t>
      </w:r>
      <w:r w:rsidRPr="005108E4">
        <w:rPr>
          <w:sz w:val="24"/>
        </w:rPr>
        <w:t>promote</w:t>
      </w:r>
      <w:r w:rsidRPr="005108E4">
        <w:rPr>
          <w:spacing w:val="-24"/>
          <w:sz w:val="24"/>
        </w:rPr>
        <w:t xml:space="preserve"> </w:t>
      </w:r>
      <w:r w:rsidRPr="005108E4">
        <w:rPr>
          <w:sz w:val="24"/>
        </w:rPr>
        <w:t>such</w:t>
      </w:r>
      <w:r w:rsidRPr="005108E4">
        <w:rPr>
          <w:spacing w:val="-23"/>
          <w:sz w:val="24"/>
        </w:rPr>
        <w:t xml:space="preserve"> </w:t>
      </w:r>
      <w:r w:rsidRPr="005108E4">
        <w:rPr>
          <w:sz w:val="24"/>
        </w:rPr>
        <w:t>event</w:t>
      </w:r>
      <w:r w:rsidRPr="005108E4">
        <w:rPr>
          <w:spacing w:val="-22"/>
          <w:sz w:val="24"/>
        </w:rPr>
        <w:t xml:space="preserve"> </w:t>
      </w:r>
      <w:r w:rsidRPr="005108E4">
        <w:rPr>
          <w:sz w:val="24"/>
        </w:rPr>
        <w:t>or</w:t>
      </w:r>
      <w:r w:rsidRPr="005108E4">
        <w:rPr>
          <w:spacing w:val="-24"/>
          <w:sz w:val="24"/>
        </w:rPr>
        <w:t xml:space="preserve"> </w:t>
      </w:r>
      <w:r w:rsidRPr="005108E4">
        <w:rPr>
          <w:sz w:val="24"/>
        </w:rPr>
        <w:t>an</w:t>
      </w:r>
      <w:r w:rsidRPr="005108E4">
        <w:rPr>
          <w:spacing w:val="-23"/>
          <w:sz w:val="24"/>
        </w:rPr>
        <w:t xml:space="preserve"> </w:t>
      </w:r>
      <w:r w:rsidRPr="005108E4">
        <w:rPr>
          <w:sz w:val="24"/>
        </w:rPr>
        <w:t>entrant</w:t>
      </w:r>
      <w:r w:rsidRPr="005108E4">
        <w:rPr>
          <w:spacing w:val="-22"/>
          <w:sz w:val="24"/>
        </w:rPr>
        <w:t xml:space="preserve"> </w:t>
      </w:r>
      <w:r w:rsidRPr="005108E4">
        <w:rPr>
          <w:sz w:val="24"/>
        </w:rPr>
        <w:t>or</w:t>
      </w:r>
      <w:r w:rsidRPr="005108E4">
        <w:rPr>
          <w:spacing w:val="-24"/>
          <w:sz w:val="24"/>
        </w:rPr>
        <w:t xml:space="preserve"> </w:t>
      </w:r>
      <w:r w:rsidRPr="005108E4">
        <w:rPr>
          <w:sz w:val="24"/>
        </w:rPr>
        <w:t>participant</w:t>
      </w:r>
      <w:r w:rsidRPr="005108E4">
        <w:rPr>
          <w:spacing w:val="-22"/>
          <w:sz w:val="24"/>
        </w:rPr>
        <w:t xml:space="preserve"> </w:t>
      </w:r>
      <w:r w:rsidRPr="005108E4">
        <w:rPr>
          <w:sz w:val="24"/>
        </w:rPr>
        <w:t>of</w:t>
      </w:r>
      <w:r w:rsidRPr="005108E4">
        <w:rPr>
          <w:spacing w:val="-23"/>
          <w:sz w:val="24"/>
        </w:rPr>
        <w:t xml:space="preserve"> </w:t>
      </w:r>
      <w:r w:rsidRPr="005108E4">
        <w:rPr>
          <w:sz w:val="24"/>
        </w:rPr>
        <w:t>such</w:t>
      </w:r>
      <w:r w:rsidRPr="005108E4">
        <w:rPr>
          <w:spacing w:val="-23"/>
          <w:sz w:val="24"/>
        </w:rPr>
        <w:t xml:space="preserve"> </w:t>
      </w:r>
      <w:r w:rsidRPr="005108E4">
        <w:rPr>
          <w:sz w:val="24"/>
        </w:rPr>
        <w:t>an</w:t>
      </w:r>
      <w:r w:rsidRPr="005108E4">
        <w:rPr>
          <w:spacing w:val="-24"/>
          <w:sz w:val="24"/>
        </w:rPr>
        <w:t xml:space="preserve"> </w:t>
      </w:r>
      <w:r w:rsidRPr="005108E4">
        <w:rPr>
          <w:sz w:val="24"/>
        </w:rPr>
        <w:t>event.</w:t>
      </w:r>
    </w:p>
    <w:p w14:paraId="522D8A03" w14:textId="77777777" w:rsidR="00DA2759" w:rsidRPr="005108E4" w:rsidRDefault="00DA2759">
      <w:pPr>
        <w:pStyle w:val="BodyText"/>
        <w:spacing w:before="7"/>
        <w:jc w:val="left"/>
      </w:pPr>
    </w:p>
    <w:p w14:paraId="381473E0" w14:textId="77777777" w:rsidR="00DA2759" w:rsidRPr="005108E4" w:rsidRDefault="009A7511">
      <w:pPr>
        <w:pStyle w:val="BodyText"/>
        <w:spacing w:before="1" w:line="242" w:lineRule="auto"/>
        <w:ind w:left="1320" w:right="118"/>
      </w:pPr>
      <w:r w:rsidRPr="005108E4">
        <w:rPr>
          <w:u w:val="single"/>
        </w:rPr>
        <w:t>Cannabinoid</w:t>
      </w:r>
      <w:r w:rsidRPr="005108E4">
        <w:rPr>
          <w:spacing w:val="-15"/>
        </w:rPr>
        <w:t xml:space="preserve"> </w:t>
      </w:r>
      <w:r w:rsidRPr="005108E4">
        <w:t>means</w:t>
      </w:r>
      <w:r w:rsidRPr="005108E4">
        <w:rPr>
          <w:spacing w:val="-15"/>
        </w:rPr>
        <w:t xml:space="preserve"> </w:t>
      </w:r>
      <w:r w:rsidRPr="005108E4">
        <w:t>any</w:t>
      </w:r>
      <w:r w:rsidRPr="005108E4">
        <w:rPr>
          <w:spacing w:val="-22"/>
        </w:rPr>
        <w:t xml:space="preserve"> </w:t>
      </w:r>
      <w:r w:rsidRPr="005108E4">
        <w:t>of</w:t>
      </w:r>
      <w:r w:rsidRPr="005108E4">
        <w:rPr>
          <w:spacing w:val="-17"/>
        </w:rPr>
        <w:t xml:space="preserve"> </w:t>
      </w:r>
      <w:r w:rsidRPr="005108E4">
        <w:t>several</w:t>
      </w:r>
      <w:r w:rsidRPr="005108E4">
        <w:rPr>
          <w:spacing w:val="-17"/>
        </w:rPr>
        <w:t xml:space="preserve"> </w:t>
      </w:r>
      <w:r w:rsidRPr="005108E4">
        <w:t>compounds</w:t>
      </w:r>
      <w:r w:rsidRPr="005108E4">
        <w:rPr>
          <w:spacing w:val="-17"/>
        </w:rPr>
        <w:t xml:space="preserve"> </w:t>
      </w:r>
      <w:r w:rsidRPr="005108E4">
        <w:t>produced</w:t>
      </w:r>
      <w:r w:rsidRPr="005108E4">
        <w:rPr>
          <w:spacing w:val="-18"/>
        </w:rPr>
        <w:t xml:space="preserve"> </w:t>
      </w:r>
      <w:r w:rsidRPr="005108E4">
        <w:t>by</w:t>
      </w:r>
      <w:r w:rsidRPr="005108E4">
        <w:rPr>
          <w:spacing w:val="-24"/>
        </w:rPr>
        <w:t xml:space="preserve"> </w:t>
      </w:r>
      <w:r w:rsidRPr="005108E4">
        <w:t>Marijuana</w:t>
      </w:r>
      <w:r w:rsidRPr="005108E4">
        <w:rPr>
          <w:spacing w:val="-18"/>
        </w:rPr>
        <w:t xml:space="preserve"> </w:t>
      </w:r>
      <w:r w:rsidRPr="005108E4">
        <w:t>plants</w:t>
      </w:r>
      <w:r w:rsidRPr="005108E4">
        <w:rPr>
          <w:spacing w:val="-15"/>
        </w:rPr>
        <w:t xml:space="preserve"> </w:t>
      </w:r>
      <w:r w:rsidRPr="005108E4">
        <w:t>that</w:t>
      </w:r>
      <w:r w:rsidRPr="005108E4">
        <w:rPr>
          <w:spacing w:val="-15"/>
        </w:rPr>
        <w:t xml:space="preserve"> </w:t>
      </w:r>
      <w:r w:rsidRPr="005108E4">
        <w:t>have</w:t>
      </w:r>
      <w:r w:rsidRPr="005108E4">
        <w:rPr>
          <w:spacing w:val="-16"/>
        </w:rPr>
        <w:t xml:space="preserve"> </w:t>
      </w:r>
      <w:r w:rsidRPr="005108E4">
        <w:t>medical and psychotropic</w:t>
      </w:r>
      <w:r w:rsidRPr="005108E4">
        <w:rPr>
          <w:spacing w:val="-4"/>
        </w:rPr>
        <w:t xml:space="preserve"> </w:t>
      </w:r>
      <w:r w:rsidRPr="005108E4">
        <w:t>effects.</w:t>
      </w:r>
    </w:p>
    <w:p w14:paraId="03AE299A" w14:textId="77777777" w:rsidR="00DA2759" w:rsidRPr="005108E4" w:rsidRDefault="00DA2759">
      <w:pPr>
        <w:pStyle w:val="BodyText"/>
        <w:spacing w:before="4"/>
        <w:jc w:val="left"/>
      </w:pPr>
    </w:p>
    <w:p w14:paraId="4B7EA886" w14:textId="77777777" w:rsidR="00DA2759" w:rsidRPr="005108E4" w:rsidRDefault="009A7511">
      <w:pPr>
        <w:pStyle w:val="BodyText"/>
        <w:spacing w:line="242" w:lineRule="auto"/>
        <w:ind w:left="1319" w:right="117"/>
      </w:pPr>
      <w:r w:rsidRPr="005108E4">
        <w:rPr>
          <w:u w:val="single"/>
        </w:rPr>
        <w:t>Cannabinoid Profile</w:t>
      </w:r>
      <w:r w:rsidRPr="005108E4">
        <w:t xml:space="preserve"> means the amounts, expressed as the dry-weight percentages, of </w:t>
      </w:r>
      <w:r w:rsidRPr="005108E4">
        <w:rPr>
          <w:spacing w:val="-4"/>
        </w:rPr>
        <w:t>delta-nine-tetrahydrocannabinol,</w:t>
      </w:r>
      <w:r w:rsidRPr="005108E4">
        <w:rPr>
          <w:spacing w:val="-25"/>
        </w:rPr>
        <w:t xml:space="preserve"> </w:t>
      </w:r>
      <w:r w:rsidRPr="005108E4">
        <w:rPr>
          <w:spacing w:val="-3"/>
        </w:rPr>
        <w:t>cannabidiol,</w:t>
      </w:r>
      <w:r w:rsidRPr="005108E4">
        <w:rPr>
          <w:spacing w:val="-22"/>
        </w:rPr>
        <w:t xml:space="preserve"> </w:t>
      </w:r>
      <w:r w:rsidRPr="005108E4">
        <w:t>tetrahydrocannabinolic</w:t>
      </w:r>
      <w:r w:rsidRPr="005108E4">
        <w:rPr>
          <w:spacing w:val="-24"/>
        </w:rPr>
        <w:t xml:space="preserve"> </w:t>
      </w:r>
      <w:r w:rsidRPr="005108E4">
        <w:rPr>
          <w:spacing w:val="-3"/>
        </w:rPr>
        <w:t>acid</w:t>
      </w:r>
      <w:r w:rsidRPr="005108E4">
        <w:rPr>
          <w:spacing w:val="-24"/>
        </w:rPr>
        <w:t xml:space="preserve"> </w:t>
      </w:r>
      <w:r w:rsidRPr="005108E4">
        <w:rPr>
          <w:spacing w:val="-3"/>
        </w:rPr>
        <w:t>and</w:t>
      </w:r>
      <w:r w:rsidRPr="005108E4">
        <w:rPr>
          <w:spacing w:val="-24"/>
        </w:rPr>
        <w:t xml:space="preserve"> </w:t>
      </w:r>
      <w:r w:rsidRPr="005108E4">
        <w:rPr>
          <w:spacing w:val="-3"/>
        </w:rPr>
        <w:t>cannabidiolic</w:t>
      </w:r>
      <w:r w:rsidRPr="005108E4">
        <w:rPr>
          <w:spacing w:val="-26"/>
        </w:rPr>
        <w:t xml:space="preserve"> </w:t>
      </w:r>
      <w:r w:rsidRPr="005108E4">
        <w:rPr>
          <w:spacing w:val="-3"/>
        </w:rPr>
        <w:t xml:space="preserve">acid </w:t>
      </w:r>
      <w:r w:rsidRPr="005108E4">
        <w:t>in</w:t>
      </w:r>
      <w:r w:rsidRPr="005108E4">
        <w:rPr>
          <w:spacing w:val="-8"/>
        </w:rPr>
        <w:t xml:space="preserve"> </w:t>
      </w:r>
      <w:r w:rsidRPr="005108E4">
        <w:t>a</w:t>
      </w:r>
      <w:r w:rsidRPr="005108E4">
        <w:rPr>
          <w:spacing w:val="-9"/>
        </w:rPr>
        <w:t xml:space="preserve"> </w:t>
      </w:r>
      <w:r w:rsidRPr="005108E4">
        <w:t>Marijuana</w:t>
      </w:r>
      <w:r w:rsidRPr="005108E4">
        <w:rPr>
          <w:spacing w:val="-9"/>
        </w:rPr>
        <w:t xml:space="preserve"> </w:t>
      </w:r>
      <w:r w:rsidRPr="005108E4">
        <w:t>Product.</w:t>
      </w:r>
      <w:r w:rsidRPr="005108E4">
        <w:rPr>
          <w:spacing w:val="46"/>
        </w:rPr>
        <w:t xml:space="preserve"> </w:t>
      </w:r>
      <w:r w:rsidRPr="005108E4">
        <w:t>Amounts</w:t>
      </w:r>
      <w:r w:rsidRPr="005108E4">
        <w:rPr>
          <w:spacing w:val="-5"/>
        </w:rPr>
        <w:t xml:space="preserve"> </w:t>
      </w:r>
      <w:r w:rsidRPr="005108E4">
        <w:t>of</w:t>
      </w:r>
      <w:r w:rsidRPr="005108E4">
        <w:rPr>
          <w:spacing w:val="-7"/>
        </w:rPr>
        <w:t xml:space="preserve"> </w:t>
      </w:r>
      <w:r w:rsidRPr="005108E4">
        <w:t>other</w:t>
      </w:r>
      <w:r w:rsidRPr="005108E4">
        <w:rPr>
          <w:spacing w:val="-7"/>
        </w:rPr>
        <w:t xml:space="preserve"> </w:t>
      </w:r>
      <w:r w:rsidRPr="005108E4">
        <w:t>Cannabinoids</w:t>
      </w:r>
      <w:r w:rsidRPr="005108E4">
        <w:rPr>
          <w:spacing w:val="-6"/>
        </w:rPr>
        <w:t xml:space="preserve"> </w:t>
      </w:r>
      <w:r w:rsidRPr="005108E4">
        <w:t>may</w:t>
      </w:r>
      <w:r w:rsidRPr="005108E4">
        <w:rPr>
          <w:spacing w:val="-13"/>
        </w:rPr>
        <w:t xml:space="preserve"> </w:t>
      </w:r>
      <w:r w:rsidRPr="005108E4">
        <w:t>be</w:t>
      </w:r>
      <w:r w:rsidRPr="005108E4">
        <w:rPr>
          <w:spacing w:val="-7"/>
        </w:rPr>
        <w:t xml:space="preserve"> </w:t>
      </w:r>
      <w:r w:rsidRPr="005108E4">
        <w:t>required</w:t>
      </w:r>
      <w:r w:rsidRPr="005108E4">
        <w:rPr>
          <w:spacing w:val="-5"/>
        </w:rPr>
        <w:t xml:space="preserve"> </w:t>
      </w:r>
      <w:r w:rsidRPr="005108E4">
        <w:t>by</w:t>
      </w:r>
      <w:r w:rsidRPr="005108E4">
        <w:rPr>
          <w:spacing w:val="-13"/>
        </w:rPr>
        <w:t xml:space="preserve"> </w:t>
      </w:r>
      <w:r w:rsidRPr="005108E4">
        <w:t>the</w:t>
      </w:r>
      <w:r w:rsidRPr="005108E4">
        <w:rPr>
          <w:spacing w:val="-9"/>
        </w:rPr>
        <w:t xml:space="preserve"> </w:t>
      </w:r>
      <w:r w:rsidRPr="005108E4">
        <w:t>Commission.</w:t>
      </w:r>
    </w:p>
    <w:p w14:paraId="551403A1" w14:textId="77777777" w:rsidR="00DA2759" w:rsidRPr="005108E4" w:rsidRDefault="00DA2759">
      <w:pPr>
        <w:pStyle w:val="BodyText"/>
        <w:spacing w:before="6"/>
        <w:jc w:val="left"/>
      </w:pPr>
    </w:p>
    <w:p w14:paraId="7BDC275A" w14:textId="77777777" w:rsidR="00DA2759" w:rsidRPr="005108E4" w:rsidRDefault="009A7511">
      <w:pPr>
        <w:pStyle w:val="BodyText"/>
        <w:ind w:left="1319"/>
        <w:jc w:val="left"/>
      </w:pPr>
      <w:r w:rsidRPr="005108E4">
        <w:rPr>
          <w:u w:val="single"/>
        </w:rPr>
        <w:t>Cannabis</w:t>
      </w:r>
      <w:r w:rsidRPr="005108E4">
        <w:t xml:space="preserve"> means Marijuana as defined in 935 CMR 501.002.</w:t>
      </w:r>
    </w:p>
    <w:p w14:paraId="47DEAF2A" w14:textId="77777777" w:rsidR="00DA2759" w:rsidRPr="005108E4" w:rsidRDefault="00DA2759">
      <w:pPr>
        <w:pStyle w:val="BodyText"/>
        <w:spacing w:before="7"/>
        <w:jc w:val="left"/>
      </w:pPr>
    </w:p>
    <w:p w14:paraId="44F2C7AF" w14:textId="77777777" w:rsidR="00DA2759" w:rsidRPr="005108E4" w:rsidRDefault="009A7511">
      <w:pPr>
        <w:pStyle w:val="BodyText"/>
        <w:spacing w:line="242" w:lineRule="auto"/>
        <w:ind w:left="1320" w:right="110" w:hanging="1"/>
      </w:pPr>
      <w:r w:rsidRPr="005108E4">
        <w:rPr>
          <w:u w:val="single"/>
        </w:rPr>
        <w:t>Canopy</w:t>
      </w:r>
      <w:r w:rsidRPr="005108E4">
        <w:t xml:space="preserve"> means an area to be calculated in square feet and measured using clearly identifiable boundaries</w:t>
      </w:r>
      <w:r w:rsidRPr="005108E4">
        <w:rPr>
          <w:spacing w:val="-13"/>
        </w:rPr>
        <w:t xml:space="preserve"> </w:t>
      </w:r>
      <w:r w:rsidRPr="005108E4">
        <w:t>of</w:t>
      </w:r>
      <w:r w:rsidRPr="005108E4">
        <w:rPr>
          <w:spacing w:val="-13"/>
        </w:rPr>
        <w:t xml:space="preserve"> </w:t>
      </w:r>
      <w:r w:rsidRPr="005108E4">
        <w:t>all</w:t>
      </w:r>
      <w:r w:rsidRPr="005108E4">
        <w:rPr>
          <w:spacing w:val="-12"/>
        </w:rPr>
        <w:t xml:space="preserve"> </w:t>
      </w:r>
      <w:r w:rsidRPr="005108E4">
        <w:t>areas(s)</w:t>
      </w:r>
      <w:r w:rsidRPr="005108E4">
        <w:rPr>
          <w:spacing w:val="-13"/>
        </w:rPr>
        <w:t xml:space="preserve"> </w:t>
      </w:r>
      <w:r w:rsidRPr="005108E4">
        <w:t>that</w:t>
      </w:r>
      <w:r w:rsidRPr="005108E4">
        <w:rPr>
          <w:spacing w:val="-12"/>
        </w:rPr>
        <w:t xml:space="preserve"> </w:t>
      </w:r>
      <w:r w:rsidRPr="005108E4">
        <w:t>will</w:t>
      </w:r>
      <w:r w:rsidRPr="005108E4">
        <w:rPr>
          <w:spacing w:val="-12"/>
        </w:rPr>
        <w:t xml:space="preserve"> </w:t>
      </w:r>
      <w:r w:rsidRPr="005108E4">
        <w:t>contain</w:t>
      </w:r>
      <w:r w:rsidRPr="005108E4">
        <w:rPr>
          <w:spacing w:val="-13"/>
        </w:rPr>
        <w:t xml:space="preserve"> </w:t>
      </w:r>
      <w:r w:rsidRPr="005108E4">
        <w:t>Flowering</w:t>
      </w:r>
      <w:r w:rsidRPr="005108E4">
        <w:rPr>
          <w:spacing w:val="-15"/>
        </w:rPr>
        <w:t xml:space="preserve"> </w:t>
      </w:r>
      <w:r w:rsidRPr="005108E4">
        <w:t>and/or</w:t>
      </w:r>
      <w:r w:rsidRPr="005108E4">
        <w:rPr>
          <w:spacing w:val="-13"/>
        </w:rPr>
        <w:t xml:space="preserve"> </w:t>
      </w:r>
      <w:r w:rsidRPr="005108E4">
        <w:t>Vegetative</w:t>
      </w:r>
      <w:r w:rsidRPr="005108E4">
        <w:rPr>
          <w:spacing w:val="-15"/>
        </w:rPr>
        <w:t xml:space="preserve"> </w:t>
      </w:r>
      <w:r w:rsidRPr="005108E4">
        <w:t>plants</w:t>
      </w:r>
      <w:r w:rsidRPr="005108E4">
        <w:rPr>
          <w:spacing w:val="-15"/>
        </w:rPr>
        <w:t xml:space="preserve"> </w:t>
      </w:r>
      <w:r w:rsidRPr="005108E4">
        <w:t>larger</w:t>
      </w:r>
      <w:r w:rsidRPr="005108E4">
        <w:rPr>
          <w:spacing w:val="-13"/>
        </w:rPr>
        <w:t xml:space="preserve"> </w:t>
      </w:r>
      <w:r w:rsidRPr="005108E4">
        <w:t>than</w:t>
      </w:r>
      <w:r w:rsidRPr="005108E4">
        <w:rPr>
          <w:spacing w:val="-13"/>
        </w:rPr>
        <w:t xml:space="preserve"> </w:t>
      </w:r>
      <w:r w:rsidRPr="005108E4">
        <w:t>eight inches tall and eight inches wide at any point in time, including all of the space(s) within the boundaries.</w:t>
      </w:r>
      <w:r w:rsidRPr="005108E4">
        <w:rPr>
          <w:spacing w:val="46"/>
        </w:rPr>
        <w:t xml:space="preserve"> </w:t>
      </w:r>
      <w:r w:rsidRPr="005108E4">
        <w:t>Canopy</w:t>
      </w:r>
      <w:r w:rsidRPr="005108E4">
        <w:rPr>
          <w:spacing w:val="-13"/>
        </w:rPr>
        <w:t xml:space="preserve"> </w:t>
      </w:r>
      <w:r w:rsidRPr="005108E4">
        <w:t>may</w:t>
      </w:r>
      <w:r w:rsidRPr="005108E4">
        <w:rPr>
          <w:spacing w:val="-16"/>
        </w:rPr>
        <w:t xml:space="preserve"> </w:t>
      </w:r>
      <w:r w:rsidRPr="005108E4">
        <w:t>be</w:t>
      </w:r>
      <w:r w:rsidRPr="005108E4">
        <w:rPr>
          <w:spacing w:val="-10"/>
        </w:rPr>
        <w:t xml:space="preserve"> </w:t>
      </w:r>
      <w:r w:rsidRPr="005108E4">
        <w:t>noncontiguous,</w:t>
      </w:r>
      <w:r w:rsidRPr="005108E4">
        <w:rPr>
          <w:spacing w:val="-9"/>
        </w:rPr>
        <w:t xml:space="preserve"> </w:t>
      </w:r>
      <w:r w:rsidRPr="005108E4">
        <w:t>but</w:t>
      </w:r>
      <w:r w:rsidRPr="005108E4">
        <w:rPr>
          <w:spacing w:val="-9"/>
        </w:rPr>
        <w:t xml:space="preserve"> </w:t>
      </w:r>
      <w:r w:rsidRPr="005108E4">
        <w:t>each</w:t>
      </w:r>
      <w:r w:rsidRPr="005108E4">
        <w:rPr>
          <w:spacing w:val="-9"/>
        </w:rPr>
        <w:t xml:space="preserve"> </w:t>
      </w:r>
      <w:r w:rsidRPr="005108E4">
        <w:t>unique</w:t>
      </w:r>
      <w:r w:rsidRPr="005108E4">
        <w:rPr>
          <w:spacing w:val="-10"/>
        </w:rPr>
        <w:t xml:space="preserve"> </w:t>
      </w:r>
      <w:r w:rsidRPr="005108E4">
        <w:t>area</w:t>
      </w:r>
      <w:r w:rsidRPr="005108E4">
        <w:rPr>
          <w:spacing w:val="-10"/>
        </w:rPr>
        <w:t xml:space="preserve"> </w:t>
      </w:r>
      <w:r w:rsidRPr="005108E4">
        <w:t>included</w:t>
      </w:r>
      <w:r w:rsidRPr="005108E4">
        <w:rPr>
          <w:spacing w:val="-8"/>
        </w:rPr>
        <w:t xml:space="preserve"> </w:t>
      </w:r>
      <w:r w:rsidRPr="005108E4">
        <w:t>in</w:t>
      </w:r>
      <w:r w:rsidRPr="005108E4">
        <w:rPr>
          <w:spacing w:val="-9"/>
        </w:rPr>
        <w:t xml:space="preserve"> </w:t>
      </w:r>
      <w:r w:rsidRPr="005108E4">
        <w:t>the</w:t>
      </w:r>
      <w:r w:rsidRPr="005108E4">
        <w:rPr>
          <w:spacing w:val="-10"/>
        </w:rPr>
        <w:t xml:space="preserve"> </w:t>
      </w:r>
      <w:r w:rsidRPr="005108E4">
        <w:t>total</w:t>
      </w:r>
      <w:r w:rsidRPr="005108E4">
        <w:rPr>
          <w:spacing w:val="-6"/>
        </w:rPr>
        <w:t xml:space="preserve"> </w:t>
      </w:r>
      <w:r w:rsidRPr="005108E4">
        <w:t>Canopy calculations</w:t>
      </w:r>
      <w:r w:rsidRPr="005108E4">
        <w:rPr>
          <w:spacing w:val="-16"/>
        </w:rPr>
        <w:t xml:space="preserve"> </w:t>
      </w:r>
      <w:r w:rsidRPr="005108E4">
        <w:t>shall</w:t>
      </w:r>
      <w:r w:rsidRPr="005108E4">
        <w:rPr>
          <w:spacing w:val="-16"/>
        </w:rPr>
        <w:t xml:space="preserve"> </w:t>
      </w:r>
      <w:r w:rsidRPr="005108E4">
        <w:t>be</w:t>
      </w:r>
      <w:r w:rsidRPr="005108E4">
        <w:rPr>
          <w:spacing w:val="-17"/>
        </w:rPr>
        <w:t xml:space="preserve"> </w:t>
      </w:r>
      <w:r w:rsidRPr="005108E4">
        <w:t>separated</w:t>
      </w:r>
      <w:r w:rsidRPr="005108E4">
        <w:rPr>
          <w:spacing w:val="-17"/>
        </w:rPr>
        <w:t xml:space="preserve"> </w:t>
      </w:r>
      <w:r w:rsidRPr="005108E4">
        <w:t>by</w:t>
      </w:r>
      <w:r w:rsidRPr="005108E4">
        <w:rPr>
          <w:spacing w:val="-23"/>
        </w:rPr>
        <w:t xml:space="preserve"> </w:t>
      </w:r>
      <w:r w:rsidRPr="005108E4">
        <w:t>an</w:t>
      </w:r>
      <w:r w:rsidRPr="005108E4">
        <w:rPr>
          <w:spacing w:val="-17"/>
        </w:rPr>
        <w:t xml:space="preserve"> </w:t>
      </w:r>
      <w:r w:rsidRPr="005108E4">
        <w:t>identifiable</w:t>
      </w:r>
      <w:r w:rsidRPr="005108E4">
        <w:rPr>
          <w:spacing w:val="-17"/>
        </w:rPr>
        <w:t xml:space="preserve"> </w:t>
      </w:r>
      <w:r w:rsidRPr="005108E4">
        <w:t>boundary</w:t>
      </w:r>
      <w:r w:rsidRPr="005108E4">
        <w:rPr>
          <w:spacing w:val="-25"/>
        </w:rPr>
        <w:t xml:space="preserve"> </w:t>
      </w:r>
      <w:r w:rsidRPr="005108E4">
        <w:t>which</w:t>
      </w:r>
      <w:r w:rsidRPr="005108E4">
        <w:rPr>
          <w:spacing w:val="-17"/>
        </w:rPr>
        <w:t xml:space="preserve"> </w:t>
      </w:r>
      <w:r w:rsidRPr="005108E4">
        <w:t>includes,</w:t>
      </w:r>
      <w:r w:rsidRPr="005108E4">
        <w:rPr>
          <w:spacing w:val="-17"/>
        </w:rPr>
        <w:t xml:space="preserve"> </w:t>
      </w:r>
      <w:r w:rsidRPr="005108E4">
        <w:t>but</w:t>
      </w:r>
      <w:r w:rsidRPr="005108E4">
        <w:rPr>
          <w:spacing w:val="-15"/>
        </w:rPr>
        <w:t xml:space="preserve"> </w:t>
      </w:r>
      <w:r w:rsidRPr="005108E4">
        <w:t>is</w:t>
      </w:r>
      <w:r w:rsidRPr="005108E4">
        <w:rPr>
          <w:spacing w:val="-16"/>
        </w:rPr>
        <w:t xml:space="preserve"> </w:t>
      </w:r>
      <w:r w:rsidRPr="005108E4">
        <w:t>not</w:t>
      </w:r>
      <w:r w:rsidRPr="005108E4">
        <w:rPr>
          <w:spacing w:val="-16"/>
        </w:rPr>
        <w:t xml:space="preserve"> </w:t>
      </w:r>
      <w:r w:rsidRPr="005108E4">
        <w:t>limited</w:t>
      </w:r>
      <w:r w:rsidRPr="005108E4">
        <w:rPr>
          <w:spacing w:val="-16"/>
        </w:rPr>
        <w:t xml:space="preserve"> </w:t>
      </w:r>
      <w:r w:rsidRPr="005108E4">
        <w:t xml:space="preserve">to: interior walls, shelves, Greenhouse walls, hoop house walls, garden benches, hedge rows, fencing, garden beds, or garden plots. </w:t>
      </w:r>
      <w:r w:rsidRPr="005108E4">
        <w:rPr>
          <w:spacing w:val="-3"/>
        </w:rPr>
        <w:t xml:space="preserve">If </w:t>
      </w:r>
      <w:r w:rsidRPr="005108E4">
        <w:t>Flowering and/or Vegetative plants larger than eight inches</w:t>
      </w:r>
      <w:r w:rsidRPr="005108E4">
        <w:rPr>
          <w:spacing w:val="-5"/>
        </w:rPr>
        <w:t xml:space="preserve"> </w:t>
      </w:r>
      <w:r w:rsidRPr="005108E4">
        <w:t>tall</w:t>
      </w:r>
      <w:r w:rsidRPr="005108E4">
        <w:rPr>
          <w:spacing w:val="-4"/>
        </w:rPr>
        <w:t xml:space="preserve"> </w:t>
      </w:r>
      <w:r w:rsidRPr="005108E4">
        <w:t>and</w:t>
      </w:r>
      <w:r w:rsidRPr="005108E4">
        <w:rPr>
          <w:spacing w:val="-5"/>
        </w:rPr>
        <w:t xml:space="preserve"> </w:t>
      </w:r>
      <w:r w:rsidRPr="005108E4">
        <w:t>eight</w:t>
      </w:r>
      <w:r w:rsidRPr="005108E4">
        <w:rPr>
          <w:spacing w:val="-6"/>
        </w:rPr>
        <w:t xml:space="preserve"> </w:t>
      </w:r>
      <w:r w:rsidRPr="005108E4">
        <w:t>inches</w:t>
      </w:r>
      <w:r w:rsidRPr="005108E4">
        <w:rPr>
          <w:spacing w:val="-7"/>
        </w:rPr>
        <w:t xml:space="preserve"> </w:t>
      </w:r>
      <w:r w:rsidRPr="005108E4">
        <w:t>wide</w:t>
      </w:r>
      <w:r w:rsidRPr="005108E4">
        <w:rPr>
          <w:spacing w:val="-8"/>
        </w:rPr>
        <w:t xml:space="preserve"> </w:t>
      </w:r>
      <w:r w:rsidRPr="005108E4">
        <w:t>are</w:t>
      </w:r>
      <w:r w:rsidRPr="005108E4">
        <w:rPr>
          <w:spacing w:val="-7"/>
        </w:rPr>
        <w:t xml:space="preserve"> </w:t>
      </w:r>
      <w:r w:rsidRPr="005108E4">
        <w:t>being</w:t>
      </w:r>
      <w:r w:rsidRPr="005108E4">
        <w:rPr>
          <w:spacing w:val="-9"/>
        </w:rPr>
        <w:t xml:space="preserve"> </w:t>
      </w:r>
      <w:r w:rsidRPr="005108E4">
        <w:t>cultivated</w:t>
      </w:r>
      <w:r w:rsidRPr="005108E4">
        <w:rPr>
          <w:spacing w:val="-7"/>
        </w:rPr>
        <w:t xml:space="preserve"> </w:t>
      </w:r>
      <w:r w:rsidRPr="005108E4">
        <w:t>using</w:t>
      </w:r>
      <w:r w:rsidRPr="005108E4">
        <w:rPr>
          <w:spacing w:val="-9"/>
        </w:rPr>
        <w:t xml:space="preserve"> </w:t>
      </w:r>
      <w:r w:rsidRPr="005108E4">
        <w:t>a</w:t>
      </w:r>
      <w:r w:rsidRPr="005108E4">
        <w:rPr>
          <w:spacing w:val="-8"/>
        </w:rPr>
        <w:t xml:space="preserve"> </w:t>
      </w:r>
      <w:r w:rsidRPr="005108E4">
        <w:t>shelving</w:t>
      </w:r>
      <w:r w:rsidRPr="005108E4">
        <w:rPr>
          <w:spacing w:val="-7"/>
        </w:rPr>
        <w:t xml:space="preserve"> </w:t>
      </w:r>
      <w:r w:rsidRPr="005108E4">
        <w:t>system,</w:t>
      </w:r>
      <w:r w:rsidRPr="005108E4">
        <w:rPr>
          <w:spacing w:val="-5"/>
        </w:rPr>
        <w:t xml:space="preserve"> </w:t>
      </w:r>
      <w:r w:rsidRPr="005108E4">
        <w:t>the</w:t>
      </w:r>
      <w:r w:rsidRPr="005108E4">
        <w:rPr>
          <w:spacing w:val="-6"/>
        </w:rPr>
        <w:t xml:space="preserve"> </w:t>
      </w:r>
      <w:r w:rsidRPr="005108E4">
        <w:t>surface</w:t>
      </w:r>
      <w:r w:rsidRPr="005108E4">
        <w:rPr>
          <w:spacing w:val="-6"/>
        </w:rPr>
        <w:t xml:space="preserve"> </w:t>
      </w:r>
      <w:r w:rsidRPr="005108E4">
        <w:t>area of each level shall be included in the total Canopy</w:t>
      </w:r>
      <w:r w:rsidRPr="005108E4">
        <w:rPr>
          <w:spacing w:val="-23"/>
        </w:rPr>
        <w:t xml:space="preserve"> </w:t>
      </w:r>
      <w:r w:rsidRPr="005108E4">
        <w:t>calculation.</w:t>
      </w:r>
    </w:p>
    <w:p w14:paraId="30E34DDB" w14:textId="77777777" w:rsidR="00DA2759" w:rsidRPr="005108E4" w:rsidRDefault="00DA2759">
      <w:pPr>
        <w:pStyle w:val="BodyText"/>
        <w:jc w:val="left"/>
        <w:rPr>
          <w:sz w:val="25"/>
        </w:rPr>
      </w:pPr>
    </w:p>
    <w:p w14:paraId="1B2E96C3" w14:textId="77777777" w:rsidR="00DA2759" w:rsidRPr="005108E4" w:rsidRDefault="009A7511">
      <w:pPr>
        <w:pStyle w:val="BodyText"/>
        <w:spacing w:line="242" w:lineRule="auto"/>
        <w:ind w:left="1319" w:right="116"/>
      </w:pPr>
      <w:r w:rsidRPr="005108E4">
        <w:rPr>
          <w:u w:val="single"/>
        </w:rPr>
        <w:t>Card Holder</w:t>
      </w:r>
      <w:r w:rsidRPr="005108E4">
        <w:t xml:space="preserve"> means a Registered Qualifying Patient, Personal Caregiver, Marijuana Establishment</w:t>
      </w:r>
      <w:r w:rsidRPr="005108E4">
        <w:rPr>
          <w:spacing w:val="-23"/>
        </w:rPr>
        <w:t xml:space="preserve"> </w:t>
      </w:r>
      <w:r w:rsidRPr="005108E4">
        <w:t>Agent,</w:t>
      </w:r>
      <w:r w:rsidRPr="005108E4">
        <w:rPr>
          <w:spacing w:val="-24"/>
        </w:rPr>
        <w:t xml:space="preserve"> </w:t>
      </w:r>
      <w:r w:rsidRPr="005108E4">
        <w:t>Medical</w:t>
      </w:r>
      <w:r w:rsidRPr="005108E4">
        <w:rPr>
          <w:spacing w:val="-20"/>
        </w:rPr>
        <w:t xml:space="preserve"> </w:t>
      </w:r>
      <w:r w:rsidRPr="005108E4">
        <w:t>Marijuana</w:t>
      </w:r>
      <w:r w:rsidRPr="005108E4">
        <w:rPr>
          <w:spacing w:val="-22"/>
        </w:rPr>
        <w:t xml:space="preserve"> </w:t>
      </w:r>
      <w:r w:rsidRPr="005108E4">
        <w:t>Treatment</w:t>
      </w:r>
      <w:r w:rsidRPr="005108E4">
        <w:rPr>
          <w:spacing w:val="-21"/>
        </w:rPr>
        <w:t xml:space="preserve"> </w:t>
      </w:r>
      <w:r w:rsidRPr="005108E4">
        <w:t>Center</w:t>
      </w:r>
      <w:r w:rsidRPr="005108E4">
        <w:rPr>
          <w:spacing w:val="-22"/>
        </w:rPr>
        <w:t xml:space="preserve"> </w:t>
      </w:r>
      <w:r w:rsidRPr="005108E4">
        <w:t>(MTC)</w:t>
      </w:r>
      <w:r w:rsidRPr="005108E4">
        <w:rPr>
          <w:spacing w:val="-22"/>
        </w:rPr>
        <w:t xml:space="preserve"> </w:t>
      </w:r>
      <w:r w:rsidRPr="005108E4">
        <w:t>Agent,</w:t>
      </w:r>
      <w:r w:rsidRPr="005108E4">
        <w:rPr>
          <w:spacing w:val="-21"/>
        </w:rPr>
        <w:t xml:space="preserve"> </w:t>
      </w:r>
      <w:r w:rsidRPr="005108E4">
        <w:t>or</w:t>
      </w:r>
      <w:r w:rsidRPr="005108E4">
        <w:rPr>
          <w:spacing w:val="-22"/>
        </w:rPr>
        <w:t xml:space="preserve"> </w:t>
      </w:r>
      <w:r w:rsidRPr="005108E4">
        <w:t>Laboratory</w:t>
      </w:r>
      <w:r w:rsidRPr="005108E4">
        <w:rPr>
          <w:spacing w:val="-30"/>
        </w:rPr>
        <w:t xml:space="preserve"> </w:t>
      </w:r>
      <w:r w:rsidRPr="005108E4">
        <w:t>Agent who holds a valid Patient or Agent Registration</w:t>
      </w:r>
      <w:r w:rsidRPr="005108E4">
        <w:rPr>
          <w:spacing w:val="-10"/>
        </w:rPr>
        <w:t xml:space="preserve"> </w:t>
      </w:r>
      <w:r w:rsidRPr="005108E4">
        <w:t>Card.</w:t>
      </w:r>
    </w:p>
    <w:p w14:paraId="655A8643" w14:textId="77777777" w:rsidR="00DA2759" w:rsidRPr="005108E4" w:rsidRDefault="00DA2759">
      <w:pPr>
        <w:pStyle w:val="BodyText"/>
        <w:spacing w:before="6"/>
        <w:jc w:val="left"/>
      </w:pPr>
    </w:p>
    <w:p w14:paraId="5CDDA6DC" w14:textId="77777777" w:rsidR="00DA2759" w:rsidRPr="005108E4" w:rsidRDefault="009A7511">
      <w:pPr>
        <w:pStyle w:val="BodyText"/>
        <w:ind w:left="1319"/>
        <w:jc w:val="left"/>
      </w:pPr>
      <w:r w:rsidRPr="005108E4">
        <w:rPr>
          <w:u w:val="single"/>
        </w:rPr>
        <w:t>Caregiver</w:t>
      </w:r>
      <w:r w:rsidRPr="005108E4">
        <w:t xml:space="preserve"> means a Personal Caregiver or Institutional Caregiver.</w:t>
      </w:r>
    </w:p>
    <w:p w14:paraId="3E571CB0" w14:textId="77777777" w:rsidR="00DA2759" w:rsidRPr="005108E4" w:rsidRDefault="00DA2759">
      <w:pPr>
        <w:pStyle w:val="BodyText"/>
        <w:spacing w:before="7"/>
        <w:jc w:val="left"/>
      </w:pPr>
    </w:p>
    <w:p w14:paraId="2EF472D1" w14:textId="77777777" w:rsidR="00DA2759" w:rsidRPr="005108E4" w:rsidRDefault="009A7511">
      <w:pPr>
        <w:pStyle w:val="BodyText"/>
        <w:spacing w:before="1" w:line="242" w:lineRule="auto"/>
        <w:ind w:left="1319" w:right="110"/>
      </w:pPr>
      <w:r w:rsidRPr="005108E4">
        <w:rPr>
          <w:u w:val="single"/>
        </w:rPr>
        <w:t>Caregiving Institution</w:t>
      </w:r>
      <w:r w:rsidRPr="005108E4">
        <w:t xml:space="preserve"> means a hospice program, long-term care facility, or hospital duly registered</w:t>
      </w:r>
      <w:r w:rsidRPr="005108E4">
        <w:rPr>
          <w:spacing w:val="-6"/>
        </w:rPr>
        <w:t xml:space="preserve"> </w:t>
      </w:r>
      <w:r w:rsidRPr="005108E4">
        <w:t>currently</w:t>
      </w:r>
      <w:r w:rsidRPr="005108E4">
        <w:rPr>
          <w:spacing w:val="-12"/>
        </w:rPr>
        <w:t xml:space="preserve"> </w:t>
      </w:r>
      <w:r w:rsidRPr="005108E4">
        <w:t>and</w:t>
      </w:r>
      <w:r w:rsidRPr="005108E4">
        <w:rPr>
          <w:spacing w:val="-6"/>
        </w:rPr>
        <w:t xml:space="preserve"> </w:t>
      </w:r>
      <w:r w:rsidRPr="005108E4">
        <w:t>validly</w:t>
      </w:r>
      <w:r w:rsidRPr="005108E4">
        <w:rPr>
          <w:spacing w:val="-12"/>
        </w:rPr>
        <w:t xml:space="preserve"> </w:t>
      </w:r>
      <w:r w:rsidRPr="005108E4">
        <w:t>by</w:t>
      </w:r>
      <w:r w:rsidRPr="005108E4">
        <w:rPr>
          <w:spacing w:val="-10"/>
        </w:rPr>
        <w:t xml:space="preserve"> </w:t>
      </w:r>
      <w:r w:rsidRPr="005108E4">
        <w:t>the</w:t>
      </w:r>
      <w:r w:rsidRPr="005108E4">
        <w:rPr>
          <w:spacing w:val="-6"/>
        </w:rPr>
        <w:t xml:space="preserve"> </w:t>
      </w:r>
      <w:r w:rsidRPr="005108E4">
        <w:t>Commission,</w:t>
      </w:r>
      <w:r w:rsidRPr="005108E4">
        <w:rPr>
          <w:spacing w:val="-6"/>
        </w:rPr>
        <w:t xml:space="preserve"> </w:t>
      </w:r>
      <w:r w:rsidRPr="005108E4">
        <w:t>providing</w:t>
      </w:r>
      <w:r w:rsidRPr="005108E4">
        <w:rPr>
          <w:spacing w:val="-7"/>
        </w:rPr>
        <w:t xml:space="preserve"> </w:t>
      </w:r>
      <w:r w:rsidRPr="005108E4">
        <w:t>care</w:t>
      </w:r>
      <w:r w:rsidRPr="005108E4">
        <w:rPr>
          <w:spacing w:val="-7"/>
        </w:rPr>
        <w:t xml:space="preserve"> </w:t>
      </w:r>
      <w:r w:rsidRPr="005108E4">
        <w:t>to</w:t>
      </w:r>
      <w:r w:rsidRPr="005108E4">
        <w:rPr>
          <w:spacing w:val="-6"/>
        </w:rPr>
        <w:t xml:space="preserve"> </w:t>
      </w:r>
      <w:r w:rsidRPr="005108E4">
        <w:t>a</w:t>
      </w:r>
      <w:r w:rsidRPr="005108E4">
        <w:rPr>
          <w:spacing w:val="-6"/>
        </w:rPr>
        <w:t xml:space="preserve"> </w:t>
      </w:r>
      <w:r w:rsidRPr="005108E4">
        <w:t>Registered</w:t>
      </w:r>
      <w:r w:rsidRPr="005108E4">
        <w:rPr>
          <w:spacing w:val="-6"/>
        </w:rPr>
        <w:t xml:space="preserve"> </w:t>
      </w:r>
      <w:r w:rsidRPr="005108E4">
        <w:t>Qualifying Patient on the premises of the facility or through a hospice</w:t>
      </w:r>
      <w:r w:rsidRPr="005108E4">
        <w:rPr>
          <w:spacing w:val="-28"/>
        </w:rPr>
        <w:t xml:space="preserve"> </w:t>
      </w:r>
      <w:r w:rsidRPr="005108E4">
        <w:t>program.</w:t>
      </w:r>
    </w:p>
    <w:p w14:paraId="72E57E76" w14:textId="77777777" w:rsidR="00DA2759" w:rsidRPr="005108E4" w:rsidRDefault="00DA2759">
      <w:pPr>
        <w:pStyle w:val="BodyText"/>
        <w:spacing w:before="6"/>
        <w:jc w:val="left"/>
      </w:pPr>
    </w:p>
    <w:p w14:paraId="69315A18" w14:textId="77777777" w:rsidR="00DA2759" w:rsidRPr="005108E4" w:rsidRDefault="009A7511">
      <w:pPr>
        <w:pStyle w:val="BodyText"/>
        <w:spacing w:line="242" w:lineRule="auto"/>
        <w:ind w:left="1320" w:right="117" w:hanging="1"/>
      </w:pPr>
      <w:r w:rsidRPr="005108E4">
        <w:rPr>
          <w:u w:val="single"/>
        </w:rPr>
        <w:t>Cease</w:t>
      </w:r>
      <w:r w:rsidRPr="005108E4">
        <w:rPr>
          <w:spacing w:val="-8"/>
          <w:u w:val="single"/>
        </w:rPr>
        <w:t xml:space="preserve"> </w:t>
      </w:r>
      <w:r w:rsidRPr="005108E4">
        <w:rPr>
          <w:u w:val="single"/>
        </w:rPr>
        <w:t>and</w:t>
      </w:r>
      <w:r w:rsidRPr="005108E4">
        <w:rPr>
          <w:spacing w:val="-6"/>
          <w:u w:val="single"/>
        </w:rPr>
        <w:t xml:space="preserve"> </w:t>
      </w:r>
      <w:r w:rsidRPr="005108E4">
        <w:rPr>
          <w:u w:val="single"/>
        </w:rPr>
        <w:t>Desist</w:t>
      </w:r>
      <w:r w:rsidRPr="005108E4">
        <w:rPr>
          <w:spacing w:val="-5"/>
          <w:u w:val="single"/>
        </w:rPr>
        <w:t xml:space="preserve"> </w:t>
      </w:r>
      <w:r w:rsidRPr="005108E4">
        <w:rPr>
          <w:u w:val="single"/>
        </w:rPr>
        <w:t>Order</w:t>
      </w:r>
      <w:r w:rsidRPr="005108E4">
        <w:rPr>
          <w:spacing w:val="-8"/>
        </w:rPr>
        <w:t xml:space="preserve"> </w:t>
      </w:r>
      <w:r w:rsidRPr="005108E4">
        <w:t>means</w:t>
      </w:r>
      <w:r w:rsidRPr="005108E4">
        <w:rPr>
          <w:spacing w:val="-6"/>
        </w:rPr>
        <w:t xml:space="preserve"> </w:t>
      </w:r>
      <w:r w:rsidRPr="005108E4">
        <w:t>an</w:t>
      </w:r>
      <w:r w:rsidRPr="005108E4">
        <w:rPr>
          <w:spacing w:val="-6"/>
        </w:rPr>
        <w:t xml:space="preserve"> </w:t>
      </w:r>
      <w:r w:rsidRPr="005108E4">
        <w:t>order</w:t>
      </w:r>
      <w:r w:rsidRPr="005108E4">
        <w:rPr>
          <w:spacing w:val="-7"/>
        </w:rPr>
        <w:t xml:space="preserve"> </w:t>
      </w:r>
      <w:r w:rsidRPr="005108E4">
        <w:t>to</w:t>
      </w:r>
      <w:r w:rsidRPr="005108E4">
        <w:rPr>
          <w:spacing w:val="-7"/>
        </w:rPr>
        <w:t xml:space="preserve"> </w:t>
      </w:r>
      <w:r w:rsidRPr="005108E4">
        <w:t>stop</w:t>
      </w:r>
      <w:r w:rsidRPr="005108E4">
        <w:rPr>
          <w:spacing w:val="-4"/>
        </w:rPr>
        <w:t xml:space="preserve"> </w:t>
      </w:r>
      <w:r w:rsidRPr="005108E4">
        <w:t>or</w:t>
      </w:r>
      <w:r w:rsidRPr="005108E4">
        <w:rPr>
          <w:spacing w:val="-4"/>
        </w:rPr>
        <w:t xml:space="preserve"> </w:t>
      </w:r>
      <w:r w:rsidRPr="005108E4">
        <w:t>restrict</w:t>
      </w:r>
      <w:r w:rsidRPr="005108E4">
        <w:rPr>
          <w:spacing w:val="-4"/>
        </w:rPr>
        <w:t xml:space="preserve"> </w:t>
      </w:r>
      <w:r w:rsidRPr="005108E4">
        <w:t>operations</w:t>
      </w:r>
      <w:r w:rsidRPr="005108E4">
        <w:rPr>
          <w:spacing w:val="-3"/>
        </w:rPr>
        <w:t xml:space="preserve"> </w:t>
      </w:r>
      <w:r w:rsidRPr="005108E4">
        <w:t>including,</w:t>
      </w:r>
      <w:r w:rsidRPr="005108E4">
        <w:rPr>
          <w:spacing w:val="-7"/>
        </w:rPr>
        <w:t xml:space="preserve"> </w:t>
      </w:r>
      <w:r w:rsidRPr="005108E4">
        <w:t>but</w:t>
      </w:r>
      <w:r w:rsidRPr="005108E4">
        <w:rPr>
          <w:spacing w:val="-5"/>
        </w:rPr>
        <w:t xml:space="preserve"> </w:t>
      </w:r>
      <w:r w:rsidRPr="005108E4">
        <w:t>not</w:t>
      </w:r>
      <w:r w:rsidRPr="005108E4">
        <w:rPr>
          <w:spacing w:val="-5"/>
        </w:rPr>
        <w:t xml:space="preserve"> </w:t>
      </w:r>
      <w:r w:rsidRPr="005108E4">
        <w:t>limited to, cultivation, product manufacturing, Transfer, sale, delivery, or testing, of Marijuana, Marijuana</w:t>
      </w:r>
      <w:r w:rsidRPr="005108E4">
        <w:rPr>
          <w:spacing w:val="-32"/>
        </w:rPr>
        <w:t xml:space="preserve"> </w:t>
      </w:r>
      <w:r w:rsidRPr="005108E4">
        <w:t>Products,</w:t>
      </w:r>
      <w:r w:rsidRPr="005108E4">
        <w:rPr>
          <w:spacing w:val="-32"/>
        </w:rPr>
        <w:t xml:space="preserve"> </w:t>
      </w:r>
      <w:r w:rsidRPr="005108E4">
        <w:t>or</w:t>
      </w:r>
      <w:r w:rsidRPr="005108E4">
        <w:rPr>
          <w:spacing w:val="-31"/>
        </w:rPr>
        <w:t xml:space="preserve"> </w:t>
      </w:r>
      <w:r w:rsidRPr="005108E4">
        <w:t>Marijuana-infused</w:t>
      </w:r>
      <w:r w:rsidRPr="005108E4">
        <w:rPr>
          <w:spacing w:val="-32"/>
        </w:rPr>
        <w:t xml:space="preserve"> </w:t>
      </w:r>
      <w:r w:rsidRPr="005108E4">
        <w:t>Products</w:t>
      </w:r>
      <w:r w:rsidRPr="005108E4">
        <w:rPr>
          <w:spacing w:val="-31"/>
        </w:rPr>
        <w:t xml:space="preserve"> </w:t>
      </w:r>
      <w:r w:rsidRPr="005108E4">
        <w:t>(MIPs)</w:t>
      </w:r>
      <w:r w:rsidRPr="005108E4">
        <w:rPr>
          <w:spacing w:val="-31"/>
        </w:rPr>
        <w:t xml:space="preserve"> </w:t>
      </w:r>
      <w:r w:rsidRPr="005108E4">
        <w:t>by</w:t>
      </w:r>
      <w:r w:rsidRPr="005108E4">
        <w:rPr>
          <w:spacing w:val="-37"/>
        </w:rPr>
        <w:t xml:space="preserve"> </w:t>
      </w:r>
      <w:r w:rsidRPr="005108E4">
        <w:t>a</w:t>
      </w:r>
      <w:r w:rsidRPr="005108E4">
        <w:rPr>
          <w:spacing w:val="-32"/>
        </w:rPr>
        <w:t xml:space="preserve"> </w:t>
      </w:r>
      <w:r w:rsidRPr="005108E4">
        <w:t>Licensee</w:t>
      </w:r>
      <w:r w:rsidRPr="005108E4">
        <w:rPr>
          <w:spacing w:val="-32"/>
        </w:rPr>
        <w:t xml:space="preserve"> </w:t>
      </w:r>
      <w:r w:rsidRPr="005108E4">
        <w:t>or</w:t>
      </w:r>
      <w:r w:rsidRPr="005108E4">
        <w:rPr>
          <w:spacing w:val="-31"/>
        </w:rPr>
        <w:t xml:space="preserve"> </w:t>
      </w:r>
      <w:r w:rsidRPr="005108E4">
        <w:t>Registrant</w:t>
      </w:r>
      <w:r w:rsidRPr="005108E4">
        <w:rPr>
          <w:spacing w:val="-30"/>
        </w:rPr>
        <w:t xml:space="preserve"> </w:t>
      </w:r>
      <w:r w:rsidRPr="005108E4">
        <w:t>to</w:t>
      </w:r>
      <w:r w:rsidRPr="005108E4">
        <w:rPr>
          <w:spacing w:val="-31"/>
        </w:rPr>
        <w:t xml:space="preserve"> </w:t>
      </w:r>
      <w:r w:rsidRPr="005108E4">
        <w:t>protect the public health, safety or</w:t>
      </w:r>
      <w:r w:rsidRPr="005108E4">
        <w:rPr>
          <w:spacing w:val="-16"/>
        </w:rPr>
        <w:t xml:space="preserve"> </w:t>
      </w:r>
      <w:r w:rsidRPr="005108E4">
        <w:t>welfare.</w:t>
      </w:r>
    </w:p>
    <w:p w14:paraId="255A33D8" w14:textId="77777777" w:rsidR="00DA2759" w:rsidRPr="005108E4" w:rsidRDefault="00DA2759">
      <w:pPr>
        <w:spacing w:line="242" w:lineRule="auto"/>
        <w:sectPr w:rsidR="00DA2759" w:rsidRPr="005108E4">
          <w:pgSz w:w="12240" w:h="20160"/>
          <w:pgMar w:top="980" w:right="1320" w:bottom="960" w:left="480" w:header="744" w:footer="777" w:gutter="0"/>
          <w:cols w:space="720"/>
        </w:sectPr>
      </w:pPr>
    </w:p>
    <w:p w14:paraId="1083B93E" w14:textId="77777777" w:rsidR="00DA2759" w:rsidRPr="005108E4" w:rsidRDefault="00DA2759">
      <w:pPr>
        <w:pStyle w:val="BodyText"/>
        <w:jc w:val="left"/>
        <w:rPr>
          <w:sz w:val="20"/>
        </w:rPr>
      </w:pPr>
    </w:p>
    <w:p w14:paraId="286635D9" w14:textId="77777777" w:rsidR="00DA2759" w:rsidRPr="005108E4" w:rsidRDefault="00DA2759">
      <w:pPr>
        <w:pStyle w:val="BodyText"/>
        <w:spacing w:before="10"/>
        <w:jc w:val="left"/>
        <w:rPr>
          <w:sz w:val="19"/>
        </w:rPr>
      </w:pPr>
    </w:p>
    <w:p w14:paraId="6D2D4FB7" w14:textId="77777777" w:rsidR="00DA2759" w:rsidRPr="005108E4" w:rsidRDefault="00DA2759">
      <w:pPr>
        <w:pStyle w:val="BodyText"/>
        <w:spacing w:before="7"/>
        <w:jc w:val="left"/>
      </w:pPr>
    </w:p>
    <w:p w14:paraId="7E582260" w14:textId="77777777" w:rsidR="00DA2759" w:rsidRPr="005108E4" w:rsidRDefault="009A7511">
      <w:pPr>
        <w:pStyle w:val="BodyText"/>
        <w:spacing w:line="242" w:lineRule="auto"/>
        <w:ind w:left="1320" w:right="116"/>
      </w:pPr>
      <w:r w:rsidRPr="005108E4">
        <w:rPr>
          <w:u w:val="single"/>
        </w:rPr>
        <w:t>Ceases to Operate</w:t>
      </w:r>
      <w:r w:rsidRPr="005108E4">
        <w:t xml:space="preserve"> means a Marijuana Establishment, Medical Marijuana Treatment Center (MTC)</w:t>
      </w:r>
      <w:r w:rsidRPr="005108E4">
        <w:rPr>
          <w:spacing w:val="-25"/>
        </w:rPr>
        <w:t xml:space="preserve"> </w:t>
      </w:r>
      <w:r w:rsidRPr="005108E4">
        <w:t>or</w:t>
      </w:r>
      <w:r w:rsidRPr="005108E4">
        <w:rPr>
          <w:spacing w:val="-25"/>
        </w:rPr>
        <w:t xml:space="preserve"> </w:t>
      </w:r>
      <w:r w:rsidRPr="005108E4">
        <w:t>Independent</w:t>
      </w:r>
      <w:r w:rsidRPr="005108E4">
        <w:rPr>
          <w:spacing w:val="-23"/>
        </w:rPr>
        <w:t xml:space="preserve"> </w:t>
      </w:r>
      <w:r w:rsidRPr="005108E4">
        <w:t>Testing</w:t>
      </w:r>
      <w:r w:rsidRPr="005108E4">
        <w:rPr>
          <w:spacing w:val="-27"/>
        </w:rPr>
        <w:t xml:space="preserve"> </w:t>
      </w:r>
      <w:r w:rsidRPr="005108E4">
        <w:t>Laboratory</w:t>
      </w:r>
      <w:r w:rsidRPr="005108E4">
        <w:rPr>
          <w:spacing w:val="-30"/>
        </w:rPr>
        <w:t xml:space="preserve"> </w:t>
      </w:r>
      <w:r w:rsidRPr="005108E4">
        <w:t>that</w:t>
      </w:r>
      <w:r w:rsidRPr="005108E4">
        <w:rPr>
          <w:spacing w:val="-24"/>
        </w:rPr>
        <w:t xml:space="preserve"> </w:t>
      </w:r>
      <w:r w:rsidRPr="005108E4">
        <w:t>closes</w:t>
      </w:r>
      <w:r w:rsidRPr="005108E4">
        <w:rPr>
          <w:spacing w:val="-24"/>
        </w:rPr>
        <w:t xml:space="preserve"> </w:t>
      </w:r>
      <w:r w:rsidRPr="005108E4">
        <w:t>and</w:t>
      </w:r>
      <w:r w:rsidRPr="005108E4">
        <w:rPr>
          <w:spacing w:val="-25"/>
        </w:rPr>
        <w:t xml:space="preserve"> </w:t>
      </w:r>
      <w:r w:rsidRPr="005108E4">
        <w:t>does</w:t>
      </w:r>
      <w:r w:rsidRPr="005108E4">
        <w:rPr>
          <w:spacing w:val="-22"/>
        </w:rPr>
        <w:t xml:space="preserve"> </w:t>
      </w:r>
      <w:r w:rsidRPr="005108E4">
        <w:t>not</w:t>
      </w:r>
      <w:r w:rsidRPr="005108E4">
        <w:rPr>
          <w:spacing w:val="-22"/>
        </w:rPr>
        <w:t xml:space="preserve"> </w:t>
      </w:r>
      <w:r w:rsidRPr="005108E4">
        <w:t>transact</w:t>
      </w:r>
      <w:r w:rsidRPr="005108E4">
        <w:rPr>
          <w:spacing w:val="-22"/>
        </w:rPr>
        <w:t xml:space="preserve"> </w:t>
      </w:r>
      <w:r w:rsidRPr="005108E4">
        <w:t>business</w:t>
      </w:r>
      <w:r w:rsidRPr="005108E4">
        <w:rPr>
          <w:spacing w:val="-22"/>
        </w:rPr>
        <w:t xml:space="preserve"> </w:t>
      </w:r>
      <w:r w:rsidRPr="005108E4">
        <w:t>for</w:t>
      </w:r>
      <w:r w:rsidRPr="005108E4">
        <w:rPr>
          <w:spacing w:val="-22"/>
        </w:rPr>
        <w:t xml:space="preserve"> </w:t>
      </w:r>
      <w:r w:rsidRPr="005108E4">
        <w:t>a</w:t>
      </w:r>
      <w:r w:rsidRPr="005108E4">
        <w:rPr>
          <w:spacing w:val="-26"/>
        </w:rPr>
        <w:t xml:space="preserve"> </w:t>
      </w:r>
      <w:r w:rsidRPr="005108E4">
        <w:t>period greater</w:t>
      </w:r>
      <w:r w:rsidRPr="005108E4">
        <w:rPr>
          <w:spacing w:val="-23"/>
        </w:rPr>
        <w:t xml:space="preserve"> </w:t>
      </w:r>
      <w:r w:rsidRPr="005108E4">
        <w:t>than</w:t>
      </w:r>
      <w:r w:rsidRPr="005108E4">
        <w:rPr>
          <w:spacing w:val="-25"/>
        </w:rPr>
        <w:t xml:space="preserve"> </w:t>
      </w:r>
      <w:r w:rsidRPr="005108E4">
        <w:t>60</w:t>
      </w:r>
      <w:r w:rsidRPr="005108E4">
        <w:rPr>
          <w:spacing w:val="-25"/>
        </w:rPr>
        <w:t xml:space="preserve"> </w:t>
      </w:r>
      <w:r w:rsidRPr="005108E4">
        <w:rPr>
          <w:spacing w:val="-3"/>
        </w:rPr>
        <w:t>days</w:t>
      </w:r>
      <w:r w:rsidRPr="005108E4">
        <w:rPr>
          <w:spacing w:val="-23"/>
        </w:rPr>
        <w:t xml:space="preserve"> </w:t>
      </w:r>
      <w:r w:rsidRPr="005108E4">
        <w:t>with</w:t>
      </w:r>
      <w:r w:rsidRPr="005108E4">
        <w:rPr>
          <w:spacing w:val="-23"/>
        </w:rPr>
        <w:t xml:space="preserve"> </w:t>
      </w:r>
      <w:r w:rsidRPr="005108E4">
        <w:t>no</w:t>
      </w:r>
      <w:r w:rsidRPr="005108E4">
        <w:rPr>
          <w:spacing w:val="-22"/>
        </w:rPr>
        <w:t xml:space="preserve"> </w:t>
      </w:r>
      <w:r w:rsidRPr="005108E4">
        <w:t>substantial</w:t>
      </w:r>
      <w:r w:rsidRPr="005108E4">
        <w:rPr>
          <w:spacing w:val="-22"/>
        </w:rPr>
        <w:t xml:space="preserve"> </w:t>
      </w:r>
      <w:r w:rsidRPr="005108E4">
        <w:t>action</w:t>
      </w:r>
      <w:r w:rsidRPr="005108E4">
        <w:rPr>
          <w:spacing w:val="-23"/>
        </w:rPr>
        <w:t xml:space="preserve"> </w:t>
      </w:r>
      <w:r w:rsidRPr="005108E4">
        <w:t>taken</w:t>
      </w:r>
      <w:r w:rsidRPr="005108E4">
        <w:rPr>
          <w:spacing w:val="-23"/>
        </w:rPr>
        <w:t xml:space="preserve"> </w:t>
      </w:r>
      <w:r w:rsidRPr="005108E4">
        <w:t>to</w:t>
      </w:r>
      <w:r w:rsidRPr="005108E4">
        <w:rPr>
          <w:spacing w:val="-23"/>
        </w:rPr>
        <w:t xml:space="preserve"> </w:t>
      </w:r>
      <w:r w:rsidRPr="005108E4">
        <w:t>reopen.</w:t>
      </w:r>
      <w:r w:rsidRPr="005108E4">
        <w:rPr>
          <w:spacing w:val="15"/>
        </w:rPr>
        <w:t xml:space="preserve"> </w:t>
      </w:r>
      <w:r w:rsidRPr="005108E4">
        <w:t>The</w:t>
      </w:r>
      <w:r w:rsidRPr="005108E4">
        <w:rPr>
          <w:spacing w:val="-24"/>
        </w:rPr>
        <w:t xml:space="preserve"> </w:t>
      </w:r>
      <w:r w:rsidRPr="005108E4">
        <w:t>Commission</w:t>
      </w:r>
      <w:r w:rsidRPr="005108E4">
        <w:rPr>
          <w:spacing w:val="-23"/>
        </w:rPr>
        <w:t xml:space="preserve"> </w:t>
      </w:r>
      <w:r w:rsidRPr="005108E4">
        <w:t>may</w:t>
      </w:r>
      <w:r w:rsidRPr="005108E4">
        <w:rPr>
          <w:spacing w:val="-29"/>
        </w:rPr>
        <w:t xml:space="preserve"> </w:t>
      </w:r>
      <w:r w:rsidRPr="005108E4">
        <w:t>determine that an establishment has Ceased to Operate based on its actual or apparent termination of operations.</w:t>
      </w:r>
    </w:p>
    <w:p w14:paraId="162BC9AB" w14:textId="77777777" w:rsidR="00DA2759" w:rsidRPr="005108E4" w:rsidRDefault="00DA2759">
      <w:pPr>
        <w:pStyle w:val="BodyText"/>
        <w:spacing w:before="8"/>
        <w:jc w:val="left"/>
      </w:pPr>
    </w:p>
    <w:p w14:paraId="28E4644A" w14:textId="77777777" w:rsidR="00DA2759" w:rsidRPr="005108E4" w:rsidRDefault="009A7511">
      <w:pPr>
        <w:pStyle w:val="BodyText"/>
        <w:spacing w:line="242" w:lineRule="auto"/>
        <w:ind w:left="1320" w:right="117"/>
      </w:pPr>
      <w:r w:rsidRPr="005108E4">
        <w:rPr>
          <w:u w:val="single"/>
        </w:rPr>
        <w:t>Certificate of Licensure</w:t>
      </w:r>
      <w:r w:rsidRPr="005108E4">
        <w:t xml:space="preserve"> means the certificate issued by the Commission that confirms that an MTC or Independent Testing Laboratory has met all applicable requirements pursuant to</w:t>
      </w:r>
    </w:p>
    <w:p w14:paraId="5CE82314" w14:textId="77777777" w:rsidR="00DA2759" w:rsidRPr="005108E4" w:rsidRDefault="009A7511">
      <w:pPr>
        <w:pStyle w:val="BodyText"/>
        <w:spacing w:before="2" w:line="242" w:lineRule="auto"/>
        <w:ind w:left="1320" w:right="116"/>
      </w:pPr>
      <w:r w:rsidRPr="005108E4">
        <w:t>M.G.L.</w:t>
      </w:r>
      <w:r w:rsidRPr="005108E4">
        <w:rPr>
          <w:spacing w:val="-14"/>
        </w:rPr>
        <w:t xml:space="preserve"> </w:t>
      </w:r>
      <w:r w:rsidRPr="005108E4">
        <w:t>c.</w:t>
      </w:r>
      <w:r w:rsidRPr="005108E4">
        <w:rPr>
          <w:spacing w:val="-13"/>
        </w:rPr>
        <w:t xml:space="preserve"> </w:t>
      </w:r>
      <w:r w:rsidRPr="005108E4">
        <w:t>94I,</w:t>
      </w:r>
      <w:r w:rsidRPr="005108E4">
        <w:rPr>
          <w:spacing w:val="-12"/>
        </w:rPr>
        <w:t xml:space="preserve"> </w:t>
      </w:r>
      <w:r w:rsidRPr="005108E4">
        <w:t>and</w:t>
      </w:r>
      <w:r w:rsidRPr="005108E4">
        <w:rPr>
          <w:spacing w:val="-11"/>
        </w:rPr>
        <w:t xml:space="preserve"> </w:t>
      </w:r>
      <w:r w:rsidRPr="005108E4">
        <w:t>935</w:t>
      </w:r>
      <w:r w:rsidRPr="005108E4">
        <w:rPr>
          <w:spacing w:val="-12"/>
        </w:rPr>
        <w:t xml:space="preserve"> </w:t>
      </w:r>
      <w:r w:rsidRPr="005108E4">
        <w:t>CMR</w:t>
      </w:r>
      <w:r w:rsidRPr="005108E4">
        <w:rPr>
          <w:spacing w:val="-10"/>
        </w:rPr>
        <w:t xml:space="preserve"> </w:t>
      </w:r>
      <w:r w:rsidRPr="005108E4">
        <w:t>501.000</w:t>
      </w:r>
      <w:r w:rsidRPr="005108E4">
        <w:rPr>
          <w:spacing w:val="-12"/>
        </w:rPr>
        <w:t xml:space="preserve"> </w:t>
      </w:r>
      <w:r w:rsidRPr="005108E4">
        <w:t>and</w:t>
      </w:r>
      <w:r w:rsidRPr="005108E4">
        <w:rPr>
          <w:spacing w:val="-11"/>
        </w:rPr>
        <w:t xml:space="preserve"> </w:t>
      </w:r>
      <w:r w:rsidRPr="005108E4">
        <w:t>is</w:t>
      </w:r>
      <w:r w:rsidRPr="005108E4">
        <w:rPr>
          <w:spacing w:val="-12"/>
        </w:rPr>
        <w:t xml:space="preserve"> </w:t>
      </w:r>
      <w:r w:rsidRPr="005108E4">
        <w:t>currently</w:t>
      </w:r>
      <w:r w:rsidRPr="005108E4">
        <w:rPr>
          <w:spacing w:val="-18"/>
        </w:rPr>
        <w:t xml:space="preserve"> </w:t>
      </w:r>
      <w:r w:rsidRPr="005108E4">
        <w:t>and</w:t>
      </w:r>
      <w:r w:rsidRPr="005108E4">
        <w:rPr>
          <w:spacing w:val="-13"/>
        </w:rPr>
        <w:t xml:space="preserve"> </w:t>
      </w:r>
      <w:r w:rsidRPr="005108E4">
        <w:t>validly</w:t>
      </w:r>
      <w:r w:rsidRPr="005108E4">
        <w:rPr>
          <w:spacing w:val="-20"/>
        </w:rPr>
        <w:t xml:space="preserve"> </w:t>
      </w:r>
      <w:r w:rsidRPr="005108E4">
        <w:t>licensed</w:t>
      </w:r>
      <w:r w:rsidRPr="005108E4">
        <w:rPr>
          <w:spacing w:val="-14"/>
        </w:rPr>
        <w:t xml:space="preserve"> </w:t>
      </w:r>
      <w:r w:rsidRPr="005108E4">
        <w:t>by</w:t>
      </w:r>
      <w:r w:rsidRPr="005108E4">
        <w:rPr>
          <w:spacing w:val="-20"/>
        </w:rPr>
        <w:t xml:space="preserve"> </w:t>
      </w:r>
      <w:r w:rsidRPr="005108E4">
        <w:t>the</w:t>
      </w:r>
      <w:r w:rsidRPr="005108E4">
        <w:rPr>
          <w:spacing w:val="-14"/>
        </w:rPr>
        <w:t xml:space="preserve"> </w:t>
      </w:r>
      <w:r w:rsidRPr="005108E4">
        <w:t>Commission. An</w:t>
      </w:r>
      <w:r w:rsidRPr="005108E4">
        <w:rPr>
          <w:spacing w:val="-25"/>
        </w:rPr>
        <w:t xml:space="preserve"> </w:t>
      </w:r>
      <w:r w:rsidRPr="005108E4">
        <w:t>MTC</w:t>
      </w:r>
      <w:r w:rsidRPr="005108E4">
        <w:rPr>
          <w:spacing w:val="-23"/>
        </w:rPr>
        <w:t xml:space="preserve"> </w:t>
      </w:r>
      <w:r w:rsidRPr="005108E4">
        <w:t>or</w:t>
      </w:r>
      <w:r w:rsidRPr="005108E4">
        <w:rPr>
          <w:spacing w:val="-25"/>
        </w:rPr>
        <w:t xml:space="preserve"> </w:t>
      </w:r>
      <w:r w:rsidRPr="005108E4">
        <w:t>Independent</w:t>
      </w:r>
      <w:r w:rsidRPr="005108E4">
        <w:rPr>
          <w:spacing w:val="-23"/>
        </w:rPr>
        <w:t xml:space="preserve"> </w:t>
      </w:r>
      <w:r w:rsidRPr="005108E4">
        <w:t>Testing</w:t>
      </w:r>
      <w:r w:rsidRPr="005108E4">
        <w:rPr>
          <w:spacing w:val="-24"/>
        </w:rPr>
        <w:t xml:space="preserve"> </w:t>
      </w:r>
      <w:r w:rsidRPr="005108E4">
        <w:t>Laboratory</w:t>
      </w:r>
      <w:r w:rsidRPr="005108E4">
        <w:rPr>
          <w:spacing w:val="-29"/>
        </w:rPr>
        <w:t xml:space="preserve"> </w:t>
      </w:r>
      <w:r w:rsidRPr="005108E4">
        <w:t>may</w:t>
      </w:r>
      <w:r w:rsidRPr="005108E4">
        <w:rPr>
          <w:spacing w:val="-29"/>
        </w:rPr>
        <w:t xml:space="preserve"> </w:t>
      </w:r>
      <w:r w:rsidRPr="005108E4">
        <w:t>be</w:t>
      </w:r>
      <w:r w:rsidRPr="005108E4">
        <w:rPr>
          <w:spacing w:val="-25"/>
        </w:rPr>
        <w:t xml:space="preserve"> </w:t>
      </w:r>
      <w:r w:rsidRPr="005108E4">
        <w:t>eligible</w:t>
      </w:r>
      <w:r w:rsidRPr="005108E4">
        <w:rPr>
          <w:spacing w:val="-25"/>
        </w:rPr>
        <w:t xml:space="preserve"> </w:t>
      </w:r>
      <w:r w:rsidRPr="005108E4">
        <w:t>for</w:t>
      </w:r>
      <w:r w:rsidRPr="005108E4">
        <w:rPr>
          <w:spacing w:val="-25"/>
        </w:rPr>
        <w:t xml:space="preserve"> </w:t>
      </w:r>
      <w:r w:rsidRPr="005108E4">
        <w:t>a</w:t>
      </w:r>
      <w:r w:rsidRPr="005108E4">
        <w:rPr>
          <w:spacing w:val="-25"/>
        </w:rPr>
        <w:t xml:space="preserve"> </w:t>
      </w:r>
      <w:r w:rsidRPr="005108E4">
        <w:t>provisional</w:t>
      </w:r>
      <w:r w:rsidRPr="005108E4">
        <w:rPr>
          <w:spacing w:val="-23"/>
        </w:rPr>
        <w:t xml:space="preserve"> </w:t>
      </w:r>
      <w:r w:rsidRPr="005108E4">
        <w:t>or</w:t>
      </w:r>
      <w:r w:rsidRPr="005108E4">
        <w:rPr>
          <w:spacing w:val="-25"/>
        </w:rPr>
        <w:t xml:space="preserve"> </w:t>
      </w:r>
      <w:r w:rsidRPr="005108E4">
        <w:t>final</w:t>
      </w:r>
      <w:r w:rsidRPr="005108E4">
        <w:rPr>
          <w:spacing w:val="-23"/>
        </w:rPr>
        <w:t xml:space="preserve"> </w:t>
      </w:r>
      <w:r w:rsidRPr="005108E4">
        <w:t>Certificate of</w:t>
      </w:r>
      <w:r w:rsidRPr="005108E4">
        <w:rPr>
          <w:spacing w:val="-2"/>
        </w:rPr>
        <w:t xml:space="preserve"> </w:t>
      </w:r>
      <w:r w:rsidRPr="005108E4">
        <w:t>Licensure.</w:t>
      </w:r>
    </w:p>
    <w:p w14:paraId="509698F2" w14:textId="77777777" w:rsidR="00DA2759" w:rsidRPr="005108E4" w:rsidRDefault="00DA2759">
      <w:pPr>
        <w:pStyle w:val="BodyText"/>
        <w:spacing w:before="6"/>
        <w:jc w:val="left"/>
      </w:pPr>
    </w:p>
    <w:p w14:paraId="3C765E38" w14:textId="77777777" w:rsidR="00DA2759" w:rsidRPr="005108E4" w:rsidRDefault="009A7511">
      <w:pPr>
        <w:pStyle w:val="BodyText"/>
        <w:spacing w:line="242" w:lineRule="auto"/>
        <w:ind w:left="1320" w:right="117"/>
      </w:pPr>
      <w:r w:rsidRPr="005108E4">
        <w:rPr>
          <w:u w:val="single"/>
        </w:rPr>
        <w:t>Certificate</w:t>
      </w:r>
      <w:r w:rsidRPr="005108E4">
        <w:rPr>
          <w:spacing w:val="-10"/>
          <w:u w:val="single"/>
        </w:rPr>
        <w:t xml:space="preserve"> </w:t>
      </w:r>
      <w:r w:rsidRPr="005108E4">
        <w:rPr>
          <w:u w:val="single"/>
        </w:rPr>
        <w:t>of</w:t>
      </w:r>
      <w:r w:rsidRPr="005108E4">
        <w:rPr>
          <w:spacing w:val="-8"/>
          <w:u w:val="single"/>
        </w:rPr>
        <w:t xml:space="preserve"> </w:t>
      </w:r>
      <w:r w:rsidRPr="005108E4">
        <w:rPr>
          <w:u w:val="single"/>
        </w:rPr>
        <w:t>Registration</w:t>
      </w:r>
      <w:r w:rsidRPr="005108E4">
        <w:rPr>
          <w:spacing w:val="-7"/>
        </w:rPr>
        <w:t xml:space="preserve"> </w:t>
      </w:r>
      <w:r w:rsidRPr="005108E4">
        <w:t>means</w:t>
      </w:r>
      <w:r w:rsidRPr="005108E4">
        <w:rPr>
          <w:spacing w:val="-7"/>
        </w:rPr>
        <w:t xml:space="preserve"> </w:t>
      </w:r>
      <w:r w:rsidRPr="005108E4">
        <w:t>a</w:t>
      </w:r>
      <w:r w:rsidRPr="005108E4">
        <w:rPr>
          <w:spacing w:val="-8"/>
        </w:rPr>
        <w:t xml:space="preserve"> </w:t>
      </w:r>
      <w:r w:rsidRPr="005108E4">
        <w:t>certificate</w:t>
      </w:r>
      <w:r w:rsidRPr="005108E4">
        <w:rPr>
          <w:spacing w:val="-8"/>
        </w:rPr>
        <w:t xml:space="preserve"> </w:t>
      </w:r>
      <w:r w:rsidRPr="005108E4">
        <w:t>currently</w:t>
      </w:r>
      <w:r w:rsidRPr="005108E4">
        <w:rPr>
          <w:spacing w:val="-14"/>
        </w:rPr>
        <w:t xml:space="preserve"> </w:t>
      </w:r>
      <w:r w:rsidRPr="005108E4">
        <w:t>and</w:t>
      </w:r>
      <w:r w:rsidRPr="005108E4">
        <w:rPr>
          <w:spacing w:val="-7"/>
        </w:rPr>
        <w:t xml:space="preserve"> </w:t>
      </w:r>
      <w:r w:rsidRPr="005108E4">
        <w:t>validly</w:t>
      </w:r>
      <w:r w:rsidRPr="005108E4">
        <w:rPr>
          <w:spacing w:val="-13"/>
        </w:rPr>
        <w:t xml:space="preserve"> </w:t>
      </w:r>
      <w:r w:rsidRPr="005108E4">
        <w:t>issued</w:t>
      </w:r>
      <w:r w:rsidRPr="005108E4">
        <w:rPr>
          <w:spacing w:val="-9"/>
        </w:rPr>
        <w:t xml:space="preserve"> </w:t>
      </w:r>
      <w:r w:rsidRPr="005108E4">
        <w:t>by</w:t>
      </w:r>
      <w:r w:rsidRPr="005108E4">
        <w:rPr>
          <w:spacing w:val="-16"/>
        </w:rPr>
        <w:t xml:space="preserve"> </w:t>
      </w:r>
      <w:r w:rsidRPr="005108E4">
        <w:t>the</w:t>
      </w:r>
      <w:r w:rsidRPr="005108E4">
        <w:rPr>
          <w:spacing w:val="-10"/>
        </w:rPr>
        <w:t xml:space="preserve"> </w:t>
      </w:r>
      <w:r w:rsidRPr="005108E4">
        <w:t>Commission, that</w:t>
      </w:r>
      <w:r w:rsidRPr="005108E4">
        <w:rPr>
          <w:spacing w:val="15"/>
        </w:rPr>
        <w:t xml:space="preserve"> </w:t>
      </w:r>
      <w:r w:rsidRPr="005108E4">
        <w:t>confirms</w:t>
      </w:r>
      <w:r w:rsidRPr="005108E4">
        <w:rPr>
          <w:spacing w:val="16"/>
        </w:rPr>
        <w:t xml:space="preserve"> </w:t>
      </w:r>
      <w:r w:rsidRPr="005108E4">
        <w:t>an</w:t>
      </w:r>
      <w:r w:rsidRPr="005108E4">
        <w:rPr>
          <w:spacing w:val="15"/>
        </w:rPr>
        <w:t xml:space="preserve"> </w:t>
      </w:r>
      <w:r w:rsidRPr="005108E4">
        <w:t>individual</w:t>
      </w:r>
      <w:r w:rsidRPr="005108E4">
        <w:rPr>
          <w:spacing w:val="16"/>
        </w:rPr>
        <w:t xml:space="preserve"> </w:t>
      </w:r>
      <w:r w:rsidRPr="005108E4">
        <w:t>or</w:t>
      </w:r>
      <w:r w:rsidRPr="005108E4">
        <w:rPr>
          <w:spacing w:val="14"/>
        </w:rPr>
        <w:t xml:space="preserve"> </w:t>
      </w:r>
      <w:r w:rsidRPr="005108E4">
        <w:t>entity</w:t>
      </w:r>
      <w:r w:rsidRPr="005108E4">
        <w:rPr>
          <w:spacing w:val="8"/>
        </w:rPr>
        <w:t xml:space="preserve"> </w:t>
      </w:r>
      <w:r w:rsidRPr="005108E4">
        <w:t>has</w:t>
      </w:r>
      <w:r w:rsidRPr="005108E4">
        <w:rPr>
          <w:spacing w:val="16"/>
        </w:rPr>
        <w:t xml:space="preserve"> </w:t>
      </w:r>
      <w:r w:rsidRPr="005108E4">
        <w:t>met</w:t>
      </w:r>
      <w:r w:rsidRPr="005108E4">
        <w:rPr>
          <w:spacing w:val="15"/>
        </w:rPr>
        <w:t xml:space="preserve"> </w:t>
      </w:r>
      <w:r w:rsidRPr="005108E4">
        <w:t>all</w:t>
      </w:r>
      <w:r w:rsidRPr="005108E4">
        <w:rPr>
          <w:spacing w:val="16"/>
        </w:rPr>
        <w:t xml:space="preserve"> </w:t>
      </w:r>
      <w:r w:rsidRPr="005108E4">
        <w:t>applicable</w:t>
      </w:r>
      <w:r w:rsidRPr="005108E4">
        <w:rPr>
          <w:spacing w:val="15"/>
        </w:rPr>
        <w:t xml:space="preserve"> </w:t>
      </w:r>
      <w:r w:rsidRPr="005108E4">
        <w:t>requirements</w:t>
      </w:r>
      <w:r w:rsidRPr="005108E4">
        <w:rPr>
          <w:spacing w:val="20"/>
        </w:rPr>
        <w:t xml:space="preserve"> </w:t>
      </w:r>
      <w:r w:rsidRPr="005108E4">
        <w:t>pursuant</w:t>
      </w:r>
      <w:r w:rsidRPr="005108E4">
        <w:rPr>
          <w:spacing w:val="16"/>
        </w:rPr>
        <w:t xml:space="preserve"> </w:t>
      </w:r>
      <w:r w:rsidRPr="005108E4">
        <w:t>to</w:t>
      </w:r>
    </w:p>
    <w:p w14:paraId="2409702C" w14:textId="77777777" w:rsidR="00DA2759" w:rsidRPr="005108E4" w:rsidRDefault="009A7511">
      <w:pPr>
        <w:pStyle w:val="BodyText"/>
        <w:spacing w:before="2"/>
        <w:ind w:left="1320"/>
      </w:pPr>
      <w:r w:rsidRPr="005108E4">
        <w:t>M.G.L. c. 94I, and 935 CMR 501.000 and is registered by the Commission.</w:t>
      </w:r>
    </w:p>
    <w:p w14:paraId="19211C0E" w14:textId="77777777" w:rsidR="00DA2759" w:rsidRPr="005108E4" w:rsidRDefault="00DA2759">
      <w:pPr>
        <w:pStyle w:val="BodyText"/>
        <w:spacing w:before="7"/>
        <w:jc w:val="left"/>
      </w:pPr>
    </w:p>
    <w:p w14:paraId="263E1749" w14:textId="77777777" w:rsidR="00DA2759" w:rsidRPr="005108E4" w:rsidRDefault="009A7511">
      <w:pPr>
        <w:pStyle w:val="BodyText"/>
        <w:spacing w:line="242" w:lineRule="auto"/>
        <w:ind w:left="1320" w:right="116"/>
      </w:pPr>
      <w:r w:rsidRPr="005108E4">
        <w:rPr>
          <w:u w:val="single"/>
        </w:rPr>
        <w:t>Certifying Certified Nurse Practitioner (CNP)</w:t>
      </w:r>
      <w:r w:rsidRPr="005108E4">
        <w:t xml:space="preserve"> means a Massachusetts licensed certified nurse practitioner licensed pursuant to 244 CMR 4.00: </w:t>
      </w:r>
      <w:r w:rsidRPr="005108E4">
        <w:rPr>
          <w:i/>
        </w:rPr>
        <w:t>Advanced Practice Registered Nursing</w:t>
      </w:r>
      <w:r w:rsidRPr="005108E4">
        <w:t>, who certifies</w:t>
      </w:r>
      <w:r w:rsidRPr="005108E4">
        <w:rPr>
          <w:spacing w:val="-19"/>
        </w:rPr>
        <w:t xml:space="preserve"> </w:t>
      </w:r>
      <w:r w:rsidRPr="005108E4">
        <w:t>that</w:t>
      </w:r>
      <w:r w:rsidRPr="005108E4">
        <w:rPr>
          <w:spacing w:val="-18"/>
        </w:rPr>
        <w:t xml:space="preserve"> </w:t>
      </w:r>
      <w:r w:rsidRPr="005108E4">
        <w:t>in</w:t>
      </w:r>
      <w:r w:rsidRPr="005108E4">
        <w:rPr>
          <w:spacing w:val="-19"/>
        </w:rPr>
        <w:t xml:space="preserve"> </w:t>
      </w:r>
      <w:r w:rsidRPr="005108E4">
        <w:t>their</w:t>
      </w:r>
      <w:r w:rsidRPr="005108E4">
        <w:rPr>
          <w:spacing w:val="-19"/>
        </w:rPr>
        <w:t xml:space="preserve"> </w:t>
      </w:r>
      <w:r w:rsidRPr="005108E4">
        <w:t>professional</w:t>
      </w:r>
      <w:r w:rsidRPr="005108E4">
        <w:rPr>
          <w:spacing w:val="-18"/>
        </w:rPr>
        <w:t xml:space="preserve"> </w:t>
      </w:r>
      <w:r w:rsidRPr="005108E4">
        <w:t>opinion,</w:t>
      </w:r>
      <w:r w:rsidRPr="005108E4">
        <w:rPr>
          <w:spacing w:val="-18"/>
        </w:rPr>
        <w:t xml:space="preserve"> </w:t>
      </w:r>
      <w:r w:rsidRPr="005108E4">
        <w:t>the</w:t>
      </w:r>
      <w:r w:rsidRPr="005108E4">
        <w:rPr>
          <w:spacing w:val="-22"/>
        </w:rPr>
        <w:t xml:space="preserve"> </w:t>
      </w:r>
      <w:r w:rsidRPr="005108E4">
        <w:t>potential</w:t>
      </w:r>
      <w:r w:rsidRPr="005108E4">
        <w:rPr>
          <w:spacing w:val="-20"/>
        </w:rPr>
        <w:t xml:space="preserve"> </w:t>
      </w:r>
      <w:r w:rsidRPr="005108E4">
        <w:t>benefits</w:t>
      </w:r>
      <w:r w:rsidRPr="005108E4">
        <w:rPr>
          <w:spacing w:val="-19"/>
        </w:rPr>
        <w:t xml:space="preserve"> </w:t>
      </w:r>
      <w:r w:rsidRPr="005108E4">
        <w:t>of</w:t>
      </w:r>
      <w:r w:rsidRPr="005108E4">
        <w:rPr>
          <w:spacing w:val="-20"/>
        </w:rPr>
        <w:t xml:space="preserve"> </w:t>
      </w:r>
      <w:r w:rsidRPr="005108E4">
        <w:t>the</w:t>
      </w:r>
      <w:r w:rsidRPr="005108E4">
        <w:rPr>
          <w:spacing w:val="-19"/>
        </w:rPr>
        <w:t xml:space="preserve"> </w:t>
      </w:r>
      <w:r w:rsidRPr="005108E4">
        <w:t>medical</w:t>
      </w:r>
      <w:r w:rsidRPr="005108E4">
        <w:rPr>
          <w:spacing w:val="-18"/>
        </w:rPr>
        <w:t xml:space="preserve"> </w:t>
      </w:r>
      <w:r w:rsidRPr="005108E4">
        <w:t>use</w:t>
      </w:r>
      <w:r w:rsidRPr="005108E4">
        <w:rPr>
          <w:spacing w:val="-19"/>
        </w:rPr>
        <w:t xml:space="preserve"> </w:t>
      </w:r>
      <w:r w:rsidRPr="005108E4">
        <w:t>of</w:t>
      </w:r>
      <w:r w:rsidRPr="005108E4">
        <w:rPr>
          <w:spacing w:val="-20"/>
        </w:rPr>
        <w:t xml:space="preserve"> </w:t>
      </w:r>
      <w:r w:rsidRPr="005108E4">
        <w:t>Marijuana would likely outweigh the health risks for a Qualifying</w:t>
      </w:r>
      <w:r w:rsidRPr="005108E4">
        <w:rPr>
          <w:spacing w:val="-25"/>
        </w:rPr>
        <w:t xml:space="preserve"> </w:t>
      </w:r>
      <w:r w:rsidRPr="005108E4">
        <w:t>Patient.</w:t>
      </w:r>
    </w:p>
    <w:p w14:paraId="371008F6" w14:textId="77777777" w:rsidR="00DA2759" w:rsidRPr="005108E4" w:rsidRDefault="00DA2759">
      <w:pPr>
        <w:pStyle w:val="BodyText"/>
        <w:spacing w:before="6"/>
        <w:jc w:val="left"/>
      </w:pPr>
    </w:p>
    <w:p w14:paraId="7D349D1B" w14:textId="77777777" w:rsidR="00DA2759" w:rsidRPr="005108E4" w:rsidRDefault="009A7511">
      <w:pPr>
        <w:pStyle w:val="BodyText"/>
        <w:spacing w:line="244" w:lineRule="auto"/>
        <w:ind w:left="1320" w:right="115"/>
      </w:pPr>
      <w:r w:rsidRPr="005108E4">
        <w:rPr>
          <w:u w:val="single"/>
        </w:rPr>
        <w:t>Certifying</w:t>
      </w:r>
      <w:r w:rsidRPr="005108E4">
        <w:rPr>
          <w:spacing w:val="-15"/>
          <w:u w:val="single"/>
        </w:rPr>
        <w:t xml:space="preserve"> </w:t>
      </w:r>
      <w:r w:rsidRPr="005108E4">
        <w:rPr>
          <w:u w:val="single"/>
        </w:rPr>
        <w:t>Healthcare</w:t>
      </w:r>
      <w:r w:rsidRPr="005108E4">
        <w:rPr>
          <w:spacing w:val="-15"/>
          <w:u w:val="single"/>
        </w:rPr>
        <w:t xml:space="preserve"> </w:t>
      </w:r>
      <w:r w:rsidRPr="005108E4">
        <w:rPr>
          <w:u w:val="single"/>
        </w:rPr>
        <w:t>Provider</w:t>
      </w:r>
      <w:r w:rsidRPr="005108E4">
        <w:rPr>
          <w:spacing w:val="-14"/>
        </w:rPr>
        <w:t xml:space="preserve"> </w:t>
      </w:r>
      <w:r w:rsidRPr="005108E4">
        <w:t>means</w:t>
      </w:r>
      <w:r w:rsidRPr="005108E4">
        <w:rPr>
          <w:spacing w:val="-15"/>
        </w:rPr>
        <w:t xml:space="preserve"> </w:t>
      </w:r>
      <w:r w:rsidRPr="005108E4">
        <w:t>a</w:t>
      </w:r>
      <w:r w:rsidRPr="005108E4">
        <w:rPr>
          <w:spacing w:val="-15"/>
        </w:rPr>
        <w:t xml:space="preserve"> </w:t>
      </w:r>
      <w:r w:rsidRPr="005108E4">
        <w:t>Certifying</w:t>
      </w:r>
      <w:r w:rsidRPr="005108E4">
        <w:rPr>
          <w:spacing w:val="-16"/>
        </w:rPr>
        <w:t xml:space="preserve"> </w:t>
      </w:r>
      <w:r w:rsidRPr="005108E4">
        <w:t>CNP,</w:t>
      </w:r>
      <w:r w:rsidRPr="005108E4">
        <w:rPr>
          <w:spacing w:val="-11"/>
        </w:rPr>
        <w:t xml:space="preserve"> </w:t>
      </w:r>
      <w:r w:rsidRPr="005108E4">
        <w:t>a</w:t>
      </w:r>
      <w:r w:rsidRPr="005108E4">
        <w:rPr>
          <w:spacing w:val="-13"/>
        </w:rPr>
        <w:t xml:space="preserve"> </w:t>
      </w:r>
      <w:r w:rsidRPr="005108E4">
        <w:t>Certifying</w:t>
      </w:r>
      <w:r w:rsidRPr="005108E4">
        <w:rPr>
          <w:spacing w:val="-14"/>
        </w:rPr>
        <w:t xml:space="preserve"> </w:t>
      </w:r>
      <w:r w:rsidRPr="005108E4">
        <w:t>Physician</w:t>
      </w:r>
      <w:r w:rsidRPr="005108E4">
        <w:rPr>
          <w:spacing w:val="-12"/>
        </w:rPr>
        <w:t xml:space="preserve"> </w:t>
      </w:r>
      <w:r w:rsidRPr="005108E4">
        <w:t>or</w:t>
      </w:r>
      <w:r w:rsidRPr="005108E4">
        <w:rPr>
          <w:spacing w:val="-12"/>
        </w:rPr>
        <w:t xml:space="preserve"> </w:t>
      </w:r>
      <w:r w:rsidRPr="005108E4">
        <w:t>a</w:t>
      </w:r>
      <w:r w:rsidRPr="005108E4">
        <w:rPr>
          <w:spacing w:val="-13"/>
        </w:rPr>
        <w:t xml:space="preserve"> </w:t>
      </w:r>
      <w:r w:rsidRPr="005108E4">
        <w:t>Certifying Physician</w:t>
      </w:r>
      <w:r w:rsidRPr="005108E4">
        <w:rPr>
          <w:spacing w:val="-2"/>
        </w:rPr>
        <w:t xml:space="preserve"> </w:t>
      </w:r>
      <w:r w:rsidRPr="005108E4">
        <w:t>Assistant.</w:t>
      </w:r>
    </w:p>
    <w:p w14:paraId="667C098B" w14:textId="77777777" w:rsidR="00DA2759" w:rsidRPr="005108E4" w:rsidRDefault="00DA2759">
      <w:pPr>
        <w:pStyle w:val="BodyText"/>
        <w:spacing w:before="1"/>
        <w:jc w:val="left"/>
      </w:pPr>
    </w:p>
    <w:p w14:paraId="3F8719B3" w14:textId="77777777" w:rsidR="00DA2759" w:rsidRPr="005108E4" w:rsidRDefault="009A7511">
      <w:pPr>
        <w:pStyle w:val="BodyText"/>
        <w:spacing w:line="242" w:lineRule="auto"/>
        <w:ind w:left="1320" w:right="117"/>
      </w:pPr>
      <w:r w:rsidRPr="005108E4">
        <w:rPr>
          <w:u w:val="single"/>
        </w:rPr>
        <w:t>Certifying Physician</w:t>
      </w:r>
      <w:r w:rsidRPr="005108E4">
        <w:t xml:space="preserve"> means a Massachusetts licensed physician (Medical Doctor or Doctor of Osteopathy),</w:t>
      </w:r>
      <w:r w:rsidRPr="005108E4">
        <w:rPr>
          <w:spacing w:val="-27"/>
        </w:rPr>
        <w:t xml:space="preserve"> </w:t>
      </w:r>
      <w:r w:rsidRPr="005108E4">
        <w:t>who</w:t>
      </w:r>
      <w:r w:rsidRPr="005108E4">
        <w:rPr>
          <w:spacing w:val="-26"/>
        </w:rPr>
        <w:t xml:space="preserve"> </w:t>
      </w:r>
      <w:r w:rsidRPr="005108E4">
        <w:t>certifies</w:t>
      </w:r>
      <w:r w:rsidRPr="005108E4">
        <w:rPr>
          <w:spacing w:val="-27"/>
        </w:rPr>
        <w:t xml:space="preserve"> </w:t>
      </w:r>
      <w:r w:rsidRPr="005108E4">
        <w:t>that</w:t>
      </w:r>
      <w:r w:rsidRPr="005108E4">
        <w:rPr>
          <w:spacing w:val="-26"/>
        </w:rPr>
        <w:t xml:space="preserve"> </w:t>
      </w:r>
      <w:r w:rsidRPr="005108E4">
        <w:t>in</w:t>
      </w:r>
      <w:r w:rsidRPr="005108E4">
        <w:rPr>
          <w:spacing w:val="-27"/>
        </w:rPr>
        <w:t xml:space="preserve"> </w:t>
      </w:r>
      <w:r w:rsidRPr="005108E4">
        <w:t>their</w:t>
      </w:r>
      <w:r w:rsidRPr="005108E4">
        <w:rPr>
          <w:spacing w:val="-27"/>
        </w:rPr>
        <w:t xml:space="preserve"> </w:t>
      </w:r>
      <w:r w:rsidRPr="005108E4">
        <w:t>professional</w:t>
      </w:r>
      <w:r w:rsidRPr="005108E4">
        <w:rPr>
          <w:spacing w:val="-27"/>
        </w:rPr>
        <w:t xml:space="preserve"> </w:t>
      </w:r>
      <w:r w:rsidRPr="005108E4">
        <w:t>opinion,</w:t>
      </w:r>
      <w:r w:rsidRPr="005108E4">
        <w:rPr>
          <w:spacing w:val="-26"/>
        </w:rPr>
        <w:t xml:space="preserve"> </w:t>
      </w:r>
      <w:r w:rsidRPr="005108E4">
        <w:t>the</w:t>
      </w:r>
      <w:r w:rsidRPr="005108E4">
        <w:rPr>
          <w:spacing w:val="-28"/>
        </w:rPr>
        <w:t xml:space="preserve"> </w:t>
      </w:r>
      <w:r w:rsidRPr="005108E4">
        <w:t>potential</w:t>
      </w:r>
      <w:r w:rsidRPr="005108E4">
        <w:rPr>
          <w:spacing w:val="-26"/>
        </w:rPr>
        <w:t xml:space="preserve"> </w:t>
      </w:r>
      <w:r w:rsidRPr="005108E4">
        <w:t>benefits</w:t>
      </w:r>
      <w:r w:rsidRPr="005108E4">
        <w:rPr>
          <w:spacing w:val="-27"/>
        </w:rPr>
        <w:t xml:space="preserve"> </w:t>
      </w:r>
      <w:r w:rsidRPr="005108E4">
        <w:t>of</w:t>
      </w:r>
      <w:r w:rsidRPr="005108E4">
        <w:rPr>
          <w:spacing w:val="-27"/>
        </w:rPr>
        <w:t xml:space="preserve"> </w:t>
      </w:r>
      <w:r w:rsidRPr="005108E4">
        <w:t>the</w:t>
      </w:r>
      <w:r w:rsidRPr="005108E4">
        <w:rPr>
          <w:spacing w:val="-28"/>
        </w:rPr>
        <w:t xml:space="preserve"> </w:t>
      </w:r>
      <w:r w:rsidRPr="005108E4">
        <w:t>medical use of Marijuana would likely outweigh the health risks for a Qualifying</w:t>
      </w:r>
      <w:r w:rsidRPr="005108E4">
        <w:rPr>
          <w:spacing w:val="-41"/>
        </w:rPr>
        <w:t xml:space="preserve"> </w:t>
      </w:r>
      <w:r w:rsidRPr="005108E4">
        <w:t>Patient.</w:t>
      </w:r>
    </w:p>
    <w:p w14:paraId="3CF1B9B3" w14:textId="77777777" w:rsidR="00DA2759" w:rsidRPr="005108E4" w:rsidRDefault="00DA2759">
      <w:pPr>
        <w:pStyle w:val="BodyText"/>
        <w:spacing w:before="6"/>
        <w:jc w:val="left"/>
      </w:pPr>
    </w:p>
    <w:p w14:paraId="206DE16B" w14:textId="77777777" w:rsidR="00DA2759" w:rsidRPr="005108E4" w:rsidRDefault="009A7511">
      <w:pPr>
        <w:pStyle w:val="BodyText"/>
        <w:spacing w:line="242" w:lineRule="auto"/>
        <w:ind w:left="1320" w:right="110"/>
      </w:pPr>
      <w:r w:rsidRPr="005108E4">
        <w:rPr>
          <w:u w:val="single"/>
        </w:rPr>
        <w:t>Certifying</w:t>
      </w:r>
      <w:r w:rsidRPr="005108E4">
        <w:rPr>
          <w:spacing w:val="-10"/>
          <w:u w:val="single"/>
        </w:rPr>
        <w:t xml:space="preserve"> </w:t>
      </w:r>
      <w:r w:rsidRPr="005108E4">
        <w:rPr>
          <w:u w:val="single"/>
        </w:rPr>
        <w:t>Physician</w:t>
      </w:r>
      <w:r w:rsidRPr="005108E4">
        <w:rPr>
          <w:spacing w:val="-7"/>
          <w:u w:val="single"/>
        </w:rPr>
        <w:t xml:space="preserve"> </w:t>
      </w:r>
      <w:r w:rsidRPr="005108E4">
        <w:rPr>
          <w:u w:val="single"/>
        </w:rPr>
        <w:t>Assistant</w:t>
      </w:r>
      <w:r w:rsidRPr="005108E4">
        <w:rPr>
          <w:spacing w:val="-7"/>
        </w:rPr>
        <w:t xml:space="preserve"> </w:t>
      </w:r>
      <w:r w:rsidRPr="005108E4">
        <w:t>means</w:t>
      </w:r>
      <w:r w:rsidRPr="005108E4">
        <w:rPr>
          <w:spacing w:val="-7"/>
        </w:rPr>
        <w:t xml:space="preserve"> </w:t>
      </w:r>
      <w:r w:rsidRPr="005108E4">
        <w:t>a</w:t>
      </w:r>
      <w:r w:rsidRPr="005108E4">
        <w:rPr>
          <w:spacing w:val="-8"/>
        </w:rPr>
        <w:t xml:space="preserve"> </w:t>
      </w:r>
      <w:r w:rsidRPr="005108E4">
        <w:t>Massachusetts</w:t>
      </w:r>
      <w:r w:rsidRPr="005108E4">
        <w:rPr>
          <w:spacing w:val="-10"/>
        </w:rPr>
        <w:t xml:space="preserve"> </w:t>
      </w:r>
      <w:r w:rsidRPr="005108E4">
        <w:t>physician</w:t>
      </w:r>
      <w:r w:rsidRPr="005108E4">
        <w:rPr>
          <w:spacing w:val="-9"/>
        </w:rPr>
        <w:t xml:space="preserve"> </w:t>
      </w:r>
      <w:r w:rsidRPr="005108E4">
        <w:t>assistant</w:t>
      </w:r>
      <w:r w:rsidRPr="005108E4">
        <w:rPr>
          <w:spacing w:val="-9"/>
        </w:rPr>
        <w:t xml:space="preserve"> </w:t>
      </w:r>
      <w:r w:rsidRPr="005108E4">
        <w:t>licensed</w:t>
      </w:r>
      <w:r w:rsidRPr="005108E4">
        <w:rPr>
          <w:spacing w:val="-9"/>
        </w:rPr>
        <w:t xml:space="preserve"> </w:t>
      </w:r>
      <w:r w:rsidRPr="005108E4">
        <w:t>pursuant</w:t>
      </w:r>
      <w:r w:rsidRPr="005108E4">
        <w:rPr>
          <w:spacing w:val="-7"/>
        </w:rPr>
        <w:t xml:space="preserve"> </w:t>
      </w:r>
      <w:r w:rsidRPr="005108E4">
        <w:t xml:space="preserve">to 263 CMR 3.00: </w:t>
      </w:r>
      <w:r w:rsidRPr="005108E4">
        <w:rPr>
          <w:i/>
        </w:rPr>
        <w:t>Licensure of Individual Physician Assistants</w:t>
      </w:r>
      <w:r w:rsidRPr="005108E4">
        <w:t>, who certifies that in their professional opinion, the potential benefits of the medical use of Marijuana would likely outweigh the health risks for a Qualifying</w:t>
      </w:r>
      <w:r w:rsidRPr="005108E4">
        <w:rPr>
          <w:spacing w:val="-13"/>
        </w:rPr>
        <w:t xml:space="preserve"> </w:t>
      </w:r>
      <w:r w:rsidRPr="005108E4">
        <w:t>Patient.</w:t>
      </w:r>
    </w:p>
    <w:p w14:paraId="326D9419" w14:textId="77777777" w:rsidR="00DA2759" w:rsidRPr="005108E4" w:rsidRDefault="00DA2759">
      <w:pPr>
        <w:pStyle w:val="BodyText"/>
        <w:spacing w:before="6"/>
        <w:jc w:val="left"/>
      </w:pPr>
    </w:p>
    <w:p w14:paraId="30D74ED6" w14:textId="77777777" w:rsidR="00DA2759" w:rsidRPr="005108E4" w:rsidRDefault="009A7511">
      <w:pPr>
        <w:pStyle w:val="BodyText"/>
        <w:spacing w:line="242" w:lineRule="auto"/>
        <w:ind w:left="1320" w:right="116"/>
      </w:pPr>
      <w:r w:rsidRPr="005108E4">
        <w:rPr>
          <w:u w:val="single"/>
        </w:rPr>
        <w:t>Clinical Visit</w:t>
      </w:r>
      <w:r w:rsidRPr="005108E4">
        <w:t xml:space="preserve"> means an in-person or telehealth visit during which a Certifying Healthcare Provider</w:t>
      </w:r>
      <w:r w:rsidRPr="005108E4">
        <w:rPr>
          <w:spacing w:val="-9"/>
        </w:rPr>
        <w:t xml:space="preserve"> </w:t>
      </w:r>
      <w:r w:rsidRPr="005108E4">
        <w:t>establishes</w:t>
      </w:r>
      <w:r w:rsidRPr="005108E4">
        <w:rPr>
          <w:spacing w:val="-7"/>
        </w:rPr>
        <w:t xml:space="preserve"> </w:t>
      </w:r>
      <w:r w:rsidRPr="005108E4">
        <w:t>a</w:t>
      </w:r>
      <w:r w:rsidRPr="005108E4">
        <w:rPr>
          <w:spacing w:val="-8"/>
        </w:rPr>
        <w:t xml:space="preserve"> </w:t>
      </w:r>
      <w:r w:rsidRPr="005108E4">
        <w:rPr>
          <w:i/>
        </w:rPr>
        <w:t>Bona</w:t>
      </w:r>
      <w:r w:rsidRPr="005108E4">
        <w:rPr>
          <w:i/>
          <w:spacing w:val="-7"/>
        </w:rPr>
        <w:t xml:space="preserve"> </w:t>
      </w:r>
      <w:r w:rsidRPr="005108E4">
        <w:rPr>
          <w:i/>
        </w:rPr>
        <w:t>Fide</w:t>
      </w:r>
      <w:r w:rsidRPr="005108E4">
        <w:rPr>
          <w:i/>
          <w:spacing w:val="-8"/>
        </w:rPr>
        <w:t xml:space="preserve"> </w:t>
      </w:r>
      <w:r w:rsidRPr="005108E4">
        <w:t>Healthcare</w:t>
      </w:r>
      <w:r w:rsidRPr="005108E4">
        <w:rPr>
          <w:spacing w:val="-8"/>
        </w:rPr>
        <w:t xml:space="preserve"> </w:t>
      </w:r>
      <w:r w:rsidRPr="005108E4">
        <w:t>Provider</w:t>
      </w:r>
      <w:r w:rsidRPr="005108E4">
        <w:rPr>
          <w:spacing w:val="-5"/>
        </w:rPr>
        <w:t xml:space="preserve"> </w:t>
      </w:r>
      <w:r w:rsidRPr="005108E4">
        <w:t>Patient</w:t>
      </w:r>
      <w:r w:rsidRPr="005108E4">
        <w:rPr>
          <w:spacing w:val="-5"/>
        </w:rPr>
        <w:t xml:space="preserve"> </w:t>
      </w:r>
      <w:r w:rsidRPr="005108E4">
        <w:t>Relationship</w:t>
      </w:r>
      <w:r w:rsidRPr="005108E4">
        <w:rPr>
          <w:spacing w:val="-5"/>
        </w:rPr>
        <w:t xml:space="preserve"> </w:t>
      </w:r>
      <w:r w:rsidRPr="005108E4">
        <w:t>and</w:t>
      </w:r>
      <w:r w:rsidRPr="005108E4">
        <w:rPr>
          <w:spacing w:val="-5"/>
        </w:rPr>
        <w:t xml:space="preserve"> </w:t>
      </w:r>
      <w:r w:rsidRPr="005108E4">
        <w:t>conducts</w:t>
      </w:r>
      <w:r w:rsidRPr="005108E4">
        <w:rPr>
          <w:spacing w:val="-4"/>
        </w:rPr>
        <w:t xml:space="preserve"> </w:t>
      </w:r>
      <w:r w:rsidRPr="005108E4">
        <w:t>a</w:t>
      </w:r>
      <w:r w:rsidRPr="005108E4">
        <w:rPr>
          <w:spacing w:val="-7"/>
        </w:rPr>
        <w:t xml:space="preserve"> </w:t>
      </w:r>
      <w:r w:rsidRPr="005108E4">
        <w:t>full assessment of the Patient's medical history and current medical condition, including the Debilitating</w:t>
      </w:r>
      <w:r w:rsidRPr="005108E4">
        <w:rPr>
          <w:spacing w:val="-12"/>
        </w:rPr>
        <w:t xml:space="preserve"> </w:t>
      </w:r>
      <w:r w:rsidRPr="005108E4">
        <w:t>Medical</w:t>
      </w:r>
      <w:r w:rsidRPr="005108E4">
        <w:rPr>
          <w:spacing w:val="-9"/>
        </w:rPr>
        <w:t xml:space="preserve"> </w:t>
      </w:r>
      <w:r w:rsidRPr="005108E4">
        <w:t>Condition,</w:t>
      </w:r>
      <w:r w:rsidRPr="005108E4">
        <w:rPr>
          <w:spacing w:val="-9"/>
        </w:rPr>
        <w:t xml:space="preserve"> </w:t>
      </w:r>
      <w:r w:rsidRPr="005108E4">
        <w:t>and</w:t>
      </w:r>
      <w:r w:rsidRPr="005108E4">
        <w:rPr>
          <w:spacing w:val="-9"/>
        </w:rPr>
        <w:t xml:space="preserve"> </w:t>
      </w:r>
      <w:r w:rsidRPr="005108E4">
        <w:t>explains</w:t>
      </w:r>
      <w:r w:rsidRPr="005108E4">
        <w:rPr>
          <w:spacing w:val="-9"/>
        </w:rPr>
        <w:t xml:space="preserve"> </w:t>
      </w:r>
      <w:r w:rsidRPr="005108E4">
        <w:t>the</w:t>
      </w:r>
      <w:r w:rsidRPr="005108E4">
        <w:rPr>
          <w:spacing w:val="-13"/>
        </w:rPr>
        <w:t xml:space="preserve"> </w:t>
      </w:r>
      <w:r w:rsidRPr="005108E4">
        <w:t>potential</w:t>
      </w:r>
      <w:r w:rsidRPr="005108E4">
        <w:rPr>
          <w:spacing w:val="-11"/>
        </w:rPr>
        <w:t xml:space="preserve"> </w:t>
      </w:r>
      <w:r w:rsidRPr="005108E4">
        <w:t>benefits</w:t>
      </w:r>
      <w:r w:rsidRPr="005108E4">
        <w:rPr>
          <w:spacing w:val="-12"/>
        </w:rPr>
        <w:t xml:space="preserve"> </w:t>
      </w:r>
      <w:r w:rsidRPr="005108E4">
        <w:t>and</w:t>
      </w:r>
      <w:r w:rsidRPr="005108E4">
        <w:rPr>
          <w:spacing w:val="-11"/>
        </w:rPr>
        <w:t xml:space="preserve"> </w:t>
      </w:r>
      <w:r w:rsidRPr="005108E4">
        <w:t>risks</w:t>
      </w:r>
      <w:r w:rsidRPr="005108E4">
        <w:rPr>
          <w:spacing w:val="-12"/>
        </w:rPr>
        <w:t xml:space="preserve"> </w:t>
      </w:r>
      <w:r w:rsidRPr="005108E4">
        <w:t>of</w:t>
      </w:r>
      <w:r w:rsidRPr="005108E4">
        <w:rPr>
          <w:spacing w:val="-12"/>
        </w:rPr>
        <w:t xml:space="preserve"> </w:t>
      </w:r>
      <w:r w:rsidRPr="005108E4">
        <w:t>Marijuana</w:t>
      </w:r>
      <w:r w:rsidRPr="005108E4">
        <w:rPr>
          <w:spacing w:val="-10"/>
        </w:rPr>
        <w:t xml:space="preserve"> </w:t>
      </w:r>
      <w:r w:rsidRPr="005108E4">
        <w:t>use. A Clinical Visit for an initial Certificate of Registration shall be performed</w:t>
      </w:r>
      <w:r w:rsidRPr="005108E4">
        <w:rPr>
          <w:spacing w:val="-32"/>
        </w:rPr>
        <w:t xml:space="preserve"> </w:t>
      </w:r>
      <w:r w:rsidRPr="005108E4">
        <w:t>in-person.</w:t>
      </w:r>
    </w:p>
    <w:p w14:paraId="4EF833B8" w14:textId="77777777" w:rsidR="00DA2759" w:rsidRPr="005108E4" w:rsidRDefault="00DA2759">
      <w:pPr>
        <w:pStyle w:val="BodyText"/>
        <w:spacing w:before="8"/>
        <w:jc w:val="left"/>
      </w:pPr>
    </w:p>
    <w:p w14:paraId="22E4FABA" w14:textId="77777777" w:rsidR="00DA2759" w:rsidRPr="005108E4" w:rsidRDefault="009A7511">
      <w:pPr>
        <w:pStyle w:val="BodyText"/>
        <w:ind w:left="1320"/>
      </w:pPr>
      <w:r w:rsidRPr="005108E4">
        <w:rPr>
          <w:u w:val="single"/>
        </w:rPr>
        <w:t>Clone</w:t>
      </w:r>
      <w:r w:rsidRPr="005108E4">
        <w:t xml:space="preserve"> means a clipping from a Cannabis or Marijuana plant that can be rooted and grown.</w:t>
      </w:r>
    </w:p>
    <w:p w14:paraId="45738617" w14:textId="77777777" w:rsidR="00DA2759" w:rsidRPr="005108E4" w:rsidRDefault="00DA2759">
      <w:pPr>
        <w:pStyle w:val="BodyText"/>
        <w:spacing w:before="7"/>
        <w:jc w:val="left"/>
      </w:pPr>
    </w:p>
    <w:p w14:paraId="7BEBF5FF" w14:textId="77777777" w:rsidR="00DA2759" w:rsidRPr="005108E4" w:rsidRDefault="009A7511">
      <w:pPr>
        <w:pStyle w:val="BodyText"/>
        <w:spacing w:line="242" w:lineRule="auto"/>
        <w:ind w:left="1319" w:right="116"/>
      </w:pPr>
      <w:r w:rsidRPr="005108E4">
        <w:rPr>
          <w:u w:val="single"/>
        </w:rPr>
        <w:t>Close Associate</w:t>
      </w:r>
      <w:r w:rsidRPr="005108E4">
        <w:t xml:space="preserve"> means a Person who holds a relevant managerial, operational or financial interest</w:t>
      </w:r>
      <w:r w:rsidRPr="005108E4">
        <w:rPr>
          <w:spacing w:val="-21"/>
        </w:rPr>
        <w:t xml:space="preserve"> </w:t>
      </w:r>
      <w:r w:rsidRPr="005108E4">
        <w:t>in</w:t>
      </w:r>
      <w:r w:rsidRPr="005108E4">
        <w:rPr>
          <w:spacing w:val="-20"/>
        </w:rPr>
        <w:t xml:space="preserve"> </w:t>
      </w:r>
      <w:r w:rsidRPr="005108E4">
        <w:t>the</w:t>
      </w:r>
      <w:r w:rsidRPr="005108E4">
        <w:rPr>
          <w:spacing w:val="-21"/>
        </w:rPr>
        <w:t xml:space="preserve"> </w:t>
      </w:r>
      <w:r w:rsidRPr="005108E4">
        <w:t>business</w:t>
      </w:r>
      <w:r w:rsidRPr="005108E4">
        <w:rPr>
          <w:spacing w:val="-20"/>
        </w:rPr>
        <w:t xml:space="preserve"> </w:t>
      </w:r>
      <w:r w:rsidRPr="005108E4">
        <w:t>of</w:t>
      </w:r>
      <w:r w:rsidRPr="005108E4">
        <w:rPr>
          <w:spacing w:val="-21"/>
        </w:rPr>
        <w:t xml:space="preserve"> </w:t>
      </w:r>
      <w:r w:rsidRPr="005108E4">
        <w:t>an</w:t>
      </w:r>
      <w:r w:rsidRPr="005108E4">
        <w:rPr>
          <w:spacing w:val="-20"/>
        </w:rPr>
        <w:t xml:space="preserve"> </w:t>
      </w:r>
      <w:r w:rsidRPr="005108E4">
        <w:t>applicant</w:t>
      </w:r>
      <w:r w:rsidRPr="005108E4">
        <w:rPr>
          <w:spacing w:val="-20"/>
        </w:rPr>
        <w:t xml:space="preserve"> </w:t>
      </w:r>
      <w:r w:rsidRPr="005108E4">
        <w:t>or</w:t>
      </w:r>
      <w:r w:rsidRPr="005108E4">
        <w:rPr>
          <w:spacing w:val="-21"/>
        </w:rPr>
        <w:t xml:space="preserve"> </w:t>
      </w:r>
      <w:r w:rsidRPr="005108E4">
        <w:t>Licensee</w:t>
      </w:r>
      <w:r w:rsidRPr="005108E4">
        <w:rPr>
          <w:spacing w:val="-24"/>
        </w:rPr>
        <w:t xml:space="preserve"> </w:t>
      </w:r>
      <w:r w:rsidRPr="005108E4">
        <w:t>and,</w:t>
      </w:r>
      <w:r w:rsidRPr="005108E4">
        <w:rPr>
          <w:spacing w:val="-20"/>
        </w:rPr>
        <w:t xml:space="preserve"> </w:t>
      </w:r>
      <w:r w:rsidRPr="005108E4">
        <w:t>by</w:t>
      </w:r>
      <w:r w:rsidRPr="005108E4">
        <w:rPr>
          <w:spacing w:val="-28"/>
        </w:rPr>
        <w:t xml:space="preserve"> </w:t>
      </w:r>
      <w:r w:rsidRPr="005108E4">
        <w:t>virtue</w:t>
      </w:r>
      <w:r w:rsidRPr="005108E4">
        <w:rPr>
          <w:spacing w:val="-21"/>
        </w:rPr>
        <w:t xml:space="preserve"> </w:t>
      </w:r>
      <w:r w:rsidRPr="005108E4">
        <w:t>of</w:t>
      </w:r>
      <w:r w:rsidRPr="005108E4">
        <w:rPr>
          <w:spacing w:val="-21"/>
        </w:rPr>
        <w:t xml:space="preserve"> </w:t>
      </w:r>
      <w:r w:rsidRPr="005108E4">
        <w:t>that</w:t>
      </w:r>
      <w:r w:rsidRPr="005108E4">
        <w:rPr>
          <w:spacing w:val="-20"/>
        </w:rPr>
        <w:t xml:space="preserve"> </w:t>
      </w:r>
      <w:r w:rsidRPr="005108E4">
        <w:t>interest</w:t>
      </w:r>
      <w:r w:rsidRPr="005108E4">
        <w:rPr>
          <w:spacing w:val="-20"/>
        </w:rPr>
        <w:t xml:space="preserve"> </w:t>
      </w:r>
      <w:r w:rsidRPr="005108E4">
        <w:t>or</w:t>
      </w:r>
      <w:r w:rsidRPr="005108E4">
        <w:rPr>
          <w:spacing w:val="-22"/>
        </w:rPr>
        <w:t xml:space="preserve"> </w:t>
      </w:r>
      <w:r w:rsidRPr="005108E4">
        <w:t>power,</w:t>
      </w:r>
      <w:r w:rsidRPr="005108E4">
        <w:rPr>
          <w:spacing w:val="-20"/>
        </w:rPr>
        <w:t xml:space="preserve"> </w:t>
      </w:r>
      <w:r w:rsidRPr="005108E4">
        <w:t>is</w:t>
      </w:r>
      <w:r w:rsidRPr="005108E4">
        <w:rPr>
          <w:spacing w:val="-20"/>
        </w:rPr>
        <w:t xml:space="preserve"> </w:t>
      </w:r>
      <w:r w:rsidRPr="005108E4">
        <w:t>able to</w:t>
      </w:r>
      <w:r w:rsidRPr="005108E4">
        <w:rPr>
          <w:spacing w:val="-15"/>
        </w:rPr>
        <w:t xml:space="preserve"> </w:t>
      </w:r>
      <w:r w:rsidRPr="005108E4">
        <w:t>exercise</w:t>
      </w:r>
      <w:r w:rsidRPr="005108E4">
        <w:rPr>
          <w:spacing w:val="-16"/>
        </w:rPr>
        <w:t xml:space="preserve"> </w:t>
      </w:r>
      <w:r w:rsidRPr="005108E4">
        <w:t>a</w:t>
      </w:r>
      <w:r w:rsidRPr="005108E4">
        <w:rPr>
          <w:spacing w:val="-16"/>
        </w:rPr>
        <w:t xml:space="preserve"> </w:t>
      </w:r>
      <w:r w:rsidRPr="005108E4">
        <w:t>significant</w:t>
      </w:r>
      <w:r w:rsidRPr="005108E4">
        <w:rPr>
          <w:spacing w:val="-14"/>
        </w:rPr>
        <w:t xml:space="preserve"> </w:t>
      </w:r>
      <w:r w:rsidRPr="005108E4">
        <w:t>influence</w:t>
      </w:r>
      <w:r w:rsidRPr="005108E4">
        <w:rPr>
          <w:spacing w:val="-19"/>
        </w:rPr>
        <w:t xml:space="preserve"> </w:t>
      </w:r>
      <w:r w:rsidRPr="005108E4">
        <w:t>over</w:t>
      </w:r>
      <w:r w:rsidRPr="005108E4">
        <w:rPr>
          <w:spacing w:val="-17"/>
        </w:rPr>
        <w:t xml:space="preserve"> </w:t>
      </w:r>
      <w:r w:rsidRPr="005108E4">
        <w:t>the</w:t>
      </w:r>
      <w:r w:rsidRPr="005108E4">
        <w:rPr>
          <w:spacing w:val="-18"/>
        </w:rPr>
        <w:t xml:space="preserve"> </w:t>
      </w:r>
      <w:r w:rsidRPr="005108E4">
        <w:t>corporate</w:t>
      </w:r>
      <w:r w:rsidRPr="005108E4">
        <w:rPr>
          <w:spacing w:val="-19"/>
        </w:rPr>
        <w:t xml:space="preserve"> </w:t>
      </w:r>
      <w:r w:rsidRPr="005108E4">
        <w:t>governance</w:t>
      </w:r>
      <w:r w:rsidRPr="005108E4">
        <w:rPr>
          <w:spacing w:val="-18"/>
        </w:rPr>
        <w:t xml:space="preserve"> </w:t>
      </w:r>
      <w:r w:rsidRPr="005108E4">
        <w:t>of</w:t>
      </w:r>
      <w:r w:rsidRPr="005108E4">
        <w:rPr>
          <w:spacing w:val="-16"/>
        </w:rPr>
        <w:t xml:space="preserve"> </w:t>
      </w:r>
      <w:r w:rsidRPr="005108E4">
        <w:t>a</w:t>
      </w:r>
      <w:r w:rsidRPr="005108E4">
        <w:rPr>
          <w:spacing w:val="-15"/>
        </w:rPr>
        <w:t xml:space="preserve"> </w:t>
      </w:r>
      <w:r w:rsidRPr="005108E4">
        <w:t>Marijuana</w:t>
      </w:r>
      <w:r w:rsidRPr="005108E4">
        <w:rPr>
          <w:spacing w:val="-16"/>
        </w:rPr>
        <w:t xml:space="preserve"> </w:t>
      </w:r>
      <w:r w:rsidRPr="005108E4">
        <w:t xml:space="preserve">Establishment, an MTC or Independent Testing Laboratory licensed under 935 CMR 500.000: </w:t>
      </w:r>
      <w:r w:rsidRPr="005108E4">
        <w:rPr>
          <w:i/>
        </w:rPr>
        <w:t>Adult Use of Marijuana</w:t>
      </w:r>
      <w:r w:rsidRPr="005108E4">
        <w:t xml:space="preserve">. A </w:t>
      </w:r>
      <w:r w:rsidRPr="005108E4">
        <w:rPr>
          <w:u w:val="single"/>
        </w:rPr>
        <w:t>Close Associate</w:t>
      </w:r>
      <w:r w:rsidRPr="005108E4">
        <w:t xml:space="preserve"> is deemed to be a Person or Entity Having Direct or Indirect Control.</w:t>
      </w:r>
    </w:p>
    <w:p w14:paraId="26492914" w14:textId="77777777" w:rsidR="00DA2759" w:rsidRPr="005108E4" w:rsidRDefault="00DA2759">
      <w:pPr>
        <w:pStyle w:val="BodyText"/>
        <w:spacing w:before="10"/>
        <w:jc w:val="left"/>
      </w:pPr>
    </w:p>
    <w:p w14:paraId="5FB9BE67" w14:textId="77777777" w:rsidR="00DA2759" w:rsidRPr="005108E4" w:rsidRDefault="009A7511">
      <w:pPr>
        <w:pStyle w:val="BodyText"/>
        <w:spacing w:line="242" w:lineRule="auto"/>
        <w:ind w:left="1320" w:right="116" w:hanging="1"/>
      </w:pPr>
      <w:r w:rsidRPr="005108E4">
        <w:rPr>
          <w:u w:val="single"/>
        </w:rPr>
        <w:t>Colocated</w:t>
      </w:r>
      <w:r w:rsidRPr="005108E4">
        <w:rPr>
          <w:spacing w:val="-13"/>
          <w:u w:val="single"/>
        </w:rPr>
        <w:t xml:space="preserve"> </w:t>
      </w:r>
      <w:r w:rsidRPr="005108E4">
        <w:rPr>
          <w:u w:val="single"/>
        </w:rPr>
        <w:t>Marijuana</w:t>
      </w:r>
      <w:r w:rsidRPr="005108E4">
        <w:rPr>
          <w:spacing w:val="-14"/>
          <w:u w:val="single"/>
        </w:rPr>
        <w:t xml:space="preserve"> </w:t>
      </w:r>
      <w:r w:rsidRPr="005108E4">
        <w:rPr>
          <w:u w:val="single"/>
        </w:rPr>
        <w:t>Operations</w:t>
      </w:r>
      <w:r w:rsidRPr="005108E4">
        <w:rPr>
          <w:spacing w:val="-12"/>
          <w:u w:val="single"/>
        </w:rPr>
        <w:t xml:space="preserve"> </w:t>
      </w:r>
      <w:r w:rsidRPr="005108E4">
        <w:rPr>
          <w:u w:val="single"/>
        </w:rPr>
        <w:t>(CMO)</w:t>
      </w:r>
      <w:r w:rsidRPr="005108E4">
        <w:rPr>
          <w:spacing w:val="-15"/>
        </w:rPr>
        <w:t xml:space="preserve"> </w:t>
      </w:r>
      <w:r w:rsidRPr="005108E4">
        <w:t>means</w:t>
      </w:r>
      <w:r w:rsidRPr="005108E4">
        <w:rPr>
          <w:spacing w:val="-15"/>
        </w:rPr>
        <w:t xml:space="preserve"> </w:t>
      </w:r>
      <w:r w:rsidRPr="005108E4">
        <w:t>an</w:t>
      </w:r>
      <w:r w:rsidRPr="005108E4">
        <w:rPr>
          <w:spacing w:val="-14"/>
        </w:rPr>
        <w:t xml:space="preserve"> </w:t>
      </w:r>
      <w:r w:rsidRPr="005108E4">
        <w:t>MTC</w:t>
      </w:r>
      <w:r w:rsidRPr="005108E4">
        <w:rPr>
          <w:spacing w:val="-14"/>
        </w:rPr>
        <w:t xml:space="preserve"> </w:t>
      </w:r>
      <w:r w:rsidRPr="005108E4">
        <w:t>operating</w:t>
      </w:r>
      <w:r w:rsidRPr="005108E4">
        <w:rPr>
          <w:spacing w:val="-14"/>
        </w:rPr>
        <w:t xml:space="preserve"> </w:t>
      </w:r>
      <w:r w:rsidRPr="005108E4">
        <w:t>under</w:t>
      </w:r>
      <w:r w:rsidRPr="005108E4">
        <w:rPr>
          <w:spacing w:val="-13"/>
        </w:rPr>
        <w:t xml:space="preserve"> </w:t>
      </w:r>
      <w:r w:rsidRPr="005108E4">
        <w:t>a</w:t>
      </w:r>
      <w:r w:rsidRPr="005108E4">
        <w:rPr>
          <w:spacing w:val="-13"/>
        </w:rPr>
        <w:t xml:space="preserve"> </w:t>
      </w:r>
      <w:r w:rsidRPr="005108E4">
        <w:t>License</w:t>
      </w:r>
      <w:r w:rsidRPr="005108E4">
        <w:rPr>
          <w:spacing w:val="-14"/>
        </w:rPr>
        <w:t xml:space="preserve"> </w:t>
      </w:r>
      <w:r w:rsidRPr="005108E4">
        <w:t>pursuant</w:t>
      </w:r>
      <w:r w:rsidRPr="005108E4">
        <w:rPr>
          <w:spacing w:val="-12"/>
        </w:rPr>
        <w:t xml:space="preserve"> </w:t>
      </w:r>
      <w:r w:rsidRPr="005108E4">
        <w:t>to 935</w:t>
      </w:r>
      <w:r w:rsidRPr="005108E4">
        <w:rPr>
          <w:spacing w:val="-22"/>
        </w:rPr>
        <w:t xml:space="preserve"> </w:t>
      </w:r>
      <w:r w:rsidRPr="005108E4">
        <w:t>CMR</w:t>
      </w:r>
      <w:r w:rsidRPr="005108E4">
        <w:rPr>
          <w:spacing w:val="-23"/>
        </w:rPr>
        <w:t xml:space="preserve"> </w:t>
      </w:r>
      <w:r w:rsidRPr="005108E4">
        <w:t>501.000</w:t>
      </w:r>
      <w:r w:rsidRPr="005108E4">
        <w:rPr>
          <w:spacing w:val="-21"/>
        </w:rPr>
        <w:t xml:space="preserve"> </w:t>
      </w:r>
      <w:r w:rsidRPr="005108E4">
        <w:t>and</w:t>
      </w:r>
      <w:r w:rsidRPr="005108E4">
        <w:rPr>
          <w:spacing w:val="-21"/>
        </w:rPr>
        <w:t xml:space="preserve"> </w:t>
      </w:r>
      <w:r w:rsidRPr="005108E4">
        <w:t>a</w:t>
      </w:r>
      <w:r w:rsidRPr="005108E4">
        <w:rPr>
          <w:spacing w:val="-22"/>
        </w:rPr>
        <w:t xml:space="preserve"> </w:t>
      </w:r>
      <w:r w:rsidRPr="005108E4">
        <w:t>Marijuana</w:t>
      </w:r>
      <w:r w:rsidRPr="005108E4">
        <w:rPr>
          <w:spacing w:val="-22"/>
        </w:rPr>
        <w:t xml:space="preserve"> </w:t>
      </w:r>
      <w:r w:rsidRPr="005108E4">
        <w:t>Establishment</w:t>
      </w:r>
      <w:r w:rsidRPr="005108E4">
        <w:rPr>
          <w:spacing w:val="-21"/>
        </w:rPr>
        <w:t xml:space="preserve"> </w:t>
      </w:r>
      <w:r w:rsidRPr="005108E4">
        <w:t>operating</w:t>
      </w:r>
      <w:r w:rsidRPr="005108E4">
        <w:rPr>
          <w:spacing w:val="-24"/>
        </w:rPr>
        <w:t xml:space="preserve"> </w:t>
      </w:r>
      <w:r w:rsidRPr="005108E4">
        <w:t>under</w:t>
      </w:r>
      <w:r w:rsidRPr="005108E4">
        <w:rPr>
          <w:spacing w:val="-22"/>
        </w:rPr>
        <w:t xml:space="preserve"> </w:t>
      </w:r>
      <w:r w:rsidRPr="005108E4">
        <w:t>at</w:t>
      </w:r>
      <w:r w:rsidRPr="005108E4">
        <w:rPr>
          <w:spacing w:val="-21"/>
        </w:rPr>
        <w:t xml:space="preserve"> </w:t>
      </w:r>
      <w:r w:rsidRPr="005108E4">
        <w:t>least</w:t>
      </w:r>
      <w:r w:rsidRPr="005108E4">
        <w:rPr>
          <w:spacing w:val="-22"/>
        </w:rPr>
        <w:t xml:space="preserve"> </w:t>
      </w:r>
      <w:r w:rsidRPr="005108E4">
        <w:t>one</w:t>
      </w:r>
      <w:r w:rsidRPr="005108E4">
        <w:rPr>
          <w:spacing w:val="-22"/>
        </w:rPr>
        <w:t xml:space="preserve"> </w:t>
      </w:r>
      <w:r w:rsidRPr="005108E4">
        <w:t>License</w:t>
      </w:r>
      <w:r w:rsidRPr="005108E4">
        <w:rPr>
          <w:spacing w:val="-22"/>
        </w:rPr>
        <w:t xml:space="preserve"> </w:t>
      </w:r>
      <w:r w:rsidRPr="005108E4">
        <w:t xml:space="preserve">pursuant to 935 CMR 500.000: </w:t>
      </w:r>
      <w:r w:rsidRPr="005108E4">
        <w:rPr>
          <w:i/>
        </w:rPr>
        <w:t>Adult Use of Marijuana</w:t>
      </w:r>
      <w:r w:rsidRPr="005108E4">
        <w:t>, on the same Premises. Colocated Marijuana Operations</w:t>
      </w:r>
      <w:r w:rsidRPr="005108E4">
        <w:rPr>
          <w:spacing w:val="-4"/>
        </w:rPr>
        <w:t xml:space="preserve"> </w:t>
      </w:r>
      <w:r w:rsidRPr="005108E4">
        <w:t>pertain</w:t>
      </w:r>
      <w:r w:rsidRPr="005108E4">
        <w:rPr>
          <w:spacing w:val="-6"/>
        </w:rPr>
        <w:t xml:space="preserve"> </w:t>
      </w:r>
      <w:r w:rsidRPr="005108E4">
        <w:t>to</w:t>
      </w:r>
      <w:r w:rsidRPr="005108E4">
        <w:rPr>
          <w:spacing w:val="-6"/>
        </w:rPr>
        <w:t xml:space="preserve"> </w:t>
      </w:r>
      <w:r w:rsidRPr="005108E4">
        <w:t>cultivation,</w:t>
      </w:r>
      <w:r w:rsidRPr="005108E4">
        <w:rPr>
          <w:spacing w:val="-5"/>
        </w:rPr>
        <w:t xml:space="preserve"> </w:t>
      </w:r>
      <w:r w:rsidRPr="005108E4">
        <w:t>product</w:t>
      </w:r>
      <w:r w:rsidRPr="005108E4">
        <w:rPr>
          <w:spacing w:val="-5"/>
        </w:rPr>
        <w:t xml:space="preserve"> </w:t>
      </w:r>
      <w:r w:rsidRPr="005108E4">
        <w:t>manufacturing,</w:t>
      </w:r>
      <w:r w:rsidRPr="005108E4">
        <w:rPr>
          <w:spacing w:val="-6"/>
        </w:rPr>
        <w:t xml:space="preserve"> </w:t>
      </w:r>
      <w:r w:rsidRPr="005108E4">
        <w:t>and</w:t>
      </w:r>
      <w:r w:rsidRPr="005108E4">
        <w:rPr>
          <w:spacing w:val="-6"/>
        </w:rPr>
        <w:t xml:space="preserve"> </w:t>
      </w:r>
      <w:r w:rsidRPr="005108E4">
        <w:t>retail</w:t>
      </w:r>
      <w:r w:rsidRPr="005108E4">
        <w:rPr>
          <w:spacing w:val="-5"/>
        </w:rPr>
        <w:t xml:space="preserve"> </w:t>
      </w:r>
      <w:r w:rsidRPr="005108E4">
        <w:t>licenses,</w:t>
      </w:r>
      <w:r w:rsidRPr="005108E4">
        <w:rPr>
          <w:spacing w:val="-6"/>
        </w:rPr>
        <w:t xml:space="preserve"> </w:t>
      </w:r>
      <w:r w:rsidRPr="005108E4">
        <w:t>but</w:t>
      </w:r>
      <w:r w:rsidRPr="005108E4">
        <w:rPr>
          <w:spacing w:val="-5"/>
        </w:rPr>
        <w:t xml:space="preserve"> </w:t>
      </w:r>
      <w:r w:rsidRPr="005108E4">
        <w:t>not</w:t>
      </w:r>
      <w:r w:rsidRPr="005108E4">
        <w:rPr>
          <w:spacing w:val="-5"/>
        </w:rPr>
        <w:t xml:space="preserve"> </w:t>
      </w:r>
      <w:r w:rsidRPr="005108E4">
        <w:t>any</w:t>
      </w:r>
      <w:r w:rsidRPr="005108E4">
        <w:rPr>
          <w:spacing w:val="-13"/>
        </w:rPr>
        <w:t xml:space="preserve"> </w:t>
      </w:r>
      <w:r w:rsidRPr="005108E4">
        <w:t>other adult-use</w:t>
      </w:r>
      <w:r w:rsidRPr="005108E4">
        <w:rPr>
          <w:spacing w:val="-3"/>
        </w:rPr>
        <w:t xml:space="preserve"> </w:t>
      </w:r>
      <w:r w:rsidRPr="005108E4">
        <w:t>License.</w:t>
      </w:r>
    </w:p>
    <w:p w14:paraId="73CA62F6" w14:textId="77777777" w:rsidR="00DA2759" w:rsidRPr="005108E4" w:rsidRDefault="00DA2759">
      <w:pPr>
        <w:pStyle w:val="BodyText"/>
        <w:spacing w:before="8"/>
        <w:jc w:val="left"/>
      </w:pPr>
    </w:p>
    <w:p w14:paraId="364366A3" w14:textId="77777777" w:rsidR="00DA2759" w:rsidRPr="005108E4" w:rsidRDefault="009A7511">
      <w:pPr>
        <w:pStyle w:val="BodyText"/>
        <w:ind w:left="1320"/>
      </w:pPr>
      <w:r w:rsidRPr="005108E4">
        <w:rPr>
          <w:u w:val="single"/>
        </w:rPr>
        <w:t>Commission</w:t>
      </w:r>
      <w:r w:rsidRPr="005108E4">
        <w:t xml:space="preserve"> means the Massachusetts Cannabis Control Commission, as established by</w:t>
      </w:r>
    </w:p>
    <w:p w14:paraId="52C54B03" w14:textId="77777777" w:rsidR="00DA2759" w:rsidRPr="005108E4" w:rsidRDefault="009A7511">
      <w:pPr>
        <w:spacing w:before="3" w:line="242" w:lineRule="auto"/>
        <w:ind w:left="1319" w:right="116"/>
        <w:jc w:val="both"/>
        <w:rPr>
          <w:sz w:val="24"/>
        </w:rPr>
      </w:pPr>
      <w:r w:rsidRPr="005108E4">
        <w:rPr>
          <w:sz w:val="24"/>
        </w:rPr>
        <w:t>M.G.L.</w:t>
      </w:r>
      <w:r w:rsidRPr="005108E4">
        <w:rPr>
          <w:spacing w:val="-18"/>
          <w:sz w:val="24"/>
        </w:rPr>
        <w:t xml:space="preserve"> </w:t>
      </w:r>
      <w:r w:rsidRPr="005108E4">
        <w:rPr>
          <w:sz w:val="24"/>
        </w:rPr>
        <w:t>c.</w:t>
      </w:r>
      <w:r w:rsidRPr="005108E4">
        <w:rPr>
          <w:spacing w:val="21"/>
          <w:sz w:val="24"/>
        </w:rPr>
        <w:t xml:space="preserve"> </w:t>
      </w:r>
      <w:r w:rsidRPr="005108E4">
        <w:rPr>
          <w:sz w:val="24"/>
        </w:rPr>
        <w:t>10,</w:t>
      </w:r>
      <w:r w:rsidRPr="005108E4">
        <w:rPr>
          <w:spacing w:val="-18"/>
          <w:sz w:val="24"/>
        </w:rPr>
        <w:t xml:space="preserve"> </w:t>
      </w:r>
      <w:r w:rsidRPr="005108E4">
        <w:rPr>
          <w:sz w:val="24"/>
        </w:rPr>
        <w:t>§</w:t>
      </w:r>
      <w:r w:rsidRPr="005108E4">
        <w:rPr>
          <w:spacing w:val="-17"/>
          <w:sz w:val="24"/>
        </w:rPr>
        <w:t xml:space="preserve"> </w:t>
      </w:r>
      <w:r w:rsidRPr="005108E4">
        <w:rPr>
          <w:sz w:val="24"/>
        </w:rPr>
        <w:t>76,</w:t>
      </w:r>
      <w:r w:rsidRPr="005108E4">
        <w:rPr>
          <w:spacing w:val="-18"/>
          <w:sz w:val="24"/>
        </w:rPr>
        <w:t xml:space="preserve"> </w:t>
      </w:r>
      <w:r w:rsidRPr="005108E4">
        <w:rPr>
          <w:sz w:val="24"/>
        </w:rPr>
        <w:t>or</w:t>
      </w:r>
      <w:r w:rsidRPr="005108E4">
        <w:rPr>
          <w:spacing w:val="-18"/>
          <w:sz w:val="24"/>
        </w:rPr>
        <w:t xml:space="preserve"> </w:t>
      </w:r>
      <w:r w:rsidRPr="005108E4">
        <w:rPr>
          <w:sz w:val="24"/>
        </w:rPr>
        <w:t>its</w:t>
      </w:r>
      <w:r w:rsidRPr="005108E4">
        <w:rPr>
          <w:spacing w:val="-18"/>
          <w:sz w:val="24"/>
        </w:rPr>
        <w:t xml:space="preserve"> </w:t>
      </w:r>
      <w:r w:rsidRPr="005108E4">
        <w:rPr>
          <w:sz w:val="24"/>
        </w:rPr>
        <w:t>representatives.</w:t>
      </w:r>
      <w:r w:rsidRPr="005108E4">
        <w:rPr>
          <w:spacing w:val="26"/>
          <w:sz w:val="24"/>
        </w:rPr>
        <w:t xml:space="preserve"> </w:t>
      </w:r>
      <w:r w:rsidRPr="005108E4">
        <w:rPr>
          <w:sz w:val="24"/>
        </w:rPr>
        <w:t>The</w:t>
      </w:r>
      <w:r w:rsidRPr="005108E4">
        <w:rPr>
          <w:spacing w:val="-19"/>
          <w:sz w:val="24"/>
        </w:rPr>
        <w:t xml:space="preserve"> </w:t>
      </w:r>
      <w:r w:rsidRPr="005108E4">
        <w:rPr>
          <w:sz w:val="24"/>
        </w:rPr>
        <w:t>Commission</w:t>
      </w:r>
      <w:r w:rsidRPr="005108E4">
        <w:rPr>
          <w:spacing w:val="-17"/>
          <w:sz w:val="24"/>
        </w:rPr>
        <w:t xml:space="preserve"> </w:t>
      </w:r>
      <w:r w:rsidRPr="005108E4">
        <w:rPr>
          <w:sz w:val="24"/>
        </w:rPr>
        <w:t>has</w:t>
      </w:r>
      <w:r w:rsidRPr="005108E4">
        <w:rPr>
          <w:spacing w:val="-18"/>
          <w:sz w:val="24"/>
        </w:rPr>
        <w:t xml:space="preserve"> </w:t>
      </w:r>
      <w:r w:rsidRPr="005108E4">
        <w:rPr>
          <w:sz w:val="24"/>
        </w:rPr>
        <w:t>authority</w:t>
      </w:r>
      <w:r w:rsidRPr="005108E4">
        <w:rPr>
          <w:spacing w:val="-24"/>
          <w:sz w:val="24"/>
        </w:rPr>
        <w:t xml:space="preserve"> </w:t>
      </w:r>
      <w:r w:rsidRPr="005108E4">
        <w:rPr>
          <w:sz w:val="24"/>
        </w:rPr>
        <w:t>to</w:t>
      </w:r>
      <w:r w:rsidRPr="005108E4">
        <w:rPr>
          <w:spacing w:val="-18"/>
          <w:sz w:val="24"/>
        </w:rPr>
        <w:t xml:space="preserve"> </w:t>
      </w:r>
      <w:r w:rsidRPr="005108E4">
        <w:rPr>
          <w:sz w:val="24"/>
        </w:rPr>
        <w:t>implement</w:t>
      </w:r>
      <w:r w:rsidRPr="005108E4">
        <w:rPr>
          <w:spacing w:val="-17"/>
          <w:sz w:val="24"/>
        </w:rPr>
        <w:t xml:space="preserve"> </w:t>
      </w:r>
      <w:r w:rsidRPr="005108E4">
        <w:rPr>
          <w:sz w:val="24"/>
        </w:rPr>
        <w:t>the</w:t>
      </w:r>
      <w:r w:rsidRPr="005108E4">
        <w:rPr>
          <w:spacing w:val="-18"/>
          <w:sz w:val="24"/>
        </w:rPr>
        <w:t xml:space="preserve"> </w:t>
      </w:r>
      <w:r w:rsidRPr="005108E4">
        <w:rPr>
          <w:sz w:val="24"/>
        </w:rPr>
        <w:t xml:space="preserve">state Marijuana laws, which include, but are not limited to, St. 2016, c. 334: </w:t>
      </w:r>
      <w:r w:rsidRPr="005108E4">
        <w:rPr>
          <w:i/>
          <w:sz w:val="24"/>
        </w:rPr>
        <w:t>The Regulation and Taxation of Marijuana Act</w:t>
      </w:r>
      <w:r w:rsidRPr="005108E4">
        <w:rPr>
          <w:sz w:val="24"/>
        </w:rPr>
        <w:t xml:space="preserve">, as amended by St. 2017, c. 55: </w:t>
      </w:r>
      <w:r w:rsidRPr="005108E4">
        <w:rPr>
          <w:i/>
          <w:sz w:val="24"/>
        </w:rPr>
        <w:t>An Act to Ensure Safe Access to Marijuana</w:t>
      </w:r>
      <w:r w:rsidRPr="005108E4">
        <w:rPr>
          <w:sz w:val="24"/>
        </w:rPr>
        <w:t xml:space="preserve">; M.G.L. 10, § 76; M.G.L. c. 94G; M.G.L. c. 94I; 935 CMR 500.000: </w:t>
      </w:r>
      <w:r w:rsidRPr="005108E4">
        <w:rPr>
          <w:i/>
          <w:sz w:val="24"/>
        </w:rPr>
        <w:t xml:space="preserve">Adult Use of Marijuana </w:t>
      </w:r>
      <w:r w:rsidRPr="005108E4">
        <w:rPr>
          <w:sz w:val="24"/>
        </w:rPr>
        <w:t>and 935 CMR</w:t>
      </w:r>
      <w:r w:rsidRPr="005108E4">
        <w:rPr>
          <w:spacing w:val="-4"/>
          <w:sz w:val="24"/>
        </w:rPr>
        <w:t xml:space="preserve"> </w:t>
      </w:r>
      <w:r w:rsidRPr="005108E4">
        <w:rPr>
          <w:sz w:val="24"/>
        </w:rPr>
        <w:t>501.000.</w:t>
      </w:r>
    </w:p>
    <w:p w14:paraId="75DB9D16"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05263D85" w14:textId="77777777" w:rsidR="00DA2759" w:rsidRPr="005108E4" w:rsidRDefault="00DA2759">
      <w:pPr>
        <w:pStyle w:val="BodyText"/>
        <w:jc w:val="left"/>
        <w:rPr>
          <w:sz w:val="20"/>
        </w:rPr>
      </w:pPr>
    </w:p>
    <w:p w14:paraId="2712D9C8" w14:textId="77777777" w:rsidR="00DA2759" w:rsidRPr="005108E4" w:rsidRDefault="00DA2759">
      <w:pPr>
        <w:pStyle w:val="BodyText"/>
        <w:spacing w:before="10"/>
        <w:jc w:val="left"/>
        <w:rPr>
          <w:sz w:val="19"/>
        </w:rPr>
      </w:pPr>
    </w:p>
    <w:p w14:paraId="4EC55F65" w14:textId="77777777" w:rsidR="00DA2759" w:rsidRPr="005108E4" w:rsidRDefault="00DA2759">
      <w:pPr>
        <w:pStyle w:val="BodyText"/>
        <w:spacing w:before="7"/>
        <w:jc w:val="left"/>
      </w:pPr>
    </w:p>
    <w:p w14:paraId="44588207" w14:textId="29BCE4B4" w:rsidR="006747AB" w:rsidRPr="005108E4" w:rsidRDefault="006747AB" w:rsidP="006747AB">
      <w:pPr>
        <w:pStyle w:val="BodyText"/>
        <w:spacing w:before="5" w:line="242" w:lineRule="auto"/>
        <w:ind w:left="1319" w:right="116"/>
      </w:pPr>
      <w:r w:rsidRPr="00E077D0">
        <w:rPr>
          <w:u w:val="single"/>
        </w:rPr>
        <w:t>Community Impact Fee (CIF)</w:t>
      </w:r>
      <w:r w:rsidRPr="005108E4">
        <w:t xml:space="preserve"> means impact fee(s) </w:t>
      </w:r>
      <w:r w:rsidR="005229AB" w:rsidRPr="005108E4">
        <w:t>claimed</w:t>
      </w:r>
      <w:r w:rsidRPr="005108E4">
        <w:t xml:space="preserve"> by a Host Community in relation to the operations of a particular Marijuana Establishment or MTC which have been certified by the Commission, or ruled upon by a court of competent jurisdiction, as being Reasonably Related to the actual costs imposed on a Host Community by a Marijuana Establishment or MTC’s operations.   </w:t>
      </w:r>
    </w:p>
    <w:p w14:paraId="04E9721F" w14:textId="5BAF3CEC" w:rsidR="00DA2759" w:rsidRPr="005108E4" w:rsidRDefault="00D902EB">
      <w:pPr>
        <w:pStyle w:val="BodyText"/>
        <w:spacing w:line="242" w:lineRule="auto"/>
        <w:ind w:left="1320" w:right="116"/>
      </w:pPr>
      <w:r w:rsidRPr="005108E4">
        <w:rPr>
          <w:u w:val="single"/>
        </w:rPr>
        <w:br/>
      </w:r>
      <w:r w:rsidR="009A7511" w:rsidRPr="005108E4">
        <w:rPr>
          <w:u w:val="single"/>
        </w:rPr>
        <w:t>Commission</w:t>
      </w:r>
      <w:r w:rsidR="009A7511" w:rsidRPr="005108E4">
        <w:rPr>
          <w:spacing w:val="-13"/>
          <w:u w:val="single"/>
        </w:rPr>
        <w:t xml:space="preserve"> </w:t>
      </w:r>
      <w:r w:rsidR="009A7511" w:rsidRPr="005108E4">
        <w:rPr>
          <w:u w:val="single"/>
        </w:rPr>
        <w:t>Delegee(s)</w:t>
      </w:r>
      <w:r w:rsidR="009A7511" w:rsidRPr="005108E4">
        <w:rPr>
          <w:spacing w:val="-13"/>
        </w:rPr>
        <w:t xml:space="preserve"> </w:t>
      </w:r>
      <w:r w:rsidR="009A7511" w:rsidRPr="005108E4">
        <w:t>means</w:t>
      </w:r>
      <w:r w:rsidR="009A7511" w:rsidRPr="005108E4">
        <w:rPr>
          <w:spacing w:val="-13"/>
        </w:rPr>
        <w:t xml:space="preserve"> </w:t>
      </w:r>
      <w:r w:rsidR="009A7511" w:rsidRPr="005108E4">
        <w:t>other</w:t>
      </w:r>
      <w:r w:rsidR="009A7511" w:rsidRPr="005108E4">
        <w:rPr>
          <w:spacing w:val="-15"/>
        </w:rPr>
        <w:t xml:space="preserve"> </w:t>
      </w:r>
      <w:r w:rsidR="009A7511" w:rsidRPr="005108E4">
        <w:t>state</w:t>
      </w:r>
      <w:r w:rsidR="009A7511" w:rsidRPr="005108E4">
        <w:rPr>
          <w:spacing w:val="-16"/>
        </w:rPr>
        <w:t xml:space="preserve"> </w:t>
      </w:r>
      <w:r w:rsidR="009A7511" w:rsidRPr="005108E4">
        <w:t>or</w:t>
      </w:r>
      <w:r w:rsidR="009A7511" w:rsidRPr="005108E4">
        <w:rPr>
          <w:spacing w:val="-15"/>
        </w:rPr>
        <w:t xml:space="preserve"> </w:t>
      </w:r>
      <w:r w:rsidR="009A7511" w:rsidRPr="005108E4">
        <w:t>local</w:t>
      </w:r>
      <w:r w:rsidR="009A7511" w:rsidRPr="005108E4">
        <w:rPr>
          <w:spacing w:val="-15"/>
        </w:rPr>
        <w:t xml:space="preserve"> </w:t>
      </w:r>
      <w:r w:rsidR="009A7511" w:rsidRPr="005108E4">
        <w:t>officials</w:t>
      </w:r>
      <w:r w:rsidR="009A7511" w:rsidRPr="005108E4">
        <w:rPr>
          <w:spacing w:val="-13"/>
        </w:rPr>
        <w:t xml:space="preserve"> </w:t>
      </w:r>
      <w:r w:rsidR="009A7511" w:rsidRPr="005108E4">
        <w:t>or</w:t>
      </w:r>
      <w:r w:rsidR="009A7511" w:rsidRPr="005108E4">
        <w:rPr>
          <w:spacing w:val="-13"/>
        </w:rPr>
        <w:t xml:space="preserve"> </w:t>
      </w:r>
      <w:r w:rsidR="009A7511" w:rsidRPr="005108E4">
        <w:t>agencies</w:t>
      </w:r>
      <w:r w:rsidR="009A7511" w:rsidRPr="005108E4">
        <w:rPr>
          <w:spacing w:val="-12"/>
        </w:rPr>
        <w:t xml:space="preserve"> </w:t>
      </w:r>
      <w:r w:rsidR="009A7511" w:rsidRPr="005108E4">
        <w:t>working</w:t>
      </w:r>
      <w:r w:rsidR="009A7511" w:rsidRPr="005108E4">
        <w:rPr>
          <w:spacing w:val="-15"/>
        </w:rPr>
        <w:t xml:space="preserve"> </w:t>
      </w:r>
      <w:r w:rsidR="009A7511" w:rsidRPr="005108E4">
        <w:t>in</w:t>
      </w:r>
      <w:r w:rsidR="009A7511" w:rsidRPr="005108E4">
        <w:rPr>
          <w:spacing w:val="-13"/>
        </w:rPr>
        <w:t xml:space="preserve"> </w:t>
      </w:r>
      <w:r w:rsidR="009A7511" w:rsidRPr="005108E4">
        <w:t>cooperation with</w:t>
      </w:r>
      <w:r w:rsidR="009A7511" w:rsidRPr="005108E4">
        <w:rPr>
          <w:spacing w:val="-24"/>
        </w:rPr>
        <w:t xml:space="preserve"> </w:t>
      </w:r>
      <w:r w:rsidR="009A7511" w:rsidRPr="005108E4">
        <w:t>the</w:t>
      </w:r>
      <w:r w:rsidR="009A7511" w:rsidRPr="005108E4">
        <w:rPr>
          <w:spacing w:val="-24"/>
        </w:rPr>
        <w:t xml:space="preserve"> </w:t>
      </w:r>
      <w:r w:rsidR="009A7511" w:rsidRPr="005108E4">
        <w:t>Commission</w:t>
      </w:r>
      <w:r w:rsidR="009A7511" w:rsidRPr="005108E4">
        <w:rPr>
          <w:spacing w:val="-23"/>
        </w:rPr>
        <w:t xml:space="preserve"> </w:t>
      </w:r>
      <w:r w:rsidR="009A7511" w:rsidRPr="005108E4">
        <w:t>by</w:t>
      </w:r>
      <w:r w:rsidR="009A7511" w:rsidRPr="005108E4">
        <w:rPr>
          <w:spacing w:val="-29"/>
        </w:rPr>
        <w:t xml:space="preserve"> </w:t>
      </w:r>
      <w:r w:rsidR="009A7511" w:rsidRPr="005108E4">
        <w:t>agreement,</w:t>
      </w:r>
      <w:r w:rsidR="009A7511" w:rsidRPr="005108E4">
        <w:rPr>
          <w:spacing w:val="-23"/>
        </w:rPr>
        <w:t xml:space="preserve"> </w:t>
      </w:r>
      <w:r w:rsidR="009A7511" w:rsidRPr="005108E4">
        <w:t>to</w:t>
      </w:r>
      <w:r w:rsidR="009A7511" w:rsidRPr="005108E4">
        <w:rPr>
          <w:spacing w:val="-23"/>
        </w:rPr>
        <w:t xml:space="preserve"> </w:t>
      </w:r>
      <w:r w:rsidR="009A7511" w:rsidRPr="005108E4">
        <w:t>carry</w:t>
      </w:r>
      <w:r w:rsidR="009A7511" w:rsidRPr="005108E4">
        <w:rPr>
          <w:spacing w:val="-28"/>
        </w:rPr>
        <w:t xml:space="preserve"> </w:t>
      </w:r>
      <w:r w:rsidR="009A7511" w:rsidRPr="005108E4">
        <w:t>out</w:t>
      </w:r>
      <w:r w:rsidR="009A7511" w:rsidRPr="005108E4">
        <w:rPr>
          <w:spacing w:val="-20"/>
        </w:rPr>
        <w:t xml:space="preserve"> </w:t>
      </w:r>
      <w:r w:rsidR="009A7511" w:rsidRPr="005108E4">
        <w:t>the</w:t>
      </w:r>
      <w:r w:rsidR="009A7511" w:rsidRPr="005108E4">
        <w:rPr>
          <w:spacing w:val="-21"/>
        </w:rPr>
        <w:t xml:space="preserve"> </w:t>
      </w:r>
      <w:r w:rsidR="009A7511" w:rsidRPr="005108E4">
        <w:t>Commission's</w:t>
      </w:r>
      <w:r w:rsidR="009A7511" w:rsidRPr="005108E4">
        <w:rPr>
          <w:spacing w:val="-21"/>
        </w:rPr>
        <w:t xml:space="preserve"> </w:t>
      </w:r>
      <w:r w:rsidR="009A7511" w:rsidRPr="005108E4">
        <w:t>responsibilities</w:t>
      </w:r>
      <w:r w:rsidR="009A7511" w:rsidRPr="005108E4">
        <w:rPr>
          <w:spacing w:val="-20"/>
        </w:rPr>
        <w:t xml:space="preserve"> </w:t>
      </w:r>
      <w:r w:rsidR="009A7511" w:rsidRPr="005108E4">
        <w:t>and</w:t>
      </w:r>
      <w:r w:rsidR="009A7511" w:rsidRPr="005108E4">
        <w:rPr>
          <w:spacing w:val="-20"/>
        </w:rPr>
        <w:t xml:space="preserve"> </w:t>
      </w:r>
      <w:r w:rsidR="009A7511" w:rsidRPr="005108E4">
        <w:t>to</w:t>
      </w:r>
      <w:r w:rsidR="009A7511" w:rsidRPr="005108E4">
        <w:rPr>
          <w:spacing w:val="-23"/>
        </w:rPr>
        <w:t xml:space="preserve"> </w:t>
      </w:r>
      <w:r w:rsidR="009A7511" w:rsidRPr="005108E4">
        <w:t>ensure compliance with the adult-use and medical-use laws, and any other applicable federal or state laws.</w:t>
      </w:r>
    </w:p>
    <w:p w14:paraId="0ACBCD3B" w14:textId="77777777" w:rsidR="00DA2759" w:rsidRPr="005108E4" w:rsidRDefault="00DA2759">
      <w:pPr>
        <w:pStyle w:val="BodyText"/>
        <w:spacing w:before="6"/>
        <w:jc w:val="left"/>
      </w:pPr>
    </w:p>
    <w:p w14:paraId="478D0C3A" w14:textId="77777777" w:rsidR="00DA2759" w:rsidRPr="005108E4" w:rsidRDefault="009A7511">
      <w:pPr>
        <w:pStyle w:val="BodyText"/>
        <w:spacing w:line="242" w:lineRule="auto"/>
        <w:ind w:left="1319" w:right="110"/>
      </w:pPr>
      <w:r w:rsidRPr="005108E4">
        <w:rPr>
          <w:u w:val="single"/>
        </w:rPr>
        <w:t>Confidential</w:t>
      </w:r>
      <w:r w:rsidRPr="005108E4">
        <w:rPr>
          <w:spacing w:val="-16"/>
          <w:u w:val="single"/>
        </w:rPr>
        <w:t xml:space="preserve"> </w:t>
      </w:r>
      <w:r w:rsidRPr="005108E4">
        <w:rPr>
          <w:u w:val="single"/>
        </w:rPr>
        <w:t>Application</w:t>
      </w:r>
      <w:r w:rsidRPr="005108E4">
        <w:rPr>
          <w:spacing w:val="-15"/>
          <w:u w:val="single"/>
        </w:rPr>
        <w:t xml:space="preserve"> </w:t>
      </w:r>
      <w:r w:rsidRPr="005108E4">
        <w:rPr>
          <w:u w:val="single"/>
        </w:rPr>
        <w:t>Materials</w:t>
      </w:r>
      <w:r w:rsidRPr="005108E4">
        <w:rPr>
          <w:spacing w:val="30"/>
        </w:rPr>
        <w:t xml:space="preserve"> </w:t>
      </w:r>
      <w:r w:rsidRPr="005108E4">
        <w:t>means</w:t>
      </w:r>
      <w:r w:rsidRPr="005108E4">
        <w:rPr>
          <w:spacing w:val="-16"/>
        </w:rPr>
        <w:t xml:space="preserve"> </w:t>
      </w:r>
      <w:r w:rsidRPr="005108E4">
        <w:t>any</w:t>
      </w:r>
      <w:r w:rsidRPr="005108E4">
        <w:rPr>
          <w:spacing w:val="-24"/>
        </w:rPr>
        <w:t xml:space="preserve"> </w:t>
      </w:r>
      <w:r w:rsidRPr="005108E4">
        <w:t>electronic</w:t>
      </w:r>
      <w:r w:rsidRPr="005108E4">
        <w:rPr>
          <w:spacing w:val="-19"/>
        </w:rPr>
        <w:t xml:space="preserve"> </w:t>
      </w:r>
      <w:r w:rsidRPr="005108E4">
        <w:t>or</w:t>
      </w:r>
      <w:r w:rsidRPr="005108E4">
        <w:rPr>
          <w:spacing w:val="-18"/>
        </w:rPr>
        <w:t xml:space="preserve"> </w:t>
      </w:r>
      <w:r w:rsidRPr="005108E4">
        <w:t>written</w:t>
      </w:r>
      <w:r w:rsidRPr="005108E4">
        <w:rPr>
          <w:spacing w:val="-18"/>
        </w:rPr>
        <w:t xml:space="preserve"> </w:t>
      </w:r>
      <w:r w:rsidRPr="005108E4">
        <w:t>document,</w:t>
      </w:r>
      <w:r w:rsidRPr="005108E4">
        <w:rPr>
          <w:spacing w:val="-18"/>
        </w:rPr>
        <w:t xml:space="preserve"> </w:t>
      </w:r>
      <w:r w:rsidRPr="005108E4">
        <w:t>communication or other record pertaining to an application for licensure or registration that is required to be confidential</w:t>
      </w:r>
      <w:r w:rsidRPr="005108E4">
        <w:rPr>
          <w:spacing w:val="-26"/>
        </w:rPr>
        <w:t xml:space="preserve"> </w:t>
      </w:r>
      <w:r w:rsidRPr="005108E4">
        <w:t>or</w:t>
      </w:r>
      <w:r w:rsidRPr="005108E4">
        <w:rPr>
          <w:spacing w:val="-26"/>
        </w:rPr>
        <w:t xml:space="preserve"> </w:t>
      </w:r>
      <w:r w:rsidRPr="005108E4">
        <w:t>protected</w:t>
      </w:r>
      <w:r w:rsidRPr="005108E4">
        <w:rPr>
          <w:spacing w:val="-26"/>
        </w:rPr>
        <w:t xml:space="preserve"> </w:t>
      </w:r>
      <w:r w:rsidRPr="005108E4">
        <w:t>from</w:t>
      </w:r>
      <w:r w:rsidRPr="005108E4">
        <w:rPr>
          <w:spacing w:val="-25"/>
        </w:rPr>
        <w:t xml:space="preserve"> </w:t>
      </w:r>
      <w:r w:rsidRPr="005108E4">
        <w:t>disclosure</w:t>
      </w:r>
      <w:r w:rsidRPr="005108E4">
        <w:rPr>
          <w:spacing w:val="-26"/>
        </w:rPr>
        <w:t xml:space="preserve"> </w:t>
      </w:r>
      <w:r w:rsidRPr="005108E4">
        <w:t>by</w:t>
      </w:r>
      <w:r w:rsidRPr="005108E4">
        <w:rPr>
          <w:spacing w:val="-32"/>
        </w:rPr>
        <w:t xml:space="preserve"> </w:t>
      </w:r>
      <w:r w:rsidRPr="005108E4">
        <w:t>law,</w:t>
      </w:r>
      <w:r w:rsidRPr="005108E4">
        <w:rPr>
          <w:spacing w:val="-26"/>
        </w:rPr>
        <w:t xml:space="preserve"> </w:t>
      </w:r>
      <w:r w:rsidRPr="005108E4">
        <w:t>which</w:t>
      </w:r>
      <w:r w:rsidRPr="005108E4">
        <w:rPr>
          <w:spacing w:val="-23"/>
        </w:rPr>
        <w:t xml:space="preserve"> </w:t>
      </w:r>
      <w:r w:rsidRPr="005108E4">
        <w:t>includes,</w:t>
      </w:r>
      <w:r w:rsidRPr="005108E4">
        <w:rPr>
          <w:spacing w:val="-24"/>
        </w:rPr>
        <w:t xml:space="preserve"> </w:t>
      </w:r>
      <w:r w:rsidRPr="005108E4">
        <w:t>but</w:t>
      </w:r>
      <w:r w:rsidRPr="005108E4">
        <w:rPr>
          <w:spacing w:val="-23"/>
        </w:rPr>
        <w:t xml:space="preserve"> </w:t>
      </w:r>
      <w:r w:rsidRPr="005108E4">
        <w:t>is</w:t>
      </w:r>
      <w:r w:rsidRPr="005108E4">
        <w:rPr>
          <w:spacing w:val="-23"/>
        </w:rPr>
        <w:t xml:space="preserve"> </w:t>
      </w:r>
      <w:r w:rsidRPr="005108E4">
        <w:t>not</w:t>
      </w:r>
      <w:r w:rsidRPr="005108E4">
        <w:rPr>
          <w:spacing w:val="-23"/>
        </w:rPr>
        <w:t xml:space="preserve"> </w:t>
      </w:r>
      <w:r w:rsidRPr="005108E4">
        <w:t>limited</w:t>
      </w:r>
      <w:r w:rsidRPr="005108E4">
        <w:rPr>
          <w:spacing w:val="-25"/>
        </w:rPr>
        <w:t xml:space="preserve"> </w:t>
      </w:r>
      <w:r w:rsidRPr="005108E4">
        <w:t>to,</w:t>
      </w:r>
      <w:r w:rsidRPr="005108E4">
        <w:rPr>
          <w:spacing w:val="-26"/>
        </w:rPr>
        <w:t xml:space="preserve"> </w:t>
      </w:r>
      <w:r w:rsidRPr="005108E4">
        <w:t xml:space="preserve">personally identifiable information concerning an applicant, Registrant, or Licensee; background check information or Criminal Offender Record Information (CORI) as defined by 803 CMR 2.02: </w:t>
      </w:r>
      <w:r w:rsidRPr="005108E4">
        <w:rPr>
          <w:i/>
        </w:rPr>
        <w:t xml:space="preserve">Definitions, or Criminal History Record Information (CHRI) </w:t>
      </w:r>
      <w:r w:rsidRPr="005108E4">
        <w:t xml:space="preserve">as defined by 803 CMR 7.02: </w:t>
      </w:r>
      <w:r w:rsidRPr="005108E4">
        <w:rPr>
          <w:i/>
        </w:rPr>
        <w:t>Definitions</w:t>
      </w:r>
      <w:r w:rsidRPr="005108E4">
        <w:t>; and information that implicates security</w:t>
      </w:r>
      <w:r w:rsidRPr="005108E4">
        <w:rPr>
          <w:spacing w:val="-14"/>
        </w:rPr>
        <w:t xml:space="preserve"> </w:t>
      </w:r>
      <w:r w:rsidRPr="005108E4">
        <w:t>concerns.</w:t>
      </w:r>
    </w:p>
    <w:p w14:paraId="091AE4F7" w14:textId="77777777" w:rsidR="00DA2759" w:rsidRPr="005108E4" w:rsidRDefault="00DA2759">
      <w:pPr>
        <w:pStyle w:val="BodyText"/>
        <w:spacing w:before="10"/>
        <w:jc w:val="left"/>
      </w:pPr>
    </w:p>
    <w:p w14:paraId="67CE8DAD" w14:textId="77777777" w:rsidR="00DA2759" w:rsidRPr="005108E4" w:rsidRDefault="009A7511">
      <w:pPr>
        <w:pStyle w:val="BodyText"/>
        <w:ind w:left="1319"/>
        <w:jc w:val="left"/>
      </w:pPr>
      <w:r w:rsidRPr="005108E4">
        <w:rPr>
          <w:u w:val="single"/>
        </w:rPr>
        <w:t>Confidential Database</w:t>
      </w:r>
      <w:r w:rsidRPr="005108E4">
        <w:t xml:space="preserve"> means the Commission database that holds data concerning:</w:t>
      </w:r>
    </w:p>
    <w:p w14:paraId="7A1E1DA8" w14:textId="77777777" w:rsidR="00DA2759" w:rsidRPr="005108E4" w:rsidRDefault="009A7511">
      <w:pPr>
        <w:pStyle w:val="ListParagraph"/>
        <w:numPr>
          <w:ilvl w:val="2"/>
          <w:numId w:val="82"/>
        </w:numPr>
        <w:tabs>
          <w:tab w:val="left" w:pos="2120"/>
        </w:tabs>
        <w:spacing w:before="5"/>
        <w:ind w:hanging="445"/>
        <w:rPr>
          <w:sz w:val="24"/>
        </w:rPr>
      </w:pPr>
      <w:r w:rsidRPr="005108E4">
        <w:rPr>
          <w:sz w:val="24"/>
        </w:rPr>
        <w:t>Qualifying Patients issued a Registration Card for medical use of</w:t>
      </w:r>
      <w:r w:rsidRPr="005108E4">
        <w:rPr>
          <w:spacing w:val="-30"/>
          <w:sz w:val="24"/>
        </w:rPr>
        <w:t xml:space="preserve"> </w:t>
      </w:r>
      <w:r w:rsidRPr="005108E4">
        <w:rPr>
          <w:sz w:val="24"/>
        </w:rPr>
        <w:t>Marijuana;</w:t>
      </w:r>
    </w:p>
    <w:p w14:paraId="7064A0E0" w14:textId="77777777" w:rsidR="00DA2759" w:rsidRPr="005108E4" w:rsidRDefault="009A7511">
      <w:pPr>
        <w:pStyle w:val="ListParagraph"/>
        <w:numPr>
          <w:ilvl w:val="2"/>
          <w:numId w:val="82"/>
        </w:numPr>
        <w:tabs>
          <w:tab w:val="left" w:pos="2134"/>
        </w:tabs>
        <w:spacing w:before="2"/>
        <w:ind w:left="2133" w:hanging="459"/>
        <w:rPr>
          <w:sz w:val="24"/>
        </w:rPr>
      </w:pPr>
      <w:r w:rsidRPr="005108E4">
        <w:rPr>
          <w:sz w:val="24"/>
        </w:rPr>
        <w:t>healthcare professionals registered to issue Written</w:t>
      </w:r>
      <w:r w:rsidRPr="005108E4">
        <w:rPr>
          <w:spacing w:val="-13"/>
          <w:sz w:val="24"/>
        </w:rPr>
        <w:t xml:space="preserve"> </w:t>
      </w:r>
      <w:r w:rsidRPr="005108E4">
        <w:rPr>
          <w:sz w:val="24"/>
        </w:rPr>
        <w:t>Certifications;</w:t>
      </w:r>
    </w:p>
    <w:p w14:paraId="5F7CB27A" w14:textId="77777777" w:rsidR="00DA2759" w:rsidRPr="005108E4" w:rsidRDefault="009A7511">
      <w:pPr>
        <w:pStyle w:val="ListParagraph"/>
        <w:numPr>
          <w:ilvl w:val="2"/>
          <w:numId w:val="82"/>
        </w:numPr>
        <w:tabs>
          <w:tab w:val="left" w:pos="2120"/>
        </w:tabs>
        <w:spacing w:before="5"/>
        <w:ind w:hanging="445"/>
        <w:rPr>
          <w:sz w:val="24"/>
        </w:rPr>
      </w:pPr>
      <w:r w:rsidRPr="005108E4">
        <w:rPr>
          <w:sz w:val="24"/>
        </w:rPr>
        <w:t>MTCs;</w:t>
      </w:r>
    </w:p>
    <w:p w14:paraId="4DD7CAF6" w14:textId="77777777" w:rsidR="00DA2759" w:rsidRPr="005108E4" w:rsidRDefault="009A7511">
      <w:pPr>
        <w:pStyle w:val="ListParagraph"/>
        <w:numPr>
          <w:ilvl w:val="2"/>
          <w:numId w:val="82"/>
        </w:numPr>
        <w:tabs>
          <w:tab w:val="left" w:pos="2134"/>
        </w:tabs>
        <w:spacing w:before="2"/>
        <w:ind w:left="2133" w:hanging="459"/>
        <w:rPr>
          <w:sz w:val="24"/>
        </w:rPr>
      </w:pPr>
      <w:r w:rsidRPr="005108E4">
        <w:rPr>
          <w:sz w:val="24"/>
        </w:rPr>
        <w:t>quantity of medical-use Marijuana dispensed to a Card Holder;</w:t>
      </w:r>
      <w:r w:rsidRPr="005108E4">
        <w:rPr>
          <w:spacing w:val="-26"/>
          <w:sz w:val="24"/>
        </w:rPr>
        <w:t xml:space="preserve"> </w:t>
      </w:r>
      <w:r w:rsidRPr="005108E4">
        <w:rPr>
          <w:sz w:val="24"/>
        </w:rPr>
        <w:t>and</w:t>
      </w:r>
    </w:p>
    <w:p w14:paraId="6A9214A2" w14:textId="77777777" w:rsidR="00DA2759" w:rsidRPr="005108E4" w:rsidRDefault="009A7511">
      <w:pPr>
        <w:pStyle w:val="ListParagraph"/>
        <w:numPr>
          <w:ilvl w:val="2"/>
          <w:numId w:val="82"/>
        </w:numPr>
        <w:tabs>
          <w:tab w:val="left" w:pos="2120"/>
        </w:tabs>
        <w:spacing w:before="5"/>
        <w:ind w:hanging="445"/>
        <w:rPr>
          <w:sz w:val="24"/>
        </w:rPr>
      </w:pPr>
      <w:r w:rsidRPr="005108E4">
        <w:rPr>
          <w:sz w:val="24"/>
        </w:rPr>
        <w:t>any other pertinent</w:t>
      </w:r>
      <w:r w:rsidRPr="005108E4">
        <w:rPr>
          <w:spacing w:val="-10"/>
          <w:sz w:val="24"/>
        </w:rPr>
        <w:t xml:space="preserve"> </w:t>
      </w:r>
      <w:r w:rsidRPr="005108E4">
        <w:rPr>
          <w:sz w:val="24"/>
        </w:rPr>
        <w:t>information.</w:t>
      </w:r>
    </w:p>
    <w:p w14:paraId="012E7FD2" w14:textId="77777777" w:rsidR="00DA2759" w:rsidRPr="005108E4" w:rsidRDefault="00DA2759">
      <w:pPr>
        <w:pStyle w:val="BodyText"/>
        <w:spacing w:before="7"/>
        <w:jc w:val="left"/>
      </w:pPr>
    </w:p>
    <w:p w14:paraId="6FEA3D27" w14:textId="77777777" w:rsidR="00DA2759" w:rsidRPr="005108E4" w:rsidRDefault="009A7511">
      <w:pPr>
        <w:pStyle w:val="BodyText"/>
        <w:spacing w:line="242" w:lineRule="auto"/>
        <w:ind w:left="1319" w:right="117"/>
      </w:pPr>
      <w:r w:rsidRPr="005108E4">
        <w:rPr>
          <w:u w:val="single"/>
        </w:rPr>
        <w:t>Confidential</w:t>
      </w:r>
      <w:r w:rsidRPr="005108E4">
        <w:rPr>
          <w:spacing w:val="-5"/>
          <w:u w:val="single"/>
        </w:rPr>
        <w:t xml:space="preserve"> </w:t>
      </w:r>
      <w:r w:rsidRPr="005108E4">
        <w:rPr>
          <w:u w:val="single"/>
        </w:rPr>
        <w:t>Information</w:t>
      </w:r>
      <w:r w:rsidRPr="005108E4">
        <w:rPr>
          <w:spacing w:val="-6"/>
        </w:rPr>
        <w:t xml:space="preserve"> </w:t>
      </w:r>
      <w:r w:rsidRPr="005108E4">
        <w:t>means</w:t>
      </w:r>
      <w:r w:rsidRPr="005108E4">
        <w:rPr>
          <w:spacing w:val="-5"/>
        </w:rPr>
        <w:t xml:space="preserve"> </w:t>
      </w:r>
      <w:r w:rsidRPr="005108E4">
        <w:t>information</w:t>
      </w:r>
      <w:r w:rsidRPr="005108E4">
        <w:rPr>
          <w:spacing w:val="-6"/>
        </w:rPr>
        <w:t xml:space="preserve"> </w:t>
      </w:r>
      <w:r w:rsidRPr="005108E4">
        <w:t>that</w:t>
      </w:r>
      <w:r w:rsidRPr="005108E4">
        <w:rPr>
          <w:spacing w:val="-5"/>
        </w:rPr>
        <w:t xml:space="preserve"> </w:t>
      </w:r>
      <w:r w:rsidRPr="005108E4">
        <w:t>is</w:t>
      </w:r>
      <w:r w:rsidRPr="005108E4">
        <w:rPr>
          <w:spacing w:val="-3"/>
        </w:rPr>
        <w:t xml:space="preserve"> </w:t>
      </w:r>
      <w:r w:rsidRPr="005108E4">
        <w:t>legally</w:t>
      </w:r>
      <w:r w:rsidRPr="005108E4">
        <w:rPr>
          <w:spacing w:val="-9"/>
        </w:rPr>
        <w:t xml:space="preserve"> </w:t>
      </w:r>
      <w:r w:rsidRPr="005108E4">
        <w:t>required</w:t>
      </w:r>
      <w:r w:rsidRPr="005108E4">
        <w:rPr>
          <w:spacing w:val="-6"/>
        </w:rPr>
        <w:t xml:space="preserve"> </w:t>
      </w:r>
      <w:r w:rsidRPr="005108E4">
        <w:t>to</w:t>
      </w:r>
      <w:r w:rsidRPr="005108E4">
        <w:rPr>
          <w:spacing w:val="-6"/>
        </w:rPr>
        <w:t xml:space="preserve"> </w:t>
      </w:r>
      <w:r w:rsidRPr="005108E4">
        <w:t>be</w:t>
      </w:r>
      <w:r w:rsidRPr="005108E4">
        <w:rPr>
          <w:spacing w:val="-6"/>
        </w:rPr>
        <w:t xml:space="preserve"> </w:t>
      </w:r>
      <w:r w:rsidRPr="005108E4">
        <w:t>kept</w:t>
      </w:r>
      <w:r w:rsidRPr="005108E4">
        <w:rPr>
          <w:spacing w:val="-5"/>
        </w:rPr>
        <w:t xml:space="preserve"> </w:t>
      </w:r>
      <w:r w:rsidRPr="005108E4">
        <w:t>confidential,</w:t>
      </w:r>
      <w:r w:rsidRPr="005108E4">
        <w:rPr>
          <w:spacing w:val="-6"/>
        </w:rPr>
        <w:t xml:space="preserve"> </w:t>
      </w:r>
      <w:r w:rsidRPr="005108E4">
        <w:t>or that is protected from disclosure by a legally recognized privilege. This includes, but is not limited to, M.G.L. c. 4, § 7, cl. 26 and M.G.L. c. 94I, §§ 2(e) and</w:t>
      </w:r>
      <w:r w:rsidRPr="005108E4">
        <w:rPr>
          <w:spacing w:val="-29"/>
        </w:rPr>
        <w:t xml:space="preserve"> </w:t>
      </w:r>
      <w:r w:rsidRPr="005108E4">
        <w:t>3.</w:t>
      </w:r>
    </w:p>
    <w:p w14:paraId="08390545" w14:textId="77777777" w:rsidR="00DA2759" w:rsidRPr="005108E4" w:rsidRDefault="00DA2759">
      <w:pPr>
        <w:pStyle w:val="BodyText"/>
        <w:spacing w:before="6"/>
        <w:jc w:val="left"/>
      </w:pPr>
    </w:p>
    <w:p w14:paraId="0E8BF013" w14:textId="77777777" w:rsidR="00DA2759" w:rsidRPr="005108E4" w:rsidRDefault="009A7511">
      <w:pPr>
        <w:pStyle w:val="BodyText"/>
        <w:spacing w:before="1" w:line="242" w:lineRule="auto"/>
        <w:ind w:left="1319"/>
        <w:jc w:val="left"/>
      </w:pPr>
      <w:r w:rsidRPr="005108E4">
        <w:rPr>
          <w:u w:val="single"/>
        </w:rPr>
        <w:t>Confidential</w:t>
      </w:r>
      <w:r w:rsidRPr="005108E4">
        <w:rPr>
          <w:spacing w:val="-24"/>
          <w:u w:val="single"/>
        </w:rPr>
        <w:t xml:space="preserve"> </w:t>
      </w:r>
      <w:r w:rsidRPr="005108E4">
        <w:rPr>
          <w:u w:val="single"/>
        </w:rPr>
        <w:t>Investigatory</w:t>
      </w:r>
      <w:r w:rsidRPr="005108E4">
        <w:rPr>
          <w:spacing w:val="-31"/>
          <w:u w:val="single"/>
        </w:rPr>
        <w:t xml:space="preserve"> </w:t>
      </w:r>
      <w:r w:rsidRPr="005108E4">
        <w:rPr>
          <w:u w:val="single"/>
        </w:rPr>
        <w:t>Materials</w:t>
      </w:r>
      <w:r w:rsidRPr="005108E4">
        <w:rPr>
          <w:spacing w:val="-24"/>
        </w:rPr>
        <w:t xml:space="preserve"> </w:t>
      </w:r>
      <w:r w:rsidRPr="005108E4">
        <w:t>means</w:t>
      </w:r>
      <w:r w:rsidRPr="005108E4">
        <w:rPr>
          <w:spacing w:val="-26"/>
        </w:rPr>
        <w:t xml:space="preserve"> </w:t>
      </w:r>
      <w:r w:rsidRPr="005108E4">
        <w:t>any</w:t>
      </w:r>
      <w:r w:rsidRPr="005108E4">
        <w:rPr>
          <w:spacing w:val="-33"/>
        </w:rPr>
        <w:t xml:space="preserve"> </w:t>
      </w:r>
      <w:r w:rsidRPr="005108E4">
        <w:t>electronic</w:t>
      </w:r>
      <w:r w:rsidRPr="005108E4">
        <w:rPr>
          <w:spacing w:val="-27"/>
        </w:rPr>
        <w:t xml:space="preserve"> </w:t>
      </w:r>
      <w:r w:rsidRPr="005108E4">
        <w:t>or</w:t>
      </w:r>
      <w:r w:rsidRPr="005108E4">
        <w:rPr>
          <w:spacing w:val="-26"/>
        </w:rPr>
        <w:t xml:space="preserve"> </w:t>
      </w:r>
      <w:r w:rsidRPr="005108E4">
        <w:t>written</w:t>
      </w:r>
      <w:r w:rsidRPr="005108E4">
        <w:rPr>
          <w:spacing w:val="-27"/>
        </w:rPr>
        <w:t xml:space="preserve"> </w:t>
      </w:r>
      <w:r w:rsidRPr="005108E4">
        <w:t>document,</w:t>
      </w:r>
      <w:r w:rsidRPr="005108E4">
        <w:rPr>
          <w:spacing w:val="-26"/>
        </w:rPr>
        <w:t xml:space="preserve"> </w:t>
      </w:r>
      <w:r w:rsidRPr="005108E4">
        <w:t>communication or other record pertaining to an investigation which</w:t>
      </w:r>
      <w:r w:rsidRPr="005108E4">
        <w:rPr>
          <w:spacing w:val="-16"/>
        </w:rPr>
        <w:t xml:space="preserve"> </w:t>
      </w:r>
      <w:r w:rsidRPr="005108E4">
        <w:t>concerns:</w:t>
      </w:r>
    </w:p>
    <w:p w14:paraId="2985D1BC" w14:textId="77777777" w:rsidR="00DA2759" w:rsidRPr="005108E4" w:rsidRDefault="009A7511">
      <w:pPr>
        <w:pStyle w:val="ListParagraph"/>
        <w:numPr>
          <w:ilvl w:val="0"/>
          <w:numId w:val="81"/>
        </w:numPr>
        <w:tabs>
          <w:tab w:val="left" w:pos="2110"/>
        </w:tabs>
        <w:spacing w:before="1" w:line="242" w:lineRule="auto"/>
        <w:ind w:right="118" w:firstLine="0"/>
        <w:rPr>
          <w:sz w:val="24"/>
        </w:rPr>
      </w:pPr>
      <w:r w:rsidRPr="005108E4">
        <w:rPr>
          <w:sz w:val="24"/>
        </w:rPr>
        <w:t>a</w:t>
      </w:r>
      <w:r w:rsidRPr="005108E4">
        <w:rPr>
          <w:spacing w:val="-11"/>
          <w:sz w:val="24"/>
        </w:rPr>
        <w:t xml:space="preserve"> </w:t>
      </w:r>
      <w:r w:rsidRPr="005108E4">
        <w:rPr>
          <w:sz w:val="24"/>
        </w:rPr>
        <w:t>possible</w:t>
      </w:r>
      <w:r w:rsidRPr="005108E4">
        <w:rPr>
          <w:spacing w:val="-10"/>
          <w:sz w:val="24"/>
        </w:rPr>
        <w:t xml:space="preserve"> </w:t>
      </w:r>
      <w:r w:rsidRPr="005108E4">
        <w:rPr>
          <w:sz w:val="24"/>
        </w:rPr>
        <w:t>violation</w:t>
      </w:r>
      <w:r w:rsidRPr="005108E4">
        <w:rPr>
          <w:spacing w:val="-9"/>
          <w:sz w:val="24"/>
        </w:rPr>
        <w:t xml:space="preserve"> </w:t>
      </w:r>
      <w:r w:rsidRPr="005108E4">
        <w:rPr>
          <w:sz w:val="24"/>
        </w:rPr>
        <w:t>of</w:t>
      </w:r>
      <w:r w:rsidRPr="005108E4">
        <w:rPr>
          <w:spacing w:val="-10"/>
          <w:sz w:val="24"/>
        </w:rPr>
        <w:t xml:space="preserve"> </w:t>
      </w:r>
      <w:r w:rsidRPr="005108E4">
        <w:rPr>
          <w:sz w:val="24"/>
        </w:rPr>
        <w:t>a</w:t>
      </w:r>
      <w:r w:rsidRPr="005108E4">
        <w:rPr>
          <w:spacing w:val="-10"/>
          <w:sz w:val="24"/>
        </w:rPr>
        <w:t xml:space="preserve"> </w:t>
      </w:r>
      <w:r w:rsidRPr="005108E4">
        <w:rPr>
          <w:sz w:val="24"/>
        </w:rPr>
        <w:t>statute,</w:t>
      </w:r>
      <w:r w:rsidRPr="005108E4">
        <w:rPr>
          <w:spacing w:val="-10"/>
          <w:sz w:val="24"/>
        </w:rPr>
        <w:t xml:space="preserve"> </w:t>
      </w:r>
      <w:r w:rsidRPr="005108E4">
        <w:rPr>
          <w:sz w:val="24"/>
        </w:rPr>
        <w:t>regulation,</w:t>
      </w:r>
      <w:r w:rsidRPr="005108E4">
        <w:rPr>
          <w:spacing w:val="-9"/>
          <w:sz w:val="24"/>
        </w:rPr>
        <w:t xml:space="preserve"> </w:t>
      </w:r>
      <w:r w:rsidRPr="005108E4">
        <w:rPr>
          <w:sz w:val="24"/>
        </w:rPr>
        <w:t>rule,</w:t>
      </w:r>
      <w:r w:rsidRPr="005108E4">
        <w:rPr>
          <w:spacing w:val="-9"/>
          <w:sz w:val="24"/>
        </w:rPr>
        <w:t xml:space="preserve"> </w:t>
      </w:r>
      <w:r w:rsidRPr="005108E4">
        <w:rPr>
          <w:sz w:val="24"/>
        </w:rPr>
        <w:t>practice</w:t>
      </w:r>
      <w:r w:rsidRPr="005108E4">
        <w:rPr>
          <w:spacing w:val="-10"/>
          <w:sz w:val="24"/>
        </w:rPr>
        <w:t xml:space="preserve"> </w:t>
      </w:r>
      <w:r w:rsidRPr="005108E4">
        <w:rPr>
          <w:sz w:val="24"/>
        </w:rPr>
        <w:t>or</w:t>
      </w:r>
      <w:r w:rsidRPr="005108E4">
        <w:rPr>
          <w:spacing w:val="-9"/>
          <w:sz w:val="24"/>
        </w:rPr>
        <w:t xml:space="preserve"> </w:t>
      </w:r>
      <w:r w:rsidRPr="005108E4">
        <w:rPr>
          <w:sz w:val="24"/>
        </w:rPr>
        <w:t>procedure,</w:t>
      </w:r>
      <w:r w:rsidRPr="005108E4">
        <w:rPr>
          <w:spacing w:val="-7"/>
          <w:sz w:val="24"/>
        </w:rPr>
        <w:t xml:space="preserve"> </w:t>
      </w:r>
      <w:r w:rsidRPr="005108E4">
        <w:rPr>
          <w:sz w:val="24"/>
        </w:rPr>
        <w:t>or</w:t>
      </w:r>
      <w:r w:rsidRPr="005108E4">
        <w:rPr>
          <w:spacing w:val="-9"/>
          <w:sz w:val="24"/>
        </w:rPr>
        <w:t xml:space="preserve"> </w:t>
      </w:r>
      <w:r w:rsidRPr="005108E4">
        <w:rPr>
          <w:sz w:val="24"/>
        </w:rPr>
        <w:t>professional or industry standard, administered or enforced by the</w:t>
      </w:r>
      <w:r w:rsidRPr="005108E4">
        <w:rPr>
          <w:spacing w:val="-29"/>
          <w:sz w:val="24"/>
        </w:rPr>
        <w:t xml:space="preserve"> </w:t>
      </w:r>
      <w:r w:rsidRPr="005108E4">
        <w:rPr>
          <w:sz w:val="24"/>
        </w:rPr>
        <w:t>Commission;</w:t>
      </w:r>
    </w:p>
    <w:p w14:paraId="0DCBE20E" w14:textId="77777777" w:rsidR="00DA2759" w:rsidRPr="005108E4" w:rsidRDefault="009A7511">
      <w:pPr>
        <w:pStyle w:val="ListParagraph"/>
        <w:numPr>
          <w:ilvl w:val="0"/>
          <w:numId w:val="81"/>
        </w:numPr>
        <w:tabs>
          <w:tab w:val="left" w:pos="2156"/>
        </w:tabs>
        <w:spacing w:before="2"/>
        <w:ind w:left="2155" w:hanging="481"/>
        <w:rPr>
          <w:sz w:val="24"/>
        </w:rPr>
      </w:pPr>
      <w:r w:rsidRPr="005108E4">
        <w:rPr>
          <w:sz w:val="24"/>
        </w:rPr>
        <w:t>an ongoing investigation that could alert subjects to the activities of an</w:t>
      </w:r>
      <w:r w:rsidRPr="005108E4">
        <w:rPr>
          <w:spacing w:val="-22"/>
          <w:sz w:val="24"/>
        </w:rPr>
        <w:t xml:space="preserve"> </w:t>
      </w:r>
      <w:r w:rsidRPr="005108E4">
        <w:rPr>
          <w:sz w:val="24"/>
        </w:rPr>
        <w:t>investigation;</w:t>
      </w:r>
    </w:p>
    <w:p w14:paraId="61ABF4DF" w14:textId="77777777" w:rsidR="00DA2759" w:rsidRPr="005108E4" w:rsidRDefault="009A7511">
      <w:pPr>
        <w:pStyle w:val="ListParagraph"/>
        <w:numPr>
          <w:ilvl w:val="0"/>
          <w:numId w:val="81"/>
        </w:numPr>
        <w:tabs>
          <w:tab w:val="left" w:pos="2155"/>
          <w:tab w:val="left" w:pos="2156"/>
        </w:tabs>
        <w:spacing w:before="2" w:line="244" w:lineRule="auto"/>
        <w:ind w:right="117" w:firstLine="0"/>
        <w:rPr>
          <w:sz w:val="24"/>
        </w:rPr>
      </w:pPr>
      <w:r w:rsidRPr="005108E4">
        <w:rPr>
          <w:sz w:val="24"/>
        </w:rPr>
        <w:t>any details in witness statements, which if released create a grave risk of directly or indirectly identifying a private citizen who volunteers as a</w:t>
      </w:r>
      <w:r w:rsidRPr="005108E4">
        <w:rPr>
          <w:spacing w:val="-27"/>
          <w:sz w:val="24"/>
        </w:rPr>
        <w:t xml:space="preserve"> </w:t>
      </w:r>
      <w:r w:rsidRPr="005108E4">
        <w:rPr>
          <w:sz w:val="24"/>
        </w:rPr>
        <w:t>witness;</w:t>
      </w:r>
    </w:p>
    <w:p w14:paraId="1CDDFB49" w14:textId="77777777" w:rsidR="00DA2759" w:rsidRPr="005108E4" w:rsidRDefault="009A7511">
      <w:pPr>
        <w:pStyle w:val="ListParagraph"/>
        <w:numPr>
          <w:ilvl w:val="0"/>
          <w:numId w:val="81"/>
        </w:numPr>
        <w:tabs>
          <w:tab w:val="left" w:pos="2183"/>
          <w:tab w:val="left" w:pos="2184"/>
        </w:tabs>
        <w:spacing w:line="244" w:lineRule="auto"/>
        <w:ind w:right="118" w:firstLine="0"/>
        <w:rPr>
          <w:sz w:val="24"/>
        </w:rPr>
      </w:pPr>
      <w:r w:rsidRPr="005108E4">
        <w:rPr>
          <w:sz w:val="24"/>
        </w:rPr>
        <w:t>investigative techniques the disclosure of which would prejudice the Commission's future</w:t>
      </w:r>
      <w:r w:rsidRPr="005108E4">
        <w:rPr>
          <w:spacing w:val="-4"/>
          <w:sz w:val="24"/>
        </w:rPr>
        <w:t xml:space="preserve"> </w:t>
      </w:r>
      <w:r w:rsidRPr="005108E4">
        <w:rPr>
          <w:sz w:val="24"/>
        </w:rPr>
        <w:t>investigative</w:t>
      </w:r>
      <w:r w:rsidRPr="005108E4">
        <w:rPr>
          <w:spacing w:val="-4"/>
          <w:sz w:val="24"/>
        </w:rPr>
        <w:t xml:space="preserve"> </w:t>
      </w:r>
      <w:r w:rsidRPr="005108E4">
        <w:rPr>
          <w:sz w:val="24"/>
        </w:rPr>
        <w:t>efforts</w:t>
      </w:r>
      <w:r w:rsidRPr="005108E4">
        <w:rPr>
          <w:spacing w:val="-1"/>
          <w:sz w:val="24"/>
        </w:rPr>
        <w:t xml:space="preserve"> </w:t>
      </w:r>
      <w:r w:rsidRPr="005108E4">
        <w:rPr>
          <w:sz w:val="24"/>
        </w:rPr>
        <w:t>or</w:t>
      </w:r>
      <w:r w:rsidRPr="005108E4">
        <w:rPr>
          <w:spacing w:val="-3"/>
          <w:sz w:val="24"/>
        </w:rPr>
        <w:t xml:space="preserve"> </w:t>
      </w:r>
      <w:r w:rsidRPr="005108E4">
        <w:rPr>
          <w:sz w:val="24"/>
        </w:rPr>
        <w:t>pose</w:t>
      </w:r>
      <w:r w:rsidRPr="005108E4">
        <w:rPr>
          <w:spacing w:val="-3"/>
          <w:sz w:val="24"/>
        </w:rPr>
        <w:t xml:space="preserve"> </w:t>
      </w:r>
      <w:r w:rsidRPr="005108E4">
        <w:rPr>
          <w:sz w:val="24"/>
        </w:rPr>
        <w:t>a</w:t>
      </w:r>
      <w:r w:rsidRPr="005108E4">
        <w:rPr>
          <w:spacing w:val="-4"/>
          <w:sz w:val="24"/>
        </w:rPr>
        <w:t xml:space="preserve"> </w:t>
      </w:r>
      <w:r w:rsidRPr="005108E4">
        <w:rPr>
          <w:sz w:val="24"/>
        </w:rPr>
        <w:t>risk</w:t>
      </w:r>
      <w:r w:rsidRPr="005108E4">
        <w:rPr>
          <w:spacing w:val="-2"/>
          <w:sz w:val="24"/>
        </w:rPr>
        <w:t xml:space="preserve"> </w:t>
      </w:r>
      <w:r w:rsidRPr="005108E4">
        <w:rPr>
          <w:sz w:val="24"/>
        </w:rPr>
        <w:t>to</w:t>
      </w:r>
      <w:r w:rsidRPr="005108E4">
        <w:rPr>
          <w:spacing w:val="-3"/>
          <w:sz w:val="24"/>
        </w:rPr>
        <w:t xml:space="preserve"> </w:t>
      </w:r>
      <w:r w:rsidRPr="005108E4">
        <w:rPr>
          <w:sz w:val="24"/>
        </w:rPr>
        <w:t>the</w:t>
      </w:r>
      <w:r w:rsidRPr="005108E4">
        <w:rPr>
          <w:spacing w:val="-4"/>
          <w:sz w:val="24"/>
        </w:rPr>
        <w:t xml:space="preserve"> </w:t>
      </w:r>
      <w:r w:rsidRPr="005108E4">
        <w:rPr>
          <w:sz w:val="24"/>
        </w:rPr>
        <w:t>public</w:t>
      </w:r>
      <w:r w:rsidRPr="005108E4">
        <w:rPr>
          <w:spacing w:val="-3"/>
          <w:sz w:val="24"/>
        </w:rPr>
        <w:t xml:space="preserve"> </w:t>
      </w:r>
      <w:r w:rsidRPr="005108E4">
        <w:rPr>
          <w:sz w:val="24"/>
        </w:rPr>
        <w:t>health,</w:t>
      </w:r>
      <w:r w:rsidRPr="005108E4">
        <w:rPr>
          <w:spacing w:val="-3"/>
          <w:sz w:val="24"/>
        </w:rPr>
        <w:t xml:space="preserve"> </w:t>
      </w:r>
      <w:r w:rsidRPr="005108E4">
        <w:rPr>
          <w:sz w:val="24"/>
        </w:rPr>
        <w:t>safety</w:t>
      </w:r>
      <w:r w:rsidRPr="005108E4">
        <w:rPr>
          <w:spacing w:val="-9"/>
          <w:sz w:val="24"/>
        </w:rPr>
        <w:t xml:space="preserve"> </w:t>
      </w:r>
      <w:r w:rsidRPr="005108E4">
        <w:rPr>
          <w:sz w:val="24"/>
        </w:rPr>
        <w:t>or</w:t>
      </w:r>
      <w:r w:rsidRPr="005108E4">
        <w:rPr>
          <w:spacing w:val="-3"/>
          <w:sz w:val="24"/>
        </w:rPr>
        <w:t xml:space="preserve"> </w:t>
      </w:r>
      <w:r w:rsidRPr="005108E4">
        <w:rPr>
          <w:sz w:val="24"/>
        </w:rPr>
        <w:t>welfare;</w:t>
      </w:r>
      <w:r w:rsidRPr="005108E4">
        <w:rPr>
          <w:spacing w:val="-1"/>
          <w:sz w:val="24"/>
        </w:rPr>
        <w:t xml:space="preserve"> </w:t>
      </w:r>
      <w:r w:rsidRPr="005108E4">
        <w:rPr>
          <w:sz w:val="24"/>
        </w:rPr>
        <w:t>or</w:t>
      </w:r>
    </w:p>
    <w:p w14:paraId="0AFDE50E" w14:textId="77777777" w:rsidR="00DA2759" w:rsidRPr="005108E4" w:rsidRDefault="009A7511">
      <w:pPr>
        <w:pStyle w:val="ListParagraph"/>
        <w:numPr>
          <w:ilvl w:val="0"/>
          <w:numId w:val="81"/>
        </w:numPr>
        <w:tabs>
          <w:tab w:val="left" w:pos="2098"/>
        </w:tabs>
        <w:spacing w:line="244" w:lineRule="auto"/>
        <w:ind w:right="117" w:firstLine="0"/>
        <w:rPr>
          <w:sz w:val="24"/>
        </w:rPr>
      </w:pPr>
      <w:r w:rsidRPr="005108E4">
        <w:rPr>
          <w:sz w:val="24"/>
        </w:rPr>
        <w:t>the</w:t>
      </w:r>
      <w:r w:rsidRPr="005108E4">
        <w:rPr>
          <w:spacing w:val="-14"/>
          <w:sz w:val="24"/>
        </w:rPr>
        <w:t xml:space="preserve"> </w:t>
      </w:r>
      <w:r w:rsidRPr="005108E4">
        <w:rPr>
          <w:sz w:val="24"/>
        </w:rPr>
        <w:t>background</w:t>
      </w:r>
      <w:r w:rsidRPr="005108E4">
        <w:rPr>
          <w:spacing w:val="-12"/>
          <w:sz w:val="24"/>
        </w:rPr>
        <w:t xml:space="preserve"> </w:t>
      </w:r>
      <w:r w:rsidRPr="005108E4">
        <w:rPr>
          <w:sz w:val="24"/>
        </w:rPr>
        <w:t>of</w:t>
      </w:r>
      <w:r w:rsidRPr="005108E4">
        <w:rPr>
          <w:spacing w:val="-12"/>
          <w:sz w:val="24"/>
        </w:rPr>
        <w:t xml:space="preserve"> </w:t>
      </w:r>
      <w:r w:rsidRPr="005108E4">
        <w:rPr>
          <w:sz w:val="24"/>
        </w:rPr>
        <w:t>any</w:t>
      </w:r>
      <w:r w:rsidRPr="005108E4">
        <w:rPr>
          <w:spacing w:val="-18"/>
          <w:sz w:val="24"/>
        </w:rPr>
        <w:t xml:space="preserve"> </w:t>
      </w:r>
      <w:r w:rsidRPr="005108E4">
        <w:rPr>
          <w:sz w:val="24"/>
        </w:rPr>
        <w:t>person</w:t>
      </w:r>
      <w:r w:rsidRPr="005108E4">
        <w:rPr>
          <w:spacing w:val="-14"/>
          <w:sz w:val="24"/>
        </w:rPr>
        <w:t xml:space="preserve"> </w:t>
      </w:r>
      <w:r w:rsidRPr="005108E4">
        <w:rPr>
          <w:sz w:val="24"/>
        </w:rPr>
        <w:t>the</w:t>
      </w:r>
      <w:r w:rsidRPr="005108E4">
        <w:rPr>
          <w:spacing w:val="-15"/>
          <w:sz w:val="24"/>
        </w:rPr>
        <w:t xml:space="preserve"> </w:t>
      </w:r>
      <w:r w:rsidRPr="005108E4">
        <w:rPr>
          <w:sz w:val="24"/>
        </w:rPr>
        <w:t>disclosure</w:t>
      </w:r>
      <w:r w:rsidRPr="005108E4">
        <w:rPr>
          <w:spacing w:val="-15"/>
          <w:sz w:val="24"/>
        </w:rPr>
        <w:t xml:space="preserve"> </w:t>
      </w:r>
      <w:r w:rsidRPr="005108E4">
        <w:rPr>
          <w:sz w:val="24"/>
        </w:rPr>
        <w:t>of</w:t>
      </w:r>
      <w:r w:rsidRPr="005108E4">
        <w:rPr>
          <w:spacing w:val="-15"/>
          <w:sz w:val="24"/>
        </w:rPr>
        <w:t xml:space="preserve"> </w:t>
      </w:r>
      <w:r w:rsidRPr="005108E4">
        <w:rPr>
          <w:sz w:val="24"/>
        </w:rPr>
        <w:t>which</w:t>
      </w:r>
      <w:r w:rsidRPr="005108E4">
        <w:rPr>
          <w:spacing w:val="-14"/>
          <w:sz w:val="24"/>
        </w:rPr>
        <w:t xml:space="preserve"> </w:t>
      </w:r>
      <w:r w:rsidRPr="005108E4">
        <w:rPr>
          <w:sz w:val="24"/>
        </w:rPr>
        <w:t>would</w:t>
      </w:r>
      <w:r w:rsidRPr="005108E4">
        <w:rPr>
          <w:spacing w:val="-12"/>
          <w:sz w:val="24"/>
        </w:rPr>
        <w:t xml:space="preserve"> </w:t>
      </w:r>
      <w:r w:rsidRPr="005108E4">
        <w:rPr>
          <w:sz w:val="24"/>
        </w:rPr>
        <w:t>constitute</w:t>
      </w:r>
      <w:r w:rsidRPr="005108E4">
        <w:rPr>
          <w:spacing w:val="-13"/>
          <w:sz w:val="24"/>
        </w:rPr>
        <w:t xml:space="preserve"> </w:t>
      </w:r>
      <w:r w:rsidRPr="005108E4">
        <w:rPr>
          <w:sz w:val="24"/>
        </w:rPr>
        <w:t>an</w:t>
      </w:r>
      <w:r w:rsidRPr="005108E4">
        <w:rPr>
          <w:spacing w:val="-12"/>
          <w:sz w:val="24"/>
        </w:rPr>
        <w:t xml:space="preserve"> </w:t>
      </w:r>
      <w:r w:rsidRPr="005108E4">
        <w:rPr>
          <w:sz w:val="24"/>
        </w:rPr>
        <w:t>unwarranted invasion of personal</w:t>
      </w:r>
      <w:r w:rsidRPr="005108E4">
        <w:rPr>
          <w:spacing w:val="-3"/>
          <w:sz w:val="24"/>
        </w:rPr>
        <w:t xml:space="preserve"> </w:t>
      </w:r>
      <w:r w:rsidRPr="005108E4">
        <w:rPr>
          <w:sz w:val="24"/>
        </w:rPr>
        <w:t>privacy.</w:t>
      </w:r>
    </w:p>
    <w:p w14:paraId="49491324" w14:textId="77777777" w:rsidR="00DA2759" w:rsidRPr="005108E4" w:rsidRDefault="00DA2759">
      <w:pPr>
        <w:pStyle w:val="BodyText"/>
        <w:spacing w:before="5"/>
        <w:jc w:val="left"/>
        <w:rPr>
          <w:sz w:val="23"/>
        </w:rPr>
      </w:pPr>
    </w:p>
    <w:p w14:paraId="137029BE" w14:textId="77777777" w:rsidR="00DA2759" w:rsidRPr="005108E4" w:rsidRDefault="009A7511">
      <w:pPr>
        <w:pStyle w:val="BodyText"/>
        <w:spacing w:line="242" w:lineRule="auto"/>
        <w:ind w:left="1319" w:right="110"/>
      </w:pPr>
      <w:r w:rsidRPr="005108E4">
        <w:rPr>
          <w:u w:val="single"/>
        </w:rPr>
        <w:t>Confidential</w:t>
      </w:r>
      <w:r w:rsidRPr="005108E4">
        <w:rPr>
          <w:spacing w:val="-12"/>
          <w:u w:val="single"/>
        </w:rPr>
        <w:t xml:space="preserve"> </w:t>
      </w:r>
      <w:r w:rsidRPr="005108E4">
        <w:rPr>
          <w:u w:val="single"/>
        </w:rPr>
        <w:t>Records</w:t>
      </w:r>
      <w:r w:rsidRPr="005108E4">
        <w:rPr>
          <w:spacing w:val="-13"/>
        </w:rPr>
        <w:t xml:space="preserve"> </w:t>
      </w:r>
      <w:r w:rsidRPr="005108E4">
        <w:t>means</w:t>
      </w:r>
      <w:r w:rsidRPr="005108E4">
        <w:rPr>
          <w:spacing w:val="-14"/>
        </w:rPr>
        <w:t xml:space="preserve"> </w:t>
      </w:r>
      <w:r w:rsidRPr="005108E4">
        <w:t>any</w:t>
      </w:r>
      <w:r w:rsidRPr="005108E4">
        <w:rPr>
          <w:spacing w:val="-21"/>
        </w:rPr>
        <w:t xml:space="preserve"> </w:t>
      </w:r>
      <w:r w:rsidRPr="005108E4">
        <w:t>electronic</w:t>
      </w:r>
      <w:r w:rsidRPr="005108E4">
        <w:rPr>
          <w:spacing w:val="-15"/>
        </w:rPr>
        <w:t xml:space="preserve"> </w:t>
      </w:r>
      <w:r w:rsidRPr="005108E4">
        <w:t>or</w:t>
      </w:r>
      <w:r w:rsidRPr="005108E4">
        <w:rPr>
          <w:spacing w:val="-16"/>
        </w:rPr>
        <w:t xml:space="preserve"> </w:t>
      </w:r>
      <w:r w:rsidRPr="005108E4">
        <w:t>written</w:t>
      </w:r>
      <w:r w:rsidRPr="005108E4">
        <w:rPr>
          <w:spacing w:val="-14"/>
        </w:rPr>
        <w:t xml:space="preserve"> </w:t>
      </w:r>
      <w:r w:rsidRPr="005108E4">
        <w:t>record</w:t>
      </w:r>
      <w:r w:rsidRPr="005108E4">
        <w:rPr>
          <w:spacing w:val="-14"/>
        </w:rPr>
        <w:t xml:space="preserve"> </w:t>
      </w:r>
      <w:r w:rsidRPr="005108E4">
        <w:t>required</w:t>
      </w:r>
      <w:r w:rsidRPr="005108E4">
        <w:rPr>
          <w:spacing w:val="-15"/>
        </w:rPr>
        <w:t xml:space="preserve"> </w:t>
      </w:r>
      <w:r w:rsidRPr="005108E4">
        <w:t>to</w:t>
      </w:r>
      <w:r w:rsidRPr="005108E4">
        <w:rPr>
          <w:spacing w:val="-14"/>
        </w:rPr>
        <w:t xml:space="preserve"> </w:t>
      </w:r>
      <w:r w:rsidRPr="005108E4">
        <w:t>be</w:t>
      </w:r>
      <w:r w:rsidRPr="005108E4">
        <w:rPr>
          <w:spacing w:val="-14"/>
        </w:rPr>
        <w:t xml:space="preserve"> </w:t>
      </w:r>
      <w:r w:rsidRPr="005108E4">
        <w:t>kept</w:t>
      </w:r>
      <w:r w:rsidRPr="005108E4">
        <w:rPr>
          <w:spacing w:val="-11"/>
        </w:rPr>
        <w:t xml:space="preserve"> </w:t>
      </w:r>
      <w:r w:rsidRPr="005108E4">
        <w:t>confidential</w:t>
      </w:r>
      <w:r w:rsidRPr="005108E4">
        <w:rPr>
          <w:spacing w:val="-12"/>
        </w:rPr>
        <w:t xml:space="preserve"> </w:t>
      </w:r>
      <w:r w:rsidRPr="005108E4">
        <w:t>or protected</w:t>
      </w:r>
      <w:r w:rsidRPr="005108E4">
        <w:rPr>
          <w:spacing w:val="-17"/>
        </w:rPr>
        <w:t xml:space="preserve"> </w:t>
      </w:r>
      <w:r w:rsidRPr="005108E4">
        <w:t>from</w:t>
      </w:r>
      <w:r w:rsidRPr="005108E4">
        <w:rPr>
          <w:spacing w:val="-16"/>
        </w:rPr>
        <w:t xml:space="preserve"> </w:t>
      </w:r>
      <w:r w:rsidRPr="005108E4">
        <w:t>disclosure</w:t>
      </w:r>
      <w:r w:rsidRPr="005108E4">
        <w:rPr>
          <w:spacing w:val="-17"/>
        </w:rPr>
        <w:t xml:space="preserve"> </w:t>
      </w:r>
      <w:r w:rsidRPr="005108E4">
        <w:t>by</w:t>
      </w:r>
      <w:r w:rsidRPr="005108E4">
        <w:rPr>
          <w:spacing w:val="-23"/>
        </w:rPr>
        <w:t xml:space="preserve"> </w:t>
      </w:r>
      <w:r w:rsidRPr="005108E4">
        <w:t>law</w:t>
      </w:r>
      <w:r w:rsidRPr="005108E4">
        <w:rPr>
          <w:spacing w:val="-17"/>
        </w:rPr>
        <w:t xml:space="preserve"> </w:t>
      </w:r>
      <w:r w:rsidRPr="005108E4">
        <w:t>which</w:t>
      </w:r>
      <w:r w:rsidRPr="005108E4">
        <w:rPr>
          <w:spacing w:val="-16"/>
        </w:rPr>
        <w:t xml:space="preserve"> </w:t>
      </w:r>
      <w:r w:rsidRPr="005108E4">
        <w:t>includes,</w:t>
      </w:r>
      <w:r w:rsidRPr="005108E4">
        <w:rPr>
          <w:spacing w:val="-17"/>
        </w:rPr>
        <w:t xml:space="preserve"> </w:t>
      </w:r>
      <w:r w:rsidRPr="005108E4">
        <w:t>but</w:t>
      </w:r>
      <w:r w:rsidRPr="005108E4">
        <w:rPr>
          <w:spacing w:val="-17"/>
        </w:rPr>
        <w:t xml:space="preserve"> </w:t>
      </w:r>
      <w:r w:rsidRPr="005108E4">
        <w:t>is</w:t>
      </w:r>
      <w:r w:rsidRPr="005108E4">
        <w:rPr>
          <w:spacing w:val="-18"/>
        </w:rPr>
        <w:t xml:space="preserve"> </w:t>
      </w:r>
      <w:r w:rsidRPr="005108E4">
        <w:t>not</w:t>
      </w:r>
      <w:r w:rsidRPr="005108E4">
        <w:rPr>
          <w:spacing w:val="-18"/>
        </w:rPr>
        <w:t xml:space="preserve"> </w:t>
      </w:r>
      <w:r w:rsidRPr="005108E4">
        <w:t>limited</w:t>
      </w:r>
      <w:r w:rsidRPr="005108E4">
        <w:rPr>
          <w:spacing w:val="-18"/>
        </w:rPr>
        <w:t xml:space="preserve"> </w:t>
      </w:r>
      <w:r w:rsidRPr="005108E4">
        <w:t>to,</w:t>
      </w:r>
      <w:r w:rsidRPr="005108E4">
        <w:rPr>
          <w:spacing w:val="-18"/>
        </w:rPr>
        <w:t xml:space="preserve"> </w:t>
      </w:r>
      <w:r w:rsidRPr="005108E4">
        <w:t>Confidential</w:t>
      </w:r>
      <w:r w:rsidRPr="005108E4">
        <w:rPr>
          <w:spacing w:val="-16"/>
        </w:rPr>
        <w:t xml:space="preserve"> </w:t>
      </w:r>
      <w:r w:rsidRPr="005108E4">
        <w:t xml:space="preserve">Application Materials, Confidential Social Equity Application Materials, Confidential Investigatory Materials, and Protected Patient Records (as defined in 935 CMR 501.002: </w:t>
      </w:r>
      <w:r w:rsidRPr="005108E4">
        <w:rPr>
          <w:u w:val="single"/>
        </w:rPr>
        <w:t>Protected Patient</w:t>
      </w:r>
      <w:r w:rsidRPr="005108E4">
        <w:t xml:space="preserve"> </w:t>
      </w:r>
      <w:r w:rsidRPr="005108E4">
        <w:rPr>
          <w:u w:val="single"/>
        </w:rPr>
        <w:t>Records</w:t>
      </w:r>
      <w:r w:rsidRPr="005108E4">
        <w:t>).</w:t>
      </w:r>
    </w:p>
    <w:p w14:paraId="50FE1372" w14:textId="77777777" w:rsidR="00DA2759" w:rsidRPr="005108E4" w:rsidRDefault="00DA2759">
      <w:pPr>
        <w:pStyle w:val="BodyText"/>
        <w:spacing w:before="8"/>
        <w:jc w:val="left"/>
      </w:pPr>
    </w:p>
    <w:p w14:paraId="3E3CE9CF" w14:textId="77777777" w:rsidR="00DA2759" w:rsidRPr="005108E4" w:rsidRDefault="009A7511">
      <w:pPr>
        <w:pStyle w:val="BodyText"/>
        <w:spacing w:line="242" w:lineRule="auto"/>
        <w:ind w:left="1319" w:right="117"/>
      </w:pPr>
      <w:r w:rsidRPr="005108E4">
        <w:rPr>
          <w:u w:val="single"/>
        </w:rPr>
        <w:t>Confidential Social Equity Application Materials</w:t>
      </w:r>
      <w:r w:rsidRPr="005108E4">
        <w:t xml:space="preserve"> means any electronic or written document, communication</w:t>
      </w:r>
      <w:r w:rsidRPr="005108E4">
        <w:rPr>
          <w:spacing w:val="-6"/>
        </w:rPr>
        <w:t xml:space="preserve"> </w:t>
      </w:r>
      <w:r w:rsidRPr="005108E4">
        <w:t>or</w:t>
      </w:r>
      <w:r w:rsidRPr="005108E4">
        <w:rPr>
          <w:spacing w:val="-5"/>
        </w:rPr>
        <w:t xml:space="preserve"> </w:t>
      </w:r>
      <w:r w:rsidRPr="005108E4">
        <w:t>other</w:t>
      </w:r>
      <w:r w:rsidRPr="005108E4">
        <w:rPr>
          <w:spacing w:val="-5"/>
        </w:rPr>
        <w:t xml:space="preserve"> </w:t>
      </w:r>
      <w:r w:rsidRPr="005108E4">
        <w:t>record</w:t>
      </w:r>
      <w:r w:rsidRPr="005108E4">
        <w:rPr>
          <w:spacing w:val="-5"/>
        </w:rPr>
        <w:t xml:space="preserve"> </w:t>
      </w:r>
      <w:r w:rsidRPr="005108E4">
        <w:t>pertaining</w:t>
      </w:r>
      <w:r w:rsidRPr="005108E4">
        <w:rPr>
          <w:spacing w:val="-9"/>
        </w:rPr>
        <w:t xml:space="preserve"> </w:t>
      </w:r>
      <w:r w:rsidRPr="005108E4">
        <w:t>to</w:t>
      </w:r>
      <w:r w:rsidRPr="005108E4">
        <w:rPr>
          <w:spacing w:val="-7"/>
        </w:rPr>
        <w:t xml:space="preserve"> </w:t>
      </w:r>
      <w:r w:rsidRPr="005108E4">
        <w:t>an</w:t>
      </w:r>
      <w:r w:rsidRPr="005108E4">
        <w:rPr>
          <w:spacing w:val="-7"/>
        </w:rPr>
        <w:t xml:space="preserve"> </w:t>
      </w:r>
      <w:r w:rsidRPr="005108E4">
        <w:t>application</w:t>
      </w:r>
      <w:r w:rsidRPr="005108E4">
        <w:rPr>
          <w:spacing w:val="-7"/>
        </w:rPr>
        <w:t xml:space="preserve"> </w:t>
      </w:r>
      <w:r w:rsidRPr="005108E4">
        <w:t>for</w:t>
      </w:r>
      <w:r w:rsidRPr="005108E4">
        <w:rPr>
          <w:spacing w:val="-5"/>
        </w:rPr>
        <w:t xml:space="preserve"> </w:t>
      </w:r>
      <w:r w:rsidRPr="005108E4">
        <w:t>the</w:t>
      </w:r>
      <w:r w:rsidRPr="005108E4">
        <w:rPr>
          <w:spacing w:val="-6"/>
        </w:rPr>
        <w:t xml:space="preserve"> </w:t>
      </w:r>
      <w:r w:rsidRPr="005108E4">
        <w:t>Social</w:t>
      </w:r>
      <w:r w:rsidRPr="005108E4">
        <w:rPr>
          <w:spacing w:val="-4"/>
        </w:rPr>
        <w:t xml:space="preserve"> </w:t>
      </w:r>
      <w:r w:rsidRPr="005108E4">
        <w:t>Equity</w:t>
      </w:r>
      <w:r w:rsidRPr="005108E4">
        <w:rPr>
          <w:spacing w:val="-12"/>
        </w:rPr>
        <w:t xml:space="preserve"> </w:t>
      </w:r>
      <w:r w:rsidRPr="005108E4">
        <w:t>Program</w:t>
      </w:r>
      <w:r w:rsidRPr="005108E4">
        <w:rPr>
          <w:spacing w:val="-4"/>
        </w:rPr>
        <w:t xml:space="preserve"> </w:t>
      </w:r>
      <w:r w:rsidRPr="005108E4">
        <w:t xml:space="preserve">that is required to be confidential or protected from disclosure by law which includes, but is not limited to, CORI as defined by 803 CMR 2.02: </w:t>
      </w:r>
      <w:r w:rsidRPr="005108E4">
        <w:rPr>
          <w:i/>
        </w:rPr>
        <w:t>Definitions</w:t>
      </w:r>
      <w:r w:rsidRPr="005108E4">
        <w:t>, or CHRI as defined in 803 CMR 7.02:</w:t>
      </w:r>
      <w:r w:rsidRPr="005108E4">
        <w:rPr>
          <w:spacing w:val="59"/>
        </w:rPr>
        <w:t xml:space="preserve"> </w:t>
      </w:r>
      <w:r w:rsidRPr="005108E4">
        <w:rPr>
          <w:i/>
        </w:rPr>
        <w:t>Definitions</w:t>
      </w:r>
      <w:r w:rsidRPr="005108E4">
        <w:t>.</w:t>
      </w:r>
    </w:p>
    <w:p w14:paraId="41E28B88" w14:textId="77777777" w:rsidR="00DA2759" w:rsidRPr="005108E4" w:rsidRDefault="00DA2759">
      <w:pPr>
        <w:pStyle w:val="BodyText"/>
        <w:spacing w:before="8"/>
        <w:jc w:val="left"/>
      </w:pPr>
    </w:p>
    <w:p w14:paraId="2B0FB860" w14:textId="77777777" w:rsidR="00DA2759" w:rsidRPr="005108E4" w:rsidRDefault="009A7511">
      <w:pPr>
        <w:pStyle w:val="BodyText"/>
        <w:ind w:left="1319"/>
        <w:jc w:val="left"/>
      </w:pPr>
      <w:r w:rsidRPr="005108E4">
        <w:rPr>
          <w:u w:val="single"/>
        </w:rPr>
        <w:t>Consumer</w:t>
      </w:r>
      <w:r w:rsidRPr="005108E4">
        <w:t xml:space="preserve"> means a person who is 21 years of age or older.</w:t>
      </w:r>
    </w:p>
    <w:p w14:paraId="1520F7CB" w14:textId="77777777" w:rsidR="00DA2759" w:rsidRPr="005108E4" w:rsidRDefault="00DA2759">
      <w:pPr>
        <w:pStyle w:val="BodyText"/>
        <w:spacing w:before="7"/>
        <w:jc w:val="left"/>
      </w:pPr>
    </w:p>
    <w:p w14:paraId="2CCEF413" w14:textId="77777777" w:rsidR="00DA2759" w:rsidRPr="005108E4" w:rsidRDefault="009A7511">
      <w:pPr>
        <w:pStyle w:val="BodyText"/>
        <w:spacing w:before="1" w:line="242" w:lineRule="auto"/>
        <w:ind w:left="1319" w:right="116"/>
      </w:pPr>
      <w:r w:rsidRPr="005108E4">
        <w:rPr>
          <w:u w:val="single"/>
        </w:rPr>
        <w:t>Court Appointee</w:t>
      </w:r>
      <w:r w:rsidRPr="005108E4">
        <w:t xml:space="preserve"> shall mean a person or entity appointed by a court of competent jurisdiction to</w:t>
      </w:r>
      <w:r w:rsidRPr="005108E4">
        <w:rPr>
          <w:spacing w:val="-10"/>
        </w:rPr>
        <w:t xml:space="preserve"> </w:t>
      </w:r>
      <w:r w:rsidRPr="005108E4">
        <w:t>exercise</w:t>
      </w:r>
      <w:r w:rsidRPr="005108E4">
        <w:rPr>
          <w:spacing w:val="-10"/>
        </w:rPr>
        <w:t xml:space="preserve"> </w:t>
      </w:r>
      <w:r w:rsidRPr="005108E4">
        <w:t>court</w:t>
      </w:r>
      <w:r w:rsidRPr="005108E4">
        <w:rPr>
          <w:spacing w:val="-9"/>
        </w:rPr>
        <w:t xml:space="preserve"> </w:t>
      </w:r>
      <w:r w:rsidRPr="005108E4">
        <w:t>oversight</w:t>
      </w:r>
      <w:r w:rsidRPr="005108E4">
        <w:rPr>
          <w:spacing w:val="-10"/>
        </w:rPr>
        <w:t xml:space="preserve"> </w:t>
      </w:r>
      <w:r w:rsidRPr="005108E4">
        <w:t>with</w:t>
      </w:r>
      <w:r w:rsidRPr="005108E4">
        <w:rPr>
          <w:spacing w:val="-9"/>
        </w:rPr>
        <w:t xml:space="preserve"> </w:t>
      </w:r>
      <w:r w:rsidRPr="005108E4">
        <w:t>respect</w:t>
      </w:r>
      <w:r w:rsidRPr="005108E4">
        <w:rPr>
          <w:spacing w:val="-6"/>
        </w:rPr>
        <w:t xml:space="preserve"> </w:t>
      </w:r>
      <w:r w:rsidRPr="005108E4">
        <w:t>to</w:t>
      </w:r>
      <w:r w:rsidRPr="005108E4">
        <w:rPr>
          <w:spacing w:val="-8"/>
        </w:rPr>
        <w:t xml:space="preserve"> </w:t>
      </w:r>
      <w:r w:rsidRPr="005108E4">
        <w:t>the</w:t>
      </w:r>
      <w:r w:rsidRPr="005108E4">
        <w:rPr>
          <w:spacing w:val="-8"/>
        </w:rPr>
        <w:t xml:space="preserve"> </w:t>
      </w:r>
      <w:r w:rsidRPr="005108E4">
        <w:t>property,</w:t>
      </w:r>
      <w:r w:rsidRPr="005108E4">
        <w:rPr>
          <w:spacing w:val="-8"/>
        </w:rPr>
        <w:t xml:space="preserve"> </w:t>
      </w:r>
      <w:r w:rsidRPr="005108E4">
        <w:t>assets,</w:t>
      </w:r>
      <w:r w:rsidRPr="005108E4">
        <w:rPr>
          <w:spacing w:val="-7"/>
        </w:rPr>
        <w:t xml:space="preserve"> </w:t>
      </w:r>
      <w:r w:rsidRPr="005108E4">
        <w:t>management,</w:t>
      </w:r>
      <w:r w:rsidRPr="005108E4">
        <w:rPr>
          <w:spacing w:val="-8"/>
        </w:rPr>
        <w:t xml:space="preserve"> </w:t>
      </w:r>
      <w:r w:rsidRPr="005108E4">
        <w:t>or</w:t>
      </w:r>
      <w:r w:rsidRPr="005108E4">
        <w:rPr>
          <w:spacing w:val="-8"/>
        </w:rPr>
        <w:t xml:space="preserve"> </w:t>
      </w:r>
      <w:r w:rsidRPr="005108E4">
        <w:t>operations</w:t>
      </w:r>
      <w:r w:rsidRPr="005108E4">
        <w:rPr>
          <w:spacing w:val="-8"/>
        </w:rPr>
        <w:t xml:space="preserve"> </w:t>
      </w:r>
      <w:r w:rsidRPr="005108E4">
        <w:t>of</w:t>
      </w:r>
      <w:r w:rsidRPr="005108E4">
        <w:rPr>
          <w:spacing w:val="-8"/>
        </w:rPr>
        <w:t xml:space="preserve"> </w:t>
      </w:r>
      <w:r w:rsidRPr="005108E4">
        <w:t>a Licensee or Person or Entity Having Direct or Indirect Control over a Licensee including, without limitation, a receiver, custodian, guardian, trustee, and executor or administrator of estate.</w:t>
      </w:r>
      <w:r w:rsidRPr="005108E4">
        <w:rPr>
          <w:spacing w:val="38"/>
        </w:rPr>
        <w:t xml:space="preserve"> </w:t>
      </w:r>
      <w:r w:rsidRPr="005108E4">
        <w:t>This</w:t>
      </w:r>
      <w:r w:rsidRPr="005108E4">
        <w:rPr>
          <w:spacing w:val="-11"/>
        </w:rPr>
        <w:t xml:space="preserve"> </w:t>
      </w:r>
      <w:r w:rsidRPr="005108E4">
        <w:t>could</w:t>
      </w:r>
      <w:r w:rsidRPr="005108E4">
        <w:rPr>
          <w:spacing w:val="-12"/>
        </w:rPr>
        <w:t xml:space="preserve"> </w:t>
      </w:r>
      <w:r w:rsidRPr="005108E4">
        <w:t>include</w:t>
      </w:r>
      <w:r w:rsidRPr="005108E4">
        <w:rPr>
          <w:spacing w:val="-12"/>
        </w:rPr>
        <w:t xml:space="preserve"> </w:t>
      </w:r>
      <w:r w:rsidRPr="005108E4">
        <w:t>a</w:t>
      </w:r>
      <w:r w:rsidRPr="005108E4">
        <w:rPr>
          <w:spacing w:val="-12"/>
        </w:rPr>
        <w:t xml:space="preserve"> </w:t>
      </w:r>
      <w:r w:rsidRPr="005108E4">
        <w:t>person</w:t>
      </w:r>
      <w:r w:rsidRPr="005108E4">
        <w:rPr>
          <w:spacing w:val="-12"/>
        </w:rPr>
        <w:t xml:space="preserve"> </w:t>
      </w:r>
      <w:r w:rsidRPr="005108E4">
        <w:t>or</w:t>
      </w:r>
      <w:r w:rsidRPr="005108E4">
        <w:rPr>
          <w:spacing w:val="-11"/>
        </w:rPr>
        <w:t xml:space="preserve"> </w:t>
      </w:r>
      <w:r w:rsidRPr="005108E4">
        <w:t>entity</w:t>
      </w:r>
      <w:r w:rsidRPr="005108E4">
        <w:rPr>
          <w:spacing w:val="-16"/>
        </w:rPr>
        <w:t xml:space="preserve"> </w:t>
      </w:r>
      <w:r w:rsidRPr="005108E4">
        <w:t>preapproved</w:t>
      </w:r>
      <w:r w:rsidRPr="005108E4">
        <w:rPr>
          <w:spacing w:val="-8"/>
        </w:rPr>
        <w:t xml:space="preserve"> </w:t>
      </w:r>
      <w:r w:rsidRPr="005108E4">
        <w:t>or</w:t>
      </w:r>
      <w:r w:rsidRPr="005108E4">
        <w:rPr>
          <w:spacing w:val="-10"/>
        </w:rPr>
        <w:t xml:space="preserve"> </w:t>
      </w:r>
      <w:r w:rsidRPr="005108E4">
        <w:t>recommended</w:t>
      </w:r>
      <w:r w:rsidRPr="005108E4">
        <w:rPr>
          <w:spacing w:val="-8"/>
        </w:rPr>
        <w:t xml:space="preserve"> </w:t>
      </w:r>
      <w:r w:rsidRPr="005108E4">
        <w:t>by</w:t>
      </w:r>
      <w:r w:rsidRPr="005108E4">
        <w:rPr>
          <w:spacing w:val="-16"/>
        </w:rPr>
        <w:t xml:space="preserve"> </w:t>
      </w:r>
      <w:r w:rsidRPr="005108E4">
        <w:t>the</w:t>
      </w:r>
      <w:r w:rsidRPr="005108E4">
        <w:rPr>
          <w:spacing w:val="-10"/>
        </w:rPr>
        <w:t xml:space="preserve"> </w:t>
      </w:r>
      <w:r w:rsidRPr="005108E4">
        <w:t xml:space="preserve">Commission </w:t>
      </w:r>
      <w:r w:rsidRPr="005108E4">
        <w:lastRenderedPageBreak/>
        <w:t>or its delegee appointed by the</w:t>
      </w:r>
      <w:r w:rsidRPr="005108E4">
        <w:rPr>
          <w:spacing w:val="-16"/>
        </w:rPr>
        <w:t xml:space="preserve"> </w:t>
      </w:r>
      <w:r w:rsidRPr="005108E4">
        <w:t>court.</w:t>
      </w:r>
    </w:p>
    <w:p w14:paraId="1A7641C4" w14:textId="77777777" w:rsidR="00DA2759" w:rsidRPr="005108E4" w:rsidRDefault="00DA2759">
      <w:pPr>
        <w:pStyle w:val="BodyText"/>
        <w:spacing w:before="7"/>
        <w:jc w:val="left"/>
      </w:pPr>
    </w:p>
    <w:p w14:paraId="00AACC26" w14:textId="28BD51B2" w:rsidR="0010419C" w:rsidRPr="005108E4" w:rsidRDefault="009A7511">
      <w:pPr>
        <w:pStyle w:val="BodyText"/>
        <w:spacing w:line="242" w:lineRule="auto"/>
        <w:ind w:left="1319" w:right="110"/>
      </w:pPr>
      <w:r w:rsidRPr="005108E4">
        <w:rPr>
          <w:u w:val="single"/>
        </w:rPr>
        <w:t>Court</w:t>
      </w:r>
      <w:r w:rsidRPr="005108E4">
        <w:rPr>
          <w:spacing w:val="-7"/>
          <w:u w:val="single"/>
        </w:rPr>
        <w:t xml:space="preserve"> </w:t>
      </w:r>
      <w:r w:rsidRPr="005108E4">
        <w:rPr>
          <w:u w:val="single"/>
        </w:rPr>
        <w:t>Supervised</w:t>
      </w:r>
      <w:r w:rsidRPr="005108E4">
        <w:rPr>
          <w:spacing w:val="-7"/>
          <w:u w:val="single"/>
        </w:rPr>
        <w:t xml:space="preserve"> </w:t>
      </w:r>
      <w:r w:rsidRPr="005108E4">
        <w:rPr>
          <w:u w:val="single"/>
        </w:rPr>
        <w:t>Proceeding</w:t>
      </w:r>
      <w:r w:rsidRPr="005108E4">
        <w:rPr>
          <w:spacing w:val="-10"/>
        </w:rPr>
        <w:t xml:space="preserve"> </w:t>
      </w:r>
      <w:r w:rsidRPr="005108E4">
        <w:t>shall</w:t>
      </w:r>
      <w:r w:rsidRPr="005108E4">
        <w:rPr>
          <w:spacing w:val="-4"/>
        </w:rPr>
        <w:t xml:space="preserve"> </w:t>
      </w:r>
      <w:r w:rsidRPr="005108E4">
        <w:t>mean</w:t>
      </w:r>
      <w:r w:rsidRPr="005108E4">
        <w:rPr>
          <w:spacing w:val="-6"/>
        </w:rPr>
        <w:t xml:space="preserve"> </w:t>
      </w:r>
      <w:r w:rsidRPr="005108E4">
        <w:t>a</w:t>
      </w:r>
      <w:r w:rsidRPr="005108E4">
        <w:rPr>
          <w:spacing w:val="-7"/>
        </w:rPr>
        <w:t xml:space="preserve"> </w:t>
      </w:r>
      <w:r w:rsidRPr="005108E4">
        <w:t>proceeding</w:t>
      </w:r>
      <w:r w:rsidRPr="005108E4">
        <w:rPr>
          <w:spacing w:val="-7"/>
        </w:rPr>
        <w:t xml:space="preserve"> </w:t>
      </w:r>
      <w:r w:rsidRPr="005108E4">
        <w:t>where</w:t>
      </w:r>
      <w:r w:rsidRPr="005108E4">
        <w:rPr>
          <w:spacing w:val="-8"/>
        </w:rPr>
        <w:t xml:space="preserve"> </w:t>
      </w:r>
      <w:r w:rsidRPr="005108E4">
        <w:t>a</w:t>
      </w:r>
      <w:r w:rsidRPr="005108E4">
        <w:rPr>
          <w:spacing w:val="-9"/>
        </w:rPr>
        <w:t xml:space="preserve"> </w:t>
      </w:r>
      <w:r w:rsidRPr="005108E4">
        <w:t>court</w:t>
      </w:r>
      <w:r w:rsidRPr="005108E4">
        <w:rPr>
          <w:spacing w:val="-6"/>
        </w:rPr>
        <w:t xml:space="preserve"> </w:t>
      </w:r>
      <w:r w:rsidRPr="005108E4">
        <w:t>of</w:t>
      </w:r>
      <w:r w:rsidRPr="005108E4">
        <w:rPr>
          <w:spacing w:val="-9"/>
        </w:rPr>
        <w:t xml:space="preserve"> </w:t>
      </w:r>
      <w:r w:rsidRPr="005108E4">
        <w:t>competent</w:t>
      </w:r>
      <w:r w:rsidRPr="005108E4">
        <w:rPr>
          <w:spacing w:val="-6"/>
        </w:rPr>
        <w:t xml:space="preserve"> </w:t>
      </w:r>
      <w:r w:rsidRPr="005108E4">
        <w:t>jurisdiction supervises the property, assets, management, or operations of a Licensee or Person or Entity Having Direct or Indirect Control over a Licensee through a Court</w:t>
      </w:r>
      <w:r w:rsidRPr="005108E4">
        <w:rPr>
          <w:spacing w:val="-30"/>
        </w:rPr>
        <w:t xml:space="preserve"> </w:t>
      </w:r>
      <w:r w:rsidRPr="005108E4">
        <w:t>Appointee.</w:t>
      </w:r>
    </w:p>
    <w:p w14:paraId="41DFB58D" w14:textId="77777777" w:rsidR="00DA2759" w:rsidRPr="005108E4" w:rsidRDefault="00DA2759">
      <w:pPr>
        <w:pStyle w:val="BodyText"/>
        <w:spacing w:before="7"/>
        <w:jc w:val="left"/>
      </w:pPr>
    </w:p>
    <w:p w14:paraId="3E44CA86" w14:textId="77777777" w:rsidR="00DA2759" w:rsidRPr="005108E4" w:rsidRDefault="009A7511">
      <w:pPr>
        <w:pStyle w:val="BodyText"/>
        <w:spacing w:line="242" w:lineRule="auto"/>
        <w:ind w:left="1319" w:right="116"/>
      </w:pPr>
      <w:r w:rsidRPr="005108E4">
        <w:rPr>
          <w:u w:val="single"/>
        </w:rPr>
        <w:t>Craft Marijuana Cooperative</w:t>
      </w:r>
      <w:r w:rsidRPr="005108E4">
        <w:t xml:space="preserve"> means a Marijuana Cultivator comprised of residents of the Commonwealth and organized as a limited liability company, limited liability partnership, or cooperative corporation under the laws of the Commonwealth. A cooperative is licensed to cultivate, obtain, Manufacture, Process, package, brand and Transfer Marijuana or Marijuana Products to Marijuana Establishments, but not to Consumers.</w:t>
      </w:r>
    </w:p>
    <w:p w14:paraId="701A4A86" w14:textId="77777777" w:rsidR="00DA2759" w:rsidRPr="005108E4" w:rsidRDefault="00DA2759">
      <w:pPr>
        <w:pStyle w:val="BodyText"/>
        <w:spacing w:before="8"/>
        <w:jc w:val="left"/>
      </w:pPr>
    </w:p>
    <w:p w14:paraId="3BA9DA56" w14:textId="77777777" w:rsidR="00DA2759" w:rsidRPr="005108E4" w:rsidRDefault="009A7511">
      <w:pPr>
        <w:pStyle w:val="BodyText"/>
        <w:spacing w:line="242" w:lineRule="auto"/>
        <w:ind w:left="1319" w:right="110" w:hanging="1"/>
      </w:pPr>
      <w:r w:rsidRPr="005108E4">
        <w:rPr>
          <w:u w:val="single"/>
        </w:rPr>
        <w:t>Criminal Offender Record Information (CORI)</w:t>
      </w:r>
      <w:r w:rsidRPr="005108E4">
        <w:t xml:space="preserve"> shall have the same meaning as defined by 803 CMR 2.02:</w:t>
      </w:r>
      <w:r w:rsidRPr="005108E4">
        <w:rPr>
          <w:spacing w:val="58"/>
        </w:rPr>
        <w:t xml:space="preserve"> </w:t>
      </w:r>
      <w:r w:rsidRPr="005108E4">
        <w:rPr>
          <w:i/>
        </w:rPr>
        <w:t>Definitions</w:t>
      </w:r>
      <w:r w:rsidRPr="005108E4">
        <w:t>.</w:t>
      </w:r>
    </w:p>
    <w:p w14:paraId="7E29DF31" w14:textId="77777777" w:rsidR="00DA2759" w:rsidRPr="005108E4" w:rsidRDefault="00DA2759">
      <w:pPr>
        <w:pStyle w:val="BodyText"/>
        <w:spacing w:before="4"/>
        <w:jc w:val="left"/>
      </w:pPr>
    </w:p>
    <w:p w14:paraId="276465B8" w14:textId="77777777" w:rsidR="00DA2759" w:rsidRPr="005108E4" w:rsidRDefault="009A7511">
      <w:pPr>
        <w:pStyle w:val="BodyText"/>
        <w:spacing w:line="242" w:lineRule="auto"/>
        <w:ind w:left="1319" w:right="115"/>
      </w:pPr>
      <w:r w:rsidRPr="005108E4">
        <w:rPr>
          <w:u w:val="single"/>
        </w:rPr>
        <w:t>Cultivation Batch</w:t>
      </w:r>
      <w:r w:rsidRPr="005108E4">
        <w:t xml:space="preserve"> means a collection of Cannabis or Marijuana plants from the same seed or plant</w:t>
      </w:r>
      <w:r w:rsidRPr="005108E4">
        <w:rPr>
          <w:spacing w:val="-11"/>
        </w:rPr>
        <w:t xml:space="preserve"> </w:t>
      </w:r>
      <w:r w:rsidRPr="005108E4">
        <w:t>stock</w:t>
      </w:r>
      <w:r w:rsidRPr="005108E4">
        <w:rPr>
          <w:spacing w:val="-10"/>
        </w:rPr>
        <w:t xml:space="preserve"> </w:t>
      </w:r>
      <w:r w:rsidRPr="005108E4">
        <w:t>that</w:t>
      </w:r>
      <w:r w:rsidRPr="005108E4">
        <w:rPr>
          <w:spacing w:val="-10"/>
        </w:rPr>
        <w:t xml:space="preserve"> </w:t>
      </w:r>
      <w:r w:rsidRPr="005108E4">
        <w:t>are</w:t>
      </w:r>
      <w:r w:rsidRPr="005108E4">
        <w:rPr>
          <w:spacing w:val="-10"/>
        </w:rPr>
        <w:t xml:space="preserve"> </w:t>
      </w:r>
      <w:r w:rsidRPr="005108E4">
        <w:t>cultivated</w:t>
      </w:r>
      <w:r w:rsidRPr="005108E4">
        <w:rPr>
          <w:spacing w:val="-10"/>
        </w:rPr>
        <w:t xml:space="preserve"> </w:t>
      </w:r>
      <w:r w:rsidRPr="005108E4">
        <w:t>and</w:t>
      </w:r>
      <w:r w:rsidRPr="005108E4">
        <w:rPr>
          <w:spacing w:val="-9"/>
        </w:rPr>
        <w:t xml:space="preserve"> </w:t>
      </w:r>
      <w:r w:rsidRPr="005108E4">
        <w:t>harvested</w:t>
      </w:r>
      <w:r w:rsidRPr="005108E4">
        <w:rPr>
          <w:spacing w:val="-8"/>
        </w:rPr>
        <w:t xml:space="preserve"> </w:t>
      </w:r>
      <w:r w:rsidRPr="005108E4">
        <w:t>together,</w:t>
      </w:r>
      <w:r w:rsidRPr="005108E4">
        <w:rPr>
          <w:spacing w:val="-8"/>
        </w:rPr>
        <w:t xml:space="preserve"> </w:t>
      </w:r>
      <w:r w:rsidRPr="005108E4">
        <w:t>and</w:t>
      </w:r>
      <w:r w:rsidRPr="005108E4">
        <w:rPr>
          <w:spacing w:val="-10"/>
        </w:rPr>
        <w:t xml:space="preserve"> </w:t>
      </w:r>
      <w:r w:rsidRPr="005108E4">
        <w:t>receive</w:t>
      </w:r>
      <w:r w:rsidRPr="005108E4">
        <w:rPr>
          <w:spacing w:val="-11"/>
        </w:rPr>
        <w:t xml:space="preserve"> </w:t>
      </w:r>
      <w:r w:rsidRPr="005108E4">
        <w:t>an</w:t>
      </w:r>
      <w:r w:rsidRPr="005108E4">
        <w:rPr>
          <w:spacing w:val="-10"/>
        </w:rPr>
        <w:t xml:space="preserve"> </w:t>
      </w:r>
      <w:r w:rsidRPr="005108E4">
        <w:t>identical</w:t>
      </w:r>
      <w:r w:rsidRPr="005108E4">
        <w:rPr>
          <w:spacing w:val="-10"/>
        </w:rPr>
        <w:t xml:space="preserve"> </w:t>
      </w:r>
      <w:r w:rsidRPr="005108E4">
        <w:t>Propagation</w:t>
      </w:r>
      <w:r w:rsidRPr="005108E4">
        <w:rPr>
          <w:spacing w:val="-10"/>
        </w:rPr>
        <w:t xml:space="preserve"> </w:t>
      </w:r>
      <w:r w:rsidRPr="005108E4">
        <w:t>and cultivation</w:t>
      </w:r>
      <w:r w:rsidRPr="005108E4">
        <w:rPr>
          <w:spacing w:val="-29"/>
        </w:rPr>
        <w:t xml:space="preserve"> </w:t>
      </w:r>
      <w:r w:rsidRPr="005108E4">
        <w:t>treatment</w:t>
      </w:r>
      <w:r w:rsidRPr="005108E4">
        <w:rPr>
          <w:spacing w:val="-28"/>
        </w:rPr>
        <w:t xml:space="preserve"> </w:t>
      </w:r>
      <w:r w:rsidRPr="005108E4">
        <w:t>including,</w:t>
      </w:r>
      <w:r w:rsidRPr="005108E4">
        <w:rPr>
          <w:spacing w:val="-29"/>
        </w:rPr>
        <w:t xml:space="preserve"> </w:t>
      </w:r>
      <w:r w:rsidRPr="005108E4">
        <w:t>but</w:t>
      </w:r>
      <w:r w:rsidRPr="005108E4">
        <w:rPr>
          <w:spacing w:val="-27"/>
        </w:rPr>
        <w:t xml:space="preserve"> </w:t>
      </w:r>
      <w:r w:rsidRPr="005108E4">
        <w:t>not</w:t>
      </w:r>
      <w:r w:rsidRPr="005108E4">
        <w:rPr>
          <w:spacing w:val="-26"/>
        </w:rPr>
        <w:t xml:space="preserve"> </w:t>
      </w:r>
      <w:r w:rsidRPr="005108E4">
        <w:t>limited</w:t>
      </w:r>
      <w:r w:rsidRPr="005108E4">
        <w:rPr>
          <w:spacing w:val="-26"/>
        </w:rPr>
        <w:t xml:space="preserve"> </w:t>
      </w:r>
      <w:r w:rsidRPr="005108E4">
        <w:t>to:</w:t>
      </w:r>
      <w:r w:rsidRPr="005108E4">
        <w:rPr>
          <w:spacing w:val="8"/>
        </w:rPr>
        <w:t xml:space="preserve"> </w:t>
      </w:r>
      <w:r w:rsidRPr="005108E4">
        <w:t>growing</w:t>
      </w:r>
      <w:r w:rsidRPr="005108E4">
        <w:rPr>
          <w:spacing w:val="-31"/>
        </w:rPr>
        <w:t xml:space="preserve"> </w:t>
      </w:r>
      <w:r w:rsidRPr="005108E4">
        <w:t>media,</w:t>
      </w:r>
      <w:r w:rsidRPr="005108E4">
        <w:rPr>
          <w:spacing w:val="-29"/>
        </w:rPr>
        <w:t xml:space="preserve"> </w:t>
      </w:r>
      <w:r w:rsidRPr="005108E4">
        <w:t>ambient</w:t>
      </w:r>
      <w:r w:rsidRPr="005108E4">
        <w:rPr>
          <w:spacing w:val="-28"/>
        </w:rPr>
        <w:t xml:space="preserve"> </w:t>
      </w:r>
      <w:r w:rsidRPr="005108E4">
        <w:t>conditions,</w:t>
      </w:r>
      <w:r w:rsidRPr="005108E4">
        <w:rPr>
          <w:spacing w:val="-29"/>
        </w:rPr>
        <w:t xml:space="preserve"> </w:t>
      </w:r>
      <w:r w:rsidRPr="005108E4">
        <w:t>watering and</w:t>
      </w:r>
      <w:r w:rsidRPr="005108E4">
        <w:rPr>
          <w:spacing w:val="-12"/>
        </w:rPr>
        <w:t xml:space="preserve"> </w:t>
      </w:r>
      <w:r w:rsidRPr="005108E4">
        <w:t>light</w:t>
      </w:r>
      <w:r w:rsidRPr="005108E4">
        <w:rPr>
          <w:spacing w:val="-11"/>
        </w:rPr>
        <w:t xml:space="preserve"> </w:t>
      </w:r>
      <w:r w:rsidRPr="005108E4">
        <w:t>regimes</w:t>
      </w:r>
      <w:r w:rsidRPr="005108E4">
        <w:rPr>
          <w:spacing w:val="-12"/>
        </w:rPr>
        <w:t xml:space="preserve"> </w:t>
      </w:r>
      <w:r w:rsidRPr="005108E4">
        <w:t>and</w:t>
      </w:r>
      <w:r w:rsidRPr="005108E4">
        <w:rPr>
          <w:spacing w:val="-12"/>
        </w:rPr>
        <w:t xml:space="preserve"> </w:t>
      </w:r>
      <w:r w:rsidRPr="005108E4">
        <w:t>agricultural</w:t>
      </w:r>
      <w:r w:rsidRPr="005108E4">
        <w:rPr>
          <w:spacing w:val="-11"/>
        </w:rPr>
        <w:t xml:space="preserve"> </w:t>
      </w:r>
      <w:r w:rsidRPr="005108E4">
        <w:t>or</w:t>
      </w:r>
      <w:r w:rsidRPr="005108E4">
        <w:rPr>
          <w:spacing w:val="-12"/>
        </w:rPr>
        <w:t xml:space="preserve"> </w:t>
      </w:r>
      <w:r w:rsidRPr="005108E4">
        <w:t>hydroponic</w:t>
      </w:r>
      <w:r w:rsidRPr="005108E4">
        <w:rPr>
          <w:spacing w:val="-10"/>
        </w:rPr>
        <w:t xml:space="preserve"> </w:t>
      </w:r>
      <w:r w:rsidRPr="005108E4">
        <w:t>inputs.</w:t>
      </w:r>
      <w:r w:rsidRPr="005108E4">
        <w:rPr>
          <w:spacing w:val="42"/>
        </w:rPr>
        <w:t xml:space="preserve"> </w:t>
      </w:r>
      <w:r w:rsidRPr="005108E4">
        <w:t>Clones</w:t>
      </w:r>
      <w:r w:rsidRPr="005108E4">
        <w:rPr>
          <w:spacing w:val="-9"/>
        </w:rPr>
        <w:t xml:space="preserve"> </w:t>
      </w:r>
      <w:r w:rsidRPr="005108E4">
        <w:t>that</w:t>
      </w:r>
      <w:r w:rsidRPr="005108E4">
        <w:rPr>
          <w:spacing w:val="-9"/>
        </w:rPr>
        <w:t xml:space="preserve"> </w:t>
      </w:r>
      <w:r w:rsidRPr="005108E4">
        <w:t>come</w:t>
      </w:r>
      <w:r w:rsidRPr="005108E4">
        <w:rPr>
          <w:spacing w:val="-13"/>
        </w:rPr>
        <w:t xml:space="preserve"> </w:t>
      </w:r>
      <w:r w:rsidRPr="005108E4">
        <w:t>from</w:t>
      </w:r>
      <w:r w:rsidRPr="005108E4">
        <w:rPr>
          <w:spacing w:val="-11"/>
        </w:rPr>
        <w:t xml:space="preserve"> </w:t>
      </w:r>
      <w:r w:rsidRPr="005108E4">
        <w:t>the</w:t>
      </w:r>
      <w:r w:rsidRPr="005108E4">
        <w:rPr>
          <w:spacing w:val="-13"/>
        </w:rPr>
        <w:t xml:space="preserve"> </w:t>
      </w:r>
      <w:r w:rsidRPr="005108E4">
        <w:t>same</w:t>
      </w:r>
      <w:r w:rsidRPr="005108E4">
        <w:rPr>
          <w:spacing w:val="-13"/>
        </w:rPr>
        <w:t xml:space="preserve"> </w:t>
      </w:r>
      <w:r w:rsidRPr="005108E4">
        <w:t>plant are</w:t>
      </w:r>
      <w:r w:rsidRPr="005108E4">
        <w:rPr>
          <w:spacing w:val="-26"/>
        </w:rPr>
        <w:t xml:space="preserve"> </w:t>
      </w:r>
      <w:r w:rsidRPr="005108E4">
        <w:t>one</w:t>
      </w:r>
      <w:r w:rsidRPr="005108E4">
        <w:rPr>
          <w:spacing w:val="-25"/>
        </w:rPr>
        <w:t xml:space="preserve"> </w:t>
      </w:r>
      <w:r w:rsidRPr="005108E4">
        <w:t>batch.</w:t>
      </w:r>
      <w:r w:rsidRPr="005108E4">
        <w:rPr>
          <w:spacing w:val="14"/>
        </w:rPr>
        <w:t xml:space="preserve"> </w:t>
      </w:r>
      <w:r w:rsidRPr="005108E4">
        <w:t>The</w:t>
      </w:r>
      <w:r w:rsidRPr="005108E4">
        <w:rPr>
          <w:spacing w:val="-23"/>
        </w:rPr>
        <w:t xml:space="preserve"> </w:t>
      </w:r>
      <w:r w:rsidRPr="005108E4">
        <w:t>Licensee</w:t>
      </w:r>
      <w:r w:rsidRPr="005108E4">
        <w:rPr>
          <w:spacing w:val="-22"/>
        </w:rPr>
        <w:t xml:space="preserve"> </w:t>
      </w:r>
      <w:r w:rsidRPr="005108E4">
        <w:t>shall</w:t>
      </w:r>
      <w:r w:rsidRPr="005108E4">
        <w:rPr>
          <w:spacing w:val="-22"/>
        </w:rPr>
        <w:t xml:space="preserve"> </w:t>
      </w:r>
      <w:r w:rsidRPr="005108E4">
        <w:t>assign</w:t>
      </w:r>
      <w:r w:rsidRPr="005108E4">
        <w:rPr>
          <w:spacing w:val="-22"/>
        </w:rPr>
        <w:t xml:space="preserve"> </w:t>
      </w:r>
      <w:r w:rsidRPr="005108E4">
        <w:t>and</w:t>
      </w:r>
      <w:r w:rsidRPr="005108E4">
        <w:rPr>
          <w:spacing w:val="-22"/>
        </w:rPr>
        <w:t xml:space="preserve"> </w:t>
      </w:r>
      <w:r w:rsidRPr="005108E4">
        <w:t>record</w:t>
      </w:r>
      <w:r w:rsidRPr="005108E4">
        <w:rPr>
          <w:spacing w:val="-21"/>
        </w:rPr>
        <w:t xml:space="preserve"> </w:t>
      </w:r>
      <w:r w:rsidRPr="005108E4">
        <w:t>a</w:t>
      </w:r>
      <w:r w:rsidRPr="005108E4">
        <w:rPr>
          <w:spacing w:val="-23"/>
        </w:rPr>
        <w:t xml:space="preserve"> </w:t>
      </w:r>
      <w:r w:rsidRPr="005108E4">
        <w:t>unique,</w:t>
      </w:r>
      <w:r w:rsidRPr="005108E4">
        <w:rPr>
          <w:spacing w:val="-24"/>
        </w:rPr>
        <w:t xml:space="preserve"> </w:t>
      </w:r>
      <w:r w:rsidRPr="005108E4">
        <w:t>sequential</w:t>
      </w:r>
      <w:r w:rsidRPr="005108E4">
        <w:rPr>
          <w:spacing w:val="-24"/>
        </w:rPr>
        <w:t xml:space="preserve"> </w:t>
      </w:r>
      <w:r w:rsidRPr="005108E4">
        <w:t>alphanumeric</w:t>
      </w:r>
      <w:r w:rsidRPr="005108E4">
        <w:rPr>
          <w:spacing w:val="-25"/>
        </w:rPr>
        <w:t xml:space="preserve"> </w:t>
      </w:r>
      <w:r w:rsidRPr="005108E4">
        <w:t>identifier to</w:t>
      </w:r>
      <w:r w:rsidRPr="005108E4">
        <w:rPr>
          <w:spacing w:val="-15"/>
        </w:rPr>
        <w:t xml:space="preserve"> </w:t>
      </w:r>
      <w:r w:rsidRPr="005108E4">
        <w:t>each</w:t>
      </w:r>
      <w:r w:rsidRPr="005108E4">
        <w:rPr>
          <w:spacing w:val="-14"/>
        </w:rPr>
        <w:t xml:space="preserve"> </w:t>
      </w:r>
      <w:r w:rsidRPr="005108E4">
        <w:t>Cultivation</w:t>
      </w:r>
      <w:r w:rsidRPr="005108E4">
        <w:rPr>
          <w:spacing w:val="-15"/>
        </w:rPr>
        <w:t xml:space="preserve"> </w:t>
      </w:r>
      <w:r w:rsidRPr="005108E4">
        <w:t>Batch</w:t>
      </w:r>
      <w:r w:rsidRPr="005108E4">
        <w:rPr>
          <w:spacing w:val="-14"/>
        </w:rPr>
        <w:t xml:space="preserve"> </w:t>
      </w:r>
      <w:r w:rsidRPr="005108E4">
        <w:t>for</w:t>
      </w:r>
      <w:r w:rsidRPr="005108E4">
        <w:rPr>
          <w:spacing w:val="-16"/>
        </w:rPr>
        <w:t xml:space="preserve"> </w:t>
      </w:r>
      <w:r w:rsidRPr="005108E4">
        <w:t>the</w:t>
      </w:r>
      <w:r w:rsidRPr="005108E4">
        <w:rPr>
          <w:spacing w:val="-15"/>
        </w:rPr>
        <w:t xml:space="preserve"> </w:t>
      </w:r>
      <w:r w:rsidRPr="005108E4">
        <w:t>purposes</w:t>
      </w:r>
      <w:r w:rsidRPr="005108E4">
        <w:rPr>
          <w:spacing w:val="-16"/>
        </w:rPr>
        <w:t xml:space="preserve"> </w:t>
      </w:r>
      <w:r w:rsidRPr="005108E4">
        <w:t>of</w:t>
      </w:r>
      <w:r w:rsidRPr="005108E4">
        <w:rPr>
          <w:spacing w:val="-16"/>
        </w:rPr>
        <w:t xml:space="preserve"> </w:t>
      </w:r>
      <w:r w:rsidRPr="005108E4">
        <w:t>production</w:t>
      </w:r>
      <w:r w:rsidRPr="005108E4">
        <w:rPr>
          <w:spacing w:val="-14"/>
        </w:rPr>
        <w:t xml:space="preserve"> </w:t>
      </w:r>
      <w:r w:rsidRPr="005108E4">
        <w:t>tracking,</w:t>
      </w:r>
      <w:r w:rsidRPr="005108E4">
        <w:rPr>
          <w:spacing w:val="-14"/>
        </w:rPr>
        <w:t xml:space="preserve"> </w:t>
      </w:r>
      <w:r w:rsidRPr="005108E4">
        <w:t>product</w:t>
      </w:r>
      <w:r w:rsidRPr="005108E4">
        <w:rPr>
          <w:spacing w:val="-15"/>
        </w:rPr>
        <w:t xml:space="preserve"> </w:t>
      </w:r>
      <w:r w:rsidRPr="005108E4">
        <w:t>labeling</w:t>
      </w:r>
      <w:r w:rsidRPr="005108E4">
        <w:rPr>
          <w:spacing w:val="-17"/>
        </w:rPr>
        <w:t xml:space="preserve"> </w:t>
      </w:r>
      <w:r w:rsidRPr="005108E4">
        <w:t>and</w:t>
      </w:r>
      <w:r w:rsidRPr="005108E4">
        <w:rPr>
          <w:spacing w:val="-15"/>
        </w:rPr>
        <w:t xml:space="preserve"> </w:t>
      </w:r>
      <w:r w:rsidRPr="005108E4">
        <w:t>product recalls.</w:t>
      </w:r>
    </w:p>
    <w:p w14:paraId="519F14B1" w14:textId="77777777" w:rsidR="00DA2759" w:rsidRPr="005108E4" w:rsidRDefault="00DA2759">
      <w:pPr>
        <w:pStyle w:val="BodyText"/>
        <w:spacing w:before="10"/>
        <w:jc w:val="left"/>
      </w:pPr>
    </w:p>
    <w:p w14:paraId="5EE9A3C3" w14:textId="77777777" w:rsidR="00DA2759" w:rsidRPr="005108E4" w:rsidRDefault="009A7511">
      <w:pPr>
        <w:pStyle w:val="BodyText"/>
        <w:spacing w:line="242" w:lineRule="auto"/>
        <w:ind w:left="1319" w:right="117" w:hanging="1"/>
      </w:pPr>
      <w:r w:rsidRPr="005108E4">
        <w:rPr>
          <w:u w:val="single"/>
        </w:rPr>
        <w:t>Debilitating</w:t>
      </w:r>
      <w:r w:rsidRPr="005108E4">
        <w:rPr>
          <w:spacing w:val="-19"/>
        </w:rPr>
        <w:t xml:space="preserve"> </w:t>
      </w:r>
      <w:r w:rsidRPr="005108E4">
        <w:t>means</w:t>
      </w:r>
      <w:r w:rsidRPr="005108E4">
        <w:rPr>
          <w:spacing w:val="-17"/>
        </w:rPr>
        <w:t xml:space="preserve"> </w:t>
      </w:r>
      <w:r w:rsidRPr="005108E4">
        <w:t>causing</w:t>
      </w:r>
      <w:r w:rsidRPr="005108E4">
        <w:rPr>
          <w:spacing w:val="-19"/>
        </w:rPr>
        <w:t xml:space="preserve"> </w:t>
      </w:r>
      <w:r w:rsidRPr="005108E4">
        <w:t>weakness,</w:t>
      </w:r>
      <w:r w:rsidRPr="005108E4">
        <w:rPr>
          <w:spacing w:val="-16"/>
        </w:rPr>
        <w:t xml:space="preserve"> </w:t>
      </w:r>
      <w:r w:rsidRPr="005108E4">
        <w:t>cachexia,</w:t>
      </w:r>
      <w:r w:rsidRPr="005108E4">
        <w:rPr>
          <w:spacing w:val="-16"/>
        </w:rPr>
        <w:t xml:space="preserve"> </w:t>
      </w:r>
      <w:r w:rsidRPr="005108E4">
        <w:t>wasting</w:t>
      </w:r>
      <w:r w:rsidRPr="005108E4">
        <w:rPr>
          <w:spacing w:val="-19"/>
        </w:rPr>
        <w:t xml:space="preserve"> </w:t>
      </w:r>
      <w:r w:rsidRPr="005108E4">
        <w:t>syndrome,</w:t>
      </w:r>
      <w:r w:rsidRPr="005108E4">
        <w:rPr>
          <w:spacing w:val="-16"/>
        </w:rPr>
        <w:t xml:space="preserve"> </w:t>
      </w:r>
      <w:r w:rsidRPr="005108E4">
        <w:t>intractable</w:t>
      </w:r>
      <w:r w:rsidRPr="005108E4">
        <w:rPr>
          <w:spacing w:val="-18"/>
        </w:rPr>
        <w:t xml:space="preserve"> </w:t>
      </w:r>
      <w:r w:rsidRPr="005108E4">
        <w:t>pain,</w:t>
      </w:r>
      <w:r w:rsidRPr="005108E4">
        <w:rPr>
          <w:spacing w:val="-16"/>
        </w:rPr>
        <w:t xml:space="preserve"> </w:t>
      </w:r>
      <w:r w:rsidRPr="005108E4">
        <w:t>or</w:t>
      </w:r>
      <w:r w:rsidRPr="005108E4">
        <w:rPr>
          <w:spacing w:val="-17"/>
        </w:rPr>
        <w:t xml:space="preserve"> </w:t>
      </w:r>
      <w:r w:rsidRPr="005108E4">
        <w:t>nausea, or</w:t>
      </w:r>
      <w:r w:rsidRPr="005108E4">
        <w:rPr>
          <w:spacing w:val="-15"/>
        </w:rPr>
        <w:t xml:space="preserve"> </w:t>
      </w:r>
      <w:r w:rsidRPr="005108E4">
        <w:t>impairing</w:t>
      </w:r>
      <w:r w:rsidRPr="005108E4">
        <w:rPr>
          <w:spacing w:val="-16"/>
        </w:rPr>
        <w:t xml:space="preserve"> </w:t>
      </w:r>
      <w:r w:rsidRPr="005108E4">
        <w:t>strength</w:t>
      </w:r>
      <w:r w:rsidRPr="005108E4">
        <w:rPr>
          <w:spacing w:val="-13"/>
        </w:rPr>
        <w:t xml:space="preserve"> </w:t>
      </w:r>
      <w:r w:rsidRPr="005108E4">
        <w:t>or</w:t>
      </w:r>
      <w:r w:rsidRPr="005108E4">
        <w:rPr>
          <w:spacing w:val="-14"/>
        </w:rPr>
        <w:t xml:space="preserve"> </w:t>
      </w:r>
      <w:r w:rsidRPr="005108E4">
        <w:t>ability,</w:t>
      </w:r>
      <w:r w:rsidRPr="005108E4">
        <w:rPr>
          <w:spacing w:val="-14"/>
        </w:rPr>
        <w:t xml:space="preserve"> </w:t>
      </w:r>
      <w:r w:rsidRPr="005108E4">
        <w:t>and</w:t>
      </w:r>
      <w:r w:rsidRPr="005108E4">
        <w:rPr>
          <w:spacing w:val="-13"/>
        </w:rPr>
        <w:t xml:space="preserve"> </w:t>
      </w:r>
      <w:r w:rsidRPr="005108E4">
        <w:t>progressing</w:t>
      </w:r>
      <w:r w:rsidRPr="005108E4">
        <w:rPr>
          <w:spacing w:val="-16"/>
        </w:rPr>
        <w:t xml:space="preserve"> </w:t>
      </w:r>
      <w:r w:rsidRPr="005108E4">
        <w:t>to</w:t>
      </w:r>
      <w:r w:rsidRPr="005108E4">
        <w:rPr>
          <w:spacing w:val="-13"/>
        </w:rPr>
        <w:t xml:space="preserve"> </w:t>
      </w:r>
      <w:r w:rsidRPr="005108E4">
        <w:t>such</w:t>
      </w:r>
      <w:r w:rsidRPr="005108E4">
        <w:rPr>
          <w:spacing w:val="-13"/>
        </w:rPr>
        <w:t xml:space="preserve"> </w:t>
      </w:r>
      <w:r w:rsidRPr="005108E4">
        <w:t>an</w:t>
      </w:r>
      <w:r w:rsidRPr="005108E4">
        <w:rPr>
          <w:spacing w:val="-17"/>
        </w:rPr>
        <w:t xml:space="preserve"> </w:t>
      </w:r>
      <w:r w:rsidRPr="005108E4">
        <w:t>extent</w:t>
      </w:r>
      <w:r w:rsidRPr="005108E4">
        <w:rPr>
          <w:spacing w:val="-15"/>
        </w:rPr>
        <w:t xml:space="preserve"> </w:t>
      </w:r>
      <w:r w:rsidRPr="005108E4">
        <w:t>that</w:t>
      </w:r>
      <w:r w:rsidRPr="005108E4">
        <w:rPr>
          <w:spacing w:val="-15"/>
        </w:rPr>
        <w:t xml:space="preserve"> </w:t>
      </w:r>
      <w:r w:rsidRPr="005108E4">
        <w:t>one</w:t>
      </w:r>
      <w:r w:rsidRPr="005108E4">
        <w:rPr>
          <w:spacing w:val="-17"/>
        </w:rPr>
        <w:t xml:space="preserve"> </w:t>
      </w:r>
      <w:r w:rsidRPr="005108E4">
        <w:t>or</w:t>
      </w:r>
      <w:r w:rsidRPr="005108E4">
        <w:rPr>
          <w:spacing w:val="-16"/>
        </w:rPr>
        <w:t xml:space="preserve"> </w:t>
      </w:r>
      <w:r w:rsidRPr="005108E4">
        <w:t>more</w:t>
      </w:r>
      <w:r w:rsidRPr="005108E4">
        <w:rPr>
          <w:spacing w:val="-14"/>
        </w:rPr>
        <w:t xml:space="preserve"> </w:t>
      </w:r>
      <w:r w:rsidRPr="005108E4">
        <w:t>of</w:t>
      </w:r>
      <w:r w:rsidRPr="005108E4">
        <w:rPr>
          <w:spacing w:val="-14"/>
        </w:rPr>
        <w:t xml:space="preserve"> </w:t>
      </w:r>
      <w:r w:rsidRPr="005108E4">
        <w:t>a</w:t>
      </w:r>
      <w:r w:rsidRPr="005108E4">
        <w:rPr>
          <w:spacing w:val="-15"/>
        </w:rPr>
        <w:t xml:space="preserve"> </w:t>
      </w:r>
      <w:r w:rsidRPr="005108E4">
        <w:t>patient's major life activities is substantially</w:t>
      </w:r>
      <w:r w:rsidRPr="005108E4">
        <w:rPr>
          <w:spacing w:val="-12"/>
        </w:rPr>
        <w:t xml:space="preserve"> </w:t>
      </w:r>
      <w:r w:rsidRPr="005108E4">
        <w:t>limited.</w:t>
      </w:r>
    </w:p>
    <w:p w14:paraId="443C6B66" w14:textId="77777777" w:rsidR="00DA2759" w:rsidRPr="005108E4" w:rsidRDefault="00DA2759">
      <w:pPr>
        <w:pStyle w:val="BodyText"/>
        <w:spacing w:before="6"/>
        <w:jc w:val="left"/>
      </w:pPr>
    </w:p>
    <w:p w14:paraId="5CF0EFAF" w14:textId="77777777" w:rsidR="00DA2759" w:rsidRPr="005108E4" w:rsidRDefault="009A7511">
      <w:pPr>
        <w:pStyle w:val="BodyText"/>
        <w:spacing w:line="242" w:lineRule="auto"/>
        <w:ind w:left="1319" w:right="117"/>
      </w:pPr>
      <w:r w:rsidRPr="005108E4">
        <w:rPr>
          <w:u w:val="single"/>
        </w:rPr>
        <w:t>Debilitating Medical Condition</w:t>
      </w:r>
      <w:r w:rsidRPr="005108E4">
        <w:t xml:space="preserve"> means cancer, glaucoma, positive status for human immunodeficiency virus (HIV), acquired immune deficiency syndrome (AIDS), hepatitis C, amyotrophic</w:t>
      </w:r>
      <w:r w:rsidRPr="005108E4">
        <w:rPr>
          <w:spacing w:val="-28"/>
        </w:rPr>
        <w:t xml:space="preserve"> </w:t>
      </w:r>
      <w:r w:rsidRPr="005108E4">
        <w:t>lateral</w:t>
      </w:r>
      <w:r w:rsidRPr="005108E4">
        <w:rPr>
          <w:spacing w:val="-25"/>
        </w:rPr>
        <w:t xml:space="preserve"> </w:t>
      </w:r>
      <w:r w:rsidRPr="005108E4">
        <w:t>sclerosis</w:t>
      </w:r>
      <w:r w:rsidRPr="005108E4">
        <w:rPr>
          <w:spacing w:val="-29"/>
        </w:rPr>
        <w:t xml:space="preserve"> </w:t>
      </w:r>
      <w:r w:rsidRPr="005108E4">
        <w:t>(ALS),</w:t>
      </w:r>
      <w:r w:rsidRPr="005108E4">
        <w:rPr>
          <w:spacing w:val="-28"/>
        </w:rPr>
        <w:t xml:space="preserve"> </w:t>
      </w:r>
      <w:r w:rsidRPr="005108E4">
        <w:t>Crohn's</w:t>
      </w:r>
      <w:r w:rsidRPr="005108E4">
        <w:rPr>
          <w:spacing w:val="-28"/>
        </w:rPr>
        <w:t xml:space="preserve"> </w:t>
      </w:r>
      <w:r w:rsidRPr="005108E4">
        <w:t>disease,</w:t>
      </w:r>
      <w:r w:rsidRPr="005108E4">
        <w:rPr>
          <w:spacing w:val="-26"/>
        </w:rPr>
        <w:t xml:space="preserve"> </w:t>
      </w:r>
      <w:r w:rsidRPr="005108E4">
        <w:t>Parkinson's</w:t>
      </w:r>
      <w:r w:rsidRPr="005108E4">
        <w:rPr>
          <w:spacing w:val="-27"/>
        </w:rPr>
        <w:t xml:space="preserve"> </w:t>
      </w:r>
      <w:r w:rsidRPr="005108E4">
        <w:t>disease,</w:t>
      </w:r>
      <w:r w:rsidRPr="005108E4">
        <w:rPr>
          <w:spacing w:val="-26"/>
        </w:rPr>
        <w:t xml:space="preserve"> </w:t>
      </w:r>
      <w:r w:rsidRPr="005108E4">
        <w:t>and</w:t>
      </w:r>
      <w:r w:rsidRPr="005108E4">
        <w:rPr>
          <w:spacing w:val="-27"/>
        </w:rPr>
        <w:t xml:space="preserve"> </w:t>
      </w:r>
      <w:r w:rsidRPr="005108E4">
        <w:t>multiple</w:t>
      </w:r>
      <w:r w:rsidRPr="005108E4">
        <w:rPr>
          <w:spacing w:val="-27"/>
        </w:rPr>
        <w:t xml:space="preserve"> </w:t>
      </w:r>
      <w:r w:rsidRPr="005108E4">
        <w:t>sclerosis (MS), when such diseases are debilitating, and other debilitating conditions as determined in writing by a Qualifying Patient's healthcare</w:t>
      </w:r>
      <w:r w:rsidRPr="005108E4">
        <w:rPr>
          <w:spacing w:val="-22"/>
        </w:rPr>
        <w:t xml:space="preserve"> </w:t>
      </w:r>
      <w:r w:rsidRPr="005108E4">
        <w:t>provider.</w:t>
      </w:r>
    </w:p>
    <w:p w14:paraId="2227FF4B" w14:textId="77777777" w:rsidR="00DA2759" w:rsidRPr="005108E4" w:rsidRDefault="00DA2759">
      <w:pPr>
        <w:pStyle w:val="BodyText"/>
        <w:spacing w:before="8"/>
        <w:jc w:val="left"/>
      </w:pPr>
    </w:p>
    <w:p w14:paraId="7379973E" w14:textId="77777777" w:rsidR="00DA2759" w:rsidRPr="005108E4" w:rsidRDefault="009A7511">
      <w:pPr>
        <w:pStyle w:val="BodyText"/>
        <w:spacing w:line="242" w:lineRule="auto"/>
        <w:ind w:left="1320" w:right="110"/>
      </w:pPr>
      <w:r w:rsidRPr="005108E4">
        <w:rPr>
          <w:u w:val="single"/>
        </w:rPr>
        <w:t>Delivery Agreement</w:t>
      </w:r>
      <w:r w:rsidRPr="005108E4">
        <w:t xml:space="preserve"> means a contract between a licensed Marijuana Establishment and a Delivery</w:t>
      </w:r>
      <w:r w:rsidRPr="005108E4">
        <w:rPr>
          <w:spacing w:val="-37"/>
        </w:rPr>
        <w:t xml:space="preserve"> </w:t>
      </w:r>
      <w:r w:rsidRPr="005108E4">
        <w:t>Licensee</w:t>
      </w:r>
      <w:r w:rsidRPr="005108E4">
        <w:rPr>
          <w:spacing w:val="-31"/>
        </w:rPr>
        <w:t xml:space="preserve"> </w:t>
      </w:r>
      <w:r w:rsidRPr="005108E4">
        <w:t>or</w:t>
      </w:r>
      <w:r w:rsidRPr="005108E4">
        <w:rPr>
          <w:spacing w:val="-31"/>
        </w:rPr>
        <w:t xml:space="preserve"> </w:t>
      </w:r>
      <w:r w:rsidRPr="005108E4">
        <w:t>Marijuana</w:t>
      </w:r>
      <w:r w:rsidRPr="005108E4">
        <w:rPr>
          <w:spacing w:val="-31"/>
        </w:rPr>
        <w:t xml:space="preserve"> </w:t>
      </w:r>
      <w:r w:rsidRPr="005108E4">
        <w:t>Establishment</w:t>
      </w:r>
      <w:r w:rsidRPr="005108E4">
        <w:rPr>
          <w:spacing w:val="-31"/>
        </w:rPr>
        <w:t xml:space="preserve"> </w:t>
      </w:r>
      <w:r w:rsidRPr="005108E4">
        <w:t>with</w:t>
      </w:r>
      <w:r w:rsidRPr="005108E4">
        <w:rPr>
          <w:spacing w:val="-33"/>
        </w:rPr>
        <w:t xml:space="preserve"> </w:t>
      </w:r>
      <w:r w:rsidRPr="005108E4">
        <w:t>a</w:t>
      </w:r>
      <w:r w:rsidRPr="005108E4">
        <w:rPr>
          <w:spacing w:val="-33"/>
        </w:rPr>
        <w:t xml:space="preserve"> </w:t>
      </w:r>
      <w:r w:rsidRPr="005108E4">
        <w:rPr>
          <w:spacing w:val="-3"/>
        </w:rPr>
        <w:t>Delivery</w:t>
      </w:r>
      <w:r w:rsidRPr="005108E4">
        <w:rPr>
          <w:spacing w:val="-38"/>
        </w:rPr>
        <w:t xml:space="preserve"> </w:t>
      </w:r>
      <w:r w:rsidRPr="005108E4">
        <w:rPr>
          <w:spacing w:val="-3"/>
        </w:rPr>
        <w:t>Endorsement</w:t>
      </w:r>
      <w:r w:rsidRPr="005108E4">
        <w:rPr>
          <w:spacing w:val="-31"/>
        </w:rPr>
        <w:t xml:space="preserve"> </w:t>
      </w:r>
      <w:r w:rsidRPr="005108E4">
        <w:t>to</w:t>
      </w:r>
      <w:r w:rsidRPr="005108E4">
        <w:rPr>
          <w:spacing w:val="-30"/>
        </w:rPr>
        <w:t xml:space="preserve"> </w:t>
      </w:r>
      <w:r w:rsidRPr="005108E4">
        <w:t>deliver</w:t>
      </w:r>
      <w:r w:rsidRPr="005108E4">
        <w:rPr>
          <w:spacing w:val="-31"/>
        </w:rPr>
        <w:t xml:space="preserve"> </w:t>
      </w:r>
      <w:r w:rsidRPr="005108E4">
        <w:t>Marijuana or Marijuana Products from the Marijuana Establishment directly to Consumers and as permitted, Marijuana Couriers to Patients and Caregivers, under the provisions of a Delivery License.</w:t>
      </w:r>
    </w:p>
    <w:p w14:paraId="1AAC0BCE" w14:textId="77777777" w:rsidR="00DA2759" w:rsidRPr="005108E4" w:rsidRDefault="00DA2759">
      <w:pPr>
        <w:pStyle w:val="BodyText"/>
        <w:spacing w:before="8"/>
        <w:jc w:val="left"/>
      </w:pPr>
    </w:p>
    <w:p w14:paraId="554D8F10" w14:textId="77777777" w:rsidR="00DA2759" w:rsidRPr="005108E4" w:rsidRDefault="009A7511">
      <w:pPr>
        <w:pStyle w:val="BodyText"/>
        <w:spacing w:line="242" w:lineRule="auto"/>
        <w:ind w:left="1320" w:right="116"/>
      </w:pPr>
      <w:r w:rsidRPr="005108E4">
        <w:rPr>
          <w:u w:val="single"/>
        </w:rPr>
        <w:t>Delivery Endorsement</w:t>
      </w:r>
      <w:r w:rsidRPr="005108E4">
        <w:t xml:space="preserve"> means authorization granted to Licensees in categories of Marijuana Establishments identified by the Commission to perform deliveries directly from the establishment to Consumers.</w:t>
      </w:r>
    </w:p>
    <w:p w14:paraId="1B763F9E" w14:textId="77777777" w:rsidR="00DA2759" w:rsidRPr="005108E4" w:rsidRDefault="00DA2759">
      <w:pPr>
        <w:pStyle w:val="BodyText"/>
        <w:spacing w:before="6"/>
        <w:jc w:val="left"/>
      </w:pPr>
    </w:p>
    <w:p w14:paraId="22734BF8" w14:textId="77777777" w:rsidR="00DA2759" w:rsidRPr="005108E4" w:rsidRDefault="009A7511">
      <w:pPr>
        <w:pStyle w:val="BodyText"/>
        <w:spacing w:line="244" w:lineRule="auto"/>
        <w:ind w:left="1319" w:right="116"/>
      </w:pPr>
      <w:r w:rsidRPr="005108E4">
        <w:rPr>
          <w:u w:val="single"/>
        </w:rPr>
        <w:t>Delivery Items</w:t>
      </w:r>
      <w:r w:rsidRPr="005108E4">
        <w:t xml:space="preserve"> means Finished Marijuana Products, Marijuana Accessories, and Marijuana Establishment Branded Goods.</w:t>
      </w:r>
    </w:p>
    <w:p w14:paraId="3C362C15" w14:textId="77777777" w:rsidR="00DA2759" w:rsidRPr="005108E4" w:rsidRDefault="00DA2759">
      <w:pPr>
        <w:pStyle w:val="BodyText"/>
        <w:spacing w:before="1"/>
        <w:jc w:val="left"/>
      </w:pPr>
    </w:p>
    <w:p w14:paraId="0545E3F2" w14:textId="77777777" w:rsidR="00DA2759" w:rsidRPr="005108E4" w:rsidRDefault="009A7511">
      <w:pPr>
        <w:pStyle w:val="BodyText"/>
        <w:spacing w:line="242" w:lineRule="auto"/>
        <w:ind w:left="1319" w:right="116" w:hanging="1"/>
      </w:pPr>
      <w:r w:rsidRPr="005108E4">
        <w:rPr>
          <w:u w:val="single"/>
        </w:rPr>
        <w:t>Delivery Licensee</w:t>
      </w:r>
      <w:r w:rsidRPr="005108E4">
        <w:t xml:space="preserve"> means an entity that is authorized to deliver Marijuana and Marijuana Products</w:t>
      </w:r>
      <w:r w:rsidRPr="005108E4">
        <w:rPr>
          <w:spacing w:val="-29"/>
        </w:rPr>
        <w:t xml:space="preserve"> </w:t>
      </w:r>
      <w:r w:rsidRPr="005108E4">
        <w:t>directly</w:t>
      </w:r>
      <w:r w:rsidRPr="005108E4">
        <w:rPr>
          <w:spacing w:val="-35"/>
        </w:rPr>
        <w:t xml:space="preserve"> </w:t>
      </w:r>
      <w:r w:rsidRPr="005108E4">
        <w:t>to</w:t>
      </w:r>
      <w:r w:rsidRPr="005108E4">
        <w:rPr>
          <w:spacing w:val="-29"/>
        </w:rPr>
        <w:t xml:space="preserve"> </w:t>
      </w:r>
      <w:r w:rsidRPr="005108E4">
        <w:t>Consumers</w:t>
      </w:r>
      <w:r w:rsidRPr="005108E4">
        <w:rPr>
          <w:spacing w:val="-28"/>
        </w:rPr>
        <w:t xml:space="preserve"> </w:t>
      </w:r>
      <w:r w:rsidRPr="005108E4">
        <w:t>and</w:t>
      </w:r>
      <w:r w:rsidRPr="005108E4">
        <w:rPr>
          <w:spacing w:val="-29"/>
        </w:rPr>
        <w:t xml:space="preserve"> </w:t>
      </w:r>
      <w:r w:rsidRPr="005108E4">
        <w:t>as</w:t>
      </w:r>
      <w:r w:rsidRPr="005108E4">
        <w:rPr>
          <w:spacing w:val="-27"/>
        </w:rPr>
        <w:t xml:space="preserve"> </w:t>
      </w:r>
      <w:r w:rsidRPr="005108E4">
        <w:t>permitted,</w:t>
      </w:r>
      <w:r w:rsidRPr="005108E4">
        <w:rPr>
          <w:spacing w:val="-26"/>
        </w:rPr>
        <w:t xml:space="preserve"> </w:t>
      </w:r>
      <w:r w:rsidRPr="005108E4">
        <w:t>Marijuana</w:t>
      </w:r>
      <w:r w:rsidRPr="005108E4">
        <w:rPr>
          <w:spacing w:val="-27"/>
        </w:rPr>
        <w:t xml:space="preserve"> </w:t>
      </w:r>
      <w:r w:rsidRPr="005108E4">
        <w:t>Couriers</w:t>
      </w:r>
      <w:r w:rsidRPr="005108E4">
        <w:rPr>
          <w:spacing w:val="-27"/>
        </w:rPr>
        <w:t xml:space="preserve"> </w:t>
      </w:r>
      <w:r w:rsidRPr="005108E4">
        <w:t>to</w:t>
      </w:r>
      <w:r w:rsidRPr="005108E4">
        <w:rPr>
          <w:spacing w:val="-26"/>
        </w:rPr>
        <w:t xml:space="preserve"> </w:t>
      </w:r>
      <w:r w:rsidRPr="005108E4">
        <w:t>Patients</w:t>
      </w:r>
      <w:r w:rsidRPr="005108E4">
        <w:rPr>
          <w:spacing w:val="-26"/>
        </w:rPr>
        <w:t xml:space="preserve"> </w:t>
      </w:r>
      <w:r w:rsidRPr="005108E4">
        <w:t>and</w:t>
      </w:r>
      <w:r w:rsidRPr="005108E4">
        <w:rPr>
          <w:spacing w:val="-29"/>
        </w:rPr>
        <w:t xml:space="preserve"> </w:t>
      </w:r>
      <w:r w:rsidRPr="005108E4">
        <w:t>Caregivers.</w:t>
      </w:r>
    </w:p>
    <w:p w14:paraId="654664DF" w14:textId="77777777" w:rsidR="00DA2759" w:rsidRPr="005108E4" w:rsidRDefault="00DA2759">
      <w:pPr>
        <w:pStyle w:val="BodyText"/>
        <w:spacing w:before="4"/>
        <w:jc w:val="left"/>
      </w:pPr>
    </w:p>
    <w:p w14:paraId="5898B46C" w14:textId="77777777" w:rsidR="00DA2759" w:rsidRPr="005108E4" w:rsidRDefault="009A7511">
      <w:pPr>
        <w:pStyle w:val="BodyText"/>
        <w:spacing w:before="1" w:line="242" w:lineRule="auto"/>
        <w:ind w:left="1320" w:right="117" w:hanging="1"/>
      </w:pPr>
      <w:r w:rsidRPr="005108E4">
        <w:rPr>
          <w:u w:val="single"/>
        </w:rPr>
        <w:t>Department of Agricultural Resources (MDAR)</w:t>
      </w:r>
      <w:r w:rsidRPr="005108E4">
        <w:t xml:space="preserve"> means the Massachusetts Department of Agricultural Resources, unless otherwise specified. MDAR has jurisdiction over Hemp and Pesticides.</w:t>
      </w:r>
    </w:p>
    <w:p w14:paraId="754E8546" w14:textId="77777777" w:rsidR="00DA2759" w:rsidRPr="005108E4" w:rsidRDefault="00DA2759">
      <w:pPr>
        <w:pStyle w:val="BodyText"/>
        <w:spacing w:before="6"/>
        <w:jc w:val="left"/>
      </w:pPr>
    </w:p>
    <w:p w14:paraId="605BB9CD" w14:textId="77777777" w:rsidR="00DA2759" w:rsidRPr="005108E4" w:rsidRDefault="009A7511">
      <w:pPr>
        <w:pStyle w:val="BodyText"/>
        <w:spacing w:line="242" w:lineRule="auto"/>
        <w:ind w:left="1319" w:right="118"/>
      </w:pPr>
      <w:r w:rsidRPr="005108E4">
        <w:rPr>
          <w:u w:val="single"/>
        </w:rPr>
        <w:t>Department of Criminal Justice Information Services (DCJIS)</w:t>
      </w:r>
      <w:r w:rsidRPr="005108E4">
        <w:t xml:space="preserve"> means the Massachusetts Department</w:t>
      </w:r>
      <w:r w:rsidRPr="005108E4">
        <w:rPr>
          <w:spacing w:val="-10"/>
        </w:rPr>
        <w:t xml:space="preserve"> </w:t>
      </w:r>
      <w:r w:rsidRPr="005108E4">
        <w:t>of</w:t>
      </w:r>
      <w:r w:rsidRPr="005108E4">
        <w:rPr>
          <w:spacing w:val="-11"/>
        </w:rPr>
        <w:t xml:space="preserve"> </w:t>
      </w:r>
      <w:r w:rsidRPr="005108E4">
        <w:t>Criminal</w:t>
      </w:r>
      <w:r w:rsidRPr="005108E4">
        <w:rPr>
          <w:spacing w:val="-12"/>
        </w:rPr>
        <w:t xml:space="preserve"> </w:t>
      </w:r>
      <w:r w:rsidRPr="005108E4">
        <w:t>Justice</w:t>
      </w:r>
      <w:r w:rsidRPr="005108E4">
        <w:rPr>
          <w:spacing w:val="-13"/>
        </w:rPr>
        <w:t xml:space="preserve"> </w:t>
      </w:r>
      <w:r w:rsidRPr="005108E4">
        <w:t>Information</w:t>
      </w:r>
      <w:r w:rsidRPr="005108E4">
        <w:rPr>
          <w:spacing w:val="-10"/>
        </w:rPr>
        <w:t xml:space="preserve"> </w:t>
      </w:r>
      <w:r w:rsidRPr="005108E4">
        <w:t>Services,</w:t>
      </w:r>
      <w:r w:rsidRPr="005108E4">
        <w:rPr>
          <w:spacing w:val="-10"/>
        </w:rPr>
        <w:t xml:space="preserve"> </w:t>
      </w:r>
      <w:r w:rsidRPr="005108E4">
        <w:t>unless</w:t>
      </w:r>
      <w:r w:rsidRPr="005108E4">
        <w:rPr>
          <w:spacing w:val="-10"/>
        </w:rPr>
        <w:t xml:space="preserve"> </w:t>
      </w:r>
      <w:r w:rsidRPr="005108E4">
        <w:t>otherwise</w:t>
      </w:r>
      <w:r w:rsidRPr="005108E4">
        <w:rPr>
          <w:spacing w:val="-11"/>
        </w:rPr>
        <w:t xml:space="preserve"> </w:t>
      </w:r>
      <w:r w:rsidRPr="005108E4">
        <w:t>specified.</w:t>
      </w:r>
      <w:r w:rsidRPr="005108E4">
        <w:rPr>
          <w:spacing w:val="40"/>
        </w:rPr>
        <w:t xml:space="preserve"> </w:t>
      </w:r>
      <w:r w:rsidRPr="005108E4">
        <w:t>DCJIS</w:t>
      </w:r>
      <w:r w:rsidRPr="005108E4">
        <w:rPr>
          <w:spacing w:val="-9"/>
        </w:rPr>
        <w:t xml:space="preserve"> </w:t>
      </w:r>
      <w:r w:rsidRPr="005108E4">
        <w:t>shall have the same meaning as defined in 803 CMR 2.02:</w:t>
      </w:r>
      <w:r w:rsidRPr="005108E4">
        <w:rPr>
          <w:spacing w:val="42"/>
        </w:rPr>
        <w:t xml:space="preserve"> </w:t>
      </w:r>
      <w:r w:rsidRPr="005108E4">
        <w:rPr>
          <w:i/>
        </w:rPr>
        <w:t>Definitions</w:t>
      </w:r>
      <w:r w:rsidRPr="005108E4">
        <w:t>.</w:t>
      </w:r>
    </w:p>
    <w:p w14:paraId="39F3D28D" w14:textId="77777777" w:rsidR="00DA2759" w:rsidRPr="005108E4" w:rsidRDefault="00DA2759">
      <w:pPr>
        <w:pStyle w:val="BodyText"/>
        <w:spacing w:before="6"/>
        <w:jc w:val="left"/>
      </w:pPr>
    </w:p>
    <w:p w14:paraId="59E14656" w14:textId="77777777" w:rsidR="00DA2759" w:rsidRPr="005108E4" w:rsidRDefault="009A7511">
      <w:pPr>
        <w:pStyle w:val="BodyText"/>
        <w:spacing w:line="242" w:lineRule="auto"/>
        <w:ind w:left="1319" w:right="116"/>
      </w:pPr>
      <w:r w:rsidRPr="005108E4">
        <w:rPr>
          <w:u w:val="single"/>
        </w:rPr>
        <w:t>Department of Public Health (DPH)</w:t>
      </w:r>
      <w:r w:rsidRPr="005108E4">
        <w:t xml:space="preserve"> means the Massachusetts Department of Public Health, unless</w:t>
      </w:r>
      <w:r w:rsidRPr="005108E4">
        <w:rPr>
          <w:spacing w:val="-14"/>
        </w:rPr>
        <w:t xml:space="preserve"> </w:t>
      </w:r>
      <w:r w:rsidRPr="005108E4">
        <w:t>otherwise</w:t>
      </w:r>
      <w:r w:rsidRPr="005108E4">
        <w:rPr>
          <w:spacing w:val="-15"/>
        </w:rPr>
        <w:t xml:space="preserve"> </w:t>
      </w:r>
      <w:r w:rsidRPr="005108E4">
        <w:t>specified.</w:t>
      </w:r>
      <w:r w:rsidRPr="005108E4">
        <w:rPr>
          <w:spacing w:val="38"/>
        </w:rPr>
        <w:t xml:space="preserve"> </w:t>
      </w:r>
      <w:r w:rsidRPr="005108E4">
        <w:t>DPH</w:t>
      </w:r>
      <w:r w:rsidRPr="005108E4">
        <w:rPr>
          <w:spacing w:val="-12"/>
        </w:rPr>
        <w:t xml:space="preserve"> </w:t>
      </w:r>
      <w:r w:rsidRPr="005108E4">
        <w:t>is</w:t>
      </w:r>
      <w:r w:rsidRPr="005108E4">
        <w:rPr>
          <w:spacing w:val="-13"/>
        </w:rPr>
        <w:t xml:space="preserve"> </w:t>
      </w:r>
      <w:r w:rsidRPr="005108E4">
        <w:t>the</w:t>
      </w:r>
      <w:r w:rsidRPr="005108E4">
        <w:rPr>
          <w:spacing w:val="-15"/>
        </w:rPr>
        <w:t xml:space="preserve"> </w:t>
      </w:r>
      <w:r w:rsidRPr="005108E4">
        <w:t>agency</w:t>
      </w:r>
      <w:r w:rsidRPr="005108E4">
        <w:rPr>
          <w:spacing w:val="-20"/>
        </w:rPr>
        <w:t xml:space="preserve"> </w:t>
      </w:r>
      <w:r w:rsidRPr="005108E4">
        <w:t>that</w:t>
      </w:r>
      <w:r w:rsidRPr="005108E4">
        <w:rPr>
          <w:spacing w:val="-14"/>
        </w:rPr>
        <w:t xml:space="preserve"> </w:t>
      </w:r>
      <w:r w:rsidRPr="005108E4">
        <w:t>administered</w:t>
      </w:r>
      <w:r w:rsidRPr="005108E4">
        <w:rPr>
          <w:spacing w:val="-13"/>
        </w:rPr>
        <w:t xml:space="preserve"> </w:t>
      </w:r>
      <w:r w:rsidRPr="005108E4">
        <w:t>the</w:t>
      </w:r>
      <w:r w:rsidRPr="005108E4">
        <w:rPr>
          <w:spacing w:val="-15"/>
        </w:rPr>
        <w:t xml:space="preserve"> </w:t>
      </w:r>
      <w:r w:rsidRPr="005108E4">
        <w:t>Medical</w:t>
      </w:r>
      <w:r w:rsidRPr="005108E4">
        <w:rPr>
          <w:spacing w:val="-13"/>
        </w:rPr>
        <w:t xml:space="preserve"> </w:t>
      </w:r>
      <w:r w:rsidRPr="005108E4">
        <w:t>Use</w:t>
      </w:r>
      <w:r w:rsidRPr="005108E4">
        <w:rPr>
          <w:spacing w:val="-15"/>
        </w:rPr>
        <w:t xml:space="preserve"> </w:t>
      </w:r>
      <w:r w:rsidRPr="005108E4">
        <w:t>of</w:t>
      </w:r>
      <w:r w:rsidRPr="005108E4">
        <w:rPr>
          <w:spacing w:val="-14"/>
        </w:rPr>
        <w:t xml:space="preserve"> </w:t>
      </w:r>
      <w:r w:rsidRPr="005108E4">
        <w:t>Marijuana Program prior to</w:t>
      </w:r>
      <w:r w:rsidRPr="005108E4">
        <w:rPr>
          <w:spacing w:val="-3"/>
        </w:rPr>
        <w:t xml:space="preserve"> </w:t>
      </w:r>
      <w:r w:rsidRPr="005108E4">
        <w:t>2019.</w:t>
      </w:r>
    </w:p>
    <w:p w14:paraId="32542649" w14:textId="77777777" w:rsidR="00DA2759" w:rsidRPr="005108E4" w:rsidRDefault="00DA2759">
      <w:pPr>
        <w:pStyle w:val="BodyText"/>
        <w:spacing w:before="6"/>
        <w:jc w:val="left"/>
      </w:pPr>
    </w:p>
    <w:p w14:paraId="614D9E93" w14:textId="77777777" w:rsidR="00DA2759" w:rsidRPr="005108E4" w:rsidRDefault="009A7511">
      <w:pPr>
        <w:pStyle w:val="BodyText"/>
        <w:spacing w:line="244" w:lineRule="auto"/>
        <w:ind w:left="1319" w:right="118"/>
      </w:pPr>
      <w:r w:rsidRPr="005108E4">
        <w:rPr>
          <w:u w:val="single"/>
        </w:rPr>
        <w:t>Department of Revenue (DOR)</w:t>
      </w:r>
      <w:r w:rsidRPr="005108E4">
        <w:t xml:space="preserve"> means the Massachusetts Department of Revenue, unless otherwise specified.</w:t>
      </w:r>
    </w:p>
    <w:p w14:paraId="79C9685B" w14:textId="77777777" w:rsidR="00DA2759" w:rsidRPr="005108E4" w:rsidRDefault="00DA2759">
      <w:pPr>
        <w:pStyle w:val="BodyText"/>
        <w:spacing w:before="1"/>
        <w:jc w:val="left"/>
      </w:pPr>
    </w:p>
    <w:p w14:paraId="3EB56E09" w14:textId="77777777" w:rsidR="00DA2759" w:rsidRPr="005108E4" w:rsidRDefault="009A7511">
      <w:pPr>
        <w:pStyle w:val="BodyText"/>
        <w:spacing w:line="242" w:lineRule="auto"/>
        <w:ind w:left="1319" w:right="117"/>
      </w:pPr>
      <w:r w:rsidRPr="005108E4">
        <w:rPr>
          <w:u w:val="single"/>
        </w:rPr>
        <w:lastRenderedPageBreak/>
        <w:t>Department of Unemployment Assistance (DUA)</w:t>
      </w:r>
      <w:r w:rsidRPr="005108E4">
        <w:t xml:space="preserve"> means the Massachusetts Department of Unemployment Assistance, unless otherwise specified.</w:t>
      </w:r>
    </w:p>
    <w:p w14:paraId="07672193" w14:textId="77777777" w:rsidR="00DA2759" w:rsidRPr="005108E4" w:rsidRDefault="00DA2759" w:rsidP="00085DD1">
      <w:pPr>
        <w:tabs>
          <w:tab w:val="left" w:pos="902"/>
        </w:tabs>
        <w:spacing w:before="61"/>
      </w:pPr>
    </w:p>
    <w:p w14:paraId="1A7FB782" w14:textId="77777777" w:rsidR="00DA2759" w:rsidRPr="005108E4" w:rsidRDefault="009A7511">
      <w:pPr>
        <w:pStyle w:val="BodyText"/>
        <w:spacing w:line="242" w:lineRule="auto"/>
        <w:ind w:left="1319" w:right="116"/>
      </w:pPr>
      <w:r w:rsidRPr="005108E4">
        <w:rPr>
          <w:u w:val="single"/>
        </w:rPr>
        <w:t>Duress</w:t>
      </w:r>
      <w:r w:rsidRPr="005108E4">
        <w:rPr>
          <w:spacing w:val="-5"/>
          <w:u w:val="single"/>
        </w:rPr>
        <w:t xml:space="preserve"> </w:t>
      </w:r>
      <w:r w:rsidRPr="005108E4">
        <w:rPr>
          <w:u w:val="single"/>
        </w:rPr>
        <w:t>Alarm</w:t>
      </w:r>
      <w:r w:rsidRPr="005108E4">
        <w:rPr>
          <w:spacing w:val="-4"/>
        </w:rPr>
        <w:t xml:space="preserve"> </w:t>
      </w:r>
      <w:r w:rsidRPr="005108E4">
        <w:t>means</w:t>
      </w:r>
      <w:r w:rsidRPr="005108E4">
        <w:rPr>
          <w:spacing w:val="-4"/>
        </w:rPr>
        <w:t xml:space="preserve"> </w:t>
      </w:r>
      <w:r w:rsidRPr="005108E4">
        <w:t>a</w:t>
      </w:r>
      <w:r w:rsidRPr="005108E4">
        <w:rPr>
          <w:spacing w:val="-3"/>
        </w:rPr>
        <w:t xml:space="preserve"> </w:t>
      </w:r>
      <w:r w:rsidRPr="005108E4">
        <w:t>silent</w:t>
      </w:r>
      <w:r w:rsidRPr="005108E4">
        <w:rPr>
          <w:spacing w:val="-4"/>
        </w:rPr>
        <w:t xml:space="preserve"> </w:t>
      </w:r>
      <w:r w:rsidRPr="005108E4">
        <w:t>security</w:t>
      </w:r>
      <w:r w:rsidRPr="005108E4">
        <w:rPr>
          <w:spacing w:val="-11"/>
        </w:rPr>
        <w:t xml:space="preserve"> </w:t>
      </w:r>
      <w:r w:rsidRPr="005108E4">
        <w:t>alarm</w:t>
      </w:r>
      <w:r w:rsidRPr="005108E4">
        <w:rPr>
          <w:spacing w:val="-5"/>
        </w:rPr>
        <w:t xml:space="preserve"> </w:t>
      </w:r>
      <w:r w:rsidRPr="005108E4">
        <w:t>signal</w:t>
      </w:r>
      <w:r w:rsidRPr="005108E4">
        <w:rPr>
          <w:spacing w:val="-4"/>
        </w:rPr>
        <w:t xml:space="preserve"> </w:t>
      </w:r>
      <w:r w:rsidRPr="005108E4">
        <w:t>generated</w:t>
      </w:r>
      <w:r w:rsidRPr="005108E4">
        <w:rPr>
          <w:spacing w:val="-5"/>
        </w:rPr>
        <w:t xml:space="preserve"> </w:t>
      </w:r>
      <w:r w:rsidRPr="005108E4">
        <w:t>by</w:t>
      </w:r>
      <w:r w:rsidRPr="005108E4">
        <w:rPr>
          <w:spacing w:val="-11"/>
        </w:rPr>
        <w:t xml:space="preserve"> </w:t>
      </w:r>
      <w:r w:rsidRPr="005108E4">
        <w:t>the</w:t>
      </w:r>
      <w:r w:rsidRPr="005108E4">
        <w:rPr>
          <w:spacing w:val="-6"/>
        </w:rPr>
        <w:t xml:space="preserve"> </w:t>
      </w:r>
      <w:r w:rsidRPr="005108E4">
        <w:t>entry</w:t>
      </w:r>
      <w:r w:rsidRPr="005108E4">
        <w:rPr>
          <w:spacing w:val="-12"/>
        </w:rPr>
        <w:t xml:space="preserve"> </w:t>
      </w:r>
      <w:r w:rsidRPr="005108E4">
        <w:t>of</w:t>
      </w:r>
      <w:r w:rsidRPr="005108E4">
        <w:rPr>
          <w:spacing w:val="-5"/>
        </w:rPr>
        <w:t xml:space="preserve"> </w:t>
      </w:r>
      <w:r w:rsidRPr="005108E4">
        <w:t>a</w:t>
      </w:r>
      <w:r w:rsidRPr="005108E4">
        <w:rPr>
          <w:spacing w:val="-6"/>
        </w:rPr>
        <w:t xml:space="preserve"> </w:t>
      </w:r>
      <w:r w:rsidRPr="005108E4">
        <w:t>designated</w:t>
      </w:r>
      <w:r w:rsidRPr="005108E4">
        <w:rPr>
          <w:spacing w:val="-5"/>
        </w:rPr>
        <w:t xml:space="preserve"> </w:t>
      </w:r>
      <w:r w:rsidRPr="005108E4">
        <w:t>code into</w:t>
      </w:r>
      <w:r w:rsidRPr="005108E4">
        <w:rPr>
          <w:spacing w:val="-4"/>
        </w:rPr>
        <w:t xml:space="preserve"> </w:t>
      </w:r>
      <w:r w:rsidRPr="005108E4">
        <w:t>an</w:t>
      </w:r>
      <w:r w:rsidRPr="005108E4">
        <w:rPr>
          <w:spacing w:val="-3"/>
        </w:rPr>
        <w:t xml:space="preserve"> </w:t>
      </w:r>
      <w:r w:rsidRPr="005108E4">
        <w:t>Arming</w:t>
      </w:r>
      <w:r w:rsidRPr="005108E4">
        <w:rPr>
          <w:spacing w:val="-5"/>
        </w:rPr>
        <w:t xml:space="preserve"> </w:t>
      </w:r>
      <w:r w:rsidRPr="005108E4">
        <w:t>Station</w:t>
      </w:r>
      <w:r w:rsidRPr="005108E4">
        <w:rPr>
          <w:spacing w:val="-3"/>
        </w:rPr>
        <w:t xml:space="preserve"> </w:t>
      </w:r>
      <w:r w:rsidRPr="005108E4">
        <w:t>that</w:t>
      </w:r>
      <w:r w:rsidRPr="005108E4">
        <w:rPr>
          <w:spacing w:val="-2"/>
        </w:rPr>
        <w:t xml:space="preserve"> </w:t>
      </w:r>
      <w:r w:rsidRPr="005108E4">
        <w:t>signals</w:t>
      </w:r>
      <w:r w:rsidRPr="005108E4">
        <w:rPr>
          <w:spacing w:val="-3"/>
        </w:rPr>
        <w:t xml:space="preserve"> </w:t>
      </w:r>
      <w:r w:rsidRPr="005108E4">
        <w:t>an</w:t>
      </w:r>
      <w:r w:rsidRPr="005108E4">
        <w:rPr>
          <w:spacing w:val="-3"/>
        </w:rPr>
        <w:t xml:space="preserve"> </w:t>
      </w:r>
      <w:r w:rsidRPr="005108E4">
        <w:t>alarm</w:t>
      </w:r>
      <w:r w:rsidRPr="005108E4">
        <w:rPr>
          <w:spacing w:val="-2"/>
        </w:rPr>
        <w:t xml:space="preserve"> </w:t>
      </w:r>
      <w:r w:rsidRPr="005108E4">
        <w:t>user</w:t>
      </w:r>
      <w:r w:rsidRPr="005108E4">
        <w:rPr>
          <w:spacing w:val="-3"/>
        </w:rPr>
        <w:t xml:space="preserve"> </w:t>
      </w:r>
      <w:r w:rsidRPr="005108E4">
        <w:t>is</w:t>
      </w:r>
      <w:r w:rsidRPr="005108E4">
        <w:rPr>
          <w:spacing w:val="-2"/>
        </w:rPr>
        <w:t xml:space="preserve"> </w:t>
      </w:r>
      <w:r w:rsidRPr="005108E4">
        <w:t>under</w:t>
      </w:r>
      <w:r w:rsidRPr="005108E4">
        <w:rPr>
          <w:spacing w:val="-4"/>
        </w:rPr>
        <w:t xml:space="preserve"> </w:t>
      </w:r>
      <w:r w:rsidRPr="005108E4">
        <w:t>duress</w:t>
      </w:r>
      <w:r w:rsidRPr="005108E4">
        <w:rPr>
          <w:spacing w:val="-2"/>
        </w:rPr>
        <w:t xml:space="preserve"> </w:t>
      </w:r>
      <w:r w:rsidRPr="005108E4">
        <w:t>and</w:t>
      </w:r>
      <w:r w:rsidRPr="005108E4">
        <w:rPr>
          <w:spacing w:val="-3"/>
        </w:rPr>
        <w:t xml:space="preserve"> </w:t>
      </w:r>
      <w:r w:rsidRPr="005108E4">
        <w:t>turns</w:t>
      </w:r>
      <w:r w:rsidRPr="005108E4">
        <w:rPr>
          <w:spacing w:val="-2"/>
        </w:rPr>
        <w:t xml:space="preserve"> </w:t>
      </w:r>
      <w:r w:rsidRPr="005108E4">
        <w:t>off</w:t>
      </w:r>
      <w:r w:rsidRPr="005108E4">
        <w:rPr>
          <w:spacing w:val="-3"/>
        </w:rPr>
        <w:t xml:space="preserve"> </w:t>
      </w:r>
      <w:r w:rsidRPr="005108E4">
        <w:t>the</w:t>
      </w:r>
      <w:r w:rsidRPr="005108E4">
        <w:rPr>
          <w:spacing w:val="-5"/>
        </w:rPr>
        <w:t xml:space="preserve"> </w:t>
      </w:r>
      <w:r w:rsidRPr="005108E4">
        <w:t>system.</w:t>
      </w:r>
    </w:p>
    <w:p w14:paraId="30AFA50F" w14:textId="77777777" w:rsidR="00DA2759" w:rsidRPr="005108E4" w:rsidRDefault="00DA2759">
      <w:pPr>
        <w:pStyle w:val="BodyText"/>
        <w:spacing w:before="4"/>
        <w:jc w:val="left"/>
      </w:pPr>
    </w:p>
    <w:p w14:paraId="5D5BF814" w14:textId="77777777" w:rsidR="00DA2759" w:rsidRPr="005108E4" w:rsidRDefault="009A7511">
      <w:pPr>
        <w:pStyle w:val="BodyText"/>
        <w:spacing w:line="242" w:lineRule="auto"/>
        <w:ind w:left="1320" w:right="117"/>
      </w:pPr>
      <w:r w:rsidRPr="005108E4">
        <w:rPr>
          <w:u w:val="single"/>
        </w:rPr>
        <w:t>Economic</w:t>
      </w:r>
      <w:r w:rsidRPr="005108E4">
        <w:rPr>
          <w:spacing w:val="-13"/>
          <w:u w:val="single"/>
        </w:rPr>
        <w:t xml:space="preserve"> </w:t>
      </w:r>
      <w:r w:rsidRPr="005108E4">
        <w:rPr>
          <w:u w:val="single"/>
        </w:rPr>
        <w:t>Empowerment</w:t>
      </w:r>
      <w:r w:rsidRPr="005108E4">
        <w:rPr>
          <w:spacing w:val="-12"/>
          <w:u w:val="single"/>
        </w:rPr>
        <w:t xml:space="preserve"> </w:t>
      </w:r>
      <w:r w:rsidRPr="005108E4">
        <w:rPr>
          <w:u w:val="single"/>
        </w:rPr>
        <w:t>Priority</w:t>
      </w:r>
      <w:r w:rsidRPr="005108E4">
        <w:rPr>
          <w:spacing w:val="-18"/>
          <w:u w:val="single"/>
        </w:rPr>
        <w:t xml:space="preserve"> </w:t>
      </w:r>
      <w:r w:rsidRPr="005108E4">
        <w:rPr>
          <w:u w:val="single"/>
        </w:rPr>
        <w:t>Applicant</w:t>
      </w:r>
      <w:r w:rsidRPr="005108E4">
        <w:rPr>
          <w:spacing w:val="-11"/>
        </w:rPr>
        <w:t xml:space="preserve"> </w:t>
      </w:r>
      <w:r w:rsidRPr="005108E4">
        <w:t>means</w:t>
      </w:r>
      <w:r w:rsidRPr="005108E4">
        <w:rPr>
          <w:spacing w:val="-12"/>
        </w:rPr>
        <w:t xml:space="preserve"> </w:t>
      </w:r>
      <w:r w:rsidRPr="005108E4">
        <w:t>an</w:t>
      </w:r>
      <w:r w:rsidRPr="005108E4">
        <w:rPr>
          <w:spacing w:val="-14"/>
        </w:rPr>
        <w:t xml:space="preserve"> </w:t>
      </w:r>
      <w:r w:rsidRPr="005108E4">
        <w:t>applicant</w:t>
      </w:r>
      <w:r w:rsidRPr="005108E4">
        <w:rPr>
          <w:spacing w:val="-14"/>
        </w:rPr>
        <w:t xml:space="preserve"> </w:t>
      </w:r>
      <w:r w:rsidRPr="005108E4">
        <w:t>who</w:t>
      </w:r>
      <w:r w:rsidRPr="005108E4">
        <w:rPr>
          <w:spacing w:val="-12"/>
        </w:rPr>
        <w:t xml:space="preserve"> </w:t>
      </w:r>
      <w:r w:rsidRPr="005108E4">
        <w:t>as</w:t>
      </w:r>
      <w:r w:rsidRPr="005108E4">
        <w:rPr>
          <w:spacing w:val="-12"/>
        </w:rPr>
        <w:t xml:space="preserve"> </w:t>
      </w:r>
      <w:r w:rsidRPr="005108E4">
        <w:t>an</w:t>
      </w:r>
      <w:r w:rsidRPr="005108E4">
        <w:rPr>
          <w:spacing w:val="-12"/>
        </w:rPr>
        <w:t xml:space="preserve"> </w:t>
      </w:r>
      <w:r w:rsidRPr="005108E4">
        <w:t>entity</w:t>
      </w:r>
      <w:r w:rsidRPr="005108E4">
        <w:rPr>
          <w:spacing w:val="-19"/>
        </w:rPr>
        <w:t xml:space="preserve"> </w:t>
      </w:r>
      <w:r w:rsidRPr="005108E4">
        <w:t>or</w:t>
      </w:r>
      <w:r w:rsidRPr="005108E4">
        <w:rPr>
          <w:spacing w:val="-12"/>
        </w:rPr>
        <w:t xml:space="preserve"> </w:t>
      </w:r>
      <w:r w:rsidRPr="005108E4">
        <w:t>through</w:t>
      </w:r>
      <w:r w:rsidRPr="005108E4">
        <w:rPr>
          <w:spacing w:val="-12"/>
        </w:rPr>
        <w:t xml:space="preserve"> </w:t>
      </w:r>
      <w:r w:rsidRPr="005108E4">
        <w:t>an individual certified by the Commission in 2018, meets and continues to meet three or more of the</w:t>
      </w:r>
      <w:r w:rsidRPr="005108E4">
        <w:rPr>
          <w:spacing w:val="-7"/>
        </w:rPr>
        <w:t xml:space="preserve"> </w:t>
      </w:r>
      <w:r w:rsidRPr="005108E4">
        <w:t>following</w:t>
      </w:r>
      <w:r w:rsidRPr="005108E4">
        <w:rPr>
          <w:spacing w:val="-7"/>
        </w:rPr>
        <w:t xml:space="preserve"> </w:t>
      </w:r>
      <w:r w:rsidRPr="005108E4">
        <w:t>six</w:t>
      </w:r>
      <w:r w:rsidRPr="005108E4">
        <w:rPr>
          <w:spacing w:val="-3"/>
        </w:rPr>
        <w:t xml:space="preserve"> </w:t>
      </w:r>
      <w:r w:rsidRPr="005108E4">
        <w:t>criteria,</w:t>
      </w:r>
      <w:r w:rsidRPr="005108E4">
        <w:rPr>
          <w:spacing w:val="-6"/>
        </w:rPr>
        <w:t xml:space="preserve"> </w:t>
      </w:r>
      <w:r w:rsidRPr="005108E4">
        <w:t>at</w:t>
      </w:r>
      <w:r w:rsidRPr="005108E4">
        <w:rPr>
          <w:spacing w:val="-5"/>
        </w:rPr>
        <w:t xml:space="preserve"> </w:t>
      </w:r>
      <w:r w:rsidRPr="005108E4">
        <w:t>least</w:t>
      </w:r>
      <w:r w:rsidRPr="005108E4">
        <w:rPr>
          <w:spacing w:val="-4"/>
        </w:rPr>
        <w:t xml:space="preserve"> </w:t>
      </w:r>
      <w:r w:rsidRPr="005108E4">
        <w:t>one</w:t>
      </w:r>
      <w:r w:rsidRPr="005108E4">
        <w:rPr>
          <w:spacing w:val="-7"/>
        </w:rPr>
        <w:t xml:space="preserve"> </w:t>
      </w:r>
      <w:r w:rsidRPr="005108E4">
        <w:t>of</w:t>
      </w:r>
      <w:r w:rsidRPr="005108E4">
        <w:rPr>
          <w:spacing w:val="-5"/>
        </w:rPr>
        <w:t xml:space="preserve"> </w:t>
      </w:r>
      <w:r w:rsidRPr="005108E4">
        <w:t>which</w:t>
      </w:r>
      <w:r w:rsidRPr="005108E4">
        <w:rPr>
          <w:spacing w:val="-6"/>
        </w:rPr>
        <w:t xml:space="preserve"> </w:t>
      </w:r>
      <w:r w:rsidRPr="005108E4">
        <w:t>shall</w:t>
      </w:r>
      <w:r w:rsidRPr="005108E4">
        <w:rPr>
          <w:spacing w:val="-5"/>
        </w:rPr>
        <w:t xml:space="preserve"> </w:t>
      </w:r>
      <w:r w:rsidRPr="005108E4">
        <w:t>be</w:t>
      </w:r>
      <w:r w:rsidRPr="005108E4">
        <w:rPr>
          <w:spacing w:val="-6"/>
        </w:rPr>
        <w:t xml:space="preserve"> </w:t>
      </w:r>
      <w:r w:rsidRPr="005108E4">
        <w:t>a</w:t>
      </w:r>
      <w:r w:rsidRPr="005108E4">
        <w:rPr>
          <w:spacing w:val="-7"/>
        </w:rPr>
        <w:t xml:space="preserve"> </w:t>
      </w:r>
      <w:r w:rsidRPr="005108E4">
        <w:t>majority-equity-ownership</w:t>
      </w:r>
      <w:r w:rsidRPr="005108E4">
        <w:rPr>
          <w:spacing w:val="-5"/>
        </w:rPr>
        <w:t xml:space="preserve"> </w:t>
      </w:r>
      <w:r w:rsidRPr="005108E4">
        <w:t>criterion:</w:t>
      </w:r>
    </w:p>
    <w:p w14:paraId="2C4909FB" w14:textId="77777777" w:rsidR="00DA2759" w:rsidRPr="005108E4" w:rsidRDefault="009A7511">
      <w:pPr>
        <w:pStyle w:val="ListParagraph"/>
        <w:numPr>
          <w:ilvl w:val="2"/>
          <w:numId w:val="80"/>
        </w:numPr>
        <w:tabs>
          <w:tab w:val="left" w:pos="2120"/>
        </w:tabs>
        <w:spacing w:before="4"/>
        <w:ind w:hanging="445"/>
        <w:rPr>
          <w:sz w:val="24"/>
        </w:rPr>
      </w:pPr>
      <w:r w:rsidRPr="005108E4">
        <w:rPr>
          <w:sz w:val="24"/>
          <w:u w:val="single"/>
        </w:rPr>
        <w:t>Majority Equity Ownership</w:t>
      </w:r>
      <w:r w:rsidRPr="005108E4">
        <w:rPr>
          <w:spacing w:val="-18"/>
          <w:sz w:val="24"/>
          <w:u w:val="single"/>
        </w:rPr>
        <w:t xml:space="preserve"> </w:t>
      </w:r>
      <w:r w:rsidRPr="005108E4">
        <w:rPr>
          <w:sz w:val="24"/>
          <w:u w:val="single"/>
        </w:rPr>
        <w:t>Criteria</w:t>
      </w:r>
      <w:r w:rsidRPr="005108E4">
        <w:rPr>
          <w:sz w:val="24"/>
        </w:rPr>
        <w:t>:</w:t>
      </w:r>
    </w:p>
    <w:p w14:paraId="0910BF8C" w14:textId="77777777" w:rsidR="00DA2759" w:rsidRPr="005108E4" w:rsidRDefault="009A7511">
      <w:pPr>
        <w:pStyle w:val="ListParagraph"/>
        <w:numPr>
          <w:ilvl w:val="3"/>
          <w:numId w:val="80"/>
        </w:numPr>
        <w:tabs>
          <w:tab w:val="left" w:pos="2367"/>
        </w:tabs>
        <w:spacing w:before="3" w:line="242" w:lineRule="auto"/>
        <w:ind w:right="116" w:firstLine="0"/>
        <w:rPr>
          <w:sz w:val="24"/>
        </w:rPr>
      </w:pPr>
      <w:r w:rsidRPr="005108E4">
        <w:rPr>
          <w:sz w:val="24"/>
        </w:rPr>
        <w:t>A</w:t>
      </w:r>
      <w:r w:rsidRPr="005108E4">
        <w:rPr>
          <w:spacing w:val="-14"/>
          <w:sz w:val="24"/>
        </w:rPr>
        <w:t xml:space="preserve"> </w:t>
      </w:r>
      <w:r w:rsidRPr="005108E4">
        <w:rPr>
          <w:sz w:val="24"/>
        </w:rPr>
        <w:t>majority</w:t>
      </w:r>
      <w:r w:rsidRPr="005108E4">
        <w:rPr>
          <w:spacing w:val="-20"/>
          <w:sz w:val="24"/>
        </w:rPr>
        <w:t xml:space="preserve"> </w:t>
      </w:r>
      <w:r w:rsidRPr="005108E4">
        <w:rPr>
          <w:sz w:val="24"/>
        </w:rPr>
        <w:t>(more</w:t>
      </w:r>
      <w:r w:rsidRPr="005108E4">
        <w:rPr>
          <w:spacing w:val="-13"/>
          <w:sz w:val="24"/>
        </w:rPr>
        <w:t xml:space="preserve"> </w:t>
      </w:r>
      <w:r w:rsidRPr="005108E4">
        <w:rPr>
          <w:sz w:val="24"/>
        </w:rPr>
        <w:t>than</w:t>
      </w:r>
      <w:r w:rsidRPr="005108E4">
        <w:rPr>
          <w:spacing w:val="-13"/>
          <w:sz w:val="24"/>
        </w:rPr>
        <w:t xml:space="preserve"> </w:t>
      </w:r>
      <w:r w:rsidRPr="005108E4">
        <w:rPr>
          <w:sz w:val="24"/>
        </w:rPr>
        <w:t>50%)</w:t>
      </w:r>
      <w:r w:rsidRPr="005108E4">
        <w:rPr>
          <w:spacing w:val="-14"/>
          <w:sz w:val="24"/>
        </w:rPr>
        <w:t xml:space="preserve"> </w:t>
      </w:r>
      <w:r w:rsidRPr="005108E4">
        <w:rPr>
          <w:sz w:val="24"/>
        </w:rPr>
        <w:t>of</w:t>
      </w:r>
      <w:r w:rsidRPr="005108E4">
        <w:rPr>
          <w:spacing w:val="-14"/>
          <w:sz w:val="24"/>
        </w:rPr>
        <w:t xml:space="preserve"> </w:t>
      </w:r>
      <w:r w:rsidRPr="005108E4">
        <w:rPr>
          <w:sz w:val="24"/>
        </w:rPr>
        <w:t>ownership</w:t>
      </w:r>
      <w:r w:rsidRPr="005108E4">
        <w:rPr>
          <w:spacing w:val="-13"/>
          <w:sz w:val="24"/>
        </w:rPr>
        <w:t xml:space="preserve"> </w:t>
      </w:r>
      <w:r w:rsidRPr="005108E4">
        <w:rPr>
          <w:sz w:val="24"/>
        </w:rPr>
        <w:t>belongs</w:t>
      </w:r>
      <w:r w:rsidRPr="005108E4">
        <w:rPr>
          <w:spacing w:val="-11"/>
          <w:sz w:val="24"/>
        </w:rPr>
        <w:t xml:space="preserve"> </w:t>
      </w:r>
      <w:r w:rsidRPr="005108E4">
        <w:rPr>
          <w:sz w:val="24"/>
        </w:rPr>
        <w:t>to</w:t>
      </w:r>
      <w:r w:rsidRPr="005108E4">
        <w:rPr>
          <w:spacing w:val="-11"/>
          <w:sz w:val="24"/>
        </w:rPr>
        <w:t xml:space="preserve"> </w:t>
      </w:r>
      <w:r w:rsidRPr="005108E4">
        <w:rPr>
          <w:sz w:val="24"/>
        </w:rPr>
        <w:t>people</w:t>
      </w:r>
      <w:r w:rsidRPr="005108E4">
        <w:rPr>
          <w:spacing w:val="-13"/>
          <w:sz w:val="24"/>
        </w:rPr>
        <w:t xml:space="preserve"> </w:t>
      </w:r>
      <w:r w:rsidRPr="005108E4">
        <w:rPr>
          <w:sz w:val="24"/>
        </w:rPr>
        <w:t>who</w:t>
      </w:r>
      <w:r w:rsidRPr="005108E4">
        <w:rPr>
          <w:spacing w:val="-13"/>
          <w:sz w:val="24"/>
        </w:rPr>
        <w:t xml:space="preserve"> </w:t>
      </w:r>
      <w:r w:rsidRPr="005108E4">
        <w:rPr>
          <w:sz w:val="24"/>
        </w:rPr>
        <w:t>have</w:t>
      </w:r>
      <w:r w:rsidRPr="005108E4">
        <w:rPr>
          <w:spacing w:val="-14"/>
          <w:sz w:val="24"/>
        </w:rPr>
        <w:t xml:space="preserve"> </w:t>
      </w:r>
      <w:r w:rsidRPr="005108E4">
        <w:rPr>
          <w:sz w:val="24"/>
        </w:rPr>
        <w:t>lived</w:t>
      </w:r>
      <w:r w:rsidRPr="005108E4">
        <w:rPr>
          <w:spacing w:val="-13"/>
          <w:sz w:val="24"/>
        </w:rPr>
        <w:t xml:space="preserve"> </w:t>
      </w:r>
      <w:r w:rsidRPr="005108E4">
        <w:rPr>
          <w:sz w:val="24"/>
        </w:rPr>
        <w:t>for</w:t>
      </w:r>
      <w:r w:rsidRPr="005108E4">
        <w:rPr>
          <w:spacing w:val="-14"/>
          <w:sz w:val="24"/>
        </w:rPr>
        <w:t xml:space="preserve"> </w:t>
      </w:r>
      <w:r w:rsidRPr="005108E4">
        <w:rPr>
          <w:sz w:val="24"/>
        </w:rPr>
        <w:t>five of</w:t>
      </w:r>
      <w:r w:rsidRPr="005108E4">
        <w:rPr>
          <w:spacing w:val="-5"/>
          <w:sz w:val="24"/>
        </w:rPr>
        <w:t xml:space="preserve"> </w:t>
      </w:r>
      <w:r w:rsidRPr="005108E4">
        <w:rPr>
          <w:sz w:val="24"/>
        </w:rPr>
        <w:t>the</w:t>
      </w:r>
      <w:r w:rsidRPr="005108E4">
        <w:rPr>
          <w:spacing w:val="-5"/>
          <w:sz w:val="24"/>
        </w:rPr>
        <w:t xml:space="preserve"> </w:t>
      </w:r>
      <w:r w:rsidRPr="005108E4">
        <w:rPr>
          <w:sz w:val="24"/>
        </w:rPr>
        <w:t>preceding</w:t>
      </w:r>
      <w:r w:rsidRPr="005108E4">
        <w:rPr>
          <w:spacing w:val="-6"/>
          <w:sz w:val="24"/>
        </w:rPr>
        <w:t xml:space="preserve"> </w:t>
      </w:r>
      <w:r w:rsidRPr="005108E4">
        <w:rPr>
          <w:sz w:val="24"/>
        </w:rPr>
        <w:t>ten</w:t>
      </w:r>
      <w:r w:rsidRPr="005108E4">
        <w:rPr>
          <w:spacing w:val="-4"/>
          <w:sz w:val="24"/>
        </w:rPr>
        <w:t xml:space="preserve"> </w:t>
      </w:r>
      <w:r w:rsidRPr="005108E4">
        <w:rPr>
          <w:spacing w:val="-3"/>
          <w:sz w:val="24"/>
        </w:rPr>
        <w:t>years</w:t>
      </w:r>
      <w:r w:rsidRPr="005108E4">
        <w:rPr>
          <w:spacing w:val="-4"/>
          <w:sz w:val="24"/>
        </w:rPr>
        <w:t xml:space="preserve"> </w:t>
      </w:r>
      <w:r w:rsidRPr="005108E4">
        <w:rPr>
          <w:sz w:val="24"/>
        </w:rPr>
        <w:t>in</w:t>
      </w:r>
      <w:r w:rsidRPr="005108E4">
        <w:rPr>
          <w:spacing w:val="-4"/>
          <w:sz w:val="24"/>
        </w:rPr>
        <w:t xml:space="preserve"> </w:t>
      </w:r>
      <w:r w:rsidRPr="005108E4">
        <w:rPr>
          <w:sz w:val="24"/>
        </w:rPr>
        <w:t>an</w:t>
      </w:r>
      <w:r w:rsidRPr="005108E4">
        <w:rPr>
          <w:spacing w:val="-4"/>
          <w:sz w:val="24"/>
        </w:rPr>
        <w:t xml:space="preserve"> </w:t>
      </w:r>
      <w:r w:rsidRPr="005108E4">
        <w:rPr>
          <w:sz w:val="24"/>
        </w:rPr>
        <w:t>Area</w:t>
      </w:r>
      <w:r w:rsidRPr="005108E4">
        <w:rPr>
          <w:spacing w:val="-6"/>
          <w:sz w:val="24"/>
        </w:rPr>
        <w:t xml:space="preserve"> </w:t>
      </w:r>
      <w:r w:rsidRPr="005108E4">
        <w:rPr>
          <w:sz w:val="24"/>
        </w:rPr>
        <w:t>of</w:t>
      </w:r>
      <w:r w:rsidRPr="005108E4">
        <w:rPr>
          <w:spacing w:val="-4"/>
          <w:sz w:val="24"/>
        </w:rPr>
        <w:t xml:space="preserve"> </w:t>
      </w:r>
      <w:r w:rsidRPr="005108E4">
        <w:rPr>
          <w:sz w:val="24"/>
        </w:rPr>
        <w:t>Disproportionate</w:t>
      </w:r>
      <w:r w:rsidRPr="005108E4">
        <w:rPr>
          <w:spacing w:val="-5"/>
          <w:sz w:val="24"/>
        </w:rPr>
        <w:t xml:space="preserve"> </w:t>
      </w:r>
      <w:r w:rsidRPr="005108E4">
        <w:rPr>
          <w:sz w:val="24"/>
        </w:rPr>
        <w:t>Impact,</w:t>
      </w:r>
      <w:r w:rsidRPr="005108E4">
        <w:rPr>
          <w:spacing w:val="-4"/>
          <w:sz w:val="24"/>
        </w:rPr>
        <w:t xml:space="preserve"> </w:t>
      </w:r>
      <w:r w:rsidRPr="005108E4">
        <w:rPr>
          <w:sz w:val="24"/>
        </w:rPr>
        <w:t>as</w:t>
      </w:r>
      <w:r w:rsidRPr="005108E4">
        <w:rPr>
          <w:spacing w:val="-4"/>
          <w:sz w:val="24"/>
        </w:rPr>
        <w:t xml:space="preserve"> </w:t>
      </w:r>
      <w:r w:rsidRPr="005108E4">
        <w:rPr>
          <w:sz w:val="24"/>
        </w:rPr>
        <w:t>determined</w:t>
      </w:r>
      <w:r w:rsidRPr="005108E4">
        <w:rPr>
          <w:spacing w:val="-4"/>
          <w:sz w:val="24"/>
        </w:rPr>
        <w:t xml:space="preserve"> </w:t>
      </w:r>
      <w:r w:rsidRPr="005108E4">
        <w:rPr>
          <w:sz w:val="24"/>
        </w:rPr>
        <w:t>by</w:t>
      </w:r>
      <w:r w:rsidRPr="005108E4">
        <w:rPr>
          <w:spacing w:val="-11"/>
          <w:sz w:val="24"/>
        </w:rPr>
        <w:t xml:space="preserve"> </w:t>
      </w:r>
      <w:r w:rsidRPr="005108E4">
        <w:rPr>
          <w:sz w:val="24"/>
        </w:rPr>
        <w:t>the Commission.</w:t>
      </w:r>
    </w:p>
    <w:p w14:paraId="62911DC5" w14:textId="77777777" w:rsidR="00DA2759" w:rsidRPr="005108E4" w:rsidRDefault="009A7511">
      <w:pPr>
        <w:pStyle w:val="ListParagraph"/>
        <w:numPr>
          <w:ilvl w:val="3"/>
          <w:numId w:val="80"/>
        </w:numPr>
        <w:tabs>
          <w:tab w:val="left" w:pos="2398"/>
        </w:tabs>
        <w:spacing w:before="3" w:line="242" w:lineRule="auto"/>
        <w:ind w:right="110" w:firstLine="0"/>
        <w:rPr>
          <w:sz w:val="24"/>
        </w:rPr>
      </w:pPr>
      <w:r w:rsidRPr="005108E4">
        <w:rPr>
          <w:sz w:val="24"/>
        </w:rPr>
        <w:t>A</w:t>
      </w:r>
      <w:r w:rsidRPr="005108E4">
        <w:rPr>
          <w:spacing w:val="-4"/>
          <w:sz w:val="24"/>
        </w:rPr>
        <w:t xml:space="preserve"> </w:t>
      </w:r>
      <w:r w:rsidRPr="005108E4">
        <w:rPr>
          <w:sz w:val="24"/>
        </w:rPr>
        <w:t>majority</w:t>
      </w:r>
      <w:r w:rsidRPr="005108E4">
        <w:rPr>
          <w:spacing w:val="-11"/>
          <w:sz w:val="24"/>
        </w:rPr>
        <w:t xml:space="preserve"> </w:t>
      </w:r>
      <w:r w:rsidRPr="005108E4">
        <w:rPr>
          <w:sz w:val="24"/>
        </w:rPr>
        <w:t>(more</w:t>
      </w:r>
      <w:r w:rsidRPr="005108E4">
        <w:rPr>
          <w:spacing w:val="-4"/>
          <w:sz w:val="24"/>
        </w:rPr>
        <w:t xml:space="preserve"> </w:t>
      </w:r>
      <w:r w:rsidRPr="005108E4">
        <w:rPr>
          <w:sz w:val="24"/>
        </w:rPr>
        <w:t>than</w:t>
      </w:r>
      <w:r w:rsidRPr="005108E4">
        <w:rPr>
          <w:spacing w:val="-4"/>
          <w:sz w:val="24"/>
        </w:rPr>
        <w:t xml:space="preserve"> </w:t>
      </w:r>
      <w:r w:rsidRPr="005108E4">
        <w:rPr>
          <w:sz w:val="24"/>
        </w:rPr>
        <w:t>50%)</w:t>
      </w:r>
      <w:r w:rsidRPr="005108E4">
        <w:rPr>
          <w:spacing w:val="-4"/>
          <w:sz w:val="24"/>
        </w:rPr>
        <w:t xml:space="preserve"> </w:t>
      </w:r>
      <w:r w:rsidRPr="005108E4">
        <w:rPr>
          <w:sz w:val="24"/>
        </w:rPr>
        <w:t>of</w:t>
      </w:r>
      <w:r w:rsidRPr="005108E4">
        <w:rPr>
          <w:spacing w:val="-4"/>
          <w:sz w:val="24"/>
        </w:rPr>
        <w:t xml:space="preserve"> </w:t>
      </w:r>
      <w:r w:rsidRPr="005108E4">
        <w:rPr>
          <w:sz w:val="24"/>
        </w:rPr>
        <w:t>ownership</w:t>
      </w:r>
      <w:r w:rsidRPr="005108E4">
        <w:rPr>
          <w:spacing w:val="-3"/>
          <w:sz w:val="24"/>
        </w:rPr>
        <w:t xml:space="preserve"> </w:t>
      </w:r>
      <w:r w:rsidRPr="005108E4">
        <w:rPr>
          <w:sz w:val="24"/>
        </w:rPr>
        <w:t>has</w:t>
      </w:r>
      <w:r w:rsidRPr="005108E4">
        <w:rPr>
          <w:spacing w:val="-3"/>
          <w:sz w:val="24"/>
        </w:rPr>
        <w:t xml:space="preserve"> </w:t>
      </w:r>
      <w:r w:rsidRPr="005108E4">
        <w:rPr>
          <w:sz w:val="24"/>
        </w:rPr>
        <w:t>held</w:t>
      </w:r>
      <w:r w:rsidRPr="005108E4">
        <w:rPr>
          <w:spacing w:val="-4"/>
          <w:sz w:val="24"/>
        </w:rPr>
        <w:t xml:space="preserve"> </w:t>
      </w:r>
      <w:r w:rsidRPr="005108E4">
        <w:rPr>
          <w:sz w:val="24"/>
        </w:rPr>
        <w:t>one</w:t>
      </w:r>
      <w:r w:rsidRPr="005108E4">
        <w:rPr>
          <w:spacing w:val="-5"/>
          <w:sz w:val="24"/>
        </w:rPr>
        <w:t xml:space="preserve"> </w:t>
      </w:r>
      <w:r w:rsidRPr="005108E4">
        <w:rPr>
          <w:sz w:val="24"/>
        </w:rPr>
        <w:t>or</w:t>
      </w:r>
      <w:r w:rsidRPr="005108E4">
        <w:rPr>
          <w:spacing w:val="-3"/>
          <w:sz w:val="24"/>
        </w:rPr>
        <w:t xml:space="preserve"> </w:t>
      </w:r>
      <w:r w:rsidRPr="005108E4">
        <w:rPr>
          <w:sz w:val="24"/>
        </w:rPr>
        <w:t>more</w:t>
      </w:r>
      <w:r w:rsidRPr="005108E4">
        <w:rPr>
          <w:spacing w:val="-5"/>
          <w:sz w:val="24"/>
        </w:rPr>
        <w:t xml:space="preserve"> </w:t>
      </w:r>
      <w:r w:rsidRPr="005108E4">
        <w:rPr>
          <w:sz w:val="24"/>
        </w:rPr>
        <w:t>previous</w:t>
      </w:r>
      <w:r w:rsidRPr="005108E4">
        <w:rPr>
          <w:spacing w:val="-3"/>
          <w:sz w:val="24"/>
        </w:rPr>
        <w:t xml:space="preserve"> </w:t>
      </w:r>
      <w:r w:rsidRPr="005108E4">
        <w:rPr>
          <w:sz w:val="24"/>
        </w:rPr>
        <w:t>positions where</w:t>
      </w:r>
      <w:r w:rsidRPr="005108E4">
        <w:rPr>
          <w:spacing w:val="-30"/>
          <w:sz w:val="24"/>
        </w:rPr>
        <w:t xml:space="preserve"> </w:t>
      </w:r>
      <w:r w:rsidRPr="005108E4">
        <w:rPr>
          <w:sz w:val="24"/>
        </w:rPr>
        <w:t>the</w:t>
      </w:r>
      <w:r w:rsidRPr="005108E4">
        <w:rPr>
          <w:spacing w:val="-29"/>
          <w:sz w:val="24"/>
        </w:rPr>
        <w:t xml:space="preserve"> </w:t>
      </w:r>
      <w:r w:rsidRPr="005108E4">
        <w:rPr>
          <w:sz w:val="24"/>
        </w:rPr>
        <w:t>primary</w:t>
      </w:r>
      <w:r w:rsidRPr="005108E4">
        <w:rPr>
          <w:spacing w:val="-37"/>
          <w:sz w:val="24"/>
        </w:rPr>
        <w:t xml:space="preserve"> </w:t>
      </w:r>
      <w:r w:rsidRPr="005108E4">
        <w:rPr>
          <w:spacing w:val="-3"/>
          <w:sz w:val="24"/>
        </w:rPr>
        <w:t>population</w:t>
      </w:r>
      <w:r w:rsidRPr="005108E4">
        <w:rPr>
          <w:spacing w:val="-31"/>
          <w:sz w:val="24"/>
        </w:rPr>
        <w:t xml:space="preserve"> </w:t>
      </w:r>
      <w:r w:rsidRPr="005108E4">
        <w:rPr>
          <w:spacing w:val="-3"/>
          <w:sz w:val="24"/>
        </w:rPr>
        <w:t>served</w:t>
      </w:r>
      <w:r w:rsidRPr="005108E4">
        <w:rPr>
          <w:spacing w:val="-28"/>
          <w:sz w:val="24"/>
        </w:rPr>
        <w:t xml:space="preserve"> </w:t>
      </w:r>
      <w:r w:rsidRPr="005108E4">
        <w:rPr>
          <w:sz w:val="24"/>
        </w:rPr>
        <w:t>were</w:t>
      </w:r>
      <w:r w:rsidRPr="005108E4">
        <w:rPr>
          <w:spacing w:val="-30"/>
          <w:sz w:val="24"/>
        </w:rPr>
        <w:t xml:space="preserve"> </w:t>
      </w:r>
      <w:r w:rsidRPr="005108E4">
        <w:rPr>
          <w:sz w:val="24"/>
        </w:rPr>
        <w:t>disproportionately</w:t>
      </w:r>
      <w:r w:rsidRPr="005108E4">
        <w:rPr>
          <w:spacing w:val="-35"/>
          <w:sz w:val="24"/>
        </w:rPr>
        <w:t xml:space="preserve"> </w:t>
      </w:r>
      <w:r w:rsidRPr="005108E4">
        <w:rPr>
          <w:sz w:val="24"/>
        </w:rPr>
        <w:t>impacted,</w:t>
      </w:r>
      <w:r w:rsidRPr="005108E4">
        <w:rPr>
          <w:spacing w:val="-28"/>
          <w:sz w:val="24"/>
        </w:rPr>
        <w:t xml:space="preserve"> </w:t>
      </w:r>
      <w:r w:rsidRPr="005108E4">
        <w:rPr>
          <w:sz w:val="24"/>
        </w:rPr>
        <w:t>or</w:t>
      </w:r>
      <w:r w:rsidRPr="005108E4">
        <w:rPr>
          <w:spacing w:val="-29"/>
          <w:sz w:val="24"/>
        </w:rPr>
        <w:t xml:space="preserve"> </w:t>
      </w:r>
      <w:r w:rsidRPr="005108E4">
        <w:rPr>
          <w:sz w:val="24"/>
        </w:rPr>
        <w:t>where</w:t>
      </w:r>
      <w:r w:rsidRPr="005108E4">
        <w:rPr>
          <w:spacing w:val="-29"/>
          <w:sz w:val="24"/>
        </w:rPr>
        <w:t xml:space="preserve"> </w:t>
      </w:r>
      <w:r w:rsidRPr="005108E4">
        <w:rPr>
          <w:sz w:val="24"/>
        </w:rPr>
        <w:t>primary responsibilities included economic education, resource provision or empowerment to disproportionately impacted individuals or</w:t>
      </w:r>
      <w:r w:rsidRPr="005108E4">
        <w:rPr>
          <w:spacing w:val="-13"/>
          <w:sz w:val="24"/>
        </w:rPr>
        <w:t xml:space="preserve"> </w:t>
      </w:r>
      <w:r w:rsidRPr="005108E4">
        <w:rPr>
          <w:sz w:val="24"/>
        </w:rPr>
        <w:t>communities.</w:t>
      </w:r>
    </w:p>
    <w:p w14:paraId="74300C71" w14:textId="77777777" w:rsidR="00DA2759" w:rsidRPr="005108E4" w:rsidRDefault="009A7511">
      <w:pPr>
        <w:pStyle w:val="ListParagraph"/>
        <w:numPr>
          <w:ilvl w:val="3"/>
          <w:numId w:val="80"/>
        </w:numPr>
        <w:tabs>
          <w:tab w:val="left" w:pos="2367"/>
        </w:tabs>
        <w:spacing w:before="4" w:line="242" w:lineRule="auto"/>
        <w:ind w:right="117" w:firstLine="0"/>
        <w:rPr>
          <w:sz w:val="24"/>
        </w:rPr>
      </w:pPr>
      <w:r w:rsidRPr="005108E4">
        <w:rPr>
          <w:sz w:val="24"/>
        </w:rPr>
        <w:t>A</w:t>
      </w:r>
      <w:r w:rsidRPr="005108E4">
        <w:rPr>
          <w:spacing w:val="-14"/>
          <w:sz w:val="24"/>
        </w:rPr>
        <w:t xml:space="preserve"> </w:t>
      </w:r>
      <w:r w:rsidRPr="005108E4">
        <w:rPr>
          <w:sz w:val="24"/>
        </w:rPr>
        <w:t>majority</w:t>
      </w:r>
      <w:r w:rsidRPr="005108E4">
        <w:rPr>
          <w:spacing w:val="-19"/>
          <w:sz w:val="24"/>
        </w:rPr>
        <w:t xml:space="preserve"> </w:t>
      </w:r>
      <w:r w:rsidRPr="005108E4">
        <w:rPr>
          <w:sz w:val="24"/>
        </w:rPr>
        <w:t>(more</w:t>
      </w:r>
      <w:r w:rsidRPr="005108E4">
        <w:rPr>
          <w:spacing w:val="-14"/>
          <w:sz w:val="24"/>
        </w:rPr>
        <w:t xml:space="preserve"> </w:t>
      </w:r>
      <w:r w:rsidRPr="005108E4">
        <w:rPr>
          <w:sz w:val="24"/>
        </w:rPr>
        <w:t>than</w:t>
      </w:r>
      <w:r w:rsidRPr="005108E4">
        <w:rPr>
          <w:spacing w:val="-12"/>
          <w:sz w:val="24"/>
        </w:rPr>
        <w:t xml:space="preserve"> </w:t>
      </w:r>
      <w:r w:rsidRPr="005108E4">
        <w:rPr>
          <w:sz w:val="24"/>
        </w:rPr>
        <w:t>50%)</w:t>
      </w:r>
      <w:r w:rsidRPr="005108E4">
        <w:rPr>
          <w:spacing w:val="-14"/>
          <w:sz w:val="24"/>
        </w:rPr>
        <w:t xml:space="preserve"> </w:t>
      </w:r>
      <w:r w:rsidRPr="005108E4">
        <w:rPr>
          <w:sz w:val="24"/>
        </w:rPr>
        <w:t>of</w:t>
      </w:r>
      <w:r w:rsidRPr="005108E4">
        <w:rPr>
          <w:spacing w:val="-14"/>
          <w:sz w:val="24"/>
        </w:rPr>
        <w:t xml:space="preserve"> </w:t>
      </w:r>
      <w:r w:rsidRPr="005108E4">
        <w:rPr>
          <w:sz w:val="24"/>
        </w:rPr>
        <w:t>the</w:t>
      </w:r>
      <w:r w:rsidRPr="005108E4">
        <w:rPr>
          <w:spacing w:val="-11"/>
          <w:sz w:val="24"/>
        </w:rPr>
        <w:t xml:space="preserve"> </w:t>
      </w:r>
      <w:r w:rsidRPr="005108E4">
        <w:rPr>
          <w:sz w:val="24"/>
        </w:rPr>
        <w:t>ownership</w:t>
      </w:r>
      <w:r w:rsidRPr="005108E4">
        <w:rPr>
          <w:spacing w:val="-11"/>
          <w:sz w:val="24"/>
        </w:rPr>
        <w:t xml:space="preserve"> </w:t>
      </w:r>
      <w:r w:rsidRPr="005108E4">
        <w:rPr>
          <w:sz w:val="24"/>
        </w:rPr>
        <w:t>is</w:t>
      </w:r>
      <w:r w:rsidRPr="005108E4">
        <w:rPr>
          <w:spacing w:val="-10"/>
          <w:sz w:val="24"/>
        </w:rPr>
        <w:t xml:space="preserve"> </w:t>
      </w:r>
      <w:r w:rsidRPr="005108E4">
        <w:rPr>
          <w:sz w:val="24"/>
        </w:rPr>
        <w:t>made</w:t>
      </w:r>
      <w:r w:rsidRPr="005108E4">
        <w:rPr>
          <w:spacing w:val="-13"/>
          <w:sz w:val="24"/>
        </w:rPr>
        <w:t xml:space="preserve"> </w:t>
      </w:r>
      <w:r w:rsidRPr="005108E4">
        <w:rPr>
          <w:sz w:val="24"/>
        </w:rPr>
        <w:t>up</w:t>
      </w:r>
      <w:r w:rsidRPr="005108E4">
        <w:rPr>
          <w:spacing w:val="-13"/>
          <w:sz w:val="24"/>
        </w:rPr>
        <w:t xml:space="preserve"> </w:t>
      </w:r>
      <w:r w:rsidRPr="005108E4">
        <w:rPr>
          <w:sz w:val="24"/>
        </w:rPr>
        <w:t>of</w:t>
      </w:r>
      <w:r w:rsidRPr="005108E4">
        <w:rPr>
          <w:spacing w:val="-14"/>
          <w:sz w:val="24"/>
        </w:rPr>
        <w:t xml:space="preserve"> </w:t>
      </w:r>
      <w:r w:rsidRPr="005108E4">
        <w:rPr>
          <w:sz w:val="24"/>
        </w:rPr>
        <w:t>individuals</w:t>
      </w:r>
      <w:r w:rsidRPr="005108E4">
        <w:rPr>
          <w:spacing w:val="-12"/>
          <w:sz w:val="24"/>
        </w:rPr>
        <w:t xml:space="preserve"> </w:t>
      </w:r>
      <w:r w:rsidRPr="005108E4">
        <w:rPr>
          <w:sz w:val="24"/>
        </w:rPr>
        <w:t>from</w:t>
      </w:r>
      <w:r w:rsidRPr="005108E4">
        <w:rPr>
          <w:spacing w:val="-13"/>
          <w:sz w:val="24"/>
        </w:rPr>
        <w:t xml:space="preserve"> </w:t>
      </w:r>
      <w:r w:rsidRPr="005108E4">
        <w:rPr>
          <w:sz w:val="24"/>
        </w:rPr>
        <w:t>Black, African American, Hispanic or Latino</w:t>
      </w:r>
      <w:r w:rsidRPr="005108E4">
        <w:rPr>
          <w:spacing w:val="-9"/>
          <w:sz w:val="24"/>
        </w:rPr>
        <w:t xml:space="preserve"> </w:t>
      </w:r>
      <w:r w:rsidRPr="005108E4">
        <w:rPr>
          <w:sz w:val="24"/>
        </w:rPr>
        <w:t>descent.</w:t>
      </w:r>
    </w:p>
    <w:p w14:paraId="725A513F" w14:textId="77777777" w:rsidR="00DA2759" w:rsidRPr="005108E4" w:rsidRDefault="009A7511">
      <w:pPr>
        <w:pStyle w:val="ListParagraph"/>
        <w:numPr>
          <w:ilvl w:val="2"/>
          <w:numId w:val="80"/>
        </w:numPr>
        <w:tabs>
          <w:tab w:val="left" w:pos="2134"/>
        </w:tabs>
        <w:spacing w:before="2"/>
        <w:ind w:left="2133" w:hanging="459"/>
        <w:rPr>
          <w:sz w:val="24"/>
        </w:rPr>
      </w:pPr>
      <w:r w:rsidRPr="005108E4">
        <w:rPr>
          <w:sz w:val="24"/>
          <w:u w:val="single"/>
        </w:rPr>
        <w:t>Additional</w:t>
      </w:r>
      <w:r w:rsidRPr="005108E4">
        <w:rPr>
          <w:spacing w:val="-1"/>
          <w:sz w:val="24"/>
          <w:u w:val="single"/>
        </w:rPr>
        <w:t xml:space="preserve"> </w:t>
      </w:r>
      <w:r w:rsidRPr="005108E4">
        <w:rPr>
          <w:sz w:val="24"/>
          <w:u w:val="single"/>
        </w:rPr>
        <w:t>Criteria</w:t>
      </w:r>
      <w:r w:rsidRPr="005108E4">
        <w:rPr>
          <w:sz w:val="24"/>
        </w:rPr>
        <w:t>:</w:t>
      </w:r>
    </w:p>
    <w:p w14:paraId="0DEBC404" w14:textId="77777777" w:rsidR="00DA2759" w:rsidRPr="005108E4" w:rsidRDefault="009A7511">
      <w:pPr>
        <w:pStyle w:val="ListParagraph"/>
        <w:numPr>
          <w:ilvl w:val="3"/>
          <w:numId w:val="80"/>
        </w:numPr>
        <w:tabs>
          <w:tab w:val="left" w:pos="2640"/>
        </w:tabs>
        <w:spacing w:before="2" w:line="242" w:lineRule="auto"/>
        <w:ind w:right="117" w:firstLine="0"/>
        <w:rPr>
          <w:sz w:val="24"/>
        </w:rPr>
      </w:pPr>
      <w:r w:rsidRPr="005108E4">
        <w:rPr>
          <w:sz w:val="24"/>
        </w:rPr>
        <w:t>At least 51% of current employees or subcontractors reside in Areas of Disproportionate Impact and by the first day of business, the ratio will meet or exceed 75%.</w:t>
      </w:r>
    </w:p>
    <w:p w14:paraId="28CB971C" w14:textId="77777777" w:rsidR="00DA2759" w:rsidRPr="005108E4" w:rsidRDefault="009A7511">
      <w:pPr>
        <w:pStyle w:val="ListParagraph"/>
        <w:numPr>
          <w:ilvl w:val="3"/>
          <w:numId w:val="80"/>
        </w:numPr>
        <w:tabs>
          <w:tab w:val="left" w:pos="2504"/>
        </w:tabs>
        <w:spacing w:before="4" w:line="242" w:lineRule="auto"/>
        <w:ind w:right="116" w:firstLine="0"/>
        <w:rPr>
          <w:sz w:val="24"/>
        </w:rPr>
      </w:pPr>
      <w:r w:rsidRPr="005108E4">
        <w:rPr>
          <w:sz w:val="24"/>
        </w:rPr>
        <w:t>At least 51% of employees or subcontractors have drug-related CORI and are otherwise legally employable in Cannabis</w:t>
      </w:r>
      <w:r w:rsidRPr="005108E4">
        <w:rPr>
          <w:spacing w:val="-17"/>
          <w:sz w:val="24"/>
        </w:rPr>
        <w:t xml:space="preserve"> </w:t>
      </w:r>
      <w:r w:rsidRPr="005108E4">
        <w:rPr>
          <w:sz w:val="24"/>
        </w:rPr>
        <w:t>enterprises.</w:t>
      </w:r>
    </w:p>
    <w:p w14:paraId="2570D5DB" w14:textId="77777777" w:rsidR="00DA2759" w:rsidRPr="005108E4" w:rsidRDefault="009A7511">
      <w:pPr>
        <w:pStyle w:val="ListParagraph"/>
        <w:numPr>
          <w:ilvl w:val="3"/>
          <w:numId w:val="80"/>
        </w:numPr>
        <w:tabs>
          <w:tab w:val="left" w:pos="2532"/>
        </w:tabs>
        <w:spacing w:before="2" w:line="242" w:lineRule="auto"/>
        <w:ind w:right="118" w:firstLine="0"/>
        <w:rPr>
          <w:sz w:val="24"/>
        </w:rPr>
      </w:pPr>
      <w:r w:rsidRPr="005108E4">
        <w:rPr>
          <w:sz w:val="24"/>
        </w:rPr>
        <w:t>Other significant articulable demonstration of past experience in, or business practices</w:t>
      </w:r>
      <w:r w:rsidRPr="005108E4">
        <w:rPr>
          <w:spacing w:val="-6"/>
          <w:sz w:val="24"/>
        </w:rPr>
        <w:t xml:space="preserve"> </w:t>
      </w:r>
      <w:r w:rsidRPr="005108E4">
        <w:rPr>
          <w:sz w:val="24"/>
        </w:rPr>
        <w:t>that</w:t>
      </w:r>
      <w:r w:rsidRPr="005108E4">
        <w:rPr>
          <w:spacing w:val="-5"/>
          <w:sz w:val="24"/>
        </w:rPr>
        <w:t xml:space="preserve"> </w:t>
      </w:r>
      <w:r w:rsidRPr="005108E4">
        <w:rPr>
          <w:sz w:val="24"/>
        </w:rPr>
        <w:t>promote,</w:t>
      </w:r>
      <w:r w:rsidRPr="005108E4">
        <w:rPr>
          <w:spacing w:val="-7"/>
          <w:sz w:val="24"/>
        </w:rPr>
        <w:t xml:space="preserve"> </w:t>
      </w:r>
      <w:r w:rsidRPr="005108E4">
        <w:rPr>
          <w:sz w:val="24"/>
        </w:rPr>
        <w:t>economic</w:t>
      </w:r>
      <w:r w:rsidRPr="005108E4">
        <w:rPr>
          <w:spacing w:val="-7"/>
          <w:sz w:val="24"/>
        </w:rPr>
        <w:t xml:space="preserve"> </w:t>
      </w:r>
      <w:r w:rsidRPr="005108E4">
        <w:rPr>
          <w:sz w:val="24"/>
        </w:rPr>
        <w:t>empowerment</w:t>
      </w:r>
      <w:r w:rsidRPr="005108E4">
        <w:rPr>
          <w:spacing w:val="-5"/>
          <w:sz w:val="24"/>
        </w:rPr>
        <w:t xml:space="preserve"> </w:t>
      </w:r>
      <w:r w:rsidRPr="005108E4">
        <w:rPr>
          <w:sz w:val="24"/>
        </w:rPr>
        <w:t>in</w:t>
      </w:r>
      <w:r w:rsidRPr="005108E4">
        <w:rPr>
          <w:spacing w:val="-6"/>
          <w:sz w:val="24"/>
        </w:rPr>
        <w:t xml:space="preserve"> </w:t>
      </w:r>
      <w:r w:rsidRPr="005108E4">
        <w:rPr>
          <w:sz w:val="24"/>
        </w:rPr>
        <w:t>Areas</w:t>
      </w:r>
      <w:r w:rsidRPr="005108E4">
        <w:rPr>
          <w:spacing w:val="-6"/>
          <w:sz w:val="24"/>
        </w:rPr>
        <w:t xml:space="preserve"> </w:t>
      </w:r>
      <w:r w:rsidRPr="005108E4">
        <w:rPr>
          <w:sz w:val="24"/>
        </w:rPr>
        <w:t>of</w:t>
      </w:r>
      <w:r w:rsidRPr="005108E4">
        <w:rPr>
          <w:spacing w:val="-6"/>
          <w:sz w:val="24"/>
        </w:rPr>
        <w:t xml:space="preserve"> </w:t>
      </w:r>
      <w:r w:rsidRPr="005108E4">
        <w:rPr>
          <w:sz w:val="24"/>
        </w:rPr>
        <w:t>Disproportionate</w:t>
      </w:r>
      <w:r w:rsidRPr="005108E4">
        <w:rPr>
          <w:spacing w:val="-7"/>
          <w:sz w:val="24"/>
        </w:rPr>
        <w:t xml:space="preserve"> </w:t>
      </w:r>
      <w:r w:rsidRPr="005108E4">
        <w:rPr>
          <w:sz w:val="24"/>
        </w:rPr>
        <w:t>Impact.</w:t>
      </w:r>
    </w:p>
    <w:p w14:paraId="74C8ED60" w14:textId="77777777" w:rsidR="00DA2759" w:rsidRPr="005108E4" w:rsidRDefault="009A7511">
      <w:pPr>
        <w:pStyle w:val="BodyText"/>
        <w:spacing w:before="1"/>
        <w:ind w:left="1675"/>
      </w:pPr>
      <w:r w:rsidRPr="005108E4">
        <w:t>This applicant has priority for the purposes of the review of its license application.</w:t>
      </w:r>
    </w:p>
    <w:p w14:paraId="5B476C44" w14:textId="77777777" w:rsidR="00DA2759" w:rsidRPr="005108E4" w:rsidRDefault="00DA2759">
      <w:pPr>
        <w:pStyle w:val="BodyText"/>
        <w:spacing w:before="7"/>
        <w:jc w:val="left"/>
      </w:pPr>
    </w:p>
    <w:p w14:paraId="5E115839" w14:textId="77777777" w:rsidR="00DA2759" w:rsidRPr="005108E4" w:rsidRDefault="009A7511">
      <w:pPr>
        <w:pStyle w:val="BodyText"/>
        <w:spacing w:before="1" w:line="242" w:lineRule="auto"/>
        <w:ind w:left="1320" w:right="116" w:hanging="1"/>
      </w:pPr>
      <w:r w:rsidRPr="005108E4">
        <w:rPr>
          <w:u w:val="single"/>
        </w:rPr>
        <w:t>Edibles</w:t>
      </w:r>
      <w:r w:rsidRPr="005108E4">
        <w:t xml:space="preserve"> means a Marijuana Product that is to be consumed by humans by eating or drinking. These products, when created or sold by a Marijuana Establishment or an MTC, shall not be considered a food or a drug as defined in M.G.L. c. 94, § 1.</w:t>
      </w:r>
    </w:p>
    <w:p w14:paraId="5A7275A5" w14:textId="77777777" w:rsidR="00DA2759" w:rsidRPr="005108E4" w:rsidRDefault="00DA2759">
      <w:pPr>
        <w:pStyle w:val="BodyText"/>
        <w:spacing w:before="6"/>
        <w:jc w:val="left"/>
      </w:pPr>
    </w:p>
    <w:p w14:paraId="74182D34" w14:textId="77777777" w:rsidR="00DA2759" w:rsidRPr="005108E4" w:rsidRDefault="009A7511">
      <w:pPr>
        <w:pStyle w:val="BodyText"/>
        <w:spacing w:line="242" w:lineRule="auto"/>
        <w:ind w:left="1320" w:right="115"/>
      </w:pPr>
      <w:r w:rsidRPr="005108E4">
        <w:rPr>
          <w:u w:val="single"/>
        </w:rPr>
        <w:t>Electronic Certification</w:t>
      </w:r>
      <w:r w:rsidRPr="005108E4">
        <w:t xml:space="preserve"> means a document signed or executed electronically by a Certifying Healthcare Provider, stating that in the healthcare professional's professional opinion, the potential</w:t>
      </w:r>
      <w:r w:rsidRPr="005108E4">
        <w:rPr>
          <w:spacing w:val="-16"/>
        </w:rPr>
        <w:t xml:space="preserve"> </w:t>
      </w:r>
      <w:r w:rsidRPr="005108E4">
        <w:t>benefits</w:t>
      </w:r>
      <w:r w:rsidRPr="005108E4">
        <w:rPr>
          <w:spacing w:val="-18"/>
        </w:rPr>
        <w:t xml:space="preserve"> </w:t>
      </w:r>
      <w:r w:rsidRPr="005108E4">
        <w:t>of</w:t>
      </w:r>
      <w:r w:rsidRPr="005108E4">
        <w:rPr>
          <w:spacing w:val="-19"/>
        </w:rPr>
        <w:t xml:space="preserve"> </w:t>
      </w:r>
      <w:r w:rsidRPr="005108E4">
        <w:t>the</w:t>
      </w:r>
      <w:r w:rsidRPr="005108E4">
        <w:rPr>
          <w:spacing w:val="-17"/>
        </w:rPr>
        <w:t xml:space="preserve"> </w:t>
      </w:r>
      <w:r w:rsidRPr="005108E4">
        <w:t>medical</w:t>
      </w:r>
      <w:r w:rsidRPr="005108E4">
        <w:rPr>
          <w:spacing w:val="-15"/>
        </w:rPr>
        <w:t xml:space="preserve"> </w:t>
      </w:r>
      <w:r w:rsidRPr="005108E4">
        <w:t>use</w:t>
      </w:r>
      <w:r w:rsidRPr="005108E4">
        <w:rPr>
          <w:spacing w:val="-17"/>
        </w:rPr>
        <w:t xml:space="preserve"> </w:t>
      </w:r>
      <w:r w:rsidRPr="005108E4">
        <w:t>of</w:t>
      </w:r>
      <w:r w:rsidRPr="005108E4">
        <w:rPr>
          <w:spacing w:val="-16"/>
        </w:rPr>
        <w:t xml:space="preserve"> </w:t>
      </w:r>
      <w:r w:rsidRPr="005108E4">
        <w:t>Marijuana</w:t>
      </w:r>
      <w:r w:rsidRPr="005108E4">
        <w:rPr>
          <w:spacing w:val="-17"/>
        </w:rPr>
        <w:t xml:space="preserve"> </w:t>
      </w:r>
      <w:r w:rsidRPr="005108E4">
        <w:t>would</w:t>
      </w:r>
      <w:r w:rsidRPr="005108E4">
        <w:rPr>
          <w:spacing w:val="-17"/>
        </w:rPr>
        <w:t xml:space="preserve"> </w:t>
      </w:r>
      <w:r w:rsidRPr="005108E4">
        <w:t>likely</w:t>
      </w:r>
      <w:r w:rsidRPr="005108E4">
        <w:rPr>
          <w:spacing w:val="-22"/>
        </w:rPr>
        <w:t xml:space="preserve"> </w:t>
      </w:r>
      <w:r w:rsidRPr="005108E4">
        <w:t>outweigh</w:t>
      </w:r>
      <w:r w:rsidRPr="005108E4">
        <w:rPr>
          <w:spacing w:val="-16"/>
        </w:rPr>
        <w:t xml:space="preserve"> </w:t>
      </w:r>
      <w:r w:rsidRPr="005108E4">
        <w:t>the</w:t>
      </w:r>
      <w:r w:rsidRPr="005108E4">
        <w:rPr>
          <w:spacing w:val="-17"/>
        </w:rPr>
        <w:t xml:space="preserve"> </w:t>
      </w:r>
      <w:r w:rsidRPr="005108E4">
        <w:t>health</w:t>
      </w:r>
      <w:r w:rsidRPr="005108E4">
        <w:rPr>
          <w:spacing w:val="-17"/>
        </w:rPr>
        <w:t xml:space="preserve"> </w:t>
      </w:r>
      <w:r w:rsidRPr="005108E4">
        <w:t>risks</w:t>
      </w:r>
      <w:r w:rsidRPr="005108E4">
        <w:rPr>
          <w:spacing w:val="-15"/>
        </w:rPr>
        <w:t xml:space="preserve"> </w:t>
      </w:r>
      <w:r w:rsidRPr="005108E4">
        <w:t>for</w:t>
      </w:r>
      <w:r w:rsidRPr="005108E4">
        <w:rPr>
          <w:spacing w:val="-16"/>
        </w:rPr>
        <w:t xml:space="preserve"> </w:t>
      </w:r>
      <w:r w:rsidRPr="005108E4">
        <w:t xml:space="preserve">the Qualifying Patient. Such certification shall be made only in the course of a </w:t>
      </w:r>
      <w:r w:rsidRPr="005108E4">
        <w:rPr>
          <w:i/>
        </w:rPr>
        <w:t xml:space="preserve">Bona Fide </w:t>
      </w:r>
      <w:r w:rsidRPr="005108E4">
        <w:t>Healthcare</w:t>
      </w:r>
      <w:r w:rsidRPr="005108E4">
        <w:rPr>
          <w:spacing w:val="-17"/>
        </w:rPr>
        <w:t xml:space="preserve"> </w:t>
      </w:r>
      <w:r w:rsidRPr="005108E4">
        <w:t>Provider</w:t>
      </w:r>
      <w:r w:rsidRPr="005108E4">
        <w:rPr>
          <w:spacing w:val="-17"/>
        </w:rPr>
        <w:t xml:space="preserve"> </w:t>
      </w:r>
      <w:r w:rsidRPr="005108E4">
        <w:t>Patient</w:t>
      </w:r>
      <w:r w:rsidRPr="005108E4">
        <w:rPr>
          <w:spacing w:val="-16"/>
        </w:rPr>
        <w:t xml:space="preserve"> </w:t>
      </w:r>
      <w:r w:rsidRPr="005108E4">
        <w:t>Relationship</w:t>
      </w:r>
      <w:r w:rsidRPr="005108E4">
        <w:rPr>
          <w:spacing w:val="-14"/>
        </w:rPr>
        <w:t xml:space="preserve"> </w:t>
      </w:r>
      <w:r w:rsidRPr="005108E4">
        <w:t>and</w:t>
      </w:r>
      <w:r w:rsidRPr="005108E4">
        <w:rPr>
          <w:spacing w:val="-16"/>
        </w:rPr>
        <w:t xml:space="preserve"> </w:t>
      </w:r>
      <w:r w:rsidRPr="005108E4">
        <w:t>shall</w:t>
      </w:r>
      <w:r w:rsidRPr="005108E4">
        <w:rPr>
          <w:spacing w:val="-16"/>
        </w:rPr>
        <w:t xml:space="preserve"> </w:t>
      </w:r>
      <w:r w:rsidRPr="005108E4">
        <w:t>specify</w:t>
      </w:r>
      <w:r w:rsidRPr="005108E4">
        <w:rPr>
          <w:spacing w:val="-22"/>
        </w:rPr>
        <w:t xml:space="preserve"> </w:t>
      </w:r>
      <w:r w:rsidRPr="005108E4">
        <w:t>the</w:t>
      </w:r>
      <w:r w:rsidRPr="005108E4">
        <w:rPr>
          <w:spacing w:val="-16"/>
        </w:rPr>
        <w:t xml:space="preserve"> </w:t>
      </w:r>
      <w:r w:rsidRPr="005108E4">
        <w:t>Qualifying</w:t>
      </w:r>
      <w:r w:rsidRPr="005108E4">
        <w:rPr>
          <w:spacing w:val="-19"/>
        </w:rPr>
        <w:t xml:space="preserve"> </w:t>
      </w:r>
      <w:r w:rsidRPr="005108E4">
        <w:t>Patient's</w:t>
      </w:r>
      <w:r w:rsidRPr="005108E4">
        <w:rPr>
          <w:spacing w:val="-16"/>
        </w:rPr>
        <w:t xml:space="preserve"> </w:t>
      </w:r>
      <w:r w:rsidRPr="005108E4">
        <w:t>Debilitating Medical</w:t>
      </w:r>
      <w:r w:rsidRPr="005108E4">
        <w:rPr>
          <w:spacing w:val="-27"/>
        </w:rPr>
        <w:t xml:space="preserve"> </w:t>
      </w:r>
      <w:r w:rsidRPr="005108E4">
        <w:t>Condition.</w:t>
      </w:r>
      <w:r w:rsidRPr="005108E4">
        <w:rPr>
          <w:spacing w:val="7"/>
        </w:rPr>
        <w:t xml:space="preserve"> </w:t>
      </w:r>
      <w:r w:rsidRPr="005108E4">
        <w:rPr>
          <w:spacing w:val="-3"/>
        </w:rPr>
        <w:t>Electronic</w:t>
      </w:r>
      <w:r w:rsidRPr="005108E4">
        <w:rPr>
          <w:spacing w:val="-30"/>
        </w:rPr>
        <w:t xml:space="preserve"> </w:t>
      </w:r>
      <w:r w:rsidRPr="005108E4">
        <w:rPr>
          <w:spacing w:val="-3"/>
        </w:rPr>
        <w:t>Certifications,</w:t>
      </w:r>
      <w:r w:rsidRPr="005108E4">
        <w:rPr>
          <w:spacing w:val="-27"/>
        </w:rPr>
        <w:t xml:space="preserve"> </w:t>
      </w:r>
      <w:r w:rsidRPr="005108E4">
        <w:t>on</w:t>
      </w:r>
      <w:r w:rsidRPr="005108E4">
        <w:rPr>
          <w:spacing w:val="-27"/>
        </w:rPr>
        <w:t xml:space="preserve"> </w:t>
      </w:r>
      <w:r w:rsidRPr="005108E4">
        <w:t>submission</w:t>
      </w:r>
      <w:r w:rsidRPr="005108E4">
        <w:rPr>
          <w:spacing w:val="-27"/>
        </w:rPr>
        <w:t xml:space="preserve"> </w:t>
      </w:r>
      <w:r w:rsidRPr="005108E4">
        <w:t>by</w:t>
      </w:r>
      <w:r w:rsidRPr="005108E4">
        <w:rPr>
          <w:spacing w:val="-34"/>
        </w:rPr>
        <w:t xml:space="preserve"> </w:t>
      </w:r>
      <w:r w:rsidRPr="005108E4">
        <w:t>a</w:t>
      </w:r>
      <w:r w:rsidRPr="005108E4">
        <w:rPr>
          <w:spacing w:val="-28"/>
        </w:rPr>
        <w:t xml:space="preserve"> </w:t>
      </w:r>
      <w:r w:rsidRPr="005108E4">
        <w:t>Certifying</w:t>
      </w:r>
      <w:r w:rsidRPr="005108E4">
        <w:rPr>
          <w:spacing w:val="-29"/>
        </w:rPr>
        <w:t xml:space="preserve"> </w:t>
      </w:r>
      <w:r w:rsidRPr="005108E4">
        <w:t>Healthcare</w:t>
      </w:r>
      <w:r w:rsidRPr="005108E4">
        <w:rPr>
          <w:spacing w:val="-28"/>
        </w:rPr>
        <w:t xml:space="preserve"> </w:t>
      </w:r>
      <w:r w:rsidRPr="005108E4">
        <w:t>Provider to the Commission, shall automatically generate a temporary</w:t>
      </w:r>
      <w:r w:rsidRPr="005108E4">
        <w:rPr>
          <w:spacing w:val="-32"/>
        </w:rPr>
        <w:t xml:space="preserve"> </w:t>
      </w:r>
      <w:r w:rsidRPr="005108E4">
        <w:t>registration.</w:t>
      </w:r>
    </w:p>
    <w:p w14:paraId="5E8B242B" w14:textId="77777777" w:rsidR="00DA2759" w:rsidRPr="005108E4" w:rsidRDefault="00DA2759">
      <w:pPr>
        <w:pStyle w:val="BodyText"/>
        <w:spacing w:before="9"/>
        <w:jc w:val="left"/>
      </w:pPr>
    </w:p>
    <w:p w14:paraId="1AF75E44" w14:textId="77777777" w:rsidR="00DA2759" w:rsidRPr="005108E4" w:rsidRDefault="009A7511">
      <w:pPr>
        <w:pStyle w:val="BodyText"/>
        <w:spacing w:line="242" w:lineRule="auto"/>
        <w:ind w:left="1319" w:right="117"/>
      </w:pPr>
      <w:r w:rsidRPr="005108E4">
        <w:rPr>
          <w:u w:val="single"/>
        </w:rPr>
        <w:t>Enclosed</w:t>
      </w:r>
      <w:r w:rsidRPr="005108E4">
        <w:rPr>
          <w:spacing w:val="-6"/>
          <w:u w:val="single"/>
        </w:rPr>
        <w:t xml:space="preserve"> </w:t>
      </w:r>
      <w:r w:rsidRPr="005108E4">
        <w:rPr>
          <w:u w:val="single"/>
        </w:rPr>
        <w:t>Area</w:t>
      </w:r>
      <w:r w:rsidRPr="005108E4">
        <w:rPr>
          <w:spacing w:val="-6"/>
        </w:rPr>
        <w:t xml:space="preserve"> </w:t>
      </w:r>
      <w:r w:rsidRPr="005108E4">
        <w:t>means</w:t>
      </w:r>
      <w:r w:rsidRPr="005108E4">
        <w:rPr>
          <w:spacing w:val="-6"/>
        </w:rPr>
        <w:t xml:space="preserve"> </w:t>
      </w:r>
      <w:r w:rsidRPr="005108E4">
        <w:t>an</w:t>
      </w:r>
      <w:r w:rsidRPr="005108E4">
        <w:rPr>
          <w:spacing w:val="-7"/>
        </w:rPr>
        <w:t xml:space="preserve"> </w:t>
      </w:r>
      <w:r w:rsidRPr="005108E4">
        <w:t>indoor</w:t>
      </w:r>
      <w:r w:rsidRPr="005108E4">
        <w:rPr>
          <w:spacing w:val="-8"/>
        </w:rPr>
        <w:t xml:space="preserve"> </w:t>
      </w:r>
      <w:r w:rsidRPr="005108E4">
        <w:t>or</w:t>
      </w:r>
      <w:r w:rsidRPr="005108E4">
        <w:rPr>
          <w:spacing w:val="-8"/>
        </w:rPr>
        <w:t xml:space="preserve"> </w:t>
      </w:r>
      <w:r w:rsidRPr="005108E4">
        <w:t>outdoor</w:t>
      </w:r>
      <w:r w:rsidRPr="005108E4">
        <w:rPr>
          <w:spacing w:val="-8"/>
        </w:rPr>
        <w:t xml:space="preserve"> </w:t>
      </w:r>
      <w:r w:rsidRPr="005108E4">
        <w:t>area</w:t>
      </w:r>
      <w:r w:rsidRPr="005108E4">
        <w:rPr>
          <w:spacing w:val="-8"/>
        </w:rPr>
        <w:t xml:space="preserve"> </w:t>
      </w:r>
      <w:r w:rsidRPr="005108E4">
        <w:t>equipped</w:t>
      </w:r>
      <w:r w:rsidRPr="005108E4">
        <w:rPr>
          <w:spacing w:val="-7"/>
        </w:rPr>
        <w:t xml:space="preserve"> </w:t>
      </w:r>
      <w:r w:rsidRPr="005108E4">
        <w:t>with</w:t>
      </w:r>
      <w:r w:rsidRPr="005108E4">
        <w:rPr>
          <w:spacing w:val="-6"/>
        </w:rPr>
        <w:t xml:space="preserve"> </w:t>
      </w:r>
      <w:r w:rsidRPr="005108E4">
        <w:t>locks</w:t>
      </w:r>
      <w:r w:rsidRPr="005108E4">
        <w:rPr>
          <w:spacing w:val="-5"/>
        </w:rPr>
        <w:t xml:space="preserve"> </w:t>
      </w:r>
      <w:r w:rsidRPr="005108E4">
        <w:t>or</w:t>
      </w:r>
      <w:r w:rsidRPr="005108E4">
        <w:rPr>
          <w:spacing w:val="-5"/>
        </w:rPr>
        <w:t xml:space="preserve"> </w:t>
      </w:r>
      <w:r w:rsidRPr="005108E4">
        <w:t>other</w:t>
      </w:r>
      <w:r w:rsidRPr="005108E4">
        <w:rPr>
          <w:spacing w:val="-5"/>
        </w:rPr>
        <w:t xml:space="preserve"> </w:t>
      </w:r>
      <w:r w:rsidRPr="005108E4">
        <w:t>security</w:t>
      </w:r>
      <w:r w:rsidRPr="005108E4">
        <w:rPr>
          <w:spacing w:val="-11"/>
        </w:rPr>
        <w:t xml:space="preserve"> </w:t>
      </w:r>
      <w:r w:rsidRPr="005108E4">
        <w:t>devices, which is accessible only to Qualifying Patients, MTC Agents, Registered Qualifying Patients, or</w:t>
      </w:r>
      <w:r w:rsidRPr="005108E4">
        <w:rPr>
          <w:spacing w:val="-2"/>
        </w:rPr>
        <w:t xml:space="preserve"> </w:t>
      </w:r>
      <w:r w:rsidRPr="005108E4">
        <w:t>Caregivers.</w:t>
      </w:r>
    </w:p>
    <w:p w14:paraId="1EE8059C" w14:textId="77777777" w:rsidR="00DA2759" w:rsidRPr="005108E4" w:rsidRDefault="00DA2759">
      <w:pPr>
        <w:pStyle w:val="BodyText"/>
        <w:spacing w:before="6"/>
        <w:jc w:val="left"/>
      </w:pPr>
    </w:p>
    <w:p w14:paraId="462C0046" w14:textId="77777777" w:rsidR="00DA2759" w:rsidRPr="005108E4" w:rsidRDefault="009A7511">
      <w:pPr>
        <w:pStyle w:val="BodyText"/>
        <w:spacing w:before="1" w:line="242" w:lineRule="auto"/>
        <w:ind w:left="1319" w:right="110"/>
      </w:pPr>
      <w:r w:rsidRPr="005108E4">
        <w:rPr>
          <w:u w:val="single"/>
        </w:rPr>
        <w:t>Equity</w:t>
      </w:r>
      <w:r w:rsidRPr="005108E4">
        <w:rPr>
          <w:spacing w:val="-17"/>
          <w:u w:val="single"/>
        </w:rPr>
        <w:t xml:space="preserve"> </w:t>
      </w:r>
      <w:r w:rsidRPr="005108E4">
        <w:rPr>
          <w:u w:val="single"/>
        </w:rPr>
        <w:t>Holder</w:t>
      </w:r>
      <w:r w:rsidRPr="005108E4">
        <w:rPr>
          <w:spacing w:val="-10"/>
        </w:rPr>
        <w:t xml:space="preserve"> </w:t>
      </w:r>
      <w:r w:rsidRPr="005108E4">
        <w:t>means</w:t>
      </w:r>
      <w:r w:rsidRPr="005108E4">
        <w:rPr>
          <w:spacing w:val="-10"/>
        </w:rPr>
        <w:t xml:space="preserve"> </w:t>
      </w:r>
      <w:r w:rsidRPr="005108E4">
        <w:t>a</w:t>
      </w:r>
      <w:r w:rsidRPr="005108E4">
        <w:rPr>
          <w:spacing w:val="-11"/>
        </w:rPr>
        <w:t xml:space="preserve"> </w:t>
      </w:r>
      <w:r w:rsidRPr="005108E4">
        <w:t>person</w:t>
      </w:r>
      <w:r w:rsidRPr="005108E4">
        <w:rPr>
          <w:spacing w:val="-10"/>
        </w:rPr>
        <w:t xml:space="preserve"> </w:t>
      </w:r>
      <w:r w:rsidRPr="005108E4">
        <w:t>or</w:t>
      </w:r>
      <w:r w:rsidRPr="005108E4">
        <w:rPr>
          <w:spacing w:val="-10"/>
        </w:rPr>
        <w:t xml:space="preserve"> </w:t>
      </w:r>
      <w:r w:rsidRPr="005108E4">
        <w:t>entity</w:t>
      </w:r>
      <w:r w:rsidRPr="005108E4">
        <w:rPr>
          <w:spacing w:val="-17"/>
        </w:rPr>
        <w:t xml:space="preserve"> </w:t>
      </w:r>
      <w:r w:rsidRPr="005108E4">
        <w:t>that</w:t>
      </w:r>
      <w:r w:rsidRPr="005108E4">
        <w:rPr>
          <w:spacing w:val="-9"/>
        </w:rPr>
        <w:t xml:space="preserve"> </w:t>
      </w:r>
      <w:r w:rsidRPr="005108E4">
        <w:t>holds,</w:t>
      </w:r>
      <w:r w:rsidRPr="005108E4">
        <w:rPr>
          <w:spacing w:val="-10"/>
        </w:rPr>
        <w:t xml:space="preserve"> </w:t>
      </w:r>
      <w:r w:rsidRPr="005108E4">
        <w:t>or</w:t>
      </w:r>
      <w:r w:rsidRPr="005108E4">
        <w:rPr>
          <w:spacing w:val="-10"/>
        </w:rPr>
        <w:t xml:space="preserve"> </w:t>
      </w:r>
      <w:r w:rsidRPr="005108E4">
        <w:t>may</w:t>
      </w:r>
      <w:r w:rsidRPr="005108E4">
        <w:rPr>
          <w:spacing w:val="-16"/>
        </w:rPr>
        <w:t xml:space="preserve"> </w:t>
      </w:r>
      <w:r w:rsidRPr="005108E4">
        <w:t>hold</w:t>
      </w:r>
      <w:r w:rsidRPr="005108E4">
        <w:rPr>
          <w:spacing w:val="-7"/>
        </w:rPr>
        <w:t xml:space="preserve"> </w:t>
      </w:r>
      <w:r w:rsidRPr="005108E4">
        <w:t>as</w:t>
      </w:r>
      <w:r w:rsidRPr="005108E4">
        <w:rPr>
          <w:spacing w:val="-7"/>
        </w:rPr>
        <w:t xml:space="preserve"> </w:t>
      </w:r>
      <w:r w:rsidRPr="005108E4">
        <w:t>a</w:t>
      </w:r>
      <w:r w:rsidRPr="005108E4">
        <w:rPr>
          <w:spacing w:val="-8"/>
        </w:rPr>
        <w:t xml:space="preserve"> </w:t>
      </w:r>
      <w:r w:rsidRPr="005108E4">
        <w:t>result</w:t>
      </w:r>
      <w:r w:rsidRPr="005108E4">
        <w:rPr>
          <w:spacing w:val="-8"/>
        </w:rPr>
        <w:t xml:space="preserve"> </w:t>
      </w:r>
      <w:r w:rsidRPr="005108E4">
        <w:t>of</w:t>
      </w:r>
      <w:r w:rsidRPr="005108E4">
        <w:rPr>
          <w:spacing w:val="-8"/>
        </w:rPr>
        <w:t xml:space="preserve"> </w:t>
      </w:r>
      <w:r w:rsidRPr="005108E4">
        <w:t>one</w:t>
      </w:r>
      <w:r w:rsidRPr="005108E4">
        <w:rPr>
          <w:spacing w:val="-10"/>
        </w:rPr>
        <w:t xml:space="preserve"> </w:t>
      </w:r>
      <w:r w:rsidRPr="005108E4">
        <w:t>or</w:t>
      </w:r>
      <w:r w:rsidRPr="005108E4">
        <w:rPr>
          <w:spacing w:val="-10"/>
        </w:rPr>
        <w:t xml:space="preserve"> </w:t>
      </w:r>
      <w:r w:rsidRPr="005108E4">
        <w:t>more</w:t>
      </w:r>
      <w:r w:rsidRPr="005108E4">
        <w:rPr>
          <w:spacing w:val="-11"/>
        </w:rPr>
        <w:t xml:space="preserve"> </w:t>
      </w:r>
      <w:r w:rsidRPr="005108E4">
        <w:t>of</w:t>
      </w:r>
      <w:r w:rsidRPr="005108E4">
        <w:rPr>
          <w:spacing w:val="-10"/>
        </w:rPr>
        <w:t xml:space="preserve"> </w:t>
      </w:r>
      <w:r w:rsidRPr="005108E4">
        <w:t>the following</w:t>
      </w:r>
      <w:r w:rsidRPr="005108E4">
        <w:rPr>
          <w:spacing w:val="-26"/>
        </w:rPr>
        <w:t xml:space="preserve"> </w:t>
      </w:r>
      <w:r w:rsidRPr="005108E4">
        <w:t>including,</w:t>
      </w:r>
      <w:r w:rsidRPr="005108E4">
        <w:rPr>
          <w:spacing w:val="-24"/>
        </w:rPr>
        <w:t xml:space="preserve"> </w:t>
      </w:r>
      <w:r w:rsidRPr="005108E4">
        <w:t>without</w:t>
      </w:r>
      <w:r w:rsidRPr="005108E4">
        <w:rPr>
          <w:spacing w:val="-23"/>
        </w:rPr>
        <w:t xml:space="preserve"> </w:t>
      </w:r>
      <w:r w:rsidRPr="005108E4">
        <w:t>limitation,</w:t>
      </w:r>
      <w:r w:rsidRPr="005108E4">
        <w:rPr>
          <w:spacing w:val="-24"/>
        </w:rPr>
        <w:t xml:space="preserve"> </w:t>
      </w:r>
      <w:r w:rsidRPr="005108E4">
        <w:t>vesting,</w:t>
      </w:r>
      <w:r w:rsidRPr="005108E4">
        <w:rPr>
          <w:spacing w:val="-26"/>
        </w:rPr>
        <w:t xml:space="preserve"> </w:t>
      </w:r>
      <w:r w:rsidRPr="005108E4">
        <w:t>conversion,</w:t>
      </w:r>
      <w:r w:rsidRPr="005108E4">
        <w:rPr>
          <w:spacing w:val="-25"/>
        </w:rPr>
        <w:t xml:space="preserve"> </w:t>
      </w:r>
      <w:r w:rsidRPr="005108E4">
        <w:t>exercising</w:t>
      </w:r>
      <w:r w:rsidRPr="005108E4">
        <w:rPr>
          <w:spacing w:val="-26"/>
        </w:rPr>
        <w:t xml:space="preserve"> </w:t>
      </w:r>
      <w:r w:rsidRPr="005108E4">
        <w:t>an</w:t>
      </w:r>
      <w:r w:rsidRPr="005108E4">
        <w:rPr>
          <w:spacing w:val="-24"/>
        </w:rPr>
        <w:t xml:space="preserve"> </w:t>
      </w:r>
      <w:r w:rsidRPr="005108E4">
        <w:t>option,</w:t>
      </w:r>
      <w:r w:rsidRPr="005108E4">
        <w:rPr>
          <w:spacing w:val="-24"/>
        </w:rPr>
        <w:t xml:space="preserve"> </w:t>
      </w:r>
      <w:r w:rsidRPr="005108E4">
        <w:t>a</w:t>
      </w:r>
      <w:r w:rsidRPr="005108E4">
        <w:rPr>
          <w:spacing w:val="-25"/>
        </w:rPr>
        <w:t xml:space="preserve"> </w:t>
      </w:r>
      <w:r w:rsidRPr="005108E4">
        <w:t>right</w:t>
      </w:r>
      <w:r w:rsidRPr="005108E4">
        <w:rPr>
          <w:spacing w:val="-23"/>
        </w:rPr>
        <w:t xml:space="preserve"> </w:t>
      </w:r>
      <w:r w:rsidRPr="005108E4">
        <w:t>of</w:t>
      </w:r>
      <w:r w:rsidRPr="005108E4">
        <w:rPr>
          <w:spacing w:val="-24"/>
        </w:rPr>
        <w:t xml:space="preserve"> </w:t>
      </w:r>
      <w:r w:rsidRPr="005108E4">
        <w:t>first refusal,</w:t>
      </w:r>
      <w:r w:rsidRPr="005108E4">
        <w:rPr>
          <w:spacing w:val="-22"/>
        </w:rPr>
        <w:t xml:space="preserve"> </w:t>
      </w:r>
      <w:r w:rsidRPr="005108E4">
        <w:t>or</w:t>
      </w:r>
      <w:r w:rsidRPr="005108E4">
        <w:rPr>
          <w:spacing w:val="-23"/>
        </w:rPr>
        <w:t xml:space="preserve"> </w:t>
      </w:r>
      <w:r w:rsidRPr="005108E4">
        <w:t>any</w:t>
      </w:r>
      <w:r w:rsidRPr="005108E4">
        <w:rPr>
          <w:spacing w:val="-29"/>
        </w:rPr>
        <w:t xml:space="preserve"> </w:t>
      </w:r>
      <w:r w:rsidRPr="005108E4">
        <w:t>agreement</w:t>
      </w:r>
      <w:r w:rsidRPr="005108E4">
        <w:rPr>
          <w:spacing w:val="-21"/>
        </w:rPr>
        <w:t xml:space="preserve"> </w:t>
      </w:r>
      <w:r w:rsidRPr="005108E4">
        <w:t>that</w:t>
      </w:r>
      <w:r w:rsidRPr="005108E4">
        <w:rPr>
          <w:spacing w:val="-24"/>
        </w:rPr>
        <w:t xml:space="preserve"> </w:t>
      </w:r>
      <w:r w:rsidRPr="005108E4">
        <w:t>would</w:t>
      </w:r>
      <w:r w:rsidRPr="005108E4">
        <w:rPr>
          <w:spacing w:val="-24"/>
        </w:rPr>
        <w:t xml:space="preserve"> </w:t>
      </w:r>
      <w:r w:rsidRPr="005108E4">
        <w:t>trigger</w:t>
      </w:r>
      <w:r w:rsidRPr="005108E4">
        <w:rPr>
          <w:spacing w:val="-24"/>
        </w:rPr>
        <w:t xml:space="preserve"> </w:t>
      </w:r>
      <w:r w:rsidRPr="005108E4">
        <w:t>an</w:t>
      </w:r>
      <w:r w:rsidRPr="005108E4">
        <w:rPr>
          <w:spacing w:val="-25"/>
        </w:rPr>
        <w:t xml:space="preserve"> </w:t>
      </w:r>
      <w:r w:rsidRPr="005108E4">
        <w:t>automatic</w:t>
      </w:r>
      <w:r w:rsidRPr="005108E4">
        <w:rPr>
          <w:spacing w:val="-25"/>
        </w:rPr>
        <w:t xml:space="preserve"> </w:t>
      </w:r>
      <w:r w:rsidRPr="005108E4">
        <w:t>transfer</w:t>
      </w:r>
      <w:r w:rsidRPr="005108E4">
        <w:rPr>
          <w:spacing w:val="-23"/>
        </w:rPr>
        <w:t xml:space="preserve"> </w:t>
      </w:r>
      <w:r w:rsidRPr="005108E4">
        <w:t>of</w:t>
      </w:r>
      <w:r w:rsidRPr="005108E4">
        <w:rPr>
          <w:spacing w:val="-22"/>
        </w:rPr>
        <w:t xml:space="preserve"> </w:t>
      </w:r>
      <w:r w:rsidRPr="005108E4">
        <w:t>or</w:t>
      </w:r>
      <w:r w:rsidRPr="005108E4">
        <w:rPr>
          <w:spacing w:val="-23"/>
        </w:rPr>
        <w:t xml:space="preserve"> </w:t>
      </w:r>
      <w:r w:rsidRPr="005108E4">
        <w:t>conversion</w:t>
      </w:r>
      <w:r w:rsidRPr="005108E4">
        <w:rPr>
          <w:spacing w:val="-21"/>
        </w:rPr>
        <w:t xml:space="preserve"> </w:t>
      </w:r>
      <w:r w:rsidRPr="005108E4">
        <w:t>to</w:t>
      </w:r>
      <w:r w:rsidRPr="005108E4">
        <w:rPr>
          <w:spacing w:val="-22"/>
        </w:rPr>
        <w:t xml:space="preserve"> </w:t>
      </w:r>
      <w:r w:rsidRPr="005108E4">
        <w:t>equity,</w:t>
      </w:r>
      <w:r w:rsidRPr="005108E4">
        <w:rPr>
          <w:spacing w:val="-22"/>
        </w:rPr>
        <w:t xml:space="preserve"> </w:t>
      </w:r>
      <w:r w:rsidRPr="005108E4">
        <w:t>any amount of equity in a Marijuana Establishment or an</w:t>
      </w:r>
      <w:r w:rsidRPr="005108E4">
        <w:rPr>
          <w:spacing w:val="-20"/>
        </w:rPr>
        <w:t xml:space="preserve"> </w:t>
      </w:r>
      <w:r w:rsidRPr="005108E4">
        <w:t>MTC.</w:t>
      </w:r>
    </w:p>
    <w:p w14:paraId="211345AA" w14:textId="77777777" w:rsidR="00DA2759" w:rsidRPr="005108E4" w:rsidRDefault="00DA2759">
      <w:pPr>
        <w:pStyle w:val="BodyText"/>
        <w:spacing w:before="5"/>
        <w:jc w:val="left"/>
      </w:pPr>
    </w:p>
    <w:p w14:paraId="7B644220" w14:textId="77777777" w:rsidR="00DA2759" w:rsidRPr="005108E4" w:rsidRDefault="009A7511">
      <w:pPr>
        <w:pStyle w:val="BodyText"/>
        <w:spacing w:line="242" w:lineRule="auto"/>
        <w:ind w:left="1319" w:right="115"/>
      </w:pPr>
      <w:r w:rsidRPr="005108E4">
        <w:rPr>
          <w:u w:val="single"/>
        </w:rPr>
        <w:t>Executive</w:t>
      </w:r>
      <w:r w:rsidRPr="005108E4">
        <w:t xml:space="preserve"> means members of the board of directors, executive officers, executive director, manager, or their equivalent, of a Marijuana Establishment, MTC, or Independent Testing Laboratory.</w:t>
      </w:r>
    </w:p>
    <w:p w14:paraId="5049CEBE" w14:textId="77777777" w:rsidR="00DA2759" w:rsidRPr="005108E4" w:rsidRDefault="00DA2759">
      <w:pPr>
        <w:pStyle w:val="BodyText"/>
        <w:spacing w:before="7"/>
        <w:jc w:val="left"/>
      </w:pPr>
    </w:p>
    <w:p w14:paraId="3A8D3873" w14:textId="77777777" w:rsidR="00DA2759" w:rsidRPr="005108E4" w:rsidRDefault="009A7511">
      <w:pPr>
        <w:pStyle w:val="BodyText"/>
        <w:spacing w:line="244" w:lineRule="auto"/>
        <w:ind w:left="1319" w:right="118"/>
      </w:pPr>
      <w:r w:rsidRPr="005108E4">
        <w:rPr>
          <w:u w:val="single"/>
        </w:rPr>
        <w:t>Executive Office of Energy and Environmental Affairs (EOEEA)</w:t>
      </w:r>
      <w:r w:rsidRPr="005108E4">
        <w:t xml:space="preserve"> means the Massachusetts Executive Office of Energy and Environmental Affairs, unless otherwise specified.</w:t>
      </w:r>
    </w:p>
    <w:p w14:paraId="56BB5D0E" w14:textId="77777777" w:rsidR="00DA2759" w:rsidRPr="005108E4" w:rsidRDefault="00DA2759">
      <w:pPr>
        <w:pStyle w:val="BodyText"/>
        <w:spacing w:before="1"/>
        <w:jc w:val="left"/>
      </w:pPr>
    </w:p>
    <w:p w14:paraId="6CEDD4A6" w14:textId="77777777" w:rsidR="00DA2759" w:rsidRPr="005108E4" w:rsidRDefault="009A7511">
      <w:pPr>
        <w:pStyle w:val="BodyText"/>
        <w:spacing w:line="242" w:lineRule="auto"/>
        <w:ind w:left="1320" w:right="116" w:hanging="1"/>
      </w:pPr>
      <w:r w:rsidRPr="005108E4">
        <w:rPr>
          <w:u w:val="single"/>
        </w:rPr>
        <w:t>Existing</w:t>
      </w:r>
      <w:r w:rsidRPr="005108E4">
        <w:rPr>
          <w:spacing w:val="-26"/>
          <w:u w:val="single"/>
        </w:rPr>
        <w:t xml:space="preserve"> </w:t>
      </w:r>
      <w:r w:rsidRPr="005108E4">
        <w:rPr>
          <w:u w:val="single"/>
        </w:rPr>
        <w:t>Licensee</w:t>
      </w:r>
      <w:r w:rsidRPr="005108E4">
        <w:rPr>
          <w:spacing w:val="-24"/>
          <w:u w:val="single"/>
        </w:rPr>
        <w:t xml:space="preserve"> </w:t>
      </w:r>
      <w:r w:rsidRPr="005108E4">
        <w:rPr>
          <w:u w:val="single"/>
        </w:rPr>
        <w:t>Transporter</w:t>
      </w:r>
      <w:r w:rsidRPr="005108E4">
        <w:rPr>
          <w:spacing w:val="-24"/>
        </w:rPr>
        <w:t xml:space="preserve"> </w:t>
      </w:r>
      <w:r w:rsidRPr="005108E4">
        <w:t>means</w:t>
      </w:r>
      <w:r w:rsidRPr="005108E4">
        <w:rPr>
          <w:spacing w:val="-23"/>
        </w:rPr>
        <w:t xml:space="preserve"> </w:t>
      </w:r>
      <w:r w:rsidRPr="005108E4">
        <w:t>an</w:t>
      </w:r>
      <w:r w:rsidRPr="005108E4">
        <w:rPr>
          <w:spacing w:val="-21"/>
        </w:rPr>
        <w:t xml:space="preserve"> </w:t>
      </w:r>
      <w:r w:rsidRPr="005108E4">
        <w:t>entity</w:t>
      </w:r>
      <w:r w:rsidRPr="005108E4">
        <w:rPr>
          <w:spacing w:val="-28"/>
        </w:rPr>
        <w:t xml:space="preserve"> </w:t>
      </w:r>
      <w:r w:rsidRPr="005108E4">
        <w:t>that</w:t>
      </w:r>
      <w:r w:rsidRPr="005108E4">
        <w:rPr>
          <w:spacing w:val="-23"/>
        </w:rPr>
        <w:t xml:space="preserve"> </w:t>
      </w:r>
      <w:r w:rsidRPr="005108E4">
        <w:t>is</w:t>
      </w:r>
      <w:r w:rsidRPr="005108E4">
        <w:rPr>
          <w:spacing w:val="-23"/>
        </w:rPr>
        <w:t xml:space="preserve"> </w:t>
      </w:r>
      <w:r w:rsidRPr="005108E4">
        <w:t>otherwise</w:t>
      </w:r>
      <w:r w:rsidRPr="005108E4">
        <w:rPr>
          <w:spacing w:val="-25"/>
        </w:rPr>
        <w:t xml:space="preserve"> </w:t>
      </w:r>
      <w:r w:rsidRPr="005108E4">
        <w:t>licensed</w:t>
      </w:r>
      <w:r w:rsidRPr="005108E4">
        <w:rPr>
          <w:spacing w:val="-23"/>
        </w:rPr>
        <w:t xml:space="preserve"> </w:t>
      </w:r>
      <w:r w:rsidRPr="005108E4">
        <w:t>by</w:t>
      </w:r>
      <w:r w:rsidRPr="005108E4">
        <w:rPr>
          <w:spacing w:val="-30"/>
        </w:rPr>
        <w:t xml:space="preserve"> </w:t>
      </w:r>
      <w:r w:rsidRPr="005108E4">
        <w:t>the</w:t>
      </w:r>
      <w:r w:rsidRPr="005108E4">
        <w:rPr>
          <w:spacing w:val="-24"/>
        </w:rPr>
        <w:t xml:space="preserve"> </w:t>
      </w:r>
      <w:r w:rsidRPr="005108E4">
        <w:t>Commission</w:t>
      </w:r>
      <w:r w:rsidRPr="005108E4">
        <w:rPr>
          <w:spacing w:val="-24"/>
        </w:rPr>
        <w:t xml:space="preserve"> </w:t>
      </w:r>
      <w:r w:rsidRPr="005108E4">
        <w:t>and also licensed to purchase, obtain, and possess Marijuana or Marijuana Products solely for the purpose of transporting, temporary storage, sale and distribution on behalf of other Marijuana Establishments or MTCs to other establishments, but not to</w:t>
      </w:r>
      <w:r w:rsidRPr="005108E4">
        <w:rPr>
          <w:spacing w:val="-11"/>
        </w:rPr>
        <w:t xml:space="preserve"> </w:t>
      </w:r>
      <w:r w:rsidRPr="005108E4">
        <w:t>Consumers.</w:t>
      </w:r>
    </w:p>
    <w:p w14:paraId="7B03DA17" w14:textId="77777777" w:rsidR="00DA2759" w:rsidRPr="005108E4" w:rsidRDefault="00DA2759">
      <w:pPr>
        <w:spacing w:line="242" w:lineRule="auto"/>
        <w:sectPr w:rsidR="00DA2759" w:rsidRPr="005108E4">
          <w:pgSz w:w="12240" w:h="20160"/>
          <w:pgMar w:top="980" w:right="1320" w:bottom="960" w:left="480" w:header="744" w:footer="777" w:gutter="0"/>
          <w:cols w:space="720"/>
        </w:sectPr>
      </w:pPr>
    </w:p>
    <w:p w14:paraId="5DD292E0" w14:textId="77777777" w:rsidR="00DA2759" w:rsidRPr="005108E4" w:rsidRDefault="00DA2759">
      <w:pPr>
        <w:pStyle w:val="BodyText"/>
        <w:jc w:val="left"/>
        <w:rPr>
          <w:sz w:val="20"/>
        </w:rPr>
      </w:pPr>
    </w:p>
    <w:p w14:paraId="72597237" w14:textId="77777777" w:rsidR="00DA2759" w:rsidRPr="005108E4" w:rsidRDefault="00DA2759">
      <w:pPr>
        <w:pStyle w:val="BodyText"/>
        <w:spacing w:before="10"/>
        <w:jc w:val="left"/>
        <w:rPr>
          <w:sz w:val="19"/>
        </w:rPr>
      </w:pPr>
    </w:p>
    <w:p w14:paraId="75A3A494" w14:textId="77777777" w:rsidR="00DA2759" w:rsidRPr="005108E4" w:rsidRDefault="00DA2759">
      <w:pPr>
        <w:pStyle w:val="BodyText"/>
        <w:spacing w:before="7"/>
        <w:jc w:val="left"/>
      </w:pPr>
    </w:p>
    <w:p w14:paraId="21EDB562" w14:textId="77777777" w:rsidR="00DA2759" w:rsidRPr="005108E4" w:rsidRDefault="009A7511">
      <w:pPr>
        <w:pStyle w:val="BodyText"/>
        <w:spacing w:line="242" w:lineRule="auto"/>
        <w:ind w:left="1320" w:right="117"/>
      </w:pPr>
      <w:r w:rsidRPr="005108E4">
        <w:rPr>
          <w:u w:val="single"/>
        </w:rPr>
        <w:t>Expedited Applicant</w:t>
      </w:r>
      <w:r w:rsidRPr="005108E4">
        <w:t xml:space="preserve"> means an applicant for a Marijuana Microbusiness, Marijuana Craft Cooperative,</w:t>
      </w:r>
      <w:r w:rsidRPr="005108E4">
        <w:rPr>
          <w:spacing w:val="-29"/>
        </w:rPr>
        <w:t xml:space="preserve"> </w:t>
      </w:r>
      <w:r w:rsidRPr="005108E4">
        <w:t>Independent</w:t>
      </w:r>
      <w:r w:rsidRPr="005108E4">
        <w:rPr>
          <w:spacing w:val="-28"/>
        </w:rPr>
        <w:t xml:space="preserve"> </w:t>
      </w:r>
      <w:r w:rsidRPr="005108E4">
        <w:t>Testing</w:t>
      </w:r>
      <w:r w:rsidRPr="005108E4">
        <w:rPr>
          <w:spacing w:val="-31"/>
        </w:rPr>
        <w:t xml:space="preserve"> </w:t>
      </w:r>
      <w:r w:rsidRPr="005108E4">
        <w:rPr>
          <w:spacing w:val="-3"/>
        </w:rPr>
        <w:t>Laboratory,</w:t>
      </w:r>
      <w:r w:rsidRPr="005108E4">
        <w:rPr>
          <w:spacing w:val="-29"/>
        </w:rPr>
        <w:t xml:space="preserve"> </w:t>
      </w:r>
      <w:r w:rsidRPr="005108E4">
        <w:t>or</w:t>
      </w:r>
      <w:r w:rsidRPr="005108E4">
        <w:rPr>
          <w:spacing w:val="-29"/>
        </w:rPr>
        <w:t xml:space="preserve"> </w:t>
      </w:r>
      <w:r w:rsidRPr="005108E4">
        <w:t>Outdoor</w:t>
      </w:r>
      <w:r w:rsidRPr="005108E4">
        <w:rPr>
          <w:spacing w:val="-29"/>
        </w:rPr>
        <w:t xml:space="preserve"> </w:t>
      </w:r>
      <w:r w:rsidRPr="005108E4">
        <w:t>Marijuana</w:t>
      </w:r>
      <w:r w:rsidRPr="005108E4">
        <w:rPr>
          <w:spacing w:val="-27"/>
        </w:rPr>
        <w:t xml:space="preserve"> </w:t>
      </w:r>
      <w:r w:rsidRPr="005108E4">
        <w:t>Cultivator</w:t>
      </w:r>
      <w:r w:rsidRPr="005108E4">
        <w:rPr>
          <w:spacing w:val="-27"/>
        </w:rPr>
        <w:t xml:space="preserve"> </w:t>
      </w:r>
      <w:r w:rsidRPr="005108E4">
        <w:t>license;</w:t>
      </w:r>
      <w:r w:rsidRPr="005108E4">
        <w:rPr>
          <w:spacing w:val="-26"/>
        </w:rPr>
        <w:t xml:space="preserve"> </w:t>
      </w:r>
      <w:r w:rsidRPr="005108E4">
        <w:t>a</w:t>
      </w:r>
      <w:r w:rsidRPr="005108E4">
        <w:rPr>
          <w:spacing w:val="-30"/>
        </w:rPr>
        <w:t xml:space="preserve"> </w:t>
      </w:r>
      <w:r w:rsidRPr="005108E4">
        <w:t>Social Equity Participant; a minority, woman, and/or veteran-owned business; eligible for expedited review prior to other General</w:t>
      </w:r>
      <w:r w:rsidRPr="005108E4">
        <w:rPr>
          <w:spacing w:val="-6"/>
        </w:rPr>
        <w:t xml:space="preserve"> </w:t>
      </w:r>
      <w:r w:rsidRPr="005108E4">
        <w:t>Applicants.</w:t>
      </w:r>
    </w:p>
    <w:p w14:paraId="37542E91" w14:textId="77777777" w:rsidR="00DA2759" w:rsidRPr="005108E4" w:rsidRDefault="00DA2759">
      <w:pPr>
        <w:pStyle w:val="BodyText"/>
        <w:spacing w:before="6"/>
        <w:jc w:val="left"/>
      </w:pPr>
    </w:p>
    <w:p w14:paraId="338B52D5" w14:textId="77777777" w:rsidR="00DA2759" w:rsidRPr="005108E4" w:rsidRDefault="009A7511">
      <w:pPr>
        <w:pStyle w:val="BodyText"/>
        <w:ind w:left="1320"/>
        <w:jc w:val="left"/>
      </w:pPr>
      <w:r w:rsidRPr="005108E4">
        <w:rPr>
          <w:u w:val="single"/>
        </w:rPr>
        <w:t>Fingerprint-based</w:t>
      </w:r>
      <w:r w:rsidRPr="005108E4">
        <w:rPr>
          <w:spacing w:val="-18"/>
          <w:u w:val="single"/>
        </w:rPr>
        <w:t xml:space="preserve"> </w:t>
      </w:r>
      <w:r w:rsidRPr="005108E4">
        <w:rPr>
          <w:u w:val="single"/>
        </w:rPr>
        <w:t>Background</w:t>
      </w:r>
      <w:r w:rsidRPr="005108E4">
        <w:rPr>
          <w:spacing w:val="-18"/>
          <w:u w:val="single"/>
        </w:rPr>
        <w:t xml:space="preserve"> </w:t>
      </w:r>
      <w:r w:rsidRPr="005108E4">
        <w:rPr>
          <w:u w:val="single"/>
        </w:rPr>
        <w:t>Check</w:t>
      </w:r>
      <w:r w:rsidRPr="005108E4">
        <w:rPr>
          <w:spacing w:val="-17"/>
          <w:u w:val="single"/>
        </w:rPr>
        <w:t xml:space="preserve"> </w:t>
      </w:r>
      <w:r w:rsidRPr="005108E4">
        <w:rPr>
          <w:u w:val="single"/>
        </w:rPr>
        <w:t>Trust</w:t>
      </w:r>
      <w:r w:rsidRPr="005108E4">
        <w:rPr>
          <w:spacing w:val="-17"/>
          <w:u w:val="single"/>
        </w:rPr>
        <w:t xml:space="preserve"> </w:t>
      </w:r>
      <w:r w:rsidRPr="005108E4">
        <w:rPr>
          <w:u w:val="single"/>
        </w:rPr>
        <w:t>Fund</w:t>
      </w:r>
      <w:r w:rsidRPr="005108E4">
        <w:rPr>
          <w:spacing w:val="-17"/>
        </w:rPr>
        <w:t xml:space="preserve"> </w:t>
      </w:r>
      <w:r w:rsidRPr="005108E4">
        <w:t>means</w:t>
      </w:r>
      <w:r w:rsidRPr="005108E4">
        <w:rPr>
          <w:spacing w:val="-17"/>
        </w:rPr>
        <w:t xml:space="preserve"> </w:t>
      </w:r>
      <w:r w:rsidRPr="005108E4">
        <w:t>a</w:t>
      </w:r>
      <w:r w:rsidRPr="005108E4">
        <w:rPr>
          <w:spacing w:val="-16"/>
        </w:rPr>
        <w:t xml:space="preserve"> </w:t>
      </w:r>
      <w:r w:rsidRPr="005108E4">
        <w:t>fund</w:t>
      </w:r>
      <w:r w:rsidRPr="005108E4">
        <w:rPr>
          <w:spacing w:val="-14"/>
        </w:rPr>
        <w:t xml:space="preserve"> </w:t>
      </w:r>
      <w:r w:rsidRPr="005108E4">
        <w:t>established</w:t>
      </w:r>
      <w:r w:rsidRPr="005108E4">
        <w:rPr>
          <w:spacing w:val="-15"/>
        </w:rPr>
        <w:t xml:space="preserve"> </w:t>
      </w:r>
      <w:r w:rsidRPr="005108E4">
        <w:t>under</w:t>
      </w:r>
      <w:r w:rsidRPr="005108E4">
        <w:rPr>
          <w:spacing w:val="-18"/>
        </w:rPr>
        <w:t xml:space="preserve"> </w:t>
      </w:r>
      <w:r w:rsidRPr="005108E4">
        <w:t>M.G.L.</w:t>
      </w:r>
      <w:r w:rsidRPr="005108E4">
        <w:rPr>
          <w:spacing w:val="-17"/>
        </w:rPr>
        <w:t xml:space="preserve"> </w:t>
      </w:r>
      <w:r w:rsidRPr="005108E4">
        <w:t>c.</w:t>
      </w:r>
      <w:r w:rsidRPr="005108E4">
        <w:rPr>
          <w:spacing w:val="-18"/>
        </w:rPr>
        <w:t xml:space="preserve"> </w:t>
      </w:r>
      <w:r w:rsidRPr="005108E4">
        <w:t>29,</w:t>
      </w:r>
    </w:p>
    <w:p w14:paraId="02F58D46" w14:textId="77777777" w:rsidR="00DA2759" w:rsidRPr="005108E4" w:rsidRDefault="009A7511">
      <w:pPr>
        <w:pStyle w:val="BodyText"/>
        <w:spacing w:before="5"/>
        <w:ind w:left="1320"/>
        <w:jc w:val="left"/>
      </w:pPr>
      <w:r w:rsidRPr="005108E4">
        <w:t>§ 2HHH, in which fees for fingerprint background checks are deposited.</w:t>
      </w:r>
    </w:p>
    <w:p w14:paraId="21396C61" w14:textId="77777777" w:rsidR="00DA2759" w:rsidRPr="005108E4" w:rsidRDefault="00DA2759">
      <w:pPr>
        <w:pStyle w:val="BodyText"/>
        <w:spacing w:before="7"/>
        <w:jc w:val="left"/>
      </w:pPr>
    </w:p>
    <w:p w14:paraId="32FF96B0" w14:textId="77777777" w:rsidR="00DA2759" w:rsidRPr="005108E4" w:rsidRDefault="009A7511">
      <w:pPr>
        <w:pStyle w:val="BodyText"/>
        <w:ind w:left="1320"/>
        <w:jc w:val="left"/>
      </w:pPr>
      <w:r w:rsidRPr="005108E4">
        <w:rPr>
          <w:u w:val="single"/>
        </w:rPr>
        <w:t>Finished Marijuana</w:t>
      </w:r>
      <w:r w:rsidRPr="005108E4">
        <w:t xml:space="preserve"> means Usable Marijuana, Cannabis resin or Cannabis concentrate.</w:t>
      </w:r>
    </w:p>
    <w:p w14:paraId="1244B96E" w14:textId="77777777" w:rsidR="00DA2759" w:rsidRPr="005108E4" w:rsidRDefault="00DA2759">
      <w:pPr>
        <w:pStyle w:val="BodyText"/>
        <w:spacing w:before="7"/>
        <w:jc w:val="left"/>
      </w:pPr>
    </w:p>
    <w:p w14:paraId="718A5C1E" w14:textId="77777777" w:rsidR="00DA2759" w:rsidRPr="005108E4" w:rsidRDefault="009A7511">
      <w:pPr>
        <w:pStyle w:val="BodyText"/>
        <w:spacing w:line="242" w:lineRule="auto"/>
        <w:ind w:left="1320" w:right="117"/>
      </w:pPr>
      <w:r w:rsidRPr="005108E4">
        <w:rPr>
          <w:u w:val="single"/>
        </w:rPr>
        <w:t>Finished Marijuana Product</w:t>
      </w:r>
      <w:r w:rsidRPr="005108E4">
        <w:t xml:space="preserve"> means a Marijuana Product that is completely manufactured and ready</w:t>
      </w:r>
      <w:r w:rsidRPr="005108E4">
        <w:rPr>
          <w:spacing w:val="-26"/>
        </w:rPr>
        <w:t xml:space="preserve"> </w:t>
      </w:r>
      <w:r w:rsidRPr="005108E4">
        <w:t>for</w:t>
      </w:r>
      <w:r w:rsidRPr="005108E4">
        <w:rPr>
          <w:spacing w:val="-20"/>
        </w:rPr>
        <w:t xml:space="preserve"> </w:t>
      </w:r>
      <w:r w:rsidRPr="005108E4">
        <w:t>retail</w:t>
      </w:r>
      <w:r w:rsidRPr="005108E4">
        <w:rPr>
          <w:spacing w:val="-18"/>
        </w:rPr>
        <w:t xml:space="preserve"> </w:t>
      </w:r>
      <w:r w:rsidRPr="005108E4">
        <w:t>sale</w:t>
      </w:r>
      <w:r w:rsidRPr="005108E4">
        <w:rPr>
          <w:spacing w:val="-20"/>
        </w:rPr>
        <w:t xml:space="preserve"> </w:t>
      </w:r>
      <w:r w:rsidRPr="005108E4">
        <w:t>and</w:t>
      </w:r>
      <w:r w:rsidRPr="005108E4">
        <w:rPr>
          <w:spacing w:val="-19"/>
        </w:rPr>
        <w:t xml:space="preserve"> </w:t>
      </w:r>
      <w:r w:rsidRPr="005108E4">
        <w:t>shall</w:t>
      </w:r>
      <w:r w:rsidRPr="005108E4">
        <w:rPr>
          <w:spacing w:val="-18"/>
        </w:rPr>
        <w:t xml:space="preserve"> </w:t>
      </w:r>
      <w:r w:rsidRPr="005108E4">
        <w:t>include</w:t>
      </w:r>
      <w:r w:rsidRPr="005108E4">
        <w:rPr>
          <w:spacing w:val="-20"/>
        </w:rPr>
        <w:t xml:space="preserve"> </w:t>
      </w:r>
      <w:r w:rsidRPr="005108E4">
        <w:t>Finished</w:t>
      </w:r>
      <w:r w:rsidRPr="005108E4">
        <w:rPr>
          <w:spacing w:val="-19"/>
        </w:rPr>
        <w:t xml:space="preserve"> </w:t>
      </w:r>
      <w:r w:rsidRPr="005108E4">
        <w:t>Marijuana</w:t>
      </w:r>
      <w:r w:rsidRPr="005108E4">
        <w:rPr>
          <w:spacing w:val="-20"/>
        </w:rPr>
        <w:t xml:space="preserve"> </w:t>
      </w:r>
      <w:r w:rsidRPr="005108E4">
        <w:t>that</w:t>
      </w:r>
      <w:r w:rsidRPr="005108E4">
        <w:rPr>
          <w:spacing w:val="-18"/>
        </w:rPr>
        <w:t xml:space="preserve"> </w:t>
      </w:r>
      <w:r w:rsidRPr="005108E4">
        <w:t>has</w:t>
      </w:r>
      <w:r w:rsidRPr="005108E4">
        <w:rPr>
          <w:spacing w:val="-19"/>
        </w:rPr>
        <w:t xml:space="preserve"> </w:t>
      </w:r>
      <w:r w:rsidRPr="005108E4">
        <w:t>been</w:t>
      </w:r>
      <w:r w:rsidRPr="005108E4">
        <w:rPr>
          <w:spacing w:val="-19"/>
        </w:rPr>
        <w:t xml:space="preserve"> </w:t>
      </w:r>
      <w:r w:rsidRPr="005108E4">
        <w:t>separated</w:t>
      </w:r>
      <w:r w:rsidRPr="005108E4">
        <w:rPr>
          <w:spacing w:val="-19"/>
        </w:rPr>
        <w:t xml:space="preserve"> </w:t>
      </w:r>
      <w:r w:rsidRPr="005108E4">
        <w:t>into</w:t>
      </w:r>
      <w:r w:rsidRPr="005108E4">
        <w:rPr>
          <w:spacing w:val="-20"/>
        </w:rPr>
        <w:t xml:space="preserve"> </w:t>
      </w:r>
      <w:r w:rsidRPr="005108E4">
        <w:t>individual packages or containers for</w:t>
      </w:r>
      <w:r w:rsidRPr="005108E4">
        <w:rPr>
          <w:spacing w:val="-4"/>
        </w:rPr>
        <w:t xml:space="preserve"> </w:t>
      </w:r>
      <w:r w:rsidRPr="005108E4">
        <w:t>sale.</w:t>
      </w:r>
    </w:p>
    <w:p w14:paraId="63FCDCB6" w14:textId="77777777" w:rsidR="00DA2759" w:rsidRPr="005108E4" w:rsidRDefault="00DA2759">
      <w:pPr>
        <w:pStyle w:val="BodyText"/>
        <w:spacing w:before="6"/>
        <w:jc w:val="left"/>
      </w:pPr>
    </w:p>
    <w:p w14:paraId="76AC2F05" w14:textId="77777777" w:rsidR="00DA2759" w:rsidRPr="005108E4" w:rsidRDefault="009A7511">
      <w:pPr>
        <w:pStyle w:val="BodyText"/>
        <w:spacing w:before="1" w:line="242" w:lineRule="auto"/>
        <w:ind w:left="1320" w:right="116"/>
      </w:pPr>
      <w:r w:rsidRPr="005108E4">
        <w:rPr>
          <w:u w:val="single"/>
        </w:rPr>
        <w:t>Flowering</w:t>
      </w:r>
      <w:r w:rsidRPr="005108E4">
        <w:rPr>
          <w:spacing w:val="-20"/>
        </w:rPr>
        <w:t xml:space="preserve"> </w:t>
      </w:r>
      <w:r w:rsidRPr="005108E4">
        <w:t>means</w:t>
      </w:r>
      <w:r w:rsidRPr="005108E4">
        <w:rPr>
          <w:spacing w:val="-16"/>
        </w:rPr>
        <w:t xml:space="preserve"> </w:t>
      </w:r>
      <w:r w:rsidRPr="005108E4">
        <w:t>the</w:t>
      </w:r>
      <w:r w:rsidRPr="005108E4">
        <w:rPr>
          <w:spacing w:val="-18"/>
        </w:rPr>
        <w:t xml:space="preserve"> </w:t>
      </w:r>
      <w:r w:rsidRPr="005108E4">
        <w:t>gametophytic</w:t>
      </w:r>
      <w:r w:rsidRPr="005108E4">
        <w:rPr>
          <w:spacing w:val="-18"/>
        </w:rPr>
        <w:t xml:space="preserve"> </w:t>
      </w:r>
      <w:r w:rsidRPr="005108E4">
        <w:t>or</w:t>
      </w:r>
      <w:r w:rsidRPr="005108E4">
        <w:rPr>
          <w:spacing w:val="-18"/>
        </w:rPr>
        <w:t xml:space="preserve"> </w:t>
      </w:r>
      <w:r w:rsidRPr="005108E4">
        <w:t>reproductive</w:t>
      </w:r>
      <w:r w:rsidRPr="005108E4">
        <w:rPr>
          <w:spacing w:val="-18"/>
        </w:rPr>
        <w:t xml:space="preserve"> </w:t>
      </w:r>
      <w:r w:rsidRPr="005108E4">
        <w:t>state</w:t>
      </w:r>
      <w:r w:rsidRPr="005108E4">
        <w:rPr>
          <w:spacing w:val="-18"/>
        </w:rPr>
        <w:t xml:space="preserve"> </w:t>
      </w:r>
      <w:r w:rsidRPr="005108E4">
        <w:t>of</w:t>
      </w:r>
      <w:r w:rsidRPr="005108E4">
        <w:rPr>
          <w:spacing w:val="-17"/>
        </w:rPr>
        <w:t xml:space="preserve"> </w:t>
      </w:r>
      <w:r w:rsidRPr="005108E4">
        <w:t>Cannabis</w:t>
      </w:r>
      <w:r w:rsidRPr="005108E4">
        <w:rPr>
          <w:spacing w:val="-17"/>
        </w:rPr>
        <w:t xml:space="preserve"> </w:t>
      </w:r>
      <w:r w:rsidRPr="005108E4">
        <w:t>or</w:t>
      </w:r>
      <w:r w:rsidRPr="005108E4">
        <w:rPr>
          <w:spacing w:val="-17"/>
        </w:rPr>
        <w:t xml:space="preserve"> </w:t>
      </w:r>
      <w:r w:rsidRPr="005108E4">
        <w:t>Marijuana</w:t>
      </w:r>
      <w:r w:rsidRPr="005108E4">
        <w:rPr>
          <w:spacing w:val="-18"/>
        </w:rPr>
        <w:t xml:space="preserve"> </w:t>
      </w:r>
      <w:r w:rsidRPr="005108E4">
        <w:t>in</w:t>
      </w:r>
      <w:r w:rsidRPr="005108E4">
        <w:rPr>
          <w:spacing w:val="-15"/>
        </w:rPr>
        <w:t xml:space="preserve"> </w:t>
      </w:r>
      <w:r w:rsidRPr="005108E4">
        <w:t>which</w:t>
      </w:r>
      <w:r w:rsidRPr="005108E4">
        <w:rPr>
          <w:spacing w:val="-14"/>
        </w:rPr>
        <w:t xml:space="preserve"> </w:t>
      </w:r>
      <w:r w:rsidRPr="005108E4">
        <w:t>the plant produces flowers, trichomes, and Cannabinoids characteristic of</w:t>
      </w:r>
      <w:r w:rsidRPr="005108E4">
        <w:rPr>
          <w:spacing w:val="-22"/>
        </w:rPr>
        <w:t xml:space="preserve"> </w:t>
      </w:r>
      <w:r w:rsidRPr="005108E4">
        <w:t>Marijuana.</w:t>
      </w:r>
    </w:p>
    <w:p w14:paraId="4694CB27" w14:textId="77777777" w:rsidR="00DA2759" w:rsidRPr="005108E4" w:rsidRDefault="00DA2759">
      <w:pPr>
        <w:pStyle w:val="BodyText"/>
        <w:spacing w:before="4"/>
        <w:jc w:val="left"/>
      </w:pPr>
    </w:p>
    <w:p w14:paraId="55426637" w14:textId="77777777" w:rsidR="00DA2759" w:rsidRPr="005108E4" w:rsidRDefault="009A7511">
      <w:pPr>
        <w:pStyle w:val="BodyText"/>
        <w:ind w:left="1319"/>
        <w:jc w:val="left"/>
      </w:pPr>
      <w:r w:rsidRPr="005108E4">
        <w:rPr>
          <w:u w:val="single"/>
        </w:rPr>
        <w:t>Food</w:t>
      </w:r>
      <w:r w:rsidRPr="005108E4">
        <w:rPr>
          <w:spacing w:val="-14"/>
          <w:u w:val="single"/>
        </w:rPr>
        <w:t xml:space="preserve"> </w:t>
      </w:r>
      <w:r w:rsidRPr="005108E4">
        <w:rPr>
          <w:u w:val="single"/>
        </w:rPr>
        <w:t>and</w:t>
      </w:r>
      <w:r w:rsidRPr="005108E4">
        <w:rPr>
          <w:spacing w:val="-11"/>
          <w:u w:val="single"/>
        </w:rPr>
        <w:t xml:space="preserve"> </w:t>
      </w:r>
      <w:r w:rsidRPr="005108E4">
        <w:rPr>
          <w:u w:val="single"/>
        </w:rPr>
        <w:t>Drug</w:t>
      </w:r>
      <w:r w:rsidRPr="005108E4">
        <w:rPr>
          <w:spacing w:val="-13"/>
          <w:u w:val="single"/>
        </w:rPr>
        <w:t xml:space="preserve"> </w:t>
      </w:r>
      <w:r w:rsidRPr="005108E4">
        <w:rPr>
          <w:u w:val="single"/>
        </w:rPr>
        <w:t>Administration</w:t>
      </w:r>
      <w:r w:rsidRPr="005108E4">
        <w:rPr>
          <w:spacing w:val="-13"/>
          <w:u w:val="single"/>
        </w:rPr>
        <w:t xml:space="preserve"> </w:t>
      </w:r>
      <w:r w:rsidRPr="005108E4">
        <w:rPr>
          <w:u w:val="single"/>
        </w:rPr>
        <w:t>(FDA)</w:t>
      </w:r>
      <w:r w:rsidRPr="005108E4">
        <w:rPr>
          <w:spacing w:val="-14"/>
        </w:rPr>
        <w:t xml:space="preserve"> </w:t>
      </w:r>
      <w:r w:rsidRPr="005108E4">
        <w:t>means</w:t>
      </w:r>
      <w:r w:rsidRPr="005108E4">
        <w:rPr>
          <w:spacing w:val="-14"/>
        </w:rPr>
        <w:t xml:space="preserve"> </w:t>
      </w:r>
      <w:r w:rsidRPr="005108E4">
        <w:t>the</w:t>
      </w:r>
      <w:r w:rsidRPr="005108E4">
        <w:rPr>
          <w:spacing w:val="-14"/>
        </w:rPr>
        <w:t xml:space="preserve"> </w:t>
      </w:r>
      <w:r w:rsidRPr="005108E4">
        <w:t>United</w:t>
      </w:r>
      <w:r w:rsidRPr="005108E4">
        <w:rPr>
          <w:spacing w:val="-13"/>
        </w:rPr>
        <w:t xml:space="preserve"> </w:t>
      </w:r>
      <w:r w:rsidRPr="005108E4">
        <w:t>States</w:t>
      </w:r>
      <w:r w:rsidRPr="005108E4">
        <w:rPr>
          <w:spacing w:val="-13"/>
        </w:rPr>
        <w:t xml:space="preserve"> </w:t>
      </w:r>
      <w:r w:rsidRPr="005108E4">
        <w:t>Food</w:t>
      </w:r>
      <w:r w:rsidRPr="005108E4">
        <w:rPr>
          <w:spacing w:val="-13"/>
        </w:rPr>
        <w:t xml:space="preserve"> </w:t>
      </w:r>
      <w:r w:rsidRPr="005108E4">
        <w:t>and</w:t>
      </w:r>
      <w:r w:rsidRPr="005108E4">
        <w:rPr>
          <w:spacing w:val="-13"/>
        </w:rPr>
        <w:t xml:space="preserve"> </w:t>
      </w:r>
      <w:r w:rsidRPr="005108E4">
        <w:t>Drug</w:t>
      </w:r>
      <w:r w:rsidRPr="005108E4">
        <w:rPr>
          <w:spacing w:val="-16"/>
        </w:rPr>
        <w:t xml:space="preserve"> </w:t>
      </w:r>
      <w:r w:rsidRPr="005108E4">
        <w:t>Administration.</w:t>
      </w:r>
    </w:p>
    <w:p w14:paraId="6F583E05" w14:textId="77777777" w:rsidR="00DA2759" w:rsidRPr="005108E4" w:rsidRDefault="00DA2759">
      <w:pPr>
        <w:pStyle w:val="BodyText"/>
        <w:spacing w:before="7"/>
        <w:jc w:val="left"/>
      </w:pPr>
    </w:p>
    <w:p w14:paraId="27503131" w14:textId="77777777" w:rsidR="00DA2759" w:rsidRPr="005108E4" w:rsidRDefault="009A7511">
      <w:pPr>
        <w:pStyle w:val="BodyText"/>
        <w:spacing w:line="242" w:lineRule="auto"/>
        <w:ind w:left="1320" w:right="117"/>
      </w:pPr>
      <w:r w:rsidRPr="005108E4">
        <w:rPr>
          <w:u w:val="single"/>
        </w:rPr>
        <w:t>General</w:t>
      </w:r>
      <w:r w:rsidRPr="005108E4">
        <w:rPr>
          <w:spacing w:val="-24"/>
          <w:u w:val="single"/>
        </w:rPr>
        <w:t xml:space="preserve"> </w:t>
      </w:r>
      <w:r w:rsidRPr="005108E4">
        <w:rPr>
          <w:u w:val="single"/>
        </w:rPr>
        <w:t>Applicant</w:t>
      </w:r>
      <w:r w:rsidRPr="005108E4">
        <w:rPr>
          <w:spacing w:val="-24"/>
        </w:rPr>
        <w:t xml:space="preserve"> </w:t>
      </w:r>
      <w:r w:rsidRPr="005108E4">
        <w:t>means</w:t>
      </w:r>
      <w:r w:rsidRPr="005108E4">
        <w:rPr>
          <w:spacing w:val="-24"/>
        </w:rPr>
        <w:t xml:space="preserve"> </w:t>
      </w:r>
      <w:r w:rsidRPr="005108E4">
        <w:t>an</w:t>
      </w:r>
      <w:r w:rsidRPr="005108E4">
        <w:rPr>
          <w:spacing w:val="-25"/>
        </w:rPr>
        <w:t xml:space="preserve"> </w:t>
      </w:r>
      <w:r w:rsidRPr="005108E4">
        <w:t>applicant</w:t>
      </w:r>
      <w:r w:rsidRPr="005108E4">
        <w:rPr>
          <w:spacing w:val="-23"/>
        </w:rPr>
        <w:t xml:space="preserve"> </w:t>
      </w:r>
      <w:r w:rsidRPr="005108E4">
        <w:t>that</w:t>
      </w:r>
      <w:r w:rsidRPr="005108E4">
        <w:rPr>
          <w:spacing w:val="-24"/>
        </w:rPr>
        <w:t xml:space="preserve"> </w:t>
      </w:r>
      <w:r w:rsidRPr="005108E4">
        <w:t>has</w:t>
      </w:r>
      <w:r w:rsidRPr="005108E4">
        <w:rPr>
          <w:spacing w:val="-22"/>
        </w:rPr>
        <w:t xml:space="preserve"> </w:t>
      </w:r>
      <w:r w:rsidRPr="005108E4">
        <w:t>not</w:t>
      </w:r>
      <w:r w:rsidRPr="005108E4">
        <w:rPr>
          <w:spacing w:val="-22"/>
        </w:rPr>
        <w:t xml:space="preserve"> </w:t>
      </w:r>
      <w:r w:rsidRPr="005108E4">
        <w:t>been</w:t>
      </w:r>
      <w:r w:rsidRPr="005108E4">
        <w:rPr>
          <w:spacing w:val="-22"/>
        </w:rPr>
        <w:t xml:space="preserve"> </w:t>
      </w:r>
      <w:r w:rsidRPr="005108E4">
        <w:t>certified</w:t>
      </w:r>
      <w:r w:rsidRPr="005108E4">
        <w:rPr>
          <w:spacing w:val="-22"/>
        </w:rPr>
        <w:t xml:space="preserve"> </w:t>
      </w:r>
      <w:r w:rsidRPr="005108E4">
        <w:t>as</w:t>
      </w:r>
      <w:r w:rsidRPr="005108E4">
        <w:rPr>
          <w:spacing w:val="-24"/>
        </w:rPr>
        <w:t xml:space="preserve"> </w:t>
      </w:r>
      <w:r w:rsidRPr="005108E4">
        <w:t>an</w:t>
      </w:r>
      <w:r w:rsidRPr="005108E4">
        <w:rPr>
          <w:spacing w:val="-25"/>
        </w:rPr>
        <w:t xml:space="preserve"> </w:t>
      </w:r>
      <w:r w:rsidRPr="005108E4">
        <w:t>Economic</w:t>
      </w:r>
      <w:r w:rsidRPr="005108E4">
        <w:rPr>
          <w:spacing w:val="-25"/>
        </w:rPr>
        <w:t xml:space="preserve"> </w:t>
      </w:r>
      <w:r w:rsidRPr="005108E4">
        <w:t>Empowerment Priority Applicant or an MTC Priority Applicant; and is not eligible to be an Expedited Applicant.</w:t>
      </w:r>
    </w:p>
    <w:p w14:paraId="4A7BE384" w14:textId="77777777" w:rsidR="00DA2759" w:rsidRPr="005108E4" w:rsidRDefault="00DA2759">
      <w:pPr>
        <w:pStyle w:val="BodyText"/>
        <w:spacing w:before="6"/>
        <w:jc w:val="left"/>
      </w:pPr>
    </w:p>
    <w:p w14:paraId="0DD41A12" w14:textId="77777777" w:rsidR="00DA2759" w:rsidRPr="005108E4" w:rsidRDefault="009A7511">
      <w:pPr>
        <w:pStyle w:val="BodyText"/>
        <w:spacing w:line="242" w:lineRule="auto"/>
        <w:ind w:left="1320" w:right="117"/>
      </w:pPr>
      <w:r w:rsidRPr="005108E4">
        <w:rPr>
          <w:u w:val="single"/>
        </w:rPr>
        <w:t>Greenhouse</w:t>
      </w:r>
      <w:r w:rsidRPr="005108E4">
        <w:rPr>
          <w:spacing w:val="-10"/>
        </w:rPr>
        <w:t xml:space="preserve"> </w:t>
      </w:r>
      <w:r w:rsidRPr="005108E4">
        <w:t>means</w:t>
      </w:r>
      <w:r w:rsidRPr="005108E4">
        <w:rPr>
          <w:spacing w:val="-9"/>
        </w:rPr>
        <w:t xml:space="preserve"> </w:t>
      </w:r>
      <w:r w:rsidRPr="005108E4">
        <w:t>a</w:t>
      </w:r>
      <w:r w:rsidRPr="005108E4">
        <w:rPr>
          <w:spacing w:val="-10"/>
        </w:rPr>
        <w:t xml:space="preserve"> </w:t>
      </w:r>
      <w:r w:rsidRPr="005108E4">
        <w:t>structure</w:t>
      </w:r>
      <w:r w:rsidRPr="005108E4">
        <w:rPr>
          <w:spacing w:val="-10"/>
        </w:rPr>
        <w:t xml:space="preserve"> </w:t>
      </w:r>
      <w:r w:rsidRPr="005108E4">
        <w:t>or</w:t>
      </w:r>
      <w:r w:rsidRPr="005108E4">
        <w:rPr>
          <w:spacing w:val="-9"/>
        </w:rPr>
        <w:t xml:space="preserve"> </w:t>
      </w:r>
      <w:r w:rsidRPr="005108E4">
        <w:t>thermally</w:t>
      </w:r>
      <w:r w:rsidRPr="005108E4">
        <w:rPr>
          <w:spacing w:val="-17"/>
        </w:rPr>
        <w:t xml:space="preserve"> </w:t>
      </w:r>
      <w:r w:rsidRPr="005108E4">
        <w:t>isolated</w:t>
      </w:r>
      <w:r w:rsidRPr="005108E4">
        <w:rPr>
          <w:spacing w:val="-9"/>
        </w:rPr>
        <w:t xml:space="preserve"> </w:t>
      </w:r>
      <w:r w:rsidRPr="005108E4">
        <w:t>Enclosed</w:t>
      </w:r>
      <w:r w:rsidRPr="005108E4">
        <w:rPr>
          <w:spacing w:val="-8"/>
        </w:rPr>
        <w:t xml:space="preserve"> </w:t>
      </w:r>
      <w:r w:rsidRPr="005108E4">
        <w:t>Area</w:t>
      </w:r>
      <w:r w:rsidRPr="005108E4">
        <w:rPr>
          <w:spacing w:val="-13"/>
        </w:rPr>
        <w:t xml:space="preserve"> </w:t>
      </w:r>
      <w:r w:rsidRPr="005108E4">
        <w:t>of</w:t>
      </w:r>
      <w:r w:rsidRPr="005108E4">
        <w:rPr>
          <w:spacing w:val="-12"/>
        </w:rPr>
        <w:t xml:space="preserve"> </w:t>
      </w:r>
      <w:r w:rsidRPr="005108E4">
        <w:t>a</w:t>
      </w:r>
      <w:r w:rsidRPr="005108E4">
        <w:rPr>
          <w:spacing w:val="-12"/>
        </w:rPr>
        <w:t xml:space="preserve"> </w:t>
      </w:r>
      <w:r w:rsidRPr="005108E4">
        <w:t>building</w:t>
      </w:r>
      <w:r w:rsidRPr="005108E4">
        <w:rPr>
          <w:spacing w:val="-14"/>
        </w:rPr>
        <w:t xml:space="preserve"> </w:t>
      </w:r>
      <w:r w:rsidRPr="005108E4">
        <w:t>that</w:t>
      </w:r>
      <w:r w:rsidRPr="005108E4">
        <w:rPr>
          <w:spacing w:val="-10"/>
        </w:rPr>
        <w:t xml:space="preserve"> </w:t>
      </w:r>
      <w:r w:rsidRPr="005108E4">
        <w:t>maintains a specialized sunlit environment used for and essential to the cultivation, protection or maintenance of</w:t>
      </w:r>
      <w:r w:rsidRPr="005108E4">
        <w:rPr>
          <w:spacing w:val="-4"/>
        </w:rPr>
        <w:t xml:space="preserve"> </w:t>
      </w:r>
      <w:r w:rsidRPr="005108E4">
        <w:t>plants.</w:t>
      </w:r>
    </w:p>
    <w:p w14:paraId="10951713" w14:textId="77777777" w:rsidR="00CA7138" w:rsidRPr="005108E4" w:rsidRDefault="00CA7138">
      <w:pPr>
        <w:pStyle w:val="BodyText"/>
        <w:spacing w:line="242" w:lineRule="auto"/>
        <w:ind w:left="1320" w:right="117"/>
      </w:pPr>
    </w:p>
    <w:p w14:paraId="2E89A165" w14:textId="4E9EA6B4" w:rsidR="00CA7138" w:rsidRPr="005108E4" w:rsidRDefault="00CA7138" w:rsidP="00F937DF">
      <w:pPr>
        <w:pStyle w:val="BodyText"/>
        <w:spacing w:line="242" w:lineRule="auto"/>
        <w:ind w:left="1320" w:right="117" w:hanging="1"/>
      </w:pPr>
      <w:r w:rsidRPr="00E077D0">
        <w:rPr>
          <w:u w:val="single"/>
        </w:rPr>
        <w:t>Gross Annual Sales</w:t>
      </w:r>
      <w:r w:rsidRPr="005108E4">
        <w:t xml:space="preserve"> means the total revenue generated by a M</w:t>
      </w:r>
      <w:r w:rsidR="00E24366" w:rsidRPr="005108E4">
        <w:t xml:space="preserve">arijuana </w:t>
      </w:r>
      <w:r w:rsidRPr="005108E4">
        <w:t>E</w:t>
      </w:r>
      <w:r w:rsidR="00E24366" w:rsidRPr="005108E4">
        <w:t>stablishment</w:t>
      </w:r>
      <w:r w:rsidRPr="005108E4">
        <w:t xml:space="preserve"> or MTC under an individual license pertaining to the sale of Marijuana, Marijuana Products, Marijuana Accessories and M</w:t>
      </w:r>
      <w:r w:rsidR="00E24366" w:rsidRPr="005108E4">
        <w:t xml:space="preserve">arijuana </w:t>
      </w:r>
      <w:r w:rsidRPr="005108E4">
        <w:t>E</w:t>
      </w:r>
      <w:r w:rsidR="00E24366" w:rsidRPr="005108E4">
        <w:t>stablishment</w:t>
      </w:r>
      <w:r w:rsidRPr="005108E4">
        <w:t xml:space="preserve"> or MTC Branded Goods or the provision of services used by the Commission to calculate limits under M.G.L. c. 94G §3(d)(2)(i) regarding the C</w:t>
      </w:r>
      <w:r w:rsidR="00E24366" w:rsidRPr="005108E4">
        <w:t xml:space="preserve">ommunity </w:t>
      </w:r>
      <w:r w:rsidRPr="005108E4">
        <w:t>I</w:t>
      </w:r>
      <w:r w:rsidR="00E24366" w:rsidRPr="005108E4">
        <w:t xml:space="preserve">mpact </w:t>
      </w:r>
      <w:r w:rsidRPr="005108E4">
        <w:t>F</w:t>
      </w:r>
      <w:r w:rsidR="00E24366" w:rsidRPr="005108E4">
        <w:t>ee</w:t>
      </w:r>
      <w:r w:rsidRPr="005108E4">
        <w:t xml:space="preserve"> amount properly due and payable to a Host Community.</w:t>
      </w:r>
    </w:p>
    <w:p w14:paraId="1CF8D339" w14:textId="77777777" w:rsidR="00DA2759" w:rsidRPr="005108E4" w:rsidRDefault="00DA2759">
      <w:pPr>
        <w:pStyle w:val="BodyText"/>
        <w:spacing w:before="6"/>
        <w:jc w:val="left"/>
      </w:pPr>
    </w:p>
    <w:p w14:paraId="10CBEB68" w14:textId="77777777" w:rsidR="00DA2759" w:rsidRPr="005108E4" w:rsidRDefault="009A7511">
      <w:pPr>
        <w:pStyle w:val="BodyText"/>
        <w:spacing w:line="244" w:lineRule="auto"/>
        <w:ind w:left="1319" w:right="118"/>
      </w:pPr>
      <w:r w:rsidRPr="005108E4">
        <w:rPr>
          <w:u w:val="single"/>
        </w:rPr>
        <w:t>Hardship</w:t>
      </w:r>
      <w:r w:rsidRPr="005108E4">
        <w:rPr>
          <w:spacing w:val="-25"/>
          <w:u w:val="single"/>
        </w:rPr>
        <w:t xml:space="preserve"> </w:t>
      </w:r>
      <w:r w:rsidRPr="005108E4">
        <w:rPr>
          <w:u w:val="single"/>
        </w:rPr>
        <w:t>Cultivation</w:t>
      </w:r>
      <w:r w:rsidRPr="005108E4">
        <w:rPr>
          <w:spacing w:val="-25"/>
          <w:u w:val="single"/>
        </w:rPr>
        <w:t xml:space="preserve"> </w:t>
      </w:r>
      <w:r w:rsidRPr="005108E4">
        <w:rPr>
          <w:u w:val="single"/>
        </w:rPr>
        <w:t>Registration</w:t>
      </w:r>
      <w:r w:rsidRPr="005108E4">
        <w:rPr>
          <w:spacing w:val="-25"/>
        </w:rPr>
        <w:t xml:space="preserve"> </w:t>
      </w:r>
      <w:r w:rsidRPr="005108E4">
        <w:t>means</w:t>
      </w:r>
      <w:r w:rsidRPr="005108E4">
        <w:rPr>
          <w:spacing w:val="-25"/>
        </w:rPr>
        <w:t xml:space="preserve"> </w:t>
      </w:r>
      <w:r w:rsidRPr="005108E4">
        <w:t>a</w:t>
      </w:r>
      <w:r w:rsidRPr="005108E4">
        <w:rPr>
          <w:spacing w:val="-26"/>
        </w:rPr>
        <w:t xml:space="preserve"> </w:t>
      </w:r>
      <w:r w:rsidRPr="005108E4">
        <w:t>registration</w:t>
      </w:r>
      <w:r w:rsidRPr="005108E4">
        <w:rPr>
          <w:spacing w:val="-25"/>
        </w:rPr>
        <w:t xml:space="preserve"> </w:t>
      </w:r>
      <w:r w:rsidRPr="005108E4">
        <w:t>issued</w:t>
      </w:r>
      <w:r w:rsidRPr="005108E4">
        <w:rPr>
          <w:spacing w:val="-25"/>
        </w:rPr>
        <w:t xml:space="preserve"> </w:t>
      </w:r>
      <w:r w:rsidRPr="005108E4">
        <w:t>to</w:t>
      </w:r>
      <w:r w:rsidRPr="005108E4">
        <w:rPr>
          <w:spacing w:val="-25"/>
        </w:rPr>
        <w:t xml:space="preserve"> </w:t>
      </w:r>
      <w:r w:rsidRPr="005108E4">
        <w:t>a</w:t>
      </w:r>
      <w:r w:rsidRPr="005108E4">
        <w:rPr>
          <w:spacing w:val="-25"/>
        </w:rPr>
        <w:t xml:space="preserve"> </w:t>
      </w:r>
      <w:r w:rsidRPr="005108E4">
        <w:t>Registered</w:t>
      </w:r>
      <w:r w:rsidRPr="005108E4">
        <w:rPr>
          <w:spacing w:val="-25"/>
        </w:rPr>
        <w:t xml:space="preserve"> </w:t>
      </w:r>
      <w:r w:rsidRPr="005108E4">
        <w:t>Qualifying</w:t>
      </w:r>
      <w:r w:rsidRPr="005108E4">
        <w:rPr>
          <w:spacing w:val="-27"/>
        </w:rPr>
        <w:t xml:space="preserve"> </w:t>
      </w:r>
      <w:r w:rsidRPr="005108E4">
        <w:t>Patient under the requirements of 935 CMR</w:t>
      </w:r>
      <w:r w:rsidRPr="005108E4">
        <w:rPr>
          <w:spacing w:val="-7"/>
        </w:rPr>
        <w:t xml:space="preserve"> </w:t>
      </w:r>
      <w:r w:rsidRPr="005108E4">
        <w:t>501.027.</w:t>
      </w:r>
    </w:p>
    <w:p w14:paraId="7A12A302" w14:textId="77777777" w:rsidR="00DA2759" w:rsidRPr="005108E4" w:rsidRDefault="00DA2759">
      <w:pPr>
        <w:pStyle w:val="BodyText"/>
        <w:spacing w:before="1"/>
        <w:jc w:val="left"/>
      </w:pPr>
    </w:p>
    <w:p w14:paraId="380486B4" w14:textId="77777777" w:rsidR="00DA2759" w:rsidRPr="005108E4" w:rsidRDefault="009A7511">
      <w:pPr>
        <w:pStyle w:val="BodyText"/>
        <w:spacing w:before="1" w:line="242" w:lineRule="auto"/>
        <w:ind w:left="1319" w:right="116"/>
      </w:pPr>
      <w:r w:rsidRPr="005108E4">
        <w:rPr>
          <w:u w:val="single"/>
        </w:rPr>
        <w:t>Healthcare Clinician</w:t>
      </w:r>
      <w:r w:rsidRPr="005108E4">
        <w:t xml:space="preserve"> or </w:t>
      </w:r>
      <w:r w:rsidRPr="005108E4">
        <w:rPr>
          <w:u w:val="single"/>
        </w:rPr>
        <w:t>Provider</w:t>
      </w:r>
      <w:r w:rsidRPr="005108E4">
        <w:t xml:space="preserve"> means a Certifying Physician, Certifying Certified Nurse Practitioner</w:t>
      </w:r>
      <w:r w:rsidRPr="005108E4">
        <w:rPr>
          <w:spacing w:val="-30"/>
        </w:rPr>
        <w:t xml:space="preserve"> </w:t>
      </w:r>
      <w:r w:rsidRPr="005108E4">
        <w:t>or</w:t>
      </w:r>
      <w:r w:rsidRPr="005108E4">
        <w:rPr>
          <w:spacing w:val="-30"/>
        </w:rPr>
        <w:t xml:space="preserve"> </w:t>
      </w:r>
      <w:r w:rsidRPr="005108E4">
        <w:t>Certifying</w:t>
      </w:r>
      <w:r w:rsidRPr="005108E4">
        <w:rPr>
          <w:spacing w:val="-31"/>
        </w:rPr>
        <w:t xml:space="preserve"> </w:t>
      </w:r>
      <w:r w:rsidRPr="005108E4">
        <w:t>Physician</w:t>
      </w:r>
      <w:r w:rsidRPr="005108E4">
        <w:rPr>
          <w:spacing w:val="-30"/>
        </w:rPr>
        <w:t xml:space="preserve"> </w:t>
      </w:r>
      <w:r w:rsidRPr="005108E4">
        <w:t>Assistant</w:t>
      </w:r>
      <w:r w:rsidRPr="005108E4">
        <w:rPr>
          <w:spacing w:val="-29"/>
        </w:rPr>
        <w:t xml:space="preserve"> </w:t>
      </w:r>
      <w:r w:rsidRPr="005108E4">
        <w:t>qualified</w:t>
      </w:r>
      <w:r w:rsidRPr="005108E4">
        <w:rPr>
          <w:spacing w:val="-29"/>
        </w:rPr>
        <w:t xml:space="preserve"> </w:t>
      </w:r>
      <w:r w:rsidRPr="005108E4">
        <w:t>under</w:t>
      </w:r>
      <w:r w:rsidRPr="005108E4">
        <w:rPr>
          <w:spacing w:val="-30"/>
        </w:rPr>
        <w:t xml:space="preserve"> </w:t>
      </w:r>
      <w:r w:rsidRPr="005108E4">
        <w:t>935</w:t>
      </w:r>
      <w:r w:rsidRPr="005108E4">
        <w:rPr>
          <w:spacing w:val="-30"/>
        </w:rPr>
        <w:t xml:space="preserve"> </w:t>
      </w:r>
      <w:r w:rsidRPr="005108E4">
        <w:t>CMR</w:t>
      </w:r>
      <w:r w:rsidRPr="005108E4">
        <w:rPr>
          <w:spacing w:val="-29"/>
        </w:rPr>
        <w:t xml:space="preserve"> </w:t>
      </w:r>
      <w:r w:rsidRPr="005108E4">
        <w:t>501.000</w:t>
      </w:r>
      <w:r w:rsidRPr="005108E4">
        <w:rPr>
          <w:spacing w:val="-29"/>
        </w:rPr>
        <w:t xml:space="preserve"> </w:t>
      </w:r>
      <w:r w:rsidRPr="005108E4">
        <w:t>to</w:t>
      </w:r>
      <w:r w:rsidRPr="005108E4">
        <w:rPr>
          <w:spacing w:val="-30"/>
        </w:rPr>
        <w:t xml:space="preserve"> </w:t>
      </w:r>
      <w:r w:rsidRPr="005108E4">
        <w:t>issue</w:t>
      </w:r>
      <w:r w:rsidRPr="005108E4">
        <w:rPr>
          <w:spacing w:val="-30"/>
        </w:rPr>
        <w:t xml:space="preserve"> </w:t>
      </w:r>
      <w:r w:rsidRPr="005108E4">
        <w:t>Written Certifications for the medical-use of</w:t>
      </w:r>
      <w:r w:rsidRPr="005108E4">
        <w:rPr>
          <w:spacing w:val="-8"/>
        </w:rPr>
        <w:t xml:space="preserve"> </w:t>
      </w:r>
      <w:r w:rsidRPr="005108E4">
        <w:t>Marijuana.</w:t>
      </w:r>
    </w:p>
    <w:p w14:paraId="20B06E5A" w14:textId="77777777" w:rsidR="00DA2759" w:rsidRPr="005108E4" w:rsidRDefault="00DA2759">
      <w:pPr>
        <w:pStyle w:val="BodyText"/>
        <w:spacing w:before="6"/>
        <w:jc w:val="left"/>
      </w:pPr>
    </w:p>
    <w:p w14:paraId="2B8626B2" w14:textId="77777777" w:rsidR="00DA2759" w:rsidRPr="005108E4" w:rsidRDefault="009A7511">
      <w:pPr>
        <w:pStyle w:val="BodyText"/>
        <w:spacing w:line="242" w:lineRule="auto"/>
        <w:ind w:left="1320" w:right="116" w:hanging="1"/>
      </w:pPr>
      <w:r w:rsidRPr="005108E4">
        <w:rPr>
          <w:u w:val="single"/>
        </w:rPr>
        <w:t>Hemp</w:t>
      </w:r>
      <w:r w:rsidRPr="005108E4">
        <w:rPr>
          <w:spacing w:val="-5"/>
        </w:rPr>
        <w:t xml:space="preserve"> </w:t>
      </w:r>
      <w:r w:rsidRPr="005108E4">
        <w:t>means</w:t>
      </w:r>
      <w:r w:rsidRPr="005108E4">
        <w:rPr>
          <w:spacing w:val="-3"/>
        </w:rPr>
        <w:t xml:space="preserve"> </w:t>
      </w:r>
      <w:r w:rsidRPr="005108E4">
        <w:t>the</w:t>
      </w:r>
      <w:r w:rsidRPr="005108E4">
        <w:rPr>
          <w:spacing w:val="-5"/>
        </w:rPr>
        <w:t xml:space="preserve"> </w:t>
      </w:r>
      <w:r w:rsidRPr="005108E4">
        <w:t>plant</w:t>
      </w:r>
      <w:r w:rsidRPr="005108E4">
        <w:rPr>
          <w:spacing w:val="-3"/>
        </w:rPr>
        <w:t xml:space="preserve"> </w:t>
      </w:r>
      <w:r w:rsidRPr="005108E4">
        <w:t>of</w:t>
      </w:r>
      <w:r w:rsidRPr="005108E4">
        <w:rPr>
          <w:spacing w:val="-4"/>
        </w:rPr>
        <w:t xml:space="preserve"> </w:t>
      </w:r>
      <w:r w:rsidRPr="005108E4">
        <w:t>the</w:t>
      </w:r>
      <w:r w:rsidRPr="005108E4">
        <w:rPr>
          <w:spacing w:val="-5"/>
        </w:rPr>
        <w:t xml:space="preserve"> </w:t>
      </w:r>
      <w:r w:rsidRPr="005108E4">
        <w:t>genus</w:t>
      </w:r>
      <w:r w:rsidRPr="005108E4">
        <w:rPr>
          <w:spacing w:val="-3"/>
        </w:rPr>
        <w:t xml:space="preserve"> </w:t>
      </w:r>
      <w:r w:rsidRPr="005108E4">
        <w:t>Cannabis</w:t>
      </w:r>
      <w:r w:rsidRPr="005108E4">
        <w:rPr>
          <w:spacing w:val="-3"/>
        </w:rPr>
        <w:t xml:space="preserve"> </w:t>
      </w:r>
      <w:r w:rsidRPr="005108E4">
        <w:t>or</w:t>
      </w:r>
      <w:r w:rsidRPr="005108E4">
        <w:rPr>
          <w:spacing w:val="-4"/>
        </w:rPr>
        <w:t xml:space="preserve"> </w:t>
      </w:r>
      <w:r w:rsidRPr="005108E4">
        <w:t>any</w:t>
      </w:r>
      <w:r w:rsidRPr="005108E4">
        <w:rPr>
          <w:spacing w:val="-11"/>
        </w:rPr>
        <w:t xml:space="preserve"> </w:t>
      </w:r>
      <w:r w:rsidRPr="005108E4">
        <w:t>part</w:t>
      </w:r>
      <w:r w:rsidRPr="005108E4">
        <w:rPr>
          <w:spacing w:val="-3"/>
        </w:rPr>
        <w:t xml:space="preserve"> </w:t>
      </w:r>
      <w:r w:rsidRPr="005108E4">
        <w:t>of</w:t>
      </w:r>
      <w:r w:rsidRPr="005108E4">
        <w:rPr>
          <w:spacing w:val="-4"/>
        </w:rPr>
        <w:t xml:space="preserve"> </w:t>
      </w:r>
      <w:r w:rsidRPr="005108E4">
        <w:t>the</w:t>
      </w:r>
      <w:r w:rsidRPr="005108E4">
        <w:rPr>
          <w:spacing w:val="-5"/>
        </w:rPr>
        <w:t xml:space="preserve"> </w:t>
      </w:r>
      <w:r w:rsidRPr="005108E4">
        <w:t>plant,</w:t>
      </w:r>
      <w:r w:rsidRPr="005108E4">
        <w:rPr>
          <w:spacing w:val="-6"/>
        </w:rPr>
        <w:t xml:space="preserve"> </w:t>
      </w:r>
      <w:r w:rsidRPr="005108E4">
        <w:t>whether</w:t>
      </w:r>
      <w:r w:rsidRPr="005108E4">
        <w:rPr>
          <w:spacing w:val="-7"/>
        </w:rPr>
        <w:t xml:space="preserve"> </w:t>
      </w:r>
      <w:r w:rsidRPr="005108E4">
        <w:t>growing</w:t>
      </w:r>
      <w:r w:rsidRPr="005108E4">
        <w:rPr>
          <w:spacing w:val="-6"/>
        </w:rPr>
        <w:t xml:space="preserve"> </w:t>
      </w:r>
      <w:r w:rsidRPr="005108E4">
        <w:t>or</w:t>
      </w:r>
      <w:r w:rsidRPr="005108E4">
        <w:rPr>
          <w:spacing w:val="-4"/>
        </w:rPr>
        <w:t xml:space="preserve"> </w:t>
      </w:r>
      <w:r w:rsidRPr="005108E4">
        <w:t>not, with a delta-9-tetrahydrocannabinol concentration that does not exceed 0.3% on a dry weight basis of any part of the plant of the genus Cannabis, or per volume or weight of Marijuana Product, or the combined percent of delta-9-tetrahydrocannabinol and tetrahydrocannabinolic acid</w:t>
      </w:r>
      <w:r w:rsidRPr="005108E4">
        <w:rPr>
          <w:spacing w:val="-7"/>
        </w:rPr>
        <w:t xml:space="preserve"> </w:t>
      </w:r>
      <w:r w:rsidRPr="005108E4">
        <w:t>in</w:t>
      </w:r>
      <w:r w:rsidRPr="005108E4">
        <w:rPr>
          <w:spacing w:val="-6"/>
        </w:rPr>
        <w:t xml:space="preserve"> </w:t>
      </w:r>
      <w:r w:rsidRPr="005108E4">
        <w:t>any</w:t>
      </w:r>
      <w:r w:rsidRPr="005108E4">
        <w:rPr>
          <w:spacing w:val="-16"/>
        </w:rPr>
        <w:t xml:space="preserve"> </w:t>
      </w:r>
      <w:r w:rsidRPr="005108E4">
        <w:t>part</w:t>
      </w:r>
      <w:r w:rsidRPr="005108E4">
        <w:rPr>
          <w:spacing w:val="-5"/>
        </w:rPr>
        <w:t xml:space="preserve"> </w:t>
      </w:r>
      <w:r w:rsidRPr="005108E4">
        <w:t>of</w:t>
      </w:r>
      <w:r w:rsidRPr="005108E4">
        <w:rPr>
          <w:spacing w:val="-7"/>
        </w:rPr>
        <w:t xml:space="preserve"> </w:t>
      </w:r>
      <w:r w:rsidRPr="005108E4">
        <w:t>the</w:t>
      </w:r>
      <w:r w:rsidRPr="005108E4">
        <w:rPr>
          <w:spacing w:val="-8"/>
        </w:rPr>
        <w:t xml:space="preserve"> </w:t>
      </w:r>
      <w:r w:rsidRPr="005108E4">
        <w:t>plant</w:t>
      </w:r>
      <w:r w:rsidRPr="005108E4">
        <w:rPr>
          <w:spacing w:val="-5"/>
        </w:rPr>
        <w:t xml:space="preserve"> </w:t>
      </w:r>
      <w:r w:rsidRPr="005108E4">
        <w:t>of</w:t>
      </w:r>
      <w:r w:rsidRPr="005108E4">
        <w:rPr>
          <w:spacing w:val="-7"/>
        </w:rPr>
        <w:t xml:space="preserve"> </w:t>
      </w:r>
      <w:r w:rsidRPr="005108E4">
        <w:t>the</w:t>
      </w:r>
      <w:r w:rsidRPr="005108E4">
        <w:rPr>
          <w:spacing w:val="-7"/>
        </w:rPr>
        <w:t xml:space="preserve"> </w:t>
      </w:r>
      <w:r w:rsidRPr="005108E4">
        <w:t>genus</w:t>
      </w:r>
      <w:r w:rsidRPr="005108E4">
        <w:rPr>
          <w:spacing w:val="-7"/>
        </w:rPr>
        <w:t xml:space="preserve"> </w:t>
      </w:r>
      <w:r w:rsidRPr="005108E4">
        <w:t>Cannabis,</w:t>
      </w:r>
      <w:r w:rsidRPr="005108E4">
        <w:rPr>
          <w:spacing w:val="-6"/>
        </w:rPr>
        <w:t xml:space="preserve"> </w:t>
      </w:r>
      <w:r w:rsidRPr="005108E4">
        <w:t>regardless</w:t>
      </w:r>
      <w:r w:rsidRPr="005108E4">
        <w:rPr>
          <w:spacing w:val="-6"/>
        </w:rPr>
        <w:t xml:space="preserve"> </w:t>
      </w:r>
      <w:r w:rsidRPr="005108E4">
        <w:t>of</w:t>
      </w:r>
      <w:r w:rsidRPr="005108E4">
        <w:rPr>
          <w:spacing w:val="-7"/>
        </w:rPr>
        <w:t xml:space="preserve"> </w:t>
      </w:r>
      <w:r w:rsidRPr="005108E4">
        <w:t>moisture</w:t>
      </w:r>
      <w:r w:rsidRPr="005108E4">
        <w:rPr>
          <w:spacing w:val="-8"/>
        </w:rPr>
        <w:t xml:space="preserve"> </w:t>
      </w:r>
      <w:r w:rsidRPr="005108E4">
        <w:t>content.</w:t>
      </w:r>
      <w:r w:rsidRPr="005108E4">
        <w:rPr>
          <w:spacing w:val="-6"/>
        </w:rPr>
        <w:t xml:space="preserve"> </w:t>
      </w:r>
      <w:r w:rsidRPr="005108E4">
        <w:t>MDAR</w:t>
      </w:r>
      <w:r w:rsidRPr="005108E4">
        <w:rPr>
          <w:spacing w:val="-5"/>
        </w:rPr>
        <w:t xml:space="preserve"> </w:t>
      </w:r>
      <w:r w:rsidRPr="005108E4">
        <w:t>has jurisdiction over</w:t>
      </w:r>
      <w:r w:rsidRPr="005108E4">
        <w:rPr>
          <w:spacing w:val="-3"/>
        </w:rPr>
        <w:t xml:space="preserve"> </w:t>
      </w:r>
      <w:r w:rsidRPr="005108E4">
        <w:t>Hemp.</w:t>
      </w:r>
    </w:p>
    <w:p w14:paraId="548756C0" w14:textId="77777777" w:rsidR="00DA2759" w:rsidRPr="005108E4" w:rsidRDefault="00DA2759">
      <w:pPr>
        <w:pStyle w:val="BodyText"/>
        <w:spacing w:before="7"/>
        <w:jc w:val="left"/>
      </w:pPr>
    </w:p>
    <w:p w14:paraId="6717E6A7" w14:textId="77777777" w:rsidR="00DA2759" w:rsidRPr="005108E4" w:rsidRDefault="009A7511">
      <w:pPr>
        <w:pStyle w:val="BodyText"/>
        <w:spacing w:line="244" w:lineRule="auto"/>
        <w:ind w:left="1320" w:right="118"/>
      </w:pPr>
      <w:r w:rsidRPr="005108E4">
        <w:rPr>
          <w:u w:val="single"/>
        </w:rPr>
        <w:t>Holdup</w:t>
      </w:r>
      <w:r w:rsidRPr="005108E4">
        <w:rPr>
          <w:spacing w:val="-2"/>
          <w:u w:val="single"/>
        </w:rPr>
        <w:t xml:space="preserve"> </w:t>
      </w:r>
      <w:r w:rsidRPr="005108E4">
        <w:rPr>
          <w:u w:val="single"/>
        </w:rPr>
        <w:t>Alarm</w:t>
      </w:r>
      <w:r w:rsidRPr="005108E4">
        <w:rPr>
          <w:spacing w:val="-2"/>
        </w:rPr>
        <w:t xml:space="preserve"> </w:t>
      </w:r>
      <w:r w:rsidRPr="005108E4">
        <w:t>means</w:t>
      </w:r>
      <w:r w:rsidRPr="005108E4">
        <w:rPr>
          <w:spacing w:val="-2"/>
        </w:rPr>
        <w:t xml:space="preserve"> </w:t>
      </w:r>
      <w:r w:rsidRPr="005108E4">
        <w:t>a</w:t>
      </w:r>
      <w:r w:rsidRPr="005108E4">
        <w:rPr>
          <w:spacing w:val="-6"/>
        </w:rPr>
        <w:t xml:space="preserve"> </w:t>
      </w:r>
      <w:r w:rsidRPr="005108E4">
        <w:t>silent</w:t>
      </w:r>
      <w:r w:rsidRPr="005108E4">
        <w:rPr>
          <w:spacing w:val="-3"/>
        </w:rPr>
        <w:t xml:space="preserve"> </w:t>
      </w:r>
      <w:r w:rsidRPr="005108E4">
        <w:t>alarm</w:t>
      </w:r>
      <w:r w:rsidRPr="005108E4">
        <w:rPr>
          <w:spacing w:val="-4"/>
        </w:rPr>
        <w:t xml:space="preserve"> </w:t>
      </w:r>
      <w:r w:rsidRPr="005108E4">
        <w:t>signal</w:t>
      </w:r>
      <w:r w:rsidRPr="005108E4">
        <w:rPr>
          <w:spacing w:val="-4"/>
        </w:rPr>
        <w:t xml:space="preserve"> </w:t>
      </w:r>
      <w:r w:rsidRPr="005108E4">
        <w:t>generated</w:t>
      </w:r>
      <w:r w:rsidRPr="005108E4">
        <w:rPr>
          <w:spacing w:val="-4"/>
        </w:rPr>
        <w:t xml:space="preserve"> </w:t>
      </w:r>
      <w:r w:rsidRPr="005108E4">
        <w:t>by</w:t>
      </w:r>
      <w:r w:rsidRPr="005108E4">
        <w:rPr>
          <w:spacing w:val="-12"/>
        </w:rPr>
        <w:t xml:space="preserve"> </w:t>
      </w:r>
      <w:r w:rsidRPr="005108E4">
        <w:t>the</w:t>
      </w:r>
      <w:r w:rsidRPr="005108E4">
        <w:rPr>
          <w:spacing w:val="-2"/>
        </w:rPr>
        <w:t xml:space="preserve"> </w:t>
      </w:r>
      <w:r w:rsidRPr="005108E4">
        <w:t>manual</w:t>
      </w:r>
      <w:r w:rsidRPr="005108E4">
        <w:rPr>
          <w:spacing w:val="-2"/>
        </w:rPr>
        <w:t xml:space="preserve"> </w:t>
      </w:r>
      <w:r w:rsidRPr="005108E4">
        <w:t>activation</w:t>
      </w:r>
      <w:r w:rsidRPr="005108E4">
        <w:rPr>
          <w:spacing w:val="-2"/>
        </w:rPr>
        <w:t xml:space="preserve"> </w:t>
      </w:r>
      <w:r w:rsidRPr="005108E4">
        <w:t>of</w:t>
      </w:r>
      <w:r w:rsidRPr="005108E4">
        <w:rPr>
          <w:spacing w:val="-3"/>
        </w:rPr>
        <w:t xml:space="preserve"> </w:t>
      </w:r>
      <w:r w:rsidRPr="005108E4">
        <w:t>a</w:t>
      </w:r>
      <w:r w:rsidRPr="005108E4">
        <w:rPr>
          <w:spacing w:val="-3"/>
        </w:rPr>
        <w:t xml:space="preserve"> </w:t>
      </w:r>
      <w:r w:rsidRPr="005108E4">
        <w:t>device</w:t>
      </w:r>
      <w:r w:rsidRPr="005108E4">
        <w:rPr>
          <w:spacing w:val="-2"/>
        </w:rPr>
        <w:t xml:space="preserve"> </w:t>
      </w:r>
      <w:r w:rsidRPr="005108E4">
        <w:t>that signals a robbery in</w:t>
      </w:r>
      <w:r w:rsidRPr="005108E4">
        <w:rPr>
          <w:spacing w:val="-12"/>
        </w:rPr>
        <w:t xml:space="preserve"> </w:t>
      </w:r>
      <w:r w:rsidRPr="005108E4">
        <w:t>progress.</w:t>
      </w:r>
    </w:p>
    <w:p w14:paraId="1AF88BE2" w14:textId="77777777" w:rsidR="00DA2759" w:rsidRPr="005108E4" w:rsidRDefault="00DA2759">
      <w:pPr>
        <w:pStyle w:val="BodyText"/>
        <w:spacing w:before="1"/>
        <w:jc w:val="left"/>
      </w:pPr>
    </w:p>
    <w:p w14:paraId="4C1B1034" w14:textId="77777777" w:rsidR="00DA2759" w:rsidRPr="005108E4" w:rsidRDefault="009A7511">
      <w:pPr>
        <w:pStyle w:val="BodyText"/>
        <w:spacing w:line="242" w:lineRule="auto"/>
        <w:ind w:left="1319" w:right="117"/>
      </w:pPr>
      <w:r w:rsidRPr="005108E4">
        <w:rPr>
          <w:u w:val="single"/>
        </w:rPr>
        <w:t>Horticultural Lighting Equipment (HLE)</w:t>
      </w:r>
      <w:r w:rsidRPr="005108E4">
        <w:t xml:space="preserve"> means any lighting equipment (</w:t>
      </w:r>
      <w:r w:rsidRPr="005108E4">
        <w:rPr>
          <w:i/>
        </w:rPr>
        <w:t>e.g</w:t>
      </w:r>
      <w:r w:rsidRPr="005108E4">
        <w:t>., fixtures, bulbs, ballasts,</w:t>
      </w:r>
      <w:r w:rsidRPr="005108E4">
        <w:rPr>
          <w:spacing w:val="-17"/>
        </w:rPr>
        <w:t xml:space="preserve"> </w:t>
      </w:r>
      <w:r w:rsidRPr="005108E4">
        <w:t>controls,</w:t>
      </w:r>
      <w:r w:rsidRPr="005108E4">
        <w:rPr>
          <w:spacing w:val="-19"/>
        </w:rPr>
        <w:t xml:space="preserve"> </w:t>
      </w:r>
      <w:r w:rsidRPr="005108E4">
        <w:rPr>
          <w:i/>
        </w:rPr>
        <w:t>etc</w:t>
      </w:r>
      <w:r w:rsidRPr="005108E4">
        <w:t>.)</w:t>
      </w:r>
      <w:r w:rsidRPr="005108E4">
        <w:rPr>
          <w:spacing w:val="-19"/>
        </w:rPr>
        <w:t xml:space="preserve"> </w:t>
      </w:r>
      <w:r w:rsidRPr="005108E4">
        <w:t>that</w:t>
      </w:r>
      <w:r w:rsidRPr="005108E4">
        <w:rPr>
          <w:spacing w:val="-16"/>
        </w:rPr>
        <w:t xml:space="preserve"> </w:t>
      </w:r>
      <w:r w:rsidRPr="005108E4">
        <w:t>uses</w:t>
      </w:r>
      <w:r w:rsidRPr="005108E4">
        <w:rPr>
          <w:spacing w:val="-16"/>
        </w:rPr>
        <w:t xml:space="preserve"> </w:t>
      </w:r>
      <w:r w:rsidRPr="005108E4">
        <w:t>energy</w:t>
      </w:r>
      <w:r w:rsidRPr="005108E4">
        <w:rPr>
          <w:spacing w:val="-23"/>
        </w:rPr>
        <w:t xml:space="preserve"> </w:t>
      </w:r>
      <w:r w:rsidRPr="005108E4">
        <w:t>for</w:t>
      </w:r>
      <w:r w:rsidRPr="005108E4">
        <w:rPr>
          <w:spacing w:val="-17"/>
        </w:rPr>
        <w:t xml:space="preserve"> </w:t>
      </w:r>
      <w:r w:rsidRPr="005108E4">
        <w:t>the</w:t>
      </w:r>
      <w:r w:rsidRPr="005108E4">
        <w:rPr>
          <w:spacing w:val="-17"/>
        </w:rPr>
        <w:t xml:space="preserve"> </w:t>
      </w:r>
      <w:r w:rsidRPr="005108E4">
        <w:t>cultivation</w:t>
      </w:r>
      <w:r w:rsidRPr="005108E4">
        <w:rPr>
          <w:spacing w:val="-17"/>
        </w:rPr>
        <w:t xml:space="preserve"> </w:t>
      </w:r>
      <w:r w:rsidRPr="005108E4">
        <w:t>of</w:t>
      </w:r>
      <w:r w:rsidRPr="005108E4">
        <w:rPr>
          <w:spacing w:val="-17"/>
        </w:rPr>
        <w:t xml:space="preserve"> </w:t>
      </w:r>
      <w:r w:rsidRPr="005108E4">
        <w:t>plants,</w:t>
      </w:r>
      <w:r w:rsidRPr="005108E4">
        <w:rPr>
          <w:spacing w:val="-16"/>
        </w:rPr>
        <w:t xml:space="preserve"> </w:t>
      </w:r>
      <w:r w:rsidRPr="005108E4">
        <w:t>at</w:t>
      </w:r>
      <w:r w:rsidRPr="005108E4">
        <w:rPr>
          <w:spacing w:val="-16"/>
        </w:rPr>
        <w:t xml:space="preserve"> </w:t>
      </w:r>
      <w:r w:rsidRPr="005108E4">
        <w:t>any</w:t>
      </w:r>
      <w:r w:rsidRPr="005108E4">
        <w:rPr>
          <w:spacing w:val="-23"/>
        </w:rPr>
        <w:t xml:space="preserve"> </w:t>
      </w:r>
      <w:r w:rsidRPr="005108E4">
        <w:t>stage</w:t>
      </w:r>
      <w:r w:rsidRPr="005108E4">
        <w:rPr>
          <w:spacing w:val="-18"/>
        </w:rPr>
        <w:t xml:space="preserve"> </w:t>
      </w:r>
      <w:r w:rsidRPr="005108E4">
        <w:t>of</w:t>
      </w:r>
      <w:r w:rsidRPr="005108E4">
        <w:rPr>
          <w:spacing w:val="-17"/>
        </w:rPr>
        <w:t xml:space="preserve"> </w:t>
      </w:r>
      <w:r w:rsidRPr="005108E4">
        <w:t>growth</w:t>
      </w:r>
      <w:r w:rsidRPr="005108E4">
        <w:rPr>
          <w:spacing w:val="-16"/>
        </w:rPr>
        <w:t xml:space="preserve"> </w:t>
      </w:r>
      <w:r w:rsidRPr="005108E4">
        <w:t>(</w:t>
      </w:r>
      <w:r w:rsidRPr="005108E4">
        <w:rPr>
          <w:i/>
        </w:rPr>
        <w:t>e.g</w:t>
      </w:r>
      <w:r w:rsidRPr="005108E4">
        <w:t>., germination, cloning/Mother Plants, Propagation, Vegetation, Flowering, and</w:t>
      </w:r>
      <w:r w:rsidRPr="005108E4">
        <w:rPr>
          <w:spacing w:val="-31"/>
        </w:rPr>
        <w:t xml:space="preserve"> </w:t>
      </w:r>
      <w:r w:rsidRPr="005108E4">
        <w:t>harvest).</w:t>
      </w:r>
    </w:p>
    <w:p w14:paraId="45497016" w14:textId="77777777" w:rsidR="00DA2759" w:rsidRPr="005108E4" w:rsidRDefault="00DA2759">
      <w:pPr>
        <w:pStyle w:val="BodyText"/>
        <w:spacing w:before="6"/>
        <w:jc w:val="left"/>
      </w:pPr>
    </w:p>
    <w:p w14:paraId="2D5DC3A0" w14:textId="77777777" w:rsidR="00DA2759" w:rsidRPr="005108E4" w:rsidRDefault="009A7511">
      <w:pPr>
        <w:pStyle w:val="BodyText"/>
        <w:spacing w:before="1" w:line="242" w:lineRule="auto"/>
        <w:ind w:left="1320" w:right="110"/>
      </w:pPr>
      <w:r w:rsidRPr="005108E4">
        <w:rPr>
          <w:u w:val="single"/>
        </w:rPr>
        <w:t>Horticulture</w:t>
      </w:r>
      <w:r w:rsidRPr="005108E4">
        <w:rPr>
          <w:spacing w:val="-21"/>
          <w:u w:val="single"/>
        </w:rPr>
        <w:t xml:space="preserve"> </w:t>
      </w:r>
      <w:r w:rsidRPr="005108E4">
        <w:rPr>
          <w:u w:val="single"/>
        </w:rPr>
        <w:t>Lighting</w:t>
      </w:r>
      <w:r w:rsidRPr="005108E4">
        <w:rPr>
          <w:spacing w:val="-21"/>
          <w:u w:val="single"/>
        </w:rPr>
        <w:t xml:space="preserve"> </w:t>
      </w:r>
      <w:r w:rsidRPr="005108E4">
        <w:rPr>
          <w:u w:val="single"/>
        </w:rPr>
        <w:t>Square</w:t>
      </w:r>
      <w:r w:rsidRPr="005108E4">
        <w:rPr>
          <w:spacing w:val="-20"/>
          <w:u w:val="single"/>
        </w:rPr>
        <w:t xml:space="preserve"> </w:t>
      </w:r>
      <w:r w:rsidRPr="005108E4">
        <w:rPr>
          <w:u w:val="single"/>
        </w:rPr>
        <w:t>Footage</w:t>
      </w:r>
      <w:r w:rsidRPr="005108E4">
        <w:rPr>
          <w:spacing w:val="-21"/>
          <w:u w:val="single"/>
        </w:rPr>
        <w:t xml:space="preserve"> </w:t>
      </w:r>
      <w:r w:rsidRPr="005108E4">
        <w:rPr>
          <w:u w:val="single"/>
        </w:rPr>
        <w:t>(HLSF)</w:t>
      </w:r>
      <w:r w:rsidRPr="005108E4">
        <w:rPr>
          <w:spacing w:val="-20"/>
        </w:rPr>
        <w:t xml:space="preserve"> </w:t>
      </w:r>
      <w:r w:rsidRPr="005108E4">
        <w:t>means</w:t>
      </w:r>
      <w:r w:rsidRPr="005108E4">
        <w:rPr>
          <w:spacing w:val="27"/>
        </w:rPr>
        <w:t xml:space="preserve"> </w:t>
      </w:r>
      <w:r w:rsidRPr="005108E4">
        <w:t>an</w:t>
      </w:r>
      <w:r w:rsidRPr="005108E4">
        <w:rPr>
          <w:spacing w:val="-18"/>
        </w:rPr>
        <w:t xml:space="preserve"> </w:t>
      </w:r>
      <w:r w:rsidRPr="005108E4">
        <w:t>area</w:t>
      </w:r>
      <w:r w:rsidRPr="005108E4">
        <w:rPr>
          <w:spacing w:val="-18"/>
        </w:rPr>
        <w:t xml:space="preserve"> </w:t>
      </w:r>
      <w:r w:rsidRPr="005108E4">
        <w:t>to</w:t>
      </w:r>
      <w:r w:rsidRPr="005108E4">
        <w:rPr>
          <w:spacing w:val="-18"/>
        </w:rPr>
        <w:t xml:space="preserve"> </w:t>
      </w:r>
      <w:r w:rsidRPr="005108E4">
        <w:t>be</w:t>
      </w:r>
      <w:r w:rsidRPr="005108E4">
        <w:rPr>
          <w:spacing w:val="-18"/>
        </w:rPr>
        <w:t xml:space="preserve"> </w:t>
      </w:r>
      <w:r w:rsidRPr="005108E4">
        <w:t>calculated</w:t>
      </w:r>
      <w:r w:rsidRPr="005108E4">
        <w:rPr>
          <w:spacing w:val="-18"/>
        </w:rPr>
        <w:t xml:space="preserve"> </w:t>
      </w:r>
      <w:r w:rsidRPr="005108E4">
        <w:t>in</w:t>
      </w:r>
      <w:r w:rsidRPr="005108E4">
        <w:rPr>
          <w:spacing w:val="-18"/>
        </w:rPr>
        <w:t xml:space="preserve"> </w:t>
      </w:r>
      <w:r w:rsidRPr="005108E4">
        <w:t>square</w:t>
      </w:r>
      <w:r w:rsidRPr="005108E4">
        <w:rPr>
          <w:spacing w:val="-18"/>
        </w:rPr>
        <w:t xml:space="preserve"> </w:t>
      </w:r>
      <w:r w:rsidRPr="005108E4">
        <w:t>feet</w:t>
      </w:r>
      <w:r w:rsidRPr="005108E4">
        <w:rPr>
          <w:spacing w:val="-17"/>
        </w:rPr>
        <w:t xml:space="preserve"> </w:t>
      </w:r>
      <w:r w:rsidRPr="005108E4">
        <w:t>and measured</w:t>
      </w:r>
      <w:r w:rsidRPr="005108E4">
        <w:rPr>
          <w:spacing w:val="-24"/>
        </w:rPr>
        <w:t xml:space="preserve"> </w:t>
      </w:r>
      <w:r w:rsidRPr="005108E4">
        <w:t>using</w:t>
      </w:r>
      <w:r w:rsidRPr="005108E4">
        <w:rPr>
          <w:spacing w:val="-26"/>
        </w:rPr>
        <w:t xml:space="preserve"> </w:t>
      </w:r>
      <w:r w:rsidRPr="005108E4">
        <w:t>clearly</w:t>
      </w:r>
      <w:r w:rsidRPr="005108E4">
        <w:rPr>
          <w:spacing w:val="-29"/>
        </w:rPr>
        <w:t xml:space="preserve"> </w:t>
      </w:r>
      <w:r w:rsidRPr="005108E4">
        <w:t>identifiable</w:t>
      </w:r>
      <w:r w:rsidRPr="005108E4">
        <w:rPr>
          <w:spacing w:val="-22"/>
        </w:rPr>
        <w:t xml:space="preserve"> </w:t>
      </w:r>
      <w:r w:rsidRPr="005108E4">
        <w:t>boundaries</w:t>
      </w:r>
      <w:r w:rsidRPr="005108E4">
        <w:rPr>
          <w:spacing w:val="-21"/>
        </w:rPr>
        <w:t xml:space="preserve"> </w:t>
      </w:r>
      <w:r w:rsidRPr="005108E4">
        <w:t>of</w:t>
      </w:r>
      <w:r w:rsidRPr="005108E4">
        <w:rPr>
          <w:spacing w:val="-24"/>
        </w:rPr>
        <w:t xml:space="preserve"> </w:t>
      </w:r>
      <w:r w:rsidRPr="005108E4">
        <w:t>all</w:t>
      </w:r>
      <w:r w:rsidRPr="005108E4">
        <w:rPr>
          <w:spacing w:val="-23"/>
        </w:rPr>
        <w:t xml:space="preserve"> </w:t>
      </w:r>
      <w:r w:rsidRPr="005108E4">
        <w:t>areas(s)</w:t>
      </w:r>
      <w:r w:rsidRPr="005108E4">
        <w:rPr>
          <w:spacing w:val="-24"/>
        </w:rPr>
        <w:t xml:space="preserve"> </w:t>
      </w:r>
      <w:r w:rsidRPr="005108E4">
        <w:t>that</w:t>
      </w:r>
      <w:r w:rsidRPr="005108E4">
        <w:rPr>
          <w:spacing w:val="-23"/>
        </w:rPr>
        <w:t xml:space="preserve"> </w:t>
      </w:r>
      <w:r w:rsidRPr="005108E4">
        <w:t>will</w:t>
      </w:r>
      <w:r w:rsidRPr="005108E4">
        <w:rPr>
          <w:spacing w:val="-23"/>
        </w:rPr>
        <w:t xml:space="preserve"> </w:t>
      </w:r>
      <w:r w:rsidRPr="005108E4">
        <w:t>contain</w:t>
      </w:r>
      <w:r w:rsidRPr="005108E4">
        <w:rPr>
          <w:spacing w:val="-24"/>
        </w:rPr>
        <w:t xml:space="preserve"> </w:t>
      </w:r>
      <w:r w:rsidRPr="005108E4">
        <w:t>plants</w:t>
      </w:r>
      <w:r w:rsidRPr="005108E4">
        <w:rPr>
          <w:spacing w:val="-24"/>
        </w:rPr>
        <w:t xml:space="preserve"> </w:t>
      </w:r>
      <w:r w:rsidRPr="005108E4">
        <w:t>at</w:t>
      </w:r>
      <w:r w:rsidRPr="005108E4">
        <w:rPr>
          <w:spacing w:val="-23"/>
        </w:rPr>
        <w:t xml:space="preserve"> </w:t>
      </w:r>
      <w:r w:rsidRPr="005108E4">
        <w:t>any</w:t>
      </w:r>
      <w:r w:rsidRPr="005108E4">
        <w:rPr>
          <w:spacing w:val="-30"/>
        </w:rPr>
        <w:t xml:space="preserve"> </w:t>
      </w:r>
      <w:r w:rsidRPr="005108E4">
        <w:t>point in</w:t>
      </w:r>
      <w:r w:rsidRPr="005108E4">
        <w:rPr>
          <w:spacing w:val="-5"/>
        </w:rPr>
        <w:t xml:space="preserve"> </w:t>
      </w:r>
      <w:r w:rsidRPr="005108E4">
        <w:t>time,</w:t>
      </w:r>
      <w:r w:rsidRPr="005108E4">
        <w:rPr>
          <w:spacing w:val="-4"/>
        </w:rPr>
        <w:t xml:space="preserve"> </w:t>
      </w:r>
      <w:r w:rsidRPr="005108E4">
        <w:t>at</w:t>
      </w:r>
      <w:r w:rsidRPr="005108E4">
        <w:rPr>
          <w:spacing w:val="-3"/>
        </w:rPr>
        <w:t xml:space="preserve"> </w:t>
      </w:r>
      <w:r w:rsidRPr="005108E4">
        <w:t>any</w:t>
      </w:r>
      <w:r w:rsidRPr="005108E4">
        <w:rPr>
          <w:spacing w:val="-11"/>
        </w:rPr>
        <w:t xml:space="preserve"> </w:t>
      </w:r>
      <w:r w:rsidRPr="005108E4">
        <w:t>stage</w:t>
      </w:r>
      <w:r w:rsidRPr="005108E4">
        <w:rPr>
          <w:spacing w:val="-5"/>
        </w:rPr>
        <w:t xml:space="preserve"> </w:t>
      </w:r>
      <w:r w:rsidRPr="005108E4">
        <w:t>of</w:t>
      </w:r>
      <w:r w:rsidRPr="005108E4">
        <w:rPr>
          <w:spacing w:val="-4"/>
        </w:rPr>
        <w:t xml:space="preserve"> </w:t>
      </w:r>
      <w:r w:rsidRPr="005108E4">
        <w:t>growth,</w:t>
      </w:r>
      <w:r w:rsidRPr="005108E4">
        <w:rPr>
          <w:spacing w:val="-5"/>
        </w:rPr>
        <w:t xml:space="preserve"> </w:t>
      </w:r>
      <w:r w:rsidRPr="005108E4">
        <w:t>including</w:t>
      </w:r>
      <w:r w:rsidRPr="005108E4">
        <w:rPr>
          <w:spacing w:val="-6"/>
        </w:rPr>
        <w:t xml:space="preserve"> </w:t>
      </w:r>
      <w:r w:rsidRPr="005108E4">
        <w:t>all</w:t>
      </w:r>
      <w:r w:rsidRPr="005108E4">
        <w:rPr>
          <w:spacing w:val="-1"/>
        </w:rPr>
        <w:t xml:space="preserve"> </w:t>
      </w:r>
      <w:r w:rsidRPr="005108E4">
        <w:t>of</w:t>
      </w:r>
      <w:r w:rsidRPr="005108E4">
        <w:rPr>
          <w:spacing w:val="-2"/>
        </w:rPr>
        <w:t xml:space="preserve"> </w:t>
      </w:r>
      <w:r w:rsidRPr="005108E4">
        <w:t>the</w:t>
      </w:r>
      <w:r w:rsidRPr="005108E4">
        <w:rPr>
          <w:spacing w:val="-5"/>
        </w:rPr>
        <w:t xml:space="preserve"> </w:t>
      </w:r>
      <w:r w:rsidRPr="005108E4">
        <w:t>space(s)</w:t>
      </w:r>
      <w:r w:rsidRPr="005108E4">
        <w:rPr>
          <w:spacing w:val="-5"/>
        </w:rPr>
        <w:t xml:space="preserve"> </w:t>
      </w:r>
      <w:r w:rsidRPr="005108E4">
        <w:t>within</w:t>
      </w:r>
      <w:r w:rsidRPr="005108E4">
        <w:rPr>
          <w:spacing w:val="-4"/>
        </w:rPr>
        <w:t xml:space="preserve"> </w:t>
      </w:r>
      <w:r w:rsidRPr="005108E4">
        <w:t>the</w:t>
      </w:r>
      <w:r w:rsidRPr="005108E4">
        <w:rPr>
          <w:spacing w:val="-5"/>
        </w:rPr>
        <w:t xml:space="preserve"> </w:t>
      </w:r>
      <w:r w:rsidRPr="005108E4">
        <w:t>boundaries,</w:t>
      </w:r>
      <w:r w:rsidRPr="005108E4">
        <w:rPr>
          <w:spacing w:val="-4"/>
        </w:rPr>
        <w:t xml:space="preserve"> </w:t>
      </w:r>
      <w:r w:rsidRPr="005108E4">
        <w:t>HLSF</w:t>
      </w:r>
      <w:r w:rsidRPr="005108E4">
        <w:rPr>
          <w:spacing w:val="-5"/>
        </w:rPr>
        <w:t xml:space="preserve"> </w:t>
      </w:r>
      <w:r w:rsidRPr="005108E4">
        <w:t>may be noncontiguous, but each unique area included in the total HLSF calculations shall be separated by an identifiable boundary which includes, but is not limited to: interior walls, shelves,</w:t>
      </w:r>
      <w:r w:rsidRPr="005108E4">
        <w:rPr>
          <w:spacing w:val="-31"/>
        </w:rPr>
        <w:t xml:space="preserve"> </w:t>
      </w:r>
      <w:r w:rsidRPr="005108E4">
        <w:t>Greenhouse</w:t>
      </w:r>
      <w:r w:rsidRPr="005108E4">
        <w:rPr>
          <w:spacing w:val="-32"/>
        </w:rPr>
        <w:t xml:space="preserve"> </w:t>
      </w:r>
      <w:r w:rsidRPr="005108E4">
        <w:t>walls,</w:t>
      </w:r>
      <w:r w:rsidRPr="005108E4">
        <w:rPr>
          <w:spacing w:val="-30"/>
        </w:rPr>
        <w:t xml:space="preserve"> </w:t>
      </w:r>
      <w:r w:rsidRPr="005108E4">
        <w:t>hoop</w:t>
      </w:r>
      <w:r w:rsidRPr="005108E4">
        <w:rPr>
          <w:spacing w:val="-31"/>
        </w:rPr>
        <w:t xml:space="preserve"> </w:t>
      </w:r>
      <w:r w:rsidRPr="005108E4">
        <w:t>house</w:t>
      </w:r>
      <w:r w:rsidRPr="005108E4">
        <w:rPr>
          <w:spacing w:val="-32"/>
        </w:rPr>
        <w:t xml:space="preserve"> </w:t>
      </w:r>
      <w:r w:rsidRPr="005108E4">
        <w:t>walls,</w:t>
      </w:r>
      <w:r w:rsidRPr="005108E4">
        <w:rPr>
          <w:spacing w:val="-30"/>
        </w:rPr>
        <w:t xml:space="preserve"> </w:t>
      </w:r>
      <w:r w:rsidRPr="005108E4">
        <w:t>garden</w:t>
      </w:r>
      <w:r w:rsidRPr="005108E4">
        <w:rPr>
          <w:spacing w:val="-31"/>
        </w:rPr>
        <w:t xml:space="preserve"> </w:t>
      </w:r>
      <w:r w:rsidRPr="005108E4">
        <w:t>benches,</w:t>
      </w:r>
      <w:r w:rsidRPr="005108E4">
        <w:rPr>
          <w:spacing w:val="-31"/>
        </w:rPr>
        <w:t xml:space="preserve"> </w:t>
      </w:r>
      <w:r w:rsidRPr="005108E4">
        <w:t>hedge</w:t>
      </w:r>
      <w:r w:rsidRPr="005108E4">
        <w:rPr>
          <w:spacing w:val="-31"/>
        </w:rPr>
        <w:t xml:space="preserve"> </w:t>
      </w:r>
      <w:r w:rsidRPr="005108E4">
        <w:t>rows,</w:t>
      </w:r>
      <w:r w:rsidRPr="005108E4">
        <w:rPr>
          <w:spacing w:val="-31"/>
        </w:rPr>
        <w:t xml:space="preserve"> </w:t>
      </w:r>
      <w:r w:rsidRPr="005108E4">
        <w:t>fencing,</w:t>
      </w:r>
      <w:r w:rsidRPr="005108E4">
        <w:rPr>
          <w:spacing w:val="-31"/>
        </w:rPr>
        <w:t xml:space="preserve"> </w:t>
      </w:r>
      <w:r w:rsidRPr="005108E4">
        <w:t>garden</w:t>
      </w:r>
      <w:r w:rsidRPr="005108E4">
        <w:rPr>
          <w:spacing w:val="-31"/>
        </w:rPr>
        <w:t xml:space="preserve"> </w:t>
      </w:r>
      <w:r w:rsidRPr="005108E4">
        <w:t>beds, or</w:t>
      </w:r>
      <w:r w:rsidRPr="005108E4">
        <w:rPr>
          <w:spacing w:val="-5"/>
        </w:rPr>
        <w:t xml:space="preserve"> </w:t>
      </w:r>
      <w:r w:rsidRPr="005108E4">
        <w:t>garden</w:t>
      </w:r>
      <w:r w:rsidRPr="005108E4">
        <w:rPr>
          <w:spacing w:val="-5"/>
        </w:rPr>
        <w:t xml:space="preserve"> </w:t>
      </w:r>
      <w:r w:rsidRPr="005108E4">
        <w:t>plots.</w:t>
      </w:r>
      <w:r w:rsidRPr="005108E4">
        <w:rPr>
          <w:spacing w:val="-4"/>
        </w:rPr>
        <w:t xml:space="preserve"> </w:t>
      </w:r>
      <w:r w:rsidRPr="005108E4">
        <w:rPr>
          <w:spacing w:val="-3"/>
        </w:rPr>
        <w:t>If</w:t>
      </w:r>
      <w:r w:rsidRPr="005108E4">
        <w:rPr>
          <w:spacing w:val="-5"/>
        </w:rPr>
        <w:t xml:space="preserve"> </w:t>
      </w:r>
      <w:r w:rsidRPr="005108E4">
        <w:t>plants</w:t>
      </w:r>
      <w:r w:rsidRPr="005108E4">
        <w:rPr>
          <w:spacing w:val="-4"/>
        </w:rPr>
        <w:t xml:space="preserve"> </w:t>
      </w:r>
      <w:r w:rsidRPr="005108E4">
        <w:t>are</w:t>
      </w:r>
      <w:r w:rsidRPr="005108E4">
        <w:rPr>
          <w:spacing w:val="-5"/>
        </w:rPr>
        <w:t xml:space="preserve"> </w:t>
      </w:r>
      <w:r w:rsidRPr="005108E4">
        <w:t>being</w:t>
      </w:r>
      <w:r w:rsidRPr="005108E4">
        <w:rPr>
          <w:spacing w:val="-7"/>
        </w:rPr>
        <w:t xml:space="preserve"> </w:t>
      </w:r>
      <w:r w:rsidRPr="005108E4">
        <w:t>cultivated</w:t>
      </w:r>
      <w:r w:rsidRPr="005108E4">
        <w:rPr>
          <w:spacing w:val="-5"/>
        </w:rPr>
        <w:t xml:space="preserve"> </w:t>
      </w:r>
      <w:r w:rsidRPr="005108E4">
        <w:t>using</w:t>
      </w:r>
      <w:r w:rsidRPr="005108E4">
        <w:rPr>
          <w:spacing w:val="-6"/>
        </w:rPr>
        <w:t xml:space="preserve"> </w:t>
      </w:r>
      <w:r w:rsidRPr="005108E4">
        <w:t>a</w:t>
      </w:r>
      <w:r w:rsidRPr="005108E4">
        <w:rPr>
          <w:spacing w:val="-6"/>
        </w:rPr>
        <w:t xml:space="preserve"> </w:t>
      </w:r>
      <w:r w:rsidRPr="005108E4">
        <w:t>shelving</w:t>
      </w:r>
      <w:r w:rsidRPr="005108E4">
        <w:rPr>
          <w:spacing w:val="-4"/>
        </w:rPr>
        <w:t xml:space="preserve"> </w:t>
      </w:r>
      <w:r w:rsidRPr="005108E4">
        <w:t>system,</w:t>
      </w:r>
      <w:r w:rsidRPr="005108E4">
        <w:rPr>
          <w:spacing w:val="-5"/>
        </w:rPr>
        <w:t xml:space="preserve"> </w:t>
      </w:r>
      <w:r w:rsidRPr="005108E4">
        <w:t>the</w:t>
      </w:r>
      <w:r w:rsidRPr="005108E4">
        <w:rPr>
          <w:spacing w:val="-5"/>
        </w:rPr>
        <w:t xml:space="preserve"> </w:t>
      </w:r>
      <w:r w:rsidRPr="005108E4">
        <w:t>surface</w:t>
      </w:r>
      <w:r w:rsidRPr="005108E4">
        <w:rPr>
          <w:spacing w:val="-6"/>
        </w:rPr>
        <w:t xml:space="preserve"> </w:t>
      </w:r>
      <w:r w:rsidRPr="005108E4">
        <w:t>area</w:t>
      </w:r>
      <w:r w:rsidRPr="005108E4">
        <w:rPr>
          <w:spacing w:val="-6"/>
        </w:rPr>
        <w:t xml:space="preserve"> </w:t>
      </w:r>
      <w:r w:rsidRPr="005108E4">
        <w:t>of</w:t>
      </w:r>
      <w:r w:rsidRPr="005108E4">
        <w:rPr>
          <w:spacing w:val="-4"/>
        </w:rPr>
        <w:t xml:space="preserve"> </w:t>
      </w:r>
      <w:r w:rsidRPr="005108E4">
        <w:t xml:space="preserve">each </w:t>
      </w:r>
      <w:r w:rsidRPr="005108E4">
        <w:lastRenderedPageBreak/>
        <w:t>level shall be included in the total HLSF</w:t>
      </w:r>
      <w:r w:rsidRPr="005108E4">
        <w:rPr>
          <w:spacing w:val="-12"/>
        </w:rPr>
        <w:t xml:space="preserve"> </w:t>
      </w:r>
      <w:r w:rsidRPr="005108E4">
        <w:t>calculation.</w:t>
      </w:r>
    </w:p>
    <w:p w14:paraId="01269D7B" w14:textId="77777777" w:rsidR="00DA2759" w:rsidRPr="005108E4" w:rsidRDefault="00DA2759">
      <w:pPr>
        <w:pStyle w:val="BodyText"/>
        <w:spacing w:before="9"/>
        <w:jc w:val="left"/>
      </w:pPr>
    </w:p>
    <w:p w14:paraId="75CDBDB0" w14:textId="535A4648" w:rsidR="00C65FA1" w:rsidRPr="005108E4" w:rsidRDefault="009A7511" w:rsidP="00E077D0">
      <w:pPr>
        <w:pStyle w:val="BodyText"/>
        <w:spacing w:line="242" w:lineRule="auto"/>
        <w:ind w:right="117"/>
      </w:pPr>
      <w:r w:rsidRPr="005108E4">
        <w:rPr>
          <w:u w:val="single"/>
        </w:rPr>
        <w:t>Host Community</w:t>
      </w:r>
      <w:r w:rsidRPr="005108E4">
        <w:t xml:space="preserve"> means a municipality in which a Marijuana Establishment, MTC or Independent Testing Laboratory is located or in which a</w:t>
      </w:r>
      <w:r w:rsidR="004E3839" w:rsidRPr="005108E4">
        <w:t xml:space="preserve"> License</w:t>
      </w:r>
      <w:r w:rsidRPr="005108E4">
        <w:t xml:space="preserve"> </w:t>
      </w:r>
      <w:r w:rsidR="004E3839" w:rsidRPr="005108E4">
        <w:t>A</w:t>
      </w:r>
      <w:r w:rsidRPr="005108E4">
        <w:t>pplicant has proposed locating an establishment.</w:t>
      </w:r>
    </w:p>
    <w:p w14:paraId="0F7F493F" w14:textId="49470BED" w:rsidR="00C65FA1" w:rsidRPr="005108E4" w:rsidRDefault="00C65FA1" w:rsidP="00C65FA1">
      <w:pPr>
        <w:pStyle w:val="BodyText"/>
        <w:spacing w:line="242" w:lineRule="auto"/>
        <w:ind w:left="1319" w:right="117"/>
      </w:pPr>
      <w:r w:rsidRPr="005108E4">
        <w:rPr>
          <w:u w:val="single"/>
        </w:rPr>
        <w:br/>
        <w:t>Host Community Agreement (HCA)</w:t>
      </w:r>
      <w:r w:rsidRPr="00E077D0">
        <w:t xml:space="preserve"> means an agreement entered into and executed between a Host Community and a License Applicant or between a Host Community and a M</w:t>
      </w:r>
      <w:r w:rsidR="00234922" w:rsidRPr="005108E4">
        <w:t xml:space="preserve">arijuana </w:t>
      </w:r>
      <w:r w:rsidRPr="00E077D0">
        <w:t>E</w:t>
      </w:r>
      <w:r w:rsidR="00234922" w:rsidRPr="005108E4">
        <w:t>stablishment</w:t>
      </w:r>
      <w:r w:rsidRPr="00E077D0">
        <w:t xml:space="preserve"> or MTC pursuant to M.G.L. c. 94G § 3(d).</w:t>
      </w:r>
    </w:p>
    <w:p w14:paraId="7CB099BF" w14:textId="77777777" w:rsidR="002418C0" w:rsidRPr="005108E4" w:rsidRDefault="002418C0" w:rsidP="00C65FA1">
      <w:pPr>
        <w:pStyle w:val="BodyText"/>
        <w:spacing w:line="242" w:lineRule="auto"/>
        <w:ind w:left="1319" w:right="117"/>
        <w:rPr>
          <w:u w:val="single"/>
        </w:rPr>
      </w:pPr>
    </w:p>
    <w:p w14:paraId="479BE835" w14:textId="7C0884C1" w:rsidR="002418C0" w:rsidRPr="005108E4" w:rsidRDefault="002418C0" w:rsidP="002418C0">
      <w:pPr>
        <w:pStyle w:val="BodyText"/>
        <w:spacing w:line="242" w:lineRule="auto"/>
        <w:ind w:left="1319" w:right="117"/>
        <w:rPr>
          <w:u w:val="single"/>
        </w:rPr>
      </w:pPr>
      <w:r w:rsidRPr="005108E4">
        <w:rPr>
          <w:u w:val="single"/>
        </w:rPr>
        <w:t>Host Community Agreement (HCA) Waiver</w:t>
      </w:r>
      <w:r w:rsidRPr="005108E4">
        <w:t xml:space="preserve"> means a written statement executed by a Host Community and a License Applicant, or by a Host Community and a Marijuana Establishment or an MTC, which expresses the parties’ mutual intent to waive the regulatory requirement to have a Host Community Agreement.</w:t>
      </w:r>
    </w:p>
    <w:p w14:paraId="47DA3DAA" w14:textId="77777777" w:rsidR="00DA2759" w:rsidRPr="005108E4" w:rsidRDefault="00DA2759">
      <w:pPr>
        <w:pStyle w:val="BodyText"/>
        <w:spacing w:before="7"/>
        <w:jc w:val="left"/>
      </w:pPr>
    </w:p>
    <w:p w14:paraId="1A7C6DD7" w14:textId="194BCE94" w:rsidR="00DA2759" w:rsidRPr="005108E4" w:rsidRDefault="009A7511">
      <w:pPr>
        <w:pStyle w:val="BodyText"/>
        <w:spacing w:line="242" w:lineRule="auto"/>
        <w:ind w:left="1319" w:right="117"/>
      </w:pPr>
      <w:r w:rsidRPr="005108E4">
        <w:rPr>
          <w:u w:val="single"/>
        </w:rPr>
        <w:t>Immature</w:t>
      </w:r>
      <w:r w:rsidRPr="005108E4">
        <w:rPr>
          <w:spacing w:val="-25"/>
          <w:u w:val="single"/>
        </w:rPr>
        <w:t xml:space="preserve"> </w:t>
      </w:r>
      <w:r w:rsidRPr="005108E4">
        <w:rPr>
          <w:u w:val="single"/>
        </w:rPr>
        <w:t>Plant</w:t>
      </w:r>
      <w:r w:rsidRPr="005108E4">
        <w:rPr>
          <w:spacing w:val="-22"/>
        </w:rPr>
        <w:t xml:space="preserve"> </w:t>
      </w:r>
      <w:r w:rsidRPr="005108E4">
        <w:t>means</w:t>
      </w:r>
      <w:r w:rsidRPr="005108E4">
        <w:rPr>
          <w:spacing w:val="-24"/>
        </w:rPr>
        <w:t xml:space="preserve"> </w:t>
      </w:r>
      <w:r w:rsidRPr="005108E4">
        <w:t>a</w:t>
      </w:r>
      <w:r w:rsidRPr="005108E4">
        <w:rPr>
          <w:spacing w:val="-26"/>
        </w:rPr>
        <w:t xml:space="preserve"> </w:t>
      </w:r>
      <w:r w:rsidRPr="005108E4">
        <w:t>rooted</w:t>
      </w:r>
      <w:r w:rsidRPr="005108E4">
        <w:rPr>
          <w:spacing w:val="-25"/>
        </w:rPr>
        <w:t xml:space="preserve"> </w:t>
      </w:r>
      <w:r w:rsidRPr="005108E4">
        <w:t>plant</w:t>
      </w:r>
      <w:r w:rsidRPr="005108E4">
        <w:rPr>
          <w:spacing w:val="-23"/>
        </w:rPr>
        <w:t xml:space="preserve"> </w:t>
      </w:r>
      <w:r w:rsidRPr="005108E4">
        <w:t>in</w:t>
      </w:r>
      <w:r w:rsidRPr="005108E4">
        <w:rPr>
          <w:spacing w:val="-23"/>
        </w:rPr>
        <w:t xml:space="preserve"> </w:t>
      </w:r>
      <w:r w:rsidRPr="005108E4">
        <w:t>the</w:t>
      </w:r>
      <w:r w:rsidRPr="005108E4">
        <w:rPr>
          <w:spacing w:val="-25"/>
        </w:rPr>
        <w:t xml:space="preserve"> </w:t>
      </w:r>
      <w:r w:rsidRPr="005108E4">
        <w:t>Vegetation</w:t>
      </w:r>
      <w:r w:rsidRPr="005108E4">
        <w:rPr>
          <w:spacing w:val="-23"/>
        </w:rPr>
        <w:t xml:space="preserve"> </w:t>
      </w:r>
      <w:r w:rsidRPr="005108E4">
        <w:t>stage</w:t>
      </w:r>
      <w:r w:rsidRPr="005108E4">
        <w:rPr>
          <w:spacing w:val="-25"/>
        </w:rPr>
        <w:t xml:space="preserve"> </w:t>
      </w:r>
      <w:r w:rsidRPr="005108E4">
        <w:t>of</w:t>
      </w:r>
      <w:r w:rsidRPr="005108E4">
        <w:rPr>
          <w:spacing w:val="-23"/>
        </w:rPr>
        <w:t xml:space="preserve"> </w:t>
      </w:r>
      <w:r w:rsidRPr="005108E4">
        <w:t>development</w:t>
      </w:r>
      <w:r w:rsidRPr="005108E4">
        <w:rPr>
          <w:spacing w:val="-23"/>
        </w:rPr>
        <w:t xml:space="preserve"> </w:t>
      </w:r>
      <w:r w:rsidRPr="005108E4">
        <w:t>that</w:t>
      </w:r>
      <w:r w:rsidRPr="005108E4">
        <w:rPr>
          <w:spacing w:val="-22"/>
        </w:rPr>
        <w:t xml:space="preserve"> </w:t>
      </w:r>
      <w:r w:rsidRPr="005108E4">
        <w:t>is</w:t>
      </w:r>
      <w:r w:rsidRPr="005108E4">
        <w:rPr>
          <w:spacing w:val="-24"/>
        </w:rPr>
        <w:t xml:space="preserve"> </w:t>
      </w:r>
      <w:r w:rsidRPr="005108E4">
        <w:t>no</w:t>
      </w:r>
      <w:r w:rsidRPr="005108E4">
        <w:rPr>
          <w:spacing w:val="-23"/>
        </w:rPr>
        <w:t xml:space="preserve"> </w:t>
      </w:r>
      <w:r w:rsidRPr="005108E4">
        <w:t>taller</w:t>
      </w:r>
      <w:r w:rsidRPr="005108E4">
        <w:rPr>
          <w:spacing w:val="-24"/>
        </w:rPr>
        <w:t xml:space="preserve"> </w:t>
      </w:r>
      <w:r w:rsidRPr="005108E4">
        <w:t>than eight inches, no wider than eight inches, and is in a growing/cultivating</w:t>
      </w:r>
      <w:r w:rsidRPr="005108E4">
        <w:rPr>
          <w:spacing w:val="-33"/>
        </w:rPr>
        <w:t xml:space="preserve"> </w:t>
      </w:r>
      <w:r w:rsidRPr="005108E4">
        <w:t>container.</w:t>
      </w:r>
    </w:p>
    <w:p w14:paraId="328E84BB" w14:textId="77777777" w:rsidR="00DA2759" w:rsidRPr="005108E4" w:rsidRDefault="00DA2759">
      <w:pPr>
        <w:pStyle w:val="BodyText"/>
        <w:spacing w:before="4"/>
        <w:jc w:val="left"/>
      </w:pPr>
    </w:p>
    <w:p w14:paraId="2086D98B" w14:textId="77777777" w:rsidR="00DA2759" w:rsidRPr="005108E4" w:rsidRDefault="009A7511">
      <w:pPr>
        <w:pStyle w:val="BodyText"/>
        <w:spacing w:line="244" w:lineRule="auto"/>
        <w:ind w:left="1319" w:right="117"/>
      </w:pPr>
      <w:r w:rsidRPr="005108E4">
        <w:rPr>
          <w:u w:val="single"/>
        </w:rPr>
        <w:t>Immediate</w:t>
      </w:r>
      <w:r w:rsidRPr="005108E4">
        <w:rPr>
          <w:spacing w:val="-8"/>
          <w:u w:val="single"/>
        </w:rPr>
        <w:t xml:space="preserve"> </w:t>
      </w:r>
      <w:r w:rsidRPr="005108E4">
        <w:rPr>
          <w:u w:val="single"/>
        </w:rPr>
        <w:t>Family</w:t>
      </w:r>
      <w:r w:rsidRPr="005108E4">
        <w:rPr>
          <w:spacing w:val="-10"/>
          <w:u w:val="single"/>
        </w:rPr>
        <w:t xml:space="preserve"> </w:t>
      </w:r>
      <w:r w:rsidRPr="005108E4">
        <w:rPr>
          <w:u w:val="single"/>
        </w:rPr>
        <w:t>Member</w:t>
      </w:r>
      <w:r w:rsidRPr="005108E4">
        <w:rPr>
          <w:spacing w:val="-5"/>
        </w:rPr>
        <w:t xml:space="preserve"> </w:t>
      </w:r>
      <w:r w:rsidRPr="005108E4">
        <w:t>means</w:t>
      </w:r>
      <w:r w:rsidRPr="005108E4">
        <w:rPr>
          <w:spacing w:val="-4"/>
        </w:rPr>
        <w:t xml:space="preserve"> </w:t>
      </w:r>
      <w:r w:rsidRPr="005108E4">
        <w:t>a</w:t>
      </w:r>
      <w:r w:rsidRPr="005108E4">
        <w:rPr>
          <w:spacing w:val="-5"/>
        </w:rPr>
        <w:t xml:space="preserve"> </w:t>
      </w:r>
      <w:r w:rsidRPr="005108E4">
        <w:t>spouse,</w:t>
      </w:r>
      <w:r w:rsidRPr="005108E4">
        <w:rPr>
          <w:spacing w:val="-3"/>
        </w:rPr>
        <w:t xml:space="preserve"> </w:t>
      </w:r>
      <w:r w:rsidRPr="005108E4">
        <w:t>parent,</w:t>
      </w:r>
      <w:r w:rsidRPr="005108E4">
        <w:rPr>
          <w:spacing w:val="-4"/>
        </w:rPr>
        <w:t xml:space="preserve"> </w:t>
      </w:r>
      <w:r w:rsidRPr="005108E4">
        <w:t>child,</w:t>
      </w:r>
      <w:r w:rsidRPr="005108E4">
        <w:rPr>
          <w:spacing w:val="-7"/>
        </w:rPr>
        <w:t xml:space="preserve"> </w:t>
      </w:r>
      <w:r w:rsidRPr="005108E4">
        <w:t>grandparent,</w:t>
      </w:r>
      <w:r w:rsidRPr="005108E4">
        <w:rPr>
          <w:spacing w:val="-7"/>
        </w:rPr>
        <w:t xml:space="preserve"> </w:t>
      </w:r>
      <w:r w:rsidRPr="005108E4">
        <w:t>grandchild,</w:t>
      </w:r>
      <w:r w:rsidRPr="005108E4">
        <w:rPr>
          <w:spacing w:val="-6"/>
        </w:rPr>
        <w:t xml:space="preserve"> </w:t>
      </w:r>
      <w:r w:rsidRPr="005108E4">
        <w:t>or</w:t>
      </w:r>
      <w:r w:rsidRPr="005108E4">
        <w:rPr>
          <w:spacing w:val="-7"/>
        </w:rPr>
        <w:t xml:space="preserve"> </w:t>
      </w:r>
      <w:r w:rsidRPr="005108E4">
        <w:t>sibling, including</w:t>
      </w:r>
      <w:r w:rsidRPr="005108E4">
        <w:rPr>
          <w:spacing w:val="-4"/>
        </w:rPr>
        <w:t xml:space="preserve"> </w:t>
      </w:r>
      <w:r w:rsidRPr="005108E4">
        <w:t>in-laws.</w:t>
      </w:r>
    </w:p>
    <w:p w14:paraId="70547AA4" w14:textId="77777777" w:rsidR="00DA2759" w:rsidRPr="005108E4" w:rsidRDefault="00DA2759">
      <w:pPr>
        <w:pStyle w:val="BodyText"/>
        <w:spacing w:before="1"/>
        <w:jc w:val="left"/>
      </w:pPr>
    </w:p>
    <w:p w14:paraId="73F1DAEA" w14:textId="77777777" w:rsidR="00DA2759" w:rsidRPr="005108E4" w:rsidRDefault="009A7511">
      <w:pPr>
        <w:pStyle w:val="BodyText"/>
        <w:spacing w:line="242" w:lineRule="auto"/>
        <w:ind w:left="1319" w:right="117"/>
      </w:pPr>
      <w:r w:rsidRPr="005108E4">
        <w:rPr>
          <w:u w:val="single"/>
        </w:rPr>
        <w:t>Impassible</w:t>
      </w:r>
      <w:r w:rsidRPr="005108E4">
        <w:rPr>
          <w:spacing w:val="-14"/>
          <w:u w:val="single"/>
        </w:rPr>
        <w:t xml:space="preserve"> </w:t>
      </w:r>
      <w:r w:rsidRPr="005108E4">
        <w:rPr>
          <w:u w:val="single"/>
        </w:rPr>
        <w:t>Barrier</w:t>
      </w:r>
      <w:r w:rsidRPr="005108E4">
        <w:rPr>
          <w:spacing w:val="-12"/>
        </w:rPr>
        <w:t xml:space="preserve"> </w:t>
      </w:r>
      <w:r w:rsidRPr="005108E4">
        <w:t>means,</w:t>
      </w:r>
      <w:r w:rsidRPr="005108E4">
        <w:rPr>
          <w:spacing w:val="-13"/>
        </w:rPr>
        <w:t xml:space="preserve"> </w:t>
      </w:r>
      <w:r w:rsidRPr="005108E4">
        <w:t>for</w:t>
      </w:r>
      <w:r w:rsidRPr="005108E4">
        <w:rPr>
          <w:spacing w:val="-13"/>
        </w:rPr>
        <w:t xml:space="preserve"> </w:t>
      </w:r>
      <w:r w:rsidRPr="005108E4">
        <w:t>the</w:t>
      </w:r>
      <w:r w:rsidRPr="005108E4">
        <w:rPr>
          <w:spacing w:val="-13"/>
        </w:rPr>
        <w:t xml:space="preserve"> </w:t>
      </w:r>
      <w:r w:rsidRPr="005108E4">
        <w:t>purposes</w:t>
      </w:r>
      <w:r w:rsidRPr="005108E4">
        <w:rPr>
          <w:spacing w:val="-13"/>
        </w:rPr>
        <w:t xml:space="preserve"> </w:t>
      </w:r>
      <w:r w:rsidRPr="005108E4">
        <w:t>of</w:t>
      </w:r>
      <w:r w:rsidRPr="005108E4">
        <w:rPr>
          <w:spacing w:val="-12"/>
        </w:rPr>
        <w:t xml:space="preserve"> </w:t>
      </w:r>
      <w:r w:rsidRPr="005108E4">
        <w:t>determining</w:t>
      </w:r>
      <w:r w:rsidRPr="005108E4">
        <w:rPr>
          <w:spacing w:val="-13"/>
        </w:rPr>
        <w:t xml:space="preserve"> </w:t>
      </w:r>
      <w:r w:rsidRPr="005108E4">
        <w:t>the</w:t>
      </w:r>
      <w:r w:rsidRPr="005108E4">
        <w:rPr>
          <w:spacing w:val="-10"/>
        </w:rPr>
        <w:t xml:space="preserve"> </w:t>
      </w:r>
      <w:r w:rsidRPr="005108E4">
        <w:t>500</w:t>
      </w:r>
      <w:r w:rsidRPr="005108E4">
        <w:rPr>
          <w:spacing w:val="-10"/>
        </w:rPr>
        <w:t xml:space="preserve"> </w:t>
      </w:r>
      <w:r w:rsidRPr="005108E4">
        <w:t>feet</w:t>
      </w:r>
      <w:r w:rsidRPr="005108E4">
        <w:rPr>
          <w:spacing w:val="-10"/>
        </w:rPr>
        <w:t xml:space="preserve"> </w:t>
      </w:r>
      <w:r w:rsidRPr="005108E4">
        <w:t>buffer</w:t>
      </w:r>
      <w:r w:rsidRPr="005108E4">
        <w:rPr>
          <w:spacing w:val="-11"/>
        </w:rPr>
        <w:t xml:space="preserve"> </w:t>
      </w:r>
      <w:r w:rsidRPr="005108E4">
        <w:t>zone,</w:t>
      </w:r>
      <w:r w:rsidRPr="005108E4">
        <w:rPr>
          <w:spacing w:val="-12"/>
        </w:rPr>
        <w:t xml:space="preserve"> </w:t>
      </w:r>
      <w:r w:rsidRPr="005108E4">
        <w:t>a</w:t>
      </w:r>
      <w:r w:rsidRPr="005108E4">
        <w:rPr>
          <w:spacing w:val="-14"/>
        </w:rPr>
        <w:t xml:space="preserve"> </w:t>
      </w:r>
      <w:r w:rsidRPr="005108E4">
        <w:t>highway, public or private way or path, inaccessible structure, body of water, or other obstruction that renders</w:t>
      </w:r>
      <w:r w:rsidRPr="005108E4">
        <w:rPr>
          <w:spacing w:val="-5"/>
        </w:rPr>
        <w:t xml:space="preserve"> </w:t>
      </w:r>
      <w:r w:rsidRPr="005108E4">
        <w:t>any</w:t>
      </w:r>
      <w:r w:rsidRPr="005108E4">
        <w:rPr>
          <w:spacing w:val="-11"/>
        </w:rPr>
        <w:t xml:space="preserve"> </w:t>
      </w:r>
      <w:r w:rsidRPr="005108E4">
        <w:t>part</w:t>
      </w:r>
      <w:r w:rsidRPr="005108E4">
        <w:rPr>
          <w:spacing w:val="-5"/>
        </w:rPr>
        <w:t xml:space="preserve"> </w:t>
      </w:r>
      <w:r w:rsidRPr="005108E4">
        <w:t>of</w:t>
      </w:r>
      <w:r w:rsidRPr="005108E4">
        <w:rPr>
          <w:spacing w:val="-7"/>
        </w:rPr>
        <w:t xml:space="preserve"> </w:t>
      </w:r>
      <w:r w:rsidRPr="005108E4">
        <w:t>the</w:t>
      </w:r>
      <w:r w:rsidRPr="005108E4">
        <w:rPr>
          <w:spacing w:val="-8"/>
        </w:rPr>
        <w:t xml:space="preserve"> </w:t>
      </w:r>
      <w:r w:rsidRPr="005108E4">
        <w:t>500-foot</w:t>
      </w:r>
      <w:r w:rsidRPr="005108E4">
        <w:rPr>
          <w:spacing w:val="-6"/>
        </w:rPr>
        <w:t xml:space="preserve"> </w:t>
      </w:r>
      <w:r w:rsidRPr="005108E4">
        <w:t>straight-line</w:t>
      </w:r>
      <w:r w:rsidRPr="005108E4">
        <w:rPr>
          <w:spacing w:val="-8"/>
        </w:rPr>
        <w:t xml:space="preserve"> </w:t>
      </w:r>
      <w:r w:rsidRPr="005108E4">
        <w:t>distance</w:t>
      </w:r>
      <w:r w:rsidRPr="005108E4">
        <w:rPr>
          <w:spacing w:val="-8"/>
        </w:rPr>
        <w:t xml:space="preserve"> </w:t>
      </w:r>
      <w:r w:rsidRPr="005108E4">
        <w:t>between</w:t>
      </w:r>
      <w:r w:rsidRPr="005108E4">
        <w:rPr>
          <w:spacing w:val="-7"/>
        </w:rPr>
        <w:t xml:space="preserve"> </w:t>
      </w:r>
      <w:r w:rsidRPr="005108E4">
        <w:t>an</w:t>
      </w:r>
      <w:r w:rsidRPr="005108E4">
        <w:rPr>
          <w:spacing w:val="-7"/>
        </w:rPr>
        <w:t xml:space="preserve"> </w:t>
      </w:r>
      <w:r w:rsidRPr="005108E4">
        <w:t>MTC</w:t>
      </w:r>
      <w:r w:rsidRPr="005108E4">
        <w:rPr>
          <w:spacing w:val="-6"/>
        </w:rPr>
        <w:t xml:space="preserve"> </w:t>
      </w:r>
      <w:r w:rsidRPr="005108E4">
        <w:t>Entrance</w:t>
      </w:r>
      <w:r w:rsidRPr="005108E4">
        <w:rPr>
          <w:spacing w:val="-8"/>
        </w:rPr>
        <w:t xml:space="preserve"> </w:t>
      </w:r>
      <w:r w:rsidRPr="005108E4">
        <w:t>and</w:t>
      </w:r>
      <w:r w:rsidRPr="005108E4">
        <w:rPr>
          <w:spacing w:val="-7"/>
        </w:rPr>
        <w:t xml:space="preserve"> </w:t>
      </w:r>
      <w:r w:rsidRPr="005108E4">
        <w:t>a</w:t>
      </w:r>
      <w:r w:rsidRPr="005108E4">
        <w:rPr>
          <w:spacing w:val="-6"/>
        </w:rPr>
        <w:t xml:space="preserve"> </w:t>
      </w:r>
      <w:r w:rsidRPr="005108E4">
        <w:t>School Entrance inaccessible by a pedestrian or</w:t>
      </w:r>
      <w:r w:rsidRPr="005108E4">
        <w:rPr>
          <w:spacing w:val="-19"/>
        </w:rPr>
        <w:t xml:space="preserve"> </w:t>
      </w:r>
      <w:r w:rsidRPr="005108E4">
        <w:t>automobile.</w:t>
      </w:r>
    </w:p>
    <w:p w14:paraId="20682E3C" w14:textId="77777777" w:rsidR="00DA2759" w:rsidRPr="005108E4" w:rsidRDefault="00DA2759">
      <w:pPr>
        <w:pStyle w:val="BodyText"/>
        <w:spacing w:before="6"/>
        <w:jc w:val="left"/>
      </w:pPr>
    </w:p>
    <w:p w14:paraId="57C26493" w14:textId="77777777" w:rsidR="00DA2759" w:rsidRPr="005108E4" w:rsidRDefault="009A7511">
      <w:pPr>
        <w:pStyle w:val="BodyText"/>
        <w:spacing w:line="244" w:lineRule="auto"/>
        <w:ind w:left="1319" w:right="116"/>
      </w:pPr>
      <w:r w:rsidRPr="005108E4">
        <w:rPr>
          <w:u w:val="single"/>
        </w:rPr>
        <w:t>Independent Testing Laboratory</w:t>
      </w:r>
      <w:r w:rsidRPr="005108E4">
        <w:t xml:space="preserve"> means a laboratory that is licensed or registered by the Commission and is:</w:t>
      </w:r>
    </w:p>
    <w:p w14:paraId="57993EC2" w14:textId="77777777" w:rsidR="00DA2759" w:rsidRPr="005108E4" w:rsidRDefault="009A7511">
      <w:pPr>
        <w:pStyle w:val="ListParagraph"/>
        <w:numPr>
          <w:ilvl w:val="2"/>
          <w:numId w:val="79"/>
        </w:numPr>
        <w:tabs>
          <w:tab w:val="left" w:pos="2086"/>
        </w:tabs>
        <w:spacing w:line="244" w:lineRule="auto"/>
        <w:ind w:right="117" w:firstLine="0"/>
        <w:rPr>
          <w:sz w:val="24"/>
        </w:rPr>
      </w:pPr>
      <w:r w:rsidRPr="005108E4">
        <w:rPr>
          <w:sz w:val="24"/>
        </w:rPr>
        <w:t>Currently</w:t>
      </w:r>
      <w:r w:rsidRPr="005108E4">
        <w:rPr>
          <w:spacing w:val="-24"/>
          <w:sz w:val="24"/>
        </w:rPr>
        <w:t xml:space="preserve"> </w:t>
      </w:r>
      <w:r w:rsidRPr="005108E4">
        <w:rPr>
          <w:sz w:val="24"/>
        </w:rPr>
        <w:t>and</w:t>
      </w:r>
      <w:r w:rsidRPr="005108E4">
        <w:rPr>
          <w:spacing w:val="-17"/>
          <w:sz w:val="24"/>
        </w:rPr>
        <w:t xml:space="preserve"> </w:t>
      </w:r>
      <w:r w:rsidRPr="005108E4">
        <w:rPr>
          <w:sz w:val="24"/>
        </w:rPr>
        <w:t>validly</w:t>
      </w:r>
      <w:r w:rsidRPr="005108E4">
        <w:rPr>
          <w:spacing w:val="-23"/>
          <w:sz w:val="24"/>
        </w:rPr>
        <w:t xml:space="preserve"> </w:t>
      </w:r>
      <w:r w:rsidRPr="005108E4">
        <w:rPr>
          <w:sz w:val="24"/>
        </w:rPr>
        <w:t>licensed</w:t>
      </w:r>
      <w:r w:rsidRPr="005108E4">
        <w:rPr>
          <w:spacing w:val="-14"/>
          <w:sz w:val="24"/>
        </w:rPr>
        <w:t xml:space="preserve"> </w:t>
      </w:r>
      <w:r w:rsidRPr="005108E4">
        <w:rPr>
          <w:sz w:val="24"/>
        </w:rPr>
        <w:t>under</w:t>
      </w:r>
      <w:r w:rsidRPr="005108E4">
        <w:rPr>
          <w:spacing w:val="-15"/>
          <w:sz w:val="24"/>
        </w:rPr>
        <w:t xml:space="preserve"> </w:t>
      </w:r>
      <w:r w:rsidRPr="005108E4">
        <w:rPr>
          <w:sz w:val="24"/>
        </w:rPr>
        <w:t>935</w:t>
      </w:r>
      <w:r w:rsidRPr="005108E4">
        <w:rPr>
          <w:spacing w:val="-14"/>
          <w:sz w:val="24"/>
        </w:rPr>
        <w:t xml:space="preserve"> </w:t>
      </w:r>
      <w:r w:rsidRPr="005108E4">
        <w:rPr>
          <w:sz w:val="24"/>
        </w:rPr>
        <w:t>CMR</w:t>
      </w:r>
      <w:r w:rsidRPr="005108E4">
        <w:rPr>
          <w:spacing w:val="-13"/>
          <w:sz w:val="24"/>
        </w:rPr>
        <w:t xml:space="preserve"> </w:t>
      </w:r>
      <w:r w:rsidRPr="005108E4">
        <w:rPr>
          <w:sz w:val="24"/>
        </w:rPr>
        <w:t>500.101:</w:t>
      </w:r>
      <w:r w:rsidRPr="005108E4">
        <w:rPr>
          <w:spacing w:val="33"/>
          <w:sz w:val="24"/>
        </w:rPr>
        <w:t xml:space="preserve"> </w:t>
      </w:r>
      <w:r w:rsidRPr="005108E4">
        <w:rPr>
          <w:i/>
          <w:sz w:val="24"/>
        </w:rPr>
        <w:t>Application</w:t>
      </w:r>
      <w:r w:rsidRPr="005108E4">
        <w:rPr>
          <w:i/>
          <w:spacing w:val="-14"/>
          <w:sz w:val="24"/>
        </w:rPr>
        <w:t xml:space="preserve"> </w:t>
      </w:r>
      <w:r w:rsidRPr="005108E4">
        <w:rPr>
          <w:i/>
          <w:sz w:val="24"/>
        </w:rPr>
        <w:t>Requirements</w:t>
      </w:r>
      <w:r w:rsidRPr="005108E4">
        <w:rPr>
          <w:sz w:val="24"/>
        </w:rPr>
        <w:t>,</w:t>
      </w:r>
      <w:r w:rsidRPr="005108E4">
        <w:rPr>
          <w:spacing w:val="-15"/>
          <w:sz w:val="24"/>
        </w:rPr>
        <w:t xml:space="preserve"> </w:t>
      </w:r>
      <w:r w:rsidRPr="005108E4">
        <w:rPr>
          <w:sz w:val="24"/>
        </w:rPr>
        <w:t>or formerly and validly registered by the</w:t>
      </w:r>
      <w:r w:rsidRPr="005108E4">
        <w:rPr>
          <w:spacing w:val="-31"/>
          <w:sz w:val="24"/>
        </w:rPr>
        <w:t xml:space="preserve"> </w:t>
      </w:r>
      <w:r w:rsidRPr="005108E4">
        <w:rPr>
          <w:sz w:val="24"/>
        </w:rPr>
        <w:t>Commission;</w:t>
      </w:r>
    </w:p>
    <w:p w14:paraId="2D096CC6" w14:textId="77777777" w:rsidR="00DA2759" w:rsidRPr="005108E4" w:rsidRDefault="009A7511">
      <w:pPr>
        <w:pStyle w:val="ListParagraph"/>
        <w:numPr>
          <w:ilvl w:val="2"/>
          <w:numId w:val="79"/>
        </w:numPr>
        <w:tabs>
          <w:tab w:val="left" w:pos="2163"/>
        </w:tabs>
        <w:spacing w:line="242" w:lineRule="auto"/>
        <w:ind w:right="110" w:firstLine="0"/>
        <w:rPr>
          <w:sz w:val="24"/>
        </w:rPr>
      </w:pPr>
      <w:r w:rsidRPr="005108E4">
        <w:rPr>
          <w:sz w:val="24"/>
        </w:rPr>
        <w:t>Accredited to ISO 17025:2017 or the International Organization for Standardization 17025 by a third-party accrediting body that is a signatory to the International Laboratory Accreditation</w:t>
      </w:r>
      <w:r w:rsidRPr="005108E4">
        <w:rPr>
          <w:spacing w:val="-20"/>
          <w:sz w:val="24"/>
        </w:rPr>
        <w:t xml:space="preserve"> </w:t>
      </w:r>
      <w:r w:rsidRPr="005108E4">
        <w:rPr>
          <w:sz w:val="24"/>
        </w:rPr>
        <w:t>Accrediting</w:t>
      </w:r>
      <w:r w:rsidRPr="005108E4">
        <w:rPr>
          <w:spacing w:val="-21"/>
          <w:sz w:val="24"/>
        </w:rPr>
        <w:t xml:space="preserve"> </w:t>
      </w:r>
      <w:r w:rsidRPr="005108E4">
        <w:rPr>
          <w:sz w:val="24"/>
        </w:rPr>
        <w:t>Cooperation</w:t>
      </w:r>
      <w:r w:rsidRPr="005108E4">
        <w:rPr>
          <w:spacing w:val="-19"/>
          <w:sz w:val="24"/>
        </w:rPr>
        <w:t xml:space="preserve"> </w:t>
      </w:r>
      <w:r w:rsidRPr="005108E4">
        <w:rPr>
          <w:sz w:val="24"/>
        </w:rPr>
        <w:t>mutual</w:t>
      </w:r>
      <w:r w:rsidRPr="005108E4">
        <w:rPr>
          <w:spacing w:val="-18"/>
          <w:sz w:val="24"/>
        </w:rPr>
        <w:t xml:space="preserve"> </w:t>
      </w:r>
      <w:r w:rsidRPr="005108E4">
        <w:rPr>
          <w:sz w:val="24"/>
        </w:rPr>
        <w:t>recognition</w:t>
      </w:r>
      <w:r w:rsidRPr="005108E4">
        <w:rPr>
          <w:spacing w:val="-20"/>
          <w:sz w:val="24"/>
        </w:rPr>
        <w:t xml:space="preserve"> </w:t>
      </w:r>
      <w:r w:rsidRPr="005108E4">
        <w:rPr>
          <w:sz w:val="24"/>
        </w:rPr>
        <w:t>arrangement</w:t>
      </w:r>
      <w:r w:rsidRPr="005108E4">
        <w:rPr>
          <w:spacing w:val="-18"/>
          <w:sz w:val="24"/>
        </w:rPr>
        <w:t xml:space="preserve"> </w:t>
      </w:r>
      <w:r w:rsidRPr="005108E4">
        <w:rPr>
          <w:sz w:val="24"/>
        </w:rPr>
        <w:t>or</w:t>
      </w:r>
      <w:r w:rsidRPr="005108E4">
        <w:rPr>
          <w:spacing w:val="-22"/>
          <w:sz w:val="24"/>
        </w:rPr>
        <w:t xml:space="preserve"> </w:t>
      </w:r>
      <w:r w:rsidRPr="005108E4">
        <w:rPr>
          <w:sz w:val="24"/>
        </w:rPr>
        <w:t>that</w:t>
      </w:r>
      <w:r w:rsidRPr="005108E4">
        <w:rPr>
          <w:spacing w:val="-20"/>
          <w:sz w:val="24"/>
        </w:rPr>
        <w:t xml:space="preserve"> </w:t>
      </w:r>
      <w:r w:rsidRPr="005108E4">
        <w:rPr>
          <w:sz w:val="24"/>
        </w:rPr>
        <w:t>is</w:t>
      </w:r>
      <w:r w:rsidRPr="005108E4">
        <w:rPr>
          <w:spacing w:val="-19"/>
          <w:sz w:val="24"/>
        </w:rPr>
        <w:t xml:space="preserve"> </w:t>
      </w:r>
      <w:r w:rsidRPr="005108E4">
        <w:rPr>
          <w:sz w:val="24"/>
        </w:rPr>
        <w:t>otherwise approved by the</w:t>
      </w:r>
      <w:r w:rsidRPr="005108E4">
        <w:rPr>
          <w:spacing w:val="-12"/>
          <w:sz w:val="24"/>
        </w:rPr>
        <w:t xml:space="preserve"> </w:t>
      </w:r>
      <w:r w:rsidRPr="005108E4">
        <w:rPr>
          <w:sz w:val="24"/>
        </w:rPr>
        <w:t>Commission;</w:t>
      </w:r>
    </w:p>
    <w:p w14:paraId="5D9EA8AB" w14:textId="77777777" w:rsidR="00DA2759" w:rsidRPr="005108E4" w:rsidRDefault="009A7511">
      <w:pPr>
        <w:pStyle w:val="ListParagraph"/>
        <w:numPr>
          <w:ilvl w:val="2"/>
          <w:numId w:val="79"/>
        </w:numPr>
        <w:tabs>
          <w:tab w:val="left" w:pos="2120"/>
        </w:tabs>
        <w:ind w:left="2119" w:hanging="445"/>
        <w:rPr>
          <w:sz w:val="24"/>
        </w:rPr>
      </w:pPr>
      <w:r w:rsidRPr="005108E4">
        <w:rPr>
          <w:sz w:val="24"/>
        </w:rPr>
        <w:t>Independent</w:t>
      </w:r>
      <w:r w:rsidRPr="005108E4">
        <w:rPr>
          <w:spacing w:val="-4"/>
          <w:sz w:val="24"/>
        </w:rPr>
        <w:t xml:space="preserve"> </w:t>
      </w:r>
      <w:r w:rsidRPr="005108E4">
        <w:rPr>
          <w:sz w:val="24"/>
        </w:rPr>
        <w:t>financially</w:t>
      </w:r>
      <w:r w:rsidRPr="005108E4">
        <w:rPr>
          <w:spacing w:val="-12"/>
          <w:sz w:val="24"/>
        </w:rPr>
        <w:t xml:space="preserve"> </w:t>
      </w:r>
      <w:r w:rsidRPr="005108E4">
        <w:rPr>
          <w:sz w:val="24"/>
        </w:rPr>
        <w:t>from</w:t>
      </w:r>
      <w:r w:rsidRPr="005108E4">
        <w:rPr>
          <w:spacing w:val="-4"/>
          <w:sz w:val="24"/>
        </w:rPr>
        <w:t xml:space="preserve"> </w:t>
      </w:r>
      <w:r w:rsidRPr="005108E4">
        <w:rPr>
          <w:sz w:val="24"/>
        </w:rPr>
        <w:t>any</w:t>
      </w:r>
      <w:r w:rsidRPr="005108E4">
        <w:rPr>
          <w:spacing w:val="-11"/>
          <w:sz w:val="24"/>
        </w:rPr>
        <w:t xml:space="preserve"> </w:t>
      </w:r>
      <w:r w:rsidRPr="005108E4">
        <w:rPr>
          <w:sz w:val="24"/>
        </w:rPr>
        <w:t>MTC,</w:t>
      </w:r>
      <w:r w:rsidRPr="005108E4">
        <w:rPr>
          <w:spacing w:val="-5"/>
          <w:sz w:val="24"/>
        </w:rPr>
        <w:t xml:space="preserve"> </w:t>
      </w:r>
      <w:r w:rsidRPr="005108E4">
        <w:rPr>
          <w:sz w:val="24"/>
        </w:rPr>
        <w:t>Marijuana</w:t>
      </w:r>
      <w:r w:rsidRPr="005108E4">
        <w:rPr>
          <w:spacing w:val="-5"/>
          <w:sz w:val="24"/>
        </w:rPr>
        <w:t xml:space="preserve"> </w:t>
      </w:r>
      <w:r w:rsidRPr="005108E4">
        <w:rPr>
          <w:sz w:val="24"/>
        </w:rPr>
        <w:t>Establishment</w:t>
      </w:r>
      <w:r w:rsidRPr="005108E4">
        <w:rPr>
          <w:spacing w:val="-4"/>
          <w:sz w:val="24"/>
        </w:rPr>
        <w:t xml:space="preserve"> </w:t>
      </w:r>
      <w:r w:rsidRPr="005108E4">
        <w:rPr>
          <w:sz w:val="24"/>
        </w:rPr>
        <w:t>or</w:t>
      </w:r>
      <w:r w:rsidRPr="005108E4">
        <w:rPr>
          <w:spacing w:val="-5"/>
          <w:sz w:val="24"/>
        </w:rPr>
        <w:t xml:space="preserve"> </w:t>
      </w:r>
      <w:r w:rsidRPr="005108E4">
        <w:rPr>
          <w:sz w:val="24"/>
        </w:rPr>
        <w:t>Licensee;</w:t>
      </w:r>
      <w:r w:rsidRPr="005108E4">
        <w:rPr>
          <w:spacing w:val="-4"/>
          <w:sz w:val="24"/>
        </w:rPr>
        <w:t xml:space="preserve"> </w:t>
      </w:r>
      <w:r w:rsidRPr="005108E4">
        <w:rPr>
          <w:sz w:val="24"/>
        </w:rPr>
        <w:t>and</w:t>
      </w:r>
    </w:p>
    <w:p w14:paraId="2AB97F90" w14:textId="77777777" w:rsidR="00DA2759" w:rsidRPr="005108E4" w:rsidRDefault="009A7511">
      <w:pPr>
        <w:pStyle w:val="ListParagraph"/>
        <w:numPr>
          <w:ilvl w:val="2"/>
          <w:numId w:val="79"/>
        </w:numPr>
        <w:tabs>
          <w:tab w:val="left" w:pos="2069"/>
        </w:tabs>
        <w:spacing w:before="1"/>
        <w:ind w:left="2068" w:hanging="394"/>
        <w:rPr>
          <w:sz w:val="24"/>
        </w:rPr>
      </w:pPr>
      <w:r w:rsidRPr="005108E4">
        <w:rPr>
          <w:sz w:val="24"/>
        </w:rPr>
        <w:t>Qualified</w:t>
      </w:r>
      <w:r w:rsidRPr="005108E4">
        <w:rPr>
          <w:spacing w:val="-26"/>
          <w:sz w:val="24"/>
        </w:rPr>
        <w:t xml:space="preserve"> </w:t>
      </w:r>
      <w:r w:rsidRPr="005108E4">
        <w:rPr>
          <w:sz w:val="24"/>
        </w:rPr>
        <w:t>to</w:t>
      </w:r>
      <w:r w:rsidRPr="005108E4">
        <w:rPr>
          <w:spacing w:val="-25"/>
          <w:sz w:val="24"/>
        </w:rPr>
        <w:t xml:space="preserve"> </w:t>
      </w:r>
      <w:r w:rsidRPr="005108E4">
        <w:rPr>
          <w:sz w:val="24"/>
        </w:rPr>
        <w:t>test</w:t>
      </w:r>
      <w:r w:rsidRPr="005108E4">
        <w:rPr>
          <w:spacing w:val="-27"/>
          <w:sz w:val="24"/>
        </w:rPr>
        <w:t xml:space="preserve"> </w:t>
      </w:r>
      <w:r w:rsidRPr="005108E4">
        <w:rPr>
          <w:sz w:val="24"/>
        </w:rPr>
        <w:t>Marijuana</w:t>
      </w:r>
      <w:r w:rsidRPr="005108E4">
        <w:rPr>
          <w:spacing w:val="-29"/>
          <w:sz w:val="24"/>
        </w:rPr>
        <w:t xml:space="preserve"> </w:t>
      </w:r>
      <w:r w:rsidRPr="005108E4">
        <w:rPr>
          <w:sz w:val="24"/>
        </w:rPr>
        <w:t>and</w:t>
      </w:r>
      <w:r w:rsidRPr="005108E4">
        <w:rPr>
          <w:spacing w:val="-28"/>
          <w:sz w:val="24"/>
        </w:rPr>
        <w:t xml:space="preserve"> </w:t>
      </w:r>
      <w:r w:rsidRPr="005108E4">
        <w:rPr>
          <w:sz w:val="24"/>
        </w:rPr>
        <w:t>Marijuana</w:t>
      </w:r>
      <w:r w:rsidRPr="005108E4">
        <w:rPr>
          <w:spacing w:val="-29"/>
          <w:sz w:val="24"/>
        </w:rPr>
        <w:t xml:space="preserve"> </w:t>
      </w:r>
      <w:r w:rsidRPr="005108E4">
        <w:rPr>
          <w:sz w:val="24"/>
        </w:rPr>
        <w:t>Products,</w:t>
      </w:r>
      <w:r w:rsidRPr="005108E4">
        <w:rPr>
          <w:spacing w:val="-25"/>
          <w:sz w:val="24"/>
        </w:rPr>
        <w:t xml:space="preserve"> </w:t>
      </w:r>
      <w:r w:rsidRPr="005108E4">
        <w:rPr>
          <w:sz w:val="24"/>
        </w:rPr>
        <w:t>including</w:t>
      </w:r>
      <w:r w:rsidRPr="005108E4">
        <w:rPr>
          <w:spacing w:val="-28"/>
          <w:sz w:val="24"/>
        </w:rPr>
        <w:t xml:space="preserve"> </w:t>
      </w:r>
      <w:r w:rsidRPr="005108E4">
        <w:rPr>
          <w:sz w:val="24"/>
        </w:rPr>
        <w:t>MIPs,</w:t>
      </w:r>
      <w:r w:rsidRPr="005108E4">
        <w:rPr>
          <w:spacing w:val="-25"/>
          <w:sz w:val="24"/>
        </w:rPr>
        <w:t xml:space="preserve"> </w:t>
      </w:r>
      <w:r w:rsidRPr="005108E4">
        <w:rPr>
          <w:sz w:val="24"/>
        </w:rPr>
        <w:t>in</w:t>
      </w:r>
      <w:r w:rsidRPr="005108E4">
        <w:rPr>
          <w:spacing w:val="-25"/>
          <w:sz w:val="24"/>
        </w:rPr>
        <w:t xml:space="preserve"> </w:t>
      </w:r>
      <w:r w:rsidRPr="005108E4">
        <w:rPr>
          <w:sz w:val="24"/>
        </w:rPr>
        <w:t>compliance</w:t>
      </w:r>
      <w:r w:rsidRPr="005108E4">
        <w:rPr>
          <w:spacing w:val="-26"/>
          <w:sz w:val="24"/>
        </w:rPr>
        <w:t xml:space="preserve"> </w:t>
      </w:r>
      <w:r w:rsidRPr="005108E4">
        <w:rPr>
          <w:sz w:val="24"/>
        </w:rPr>
        <w:t>with</w:t>
      </w:r>
    </w:p>
    <w:p w14:paraId="295F902E" w14:textId="77777777" w:rsidR="00DA2759" w:rsidRPr="005108E4" w:rsidRDefault="009A7511">
      <w:pPr>
        <w:pStyle w:val="BodyText"/>
        <w:spacing w:before="2" w:line="244" w:lineRule="auto"/>
        <w:ind w:left="1675" w:right="118"/>
      </w:pPr>
      <w:r w:rsidRPr="005108E4">
        <w:t xml:space="preserve">M.G.L. c. 94C, § 34; M.G.L c. 94G, § 15; 935 CMR 500.000: </w:t>
      </w:r>
      <w:r w:rsidRPr="005108E4">
        <w:rPr>
          <w:i/>
        </w:rPr>
        <w:t>Adult Use of Marijuana</w:t>
      </w:r>
      <w:r w:rsidRPr="005108E4">
        <w:t>; 935 CMR 501.000; and Commission protocol(s).</w:t>
      </w:r>
    </w:p>
    <w:p w14:paraId="522AF885" w14:textId="77777777" w:rsidR="00DA2759" w:rsidRPr="005108E4" w:rsidRDefault="00DA2759">
      <w:pPr>
        <w:pStyle w:val="BodyText"/>
        <w:spacing w:before="1"/>
        <w:jc w:val="left"/>
      </w:pPr>
    </w:p>
    <w:p w14:paraId="558CEEEA" w14:textId="77777777" w:rsidR="00DA2759" w:rsidRPr="005108E4" w:rsidRDefault="009A7511">
      <w:pPr>
        <w:pStyle w:val="BodyText"/>
        <w:spacing w:line="242" w:lineRule="auto"/>
        <w:ind w:left="1319" w:right="110"/>
      </w:pPr>
      <w:r w:rsidRPr="005108E4">
        <w:rPr>
          <w:u w:val="single"/>
        </w:rPr>
        <w:t>Individual</w:t>
      </w:r>
      <w:r w:rsidRPr="005108E4">
        <w:rPr>
          <w:spacing w:val="-15"/>
          <w:u w:val="single"/>
        </w:rPr>
        <w:t xml:space="preserve"> </w:t>
      </w:r>
      <w:r w:rsidRPr="005108E4">
        <w:rPr>
          <w:u w:val="single"/>
        </w:rPr>
        <w:t>Order</w:t>
      </w:r>
      <w:r w:rsidRPr="005108E4">
        <w:rPr>
          <w:spacing w:val="-15"/>
        </w:rPr>
        <w:t xml:space="preserve"> </w:t>
      </w:r>
      <w:r w:rsidRPr="005108E4">
        <w:t>means</w:t>
      </w:r>
      <w:r w:rsidRPr="005108E4">
        <w:rPr>
          <w:spacing w:val="-15"/>
        </w:rPr>
        <w:t xml:space="preserve"> </w:t>
      </w:r>
      <w:r w:rsidRPr="005108E4">
        <w:t>a</w:t>
      </w:r>
      <w:r w:rsidRPr="005108E4">
        <w:rPr>
          <w:spacing w:val="-15"/>
        </w:rPr>
        <w:t xml:space="preserve"> </w:t>
      </w:r>
      <w:r w:rsidRPr="005108E4">
        <w:t>delineated</w:t>
      </w:r>
      <w:r w:rsidRPr="005108E4">
        <w:rPr>
          <w:spacing w:val="-15"/>
        </w:rPr>
        <w:t xml:space="preserve"> </w:t>
      </w:r>
      <w:r w:rsidRPr="005108E4">
        <w:t>amount</w:t>
      </w:r>
      <w:r w:rsidRPr="005108E4">
        <w:rPr>
          <w:spacing w:val="-14"/>
        </w:rPr>
        <w:t xml:space="preserve"> </w:t>
      </w:r>
      <w:r w:rsidRPr="005108E4">
        <w:t>of</w:t>
      </w:r>
      <w:r w:rsidRPr="005108E4">
        <w:rPr>
          <w:spacing w:val="-15"/>
        </w:rPr>
        <w:t xml:space="preserve"> </w:t>
      </w:r>
      <w:r w:rsidRPr="005108E4">
        <w:t>Finished</w:t>
      </w:r>
      <w:r w:rsidRPr="005108E4">
        <w:rPr>
          <w:spacing w:val="-15"/>
        </w:rPr>
        <w:t xml:space="preserve"> </w:t>
      </w:r>
      <w:r w:rsidRPr="005108E4">
        <w:t>Marijuana</w:t>
      </w:r>
      <w:r w:rsidRPr="005108E4">
        <w:rPr>
          <w:spacing w:val="-15"/>
        </w:rPr>
        <w:t xml:space="preserve"> </w:t>
      </w:r>
      <w:r w:rsidRPr="005108E4">
        <w:t>Products</w:t>
      </w:r>
      <w:r w:rsidRPr="005108E4">
        <w:rPr>
          <w:spacing w:val="-15"/>
        </w:rPr>
        <w:t xml:space="preserve"> </w:t>
      </w:r>
      <w:r w:rsidRPr="005108E4">
        <w:t>to</w:t>
      </w:r>
      <w:r w:rsidRPr="005108E4">
        <w:rPr>
          <w:spacing w:val="-14"/>
        </w:rPr>
        <w:t xml:space="preserve"> </w:t>
      </w:r>
      <w:r w:rsidRPr="005108E4">
        <w:t>be</w:t>
      </w:r>
      <w:r w:rsidRPr="005108E4">
        <w:rPr>
          <w:spacing w:val="-16"/>
        </w:rPr>
        <w:t xml:space="preserve"> </w:t>
      </w:r>
      <w:r w:rsidRPr="005108E4">
        <w:t>delivered</w:t>
      </w:r>
      <w:r w:rsidRPr="005108E4">
        <w:rPr>
          <w:spacing w:val="-14"/>
        </w:rPr>
        <w:t xml:space="preserve"> </w:t>
      </w:r>
      <w:r w:rsidRPr="005108E4">
        <w:t>by a</w:t>
      </w:r>
      <w:r w:rsidRPr="005108E4">
        <w:rPr>
          <w:spacing w:val="-25"/>
        </w:rPr>
        <w:t xml:space="preserve"> </w:t>
      </w:r>
      <w:r w:rsidRPr="005108E4">
        <w:t>Delivery</w:t>
      </w:r>
      <w:r w:rsidRPr="005108E4">
        <w:rPr>
          <w:spacing w:val="-30"/>
        </w:rPr>
        <w:t xml:space="preserve"> </w:t>
      </w:r>
      <w:r w:rsidRPr="005108E4">
        <w:t>Licensee</w:t>
      </w:r>
      <w:r w:rsidRPr="005108E4">
        <w:rPr>
          <w:spacing w:val="-25"/>
        </w:rPr>
        <w:t xml:space="preserve"> </w:t>
      </w:r>
      <w:r w:rsidRPr="005108E4">
        <w:t>or</w:t>
      </w:r>
      <w:r w:rsidRPr="005108E4">
        <w:rPr>
          <w:spacing w:val="-22"/>
        </w:rPr>
        <w:t xml:space="preserve"> </w:t>
      </w:r>
      <w:r w:rsidRPr="005108E4">
        <w:t>a</w:t>
      </w:r>
      <w:r w:rsidRPr="005108E4">
        <w:rPr>
          <w:spacing w:val="-22"/>
        </w:rPr>
        <w:t xml:space="preserve"> </w:t>
      </w:r>
      <w:r w:rsidRPr="005108E4">
        <w:t>Marijuana</w:t>
      </w:r>
      <w:r w:rsidRPr="005108E4">
        <w:rPr>
          <w:spacing w:val="-22"/>
        </w:rPr>
        <w:t xml:space="preserve"> </w:t>
      </w:r>
      <w:r w:rsidRPr="005108E4">
        <w:t>Establishment</w:t>
      </w:r>
      <w:r w:rsidRPr="005108E4">
        <w:rPr>
          <w:spacing w:val="-21"/>
        </w:rPr>
        <w:t xml:space="preserve"> </w:t>
      </w:r>
      <w:r w:rsidRPr="005108E4">
        <w:t>with</w:t>
      </w:r>
      <w:r w:rsidRPr="005108E4">
        <w:rPr>
          <w:spacing w:val="-21"/>
        </w:rPr>
        <w:t xml:space="preserve"> </w:t>
      </w:r>
      <w:r w:rsidRPr="005108E4">
        <w:t>a</w:t>
      </w:r>
      <w:r w:rsidRPr="005108E4">
        <w:rPr>
          <w:spacing w:val="-22"/>
        </w:rPr>
        <w:t xml:space="preserve"> </w:t>
      </w:r>
      <w:r w:rsidRPr="005108E4">
        <w:t>Delivery</w:t>
      </w:r>
      <w:r w:rsidRPr="005108E4">
        <w:rPr>
          <w:spacing w:val="-29"/>
        </w:rPr>
        <w:t xml:space="preserve"> </w:t>
      </w:r>
      <w:r w:rsidRPr="005108E4">
        <w:t>Endorsement</w:t>
      </w:r>
      <w:r w:rsidRPr="005108E4">
        <w:rPr>
          <w:spacing w:val="-21"/>
        </w:rPr>
        <w:t xml:space="preserve"> </w:t>
      </w:r>
      <w:r w:rsidRPr="005108E4">
        <w:t>to</w:t>
      </w:r>
      <w:r w:rsidRPr="005108E4">
        <w:rPr>
          <w:spacing w:val="-21"/>
        </w:rPr>
        <w:t xml:space="preserve"> </w:t>
      </w:r>
      <w:r w:rsidRPr="005108E4">
        <w:t>an</w:t>
      </w:r>
      <w:r w:rsidRPr="005108E4">
        <w:rPr>
          <w:spacing w:val="-21"/>
        </w:rPr>
        <w:t xml:space="preserve"> </w:t>
      </w:r>
      <w:r w:rsidRPr="005108E4">
        <w:t>individual Consumer</w:t>
      </w:r>
      <w:r w:rsidRPr="005108E4">
        <w:rPr>
          <w:spacing w:val="-21"/>
        </w:rPr>
        <w:t xml:space="preserve"> </w:t>
      </w:r>
      <w:r w:rsidRPr="005108E4">
        <w:t>and</w:t>
      </w:r>
      <w:r w:rsidRPr="005108E4">
        <w:rPr>
          <w:spacing w:val="-20"/>
        </w:rPr>
        <w:t xml:space="preserve"> </w:t>
      </w:r>
      <w:r w:rsidRPr="005108E4">
        <w:t>as</w:t>
      </w:r>
      <w:r w:rsidRPr="005108E4">
        <w:rPr>
          <w:spacing w:val="-20"/>
        </w:rPr>
        <w:t xml:space="preserve"> </w:t>
      </w:r>
      <w:r w:rsidRPr="005108E4">
        <w:t>permitted,</w:t>
      </w:r>
      <w:r w:rsidRPr="005108E4">
        <w:rPr>
          <w:spacing w:val="-20"/>
        </w:rPr>
        <w:t xml:space="preserve"> </w:t>
      </w:r>
      <w:r w:rsidRPr="005108E4">
        <w:t>a</w:t>
      </w:r>
      <w:r w:rsidRPr="005108E4">
        <w:rPr>
          <w:spacing w:val="-19"/>
        </w:rPr>
        <w:t xml:space="preserve"> </w:t>
      </w:r>
      <w:r w:rsidRPr="005108E4">
        <w:t>Marijuana</w:t>
      </w:r>
      <w:r w:rsidRPr="005108E4">
        <w:rPr>
          <w:spacing w:val="-19"/>
        </w:rPr>
        <w:t xml:space="preserve"> </w:t>
      </w:r>
      <w:r w:rsidRPr="005108E4">
        <w:t>Courier</w:t>
      </w:r>
      <w:r w:rsidRPr="005108E4">
        <w:rPr>
          <w:spacing w:val="-19"/>
        </w:rPr>
        <w:t xml:space="preserve"> </w:t>
      </w:r>
      <w:r w:rsidRPr="005108E4">
        <w:t>to</w:t>
      </w:r>
      <w:r w:rsidRPr="005108E4">
        <w:rPr>
          <w:spacing w:val="-19"/>
        </w:rPr>
        <w:t xml:space="preserve"> </w:t>
      </w:r>
      <w:r w:rsidRPr="005108E4">
        <w:t>a</w:t>
      </w:r>
      <w:r w:rsidRPr="005108E4">
        <w:rPr>
          <w:spacing w:val="-19"/>
        </w:rPr>
        <w:t xml:space="preserve"> </w:t>
      </w:r>
      <w:r w:rsidRPr="005108E4">
        <w:t>Patient</w:t>
      </w:r>
      <w:r w:rsidRPr="005108E4">
        <w:rPr>
          <w:spacing w:val="-17"/>
        </w:rPr>
        <w:t xml:space="preserve"> </w:t>
      </w:r>
      <w:r w:rsidRPr="005108E4">
        <w:t>or</w:t>
      </w:r>
      <w:r w:rsidRPr="005108E4">
        <w:rPr>
          <w:spacing w:val="-19"/>
        </w:rPr>
        <w:t xml:space="preserve"> </w:t>
      </w:r>
      <w:r w:rsidRPr="005108E4">
        <w:t>Caregiver,</w:t>
      </w:r>
      <w:r w:rsidRPr="005108E4">
        <w:rPr>
          <w:spacing w:val="-18"/>
        </w:rPr>
        <w:t xml:space="preserve"> </w:t>
      </w:r>
      <w:r w:rsidRPr="005108E4">
        <w:t>and</w:t>
      </w:r>
      <w:r w:rsidRPr="005108E4">
        <w:rPr>
          <w:spacing w:val="-20"/>
        </w:rPr>
        <w:t xml:space="preserve"> </w:t>
      </w:r>
      <w:r w:rsidRPr="005108E4">
        <w:t>not</w:t>
      </w:r>
      <w:r w:rsidRPr="005108E4">
        <w:rPr>
          <w:spacing w:val="-20"/>
        </w:rPr>
        <w:t xml:space="preserve"> </w:t>
      </w:r>
      <w:r w:rsidRPr="005108E4">
        <w:t>to</w:t>
      </w:r>
      <w:r w:rsidRPr="005108E4">
        <w:rPr>
          <w:spacing w:val="-20"/>
        </w:rPr>
        <w:t xml:space="preserve"> </w:t>
      </w:r>
      <w:r w:rsidRPr="005108E4">
        <w:t>exceed</w:t>
      </w:r>
      <w:r w:rsidRPr="005108E4">
        <w:rPr>
          <w:spacing w:val="-20"/>
        </w:rPr>
        <w:t xml:space="preserve"> </w:t>
      </w:r>
      <w:r w:rsidRPr="005108E4">
        <w:t>the individual possession amount limits as determined by</w:t>
      </w:r>
      <w:r w:rsidRPr="005108E4">
        <w:rPr>
          <w:spacing w:val="-14"/>
        </w:rPr>
        <w:t xml:space="preserve"> </w:t>
      </w:r>
      <w:r w:rsidRPr="005108E4">
        <w:t>statute.</w:t>
      </w:r>
    </w:p>
    <w:p w14:paraId="1AB676BA" w14:textId="77777777" w:rsidR="00DA2759" w:rsidRPr="005108E4" w:rsidRDefault="00DA2759">
      <w:pPr>
        <w:pStyle w:val="BodyText"/>
        <w:spacing w:before="6"/>
        <w:jc w:val="left"/>
      </w:pPr>
    </w:p>
    <w:p w14:paraId="64F590BD" w14:textId="77777777" w:rsidR="00DA2759" w:rsidRPr="005108E4" w:rsidRDefault="009A7511">
      <w:pPr>
        <w:pStyle w:val="BodyText"/>
        <w:spacing w:line="244" w:lineRule="auto"/>
        <w:ind w:left="1320" w:right="117" w:hanging="1"/>
      </w:pPr>
      <w:r w:rsidRPr="005108E4">
        <w:rPr>
          <w:u w:val="single"/>
        </w:rPr>
        <w:t>Inducement</w:t>
      </w:r>
      <w:r w:rsidRPr="005108E4">
        <w:t xml:space="preserve"> means money or any other thing of substantial value intended to persuade or influence a person or entity to take an action or refrain from taking an action.</w:t>
      </w:r>
    </w:p>
    <w:p w14:paraId="3BBE9454" w14:textId="77777777" w:rsidR="00DA2759" w:rsidRPr="005108E4" w:rsidRDefault="00DA2759">
      <w:pPr>
        <w:pStyle w:val="BodyText"/>
        <w:spacing w:before="1"/>
        <w:jc w:val="left"/>
      </w:pPr>
    </w:p>
    <w:p w14:paraId="194D230D" w14:textId="77777777" w:rsidR="00DA2759" w:rsidRPr="005108E4" w:rsidRDefault="009A7511">
      <w:pPr>
        <w:pStyle w:val="BodyText"/>
        <w:spacing w:line="242" w:lineRule="auto"/>
        <w:ind w:left="1320" w:right="116"/>
      </w:pPr>
      <w:r w:rsidRPr="005108E4">
        <w:rPr>
          <w:u w:val="single"/>
        </w:rPr>
        <w:t>Informed</w:t>
      </w:r>
      <w:r w:rsidRPr="005108E4">
        <w:rPr>
          <w:spacing w:val="-28"/>
          <w:u w:val="single"/>
        </w:rPr>
        <w:t xml:space="preserve"> </w:t>
      </w:r>
      <w:r w:rsidRPr="005108E4">
        <w:rPr>
          <w:u w:val="single"/>
        </w:rPr>
        <w:t>Consent</w:t>
      </w:r>
      <w:r w:rsidRPr="005108E4">
        <w:rPr>
          <w:spacing w:val="-27"/>
        </w:rPr>
        <w:t xml:space="preserve"> </w:t>
      </w:r>
      <w:r w:rsidRPr="005108E4">
        <w:t>means</w:t>
      </w:r>
      <w:r w:rsidRPr="005108E4">
        <w:rPr>
          <w:spacing w:val="-27"/>
        </w:rPr>
        <w:t xml:space="preserve"> </w:t>
      </w:r>
      <w:r w:rsidRPr="005108E4">
        <w:t>the</w:t>
      </w:r>
      <w:r w:rsidRPr="005108E4">
        <w:rPr>
          <w:spacing w:val="-28"/>
        </w:rPr>
        <w:t xml:space="preserve"> </w:t>
      </w:r>
      <w:r w:rsidRPr="005108E4">
        <w:t>consent</w:t>
      </w:r>
      <w:r w:rsidRPr="005108E4">
        <w:rPr>
          <w:spacing w:val="-27"/>
        </w:rPr>
        <w:t xml:space="preserve"> </w:t>
      </w:r>
      <w:r w:rsidRPr="005108E4">
        <w:t>obtained</w:t>
      </w:r>
      <w:r w:rsidRPr="005108E4">
        <w:rPr>
          <w:spacing w:val="-28"/>
        </w:rPr>
        <w:t xml:space="preserve"> </w:t>
      </w:r>
      <w:r w:rsidRPr="005108E4">
        <w:t>by</w:t>
      </w:r>
      <w:r w:rsidRPr="005108E4">
        <w:rPr>
          <w:spacing w:val="-36"/>
        </w:rPr>
        <w:t xml:space="preserve"> </w:t>
      </w:r>
      <w:r w:rsidRPr="005108E4">
        <w:t>a</w:t>
      </w:r>
      <w:r w:rsidRPr="005108E4">
        <w:rPr>
          <w:spacing w:val="-30"/>
        </w:rPr>
        <w:t xml:space="preserve"> </w:t>
      </w:r>
      <w:r w:rsidRPr="005108E4">
        <w:rPr>
          <w:spacing w:val="-4"/>
        </w:rPr>
        <w:t>Research</w:t>
      </w:r>
      <w:r w:rsidRPr="005108E4">
        <w:rPr>
          <w:spacing w:val="-30"/>
        </w:rPr>
        <w:t xml:space="preserve"> </w:t>
      </w:r>
      <w:r w:rsidRPr="005108E4">
        <w:rPr>
          <w:spacing w:val="-4"/>
        </w:rPr>
        <w:t>Licensee</w:t>
      </w:r>
      <w:r w:rsidRPr="005108E4">
        <w:rPr>
          <w:spacing w:val="-31"/>
        </w:rPr>
        <w:t xml:space="preserve"> </w:t>
      </w:r>
      <w:r w:rsidRPr="005108E4">
        <w:rPr>
          <w:spacing w:val="-3"/>
        </w:rPr>
        <w:t>from</w:t>
      </w:r>
      <w:r w:rsidRPr="005108E4">
        <w:rPr>
          <w:spacing w:val="-26"/>
        </w:rPr>
        <w:t xml:space="preserve"> </w:t>
      </w:r>
      <w:r w:rsidRPr="005108E4">
        <w:t>potential</w:t>
      </w:r>
      <w:r w:rsidRPr="005108E4">
        <w:rPr>
          <w:spacing w:val="-27"/>
        </w:rPr>
        <w:t xml:space="preserve"> </w:t>
      </w:r>
      <w:r w:rsidRPr="005108E4">
        <w:t>participants in a research project that explains to potential participants the risks and potential benefits of a study, and the rights and responsibilities of the parties</w:t>
      </w:r>
      <w:r w:rsidRPr="005108E4">
        <w:rPr>
          <w:spacing w:val="-15"/>
        </w:rPr>
        <w:t xml:space="preserve"> </w:t>
      </w:r>
      <w:r w:rsidRPr="005108E4">
        <w:t>involved.</w:t>
      </w:r>
    </w:p>
    <w:p w14:paraId="3F46569B" w14:textId="77777777" w:rsidR="00DA2759" w:rsidRPr="005108E4" w:rsidRDefault="00DA2759">
      <w:pPr>
        <w:pStyle w:val="BodyText"/>
        <w:spacing w:before="6"/>
        <w:jc w:val="left"/>
      </w:pPr>
    </w:p>
    <w:p w14:paraId="08754A95" w14:textId="77777777" w:rsidR="00DA2759" w:rsidRPr="005108E4" w:rsidRDefault="009A7511">
      <w:pPr>
        <w:pStyle w:val="BodyText"/>
        <w:spacing w:before="1" w:line="242" w:lineRule="auto"/>
        <w:ind w:left="1319" w:right="117"/>
      </w:pPr>
      <w:r w:rsidRPr="005108E4">
        <w:rPr>
          <w:u w:val="single"/>
        </w:rPr>
        <w:t>Informed Consent Form</w:t>
      </w:r>
      <w:r w:rsidRPr="005108E4">
        <w:t xml:space="preserve"> means the document provided to potential participants in a research project</w:t>
      </w:r>
      <w:r w:rsidRPr="005108E4">
        <w:rPr>
          <w:spacing w:val="-11"/>
        </w:rPr>
        <w:t xml:space="preserve"> </w:t>
      </w:r>
      <w:r w:rsidRPr="005108E4">
        <w:t>that</w:t>
      </w:r>
      <w:r w:rsidRPr="005108E4">
        <w:rPr>
          <w:spacing w:val="-9"/>
        </w:rPr>
        <w:t xml:space="preserve"> </w:t>
      </w:r>
      <w:r w:rsidRPr="005108E4">
        <w:t>explains</w:t>
      </w:r>
      <w:r w:rsidRPr="005108E4">
        <w:rPr>
          <w:spacing w:val="-9"/>
        </w:rPr>
        <w:t xml:space="preserve"> </w:t>
      </w:r>
      <w:r w:rsidRPr="005108E4">
        <w:t>to</w:t>
      </w:r>
      <w:r w:rsidRPr="005108E4">
        <w:rPr>
          <w:spacing w:val="-8"/>
        </w:rPr>
        <w:t xml:space="preserve"> </w:t>
      </w:r>
      <w:r w:rsidRPr="005108E4">
        <w:t>potential</w:t>
      </w:r>
      <w:r w:rsidRPr="005108E4">
        <w:rPr>
          <w:spacing w:val="-9"/>
        </w:rPr>
        <w:t xml:space="preserve"> </w:t>
      </w:r>
      <w:r w:rsidRPr="005108E4">
        <w:t>participants</w:t>
      </w:r>
      <w:r w:rsidRPr="005108E4">
        <w:rPr>
          <w:spacing w:val="-9"/>
        </w:rPr>
        <w:t xml:space="preserve"> </w:t>
      </w:r>
      <w:r w:rsidRPr="005108E4">
        <w:t>the</w:t>
      </w:r>
      <w:r w:rsidRPr="005108E4">
        <w:rPr>
          <w:spacing w:val="-9"/>
        </w:rPr>
        <w:t xml:space="preserve"> </w:t>
      </w:r>
      <w:r w:rsidRPr="005108E4">
        <w:t>risks</w:t>
      </w:r>
      <w:r w:rsidRPr="005108E4">
        <w:rPr>
          <w:spacing w:val="-9"/>
        </w:rPr>
        <w:t xml:space="preserve"> </w:t>
      </w:r>
      <w:r w:rsidRPr="005108E4">
        <w:t>and</w:t>
      </w:r>
      <w:r w:rsidRPr="005108E4">
        <w:rPr>
          <w:spacing w:val="-9"/>
        </w:rPr>
        <w:t xml:space="preserve"> </w:t>
      </w:r>
      <w:r w:rsidRPr="005108E4">
        <w:t>potential</w:t>
      </w:r>
      <w:r w:rsidRPr="005108E4">
        <w:rPr>
          <w:spacing w:val="-9"/>
        </w:rPr>
        <w:t xml:space="preserve"> </w:t>
      </w:r>
      <w:r w:rsidRPr="005108E4">
        <w:t>benefits</w:t>
      </w:r>
      <w:r w:rsidRPr="005108E4">
        <w:rPr>
          <w:spacing w:val="-8"/>
        </w:rPr>
        <w:t xml:space="preserve"> </w:t>
      </w:r>
      <w:r w:rsidRPr="005108E4">
        <w:t>of</w:t>
      </w:r>
      <w:r w:rsidRPr="005108E4">
        <w:rPr>
          <w:spacing w:val="-10"/>
        </w:rPr>
        <w:t xml:space="preserve"> </w:t>
      </w:r>
      <w:r w:rsidRPr="005108E4">
        <w:t>a</w:t>
      </w:r>
      <w:r w:rsidRPr="005108E4">
        <w:rPr>
          <w:spacing w:val="-10"/>
        </w:rPr>
        <w:t xml:space="preserve"> </w:t>
      </w:r>
      <w:r w:rsidRPr="005108E4">
        <w:t>study,</w:t>
      </w:r>
      <w:r w:rsidRPr="005108E4">
        <w:rPr>
          <w:spacing w:val="-11"/>
        </w:rPr>
        <w:t xml:space="preserve"> </w:t>
      </w:r>
      <w:r w:rsidRPr="005108E4">
        <w:t>and</w:t>
      </w:r>
      <w:r w:rsidRPr="005108E4">
        <w:rPr>
          <w:spacing w:val="-12"/>
        </w:rPr>
        <w:t xml:space="preserve"> </w:t>
      </w:r>
      <w:r w:rsidRPr="005108E4">
        <w:t>the rights and responsibilities of the parties</w:t>
      </w:r>
      <w:r w:rsidRPr="005108E4">
        <w:rPr>
          <w:spacing w:val="-7"/>
        </w:rPr>
        <w:t xml:space="preserve"> </w:t>
      </w:r>
      <w:r w:rsidRPr="005108E4">
        <w:t>involved.</w:t>
      </w:r>
    </w:p>
    <w:p w14:paraId="16BAFA8B" w14:textId="77777777" w:rsidR="00DA2759" w:rsidRPr="005108E4" w:rsidRDefault="00DA2759">
      <w:pPr>
        <w:pStyle w:val="BodyText"/>
        <w:spacing w:before="6"/>
        <w:jc w:val="left"/>
      </w:pPr>
    </w:p>
    <w:p w14:paraId="1E2A53C1" w14:textId="77777777" w:rsidR="00DA2759" w:rsidRPr="005108E4" w:rsidRDefault="009A7511">
      <w:pPr>
        <w:pStyle w:val="BodyText"/>
        <w:spacing w:line="242" w:lineRule="auto"/>
        <w:ind w:left="1320" w:right="116" w:hanging="1"/>
      </w:pPr>
      <w:r w:rsidRPr="005108E4">
        <w:rPr>
          <w:u w:val="single"/>
        </w:rPr>
        <w:t>Institutional Caregiver</w:t>
      </w:r>
      <w:r w:rsidRPr="005108E4">
        <w:t xml:space="preserve"> means an employee of a hospice program, long-term care facility, or hospital</w:t>
      </w:r>
      <w:r w:rsidRPr="005108E4">
        <w:rPr>
          <w:spacing w:val="-3"/>
        </w:rPr>
        <w:t xml:space="preserve"> </w:t>
      </w:r>
      <w:r w:rsidRPr="005108E4">
        <w:t>providing</w:t>
      </w:r>
      <w:r w:rsidRPr="005108E4">
        <w:rPr>
          <w:spacing w:val="-5"/>
        </w:rPr>
        <w:t xml:space="preserve"> </w:t>
      </w:r>
      <w:r w:rsidRPr="005108E4">
        <w:t>care</w:t>
      </w:r>
      <w:r w:rsidRPr="005108E4">
        <w:rPr>
          <w:spacing w:val="-3"/>
        </w:rPr>
        <w:t xml:space="preserve"> </w:t>
      </w:r>
      <w:r w:rsidRPr="005108E4">
        <w:t>to</w:t>
      </w:r>
      <w:r w:rsidRPr="005108E4">
        <w:rPr>
          <w:spacing w:val="-2"/>
        </w:rPr>
        <w:t xml:space="preserve"> </w:t>
      </w:r>
      <w:r w:rsidRPr="005108E4">
        <w:t>a</w:t>
      </w:r>
      <w:r w:rsidRPr="005108E4">
        <w:rPr>
          <w:spacing w:val="-6"/>
        </w:rPr>
        <w:t xml:space="preserve"> </w:t>
      </w:r>
      <w:r w:rsidRPr="005108E4">
        <w:t>Registered</w:t>
      </w:r>
      <w:r w:rsidRPr="005108E4">
        <w:rPr>
          <w:spacing w:val="-5"/>
        </w:rPr>
        <w:t xml:space="preserve"> </w:t>
      </w:r>
      <w:r w:rsidRPr="005108E4">
        <w:t>Qualifying</w:t>
      </w:r>
      <w:r w:rsidRPr="005108E4">
        <w:rPr>
          <w:spacing w:val="-7"/>
        </w:rPr>
        <w:t xml:space="preserve"> </w:t>
      </w:r>
      <w:r w:rsidRPr="005108E4">
        <w:t>Patient</w:t>
      </w:r>
      <w:r w:rsidRPr="005108E4">
        <w:rPr>
          <w:spacing w:val="-4"/>
        </w:rPr>
        <w:t xml:space="preserve"> </w:t>
      </w:r>
      <w:r w:rsidRPr="005108E4">
        <w:t>on</w:t>
      </w:r>
      <w:r w:rsidRPr="005108E4">
        <w:rPr>
          <w:spacing w:val="-5"/>
        </w:rPr>
        <w:t xml:space="preserve"> </w:t>
      </w:r>
      <w:r w:rsidRPr="005108E4">
        <w:t>the</w:t>
      </w:r>
      <w:r w:rsidRPr="005108E4">
        <w:rPr>
          <w:spacing w:val="-6"/>
        </w:rPr>
        <w:t xml:space="preserve"> </w:t>
      </w:r>
      <w:r w:rsidRPr="005108E4">
        <w:t>Premises</w:t>
      </w:r>
      <w:r w:rsidRPr="005108E4">
        <w:rPr>
          <w:spacing w:val="-4"/>
        </w:rPr>
        <w:t xml:space="preserve"> </w:t>
      </w:r>
      <w:r w:rsidRPr="005108E4">
        <w:t>of</w:t>
      </w:r>
      <w:r w:rsidRPr="005108E4">
        <w:rPr>
          <w:spacing w:val="-3"/>
        </w:rPr>
        <w:t xml:space="preserve"> </w:t>
      </w:r>
      <w:r w:rsidRPr="005108E4">
        <w:t>a</w:t>
      </w:r>
      <w:r w:rsidRPr="005108E4">
        <w:rPr>
          <w:spacing w:val="-3"/>
        </w:rPr>
        <w:t xml:space="preserve"> </w:t>
      </w:r>
      <w:r w:rsidRPr="005108E4">
        <w:t>long-term</w:t>
      </w:r>
      <w:r w:rsidRPr="005108E4">
        <w:rPr>
          <w:spacing w:val="-2"/>
        </w:rPr>
        <w:t xml:space="preserve"> </w:t>
      </w:r>
      <w:r w:rsidRPr="005108E4">
        <w:t>care facility, hospital or through a hospice</w:t>
      </w:r>
      <w:r w:rsidRPr="005108E4">
        <w:rPr>
          <w:spacing w:val="-10"/>
        </w:rPr>
        <w:t xml:space="preserve"> </w:t>
      </w:r>
      <w:r w:rsidRPr="005108E4">
        <w:t>program.</w:t>
      </w:r>
    </w:p>
    <w:p w14:paraId="58DBE1DD" w14:textId="77777777" w:rsidR="00DA2759" w:rsidRPr="005108E4" w:rsidRDefault="00DA2759">
      <w:pPr>
        <w:pStyle w:val="BodyText"/>
        <w:spacing w:before="6"/>
        <w:jc w:val="left"/>
      </w:pPr>
    </w:p>
    <w:p w14:paraId="0674B175" w14:textId="77777777" w:rsidR="00DA2759" w:rsidRPr="005108E4" w:rsidRDefault="009A7511">
      <w:pPr>
        <w:pStyle w:val="BodyText"/>
        <w:spacing w:line="242" w:lineRule="auto"/>
        <w:ind w:left="1319" w:right="116"/>
      </w:pPr>
      <w:r w:rsidRPr="005108E4">
        <w:rPr>
          <w:u w:val="single"/>
        </w:rPr>
        <w:t>Institutional</w:t>
      </w:r>
      <w:r w:rsidRPr="005108E4">
        <w:rPr>
          <w:spacing w:val="-11"/>
          <w:u w:val="single"/>
        </w:rPr>
        <w:t xml:space="preserve"> </w:t>
      </w:r>
      <w:r w:rsidRPr="005108E4">
        <w:rPr>
          <w:u w:val="single"/>
        </w:rPr>
        <w:t>Review</w:t>
      </w:r>
      <w:r w:rsidRPr="005108E4">
        <w:rPr>
          <w:spacing w:val="-11"/>
          <w:u w:val="single"/>
        </w:rPr>
        <w:t xml:space="preserve"> </w:t>
      </w:r>
      <w:r w:rsidRPr="005108E4">
        <w:rPr>
          <w:u w:val="single"/>
        </w:rPr>
        <w:t>Board</w:t>
      </w:r>
      <w:r w:rsidRPr="005108E4">
        <w:rPr>
          <w:spacing w:val="-11"/>
        </w:rPr>
        <w:t xml:space="preserve"> </w:t>
      </w:r>
      <w:r w:rsidRPr="005108E4">
        <w:t>means</w:t>
      </w:r>
      <w:r w:rsidRPr="005108E4">
        <w:rPr>
          <w:spacing w:val="-10"/>
        </w:rPr>
        <w:t xml:space="preserve"> </w:t>
      </w:r>
      <w:r w:rsidRPr="005108E4">
        <w:t>a</w:t>
      </w:r>
      <w:r w:rsidRPr="005108E4">
        <w:rPr>
          <w:spacing w:val="-12"/>
        </w:rPr>
        <w:t xml:space="preserve"> </w:t>
      </w:r>
      <w:r w:rsidRPr="005108E4">
        <w:t>specifically</w:t>
      </w:r>
      <w:r w:rsidRPr="005108E4">
        <w:rPr>
          <w:spacing w:val="-17"/>
        </w:rPr>
        <w:t xml:space="preserve"> </w:t>
      </w:r>
      <w:r w:rsidRPr="005108E4">
        <w:t>constituted</w:t>
      </w:r>
      <w:r w:rsidRPr="005108E4">
        <w:rPr>
          <w:spacing w:val="-11"/>
        </w:rPr>
        <w:t xml:space="preserve"> </w:t>
      </w:r>
      <w:r w:rsidRPr="005108E4">
        <w:t>administrative</w:t>
      </w:r>
      <w:r w:rsidRPr="005108E4">
        <w:rPr>
          <w:spacing w:val="-11"/>
        </w:rPr>
        <w:t xml:space="preserve"> </w:t>
      </w:r>
      <w:r w:rsidRPr="005108E4">
        <w:t>body</w:t>
      </w:r>
      <w:r w:rsidRPr="005108E4">
        <w:rPr>
          <w:spacing w:val="-18"/>
        </w:rPr>
        <w:t xml:space="preserve"> </w:t>
      </w:r>
      <w:r w:rsidRPr="005108E4">
        <w:t>established</w:t>
      </w:r>
      <w:r w:rsidRPr="005108E4">
        <w:rPr>
          <w:spacing w:val="-13"/>
        </w:rPr>
        <w:t xml:space="preserve"> </w:t>
      </w:r>
      <w:r w:rsidRPr="005108E4">
        <w:t>or designated by a Marijuana Research Facility Licensee to review and oversee the design and methods of a research project and, where human or animal subject are a component of the research,</w:t>
      </w:r>
      <w:r w:rsidRPr="005108E4">
        <w:rPr>
          <w:spacing w:val="-4"/>
        </w:rPr>
        <w:t xml:space="preserve"> </w:t>
      </w:r>
      <w:r w:rsidRPr="005108E4">
        <w:t>to</w:t>
      </w:r>
      <w:r w:rsidRPr="005108E4">
        <w:rPr>
          <w:spacing w:val="-4"/>
        </w:rPr>
        <w:t xml:space="preserve"> </w:t>
      </w:r>
      <w:r w:rsidRPr="005108E4">
        <w:t>protect</w:t>
      </w:r>
      <w:r w:rsidRPr="005108E4">
        <w:rPr>
          <w:spacing w:val="-3"/>
        </w:rPr>
        <w:t xml:space="preserve"> </w:t>
      </w:r>
      <w:r w:rsidRPr="005108E4">
        <w:t>the</w:t>
      </w:r>
      <w:r w:rsidRPr="005108E4">
        <w:rPr>
          <w:spacing w:val="-4"/>
        </w:rPr>
        <w:t xml:space="preserve"> </w:t>
      </w:r>
      <w:r w:rsidRPr="005108E4">
        <w:t>rights</w:t>
      </w:r>
      <w:r w:rsidRPr="005108E4">
        <w:rPr>
          <w:spacing w:val="-3"/>
        </w:rPr>
        <w:t xml:space="preserve"> </w:t>
      </w:r>
      <w:r w:rsidRPr="005108E4">
        <w:t>and</w:t>
      </w:r>
      <w:r w:rsidRPr="005108E4">
        <w:rPr>
          <w:spacing w:val="-3"/>
        </w:rPr>
        <w:t xml:space="preserve"> </w:t>
      </w:r>
      <w:r w:rsidRPr="005108E4">
        <w:t>welfare</w:t>
      </w:r>
      <w:r w:rsidRPr="005108E4">
        <w:rPr>
          <w:spacing w:val="-5"/>
        </w:rPr>
        <w:t xml:space="preserve"> </w:t>
      </w:r>
      <w:r w:rsidRPr="005108E4">
        <w:t>of</w:t>
      </w:r>
      <w:r w:rsidRPr="005108E4">
        <w:rPr>
          <w:spacing w:val="-4"/>
        </w:rPr>
        <w:t xml:space="preserve"> </w:t>
      </w:r>
      <w:r w:rsidRPr="005108E4">
        <w:t>persons</w:t>
      </w:r>
      <w:r w:rsidRPr="005108E4">
        <w:rPr>
          <w:spacing w:val="-2"/>
        </w:rPr>
        <w:t xml:space="preserve"> </w:t>
      </w:r>
      <w:r w:rsidRPr="005108E4">
        <w:t>recruited</w:t>
      </w:r>
      <w:r w:rsidRPr="005108E4">
        <w:rPr>
          <w:spacing w:val="-4"/>
        </w:rPr>
        <w:t xml:space="preserve"> </w:t>
      </w:r>
      <w:r w:rsidRPr="005108E4">
        <w:t>to</w:t>
      </w:r>
      <w:r w:rsidRPr="005108E4">
        <w:rPr>
          <w:spacing w:val="-4"/>
        </w:rPr>
        <w:t xml:space="preserve"> </w:t>
      </w:r>
      <w:r w:rsidRPr="005108E4">
        <w:t>participate</w:t>
      </w:r>
      <w:r w:rsidRPr="005108E4">
        <w:rPr>
          <w:spacing w:val="-4"/>
        </w:rPr>
        <w:t xml:space="preserve"> </w:t>
      </w:r>
      <w:r w:rsidRPr="005108E4">
        <w:t>in</w:t>
      </w:r>
      <w:r w:rsidRPr="005108E4">
        <w:rPr>
          <w:spacing w:val="-4"/>
        </w:rPr>
        <w:t xml:space="preserve"> </w:t>
      </w:r>
      <w:r w:rsidRPr="005108E4">
        <w:t>research.</w:t>
      </w:r>
    </w:p>
    <w:p w14:paraId="45C884A2" w14:textId="77777777" w:rsidR="00DA2759" w:rsidRPr="005108E4" w:rsidRDefault="00DA2759">
      <w:pPr>
        <w:pStyle w:val="BodyText"/>
        <w:spacing w:before="6"/>
        <w:jc w:val="left"/>
      </w:pPr>
    </w:p>
    <w:p w14:paraId="38951E5B" w14:textId="77777777" w:rsidR="00DA2759" w:rsidRPr="005108E4" w:rsidRDefault="009A7511">
      <w:pPr>
        <w:pStyle w:val="BodyText"/>
        <w:spacing w:line="244" w:lineRule="auto"/>
        <w:ind w:left="1319" w:right="117"/>
      </w:pPr>
      <w:r w:rsidRPr="005108E4">
        <w:rPr>
          <w:u w:val="single"/>
        </w:rPr>
        <w:t>Known Allergen</w:t>
      </w:r>
      <w:r w:rsidRPr="005108E4">
        <w:t xml:space="preserve"> means milk, egg, fish, crustacean shellfish, tree nuts, wheat, peanuts, and </w:t>
      </w:r>
      <w:r w:rsidRPr="005108E4">
        <w:lastRenderedPageBreak/>
        <w:t>soybeans, or such other allergen identified by the U.S. Food and Drug Administration (FDA).</w:t>
      </w:r>
    </w:p>
    <w:p w14:paraId="4BBA6B4A" w14:textId="77777777" w:rsidR="00DA2759" w:rsidRPr="005108E4" w:rsidRDefault="00DA2759">
      <w:pPr>
        <w:pStyle w:val="BodyText"/>
        <w:spacing w:before="1"/>
        <w:jc w:val="left"/>
      </w:pPr>
    </w:p>
    <w:p w14:paraId="49B2D4BE" w14:textId="77777777" w:rsidR="00DA2759" w:rsidRPr="005108E4" w:rsidRDefault="009A7511">
      <w:pPr>
        <w:pStyle w:val="BodyText"/>
        <w:spacing w:line="242" w:lineRule="auto"/>
        <w:ind w:left="1319" w:right="117"/>
      </w:pPr>
      <w:r w:rsidRPr="005108E4">
        <w:rPr>
          <w:u w:val="single"/>
        </w:rPr>
        <w:t>Laboratory Agent</w:t>
      </w:r>
      <w:r w:rsidRPr="005108E4">
        <w:t xml:space="preserve"> means an employee of an Independent Testing Laboratory who transports, possesses or tests medical-use Marijuana or MIPs in compliance with 935 CMR 501.000. For the purposes of testing for the medical-use program, a Laboratory Agent may register under 935 CMR 501.029 or 935 CMR 500.029: </w:t>
      </w:r>
      <w:r w:rsidRPr="005108E4">
        <w:rPr>
          <w:i/>
        </w:rPr>
        <w:t>Registration and Conduct of Laboratory Agents</w:t>
      </w:r>
      <w:r w:rsidRPr="005108E4">
        <w:t>.</w:t>
      </w:r>
    </w:p>
    <w:p w14:paraId="6C985536" w14:textId="77777777" w:rsidR="00DA2759" w:rsidRPr="005108E4" w:rsidRDefault="00DA2759">
      <w:pPr>
        <w:pStyle w:val="BodyText"/>
        <w:spacing w:before="6"/>
        <w:jc w:val="left"/>
      </w:pPr>
    </w:p>
    <w:p w14:paraId="3DEB570E" w14:textId="08A76D29" w:rsidR="00DA2759" w:rsidRPr="005108E4" w:rsidRDefault="009A7511" w:rsidP="007E6612">
      <w:pPr>
        <w:pStyle w:val="BodyText"/>
        <w:spacing w:line="242" w:lineRule="auto"/>
        <w:ind w:left="1320" w:right="116" w:hanging="1"/>
      </w:pPr>
      <w:r w:rsidRPr="005108E4">
        <w:rPr>
          <w:u w:val="single"/>
        </w:rPr>
        <w:t>Law Enforcement Authorities</w:t>
      </w:r>
      <w:r w:rsidRPr="005108E4">
        <w:t xml:space="preserve"> means local law enforcement including, but not limited to, the local police and fire departments within the municipality where the Licensee is sited, unless otherwise indicated.</w:t>
      </w:r>
    </w:p>
    <w:p w14:paraId="03F3A202" w14:textId="77777777" w:rsidR="00DA2759" w:rsidRPr="005108E4" w:rsidRDefault="00DA2759">
      <w:pPr>
        <w:pStyle w:val="BodyText"/>
        <w:spacing w:before="10"/>
        <w:jc w:val="left"/>
        <w:rPr>
          <w:sz w:val="19"/>
        </w:rPr>
      </w:pPr>
    </w:p>
    <w:p w14:paraId="2564A43A" w14:textId="77777777" w:rsidR="00DA2759" w:rsidRPr="005108E4" w:rsidRDefault="009A7511">
      <w:pPr>
        <w:pStyle w:val="BodyText"/>
        <w:spacing w:line="242" w:lineRule="auto"/>
        <w:ind w:left="1319" w:right="117"/>
      </w:pPr>
      <w:r w:rsidRPr="005108E4">
        <w:rPr>
          <w:u w:val="single"/>
        </w:rPr>
        <w:t>License</w:t>
      </w:r>
      <w:r w:rsidRPr="005108E4">
        <w:t xml:space="preserve"> means the certificate issued by the Commission that confirms that an MTC or Independent</w:t>
      </w:r>
      <w:r w:rsidRPr="005108E4">
        <w:rPr>
          <w:spacing w:val="-28"/>
        </w:rPr>
        <w:t xml:space="preserve"> </w:t>
      </w:r>
      <w:r w:rsidRPr="005108E4">
        <w:t>Testing</w:t>
      </w:r>
      <w:r w:rsidRPr="005108E4">
        <w:rPr>
          <w:spacing w:val="-29"/>
        </w:rPr>
        <w:t xml:space="preserve"> </w:t>
      </w:r>
      <w:r w:rsidRPr="005108E4">
        <w:t>Laboratory</w:t>
      </w:r>
      <w:r w:rsidRPr="005108E4">
        <w:rPr>
          <w:spacing w:val="-33"/>
        </w:rPr>
        <w:t xml:space="preserve"> </w:t>
      </w:r>
      <w:r w:rsidRPr="005108E4">
        <w:t>has</w:t>
      </w:r>
      <w:r w:rsidRPr="005108E4">
        <w:rPr>
          <w:spacing w:val="-28"/>
        </w:rPr>
        <w:t xml:space="preserve"> </w:t>
      </w:r>
      <w:r w:rsidRPr="005108E4">
        <w:t>met</w:t>
      </w:r>
      <w:r w:rsidRPr="005108E4">
        <w:rPr>
          <w:spacing w:val="-27"/>
        </w:rPr>
        <w:t xml:space="preserve"> </w:t>
      </w:r>
      <w:r w:rsidRPr="005108E4">
        <w:t>all</w:t>
      </w:r>
      <w:r w:rsidRPr="005108E4">
        <w:rPr>
          <w:spacing w:val="-27"/>
        </w:rPr>
        <w:t xml:space="preserve"> </w:t>
      </w:r>
      <w:r w:rsidRPr="005108E4">
        <w:t>applicable</w:t>
      </w:r>
      <w:r w:rsidRPr="005108E4">
        <w:rPr>
          <w:spacing w:val="-28"/>
        </w:rPr>
        <w:t xml:space="preserve"> </w:t>
      </w:r>
      <w:r w:rsidRPr="005108E4">
        <w:t>requirements</w:t>
      </w:r>
      <w:r w:rsidRPr="005108E4">
        <w:rPr>
          <w:spacing w:val="-27"/>
        </w:rPr>
        <w:t xml:space="preserve"> </w:t>
      </w:r>
      <w:r w:rsidRPr="005108E4">
        <w:t>pursuant</w:t>
      </w:r>
      <w:r w:rsidRPr="005108E4">
        <w:rPr>
          <w:spacing w:val="-27"/>
        </w:rPr>
        <w:t xml:space="preserve"> </w:t>
      </w:r>
      <w:r w:rsidRPr="005108E4">
        <w:t>to</w:t>
      </w:r>
      <w:r w:rsidRPr="005108E4">
        <w:rPr>
          <w:spacing w:val="-27"/>
        </w:rPr>
        <w:t xml:space="preserve"> </w:t>
      </w:r>
      <w:r w:rsidRPr="005108E4">
        <w:t>St.</w:t>
      </w:r>
      <w:r w:rsidRPr="005108E4">
        <w:rPr>
          <w:spacing w:val="-27"/>
        </w:rPr>
        <w:t xml:space="preserve"> </w:t>
      </w:r>
      <w:r w:rsidRPr="005108E4">
        <w:t>2016,</w:t>
      </w:r>
      <w:r w:rsidRPr="005108E4">
        <w:rPr>
          <w:spacing w:val="-27"/>
        </w:rPr>
        <w:t xml:space="preserve"> </w:t>
      </w:r>
      <w:r w:rsidRPr="005108E4">
        <w:t>c.</w:t>
      </w:r>
      <w:r w:rsidRPr="005108E4">
        <w:rPr>
          <w:spacing w:val="-27"/>
        </w:rPr>
        <w:t xml:space="preserve"> </w:t>
      </w:r>
      <w:r w:rsidRPr="005108E4">
        <w:t>334, as</w:t>
      </w:r>
      <w:r w:rsidRPr="005108E4">
        <w:rPr>
          <w:spacing w:val="-14"/>
        </w:rPr>
        <w:t xml:space="preserve"> </w:t>
      </w:r>
      <w:r w:rsidRPr="005108E4">
        <w:t>amended</w:t>
      </w:r>
      <w:r w:rsidRPr="005108E4">
        <w:rPr>
          <w:spacing w:val="-13"/>
        </w:rPr>
        <w:t xml:space="preserve"> </w:t>
      </w:r>
      <w:r w:rsidRPr="005108E4">
        <w:t>by</w:t>
      </w:r>
      <w:r w:rsidRPr="005108E4">
        <w:rPr>
          <w:spacing w:val="-20"/>
        </w:rPr>
        <w:t xml:space="preserve"> </w:t>
      </w:r>
      <w:r w:rsidRPr="005108E4">
        <w:t>St.</w:t>
      </w:r>
      <w:r w:rsidRPr="005108E4">
        <w:rPr>
          <w:spacing w:val="-14"/>
        </w:rPr>
        <w:t xml:space="preserve"> </w:t>
      </w:r>
      <w:r w:rsidRPr="005108E4">
        <w:t>2017,</w:t>
      </w:r>
      <w:r w:rsidRPr="005108E4">
        <w:rPr>
          <w:spacing w:val="-13"/>
        </w:rPr>
        <w:t xml:space="preserve"> </w:t>
      </w:r>
      <w:r w:rsidRPr="005108E4">
        <w:t>c.</w:t>
      </w:r>
      <w:r w:rsidRPr="005108E4">
        <w:rPr>
          <w:spacing w:val="-14"/>
        </w:rPr>
        <w:t xml:space="preserve"> </w:t>
      </w:r>
      <w:r w:rsidRPr="005108E4">
        <w:t>55,</w:t>
      </w:r>
      <w:r w:rsidRPr="005108E4">
        <w:rPr>
          <w:spacing w:val="-11"/>
        </w:rPr>
        <w:t xml:space="preserve"> </w:t>
      </w:r>
      <w:r w:rsidRPr="005108E4">
        <w:t>M.G.L.</w:t>
      </w:r>
      <w:r w:rsidRPr="005108E4">
        <w:rPr>
          <w:spacing w:val="-12"/>
        </w:rPr>
        <w:t xml:space="preserve"> </w:t>
      </w:r>
      <w:r w:rsidRPr="005108E4">
        <w:t>c.</w:t>
      </w:r>
      <w:r w:rsidRPr="005108E4">
        <w:rPr>
          <w:spacing w:val="-11"/>
        </w:rPr>
        <w:t xml:space="preserve"> </w:t>
      </w:r>
      <w:r w:rsidRPr="005108E4">
        <w:t>94I,</w:t>
      </w:r>
      <w:r w:rsidRPr="005108E4">
        <w:rPr>
          <w:spacing w:val="-12"/>
        </w:rPr>
        <w:t xml:space="preserve"> </w:t>
      </w:r>
      <w:r w:rsidRPr="005108E4">
        <w:t>and</w:t>
      </w:r>
      <w:r w:rsidRPr="005108E4">
        <w:rPr>
          <w:spacing w:val="-13"/>
        </w:rPr>
        <w:t xml:space="preserve"> </w:t>
      </w:r>
      <w:r w:rsidRPr="005108E4">
        <w:t>935</w:t>
      </w:r>
      <w:r w:rsidRPr="005108E4">
        <w:rPr>
          <w:spacing w:val="-14"/>
        </w:rPr>
        <w:t xml:space="preserve"> </w:t>
      </w:r>
      <w:r w:rsidRPr="005108E4">
        <w:t>CMR</w:t>
      </w:r>
      <w:r w:rsidRPr="005108E4">
        <w:rPr>
          <w:spacing w:val="-12"/>
        </w:rPr>
        <w:t xml:space="preserve"> </w:t>
      </w:r>
      <w:r w:rsidRPr="005108E4">
        <w:t>501.000.</w:t>
      </w:r>
      <w:r w:rsidRPr="005108E4">
        <w:rPr>
          <w:spacing w:val="33"/>
        </w:rPr>
        <w:t xml:space="preserve"> </w:t>
      </w:r>
      <w:r w:rsidRPr="005108E4">
        <w:t>An</w:t>
      </w:r>
      <w:r w:rsidRPr="005108E4">
        <w:rPr>
          <w:spacing w:val="-13"/>
        </w:rPr>
        <w:t xml:space="preserve"> </w:t>
      </w:r>
      <w:r w:rsidRPr="005108E4">
        <w:t>MTC</w:t>
      </w:r>
      <w:r w:rsidRPr="005108E4">
        <w:rPr>
          <w:spacing w:val="-13"/>
        </w:rPr>
        <w:t xml:space="preserve"> </w:t>
      </w:r>
      <w:r w:rsidRPr="005108E4">
        <w:t>or</w:t>
      </w:r>
      <w:r w:rsidRPr="005108E4">
        <w:rPr>
          <w:spacing w:val="-14"/>
        </w:rPr>
        <w:t xml:space="preserve"> </w:t>
      </w:r>
      <w:r w:rsidRPr="005108E4">
        <w:t>Independent Testing Laboratory may hold a provisional or final</w:t>
      </w:r>
      <w:r w:rsidRPr="005108E4">
        <w:rPr>
          <w:spacing w:val="-29"/>
        </w:rPr>
        <w:t xml:space="preserve"> </w:t>
      </w:r>
      <w:r w:rsidRPr="005108E4">
        <w:t>License.</w:t>
      </w:r>
    </w:p>
    <w:p w14:paraId="6FF91CB6" w14:textId="77777777" w:rsidR="00555256" w:rsidRPr="005108E4" w:rsidRDefault="00555256">
      <w:pPr>
        <w:pStyle w:val="BodyText"/>
        <w:spacing w:line="242" w:lineRule="auto"/>
        <w:ind w:left="1319" w:right="117"/>
      </w:pPr>
    </w:p>
    <w:p w14:paraId="3D6E93CE" w14:textId="62A45216" w:rsidR="00555256" w:rsidRPr="005108E4" w:rsidRDefault="00555256">
      <w:pPr>
        <w:pStyle w:val="BodyText"/>
        <w:spacing w:line="242" w:lineRule="auto"/>
        <w:ind w:left="1319" w:right="117"/>
      </w:pPr>
      <w:r w:rsidRPr="00E077D0">
        <w:rPr>
          <w:u w:val="single"/>
        </w:rPr>
        <w:t>License Applicant</w:t>
      </w:r>
      <w:r w:rsidRPr="005108E4">
        <w:t xml:space="preserve"> means a person or entity pursuing a license to operate a Marijuana Establishment or MTC who has submitted or intends to submit a license application to the Commission.  A License Applicant may also be considered a prospective Marijuana Establishment.</w:t>
      </w:r>
    </w:p>
    <w:p w14:paraId="20FD1DDD" w14:textId="77777777" w:rsidR="00DA2759" w:rsidRPr="005108E4" w:rsidRDefault="00DA2759">
      <w:pPr>
        <w:pStyle w:val="BodyText"/>
        <w:spacing w:before="6"/>
        <w:jc w:val="left"/>
      </w:pPr>
    </w:p>
    <w:p w14:paraId="296F6421" w14:textId="77777777" w:rsidR="00DA2759" w:rsidRPr="005108E4" w:rsidRDefault="009A7511">
      <w:pPr>
        <w:pStyle w:val="BodyText"/>
        <w:spacing w:line="244" w:lineRule="auto"/>
        <w:ind w:left="1319" w:right="116"/>
      </w:pPr>
      <w:r w:rsidRPr="005108E4">
        <w:rPr>
          <w:u w:val="single"/>
        </w:rPr>
        <w:t>Licensee</w:t>
      </w:r>
      <w:r w:rsidRPr="005108E4">
        <w:rPr>
          <w:spacing w:val="-20"/>
        </w:rPr>
        <w:t xml:space="preserve"> </w:t>
      </w:r>
      <w:r w:rsidRPr="005108E4">
        <w:t>means</w:t>
      </w:r>
      <w:r w:rsidRPr="005108E4">
        <w:rPr>
          <w:spacing w:val="-18"/>
        </w:rPr>
        <w:t xml:space="preserve"> </w:t>
      </w:r>
      <w:r w:rsidRPr="005108E4">
        <w:t>a</w:t>
      </w:r>
      <w:r w:rsidRPr="005108E4">
        <w:rPr>
          <w:spacing w:val="-19"/>
        </w:rPr>
        <w:t xml:space="preserve"> </w:t>
      </w:r>
      <w:r w:rsidRPr="005108E4">
        <w:t>person</w:t>
      </w:r>
      <w:r w:rsidRPr="005108E4">
        <w:rPr>
          <w:spacing w:val="-18"/>
        </w:rPr>
        <w:t xml:space="preserve"> </w:t>
      </w:r>
      <w:r w:rsidRPr="005108E4">
        <w:t>or</w:t>
      </w:r>
      <w:r w:rsidRPr="005108E4">
        <w:rPr>
          <w:spacing w:val="-20"/>
        </w:rPr>
        <w:t xml:space="preserve"> </w:t>
      </w:r>
      <w:r w:rsidRPr="005108E4">
        <w:t>entity</w:t>
      </w:r>
      <w:r w:rsidRPr="005108E4">
        <w:rPr>
          <w:spacing w:val="-24"/>
        </w:rPr>
        <w:t xml:space="preserve"> </w:t>
      </w:r>
      <w:r w:rsidRPr="005108E4">
        <w:t>on</w:t>
      </w:r>
      <w:r w:rsidRPr="005108E4">
        <w:rPr>
          <w:spacing w:val="-18"/>
        </w:rPr>
        <w:t xml:space="preserve"> </w:t>
      </w:r>
      <w:r w:rsidRPr="005108E4">
        <w:t>the</w:t>
      </w:r>
      <w:r w:rsidRPr="005108E4">
        <w:rPr>
          <w:spacing w:val="-20"/>
        </w:rPr>
        <w:t xml:space="preserve"> </w:t>
      </w:r>
      <w:r w:rsidRPr="005108E4">
        <w:t>application</w:t>
      </w:r>
      <w:r w:rsidRPr="005108E4">
        <w:rPr>
          <w:spacing w:val="-18"/>
        </w:rPr>
        <w:t xml:space="preserve"> </w:t>
      </w:r>
      <w:r w:rsidRPr="005108E4">
        <w:t>and</w:t>
      </w:r>
      <w:r w:rsidRPr="005108E4">
        <w:rPr>
          <w:spacing w:val="-16"/>
        </w:rPr>
        <w:t xml:space="preserve"> </w:t>
      </w:r>
      <w:r w:rsidRPr="005108E4">
        <w:t>licensed</w:t>
      </w:r>
      <w:r w:rsidRPr="005108E4">
        <w:rPr>
          <w:spacing w:val="-17"/>
        </w:rPr>
        <w:t xml:space="preserve"> </w:t>
      </w:r>
      <w:r w:rsidRPr="005108E4">
        <w:t>by</w:t>
      </w:r>
      <w:r w:rsidRPr="005108E4">
        <w:rPr>
          <w:spacing w:val="-23"/>
        </w:rPr>
        <w:t xml:space="preserve"> </w:t>
      </w:r>
      <w:r w:rsidRPr="005108E4">
        <w:t>the</w:t>
      </w:r>
      <w:r w:rsidRPr="005108E4">
        <w:rPr>
          <w:spacing w:val="-17"/>
        </w:rPr>
        <w:t xml:space="preserve"> </w:t>
      </w:r>
      <w:r w:rsidRPr="005108E4">
        <w:t>Commission</w:t>
      </w:r>
      <w:r w:rsidRPr="005108E4">
        <w:rPr>
          <w:spacing w:val="-16"/>
        </w:rPr>
        <w:t xml:space="preserve"> </w:t>
      </w:r>
      <w:r w:rsidRPr="005108E4">
        <w:t>to</w:t>
      </w:r>
      <w:r w:rsidRPr="005108E4">
        <w:rPr>
          <w:spacing w:val="-17"/>
        </w:rPr>
        <w:t xml:space="preserve"> </w:t>
      </w:r>
      <w:r w:rsidRPr="005108E4">
        <w:t>operate an MTC or Independent Testing Laboratory under St. 2016, c. 334, as amended by</w:t>
      </w:r>
      <w:r w:rsidRPr="005108E4">
        <w:rPr>
          <w:spacing w:val="31"/>
        </w:rPr>
        <w:t xml:space="preserve"> </w:t>
      </w:r>
      <w:r w:rsidRPr="005108E4">
        <w:t>St. 2017,</w:t>
      </w:r>
    </w:p>
    <w:p w14:paraId="31610C59" w14:textId="77777777" w:rsidR="00DA2759" w:rsidRPr="005108E4" w:rsidRDefault="009A7511">
      <w:pPr>
        <w:pStyle w:val="BodyText"/>
        <w:spacing w:line="242" w:lineRule="auto"/>
        <w:ind w:left="1319" w:right="117"/>
      </w:pPr>
      <w:r w:rsidRPr="005108E4">
        <w:t>c. 55, M.G.L. c. 94I, and 935 CMR 501.000. Any person or entity that solely provides initial capital to establish or operate the establishment and to whom, in return for the initial capital, requires only repayment of the loan and does not have any ownership or direct or indirect authority to control the MTC or Independent Testing Laboratory, will not be a Licensee.</w:t>
      </w:r>
    </w:p>
    <w:p w14:paraId="73237B4F" w14:textId="77777777" w:rsidR="00DA2759" w:rsidRPr="005108E4" w:rsidRDefault="00DA2759">
      <w:pPr>
        <w:pStyle w:val="BodyText"/>
        <w:spacing w:before="4"/>
        <w:jc w:val="left"/>
      </w:pPr>
    </w:p>
    <w:p w14:paraId="333E82C1" w14:textId="77777777" w:rsidR="00DA2759" w:rsidRPr="005108E4" w:rsidRDefault="009A7511">
      <w:pPr>
        <w:pStyle w:val="BodyText"/>
        <w:spacing w:before="1" w:line="242" w:lineRule="auto"/>
        <w:ind w:left="1320" w:right="116" w:hanging="1"/>
      </w:pPr>
      <w:r w:rsidRPr="005108E4">
        <w:rPr>
          <w:u w:val="single"/>
        </w:rPr>
        <w:t>Life</w:t>
      </w:r>
      <w:r w:rsidRPr="005108E4">
        <w:rPr>
          <w:spacing w:val="-11"/>
          <w:u w:val="single"/>
        </w:rPr>
        <w:t xml:space="preserve"> </w:t>
      </w:r>
      <w:r w:rsidRPr="005108E4">
        <w:rPr>
          <w:u w:val="single"/>
        </w:rPr>
        <w:t>Limiting</w:t>
      </w:r>
      <w:r w:rsidRPr="005108E4">
        <w:rPr>
          <w:spacing w:val="-12"/>
          <w:u w:val="single"/>
        </w:rPr>
        <w:t xml:space="preserve"> </w:t>
      </w:r>
      <w:r w:rsidRPr="005108E4">
        <w:rPr>
          <w:u w:val="single"/>
        </w:rPr>
        <w:t>Illness</w:t>
      </w:r>
      <w:r w:rsidRPr="005108E4">
        <w:rPr>
          <w:spacing w:val="-9"/>
        </w:rPr>
        <w:t xml:space="preserve"> </w:t>
      </w:r>
      <w:r w:rsidRPr="005108E4">
        <w:t>means</w:t>
      </w:r>
      <w:r w:rsidRPr="005108E4">
        <w:rPr>
          <w:spacing w:val="-10"/>
        </w:rPr>
        <w:t xml:space="preserve"> </w:t>
      </w:r>
      <w:r w:rsidRPr="005108E4">
        <w:t>a</w:t>
      </w:r>
      <w:r w:rsidRPr="005108E4">
        <w:rPr>
          <w:spacing w:val="-10"/>
        </w:rPr>
        <w:t xml:space="preserve"> </w:t>
      </w:r>
      <w:r w:rsidRPr="005108E4">
        <w:t>Debilitating</w:t>
      </w:r>
      <w:r w:rsidRPr="005108E4">
        <w:rPr>
          <w:spacing w:val="-12"/>
        </w:rPr>
        <w:t xml:space="preserve"> </w:t>
      </w:r>
      <w:r w:rsidRPr="005108E4">
        <w:t>Medical</w:t>
      </w:r>
      <w:r w:rsidRPr="005108E4">
        <w:rPr>
          <w:spacing w:val="-10"/>
        </w:rPr>
        <w:t xml:space="preserve"> </w:t>
      </w:r>
      <w:r w:rsidRPr="005108E4">
        <w:t>Condition</w:t>
      </w:r>
      <w:r w:rsidRPr="005108E4">
        <w:rPr>
          <w:spacing w:val="-9"/>
        </w:rPr>
        <w:t xml:space="preserve"> </w:t>
      </w:r>
      <w:r w:rsidRPr="005108E4">
        <w:t>that</w:t>
      </w:r>
      <w:r w:rsidRPr="005108E4">
        <w:rPr>
          <w:spacing w:val="-10"/>
        </w:rPr>
        <w:t xml:space="preserve"> </w:t>
      </w:r>
      <w:r w:rsidRPr="005108E4">
        <w:t>does</w:t>
      </w:r>
      <w:r w:rsidRPr="005108E4">
        <w:rPr>
          <w:spacing w:val="-9"/>
        </w:rPr>
        <w:t xml:space="preserve"> </w:t>
      </w:r>
      <w:r w:rsidRPr="005108E4">
        <w:t>not</w:t>
      </w:r>
      <w:r w:rsidRPr="005108E4">
        <w:rPr>
          <w:spacing w:val="-10"/>
        </w:rPr>
        <w:t xml:space="preserve"> </w:t>
      </w:r>
      <w:r w:rsidRPr="005108E4">
        <w:t>respond</w:t>
      </w:r>
      <w:r w:rsidRPr="005108E4">
        <w:rPr>
          <w:spacing w:val="-9"/>
        </w:rPr>
        <w:t xml:space="preserve"> </w:t>
      </w:r>
      <w:r w:rsidRPr="005108E4">
        <w:t>to</w:t>
      </w:r>
      <w:r w:rsidRPr="005108E4">
        <w:rPr>
          <w:spacing w:val="-9"/>
        </w:rPr>
        <w:t xml:space="preserve"> </w:t>
      </w:r>
      <w:r w:rsidRPr="005108E4">
        <w:t>curative treatments,</w:t>
      </w:r>
      <w:r w:rsidRPr="005108E4">
        <w:rPr>
          <w:spacing w:val="-13"/>
        </w:rPr>
        <w:t xml:space="preserve"> </w:t>
      </w:r>
      <w:r w:rsidRPr="005108E4">
        <w:t>where</w:t>
      </w:r>
      <w:r w:rsidRPr="005108E4">
        <w:rPr>
          <w:spacing w:val="-15"/>
        </w:rPr>
        <w:t xml:space="preserve"> </w:t>
      </w:r>
      <w:r w:rsidRPr="005108E4">
        <w:t>reasonable</w:t>
      </w:r>
      <w:r w:rsidRPr="005108E4">
        <w:rPr>
          <w:spacing w:val="-14"/>
        </w:rPr>
        <w:t xml:space="preserve"> </w:t>
      </w:r>
      <w:r w:rsidRPr="005108E4">
        <w:t>estimates</w:t>
      </w:r>
      <w:r w:rsidRPr="005108E4">
        <w:rPr>
          <w:spacing w:val="-14"/>
        </w:rPr>
        <w:t xml:space="preserve"> </w:t>
      </w:r>
      <w:r w:rsidRPr="005108E4">
        <w:t>of</w:t>
      </w:r>
      <w:r w:rsidRPr="005108E4">
        <w:rPr>
          <w:spacing w:val="-15"/>
        </w:rPr>
        <w:t xml:space="preserve"> </w:t>
      </w:r>
      <w:r w:rsidRPr="005108E4">
        <w:t>prognosis</w:t>
      </w:r>
      <w:r w:rsidRPr="005108E4">
        <w:rPr>
          <w:spacing w:val="-14"/>
        </w:rPr>
        <w:t xml:space="preserve"> </w:t>
      </w:r>
      <w:r w:rsidRPr="005108E4">
        <w:t>suggest</w:t>
      </w:r>
      <w:r w:rsidRPr="005108E4">
        <w:rPr>
          <w:spacing w:val="-14"/>
        </w:rPr>
        <w:t xml:space="preserve"> </w:t>
      </w:r>
      <w:r w:rsidRPr="005108E4">
        <w:t>death</w:t>
      </w:r>
      <w:r w:rsidRPr="005108E4">
        <w:rPr>
          <w:spacing w:val="-14"/>
        </w:rPr>
        <w:t xml:space="preserve"> </w:t>
      </w:r>
      <w:r w:rsidRPr="005108E4">
        <w:t>may</w:t>
      </w:r>
      <w:r w:rsidRPr="005108E4">
        <w:rPr>
          <w:spacing w:val="-21"/>
        </w:rPr>
        <w:t xml:space="preserve"> </w:t>
      </w:r>
      <w:r w:rsidRPr="005108E4">
        <w:t>occur</w:t>
      </w:r>
      <w:r w:rsidRPr="005108E4">
        <w:rPr>
          <w:spacing w:val="-15"/>
        </w:rPr>
        <w:t xml:space="preserve"> </w:t>
      </w:r>
      <w:r w:rsidRPr="005108E4">
        <w:t>within</w:t>
      </w:r>
      <w:r w:rsidRPr="005108E4">
        <w:rPr>
          <w:spacing w:val="-12"/>
        </w:rPr>
        <w:t xml:space="preserve"> </w:t>
      </w:r>
      <w:r w:rsidRPr="005108E4">
        <w:t>two</w:t>
      </w:r>
      <w:r w:rsidRPr="005108E4">
        <w:rPr>
          <w:spacing w:val="-12"/>
        </w:rPr>
        <w:t xml:space="preserve"> </w:t>
      </w:r>
      <w:r w:rsidRPr="005108E4">
        <w:rPr>
          <w:spacing w:val="-3"/>
        </w:rPr>
        <w:t>years.</w:t>
      </w:r>
    </w:p>
    <w:p w14:paraId="002B061A" w14:textId="77777777" w:rsidR="00DA2759" w:rsidRPr="005108E4" w:rsidRDefault="00DA2759">
      <w:pPr>
        <w:pStyle w:val="BodyText"/>
        <w:spacing w:before="4"/>
        <w:jc w:val="left"/>
      </w:pPr>
    </w:p>
    <w:p w14:paraId="0D95BAB6" w14:textId="77777777" w:rsidR="00DA2759" w:rsidRPr="005108E4" w:rsidRDefault="009A7511">
      <w:pPr>
        <w:pStyle w:val="BodyText"/>
        <w:spacing w:line="242" w:lineRule="auto"/>
        <w:ind w:left="1320" w:right="115"/>
      </w:pPr>
      <w:r w:rsidRPr="005108E4">
        <w:rPr>
          <w:u w:val="single"/>
        </w:rPr>
        <w:t>Lighting Power Density (HLPD)</w:t>
      </w:r>
      <w:r w:rsidRPr="005108E4">
        <w:t xml:space="preserve"> means a measure of total watts of Horticultural Lighting Equipment</w:t>
      </w:r>
      <w:r w:rsidRPr="005108E4">
        <w:rPr>
          <w:spacing w:val="-14"/>
        </w:rPr>
        <w:t xml:space="preserve"> </w:t>
      </w:r>
      <w:r w:rsidRPr="005108E4">
        <w:t>per</w:t>
      </w:r>
      <w:r w:rsidRPr="005108E4">
        <w:rPr>
          <w:spacing w:val="-14"/>
        </w:rPr>
        <w:t xml:space="preserve"> </w:t>
      </w:r>
      <w:r w:rsidRPr="005108E4">
        <w:t>total</w:t>
      </w:r>
      <w:r w:rsidRPr="005108E4">
        <w:rPr>
          <w:spacing w:val="-14"/>
        </w:rPr>
        <w:t xml:space="preserve"> </w:t>
      </w:r>
      <w:r w:rsidRPr="005108E4">
        <w:t>Horticulture</w:t>
      </w:r>
      <w:r w:rsidRPr="005108E4">
        <w:rPr>
          <w:spacing w:val="-17"/>
        </w:rPr>
        <w:t xml:space="preserve"> </w:t>
      </w:r>
      <w:r w:rsidRPr="005108E4">
        <w:t>Lighting</w:t>
      </w:r>
      <w:r w:rsidRPr="005108E4">
        <w:rPr>
          <w:spacing w:val="-18"/>
        </w:rPr>
        <w:t xml:space="preserve"> </w:t>
      </w:r>
      <w:r w:rsidRPr="005108E4">
        <w:t>Square</w:t>
      </w:r>
      <w:r w:rsidRPr="005108E4">
        <w:rPr>
          <w:spacing w:val="-17"/>
        </w:rPr>
        <w:t xml:space="preserve"> </w:t>
      </w:r>
      <w:r w:rsidRPr="005108E4">
        <w:t>Footage,</w:t>
      </w:r>
      <w:r w:rsidRPr="005108E4">
        <w:rPr>
          <w:spacing w:val="-17"/>
        </w:rPr>
        <w:t xml:space="preserve"> </w:t>
      </w:r>
      <w:r w:rsidRPr="005108E4">
        <w:t>(HLE/HLSF</w:t>
      </w:r>
      <w:r w:rsidRPr="005108E4">
        <w:rPr>
          <w:spacing w:val="-17"/>
        </w:rPr>
        <w:t xml:space="preserve"> </w:t>
      </w:r>
      <w:r w:rsidRPr="005108E4">
        <w:t>=</w:t>
      </w:r>
      <w:r w:rsidRPr="005108E4">
        <w:rPr>
          <w:spacing w:val="-17"/>
        </w:rPr>
        <w:t xml:space="preserve"> </w:t>
      </w:r>
      <w:r w:rsidRPr="005108E4">
        <w:t>HLPD)</w:t>
      </w:r>
      <w:r w:rsidRPr="005108E4">
        <w:rPr>
          <w:spacing w:val="-17"/>
        </w:rPr>
        <w:t xml:space="preserve"> </w:t>
      </w:r>
      <w:r w:rsidRPr="005108E4">
        <w:t>expressed</w:t>
      </w:r>
      <w:r w:rsidRPr="005108E4">
        <w:rPr>
          <w:spacing w:val="-15"/>
        </w:rPr>
        <w:t xml:space="preserve"> </w:t>
      </w:r>
      <w:r w:rsidRPr="005108E4">
        <w:t>as number of watts per square</w:t>
      </w:r>
      <w:r w:rsidRPr="005108E4">
        <w:rPr>
          <w:spacing w:val="-6"/>
        </w:rPr>
        <w:t xml:space="preserve"> </w:t>
      </w:r>
      <w:r w:rsidRPr="005108E4">
        <w:t>foot.</w:t>
      </w:r>
    </w:p>
    <w:p w14:paraId="4428927D" w14:textId="77777777" w:rsidR="00DA2759" w:rsidRPr="005108E4" w:rsidRDefault="00DA2759">
      <w:pPr>
        <w:pStyle w:val="BodyText"/>
        <w:spacing w:before="6"/>
        <w:jc w:val="left"/>
      </w:pPr>
    </w:p>
    <w:p w14:paraId="63889A5C" w14:textId="77777777" w:rsidR="00DA2759" w:rsidRPr="005108E4" w:rsidRDefault="009A7511">
      <w:pPr>
        <w:pStyle w:val="BodyText"/>
        <w:spacing w:line="242" w:lineRule="auto"/>
        <w:ind w:left="1320" w:right="116"/>
      </w:pPr>
      <w:r w:rsidRPr="005108E4">
        <w:rPr>
          <w:u w:val="single"/>
        </w:rPr>
        <w:t>Limitation</w:t>
      </w:r>
      <w:r w:rsidRPr="005108E4">
        <w:rPr>
          <w:spacing w:val="-12"/>
          <w:u w:val="single"/>
        </w:rPr>
        <w:t xml:space="preserve"> </w:t>
      </w:r>
      <w:r w:rsidRPr="005108E4">
        <w:rPr>
          <w:u w:val="single"/>
        </w:rPr>
        <w:t>on</w:t>
      </w:r>
      <w:r w:rsidRPr="005108E4">
        <w:rPr>
          <w:spacing w:val="-11"/>
          <w:u w:val="single"/>
        </w:rPr>
        <w:t xml:space="preserve"> </w:t>
      </w:r>
      <w:r w:rsidRPr="005108E4">
        <w:rPr>
          <w:u w:val="single"/>
        </w:rPr>
        <w:t>Sales</w:t>
      </w:r>
      <w:r w:rsidRPr="005108E4">
        <w:rPr>
          <w:spacing w:val="-12"/>
        </w:rPr>
        <w:t xml:space="preserve"> </w:t>
      </w:r>
      <w:r w:rsidRPr="005108E4">
        <w:t>means</w:t>
      </w:r>
      <w:r w:rsidRPr="005108E4">
        <w:rPr>
          <w:spacing w:val="-11"/>
        </w:rPr>
        <w:t xml:space="preserve"> </w:t>
      </w:r>
      <w:r w:rsidRPr="005108E4">
        <w:t>a</w:t>
      </w:r>
      <w:r w:rsidRPr="005108E4">
        <w:rPr>
          <w:spacing w:val="-12"/>
        </w:rPr>
        <w:t xml:space="preserve"> </w:t>
      </w:r>
      <w:r w:rsidRPr="005108E4">
        <w:t>limitation</w:t>
      </w:r>
      <w:r w:rsidRPr="005108E4">
        <w:rPr>
          <w:spacing w:val="-12"/>
        </w:rPr>
        <w:t xml:space="preserve"> </w:t>
      </w:r>
      <w:r w:rsidRPr="005108E4">
        <w:t>on</w:t>
      </w:r>
      <w:r w:rsidRPr="005108E4">
        <w:rPr>
          <w:spacing w:val="-11"/>
        </w:rPr>
        <w:t xml:space="preserve"> </w:t>
      </w:r>
      <w:r w:rsidRPr="005108E4">
        <w:t>the</w:t>
      </w:r>
      <w:r w:rsidRPr="005108E4">
        <w:rPr>
          <w:spacing w:val="-13"/>
        </w:rPr>
        <w:t xml:space="preserve"> </w:t>
      </w:r>
      <w:r w:rsidRPr="005108E4">
        <w:t>sales</w:t>
      </w:r>
      <w:r w:rsidRPr="005108E4">
        <w:rPr>
          <w:spacing w:val="-11"/>
        </w:rPr>
        <w:t xml:space="preserve"> </w:t>
      </w:r>
      <w:r w:rsidRPr="005108E4">
        <w:t>of</w:t>
      </w:r>
      <w:r w:rsidRPr="005108E4">
        <w:rPr>
          <w:spacing w:val="-11"/>
        </w:rPr>
        <w:t xml:space="preserve"> </w:t>
      </w:r>
      <w:r w:rsidRPr="005108E4">
        <w:t>Marijuana,</w:t>
      </w:r>
      <w:r w:rsidRPr="005108E4">
        <w:rPr>
          <w:spacing w:val="-9"/>
        </w:rPr>
        <w:t xml:space="preserve"> </w:t>
      </w:r>
      <w:r w:rsidRPr="005108E4">
        <w:t>Marijuana</w:t>
      </w:r>
      <w:r w:rsidRPr="005108E4">
        <w:rPr>
          <w:spacing w:val="-10"/>
        </w:rPr>
        <w:t xml:space="preserve"> </w:t>
      </w:r>
      <w:r w:rsidRPr="005108E4">
        <w:t>Products,</w:t>
      </w:r>
      <w:r w:rsidRPr="005108E4">
        <w:rPr>
          <w:spacing w:val="-8"/>
        </w:rPr>
        <w:t xml:space="preserve"> </w:t>
      </w:r>
      <w:r w:rsidRPr="005108E4">
        <w:t>or</w:t>
      </w:r>
      <w:r w:rsidRPr="005108E4">
        <w:rPr>
          <w:spacing w:val="-10"/>
        </w:rPr>
        <w:t xml:space="preserve"> </w:t>
      </w:r>
      <w:r w:rsidRPr="005108E4">
        <w:t>MIPs by a Licensee or Registrant arising from the regulations and until substantial compliance by a Licensee or Registrant with a law, regulation, guidance or other requirement for licensure or registration.</w:t>
      </w:r>
    </w:p>
    <w:p w14:paraId="0A969C62" w14:textId="77777777" w:rsidR="00DA2759" w:rsidRPr="005108E4" w:rsidRDefault="00DA2759">
      <w:pPr>
        <w:pStyle w:val="BodyText"/>
        <w:spacing w:before="8"/>
        <w:jc w:val="left"/>
      </w:pPr>
    </w:p>
    <w:p w14:paraId="4EFA10BA" w14:textId="77777777" w:rsidR="00DA2759" w:rsidRPr="005108E4" w:rsidRDefault="009A7511">
      <w:pPr>
        <w:pStyle w:val="BodyText"/>
        <w:spacing w:line="242" w:lineRule="auto"/>
        <w:ind w:left="1320" w:right="116"/>
      </w:pPr>
      <w:r w:rsidRPr="005108E4">
        <w:rPr>
          <w:u w:val="single"/>
        </w:rPr>
        <w:t>Limited Access Area</w:t>
      </w:r>
      <w:r w:rsidRPr="005108E4">
        <w:t xml:space="preserve"> means an indoor or outdoor area on the Premises of an MTC where Marijuana</w:t>
      </w:r>
      <w:r w:rsidRPr="005108E4">
        <w:rPr>
          <w:spacing w:val="-22"/>
        </w:rPr>
        <w:t xml:space="preserve"> </w:t>
      </w:r>
      <w:r w:rsidRPr="005108E4">
        <w:t>or</w:t>
      </w:r>
      <w:r w:rsidRPr="005108E4">
        <w:rPr>
          <w:spacing w:val="-22"/>
        </w:rPr>
        <w:t xml:space="preserve"> </w:t>
      </w:r>
      <w:r w:rsidRPr="005108E4">
        <w:t>MIPs,</w:t>
      </w:r>
      <w:r w:rsidRPr="005108E4">
        <w:rPr>
          <w:spacing w:val="-21"/>
        </w:rPr>
        <w:t xml:space="preserve"> </w:t>
      </w:r>
      <w:r w:rsidRPr="005108E4">
        <w:t>or</w:t>
      </w:r>
      <w:r w:rsidRPr="005108E4">
        <w:rPr>
          <w:spacing w:val="-19"/>
        </w:rPr>
        <w:t xml:space="preserve"> </w:t>
      </w:r>
      <w:r w:rsidRPr="005108E4">
        <w:t>their</w:t>
      </w:r>
      <w:r w:rsidRPr="005108E4">
        <w:rPr>
          <w:spacing w:val="-19"/>
        </w:rPr>
        <w:t xml:space="preserve"> </w:t>
      </w:r>
      <w:r w:rsidRPr="005108E4">
        <w:t>byproducts</w:t>
      </w:r>
      <w:r w:rsidRPr="005108E4">
        <w:rPr>
          <w:spacing w:val="-18"/>
        </w:rPr>
        <w:t xml:space="preserve"> </w:t>
      </w:r>
      <w:r w:rsidRPr="005108E4">
        <w:t>are</w:t>
      </w:r>
      <w:r w:rsidRPr="005108E4">
        <w:rPr>
          <w:spacing w:val="-20"/>
        </w:rPr>
        <w:t xml:space="preserve"> </w:t>
      </w:r>
      <w:r w:rsidRPr="005108E4">
        <w:t>cultivated,</w:t>
      </w:r>
      <w:r w:rsidRPr="005108E4">
        <w:rPr>
          <w:spacing w:val="-21"/>
        </w:rPr>
        <w:t xml:space="preserve"> </w:t>
      </w:r>
      <w:r w:rsidRPr="005108E4">
        <w:t>stored,</w:t>
      </w:r>
      <w:r w:rsidRPr="005108E4">
        <w:rPr>
          <w:spacing w:val="-21"/>
        </w:rPr>
        <w:t xml:space="preserve"> </w:t>
      </w:r>
      <w:r w:rsidRPr="005108E4">
        <w:t>weighed,</w:t>
      </w:r>
      <w:r w:rsidRPr="005108E4">
        <w:rPr>
          <w:spacing w:val="-21"/>
        </w:rPr>
        <w:t xml:space="preserve"> </w:t>
      </w:r>
      <w:r w:rsidRPr="005108E4">
        <w:t>packaged,</w:t>
      </w:r>
      <w:r w:rsidRPr="005108E4">
        <w:rPr>
          <w:spacing w:val="-21"/>
        </w:rPr>
        <w:t xml:space="preserve"> </w:t>
      </w:r>
      <w:r w:rsidRPr="005108E4">
        <w:t>Processed,</w:t>
      </w:r>
      <w:r w:rsidRPr="005108E4">
        <w:rPr>
          <w:spacing w:val="-21"/>
        </w:rPr>
        <w:t xml:space="preserve"> </w:t>
      </w:r>
      <w:r w:rsidRPr="005108E4">
        <w:t>or disposed, under the control of an MTC, with access limited to only to those MTC Agents and Laboratory Agents designated by the MTC after receipt of a Final</w:t>
      </w:r>
      <w:r w:rsidRPr="005108E4">
        <w:rPr>
          <w:spacing w:val="-39"/>
        </w:rPr>
        <w:t xml:space="preserve"> </w:t>
      </w:r>
      <w:r w:rsidRPr="005108E4">
        <w:t>License.</w:t>
      </w:r>
    </w:p>
    <w:p w14:paraId="6A608117" w14:textId="77777777" w:rsidR="00DA2759" w:rsidRPr="005108E4" w:rsidRDefault="00DA2759">
      <w:pPr>
        <w:pStyle w:val="BodyText"/>
        <w:spacing w:before="6"/>
        <w:jc w:val="left"/>
      </w:pPr>
    </w:p>
    <w:p w14:paraId="1D04C793" w14:textId="72078FED" w:rsidR="002E7745" w:rsidRPr="005108E4" w:rsidRDefault="001959AC" w:rsidP="001959AC">
      <w:pPr>
        <w:pStyle w:val="BodyText"/>
        <w:spacing w:before="1" w:line="242" w:lineRule="auto"/>
        <w:ind w:left="1320" w:right="116"/>
        <w:rPr>
          <w:u w:val="single"/>
        </w:rPr>
      </w:pPr>
      <w:r w:rsidRPr="005108E4">
        <w:rPr>
          <w:u w:val="single"/>
        </w:rPr>
        <w:t>Local Approval Process</w:t>
      </w:r>
      <w:r w:rsidRPr="005108E4">
        <w:t xml:space="preserve"> means the steps involving a Host Community’s cannabis licensing, including, but not limited to, zoning, all associated fees, deadlines, and meeting schedules for local bodies involved in such process</w:t>
      </w:r>
      <w:r w:rsidR="00F75F58" w:rsidRPr="005108E4">
        <w:t>es</w:t>
      </w:r>
      <w:r w:rsidRPr="005108E4">
        <w:t xml:space="preserve">. </w:t>
      </w:r>
    </w:p>
    <w:p w14:paraId="1345412D" w14:textId="55B8BBF9" w:rsidR="00DA2759" w:rsidRPr="005108E4" w:rsidRDefault="00AA5685" w:rsidP="00E077D0">
      <w:pPr>
        <w:pStyle w:val="BodyText"/>
        <w:spacing w:before="1" w:line="242" w:lineRule="auto"/>
        <w:ind w:left="1320" w:right="116"/>
      </w:pPr>
      <w:r w:rsidRPr="005108E4">
        <w:rPr>
          <w:u w:val="single"/>
        </w:rPr>
        <w:br/>
      </w:r>
      <w:r w:rsidR="009A7511" w:rsidRPr="005108E4">
        <w:rPr>
          <w:u w:val="single"/>
        </w:rPr>
        <w:t>Local Authorities</w:t>
      </w:r>
      <w:r w:rsidR="009A7511" w:rsidRPr="005108E4">
        <w:t xml:space="preserve"> means local municipal authorities unless otherwise indicated.</w:t>
      </w:r>
    </w:p>
    <w:p w14:paraId="62E20B73" w14:textId="77777777" w:rsidR="00DA2759" w:rsidRPr="005108E4" w:rsidRDefault="00DA2759">
      <w:pPr>
        <w:pStyle w:val="BodyText"/>
        <w:spacing w:before="7"/>
        <w:jc w:val="left"/>
      </w:pPr>
    </w:p>
    <w:p w14:paraId="14DE2C26" w14:textId="77777777" w:rsidR="00DA2759" w:rsidRPr="005108E4" w:rsidRDefault="009A7511">
      <w:pPr>
        <w:pStyle w:val="BodyText"/>
        <w:spacing w:line="244" w:lineRule="auto"/>
        <w:ind w:left="1319" w:right="116"/>
      </w:pPr>
      <w:r w:rsidRPr="005108E4">
        <w:rPr>
          <w:u w:val="single"/>
        </w:rPr>
        <w:t>Manufacture</w:t>
      </w:r>
      <w:r w:rsidRPr="005108E4">
        <w:t xml:space="preserve"> means to compound, blend, extract, infuse or otherwise make or prepare a Marijuana Product.</w:t>
      </w:r>
    </w:p>
    <w:p w14:paraId="2A505A77" w14:textId="77777777" w:rsidR="00DA2759" w:rsidRPr="005108E4" w:rsidRDefault="00DA2759">
      <w:pPr>
        <w:pStyle w:val="BodyText"/>
        <w:spacing w:before="1"/>
        <w:jc w:val="left"/>
      </w:pPr>
    </w:p>
    <w:p w14:paraId="67AB4498" w14:textId="77777777" w:rsidR="00DA2759" w:rsidRPr="005108E4" w:rsidRDefault="009A7511">
      <w:pPr>
        <w:pStyle w:val="BodyText"/>
        <w:spacing w:line="242" w:lineRule="auto"/>
        <w:ind w:left="1319" w:right="117"/>
      </w:pPr>
      <w:r w:rsidRPr="005108E4">
        <w:rPr>
          <w:u w:val="single"/>
        </w:rPr>
        <w:t>Marijuana</w:t>
      </w:r>
      <w:r w:rsidRPr="005108E4">
        <w:t xml:space="preserve"> (or Cannabis) means all parts of any plant of the genus Cannabis, not excepted in 935</w:t>
      </w:r>
      <w:r w:rsidRPr="005108E4">
        <w:rPr>
          <w:spacing w:val="-26"/>
        </w:rPr>
        <w:t xml:space="preserve"> </w:t>
      </w:r>
      <w:r w:rsidRPr="005108E4">
        <w:t>CMR</w:t>
      </w:r>
      <w:r w:rsidRPr="005108E4">
        <w:rPr>
          <w:spacing w:val="-24"/>
        </w:rPr>
        <w:t xml:space="preserve"> </w:t>
      </w:r>
      <w:r w:rsidRPr="005108E4">
        <w:t>501.002:</w:t>
      </w:r>
      <w:r w:rsidRPr="005108E4">
        <w:rPr>
          <w:spacing w:val="11"/>
        </w:rPr>
        <w:t xml:space="preserve"> </w:t>
      </w:r>
      <w:r w:rsidRPr="005108E4">
        <w:rPr>
          <w:u w:val="single"/>
        </w:rPr>
        <w:t>Marijuana</w:t>
      </w:r>
      <w:r w:rsidRPr="005108E4">
        <w:rPr>
          <w:spacing w:val="-26"/>
        </w:rPr>
        <w:t xml:space="preserve"> </w:t>
      </w:r>
      <w:r w:rsidRPr="005108E4">
        <w:t>(a)</w:t>
      </w:r>
      <w:r w:rsidRPr="005108E4">
        <w:rPr>
          <w:spacing w:val="-26"/>
        </w:rPr>
        <w:t xml:space="preserve"> </w:t>
      </w:r>
      <w:r w:rsidRPr="005108E4">
        <w:t>through</w:t>
      </w:r>
      <w:r w:rsidRPr="005108E4">
        <w:rPr>
          <w:spacing w:val="-26"/>
        </w:rPr>
        <w:t xml:space="preserve"> </w:t>
      </w:r>
      <w:r w:rsidRPr="005108E4">
        <w:t>(c)</w:t>
      </w:r>
      <w:r w:rsidRPr="005108E4">
        <w:rPr>
          <w:spacing w:val="-26"/>
        </w:rPr>
        <w:t xml:space="preserve"> </w:t>
      </w:r>
      <w:r w:rsidRPr="005108E4">
        <w:t>and</w:t>
      </w:r>
      <w:r w:rsidRPr="005108E4">
        <w:rPr>
          <w:spacing w:val="-26"/>
        </w:rPr>
        <w:t xml:space="preserve"> </w:t>
      </w:r>
      <w:r w:rsidRPr="005108E4">
        <w:t>whether</w:t>
      </w:r>
      <w:r w:rsidRPr="005108E4">
        <w:rPr>
          <w:spacing w:val="-26"/>
        </w:rPr>
        <w:t xml:space="preserve"> </w:t>
      </w:r>
      <w:r w:rsidRPr="005108E4">
        <w:t>growing</w:t>
      </w:r>
      <w:r w:rsidRPr="005108E4">
        <w:rPr>
          <w:spacing w:val="-28"/>
        </w:rPr>
        <w:t xml:space="preserve"> </w:t>
      </w:r>
      <w:r w:rsidRPr="005108E4">
        <w:t>or</w:t>
      </w:r>
      <w:r w:rsidRPr="005108E4">
        <w:rPr>
          <w:spacing w:val="-27"/>
        </w:rPr>
        <w:t xml:space="preserve"> </w:t>
      </w:r>
      <w:r w:rsidRPr="005108E4">
        <w:t>not;</w:t>
      </w:r>
      <w:r w:rsidRPr="005108E4">
        <w:rPr>
          <w:spacing w:val="-25"/>
        </w:rPr>
        <w:t xml:space="preserve"> </w:t>
      </w:r>
      <w:r w:rsidRPr="005108E4">
        <w:t>the</w:t>
      </w:r>
      <w:r w:rsidRPr="005108E4">
        <w:rPr>
          <w:spacing w:val="-26"/>
        </w:rPr>
        <w:t xml:space="preserve"> </w:t>
      </w:r>
      <w:r w:rsidRPr="005108E4">
        <w:t>seeds</w:t>
      </w:r>
      <w:r w:rsidRPr="005108E4">
        <w:rPr>
          <w:spacing w:val="-26"/>
        </w:rPr>
        <w:t xml:space="preserve"> </w:t>
      </w:r>
      <w:r w:rsidRPr="005108E4">
        <w:t>thereof;</w:t>
      </w:r>
      <w:r w:rsidRPr="005108E4">
        <w:rPr>
          <w:spacing w:val="-25"/>
        </w:rPr>
        <w:t xml:space="preserve"> </w:t>
      </w:r>
      <w:r w:rsidRPr="005108E4">
        <w:t>and resin extracted from any part of the plant; Clones of the plant; and every compound, manufacture, salt, derivative, mixture or preparation of the plant, its seeds or resin, including tetrahydrocannabinol</w:t>
      </w:r>
      <w:r w:rsidRPr="005108E4">
        <w:rPr>
          <w:spacing w:val="-24"/>
        </w:rPr>
        <w:t xml:space="preserve"> </w:t>
      </w:r>
      <w:r w:rsidRPr="005108E4">
        <w:t>as</w:t>
      </w:r>
      <w:r w:rsidRPr="005108E4">
        <w:rPr>
          <w:spacing w:val="-25"/>
        </w:rPr>
        <w:t xml:space="preserve"> </w:t>
      </w:r>
      <w:r w:rsidRPr="005108E4">
        <w:t>defined</w:t>
      </w:r>
      <w:r w:rsidRPr="005108E4">
        <w:rPr>
          <w:spacing w:val="-25"/>
        </w:rPr>
        <w:t xml:space="preserve"> </w:t>
      </w:r>
      <w:r w:rsidRPr="005108E4">
        <w:t>in</w:t>
      </w:r>
      <w:r w:rsidRPr="005108E4">
        <w:rPr>
          <w:spacing w:val="-24"/>
        </w:rPr>
        <w:t xml:space="preserve"> </w:t>
      </w:r>
      <w:r w:rsidRPr="005108E4">
        <w:t>M.G.L.</w:t>
      </w:r>
      <w:r w:rsidRPr="005108E4">
        <w:rPr>
          <w:spacing w:val="-25"/>
        </w:rPr>
        <w:t xml:space="preserve"> </w:t>
      </w:r>
      <w:r w:rsidRPr="005108E4">
        <w:t>c.</w:t>
      </w:r>
      <w:r w:rsidRPr="005108E4">
        <w:rPr>
          <w:spacing w:val="-25"/>
        </w:rPr>
        <w:t xml:space="preserve"> </w:t>
      </w:r>
      <w:r w:rsidRPr="005108E4">
        <w:t>94G,</w:t>
      </w:r>
      <w:r w:rsidRPr="005108E4">
        <w:rPr>
          <w:spacing w:val="-25"/>
        </w:rPr>
        <w:t xml:space="preserve"> </w:t>
      </w:r>
      <w:r w:rsidRPr="005108E4">
        <w:t>§</w:t>
      </w:r>
      <w:r w:rsidRPr="005108E4">
        <w:rPr>
          <w:spacing w:val="-24"/>
        </w:rPr>
        <w:t xml:space="preserve"> </w:t>
      </w:r>
      <w:r w:rsidRPr="005108E4">
        <w:t>1;</w:t>
      </w:r>
      <w:r w:rsidRPr="005108E4">
        <w:rPr>
          <w:spacing w:val="-24"/>
        </w:rPr>
        <w:t xml:space="preserve"> </w:t>
      </w:r>
      <w:r w:rsidRPr="005108E4">
        <w:t>provided</w:t>
      </w:r>
      <w:r w:rsidRPr="005108E4">
        <w:rPr>
          <w:spacing w:val="-25"/>
        </w:rPr>
        <w:t xml:space="preserve"> </w:t>
      </w:r>
      <w:r w:rsidRPr="005108E4">
        <w:t>that</w:t>
      </w:r>
      <w:r w:rsidRPr="005108E4">
        <w:rPr>
          <w:spacing w:val="-22"/>
        </w:rPr>
        <w:t xml:space="preserve"> </w:t>
      </w:r>
      <w:r w:rsidRPr="005108E4">
        <w:t>Cannabis</w:t>
      </w:r>
      <w:r w:rsidRPr="005108E4">
        <w:rPr>
          <w:spacing w:val="-22"/>
        </w:rPr>
        <w:t xml:space="preserve"> </w:t>
      </w:r>
      <w:r w:rsidRPr="005108E4">
        <w:t>shall</w:t>
      </w:r>
      <w:r w:rsidRPr="005108E4">
        <w:rPr>
          <w:spacing w:val="-24"/>
        </w:rPr>
        <w:t xml:space="preserve"> </w:t>
      </w:r>
      <w:r w:rsidRPr="005108E4">
        <w:t>not</w:t>
      </w:r>
      <w:r w:rsidRPr="005108E4">
        <w:rPr>
          <w:spacing w:val="-24"/>
        </w:rPr>
        <w:t xml:space="preserve"> </w:t>
      </w:r>
      <w:r w:rsidRPr="005108E4">
        <w:t>include:</w:t>
      </w:r>
    </w:p>
    <w:p w14:paraId="3073725B" w14:textId="77777777" w:rsidR="00DA2759" w:rsidRPr="005108E4" w:rsidRDefault="009A7511">
      <w:pPr>
        <w:pStyle w:val="ListParagraph"/>
        <w:numPr>
          <w:ilvl w:val="2"/>
          <w:numId w:val="78"/>
        </w:numPr>
        <w:tabs>
          <w:tab w:val="left" w:pos="2127"/>
        </w:tabs>
        <w:spacing w:before="4" w:line="242" w:lineRule="auto"/>
        <w:ind w:right="116" w:firstLine="0"/>
        <w:rPr>
          <w:sz w:val="24"/>
        </w:rPr>
      </w:pPr>
      <w:r w:rsidRPr="005108E4">
        <w:rPr>
          <w:sz w:val="24"/>
        </w:rPr>
        <w:t>The mature stalks of the plant, fiber produced from the stalks, oil, or cake made from the seeds of the plant, any other compound, manufacture, salt, derivative, mixture or preparation of the mature stalks, fiber, oil, or cake made from the seeds of the plant or the sterilized seed of the plant that is incapable of</w:t>
      </w:r>
      <w:r w:rsidRPr="005108E4">
        <w:rPr>
          <w:spacing w:val="-14"/>
          <w:sz w:val="24"/>
        </w:rPr>
        <w:t xml:space="preserve"> </w:t>
      </w:r>
      <w:r w:rsidRPr="005108E4">
        <w:rPr>
          <w:sz w:val="24"/>
        </w:rPr>
        <w:t>germination;</w:t>
      </w:r>
    </w:p>
    <w:p w14:paraId="57F6DF8E" w14:textId="77777777" w:rsidR="00DA2759" w:rsidRPr="005108E4" w:rsidRDefault="009A7511">
      <w:pPr>
        <w:pStyle w:val="ListParagraph"/>
        <w:numPr>
          <w:ilvl w:val="2"/>
          <w:numId w:val="78"/>
        </w:numPr>
        <w:tabs>
          <w:tab w:val="left" w:pos="2134"/>
        </w:tabs>
        <w:spacing w:before="3"/>
        <w:ind w:left="2133" w:hanging="459"/>
        <w:rPr>
          <w:sz w:val="24"/>
        </w:rPr>
      </w:pPr>
      <w:r w:rsidRPr="005108E4">
        <w:rPr>
          <w:sz w:val="24"/>
        </w:rPr>
        <w:t>Hemp;</w:t>
      </w:r>
      <w:r w:rsidRPr="005108E4">
        <w:rPr>
          <w:spacing w:val="-1"/>
          <w:sz w:val="24"/>
        </w:rPr>
        <w:t xml:space="preserve"> </w:t>
      </w:r>
      <w:r w:rsidRPr="005108E4">
        <w:rPr>
          <w:sz w:val="24"/>
        </w:rPr>
        <w:t>or</w:t>
      </w:r>
    </w:p>
    <w:p w14:paraId="34EB23E7" w14:textId="77777777" w:rsidR="00DA2759" w:rsidRPr="005108E4" w:rsidRDefault="009A7511">
      <w:pPr>
        <w:pStyle w:val="ListParagraph"/>
        <w:numPr>
          <w:ilvl w:val="2"/>
          <w:numId w:val="78"/>
        </w:numPr>
        <w:tabs>
          <w:tab w:val="left" w:pos="2141"/>
        </w:tabs>
        <w:spacing w:before="5" w:line="242" w:lineRule="auto"/>
        <w:ind w:right="116" w:firstLine="0"/>
        <w:rPr>
          <w:sz w:val="24"/>
        </w:rPr>
      </w:pPr>
      <w:r w:rsidRPr="005108E4">
        <w:rPr>
          <w:sz w:val="24"/>
        </w:rPr>
        <w:lastRenderedPageBreak/>
        <w:t>The weight of any other ingredient combined with Cannabis or Marijuana to prepare topical or oral administrations, food, drink or other</w:t>
      </w:r>
      <w:r w:rsidRPr="005108E4">
        <w:rPr>
          <w:spacing w:val="-11"/>
          <w:sz w:val="24"/>
        </w:rPr>
        <w:t xml:space="preserve"> </w:t>
      </w:r>
      <w:r w:rsidRPr="005108E4">
        <w:rPr>
          <w:sz w:val="24"/>
        </w:rPr>
        <w:t>products.</w:t>
      </w:r>
    </w:p>
    <w:p w14:paraId="3BCD1C2D" w14:textId="77777777" w:rsidR="00DA2759" w:rsidRPr="005108E4" w:rsidRDefault="00DA2759">
      <w:pPr>
        <w:pStyle w:val="BodyText"/>
        <w:spacing w:before="4"/>
        <w:jc w:val="left"/>
      </w:pPr>
    </w:p>
    <w:p w14:paraId="46BEBA39" w14:textId="27296F82" w:rsidR="00DA2759" w:rsidRPr="005108E4" w:rsidRDefault="009A7511">
      <w:pPr>
        <w:pStyle w:val="BodyText"/>
        <w:spacing w:line="242" w:lineRule="auto"/>
        <w:ind w:left="1320" w:right="115"/>
      </w:pPr>
      <w:r w:rsidRPr="005108E4">
        <w:rPr>
          <w:u w:val="single"/>
        </w:rPr>
        <w:t>Marijuana Accessories</w:t>
      </w:r>
      <w:r w:rsidRPr="005108E4">
        <w:t xml:space="preserve"> (or Cannabis Accessories) means equipment, products, devices or materials</w:t>
      </w:r>
      <w:r w:rsidRPr="005108E4">
        <w:rPr>
          <w:spacing w:val="-15"/>
        </w:rPr>
        <w:t xml:space="preserve"> </w:t>
      </w:r>
      <w:r w:rsidRPr="005108E4">
        <w:t>of</w:t>
      </w:r>
      <w:r w:rsidRPr="005108E4">
        <w:rPr>
          <w:spacing w:val="-17"/>
        </w:rPr>
        <w:t xml:space="preserve"> </w:t>
      </w:r>
      <w:r w:rsidRPr="005108E4">
        <w:t>any</w:t>
      </w:r>
      <w:r w:rsidRPr="005108E4">
        <w:rPr>
          <w:spacing w:val="-21"/>
        </w:rPr>
        <w:t xml:space="preserve"> </w:t>
      </w:r>
      <w:r w:rsidRPr="005108E4">
        <w:t>kind</w:t>
      </w:r>
      <w:r w:rsidRPr="005108E4">
        <w:rPr>
          <w:spacing w:val="-14"/>
        </w:rPr>
        <w:t xml:space="preserve"> </w:t>
      </w:r>
      <w:r w:rsidRPr="005108E4">
        <w:t>that</w:t>
      </w:r>
      <w:r w:rsidRPr="005108E4">
        <w:rPr>
          <w:spacing w:val="-14"/>
        </w:rPr>
        <w:t xml:space="preserve"> </w:t>
      </w:r>
      <w:r w:rsidRPr="005108E4">
        <w:t>are</w:t>
      </w:r>
      <w:r w:rsidRPr="005108E4">
        <w:rPr>
          <w:spacing w:val="-15"/>
        </w:rPr>
        <w:t xml:space="preserve"> </w:t>
      </w:r>
      <w:r w:rsidRPr="005108E4">
        <w:t>intended</w:t>
      </w:r>
      <w:r w:rsidRPr="005108E4">
        <w:rPr>
          <w:spacing w:val="-15"/>
        </w:rPr>
        <w:t xml:space="preserve"> </w:t>
      </w:r>
      <w:r w:rsidRPr="005108E4">
        <w:t>or</w:t>
      </w:r>
      <w:r w:rsidRPr="005108E4">
        <w:rPr>
          <w:spacing w:val="-15"/>
        </w:rPr>
        <w:t xml:space="preserve"> </w:t>
      </w:r>
      <w:r w:rsidRPr="005108E4">
        <w:t>designed</w:t>
      </w:r>
      <w:r w:rsidRPr="005108E4">
        <w:rPr>
          <w:spacing w:val="-14"/>
        </w:rPr>
        <w:t xml:space="preserve"> </w:t>
      </w:r>
      <w:r w:rsidRPr="005108E4">
        <w:t>for</w:t>
      </w:r>
      <w:r w:rsidRPr="005108E4">
        <w:rPr>
          <w:spacing w:val="-16"/>
        </w:rPr>
        <w:t xml:space="preserve"> </w:t>
      </w:r>
      <w:r w:rsidRPr="005108E4">
        <w:t>use</w:t>
      </w:r>
      <w:r w:rsidRPr="005108E4">
        <w:rPr>
          <w:spacing w:val="-15"/>
        </w:rPr>
        <w:t xml:space="preserve"> </w:t>
      </w:r>
      <w:r w:rsidRPr="005108E4">
        <w:t>in</w:t>
      </w:r>
      <w:r w:rsidRPr="005108E4">
        <w:rPr>
          <w:spacing w:val="-14"/>
        </w:rPr>
        <w:t xml:space="preserve"> </w:t>
      </w:r>
      <w:r w:rsidRPr="005108E4">
        <w:t>planting,</w:t>
      </w:r>
      <w:r w:rsidRPr="005108E4">
        <w:rPr>
          <w:spacing w:val="-15"/>
        </w:rPr>
        <w:t xml:space="preserve"> </w:t>
      </w:r>
      <w:r w:rsidRPr="005108E4">
        <w:t>Propagating,</w:t>
      </w:r>
      <w:r w:rsidRPr="005108E4">
        <w:rPr>
          <w:spacing w:val="-14"/>
        </w:rPr>
        <w:t xml:space="preserve"> </w:t>
      </w:r>
      <w:r w:rsidRPr="005108E4">
        <w:t>cultivating, growing, harvesting, Manufacturing, compounding, converting, producing, Processing, preparing,</w:t>
      </w:r>
      <w:r w:rsidRPr="005108E4">
        <w:rPr>
          <w:spacing w:val="-9"/>
        </w:rPr>
        <w:t xml:space="preserve"> </w:t>
      </w:r>
      <w:r w:rsidRPr="005108E4">
        <w:t>testing,</w:t>
      </w:r>
      <w:r w:rsidRPr="005108E4">
        <w:rPr>
          <w:spacing w:val="-11"/>
        </w:rPr>
        <w:t xml:space="preserve"> </w:t>
      </w:r>
      <w:r w:rsidRPr="005108E4">
        <w:t>analyzing,</w:t>
      </w:r>
      <w:r w:rsidRPr="005108E4">
        <w:rPr>
          <w:spacing w:val="-11"/>
        </w:rPr>
        <w:t xml:space="preserve"> </w:t>
      </w:r>
      <w:r w:rsidRPr="005108E4">
        <w:t>packaging,</w:t>
      </w:r>
      <w:r w:rsidRPr="005108E4">
        <w:rPr>
          <w:spacing w:val="-11"/>
        </w:rPr>
        <w:t xml:space="preserve"> </w:t>
      </w:r>
      <w:r w:rsidRPr="005108E4">
        <w:t>Repackaging,</w:t>
      </w:r>
      <w:r w:rsidRPr="005108E4">
        <w:rPr>
          <w:spacing w:val="-11"/>
        </w:rPr>
        <w:t xml:space="preserve"> </w:t>
      </w:r>
      <w:r w:rsidRPr="005108E4">
        <w:t>storing,</w:t>
      </w:r>
      <w:r w:rsidRPr="005108E4">
        <w:rPr>
          <w:spacing w:val="-11"/>
        </w:rPr>
        <w:t xml:space="preserve"> </w:t>
      </w:r>
      <w:r w:rsidRPr="005108E4">
        <w:t>containing,</w:t>
      </w:r>
      <w:r w:rsidRPr="005108E4">
        <w:rPr>
          <w:spacing w:val="-11"/>
        </w:rPr>
        <w:t xml:space="preserve"> </w:t>
      </w:r>
      <w:r w:rsidRPr="005108E4">
        <w:t>ingesting,</w:t>
      </w:r>
      <w:r w:rsidRPr="005108E4">
        <w:rPr>
          <w:spacing w:val="-11"/>
        </w:rPr>
        <w:t xml:space="preserve"> </w:t>
      </w:r>
      <w:r w:rsidRPr="005108E4">
        <w:t>inhaling or otherwise introducing Cannabis or Marijuana into the human</w:t>
      </w:r>
      <w:r w:rsidRPr="005108E4">
        <w:rPr>
          <w:spacing w:val="-19"/>
        </w:rPr>
        <w:t xml:space="preserve"> </w:t>
      </w:r>
      <w:r w:rsidRPr="005108E4">
        <w:rPr>
          <w:spacing w:val="-3"/>
        </w:rPr>
        <w:t>body</w:t>
      </w:r>
    </w:p>
    <w:p w14:paraId="5F8A1309" w14:textId="77777777" w:rsidR="00DA2759" w:rsidRPr="005108E4" w:rsidRDefault="00DA2759">
      <w:pPr>
        <w:pStyle w:val="BodyText"/>
        <w:spacing w:before="7"/>
        <w:jc w:val="left"/>
      </w:pPr>
    </w:p>
    <w:p w14:paraId="4F091C22" w14:textId="77777777" w:rsidR="00DA2759" w:rsidRPr="005108E4" w:rsidRDefault="009A7511">
      <w:pPr>
        <w:pStyle w:val="BodyText"/>
        <w:spacing w:line="242" w:lineRule="auto"/>
        <w:ind w:left="1320" w:right="116"/>
      </w:pPr>
      <w:r w:rsidRPr="005108E4">
        <w:rPr>
          <w:u w:val="single"/>
        </w:rPr>
        <w:t>Marijuana</w:t>
      </w:r>
      <w:r w:rsidRPr="005108E4">
        <w:rPr>
          <w:spacing w:val="-14"/>
          <w:u w:val="single"/>
        </w:rPr>
        <w:t xml:space="preserve"> </w:t>
      </w:r>
      <w:r w:rsidRPr="005108E4">
        <w:rPr>
          <w:u w:val="single"/>
        </w:rPr>
        <w:t>Courier</w:t>
      </w:r>
      <w:r w:rsidRPr="005108E4">
        <w:rPr>
          <w:spacing w:val="-13"/>
        </w:rPr>
        <w:t xml:space="preserve"> </w:t>
      </w:r>
      <w:r w:rsidRPr="005108E4">
        <w:t>means</w:t>
      </w:r>
      <w:r w:rsidRPr="005108E4">
        <w:rPr>
          <w:spacing w:val="-12"/>
        </w:rPr>
        <w:t xml:space="preserve"> </w:t>
      </w:r>
      <w:r w:rsidRPr="005108E4">
        <w:t>an</w:t>
      </w:r>
      <w:r w:rsidRPr="005108E4">
        <w:rPr>
          <w:spacing w:val="-13"/>
        </w:rPr>
        <w:t xml:space="preserve"> </w:t>
      </w:r>
      <w:r w:rsidRPr="005108E4">
        <w:t>entity</w:t>
      </w:r>
      <w:r w:rsidRPr="005108E4">
        <w:rPr>
          <w:spacing w:val="-21"/>
        </w:rPr>
        <w:t xml:space="preserve"> </w:t>
      </w:r>
      <w:r w:rsidRPr="005108E4">
        <w:t>licensed</w:t>
      </w:r>
      <w:r w:rsidRPr="005108E4">
        <w:rPr>
          <w:spacing w:val="-14"/>
        </w:rPr>
        <w:t xml:space="preserve"> </w:t>
      </w:r>
      <w:r w:rsidRPr="005108E4">
        <w:t>to</w:t>
      </w:r>
      <w:r w:rsidRPr="005108E4">
        <w:rPr>
          <w:spacing w:val="-13"/>
        </w:rPr>
        <w:t xml:space="preserve"> </w:t>
      </w:r>
      <w:r w:rsidRPr="005108E4">
        <w:t>deliver</w:t>
      </w:r>
      <w:r w:rsidRPr="005108E4">
        <w:rPr>
          <w:spacing w:val="-12"/>
        </w:rPr>
        <w:t xml:space="preserve"> </w:t>
      </w:r>
      <w:r w:rsidRPr="005108E4">
        <w:t>Finished</w:t>
      </w:r>
      <w:r w:rsidRPr="005108E4">
        <w:rPr>
          <w:spacing w:val="-13"/>
        </w:rPr>
        <w:t xml:space="preserve"> </w:t>
      </w:r>
      <w:r w:rsidRPr="005108E4">
        <w:t>Marijuana</w:t>
      </w:r>
      <w:r w:rsidRPr="005108E4">
        <w:rPr>
          <w:spacing w:val="-13"/>
        </w:rPr>
        <w:t xml:space="preserve"> </w:t>
      </w:r>
      <w:r w:rsidRPr="005108E4">
        <w:t>Products,</w:t>
      </w:r>
      <w:r w:rsidRPr="005108E4">
        <w:rPr>
          <w:spacing w:val="-13"/>
        </w:rPr>
        <w:t xml:space="preserve"> </w:t>
      </w:r>
      <w:r w:rsidRPr="005108E4">
        <w:t>Marijuana Accessories</w:t>
      </w:r>
      <w:r w:rsidRPr="005108E4">
        <w:rPr>
          <w:spacing w:val="-20"/>
        </w:rPr>
        <w:t xml:space="preserve"> </w:t>
      </w:r>
      <w:r w:rsidRPr="005108E4">
        <w:t>and</w:t>
      </w:r>
      <w:r w:rsidRPr="005108E4">
        <w:rPr>
          <w:spacing w:val="-19"/>
        </w:rPr>
        <w:t xml:space="preserve"> </w:t>
      </w:r>
      <w:r w:rsidRPr="005108E4">
        <w:t>Branded</w:t>
      </w:r>
      <w:r w:rsidRPr="005108E4">
        <w:rPr>
          <w:spacing w:val="-19"/>
        </w:rPr>
        <w:t xml:space="preserve"> </w:t>
      </w:r>
      <w:r w:rsidRPr="005108E4">
        <w:t>Goods</w:t>
      </w:r>
      <w:r w:rsidRPr="005108E4">
        <w:rPr>
          <w:spacing w:val="-19"/>
        </w:rPr>
        <w:t xml:space="preserve"> </w:t>
      </w:r>
      <w:r w:rsidRPr="005108E4">
        <w:t>directly</w:t>
      </w:r>
      <w:r w:rsidRPr="005108E4">
        <w:rPr>
          <w:spacing w:val="-25"/>
        </w:rPr>
        <w:t xml:space="preserve"> </w:t>
      </w:r>
      <w:r w:rsidRPr="005108E4">
        <w:t>to</w:t>
      </w:r>
      <w:r w:rsidRPr="005108E4">
        <w:rPr>
          <w:spacing w:val="-19"/>
        </w:rPr>
        <w:t xml:space="preserve"> </w:t>
      </w:r>
      <w:r w:rsidRPr="005108E4">
        <w:t>Consumers</w:t>
      </w:r>
      <w:r w:rsidRPr="005108E4">
        <w:rPr>
          <w:spacing w:val="-19"/>
        </w:rPr>
        <w:t xml:space="preserve"> </w:t>
      </w:r>
      <w:r w:rsidRPr="005108E4">
        <w:t>from</w:t>
      </w:r>
      <w:r w:rsidRPr="005108E4">
        <w:rPr>
          <w:spacing w:val="-19"/>
        </w:rPr>
        <w:t xml:space="preserve"> </w:t>
      </w:r>
      <w:r w:rsidRPr="005108E4">
        <w:t>a</w:t>
      </w:r>
      <w:r w:rsidRPr="005108E4">
        <w:rPr>
          <w:spacing w:val="-20"/>
        </w:rPr>
        <w:t xml:space="preserve"> </w:t>
      </w:r>
      <w:r w:rsidRPr="005108E4">
        <w:t>Marijuana</w:t>
      </w:r>
      <w:r w:rsidRPr="005108E4">
        <w:rPr>
          <w:spacing w:val="-18"/>
        </w:rPr>
        <w:t xml:space="preserve"> </w:t>
      </w:r>
      <w:r w:rsidRPr="005108E4">
        <w:t>Retailer,</w:t>
      </w:r>
      <w:r w:rsidRPr="005108E4">
        <w:rPr>
          <w:spacing w:val="-18"/>
        </w:rPr>
        <w:t xml:space="preserve"> </w:t>
      </w:r>
      <w:r w:rsidRPr="005108E4">
        <w:t>or</w:t>
      </w:r>
      <w:r w:rsidRPr="005108E4">
        <w:rPr>
          <w:spacing w:val="-17"/>
        </w:rPr>
        <w:t xml:space="preserve"> </w:t>
      </w:r>
      <w:r w:rsidRPr="005108E4">
        <w:t>directly</w:t>
      </w:r>
      <w:r w:rsidRPr="005108E4">
        <w:rPr>
          <w:spacing w:val="-25"/>
        </w:rPr>
        <w:t xml:space="preserve"> </w:t>
      </w:r>
      <w:r w:rsidRPr="005108E4">
        <w:t>to Registered Qualifying Patients or Caregivers from an MTC, but is not authorized to sell Marijuana or Marijuana Products directly to Consumers, Registered Qualifying Patients or Caregivers</w:t>
      </w:r>
      <w:r w:rsidRPr="005108E4">
        <w:rPr>
          <w:spacing w:val="-27"/>
        </w:rPr>
        <w:t xml:space="preserve"> </w:t>
      </w:r>
      <w:r w:rsidRPr="005108E4">
        <w:t>and</w:t>
      </w:r>
      <w:r w:rsidRPr="005108E4">
        <w:rPr>
          <w:spacing w:val="-27"/>
        </w:rPr>
        <w:t xml:space="preserve"> </w:t>
      </w:r>
      <w:r w:rsidRPr="005108E4">
        <w:t>is</w:t>
      </w:r>
      <w:r w:rsidRPr="005108E4">
        <w:rPr>
          <w:spacing w:val="-27"/>
        </w:rPr>
        <w:t xml:space="preserve"> </w:t>
      </w:r>
      <w:r w:rsidRPr="005108E4">
        <w:t>not</w:t>
      </w:r>
      <w:r w:rsidRPr="005108E4">
        <w:rPr>
          <w:spacing w:val="-27"/>
        </w:rPr>
        <w:t xml:space="preserve"> </w:t>
      </w:r>
      <w:r w:rsidRPr="005108E4">
        <w:t>authorized</w:t>
      </w:r>
      <w:r w:rsidRPr="005108E4">
        <w:rPr>
          <w:spacing w:val="-27"/>
        </w:rPr>
        <w:t xml:space="preserve"> </w:t>
      </w:r>
      <w:r w:rsidRPr="005108E4">
        <w:t>to</w:t>
      </w:r>
      <w:r w:rsidRPr="005108E4">
        <w:rPr>
          <w:spacing w:val="-27"/>
        </w:rPr>
        <w:t xml:space="preserve"> </w:t>
      </w:r>
      <w:r w:rsidRPr="005108E4">
        <w:t>Wholesale,</w:t>
      </w:r>
      <w:r w:rsidRPr="005108E4">
        <w:rPr>
          <w:spacing w:val="-27"/>
        </w:rPr>
        <w:t xml:space="preserve"> </w:t>
      </w:r>
      <w:r w:rsidRPr="005108E4">
        <w:t>Warehouse,</w:t>
      </w:r>
      <w:r w:rsidRPr="005108E4">
        <w:rPr>
          <w:spacing w:val="-27"/>
        </w:rPr>
        <w:t xml:space="preserve"> </w:t>
      </w:r>
      <w:r w:rsidRPr="005108E4">
        <w:t>Process,</w:t>
      </w:r>
      <w:r w:rsidRPr="005108E4">
        <w:rPr>
          <w:spacing w:val="-27"/>
        </w:rPr>
        <w:t xml:space="preserve"> </w:t>
      </w:r>
      <w:r w:rsidRPr="005108E4">
        <w:t>Repackage,</w:t>
      </w:r>
      <w:r w:rsidRPr="005108E4">
        <w:rPr>
          <w:spacing w:val="-30"/>
        </w:rPr>
        <w:t xml:space="preserve"> </w:t>
      </w:r>
      <w:r w:rsidRPr="005108E4">
        <w:t>or</w:t>
      </w:r>
      <w:r w:rsidRPr="005108E4">
        <w:rPr>
          <w:spacing w:val="-29"/>
        </w:rPr>
        <w:t xml:space="preserve"> </w:t>
      </w:r>
      <w:r w:rsidRPr="005108E4">
        <w:t>White</w:t>
      </w:r>
      <w:r w:rsidRPr="005108E4">
        <w:rPr>
          <w:spacing w:val="-28"/>
        </w:rPr>
        <w:t xml:space="preserve"> </w:t>
      </w:r>
      <w:r w:rsidRPr="005108E4">
        <w:t>Label. A</w:t>
      </w:r>
      <w:r w:rsidRPr="005108E4">
        <w:rPr>
          <w:spacing w:val="-18"/>
        </w:rPr>
        <w:t xml:space="preserve"> </w:t>
      </w:r>
      <w:r w:rsidRPr="005108E4">
        <w:t>Marijuana</w:t>
      </w:r>
      <w:r w:rsidRPr="005108E4">
        <w:rPr>
          <w:spacing w:val="-19"/>
        </w:rPr>
        <w:t xml:space="preserve"> </w:t>
      </w:r>
      <w:r w:rsidRPr="005108E4">
        <w:t>Courier</w:t>
      </w:r>
      <w:r w:rsidRPr="005108E4">
        <w:rPr>
          <w:spacing w:val="-19"/>
        </w:rPr>
        <w:t xml:space="preserve"> </w:t>
      </w:r>
      <w:r w:rsidRPr="005108E4">
        <w:t>is</w:t>
      </w:r>
      <w:r w:rsidRPr="005108E4">
        <w:rPr>
          <w:spacing w:val="-18"/>
        </w:rPr>
        <w:t xml:space="preserve"> </w:t>
      </w:r>
      <w:r w:rsidRPr="005108E4">
        <w:t>an</w:t>
      </w:r>
      <w:r w:rsidRPr="005108E4">
        <w:rPr>
          <w:spacing w:val="-18"/>
        </w:rPr>
        <w:t xml:space="preserve"> </w:t>
      </w:r>
      <w:r w:rsidRPr="005108E4">
        <w:t>additional</w:t>
      </w:r>
      <w:r w:rsidRPr="005108E4">
        <w:rPr>
          <w:spacing w:val="-17"/>
        </w:rPr>
        <w:t xml:space="preserve"> </w:t>
      </w:r>
      <w:r w:rsidRPr="005108E4">
        <w:t>license</w:t>
      </w:r>
      <w:r w:rsidRPr="005108E4">
        <w:rPr>
          <w:spacing w:val="-19"/>
        </w:rPr>
        <w:t xml:space="preserve"> </w:t>
      </w:r>
      <w:r w:rsidRPr="005108E4">
        <w:rPr>
          <w:spacing w:val="-3"/>
        </w:rPr>
        <w:t>type</w:t>
      </w:r>
      <w:r w:rsidRPr="005108E4">
        <w:rPr>
          <w:spacing w:val="-19"/>
        </w:rPr>
        <w:t xml:space="preserve"> </w:t>
      </w:r>
      <w:r w:rsidRPr="005108E4">
        <w:t>under</w:t>
      </w:r>
      <w:r w:rsidRPr="005108E4">
        <w:rPr>
          <w:spacing w:val="-16"/>
        </w:rPr>
        <w:t xml:space="preserve"> </w:t>
      </w:r>
      <w:r w:rsidRPr="005108E4">
        <w:t>M.G.L.</w:t>
      </w:r>
      <w:r w:rsidRPr="005108E4">
        <w:rPr>
          <w:spacing w:val="-16"/>
        </w:rPr>
        <w:t xml:space="preserve"> </w:t>
      </w:r>
      <w:r w:rsidRPr="005108E4">
        <w:t>c.</w:t>
      </w:r>
      <w:r w:rsidRPr="005108E4">
        <w:rPr>
          <w:spacing w:val="-17"/>
        </w:rPr>
        <w:t xml:space="preserve"> </w:t>
      </w:r>
      <w:r w:rsidRPr="005108E4">
        <w:t>94G,</w:t>
      </w:r>
      <w:r w:rsidRPr="005108E4">
        <w:rPr>
          <w:spacing w:val="-16"/>
        </w:rPr>
        <w:t xml:space="preserve"> </w:t>
      </w:r>
      <w:r w:rsidRPr="005108E4">
        <w:t>§</w:t>
      </w:r>
      <w:r w:rsidRPr="005108E4">
        <w:rPr>
          <w:spacing w:val="-16"/>
        </w:rPr>
        <w:t xml:space="preserve"> </w:t>
      </w:r>
      <w:r w:rsidRPr="005108E4">
        <w:t>4(b)(1)</w:t>
      </w:r>
      <w:r w:rsidRPr="005108E4">
        <w:rPr>
          <w:spacing w:val="-19"/>
        </w:rPr>
        <w:t xml:space="preserve"> </w:t>
      </w:r>
      <w:r w:rsidRPr="005108E4">
        <w:t>that</w:t>
      </w:r>
      <w:r w:rsidRPr="005108E4">
        <w:rPr>
          <w:spacing w:val="-17"/>
        </w:rPr>
        <w:t xml:space="preserve"> </w:t>
      </w:r>
      <w:r w:rsidRPr="005108E4">
        <w:t>allows</w:t>
      </w:r>
      <w:r w:rsidRPr="005108E4">
        <w:rPr>
          <w:spacing w:val="-18"/>
        </w:rPr>
        <w:t xml:space="preserve"> </w:t>
      </w:r>
      <w:r w:rsidRPr="005108E4">
        <w:t>for limited</w:t>
      </w:r>
      <w:r w:rsidRPr="005108E4">
        <w:rPr>
          <w:spacing w:val="-17"/>
        </w:rPr>
        <w:t xml:space="preserve"> </w:t>
      </w:r>
      <w:r w:rsidRPr="005108E4">
        <w:t>delivery</w:t>
      </w:r>
      <w:r w:rsidRPr="005108E4">
        <w:rPr>
          <w:spacing w:val="-23"/>
        </w:rPr>
        <w:t xml:space="preserve"> </w:t>
      </w:r>
      <w:r w:rsidRPr="005108E4">
        <w:t>of</w:t>
      </w:r>
      <w:r w:rsidRPr="005108E4">
        <w:rPr>
          <w:spacing w:val="-16"/>
        </w:rPr>
        <w:t xml:space="preserve"> </w:t>
      </w:r>
      <w:r w:rsidRPr="005108E4">
        <w:t>Marijuana</w:t>
      </w:r>
      <w:r w:rsidRPr="005108E4">
        <w:rPr>
          <w:spacing w:val="-18"/>
        </w:rPr>
        <w:t xml:space="preserve"> </w:t>
      </w:r>
      <w:r w:rsidRPr="005108E4">
        <w:t>or</w:t>
      </w:r>
      <w:r w:rsidRPr="005108E4">
        <w:rPr>
          <w:spacing w:val="-16"/>
        </w:rPr>
        <w:t xml:space="preserve"> </w:t>
      </w:r>
      <w:r w:rsidRPr="005108E4">
        <w:t>Marijuana</w:t>
      </w:r>
      <w:r w:rsidRPr="005108E4">
        <w:rPr>
          <w:spacing w:val="-18"/>
        </w:rPr>
        <w:t xml:space="preserve"> </w:t>
      </w:r>
      <w:r w:rsidRPr="005108E4">
        <w:t>Products</w:t>
      </w:r>
      <w:r w:rsidRPr="005108E4">
        <w:rPr>
          <w:spacing w:val="-15"/>
        </w:rPr>
        <w:t xml:space="preserve"> </w:t>
      </w:r>
      <w:r w:rsidRPr="005108E4">
        <w:t>to</w:t>
      </w:r>
      <w:r w:rsidRPr="005108E4">
        <w:rPr>
          <w:spacing w:val="-14"/>
        </w:rPr>
        <w:t xml:space="preserve"> </w:t>
      </w:r>
      <w:r w:rsidRPr="005108E4">
        <w:t>Consumers;</w:t>
      </w:r>
      <w:r w:rsidRPr="005108E4">
        <w:rPr>
          <w:spacing w:val="-14"/>
        </w:rPr>
        <w:t xml:space="preserve"> </w:t>
      </w:r>
      <w:r w:rsidRPr="005108E4">
        <w:t>and</w:t>
      </w:r>
      <w:r w:rsidRPr="005108E4">
        <w:rPr>
          <w:spacing w:val="-13"/>
        </w:rPr>
        <w:t xml:space="preserve"> </w:t>
      </w:r>
      <w:r w:rsidRPr="005108E4">
        <w:t>shall</w:t>
      </w:r>
      <w:r w:rsidRPr="005108E4">
        <w:rPr>
          <w:spacing w:val="-16"/>
        </w:rPr>
        <w:t xml:space="preserve"> </w:t>
      </w:r>
      <w:r w:rsidRPr="005108E4">
        <w:t>not</w:t>
      </w:r>
      <w:r w:rsidRPr="005108E4">
        <w:rPr>
          <w:spacing w:val="-16"/>
        </w:rPr>
        <w:t xml:space="preserve"> </w:t>
      </w:r>
      <w:r w:rsidRPr="005108E4">
        <w:t>be</w:t>
      </w:r>
      <w:r w:rsidRPr="005108E4">
        <w:rPr>
          <w:spacing w:val="-17"/>
        </w:rPr>
        <w:t xml:space="preserve"> </w:t>
      </w:r>
      <w:r w:rsidRPr="005108E4">
        <w:t xml:space="preserve">considered to be a Marijuana Retailer under 935 CMR 500.002: </w:t>
      </w:r>
      <w:r w:rsidRPr="005108E4">
        <w:rPr>
          <w:i/>
        </w:rPr>
        <w:t xml:space="preserve">Definitions </w:t>
      </w:r>
      <w:r w:rsidRPr="005108E4">
        <w:t xml:space="preserve">or 935 CMR 500.050: </w:t>
      </w:r>
      <w:r w:rsidRPr="005108E4">
        <w:rPr>
          <w:i/>
        </w:rPr>
        <w:t>Marijuana</w:t>
      </w:r>
      <w:r w:rsidRPr="005108E4">
        <w:rPr>
          <w:i/>
          <w:spacing w:val="-29"/>
        </w:rPr>
        <w:t xml:space="preserve"> </w:t>
      </w:r>
      <w:r w:rsidRPr="005108E4">
        <w:rPr>
          <w:i/>
        </w:rPr>
        <w:t>Establishments</w:t>
      </w:r>
      <w:r w:rsidRPr="005108E4">
        <w:rPr>
          <w:i/>
          <w:spacing w:val="-28"/>
        </w:rPr>
        <w:t xml:space="preserve"> </w:t>
      </w:r>
      <w:r w:rsidRPr="005108E4">
        <w:t>and</w:t>
      </w:r>
      <w:r w:rsidRPr="005108E4">
        <w:rPr>
          <w:spacing w:val="-28"/>
        </w:rPr>
        <w:t xml:space="preserve"> </w:t>
      </w:r>
      <w:r w:rsidRPr="005108E4">
        <w:t>shall</w:t>
      </w:r>
      <w:r w:rsidRPr="005108E4">
        <w:rPr>
          <w:spacing w:val="-30"/>
        </w:rPr>
        <w:t xml:space="preserve"> </w:t>
      </w:r>
      <w:r w:rsidRPr="005108E4">
        <w:t>be</w:t>
      </w:r>
      <w:r w:rsidRPr="005108E4">
        <w:rPr>
          <w:spacing w:val="-29"/>
        </w:rPr>
        <w:t xml:space="preserve"> </w:t>
      </w:r>
      <w:r w:rsidRPr="005108E4">
        <w:t>subject</w:t>
      </w:r>
      <w:r w:rsidRPr="005108E4">
        <w:rPr>
          <w:spacing w:val="-28"/>
        </w:rPr>
        <w:t xml:space="preserve"> </w:t>
      </w:r>
      <w:r w:rsidRPr="005108E4">
        <w:t>to</w:t>
      </w:r>
      <w:r w:rsidRPr="005108E4">
        <w:rPr>
          <w:spacing w:val="-28"/>
        </w:rPr>
        <w:t xml:space="preserve"> </w:t>
      </w:r>
      <w:r w:rsidRPr="005108E4">
        <w:t>935</w:t>
      </w:r>
      <w:r w:rsidRPr="005108E4">
        <w:rPr>
          <w:spacing w:val="-29"/>
        </w:rPr>
        <w:t xml:space="preserve"> </w:t>
      </w:r>
      <w:r w:rsidRPr="005108E4">
        <w:t>CMR</w:t>
      </w:r>
      <w:r w:rsidRPr="005108E4">
        <w:rPr>
          <w:spacing w:val="-27"/>
        </w:rPr>
        <w:t xml:space="preserve"> </w:t>
      </w:r>
      <w:r w:rsidRPr="005108E4">
        <w:t>500.050(1)(b):</w:t>
      </w:r>
      <w:r w:rsidRPr="005108E4">
        <w:rPr>
          <w:spacing w:val="5"/>
        </w:rPr>
        <w:t xml:space="preserve"> </w:t>
      </w:r>
      <w:r w:rsidRPr="005108E4">
        <w:rPr>
          <w:i/>
        </w:rPr>
        <w:t>Control</w:t>
      </w:r>
      <w:r w:rsidRPr="005108E4">
        <w:rPr>
          <w:i/>
          <w:spacing w:val="-28"/>
        </w:rPr>
        <w:t xml:space="preserve"> </w:t>
      </w:r>
      <w:r w:rsidRPr="005108E4">
        <w:rPr>
          <w:i/>
        </w:rPr>
        <w:t>Limitations</w:t>
      </w:r>
      <w:r w:rsidRPr="005108E4">
        <w:t>.</w:t>
      </w:r>
    </w:p>
    <w:p w14:paraId="2B89125A" w14:textId="77777777" w:rsidR="00DA2759" w:rsidRPr="005108E4" w:rsidRDefault="00DA2759">
      <w:pPr>
        <w:pStyle w:val="BodyText"/>
        <w:jc w:val="left"/>
        <w:rPr>
          <w:sz w:val="25"/>
        </w:rPr>
      </w:pPr>
    </w:p>
    <w:p w14:paraId="4491E3E8" w14:textId="77777777" w:rsidR="00DA2759" w:rsidRPr="005108E4" w:rsidRDefault="009A7511">
      <w:pPr>
        <w:pStyle w:val="BodyText"/>
        <w:spacing w:line="242" w:lineRule="auto"/>
        <w:ind w:left="1320" w:right="117" w:hanging="1"/>
      </w:pPr>
      <w:r w:rsidRPr="005108E4">
        <w:rPr>
          <w:u w:val="single"/>
        </w:rPr>
        <w:t>Marijuana</w:t>
      </w:r>
      <w:r w:rsidRPr="005108E4">
        <w:rPr>
          <w:spacing w:val="-19"/>
          <w:u w:val="single"/>
        </w:rPr>
        <w:t xml:space="preserve"> </w:t>
      </w:r>
      <w:r w:rsidRPr="005108E4">
        <w:rPr>
          <w:u w:val="single"/>
        </w:rPr>
        <w:t>Cultivator</w:t>
      </w:r>
      <w:r w:rsidRPr="005108E4">
        <w:rPr>
          <w:spacing w:val="-18"/>
        </w:rPr>
        <w:t xml:space="preserve"> </w:t>
      </w:r>
      <w:r w:rsidRPr="005108E4">
        <w:t>means</w:t>
      </w:r>
      <w:r w:rsidRPr="005108E4">
        <w:rPr>
          <w:spacing w:val="-17"/>
        </w:rPr>
        <w:t xml:space="preserve"> </w:t>
      </w:r>
      <w:r w:rsidRPr="005108E4">
        <w:t>an</w:t>
      </w:r>
      <w:r w:rsidRPr="005108E4">
        <w:rPr>
          <w:spacing w:val="-18"/>
        </w:rPr>
        <w:t xml:space="preserve"> </w:t>
      </w:r>
      <w:r w:rsidRPr="005108E4">
        <w:t>entity</w:t>
      </w:r>
      <w:r w:rsidRPr="005108E4">
        <w:rPr>
          <w:spacing w:val="-26"/>
        </w:rPr>
        <w:t xml:space="preserve"> </w:t>
      </w:r>
      <w:r w:rsidRPr="005108E4">
        <w:t>licensed</w:t>
      </w:r>
      <w:r w:rsidRPr="005108E4">
        <w:rPr>
          <w:spacing w:val="-19"/>
        </w:rPr>
        <w:t xml:space="preserve"> </w:t>
      </w:r>
      <w:r w:rsidRPr="005108E4">
        <w:t>to</w:t>
      </w:r>
      <w:r w:rsidRPr="005108E4">
        <w:rPr>
          <w:spacing w:val="-20"/>
        </w:rPr>
        <w:t xml:space="preserve"> </w:t>
      </w:r>
      <w:r w:rsidRPr="005108E4">
        <w:t>cultivate,</w:t>
      </w:r>
      <w:r w:rsidRPr="005108E4">
        <w:rPr>
          <w:spacing w:val="-20"/>
        </w:rPr>
        <w:t xml:space="preserve"> </w:t>
      </w:r>
      <w:r w:rsidRPr="005108E4">
        <w:t>Process</w:t>
      </w:r>
      <w:r w:rsidRPr="005108E4">
        <w:rPr>
          <w:spacing w:val="-19"/>
        </w:rPr>
        <w:t xml:space="preserve"> </w:t>
      </w:r>
      <w:r w:rsidRPr="005108E4">
        <w:t>and</w:t>
      </w:r>
      <w:r w:rsidRPr="005108E4">
        <w:rPr>
          <w:spacing w:val="-20"/>
        </w:rPr>
        <w:t xml:space="preserve"> </w:t>
      </w:r>
      <w:r w:rsidRPr="005108E4">
        <w:t>package</w:t>
      </w:r>
      <w:r w:rsidRPr="005108E4">
        <w:rPr>
          <w:spacing w:val="-21"/>
        </w:rPr>
        <w:t xml:space="preserve"> </w:t>
      </w:r>
      <w:r w:rsidRPr="005108E4">
        <w:t>Marijuana,</w:t>
      </w:r>
      <w:r w:rsidRPr="005108E4">
        <w:rPr>
          <w:spacing w:val="-17"/>
        </w:rPr>
        <w:t xml:space="preserve"> </w:t>
      </w:r>
      <w:r w:rsidRPr="005108E4">
        <w:t xml:space="preserve">and to Transfer Marijuana to other Marijuana Establishments, but not to Consumers. A Craft Marijuana Cooperative is a </w:t>
      </w:r>
      <w:r w:rsidRPr="005108E4">
        <w:rPr>
          <w:spacing w:val="-3"/>
        </w:rPr>
        <w:t xml:space="preserve">type </w:t>
      </w:r>
      <w:r w:rsidRPr="005108E4">
        <w:t>of Marijuana</w:t>
      </w:r>
      <w:r w:rsidRPr="005108E4">
        <w:rPr>
          <w:spacing w:val="-11"/>
        </w:rPr>
        <w:t xml:space="preserve"> </w:t>
      </w:r>
      <w:r w:rsidRPr="005108E4">
        <w:t>Cultivator.</w:t>
      </w:r>
    </w:p>
    <w:p w14:paraId="2BE113A0" w14:textId="77777777" w:rsidR="00DA2759" w:rsidRPr="005108E4" w:rsidRDefault="00DA2759">
      <w:pPr>
        <w:pStyle w:val="BodyText"/>
        <w:spacing w:before="6"/>
        <w:jc w:val="left"/>
      </w:pPr>
    </w:p>
    <w:p w14:paraId="74BA9A84" w14:textId="289BC48A" w:rsidR="00DA2759" w:rsidRPr="005108E4" w:rsidRDefault="009A7511">
      <w:pPr>
        <w:pStyle w:val="BodyText"/>
        <w:spacing w:line="242" w:lineRule="auto"/>
        <w:ind w:left="1319" w:right="115"/>
      </w:pPr>
      <w:r w:rsidRPr="005108E4">
        <w:rPr>
          <w:u w:val="single"/>
        </w:rPr>
        <w:t>Marijuana Establishment</w:t>
      </w:r>
      <w:r w:rsidRPr="005108E4">
        <w:t xml:space="preserve"> </w:t>
      </w:r>
      <w:r w:rsidR="00596C7F" w:rsidRPr="005108E4">
        <w:t xml:space="preserve">(ME) </w:t>
      </w:r>
      <w:r w:rsidRPr="005108E4">
        <w:t>means a Marijuana Cultivator (Indoor or Outdoor), Craft Marijuana Cooperative,</w:t>
      </w:r>
      <w:r w:rsidRPr="005108E4">
        <w:rPr>
          <w:spacing w:val="-22"/>
        </w:rPr>
        <w:t xml:space="preserve"> </w:t>
      </w:r>
      <w:r w:rsidRPr="005108E4">
        <w:t>Marijuana</w:t>
      </w:r>
      <w:r w:rsidRPr="005108E4">
        <w:rPr>
          <w:spacing w:val="-22"/>
        </w:rPr>
        <w:t xml:space="preserve"> </w:t>
      </w:r>
      <w:r w:rsidRPr="005108E4">
        <w:t>Product</w:t>
      </w:r>
      <w:r w:rsidRPr="005108E4">
        <w:rPr>
          <w:spacing w:val="-21"/>
        </w:rPr>
        <w:t xml:space="preserve"> </w:t>
      </w:r>
      <w:r w:rsidRPr="005108E4">
        <w:t>Manufacturer,</w:t>
      </w:r>
      <w:r w:rsidRPr="005108E4">
        <w:rPr>
          <w:spacing w:val="-21"/>
        </w:rPr>
        <w:t xml:space="preserve"> </w:t>
      </w:r>
      <w:r w:rsidRPr="005108E4">
        <w:t>Marijuana</w:t>
      </w:r>
      <w:r w:rsidRPr="005108E4">
        <w:rPr>
          <w:spacing w:val="-22"/>
        </w:rPr>
        <w:t xml:space="preserve"> </w:t>
      </w:r>
      <w:r w:rsidRPr="005108E4">
        <w:t>Microbusiness,</w:t>
      </w:r>
      <w:r w:rsidRPr="005108E4">
        <w:rPr>
          <w:spacing w:val="-19"/>
        </w:rPr>
        <w:t xml:space="preserve"> </w:t>
      </w:r>
      <w:r w:rsidRPr="005108E4">
        <w:t>Independent</w:t>
      </w:r>
      <w:r w:rsidRPr="005108E4">
        <w:rPr>
          <w:spacing w:val="-21"/>
        </w:rPr>
        <w:t xml:space="preserve"> </w:t>
      </w:r>
      <w:r w:rsidRPr="005108E4">
        <w:t xml:space="preserve">Testing </w:t>
      </w:r>
      <w:r w:rsidRPr="005108E4">
        <w:rPr>
          <w:spacing w:val="-3"/>
        </w:rPr>
        <w:t>Laboratory,</w:t>
      </w:r>
      <w:r w:rsidRPr="005108E4">
        <w:rPr>
          <w:spacing w:val="-26"/>
        </w:rPr>
        <w:t xml:space="preserve"> </w:t>
      </w:r>
      <w:r w:rsidRPr="005108E4">
        <w:t>Marijuana</w:t>
      </w:r>
      <w:r w:rsidRPr="005108E4">
        <w:rPr>
          <w:spacing w:val="-27"/>
        </w:rPr>
        <w:t xml:space="preserve"> </w:t>
      </w:r>
      <w:r w:rsidRPr="005108E4">
        <w:t>Retailer,</w:t>
      </w:r>
      <w:r w:rsidRPr="005108E4">
        <w:rPr>
          <w:spacing w:val="-25"/>
        </w:rPr>
        <w:t xml:space="preserve"> </w:t>
      </w:r>
      <w:r w:rsidRPr="005108E4">
        <w:t>Marijuana</w:t>
      </w:r>
      <w:r w:rsidRPr="005108E4">
        <w:rPr>
          <w:spacing w:val="-27"/>
        </w:rPr>
        <w:t xml:space="preserve"> </w:t>
      </w:r>
      <w:r w:rsidRPr="005108E4">
        <w:t>Transporter,</w:t>
      </w:r>
      <w:r w:rsidRPr="005108E4">
        <w:rPr>
          <w:spacing w:val="-25"/>
        </w:rPr>
        <w:t xml:space="preserve"> </w:t>
      </w:r>
      <w:r w:rsidRPr="005108E4">
        <w:t>Delivery</w:t>
      </w:r>
      <w:r w:rsidRPr="005108E4">
        <w:rPr>
          <w:spacing w:val="-30"/>
        </w:rPr>
        <w:t xml:space="preserve"> </w:t>
      </w:r>
      <w:r w:rsidRPr="005108E4">
        <w:t>Licensee,</w:t>
      </w:r>
      <w:r w:rsidRPr="005108E4">
        <w:rPr>
          <w:spacing w:val="-24"/>
        </w:rPr>
        <w:t xml:space="preserve"> </w:t>
      </w:r>
      <w:r w:rsidRPr="005108E4">
        <w:t>Marijuana</w:t>
      </w:r>
      <w:r w:rsidRPr="005108E4">
        <w:rPr>
          <w:spacing w:val="-26"/>
        </w:rPr>
        <w:t xml:space="preserve"> </w:t>
      </w:r>
      <w:r w:rsidRPr="005108E4">
        <w:t xml:space="preserve">Research Facility Licensee (as defined in 935 CMR 501.002: </w:t>
      </w:r>
      <w:r w:rsidRPr="005108E4">
        <w:rPr>
          <w:u w:val="single"/>
        </w:rPr>
        <w:t>Marijuana Research Facility Licensee</w:t>
      </w:r>
      <w:r w:rsidRPr="005108E4">
        <w:t xml:space="preserve">), Social Consumption Establishment (as defined in 935 CMR 501.002: </w:t>
      </w:r>
      <w:r w:rsidRPr="005108E4">
        <w:rPr>
          <w:u w:val="single"/>
        </w:rPr>
        <w:t>Social Consumption</w:t>
      </w:r>
      <w:r w:rsidRPr="005108E4">
        <w:t xml:space="preserve"> </w:t>
      </w:r>
      <w:r w:rsidRPr="005108E4">
        <w:rPr>
          <w:u w:val="single"/>
        </w:rPr>
        <w:t>Establishment</w:t>
      </w:r>
      <w:r w:rsidRPr="005108E4">
        <w:t xml:space="preserve">), or any other </w:t>
      </w:r>
      <w:r w:rsidRPr="005108E4">
        <w:rPr>
          <w:spacing w:val="-3"/>
        </w:rPr>
        <w:t xml:space="preserve">type </w:t>
      </w:r>
      <w:r w:rsidRPr="005108E4">
        <w:t>of licensed Marijuana-related business, except a Medical Marijuana Treatment Center</w:t>
      </w:r>
      <w:r w:rsidRPr="005108E4">
        <w:rPr>
          <w:spacing w:val="-4"/>
        </w:rPr>
        <w:t xml:space="preserve"> </w:t>
      </w:r>
      <w:r w:rsidRPr="005108E4">
        <w:t>(MTC).</w:t>
      </w:r>
    </w:p>
    <w:p w14:paraId="35C6BF67" w14:textId="77777777" w:rsidR="00DA2759" w:rsidRPr="005108E4" w:rsidRDefault="00DA2759">
      <w:pPr>
        <w:pStyle w:val="BodyText"/>
        <w:spacing w:before="10"/>
        <w:jc w:val="left"/>
      </w:pPr>
    </w:p>
    <w:p w14:paraId="24A9993A" w14:textId="77777777" w:rsidR="00DA2759" w:rsidRPr="005108E4" w:rsidRDefault="009A7511">
      <w:pPr>
        <w:pStyle w:val="BodyText"/>
        <w:spacing w:line="242" w:lineRule="auto"/>
        <w:ind w:left="1319" w:right="116"/>
      </w:pPr>
      <w:r w:rsidRPr="005108E4">
        <w:rPr>
          <w:u w:val="single"/>
        </w:rPr>
        <w:t>Marijuana Establishment Agent</w:t>
      </w:r>
      <w:r w:rsidRPr="005108E4">
        <w:t xml:space="preserve"> means any Owner, employee, Executive, or volunteer of a Marijuana</w:t>
      </w:r>
      <w:r w:rsidRPr="005108E4">
        <w:rPr>
          <w:spacing w:val="-22"/>
        </w:rPr>
        <w:t xml:space="preserve"> </w:t>
      </w:r>
      <w:r w:rsidRPr="005108E4">
        <w:t>Establishment,</w:t>
      </w:r>
      <w:r w:rsidRPr="005108E4">
        <w:rPr>
          <w:spacing w:val="-20"/>
        </w:rPr>
        <w:t xml:space="preserve"> </w:t>
      </w:r>
      <w:r w:rsidRPr="005108E4">
        <w:t>who</w:t>
      </w:r>
      <w:r w:rsidRPr="005108E4">
        <w:rPr>
          <w:spacing w:val="-21"/>
        </w:rPr>
        <w:t xml:space="preserve"> </w:t>
      </w:r>
      <w:r w:rsidRPr="005108E4">
        <w:t>shall</w:t>
      </w:r>
      <w:r w:rsidRPr="005108E4">
        <w:rPr>
          <w:spacing w:val="-17"/>
        </w:rPr>
        <w:t xml:space="preserve"> </w:t>
      </w:r>
      <w:r w:rsidRPr="005108E4">
        <w:t>be</w:t>
      </w:r>
      <w:r w:rsidRPr="005108E4">
        <w:rPr>
          <w:spacing w:val="-20"/>
        </w:rPr>
        <w:t xml:space="preserve"> </w:t>
      </w:r>
      <w:r w:rsidRPr="005108E4">
        <w:t>21</w:t>
      </w:r>
      <w:r w:rsidRPr="005108E4">
        <w:rPr>
          <w:spacing w:val="-18"/>
        </w:rPr>
        <w:t xml:space="preserve"> </w:t>
      </w:r>
      <w:r w:rsidRPr="005108E4">
        <w:rPr>
          <w:spacing w:val="-3"/>
        </w:rPr>
        <w:t>years</w:t>
      </w:r>
      <w:r w:rsidRPr="005108E4">
        <w:rPr>
          <w:spacing w:val="-19"/>
        </w:rPr>
        <w:t xml:space="preserve"> </w:t>
      </w:r>
      <w:r w:rsidRPr="005108E4">
        <w:t>of</w:t>
      </w:r>
      <w:r w:rsidRPr="005108E4">
        <w:rPr>
          <w:spacing w:val="-19"/>
        </w:rPr>
        <w:t xml:space="preserve"> </w:t>
      </w:r>
      <w:r w:rsidRPr="005108E4">
        <w:t>age</w:t>
      </w:r>
      <w:r w:rsidRPr="005108E4">
        <w:rPr>
          <w:spacing w:val="-20"/>
        </w:rPr>
        <w:t xml:space="preserve"> </w:t>
      </w:r>
      <w:r w:rsidRPr="005108E4">
        <w:t>or</w:t>
      </w:r>
      <w:r w:rsidRPr="005108E4">
        <w:rPr>
          <w:spacing w:val="-19"/>
        </w:rPr>
        <w:t xml:space="preserve"> </w:t>
      </w:r>
      <w:r w:rsidRPr="005108E4">
        <w:t>older.</w:t>
      </w:r>
      <w:r w:rsidRPr="005108E4">
        <w:rPr>
          <w:spacing w:val="-19"/>
        </w:rPr>
        <w:t xml:space="preserve"> </w:t>
      </w:r>
      <w:r w:rsidRPr="005108E4">
        <w:t>Employee</w:t>
      </w:r>
      <w:r w:rsidRPr="005108E4">
        <w:rPr>
          <w:spacing w:val="-19"/>
        </w:rPr>
        <w:t xml:space="preserve"> </w:t>
      </w:r>
      <w:r w:rsidRPr="005108E4">
        <w:t>includes</w:t>
      </w:r>
      <w:r w:rsidRPr="005108E4">
        <w:rPr>
          <w:spacing w:val="-19"/>
        </w:rPr>
        <w:t xml:space="preserve"> </w:t>
      </w:r>
      <w:r w:rsidRPr="005108E4">
        <w:t>a</w:t>
      </w:r>
      <w:r w:rsidRPr="005108E4">
        <w:rPr>
          <w:spacing w:val="-19"/>
        </w:rPr>
        <w:t xml:space="preserve"> </w:t>
      </w:r>
      <w:r w:rsidRPr="005108E4">
        <w:t>consultant or contractor who provides on-site services to a Marijuana Establishment related to the cultivation,</w:t>
      </w:r>
      <w:r w:rsidRPr="005108E4">
        <w:rPr>
          <w:spacing w:val="-7"/>
        </w:rPr>
        <w:t xml:space="preserve"> </w:t>
      </w:r>
      <w:r w:rsidRPr="005108E4">
        <w:t>harvesting,</w:t>
      </w:r>
      <w:r w:rsidRPr="005108E4">
        <w:rPr>
          <w:spacing w:val="-6"/>
        </w:rPr>
        <w:t xml:space="preserve"> </w:t>
      </w:r>
      <w:r w:rsidRPr="005108E4">
        <w:t>preparation,</w:t>
      </w:r>
      <w:r w:rsidRPr="005108E4">
        <w:rPr>
          <w:spacing w:val="-6"/>
        </w:rPr>
        <w:t xml:space="preserve"> </w:t>
      </w:r>
      <w:r w:rsidRPr="005108E4">
        <w:t>packaging,</w:t>
      </w:r>
      <w:r w:rsidRPr="005108E4">
        <w:rPr>
          <w:spacing w:val="-6"/>
        </w:rPr>
        <w:t xml:space="preserve"> </w:t>
      </w:r>
      <w:r w:rsidRPr="005108E4">
        <w:t>storage,</w:t>
      </w:r>
      <w:r w:rsidRPr="005108E4">
        <w:rPr>
          <w:spacing w:val="-7"/>
        </w:rPr>
        <w:t xml:space="preserve"> </w:t>
      </w:r>
      <w:r w:rsidRPr="005108E4">
        <w:t>testing,</w:t>
      </w:r>
      <w:r w:rsidRPr="005108E4">
        <w:rPr>
          <w:spacing w:val="-6"/>
        </w:rPr>
        <w:t xml:space="preserve"> </w:t>
      </w:r>
      <w:r w:rsidRPr="005108E4">
        <w:t>or</w:t>
      </w:r>
      <w:r w:rsidRPr="005108E4">
        <w:rPr>
          <w:spacing w:val="-6"/>
        </w:rPr>
        <w:t xml:space="preserve"> </w:t>
      </w:r>
      <w:r w:rsidRPr="005108E4">
        <w:t>dispensing</w:t>
      </w:r>
      <w:r w:rsidRPr="005108E4">
        <w:rPr>
          <w:spacing w:val="-8"/>
        </w:rPr>
        <w:t xml:space="preserve"> </w:t>
      </w:r>
      <w:r w:rsidRPr="005108E4">
        <w:t>of</w:t>
      </w:r>
      <w:r w:rsidRPr="005108E4">
        <w:rPr>
          <w:spacing w:val="-7"/>
        </w:rPr>
        <w:t xml:space="preserve"> </w:t>
      </w:r>
      <w:r w:rsidRPr="005108E4">
        <w:t>Marijuana.</w:t>
      </w:r>
    </w:p>
    <w:p w14:paraId="19681280" w14:textId="77777777" w:rsidR="00DA2759" w:rsidRPr="005108E4" w:rsidRDefault="00DA2759">
      <w:pPr>
        <w:pStyle w:val="BodyText"/>
        <w:spacing w:before="6"/>
        <w:jc w:val="left"/>
      </w:pPr>
    </w:p>
    <w:p w14:paraId="489A7677" w14:textId="77777777" w:rsidR="00DA2759" w:rsidRPr="005108E4" w:rsidRDefault="009A7511">
      <w:pPr>
        <w:pStyle w:val="BodyText"/>
        <w:spacing w:line="242" w:lineRule="auto"/>
        <w:ind w:left="1319" w:right="118"/>
      </w:pPr>
      <w:r w:rsidRPr="005108E4">
        <w:rPr>
          <w:u w:val="single"/>
        </w:rPr>
        <w:t>Marijuana-infused Product (MIP)</w:t>
      </w:r>
      <w:r w:rsidRPr="005108E4">
        <w:t xml:space="preserve"> means a Marijuana Product infused with Marijuana that is intended</w:t>
      </w:r>
      <w:r w:rsidRPr="005108E4">
        <w:rPr>
          <w:spacing w:val="-21"/>
        </w:rPr>
        <w:t xml:space="preserve"> </w:t>
      </w:r>
      <w:r w:rsidRPr="005108E4">
        <w:t>for</w:t>
      </w:r>
      <w:r w:rsidRPr="005108E4">
        <w:rPr>
          <w:spacing w:val="-19"/>
        </w:rPr>
        <w:t xml:space="preserve"> </w:t>
      </w:r>
      <w:r w:rsidRPr="005108E4">
        <w:t>use</w:t>
      </w:r>
      <w:r w:rsidRPr="005108E4">
        <w:rPr>
          <w:spacing w:val="-19"/>
        </w:rPr>
        <w:t xml:space="preserve"> </w:t>
      </w:r>
      <w:r w:rsidRPr="005108E4">
        <w:t>or</w:t>
      </w:r>
      <w:r w:rsidRPr="005108E4">
        <w:rPr>
          <w:spacing w:val="-19"/>
        </w:rPr>
        <w:t xml:space="preserve"> </w:t>
      </w:r>
      <w:r w:rsidRPr="005108E4">
        <w:t>consumption</w:t>
      </w:r>
      <w:r w:rsidRPr="005108E4">
        <w:rPr>
          <w:spacing w:val="-18"/>
        </w:rPr>
        <w:t xml:space="preserve"> </w:t>
      </w:r>
      <w:r w:rsidRPr="005108E4">
        <w:t>including,</w:t>
      </w:r>
      <w:r w:rsidRPr="005108E4">
        <w:rPr>
          <w:spacing w:val="-18"/>
        </w:rPr>
        <w:t xml:space="preserve"> </w:t>
      </w:r>
      <w:r w:rsidRPr="005108E4">
        <w:t>but</w:t>
      </w:r>
      <w:r w:rsidRPr="005108E4">
        <w:rPr>
          <w:spacing w:val="-18"/>
        </w:rPr>
        <w:t xml:space="preserve"> </w:t>
      </w:r>
      <w:r w:rsidRPr="005108E4">
        <w:t>not</w:t>
      </w:r>
      <w:r w:rsidRPr="005108E4">
        <w:rPr>
          <w:spacing w:val="-17"/>
        </w:rPr>
        <w:t xml:space="preserve"> </w:t>
      </w:r>
      <w:r w:rsidRPr="005108E4">
        <w:t>limited</w:t>
      </w:r>
      <w:r w:rsidRPr="005108E4">
        <w:rPr>
          <w:spacing w:val="-18"/>
        </w:rPr>
        <w:t xml:space="preserve"> </w:t>
      </w:r>
      <w:r w:rsidRPr="005108E4">
        <w:t>to,</w:t>
      </w:r>
      <w:r w:rsidRPr="005108E4">
        <w:rPr>
          <w:spacing w:val="-19"/>
        </w:rPr>
        <w:t xml:space="preserve"> </w:t>
      </w:r>
      <w:r w:rsidRPr="005108E4">
        <w:t>Edibles,</w:t>
      </w:r>
      <w:r w:rsidRPr="005108E4">
        <w:rPr>
          <w:spacing w:val="-18"/>
        </w:rPr>
        <w:t xml:space="preserve"> </w:t>
      </w:r>
      <w:r w:rsidRPr="005108E4">
        <w:t>ointments,</w:t>
      </w:r>
      <w:r w:rsidRPr="005108E4">
        <w:rPr>
          <w:spacing w:val="-18"/>
        </w:rPr>
        <w:t xml:space="preserve"> </w:t>
      </w:r>
      <w:r w:rsidRPr="005108E4">
        <w:t>aerosols,</w:t>
      </w:r>
      <w:r w:rsidRPr="005108E4">
        <w:rPr>
          <w:spacing w:val="-20"/>
        </w:rPr>
        <w:t xml:space="preserve"> </w:t>
      </w:r>
      <w:r w:rsidRPr="005108E4">
        <w:t>oils, and Tinctures. A Marijuana-infused Product (MIP), when created or sold by a Marijuana Establishment</w:t>
      </w:r>
      <w:r w:rsidRPr="005108E4">
        <w:rPr>
          <w:spacing w:val="-5"/>
        </w:rPr>
        <w:t xml:space="preserve"> </w:t>
      </w:r>
      <w:r w:rsidRPr="005108E4">
        <w:t>or</w:t>
      </w:r>
      <w:r w:rsidRPr="005108E4">
        <w:rPr>
          <w:spacing w:val="-7"/>
        </w:rPr>
        <w:t xml:space="preserve"> </w:t>
      </w:r>
      <w:r w:rsidRPr="005108E4">
        <w:t>an</w:t>
      </w:r>
      <w:r w:rsidRPr="005108E4">
        <w:rPr>
          <w:spacing w:val="-6"/>
        </w:rPr>
        <w:t xml:space="preserve"> </w:t>
      </w:r>
      <w:r w:rsidRPr="005108E4">
        <w:t>MTC,</w:t>
      </w:r>
      <w:r w:rsidRPr="005108E4">
        <w:rPr>
          <w:spacing w:val="-5"/>
        </w:rPr>
        <w:t xml:space="preserve"> </w:t>
      </w:r>
      <w:r w:rsidRPr="005108E4">
        <w:t>shall</w:t>
      </w:r>
      <w:r w:rsidRPr="005108E4">
        <w:rPr>
          <w:spacing w:val="-5"/>
        </w:rPr>
        <w:t xml:space="preserve"> </w:t>
      </w:r>
      <w:r w:rsidRPr="005108E4">
        <w:t>not</w:t>
      </w:r>
      <w:r w:rsidRPr="005108E4">
        <w:rPr>
          <w:spacing w:val="-5"/>
        </w:rPr>
        <w:t xml:space="preserve"> </w:t>
      </w:r>
      <w:r w:rsidRPr="005108E4">
        <w:t>be</w:t>
      </w:r>
      <w:r w:rsidRPr="005108E4">
        <w:rPr>
          <w:spacing w:val="-6"/>
        </w:rPr>
        <w:t xml:space="preserve"> </w:t>
      </w:r>
      <w:r w:rsidRPr="005108E4">
        <w:t>considered</w:t>
      </w:r>
      <w:r w:rsidRPr="005108E4">
        <w:rPr>
          <w:spacing w:val="-6"/>
        </w:rPr>
        <w:t xml:space="preserve"> </w:t>
      </w:r>
      <w:r w:rsidRPr="005108E4">
        <w:t>a</w:t>
      </w:r>
      <w:r w:rsidRPr="005108E4">
        <w:rPr>
          <w:spacing w:val="-7"/>
        </w:rPr>
        <w:t xml:space="preserve"> </w:t>
      </w:r>
      <w:r w:rsidRPr="005108E4">
        <w:t>food</w:t>
      </w:r>
      <w:r w:rsidRPr="005108E4">
        <w:rPr>
          <w:spacing w:val="-5"/>
        </w:rPr>
        <w:t xml:space="preserve"> </w:t>
      </w:r>
      <w:r w:rsidRPr="005108E4">
        <w:t>or</w:t>
      </w:r>
      <w:r w:rsidRPr="005108E4">
        <w:rPr>
          <w:spacing w:val="-4"/>
        </w:rPr>
        <w:t xml:space="preserve"> </w:t>
      </w:r>
      <w:r w:rsidRPr="005108E4">
        <w:t>a</w:t>
      </w:r>
      <w:r w:rsidRPr="005108E4">
        <w:rPr>
          <w:spacing w:val="-5"/>
        </w:rPr>
        <w:t xml:space="preserve"> </w:t>
      </w:r>
      <w:r w:rsidRPr="005108E4">
        <w:t>drug</w:t>
      </w:r>
      <w:r w:rsidRPr="005108E4">
        <w:rPr>
          <w:spacing w:val="-6"/>
        </w:rPr>
        <w:t xml:space="preserve"> </w:t>
      </w:r>
      <w:r w:rsidRPr="005108E4">
        <w:t>as</w:t>
      </w:r>
      <w:r w:rsidRPr="005108E4">
        <w:rPr>
          <w:spacing w:val="-3"/>
        </w:rPr>
        <w:t xml:space="preserve"> </w:t>
      </w:r>
      <w:r w:rsidRPr="005108E4">
        <w:t>defined</w:t>
      </w:r>
      <w:r w:rsidRPr="005108E4">
        <w:rPr>
          <w:spacing w:val="-5"/>
        </w:rPr>
        <w:t xml:space="preserve"> </w:t>
      </w:r>
      <w:r w:rsidRPr="005108E4">
        <w:t>in</w:t>
      </w:r>
      <w:r w:rsidRPr="005108E4">
        <w:rPr>
          <w:spacing w:val="-6"/>
        </w:rPr>
        <w:t xml:space="preserve"> </w:t>
      </w:r>
      <w:r w:rsidRPr="005108E4">
        <w:t>M.G.L.</w:t>
      </w:r>
      <w:r w:rsidRPr="005108E4">
        <w:rPr>
          <w:spacing w:val="-6"/>
        </w:rPr>
        <w:t xml:space="preserve"> </w:t>
      </w:r>
      <w:r w:rsidRPr="005108E4">
        <w:t>c.</w:t>
      </w:r>
      <w:r w:rsidRPr="005108E4">
        <w:rPr>
          <w:spacing w:val="-5"/>
        </w:rPr>
        <w:t xml:space="preserve"> </w:t>
      </w:r>
      <w:r w:rsidRPr="005108E4">
        <w:t>94,</w:t>
      </w:r>
    </w:p>
    <w:p w14:paraId="68BF9562" w14:textId="77777777" w:rsidR="00DA2759" w:rsidRPr="005108E4" w:rsidRDefault="009A7511">
      <w:pPr>
        <w:pStyle w:val="BodyText"/>
        <w:spacing w:before="3"/>
        <w:ind w:left="1319"/>
      </w:pPr>
      <w:r w:rsidRPr="005108E4">
        <w:t>§ 1. MIPs are a type of Marijuana Product.</w:t>
      </w:r>
    </w:p>
    <w:p w14:paraId="18D2CEDC" w14:textId="77777777" w:rsidR="00DA2759" w:rsidRPr="005108E4" w:rsidRDefault="00DA2759">
      <w:pPr>
        <w:pStyle w:val="BodyText"/>
        <w:spacing w:before="7"/>
        <w:jc w:val="left"/>
      </w:pPr>
    </w:p>
    <w:p w14:paraId="6A5683DE" w14:textId="77777777" w:rsidR="00DA2759" w:rsidRPr="005108E4" w:rsidRDefault="009A7511">
      <w:pPr>
        <w:pStyle w:val="BodyText"/>
        <w:spacing w:before="1" w:line="242" w:lineRule="auto"/>
        <w:ind w:left="1320" w:right="116"/>
      </w:pPr>
      <w:r w:rsidRPr="005108E4">
        <w:rPr>
          <w:u w:val="single"/>
        </w:rPr>
        <w:t>Marijuana</w:t>
      </w:r>
      <w:r w:rsidRPr="005108E4">
        <w:rPr>
          <w:spacing w:val="-21"/>
          <w:u w:val="single"/>
        </w:rPr>
        <w:t xml:space="preserve"> </w:t>
      </w:r>
      <w:r w:rsidRPr="005108E4">
        <w:rPr>
          <w:u w:val="single"/>
        </w:rPr>
        <w:t>Products</w:t>
      </w:r>
      <w:r w:rsidRPr="005108E4">
        <w:rPr>
          <w:spacing w:val="-19"/>
        </w:rPr>
        <w:t xml:space="preserve"> </w:t>
      </w:r>
      <w:r w:rsidRPr="005108E4">
        <w:t>(or</w:t>
      </w:r>
      <w:r w:rsidRPr="005108E4">
        <w:rPr>
          <w:spacing w:val="-21"/>
        </w:rPr>
        <w:t xml:space="preserve"> </w:t>
      </w:r>
      <w:r w:rsidRPr="005108E4">
        <w:t>Cannabis</w:t>
      </w:r>
      <w:r w:rsidRPr="005108E4">
        <w:rPr>
          <w:spacing w:val="-19"/>
        </w:rPr>
        <w:t xml:space="preserve"> </w:t>
      </w:r>
      <w:r w:rsidRPr="005108E4">
        <w:t>Products)</w:t>
      </w:r>
      <w:r w:rsidRPr="005108E4">
        <w:rPr>
          <w:spacing w:val="-20"/>
        </w:rPr>
        <w:t xml:space="preserve"> </w:t>
      </w:r>
      <w:r w:rsidRPr="005108E4">
        <w:t>means</w:t>
      </w:r>
      <w:r w:rsidRPr="005108E4">
        <w:rPr>
          <w:spacing w:val="-20"/>
        </w:rPr>
        <w:t xml:space="preserve"> </w:t>
      </w:r>
      <w:r w:rsidRPr="005108E4">
        <w:t>Marijuana</w:t>
      </w:r>
      <w:r w:rsidRPr="005108E4">
        <w:rPr>
          <w:spacing w:val="-20"/>
        </w:rPr>
        <w:t xml:space="preserve"> </w:t>
      </w:r>
      <w:r w:rsidRPr="005108E4">
        <w:t>and</w:t>
      </w:r>
      <w:r w:rsidRPr="005108E4">
        <w:rPr>
          <w:spacing w:val="-20"/>
        </w:rPr>
        <w:t xml:space="preserve"> </w:t>
      </w:r>
      <w:r w:rsidRPr="005108E4">
        <w:t>its</w:t>
      </w:r>
      <w:r w:rsidRPr="005108E4">
        <w:rPr>
          <w:spacing w:val="-19"/>
        </w:rPr>
        <w:t xml:space="preserve"> </w:t>
      </w:r>
      <w:r w:rsidRPr="005108E4">
        <w:t>products,</w:t>
      </w:r>
      <w:r w:rsidRPr="005108E4">
        <w:rPr>
          <w:spacing w:val="-21"/>
        </w:rPr>
        <w:t xml:space="preserve"> </w:t>
      </w:r>
      <w:r w:rsidRPr="005108E4">
        <w:t>unless</w:t>
      </w:r>
      <w:r w:rsidRPr="005108E4">
        <w:rPr>
          <w:spacing w:val="-20"/>
        </w:rPr>
        <w:t xml:space="preserve"> </w:t>
      </w:r>
      <w:r w:rsidRPr="005108E4">
        <w:t>otherwise indicated Marijuana Products includes products that have been Manufactured and contain Cannabis, Marijuana or an extract from Cannabis or Marijuana, including concentrated forms of Marijuana and products composed of Marijuana and other ingredients that are intended for use or consumption, including Edibles, Beverages, topical products, ointments, oils and Tinctures.</w:t>
      </w:r>
      <w:r w:rsidRPr="005108E4">
        <w:rPr>
          <w:spacing w:val="-25"/>
        </w:rPr>
        <w:t xml:space="preserve"> </w:t>
      </w:r>
      <w:r w:rsidRPr="005108E4">
        <w:t>Marijuana</w:t>
      </w:r>
      <w:r w:rsidRPr="005108E4">
        <w:rPr>
          <w:spacing w:val="-26"/>
        </w:rPr>
        <w:t xml:space="preserve"> </w:t>
      </w:r>
      <w:r w:rsidRPr="005108E4">
        <w:t>Products</w:t>
      </w:r>
      <w:r w:rsidRPr="005108E4">
        <w:rPr>
          <w:spacing w:val="-25"/>
        </w:rPr>
        <w:t xml:space="preserve"> </w:t>
      </w:r>
      <w:r w:rsidRPr="005108E4">
        <w:t>include</w:t>
      </w:r>
      <w:r w:rsidRPr="005108E4">
        <w:rPr>
          <w:spacing w:val="-26"/>
        </w:rPr>
        <w:t xml:space="preserve"> </w:t>
      </w:r>
      <w:r w:rsidRPr="005108E4">
        <w:t>Marijuana-infused</w:t>
      </w:r>
      <w:r w:rsidRPr="005108E4">
        <w:rPr>
          <w:spacing w:val="-22"/>
        </w:rPr>
        <w:t xml:space="preserve"> </w:t>
      </w:r>
      <w:r w:rsidRPr="005108E4">
        <w:t>Products</w:t>
      </w:r>
      <w:r w:rsidRPr="005108E4">
        <w:rPr>
          <w:spacing w:val="-22"/>
        </w:rPr>
        <w:t xml:space="preserve"> </w:t>
      </w:r>
      <w:r w:rsidRPr="005108E4">
        <w:t>(MIPs)</w:t>
      </w:r>
      <w:r w:rsidRPr="005108E4">
        <w:rPr>
          <w:spacing w:val="-23"/>
        </w:rPr>
        <w:t xml:space="preserve"> </w:t>
      </w:r>
      <w:r w:rsidRPr="005108E4">
        <w:t>defined</w:t>
      </w:r>
      <w:r w:rsidRPr="005108E4">
        <w:rPr>
          <w:spacing w:val="-22"/>
        </w:rPr>
        <w:t xml:space="preserve"> </w:t>
      </w:r>
      <w:r w:rsidRPr="005108E4">
        <w:t>in</w:t>
      </w:r>
      <w:r w:rsidRPr="005108E4">
        <w:rPr>
          <w:spacing w:val="-23"/>
        </w:rPr>
        <w:t xml:space="preserve"> </w:t>
      </w:r>
      <w:r w:rsidRPr="005108E4">
        <w:t>935</w:t>
      </w:r>
      <w:r w:rsidRPr="005108E4">
        <w:rPr>
          <w:spacing w:val="-22"/>
        </w:rPr>
        <w:t xml:space="preserve"> </w:t>
      </w:r>
      <w:r w:rsidRPr="005108E4">
        <w:t xml:space="preserve">CMR 501.002: </w:t>
      </w:r>
      <w:r w:rsidRPr="005108E4">
        <w:rPr>
          <w:u w:val="single"/>
        </w:rPr>
        <w:t>Marijuana-infused</w:t>
      </w:r>
      <w:r w:rsidRPr="005108E4">
        <w:rPr>
          <w:spacing w:val="-2"/>
          <w:u w:val="single"/>
        </w:rPr>
        <w:t xml:space="preserve"> </w:t>
      </w:r>
      <w:r w:rsidRPr="005108E4">
        <w:rPr>
          <w:u w:val="single"/>
        </w:rPr>
        <w:t>Products</w:t>
      </w:r>
      <w:r w:rsidRPr="005108E4">
        <w:t>.</w:t>
      </w:r>
    </w:p>
    <w:p w14:paraId="140DD376" w14:textId="77777777" w:rsidR="00DA2759" w:rsidRPr="005108E4" w:rsidRDefault="00DA2759">
      <w:pPr>
        <w:pStyle w:val="BodyText"/>
        <w:spacing w:before="9"/>
        <w:jc w:val="left"/>
      </w:pPr>
    </w:p>
    <w:p w14:paraId="71761A59" w14:textId="77777777" w:rsidR="00DA2759" w:rsidRPr="005108E4" w:rsidRDefault="009A7511">
      <w:pPr>
        <w:pStyle w:val="BodyText"/>
        <w:spacing w:line="242" w:lineRule="auto"/>
        <w:ind w:left="1320" w:right="116" w:hanging="1"/>
      </w:pPr>
      <w:r w:rsidRPr="005108E4">
        <w:rPr>
          <w:u w:val="single"/>
        </w:rPr>
        <w:t>Marijuana</w:t>
      </w:r>
      <w:r w:rsidRPr="005108E4">
        <w:rPr>
          <w:spacing w:val="-12"/>
          <w:u w:val="single"/>
        </w:rPr>
        <w:t xml:space="preserve"> </w:t>
      </w:r>
      <w:r w:rsidRPr="005108E4">
        <w:rPr>
          <w:u w:val="single"/>
        </w:rPr>
        <w:t>Product</w:t>
      </w:r>
      <w:r w:rsidRPr="005108E4">
        <w:rPr>
          <w:spacing w:val="-10"/>
          <w:u w:val="single"/>
        </w:rPr>
        <w:t xml:space="preserve"> </w:t>
      </w:r>
      <w:r w:rsidRPr="005108E4">
        <w:rPr>
          <w:u w:val="single"/>
        </w:rPr>
        <w:t>Manufacturer</w:t>
      </w:r>
      <w:r w:rsidRPr="005108E4">
        <w:rPr>
          <w:spacing w:val="-12"/>
        </w:rPr>
        <w:t xml:space="preserve"> </w:t>
      </w:r>
      <w:r w:rsidRPr="005108E4">
        <w:t>means</w:t>
      </w:r>
      <w:r w:rsidRPr="005108E4">
        <w:rPr>
          <w:spacing w:val="-10"/>
        </w:rPr>
        <w:t xml:space="preserve"> </w:t>
      </w:r>
      <w:r w:rsidRPr="005108E4">
        <w:t>an</w:t>
      </w:r>
      <w:r w:rsidRPr="005108E4">
        <w:rPr>
          <w:spacing w:val="-10"/>
        </w:rPr>
        <w:t xml:space="preserve"> </w:t>
      </w:r>
      <w:r w:rsidRPr="005108E4">
        <w:t>entity</w:t>
      </w:r>
      <w:r w:rsidRPr="005108E4">
        <w:rPr>
          <w:spacing w:val="-18"/>
        </w:rPr>
        <w:t xml:space="preserve"> </w:t>
      </w:r>
      <w:r w:rsidRPr="005108E4">
        <w:t>licensed</w:t>
      </w:r>
      <w:r w:rsidRPr="005108E4">
        <w:rPr>
          <w:spacing w:val="-13"/>
        </w:rPr>
        <w:t xml:space="preserve"> </w:t>
      </w:r>
      <w:r w:rsidRPr="005108E4">
        <w:t>to</w:t>
      </w:r>
      <w:r w:rsidRPr="005108E4">
        <w:rPr>
          <w:spacing w:val="-13"/>
        </w:rPr>
        <w:t xml:space="preserve"> </w:t>
      </w:r>
      <w:r w:rsidRPr="005108E4">
        <w:t>obtain,</w:t>
      </w:r>
      <w:r w:rsidRPr="005108E4">
        <w:rPr>
          <w:spacing w:val="-13"/>
        </w:rPr>
        <w:t xml:space="preserve"> </w:t>
      </w:r>
      <w:r w:rsidRPr="005108E4">
        <w:t>Manufacture,</w:t>
      </w:r>
      <w:r w:rsidRPr="005108E4">
        <w:rPr>
          <w:spacing w:val="-11"/>
        </w:rPr>
        <w:t xml:space="preserve"> </w:t>
      </w:r>
      <w:r w:rsidRPr="005108E4">
        <w:t>Process</w:t>
      </w:r>
      <w:r w:rsidRPr="005108E4">
        <w:rPr>
          <w:spacing w:val="-10"/>
        </w:rPr>
        <w:t xml:space="preserve"> </w:t>
      </w:r>
      <w:r w:rsidRPr="005108E4">
        <w:t>and package Marijuana or Marijuana Products and to Transfer these products to other Marijuana Establishments, but not to</w:t>
      </w:r>
      <w:r w:rsidRPr="005108E4">
        <w:rPr>
          <w:spacing w:val="-3"/>
        </w:rPr>
        <w:t xml:space="preserve"> </w:t>
      </w:r>
      <w:r w:rsidRPr="005108E4">
        <w:t>Consumers.</w:t>
      </w:r>
    </w:p>
    <w:p w14:paraId="5ADDC948" w14:textId="77777777" w:rsidR="00DA2759" w:rsidRPr="005108E4" w:rsidRDefault="00DA2759">
      <w:pPr>
        <w:pStyle w:val="BodyText"/>
        <w:spacing w:before="6"/>
        <w:jc w:val="left"/>
      </w:pPr>
    </w:p>
    <w:p w14:paraId="097FC03A" w14:textId="77777777" w:rsidR="00DA2759" w:rsidRPr="005108E4" w:rsidRDefault="009A7511">
      <w:pPr>
        <w:pStyle w:val="BodyText"/>
        <w:spacing w:line="242" w:lineRule="auto"/>
        <w:ind w:left="1319" w:right="117"/>
      </w:pPr>
      <w:r w:rsidRPr="005108E4">
        <w:rPr>
          <w:u w:val="single"/>
        </w:rPr>
        <w:t>Marijuana Regulation Fund</w:t>
      </w:r>
      <w:r w:rsidRPr="005108E4">
        <w:t xml:space="preserve"> means the fund established under M.G.L. c. 94G, § 14, in which fees, fines, and other monies collected by the Commission are deposited, except for fees collected by the Commission on behalf of other state agencies.</w:t>
      </w:r>
    </w:p>
    <w:p w14:paraId="04FE2839" w14:textId="77777777" w:rsidR="00DA2759" w:rsidRPr="005108E4" w:rsidRDefault="00DA2759">
      <w:pPr>
        <w:pStyle w:val="BodyText"/>
        <w:spacing w:before="7"/>
        <w:jc w:val="left"/>
      </w:pPr>
    </w:p>
    <w:p w14:paraId="2559BA32" w14:textId="77777777" w:rsidR="00DA2759" w:rsidRPr="005108E4" w:rsidRDefault="009A7511">
      <w:pPr>
        <w:pStyle w:val="BodyText"/>
        <w:spacing w:line="244" w:lineRule="auto"/>
        <w:ind w:left="1320" w:right="110" w:hanging="1"/>
      </w:pPr>
      <w:r w:rsidRPr="005108E4">
        <w:rPr>
          <w:u w:val="single"/>
        </w:rPr>
        <w:t>Marijuana Research Facility</w:t>
      </w:r>
      <w:r w:rsidRPr="005108E4">
        <w:t xml:space="preserve"> means the Premises at which a Marijuana Research Facility Licensee is approved to conduct research.</w:t>
      </w:r>
    </w:p>
    <w:p w14:paraId="7E48DF6F" w14:textId="77777777" w:rsidR="00DA2759" w:rsidRPr="005108E4" w:rsidRDefault="00DA2759">
      <w:pPr>
        <w:pStyle w:val="BodyText"/>
        <w:spacing w:before="1"/>
        <w:jc w:val="left"/>
      </w:pPr>
    </w:p>
    <w:p w14:paraId="5E3848E6" w14:textId="0F13D25E" w:rsidR="00DA2759" w:rsidRPr="005108E4" w:rsidRDefault="009A7511" w:rsidP="00E077D0">
      <w:pPr>
        <w:pStyle w:val="BodyText"/>
        <w:spacing w:line="242" w:lineRule="auto"/>
        <w:ind w:left="1319" w:right="116"/>
        <w:rPr>
          <w:sz w:val="20"/>
        </w:rPr>
      </w:pPr>
      <w:r w:rsidRPr="005108E4">
        <w:rPr>
          <w:u w:val="single"/>
        </w:rPr>
        <w:t>Marijuana Research Facility Licensee</w:t>
      </w:r>
      <w:r w:rsidRPr="005108E4">
        <w:t xml:space="preserve"> or </w:t>
      </w:r>
      <w:r w:rsidRPr="005108E4">
        <w:rPr>
          <w:u w:val="single"/>
        </w:rPr>
        <w:t>Research Licensee</w:t>
      </w:r>
      <w:r w:rsidRPr="005108E4">
        <w:t xml:space="preserve"> means an academic institution, nonprofit corporation or domestic corporation or entity authorized to do business in the Commonwealth, including a licensed Marijuana Establishment or MTC, that is licensed to </w:t>
      </w:r>
      <w:r w:rsidRPr="005108E4">
        <w:lastRenderedPageBreak/>
        <w:t>conduct research.</w:t>
      </w:r>
    </w:p>
    <w:p w14:paraId="30518B61" w14:textId="77777777" w:rsidR="00DA2759" w:rsidRPr="005108E4" w:rsidRDefault="00DA2759">
      <w:pPr>
        <w:pStyle w:val="BodyText"/>
        <w:spacing w:before="10"/>
        <w:jc w:val="left"/>
        <w:rPr>
          <w:sz w:val="19"/>
        </w:rPr>
      </w:pPr>
    </w:p>
    <w:p w14:paraId="59CAB3EF" w14:textId="133E7853" w:rsidR="00DA2759" w:rsidRPr="005108E4" w:rsidRDefault="00F633B3" w:rsidP="00F633B3">
      <w:pPr>
        <w:pStyle w:val="BodyText"/>
        <w:tabs>
          <w:tab w:val="left" w:pos="1462"/>
        </w:tabs>
        <w:spacing w:before="7"/>
        <w:jc w:val="left"/>
      </w:pPr>
      <w:r>
        <w:tab/>
      </w:r>
    </w:p>
    <w:p w14:paraId="5065B33C" w14:textId="77777777" w:rsidR="00DA2759" w:rsidRPr="005108E4" w:rsidRDefault="009A7511">
      <w:pPr>
        <w:pStyle w:val="BodyText"/>
        <w:spacing w:line="242" w:lineRule="auto"/>
        <w:ind w:left="1319" w:right="116"/>
      </w:pPr>
      <w:r w:rsidRPr="005108E4">
        <w:rPr>
          <w:u w:val="single"/>
        </w:rPr>
        <w:t>Marijuana</w:t>
      </w:r>
      <w:r w:rsidRPr="005108E4">
        <w:rPr>
          <w:spacing w:val="-24"/>
          <w:u w:val="single"/>
        </w:rPr>
        <w:t xml:space="preserve"> </w:t>
      </w:r>
      <w:r w:rsidRPr="005108E4">
        <w:rPr>
          <w:u w:val="single"/>
        </w:rPr>
        <w:t>Retailer</w:t>
      </w:r>
      <w:r w:rsidRPr="005108E4">
        <w:rPr>
          <w:spacing w:val="-23"/>
        </w:rPr>
        <w:t xml:space="preserve"> </w:t>
      </w:r>
      <w:r w:rsidRPr="005108E4">
        <w:t>means</w:t>
      </w:r>
      <w:r w:rsidRPr="005108E4">
        <w:rPr>
          <w:spacing w:val="-22"/>
        </w:rPr>
        <w:t xml:space="preserve"> </w:t>
      </w:r>
      <w:r w:rsidRPr="005108E4">
        <w:t>an</w:t>
      </w:r>
      <w:r w:rsidRPr="005108E4">
        <w:rPr>
          <w:spacing w:val="-25"/>
        </w:rPr>
        <w:t xml:space="preserve"> </w:t>
      </w:r>
      <w:r w:rsidRPr="005108E4">
        <w:t>entity</w:t>
      </w:r>
      <w:r w:rsidRPr="005108E4">
        <w:rPr>
          <w:spacing w:val="-32"/>
        </w:rPr>
        <w:t xml:space="preserve"> </w:t>
      </w:r>
      <w:r w:rsidRPr="005108E4">
        <w:t>licensed</w:t>
      </w:r>
      <w:r w:rsidRPr="005108E4">
        <w:rPr>
          <w:spacing w:val="-25"/>
        </w:rPr>
        <w:t xml:space="preserve"> </w:t>
      </w:r>
      <w:r w:rsidRPr="005108E4">
        <w:t>to</w:t>
      </w:r>
      <w:r w:rsidRPr="005108E4">
        <w:rPr>
          <w:spacing w:val="-25"/>
        </w:rPr>
        <w:t xml:space="preserve"> </w:t>
      </w:r>
      <w:r w:rsidRPr="005108E4">
        <w:t>purchase,</w:t>
      </w:r>
      <w:r w:rsidRPr="005108E4">
        <w:rPr>
          <w:spacing w:val="-25"/>
        </w:rPr>
        <w:t xml:space="preserve"> </w:t>
      </w:r>
      <w:r w:rsidRPr="005108E4">
        <w:t>Repackage,</w:t>
      </w:r>
      <w:r w:rsidRPr="005108E4">
        <w:rPr>
          <w:spacing w:val="-22"/>
        </w:rPr>
        <w:t xml:space="preserve"> </w:t>
      </w:r>
      <w:r w:rsidRPr="005108E4">
        <w:t>White</w:t>
      </w:r>
      <w:r w:rsidRPr="005108E4">
        <w:rPr>
          <w:spacing w:val="-23"/>
        </w:rPr>
        <w:t xml:space="preserve"> </w:t>
      </w:r>
      <w:r w:rsidRPr="005108E4">
        <w:t>Label,</w:t>
      </w:r>
      <w:r w:rsidRPr="005108E4">
        <w:rPr>
          <w:spacing w:val="-23"/>
        </w:rPr>
        <w:t xml:space="preserve"> </w:t>
      </w:r>
      <w:r w:rsidRPr="005108E4">
        <w:t>and</w:t>
      </w:r>
      <w:r w:rsidRPr="005108E4">
        <w:rPr>
          <w:spacing w:val="-22"/>
        </w:rPr>
        <w:t xml:space="preserve"> </w:t>
      </w:r>
      <w:r w:rsidRPr="005108E4">
        <w:t xml:space="preserve">transport Marijuana or Marijuana Product from Marijuana Establishments and to Transfer or otherwise Transfer this product to Marijuana Establishments and to sell to Consumers. Unless licensed, </w:t>
      </w:r>
      <w:r w:rsidRPr="005108E4">
        <w:rPr>
          <w:spacing w:val="-3"/>
        </w:rPr>
        <w:t>retailers</w:t>
      </w:r>
      <w:r w:rsidRPr="005108E4">
        <w:rPr>
          <w:spacing w:val="-27"/>
        </w:rPr>
        <w:t xml:space="preserve"> </w:t>
      </w:r>
      <w:r w:rsidRPr="005108E4">
        <w:t>are</w:t>
      </w:r>
      <w:r w:rsidRPr="005108E4">
        <w:rPr>
          <w:spacing w:val="-29"/>
        </w:rPr>
        <w:t xml:space="preserve"> </w:t>
      </w:r>
      <w:r w:rsidRPr="005108E4">
        <w:t>prohibited</w:t>
      </w:r>
      <w:r w:rsidRPr="005108E4">
        <w:rPr>
          <w:spacing w:val="-27"/>
        </w:rPr>
        <w:t xml:space="preserve"> </w:t>
      </w:r>
      <w:r w:rsidRPr="005108E4">
        <w:t>from</w:t>
      </w:r>
      <w:r w:rsidRPr="005108E4">
        <w:rPr>
          <w:spacing w:val="-27"/>
        </w:rPr>
        <w:t xml:space="preserve"> </w:t>
      </w:r>
      <w:r w:rsidRPr="005108E4">
        <w:t>offering</w:t>
      </w:r>
      <w:r w:rsidRPr="005108E4">
        <w:rPr>
          <w:spacing w:val="-30"/>
        </w:rPr>
        <w:t xml:space="preserve"> </w:t>
      </w:r>
      <w:r w:rsidRPr="005108E4">
        <w:t>Marijuana</w:t>
      </w:r>
      <w:r w:rsidRPr="005108E4">
        <w:rPr>
          <w:spacing w:val="-28"/>
        </w:rPr>
        <w:t xml:space="preserve"> </w:t>
      </w:r>
      <w:r w:rsidRPr="005108E4">
        <w:t>or</w:t>
      </w:r>
      <w:r w:rsidRPr="005108E4">
        <w:rPr>
          <w:spacing w:val="-28"/>
        </w:rPr>
        <w:t xml:space="preserve"> </w:t>
      </w:r>
      <w:r w:rsidRPr="005108E4">
        <w:t>Marijuana</w:t>
      </w:r>
      <w:r w:rsidRPr="005108E4">
        <w:rPr>
          <w:spacing w:val="-29"/>
        </w:rPr>
        <w:t xml:space="preserve"> </w:t>
      </w:r>
      <w:r w:rsidRPr="005108E4">
        <w:t>Products</w:t>
      </w:r>
      <w:r w:rsidRPr="005108E4">
        <w:rPr>
          <w:spacing w:val="-26"/>
        </w:rPr>
        <w:t xml:space="preserve"> </w:t>
      </w:r>
      <w:r w:rsidRPr="005108E4">
        <w:t>for</w:t>
      </w:r>
      <w:r w:rsidRPr="005108E4">
        <w:rPr>
          <w:spacing w:val="-28"/>
        </w:rPr>
        <w:t xml:space="preserve"> </w:t>
      </w:r>
      <w:r w:rsidRPr="005108E4">
        <w:t>the</w:t>
      </w:r>
      <w:r w:rsidRPr="005108E4">
        <w:rPr>
          <w:spacing w:val="-29"/>
        </w:rPr>
        <w:t xml:space="preserve"> </w:t>
      </w:r>
      <w:r w:rsidRPr="005108E4">
        <w:t>purposes</w:t>
      </w:r>
      <w:r w:rsidRPr="005108E4">
        <w:rPr>
          <w:spacing w:val="-26"/>
        </w:rPr>
        <w:t xml:space="preserve"> </w:t>
      </w:r>
      <w:r w:rsidRPr="005108E4">
        <w:t>of</w:t>
      </w:r>
      <w:r w:rsidRPr="005108E4">
        <w:rPr>
          <w:spacing w:val="-28"/>
        </w:rPr>
        <w:t xml:space="preserve"> </w:t>
      </w:r>
      <w:r w:rsidRPr="005108E4">
        <w:rPr>
          <w:spacing w:val="-3"/>
        </w:rPr>
        <w:t xml:space="preserve">on-site </w:t>
      </w:r>
      <w:r w:rsidRPr="005108E4">
        <w:t>social consumption on the Premises of a Marijuana</w:t>
      </w:r>
      <w:r w:rsidRPr="005108E4">
        <w:rPr>
          <w:spacing w:val="-14"/>
        </w:rPr>
        <w:t xml:space="preserve"> </w:t>
      </w:r>
      <w:r w:rsidRPr="005108E4">
        <w:t>Establishment.</w:t>
      </w:r>
    </w:p>
    <w:p w14:paraId="6899F5B6" w14:textId="77777777" w:rsidR="00DA2759" w:rsidRPr="005108E4" w:rsidRDefault="00DA2759">
      <w:pPr>
        <w:pStyle w:val="BodyText"/>
        <w:spacing w:before="8"/>
        <w:jc w:val="left"/>
      </w:pPr>
    </w:p>
    <w:p w14:paraId="75743D0D" w14:textId="77777777" w:rsidR="00DA2759" w:rsidRPr="005108E4" w:rsidRDefault="009A7511">
      <w:pPr>
        <w:pStyle w:val="BodyText"/>
        <w:spacing w:line="242" w:lineRule="auto"/>
        <w:ind w:left="1319" w:right="116"/>
      </w:pPr>
      <w:r w:rsidRPr="005108E4">
        <w:rPr>
          <w:u w:val="single"/>
        </w:rPr>
        <w:t>Marijuana Transporter</w:t>
      </w:r>
      <w:r w:rsidRPr="005108E4">
        <w:t xml:space="preserve"> means an entity, not otherwise licensed by the Commission, that is licensed</w:t>
      </w:r>
      <w:r w:rsidRPr="005108E4">
        <w:rPr>
          <w:spacing w:val="-30"/>
        </w:rPr>
        <w:t xml:space="preserve"> </w:t>
      </w:r>
      <w:r w:rsidRPr="005108E4">
        <w:t>to</w:t>
      </w:r>
      <w:r w:rsidRPr="005108E4">
        <w:rPr>
          <w:spacing w:val="-29"/>
        </w:rPr>
        <w:t xml:space="preserve"> </w:t>
      </w:r>
      <w:r w:rsidRPr="005108E4">
        <w:t>possess</w:t>
      </w:r>
      <w:r w:rsidRPr="005108E4">
        <w:rPr>
          <w:spacing w:val="-28"/>
        </w:rPr>
        <w:t xml:space="preserve"> </w:t>
      </w:r>
      <w:r w:rsidRPr="005108E4">
        <w:t>Marijuana</w:t>
      </w:r>
      <w:r w:rsidRPr="005108E4">
        <w:rPr>
          <w:spacing w:val="-30"/>
        </w:rPr>
        <w:t xml:space="preserve"> </w:t>
      </w:r>
      <w:r w:rsidRPr="005108E4">
        <w:t>Products</w:t>
      </w:r>
      <w:r w:rsidRPr="005108E4">
        <w:rPr>
          <w:spacing w:val="-27"/>
        </w:rPr>
        <w:t xml:space="preserve"> </w:t>
      </w:r>
      <w:r w:rsidRPr="005108E4">
        <w:t>solely</w:t>
      </w:r>
      <w:r w:rsidRPr="005108E4">
        <w:rPr>
          <w:spacing w:val="-33"/>
        </w:rPr>
        <w:t xml:space="preserve"> </w:t>
      </w:r>
      <w:r w:rsidRPr="005108E4">
        <w:t>for</w:t>
      </w:r>
      <w:r w:rsidRPr="005108E4">
        <w:rPr>
          <w:spacing w:val="-27"/>
        </w:rPr>
        <w:t xml:space="preserve"> </w:t>
      </w:r>
      <w:r w:rsidRPr="005108E4">
        <w:t>the</w:t>
      </w:r>
      <w:r w:rsidRPr="005108E4">
        <w:rPr>
          <w:spacing w:val="-28"/>
        </w:rPr>
        <w:t xml:space="preserve"> </w:t>
      </w:r>
      <w:r w:rsidRPr="005108E4">
        <w:t>purpose</w:t>
      </w:r>
      <w:r w:rsidRPr="005108E4">
        <w:rPr>
          <w:spacing w:val="-27"/>
        </w:rPr>
        <w:t xml:space="preserve"> </w:t>
      </w:r>
      <w:r w:rsidRPr="005108E4">
        <w:t>of</w:t>
      </w:r>
      <w:r w:rsidRPr="005108E4">
        <w:rPr>
          <w:spacing w:val="-28"/>
        </w:rPr>
        <w:t xml:space="preserve"> </w:t>
      </w:r>
      <w:r w:rsidRPr="005108E4">
        <w:t>transporting,</w:t>
      </w:r>
      <w:r w:rsidRPr="005108E4">
        <w:rPr>
          <w:spacing w:val="-29"/>
        </w:rPr>
        <w:t xml:space="preserve"> </w:t>
      </w:r>
      <w:r w:rsidRPr="005108E4">
        <w:t>temporary</w:t>
      </w:r>
      <w:r w:rsidRPr="005108E4">
        <w:rPr>
          <w:spacing w:val="-35"/>
        </w:rPr>
        <w:t xml:space="preserve"> </w:t>
      </w:r>
      <w:r w:rsidRPr="005108E4">
        <w:t>storage, sale and distribution to Marijuana Establishments or MTCs, but not to Consumers. Marijuana Transporters may be an Existing Licensee Transporter or Third-party</w:t>
      </w:r>
      <w:r w:rsidRPr="005108E4">
        <w:rPr>
          <w:spacing w:val="-43"/>
        </w:rPr>
        <w:t xml:space="preserve"> </w:t>
      </w:r>
      <w:r w:rsidRPr="005108E4">
        <w:t>Transporter.</w:t>
      </w:r>
    </w:p>
    <w:p w14:paraId="0757182F" w14:textId="77777777" w:rsidR="00DA2759" w:rsidRPr="005108E4" w:rsidRDefault="00DA2759">
      <w:pPr>
        <w:pStyle w:val="BodyText"/>
        <w:spacing w:before="6"/>
        <w:jc w:val="left"/>
      </w:pPr>
    </w:p>
    <w:p w14:paraId="33476B50" w14:textId="77777777" w:rsidR="00DA2759" w:rsidRPr="005108E4" w:rsidRDefault="009A7511">
      <w:pPr>
        <w:pStyle w:val="BodyText"/>
        <w:spacing w:line="244" w:lineRule="auto"/>
        <w:ind w:left="1320" w:right="118" w:hanging="1"/>
      </w:pPr>
      <w:r w:rsidRPr="005108E4">
        <w:rPr>
          <w:u w:val="single"/>
        </w:rPr>
        <w:t>Marijuana Vaporizer Device</w:t>
      </w:r>
      <w:r w:rsidRPr="005108E4">
        <w:t xml:space="preserve"> means a product containing concentrated marijuana oil that is converted into inhalable marijuana aerosolized vapors.</w:t>
      </w:r>
    </w:p>
    <w:p w14:paraId="55ECA44B" w14:textId="77777777" w:rsidR="00DA2759" w:rsidRPr="005108E4" w:rsidRDefault="00DA2759">
      <w:pPr>
        <w:pStyle w:val="BodyText"/>
        <w:spacing w:before="1"/>
        <w:jc w:val="left"/>
      </w:pPr>
    </w:p>
    <w:p w14:paraId="7267AEFB" w14:textId="77777777" w:rsidR="00DA2759" w:rsidRPr="005108E4" w:rsidRDefault="009A7511">
      <w:pPr>
        <w:pStyle w:val="BodyText"/>
        <w:ind w:left="1320"/>
      </w:pPr>
      <w:r w:rsidRPr="005108E4">
        <w:rPr>
          <w:u w:val="single"/>
        </w:rPr>
        <w:t>Massachusetts Resident</w:t>
      </w:r>
      <w:r w:rsidRPr="005108E4">
        <w:t xml:space="preserve"> means a person whose primary Residence is in Massachusetts.</w:t>
      </w:r>
    </w:p>
    <w:p w14:paraId="0EB0B5F1" w14:textId="77777777" w:rsidR="00DA2759" w:rsidRPr="005108E4" w:rsidRDefault="00DA2759">
      <w:pPr>
        <w:pStyle w:val="BodyText"/>
        <w:spacing w:before="7"/>
        <w:jc w:val="left"/>
      </w:pPr>
    </w:p>
    <w:p w14:paraId="2C40A19D" w14:textId="77777777" w:rsidR="00DA2759" w:rsidRPr="005108E4" w:rsidRDefault="009A7511">
      <w:pPr>
        <w:pStyle w:val="BodyText"/>
        <w:spacing w:line="242" w:lineRule="auto"/>
        <w:ind w:left="1320" w:right="116"/>
      </w:pPr>
      <w:r w:rsidRPr="005108E4">
        <w:rPr>
          <w:u w:val="single"/>
        </w:rPr>
        <w:t>Medical Marijuana Treatment Center (MTC)</w:t>
      </w:r>
      <w:r w:rsidRPr="005108E4">
        <w:t>, formerly known as a Registered Marijuana Dispensary</w:t>
      </w:r>
      <w:r w:rsidRPr="005108E4">
        <w:rPr>
          <w:spacing w:val="-31"/>
        </w:rPr>
        <w:t xml:space="preserve"> </w:t>
      </w:r>
      <w:r w:rsidRPr="005108E4">
        <w:t>(RMD)),</w:t>
      </w:r>
      <w:r w:rsidRPr="005108E4">
        <w:rPr>
          <w:spacing w:val="-24"/>
        </w:rPr>
        <w:t xml:space="preserve"> </w:t>
      </w:r>
      <w:r w:rsidRPr="005108E4">
        <w:t>means</w:t>
      </w:r>
      <w:r w:rsidRPr="005108E4">
        <w:rPr>
          <w:spacing w:val="-24"/>
        </w:rPr>
        <w:t xml:space="preserve"> </w:t>
      </w:r>
      <w:r w:rsidRPr="005108E4">
        <w:t>an</w:t>
      </w:r>
      <w:r w:rsidRPr="005108E4">
        <w:rPr>
          <w:spacing w:val="-24"/>
        </w:rPr>
        <w:t xml:space="preserve"> </w:t>
      </w:r>
      <w:r w:rsidRPr="005108E4">
        <w:t>entity</w:t>
      </w:r>
      <w:r w:rsidRPr="005108E4">
        <w:rPr>
          <w:spacing w:val="-29"/>
        </w:rPr>
        <w:t xml:space="preserve"> </w:t>
      </w:r>
      <w:r w:rsidRPr="005108E4">
        <w:t>licensed</w:t>
      </w:r>
      <w:r w:rsidRPr="005108E4">
        <w:rPr>
          <w:spacing w:val="-21"/>
        </w:rPr>
        <w:t xml:space="preserve"> </w:t>
      </w:r>
      <w:r w:rsidRPr="005108E4">
        <w:t>under</w:t>
      </w:r>
      <w:r w:rsidRPr="005108E4">
        <w:rPr>
          <w:spacing w:val="-23"/>
        </w:rPr>
        <w:t xml:space="preserve"> </w:t>
      </w:r>
      <w:r w:rsidRPr="005108E4">
        <w:t>935</w:t>
      </w:r>
      <w:r w:rsidRPr="005108E4">
        <w:rPr>
          <w:spacing w:val="-21"/>
        </w:rPr>
        <w:t xml:space="preserve"> </w:t>
      </w:r>
      <w:r w:rsidRPr="005108E4">
        <w:t>CMR</w:t>
      </w:r>
      <w:r w:rsidRPr="005108E4">
        <w:rPr>
          <w:spacing w:val="-21"/>
        </w:rPr>
        <w:t xml:space="preserve"> </w:t>
      </w:r>
      <w:r w:rsidRPr="005108E4">
        <w:t>501.101</w:t>
      </w:r>
      <w:r w:rsidRPr="005108E4">
        <w:rPr>
          <w:spacing w:val="-22"/>
        </w:rPr>
        <w:t xml:space="preserve"> </w:t>
      </w:r>
      <w:r w:rsidRPr="005108E4">
        <w:t>that</w:t>
      </w:r>
      <w:r w:rsidRPr="005108E4">
        <w:rPr>
          <w:spacing w:val="-21"/>
        </w:rPr>
        <w:t xml:space="preserve"> </w:t>
      </w:r>
      <w:r w:rsidRPr="005108E4">
        <w:t>acquires,</w:t>
      </w:r>
      <w:r w:rsidRPr="005108E4">
        <w:rPr>
          <w:spacing w:val="-24"/>
        </w:rPr>
        <w:t xml:space="preserve"> </w:t>
      </w:r>
      <w:r w:rsidRPr="005108E4">
        <w:t>cultivates, possesses, Processes (including development of related products such as Edibles, MIPs, Tinctures, aerosols, oils, or ointments), Repackages, transports, sells, distributes, delivers, dispenses, or administers Marijuana, products containing Marijuana, related supplies, or educational</w:t>
      </w:r>
      <w:r w:rsidRPr="005108E4">
        <w:rPr>
          <w:spacing w:val="-21"/>
        </w:rPr>
        <w:t xml:space="preserve"> </w:t>
      </w:r>
      <w:r w:rsidRPr="005108E4">
        <w:t>materials</w:t>
      </w:r>
      <w:r w:rsidRPr="005108E4">
        <w:rPr>
          <w:spacing w:val="-21"/>
        </w:rPr>
        <w:t xml:space="preserve"> </w:t>
      </w:r>
      <w:r w:rsidRPr="005108E4">
        <w:t>to</w:t>
      </w:r>
      <w:r w:rsidRPr="005108E4">
        <w:rPr>
          <w:spacing w:val="-23"/>
        </w:rPr>
        <w:t xml:space="preserve"> </w:t>
      </w:r>
      <w:r w:rsidRPr="005108E4">
        <w:t>Registered</w:t>
      </w:r>
      <w:r w:rsidRPr="005108E4">
        <w:rPr>
          <w:spacing w:val="-23"/>
        </w:rPr>
        <w:t xml:space="preserve"> </w:t>
      </w:r>
      <w:r w:rsidRPr="005108E4">
        <w:t>Qualifying</w:t>
      </w:r>
      <w:r w:rsidRPr="005108E4">
        <w:rPr>
          <w:spacing w:val="-25"/>
        </w:rPr>
        <w:t xml:space="preserve"> </w:t>
      </w:r>
      <w:r w:rsidRPr="005108E4">
        <w:t>Patients</w:t>
      </w:r>
      <w:r w:rsidRPr="005108E4">
        <w:rPr>
          <w:spacing w:val="-23"/>
        </w:rPr>
        <w:t xml:space="preserve"> </w:t>
      </w:r>
      <w:r w:rsidRPr="005108E4">
        <w:t>or</w:t>
      </w:r>
      <w:r w:rsidRPr="005108E4">
        <w:rPr>
          <w:spacing w:val="-24"/>
        </w:rPr>
        <w:t xml:space="preserve"> </w:t>
      </w:r>
      <w:r w:rsidRPr="005108E4">
        <w:t>their</w:t>
      </w:r>
      <w:r w:rsidRPr="005108E4">
        <w:rPr>
          <w:spacing w:val="-24"/>
        </w:rPr>
        <w:t xml:space="preserve"> </w:t>
      </w:r>
      <w:r w:rsidRPr="005108E4">
        <w:t>Personal</w:t>
      </w:r>
      <w:r w:rsidRPr="005108E4">
        <w:rPr>
          <w:spacing w:val="-23"/>
        </w:rPr>
        <w:t xml:space="preserve"> </w:t>
      </w:r>
      <w:r w:rsidRPr="005108E4">
        <w:t>Caregivers</w:t>
      </w:r>
      <w:r w:rsidRPr="005108E4">
        <w:rPr>
          <w:spacing w:val="-23"/>
        </w:rPr>
        <w:t xml:space="preserve"> </w:t>
      </w:r>
      <w:r w:rsidRPr="005108E4">
        <w:t>for</w:t>
      </w:r>
      <w:r w:rsidRPr="005108E4">
        <w:rPr>
          <w:spacing w:val="-22"/>
        </w:rPr>
        <w:t xml:space="preserve"> </w:t>
      </w:r>
      <w:r w:rsidRPr="005108E4">
        <w:t>medical use. Unless otherwise specified, MTC refers to the site(s) of dispensing, cultivation, and preparation of Marijuana for medical</w:t>
      </w:r>
      <w:r w:rsidRPr="005108E4">
        <w:rPr>
          <w:spacing w:val="-7"/>
        </w:rPr>
        <w:t xml:space="preserve"> </w:t>
      </w:r>
      <w:r w:rsidRPr="005108E4">
        <w:t>use.</w:t>
      </w:r>
    </w:p>
    <w:p w14:paraId="4684CD51" w14:textId="77777777" w:rsidR="00DA2759" w:rsidRPr="005108E4" w:rsidRDefault="00DA2759">
      <w:pPr>
        <w:pStyle w:val="BodyText"/>
        <w:spacing w:before="9"/>
        <w:jc w:val="left"/>
      </w:pPr>
    </w:p>
    <w:p w14:paraId="6FC568A0" w14:textId="77777777" w:rsidR="00DA2759" w:rsidRPr="005108E4" w:rsidRDefault="009A7511">
      <w:pPr>
        <w:pStyle w:val="BodyText"/>
        <w:spacing w:before="1" w:line="244" w:lineRule="auto"/>
        <w:ind w:left="1319" w:right="117"/>
      </w:pPr>
      <w:r w:rsidRPr="005108E4">
        <w:rPr>
          <w:spacing w:val="-3"/>
          <w:u w:val="single"/>
        </w:rPr>
        <w:t>Medical-use</w:t>
      </w:r>
      <w:r w:rsidRPr="005108E4">
        <w:rPr>
          <w:spacing w:val="-30"/>
          <w:u w:val="single"/>
        </w:rPr>
        <w:t xml:space="preserve"> </w:t>
      </w:r>
      <w:r w:rsidRPr="005108E4">
        <w:rPr>
          <w:spacing w:val="-3"/>
          <w:u w:val="single"/>
        </w:rPr>
        <w:t>Marijuana</w:t>
      </w:r>
      <w:r w:rsidRPr="005108E4">
        <w:rPr>
          <w:spacing w:val="-29"/>
          <w:u w:val="single"/>
        </w:rPr>
        <w:t xml:space="preserve"> </w:t>
      </w:r>
      <w:r w:rsidRPr="005108E4">
        <w:rPr>
          <w:spacing w:val="-3"/>
          <w:u w:val="single"/>
        </w:rPr>
        <w:t>(or</w:t>
      </w:r>
      <w:r w:rsidRPr="005108E4">
        <w:rPr>
          <w:spacing w:val="-29"/>
          <w:u w:val="single"/>
        </w:rPr>
        <w:t xml:space="preserve"> </w:t>
      </w:r>
      <w:r w:rsidRPr="005108E4">
        <w:rPr>
          <w:u w:val="single"/>
        </w:rPr>
        <w:t>Medical-use</w:t>
      </w:r>
      <w:r w:rsidRPr="005108E4">
        <w:rPr>
          <w:spacing w:val="-27"/>
          <w:u w:val="single"/>
        </w:rPr>
        <w:t xml:space="preserve"> </w:t>
      </w:r>
      <w:r w:rsidRPr="005108E4">
        <w:rPr>
          <w:u w:val="single"/>
        </w:rPr>
        <w:t>Cannabis</w:t>
      </w:r>
      <w:r w:rsidRPr="005108E4">
        <w:t>)</w:t>
      </w:r>
      <w:r w:rsidRPr="005108E4">
        <w:rPr>
          <w:spacing w:val="-26"/>
        </w:rPr>
        <w:t xml:space="preserve"> </w:t>
      </w:r>
      <w:r w:rsidRPr="005108E4">
        <w:t>means</w:t>
      </w:r>
      <w:r w:rsidRPr="005108E4">
        <w:rPr>
          <w:spacing w:val="-25"/>
        </w:rPr>
        <w:t xml:space="preserve"> </w:t>
      </w:r>
      <w:r w:rsidRPr="005108E4">
        <w:t>Marijuana</w:t>
      </w:r>
      <w:r w:rsidRPr="005108E4">
        <w:rPr>
          <w:spacing w:val="-27"/>
        </w:rPr>
        <w:t xml:space="preserve"> </w:t>
      </w:r>
      <w:r w:rsidRPr="005108E4">
        <w:t>that</w:t>
      </w:r>
      <w:r w:rsidRPr="005108E4">
        <w:rPr>
          <w:spacing w:val="-26"/>
        </w:rPr>
        <w:t xml:space="preserve"> </w:t>
      </w:r>
      <w:r w:rsidRPr="005108E4">
        <w:t>is</w:t>
      </w:r>
      <w:r w:rsidRPr="005108E4">
        <w:rPr>
          <w:spacing w:val="-25"/>
        </w:rPr>
        <w:t xml:space="preserve"> </w:t>
      </w:r>
      <w:r w:rsidRPr="005108E4">
        <w:rPr>
          <w:spacing w:val="-3"/>
        </w:rPr>
        <w:t>cultivated,</w:t>
      </w:r>
      <w:r w:rsidRPr="005108E4">
        <w:rPr>
          <w:spacing w:val="-28"/>
        </w:rPr>
        <w:t xml:space="preserve"> </w:t>
      </w:r>
      <w:r w:rsidRPr="005108E4">
        <w:rPr>
          <w:spacing w:val="-3"/>
        </w:rPr>
        <w:t xml:space="preserve">Processed, </w:t>
      </w:r>
      <w:r w:rsidRPr="005108E4">
        <w:t>Transferred, tested or sold in compliance with M.G.L. c. 94I, and 935 CMR</w:t>
      </w:r>
      <w:r w:rsidRPr="005108E4">
        <w:rPr>
          <w:spacing w:val="-39"/>
        </w:rPr>
        <w:t xml:space="preserve"> </w:t>
      </w:r>
      <w:r w:rsidRPr="005108E4">
        <w:t>501.000.</w:t>
      </w:r>
    </w:p>
    <w:p w14:paraId="034BB7EB" w14:textId="77777777" w:rsidR="00DA2759" w:rsidRPr="005108E4" w:rsidRDefault="00DA2759">
      <w:pPr>
        <w:pStyle w:val="BodyText"/>
        <w:spacing w:before="1"/>
        <w:jc w:val="left"/>
      </w:pPr>
    </w:p>
    <w:p w14:paraId="0ADB542B" w14:textId="77777777" w:rsidR="00DA2759" w:rsidRPr="005108E4" w:rsidRDefault="009A7511">
      <w:pPr>
        <w:pStyle w:val="BodyText"/>
        <w:spacing w:line="242" w:lineRule="auto"/>
        <w:ind w:left="1319" w:right="117"/>
      </w:pPr>
      <w:r w:rsidRPr="005108E4">
        <w:rPr>
          <w:u w:val="single"/>
        </w:rPr>
        <w:t>Medical-use</w:t>
      </w:r>
      <w:r w:rsidRPr="005108E4">
        <w:rPr>
          <w:spacing w:val="-34"/>
          <w:u w:val="single"/>
        </w:rPr>
        <w:t xml:space="preserve"> </w:t>
      </w:r>
      <w:r w:rsidRPr="005108E4">
        <w:rPr>
          <w:spacing w:val="-3"/>
          <w:u w:val="single"/>
        </w:rPr>
        <w:t>Marijuana</w:t>
      </w:r>
      <w:r w:rsidRPr="005108E4">
        <w:rPr>
          <w:spacing w:val="-33"/>
        </w:rPr>
        <w:t xml:space="preserve"> </w:t>
      </w:r>
      <w:r w:rsidRPr="005108E4">
        <w:t>or</w:t>
      </w:r>
      <w:r w:rsidRPr="005108E4">
        <w:rPr>
          <w:spacing w:val="-33"/>
        </w:rPr>
        <w:t xml:space="preserve"> </w:t>
      </w:r>
      <w:r w:rsidRPr="005108E4">
        <w:rPr>
          <w:u w:val="single"/>
        </w:rPr>
        <w:t>Marijuana</w:t>
      </w:r>
      <w:r w:rsidRPr="005108E4">
        <w:rPr>
          <w:spacing w:val="-32"/>
          <w:u w:val="single"/>
        </w:rPr>
        <w:t xml:space="preserve"> </w:t>
      </w:r>
      <w:r w:rsidRPr="005108E4">
        <w:rPr>
          <w:u w:val="single"/>
        </w:rPr>
        <w:t>Products</w:t>
      </w:r>
      <w:r w:rsidRPr="005108E4">
        <w:rPr>
          <w:spacing w:val="-29"/>
        </w:rPr>
        <w:t xml:space="preserve"> </w:t>
      </w:r>
      <w:r w:rsidRPr="005108E4">
        <w:t>means</w:t>
      </w:r>
      <w:r w:rsidRPr="005108E4">
        <w:rPr>
          <w:spacing w:val="-30"/>
        </w:rPr>
        <w:t xml:space="preserve"> </w:t>
      </w:r>
      <w:r w:rsidRPr="005108E4">
        <w:t>Marijuana</w:t>
      </w:r>
      <w:r w:rsidRPr="005108E4">
        <w:rPr>
          <w:spacing w:val="-32"/>
        </w:rPr>
        <w:t xml:space="preserve"> </w:t>
      </w:r>
      <w:r w:rsidRPr="005108E4">
        <w:t>Products</w:t>
      </w:r>
      <w:r w:rsidRPr="005108E4">
        <w:rPr>
          <w:spacing w:val="-30"/>
        </w:rPr>
        <w:t xml:space="preserve"> </w:t>
      </w:r>
      <w:r w:rsidRPr="005108E4">
        <w:t>that</w:t>
      </w:r>
      <w:r w:rsidRPr="005108E4">
        <w:rPr>
          <w:spacing w:val="-29"/>
        </w:rPr>
        <w:t xml:space="preserve"> </w:t>
      </w:r>
      <w:r w:rsidRPr="005108E4">
        <w:t>are</w:t>
      </w:r>
      <w:r w:rsidRPr="005108E4">
        <w:rPr>
          <w:spacing w:val="-32"/>
        </w:rPr>
        <w:t xml:space="preserve"> </w:t>
      </w:r>
      <w:r w:rsidRPr="005108E4">
        <w:t>Manufactured, Transferred, tested or sold in compliance with M.G.L. c. 94I, and 935 CMR</w:t>
      </w:r>
      <w:r w:rsidRPr="005108E4">
        <w:rPr>
          <w:spacing w:val="-39"/>
        </w:rPr>
        <w:t xml:space="preserve"> </w:t>
      </w:r>
      <w:r w:rsidRPr="005108E4">
        <w:t>501.000.</w:t>
      </w:r>
    </w:p>
    <w:p w14:paraId="1B38A608" w14:textId="77777777" w:rsidR="00DA2759" w:rsidRPr="005108E4" w:rsidRDefault="00DA2759">
      <w:pPr>
        <w:pStyle w:val="BodyText"/>
        <w:spacing w:before="4"/>
        <w:jc w:val="left"/>
      </w:pPr>
    </w:p>
    <w:p w14:paraId="6746320C" w14:textId="77777777" w:rsidR="00DA2759" w:rsidRPr="005108E4" w:rsidRDefault="009A7511">
      <w:pPr>
        <w:pStyle w:val="BodyText"/>
        <w:ind w:left="1319"/>
      </w:pPr>
      <w:r w:rsidRPr="005108E4">
        <w:rPr>
          <w:u w:val="single"/>
        </w:rPr>
        <w:t>Member</w:t>
      </w:r>
      <w:r w:rsidRPr="005108E4">
        <w:t xml:space="preserve"> means a member of a nonprofit entity incorporated pursuant to M.G.L. c. 180.</w:t>
      </w:r>
    </w:p>
    <w:p w14:paraId="0AFAED50" w14:textId="77777777" w:rsidR="00DA2759" w:rsidRPr="005108E4" w:rsidRDefault="00DA2759">
      <w:pPr>
        <w:pStyle w:val="BodyText"/>
        <w:spacing w:before="7"/>
        <w:jc w:val="left"/>
      </w:pPr>
    </w:p>
    <w:p w14:paraId="576EC3EB" w14:textId="77777777" w:rsidR="00DA2759" w:rsidRPr="005108E4" w:rsidRDefault="009A7511">
      <w:pPr>
        <w:pStyle w:val="BodyText"/>
        <w:spacing w:line="242" w:lineRule="auto"/>
        <w:ind w:left="1319" w:right="115"/>
      </w:pPr>
      <w:r w:rsidRPr="005108E4">
        <w:rPr>
          <w:u w:val="single"/>
        </w:rPr>
        <w:t>Microbusiness</w:t>
      </w:r>
      <w:r w:rsidRPr="005108E4">
        <w:t xml:space="preserve"> means an entity that can be either a Tier 1 Marijuana Cultivator or Marijuana Product</w:t>
      </w:r>
      <w:r w:rsidRPr="005108E4">
        <w:rPr>
          <w:spacing w:val="-29"/>
        </w:rPr>
        <w:t xml:space="preserve"> </w:t>
      </w:r>
      <w:r w:rsidRPr="005108E4">
        <w:t>Manufacturer</w:t>
      </w:r>
      <w:r w:rsidRPr="005108E4">
        <w:rPr>
          <w:spacing w:val="-29"/>
        </w:rPr>
        <w:t xml:space="preserve"> </w:t>
      </w:r>
      <w:r w:rsidRPr="005108E4">
        <w:t>or</w:t>
      </w:r>
      <w:r w:rsidRPr="005108E4">
        <w:rPr>
          <w:spacing w:val="-29"/>
        </w:rPr>
        <w:t xml:space="preserve"> </w:t>
      </w:r>
      <w:r w:rsidRPr="005108E4">
        <w:t>both,</w:t>
      </w:r>
      <w:r w:rsidRPr="005108E4">
        <w:rPr>
          <w:spacing w:val="-29"/>
        </w:rPr>
        <w:t xml:space="preserve"> </w:t>
      </w:r>
      <w:r w:rsidRPr="005108E4">
        <w:t>in</w:t>
      </w:r>
      <w:r w:rsidRPr="005108E4">
        <w:rPr>
          <w:spacing w:val="-29"/>
        </w:rPr>
        <w:t xml:space="preserve"> </w:t>
      </w:r>
      <w:r w:rsidRPr="005108E4">
        <w:t>compliance</w:t>
      </w:r>
      <w:r w:rsidRPr="005108E4">
        <w:rPr>
          <w:spacing w:val="-30"/>
        </w:rPr>
        <w:t xml:space="preserve"> </w:t>
      </w:r>
      <w:r w:rsidRPr="005108E4">
        <w:t>with</w:t>
      </w:r>
      <w:r w:rsidRPr="005108E4">
        <w:rPr>
          <w:spacing w:val="-29"/>
        </w:rPr>
        <w:t xml:space="preserve"> </w:t>
      </w:r>
      <w:r w:rsidRPr="005108E4">
        <w:t>the</w:t>
      </w:r>
      <w:r w:rsidRPr="005108E4">
        <w:rPr>
          <w:spacing w:val="-30"/>
        </w:rPr>
        <w:t xml:space="preserve"> </w:t>
      </w:r>
      <w:r w:rsidRPr="005108E4">
        <w:t>operating</w:t>
      </w:r>
      <w:r w:rsidRPr="005108E4">
        <w:rPr>
          <w:spacing w:val="-32"/>
        </w:rPr>
        <w:t xml:space="preserve"> </w:t>
      </w:r>
      <w:r w:rsidRPr="005108E4">
        <w:rPr>
          <w:spacing w:val="-3"/>
        </w:rPr>
        <w:t>procedures</w:t>
      </w:r>
      <w:r w:rsidRPr="005108E4">
        <w:rPr>
          <w:spacing w:val="-29"/>
        </w:rPr>
        <w:t xml:space="preserve"> </w:t>
      </w:r>
      <w:r w:rsidRPr="005108E4">
        <w:t>for</w:t>
      </w:r>
      <w:r w:rsidRPr="005108E4">
        <w:rPr>
          <w:spacing w:val="-29"/>
        </w:rPr>
        <w:t xml:space="preserve"> </w:t>
      </w:r>
      <w:r w:rsidRPr="005108E4">
        <w:t>each</w:t>
      </w:r>
      <w:r w:rsidRPr="005108E4">
        <w:rPr>
          <w:spacing w:val="-29"/>
        </w:rPr>
        <w:t xml:space="preserve"> </w:t>
      </w:r>
      <w:r w:rsidRPr="005108E4">
        <w:t>License</w:t>
      </w:r>
      <w:r w:rsidRPr="005108E4">
        <w:rPr>
          <w:spacing w:val="-30"/>
        </w:rPr>
        <w:t xml:space="preserve"> </w:t>
      </w:r>
      <w:r w:rsidRPr="005108E4">
        <w:t>and, if in receipt of a Delivery Endorsement issued by the Commission, may deliver Marijuana or Marijuana</w:t>
      </w:r>
      <w:r w:rsidRPr="005108E4">
        <w:rPr>
          <w:spacing w:val="-20"/>
        </w:rPr>
        <w:t xml:space="preserve"> </w:t>
      </w:r>
      <w:r w:rsidRPr="005108E4">
        <w:t>Products</w:t>
      </w:r>
      <w:r w:rsidRPr="005108E4">
        <w:rPr>
          <w:spacing w:val="-19"/>
        </w:rPr>
        <w:t xml:space="preserve"> </w:t>
      </w:r>
      <w:r w:rsidRPr="005108E4">
        <w:t>produced</w:t>
      </w:r>
      <w:r w:rsidRPr="005108E4">
        <w:rPr>
          <w:spacing w:val="-20"/>
        </w:rPr>
        <w:t xml:space="preserve"> </w:t>
      </w:r>
      <w:r w:rsidRPr="005108E4">
        <w:t>at</w:t>
      </w:r>
      <w:r w:rsidRPr="005108E4">
        <w:rPr>
          <w:spacing w:val="-16"/>
        </w:rPr>
        <w:t xml:space="preserve"> </w:t>
      </w:r>
      <w:r w:rsidRPr="005108E4">
        <w:t>the</w:t>
      </w:r>
      <w:r w:rsidRPr="005108E4">
        <w:rPr>
          <w:spacing w:val="-18"/>
        </w:rPr>
        <w:t xml:space="preserve"> </w:t>
      </w:r>
      <w:r w:rsidRPr="005108E4">
        <w:t>licensed</w:t>
      </w:r>
      <w:r w:rsidRPr="005108E4">
        <w:rPr>
          <w:spacing w:val="-19"/>
        </w:rPr>
        <w:t xml:space="preserve"> </w:t>
      </w:r>
      <w:r w:rsidRPr="005108E4">
        <w:t>location</w:t>
      </w:r>
      <w:r w:rsidRPr="005108E4">
        <w:rPr>
          <w:spacing w:val="-19"/>
        </w:rPr>
        <w:t xml:space="preserve"> </w:t>
      </w:r>
      <w:r w:rsidRPr="005108E4">
        <w:t>directly</w:t>
      </w:r>
      <w:r w:rsidRPr="005108E4">
        <w:rPr>
          <w:spacing w:val="-25"/>
        </w:rPr>
        <w:t xml:space="preserve"> </w:t>
      </w:r>
      <w:r w:rsidRPr="005108E4">
        <w:t>to</w:t>
      </w:r>
      <w:r w:rsidRPr="005108E4">
        <w:rPr>
          <w:spacing w:val="-19"/>
        </w:rPr>
        <w:t xml:space="preserve"> </w:t>
      </w:r>
      <w:r w:rsidRPr="005108E4">
        <w:t>Consumers</w:t>
      </w:r>
      <w:r w:rsidRPr="005108E4">
        <w:rPr>
          <w:spacing w:val="-19"/>
        </w:rPr>
        <w:t xml:space="preserve"> </w:t>
      </w:r>
      <w:r w:rsidRPr="005108E4">
        <w:t>in</w:t>
      </w:r>
      <w:r w:rsidRPr="005108E4">
        <w:rPr>
          <w:spacing w:val="-20"/>
        </w:rPr>
        <w:t xml:space="preserve"> </w:t>
      </w:r>
      <w:r w:rsidRPr="005108E4">
        <w:t>compliance</w:t>
      </w:r>
      <w:r w:rsidRPr="005108E4">
        <w:rPr>
          <w:spacing w:val="-19"/>
        </w:rPr>
        <w:t xml:space="preserve"> </w:t>
      </w:r>
      <w:r w:rsidRPr="005108E4">
        <w:t>with established</w:t>
      </w:r>
      <w:r w:rsidRPr="005108E4">
        <w:rPr>
          <w:spacing w:val="-20"/>
        </w:rPr>
        <w:t xml:space="preserve"> </w:t>
      </w:r>
      <w:r w:rsidRPr="005108E4">
        <w:t>regulatory</w:t>
      </w:r>
      <w:r w:rsidRPr="005108E4">
        <w:rPr>
          <w:spacing w:val="-24"/>
        </w:rPr>
        <w:t xml:space="preserve"> </w:t>
      </w:r>
      <w:r w:rsidRPr="005108E4">
        <w:t>requirements</w:t>
      </w:r>
      <w:r w:rsidRPr="005108E4">
        <w:rPr>
          <w:spacing w:val="-17"/>
        </w:rPr>
        <w:t xml:space="preserve"> </w:t>
      </w:r>
      <w:r w:rsidRPr="005108E4">
        <w:t>for</w:t>
      </w:r>
      <w:r w:rsidRPr="005108E4">
        <w:rPr>
          <w:spacing w:val="-17"/>
        </w:rPr>
        <w:t xml:space="preserve"> </w:t>
      </w:r>
      <w:r w:rsidRPr="005108E4">
        <w:t>retail</w:t>
      </w:r>
      <w:r w:rsidRPr="005108E4">
        <w:rPr>
          <w:spacing w:val="-17"/>
        </w:rPr>
        <w:t xml:space="preserve"> </w:t>
      </w:r>
      <w:r w:rsidRPr="005108E4">
        <w:t>sale</w:t>
      </w:r>
      <w:r w:rsidRPr="005108E4">
        <w:rPr>
          <w:spacing w:val="-18"/>
        </w:rPr>
        <w:t xml:space="preserve"> </w:t>
      </w:r>
      <w:r w:rsidRPr="005108E4">
        <w:t>as</w:t>
      </w:r>
      <w:r w:rsidRPr="005108E4">
        <w:rPr>
          <w:spacing w:val="-17"/>
        </w:rPr>
        <w:t xml:space="preserve"> </w:t>
      </w:r>
      <w:r w:rsidRPr="005108E4">
        <w:t>it</w:t>
      </w:r>
      <w:r w:rsidRPr="005108E4">
        <w:rPr>
          <w:spacing w:val="-19"/>
        </w:rPr>
        <w:t xml:space="preserve"> </w:t>
      </w:r>
      <w:r w:rsidRPr="005108E4">
        <w:t>relates</w:t>
      </w:r>
      <w:r w:rsidRPr="005108E4">
        <w:rPr>
          <w:spacing w:val="-19"/>
        </w:rPr>
        <w:t xml:space="preserve"> </w:t>
      </w:r>
      <w:r w:rsidRPr="005108E4">
        <w:t>to</w:t>
      </w:r>
      <w:r w:rsidRPr="005108E4">
        <w:rPr>
          <w:spacing w:val="-19"/>
        </w:rPr>
        <w:t xml:space="preserve"> </w:t>
      </w:r>
      <w:r w:rsidRPr="005108E4">
        <w:t>delivery.</w:t>
      </w:r>
      <w:r w:rsidRPr="005108E4">
        <w:rPr>
          <w:spacing w:val="22"/>
        </w:rPr>
        <w:t xml:space="preserve"> </w:t>
      </w:r>
      <w:r w:rsidRPr="005108E4">
        <w:t>A</w:t>
      </w:r>
      <w:r w:rsidRPr="005108E4">
        <w:rPr>
          <w:spacing w:val="-20"/>
        </w:rPr>
        <w:t xml:space="preserve"> </w:t>
      </w:r>
      <w:r w:rsidRPr="005108E4">
        <w:t>Microbusiness</w:t>
      </w:r>
      <w:r w:rsidRPr="005108E4">
        <w:rPr>
          <w:spacing w:val="-19"/>
        </w:rPr>
        <w:t xml:space="preserve"> </w:t>
      </w:r>
      <w:r w:rsidRPr="005108E4">
        <w:t>that is</w:t>
      </w:r>
      <w:r w:rsidRPr="005108E4">
        <w:rPr>
          <w:spacing w:val="-24"/>
        </w:rPr>
        <w:t xml:space="preserve"> </w:t>
      </w:r>
      <w:r w:rsidRPr="005108E4">
        <w:t>a</w:t>
      </w:r>
      <w:r w:rsidRPr="005108E4">
        <w:rPr>
          <w:spacing w:val="-25"/>
        </w:rPr>
        <w:t xml:space="preserve"> </w:t>
      </w:r>
      <w:r w:rsidRPr="005108E4">
        <w:t>Marijuana</w:t>
      </w:r>
      <w:r w:rsidRPr="005108E4">
        <w:rPr>
          <w:spacing w:val="-24"/>
        </w:rPr>
        <w:t xml:space="preserve"> </w:t>
      </w:r>
      <w:r w:rsidRPr="005108E4">
        <w:t>Product</w:t>
      </w:r>
      <w:r w:rsidRPr="005108E4">
        <w:rPr>
          <w:spacing w:val="-23"/>
        </w:rPr>
        <w:t xml:space="preserve"> </w:t>
      </w:r>
      <w:r w:rsidRPr="005108E4">
        <w:t>Manufacturer</w:t>
      </w:r>
      <w:r w:rsidRPr="005108E4">
        <w:rPr>
          <w:spacing w:val="-23"/>
        </w:rPr>
        <w:t xml:space="preserve"> </w:t>
      </w:r>
      <w:r w:rsidRPr="005108E4">
        <w:t>may</w:t>
      </w:r>
      <w:r w:rsidRPr="005108E4">
        <w:rPr>
          <w:spacing w:val="-30"/>
        </w:rPr>
        <w:t xml:space="preserve"> </w:t>
      </w:r>
      <w:r w:rsidRPr="005108E4">
        <w:t>purchase</w:t>
      </w:r>
      <w:r w:rsidRPr="005108E4">
        <w:rPr>
          <w:spacing w:val="-25"/>
        </w:rPr>
        <w:t xml:space="preserve"> </w:t>
      </w:r>
      <w:r w:rsidRPr="005108E4">
        <w:t>no</w:t>
      </w:r>
      <w:r w:rsidRPr="005108E4">
        <w:rPr>
          <w:spacing w:val="-24"/>
        </w:rPr>
        <w:t xml:space="preserve"> </w:t>
      </w:r>
      <w:r w:rsidRPr="005108E4">
        <w:t>more</w:t>
      </w:r>
      <w:r w:rsidRPr="005108E4">
        <w:rPr>
          <w:spacing w:val="-21"/>
        </w:rPr>
        <w:t xml:space="preserve"> </w:t>
      </w:r>
      <w:r w:rsidRPr="005108E4">
        <w:t>than</w:t>
      </w:r>
      <w:r w:rsidRPr="005108E4">
        <w:rPr>
          <w:spacing w:val="-21"/>
        </w:rPr>
        <w:t xml:space="preserve"> </w:t>
      </w:r>
      <w:r w:rsidRPr="005108E4">
        <w:t>2,000</w:t>
      </w:r>
      <w:r w:rsidRPr="005108E4">
        <w:rPr>
          <w:spacing w:val="-21"/>
        </w:rPr>
        <w:t xml:space="preserve"> </w:t>
      </w:r>
      <w:r w:rsidRPr="005108E4">
        <w:t>pounds</w:t>
      </w:r>
      <w:r w:rsidRPr="005108E4">
        <w:rPr>
          <w:spacing w:val="-21"/>
        </w:rPr>
        <w:t xml:space="preserve"> </w:t>
      </w:r>
      <w:r w:rsidRPr="005108E4">
        <w:t>of</w:t>
      </w:r>
      <w:r w:rsidRPr="005108E4">
        <w:rPr>
          <w:spacing w:val="-24"/>
        </w:rPr>
        <w:t xml:space="preserve"> </w:t>
      </w:r>
      <w:r w:rsidRPr="005108E4">
        <w:t>Marijuana</w:t>
      </w:r>
      <w:r w:rsidRPr="005108E4">
        <w:rPr>
          <w:spacing w:val="-24"/>
        </w:rPr>
        <w:t xml:space="preserve"> </w:t>
      </w:r>
      <w:r w:rsidRPr="005108E4">
        <w:t xml:space="preserve">per </w:t>
      </w:r>
      <w:r w:rsidRPr="005108E4">
        <w:rPr>
          <w:spacing w:val="-3"/>
        </w:rPr>
        <w:t>year</w:t>
      </w:r>
      <w:r w:rsidRPr="005108E4">
        <w:rPr>
          <w:spacing w:val="-17"/>
        </w:rPr>
        <w:t xml:space="preserve"> </w:t>
      </w:r>
      <w:r w:rsidRPr="005108E4">
        <w:t>from</w:t>
      </w:r>
      <w:r w:rsidRPr="005108E4">
        <w:rPr>
          <w:spacing w:val="-15"/>
        </w:rPr>
        <w:t xml:space="preserve"> </w:t>
      </w:r>
      <w:r w:rsidRPr="005108E4">
        <w:t>other</w:t>
      </w:r>
      <w:r w:rsidRPr="005108E4">
        <w:rPr>
          <w:spacing w:val="-15"/>
        </w:rPr>
        <w:t xml:space="preserve"> </w:t>
      </w:r>
      <w:r w:rsidRPr="005108E4">
        <w:t>Marijuana</w:t>
      </w:r>
      <w:r w:rsidRPr="005108E4">
        <w:rPr>
          <w:spacing w:val="-15"/>
        </w:rPr>
        <w:t xml:space="preserve"> </w:t>
      </w:r>
      <w:r w:rsidRPr="005108E4">
        <w:t>Establishments</w:t>
      </w:r>
      <w:r w:rsidRPr="005108E4">
        <w:rPr>
          <w:spacing w:val="-14"/>
        </w:rPr>
        <w:t xml:space="preserve"> </w:t>
      </w:r>
      <w:r w:rsidRPr="005108E4">
        <w:t>for</w:t>
      </w:r>
      <w:r w:rsidRPr="005108E4">
        <w:rPr>
          <w:spacing w:val="-15"/>
        </w:rPr>
        <w:t xml:space="preserve"> </w:t>
      </w:r>
      <w:r w:rsidRPr="005108E4">
        <w:t>the</w:t>
      </w:r>
      <w:r w:rsidRPr="005108E4">
        <w:rPr>
          <w:spacing w:val="-15"/>
        </w:rPr>
        <w:t xml:space="preserve"> </w:t>
      </w:r>
      <w:r w:rsidRPr="005108E4">
        <w:t>purpose</w:t>
      </w:r>
      <w:r w:rsidRPr="005108E4">
        <w:rPr>
          <w:spacing w:val="-15"/>
        </w:rPr>
        <w:t xml:space="preserve"> </w:t>
      </w:r>
      <w:r w:rsidRPr="005108E4">
        <w:t>of</w:t>
      </w:r>
      <w:r w:rsidRPr="005108E4">
        <w:rPr>
          <w:spacing w:val="-16"/>
        </w:rPr>
        <w:t xml:space="preserve"> </w:t>
      </w:r>
      <w:r w:rsidRPr="005108E4">
        <w:t>Marijuana</w:t>
      </w:r>
      <w:r w:rsidRPr="005108E4">
        <w:rPr>
          <w:spacing w:val="-17"/>
        </w:rPr>
        <w:t xml:space="preserve"> </w:t>
      </w:r>
      <w:r w:rsidRPr="005108E4">
        <w:t>Product</w:t>
      </w:r>
      <w:r w:rsidRPr="005108E4">
        <w:rPr>
          <w:spacing w:val="-16"/>
        </w:rPr>
        <w:t xml:space="preserve"> </w:t>
      </w:r>
      <w:r w:rsidRPr="005108E4">
        <w:t>manufacturing by the</w:t>
      </w:r>
      <w:r w:rsidRPr="005108E4">
        <w:rPr>
          <w:spacing w:val="-11"/>
        </w:rPr>
        <w:t xml:space="preserve"> </w:t>
      </w:r>
      <w:r w:rsidRPr="005108E4">
        <w:t>Licensee.</w:t>
      </w:r>
    </w:p>
    <w:p w14:paraId="4E531631" w14:textId="7AB409E3" w:rsidR="00094C6A" w:rsidRPr="005108E4" w:rsidRDefault="00094C6A" w:rsidP="00094C6A">
      <w:pPr>
        <w:pStyle w:val="BodyText"/>
        <w:spacing w:line="242" w:lineRule="auto"/>
        <w:ind w:left="1319" w:right="115"/>
      </w:pPr>
      <w:r w:rsidRPr="005108E4">
        <w:rPr>
          <w:u w:val="single"/>
        </w:rPr>
        <w:br/>
        <w:t>Model Host Community Agreement</w:t>
      </w:r>
      <w:r w:rsidRPr="005108E4">
        <w:t xml:space="preserve"> means a template published by the Commission to illustrate a compliant Host Community Agreement. </w:t>
      </w:r>
    </w:p>
    <w:p w14:paraId="4F5EEE81" w14:textId="77777777" w:rsidR="00DA2759" w:rsidRPr="005108E4" w:rsidRDefault="00DA2759">
      <w:pPr>
        <w:pStyle w:val="BodyText"/>
        <w:jc w:val="left"/>
        <w:rPr>
          <w:sz w:val="25"/>
        </w:rPr>
      </w:pPr>
    </w:p>
    <w:p w14:paraId="07F0A66E" w14:textId="77777777" w:rsidR="00DA2759" w:rsidRPr="005108E4" w:rsidRDefault="009A7511">
      <w:pPr>
        <w:pStyle w:val="BodyText"/>
        <w:spacing w:line="242" w:lineRule="auto"/>
        <w:ind w:left="1319" w:right="115"/>
      </w:pPr>
      <w:r w:rsidRPr="005108E4">
        <w:rPr>
          <w:u w:val="single"/>
        </w:rPr>
        <w:t>Mother</w:t>
      </w:r>
      <w:r w:rsidRPr="005108E4">
        <w:rPr>
          <w:spacing w:val="-17"/>
          <w:u w:val="single"/>
        </w:rPr>
        <w:t xml:space="preserve"> </w:t>
      </w:r>
      <w:r w:rsidRPr="005108E4">
        <w:rPr>
          <w:u w:val="single"/>
        </w:rPr>
        <w:t>Plant</w:t>
      </w:r>
      <w:r w:rsidRPr="005108E4">
        <w:rPr>
          <w:spacing w:val="-15"/>
        </w:rPr>
        <w:t xml:space="preserve"> </w:t>
      </w:r>
      <w:r w:rsidRPr="005108E4">
        <w:t>means</w:t>
      </w:r>
      <w:r w:rsidRPr="005108E4">
        <w:rPr>
          <w:spacing w:val="-16"/>
        </w:rPr>
        <w:t xml:space="preserve"> </w:t>
      </w:r>
      <w:r w:rsidRPr="005108E4">
        <w:t>a</w:t>
      </w:r>
      <w:r w:rsidRPr="005108E4">
        <w:rPr>
          <w:spacing w:val="-17"/>
        </w:rPr>
        <w:t xml:space="preserve"> </w:t>
      </w:r>
      <w:r w:rsidRPr="005108E4">
        <w:t>marijuana</w:t>
      </w:r>
      <w:r w:rsidRPr="005108E4">
        <w:rPr>
          <w:spacing w:val="-18"/>
        </w:rPr>
        <w:t xml:space="preserve"> </w:t>
      </w:r>
      <w:r w:rsidRPr="005108E4">
        <w:t>plant</w:t>
      </w:r>
      <w:r w:rsidRPr="005108E4">
        <w:rPr>
          <w:spacing w:val="-15"/>
        </w:rPr>
        <w:t xml:space="preserve"> </w:t>
      </w:r>
      <w:r w:rsidRPr="005108E4">
        <w:t>that</w:t>
      </w:r>
      <w:r w:rsidRPr="005108E4">
        <w:rPr>
          <w:spacing w:val="-18"/>
        </w:rPr>
        <w:t xml:space="preserve"> </w:t>
      </w:r>
      <w:r w:rsidRPr="005108E4">
        <w:t>is</w:t>
      </w:r>
      <w:r w:rsidRPr="005108E4">
        <w:rPr>
          <w:spacing w:val="-18"/>
        </w:rPr>
        <w:t xml:space="preserve"> </w:t>
      </w:r>
      <w:r w:rsidRPr="005108E4">
        <w:t>grown</w:t>
      </w:r>
      <w:r w:rsidRPr="005108E4">
        <w:rPr>
          <w:spacing w:val="-16"/>
        </w:rPr>
        <w:t xml:space="preserve"> </w:t>
      </w:r>
      <w:r w:rsidRPr="005108E4">
        <w:t>or</w:t>
      </w:r>
      <w:r w:rsidRPr="005108E4">
        <w:rPr>
          <w:spacing w:val="-17"/>
        </w:rPr>
        <w:t xml:space="preserve"> </w:t>
      </w:r>
      <w:r w:rsidRPr="005108E4">
        <w:t>maintained</w:t>
      </w:r>
      <w:r w:rsidRPr="005108E4">
        <w:rPr>
          <w:spacing w:val="-16"/>
        </w:rPr>
        <w:t xml:space="preserve"> </w:t>
      </w:r>
      <w:r w:rsidRPr="005108E4">
        <w:t>for</w:t>
      </w:r>
      <w:r w:rsidRPr="005108E4">
        <w:rPr>
          <w:spacing w:val="-17"/>
        </w:rPr>
        <w:t xml:space="preserve"> </w:t>
      </w:r>
      <w:r w:rsidRPr="005108E4">
        <w:t>the</w:t>
      </w:r>
      <w:r w:rsidRPr="005108E4">
        <w:rPr>
          <w:spacing w:val="-17"/>
        </w:rPr>
        <w:t xml:space="preserve"> </w:t>
      </w:r>
      <w:r w:rsidRPr="005108E4">
        <w:t>purpose</w:t>
      </w:r>
      <w:r w:rsidRPr="005108E4">
        <w:rPr>
          <w:spacing w:val="-17"/>
        </w:rPr>
        <w:t xml:space="preserve"> </w:t>
      </w:r>
      <w:r w:rsidRPr="005108E4">
        <w:t>of</w:t>
      </w:r>
      <w:r w:rsidRPr="005108E4">
        <w:rPr>
          <w:spacing w:val="-17"/>
        </w:rPr>
        <w:t xml:space="preserve"> </w:t>
      </w:r>
      <w:r w:rsidRPr="005108E4">
        <w:t>generating Clones, and that will not be used to produce plant material for sale to another Marijuana Establishment or Medical Marijuana Treatment</w:t>
      </w:r>
      <w:r w:rsidRPr="005108E4">
        <w:rPr>
          <w:spacing w:val="-6"/>
        </w:rPr>
        <w:t xml:space="preserve"> </w:t>
      </w:r>
      <w:r w:rsidRPr="005108E4">
        <w:t>Center.</w:t>
      </w:r>
    </w:p>
    <w:p w14:paraId="362D7C17" w14:textId="77777777" w:rsidR="00DA2759" w:rsidRPr="005108E4" w:rsidRDefault="00DA2759">
      <w:pPr>
        <w:pStyle w:val="BodyText"/>
        <w:spacing w:before="6"/>
        <w:jc w:val="left"/>
      </w:pPr>
    </w:p>
    <w:p w14:paraId="09FE45B1" w14:textId="77777777" w:rsidR="00DA2759" w:rsidRPr="005108E4" w:rsidRDefault="009A7511">
      <w:pPr>
        <w:pStyle w:val="BodyText"/>
        <w:spacing w:before="1" w:line="242" w:lineRule="auto"/>
        <w:ind w:left="1319" w:right="117"/>
      </w:pPr>
      <w:r w:rsidRPr="005108E4">
        <w:rPr>
          <w:u w:val="single"/>
        </w:rPr>
        <w:t>MTC</w:t>
      </w:r>
      <w:r w:rsidRPr="005108E4">
        <w:rPr>
          <w:spacing w:val="-11"/>
          <w:u w:val="single"/>
        </w:rPr>
        <w:t xml:space="preserve"> </w:t>
      </w:r>
      <w:r w:rsidRPr="005108E4">
        <w:rPr>
          <w:u w:val="single"/>
        </w:rPr>
        <w:t>Agent</w:t>
      </w:r>
      <w:r w:rsidRPr="005108E4">
        <w:rPr>
          <w:spacing w:val="-11"/>
        </w:rPr>
        <w:t xml:space="preserve"> </w:t>
      </w:r>
      <w:r w:rsidRPr="005108E4">
        <w:t>means</w:t>
      </w:r>
      <w:r w:rsidRPr="005108E4">
        <w:rPr>
          <w:spacing w:val="-12"/>
        </w:rPr>
        <w:t xml:space="preserve"> </w:t>
      </w:r>
      <w:r w:rsidRPr="005108E4">
        <w:t>any</w:t>
      </w:r>
      <w:r w:rsidRPr="005108E4">
        <w:rPr>
          <w:spacing w:val="-18"/>
        </w:rPr>
        <w:t xml:space="preserve"> </w:t>
      </w:r>
      <w:r w:rsidRPr="005108E4">
        <w:t>Owner,</w:t>
      </w:r>
      <w:r w:rsidRPr="005108E4">
        <w:rPr>
          <w:spacing w:val="-12"/>
        </w:rPr>
        <w:t xml:space="preserve"> </w:t>
      </w:r>
      <w:r w:rsidRPr="005108E4">
        <w:t>employee,</w:t>
      </w:r>
      <w:r w:rsidRPr="005108E4">
        <w:rPr>
          <w:spacing w:val="-11"/>
        </w:rPr>
        <w:t xml:space="preserve"> </w:t>
      </w:r>
      <w:r w:rsidRPr="005108E4">
        <w:t>Executive,</w:t>
      </w:r>
      <w:r w:rsidRPr="005108E4">
        <w:rPr>
          <w:spacing w:val="-12"/>
        </w:rPr>
        <w:t xml:space="preserve"> </w:t>
      </w:r>
      <w:r w:rsidRPr="005108E4">
        <w:t>or</w:t>
      </w:r>
      <w:r w:rsidRPr="005108E4">
        <w:rPr>
          <w:spacing w:val="-15"/>
        </w:rPr>
        <w:t xml:space="preserve"> </w:t>
      </w:r>
      <w:r w:rsidRPr="005108E4">
        <w:t>volunteer</w:t>
      </w:r>
      <w:r w:rsidRPr="005108E4">
        <w:rPr>
          <w:spacing w:val="-11"/>
        </w:rPr>
        <w:t xml:space="preserve"> </w:t>
      </w:r>
      <w:r w:rsidRPr="005108E4">
        <w:t>of</w:t>
      </w:r>
      <w:r w:rsidRPr="005108E4">
        <w:rPr>
          <w:spacing w:val="-12"/>
        </w:rPr>
        <w:t xml:space="preserve"> </w:t>
      </w:r>
      <w:r w:rsidRPr="005108E4">
        <w:t>an</w:t>
      </w:r>
      <w:r w:rsidRPr="005108E4">
        <w:rPr>
          <w:spacing w:val="-12"/>
        </w:rPr>
        <w:t xml:space="preserve"> </w:t>
      </w:r>
      <w:r w:rsidRPr="005108E4">
        <w:t>MTC,</w:t>
      </w:r>
      <w:r w:rsidRPr="005108E4">
        <w:rPr>
          <w:spacing w:val="-12"/>
        </w:rPr>
        <w:t xml:space="preserve"> </w:t>
      </w:r>
      <w:r w:rsidRPr="005108E4">
        <w:t>who</w:t>
      </w:r>
      <w:r w:rsidRPr="005108E4">
        <w:rPr>
          <w:spacing w:val="-11"/>
        </w:rPr>
        <w:t xml:space="preserve"> </w:t>
      </w:r>
      <w:r w:rsidRPr="005108E4">
        <w:t>shall</w:t>
      </w:r>
      <w:r w:rsidRPr="005108E4">
        <w:rPr>
          <w:spacing w:val="-11"/>
        </w:rPr>
        <w:t xml:space="preserve"> </w:t>
      </w:r>
      <w:r w:rsidRPr="005108E4">
        <w:t>be</w:t>
      </w:r>
      <w:r w:rsidRPr="005108E4">
        <w:rPr>
          <w:spacing w:val="-13"/>
        </w:rPr>
        <w:t xml:space="preserve"> </w:t>
      </w:r>
      <w:r w:rsidRPr="005108E4">
        <w:t xml:space="preserve">21 </w:t>
      </w:r>
      <w:r w:rsidRPr="005108E4">
        <w:rPr>
          <w:spacing w:val="-3"/>
        </w:rPr>
        <w:t>years</w:t>
      </w:r>
      <w:r w:rsidRPr="005108E4">
        <w:rPr>
          <w:spacing w:val="-27"/>
        </w:rPr>
        <w:t xml:space="preserve"> </w:t>
      </w:r>
      <w:r w:rsidRPr="005108E4">
        <w:t>of</w:t>
      </w:r>
      <w:r w:rsidRPr="005108E4">
        <w:rPr>
          <w:spacing w:val="-27"/>
        </w:rPr>
        <w:t xml:space="preserve"> </w:t>
      </w:r>
      <w:r w:rsidRPr="005108E4">
        <w:t>age</w:t>
      </w:r>
      <w:r w:rsidRPr="005108E4">
        <w:rPr>
          <w:spacing w:val="-26"/>
        </w:rPr>
        <w:t xml:space="preserve"> </w:t>
      </w:r>
      <w:r w:rsidRPr="005108E4">
        <w:t>or</w:t>
      </w:r>
      <w:r w:rsidRPr="005108E4">
        <w:rPr>
          <w:spacing w:val="-27"/>
        </w:rPr>
        <w:t xml:space="preserve"> </w:t>
      </w:r>
      <w:r w:rsidRPr="005108E4">
        <w:t>older.</w:t>
      </w:r>
      <w:r w:rsidRPr="005108E4">
        <w:rPr>
          <w:spacing w:val="-27"/>
        </w:rPr>
        <w:t xml:space="preserve"> </w:t>
      </w:r>
      <w:r w:rsidRPr="005108E4">
        <w:t>Employee</w:t>
      </w:r>
      <w:r w:rsidRPr="005108E4">
        <w:rPr>
          <w:spacing w:val="-26"/>
        </w:rPr>
        <w:t xml:space="preserve"> </w:t>
      </w:r>
      <w:r w:rsidRPr="005108E4">
        <w:t>includes</w:t>
      </w:r>
      <w:r w:rsidRPr="005108E4">
        <w:rPr>
          <w:spacing w:val="-27"/>
        </w:rPr>
        <w:t xml:space="preserve"> </w:t>
      </w:r>
      <w:r w:rsidRPr="005108E4">
        <w:t>a</w:t>
      </w:r>
      <w:r w:rsidRPr="005108E4">
        <w:rPr>
          <w:spacing w:val="-27"/>
        </w:rPr>
        <w:t xml:space="preserve"> </w:t>
      </w:r>
      <w:r w:rsidRPr="005108E4">
        <w:t>consultant</w:t>
      </w:r>
      <w:r w:rsidRPr="005108E4">
        <w:rPr>
          <w:spacing w:val="-26"/>
        </w:rPr>
        <w:t xml:space="preserve"> </w:t>
      </w:r>
      <w:r w:rsidRPr="005108E4">
        <w:t>or</w:t>
      </w:r>
      <w:r w:rsidRPr="005108E4">
        <w:rPr>
          <w:spacing w:val="-27"/>
        </w:rPr>
        <w:t xml:space="preserve"> </w:t>
      </w:r>
      <w:r w:rsidRPr="005108E4">
        <w:t>contractor</w:t>
      </w:r>
      <w:r w:rsidRPr="005108E4">
        <w:rPr>
          <w:spacing w:val="-27"/>
        </w:rPr>
        <w:t xml:space="preserve"> </w:t>
      </w:r>
      <w:r w:rsidRPr="005108E4">
        <w:t>who</w:t>
      </w:r>
      <w:r w:rsidRPr="005108E4">
        <w:rPr>
          <w:spacing w:val="-26"/>
        </w:rPr>
        <w:t xml:space="preserve"> </w:t>
      </w:r>
      <w:r w:rsidRPr="005108E4">
        <w:t>provides</w:t>
      </w:r>
      <w:r w:rsidRPr="005108E4">
        <w:rPr>
          <w:spacing w:val="-26"/>
        </w:rPr>
        <w:t xml:space="preserve"> </w:t>
      </w:r>
      <w:r w:rsidRPr="005108E4">
        <w:t>on-site</w:t>
      </w:r>
      <w:r w:rsidRPr="005108E4">
        <w:rPr>
          <w:spacing w:val="-27"/>
        </w:rPr>
        <w:t xml:space="preserve"> </w:t>
      </w:r>
      <w:r w:rsidRPr="005108E4">
        <w:t>services to an MTC related to the cultivation, harvesting, preparation, packaging, storage, testing, or dispensing of Marijuana or Marijuana Products for medical</w:t>
      </w:r>
      <w:r w:rsidRPr="005108E4">
        <w:rPr>
          <w:spacing w:val="-17"/>
        </w:rPr>
        <w:t xml:space="preserve"> </w:t>
      </w:r>
      <w:r w:rsidRPr="005108E4">
        <w:t>purposes.</w:t>
      </w:r>
    </w:p>
    <w:p w14:paraId="7AC447C7" w14:textId="77777777" w:rsidR="00DA2759" w:rsidRPr="005108E4" w:rsidRDefault="00DA2759">
      <w:pPr>
        <w:pStyle w:val="BodyText"/>
        <w:spacing w:before="5"/>
        <w:jc w:val="left"/>
      </w:pPr>
    </w:p>
    <w:p w14:paraId="57028B23" w14:textId="77777777" w:rsidR="00DA2759" w:rsidRPr="005108E4" w:rsidRDefault="009A7511">
      <w:pPr>
        <w:pStyle w:val="BodyText"/>
        <w:spacing w:line="242" w:lineRule="auto"/>
        <w:ind w:left="1320" w:right="116"/>
      </w:pPr>
      <w:r w:rsidRPr="005108E4">
        <w:rPr>
          <w:u w:val="single"/>
        </w:rPr>
        <w:t>MTC</w:t>
      </w:r>
      <w:r w:rsidRPr="005108E4">
        <w:rPr>
          <w:spacing w:val="-11"/>
          <w:u w:val="single"/>
        </w:rPr>
        <w:t xml:space="preserve"> </w:t>
      </w:r>
      <w:r w:rsidRPr="005108E4">
        <w:rPr>
          <w:u w:val="single"/>
        </w:rPr>
        <w:t>Branded</w:t>
      </w:r>
      <w:r w:rsidRPr="005108E4">
        <w:rPr>
          <w:spacing w:val="-11"/>
          <w:u w:val="single"/>
        </w:rPr>
        <w:t xml:space="preserve"> </w:t>
      </w:r>
      <w:r w:rsidRPr="005108E4">
        <w:rPr>
          <w:u w:val="single"/>
        </w:rPr>
        <w:t>Good</w:t>
      </w:r>
      <w:r w:rsidRPr="005108E4">
        <w:rPr>
          <w:spacing w:val="-12"/>
        </w:rPr>
        <w:t xml:space="preserve"> </w:t>
      </w:r>
      <w:r w:rsidRPr="005108E4">
        <w:t>means</w:t>
      </w:r>
      <w:r w:rsidRPr="005108E4">
        <w:rPr>
          <w:spacing w:val="-11"/>
        </w:rPr>
        <w:t xml:space="preserve"> </w:t>
      </w:r>
      <w:r w:rsidRPr="005108E4">
        <w:t>a</w:t>
      </w:r>
      <w:r w:rsidRPr="005108E4">
        <w:rPr>
          <w:spacing w:val="-15"/>
        </w:rPr>
        <w:t xml:space="preserve"> </w:t>
      </w:r>
      <w:r w:rsidRPr="005108E4">
        <w:t>merchandise</w:t>
      </w:r>
      <w:r w:rsidRPr="005108E4">
        <w:rPr>
          <w:spacing w:val="-14"/>
        </w:rPr>
        <w:t xml:space="preserve"> </w:t>
      </w:r>
      <w:r w:rsidRPr="005108E4">
        <w:t>item</w:t>
      </w:r>
      <w:r w:rsidRPr="005108E4">
        <w:rPr>
          <w:spacing w:val="-13"/>
        </w:rPr>
        <w:t xml:space="preserve"> </w:t>
      </w:r>
      <w:r w:rsidRPr="005108E4">
        <w:t>offered</w:t>
      </w:r>
      <w:r w:rsidRPr="005108E4">
        <w:rPr>
          <w:spacing w:val="-13"/>
        </w:rPr>
        <w:t xml:space="preserve"> </w:t>
      </w:r>
      <w:r w:rsidRPr="005108E4">
        <w:t>for</w:t>
      </w:r>
      <w:r w:rsidRPr="005108E4">
        <w:rPr>
          <w:spacing w:val="-15"/>
        </w:rPr>
        <w:t xml:space="preserve"> </w:t>
      </w:r>
      <w:r w:rsidRPr="005108E4">
        <w:t>sale</w:t>
      </w:r>
      <w:r w:rsidRPr="005108E4">
        <w:rPr>
          <w:spacing w:val="-14"/>
        </w:rPr>
        <w:t xml:space="preserve"> </w:t>
      </w:r>
      <w:r w:rsidRPr="005108E4">
        <w:t>by</w:t>
      </w:r>
      <w:r w:rsidRPr="005108E4">
        <w:rPr>
          <w:spacing w:val="-20"/>
        </w:rPr>
        <w:t xml:space="preserve"> </w:t>
      </w:r>
      <w:r w:rsidRPr="005108E4">
        <w:t>an</w:t>
      </w:r>
      <w:r w:rsidRPr="005108E4">
        <w:rPr>
          <w:spacing w:val="-13"/>
        </w:rPr>
        <w:t xml:space="preserve"> </w:t>
      </w:r>
      <w:r w:rsidRPr="005108E4">
        <w:t>MTC,</w:t>
      </w:r>
      <w:r w:rsidRPr="005108E4">
        <w:rPr>
          <w:spacing w:val="-13"/>
        </w:rPr>
        <w:t xml:space="preserve"> </w:t>
      </w:r>
      <w:r w:rsidRPr="005108E4">
        <w:t>and</w:t>
      </w:r>
      <w:r w:rsidRPr="005108E4">
        <w:rPr>
          <w:spacing w:val="-14"/>
        </w:rPr>
        <w:t xml:space="preserve"> </w:t>
      </w:r>
      <w:r w:rsidRPr="005108E4">
        <w:t>identifiable</w:t>
      </w:r>
      <w:r w:rsidRPr="005108E4">
        <w:rPr>
          <w:spacing w:val="-12"/>
        </w:rPr>
        <w:t xml:space="preserve"> </w:t>
      </w:r>
      <w:r w:rsidRPr="005108E4">
        <w:t>as being of a particular MTC, distinct from those of other entities, by having the MTC's Brand Name.</w:t>
      </w:r>
      <w:r w:rsidRPr="005108E4">
        <w:rPr>
          <w:spacing w:val="-10"/>
        </w:rPr>
        <w:t xml:space="preserve"> </w:t>
      </w:r>
      <w:r w:rsidRPr="005108E4">
        <w:t>An</w:t>
      </w:r>
      <w:r w:rsidRPr="005108E4">
        <w:rPr>
          <w:spacing w:val="-9"/>
        </w:rPr>
        <w:t xml:space="preserve"> </w:t>
      </w:r>
      <w:r w:rsidRPr="005108E4">
        <w:t>MTC</w:t>
      </w:r>
      <w:r w:rsidRPr="005108E4">
        <w:rPr>
          <w:spacing w:val="-9"/>
        </w:rPr>
        <w:t xml:space="preserve"> </w:t>
      </w:r>
      <w:r w:rsidRPr="005108E4">
        <w:t>Branded</w:t>
      </w:r>
      <w:r w:rsidRPr="005108E4">
        <w:rPr>
          <w:spacing w:val="-10"/>
        </w:rPr>
        <w:t xml:space="preserve"> </w:t>
      </w:r>
      <w:r w:rsidRPr="005108E4">
        <w:t>Good</w:t>
      </w:r>
      <w:r w:rsidRPr="005108E4">
        <w:rPr>
          <w:spacing w:val="-9"/>
        </w:rPr>
        <w:t xml:space="preserve"> </w:t>
      </w:r>
      <w:r w:rsidRPr="005108E4">
        <w:t>does</w:t>
      </w:r>
      <w:r w:rsidRPr="005108E4">
        <w:rPr>
          <w:spacing w:val="-12"/>
        </w:rPr>
        <w:t xml:space="preserve"> </w:t>
      </w:r>
      <w:r w:rsidRPr="005108E4">
        <w:t>not</w:t>
      </w:r>
      <w:r w:rsidRPr="005108E4">
        <w:rPr>
          <w:spacing w:val="-11"/>
        </w:rPr>
        <w:t xml:space="preserve"> </w:t>
      </w:r>
      <w:r w:rsidRPr="005108E4">
        <w:t>include</w:t>
      </w:r>
      <w:r w:rsidRPr="005108E4">
        <w:rPr>
          <w:spacing w:val="-13"/>
        </w:rPr>
        <w:t xml:space="preserve"> </w:t>
      </w:r>
      <w:r w:rsidRPr="005108E4">
        <w:t>Marijuana,</w:t>
      </w:r>
      <w:r w:rsidRPr="005108E4">
        <w:rPr>
          <w:spacing w:val="-12"/>
        </w:rPr>
        <w:t xml:space="preserve"> </w:t>
      </w:r>
      <w:r w:rsidRPr="005108E4">
        <w:t>Marijuana</w:t>
      </w:r>
      <w:r w:rsidRPr="005108E4">
        <w:rPr>
          <w:spacing w:val="-13"/>
        </w:rPr>
        <w:t xml:space="preserve"> </w:t>
      </w:r>
      <w:r w:rsidRPr="005108E4">
        <w:t>Products,</w:t>
      </w:r>
      <w:r w:rsidRPr="005108E4">
        <w:rPr>
          <w:spacing w:val="-9"/>
        </w:rPr>
        <w:t xml:space="preserve"> </w:t>
      </w:r>
      <w:r w:rsidRPr="005108E4">
        <w:t>or</w:t>
      </w:r>
      <w:r w:rsidRPr="005108E4">
        <w:rPr>
          <w:spacing w:val="-11"/>
        </w:rPr>
        <w:t xml:space="preserve"> </w:t>
      </w:r>
      <w:r w:rsidRPr="005108E4">
        <w:t xml:space="preserve">Marijuana Accessories. </w:t>
      </w:r>
      <w:r w:rsidRPr="005108E4">
        <w:rPr>
          <w:spacing w:val="-3"/>
        </w:rPr>
        <w:t xml:space="preserve">It </w:t>
      </w:r>
      <w:r w:rsidRPr="005108E4">
        <w:t>may include apparel, water bottles or other similar non-Edible</w:t>
      </w:r>
      <w:r w:rsidRPr="005108E4">
        <w:rPr>
          <w:spacing w:val="4"/>
        </w:rPr>
        <w:t xml:space="preserve"> </w:t>
      </w:r>
      <w:r w:rsidRPr="005108E4">
        <w:t>merchandise.</w:t>
      </w:r>
    </w:p>
    <w:p w14:paraId="17A0A2A5" w14:textId="77777777" w:rsidR="00DA2759" w:rsidRPr="005108E4" w:rsidRDefault="00DA2759">
      <w:pPr>
        <w:pStyle w:val="BodyText"/>
        <w:spacing w:before="9"/>
        <w:jc w:val="left"/>
      </w:pPr>
    </w:p>
    <w:p w14:paraId="088C611F" w14:textId="77777777" w:rsidR="00DA2759" w:rsidRPr="005108E4" w:rsidRDefault="009A7511">
      <w:pPr>
        <w:pStyle w:val="BodyText"/>
        <w:spacing w:line="242" w:lineRule="auto"/>
        <w:ind w:left="1320" w:right="117"/>
      </w:pPr>
      <w:r w:rsidRPr="005108E4">
        <w:rPr>
          <w:u w:val="single"/>
        </w:rPr>
        <w:t>MTC</w:t>
      </w:r>
      <w:r w:rsidRPr="005108E4">
        <w:rPr>
          <w:spacing w:val="-12"/>
          <w:u w:val="single"/>
        </w:rPr>
        <w:t xml:space="preserve"> </w:t>
      </w:r>
      <w:r w:rsidRPr="005108E4">
        <w:rPr>
          <w:u w:val="single"/>
        </w:rPr>
        <w:t>Entrance</w:t>
      </w:r>
      <w:r w:rsidRPr="005108E4">
        <w:rPr>
          <w:spacing w:val="-14"/>
        </w:rPr>
        <w:t xml:space="preserve"> </w:t>
      </w:r>
      <w:r w:rsidRPr="005108E4">
        <w:t>means</w:t>
      </w:r>
      <w:r w:rsidRPr="005108E4">
        <w:rPr>
          <w:spacing w:val="-12"/>
        </w:rPr>
        <w:t xml:space="preserve"> </w:t>
      </w:r>
      <w:r w:rsidRPr="005108E4">
        <w:t>the</w:t>
      </w:r>
      <w:r w:rsidRPr="005108E4">
        <w:rPr>
          <w:spacing w:val="-14"/>
        </w:rPr>
        <w:t xml:space="preserve"> </w:t>
      </w:r>
      <w:r w:rsidRPr="005108E4">
        <w:t>entrance</w:t>
      </w:r>
      <w:r w:rsidRPr="005108E4">
        <w:rPr>
          <w:spacing w:val="-13"/>
        </w:rPr>
        <w:t xml:space="preserve"> </w:t>
      </w:r>
      <w:r w:rsidRPr="005108E4">
        <w:t>or</w:t>
      </w:r>
      <w:r w:rsidRPr="005108E4">
        <w:rPr>
          <w:spacing w:val="-15"/>
        </w:rPr>
        <w:t xml:space="preserve"> </w:t>
      </w:r>
      <w:r w:rsidRPr="005108E4">
        <w:t>entrances</w:t>
      </w:r>
      <w:r w:rsidRPr="005108E4">
        <w:rPr>
          <w:spacing w:val="-13"/>
        </w:rPr>
        <w:t xml:space="preserve"> </w:t>
      </w:r>
      <w:r w:rsidRPr="005108E4">
        <w:t>that</w:t>
      </w:r>
      <w:r w:rsidRPr="005108E4">
        <w:rPr>
          <w:spacing w:val="-12"/>
        </w:rPr>
        <w:t xml:space="preserve"> </w:t>
      </w:r>
      <w:r w:rsidRPr="005108E4">
        <w:t>provides</w:t>
      </w:r>
      <w:r w:rsidRPr="005108E4">
        <w:rPr>
          <w:spacing w:val="-12"/>
        </w:rPr>
        <w:t xml:space="preserve"> </w:t>
      </w:r>
      <w:r w:rsidRPr="005108E4">
        <w:t>ingress</w:t>
      </w:r>
      <w:r w:rsidRPr="005108E4">
        <w:rPr>
          <w:spacing w:val="-13"/>
        </w:rPr>
        <w:t xml:space="preserve"> </w:t>
      </w:r>
      <w:r w:rsidRPr="005108E4">
        <w:t>and</w:t>
      </w:r>
      <w:r w:rsidRPr="005108E4">
        <w:rPr>
          <w:spacing w:val="-12"/>
        </w:rPr>
        <w:t xml:space="preserve"> </w:t>
      </w:r>
      <w:r w:rsidRPr="005108E4">
        <w:t>egress</w:t>
      </w:r>
      <w:r w:rsidRPr="005108E4">
        <w:rPr>
          <w:spacing w:val="-13"/>
        </w:rPr>
        <w:t xml:space="preserve"> </w:t>
      </w:r>
      <w:r w:rsidRPr="005108E4">
        <w:t>to</w:t>
      </w:r>
      <w:r w:rsidRPr="005108E4">
        <w:rPr>
          <w:spacing w:val="-12"/>
        </w:rPr>
        <w:t xml:space="preserve"> </w:t>
      </w:r>
      <w:r w:rsidRPr="005108E4">
        <w:t>Consumers, Registered Qualifying Patients and Caregivers, to the</w:t>
      </w:r>
      <w:r w:rsidRPr="005108E4">
        <w:rPr>
          <w:spacing w:val="-14"/>
        </w:rPr>
        <w:t xml:space="preserve"> </w:t>
      </w:r>
      <w:r w:rsidRPr="005108E4">
        <w:t>MTC.</w:t>
      </w:r>
    </w:p>
    <w:p w14:paraId="0C769930" w14:textId="77777777" w:rsidR="00DA2759" w:rsidRPr="005108E4" w:rsidRDefault="00DA2759">
      <w:pPr>
        <w:spacing w:line="242" w:lineRule="auto"/>
        <w:sectPr w:rsidR="00DA2759" w:rsidRPr="005108E4">
          <w:pgSz w:w="12240" w:h="20160"/>
          <w:pgMar w:top="980" w:right="1320" w:bottom="960" w:left="480" w:header="744" w:footer="777" w:gutter="0"/>
          <w:cols w:space="720"/>
        </w:sectPr>
      </w:pPr>
    </w:p>
    <w:p w14:paraId="3CDF7F62" w14:textId="77777777" w:rsidR="00DA2759" w:rsidRPr="005108E4" w:rsidRDefault="00DA2759">
      <w:pPr>
        <w:pStyle w:val="BodyText"/>
        <w:jc w:val="left"/>
        <w:rPr>
          <w:sz w:val="20"/>
        </w:rPr>
      </w:pPr>
    </w:p>
    <w:p w14:paraId="6526AE3D" w14:textId="77777777" w:rsidR="00DA2759" w:rsidRPr="005108E4" w:rsidRDefault="00DA2759">
      <w:pPr>
        <w:pStyle w:val="BodyText"/>
        <w:spacing w:before="5"/>
        <w:jc w:val="left"/>
        <w:rPr>
          <w:sz w:val="19"/>
        </w:rPr>
      </w:pPr>
    </w:p>
    <w:p w14:paraId="026A4BFA" w14:textId="77777777" w:rsidR="00DA2759" w:rsidRPr="005108E4" w:rsidRDefault="00DA2759">
      <w:pPr>
        <w:pStyle w:val="BodyText"/>
        <w:spacing w:before="9"/>
        <w:jc w:val="left"/>
        <w:rPr>
          <w:sz w:val="23"/>
        </w:rPr>
      </w:pPr>
    </w:p>
    <w:p w14:paraId="42F166AC" w14:textId="77777777" w:rsidR="00DA2759" w:rsidRPr="005108E4" w:rsidRDefault="009A7511">
      <w:pPr>
        <w:pStyle w:val="BodyText"/>
        <w:spacing w:line="237" w:lineRule="auto"/>
        <w:ind w:left="1320" w:right="110"/>
      </w:pPr>
      <w:r w:rsidRPr="005108E4">
        <w:rPr>
          <w:u w:val="single"/>
        </w:rPr>
        <w:t>MTC Priority Applicant</w:t>
      </w:r>
      <w:r w:rsidRPr="005108E4">
        <w:t xml:space="preserve"> means a Medical Marijuana Treatment Center (MTC) (previously, Registered Marijuana Dispensary (RMD)) certified by the Commission as an MTC Priority Applicant in 2018 upon demonstrating that it had at least a provisional Certification of Registration</w:t>
      </w:r>
      <w:r w:rsidRPr="005108E4">
        <w:rPr>
          <w:spacing w:val="-11"/>
        </w:rPr>
        <w:t xml:space="preserve"> </w:t>
      </w:r>
      <w:r w:rsidRPr="005108E4">
        <w:t>prior</w:t>
      </w:r>
      <w:r w:rsidRPr="005108E4">
        <w:rPr>
          <w:spacing w:val="-11"/>
        </w:rPr>
        <w:t xml:space="preserve"> </w:t>
      </w:r>
      <w:r w:rsidRPr="005108E4">
        <w:t>to</w:t>
      </w:r>
      <w:r w:rsidRPr="005108E4">
        <w:rPr>
          <w:spacing w:val="-11"/>
        </w:rPr>
        <w:t xml:space="preserve"> </w:t>
      </w:r>
      <w:r w:rsidRPr="005108E4">
        <w:t>April</w:t>
      </w:r>
      <w:r w:rsidRPr="005108E4">
        <w:rPr>
          <w:spacing w:val="-10"/>
        </w:rPr>
        <w:t xml:space="preserve"> </w:t>
      </w:r>
      <w:r w:rsidRPr="005108E4">
        <w:t>1,</w:t>
      </w:r>
      <w:r w:rsidRPr="005108E4">
        <w:rPr>
          <w:spacing w:val="-11"/>
        </w:rPr>
        <w:t xml:space="preserve"> </w:t>
      </w:r>
      <w:r w:rsidRPr="005108E4">
        <w:t>2018.</w:t>
      </w:r>
      <w:r w:rsidRPr="005108E4">
        <w:rPr>
          <w:spacing w:val="-9"/>
        </w:rPr>
        <w:t xml:space="preserve"> </w:t>
      </w:r>
      <w:r w:rsidRPr="005108E4">
        <w:t>This</w:t>
      </w:r>
      <w:r w:rsidRPr="005108E4">
        <w:rPr>
          <w:spacing w:val="-11"/>
        </w:rPr>
        <w:t xml:space="preserve"> </w:t>
      </w:r>
      <w:r w:rsidRPr="005108E4">
        <w:t>applicant</w:t>
      </w:r>
      <w:r w:rsidRPr="005108E4">
        <w:rPr>
          <w:spacing w:val="-10"/>
        </w:rPr>
        <w:t xml:space="preserve"> </w:t>
      </w:r>
      <w:r w:rsidRPr="005108E4">
        <w:t>has</w:t>
      </w:r>
      <w:r w:rsidRPr="005108E4">
        <w:rPr>
          <w:spacing w:val="-11"/>
        </w:rPr>
        <w:t xml:space="preserve"> </w:t>
      </w:r>
      <w:r w:rsidRPr="005108E4">
        <w:t>priority</w:t>
      </w:r>
      <w:r w:rsidRPr="005108E4">
        <w:rPr>
          <w:spacing w:val="-17"/>
        </w:rPr>
        <w:t xml:space="preserve"> </w:t>
      </w:r>
      <w:r w:rsidRPr="005108E4">
        <w:t>for</w:t>
      </w:r>
      <w:r w:rsidRPr="005108E4">
        <w:rPr>
          <w:spacing w:val="-11"/>
        </w:rPr>
        <w:t xml:space="preserve"> </w:t>
      </w:r>
      <w:r w:rsidRPr="005108E4">
        <w:t>the</w:t>
      </w:r>
      <w:r w:rsidRPr="005108E4">
        <w:rPr>
          <w:spacing w:val="-12"/>
        </w:rPr>
        <w:t xml:space="preserve"> </w:t>
      </w:r>
      <w:r w:rsidRPr="005108E4">
        <w:t>purposes</w:t>
      </w:r>
      <w:r w:rsidRPr="005108E4">
        <w:rPr>
          <w:spacing w:val="-11"/>
        </w:rPr>
        <w:t xml:space="preserve"> </w:t>
      </w:r>
      <w:r w:rsidRPr="005108E4">
        <w:t>of</w:t>
      </w:r>
      <w:r w:rsidRPr="005108E4">
        <w:rPr>
          <w:spacing w:val="-11"/>
        </w:rPr>
        <w:t xml:space="preserve"> </w:t>
      </w:r>
      <w:r w:rsidRPr="005108E4">
        <w:t>the</w:t>
      </w:r>
      <w:r w:rsidRPr="005108E4">
        <w:rPr>
          <w:spacing w:val="-12"/>
        </w:rPr>
        <w:t xml:space="preserve"> </w:t>
      </w:r>
      <w:r w:rsidRPr="005108E4">
        <w:t>review</w:t>
      </w:r>
      <w:r w:rsidRPr="005108E4">
        <w:rPr>
          <w:spacing w:val="-11"/>
        </w:rPr>
        <w:t xml:space="preserve"> </w:t>
      </w:r>
      <w:r w:rsidRPr="005108E4">
        <w:t>of its license</w:t>
      </w:r>
      <w:r w:rsidRPr="005108E4">
        <w:rPr>
          <w:spacing w:val="-3"/>
        </w:rPr>
        <w:t xml:space="preserve"> </w:t>
      </w:r>
      <w:r w:rsidRPr="005108E4">
        <w:t>application.</w:t>
      </w:r>
    </w:p>
    <w:p w14:paraId="41FCBECF" w14:textId="77777777" w:rsidR="00DA2759" w:rsidRPr="005108E4" w:rsidRDefault="00DA2759">
      <w:pPr>
        <w:pStyle w:val="BodyText"/>
        <w:jc w:val="left"/>
      </w:pPr>
    </w:p>
    <w:p w14:paraId="1830F261" w14:textId="77777777" w:rsidR="00DA2759" w:rsidRPr="005108E4" w:rsidRDefault="009A7511">
      <w:pPr>
        <w:pStyle w:val="BodyText"/>
        <w:spacing w:line="237" w:lineRule="auto"/>
        <w:ind w:left="1319" w:right="117"/>
      </w:pPr>
      <w:r w:rsidRPr="005108E4">
        <w:rPr>
          <w:u w:val="single"/>
        </w:rPr>
        <w:t>Mycotoxin</w:t>
      </w:r>
      <w:r w:rsidRPr="005108E4">
        <w:rPr>
          <w:spacing w:val="-6"/>
        </w:rPr>
        <w:t xml:space="preserve"> </w:t>
      </w:r>
      <w:r w:rsidRPr="005108E4">
        <w:t>means</w:t>
      </w:r>
      <w:r w:rsidRPr="005108E4">
        <w:rPr>
          <w:spacing w:val="-4"/>
        </w:rPr>
        <w:t xml:space="preserve"> </w:t>
      </w:r>
      <w:r w:rsidRPr="005108E4">
        <w:t>a</w:t>
      </w:r>
      <w:r w:rsidRPr="005108E4">
        <w:rPr>
          <w:spacing w:val="-6"/>
        </w:rPr>
        <w:t xml:space="preserve"> </w:t>
      </w:r>
      <w:r w:rsidRPr="005108E4">
        <w:t>secondary</w:t>
      </w:r>
      <w:r w:rsidRPr="005108E4">
        <w:rPr>
          <w:spacing w:val="-11"/>
        </w:rPr>
        <w:t xml:space="preserve"> </w:t>
      </w:r>
      <w:r w:rsidRPr="005108E4">
        <w:t>metabolite</w:t>
      </w:r>
      <w:r w:rsidRPr="005108E4">
        <w:rPr>
          <w:spacing w:val="-3"/>
        </w:rPr>
        <w:t xml:space="preserve"> </w:t>
      </w:r>
      <w:r w:rsidRPr="005108E4">
        <w:t>of</w:t>
      </w:r>
      <w:r w:rsidRPr="005108E4">
        <w:rPr>
          <w:spacing w:val="-4"/>
        </w:rPr>
        <w:t xml:space="preserve"> </w:t>
      </w:r>
      <w:r w:rsidRPr="005108E4">
        <w:t>a</w:t>
      </w:r>
      <w:r w:rsidRPr="005108E4">
        <w:rPr>
          <w:spacing w:val="-3"/>
        </w:rPr>
        <w:t xml:space="preserve"> </w:t>
      </w:r>
      <w:r w:rsidRPr="005108E4">
        <w:t>microfungus</w:t>
      </w:r>
      <w:r w:rsidRPr="005108E4">
        <w:rPr>
          <w:spacing w:val="-4"/>
        </w:rPr>
        <w:t xml:space="preserve"> </w:t>
      </w:r>
      <w:r w:rsidRPr="005108E4">
        <w:t>that</w:t>
      </w:r>
      <w:r w:rsidRPr="005108E4">
        <w:rPr>
          <w:spacing w:val="-4"/>
        </w:rPr>
        <w:t xml:space="preserve"> </w:t>
      </w:r>
      <w:r w:rsidRPr="005108E4">
        <w:t>is</w:t>
      </w:r>
      <w:r w:rsidRPr="005108E4">
        <w:rPr>
          <w:spacing w:val="-4"/>
        </w:rPr>
        <w:t xml:space="preserve"> </w:t>
      </w:r>
      <w:r w:rsidRPr="005108E4">
        <w:t>capable</w:t>
      </w:r>
      <w:r w:rsidRPr="005108E4">
        <w:rPr>
          <w:spacing w:val="-6"/>
        </w:rPr>
        <w:t xml:space="preserve"> </w:t>
      </w:r>
      <w:r w:rsidRPr="005108E4">
        <w:t>of</w:t>
      </w:r>
      <w:r w:rsidRPr="005108E4">
        <w:rPr>
          <w:spacing w:val="-5"/>
        </w:rPr>
        <w:t xml:space="preserve"> </w:t>
      </w:r>
      <w:r w:rsidRPr="005108E4">
        <w:t>causing</w:t>
      </w:r>
      <w:r w:rsidRPr="005108E4">
        <w:rPr>
          <w:spacing w:val="-7"/>
        </w:rPr>
        <w:t xml:space="preserve"> </w:t>
      </w:r>
      <w:r w:rsidRPr="005108E4">
        <w:t>death</w:t>
      </w:r>
      <w:r w:rsidRPr="005108E4">
        <w:rPr>
          <w:spacing w:val="-5"/>
        </w:rPr>
        <w:t xml:space="preserve"> </w:t>
      </w:r>
      <w:r w:rsidRPr="005108E4">
        <w:t xml:space="preserve">or illness in humans and other animals. For purposes of 935 CMR 500.000: </w:t>
      </w:r>
      <w:r w:rsidRPr="005108E4">
        <w:rPr>
          <w:i/>
        </w:rPr>
        <w:t>Adult Use of Marijuana</w:t>
      </w:r>
      <w:r w:rsidRPr="005108E4">
        <w:rPr>
          <w:i/>
          <w:spacing w:val="-26"/>
        </w:rPr>
        <w:t xml:space="preserve"> </w:t>
      </w:r>
      <w:r w:rsidRPr="005108E4">
        <w:t>and</w:t>
      </w:r>
      <w:r w:rsidRPr="005108E4">
        <w:rPr>
          <w:spacing w:val="-26"/>
        </w:rPr>
        <w:t xml:space="preserve"> </w:t>
      </w:r>
      <w:r w:rsidRPr="005108E4">
        <w:t>935</w:t>
      </w:r>
      <w:r w:rsidRPr="005108E4">
        <w:rPr>
          <w:spacing w:val="-25"/>
        </w:rPr>
        <w:t xml:space="preserve"> </w:t>
      </w:r>
      <w:r w:rsidRPr="005108E4">
        <w:t>CMR</w:t>
      </w:r>
      <w:r w:rsidRPr="005108E4">
        <w:rPr>
          <w:spacing w:val="-25"/>
        </w:rPr>
        <w:t xml:space="preserve"> </w:t>
      </w:r>
      <w:r w:rsidRPr="005108E4">
        <w:t>501.000,</w:t>
      </w:r>
      <w:r w:rsidRPr="005108E4">
        <w:rPr>
          <w:spacing w:val="-28"/>
        </w:rPr>
        <w:t xml:space="preserve"> </w:t>
      </w:r>
      <w:r w:rsidRPr="005108E4">
        <w:rPr>
          <w:u w:val="single"/>
        </w:rPr>
        <w:t>Mycotoxin</w:t>
      </w:r>
      <w:r w:rsidRPr="005108E4">
        <w:rPr>
          <w:spacing w:val="-29"/>
        </w:rPr>
        <w:t xml:space="preserve"> </w:t>
      </w:r>
      <w:r w:rsidRPr="005108E4">
        <w:t>shall</w:t>
      </w:r>
      <w:r w:rsidRPr="005108E4">
        <w:rPr>
          <w:spacing w:val="-27"/>
        </w:rPr>
        <w:t xml:space="preserve"> </w:t>
      </w:r>
      <w:r w:rsidRPr="005108E4">
        <w:t>include</w:t>
      </w:r>
      <w:r w:rsidRPr="005108E4">
        <w:rPr>
          <w:spacing w:val="-29"/>
        </w:rPr>
        <w:t xml:space="preserve"> </w:t>
      </w:r>
      <w:r w:rsidRPr="005108E4">
        <w:t>aflatoxin</w:t>
      </w:r>
      <w:r w:rsidRPr="005108E4">
        <w:rPr>
          <w:spacing w:val="-29"/>
        </w:rPr>
        <w:t xml:space="preserve"> </w:t>
      </w:r>
      <w:r w:rsidRPr="005108E4">
        <w:t>B1,</w:t>
      </w:r>
      <w:r w:rsidRPr="005108E4">
        <w:rPr>
          <w:spacing w:val="-28"/>
        </w:rPr>
        <w:t xml:space="preserve"> </w:t>
      </w:r>
      <w:r w:rsidRPr="005108E4">
        <w:t>aflatoxin</w:t>
      </w:r>
      <w:r w:rsidRPr="005108E4">
        <w:rPr>
          <w:spacing w:val="-28"/>
        </w:rPr>
        <w:t xml:space="preserve"> </w:t>
      </w:r>
      <w:r w:rsidRPr="005108E4">
        <w:t>B2,</w:t>
      </w:r>
      <w:r w:rsidRPr="005108E4">
        <w:rPr>
          <w:spacing w:val="-26"/>
        </w:rPr>
        <w:t xml:space="preserve"> </w:t>
      </w:r>
      <w:r w:rsidRPr="005108E4">
        <w:t>aflatoxin G1, aflatoxin G2, and ochratoxin</w:t>
      </w:r>
      <w:r w:rsidRPr="005108E4">
        <w:rPr>
          <w:spacing w:val="-6"/>
        </w:rPr>
        <w:t xml:space="preserve"> </w:t>
      </w:r>
      <w:r w:rsidRPr="005108E4">
        <w:t>A.</w:t>
      </w:r>
    </w:p>
    <w:p w14:paraId="28CF2B49" w14:textId="77777777" w:rsidR="00DA2759" w:rsidRPr="005108E4" w:rsidRDefault="00DA2759">
      <w:pPr>
        <w:pStyle w:val="BodyText"/>
        <w:spacing w:before="10"/>
        <w:jc w:val="left"/>
        <w:rPr>
          <w:sz w:val="23"/>
        </w:rPr>
      </w:pPr>
    </w:p>
    <w:p w14:paraId="2EBC6444" w14:textId="77777777" w:rsidR="00DA2759" w:rsidRPr="005108E4" w:rsidRDefault="009A7511">
      <w:pPr>
        <w:pStyle w:val="BodyText"/>
        <w:spacing w:line="237" w:lineRule="auto"/>
        <w:ind w:left="1320" w:right="117"/>
      </w:pPr>
      <w:r w:rsidRPr="005108E4">
        <w:rPr>
          <w:u w:val="single"/>
        </w:rPr>
        <w:t>Order</w:t>
      </w:r>
      <w:r w:rsidRPr="005108E4">
        <w:rPr>
          <w:spacing w:val="-4"/>
          <w:u w:val="single"/>
        </w:rPr>
        <w:t xml:space="preserve"> </w:t>
      </w:r>
      <w:r w:rsidRPr="005108E4">
        <w:rPr>
          <w:u w:val="single"/>
        </w:rPr>
        <w:t>to</w:t>
      </w:r>
      <w:r w:rsidRPr="005108E4">
        <w:rPr>
          <w:spacing w:val="-3"/>
          <w:u w:val="single"/>
        </w:rPr>
        <w:t xml:space="preserve"> </w:t>
      </w:r>
      <w:r w:rsidRPr="005108E4">
        <w:rPr>
          <w:u w:val="single"/>
        </w:rPr>
        <w:t>Show</w:t>
      </w:r>
      <w:r w:rsidRPr="005108E4">
        <w:rPr>
          <w:spacing w:val="-4"/>
          <w:u w:val="single"/>
        </w:rPr>
        <w:t xml:space="preserve"> </w:t>
      </w:r>
      <w:r w:rsidRPr="005108E4">
        <w:rPr>
          <w:u w:val="single"/>
        </w:rPr>
        <w:t>Cause</w:t>
      </w:r>
      <w:r w:rsidRPr="005108E4">
        <w:rPr>
          <w:spacing w:val="-4"/>
        </w:rPr>
        <w:t xml:space="preserve"> </w:t>
      </w:r>
      <w:r w:rsidRPr="005108E4">
        <w:t>means</w:t>
      </w:r>
      <w:r w:rsidRPr="005108E4">
        <w:rPr>
          <w:spacing w:val="-2"/>
        </w:rPr>
        <w:t xml:space="preserve"> </w:t>
      </w:r>
      <w:r w:rsidRPr="005108E4">
        <w:t>an</w:t>
      </w:r>
      <w:r w:rsidRPr="005108E4">
        <w:rPr>
          <w:spacing w:val="-6"/>
        </w:rPr>
        <w:t xml:space="preserve"> </w:t>
      </w:r>
      <w:r w:rsidRPr="005108E4">
        <w:t>order</w:t>
      </w:r>
      <w:r w:rsidRPr="005108E4">
        <w:rPr>
          <w:spacing w:val="-3"/>
        </w:rPr>
        <w:t xml:space="preserve"> </w:t>
      </w:r>
      <w:r w:rsidRPr="005108E4">
        <w:t>issued</w:t>
      </w:r>
      <w:r w:rsidRPr="005108E4">
        <w:rPr>
          <w:spacing w:val="-4"/>
        </w:rPr>
        <w:t xml:space="preserve"> </w:t>
      </w:r>
      <w:r w:rsidRPr="005108E4">
        <w:t>by</w:t>
      </w:r>
      <w:r w:rsidRPr="005108E4">
        <w:rPr>
          <w:spacing w:val="-10"/>
        </w:rPr>
        <w:t xml:space="preserve"> </w:t>
      </w:r>
      <w:r w:rsidRPr="005108E4">
        <w:t>the</w:t>
      </w:r>
      <w:r w:rsidRPr="005108E4">
        <w:rPr>
          <w:spacing w:val="-4"/>
        </w:rPr>
        <w:t xml:space="preserve"> </w:t>
      </w:r>
      <w:r w:rsidRPr="005108E4">
        <w:t>Commission</w:t>
      </w:r>
      <w:r w:rsidRPr="005108E4">
        <w:rPr>
          <w:spacing w:val="-3"/>
        </w:rPr>
        <w:t xml:space="preserve"> </w:t>
      </w:r>
      <w:r w:rsidRPr="005108E4">
        <w:t>or</w:t>
      </w:r>
      <w:r w:rsidRPr="005108E4">
        <w:rPr>
          <w:spacing w:val="-4"/>
        </w:rPr>
        <w:t xml:space="preserve"> </w:t>
      </w:r>
      <w:r w:rsidRPr="005108E4">
        <w:t>a</w:t>
      </w:r>
      <w:r w:rsidRPr="005108E4">
        <w:rPr>
          <w:spacing w:val="-4"/>
        </w:rPr>
        <w:t xml:space="preserve"> </w:t>
      </w:r>
      <w:r w:rsidRPr="005108E4">
        <w:t>Commission</w:t>
      </w:r>
      <w:r w:rsidRPr="005108E4">
        <w:rPr>
          <w:spacing w:val="-3"/>
        </w:rPr>
        <w:t xml:space="preserve"> </w:t>
      </w:r>
      <w:r w:rsidRPr="005108E4">
        <w:t>Delegee</w:t>
      </w:r>
      <w:r w:rsidRPr="005108E4">
        <w:rPr>
          <w:spacing w:val="-5"/>
        </w:rPr>
        <w:t xml:space="preserve"> </w:t>
      </w:r>
      <w:r w:rsidRPr="005108E4">
        <w:t>on a determination that there are grounds to suspend or revoke a License or</w:t>
      </w:r>
      <w:r w:rsidRPr="005108E4">
        <w:rPr>
          <w:spacing w:val="-43"/>
        </w:rPr>
        <w:t xml:space="preserve"> </w:t>
      </w:r>
      <w:r w:rsidRPr="005108E4">
        <w:t>registration.</w:t>
      </w:r>
    </w:p>
    <w:p w14:paraId="0C5F48E4" w14:textId="77777777" w:rsidR="00DA2759" w:rsidRPr="005108E4" w:rsidRDefault="00DA2759">
      <w:pPr>
        <w:pStyle w:val="BodyText"/>
        <w:spacing w:before="10"/>
        <w:jc w:val="left"/>
        <w:rPr>
          <w:sz w:val="23"/>
        </w:rPr>
      </w:pPr>
    </w:p>
    <w:p w14:paraId="3E7C118B" w14:textId="77777777" w:rsidR="00DA2759" w:rsidRPr="005108E4" w:rsidRDefault="009A7511">
      <w:pPr>
        <w:pStyle w:val="BodyText"/>
        <w:spacing w:line="237" w:lineRule="auto"/>
        <w:ind w:left="1319" w:right="117"/>
      </w:pPr>
      <w:r w:rsidRPr="005108E4">
        <w:rPr>
          <w:u w:val="single"/>
        </w:rPr>
        <w:t>Other</w:t>
      </w:r>
      <w:r w:rsidRPr="005108E4">
        <w:rPr>
          <w:spacing w:val="-8"/>
          <w:u w:val="single"/>
        </w:rPr>
        <w:t xml:space="preserve"> </w:t>
      </w:r>
      <w:r w:rsidRPr="005108E4">
        <w:rPr>
          <w:u w:val="single"/>
        </w:rPr>
        <w:t>Jurisdiction</w:t>
      </w:r>
      <w:r w:rsidRPr="005108E4">
        <w:rPr>
          <w:spacing w:val="-7"/>
        </w:rPr>
        <w:t xml:space="preserve"> </w:t>
      </w:r>
      <w:r w:rsidRPr="005108E4">
        <w:t>means</w:t>
      </w:r>
      <w:r w:rsidRPr="005108E4">
        <w:rPr>
          <w:spacing w:val="-7"/>
        </w:rPr>
        <w:t xml:space="preserve"> </w:t>
      </w:r>
      <w:r w:rsidRPr="005108E4">
        <w:t>the</w:t>
      </w:r>
      <w:r w:rsidRPr="005108E4">
        <w:rPr>
          <w:spacing w:val="-8"/>
        </w:rPr>
        <w:t xml:space="preserve"> </w:t>
      </w:r>
      <w:r w:rsidRPr="005108E4">
        <w:t>United</w:t>
      </w:r>
      <w:r w:rsidRPr="005108E4">
        <w:rPr>
          <w:spacing w:val="-5"/>
        </w:rPr>
        <w:t xml:space="preserve"> </w:t>
      </w:r>
      <w:r w:rsidRPr="005108E4">
        <w:t>States,</w:t>
      </w:r>
      <w:r w:rsidRPr="005108E4">
        <w:rPr>
          <w:spacing w:val="-5"/>
        </w:rPr>
        <w:t xml:space="preserve"> </w:t>
      </w:r>
      <w:r w:rsidRPr="005108E4">
        <w:t>another</w:t>
      </w:r>
      <w:r w:rsidRPr="005108E4">
        <w:rPr>
          <w:spacing w:val="-5"/>
        </w:rPr>
        <w:t xml:space="preserve"> </w:t>
      </w:r>
      <w:r w:rsidRPr="005108E4">
        <w:t>state,</w:t>
      </w:r>
      <w:r w:rsidRPr="005108E4">
        <w:rPr>
          <w:spacing w:val="-5"/>
        </w:rPr>
        <w:t xml:space="preserve"> </w:t>
      </w:r>
      <w:r w:rsidRPr="005108E4">
        <w:t>or</w:t>
      </w:r>
      <w:r w:rsidRPr="005108E4">
        <w:rPr>
          <w:spacing w:val="-5"/>
        </w:rPr>
        <w:t xml:space="preserve"> </w:t>
      </w:r>
      <w:r w:rsidRPr="005108E4">
        <w:t>foreign</w:t>
      </w:r>
      <w:r w:rsidRPr="005108E4">
        <w:rPr>
          <w:spacing w:val="-5"/>
        </w:rPr>
        <w:t xml:space="preserve"> </w:t>
      </w:r>
      <w:r w:rsidRPr="005108E4">
        <w:t>jurisdiction,</w:t>
      </w:r>
      <w:r w:rsidRPr="005108E4">
        <w:rPr>
          <w:spacing w:val="-7"/>
        </w:rPr>
        <w:t xml:space="preserve"> </w:t>
      </w:r>
      <w:r w:rsidRPr="005108E4">
        <w:t>or</w:t>
      </w:r>
      <w:r w:rsidRPr="005108E4">
        <w:rPr>
          <w:spacing w:val="-7"/>
        </w:rPr>
        <w:t xml:space="preserve"> </w:t>
      </w:r>
      <w:r w:rsidRPr="005108E4">
        <w:t>a</w:t>
      </w:r>
      <w:r w:rsidRPr="005108E4">
        <w:rPr>
          <w:spacing w:val="-8"/>
        </w:rPr>
        <w:t xml:space="preserve"> </w:t>
      </w:r>
      <w:r w:rsidRPr="005108E4">
        <w:t>military, territorial or Native American tribal</w:t>
      </w:r>
      <w:r w:rsidRPr="005108E4">
        <w:rPr>
          <w:spacing w:val="-7"/>
        </w:rPr>
        <w:t xml:space="preserve"> </w:t>
      </w:r>
      <w:r w:rsidRPr="005108E4">
        <w:t>authority.</w:t>
      </w:r>
    </w:p>
    <w:p w14:paraId="38B9DC9C" w14:textId="77777777" w:rsidR="00DA2759" w:rsidRPr="005108E4" w:rsidRDefault="00DA2759">
      <w:pPr>
        <w:pStyle w:val="BodyText"/>
        <w:spacing w:before="10"/>
        <w:jc w:val="left"/>
        <w:rPr>
          <w:sz w:val="23"/>
        </w:rPr>
      </w:pPr>
    </w:p>
    <w:p w14:paraId="4D5121B7" w14:textId="77777777" w:rsidR="00DA2759" w:rsidRPr="005108E4" w:rsidRDefault="009A7511">
      <w:pPr>
        <w:pStyle w:val="BodyText"/>
        <w:spacing w:line="237" w:lineRule="auto"/>
        <w:ind w:left="1319" w:right="117"/>
      </w:pPr>
      <w:r w:rsidRPr="005108E4">
        <w:rPr>
          <w:u w:val="single"/>
        </w:rPr>
        <w:t>Outdoor</w:t>
      </w:r>
      <w:r w:rsidRPr="005108E4">
        <w:rPr>
          <w:spacing w:val="-10"/>
          <w:u w:val="single"/>
        </w:rPr>
        <w:t xml:space="preserve"> </w:t>
      </w:r>
      <w:r w:rsidRPr="005108E4">
        <w:rPr>
          <w:u w:val="single"/>
        </w:rPr>
        <w:t>Cultivation</w:t>
      </w:r>
      <w:r w:rsidRPr="005108E4">
        <w:rPr>
          <w:spacing w:val="-11"/>
        </w:rPr>
        <w:t xml:space="preserve"> </w:t>
      </w:r>
      <w:r w:rsidRPr="005108E4">
        <w:t>shall</w:t>
      </w:r>
      <w:r w:rsidRPr="005108E4">
        <w:rPr>
          <w:spacing w:val="-10"/>
        </w:rPr>
        <w:t xml:space="preserve"> </w:t>
      </w:r>
      <w:r w:rsidRPr="005108E4">
        <w:t>mean</w:t>
      </w:r>
      <w:r w:rsidRPr="005108E4">
        <w:rPr>
          <w:spacing w:val="-8"/>
        </w:rPr>
        <w:t xml:space="preserve"> </w:t>
      </w:r>
      <w:r w:rsidRPr="005108E4">
        <w:t>the</w:t>
      </w:r>
      <w:r w:rsidRPr="005108E4">
        <w:rPr>
          <w:spacing w:val="-10"/>
        </w:rPr>
        <w:t xml:space="preserve"> </w:t>
      </w:r>
      <w:r w:rsidRPr="005108E4">
        <w:t>cultivation</w:t>
      </w:r>
      <w:r w:rsidRPr="005108E4">
        <w:rPr>
          <w:spacing w:val="-8"/>
        </w:rPr>
        <w:t xml:space="preserve"> </w:t>
      </w:r>
      <w:r w:rsidRPr="005108E4">
        <w:t>of</w:t>
      </w:r>
      <w:r w:rsidRPr="005108E4">
        <w:rPr>
          <w:spacing w:val="-9"/>
        </w:rPr>
        <w:t xml:space="preserve"> </w:t>
      </w:r>
      <w:r w:rsidRPr="005108E4">
        <w:t>mature</w:t>
      </w:r>
      <w:r w:rsidRPr="005108E4">
        <w:rPr>
          <w:spacing w:val="-9"/>
        </w:rPr>
        <w:t xml:space="preserve"> </w:t>
      </w:r>
      <w:r w:rsidRPr="005108E4">
        <w:t>Cannabis</w:t>
      </w:r>
      <w:r w:rsidRPr="005108E4">
        <w:rPr>
          <w:spacing w:val="-9"/>
        </w:rPr>
        <w:t xml:space="preserve"> </w:t>
      </w:r>
      <w:r w:rsidRPr="005108E4">
        <w:t>without</w:t>
      </w:r>
      <w:r w:rsidRPr="005108E4">
        <w:rPr>
          <w:spacing w:val="-8"/>
        </w:rPr>
        <w:t xml:space="preserve"> </w:t>
      </w:r>
      <w:r w:rsidRPr="005108E4">
        <w:t>the</w:t>
      </w:r>
      <w:r w:rsidRPr="005108E4">
        <w:rPr>
          <w:spacing w:val="-9"/>
        </w:rPr>
        <w:t xml:space="preserve"> </w:t>
      </w:r>
      <w:r w:rsidRPr="005108E4">
        <w:t>use</w:t>
      </w:r>
      <w:r w:rsidRPr="005108E4">
        <w:rPr>
          <w:spacing w:val="-9"/>
        </w:rPr>
        <w:t xml:space="preserve"> </w:t>
      </w:r>
      <w:r w:rsidRPr="005108E4">
        <w:t>of</w:t>
      </w:r>
      <w:r w:rsidRPr="005108E4">
        <w:rPr>
          <w:spacing w:val="-10"/>
        </w:rPr>
        <w:t xml:space="preserve"> </w:t>
      </w:r>
      <w:r w:rsidRPr="005108E4">
        <w:t>artificial lighting</w:t>
      </w:r>
      <w:r w:rsidRPr="005108E4">
        <w:rPr>
          <w:spacing w:val="-25"/>
        </w:rPr>
        <w:t xml:space="preserve"> </w:t>
      </w:r>
      <w:r w:rsidRPr="005108E4">
        <w:t>in</w:t>
      </w:r>
      <w:r w:rsidRPr="005108E4">
        <w:rPr>
          <w:spacing w:val="-23"/>
        </w:rPr>
        <w:t xml:space="preserve"> </w:t>
      </w:r>
      <w:r w:rsidRPr="005108E4">
        <w:t>the</w:t>
      </w:r>
      <w:r w:rsidRPr="005108E4">
        <w:rPr>
          <w:spacing w:val="-23"/>
        </w:rPr>
        <w:t xml:space="preserve"> </w:t>
      </w:r>
      <w:r w:rsidRPr="005108E4">
        <w:t>Canopy</w:t>
      </w:r>
      <w:r w:rsidRPr="005108E4">
        <w:rPr>
          <w:spacing w:val="-30"/>
        </w:rPr>
        <w:t xml:space="preserve"> </w:t>
      </w:r>
      <w:r w:rsidRPr="005108E4">
        <w:t>area</w:t>
      </w:r>
      <w:r w:rsidRPr="005108E4">
        <w:rPr>
          <w:spacing w:val="-25"/>
        </w:rPr>
        <w:t xml:space="preserve"> </w:t>
      </w:r>
      <w:r w:rsidRPr="005108E4">
        <w:t>at</w:t>
      </w:r>
      <w:r w:rsidRPr="005108E4">
        <w:rPr>
          <w:spacing w:val="-25"/>
        </w:rPr>
        <w:t xml:space="preserve"> </w:t>
      </w:r>
      <w:r w:rsidRPr="005108E4">
        <w:t>any</w:t>
      </w:r>
      <w:r w:rsidRPr="005108E4">
        <w:rPr>
          <w:spacing w:val="-31"/>
        </w:rPr>
        <w:t xml:space="preserve"> </w:t>
      </w:r>
      <w:r w:rsidRPr="005108E4">
        <w:t>point</w:t>
      </w:r>
      <w:r w:rsidRPr="005108E4">
        <w:rPr>
          <w:spacing w:val="-24"/>
        </w:rPr>
        <w:t xml:space="preserve"> </w:t>
      </w:r>
      <w:r w:rsidRPr="005108E4">
        <w:t>in</w:t>
      </w:r>
      <w:r w:rsidRPr="005108E4">
        <w:rPr>
          <w:spacing w:val="-25"/>
        </w:rPr>
        <w:t xml:space="preserve"> </w:t>
      </w:r>
      <w:r w:rsidRPr="005108E4">
        <w:t>time.</w:t>
      </w:r>
      <w:r w:rsidRPr="005108E4">
        <w:rPr>
          <w:spacing w:val="-24"/>
        </w:rPr>
        <w:t xml:space="preserve"> </w:t>
      </w:r>
      <w:r w:rsidRPr="005108E4">
        <w:t>Artificial</w:t>
      </w:r>
      <w:r w:rsidRPr="005108E4">
        <w:rPr>
          <w:spacing w:val="-25"/>
        </w:rPr>
        <w:t xml:space="preserve"> </w:t>
      </w:r>
      <w:r w:rsidRPr="005108E4">
        <w:t>lighting</w:t>
      </w:r>
      <w:r w:rsidRPr="005108E4">
        <w:rPr>
          <w:spacing w:val="-27"/>
        </w:rPr>
        <w:t xml:space="preserve"> </w:t>
      </w:r>
      <w:r w:rsidRPr="005108E4">
        <w:t>is</w:t>
      </w:r>
      <w:r w:rsidRPr="005108E4">
        <w:rPr>
          <w:spacing w:val="-25"/>
        </w:rPr>
        <w:t xml:space="preserve"> </w:t>
      </w:r>
      <w:r w:rsidRPr="005108E4">
        <w:t>permissible</w:t>
      </w:r>
      <w:r w:rsidRPr="005108E4">
        <w:rPr>
          <w:spacing w:val="-25"/>
        </w:rPr>
        <w:t xml:space="preserve"> </w:t>
      </w:r>
      <w:r w:rsidRPr="005108E4">
        <w:t>only</w:t>
      </w:r>
      <w:r w:rsidRPr="005108E4">
        <w:rPr>
          <w:spacing w:val="-31"/>
        </w:rPr>
        <w:t xml:space="preserve"> </w:t>
      </w:r>
      <w:r w:rsidRPr="005108E4">
        <w:t>to</w:t>
      </w:r>
      <w:r w:rsidRPr="005108E4">
        <w:rPr>
          <w:spacing w:val="-25"/>
        </w:rPr>
        <w:t xml:space="preserve"> </w:t>
      </w:r>
      <w:r w:rsidRPr="005108E4">
        <w:t>maintain Immature or Vegetative Mother</w:t>
      </w:r>
      <w:r w:rsidRPr="005108E4">
        <w:rPr>
          <w:spacing w:val="-8"/>
        </w:rPr>
        <w:t xml:space="preserve"> </w:t>
      </w:r>
      <w:r w:rsidRPr="005108E4">
        <w:t>Plants.</w:t>
      </w:r>
    </w:p>
    <w:p w14:paraId="3C87498A" w14:textId="77777777" w:rsidR="00DA2759" w:rsidRPr="005108E4" w:rsidRDefault="00DA2759">
      <w:pPr>
        <w:pStyle w:val="BodyText"/>
        <w:spacing w:before="10"/>
        <w:jc w:val="left"/>
        <w:rPr>
          <w:sz w:val="23"/>
        </w:rPr>
      </w:pPr>
    </w:p>
    <w:p w14:paraId="2D1D07BA" w14:textId="77777777" w:rsidR="00DA2759" w:rsidRPr="005108E4" w:rsidRDefault="009A7511">
      <w:pPr>
        <w:pStyle w:val="BodyText"/>
        <w:spacing w:line="237" w:lineRule="auto"/>
        <w:ind w:left="1320" w:right="116"/>
      </w:pPr>
      <w:r w:rsidRPr="005108E4">
        <w:rPr>
          <w:u w:val="single"/>
        </w:rPr>
        <w:t>Owner</w:t>
      </w:r>
      <w:r w:rsidRPr="005108E4">
        <w:t xml:space="preserve"> means any Equity Holder that possesses 10% equity or more in a Marijuana Establishment, MTC or Independent Testing Laboratory.</w:t>
      </w:r>
    </w:p>
    <w:p w14:paraId="4DBE472E" w14:textId="77777777" w:rsidR="00DA2759" w:rsidRPr="005108E4" w:rsidRDefault="00DA2759">
      <w:pPr>
        <w:pStyle w:val="BodyText"/>
        <w:spacing w:before="10"/>
        <w:jc w:val="left"/>
        <w:rPr>
          <w:sz w:val="23"/>
        </w:rPr>
      </w:pPr>
    </w:p>
    <w:p w14:paraId="17BD9D09" w14:textId="77777777" w:rsidR="00DA2759" w:rsidRPr="005108E4" w:rsidRDefault="009A7511">
      <w:pPr>
        <w:pStyle w:val="BodyText"/>
        <w:spacing w:line="237" w:lineRule="auto"/>
        <w:ind w:left="1320" w:right="116"/>
      </w:pPr>
      <w:r w:rsidRPr="005108E4">
        <w:rPr>
          <w:u w:val="single"/>
        </w:rPr>
        <w:t>Panic Alarm</w:t>
      </w:r>
      <w:r w:rsidRPr="005108E4">
        <w:t xml:space="preserve"> means an audible security alarm signal generated by the manual activation of a device that signals a life threatening or emergency situation and calls for a law enforcement response.</w:t>
      </w:r>
    </w:p>
    <w:p w14:paraId="603E1645" w14:textId="77777777" w:rsidR="00DA2759" w:rsidRPr="005108E4" w:rsidRDefault="00DA2759">
      <w:pPr>
        <w:pStyle w:val="BodyText"/>
        <w:spacing w:before="8"/>
        <w:jc w:val="left"/>
        <w:rPr>
          <w:sz w:val="23"/>
        </w:rPr>
      </w:pPr>
    </w:p>
    <w:p w14:paraId="48E93127" w14:textId="77777777" w:rsidR="00DA2759" w:rsidRPr="005108E4" w:rsidRDefault="009A7511">
      <w:pPr>
        <w:pStyle w:val="BodyText"/>
        <w:ind w:left="1320"/>
      </w:pPr>
      <w:r w:rsidRPr="005108E4">
        <w:rPr>
          <w:u w:val="single"/>
        </w:rPr>
        <w:t>Paraphernalia</w:t>
      </w:r>
      <w:r w:rsidRPr="005108E4">
        <w:t xml:space="preserve"> means "drug paraphernalia" as defined in M.G.L. c. 94C, § 1.</w:t>
      </w:r>
    </w:p>
    <w:p w14:paraId="350F8813" w14:textId="77777777" w:rsidR="00DA2759" w:rsidRPr="005108E4" w:rsidRDefault="00DA2759">
      <w:pPr>
        <w:pStyle w:val="BodyText"/>
        <w:spacing w:before="9"/>
        <w:jc w:val="left"/>
        <w:rPr>
          <w:sz w:val="23"/>
        </w:rPr>
      </w:pPr>
    </w:p>
    <w:p w14:paraId="2FE411C0" w14:textId="77777777" w:rsidR="00DA2759" w:rsidRPr="005108E4" w:rsidRDefault="009A7511">
      <w:pPr>
        <w:pStyle w:val="BodyText"/>
        <w:spacing w:line="237" w:lineRule="auto"/>
        <w:ind w:left="1320" w:right="110"/>
      </w:pPr>
      <w:r w:rsidRPr="005108E4">
        <w:rPr>
          <w:u w:val="single"/>
        </w:rPr>
        <w:t>Patient</w:t>
      </w:r>
      <w:r w:rsidRPr="005108E4">
        <w:rPr>
          <w:spacing w:val="-28"/>
          <w:u w:val="single"/>
        </w:rPr>
        <w:t xml:space="preserve"> </w:t>
      </w:r>
      <w:r w:rsidRPr="005108E4">
        <w:rPr>
          <w:spacing w:val="-3"/>
          <w:u w:val="single"/>
        </w:rPr>
        <w:t>Registration</w:t>
      </w:r>
      <w:r w:rsidRPr="005108E4">
        <w:rPr>
          <w:spacing w:val="-30"/>
          <w:u w:val="single"/>
        </w:rPr>
        <w:t xml:space="preserve"> </w:t>
      </w:r>
      <w:r w:rsidRPr="005108E4">
        <w:rPr>
          <w:u w:val="single"/>
        </w:rPr>
        <w:t>Card</w:t>
      </w:r>
      <w:r w:rsidRPr="005108E4">
        <w:rPr>
          <w:spacing w:val="-29"/>
        </w:rPr>
        <w:t xml:space="preserve"> </w:t>
      </w:r>
      <w:r w:rsidRPr="005108E4">
        <w:t>means</w:t>
      </w:r>
      <w:r w:rsidRPr="005108E4">
        <w:rPr>
          <w:spacing w:val="-27"/>
        </w:rPr>
        <w:t xml:space="preserve"> </w:t>
      </w:r>
      <w:r w:rsidRPr="005108E4">
        <w:t>a</w:t>
      </w:r>
      <w:r w:rsidRPr="005108E4">
        <w:rPr>
          <w:spacing w:val="-29"/>
        </w:rPr>
        <w:t xml:space="preserve"> </w:t>
      </w:r>
      <w:r w:rsidRPr="005108E4">
        <w:t>temporary</w:t>
      </w:r>
      <w:r w:rsidRPr="005108E4">
        <w:rPr>
          <w:spacing w:val="-35"/>
        </w:rPr>
        <w:t xml:space="preserve"> </w:t>
      </w:r>
      <w:r w:rsidRPr="005108E4">
        <w:t>or</w:t>
      </w:r>
      <w:r w:rsidRPr="005108E4">
        <w:rPr>
          <w:spacing w:val="-28"/>
        </w:rPr>
        <w:t xml:space="preserve"> </w:t>
      </w:r>
      <w:r w:rsidRPr="005108E4">
        <w:t>an</w:t>
      </w:r>
      <w:r w:rsidRPr="005108E4">
        <w:rPr>
          <w:spacing w:val="-29"/>
        </w:rPr>
        <w:t xml:space="preserve"> </w:t>
      </w:r>
      <w:r w:rsidRPr="005108E4">
        <w:t>annual</w:t>
      </w:r>
      <w:r w:rsidRPr="005108E4">
        <w:rPr>
          <w:spacing w:val="-27"/>
        </w:rPr>
        <w:t xml:space="preserve"> </w:t>
      </w:r>
      <w:r w:rsidRPr="005108E4">
        <w:t>Registration</w:t>
      </w:r>
      <w:r w:rsidRPr="005108E4">
        <w:rPr>
          <w:spacing w:val="-29"/>
        </w:rPr>
        <w:t xml:space="preserve"> </w:t>
      </w:r>
      <w:r w:rsidRPr="005108E4">
        <w:t>Card</w:t>
      </w:r>
      <w:r w:rsidRPr="005108E4">
        <w:rPr>
          <w:spacing w:val="-28"/>
        </w:rPr>
        <w:t xml:space="preserve"> </w:t>
      </w:r>
      <w:r w:rsidRPr="005108E4">
        <w:t>currently</w:t>
      </w:r>
      <w:r w:rsidRPr="005108E4">
        <w:rPr>
          <w:spacing w:val="-35"/>
        </w:rPr>
        <w:t xml:space="preserve"> </w:t>
      </w:r>
      <w:r w:rsidRPr="005108E4">
        <w:t>and</w:t>
      </w:r>
      <w:r w:rsidRPr="005108E4">
        <w:rPr>
          <w:spacing w:val="-28"/>
        </w:rPr>
        <w:t xml:space="preserve"> </w:t>
      </w:r>
      <w:r w:rsidRPr="005108E4">
        <w:t>validly issued by the Commission to a Registered Qualifying Patient. The Patient Registration Card facilitates verification of an individual Registrant's status including, but not limited to, identification</w:t>
      </w:r>
      <w:r w:rsidRPr="005108E4">
        <w:rPr>
          <w:spacing w:val="-5"/>
        </w:rPr>
        <w:t xml:space="preserve"> </w:t>
      </w:r>
      <w:r w:rsidRPr="005108E4">
        <w:t>by</w:t>
      </w:r>
      <w:r w:rsidRPr="005108E4">
        <w:rPr>
          <w:spacing w:val="-11"/>
        </w:rPr>
        <w:t xml:space="preserve"> </w:t>
      </w:r>
      <w:r w:rsidRPr="005108E4">
        <w:t>the</w:t>
      </w:r>
      <w:r w:rsidRPr="005108E4">
        <w:rPr>
          <w:spacing w:val="-7"/>
        </w:rPr>
        <w:t xml:space="preserve"> </w:t>
      </w:r>
      <w:r w:rsidRPr="005108E4">
        <w:t>Commission</w:t>
      </w:r>
      <w:r w:rsidRPr="005108E4">
        <w:rPr>
          <w:spacing w:val="-7"/>
        </w:rPr>
        <w:t xml:space="preserve"> </w:t>
      </w:r>
      <w:r w:rsidRPr="005108E4">
        <w:t>and</w:t>
      </w:r>
      <w:r w:rsidRPr="005108E4">
        <w:rPr>
          <w:spacing w:val="-6"/>
        </w:rPr>
        <w:t xml:space="preserve"> </w:t>
      </w:r>
      <w:r w:rsidRPr="005108E4">
        <w:rPr>
          <w:spacing w:val="-3"/>
        </w:rPr>
        <w:t>Law</w:t>
      </w:r>
      <w:r w:rsidRPr="005108E4">
        <w:rPr>
          <w:spacing w:val="-6"/>
        </w:rPr>
        <w:t xml:space="preserve"> </w:t>
      </w:r>
      <w:r w:rsidRPr="005108E4">
        <w:t>Enforcement</w:t>
      </w:r>
      <w:r w:rsidRPr="005108E4">
        <w:rPr>
          <w:spacing w:val="-4"/>
        </w:rPr>
        <w:t xml:space="preserve"> </w:t>
      </w:r>
      <w:r w:rsidRPr="005108E4">
        <w:t>Authorities,</w:t>
      </w:r>
      <w:r w:rsidRPr="005108E4">
        <w:rPr>
          <w:spacing w:val="-4"/>
        </w:rPr>
        <w:t xml:space="preserve"> </w:t>
      </w:r>
      <w:r w:rsidRPr="005108E4">
        <w:t>of</w:t>
      </w:r>
      <w:r w:rsidRPr="005108E4">
        <w:rPr>
          <w:spacing w:val="-5"/>
        </w:rPr>
        <w:t xml:space="preserve"> </w:t>
      </w:r>
      <w:r w:rsidRPr="005108E4">
        <w:t>those</w:t>
      </w:r>
      <w:r w:rsidRPr="005108E4">
        <w:rPr>
          <w:spacing w:val="-5"/>
        </w:rPr>
        <w:t xml:space="preserve"> </w:t>
      </w:r>
      <w:r w:rsidRPr="005108E4">
        <w:t>individuals</w:t>
      </w:r>
      <w:r w:rsidRPr="005108E4">
        <w:rPr>
          <w:spacing w:val="-4"/>
        </w:rPr>
        <w:t xml:space="preserve"> </w:t>
      </w:r>
      <w:r w:rsidRPr="005108E4">
        <w:t>who are</w:t>
      </w:r>
      <w:r w:rsidRPr="005108E4">
        <w:rPr>
          <w:spacing w:val="-18"/>
        </w:rPr>
        <w:t xml:space="preserve"> </w:t>
      </w:r>
      <w:r w:rsidRPr="005108E4">
        <w:t>exempt</w:t>
      </w:r>
      <w:r w:rsidRPr="005108E4">
        <w:rPr>
          <w:spacing w:val="-16"/>
        </w:rPr>
        <w:t xml:space="preserve"> </w:t>
      </w:r>
      <w:r w:rsidRPr="005108E4">
        <w:t>from</w:t>
      </w:r>
      <w:r w:rsidRPr="005108E4">
        <w:rPr>
          <w:spacing w:val="-16"/>
        </w:rPr>
        <w:t xml:space="preserve"> </w:t>
      </w:r>
      <w:r w:rsidRPr="005108E4">
        <w:t>Massachusetts</w:t>
      </w:r>
      <w:r w:rsidRPr="005108E4">
        <w:rPr>
          <w:spacing w:val="-16"/>
        </w:rPr>
        <w:t xml:space="preserve"> </w:t>
      </w:r>
      <w:r w:rsidRPr="005108E4">
        <w:t>criminal</w:t>
      </w:r>
      <w:r w:rsidRPr="005108E4">
        <w:rPr>
          <w:spacing w:val="-16"/>
        </w:rPr>
        <w:t xml:space="preserve"> </w:t>
      </w:r>
      <w:r w:rsidRPr="005108E4">
        <w:t>and</w:t>
      </w:r>
      <w:r w:rsidRPr="005108E4">
        <w:rPr>
          <w:spacing w:val="-14"/>
        </w:rPr>
        <w:t xml:space="preserve"> </w:t>
      </w:r>
      <w:r w:rsidRPr="005108E4">
        <w:t>civil</w:t>
      </w:r>
      <w:r w:rsidRPr="005108E4">
        <w:rPr>
          <w:spacing w:val="-14"/>
        </w:rPr>
        <w:t xml:space="preserve"> </w:t>
      </w:r>
      <w:r w:rsidRPr="005108E4">
        <w:t>penalties</w:t>
      </w:r>
      <w:r w:rsidRPr="005108E4">
        <w:rPr>
          <w:spacing w:val="-15"/>
        </w:rPr>
        <w:t xml:space="preserve"> </w:t>
      </w:r>
      <w:r w:rsidRPr="005108E4">
        <w:t>under</w:t>
      </w:r>
      <w:r w:rsidRPr="005108E4">
        <w:rPr>
          <w:spacing w:val="-15"/>
        </w:rPr>
        <w:t xml:space="preserve"> </w:t>
      </w:r>
      <w:r w:rsidRPr="005108E4">
        <w:t>M.G.L.</w:t>
      </w:r>
      <w:r w:rsidRPr="005108E4">
        <w:rPr>
          <w:spacing w:val="-14"/>
        </w:rPr>
        <w:t xml:space="preserve"> </w:t>
      </w:r>
      <w:r w:rsidRPr="005108E4">
        <w:t>c.</w:t>
      </w:r>
      <w:r w:rsidRPr="005108E4">
        <w:rPr>
          <w:spacing w:val="-14"/>
        </w:rPr>
        <w:t xml:space="preserve"> </w:t>
      </w:r>
      <w:r w:rsidRPr="005108E4">
        <w:t>94I,</w:t>
      </w:r>
      <w:r w:rsidRPr="005108E4">
        <w:rPr>
          <w:spacing w:val="-14"/>
        </w:rPr>
        <w:t xml:space="preserve"> </w:t>
      </w:r>
      <w:r w:rsidRPr="005108E4">
        <w:t>and</w:t>
      </w:r>
      <w:r w:rsidRPr="005108E4">
        <w:rPr>
          <w:spacing w:val="-14"/>
        </w:rPr>
        <w:t xml:space="preserve"> </w:t>
      </w:r>
      <w:r w:rsidRPr="005108E4">
        <w:t>935</w:t>
      </w:r>
      <w:r w:rsidRPr="005108E4">
        <w:rPr>
          <w:spacing w:val="-14"/>
        </w:rPr>
        <w:t xml:space="preserve"> </w:t>
      </w:r>
      <w:r w:rsidRPr="005108E4">
        <w:t>CMR</w:t>
      </w:r>
    </w:p>
    <w:p w14:paraId="5B89CC37" w14:textId="77777777" w:rsidR="00DA2759" w:rsidRPr="005108E4" w:rsidRDefault="009A7511">
      <w:pPr>
        <w:pStyle w:val="ListParagraph"/>
        <w:numPr>
          <w:ilvl w:val="1"/>
          <w:numId w:val="77"/>
        </w:numPr>
        <w:tabs>
          <w:tab w:val="left" w:pos="2165"/>
        </w:tabs>
        <w:spacing w:before="2" w:line="237" w:lineRule="auto"/>
        <w:ind w:right="117" w:firstLine="0"/>
        <w:rPr>
          <w:sz w:val="24"/>
        </w:rPr>
      </w:pPr>
      <w:r w:rsidRPr="005108E4">
        <w:rPr>
          <w:sz w:val="24"/>
        </w:rPr>
        <w:t>through Commission-supported databases. A Temporary Patient Registration issued to a Qualifying Patient shall be deemed a Registration</w:t>
      </w:r>
      <w:r w:rsidRPr="005108E4">
        <w:rPr>
          <w:spacing w:val="-18"/>
          <w:sz w:val="24"/>
        </w:rPr>
        <w:t xml:space="preserve"> </w:t>
      </w:r>
      <w:r w:rsidRPr="005108E4">
        <w:rPr>
          <w:sz w:val="24"/>
        </w:rPr>
        <w:t>Card.</w:t>
      </w:r>
    </w:p>
    <w:p w14:paraId="506C2F2C" w14:textId="77777777" w:rsidR="00DA2759" w:rsidRPr="005108E4" w:rsidRDefault="00DA2759">
      <w:pPr>
        <w:pStyle w:val="BodyText"/>
        <w:spacing w:before="8"/>
        <w:jc w:val="left"/>
        <w:rPr>
          <w:sz w:val="23"/>
        </w:rPr>
      </w:pPr>
    </w:p>
    <w:p w14:paraId="615A98FA" w14:textId="77777777" w:rsidR="00DA2759" w:rsidRPr="005108E4" w:rsidRDefault="009A7511">
      <w:pPr>
        <w:pStyle w:val="BodyText"/>
        <w:ind w:left="1320"/>
      </w:pPr>
      <w:r w:rsidRPr="005108E4">
        <w:rPr>
          <w:u w:val="single"/>
        </w:rPr>
        <w:t>Person</w:t>
      </w:r>
      <w:r w:rsidRPr="005108E4">
        <w:t xml:space="preserve"> means an individual or entity under the laws of the Commonwealth.</w:t>
      </w:r>
    </w:p>
    <w:p w14:paraId="6BABA188" w14:textId="77777777" w:rsidR="00DA2759" w:rsidRPr="005108E4" w:rsidRDefault="00DA2759">
      <w:pPr>
        <w:pStyle w:val="BodyText"/>
        <w:spacing w:before="9"/>
        <w:jc w:val="left"/>
        <w:rPr>
          <w:sz w:val="23"/>
        </w:rPr>
      </w:pPr>
    </w:p>
    <w:p w14:paraId="3260E222" w14:textId="77777777" w:rsidR="00DA2759" w:rsidRPr="005108E4" w:rsidRDefault="009A7511">
      <w:pPr>
        <w:pStyle w:val="BodyText"/>
        <w:spacing w:line="237" w:lineRule="auto"/>
        <w:ind w:left="1319" w:right="116"/>
      </w:pPr>
      <w:r w:rsidRPr="005108E4">
        <w:rPr>
          <w:u w:val="single"/>
        </w:rPr>
        <w:t>Person</w:t>
      </w:r>
      <w:r w:rsidRPr="005108E4">
        <w:rPr>
          <w:spacing w:val="-24"/>
          <w:u w:val="single"/>
        </w:rPr>
        <w:t xml:space="preserve"> </w:t>
      </w:r>
      <w:r w:rsidRPr="005108E4">
        <w:rPr>
          <w:u w:val="single"/>
        </w:rPr>
        <w:t>or</w:t>
      </w:r>
      <w:r w:rsidRPr="005108E4">
        <w:rPr>
          <w:spacing w:val="-23"/>
          <w:u w:val="single"/>
        </w:rPr>
        <w:t xml:space="preserve"> </w:t>
      </w:r>
      <w:r w:rsidRPr="005108E4">
        <w:rPr>
          <w:u w:val="single"/>
        </w:rPr>
        <w:t>Entity</w:t>
      </w:r>
      <w:r w:rsidRPr="005108E4">
        <w:rPr>
          <w:spacing w:val="-30"/>
          <w:u w:val="single"/>
        </w:rPr>
        <w:t xml:space="preserve"> </w:t>
      </w:r>
      <w:r w:rsidRPr="005108E4">
        <w:rPr>
          <w:u w:val="single"/>
        </w:rPr>
        <w:t>Having</w:t>
      </w:r>
      <w:r w:rsidRPr="005108E4">
        <w:rPr>
          <w:spacing w:val="-25"/>
          <w:u w:val="single"/>
        </w:rPr>
        <w:t xml:space="preserve"> </w:t>
      </w:r>
      <w:r w:rsidRPr="005108E4">
        <w:rPr>
          <w:u w:val="single"/>
        </w:rPr>
        <w:t>Direct</w:t>
      </w:r>
      <w:r w:rsidRPr="005108E4">
        <w:rPr>
          <w:spacing w:val="-23"/>
          <w:u w:val="single"/>
        </w:rPr>
        <w:t xml:space="preserve"> </w:t>
      </w:r>
      <w:r w:rsidRPr="005108E4">
        <w:rPr>
          <w:u w:val="single"/>
        </w:rPr>
        <w:t>Control</w:t>
      </w:r>
      <w:r w:rsidRPr="005108E4">
        <w:rPr>
          <w:spacing w:val="-23"/>
        </w:rPr>
        <w:t xml:space="preserve"> </w:t>
      </w:r>
      <w:r w:rsidRPr="005108E4">
        <w:t>means</w:t>
      </w:r>
      <w:r w:rsidRPr="005108E4">
        <w:rPr>
          <w:spacing w:val="-23"/>
        </w:rPr>
        <w:t xml:space="preserve"> </w:t>
      </w:r>
      <w:r w:rsidRPr="005108E4">
        <w:t>any</w:t>
      </w:r>
      <w:r w:rsidRPr="005108E4">
        <w:rPr>
          <w:spacing w:val="-30"/>
        </w:rPr>
        <w:t xml:space="preserve"> </w:t>
      </w:r>
      <w:r w:rsidRPr="005108E4">
        <w:t>person</w:t>
      </w:r>
      <w:r w:rsidRPr="005108E4">
        <w:rPr>
          <w:spacing w:val="-23"/>
        </w:rPr>
        <w:t xml:space="preserve"> </w:t>
      </w:r>
      <w:r w:rsidRPr="005108E4">
        <w:t>or</w:t>
      </w:r>
      <w:r w:rsidRPr="005108E4">
        <w:rPr>
          <w:spacing w:val="-24"/>
        </w:rPr>
        <w:t xml:space="preserve"> </w:t>
      </w:r>
      <w:r w:rsidRPr="005108E4">
        <w:t>entity</w:t>
      </w:r>
      <w:r w:rsidRPr="005108E4">
        <w:rPr>
          <w:spacing w:val="-30"/>
        </w:rPr>
        <w:t xml:space="preserve"> </w:t>
      </w:r>
      <w:r w:rsidRPr="005108E4">
        <w:t>having</w:t>
      </w:r>
      <w:r w:rsidRPr="005108E4">
        <w:rPr>
          <w:spacing w:val="-25"/>
        </w:rPr>
        <w:t xml:space="preserve"> </w:t>
      </w:r>
      <w:r w:rsidRPr="005108E4">
        <w:t>direct</w:t>
      </w:r>
      <w:r w:rsidRPr="005108E4">
        <w:rPr>
          <w:spacing w:val="-22"/>
        </w:rPr>
        <w:t xml:space="preserve"> </w:t>
      </w:r>
      <w:r w:rsidRPr="005108E4">
        <w:t>control</w:t>
      </w:r>
      <w:r w:rsidRPr="005108E4">
        <w:rPr>
          <w:spacing w:val="-23"/>
        </w:rPr>
        <w:t xml:space="preserve"> </w:t>
      </w:r>
      <w:r w:rsidRPr="005108E4">
        <w:t>over</w:t>
      </w:r>
      <w:r w:rsidRPr="005108E4">
        <w:rPr>
          <w:spacing w:val="-23"/>
        </w:rPr>
        <w:t xml:space="preserve"> </w:t>
      </w:r>
      <w:r w:rsidRPr="005108E4">
        <w:t>the operations of an MTC, which satisfies one or more of the following</w:t>
      </w:r>
      <w:r w:rsidRPr="005108E4">
        <w:rPr>
          <w:spacing w:val="-26"/>
        </w:rPr>
        <w:t xml:space="preserve"> </w:t>
      </w:r>
      <w:r w:rsidRPr="005108E4">
        <w:t>criteria:</w:t>
      </w:r>
    </w:p>
    <w:p w14:paraId="49CFF26A" w14:textId="77777777" w:rsidR="00DA2759" w:rsidRPr="005108E4" w:rsidRDefault="009A7511">
      <w:pPr>
        <w:pStyle w:val="ListParagraph"/>
        <w:numPr>
          <w:ilvl w:val="2"/>
          <w:numId w:val="77"/>
        </w:numPr>
        <w:tabs>
          <w:tab w:val="left" w:pos="2108"/>
        </w:tabs>
        <w:spacing w:before="1" w:line="237" w:lineRule="auto"/>
        <w:ind w:right="117" w:firstLine="0"/>
        <w:rPr>
          <w:sz w:val="24"/>
        </w:rPr>
      </w:pPr>
      <w:r w:rsidRPr="005108E4">
        <w:rPr>
          <w:sz w:val="24"/>
        </w:rPr>
        <w:t>An</w:t>
      </w:r>
      <w:r w:rsidRPr="005108E4">
        <w:rPr>
          <w:spacing w:val="-6"/>
          <w:sz w:val="24"/>
        </w:rPr>
        <w:t xml:space="preserve"> </w:t>
      </w:r>
      <w:r w:rsidRPr="005108E4">
        <w:rPr>
          <w:sz w:val="24"/>
        </w:rPr>
        <w:t>Owner</w:t>
      </w:r>
      <w:r w:rsidRPr="005108E4">
        <w:rPr>
          <w:spacing w:val="-7"/>
          <w:sz w:val="24"/>
        </w:rPr>
        <w:t xml:space="preserve"> </w:t>
      </w:r>
      <w:r w:rsidRPr="005108E4">
        <w:rPr>
          <w:sz w:val="24"/>
        </w:rPr>
        <w:t>that</w:t>
      </w:r>
      <w:r w:rsidRPr="005108E4">
        <w:rPr>
          <w:spacing w:val="-5"/>
          <w:sz w:val="24"/>
        </w:rPr>
        <w:t xml:space="preserve"> </w:t>
      </w:r>
      <w:r w:rsidRPr="005108E4">
        <w:rPr>
          <w:sz w:val="24"/>
        </w:rPr>
        <w:t>possesses</w:t>
      </w:r>
      <w:r w:rsidRPr="005108E4">
        <w:rPr>
          <w:spacing w:val="-6"/>
          <w:sz w:val="24"/>
        </w:rPr>
        <w:t xml:space="preserve"> </w:t>
      </w:r>
      <w:r w:rsidRPr="005108E4">
        <w:rPr>
          <w:sz w:val="24"/>
        </w:rPr>
        <w:t>a</w:t>
      </w:r>
      <w:r w:rsidRPr="005108E4">
        <w:rPr>
          <w:spacing w:val="-7"/>
          <w:sz w:val="24"/>
        </w:rPr>
        <w:t xml:space="preserve"> </w:t>
      </w:r>
      <w:r w:rsidRPr="005108E4">
        <w:rPr>
          <w:sz w:val="24"/>
        </w:rPr>
        <w:t>financial</w:t>
      </w:r>
      <w:r w:rsidRPr="005108E4">
        <w:rPr>
          <w:spacing w:val="-5"/>
          <w:sz w:val="24"/>
        </w:rPr>
        <w:t xml:space="preserve"> </w:t>
      </w:r>
      <w:r w:rsidRPr="005108E4">
        <w:rPr>
          <w:sz w:val="24"/>
        </w:rPr>
        <w:t>interest</w:t>
      </w:r>
      <w:r w:rsidRPr="005108E4">
        <w:rPr>
          <w:spacing w:val="-5"/>
          <w:sz w:val="24"/>
        </w:rPr>
        <w:t xml:space="preserve"> </w:t>
      </w:r>
      <w:r w:rsidRPr="005108E4">
        <w:rPr>
          <w:sz w:val="24"/>
        </w:rPr>
        <w:t>in</w:t>
      </w:r>
      <w:r w:rsidRPr="005108E4">
        <w:rPr>
          <w:spacing w:val="-5"/>
          <w:sz w:val="24"/>
        </w:rPr>
        <w:t xml:space="preserve"> </w:t>
      </w:r>
      <w:r w:rsidRPr="005108E4">
        <w:rPr>
          <w:sz w:val="24"/>
        </w:rPr>
        <w:t>the</w:t>
      </w:r>
      <w:r w:rsidRPr="005108E4">
        <w:rPr>
          <w:spacing w:val="-7"/>
          <w:sz w:val="24"/>
        </w:rPr>
        <w:t xml:space="preserve"> </w:t>
      </w:r>
      <w:r w:rsidRPr="005108E4">
        <w:rPr>
          <w:sz w:val="24"/>
        </w:rPr>
        <w:t>form</w:t>
      </w:r>
      <w:r w:rsidRPr="005108E4">
        <w:rPr>
          <w:spacing w:val="-6"/>
          <w:sz w:val="24"/>
        </w:rPr>
        <w:t xml:space="preserve"> </w:t>
      </w:r>
      <w:r w:rsidRPr="005108E4">
        <w:rPr>
          <w:sz w:val="24"/>
        </w:rPr>
        <w:t>of</w:t>
      </w:r>
      <w:r w:rsidRPr="005108E4">
        <w:rPr>
          <w:spacing w:val="-7"/>
          <w:sz w:val="24"/>
        </w:rPr>
        <w:t xml:space="preserve"> </w:t>
      </w:r>
      <w:r w:rsidRPr="005108E4">
        <w:rPr>
          <w:sz w:val="24"/>
        </w:rPr>
        <w:t>equity</w:t>
      </w:r>
      <w:r w:rsidRPr="005108E4">
        <w:rPr>
          <w:spacing w:val="-13"/>
          <w:sz w:val="24"/>
        </w:rPr>
        <w:t xml:space="preserve"> </w:t>
      </w:r>
      <w:r w:rsidRPr="005108E4">
        <w:rPr>
          <w:sz w:val="24"/>
        </w:rPr>
        <w:t>of</w:t>
      </w:r>
      <w:r w:rsidRPr="005108E4">
        <w:rPr>
          <w:spacing w:val="-6"/>
          <w:sz w:val="24"/>
        </w:rPr>
        <w:t xml:space="preserve"> </w:t>
      </w:r>
      <w:r w:rsidRPr="005108E4">
        <w:rPr>
          <w:sz w:val="24"/>
        </w:rPr>
        <w:t>10%</w:t>
      </w:r>
      <w:r w:rsidRPr="005108E4">
        <w:rPr>
          <w:spacing w:val="-7"/>
          <w:sz w:val="24"/>
        </w:rPr>
        <w:t xml:space="preserve"> </w:t>
      </w:r>
      <w:r w:rsidRPr="005108E4">
        <w:rPr>
          <w:sz w:val="24"/>
        </w:rPr>
        <w:t>or</w:t>
      </w:r>
      <w:r w:rsidRPr="005108E4">
        <w:rPr>
          <w:spacing w:val="-7"/>
          <w:sz w:val="24"/>
        </w:rPr>
        <w:t xml:space="preserve"> </w:t>
      </w:r>
      <w:r w:rsidRPr="005108E4">
        <w:rPr>
          <w:sz w:val="24"/>
        </w:rPr>
        <w:t>greater</w:t>
      </w:r>
      <w:r w:rsidRPr="005108E4">
        <w:rPr>
          <w:spacing w:val="-9"/>
          <w:sz w:val="24"/>
        </w:rPr>
        <w:t xml:space="preserve"> </w:t>
      </w:r>
      <w:r w:rsidRPr="005108E4">
        <w:rPr>
          <w:sz w:val="24"/>
        </w:rPr>
        <w:t>in an</w:t>
      </w:r>
      <w:r w:rsidRPr="005108E4">
        <w:rPr>
          <w:spacing w:val="-2"/>
          <w:sz w:val="24"/>
        </w:rPr>
        <w:t xml:space="preserve"> </w:t>
      </w:r>
      <w:r w:rsidRPr="005108E4">
        <w:rPr>
          <w:sz w:val="24"/>
        </w:rPr>
        <w:t>MTC;</w:t>
      </w:r>
    </w:p>
    <w:p w14:paraId="4993B1F6" w14:textId="77777777" w:rsidR="00DA2759" w:rsidRPr="005108E4" w:rsidRDefault="009A7511">
      <w:pPr>
        <w:pStyle w:val="ListParagraph"/>
        <w:numPr>
          <w:ilvl w:val="2"/>
          <w:numId w:val="77"/>
        </w:numPr>
        <w:tabs>
          <w:tab w:val="left" w:pos="2157"/>
          <w:tab w:val="left" w:pos="2158"/>
        </w:tabs>
        <w:spacing w:line="237" w:lineRule="auto"/>
        <w:ind w:right="116" w:firstLine="0"/>
        <w:rPr>
          <w:sz w:val="24"/>
        </w:rPr>
      </w:pPr>
      <w:r w:rsidRPr="005108E4">
        <w:rPr>
          <w:sz w:val="24"/>
        </w:rPr>
        <w:t>A Person or Entity that possesses a voting interest of 10% or greater in an MTC or a right to veto significant</w:t>
      </w:r>
      <w:r w:rsidRPr="005108E4">
        <w:rPr>
          <w:spacing w:val="-3"/>
          <w:sz w:val="24"/>
        </w:rPr>
        <w:t xml:space="preserve"> </w:t>
      </w:r>
      <w:r w:rsidRPr="005108E4">
        <w:rPr>
          <w:sz w:val="24"/>
        </w:rPr>
        <w:t>events;</w:t>
      </w:r>
    </w:p>
    <w:p w14:paraId="421F01F5" w14:textId="77777777" w:rsidR="00DA2759" w:rsidRPr="005108E4" w:rsidRDefault="009A7511">
      <w:pPr>
        <w:pStyle w:val="ListParagraph"/>
        <w:numPr>
          <w:ilvl w:val="2"/>
          <w:numId w:val="77"/>
        </w:numPr>
        <w:tabs>
          <w:tab w:val="left" w:pos="2120"/>
        </w:tabs>
        <w:spacing w:line="273" w:lineRule="exact"/>
        <w:ind w:left="2119" w:hanging="445"/>
        <w:rPr>
          <w:sz w:val="24"/>
        </w:rPr>
      </w:pPr>
      <w:r w:rsidRPr="005108E4">
        <w:rPr>
          <w:sz w:val="24"/>
        </w:rPr>
        <w:t>A Close</w:t>
      </w:r>
      <w:r w:rsidRPr="005108E4">
        <w:rPr>
          <w:spacing w:val="-11"/>
          <w:sz w:val="24"/>
        </w:rPr>
        <w:t xml:space="preserve"> </w:t>
      </w:r>
      <w:r w:rsidRPr="005108E4">
        <w:rPr>
          <w:sz w:val="24"/>
        </w:rPr>
        <w:t>Associate;</w:t>
      </w:r>
    </w:p>
    <w:p w14:paraId="3A9AFACE" w14:textId="77777777" w:rsidR="00DA2759" w:rsidRPr="005108E4" w:rsidRDefault="009A7511">
      <w:pPr>
        <w:pStyle w:val="ListParagraph"/>
        <w:numPr>
          <w:ilvl w:val="2"/>
          <w:numId w:val="77"/>
        </w:numPr>
        <w:tabs>
          <w:tab w:val="left" w:pos="2227"/>
          <w:tab w:val="left" w:pos="2228"/>
        </w:tabs>
        <w:spacing w:before="1" w:line="237" w:lineRule="auto"/>
        <w:ind w:right="117" w:firstLine="0"/>
        <w:rPr>
          <w:sz w:val="24"/>
        </w:rPr>
      </w:pPr>
      <w:r w:rsidRPr="005108E4">
        <w:rPr>
          <w:sz w:val="24"/>
        </w:rPr>
        <w:t>A Person or Entity that has the right to control, or authority through contract, or otherwise including, but not limited</w:t>
      </w:r>
      <w:r w:rsidRPr="005108E4">
        <w:rPr>
          <w:spacing w:val="-6"/>
          <w:sz w:val="24"/>
        </w:rPr>
        <w:t xml:space="preserve"> </w:t>
      </w:r>
      <w:r w:rsidRPr="005108E4">
        <w:rPr>
          <w:sz w:val="24"/>
        </w:rPr>
        <w:t>to:</w:t>
      </w:r>
    </w:p>
    <w:p w14:paraId="669492C4" w14:textId="77777777" w:rsidR="00DA2759" w:rsidRPr="005108E4" w:rsidRDefault="009A7511">
      <w:pPr>
        <w:pStyle w:val="ListParagraph"/>
        <w:numPr>
          <w:ilvl w:val="3"/>
          <w:numId w:val="77"/>
        </w:numPr>
        <w:tabs>
          <w:tab w:val="left" w:pos="2398"/>
        </w:tabs>
        <w:spacing w:before="1" w:line="237" w:lineRule="auto"/>
        <w:ind w:right="117" w:firstLine="0"/>
        <w:rPr>
          <w:sz w:val="24"/>
        </w:rPr>
      </w:pPr>
      <w:r w:rsidRPr="005108E4">
        <w:rPr>
          <w:sz w:val="24"/>
        </w:rPr>
        <w:t>To</w:t>
      </w:r>
      <w:r w:rsidRPr="005108E4">
        <w:rPr>
          <w:spacing w:val="-5"/>
          <w:sz w:val="24"/>
        </w:rPr>
        <w:t xml:space="preserve"> </w:t>
      </w:r>
      <w:r w:rsidRPr="005108E4">
        <w:rPr>
          <w:sz w:val="24"/>
        </w:rPr>
        <w:t>make</w:t>
      </w:r>
      <w:r w:rsidRPr="005108E4">
        <w:rPr>
          <w:spacing w:val="-5"/>
          <w:sz w:val="24"/>
        </w:rPr>
        <w:t xml:space="preserve"> </w:t>
      </w:r>
      <w:r w:rsidRPr="005108E4">
        <w:rPr>
          <w:sz w:val="24"/>
        </w:rPr>
        <w:t>decisions</w:t>
      </w:r>
      <w:r w:rsidRPr="005108E4">
        <w:rPr>
          <w:spacing w:val="-6"/>
          <w:sz w:val="24"/>
        </w:rPr>
        <w:t xml:space="preserve"> </w:t>
      </w:r>
      <w:r w:rsidRPr="005108E4">
        <w:rPr>
          <w:sz w:val="24"/>
        </w:rPr>
        <w:t>regarding</w:t>
      </w:r>
      <w:r w:rsidRPr="005108E4">
        <w:rPr>
          <w:spacing w:val="-9"/>
          <w:sz w:val="24"/>
        </w:rPr>
        <w:t xml:space="preserve"> </w:t>
      </w:r>
      <w:r w:rsidRPr="005108E4">
        <w:rPr>
          <w:sz w:val="24"/>
        </w:rPr>
        <w:t>operations</w:t>
      </w:r>
      <w:r w:rsidRPr="005108E4">
        <w:rPr>
          <w:spacing w:val="-7"/>
          <w:sz w:val="24"/>
        </w:rPr>
        <w:t xml:space="preserve"> </w:t>
      </w:r>
      <w:r w:rsidRPr="005108E4">
        <w:rPr>
          <w:sz w:val="24"/>
        </w:rPr>
        <w:t>and</w:t>
      </w:r>
      <w:r w:rsidRPr="005108E4">
        <w:rPr>
          <w:spacing w:val="-7"/>
          <w:sz w:val="24"/>
        </w:rPr>
        <w:t xml:space="preserve"> </w:t>
      </w:r>
      <w:r w:rsidRPr="005108E4">
        <w:rPr>
          <w:sz w:val="24"/>
        </w:rPr>
        <w:t>strategic</w:t>
      </w:r>
      <w:r w:rsidRPr="005108E4">
        <w:rPr>
          <w:spacing w:val="-8"/>
          <w:sz w:val="24"/>
        </w:rPr>
        <w:t xml:space="preserve"> </w:t>
      </w:r>
      <w:r w:rsidRPr="005108E4">
        <w:rPr>
          <w:sz w:val="24"/>
        </w:rPr>
        <w:t>planning,</w:t>
      </w:r>
      <w:r w:rsidRPr="005108E4">
        <w:rPr>
          <w:spacing w:val="-7"/>
          <w:sz w:val="24"/>
        </w:rPr>
        <w:t xml:space="preserve"> </w:t>
      </w:r>
      <w:r w:rsidRPr="005108E4">
        <w:rPr>
          <w:sz w:val="24"/>
        </w:rPr>
        <w:t>capital</w:t>
      </w:r>
      <w:r w:rsidRPr="005108E4">
        <w:rPr>
          <w:spacing w:val="-6"/>
          <w:sz w:val="24"/>
        </w:rPr>
        <w:t xml:space="preserve"> </w:t>
      </w:r>
      <w:r w:rsidRPr="005108E4">
        <w:rPr>
          <w:sz w:val="24"/>
        </w:rPr>
        <w:t>allocations, acquisitions and</w:t>
      </w:r>
      <w:r w:rsidRPr="005108E4">
        <w:rPr>
          <w:spacing w:val="-2"/>
          <w:sz w:val="24"/>
        </w:rPr>
        <w:t xml:space="preserve"> </w:t>
      </w:r>
      <w:r w:rsidRPr="005108E4">
        <w:rPr>
          <w:sz w:val="24"/>
        </w:rPr>
        <w:t>divestments;</w:t>
      </w:r>
    </w:p>
    <w:p w14:paraId="6CCF528D" w14:textId="77777777" w:rsidR="00DA2759" w:rsidRPr="005108E4" w:rsidRDefault="009A7511">
      <w:pPr>
        <w:pStyle w:val="ListParagraph"/>
        <w:numPr>
          <w:ilvl w:val="3"/>
          <w:numId w:val="77"/>
        </w:numPr>
        <w:tabs>
          <w:tab w:val="left" w:pos="2396"/>
        </w:tabs>
        <w:spacing w:line="273" w:lineRule="exact"/>
        <w:ind w:left="2395" w:hanging="361"/>
        <w:rPr>
          <w:sz w:val="24"/>
        </w:rPr>
      </w:pPr>
      <w:r w:rsidRPr="005108E4">
        <w:rPr>
          <w:sz w:val="24"/>
        </w:rPr>
        <w:t>To appoint more than 50% of the directors or their</w:t>
      </w:r>
      <w:r w:rsidRPr="005108E4">
        <w:rPr>
          <w:spacing w:val="-18"/>
          <w:sz w:val="24"/>
        </w:rPr>
        <w:t xml:space="preserve"> </w:t>
      </w:r>
      <w:r w:rsidRPr="005108E4">
        <w:rPr>
          <w:sz w:val="24"/>
        </w:rPr>
        <w:t>equivalent;</w:t>
      </w:r>
    </w:p>
    <w:p w14:paraId="689ED3E5" w14:textId="77777777" w:rsidR="00DA2759" w:rsidRPr="005108E4" w:rsidRDefault="009A7511">
      <w:pPr>
        <w:pStyle w:val="ListParagraph"/>
        <w:numPr>
          <w:ilvl w:val="3"/>
          <w:numId w:val="77"/>
        </w:numPr>
        <w:tabs>
          <w:tab w:val="left" w:pos="2396"/>
        </w:tabs>
        <w:spacing w:line="274" w:lineRule="exact"/>
        <w:ind w:left="2395" w:hanging="361"/>
        <w:rPr>
          <w:sz w:val="24"/>
        </w:rPr>
      </w:pPr>
      <w:r w:rsidRPr="005108E4">
        <w:rPr>
          <w:sz w:val="24"/>
        </w:rPr>
        <w:t>To appoint or remove Corporate-level officers or their</w:t>
      </w:r>
      <w:r w:rsidRPr="005108E4">
        <w:rPr>
          <w:spacing w:val="-16"/>
          <w:sz w:val="24"/>
        </w:rPr>
        <w:t xml:space="preserve"> </w:t>
      </w:r>
      <w:r w:rsidRPr="005108E4">
        <w:rPr>
          <w:sz w:val="24"/>
        </w:rPr>
        <w:t>equivalent;</w:t>
      </w:r>
    </w:p>
    <w:p w14:paraId="3033EEF4" w14:textId="77777777" w:rsidR="00DA2759" w:rsidRPr="005108E4" w:rsidRDefault="009A7511">
      <w:pPr>
        <w:pStyle w:val="ListParagraph"/>
        <w:numPr>
          <w:ilvl w:val="3"/>
          <w:numId w:val="77"/>
        </w:numPr>
        <w:tabs>
          <w:tab w:val="left" w:pos="2396"/>
        </w:tabs>
        <w:spacing w:line="274" w:lineRule="exact"/>
        <w:ind w:left="2395" w:hanging="361"/>
        <w:rPr>
          <w:sz w:val="24"/>
        </w:rPr>
      </w:pPr>
      <w:r w:rsidRPr="005108E4">
        <w:rPr>
          <w:sz w:val="24"/>
        </w:rPr>
        <w:t>To make major marketing, production, and financial</w:t>
      </w:r>
      <w:r w:rsidRPr="005108E4">
        <w:rPr>
          <w:spacing w:val="-14"/>
          <w:sz w:val="24"/>
        </w:rPr>
        <w:t xml:space="preserve"> </w:t>
      </w:r>
      <w:r w:rsidRPr="005108E4">
        <w:rPr>
          <w:sz w:val="24"/>
        </w:rPr>
        <w:t>decisions;</w:t>
      </w:r>
    </w:p>
    <w:p w14:paraId="5362DCA8" w14:textId="77777777" w:rsidR="00DA2759" w:rsidRPr="005108E4" w:rsidRDefault="009A7511">
      <w:pPr>
        <w:pStyle w:val="BodyText"/>
        <w:spacing w:line="274" w:lineRule="exact"/>
        <w:ind w:left="2035"/>
        <w:jc w:val="left"/>
      </w:pPr>
      <w:r w:rsidRPr="005108E4">
        <w:t>6. To earn 10% or more of the profits or collect more than 10% of the dividends.</w:t>
      </w:r>
    </w:p>
    <w:p w14:paraId="12B806F4" w14:textId="77777777" w:rsidR="00DA2759" w:rsidRPr="005108E4" w:rsidRDefault="009A7511">
      <w:pPr>
        <w:pStyle w:val="BodyText"/>
        <w:spacing w:line="274" w:lineRule="exact"/>
        <w:ind w:left="2035"/>
        <w:jc w:val="left"/>
      </w:pPr>
      <w:r w:rsidRPr="005108E4">
        <w:t>5. To execute significant (in aggregate of $10,000 or greater) or exclusive contracts; or</w:t>
      </w:r>
    </w:p>
    <w:p w14:paraId="38EF8406" w14:textId="77777777" w:rsidR="00DA2759" w:rsidRPr="005108E4" w:rsidRDefault="009A7511">
      <w:pPr>
        <w:pStyle w:val="ListParagraph"/>
        <w:numPr>
          <w:ilvl w:val="2"/>
          <w:numId w:val="77"/>
        </w:numPr>
        <w:tabs>
          <w:tab w:val="left" w:pos="2134"/>
        </w:tabs>
        <w:spacing w:before="1" w:line="237" w:lineRule="auto"/>
        <w:ind w:right="117" w:firstLine="0"/>
        <w:rPr>
          <w:sz w:val="24"/>
        </w:rPr>
      </w:pPr>
      <w:r w:rsidRPr="005108E4">
        <w:rPr>
          <w:sz w:val="24"/>
        </w:rPr>
        <w:t>A Court Appointee or assignee pursuant to an agreement for a general assignment or Assignment for the Benefit of Creditors;</w:t>
      </w:r>
      <w:r w:rsidRPr="005108E4">
        <w:rPr>
          <w:spacing w:val="-6"/>
          <w:sz w:val="24"/>
        </w:rPr>
        <w:t xml:space="preserve"> </w:t>
      </w:r>
      <w:r w:rsidRPr="005108E4">
        <w:rPr>
          <w:sz w:val="24"/>
        </w:rPr>
        <w:t>or</w:t>
      </w:r>
    </w:p>
    <w:p w14:paraId="57A8BBA9" w14:textId="77777777" w:rsidR="00DA2759" w:rsidRPr="005108E4" w:rsidRDefault="009A7511">
      <w:pPr>
        <w:pStyle w:val="ListParagraph"/>
        <w:numPr>
          <w:ilvl w:val="2"/>
          <w:numId w:val="77"/>
        </w:numPr>
        <w:tabs>
          <w:tab w:val="left" w:pos="2100"/>
        </w:tabs>
        <w:spacing w:before="1" w:line="237" w:lineRule="auto"/>
        <w:ind w:right="116" w:firstLine="0"/>
        <w:rPr>
          <w:sz w:val="24"/>
        </w:rPr>
      </w:pPr>
      <w:r w:rsidRPr="005108E4">
        <w:rPr>
          <w:sz w:val="24"/>
        </w:rPr>
        <w:t>A Third-party Technology Platform Provider that possesses any financial interest in a Delivery</w:t>
      </w:r>
      <w:r w:rsidRPr="005108E4">
        <w:rPr>
          <w:spacing w:val="-33"/>
          <w:sz w:val="24"/>
        </w:rPr>
        <w:t xml:space="preserve"> </w:t>
      </w:r>
      <w:r w:rsidRPr="005108E4">
        <w:rPr>
          <w:sz w:val="24"/>
        </w:rPr>
        <w:t>Licensee</w:t>
      </w:r>
      <w:r w:rsidRPr="005108E4">
        <w:rPr>
          <w:spacing w:val="-28"/>
          <w:sz w:val="24"/>
        </w:rPr>
        <w:t xml:space="preserve"> </w:t>
      </w:r>
      <w:r w:rsidRPr="005108E4">
        <w:rPr>
          <w:sz w:val="24"/>
        </w:rPr>
        <w:t>including,</w:t>
      </w:r>
      <w:r w:rsidRPr="005108E4">
        <w:rPr>
          <w:spacing w:val="-25"/>
          <w:sz w:val="24"/>
        </w:rPr>
        <w:t xml:space="preserve"> </w:t>
      </w:r>
      <w:r w:rsidRPr="005108E4">
        <w:rPr>
          <w:sz w:val="24"/>
        </w:rPr>
        <w:t>but</w:t>
      </w:r>
      <w:r w:rsidRPr="005108E4">
        <w:rPr>
          <w:spacing w:val="-27"/>
          <w:sz w:val="24"/>
        </w:rPr>
        <w:t xml:space="preserve"> </w:t>
      </w:r>
      <w:r w:rsidRPr="005108E4">
        <w:rPr>
          <w:sz w:val="24"/>
        </w:rPr>
        <w:t>not</w:t>
      </w:r>
      <w:r w:rsidRPr="005108E4">
        <w:rPr>
          <w:spacing w:val="-27"/>
          <w:sz w:val="24"/>
        </w:rPr>
        <w:t xml:space="preserve"> </w:t>
      </w:r>
      <w:r w:rsidRPr="005108E4">
        <w:rPr>
          <w:sz w:val="24"/>
        </w:rPr>
        <w:t>limited</w:t>
      </w:r>
      <w:r w:rsidRPr="005108E4">
        <w:rPr>
          <w:spacing w:val="-27"/>
          <w:sz w:val="24"/>
        </w:rPr>
        <w:t xml:space="preserve"> </w:t>
      </w:r>
      <w:r w:rsidRPr="005108E4">
        <w:rPr>
          <w:sz w:val="24"/>
        </w:rPr>
        <w:t>to,</w:t>
      </w:r>
      <w:r w:rsidRPr="005108E4">
        <w:rPr>
          <w:spacing w:val="-27"/>
          <w:sz w:val="24"/>
        </w:rPr>
        <w:t xml:space="preserve"> </w:t>
      </w:r>
      <w:r w:rsidRPr="005108E4">
        <w:rPr>
          <w:sz w:val="24"/>
        </w:rPr>
        <w:t>a</w:t>
      </w:r>
      <w:r w:rsidRPr="005108E4">
        <w:rPr>
          <w:spacing w:val="-28"/>
          <w:sz w:val="24"/>
        </w:rPr>
        <w:t xml:space="preserve"> </w:t>
      </w:r>
      <w:r w:rsidRPr="005108E4">
        <w:rPr>
          <w:sz w:val="24"/>
        </w:rPr>
        <w:t>Delivery</w:t>
      </w:r>
      <w:r w:rsidRPr="005108E4">
        <w:rPr>
          <w:spacing w:val="-33"/>
          <w:sz w:val="24"/>
        </w:rPr>
        <w:t xml:space="preserve"> </w:t>
      </w:r>
      <w:r w:rsidRPr="005108E4">
        <w:rPr>
          <w:sz w:val="24"/>
        </w:rPr>
        <w:t>Agreement</w:t>
      </w:r>
      <w:r w:rsidRPr="005108E4">
        <w:rPr>
          <w:spacing w:val="-26"/>
          <w:sz w:val="24"/>
        </w:rPr>
        <w:t xml:space="preserve"> </w:t>
      </w:r>
      <w:r w:rsidRPr="005108E4">
        <w:rPr>
          <w:sz w:val="24"/>
        </w:rPr>
        <w:t>or</w:t>
      </w:r>
      <w:r w:rsidRPr="005108E4">
        <w:rPr>
          <w:spacing w:val="-28"/>
          <w:sz w:val="24"/>
        </w:rPr>
        <w:t xml:space="preserve"> </w:t>
      </w:r>
      <w:r w:rsidRPr="005108E4">
        <w:rPr>
          <w:sz w:val="24"/>
        </w:rPr>
        <w:t>other</w:t>
      </w:r>
      <w:r w:rsidRPr="005108E4">
        <w:rPr>
          <w:spacing w:val="-28"/>
          <w:sz w:val="24"/>
        </w:rPr>
        <w:t xml:space="preserve"> </w:t>
      </w:r>
      <w:r w:rsidRPr="005108E4">
        <w:rPr>
          <w:sz w:val="24"/>
        </w:rPr>
        <w:t>agreement</w:t>
      </w:r>
      <w:r w:rsidRPr="005108E4">
        <w:rPr>
          <w:spacing w:val="-27"/>
          <w:sz w:val="24"/>
        </w:rPr>
        <w:t xml:space="preserve"> </w:t>
      </w:r>
      <w:r w:rsidRPr="005108E4">
        <w:rPr>
          <w:sz w:val="24"/>
        </w:rPr>
        <w:t>for services.</w:t>
      </w:r>
    </w:p>
    <w:p w14:paraId="7F34284B" w14:textId="77777777" w:rsidR="00DA2759" w:rsidRPr="005108E4" w:rsidRDefault="00DA2759">
      <w:pPr>
        <w:spacing w:line="237" w:lineRule="auto"/>
        <w:jc w:val="both"/>
        <w:rPr>
          <w:sz w:val="24"/>
        </w:rPr>
        <w:sectPr w:rsidR="00DA2759" w:rsidRPr="005108E4">
          <w:pgSz w:w="12240" w:h="20160"/>
          <w:pgMar w:top="980" w:right="1320" w:bottom="960" w:left="480" w:header="744" w:footer="777" w:gutter="0"/>
          <w:cols w:space="720"/>
        </w:sectPr>
      </w:pPr>
    </w:p>
    <w:p w14:paraId="0EFAC6A7" w14:textId="77777777" w:rsidR="00DA2759" w:rsidRPr="005108E4" w:rsidRDefault="00DA2759">
      <w:pPr>
        <w:pStyle w:val="BodyText"/>
        <w:jc w:val="left"/>
        <w:rPr>
          <w:sz w:val="20"/>
        </w:rPr>
      </w:pPr>
    </w:p>
    <w:p w14:paraId="45A39C74" w14:textId="77777777" w:rsidR="00DA2759" w:rsidRPr="005108E4" w:rsidRDefault="00DA2759">
      <w:pPr>
        <w:pStyle w:val="BodyText"/>
        <w:spacing w:before="10"/>
        <w:jc w:val="left"/>
        <w:rPr>
          <w:sz w:val="19"/>
        </w:rPr>
      </w:pPr>
    </w:p>
    <w:p w14:paraId="50295BFB" w14:textId="77777777" w:rsidR="00DA2759" w:rsidRPr="005108E4" w:rsidRDefault="00DA2759">
      <w:pPr>
        <w:pStyle w:val="BodyText"/>
        <w:spacing w:before="7"/>
        <w:jc w:val="left"/>
      </w:pPr>
    </w:p>
    <w:p w14:paraId="5DBA8CB1" w14:textId="77777777" w:rsidR="00DA2759" w:rsidRPr="005108E4" w:rsidRDefault="009A7511">
      <w:pPr>
        <w:pStyle w:val="BodyText"/>
        <w:spacing w:line="242" w:lineRule="auto"/>
        <w:ind w:left="1319" w:right="116"/>
      </w:pPr>
      <w:r w:rsidRPr="005108E4">
        <w:rPr>
          <w:u w:val="single"/>
        </w:rPr>
        <w:t>Person</w:t>
      </w:r>
      <w:r w:rsidRPr="005108E4">
        <w:rPr>
          <w:spacing w:val="-25"/>
          <w:u w:val="single"/>
        </w:rPr>
        <w:t xml:space="preserve"> </w:t>
      </w:r>
      <w:r w:rsidRPr="005108E4">
        <w:rPr>
          <w:u w:val="single"/>
        </w:rPr>
        <w:t>or</w:t>
      </w:r>
      <w:r w:rsidRPr="005108E4">
        <w:rPr>
          <w:spacing w:val="-24"/>
          <w:u w:val="single"/>
        </w:rPr>
        <w:t xml:space="preserve"> </w:t>
      </w:r>
      <w:r w:rsidRPr="005108E4">
        <w:rPr>
          <w:u w:val="single"/>
        </w:rPr>
        <w:t>Entity</w:t>
      </w:r>
      <w:r w:rsidRPr="005108E4">
        <w:rPr>
          <w:spacing w:val="-30"/>
          <w:u w:val="single"/>
        </w:rPr>
        <w:t xml:space="preserve"> </w:t>
      </w:r>
      <w:r w:rsidRPr="005108E4">
        <w:rPr>
          <w:u w:val="single"/>
        </w:rPr>
        <w:t>Having</w:t>
      </w:r>
      <w:r w:rsidRPr="005108E4">
        <w:rPr>
          <w:spacing w:val="-26"/>
          <w:u w:val="single"/>
        </w:rPr>
        <w:t xml:space="preserve"> </w:t>
      </w:r>
      <w:r w:rsidRPr="005108E4">
        <w:rPr>
          <w:u w:val="single"/>
        </w:rPr>
        <w:t>Indirect</w:t>
      </w:r>
      <w:r w:rsidRPr="005108E4">
        <w:rPr>
          <w:spacing w:val="-23"/>
          <w:u w:val="single"/>
        </w:rPr>
        <w:t xml:space="preserve"> </w:t>
      </w:r>
      <w:r w:rsidRPr="005108E4">
        <w:rPr>
          <w:u w:val="single"/>
        </w:rPr>
        <w:t>Control</w:t>
      </w:r>
      <w:r w:rsidRPr="005108E4">
        <w:rPr>
          <w:spacing w:val="-23"/>
        </w:rPr>
        <w:t xml:space="preserve"> </w:t>
      </w:r>
      <w:r w:rsidRPr="005108E4">
        <w:t>means</w:t>
      </w:r>
      <w:r w:rsidRPr="005108E4">
        <w:rPr>
          <w:spacing w:val="-24"/>
        </w:rPr>
        <w:t xml:space="preserve"> </w:t>
      </w:r>
      <w:r w:rsidRPr="005108E4">
        <w:t>any</w:t>
      </w:r>
      <w:r w:rsidRPr="005108E4">
        <w:rPr>
          <w:spacing w:val="-31"/>
        </w:rPr>
        <w:t xml:space="preserve"> </w:t>
      </w:r>
      <w:r w:rsidRPr="005108E4">
        <w:t>person</w:t>
      </w:r>
      <w:r w:rsidRPr="005108E4">
        <w:rPr>
          <w:spacing w:val="-24"/>
        </w:rPr>
        <w:t xml:space="preserve"> </w:t>
      </w:r>
      <w:r w:rsidRPr="005108E4">
        <w:t>or</w:t>
      </w:r>
      <w:r w:rsidRPr="005108E4">
        <w:rPr>
          <w:spacing w:val="-24"/>
        </w:rPr>
        <w:t xml:space="preserve"> </w:t>
      </w:r>
      <w:r w:rsidRPr="005108E4">
        <w:t>entity</w:t>
      </w:r>
      <w:r w:rsidRPr="005108E4">
        <w:rPr>
          <w:spacing w:val="-30"/>
        </w:rPr>
        <w:t xml:space="preserve"> </w:t>
      </w:r>
      <w:r w:rsidRPr="005108E4">
        <w:t>having</w:t>
      </w:r>
      <w:r w:rsidRPr="005108E4">
        <w:rPr>
          <w:spacing w:val="-24"/>
        </w:rPr>
        <w:t xml:space="preserve"> </w:t>
      </w:r>
      <w:r w:rsidRPr="005108E4">
        <w:t>indirect</w:t>
      </w:r>
      <w:r w:rsidRPr="005108E4">
        <w:rPr>
          <w:spacing w:val="-22"/>
        </w:rPr>
        <w:t xml:space="preserve"> </w:t>
      </w:r>
      <w:r w:rsidRPr="005108E4">
        <w:t>control</w:t>
      </w:r>
      <w:r w:rsidRPr="005108E4">
        <w:rPr>
          <w:spacing w:val="-23"/>
        </w:rPr>
        <w:t xml:space="preserve"> </w:t>
      </w:r>
      <w:r w:rsidRPr="005108E4">
        <w:t>over operations</w:t>
      </w:r>
      <w:r w:rsidRPr="005108E4">
        <w:rPr>
          <w:spacing w:val="-14"/>
        </w:rPr>
        <w:t xml:space="preserve"> </w:t>
      </w:r>
      <w:r w:rsidRPr="005108E4">
        <w:t>of</w:t>
      </w:r>
      <w:r w:rsidRPr="005108E4">
        <w:rPr>
          <w:spacing w:val="-14"/>
        </w:rPr>
        <w:t xml:space="preserve"> </w:t>
      </w:r>
      <w:r w:rsidRPr="005108E4">
        <w:t>MTC.</w:t>
      </w:r>
      <w:r w:rsidRPr="005108E4">
        <w:rPr>
          <w:spacing w:val="-14"/>
        </w:rPr>
        <w:t xml:space="preserve"> </w:t>
      </w:r>
      <w:r w:rsidRPr="005108E4">
        <w:rPr>
          <w:spacing w:val="-3"/>
        </w:rPr>
        <w:t>It</w:t>
      </w:r>
      <w:r w:rsidRPr="005108E4">
        <w:rPr>
          <w:spacing w:val="-13"/>
        </w:rPr>
        <w:t xml:space="preserve"> </w:t>
      </w:r>
      <w:r w:rsidRPr="005108E4">
        <w:t>specifically</w:t>
      </w:r>
      <w:r w:rsidRPr="005108E4">
        <w:rPr>
          <w:spacing w:val="-19"/>
        </w:rPr>
        <w:t xml:space="preserve"> </w:t>
      </w:r>
      <w:r w:rsidRPr="005108E4">
        <w:t>includes</w:t>
      </w:r>
      <w:r w:rsidRPr="005108E4">
        <w:rPr>
          <w:spacing w:val="-11"/>
        </w:rPr>
        <w:t xml:space="preserve"> </w:t>
      </w:r>
      <w:r w:rsidRPr="005108E4">
        <w:t>any</w:t>
      </w:r>
      <w:r w:rsidRPr="005108E4">
        <w:rPr>
          <w:spacing w:val="-18"/>
        </w:rPr>
        <w:t xml:space="preserve"> </w:t>
      </w:r>
      <w:r w:rsidRPr="005108E4">
        <w:t>Person</w:t>
      </w:r>
      <w:r w:rsidRPr="005108E4">
        <w:rPr>
          <w:spacing w:val="-12"/>
        </w:rPr>
        <w:t xml:space="preserve"> </w:t>
      </w:r>
      <w:r w:rsidRPr="005108E4">
        <w:t>or</w:t>
      </w:r>
      <w:r w:rsidRPr="005108E4">
        <w:rPr>
          <w:spacing w:val="-12"/>
        </w:rPr>
        <w:t xml:space="preserve"> </w:t>
      </w:r>
      <w:r w:rsidRPr="005108E4">
        <w:t>Entity</w:t>
      </w:r>
      <w:r w:rsidRPr="005108E4">
        <w:rPr>
          <w:spacing w:val="-18"/>
        </w:rPr>
        <w:t xml:space="preserve"> </w:t>
      </w:r>
      <w:r w:rsidRPr="005108E4">
        <w:t>Having</w:t>
      </w:r>
      <w:r w:rsidRPr="005108E4">
        <w:rPr>
          <w:spacing w:val="-13"/>
        </w:rPr>
        <w:t xml:space="preserve"> </w:t>
      </w:r>
      <w:r w:rsidRPr="005108E4">
        <w:t>Direct</w:t>
      </w:r>
      <w:r w:rsidRPr="005108E4">
        <w:rPr>
          <w:spacing w:val="-11"/>
        </w:rPr>
        <w:t xml:space="preserve"> </w:t>
      </w:r>
      <w:r w:rsidRPr="005108E4">
        <w:t>Control</w:t>
      </w:r>
      <w:r w:rsidRPr="005108E4">
        <w:rPr>
          <w:spacing w:val="-11"/>
        </w:rPr>
        <w:t xml:space="preserve"> </w:t>
      </w:r>
      <w:r w:rsidRPr="005108E4">
        <w:t>over</w:t>
      </w:r>
      <w:r w:rsidRPr="005108E4">
        <w:rPr>
          <w:spacing w:val="-14"/>
        </w:rPr>
        <w:t xml:space="preserve"> </w:t>
      </w:r>
      <w:r w:rsidRPr="005108E4">
        <w:t>an indirect</w:t>
      </w:r>
      <w:r w:rsidRPr="005108E4">
        <w:rPr>
          <w:spacing w:val="-29"/>
        </w:rPr>
        <w:t xml:space="preserve"> </w:t>
      </w:r>
      <w:r w:rsidRPr="005108E4">
        <w:t>holding</w:t>
      </w:r>
      <w:r w:rsidRPr="005108E4">
        <w:rPr>
          <w:spacing w:val="-30"/>
        </w:rPr>
        <w:t xml:space="preserve"> </w:t>
      </w:r>
      <w:r w:rsidRPr="005108E4">
        <w:t>or</w:t>
      </w:r>
      <w:r w:rsidRPr="005108E4">
        <w:rPr>
          <w:spacing w:val="-30"/>
        </w:rPr>
        <w:t xml:space="preserve"> </w:t>
      </w:r>
      <w:r w:rsidRPr="005108E4">
        <w:t>parent</w:t>
      </w:r>
      <w:r w:rsidRPr="005108E4">
        <w:rPr>
          <w:spacing w:val="-28"/>
        </w:rPr>
        <w:t xml:space="preserve"> </w:t>
      </w:r>
      <w:r w:rsidRPr="005108E4">
        <w:t>company</w:t>
      </w:r>
      <w:r w:rsidRPr="005108E4">
        <w:rPr>
          <w:spacing w:val="-35"/>
        </w:rPr>
        <w:t xml:space="preserve"> </w:t>
      </w:r>
      <w:r w:rsidRPr="005108E4">
        <w:t>of</w:t>
      </w:r>
      <w:r w:rsidRPr="005108E4">
        <w:rPr>
          <w:spacing w:val="-29"/>
        </w:rPr>
        <w:t xml:space="preserve"> </w:t>
      </w:r>
      <w:r w:rsidRPr="005108E4">
        <w:t>the</w:t>
      </w:r>
      <w:r w:rsidRPr="005108E4">
        <w:rPr>
          <w:spacing w:val="-30"/>
        </w:rPr>
        <w:t xml:space="preserve"> </w:t>
      </w:r>
      <w:r w:rsidRPr="005108E4">
        <w:t>applicant,</w:t>
      </w:r>
      <w:r w:rsidRPr="005108E4">
        <w:rPr>
          <w:spacing w:val="-29"/>
        </w:rPr>
        <w:t xml:space="preserve"> </w:t>
      </w:r>
      <w:r w:rsidRPr="005108E4">
        <w:t>and</w:t>
      </w:r>
      <w:r w:rsidRPr="005108E4">
        <w:rPr>
          <w:spacing w:val="-29"/>
        </w:rPr>
        <w:t xml:space="preserve"> </w:t>
      </w:r>
      <w:r w:rsidRPr="005108E4">
        <w:t>the</w:t>
      </w:r>
      <w:r w:rsidRPr="005108E4">
        <w:rPr>
          <w:spacing w:val="-30"/>
        </w:rPr>
        <w:t xml:space="preserve"> </w:t>
      </w:r>
      <w:r w:rsidRPr="005108E4">
        <w:t>chief</w:t>
      </w:r>
      <w:r w:rsidRPr="005108E4">
        <w:rPr>
          <w:spacing w:val="-29"/>
        </w:rPr>
        <w:t xml:space="preserve"> </w:t>
      </w:r>
      <w:r w:rsidRPr="005108E4">
        <w:t>executive</w:t>
      </w:r>
      <w:r w:rsidRPr="005108E4">
        <w:rPr>
          <w:spacing w:val="-30"/>
        </w:rPr>
        <w:t xml:space="preserve"> </w:t>
      </w:r>
      <w:r w:rsidRPr="005108E4">
        <w:t>officer</w:t>
      </w:r>
      <w:r w:rsidRPr="005108E4">
        <w:rPr>
          <w:spacing w:val="-29"/>
        </w:rPr>
        <w:t xml:space="preserve"> </w:t>
      </w:r>
      <w:r w:rsidRPr="005108E4">
        <w:t>and</w:t>
      </w:r>
      <w:r w:rsidRPr="005108E4">
        <w:rPr>
          <w:spacing w:val="-29"/>
        </w:rPr>
        <w:t xml:space="preserve"> </w:t>
      </w:r>
      <w:r w:rsidRPr="005108E4">
        <w:t>executive director of those companies, or any person or entity in a position indirectly to control the decision-making of</w:t>
      </w:r>
      <w:r w:rsidRPr="005108E4">
        <w:rPr>
          <w:spacing w:val="-5"/>
        </w:rPr>
        <w:t xml:space="preserve"> </w:t>
      </w:r>
      <w:r w:rsidRPr="005108E4">
        <w:t>MTC.</w:t>
      </w:r>
    </w:p>
    <w:p w14:paraId="58B43A57" w14:textId="77777777" w:rsidR="00DA2759" w:rsidRPr="005108E4" w:rsidRDefault="00DA2759">
      <w:pPr>
        <w:pStyle w:val="BodyText"/>
        <w:spacing w:before="8"/>
        <w:jc w:val="left"/>
      </w:pPr>
    </w:p>
    <w:p w14:paraId="152F05DB" w14:textId="77777777" w:rsidR="00DA2759" w:rsidRPr="005108E4" w:rsidRDefault="009A7511">
      <w:pPr>
        <w:pStyle w:val="BodyText"/>
        <w:spacing w:line="242" w:lineRule="auto"/>
        <w:ind w:left="1319" w:right="116"/>
      </w:pPr>
      <w:r w:rsidRPr="005108E4">
        <w:rPr>
          <w:u w:val="single"/>
        </w:rPr>
        <w:t>Personal</w:t>
      </w:r>
      <w:r w:rsidRPr="005108E4">
        <w:rPr>
          <w:spacing w:val="-16"/>
          <w:u w:val="single"/>
        </w:rPr>
        <w:t xml:space="preserve"> </w:t>
      </w:r>
      <w:r w:rsidRPr="005108E4">
        <w:rPr>
          <w:u w:val="single"/>
        </w:rPr>
        <w:t>Caregiver</w:t>
      </w:r>
      <w:r w:rsidRPr="005108E4">
        <w:rPr>
          <w:spacing w:val="-16"/>
        </w:rPr>
        <w:t xml:space="preserve"> </w:t>
      </w:r>
      <w:r w:rsidRPr="005108E4">
        <w:t>means</w:t>
      </w:r>
      <w:r w:rsidRPr="005108E4">
        <w:rPr>
          <w:spacing w:val="-15"/>
        </w:rPr>
        <w:t xml:space="preserve"> </w:t>
      </w:r>
      <w:r w:rsidRPr="005108E4">
        <w:t>a</w:t>
      </w:r>
      <w:r w:rsidRPr="005108E4">
        <w:rPr>
          <w:spacing w:val="-17"/>
        </w:rPr>
        <w:t xml:space="preserve"> </w:t>
      </w:r>
      <w:r w:rsidRPr="005108E4">
        <w:t>person,</w:t>
      </w:r>
      <w:r w:rsidRPr="005108E4">
        <w:rPr>
          <w:spacing w:val="-16"/>
        </w:rPr>
        <w:t xml:space="preserve"> </w:t>
      </w:r>
      <w:r w:rsidRPr="005108E4">
        <w:t>registered</w:t>
      </w:r>
      <w:r w:rsidRPr="005108E4">
        <w:rPr>
          <w:spacing w:val="-16"/>
        </w:rPr>
        <w:t xml:space="preserve"> </w:t>
      </w:r>
      <w:r w:rsidRPr="005108E4">
        <w:t>by</w:t>
      </w:r>
      <w:r w:rsidRPr="005108E4">
        <w:rPr>
          <w:spacing w:val="-23"/>
        </w:rPr>
        <w:t xml:space="preserve"> </w:t>
      </w:r>
      <w:r w:rsidRPr="005108E4">
        <w:t>the</w:t>
      </w:r>
      <w:r w:rsidRPr="005108E4">
        <w:rPr>
          <w:spacing w:val="-17"/>
        </w:rPr>
        <w:t xml:space="preserve"> </w:t>
      </w:r>
      <w:r w:rsidRPr="005108E4">
        <w:t>Commission,</w:t>
      </w:r>
      <w:r w:rsidRPr="005108E4">
        <w:rPr>
          <w:spacing w:val="-16"/>
        </w:rPr>
        <w:t xml:space="preserve"> </w:t>
      </w:r>
      <w:r w:rsidRPr="005108E4">
        <w:t>who</w:t>
      </w:r>
      <w:r w:rsidRPr="005108E4">
        <w:rPr>
          <w:spacing w:val="-16"/>
        </w:rPr>
        <w:t xml:space="preserve"> </w:t>
      </w:r>
      <w:r w:rsidRPr="005108E4">
        <w:t>shall</w:t>
      </w:r>
      <w:r w:rsidRPr="005108E4">
        <w:rPr>
          <w:spacing w:val="-15"/>
        </w:rPr>
        <w:t xml:space="preserve"> </w:t>
      </w:r>
      <w:r w:rsidRPr="005108E4">
        <w:t>be</w:t>
      </w:r>
      <w:r w:rsidRPr="005108E4">
        <w:rPr>
          <w:spacing w:val="-17"/>
        </w:rPr>
        <w:t xml:space="preserve"> </w:t>
      </w:r>
      <w:r w:rsidRPr="005108E4">
        <w:t>21</w:t>
      </w:r>
      <w:r w:rsidRPr="005108E4">
        <w:rPr>
          <w:spacing w:val="-18"/>
        </w:rPr>
        <w:t xml:space="preserve"> </w:t>
      </w:r>
      <w:r w:rsidRPr="005108E4">
        <w:rPr>
          <w:spacing w:val="-3"/>
        </w:rPr>
        <w:t>years</w:t>
      </w:r>
      <w:r w:rsidRPr="005108E4">
        <w:rPr>
          <w:spacing w:val="-16"/>
        </w:rPr>
        <w:t xml:space="preserve"> </w:t>
      </w:r>
      <w:r w:rsidRPr="005108E4">
        <w:t>of</w:t>
      </w:r>
      <w:r w:rsidRPr="005108E4">
        <w:rPr>
          <w:spacing w:val="-16"/>
        </w:rPr>
        <w:t xml:space="preserve"> </w:t>
      </w:r>
      <w:r w:rsidRPr="005108E4">
        <w:t>age or older, who has agreed to assist with a Registered Qualifying Patient's medical use of Marijuana, and is not the Registered Qualifying Patient's  Certifying Healthcare Provider.    A visiting nurse, personal care attendant, or home health aide providing care to a Registered Qualifying</w:t>
      </w:r>
      <w:r w:rsidRPr="005108E4">
        <w:rPr>
          <w:spacing w:val="-20"/>
        </w:rPr>
        <w:t xml:space="preserve"> </w:t>
      </w:r>
      <w:r w:rsidRPr="005108E4">
        <w:t>Patient</w:t>
      </w:r>
      <w:r w:rsidRPr="005108E4">
        <w:rPr>
          <w:spacing w:val="-18"/>
        </w:rPr>
        <w:t xml:space="preserve"> </w:t>
      </w:r>
      <w:r w:rsidRPr="005108E4">
        <w:t>may</w:t>
      </w:r>
      <w:r w:rsidRPr="005108E4">
        <w:rPr>
          <w:spacing w:val="-24"/>
        </w:rPr>
        <w:t xml:space="preserve"> </w:t>
      </w:r>
      <w:r w:rsidRPr="005108E4">
        <w:t>serve</w:t>
      </w:r>
      <w:r w:rsidRPr="005108E4">
        <w:rPr>
          <w:spacing w:val="-19"/>
        </w:rPr>
        <w:t xml:space="preserve"> </w:t>
      </w:r>
      <w:r w:rsidRPr="005108E4">
        <w:t>as</w:t>
      </w:r>
      <w:r w:rsidRPr="005108E4">
        <w:rPr>
          <w:spacing w:val="-17"/>
        </w:rPr>
        <w:t xml:space="preserve"> </w:t>
      </w:r>
      <w:r w:rsidRPr="005108E4">
        <w:t>a</w:t>
      </w:r>
      <w:r w:rsidRPr="005108E4">
        <w:rPr>
          <w:spacing w:val="-19"/>
        </w:rPr>
        <w:t xml:space="preserve"> </w:t>
      </w:r>
      <w:r w:rsidRPr="005108E4">
        <w:t>Personal</w:t>
      </w:r>
      <w:r w:rsidRPr="005108E4">
        <w:rPr>
          <w:spacing w:val="-17"/>
        </w:rPr>
        <w:t xml:space="preserve"> </w:t>
      </w:r>
      <w:r w:rsidRPr="005108E4">
        <w:t>Caregiver,</w:t>
      </w:r>
      <w:r w:rsidRPr="005108E4">
        <w:rPr>
          <w:spacing w:val="-18"/>
        </w:rPr>
        <w:t xml:space="preserve"> </w:t>
      </w:r>
      <w:r w:rsidRPr="005108E4">
        <w:t>including</w:t>
      </w:r>
      <w:r w:rsidRPr="005108E4">
        <w:rPr>
          <w:spacing w:val="-22"/>
        </w:rPr>
        <w:t xml:space="preserve"> </w:t>
      </w:r>
      <w:r w:rsidRPr="005108E4">
        <w:t>as</w:t>
      </w:r>
      <w:r w:rsidRPr="005108E4">
        <w:rPr>
          <w:spacing w:val="-17"/>
        </w:rPr>
        <w:t xml:space="preserve"> </w:t>
      </w:r>
      <w:r w:rsidRPr="005108E4">
        <w:t>a</w:t>
      </w:r>
      <w:r w:rsidRPr="005108E4">
        <w:rPr>
          <w:spacing w:val="-19"/>
        </w:rPr>
        <w:t xml:space="preserve"> </w:t>
      </w:r>
      <w:r w:rsidRPr="005108E4">
        <w:t>second</w:t>
      </w:r>
      <w:r w:rsidRPr="005108E4">
        <w:rPr>
          <w:spacing w:val="-19"/>
        </w:rPr>
        <w:t xml:space="preserve"> </w:t>
      </w:r>
      <w:r w:rsidRPr="005108E4">
        <w:t>Personal</w:t>
      </w:r>
      <w:r w:rsidRPr="005108E4">
        <w:rPr>
          <w:spacing w:val="-17"/>
        </w:rPr>
        <w:t xml:space="preserve"> </w:t>
      </w:r>
      <w:r w:rsidRPr="005108E4">
        <w:t xml:space="preserve">Caregiver to patients </w:t>
      </w:r>
      <w:r w:rsidRPr="005108E4">
        <w:rPr>
          <w:spacing w:val="-3"/>
        </w:rPr>
        <w:t xml:space="preserve">younger </w:t>
      </w:r>
      <w:r w:rsidRPr="005108E4">
        <w:t xml:space="preserve">than 18 </w:t>
      </w:r>
      <w:r w:rsidRPr="005108E4">
        <w:rPr>
          <w:spacing w:val="-3"/>
        </w:rPr>
        <w:t>years</w:t>
      </w:r>
      <w:r w:rsidRPr="005108E4">
        <w:rPr>
          <w:spacing w:val="-2"/>
        </w:rPr>
        <w:t xml:space="preserve"> </w:t>
      </w:r>
      <w:r w:rsidRPr="005108E4">
        <w:t>old.</w:t>
      </w:r>
    </w:p>
    <w:p w14:paraId="48006BC3" w14:textId="77777777" w:rsidR="00DA2759" w:rsidRPr="005108E4" w:rsidRDefault="00DA2759">
      <w:pPr>
        <w:pStyle w:val="BodyText"/>
        <w:spacing w:before="8"/>
        <w:jc w:val="left"/>
      </w:pPr>
    </w:p>
    <w:p w14:paraId="53330370" w14:textId="77777777" w:rsidR="00DA2759" w:rsidRPr="005108E4" w:rsidRDefault="009A7511">
      <w:pPr>
        <w:pStyle w:val="BodyText"/>
        <w:spacing w:line="242" w:lineRule="auto"/>
        <w:ind w:left="1320" w:right="116"/>
      </w:pPr>
      <w:r w:rsidRPr="005108E4">
        <w:rPr>
          <w:u w:val="single"/>
        </w:rPr>
        <w:t>Personal Caregiver Registration Card</w:t>
      </w:r>
      <w:r w:rsidRPr="005108E4">
        <w:t xml:space="preserve"> means a temporary or an annual Registration Card currently</w:t>
      </w:r>
      <w:r w:rsidRPr="005108E4">
        <w:rPr>
          <w:spacing w:val="-21"/>
        </w:rPr>
        <w:t xml:space="preserve"> </w:t>
      </w:r>
      <w:r w:rsidRPr="005108E4">
        <w:t>and</w:t>
      </w:r>
      <w:r w:rsidRPr="005108E4">
        <w:rPr>
          <w:spacing w:val="-11"/>
        </w:rPr>
        <w:t xml:space="preserve"> </w:t>
      </w:r>
      <w:r w:rsidRPr="005108E4">
        <w:t>validly</w:t>
      </w:r>
      <w:r w:rsidRPr="005108E4">
        <w:rPr>
          <w:spacing w:val="-18"/>
        </w:rPr>
        <w:t xml:space="preserve"> </w:t>
      </w:r>
      <w:r w:rsidRPr="005108E4">
        <w:t>issued</w:t>
      </w:r>
      <w:r w:rsidRPr="005108E4">
        <w:rPr>
          <w:spacing w:val="-12"/>
        </w:rPr>
        <w:t xml:space="preserve"> </w:t>
      </w:r>
      <w:r w:rsidRPr="005108E4">
        <w:t>by</w:t>
      </w:r>
      <w:r w:rsidRPr="005108E4">
        <w:rPr>
          <w:spacing w:val="-18"/>
        </w:rPr>
        <w:t xml:space="preserve"> </w:t>
      </w:r>
      <w:r w:rsidRPr="005108E4">
        <w:t>the</w:t>
      </w:r>
      <w:r w:rsidRPr="005108E4">
        <w:rPr>
          <w:spacing w:val="-13"/>
        </w:rPr>
        <w:t xml:space="preserve"> </w:t>
      </w:r>
      <w:r w:rsidRPr="005108E4">
        <w:t>Commission</w:t>
      </w:r>
      <w:r w:rsidRPr="005108E4">
        <w:rPr>
          <w:spacing w:val="-13"/>
        </w:rPr>
        <w:t xml:space="preserve"> </w:t>
      </w:r>
      <w:r w:rsidRPr="005108E4">
        <w:t>to</w:t>
      </w:r>
      <w:r w:rsidRPr="005108E4">
        <w:rPr>
          <w:spacing w:val="-14"/>
        </w:rPr>
        <w:t xml:space="preserve"> </w:t>
      </w:r>
      <w:r w:rsidRPr="005108E4">
        <w:t>a</w:t>
      </w:r>
      <w:r w:rsidRPr="005108E4">
        <w:rPr>
          <w:spacing w:val="-14"/>
        </w:rPr>
        <w:t xml:space="preserve"> </w:t>
      </w:r>
      <w:r w:rsidRPr="005108E4">
        <w:t>Personal</w:t>
      </w:r>
      <w:r w:rsidRPr="005108E4">
        <w:rPr>
          <w:spacing w:val="-14"/>
        </w:rPr>
        <w:t xml:space="preserve"> </w:t>
      </w:r>
      <w:r w:rsidRPr="005108E4">
        <w:t>Caregiver.</w:t>
      </w:r>
      <w:r w:rsidRPr="005108E4">
        <w:rPr>
          <w:spacing w:val="-13"/>
        </w:rPr>
        <w:t xml:space="preserve"> </w:t>
      </w:r>
      <w:r w:rsidRPr="005108E4">
        <w:t>The</w:t>
      </w:r>
      <w:r w:rsidRPr="005108E4">
        <w:rPr>
          <w:spacing w:val="-15"/>
        </w:rPr>
        <w:t xml:space="preserve"> </w:t>
      </w:r>
      <w:r w:rsidRPr="005108E4">
        <w:t>Registration</w:t>
      </w:r>
      <w:r w:rsidRPr="005108E4">
        <w:rPr>
          <w:spacing w:val="-13"/>
        </w:rPr>
        <w:t xml:space="preserve"> </w:t>
      </w:r>
      <w:r w:rsidRPr="005108E4">
        <w:t>Card allows access into Commission supported databases. The Registration Card facilitates verification</w:t>
      </w:r>
      <w:r w:rsidRPr="005108E4">
        <w:rPr>
          <w:spacing w:val="-24"/>
        </w:rPr>
        <w:t xml:space="preserve"> </w:t>
      </w:r>
      <w:r w:rsidRPr="005108E4">
        <w:t>of</w:t>
      </w:r>
      <w:r w:rsidRPr="005108E4">
        <w:rPr>
          <w:spacing w:val="-24"/>
        </w:rPr>
        <w:t xml:space="preserve"> </w:t>
      </w:r>
      <w:r w:rsidRPr="005108E4">
        <w:t>an</w:t>
      </w:r>
      <w:r w:rsidRPr="005108E4">
        <w:rPr>
          <w:spacing w:val="-24"/>
        </w:rPr>
        <w:t xml:space="preserve"> </w:t>
      </w:r>
      <w:r w:rsidRPr="005108E4">
        <w:t>individual</w:t>
      </w:r>
      <w:r w:rsidRPr="005108E4">
        <w:rPr>
          <w:spacing w:val="-23"/>
        </w:rPr>
        <w:t xml:space="preserve"> </w:t>
      </w:r>
      <w:r w:rsidRPr="005108E4">
        <w:t>Registrant's</w:t>
      </w:r>
      <w:r w:rsidRPr="005108E4">
        <w:rPr>
          <w:spacing w:val="-24"/>
        </w:rPr>
        <w:t xml:space="preserve"> </w:t>
      </w:r>
      <w:r w:rsidRPr="005108E4">
        <w:t>status</w:t>
      </w:r>
      <w:r w:rsidRPr="005108E4">
        <w:rPr>
          <w:spacing w:val="-26"/>
        </w:rPr>
        <w:t xml:space="preserve"> </w:t>
      </w:r>
      <w:r w:rsidRPr="005108E4">
        <w:t>including,</w:t>
      </w:r>
      <w:r w:rsidRPr="005108E4">
        <w:rPr>
          <w:spacing w:val="-26"/>
        </w:rPr>
        <w:t xml:space="preserve"> </w:t>
      </w:r>
      <w:r w:rsidRPr="005108E4">
        <w:t>but</w:t>
      </w:r>
      <w:r w:rsidRPr="005108E4">
        <w:rPr>
          <w:spacing w:val="-26"/>
        </w:rPr>
        <w:t xml:space="preserve"> </w:t>
      </w:r>
      <w:r w:rsidRPr="005108E4">
        <w:t>not</w:t>
      </w:r>
      <w:r w:rsidRPr="005108E4">
        <w:rPr>
          <w:spacing w:val="-26"/>
        </w:rPr>
        <w:t xml:space="preserve"> </w:t>
      </w:r>
      <w:r w:rsidRPr="005108E4">
        <w:t>limited</w:t>
      </w:r>
      <w:r w:rsidRPr="005108E4">
        <w:rPr>
          <w:spacing w:val="-25"/>
        </w:rPr>
        <w:t xml:space="preserve"> </w:t>
      </w:r>
      <w:r w:rsidRPr="005108E4">
        <w:t>to,</w:t>
      </w:r>
      <w:r w:rsidRPr="005108E4">
        <w:rPr>
          <w:spacing w:val="-24"/>
        </w:rPr>
        <w:t xml:space="preserve"> </w:t>
      </w:r>
      <w:r w:rsidRPr="005108E4">
        <w:t>identification</w:t>
      </w:r>
      <w:r w:rsidRPr="005108E4">
        <w:rPr>
          <w:spacing w:val="-24"/>
        </w:rPr>
        <w:t xml:space="preserve"> </w:t>
      </w:r>
      <w:r w:rsidRPr="005108E4">
        <w:t>by</w:t>
      </w:r>
      <w:r w:rsidRPr="005108E4">
        <w:rPr>
          <w:spacing w:val="-31"/>
        </w:rPr>
        <w:t xml:space="preserve"> </w:t>
      </w:r>
      <w:r w:rsidRPr="005108E4">
        <w:t xml:space="preserve">the Commission and </w:t>
      </w:r>
      <w:r w:rsidRPr="005108E4">
        <w:rPr>
          <w:spacing w:val="-3"/>
        </w:rPr>
        <w:t xml:space="preserve">Law </w:t>
      </w:r>
      <w:r w:rsidRPr="005108E4">
        <w:t>Enforcement Authorities of those individuals who are exempt from Massachusetts criminal and civil penalties under M.G.L. c. 94I, and 935 CMR 501.000. A temporary</w:t>
      </w:r>
      <w:r w:rsidRPr="005108E4">
        <w:rPr>
          <w:spacing w:val="-11"/>
        </w:rPr>
        <w:t xml:space="preserve"> </w:t>
      </w:r>
      <w:r w:rsidRPr="005108E4">
        <w:t>registration</w:t>
      </w:r>
      <w:r w:rsidRPr="005108E4">
        <w:rPr>
          <w:spacing w:val="-4"/>
        </w:rPr>
        <w:t xml:space="preserve"> </w:t>
      </w:r>
      <w:r w:rsidRPr="005108E4">
        <w:t>issued</w:t>
      </w:r>
      <w:r w:rsidRPr="005108E4">
        <w:rPr>
          <w:spacing w:val="-4"/>
        </w:rPr>
        <w:t xml:space="preserve"> </w:t>
      </w:r>
      <w:r w:rsidRPr="005108E4">
        <w:t>to</w:t>
      </w:r>
      <w:r w:rsidRPr="005108E4">
        <w:rPr>
          <w:spacing w:val="-5"/>
        </w:rPr>
        <w:t xml:space="preserve"> </w:t>
      </w:r>
      <w:r w:rsidRPr="005108E4">
        <w:t>a</w:t>
      </w:r>
      <w:r w:rsidRPr="005108E4">
        <w:rPr>
          <w:spacing w:val="-5"/>
        </w:rPr>
        <w:t xml:space="preserve"> </w:t>
      </w:r>
      <w:r w:rsidRPr="005108E4">
        <w:t>Personal</w:t>
      </w:r>
      <w:r w:rsidRPr="005108E4">
        <w:rPr>
          <w:spacing w:val="-3"/>
        </w:rPr>
        <w:t xml:space="preserve"> </w:t>
      </w:r>
      <w:r w:rsidRPr="005108E4">
        <w:t>Caregiver</w:t>
      </w:r>
      <w:r w:rsidRPr="005108E4">
        <w:rPr>
          <w:spacing w:val="-4"/>
        </w:rPr>
        <w:t xml:space="preserve"> </w:t>
      </w:r>
      <w:r w:rsidRPr="005108E4">
        <w:t>shall</w:t>
      </w:r>
      <w:r w:rsidRPr="005108E4">
        <w:rPr>
          <w:spacing w:val="-3"/>
        </w:rPr>
        <w:t xml:space="preserve"> </w:t>
      </w:r>
      <w:r w:rsidRPr="005108E4">
        <w:t>be</w:t>
      </w:r>
      <w:r w:rsidRPr="005108E4">
        <w:rPr>
          <w:spacing w:val="-5"/>
        </w:rPr>
        <w:t xml:space="preserve"> </w:t>
      </w:r>
      <w:r w:rsidRPr="005108E4">
        <w:t>deemed</w:t>
      </w:r>
      <w:r w:rsidRPr="005108E4">
        <w:rPr>
          <w:spacing w:val="-4"/>
        </w:rPr>
        <w:t xml:space="preserve"> </w:t>
      </w:r>
      <w:r w:rsidRPr="005108E4">
        <w:t>a</w:t>
      </w:r>
      <w:r w:rsidRPr="005108E4">
        <w:rPr>
          <w:spacing w:val="-5"/>
        </w:rPr>
        <w:t xml:space="preserve"> </w:t>
      </w:r>
      <w:r w:rsidRPr="005108E4">
        <w:t>Registration</w:t>
      </w:r>
      <w:r w:rsidRPr="005108E4">
        <w:rPr>
          <w:spacing w:val="-4"/>
        </w:rPr>
        <w:t xml:space="preserve"> </w:t>
      </w:r>
      <w:r w:rsidRPr="005108E4">
        <w:t>Card.</w:t>
      </w:r>
    </w:p>
    <w:p w14:paraId="6717B33B" w14:textId="77777777" w:rsidR="00DA2759" w:rsidRPr="005108E4" w:rsidRDefault="00DA2759">
      <w:pPr>
        <w:pStyle w:val="BodyText"/>
        <w:spacing w:before="9"/>
        <w:jc w:val="left"/>
      </w:pPr>
    </w:p>
    <w:p w14:paraId="1343CC95" w14:textId="77777777" w:rsidR="00DA2759" w:rsidRPr="005108E4" w:rsidRDefault="009A7511">
      <w:pPr>
        <w:pStyle w:val="BodyText"/>
        <w:spacing w:line="242" w:lineRule="auto"/>
        <w:ind w:left="1319" w:right="118"/>
      </w:pPr>
      <w:r w:rsidRPr="005108E4">
        <w:rPr>
          <w:u w:val="single"/>
        </w:rPr>
        <w:t>Pesticide</w:t>
      </w:r>
      <w:r w:rsidRPr="005108E4">
        <w:t xml:space="preserve"> means a substance or mixture of substances intended for preventing, destroying, repelling,</w:t>
      </w:r>
      <w:r w:rsidRPr="005108E4">
        <w:rPr>
          <w:spacing w:val="-17"/>
        </w:rPr>
        <w:t xml:space="preserve"> </w:t>
      </w:r>
      <w:r w:rsidRPr="005108E4">
        <w:t>or</w:t>
      </w:r>
      <w:r w:rsidRPr="005108E4">
        <w:rPr>
          <w:spacing w:val="-16"/>
        </w:rPr>
        <w:t xml:space="preserve"> </w:t>
      </w:r>
      <w:r w:rsidRPr="005108E4">
        <w:t>mitigating</w:t>
      </w:r>
      <w:r w:rsidRPr="005108E4">
        <w:rPr>
          <w:spacing w:val="-18"/>
        </w:rPr>
        <w:t xml:space="preserve"> </w:t>
      </w:r>
      <w:r w:rsidRPr="005108E4">
        <w:t>any</w:t>
      </w:r>
      <w:r w:rsidRPr="005108E4">
        <w:rPr>
          <w:spacing w:val="-23"/>
        </w:rPr>
        <w:t xml:space="preserve"> </w:t>
      </w:r>
      <w:r w:rsidRPr="005108E4">
        <w:t>pest,</w:t>
      </w:r>
      <w:r w:rsidRPr="005108E4">
        <w:rPr>
          <w:spacing w:val="-17"/>
        </w:rPr>
        <w:t xml:space="preserve"> </w:t>
      </w:r>
      <w:r w:rsidRPr="005108E4">
        <w:t>and</w:t>
      </w:r>
      <w:r w:rsidRPr="005108E4">
        <w:rPr>
          <w:spacing w:val="-16"/>
        </w:rPr>
        <w:t xml:space="preserve"> </w:t>
      </w:r>
      <w:r w:rsidRPr="005108E4">
        <w:t>any</w:t>
      </w:r>
      <w:r w:rsidRPr="005108E4">
        <w:rPr>
          <w:spacing w:val="-25"/>
        </w:rPr>
        <w:t xml:space="preserve"> </w:t>
      </w:r>
      <w:r w:rsidRPr="005108E4">
        <w:t>substance</w:t>
      </w:r>
      <w:r w:rsidRPr="005108E4">
        <w:rPr>
          <w:spacing w:val="-19"/>
        </w:rPr>
        <w:t xml:space="preserve"> </w:t>
      </w:r>
      <w:r w:rsidRPr="005108E4">
        <w:t>or</w:t>
      </w:r>
      <w:r w:rsidRPr="005108E4">
        <w:rPr>
          <w:spacing w:val="-19"/>
        </w:rPr>
        <w:t xml:space="preserve"> </w:t>
      </w:r>
      <w:r w:rsidRPr="005108E4">
        <w:t>mixture</w:t>
      </w:r>
      <w:r w:rsidRPr="005108E4">
        <w:rPr>
          <w:spacing w:val="-17"/>
        </w:rPr>
        <w:t xml:space="preserve"> </w:t>
      </w:r>
      <w:r w:rsidRPr="005108E4">
        <w:t>of</w:t>
      </w:r>
      <w:r w:rsidRPr="005108E4">
        <w:rPr>
          <w:spacing w:val="-17"/>
        </w:rPr>
        <w:t xml:space="preserve"> </w:t>
      </w:r>
      <w:r w:rsidRPr="005108E4">
        <w:t>substances</w:t>
      </w:r>
      <w:r w:rsidRPr="005108E4">
        <w:rPr>
          <w:spacing w:val="-15"/>
        </w:rPr>
        <w:t xml:space="preserve"> </w:t>
      </w:r>
      <w:r w:rsidRPr="005108E4">
        <w:t>intended</w:t>
      </w:r>
      <w:r w:rsidRPr="005108E4">
        <w:rPr>
          <w:spacing w:val="-16"/>
        </w:rPr>
        <w:t xml:space="preserve"> </w:t>
      </w:r>
      <w:r w:rsidRPr="005108E4">
        <w:t>for</w:t>
      </w:r>
      <w:r w:rsidRPr="005108E4">
        <w:rPr>
          <w:spacing w:val="-17"/>
        </w:rPr>
        <w:t xml:space="preserve"> </w:t>
      </w:r>
      <w:r w:rsidRPr="005108E4">
        <w:t>use</w:t>
      </w:r>
      <w:r w:rsidRPr="005108E4">
        <w:rPr>
          <w:spacing w:val="-17"/>
        </w:rPr>
        <w:t xml:space="preserve"> </w:t>
      </w:r>
      <w:r w:rsidRPr="005108E4">
        <w:t>as a</w:t>
      </w:r>
      <w:r w:rsidRPr="005108E4">
        <w:rPr>
          <w:spacing w:val="-25"/>
        </w:rPr>
        <w:t xml:space="preserve"> </w:t>
      </w:r>
      <w:r w:rsidRPr="005108E4">
        <w:t>plant</w:t>
      </w:r>
      <w:r w:rsidRPr="005108E4">
        <w:rPr>
          <w:spacing w:val="-23"/>
        </w:rPr>
        <w:t xml:space="preserve"> </w:t>
      </w:r>
      <w:r w:rsidRPr="005108E4">
        <w:t>regulator,</w:t>
      </w:r>
      <w:r w:rsidRPr="005108E4">
        <w:rPr>
          <w:spacing w:val="-25"/>
        </w:rPr>
        <w:t xml:space="preserve"> </w:t>
      </w:r>
      <w:r w:rsidRPr="005108E4">
        <w:t>defoliant,</w:t>
      </w:r>
      <w:r w:rsidRPr="005108E4">
        <w:rPr>
          <w:spacing w:val="-24"/>
        </w:rPr>
        <w:t xml:space="preserve"> </w:t>
      </w:r>
      <w:r w:rsidRPr="005108E4">
        <w:t>or</w:t>
      </w:r>
      <w:r w:rsidRPr="005108E4">
        <w:rPr>
          <w:spacing w:val="-24"/>
        </w:rPr>
        <w:t xml:space="preserve"> </w:t>
      </w:r>
      <w:r w:rsidRPr="005108E4">
        <w:t>desiccant;</w:t>
      </w:r>
      <w:r w:rsidRPr="005108E4">
        <w:rPr>
          <w:spacing w:val="-23"/>
        </w:rPr>
        <w:t xml:space="preserve"> </w:t>
      </w:r>
      <w:r w:rsidRPr="005108E4">
        <w:t>provided</w:t>
      </w:r>
      <w:r w:rsidRPr="005108E4">
        <w:rPr>
          <w:spacing w:val="-24"/>
        </w:rPr>
        <w:t xml:space="preserve"> </w:t>
      </w:r>
      <w:r w:rsidRPr="005108E4">
        <w:t>that</w:t>
      </w:r>
      <w:r w:rsidRPr="005108E4">
        <w:rPr>
          <w:spacing w:val="-23"/>
        </w:rPr>
        <w:t xml:space="preserve"> </w:t>
      </w:r>
      <w:r w:rsidRPr="005108E4">
        <w:t>Pesticide</w:t>
      </w:r>
      <w:r w:rsidRPr="005108E4">
        <w:rPr>
          <w:spacing w:val="-25"/>
        </w:rPr>
        <w:t xml:space="preserve"> </w:t>
      </w:r>
      <w:r w:rsidRPr="005108E4">
        <w:t>shall</w:t>
      </w:r>
      <w:r w:rsidRPr="005108E4">
        <w:rPr>
          <w:spacing w:val="-21"/>
        </w:rPr>
        <w:t xml:space="preserve"> </w:t>
      </w:r>
      <w:r w:rsidRPr="005108E4">
        <w:t>not</w:t>
      </w:r>
      <w:r w:rsidRPr="005108E4">
        <w:rPr>
          <w:spacing w:val="-21"/>
        </w:rPr>
        <w:t xml:space="preserve"> </w:t>
      </w:r>
      <w:r w:rsidRPr="005108E4">
        <w:t>include</w:t>
      </w:r>
      <w:r w:rsidRPr="005108E4">
        <w:rPr>
          <w:spacing w:val="-22"/>
        </w:rPr>
        <w:t xml:space="preserve"> </w:t>
      </w:r>
      <w:r w:rsidRPr="005108E4">
        <w:t>any</w:t>
      </w:r>
      <w:r w:rsidRPr="005108E4">
        <w:rPr>
          <w:spacing w:val="-29"/>
        </w:rPr>
        <w:t xml:space="preserve"> </w:t>
      </w:r>
      <w:r w:rsidRPr="005108E4">
        <w:t>article</w:t>
      </w:r>
      <w:r w:rsidRPr="005108E4">
        <w:rPr>
          <w:spacing w:val="-22"/>
        </w:rPr>
        <w:t xml:space="preserve"> </w:t>
      </w:r>
      <w:r w:rsidRPr="005108E4">
        <w:t>that is</w:t>
      </w:r>
      <w:r w:rsidRPr="005108E4">
        <w:rPr>
          <w:spacing w:val="-13"/>
        </w:rPr>
        <w:t xml:space="preserve"> </w:t>
      </w:r>
      <w:r w:rsidRPr="005108E4">
        <w:t>a</w:t>
      </w:r>
      <w:r w:rsidRPr="005108E4">
        <w:rPr>
          <w:spacing w:val="-14"/>
        </w:rPr>
        <w:t xml:space="preserve"> </w:t>
      </w:r>
      <w:r w:rsidRPr="005108E4">
        <w:t>"new</w:t>
      </w:r>
      <w:r w:rsidRPr="005108E4">
        <w:rPr>
          <w:spacing w:val="-14"/>
        </w:rPr>
        <w:t xml:space="preserve"> </w:t>
      </w:r>
      <w:r w:rsidRPr="005108E4">
        <w:t>animal</w:t>
      </w:r>
      <w:r w:rsidRPr="005108E4">
        <w:rPr>
          <w:spacing w:val="-13"/>
        </w:rPr>
        <w:t xml:space="preserve"> </w:t>
      </w:r>
      <w:r w:rsidRPr="005108E4">
        <w:t>drug"</w:t>
      </w:r>
      <w:r w:rsidRPr="005108E4">
        <w:rPr>
          <w:spacing w:val="-15"/>
        </w:rPr>
        <w:t xml:space="preserve"> </w:t>
      </w:r>
      <w:r w:rsidRPr="005108E4">
        <w:t>within</w:t>
      </w:r>
      <w:r w:rsidRPr="005108E4">
        <w:rPr>
          <w:spacing w:val="-12"/>
        </w:rPr>
        <w:t xml:space="preserve"> </w:t>
      </w:r>
      <w:r w:rsidRPr="005108E4">
        <w:t>the</w:t>
      </w:r>
      <w:r w:rsidRPr="005108E4">
        <w:rPr>
          <w:spacing w:val="-14"/>
        </w:rPr>
        <w:t xml:space="preserve"> </w:t>
      </w:r>
      <w:r w:rsidRPr="005108E4">
        <w:t>meaning</w:t>
      </w:r>
      <w:r w:rsidRPr="005108E4">
        <w:rPr>
          <w:spacing w:val="-16"/>
        </w:rPr>
        <w:t xml:space="preserve"> </w:t>
      </w:r>
      <w:r w:rsidRPr="005108E4">
        <w:t>of</w:t>
      </w:r>
      <w:r w:rsidRPr="005108E4">
        <w:rPr>
          <w:spacing w:val="-11"/>
        </w:rPr>
        <w:t xml:space="preserve"> </w:t>
      </w:r>
      <w:r w:rsidRPr="005108E4">
        <w:t>§</w:t>
      </w:r>
      <w:r w:rsidRPr="005108E4">
        <w:rPr>
          <w:spacing w:val="-11"/>
        </w:rPr>
        <w:t xml:space="preserve"> </w:t>
      </w:r>
      <w:r w:rsidRPr="005108E4">
        <w:t>201(v)</w:t>
      </w:r>
      <w:r w:rsidRPr="005108E4">
        <w:rPr>
          <w:spacing w:val="-11"/>
        </w:rPr>
        <w:t xml:space="preserve"> </w:t>
      </w:r>
      <w:r w:rsidRPr="005108E4">
        <w:t>of</w:t>
      </w:r>
      <w:r w:rsidRPr="005108E4">
        <w:rPr>
          <w:spacing w:val="-14"/>
        </w:rPr>
        <w:t xml:space="preserve"> </w:t>
      </w:r>
      <w:r w:rsidRPr="005108E4">
        <w:t>the</w:t>
      </w:r>
      <w:r w:rsidRPr="005108E4">
        <w:rPr>
          <w:spacing w:val="-13"/>
        </w:rPr>
        <w:t xml:space="preserve"> </w:t>
      </w:r>
      <w:r w:rsidRPr="005108E4">
        <w:t>Federal</w:t>
      </w:r>
      <w:r w:rsidRPr="005108E4">
        <w:rPr>
          <w:spacing w:val="-13"/>
        </w:rPr>
        <w:t xml:space="preserve"> </w:t>
      </w:r>
      <w:r w:rsidRPr="005108E4">
        <w:t>Food,</w:t>
      </w:r>
      <w:r w:rsidRPr="005108E4">
        <w:rPr>
          <w:spacing w:val="-13"/>
        </w:rPr>
        <w:t xml:space="preserve"> </w:t>
      </w:r>
      <w:r w:rsidRPr="005108E4">
        <w:t>Drug</w:t>
      </w:r>
      <w:r w:rsidRPr="005108E4">
        <w:rPr>
          <w:spacing w:val="-16"/>
        </w:rPr>
        <w:t xml:space="preserve"> </w:t>
      </w:r>
      <w:r w:rsidRPr="005108E4">
        <w:t>and</w:t>
      </w:r>
      <w:r w:rsidRPr="005108E4">
        <w:rPr>
          <w:spacing w:val="-13"/>
        </w:rPr>
        <w:t xml:space="preserve"> </w:t>
      </w:r>
      <w:r w:rsidRPr="005108E4">
        <w:t>Cosmetic Act (21 U.S.C. § 321(v)), or that has been determined by the Secretary of the United States Department of Health and Human Services not to be a new animal drug by a regulation establishing</w:t>
      </w:r>
      <w:r w:rsidRPr="005108E4">
        <w:rPr>
          <w:spacing w:val="-4"/>
        </w:rPr>
        <w:t xml:space="preserve"> </w:t>
      </w:r>
      <w:r w:rsidRPr="005108E4">
        <w:t>conditions</w:t>
      </w:r>
      <w:r w:rsidRPr="005108E4">
        <w:rPr>
          <w:spacing w:val="-1"/>
        </w:rPr>
        <w:t xml:space="preserve"> </w:t>
      </w:r>
      <w:r w:rsidRPr="005108E4">
        <w:t>of</w:t>
      </w:r>
      <w:r w:rsidRPr="005108E4">
        <w:rPr>
          <w:spacing w:val="-2"/>
        </w:rPr>
        <w:t xml:space="preserve"> </w:t>
      </w:r>
      <w:r w:rsidRPr="005108E4">
        <w:t>use</w:t>
      </w:r>
      <w:r w:rsidRPr="005108E4">
        <w:rPr>
          <w:spacing w:val="-2"/>
        </w:rPr>
        <w:t xml:space="preserve"> </w:t>
      </w:r>
      <w:r w:rsidRPr="005108E4">
        <w:t>for</w:t>
      </w:r>
      <w:r w:rsidRPr="005108E4">
        <w:rPr>
          <w:spacing w:val="-2"/>
        </w:rPr>
        <w:t xml:space="preserve"> </w:t>
      </w:r>
      <w:r w:rsidRPr="005108E4">
        <w:t>the</w:t>
      </w:r>
      <w:r w:rsidRPr="005108E4">
        <w:rPr>
          <w:spacing w:val="-2"/>
        </w:rPr>
        <w:t xml:space="preserve"> </w:t>
      </w:r>
      <w:r w:rsidRPr="005108E4">
        <w:t>article,</w:t>
      </w:r>
      <w:r w:rsidRPr="005108E4">
        <w:rPr>
          <w:spacing w:val="-1"/>
        </w:rPr>
        <w:t xml:space="preserve"> </w:t>
      </w:r>
      <w:r w:rsidRPr="005108E4">
        <w:t>or</w:t>
      </w:r>
      <w:r w:rsidRPr="005108E4">
        <w:rPr>
          <w:spacing w:val="-4"/>
        </w:rPr>
        <w:t xml:space="preserve"> </w:t>
      </w:r>
      <w:r w:rsidRPr="005108E4">
        <w:t>that</w:t>
      </w:r>
      <w:r w:rsidRPr="005108E4">
        <w:rPr>
          <w:spacing w:val="-3"/>
        </w:rPr>
        <w:t xml:space="preserve"> </w:t>
      </w:r>
      <w:r w:rsidRPr="005108E4">
        <w:t>is</w:t>
      </w:r>
      <w:r w:rsidRPr="005108E4">
        <w:rPr>
          <w:spacing w:val="-3"/>
        </w:rPr>
        <w:t xml:space="preserve"> </w:t>
      </w:r>
      <w:r w:rsidRPr="005108E4">
        <w:t>an</w:t>
      </w:r>
      <w:r w:rsidRPr="005108E4">
        <w:rPr>
          <w:spacing w:val="-4"/>
        </w:rPr>
        <w:t xml:space="preserve"> </w:t>
      </w:r>
      <w:r w:rsidRPr="005108E4">
        <w:t>"animal</w:t>
      </w:r>
      <w:r w:rsidRPr="005108E4">
        <w:rPr>
          <w:spacing w:val="-2"/>
        </w:rPr>
        <w:t xml:space="preserve"> </w:t>
      </w:r>
      <w:r w:rsidRPr="005108E4">
        <w:t>feed"</w:t>
      </w:r>
      <w:r w:rsidRPr="005108E4">
        <w:rPr>
          <w:spacing w:val="-5"/>
        </w:rPr>
        <w:t xml:space="preserve"> </w:t>
      </w:r>
      <w:r w:rsidRPr="005108E4">
        <w:t>within</w:t>
      </w:r>
      <w:r w:rsidRPr="005108E4">
        <w:rPr>
          <w:spacing w:val="-4"/>
        </w:rPr>
        <w:t xml:space="preserve"> </w:t>
      </w:r>
      <w:r w:rsidRPr="005108E4">
        <w:t>the</w:t>
      </w:r>
      <w:r w:rsidRPr="005108E4">
        <w:rPr>
          <w:spacing w:val="-5"/>
        </w:rPr>
        <w:t xml:space="preserve"> </w:t>
      </w:r>
      <w:r w:rsidRPr="005108E4">
        <w:t>meaning</w:t>
      </w:r>
      <w:r w:rsidRPr="005108E4">
        <w:rPr>
          <w:spacing w:val="-6"/>
        </w:rPr>
        <w:t xml:space="preserve"> </w:t>
      </w:r>
      <w:r w:rsidRPr="005108E4">
        <w:t>of</w:t>
      </w:r>
    </w:p>
    <w:p w14:paraId="2B0C240E" w14:textId="77777777" w:rsidR="00DA2759" w:rsidRPr="005108E4" w:rsidRDefault="009A7511">
      <w:pPr>
        <w:pStyle w:val="BodyText"/>
        <w:spacing w:before="8"/>
        <w:ind w:left="1319"/>
      </w:pPr>
      <w:r w:rsidRPr="005108E4">
        <w:t>§ 201(w) of such act (21 U.S.C. § 32(w)).</w:t>
      </w:r>
    </w:p>
    <w:p w14:paraId="0BD00235" w14:textId="77777777" w:rsidR="00DA2759" w:rsidRPr="005108E4" w:rsidRDefault="00DA2759">
      <w:pPr>
        <w:pStyle w:val="BodyText"/>
        <w:spacing w:before="7"/>
        <w:jc w:val="left"/>
      </w:pPr>
    </w:p>
    <w:p w14:paraId="45F16BEB" w14:textId="77777777" w:rsidR="00DA2759" w:rsidRPr="005108E4" w:rsidRDefault="009A7511">
      <w:pPr>
        <w:pStyle w:val="BodyText"/>
        <w:spacing w:line="242" w:lineRule="auto"/>
        <w:ind w:left="1319" w:right="117" w:hanging="1"/>
      </w:pPr>
      <w:r w:rsidRPr="005108E4">
        <w:rPr>
          <w:u w:val="single"/>
        </w:rPr>
        <w:t>Preapproved</w:t>
      </w:r>
      <w:r w:rsidRPr="005108E4">
        <w:rPr>
          <w:spacing w:val="-30"/>
          <w:u w:val="single"/>
        </w:rPr>
        <w:t xml:space="preserve"> </w:t>
      </w:r>
      <w:r w:rsidRPr="005108E4">
        <w:rPr>
          <w:u w:val="single"/>
        </w:rPr>
        <w:t>Court</w:t>
      </w:r>
      <w:r w:rsidRPr="005108E4">
        <w:rPr>
          <w:spacing w:val="-28"/>
          <w:u w:val="single"/>
        </w:rPr>
        <w:t xml:space="preserve"> </w:t>
      </w:r>
      <w:r w:rsidRPr="005108E4">
        <w:rPr>
          <w:u w:val="single"/>
        </w:rPr>
        <w:t>Appointee</w:t>
      </w:r>
      <w:r w:rsidRPr="005108E4">
        <w:rPr>
          <w:spacing w:val="-31"/>
        </w:rPr>
        <w:t xml:space="preserve"> </w:t>
      </w:r>
      <w:r w:rsidRPr="005108E4">
        <w:t>means</w:t>
      </w:r>
      <w:r w:rsidRPr="005108E4">
        <w:rPr>
          <w:spacing w:val="-28"/>
        </w:rPr>
        <w:t xml:space="preserve"> </w:t>
      </w:r>
      <w:r w:rsidRPr="005108E4">
        <w:t>a</w:t>
      </w:r>
      <w:r w:rsidRPr="005108E4">
        <w:rPr>
          <w:spacing w:val="-31"/>
        </w:rPr>
        <w:t xml:space="preserve"> </w:t>
      </w:r>
      <w:r w:rsidRPr="005108E4">
        <w:t>person</w:t>
      </w:r>
      <w:r w:rsidRPr="005108E4">
        <w:rPr>
          <w:spacing w:val="-29"/>
        </w:rPr>
        <w:t xml:space="preserve"> </w:t>
      </w:r>
      <w:r w:rsidRPr="005108E4">
        <w:t>or</w:t>
      </w:r>
      <w:r w:rsidRPr="005108E4">
        <w:rPr>
          <w:spacing w:val="-29"/>
        </w:rPr>
        <w:t xml:space="preserve"> </w:t>
      </w:r>
      <w:r w:rsidRPr="005108E4">
        <w:t>entity</w:t>
      </w:r>
      <w:r w:rsidRPr="005108E4">
        <w:rPr>
          <w:spacing w:val="-36"/>
        </w:rPr>
        <w:t xml:space="preserve"> </w:t>
      </w:r>
      <w:r w:rsidRPr="005108E4">
        <w:rPr>
          <w:spacing w:val="-3"/>
        </w:rPr>
        <w:t>preapproved</w:t>
      </w:r>
      <w:r w:rsidRPr="005108E4">
        <w:rPr>
          <w:spacing w:val="-31"/>
        </w:rPr>
        <w:t xml:space="preserve"> </w:t>
      </w:r>
      <w:r w:rsidRPr="005108E4">
        <w:t>by</w:t>
      </w:r>
      <w:r w:rsidRPr="005108E4">
        <w:rPr>
          <w:spacing w:val="-37"/>
        </w:rPr>
        <w:t xml:space="preserve"> </w:t>
      </w:r>
      <w:r w:rsidRPr="005108E4">
        <w:t>the</w:t>
      </w:r>
      <w:r w:rsidRPr="005108E4">
        <w:rPr>
          <w:spacing w:val="-32"/>
        </w:rPr>
        <w:t xml:space="preserve"> </w:t>
      </w:r>
      <w:r w:rsidRPr="005108E4">
        <w:t>Commission</w:t>
      </w:r>
      <w:r w:rsidRPr="005108E4">
        <w:rPr>
          <w:spacing w:val="-30"/>
        </w:rPr>
        <w:t xml:space="preserve"> </w:t>
      </w:r>
      <w:r w:rsidRPr="005108E4">
        <w:t>pursuant to</w:t>
      </w:r>
      <w:r w:rsidRPr="005108E4">
        <w:rPr>
          <w:spacing w:val="-5"/>
        </w:rPr>
        <w:t xml:space="preserve"> </w:t>
      </w:r>
      <w:r w:rsidRPr="005108E4">
        <w:t>935</w:t>
      </w:r>
      <w:r w:rsidRPr="005108E4">
        <w:rPr>
          <w:spacing w:val="-4"/>
        </w:rPr>
        <w:t xml:space="preserve"> </w:t>
      </w:r>
      <w:r w:rsidRPr="005108E4">
        <w:t>CMR</w:t>
      </w:r>
      <w:r w:rsidRPr="005108E4">
        <w:rPr>
          <w:spacing w:val="-6"/>
        </w:rPr>
        <w:t xml:space="preserve"> </w:t>
      </w:r>
      <w:r w:rsidRPr="005108E4">
        <w:t>500.104(3)(c)</w:t>
      </w:r>
      <w:r w:rsidRPr="005108E4">
        <w:rPr>
          <w:spacing w:val="-7"/>
        </w:rPr>
        <w:t xml:space="preserve"> </w:t>
      </w:r>
      <w:r w:rsidRPr="005108E4">
        <w:t>to</w:t>
      </w:r>
      <w:r w:rsidRPr="005108E4">
        <w:rPr>
          <w:spacing w:val="-6"/>
        </w:rPr>
        <w:t xml:space="preserve"> </w:t>
      </w:r>
      <w:r w:rsidRPr="005108E4">
        <w:t>serve</w:t>
      </w:r>
      <w:r w:rsidRPr="005108E4">
        <w:rPr>
          <w:spacing w:val="-8"/>
        </w:rPr>
        <w:t xml:space="preserve"> </w:t>
      </w:r>
      <w:r w:rsidRPr="005108E4">
        <w:t>as</w:t>
      </w:r>
      <w:r w:rsidRPr="005108E4">
        <w:rPr>
          <w:spacing w:val="-6"/>
        </w:rPr>
        <w:t xml:space="preserve"> </w:t>
      </w:r>
      <w:r w:rsidRPr="005108E4">
        <w:t>a</w:t>
      </w:r>
      <w:r w:rsidRPr="005108E4">
        <w:rPr>
          <w:spacing w:val="-7"/>
        </w:rPr>
        <w:t xml:space="preserve"> </w:t>
      </w:r>
      <w:r w:rsidRPr="005108E4">
        <w:t>Court</w:t>
      </w:r>
      <w:r w:rsidRPr="005108E4">
        <w:rPr>
          <w:spacing w:val="-6"/>
        </w:rPr>
        <w:t xml:space="preserve"> </w:t>
      </w:r>
      <w:r w:rsidRPr="005108E4">
        <w:t>Appointee</w:t>
      </w:r>
      <w:r w:rsidRPr="005108E4">
        <w:rPr>
          <w:spacing w:val="-7"/>
        </w:rPr>
        <w:t xml:space="preserve"> </w:t>
      </w:r>
      <w:r w:rsidRPr="005108E4">
        <w:t>over</w:t>
      </w:r>
      <w:r w:rsidRPr="005108E4">
        <w:rPr>
          <w:spacing w:val="-7"/>
        </w:rPr>
        <w:t xml:space="preserve"> </w:t>
      </w:r>
      <w:r w:rsidRPr="005108E4">
        <w:t>a</w:t>
      </w:r>
      <w:r w:rsidRPr="005108E4">
        <w:rPr>
          <w:spacing w:val="-6"/>
        </w:rPr>
        <w:t xml:space="preserve"> </w:t>
      </w:r>
      <w:r w:rsidRPr="005108E4">
        <w:t>Licensee</w:t>
      </w:r>
      <w:r w:rsidRPr="005108E4">
        <w:rPr>
          <w:spacing w:val="-5"/>
        </w:rPr>
        <w:t xml:space="preserve"> </w:t>
      </w:r>
      <w:r w:rsidRPr="005108E4">
        <w:t>or</w:t>
      </w:r>
      <w:r w:rsidRPr="005108E4">
        <w:rPr>
          <w:spacing w:val="-4"/>
        </w:rPr>
        <w:t xml:space="preserve"> </w:t>
      </w:r>
      <w:r w:rsidRPr="005108E4">
        <w:t>its</w:t>
      </w:r>
      <w:r w:rsidRPr="005108E4">
        <w:rPr>
          <w:spacing w:val="-4"/>
        </w:rPr>
        <w:t xml:space="preserve"> </w:t>
      </w:r>
      <w:r w:rsidRPr="005108E4">
        <w:t>delegee</w:t>
      </w:r>
      <w:r w:rsidRPr="005108E4">
        <w:rPr>
          <w:spacing w:val="-5"/>
        </w:rPr>
        <w:t xml:space="preserve"> </w:t>
      </w:r>
      <w:r w:rsidRPr="005108E4">
        <w:t>which may be recommended to a court of competent</w:t>
      </w:r>
      <w:r w:rsidRPr="005108E4">
        <w:rPr>
          <w:spacing w:val="-19"/>
        </w:rPr>
        <w:t xml:space="preserve"> </w:t>
      </w:r>
      <w:r w:rsidRPr="005108E4">
        <w:t>jurisdiction.</w:t>
      </w:r>
    </w:p>
    <w:p w14:paraId="59C5E6D8" w14:textId="77777777" w:rsidR="00DA2759" w:rsidRPr="005108E4" w:rsidRDefault="00DA2759">
      <w:pPr>
        <w:pStyle w:val="BodyText"/>
        <w:spacing w:before="6"/>
        <w:jc w:val="left"/>
      </w:pPr>
    </w:p>
    <w:p w14:paraId="1835C975" w14:textId="77777777" w:rsidR="00DA2759" w:rsidRPr="005108E4" w:rsidRDefault="009A7511">
      <w:pPr>
        <w:pStyle w:val="BodyText"/>
        <w:spacing w:line="242" w:lineRule="auto"/>
        <w:ind w:left="1319" w:right="116"/>
      </w:pPr>
      <w:r w:rsidRPr="005108E4">
        <w:rPr>
          <w:u w:val="single"/>
        </w:rPr>
        <w:t>Pre-certification Application</w:t>
      </w:r>
      <w:r w:rsidRPr="005108E4">
        <w:t xml:space="preserve"> means an application reviewed by the Commission for pre- certification prior to provisional licensure. The Pre-certification Application may be available in a form and manner determined by the Commission.</w:t>
      </w:r>
    </w:p>
    <w:p w14:paraId="627E50F0" w14:textId="77777777" w:rsidR="00DA2759" w:rsidRPr="005108E4" w:rsidRDefault="00DA2759">
      <w:pPr>
        <w:pStyle w:val="BodyText"/>
        <w:spacing w:before="6"/>
        <w:jc w:val="left"/>
      </w:pPr>
    </w:p>
    <w:p w14:paraId="22F3F350" w14:textId="77777777" w:rsidR="00DA2759" w:rsidRPr="005108E4" w:rsidRDefault="009A7511">
      <w:pPr>
        <w:pStyle w:val="BodyText"/>
        <w:spacing w:line="242" w:lineRule="auto"/>
        <w:ind w:left="1319" w:right="118"/>
      </w:pPr>
      <w:r w:rsidRPr="005108E4">
        <w:rPr>
          <w:u w:val="single"/>
        </w:rPr>
        <w:t>Pre-verification</w:t>
      </w:r>
      <w:r w:rsidRPr="005108E4">
        <w:t xml:space="preserve"> means the process of an MTC examining the identification presented by an individual</w:t>
      </w:r>
      <w:r w:rsidRPr="005108E4">
        <w:rPr>
          <w:spacing w:val="-10"/>
        </w:rPr>
        <w:t xml:space="preserve"> </w:t>
      </w:r>
      <w:r w:rsidRPr="005108E4">
        <w:t>Registered</w:t>
      </w:r>
      <w:r w:rsidRPr="005108E4">
        <w:rPr>
          <w:spacing w:val="-10"/>
        </w:rPr>
        <w:t xml:space="preserve"> </w:t>
      </w:r>
      <w:r w:rsidRPr="005108E4">
        <w:t>Qualifying</w:t>
      </w:r>
      <w:r w:rsidRPr="005108E4">
        <w:rPr>
          <w:spacing w:val="-13"/>
        </w:rPr>
        <w:t xml:space="preserve"> </w:t>
      </w:r>
      <w:r w:rsidRPr="005108E4">
        <w:t>Patient</w:t>
      </w:r>
      <w:r w:rsidRPr="005108E4">
        <w:rPr>
          <w:spacing w:val="-10"/>
        </w:rPr>
        <w:t xml:space="preserve"> </w:t>
      </w:r>
      <w:r w:rsidRPr="005108E4">
        <w:t>to</w:t>
      </w:r>
      <w:r w:rsidRPr="005108E4">
        <w:rPr>
          <w:spacing w:val="-9"/>
        </w:rPr>
        <w:t xml:space="preserve"> </w:t>
      </w:r>
      <w:r w:rsidRPr="005108E4">
        <w:t>confirm</w:t>
      </w:r>
      <w:r w:rsidRPr="005108E4">
        <w:rPr>
          <w:spacing w:val="-10"/>
        </w:rPr>
        <w:t xml:space="preserve"> </w:t>
      </w:r>
      <w:r w:rsidRPr="005108E4">
        <w:t>that</w:t>
      </w:r>
      <w:r w:rsidRPr="005108E4">
        <w:rPr>
          <w:spacing w:val="-12"/>
        </w:rPr>
        <w:t xml:space="preserve"> </w:t>
      </w:r>
      <w:r w:rsidRPr="005108E4">
        <w:t>the</w:t>
      </w:r>
      <w:r w:rsidRPr="005108E4">
        <w:rPr>
          <w:spacing w:val="-13"/>
        </w:rPr>
        <w:t xml:space="preserve"> </w:t>
      </w:r>
      <w:r w:rsidRPr="005108E4">
        <w:t>identification</w:t>
      </w:r>
      <w:r w:rsidRPr="005108E4">
        <w:rPr>
          <w:spacing w:val="-10"/>
        </w:rPr>
        <w:t xml:space="preserve"> </w:t>
      </w:r>
      <w:r w:rsidRPr="005108E4">
        <w:t>is</w:t>
      </w:r>
      <w:r w:rsidRPr="005108E4">
        <w:rPr>
          <w:spacing w:val="-10"/>
        </w:rPr>
        <w:t xml:space="preserve"> </w:t>
      </w:r>
      <w:r w:rsidRPr="005108E4">
        <w:t>valid</w:t>
      </w:r>
      <w:r w:rsidRPr="005108E4">
        <w:rPr>
          <w:spacing w:val="-10"/>
        </w:rPr>
        <w:t xml:space="preserve"> </w:t>
      </w:r>
      <w:r w:rsidRPr="005108E4">
        <w:t>and</w:t>
      </w:r>
      <w:r w:rsidRPr="005108E4">
        <w:rPr>
          <w:spacing w:val="-10"/>
        </w:rPr>
        <w:t xml:space="preserve"> </w:t>
      </w:r>
      <w:r w:rsidRPr="005108E4">
        <w:t>matches the</w:t>
      </w:r>
      <w:r w:rsidRPr="005108E4">
        <w:rPr>
          <w:spacing w:val="-10"/>
        </w:rPr>
        <w:t xml:space="preserve"> </w:t>
      </w:r>
      <w:r w:rsidRPr="005108E4">
        <w:t>individual</w:t>
      </w:r>
      <w:r w:rsidRPr="005108E4">
        <w:rPr>
          <w:spacing w:val="-9"/>
        </w:rPr>
        <w:t xml:space="preserve"> </w:t>
      </w:r>
      <w:r w:rsidRPr="005108E4">
        <w:t>presenting</w:t>
      </w:r>
      <w:r w:rsidRPr="005108E4">
        <w:rPr>
          <w:spacing w:val="-11"/>
        </w:rPr>
        <w:t xml:space="preserve"> </w:t>
      </w:r>
      <w:r w:rsidRPr="005108E4">
        <w:t>it</w:t>
      </w:r>
      <w:r w:rsidRPr="005108E4">
        <w:rPr>
          <w:spacing w:val="-8"/>
        </w:rPr>
        <w:t xml:space="preserve"> </w:t>
      </w:r>
      <w:r w:rsidRPr="005108E4">
        <w:t>and</w:t>
      </w:r>
      <w:r w:rsidRPr="005108E4">
        <w:rPr>
          <w:spacing w:val="-9"/>
        </w:rPr>
        <w:t xml:space="preserve"> </w:t>
      </w:r>
      <w:r w:rsidRPr="005108E4">
        <w:t>collecting</w:t>
      </w:r>
      <w:r w:rsidRPr="005108E4">
        <w:rPr>
          <w:spacing w:val="-11"/>
        </w:rPr>
        <w:t xml:space="preserve"> </w:t>
      </w:r>
      <w:r w:rsidRPr="005108E4">
        <w:t>the</w:t>
      </w:r>
      <w:r w:rsidRPr="005108E4">
        <w:rPr>
          <w:spacing w:val="-10"/>
        </w:rPr>
        <w:t xml:space="preserve"> </w:t>
      </w:r>
      <w:r w:rsidRPr="005108E4">
        <w:t>information</w:t>
      </w:r>
      <w:r w:rsidRPr="005108E4">
        <w:rPr>
          <w:spacing w:val="-8"/>
        </w:rPr>
        <w:t xml:space="preserve"> </w:t>
      </w:r>
      <w:r w:rsidRPr="005108E4">
        <w:t>required</w:t>
      </w:r>
      <w:r w:rsidRPr="005108E4">
        <w:rPr>
          <w:spacing w:val="-9"/>
        </w:rPr>
        <w:t xml:space="preserve"> </w:t>
      </w:r>
      <w:r w:rsidRPr="005108E4">
        <w:t>by</w:t>
      </w:r>
      <w:r w:rsidRPr="005108E4">
        <w:rPr>
          <w:spacing w:val="-16"/>
        </w:rPr>
        <w:t xml:space="preserve"> </w:t>
      </w:r>
      <w:r w:rsidRPr="005108E4">
        <w:t>935</w:t>
      </w:r>
      <w:r w:rsidRPr="005108E4">
        <w:rPr>
          <w:spacing w:val="-8"/>
        </w:rPr>
        <w:t xml:space="preserve"> </w:t>
      </w:r>
      <w:r w:rsidRPr="005108E4">
        <w:t>CMR</w:t>
      </w:r>
      <w:r w:rsidRPr="005108E4">
        <w:rPr>
          <w:spacing w:val="-9"/>
        </w:rPr>
        <w:t xml:space="preserve"> </w:t>
      </w:r>
      <w:r w:rsidRPr="005108E4">
        <w:t>501.000</w:t>
      </w:r>
      <w:r w:rsidRPr="005108E4">
        <w:rPr>
          <w:spacing w:val="-9"/>
        </w:rPr>
        <w:t xml:space="preserve"> </w:t>
      </w:r>
      <w:r w:rsidRPr="005108E4">
        <w:t>prior to</w:t>
      </w:r>
      <w:r w:rsidRPr="005108E4">
        <w:rPr>
          <w:spacing w:val="-18"/>
        </w:rPr>
        <w:t xml:space="preserve"> </w:t>
      </w:r>
      <w:r w:rsidRPr="005108E4">
        <w:t>that</w:t>
      </w:r>
      <w:r w:rsidRPr="005108E4">
        <w:rPr>
          <w:spacing w:val="-17"/>
        </w:rPr>
        <w:t xml:space="preserve"> </w:t>
      </w:r>
      <w:r w:rsidRPr="005108E4">
        <w:t>Registered</w:t>
      </w:r>
      <w:r w:rsidRPr="005108E4">
        <w:rPr>
          <w:spacing w:val="-15"/>
        </w:rPr>
        <w:t xml:space="preserve"> </w:t>
      </w:r>
      <w:r w:rsidRPr="005108E4">
        <w:t>Qualifying</w:t>
      </w:r>
      <w:r w:rsidRPr="005108E4">
        <w:rPr>
          <w:spacing w:val="-17"/>
        </w:rPr>
        <w:t xml:space="preserve"> </w:t>
      </w:r>
      <w:r w:rsidRPr="005108E4">
        <w:t>Patient</w:t>
      </w:r>
      <w:r w:rsidRPr="005108E4">
        <w:rPr>
          <w:spacing w:val="-15"/>
        </w:rPr>
        <w:t xml:space="preserve"> </w:t>
      </w:r>
      <w:r w:rsidRPr="005108E4">
        <w:t>being</w:t>
      </w:r>
      <w:r w:rsidRPr="005108E4">
        <w:rPr>
          <w:spacing w:val="-19"/>
        </w:rPr>
        <w:t xml:space="preserve"> </w:t>
      </w:r>
      <w:r w:rsidRPr="005108E4">
        <w:t>able</w:t>
      </w:r>
      <w:r w:rsidRPr="005108E4">
        <w:rPr>
          <w:spacing w:val="-19"/>
        </w:rPr>
        <w:t xml:space="preserve"> </w:t>
      </w:r>
      <w:r w:rsidRPr="005108E4">
        <w:t>to</w:t>
      </w:r>
      <w:r w:rsidRPr="005108E4">
        <w:rPr>
          <w:spacing w:val="-17"/>
        </w:rPr>
        <w:t xml:space="preserve"> </w:t>
      </w:r>
      <w:r w:rsidRPr="005108E4">
        <w:t>receive</w:t>
      </w:r>
      <w:r w:rsidRPr="005108E4">
        <w:rPr>
          <w:spacing w:val="-19"/>
        </w:rPr>
        <w:t xml:space="preserve"> </w:t>
      </w:r>
      <w:r w:rsidRPr="005108E4">
        <w:t>deliveries</w:t>
      </w:r>
      <w:r w:rsidRPr="005108E4">
        <w:rPr>
          <w:spacing w:val="-17"/>
        </w:rPr>
        <w:t xml:space="preserve"> </w:t>
      </w:r>
      <w:r w:rsidRPr="005108E4">
        <w:t>of</w:t>
      </w:r>
      <w:r w:rsidRPr="005108E4">
        <w:rPr>
          <w:spacing w:val="-17"/>
        </w:rPr>
        <w:t xml:space="preserve"> </w:t>
      </w:r>
      <w:r w:rsidRPr="005108E4">
        <w:t>Marijuana</w:t>
      </w:r>
      <w:r w:rsidRPr="005108E4">
        <w:rPr>
          <w:spacing w:val="-19"/>
        </w:rPr>
        <w:t xml:space="preserve"> </w:t>
      </w:r>
      <w:r w:rsidRPr="005108E4">
        <w:t>or</w:t>
      </w:r>
      <w:r w:rsidRPr="005108E4">
        <w:rPr>
          <w:spacing w:val="-17"/>
        </w:rPr>
        <w:t xml:space="preserve"> </w:t>
      </w:r>
      <w:r w:rsidRPr="005108E4">
        <w:t>Marijuana Products to the Registered Qualifying Patient or Caregiver's</w:t>
      </w:r>
      <w:r w:rsidRPr="005108E4">
        <w:rPr>
          <w:spacing w:val="-19"/>
        </w:rPr>
        <w:t xml:space="preserve"> </w:t>
      </w:r>
      <w:r w:rsidRPr="005108E4">
        <w:t>Residence.</w:t>
      </w:r>
    </w:p>
    <w:p w14:paraId="03C9FBAA" w14:textId="77777777" w:rsidR="00DA2759" w:rsidRPr="005108E4" w:rsidRDefault="00DA2759">
      <w:pPr>
        <w:pStyle w:val="BodyText"/>
        <w:spacing w:before="8"/>
        <w:jc w:val="left"/>
      </w:pPr>
    </w:p>
    <w:p w14:paraId="76C853B0" w14:textId="77777777" w:rsidR="00DA2759" w:rsidRPr="005108E4" w:rsidRDefault="009A7511">
      <w:pPr>
        <w:pStyle w:val="BodyText"/>
        <w:spacing w:line="242" w:lineRule="auto"/>
        <w:ind w:left="1320" w:right="115" w:hanging="1"/>
      </w:pPr>
      <w:r w:rsidRPr="005108E4">
        <w:rPr>
          <w:u w:val="single"/>
        </w:rPr>
        <w:t>Premises</w:t>
      </w:r>
      <w:r w:rsidRPr="005108E4">
        <w:t xml:space="preserve"> means any indoor or outdoor location over which an MTC or Independent Testing Laboratory</w:t>
      </w:r>
      <w:r w:rsidRPr="005108E4">
        <w:rPr>
          <w:spacing w:val="-36"/>
        </w:rPr>
        <w:t xml:space="preserve"> </w:t>
      </w:r>
      <w:r w:rsidRPr="005108E4">
        <w:t>or</w:t>
      </w:r>
      <w:r w:rsidRPr="005108E4">
        <w:rPr>
          <w:spacing w:val="-29"/>
        </w:rPr>
        <w:t xml:space="preserve"> </w:t>
      </w:r>
      <w:r w:rsidRPr="005108E4">
        <w:t>its</w:t>
      </w:r>
      <w:r w:rsidRPr="005108E4">
        <w:rPr>
          <w:spacing w:val="-29"/>
        </w:rPr>
        <w:t xml:space="preserve"> </w:t>
      </w:r>
      <w:r w:rsidRPr="005108E4">
        <w:t>agents</w:t>
      </w:r>
      <w:r w:rsidRPr="005108E4">
        <w:rPr>
          <w:spacing w:val="-28"/>
        </w:rPr>
        <w:t xml:space="preserve"> </w:t>
      </w:r>
      <w:r w:rsidRPr="005108E4">
        <w:t>may</w:t>
      </w:r>
      <w:r w:rsidRPr="005108E4">
        <w:rPr>
          <w:spacing w:val="-36"/>
        </w:rPr>
        <w:t xml:space="preserve"> </w:t>
      </w:r>
      <w:r w:rsidRPr="005108E4">
        <w:t>lawfully</w:t>
      </w:r>
      <w:r w:rsidRPr="005108E4">
        <w:rPr>
          <w:spacing w:val="-35"/>
        </w:rPr>
        <w:t xml:space="preserve"> </w:t>
      </w:r>
      <w:r w:rsidRPr="005108E4">
        <w:t>exert</w:t>
      </w:r>
      <w:r w:rsidRPr="005108E4">
        <w:rPr>
          <w:spacing w:val="-29"/>
        </w:rPr>
        <w:t xml:space="preserve"> </w:t>
      </w:r>
      <w:r w:rsidRPr="005108E4">
        <w:t>substantial</w:t>
      </w:r>
      <w:r w:rsidRPr="005108E4">
        <w:rPr>
          <w:spacing w:val="-28"/>
        </w:rPr>
        <w:t xml:space="preserve"> </w:t>
      </w:r>
      <w:r w:rsidRPr="005108E4">
        <w:t>supervision</w:t>
      </w:r>
      <w:r w:rsidRPr="005108E4">
        <w:rPr>
          <w:spacing w:val="-30"/>
        </w:rPr>
        <w:t xml:space="preserve"> </w:t>
      </w:r>
      <w:r w:rsidRPr="005108E4">
        <w:t>or</w:t>
      </w:r>
      <w:r w:rsidRPr="005108E4">
        <w:rPr>
          <w:spacing w:val="-29"/>
        </w:rPr>
        <w:t xml:space="preserve"> </w:t>
      </w:r>
      <w:r w:rsidRPr="005108E4">
        <w:t>control</w:t>
      </w:r>
      <w:r w:rsidRPr="005108E4">
        <w:rPr>
          <w:spacing w:val="-28"/>
        </w:rPr>
        <w:t xml:space="preserve"> </w:t>
      </w:r>
      <w:r w:rsidRPr="005108E4">
        <w:t>over</w:t>
      </w:r>
      <w:r w:rsidRPr="005108E4">
        <w:rPr>
          <w:spacing w:val="-30"/>
        </w:rPr>
        <w:t xml:space="preserve"> </w:t>
      </w:r>
      <w:r w:rsidRPr="005108E4">
        <w:t>entry</w:t>
      </w:r>
      <w:r w:rsidRPr="005108E4">
        <w:rPr>
          <w:spacing w:val="-35"/>
        </w:rPr>
        <w:t xml:space="preserve"> </w:t>
      </w:r>
      <w:r w:rsidRPr="005108E4">
        <w:t>or</w:t>
      </w:r>
      <w:r w:rsidRPr="005108E4">
        <w:rPr>
          <w:spacing w:val="-30"/>
        </w:rPr>
        <w:t xml:space="preserve"> </w:t>
      </w:r>
      <w:r w:rsidRPr="005108E4">
        <w:t>access to the property or the conduct of</w:t>
      </w:r>
      <w:r w:rsidRPr="005108E4">
        <w:rPr>
          <w:spacing w:val="-17"/>
        </w:rPr>
        <w:t xml:space="preserve"> </w:t>
      </w:r>
      <w:r w:rsidRPr="005108E4">
        <w:t>persons.</w:t>
      </w:r>
    </w:p>
    <w:p w14:paraId="7E3F8A35" w14:textId="77777777" w:rsidR="00DA2759" w:rsidRPr="005108E4" w:rsidRDefault="00DA2759">
      <w:pPr>
        <w:pStyle w:val="BodyText"/>
        <w:spacing w:before="6"/>
        <w:jc w:val="left"/>
      </w:pPr>
    </w:p>
    <w:p w14:paraId="66A61C72" w14:textId="77777777" w:rsidR="00DA2759" w:rsidRPr="005108E4" w:rsidRDefault="009A7511">
      <w:pPr>
        <w:pStyle w:val="BodyText"/>
        <w:spacing w:before="1" w:line="242" w:lineRule="auto"/>
        <w:ind w:left="1319" w:right="116"/>
      </w:pPr>
      <w:r w:rsidRPr="005108E4">
        <w:rPr>
          <w:u w:val="single"/>
        </w:rPr>
        <w:t>Priority Applicant</w:t>
      </w:r>
      <w:r w:rsidRPr="005108E4">
        <w:t xml:space="preserve"> means an MTC Priority Applicant (formerly a Registered Marijuana Dispensary or RMD Priority Applicant) or an Economic Empowerment Priority Applicant.</w:t>
      </w:r>
    </w:p>
    <w:p w14:paraId="0D9E31BC" w14:textId="77777777" w:rsidR="00DA2759" w:rsidRPr="005108E4" w:rsidRDefault="00DA2759">
      <w:pPr>
        <w:pStyle w:val="BodyText"/>
        <w:spacing w:before="4"/>
        <w:jc w:val="left"/>
      </w:pPr>
    </w:p>
    <w:p w14:paraId="08E6B77E" w14:textId="77777777" w:rsidR="00DA2759" w:rsidRPr="005108E4" w:rsidRDefault="009A7511">
      <w:pPr>
        <w:pStyle w:val="BodyText"/>
        <w:spacing w:line="242" w:lineRule="auto"/>
        <w:ind w:left="1319" w:right="117"/>
      </w:pPr>
      <w:r w:rsidRPr="005108E4">
        <w:rPr>
          <w:u w:val="single"/>
        </w:rPr>
        <w:t>Process</w:t>
      </w:r>
      <w:r w:rsidRPr="005108E4">
        <w:t xml:space="preserve"> or </w:t>
      </w:r>
      <w:r w:rsidRPr="005108E4">
        <w:rPr>
          <w:u w:val="single"/>
        </w:rPr>
        <w:t>Processing</w:t>
      </w:r>
      <w:r w:rsidRPr="005108E4">
        <w:t xml:space="preserve"> means to harvest, </w:t>
      </w:r>
      <w:r w:rsidRPr="005108E4">
        <w:rPr>
          <w:spacing w:val="-3"/>
        </w:rPr>
        <w:t xml:space="preserve">dry, </w:t>
      </w:r>
      <w:r w:rsidRPr="005108E4">
        <w:t>cure, trim and separate parts of the Cannabis or Marijuana plant by manual or mechanical means, except it shall not include Manufacture as defined in 935 CMR 501.002:</w:t>
      </w:r>
      <w:r w:rsidRPr="005108E4">
        <w:rPr>
          <w:spacing w:val="55"/>
        </w:rPr>
        <w:t xml:space="preserve"> </w:t>
      </w:r>
      <w:r w:rsidRPr="005108E4">
        <w:rPr>
          <w:u w:val="single"/>
        </w:rPr>
        <w:t>Manufacture</w:t>
      </w:r>
      <w:r w:rsidRPr="005108E4">
        <w:t>.</w:t>
      </w:r>
    </w:p>
    <w:p w14:paraId="161A071C" w14:textId="77777777" w:rsidR="00DA2759" w:rsidRPr="005108E4" w:rsidRDefault="00DA2759">
      <w:pPr>
        <w:pStyle w:val="BodyText"/>
        <w:spacing w:before="6"/>
        <w:jc w:val="left"/>
      </w:pPr>
    </w:p>
    <w:p w14:paraId="7F8F88B2" w14:textId="77777777" w:rsidR="00DA2759" w:rsidRPr="005108E4" w:rsidRDefault="009A7511">
      <w:pPr>
        <w:pStyle w:val="BodyText"/>
        <w:spacing w:line="242" w:lineRule="auto"/>
        <w:ind w:left="1319" w:right="110"/>
      </w:pPr>
      <w:r w:rsidRPr="005108E4">
        <w:rPr>
          <w:u w:val="single"/>
        </w:rPr>
        <w:t>Product Database</w:t>
      </w:r>
      <w:r w:rsidRPr="005108E4">
        <w:t xml:space="preserve"> means a Commission-operated technology platform displaying information about</w:t>
      </w:r>
      <w:r w:rsidRPr="005108E4">
        <w:rPr>
          <w:spacing w:val="-8"/>
        </w:rPr>
        <w:t xml:space="preserve"> </w:t>
      </w:r>
      <w:r w:rsidRPr="005108E4">
        <w:t>Marijuana</w:t>
      </w:r>
      <w:r w:rsidRPr="005108E4">
        <w:rPr>
          <w:spacing w:val="-9"/>
        </w:rPr>
        <w:t xml:space="preserve"> </w:t>
      </w:r>
      <w:r w:rsidRPr="005108E4">
        <w:t>Products</w:t>
      </w:r>
      <w:r w:rsidRPr="005108E4">
        <w:rPr>
          <w:spacing w:val="-8"/>
        </w:rPr>
        <w:t xml:space="preserve"> </w:t>
      </w:r>
      <w:r w:rsidRPr="005108E4">
        <w:t>produced</w:t>
      </w:r>
      <w:r w:rsidRPr="005108E4">
        <w:rPr>
          <w:spacing w:val="-8"/>
        </w:rPr>
        <w:t xml:space="preserve"> </w:t>
      </w:r>
      <w:r w:rsidRPr="005108E4">
        <w:t>by</w:t>
      </w:r>
      <w:r w:rsidRPr="005108E4">
        <w:rPr>
          <w:spacing w:val="-15"/>
        </w:rPr>
        <w:t xml:space="preserve"> </w:t>
      </w:r>
      <w:r w:rsidRPr="005108E4">
        <w:t>licensed</w:t>
      </w:r>
      <w:r w:rsidRPr="005108E4">
        <w:rPr>
          <w:spacing w:val="-8"/>
        </w:rPr>
        <w:t xml:space="preserve"> </w:t>
      </w:r>
      <w:r w:rsidRPr="005108E4">
        <w:t>Marijuana</w:t>
      </w:r>
      <w:r w:rsidRPr="005108E4">
        <w:rPr>
          <w:spacing w:val="-9"/>
        </w:rPr>
        <w:t xml:space="preserve"> </w:t>
      </w:r>
      <w:r w:rsidRPr="005108E4">
        <w:t>Product</w:t>
      </w:r>
      <w:r w:rsidRPr="005108E4">
        <w:rPr>
          <w:spacing w:val="-7"/>
        </w:rPr>
        <w:t xml:space="preserve"> </w:t>
      </w:r>
      <w:r w:rsidRPr="005108E4">
        <w:t>Manufacturers</w:t>
      </w:r>
      <w:r w:rsidRPr="005108E4">
        <w:rPr>
          <w:spacing w:val="-8"/>
        </w:rPr>
        <w:t xml:space="preserve"> </w:t>
      </w:r>
      <w:r w:rsidRPr="005108E4">
        <w:t>and</w:t>
      </w:r>
      <w:r w:rsidRPr="005108E4">
        <w:rPr>
          <w:spacing w:val="-8"/>
        </w:rPr>
        <w:t xml:space="preserve"> </w:t>
      </w:r>
      <w:r w:rsidRPr="005108E4">
        <w:t>sold</w:t>
      </w:r>
      <w:r w:rsidRPr="005108E4">
        <w:rPr>
          <w:spacing w:val="-10"/>
        </w:rPr>
        <w:t xml:space="preserve"> </w:t>
      </w:r>
      <w:r w:rsidRPr="005108E4">
        <w:t xml:space="preserve">by a licensed Marijuana Retailer or Delivery Operator pursuant to 935 CMR 500.000: </w:t>
      </w:r>
      <w:r w:rsidRPr="005108E4">
        <w:rPr>
          <w:i/>
        </w:rPr>
        <w:t xml:space="preserve">Adult Use of Marijuana </w:t>
      </w:r>
      <w:r w:rsidRPr="005108E4">
        <w:t>or an MTC pursuant to 935 CMR</w:t>
      </w:r>
      <w:r w:rsidRPr="005108E4">
        <w:rPr>
          <w:spacing w:val="-8"/>
        </w:rPr>
        <w:t xml:space="preserve"> </w:t>
      </w:r>
      <w:r w:rsidRPr="005108E4">
        <w:t>501.000.</w:t>
      </w:r>
    </w:p>
    <w:p w14:paraId="407C1877" w14:textId="77777777" w:rsidR="00DA2759" w:rsidRPr="005108E4" w:rsidRDefault="00DA2759">
      <w:pPr>
        <w:spacing w:line="242" w:lineRule="auto"/>
        <w:sectPr w:rsidR="00DA2759" w:rsidRPr="005108E4">
          <w:pgSz w:w="12240" w:h="20160"/>
          <w:pgMar w:top="980" w:right="1320" w:bottom="960" w:left="480" w:header="744" w:footer="777" w:gutter="0"/>
          <w:cols w:space="720"/>
        </w:sectPr>
      </w:pPr>
    </w:p>
    <w:p w14:paraId="73C3542F" w14:textId="77777777" w:rsidR="00DA2759" w:rsidRPr="005108E4" w:rsidRDefault="00DA2759">
      <w:pPr>
        <w:pStyle w:val="BodyText"/>
        <w:jc w:val="left"/>
        <w:rPr>
          <w:sz w:val="20"/>
        </w:rPr>
      </w:pPr>
    </w:p>
    <w:p w14:paraId="27818FCE" w14:textId="77777777" w:rsidR="00DA2759" w:rsidRPr="005108E4" w:rsidRDefault="00DA2759">
      <w:pPr>
        <w:pStyle w:val="BodyText"/>
        <w:spacing w:before="10"/>
        <w:jc w:val="left"/>
        <w:rPr>
          <w:sz w:val="19"/>
        </w:rPr>
      </w:pPr>
    </w:p>
    <w:p w14:paraId="4E411B98" w14:textId="77777777" w:rsidR="00DA2759" w:rsidRPr="005108E4" w:rsidRDefault="00DA2759">
      <w:pPr>
        <w:pStyle w:val="BodyText"/>
        <w:spacing w:before="7"/>
        <w:jc w:val="left"/>
      </w:pPr>
    </w:p>
    <w:p w14:paraId="32CC8530" w14:textId="77777777" w:rsidR="00DA2759" w:rsidRPr="005108E4" w:rsidRDefault="009A7511">
      <w:pPr>
        <w:pStyle w:val="BodyText"/>
        <w:spacing w:line="242" w:lineRule="auto"/>
        <w:ind w:left="1319" w:right="116"/>
      </w:pPr>
      <w:r w:rsidRPr="005108E4">
        <w:rPr>
          <w:u w:val="single"/>
        </w:rPr>
        <w:t>Production</w:t>
      </w:r>
      <w:r w:rsidRPr="005108E4">
        <w:rPr>
          <w:spacing w:val="-5"/>
          <w:u w:val="single"/>
        </w:rPr>
        <w:t xml:space="preserve"> </w:t>
      </w:r>
      <w:r w:rsidRPr="005108E4">
        <w:rPr>
          <w:u w:val="single"/>
        </w:rPr>
        <w:t>Area</w:t>
      </w:r>
      <w:r w:rsidRPr="005108E4">
        <w:rPr>
          <w:spacing w:val="-6"/>
        </w:rPr>
        <w:t xml:space="preserve"> </w:t>
      </w:r>
      <w:r w:rsidRPr="005108E4">
        <w:t>means</w:t>
      </w:r>
      <w:r w:rsidRPr="005108E4">
        <w:rPr>
          <w:spacing w:val="-4"/>
        </w:rPr>
        <w:t xml:space="preserve"> </w:t>
      </w:r>
      <w:r w:rsidRPr="005108E4">
        <w:t>a</w:t>
      </w:r>
      <w:r w:rsidRPr="005108E4">
        <w:rPr>
          <w:spacing w:val="-6"/>
        </w:rPr>
        <w:t xml:space="preserve"> </w:t>
      </w:r>
      <w:r w:rsidRPr="005108E4">
        <w:t>Limited</w:t>
      </w:r>
      <w:r w:rsidRPr="005108E4">
        <w:rPr>
          <w:spacing w:val="-4"/>
        </w:rPr>
        <w:t xml:space="preserve"> </w:t>
      </w:r>
      <w:r w:rsidRPr="005108E4">
        <w:t>Access</w:t>
      </w:r>
      <w:r w:rsidRPr="005108E4">
        <w:rPr>
          <w:spacing w:val="-4"/>
        </w:rPr>
        <w:t xml:space="preserve"> </w:t>
      </w:r>
      <w:r w:rsidRPr="005108E4">
        <w:t>Area</w:t>
      </w:r>
      <w:r w:rsidRPr="005108E4">
        <w:rPr>
          <w:spacing w:val="-6"/>
        </w:rPr>
        <w:t xml:space="preserve"> </w:t>
      </w:r>
      <w:r w:rsidRPr="005108E4">
        <w:t>within</w:t>
      </w:r>
      <w:r w:rsidRPr="005108E4">
        <w:rPr>
          <w:spacing w:val="-2"/>
        </w:rPr>
        <w:t xml:space="preserve"> </w:t>
      </w:r>
      <w:r w:rsidRPr="005108E4">
        <w:t>the</w:t>
      </w:r>
      <w:r w:rsidRPr="005108E4">
        <w:rPr>
          <w:spacing w:val="-6"/>
        </w:rPr>
        <w:t xml:space="preserve"> </w:t>
      </w:r>
      <w:r w:rsidRPr="005108E4">
        <w:t>MTC</w:t>
      </w:r>
      <w:r w:rsidRPr="005108E4">
        <w:rPr>
          <w:spacing w:val="-4"/>
        </w:rPr>
        <w:t xml:space="preserve"> </w:t>
      </w:r>
      <w:r w:rsidRPr="005108E4">
        <w:t>where</w:t>
      </w:r>
      <w:r w:rsidRPr="005108E4">
        <w:rPr>
          <w:spacing w:val="-5"/>
        </w:rPr>
        <w:t xml:space="preserve"> </w:t>
      </w:r>
      <w:r w:rsidRPr="005108E4">
        <w:t>Cannabis</w:t>
      </w:r>
      <w:r w:rsidRPr="005108E4">
        <w:rPr>
          <w:spacing w:val="-4"/>
        </w:rPr>
        <w:t xml:space="preserve"> </w:t>
      </w:r>
      <w:r w:rsidRPr="005108E4">
        <w:t>or</w:t>
      </w:r>
      <w:r w:rsidRPr="005108E4">
        <w:rPr>
          <w:spacing w:val="-5"/>
        </w:rPr>
        <w:t xml:space="preserve"> </w:t>
      </w:r>
      <w:r w:rsidRPr="005108E4">
        <w:t>Marijuana is handled or produced in preparation for</w:t>
      </w:r>
      <w:r w:rsidRPr="005108E4">
        <w:rPr>
          <w:spacing w:val="-9"/>
        </w:rPr>
        <w:t xml:space="preserve"> </w:t>
      </w:r>
      <w:r w:rsidRPr="005108E4">
        <w:t>sale.</w:t>
      </w:r>
    </w:p>
    <w:p w14:paraId="6B1E5CA6" w14:textId="77777777" w:rsidR="00DA2759" w:rsidRPr="005108E4" w:rsidRDefault="00DA2759">
      <w:pPr>
        <w:pStyle w:val="BodyText"/>
        <w:spacing w:before="4"/>
        <w:jc w:val="left"/>
      </w:pPr>
    </w:p>
    <w:p w14:paraId="06D540D2" w14:textId="77777777" w:rsidR="00DA2759" w:rsidRPr="005108E4" w:rsidRDefault="009A7511">
      <w:pPr>
        <w:pStyle w:val="BodyText"/>
        <w:spacing w:line="242" w:lineRule="auto"/>
        <w:ind w:left="1320" w:right="116" w:hanging="1"/>
      </w:pPr>
      <w:r w:rsidRPr="005108E4">
        <w:rPr>
          <w:u w:val="single"/>
        </w:rPr>
        <w:t>Production</w:t>
      </w:r>
      <w:r w:rsidRPr="005108E4">
        <w:rPr>
          <w:spacing w:val="-29"/>
          <w:u w:val="single"/>
        </w:rPr>
        <w:t xml:space="preserve"> </w:t>
      </w:r>
      <w:r w:rsidRPr="005108E4">
        <w:rPr>
          <w:u w:val="single"/>
        </w:rPr>
        <w:t>Batch</w:t>
      </w:r>
      <w:r w:rsidRPr="005108E4">
        <w:rPr>
          <w:spacing w:val="-28"/>
        </w:rPr>
        <w:t xml:space="preserve"> </w:t>
      </w:r>
      <w:r w:rsidRPr="005108E4">
        <w:rPr>
          <w:spacing w:val="-3"/>
        </w:rPr>
        <w:t>means</w:t>
      </w:r>
      <w:r w:rsidRPr="005108E4">
        <w:rPr>
          <w:spacing w:val="-31"/>
        </w:rPr>
        <w:t xml:space="preserve"> </w:t>
      </w:r>
      <w:r w:rsidRPr="005108E4">
        <w:t>a</w:t>
      </w:r>
      <w:r w:rsidRPr="005108E4">
        <w:rPr>
          <w:spacing w:val="-31"/>
        </w:rPr>
        <w:t xml:space="preserve"> </w:t>
      </w:r>
      <w:r w:rsidRPr="005108E4">
        <w:rPr>
          <w:spacing w:val="-3"/>
        </w:rPr>
        <w:t>batch</w:t>
      </w:r>
      <w:r w:rsidRPr="005108E4">
        <w:rPr>
          <w:spacing w:val="-30"/>
        </w:rPr>
        <w:t xml:space="preserve"> </w:t>
      </w:r>
      <w:r w:rsidRPr="005108E4">
        <w:t>of</w:t>
      </w:r>
      <w:r w:rsidRPr="005108E4">
        <w:rPr>
          <w:spacing w:val="-31"/>
        </w:rPr>
        <w:t xml:space="preserve"> </w:t>
      </w:r>
      <w:r w:rsidRPr="005108E4">
        <w:rPr>
          <w:spacing w:val="-3"/>
        </w:rPr>
        <w:t>finished</w:t>
      </w:r>
      <w:r w:rsidRPr="005108E4">
        <w:rPr>
          <w:spacing w:val="-28"/>
        </w:rPr>
        <w:t xml:space="preserve"> </w:t>
      </w:r>
      <w:r w:rsidRPr="005108E4">
        <w:t>plant</w:t>
      </w:r>
      <w:r w:rsidRPr="005108E4">
        <w:rPr>
          <w:spacing w:val="-28"/>
        </w:rPr>
        <w:t xml:space="preserve"> </w:t>
      </w:r>
      <w:r w:rsidRPr="005108E4">
        <w:t>material,</w:t>
      </w:r>
      <w:r w:rsidRPr="005108E4">
        <w:rPr>
          <w:spacing w:val="-28"/>
        </w:rPr>
        <w:t xml:space="preserve"> </w:t>
      </w:r>
      <w:r w:rsidRPr="005108E4">
        <w:t>Cannabis</w:t>
      </w:r>
      <w:r w:rsidRPr="005108E4">
        <w:rPr>
          <w:spacing w:val="-28"/>
        </w:rPr>
        <w:t xml:space="preserve"> </w:t>
      </w:r>
      <w:r w:rsidRPr="005108E4">
        <w:t>resin,</w:t>
      </w:r>
      <w:r w:rsidRPr="005108E4">
        <w:rPr>
          <w:spacing w:val="-28"/>
        </w:rPr>
        <w:t xml:space="preserve"> </w:t>
      </w:r>
      <w:r w:rsidRPr="005108E4">
        <w:t>Cannabis</w:t>
      </w:r>
      <w:r w:rsidRPr="005108E4">
        <w:rPr>
          <w:spacing w:val="-28"/>
        </w:rPr>
        <w:t xml:space="preserve"> </w:t>
      </w:r>
      <w:r w:rsidRPr="005108E4">
        <w:t>concentrate, or</w:t>
      </w:r>
      <w:r w:rsidRPr="005108E4">
        <w:rPr>
          <w:spacing w:val="-3"/>
        </w:rPr>
        <w:t xml:space="preserve"> </w:t>
      </w:r>
      <w:r w:rsidRPr="005108E4">
        <w:t>Marijuana-infused</w:t>
      </w:r>
      <w:r w:rsidRPr="005108E4">
        <w:rPr>
          <w:spacing w:val="-4"/>
        </w:rPr>
        <w:t xml:space="preserve"> </w:t>
      </w:r>
      <w:r w:rsidRPr="005108E4">
        <w:t>Product</w:t>
      </w:r>
      <w:r w:rsidRPr="005108E4">
        <w:rPr>
          <w:spacing w:val="-4"/>
        </w:rPr>
        <w:t xml:space="preserve"> </w:t>
      </w:r>
      <w:r w:rsidRPr="005108E4">
        <w:t>made</w:t>
      </w:r>
      <w:r w:rsidRPr="005108E4">
        <w:rPr>
          <w:spacing w:val="-5"/>
        </w:rPr>
        <w:t xml:space="preserve"> </w:t>
      </w:r>
      <w:r w:rsidRPr="005108E4">
        <w:t>at</w:t>
      </w:r>
      <w:r w:rsidRPr="005108E4">
        <w:rPr>
          <w:spacing w:val="-3"/>
        </w:rPr>
        <w:t xml:space="preserve"> </w:t>
      </w:r>
      <w:r w:rsidRPr="005108E4">
        <w:t>the</w:t>
      </w:r>
      <w:r w:rsidRPr="005108E4">
        <w:rPr>
          <w:spacing w:val="-6"/>
        </w:rPr>
        <w:t xml:space="preserve"> </w:t>
      </w:r>
      <w:r w:rsidRPr="005108E4">
        <w:t>same</w:t>
      </w:r>
      <w:r w:rsidRPr="005108E4">
        <w:rPr>
          <w:spacing w:val="-5"/>
        </w:rPr>
        <w:t xml:space="preserve"> </w:t>
      </w:r>
      <w:r w:rsidRPr="005108E4">
        <w:t>time,</w:t>
      </w:r>
      <w:r w:rsidRPr="005108E4">
        <w:rPr>
          <w:spacing w:val="-4"/>
        </w:rPr>
        <w:t xml:space="preserve"> </w:t>
      </w:r>
      <w:r w:rsidRPr="005108E4">
        <w:t>using</w:t>
      </w:r>
      <w:r w:rsidRPr="005108E4">
        <w:rPr>
          <w:spacing w:val="-6"/>
        </w:rPr>
        <w:t xml:space="preserve"> </w:t>
      </w:r>
      <w:r w:rsidRPr="005108E4">
        <w:t>the</w:t>
      </w:r>
      <w:r w:rsidRPr="005108E4">
        <w:rPr>
          <w:spacing w:val="-6"/>
        </w:rPr>
        <w:t xml:space="preserve"> </w:t>
      </w:r>
      <w:r w:rsidRPr="005108E4">
        <w:t>same</w:t>
      </w:r>
      <w:r w:rsidRPr="005108E4">
        <w:rPr>
          <w:spacing w:val="-5"/>
        </w:rPr>
        <w:t xml:space="preserve"> </w:t>
      </w:r>
      <w:r w:rsidRPr="005108E4">
        <w:t>methods,</w:t>
      </w:r>
      <w:r w:rsidRPr="005108E4">
        <w:rPr>
          <w:spacing w:val="-1"/>
        </w:rPr>
        <w:t xml:space="preserve"> </w:t>
      </w:r>
      <w:r w:rsidRPr="005108E4">
        <w:t>equipment</w:t>
      </w:r>
      <w:r w:rsidRPr="005108E4">
        <w:rPr>
          <w:spacing w:val="-2"/>
        </w:rPr>
        <w:t xml:space="preserve"> </w:t>
      </w:r>
      <w:r w:rsidRPr="005108E4">
        <w:t>and ingredients.</w:t>
      </w:r>
      <w:r w:rsidRPr="005108E4">
        <w:rPr>
          <w:spacing w:val="-4"/>
        </w:rPr>
        <w:t xml:space="preserve"> </w:t>
      </w:r>
      <w:r w:rsidRPr="005108E4">
        <w:t>The</w:t>
      </w:r>
      <w:r w:rsidRPr="005108E4">
        <w:rPr>
          <w:spacing w:val="-5"/>
        </w:rPr>
        <w:t xml:space="preserve"> </w:t>
      </w:r>
      <w:r w:rsidRPr="005108E4">
        <w:t>Licensee</w:t>
      </w:r>
      <w:r w:rsidRPr="005108E4">
        <w:rPr>
          <w:spacing w:val="-5"/>
        </w:rPr>
        <w:t xml:space="preserve"> </w:t>
      </w:r>
      <w:r w:rsidRPr="005108E4">
        <w:t>shall</w:t>
      </w:r>
      <w:r w:rsidRPr="005108E4">
        <w:rPr>
          <w:spacing w:val="-4"/>
        </w:rPr>
        <w:t xml:space="preserve"> </w:t>
      </w:r>
      <w:r w:rsidRPr="005108E4">
        <w:t>assign</w:t>
      </w:r>
      <w:r w:rsidRPr="005108E4">
        <w:rPr>
          <w:spacing w:val="-4"/>
        </w:rPr>
        <w:t xml:space="preserve"> </w:t>
      </w:r>
      <w:r w:rsidRPr="005108E4">
        <w:t>and</w:t>
      </w:r>
      <w:r w:rsidRPr="005108E4">
        <w:rPr>
          <w:spacing w:val="-4"/>
        </w:rPr>
        <w:t xml:space="preserve"> </w:t>
      </w:r>
      <w:r w:rsidRPr="005108E4">
        <w:t>record</w:t>
      </w:r>
      <w:r w:rsidRPr="005108E4">
        <w:rPr>
          <w:spacing w:val="-7"/>
        </w:rPr>
        <w:t xml:space="preserve"> </w:t>
      </w:r>
      <w:r w:rsidRPr="005108E4">
        <w:t>a</w:t>
      </w:r>
      <w:r w:rsidRPr="005108E4">
        <w:rPr>
          <w:spacing w:val="-7"/>
        </w:rPr>
        <w:t xml:space="preserve"> </w:t>
      </w:r>
      <w:r w:rsidRPr="005108E4">
        <w:t>unique,</w:t>
      </w:r>
      <w:r w:rsidRPr="005108E4">
        <w:rPr>
          <w:spacing w:val="-4"/>
        </w:rPr>
        <w:t xml:space="preserve"> </w:t>
      </w:r>
      <w:r w:rsidRPr="005108E4">
        <w:t>sequential</w:t>
      </w:r>
      <w:r w:rsidRPr="005108E4">
        <w:rPr>
          <w:spacing w:val="-4"/>
        </w:rPr>
        <w:t xml:space="preserve"> </w:t>
      </w:r>
      <w:r w:rsidRPr="005108E4">
        <w:t>alphanumeric</w:t>
      </w:r>
      <w:r w:rsidRPr="005108E4">
        <w:rPr>
          <w:spacing w:val="-5"/>
        </w:rPr>
        <w:t xml:space="preserve"> </w:t>
      </w:r>
      <w:r w:rsidRPr="005108E4">
        <w:t>identifier to</w:t>
      </w:r>
      <w:r w:rsidRPr="005108E4">
        <w:rPr>
          <w:spacing w:val="-13"/>
        </w:rPr>
        <w:t xml:space="preserve"> </w:t>
      </w:r>
      <w:r w:rsidRPr="005108E4">
        <w:t>each</w:t>
      </w:r>
      <w:r w:rsidRPr="005108E4">
        <w:rPr>
          <w:spacing w:val="-13"/>
        </w:rPr>
        <w:t xml:space="preserve"> </w:t>
      </w:r>
      <w:r w:rsidRPr="005108E4">
        <w:t>Production</w:t>
      </w:r>
      <w:r w:rsidRPr="005108E4">
        <w:rPr>
          <w:spacing w:val="-12"/>
        </w:rPr>
        <w:t xml:space="preserve"> </w:t>
      </w:r>
      <w:r w:rsidRPr="005108E4">
        <w:t>Batch</w:t>
      </w:r>
      <w:r w:rsidRPr="005108E4">
        <w:rPr>
          <w:spacing w:val="-13"/>
        </w:rPr>
        <w:t xml:space="preserve"> </w:t>
      </w:r>
      <w:r w:rsidRPr="005108E4">
        <w:t>for</w:t>
      </w:r>
      <w:r w:rsidRPr="005108E4">
        <w:rPr>
          <w:spacing w:val="-13"/>
        </w:rPr>
        <w:t xml:space="preserve"> </w:t>
      </w:r>
      <w:r w:rsidRPr="005108E4">
        <w:t>the</w:t>
      </w:r>
      <w:r w:rsidRPr="005108E4">
        <w:rPr>
          <w:spacing w:val="-13"/>
        </w:rPr>
        <w:t xml:space="preserve"> </w:t>
      </w:r>
      <w:r w:rsidRPr="005108E4">
        <w:t>purposes</w:t>
      </w:r>
      <w:r w:rsidRPr="005108E4">
        <w:rPr>
          <w:spacing w:val="-13"/>
        </w:rPr>
        <w:t xml:space="preserve"> </w:t>
      </w:r>
      <w:r w:rsidRPr="005108E4">
        <w:t>of</w:t>
      </w:r>
      <w:r w:rsidRPr="005108E4">
        <w:rPr>
          <w:spacing w:val="-12"/>
        </w:rPr>
        <w:t xml:space="preserve"> </w:t>
      </w:r>
      <w:r w:rsidRPr="005108E4">
        <w:t>production</w:t>
      </w:r>
      <w:r w:rsidRPr="005108E4">
        <w:rPr>
          <w:spacing w:val="-13"/>
        </w:rPr>
        <w:t xml:space="preserve"> </w:t>
      </w:r>
      <w:r w:rsidRPr="005108E4">
        <w:t>tracking,</w:t>
      </w:r>
      <w:r w:rsidRPr="005108E4">
        <w:rPr>
          <w:spacing w:val="-12"/>
        </w:rPr>
        <w:t xml:space="preserve"> </w:t>
      </w:r>
      <w:r w:rsidRPr="005108E4">
        <w:t>product</w:t>
      </w:r>
      <w:r w:rsidRPr="005108E4">
        <w:rPr>
          <w:spacing w:val="-15"/>
        </w:rPr>
        <w:t xml:space="preserve"> </w:t>
      </w:r>
      <w:r w:rsidRPr="005108E4">
        <w:t>labeling</w:t>
      </w:r>
      <w:r w:rsidRPr="005108E4">
        <w:rPr>
          <w:spacing w:val="-17"/>
        </w:rPr>
        <w:t xml:space="preserve"> </w:t>
      </w:r>
      <w:r w:rsidRPr="005108E4">
        <w:t>and</w:t>
      </w:r>
      <w:r w:rsidRPr="005108E4">
        <w:rPr>
          <w:spacing w:val="-13"/>
        </w:rPr>
        <w:t xml:space="preserve"> </w:t>
      </w:r>
      <w:r w:rsidRPr="005108E4">
        <w:t>product recalls. All Production Batches shall be traceable to one or more Cannabis or Marijuana Cultivation</w:t>
      </w:r>
      <w:r w:rsidRPr="005108E4">
        <w:rPr>
          <w:spacing w:val="-2"/>
        </w:rPr>
        <w:t xml:space="preserve"> </w:t>
      </w:r>
      <w:r w:rsidRPr="005108E4">
        <w:t>Batches.</w:t>
      </w:r>
    </w:p>
    <w:p w14:paraId="3E247D26" w14:textId="77777777" w:rsidR="00DA2759" w:rsidRPr="005108E4" w:rsidRDefault="00DA2759">
      <w:pPr>
        <w:pStyle w:val="BodyText"/>
        <w:spacing w:before="10"/>
        <w:jc w:val="left"/>
      </w:pPr>
    </w:p>
    <w:p w14:paraId="2BD67199" w14:textId="2A3F61CB" w:rsidR="00345C64" w:rsidRPr="005108E4" w:rsidRDefault="009A7511">
      <w:pPr>
        <w:pStyle w:val="BodyText"/>
        <w:spacing w:line="242" w:lineRule="auto"/>
        <w:ind w:left="1320" w:right="117" w:hanging="1"/>
      </w:pPr>
      <w:r w:rsidRPr="005108E4">
        <w:rPr>
          <w:u w:val="single"/>
        </w:rPr>
        <w:t>Program Transfer</w:t>
      </w:r>
      <w:r w:rsidRPr="005108E4">
        <w:t xml:space="preserve"> means the transfer of the medical use of Marijuana program pursuant to  St. 2017, c. 55, §§ 64 through 71, and 82, and M.G.L. c.</w:t>
      </w:r>
      <w:r w:rsidRPr="005108E4">
        <w:rPr>
          <w:spacing w:val="-22"/>
        </w:rPr>
        <w:t xml:space="preserve"> </w:t>
      </w:r>
      <w:r w:rsidRPr="005108E4">
        <w:t>94</w:t>
      </w:r>
      <w:r w:rsidR="00345C64" w:rsidRPr="005108E4">
        <w:t xml:space="preserve">. </w:t>
      </w:r>
    </w:p>
    <w:p w14:paraId="00E7EB30" w14:textId="77777777" w:rsidR="00DA2759" w:rsidRPr="005108E4" w:rsidRDefault="00DA2759">
      <w:pPr>
        <w:pStyle w:val="BodyText"/>
        <w:spacing w:before="7"/>
        <w:jc w:val="left"/>
      </w:pPr>
    </w:p>
    <w:p w14:paraId="5C3640D7" w14:textId="77777777" w:rsidR="00DA2759" w:rsidRPr="005108E4" w:rsidRDefault="009A7511">
      <w:pPr>
        <w:pStyle w:val="BodyText"/>
        <w:spacing w:line="242" w:lineRule="auto"/>
        <w:ind w:left="1320" w:right="117"/>
      </w:pPr>
      <w:r w:rsidRPr="005108E4">
        <w:rPr>
          <w:u w:val="single"/>
        </w:rPr>
        <w:t>Propagation</w:t>
      </w:r>
      <w:r w:rsidRPr="005108E4">
        <w:t xml:space="preserve"> means the reproduction of Cannabis or Marijuana plants by seeds, cuttings, or grafting.</w:t>
      </w:r>
    </w:p>
    <w:p w14:paraId="28625EFC" w14:textId="77777777" w:rsidR="00DA2759" w:rsidRPr="005108E4" w:rsidRDefault="00DA2759">
      <w:pPr>
        <w:pStyle w:val="BodyText"/>
        <w:spacing w:before="4"/>
        <w:jc w:val="left"/>
      </w:pPr>
    </w:p>
    <w:p w14:paraId="60E2B78C" w14:textId="77777777" w:rsidR="00DA2759" w:rsidRPr="005108E4" w:rsidRDefault="009A7511">
      <w:pPr>
        <w:pStyle w:val="BodyText"/>
        <w:spacing w:line="242" w:lineRule="auto"/>
        <w:ind w:left="1320" w:right="116"/>
      </w:pPr>
      <w:r w:rsidRPr="005108E4">
        <w:rPr>
          <w:u w:val="single"/>
        </w:rPr>
        <w:t>Protected</w:t>
      </w:r>
      <w:r w:rsidRPr="005108E4">
        <w:rPr>
          <w:spacing w:val="-14"/>
          <w:u w:val="single"/>
        </w:rPr>
        <w:t xml:space="preserve"> </w:t>
      </w:r>
      <w:r w:rsidRPr="005108E4">
        <w:rPr>
          <w:u w:val="single"/>
        </w:rPr>
        <w:t>Patient</w:t>
      </w:r>
      <w:r w:rsidRPr="005108E4">
        <w:rPr>
          <w:spacing w:val="-15"/>
          <w:u w:val="single"/>
        </w:rPr>
        <w:t xml:space="preserve"> </w:t>
      </w:r>
      <w:r w:rsidRPr="005108E4">
        <w:rPr>
          <w:u w:val="single"/>
        </w:rPr>
        <w:t>Records</w:t>
      </w:r>
      <w:r w:rsidRPr="005108E4">
        <w:rPr>
          <w:spacing w:val="-15"/>
        </w:rPr>
        <w:t xml:space="preserve"> </w:t>
      </w:r>
      <w:r w:rsidRPr="005108E4">
        <w:t>means</w:t>
      </w:r>
      <w:r w:rsidRPr="005108E4">
        <w:rPr>
          <w:spacing w:val="-15"/>
        </w:rPr>
        <w:t xml:space="preserve"> </w:t>
      </w:r>
      <w:r w:rsidRPr="005108E4">
        <w:t>any</w:t>
      </w:r>
      <w:r w:rsidRPr="005108E4">
        <w:rPr>
          <w:spacing w:val="-21"/>
        </w:rPr>
        <w:t xml:space="preserve"> </w:t>
      </w:r>
      <w:r w:rsidRPr="005108E4">
        <w:t>document,</w:t>
      </w:r>
      <w:r w:rsidRPr="005108E4">
        <w:rPr>
          <w:spacing w:val="-15"/>
        </w:rPr>
        <w:t xml:space="preserve"> </w:t>
      </w:r>
      <w:r w:rsidRPr="005108E4">
        <w:t>record</w:t>
      </w:r>
      <w:r w:rsidRPr="005108E4">
        <w:rPr>
          <w:spacing w:val="-15"/>
        </w:rPr>
        <w:t xml:space="preserve"> </w:t>
      </w:r>
      <w:r w:rsidRPr="005108E4">
        <w:t>or</w:t>
      </w:r>
      <w:r w:rsidRPr="005108E4">
        <w:rPr>
          <w:spacing w:val="-16"/>
        </w:rPr>
        <w:t xml:space="preserve"> </w:t>
      </w:r>
      <w:r w:rsidRPr="005108E4">
        <w:t>electronic</w:t>
      </w:r>
      <w:r w:rsidRPr="005108E4">
        <w:rPr>
          <w:spacing w:val="-14"/>
        </w:rPr>
        <w:t xml:space="preserve"> </w:t>
      </w:r>
      <w:r w:rsidRPr="005108E4">
        <w:t>or</w:t>
      </w:r>
      <w:r w:rsidRPr="005108E4">
        <w:rPr>
          <w:spacing w:val="-14"/>
        </w:rPr>
        <w:t xml:space="preserve"> </w:t>
      </w:r>
      <w:r w:rsidRPr="005108E4">
        <w:t>written</w:t>
      </w:r>
      <w:r w:rsidRPr="005108E4">
        <w:rPr>
          <w:spacing w:val="-13"/>
        </w:rPr>
        <w:t xml:space="preserve"> </w:t>
      </w:r>
      <w:r w:rsidRPr="005108E4">
        <w:t>communication related to their care provided by a medical-use Marijuana Licensee or establishment or by a Certifying Healthcare Provider that is required to be confidential or protected from disclosure by</w:t>
      </w:r>
      <w:r w:rsidRPr="005108E4">
        <w:rPr>
          <w:spacing w:val="-9"/>
        </w:rPr>
        <w:t xml:space="preserve"> </w:t>
      </w:r>
      <w:r w:rsidRPr="005108E4">
        <w:t>law.</w:t>
      </w:r>
    </w:p>
    <w:p w14:paraId="74A85311" w14:textId="77777777" w:rsidR="00DA2759" w:rsidRPr="005108E4" w:rsidRDefault="00DA2759">
      <w:pPr>
        <w:pStyle w:val="BodyText"/>
        <w:spacing w:before="8"/>
        <w:jc w:val="left"/>
      </w:pPr>
    </w:p>
    <w:p w14:paraId="7887B1E0" w14:textId="77777777" w:rsidR="00DA2759" w:rsidRPr="005108E4" w:rsidRDefault="009A7511">
      <w:pPr>
        <w:pStyle w:val="BodyText"/>
        <w:spacing w:before="1" w:line="242" w:lineRule="auto"/>
        <w:ind w:left="1320" w:right="116"/>
      </w:pPr>
      <w:r w:rsidRPr="005108E4">
        <w:rPr>
          <w:u w:val="single"/>
        </w:rPr>
        <w:t>Provisional Medical Marijuana Treatment Center License</w:t>
      </w:r>
      <w:r w:rsidRPr="005108E4">
        <w:t xml:space="preserve"> means a License issued by the Commission confirming that an MTC has completed the application process and satisfied the qualifications for initial licensure.</w:t>
      </w:r>
    </w:p>
    <w:p w14:paraId="08BFE493" w14:textId="77777777" w:rsidR="00DA2759" w:rsidRPr="005108E4" w:rsidRDefault="00DA2759">
      <w:pPr>
        <w:pStyle w:val="BodyText"/>
        <w:spacing w:before="6"/>
        <w:jc w:val="left"/>
      </w:pPr>
    </w:p>
    <w:p w14:paraId="44B09B2B" w14:textId="77777777" w:rsidR="00DA2759" w:rsidRPr="005108E4" w:rsidRDefault="009A7511">
      <w:pPr>
        <w:pStyle w:val="BodyText"/>
        <w:ind w:left="1320"/>
      </w:pPr>
      <w:r w:rsidRPr="005108E4">
        <w:rPr>
          <w:u w:val="single"/>
        </w:rPr>
        <w:t>Qualifying Patient</w:t>
      </w:r>
      <w:r w:rsidRPr="005108E4">
        <w:t xml:space="preserve"> means:</w:t>
      </w:r>
    </w:p>
    <w:p w14:paraId="463D8A33" w14:textId="77777777" w:rsidR="00DA2759" w:rsidRPr="005108E4" w:rsidRDefault="009A7511">
      <w:pPr>
        <w:pStyle w:val="ListParagraph"/>
        <w:numPr>
          <w:ilvl w:val="2"/>
          <w:numId w:val="76"/>
        </w:numPr>
        <w:tabs>
          <w:tab w:val="left" w:pos="2177"/>
        </w:tabs>
        <w:spacing w:before="2" w:line="242" w:lineRule="auto"/>
        <w:ind w:right="116" w:firstLine="0"/>
        <w:rPr>
          <w:sz w:val="24"/>
        </w:rPr>
      </w:pPr>
      <w:r w:rsidRPr="005108E4">
        <w:rPr>
          <w:sz w:val="24"/>
        </w:rPr>
        <w:t>a Massachusetts Resident or a non-Massachusetts Resident receiving end-of-life or palliative</w:t>
      </w:r>
      <w:r w:rsidRPr="005108E4">
        <w:rPr>
          <w:spacing w:val="-31"/>
          <w:sz w:val="24"/>
        </w:rPr>
        <w:t xml:space="preserve"> </w:t>
      </w:r>
      <w:r w:rsidRPr="005108E4">
        <w:rPr>
          <w:sz w:val="24"/>
        </w:rPr>
        <w:t>care</w:t>
      </w:r>
      <w:r w:rsidRPr="005108E4">
        <w:rPr>
          <w:spacing w:val="-31"/>
          <w:sz w:val="24"/>
        </w:rPr>
        <w:t xml:space="preserve"> </w:t>
      </w:r>
      <w:r w:rsidRPr="005108E4">
        <w:rPr>
          <w:sz w:val="24"/>
        </w:rPr>
        <w:t>or</w:t>
      </w:r>
      <w:r w:rsidRPr="005108E4">
        <w:rPr>
          <w:spacing w:val="-31"/>
          <w:sz w:val="24"/>
        </w:rPr>
        <w:t xml:space="preserve"> </w:t>
      </w:r>
      <w:r w:rsidRPr="005108E4">
        <w:rPr>
          <w:sz w:val="24"/>
        </w:rPr>
        <w:t>cancer</w:t>
      </w:r>
      <w:r w:rsidRPr="005108E4">
        <w:rPr>
          <w:spacing w:val="-30"/>
          <w:sz w:val="24"/>
        </w:rPr>
        <w:t xml:space="preserve"> </w:t>
      </w:r>
      <w:r w:rsidRPr="005108E4">
        <w:rPr>
          <w:sz w:val="24"/>
        </w:rPr>
        <w:t>treatment</w:t>
      </w:r>
      <w:r w:rsidRPr="005108E4">
        <w:rPr>
          <w:spacing w:val="-29"/>
          <w:sz w:val="24"/>
        </w:rPr>
        <w:t xml:space="preserve"> </w:t>
      </w:r>
      <w:r w:rsidRPr="005108E4">
        <w:rPr>
          <w:sz w:val="24"/>
        </w:rPr>
        <w:t>in</w:t>
      </w:r>
      <w:r w:rsidRPr="005108E4">
        <w:rPr>
          <w:spacing w:val="-30"/>
          <w:sz w:val="24"/>
        </w:rPr>
        <w:t xml:space="preserve"> </w:t>
      </w:r>
      <w:r w:rsidRPr="005108E4">
        <w:rPr>
          <w:sz w:val="24"/>
        </w:rPr>
        <w:t>Massachusetts</w:t>
      </w:r>
      <w:r w:rsidRPr="005108E4">
        <w:rPr>
          <w:spacing w:val="-29"/>
          <w:sz w:val="24"/>
        </w:rPr>
        <w:t xml:space="preserve"> </w:t>
      </w:r>
      <w:r w:rsidRPr="005108E4">
        <w:rPr>
          <w:sz w:val="24"/>
        </w:rPr>
        <w:t>as</w:t>
      </w:r>
      <w:r w:rsidRPr="005108E4">
        <w:rPr>
          <w:spacing w:val="-29"/>
          <w:sz w:val="24"/>
        </w:rPr>
        <w:t xml:space="preserve"> </w:t>
      </w:r>
      <w:r w:rsidRPr="005108E4">
        <w:rPr>
          <w:sz w:val="24"/>
        </w:rPr>
        <w:t>determined</w:t>
      </w:r>
      <w:r w:rsidRPr="005108E4">
        <w:rPr>
          <w:spacing w:val="-31"/>
          <w:sz w:val="24"/>
        </w:rPr>
        <w:t xml:space="preserve"> </w:t>
      </w:r>
      <w:r w:rsidRPr="005108E4">
        <w:rPr>
          <w:sz w:val="24"/>
        </w:rPr>
        <w:t>by</w:t>
      </w:r>
      <w:r w:rsidRPr="005108E4">
        <w:rPr>
          <w:spacing w:val="-36"/>
          <w:sz w:val="24"/>
        </w:rPr>
        <w:t xml:space="preserve"> </w:t>
      </w:r>
      <w:r w:rsidRPr="005108E4">
        <w:rPr>
          <w:sz w:val="24"/>
        </w:rPr>
        <w:t>a</w:t>
      </w:r>
      <w:r w:rsidRPr="005108E4">
        <w:rPr>
          <w:spacing w:val="-31"/>
          <w:sz w:val="24"/>
        </w:rPr>
        <w:t xml:space="preserve"> </w:t>
      </w:r>
      <w:r w:rsidRPr="005108E4">
        <w:rPr>
          <w:sz w:val="24"/>
        </w:rPr>
        <w:t>Certifying</w:t>
      </w:r>
      <w:r w:rsidRPr="005108E4">
        <w:rPr>
          <w:spacing w:val="-31"/>
          <w:sz w:val="24"/>
        </w:rPr>
        <w:t xml:space="preserve"> </w:t>
      </w:r>
      <w:r w:rsidRPr="005108E4">
        <w:rPr>
          <w:sz w:val="24"/>
        </w:rPr>
        <w:t>Healthcare Provider,</w:t>
      </w:r>
      <w:r w:rsidRPr="005108E4">
        <w:rPr>
          <w:spacing w:val="-19"/>
          <w:sz w:val="24"/>
        </w:rPr>
        <w:t xml:space="preserve"> </w:t>
      </w:r>
      <w:r w:rsidRPr="005108E4">
        <w:rPr>
          <w:sz w:val="24"/>
        </w:rPr>
        <w:t>who</w:t>
      </w:r>
      <w:r w:rsidRPr="005108E4">
        <w:rPr>
          <w:spacing w:val="-18"/>
          <w:sz w:val="24"/>
        </w:rPr>
        <w:t xml:space="preserve"> </w:t>
      </w:r>
      <w:r w:rsidRPr="005108E4">
        <w:rPr>
          <w:sz w:val="24"/>
        </w:rPr>
        <w:t>is</w:t>
      </w:r>
      <w:r w:rsidRPr="005108E4">
        <w:rPr>
          <w:spacing w:val="-19"/>
          <w:sz w:val="24"/>
        </w:rPr>
        <w:t xml:space="preserve"> </w:t>
      </w:r>
      <w:r w:rsidRPr="005108E4">
        <w:rPr>
          <w:sz w:val="24"/>
        </w:rPr>
        <w:t>18</w:t>
      </w:r>
      <w:r w:rsidRPr="005108E4">
        <w:rPr>
          <w:spacing w:val="-18"/>
          <w:sz w:val="24"/>
        </w:rPr>
        <w:t xml:space="preserve"> </w:t>
      </w:r>
      <w:r w:rsidRPr="005108E4">
        <w:rPr>
          <w:spacing w:val="-3"/>
          <w:sz w:val="24"/>
        </w:rPr>
        <w:t>years</w:t>
      </w:r>
      <w:r w:rsidRPr="005108E4">
        <w:rPr>
          <w:spacing w:val="-19"/>
          <w:sz w:val="24"/>
        </w:rPr>
        <w:t xml:space="preserve"> </w:t>
      </w:r>
      <w:r w:rsidRPr="005108E4">
        <w:rPr>
          <w:sz w:val="24"/>
        </w:rPr>
        <w:t>of</w:t>
      </w:r>
      <w:r w:rsidRPr="005108E4">
        <w:rPr>
          <w:spacing w:val="-19"/>
          <w:sz w:val="24"/>
        </w:rPr>
        <w:t xml:space="preserve"> </w:t>
      </w:r>
      <w:r w:rsidRPr="005108E4">
        <w:rPr>
          <w:sz w:val="24"/>
        </w:rPr>
        <w:t>age</w:t>
      </w:r>
      <w:r w:rsidRPr="005108E4">
        <w:rPr>
          <w:spacing w:val="-20"/>
          <w:sz w:val="24"/>
        </w:rPr>
        <w:t xml:space="preserve"> </w:t>
      </w:r>
      <w:r w:rsidRPr="005108E4">
        <w:rPr>
          <w:sz w:val="24"/>
        </w:rPr>
        <w:t>or</w:t>
      </w:r>
      <w:r w:rsidRPr="005108E4">
        <w:rPr>
          <w:spacing w:val="-19"/>
          <w:sz w:val="24"/>
        </w:rPr>
        <w:t xml:space="preserve"> </w:t>
      </w:r>
      <w:r w:rsidRPr="005108E4">
        <w:rPr>
          <w:sz w:val="24"/>
        </w:rPr>
        <w:t>older</w:t>
      </w:r>
      <w:r w:rsidRPr="005108E4">
        <w:rPr>
          <w:spacing w:val="-19"/>
          <w:sz w:val="24"/>
        </w:rPr>
        <w:t xml:space="preserve"> </w:t>
      </w:r>
      <w:r w:rsidRPr="005108E4">
        <w:rPr>
          <w:sz w:val="24"/>
        </w:rPr>
        <w:t>who</w:t>
      </w:r>
      <w:r w:rsidRPr="005108E4">
        <w:rPr>
          <w:spacing w:val="-19"/>
          <w:sz w:val="24"/>
        </w:rPr>
        <w:t xml:space="preserve"> </w:t>
      </w:r>
      <w:r w:rsidRPr="005108E4">
        <w:rPr>
          <w:sz w:val="24"/>
        </w:rPr>
        <w:t>has</w:t>
      </w:r>
      <w:r w:rsidRPr="005108E4">
        <w:rPr>
          <w:spacing w:val="-18"/>
          <w:sz w:val="24"/>
        </w:rPr>
        <w:t xml:space="preserve"> </w:t>
      </w:r>
      <w:r w:rsidRPr="005108E4">
        <w:rPr>
          <w:sz w:val="24"/>
        </w:rPr>
        <w:t>been</w:t>
      </w:r>
      <w:r w:rsidRPr="005108E4">
        <w:rPr>
          <w:spacing w:val="-19"/>
          <w:sz w:val="24"/>
        </w:rPr>
        <w:t xml:space="preserve"> </w:t>
      </w:r>
      <w:r w:rsidRPr="005108E4">
        <w:rPr>
          <w:sz w:val="24"/>
        </w:rPr>
        <w:t>diagnosed</w:t>
      </w:r>
      <w:r w:rsidRPr="005108E4">
        <w:rPr>
          <w:spacing w:val="-18"/>
          <w:sz w:val="24"/>
        </w:rPr>
        <w:t xml:space="preserve"> </w:t>
      </w:r>
      <w:r w:rsidRPr="005108E4">
        <w:rPr>
          <w:sz w:val="24"/>
        </w:rPr>
        <w:t>by</w:t>
      </w:r>
      <w:r w:rsidRPr="005108E4">
        <w:rPr>
          <w:spacing w:val="-25"/>
          <w:sz w:val="24"/>
        </w:rPr>
        <w:t xml:space="preserve"> </w:t>
      </w:r>
      <w:r w:rsidRPr="005108E4">
        <w:rPr>
          <w:sz w:val="24"/>
        </w:rPr>
        <w:t>a</w:t>
      </w:r>
      <w:r w:rsidRPr="005108E4">
        <w:rPr>
          <w:spacing w:val="-21"/>
          <w:sz w:val="24"/>
        </w:rPr>
        <w:t xml:space="preserve"> </w:t>
      </w:r>
      <w:r w:rsidRPr="005108E4">
        <w:rPr>
          <w:sz w:val="24"/>
        </w:rPr>
        <w:t>Certifying</w:t>
      </w:r>
      <w:r w:rsidRPr="005108E4">
        <w:rPr>
          <w:spacing w:val="-21"/>
          <w:sz w:val="24"/>
        </w:rPr>
        <w:t xml:space="preserve"> </w:t>
      </w:r>
      <w:r w:rsidRPr="005108E4">
        <w:rPr>
          <w:sz w:val="24"/>
        </w:rPr>
        <w:t>Healthcare Provider as having a Debilitating Medical Condition;</w:t>
      </w:r>
      <w:r w:rsidRPr="005108E4">
        <w:rPr>
          <w:spacing w:val="-13"/>
          <w:sz w:val="24"/>
        </w:rPr>
        <w:t xml:space="preserve"> </w:t>
      </w:r>
      <w:r w:rsidRPr="005108E4">
        <w:rPr>
          <w:sz w:val="24"/>
        </w:rPr>
        <w:t>or</w:t>
      </w:r>
    </w:p>
    <w:p w14:paraId="41EBAE9A" w14:textId="77777777" w:rsidR="00DA2759" w:rsidRPr="005108E4" w:rsidRDefault="009A7511">
      <w:pPr>
        <w:pStyle w:val="ListParagraph"/>
        <w:numPr>
          <w:ilvl w:val="2"/>
          <w:numId w:val="76"/>
        </w:numPr>
        <w:tabs>
          <w:tab w:val="left" w:pos="2177"/>
        </w:tabs>
        <w:spacing w:before="4" w:line="242" w:lineRule="auto"/>
        <w:ind w:right="115" w:firstLine="0"/>
        <w:rPr>
          <w:sz w:val="24"/>
        </w:rPr>
      </w:pPr>
      <w:r w:rsidRPr="005108E4">
        <w:rPr>
          <w:sz w:val="24"/>
        </w:rPr>
        <w:t>a Massachusetts Resident, or a non-Massachusetts Resident receiving end-of-life or palliative</w:t>
      </w:r>
      <w:r w:rsidRPr="005108E4">
        <w:rPr>
          <w:spacing w:val="-31"/>
          <w:sz w:val="24"/>
        </w:rPr>
        <w:t xml:space="preserve"> </w:t>
      </w:r>
      <w:r w:rsidRPr="005108E4">
        <w:rPr>
          <w:sz w:val="24"/>
        </w:rPr>
        <w:t>care</w:t>
      </w:r>
      <w:r w:rsidRPr="005108E4">
        <w:rPr>
          <w:spacing w:val="-31"/>
          <w:sz w:val="24"/>
        </w:rPr>
        <w:t xml:space="preserve"> </w:t>
      </w:r>
      <w:r w:rsidRPr="005108E4">
        <w:rPr>
          <w:sz w:val="24"/>
        </w:rPr>
        <w:t>or</w:t>
      </w:r>
      <w:r w:rsidRPr="005108E4">
        <w:rPr>
          <w:spacing w:val="-30"/>
          <w:sz w:val="24"/>
        </w:rPr>
        <w:t xml:space="preserve"> </w:t>
      </w:r>
      <w:r w:rsidRPr="005108E4">
        <w:rPr>
          <w:sz w:val="24"/>
        </w:rPr>
        <w:t>cancer</w:t>
      </w:r>
      <w:r w:rsidRPr="005108E4">
        <w:rPr>
          <w:spacing w:val="-31"/>
          <w:sz w:val="24"/>
        </w:rPr>
        <w:t xml:space="preserve"> </w:t>
      </w:r>
      <w:r w:rsidRPr="005108E4">
        <w:rPr>
          <w:sz w:val="24"/>
        </w:rPr>
        <w:t>treatment</w:t>
      </w:r>
      <w:r w:rsidRPr="005108E4">
        <w:rPr>
          <w:spacing w:val="-29"/>
          <w:sz w:val="24"/>
        </w:rPr>
        <w:t xml:space="preserve"> </w:t>
      </w:r>
      <w:r w:rsidRPr="005108E4">
        <w:rPr>
          <w:sz w:val="24"/>
        </w:rPr>
        <w:t>in</w:t>
      </w:r>
      <w:r w:rsidRPr="005108E4">
        <w:rPr>
          <w:spacing w:val="-30"/>
          <w:sz w:val="24"/>
        </w:rPr>
        <w:t xml:space="preserve"> </w:t>
      </w:r>
      <w:r w:rsidRPr="005108E4">
        <w:rPr>
          <w:sz w:val="24"/>
        </w:rPr>
        <w:t>Massachusetts</w:t>
      </w:r>
      <w:r w:rsidRPr="005108E4">
        <w:rPr>
          <w:spacing w:val="-29"/>
          <w:sz w:val="24"/>
        </w:rPr>
        <w:t xml:space="preserve"> </w:t>
      </w:r>
      <w:r w:rsidRPr="005108E4">
        <w:rPr>
          <w:sz w:val="24"/>
        </w:rPr>
        <w:t>as</w:t>
      </w:r>
      <w:r w:rsidRPr="005108E4">
        <w:rPr>
          <w:spacing w:val="-29"/>
          <w:sz w:val="24"/>
        </w:rPr>
        <w:t xml:space="preserve"> </w:t>
      </w:r>
      <w:r w:rsidRPr="005108E4">
        <w:rPr>
          <w:sz w:val="24"/>
        </w:rPr>
        <w:t>determined</w:t>
      </w:r>
      <w:r w:rsidRPr="005108E4">
        <w:rPr>
          <w:spacing w:val="-31"/>
          <w:sz w:val="24"/>
        </w:rPr>
        <w:t xml:space="preserve"> </w:t>
      </w:r>
      <w:r w:rsidRPr="005108E4">
        <w:rPr>
          <w:sz w:val="24"/>
        </w:rPr>
        <w:t>by</w:t>
      </w:r>
      <w:r w:rsidRPr="005108E4">
        <w:rPr>
          <w:spacing w:val="-36"/>
          <w:sz w:val="24"/>
        </w:rPr>
        <w:t xml:space="preserve"> </w:t>
      </w:r>
      <w:r w:rsidRPr="005108E4">
        <w:rPr>
          <w:sz w:val="24"/>
        </w:rPr>
        <w:t>a</w:t>
      </w:r>
      <w:r w:rsidRPr="005108E4">
        <w:rPr>
          <w:spacing w:val="-31"/>
          <w:sz w:val="24"/>
        </w:rPr>
        <w:t xml:space="preserve"> </w:t>
      </w:r>
      <w:r w:rsidRPr="005108E4">
        <w:rPr>
          <w:sz w:val="24"/>
        </w:rPr>
        <w:t>Certifying</w:t>
      </w:r>
      <w:r w:rsidRPr="005108E4">
        <w:rPr>
          <w:spacing w:val="-31"/>
          <w:sz w:val="24"/>
        </w:rPr>
        <w:t xml:space="preserve"> </w:t>
      </w:r>
      <w:r w:rsidRPr="005108E4">
        <w:rPr>
          <w:sz w:val="24"/>
        </w:rPr>
        <w:t>Healthcare Provider,</w:t>
      </w:r>
      <w:r w:rsidRPr="005108E4">
        <w:rPr>
          <w:spacing w:val="-4"/>
          <w:sz w:val="24"/>
        </w:rPr>
        <w:t xml:space="preserve"> </w:t>
      </w:r>
      <w:r w:rsidRPr="005108E4">
        <w:rPr>
          <w:sz w:val="24"/>
        </w:rPr>
        <w:t>who</w:t>
      </w:r>
      <w:r w:rsidRPr="005108E4">
        <w:rPr>
          <w:spacing w:val="-3"/>
          <w:sz w:val="24"/>
        </w:rPr>
        <w:t xml:space="preserve"> </w:t>
      </w:r>
      <w:r w:rsidRPr="005108E4">
        <w:rPr>
          <w:sz w:val="24"/>
        </w:rPr>
        <w:t>is</w:t>
      </w:r>
      <w:r w:rsidRPr="005108E4">
        <w:rPr>
          <w:spacing w:val="-2"/>
          <w:sz w:val="24"/>
        </w:rPr>
        <w:t xml:space="preserve"> </w:t>
      </w:r>
      <w:r w:rsidRPr="005108E4">
        <w:rPr>
          <w:spacing w:val="-3"/>
          <w:sz w:val="24"/>
        </w:rPr>
        <w:t>younger</w:t>
      </w:r>
      <w:r w:rsidRPr="005108E4">
        <w:rPr>
          <w:spacing w:val="-4"/>
          <w:sz w:val="24"/>
        </w:rPr>
        <w:t xml:space="preserve"> </w:t>
      </w:r>
      <w:r w:rsidRPr="005108E4">
        <w:rPr>
          <w:sz w:val="24"/>
        </w:rPr>
        <w:t>than</w:t>
      </w:r>
      <w:r w:rsidRPr="005108E4">
        <w:rPr>
          <w:spacing w:val="-5"/>
          <w:sz w:val="24"/>
        </w:rPr>
        <w:t xml:space="preserve"> </w:t>
      </w:r>
      <w:r w:rsidRPr="005108E4">
        <w:rPr>
          <w:sz w:val="24"/>
        </w:rPr>
        <w:t>18</w:t>
      </w:r>
      <w:r w:rsidRPr="005108E4">
        <w:rPr>
          <w:spacing w:val="-5"/>
          <w:sz w:val="24"/>
        </w:rPr>
        <w:t xml:space="preserve"> </w:t>
      </w:r>
      <w:r w:rsidRPr="005108E4">
        <w:rPr>
          <w:spacing w:val="-3"/>
          <w:sz w:val="24"/>
        </w:rPr>
        <w:t>years</w:t>
      </w:r>
      <w:r w:rsidRPr="005108E4">
        <w:rPr>
          <w:spacing w:val="-5"/>
          <w:sz w:val="24"/>
        </w:rPr>
        <w:t xml:space="preserve"> </w:t>
      </w:r>
      <w:r w:rsidRPr="005108E4">
        <w:rPr>
          <w:sz w:val="24"/>
        </w:rPr>
        <w:t>old</w:t>
      </w:r>
      <w:r w:rsidRPr="005108E4">
        <w:rPr>
          <w:spacing w:val="-6"/>
          <w:sz w:val="24"/>
        </w:rPr>
        <w:t xml:space="preserve"> </w:t>
      </w:r>
      <w:r w:rsidRPr="005108E4">
        <w:rPr>
          <w:sz w:val="24"/>
        </w:rPr>
        <w:t>who</w:t>
      </w:r>
      <w:r w:rsidRPr="005108E4">
        <w:rPr>
          <w:spacing w:val="-5"/>
          <w:sz w:val="24"/>
        </w:rPr>
        <w:t xml:space="preserve"> </w:t>
      </w:r>
      <w:r w:rsidRPr="005108E4">
        <w:rPr>
          <w:sz w:val="24"/>
        </w:rPr>
        <w:t>has</w:t>
      </w:r>
      <w:r w:rsidRPr="005108E4">
        <w:rPr>
          <w:spacing w:val="-5"/>
          <w:sz w:val="24"/>
        </w:rPr>
        <w:t xml:space="preserve"> </w:t>
      </w:r>
      <w:r w:rsidRPr="005108E4">
        <w:rPr>
          <w:sz w:val="24"/>
        </w:rPr>
        <w:t>been</w:t>
      </w:r>
      <w:r w:rsidRPr="005108E4">
        <w:rPr>
          <w:spacing w:val="-5"/>
          <w:sz w:val="24"/>
        </w:rPr>
        <w:t xml:space="preserve"> </w:t>
      </w:r>
      <w:r w:rsidRPr="005108E4">
        <w:rPr>
          <w:sz w:val="24"/>
        </w:rPr>
        <w:t>diagnosed</w:t>
      </w:r>
      <w:r w:rsidRPr="005108E4">
        <w:rPr>
          <w:spacing w:val="-4"/>
          <w:sz w:val="24"/>
        </w:rPr>
        <w:t xml:space="preserve"> </w:t>
      </w:r>
      <w:r w:rsidRPr="005108E4">
        <w:rPr>
          <w:sz w:val="24"/>
        </w:rPr>
        <w:t>by</w:t>
      </w:r>
      <w:r w:rsidRPr="005108E4">
        <w:rPr>
          <w:spacing w:val="-10"/>
          <w:sz w:val="24"/>
        </w:rPr>
        <w:t xml:space="preserve"> </w:t>
      </w:r>
      <w:r w:rsidRPr="005108E4">
        <w:rPr>
          <w:sz w:val="24"/>
        </w:rPr>
        <w:t>two</w:t>
      </w:r>
      <w:r w:rsidRPr="005108E4">
        <w:rPr>
          <w:spacing w:val="-3"/>
          <w:sz w:val="24"/>
        </w:rPr>
        <w:t xml:space="preserve"> </w:t>
      </w:r>
      <w:r w:rsidRPr="005108E4">
        <w:rPr>
          <w:sz w:val="24"/>
        </w:rPr>
        <w:t>Massachusetts licensed Certifying Physicians, at least one of whom is a board-certified pediatrician, pediatric</w:t>
      </w:r>
      <w:r w:rsidRPr="005108E4">
        <w:rPr>
          <w:spacing w:val="-20"/>
          <w:sz w:val="24"/>
        </w:rPr>
        <w:t xml:space="preserve"> </w:t>
      </w:r>
      <w:r w:rsidRPr="005108E4">
        <w:rPr>
          <w:sz w:val="24"/>
        </w:rPr>
        <w:t>subspecialist,</w:t>
      </w:r>
      <w:r w:rsidRPr="005108E4">
        <w:rPr>
          <w:spacing w:val="-15"/>
          <w:sz w:val="24"/>
        </w:rPr>
        <w:t xml:space="preserve"> </w:t>
      </w:r>
      <w:r w:rsidRPr="005108E4">
        <w:rPr>
          <w:sz w:val="24"/>
        </w:rPr>
        <w:t>oncologist,</w:t>
      </w:r>
      <w:r w:rsidRPr="005108E4">
        <w:rPr>
          <w:spacing w:val="-16"/>
          <w:sz w:val="24"/>
        </w:rPr>
        <w:t xml:space="preserve"> </w:t>
      </w:r>
      <w:r w:rsidRPr="005108E4">
        <w:rPr>
          <w:sz w:val="24"/>
        </w:rPr>
        <w:t>neurologist,</w:t>
      </w:r>
      <w:r w:rsidRPr="005108E4">
        <w:rPr>
          <w:spacing w:val="-16"/>
          <w:sz w:val="24"/>
        </w:rPr>
        <w:t xml:space="preserve"> </w:t>
      </w:r>
      <w:r w:rsidRPr="005108E4">
        <w:rPr>
          <w:sz w:val="24"/>
        </w:rPr>
        <w:t>or</w:t>
      </w:r>
      <w:r w:rsidRPr="005108E4">
        <w:rPr>
          <w:spacing w:val="-16"/>
          <w:sz w:val="24"/>
        </w:rPr>
        <w:t xml:space="preserve"> </w:t>
      </w:r>
      <w:r w:rsidRPr="005108E4">
        <w:rPr>
          <w:sz w:val="24"/>
        </w:rPr>
        <w:t>family</w:t>
      </w:r>
      <w:r w:rsidRPr="005108E4">
        <w:rPr>
          <w:spacing w:val="-22"/>
          <w:sz w:val="24"/>
        </w:rPr>
        <w:t xml:space="preserve"> </w:t>
      </w:r>
      <w:r w:rsidRPr="005108E4">
        <w:rPr>
          <w:sz w:val="24"/>
        </w:rPr>
        <w:t>physician</w:t>
      </w:r>
      <w:r w:rsidRPr="005108E4">
        <w:rPr>
          <w:spacing w:val="-16"/>
          <w:sz w:val="24"/>
        </w:rPr>
        <w:t xml:space="preserve"> </w:t>
      </w:r>
      <w:r w:rsidRPr="005108E4">
        <w:rPr>
          <w:sz w:val="24"/>
        </w:rPr>
        <w:t>as</w:t>
      </w:r>
      <w:r w:rsidRPr="005108E4">
        <w:rPr>
          <w:spacing w:val="-17"/>
          <w:sz w:val="24"/>
        </w:rPr>
        <w:t xml:space="preserve"> </w:t>
      </w:r>
      <w:r w:rsidRPr="005108E4">
        <w:rPr>
          <w:sz w:val="24"/>
        </w:rPr>
        <w:t>having</w:t>
      </w:r>
      <w:r w:rsidRPr="005108E4">
        <w:rPr>
          <w:spacing w:val="-21"/>
          <w:sz w:val="24"/>
        </w:rPr>
        <w:t xml:space="preserve"> </w:t>
      </w:r>
      <w:r w:rsidRPr="005108E4">
        <w:rPr>
          <w:sz w:val="24"/>
        </w:rPr>
        <w:t>a</w:t>
      </w:r>
      <w:r w:rsidRPr="005108E4">
        <w:rPr>
          <w:spacing w:val="-19"/>
          <w:sz w:val="24"/>
        </w:rPr>
        <w:t xml:space="preserve"> </w:t>
      </w:r>
      <w:r w:rsidRPr="005108E4">
        <w:rPr>
          <w:sz w:val="24"/>
        </w:rPr>
        <w:t>Debilitating Medical</w:t>
      </w:r>
      <w:r w:rsidRPr="005108E4">
        <w:rPr>
          <w:spacing w:val="-3"/>
          <w:sz w:val="24"/>
        </w:rPr>
        <w:t xml:space="preserve"> </w:t>
      </w:r>
      <w:r w:rsidRPr="005108E4">
        <w:rPr>
          <w:sz w:val="24"/>
        </w:rPr>
        <w:t>Condition</w:t>
      </w:r>
      <w:r w:rsidRPr="005108E4">
        <w:rPr>
          <w:spacing w:val="-4"/>
          <w:sz w:val="24"/>
        </w:rPr>
        <w:t xml:space="preserve"> </w:t>
      </w:r>
      <w:r w:rsidRPr="005108E4">
        <w:rPr>
          <w:sz w:val="24"/>
        </w:rPr>
        <w:t>that</w:t>
      </w:r>
      <w:r w:rsidRPr="005108E4">
        <w:rPr>
          <w:spacing w:val="-3"/>
          <w:sz w:val="24"/>
        </w:rPr>
        <w:t xml:space="preserve"> </w:t>
      </w:r>
      <w:r w:rsidRPr="005108E4">
        <w:rPr>
          <w:sz w:val="24"/>
        </w:rPr>
        <w:t>is</w:t>
      </w:r>
      <w:r w:rsidRPr="005108E4">
        <w:rPr>
          <w:spacing w:val="-3"/>
          <w:sz w:val="24"/>
        </w:rPr>
        <w:t xml:space="preserve"> </w:t>
      </w:r>
      <w:r w:rsidRPr="005108E4">
        <w:rPr>
          <w:sz w:val="24"/>
        </w:rPr>
        <w:t>also</w:t>
      </w:r>
      <w:r w:rsidRPr="005108E4">
        <w:rPr>
          <w:spacing w:val="-4"/>
          <w:sz w:val="24"/>
        </w:rPr>
        <w:t xml:space="preserve"> </w:t>
      </w:r>
      <w:r w:rsidRPr="005108E4">
        <w:rPr>
          <w:sz w:val="24"/>
        </w:rPr>
        <w:t>a</w:t>
      </w:r>
      <w:r w:rsidRPr="005108E4">
        <w:rPr>
          <w:spacing w:val="-5"/>
          <w:sz w:val="24"/>
        </w:rPr>
        <w:t xml:space="preserve"> </w:t>
      </w:r>
      <w:r w:rsidRPr="005108E4">
        <w:rPr>
          <w:sz w:val="24"/>
        </w:rPr>
        <w:t>Life-limiting</w:t>
      </w:r>
      <w:r w:rsidRPr="005108E4">
        <w:rPr>
          <w:spacing w:val="-6"/>
          <w:sz w:val="24"/>
        </w:rPr>
        <w:t xml:space="preserve"> </w:t>
      </w:r>
      <w:r w:rsidRPr="005108E4">
        <w:rPr>
          <w:sz w:val="24"/>
        </w:rPr>
        <w:t>Illness,</w:t>
      </w:r>
      <w:r w:rsidRPr="005108E4">
        <w:rPr>
          <w:spacing w:val="-3"/>
          <w:sz w:val="24"/>
        </w:rPr>
        <w:t xml:space="preserve"> </w:t>
      </w:r>
      <w:r w:rsidRPr="005108E4">
        <w:rPr>
          <w:sz w:val="24"/>
        </w:rPr>
        <w:t>subject</w:t>
      </w:r>
      <w:r w:rsidRPr="005108E4">
        <w:rPr>
          <w:spacing w:val="-3"/>
          <w:sz w:val="24"/>
        </w:rPr>
        <w:t xml:space="preserve"> </w:t>
      </w:r>
      <w:r w:rsidRPr="005108E4">
        <w:rPr>
          <w:sz w:val="24"/>
        </w:rPr>
        <w:t>to</w:t>
      </w:r>
      <w:r w:rsidRPr="005108E4">
        <w:rPr>
          <w:spacing w:val="-4"/>
          <w:sz w:val="24"/>
        </w:rPr>
        <w:t xml:space="preserve"> </w:t>
      </w:r>
      <w:r w:rsidRPr="005108E4">
        <w:rPr>
          <w:sz w:val="24"/>
        </w:rPr>
        <w:t>935</w:t>
      </w:r>
      <w:r w:rsidRPr="005108E4">
        <w:rPr>
          <w:spacing w:val="-4"/>
          <w:sz w:val="24"/>
        </w:rPr>
        <w:t xml:space="preserve"> </w:t>
      </w:r>
      <w:r w:rsidRPr="005108E4">
        <w:rPr>
          <w:sz w:val="24"/>
        </w:rPr>
        <w:t>CMR</w:t>
      </w:r>
      <w:r w:rsidRPr="005108E4">
        <w:rPr>
          <w:spacing w:val="-3"/>
          <w:sz w:val="24"/>
        </w:rPr>
        <w:t xml:space="preserve"> </w:t>
      </w:r>
      <w:r w:rsidRPr="005108E4">
        <w:rPr>
          <w:sz w:val="24"/>
        </w:rPr>
        <w:t>501.010(10).</w:t>
      </w:r>
    </w:p>
    <w:p w14:paraId="09962F41" w14:textId="77777777" w:rsidR="00DA2759" w:rsidRPr="005108E4" w:rsidRDefault="00DA2759">
      <w:pPr>
        <w:pStyle w:val="BodyText"/>
        <w:spacing w:before="10"/>
        <w:jc w:val="left"/>
      </w:pPr>
    </w:p>
    <w:p w14:paraId="619F73E7" w14:textId="77777777" w:rsidR="00DA2759" w:rsidRPr="005108E4" w:rsidRDefault="009A7511">
      <w:pPr>
        <w:pStyle w:val="BodyText"/>
        <w:spacing w:line="242" w:lineRule="auto"/>
        <w:ind w:left="1319" w:right="116"/>
      </w:pPr>
      <w:r w:rsidRPr="005108E4">
        <w:rPr>
          <w:u w:val="single"/>
        </w:rPr>
        <w:t>Quality Control Sample</w:t>
      </w:r>
      <w:r w:rsidRPr="005108E4">
        <w:t xml:space="preserve"> means a sample of Marijuana or Marijuana Product developed by a Marijuana</w:t>
      </w:r>
      <w:r w:rsidRPr="005108E4">
        <w:rPr>
          <w:spacing w:val="-26"/>
        </w:rPr>
        <w:t xml:space="preserve"> </w:t>
      </w:r>
      <w:r w:rsidRPr="005108E4">
        <w:t>Cultivator,</w:t>
      </w:r>
      <w:r w:rsidRPr="005108E4">
        <w:rPr>
          <w:spacing w:val="-24"/>
        </w:rPr>
        <w:t xml:space="preserve"> </w:t>
      </w:r>
      <w:r w:rsidRPr="005108E4">
        <w:t>a</w:t>
      </w:r>
      <w:r w:rsidRPr="005108E4">
        <w:rPr>
          <w:spacing w:val="-26"/>
        </w:rPr>
        <w:t xml:space="preserve"> </w:t>
      </w:r>
      <w:r w:rsidRPr="005108E4">
        <w:t>Marijuana</w:t>
      </w:r>
      <w:r w:rsidRPr="005108E4">
        <w:rPr>
          <w:spacing w:val="-25"/>
        </w:rPr>
        <w:t xml:space="preserve"> </w:t>
      </w:r>
      <w:r w:rsidRPr="005108E4">
        <w:t>Product</w:t>
      </w:r>
      <w:r w:rsidRPr="005108E4">
        <w:rPr>
          <w:spacing w:val="-24"/>
        </w:rPr>
        <w:t xml:space="preserve"> </w:t>
      </w:r>
      <w:r w:rsidRPr="005108E4">
        <w:t>Manufacturer,</w:t>
      </w:r>
      <w:r w:rsidRPr="005108E4">
        <w:rPr>
          <w:spacing w:val="-24"/>
        </w:rPr>
        <w:t xml:space="preserve"> </w:t>
      </w:r>
      <w:r w:rsidRPr="005108E4">
        <w:t>a</w:t>
      </w:r>
      <w:r w:rsidRPr="005108E4">
        <w:rPr>
          <w:spacing w:val="-28"/>
        </w:rPr>
        <w:t xml:space="preserve"> </w:t>
      </w:r>
      <w:r w:rsidRPr="005108E4">
        <w:t>Microbusiness,</w:t>
      </w:r>
      <w:r w:rsidRPr="005108E4">
        <w:rPr>
          <w:spacing w:val="-26"/>
        </w:rPr>
        <w:t xml:space="preserve"> </w:t>
      </w:r>
      <w:r w:rsidRPr="005108E4">
        <w:t>or</w:t>
      </w:r>
      <w:r w:rsidRPr="005108E4">
        <w:rPr>
          <w:spacing w:val="-27"/>
        </w:rPr>
        <w:t xml:space="preserve"> </w:t>
      </w:r>
      <w:r w:rsidRPr="005108E4">
        <w:t>a</w:t>
      </w:r>
      <w:r w:rsidRPr="005108E4">
        <w:rPr>
          <w:spacing w:val="-27"/>
        </w:rPr>
        <w:t xml:space="preserve"> </w:t>
      </w:r>
      <w:r w:rsidRPr="005108E4">
        <w:t>Craft</w:t>
      </w:r>
      <w:r w:rsidRPr="005108E4">
        <w:rPr>
          <w:spacing w:val="-24"/>
        </w:rPr>
        <w:t xml:space="preserve"> </w:t>
      </w:r>
      <w:r w:rsidRPr="005108E4">
        <w:t>Marijuana Cooperative</w:t>
      </w:r>
      <w:r w:rsidRPr="005108E4">
        <w:rPr>
          <w:spacing w:val="-30"/>
        </w:rPr>
        <w:t xml:space="preserve"> </w:t>
      </w:r>
      <w:r w:rsidRPr="005108E4">
        <w:t>that</w:t>
      </w:r>
      <w:r w:rsidRPr="005108E4">
        <w:rPr>
          <w:spacing w:val="-29"/>
        </w:rPr>
        <w:t xml:space="preserve"> </w:t>
      </w:r>
      <w:r w:rsidRPr="005108E4">
        <w:t>is</w:t>
      </w:r>
      <w:r w:rsidRPr="005108E4">
        <w:rPr>
          <w:spacing w:val="-28"/>
        </w:rPr>
        <w:t xml:space="preserve"> </w:t>
      </w:r>
      <w:r w:rsidRPr="005108E4">
        <w:t>provided</w:t>
      </w:r>
      <w:r w:rsidRPr="005108E4">
        <w:rPr>
          <w:spacing w:val="-29"/>
        </w:rPr>
        <w:t xml:space="preserve"> </w:t>
      </w:r>
      <w:r w:rsidRPr="005108E4">
        <w:t>internally</w:t>
      </w:r>
      <w:r w:rsidRPr="005108E4">
        <w:rPr>
          <w:spacing w:val="-35"/>
        </w:rPr>
        <w:t xml:space="preserve"> </w:t>
      </w:r>
      <w:r w:rsidRPr="005108E4">
        <w:t>to</w:t>
      </w:r>
      <w:r w:rsidRPr="005108E4">
        <w:rPr>
          <w:spacing w:val="-29"/>
        </w:rPr>
        <w:t xml:space="preserve"> </w:t>
      </w:r>
      <w:r w:rsidRPr="005108E4">
        <w:t>employees</w:t>
      </w:r>
      <w:r w:rsidRPr="005108E4">
        <w:rPr>
          <w:spacing w:val="-28"/>
        </w:rPr>
        <w:t xml:space="preserve"> </w:t>
      </w:r>
      <w:r w:rsidRPr="005108E4">
        <w:t>for</w:t>
      </w:r>
      <w:r w:rsidRPr="005108E4">
        <w:rPr>
          <w:spacing w:val="-29"/>
        </w:rPr>
        <w:t xml:space="preserve"> </w:t>
      </w:r>
      <w:r w:rsidRPr="005108E4">
        <w:t>purposes</w:t>
      </w:r>
      <w:r w:rsidRPr="005108E4">
        <w:rPr>
          <w:spacing w:val="-28"/>
        </w:rPr>
        <w:t xml:space="preserve"> </w:t>
      </w:r>
      <w:r w:rsidRPr="005108E4">
        <w:t>of</w:t>
      </w:r>
      <w:r w:rsidRPr="005108E4">
        <w:rPr>
          <w:spacing w:val="-29"/>
        </w:rPr>
        <w:t xml:space="preserve"> </w:t>
      </w:r>
      <w:r w:rsidRPr="005108E4">
        <w:t>ensuring</w:t>
      </w:r>
      <w:r w:rsidRPr="005108E4">
        <w:rPr>
          <w:spacing w:val="-33"/>
        </w:rPr>
        <w:t xml:space="preserve"> </w:t>
      </w:r>
      <w:r w:rsidRPr="005108E4">
        <w:rPr>
          <w:spacing w:val="-3"/>
        </w:rPr>
        <w:t>product</w:t>
      </w:r>
      <w:r w:rsidRPr="005108E4">
        <w:rPr>
          <w:spacing w:val="-30"/>
        </w:rPr>
        <w:t xml:space="preserve"> </w:t>
      </w:r>
      <w:r w:rsidRPr="005108E4">
        <w:t>quality</w:t>
      </w:r>
      <w:r w:rsidRPr="005108E4">
        <w:rPr>
          <w:spacing w:val="-35"/>
        </w:rPr>
        <w:t xml:space="preserve"> </w:t>
      </w:r>
      <w:r w:rsidRPr="005108E4">
        <w:t>and making determinations about whether to sell the Marijuana or Marijuana</w:t>
      </w:r>
      <w:r w:rsidRPr="005108E4">
        <w:rPr>
          <w:spacing w:val="-27"/>
        </w:rPr>
        <w:t xml:space="preserve"> </w:t>
      </w:r>
      <w:r w:rsidRPr="005108E4">
        <w:t>Product.</w:t>
      </w:r>
    </w:p>
    <w:p w14:paraId="3D2E53F6" w14:textId="77777777" w:rsidR="00DA2759" w:rsidRPr="005108E4" w:rsidRDefault="00DA2759">
      <w:pPr>
        <w:pStyle w:val="BodyText"/>
        <w:spacing w:before="5"/>
        <w:jc w:val="left"/>
      </w:pPr>
    </w:p>
    <w:p w14:paraId="3557E58D" w14:textId="77777777" w:rsidR="00DA2759" w:rsidRPr="005108E4" w:rsidRDefault="009A7511">
      <w:pPr>
        <w:pStyle w:val="BodyText"/>
        <w:spacing w:before="1" w:line="242" w:lineRule="auto"/>
        <w:ind w:left="1320" w:right="117" w:hanging="1"/>
      </w:pPr>
      <w:r w:rsidRPr="005108E4">
        <w:rPr>
          <w:u w:val="single"/>
        </w:rPr>
        <w:t>Quarantine Order</w:t>
      </w:r>
      <w:r w:rsidRPr="005108E4">
        <w:t xml:space="preserve"> means an order to quarantine or otherwise restrict the sales or use of Marijuana,</w:t>
      </w:r>
      <w:r w:rsidRPr="005108E4">
        <w:rPr>
          <w:spacing w:val="-22"/>
        </w:rPr>
        <w:t xml:space="preserve"> </w:t>
      </w:r>
      <w:r w:rsidRPr="005108E4">
        <w:t>Marijuana</w:t>
      </w:r>
      <w:r w:rsidRPr="005108E4">
        <w:rPr>
          <w:spacing w:val="-22"/>
        </w:rPr>
        <w:t xml:space="preserve"> </w:t>
      </w:r>
      <w:r w:rsidRPr="005108E4">
        <w:t>Products,</w:t>
      </w:r>
      <w:r w:rsidRPr="005108E4">
        <w:rPr>
          <w:spacing w:val="-21"/>
        </w:rPr>
        <w:t xml:space="preserve"> </w:t>
      </w:r>
      <w:r w:rsidRPr="005108E4">
        <w:t>or</w:t>
      </w:r>
      <w:r w:rsidRPr="005108E4">
        <w:rPr>
          <w:spacing w:val="-22"/>
        </w:rPr>
        <w:t xml:space="preserve"> </w:t>
      </w:r>
      <w:r w:rsidRPr="005108E4">
        <w:t>MIPs</w:t>
      </w:r>
      <w:r w:rsidRPr="005108E4">
        <w:rPr>
          <w:spacing w:val="-24"/>
        </w:rPr>
        <w:t xml:space="preserve"> </w:t>
      </w:r>
      <w:r w:rsidRPr="005108E4">
        <w:t>by</w:t>
      </w:r>
      <w:r w:rsidRPr="005108E4">
        <w:rPr>
          <w:spacing w:val="-31"/>
        </w:rPr>
        <w:t xml:space="preserve"> </w:t>
      </w:r>
      <w:r w:rsidRPr="005108E4">
        <w:t>a</w:t>
      </w:r>
      <w:r w:rsidRPr="005108E4">
        <w:rPr>
          <w:spacing w:val="-22"/>
        </w:rPr>
        <w:t xml:space="preserve"> </w:t>
      </w:r>
      <w:r w:rsidRPr="005108E4">
        <w:t>Licensee</w:t>
      </w:r>
      <w:r w:rsidRPr="005108E4">
        <w:rPr>
          <w:spacing w:val="-22"/>
        </w:rPr>
        <w:t xml:space="preserve"> </w:t>
      </w:r>
      <w:r w:rsidRPr="005108E4">
        <w:t>or</w:t>
      </w:r>
      <w:r w:rsidRPr="005108E4">
        <w:rPr>
          <w:spacing w:val="-22"/>
        </w:rPr>
        <w:t xml:space="preserve"> </w:t>
      </w:r>
      <w:r w:rsidRPr="005108E4">
        <w:t>Registrant</w:t>
      </w:r>
      <w:r w:rsidRPr="005108E4">
        <w:rPr>
          <w:spacing w:val="-22"/>
        </w:rPr>
        <w:t xml:space="preserve"> </w:t>
      </w:r>
      <w:r w:rsidRPr="005108E4">
        <w:t>to</w:t>
      </w:r>
      <w:r w:rsidRPr="005108E4">
        <w:rPr>
          <w:spacing w:val="-21"/>
        </w:rPr>
        <w:t xml:space="preserve"> </w:t>
      </w:r>
      <w:r w:rsidRPr="005108E4">
        <w:t>protect</w:t>
      </w:r>
      <w:r w:rsidRPr="005108E4">
        <w:rPr>
          <w:spacing w:val="-21"/>
        </w:rPr>
        <w:t xml:space="preserve"> </w:t>
      </w:r>
      <w:r w:rsidRPr="005108E4">
        <w:t>the</w:t>
      </w:r>
      <w:r w:rsidRPr="005108E4">
        <w:rPr>
          <w:spacing w:val="-23"/>
        </w:rPr>
        <w:t xml:space="preserve"> </w:t>
      </w:r>
      <w:r w:rsidRPr="005108E4">
        <w:t>public</w:t>
      </w:r>
      <w:r w:rsidRPr="005108E4">
        <w:rPr>
          <w:spacing w:val="-22"/>
        </w:rPr>
        <w:t xml:space="preserve"> </w:t>
      </w:r>
      <w:r w:rsidRPr="005108E4">
        <w:t>health, safety, or</w:t>
      </w:r>
      <w:r w:rsidRPr="005108E4">
        <w:rPr>
          <w:spacing w:val="-3"/>
        </w:rPr>
        <w:t xml:space="preserve"> </w:t>
      </w:r>
      <w:r w:rsidRPr="005108E4">
        <w:t>welfare.</w:t>
      </w:r>
    </w:p>
    <w:p w14:paraId="1BF65759" w14:textId="77777777" w:rsidR="00D80594" w:rsidRPr="005108E4" w:rsidRDefault="00D80594">
      <w:pPr>
        <w:pStyle w:val="BodyText"/>
        <w:spacing w:before="1" w:line="242" w:lineRule="auto"/>
        <w:ind w:left="1320" w:right="117" w:hanging="1"/>
      </w:pPr>
    </w:p>
    <w:p w14:paraId="6196DAA8" w14:textId="58A15B63" w:rsidR="00D80594" w:rsidRPr="005108E4" w:rsidRDefault="000E0C0E" w:rsidP="00E077D0">
      <w:pPr>
        <w:pStyle w:val="BodyText"/>
        <w:spacing w:line="242" w:lineRule="auto"/>
        <w:ind w:left="1320" w:right="117" w:hanging="1"/>
      </w:pPr>
      <w:r w:rsidRPr="005108E4">
        <w:rPr>
          <w:u w:val="single"/>
        </w:rPr>
        <w:t>Reasonably Related</w:t>
      </w:r>
      <w:r w:rsidRPr="005108E4">
        <w:t xml:space="preserve"> means a demonstrable nexus between the actual operations of an ME or MTC and an enhanced need for a Host Community’s goods or services in order to offset the impact of operations.  Fees customarily imposed on other non-marijuana businesses operating in a Host Community shall not be considered Reasonably Related.</w:t>
      </w:r>
    </w:p>
    <w:p w14:paraId="080E1C41" w14:textId="77777777" w:rsidR="00DA2759" w:rsidRPr="005108E4" w:rsidRDefault="00DA2759">
      <w:pPr>
        <w:pStyle w:val="BodyText"/>
        <w:spacing w:before="6"/>
        <w:jc w:val="left"/>
      </w:pPr>
    </w:p>
    <w:p w14:paraId="205EAEC6" w14:textId="77777777" w:rsidR="00DA2759" w:rsidRPr="005108E4" w:rsidRDefault="009A7511">
      <w:pPr>
        <w:pStyle w:val="BodyText"/>
        <w:spacing w:line="244" w:lineRule="auto"/>
        <w:ind w:left="1319" w:right="116"/>
      </w:pPr>
      <w:r w:rsidRPr="005108E4">
        <w:rPr>
          <w:u w:val="single"/>
        </w:rPr>
        <w:t>Registered</w:t>
      </w:r>
      <w:r w:rsidRPr="005108E4">
        <w:rPr>
          <w:spacing w:val="-9"/>
          <w:u w:val="single"/>
        </w:rPr>
        <w:t xml:space="preserve"> </w:t>
      </w:r>
      <w:r w:rsidRPr="005108E4">
        <w:rPr>
          <w:u w:val="single"/>
        </w:rPr>
        <w:t>Qualifying</w:t>
      </w:r>
      <w:r w:rsidRPr="005108E4">
        <w:rPr>
          <w:spacing w:val="-9"/>
          <w:u w:val="single"/>
        </w:rPr>
        <w:t xml:space="preserve"> </w:t>
      </w:r>
      <w:r w:rsidRPr="005108E4">
        <w:rPr>
          <w:u w:val="single"/>
        </w:rPr>
        <w:t>Patient</w:t>
      </w:r>
      <w:r w:rsidRPr="005108E4">
        <w:rPr>
          <w:spacing w:val="-8"/>
        </w:rPr>
        <w:t xml:space="preserve"> </w:t>
      </w:r>
      <w:r w:rsidRPr="005108E4">
        <w:t>means</w:t>
      </w:r>
      <w:r w:rsidRPr="005108E4">
        <w:rPr>
          <w:spacing w:val="-9"/>
        </w:rPr>
        <w:t xml:space="preserve"> </w:t>
      </w:r>
      <w:r w:rsidRPr="005108E4">
        <w:t>a</w:t>
      </w:r>
      <w:r w:rsidRPr="005108E4">
        <w:rPr>
          <w:spacing w:val="-11"/>
        </w:rPr>
        <w:t xml:space="preserve"> </w:t>
      </w:r>
      <w:r w:rsidRPr="005108E4">
        <w:t>Qualifying</w:t>
      </w:r>
      <w:r w:rsidRPr="005108E4">
        <w:rPr>
          <w:spacing w:val="-13"/>
        </w:rPr>
        <w:t xml:space="preserve"> </w:t>
      </w:r>
      <w:r w:rsidRPr="005108E4">
        <w:t>Patient</w:t>
      </w:r>
      <w:r w:rsidRPr="005108E4">
        <w:rPr>
          <w:spacing w:val="-10"/>
        </w:rPr>
        <w:t xml:space="preserve"> </w:t>
      </w:r>
      <w:r w:rsidRPr="005108E4">
        <w:t>who</w:t>
      </w:r>
      <w:r w:rsidRPr="005108E4">
        <w:rPr>
          <w:spacing w:val="-9"/>
        </w:rPr>
        <w:t xml:space="preserve"> </w:t>
      </w:r>
      <w:r w:rsidRPr="005108E4">
        <w:t>is</w:t>
      </w:r>
      <w:r w:rsidRPr="005108E4">
        <w:rPr>
          <w:spacing w:val="-10"/>
        </w:rPr>
        <w:t xml:space="preserve"> </w:t>
      </w:r>
      <w:r w:rsidRPr="005108E4">
        <w:t>currently</w:t>
      </w:r>
      <w:r w:rsidRPr="005108E4">
        <w:rPr>
          <w:spacing w:val="-17"/>
        </w:rPr>
        <w:t xml:space="preserve"> </w:t>
      </w:r>
      <w:r w:rsidRPr="005108E4">
        <w:t>and</w:t>
      </w:r>
      <w:r w:rsidRPr="005108E4">
        <w:rPr>
          <w:spacing w:val="-10"/>
        </w:rPr>
        <w:t xml:space="preserve"> </w:t>
      </w:r>
      <w:r w:rsidRPr="005108E4">
        <w:t>validly</w:t>
      </w:r>
      <w:r w:rsidRPr="005108E4">
        <w:rPr>
          <w:spacing w:val="-18"/>
        </w:rPr>
        <w:t xml:space="preserve"> </w:t>
      </w:r>
      <w:r w:rsidRPr="005108E4">
        <w:t>issued</w:t>
      </w:r>
      <w:r w:rsidRPr="005108E4">
        <w:rPr>
          <w:spacing w:val="-9"/>
        </w:rPr>
        <w:t xml:space="preserve"> </w:t>
      </w:r>
      <w:r w:rsidRPr="005108E4">
        <w:t>a temporary or an annual Registration Card by the</w:t>
      </w:r>
      <w:r w:rsidRPr="005108E4">
        <w:rPr>
          <w:spacing w:val="-26"/>
        </w:rPr>
        <w:t xml:space="preserve"> </w:t>
      </w:r>
      <w:r w:rsidRPr="005108E4">
        <w:t>Commission.</w:t>
      </w:r>
    </w:p>
    <w:p w14:paraId="6B63AE81" w14:textId="77777777" w:rsidR="00DA2759" w:rsidRPr="005108E4" w:rsidRDefault="00DA2759">
      <w:pPr>
        <w:pStyle w:val="BodyText"/>
        <w:spacing w:before="1"/>
        <w:jc w:val="left"/>
      </w:pPr>
    </w:p>
    <w:p w14:paraId="6A2A7D20" w14:textId="77777777" w:rsidR="00DA2759" w:rsidRPr="005108E4" w:rsidRDefault="009A7511">
      <w:pPr>
        <w:pStyle w:val="BodyText"/>
        <w:spacing w:line="242" w:lineRule="auto"/>
        <w:ind w:left="1319" w:right="116"/>
      </w:pPr>
      <w:r w:rsidRPr="005108E4">
        <w:rPr>
          <w:u w:val="single"/>
        </w:rPr>
        <w:t>Registrant</w:t>
      </w:r>
      <w:r w:rsidRPr="005108E4">
        <w:t xml:space="preserve"> means the holder of a Registration Card currently and validly registered with the Commission.</w:t>
      </w:r>
    </w:p>
    <w:p w14:paraId="7B0F34F9" w14:textId="77777777" w:rsidR="00DA2759" w:rsidRPr="005108E4" w:rsidRDefault="00DA2759">
      <w:pPr>
        <w:pStyle w:val="BodyText"/>
        <w:spacing w:before="4"/>
        <w:jc w:val="left"/>
      </w:pPr>
    </w:p>
    <w:p w14:paraId="11703A6F" w14:textId="77777777" w:rsidR="00DA2759" w:rsidRPr="005108E4" w:rsidRDefault="009A7511">
      <w:pPr>
        <w:pStyle w:val="BodyText"/>
        <w:spacing w:line="242" w:lineRule="auto"/>
        <w:ind w:left="1319" w:right="116"/>
      </w:pPr>
      <w:r w:rsidRPr="005108E4">
        <w:rPr>
          <w:u w:val="single"/>
        </w:rPr>
        <w:t>Registration</w:t>
      </w:r>
      <w:r w:rsidRPr="005108E4">
        <w:rPr>
          <w:spacing w:val="-17"/>
          <w:u w:val="single"/>
        </w:rPr>
        <w:t xml:space="preserve"> </w:t>
      </w:r>
      <w:r w:rsidRPr="005108E4">
        <w:rPr>
          <w:u w:val="single"/>
        </w:rPr>
        <w:t>Card</w:t>
      </w:r>
      <w:r w:rsidRPr="005108E4">
        <w:rPr>
          <w:spacing w:val="-17"/>
        </w:rPr>
        <w:t xml:space="preserve"> </w:t>
      </w:r>
      <w:r w:rsidRPr="005108E4">
        <w:t>means</w:t>
      </w:r>
      <w:r w:rsidRPr="005108E4">
        <w:rPr>
          <w:spacing w:val="-16"/>
        </w:rPr>
        <w:t xml:space="preserve"> </w:t>
      </w:r>
      <w:r w:rsidRPr="005108E4">
        <w:t>an</w:t>
      </w:r>
      <w:r w:rsidRPr="005108E4">
        <w:rPr>
          <w:spacing w:val="-17"/>
        </w:rPr>
        <w:t xml:space="preserve"> </w:t>
      </w:r>
      <w:r w:rsidRPr="005108E4">
        <w:t>identification</w:t>
      </w:r>
      <w:r w:rsidRPr="005108E4">
        <w:rPr>
          <w:spacing w:val="-17"/>
        </w:rPr>
        <w:t xml:space="preserve"> </w:t>
      </w:r>
      <w:r w:rsidRPr="005108E4">
        <w:t>card</w:t>
      </w:r>
      <w:r w:rsidRPr="005108E4">
        <w:rPr>
          <w:spacing w:val="-17"/>
        </w:rPr>
        <w:t xml:space="preserve"> </w:t>
      </w:r>
      <w:r w:rsidRPr="005108E4">
        <w:t>currently</w:t>
      </w:r>
      <w:r w:rsidRPr="005108E4">
        <w:rPr>
          <w:spacing w:val="-24"/>
        </w:rPr>
        <w:t xml:space="preserve"> </w:t>
      </w:r>
      <w:r w:rsidRPr="005108E4">
        <w:t>and</w:t>
      </w:r>
      <w:r w:rsidRPr="005108E4">
        <w:rPr>
          <w:spacing w:val="-17"/>
        </w:rPr>
        <w:t xml:space="preserve"> </w:t>
      </w:r>
      <w:r w:rsidRPr="005108E4">
        <w:t>validly</w:t>
      </w:r>
      <w:r w:rsidRPr="005108E4">
        <w:rPr>
          <w:spacing w:val="-23"/>
        </w:rPr>
        <w:t xml:space="preserve"> </w:t>
      </w:r>
      <w:r w:rsidRPr="005108E4">
        <w:t>issued</w:t>
      </w:r>
      <w:r w:rsidRPr="005108E4">
        <w:rPr>
          <w:spacing w:val="-17"/>
        </w:rPr>
        <w:t xml:space="preserve"> </w:t>
      </w:r>
      <w:r w:rsidRPr="005108E4">
        <w:t>by</w:t>
      </w:r>
      <w:r w:rsidRPr="005108E4">
        <w:rPr>
          <w:spacing w:val="-25"/>
        </w:rPr>
        <w:t xml:space="preserve"> </w:t>
      </w:r>
      <w:r w:rsidRPr="005108E4">
        <w:t>the</w:t>
      </w:r>
      <w:r w:rsidRPr="005108E4">
        <w:rPr>
          <w:spacing w:val="-20"/>
        </w:rPr>
        <w:t xml:space="preserve"> </w:t>
      </w:r>
      <w:r w:rsidRPr="005108E4">
        <w:t>Commission, to a Registered Qualifying Patient, Personal Caregiver, Institutional Caregiver, MTC or Laboratory</w:t>
      </w:r>
      <w:r w:rsidRPr="005108E4">
        <w:rPr>
          <w:spacing w:val="-20"/>
        </w:rPr>
        <w:t xml:space="preserve"> </w:t>
      </w:r>
      <w:r w:rsidRPr="005108E4">
        <w:t>Agent.</w:t>
      </w:r>
      <w:r w:rsidRPr="005108E4">
        <w:rPr>
          <w:spacing w:val="-11"/>
        </w:rPr>
        <w:t xml:space="preserve"> </w:t>
      </w:r>
      <w:r w:rsidRPr="005108E4">
        <w:t>The</w:t>
      </w:r>
      <w:r w:rsidRPr="005108E4">
        <w:rPr>
          <w:spacing w:val="-12"/>
        </w:rPr>
        <w:t xml:space="preserve"> </w:t>
      </w:r>
      <w:r w:rsidRPr="005108E4">
        <w:t>Registration</w:t>
      </w:r>
      <w:r w:rsidRPr="005108E4">
        <w:rPr>
          <w:spacing w:val="-10"/>
        </w:rPr>
        <w:t xml:space="preserve"> </w:t>
      </w:r>
      <w:r w:rsidRPr="005108E4">
        <w:t>Card</w:t>
      </w:r>
      <w:r w:rsidRPr="005108E4">
        <w:rPr>
          <w:spacing w:val="-11"/>
        </w:rPr>
        <w:t xml:space="preserve"> </w:t>
      </w:r>
      <w:r w:rsidRPr="005108E4">
        <w:t>allows</w:t>
      </w:r>
      <w:r w:rsidRPr="005108E4">
        <w:rPr>
          <w:spacing w:val="-11"/>
        </w:rPr>
        <w:t xml:space="preserve"> </w:t>
      </w:r>
      <w:r w:rsidRPr="005108E4">
        <w:t>access</w:t>
      </w:r>
      <w:r w:rsidRPr="005108E4">
        <w:rPr>
          <w:spacing w:val="-11"/>
        </w:rPr>
        <w:t xml:space="preserve"> </w:t>
      </w:r>
      <w:r w:rsidRPr="005108E4">
        <w:t>into</w:t>
      </w:r>
      <w:r w:rsidRPr="005108E4">
        <w:rPr>
          <w:spacing w:val="-10"/>
        </w:rPr>
        <w:t xml:space="preserve"> </w:t>
      </w:r>
      <w:r w:rsidRPr="005108E4">
        <w:t>Commission</w:t>
      </w:r>
      <w:r w:rsidRPr="005108E4">
        <w:rPr>
          <w:spacing w:val="-11"/>
        </w:rPr>
        <w:t xml:space="preserve"> </w:t>
      </w:r>
      <w:r w:rsidRPr="005108E4">
        <w:t>supported</w:t>
      </w:r>
      <w:r w:rsidRPr="005108E4">
        <w:rPr>
          <w:spacing w:val="-14"/>
        </w:rPr>
        <w:t xml:space="preserve"> </w:t>
      </w:r>
      <w:r w:rsidRPr="005108E4">
        <w:t>databases. The</w:t>
      </w:r>
      <w:r w:rsidRPr="005108E4">
        <w:rPr>
          <w:spacing w:val="-11"/>
        </w:rPr>
        <w:t xml:space="preserve"> </w:t>
      </w:r>
      <w:r w:rsidRPr="005108E4">
        <w:t>Registration</w:t>
      </w:r>
      <w:r w:rsidRPr="005108E4">
        <w:rPr>
          <w:spacing w:val="-11"/>
        </w:rPr>
        <w:t xml:space="preserve"> </w:t>
      </w:r>
      <w:r w:rsidRPr="005108E4">
        <w:t>Card</w:t>
      </w:r>
      <w:r w:rsidRPr="005108E4">
        <w:rPr>
          <w:spacing w:val="-8"/>
        </w:rPr>
        <w:t xml:space="preserve"> </w:t>
      </w:r>
      <w:r w:rsidRPr="005108E4">
        <w:t>facilitates</w:t>
      </w:r>
      <w:r w:rsidRPr="005108E4">
        <w:rPr>
          <w:spacing w:val="-8"/>
        </w:rPr>
        <w:t xml:space="preserve"> </w:t>
      </w:r>
      <w:r w:rsidRPr="005108E4">
        <w:t>verification</w:t>
      </w:r>
      <w:r w:rsidRPr="005108E4">
        <w:rPr>
          <w:spacing w:val="-8"/>
        </w:rPr>
        <w:t xml:space="preserve"> </w:t>
      </w:r>
      <w:r w:rsidRPr="005108E4">
        <w:t>of</w:t>
      </w:r>
      <w:r w:rsidRPr="005108E4">
        <w:rPr>
          <w:spacing w:val="-10"/>
        </w:rPr>
        <w:t xml:space="preserve"> </w:t>
      </w:r>
      <w:r w:rsidRPr="005108E4">
        <w:t>an</w:t>
      </w:r>
      <w:r w:rsidRPr="005108E4">
        <w:rPr>
          <w:spacing w:val="-8"/>
        </w:rPr>
        <w:t xml:space="preserve"> </w:t>
      </w:r>
      <w:r w:rsidRPr="005108E4">
        <w:t>individual</w:t>
      </w:r>
      <w:r w:rsidRPr="005108E4">
        <w:rPr>
          <w:spacing w:val="-10"/>
        </w:rPr>
        <w:t xml:space="preserve"> </w:t>
      </w:r>
      <w:r w:rsidRPr="005108E4">
        <w:t>Registrant's</w:t>
      </w:r>
      <w:r w:rsidRPr="005108E4">
        <w:rPr>
          <w:spacing w:val="-10"/>
        </w:rPr>
        <w:t xml:space="preserve"> </w:t>
      </w:r>
      <w:r w:rsidRPr="005108E4">
        <w:t>status</w:t>
      </w:r>
      <w:r w:rsidRPr="005108E4">
        <w:rPr>
          <w:spacing w:val="-10"/>
        </w:rPr>
        <w:t xml:space="preserve"> </w:t>
      </w:r>
      <w:r w:rsidRPr="005108E4">
        <w:t>including,</w:t>
      </w:r>
      <w:r w:rsidRPr="005108E4">
        <w:rPr>
          <w:spacing w:val="-10"/>
        </w:rPr>
        <w:t xml:space="preserve"> </w:t>
      </w:r>
      <w:r w:rsidRPr="005108E4">
        <w:t>but not</w:t>
      </w:r>
      <w:r w:rsidRPr="005108E4">
        <w:rPr>
          <w:spacing w:val="-13"/>
        </w:rPr>
        <w:t xml:space="preserve"> </w:t>
      </w:r>
      <w:r w:rsidRPr="005108E4">
        <w:t>limited</w:t>
      </w:r>
      <w:r w:rsidRPr="005108E4">
        <w:rPr>
          <w:spacing w:val="-11"/>
        </w:rPr>
        <w:t xml:space="preserve"> </w:t>
      </w:r>
      <w:r w:rsidRPr="005108E4">
        <w:t>to,</w:t>
      </w:r>
      <w:r w:rsidRPr="005108E4">
        <w:rPr>
          <w:spacing w:val="-11"/>
        </w:rPr>
        <w:t xml:space="preserve"> </w:t>
      </w:r>
      <w:r w:rsidRPr="005108E4">
        <w:t>the</w:t>
      </w:r>
      <w:r w:rsidRPr="005108E4">
        <w:rPr>
          <w:spacing w:val="-11"/>
        </w:rPr>
        <w:t xml:space="preserve"> </w:t>
      </w:r>
      <w:r w:rsidRPr="005108E4">
        <w:t>identification</w:t>
      </w:r>
      <w:r w:rsidRPr="005108E4">
        <w:rPr>
          <w:spacing w:val="-13"/>
        </w:rPr>
        <w:t xml:space="preserve"> </w:t>
      </w:r>
      <w:r w:rsidRPr="005108E4">
        <w:t>by</w:t>
      </w:r>
      <w:r w:rsidRPr="005108E4">
        <w:rPr>
          <w:spacing w:val="-19"/>
        </w:rPr>
        <w:t xml:space="preserve"> </w:t>
      </w:r>
      <w:r w:rsidRPr="005108E4">
        <w:t>the</w:t>
      </w:r>
      <w:r w:rsidRPr="005108E4">
        <w:rPr>
          <w:spacing w:val="-14"/>
        </w:rPr>
        <w:t xml:space="preserve"> </w:t>
      </w:r>
      <w:r w:rsidRPr="005108E4">
        <w:t>Commission</w:t>
      </w:r>
      <w:r w:rsidRPr="005108E4">
        <w:rPr>
          <w:spacing w:val="-13"/>
        </w:rPr>
        <w:t xml:space="preserve"> </w:t>
      </w:r>
      <w:r w:rsidRPr="005108E4">
        <w:t>and</w:t>
      </w:r>
      <w:r w:rsidRPr="005108E4">
        <w:rPr>
          <w:spacing w:val="-12"/>
        </w:rPr>
        <w:t xml:space="preserve"> </w:t>
      </w:r>
      <w:r w:rsidRPr="005108E4">
        <w:rPr>
          <w:spacing w:val="-3"/>
        </w:rPr>
        <w:t>Law</w:t>
      </w:r>
      <w:r w:rsidRPr="005108E4">
        <w:rPr>
          <w:spacing w:val="-14"/>
        </w:rPr>
        <w:t xml:space="preserve"> </w:t>
      </w:r>
      <w:r w:rsidRPr="005108E4">
        <w:t>Enforcement</w:t>
      </w:r>
      <w:r w:rsidRPr="005108E4">
        <w:rPr>
          <w:spacing w:val="-13"/>
        </w:rPr>
        <w:t xml:space="preserve"> </w:t>
      </w:r>
      <w:r w:rsidRPr="005108E4">
        <w:t>Authorities</w:t>
      </w:r>
      <w:r w:rsidRPr="005108E4">
        <w:rPr>
          <w:spacing w:val="-12"/>
        </w:rPr>
        <w:t xml:space="preserve"> </w:t>
      </w:r>
      <w:r w:rsidRPr="005108E4">
        <w:t>of</w:t>
      </w:r>
      <w:r w:rsidRPr="005108E4">
        <w:rPr>
          <w:spacing w:val="-14"/>
        </w:rPr>
        <w:t xml:space="preserve"> </w:t>
      </w:r>
      <w:r w:rsidRPr="005108E4">
        <w:t xml:space="preserve">those </w:t>
      </w:r>
      <w:r w:rsidRPr="005108E4">
        <w:lastRenderedPageBreak/>
        <w:t>individuals who are exempt from Massachusetts criminal and civil penalties under St. 2016, c. 334, as amended by St. 2017, c. 55, M.G.L. c. 94I, and 935 CMR</w:t>
      </w:r>
      <w:r w:rsidRPr="005108E4">
        <w:rPr>
          <w:spacing w:val="-38"/>
        </w:rPr>
        <w:t xml:space="preserve"> </w:t>
      </w:r>
      <w:r w:rsidRPr="005108E4">
        <w:t>501.000.</w:t>
      </w:r>
    </w:p>
    <w:p w14:paraId="197E5F1C" w14:textId="77777777" w:rsidR="00DA2759" w:rsidRPr="005108E4" w:rsidRDefault="00DA2759">
      <w:pPr>
        <w:pStyle w:val="BodyText"/>
        <w:spacing w:before="10"/>
        <w:jc w:val="left"/>
      </w:pPr>
    </w:p>
    <w:p w14:paraId="20138426" w14:textId="77777777" w:rsidR="00DA2759" w:rsidRPr="005108E4" w:rsidRDefault="009A7511">
      <w:pPr>
        <w:pStyle w:val="BodyText"/>
        <w:spacing w:line="242" w:lineRule="auto"/>
        <w:ind w:left="1320" w:right="110"/>
      </w:pPr>
      <w:r w:rsidRPr="005108E4">
        <w:rPr>
          <w:u w:val="single"/>
        </w:rPr>
        <w:t>Removal of Product</w:t>
      </w:r>
      <w:r w:rsidRPr="005108E4">
        <w:t xml:space="preserve"> means an order issued against an MTC to remove and prohibit sales of categories</w:t>
      </w:r>
      <w:r w:rsidRPr="005108E4">
        <w:rPr>
          <w:spacing w:val="-15"/>
        </w:rPr>
        <w:t xml:space="preserve"> </w:t>
      </w:r>
      <w:r w:rsidRPr="005108E4">
        <w:t>of</w:t>
      </w:r>
      <w:r w:rsidRPr="005108E4">
        <w:rPr>
          <w:spacing w:val="-16"/>
        </w:rPr>
        <w:t xml:space="preserve"> </w:t>
      </w:r>
      <w:r w:rsidRPr="005108E4">
        <w:t>products,</w:t>
      </w:r>
      <w:r w:rsidRPr="005108E4">
        <w:rPr>
          <w:spacing w:val="-18"/>
        </w:rPr>
        <w:t xml:space="preserve"> </w:t>
      </w:r>
      <w:r w:rsidRPr="005108E4">
        <w:t>product</w:t>
      </w:r>
      <w:r w:rsidRPr="005108E4">
        <w:rPr>
          <w:spacing w:val="-16"/>
        </w:rPr>
        <w:t xml:space="preserve"> </w:t>
      </w:r>
      <w:r w:rsidRPr="005108E4">
        <w:t>types,</w:t>
      </w:r>
      <w:r w:rsidRPr="005108E4">
        <w:rPr>
          <w:spacing w:val="-18"/>
        </w:rPr>
        <w:t xml:space="preserve"> </w:t>
      </w:r>
      <w:r w:rsidRPr="005108E4">
        <w:t>specific</w:t>
      </w:r>
      <w:r w:rsidRPr="005108E4">
        <w:rPr>
          <w:spacing w:val="-18"/>
        </w:rPr>
        <w:t xml:space="preserve"> </w:t>
      </w:r>
      <w:r w:rsidRPr="005108E4">
        <w:t>product</w:t>
      </w:r>
      <w:r w:rsidRPr="005108E4">
        <w:rPr>
          <w:spacing w:val="-17"/>
        </w:rPr>
        <w:t xml:space="preserve"> </w:t>
      </w:r>
      <w:r w:rsidRPr="005108E4">
        <w:rPr>
          <w:spacing w:val="-3"/>
        </w:rPr>
        <w:t>types</w:t>
      </w:r>
      <w:r w:rsidRPr="005108E4">
        <w:rPr>
          <w:spacing w:val="-17"/>
        </w:rPr>
        <w:t xml:space="preserve"> </w:t>
      </w:r>
      <w:r w:rsidRPr="005108E4">
        <w:t>or</w:t>
      </w:r>
      <w:r w:rsidRPr="005108E4">
        <w:rPr>
          <w:spacing w:val="-17"/>
        </w:rPr>
        <w:t xml:space="preserve"> </w:t>
      </w:r>
      <w:r w:rsidRPr="005108E4">
        <w:t>specific</w:t>
      </w:r>
      <w:r w:rsidRPr="005108E4">
        <w:rPr>
          <w:spacing w:val="-16"/>
        </w:rPr>
        <w:t xml:space="preserve"> </w:t>
      </w:r>
      <w:r w:rsidRPr="005108E4">
        <w:t>brands</w:t>
      </w:r>
      <w:r w:rsidRPr="005108E4">
        <w:rPr>
          <w:spacing w:val="-15"/>
        </w:rPr>
        <w:t xml:space="preserve"> </w:t>
      </w:r>
      <w:r w:rsidRPr="005108E4">
        <w:t>of</w:t>
      </w:r>
      <w:r w:rsidRPr="005108E4">
        <w:rPr>
          <w:spacing w:val="-16"/>
        </w:rPr>
        <w:t xml:space="preserve"> </w:t>
      </w:r>
      <w:r w:rsidRPr="005108E4">
        <w:t>products</w:t>
      </w:r>
      <w:r w:rsidRPr="005108E4">
        <w:rPr>
          <w:spacing w:val="-15"/>
        </w:rPr>
        <w:t xml:space="preserve"> </w:t>
      </w:r>
      <w:r w:rsidRPr="005108E4">
        <w:t>after notice</w:t>
      </w:r>
      <w:r w:rsidRPr="005108E4">
        <w:rPr>
          <w:spacing w:val="-8"/>
        </w:rPr>
        <w:t xml:space="preserve"> </w:t>
      </w:r>
      <w:r w:rsidRPr="005108E4">
        <w:t>and</w:t>
      </w:r>
      <w:r w:rsidRPr="005108E4">
        <w:rPr>
          <w:spacing w:val="-6"/>
        </w:rPr>
        <w:t xml:space="preserve"> </w:t>
      </w:r>
      <w:r w:rsidRPr="005108E4">
        <w:t>on</w:t>
      </w:r>
      <w:r w:rsidRPr="005108E4">
        <w:rPr>
          <w:spacing w:val="-6"/>
        </w:rPr>
        <w:t xml:space="preserve"> </w:t>
      </w:r>
      <w:r w:rsidRPr="005108E4">
        <w:t>a</w:t>
      </w:r>
      <w:r w:rsidRPr="005108E4">
        <w:rPr>
          <w:spacing w:val="-7"/>
        </w:rPr>
        <w:t xml:space="preserve"> </w:t>
      </w:r>
      <w:r w:rsidRPr="005108E4">
        <w:t>determination</w:t>
      </w:r>
      <w:r w:rsidRPr="005108E4">
        <w:rPr>
          <w:spacing w:val="-7"/>
        </w:rPr>
        <w:t xml:space="preserve"> </w:t>
      </w:r>
      <w:r w:rsidRPr="005108E4">
        <w:t>that</w:t>
      </w:r>
      <w:r w:rsidRPr="005108E4">
        <w:rPr>
          <w:spacing w:val="-8"/>
        </w:rPr>
        <w:t xml:space="preserve"> </w:t>
      </w:r>
      <w:r w:rsidRPr="005108E4">
        <w:t>the</w:t>
      </w:r>
      <w:r w:rsidRPr="005108E4">
        <w:rPr>
          <w:spacing w:val="-9"/>
        </w:rPr>
        <w:t xml:space="preserve"> </w:t>
      </w:r>
      <w:r w:rsidRPr="005108E4">
        <w:t>Marijuana</w:t>
      </w:r>
      <w:r w:rsidRPr="005108E4">
        <w:rPr>
          <w:spacing w:val="-9"/>
        </w:rPr>
        <w:t xml:space="preserve"> </w:t>
      </w:r>
      <w:r w:rsidRPr="005108E4">
        <w:t>or</w:t>
      </w:r>
      <w:r w:rsidRPr="005108E4">
        <w:rPr>
          <w:spacing w:val="-7"/>
        </w:rPr>
        <w:t xml:space="preserve"> </w:t>
      </w:r>
      <w:r w:rsidRPr="005108E4">
        <w:t>Marijuana</w:t>
      </w:r>
      <w:r w:rsidRPr="005108E4">
        <w:rPr>
          <w:spacing w:val="-7"/>
        </w:rPr>
        <w:t xml:space="preserve"> </w:t>
      </w:r>
      <w:r w:rsidRPr="005108E4">
        <w:t>Product</w:t>
      </w:r>
      <w:r w:rsidRPr="005108E4">
        <w:rPr>
          <w:spacing w:val="-6"/>
        </w:rPr>
        <w:t xml:space="preserve"> </w:t>
      </w:r>
      <w:r w:rsidRPr="005108E4">
        <w:t>poses</w:t>
      </w:r>
      <w:r w:rsidRPr="005108E4">
        <w:rPr>
          <w:spacing w:val="-6"/>
        </w:rPr>
        <w:t xml:space="preserve"> </w:t>
      </w:r>
      <w:r w:rsidRPr="005108E4">
        <w:t>a</w:t>
      </w:r>
      <w:r w:rsidRPr="005108E4">
        <w:rPr>
          <w:spacing w:val="-7"/>
        </w:rPr>
        <w:t xml:space="preserve"> </w:t>
      </w:r>
      <w:r w:rsidRPr="005108E4">
        <w:t>substantial</w:t>
      </w:r>
      <w:r w:rsidRPr="005108E4">
        <w:rPr>
          <w:spacing w:val="-6"/>
        </w:rPr>
        <w:t xml:space="preserve"> </w:t>
      </w:r>
      <w:r w:rsidRPr="005108E4">
        <w:t>risk to</w:t>
      </w:r>
      <w:r w:rsidRPr="005108E4">
        <w:rPr>
          <w:spacing w:val="-24"/>
        </w:rPr>
        <w:t xml:space="preserve"> </w:t>
      </w:r>
      <w:r w:rsidRPr="005108E4">
        <w:t>the</w:t>
      </w:r>
      <w:r w:rsidRPr="005108E4">
        <w:rPr>
          <w:spacing w:val="-24"/>
        </w:rPr>
        <w:t xml:space="preserve"> </w:t>
      </w:r>
      <w:r w:rsidRPr="005108E4">
        <w:t>public</w:t>
      </w:r>
      <w:r w:rsidRPr="005108E4">
        <w:rPr>
          <w:spacing w:val="-24"/>
        </w:rPr>
        <w:t xml:space="preserve"> </w:t>
      </w:r>
      <w:r w:rsidRPr="005108E4">
        <w:t>health,</w:t>
      </w:r>
      <w:r w:rsidRPr="005108E4">
        <w:rPr>
          <w:spacing w:val="-23"/>
        </w:rPr>
        <w:t xml:space="preserve"> </w:t>
      </w:r>
      <w:r w:rsidRPr="005108E4">
        <w:t>safety</w:t>
      </w:r>
      <w:r w:rsidRPr="005108E4">
        <w:rPr>
          <w:spacing w:val="-30"/>
        </w:rPr>
        <w:t xml:space="preserve"> </w:t>
      </w:r>
      <w:r w:rsidRPr="005108E4">
        <w:t>or</w:t>
      </w:r>
      <w:r w:rsidRPr="005108E4">
        <w:rPr>
          <w:spacing w:val="-23"/>
        </w:rPr>
        <w:t xml:space="preserve"> </w:t>
      </w:r>
      <w:r w:rsidRPr="005108E4">
        <w:t>welfare</w:t>
      </w:r>
      <w:r w:rsidRPr="005108E4">
        <w:rPr>
          <w:spacing w:val="-24"/>
        </w:rPr>
        <w:t xml:space="preserve"> </w:t>
      </w:r>
      <w:r w:rsidRPr="005108E4">
        <w:t>including,</w:t>
      </w:r>
      <w:r w:rsidRPr="005108E4">
        <w:rPr>
          <w:spacing w:val="-23"/>
        </w:rPr>
        <w:t xml:space="preserve"> </w:t>
      </w:r>
      <w:r w:rsidRPr="005108E4">
        <w:t>but</w:t>
      </w:r>
      <w:r w:rsidRPr="005108E4">
        <w:rPr>
          <w:spacing w:val="-25"/>
        </w:rPr>
        <w:t xml:space="preserve"> </w:t>
      </w:r>
      <w:r w:rsidRPr="005108E4">
        <w:t>not</w:t>
      </w:r>
      <w:r w:rsidRPr="005108E4">
        <w:rPr>
          <w:spacing w:val="-25"/>
        </w:rPr>
        <w:t xml:space="preserve"> </w:t>
      </w:r>
      <w:r w:rsidRPr="005108E4">
        <w:t>limited</w:t>
      </w:r>
      <w:r w:rsidRPr="005108E4">
        <w:rPr>
          <w:spacing w:val="-25"/>
        </w:rPr>
        <w:t xml:space="preserve"> </w:t>
      </w:r>
      <w:r w:rsidRPr="005108E4">
        <w:t>to,</w:t>
      </w:r>
      <w:r w:rsidRPr="005108E4">
        <w:rPr>
          <w:spacing w:val="-25"/>
        </w:rPr>
        <w:t xml:space="preserve"> </w:t>
      </w:r>
      <w:r w:rsidRPr="005108E4">
        <w:t>when</w:t>
      </w:r>
      <w:r w:rsidRPr="005108E4">
        <w:rPr>
          <w:spacing w:val="-25"/>
        </w:rPr>
        <w:t xml:space="preserve"> </w:t>
      </w:r>
      <w:r w:rsidRPr="005108E4">
        <w:t>the</w:t>
      </w:r>
      <w:r w:rsidRPr="005108E4">
        <w:rPr>
          <w:spacing w:val="-26"/>
        </w:rPr>
        <w:t xml:space="preserve"> </w:t>
      </w:r>
      <w:r w:rsidRPr="005108E4">
        <w:t>product</w:t>
      </w:r>
      <w:r w:rsidRPr="005108E4">
        <w:rPr>
          <w:spacing w:val="-25"/>
        </w:rPr>
        <w:t xml:space="preserve"> </w:t>
      </w:r>
      <w:r w:rsidRPr="005108E4">
        <w:t>is</w:t>
      </w:r>
      <w:r w:rsidRPr="005108E4">
        <w:rPr>
          <w:spacing w:val="-25"/>
        </w:rPr>
        <w:t xml:space="preserve"> </w:t>
      </w:r>
      <w:r w:rsidRPr="005108E4">
        <w:t xml:space="preserve">especially appealing to persons </w:t>
      </w:r>
      <w:r w:rsidRPr="005108E4">
        <w:rPr>
          <w:spacing w:val="-3"/>
        </w:rPr>
        <w:t xml:space="preserve">younger </w:t>
      </w:r>
      <w:r w:rsidRPr="005108E4">
        <w:t xml:space="preserve">than 21 </w:t>
      </w:r>
      <w:r w:rsidRPr="005108E4">
        <w:rPr>
          <w:spacing w:val="-3"/>
        </w:rPr>
        <w:t>years</w:t>
      </w:r>
      <w:r w:rsidRPr="005108E4">
        <w:rPr>
          <w:spacing w:val="-5"/>
        </w:rPr>
        <w:t xml:space="preserve"> </w:t>
      </w:r>
      <w:r w:rsidRPr="005108E4">
        <w:t>old.</w:t>
      </w:r>
    </w:p>
    <w:p w14:paraId="27C16A84" w14:textId="77777777" w:rsidR="00DA2759" w:rsidRPr="005108E4" w:rsidRDefault="00DA2759">
      <w:pPr>
        <w:pStyle w:val="BodyText"/>
        <w:spacing w:before="7"/>
        <w:jc w:val="left"/>
      </w:pPr>
    </w:p>
    <w:p w14:paraId="42201315" w14:textId="77777777" w:rsidR="00DA2759" w:rsidRPr="005108E4" w:rsidRDefault="009A7511">
      <w:pPr>
        <w:pStyle w:val="BodyText"/>
        <w:spacing w:before="1" w:line="242" w:lineRule="auto"/>
        <w:ind w:left="1320" w:right="117"/>
      </w:pPr>
      <w:r w:rsidRPr="005108E4">
        <w:rPr>
          <w:u w:val="single"/>
        </w:rPr>
        <w:t>Repackage</w:t>
      </w:r>
      <w:r w:rsidRPr="005108E4">
        <w:rPr>
          <w:spacing w:val="-21"/>
        </w:rPr>
        <w:t xml:space="preserve"> </w:t>
      </w:r>
      <w:r w:rsidRPr="005108E4">
        <w:t>means</w:t>
      </w:r>
      <w:r w:rsidRPr="005108E4">
        <w:rPr>
          <w:spacing w:val="-19"/>
        </w:rPr>
        <w:t xml:space="preserve"> </w:t>
      </w:r>
      <w:r w:rsidRPr="005108E4">
        <w:t>to</w:t>
      </w:r>
      <w:r w:rsidRPr="005108E4">
        <w:rPr>
          <w:spacing w:val="-20"/>
        </w:rPr>
        <w:t xml:space="preserve"> </w:t>
      </w:r>
      <w:r w:rsidRPr="005108E4">
        <w:t>uniformly</w:t>
      </w:r>
      <w:r w:rsidRPr="005108E4">
        <w:rPr>
          <w:spacing w:val="-23"/>
        </w:rPr>
        <w:t xml:space="preserve"> </w:t>
      </w:r>
      <w:r w:rsidRPr="005108E4">
        <w:t>wrap</w:t>
      </w:r>
      <w:r w:rsidRPr="005108E4">
        <w:rPr>
          <w:spacing w:val="-18"/>
        </w:rPr>
        <w:t xml:space="preserve"> </w:t>
      </w:r>
      <w:r w:rsidRPr="005108E4">
        <w:t>or</w:t>
      </w:r>
      <w:r w:rsidRPr="005108E4">
        <w:rPr>
          <w:spacing w:val="-18"/>
        </w:rPr>
        <w:t xml:space="preserve"> </w:t>
      </w:r>
      <w:r w:rsidRPr="005108E4">
        <w:t>seal</w:t>
      </w:r>
      <w:r w:rsidRPr="005108E4">
        <w:rPr>
          <w:spacing w:val="-16"/>
        </w:rPr>
        <w:t xml:space="preserve"> </w:t>
      </w:r>
      <w:r w:rsidRPr="005108E4">
        <w:t>Marijuana</w:t>
      </w:r>
      <w:r w:rsidRPr="005108E4">
        <w:rPr>
          <w:spacing w:val="-19"/>
        </w:rPr>
        <w:t xml:space="preserve"> </w:t>
      </w:r>
      <w:r w:rsidRPr="005108E4">
        <w:t>that</w:t>
      </w:r>
      <w:r w:rsidRPr="005108E4">
        <w:rPr>
          <w:spacing w:val="-16"/>
        </w:rPr>
        <w:t xml:space="preserve"> </w:t>
      </w:r>
      <w:r w:rsidRPr="005108E4">
        <w:t>has</w:t>
      </w:r>
      <w:r w:rsidRPr="005108E4">
        <w:rPr>
          <w:spacing w:val="-17"/>
        </w:rPr>
        <w:t xml:space="preserve"> </w:t>
      </w:r>
      <w:r w:rsidRPr="005108E4">
        <w:t>already</w:t>
      </w:r>
      <w:r w:rsidRPr="005108E4">
        <w:rPr>
          <w:spacing w:val="-24"/>
        </w:rPr>
        <w:t xml:space="preserve"> </w:t>
      </w:r>
      <w:r w:rsidRPr="005108E4">
        <w:t>been</w:t>
      </w:r>
      <w:r w:rsidRPr="005108E4">
        <w:rPr>
          <w:spacing w:val="-18"/>
        </w:rPr>
        <w:t xml:space="preserve"> </w:t>
      </w:r>
      <w:r w:rsidRPr="005108E4">
        <w:t>wrapped</w:t>
      </w:r>
      <w:r w:rsidRPr="005108E4">
        <w:rPr>
          <w:spacing w:val="-17"/>
        </w:rPr>
        <w:t xml:space="preserve"> </w:t>
      </w:r>
      <w:r w:rsidRPr="005108E4">
        <w:t>or</w:t>
      </w:r>
      <w:r w:rsidRPr="005108E4">
        <w:rPr>
          <w:spacing w:val="-20"/>
        </w:rPr>
        <w:t xml:space="preserve"> </w:t>
      </w:r>
      <w:r w:rsidRPr="005108E4">
        <w:t>sealed, into</w:t>
      </w:r>
      <w:r w:rsidRPr="005108E4">
        <w:rPr>
          <w:spacing w:val="-22"/>
        </w:rPr>
        <w:t xml:space="preserve"> </w:t>
      </w:r>
      <w:r w:rsidRPr="005108E4">
        <w:t>a</w:t>
      </w:r>
      <w:r w:rsidRPr="005108E4">
        <w:rPr>
          <w:spacing w:val="-23"/>
        </w:rPr>
        <w:t xml:space="preserve"> </w:t>
      </w:r>
      <w:r w:rsidRPr="005108E4">
        <w:t>ready-made</w:t>
      </w:r>
      <w:r w:rsidRPr="005108E4">
        <w:rPr>
          <w:spacing w:val="-23"/>
        </w:rPr>
        <w:t xml:space="preserve"> </w:t>
      </w:r>
      <w:r w:rsidRPr="005108E4">
        <w:t>product</w:t>
      </w:r>
      <w:r w:rsidRPr="005108E4">
        <w:rPr>
          <w:spacing w:val="-22"/>
        </w:rPr>
        <w:t xml:space="preserve"> </w:t>
      </w:r>
      <w:r w:rsidRPr="005108E4">
        <w:t>for</w:t>
      </w:r>
      <w:r w:rsidRPr="005108E4">
        <w:rPr>
          <w:spacing w:val="-23"/>
        </w:rPr>
        <w:t xml:space="preserve"> </w:t>
      </w:r>
      <w:r w:rsidRPr="005108E4">
        <w:t>retail</w:t>
      </w:r>
      <w:r w:rsidRPr="005108E4">
        <w:rPr>
          <w:spacing w:val="-22"/>
        </w:rPr>
        <w:t xml:space="preserve"> </w:t>
      </w:r>
      <w:r w:rsidRPr="005108E4">
        <w:t>sale,</w:t>
      </w:r>
      <w:r w:rsidRPr="005108E4">
        <w:rPr>
          <w:spacing w:val="-22"/>
        </w:rPr>
        <w:t xml:space="preserve"> </w:t>
      </w:r>
      <w:r w:rsidRPr="005108E4">
        <w:t>without</w:t>
      </w:r>
      <w:r w:rsidRPr="005108E4">
        <w:rPr>
          <w:spacing w:val="-22"/>
        </w:rPr>
        <w:t xml:space="preserve"> </w:t>
      </w:r>
      <w:r w:rsidRPr="005108E4">
        <w:t>combining,</w:t>
      </w:r>
      <w:r w:rsidRPr="005108E4">
        <w:rPr>
          <w:spacing w:val="-20"/>
        </w:rPr>
        <w:t xml:space="preserve"> </w:t>
      </w:r>
      <w:r w:rsidRPr="005108E4">
        <w:t>infusing,</w:t>
      </w:r>
      <w:r w:rsidRPr="005108E4">
        <w:rPr>
          <w:spacing w:val="-20"/>
        </w:rPr>
        <w:t xml:space="preserve"> </w:t>
      </w:r>
      <w:r w:rsidRPr="005108E4">
        <w:t>or</w:t>
      </w:r>
      <w:r w:rsidRPr="005108E4">
        <w:rPr>
          <w:spacing w:val="-21"/>
        </w:rPr>
        <w:t xml:space="preserve"> </w:t>
      </w:r>
      <w:r w:rsidRPr="005108E4">
        <w:t>changing</w:t>
      </w:r>
      <w:r w:rsidRPr="005108E4">
        <w:rPr>
          <w:spacing w:val="-22"/>
        </w:rPr>
        <w:t xml:space="preserve"> </w:t>
      </w:r>
      <w:r w:rsidRPr="005108E4">
        <w:t>the</w:t>
      </w:r>
      <w:r w:rsidRPr="005108E4">
        <w:rPr>
          <w:spacing w:val="-23"/>
        </w:rPr>
        <w:t xml:space="preserve"> </w:t>
      </w:r>
      <w:r w:rsidRPr="005108E4">
        <w:t>chemical composition of the</w:t>
      </w:r>
      <w:r w:rsidRPr="005108E4">
        <w:rPr>
          <w:spacing w:val="-5"/>
        </w:rPr>
        <w:t xml:space="preserve"> </w:t>
      </w:r>
      <w:r w:rsidRPr="005108E4">
        <w:t>Marijuana.</w:t>
      </w:r>
    </w:p>
    <w:p w14:paraId="7D4BE3CC" w14:textId="77777777" w:rsidR="00DA2759" w:rsidRPr="005108E4" w:rsidRDefault="00DA2759">
      <w:pPr>
        <w:pStyle w:val="BodyText"/>
        <w:spacing w:before="7"/>
        <w:jc w:val="left"/>
      </w:pPr>
    </w:p>
    <w:p w14:paraId="636F14A0" w14:textId="77777777" w:rsidR="00DA2759" w:rsidRPr="005108E4" w:rsidRDefault="009A7511">
      <w:pPr>
        <w:pStyle w:val="BodyText"/>
        <w:spacing w:line="242" w:lineRule="auto"/>
        <w:ind w:left="1319" w:right="116"/>
      </w:pPr>
      <w:r w:rsidRPr="005108E4">
        <w:rPr>
          <w:u w:val="single"/>
        </w:rPr>
        <w:t>Research Permit</w:t>
      </w:r>
      <w:r w:rsidRPr="005108E4">
        <w:t xml:space="preserve"> means a certificate indicating Commission approval to conduct a specified research project over a specified and finite period. To the extent that a Research Licensee is subject to other IRB, institutional, industry, or professional standards, they shall demonstrate compliance with those standards.</w:t>
      </w:r>
    </w:p>
    <w:p w14:paraId="3777205B" w14:textId="77777777" w:rsidR="00DA2759" w:rsidRPr="005108E4" w:rsidRDefault="00DA2759">
      <w:pPr>
        <w:pStyle w:val="BodyText"/>
        <w:spacing w:before="6"/>
        <w:jc w:val="left"/>
      </w:pPr>
    </w:p>
    <w:p w14:paraId="702121EA" w14:textId="77777777" w:rsidR="00DA2759" w:rsidRPr="005108E4" w:rsidRDefault="009A7511">
      <w:pPr>
        <w:pStyle w:val="BodyText"/>
        <w:spacing w:line="242" w:lineRule="auto"/>
        <w:ind w:left="1319" w:right="116"/>
      </w:pPr>
      <w:r w:rsidRPr="005108E4">
        <w:rPr>
          <w:u w:val="single"/>
        </w:rPr>
        <w:t>Residence</w:t>
      </w:r>
      <w:r w:rsidRPr="005108E4">
        <w:rPr>
          <w:spacing w:val="-29"/>
        </w:rPr>
        <w:t xml:space="preserve"> </w:t>
      </w:r>
      <w:r w:rsidRPr="005108E4">
        <w:t>means</w:t>
      </w:r>
      <w:r w:rsidRPr="005108E4">
        <w:rPr>
          <w:spacing w:val="-27"/>
        </w:rPr>
        <w:t xml:space="preserve"> </w:t>
      </w:r>
      <w:r w:rsidRPr="005108E4">
        <w:t>a</w:t>
      </w:r>
      <w:r w:rsidRPr="005108E4">
        <w:rPr>
          <w:spacing w:val="-29"/>
        </w:rPr>
        <w:t xml:space="preserve"> </w:t>
      </w:r>
      <w:r w:rsidRPr="005108E4">
        <w:t>house,</w:t>
      </w:r>
      <w:r w:rsidRPr="005108E4">
        <w:rPr>
          <w:spacing w:val="-27"/>
        </w:rPr>
        <w:t xml:space="preserve"> </w:t>
      </w:r>
      <w:r w:rsidRPr="005108E4">
        <w:t>condominium</w:t>
      </w:r>
      <w:r w:rsidRPr="005108E4">
        <w:rPr>
          <w:spacing w:val="-27"/>
        </w:rPr>
        <w:t xml:space="preserve"> </w:t>
      </w:r>
      <w:r w:rsidRPr="005108E4">
        <w:t>or</w:t>
      </w:r>
      <w:r w:rsidRPr="005108E4">
        <w:rPr>
          <w:spacing w:val="-30"/>
        </w:rPr>
        <w:t xml:space="preserve"> </w:t>
      </w:r>
      <w:r w:rsidRPr="005108E4">
        <w:rPr>
          <w:spacing w:val="-3"/>
        </w:rPr>
        <w:t>apartment,</w:t>
      </w:r>
      <w:r w:rsidRPr="005108E4">
        <w:rPr>
          <w:spacing w:val="-30"/>
        </w:rPr>
        <w:t xml:space="preserve"> </w:t>
      </w:r>
      <w:r w:rsidRPr="005108E4">
        <w:rPr>
          <w:spacing w:val="-3"/>
        </w:rPr>
        <w:t>and</w:t>
      </w:r>
      <w:r w:rsidRPr="005108E4">
        <w:rPr>
          <w:spacing w:val="-30"/>
        </w:rPr>
        <w:t xml:space="preserve"> </w:t>
      </w:r>
      <w:r w:rsidRPr="005108E4">
        <w:rPr>
          <w:spacing w:val="-3"/>
        </w:rPr>
        <w:t>excludes,</w:t>
      </w:r>
      <w:r w:rsidRPr="005108E4">
        <w:rPr>
          <w:spacing w:val="-29"/>
        </w:rPr>
        <w:t xml:space="preserve"> </w:t>
      </w:r>
      <w:r w:rsidRPr="005108E4">
        <w:t>unless</w:t>
      </w:r>
      <w:r w:rsidRPr="005108E4">
        <w:rPr>
          <w:spacing w:val="-27"/>
        </w:rPr>
        <w:t xml:space="preserve"> </w:t>
      </w:r>
      <w:r w:rsidRPr="005108E4">
        <w:t>otherwise</w:t>
      </w:r>
      <w:r w:rsidRPr="005108E4">
        <w:rPr>
          <w:spacing w:val="-28"/>
        </w:rPr>
        <w:t xml:space="preserve"> </w:t>
      </w:r>
      <w:r w:rsidRPr="005108E4">
        <w:t xml:space="preserve">authorized by law, dormitories or other on-campus college or university housing; bed-and-breakfast establishments, hotels, motels or other commercial hospitality operations; and federal public housing identified at </w:t>
      </w:r>
      <w:r w:rsidRPr="005108E4">
        <w:rPr>
          <w:color w:val="0000FF"/>
          <w:u w:val="single" w:color="0000FF"/>
        </w:rPr>
        <w:t>https://resources.hud.gov/</w:t>
      </w:r>
      <w:r w:rsidRPr="005108E4">
        <w:t>, shelters or residential</w:t>
      </w:r>
      <w:r w:rsidRPr="005108E4">
        <w:rPr>
          <w:spacing w:val="-19"/>
        </w:rPr>
        <w:t xml:space="preserve"> </w:t>
      </w:r>
      <w:r w:rsidRPr="005108E4">
        <w:t>programs.</w:t>
      </w:r>
    </w:p>
    <w:p w14:paraId="421F0C90" w14:textId="77777777" w:rsidR="00DA2759" w:rsidRPr="005108E4" w:rsidRDefault="00DA2759">
      <w:pPr>
        <w:pStyle w:val="BodyText"/>
        <w:spacing w:before="8"/>
        <w:jc w:val="left"/>
      </w:pPr>
    </w:p>
    <w:p w14:paraId="3C31C236" w14:textId="77777777" w:rsidR="00DA2759" w:rsidRPr="005108E4" w:rsidRDefault="009A7511">
      <w:pPr>
        <w:pStyle w:val="BodyText"/>
        <w:spacing w:line="242" w:lineRule="auto"/>
        <w:ind w:left="1320" w:right="116"/>
      </w:pPr>
      <w:r w:rsidRPr="005108E4">
        <w:rPr>
          <w:u w:val="single"/>
        </w:rPr>
        <w:t>Residual Solvent</w:t>
      </w:r>
      <w:r w:rsidRPr="005108E4">
        <w:t xml:space="preserve"> means a volatile organic chemical used in the Manufacture of a Marijuana Product that is not completely removed by practical manufacturing techniques.</w:t>
      </w:r>
    </w:p>
    <w:p w14:paraId="5BF4598C" w14:textId="77777777" w:rsidR="00DA2759" w:rsidRPr="005108E4" w:rsidRDefault="00DA2759">
      <w:pPr>
        <w:pStyle w:val="BodyText"/>
        <w:spacing w:before="4"/>
        <w:jc w:val="left"/>
      </w:pPr>
    </w:p>
    <w:p w14:paraId="481C3816" w14:textId="77777777" w:rsidR="00DA2759" w:rsidRPr="005108E4" w:rsidRDefault="009A7511">
      <w:pPr>
        <w:pStyle w:val="BodyText"/>
        <w:spacing w:before="1" w:line="242" w:lineRule="auto"/>
        <w:ind w:left="1319" w:right="116"/>
      </w:pPr>
      <w:r w:rsidRPr="005108E4">
        <w:rPr>
          <w:u w:val="single"/>
        </w:rPr>
        <w:t>Responsible</w:t>
      </w:r>
      <w:r w:rsidRPr="005108E4">
        <w:rPr>
          <w:spacing w:val="-24"/>
          <w:u w:val="single"/>
        </w:rPr>
        <w:t xml:space="preserve"> </w:t>
      </w:r>
      <w:r w:rsidRPr="005108E4">
        <w:rPr>
          <w:u w:val="single"/>
        </w:rPr>
        <w:t>Vendor</w:t>
      </w:r>
      <w:r w:rsidRPr="005108E4">
        <w:rPr>
          <w:spacing w:val="-23"/>
        </w:rPr>
        <w:t xml:space="preserve"> </w:t>
      </w:r>
      <w:r w:rsidRPr="005108E4">
        <w:t>means</w:t>
      </w:r>
      <w:r w:rsidRPr="005108E4">
        <w:rPr>
          <w:spacing w:val="-23"/>
        </w:rPr>
        <w:t xml:space="preserve"> </w:t>
      </w:r>
      <w:r w:rsidRPr="005108E4">
        <w:t>an</w:t>
      </w:r>
      <w:r w:rsidRPr="005108E4">
        <w:rPr>
          <w:spacing w:val="-21"/>
        </w:rPr>
        <w:t xml:space="preserve"> </w:t>
      </w:r>
      <w:r w:rsidRPr="005108E4">
        <w:t>MTC</w:t>
      </w:r>
      <w:r w:rsidRPr="005108E4">
        <w:rPr>
          <w:spacing w:val="-20"/>
        </w:rPr>
        <w:t xml:space="preserve"> </w:t>
      </w:r>
      <w:r w:rsidRPr="005108E4">
        <w:t>that</w:t>
      </w:r>
      <w:r w:rsidRPr="005108E4">
        <w:rPr>
          <w:spacing w:val="-20"/>
        </w:rPr>
        <w:t xml:space="preserve"> </w:t>
      </w:r>
      <w:r w:rsidRPr="005108E4">
        <w:t>the</w:t>
      </w:r>
      <w:r w:rsidRPr="005108E4">
        <w:rPr>
          <w:spacing w:val="-21"/>
        </w:rPr>
        <w:t xml:space="preserve"> </w:t>
      </w:r>
      <w:r w:rsidRPr="005108E4">
        <w:t>Commission</w:t>
      </w:r>
      <w:r w:rsidRPr="005108E4">
        <w:rPr>
          <w:spacing w:val="-20"/>
        </w:rPr>
        <w:t xml:space="preserve"> </w:t>
      </w:r>
      <w:r w:rsidRPr="005108E4">
        <w:t>has</w:t>
      </w:r>
      <w:r w:rsidRPr="005108E4">
        <w:rPr>
          <w:spacing w:val="-21"/>
        </w:rPr>
        <w:t xml:space="preserve"> </w:t>
      </w:r>
      <w:r w:rsidRPr="005108E4">
        <w:t>determined</w:t>
      </w:r>
      <w:r w:rsidRPr="005108E4">
        <w:rPr>
          <w:spacing w:val="-20"/>
        </w:rPr>
        <w:t xml:space="preserve"> </w:t>
      </w:r>
      <w:r w:rsidRPr="005108E4">
        <w:t>to</w:t>
      </w:r>
      <w:r w:rsidRPr="005108E4">
        <w:rPr>
          <w:spacing w:val="-20"/>
        </w:rPr>
        <w:t xml:space="preserve"> </w:t>
      </w:r>
      <w:r w:rsidRPr="005108E4">
        <w:t>have</w:t>
      </w:r>
      <w:r w:rsidRPr="005108E4">
        <w:rPr>
          <w:spacing w:val="-21"/>
        </w:rPr>
        <w:t xml:space="preserve"> </w:t>
      </w:r>
      <w:r w:rsidRPr="005108E4">
        <w:t>completed</w:t>
      </w:r>
      <w:r w:rsidRPr="005108E4">
        <w:rPr>
          <w:spacing w:val="-20"/>
        </w:rPr>
        <w:t xml:space="preserve"> </w:t>
      </w:r>
      <w:r w:rsidRPr="005108E4">
        <w:t>the initial training requirements and has maintained its training requirement under 935 CMR 501.105(2).</w:t>
      </w:r>
    </w:p>
    <w:p w14:paraId="7DA070DD" w14:textId="77777777" w:rsidR="00DA2759" w:rsidRPr="005108E4" w:rsidRDefault="00DA2759">
      <w:pPr>
        <w:pStyle w:val="BodyText"/>
        <w:spacing w:before="6"/>
        <w:jc w:val="left"/>
      </w:pPr>
    </w:p>
    <w:p w14:paraId="0F16DC6D" w14:textId="77777777" w:rsidR="00DA2759" w:rsidRPr="005108E4" w:rsidRDefault="009A7511">
      <w:pPr>
        <w:pStyle w:val="BodyText"/>
        <w:spacing w:line="242" w:lineRule="auto"/>
        <w:ind w:left="1319" w:right="117"/>
      </w:pPr>
      <w:r w:rsidRPr="005108E4">
        <w:rPr>
          <w:u w:val="single"/>
        </w:rPr>
        <w:t>Responsible</w:t>
      </w:r>
      <w:r w:rsidRPr="005108E4">
        <w:rPr>
          <w:spacing w:val="-21"/>
          <w:u w:val="single"/>
        </w:rPr>
        <w:t xml:space="preserve"> </w:t>
      </w:r>
      <w:r w:rsidRPr="005108E4">
        <w:rPr>
          <w:u w:val="single"/>
        </w:rPr>
        <w:t>Vendor</w:t>
      </w:r>
      <w:r w:rsidRPr="005108E4">
        <w:rPr>
          <w:spacing w:val="-20"/>
          <w:u w:val="single"/>
        </w:rPr>
        <w:t xml:space="preserve"> </w:t>
      </w:r>
      <w:r w:rsidRPr="005108E4">
        <w:rPr>
          <w:u w:val="single"/>
        </w:rPr>
        <w:t>Trainer</w:t>
      </w:r>
      <w:r w:rsidRPr="005108E4">
        <w:rPr>
          <w:spacing w:val="-20"/>
        </w:rPr>
        <w:t xml:space="preserve"> </w:t>
      </w:r>
      <w:r w:rsidRPr="005108E4">
        <w:t>means</w:t>
      </w:r>
      <w:r w:rsidRPr="005108E4">
        <w:rPr>
          <w:spacing w:val="-17"/>
        </w:rPr>
        <w:t xml:space="preserve"> </w:t>
      </w:r>
      <w:r w:rsidRPr="005108E4">
        <w:t>an</w:t>
      </w:r>
      <w:r w:rsidRPr="005108E4">
        <w:rPr>
          <w:spacing w:val="-19"/>
        </w:rPr>
        <w:t xml:space="preserve"> </w:t>
      </w:r>
      <w:r w:rsidRPr="005108E4">
        <w:t>independent</w:t>
      </w:r>
      <w:r w:rsidRPr="005108E4">
        <w:rPr>
          <w:spacing w:val="-19"/>
        </w:rPr>
        <w:t xml:space="preserve"> </w:t>
      </w:r>
      <w:r w:rsidRPr="005108E4">
        <w:t>business</w:t>
      </w:r>
      <w:r w:rsidRPr="005108E4">
        <w:rPr>
          <w:spacing w:val="-19"/>
        </w:rPr>
        <w:t xml:space="preserve"> </w:t>
      </w:r>
      <w:r w:rsidRPr="005108E4">
        <w:t>entity</w:t>
      </w:r>
      <w:r w:rsidRPr="005108E4">
        <w:rPr>
          <w:spacing w:val="-25"/>
        </w:rPr>
        <w:t xml:space="preserve"> </w:t>
      </w:r>
      <w:r w:rsidRPr="005108E4">
        <w:t>certified</w:t>
      </w:r>
      <w:r w:rsidRPr="005108E4">
        <w:rPr>
          <w:spacing w:val="-20"/>
        </w:rPr>
        <w:t xml:space="preserve"> </w:t>
      </w:r>
      <w:r w:rsidRPr="005108E4">
        <w:t>by</w:t>
      </w:r>
      <w:r w:rsidRPr="005108E4">
        <w:rPr>
          <w:spacing w:val="-25"/>
        </w:rPr>
        <w:t xml:space="preserve"> </w:t>
      </w:r>
      <w:r w:rsidRPr="005108E4">
        <w:t>the</w:t>
      </w:r>
      <w:r w:rsidRPr="005108E4">
        <w:rPr>
          <w:spacing w:val="-21"/>
        </w:rPr>
        <w:t xml:space="preserve"> </w:t>
      </w:r>
      <w:r w:rsidRPr="005108E4">
        <w:t>Commission to</w:t>
      </w:r>
      <w:r w:rsidRPr="005108E4">
        <w:rPr>
          <w:spacing w:val="-16"/>
        </w:rPr>
        <w:t xml:space="preserve"> </w:t>
      </w:r>
      <w:r w:rsidRPr="005108E4">
        <w:t>provide</w:t>
      </w:r>
      <w:r w:rsidRPr="005108E4">
        <w:rPr>
          <w:spacing w:val="-16"/>
        </w:rPr>
        <w:t xml:space="preserve"> </w:t>
      </w:r>
      <w:r w:rsidRPr="005108E4">
        <w:t>Responsible</w:t>
      </w:r>
      <w:r w:rsidRPr="005108E4">
        <w:rPr>
          <w:spacing w:val="-15"/>
        </w:rPr>
        <w:t xml:space="preserve"> </w:t>
      </w:r>
      <w:r w:rsidRPr="005108E4">
        <w:t>Vendor</w:t>
      </w:r>
      <w:r w:rsidRPr="005108E4">
        <w:rPr>
          <w:spacing w:val="-16"/>
        </w:rPr>
        <w:t xml:space="preserve"> </w:t>
      </w:r>
      <w:r w:rsidRPr="005108E4">
        <w:t>Training</w:t>
      </w:r>
      <w:r w:rsidRPr="005108E4">
        <w:rPr>
          <w:spacing w:val="-18"/>
        </w:rPr>
        <w:t xml:space="preserve"> </w:t>
      </w:r>
      <w:r w:rsidRPr="005108E4">
        <w:t>Program</w:t>
      </w:r>
      <w:r w:rsidRPr="005108E4">
        <w:rPr>
          <w:spacing w:val="-13"/>
        </w:rPr>
        <w:t xml:space="preserve"> </w:t>
      </w:r>
      <w:r w:rsidRPr="005108E4">
        <w:t>courses.</w:t>
      </w:r>
      <w:r w:rsidRPr="005108E4">
        <w:rPr>
          <w:spacing w:val="-13"/>
        </w:rPr>
        <w:t xml:space="preserve"> </w:t>
      </w:r>
      <w:r w:rsidRPr="005108E4">
        <w:t>No</w:t>
      </w:r>
      <w:r w:rsidRPr="005108E4">
        <w:rPr>
          <w:spacing w:val="-13"/>
        </w:rPr>
        <w:t xml:space="preserve"> </w:t>
      </w:r>
      <w:r w:rsidRPr="005108E4">
        <w:t>owner,</w:t>
      </w:r>
      <w:r w:rsidRPr="005108E4">
        <w:rPr>
          <w:spacing w:val="-15"/>
        </w:rPr>
        <w:t xml:space="preserve"> </w:t>
      </w:r>
      <w:r w:rsidRPr="005108E4">
        <w:t>manager,</w:t>
      </w:r>
      <w:r w:rsidRPr="005108E4">
        <w:rPr>
          <w:spacing w:val="-15"/>
        </w:rPr>
        <w:t xml:space="preserve"> </w:t>
      </w:r>
      <w:r w:rsidRPr="005108E4">
        <w:t>or</w:t>
      </w:r>
      <w:r w:rsidRPr="005108E4">
        <w:rPr>
          <w:spacing w:val="-16"/>
        </w:rPr>
        <w:t xml:space="preserve"> </w:t>
      </w:r>
      <w:r w:rsidRPr="005108E4">
        <w:t>employee</w:t>
      </w:r>
      <w:r w:rsidRPr="005108E4">
        <w:rPr>
          <w:spacing w:val="-16"/>
        </w:rPr>
        <w:t xml:space="preserve"> </w:t>
      </w:r>
      <w:r w:rsidRPr="005108E4">
        <w:t>of a Responsible Vendor Trainer may be a Person or Entity Having Direct or Indirect Control of an</w:t>
      </w:r>
      <w:r w:rsidRPr="005108E4">
        <w:rPr>
          <w:spacing w:val="-2"/>
        </w:rPr>
        <w:t xml:space="preserve"> </w:t>
      </w:r>
      <w:r w:rsidRPr="005108E4">
        <w:t>MTC.</w:t>
      </w:r>
    </w:p>
    <w:p w14:paraId="7B130B19" w14:textId="77777777" w:rsidR="00DA2759" w:rsidRPr="005108E4" w:rsidRDefault="00DA2759">
      <w:pPr>
        <w:pStyle w:val="BodyText"/>
        <w:spacing w:before="8"/>
        <w:jc w:val="left"/>
      </w:pPr>
    </w:p>
    <w:p w14:paraId="249DC58E" w14:textId="77777777" w:rsidR="00DA2759" w:rsidRPr="005108E4" w:rsidRDefault="009A7511">
      <w:pPr>
        <w:pStyle w:val="BodyText"/>
        <w:spacing w:line="242" w:lineRule="auto"/>
        <w:ind w:left="1319" w:right="115"/>
      </w:pPr>
      <w:r w:rsidRPr="005108E4">
        <w:rPr>
          <w:u w:val="single"/>
        </w:rPr>
        <w:t>Responsible</w:t>
      </w:r>
      <w:r w:rsidRPr="005108E4">
        <w:rPr>
          <w:spacing w:val="-32"/>
          <w:u w:val="single"/>
        </w:rPr>
        <w:t xml:space="preserve"> </w:t>
      </w:r>
      <w:r w:rsidRPr="005108E4">
        <w:rPr>
          <w:u w:val="single"/>
        </w:rPr>
        <w:t>Vendor</w:t>
      </w:r>
      <w:r w:rsidRPr="005108E4">
        <w:rPr>
          <w:spacing w:val="-32"/>
          <w:u w:val="single"/>
        </w:rPr>
        <w:t xml:space="preserve"> </w:t>
      </w:r>
      <w:r w:rsidRPr="005108E4">
        <w:rPr>
          <w:u w:val="single"/>
        </w:rPr>
        <w:t>Training</w:t>
      </w:r>
      <w:r w:rsidRPr="005108E4">
        <w:rPr>
          <w:spacing w:val="-32"/>
          <w:u w:val="single"/>
        </w:rPr>
        <w:t xml:space="preserve"> </w:t>
      </w:r>
      <w:r w:rsidRPr="005108E4">
        <w:rPr>
          <w:u w:val="single"/>
        </w:rPr>
        <w:t>(RVT)</w:t>
      </w:r>
      <w:r w:rsidRPr="005108E4">
        <w:rPr>
          <w:spacing w:val="-31"/>
          <w:u w:val="single"/>
        </w:rPr>
        <w:t xml:space="preserve"> </w:t>
      </w:r>
      <w:r w:rsidRPr="005108E4">
        <w:rPr>
          <w:u w:val="single"/>
        </w:rPr>
        <w:t>Program</w:t>
      </w:r>
      <w:r w:rsidRPr="005108E4">
        <w:rPr>
          <w:spacing w:val="-31"/>
        </w:rPr>
        <w:t xml:space="preserve"> </w:t>
      </w:r>
      <w:r w:rsidRPr="005108E4">
        <w:t>means</w:t>
      </w:r>
      <w:r w:rsidRPr="005108E4">
        <w:rPr>
          <w:spacing w:val="-30"/>
        </w:rPr>
        <w:t xml:space="preserve"> </w:t>
      </w:r>
      <w:r w:rsidRPr="005108E4">
        <w:t>a</w:t>
      </w:r>
      <w:r w:rsidRPr="005108E4">
        <w:rPr>
          <w:spacing w:val="-32"/>
        </w:rPr>
        <w:t xml:space="preserve"> </w:t>
      </w:r>
      <w:r w:rsidRPr="005108E4">
        <w:t>mandatory</w:t>
      </w:r>
      <w:r w:rsidRPr="005108E4">
        <w:rPr>
          <w:spacing w:val="-37"/>
        </w:rPr>
        <w:t xml:space="preserve"> </w:t>
      </w:r>
      <w:r w:rsidRPr="005108E4">
        <w:t>program</w:t>
      </w:r>
      <w:r w:rsidRPr="005108E4">
        <w:rPr>
          <w:spacing w:val="-30"/>
        </w:rPr>
        <w:t xml:space="preserve"> </w:t>
      </w:r>
      <w:r w:rsidRPr="005108E4">
        <w:t>that</w:t>
      </w:r>
      <w:r w:rsidRPr="005108E4">
        <w:rPr>
          <w:spacing w:val="-30"/>
        </w:rPr>
        <w:t xml:space="preserve"> </w:t>
      </w:r>
      <w:r w:rsidRPr="005108E4">
        <w:t>provides</w:t>
      </w:r>
      <w:r w:rsidRPr="005108E4">
        <w:rPr>
          <w:spacing w:val="-33"/>
        </w:rPr>
        <w:t xml:space="preserve"> </w:t>
      </w:r>
      <w:r w:rsidRPr="005108E4">
        <w:rPr>
          <w:spacing w:val="-3"/>
        </w:rPr>
        <w:t xml:space="preserve">training </w:t>
      </w:r>
      <w:r w:rsidRPr="005108E4">
        <w:t>courses</w:t>
      </w:r>
      <w:r w:rsidRPr="005108E4">
        <w:rPr>
          <w:spacing w:val="-26"/>
        </w:rPr>
        <w:t xml:space="preserve"> </w:t>
      </w:r>
      <w:r w:rsidRPr="005108E4">
        <w:t>taught</w:t>
      </w:r>
      <w:r w:rsidRPr="005108E4">
        <w:rPr>
          <w:spacing w:val="-25"/>
        </w:rPr>
        <w:t xml:space="preserve"> </w:t>
      </w:r>
      <w:r w:rsidRPr="005108E4">
        <w:t>by</w:t>
      </w:r>
      <w:r w:rsidRPr="005108E4">
        <w:rPr>
          <w:spacing w:val="-34"/>
        </w:rPr>
        <w:t xml:space="preserve"> </w:t>
      </w:r>
      <w:r w:rsidRPr="005108E4">
        <w:t>a</w:t>
      </w:r>
      <w:r w:rsidRPr="005108E4">
        <w:rPr>
          <w:spacing w:val="-29"/>
        </w:rPr>
        <w:t xml:space="preserve"> </w:t>
      </w:r>
      <w:r w:rsidRPr="005108E4">
        <w:t>Responsible</w:t>
      </w:r>
      <w:r w:rsidRPr="005108E4">
        <w:rPr>
          <w:spacing w:val="-29"/>
        </w:rPr>
        <w:t xml:space="preserve"> </w:t>
      </w:r>
      <w:r w:rsidRPr="005108E4">
        <w:t>Vendor</w:t>
      </w:r>
      <w:r w:rsidRPr="005108E4">
        <w:rPr>
          <w:spacing w:val="-28"/>
        </w:rPr>
        <w:t xml:space="preserve"> </w:t>
      </w:r>
      <w:r w:rsidRPr="005108E4">
        <w:t>Trainer</w:t>
      </w:r>
      <w:r w:rsidRPr="005108E4">
        <w:rPr>
          <w:spacing w:val="-28"/>
        </w:rPr>
        <w:t xml:space="preserve"> </w:t>
      </w:r>
      <w:r w:rsidRPr="005108E4">
        <w:t>for</w:t>
      </w:r>
      <w:r w:rsidRPr="005108E4">
        <w:rPr>
          <w:spacing w:val="-28"/>
        </w:rPr>
        <w:t xml:space="preserve"> </w:t>
      </w:r>
      <w:r w:rsidRPr="005108E4">
        <w:t>MTC</w:t>
      </w:r>
      <w:r w:rsidRPr="005108E4">
        <w:rPr>
          <w:spacing w:val="-27"/>
        </w:rPr>
        <w:t xml:space="preserve"> </w:t>
      </w:r>
      <w:r w:rsidRPr="005108E4">
        <w:t>Agents</w:t>
      </w:r>
      <w:r w:rsidRPr="005108E4">
        <w:rPr>
          <w:spacing w:val="-27"/>
        </w:rPr>
        <w:t xml:space="preserve"> </w:t>
      </w:r>
      <w:r w:rsidRPr="005108E4">
        <w:t>in</w:t>
      </w:r>
      <w:r w:rsidRPr="005108E4">
        <w:rPr>
          <w:spacing w:val="-28"/>
        </w:rPr>
        <w:t xml:space="preserve"> </w:t>
      </w:r>
      <w:r w:rsidRPr="005108E4">
        <w:t>order</w:t>
      </w:r>
      <w:r w:rsidRPr="005108E4">
        <w:rPr>
          <w:spacing w:val="-28"/>
        </w:rPr>
        <w:t xml:space="preserve"> </w:t>
      </w:r>
      <w:r w:rsidRPr="005108E4">
        <w:t>to</w:t>
      </w:r>
      <w:r w:rsidRPr="005108E4">
        <w:rPr>
          <w:spacing w:val="-28"/>
        </w:rPr>
        <w:t xml:space="preserve"> </w:t>
      </w:r>
      <w:r w:rsidRPr="005108E4">
        <w:t>satisfy</w:t>
      </w:r>
      <w:r w:rsidRPr="005108E4">
        <w:rPr>
          <w:spacing w:val="-32"/>
        </w:rPr>
        <w:t xml:space="preserve"> </w:t>
      </w:r>
      <w:r w:rsidRPr="005108E4">
        <w:t>the</w:t>
      </w:r>
      <w:r w:rsidRPr="005108E4">
        <w:rPr>
          <w:spacing w:val="-26"/>
        </w:rPr>
        <w:t xml:space="preserve"> </w:t>
      </w:r>
      <w:r w:rsidRPr="005108E4">
        <w:t>minimum training hours required under 935 CMR</w:t>
      </w:r>
      <w:r w:rsidRPr="005108E4">
        <w:rPr>
          <w:spacing w:val="-9"/>
        </w:rPr>
        <w:t xml:space="preserve"> </w:t>
      </w:r>
      <w:r w:rsidRPr="005108E4">
        <w:t>501.105(2).</w:t>
      </w:r>
    </w:p>
    <w:p w14:paraId="53B09BA5" w14:textId="77777777" w:rsidR="00DA2759" w:rsidRPr="005108E4" w:rsidRDefault="00DA2759">
      <w:pPr>
        <w:pStyle w:val="BodyText"/>
        <w:spacing w:before="6"/>
        <w:jc w:val="left"/>
      </w:pPr>
    </w:p>
    <w:p w14:paraId="394FF896" w14:textId="77777777" w:rsidR="00DA2759" w:rsidRPr="005108E4" w:rsidRDefault="009A7511">
      <w:pPr>
        <w:pStyle w:val="BodyText"/>
        <w:spacing w:line="242" w:lineRule="auto"/>
        <w:ind w:left="1319" w:right="110"/>
      </w:pPr>
      <w:r w:rsidRPr="005108E4">
        <w:rPr>
          <w:u w:val="single"/>
        </w:rPr>
        <w:t>School Entrance</w:t>
      </w:r>
      <w:r w:rsidRPr="005108E4">
        <w:t xml:space="preserve"> means the entrance(s) that provide ingress and egress to students of the pre-existing</w:t>
      </w:r>
      <w:r w:rsidRPr="005108E4">
        <w:rPr>
          <w:spacing w:val="-31"/>
        </w:rPr>
        <w:t xml:space="preserve"> </w:t>
      </w:r>
      <w:r w:rsidRPr="005108E4">
        <w:t>public</w:t>
      </w:r>
      <w:r w:rsidRPr="005108E4">
        <w:rPr>
          <w:spacing w:val="-30"/>
        </w:rPr>
        <w:t xml:space="preserve"> </w:t>
      </w:r>
      <w:r w:rsidRPr="005108E4">
        <w:t>or</w:t>
      </w:r>
      <w:r w:rsidRPr="005108E4">
        <w:rPr>
          <w:spacing w:val="-29"/>
        </w:rPr>
        <w:t xml:space="preserve"> </w:t>
      </w:r>
      <w:r w:rsidRPr="005108E4">
        <w:t>private</w:t>
      </w:r>
      <w:r w:rsidRPr="005108E4">
        <w:rPr>
          <w:spacing w:val="-30"/>
        </w:rPr>
        <w:t xml:space="preserve"> </w:t>
      </w:r>
      <w:r w:rsidRPr="005108E4">
        <w:t>or</w:t>
      </w:r>
      <w:r w:rsidRPr="005108E4">
        <w:rPr>
          <w:spacing w:val="-29"/>
        </w:rPr>
        <w:t xml:space="preserve"> </w:t>
      </w:r>
      <w:r w:rsidRPr="005108E4">
        <w:t>private</w:t>
      </w:r>
      <w:r w:rsidRPr="005108E4">
        <w:rPr>
          <w:spacing w:val="-28"/>
        </w:rPr>
        <w:t xml:space="preserve"> </w:t>
      </w:r>
      <w:r w:rsidRPr="005108E4">
        <w:t>school</w:t>
      </w:r>
      <w:r w:rsidRPr="005108E4">
        <w:rPr>
          <w:spacing w:val="-26"/>
        </w:rPr>
        <w:t xml:space="preserve"> </w:t>
      </w:r>
      <w:r w:rsidRPr="005108E4">
        <w:t>providing</w:t>
      </w:r>
      <w:r w:rsidRPr="005108E4">
        <w:rPr>
          <w:spacing w:val="-29"/>
        </w:rPr>
        <w:t xml:space="preserve"> </w:t>
      </w:r>
      <w:r w:rsidRPr="005108E4">
        <w:t>education</w:t>
      </w:r>
      <w:r w:rsidRPr="005108E4">
        <w:rPr>
          <w:spacing w:val="-27"/>
        </w:rPr>
        <w:t xml:space="preserve"> </w:t>
      </w:r>
      <w:r w:rsidRPr="005108E4">
        <w:t>in</w:t>
      </w:r>
      <w:r w:rsidRPr="005108E4">
        <w:rPr>
          <w:spacing w:val="-26"/>
        </w:rPr>
        <w:t xml:space="preserve"> </w:t>
      </w:r>
      <w:r w:rsidRPr="005108E4">
        <w:t>kindergarten</w:t>
      </w:r>
      <w:r w:rsidRPr="005108E4">
        <w:rPr>
          <w:spacing w:val="-26"/>
        </w:rPr>
        <w:t xml:space="preserve"> </w:t>
      </w:r>
      <w:r w:rsidRPr="005108E4">
        <w:t>or</w:t>
      </w:r>
      <w:r w:rsidRPr="005108E4">
        <w:rPr>
          <w:spacing w:val="-28"/>
        </w:rPr>
        <w:t xml:space="preserve"> </w:t>
      </w:r>
      <w:r w:rsidRPr="005108E4">
        <w:t>any</w:t>
      </w:r>
      <w:r w:rsidRPr="005108E4">
        <w:rPr>
          <w:spacing w:val="-35"/>
        </w:rPr>
        <w:t xml:space="preserve"> </w:t>
      </w:r>
      <w:r w:rsidRPr="005108E4">
        <w:t>grades 1 through 12 at the time of the newspaper publication of the proposed MTC's community outreach meeting under 935 CMR</w:t>
      </w:r>
      <w:r w:rsidRPr="005108E4">
        <w:rPr>
          <w:spacing w:val="-9"/>
        </w:rPr>
        <w:t xml:space="preserve"> </w:t>
      </w:r>
      <w:r w:rsidRPr="005108E4">
        <w:t>501.101(1)(a)9.a.</w:t>
      </w:r>
    </w:p>
    <w:p w14:paraId="4C005EB2" w14:textId="77777777" w:rsidR="00DA2759" w:rsidRPr="005108E4" w:rsidRDefault="00DA2759">
      <w:pPr>
        <w:pStyle w:val="BodyText"/>
        <w:spacing w:before="6"/>
        <w:jc w:val="left"/>
      </w:pPr>
    </w:p>
    <w:p w14:paraId="453DA217" w14:textId="77777777" w:rsidR="00DA2759" w:rsidRPr="005108E4" w:rsidRDefault="009A7511">
      <w:pPr>
        <w:pStyle w:val="BodyText"/>
        <w:spacing w:line="244" w:lineRule="auto"/>
        <w:ind w:left="1319" w:right="117"/>
      </w:pPr>
      <w:r w:rsidRPr="005108E4">
        <w:rPr>
          <w:u w:val="single"/>
        </w:rPr>
        <w:t>SDO</w:t>
      </w:r>
      <w:r w:rsidRPr="005108E4">
        <w:rPr>
          <w:spacing w:val="-6"/>
        </w:rPr>
        <w:t xml:space="preserve"> </w:t>
      </w:r>
      <w:r w:rsidRPr="005108E4">
        <w:t>means</w:t>
      </w:r>
      <w:r w:rsidRPr="005108E4">
        <w:rPr>
          <w:spacing w:val="-4"/>
        </w:rPr>
        <w:t xml:space="preserve"> </w:t>
      </w:r>
      <w:r w:rsidRPr="005108E4">
        <w:t>the</w:t>
      </w:r>
      <w:r w:rsidRPr="005108E4">
        <w:rPr>
          <w:spacing w:val="-6"/>
        </w:rPr>
        <w:t xml:space="preserve"> </w:t>
      </w:r>
      <w:r w:rsidRPr="005108E4">
        <w:t>Supplier</w:t>
      </w:r>
      <w:r w:rsidRPr="005108E4">
        <w:rPr>
          <w:spacing w:val="-5"/>
        </w:rPr>
        <w:t xml:space="preserve"> </w:t>
      </w:r>
      <w:r w:rsidRPr="005108E4">
        <w:t>Diversity</w:t>
      </w:r>
      <w:r w:rsidRPr="005108E4">
        <w:rPr>
          <w:spacing w:val="-12"/>
        </w:rPr>
        <w:t xml:space="preserve"> </w:t>
      </w:r>
      <w:r w:rsidRPr="005108E4">
        <w:t>Office</w:t>
      </w:r>
      <w:r w:rsidRPr="005108E4">
        <w:rPr>
          <w:spacing w:val="-6"/>
        </w:rPr>
        <w:t xml:space="preserve"> </w:t>
      </w:r>
      <w:r w:rsidRPr="005108E4">
        <w:t>of</w:t>
      </w:r>
      <w:r w:rsidRPr="005108E4">
        <w:rPr>
          <w:spacing w:val="-6"/>
        </w:rPr>
        <w:t xml:space="preserve"> </w:t>
      </w:r>
      <w:r w:rsidRPr="005108E4">
        <w:t>the</w:t>
      </w:r>
      <w:r w:rsidRPr="005108E4">
        <w:rPr>
          <w:spacing w:val="-6"/>
        </w:rPr>
        <w:t xml:space="preserve"> </w:t>
      </w:r>
      <w:r w:rsidRPr="005108E4">
        <w:t>Massachusetts</w:t>
      </w:r>
      <w:r w:rsidRPr="005108E4">
        <w:rPr>
          <w:spacing w:val="-4"/>
        </w:rPr>
        <w:t xml:space="preserve"> </w:t>
      </w:r>
      <w:r w:rsidRPr="005108E4">
        <w:t>Operational</w:t>
      </w:r>
      <w:r w:rsidRPr="005108E4">
        <w:rPr>
          <w:spacing w:val="-4"/>
        </w:rPr>
        <w:t xml:space="preserve"> </w:t>
      </w:r>
      <w:r w:rsidRPr="005108E4">
        <w:t>Services</w:t>
      </w:r>
      <w:r w:rsidRPr="005108E4">
        <w:rPr>
          <w:spacing w:val="-5"/>
        </w:rPr>
        <w:t xml:space="preserve"> </w:t>
      </w:r>
      <w:r w:rsidRPr="005108E4">
        <w:t>Division (OSD).</w:t>
      </w:r>
    </w:p>
    <w:p w14:paraId="68801482" w14:textId="77777777" w:rsidR="00DA2759" w:rsidRPr="005108E4" w:rsidRDefault="00DA2759">
      <w:pPr>
        <w:pStyle w:val="BodyText"/>
        <w:spacing w:before="1"/>
        <w:jc w:val="left"/>
      </w:pPr>
    </w:p>
    <w:p w14:paraId="149FBC5C" w14:textId="77777777" w:rsidR="00DA2759" w:rsidRPr="005108E4" w:rsidRDefault="009A7511">
      <w:pPr>
        <w:pStyle w:val="BodyText"/>
        <w:spacing w:line="242" w:lineRule="auto"/>
        <w:ind w:left="1320" w:right="116"/>
      </w:pPr>
      <w:r w:rsidRPr="005108E4">
        <w:rPr>
          <w:u w:val="single"/>
        </w:rPr>
        <w:t>Second Confirmatory Test</w:t>
      </w:r>
      <w:r w:rsidRPr="005108E4">
        <w:t xml:space="preserve"> means a second full panel of tests performed for reanalysis of a sample of Marijuana or Marijuana Products that failed an initial test for contaminants.</w:t>
      </w:r>
    </w:p>
    <w:p w14:paraId="4F09D5EF" w14:textId="77777777" w:rsidR="00DA2759" w:rsidRPr="005108E4" w:rsidRDefault="00DA2759">
      <w:pPr>
        <w:pStyle w:val="BodyText"/>
        <w:spacing w:before="4"/>
        <w:jc w:val="left"/>
      </w:pPr>
    </w:p>
    <w:p w14:paraId="47611AB9" w14:textId="77777777" w:rsidR="00DA2759" w:rsidRPr="005108E4" w:rsidRDefault="009A7511">
      <w:pPr>
        <w:pStyle w:val="BodyText"/>
        <w:spacing w:line="242" w:lineRule="auto"/>
        <w:ind w:left="1319" w:right="116"/>
      </w:pPr>
      <w:r w:rsidRPr="005108E4">
        <w:rPr>
          <w:u w:val="single"/>
        </w:rPr>
        <w:t>Seed-to-sale</w:t>
      </w:r>
      <w:r w:rsidRPr="005108E4">
        <w:rPr>
          <w:spacing w:val="-14"/>
          <w:u w:val="single"/>
        </w:rPr>
        <w:t xml:space="preserve"> </w:t>
      </w:r>
      <w:r w:rsidRPr="005108E4">
        <w:rPr>
          <w:u w:val="single"/>
        </w:rPr>
        <w:t>Electronic</w:t>
      </w:r>
      <w:r w:rsidRPr="005108E4">
        <w:rPr>
          <w:spacing w:val="-14"/>
          <w:u w:val="single"/>
        </w:rPr>
        <w:t xml:space="preserve"> </w:t>
      </w:r>
      <w:r w:rsidRPr="005108E4">
        <w:rPr>
          <w:u w:val="single"/>
        </w:rPr>
        <w:t>Tracking</w:t>
      </w:r>
      <w:r w:rsidRPr="005108E4">
        <w:rPr>
          <w:spacing w:val="-15"/>
          <w:u w:val="single"/>
        </w:rPr>
        <w:t xml:space="preserve"> </w:t>
      </w:r>
      <w:r w:rsidRPr="005108E4">
        <w:rPr>
          <w:u w:val="single"/>
        </w:rPr>
        <w:t>System</w:t>
      </w:r>
      <w:r w:rsidRPr="005108E4">
        <w:rPr>
          <w:spacing w:val="-12"/>
        </w:rPr>
        <w:t xml:space="preserve"> </w:t>
      </w:r>
      <w:r w:rsidRPr="005108E4">
        <w:t>means</w:t>
      </w:r>
      <w:r w:rsidRPr="005108E4">
        <w:rPr>
          <w:spacing w:val="-10"/>
        </w:rPr>
        <w:t xml:space="preserve"> </w:t>
      </w:r>
      <w:r w:rsidRPr="005108E4">
        <w:t>a</w:t>
      </w:r>
      <w:r w:rsidRPr="005108E4">
        <w:rPr>
          <w:spacing w:val="-14"/>
        </w:rPr>
        <w:t xml:space="preserve"> </w:t>
      </w:r>
      <w:r w:rsidRPr="005108E4">
        <w:t>system</w:t>
      </w:r>
      <w:r w:rsidRPr="005108E4">
        <w:rPr>
          <w:spacing w:val="-11"/>
        </w:rPr>
        <w:t xml:space="preserve"> </w:t>
      </w:r>
      <w:r w:rsidRPr="005108E4">
        <w:t>designated</w:t>
      </w:r>
      <w:r w:rsidRPr="005108E4">
        <w:rPr>
          <w:spacing w:val="-13"/>
        </w:rPr>
        <w:t xml:space="preserve"> </w:t>
      </w:r>
      <w:r w:rsidRPr="005108E4">
        <w:t>by</w:t>
      </w:r>
      <w:r w:rsidRPr="005108E4">
        <w:rPr>
          <w:spacing w:val="-20"/>
        </w:rPr>
        <w:t xml:space="preserve"> </w:t>
      </w:r>
      <w:r w:rsidRPr="005108E4">
        <w:t>the</w:t>
      </w:r>
      <w:r w:rsidRPr="005108E4">
        <w:rPr>
          <w:spacing w:val="-13"/>
        </w:rPr>
        <w:t xml:space="preserve"> </w:t>
      </w:r>
      <w:r w:rsidRPr="005108E4">
        <w:t>Commission</w:t>
      </w:r>
      <w:r w:rsidRPr="005108E4">
        <w:rPr>
          <w:spacing w:val="-13"/>
        </w:rPr>
        <w:t xml:space="preserve"> </w:t>
      </w:r>
      <w:r w:rsidRPr="005108E4">
        <w:t>as</w:t>
      </w:r>
      <w:r w:rsidRPr="005108E4">
        <w:rPr>
          <w:spacing w:val="-13"/>
        </w:rPr>
        <w:t xml:space="preserve"> </w:t>
      </w:r>
      <w:r w:rsidRPr="005108E4">
        <w:t xml:space="preserve">the system of record (Seed-to-sale SOR) or a secondary electronic tracking system used by a Marijuana Establishment or an MTC or an Independent Testing </w:t>
      </w:r>
      <w:r w:rsidRPr="005108E4">
        <w:rPr>
          <w:spacing w:val="-3"/>
        </w:rPr>
        <w:t xml:space="preserve">Laboratory. </w:t>
      </w:r>
      <w:r w:rsidRPr="005108E4">
        <w:t>This system shall capture everything that happens to an individual Marijuana plant, from seed and cultivation, through growth, harvest and Manufacture of Marijuana Products and MIPs, including transportation,</w:t>
      </w:r>
      <w:r w:rsidRPr="005108E4">
        <w:rPr>
          <w:spacing w:val="-29"/>
        </w:rPr>
        <w:t xml:space="preserve"> </w:t>
      </w:r>
      <w:r w:rsidRPr="005108E4">
        <w:t>if</w:t>
      </w:r>
      <w:r w:rsidRPr="005108E4">
        <w:rPr>
          <w:spacing w:val="-28"/>
        </w:rPr>
        <w:t xml:space="preserve"> </w:t>
      </w:r>
      <w:r w:rsidRPr="005108E4">
        <w:rPr>
          <w:spacing w:val="-3"/>
        </w:rPr>
        <w:t>any,</w:t>
      </w:r>
      <w:r w:rsidRPr="005108E4">
        <w:rPr>
          <w:spacing w:val="-26"/>
        </w:rPr>
        <w:t xml:space="preserve"> </w:t>
      </w:r>
      <w:r w:rsidRPr="005108E4">
        <w:t>to</w:t>
      </w:r>
      <w:r w:rsidRPr="005108E4">
        <w:rPr>
          <w:spacing w:val="-26"/>
        </w:rPr>
        <w:t xml:space="preserve"> </w:t>
      </w:r>
      <w:r w:rsidRPr="005108E4">
        <w:t>final</w:t>
      </w:r>
      <w:r w:rsidRPr="005108E4">
        <w:rPr>
          <w:spacing w:val="-26"/>
        </w:rPr>
        <w:t xml:space="preserve"> </w:t>
      </w:r>
      <w:r w:rsidRPr="005108E4">
        <w:t>sale</w:t>
      </w:r>
      <w:r w:rsidRPr="005108E4">
        <w:rPr>
          <w:spacing w:val="-30"/>
        </w:rPr>
        <w:t xml:space="preserve"> </w:t>
      </w:r>
      <w:r w:rsidRPr="005108E4">
        <w:t>of</w:t>
      </w:r>
      <w:r w:rsidRPr="005108E4">
        <w:rPr>
          <w:spacing w:val="-29"/>
        </w:rPr>
        <w:t xml:space="preserve"> </w:t>
      </w:r>
      <w:r w:rsidRPr="005108E4">
        <w:t>finished</w:t>
      </w:r>
      <w:r w:rsidRPr="005108E4">
        <w:rPr>
          <w:spacing w:val="-29"/>
        </w:rPr>
        <w:t xml:space="preserve"> </w:t>
      </w:r>
      <w:r w:rsidRPr="005108E4">
        <w:t>products.</w:t>
      </w:r>
      <w:r w:rsidRPr="005108E4">
        <w:rPr>
          <w:spacing w:val="3"/>
        </w:rPr>
        <w:t xml:space="preserve"> </w:t>
      </w:r>
      <w:r w:rsidRPr="005108E4">
        <w:t>Seed-to-sale</w:t>
      </w:r>
      <w:r w:rsidRPr="005108E4">
        <w:rPr>
          <w:spacing w:val="-29"/>
        </w:rPr>
        <w:t xml:space="preserve"> </w:t>
      </w:r>
      <w:r w:rsidRPr="005108E4">
        <w:t>Electronic</w:t>
      </w:r>
      <w:r w:rsidRPr="005108E4">
        <w:rPr>
          <w:spacing w:val="-30"/>
        </w:rPr>
        <w:t xml:space="preserve"> </w:t>
      </w:r>
      <w:r w:rsidRPr="005108E4">
        <w:t>Tracking</w:t>
      </w:r>
      <w:r w:rsidRPr="005108E4">
        <w:rPr>
          <w:spacing w:val="-31"/>
        </w:rPr>
        <w:t xml:space="preserve"> </w:t>
      </w:r>
      <w:r w:rsidRPr="005108E4">
        <w:t>System shall</w:t>
      </w:r>
      <w:r w:rsidRPr="005108E4">
        <w:rPr>
          <w:spacing w:val="-14"/>
        </w:rPr>
        <w:t xml:space="preserve"> </w:t>
      </w:r>
      <w:r w:rsidRPr="005108E4">
        <w:t>utilize</w:t>
      </w:r>
      <w:r w:rsidRPr="005108E4">
        <w:rPr>
          <w:spacing w:val="-14"/>
        </w:rPr>
        <w:t xml:space="preserve"> </w:t>
      </w:r>
      <w:r w:rsidRPr="005108E4">
        <w:t>a</w:t>
      </w:r>
      <w:r w:rsidRPr="005108E4">
        <w:rPr>
          <w:spacing w:val="-14"/>
        </w:rPr>
        <w:t xml:space="preserve"> </w:t>
      </w:r>
      <w:r w:rsidRPr="005108E4">
        <w:t>unique-plant</w:t>
      </w:r>
      <w:r w:rsidRPr="005108E4">
        <w:rPr>
          <w:spacing w:val="-14"/>
        </w:rPr>
        <w:t xml:space="preserve"> </w:t>
      </w:r>
      <w:r w:rsidRPr="005108E4">
        <w:t>identification</w:t>
      </w:r>
      <w:r w:rsidRPr="005108E4">
        <w:rPr>
          <w:spacing w:val="-13"/>
        </w:rPr>
        <w:t xml:space="preserve"> </w:t>
      </w:r>
      <w:r w:rsidRPr="005108E4">
        <w:t>and</w:t>
      </w:r>
      <w:r w:rsidRPr="005108E4">
        <w:rPr>
          <w:spacing w:val="-13"/>
        </w:rPr>
        <w:t xml:space="preserve"> </w:t>
      </w:r>
      <w:r w:rsidRPr="005108E4">
        <w:t>unique-batch</w:t>
      </w:r>
      <w:r w:rsidRPr="005108E4">
        <w:rPr>
          <w:spacing w:val="-16"/>
        </w:rPr>
        <w:t xml:space="preserve"> </w:t>
      </w:r>
      <w:r w:rsidRPr="005108E4">
        <w:t>identification.</w:t>
      </w:r>
      <w:r w:rsidRPr="005108E4">
        <w:rPr>
          <w:spacing w:val="28"/>
        </w:rPr>
        <w:t xml:space="preserve"> </w:t>
      </w:r>
      <w:r w:rsidRPr="005108E4">
        <w:rPr>
          <w:spacing w:val="-3"/>
        </w:rPr>
        <w:t>It</w:t>
      </w:r>
      <w:r w:rsidRPr="005108E4">
        <w:rPr>
          <w:spacing w:val="-13"/>
        </w:rPr>
        <w:t xml:space="preserve"> </w:t>
      </w:r>
      <w:r w:rsidRPr="005108E4">
        <w:t>will</w:t>
      </w:r>
      <w:r w:rsidRPr="005108E4">
        <w:rPr>
          <w:spacing w:val="-13"/>
        </w:rPr>
        <w:t xml:space="preserve"> </w:t>
      </w:r>
      <w:r w:rsidRPr="005108E4">
        <w:t>also</w:t>
      </w:r>
      <w:r w:rsidRPr="005108E4">
        <w:rPr>
          <w:spacing w:val="-14"/>
        </w:rPr>
        <w:t xml:space="preserve"> </w:t>
      </w:r>
      <w:r w:rsidRPr="005108E4">
        <w:t>be</w:t>
      </w:r>
      <w:r w:rsidRPr="005108E4">
        <w:rPr>
          <w:spacing w:val="-14"/>
        </w:rPr>
        <w:t xml:space="preserve"> </w:t>
      </w:r>
      <w:r w:rsidRPr="005108E4">
        <w:t>able</w:t>
      </w:r>
      <w:r w:rsidRPr="005108E4">
        <w:rPr>
          <w:spacing w:val="-14"/>
        </w:rPr>
        <w:t xml:space="preserve"> </w:t>
      </w:r>
      <w:r w:rsidRPr="005108E4">
        <w:t>to track</w:t>
      </w:r>
      <w:r w:rsidRPr="005108E4">
        <w:rPr>
          <w:spacing w:val="-9"/>
        </w:rPr>
        <w:t xml:space="preserve"> </w:t>
      </w:r>
      <w:r w:rsidRPr="005108E4">
        <w:t>agents'</w:t>
      </w:r>
      <w:r w:rsidRPr="005108E4">
        <w:rPr>
          <w:spacing w:val="-13"/>
        </w:rPr>
        <w:t xml:space="preserve"> </w:t>
      </w:r>
      <w:r w:rsidRPr="005108E4">
        <w:t>and</w:t>
      </w:r>
      <w:r w:rsidRPr="005108E4">
        <w:rPr>
          <w:spacing w:val="-10"/>
        </w:rPr>
        <w:t xml:space="preserve"> </w:t>
      </w:r>
      <w:r w:rsidRPr="005108E4">
        <w:t>Registrants'</w:t>
      </w:r>
      <w:r w:rsidRPr="005108E4">
        <w:rPr>
          <w:spacing w:val="-13"/>
        </w:rPr>
        <w:t xml:space="preserve"> </w:t>
      </w:r>
      <w:r w:rsidRPr="005108E4">
        <w:t>involvement</w:t>
      </w:r>
      <w:r w:rsidRPr="005108E4">
        <w:rPr>
          <w:spacing w:val="-10"/>
        </w:rPr>
        <w:t xml:space="preserve"> </w:t>
      </w:r>
      <w:r w:rsidRPr="005108E4">
        <w:t>with</w:t>
      </w:r>
      <w:r w:rsidRPr="005108E4">
        <w:rPr>
          <w:spacing w:val="-10"/>
        </w:rPr>
        <w:t xml:space="preserve"> </w:t>
      </w:r>
      <w:r w:rsidRPr="005108E4">
        <w:t>the</w:t>
      </w:r>
      <w:r w:rsidRPr="005108E4">
        <w:rPr>
          <w:spacing w:val="-11"/>
        </w:rPr>
        <w:t xml:space="preserve"> </w:t>
      </w:r>
      <w:r w:rsidRPr="005108E4">
        <w:t>Marijuana</w:t>
      </w:r>
      <w:r w:rsidRPr="005108E4">
        <w:rPr>
          <w:spacing w:val="-11"/>
        </w:rPr>
        <w:t xml:space="preserve"> </w:t>
      </w:r>
      <w:r w:rsidRPr="005108E4">
        <w:t>Product.</w:t>
      </w:r>
      <w:r w:rsidRPr="005108E4">
        <w:rPr>
          <w:spacing w:val="40"/>
        </w:rPr>
        <w:t xml:space="preserve"> </w:t>
      </w:r>
      <w:r w:rsidRPr="005108E4">
        <w:t>Any</w:t>
      </w:r>
      <w:r w:rsidRPr="005108E4">
        <w:rPr>
          <w:spacing w:val="-15"/>
        </w:rPr>
        <w:t xml:space="preserve"> </w:t>
      </w:r>
      <w:r w:rsidRPr="005108E4">
        <w:t>secondary</w:t>
      </w:r>
      <w:r w:rsidRPr="005108E4">
        <w:rPr>
          <w:spacing w:val="-14"/>
        </w:rPr>
        <w:t xml:space="preserve"> </w:t>
      </w:r>
      <w:r w:rsidRPr="005108E4">
        <w:t>system used by the Marijuana Establishment or an MTC or an Independent Testing Laboratory shall integrate with the SOR in a form and manner determined by the</w:t>
      </w:r>
      <w:r w:rsidRPr="005108E4">
        <w:rPr>
          <w:spacing w:val="-31"/>
        </w:rPr>
        <w:t xml:space="preserve"> </w:t>
      </w:r>
      <w:r w:rsidRPr="005108E4">
        <w:t>Commission.</w:t>
      </w:r>
    </w:p>
    <w:p w14:paraId="734B106F" w14:textId="77777777" w:rsidR="00DA2759" w:rsidRPr="005108E4" w:rsidRDefault="00DA2759">
      <w:pPr>
        <w:pStyle w:val="BodyText"/>
        <w:spacing w:before="2"/>
        <w:jc w:val="left"/>
        <w:rPr>
          <w:sz w:val="25"/>
        </w:rPr>
      </w:pPr>
    </w:p>
    <w:p w14:paraId="21C25B60" w14:textId="77777777" w:rsidR="00DA2759" w:rsidRPr="005108E4" w:rsidRDefault="009A7511">
      <w:pPr>
        <w:pStyle w:val="BodyText"/>
        <w:spacing w:line="242" w:lineRule="auto"/>
        <w:ind w:left="1319" w:right="118"/>
      </w:pPr>
      <w:r w:rsidRPr="005108E4">
        <w:rPr>
          <w:u w:val="single"/>
        </w:rPr>
        <w:t>Seed-to-sale-System of Record</w:t>
      </w:r>
      <w:r w:rsidRPr="005108E4">
        <w:t xml:space="preserve"> (Seed-to-sale SOR) means the electronic tracking system designated and required by the Commission to perform a process.</w:t>
      </w:r>
    </w:p>
    <w:p w14:paraId="38383ED4" w14:textId="77777777" w:rsidR="00DA2759" w:rsidRPr="005108E4" w:rsidRDefault="00DA2759">
      <w:pPr>
        <w:pStyle w:val="BodyText"/>
        <w:spacing w:before="4"/>
        <w:jc w:val="left"/>
      </w:pPr>
    </w:p>
    <w:p w14:paraId="60CF1365" w14:textId="77777777" w:rsidR="00DA2759" w:rsidRPr="005108E4" w:rsidRDefault="009A7511">
      <w:pPr>
        <w:pStyle w:val="BodyText"/>
        <w:spacing w:line="242" w:lineRule="auto"/>
        <w:ind w:left="1319" w:right="117"/>
      </w:pPr>
      <w:r w:rsidRPr="005108E4">
        <w:rPr>
          <w:u w:val="single"/>
        </w:rPr>
        <w:t>Shelf-stable</w:t>
      </w:r>
      <w:r w:rsidRPr="005108E4">
        <w:t xml:space="preserve"> means able to be safely stored at room temperature in a sealed container. Shelf-</w:t>
      </w:r>
      <w:r w:rsidRPr="005108E4">
        <w:lastRenderedPageBreak/>
        <w:t>stable</w:t>
      </w:r>
      <w:r w:rsidRPr="005108E4">
        <w:rPr>
          <w:spacing w:val="-20"/>
        </w:rPr>
        <w:t xml:space="preserve"> </w:t>
      </w:r>
      <w:r w:rsidRPr="005108E4">
        <w:t>does</w:t>
      </w:r>
      <w:r w:rsidRPr="005108E4">
        <w:rPr>
          <w:spacing w:val="-19"/>
        </w:rPr>
        <w:t xml:space="preserve"> </w:t>
      </w:r>
      <w:r w:rsidRPr="005108E4">
        <w:t>not</w:t>
      </w:r>
      <w:r w:rsidRPr="005108E4">
        <w:rPr>
          <w:spacing w:val="-18"/>
        </w:rPr>
        <w:t xml:space="preserve"> </w:t>
      </w:r>
      <w:r w:rsidRPr="005108E4">
        <w:t>include</w:t>
      </w:r>
      <w:r w:rsidRPr="005108E4">
        <w:rPr>
          <w:spacing w:val="-20"/>
        </w:rPr>
        <w:t xml:space="preserve"> </w:t>
      </w:r>
      <w:r w:rsidRPr="005108E4">
        <w:t>"Time/Temperature</w:t>
      </w:r>
      <w:r w:rsidRPr="005108E4">
        <w:rPr>
          <w:spacing w:val="-18"/>
        </w:rPr>
        <w:t xml:space="preserve"> </w:t>
      </w:r>
      <w:r w:rsidRPr="005108E4">
        <w:t>Controlled</w:t>
      </w:r>
      <w:r w:rsidRPr="005108E4">
        <w:rPr>
          <w:spacing w:val="-17"/>
        </w:rPr>
        <w:t xml:space="preserve"> </w:t>
      </w:r>
      <w:r w:rsidRPr="005108E4">
        <w:t>for</w:t>
      </w:r>
      <w:r w:rsidRPr="005108E4">
        <w:rPr>
          <w:spacing w:val="-17"/>
        </w:rPr>
        <w:t xml:space="preserve"> </w:t>
      </w:r>
      <w:r w:rsidRPr="005108E4">
        <w:t>Safety</w:t>
      </w:r>
      <w:r w:rsidRPr="005108E4">
        <w:rPr>
          <w:spacing w:val="-23"/>
        </w:rPr>
        <w:t xml:space="preserve"> </w:t>
      </w:r>
      <w:r w:rsidRPr="005108E4">
        <w:t>Food"</w:t>
      </w:r>
      <w:r w:rsidRPr="005108E4">
        <w:rPr>
          <w:spacing w:val="-18"/>
        </w:rPr>
        <w:t xml:space="preserve"> </w:t>
      </w:r>
      <w:r w:rsidRPr="005108E4">
        <w:t>as</w:t>
      </w:r>
      <w:r w:rsidRPr="005108E4">
        <w:rPr>
          <w:spacing w:val="-16"/>
        </w:rPr>
        <w:t xml:space="preserve"> </w:t>
      </w:r>
      <w:r w:rsidRPr="005108E4">
        <w:t>it</w:t>
      </w:r>
      <w:r w:rsidRPr="005108E4">
        <w:rPr>
          <w:spacing w:val="-16"/>
        </w:rPr>
        <w:t xml:space="preserve"> </w:t>
      </w:r>
      <w:r w:rsidRPr="005108E4">
        <w:t>is</w:t>
      </w:r>
      <w:r w:rsidRPr="005108E4">
        <w:rPr>
          <w:spacing w:val="-16"/>
        </w:rPr>
        <w:t xml:space="preserve"> </w:t>
      </w:r>
      <w:r w:rsidRPr="005108E4">
        <w:t>defined</w:t>
      </w:r>
      <w:r w:rsidRPr="005108E4">
        <w:rPr>
          <w:spacing w:val="-17"/>
        </w:rPr>
        <w:t xml:space="preserve"> </w:t>
      </w:r>
      <w:r w:rsidRPr="005108E4">
        <w:t xml:space="preserve">in the 2013 </w:t>
      </w:r>
      <w:r w:rsidRPr="005108E4">
        <w:rPr>
          <w:i/>
        </w:rPr>
        <w:t xml:space="preserve">Food Code </w:t>
      </w:r>
      <w:r w:rsidRPr="005108E4">
        <w:t>as adopted under 105 CMR</w:t>
      </w:r>
      <w:r w:rsidRPr="005108E4">
        <w:rPr>
          <w:spacing w:val="-14"/>
        </w:rPr>
        <w:t xml:space="preserve"> </w:t>
      </w:r>
      <w:r w:rsidRPr="005108E4">
        <w:t>590.001(A).</w:t>
      </w:r>
    </w:p>
    <w:p w14:paraId="0327F55E" w14:textId="77777777" w:rsidR="00DA2759" w:rsidRPr="005108E4" w:rsidRDefault="00DA2759">
      <w:pPr>
        <w:pStyle w:val="BodyText"/>
        <w:spacing w:before="6"/>
        <w:jc w:val="left"/>
      </w:pPr>
    </w:p>
    <w:p w14:paraId="2EFCCB4D" w14:textId="77777777" w:rsidR="00DA2759" w:rsidRPr="005108E4" w:rsidRDefault="009A7511">
      <w:pPr>
        <w:pStyle w:val="BodyText"/>
        <w:spacing w:before="1" w:line="244" w:lineRule="auto"/>
        <w:ind w:left="1320" w:right="116" w:hanging="1"/>
      </w:pPr>
      <w:r w:rsidRPr="005108E4">
        <w:rPr>
          <w:u w:val="single"/>
        </w:rPr>
        <w:t>Small Business</w:t>
      </w:r>
      <w:r w:rsidRPr="005108E4">
        <w:t xml:space="preserve"> means, for the purposes of 935 CMR 500.005(1)(b), an applicant or Licensee that:</w:t>
      </w:r>
    </w:p>
    <w:p w14:paraId="32E1D98B" w14:textId="608FBE8E" w:rsidR="00DA2759" w:rsidRPr="005108E4" w:rsidRDefault="009A7511">
      <w:pPr>
        <w:pStyle w:val="ListParagraph"/>
        <w:numPr>
          <w:ilvl w:val="2"/>
          <w:numId w:val="75"/>
        </w:numPr>
        <w:tabs>
          <w:tab w:val="left" w:pos="2091"/>
        </w:tabs>
        <w:spacing w:line="244" w:lineRule="auto"/>
        <w:ind w:right="118" w:firstLine="0"/>
      </w:pPr>
      <w:r w:rsidRPr="005108E4">
        <w:rPr>
          <w:sz w:val="24"/>
        </w:rPr>
        <w:t>currently</w:t>
      </w:r>
      <w:r w:rsidRPr="005108E4">
        <w:rPr>
          <w:spacing w:val="-24"/>
          <w:sz w:val="24"/>
        </w:rPr>
        <w:t xml:space="preserve"> </w:t>
      </w:r>
      <w:r w:rsidRPr="005108E4">
        <w:rPr>
          <w:sz w:val="24"/>
        </w:rPr>
        <w:t>employs</w:t>
      </w:r>
      <w:r w:rsidRPr="005108E4">
        <w:rPr>
          <w:spacing w:val="-17"/>
          <w:sz w:val="24"/>
        </w:rPr>
        <w:t xml:space="preserve"> </w:t>
      </w:r>
      <w:r w:rsidRPr="005108E4">
        <w:rPr>
          <w:sz w:val="24"/>
        </w:rPr>
        <w:t>a</w:t>
      </w:r>
      <w:r w:rsidRPr="005108E4">
        <w:rPr>
          <w:spacing w:val="-18"/>
          <w:sz w:val="24"/>
        </w:rPr>
        <w:t xml:space="preserve"> </w:t>
      </w:r>
      <w:r w:rsidRPr="005108E4">
        <w:rPr>
          <w:sz w:val="24"/>
        </w:rPr>
        <w:t>combined</w:t>
      </w:r>
      <w:r w:rsidRPr="005108E4">
        <w:rPr>
          <w:spacing w:val="-18"/>
          <w:sz w:val="24"/>
        </w:rPr>
        <w:t xml:space="preserve"> </w:t>
      </w:r>
      <w:r w:rsidRPr="005108E4">
        <w:rPr>
          <w:sz w:val="24"/>
        </w:rPr>
        <w:t>total</w:t>
      </w:r>
      <w:r w:rsidRPr="005108E4">
        <w:rPr>
          <w:spacing w:val="-17"/>
          <w:sz w:val="24"/>
        </w:rPr>
        <w:t xml:space="preserve"> </w:t>
      </w:r>
      <w:r w:rsidRPr="005108E4">
        <w:rPr>
          <w:sz w:val="24"/>
        </w:rPr>
        <w:t>of</w:t>
      </w:r>
      <w:r w:rsidRPr="005108E4">
        <w:rPr>
          <w:spacing w:val="-17"/>
          <w:sz w:val="24"/>
        </w:rPr>
        <w:t xml:space="preserve"> </w:t>
      </w:r>
      <w:r w:rsidRPr="005108E4">
        <w:rPr>
          <w:sz w:val="24"/>
        </w:rPr>
        <w:t>50</w:t>
      </w:r>
      <w:r w:rsidRPr="005108E4">
        <w:rPr>
          <w:spacing w:val="-18"/>
          <w:sz w:val="24"/>
        </w:rPr>
        <w:t xml:space="preserve"> </w:t>
      </w:r>
      <w:r w:rsidRPr="005108E4">
        <w:rPr>
          <w:sz w:val="24"/>
        </w:rPr>
        <w:t>or</w:t>
      </w:r>
      <w:r w:rsidRPr="005108E4">
        <w:rPr>
          <w:spacing w:val="-17"/>
          <w:sz w:val="24"/>
        </w:rPr>
        <w:t xml:space="preserve"> </w:t>
      </w:r>
      <w:r w:rsidRPr="005108E4">
        <w:rPr>
          <w:sz w:val="24"/>
        </w:rPr>
        <w:t>fewer</w:t>
      </w:r>
      <w:r w:rsidRPr="005108E4">
        <w:rPr>
          <w:spacing w:val="-18"/>
          <w:sz w:val="24"/>
        </w:rPr>
        <w:t xml:space="preserve"> </w:t>
      </w:r>
      <w:r w:rsidRPr="005108E4">
        <w:rPr>
          <w:sz w:val="24"/>
        </w:rPr>
        <w:t>full-time</w:t>
      </w:r>
      <w:r w:rsidRPr="005108E4">
        <w:rPr>
          <w:spacing w:val="-18"/>
          <w:sz w:val="24"/>
        </w:rPr>
        <w:t xml:space="preserve"> </w:t>
      </w:r>
      <w:r w:rsidRPr="005108E4">
        <w:rPr>
          <w:sz w:val="24"/>
        </w:rPr>
        <w:t>equivalent</w:t>
      </w:r>
      <w:r w:rsidRPr="005108E4">
        <w:rPr>
          <w:spacing w:val="-17"/>
          <w:sz w:val="24"/>
        </w:rPr>
        <w:t xml:space="preserve"> </w:t>
      </w:r>
      <w:r w:rsidRPr="005108E4">
        <w:rPr>
          <w:sz w:val="24"/>
        </w:rPr>
        <w:t>employees</w:t>
      </w:r>
      <w:r w:rsidRPr="005108E4">
        <w:rPr>
          <w:spacing w:val="-17"/>
          <w:sz w:val="24"/>
        </w:rPr>
        <w:t xml:space="preserve"> </w:t>
      </w:r>
      <w:r w:rsidRPr="005108E4">
        <w:rPr>
          <w:sz w:val="24"/>
        </w:rPr>
        <w:t>in</w:t>
      </w:r>
      <w:r w:rsidRPr="005108E4">
        <w:rPr>
          <w:spacing w:val="-17"/>
          <w:sz w:val="24"/>
        </w:rPr>
        <w:t xml:space="preserve"> </w:t>
      </w:r>
      <w:r w:rsidRPr="005108E4">
        <w:rPr>
          <w:sz w:val="24"/>
        </w:rPr>
        <w:t>all locations</w:t>
      </w:r>
      <w:r w:rsidRPr="005108E4">
        <w:rPr>
          <w:spacing w:val="-3"/>
          <w:sz w:val="24"/>
        </w:rPr>
        <w:t xml:space="preserve"> </w:t>
      </w:r>
      <w:r w:rsidRPr="005108E4">
        <w:rPr>
          <w:sz w:val="24"/>
        </w:rPr>
        <w:t>or</w:t>
      </w:r>
      <w:r w:rsidRPr="005108E4">
        <w:rPr>
          <w:spacing w:val="-4"/>
          <w:sz w:val="24"/>
        </w:rPr>
        <w:t xml:space="preserve"> </w:t>
      </w:r>
      <w:r w:rsidRPr="005108E4">
        <w:rPr>
          <w:sz w:val="24"/>
        </w:rPr>
        <w:t>employees</w:t>
      </w:r>
      <w:r w:rsidRPr="005108E4">
        <w:rPr>
          <w:spacing w:val="-3"/>
          <w:sz w:val="24"/>
        </w:rPr>
        <w:t xml:space="preserve"> </w:t>
      </w:r>
      <w:r w:rsidRPr="005108E4">
        <w:rPr>
          <w:sz w:val="24"/>
        </w:rPr>
        <w:t>work</w:t>
      </w:r>
      <w:r w:rsidRPr="005108E4">
        <w:rPr>
          <w:spacing w:val="-4"/>
          <w:sz w:val="24"/>
        </w:rPr>
        <w:t xml:space="preserve"> </w:t>
      </w:r>
      <w:r w:rsidRPr="005108E4">
        <w:rPr>
          <w:sz w:val="24"/>
        </w:rPr>
        <w:t>less</w:t>
      </w:r>
      <w:r w:rsidRPr="005108E4">
        <w:rPr>
          <w:spacing w:val="-3"/>
          <w:sz w:val="24"/>
        </w:rPr>
        <w:t xml:space="preserve"> </w:t>
      </w:r>
      <w:r w:rsidRPr="005108E4">
        <w:rPr>
          <w:sz w:val="24"/>
        </w:rPr>
        <w:t>than</w:t>
      </w:r>
      <w:r w:rsidRPr="005108E4">
        <w:rPr>
          <w:spacing w:val="-4"/>
          <w:sz w:val="24"/>
        </w:rPr>
        <w:t xml:space="preserve"> </w:t>
      </w:r>
      <w:r w:rsidRPr="005108E4">
        <w:rPr>
          <w:sz w:val="24"/>
        </w:rPr>
        <w:t>a</w:t>
      </w:r>
      <w:r w:rsidRPr="005108E4">
        <w:rPr>
          <w:spacing w:val="-5"/>
          <w:sz w:val="24"/>
        </w:rPr>
        <w:t xml:space="preserve"> </w:t>
      </w:r>
      <w:r w:rsidRPr="005108E4">
        <w:rPr>
          <w:sz w:val="24"/>
        </w:rPr>
        <w:t>combined</w:t>
      </w:r>
      <w:r w:rsidRPr="005108E4">
        <w:rPr>
          <w:spacing w:val="-4"/>
          <w:sz w:val="24"/>
        </w:rPr>
        <w:t xml:space="preserve"> </w:t>
      </w:r>
      <w:r w:rsidRPr="005108E4">
        <w:rPr>
          <w:sz w:val="24"/>
        </w:rPr>
        <w:t>total</w:t>
      </w:r>
      <w:r w:rsidRPr="005108E4">
        <w:rPr>
          <w:spacing w:val="-3"/>
          <w:sz w:val="24"/>
        </w:rPr>
        <w:t xml:space="preserve"> </w:t>
      </w:r>
      <w:r w:rsidRPr="005108E4">
        <w:rPr>
          <w:sz w:val="24"/>
        </w:rPr>
        <w:t>of</w:t>
      </w:r>
      <w:r w:rsidRPr="005108E4">
        <w:rPr>
          <w:spacing w:val="-4"/>
          <w:sz w:val="24"/>
        </w:rPr>
        <w:t xml:space="preserve"> </w:t>
      </w:r>
      <w:r w:rsidRPr="005108E4">
        <w:rPr>
          <w:sz w:val="24"/>
        </w:rPr>
        <w:t>2,600</w:t>
      </w:r>
      <w:r w:rsidRPr="005108E4">
        <w:rPr>
          <w:spacing w:val="-4"/>
          <w:sz w:val="24"/>
        </w:rPr>
        <w:t xml:space="preserve"> </w:t>
      </w:r>
      <w:r w:rsidRPr="005108E4">
        <w:rPr>
          <w:sz w:val="24"/>
        </w:rPr>
        <w:t>hours</w:t>
      </w:r>
      <w:r w:rsidRPr="005108E4">
        <w:rPr>
          <w:spacing w:val="-3"/>
          <w:sz w:val="24"/>
        </w:rPr>
        <w:t xml:space="preserve"> </w:t>
      </w:r>
      <w:r w:rsidRPr="005108E4">
        <w:rPr>
          <w:sz w:val="24"/>
        </w:rPr>
        <w:t>per</w:t>
      </w:r>
      <w:r w:rsidRPr="005108E4">
        <w:rPr>
          <w:spacing w:val="-4"/>
          <w:sz w:val="24"/>
        </w:rPr>
        <w:t xml:space="preserve"> </w:t>
      </w:r>
      <w:r w:rsidRPr="005108E4">
        <w:rPr>
          <w:sz w:val="24"/>
        </w:rPr>
        <w:t>quarter;</w:t>
      </w:r>
      <w:r w:rsidRPr="005108E4">
        <w:rPr>
          <w:spacing w:val="-3"/>
          <w:sz w:val="24"/>
        </w:rPr>
        <w:t xml:space="preserve"> </w:t>
      </w:r>
      <w:r w:rsidRPr="005108E4">
        <w:rPr>
          <w:sz w:val="24"/>
        </w:rPr>
        <w:t>and</w:t>
      </w:r>
    </w:p>
    <w:p w14:paraId="1D637D1E" w14:textId="77777777" w:rsidR="00DA2759" w:rsidRPr="005108E4" w:rsidRDefault="009A7511">
      <w:pPr>
        <w:pStyle w:val="ListParagraph"/>
        <w:numPr>
          <w:ilvl w:val="2"/>
          <w:numId w:val="75"/>
        </w:numPr>
        <w:tabs>
          <w:tab w:val="left" w:pos="2134"/>
        </w:tabs>
        <w:spacing w:line="242" w:lineRule="auto"/>
        <w:ind w:right="116" w:firstLine="0"/>
        <w:rPr>
          <w:sz w:val="24"/>
        </w:rPr>
      </w:pPr>
      <w:r w:rsidRPr="005108E4">
        <w:rPr>
          <w:sz w:val="24"/>
        </w:rPr>
        <w:t>has</w:t>
      </w:r>
      <w:r w:rsidRPr="005108E4">
        <w:rPr>
          <w:spacing w:val="-7"/>
          <w:sz w:val="24"/>
        </w:rPr>
        <w:t xml:space="preserve"> </w:t>
      </w:r>
      <w:r w:rsidRPr="005108E4">
        <w:rPr>
          <w:sz w:val="24"/>
        </w:rPr>
        <w:t>gross</w:t>
      </w:r>
      <w:r w:rsidRPr="005108E4">
        <w:rPr>
          <w:spacing w:val="-6"/>
          <w:sz w:val="24"/>
        </w:rPr>
        <w:t xml:space="preserve"> </w:t>
      </w:r>
      <w:r w:rsidRPr="005108E4">
        <w:rPr>
          <w:sz w:val="24"/>
        </w:rPr>
        <w:t>revenues</w:t>
      </w:r>
      <w:r w:rsidRPr="005108E4">
        <w:rPr>
          <w:spacing w:val="-7"/>
          <w:sz w:val="24"/>
        </w:rPr>
        <w:t xml:space="preserve"> </w:t>
      </w:r>
      <w:r w:rsidRPr="005108E4">
        <w:rPr>
          <w:sz w:val="24"/>
        </w:rPr>
        <w:t>of</w:t>
      </w:r>
      <w:r w:rsidRPr="005108E4">
        <w:rPr>
          <w:spacing w:val="-7"/>
          <w:sz w:val="24"/>
        </w:rPr>
        <w:t xml:space="preserve"> </w:t>
      </w:r>
      <w:r w:rsidRPr="005108E4">
        <w:rPr>
          <w:sz w:val="24"/>
        </w:rPr>
        <w:t>$5</w:t>
      </w:r>
      <w:r w:rsidRPr="005108E4">
        <w:rPr>
          <w:spacing w:val="-7"/>
          <w:sz w:val="24"/>
        </w:rPr>
        <w:t xml:space="preserve"> </w:t>
      </w:r>
      <w:r w:rsidRPr="005108E4">
        <w:rPr>
          <w:sz w:val="24"/>
        </w:rPr>
        <w:t>million</w:t>
      </w:r>
      <w:r w:rsidRPr="005108E4">
        <w:rPr>
          <w:spacing w:val="-5"/>
          <w:sz w:val="24"/>
        </w:rPr>
        <w:t xml:space="preserve"> </w:t>
      </w:r>
      <w:r w:rsidRPr="005108E4">
        <w:rPr>
          <w:sz w:val="24"/>
        </w:rPr>
        <w:t>or</w:t>
      </w:r>
      <w:r w:rsidRPr="005108E4">
        <w:rPr>
          <w:spacing w:val="-4"/>
          <w:sz w:val="24"/>
        </w:rPr>
        <w:t xml:space="preserve"> </w:t>
      </w:r>
      <w:r w:rsidRPr="005108E4">
        <w:rPr>
          <w:sz w:val="24"/>
        </w:rPr>
        <w:t>less,</w:t>
      </w:r>
      <w:r w:rsidRPr="005108E4">
        <w:rPr>
          <w:spacing w:val="-5"/>
          <w:sz w:val="24"/>
        </w:rPr>
        <w:t xml:space="preserve"> </w:t>
      </w:r>
      <w:r w:rsidRPr="005108E4">
        <w:rPr>
          <w:sz w:val="24"/>
        </w:rPr>
        <w:t>as</w:t>
      </w:r>
      <w:r w:rsidRPr="005108E4">
        <w:rPr>
          <w:spacing w:val="-3"/>
          <w:sz w:val="24"/>
        </w:rPr>
        <w:t xml:space="preserve"> </w:t>
      </w:r>
      <w:r w:rsidRPr="005108E4">
        <w:rPr>
          <w:sz w:val="24"/>
        </w:rPr>
        <w:t>reported</w:t>
      </w:r>
      <w:r w:rsidRPr="005108E4">
        <w:rPr>
          <w:spacing w:val="-5"/>
          <w:sz w:val="24"/>
        </w:rPr>
        <w:t xml:space="preserve"> </w:t>
      </w:r>
      <w:r w:rsidRPr="005108E4">
        <w:rPr>
          <w:sz w:val="24"/>
        </w:rPr>
        <w:t>to</w:t>
      </w:r>
      <w:r w:rsidRPr="005108E4">
        <w:rPr>
          <w:spacing w:val="-5"/>
          <w:sz w:val="24"/>
        </w:rPr>
        <w:t xml:space="preserve"> </w:t>
      </w:r>
      <w:r w:rsidRPr="005108E4">
        <w:rPr>
          <w:sz w:val="24"/>
        </w:rPr>
        <w:t>the</w:t>
      </w:r>
      <w:r w:rsidRPr="005108E4">
        <w:rPr>
          <w:spacing w:val="-5"/>
          <w:sz w:val="24"/>
        </w:rPr>
        <w:t xml:space="preserve"> </w:t>
      </w:r>
      <w:r w:rsidRPr="005108E4">
        <w:rPr>
          <w:sz w:val="24"/>
        </w:rPr>
        <w:t>Massachusetts</w:t>
      </w:r>
      <w:r w:rsidRPr="005108E4">
        <w:rPr>
          <w:spacing w:val="-4"/>
          <w:sz w:val="24"/>
        </w:rPr>
        <w:t xml:space="preserve"> </w:t>
      </w:r>
      <w:r w:rsidRPr="005108E4">
        <w:rPr>
          <w:sz w:val="24"/>
        </w:rPr>
        <w:t xml:space="preserve">Department of Revenue the </w:t>
      </w:r>
      <w:r w:rsidRPr="005108E4">
        <w:rPr>
          <w:spacing w:val="-3"/>
          <w:sz w:val="24"/>
        </w:rPr>
        <w:t xml:space="preserve">year </w:t>
      </w:r>
      <w:r w:rsidRPr="005108E4">
        <w:rPr>
          <w:sz w:val="24"/>
        </w:rPr>
        <w:t>prior to the date of the Licensee's renewal application or as otherwise demonstrated in a form and manner determined by the</w:t>
      </w:r>
      <w:r w:rsidRPr="005108E4">
        <w:rPr>
          <w:spacing w:val="-24"/>
          <w:sz w:val="24"/>
        </w:rPr>
        <w:t xml:space="preserve"> </w:t>
      </w:r>
      <w:r w:rsidRPr="005108E4">
        <w:rPr>
          <w:sz w:val="24"/>
        </w:rPr>
        <w:t>Commission.</w:t>
      </w:r>
    </w:p>
    <w:p w14:paraId="0CC3B6A7" w14:textId="77777777" w:rsidR="00DA2759" w:rsidRPr="005108E4" w:rsidRDefault="00DA2759">
      <w:pPr>
        <w:pStyle w:val="BodyText"/>
        <w:spacing w:before="6"/>
        <w:jc w:val="left"/>
      </w:pPr>
    </w:p>
    <w:p w14:paraId="5DDDFB73" w14:textId="77777777" w:rsidR="00DA2759" w:rsidRPr="005108E4" w:rsidRDefault="00DA2759">
      <w:pPr>
        <w:pStyle w:val="BodyText"/>
        <w:spacing w:before="6"/>
        <w:jc w:val="left"/>
      </w:pPr>
    </w:p>
    <w:p w14:paraId="18F68CEC" w14:textId="77777777" w:rsidR="00D420C8" w:rsidRPr="005108E4" w:rsidRDefault="00D420C8" w:rsidP="00D420C8">
      <w:pPr>
        <w:pStyle w:val="BodyText"/>
        <w:spacing w:line="242" w:lineRule="auto"/>
        <w:ind w:left="1319" w:right="116"/>
      </w:pPr>
      <w:r w:rsidRPr="005108E4">
        <w:rPr>
          <w:u w:val="single"/>
        </w:rPr>
        <w:t>Social Consumption Establishment</w:t>
      </w:r>
      <w:r w:rsidRPr="005108E4">
        <w:t xml:space="preserve"> means an entity licensed to sell Marijuana or Marijuana Products and allow Consumers to consume Marijuana or Marijuana Products solely on its Premises.</w:t>
      </w:r>
    </w:p>
    <w:p w14:paraId="483C0263" w14:textId="77777777" w:rsidR="00DA2759" w:rsidRPr="005108E4" w:rsidRDefault="00DA2759">
      <w:pPr>
        <w:pStyle w:val="BodyText"/>
        <w:spacing w:before="4"/>
        <w:jc w:val="left"/>
      </w:pPr>
    </w:p>
    <w:p w14:paraId="41346ED3" w14:textId="3A83A4EC" w:rsidR="00DA2759" w:rsidRPr="005108E4" w:rsidRDefault="009A7511">
      <w:pPr>
        <w:pStyle w:val="BodyText"/>
        <w:spacing w:line="244" w:lineRule="auto"/>
        <w:ind w:left="1320" w:right="118" w:hanging="1"/>
      </w:pPr>
      <w:r w:rsidRPr="005108E4">
        <w:rPr>
          <w:u w:val="single"/>
        </w:rPr>
        <w:t>Social</w:t>
      </w:r>
      <w:r w:rsidRPr="005108E4">
        <w:rPr>
          <w:spacing w:val="-22"/>
          <w:u w:val="single"/>
        </w:rPr>
        <w:t xml:space="preserve"> </w:t>
      </w:r>
      <w:r w:rsidRPr="005108E4">
        <w:rPr>
          <w:u w:val="single"/>
        </w:rPr>
        <w:t>Equity</w:t>
      </w:r>
      <w:r w:rsidRPr="005108E4">
        <w:rPr>
          <w:spacing w:val="-30"/>
          <w:u w:val="single"/>
        </w:rPr>
        <w:t xml:space="preserve"> </w:t>
      </w:r>
      <w:r w:rsidRPr="005108E4">
        <w:rPr>
          <w:u w:val="single"/>
        </w:rPr>
        <w:t>Program</w:t>
      </w:r>
      <w:r w:rsidRPr="005108E4">
        <w:rPr>
          <w:spacing w:val="-23"/>
          <w:u w:val="single"/>
        </w:rPr>
        <w:t xml:space="preserve"> </w:t>
      </w:r>
      <w:r w:rsidRPr="005108E4">
        <w:rPr>
          <w:u w:val="single"/>
        </w:rPr>
        <w:t>Participant</w:t>
      </w:r>
      <w:r w:rsidRPr="005108E4">
        <w:rPr>
          <w:spacing w:val="-22"/>
        </w:rPr>
        <w:t xml:space="preserve"> </w:t>
      </w:r>
      <w:r w:rsidRPr="005108E4">
        <w:t>means</w:t>
      </w:r>
      <w:r w:rsidRPr="005108E4">
        <w:rPr>
          <w:spacing w:val="-24"/>
        </w:rPr>
        <w:t xml:space="preserve"> </w:t>
      </w:r>
      <w:r w:rsidRPr="005108E4">
        <w:t>an</w:t>
      </w:r>
      <w:r w:rsidRPr="005108E4">
        <w:rPr>
          <w:spacing w:val="-24"/>
        </w:rPr>
        <w:t xml:space="preserve"> </w:t>
      </w:r>
      <w:r w:rsidRPr="005108E4">
        <w:t>individual</w:t>
      </w:r>
      <w:r w:rsidRPr="005108E4">
        <w:rPr>
          <w:spacing w:val="-21"/>
        </w:rPr>
        <w:t xml:space="preserve"> </w:t>
      </w:r>
      <w:r w:rsidRPr="005108E4">
        <w:t>who</w:t>
      </w:r>
      <w:r w:rsidRPr="005108E4">
        <w:rPr>
          <w:spacing w:val="-21"/>
        </w:rPr>
        <w:t xml:space="preserve"> </w:t>
      </w:r>
      <w:r w:rsidRPr="005108E4">
        <w:t>qualified</w:t>
      </w:r>
      <w:r w:rsidRPr="005108E4">
        <w:rPr>
          <w:spacing w:val="-21"/>
        </w:rPr>
        <w:t xml:space="preserve"> </w:t>
      </w:r>
      <w:r w:rsidRPr="005108E4">
        <w:t>to</w:t>
      </w:r>
      <w:r w:rsidRPr="005108E4">
        <w:rPr>
          <w:spacing w:val="-21"/>
        </w:rPr>
        <w:t xml:space="preserve"> </w:t>
      </w:r>
      <w:r w:rsidRPr="005108E4">
        <w:t>participate</w:t>
      </w:r>
      <w:r w:rsidRPr="005108E4">
        <w:rPr>
          <w:spacing w:val="-22"/>
        </w:rPr>
        <w:t xml:space="preserve"> </w:t>
      </w:r>
      <w:r w:rsidRPr="005108E4">
        <w:t>in</w:t>
      </w:r>
      <w:r w:rsidRPr="005108E4">
        <w:rPr>
          <w:spacing w:val="-21"/>
        </w:rPr>
        <w:t xml:space="preserve"> </w:t>
      </w:r>
      <w:r w:rsidRPr="005108E4">
        <w:t>the</w:t>
      </w:r>
      <w:r w:rsidRPr="005108E4">
        <w:rPr>
          <w:spacing w:val="-22"/>
        </w:rPr>
        <w:t xml:space="preserve"> </w:t>
      </w:r>
      <w:r w:rsidRPr="005108E4">
        <w:t>Social Equity Program and is designated as a program participant by the</w:t>
      </w:r>
      <w:r w:rsidRPr="005108E4">
        <w:rPr>
          <w:spacing w:val="-36"/>
        </w:rPr>
        <w:t xml:space="preserve"> </w:t>
      </w:r>
      <w:r w:rsidRPr="005108E4">
        <w:t>Commission.</w:t>
      </w:r>
    </w:p>
    <w:p w14:paraId="138C6CD9" w14:textId="77777777" w:rsidR="00DA2759" w:rsidRPr="005108E4" w:rsidRDefault="00DA2759">
      <w:pPr>
        <w:pStyle w:val="BodyText"/>
        <w:spacing w:before="1"/>
        <w:jc w:val="left"/>
      </w:pPr>
    </w:p>
    <w:p w14:paraId="0D386C4B" w14:textId="77777777" w:rsidR="00DA2759" w:rsidRPr="005108E4" w:rsidRDefault="009A7511">
      <w:pPr>
        <w:pStyle w:val="BodyText"/>
        <w:spacing w:line="242" w:lineRule="auto"/>
        <w:ind w:left="1319" w:right="117"/>
      </w:pPr>
      <w:r w:rsidRPr="005108E4">
        <w:rPr>
          <w:u w:val="single"/>
        </w:rPr>
        <w:t>Substantial</w:t>
      </w:r>
      <w:r w:rsidRPr="005108E4">
        <w:rPr>
          <w:spacing w:val="-28"/>
          <w:u w:val="single"/>
        </w:rPr>
        <w:t xml:space="preserve"> </w:t>
      </w:r>
      <w:r w:rsidRPr="005108E4">
        <w:rPr>
          <w:u w:val="single"/>
        </w:rPr>
        <w:t>Modification</w:t>
      </w:r>
      <w:r w:rsidRPr="005108E4">
        <w:rPr>
          <w:spacing w:val="-28"/>
        </w:rPr>
        <w:t xml:space="preserve"> </w:t>
      </w:r>
      <w:r w:rsidRPr="005108E4">
        <w:t>means</w:t>
      </w:r>
      <w:r w:rsidRPr="005108E4">
        <w:rPr>
          <w:spacing w:val="-26"/>
        </w:rPr>
        <w:t xml:space="preserve"> </w:t>
      </w:r>
      <w:r w:rsidRPr="005108E4">
        <w:t>a</w:t>
      </w:r>
      <w:r w:rsidRPr="005108E4">
        <w:rPr>
          <w:spacing w:val="-27"/>
        </w:rPr>
        <w:t xml:space="preserve"> </w:t>
      </w:r>
      <w:r w:rsidRPr="005108E4">
        <w:t>material</w:t>
      </w:r>
      <w:r w:rsidRPr="005108E4">
        <w:rPr>
          <w:spacing w:val="-25"/>
        </w:rPr>
        <w:t xml:space="preserve"> </w:t>
      </w:r>
      <w:r w:rsidRPr="005108E4">
        <w:t>change</w:t>
      </w:r>
      <w:r w:rsidRPr="005108E4">
        <w:rPr>
          <w:spacing w:val="-27"/>
        </w:rPr>
        <w:t xml:space="preserve"> </w:t>
      </w:r>
      <w:r w:rsidRPr="005108E4">
        <w:t>to</w:t>
      </w:r>
      <w:r w:rsidRPr="005108E4">
        <w:rPr>
          <w:spacing w:val="-26"/>
        </w:rPr>
        <w:t xml:space="preserve"> </w:t>
      </w:r>
      <w:r w:rsidRPr="005108E4">
        <w:t>a</w:t>
      </w:r>
      <w:r w:rsidRPr="005108E4">
        <w:rPr>
          <w:spacing w:val="-26"/>
        </w:rPr>
        <w:t xml:space="preserve"> </w:t>
      </w:r>
      <w:r w:rsidRPr="005108E4">
        <w:t>term</w:t>
      </w:r>
      <w:r w:rsidRPr="005108E4">
        <w:rPr>
          <w:spacing w:val="-26"/>
        </w:rPr>
        <w:t xml:space="preserve"> </w:t>
      </w:r>
      <w:r w:rsidRPr="005108E4">
        <w:t>of</w:t>
      </w:r>
      <w:r w:rsidRPr="005108E4">
        <w:rPr>
          <w:spacing w:val="-27"/>
        </w:rPr>
        <w:t xml:space="preserve"> </w:t>
      </w:r>
      <w:r w:rsidRPr="005108E4">
        <w:t>a</w:t>
      </w:r>
      <w:r w:rsidRPr="005108E4">
        <w:rPr>
          <w:spacing w:val="-26"/>
        </w:rPr>
        <w:t xml:space="preserve"> </w:t>
      </w:r>
      <w:r w:rsidRPr="005108E4">
        <w:t>contract</w:t>
      </w:r>
      <w:r w:rsidRPr="005108E4">
        <w:rPr>
          <w:spacing w:val="-26"/>
        </w:rPr>
        <w:t xml:space="preserve"> </w:t>
      </w:r>
      <w:r w:rsidRPr="005108E4">
        <w:t>that</w:t>
      </w:r>
      <w:r w:rsidRPr="005108E4">
        <w:rPr>
          <w:spacing w:val="-26"/>
        </w:rPr>
        <w:t xml:space="preserve"> </w:t>
      </w:r>
      <w:r w:rsidRPr="005108E4">
        <w:t>a</w:t>
      </w:r>
      <w:r w:rsidRPr="005108E4">
        <w:rPr>
          <w:spacing w:val="-26"/>
        </w:rPr>
        <w:t xml:space="preserve"> </w:t>
      </w:r>
      <w:r w:rsidRPr="005108E4">
        <w:t>reasonable</w:t>
      </w:r>
      <w:r w:rsidRPr="005108E4">
        <w:rPr>
          <w:spacing w:val="-30"/>
        </w:rPr>
        <w:t xml:space="preserve"> </w:t>
      </w:r>
      <w:r w:rsidRPr="005108E4">
        <w:t>person would understand alters the relationship between the parties. A Substantial Modification shall include, but is not limited to, shifting responsibility for the performance of a contract term or increasing</w:t>
      </w:r>
      <w:r w:rsidRPr="005108E4">
        <w:rPr>
          <w:spacing w:val="-20"/>
        </w:rPr>
        <w:t xml:space="preserve"> </w:t>
      </w:r>
      <w:r w:rsidRPr="005108E4">
        <w:t>or</w:t>
      </w:r>
      <w:r w:rsidRPr="005108E4">
        <w:rPr>
          <w:spacing w:val="-18"/>
        </w:rPr>
        <w:t xml:space="preserve"> </w:t>
      </w:r>
      <w:r w:rsidRPr="005108E4">
        <w:t>decreasing</w:t>
      </w:r>
      <w:r w:rsidRPr="005108E4">
        <w:rPr>
          <w:spacing w:val="-19"/>
        </w:rPr>
        <w:t xml:space="preserve"> </w:t>
      </w:r>
      <w:r w:rsidRPr="005108E4">
        <w:t>the</w:t>
      </w:r>
      <w:r w:rsidRPr="005108E4">
        <w:rPr>
          <w:spacing w:val="-19"/>
        </w:rPr>
        <w:t xml:space="preserve"> </w:t>
      </w:r>
      <w:r w:rsidRPr="005108E4">
        <w:t>amount</w:t>
      </w:r>
      <w:r w:rsidRPr="005108E4">
        <w:rPr>
          <w:spacing w:val="-18"/>
        </w:rPr>
        <w:t xml:space="preserve"> </w:t>
      </w:r>
      <w:r w:rsidRPr="005108E4">
        <w:t>of</w:t>
      </w:r>
      <w:r w:rsidRPr="005108E4">
        <w:rPr>
          <w:spacing w:val="-21"/>
        </w:rPr>
        <w:t xml:space="preserve"> </w:t>
      </w:r>
      <w:r w:rsidRPr="005108E4">
        <w:t>consideration</w:t>
      </w:r>
      <w:r w:rsidRPr="005108E4">
        <w:rPr>
          <w:spacing w:val="-19"/>
        </w:rPr>
        <w:t xml:space="preserve"> </w:t>
      </w:r>
      <w:r w:rsidRPr="005108E4">
        <w:t>being</w:t>
      </w:r>
      <w:r w:rsidRPr="005108E4">
        <w:rPr>
          <w:spacing w:val="-22"/>
        </w:rPr>
        <w:t xml:space="preserve"> </w:t>
      </w:r>
      <w:r w:rsidRPr="005108E4">
        <w:t>paid</w:t>
      </w:r>
      <w:r w:rsidRPr="005108E4">
        <w:rPr>
          <w:spacing w:val="-19"/>
        </w:rPr>
        <w:t xml:space="preserve"> </w:t>
      </w:r>
      <w:r w:rsidRPr="005108E4">
        <w:t>for</w:t>
      </w:r>
      <w:r w:rsidRPr="005108E4">
        <w:rPr>
          <w:spacing w:val="-20"/>
        </w:rPr>
        <w:t xml:space="preserve"> </w:t>
      </w:r>
      <w:r w:rsidRPr="005108E4">
        <w:t>performance</w:t>
      </w:r>
      <w:r w:rsidRPr="005108E4">
        <w:rPr>
          <w:spacing w:val="-21"/>
        </w:rPr>
        <w:t xml:space="preserve"> </w:t>
      </w:r>
      <w:r w:rsidRPr="005108E4">
        <w:t>of</w:t>
      </w:r>
      <w:r w:rsidRPr="005108E4">
        <w:rPr>
          <w:spacing w:val="-20"/>
        </w:rPr>
        <w:t xml:space="preserve"> </w:t>
      </w:r>
      <w:r w:rsidRPr="005108E4">
        <w:t>the</w:t>
      </w:r>
      <w:r w:rsidRPr="005108E4">
        <w:rPr>
          <w:spacing w:val="-19"/>
        </w:rPr>
        <w:t xml:space="preserve"> </w:t>
      </w:r>
      <w:r w:rsidRPr="005108E4">
        <w:t xml:space="preserve">contract above an amount that is </w:t>
      </w:r>
      <w:r w:rsidRPr="005108E4">
        <w:rPr>
          <w:i/>
        </w:rPr>
        <w:t>de</w:t>
      </w:r>
      <w:r w:rsidRPr="005108E4">
        <w:rPr>
          <w:i/>
          <w:spacing w:val="-6"/>
        </w:rPr>
        <w:t xml:space="preserve"> </w:t>
      </w:r>
      <w:r w:rsidRPr="005108E4">
        <w:rPr>
          <w:i/>
        </w:rPr>
        <w:t>minimis</w:t>
      </w:r>
      <w:r w:rsidRPr="005108E4">
        <w:t>.</w:t>
      </w:r>
    </w:p>
    <w:p w14:paraId="489F3A35" w14:textId="77777777" w:rsidR="00DA2759" w:rsidRPr="005108E4" w:rsidRDefault="00DA2759">
      <w:pPr>
        <w:pStyle w:val="BodyText"/>
        <w:spacing w:before="8"/>
        <w:jc w:val="left"/>
      </w:pPr>
    </w:p>
    <w:p w14:paraId="1F88EF9A" w14:textId="77777777" w:rsidR="00DA2759" w:rsidRPr="005108E4" w:rsidRDefault="009A7511">
      <w:pPr>
        <w:pStyle w:val="BodyText"/>
        <w:spacing w:line="242" w:lineRule="auto"/>
        <w:ind w:left="1319" w:right="110"/>
      </w:pPr>
      <w:r w:rsidRPr="005108E4">
        <w:rPr>
          <w:u w:val="single"/>
        </w:rPr>
        <w:t>Summary Suspension</w:t>
      </w:r>
      <w:r w:rsidRPr="005108E4">
        <w:t xml:space="preserve"> means the suspension of any License  or  registration  issued  under 935</w:t>
      </w:r>
      <w:r w:rsidRPr="005108E4">
        <w:rPr>
          <w:spacing w:val="-19"/>
        </w:rPr>
        <w:t xml:space="preserve"> </w:t>
      </w:r>
      <w:r w:rsidRPr="005108E4">
        <w:t>CMR</w:t>
      </w:r>
      <w:r w:rsidRPr="005108E4">
        <w:rPr>
          <w:spacing w:val="-17"/>
        </w:rPr>
        <w:t xml:space="preserve"> </w:t>
      </w:r>
      <w:r w:rsidRPr="005108E4">
        <w:t>501.000</w:t>
      </w:r>
      <w:r w:rsidRPr="005108E4">
        <w:rPr>
          <w:spacing w:val="-18"/>
        </w:rPr>
        <w:t xml:space="preserve"> </w:t>
      </w:r>
      <w:r w:rsidRPr="005108E4">
        <w:t>and</w:t>
      </w:r>
      <w:r w:rsidRPr="005108E4">
        <w:rPr>
          <w:spacing w:val="-18"/>
        </w:rPr>
        <w:t xml:space="preserve"> </w:t>
      </w:r>
      <w:r w:rsidRPr="005108E4">
        <w:t>the</w:t>
      </w:r>
      <w:r w:rsidRPr="005108E4">
        <w:rPr>
          <w:spacing w:val="-19"/>
        </w:rPr>
        <w:t xml:space="preserve"> </w:t>
      </w:r>
      <w:r w:rsidRPr="005108E4">
        <w:t>cessation</w:t>
      </w:r>
      <w:r w:rsidRPr="005108E4">
        <w:rPr>
          <w:spacing w:val="-19"/>
        </w:rPr>
        <w:t xml:space="preserve"> </w:t>
      </w:r>
      <w:r w:rsidRPr="005108E4">
        <w:t>of</w:t>
      </w:r>
      <w:r w:rsidRPr="005108E4">
        <w:rPr>
          <w:spacing w:val="-21"/>
        </w:rPr>
        <w:t xml:space="preserve"> </w:t>
      </w:r>
      <w:r w:rsidRPr="005108E4">
        <w:t>all</w:t>
      </w:r>
      <w:r w:rsidRPr="005108E4">
        <w:rPr>
          <w:spacing w:val="-17"/>
        </w:rPr>
        <w:t xml:space="preserve"> </w:t>
      </w:r>
      <w:r w:rsidRPr="005108E4">
        <w:t>operations</w:t>
      </w:r>
      <w:r w:rsidRPr="005108E4">
        <w:rPr>
          <w:spacing w:val="-18"/>
        </w:rPr>
        <w:t xml:space="preserve"> </w:t>
      </w:r>
      <w:r w:rsidRPr="005108E4">
        <w:t>in</w:t>
      </w:r>
      <w:r w:rsidRPr="005108E4">
        <w:rPr>
          <w:spacing w:val="-18"/>
        </w:rPr>
        <w:t xml:space="preserve"> </w:t>
      </w:r>
      <w:r w:rsidRPr="005108E4">
        <w:t>order</w:t>
      </w:r>
      <w:r w:rsidRPr="005108E4">
        <w:rPr>
          <w:spacing w:val="-19"/>
        </w:rPr>
        <w:t xml:space="preserve"> </w:t>
      </w:r>
      <w:r w:rsidRPr="005108E4">
        <w:t>to</w:t>
      </w:r>
      <w:r w:rsidRPr="005108E4">
        <w:rPr>
          <w:spacing w:val="-18"/>
        </w:rPr>
        <w:t xml:space="preserve"> </w:t>
      </w:r>
      <w:r w:rsidRPr="005108E4">
        <w:t>protect</w:t>
      </w:r>
      <w:r w:rsidRPr="005108E4">
        <w:rPr>
          <w:spacing w:val="-17"/>
        </w:rPr>
        <w:t xml:space="preserve"> </w:t>
      </w:r>
      <w:r w:rsidRPr="005108E4">
        <w:t>the</w:t>
      </w:r>
      <w:r w:rsidRPr="005108E4">
        <w:rPr>
          <w:spacing w:val="-19"/>
        </w:rPr>
        <w:t xml:space="preserve"> </w:t>
      </w:r>
      <w:r w:rsidRPr="005108E4">
        <w:t>public</w:t>
      </w:r>
      <w:r w:rsidRPr="005108E4">
        <w:rPr>
          <w:spacing w:val="-19"/>
        </w:rPr>
        <w:t xml:space="preserve"> </w:t>
      </w:r>
      <w:r w:rsidRPr="005108E4">
        <w:t>health,</w:t>
      </w:r>
      <w:r w:rsidRPr="005108E4">
        <w:rPr>
          <w:spacing w:val="-18"/>
        </w:rPr>
        <w:t xml:space="preserve"> </w:t>
      </w:r>
      <w:r w:rsidRPr="005108E4">
        <w:t>safety and</w:t>
      </w:r>
      <w:r w:rsidRPr="005108E4">
        <w:rPr>
          <w:spacing w:val="-2"/>
        </w:rPr>
        <w:t xml:space="preserve"> </w:t>
      </w:r>
      <w:r w:rsidRPr="005108E4">
        <w:t>welfare.</w:t>
      </w:r>
    </w:p>
    <w:p w14:paraId="635CB372" w14:textId="77777777" w:rsidR="00DA2759" w:rsidRPr="005108E4" w:rsidRDefault="00DA2759">
      <w:pPr>
        <w:pStyle w:val="BodyText"/>
        <w:spacing w:before="6"/>
        <w:jc w:val="left"/>
      </w:pPr>
    </w:p>
    <w:p w14:paraId="765D07B5" w14:textId="77777777" w:rsidR="00DA2759" w:rsidRPr="005108E4" w:rsidRDefault="009A7511">
      <w:pPr>
        <w:pStyle w:val="BodyText"/>
        <w:spacing w:line="242" w:lineRule="auto"/>
        <w:ind w:left="1320" w:right="115" w:hanging="1"/>
      </w:pPr>
      <w:r w:rsidRPr="005108E4">
        <w:rPr>
          <w:u w:val="single"/>
        </w:rPr>
        <w:t>Temporary Patient Registration</w:t>
      </w:r>
      <w:r w:rsidRPr="005108E4">
        <w:t xml:space="preserve"> means an interim registration document for patients and their Personal Caregivers generated automatically upon the Commission's receipt of a Certifying Healthcare Provider's Electronic Certification. The temporary registration document shall constitute a Registration Card for patients and their Personal Caregivers to access an MTC. Temporary</w:t>
      </w:r>
      <w:r w:rsidRPr="005108E4">
        <w:rPr>
          <w:spacing w:val="-16"/>
        </w:rPr>
        <w:t xml:space="preserve"> </w:t>
      </w:r>
      <w:r w:rsidRPr="005108E4">
        <w:t>registration</w:t>
      </w:r>
      <w:r w:rsidRPr="005108E4">
        <w:rPr>
          <w:spacing w:val="-8"/>
        </w:rPr>
        <w:t xml:space="preserve"> </w:t>
      </w:r>
      <w:r w:rsidRPr="005108E4">
        <w:t>shall</w:t>
      </w:r>
      <w:r w:rsidRPr="005108E4">
        <w:rPr>
          <w:spacing w:val="-6"/>
        </w:rPr>
        <w:t xml:space="preserve"> </w:t>
      </w:r>
      <w:r w:rsidRPr="005108E4">
        <w:t>expire</w:t>
      </w:r>
      <w:r w:rsidRPr="005108E4">
        <w:rPr>
          <w:spacing w:val="-7"/>
        </w:rPr>
        <w:t xml:space="preserve"> </w:t>
      </w:r>
      <w:r w:rsidRPr="005108E4">
        <w:t>14</w:t>
      </w:r>
      <w:r w:rsidRPr="005108E4">
        <w:rPr>
          <w:spacing w:val="-6"/>
        </w:rPr>
        <w:t xml:space="preserve"> </w:t>
      </w:r>
      <w:r w:rsidRPr="005108E4">
        <w:rPr>
          <w:spacing w:val="-3"/>
        </w:rPr>
        <w:t>days</w:t>
      </w:r>
      <w:r w:rsidRPr="005108E4">
        <w:rPr>
          <w:spacing w:val="-7"/>
        </w:rPr>
        <w:t xml:space="preserve"> </w:t>
      </w:r>
      <w:r w:rsidRPr="005108E4">
        <w:t>after</w:t>
      </w:r>
      <w:r w:rsidRPr="005108E4">
        <w:rPr>
          <w:spacing w:val="-7"/>
        </w:rPr>
        <w:t xml:space="preserve"> </w:t>
      </w:r>
      <w:r w:rsidRPr="005108E4">
        <w:t>the</w:t>
      </w:r>
      <w:r w:rsidRPr="005108E4">
        <w:rPr>
          <w:spacing w:val="-7"/>
        </w:rPr>
        <w:t xml:space="preserve"> </w:t>
      </w:r>
      <w:r w:rsidRPr="005108E4">
        <w:t>Commission</w:t>
      </w:r>
      <w:r w:rsidRPr="005108E4">
        <w:rPr>
          <w:spacing w:val="-7"/>
        </w:rPr>
        <w:t xml:space="preserve"> </w:t>
      </w:r>
      <w:r w:rsidRPr="005108E4">
        <w:t>issues</w:t>
      </w:r>
      <w:r w:rsidRPr="005108E4">
        <w:rPr>
          <w:spacing w:val="-8"/>
        </w:rPr>
        <w:t xml:space="preserve"> </w:t>
      </w:r>
      <w:r w:rsidRPr="005108E4">
        <w:t>the</w:t>
      </w:r>
      <w:r w:rsidRPr="005108E4">
        <w:rPr>
          <w:spacing w:val="-9"/>
        </w:rPr>
        <w:t xml:space="preserve"> </w:t>
      </w:r>
      <w:r w:rsidRPr="005108E4">
        <w:t>Registration</w:t>
      </w:r>
      <w:r w:rsidRPr="005108E4">
        <w:rPr>
          <w:spacing w:val="-8"/>
        </w:rPr>
        <w:t xml:space="preserve"> </w:t>
      </w:r>
      <w:r w:rsidRPr="005108E4">
        <w:t>Card or on the issuance and receipt of an annual Registration Card, whichever occurs</w:t>
      </w:r>
      <w:r w:rsidRPr="005108E4">
        <w:rPr>
          <w:spacing w:val="-38"/>
        </w:rPr>
        <w:t xml:space="preserve"> </w:t>
      </w:r>
      <w:r w:rsidRPr="005108E4">
        <w:t>first.</w:t>
      </w:r>
    </w:p>
    <w:p w14:paraId="69FDAF26" w14:textId="77777777" w:rsidR="00DA2759" w:rsidRPr="005108E4" w:rsidRDefault="00DA2759">
      <w:pPr>
        <w:pStyle w:val="BodyText"/>
        <w:spacing w:before="7"/>
        <w:jc w:val="left"/>
      </w:pPr>
    </w:p>
    <w:p w14:paraId="44354382" w14:textId="77777777" w:rsidR="00DA2759" w:rsidRPr="005108E4" w:rsidRDefault="009A7511">
      <w:pPr>
        <w:pStyle w:val="BodyText"/>
        <w:spacing w:before="1" w:line="242" w:lineRule="auto"/>
        <w:ind w:left="1319" w:right="110"/>
      </w:pPr>
      <w:r w:rsidRPr="005108E4">
        <w:rPr>
          <w:u w:val="single"/>
        </w:rPr>
        <w:t>Third-party</w:t>
      </w:r>
      <w:r w:rsidRPr="005108E4">
        <w:rPr>
          <w:spacing w:val="-14"/>
          <w:u w:val="single"/>
        </w:rPr>
        <w:t xml:space="preserve"> </w:t>
      </w:r>
      <w:r w:rsidRPr="005108E4">
        <w:rPr>
          <w:u w:val="single"/>
        </w:rPr>
        <w:t>Technology</w:t>
      </w:r>
      <w:r w:rsidRPr="005108E4">
        <w:rPr>
          <w:spacing w:val="-14"/>
          <w:u w:val="single"/>
        </w:rPr>
        <w:t xml:space="preserve"> </w:t>
      </w:r>
      <w:r w:rsidRPr="005108E4">
        <w:rPr>
          <w:u w:val="single"/>
        </w:rPr>
        <w:t>Platform</w:t>
      </w:r>
      <w:r w:rsidRPr="005108E4">
        <w:rPr>
          <w:spacing w:val="-10"/>
          <w:u w:val="single"/>
        </w:rPr>
        <w:t xml:space="preserve"> </w:t>
      </w:r>
      <w:r w:rsidRPr="005108E4">
        <w:rPr>
          <w:u w:val="single"/>
        </w:rPr>
        <w:t>Provider</w:t>
      </w:r>
      <w:r w:rsidRPr="005108E4">
        <w:rPr>
          <w:spacing w:val="-10"/>
        </w:rPr>
        <w:t xml:space="preserve"> </w:t>
      </w:r>
      <w:r w:rsidRPr="005108E4">
        <w:t>means</w:t>
      </w:r>
      <w:r w:rsidRPr="005108E4">
        <w:rPr>
          <w:spacing w:val="-10"/>
        </w:rPr>
        <w:t xml:space="preserve"> </w:t>
      </w:r>
      <w:r w:rsidRPr="005108E4">
        <w:t>an</w:t>
      </w:r>
      <w:r w:rsidRPr="005108E4">
        <w:rPr>
          <w:spacing w:val="-9"/>
        </w:rPr>
        <w:t xml:space="preserve"> </w:t>
      </w:r>
      <w:r w:rsidRPr="005108E4">
        <w:t>individual</w:t>
      </w:r>
      <w:r w:rsidRPr="005108E4">
        <w:rPr>
          <w:spacing w:val="-9"/>
        </w:rPr>
        <w:t xml:space="preserve"> </w:t>
      </w:r>
      <w:r w:rsidRPr="005108E4">
        <w:t>or</w:t>
      </w:r>
      <w:r w:rsidRPr="005108E4">
        <w:rPr>
          <w:spacing w:val="-11"/>
        </w:rPr>
        <w:t xml:space="preserve"> </w:t>
      </w:r>
      <w:r w:rsidRPr="005108E4">
        <w:t>entity</w:t>
      </w:r>
      <w:r w:rsidRPr="005108E4">
        <w:rPr>
          <w:spacing w:val="-16"/>
        </w:rPr>
        <w:t xml:space="preserve"> </w:t>
      </w:r>
      <w:r w:rsidRPr="005108E4">
        <w:t>that</w:t>
      </w:r>
      <w:r w:rsidRPr="005108E4">
        <w:rPr>
          <w:spacing w:val="-10"/>
        </w:rPr>
        <w:t xml:space="preserve"> </w:t>
      </w:r>
      <w:r w:rsidRPr="005108E4">
        <w:t>provides</w:t>
      </w:r>
      <w:r w:rsidRPr="005108E4">
        <w:rPr>
          <w:spacing w:val="-7"/>
        </w:rPr>
        <w:t xml:space="preserve"> </w:t>
      </w:r>
      <w:r w:rsidRPr="005108E4">
        <w:t>or</w:t>
      </w:r>
      <w:r w:rsidRPr="005108E4">
        <w:rPr>
          <w:spacing w:val="-9"/>
        </w:rPr>
        <w:t xml:space="preserve"> </w:t>
      </w:r>
      <w:r w:rsidRPr="005108E4">
        <w:t>hosts an</w:t>
      </w:r>
      <w:r w:rsidRPr="005108E4">
        <w:rPr>
          <w:spacing w:val="-13"/>
        </w:rPr>
        <w:t xml:space="preserve"> </w:t>
      </w:r>
      <w:r w:rsidRPr="005108E4">
        <w:t>internet-based</w:t>
      </w:r>
      <w:r w:rsidRPr="005108E4">
        <w:rPr>
          <w:spacing w:val="-13"/>
        </w:rPr>
        <w:t xml:space="preserve"> </w:t>
      </w:r>
      <w:r w:rsidRPr="005108E4">
        <w:t>application</w:t>
      </w:r>
      <w:r w:rsidRPr="005108E4">
        <w:rPr>
          <w:spacing w:val="-13"/>
        </w:rPr>
        <w:t xml:space="preserve"> </w:t>
      </w:r>
      <w:r w:rsidRPr="005108E4">
        <w:t>or</w:t>
      </w:r>
      <w:r w:rsidRPr="005108E4">
        <w:rPr>
          <w:spacing w:val="-13"/>
        </w:rPr>
        <w:t xml:space="preserve"> </w:t>
      </w:r>
      <w:r w:rsidRPr="005108E4">
        <w:t>group</w:t>
      </w:r>
      <w:r w:rsidRPr="005108E4">
        <w:rPr>
          <w:spacing w:val="-13"/>
        </w:rPr>
        <w:t xml:space="preserve"> </w:t>
      </w:r>
      <w:r w:rsidRPr="005108E4">
        <w:t>of</w:t>
      </w:r>
      <w:r w:rsidRPr="005108E4">
        <w:rPr>
          <w:spacing w:val="-12"/>
        </w:rPr>
        <w:t xml:space="preserve"> </w:t>
      </w:r>
      <w:r w:rsidRPr="005108E4">
        <w:t>applications</w:t>
      </w:r>
      <w:r w:rsidRPr="005108E4">
        <w:rPr>
          <w:spacing w:val="-11"/>
        </w:rPr>
        <w:t xml:space="preserve"> </w:t>
      </w:r>
      <w:r w:rsidRPr="005108E4">
        <w:t>developed</w:t>
      </w:r>
      <w:r w:rsidRPr="005108E4">
        <w:rPr>
          <w:spacing w:val="-12"/>
        </w:rPr>
        <w:t xml:space="preserve"> </w:t>
      </w:r>
      <w:r w:rsidRPr="005108E4">
        <w:t>for</w:t>
      </w:r>
      <w:r w:rsidRPr="005108E4">
        <w:rPr>
          <w:spacing w:val="-13"/>
        </w:rPr>
        <w:t xml:space="preserve"> </w:t>
      </w:r>
      <w:r w:rsidRPr="005108E4">
        <w:t>the</w:t>
      </w:r>
      <w:r w:rsidRPr="005108E4">
        <w:rPr>
          <w:spacing w:val="-14"/>
        </w:rPr>
        <w:t xml:space="preserve"> </w:t>
      </w:r>
      <w:r w:rsidRPr="005108E4">
        <w:t>facilitation</w:t>
      </w:r>
      <w:r w:rsidRPr="005108E4">
        <w:rPr>
          <w:spacing w:val="-13"/>
        </w:rPr>
        <w:t xml:space="preserve"> </w:t>
      </w:r>
      <w:r w:rsidRPr="005108E4">
        <w:t>of</w:t>
      </w:r>
      <w:r w:rsidRPr="005108E4">
        <w:rPr>
          <w:spacing w:val="-13"/>
        </w:rPr>
        <w:t xml:space="preserve"> </w:t>
      </w:r>
      <w:r w:rsidRPr="005108E4">
        <w:t>ordering and</w:t>
      </w:r>
      <w:r w:rsidRPr="005108E4">
        <w:rPr>
          <w:spacing w:val="-28"/>
        </w:rPr>
        <w:t xml:space="preserve"> </w:t>
      </w:r>
      <w:r w:rsidRPr="005108E4">
        <w:t>delivering</w:t>
      </w:r>
      <w:r w:rsidRPr="005108E4">
        <w:rPr>
          <w:spacing w:val="-29"/>
        </w:rPr>
        <w:t xml:space="preserve"> </w:t>
      </w:r>
      <w:r w:rsidRPr="005108E4">
        <w:t>Finished</w:t>
      </w:r>
      <w:r w:rsidRPr="005108E4">
        <w:rPr>
          <w:spacing w:val="-27"/>
        </w:rPr>
        <w:t xml:space="preserve"> </w:t>
      </w:r>
      <w:r w:rsidRPr="005108E4">
        <w:t>Marijuana</w:t>
      </w:r>
      <w:r w:rsidRPr="005108E4">
        <w:rPr>
          <w:spacing w:val="-31"/>
        </w:rPr>
        <w:t xml:space="preserve"> </w:t>
      </w:r>
      <w:r w:rsidRPr="005108E4">
        <w:t>Products,</w:t>
      </w:r>
      <w:r w:rsidRPr="005108E4">
        <w:rPr>
          <w:spacing w:val="-29"/>
        </w:rPr>
        <w:t xml:space="preserve"> </w:t>
      </w:r>
      <w:r w:rsidRPr="005108E4">
        <w:t>Marijuana</w:t>
      </w:r>
      <w:r w:rsidRPr="005108E4">
        <w:rPr>
          <w:spacing w:val="-28"/>
        </w:rPr>
        <w:t xml:space="preserve"> </w:t>
      </w:r>
      <w:r w:rsidRPr="005108E4">
        <w:t>Accessories</w:t>
      </w:r>
      <w:r w:rsidRPr="005108E4">
        <w:rPr>
          <w:spacing w:val="-27"/>
        </w:rPr>
        <w:t xml:space="preserve"> </w:t>
      </w:r>
      <w:r w:rsidRPr="005108E4">
        <w:t>and</w:t>
      </w:r>
      <w:r w:rsidRPr="005108E4">
        <w:rPr>
          <w:spacing w:val="-27"/>
        </w:rPr>
        <w:t xml:space="preserve"> </w:t>
      </w:r>
      <w:r w:rsidRPr="005108E4">
        <w:t>Branded</w:t>
      </w:r>
      <w:r w:rsidRPr="005108E4">
        <w:rPr>
          <w:spacing w:val="-27"/>
        </w:rPr>
        <w:t xml:space="preserve"> </w:t>
      </w:r>
      <w:r w:rsidRPr="005108E4">
        <w:t>Goods</w:t>
      </w:r>
      <w:r w:rsidRPr="005108E4">
        <w:rPr>
          <w:spacing w:val="-27"/>
        </w:rPr>
        <w:t xml:space="preserve"> </w:t>
      </w:r>
      <w:r w:rsidRPr="005108E4">
        <w:t>for</w:t>
      </w:r>
      <w:r w:rsidRPr="005108E4">
        <w:rPr>
          <w:spacing w:val="-28"/>
        </w:rPr>
        <w:t xml:space="preserve"> </w:t>
      </w:r>
      <w:r w:rsidRPr="005108E4">
        <w:t>sale or</w:t>
      </w:r>
      <w:r w:rsidRPr="005108E4">
        <w:rPr>
          <w:spacing w:val="-12"/>
        </w:rPr>
        <w:t xml:space="preserve"> </w:t>
      </w:r>
      <w:r w:rsidRPr="005108E4">
        <w:t>delivery</w:t>
      </w:r>
      <w:r w:rsidRPr="005108E4">
        <w:rPr>
          <w:spacing w:val="-17"/>
        </w:rPr>
        <w:t xml:space="preserve"> </w:t>
      </w:r>
      <w:r w:rsidRPr="005108E4">
        <w:t>by</w:t>
      </w:r>
      <w:r w:rsidRPr="005108E4">
        <w:rPr>
          <w:spacing w:val="-16"/>
        </w:rPr>
        <w:t xml:space="preserve"> </w:t>
      </w:r>
      <w:r w:rsidRPr="005108E4">
        <w:t>a</w:t>
      </w:r>
      <w:r w:rsidRPr="005108E4">
        <w:rPr>
          <w:spacing w:val="-10"/>
        </w:rPr>
        <w:t xml:space="preserve"> </w:t>
      </w:r>
      <w:r w:rsidRPr="005108E4">
        <w:t>Marijuana</w:t>
      </w:r>
      <w:r w:rsidRPr="005108E4">
        <w:rPr>
          <w:spacing w:val="-10"/>
        </w:rPr>
        <w:t xml:space="preserve"> </w:t>
      </w:r>
      <w:r w:rsidRPr="005108E4">
        <w:t>Courier</w:t>
      </w:r>
      <w:r w:rsidRPr="005108E4">
        <w:rPr>
          <w:spacing w:val="-10"/>
        </w:rPr>
        <w:t xml:space="preserve"> </w:t>
      </w:r>
      <w:r w:rsidRPr="005108E4">
        <w:t>or</w:t>
      </w:r>
      <w:r w:rsidRPr="005108E4">
        <w:rPr>
          <w:spacing w:val="-10"/>
        </w:rPr>
        <w:t xml:space="preserve"> </w:t>
      </w:r>
      <w:r w:rsidRPr="005108E4">
        <w:t>an</w:t>
      </w:r>
      <w:r w:rsidRPr="005108E4">
        <w:rPr>
          <w:spacing w:val="-9"/>
        </w:rPr>
        <w:t xml:space="preserve"> </w:t>
      </w:r>
      <w:r w:rsidRPr="005108E4">
        <w:t>MTC</w:t>
      </w:r>
      <w:r w:rsidRPr="005108E4">
        <w:rPr>
          <w:spacing w:val="-9"/>
        </w:rPr>
        <w:t xml:space="preserve"> </w:t>
      </w:r>
      <w:r w:rsidRPr="005108E4">
        <w:t>to</w:t>
      </w:r>
      <w:r w:rsidRPr="005108E4">
        <w:rPr>
          <w:spacing w:val="-11"/>
        </w:rPr>
        <w:t xml:space="preserve"> </w:t>
      </w:r>
      <w:r w:rsidRPr="005108E4">
        <w:t>a</w:t>
      </w:r>
      <w:r w:rsidRPr="005108E4">
        <w:rPr>
          <w:spacing w:val="-13"/>
        </w:rPr>
        <w:t xml:space="preserve"> </w:t>
      </w:r>
      <w:r w:rsidRPr="005108E4">
        <w:t>Registered</w:t>
      </w:r>
      <w:r w:rsidRPr="005108E4">
        <w:rPr>
          <w:spacing w:val="-12"/>
        </w:rPr>
        <w:t xml:space="preserve"> </w:t>
      </w:r>
      <w:r w:rsidRPr="005108E4">
        <w:t>Qualifying</w:t>
      </w:r>
      <w:r w:rsidRPr="005108E4">
        <w:rPr>
          <w:spacing w:val="-13"/>
        </w:rPr>
        <w:t xml:space="preserve"> </w:t>
      </w:r>
      <w:r w:rsidRPr="005108E4">
        <w:t>Patient</w:t>
      </w:r>
      <w:r w:rsidRPr="005108E4">
        <w:rPr>
          <w:spacing w:val="-11"/>
        </w:rPr>
        <w:t xml:space="preserve"> </w:t>
      </w:r>
      <w:r w:rsidRPr="005108E4">
        <w:t>or</w:t>
      </w:r>
      <w:r w:rsidRPr="005108E4">
        <w:rPr>
          <w:spacing w:val="-12"/>
        </w:rPr>
        <w:t xml:space="preserve"> </w:t>
      </w:r>
      <w:r w:rsidRPr="005108E4">
        <w:t>Caregiver. A</w:t>
      </w:r>
      <w:r w:rsidRPr="005108E4">
        <w:rPr>
          <w:spacing w:val="-9"/>
        </w:rPr>
        <w:t xml:space="preserve"> </w:t>
      </w:r>
      <w:r w:rsidRPr="005108E4">
        <w:t>proprietary</w:t>
      </w:r>
      <w:r w:rsidRPr="005108E4">
        <w:rPr>
          <w:spacing w:val="-14"/>
        </w:rPr>
        <w:t xml:space="preserve"> </w:t>
      </w:r>
      <w:r w:rsidRPr="005108E4">
        <w:t>application</w:t>
      </w:r>
      <w:r w:rsidRPr="005108E4">
        <w:rPr>
          <w:spacing w:val="-8"/>
        </w:rPr>
        <w:t xml:space="preserve"> </w:t>
      </w:r>
      <w:r w:rsidRPr="005108E4">
        <w:t>developed</w:t>
      </w:r>
      <w:r w:rsidRPr="005108E4">
        <w:rPr>
          <w:spacing w:val="-9"/>
        </w:rPr>
        <w:t xml:space="preserve"> </w:t>
      </w:r>
      <w:r w:rsidRPr="005108E4">
        <w:t>by</w:t>
      </w:r>
      <w:r w:rsidRPr="005108E4">
        <w:rPr>
          <w:spacing w:val="-14"/>
        </w:rPr>
        <w:t xml:space="preserve"> </w:t>
      </w:r>
      <w:r w:rsidRPr="005108E4">
        <w:t>a</w:t>
      </w:r>
      <w:r w:rsidRPr="005108E4">
        <w:rPr>
          <w:spacing w:val="-9"/>
        </w:rPr>
        <w:t xml:space="preserve"> </w:t>
      </w:r>
      <w:r w:rsidRPr="005108E4">
        <w:t>Licensee</w:t>
      </w:r>
      <w:r w:rsidRPr="005108E4">
        <w:rPr>
          <w:spacing w:val="-7"/>
        </w:rPr>
        <w:t xml:space="preserve"> </w:t>
      </w:r>
      <w:r w:rsidRPr="005108E4">
        <w:t>exclusively</w:t>
      </w:r>
      <w:r w:rsidRPr="005108E4">
        <w:rPr>
          <w:spacing w:val="-13"/>
        </w:rPr>
        <w:t xml:space="preserve"> </w:t>
      </w:r>
      <w:r w:rsidRPr="005108E4">
        <w:t>for</w:t>
      </w:r>
      <w:r w:rsidRPr="005108E4">
        <w:rPr>
          <w:spacing w:val="-9"/>
        </w:rPr>
        <w:t xml:space="preserve"> </w:t>
      </w:r>
      <w:r w:rsidRPr="005108E4">
        <w:t>that</w:t>
      </w:r>
      <w:r w:rsidRPr="005108E4">
        <w:rPr>
          <w:spacing w:val="-7"/>
        </w:rPr>
        <w:t xml:space="preserve"> </w:t>
      </w:r>
      <w:r w:rsidRPr="005108E4">
        <w:t>Licensee's</w:t>
      </w:r>
      <w:r w:rsidRPr="005108E4">
        <w:rPr>
          <w:spacing w:val="-9"/>
        </w:rPr>
        <w:t xml:space="preserve"> </w:t>
      </w:r>
      <w:r w:rsidRPr="005108E4">
        <w:t>use</w:t>
      </w:r>
      <w:r w:rsidRPr="005108E4">
        <w:rPr>
          <w:spacing w:val="-9"/>
        </w:rPr>
        <w:t xml:space="preserve"> </w:t>
      </w:r>
      <w:r w:rsidRPr="005108E4">
        <w:t>shall</w:t>
      </w:r>
      <w:r w:rsidRPr="005108E4">
        <w:rPr>
          <w:spacing w:val="-7"/>
        </w:rPr>
        <w:t xml:space="preserve"> </w:t>
      </w:r>
      <w:r w:rsidRPr="005108E4">
        <w:t>not be considered to be a Third-party Technology Platform Provider. A Third-party Technology Platform Provider may not be an investor in a Delivery</w:t>
      </w:r>
      <w:r w:rsidRPr="005108E4">
        <w:rPr>
          <w:spacing w:val="-31"/>
        </w:rPr>
        <w:t xml:space="preserve"> </w:t>
      </w:r>
      <w:r w:rsidRPr="005108E4">
        <w:t>Licensee.</w:t>
      </w:r>
    </w:p>
    <w:p w14:paraId="4A6BB1FC" w14:textId="77777777" w:rsidR="00DA2759" w:rsidRPr="005108E4" w:rsidRDefault="00DA2759">
      <w:pPr>
        <w:pStyle w:val="BodyText"/>
        <w:spacing w:before="9"/>
        <w:jc w:val="left"/>
      </w:pPr>
    </w:p>
    <w:p w14:paraId="2097EFA2" w14:textId="77777777" w:rsidR="00DA2759" w:rsidRPr="005108E4" w:rsidRDefault="009A7511">
      <w:pPr>
        <w:pStyle w:val="BodyText"/>
        <w:spacing w:line="242" w:lineRule="auto"/>
        <w:ind w:left="1319" w:right="117"/>
      </w:pPr>
      <w:r w:rsidRPr="005108E4">
        <w:rPr>
          <w:u w:val="single"/>
        </w:rPr>
        <w:t>Tincture</w:t>
      </w:r>
      <w:r w:rsidRPr="005108E4">
        <w:t xml:space="preserve"> means a Cannabis-infused alcohol or oils concentrate administered orally in small amounts using a dropper or measuring spoon. Tinctures are not considered an Edibles under 935 CMR 501.000.</w:t>
      </w:r>
    </w:p>
    <w:p w14:paraId="7FD0E095" w14:textId="77777777" w:rsidR="00DA2759" w:rsidRPr="005108E4" w:rsidRDefault="00DA2759">
      <w:pPr>
        <w:pStyle w:val="BodyText"/>
        <w:spacing w:before="6"/>
        <w:jc w:val="left"/>
      </w:pPr>
    </w:p>
    <w:p w14:paraId="0B449FF4" w14:textId="77777777" w:rsidR="00DA2759" w:rsidRPr="005108E4" w:rsidRDefault="009A7511">
      <w:pPr>
        <w:pStyle w:val="BodyText"/>
        <w:spacing w:before="1" w:line="242" w:lineRule="auto"/>
        <w:ind w:left="1320" w:right="117" w:hanging="1"/>
      </w:pPr>
      <w:r w:rsidRPr="005108E4">
        <w:rPr>
          <w:u w:val="single"/>
        </w:rPr>
        <w:t>Transfer</w:t>
      </w:r>
      <w:r w:rsidRPr="005108E4">
        <w:rPr>
          <w:spacing w:val="-20"/>
        </w:rPr>
        <w:t xml:space="preserve"> </w:t>
      </w:r>
      <w:r w:rsidRPr="005108E4">
        <w:t>means</w:t>
      </w:r>
      <w:r w:rsidRPr="005108E4">
        <w:rPr>
          <w:spacing w:val="-18"/>
        </w:rPr>
        <w:t xml:space="preserve"> </w:t>
      </w:r>
      <w:r w:rsidRPr="005108E4">
        <w:t>the</w:t>
      </w:r>
      <w:r w:rsidRPr="005108E4">
        <w:rPr>
          <w:spacing w:val="-20"/>
        </w:rPr>
        <w:t xml:space="preserve"> </w:t>
      </w:r>
      <w:r w:rsidRPr="005108E4">
        <w:t>sale</w:t>
      </w:r>
      <w:r w:rsidRPr="005108E4">
        <w:rPr>
          <w:spacing w:val="-19"/>
        </w:rPr>
        <w:t xml:space="preserve"> </w:t>
      </w:r>
      <w:r w:rsidRPr="005108E4">
        <w:t>of</w:t>
      </w:r>
      <w:r w:rsidRPr="005108E4">
        <w:rPr>
          <w:spacing w:val="-20"/>
        </w:rPr>
        <w:t xml:space="preserve"> </w:t>
      </w:r>
      <w:r w:rsidRPr="005108E4">
        <w:t>Marijuana</w:t>
      </w:r>
      <w:r w:rsidRPr="005108E4">
        <w:rPr>
          <w:spacing w:val="-19"/>
        </w:rPr>
        <w:t xml:space="preserve"> </w:t>
      </w:r>
      <w:r w:rsidRPr="005108E4">
        <w:t>or</w:t>
      </w:r>
      <w:r w:rsidRPr="005108E4">
        <w:rPr>
          <w:spacing w:val="-17"/>
        </w:rPr>
        <w:t xml:space="preserve"> </w:t>
      </w:r>
      <w:r w:rsidRPr="005108E4">
        <w:t>Marijuana</w:t>
      </w:r>
      <w:r w:rsidRPr="005108E4">
        <w:rPr>
          <w:spacing w:val="-17"/>
        </w:rPr>
        <w:t xml:space="preserve"> </w:t>
      </w:r>
      <w:r w:rsidRPr="005108E4">
        <w:t>Products</w:t>
      </w:r>
      <w:r w:rsidRPr="005108E4">
        <w:rPr>
          <w:spacing w:val="-16"/>
        </w:rPr>
        <w:t xml:space="preserve"> </w:t>
      </w:r>
      <w:r w:rsidRPr="005108E4">
        <w:t>from</w:t>
      </w:r>
      <w:r w:rsidRPr="005108E4">
        <w:rPr>
          <w:spacing w:val="-16"/>
        </w:rPr>
        <w:t xml:space="preserve"> </w:t>
      </w:r>
      <w:r w:rsidRPr="005108E4">
        <w:t>a</w:t>
      </w:r>
      <w:r w:rsidRPr="005108E4">
        <w:rPr>
          <w:spacing w:val="-17"/>
        </w:rPr>
        <w:t xml:space="preserve"> </w:t>
      </w:r>
      <w:r w:rsidRPr="005108E4">
        <w:t>Marijuana</w:t>
      </w:r>
      <w:r w:rsidRPr="005108E4">
        <w:rPr>
          <w:spacing w:val="-19"/>
        </w:rPr>
        <w:t xml:space="preserve"> </w:t>
      </w:r>
      <w:r w:rsidRPr="005108E4">
        <w:t>Establishment</w:t>
      </w:r>
      <w:r w:rsidRPr="005108E4">
        <w:rPr>
          <w:spacing w:val="-18"/>
        </w:rPr>
        <w:t xml:space="preserve"> </w:t>
      </w:r>
      <w:r w:rsidRPr="005108E4">
        <w:t>to a separate Marijuana Establishment, Independent Testing Laboratory or MTC (but not to Consumers) subject to entry of the transaction in the Commission's Seed-to-sale</w:t>
      </w:r>
      <w:r w:rsidRPr="005108E4">
        <w:rPr>
          <w:spacing w:val="-37"/>
        </w:rPr>
        <w:t xml:space="preserve"> </w:t>
      </w:r>
      <w:r w:rsidRPr="005108E4">
        <w:t>SOR.</w:t>
      </w:r>
    </w:p>
    <w:p w14:paraId="62B915CD" w14:textId="77777777" w:rsidR="00DA2759" w:rsidRPr="005108E4" w:rsidRDefault="00DA2759">
      <w:pPr>
        <w:pStyle w:val="BodyText"/>
        <w:spacing w:before="6"/>
        <w:jc w:val="left"/>
      </w:pPr>
    </w:p>
    <w:p w14:paraId="71864238" w14:textId="77777777" w:rsidR="00DA2759" w:rsidRPr="005108E4" w:rsidRDefault="009A7511">
      <w:pPr>
        <w:pStyle w:val="BodyText"/>
        <w:ind w:left="1320"/>
      </w:pPr>
      <w:r w:rsidRPr="005108E4">
        <w:rPr>
          <w:u w:val="single"/>
        </w:rPr>
        <w:t>United States</w:t>
      </w:r>
      <w:r w:rsidRPr="005108E4">
        <w:t xml:space="preserve"> (US) means the United States of America.</w:t>
      </w:r>
    </w:p>
    <w:p w14:paraId="46A75C00" w14:textId="77777777" w:rsidR="00DA2759" w:rsidRPr="005108E4" w:rsidRDefault="00DA2759">
      <w:pPr>
        <w:pStyle w:val="BodyText"/>
        <w:spacing w:before="7"/>
        <w:jc w:val="left"/>
      </w:pPr>
    </w:p>
    <w:p w14:paraId="1D813701" w14:textId="77777777" w:rsidR="00DA2759" w:rsidRPr="005108E4" w:rsidRDefault="009A7511">
      <w:pPr>
        <w:pStyle w:val="BodyText"/>
        <w:spacing w:line="244" w:lineRule="auto"/>
        <w:ind w:left="1319" w:right="117"/>
      </w:pPr>
      <w:r w:rsidRPr="005108E4">
        <w:rPr>
          <w:u w:val="single"/>
        </w:rPr>
        <w:t>Unreasonably</w:t>
      </w:r>
      <w:r w:rsidRPr="005108E4">
        <w:rPr>
          <w:spacing w:val="-22"/>
          <w:u w:val="single"/>
        </w:rPr>
        <w:t xml:space="preserve"> </w:t>
      </w:r>
      <w:r w:rsidRPr="005108E4">
        <w:rPr>
          <w:u w:val="single"/>
        </w:rPr>
        <w:t>Impracticable</w:t>
      </w:r>
      <w:r w:rsidRPr="005108E4">
        <w:rPr>
          <w:spacing w:val="-17"/>
        </w:rPr>
        <w:t xml:space="preserve"> </w:t>
      </w:r>
      <w:r w:rsidRPr="005108E4">
        <w:t>means</w:t>
      </w:r>
      <w:r w:rsidRPr="005108E4">
        <w:rPr>
          <w:spacing w:val="-16"/>
        </w:rPr>
        <w:t xml:space="preserve"> </w:t>
      </w:r>
      <w:r w:rsidRPr="005108E4">
        <w:t>that</w:t>
      </w:r>
      <w:r w:rsidRPr="005108E4">
        <w:rPr>
          <w:spacing w:val="-17"/>
        </w:rPr>
        <w:t xml:space="preserve"> </w:t>
      </w:r>
      <w:r w:rsidRPr="005108E4">
        <w:t>the</w:t>
      </w:r>
      <w:r w:rsidRPr="005108E4">
        <w:rPr>
          <w:spacing w:val="-20"/>
        </w:rPr>
        <w:t xml:space="preserve"> </w:t>
      </w:r>
      <w:r w:rsidRPr="005108E4">
        <w:t>measures</w:t>
      </w:r>
      <w:r w:rsidRPr="005108E4">
        <w:rPr>
          <w:spacing w:val="-17"/>
        </w:rPr>
        <w:t xml:space="preserve"> </w:t>
      </w:r>
      <w:r w:rsidRPr="005108E4">
        <w:t>necessary</w:t>
      </w:r>
      <w:r w:rsidRPr="005108E4">
        <w:rPr>
          <w:spacing w:val="-22"/>
        </w:rPr>
        <w:t xml:space="preserve"> </w:t>
      </w:r>
      <w:r w:rsidRPr="005108E4">
        <w:t>to</w:t>
      </w:r>
      <w:r w:rsidRPr="005108E4">
        <w:rPr>
          <w:spacing w:val="-16"/>
        </w:rPr>
        <w:t xml:space="preserve"> </w:t>
      </w:r>
      <w:r w:rsidRPr="005108E4">
        <w:t>comply</w:t>
      </w:r>
      <w:r w:rsidRPr="005108E4">
        <w:rPr>
          <w:spacing w:val="-22"/>
        </w:rPr>
        <w:t xml:space="preserve"> </w:t>
      </w:r>
      <w:r w:rsidRPr="005108E4">
        <w:t>with</w:t>
      </w:r>
      <w:r w:rsidRPr="005108E4">
        <w:rPr>
          <w:spacing w:val="-16"/>
        </w:rPr>
        <w:t xml:space="preserve"> </w:t>
      </w:r>
      <w:r w:rsidRPr="005108E4">
        <w:t>the</w:t>
      </w:r>
      <w:r w:rsidRPr="005108E4">
        <w:rPr>
          <w:spacing w:val="-17"/>
        </w:rPr>
        <w:t xml:space="preserve"> </w:t>
      </w:r>
      <w:r w:rsidRPr="005108E4">
        <w:t>regulations, ordinances</w:t>
      </w:r>
      <w:r w:rsidRPr="005108E4">
        <w:rPr>
          <w:spacing w:val="21"/>
        </w:rPr>
        <w:t xml:space="preserve"> </w:t>
      </w:r>
      <w:r w:rsidRPr="005108E4">
        <w:t>or</w:t>
      </w:r>
      <w:r w:rsidRPr="005108E4">
        <w:rPr>
          <w:spacing w:val="21"/>
        </w:rPr>
        <w:t xml:space="preserve"> </w:t>
      </w:r>
      <w:r w:rsidRPr="005108E4">
        <w:rPr>
          <w:spacing w:val="-2"/>
        </w:rPr>
        <w:t>bylaws</w:t>
      </w:r>
      <w:r w:rsidRPr="005108E4">
        <w:rPr>
          <w:spacing w:val="22"/>
        </w:rPr>
        <w:t xml:space="preserve"> </w:t>
      </w:r>
      <w:r w:rsidRPr="005108E4">
        <w:t>adopted</w:t>
      </w:r>
      <w:r w:rsidRPr="005108E4">
        <w:rPr>
          <w:spacing w:val="21"/>
        </w:rPr>
        <w:t xml:space="preserve"> </w:t>
      </w:r>
      <w:r w:rsidRPr="005108E4">
        <w:t>pursuant</w:t>
      </w:r>
      <w:r w:rsidRPr="005108E4">
        <w:rPr>
          <w:spacing w:val="22"/>
        </w:rPr>
        <w:t xml:space="preserve"> </w:t>
      </w:r>
      <w:r w:rsidRPr="005108E4">
        <w:t>to</w:t>
      </w:r>
      <w:r w:rsidRPr="005108E4">
        <w:rPr>
          <w:spacing w:val="21"/>
        </w:rPr>
        <w:t xml:space="preserve"> </w:t>
      </w:r>
      <w:r w:rsidRPr="005108E4">
        <w:t>St.</w:t>
      </w:r>
      <w:r w:rsidRPr="005108E4">
        <w:rPr>
          <w:spacing w:val="21"/>
        </w:rPr>
        <w:t xml:space="preserve"> </w:t>
      </w:r>
      <w:r w:rsidRPr="005108E4">
        <w:t>2016,</w:t>
      </w:r>
      <w:r w:rsidRPr="005108E4">
        <w:rPr>
          <w:spacing w:val="21"/>
        </w:rPr>
        <w:t xml:space="preserve"> </w:t>
      </w:r>
      <w:r w:rsidRPr="005108E4">
        <w:t>c.</w:t>
      </w:r>
      <w:r w:rsidRPr="005108E4">
        <w:rPr>
          <w:spacing w:val="26"/>
        </w:rPr>
        <w:t xml:space="preserve"> </w:t>
      </w:r>
      <w:r w:rsidRPr="005108E4">
        <w:t>334,</w:t>
      </w:r>
      <w:r w:rsidRPr="005108E4">
        <w:rPr>
          <w:spacing w:val="26"/>
        </w:rPr>
        <w:t xml:space="preserve"> </w:t>
      </w:r>
      <w:r w:rsidRPr="005108E4">
        <w:t>as</w:t>
      </w:r>
      <w:r w:rsidRPr="005108E4">
        <w:rPr>
          <w:spacing w:val="26"/>
        </w:rPr>
        <w:t xml:space="preserve"> </w:t>
      </w:r>
      <w:r w:rsidRPr="005108E4">
        <w:t>amended</w:t>
      </w:r>
      <w:r w:rsidRPr="005108E4">
        <w:rPr>
          <w:spacing w:val="21"/>
        </w:rPr>
        <w:t xml:space="preserve"> </w:t>
      </w:r>
      <w:r w:rsidRPr="005108E4">
        <w:t>by</w:t>
      </w:r>
      <w:r w:rsidRPr="005108E4">
        <w:rPr>
          <w:spacing w:val="14"/>
        </w:rPr>
        <w:t xml:space="preserve"> </w:t>
      </w:r>
      <w:r w:rsidRPr="005108E4">
        <w:t>St.</w:t>
      </w:r>
      <w:r w:rsidRPr="005108E4">
        <w:rPr>
          <w:spacing w:val="21"/>
        </w:rPr>
        <w:t xml:space="preserve"> </w:t>
      </w:r>
      <w:r w:rsidRPr="005108E4">
        <w:t>2017,</w:t>
      </w:r>
      <w:r w:rsidRPr="005108E4">
        <w:rPr>
          <w:spacing w:val="21"/>
        </w:rPr>
        <w:t xml:space="preserve"> </w:t>
      </w:r>
      <w:r w:rsidRPr="005108E4">
        <w:t>c.</w:t>
      </w:r>
      <w:r w:rsidRPr="005108E4">
        <w:rPr>
          <w:spacing w:val="21"/>
        </w:rPr>
        <w:t xml:space="preserve"> </w:t>
      </w:r>
      <w:r w:rsidRPr="005108E4">
        <w:t>55,</w:t>
      </w:r>
    </w:p>
    <w:p w14:paraId="0127F463" w14:textId="77777777" w:rsidR="00DA2759" w:rsidRPr="005108E4" w:rsidRDefault="009A7511">
      <w:pPr>
        <w:pStyle w:val="BodyText"/>
        <w:spacing w:line="242" w:lineRule="auto"/>
        <w:ind w:left="1319" w:right="116"/>
      </w:pPr>
      <w:r w:rsidRPr="005108E4">
        <w:t>M.G.L.</w:t>
      </w:r>
      <w:r w:rsidRPr="005108E4">
        <w:rPr>
          <w:spacing w:val="-24"/>
        </w:rPr>
        <w:t xml:space="preserve"> </w:t>
      </w:r>
      <w:r w:rsidRPr="005108E4">
        <w:t>c.</w:t>
      </w:r>
      <w:r w:rsidRPr="005108E4">
        <w:rPr>
          <w:spacing w:val="-23"/>
        </w:rPr>
        <w:t xml:space="preserve"> </w:t>
      </w:r>
      <w:r w:rsidRPr="005108E4">
        <w:t>94G,</w:t>
      </w:r>
      <w:r w:rsidRPr="005108E4">
        <w:rPr>
          <w:spacing w:val="-23"/>
        </w:rPr>
        <w:t xml:space="preserve"> </w:t>
      </w:r>
      <w:r w:rsidRPr="005108E4">
        <w:t>M.G.L.</w:t>
      </w:r>
      <w:r w:rsidRPr="005108E4">
        <w:rPr>
          <w:spacing w:val="-23"/>
        </w:rPr>
        <w:t xml:space="preserve"> </w:t>
      </w:r>
      <w:r w:rsidRPr="005108E4">
        <w:t>c.</w:t>
      </w:r>
      <w:r w:rsidRPr="005108E4">
        <w:rPr>
          <w:spacing w:val="-23"/>
        </w:rPr>
        <w:t xml:space="preserve"> </w:t>
      </w:r>
      <w:r w:rsidRPr="005108E4">
        <w:t>94I,</w:t>
      </w:r>
      <w:r w:rsidRPr="005108E4">
        <w:rPr>
          <w:spacing w:val="-23"/>
        </w:rPr>
        <w:t xml:space="preserve"> </w:t>
      </w:r>
      <w:r w:rsidRPr="005108E4">
        <w:t>935</w:t>
      </w:r>
      <w:r w:rsidRPr="005108E4">
        <w:rPr>
          <w:spacing w:val="-23"/>
        </w:rPr>
        <w:t xml:space="preserve"> </w:t>
      </w:r>
      <w:r w:rsidRPr="005108E4">
        <w:t>CMR</w:t>
      </w:r>
      <w:r w:rsidRPr="005108E4">
        <w:rPr>
          <w:spacing w:val="-22"/>
        </w:rPr>
        <w:t xml:space="preserve"> </w:t>
      </w:r>
      <w:r w:rsidRPr="005108E4">
        <w:t>500.000:</w:t>
      </w:r>
      <w:r w:rsidRPr="005108E4">
        <w:rPr>
          <w:spacing w:val="16"/>
        </w:rPr>
        <w:t xml:space="preserve"> </w:t>
      </w:r>
      <w:r w:rsidRPr="005108E4">
        <w:rPr>
          <w:i/>
        </w:rPr>
        <w:t>Adult</w:t>
      </w:r>
      <w:r w:rsidRPr="005108E4">
        <w:rPr>
          <w:i/>
          <w:spacing w:val="-22"/>
        </w:rPr>
        <w:t xml:space="preserve"> </w:t>
      </w:r>
      <w:r w:rsidRPr="005108E4">
        <w:rPr>
          <w:i/>
        </w:rPr>
        <w:t>Use</w:t>
      </w:r>
      <w:r w:rsidRPr="005108E4">
        <w:rPr>
          <w:i/>
          <w:spacing w:val="-26"/>
        </w:rPr>
        <w:t xml:space="preserve"> </w:t>
      </w:r>
      <w:r w:rsidRPr="005108E4">
        <w:rPr>
          <w:i/>
        </w:rPr>
        <w:t>of</w:t>
      </w:r>
      <w:r w:rsidRPr="005108E4">
        <w:rPr>
          <w:i/>
          <w:spacing w:val="-25"/>
        </w:rPr>
        <w:t xml:space="preserve"> </w:t>
      </w:r>
      <w:r w:rsidRPr="005108E4">
        <w:rPr>
          <w:i/>
        </w:rPr>
        <w:t>Marijuana</w:t>
      </w:r>
      <w:r w:rsidRPr="005108E4">
        <w:rPr>
          <w:i/>
          <w:spacing w:val="-25"/>
        </w:rPr>
        <w:t xml:space="preserve"> </w:t>
      </w:r>
      <w:r w:rsidRPr="005108E4">
        <w:t>or</w:t>
      </w:r>
      <w:r w:rsidRPr="005108E4">
        <w:rPr>
          <w:spacing w:val="-26"/>
        </w:rPr>
        <w:t xml:space="preserve"> </w:t>
      </w:r>
      <w:r w:rsidRPr="005108E4">
        <w:t>935</w:t>
      </w:r>
      <w:r w:rsidRPr="005108E4">
        <w:rPr>
          <w:spacing w:val="-25"/>
        </w:rPr>
        <w:t xml:space="preserve"> </w:t>
      </w:r>
      <w:r w:rsidRPr="005108E4">
        <w:t>CMR</w:t>
      </w:r>
      <w:r w:rsidRPr="005108E4">
        <w:rPr>
          <w:spacing w:val="-22"/>
        </w:rPr>
        <w:t xml:space="preserve"> </w:t>
      </w:r>
      <w:r w:rsidRPr="005108E4">
        <w:t>501.000 subject</w:t>
      </w:r>
      <w:r w:rsidRPr="005108E4">
        <w:rPr>
          <w:spacing w:val="-16"/>
        </w:rPr>
        <w:t xml:space="preserve"> </w:t>
      </w:r>
      <w:r w:rsidRPr="005108E4">
        <w:t>Licensees</w:t>
      </w:r>
      <w:r w:rsidRPr="005108E4">
        <w:rPr>
          <w:spacing w:val="-15"/>
        </w:rPr>
        <w:t xml:space="preserve"> </w:t>
      </w:r>
      <w:r w:rsidRPr="005108E4">
        <w:t>to</w:t>
      </w:r>
      <w:r w:rsidRPr="005108E4">
        <w:rPr>
          <w:spacing w:val="-16"/>
        </w:rPr>
        <w:t xml:space="preserve"> </w:t>
      </w:r>
      <w:r w:rsidRPr="005108E4">
        <w:t>unreasonable</w:t>
      </w:r>
      <w:r w:rsidRPr="005108E4">
        <w:rPr>
          <w:spacing w:val="-18"/>
        </w:rPr>
        <w:t xml:space="preserve"> </w:t>
      </w:r>
      <w:r w:rsidRPr="005108E4">
        <w:t>risk</w:t>
      </w:r>
      <w:r w:rsidRPr="005108E4">
        <w:rPr>
          <w:spacing w:val="-16"/>
        </w:rPr>
        <w:t xml:space="preserve"> </w:t>
      </w:r>
      <w:r w:rsidRPr="005108E4">
        <w:t>or</w:t>
      </w:r>
      <w:r w:rsidRPr="005108E4">
        <w:rPr>
          <w:spacing w:val="-14"/>
        </w:rPr>
        <w:t xml:space="preserve"> </w:t>
      </w:r>
      <w:r w:rsidRPr="005108E4">
        <w:t>require</w:t>
      </w:r>
      <w:r w:rsidRPr="005108E4">
        <w:rPr>
          <w:spacing w:val="-17"/>
        </w:rPr>
        <w:t xml:space="preserve"> </w:t>
      </w:r>
      <w:r w:rsidRPr="005108E4">
        <w:t>such</w:t>
      </w:r>
      <w:r w:rsidRPr="005108E4">
        <w:rPr>
          <w:spacing w:val="-17"/>
        </w:rPr>
        <w:t xml:space="preserve"> </w:t>
      </w:r>
      <w:r w:rsidRPr="005108E4">
        <w:t>a</w:t>
      </w:r>
      <w:r w:rsidRPr="005108E4">
        <w:rPr>
          <w:spacing w:val="-17"/>
        </w:rPr>
        <w:t xml:space="preserve"> </w:t>
      </w:r>
      <w:r w:rsidRPr="005108E4">
        <w:t>high</w:t>
      </w:r>
      <w:r w:rsidRPr="005108E4">
        <w:rPr>
          <w:spacing w:val="-16"/>
        </w:rPr>
        <w:t xml:space="preserve"> </w:t>
      </w:r>
      <w:r w:rsidRPr="005108E4">
        <w:t>investment</w:t>
      </w:r>
      <w:r w:rsidRPr="005108E4">
        <w:rPr>
          <w:spacing w:val="-15"/>
        </w:rPr>
        <w:t xml:space="preserve"> </w:t>
      </w:r>
      <w:r w:rsidRPr="005108E4">
        <w:t>of</w:t>
      </w:r>
      <w:r w:rsidRPr="005108E4">
        <w:rPr>
          <w:spacing w:val="-16"/>
        </w:rPr>
        <w:t xml:space="preserve"> </w:t>
      </w:r>
      <w:r w:rsidRPr="005108E4">
        <w:t>risk,</w:t>
      </w:r>
      <w:r w:rsidRPr="005108E4">
        <w:rPr>
          <w:spacing w:val="-17"/>
        </w:rPr>
        <w:t xml:space="preserve"> </w:t>
      </w:r>
      <w:r w:rsidRPr="005108E4">
        <w:rPr>
          <w:spacing w:val="-2"/>
        </w:rPr>
        <w:t>money,</w:t>
      </w:r>
      <w:r w:rsidRPr="005108E4">
        <w:rPr>
          <w:spacing w:val="-16"/>
        </w:rPr>
        <w:t xml:space="preserve"> </w:t>
      </w:r>
      <w:r w:rsidRPr="005108E4">
        <w:t>time</w:t>
      </w:r>
      <w:r w:rsidRPr="005108E4">
        <w:rPr>
          <w:spacing w:val="-17"/>
        </w:rPr>
        <w:t xml:space="preserve"> </w:t>
      </w:r>
      <w:r w:rsidRPr="005108E4">
        <w:t>or any other resource or asset that a reasonably prudent businessperson would not operate a Marijuana</w:t>
      </w:r>
      <w:r w:rsidRPr="005108E4">
        <w:rPr>
          <w:spacing w:val="-3"/>
        </w:rPr>
        <w:t xml:space="preserve"> </w:t>
      </w:r>
      <w:r w:rsidRPr="005108E4">
        <w:t>Establishment.</w:t>
      </w:r>
    </w:p>
    <w:p w14:paraId="74D73754" w14:textId="77777777" w:rsidR="00DA2759" w:rsidRPr="005108E4" w:rsidRDefault="00DA2759">
      <w:pPr>
        <w:pStyle w:val="BodyText"/>
        <w:spacing w:before="4"/>
        <w:jc w:val="left"/>
      </w:pPr>
    </w:p>
    <w:p w14:paraId="7F7288A6" w14:textId="77777777" w:rsidR="00DA2759" w:rsidRPr="005108E4" w:rsidRDefault="009A7511">
      <w:pPr>
        <w:pStyle w:val="BodyText"/>
        <w:spacing w:line="242" w:lineRule="auto"/>
        <w:ind w:left="1319" w:right="117"/>
      </w:pPr>
      <w:r w:rsidRPr="005108E4">
        <w:rPr>
          <w:u w:val="single"/>
        </w:rPr>
        <w:t>Usable</w:t>
      </w:r>
      <w:r w:rsidRPr="005108E4">
        <w:rPr>
          <w:spacing w:val="-20"/>
          <w:u w:val="single"/>
        </w:rPr>
        <w:t xml:space="preserve"> </w:t>
      </w:r>
      <w:r w:rsidRPr="005108E4">
        <w:rPr>
          <w:u w:val="single"/>
        </w:rPr>
        <w:t>Marijuana</w:t>
      </w:r>
      <w:r w:rsidRPr="005108E4">
        <w:rPr>
          <w:spacing w:val="-20"/>
        </w:rPr>
        <w:t xml:space="preserve"> </w:t>
      </w:r>
      <w:r w:rsidRPr="005108E4">
        <w:t>means</w:t>
      </w:r>
      <w:r w:rsidRPr="005108E4">
        <w:rPr>
          <w:spacing w:val="-20"/>
        </w:rPr>
        <w:t xml:space="preserve"> </w:t>
      </w:r>
      <w:r w:rsidRPr="005108E4">
        <w:t>the</w:t>
      </w:r>
      <w:r w:rsidRPr="005108E4">
        <w:rPr>
          <w:spacing w:val="-21"/>
        </w:rPr>
        <w:t xml:space="preserve"> </w:t>
      </w:r>
      <w:r w:rsidRPr="005108E4">
        <w:t>fresh</w:t>
      </w:r>
      <w:r w:rsidRPr="005108E4">
        <w:rPr>
          <w:spacing w:val="-21"/>
        </w:rPr>
        <w:t xml:space="preserve"> </w:t>
      </w:r>
      <w:r w:rsidRPr="005108E4">
        <w:t>or</w:t>
      </w:r>
      <w:r w:rsidRPr="005108E4">
        <w:rPr>
          <w:spacing w:val="-21"/>
        </w:rPr>
        <w:t xml:space="preserve"> </w:t>
      </w:r>
      <w:r w:rsidRPr="005108E4">
        <w:t>dried</w:t>
      </w:r>
      <w:r w:rsidRPr="005108E4">
        <w:rPr>
          <w:spacing w:val="-21"/>
        </w:rPr>
        <w:t xml:space="preserve"> </w:t>
      </w:r>
      <w:r w:rsidRPr="005108E4">
        <w:t>leaves</w:t>
      </w:r>
      <w:r w:rsidRPr="005108E4">
        <w:rPr>
          <w:spacing w:val="-20"/>
        </w:rPr>
        <w:t xml:space="preserve"> </w:t>
      </w:r>
      <w:r w:rsidRPr="005108E4">
        <w:t>and</w:t>
      </w:r>
      <w:r w:rsidRPr="005108E4">
        <w:rPr>
          <w:spacing w:val="-21"/>
        </w:rPr>
        <w:t xml:space="preserve"> </w:t>
      </w:r>
      <w:r w:rsidRPr="005108E4">
        <w:t>flowers</w:t>
      </w:r>
      <w:r w:rsidRPr="005108E4">
        <w:rPr>
          <w:spacing w:val="-20"/>
        </w:rPr>
        <w:t xml:space="preserve"> </w:t>
      </w:r>
      <w:r w:rsidRPr="005108E4">
        <w:t>of</w:t>
      </w:r>
      <w:r w:rsidRPr="005108E4">
        <w:rPr>
          <w:spacing w:val="-20"/>
        </w:rPr>
        <w:t xml:space="preserve"> </w:t>
      </w:r>
      <w:r w:rsidRPr="005108E4">
        <w:t>the</w:t>
      </w:r>
      <w:r w:rsidRPr="005108E4">
        <w:rPr>
          <w:spacing w:val="-19"/>
        </w:rPr>
        <w:t xml:space="preserve"> </w:t>
      </w:r>
      <w:r w:rsidRPr="005108E4">
        <w:t>female</w:t>
      </w:r>
      <w:r w:rsidRPr="005108E4">
        <w:rPr>
          <w:spacing w:val="-20"/>
        </w:rPr>
        <w:t xml:space="preserve"> </w:t>
      </w:r>
      <w:r w:rsidRPr="005108E4">
        <w:t>Marijuana</w:t>
      </w:r>
      <w:r w:rsidRPr="005108E4">
        <w:rPr>
          <w:spacing w:val="-19"/>
        </w:rPr>
        <w:t xml:space="preserve"> </w:t>
      </w:r>
      <w:r w:rsidRPr="005108E4">
        <w:t>plant</w:t>
      </w:r>
      <w:r w:rsidRPr="005108E4">
        <w:rPr>
          <w:spacing w:val="-18"/>
        </w:rPr>
        <w:t xml:space="preserve"> </w:t>
      </w:r>
      <w:r w:rsidRPr="005108E4">
        <w:t>and any</w:t>
      </w:r>
      <w:r w:rsidRPr="005108E4">
        <w:rPr>
          <w:spacing w:val="-21"/>
        </w:rPr>
        <w:t xml:space="preserve"> </w:t>
      </w:r>
      <w:r w:rsidRPr="005108E4">
        <w:t>mixture</w:t>
      </w:r>
      <w:r w:rsidRPr="005108E4">
        <w:rPr>
          <w:spacing w:val="-16"/>
        </w:rPr>
        <w:t xml:space="preserve"> </w:t>
      </w:r>
      <w:r w:rsidRPr="005108E4">
        <w:t>or</w:t>
      </w:r>
      <w:r w:rsidRPr="005108E4">
        <w:rPr>
          <w:spacing w:val="-15"/>
        </w:rPr>
        <w:t xml:space="preserve"> </w:t>
      </w:r>
      <w:r w:rsidRPr="005108E4">
        <w:t>preparation</w:t>
      </w:r>
      <w:r w:rsidRPr="005108E4">
        <w:rPr>
          <w:spacing w:val="-18"/>
        </w:rPr>
        <w:t xml:space="preserve"> </w:t>
      </w:r>
      <w:r w:rsidRPr="005108E4">
        <w:t>thereof,</w:t>
      </w:r>
      <w:r w:rsidRPr="005108E4">
        <w:rPr>
          <w:spacing w:val="-17"/>
        </w:rPr>
        <w:t xml:space="preserve"> </w:t>
      </w:r>
      <w:r w:rsidRPr="005108E4">
        <w:t>including</w:t>
      </w:r>
      <w:r w:rsidRPr="005108E4">
        <w:rPr>
          <w:spacing w:val="-19"/>
        </w:rPr>
        <w:t xml:space="preserve"> </w:t>
      </w:r>
      <w:r w:rsidRPr="005108E4">
        <w:t>Marijuana,</w:t>
      </w:r>
      <w:r w:rsidRPr="005108E4">
        <w:rPr>
          <w:spacing w:val="-17"/>
        </w:rPr>
        <w:t xml:space="preserve"> </w:t>
      </w:r>
      <w:r w:rsidRPr="005108E4">
        <w:t>Marijuana</w:t>
      </w:r>
      <w:r w:rsidRPr="005108E4">
        <w:rPr>
          <w:spacing w:val="-19"/>
        </w:rPr>
        <w:t xml:space="preserve"> </w:t>
      </w:r>
      <w:r w:rsidRPr="005108E4">
        <w:t>Products</w:t>
      </w:r>
      <w:r w:rsidRPr="005108E4">
        <w:rPr>
          <w:spacing w:val="-14"/>
        </w:rPr>
        <w:t xml:space="preserve"> </w:t>
      </w:r>
      <w:r w:rsidRPr="005108E4">
        <w:t>or</w:t>
      </w:r>
      <w:r w:rsidRPr="005108E4">
        <w:rPr>
          <w:spacing w:val="-16"/>
        </w:rPr>
        <w:t xml:space="preserve"> </w:t>
      </w:r>
      <w:r w:rsidRPr="005108E4">
        <w:t>MIPs,</w:t>
      </w:r>
      <w:r w:rsidRPr="005108E4">
        <w:rPr>
          <w:spacing w:val="-14"/>
        </w:rPr>
        <w:t xml:space="preserve"> </w:t>
      </w:r>
      <w:r w:rsidRPr="005108E4">
        <w:t>but</w:t>
      </w:r>
      <w:r w:rsidRPr="005108E4">
        <w:rPr>
          <w:spacing w:val="-15"/>
        </w:rPr>
        <w:t xml:space="preserve"> </w:t>
      </w:r>
      <w:r w:rsidRPr="005108E4">
        <w:t>does not include the seedlings, seeds, stalks, roots of the plant, or Marijuana rendered unusable in accordance with 935 CMR</w:t>
      </w:r>
      <w:r w:rsidRPr="005108E4">
        <w:rPr>
          <w:spacing w:val="-6"/>
        </w:rPr>
        <w:t xml:space="preserve"> </w:t>
      </w:r>
      <w:r w:rsidRPr="005108E4">
        <w:t>501.105(12).</w:t>
      </w:r>
    </w:p>
    <w:p w14:paraId="08383BB3" w14:textId="77777777" w:rsidR="00DA2759" w:rsidRPr="005108E4" w:rsidRDefault="00DA2759" w:rsidP="003F6D53">
      <w:pPr>
        <w:tabs>
          <w:tab w:val="left" w:pos="902"/>
        </w:tabs>
        <w:spacing w:before="61"/>
      </w:pPr>
    </w:p>
    <w:p w14:paraId="7057077C" w14:textId="77777777" w:rsidR="00DA2759" w:rsidRPr="005108E4" w:rsidRDefault="009A7511">
      <w:pPr>
        <w:pStyle w:val="BodyText"/>
        <w:spacing w:line="242" w:lineRule="auto"/>
        <w:ind w:left="1320" w:right="117"/>
      </w:pPr>
      <w:r w:rsidRPr="005108E4">
        <w:rPr>
          <w:u w:val="single"/>
        </w:rPr>
        <w:t>Vault</w:t>
      </w:r>
      <w:r w:rsidRPr="005108E4">
        <w:t xml:space="preserve"> means a secured, limited access storage room within an MTC that is outfitted with adequate</w:t>
      </w:r>
      <w:r w:rsidRPr="005108E4">
        <w:rPr>
          <w:spacing w:val="-16"/>
        </w:rPr>
        <w:t xml:space="preserve"> </w:t>
      </w:r>
      <w:r w:rsidRPr="005108E4">
        <w:t>security</w:t>
      </w:r>
      <w:r w:rsidRPr="005108E4">
        <w:rPr>
          <w:spacing w:val="-20"/>
        </w:rPr>
        <w:t xml:space="preserve"> </w:t>
      </w:r>
      <w:r w:rsidRPr="005108E4">
        <w:t>features</w:t>
      </w:r>
      <w:r w:rsidRPr="005108E4">
        <w:rPr>
          <w:spacing w:val="-14"/>
        </w:rPr>
        <w:t xml:space="preserve"> </w:t>
      </w:r>
      <w:r w:rsidRPr="005108E4">
        <w:t>for</w:t>
      </w:r>
      <w:r w:rsidRPr="005108E4">
        <w:rPr>
          <w:spacing w:val="-16"/>
        </w:rPr>
        <w:t xml:space="preserve"> </w:t>
      </w:r>
      <w:r w:rsidRPr="005108E4">
        <w:t>the</w:t>
      </w:r>
      <w:r w:rsidRPr="005108E4">
        <w:rPr>
          <w:spacing w:val="-15"/>
        </w:rPr>
        <w:t xml:space="preserve"> </w:t>
      </w:r>
      <w:r w:rsidRPr="005108E4">
        <w:t>purposes</w:t>
      </w:r>
      <w:r w:rsidRPr="005108E4">
        <w:rPr>
          <w:spacing w:val="-14"/>
        </w:rPr>
        <w:t xml:space="preserve"> </w:t>
      </w:r>
      <w:r w:rsidRPr="005108E4">
        <w:t>of</w:t>
      </w:r>
      <w:r w:rsidRPr="005108E4">
        <w:rPr>
          <w:spacing w:val="-15"/>
        </w:rPr>
        <w:t xml:space="preserve"> </w:t>
      </w:r>
      <w:r w:rsidRPr="005108E4">
        <w:t>storing</w:t>
      </w:r>
      <w:r w:rsidRPr="005108E4">
        <w:rPr>
          <w:spacing w:val="-17"/>
        </w:rPr>
        <w:t xml:space="preserve"> </w:t>
      </w:r>
      <w:r w:rsidRPr="005108E4">
        <w:t>Marijuana</w:t>
      </w:r>
      <w:r w:rsidRPr="005108E4">
        <w:rPr>
          <w:spacing w:val="-13"/>
        </w:rPr>
        <w:t xml:space="preserve"> </w:t>
      </w:r>
      <w:r w:rsidRPr="005108E4">
        <w:t>or</w:t>
      </w:r>
      <w:r w:rsidRPr="005108E4">
        <w:rPr>
          <w:spacing w:val="-13"/>
        </w:rPr>
        <w:t xml:space="preserve"> </w:t>
      </w:r>
      <w:r w:rsidRPr="005108E4">
        <w:t>Marijuana</w:t>
      </w:r>
      <w:r w:rsidRPr="005108E4">
        <w:rPr>
          <w:spacing w:val="-13"/>
        </w:rPr>
        <w:t xml:space="preserve"> </w:t>
      </w:r>
      <w:r w:rsidRPr="005108E4">
        <w:t>Products</w:t>
      </w:r>
      <w:r w:rsidRPr="005108E4">
        <w:rPr>
          <w:spacing w:val="-12"/>
        </w:rPr>
        <w:t xml:space="preserve"> </w:t>
      </w:r>
      <w:r w:rsidRPr="005108E4">
        <w:t>or</w:t>
      </w:r>
      <w:r w:rsidRPr="005108E4">
        <w:rPr>
          <w:spacing w:val="-16"/>
        </w:rPr>
        <w:t xml:space="preserve"> </w:t>
      </w:r>
      <w:r w:rsidRPr="005108E4">
        <w:t>cash. A vault must be adequately sized to store inventory that is not being actively handled for purposes of dispensing, packaging, processing or</w:t>
      </w:r>
      <w:r w:rsidRPr="005108E4">
        <w:rPr>
          <w:spacing w:val="-13"/>
        </w:rPr>
        <w:t xml:space="preserve"> </w:t>
      </w:r>
      <w:r w:rsidRPr="005108E4">
        <w:t>transportation.</w:t>
      </w:r>
    </w:p>
    <w:p w14:paraId="55C7087F" w14:textId="77777777" w:rsidR="00DA2759" w:rsidRPr="005108E4" w:rsidRDefault="00DA2759">
      <w:pPr>
        <w:pStyle w:val="BodyText"/>
        <w:spacing w:before="6"/>
        <w:jc w:val="left"/>
      </w:pPr>
    </w:p>
    <w:p w14:paraId="4F9DD211" w14:textId="77777777" w:rsidR="00DA2759" w:rsidRPr="005108E4" w:rsidRDefault="009A7511">
      <w:pPr>
        <w:pStyle w:val="BodyText"/>
        <w:spacing w:line="242" w:lineRule="auto"/>
        <w:ind w:left="1319" w:right="116"/>
      </w:pPr>
      <w:r w:rsidRPr="005108E4">
        <w:rPr>
          <w:u w:val="single"/>
        </w:rPr>
        <w:t>Vegetation</w:t>
      </w:r>
      <w:r w:rsidRPr="005108E4">
        <w:rPr>
          <w:spacing w:val="-9"/>
        </w:rPr>
        <w:t xml:space="preserve"> </w:t>
      </w:r>
      <w:r w:rsidRPr="005108E4">
        <w:t>means</w:t>
      </w:r>
      <w:r w:rsidRPr="005108E4">
        <w:rPr>
          <w:spacing w:val="-8"/>
        </w:rPr>
        <w:t xml:space="preserve"> </w:t>
      </w:r>
      <w:r w:rsidRPr="005108E4">
        <w:t>the</w:t>
      </w:r>
      <w:r w:rsidRPr="005108E4">
        <w:rPr>
          <w:spacing w:val="-10"/>
        </w:rPr>
        <w:t xml:space="preserve"> </w:t>
      </w:r>
      <w:r w:rsidRPr="005108E4">
        <w:t>sporophytic</w:t>
      </w:r>
      <w:r w:rsidRPr="005108E4">
        <w:rPr>
          <w:spacing w:val="-7"/>
        </w:rPr>
        <w:t xml:space="preserve"> </w:t>
      </w:r>
      <w:r w:rsidRPr="005108E4">
        <w:t>state</w:t>
      </w:r>
      <w:r w:rsidRPr="005108E4">
        <w:rPr>
          <w:spacing w:val="-8"/>
        </w:rPr>
        <w:t xml:space="preserve"> </w:t>
      </w:r>
      <w:r w:rsidRPr="005108E4">
        <w:t>of</w:t>
      </w:r>
      <w:r w:rsidRPr="005108E4">
        <w:rPr>
          <w:spacing w:val="-7"/>
        </w:rPr>
        <w:t xml:space="preserve"> </w:t>
      </w:r>
      <w:r w:rsidRPr="005108E4">
        <w:t>the</w:t>
      </w:r>
      <w:r w:rsidRPr="005108E4">
        <w:rPr>
          <w:spacing w:val="-8"/>
        </w:rPr>
        <w:t xml:space="preserve"> </w:t>
      </w:r>
      <w:r w:rsidRPr="005108E4">
        <w:t>Cannabis</w:t>
      </w:r>
      <w:r w:rsidRPr="005108E4">
        <w:rPr>
          <w:spacing w:val="-6"/>
        </w:rPr>
        <w:t xml:space="preserve"> </w:t>
      </w:r>
      <w:r w:rsidRPr="005108E4">
        <w:t>or</w:t>
      </w:r>
      <w:r w:rsidRPr="005108E4">
        <w:rPr>
          <w:spacing w:val="-8"/>
        </w:rPr>
        <w:t xml:space="preserve"> </w:t>
      </w:r>
      <w:r w:rsidRPr="005108E4">
        <w:t>Marijuana</w:t>
      </w:r>
      <w:r w:rsidRPr="005108E4">
        <w:rPr>
          <w:spacing w:val="-7"/>
        </w:rPr>
        <w:t xml:space="preserve"> </w:t>
      </w:r>
      <w:r w:rsidRPr="005108E4">
        <w:t>plant,</w:t>
      </w:r>
      <w:r w:rsidRPr="005108E4">
        <w:rPr>
          <w:spacing w:val="-7"/>
        </w:rPr>
        <w:t xml:space="preserve"> </w:t>
      </w:r>
      <w:r w:rsidRPr="005108E4">
        <w:t>which</w:t>
      </w:r>
      <w:r w:rsidRPr="005108E4">
        <w:rPr>
          <w:spacing w:val="-6"/>
        </w:rPr>
        <w:t xml:space="preserve"> </w:t>
      </w:r>
      <w:r w:rsidRPr="005108E4">
        <w:t>is</w:t>
      </w:r>
      <w:r w:rsidRPr="005108E4">
        <w:rPr>
          <w:spacing w:val="-7"/>
        </w:rPr>
        <w:t xml:space="preserve"> </w:t>
      </w:r>
      <w:r w:rsidRPr="005108E4">
        <w:t>a</w:t>
      </w:r>
      <w:r w:rsidRPr="005108E4">
        <w:rPr>
          <w:spacing w:val="-7"/>
        </w:rPr>
        <w:t xml:space="preserve"> </w:t>
      </w:r>
      <w:r w:rsidRPr="005108E4">
        <w:t>form</w:t>
      </w:r>
      <w:r w:rsidRPr="005108E4">
        <w:rPr>
          <w:spacing w:val="-7"/>
        </w:rPr>
        <w:t xml:space="preserve"> </w:t>
      </w:r>
      <w:r w:rsidRPr="005108E4">
        <w:t>of asexual reproduction in plants during which plants do not produce resin or flowers and are bulking up to a desired production size for</w:t>
      </w:r>
      <w:r w:rsidRPr="005108E4">
        <w:rPr>
          <w:spacing w:val="-15"/>
        </w:rPr>
        <w:t xml:space="preserve"> </w:t>
      </w:r>
      <w:r w:rsidRPr="005108E4">
        <w:t>Flowering.</w:t>
      </w:r>
    </w:p>
    <w:p w14:paraId="7490BF86" w14:textId="77777777" w:rsidR="00DA2759" w:rsidRPr="005108E4" w:rsidRDefault="00DA2759">
      <w:pPr>
        <w:pStyle w:val="BodyText"/>
        <w:spacing w:before="6"/>
        <w:jc w:val="left"/>
      </w:pPr>
    </w:p>
    <w:p w14:paraId="7010605A" w14:textId="77777777" w:rsidR="00DA2759" w:rsidRPr="005108E4" w:rsidRDefault="009A7511">
      <w:pPr>
        <w:pStyle w:val="BodyText"/>
        <w:ind w:left="1319"/>
      </w:pPr>
      <w:r w:rsidRPr="005108E4">
        <w:rPr>
          <w:u w:val="single"/>
        </w:rPr>
        <w:t>Vegetative Plant</w:t>
      </w:r>
      <w:r w:rsidRPr="005108E4">
        <w:t xml:space="preserve"> means a plant in a stage of Vegetation.</w:t>
      </w:r>
    </w:p>
    <w:p w14:paraId="3F4D5375" w14:textId="77777777" w:rsidR="00DA2759" w:rsidRPr="005108E4" w:rsidRDefault="00DA2759">
      <w:pPr>
        <w:pStyle w:val="BodyText"/>
        <w:spacing w:before="7"/>
        <w:jc w:val="left"/>
      </w:pPr>
    </w:p>
    <w:p w14:paraId="14878599" w14:textId="77777777" w:rsidR="00DA2759" w:rsidRPr="005108E4" w:rsidRDefault="009A7511">
      <w:pPr>
        <w:pStyle w:val="BodyText"/>
        <w:spacing w:before="1" w:line="242" w:lineRule="auto"/>
        <w:ind w:left="1319" w:right="116"/>
      </w:pPr>
      <w:r w:rsidRPr="005108E4">
        <w:rPr>
          <w:u w:val="single"/>
        </w:rPr>
        <w:t>Vendor</w:t>
      </w:r>
      <w:r w:rsidRPr="005108E4">
        <w:rPr>
          <w:spacing w:val="-8"/>
          <w:u w:val="single"/>
        </w:rPr>
        <w:t xml:space="preserve"> </w:t>
      </w:r>
      <w:r w:rsidRPr="005108E4">
        <w:rPr>
          <w:u w:val="single"/>
        </w:rPr>
        <w:t>Sample</w:t>
      </w:r>
      <w:r w:rsidRPr="005108E4">
        <w:rPr>
          <w:spacing w:val="-10"/>
        </w:rPr>
        <w:t xml:space="preserve"> </w:t>
      </w:r>
      <w:r w:rsidRPr="005108E4">
        <w:t>means</w:t>
      </w:r>
      <w:r w:rsidRPr="005108E4">
        <w:rPr>
          <w:spacing w:val="-6"/>
        </w:rPr>
        <w:t xml:space="preserve"> </w:t>
      </w:r>
      <w:r w:rsidRPr="005108E4">
        <w:t>a</w:t>
      </w:r>
      <w:r w:rsidRPr="005108E4">
        <w:rPr>
          <w:spacing w:val="-8"/>
        </w:rPr>
        <w:t xml:space="preserve"> </w:t>
      </w:r>
      <w:r w:rsidRPr="005108E4">
        <w:t>sample</w:t>
      </w:r>
      <w:r w:rsidRPr="005108E4">
        <w:rPr>
          <w:spacing w:val="-8"/>
        </w:rPr>
        <w:t xml:space="preserve"> </w:t>
      </w:r>
      <w:r w:rsidRPr="005108E4">
        <w:t>of</w:t>
      </w:r>
      <w:r w:rsidRPr="005108E4">
        <w:rPr>
          <w:spacing w:val="-7"/>
        </w:rPr>
        <w:t xml:space="preserve"> </w:t>
      </w:r>
      <w:r w:rsidRPr="005108E4">
        <w:t>Marijuana</w:t>
      </w:r>
      <w:r w:rsidRPr="005108E4">
        <w:rPr>
          <w:spacing w:val="-8"/>
        </w:rPr>
        <w:t xml:space="preserve"> </w:t>
      </w:r>
      <w:r w:rsidRPr="005108E4">
        <w:t>or</w:t>
      </w:r>
      <w:r w:rsidRPr="005108E4">
        <w:rPr>
          <w:spacing w:val="-8"/>
        </w:rPr>
        <w:t xml:space="preserve"> </w:t>
      </w:r>
      <w:r w:rsidRPr="005108E4">
        <w:t>Marijuana</w:t>
      </w:r>
      <w:r w:rsidRPr="005108E4">
        <w:rPr>
          <w:spacing w:val="-7"/>
        </w:rPr>
        <w:t xml:space="preserve"> </w:t>
      </w:r>
      <w:r w:rsidRPr="005108E4">
        <w:t>Product</w:t>
      </w:r>
      <w:r w:rsidRPr="005108E4">
        <w:rPr>
          <w:spacing w:val="-6"/>
        </w:rPr>
        <w:t xml:space="preserve"> </w:t>
      </w:r>
      <w:r w:rsidRPr="005108E4">
        <w:t>developed</w:t>
      </w:r>
      <w:r w:rsidRPr="005108E4">
        <w:rPr>
          <w:spacing w:val="-7"/>
        </w:rPr>
        <w:t xml:space="preserve"> </w:t>
      </w:r>
      <w:r w:rsidRPr="005108E4">
        <w:t>by</w:t>
      </w:r>
      <w:r w:rsidRPr="005108E4">
        <w:rPr>
          <w:spacing w:val="-13"/>
        </w:rPr>
        <w:t xml:space="preserve"> </w:t>
      </w:r>
      <w:r w:rsidRPr="005108E4">
        <w:t>a</w:t>
      </w:r>
      <w:r w:rsidRPr="005108E4">
        <w:rPr>
          <w:spacing w:val="-8"/>
        </w:rPr>
        <w:t xml:space="preserve"> </w:t>
      </w:r>
      <w:r w:rsidRPr="005108E4">
        <w:t xml:space="preserve">Marijuana Cultivator or a Marijuana Product Manufacturer licensed under the provisions of 935 CMR 500.000: </w:t>
      </w:r>
      <w:r w:rsidRPr="005108E4">
        <w:rPr>
          <w:i/>
        </w:rPr>
        <w:t>Adult Use of Marijuana</w:t>
      </w:r>
      <w:r w:rsidRPr="005108E4">
        <w:t>, that is provided to a Marijuana Product Manufacturer, a Marijuana Retailer or a Delivery Operator to promote product</w:t>
      </w:r>
      <w:r w:rsidRPr="005108E4">
        <w:rPr>
          <w:spacing w:val="-28"/>
        </w:rPr>
        <w:t xml:space="preserve"> </w:t>
      </w:r>
      <w:r w:rsidRPr="005108E4">
        <w:t>awareness.</w:t>
      </w:r>
    </w:p>
    <w:p w14:paraId="6A2FFD7F" w14:textId="77777777" w:rsidR="00796F08" w:rsidRPr="005108E4" w:rsidRDefault="00796F08">
      <w:pPr>
        <w:pStyle w:val="BodyText"/>
        <w:spacing w:before="1" w:line="242" w:lineRule="auto"/>
        <w:ind w:left="1319" w:right="116"/>
      </w:pPr>
    </w:p>
    <w:p w14:paraId="0B480F1F" w14:textId="4B42ACCF" w:rsidR="00796F08" w:rsidRPr="005108E4" w:rsidRDefault="00796F08" w:rsidP="00796F08">
      <w:pPr>
        <w:pStyle w:val="BodyText"/>
        <w:spacing w:before="1" w:line="242" w:lineRule="auto"/>
        <w:ind w:left="1320" w:right="117"/>
      </w:pPr>
      <w:r w:rsidRPr="005108E4">
        <w:rPr>
          <w:u w:val="single"/>
        </w:rPr>
        <w:t>Verification</w:t>
      </w:r>
      <w:r w:rsidRPr="00E077D0">
        <w:rPr>
          <w:u w:val="single"/>
        </w:rPr>
        <w:t xml:space="preserve"> </w:t>
      </w:r>
      <w:r w:rsidR="005208EB" w:rsidRPr="00E077D0">
        <w:rPr>
          <w:u w:val="single"/>
        </w:rPr>
        <w:t xml:space="preserve">of </w:t>
      </w:r>
      <w:r w:rsidR="0022368B" w:rsidRPr="005108E4">
        <w:rPr>
          <w:u w:val="single"/>
        </w:rPr>
        <w:t xml:space="preserve">eligibility as </w:t>
      </w:r>
      <w:r w:rsidR="005208EB" w:rsidRPr="00E077D0">
        <w:rPr>
          <w:u w:val="single"/>
        </w:rPr>
        <w:t>a Social Equity Business</w:t>
      </w:r>
      <w:r w:rsidRPr="005108E4">
        <w:t xml:space="preserve"> </w:t>
      </w:r>
      <w:r w:rsidR="002633FC" w:rsidRPr="005108E4">
        <w:t>means</w:t>
      </w:r>
      <w:r w:rsidRPr="005108E4">
        <w:t xml:space="preserve"> the process through which the Commission </w:t>
      </w:r>
      <w:r w:rsidR="00B45A03" w:rsidRPr="005108E4">
        <w:t xml:space="preserve">confirms </w:t>
      </w:r>
      <w:r w:rsidR="005303E7" w:rsidRPr="005108E4">
        <w:t>whether</w:t>
      </w:r>
      <w:r w:rsidR="00B45A03" w:rsidRPr="005108E4">
        <w:t xml:space="preserve"> an</w:t>
      </w:r>
      <w:r w:rsidRPr="005108E4">
        <w:t xml:space="preserve"> applicant </w:t>
      </w:r>
      <w:r w:rsidR="00B45A03" w:rsidRPr="005108E4">
        <w:t>is a</w:t>
      </w:r>
      <w:r w:rsidRPr="005108E4">
        <w:t xml:space="preserve">  Social Equity Business</w:t>
      </w:r>
      <w:r w:rsidR="00260F94" w:rsidRPr="005108E4">
        <w:t>.</w:t>
      </w:r>
      <w:r w:rsidRPr="005108E4">
        <w:t xml:space="preserve">  </w:t>
      </w:r>
    </w:p>
    <w:p w14:paraId="2E1D0D1C" w14:textId="77777777" w:rsidR="00DA2759" w:rsidRPr="005108E4" w:rsidRDefault="00DA2759">
      <w:pPr>
        <w:pStyle w:val="BodyText"/>
        <w:spacing w:before="8"/>
        <w:jc w:val="left"/>
      </w:pPr>
    </w:p>
    <w:p w14:paraId="2B8CAC70" w14:textId="77777777" w:rsidR="00DA2759" w:rsidRPr="005108E4" w:rsidRDefault="009A7511">
      <w:pPr>
        <w:pStyle w:val="BodyText"/>
        <w:spacing w:line="242" w:lineRule="auto"/>
        <w:ind w:left="1320" w:right="117"/>
      </w:pPr>
      <w:r w:rsidRPr="005108E4">
        <w:rPr>
          <w:u w:val="single"/>
        </w:rPr>
        <w:t>Verified Financial Hardship</w:t>
      </w:r>
      <w:r w:rsidRPr="005108E4">
        <w:t xml:space="preserve"> means that an individual is a recipient of MassHealth, or Supplemental</w:t>
      </w:r>
      <w:r w:rsidRPr="005108E4">
        <w:rPr>
          <w:spacing w:val="-12"/>
        </w:rPr>
        <w:t xml:space="preserve"> </w:t>
      </w:r>
      <w:r w:rsidRPr="005108E4">
        <w:t>Security</w:t>
      </w:r>
      <w:r w:rsidRPr="005108E4">
        <w:rPr>
          <w:spacing w:val="-19"/>
        </w:rPr>
        <w:t xml:space="preserve"> </w:t>
      </w:r>
      <w:r w:rsidRPr="005108E4">
        <w:t>Income,</w:t>
      </w:r>
      <w:r w:rsidRPr="005108E4">
        <w:rPr>
          <w:spacing w:val="-13"/>
        </w:rPr>
        <w:t xml:space="preserve"> </w:t>
      </w:r>
      <w:r w:rsidRPr="005108E4">
        <w:t>or</w:t>
      </w:r>
      <w:r w:rsidRPr="005108E4">
        <w:rPr>
          <w:spacing w:val="-12"/>
        </w:rPr>
        <w:t xml:space="preserve"> </w:t>
      </w:r>
      <w:r w:rsidRPr="005108E4">
        <w:t>the</w:t>
      </w:r>
      <w:r w:rsidRPr="005108E4">
        <w:rPr>
          <w:spacing w:val="-15"/>
        </w:rPr>
        <w:t xml:space="preserve"> </w:t>
      </w:r>
      <w:r w:rsidRPr="005108E4">
        <w:t>individual's</w:t>
      </w:r>
      <w:r w:rsidRPr="005108E4">
        <w:rPr>
          <w:spacing w:val="-13"/>
        </w:rPr>
        <w:t xml:space="preserve"> </w:t>
      </w:r>
      <w:r w:rsidRPr="005108E4">
        <w:t>income</w:t>
      </w:r>
      <w:r w:rsidRPr="005108E4">
        <w:rPr>
          <w:spacing w:val="-13"/>
        </w:rPr>
        <w:t xml:space="preserve"> </w:t>
      </w:r>
      <w:r w:rsidRPr="005108E4">
        <w:t>does</w:t>
      </w:r>
      <w:r w:rsidRPr="005108E4">
        <w:rPr>
          <w:spacing w:val="-13"/>
        </w:rPr>
        <w:t xml:space="preserve"> </w:t>
      </w:r>
      <w:r w:rsidRPr="005108E4">
        <w:t>not</w:t>
      </w:r>
      <w:r w:rsidRPr="005108E4">
        <w:rPr>
          <w:spacing w:val="-12"/>
        </w:rPr>
        <w:t xml:space="preserve"> </w:t>
      </w:r>
      <w:r w:rsidRPr="005108E4">
        <w:t>exceed</w:t>
      </w:r>
      <w:r w:rsidRPr="005108E4">
        <w:rPr>
          <w:spacing w:val="-12"/>
        </w:rPr>
        <w:t xml:space="preserve"> </w:t>
      </w:r>
      <w:r w:rsidRPr="005108E4">
        <w:t>300%</w:t>
      </w:r>
      <w:r w:rsidRPr="005108E4">
        <w:rPr>
          <w:spacing w:val="-14"/>
        </w:rPr>
        <w:t xml:space="preserve"> </w:t>
      </w:r>
      <w:r w:rsidRPr="005108E4">
        <w:t>of</w:t>
      </w:r>
      <w:r w:rsidRPr="005108E4">
        <w:rPr>
          <w:spacing w:val="-12"/>
        </w:rPr>
        <w:t xml:space="preserve"> </w:t>
      </w:r>
      <w:r w:rsidRPr="005108E4">
        <w:t>the</w:t>
      </w:r>
      <w:r w:rsidRPr="005108E4">
        <w:rPr>
          <w:spacing w:val="-14"/>
        </w:rPr>
        <w:t xml:space="preserve"> </w:t>
      </w:r>
      <w:r w:rsidRPr="005108E4">
        <w:t>federal poverty level, adjusted for family</w:t>
      </w:r>
      <w:r w:rsidRPr="005108E4">
        <w:rPr>
          <w:spacing w:val="-21"/>
        </w:rPr>
        <w:t xml:space="preserve"> </w:t>
      </w:r>
      <w:r w:rsidRPr="005108E4">
        <w:t>size.</w:t>
      </w:r>
    </w:p>
    <w:p w14:paraId="4EC0002E" w14:textId="77777777" w:rsidR="00DA2759" w:rsidRPr="005108E4" w:rsidRDefault="00DA2759">
      <w:pPr>
        <w:pStyle w:val="BodyText"/>
        <w:spacing w:before="6"/>
        <w:jc w:val="left"/>
      </w:pPr>
    </w:p>
    <w:p w14:paraId="36D3C718" w14:textId="77777777" w:rsidR="00DA2759" w:rsidRPr="005108E4" w:rsidRDefault="009A7511">
      <w:pPr>
        <w:pStyle w:val="BodyText"/>
        <w:spacing w:line="242" w:lineRule="auto"/>
        <w:ind w:left="1320" w:right="119"/>
      </w:pPr>
      <w:r w:rsidRPr="005108E4">
        <w:rPr>
          <w:u w:val="single"/>
        </w:rPr>
        <w:t>Veteran</w:t>
      </w:r>
      <w:r w:rsidRPr="005108E4">
        <w:t xml:space="preserve"> means a person who served in the active military, naval, air, or space service of the United</w:t>
      </w:r>
      <w:r w:rsidRPr="005108E4">
        <w:rPr>
          <w:spacing w:val="-5"/>
        </w:rPr>
        <w:t xml:space="preserve"> </w:t>
      </w:r>
      <w:r w:rsidRPr="005108E4">
        <w:t>States</w:t>
      </w:r>
      <w:r w:rsidRPr="005108E4">
        <w:rPr>
          <w:spacing w:val="-4"/>
        </w:rPr>
        <w:t xml:space="preserve"> </w:t>
      </w:r>
      <w:r w:rsidRPr="005108E4">
        <w:t>and</w:t>
      </w:r>
      <w:r w:rsidRPr="005108E4">
        <w:rPr>
          <w:spacing w:val="-5"/>
        </w:rPr>
        <w:t xml:space="preserve"> </w:t>
      </w:r>
      <w:r w:rsidRPr="005108E4">
        <w:t>who</w:t>
      </w:r>
      <w:r w:rsidRPr="005108E4">
        <w:rPr>
          <w:spacing w:val="-5"/>
        </w:rPr>
        <w:t xml:space="preserve"> </w:t>
      </w:r>
      <w:r w:rsidRPr="005108E4">
        <w:t>was</w:t>
      </w:r>
      <w:r w:rsidRPr="005108E4">
        <w:rPr>
          <w:spacing w:val="-4"/>
        </w:rPr>
        <w:t xml:space="preserve"> </w:t>
      </w:r>
      <w:r w:rsidRPr="005108E4">
        <w:t>discharged</w:t>
      </w:r>
      <w:r w:rsidRPr="005108E4">
        <w:rPr>
          <w:spacing w:val="-5"/>
        </w:rPr>
        <w:t xml:space="preserve"> </w:t>
      </w:r>
      <w:r w:rsidRPr="005108E4">
        <w:t>or</w:t>
      </w:r>
      <w:r w:rsidRPr="005108E4">
        <w:rPr>
          <w:spacing w:val="-5"/>
        </w:rPr>
        <w:t xml:space="preserve"> </w:t>
      </w:r>
      <w:r w:rsidRPr="005108E4">
        <w:t>released</w:t>
      </w:r>
      <w:r w:rsidRPr="005108E4">
        <w:rPr>
          <w:spacing w:val="-5"/>
        </w:rPr>
        <w:t xml:space="preserve"> </w:t>
      </w:r>
      <w:r w:rsidRPr="005108E4">
        <w:t>under</w:t>
      </w:r>
      <w:r w:rsidRPr="005108E4">
        <w:rPr>
          <w:spacing w:val="-5"/>
        </w:rPr>
        <w:t xml:space="preserve"> </w:t>
      </w:r>
      <w:r w:rsidRPr="005108E4">
        <w:t>conditions</w:t>
      </w:r>
      <w:r w:rsidRPr="005108E4">
        <w:rPr>
          <w:spacing w:val="-4"/>
        </w:rPr>
        <w:t xml:space="preserve"> </w:t>
      </w:r>
      <w:r w:rsidRPr="005108E4">
        <w:t>other</w:t>
      </w:r>
      <w:r w:rsidRPr="005108E4">
        <w:rPr>
          <w:spacing w:val="-5"/>
        </w:rPr>
        <w:t xml:space="preserve"> </w:t>
      </w:r>
      <w:r w:rsidRPr="005108E4">
        <w:t>than</w:t>
      </w:r>
      <w:r w:rsidRPr="005108E4">
        <w:rPr>
          <w:spacing w:val="-5"/>
        </w:rPr>
        <w:t xml:space="preserve"> </w:t>
      </w:r>
      <w:r w:rsidRPr="005108E4">
        <w:t>dishonorable.</w:t>
      </w:r>
    </w:p>
    <w:p w14:paraId="7589AA26" w14:textId="77777777" w:rsidR="00DA2759" w:rsidRPr="005108E4" w:rsidRDefault="00DA2759">
      <w:pPr>
        <w:pStyle w:val="BodyText"/>
        <w:spacing w:before="4"/>
        <w:jc w:val="left"/>
      </w:pPr>
    </w:p>
    <w:p w14:paraId="3D516A1E" w14:textId="77777777" w:rsidR="00DA2759" w:rsidRPr="005108E4" w:rsidRDefault="009A7511">
      <w:pPr>
        <w:pStyle w:val="BodyText"/>
        <w:spacing w:line="242" w:lineRule="auto"/>
        <w:ind w:left="1319" w:right="116"/>
      </w:pPr>
      <w:r w:rsidRPr="005108E4">
        <w:rPr>
          <w:u w:val="single"/>
        </w:rPr>
        <w:t>Visitor</w:t>
      </w:r>
      <w:r w:rsidRPr="005108E4">
        <w:rPr>
          <w:spacing w:val="-8"/>
        </w:rPr>
        <w:t xml:space="preserve"> </w:t>
      </w:r>
      <w:r w:rsidRPr="005108E4">
        <w:t>means</w:t>
      </w:r>
      <w:r w:rsidRPr="005108E4">
        <w:rPr>
          <w:spacing w:val="-8"/>
        </w:rPr>
        <w:t xml:space="preserve"> </w:t>
      </w:r>
      <w:r w:rsidRPr="005108E4">
        <w:t>an</w:t>
      </w:r>
      <w:r w:rsidRPr="005108E4">
        <w:rPr>
          <w:spacing w:val="-7"/>
        </w:rPr>
        <w:t xml:space="preserve"> </w:t>
      </w:r>
      <w:r w:rsidRPr="005108E4">
        <w:t>individual,</w:t>
      </w:r>
      <w:r w:rsidRPr="005108E4">
        <w:rPr>
          <w:spacing w:val="-7"/>
        </w:rPr>
        <w:t xml:space="preserve"> </w:t>
      </w:r>
      <w:r w:rsidRPr="005108E4">
        <w:t>other</w:t>
      </w:r>
      <w:r w:rsidRPr="005108E4">
        <w:rPr>
          <w:spacing w:val="-9"/>
        </w:rPr>
        <w:t xml:space="preserve"> </w:t>
      </w:r>
      <w:r w:rsidRPr="005108E4">
        <w:t>than</w:t>
      </w:r>
      <w:r w:rsidRPr="005108E4">
        <w:rPr>
          <w:spacing w:val="-9"/>
        </w:rPr>
        <w:t xml:space="preserve"> </w:t>
      </w:r>
      <w:r w:rsidRPr="005108E4">
        <w:t>an</w:t>
      </w:r>
      <w:r w:rsidRPr="005108E4">
        <w:rPr>
          <w:spacing w:val="-9"/>
        </w:rPr>
        <w:t xml:space="preserve"> </w:t>
      </w:r>
      <w:r w:rsidRPr="005108E4">
        <w:t>MTC</w:t>
      </w:r>
      <w:r w:rsidRPr="005108E4">
        <w:rPr>
          <w:spacing w:val="-9"/>
        </w:rPr>
        <w:t xml:space="preserve"> </w:t>
      </w:r>
      <w:r w:rsidRPr="005108E4">
        <w:t>Agent</w:t>
      </w:r>
      <w:r w:rsidRPr="005108E4">
        <w:rPr>
          <w:spacing w:val="-9"/>
        </w:rPr>
        <w:t xml:space="preserve"> </w:t>
      </w:r>
      <w:r w:rsidRPr="005108E4">
        <w:t>or</w:t>
      </w:r>
      <w:r w:rsidRPr="005108E4">
        <w:rPr>
          <w:spacing w:val="-8"/>
        </w:rPr>
        <w:t xml:space="preserve"> </w:t>
      </w:r>
      <w:r w:rsidRPr="005108E4">
        <w:t>Laboratory</w:t>
      </w:r>
      <w:r w:rsidRPr="005108E4">
        <w:rPr>
          <w:spacing w:val="-14"/>
        </w:rPr>
        <w:t xml:space="preserve"> </w:t>
      </w:r>
      <w:r w:rsidRPr="005108E4">
        <w:t>Agent,</w:t>
      </w:r>
      <w:r w:rsidRPr="005108E4">
        <w:rPr>
          <w:spacing w:val="-7"/>
        </w:rPr>
        <w:t xml:space="preserve"> </w:t>
      </w:r>
      <w:r w:rsidRPr="005108E4">
        <w:t>authorized</w:t>
      </w:r>
      <w:r w:rsidRPr="005108E4">
        <w:rPr>
          <w:spacing w:val="-7"/>
        </w:rPr>
        <w:t xml:space="preserve"> </w:t>
      </w:r>
      <w:r w:rsidRPr="005108E4">
        <w:t>by</w:t>
      </w:r>
      <w:r w:rsidRPr="005108E4">
        <w:rPr>
          <w:spacing w:val="-13"/>
        </w:rPr>
        <w:t xml:space="preserve"> </w:t>
      </w:r>
      <w:r w:rsidRPr="005108E4">
        <w:t>the MTC</w:t>
      </w:r>
      <w:r w:rsidRPr="005108E4">
        <w:rPr>
          <w:spacing w:val="-13"/>
        </w:rPr>
        <w:t xml:space="preserve"> </w:t>
      </w:r>
      <w:r w:rsidRPr="005108E4">
        <w:t>or</w:t>
      </w:r>
      <w:r w:rsidRPr="005108E4">
        <w:rPr>
          <w:spacing w:val="-15"/>
        </w:rPr>
        <w:t xml:space="preserve"> </w:t>
      </w:r>
      <w:r w:rsidRPr="005108E4">
        <w:t>Independent</w:t>
      </w:r>
      <w:r w:rsidRPr="005108E4">
        <w:rPr>
          <w:spacing w:val="-13"/>
        </w:rPr>
        <w:t xml:space="preserve"> </w:t>
      </w:r>
      <w:r w:rsidRPr="005108E4">
        <w:t>Testing</w:t>
      </w:r>
      <w:r w:rsidRPr="005108E4">
        <w:rPr>
          <w:spacing w:val="-19"/>
        </w:rPr>
        <w:t xml:space="preserve"> </w:t>
      </w:r>
      <w:r w:rsidRPr="005108E4">
        <w:t>Laboratory</w:t>
      </w:r>
      <w:r w:rsidRPr="005108E4">
        <w:rPr>
          <w:spacing w:val="-23"/>
        </w:rPr>
        <w:t xml:space="preserve"> </w:t>
      </w:r>
      <w:r w:rsidRPr="005108E4">
        <w:t>to</w:t>
      </w:r>
      <w:r w:rsidRPr="005108E4">
        <w:rPr>
          <w:spacing w:val="-16"/>
        </w:rPr>
        <w:t xml:space="preserve"> </w:t>
      </w:r>
      <w:r w:rsidRPr="005108E4">
        <w:t>be</w:t>
      </w:r>
      <w:r w:rsidRPr="005108E4">
        <w:rPr>
          <w:spacing w:val="-17"/>
        </w:rPr>
        <w:t xml:space="preserve"> </w:t>
      </w:r>
      <w:r w:rsidRPr="005108E4">
        <w:t>on</w:t>
      </w:r>
      <w:r w:rsidRPr="005108E4">
        <w:rPr>
          <w:spacing w:val="-17"/>
        </w:rPr>
        <w:t xml:space="preserve"> </w:t>
      </w:r>
      <w:r w:rsidRPr="005108E4">
        <w:t>the</w:t>
      </w:r>
      <w:r w:rsidRPr="005108E4">
        <w:rPr>
          <w:spacing w:val="-17"/>
        </w:rPr>
        <w:t xml:space="preserve"> </w:t>
      </w:r>
      <w:r w:rsidRPr="005108E4">
        <w:t>Premises</w:t>
      </w:r>
      <w:r w:rsidRPr="005108E4">
        <w:rPr>
          <w:spacing w:val="-15"/>
        </w:rPr>
        <w:t xml:space="preserve"> </w:t>
      </w:r>
      <w:r w:rsidRPr="005108E4">
        <w:t>of</w:t>
      </w:r>
      <w:r w:rsidRPr="005108E4">
        <w:rPr>
          <w:spacing w:val="-17"/>
        </w:rPr>
        <w:t xml:space="preserve"> </w:t>
      </w:r>
      <w:r w:rsidRPr="005108E4">
        <w:t>an</w:t>
      </w:r>
      <w:r w:rsidRPr="005108E4">
        <w:rPr>
          <w:spacing w:val="-16"/>
        </w:rPr>
        <w:t xml:space="preserve"> </w:t>
      </w:r>
      <w:r w:rsidRPr="005108E4">
        <w:t>MTC</w:t>
      </w:r>
      <w:r w:rsidRPr="005108E4">
        <w:rPr>
          <w:spacing w:val="-16"/>
        </w:rPr>
        <w:t xml:space="preserve"> </w:t>
      </w:r>
      <w:r w:rsidRPr="005108E4">
        <w:t>for</w:t>
      </w:r>
      <w:r w:rsidRPr="005108E4">
        <w:rPr>
          <w:spacing w:val="-14"/>
        </w:rPr>
        <w:t xml:space="preserve"> </w:t>
      </w:r>
      <w:r w:rsidRPr="005108E4">
        <w:t>a</w:t>
      </w:r>
      <w:r w:rsidRPr="005108E4">
        <w:rPr>
          <w:spacing w:val="-15"/>
        </w:rPr>
        <w:t xml:space="preserve"> </w:t>
      </w:r>
      <w:r w:rsidRPr="005108E4">
        <w:t>purpose</w:t>
      </w:r>
      <w:r w:rsidRPr="005108E4">
        <w:rPr>
          <w:spacing w:val="-14"/>
        </w:rPr>
        <w:t xml:space="preserve"> </w:t>
      </w:r>
      <w:r w:rsidRPr="005108E4">
        <w:t>related to</w:t>
      </w:r>
      <w:r w:rsidRPr="005108E4">
        <w:rPr>
          <w:spacing w:val="-4"/>
        </w:rPr>
        <w:t xml:space="preserve"> </w:t>
      </w:r>
      <w:r w:rsidRPr="005108E4">
        <w:t>its</w:t>
      </w:r>
      <w:r w:rsidRPr="005108E4">
        <w:rPr>
          <w:spacing w:val="-4"/>
        </w:rPr>
        <w:t xml:space="preserve"> </w:t>
      </w:r>
      <w:r w:rsidRPr="005108E4">
        <w:t>operations</w:t>
      </w:r>
      <w:r w:rsidRPr="005108E4">
        <w:rPr>
          <w:spacing w:val="-3"/>
        </w:rPr>
        <w:t xml:space="preserve"> </w:t>
      </w:r>
      <w:r w:rsidRPr="005108E4">
        <w:t>and</w:t>
      </w:r>
      <w:r w:rsidRPr="005108E4">
        <w:rPr>
          <w:spacing w:val="-4"/>
        </w:rPr>
        <w:t xml:space="preserve"> </w:t>
      </w:r>
      <w:r w:rsidRPr="005108E4">
        <w:t>consistent</w:t>
      </w:r>
      <w:r w:rsidRPr="005108E4">
        <w:rPr>
          <w:spacing w:val="-3"/>
        </w:rPr>
        <w:t xml:space="preserve"> </w:t>
      </w:r>
      <w:r w:rsidRPr="005108E4">
        <w:t>with</w:t>
      </w:r>
      <w:r w:rsidRPr="005108E4">
        <w:rPr>
          <w:spacing w:val="-4"/>
        </w:rPr>
        <w:t xml:space="preserve"> </w:t>
      </w:r>
      <w:r w:rsidRPr="005108E4">
        <w:t>the</w:t>
      </w:r>
      <w:r w:rsidRPr="005108E4">
        <w:rPr>
          <w:spacing w:val="-5"/>
        </w:rPr>
        <w:t xml:space="preserve"> </w:t>
      </w:r>
      <w:r w:rsidRPr="005108E4">
        <w:t>objectives</w:t>
      </w:r>
      <w:r w:rsidRPr="005108E4">
        <w:rPr>
          <w:spacing w:val="-3"/>
        </w:rPr>
        <w:t xml:space="preserve"> </w:t>
      </w:r>
      <w:r w:rsidRPr="005108E4">
        <w:t>of</w:t>
      </w:r>
      <w:r w:rsidRPr="005108E4">
        <w:rPr>
          <w:spacing w:val="-4"/>
        </w:rPr>
        <w:t xml:space="preserve"> </w:t>
      </w:r>
      <w:r w:rsidRPr="005108E4">
        <w:t>M.G.L.</w:t>
      </w:r>
      <w:r w:rsidRPr="005108E4">
        <w:rPr>
          <w:spacing w:val="-4"/>
        </w:rPr>
        <w:t xml:space="preserve"> </w:t>
      </w:r>
      <w:r w:rsidRPr="005108E4">
        <w:t>c.</w:t>
      </w:r>
      <w:r w:rsidRPr="005108E4">
        <w:rPr>
          <w:spacing w:val="-4"/>
        </w:rPr>
        <w:t xml:space="preserve"> </w:t>
      </w:r>
      <w:r w:rsidRPr="005108E4">
        <w:t>94I,</w:t>
      </w:r>
      <w:r w:rsidRPr="005108E4">
        <w:rPr>
          <w:spacing w:val="-4"/>
        </w:rPr>
        <w:t xml:space="preserve"> </w:t>
      </w:r>
      <w:r w:rsidRPr="005108E4">
        <w:t>and</w:t>
      </w:r>
      <w:r w:rsidRPr="005108E4">
        <w:rPr>
          <w:spacing w:val="-4"/>
        </w:rPr>
        <w:t xml:space="preserve"> </w:t>
      </w:r>
      <w:r w:rsidRPr="005108E4">
        <w:t>935</w:t>
      </w:r>
      <w:r w:rsidRPr="005108E4">
        <w:rPr>
          <w:spacing w:val="-4"/>
        </w:rPr>
        <w:t xml:space="preserve"> </w:t>
      </w:r>
      <w:r w:rsidRPr="005108E4">
        <w:t>CMR</w:t>
      </w:r>
      <w:r w:rsidRPr="005108E4">
        <w:rPr>
          <w:spacing w:val="-3"/>
        </w:rPr>
        <w:t xml:space="preserve"> </w:t>
      </w:r>
      <w:r w:rsidRPr="005108E4">
        <w:t>501.000.</w:t>
      </w:r>
    </w:p>
    <w:p w14:paraId="7760D38B" w14:textId="77777777" w:rsidR="00DA2759" w:rsidRPr="005108E4" w:rsidRDefault="00DA2759">
      <w:pPr>
        <w:pStyle w:val="BodyText"/>
        <w:spacing w:before="6"/>
        <w:jc w:val="left"/>
      </w:pPr>
    </w:p>
    <w:p w14:paraId="58A062BF" w14:textId="77777777" w:rsidR="00DA2759" w:rsidRPr="005108E4" w:rsidRDefault="009A7511">
      <w:pPr>
        <w:pStyle w:val="BodyText"/>
        <w:spacing w:line="242" w:lineRule="auto"/>
        <w:ind w:left="1320" w:right="116"/>
      </w:pPr>
      <w:r w:rsidRPr="005108E4">
        <w:rPr>
          <w:u w:val="single"/>
        </w:rPr>
        <w:t>Visitor</w:t>
      </w:r>
      <w:r w:rsidRPr="005108E4">
        <w:rPr>
          <w:spacing w:val="-13"/>
          <w:u w:val="single"/>
        </w:rPr>
        <w:t xml:space="preserve"> </w:t>
      </w:r>
      <w:r w:rsidRPr="005108E4">
        <w:rPr>
          <w:u w:val="single"/>
        </w:rPr>
        <w:t>Identification</w:t>
      </w:r>
      <w:r w:rsidRPr="005108E4">
        <w:rPr>
          <w:spacing w:val="-12"/>
          <w:u w:val="single"/>
        </w:rPr>
        <w:t xml:space="preserve"> </w:t>
      </w:r>
      <w:r w:rsidRPr="005108E4">
        <w:rPr>
          <w:u w:val="single"/>
        </w:rPr>
        <w:t>Badge</w:t>
      </w:r>
      <w:r w:rsidRPr="005108E4">
        <w:rPr>
          <w:spacing w:val="-13"/>
        </w:rPr>
        <w:t xml:space="preserve"> </w:t>
      </w:r>
      <w:r w:rsidRPr="005108E4">
        <w:t>means</w:t>
      </w:r>
      <w:r w:rsidRPr="005108E4">
        <w:rPr>
          <w:spacing w:val="-12"/>
        </w:rPr>
        <w:t xml:space="preserve"> </w:t>
      </w:r>
      <w:r w:rsidRPr="005108E4">
        <w:t>a</w:t>
      </w:r>
      <w:r w:rsidRPr="005108E4">
        <w:rPr>
          <w:spacing w:val="-13"/>
        </w:rPr>
        <w:t xml:space="preserve"> </w:t>
      </w:r>
      <w:r w:rsidRPr="005108E4">
        <w:t>badge</w:t>
      </w:r>
      <w:r w:rsidRPr="005108E4">
        <w:rPr>
          <w:spacing w:val="-13"/>
        </w:rPr>
        <w:t xml:space="preserve"> </w:t>
      </w:r>
      <w:r w:rsidRPr="005108E4">
        <w:t>issued</w:t>
      </w:r>
      <w:r w:rsidRPr="005108E4">
        <w:rPr>
          <w:spacing w:val="-14"/>
        </w:rPr>
        <w:t xml:space="preserve"> </w:t>
      </w:r>
      <w:r w:rsidRPr="005108E4">
        <w:t>by</w:t>
      </w:r>
      <w:r w:rsidRPr="005108E4">
        <w:rPr>
          <w:spacing w:val="-20"/>
        </w:rPr>
        <w:t xml:space="preserve"> </w:t>
      </w:r>
      <w:r w:rsidRPr="005108E4">
        <w:t>an</w:t>
      </w:r>
      <w:r w:rsidRPr="005108E4">
        <w:rPr>
          <w:spacing w:val="-14"/>
        </w:rPr>
        <w:t xml:space="preserve"> </w:t>
      </w:r>
      <w:r w:rsidRPr="005108E4">
        <w:t>MTC,</w:t>
      </w:r>
      <w:r w:rsidRPr="005108E4">
        <w:rPr>
          <w:spacing w:val="-14"/>
        </w:rPr>
        <w:t xml:space="preserve"> </w:t>
      </w:r>
      <w:r w:rsidRPr="005108E4">
        <w:t>Marijuana</w:t>
      </w:r>
      <w:r w:rsidRPr="005108E4">
        <w:rPr>
          <w:spacing w:val="-13"/>
        </w:rPr>
        <w:t xml:space="preserve"> </w:t>
      </w:r>
      <w:r w:rsidRPr="005108E4">
        <w:t>Establishment</w:t>
      </w:r>
      <w:r w:rsidRPr="005108E4">
        <w:rPr>
          <w:spacing w:val="-11"/>
        </w:rPr>
        <w:t xml:space="preserve"> </w:t>
      </w:r>
      <w:r w:rsidRPr="005108E4">
        <w:t>or</w:t>
      </w:r>
      <w:r w:rsidRPr="005108E4">
        <w:rPr>
          <w:spacing w:val="-12"/>
        </w:rPr>
        <w:t xml:space="preserve"> </w:t>
      </w:r>
      <w:r w:rsidRPr="005108E4">
        <w:t>the Commission to be used at all times while on the Premises of a Marijuana Establishment or an MTC</w:t>
      </w:r>
      <w:r w:rsidRPr="005108E4">
        <w:rPr>
          <w:spacing w:val="-12"/>
        </w:rPr>
        <w:t xml:space="preserve"> </w:t>
      </w:r>
      <w:r w:rsidRPr="005108E4">
        <w:t>or</w:t>
      </w:r>
      <w:r w:rsidRPr="005108E4">
        <w:rPr>
          <w:spacing w:val="-14"/>
        </w:rPr>
        <w:t xml:space="preserve"> </w:t>
      </w:r>
      <w:r w:rsidRPr="005108E4">
        <w:t>Independent</w:t>
      </w:r>
      <w:r w:rsidRPr="005108E4">
        <w:rPr>
          <w:spacing w:val="-12"/>
        </w:rPr>
        <w:t xml:space="preserve"> </w:t>
      </w:r>
      <w:r w:rsidRPr="005108E4">
        <w:t>Testing</w:t>
      </w:r>
      <w:r w:rsidRPr="005108E4">
        <w:rPr>
          <w:spacing w:val="-16"/>
        </w:rPr>
        <w:t xml:space="preserve"> </w:t>
      </w:r>
      <w:r w:rsidRPr="005108E4">
        <w:rPr>
          <w:spacing w:val="-3"/>
        </w:rPr>
        <w:t>Laboratory.</w:t>
      </w:r>
      <w:r w:rsidRPr="005108E4">
        <w:rPr>
          <w:spacing w:val="35"/>
        </w:rPr>
        <w:t xml:space="preserve"> </w:t>
      </w:r>
      <w:r w:rsidRPr="005108E4">
        <w:t>These</w:t>
      </w:r>
      <w:r w:rsidRPr="005108E4">
        <w:rPr>
          <w:spacing w:val="-12"/>
        </w:rPr>
        <w:t xml:space="preserve"> </w:t>
      </w:r>
      <w:r w:rsidRPr="005108E4">
        <w:t>identification</w:t>
      </w:r>
      <w:r w:rsidRPr="005108E4">
        <w:rPr>
          <w:spacing w:val="-11"/>
        </w:rPr>
        <w:t xml:space="preserve"> </w:t>
      </w:r>
      <w:r w:rsidRPr="005108E4">
        <w:t>badges</w:t>
      </w:r>
      <w:r w:rsidRPr="005108E4">
        <w:rPr>
          <w:spacing w:val="-10"/>
        </w:rPr>
        <w:t xml:space="preserve"> </w:t>
      </w:r>
      <w:r w:rsidRPr="005108E4">
        <w:t>shall</w:t>
      </w:r>
      <w:r w:rsidRPr="005108E4">
        <w:rPr>
          <w:spacing w:val="-10"/>
        </w:rPr>
        <w:t xml:space="preserve"> </w:t>
      </w:r>
      <w:r w:rsidRPr="005108E4">
        <w:t>be</w:t>
      </w:r>
      <w:r w:rsidRPr="005108E4">
        <w:rPr>
          <w:spacing w:val="-12"/>
        </w:rPr>
        <w:t xml:space="preserve"> </w:t>
      </w:r>
      <w:r w:rsidRPr="005108E4">
        <w:t>issued</w:t>
      </w:r>
      <w:r w:rsidRPr="005108E4">
        <w:rPr>
          <w:spacing w:val="-11"/>
        </w:rPr>
        <w:t xml:space="preserve"> </w:t>
      </w:r>
      <w:r w:rsidRPr="005108E4">
        <w:t>in</w:t>
      </w:r>
      <w:r w:rsidRPr="005108E4">
        <w:rPr>
          <w:spacing w:val="-11"/>
        </w:rPr>
        <w:t xml:space="preserve"> </w:t>
      </w:r>
      <w:r w:rsidRPr="005108E4">
        <w:t>a</w:t>
      </w:r>
      <w:r w:rsidRPr="005108E4">
        <w:rPr>
          <w:spacing w:val="-13"/>
        </w:rPr>
        <w:t xml:space="preserve"> </w:t>
      </w:r>
      <w:r w:rsidRPr="005108E4">
        <w:t>form and manner determined by the</w:t>
      </w:r>
      <w:r w:rsidRPr="005108E4">
        <w:rPr>
          <w:spacing w:val="-15"/>
        </w:rPr>
        <w:t xml:space="preserve"> </w:t>
      </w:r>
      <w:r w:rsidRPr="005108E4">
        <w:t>Commission.</w:t>
      </w:r>
    </w:p>
    <w:p w14:paraId="1BF91EEB" w14:textId="77777777" w:rsidR="00DA2759" w:rsidRPr="005108E4" w:rsidRDefault="00DA2759">
      <w:pPr>
        <w:pStyle w:val="BodyText"/>
        <w:spacing w:before="9"/>
        <w:jc w:val="left"/>
      </w:pPr>
    </w:p>
    <w:p w14:paraId="3F23D591" w14:textId="77777777" w:rsidR="00DA2759" w:rsidRPr="005108E4" w:rsidRDefault="009A7511">
      <w:pPr>
        <w:pStyle w:val="BodyText"/>
        <w:spacing w:line="242" w:lineRule="auto"/>
        <w:ind w:left="1319" w:right="118"/>
      </w:pPr>
      <w:r w:rsidRPr="005108E4">
        <w:rPr>
          <w:u w:val="single"/>
        </w:rPr>
        <w:t>Waiver</w:t>
      </w:r>
      <w:r w:rsidRPr="005108E4">
        <w:rPr>
          <w:spacing w:val="-6"/>
          <w:u w:val="single"/>
        </w:rPr>
        <w:t xml:space="preserve"> </w:t>
      </w:r>
      <w:r w:rsidRPr="005108E4">
        <w:rPr>
          <w:u w:val="single"/>
        </w:rPr>
        <w:t>of</w:t>
      </w:r>
      <w:r w:rsidRPr="005108E4">
        <w:rPr>
          <w:spacing w:val="-6"/>
          <w:u w:val="single"/>
        </w:rPr>
        <w:t xml:space="preserve"> </w:t>
      </w:r>
      <w:r w:rsidRPr="005108E4">
        <w:rPr>
          <w:u w:val="single"/>
        </w:rPr>
        <w:t>Consent</w:t>
      </w:r>
      <w:r w:rsidRPr="005108E4">
        <w:rPr>
          <w:spacing w:val="-4"/>
        </w:rPr>
        <w:t xml:space="preserve"> </w:t>
      </w:r>
      <w:r w:rsidRPr="005108E4">
        <w:t>means</w:t>
      </w:r>
      <w:r w:rsidRPr="005108E4">
        <w:rPr>
          <w:spacing w:val="-5"/>
        </w:rPr>
        <w:t xml:space="preserve"> </w:t>
      </w:r>
      <w:r w:rsidRPr="005108E4">
        <w:t>the</w:t>
      </w:r>
      <w:r w:rsidRPr="005108E4">
        <w:rPr>
          <w:spacing w:val="-8"/>
        </w:rPr>
        <w:t xml:space="preserve"> </w:t>
      </w:r>
      <w:r w:rsidRPr="005108E4">
        <w:t>document</w:t>
      </w:r>
      <w:r w:rsidRPr="005108E4">
        <w:rPr>
          <w:spacing w:val="-7"/>
        </w:rPr>
        <w:t xml:space="preserve"> </w:t>
      </w:r>
      <w:r w:rsidRPr="005108E4">
        <w:t>signed</w:t>
      </w:r>
      <w:r w:rsidRPr="005108E4">
        <w:rPr>
          <w:spacing w:val="-7"/>
        </w:rPr>
        <w:t xml:space="preserve"> </w:t>
      </w:r>
      <w:r w:rsidRPr="005108E4">
        <w:t>by</w:t>
      </w:r>
      <w:r w:rsidRPr="005108E4">
        <w:rPr>
          <w:spacing w:val="-14"/>
        </w:rPr>
        <w:t xml:space="preserve"> </w:t>
      </w:r>
      <w:r w:rsidRPr="005108E4">
        <w:t>potential</w:t>
      </w:r>
      <w:r w:rsidRPr="005108E4">
        <w:rPr>
          <w:spacing w:val="-6"/>
        </w:rPr>
        <w:t xml:space="preserve"> </w:t>
      </w:r>
      <w:r w:rsidRPr="005108E4">
        <w:t>participants</w:t>
      </w:r>
      <w:r w:rsidRPr="005108E4">
        <w:rPr>
          <w:spacing w:val="-8"/>
        </w:rPr>
        <w:t xml:space="preserve"> </w:t>
      </w:r>
      <w:r w:rsidRPr="005108E4">
        <w:t>or</w:t>
      </w:r>
      <w:r w:rsidRPr="005108E4">
        <w:rPr>
          <w:spacing w:val="-8"/>
        </w:rPr>
        <w:t xml:space="preserve"> </w:t>
      </w:r>
      <w:r w:rsidRPr="005108E4">
        <w:t>the</w:t>
      </w:r>
      <w:r w:rsidRPr="005108E4">
        <w:rPr>
          <w:spacing w:val="-8"/>
        </w:rPr>
        <w:t xml:space="preserve"> </w:t>
      </w:r>
      <w:r w:rsidRPr="005108E4">
        <w:t>legal</w:t>
      </w:r>
      <w:r w:rsidRPr="005108E4">
        <w:rPr>
          <w:spacing w:val="-7"/>
        </w:rPr>
        <w:t xml:space="preserve"> </w:t>
      </w:r>
      <w:r w:rsidRPr="005108E4">
        <w:t>guardians of potential participants that waives one or more elements of</w:t>
      </w:r>
      <w:r w:rsidRPr="005108E4">
        <w:rPr>
          <w:spacing w:val="-16"/>
        </w:rPr>
        <w:t xml:space="preserve"> </w:t>
      </w:r>
      <w:r w:rsidRPr="005108E4">
        <w:t>consent.</w:t>
      </w:r>
    </w:p>
    <w:p w14:paraId="5CC4FE5B" w14:textId="77777777" w:rsidR="00DA2759" w:rsidRPr="005108E4" w:rsidRDefault="00DA2759">
      <w:pPr>
        <w:pStyle w:val="BodyText"/>
        <w:spacing w:before="4"/>
        <w:jc w:val="left"/>
      </w:pPr>
    </w:p>
    <w:p w14:paraId="0C5ECB5E" w14:textId="77777777" w:rsidR="00DA2759" w:rsidRPr="005108E4" w:rsidRDefault="009A7511">
      <w:pPr>
        <w:pStyle w:val="BodyText"/>
        <w:spacing w:line="242" w:lineRule="auto"/>
        <w:ind w:left="1319" w:right="110"/>
      </w:pPr>
      <w:r w:rsidRPr="005108E4">
        <w:rPr>
          <w:u w:val="single"/>
        </w:rPr>
        <w:t>Written</w:t>
      </w:r>
      <w:r w:rsidRPr="005108E4">
        <w:rPr>
          <w:spacing w:val="-6"/>
          <w:u w:val="single"/>
        </w:rPr>
        <w:t xml:space="preserve"> </w:t>
      </w:r>
      <w:r w:rsidRPr="005108E4">
        <w:rPr>
          <w:u w:val="single"/>
        </w:rPr>
        <w:t>Certification</w:t>
      </w:r>
      <w:r w:rsidRPr="005108E4">
        <w:rPr>
          <w:spacing w:val="-4"/>
        </w:rPr>
        <w:t xml:space="preserve"> </w:t>
      </w:r>
      <w:r w:rsidRPr="005108E4">
        <w:t>means</w:t>
      </w:r>
      <w:r w:rsidRPr="005108E4">
        <w:rPr>
          <w:spacing w:val="-3"/>
        </w:rPr>
        <w:t xml:space="preserve"> </w:t>
      </w:r>
      <w:r w:rsidRPr="005108E4">
        <w:t>a</w:t>
      </w:r>
      <w:r w:rsidRPr="005108E4">
        <w:rPr>
          <w:spacing w:val="-5"/>
        </w:rPr>
        <w:t xml:space="preserve"> </w:t>
      </w:r>
      <w:r w:rsidRPr="005108E4">
        <w:t>form</w:t>
      </w:r>
      <w:r w:rsidRPr="005108E4">
        <w:rPr>
          <w:spacing w:val="-3"/>
        </w:rPr>
        <w:t xml:space="preserve"> </w:t>
      </w:r>
      <w:r w:rsidRPr="005108E4">
        <w:t>submitted</w:t>
      </w:r>
      <w:r w:rsidRPr="005108E4">
        <w:rPr>
          <w:spacing w:val="-4"/>
        </w:rPr>
        <w:t xml:space="preserve"> </w:t>
      </w:r>
      <w:r w:rsidRPr="005108E4">
        <w:t>to</w:t>
      </w:r>
      <w:r w:rsidRPr="005108E4">
        <w:rPr>
          <w:spacing w:val="-4"/>
        </w:rPr>
        <w:t xml:space="preserve"> </w:t>
      </w:r>
      <w:r w:rsidRPr="005108E4">
        <w:t>the</w:t>
      </w:r>
      <w:r w:rsidRPr="005108E4">
        <w:rPr>
          <w:spacing w:val="-5"/>
        </w:rPr>
        <w:t xml:space="preserve"> </w:t>
      </w:r>
      <w:r w:rsidRPr="005108E4">
        <w:t>Commission</w:t>
      </w:r>
      <w:r w:rsidRPr="005108E4">
        <w:rPr>
          <w:spacing w:val="-4"/>
        </w:rPr>
        <w:t xml:space="preserve"> </w:t>
      </w:r>
      <w:r w:rsidRPr="005108E4">
        <w:t>by</w:t>
      </w:r>
      <w:r w:rsidRPr="005108E4">
        <w:rPr>
          <w:spacing w:val="-10"/>
        </w:rPr>
        <w:t xml:space="preserve"> </w:t>
      </w:r>
      <w:r w:rsidRPr="005108E4">
        <w:t>a</w:t>
      </w:r>
      <w:r w:rsidRPr="005108E4">
        <w:rPr>
          <w:spacing w:val="-5"/>
        </w:rPr>
        <w:t xml:space="preserve"> </w:t>
      </w:r>
      <w:r w:rsidRPr="005108E4">
        <w:t>Massachusetts</w:t>
      </w:r>
      <w:r w:rsidRPr="005108E4">
        <w:rPr>
          <w:spacing w:val="-3"/>
        </w:rPr>
        <w:t xml:space="preserve"> </w:t>
      </w:r>
      <w:r w:rsidRPr="005108E4">
        <w:t>licensed Certifying Healthcare Provider describing the Qualifying Patient's pertinent symptoms, specifying the patient's Debilitating Medical Condition, and stating that in the physician's professional opinion the potential benefits of the medical use of Marijuana would likely outweigh the health risks for the</w:t>
      </w:r>
      <w:r w:rsidRPr="005108E4">
        <w:rPr>
          <w:spacing w:val="-9"/>
        </w:rPr>
        <w:t xml:space="preserve"> </w:t>
      </w:r>
      <w:r w:rsidRPr="005108E4">
        <w:t>patient.</w:t>
      </w:r>
    </w:p>
    <w:p w14:paraId="2BAC949D" w14:textId="77777777" w:rsidR="00DA2759" w:rsidRPr="005108E4" w:rsidRDefault="00DA2759">
      <w:pPr>
        <w:pStyle w:val="BodyText"/>
        <w:spacing w:before="8"/>
        <w:jc w:val="left"/>
      </w:pPr>
    </w:p>
    <w:p w14:paraId="16CE1F1C" w14:textId="77777777" w:rsidR="00DA2759" w:rsidRPr="005108E4" w:rsidRDefault="009A7511">
      <w:pPr>
        <w:pStyle w:val="BodyText"/>
        <w:spacing w:line="242" w:lineRule="auto"/>
        <w:ind w:left="1319" w:right="117"/>
      </w:pPr>
      <w:r w:rsidRPr="005108E4">
        <w:rPr>
          <w:u w:val="single"/>
        </w:rPr>
        <w:t>14-day</w:t>
      </w:r>
      <w:r w:rsidRPr="005108E4">
        <w:rPr>
          <w:spacing w:val="-33"/>
          <w:u w:val="single"/>
        </w:rPr>
        <w:t xml:space="preserve"> </w:t>
      </w:r>
      <w:r w:rsidRPr="005108E4">
        <w:rPr>
          <w:u w:val="single"/>
        </w:rPr>
        <w:t>Supply</w:t>
      </w:r>
      <w:r w:rsidRPr="005108E4">
        <w:rPr>
          <w:spacing w:val="-35"/>
        </w:rPr>
        <w:t xml:space="preserve"> </w:t>
      </w:r>
      <w:r w:rsidRPr="005108E4">
        <w:t>means</w:t>
      </w:r>
      <w:r w:rsidRPr="005108E4">
        <w:rPr>
          <w:spacing w:val="-28"/>
        </w:rPr>
        <w:t xml:space="preserve"> </w:t>
      </w:r>
      <w:r w:rsidRPr="005108E4">
        <w:t>that</w:t>
      </w:r>
      <w:r w:rsidRPr="005108E4">
        <w:rPr>
          <w:spacing w:val="-28"/>
        </w:rPr>
        <w:t xml:space="preserve"> </w:t>
      </w:r>
      <w:r w:rsidRPr="005108E4">
        <w:t>amount</w:t>
      </w:r>
      <w:r w:rsidRPr="005108E4">
        <w:rPr>
          <w:spacing w:val="-27"/>
        </w:rPr>
        <w:t xml:space="preserve"> </w:t>
      </w:r>
      <w:r w:rsidRPr="005108E4">
        <w:t>of</w:t>
      </w:r>
      <w:r w:rsidRPr="005108E4">
        <w:rPr>
          <w:spacing w:val="-29"/>
        </w:rPr>
        <w:t xml:space="preserve"> </w:t>
      </w:r>
      <w:r w:rsidRPr="005108E4">
        <w:t>Marijuana,</w:t>
      </w:r>
      <w:r w:rsidRPr="005108E4">
        <w:rPr>
          <w:spacing w:val="-29"/>
        </w:rPr>
        <w:t xml:space="preserve"> </w:t>
      </w:r>
      <w:r w:rsidRPr="005108E4">
        <w:t>or</w:t>
      </w:r>
      <w:r w:rsidRPr="005108E4">
        <w:rPr>
          <w:spacing w:val="-29"/>
        </w:rPr>
        <w:t xml:space="preserve"> </w:t>
      </w:r>
      <w:r w:rsidRPr="005108E4">
        <w:t>equivalent</w:t>
      </w:r>
      <w:r w:rsidRPr="005108E4">
        <w:rPr>
          <w:spacing w:val="-28"/>
        </w:rPr>
        <w:t xml:space="preserve"> </w:t>
      </w:r>
      <w:r w:rsidRPr="005108E4">
        <w:t>amount</w:t>
      </w:r>
      <w:r w:rsidRPr="005108E4">
        <w:rPr>
          <w:spacing w:val="-28"/>
        </w:rPr>
        <w:t xml:space="preserve"> </w:t>
      </w:r>
      <w:r w:rsidRPr="005108E4">
        <w:t>of</w:t>
      </w:r>
      <w:r w:rsidRPr="005108E4">
        <w:rPr>
          <w:spacing w:val="-28"/>
        </w:rPr>
        <w:t xml:space="preserve"> </w:t>
      </w:r>
      <w:r w:rsidRPr="005108E4">
        <w:t>Marijuana</w:t>
      </w:r>
      <w:r w:rsidRPr="005108E4">
        <w:rPr>
          <w:spacing w:val="-30"/>
        </w:rPr>
        <w:t xml:space="preserve"> </w:t>
      </w:r>
      <w:r w:rsidRPr="005108E4">
        <w:t>in</w:t>
      </w:r>
      <w:r w:rsidRPr="005108E4">
        <w:rPr>
          <w:spacing w:val="-29"/>
        </w:rPr>
        <w:t xml:space="preserve"> </w:t>
      </w:r>
      <w:r w:rsidRPr="005108E4">
        <w:t>MIPs,</w:t>
      </w:r>
      <w:r w:rsidRPr="005108E4">
        <w:rPr>
          <w:spacing w:val="-26"/>
        </w:rPr>
        <w:t xml:space="preserve"> </w:t>
      </w:r>
      <w:r w:rsidRPr="005108E4">
        <w:t xml:space="preserve">that a Registered Qualifying Patient would reasonably be expected to need over a period of 14 calendar </w:t>
      </w:r>
      <w:r w:rsidRPr="005108E4">
        <w:rPr>
          <w:spacing w:val="-3"/>
        </w:rPr>
        <w:t xml:space="preserve">days </w:t>
      </w:r>
      <w:r w:rsidRPr="005108E4">
        <w:t>for the Patient's personal medical use, which is 2.5 ounces, subject to 935 CMR 501.010(9), unless otherwise determined by a Certifying Healthcare</w:t>
      </w:r>
      <w:r w:rsidRPr="005108E4">
        <w:rPr>
          <w:spacing w:val="-32"/>
        </w:rPr>
        <w:t xml:space="preserve"> </w:t>
      </w:r>
      <w:r w:rsidRPr="005108E4">
        <w:t>Provider.</w:t>
      </w:r>
    </w:p>
    <w:p w14:paraId="7C8C2100" w14:textId="77777777" w:rsidR="00DA2759" w:rsidRPr="005108E4" w:rsidRDefault="00DA2759">
      <w:pPr>
        <w:pStyle w:val="BodyText"/>
        <w:spacing w:before="8"/>
        <w:jc w:val="left"/>
      </w:pPr>
    </w:p>
    <w:p w14:paraId="26DB072B" w14:textId="77777777" w:rsidR="00DA2759" w:rsidRPr="005108E4" w:rsidRDefault="009A7511">
      <w:pPr>
        <w:pStyle w:val="BodyText"/>
        <w:spacing w:line="242" w:lineRule="auto"/>
        <w:ind w:left="1319" w:right="117"/>
      </w:pPr>
      <w:r w:rsidRPr="005108E4">
        <w:rPr>
          <w:u w:val="single"/>
        </w:rPr>
        <w:t>60-day</w:t>
      </w:r>
      <w:r w:rsidRPr="005108E4">
        <w:rPr>
          <w:spacing w:val="-36"/>
          <w:u w:val="single"/>
        </w:rPr>
        <w:t xml:space="preserve"> </w:t>
      </w:r>
      <w:r w:rsidRPr="005108E4">
        <w:rPr>
          <w:u w:val="single"/>
        </w:rPr>
        <w:t>Supply</w:t>
      </w:r>
      <w:r w:rsidRPr="005108E4">
        <w:rPr>
          <w:spacing w:val="-35"/>
        </w:rPr>
        <w:t xml:space="preserve"> </w:t>
      </w:r>
      <w:r w:rsidRPr="005108E4">
        <w:t>means</w:t>
      </w:r>
      <w:r w:rsidRPr="005108E4">
        <w:rPr>
          <w:spacing w:val="-27"/>
        </w:rPr>
        <w:t xml:space="preserve"> </w:t>
      </w:r>
      <w:r w:rsidRPr="005108E4">
        <w:t>that</w:t>
      </w:r>
      <w:r w:rsidRPr="005108E4">
        <w:rPr>
          <w:spacing w:val="-28"/>
        </w:rPr>
        <w:t xml:space="preserve"> </w:t>
      </w:r>
      <w:r w:rsidRPr="005108E4">
        <w:t>amount</w:t>
      </w:r>
      <w:r w:rsidRPr="005108E4">
        <w:rPr>
          <w:spacing w:val="-28"/>
        </w:rPr>
        <w:t xml:space="preserve"> </w:t>
      </w:r>
      <w:r w:rsidRPr="005108E4">
        <w:t>of</w:t>
      </w:r>
      <w:r w:rsidRPr="005108E4">
        <w:rPr>
          <w:spacing w:val="-29"/>
        </w:rPr>
        <w:t xml:space="preserve"> </w:t>
      </w:r>
      <w:r w:rsidRPr="005108E4">
        <w:t>Marijuana,</w:t>
      </w:r>
      <w:r w:rsidRPr="005108E4">
        <w:rPr>
          <w:spacing w:val="-29"/>
        </w:rPr>
        <w:t xml:space="preserve"> </w:t>
      </w:r>
      <w:r w:rsidRPr="005108E4">
        <w:t>or</w:t>
      </w:r>
      <w:r w:rsidRPr="005108E4">
        <w:rPr>
          <w:spacing w:val="-28"/>
        </w:rPr>
        <w:t xml:space="preserve"> </w:t>
      </w:r>
      <w:r w:rsidRPr="005108E4">
        <w:t>equivalent</w:t>
      </w:r>
      <w:r w:rsidRPr="005108E4">
        <w:rPr>
          <w:spacing w:val="-27"/>
        </w:rPr>
        <w:t xml:space="preserve"> </w:t>
      </w:r>
      <w:r w:rsidRPr="005108E4">
        <w:t>amount</w:t>
      </w:r>
      <w:r w:rsidRPr="005108E4">
        <w:rPr>
          <w:spacing w:val="-26"/>
        </w:rPr>
        <w:t xml:space="preserve"> </w:t>
      </w:r>
      <w:r w:rsidRPr="005108E4">
        <w:t>of</w:t>
      </w:r>
      <w:r w:rsidRPr="005108E4">
        <w:rPr>
          <w:spacing w:val="-28"/>
        </w:rPr>
        <w:t xml:space="preserve"> </w:t>
      </w:r>
      <w:r w:rsidRPr="005108E4">
        <w:t>Marijuana</w:t>
      </w:r>
      <w:r w:rsidRPr="005108E4">
        <w:rPr>
          <w:spacing w:val="-30"/>
        </w:rPr>
        <w:t xml:space="preserve"> </w:t>
      </w:r>
      <w:r w:rsidRPr="005108E4">
        <w:t>in</w:t>
      </w:r>
      <w:r w:rsidRPr="005108E4">
        <w:rPr>
          <w:spacing w:val="-29"/>
        </w:rPr>
        <w:t xml:space="preserve"> </w:t>
      </w:r>
      <w:r w:rsidRPr="005108E4">
        <w:t>MIPs,</w:t>
      </w:r>
      <w:r w:rsidRPr="005108E4">
        <w:rPr>
          <w:spacing w:val="-29"/>
        </w:rPr>
        <w:t xml:space="preserve"> </w:t>
      </w:r>
      <w:r w:rsidRPr="005108E4">
        <w:t>that a Registered Qualifying Patient would reasonably be expected to need over a period of 60 calendar days for his or her personal medical use, which is ten ounces, subject to 935 CMR 501.010(9), unless otherwise determined by a Certifying Healthcare</w:t>
      </w:r>
      <w:r w:rsidRPr="005108E4">
        <w:rPr>
          <w:spacing w:val="-32"/>
        </w:rPr>
        <w:t xml:space="preserve"> </w:t>
      </w:r>
      <w:r w:rsidRPr="005108E4">
        <w:t>Provider.</w:t>
      </w:r>
    </w:p>
    <w:p w14:paraId="128350B4" w14:textId="77777777" w:rsidR="00DA2759" w:rsidRPr="005108E4" w:rsidRDefault="00DA2759">
      <w:pPr>
        <w:spacing w:line="242" w:lineRule="auto"/>
        <w:sectPr w:rsidR="00DA2759" w:rsidRPr="005108E4">
          <w:headerReference w:type="even" r:id="rId15"/>
          <w:headerReference w:type="default" r:id="rId16"/>
          <w:footerReference w:type="default" r:id="rId17"/>
          <w:headerReference w:type="first" r:id="rId18"/>
          <w:pgSz w:w="12240" w:h="20160"/>
          <w:pgMar w:top="980" w:right="1320" w:bottom="960" w:left="480" w:header="744" w:footer="777" w:gutter="0"/>
          <w:cols w:space="720"/>
        </w:sectPr>
      </w:pPr>
    </w:p>
    <w:p w14:paraId="52BBD6DE" w14:textId="77777777" w:rsidR="00DA2759" w:rsidRPr="005108E4" w:rsidRDefault="00DA2759">
      <w:pPr>
        <w:pStyle w:val="BodyText"/>
        <w:jc w:val="left"/>
        <w:rPr>
          <w:sz w:val="20"/>
        </w:rPr>
      </w:pPr>
    </w:p>
    <w:p w14:paraId="0B2ED573" w14:textId="77777777" w:rsidR="00DA2759" w:rsidRPr="005108E4" w:rsidRDefault="00DA2759">
      <w:pPr>
        <w:pStyle w:val="BodyText"/>
        <w:spacing w:before="10"/>
        <w:jc w:val="left"/>
        <w:rPr>
          <w:sz w:val="19"/>
        </w:rPr>
      </w:pPr>
    </w:p>
    <w:p w14:paraId="08249774" w14:textId="6975916C" w:rsidR="00DA2759" w:rsidRPr="005108E4" w:rsidRDefault="00C96A78" w:rsidP="00344F26">
      <w:pPr>
        <w:pStyle w:val="Heading1"/>
        <w:ind w:left="0"/>
        <w:jc w:val="left"/>
      </w:pPr>
      <w:r w:rsidRPr="005108E4">
        <w:rPr>
          <w:b w:val="0"/>
          <w:bCs w:val="0"/>
          <w:noProof/>
          <w:sz w:val="22"/>
        </w:rPr>
        <mc:AlternateContent>
          <mc:Choice Requires="wps">
            <w:drawing>
              <wp:anchor distT="0" distB="0" distL="114300" distR="114300" simplePos="0" relativeHeight="251658251" behindDoc="0" locked="0" layoutInCell="1" allowOverlap="1" wp14:anchorId="639E995F" wp14:editId="47F5B359">
                <wp:simplePos x="0" y="0"/>
                <wp:positionH relativeFrom="page">
                  <wp:posOffset>381000</wp:posOffset>
                </wp:positionH>
                <wp:positionV relativeFrom="paragraph">
                  <wp:posOffset>199390</wp:posOffset>
                </wp:positionV>
                <wp:extent cx="929640" cy="0"/>
                <wp:effectExtent l="0" t="0" r="0" b="0"/>
                <wp:wrapNone/>
                <wp:docPr id="36" name="Straight Connector 3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929640" cy="0"/>
                        </a:xfrm>
                        <a:prstGeom prst="line">
                          <a:avLst/>
                        </a:prstGeom>
                        <a:noFill/>
                        <a:ln w="9144">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http://schemas.openxmlformats.org/drawingml/2006/main" xmlns:a14="http://schemas.microsoft.com/office/drawing/2010/main" xmlns:pic="http://schemas.openxmlformats.org/drawingml/2006/picture" xmlns:arto="http://schemas.microsoft.com/office/word/2006/arto" xmlns:w16du="http://schemas.microsoft.com/office/word/2023/wordml/word16du">
            <w:pict w14:anchorId="6CEFB79C">
              <v:line id="Straight Connector 36" style="position:absolute;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 o:spid="_x0000_s1026" strokeweight=".72pt" from="30pt,15.7pt" to="103.2pt,15.7pt" w14:anchorId="2CDC980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wT97rQEAAEcDAAAOAAAAZHJzL2Uyb0RvYy54bWysUsFuGyEQvVfqPyDu9dqWFTUrr3Nwml7S&#10;1lKSDxgDu4vCMmgGe9d/XyC2E7W3qhwQMDOP997M+m4anDgaYou+kYvZXArjFWrru0a+PD98+SoF&#10;R/AaHHrTyJNhebf5/Gk9htossUenDYkE4rkeQyP7GENdVax6MwDPMBifgi3SADFdqas0wZjQB1ct&#10;5/ObakTSgVAZ5vR6/xaUm4LftkbFX23LJgrXyMQtlp3Kvs97tVlD3RGE3qozDfgHFgNYnz69Qt1D&#10;BHEg+xfUYBUhYxtnCocK29YqUzQkNYv5H2qeegimaEnmcLjaxP8PVv08bv2OMnU1+afwiOqVhcdt&#10;D74zhcDzKaTGLbJV1Ri4vpbkC4cdif34A3XKgUPE4sLU0pAhkz4xFbNPV7PNFIVKj7fL25tVaom6&#10;hCqoL3WBOH43OIh8aKSzPtsANRwfOWYeUF9S8rPHB+tcaaXzYkzYi9WqFDA6q3MwpzF1+60jcYQ8&#10;DGUVUSnyMY3w4HUB6w3ob+dzBOvezulz589eZPl51rjeoz7t6OJR6lZheZ6sPA4f76X6ff43vwEA&#10;AP//AwBQSwMEFAAGAAgAAAAhAL+cxZLbAAAACAEAAA8AAABkcnMvZG93bnJldi54bWxMj8FOwzAQ&#10;RO9I/IO1SNyo3YICCnEqVIUL4gCBD3DjJbaI11G8bUK/HiMOcNvdGc2+qbZLGMQRp+QjaVivFAik&#10;LlpPvYb3t8erOxCJDVkzREINX5hgW5+fVaa0caZXPLbcixxCqTQaHPNYSpk6h8GkVRyRsvYRp2A4&#10;r1Mv7WTmHB4GuVGqkMF4yh+cGXHnsPtsD0FD+/I8F0+n09zctt4kZu+aZqf15cXycA+CceE/M/zg&#10;Z3SoM9M+HsgmMWgoVK7CGq7XNyCyvlFFHva/B1lX8n+B+hsAAP//AwBQSwECLQAUAAYACAAAACEA&#10;toM4kv4AAADhAQAAEwAAAAAAAAAAAAAAAAAAAAAAW0NvbnRlbnRfVHlwZXNdLnhtbFBLAQItABQA&#10;BgAIAAAAIQA4/SH/1gAAAJQBAAALAAAAAAAAAAAAAAAAAC8BAABfcmVscy8ucmVsc1BLAQItABQA&#10;BgAIAAAAIQAwwT97rQEAAEcDAAAOAAAAAAAAAAAAAAAAAC4CAABkcnMvZTJvRG9jLnhtbFBLAQIt&#10;ABQABgAIAAAAIQC/nMWS2wAAAAgBAAAPAAAAAAAAAAAAAAAAAAcEAABkcnMvZG93bnJldi54bWxQ&#10;SwUGAAAAAAQABADzAAAADwUAAAAA&#10;">
                <w10:wrap anchorx="page"/>
              </v:line>
            </w:pict>
          </mc:Fallback>
        </mc:AlternateContent>
      </w:r>
      <w:r w:rsidR="006F6D32" w:rsidRPr="005108E4">
        <w:rPr>
          <w:b w:val="0"/>
          <w:bCs w:val="0"/>
        </w:rPr>
        <w:t xml:space="preserve">  </w:t>
      </w:r>
    </w:p>
    <w:p w14:paraId="7ED2F170" w14:textId="77777777" w:rsidR="00DA2759" w:rsidRPr="005108E4" w:rsidRDefault="00DA2759">
      <w:pPr>
        <w:pStyle w:val="BodyText"/>
        <w:spacing w:before="6"/>
        <w:jc w:val="left"/>
      </w:pPr>
    </w:p>
    <w:p w14:paraId="74FB4718" w14:textId="77777777" w:rsidR="00DA2759" w:rsidRPr="005108E4" w:rsidRDefault="00DA2759">
      <w:pPr>
        <w:pStyle w:val="BodyText"/>
        <w:spacing w:before="6"/>
        <w:jc w:val="left"/>
      </w:pPr>
    </w:p>
    <w:p w14:paraId="24CC8521" w14:textId="77777777" w:rsidR="00DA2759" w:rsidRPr="005108E4" w:rsidRDefault="00DA2759">
      <w:pPr>
        <w:pStyle w:val="BodyText"/>
        <w:jc w:val="left"/>
        <w:rPr>
          <w:sz w:val="20"/>
        </w:rPr>
      </w:pPr>
    </w:p>
    <w:p w14:paraId="551C05C0" w14:textId="77777777" w:rsidR="00DA2759" w:rsidRPr="005108E4" w:rsidRDefault="00DA2759">
      <w:pPr>
        <w:pStyle w:val="BodyText"/>
        <w:spacing w:before="10"/>
        <w:jc w:val="left"/>
        <w:rPr>
          <w:sz w:val="19"/>
        </w:rPr>
      </w:pPr>
    </w:p>
    <w:p w14:paraId="2F156A85" w14:textId="1ADF56BA" w:rsidR="00DA2759" w:rsidRPr="00E077D0" w:rsidRDefault="007437FD" w:rsidP="006F6D32">
      <w:pPr>
        <w:pStyle w:val="Heading1"/>
        <w:ind w:left="0"/>
        <w:jc w:val="left"/>
        <w:rPr>
          <w:b w:val="0"/>
          <w:bCs w:val="0"/>
        </w:rPr>
      </w:pPr>
      <w:r w:rsidRPr="005108E4">
        <w:rPr>
          <w:b w:val="0"/>
          <w:bCs w:val="0"/>
          <w:u w:val="single"/>
        </w:rPr>
        <w:t>501.021</w:t>
      </w:r>
      <w:r w:rsidR="009A7511" w:rsidRPr="00E077D0">
        <w:rPr>
          <w:b w:val="0"/>
          <w:bCs w:val="0"/>
          <w:u w:val="single"/>
        </w:rPr>
        <w:t>: Registration of Caregiving</w:t>
      </w:r>
      <w:r w:rsidR="009A7511" w:rsidRPr="00E077D0">
        <w:rPr>
          <w:b w:val="0"/>
          <w:bCs w:val="0"/>
          <w:spacing w:val="-7"/>
          <w:u w:val="single"/>
        </w:rPr>
        <w:t xml:space="preserve"> </w:t>
      </w:r>
      <w:r w:rsidR="009A7511" w:rsidRPr="00E077D0">
        <w:rPr>
          <w:b w:val="0"/>
          <w:bCs w:val="0"/>
          <w:u w:val="single"/>
        </w:rPr>
        <w:t>Institutions</w:t>
      </w:r>
    </w:p>
    <w:p w14:paraId="63A44D00" w14:textId="77777777" w:rsidR="00DA2759" w:rsidRPr="005108E4" w:rsidRDefault="00DA2759">
      <w:pPr>
        <w:pStyle w:val="BodyText"/>
        <w:spacing w:before="4"/>
        <w:jc w:val="left"/>
        <w:rPr>
          <w:sz w:val="19"/>
        </w:rPr>
      </w:pPr>
    </w:p>
    <w:p w14:paraId="312AED4A" w14:textId="77777777" w:rsidR="00DA2759" w:rsidRPr="005108E4" w:rsidRDefault="009A7511" w:rsidP="006F6D32">
      <w:pPr>
        <w:pStyle w:val="ListParagraph"/>
        <w:numPr>
          <w:ilvl w:val="0"/>
          <w:numId w:val="66"/>
        </w:numPr>
        <w:tabs>
          <w:tab w:val="left" w:pos="1896"/>
        </w:tabs>
        <w:spacing w:before="61" w:line="242" w:lineRule="auto"/>
        <w:ind w:left="1319" w:right="116" w:firstLine="0"/>
        <w:outlineLvl w:val="1"/>
        <w:rPr>
          <w:sz w:val="24"/>
        </w:rPr>
      </w:pPr>
      <w:r w:rsidRPr="005108E4">
        <w:rPr>
          <w:sz w:val="24"/>
        </w:rPr>
        <w:t>Prior to facilitating the medical use of Marijuana to a Registered Qualifying Patient, a hospice</w:t>
      </w:r>
      <w:r w:rsidRPr="005108E4">
        <w:rPr>
          <w:spacing w:val="-16"/>
          <w:sz w:val="24"/>
        </w:rPr>
        <w:t xml:space="preserve"> </w:t>
      </w:r>
      <w:r w:rsidRPr="005108E4">
        <w:rPr>
          <w:sz w:val="24"/>
        </w:rPr>
        <w:t>program,</w:t>
      </w:r>
      <w:r w:rsidRPr="005108E4">
        <w:rPr>
          <w:spacing w:val="-14"/>
          <w:sz w:val="24"/>
        </w:rPr>
        <w:t xml:space="preserve"> </w:t>
      </w:r>
      <w:r w:rsidRPr="005108E4">
        <w:rPr>
          <w:sz w:val="24"/>
        </w:rPr>
        <w:t>long</w:t>
      </w:r>
      <w:r w:rsidRPr="005108E4">
        <w:rPr>
          <w:spacing w:val="-17"/>
          <w:sz w:val="24"/>
        </w:rPr>
        <w:t xml:space="preserve"> </w:t>
      </w:r>
      <w:r w:rsidRPr="005108E4">
        <w:rPr>
          <w:sz w:val="24"/>
        </w:rPr>
        <w:t>term</w:t>
      </w:r>
      <w:r w:rsidRPr="005108E4">
        <w:rPr>
          <w:spacing w:val="-14"/>
          <w:sz w:val="24"/>
        </w:rPr>
        <w:t xml:space="preserve"> </w:t>
      </w:r>
      <w:r w:rsidRPr="005108E4">
        <w:rPr>
          <w:sz w:val="24"/>
        </w:rPr>
        <w:t>care</w:t>
      </w:r>
      <w:r w:rsidRPr="005108E4">
        <w:rPr>
          <w:spacing w:val="-15"/>
          <w:sz w:val="24"/>
        </w:rPr>
        <w:t xml:space="preserve"> </w:t>
      </w:r>
      <w:r w:rsidRPr="005108E4">
        <w:rPr>
          <w:sz w:val="24"/>
        </w:rPr>
        <w:t>facility,</w:t>
      </w:r>
      <w:r w:rsidRPr="005108E4">
        <w:rPr>
          <w:spacing w:val="-14"/>
          <w:sz w:val="24"/>
        </w:rPr>
        <w:t xml:space="preserve"> </w:t>
      </w:r>
      <w:r w:rsidRPr="005108E4">
        <w:rPr>
          <w:sz w:val="24"/>
        </w:rPr>
        <w:t>or</w:t>
      </w:r>
      <w:r w:rsidRPr="005108E4">
        <w:rPr>
          <w:spacing w:val="-15"/>
          <w:sz w:val="24"/>
        </w:rPr>
        <w:t xml:space="preserve"> </w:t>
      </w:r>
      <w:r w:rsidRPr="005108E4">
        <w:rPr>
          <w:sz w:val="24"/>
        </w:rPr>
        <w:t>hospital</w:t>
      </w:r>
      <w:r w:rsidRPr="005108E4">
        <w:rPr>
          <w:spacing w:val="-15"/>
          <w:sz w:val="24"/>
        </w:rPr>
        <w:t xml:space="preserve"> </w:t>
      </w:r>
      <w:r w:rsidRPr="005108E4">
        <w:rPr>
          <w:sz w:val="24"/>
        </w:rPr>
        <w:t>shall</w:t>
      </w:r>
      <w:r w:rsidRPr="005108E4">
        <w:rPr>
          <w:spacing w:val="-14"/>
          <w:sz w:val="24"/>
        </w:rPr>
        <w:t xml:space="preserve"> </w:t>
      </w:r>
      <w:r w:rsidRPr="005108E4">
        <w:rPr>
          <w:sz w:val="24"/>
        </w:rPr>
        <w:t>obtain</w:t>
      </w:r>
      <w:r w:rsidRPr="005108E4">
        <w:rPr>
          <w:spacing w:val="-14"/>
          <w:sz w:val="24"/>
        </w:rPr>
        <w:t xml:space="preserve"> </w:t>
      </w:r>
      <w:r w:rsidRPr="005108E4">
        <w:rPr>
          <w:sz w:val="24"/>
        </w:rPr>
        <w:t>a</w:t>
      </w:r>
      <w:r w:rsidRPr="005108E4">
        <w:rPr>
          <w:spacing w:val="-15"/>
          <w:sz w:val="24"/>
        </w:rPr>
        <w:t xml:space="preserve"> </w:t>
      </w:r>
      <w:r w:rsidRPr="005108E4">
        <w:rPr>
          <w:sz w:val="24"/>
        </w:rPr>
        <w:t>Certificate</w:t>
      </w:r>
      <w:r w:rsidRPr="005108E4">
        <w:rPr>
          <w:spacing w:val="-15"/>
          <w:sz w:val="24"/>
        </w:rPr>
        <w:t xml:space="preserve"> </w:t>
      </w:r>
      <w:r w:rsidRPr="005108E4">
        <w:rPr>
          <w:sz w:val="24"/>
        </w:rPr>
        <w:t>of</w:t>
      </w:r>
      <w:r w:rsidRPr="005108E4">
        <w:rPr>
          <w:spacing w:val="-13"/>
          <w:sz w:val="24"/>
        </w:rPr>
        <w:t xml:space="preserve"> </w:t>
      </w:r>
      <w:r w:rsidRPr="005108E4">
        <w:rPr>
          <w:sz w:val="24"/>
        </w:rPr>
        <w:t>Registration</w:t>
      </w:r>
      <w:r w:rsidRPr="005108E4">
        <w:rPr>
          <w:spacing w:val="-14"/>
          <w:sz w:val="24"/>
        </w:rPr>
        <w:t xml:space="preserve"> </w:t>
      </w:r>
      <w:r w:rsidRPr="005108E4">
        <w:rPr>
          <w:sz w:val="24"/>
        </w:rPr>
        <w:t>as a</w:t>
      </w:r>
      <w:r w:rsidRPr="005108E4">
        <w:rPr>
          <w:spacing w:val="-13"/>
          <w:sz w:val="24"/>
        </w:rPr>
        <w:t xml:space="preserve"> </w:t>
      </w:r>
      <w:r w:rsidRPr="005108E4">
        <w:rPr>
          <w:sz w:val="24"/>
        </w:rPr>
        <w:t>Caregiving</w:t>
      </w:r>
      <w:r w:rsidRPr="005108E4">
        <w:rPr>
          <w:spacing w:val="-14"/>
          <w:sz w:val="24"/>
        </w:rPr>
        <w:t xml:space="preserve"> </w:t>
      </w:r>
      <w:r w:rsidRPr="005108E4">
        <w:rPr>
          <w:sz w:val="24"/>
        </w:rPr>
        <w:t>Institution.</w:t>
      </w:r>
      <w:r w:rsidRPr="005108E4">
        <w:rPr>
          <w:spacing w:val="37"/>
          <w:sz w:val="24"/>
        </w:rPr>
        <w:t xml:space="preserve"> </w:t>
      </w:r>
      <w:r w:rsidRPr="005108E4">
        <w:rPr>
          <w:sz w:val="24"/>
        </w:rPr>
        <w:t>To</w:t>
      </w:r>
      <w:r w:rsidRPr="005108E4">
        <w:rPr>
          <w:spacing w:val="-14"/>
          <w:sz w:val="24"/>
        </w:rPr>
        <w:t xml:space="preserve"> </w:t>
      </w:r>
      <w:r w:rsidRPr="005108E4">
        <w:rPr>
          <w:sz w:val="24"/>
        </w:rPr>
        <w:t>obtain</w:t>
      </w:r>
      <w:r w:rsidRPr="005108E4">
        <w:rPr>
          <w:spacing w:val="-14"/>
          <w:sz w:val="24"/>
        </w:rPr>
        <w:t xml:space="preserve"> </w:t>
      </w:r>
      <w:r w:rsidRPr="005108E4">
        <w:rPr>
          <w:sz w:val="24"/>
        </w:rPr>
        <w:t>a</w:t>
      </w:r>
      <w:r w:rsidRPr="005108E4">
        <w:rPr>
          <w:spacing w:val="-13"/>
          <w:sz w:val="24"/>
        </w:rPr>
        <w:t xml:space="preserve"> </w:t>
      </w:r>
      <w:r w:rsidRPr="005108E4">
        <w:rPr>
          <w:sz w:val="24"/>
        </w:rPr>
        <w:t>Certificate</w:t>
      </w:r>
      <w:r w:rsidRPr="005108E4">
        <w:rPr>
          <w:spacing w:val="-13"/>
          <w:sz w:val="24"/>
        </w:rPr>
        <w:t xml:space="preserve"> </w:t>
      </w:r>
      <w:r w:rsidRPr="005108E4">
        <w:rPr>
          <w:sz w:val="24"/>
        </w:rPr>
        <w:t>of</w:t>
      </w:r>
      <w:r w:rsidRPr="005108E4">
        <w:rPr>
          <w:spacing w:val="-12"/>
          <w:sz w:val="24"/>
        </w:rPr>
        <w:t xml:space="preserve"> </w:t>
      </w:r>
      <w:r w:rsidRPr="005108E4">
        <w:rPr>
          <w:sz w:val="24"/>
        </w:rPr>
        <w:t>Registration</w:t>
      </w:r>
      <w:r w:rsidRPr="005108E4">
        <w:rPr>
          <w:spacing w:val="-12"/>
          <w:sz w:val="24"/>
        </w:rPr>
        <w:t xml:space="preserve"> </w:t>
      </w:r>
      <w:r w:rsidRPr="005108E4">
        <w:rPr>
          <w:sz w:val="24"/>
        </w:rPr>
        <w:t>as</w:t>
      </w:r>
      <w:r w:rsidRPr="005108E4">
        <w:rPr>
          <w:spacing w:val="-12"/>
          <w:sz w:val="24"/>
        </w:rPr>
        <w:t xml:space="preserve"> </w:t>
      </w:r>
      <w:r w:rsidRPr="005108E4">
        <w:rPr>
          <w:sz w:val="24"/>
        </w:rPr>
        <w:t>a</w:t>
      </w:r>
      <w:r w:rsidRPr="005108E4">
        <w:rPr>
          <w:spacing w:val="-13"/>
          <w:sz w:val="24"/>
        </w:rPr>
        <w:t xml:space="preserve"> </w:t>
      </w:r>
      <w:r w:rsidRPr="005108E4">
        <w:rPr>
          <w:sz w:val="24"/>
        </w:rPr>
        <w:t>Caregiving</w:t>
      </w:r>
      <w:r w:rsidRPr="005108E4">
        <w:rPr>
          <w:spacing w:val="-14"/>
          <w:sz w:val="24"/>
        </w:rPr>
        <w:t xml:space="preserve"> </w:t>
      </w:r>
      <w:r w:rsidRPr="005108E4">
        <w:rPr>
          <w:sz w:val="24"/>
        </w:rPr>
        <w:t>Institution,</w:t>
      </w:r>
      <w:r w:rsidRPr="005108E4">
        <w:rPr>
          <w:spacing w:val="-12"/>
          <w:sz w:val="24"/>
        </w:rPr>
        <w:t xml:space="preserve"> </w:t>
      </w:r>
      <w:r w:rsidRPr="005108E4">
        <w:rPr>
          <w:sz w:val="24"/>
        </w:rPr>
        <w:t>the institution</w:t>
      </w:r>
      <w:r w:rsidRPr="005108E4">
        <w:rPr>
          <w:spacing w:val="-4"/>
          <w:sz w:val="24"/>
        </w:rPr>
        <w:t xml:space="preserve"> </w:t>
      </w:r>
      <w:r w:rsidRPr="005108E4">
        <w:rPr>
          <w:sz w:val="24"/>
        </w:rPr>
        <w:t>shall</w:t>
      </w:r>
      <w:r w:rsidRPr="005108E4">
        <w:rPr>
          <w:spacing w:val="-2"/>
          <w:sz w:val="24"/>
        </w:rPr>
        <w:t xml:space="preserve"> </w:t>
      </w:r>
      <w:r w:rsidRPr="005108E4">
        <w:rPr>
          <w:sz w:val="24"/>
        </w:rPr>
        <w:t>submit,</w:t>
      </w:r>
      <w:r w:rsidRPr="005108E4">
        <w:rPr>
          <w:spacing w:val="-4"/>
          <w:sz w:val="24"/>
        </w:rPr>
        <w:t xml:space="preserve"> </w:t>
      </w:r>
      <w:r w:rsidRPr="005108E4">
        <w:rPr>
          <w:sz w:val="24"/>
        </w:rPr>
        <w:t>in</w:t>
      </w:r>
      <w:r w:rsidRPr="005108E4">
        <w:rPr>
          <w:spacing w:val="-3"/>
          <w:sz w:val="24"/>
        </w:rPr>
        <w:t xml:space="preserve"> </w:t>
      </w:r>
      <w:r w:rsidRPr="005108E4">
        <w:rPr>
          <w:sz w:val="24"/>
        </w:rPr>
        <w:t>a</w:t>
      </w:r>
      <w:r w:rsidRPr="005108E4">
        <w:rPr>
          <w:spacing w:val="-5"/>
          <w:sz w:val="24"/>
        </w:rPr>
        <w:t xml:space="preserve"> </w:t>
      </w:r>
      <w:r w:rsidRPr="005108E4">
        <w:rPr>
          <w:sz w:val="24"/>
        </w:rPr>
        <w:t>form</w:t>
      </w:r>
      <w:r w:rsidRPr="005108E4">
        <w:rPr>
          <w:spacing w:val="-2"/>
          <w:sz w:val="24"/>
        </w:rPr>
        <w:t xml:space="preserve"> </w:t>
      </w:r>
      <w:r w:rsidRPr="005108E4">
        <w:rPr>
          <w:sz w:val="24"/>
        </w:rPr>
        <w:t>and</w:t>
      </w:r>
      <w:r w:rsidRPr="005108E4">
        <w:rPr>
          <w:spacing w:val="-3"/>
          <w:sz w:val="24"/>
        </w:rPr>
        <w:t xml:space="preserve"> </w:t>
      </w:r>
      <w:r w:rsidRPr="005108E4">
        <w:rPr>
          <w:sz w:val="24"/>
        </w:rPr>
        <w:t>manner</w:t>
      </w:r>
      <w:r w:rsidRPr="005108E4">
        <w:rPr>
          <w:spacing w:val="-4"/>
          <w:sz w:val="24"/>
        </w:rPr>
        <w:t xml:space="preserve"> </w:t>
      </w:r>
      <w:r w:rsidRPr="005108E4">
        <w:rPr>
          <w:sz w:val="24"/>
        </w:rPr>
        <w:t>determined</w:t>
      </w:r>
      <w:r w:rsidRPr="005108E4">
        <w:rPr>
          <w:spacing w:val="-3"/>
          <w:sz w:val="24"/>
        </w:rPr>
        <w:t xml:space="preserve"> </w:t>
      </w:r>
      <w:r w:rsidRPr="005108E4">
        <w:rPr>
          <w:sz w:val="24"/>
        </w:rPr>
        <w:t>by</w:t>
      </w:r>
      <w:r w:rsidRPr="005108E4">
        <w:rPr>
          <w:spacing w:val="-10"/>
          <w:sz w:val="24"/>
        </w:rPr>
        <w:t xml:space="preserve"> </w:t>
      </w:r>
      <w:r w:rsidRPr="005108E4">
        <w:rPr>
          <w:sz w:val="24"/>
        </w:rPr>
        <w:t>the</w:t>
      </w:r>
      <w:r w:rsidRPr="005108E4">
        <w:rPr>
          <w:spacing w:val="-5"/>
          <w:sz w:val="24"/>
        </w:rPr>
        <w:t xml:space="preserve"> </w:t>
      </w:r>
      <w:r w:rsidRPr="005108E4">
        <w:rPr>
          <w:sz w:val="24"/>
        </w:rPr>
        <w:t>Commission,</w:t>
      </w:r>
      <w:r w:rsidRPr="005108E4">
        <w:rPr>
          <w:spacing w:val="-3"/>
          <w:sz w:val="24"/>
        </w:rPr>
        <w:t xml:space="preserve"> </w:t>
      </w:r>
      <w:r w:rsidRPr="005108E4">
        <w:rPr>
          <w:sz w:val="24"/>
        </w:rPr>
        <w:t>the</w:t>
      </w:r>
      <w:r w:rsidRPr="005108E4">
        <w:rPr>
          <w:spacing w:val="-5"/>
          <w:sz w:val="24"/>
        </w:rPr>
        <w:t xml:space="preserve"> </w:t>
      </w:r>
      <w:r w:rsidRPr="005108E4">
        <w:rPr>
          <w:sz w:val="24"/>
        </w:rPr>
        <w:t>following:</w:t>
      </w:r>
    </w:p>
    <w:p w14:paraId="56DE0620" w14:textId="77777777" w:rsidR="00DA2759" w:rsidRPr="005108E4" w:rsidRDefault="009A7511">
      <w:pPr>
        <w:pStyle w:val="ListParagraph"/>
        <w:numPr>
          <w:ilvl w:val="1"/>
          <w:numId w:val="66"/>
        </w:numPr>
        <w:tabs>
          <w:tab w:val="left" w:pos="2148"/>
        </w:tabs>
        <w:spacing w:before="3" w:line="242" w:lineRule="auto"/>
        <w:ind w:right="116" w:firstLine="0"/>
        <w:rPr>
          <w:sz w:val="24"/>
        </w:rPr>
      </w:pPr>
      <w:r w:rsidRPr="005108E4">
        <w:rPr>
          <w:sz w:val="24"/>
        </w:rPr>
        <w:t>The name, address and telephone number of the institution, as well as the telephone number and email address for the primary contact for that Caregiving</w:t>
      </w:r>
      <w:r w:rsidRPr="005108E4">
        <w:rPr>
          <w:spacing w:val="-40"/>
          <w:sz w:val="24"/>
        </w:rPr>
        <w:t xml:space="preserve"> </w:t>
      </w:r>
      <w:r w:rsidRPr="005108E4">
        <w:rPr>
          <w:sz w:val="24"/>
        </w:rPr>
        <w:t>Institution;</w:t>
      </w:r>
    </w:p>
    <w:p w14:paraId="1E9DD617" w14:textId="77777777" w:rsidR="00DA2759" w:rsidRPr="005108E4" w:rsidRDefault="009A7511">
      <w:pPr>
        <w:pStyle w:val="ListParagraph"/>
        <w:numPr>
          <w:ilvl w:val="1"/>
          <w:numId w:val="66"/>
        </w:numPr>
        <w:tabs>
          <w:tab w:val="left" w:pos="2098"/>
        </w:tabs>
        <w:spacing w:before="2" w:line="242" w:lineRule="auto"/>
        <w:ind w:right="117" w:firstLine="0"/>
        <w:rPr>
          <w:sz w:val="24"/>
        </w:rPr>
      </w:pPr>
      <w:r w:rsidRPr="005108E4">
        <w:rPr>
          <w:sz w:val="24"/>
        </w:rPr>
        <w:t>A</w:t>
      </w:r>
      <w:r w:rsidRPr="005108E4">
        <w:rPr>
          <w:spacing w:val="-18"/>
          <w:sz w:val="24"/>
        </w:rPr>
        <w:t xml:space="preserve"> </w:t>
      </w:r>
      <w:r w:rsidRPr="005108E4">
        <w:rPr>
          <w:sz w:val="24"/>
        </w:rPr>
        <w:t>copy</w:t>
      </w:r>
      <w:r w:rsidRPr="005108E4">
        <w:rPr>
          <w:spacing w:val="-24"/>
          <w:sz w:val="24"/>
        </w:rPr>
        <w:t xml:space="preserve"> </w:t>
      </w:r>
      <w:r w:rsidRPr="005108E4">
        <w:rPr>
          <w:sz w:val="24"/>
        </w:rPr>
        <w:t>of</w:t>
      </w:r>
      <w:r w:rsidRPr="005108E4">
        <w:rPr>
          <w:spacing w:val="-15"/>
          <w:sz w:val="24"/>
        </w:rPr>
        <w:t xml:space="preserve"> </w:t>
      </w:r>
      <w:r w:rsidRPr="005108E4">
        <w:rPr>
          <w:sz w:val="24"/>
        </w:rPr>
        <w:t>the</w:t>
      </w:r>
      <w:r w:rsidRPr="005108E4">
        <w:rPr>
          <w:spacing w:val="-16"/>
          <w:sz w:val="24"/>
        </w:rPr>
        <w:t xml:space="preserve"> </w:t>
      </w:r>
      <w:r w:rsidRPr="005108E4">
        <w:rPr>
          <w:sz w:val="24"/>
        </w:rPr>
        <w:t>Caregiving</w:t>
      </w:r>
      <w:r w:rsidRPr="005108E4">
        <w:rPr>
          <w:spacing w:val="-18"/>
          <w:sz w:val="24"/>
        </w:rPr>
        <w:t xml:space="preserve"> </w:t>
      </w:r>
      <w:r w:rsidRPr="005108E4">
        <w:rPr>
          <w:sz w:val="24"/>
        </w:rPr>
        <w:t>Institution's</w:t>
      </w:r>
      <w:r w:rsidRPr="005108E4">
        <w:rPr>
          <w:spacing w:val="-14"/>
          <w:sz w:val="24"/>
        </w:rPr>
        <w:t xml:space="preserve"> </w:t>
      </w:r>
      <w:r w:rsidRPr="005108E4">
        <w:rPr>
          <w:sz w:val="24"/>
        </w:rPr>
        <w:t>current</w:t>
      </w:r>
      <w:r w:rsidRPr="005108E4">
        <w:rPr>
          <w:spacing w:val="-15"/>
          <w:sz w:val="24"/>
        </w:rPr>
        <w:t xml:space="preserve"> </w:t>
      </w:r>
      <w:r w:rsidRPr="005108E4">
        <w:rPr>
          <w:sz w:val="24"/>
        </w:rPr>
        <w:t>facility</w:t>
      </w:r>
      <w:r w:rsidRPr="005108E4">
        <w:rPr>
          <w:spacing w:val="-21"/>
          <w:sz w:val="24"/>
        </w:rPr>
        <w:t xml:space="preserve"> </w:t>
      </w:r>
      <w:r w:rsidRPr="005108E4">
        <w:rPr>
          <w:sz w:val="24"/>
        </w:rPr>
        <w:t>licensure</w:t>
      </w:r>
      <w:r w:rsidRPr="005108E4">
        <w:rPr>
          <w:spacing w:val="-16"/>
          <w:sz w:val="24"/>
        </w:rPr>
        <w:t xml:space="preserve"> </w:t>
      </w:r>
      <w:r w:rsidRPr="005108E4">
        <w:rPr>
          <w:sz w:val="24"/>
        </w:rPr>
        <w:t>or</w:t>
      </w:r>
      <w:r w:rsidRPr="005108E4">
        <w:rPr>
          <w:spacing w:val="-17"/>
          <w:sz w:val="24"/>
        </w:rPr>
        <w:t xml:space="preserve"> </w:t>
      </w:r>
      <w:r w:rsidRPr="005108E4">
        <w:rPr>
          <w:sz w:val="24"/>
        </w:rPr>
        <w:t>certification</w:t>
      </w:r>
      <w:r w:rsidRPr="005108E4">
        <w:rPr>
          <w:spacing w:val="-18"/>
          <w:sz w:val="24"/>
        </w:rPr>
        <w:t xml:space="preserve"> </w:t>
      </w:r>
      <w:r w:rsidRPr="005108E4">
        <w:rPr>
          <w:sz w:val="24"/>
        </w:rPr>
        <w:t>from</w:t>
      </w:r>
      <w:r w:rsidRPr="005108E4">
        <w:rPr>
          <w:spacing w:val="-16"/>
          <w:sz w:val="24"/>
        </w:rPr>
        <w:t xml:space="preserve"> </w:t>
      </w:r>
      <w:r w:rsidRPr="005108E4">
        <w:rPr>
          <w:sz w:val="24"/>
        </w:rPr>
        <w:t>the Commonwealth of</w:t>
      </w:r>
      <w:r w:rsidRPr="005108E4">
        <w:rPr>
          <w:spacing w:val="-3"/>
          <w:sz w:val="24"/>
        </w:rPr>
        <w:t xml:space="preserve"> </w:t>
      </w:r>
      <w:r w:rsidRPr="005108E4">
        <w:rPr>
          <w:sz w:val="24"/>
        </w:rPr>
        <w:t>Massachusetts;</w:t>
      </w:r>
    </w:p>
    <w:p w14:paraId="282AE961" w14:textId="77777777" w:rsidR="00DA2759" w:rsidRPr="005108E4" w:rsidRDefault="009A7511">
      <w:pPr>
        <w:pStyle w:val="ListParagraph"/>
        <w:numPr>
          <w:ilvl w:val="1"/>
          <w:numId w:val="66"/>
        </w:numPr>
        <w:tabs>
          <w:tab w:val="left" w:pos="2112"/>
        </w:tabs>
        <w:spacing w:before="2" w:line="242" w:lineRule="auto"/>
        <w:ind w:right="117" w:firstLine="0"/>
        <w:rPr>
          <w:sz w:val="24"/>
        </w:rPr>
      </w:pPr>
      <w:r w:rsidRPr="005108E4">
        <w:rPr>
          <w:sz w:val="24"/>
        </w:rPr>
        <w:t>Written</w:t>
      </w:r>
      <w:r w:rsidRPr="005108E4">
        <w:rPr>
          <w:spacing w:val="-9"/>
          <w:sz w:val="24"/>
        </w:rPr>
        <w:t xml:space="preserve"> </w:t>
      </w:r>
      <w:r w:rsidRPr="005108E4">
        <w:rPr>
          <w:sz w:val="24"/>
        </w:rPr>
        <w:t>acknowledgement</w:t>
      </w:r>
      <w:r w:rsidRPr="005108E4">
        <w:rPr>
          <w:spacing w:val="-7"/>
          <w:sz w:val="24"/>
        </w:rPr>
        <w:t xml:space="preserve"> </w:t>
      </w:r>
      <w:r w:rsidRPr="005108E4">
        <w:rPr>
          <w:sz w:val="24"/>
        </w:rPr>
        <w:t>by</w:t>
      </w:r>
      <w:r w:rsidRPr="005108E4">
        <w:rPr>
          <w:spacing w:val="-14"/>
          <w:sz w:val="24"/>
        </w:rPr>
        <w:t xml:space="preserve"> </w:t>
      </w:r>
      <w:r w:rsidRPr="005108E4">
        <w:rPr>
          <w:sz w:val="24"/>
        </w:rPr>
        <w:t>the</w:t>
      </w:r>
      <w:r w:rsidRPr="005108E4">
        <w:rPr>
          <w:spacing w:val="-9"/>
          <w:sz w:val="24"/>
        </w:rPr>
        <w:t xml:space="preserve"> </w:t>
      </w:r>
      <w:r w:rsidRPr="005108E4">
        <w:rPr>
          <w:sz w:val="24"/>
        </w:rPr>
        <w:t>authorized</w:t>
      </w:r>
      <w:r w:rsidRPr="005108E4">
        <w:rPr>
          <w:spacing w:val="-8"/>
          <w:sz w:val="24"/>
        </w:rPr>
        <w:t xml:space="preserve"> </w:t>
      </w:r>
      <w:r w:rsidRPr="005108E4">
        <w:rPr>
          <w:sz w:val="24"/>
        </w:rPr>
        <w:t>signatory</w:t>
      </w:r>
      <w:r w:rsidRPr="005108E4">
        <w:rPr>
          <w:spacing w:val="-15"/>
          <w:sz w:val="24"/>
        </w:rPr>
        <w:t xml:space="preserve"> </w:t>
      </w:r>
      <w:r w:rsidRPr="005108E4">
        <w:rPr>
          <w:sz w:val="24"/>
        </w:rPr>
        <w:t>of</w:t>
      </w:r>
      <w:r w:rsidRPr="005108E4">
        <w:rPr>
          <w:spacing w:val="-9"/>
          <w:sz w:val="24"/>
        </w:rPr>
        <w:t xml:space="preserve"> </w:t>
      </w:r>
      <w:r w:rsidRPr="005108E4">
        <w:rPr>
          <w:sz w:val="24"/>
        </w:rPr>
        <w:t>the</w:t>
      </w:r>
      <w:r w:rsidRPr="005108E4">
        <w:rPr>
          <w:spacing w:val="-9"/>
          <w:sz w:val="24"/>
        </w:rPr>
        <w:t xml:space="preserve"> </w:t>
      </w:r>
      <w:r w:rsidRPr="005108E4">
        <w:rPr>
          <w:sz w:val="24"/>
        </w:rPr>
        <w:t>Caregiving</w:t>
      </w:r>
      <w:r w:rsidRPr="005108E4">
        <w:rPr>
          <w:spacing w:val="-10"/>
          <w:sz w:val="24"/>
        </w:rPr>
        <w:t xml:space="preserve"> </w:t>
      </w:r>
      <w:r w:rsidRPr="005108E4">
        <w:rPr>
          <w:sz w:val="24"/>
        </w:rPr>
        <w:t>Institution</w:t>
      </w:r>
      <w:r w:rsidRPr="005108E4">
        <w:rPr>
          <w:spacing w:val="-8"/>
          <w:sz w:val="24"/>
        </w:rPr>
        <w:t xml:space="preserve"> </w:t>
      </w:r>
      <w:r w:rsidRPr="005108E4">
        <w:rPr>
          <w:sz w:val="24"/>
        </w:rPr>
        <w:t>of the limitations on the institution's authorization to cultivate, possess, and dispense to Registered</w:t>
      </w:r>
      <w:r w:rsidRPr="005108E4">
        <w:rPr>
          <w:spacing w:val="-5"/>
          <w:sz w:val="24"/>
        </w:rPr>
        <w:t xml:space="preserve"> </w:t>
      </w:r>
      <w:r w:rsidRPr="005108E4">
        <w:rPr>
          <w:sz w:val="24"/>
        </w:rPr>
        <w:t>Qualifying</w:t>
      </w:r>
      <w:r w:rsidRPr="005108E4">
        <w:rPr>
          <w:spacing w:val="-7"/>
          <w:sz w:val="24"/>
        </w:rPr>
        <w:t xml:space="preserve"> </w:t>
      </w:r>
      <w:r w:rsidRPr="005108E4">
        <w:rPr>
          <w:sz w:val="24"/>
        </w:rPr>
        <w:t>Patients,</w:t>
      </w:r>
      <w:r w:rsidRPr="005108E4">
        <w:rPr>
          <w:spacing w:val="-5"/>
          <w:sz w:val="24"/>
        </w:rPr>
        <w:t xml:space="preserve"> </w:t>
      </w:r>
      <w:r w:rsidRPr="005108E4">
        <w:rPr>
          <w:sz w:val="24"/>
        </w:rPr>
        <w:t>Marijuana</w:t>
      </w:r>
      <w:r w:rsidRPr="005108E4">
        <w:rPr>
          <w:spacing w:val="-6"/>
          <w:sz w:val="24"/>
        </w:rPr>
        <w:t xml:space="preserve"> </w:t>
      </w:r>
      <w:r w:rsidRPr="005108E4">
        <w:rPr>
          <w:sz w:val="24"/>
        </w:rPr>
        <w:t>for</w:t>
      </w:r>
      <w:r w:rsidRPr="005108E4">
        <w:rPr>
          <w:spacing w:val="-5"/>
          <w:sz w:val="24"/>
        </w:rPr>
        <w:t xml:space="preserve"> </w:t>
      </w:r>
      <w:r w:rsidRPr="005108E4">
        <w:rPr>
          <w:sz w:val="24"/>
        </w:rPr>
        <w:t>medical</w:t>
      </w:r>
      <w:r w:rsidRPr="005108E4">
        <w:rPr>
          <w:spacing w:val="-3"/>
          <w:sz w:val="24"/>
        </w:rPr>
        <w:t xml:space="preserve"> </w:t>
      </w:r>
      <w:r w:rsidRPr="005108E4">
        <w:rPr>
          <w:sz w:val="24"/>
        </w:rPr>
        <w:t>purposes</w:t>
      </w:r>
      <w:r w:rsidRPr="005108E4">
        <w:rPr>
          <w:spacing w:val="-4"/>
          <w:sz w:val="24"/>
        </w:rPr>
        <w:t xml:space="preserve"> </w:t>
      </w:r>
      <w:r w:rsidRPr="005108E4">
        <w:rPr>
          <w:sz w:val="24"/>
        </w:rPr>
        <w:t>in</w:t>
      </w:r>
      <w:r w:rsidRPr="005108E4">
        <w:rPr>
          <w:spacing w:val="-5"/>
          <w:sz w:val="24"/>
        </w:rPr>
        <w:t xml:space="preserve"> </w:t>
      </w:r>
      <w:r w:rsidRPr="005108E4">
        <w:rPr>
          <w:sz w:val="24"/>
        </w:rPr>
        <w:t>the</w:t>
      </w:r>
      <w:r w:rsidRPr="005108E4">
        <w:rPr>
          <w:spacing w:val="-6"/>
          <w:sz w:val="24"/>
        </w:rPr>
        <w:t xml:space="preserve"> </w:t>
      </w:r>
      <w:r w:rsidRPr="005108E4">
        <w:rPr>
          <w:sz w:val="24"/>
        </w:rPr>
        <w:t>Commonwealth;</w:t>
      </w:r>
    </w:p>
    <w:p w14:paraId="1147EA7C" w14:textId="77777777" w:rsidR="00DA2759" w:rsidRPr="005108E4" w:rsidRDefault="009A7511">
      <w:pPr>
        <w:pStyle w:val="ListParagraph"/>
        <w:numPr>
          <w:ilvl w:val="1"/>
          <w:numId w:val="66"/>
        </w:numPr>
        <w:tabs>
          <w:tab w:val="left" w:pos="2117"/>
        </w:tabs>
        <w:spacing w:before="1" w:line="242" w:lineRule="auto"/>
        <w:ind w:right="116" w:firstLine="0"/>
        <w:rPr>
          <w:sz w:val="24"/>
        </w:rPr>
      </w:pPr>
      <w:r w:rsidRPr="005108E4">
        <w:rPr>
          <w:sz w:val="24"/>
        </w:rPr>
        <w:t>An</w:t>
      </w:r>
      <w:r w:rsidRPr="005108E4">
        <w:rPr>
          <w:spacing w:val="-11"/>
          <w:sz w:val="24"/>
        </w:rPr>
        <w:t xml:space="preserve"> </w:t>
      </w:r>
      <w:r w:rsidRPr="005108E4">
        <w:rPr>
          <w:sz w:val="24"/>
        </w:rPr>
        <w:t>attestation</w:t>
      </w:r>
      <w:r w:rsidRPr="005108E4">
        <w:rPr>
          <w:spacing w:val="-10"/>
          <w:sz w:val="24"/>
        </w:rPr>
        <w:t xml:space="preserve"> </w:t>
      </w:r>
      <w:r w:rsidRPr="005108E4">
        <w:rPr>
          <w:sz w:val="24"/>
        </w:rPr>
        <w:t>by</w:t>
      </w:r>
      <w:r w:rsidRPr="005108E4">
        <w:rPr>
          <w:spacing w:val="-18"/>
          <w:sz w:val="24"/>
        </w:rPr>
        <w:t xml:space="preserve"> </w:t>
      </w:r>
      <w:r w:rsidRPr="005108E4">
        <w:rPr>
          <w:sz w:val="24"/>
        </w:rPr>
        <w:t>the</w:t>
      </w:r>
      <w:r w:rsidRPr="005108E4">
        <w:rPr>
          <w:spacing w:val="-13"/>
          <w:sz w:val="24"/>
        </w:rPr>
        <w:t xml:space="preserve"> </w:t>
      </w:r>
      <w:r w:rsidRPr="005108E4">
        <w:rPr>
          <w:sz w:val="24"/>
        </w:rPr>
        <w:t>authorized</w:t>
      </w:r>
      <w:r w:rsidRPr="005108E4">
        <w:rPr>
          <w:spacing w:val="-13"/>
          <w:sz w:val="24"/>
        </w:rPr>
        <w:t xml:space="preserve"> </w:t>
      </w:r>
      <w:r w:rsidRPr="005108E4">
        <w:rPr>
          <w:sz w:val="24"/>
        </w:rPr>
        <w:t>signatory</w:t>
      </w:r>
      <w:r w:rsidRPr="005108E4">
        <w:rPr>
          <w:spacing w:val="-20"/>
          <w:sz w:val="24"/>
        </w:rPr>
        <w:t xml:space="preserve"> </w:t>
      </w:r>
      <w:r w:rsidRPr="005108E4">
        <w:rPr>
          <w:sz w:val="24"/>
        </w:rPr>
        <w:t>of</w:t>
      </w:r>
      <w:r w:rsidRPr="005108E4">
        <w:rPr>
          <w:spacing w:val="-13"/>
          <w:sz w:val="24"/>
        </w:rPr>
        <w:t xml:space="preserve"> </w:t>
      </w:r>
      <w:r w:rsidRPr="005108E4">
        <w:rPr>
          <w:sz w:val="24"/>
        </w:rPr>
        <w:t>the</w:t>
      </w:r>
      <w:r w:rsidRPr="005108E4">
        <w:rPr>
          <w:spacing w:val="-14"/>
          <w:sz w:val="24"/>
        </w:rPr>
        <w:t xml:space="preserve"> </w:t>
      </w:r>
      <w:r w:rsidRPr="005108E4">
        <w:rPr>
          <w:sz w:val="24"/>
        </w:rPr>
        <w:t>Caregiving</w:t>
      </w:r>
      <w:r w:rsidRPr="005108E4">
        <w:rPr>
          <w:spacing w:val="-14"/>
          <w:sz w:val="24"/>
        </w:rPr>
        <w:t xml:space="preserve"> </w:t>
      </w:r>
      <w:r w:rsidRPr="005108E4">
        <w:rPr>
          <w:sz w:val="24"/>
        </w:rPr>
        <w:t>Institution</w:t>
      </w:r>
      <w:r w:rsidRPr="005108E4">
        <w:rPr>
          <w:spacing w:val="-13"/>
          <w:sz w:val="24"/>
        </w:rPr>
        <w:t xml:space="preserve"> </w:t>
      </w:r>
      <w:r w:rsidRPr="005108E4">
        <w:rPr>
          <w:sz w:val="24"/>
        </w:rPr>
        <w:t>that</w:t>
      </w:r>
      <w:r w:rsidRPr="005108E4">
        <w:rPr>
          <w:spacing w:val="-12"/>
          <w:sz w:val="24"/>
        </w:rPr>
        <w:t xml:space="preserve"> </w:t>
      </w:r>
      <w:r w:rsidRPr="005108E4">
        <w:rPr>
          <w:sz w:val="24"/>
        </w:rPr>
        <w:t>employees of</w:t>
      </w:r>
      <w:r w:rsidRPr="005108E4">
        <w:rPr>
          <w:spacing w:val="-22"/>
          <w:sz w:val="24"/>
        </w:rPr>
        <w:t xml:space="preserve"> </w:t>
      </w:r>
      <w:r w:rsidRPr="005108E4">
        <w:rPr>
          <w:sz w:val="24"/>
        </w:rPr>
        <w:t>the</w:t>
      </w:r>
      <w:r w:rsidRPr="005108E4">
        <w:rPr>
          <w:spacing w:val="-24"/>
          <w:sz w:val="24"/>
        </w:rPr>
        <w:t xml:space="preserve"> </w:t>
      </w:r>
      <w:r w:rsidRPr="005108E4">
        <w:rPr>
          <w:sz w:val="24"/>
        </w:rPr>
        <w:t>Caregiving</w:t>
      </w:r>
      <w:r w:rsidRPr="005108E4">
        <w:rPr>
          <w:spacing w:val="-25"/>
          <w:sz w:val="24"/>
        </w:rPr>
        <w:t xml:space="preserve"> </w:t>
      </w:r>
      <w:r w:rsidRPr="005108E4">
        <w:rPr>
          <w:sz w:val="24"/>
        </w:rPr>
        <w:t>Institution</w:t>
      </w:r>
      <w:r w:rsidRPr="005108E4">
        <w:rPr>
          <w:spacing w:val="-23"/>
          <w:sz w:val="24"/>
        </w:rPr>
        <w:t xml:space="preserve"> </w:t>
      </w:r>
      <w:r w:rsidRPr="005108E4">
        <w:rPr>
          <w:sz w:val="24"/>
        </w:rPr>
        <w:t>shall</w:t>
      </w:r>
      <w:r w:rsidRPr="005108E4">
        <w:rPr>
          <w:spacing w:val="-22"/>
          <w:sz w:val="24"/>
        </w:rPr>
        <w:t xml:space="preserve"> </w:t>
      </w:r>
      <w:r w:rsidRPr="005108E4">
        <w:rPr>
          <w:sz w:val="24"/>
        </w:rPr>
        <w:t>not</w:t>
      </w:r>
      <w:r w:rsidRPr="005108E4">
        <w:rPr>
          <w:spacing w:val="-22"/>
          <w:sz w:val="24"/>
        </w:rPr>
        <w:t xml:space="preserve"> </w:t>
      </w:r>
      <w:r w:rsidRPr="005108E4">
        <w:rPr>
          <w:sz w:val="24"/>
        </w:rPr>
        <w:t>engage</w:t>
      </w:r>
      <w:r w:rsidRPr="005108E4">
        <w:rPr>
          <w:spacing w:val="-24"/>
          <w:sz w:val="24"/>
        </w:rPr>
        <w:t xml:space="preserve"> </w:t>
      </w:r>
      <w:r w:rsidRPr="005108E4">
        <w:rPr>
          <w:sz w:val="24"/>
        </w:rPr>
        <w:t>in</w:t>
      </w:r>
      <w:r w:rsidRPr="005108E4">
        <w:rPr>
          <w:spacing w:val="-23"/>
          <w:sz w:val="24"/>
        </w:rPr>
        <w:t xml:space="preserve"> </w:t>
      </w:r>
      <w:r w:rsidRPr="005108E4">
        <w:rPr>
          <w:sz w:val="24"/>
        </w:rPr>
        <w:t>the</w:t>
      </w:r>
      <w:r w:rsidRPr="005108E4">
        <w:rPr>
          <w:spacing w:val="-24"/>
          <w:sz w:val="24"/>
        </w:rPr>
        <w:t xml:space="preserve"> </w:t>
      </w:r>
      <w:r w:rsidRPr="005108E4">
        <w:rPr>
          <w:sz w:val="24"/>
        </w:rPr>
        <w:t>diversion</w:t>
      </w:r>
      <w:r w:rsidRPr="005108E4">
        <w:rPr>
          <w:spacing w:val="-23"/>
          <w:sz w:val="24"/>
        </w:rPr>
        <w:t xml:space="preserve"> </w:t>
      </w:r>
      <w:r w:rsidRPr="005108E4">
        <w:rPr>
          <w:sz w:val="24"/>
        </w:rPr>
        <w:t>of</w:t>
      </w:r>
      <w:r w:rsidRPr="005108E4">
        <w:rPr>
          <w:spacing w:val="-22"/>
          <w:sz w:val="24"/>
        </w:rPr>
        <w:t xml:space="preserve"> </w:t>
      </w:r>
      <w:r w:rsidRPr="005108E4">
        <w:rPr>
          <w:sz w:val="24"/>
        </w:rPr>
        <w:t>Marijuana</w:t>
      </w:r>
      <w:r w:rsidRPr="005108E4">
        <w:rPr>
          <w:spacing w:val="-21"/>
          <w:sz w:val="24"/>
        </w:rPr>
        <w:t xml:space="preserve"> </w:t>
      </w:r>
      <w:r w:rsidRPr="005108E4">
        <w:rPr>
          <w:sz w:val="24"/>
        </w:rPr>
        <w:t>and</w:t>
      </w:r>
      <w:r w:rsidRPr="005108E4">
        <w:rPr>
          <w:spacing w:val="-20"/>
          <w:sz w:val="24"/>
        </w:rPr>
        <w:t xml:space="preserve"> </w:t>
      </w:r>
      <w:r w:rsidRPr="005108E4">
        <w:rPr>
          <w:sz w:val="24"/>
        </w:rPr>
        <w:t>that</w:t>
      </w:r>
      <w:r w:rsidRPr="005108E4">
        <w:rPr>
          <w:spacing w:val="-21"/>
          <w:sz w:val="24"/>
        </w:rPr>
        <w:t xml:space="preserve"> </w:t>
      </w:r>
      <w:r w:rsidRPr="005108E4">
        <w:rPr>
          <w:sz w:val="24"/>
        </w:rPr>
        <w:t>he</w:t>
      </w:r>
      <w:r w:rsidRPr="005108E4">
        <w:rPr>
          <w:spacing w:val="-21"/>
          <w:sz w:val="24"/>
        </w:rPr>
        <w:t xml:space="preserve"> </w:t>
      </w:r>
      <w:r w:rsidRPr="005108E4">
        <w:rPr>
          <w:sz w:val="24"/>
        </w:rPr>
        <w:t>or</w:t>
      </w:r>
      <w:r w:rsidRPr="005108E4">
        <w:rPr>
          <w:spacing w:val="-21"/>
          <w:sz w:val="24"/>
        </w:rPr>
        <w:t xml:space="preserve"> </w:t>
      </w:r>
      <w:r w:rsidRPr="005108E4">
        <w:rPr>
          <w:sz w:val="24"/>
        </w:rPr>
        <w:t>she understands that protections conferred by M.G.L. c. 94I, for possession of Marijuana for medical use are applicable only within Massachusetts;</w:t>
      </w:r>
      <w:r w:rsidRPr="005108E4">
        <w:rPr>
          <w:spacing w:val="-19"/>
          <w:sz w:val="24"/>
        </w:rPr>
        <w:t xml:space="preserve"> </w:t>
      </w:r>
      <w:r w:rsidRPr="005108E4">
        <w:rPr>
          <w:sz w:val="24"/>
        </w:rPr>
        <w:t>and</w:t>
      </w:r>
    </w:p>
    <w:p w14:paraId="0EFB4C06" w14:textId="77777777" w:rsidR="00DA2759" w:rsidRPr="005108E4" w:rsidRDefault="009A7511">
      <w:pPr>
        <w:pStyle w:val="BodyText"/>
        <w:spacing w:before="4"/>
        <w:ind w:left="1675"/>
      </w:pPr>
      <w:r w:rsidRPr="005108E4">
        <w:t>(f) Any other information required by the Commission.</w:t>
      </w:r>
    </w:p>
    <w:p w14:paraId="59A045C4" w14:textId="77777777" w:rsidR="00DA2759" w:rsidRPr="005108E4" w:rsidRDefault="00DA2759">
      <w:pPr>
        <w:pStyle w:val="BodyText"/>
        <w:spacing w:before="7"/>
        <w:jc w:val="left"/>
      </w:pPr>
    </w:p>
    <w:p w14:paraId="74A143E5" w14:textId="77777777" w:rsidR="00DA2759" w:rsidRPr="005108E4" w:rsidRDefault="009A7511" w:rsidP="006F6D32">
      <w:pPr>
        <w:pStyle w:val="ListParagraph"/>
        <w:numPr>
          <w:ilvl w:val="0"/>
          <w:numId w:val="66"/>
        </w:numPr>
        <w:tabs>
          <w:tab w:val="left" w:pos="1820"/>
        </w:tabs>
        <w:spacing w:line="242" w:lineRule="auto"/>
        <w:ind w:left="1319" w:right="118" w:firstLine="0"/>
        <w:outlineLvl w:val="1"/>
        <w:rPr>
          <w:sz w:val="24"/>
        </w:rPr>
      </w:pPr>
      <w:r w:rsidRPr="005108E4">
        <w:rPr>
          <w:sz w:val="24"/>
        </w:rPr>
        <w:t>A</w:t>
      </w:r>
      <w:r w:rsidRPr="005108E4">
        <w:rPr>
          <w:spacing w:val="-10"/>
          <w:sz w:val="24"/>
        </w:rPr>
        <w:t xml:space="preserve"> </w:t>
      </w:r>
      <w:r w:rsidRPr="005108E4">
        <w:rPr>
          <w:sz w:val="24"/>
        </w:rPr>
        <w:t>Caregiving</w:t>
      </w:r>
      <w:r w:rsidRPr="005108E4">
        <w:rPr>
          <w:spacing w:val="-12"/>
          <w:sz w:val="24"/>
        </w:rPr>
        <w:t xml:space="preserve"> </w:t>
      </w:r>
      <w:r w:rsidRPr="005108E4">
        <w:rPr>
          <w:sz w:val="24"/>
        </w:rPr>
        <w:t>Institution</w:t>
      </w:r>
      <w:r w:rsidRPr="005108E4">
        <w:rPr>
          <w:spacing w:val="-9"/>
          <w:sz w:val="24"/>
        </w:rPr>
        <w:t xml:space="preserve"> </w:t>
      </w:r>
      <w:r w:rsidRPr="005108E4">
        <w:rPr>
          <w:sz w:val="24"/>
        </w:rPr>
        <w:t>shall</w:t>
      </w:r>
      <w:r w:rsidRPr="005108E4">
        <w:rPr>
          <w:spacing w:val="-9"/>
          <w:sz w:val="24"/>
        </w:rPr>
        <w:t xml:space="preserve"> </w:t>
      </w:r>
      <w:r w:rsidRPr="005108E4">
        <w:rPr>
          <w:sz w:val="24"/>
        </w:rPr>
        <w:t>be</w:t>
      </w:r>
      <w:r w:rsidRPr="005108E4">
        <w:rPr>
          <w:spacing w:val="-9"/>
          <w:sz w:val="24"/>
        </w:rPr>
        <w:t xml:space="preserve"> </w:t>
      </w:r>
      <w:r w:rsidRPr="005108E4">
        <w:rPr>
          <w:sz w:val="24"/>
        </w:rPr>
        <w:t>granted</w:t>
      </w:r>
      <w:r w:rsidRPr="005108E4">
        <w:rPr>
          <w:spacing w:val="-9"/>
          <w:sz w:val="24"/>
        </w:rPr>
        <w:t xml:space="preserve"> </w:t>
      </w:r>
      <w:r w:rsidRPr="005108E4">
        <w:rPr>
          <w:sz w:val="24"/>
        </w:rPr>
        <w:t>a</w:t>
      </w:r>
      <w:r w:rsidRPr="005108E4">
        <w:rPr>
          <w:spacing w:val="-10"/>
          <w:sz w:val="24"/>
        </w:rPr>
        <w:t xml:space="preserve"> </w:t>
      </w:r>
      <w:r w:rsidRPr="005108E4">
        <w:rPr>
          <w:sz w:val="24"/>
        </w:rPr>
        <w:t>Certificate</w:t>
      </w:r>
      <w:r w:rsidRPr="005108E4">
        <w:rPr>
          <w:spacing w:val="-10"/>
          <w:sz w:val="24"/>
        </w:rPr>
        <w:t xml:space="preserve"> </w:t>
      </w:r>
      <w:r w:rsidRPr="005108E4">
        <w:rPr>
          <w:sz w:val="24"/>
        </w:rPr>
        <w:t>of</w:t>
      </w:r>
      <w:r w:rsidRPr="005108E4">
        <w:rPr>
          <w:spacing w:val="-9"/>
          <w:sz w:val="24"/>
        </w:rPr>
        <w:t xml:space="preserve"> </w:t>
      </w:r>
      <w:r w:rsidRPr="005108E4">
        <w:rPr>
          <w:sz w:val="24"/>
        </w:rPr>
        <w:t>Registration</w:t>
      </w:r>
      <w:r w:rsidRPr="005108E4">
        <w:rPr>
          <w:spacing w:val="-9"/>
          <w:sz w:val="24"/>
        </w:rPr>
        <w:t xml:space="preserve"> </w:t>
      </w:r>
      <w:r w:rsidRPr="005108E4">
        <w:rPr>
          <w:sz w:val="24"/>
        </w:rPr>
        <w:t>by</w:t>
      </w:r>
      <w:r w:rsidRPr="005108E4">
        <w:rPr>
          <w:spacing w:val="-17"/>
          <w:sz w:val="24"/>
        </w:rPr>
        <w:t xml:space="preserve"> </w:t>
      </w:r>
      <w:r w:rsidRPr="005108E4">
        <w:rPr>
          <w:sz w:val="24"/>
        </w:rPr>
        <w:t>the</w:t>
      </w:r>
      <w:r w:rsidRPr="005108E4">
        <w:rPr>
          <w:spacing w:val="-12"/>
          <w:sz w:val="24"/>
        </w:rPr>
        <w:t xml:space="preserve"> </w:t>
      </w:r>
      <w:r w:rsidRPr="005108E4">
        <w:rPr>
          <w:sz w:val="24"/>
        </w:rPr>
        <w:t>Commission prior to serving as a Caregiving Institution for any Registered Qualifying Patient. The Commission</w:t>
      </w:r>
      <w:r w:rsidRPr="005108E4">
        <w:rPr>
          <w:spacing w:val="-18"/>
          <w:sz w:val="24"/>
        </w:rPr>
        <w:t xml:space="preserve"> </w:t>
      </w:r>
      <w:r w:rsidRPr="005108E4">
        <w:rPr>
          <w:sz w:val="24"/>
        </w:rPr>
        <w:t>will</w:t>
      </w:r>
      <w:r w:rsidRPr="005108E4">
        <w:rPr>
          <w:spacing w:val="-16"/>
          <w:sz w:val="24"/>
        </w:rPr>
        <w:t xml:space="preserve"> </w:t>
      </w:r>
      <w:r w:rsidRPr="005108E4">
        <w:rPr>
          <w:sz w:val="24"/>
        </w:rPr>
        <w:t>accept</w:t>
      </w:r>
      <w:r w:rsidRPr="005108E4">
        <w:rPr>
          <w:spacing w:val="-17"/>
          <w:sz w:val="24"/>
        </w:rPr>
        <w:t xml:space="preserve"> </w:t>
      </w:r>
      <w:r w:rsidRPr="005108E4">
        <w:rPr>
          <w:sz w:val="24"/>
        </w:rPr>
        <w:t>certificates</w:t>
      </w:r>
      <w:r w:rsidRPr="005108E4">
        <w:rPr>
          <w:spacing w:val="-16"/>
          <w:sz w:val="24"/>
        </w:rPr>
        <w:t xml:space="preserve"> </w:t>
      </w:r>
      <w:r w:rsidRPr="005108E4">
        <w:rPr>
          <w:sz w:val="24"/>
        </w:rPr>
        <w:t>of</w:t>
      </w:r>
      <w:r w:rsidRPr="005108E4">
        <w:rPr>
          <w:spacing w:val="-21"/>
          <w:sz w:val="24"/>
        </w:rPr>
        <w:t xml:space="preserve"> </w:t>
      </w:r>
      <w:r w:rsidRPr="005108E4">
        <w:rPr>
          <w:sz w:val="24"/>
        </w:rPr>
        <w:t>registration</w:t>
      </w:r>
      <w:r w:rsidRPr="005108E4">
        <w:rPr>
          <w:spacing w:val="-19"/>
          <w:sz w:val="24"/>
        </w:rPr>
        <w:t xml:space="preserve"> </w:t>
      </w:r>
      <w:r w:rsidRPr="005108E4">
        <w:rPr>
          <w:sz w:val="24"/>
        </w:rPr>
        <w:t>validly</w:t>
      </w:r>
      <w:r w:rsidRPr="005108E4">
        <w:rPr>
          <w:spacing w:val="-25"/>
          <w:sz w:val="24"/>
        </w:rPr>
        <w:t xml:space="preserve"> </w:t>
      </w:r>
      <w:r w:rsidRPr="005108E4">
        <w:rPr>
          <w:sz w:val="24"/>
        </w:rPr>
        <w:t>issued</w:t>
      </w:r>
      <w:r w:rsidRPr="005108E4">
        <w:rPr>
          <w:spacing w:val="-20"/>
          <w:sz w:val="24"/>
        </w:rPr>
        <w:t xml:space="preserve"> </w:t>
      </w:r>
      <w:r w:rsidRPr="005108E4">
        <w:rPr>
          <w:sz w:val="24"/>
        </w:rPr>
        <w:t>prior</w:t>
      </w:r>
      <w:r w:rsidRPr="005108E4">
        <w:rPr>
          <w:spacing w:val="-20"/>
          <w:sz w:val="24"/>
        </w:rPr>
        <w:t xml:space="preserve"> </w:t>
      </w:r>
      <w:r w:rsidRPr="005108E4">
        <w:rPr>
          <w:sz w:val="24"/>
        </w:rPr>
        <w:t>to</w:t>
      </w:r>
      <w:r w:rsidRPr="005108E4">
        <w:rPr>
          <w:spacing w:val="-17"/>
          <w:sz w:val="24"/>
        </w:rPr>
        <w:t xml:space="preserve"> </w:t>
      </w:r>
      <w:r w:rsidRPr="005108E4">
        <w:rPr>
          <w:sz w:val="24"/>
        </w:rPr>
        <w:t>the</w:t>
      </w:r>
      <w:r w:rsidRPr="005108E4">
        <w:rPr>
          <w:spacing w:val="-18"/>
          <w:sz w:val="24"/>
        </w:rPr>
        <w:t xml:space="preserve"> </w:t>
      </w:r>
      <w:r w:rsidRPr="005108E4">
        <w:rPr>
          <w:sz w:val="24"/>
        </w:rPr>
        <w:t>Program</w:t>
      </w:r>
      <w:r w:rsidRPr="005108E4">
        <w:rPr>
          <w:spacing w:val="-17"/>
          <w:sz w:val="24"/>
        </w:rPr>
        <w:t xml:space="preserve"> </w:t>
      </w:r>
      <w:r w:rsidRPr="005108E4">
        <w:rPr>
          <w:sz w:val="24"/>
        </w:rPr>
        <w:t>Transfer. This certificate will remain valid until a new certificate is issued by the Commission. On the issuance of a new certificate, the holder of the certificate shall destroy any previously issued certificate</w:t>
      </w:r>
      <w:r w:rsidRPr="005108E4">
        <w:rPr>
          <w:spacing w:val="-5"/>
          <w:sz w:val="24"/>
        </w:rPr>
        <w:t xml:space="preserve"> </w:t>
      </w:r>
      <w:r w:rsidRPr="005108E4">
        <w:rPr>
          <w:sz w:val="24"/>
        </w:rPr>
        <w:t>in</w:t>
      </w:r>
      <w:r w:rsidRPr="005108E4">
        <w:rPr>
          <w:spacing w:val="-3"/>
          <w:sz w:val="24"/>
        </w:rPr>
        <w:t xml:space="preserve"> </w:t>
      </w:r>
      <w:r w:rsidRPr="005108E4">
        <w:rPr>
          <w:sz w:val="24"/>
        </w:rPr>
        <w:t>a</w:t>
      </w:r>
      <w:r w:rsidRPr="005108E4">
        <w:rPr>
          <w:spacing w:val="-4"/>
          <w:sz w:val="24"/>
        </w:rPr>
        <w:t xml:space="preserve"> </w:t>
      </w:r>
      <w:r w:rsidRPr="005108E4">
        <w:rPr>
          <w:sz w:val="24"/>
        </w:rPr>
        <w:t>responsible</w:t>
      </w:r>
      <w:r w:rsidRPr="005108E4">
        <w:rPr>
          <w:spacing w:val="-5"/>
          <w:sz w:val="24"/>
        </w:rPr>
        <w:t xml:space="preserve"> </w:t>
      </w:r>
      <w:r w:rsidRPr="005108E4">
        <w:rPr>
          <w:sz w:val="24"/>
        </w:rPr>
        <w:t>manner</w:t>
      </w:r>
      <w:r w:rsidRPr="005108E4">
        <w:rPr>
          <w:spacing w:val="-3"/>
          <w:sz w:val="24"/>
        </w:rPr>
        <w:t xml:space="preserve"> </w:t>
      </w:r>
      <w:r w:rsidRPr="005108E4">
        <w:rPr>
          <w:sz w:val="24"/>
        </w:rPr>
        <w:t>that</w:t>
      </w:r>
      <w:r w:rsidRPr="005108E4">
        <w:rPr>
          <w:spacing w:val="-2"/>
          <w:sz w:val="24"/>
        </w:rPr>
        <w:t xml:space="preserve"> </w:t>
      </w:r>
      <w:r w:rsidRPr="005108E4">
        <w:rPr>
          <w:sz w:val="24"/>
        </w:rPr>
        <w:t>would</w:t>
      </w:r>
      <w:r w:rsidRPr="005108E4">
        <w:rPr>
          <w:spacing w:val="-3"/>
          <w:sz w:val="24"/>
        </w:rPr>
        <w:t xml:space="preserve"> </w:t>
      </w:r>
      <w:r w:rsidRPr="005108E4">
        <w:rPr>
          <w:sz w:val="24"/>
        </w:rPr>
        <w:t>prevent</w:t>
      </w:r>
      <w:r w:rsidRPr="005108E4">
        <w:rPr>
          <w:spacing w:val="-3"/>
          <w:sz w:val="24"/>
        </w:rPr>
        <w:t xml:space="preserve"> </w:t>
      </w:r>
      <w:r w:rsidRPr="005108E4">
        <w:rPr>
          <w:sz w:val="24"/>
        </w:rPr>
        <w:t>it</w:t>
      </w:r>
      <w:r w:rsidRPr="005108E4">
        <w:rPr>
          <w:spacing w:val="-2"/>
          <w:sz w:val="24"/>
        </w:rPr>
        <w:t xml:space="preserve"> </w:t>
      </w:r>
      <w:r w:rsidRPr="005108E4">
        <w:rPr>
          <w:sz w:val="24"/>
        </w:rPr>
        <w:t>from</w:t>
      </w:r>
      <w:r w:rsidRPr="005108E4">
        <w:rPr>
          <w:spacing w:val="-2"/>
          <w:sz w:val="24"/>
        </w:rPr>
        <w:t xml:space="preserve"> </w:t>
      </w:r>
      <w:r w:rsidRPr="005108E4">
        <w:rPr>
          <w:sz w:val="24"/>
        </w:rPr>
        <w:t>being</w:t>
      </w:r>
      <w:r w:rsidRPr="005108E4">
        <w:rPr>
          <w:spacing w:val="-6"/>
          <w:sz w:val="24"/>
        </w:rPr>
        <w:t xml:space="preserve"> </w:t>
      </w:r>
      <w:r w:rsidRPr="005108E4">
        <w:rPr>
          <w:sz w:val="24"/>
        </w:rPr>
        <w:t>used</w:t>
      </w:r>
      <w:r w:rsidRPr="005108E4">
        <w:rPr>
          <w:spacing w:val="-3"/>
          <w:sz w:val="24"/>
        </w:rPr>
        <w:t xml:space="preserve"> </w:t>
      </w:r>
      <w:r w:rsidRPr="005108E4">
        <w:rPr>
          <w:sz w:val="24"/>
        </w:rPr>
        <w:t>as</w:t>
      </w:r>
      <w:r w:rsidRPr="005108E4">
        <w:rPr>
          <w:spacing w:val="-2"/>
          <w:sz w:val="24"/>
        </w:rPr>
        <w:t xml:space="preserve"> </w:t>
      </w:r>
      <w:r w:rsidRPr="005108E4">
        <w:rPr>
          <w:sz w:val="24"/>
        </w:rPr>
        <w:t>a</w:t>
      </w:r>
      <w:r w:rsidRPr="005108E4">
        <w:rPr>
          <w:spacing w:val="-4"/>
          <w:sz w:val="24"/>
        </w:rPr>
        <w:t xml:space="preserve"> </w:t>
      </w:r>
      <w:r w:rsidRPr="005108E4">
        <w:rPr>
          <w:sz w:val="24"/>
        </w:rPr>
        <w:t>certificate.</w:t>
      </w:r>
    </w:p>
    <w:p w14:paraId="69B6A445" w14:textId="77777777" w:rsidR="00DA2759" w:rsidRPr="005108E4" w:rsidRDefault="00DA2759">
      <w:pPr>
        <w:pStyle w:val="BodyText"/>
        <w:spacing w:before="10"/>
        <w:jc w:val="left"/>
      </w:pPr>
    </w:p>
    <w:p w14:paraId="1EC8E37B" w14:textId="77777777" w:rsidR="00DA2759" w:rsidRPr="005108E4" w:rsidRDefault="009A7511" w:rsidP="006F6D32">
      <w:pPr>
        <w:pStyle w:val="ListParagraph"/>
        <w:numPr>
          <w:ilvl w:val="0"/>
          <w:numId w:val="66"/>
        </w:numPr>
        <w:tabs>
          <w:tab w:val="left" w:pos="1822"/>
        </w:tabs>
        <w:spacing w:line="242" w:lineRule="auto"/>
        <w:ind w:left="1319" w:right="118" w:firstLine="0"/>
        <w:outlineLvl w:val="1"/>
        <w:rPr>
          <w:sz w:val="24"/>
        </w:rPr>
      </w:pPr>
      <w:r w:rsidRPr="005108E4">
        <w:rPr>
          <w:sz w:val="24"/>
        </w:rPr>
        <w:t>An employee of the Caregiving Institution may serve as a Caregiver for more than one Registered Qualifying Patient at one</w:t>
      </w:r>
      <w:r w:rsidRPr="005108E4">
        <w:rPr>
          <w:spacing w:val="-8"/>
          <w:sz w:val="24"/>
        </w:rPr>
        <w:t xml:space="preserve"> </w:t>
      </w:r>
      <w:r w:rsidRPr="005108E4">
        <w:rPr>
          <w:sz w:val="24"/>
        </w:rPr>
        <w:t>time.</w:t>
      </w:r>
    </w:p>
    <w:p w14:paraId="1BCB9531" w14:textId="77777777" w:rsidR="00DA2759" w:rsidRPr="005108E4" w:rsidRDefault="00DA2759">
      <w:pPr>
        <w:pStyle w:val="BodyText"/>
        <w:spacing w:before="4"/>
        <w:jc w:val="left"/>
      </w:pPr>
    </w:p>
    <w:p w14:paraId="6C27326B" w14:textId="77777777" w:rsidR="00DA2759" w:rsidRPr="005108E4" w:rsidRDefault="009A7511" w:rsidP="006F6D32">
      <w:pPr>
        <w:pStyle w:val="ListParagraph"/>
        <w:numPr>
          <w:ilvl w:val="0"/>
          <w:numId w:val="66"/>
        </w:numPr>
        <w:tabs>
          <w:tab w:val="left" w:pos="1800"/>
        </w:tabs>
        <w:spacing w:line="244" w:lineRule="auto"/>
        <w:ind w:left="1319" w:right="117" w:firstLine="0"/>
        <w:outlineLvl w:val="1"/>
        <w:rPr>
          <w:sz w:val="24"/>
        </w:rPr>
      </w:pPr>
      <w:r w:rsidRPr="005108E4">
        <w:rPr>
          <w:sz w:val="24"/>
        </w:rPr>
        <w:t>An employee of the Caregiving Institution may not cultivate Marijuana for a Registered Qualifying Patient under the care of the Caregiving</w:t>
      </w:r>
      <w:r w:rsidRPr="005108E4">
        <w:rPr>
          <w:spacing w:val="-21"/>
          <w:sz w:val="24"/>
        </w:rPr>
        <w:t xml:space="preserve"> </w:t>
      </w:r>
      <w:r w:rsidRPr="005108E4">
        <w:rPr>
          <w:sz w:val="24"/>
        </w:rPr>
        <w:t>Institution.</w:t>
      </w:r>
    </w:p>
    <w:p w14:paraId="36C626DC" w14:textId="77777777" w:rsidR="00DA2759" w:rsidRPr="005108E4" w:rsidRDefault="00DA2759">
      <w:pPr>
        <w:pStyle w:val="BodyText"/>
        <w:spacing w:before="1"/>
        <w:jc w:val="left"/>
      </w:pPr>
    </w:p>
    <w:p w14:paraId="6ACDA6A7" w14:textId="77777777" w:rsidR="00DA2759" w:rsidRPr="005108E4" w:rsidRDefault="009A7511" w:rsidP="006F6D32">
      <w:pPr>
        <w:pStyle w:val="ListParagraph"/>
        <w:numPr>
          <w:ilvl w:val="0"/>
          <w:numId w:val="66"/>
        </w:numPr>
        <w:tabs>
          <w:tab w:val="left" w:pos="1750"/>
        </w:tabs>
        <w:spacing w:line="242" w:lineRule="auto"/>
        <w:ind w:left="1319" w:right="118" w:firstLine="0"/>
        <w:outlineLvl w:val="1"/>
        <w:rPr>
          <w:sz w:val="24"/>
        </w:rPr>
      </w:pPr>
      <w:r w:rsidRPr="005108E4">
        <w:rPr>
          <w:sz w:val="24"/>
        </w:rPr>
        <w:t>A</w:t>
      </w:r>
      <w:r w:rsidRPr="005108E4">
        <w:rPr>
          <w:spacing w:val="-18"/>
          <w:sz w:val="24"/>
        </w:rPr>
        <w:t xml:space="preserve"> </w:t>
      </w:r>
      <w:r w:rsidRPr="005108E4">
        <w:rPr>
          <w:sz w:val="24"/>
        </w:rPr>
        <w:t>Caregiving</w:t>
      </w:r>
      <w:r w:rsidRPr="005108E4">
        <w:rPr>
          <w:spacing w:val="-19"/>
          <w:sz w:val="24"/>
        </w:rPr>
        <w:t xml:space="preserve"> </w:t>
      </w:r>
      <w:r w:rsidRPr="005108E4">
        <w:rPr>
          <w:sz w:val="24"/>
        </w:rPr>
        <w:t>Institution</w:t>
      </w:r>
      <w:r w:rsidRPr="005108E4">
        <w:rPr>
          <w:spacing w:val="-17"/>
          <w:sz w:val="24"/>
        </w:rPr>
        <w:t xml:space="preserve"> </w:t>
      </w:r>
      <w:r w:rsidRPr="005108E4">
        <w:rPr>
          <w:sz w:val="24"/>
        </w:rPr>
        <w:t>shall</w:t>
      </w:r>
      <w:r w:rsidRPr="005108E4">
        <w:rPr>
          <w:spacing w:val="-16"/>
          <w:sz w:val="24"/>
        </w:rPr>
        <w:t xml:space="preserve"> </w:t>
      </w:r>
      <w:r w:rsidRPr="005108E4">
        <w:rPr>
          <w:sz w:val="24"/>
        </w:rPr>
        <w:t>maintain</w:t>
      </w:r>
      <w:r w:rsidRPr="005108E4">
        <w:rPr>
          <w:spacing w:val="-17"/>
          <w:sz w:val="24"/>
        </w:rPr>
        <w:t xml:space="preserve"> </w:t>
      </w:r>
      <w:r w:rsidRPr="005108E4">
        <w:rPr>
          <w:sz w:val="24"/>
        </w:rPr>
        <w:t>records</w:t>
      </w:r>
      <w:r w:rsidRPr="005108E4">
        <w:rPr>
          <w:spacing w:val="-16"/>
          <w:sz w:val="24"/>
        </w:rPr>
        <w:t xml:space="preserve"> </w:t>
      </w:r>
      <w:r w:rsidRPr="005108E4">
        <w:rPr>
          <w:sz w:val="24"/>
        </w:rPr>
        <w:t>on</w:t>
      </w:r>
      <w:r w:rsidRPr="005108E4">
        <w:rPr>
          <w:spacing w:val="-17"/>
          <w:sz w:val="24"/>
        </w:rPr>
        <w:t xml:space="preserve"> </w:t>
      </w:r>
      <w:r w:rsidRPr="005108E4">
        <w:rPr>
          <w:sz w:val="24"/>
        </w:rPr>
        <w:t>all</w:t>
      </w:r>
      <w:r w:rsidRPr="005108E4">
        <w:rPr>
          <w:spacing w:val="-16"/>
          <w:sz w:val="24"/>
        </w:rPr>
        <w:t xml:space="preserve"> </w:t>
      </w:r>
      <w:r w:rsidRPr="005108E4">
        <w:rPr>
          <w:sz w:val="24"/>
        </w:rPr>
        <w:t>Marijuana</w:t>
      </w:r>
      <w:r w:rsidRPr="005108E4">
        <w:rPr>
          <w:spacing w:val="-18"/>
          <w:sz w:val="24"/>
        </w:rPr>
        <w:t xml:space="preserve"> </w:t>
      </w:r>
      <w:r w:rsidRPr="005108E4">
        <w:rPr>
          <w:sz w:val="24"/>
        </w:rPr>
        <w:t>received</w:t>
      </w:r>
      <w:r w:rsidRPr="005108E4">
        <w:rPr>
          <w:spacing w:val="-17"/>
          <w:sz w:val="24"/>
        </w:rPr>
        <w:t xml:space="preserve"> </w:t>
      </w:r>
      <w:r w:rsidRPr="005108E4">
        <w:rPr>
          <w:sz w:val="24"/>
        </w:rPr>
        <w:t>by</w:t>
      </w:r>
      <w:r w:rsidRPr="005108E4">
        <w:rPr>
          <w:spacing w:val="-21"/>
          <w:sz w:val="24"/>
        </w:rPr>
        <w:t xml:space="preserve"> </w:t>
      </w:r>
      <w:r w:rsidRPr="005108E4">
        <w:rPr>
          <w:sz w:val="24"/>
        </w:rPr>
        <w:t>the</w:t>
      </w:r>
      <w:r w:rsidRPr="005108E4">
        <w:rPr>
          <w:spacing w:val="-15"/>
          <w:sz w:val="24"/>
        </w:rPr>
        <w:t xml:space="preserve"> </w:t>
      </w:r>
      <w:r w:rsidRPr="005108E4">
        <w:rPr>
          <w:sz w:val="24"/>
        </w:rPr>
        <w:t>institution on behalf of a Registered Qualifying Patient and the administration of such Marijuana to the Registered Qualifying Patient, and such records should be produced to the Commission upon request as permitted by</w:t>
      </w:r>
      <w:r w:rsidRPr="005108E4">
        <w:rPr>
          <w:spacing w:val="-10"/>
          <w:sz w:val="24"/>
        </w:rPr>
        <w:t xml:space="preserve"> </w:t>
      </w:r>
      <w:r w:rsidRPr="005108E4">
        <w:rPr>
          <w:sz w:val="24"/>
        </w:rPr>
        <w:t>law.</w:t>
      </w:r>
    </w:p>
    <w:p w14:paraId="6E7F419C" w14:textId="77777777" w:rsidR="00DA2759" w:rsidRPr="005108E4" w:rsidRDefault="00DA2759">
      <w:pPr>
        <w:pStyle w:val="BodyText"/>
        <w:spacing w:before="6"/>
        <w:jc w:val="left"/>
      </w:pPr>
    </w:p>
    <w:p w14:paraId="23050212" w14:textId="77777777" w:rsidR="00DA2759" w:rsidRPr="005108E4" w:rsidRDefault="009A7511" w:rsidP="006F6D32">
      <w:pPr>
        <w:pStyle w:val="ListParagraph"/>
        <w:numPr>
          <w:ilvl w:val="0"/>
          <w:numId w:val="66"/>
        </w:numPr>
        <w:tabs>
          <w:tab w:val="left" w:pos="1743"/>
        </w:tabs>
        <w:spacing w:line="242" w:lineRule="auto"/>
        <w:ind w:left="1319" w:right="117" w:firstLine="0"/>
        <w:outlineLvl w:val="1"/>
        <w:rPr>
          <w:sz w:val="24"/>
        </w:rPr>
      </w:pPr>
      <w:r w:rsidRPr="005108E4">
        <w:rPr>
          <w:sz w:val="24"/>
        </w:rPr>
        <w:t>A</w:t>
      </w:r>
      <w:r w:rsidRPr="005108E4">
        <w:rPr>
          <w:spacing w:val="-17"/>
          <w:sz w:val="24"/>
        </w:rPr>
        <w:t xml:space="preserve"> </w:t>
      </w:r>
      <w:r w:rsidRPr="005108E4">
        <w:rPr>
          <w:sz w:val="24"/>
        </w:rPr>
        <w:t>Certificate</w:t>
      </w:r>
      <w:r w:rsidRPr="005108E4">
        <w:rPr>
          <w:spacing w:val="-18"/>
          <w:sz w:val="24"/>
        </w:rPr>
        <w:t xml:space="preserve"> </w:t>
      </w:r>
      <w:r w:rsidRPr="005108E4">
        <w:rPr>
          <w:sz w:val="24"/>
        </w:rPr>
        <w:t>of</w:t>
      </w:r>
      <w:r w:rsidRPr="005108E4">
        <w:rPr>
          <w:spacing w:val="-16"/>
          <w:sz w:val="24"/>
        </w:rPr>
        <w:t xml:space="preserve"> </w:t>
      </w:r>
      <w:r w:rsidRPr="005108E4">
        <w:rPr>
          <w:sz w:val="24"/>
        </w:rPr>
        <w:t>Registration</w:t>
      </w:r>
      <w:r w:rsidRPr="005108E4">
        <w:rPr>
          <w:spacing w:val="-17"/>
          <w:sz w:val="24"/>
        </w:rPr>
        <w:t xml:space="preserve"> </w:t>
      </w:r>
      <w:r w:rsidRPr="005108E4">
        <w:rPr>
          <w:sz w:val="24"/>
        </w:rPr>
        <w:t>for</w:t>
      </w:r>
      <w:r w:rsidRPr="005108E4">
        <w:rPr>
          <w:spacing w:val="-17"/>
          <w:sz w:val="24"/>
        </w:rPr>
        <w:t xml:space="preserve"> </w:t>
      </w:r>
      <w:r w:rsidRPr="005108E4">
        <w:rPr>
          <w:sz w:val="24"/>
        </w:rPr>
        <w:t>a</w:t>
      </w:r>
      <w:r w:rsidRPr="005108E4">
        <w:rPr>
          <w:spacing w:val="-17"/>
          <w:sz w:val="24"/>
        </w:rPr>
        <w:t xml:space="preserve"> </w:t>
      </w:r>
      <w:r w:rsidRPr="005108E4">
        <w:rPr>
          <w:sz w:val="24"/>
        </w:rPr>
        <w:t>Caregiving</w:t>
      </w:r>
      <w:r w:rsidRPr="005108E4">
        <w:rPr>
          <w:spacing w:val="-19"/>
          <w:sz w:val="24"/>
        </w:rPr>
        <w:t xml:space="preserve"> </w:t>
      </w:r>
      <w:r w:rsidRPr="005108E4">
        <w:rPr>
          <w:sz w:val="24"/>
        </w:rPr>
        <w:t>Institution</w:t>
      </w:r>
      <w:r w:rsidRPr="005108E4">
        <w:rPr>
          <w:spacing w:val="-16"/>
          <w:sz w:val="24"/>
        </w:rPr>
        <w:t xml:space="preserve"> </w:t>
      </w:r>
      <w:r w:rsidRPr="005108E4">
        <w:rPr>
          <w:sz w:val="24"/>
        </w:rPr>
        <w:t>will</w:t>
      </w:r>
      <w:r w:rsidRPr="005108E4">
        <w:rPr>
          <w:spacing w:val="-16"/>
          <w:sz w:val="24"/>
        </w:rPr>
        <w:t xml:space="preserve"> </w:t>
      </w:r>
      <w:r w:rsidRPr="005108E4">
        <w:rPr>
          <w:sz w:val="24"/>
        </w:rPr>
        <w:t>remain</w:t>
      </w:r>
      <w:r w:rsidRPr="005108E4">
        <w:rPr>
          <w:spacing w:val="-17"/>
          <w:sz w:val="24"/>
        </w:rPr>
        <w:t xml:space="preserve"> </w:t>
      </w:r>
      <w:r w:rsidRPr="005108E4">
        <w:rPr>
          <w:sz w:val="24"/>
        </w:rPr>
        <w:t>valid,</w:t>
      </w:r>
      <w:r w:rsidRPr="005108E4">
        <w:rPr>
          <w:spacing w:val="-16"/>
          <w:sz w:val="24"/>
        </w:rPr>
        <w:t xml:space="preserve"> </w:t>
      </w:r>
      <w:r w:rsidRPr="005108E4">
        <w:rPr>
          <w:sz w:val="24"/>
        </w:rPr>
        <w:t>unless</w:t>
      </w:r>
      <w:r w:rsidRPr="005108E4">
        <w:rPr>
          <w:spacing w:val="-14"/>
          <w:sz w:val="24"/>
        </w:rPr>
        <w:t xml:space="preserve"> </w:t>
      </w:r>
      <w:r w:rsidRPr="005108E4">
        <w:rPr>
          <w:sz w:val="24"/>
        </w:rPr>
        <w:t>and</w:t>
      </w:r>
      <w:r w:rsidRPr="005108E4">
        <w:rPr>
          <w:spacing w:val="-14"/>
          <w:sz w:val="24"/>
        </w:rPr>
        <w:t xml:space="preserve"> </w:t>
      </w:r>
      <w:r w:rsidRPr="005108E4">
        <w:rPr>
          <w:sz w:val="24"/>
        </w:rPr>
        <w:t>until the</w:t>
      </w:r>
      <w:r w:rsidRPr="005108E4">
        <w:rPr>
          <w:spacing w:val="-24"/>
          <w:sz w:val="24"/>
        </w:rPr>
        <w:t xml:space="preserve"> </w:t>
      </w:r>
      <w:r w:rsidRPr="005108E4">
        <w:rPr>
          <w:sz w:val="24"/>
        </w:rPr>
        <w:t>Caregiving</w:t>
      </w:r>
      <w:r w:rsidRPr="005108E4">
        <w:rPr>
          <w:spacing w:val="-26"/>
          <w:sz w:val="24"/>
        </w:rPr>
        <w:t xml:space="preserve"> </w:t>
      </w:r>
      <w:r w:rsidRPr="005108E4">
        <w:rPr>
          <w:sz w:val="24"/>
        </w:rPr>
        <w:t>Institution's</w:t>
      </w:r>
      <w:r w:rsidRPr="005108E4">
        <w:rPr>
          <w:spacing w:val="-25"/>
          <w:sz w:val="24"/>
        </w:rPr>
        <w:t xml:space="preserve"> </w:t>
      </w:r>
      <w:r w:rsidRPr="005108E4">
        <w:rPr>
          <w:sz w:val="24"/>
        </w:rPr>
        <w:t>current</w:t>
      </w:r>
      <w:r w:rsidRPr="005108E4">
        <w:rPr>
          <w:spacing w:val="-24"/>
          <w:sz w:val="24"/>
        </w:rPr>
        <w:t xml:space="preserve"> </w:t>
      </w:r>
      <w:r w:rsidRPr="005108E4">
        <w:rPr>
          <w:sz w:val="24"/>
        </w:rPr>
        <w:t>facility</w:t>
      </w:r>
      <w:r w:rsidRPr="005108E4">
        <w:rPr>
          <w:spacing w:val="-30"/>
          <w:sz w:val="24"/>
        </w:rPr>
        <w:t xml:space="preserve"> </w:t>
      </w:r>
      <w:r w:rsidRPr="005108E4">
        <w:rPr>
          <w:sz w:val="24"/>
        </w:rPr>
        <w:t>licensure</w:t>
      </w:r>
      <w:r w:rsidRPr="005108E4">
        <w:rPr>
          <w:spacing w:val="-23"/>
          <w:sz w:val="24"/>
        </w:rPr>
        <w:t xml:space="preserve"> </w:t>
      </w:r>
      <w:r w:rsidRPr="005108E4">
        <w:rPr>
          <w:sz w:val="24"/>
        </w:rPr>
        <w:t>or</w:t>
      </w:r>
      <w:r w:rsidRPr="005108E4">
        <w:rPr>
          <w:spacing w:val="-23"/>
          <w:sz w:val="24"/>
        </w:rPr>
        <w:t xml:space="preserve"> </w:t>
      </w:r>
      <w:r w:rsidRPr="005108E4">
        <w:rPr>
          <w:sz w:val="24"/>
        </w:rPr>
        <w:t>certification</w:t>
      </w:r>
      <w:r w:rsidRPr="005108E4">
        <w:rPr>
          <w:spacing w:val="-22"/>
          <w:sz w:val="24"/>
        </w:rPr>
        <w:t xml:space="preserve"> </w:t>
      </w:r>
      <w:r w:rsidRPr="005108E4">
        <w:rPr>
          <w:sz w:val="24"/>
        </w:rPr>
        <w:t>from</w:t>
      </w:r>
      <w:r w:rsidRPr="005108E4">
        <w:rPr>
          <w:spacing w:val="-22"/>
          <w:sz w:val="24"/>
        </w:rPr>
        <w:t xml:space="preserve"> </w:t>
      </w:r>
      <w:r w:rsidRPr="005108E4">
        <w:rPr>
          <w:sz w:val="24"/>
        </w:rPr>
        <w:t>the</w:t>
      </w:r>
      <w:r w:rsidRPr="005108E4">
        <w:rPr>
          <w:spacing w:val="-24"/>
          <w:sz w:val="24"/>
        </w:rPr>
        <w:t xml:space="preserve"> </w:t>
      </w:r>
      <w:r w:rsidRPr="005108E4">
        <w:rPr>
          <w:sz w:val="24"/>
        </w:rPr>
        <w:t>Commonwealth</w:t>
      </w:r>
      <w:r w:rsidRPr="005108E4">
        <w:rPr>
          <w:spacing w:val="-22"/>
          <w:sz w:val="24"/>
        </w:rPr>
        <w:t xml:space="preserve"> </w:t>
      </w:r>
      <w:r w:rsidRPr="005108E4">
        <w:rPr>
          <w:sz w:val="24"/>
        </w:rPr>
        <w:t>of Massachusetts is no longer active, or is suspended, revoked, or</w:t>
      </w:r>
      <w:r w:rsidRPr="005108E4">
        <w:rPr>
          <w:spacing w:val="-19"/>
          <w:sz w:val="24"/>
        </w:rPr>
        <w:t xml:space="preserve"> </w:t>
      </w:r>
      <w:r w:rsidRPr="005108E4">
        <w:rPr>
          <w:sz w:val="24"/>
        </w:rPr>
        <w:t>restricted.</w:t>
      </w:r>
    </w:p>
    <w:p w14:paraId="122D44E2" w14:textId="77777777" w:rsidR="00DA2759" w:rsidRPr="005108E4" w:rsidRDefault="00DA2759">
      <w:pPr>
        <w:pStyle w:val="BodyText"/>
        <w:spacing w:before="6"/>
        <w:jc w:val="left"/>
      </w:pPr>
    </w:p>
    <w:p w14:paraId="6DB84B7F" w14:textId="1A3F5813" w:rsidR="00DA2759" w:rsidRPr="00E077D0" w:rsidRDefault="007437FD" w:rsidP="006F6D32">
      <w:pPr>
        <w:pStyle w:val="Heading1"/>
        <w:ind w:left="0"/>
        <w:jc w:val="left"/>
        <w:rPr>
          <w:b w:val="0"/>
          <w:bCs w:val="0"/>
        </w:rPr>
      </w:pPr>
      <w:r w:rsidRPr="005108E4">
        <w:rPr>
          <w:b w:val="0"/>
          <w:bCs w:val="0"/>
          <w:u w:val="single"/>
        </w:rPr>
        <w:t>501.022</w:t>
      </w:r>
      <w:r w:rsidR="009A7511" w:rsidRPr="00E077D0">
        <w:rPr>
          <w:b w:val="0"/>
          <w:bCs w:val="0"/>
          <w:u w:val="single"/>
        </w:rPr>
        <w:t>: Registration of Institutional</w:t>
      </w:r>
      <w:r w:rsidR="009A7511" w:rsidRPr="00E077D0">
        <w:rPr>
          <w:b w:val="0"/>
          <w:bCs w:val="0"/>
          <w:spacing w:val="-4"/>
          <w:u w:val="single"/>
        </w:rPr>
        <w:t xml:space="preserve"> </w:t>
      </w:r>
      <w:r w:rsidR="009A7511" w:rsidRPr="00E077D0">
        <w:rPr>
          <w:b w:val="0"/>
          <w:bCs w:val="0"/>
          <w:u w:val="single"/>
        </w:rPr>
        <w:t>Caregivers</w:t>
      </w:r>
    </w:p>
    <w:p w14:paraId="52352638" w14:textId="77777777" w:rsidR="00DA2759" w:rsidRPr="005108E4" w:rsidRDefault="00DA2759">
      <w:pPr>
        <w:pStyle w:val="BodyText"/>
        <w:spacing w:before="4"/>
        <w:jc w:val="left"/>
        <w:rPr>
          <w:sz w:val="19"/>
        </w:rPr>
      </w:pPr>
    </w:p>
    <w:p w14:paraId="5C081F83" w14:textId="77777777" w:rsidR="00DA2759" w:rsidRPr="005108E4" w:rsidRDefault="009A7511" w:rsidP="006F6D32">
      <w:pPr>
        <w:pStyle w:val="ListParagraph"/>
        <w:numPr>
          <w:ilvl w:val="0"/>
          <w:numId w:val="65"/>
        </w:numPr>
        <w:tabs>
          <w:tab w:val="left" w:pos="1880"/>
        </w:tabs>
        <w:spacing w:before="61" w:line="242" w:lineRule="auto"/>
        <w:ind w:left="1319" w:right="118" w:firstLine="0"/>
        <w:outlineLvl w:val="1"/>
        <w:rPr>
          <w:sz w:val="24"/>
        </w:rPr>
      </w:pPr>
      <w:r w:rsidRPr="005108E4">
        <w:rPr>
          <w:sz w:val="24"/>
        </w:rPr>
        <w:t>A Caregiving Institution shall apply for an Institutional Caregiver registration for all employees</w:t>
      </w:r>
      <w:r w:rsidRPr="005108E4">
        <w:rPr>
          <w:spacing w:val="-28"/>
          <w:sz w:val="24"/>
        </w:rPr>
        <w:t xml:space="preserve"> </w:t>
      </w:r>
      <w:r w:rsidRPr="005108E4">
        <w:rPr>
          <w:sz w:val="24"/>
        </w:rPr>
        <w:t>that</w:t>
      </w:r>
      <w:r w:rsidRPr="005108E4">
        <w:rPr>
          <w:spacing w:val="-27"/>
          <w:sz w:val="24"/>
        </w:rPr>
        <w:t xml:space="preserve"> </w:t>
      </w:r>
      <w:r w:rsidRPr="005108E4">
        <w:rPr>
          <w:sz w:val="24"/>
        </w:rPr>
        <w:t>will</w:t>
      </w:r>
      <w:r w:rsidRPr="005108E4">
        <w:rPr>
          <w:spacing w:val="-27"/>
          <w:sz w:val="24"/>
        </w:rPr>
        <w:t xml:space="preserve"> </w:t>
      </w:r>
      <w:r w:rsidRPr="005108E4">
        <w:rPr>
          <w:sz w:val="24"/>
        </w:rPr>
        <w:t>be</w:t>
      </w:r>
      <w:r w:rsidRPr="005108E4">
        <w:rPr>
          <w:spacing w:val="-28"/>
          <w:sz w:val="24"/>
        </w:rPr>
        <w:t xml:space="preserve"> </w:t>
      </w:r>
      <w:r w:rsidRPr="005108E4">
        <w:rPr>
          <w:sz w:val="24"/>
        </w:rPr>
        <w:t>facilitating</w:t>
      </w:r>
      <w:r w:rsidRPr="005108E4">
        <w:rPr>
          <w:spacing w:val="-30"/>
          <w:sz w:val="24"/>
        </w:rPr>
        <w:t xml:space="preserve"> </w:t>
      </w:r>
      <w:r w:rsidRPr="005108E4">
        <w:rPr>
          <w:sz w:val="24"/>
        </w:rPr>
        <w:t>a</w:t>
      </w:r>
      <w:r w:rsidRPr="005108E4">
        <w:rPr>
          <w:spacing w:val="-31"/>
          <w:sz w:val="24"/>
        </w:rPr>
        <w:t xml:space="preserve"> </w:t>
      </w:r>
      <w:r w:rsidRPr="005108E4">
        <w:rPr>
          <w:sz w:val="24"/>
        </w:rPr>
        <w:t>Registered</w:t>
      </w:r>
      <w:r w:rsidRPr="005108E4">
        <w:rPr>
          <w:spacing w:val="-29"/>
          <w:sz w:val="24"/>
        </w:rPr>
        <w:t xml:space="preserve"> </w:t>
      </w:r>
      <w:r w:rsidRPr="005108E4">
        <w:rPr>
          <w:sz w:val="24"/>
        </w:rPr>
        <w:t>Qualifying</w:t>
      </w:r>
      <w:r w:rsidRPr="005108E4">
        <w:rPr>
          <w:spacing w:val="-32"/>
          <w:sz w:val="24"/>
        </w:rPr>
        <w:t xml:space="preserve"> </w:t>
      </w:r>
      <w:r w:rsidRPr="005108E4">
        <w:rPr>
          <w:sz w:val="24"/>
        </w:rPr>
        <w:t>Patient's</w:t>
      </w:r>
      <w:r w:rsidRPr="005108E4">
        <w:rPr>
          <w:spacing w:val="-29"/>
          <w:sz w:val="24"/>
        </w:rPr>
        <w:t xml:space="preserve"> </w:t>
      </w:r>
      <w:r w:rsidRPr="005108E4">
        <w:rPr>
          <w:sz w:val="24"/>
        </w:rPr>
        <w:t>use</w:t>
      </w:r>
      <w:r w:rsidRPr="005108E4">
        <w:rPr>
          <w:spacing w:val="-30"/>
          <w:sz w:val="24"/>
        </w:rPr>
        <w:t xml:space="preserve"> </w:t>
      </w:r>
      <w:r w:rsidRPr="005108E4">
        <w:rPr>
          <w:sz w:val="24"/>
        </w:rPr>
        <w:t>of</w:t>
      </w:r>
      <w:r w:rsidRPr="005108E4">
        <w:rPr>
          <w:spacing w:val="-28"/>
          <w:sz w:val="24"/>
        </w:rPr>
        <w:t xml:space="preserve"> </w:t>
      </w:r>
      <w:r w:rsidRPr="005108E4">
        <w:rPr>
          <w:sz w:val="24"/>
        </w:rPr>
        <w:t>Marijuana</w:t>
      </w:r>
      <w:r w:rsidRPr="005108E4">
        <w:rPr>
          <w:spacing w:val="-29"/>
          <w:sz w:val="24"/>
        </w:rPr>
        <w:t xml:space="preserve"> </w:t>
      </w:r>
      <w:r w:rsidRPr="005108E4">
        <w:rPr>
          <w:sz w:val="24"/>
        </w:rPr>
        <w:t>for</w:t>
      </w:r>
      <w:r w:rsidRPr="005108E4">
        <w:rPr>
          <w:spacing w:val="-28"/>
          <w:sz w:val="24"/>
        </w:rPr>
        <w:t xml:space="preserve"> </w:t>
      </w:r>
      <w:r w:rsidRPr="005108E4">
        <w:rPr>
          <w:sz w:val="24"/>
        </w:rPr>
        <w:t xml:space="preserve">medical purposes. All such individuals shall be 21 </w:t>
      </w:r>
      <w:r w:rsidRPr="005108E4">
        <w:rPr>
          <w:spacing w:val="-3"/>
          <w:sz w:val="24"/>
        </w:rPr>
        <w:t xml:space="preserve">years </w:t>
      </w:r>
      <w:r w:rsidRPr="005108E4">
        <w:rPr>
          <w:sz w:val="24"/>
        </w:rPr>
        <w:t>of age or</w:t>
      </w:r>
      <w:r w:rsidRPr="005108E4">
        <w:rPr>
          <w:spacing w:val="-12"/>
          <w:sz w:val="24"/>
        </w:rPr>
        <w:t xml:space="preserve"> </w:t>
      </w:r>
      <w:r w:rsidRPr="005108E4">
        <w:rPr>
          <w:sz w:val="24"/>
        </w:rPr>
        <w:t>older.</w:t>
      </w:r>
    </w:p>
    <w:p w14:paraId="3EADD761" w14:textId="77777777" w:rsidR="00DA2759" w:rsidRPr="005108E4" w:rsidRDefault="00DA2759">
      <w:pPr>
        <w:pStyle w:val="BodyText"/>
        <w:spacing w:before="6"/>
        <w:jc w:val="left"/>
      </w:pPr>
    </w:p>
    <w:p w14:paraId="2E2C8892" w14:textId="77777777" w:rsidR="00DA2759" w:rsidRPr="005108E4" w:rsidRDefault="009A7511" w:rsidP="006F6D32">
      <w:pPr>
        <w:pStyle w:val="ListParagraph"/>
        <w:numPr>
          <w:ilvl w:val="0"/>
          <w:numId w:val="65"/>
        </w:numPr>
        <w:tabs>
          <w:tab w:val="left" w:pos="1844"/>
        </w:tabs>
        <w:spacing w:line="244" w:lineRule="auto"/>
        <w:ind w:left="1319" w:right="117" w:firstLine="0"/>
        <w:outlineLvl w:val="1"/>
        <w:rPr>
          <w:sz w:val="24"/>
        </w:rPr>
      </w:pPr>
      <w:r w:rsidRPr="005108E4">
        <w:rPr>
          <w:sz w:val="24"/>
        </w:rPr>
        <w:t>A Caregiving Institution seeking registration of an Institutional Caregiver shall file an application, in a form and manner determined by the Commission, which shall</w:t>
      </w:r>
      <w:r w:rsidRPr="005108E4">
        <w:rPr>
          <w:spacing w:val="-42"/>
          <w:sz w:val="24"/>
        </w:rPr>
        <w:t xml:space="preserve"> </w:t>
      </w:r>
      <w:r w:rsidRPr="005108E4">
        <w:rPr>
          <w:sz w:val="24"/>
        </w:rPr>
        <w:t>include:</w:t>
      </w:r>
    </w:p>
    <w:p w14:paraId="7D8004D4" w14:textId="77777777" w:rsidR="00DA2759" w:rsidRPr="005108E4" w:rsidRDefault="009A7511">
      <w:pPr>
        <w:pStyle w:val="ListParagraph"/>
        <w:numPr>
          <w:ilvl w:val="1"/>
          <w:numId w:val="65"/>
        </w:numPr>
        <w:tabs>
          <w:tab w:val="left" w:pos="2120"/>
        </w:tabs>
        <w:spacing w:line="272" w:lineRule="exact"/>
        <w:ind w:hanging="445"/>
        <w:rPr>
          <w:sz w:val="24"/>
        </w:rPr>
      </w:pPr>
      <w:r w:rsidRPr="005108E4">
        <w:rPr>
          <w:sz w:val="24"/>
        </w:rPr>
        <w:t>The full name, date of birth and address of the</w:t>
      </w:r>
      <w:r w:rsidRPr="005108E4">
        <w:rPr>
          <w:spacing w:val="-17"/>
          <w:sz w:val="24"/>
        </w:rPr>
        <w:t xml:space="preserve"> </w:t>
      </w:r>
      <w:r w:rsidRPr="005108E4">
        <w:rPr>
          <w:sz w:val="24"/>
        </w:rPr>
        <w:t>individual;</w:t>
      </w:r>
    </w:p>
    <w:p w14:paraId="33463745" w14:textId="77777777" w:rsidR="00DA2759" w:rsidRPr="005108E4" w:rsidRDefault="009A7511">
      <w:pPr>
        <w:pStyle w:val="ListParagraph"/>
        <w:numPr>
          <w:ilvl w:val="1"/>
          <w:numId w:val="65"/>
        </w:numPr>
        <w:tabs>
          <w:tab w:val="left" w:pos="2091"/>
        </w:tabs>
        <w:spacing w:before="5" w:line="242" w:lineRule="auto"/>
        <w:ind w:left="1675" w:right="116" w:firstLine="0"/>
        <w:rPr>
          <w:sz w:val="24"/>
        </w:rPr>
      </w:pPr>
      <w:r w:rsidRPr="005108E4">
        <w:rPr>
          <w:sz w:val="24"/>
        </w:rPr>
        <w:t>Written</w:t>
      </w:r>
      <w:r w:rsidRPr="005108E4">
        <w:rPr>
          <w:spacing w:val="-19"/>
          <w:sz w:val="24"/>
        </w:rPr>
        <w:t xml:space="preserve"> </w:t>
      </w:r>
      <w:r w:rsidRPr="005108E4">
        <w:rPr>
          <w:sz w:val="24"/>
        </w:rPr>
        <w:t>acknowledgment</w:t>
      </w:r>
      <w:r w:rsidRPr="005108E4">
        <w:rPr>
          <w:spacing w:val="-17"/>
          <w:sz w:val="24"/>
        </w:rPr>
        <w:t xml:space="preserve"> </w:t>
      </w:r>
      <w:r w:rsidRPr="005108E4">
        <w:rPr>
          <w:sz w:val="24"/>
        </w:rPr>
        <w:t>by</w:t>
      </w:r>
      <w:r w:rsidRPr="005108E4">
        <w:rPr>
          <w:spacing w:val="-25"/>
          <w:sz w:val="24"/>
        </w:rPr>
        <w:t xml:space="preserve"> </w:t>
      </w:r>
      <w:r w:rsidRPr="005108E4">
        <w:rPr>
          <w:sz w:val="24"/>
        </w:rPr>
        <w:t>the</w:t>
      </w:r>
      <w:r w:rsidRPr="005108E4">
        <w:rPr>
          <w:spacing w:val="-19"/>
          <w:sz w:val="24"/>
        </w:rPr>
        <w:t xml:space="preserve"> </w:t>
      </w:r>
      <w:r w:rsidRPr="005108E4">
        <w:rPr>
          <w:sz w:val="24"/>
        </w:rPr>
        <w:t>individual</w:t>
      </w:r>
      <w:r w:rsidRPr="005108E4">
        <w:rPr>
          <w:spacing w:val="-17"/>
          <w:sz w:val="24"/>
        </w:rPr>
        <w:t xml:space="preserve"> </w:t>
      </w:r>
      <w:r w:rsidRPr="005108E4">
        <w:rPr>
          <w:sz w:val="24"/>
        </w:rPr>
        <w:t>of</w:t>
      </w:r>
      <w:r w:rsidRPr="005108E4">
        <w:rPr>
          <w:spacing w:val="-19"/>
          <w:sz w:val="24"/>
        </w:rPr>
        <w:t xml:space="preserve"> </w:t>
      </w:r>
      <w:r w:rsidRPr="005108E4">
        <w:rPr>
          <w:sz w:val="24"/>
        </w:rPr>
        <w:t>the</w:t>
      </w:r>
      <w:r w:rsidRPr="005108E4">
        <w:rPr>
          <w:spacing w:val="-19"/>
          <w:sz w:val="24"/>
        </w:rPr>
        <w:t xml:space="preserve"> </w:t>
      </w:r>
      <w:r w:rsidRPr="005108E4">
        <w:rPr>
          <w:sz w:val="24"/>
        </w:rPr>
        <w:t>limitations</w:t>
      </w:r>
      <w:r w:rsidRPr="005108E4">
        <w:rPr>
          <w:spacing w:val="-19"/>
          <w:sz w:val="24"/>
        </w:rPr>
        <w:t xml:space="preserve"> </w:t>
      </w:r>
      <w:r w:rsidRPr="005108E4">
        <w:rPr>
          <w:sz w:val="24"/>
        </w:rPr>
        <w:t>on</w:t>
      </w:r>
      <w:r w:rsidRPr="005108E4">
        <w:rPr>
          <w:spacing w:val="-18"/>
          <w:sz w:val="24"/>
        </w:rPr>
        <w:t xml:space="preserve"> </w:t>
      </w:r>
      <w:r w:rsidRPr="005108E4">
        <w:rPr>
          <w:sz w:val="24"/>
        </w:rPr>
        <w:t>his</w:t>
      </w:r>
      <w:r w:rsidRPr="005108E4">
        <w:rPr>
          <w:spacing w:val="-18"/>
          <w:sz w:val="24"/>
        </w:rPr>
        <w:t xml:space="preserve"> </w:t>
      </w:r>
      <w:r w:rsidRPr="005108E4">
        <w:rPr>
          <w:sz w:val="24"/>
        </w:rPr>
        <w:t>or</w:t>
      </w:r>
      <w:r w:rsidRPr="005108E4">
        <w:rPr>
          <w:spacing w:val="-19"/>
          <w:sz w:val="24"/>
        </w:rPr>
        <w:t xml:space="preserve"> </w:t>
      </w:r>
      <w:r w:rsidRPr="005108E4">
        <w:rPr>
          <w:sz w:val="24"/>
        </w:rPr>
        <w:t>her</w:t>
      </w:r>
      <w:r w:rsidRPr="005108E4">
        <w:rPr>
          <w:spacing w:val="-19"/>
          <w:sz w:val="24"/>
        </w:rPr>
        <w:t xml:space="preserve"> </w:t>
      </w:r>
      <w:r w:rsidRPr="005108E4">
        <w:rPr>
          <w:sz w:val="24"/>
        </w:rPr>
        <w:t>authorization to possess, transport, and facilitate the use of Marijuana for medical purposes in the Commonwealth;</w:t>
      </w:r>
    </w:p>
    <w:p w14:paraId="27C32E74" w14:textId="77777777" w:rsidR="00DA2759" w:rsidRPr="005108E4" w:rsidRDefault="009A7511">
      <w:pPr>
        <w:pStyle w:val="ListParagraph"/>
        <w:numPr>
          <w:ilvl w:val="1"/>
          <w:numId w:val="65"/>
        </w:numPr>
        <w:tabs>
          <w:tab w:val="left" w:pos="2110"/>
        </w:tabs>
        <w:spacing w:before="1" w:line="244" w:lineRule="auto"/>
        <w:ind w:left="1675" w:right="118" w:firstLine="0"/>
        <w:rPr>
          <w:sz w:val="24"/>
        </w:rPr>
      </w:pPr>
      <w:r w:rsidRPr="005108E4">
        <w:rPr>
          <w:sz w:val="24"/>
        </w:rPr>
        <w:t>Written</w:t>
      </w:r>
      <w:r w:rsidRPr="005108E4">
        <w:rPr>
          <w:spacing w:val="-8"/>
          <w:sz w:val="24"/>
        </w:rPr>
        <w:t xml:space="preserve"> </w:t>
      </w:r>
      <w:r w:rsidRPr="005108E4">
        <w:rPr>
          <w:sz w:val="24"/>
        </w:rPr>
        <w:t>acknowledgment</w:t>
      </w:r>
      <w:r w:rsidRPr="005108E4">
        <w:rPr>
          <w:spacing w:val="-8"/>
          <w:sz w:val="24"/>
        </w:rPr>
        <w:t xml:space="preserve"> </w:t>
      </w:r>
      <w:r w:rsidRPr="005108E4">
        <w:rPr>
          <w:sz w:val="24"/>
        </w:rPr>
        <w:t>by</w:t>
      </w:r>
      <w:r w:rsidRPr="005108E4">
        <w:rPr>
          <w:spacing w:val="-17"/>
          <w:sz w:val="24"/>
        </w:rPr>
        <w:t xml:space="preserve"> </w:t>
      </w:r>
      <w:r w:rsidRPr="005108E4">
        <w:rPr>
          <w:sz w:val="24"/>
        </w:rPr>
        <w:t>the</w:t>
      </w:r>
      <w:r w:rsidRPr="005108E4">
        <w:rPr>
          <w:spacing w:val="-10"/>
          <w:sz w:val="24"/>
        </w:rPr>
        <w:t xml:space="preserve"> </w:t>
      </w:r>
      <w:r w:rsidRPr="005108E4">
        <w:rPr>
          <w:sz w:val="24"/>
        </w:rPr>
        <w:t>individual</w:t>
      </w:r>
      <w:r w:rsidRPr="005108E4">
        <w:rPr>
          <w:spacing w:val="-8"/>
          <w:sz w:val="24"/>
        </w:rPr>
        <w:t xml:space="preserve"> </w:t>
      </w:r>
      <w:r w:rsidRPr="005108E4">
        <w:rPr>
          <w:sz w:val="24"/>
        </w:rPr>
        <w:t>of</w:t>
      </w:r>
      <w:r w:rsidRPr="005108E4">
        <w:rPr>
          <w:spacing w:val="-10"/>
          <w:sz w:val="24"/>
        </w:rPr>
        <w:t xml:space="preserve"> </w:t>
      </w:r>
      <w:r w:rsidRPr="005108E4">
        <w:rPr>
          <w:sz w:val="24"/>
        </w:rPr>
        <w:t>the</w:t>
      </w:r>
      <w:r w:rsidRPr="005108E4">
        <w:rPr>
          <w:spacing w:val="-10"/>
          <w:sz w:val="24"/>
        </w:rPr>
        <w:t xml:space="preserve"> </w:t>
      </w:r>
      <w:r w:rsidRPr="005108E4">
        <w:rPr>
          <w:sz w:val="24"/>
        </w:rPr>
        <w:t>prohibition</w:t>
      </w:r>
      <w:r w:rsidRPr="005108E4">
        <w:rPr>
          <w:spacing w:val="-9"/>
          <w:sz w:val="24"/>
        </w:rPr>
        <w:t xml:space="preserve"> </w:t>
      </w:r>
      <w:r w:rsidRPr="005108E4">
        <w:rPr>
          <w:sz w:val="24"/>
        </w:rPr>
        <w:t>against</w:t>
      </w:r>
      <w:r w:rsidRPr="005108E4">
        <w:rPr>
          <w:spacing w:val="-9"/>
          <w:sz w:val="24"/>
        </w:rPr>
        <w:t xml:space="preserve"> </w:t>
      </w:r>
      <w:r w:rsidRPr="005108E4">
        <w:rPr>
          <w:sz w:val="24"/>
        </w:rPr>
        <w:t>cultivation</w:t>
      </w:r>
      <w:r w:rsidRPr="005108E4">
        <w:rPr>
          <w:spacing w:val="-9"/>
          <w:sz w:val="24"/>
        </w:rPr>
        <w:t xml:space="preserve"> </w:t>
      </w:r>
      <w:r w:rsidRPr="005108E4">
        <w:rPr>
          <w:sz w:val="24"/>
        </w:rPr>
        <w:t>in</w:t>
      </w:r>
      <w:r w:rsidRPr="005108E4">
        <w:rPr>
          <w:spacing w:val="-9"/>
          <w:sz w:val="24"/>
        </w:rPr>
        <w:t xml:space="preserve"> </w:t>
      </w:r>
      <w:r w:rsidRPr="005108E4">
        <w:rPr>
          <w:sz w:val="24"/>
        </w:rPr>
        <w:t>his or her role as an Institutional</w:t>
      </w:r>
      <w:r w:rsidRPr="005108E4">
        <w:rPr>
          <w:spacing w:val="-8"/>
          <w:sz w:val="24"/>
        </w:rPr>
        <w:t xml:space="preserve"> </w:t>
      </w:r>
      <w:r w:rsidRPr="005108E4">
        <w:rPr>
          <w:sz w:val="24"/>
        </w:rPr>
        <w:t>Caregiver;</w:t>
      </w:r>
    </w:p>
    <w:p w14:paraId="05D9F08F" w14:textId="77777777" w:rsidR="00DA2759" w:rsidRPr="005108E4" w:rsidRDefault="009A7511">
      <w:pPr>
        <w:pStyle w:val="ListParagraph"/>
        <w:numPr>
          <w:ilvl w:val="1"/>
          <w:numId w:val="65"/>
        </w:numPr>
        <w:tabs>
          <w:tab w:val="left" w:pos="2084"/>
        </w:tabs>
        <w:spacing w:line="244" w:lineRule="auto"/>
        <w:ind w:left="1675" w:right="117" w:firstLine="0"/>
        <w:rPr>
          <w:sz w:val="24"/>
        </w:rPr>
      </w:pPr>
      <w:r w:rsidRPr="005108E4">
        <w:rPr>
          <w:sz w:val="24"/>
        </w:rPr>
        <w:t>A</w:t>
      </w:r>
      <w:r w:rsidRPr="005108E4">
        <w:rPr>
          <w:spacing w:val="-25"/>
          <w:sz w:val="24"/>
        </w:rPr>
        <w:t xml:space="preserve"> </w:t>
      </w:r>
      <w:r w:rsidRPr="005108E4">
        <w:rPr>
          <w:sz w:val="24"/>
        </w:rPr>
        <w:t>copy</w:t>
      </w:r>
      <w:r w:rsidRPr="005108E4">
        <w:rPr>
          <w:spacing w:val="-30"/>
          <w:sz w:val="24"/>
        </w:rPr>
        <w:t xml:space="preserve"> </w:t>
      </w:r>
      <w:r w:rsidRPr="005108E4">
        <w:rPr>
          <w:sz w:val="24"/>
        </w:rPr>
        <w:t>of</w:t>
      </w:r>
      <w:r w:rsidRPr="005108E4">
        <w:rPr>
          <w:spacing w:val="-24"/>
          <w:sz w:val="24"/>
        </w:rPr>
        <w:t xml:space="preserve"> </w:t>
      </w:r>
      <w:r w:rsidRPr="005108E4">
        <w:rPr>
          <w:sz w:val="24"/>
        </w:rPr>
        <w:t>the</w:t>
      </w:r>
      <w:r w:rsidRPr="005108E4">
        <w:rPr>
          <w:spacing w:val="-26"/>
          <w:sz w:val="24"/>
        </w:rPr>
        <w:t xml:space="preserve"> </w:t>
      </w:r>
      <w:r w:rsidRPr="005108E4">
        <w:rPr>
          <w:sz w:val="24"/>
        </w:rPr>
        <w:t>Institutional</w:t>
      </w:r>
      <w:r w:rsidRPr="005108E4">
        <w:rPr>
          <w:spacing w:val="-24"/>
          <w:sz w:val="24"/>
        </w:rPr>
        <w:t xml:space="preserve"> </w:t>
      </w:r>
      <w:r w:rsidRPr="005108E4">
        <w:rPr>
          <w:sz w:val="24"/>
        </w:rPr>
        <w:t>Caregiver's</w:t>
      </w:r>
      <w:r w:rsidRPr="005108E4">
        <w:rPr>
          <w:spacing w:val="-23"/>
          <w:sz w:val="24"/>
        </w:rPr>
        <w:t xml:space="preserve"> </w:t>
      </w:r>
      <w:r w:rsidRPr="005108E4">
        <w:rPr>
          <w:sz w:val="24"/>
        </w:rPr>
        <w:t>driver's</w:t>
      </w:r>
      <w:r w:rsidRPr="005108E4">
        <w:rPr>
          <w:spacing w:val="-23"/>
          <w:sz w:val="24"/>
        </w:rPr>
        <w:t xml:space="preserve"> </w:t>
      </w:r>
      <w:r w:rsidRPr="005108E4">
        <w:rPr>
          <w:sz w:val="24"/>
        </w:rPr>
        <w:t>license,</w:t>
      </w:r>
      <w:r w:rsidRPr="005108E4">
        <w:rPr>
          <w:spacing w:val="-23"/>
          <w:sz w:val="24"/>
        </w:rPr>
        <w:t xml:space="preserve"> </w:t>
      </w:r>
      <w:r w:rsidRPr="005108E4">
        <w:rPr>
          <w:sz w:val="24"/>
        </w:rPr>
        <w:t>government</w:t>
      </w:r>
      <w:r w:rsidRPr="005108E4">
        <w:rPr>
          <w:spacing w:val="-23"/>
          <w:sz w:val="24"/>
        </w:rPr>
        <w:t xml:space="preserve"> </w:t>
      </w:r>
      <w:r w:rsidRPr="005108E4">
        <w:rPr>
          <w:sz w:val="24"/>
        </w:rPr>
        <w:t>issued</w:t>
      </w:r>
      <w:r w:rsidRPr="005108E4">
        <w:rPr>
          <w:spacing w:val="-24"/>
          <w:sz w:val="24"/>
        </w:rPr>
        <w:t xml:space="preserve"> </w:t>
      </w:r>
      <w:r w:rsidRPr="005108E4">
        <w:rPr>
          <w:sz w:val="24"/>
        </w:rPr>
        <w:t>identification card, or other verifiable identity document acceptable to the</w:t>
      </w:r>
      <w:r w:rsidRPr="005108E4">
        <w:rPr>
          <w:spacing w:val="-29"/>
          <w:sz w:val="24"/>
        </w:rPr>
        <w:t xml:space="preserve"> </w:t>
      </w:r>
      <w:r w:rsidRPr="005108E4">
        <w:rPr>
          <w:sz w:val="24"/>
        </w:rPr>
        <w:t>Commission;</w:t>
      </w:r>
    </w:p>
    <w:p w14:paraId="14EE5E51" w14:textId="77777777" w:rsidR="00DA2759" w:rsidRPr="005108E4" w:rsidRDefault="009A7511">
      <w:pPr>
        <w:pStyle w:val="ListParagraph"/>
        <w:numPr>
          <w:ilvl w:val="1"/>
          <w:numId w:val="65"/>
        </w:numPr>
        <w:tabs>
          <w:tab w:val="left" w:pos="2120"/>
        </w:tabs>
        <w:spacing w:line="272" w:lineRule="exact"/>
        <w:ind w:hanging="445"/>
        <w:rPr>
          <w:sz w:val="24"/>
        </w:rPr>
      </w:pPr>
      <w:r w:rsidRPr="005108E4">
        <w:rPr>
          <w:sz w:val="24"/>
        </w:rPr>
        <w:t>An attestation that the individual shall not engage in the diversion of</w:t>
      </w:r>
      <w:r w:rsidRPr="005108E4">
        <w:rPr>
          <w:spacing w:val="-35"/>
          <w:sz w:val="24"/>
        </w:rPr>
        <w:t xml:space="preserve"> </w:t>
      </w:r>
      <w:r w:rsidRPr="005108E4">
        <w:rPr>
          <w:sz w:val="24"/>
        </w:rPr>
        <w:t>Marijuana;</w:t>
      </w:r>
    </w:p>
    <w:p w14:paraId="17A4FE07" w14:textId="77777777" w:rsidR="00DA2759" w:rsidRPr="005108E4" w:rsidRDefault="009A7511">
      <w:pPr>
        <w:pStyle w:val="ListParagraph"/>
        <w:numPr>
          <w:ilvl w:val="1"/>
          <w:numId w:val="65"/>
        </w:numPr>
        <w:tabs>
          <w:tab w:val="left" w:pos="2093"/>
        </w:tabs>
        <w:spacing w:before="1"/>
        <w:ind w:left="2092" w:hanging="418"/>
        <w:rPr>
          <w:sz w:val="24"/>
        </w:rPr>
      </w:pPr>
      <w:r w:rsidRPr="005108E4">
        <w:rPr>
          <w:sz w:val="24"/>
        </w:rPr>
        <w:lastRenderedPageBreak/>
        <w:t>A nonrefundable application fee, as required by the Commission;</w:t>
      </w:r>
      <w:r w:rsidRPr="005108E4">
        <w:rPr>
          <w:spacing w:val="-26"/>
          <w:sz w:val="24"/>
        </w:rPr>
        <w:t xml:space="preserve"> </w:t>
      </w:r>
      <w:r w:rsidRPr="005108E4">
        <w:rPr>
          <w:sz w:val="24"/>
        </w:rPr>
        <w:t>and</w:t>
      </w:r>
    </w:p>
    <w:p w14:paraId="2FB219A7" w14:textId="77777777" w:rsidR="00DA2759" w:rsidRPr="005108E4" w:rsidRDefault="009A7511">
      <w:pPr>
        <w:pStyle w:val="ListParagraph"/>
        <w:numPr>
          <w:ilvl w:val="1"/>
          <w:numId w:val="65"/>
        </w:numPr>
        <w:tabs>
          <w:tab w:val="left" w:pos="2132"/>
        </w:tabs>
        <w:spacing w:before="3"/>
        <w:ind w:left="2131" w:hanging="457"/>
        <w:rPr>
          <w:sz w:val="24"/>
        </w:rPr>
      </w:pPr>
      <w:r w:rsidRPr="005108E4">
        <w:rPr>
          <w:sz w:val="24"/>
        </w:rPr>
        <w:t>Any other information required by the</w:t>
      </w:r>
      <w:r w:rsidRPr="005108E4">
        <w:rPr>
          <w:spacing w:val="-24"/>
          <w:sz w:val="24"/>
        </w:rPr>
        <w:t xml:space="preserve"> </w:t>
      </w:r>
      <w:r w:rsidRPr="005108E4">
        <w:rPr>
          <w:sz w:val="24"/>
        </w:rPr>
        <w:t>Commission.</w:t>
      </w:r>
    </w:p>
    <w:p w14:paraId="36A5AD32" w14:textId="77777777" w:rsidR="00DA2759" w:rsidRPr="005108E4" w:rsidRDefault="00DA2759">
      <w:pPr>
        <w:pStyle w:val="BodyText"/>
        <w:spacing w:before="7"/>
        <w:jc w:val="left"/>
      </w:pPr>
    </w:p>
    <w:p w14:paraId="0CF23713" w14:textId="77777777" w:rsidR="00DA2759" w:rsidRPr="005108E4" w:rsidRDefault="009A7511" w:rsidP="006F6D32">
      <w:pPr>
        <w:pStyle w:val="ListParagraph"/>
        <w:numPr>
          <w:ilvl w:val="0"/>
          <w:numId w:val="65"/>
        </w:numPr>
        <w:tabs>
          <w:tab w:val="left" w:pos="1772"/>
        </w:tabs>
        <w:spacing w:line="242" w:lineRule="auto"/>
        <w:ind w:right="116" w:firstLine="0"/>
        <w:outlineLvl w:val="1"/>
        <w:rPr>
          <w:sz w:val="24"/>
        </w:rPr>
      </w:pPr>
      <w:r w:rsidRPr="005108E4">
        <w:rPr>
          <w:sz w:val="24"/>
        </w:rPr>
        <w:t>A</w:t>
      </w:r>
      <w:r w:rsidRPr="005108E4">
        <w:rPr>
          <w:spacing w:val="-10"/>
          <w:sz w:val="24"/>
        </w:rPr>
        <w:t xml:space="preserve"> </w:t>
      </w:r>
      <w:r w:rsidRPr="005108E4">
        <w:rPr>
          <w:sz w:val="24"/>
        </w:rPr>
        <w:t>Caregiving</w:t>
      </w:r>
      <w:r w:rsidRPr="005108E4">
        <w:rPr>
          <w:spacing w:val="-11"/>
          <w:sz w:val="24"/>
        </w:rPr>
        <w:t xml:space="preserve"> </w:t>
      </w:r>
      <w:r w:rsidRPr="005108E4">
        <w:rPr>
          <w:sz w:val="24"/>
        </w:rPr>
        <w:t>Institution</w:t>
      </w:r>
      <w:r w:rsidRPr="005108E4">
        <w:rPr>
          <w:spacing w:val="-8"/>
          <w:sz w:val="24"/>
        </w:rPr>
        <w:t xml:space="preserve"> </w:t>
      </w:r>
      <w:r w:rsidRPr="005108E4">
        <w:rPr>
          <w:sz w:val="24"/>
        </w:rPr>
        <w:t>shall</w:t>
      </w:r>
      <w:r w:rsidRPr="005108E4">
        <w:rPr>
          <w:spacing w:val="-8"/>
          <w:sz w:val="24"/>
        </w:rPr>
        <w:t xml:space="preserve"> </w:t>
      </w:r>
      <w:r w:rsidRPr="005108E4">
        <w:rPr>
          <w:sz w:val="24"/>
        </w:rPr>
        <w:t>notify</w:t>
      </w:r>
      <w:r w:rsidRPr="005108E4">
        <w:rPr>
          <w:spacing w:val="-16"/>
          <w:sz w:val="24"/>
        </w:rPr>
        <w:t xml:space="preserve"> </w:t>
      </w:r>
      <w:r w:rsidRPr="005108E4">
        <w:rPr>
          <w:sz w:val="24"/>
        </w:rPr>
        <w:t>the</w:t>
      </w:r>
      <w:r w:rsidRPr="005108E4">
        <w:rPr>
          <w:spacing w:val="-9"/>
          <w:sz w:val="24"/>
        </w:rPr>
        <w:t xml:space="preserve"> </w:t>
      </w:r>
      <w:r w:rsidRPr="005108E4">
        <w:rPr>
          <w:sz w:val="24"/>
        </w:rPr>
        <w:t>Commission</w:t>
      </w:r>
      <w:r w:rsidRPr="005108E4">
        <w:rPr>
          <w:spacing w:val="-8"/>
          <w:sz w:val="24"/>
        </w:rPr>
        <w:t xml:space="preserve"> </w:t>
      </w:r>
      <w:r w:rsidRPr="005108E4">
        <w:rPr>
          <w:sz w:val="24"/>
        </w:rPr>
        <w:t>no</w:t>
      </w:r>
      <w:r w:rsidRPr="005108E4">
        <w:rPr>
          <w:spacing w:val="-8"/>
          <w:sz w:val="24"/>
        </w:rPr>
        <w:t xml:space="preserve"> </w:t>
      </w:r>
      <w:r w:rsidRPr="005108E4">
        <w:rPr>
          <w:sz w:val="24"/>
        </w:rPr>
        <w:t>more</w:t>
      </w:r>
      <w:r w:rsidRPr="005108E4">
        <w:rPr>
          <w:spacing w:val="-9"/>
          <w:sz w:val="24"/>
        </w:rPr>
        <w:t xml:space="preserve"> </w:t>
      </w:r>
      <w:r w:rsidRPr="005108E4">
        <w:rPr>
          <w:sz w:val="24"/>
        </w:rPr>
        <w:t>than</w:t>
      </w:r>
      <w:r w:rsidRPr="005108E4">
        <w:rPr>
          <w:spacing w:val="-9"/>
          <w:sz w:val="24"/>
        </w:rPr>
        <w:t xml:space="preserve"> </w:t>
      </w:r>
      <w:r w:rsidRPr="005108E4">
        <w:rPr>
          <w:sz w:val="24"/>
        </w:rPr>
        <w:t>one</w:t>
      </w:r>
      <w:r w:rsidRPr="005108E4">
        <w:rPr>
          <w:spacing w:val="-9"/>
          <w:sz w:val="24"/>
        </w:rPr>
        <w:t xml:space="preserve"> </w:t>
      </w:r>
      <w:r w:rsidRPr="005108E4">
        <w:rPr>
          <w:sz w:val="24"/>
        </w:rPr>
        <w:t>business</w:t>
      </w:r>
      <w:r w:rsidRPr="005108E4">
        <w:rPr>
          <w:spacing w:val="-6"/>
          <w:sz w:val="24"/>
        </w:rPr>
        <w:t xml:space="preserve"> </w:t>
      </w:r>
      <w:r w:rsidRPr="005108E4">
        <w:rPr>
          <w:sz w:val="24"/>
        </w:rPr>
        <w:t>day</w:t>
      </w:r>
      <w:r w:rsidRPr="005108E4">
        <w:rPr>
          <w:spacing w:val="-13"/>
          <w:sz w:val="24"/>
        </w:rPr>
        <w:t xml:space="preserve"> </w:t>
      </w:r>
      <w:r w:rsidRPr="005108E4">
        <w:rPr>
          <w:sz w:val="24"/>
        </w:rPr>
        <w:t>after an Institutional Caregiver ceases to be associated with the Caregiving Institution. The Institutional Caregiver's registration shall be immediately void when he or she is no longer associated with the Caregiving</w:t>
      </w:r>
      <w:r w:rsidRPr="005108E4">
        <w:rPr>
          <w:spacing w:val="-9"/>
          <w:sz w:val="24"/>
        </w:rPr>
        <w:t xml:space="preserve"> </w:t>
      </w:r>
      <w:r w:rsidRPr="005108E4">
        <w:rPr>
          <w:sz w:val="24"/>
        </w:rPr>
        <w:t>Institution.</w:t>
      </w:r>
    </w:p>
    <w:p w14:paraId="43379A8F" w14:textId="77777777" w:rsidR="00DA2759" w:rsidRPr="005108E4" w:rsidRDefault="00DA2759">
      <w:pPr>
        <w:pStyle w:val="BodyText"/>
        <w:spacing w:before="6"/>
        <w:jc w:val="left"/>
      </w:pPr>
    </w:p>
    <w:p w14:paraId="473144CD" w14:textId="77777777" w:rsidR="00DA2759" w:rsidRPr="005108E4" w:rsidRDefault="009A7511" w:rsidP="006F6D32">
      <w:pPr>
        <w:pStyle w:val="ListParagraph"/>
        <w:numPr>
          <w:ilvl w:val="0"/>
          <w:numId w:val="65"/>
        </w:numPr>
        <w:tabs>
          <w:tab w:val="left" w:pos="1779"/>
        </w:tabs>
        <w:spacing w:line="242" w:lineRule="auto"/>
        <w:ind w:right="116" w:firstLine="0"/>
        <w:outlineLvl w:val="1"/>
        <w:rPr>
          <w:sz w:val="24"/>
        </w:rPr>
      </w:pPr>
      <w:r w:rsidRPr="005108E4">
        <w:rPr>
          <w:sz w:val="24"/>
        </w:rPr>
        <w:t>A</w:t>
      </w:r>
      <w:r w:rsidRPr="005108E4">
        <w:rPr>
          <w:spacing w:val="-7"/>
          <w:sz w:val="24"/>
        </w:rPr>
        <w:t xml:space="preserve"> </w:t>
      </w:r>
      <w:r w:rsidRPr="005108E4">
        <w:rPr>
          <w:sz w:val="24"/>
        </w:rPr>
        <w:t>Registration</w:t>
      </w:r>
      <w:r w:rsidRPr="005108E4">
        <w:rPr>
          <w:spacing w:val="-6"/>
          <w:sz w:val="24"/>
        </w:rPr>
        <w:t xml:space="preserve"> </w:t>
      </w:r>
      <w:r w:rsidRPr="005108E4">
        <w:rPr>
          <w:sz w:val="24"/>
        </w:rPr>
        <w:t>Card</w:t>
      </w:r>
      <w:r w:rsidRPr="005108E4">
        <w:rPr>
          <w:spacing w:val="-6"/>
          <w:sz w:val="24"/>
        </w:rPr>
        <w:t xml:space="preserve"> </w:t>
      </w:r>
      <w:r w:rsidRPr="005108E4">
        <w:rPr>
          <w:sz w:val="24"/>
        </w:rPr>
        <w:t>for</w:t>
      </w:r>
      <w:r w:rsidRPr="005108E4">
        <w:rPr>
          <w:spacing w:val="-7"/>
          <w:sz w:val="24"/>
        </w:rPr>
        <w:t xml:space="preserve"> </w:t>
      </w:r>
      <w:r w:rsidRPr="005108E4">
        <w:rPr>
          <w:sz w:val="24"/>
        </w:rPr>
        <w:t>an</w:t>
      </w:r>
      <w:r w:rsidRPr="005108E4">
        <w:rPr>
          <w:spacing w:val="-6"/>
          <w:sz w:val="24"/>
        </w:rPr>
        <w:t xml:space="preserve"> </w:t>
      </w:r>
      <w:r w:rsidRPr="005108E4">
        <w:rPr>
          <w:sz w:val="24"/>
        </w:rPr>
        <w:t>Institutional</w:t>
      </w:r>
      <w:r w:rsidRPr="005108E4">
        <w:rPr>
          <w:spacing w:val="-5"/>
          <w:sz w:val="24"/>
        </w:rPr>
        <w:t xml:space="preserve"> </w:t>
      </w:r>
      <w:r w:rsidRPr="005108E4">
        <w:rPr>
          <w:sz w:val="24"/>
        </w:rPr>
        <w:t>Caregiver</w:t>
      </w:r>
      <w:r w:rsidRPr="005108E4">
        <w:rPr>
          <w:spacing w:val="-7"/>
          <w:sz w:val="24"/>
        </w:rPr>
        <w:t xml:space="preserve"> </w:t>
      </w:r>
      <w:r w:rsidRPr="005108E4">
        <w:rPr>
          <w:sz w:val="24"/>
        </w:rPr>
        <w:t>will</w:t>
      </w:r>
      <w:r w:rsidRPr="005108E4">
        <w:rPr>
          <w:spacing w:val="-5"/>
          <w:sz w:val="24"/>
        </w:rPr>
        <w:t xml:space="preserve"> </w:t>
      </w:r>
      <w:r w:rsidRPr="005108E4">
        <w:rPr>
          <w:sz w:val="24"/>
        </w:rPr>
        <w:t>be</w:t>
      </w:r>
      <w:r w:rsidRPr="005108E4">
        <w:rPr>
          <w:spacing w:val="-7"/>
          <w:sz w:val="24"/>
        </w:rPr>
        <w:t xml:space="preserve"> </w:t>
      </w:r>
      <w:r w:rsidRPr="005108E4">
        <w:rPr>
          <w:sz w:val="24"/>
        </w:rPr>
        <w:t>valid</w:t>
      </w:r>
      <w:r w:rsidRPr="005108E4">
        <w:rPr>
          <w:spacing w:val="-6"/>
          <w:sz w:val="24"/>
        </w:rPr>
        <w:t xml:space="preserve"> </w:t>
      </w:r>
      <w:r w:rsidRPr="005108E4">
        <w:rPr>
          <w:sz w:val="24"/>
        </w:rPr>
        <w:t>for</w:t>
      </w:r>
      <w:r w:rsidRPr="005108E4">
        <w:rPr>
          <w:spacing w:val="-7"/>
          <w:sz w:val="24"/>
        </w:rPr>
        <w:t xml:space="preserve"> </w:t>
      </w:r>
      <w:r w:rsidRPr="005108E4">
        <w:rPr>
          <w:sz w:val="24"/>
        </w:rPr>
        <w:t>one</w:t>
      </w:r>
      <w:r w:rsidRPr="005108E4">
        <w:rPr>
          <w:spacing w:val="-7"/>
          <w:sz w:val="24"/>
        </w:rPr>
        <w:t xml:space="preserve"> </w:t>
      </w:r>
      <w:r w:rsidRPr="005108E4">
        <w:rPr>
          <w:spacing w:val="-3"/>
          <w:sz w:val="24"/>
        </w:rPr>
        <w:t>year</w:t>
      </w:r>
      <w:r w:rsidRPr="005108E4">
        <w:rPr>
          <w:spacing w:val="-7"/>
          <w:sz w:val="24"/>
        </w:rPr>
        <w:t xml:space="preserve"> </w:t>
      </w:r>
      <w:r w:rsidRPr="005108E4">
        <w:rPr>
          <w:sz w:val="24"/>
        </w:rPr>
        <w:t>from</w:t>
      </w:r>
      <w:r w:rsidRPr="005108E4">
        <w:rPr>
          <w:spacing w:val="-7"/>
          <w:sz w:val="24"/>
        </w:rPr>
        <w:t xml:space="preserve"> </w:t>
      </w:r>
      <w:r w:rsidRPr="005108E4">
        <w:rPr>
          <w:sz w:val="24"/>
        </w:rPr>
        <w:t>the</w:t>
      </w:r>
      <w:r w:rsidRPr="005108E4">
        <w:rPr>
          <w:spacing w:val="-5"/>
          <w:sz w:val="24"/>
        </w:rPr>
        <w:t xml:space="preserve"> </w:t>
      </w:r>
      <w:r w:rsidRPr="005108E4">
        <w:rPr>
          <w:sz w:val="24"/>
        </w:rPr>
        <w:t>date of issue, and may be renewed, in a form and manner determined by the Commission, on an annual basis by meeting the requirements in 935 CMR 501.022(1) and (2). The Commission will accept Registration Cards validly issued prior to the Program Transfer. This Registration Card will remain valid until its one-year anniversary date or until a new Registration Card is issued</w:t>
      </w:r>
      <w:r w:rsidRPr="005108E4">
        <w:rPr>
          <w:spacing w:val="-13"/>
          <w:sz w:val="24"/>
        </w:rPr>
        <w:t xml:space="preserve"> </w:t>
      </w:r>
      <w:r w:rsidRPr="005108E4">
        <w:rPr>
          <w:sz w:val="24"/>
        </w:rPr>
        <w:t>by</w:t>
      </w:r>
      <w:r w:rsidRPr="005108E4">
        <w:rPr>
          <w:spacing w:val="-20"/>
          <w:sz w:val="24"/>
        </w:rPr>
        <w:t xml:space="preserve"> </w:t>
      </w:r>
      <w:r w:rsidRPr="005108E4">
        <w:rPr>
          <w:sz w:val="24"/>
        </w:rPr>
        <w:t>the</w:t>
      </w:r>
      <w:r w:rsidRPr="005108E4">
        <w:rPr>
          <w:spacing w:val="-14"/>
          <w:sz w:val="24"/>
        </w:rPr>
        <w:t xml:space="preserve"> </w:t>
      </w:r>
      <w:r w:rsidRPr="005108E4">
        <w:rPr>
          <w:sz w:val="24"/>
        </w:rPr>
        <w:t>Commission,</w:t>
      </w:r>
      <w:r w:rsidRPr="005108E4">
        <w:rPr>
          <w:spacing w:val="-16"/>
          <w:sz w:val="24"/>
        </w:rPr>
        <w:t xml:space="preserve"> </w:t>
      </w:r>
      <w:r w:rsidRPr="005108E4">
        <w:rPr>
          <w:sz w:val="24"/>
        </w:rPr>
        <w:t>whichever</w:t>
      </w:r>
      <w:r w:rsidRPr="005108E4">
        <w:rPr>
          <w:spacing w:val="-16"/>
          <w:sz w:val="24"/>
        </w:rPr>
        <w:t xml:space="preserve"> </w:t>
      </w:r>
      <w:r w:rsidRPr="005108E4">
        <w:rPr>
          <w:sz w:val="24"/>
        </w:rPr>
        <w:t>occurs</w:t>
      </w:r>
      <w:r w:rsidRPr="005108E4">
        <w:rPr>
          <w:spacing w:val="-15"/>
          <w:sz w:val="24"/>
        </w:rPr>
        <w:t xml:space="preserve"> </w:t>
      </w:r>
      <w:r w:rsidRPr="005108E4">
        <w:rPr>
          <w:sz w:val="24"/>
        </w:rPr>
        <w:t>first.</w:t>
      </w:r>
      <w:r w:rsidRPr="005108E4">
        <w:rPr>
          <w:spacing w:val="30"/>
          <w:sz w:val="24"/>
        </w:rPr>
        <w:t xml:space="preserve"> </w:t>
      </w:r>
      <w:r w:rsidRPr="005108E4">
        <w:rPr>
          <w:sz w:val="24"/>
        </w:rPr>
        <w:t>On</w:t>
      </w:r>
      <w:r w:rsidRPr="005108E4">
        <w:rPr>
          <w:spacing w:val="-16"/>
          <w:sz w:val="24"/>
        </w:rPr>
        <w:t xml:space="preserve"> </w:t>
      </w:r>
      <w:r w:rsidRPr="005108E4">
        <w:rPr>
          <w:sz w:val="24"/>
        </w:rPr>
        <w:t>the</w:t>
      </w:r>
      <w:r w:rsidRPr="005108E4">
        <w:rPr>
          <w:spacing w:val="-17"/>
          <w:sz w:val="24"/>
        </w:rPr>
        <w:t xml:space="preserve"> </w:t>
      </w:r>
      <w:r w:rsidRPr="005108E4">
        <w:rPr>
          <w:sz w:val="24"/>
        </w:rPr>
        <w:t>issuance</w:t>
      </w:r>
      <w:r w:rsidRPr="005108E4">
        <w:rPr>
          <w:spacing w:val="-17"/>
          <w:sz w:val="24"/>
        </w:rPr>
        <w:t xml:space="preserve"> </w:t>
      </w:r>
      <w:r w:rsidRPr="005108E4">
        <w:rPr>
          <w:sz w:val="24"/>
        </w:rPr>
        <w:t>of</w:t>
      </w:r>
      <w:r w:rsidRPr="005108E4">
        <w:rPr>
          <w:spacing w:val="-16"/>
          <w:sz w:val="24"/>
        </w:rPr>
        <w:t xml:space="preserve"> </w:t>
      </w:r>
      <w:r w:rsidRPr="005108E4">
        <w:rPr>
          <w:sz w:val="24"/>
        </w:rPr>
        <w:t>a</w:t>
      </w:r>
      <w:r w:rsidRPr="005108E4">
        <w:rPr>
          <w:spacing w:val="-13"/>
          <w:sz w:val="24"/>
        </w:rPr>
        <w:t xml:space="preserve"> </w:t>
      </w:r>
      <w:r w:rsidRPr="005108E4">
        <w:rPr>
          <w:sz w:val="24"/>
        </w:rPr>
        <w:t>new</w:t>
      </w:r>
      <w:r w:rsidRPr="005108E4">
        <w:rPr>
          <w:spacing w:val="-14"/>
          <w:sz w:val="24"/>
        </w:rPr>
        <w:t xml:space="preserve"> </w:t>
      </w:r>
      <w:r w:rsidRPr="005108E4">
        <w:rPr>
          <w:sz w:val="24"/>
        </w:rPr>
        <w:t>Registration</w:t>
      </w:r>
      <w:r w:rsidRPr="005108E4">
        <w:rPr>
          <w:spacing w:val="-13"/>
          <w:sz w:val="24"/>
        </w:rPr>
        <w:t xml:space="preserve"> </w:t>
      </w:r>
      <w:r w:rsidRPr="005108E4">
        <w:rPr>
          <w:sz w:val="24"/>
        </w:rPr>
        <w:t>Card, the</w:t>
      </w:r>
      <w:r w:rsidRPr="005108E4">
        <w:rPr>
          <w:spacing w:val="-6"/>
          <w:sz w:val="24"/>
        </w:rPr>
        <w:t xml:space="preserve"> </w:t>
      </w:r>
      <w:r w:rsidRPr="005108E4">
        <w:rPr>
          <w:sz w:val="24"/>
        </w:rPr>
        <w:t>holder</w:t>
      </w:r>
      <w:r w:rsidRPr="005108E4">
        <w:rPr>
          <w:spacing w:val="-5"/>
          <w:sz w:val="24"/>
        </w:rPr>
        <w:t xml:space="preserve"> </w:t>
      </w:r>
      <w:r w:rsidRPr="005108E4">
        <w:rPr>
          <w:sz w:val="24"/>
        </w:rPr>
        <w:t>of</w:t>
      </w:r>
      <w:r w:rsidRPr="005108E4">
        <w:rPr>
          <w:spacing w:val="-4"/>
          <w:sz w:val="24"/>
        </w:rPr>
        <w:t xml:space="preserve"> </w:t>
      </w:r>
      <w:r w:rsidRPr="005108E4">
        <w:rPr>
          <w:sz w:val="24"/>
        </w:rPr>
        <w:t>the</w:t>
      </w:r>
      <w:r w:rsidRPr="005108E4">
        <w:rPr>
          <w:spacing w:val="-6"/>
          <w:sz w:val="24"/>
        </w:rPr>
        <w:t xml:space="preserve"> </w:t>
      </w:r>
      <w:r w:rsidRPr="005108E4">
        <w:rPr>
          <w:sz w:val="24"/>
        </w:rPr>
        <w:t>Registration</w:t>
      </w:r>
      <w:r w:rsidRPr="005108E4">
        <w:rPr>
          <w:spacing w:val="-4"/>
          <w:sz w:val="24"/>
        </w:rPr>
        <w:t xml:space="preserve"> </w:t>
      </w:r>
      <w:r w:rsidRPr="005108E4">
        <w:rPr>
          <w:sz w:val="24"/>
        </w:rPr>
        <w:t>Card</w:t>
      </w:r>
      <w:r w:rsidRPr="005108E4">
        <w:rPr>
          <w:spacing w:val="-5"/>
          <w:sz w:val="24"/>
        </w:rPr>
        <w:t xml:space="preserve"> </w:t>
      </w:r>
      <w:r w:rsidRPr="005108E4">
        <w:rPr>
          <w:sz w:val="24"/>
        </w:rPr>
        <w:t>shall</w:t>
      </w:r>
      <w:r w:rsidRPr="005108E4">
        <w:rPr>
          <w:spacing w:val="-3"/>
          <w:sz w:val="24"/>
        </w:rPr>
        <w:t xml:space="preserve"> </w:t>
      </w:r>
      <w:r w:rsidRPr="005108E4">
        <w:rPr>
          <w:sz w:val="24"/>
        </w:rPr>
        <w:t>destroy</w:t>
      </w:r>
      <w:r w:rsidRPr="005108E4">
        <w:rPr>
          <w:spacing w:val="-9"/>
          <w:sz w:val="24"/>
        </w:rPr>
        <w:t xml:space="preserve"> </w:t>
      </w:r>
      <w:r w:rsidRPr="005108E4">
        <w:rPr>
          <w:sz w:val="24"/>
        </w:rPr>
        <w:t>any</w:t>
      </w:r>
      <w:r w:rsidRPr="005108E4">
        <w:rPr>
          <w:spacing w:val="-8"/>
          <w:sz w:val="24"/>
        </w:rPr>
        <w:t xml:space="preserve"> </w:t>
      </w:r>
      <w:r w:rsidRPr="005108E4">
        <w:rPr>
          <w:sz w:val="24"/>
        </w:rPr>
        <w:t>previously</w:t>
      </w:r>
      <w:r w:rsidRPr="005108E4">
        <w:rPr>
          <w:spacing w:val="-8"/>
          <w:sz w:val="24"/>
        </w:rPr>
        <w:t xml:space="preserve"> </w:t>
      </w:r>
      <w:r w:rsidRPr="005108E4">
        <w:rPr>
          <w:sz w:val="24"/>
        </w:rPr>
        <w:t>issued</w:t>
      </w:r>
      <w:r w:rsidRPr="005108E4">
        <w:rPr>
          <w:spacing w:val="-2"/>
          <w:sz w:val="24"/>
        </w:rPr>
        <w:t xml:space="preserve"> </w:t>
      </w:r>
      <w:r w:rsidRPr="005108E4">
        <w:rPr>
          <w:sz w:val="24"/>
        </w:rPr>
        <w:t>Registration</w:t>
      </w:r>
      <w:r w:rsidRPr="005108E4">
        <w:rPr>
          <w:spacing w:val="-2"/>
          <w:sz w:val="24"/>
        </w:rPr>
        <w:t xml:space="preserve"> </w:t>
      </w:r>
      <w:r w:rsidRPr="005108E4">
        <w:rPr>
          <w:sz w:val="24"/>
        </w:rPr>
        <w:t>Card(s)</w:t>
      </w:r>
      <w:r w:rsidRPr="005108E4">
        <w:rPr>
          <w:spacing w:val="-2"/>
          <w:sz w:val="24"/>
        </w:rPr>
        <w:t xml:space="preserve"> </w:t>
      </w:r>
      <w:r w:rsidRPr="005108E4">
        <w:rPr>
          <w:sz w:val="24"/>
        </w:rPr>
        <w:t>in a responsible manner that would prevent it from being used as a registration or identification card.</w:t>
      </w:r>
    </w:p>
    <w:p w14:paraId="4829590B" w14:textId="77777777" w:rsidR="00DA2759" w:rsidRPr="005108E4" w:rsidRDefault="00DA2759">
      <w:pPr>
        <w:pStyle w:val="BodyText"/>
        <w:jc w:val="left"/>
        <w:rPr>
          <w:sz w:val="25"/>
        </w:rPr>
      </w:pPr>
    </w:p>
    <w:p w14:paraId="7549DC66" w14:textId="77777777" w:rsidR="00DA2759" w:rsidRPr="005108E4" w:rsidRDefault="009A7511" w:rsidP="006F6D32">
      <w:pPr>
        <w:pStyle w:val="ListParagraph"/>
        <w:numPr>
          <w:ilvl w:val="0"/>
          <w:numId w:val="65"/>
        </w:numPr>
        <w:tabs>
          <w:tab w:val="left" w:pos="1786"/>
        </w:tabs>
        <w:spacing w:line="244" w:lineRule="auto"/>
        <w:ind w:right="118" w:firstLine="0"/>
        <w:outlineLvl w:val="1"/>
        <w:rPr>
          <w:sz w:val="24"/>
        </w:rPr>
      </w:pPr>
      <w:r w:rsidRPr="005108E4">
        <w:rPr>
          <w:sz w:val="24"/>
        </w:rPr>
        <w:t>An Institutional Caregiver shall apply for registration according to the procedures set out in 935 CMR 501.022, unless otherwise provided by the</w:t>
      </w:r>
      <w:r w:rsidRPr="005108E4">
        <w:rPr>
          <w:spacing w:val="-21"/>
          <w:sz w:val="24"/>
        </w:rPr>
        <w:t xml:space="preserve"> </w:t>
      </w:r>
      <w:r w:rsidRPr="005108E4">
        <w:rPr>
          <w:sz w:val="24"/>
        </w:rPr>
        <w:t>Commission.</w:t>
      </w:r>
    </w:p>
    <w:p w14:paraId="2D993A5B" w14:textId="77777777" w:rsidR="00DA2759" w:rsidRPr="005108E4" w:rsidRDefault="00DA2759">
      <w:pPr>
        <w:pStyle w:val="BodyText"/>
        <w:spacing w:before="1"/>
        <w:jc w:val="left"/>
      </w:pPr>
    </w:p>
    <w:p w14:paraId="6A606DED" w14:textId="77777777" w:rsidR="00DA2759" w:rsidRPr="005108E4" w:rsidRDefault="009A7511" w:rsidP="006F6D32">
      <w:pPr>
        <w:pStyle w:val="ListParagraph"/>
        <w:numPr>
          <w:ilvl w:val="0"/>
          <w:numId w:val="65"/>
        </w:numPr>
        <w:tabs>
          <w:tab w:val="left" w:pos="1760"/>
        </w:tabs>
        <w:spacing w:line="242" w:lineRule="auto"/>
        <w:ind w:right="116" w:firstLine="0"/>
        <w:outlineLvl w:val="1"/>
        <w:rPr>
          <w:sz w:val="24"/>
        </w:rPr>
      </w:pPr>
      <w:r w:rsidRPr="005108E4">
        <w:rPr>
          <w:sz w:val="24"/>
        </w:rPr>
        <w:t>After</w:t>
      </w:r>
      <w:r w:rsidRPr="005108E4">
        <w:rPr>
          <w:spacing w:val="-12"/>
          <w:sz w:val="24"/>
        </w:rPr>
        <w:t xml:space="preserve"> </w:t>
      </w:r>
      <w:r w:rsidRPr="005108E4">
        <w:rPr>
          <w:sz w:val="24"/>
        </w:rPr>
        <w:t>obtaining</w:t>
      </w:r>
      <w:r w:rsidRPr="005108E4">
        <w:rPr>
          <w:spacing w:val="-13"/>
          <w:sz w:val="24"/>
        </w:rPr>
        <w:t xml:space="preserve"> </w:t>
      </w:r>
      <w:r w:rsidRPr="005108E4">
        <w:rPr>
          <w:sz w:val="24"/>
        </w:rPr>
        <w:t>a</w:t>
      </w:r>
      <w:r w:rsidRPr="005108E4">
        <w:rPr>
          <w:spacing w:val="-11"/>
          <w:sz w:val="24"/>
        </w:rPr>
        <w:t xml:space="preserve"> </w:t>
      </w:r>
      <w:r w:rsidRPr="005108E4">
        <w:rPr>
          <w:sz w:val="24"/>
        </w:rPr>
        <w:t>Registration</w:t>
      </w:r>
      <w:r w:rsidRPr="005108E4">
        <w:rPr>
          <w:spacing w:val="-11"/>
          <w:sz w:val="24"/>
        </w:rPr>
        <w:t xml:space="preserve"> </w:t>
      </w:r>
      <w:r w:rsidRPr="005108E4">
        <w:rPr>
          <w:sz w:val="24"/>
        </w:rPr>
        <w:t>Card</w:t>
      </w:r>
      <w:r w:rsidRPr="005108E4">
        <w:rPr>
          <w:spacing w:val="-10"/>
          <w:sz w:val="24"/>
        </w:rPr>
        <w:t xml:space="preserve"> </w:t>
      </w:r>
      <w:r w:rsidRPr="005108E4">
        <w:rPr>
          <w:sz w:val="24"/>
        </w:rPr>
        <w:t>for</w:t>
      </w:r>
      <w:r w:rsidRPr="005108E4">
        <w:rPr>
          <w:spacing w:val="-11"/>
          <w:sz w:val="24"/>
        </w:rPr>
        <w:t xml:space="preserve"> </w:t>
      </w:r>
      <w:r w:rsidRPr="005108E4">
        <w:rPr>
          <w:sz w:val="24"/>
        </w:rPr>
        <w:t>an</w:t>
      </w:r>
      <w:r w:rsidRPr="005108E4">
        <w:rPr>
          <w:spacing w:val="-11"/>
          <w:sz w:val="24"/>
        </w:rPr>
        <w:t xml:space="preserve"> </w:t>
      </w:r>
      <w:r w:rsidRPr="005108E4">
        <w:rPr>
          <w:sz w:val="24"/>
        </w:rPr>
        <w:t>Institutional</w:t>
      </w:r>
      <w:r w:rsidRPr="005108E4">
        <w:rPr>
          <w:spacing w:val="-12"/>
          <w:sz w:val="24"/>
        </w:rPr>
        <w:t xml:space="preserve"> </w:t>
      </w:r>
      <w:r w:rsidRPr="005108E4">
        <w:rPr>
          <w:sz w:val="24"/>
        </w:rPr>
        <w:t>Caregiver,</w:t>
      </w:r>
      <w:r w:rsidRPr="005108E4">
        <w:rPr>
          <w:spacing w:val="-13"/>
          <w:sz w:val="24"/>
        </w:rPr>
        <w:t xml:space="preserve"> </w:t>
      </w:r>
      <w:r w:rsidRPr="005108E4">
        <w:rPr>
          <w:sz w:val="24"/>
        </w:rPr>
        <w:t>a</w:t>
      </w:r>
      <w:r w:rsidRPr="005108E4">
        <w:rPr>
          <w:spacing w:val="-14"/>
          <w:sz w:val="24"/>
        </w:rPr>
        <w:t xml:space="preserve"> </w:t>
      </w:r>
      <w:r w:rsidRPr="005108E4">
        <w:rPr>
          <w:sz w:val="24"/>
        </w:rPr>
        <w:t>Caregiving</w:t>
      </w:r>
      <w:r w:rsidRPr="005108E4">
        <w:rPr>
          <w:spacing w:val="-15"/>
          <w:sz w:val="24"/>
        </w:rPr>
        <w:t xml:space="preserve"> </w:t>
      </w:r>
      <w:r w:rsidRPr="005108E4">
        <w:rPr>
          <w:sz w:val="24"/>
        </w:rPr>
        <w:t>Institution is responsible for notifying the Commission, in a form and manner determined by the Commission,</w:t>
      </w:r>
      <w:r w:rsidRPr="005108E4">
        <w:rPr>
          <w:spacing w:val="-8"/>
          <w:sz w:val="24"/>
        </w:rPr>
        <w:t xml:space="preserve"> </w:t>
      </w:r>
      <w:r w:rsidRPr="005108E4">
        <w:rPr>
          <w:sz w:val="24"/>
        </w:rPr>
        <w:t>as</w:t>
      </w:r>
      <w:r w:rsidRPr="005108E4">
        <w:rPr>
          <w:spacing w:val="-8"/>
          <w:sz w:val="24"/>
        </w:rPr>
        <w:t xml:space="preserve"> </w:t>
      </w:r>
      <w:r w:rsidRPr="005108E4">
        <w:rPr>
          <w:sz w:val="24"/>
        </w:rPr>
        <w:t>soon</w:t>
      </w:r>
      <w:r w:rsidRPr="005108E4">
        <w:rPr>
          <w:spacing w:val="-8"/>
          <w:sz w:val="24"/>
        </w:rPr>
        <w:t xml:space="preserve"> </w:t>
      </w:r>
      <w:r w:rsidRPr="005108E4">
        <w:rPr>
          <w:sz w:val="24"/>
        </w:rPr>
        <w:t>as</w:t>
      </w:r>
      <w:r w:rsidRPr="005108E4">
        <w:rPr>
          <w:spacing w:val="-8"/>
          <w:sz w:val="24"/>
        </w:rPr>
        <w:t xml:space="preserve"> </w:t>
      </w:r>
      <w:r w:rsidRPr="005108E4">
        <w:rPr>
          <w:sz w:val="24"/>
        </w:rPr>
        <w:t>possible,</w:t>
      </w:r>
      <w:r w:rsidRPr="005108E4">
        <w:rPr>
          <w:spacing w:val="-8"/>
          <w:sz w:val="24"/>
        </w:rPr>
        <w:t xml:space="preserve"> </w:t>
      </w:r>
      <w:r w:rsidRPr="005108E4">
        <w:rPr>
          <w:sz w:val="24"/>
        </w:rPr>
        <w:t>but</w:t>
      </w:r>
      <w:r w:rsidRPr="005108E4">
        <w:rPr>
          <w:spacing w:val="-8"/>
          <w:sz w:val="24"/>
        </w:rPr>
        <w:t xml:space="preserve"> </w:t>
      </w:r>
      <w:r w:rsidRPr="005108E4">
        <w:rPr>
          <w:sz w:val="24"/>
        </w:rPr>
        <w:t>in</w:t>
      </w:r>
      <w:r w:rsidRPr="005108E4">
        <w:rPr>
          <w:spacing w:val="-8"/>
          <w:sz w:val="24"/>
        </w:rPr>
        <w:t xml:space="preserve"> </w:t>
      </w:r>
      <w:r w:rsidRPr="005108E4">
        <w:rPr>
          <w:sz w:val="24"/>
        </w:rPr>
        <w:t>any</w:t>
      </w:r>
      <w:r w:rsidRPr="005108E4">
        <w:rPr>
          <w:spacing w:val="-15"/>
          <w:sz w:val="24"/>
        </w:rPr>
        <w:t xml:space="preserve"> </w:t>
      </w:r>
      <w:r w:rsidRPr="005108E4">
        <w:rPr>
          <w:sz w:val="24"/>
        </w:rPr>
        <w:t>event,</w:t>
      </w:r>
      <w:r w:rsidRPr="005108E4">
        <w:rPr>
          <w:spacing w:val="-8"/>
          <w:sz w:val="24"/>
        </w:rPr>
        <w:t xml:space="preserve"> </w:t>
      </w:r>
      <w:r w:rsidRPr="005108E4">
        <w:rPr>
          <w:sz w:val="24"/>
        </w:rPr>
        <w:t>within</w:t>
      </w:r>
      <w:r w:rsidRPr="005108E4">
        <w:rPr>
          <w:spacing w:val="-6"/>
          <w:sz w:val="24"/>
        </w:rPr>
        <w:t xml:space="preserve"> </w:t>
      </w:r>
      <w:r w:rsidRPr="005108E4">
        <w:rPr>
          <w:sz w:val="24"/>
        </w:rPr>
        <w:t>five</w:t>
      </w:r>
      <w:r w:rsidRPr="005108E4">
        <w:rPr>
          <w:spacing w:val="-7"/>
          <w:sz w:val="24"/>
        </w:rPr>
        <w:t xml:space="preserve"> </w:t>
      </w:r>
      <w:r w:rsidRPr="005108E4">
        <w:rPr>
          <w:sz w:val="24"/>
        </w:rPr>
        <w:t>business</w:t>
      </w:r>
      <w:r w:rsidRPr="005108E4">
        <w:rPr>
          <w:spacing w:val="-6"/>
          <w:sz w:val="24"/>
        </w:rPr>
        <w:t xml:space="preserve"> </w:t>
      </w:r>
      <w:r w:rsidRPr="005108E4">
        <w:rPr>
          <w:spacing w:val="-3"/>
          <w:sz w:val="24"/>
        </w:rPr>
        <w:t>days</w:t>
      </w:r>
      <w:r w:rsidRPr="005108E4">
        <w:rPr>
          <w:spacing w:val="-6"/>
          <w:sz w:val="24"/>
        </w:rPr>
        <w:t xml:space="preserve"> </w:t>
      </w:r>
      <w:r w:rsidRPr="005108E4">
        <w:rPr>
          <w:sz w:val="24"/>
        </w:rPr>
        <w:t>after</w:t>
      </w:r>
      <w:r w:rsidRPr="005108E4">
        <w:rPr>
          <w:spacing w:val="-9"/>
          <w:sz w:val="24"/>
        </w:rPr>
        <w:t xml:space="preserve"> </w:t>
      </w:r>
      <w:r w:rsidRPr="005108E4">
        <w:rPr>
          <w:sz w:val="24"/>
        </w:rPr>
        <w:t>any</w:t>
      </w:r>
      <w:r w:rsidRPr="005108E4">
        <w:rPr>
          <w:spacing w:val="-16"/>
          <w:sz w:val="24"/>
        </w:rPr>
        <w:t xml:space="preserve"> </w:t>
      </w:r>
      <w:r w:rsidRPr="005108E4">
        <w:rPr>
          <w:sz w:val="24"/>
        </w:rPr>
        <w:t>changes to the information that the Caregiving Institution was previously required to submit to the Commission, or after discovery that a Registration Card has been lost or</w:t>
      </w:r>
      <w:r w:rsidRPr="005108E4">
        <w:rPr>
          <w:spacing w:val="-31"/>
          <w:sz w:val="24"/>
        </w:rPr>
        <w:t xml:space="preserve"> </w:t>
      </w:r>
      <w:r w:rsidRPr="005108E4">
        <w:rPr>
          <w:sz w:val="24"/>
        </w:rPr>
        <w:t>stolen.</w:t>
      </w:r>
    </w:p>
    <w:p w14:paraId="10661822" w14:textId="77777777" w:rsidR="00DA2759" w:rsidRPr="005108E4" w:rsidRDefault="00DA2759">
      <w:pPr>
        <w:pStyle w:val="BodyText"/>
        <w:spacing w:before="8"/>
        <w:jc w:val="left"/>
      </w:pPr>
    </w:p>
    <w:p w14:paraId="37B88D92" w14:textId="77777777" w:rsidR="00DA2759" w:rsidRPr="005108E4" w:rsidRDefault="009A7511" w:rsidP="006F6D32">
      <w:pPr>
        <w:pStyle w:val="ListParagraph"/>
        <w:numPr>
          <w:ilvl w:val="0"/>
          <w:numId w:val="65"/>
        </w:numPr>
        <w:tabs>
          <w:tab w:val="left" w:pos="1829"/>
        </w:tabs>
        <w:spacing w:line="242" w:lineRule="auto"/>
        <w:ind w:right="117" w:firstLine="0"/>
        <w:outlineLvl w:val="1"/>
        <w:rPr>
          <w:sz w:val="24"/>
        </w:rPr>
      </w:pPr>
      <w:r w:rsidRPr="005108E4">
        <w:rPr>
          <w:sz w:val="24"/>
        </w:rPr>
        <w:t>An Institutional Caregiver shall carry his or her Registration Card at all times while in possession of</w:t>
      </w:r>
      <w:r w:rsidRPr="005108E4">
        <w:rPr>
          <w:spacing w:val="-3"/>
          <w:sz w:val="24"/>
        </w:rPr>
        <w:t xml:space="preserve"> </w:t>
      </w:r>
      <w:r w:rsidRPr="005108E4">
        <w:rPr>
          <w:sz w:val="24"/>
        </w:rPr>
        <w:t>Marijuana.</w:t>
      </w:r>
    </w:p>
    <w:p w14:paraId="3E1BDCE0" w14:textId="77777777" w:rsidR="00DA2759" w:rsidRPr="005108E4" w:rsidRDefault="00DA2759">
      <w:pPr>
        <w:pStyle w:val="BodyText"/>
        <w:spacing w:before="4"/>
        <w:jc w:val="left"/>
      </w:pPr>
    </w:p>
    <w:p w14:paraId="4DF5581D" w14:textId="77777777" w:rsidR="00DA2759" w:rsidRPr="005108E4" w:rsidRDefault="009A7511" w:rsidP="006F6D32">
      <w:pPr>
        <w:pStyle w:val="ListParagraph"/>
        <w:numPr>
          <w:ilvl w:val="0"/>
          <w:numId w:val="65"/>
        </w:numPr>
        <w:tabs>
          <w:tab w:val="left" w:pos="1712"/>
        </w:tabs>
        <w:spacing w:line="244" w:lineRule="auto"/>
        <w:ind w:right="117" w:firstLine="0"/>
        <w:outlineLvl w:val="1"/>
        <w:rPr>
          <w:sz w:val="24"/>
        </w:rPr>
      </w:pPr>
      <w:r w:rsidRPr="005108E4">
        <w:rPr>
          <w:sz w:val="24"/>
        </w:rPr>
        <w:t>An</w:t>
      </w:r>
      <w:r w:rsidRPr="005108E4">
        <w:rPr>
          <w:spacing w:val="-28"/>
          <w:sz w:val="24"/>
        </w:rPr>
        <w:t xml:space="preserve"> </w:t>
      </w:r>
      <w:r w:rsidRPr="005108E4">
        <w:rPr>
          <w:sz w:val="24"/>
        </w:rPr>
        <w:t>Institutional</w:t>
      </w:r>
      <w:r w:rsidRPr="005108E4">
        <w:rPr>
          <w:spacing w:val="-28"/>
          <w:sz w:val="24"/>
        </w:rPr>
        <w:t xml:space="preserve"> </w:t>
      </w:r>
      <w:r w:rsidRPr="005108E4">
        <w:rPr>
          <w:sz w:val="24"/>
        </w:rPr>
        <w:t>Caregiver</w:t>
      </w:r>
      <w:r w:rsidRPr="005108E4">
        <w:rPr>
          <w:spacing w:val="-29"/>
          <w:sz w:val="24"/>
        </w:rPr>
        <w:t xml:space="preserve"> </w:t>
      </w:r>
      <w:r w:rsidRPr="005108E4">
        <w:rPr>
          <w:sz w:val="24"/>
        </w:rPr>
        <w:t>affiliated</w:t>
      </w:r>
      <w:r w:rsidRPr="005108E4">
        <w:rPr>
          <w:spacing w:val="-30"/>
          <w:sz w:val="24"/>
        </w:rPr>
        <w:t xml:space="preserve"> </w:t>
      </w:r>
      <w:r w:rsidRPr="005108E4">
        <w:rPr>
          <w:sz w:val="24"/>
        </w:rPr>
        <w:t>with</w:t>
      </w:r>
      <w:r w:rsidRPr="005108E4">
        <w:rPr>
          <w:spacing w:val="-31"/>
          <w:sz w:val="24"/>
        </w:rPr>
        <w:t xml:space="preserve"> </w:t>
      </w:r>
      <w:r w:rsidRPr="005108E4">
        <w:rPr>
          <w:sz w:val="24"/>
        </w:rPr>
        <w:t>multiple</w:t>
      </w:r>
      <w:r w:rsidRPr="005108E4">
        <w:rPr>
          <w:spacing w:val="-31"/>
          <w:sz w:val="24"/>
        </w:rPr>
        <w:t xml:space="preserve"> </w:t>
      </w:r>
      <w:r w:rsidRPr="005108E4">
        <w:rPr>
          <w:sz w:val="24"/>
        </w:rPr>
        <w:t>Caregiving</w:t>
      </w:r>
      <w:r w:rsidRPr="005108E4">
        <w:rPr>
          <w:spacing w:val="-32"/>
          <w:sz w:val="24"/>
        </w:rPr>
        <w:t xml:space="preserve"> </w:t>
      </w:r>
      <w:r w:rsidRPr="005108E4">
        <w:rPr>
          <w:sz w:val="24"/>
        </w:rPr>
        <w:t>Institutions</w:t>
      </w:r>
      <w:r w:rsidRPr="005108E4">
        <w:rPr>
          <w:spacing w:val="-30"/>
          <w:sz w:val="24"/>
        </w:rPr>
        <w:t xml:space="preserve"> </w:t>
      </w:r>
      <w:r w:rsidRPr="005108E4">
        <w:rPr>
          <w:sz w:val="24"/>
        </w:rPr>
        <w:t>shall</w:t>
      </w:r>
      <w:r w:rsidRPr="005108E4">
        <w:rPr>
          <w:spacing w:val="-29"/>
          <w:sz w:val="24"/>
        </w:rPr>
        <w:t xml:space="preserve"> </w:t>
      </w:r>
      <w:r w:rsidRPr="005108E4">
        <w:rPr>
          <w:sz w:val="24"/>
        </w:rPr>
        <w:t>be</w:t>
      </w:r>
      <w:r w:rsidRPr="005108E4">
        <w:rPr>
          <w:spacing w:val="-31"/>
          <w:sz w:val="24"/>
        </w:rPr>
        <w:t xml:space="preserve"> </w:t>
      </w:r>
      <w:r w:rsidRPr="005108E4">
        <w:rPr>
          <w:sz w:val="24"/>
        </w:rPr>
        <w:t>registered as an Institutional Caregiver by each Caregiving</w:t>
      </w:r>
      <w:r w:rsidRPr="005108E4">
        <w:rPr>
          <w:spacing w:val="-20"/>
          <w:sz w:val="24"/>
        </w:rPr>
        <w:t xml:space="preserve"> </w:t>
      </w:r>
      <w:r w:rsidRPr="005108E4">
        <w:rPr>
          <w:sz w:val="24"/>
        </w:rPr>
        <w:t>Institution.</w:t>
      </w:r>
    </w:p>
    <w:p w14:paraId="58422919" w14:textId="77777777" w:rsidR="00DA2759" w:rsidRPr="005108E4" w:rsidRDefault="00DA2759">
      <w:pPr>
        <w:pStyle w:val="BodyText"/>
        <w:spacing w:before="1"/>
        <w:jc w:val="left"/>
      </w:pPr>
    </w:p>
    <w:p w14:paraId="7D2F98BE" w14:textId="28A63809" w:rsidR="00DA2759" w:rsidRPr="00E077D0" w:rsidRDefault="007437FD" w:rsidP="006F6D32">
      <w:pPr>
        <w:pStyle w:val="Heading1"/>
        <w:ind w:left="0"/>
        <w:jc w:val="left"/>
        <w:rPr>
          <w:b w:val="0"/>
          <w:bCs w:val="0"/>
        </w:rPr>
      </w:pPr>
      <w:r w:rsidRPr="005108E4">
        <w:rPr>
          <w:b w:val="0"/>
          <w:bCs w:val="0"/>
          <w:u w:val="single"/>
        </w:rPr>
        <w:t>501.025</w:t>
      </w:r>
      <w:r w:rsidR="009A7511" w:rsidRPr="00E077D0">
        <w:rPr>
          <w:b w:val="0"/>
          <w:bCs w:val="0"/>
          <w:u w:val="single"/>
        </w:rPr>
        <w:t>: Responsibilities of</w:t>
      </w:r>
      <w:r w:rsidR="009A7511" w:rsidRPr="00E077D0">
        <w:rPr>
          <w:b w:val="0"/>
          <w:bCs w:val="0"/>
          <w:spacing w:val="-2"/>
          <w:u w:val="single"/>
        </w:rPr>
        <w:t xml:space="preserve"> </w:t>
      </w:r>
      <w:r w:rsidR="009A7511" w:rsidRPr="00E077D0">
        <w:rPr>
          <w:b w:val="0"/>
          <w:bCs w:val="0"/>
          <w:u w:val="single"/>
        </w:rPr>
        <w:t>Caregivers</w:t>
      </w:r>
    </w:p>
    <w:p w14:paraId="2603AA1C" w14:textId="77777777" w:rsidR="00DA2759" w:rsidRPr="005108E4" w:rsidRDefault="00DA2759">
      <w:pPr>
        <w:pStyle w:val="BodyText"/>
        <w:spacing w:before="4"/>
        <w:jc w:val="left"/>
        <w:rPr>
          <w:sz w:val="19"/>
        </w:rPr>
      </w:pPr>
    </w:p>
    <w:p w14:paraId="75A1BC06" w14:textId="77777777" w:rsidR="00DA2759" w:rsidRPr="005108E4" w:rsidRDefault="009A7511" w:rsidP="006F6D32">
      <w:pPr>
        <w:pStyle w:val="ListParagraph"/>
        <w:numPr>
          <w:ilvl w:val="2"/>
          <w:numId w:val="64"/>
        </w:numPr>
        <w:tabs>
          <w:tab w:val="left" w:pos="1779"/>
        </w:tabs>
        <w:spacing w:before="61"/>
        <w:ind w:hanging="460"/>
        <w:outlineLvl w:val="1"/>
        <w:rPr>
          <w:sz w:val="24"/>
        </w:rPr>
      </w:pPr>
      <w:r w:rsidRPr="005108E4">
        <w:rPr>
          <w:sz w:val="24"/>
          <w:u w:val="single"/>
        </w:rPr>
        <w:t>Personal</w:t>
      </w:r>
      <w:r w:rsidRPr="005108E4">
        <w:rPr>
          <w:spacing w:val="-1"/>
          <w:sz w:val="24"/>
          <w:u w:val="single"/>
        </w:rPr>
        <w:t xml:space="preserve"> </w:t>
      </w:r>
      <w:r w:rsidRPr="005108E4">
        <w:rPr>
          <w:sz w:val="24"/>
          <w:u w:val="single"/>
        </w:rPr>
        <w:t>Caregivers</w:t>
      </w:r>
      <w:r w:rsidRPr="005108E4">
        <w:rPr>
          <w:sz w:val="24"/>
        </w:rPr>
        <w:t>.</w:t>
      </w:r>
    </w:p>
    <w:p w14:paraId="58B739CC" w14:textId="77777777" w:rsidR="00DA2759" w:rsidRPr="005108E4" w:rsidRDefault="009A7511">
      <w:pPr>
        <w:pStyle w:val="ListParagraph"/>
        <w:numPr>
          <w:ilvl w:val="3"/>
          <w:numId w:val="64"/>
        </w:numPr>
        <w:tabs>
          <w:tab w:val="left" w:pos="2120"/>
        </w:tabs>
        <w:spacing w:before="2"/>
        <w:ind w:hanging="445"/>
        <w:rPr>
          <w:sz w:val="24"/>
        </w:rPr>
      </w:pPr>
      <w:r w:rsidRPr="005108E4">
        <w:rPr>
          <w:sz w:val="24"/>
        </w:rPr>
        <w:t>A Personal Caregiver</w:t>
      </w:r>
      <w:r w:rsidRPr="005108E4">
        <w:rPr>
          <w:spacing w:val="-3"/>
          <w:sz w:val="24"/>
        </w:rPr>
        <w:t xml:space="preserve"> may:</w:t>
      </w:r>
    </w:p>
    <w:p w14:paraId="08313EA0" w14:textId="77777777" w:rsidR="00DA2759" w:rsidRPr="005108E4" w:rsidRDefault="009A7511">
      <w:pPr>
        <w:pStyle w:val="ListParagraph"/>
        <w:numPr>
          <w:ilvl w:val="4"/>
          <w:numId w:val="64"/>
        </w:numPr>
        <w:tabs>
          <w:tab w:val="left" w:pos="2396"/>
        </w:tabs>
        <w:spacing w:before="5"/>
        <w:ind w:hanging="361"/>
        <w:rPr>
          <w:sz w:val="24"/>
        </w:rPr>
      </w:pPr>
      <w:r w:rsidRPr="005108E4">
        <w:rPr>
          <w:sz w:val="24"/>
        </w:rPr>
        <w:t>Transport a Registered Qualifying Patient to and from an</w:t>
      </w:r>
      <w:r w:rsidRPr="005108E4">
        <w:rPr>
          <w:spacing w:val="-18"/>
          <w:sz w:val="24"/>
        </w:rPr>
        <w:t xml:space="preserve"> </w:t>
      </w:r>
      <w:r w:rsidRPr="005108E4">
        <w:rPr>
          <w:sz w:val="24"/>
        </w:rPr>
        <w:t>MTC;</w:t>
      </w:r>
    </w:p>
    <w:p w14:paraId="643C28BC" w14:textId="77777777" w:rsidR="00DA2759" w:rsidRPr="005108E4" w:rsidRDefault="009A7511">
      <w:pPr>
        <w:pStyle w:val="ListParagraph"/>
        <w:numPr>
          <w:ilvl w:val="4"/>
          <w:numId w:val="64"/>
        </w:numPr>
        <w:tabs>
          <w:tab w:val="left" w:pos="2388"/>
        </w:tabs>
        <w:spacing w:before="3" w:line="244" w:lineRule="auto"/>
        <w:ind w:left="2035" w:right="115" w:firstLine="0"/>
        <w:rPr>
          <w:sz w:val="24"/>
        </w:rPr>
      </w:pPr>
      <w:r w:rsidRPr="005108E4">
        <w:rPr>
          <w:sz w:val="24"/>
        </w:rPr>
        <w:t>Obtain</w:t>
      </w:r>
      <w:r w:rsidRPr="005108E4">
        <w:rPr>
          <w:spacing w:val="-8"/>
          <w:sz w:val="24"/>
        </w:rPr>
        <w:t xml:space="preserve"> </w:t>
      </w:r>
      <w:r w:rsidRPr="005108E4">
        <w:rPr>
          <w:sz w:val="24"/>
        </w:rPr>
        <w:t>and</w:t>
      </w:r>
      <w:r w:rsidRPr="005108E4">
        <w:rPr>
          <w:spacing w:val="-7"/>
          <w:sz w:val="24"/>
        </w:rPr>
        <w:t xml:space="preserve"> </w:t>
      </w:r>
      <w:r w:rsidRPr="005108E4">
        <w:rPr>
          <w:sz w:val="24"/>
        </w:rPr>
        <w:t>transport</w:t>
      </w:r>
      <w:r w:rsidRPr="005108E4">
        <w:rPr>
          <w:spacing w:val="-6"/>
          <w:sz w:val="24"/>
        </w:rPr>
        <w:t xml:space="preserve"> </w:t>
      </w:r>
      <w:r w:rsidRPr="005108E4">
        <w:rPr>
          <w:sz w:val="24"/>
        </w:rPr>
        <w:t>Marijuana</w:t>
      </w:r>
      <w:r w:rsidRPr="005108E4">
        <w:rPr>
          <w:spacing w:val="-8"/>
          <w:sz w:val="24"/>
        </w:rPr>
        <w:t xml:space="preserve"> </w:t>
      </w:r>
      <w:r w:rsidRPr="005108E4">
        <w:rPr>
          <w:sz w:val="24"/>
        </w:rPr>
        <w:t>from</w:t>
      </w:r>
      <w:r w:rsidRPr="005108E4">
        <w:rPr>
          <w:spacing w:val="-8"/>
          <w:sz w:val="24"/>
        </w:rPr>
        <w:t xml:space="preserve"> </w:t>
      </w:r>
      <w:r w:rsidRPr="005108E4">
        <w:rPr>
          <w:sz w:val="24"/>
        </w:rPr>
        <w:t>an</w:t>
      </w:r>
      <w:r w:rsidRPr="005108E4">
        <w:rPr>
          <w:spacing w:val="-7"/>
          <w:sz w:val="24"/>
        </w:rPr>
        <w:t xml:space="preserve"> </w:t>
      </w:r>
      <w:r w:rsidRPr="005108E4">
        <w:rPr>
          <w:sz w:val="24"/>
        </w:rPr>
        <w:t>MTC</w:t>
      </w:r>
      <w:r w:rsidRPr="005108E4">
        <w:rPr>
          <w:spacing w:val="-6"/>
          <w:sz w:val="24"/>
        </w:rPr>
        <w:t xml:space="preserve"> </w:t>
      </w:r>
      <w:r w:rsidRPr="005108E4">
        <w:rPr>
          <w:sz w:val="24"/>
        </w:rPr>
        <w:t>on</w:t>
      </w:r>
      <w:r w:rsidRPr="005108E4">
        <w:rPr>
          <w:spacing w:val="-7"/>
          <w:sz w:val="24"/>
        </w:rPr>
        <w:t xml:space="preserve"> </w:t>
      </w:r>
      <w:r w:rsidRPr="005108E4">
        <w:rPr>
          <w:sz w:val="24"/>
        </w:rPr>
        <w:t>behalf</w:t>
      </w:r>
      <w:r w:rsidRPr="005108E4">
        <w:rPr>
          <w:spacing w:val="-8"/>
          <w:sz w:val="24"/>
        </w:rPr>
        <w:t xml:space="preserve"> </w:t>
      </w:r>
      <w:r w:rsidRPr="005108E4">
        <w:rPr>
          <w:sz w:val="24"/>
        </w:rPr>
        <w:t>of</w:t>
      </w:r>
      <w:r w:rsidRPr="005108E4">
        <w:rPr>
          <w:spacing w:val="-8"/>
          <w:sz w:val="24"/>
        </w:rPr>
        <w:t xml:space="preserve"> </w:t>
      </w:r>
      <w:r w:rsidRPr="005108E4">
        <w:rPr>
          <w:sz w:val="24"/>
        </w:rPr>
        <w:t>a</w:t>
      </w:r>
      <w:r w:rsidRPr="005108E4">
        <w:rPr>
          <w:spacing w:val="-9"/>
          <w:sz w:val="24"/>
        </w:rPr>
        <w:t xml:space="preserve"> </w:t>
      </w:r>
      <w:r w:rsidRPr="005108E4">
        <w:rPr>
          <w:sz w:val="24"/>
        </w:rPr>
        <w:t>Registered</w:t>
      </w:r>
      <w:r w:rsidRPr="005108E4">
        <w:rPr>
          <w:spacing w:val="-7"/>
          <w:sz w:val="24"/>
        </w:rPr>
        <w:t xml:space="preserve"> </w:t>
      </w:r>
      <w:r w:rsidRPr="005108E4">
        <w:rPr>
          <w:sz w:val="24"/>
        </w:rPr>
        <w:t>Qualifying Patient;</w:t>
      </w:r>
    </w:p>
    <w:p w14:paraId="72F39F5E" w14:textId="77777777" w:rsidR="00DA2759" w:rsidRPr="005108E4" w:rsidRDefault="009A7511">
      <w:pPr>
        <w:pStyle w:val="ListParagraph"/>
        <w:numPr>
          <w:ilvl w:val="4"/>
          <w:numId w:val="64"/>
        </w:numPr>
        <w:tabs>
          <w:tab w:val="left" w:pos="2439"/>
        </w:tabs>
        <w:spacing w:line="242" w:lineRule="auto"/>
        <w:ind w:left="2035" w:right="116" w:firstLine="0"/>
        <w:rPr>
          <w:sz w:val="24"/>
        </w:rPr>
      </w:pPr>
      <w:r w:rsidRPr="005108E4">
        <w:rPr>
          <w:sz w:val="24"/>
        </w:rPr>
        <w:t>Cultivate Marijuana, subject to the plant limitations of 935 CMR 501.027(8), on behalf of a maximum of one Registered Qualifying Patient who has not obtained a Hardship Cultivation Registration, unless the Personal Caregiver is a visiting nurse, personal care attendant, or home health aide serving as a Personal</w:t>
      </w:r>
      <w:r w:rsidRPr="005108E4">
        <w:rPr>
          <w:spacing w:val="-36"/>
          <w:sz w:val="24"/>
        </w:rPr>
        <w:t xml:space="preserve"> </w:t>
      </w:r>
      <w:r w:rsidRPr="005108E4">
        <w:rPr>
          <w:sz w:val="24"/>
        </w:rPr>
        <w:t>Caregiver;</w:t>
      </w:r>
    </w:p>
    <w:p w14:paraId="0735C8A5" w14:textId="77777777" w:rsidR="00DA2759" w:rsidRPr="005108E4" w:rsidRDefault="009A7511">
      <w:pPr>
        <w:pStyle w:val="ListParagraph"/>
        <w:numPr>
          <w:ilvl w:val="4"/>
          <w:numId w:val="64"/>
        </w:numPr>
        <w:tabs>
          <w:tab w:val="left" w:pos="2417"/>
        </w:tabs>
        <w:spacing w:line="242" w:lineRule="auto"/>
        <w:ind w:left="2035" w:right="116" w:firstLine="0"/>
        <w:rPr>
          <w:sz w:val="24"/>
        </w:rPr>
      </w:pPr>
      <w:r w:rsidRPr="005108E4">
        <w:rPr>
          <w:sz w:val="24"/>
        </w:rPr>
        <w:t>Cultivate Marijuana on behalf of one or more Registered Qualifying Patients who have obtained a Hardship Cultivation Registration, unless the Personal Caregiver is a visiting nurse, personal care attendant, or home health aide serving as a Personal Caregiver;</w:t>
      </w:r>
    </w:p>
    <w:p w14:paraId="355F2035" w14:textId="77777777" w:rsidR="00DA2759" w:rsidRPr="005108E4" w:rsidRDefault="009A7511">
      <w:pPr>
        <w:pStyle w:val="ListParagraph"/>
        <w:numPr>
          <w:ilvl w:val="4"/>
          <w:numId w:val="64"/>
        </w:numPr>
        <w:tabs>
          <w:tab w:val="left" w:pos="2396"/>
        </w:tabs>
        <w:spacing w:before="3"/>
        <w:ind w:hanging="361"/>
        <w:rPr>
          <w:sz w:val="24"/>
        </w:rPr>
      </w:pPr>
      <w:r w:rsidRPr="005108E4">
        <w:rPr>
          <w:sz w:val="24"/>
        </w:rPr>
        <w:t>Prepare Marijuana for consumption by a Registered Qualifying Patient;</w:t>
      </w:r>
      <w:r w:rsidRPr="005108E4">
        <w:rPr>
          <w:spacing w:val="-40"/>
          <w:sz w:val="24"/>
        </w:rPr>
        <w:t xml:space="preserve"> </w:t>
      </w:r>
      <w:r w:rsidRPr="005108E4">
        <w:rPr>
          <w:sz w:val="24"/>
        </w:rPr>
        <w:t>and</w:t>
      </w:r>
    </w:p>
    <w:p w14:paraId="1D6368EC" w14:textId="77777777" w:rsidR="00DA2759" w:rsidRPr="005108E4" w:rsidRDefault="009A7511">
      <w:pPr>
        <w:pStyle w:val="ListParagraph"/>
        <w:numPr>
          <w:ilvl w:val="4"/>
          <w:numId w:val="64"/>
        </w:numPr>
        <w:tabs>
          <w:tab w:val="left" w:pos="2396"/>
        </w:tabs>
        <w:spacing w:before="5"/>
        <w:ind w:hanging="361"/>
        <w:rPr>
          <w:sz w:val="24"/>
        </w:rPr>
      </w:pPr>
      <w:r w:rsidRPr="005108E4">
        <w:rPr>
          <w:sz w:val="24"/>
        </w:rPr>
        <w:t>Administer Marijuana to a Registered Qualifying</w:t>
      </w:r>
      <w:r w:rsidRPr="005108E4">
        <w:rPr>
          <w:spacing w:val="-15"/>
          <w:sz w:val="24"/>
        </w:rPr>
        <w:t xml:space="preserve"> </w:t>
      </w:r>
      <w:r w:rsidRPr="005108E4">
        <w:rPr>
          <w:sz w:val="24"/>
        </w:rPr>
        <w:t>Patient.</w:t>
      </w:r>
    </w:p>
    <w:p w14:paraId="09BCED25" w14:textId="77777777" w:rsidR="00DA2759" w:rsidRPr="005108E4" w:rsidRDefault="009A7511">
      <w:pPr>
        <w:pStyle w:val="ListParagraph"/>
        <w:numPr>
          <w:ilvl w:val="4"/>
          <w:numId w:val="64"/>
        </w:numPr>
        <w:tabs>
          <w:tab w:val="left" w:pos="2345"/>
        </w:tabs>
        <w:spacing w:before="2" w:line="242" w:lineRule="auto"/>
        <w:ind w:left="2035" w:right="116" w:firstLine="0"/>
        <w:rPr>
          <w:sz w:val="24"/>
        </w:rPr>
      </w:pPr>
      <w:r w:rsidRPr="005108E4">
        <w:rPr>
          <w:sz w:val="24"/>
        </w:rPr>
        <w:t>Receive</w:t>
      </w:r>
      <w:r w:rsidRPr="005108E4">
        <w:rPr>
          <w:spacing w:val="-21"/>
          <w:sz w:val="24"/>
        </w:rPr>
        <w:t xml:space="preserve"> </w:t>
      </w:r>
      <w:r w:rsidRPr="005108E4">
        <w:rPr>
          <w:sz w:val="24"/>
        </w:rPr>
        <w:t>reimbursement</w:t>
      </w:r>
      <w:r w:rsidRPr="005108E4">
        <w:rPr>
          <w:spacing w:val="-19"/>
          <w:sz w:val="24"/>
        </w:rPr>
        <w:t xml:space="preserve"> </w:t>
      </w:r>
      <w:r w:rsidRPr="005108E4">
        <w:rPr>
          <w:sz w:val="24"/>
        </w:rPr>
        <w:t>for</w:t>
      </w:r>
      <w:r w:rsidRPr="005108E4">
        <w:rPr>
          <w:spacing w:val="-21"/>
          <w:sz w:val="24"/>
        </w:rPr>
        <w:t xml:space="preserve"> </w:t>
      </w:r>
      <w:r w:rsidRPr="005108E4">
        <w:rPr>
          <w:sz w:val="24"/>
        </w:rPr>
        <w:t>reasonable</w:t>
      </w:r>
      <w:r w:rsidRPr="005108E4">
        <w:rPr>
          <w:spacing w:val="-21"/>
          <w:sz w:val="24"/>
        </w:rPr>
        <w:t xml:space="preserve"> </w:t>
      </w:r>
      <w:r w:rsidRPr="005108E4">
        <w:rPr>
          <w:sz w:val="24"/>
        </w:rPr>
        <w:t>expenses</w:t>
      </w:r>
      <w:r w:rsidRPr="005108E4">
        <w:rPr>
          <w:spacing w:val="-20"/>
          <w:sz w:val="24"/>
        </w:rPr>
        <w:t xml:space="preserve"> </w:t>
      </w:r>
      <w:r w:rsidRPr="005108E4">
        <w:rPr>
          <w:sz w:val="24"/>
        </w:rPr>
        <w:t>incurred</w:t>
      </w:r>
      <w:r w:rsidRPr="005108E4">
        <w:rPr>
          <w:spacing w:val="-20"/>
          <w:sz w:val="24"/>
        </w:rPr>
        <w:t xml:space="preserve"> </w:t>
      </w:r>
      <w:r w:rsidRPr="005108E4">
        <w:rPr>
          <w:sz w:val="24"/>
        </w:rPr>
        <w:t>in</w:t>
      </w:r>
      <w:r w:rsidRPr="005108E4">
        <w:rPr>
          <w:spacing w:val="-21"/>
          <w:sz w:val="24"/>
        </w:rPr>
        <w:t xml:space="preserve"> </w:t>
      </w:r>
      <w:r w:rsidRPr="005108E4">
        <w:rPr>
          <w:sz w:val="24"/>
        </w:rPr>
        <w:t>the</w:t>
      </w:r>
      <w:r w:rsidRPr="005108E4">
        <w:rPr>
          <w:spacing w:val="-23"/>
          <w:sz w:val="24"/>
        </w:rPr>
        <w:t xml:space="preserve"> </w:t>
      </w:r>
      <w:r w:rsidRPr="005108E4">
        <w:rPr>
          <w:sz w:val="24"/>
        </w:rPr>
        <w:t>provision</w:t>
      </w:r>
      <w:r w:rsidRPr="005108E4">
        <w:rPr>
          <w:spacing w:val="-22"/>
          <w:sz w:val="24"/>
        </w:rPr>
        <w:t xml:space="preserve"> </w:t>
      </w:r>
      <w:r w:rsidRPr="005108E4">
        <w:rPr>
          <w:sz w:val="24"/>
        </w:rPr>
        <w:t>of</w:t>
      </w:r>
      <w:r w:rsidRPr="005108E4">
        <w:rPr>
          <w:spacing w:val="-22"/>
          <w:sz w:val="24"/>
        </w:rPr>
        <w:t xml:space="preserve"> </w:t>
      </w:r>
      <w:r w:rsidRPr="005108E4">
        <w:rPr>
          <w:sz w:val="24"/>
        </w:rPr>
        <w:t>services as</w:t>
      </w:r>
      <w:r w:rsidRPr="005108E4">
        <w:rPr>
          <w:spacing w:val="-5"/>
          <w:sz w:val="24"/>
        </w:rPr>
        <w:t xml:space="preserve"> </w:t>
      </w:r>
      <w:r w:rsidRPr="005108E4">
        <w:rPr>
          <w:sz w:val="24"/>
        </w:rPr>
        <w:t>a</w:t>
      </w:r>
      <w:r w:rsidRPr="005108E4">
        <w:rPr>
          <w:spacing w:val="-7"/>
          <w:sz w:val="24"/>
        </w:rPr>
        <w:t xml:space="preserve"> </w:t>
      </w:r>
      <w:r w:rsidRPr="005108E4">
        <w:rPr>
          <w:sz w:val="24"/>
        </w:rPr>
        <w:t>Caregiver,</w:t>
      </w:r>
      <w:r w:rsidRPr="005108E4">
        <w:rPr>
          <w:spacing w:val="-5"/>
          <w:sz w:val="24"/>
        </w:rPr>
        <w:t xml:space="preserve"> </w:t>
      </w:r>
      <w:r w:rsidRPr="005108E4">
        <w:rPr>
          <w:sz w:val="24"/>
        </w:rPr>
        <w:t>including</w:t>
      </w:r>
      <w:r w:rsidRPr="005108E4">
        <w:rPr>
          <w:spacing w:val="-10"/>
          <w:sz w:val="24"/>
        </w:rPr>
        <w:t xml:space="preserve"> </w:t>
      </w:r>
      <w:r w:rsidRPr="005108E4">
        <w:rPr>
          <w:sz w:val="24"/>
        </w:rPr>
        <w:t>transportation</w:t>
      </w:r>
      <w:r w:rsidRPr="005108E4">
        <w:rPr>
          <w:spacing w:val="-7"/>
          <w:sz w:val="24"/>
        </w:rPr>
        <w:t xml:space="preserve"> </w:t>
      </w:r>
      <w:r w:rsidRPr="005108E4">
        <w:rPr>
          <w:sz w:val="24"/>
        </w:rPr>
        <w:t>and</w:t>
      </w:r>
      <w:r w:rsidRPr="005108E4">
        <w:rPr>
          <w:spacing w:val="-8"/>
          <w:sz w:val="24"/>
        </w:rPr>
        <w:t xml:space="preserve"> </w:t>
      </w:r>
      <w:r w:rsidRPr="005108E4">
        <w:rPr>
          <w:sz w:val="24"/>
        </w:rPr>
        <w:t>cultivation</w:t>
      </w:r>
      <w:r w:rsidRPr="005108E4">
        <w:rPr>
          <w:spacing w:val="-7"/>
          <w:sz w:val="24"/>
        </w:rPr>
        <w:t xml:space="preserve"> </w:t>
      </w:r>
      <w:r w:rsidRPr="005108E4">
        <w:rPr>
          <w:sz w:val="24"/>
        </w:rPr>
        <w:t>expenses</w:t>
      </w:r>
      <w:r w:rsidRPr="005108E4">
        <w:rPr>
          <w:spacing w:val="-8"/>
          <w:sz w:val="24"/>
        </w:rPr>
        <w:t xml:space="preserve"> </w:t>
      </w:r>
      <w:r w:rsidRPr="005108E4">
        <w:rPr>
          <w:sz w:val="24"/>
        </w:rPr>
        <w:t>directly</w:t>
      </w:r>
      <w:r w:rsidRPr="005108E4">
        <w:rPr>
          <w:spacing w:val="-12"/>
          <w:sz w:val="24"/>
        </w:rPr>
        <w:t xml:space="preserve"> </w:t>
      </w:r>
      <w:r w:rsidRPr="005108E4">
        <w:rPr>
          <w:sz w:val="24"/>
        </w:rPr>
        <w:t>related</w:t>
      </w:r>
      <w:r w:rsidRPr="005108E4">
        <w:rPr>
          <w:spacing w:val="-5"/>
          <w:sz w:val="24"/>
        </w:rPr>
        <w:t xml:space="preserve"> </w:t>
      </w:r>
      <w:r w:rsidRPr="005108E4">
        <w:rPr>
          <w:sz w:val="24"/>
        </w:rPr>
        <w:t>to</w:t>
      </w:r>
      <w:r w:rsidRPr="005108E4">
        <w:rPr>
          <w:spacing w:val="-6"/>
          <w:sz w:val="24"/>
        </w:rPr>
        <w:t xml:space="preserve"> </w:t>
      </w:r>
      <w:r w:rsidRPr="005108E4">
        <w:rPr>
          <w:sz w:val="24"/>
        </w:rPr>
        <w:t xml:space="preserve">the care of a Registered Qualifying Patient, so long as the expenses are documented and available for inspection by the Commission on request. A Caregiver may not receive reimbursement or payment for the Caregiver's time. </w:t>
      </w:r>
      <w:r w:rsidRPr="005108E4">
        <w:rPr>
          <w:spacing w:val="-3"/>
          <w:sz w:val="24"/>
        </w:rPr>
        <w:t xml:space="preserve">In </w:t>
      </w:r>
      <w:r w:rsidRPr="005108E4">
        <w:rPr>
          <w:sz w:val="24"/>
        </w:rPr>
        <w:t>the case of an individual who serves as a Personal Caregiver for more than one Registered Qualifying Patient, the individual</w:t>
      </w:r>
      <w:r w:rsidRPr="005108E4">
        <w:rPr>
          <w:spacing w:val="-14"/>
          <w:sz w:val="24"/>
        </w:rPr>
        <w:t xml:space="preserve"> </w:t>
      </w:r>
      <w:r w:rsidRPr="005108E4">
        <w:rPr>
          <w:sz w:val="24"/>
        </w:rPr>
        <w:t>may</w:t>
      </w:r>
      <w:r w:rsidRPr="005108E4">
        <w:rPr>
          <w:spacing w:val="-20"/>
          <w:sz w:val="24"/>
        </w:rPr>
        <w:t xml:space="preserve"> </w:t>
      </w:r>
      <w:r w:rsidRPr="005108E4">
        <w:rPr>
          <w:sz w:val="24"/>
        </w:rPr>
        <w:t>receive</w:t>
      </w:r>
      <w:r w:rsidRPr="005108E4">
        <w:rPr>
          <w:spacing w:val="-15"/>
          <w:sz w:val="24"/>
        </w:rPr>
        <w:t xml:space="preserve"> </w:t>
      </w:r>
      <w:r w:rsidRPr="005108E4">
        <w:rPr>
          <w:sz w:val="24"/>
        </w:rPr>
        <w:t>partial</w:t>
      </w:r>
      <w:r w:rsidRPr="005108E4">
        <w:rPr>
          <w:spacing w:val="-16"/>
          <w:sz w:val="24"/>
        </w:rPr>
        <w:t xml:space="preserve"> </w:t>
      </w:r>
      <w:r w:rsidRPr="005108E4">
        <w:rPr>
          <w:sz w:val="24"/>
        </w:rPr>
        <w:t>reimbursement</w:t>
      </w:r>
      <w:r w:rsidRPr="005108E4">
        <w:rPr>
          <w:spacing w:val="-15"/>
          <w:sz w:val="24"/>
        </w:rPr>
        <w:t xml:space="preserve"> </w:t>
      </w:r>
      <w:r w:rsidRPr="005108E4">
        <w:rPr>
          <w:sz w:val="24"/>
        </w:rPr>
        <w:t>from</w:t>
      </w:r>
      <w:r w:rsidRPr="005108E4">
        <w:rPr>
          <w:spacing w:val="-16"/>
          <w:sz w:val="24"/>
        </w:rPr>
        <w:t xml:space="preserve"> </w:t>
      </w:r>
      <w:r w:rsidRPr="005108E4">
        <w:rPr>
          <w:sz w:val="24"/>
        </w:rPr>
        <w:t>multiple</w:t>
      </w:r>
      <w:r w:rsidRPr="005108E4">
        <w:rPr>
          <w:spacing w:val="-17"/>
          <w:sz w:val="24"/>
        </w:rPr>
        <w:t xml:space="preserve"> </w:t>
      </w:r>
      <w:r w:rsidRPr="005108E4">
        <w:rPr>
          <w:sz w:val="24"/>
        </w:rPr>
        <w:t>patients</w:t>
      </w:r>
      <w:r w:rsidRPr="005108E4">
        <w:rPr>
          <w:spacing w:val="-14"/>
          <w:sz w:val="24"/>
        </w:rPr>
        <w:t xml:space="preserve"> </w:t>
      </w:r>
      <w:r w:rsidRPr="005108E4">
        <w:rPr>
          <w:sz w:val="24"/>
        </w:rPr>
        <w:t>so</w:t>
      </w:r>
      <w:r w:rsidRPr="005108E4">
        <w:rPr>
          <w:spacing w:val="-13"/>
          <w:sz w:val="24"/>
        </w:rPr>
        <w:t xml:space="preserve"> </w:t>
      </w:r>
      <w:r w:rsidRPr="005108E4">
        <w:rPr>
          <w:sz w:val="24"/>
        </w:rPr>
        <w:t>long</w:t>
      </w:r>
      <w:r w:rsidRPr="005108E4">
        <w:rPr>
          <w:spacing w:val="-17"/>
          <w:sz w:val="24"/>
        </w:rPr>
        <w:t xml:space="preserve"> </w:t>
      </w:r>
      <w:r w:rsidRPr="005108E4">
        <w:rPr>
          <w:sz w:val="24"/>
        </w:rPr>
        <w:t>as</w:t>
      </w:r>
      <w:r w:rsidRPr="005108E4">
        <w:rPr>
          <w:spacing w:val="-14"/>
          <w:sz w:val="24"/>
        </w:rPr>
        <w:t xml:space="preserve"> </w:t>
      </w:r>
      <w:r w:rsidRPr="005108E4">
        <w:rPr>
          <w:sz w:val="24"/>
        </w:rPr>
        <w:t>the</w:t>
      </w:r>
      <w:r w:rsidRPr="005108E4">
        <w:rPr>
          <w:spacing w:val="-14"/>
          <w:sz w:val="24"/>
        </w:rPr>
        <w:t xml:space="preserve"> </w:t>
      </w:r>
      <w:r w:rsidRPr="005108E4">
        <w:rPr>
          <w:sz w:val="24"/>
        </w:rPr>
        <w:t>total reimbursement</w:t>
      </w:r>
      <w:r w:rsidRPr="005108E4">
        <w:rPr>
          <w:spacing w:val="-5"/>
          <w:sz w:val="24"/>
        </w:rPr>
        <w:t xml:space="preserve"> </w:t>
      </w:r>
      <w:r w:rsidRPr="005108E4">
        <w:rPr>
          <w:sz w:val="24"/>
        </w:rPr>
        <w:t>received</w:t>
      </w:r>
      <w:r w:rsidRPr="005108E4">
        <w:rPr>
          <w:spacing w:val="-6"/>
          <w:sz w:val="24"/>
        </w:rPr>
        <w:t xml:space="preserve"> </w:t>
      </w:r>
      <w:r w:rsidRPr="005108E4">
        <w:rPr>
          <w:sz w:val="24"/>
        </w:rPr>
        <w:t>does</w:t>
      </w:r>
      <w:r w:rsidRPr="005108E4">
        <w:rPr>
          <w:spacing w:val="-5"/>
          <w:sz w:val="24"/>
        </w:rPr>
        <w:t xml:space="preserve"> </w:t>
      </w:r>
      <w:r w:rsidRPr="005108E4">
        <w:rPr>
          <w:sz w:val="24"/>
        </w:rPr>
        <w:t>not</w:t>
      </w:r>
      <w:r w:rsidRPr="005108E4">
        <w:rPr>
          <w:spacing w:val="-4"/>
          <w:sz w:val="24"/>
        </w:rPr>
        <w:t xml:space="preserve"> </w:t>
      </w:r>
      <w:r w:rsidRPr="005108E4">
        <w:rPr>
          <w:sz w:val="24"/>
        </w:rPr>
        <w:t>exceed</w:t>
      </w:r>
      <w:r w:rsidRPr="005108E4">
        <w:rPr>
          <w:spacing w:val="-6"/>
          <w:sz w:val="24"/>
        </w:rPr>
        <w:t xml:space="preserve"> </w:t>
      </w:r>
      <w:r w:rsidRPr="005108E4">
        <w:rPr>
          <w:sz w:val="24"/>
        </w:rPr>
        <w:t>the</w:t>
      </w:r>
      <w:r w:rsidRPr="005108E4">
        <w:rPr>
          <w:spacing w:val="-7"/>
          <w:sz w:val="24"/>
        </w:rPr>
        <w:t xml:space="preserve"> </w:t>
      </w:r>
      <w:r w:rsidRPr="005108E4">
        <w:rPr>
          <w:sz w:val="24"/>
        </w:rPr>
        <w:t>Caregiver's</w:t>
      </w:r>
      <w:r w:rsidRPr="005108E4">
        <w:rPr>
          <w:spacing w:val="-4"/>
          <w:sz w:val="24"/>
        </w:rPr>
        <w:t xml:space="preserve"> </w:t>
      </w:r>
      <w:r w:rsidRPr="005108E4">
        <w:rPr>
          <w:sz w:val="24"/>
        </w:rPr>
        <w:t>total</w:t>
      </w:r>
      <w:r w:rsidRPr="005108E4">
        <w:rPr>
          <w:spacing w:val="-5"/>
          <w:sz w:val="24"/>
        </w:rPr>
        <w:t xml:space="preserve"> </w:t>
      </w:r>
      <w:r w:rsidRPr="005108E4">
        <w:rPr>
          <w:sz w:val="24"/>
        </w:rPr>
        <w:t>documented</w:t>
      </w:r>
      <w:r w:rsidRPr="005108E4">
        <w:rPr>
          <w:spacing w:val="-6"/>
          <w:sz w:val="24"/>
        </w:rPr>
        <w:t xml:space="preserve"> </w:t>
      </w:r>
      <w:r w:rsidRPr="005108E4">
        <w:rPr>
          <w:sz w:val="24"/>
        </w:rPr>
        <w:t>expenses.</w:t>
      </w:r>
    </w:p>
    <w:p w14:paraId="2FE25BE4" w14:textId="77777777" w:rsidR="00DA2759" w:rsidRPr="005108E4" w:rsidRDefault="009A7511">
      <w:pPr>
        <w:pStyle w:val="ListParagraph"/>
        <w:numPr>
          <w:ilvl w:val="3"/>
          <w:numId w:val="64"/>
        </w:numPr>
        <w:tabs>
          <w:tab w:val="left" w:pos="2134"/>
        </w:tabs>
        <w:spacing w:before="7"/>
        <w:ind w:left="2133" w:hanging="459"/>
        <w:rPr>
          <w:sz w:val="24"/>
        </w:rPr>
      </w:pPr>
      <w:r w:rsidRPr="005108E4">
        <w:rPr>
          <w:sz w:val="24"/>
        </w:rPr>
        <w:t>A Personal Caregiver may</w:t>
      </w:r>
      <w:r w:rsidRPr="005108E4">
        <w:rPr>
          <w:spacing w:val="-11"/>
          <w:sz w:val="24"/>
        </w:rPr>
        <w:t xml:space="preserve"> </w:t>
      </w:r>
      <w:r w:rsidRPr="005108E4">
        <w:rPr>
          <w:sz w:val="24"/>
        </w:rPr>
        <w:t>not:</w:t>
      </w:r>
    </w:p>
    <w:p w14:paraId="19EBFD31" w14:textId="77777777" w:rsidR="00DA2759" w:rsidRPr="005108E4" w:rsidRDefault="009A7511">
      <w:pPr>
        <w:pStyle w:val="ListParagraph"/>
        <w:numPr>
          <w:ilvl w:val="4"/>
          <w:numId w:val="64"/>
        </w:numPr>
        <w:tabs>
          <w:tab w:val="left" w:pos="2338"/>
        </w:tabs>
        <w:spacing w:before="5" w:line="242" w:lineRule="auto"/>
        <w:ind w:left="2035" w:right="117" w:firstLine="0"/>
        <w:rPr>
          <w:sz w:val="24"/>
        </w:rPr>
      </w:pPr>
      <w:r w:rsidRPr="005108E4">
        <w:rPr>
          <w:sz w:val="24"/>
        </w:rPr>
        <w:t>Consume,</w:t>
      </w:r>
      <w:r w:rsidRPr="005108E4">
        <w:rPr>
          <w:spacing w:val="-24"/>
          <w:sz w:val="24"/>
        </w:rPr>
        <w:t xml:space="preserve"> </w:t>
      </w:r>
      <w:r w:rsidRPr="005108E4">
        <w:rPr>
          <w:sz w:val="24"/>
        </w:rPr>
        <w:t>by</w:t>
      </w:r>
      <w:r w:rsidRPr="005108E4">
        <w:rPr>
          <w:spacing w:val="-30"/>
          <w:sz w:val="24"/>
        </w:rPr>
        <w:t xml:space="preserve"> </w:t>
      </w:r>
      <w:r w:rsidRPr="005108E4">
        <w:rPr>
          <w:sz w:val="24"/>
        </w:rPr>
        <w:t>any</w:t>
      </w:r>
      <w:r w:rsidRPr="005108E4">
        <w:rPr>
          <w:spacing w:val="-30"/>
          <w:sz w:val="24"/>
        </w:rPr>
        <w:t xml:space="preserve"> </w:t>
      </w:r>
      <w:r w:rsidRPr="005108E4">
        <w:rPr>
          <w:sz w:val="24"/>
        </w:rPr>
        <w:t>means,</w:t>
      </w:r>
      <w:r w:rsidRPr="005108E4">
        <w:rPr>
          <w:spacing w:val="-23"/>
          <w:sz w:val="24"/>
        </w:rPr>
        <w:t xml:space="preserve"> </w:t>
      </w:r>
      <w:r w:rsidRPr="005108E4">
        <w:rPr>
          <w:sz w:val="24"/>
        </w:rPr>
        <w:t>Marijuana</w:t>
      </w:r>
      <w:r w:rsidRPr="005108E4">
        <w:rPr>
          <w:spacing w:val="-24"/>
          <w:sz w:val="24"/>
        </w:rPr>
        <w:t xml:space="preserve"> </w:t>
      </w:r>
      <w:r w:rsidRPr="005108E4">
        <w:rPr>
          <w:sz w:val="24"/>
        </w:rPr>
        <w:t>that</w:t>
      </w:r>
      <w:r w:rsidRPr="005108E4">
        <w:rPr>
          <w:spacing w:val="-23"/>
          <w:sz w:val="24"/>
        </w:rPr>
        <w:t xml:space="preserve"> </w:t>
      </w:r>
      <w:r w:rsidRPr="005108E4">
        <w:rPr>
          <w:sz w:val="24"/>
        </w:rPr>
        <w:t>has</w:t>
      </w:r>
      <w:r w:rsidRPr="005108E4">
        <w:rPr>
          <w:spacing w:val="-23"/>
          <w:sz w:val="24"/>
        </w:rPr>
        <w:t xml:space="preserve"> </w:t>
      </w:r>
      <w:r w:rsidRPr="005108E4">
        <w:rPr>
          <w:sz w:val="24"/>
        </w:rPr>
        <w:t>been</w:t>
      </w:r>
      <w:r w:rsidRPr="005108E4">
        <w:rPr>
          <w:spacing w:val="-21"/>
          <w:sz w:val="24"/>
        </w:rPr>
        <w:t xml:space="preserve"> </w:t>
      </w:r>
      <w:r w:rsidRPr="005108E4">
        <w:rPr>
          <w:sz w:val="24"/>
        </w:rPr>
        <w:t>dispensed</w:t>
      </w:r>
      <w:r w:rsidRPr="005108E4">
        <w:rPr>
          <w:spacing w:val="-21"/>
          <w:sz w:val="24"/>
        </w:rPr>
        <w:t xml:space="preserve"> </w:t>
      </w:r>
      <w:r w:rsidRPr="005108E4">
        <w:rPr>
          <w:sz w:val="24"/>
        </w:rPr>
        <w:t>to</w:t>
      </w:r>
      <w:r w:rsidRPr="005108E4">
        <w:rPr>
          <w:spacing w:val="-21"/>
          <w:sz w:val="24"/>
        </w:rPr>
        <w:t xml:space="preserve"> </w:t>
      </w:r>
      <w:r w:rsidRPr="005108E4">
        <w:rPr>
          <w:sz w:val="24"/>
        </w:rPr>
        <w:t>or</w:t>
      </w:r>
      <w:r w:rsidRPr="005108E4">
        <w:rPr>
          <w:spacing w:val="-21"/>
          <w:sz w:val="24"/>
        </w:rPr>
        <w:t xml:space="preserve"> </w:t>
      </w:r>
      <w:r w:rsidRPr="005108E4">
        <w:rPr>
          <w:sz w:val="24"/>
        </w:rPr>
        <w:t>cultivated</w:t>
      </w:r>
      <w:r w:rsidRPr="005108E4">
        <w:rPr>
          <w:spacing w:val="-21"/>
          <w:sz w:val="24"/>
        </w:rPr>
        <w:t xml:space="preserve"> </w:t>
      </w:r>
      <w:r w:rsidRPr="005108E4">
        <w:rPr>
          <w:sz w:val="24"/>
        </w:rPr>
        <w:t>on</w:t>
      </w:r>
      <w:r w:rsidRPr="005108E4">
        <w:rPr>
          <w:spacing w:val="-23"/>
          <w:sz w:val="24"/>
        </w:rPr>
        <w:t xml:space="preserve"> </w:t>
      </w:r>
      <w:r w:rsidRPr="005108E4">
        <w:rPr>
          <w:sz w:val="24"/>
        </w:rPr>
        <w:t>behalf of a Registered Qualifying</w:t>
      </w:r>
      <w:r w:rsidRPr="005108E4">
        <w:rPr>
          <w:spacing w:val="-9"/>
          <w:sz w:val="24"/>
        </w:rPr>
        <w:t xml:space="preserve"> </w:t>
      </w:r>
      <w:r w:rsidRPr="005108E4">
        <w:rPr>
          <w:sz w:val="24"/>
        </w:rPr>
        <w:t>Patient;</w:t>
      </w:r>
    </w:p>
    <w:p w14:paraId="4361B59C" w14:textId="7197FD4B" w:rsidR="00DA2759" w:rsidRPr="005108E4" w:rsidRDefault="009A7511" w:rsidP="000E36B1">
      <w:pPr>
        <w:pStyle w:val="ListParagraph"/>
        <w:numPr>
          <w:ilvl w:val="4"/>
          <w:numId w:val="64"/>
        </w:numPr>
        <w:tabs>
          <w:tab w:val="left" w:pos="2367"/>
        </w:tabs>
        <w:spacing w:before="1" w:line="242" w:lineRule="auto"/>
        <w:ind w:left="2035" w:right="117" w:firstLine="0"/>
      </w:pPr>
      <w:r w:rsidRPr="005108E4">
        <w:rPr>
          <w:sz w:val="24"/>
        </w:rPr>
        <w:t>Sell</w:t>
      </w:r>
      <w:r w:rsidRPr="005108E4">
        <w:rPr>
          <w:spacing w:val="-14"/>
          <w:sz w:val="24"/>
        </w:rPr>
        <w:t xml:space="preserve"> </w:t>
      </w:r>
      <w:r w:rsidRPr="005108E4">
        <w:rPr>
          <w:sz w:val="24"/>
        </w:rPr>
        <w:t>or</w:t>
      </w:r>
      <w:r w:rsidRPr="005108E4">
        <w:rPr>
          <w:spacing w:val="-14"/>
          <w:sz w:val="24"/>
        </w:rPr>
        <w:t xml:space="preserve"> </w:t>
      </w:r>
      <w:r w:rsidRPr="005108E4">
        <w:rPr>
          <w:sz w:val="24"/>
        </w:rPr>
        <w:t>otherwise</w:t>
      </w:r>
      <w:r w:rsidRPr="005108E4">
        <w:rPr>
          <w:spacing w:val="-15"/>
          <w:sz w:val="24"/>
        </w:rPr>
        <w:t xml:space="preserve"> </w:t>
      </w:r>
      <w:r w:rsidRPr="005108E4">
        <w:rPr>
          <w:sz w:val="24"/>
        </w:rPr>
        <w:t>divert</w:t>
      </w:r>
      <w:r w:rsidRPr="005108E4">
        <w:rPr>
          <w:spacing w:val="-11"/>
          <w:sz w:val="24"/>
        </w:rPr>
        <w:t xml:space="preserve"> </w:t>
      </w:r>
      <w:r w:rsidRPr="005108E4">
        <w:rPr>
          <w:sz w:val="24"/>
        </w:rPr>
        <w:t>Marijuana</w:t>
      </w:r>
      <w:r w:rsidRPr="005108E4">
        <w:rPr>
          <w:spacing w:val="-12"/>
          <w:sz w:val="24"/>
        </w:rPr>
        <w:t xml:space="preserve"> </w:t>
      </w:r>
      <w:r w:rsidRPr="005108E4">
        <w:rPr>
          <w:sz w:val="24"/>
        </w:rPr>
        <w:t>that</w:t>
      </w:r>
      <w:r w:rsidRPr="005108E4">
        <w:rPr>
          <w:spacing w:val="-14"/>
          <w:sz w:val="24"/>
        </w:rPr>
        <w:t xml:space="preserve"> </w:t>
      </w:r>
      <w:r w:rsidRPr="005108E4">
        <w:rPr>
          <w:sz w:val="24"/>
        </w:rPr>
        <w:t>has</w:t>
      </w:r>
      <w:r w:rsidRPr="005108E4">
        <w:rPr>
          <w:spacing w:val="-13"/>
          <w:sz w:val="24"/>
        </w:rPr>
        <w:t xml:space="preserve"> </w:t>
      </w:r>
      <w:r w:rsidRPr="005108E4">
        <w:rPr>
          <w:sz w:val="24"/>
        </w:rPr>
        <w:t>been</w:t>
      </w:r>
      <w:r w:rsidRPr="005108E4">
        <w:rPr>
          <w:spacing w:val="-14"/>
          <w:sz w:val="24"/>
        </w:rPr>
        <w:t xml:space="preserve"> </w:t>
      </w:r>
      <w:r w:rsidRPr="005108E4">
        <w:rPr>
          <w:sz w:val="24"/>
        </w:rPr>
        <w:t>dispensed</w:t>
      </w:r>
      <w:r w:rsidRPr="005108E4">
        <w:rPr>
          <w:spacing w:val="-13"/>
          <w:sz w:val="24"/>
        </w:rPr>
        <w:t xml:space="preserve"> </w:t>
      </w:r>
      <w:r w:rsidRPr="005108E4">
        <w:rPr>
          <w:sz w:val="24"/>
        </w:rPr>
        <w:t>to</w:t>
      </w:r>
      <w:r w:rsidRPr="005108E4">
        <w:rPr>
          <w:spacing w:val="-14"/>
          <w:sz w:val="24"/>
        </w:rPr>
        <w:t xml:space="preserve"> </w:t>
      </w:r>
      <w:r w:rsidRPr="005108E4">
        <w:rPr>
          <w:sz w:val="24"/>
        </w:rPr>
        <w:t>or</w:t>
      </w:r>
      <w:r w:rsidRPr="005108E4">
        <w:rPr>
          <w:spacing w:val="-14"/>
          <w:sz w:val="24"/>
        </w:rPr>
        <w:t xml:space="preserve"> </w:t>
      </w:r>
      <w:r w:rsidRPr="005108E4">
        <w:rPr>
          <w:sz w:val="24"/>
        </w:rPr>
        <w:t>cultivated</w:t>
      </w:r>
      <w:r w:rsidRPr="005108E4">
        <w:rPr>
          <w:spacing w:val="-14"/>
          <w:sz w:val="24"/>
        </w:rPr>
        <w:t xml:space="preserve"> </w:t>
      </w:r>
      <w:r w:rsidRPr="005108E4">
        <w:rPr>
          <w:sz w:val="24"/>
        </w:rPr>
        <w:t>on</w:t>
      </w:r>
      <w:r w:rsidRPr="005108E4">
        <w:rPr>
          <w:spacing w:val="-13"/>
          <w:sz w:val="24"/>
        </w:rPr>
        <w:t xml:space="preserve"> </w:t>
      </w:r>
      <w:r w:rsidRPr="005108E4">
        <w:rPr>
          <w:sz w:val="24"/>
        </w:rPr>
        <w:t>behalf of a Registered Qualifying</w:t>
      </w:r>
      <w:r w:rsidRPr="005108E4">
        <w:rPr>
          <w:spacing w:val="-9"/>
          <w:sz w:val="24"/>
        </w:rPr>
        <w:t xml:space="preserve"> </w:t>
      </w:r>
      <w:r w:rsidRPr="005108E4">
        <w:rPr>
          <w:sz w:val="24"/>
        </w:rPr>
        <w:t>Patient;</w:t>
      </w:r>
    </w:p>
    <w:p w14:paraId="1680EA81" w14:textId="77777777" w:rsidR="00DA2759" w:rsidRPr="005108E4" w:rsidRDefault="009A7511">
      <w:pPr>
        <w:pStyle w:val="ListParagraph"/>
        <w:numPr>
          <w:ilvl w:val="4"/>
          <w:numId w:val="64"/>
        </w:numPr>
        <w:tabs>
          <w:tab w:val="left" w:pos="2396"/>
        </w:tabs>
        <w:spacing w:line="242" w:lineRule="auto"/>
        <w:ind w:left="2035" w:right="117" w:firstLine="0"/>
        <w:rPr>
          <w:sz w:val="24"/>
        </w:rPr>
      </w:pPr>
      <w:r w:rsidRPr="005108E4">
        <w:rPr>
          <w:sz w:val="24"/>
        </w:rPr>
        <w:t>Unless</w:t>
      </w:r>
      <w:r w:rsidRPr="005108E4">
        <w:rPr>
          <w:spacing w:val="-4"/>
          <w:sz w:val="24"/>
        </w:rPr>
        <w:t xml:space="preserve"> </w:t>
      </w:r>
      <w:r w:rsidRPr="005108E4">
        <w:rPr>
          <w:sz w:val="24"/>
        </w:rPr>
        <w:t>otherwise</w:t>
      </w:r>
      <w:r w:rsidRPr="005108E4">
        <w:rPr>
          <w:spacing w:val="-5"/>
          <w:sz w:val="24"/>
        </w:rPr>
        <w:t xml:space="preserve"> </w:t>
      </w:r>
      <w:r w:rsidRPr="005108E4">
        <w:rPr>
          <w:sz w:val="24"/>
        </w:rPr>
        <w:t>authorized</w:t>
      </w:r>
      <w:r w:rsidRPr="005108E4">
        <w:rPr>
          <w:spacing w:val="-4"/>
          <w:sz w:val="24"/>
        </w:rPr>
        <w:t xml:space="preserve"> </w:t>
      </w:r>
      <w:r w:rsidRPr="005108E4">
        <w:rPr>
          <w:sz w:val="24"/>
        </w:rPr>
        <w:t>by</w:t>
      </w:r>
      <w:r w:rsidRPr="005108E4">
        <w:rPr>
          <w:spacing w:val="-10"/>
          <w:sz w:val="24"/>
        </w:rPr>
        <w:t xml:space="preserve"> </w:t>
      </w:r>
      <w:r w:rsidRPr="005108E4">
        <w:rPr>
          <w:sz w:val="24"/>
        </w:rPr>
        <w:t>law</w:t>
      </w:r>
      <w:r w:rsidRPr="005108E4">
        <w:rPr>
          <w:spacing w:val="-5"/>
          <w:sz w:val="24"/>
        </w:rPr>
        <w:t xml:space="preserve"> </w:t>
      </w:r>
      <w:r w:rsidRPr="005108E4">
        <w:rPr>
          <w:sz w:val="24"/>
        </w:rPr>
        <w:t>or</w:t>
      </w:r>
      <w:r w:rsidRPr="005108E4">
        <w:rPr>
          <w:spacing w:val="-4"/>
          <w:sz w:val="24"/>
        </w:rPr>
        <w:t xml:space="preserve"> </w:t>
      </w:r>
      <w:r w:rsidRPr="005108E4">
        <w:rPr>
          <w:sz w:val="24"/>
        </w:rPr>
        <w:t>by</w:t>
      </w:r>
      <w:r w:rsidRPr="005108E4">
        <w:rPr>
          <w:spacing w:val="-10"/>
          <w:sz w:val="24"/>
        </w:rPr>
        <w:t xml:space="preserve"> </w:t>
      </w:r>
      <w:r w:rsidRPr="005108E4">
        <w:rPr>
          <w:sz w:val="24"/>
        </w:rPr>
        <w:t>the</w:t>
      </w:r>
      <w:r w:rsidRPr="005108E4">
        <w:rPr>
          <w:spacing w:val="-5"/>
          <w:sz w:val="24"/>
        </w:rPr>
        <w:t xml:space="preserve"> </w:t>
      </w:r>
      <w:r w:rsidRPr="005108E4">
        <w:rPr>
          <w:sz w:val="24"/>
        </w:rPr>
        <w:t>Commission,</w:t>
      </w:r>
      <w:r w:rsidRPr="005108E4">
        <w:rPr>
          <w:spacing w:val="-5"/>
          <w:sz w:val="24"/>
        </w:rPr>
        <w:t xml:space="preserve"> </w:t>
      </w:r>
      <w:r w:rsidRPr="005108E4">
        <w:rPr>
          <w:sz w:val="24"/>
        </w:rPr>
        <w:t>cultivate</w:t>
      </w:r>
      <w:r w:rsidRPr="005108E4">
        <w:rPr>
          <w:spacing w:val="-5"/>
          <w:sz w:val="24"/>
        </w:rPr>
        <w:t xml:space="preserve"> </w:t>
      </w:r>
      <w:r w:rsidRPr="005108E4">
        <w:rPr>
          <w:sz w:val="24"/>
        </w:rPr>
        <w:t>Marijuana</w:t>
      </w:r>
      <w:r w:rsidRPr="005108E4">
        <w:rPr>
          <w:spacing w:val="-5"/>
          <w:sz w:val="24"/>
        </w:rPr>
        <w:t xml:space="preserve"> </w:t>
      </w:r>
      <w:r w:rsidRPr="005108E4">
        <w:rPr>
          <w:sz w:val="24"/>
        </w:rPr>
        <w:t>for the Personal Caregiver's own</w:t>
      </w:r>
      <w:r w:rsidRPr="005108E4">
        <w:rPr>
          <w:spacing w:val="-5"/>
          <w:sz w:val="24"/>
        </w:rPr>
        <w:t xml:space="preserve"> </w:t>
      </w:r>
      <w:r w:rsidRPr="005108E4">
        <w:rPr>
          <w:sz w:val="24"/>
        </w:rPr>
        <w:t>use;</w:t>
      </w:r>
    </w:p>
    <w:p w14:paraId="6AB11F9E" w14:textId="77777777" w:rsidR="00DA2759" w:rsidRPr="005108E4" w:rsidRDefault="009A7511">
      <w:pPr>
        <w:pStyle w:val="ListParagraph"/>
        <w:numPr>
          <w:ilvl w:val="4"/>
          <w:numId w:val="64"/>
        </w:numPr>
        <w:tabs>
          <w:tab w:val="left" w:pos="2403"/>
        </w:tabs>
        <w:spacing w:before="2" w:line="242" w:lineRule="auto"/>
        <w:ind w:left="2035" w:right="117" w:firstLine="0"/>
        <w:rPr>
          <w:sz w:val="24"/>
        </w:rPr>
      </w:pPr>
      <w:r w:rsidRPr="005108E4">
        <w:rPr>
          <w:sz w:val="24"/>
        </w:rPr>
        <w:lastRenderedPageBreak/>
        <w:t xml:space="preserve">Unless otherwise authorized by law, cultivate Marijuana for purposes of selling or providing Marijuana to </w:t>
      </w:r>
      <w:r w:rsidRPr="005108E4">
        <w:rPr>
          <w:spacing w:val="-3"/>
          <w:sz w:val="24"/>
        </w:rPr>
        <w:t xml:space="preserve">anyone </w:t>
      </w:r>
      <w:r w:rsidRPr="005108E4">
        <w:rPr>
          <w:sz w:val="24"/>
        </w:rPr>
        <w:t>other than the Registered Qualifying</w:t>
      </w:r>
      <w:r w:rsidRPr="005108E4">
        <w:rPr>
          <w:spacing w:val="-27"/>
          <w:sz w:val="24"/>
        </w:rPr>
        <w:t xml:space="preserve"> </w:t>
      </w:r>
      <w:r w:rsidRPr="005108E4">
        <w:rPr>
          <w:sz w:val="24"/>
        </w:rPr>
        <w:t>Patient;</w:t>
      </w:r>
    </w:p>
    <w:p w14:paraId="2816D88D" w14:textId="77777777" w:rsidR="00DA2759" w:rsidRPr="005108E4" w:rsidRDefault="009A7511">
      <w:pPr>
        <w:pStyle w:val="ListParagraph"/>
        <w:numPr>
          <w:ilvl w:val="4"/>
          <w:numId w:val="64"/>
        </w:numPr>
        <w:tabs>
          <w:tab w:val="left" w:pos="2396"/>
        </w:tabs>
        <w:spacing w:before="2" w:line="242" w:lineRule="auto"/>
        <w:ind w:left="2035" w:right="118" w:firstLine="0"/>
        <w:rPr>
          <w:sz w:val="24"/>
        </w:rPr>
      </w:pPr>
      <w:r w:rsidRPr="005108E4">
        <w:rPr>
          <w:sz w:val="24"/>
        </w:rPr>
        <w:t xml:space="preserve">Allow a Registered Qualifying Patient who is </w:t>
      </w:r>
      <w:r w:rsidRPr="005108E4">
        <w:rPr>
          <w:spacing w:val="-3"/>
          <w:sz w:val="24"/>
        </w:rPr>
        <w:t xml:space="preserve">younger </w:t>
      </w:r>
      <w:r w:rsidRPr="005108E4">
        <w:rPr>
          <w:sz w:val="24"/>
        </w:rPr>
        <w:t xml:space="preserve">than 18 </w:t>
      </w:r>
      <w:r w:rsidRPr="005108E4">
        <w:rPr>
          <w:spacing w:val="-3"/>
          <w:sz w:val="24"/>
        </w:rPr>
        <w:t xml:space="preserve">years </w:t>
      </w:r>
      <w:r w:rsidRPr="005108E4">
        <w:rPr>
          <w:sz w:val="24"/>
        </w:rPr>
        <w:t>old to possess Marijuana at any time when not in the presence of the Personal</w:t>
      </w:r>
      <w:r w:rsidRPr="005108E4">
        <w:rPr>
          <w:spacing w:val="-38"/>
          <w:sz w:val="24"/>
        </w:rPr>
        <w:t xml:space="preserve"> </w:t>
      </w:r>
      <w:r w:rsidRPr="005108E4">
        <w:rPr>
          <w:sz w:val="24"/>
        </w:rPr>
        <w:t>Caregiver;</w:t>
      </w:r>
    </w:p>
    <w:p w14:paraId="0F7E5F22" w14:textId="77777777" w:rsidR="00DA2759" w:rsidRPr="005108E4" w:rsidRDefault="009A7511">
      <w:pPr>
        <w:pStyle w:val="ListParagraph"/>
        <w:numPr>
          <w:ilvl w:val="4"/>
          <w:numId w:val="64"/>
        </w:numPr>
        <w:tabs>
          <w:tab w:val="left" w:pos="2381"/>
        </w:tabs>
        <w:spacing w:before="1" w:line="242" w:lineRule="auto"/>
        <w:ind w:left="2035" w:right="116" w:firstLine="0"/>
        <w:rPr>
          <w:sz w:val="24"/>
        </w:rPr>
      </w:pPr>
      <w:r w:rsidRPr="005108E4">
        <w:rPr>
          <w:sz w:val="24"/>
        </w:rPr>
        <w:t>Cultivate</w:t>
      </w:r>
      <w:r w:rsidRPr="005108E4">
        <w:rPr>
          <w:spacing w:val="-11"/>
          <w:sz w:val="24"/>
        </w:rPr>
        <w:t xml:space="preserve"> </w:t>
      </w:r>
      <w:r w:rsidRPr="005108E4">
        <w:rPr>
          <w:sz w:val="24"/>
        </w:rPr>
        <w:t>Marijuana</w:t>
      </w:r>
      <w:r w:rsidRPr="005108E4">
        <w:rPr>
          <w:spacing w:val="-11"/>
          <w:sz w:val="24"/>
        </w:rPr>
        <w:t xml:space="preserve"> </w:t>
      </w:r>
      <w:r w:rsidRPr="005108E4">
        <w:rPr>
          <w:sz w:val="24"/>
        </w:rPr>
        <w:t>for</w:t>
      </w:r>
      <w:r w:rsidRPr="005108E4">
        <w:rPr>
          <w:spacing w:val="-10"/>
          <w:sz w:val="24"/>
        </w:rPr>
        <w:t xml:space="preserve"> </w:t>
      </w:r>
      <w:r w:rsidRPr="005108E4">
        <w:rPr>
          <w:sz w:val="24"/>
        </w:rPr>
        <w:t>Registered</w:t>
      </w:r>
      <w:r w:rsidRPr="005108E4">
        <w:rPr>
          <w:spacing w:val="-10"/>
          <w:sz w:val="24"/>
        </w:rPr>
        <w:t xml:space="preserve"> </w:t>
      </w:r>
      <w:r w:rsidRPr="005108E4">
        <w:rPr>
          <w:sz w:val="24"/>
        </w:rPr>
        <w:t>Qualifying</w:t>
      </w:r>
      <w:r w:rsidRPr="005108E4">
        <w:rPr>
          <w:spacing w:val="-13"/>
          <w:sz w:val="24"/>
        </w:rPr>
        <w:t xml:space="preserve"> </w:t>
      </w:r>
      <w:r w:rsidRPr="005108E4">
        <w:rPr>
          <w:sz w:val="24"/>
        </w:rPr>
        <w:t>Patient</w:t>
      </w:r>
      <w:r w:rsidRPr="005108E4">
        <w:rPr>
          <w:spacing w:val="-9"/>
          <w:sz w:val="24"/>
        </w:rPr>
        <w:t xml:space="preserve"> </w:t>
      </w:r>
      <w:r w:rsidRPr="005108E4">
        <w:rPr>
          <w:sz w:val="24"/>
        </w:rPr>
        <w:t>if</w:t>
      </w:r>
      <w:r w:rsidRPr="005108E4">
        <w:rPr>
          <w:spacing w:val="-11"/>
          <w:sz w:val="24"/>
        </w:rPr>
        <w:t xml:space="preserve"> </w:t>
      </w:r>
      <w:r w:rsidRPr="005108E4">
        <w:rPr>
          <w:sz w:val="24"/>
        </w:rPr>
        <w:t>the</w:t>
      </w:r>
      <w:r w:rsidRPr="005108E4">
        <w:rPr>
          <w:spacing w:val="-11"/>
          <w:sz w:val="24"/>
        </w:rPr>
        <w:t xml:space="preserve"> </w:t>
      </w:r>
      <w:r w:rsidRPr="005108E4">
        <w:rPr>
          <w:sz w:val="24"/>
        </w:rPr>
        <w:t>Personal</w:t>
      </w:r>
      <w:r w:rsidRPr="005108E4">
        <w:rPr>
          <w:spacing w:val="-9"/>
          <w:sz w:val="24"/>
        </w:rPr>
        <w:t xml:space="preserve"> </w:t>
      </w:r>
      <w:r w:rsidRPr="005108E4">
        <w:rPr>
          <w:sz w:val="24"/>
        </w:rPr>
        <w:t>Caregiver</w:t>
      </w:r>
      <w:r w:rsidRPr="005108E4">
        <w:rPr>
          <w:spacing w:val="-13"/>
          <w:sz w:val="24"/>
        </w:rPr>
        <w:t xml:space="preserve"> </w:t>
      </w:r>
      <w:r w:rsidRPr="005108E4">
        <w:rPr>
          <w:sz w:val="24"/>
        </w:rPr>
        <w:t>is</w:t>
      </w:r>
      <w:r w:rsidRPr="005108E4">
        <w:rPr>
          <w:spacing w:val="-10"/>
          <w:sz w:val="24"/>
        </w:rPr>
        <w:t xml:space="preserve"> </w:t>
      </w:r>
      <w:r w:rsidRPr="005108E4">
        <w:rPr>
          <w:sz w:val="24"/>
        </w:rPr>
        <w:t>a visiting nurse, personal care attendant, or home health aide serving as a Personal Caregiver;</w:t>
      </w:r>
    </w:p>
    <w:p w14:paraId="7E1460E2" w14:textId="77777777" w:rsidR="00DA2759" w:rsidRPr="005108E4" w:rsidRDefault="009A7511">
      <w:pPr>
        <w:pStyle w:val="ListParagraph"/>
        <w:numPr>
          <w:ilvl w:val="4"/>
          <w:numId w:val="64"/>
        </w:numPr>
        <w:tabs>
          <w:tab w:val="left" w:pos="2374"/>
        </w:tabs>
        <w:spacing w:before="2" w:line="244" w:lineRule="auto"/>
        <w:ind w:left="2035" w:right="117" w:firstLine="0"/>
        <w:rPr>
          <w:sz w:val="24"/>
        </w:rPr>
      </w:pPr>
      <w:r w:rsidRPr="005108E4">
        <w:rPr>
          <w:sz w:val="24"/>
        </w:rPr>
        <w:t>Offer</w:t>
      </w:r>
      <w:r w:rsidRPr="005108E4">
        <w:rPr>
          <w:spacing w:val="-12"/>
          <w:sz w:val="24"/>
        </w:rPr>
        <w:t xml:space="preserve"> </w:t>
      </w:r>
      <w:r w:rsidRPr="005108E4">
        <w:rPr>
          <w:sz w:val="24"/>
        </w:rPr>
        <w:t>a</w:t>
      </w:r>
      <w:r w:rsidRPr="005108E4">
        <w:rPr>
          <w:spacing w:val="-13"/>
          <w:sz w:val="24"/>
        </w:rPr>
        <w:t xml:space="preserve"> </w:t>
      </w:r>
      <w:r w:rsidRPr="005108E4">
        <w:rPr>
          <w:sz w:val="24"/>
        </w:rPr>
        <w:t>discount</w:t>
      </w:r>
      <w:r w:rsidRPr="005108E4">
        <w:rPr>
          <w:spacing w:val="-11"/>
          <w:sz w:val="24"/>
        </w:rPr>
        <w:t xml:space="preserve"> </w:t>
      </w:r>
      <w:r w:rsidRPr="005108E4">
        <w:rPr>
          <w:sz w:val="24"/>
        </w:rPr>
        <w:t>or</w:t>
      </w:r>
      <w:r w:rsidRPr="005108E4">
        <w:rPr>
          <w:spacing w:val="-12"/>
          <w:sz w:val="24"/>
        </w:rPr>
        <w:t xml:space="preserve"> </w:t>
      </w:r>
      <w:r w:rsidRPr="005108E4">
        <w:rPr>
          <w:sz w:val="24"/>
        </w:rPr>
        <w:t>any</w:t>
      </w:r>
      <w:r w:rsidRPr="005108E4">
        <w:rPr>
          <w:spacing w:val="-20"/>
          <w:sz w:val="24"/>
        </w:rPr>
        <w:t xml:space="preserve"> </w:t>
      </w:r>
      <w:r w:rsidRPr="005108E4">
        <w:rPr>
          <w:sz w:val="24"/>
        </w:rPr>
        <w:t>other</w:t>
      </w:r>
      <w:r w:rsidRPr="005108E4">
        <w:rPr>
          <w:spacing w:val="-15"/>
          <w:sz w:val="24"/>
        </w:rPr>
        <w:t xml:space="preserve"> </w:t>
      </w:r>
      <w:r w:rsidRPr="005108E4">
        <w:rPr>
          <w:sz w:val="24"/>
        </w:rPr>
        <w:t>thing</w:t>
      </w:r>
      <w:r w:rsidRPr="005108E4">
        <w:rPr>
          <w:spacing w:val="-16"/>
          <w:sz w:val="24"/>
        </w:rPr>
        <w:t xml:space="preserve"> </w:t>
      </w:r>
      <w:r w:rsidRPr="005108E4">
        <w:rPr>
          <w:sz w:val="24"/>
        </w:rPr>
        <w:t>of</w:t>
      </w:r>
      <w:r w:rsidRPr="005108E4">
        <w:rPr>
          <w:spacing w:val="-15"/>
          <w:sz w:val="24"/>
        </w:rPr>
        <w:t xml:space="preserve"> </w:t>
      </w:r>
      <w:r w:rsidRPr="005108E4">
        <w:rPr>
          <w:sz w:val="24"/>
        </w:rPr>
        <w:t>value</w:t>
      </w:r>
      <w:r w:rsidRPr="005108E4">
        <w:rPr>
          <w:spacing w:val="-14"/>
          <w:sz w:val="24"/>
        </w:rPr>
        <w:t xml:space="preserve"> </w:t>
      </w:r>
      <w:r w:rsidRPr="005108E4">
        <w:rPr>
          <w:sz w:val="24"/>
        </w:rPr>
        <w:t>to</w:t>
      </w:r>
      <w:r w:rsidRPr="005108E4">
        <w:rPr>
          <w:spacing w:val="-14"/>
          <w:sz w:val="24"/>
        </w:rPr>
        <w:t xml:space="preserve"> </w:t>
      </w:r>
      <w:r w:rsidRPr="005108E4">
        <w:rPr>
          <w:sz w:val="24"/>
        </w:rPr>
        <w:t>a</w:t>
      </w:r>
      <w:r w:rsidRPr="005108E4">
        <w:rPr>
          <w:spacing w:val="-15"/>
          <w:sz w:val="24"/>
        </w:rPr>
        <w:t xml:space="preserve"> </w:t>
      </w:r>
      <w:r w:rsidRPr="005108E4">
        <w:rPr>
          <w:sz w:val="24"/>
        </w:rPr>
        <w:t>Registered</w:t>
      </w:r>
      <w:r w:rsidRPr="005108E4">
        <w:rPr>
          <w:spacing w:val="-13"/>
          <w:sz w:val="24"/>
        </w:rPr>
        <w:t xml:space="preserve"> </w:t>
      </w:r>
      <w:r w:rsidRPr="005108E4">
        <w:rPr>
          <w:sz w:val="24"/>
        </w:rPr>
        <w:t>Qualifying</w:t>
      </w:r>
      <w:r w:rsidRPr="005108E4">
        <w:rPr>
          <w:spacing w:val="-17"/>
          <w:sz w:val="24"/>
        </w:rPr>
        <w:t xml:space="preserve"> </w:t>
      </w:r>
      <w:r w:rsidRPr="005108E4">
        <w:rPr>
          <w:sz w:val="24"/>
        </w:rPr>
        <w:t>Patient</w:t>
      </w:r>
      <w:r w:rsidRPr="005108E4">
        <w:rPr>
          <w:spacing w:val="-13"/>
          <w:sz w:val="24"/>
        </w:rPr>
        <w:t xml:space="preserve"> </w:t>
      </w:r>
      <w:r w:rsidRPr="005108E4">
        <w:rPr>
          <w:sz w:val="24"/>
        </w:rPr>
        <w:t>based on the representation that a patient will use a particular product or</w:t>
      </w:r>
      <w:r w:rsidRPr="005108E4">
        <w:rPr>
          <w:spacing w:val="-26"/>
          <w:sz w:val="24"/>
        </w:rPr>
        <w:t xml:space="preserve"> </w:t>
      </w:r>
      <w:r w:rsidRPr="005108E4">
        <w:rPr>
          <w:sz w:val="24"/>
        </w:rPr>
        <w:t>MTC;</w:t>
      </w:r>
    </w:p>
    <w:p w14:paraId="6ED5AD84" w14:textId="77777777" w:rsidR="00DA2759" w:rsidRPr="005108E4" w:rsidRDefault="009A7511">
      <w:pPr>
        <w:pStyle w:val="ListParagraph"/>
        <w:numPr>
          <w:ilvl w:val="4"/>
          <w:numId w:val="64"/>
        </w:numPr>
        <w:tabs>
          <w:tab w:val="left" w:pos="2396"/>
        </w:tabs>
        <w:spacing w:line="242" w:lineRule="auto"/>
        <w:ind w:left="2035" w:right="116" w:firstLine="0"/>
        <w:rPr>
          <w:sz w:val="24"/>
        </w:rPr>
      </w:pPr>
      <w:r w:rsidRPr="005108E4">
        <w:rPr>
          <w:sz w:val="24"/>
        </w:rPr>
        <w:t>Directly</w:t>
      </w:r>
      <w:r w:rsidRPr="005108E4">
        <w:rPr>
          <w:spacing w:val="-11"/>
          <w:sz w:val="24"/>
        </w:rPr>
        <w:t xml:space="preserve"> </w:t>
      </w:r>
      <w:r w:rsidRPr="005108E4">
        <w:rPr>
          <w:sz w:val="24"/>
        </w:rPr>
        <w:t>or</w:t>
      </w:r>
      <w:r w:rsidRPr="005108E4">
        <w:rPr>
          <w:spacing w:val="-7"/>
          <w:sz w:val="24"/>
        </w:rPr>
        <w:t xml:space="preserve"> </w:t>
      </w:r>
      <w:r w:rsidRPr="005108E4">
        <w:rPr>
          <w:sz w:val="24"/>
        </w:rPr>
        <w:t>indirectly</w:t>
      </w:r>
      <w:r w:rsidRPr="005108E4">
        <w:rPr>
          <w:spacing w:val="-13"/>
          <w:sz w:val="24"/>
        </w:rPr>
        <w:t xml:space="preserve"> </w:t>
      </w:r>
      <w:r w:rsidRPr="005108E4">
        <w:rPr>
          <w:sz w:val="24"/>
        </w:rPr>
        <w:t>accept</w:t>
      </w:r>
      <w:r w:rsidRPr="005108E4">
        <w:rPr>
          <w:spacing w:val="-5"/>
          <w:sz w:val="24"/>
        </w:rPr>
        <w:t xml:space="preserve"> </w:t>
      </w:r>
      <w:r w:rsidRPr="005108E4">
        <w:rPr>
          <w:sz w:val="24"/>
        </w:rPr>
        <w:t>or</w:t>
      </w:r>
      <w:r w:rsidRPr="005108E4">
        <w:rPr>
          <w:spacing w:val="-4"/>
          <w:sz w:val="24"/>
        </w:rPr>
        <w:t xml:space="preserve"> </w:t>
      </w:r>
      <w:r w:rsidRPr="005108E4">
        <w:rPr>
          <w:sz w:val="24"/>
        </w:rPr>
        <w:t>solicit</w:t>
      </w:r>
      <w:r w:rsidRPr="005108E4">
        <w:rPr>
          <w:spacing w:val="-4"/>
          <w:sz w:val="24"/>
        </w:rPr>
        <w:t xml:space="preserve"> </w:t>
      </w:r>
      <w:r w:rsidRPr="005108E4">
        <w:rPr>
          <w:sz w:val="24"/>
        </w:rPr>
        <w:t>from</w:t>
      </w:r>
      <w:r w:rsidRPr="005108E4">
        <w:rPr>
          <w:spacing w:val="-3"/>
          <w:sz w:val="24"/>
        </w:rPr>
        <w:t xml:space="preserve"> </w:t>
      </w:r>
      <w:r w:rsidRPr="005108E4">
        <w:rPr>
          <w:sz w:val="24"/>
        </w:rPr>
        <w:t>an</w:t>
      </w:r>
      <w:r w:rsidRPr="005108E4">
        <w:rPr>
          <w:spacing w:val="-4"/>
          <w:sz w:val="24"/>
        </w:rPr>
        <w:t xml:space="preserve"> </w:t>
      </w:r>
      <w:r w:rsidRPr="005108E4">
        <w:rPr>
          <w:sz w:val="24"/>
        </w:rPr>
        <w:t>MTC,</w:t>
      </w:r>
      <w:r w:rsidRPr="005108E4">
        <w:rPr>
          <w:spacing w:val="-4"/>
          <w:sz w:val="24"/>
        </w:rPr>
        <w:t xml:space="preserve"> </w:t>
      </w:r>
      <w:r w:rsidRPr="005108E4">
        <w:rPr>
          <w:sz w:val="24"/>
        </w:rPr>
        <w:t>a</w:t>
      </w:r>
      <w:r w:rsidRPr="005108E4">
        <w:rPr>
          <w:spacing w:val="-6"/>
          <w:sz w:val="24"/>
        </w:rPr>
        <w:t xml:space="preserve"> </w:t>
      </w:r>
      <w:r w:rsidRPr="005108E4">
        <w:rPr>
          <w:sz w:val="24"/>
        </w:rPr>
        <w:t>board</w:t>
      </w:r>
      <w:r w:rsidRPr="005108E4">
        <w:rPr>
          <w:spacing w:val="-4"/>
          <w:sz w:val="24"/>
        </w:rPr>
        <w:t xml:space="preserve"> </w:t>
      </w:r>
      <w:r w:rsidRPr="005108E4">
        <w:rPr>
          <w:sz w:val="24"/>
        </w:rPr>
        <w:t>member</w:t>
      </w:r>
      <w:r w:rsidRPr="005108E4">
        <w:rPr>
          <w:spacing w:val="-4"/>
          <w:sz w:val="24"/>
        </w:rPr>
        <w:t xml:space="preserve"> </w:t>
      </w:r>
      <w:r w:rsidRPr="005108E4">
        <w:rPr>
          <w:sz w:val="24"/>
        </w:rPr>
        <w:t>or</w:t>
      </w:r>
      <w:r w:rsidRPr="005108E4">
        <w:rPr>
          <w:spacing w:val="-4"/>
          <w:sz w:val="24"/>
        </w:rPr>
        <w:t xml:space="preserve"> </w:t>
      </w:r>
      <w:r w:rsidRPr="005108E4">
        <w:rPr>
          <w:sz w:val="24"/>
        </w:rPr>
        <w:t>Executive of an MTC, any MTC personnel, or any other individual associated with an MTC, anything</w:t>
      </w:r>
      <w:r w:rsidRPr="005108E4">
        <w:rPr>
          <w:spacing w:val="-6"/>
          <w:sz w:val="24"/>
        </w:rPr>
        <w:t xml:space="preserve"> </w:t>
      </w:r>
      <w:r w:rsidRPr="005108E4">
        <w:rPr>
          <w:sz w:val="24"/>
        </w:rPr>
        <w:t>of</w:t>
      </w:r>
      <w:r w:rsidRPr="005108E4">
        <w:rPr>
          <w:spacing w:val="-4"/>
          <w:sz w:val="24"/>
        </w:rPr>
        <w:t xml:space="preserve"> </w:t>
      </w:r>
      <w:r w:rsidRPr="005108E4">
        <w:rPr>
          <w:sz w:val="24"/>
        </w:rPr>
        <w:t>value</w:t>
      </w:r>
      <w:r w:rsidRPr="005108E4">
        <w:rPr>
          <w:spacing w:val="-5"/>
          <w:sz w:val="24"/>
        </w:rPr>
        <w:t xml:space="preserve"> </w:t>
      </w:r>
      <w:r w:rsidRPr="005108E4">
        <w:rPr>
          <w:sz w:val="24"/>
        </w:rPr>
        <w:t>based</w:t>
      </w:r>
      <w:r w:rsidRPr="005108E4">
        <w:rPr>
          <w:spacing w:val="-3"/>
          <w:sz w:val="24"/>
        </w:rPr>
        <w:t xml:space="preserve"> </w:t>
      </w:r>
      <w:r w:rsidRPr="005108E4">
        <w:rPr>
          <w:sz w:val="24"/>
        </w:rPr>
        <w:t>on</w:t>
      </w:r>
      <w:r w:rsidRPr="005108E4">
        <w:rPr>
          <w:spacing w:val="-3"/>
          <w:sz w:val="24"/>
        </w:rPr>
        <w:t xml:space="preserve"> </w:t>
      </w:r>
      <w:r w:rsidRPr="005108E4">
        <w:rPr>
          <w:sz w:val="24"/>
        </w:rPr>
        <w:t>the</w:t>
      </w:r>
      <w:r w:rsidRPr="005108E4">
        <w:rPr>
          <w:spacing w:val="-4"/>
          <w:sz w:val="24"/>
        </w:rPr>
        <w:t xml:space="preserve"> </w:t>
      </w:r>
      <w:r w:rsidRPr="005108E4">
        <w:rPr>
          <w:sz w:val="24"/>
        </w:rPr>
        <w:t>representation</w:t>
      </w:r>
      <w:r w:rsidRPr="005108E4">
        <w:rPr>
          <w:spacing w:val="-3"/>
          <w:sz w:val="24"/>
        </w:rPr>
        <w:t xml:space="preserve"> </w:t>
      </w:r>
      <w:r w:rsidRPr="005108E4">
        <w:rPr>
          <w:sz w:val="24"/>
        </w:rPr>
        <w:t>that</w:t>
      </w:r>
      <w:r w:rsidRPr="005108E4">
        <w:rPr>
          <w:spacing w:val="-3"/>
          <w:sz w:val="24"/>
        </w:rPr>
        <w:t xml:space="preserve"> </w:t>
      </w:r>
      <w:r w:rsidRPr="005108E4">
        <w:rPr>
          <w:sz w:val="24"/>
        </w:rPr>
        <w:t>a</w:t>
      </w:r>
      <w:r w:rsidRPr="005108E4">
        <w:rPr>
          <w:spacing w:val="-4"/>
          <w:sz w:val="24"/>
        </w:rPr>
        <w:t xml:space="preserve"> </w:t>
      </w:r>
      <w:r w:rsidRPr="005108E4">
        <w:rPr>
          <w:sz w:val="24"/>
        </w:rPr>
        <w:t>Registered</w:t>
      </w:r>
      <w:r w:rsidRPr="005108E4">
        <w:rPr>
          <w:spacing w:val="-6"/>
          <w:sz w:val="24"/>
        </w:rPr>
        <w:t xml:space="preserve"> </w:t>
      </w:r>
      <w:r w:rsidRPr="005108E4">
        <w:rPr>
          <w:sz w:val="24"/>
        </w:rPr>
        <w:t>Qualifying</w:t>
      </w:r>
      <w:r w:rsidRPr="005108E4">
        <w:rPr>
          <w:spacing w:val="-8"/>
          <w:sz w:val="24"/>
        </w:rPr>
        <w:t xml:space="preserve"> </w:t>
      </w:r>
      <w:r w:rsidRPr="005108E4">
        <w:rPr>
          <w:sz w:val="24"/>
        </w:rPr>
        <w:t>Patient</w:t>
      </w:r>
      <w:r w:rsidRPr="005108E4">
        <w:rPr>
          <w:spacing w:val="-3"/>
          <w:sz w:val="24"/>
        </w:rPr>
        <w:t xml:space="preserve"> </w:t>
      </w:r>
      <w:r w:rsidRPr="005108E4">
        <w:rPr>
          <w:sz w:val="24"/>
        </w:rPr>
        <w:t>will use a particular product or</w:t>
      </w:r>
      <w:r w:rsidRPr="005108E4">
        <w:rPr>
          <w:spacing w:val="-7"/>
          <w:sz w:val="24"/>
        </w:rPr>
        <w:t xml:space="preserve"> </w:t>
      </w:r>
      <w:r w:rsidRPr="005108E4">
        <w:rPr>
          <w:sz w:val="24"/>
        </w:rPr>
        <w:t>MTC;</w:t>
      </w:r>
    </w:p>
    <w:p w14:paraId="166EA50E" w14:textId="77777777" w:rsidR="00DA2759" w:rsidRPr="005108E4" w:rsidRDefault="009A7511">
      <w:pPr>
        <w:pStyle w:val="ListParagraph"/>
        <w:numPr>
          <w:ilvl w:val="4"/>
          <w:numId w:val="64"/>
        </w:numPr>
        <w:tabs>
          <w:tab w:val="left" w:pos="2331"/>
        </w:tabs>
        <w:spacing w:line="242" w:lineRule="auto"/>
        <w:ind w:left="2035" w:right="116" w:firstLine="0"/>
        <w:rPr>
          <w:sz w:val="24"/>
        </w:rPr>
      </w:pPr>
      <w:r w:rsidRPr="005108E4">
        <w:rPr>
          <w:sz w:val="24"/>
        </w:rPr>
        <w:t>Receive</w:t>
      </w:r>
      <w:r w:rsidRPr="005108E4">
        <w:rPr>
          <w:spacing w:val="-29"/>
          <w:sz w:val="24"/>
        </w:rPr>
        <w:t xml:space="preserve"> </w:t>
      </w:r>
      <w:r w:rsidRPr="005108E4">
        <w:rPr>
          <w:sz w:val="24"/>
        </w:rPr>
        <w:t>payment</w:t>
      </w:r>
      <w:r w:rsidRPr="005108E4">
        <w:rPr>
          <w:spacing w:val="-28"/>
          <w:sz w:val="24"/>
        </w:rPr>
        <w:t xml:space="preserve"> </w:t>
      </w:r>
      <w:r w:rsidRPr="005108E4">
        <w:rPr>
          <w:sz w:val="24"/>
        </w:rPr>
        <w:t>or</w:t>
      </w:r>
      <w:r w:rsidRPr="005108E4">
        <w:rPr>
          <w:spacing w:val="-28"/>
          <w:sz w:val="24"/>
        </w:rPr>
        <w:t xml:space="preserve"> </w:t>
      </w:r>
      <w:r w:rsidRPr="005108E4">
        <w:rPr>
          <w:sz w:val="24"/>
        </w:rPr>
        <w:t>other</w:t>
      </w:r>
      <w:r w:rsidRPr="005108E4">
        <w:rPr>
          <w:spacing w:val="-29"/>
          <w:sz w:val="24"/>
        </w:rPr>
        <w:t xml:space="preserve"> </w:t>
      </w:r>
      <w:r w:rsidRPr="005108E4">
        <w:rPr>
          <w:sz w:val="24"/>
        </w:rPr>
        <w:t>compensation</w:t>
      </w:r>
      <w:r w:rsidRPr="005108E4">
        <w:rPr>
          <w:spacing w:val="-28"/>
          <w:sz w:val="24"/>
        </w:rPr>
        <w:t xml:space="preserve"> </w:t>
      </w:r>
      <w:r w:rsidRPr="005108E4">
        <w:rPr>
          <w:sz w:val="24"/>
        </w:rPr>
        <w:t>for</w:t>
      </w:r>
      <w:r w:rsidRPr="005108E4">
        <w:rPr>
          <w:spacing w:val="-28"/>
          <w:sz w:val="24"/>
        </w:rPr>
        <w:t xml:space="preserve"> </w:t>
      </w:r>
      <w:r w:rsidRPr="005108E4">
        <w:rPr>
          <w:sz w:val="24"/>
        </w:rPr>
        <w:t>services</w:t>
      </w:r>
      <w:r w:rsidRPr="005108E4">
        <w:rPr>
          <w:spacing w:val="-28"/>
          <w:sz w:val="24"/>
        </w:rPr>
        <w:t xml:space="preserve"> </w:t>
      </w:r>
      <w:r w:rsidRPr="005108E4">
        <w:rPr>
          <w:sz w:val="24"/>
        </w:rPr>
        <w:t>rendered</w:t>
      </w:r>
      <w:r w:rsidRPr="005108E4">
        <w:rPr>
          <w:spacing w:val="-28"/>
          <w:sz w:val="24"/>
        </w:rPr>
        <w:t xml:space="preserve"> </w:t>
      </w:r>
      <w:r w:rsidRPr="005108E4">
        <w:rPr>
          <w:sz w:val="24"/>
        </w:rPr>
        <w:t>as</w:t>
      </w:r>
      <w:r w:rsidRPr="005108E4">
        <w:rPr>
          <w:spacing w:val="-27"/>
          <w:sz w:val="24"/>
        </w:rPr>
        <w:t xml:space="preserve"> </w:t>
      </w:r>
      <w:r w:rsidRPr="005108E4">
        <w:rPr>
          <w:sz w:val="24"/>
        </w:rPr>
        <w:t>a</w:t>
      </w:r>
      <w:r w:rsidRPr="005108E4">
        <w:rPr>
          <w:spacing w:val="-29"/>
          <w:sz w:val="24"/>
        </w:rPr>
        <w:t xml:space="preserve"> </w:t>
      </w:r>
      <w:r w:rsidRPr="005108E4">
        <w:rPr>
          <w:sz w:val="24"/>
        </w:rPr>
        <w:t>Personal</w:t>
      </w:r>
      <w:r w:rsidRPr="005108E4">
        <w:rPr>
          <w:spacing w:val="-28"/>
          <w:sz w:val="24"/>
        </w:rPr>
        <w:t xml:space="preserve"> </w:t>
      </w:r>
      <w:r w:rsidRPr="005108E4">
        <w:rPr>
          <w:sz w:val="24"/>
        </w:rPr>
        <w:t>Caregiver other</w:t>
      </w:r>
      <w:r w:rsidRPr="005108E4">
        <w:rPr>
          <w:spacing w:val="-9"/>
          <w:sz w:val="24"/>
        </w:rPr>
        <w:t xml:space="preserve"> </w:t>
      </w:r>
      <w:r w:rsidRPr="005108E4">
        <w:rPr>
          <w:sz w:val="24"/>
        </w:rPr>
        <w:t>than</w:t>
      </w:r>
      <w:r w:rsidRPr="005108E4">
        <w:rPr>
          <w:spacing w:val="-8"/>
          <w:sz w:val="24"/>
        </w:rPr>
        <w:t xml:space="preserve"> </w:t>
      </w:r>
      <w:r w:rsidRPr="005108E4">
        <w:rPr>
          <w:sz w:val="24"/>
        </w:rPr>
        <w:t>reimbursement</w:t>
      </w:r>
      <w:r w:rsidRPr="005108E4">
        <w:rPr>
          <w:spacing w:val="-6"/>
          <w:sz w:val="24"/>
        </w:rPr>
        <w:t xml:space="preserve"> </w:t>
      </w:r>
      <w:r w:rsidRPr="005108E4">
        <w:rPr>
          <w:sz w:val="24"/>
        </w:rPr>
        <w:t>for</w:t>
      </w:r>
      <w:r w:rsidRPr="005108E4">
        <w:rPr>
          <w:spacing w:val="-9"/>
          <w:sz w:val="24"/>
        </w:rPr>
        <w:t xml:space="preserve"> </w:t>
      </w:r>
      <w:r w:rsidRPr="005108E4">
        <w:rPr>
          <w:sz w:val="24"/>
        </w:rPr>
        <w:t>reasonable</w:t>
      </w:r>
      <w:r w:rsidRPr="005108E4">
        <w:rPr>
          <w:spacing w:val="-10"/>
          <w:sz w:val="24"/>
        </w:rPr>
        <w:t xml:space="preserve"> </w:t>
      </w:r>
      <w:r w:rsidRPr="005108E4">
        <w:rPr>
          <w:sz w:val="24"/>
        </w:rPr>
        <w:t>expenses</w:t>
      </w:r>
      <w:r w:rsidRPr="005108E4">
        <w:rPr>
          <w:spacing w:val="-9"/>
          <w:sz w:val="24"/>
        </w:rPr>
        <w:t xml:space="preserve"> </w:t>
      </w:r>
      <w:r w:rsidRPr="005108E4">
        <w:rPr>
          <w:sz w:val="24"/>
        </w:rPr>
        <w:t>incurred</w:t>
      </w:r>
      <w:r w:rsidRPr="005108E4">
        <w:rPr>
          <w:spacing w:val="-10"/>
          <w:sz w:val="24"/>
        </w:rPr>
        <w:t xml:space="preserve"> </w:t>
      </w:r>
      <w:r w:rsidRPr="005108E4">
        <w:rPr>
          <w:sz w:val="24"/>
        </w:rPr>
        <w:t>in</w:t>
      </w:r>
      <w:r w:rsidRPr="005108E4">
        <w:rPr>
          <w:spacing w:val="-9"/>
          <w:sz w:val="24"/>
        </w:rPr>
        <w:t xml:space="preserve"> </w:t>
      </w:r>
      <w:r w:rsidRPr="005108E4">
        <w:rPr>
          <w:sz w:val="24"/>
        </w:rPr>
        <w:t>the</w:t>
      </w:r>
      <w:r w:rsidRPr="005108E4">
        <w:rPr>
          <w:spacing w:val="-11"/>
          <w:sz w:val="24"/>
        </w:rPr>
        <w:t xml:space="preserve"> </w:t>
      </w:r>
      <w:r w:rsidRPr="005108E4">
        <w:rPr>
          <w:sz w:val="24"/>
        </w:rPr>
        <w:t>provision</w:t>
      </w:r>
      <w:r w:rsidRPr="005108E4">
        <w:rPr>
          <w:spacing w:val="-7"/>
          <w:sz w:val="24"/>
        </w:rPr>
        <w:t xml:space="preserve"> </w:t>
      </w:r>
      <w:r w:rsidRPr="005108E4">
        <w:rPr>
          <w:sz w:val="24"/>
        </w:rPr>
        <w:t>of</w:t>
      </w:r>
      <w:r w:rsidRPr="005108E4">
        <w:rPr>
          <w:spacing w:val="-9"/>
          <w:sz w:val="24"/>
        </w:rPr>
        <w:t xml:space="preserve"> </w:t>
      </w:r>
      <w:r w:rsidRPr="005108E4">
        <w:rPr>
          <w:sz w:val="24"/>
        </w:rPr>
        <w:t>services as</w:t>
      </w:r>
      <w:r w:rsidRPr="005108E4">
        <w:rPr>
          <w:spacing w:val="-13"/>
          <w:sz w:val="24"/>
        </w:rPr>
        <w:t xml:space="preserve"> </w:t>
      </w:r>
      <w:r w:rsidRPr="005108E4">
        <w:rPr>
          <w:sz w:val="24"/>
        </w:rPr>
        <w:t>a</w:t>
      </w:r>
      <w:r w:rsidRPr="005108E4">
        <w:rPr>
          <w:spacing w:val="-11"/>
          <w:sz w:val="24"/>
        </w:rPr>
        <w:t xml:space="preserve"> </w:t>
      </w:r>
      <w:r w:rsidRPr="005108E4">
        <w:rPr>
          <w:sz w:val="24"/>
        </w:rPr>
        <w:t>Caregiver;</w:t>
      </w:r>
      <w:r w:rsidRPr="005108E4">
        <w:rPr>
          <w:spacing w:val="-10"/>
          <w:sz w:val="24"/>
        </w:rPr>
        <w:t xml:space="preserve"> </w:t>
      </w:r>
      <w:r w:rsidRPr="005108E4">
        <w:rPr>
          <w:sz w:val="24"/>
        </w:rPr>
        <w:t>provided</w:t>
      </w:r>
      <w:r w:rsidRPr="005108E4">
        <w:rPr>
          <w:spacing w:val="-13"/>
          <w:sz w:val="24"/>
        </w:rPr>
        <w:t xml:space="preserve"> </w:t>
      </w:r>
      <w:r w:rsidRPr="005108E4">
        <w:rPr>
          <w:sz w:val="24"/>
        </w:rPr>
        <w:t>however,</w:t>
      </w:r>
      <w:r w:rsidRPr="005108E4">
        <w:rPr>
          <w:spacing w:val="-12"/>
          <w:sz w:val="24"/>
        </w:rPr>
        <w:t xml:space="preserve"> </w:t>
      </w:r>
      <w:r w:rsidRPr="005108E4">
        <w:rPr>
          <w:sz w:val="24"/>
        </w:rPr>
        <w:t>that</w:t>
      </w:r>
      <w:r w:rsidRPr="005108E4">
        <w:rPr>
          <w:spacing w:val="-12"/>
          <w:sz w:val="24"/>
        </w:rPr>
        <w:t xml:space="preserve"> </w:t>
      </w:r>
      <w:r w:rsidRPr="005108E4">
        <w:rPr>
          <w:sz w:val="24"/>
        </w:rPr>
        <w:t>a</w:t>
      </w:r>
      <w:r w:rsidRPr="005108E4">
        <w:rPr>
          <w:spacing w:val="-14"/>
          <w:sz w:val="24"/>
        </w:rPr>
        <w:t xml:space="preserve"> </w:t>
      </w:r>
      <w:r w:rsidRPr="005108E4">
        <w:rPr>
          <w:sz w:val="24"/>
        </w:rPr>
        <w:t>caregiver's</w:t>
      </w:r>
      <w:r w:rsidRPr="005108E4">
        <w:rPr>
          <w:spacing w:val="-12"/>
          <w:sz w:val="24"/>
        </w:rPr>
        <w:t xml:space="preserve"> </w:t>
      </w:r>
      <w:r w:rsidRPr="005108E4">
        <w:rPr>
          <w:sz w:val="24"/>
        </w:rPr>
        <w:t>time</w:t>
      </w:r>
      <w:r w:rsidRPr="005108E4">
        <w:rPr>
          <w:spacing w:val="-14"/>
          <w:sz w:val="24"/>
        </w:rPr>
        <w:t xml:space="preserve"> </w:t>
      </w:r>
      <w:r w:rsidRPr="005108E4">
        <w:rPr>
          <w:sz w:val="24"/>
        </w:rPr>
        <w:t>is</w:t>
      </w:r>
      <w:r w:rsidRPr="005108E4">
        <w:rPr>
          <w:spacing w:val="-13"/>
          <w:sz w:val="24"/>
        </w:rPr>
        <w:t xml:space="preserve"> </w:t>
      </w:r>
      <w:r w:rsidRPr="005108E4">
        <w:rPr>
          <w:sz w:val="24"/>
        </w:rPr>
        <w:t>not</w:t>
      </w:r>
      <w:r w:rsidRPr="005108E4">
        <w:rPr>
          <w:spacing w:val="-11"/>
          <w:sz w:val="24"/>
        </w:rPr>
        <w:t xml:space="preserve"> </w:t>
      </w:r>
      <w:r w:rsidRPr="005108E4">
        <w:rPr>
          <w:sz w:val="24"/>
        </w:rPr>
        <w:t>considered</w:t>
      </w:r>
      <w:r w:rsidRPr="005108E4">
        <w:rPr>
          <w:spacing w:val="-13"/>
          <w:sz w:val="24"/>
        </w:rPr>
        <w:t xml:space="preserve"> </w:t>
      </w:r>
      <w:r w:rsidRPr="005108E4">
        <w:rPr>
          <w:sz w:val="24"/>
        </w:rPr>
        <w:t>a</w:t>
      </w:r>
      <w:r w:rsidRPr="005108E4">
        <w:rPr>
          <w:spacing w:val="-14"/>
          <w:sz w:val="24"/>
        </w:rPr>
        <w:t xml:space="preserve"> </w:t>
      </w:r>
      <w:r w:rsidRPr="005108E4">
        <w:rPr>
          <w:sz w:val="24"/>
        </w:rPr>
        <w:t xml:space="preserve">reasonable expense. In the case of a visiting nurse, personal care attendant, or home health aide serving as a Personal Caregiver, such individual may not receive payment or compensation above and </w:t>
      </w:r>
      <w:r w:rsidRPr="005108E4">
        <w:rPr>
          <w:spacing w:val="-3"/>
          <w:sz w:val="24"/>
        </w:rPr>
        <w:t xml:space="preserve">beyond </w:t>
      </w:r>
      <w:r w:rsidRPr="005108E4">
        <w:rPr>
          <w:sz w:val="24"/>
        </w:rPr>
        <w:t>their regular wages;</w:t>
      </w:r>
      <w:r w:rsidRPr="005108E4">
        <w:rPr>
          <w:spacing w:val="-8"/>
          <w:sz w:val="24"/>
        </w:rPr>
        <w:t xml:space="preserve"> </w:t>
      </w:r>
      <w:r w:rsidRPr="005108E4">
        <w:rPr>
          <w:sz w:val="24"/>
        </w:rPr>
        <w:t>or</w:t>
      </w:r>
    </w:p>
    <w:p w14:paraId="2DBEC68E" w14:textId="77777777" w:rsidR="00DA2759" w:rsidRPr="005108E4" w:rsidRDefault="009A7511">
      <w:pPr>
        <w:pStyle w:val="ListParagraph"/>
        <w:numPr>
          <w:ilvl w:val="4"/>
          <w:numId w:val="64"/>
        </w:numPr>
        <w:tabs>
          <w:tab w:val="left" w:pos="2516"/>
        </w:tabs>
        <w:spacing w:before="5"/>
        <w:ind w:left="2515" w:hanging="481"/>
        <w:rPr>
          <w:sz w:val="24"/>
        </w:rPr>
      </w:pPr>
      <w:r w:rsidRPr="005108E4">
        <w:rPr>
          <w:sz w:val="24"/>
        </w:rPr>
        <w:t>Participate in paid</w:t>
      </w:r>
      <w:r w:rsidRPr="005108E4">
        <w:rPr>
          <w:spacing w:val="-5"/>
          <w:sz w:val="24"/>
        </w:rPr>
        <w:t xml:space="preserve"> </w:t>
      </w:r>
      <w:r w:rsidRPr="005108E4">
        <w:rPr>
          <w:sz w:val="24"/>
        </w:rPr>
        <w:t>advertising.</w:t>
      </w:r>
    </w:p>
    <w:p w14:paraId="0AD3FF78" w14:textId="77777777" w:rsidR="00DA2759" w:rsidRPr="005108E4" w:rsidRDefault="009A7511">
      <w:pPr>
        <w:pStyle w:val="ListParagraph"/>
        <w:numPr>
          <w:ilvl w:val="3"/>
          <w:numId w:val="64"/>
        </w:numPr>
        <w:tabs>
          <w:tab w:val="left" w:pos="2124"/>
        </w:tabs>
        <w:spacing w:before="4" w:line="242" w:lineRule="auto"/>
        <w:ind w:left="1675" w:right="116" w:firstLine="0"/>
        <w:rPr>
          <w:sz w:val="24"/>
        </w:rPr>
      </w:pPr>
      <w:r w:rsidRPr="005108E4">
        <w:rPr>
          <w:sz w:val="24"/>
        </w:rPr>
        <w:t xml:space="preserve">A Personal Caregiver shall notify the Commission within five calendar </w:t>
      </w:r>
      <w:r w:rsidRPr="005108E4">
        <w:rPr>
          <w:spacing w:val="-3"/>
          <w:sz w:val="24"/>
        </w:rPr>
        <w:t xml:space="preserve">days </w:t>
      </w:r>
      <w:r w:rsidRPr="005108E4">
        <w:rPr>
          <w:sz w:val="24"/>
        </w:rPr>
        <w:t>upon the death of a Personal Caregiver's Registered Qualifying</w:t>
      </w:r>
      <w:r w:rsidRPr="005108E4">
        <w:rPr>
          <w:spacing w:val="-15"/>
          <w:sz w:val="24"/>
        </w:rPr>
        <w:t xml:space="preserve"> </w:t>
      </w:r>
      <w:r w:rsidRPr="005108E4">
        <w:rPr>
          <w:sz w:val="24"/>
        </w:rPr>
        <w:t>Patient.</w:t>
      </w:r>
    </w:p>
    <w:p w14:paraId="01FC55D2" w14:textId="77777777" w:rsidR="00DA2759" w:rsidRPr="005108E4" w:rsidRDefault="009A7511">
      <w:pPr>
        <w:pStyle w:val="ListParagraph"/>
        <w:numPr>
          <w:ilvl w:val="3"/>
          <w:numId w:val="64"/>
        </w:numPr>
        <w:tabs>
          <w:tab w:val="left" w:pos="2120"/>
        </w:tabs>
        <w:spacing w:before="2"/>
        <w:ind w:hanging="445"/>
        <w:rPr>
          <w:sz w:val="24"/>
        </w:rPr>
      </w:pPr>
      <w:r w:rsidRPr="005108E4">
        <w:rPr>
          <w:sz w:val="24"/>
        </w:rPr>
        <w:t>A</w:t>
      </w:r>
      <w:r w:rsidRPr="005108E4">
        <w:rPr>
          <w:spacing w:val="-11"/>
          <w:sz w:val="24"/>
        </w:rPr>
        <w:t xml:space="preserve"> </w:t>
      </w:r>
      <w:r w:rsidRPr="005108E4">
        <w:rPr>
          <w:sz w:val="24"/>
        </w:rPr>
        <w:t>Personal</w:t>
      </w:r>
      <w:r w:rsidRPr="005108E4">
        <w:rPr>
          <w:spacing w:val="-7"/>
          <w:sz w:val="24"/>
        </w:rPr>
        <w:t xml:space="preserve"> </w:t>
      </w:r>
      <w:r w:rsidRPr="005108E4">
        <w:rPr>
          <w:sz w:val="24"/>
        </w:rPr>
        <w:t>Caregiver</w:t>
      </w:r>
      <w:r w:rsidRPr="005108E4">
        <w:rPr>
          <w:spacing w:val="-9"/>
          <w:sz w:val="24"/>
        </w:rPr>
        <w:t xml:space="preserve"> </w:t>
      </w:r>
      <w:r w:rsidRPr="005108E4">
        <w:rPr>
          <w:sz w:val="24"/>
        </w:rPr>
        <w:t>engaging</w:t>
      </w:r>
      <w:r w:rsidRPr="005108E4">
        <w:rPr>
          <w:spacing w:val="-9"/>
          <w:sz w:val="24"/>
        </w:rPr>
        <w:t xml:space="preserve"> </w:t>
      </w:r>
      <w:r w:rsidRPr="005108E4">
        <w:rPr>
          <w:sz w:val="24"/>
        </w:rPr>
        <w:t>in</w:t>
      </w:r>
      <w:r w:rsidRPr="005108E4">
        <w:rPr>
          <w:spacing w:val="-8"/>
          <w:sz w:val="24"/>
        </w:rPr>
        <w:t xml:space="preserve"> </w:t>
      </w:r>
      <w:r w:rsidRPr="005108E4">
        <w:rPr>
          <w:sz w:val="24"/>
        </w:rPr>
        <w:t>cultivation</w:t>
      </w:r>
      <w:r w:rsidRPr="005108E4">
        <w:rPr>
          <w:spacing w:val="-8"/>
          <w:sz w:val="24"/>
        </w:rPr>
        <w:t xml:space="preserve"> </w:t>
      </w:r>
      <w:r w:rsidRPr="005108E4">
        <w:rPr>
          <w:sz w:val="24"/>
        </w:rPr>
        <w:t>for</w:t>
      </w:r>
      <w:r w:rsidRPr="005108E4">
        <w:rPr>
          <w:spacing w:val="-10"/>
          <w:sz w:val="24"/>
        </w:rPr>
        <w:t xml:space="preserve"> </w:t>
      </w:r>
      <w:r w:rsidRPr="005108E4">
        <w:rPr>
          <w:sz w:val="24"/>
        </w:rPr>
        <w:t>a</w:t>
      </w:r>
      <w:r w:rsidRPr="005108E4">
        <w:rPr>
          <w:spacing w:val="-11"/>
          <w:sz w:val="24"/>
        </w:rPr>
        <w:t xml:space="preserve"> </w:t>
      </w:r>
      <w:r w:rsidRPr="005108E4">
        <w:rPr>
          <w:sz w:val="24"/>
        </w:rPr>
        <w:t>Registered</w:t>
      </w:r>
      <w:r w:rsidRPr="005108E4">
        <w:rPr>
          <w:spacing w:val="-10"/>
          <w:sz w:val="24"/>
        </w:rPr>
        <w:t xml:space="preserve"> </w:t>
      </w:r>
      <w:r w:rsidRPr="005108E4">
        <w:rPr>
          <w:sz w:val="24"/>
        </w:rPr>
        <w:t>Qualifying</w:t>
      </w:r>
      <w:r w:rsidRPr="005108E4">
        <w:rPr>
          <w:spacing w:val="-12"/>
          <w:sz w:val="24"/>
        </w:rPr>
        <w:t xml:space="preserve"> </w:t>
      </w:r>
      <w:r w:rsidRPr="005108E4">
        <w:rPr>
          <w:sz w:val="24"/>
        </w:rPr>
        <w:t>Patient</w:t>
      </w:r>
      <w:r w:rsidRPr="005108E4">
        <w:rPr>
          <w:spacing w:val="-9"/>
          <w:sz w:val="24"/>
        </w:rPr>
        <w:t xml:space="preserve"> </w:t>
      </w:r>
      <w:r w:rsidRPr="005108E4">
        <w:rPr>
          <w:sz w:val="24"/>
        </w:rPr>
        <w:t>shall</w:t>
      </w:r>
    </w:p>
    <w:p w14:paraId="487507BF" w14:textId="77777777" w:rsidR="00DA2759" w:rsidRPr="005108E4" w:rsidRDefault="009A7511">
      <w:pPr>
        <w:pStyle w:val="ListParagraph"/>
        <w:numPr>
          <w:ilvl w:val="4"/>
          <w:numId w:val="64"/>
        </w:numPr>
        <w:tabs>
          <w:tab w:val="left" w:pos="2403"/>
        </w:tabs>
        <w:spacing w:before="3" w:line="244" w:lineRule="auto"/>
        <w:ind w:left="2035" w:right="117" w:firstLine="0"/>
        <w:rPr>
          <w:sz w:val="24"/>
        </w:rPr>
      </w:pPr>
      <w:r w:rsidRPr="005108E4">
        <w:rPr>
          <w:sz w:val="24"/>
        </w:rPr>
        <w:t>Maintain a log of the costs associated with growing and make that log available to the Commission upon</w:t>
      </w:r>
      <w:r w:rsidRPr="005108E4">
        <w:rPr>
          <w:spacing w:val="-5"/>
          <w:sz w:val="24"/>
        </w:rPr>
        <w:t xml:space="preserve"> </w:t>
      </w:r>
      <w:r w:rsidRPr="005108E4">
        <w:rPr>
          <w:sz w:val="24"/>
        </w:rPr>
        <w:t>request;</w:t>
      </w:r>
    </w:p>
    <w:p w14:paraId="4CB6F58B" w14:textId="77777777" w:rsidR="00DA2759" w:rsidRPr="005108E4" w:rsidRDefault="009A7511">
      <w:pPr>
        <w:pStyle w:val="ListParagraph"/>
        <w:numPr>
          <w:ilvl w:val="4"/>
          <w:numId w:val="64"/>
        </w:numPr>
        <w:tabs>
          <w:tab w:val="left" w:pos="2336"/>
        </w:tabs>
        <w:spacing w:line="242" w:lineRule="auto"/>
        <w:ind w:left="2035" w:right="116" w:firstLine="0"/>
        <w:rPr>
          <w:sz w:val="24"/>
        </w:rPr>
      </w:pPr>
      <w:r w:rsidRPr="005108E4">
        <w:rPr>
          <w:sz w:val="24"/>
        </w:rPr>
        <w:t>Provide</w:t>
      </w:r>
      <w:r w:rsidRPr="005108E4">
        <w:rPr>
          <w:spacing w:val="-26"/>
          <w:sz w:val="24"/>
        </w:rPr>
        <w:t xml:space="preserve"> </w:t>
      </w:r>
      <w:r w:rsidRPr="005108E4">
        <w:rPr>
          <w:sz w:val="24"/>
        </w:rPr>
        <w:t>annual</w:t>
      </w:r>
      <w:r w:rsidRPr="005108E4">
        <w:rPr>
          <w:spacing w:val="-23"/>
          <w:sz w:val="24"/>
        </w:rPr>
        <w:t xml:space="preserve"> </w:t>
      </w:r>
      <w:r w:rsidRPr="005108E4">
        <w:rPr>
          <w:sz w:val="24"/>
        </w:rPr>
        <w:t>written</w:t>
      </w:r>
      <w:r w:rsidRPr="005108E4">
        <w:rPr>
          <w:spacing w:val="-25"/>
          <w:sz w:val="24"/>
        </w:rPr>
        <w:t xml:space="preserve"> </w:t>
      </w:r>
      <w:r w:rsidRPr="005108E4">
        <w:rPr>
          <w:sz w:val="24"/>
        </w:rPr>
        <w:t>notice</w:t>
      </w:r>
      <w:r w:rsidRPr="005108E4">
        <w:rPr>
          <w:spacing w:val="-25"/>
          <w:sz w:val="24"/>
        </w:rPr>
        <w:t xml:space="preserve"> </w:t>
      </w:r>
      <w:r w:rsidRPr="005108E4">
        <w:rPr>
          <w:sz w:val="24"/>
        </w:rPr>
        <w:t>of</w:t>
      </w:r>
      <w:r w:rsidRPr="005108E4">
        <w:rPr>
          <w:spacing w:val="-24"/>
          <w:sz w:val="24"/>
        </w:rPr>
        <w:t xml:space="preserve"> </w:t>
      </w:r>
      <w:r w:rsidRPr="005108E4">
        <w:rPr>
          <w:sz w:val="24"/>
        </w:rPr>
        <w:t>the</w:t>
      </w:r>
      <w:r w:rsidRPr="005108E4">
        <w:rPr>
          <w:spacing w:val="-27"/>
          <w:sz w:val="24"/>
        </w:rPr>
        <w:t xml:space="preserve"> </w:t>
      </w:r>
      <w:r w:rsidRPr="005108E4">
        <w:rPr>
          <w:sz w:val="24"/>
        </w:rPr>
        <w:t>Personal</w:t>
      </w:r>
      <w:r w:rsidRPr="005108E4">
        <w:rPr>
          <w:spacing w:val="-26"/>
          <w:sz w:val="24"/>
        </w:rPr>
        <w:t xml:space="preserve"> </w:t>
      </w:r>
      <w:r w:rsidRPr="005108E4">
        <w:rPr>
          <w:sz w:val="24"/>
        </w:rPr>
        <w:t>Caregiver's</w:t>
      </w:r>
      <w:r w:rsidRPr="005108E4">
        <w:rPr>
          <w:spacing w:val="-26"/>
          <w:sz w:val="24"/>
        </w:rPr>
        <w:t xml:space="preserve"> </w:t>
      </w:r>
      <w:r w:rsidRPr="005108E4">
        <w:rPr>
          <w:sz w:val="24"/>
        </w:rPr>
        <w:t>cultivation</w:t>
      </w:r>
      <w:r w:rsidRPr="005108E4">
        <w:rPr>
          <w:spacing w:val="-27"/>
          <w:sz w:val="24"/>
        </w:rPr>
        <w:t xml:space="preserve"> </w:t>
      </w:r>
      <w:r w:rsidRPr="005108E4">
        <w:rPr>
          <w:sz w:val="24"/>
        </w:rPr>
        <w:t>conditions</w:t>
      </w:r>
      <w:r w:rsidRPr="005108E4">
        <w:rPr>
          <w:spacing w:val="-26"/>
          <w:sz w:val="24"/>
        </w:rPr>
        <w:t xml:space="preserve"> </w:t>
      </w:r>
      <w:r w:rsidRPr="005108E4">
        <w:rPr>
          <w:sz w:val="24"/>
        </w:rPr>
        <w:t>to</w:t>
      </w:r>
      <w:r w:rsidRPr="005108E4">
        <w:rPr>
          <w:spacing w:val="-26"/>
          <w:sz w:val="24"/>
        </w:rPr>
        <w:t xml:space="preserve"> </w:t>
      </w:r>
      <w:r w:rsidRPr="005108E4">
        <w:rPr>
          <w:sz w:val="24"/>
        </w:rPr>
        <w:t>the Registered Qualifying Patient and additional written notice of any change to those conditions.</w:t>
      </w:r>
    </w:p>
    <w:p w14:paraId="21F6A718" w14:textId="77777777" w:rsidR="00DA2759" w:rsidRPr="005108E4" w:rsidRDefault="009A7511">
      <w:pPr>
        <w:pStyle w:val="ListParagraph"/>
        <w:numPr>
          <w:ilvl w:val="3"/>
          <w:numId w:val="64"/>
        </w:numPr>
        <w:tabs>
          <w:tab w:val="left" w:pos="2069"/>
        </w:tabs>
        <w:spacing w:line="242" w:lineRule="auto"/>
        <w:ind w:left="1675" w:right="117" w:firstLine="0"/>
        <w:rPr>
          <w:sz w:val="24"/>
        </w:rPr>
      </w:pPr>
      <w:r w:rsidRPr="005108E4">
        <w:rPr>
          <w:sz w:val="24"/>
        </w:rPr>
        <w:t>A</w:t>
      </w:r>
      <w:r w:rsidRPr="005108E4">
        <w:rPr>
          <w:spacing w:val="-23"/>
          <w:sz w:val="24"/>
        </w:rPr>
        <w:t xml:space="preserve"> </w:t>
      </w:r>
      <w:r w:rsidRPr="005108E4">
        <w:rPr>
          <w:sz w:val="24"/>
        </w:rPr>
        <w:t>Personal</w:t>
      </w:r>
      <w:r w:rsidRPr="005108E4">
        <w:rPr>
          <w:spacing w:val="-21"/>
          <w:sz w:val="24"/>
        </w:rPr>
        <w:t xml:space="preserve"> </w:t>
      </w:r>
      <w:r w:rsidRPr="005108E4">
        <w:rPr>
          <w:sz w:val="24"/>
        </w:rPr>
        <w:t>Caregiver</w:t>
      </w:r>
      <w:r w:rsidRPr="005108E4">
        <w:rPr>
          <w:spacing w:val="-23"/>
          <w:sz w:val="24"/>
        </w:rPr>
        <w:t xml:space="preserve"> </w:t>
      </w:r>
      <w:r w:rsidRPr="005108E4">
        <w:rPr>
          <w:sz w:val="24"/>
        </w:rPr>
        <w:t>engaging</w:t>
      </w:r>
      <w:r w:rsidRPr="005108E4">
        <w:rPr>
          <w:spacing w:val="-24"/>
          <w:sz w:val="24"/>
        </w:rPr>
        <w:t xml:space="preserve"> </w:t>
      </w:r>
      <w:r w:rsidRPr="005108E4">
        <w:rPr>
          <w:sz w:val="24"/>
        </w:rPr>
        <w:t>in</w:t>
      </w:r>
      <w:r w:rsidRPr="005108E4">
        <w:rPr>
          <w:spacing w:val="-22"/>
          <w:sz w:val="24"/>
        </w:rPr>
        <w:t xml:space="preserve"> </w:t>
      </w:r>
      <w:r w:rsidRPr="005108E4">
        <w:rPr>
          <w:sz w:val="24"/>
        </w:rPr>
        <w:t>Hardship</w:t>
      </w:r>
      <w:r w:rsidRPr="005108E4">
        <w:rPr>
          <w:spacing w:val="-21"/>
          <w:sz w:val="24"/>
        </w:rPr>
        <w:t xml:space="preserve"> </w:t>
      </w:r>
      <w:r w:rsidRPr="005108E4">
        <w:rPr>
          <w:sz w:val="24"/>
        </w:rPr>
        <w:t>Cultivation</w:t>
      </w:r>
      <w:r w:rsidRPr="005108E4">
        <w:rPr>
          <w:spacing w:val="-22"/>
          <w:sz w:val="24"/>
        </w:rPr>
        <w:t xml:space="preserve"> </w:t>
      </w:r>
      <w:r w:rsidRPr="005108E4">
        <w:rPr>
          <w:sz w:val="24"/>
        </w:rPr>
        <w:t>shall</w:t>
      </w:r>
      <w:r w:rsidRPr="005108E4">
        <w:rPr>
          <w:spacing w:val="-21"/>
          <w:sz w:val="24"/>
        </w:rPr>
        <w:t xml:space="preserve"> </w:t>
      </w:r>
      <w:r w:rsidRPr="005108E4">
        <w:rPr>
          <w:sz w:val="24"/>
        </w:rPr>
        <w:t>comply</w:t>
      </w:r>
      <w:r w:rsidRPr="005108E4">
        <w:rPr>
          <w:spacing w:val="-29"/>
          <w:sz w:val="24"/>
        </w:rPr>
        <w:t xml:space="preserve"> </w:t>
      </w:r>
      <w:r w:rsidRPr="005108E4">
        <w:rPr>
          <w:sz w:val="24"/>
        </w:rPr>
        <w:t>with</w:t>
      </w:r>
      <w:r w:rsidRPr="005108E4">
        <w:rPr>
          <w:spacing w:val="-22"/>
          <w:sz w:val="24"/>
        </w:rPr>
        <w:t xml:space="preserve"> </w:t>
      </w:r>
      <w:r w:rsidRPr="005108E4">
        <w:rPr>
          <w:sz w:val="24"/>
        </w:rPr>
        <w:t>all</w:t>
      </w:r>
      <w:r w:rsidRPr="005108E4">
        <w:rPr>
          <w:spacing w:val="-21"/>
          <w:sz w:val="24"/>
        </w:rPr>
        <w:t xml:space="preserve"> </w:t>
      </w:r>
      <w:r w:rsidRPr="005108E4">
        <w:rPr>
          <w:sz w:val="24"/>
        </w:rPr>
        <w:t>applicable municipal or state requirements for electrical usage and fire safety, and shall document its fire safety plan and electrical and fire</w:t>
      </w:r>
      <w:r w:rsidRPr="005108E4">
        <w:rPr>
          <w:spacing w:val="-19"/>
          <w:sz w:val="24"/>
        </w:rPr>
        <w:t xml:space="preserve"> </w:t>
      </w:r>
      <w:r w:rsidRPr="005108E4">
        <w:rPr>
          <w:sz w:val="24"/>
        </w:rPr>
        <w:t>inspections.</w:t>
      </w:r>
    </w:p>
    <w:p w14:paraId="0E751625" w14:textId="77777777" w:rsidR="00DA2759" w:rsidRPr="005108E4" w:rsidRDefault="00DA2759">
      <w:pPr>
        <w:pStyle w:val="BodyText"/>
        <w:spacing w:before="6"/>
        <w:jc w:val="left"/>
      </w:pPr>
    </w:p>
    <w:p w14:paraId="3CDF356D" w14:textId="77777777" w:rsidR="00DA2759" w:rsidRPr="005108E4" w:rsidRDefault="009A7511" w:rsidP="00CC6296">
      <w:pPr>
        <w:pStyle w:val="ListParagraph"/>
        <w:numPr>
          <w:ilvl w:val="2"/>
          <w:numId w:val="64"/>
        </w:numPr>
        <w:tabs>
          <w:tab w:val="left" w:pos="1779"/>
        </w:tabs>
        <w:ind w:hanging="460"/>
        <w:outlineLvl w:val="1"/>
        <w:rPr>
          <w:sz w:val="24"/>
        </w:rPr>
      </w:pPr>
      <w:r w:rsidRPr="005108E4">
        <w:rPr>
          <w:sz w:val="24"/>
          <w:u w:val="single"/>
        </w:rPr>
        <w:t>Institutional</w:t>
      </w:r>
      <w:r w:rsidRPr="005108E4">
        <w:rPr>
          <w:spacing w:val="-1"/>
          <w:sz w:val="24"/>
          <w:u w:val="single"/>
        </w:rPr>
        <w:t xml:space="preserve"> </w:t>
      </w:r>
      <w:r w:rsidRPr="005108E4">
        <w:rPr>
          <w:sz w:val="24"/>
          <w:u w:val="single"/>
        </w:rPr>
        <w:t>Caregivers</w:t>
      </w:r>
      <w:r w:rsidRPr="005108E4">
        <w:rPr>
          <w:sz w:val="24"/>
        </w:rPr>
        <w:t>.</w:t>
      </w:r>
    </w:p>
    <w:p w14:paraId="5A1161F9" w14:textId="77777777" w:rsidR="00DA2759" w:rsidRPr="005108E4" w:rsidRDefault="009A7511">
      <w:pPr>
        <w:pStyle w:val="ListParagraph"/>
        <w:numPr>
          <w:ilvl w:val="3"/>
          <w:numId w:val="64"/>
        </w:numPr>
        <w:tabs>
          <w:tab w:val="left" w:pos="2120"/>
        </w:tabs>
        <w:spacing w:before="2"/>
        <w:ind w:hanging="445"/>
        <w:rPr>
          <w:sz w:val="24"/>
        </w:rPr>
      </w:pPr>
      <w:r w:rsidRPr="005108E4">
        <w:rPr>
          <w:sz w:val="24"/>
        </w:rPr>
        <w:t>An Institutional Caregiver</w:t>
      </w:r>
      <w:r w:rsidRPr="005108E4">
        <w:rPr>
          <w:spacing w:val="-3"/>
          <w:sz w:val="24"/>
        </w:rPr>
        <w:t xml:space="preserve"> may:</w:t>
      </w:r>
    </w:p>
    <w:p w14:paraId="67E88351" w14:textId="77777777" w:rsidR="00DA2759" w:rsidRPr="005108E4" w:rsidRDefault="009A7511">
      <w:pPr>
        <w:pStyle w:val="ListParagraph"/>
        <w:numPr>
          <w:ilvl w:val="4"/>
          <w:numId w:val="64"/>
        </w:numPr>
        <w:tabs>
          <w:tab w:val="left" w:pos="2331"/>
        </w:tabs>
        <w:spacing w:before="5" w:line="242" w:lineRule="auto"/>
        <w:ind w:left="2035" w:right="115" w:firstLine="0"/>
        <w:rPr>
          <w:sz w:val="24"/>
        </w:rPr>
      </w:pPr>
      <w:r w:rsidRPr="005108E4">
        <w:rPr>
          <w:sz w:val="24"/>
        </w:rPr>
        <w:t>Receive</w:t>
      </w:r>
      <w:r w:rsidRPr="005108E4">
        <w:rPr>
          <w:spacing w:val="-29"/>
          <w:sz w:val="24"/>
        </w:rPr>
        <w:t xml:space="preserve"> </w:t>
      </w:r>
      <w:r w:rsidRPr="005108E4">
        <w:rPr>
          <w:sz w:val="24"/>
        </w:rPr>
        <w:t>Marijuana</w:t>
      </w:r>
      <w:r w:rsidRPr="005108E4">
        <w:rPr>
          <w:spacing w:val="-29"/>
          <w:sz w:val="24"/>
        </w:rPr>
        <w:t xml:space="preserve"> </w:t>
      </w:r>
      <w:r w:rsidRPr="005108E4">
        <w:rPr>
          <w:sz w:val="24"/>
        </w:rPr>
        <w:t>delivered</w:t>
      </w:r>
      <w:r w:rsidRPr="005108E4">
        <w:rPr>
          <w:spacing w:val="-27"/>
          <w:sz w:val="24"/>
        </w:rPr>
        <w:t xml:space="preserve"> </w:t>
      </w:r>
      <w:r w:rsidRPr="005108E4">
        <w:rPr>
          <w:sz w:val="24"/>
        </w:rPr>
        <w:t>to</w:t>
      </w:r>
      <w:r w:rsidRPr="005108E4">
        <w:rPr>
          <w:spacing w:val="-28"/>
          <w:sz w:val="24"/>
        </w:rPr>
        <w:t xml:space="preserve"> </w:t>
      </w:r>
      <w:r w:rsidRPr="005108E4">
        <w:rPr>
          <w:sz w:val="24"/>
        </w:rPr>
        <w:t>the</w:t>
      </w:r>
      <w:r w:rsidRPr="005108E4">
        <w:rPr>
          <w:spacing w:val="-28"/>
          <w:sz w:val="24"/>
        </w:rPr>
        <w:t xml:space="preserve"> </w:t>
      </w:r>
      <w:r w:rsidRPr="005108E4">
        <w:rPr>
          <w:sz w:val="24"/>
        </w:rPr>
        <w:t>Caregiving</w:t>
      </w:r>
      <w:r w:rsidRPr="005108E4">
        <w:rPr>
          <w:spacing w:val="-31"/>
          <w:sz w:val="24"/>
        </w:rPr>
        <w:t xml:space="preserve"> </w:t>
      </w:r>
      <w:r w:rsidRPr="005108E4">
        <w:rPr>
          <w:sz w:val="24"/>
        </w:rPr>
        <w:t>Institution</w:t>
      </w:r>
      <w:r w:rsidRPr="005108E4">
        <w:rPr>
          <w:spacing w:val="-27"/>
          <w:sz w:val="24"/>
        </w:rPr>
        <w:t xml:space="preserve"> </w:t>
      </w:r>
      <w:r w:rsidRPr="005108E4">
        <w:rPr>
          <w:sz w:val="24"/>
        </w:rPr>
        <w:t>for</w:t>
      </w:r>
      <w:r w:rsidRPr="005108E4">
        <w:rPr>
          <w:spacing w:val="-29"/>
          <w:sz w:val="24"/>
        </w:rPr>
        <w:t xml:space="preserve"> </w:t>
      </w:r>
      <w:r w:rsidRPr="005108E4">
        <w:rPr>
          <w:sz w:val="24"/>
        </w:rPr>
        <w:t>a</w:t>
      </w:r>
      <w:r w:rsidRPr="005108E4">
        <w:rPr>
          <w:spacing w:val="-28"/>
          <w:sz w:val="24"/>
        </w:rPr>
        <w:t xml:space="preserve"> </w:t>
      </w:r>
      <w:r w:rsidRPr="005108E4">
        <w:rPr>
          <w:sz w:val="24"/>
        </w:rPr>
        <w:t>Registered</w:t>
      </w:r>
      <w:r w:rsidRPr="005108E4">
        <w:rPr>
          <w:spacing w:val="-28"/>
          <w:sz w:val="24"/>
        </w:rPr>
        <w:t xml:space="preserve"> </w:t>
      </w:r>
      <w:r w:rsidRPr="005108E4">
        <w:rPr>
          <w:sz w:val="24"/>
        </w:rPr>
        <w:t>Qualifying Patient;</w:t>
      </w:r>
    </w:p>
    <w:p w14:paraId="5E02AFE9" w14:textId="77777777" w:rsidR="00DA2759" w:rsidRPr="005108E4" w:rsidRDefault="009A7511">
      <w:pPr>
        <w:pStyle w:val="ListParagraph"/>
        <w:numPr>
          <w:ilvl w:val="4"/>
          <w:numId w:val="64"/>
        </w:numPr>
        <w:tabs>
          <w:tab w:val="left" w:pos="2396"/>
        </w:tabs>
        <w:spacing w:before="2"/>
        <w:ind w:hanging="361"/>
        <w:rPr>
          <w:sz w:val="24"/>
        </w:rPr>
      </w:pPr>
      <w:r w:rsidRPr="005108E4">
        <w:rPr>
          <w:sz w:val="24"/>
        </w:rPr>
        <w:t>Prepare Marijuana for consumption by a Registered Qualifying Patient;</w:t>
      </w:r>
      <w:r w:rsidRPr="005108E4">
        <w:rPr>
          <w:spacing w:val="-40"/>
          <w:sz w:val="24"/>
        </w:rPr>
        <w:t xml:space="preserve"> </w:t>
      </w:r>
      <w:r w:rsidRPr="005108E4">
        <w:rPr>
          <w:sz w:val="24"/>
        </w:rPr>
        <w:t>and</w:t>
      </w:r>
    </w:p>
    <w:p w14:paraId="282376A8" w14:textId="77777777" w:rsidR="00DA2759" w:rsidRPr="005108E4" w:rsidRDefault="009A7511">
      <w:pPr>
        <w:pStyle w:val="ListParagraph"/>
        <w:numPr>
          <w:ilvl w:val="4"/>
          <w:numId w:val="64"/>
        </w:numPr>
        <w:tabs>
          <w:tab w:val="left" w:pos="2403"/>
        </w:tabs>
        <w:spacing w:before="2" w:line="244" w:lineRule="auto"/>
        <w:ind w:left="2035" w:right="117" w:firstLine="0"/>
        <w:rPr>
          <w:sz w:val="24"/>
        </w:rPr>
      </w:pPr>
      <w:r w:rsidRPr="005108E4">
        <w:rPr>
          <w:sz w:val="24"/>
        </w:rPr>
        <w:t>Administer Marijuana to a Registered Qualifying Patient or facilitate consumption of Marijuana for medical use by the Qualifying</w:t>
      </w:r>
      <w:r w:rsidRPr="005108E4">
        <w:rPr>
          <w:spacing w:val="-24"/>
          <w:sz w:val="24"/>
        </w:rPr>
        <w:t xml:space="preserve"> </w:t>
      </w:r>
      <w:r w:rsidRPr="005108E4">
        <w:rPr>
          <w:sz w:val="24"/>
        </w:rPr>
        <w:t>Patient.</w:t>
      </w:r>
    </w:p>
    <w:p w14:paraId="738BCBEB" w14:textId="77777777" w:rsidR="00DA2759" w:rsidRPr="005108E4" w:rsidRDefault="009A7511">
      <w:pPr>
        <w:pStyle w:val="ListParagraph"/>
        <w:numPr>
          <w:ilvl w:val="3"/>
          <w:numId w:val="64"/>
        </w:numPr>
        <w:tabs>
          <w:tab w:val="left" w:pos="2134"/>
        </w:tabs>
        <w:spacing w:line="272" w:lineRule="exact"/>
        <w:ind w:left="2133" w:hanging="459"/>
        <w:rPr>
          <w:sz w:val="24"/>
        </w:rPr>
      </w:pPr>
      <w:r w:rsidRPr="005108E4">
        <w:rPr>
          <w:sz w:val="24"/>
        </w:rPr>
        <w:t>An Institutional Caregiver may</w:t>
      </w:r>
      <w:r w:rsidRPr="005108E4">
        <w:rPr>
          <w:spacing w:val="-12"/>
          <w:sz w:val="24"/>
        </w:rPr>
        <w:t xml:space="preserve"> </w:t>
      </w:r>
      <w:r w:rsidRPr="005108E4">
        <w:rPr>
          <w:sz w:val="24"/>
        </w:rPr>
        <w:t>not:</w:t>
      </w:r>
    </w:p>
    <w:p w14:paraId="551ADBC0" w14:textId="77777777" w:rsidR="00DA2759" w:rsidRPr="005108E4" w:rsidRDefault="009A7511">
      <w:pPr>
        <w:pStyle w:val="ListParagraph"/>
        <w:numPr>
          <w:ilvl w:val="4"/>
          <w:numId w:val="64"/>
        </w:numPr>
        <w:tabs>
          <w:tab w:val="left" w:pos="2338"/>
        </w:tabs>
        <w:spacing w:before="5" w:line="242" w:lineRule="auto"/>
        <w:ind w:left="2035" w:right="117" w:firstLine="0"/>
        <w:rPr>
          <w:sz w:val="24"/>
        </w:rPr>
      </w:pPr>
      <w:r w:rsidRPr="005108E4">
        <w:rPr>
          <w:sz w:val="24"/>
        </w:rPr>
        <w:t>Consume,</w:t>
      </w:r>
      <w:r w:rsidRPr="005108E4">
        <w:rPr>
          <w:spacing w:val="-24"/>
          <w:sz w:val="24"/>
        </w:rPr>
        <w:t xml:space="preserve"> </w:t>
      </w:r>
      <w:r w:rsidRPr="005108E4">
        <w:rPr>
          <w:sz w:val="24"/>
        </w:rPr>
        <w:t>by</w:t>
      </w:r>
      <w:r w:rsidRPr="005108E4">
        <w:rPr>
          <w:spacing w:val="-30"/>
          <w:sz w:val="24"/>
        </w:rPr>
        <w:t xml:space="preserve"> </w:t>
      </w:r>
      <w:r w:rsidRPr="005108E4">
        <w:rPr>
          <w:sz w:val="24"/>
        </w:rPr>
        <w:t>any</w:t>
      </w:r>
      <w:r w:rsidRPr="005108E4">
        <w:rPr>
          <w:spacing w:val="-30"/>
          <w:sz w:val="24"/>
        </w:rPr>
        <w:t xml:space="preserve"> </w:t>
      </w:r>
      <w:r w:rsidRPr="005108E4">
        <w:rPr>
          <w:sz w:val="24"/>
        </w:rPr>
        <w:t>means,</w:t>
      </w:r>
      <w:r w:rsidRPr="005108E4">
        <w:rPr>
          <w:spacing w:val="-23"/>
          <w:sz w:val="24"/>
        </w:rPr>
        <w:t xml:space="preserve"> </w:t>
      </w:r>
      <w:r w:rsidRPr="005108E4">
        <w:rPr>
          <w:sz w:val="24"/>
        </w:rPr>
        <w:t>Marijuana</w:t>
      </w:r>
      <w:r w:rsidRPr="005108E4">
        <w:rPr>
          <w:spacing w:val="-24"/>
          <w:sz w:val="24"/>
        </w:rPr>
        <w:t xml:space="preserve"> </w:t>
      </w:r>
      <w:r w:rsidRPr="005108E4">
        <w:rPr>
          <w:sz w:val="24"/>
        </w:rPr>
        <w:t>that</w:t>
      </w:r>
      <w:r w:rsidRPr="005108E4">
        <w:rPr>
          <w:spacing w:val="-23"/>
          <w:sz w:val="24"/>
        </w:rPr>
        <w:t xml:space="preserve"> </w:t>
      </w:r>
      <w:r w:rsidRPr="005108E4">
        <w:rPr>
          <w:sz w:val="24"/>
        </w:rPr>
        <w:t>has</w:t>
      </w:r>
      <w:r w:rsidRPr="005108E4">
        <w:rPr>
          <w:spacing w:val="-23"/>
          <w:sz w:val="24"/>
        </w:rPr>
        <w:t xml:space="preserve"> </w:t>
      </w:r>
      <w:r w:rsidRPr="005108E4">
        <w:rPr>
          <w:sz w:val="24"/>
        </w:rPr>
        <w:t>been</w:t>
      </w:r>
      <w:r w:rsidRPr="005108E4">
        <w:rPr>
          <w:spacing w:val="-24"/>
          <w:sz w:val="24"/>
        </w:rPr>
        <w:t xml:space="preserve"> </w:t>
      </w:r>
      <w:r w:rsidRPr="005108E4">
        <w:rPr>
          <w:sz w:val="24"/>
        </w:rPr>
        <w:t>dispensed</w:t>
      </w:r>
      <w:r w:rsidRPr="005108E4">
        <w:rPr>
          <w:spacing w:val="-21"/>
          <w:sz w:val="24"/>
        </w:rPr>
        <w:t xml:space="preserve"> </w:t>
      </w:r>
      <w:r w:rsidRPr="005108E4">
        <w:rPr>
          <w:sz w:val="24"/>
        </w:rPr>
        <w:t>to</w:t>
      </w:r>
      <w:r w:rsidRPr="005108E4">
        <w:rPr>
          <w:spacing w:val="-20"/>
          <w:sz w:val="24"/>
        </w:rPr>
        <w:t xml:space="preserve"> </w:t>
      </w:r>
      <w:r w:rsidRPr="005108E4">
        <w:rPr>
          <w:sz w:val="24"/>
        </w:rPr>
        <w:t>or</w:t>
      </w:r>
      <w:r w:rsidRPr="005108E4">
        <w:rPr>
          <w:spacing w:val="-22"/>
          <w:sz w:val="24"/>
        </w:rPr>
        <w:t xml:space="preserve"> </w:t>
      </w:r>
      <w:r w:rsidRPr="005108E4">
        <w:rPr>
          <w:sz w:val="24"/>
        </w:rPr>
        <w:t>cultivated</w:t>
      </w:r>
      <w:r w:rsidRPr="005108E4">
        <w:rPr>
          <w:spacing w:val="-21"/>
          <w:sz w:val="24"/>
        </w:rPr>
        <w:t xml:space="preserve"> </w:t>
      </w:r>
      <w:r w:rsidRPr="005108E4">
        <w:rPr>
          <w:sz w:val="24"/>
        </w:rPr>
        <w:t>on</w:t>
      </w:r>
      <w:r w:rsidRPr="005108E4">
        <w:rPr>
          <w:spacing w:val="-20"/>
          <w:sz w:val="24"/>
        </w:rPr>
        <w:t xml:space="preserve"> </w:t>
      </w:r>
      <w:r w:rsidRPr="005108E4">
        <w:rPr>
          <w:sz w:val="24"/>
        </w:rPr>
        <w:t>behalf of a Registered Qualifying</w:t>
      </w:r>
      <w:r w:rsidRPr="005108E4">
        <w:rPr>
          <w:spacing w:val="-9"/>
          <w:sz w:val="24"/>
        </w:rPr>
        <w:t xml:space="preserve"> </w:t>
      </w:r>
      <w:r w:rsidRPr="005108E4">
        <w:rPr>
          <w:sz w:val="24"/>
        </w:rPr>
        <w:t>Patient;</w:t>
      </w:r>
    </w:p>
    <w:p w14:paraId="026D2574" w14:textId="77777777" w:rsidR="00DA2759" w:rsidRPr="005108E4" w:rsidRDefault="009A7511">
      <w:pPr>
        <w:pStyle w:val="ListParagraph"/>
        <w:numPr>
          <w:ilvl w:val="4"/>
          <w:numId w:val="64"/>
        </w:numPr>
        <w:tabs>
          <w:tab w:val="left" w:pos="2374"/>
        </w:tabs>
        <w:spacing w:before="2" w:line="242" w:lineRule="auto"/>
        <w:ind w:left="2035" w:right="117" w:firstLine="0"/>
        <w:rPr>
          <w:sz w:val="24"/>
        </w:rPr>
      </w:pPr>
      <w:r w:rsidRPr="005108E4">
        <w:rPr>
          <w:sz w:val="24"/>
        </w:rPr>
        <w:t>Sell,</w:t>
      </w:r>
      <w:r w:rsidRPr="005108E4">
        <w:rPr>
          <w:spacing w:val="-12"/>
          <w:sz w:val="24"/>
        </w:rPr>
        <w:t xml:space="preserve"> </w:t>
      </w:r>
      <w:r w:rsidRPr="005108E4">
        <w:rPr>
          <w:sz w:val="24"/>
        </w:rPr>
        <w:t>provide,</w:t>
      </w:r>
      <w:r w:rsidRPr="005108E4">
        <w:rPr>
          <w:spacing w:val="-12"/>
          <w:sz w:val="24"/>
        </w:rPr>
        <w:t xml:space="preserve"> </w:t>
      </w:r>
      <w:r w:rsidRPr="005108E4">
        <w:rPr>
          <w:sz w:val="24"/>
        </w:rPr>
        <w:t>or</w:t>
      </w:r>
      <w:r w:rsidRPr="005108E4">
        <w:rPr>
          <w:spacing w:val="-12"/>
          <w:sz w:val="24"/>
        </w:rPr>
        <w:t xml:space="preserve"> </w:t>
      </w:r>
      <w:r w:rsidRPr="005108E4">
        <w:rPr>
          <w:sz w:val="24"/>
        </w:rPr>
        <w:t>otherwise</w:t>
      </w:r>
      <w:r w:rsidRPr="005108E4">
        <w:rPr>
          <w:spacing w:val="-12"/>
          <w:sz w:val="24"/>
        </w:rPr>
        <w:t xml:space="preserve"> </w:t>
      </w:r>
      <w:r w:rsidRPr="005108E4">
        <w:rPr>
          <w:sz w:val="24"/>
        </w:rPr>
        <w:t>divert</w:t>
      </w:r>
      <w:r w:rsidRPr="005108E4">
        <w:rPr>
          <w:spacing w:val="-11"/>
          <w:sz w:val="24"/>
        </w:rPr>
        <w:t xml:space="preserve"> </w:t>
      </w:r>
      <w:r w:rsidRPr="005108E4">
        <w:rPr>
          <w:sz w:val="24"/>
        </w:rPr>
        <w:t>Marijuana</w:t>
      </w:r>
      <w:r w:rsidRPr="005108E4">
        <w:rPr>
          <w:spacing w:val="-13"/>
          <w:sz w:val="24"/>
        </w:rPr>
        <w:t xml:space="preserve"> </w:t>
      </w:r>
      <w:r w:rsidRPr="005108E4">
        <w:rPr>
          <w:sz w:val="24"/>
        </w:rPr>
        <w:t>that</w:t>
      </w:r>
      <w:r w:rsidRPr="005108E4">
        <w:rPr>
          <w:spacing w:val="-11"/>
          <w:sz w:val="24"/>
        </w:rPr>
        <w:t xml:space="preserve"> </w:t>
      </w:r>
      <w:r w:rsidRPr="005108E4">
        <w:rPr>
          <w:sz w:val="24"/>
        </w:rPr>
        <w:t>has</w:t>
      </w:r>
      <w:r w:rsidRPr="005108E4">
        <w:rPr>
          <w:spacing w:val="-12"/>
          <w:sz w:val="24"/>
        </w:rPr>
        <w:t xml:space="preserve"> </w:t>
      </w:r>
      <w:r w:rsidRPr="005108E4">
        <w:rPr>
          <w:sz w:val="24"/>
        </w:rPr>
        <w:t>been</w:t>
      </w:r>
      <w:r w:rsidRPr="005108E4">
        <w:rPr>
          <w:spacing w:val="-11"/>
          <w:sz w:val="24"/>
        </w:rPr>
        <w:t xml:space="preserve"> </w:t>
      </w:r>
      <w:r w:rsidRPr="005108E4">
        <w:rPr>
          <w:sz w:val="24"/>
        </w:rPr>
        <w:t>dispensed</w:t>
      </w:r>
      <w:r w:rsidRPr="005108E4">
        <w:rPr>
          <w:spacing w:val="-9"/>
          <w:sz w:val="24"/>
        </w:rPr>
        <w:t xml:space="preserve"> </w:t>
      </w:r>
      <w:r w:rsidRPr="005108E4">
        <w:rPr>
          <w:sz w:val="24"/>
        </w:rPr>
        <w:t>to</w:t>
      </w:r>
      <w:r w:rsidRPr="005108E4">
        <w:rPr>
          <w:spacing w:val="-9"/>
          <w:sz w:val="24"/>
        </w:rPr>
        <w:t xml:space="preserve"> </w:t>
      </w:r>
      <w:r w:rsidRPr="005108E4">
        <w:rPr>
          <w:sz w:val="24"/>
        </w:rPr>
        <w:t>or</w:t>
      </w:r>
      <w:r w:rsidRPr="005108E4">
        <w:rPr>
          <w:spacing w:val="-12"/>
          <w:sz w:val="24"/>
        </w:rPr>
        <w:t xml:space="preserve"> </w:t>
      </w:r>
      <w:r w:rsidRPr="005108E4">
        <w:rPr>
          <w:sz w:val="24"/>
        </w:rPr>
        <w:t>cultivated on behalf of a Registered Qualifying</w:t>
      </w:r>
      <w:r w:rsidRPr="005108E4">
        <w:rPr>
          <w:spacing w:val="-12"/>
          <w:sz w:val="24"/>
        </w:rPr>
        <w:t xml:space="preserve"> </w:t>
      </w:r>
      <w:r w:rsidRPr="005108E4">
        <w:rPr>
          <w:sz w:val="24"/>
        </w:rPr>
        <w:t>Patient;</w:t>
      </w:r>
    </w:p>
    <w:p w14:paraId="3042784E" w14:textId="77777777" w:rsidR="00DA2759" w:rsidRPr="005108E4" w:rsidRDefault="009A7511">
      <w:pPr>
        <w:pStyle w:val="ListParagraph"/>
        <w:numPr>
          <w:ilvl w:val="4"/>
          <w:numId w:val="64"/>
        </w:numPr>
        <w:tabs>
          <w:tab w:val="left" w:pos="2396"/>
        </w:tabs>
        <w:spacing w:before="2"/>
        <w:ind w:hanging="361"/>
        <w:rPr>
          <w:sz w:val="24"/>
        </w:rPr>
      </w:pPr>
      <w:r w:rsidRPr="005108E4">
        <w:rPr>
          <w:sz w:val="24"/>
        </w:rPr>
        <w:t>Cultivate Marijuana for a Registered Qualifying</w:t>
      </w:r>
      <w:r w:rsidRPr="005108E4">
        <w:rPr>
          <w:spacing w:val="-16"/>
          <w:sz w:val="24"/>
        </w:rPr>
        <w:t xml:space="preserve"> </w:t>
      </w:r>
      <w:r w:rsidRPr="005108E4">
        <w:rPr>
          <w:sz w:val="24"/>
        </w:rPr>
        <w:t>Patient;</w:t>
      </w:r>
    </w:p>
    <w:p w14:paraId="010E25C7" w14:textId="77777777" w:rsidR="00DA2759" w:rsidRPr="005108E4" w:rsidRDefault="009A7511">
      <w:pPr>
        <w:pStyle w:val="ListParagraph"/>
        <w:numPr>
          <w:ilvl w:val="4"/>
          <w:numId w:val="64"/>
        </w:numPr>
        <w:tabs>
          <w:tab w:val="left" w:pos="2396"/>
        </w:tabs>
        <w:spacing w:before="2" w:line="244" w:lineRule="auto"/>
        <w:ind w:left="2035" w:right="118" w:firstLine="0"/>
        <w:rPr>
          <w:sz w:val="24"/>
        </w:rPr>
      </w:pPr>
      <w:r w:rsidRPr="005108E4">
        <w:rPr>
          <w:sz w:val="24"/>
        </w:rPr>
        <w:t xml:space="preserve">Allow a Registered Qualifying Patient who is </w:t>
      </w:r>
      <w:r w:rsidRPr="005108E4">
        <w:rPr>
          <w:spacing w:val="-3"/>
          <w:sz w:val="24"/>
        </w:rPr>
        <w:t xml:space="preserve">younger </w:t>
      </w:r>
      <w:r w:rsidRPr="005108E4">
        <w:rPr>
          <w:sz w:val="24"/>
        </w:rPr>
        <w:t xml:space="preserve">than 18 </w:t>
      </w:r>
      <w:r w:rsidRPr="005108E4">
        <w:rPr>
          <w:spacing w:val="-3"/>
          <w:sz w:val="24"/>
        </w:rPr>
        <w:t xml:space="preserve">years </w:t>
      </w:r>
      <w:r w:rsidRPr="005108E4">
        <w:rPr>
          <w:sz w:val="24"/>
        </w:rPr>
        <w:t>old to possess Marijuana at any time when not in the presence of a</w:t>
      </w:r>
      <w:r w:rsidRPr="005108E4">
        <w:rPr>
          <w:spacing w:val="-30"/>
          <w:sz w:val="24"/>
        </w:rPr>
        <w:t xml:space="preserve"> </w:t>
      </w:r>
      <w:r w:rsidRPr="005108E4">
        <w:rPr>
          <w:sz w:val="24"/>
        </w:rPr>
        <w:t>Caregiver;</w:t>
      </w:r>
    </w:p>
    <w:p w14:paraId="16CBFAD1" w14:textId="77777777" w:rsidR="00DA2759" w:rsidRPr="005108E4" w:rsidRDefault="009A7511">
      <w:pPr>
        <w:pStyle w:val="ListParagraph"/>
        <w:numPr>
          <w:ilvl w:val="4"/>
          <w:numId w:val="64"/>
        </w:numPr>
        <w:tabs>
          <w:tab w:val="left" w:pos="2396"/>
        </w:tabs>
        <w:spacing w:line="272" w:lineRule="exact"/>
        <w:ind w:hanging="361"/>
        <w:rPr>
          <w:sz w:val="24"/>
        </w:rPr>
      </w:pPr>
      <w:r w:rsidRPr="005108E4">
        <w:rPr>
          <w:sz w:val="24"/>
        </w:rPr>
        <w:t>Receive</w:t>
      </w:r>
      <w:r w:rsidRPr="005108E4">
        <w:rPr>
          <w:spacing w:val="-5"/>
          <w:sz w:val="24"/>
        </w:rPr>
        <w:t xml:space="preserve"> </w:t>
      </w:r>
      <w:r w:rsidRPr="005108E4">
        <w:rPr>
          <w:sz w:val="24"/>
        </w:rPr>
        <w:t>payment</w:t>
      </w:r>
      <w:r w:rsidRPr="005108E4">
        <w:rPr>
          <w:spacing w:val="-4"/>
          <w:sz w:val="24"/>
        </w:rPr>
        <w:t xml:space="preserve"> </w:t>
      </w:r>
      <w:r w:rsidRPr="005108E4">
        <w:rPr>
          <w:sz w:val="24"/>
        </w:rPr>
        <w:t>or</w:t>
      </w:r>
      <w:r w:rsidRPr="005108E4">
        <w:rPr>
          <w:spacing w:val="-4"/>
          <w:sz w:val="24"/>
        </w:rPr>
        <w:t xml:space="preserve"> </w:t>
      </w:r>
      <w:r w:rsidRPr="005108E4">
        <w:rPr>
          <w:sz w:val="24"/>
        </w:rPr>
        <w:t>compensation</w:t>
      </w:r>
      <w:r w:rsidRPr="005108E4">
        <w:rPr>
          <w:spacing w:val="-4"/>
          <w:sz w:val="24"/>
        </w:rPr>
        <w:t xml:space="preserve"> </w:t>
      </w:r>
      <w:r w:rsidRPr="005108E4">
        <w:rPr>
          <w:sz w:val="24"/>
        </w:rPr>
        <w:t>above</w:t>
      </w:r>
      <w:r w:rsidRPr="005108E4">
        <w:rPr>
          <w:spacing w:val="-5"/>
          <w:sz w:val="24"/>
        </w:rPr>
        <w:t xml:space="preserve"> </w:t>
      </w:r>
      <w:r w:rsidRPr="005108E4">
        <w:rPr>
          <w:sz w:val="24"/>
        </w:rPr>
        <w:t>and</w:t>
      </w:r>
      <w:r w:rsidRPr="005108E4">
        <w:rPr>
          <w:spacing w:val="-4"/>
          <w:sz w:val="24"/>
        </w:rPr>
        <w:t xml:space="preserve"> </w:t>
      </w:r>
      <w:r w:rsidRPr="005108E4">
        <w:rPr>
          <w:spacing w:val="-3"/>
          <w:sz w:val="24"/>
        </w:rPr>
        <w:t>beyond</w:t>
      </w:r>
      <w:r w:rsidRPr="005108E4">
        <w:rPr>
          <w:spacing w:val="-4"/>
          <w:sz w:val="24"/>
        </w:rPr>
        <w:t xml:space="preserve"> </w:t>
      </w:r>
      <w:r w:rsidRPr="005108E4">
        <w:rPr>
          <w:sz w:val="24"/>
        </w:rPr>
        <w:t>his</w:t>
      </w:r>
      <w:r w:rsidRPr="005108E4">
        <w:rPr>
          <w:spacing w:val="-3"/>
          <w:sz w:val="24"/>
        </w:rPr>
        <w:t xml:space="preserve"> </w:t>
      </w:r>
      <w:r w:rsidRPr="005108E4">
        <w:rPr>
          <w:sz w:val="24"/>
        </w:rPr>
        <w:t>or</w:t>
      </w:r>
      <w:r w:rsidRPr="005108E4">
        <w:rPr>
          <w:spacing w:val="-4"/>
          <w:sz w:val="24"/>
        </w:rPr>
        <w:t xml:space="preserve"> </w:t>
      </w:r>
      <w:r w:rsidRPr="005108E4">
        <w:rPr>
          <w:sz w:val="24"/>
        </w:rPr>
        <w:t>her</w:t>
      </w:r>
      <w:r w:rsidRPr="005108E4">
        <w:rPr>
          <w:spacing w:val="-4"/>
          <w:sz w:val="24"/>
        </w:rPr>
        <w:t xml:space="preserve"> </w:t>
      </w:r>
      <w:r w:rsidRPr="005108E4">
        <w:rPr>
          <w:sz w:val="24"/>
        </w:rPr>
        <w:t>regular</w:t>
      </w:r>
      <w:r w:rsidRPr="005108E4">
        <w:rPr>
          <w:spacing w:val="-4"/>
          <w:sz w:val="24"/>
        </w:rPr>
        <w:t xml:space="preserve"> </w:t>
      </w:r>
      <w:r w:rsidRPr="005108E4">
        <w:rPr>
          <w:sz w:val="24"/>
        </w:rPr>
        <w:t>wages;</w:t>
      </w:r>
      <w:r w:rsidRPr="005108E4">
        <w:rPr>
          <w:spacing w:val="-3"/>
          <w:sz w:val="24"/>
        </w:rPr>
        <w:t xml:space="preserve"> </w:t>
      </w:r>
      <w:r w:rsidRPr="005108E4">
        <w:rPr>
          <w:sz w:val="24"/>
        </w:rPr>
        <w:t>or</w:t>
      </w:r>
    </w:p>
    <w:p w14:paraId="2A61EE42" w14:textId="77777777" w:rsidR="00DA2759" w:rsidRPr="005108E4" w:rsidRDefault="009A7511">
      <w:pPr>
        <w:pStyle w:val="ListParagraph"/>
        <w:numPr>
          <w:ilvl w:val="4"/>
          <w:numId w:val="64"/>
        </w:numPr>
        <w:tabs>
          <w:tab w:val="left" w:pos="2396"/>
        </w:tabs>
        <w:spacing w:before="5"/>
        <w:ind w:hanging="361"/>
        <w:rPr>
          <w:sz w:val="24"/>
        </w:rPr>
      </w:pPr>
      <w:r w:rsidRPr="005108E4">
        <w:rPr>
          <w:sz w:val="24"/>
        </w:rPr>
        <w:t>Participate in paid</w:t>
      </w:r>
      <w:r w:rsidRPr="005108E4">
        <w:rPr>
          <w:spacing w:val="-5"/>
          <w:sz w:val="24"/>
        </w:rPr>
        <w:t xml:space="preserve"> </w:t>
      </w:r>
      <w:r w:rsidRPr="005108E4">
        <w:rPr>
          <w:sz w:val="24"/>
        </w:rPr>
        <w:t>advertising</w:t>
      </w:r>
    </w:p>
    <w:p w14:paraId="09FE2027" w14:textId="77777777" w:rsidR="00DA2759" w:rsidRPr="005108E4" w:rsidRDefault="009A7511">
      <w:pPr>
        <w:pStyle w:val="ListParagraph"/>
        <w:numPr>
          <w:ilvl w:val="3"/>
          <w:numId w:val="64"/>
        </w:numPr>
        <w:tabs>
          <w:tab w:val="left" w:pos="2147"/>
          <w:tab w:val="left" w:pos="2148"/>
        </w:tabs>
        <w:spacing w:before="2" w:line="244" w:lineRule="auto"/>
        <w:ind w:left="1675" w:right="110" w:firstLine="0"/>
        <w:rPr>
          <w:sz w:val="24"/>
        </w:rPr>
      </w:pPr>
      <w:r w:rsidRPr="005108E4">
        <w:rPr>
          <w:sz w:val="24"/>
        </w:rPr>
        <w:t>An Institutional Caregiver shall notify their employing Caregiving Institution of any changes in his or her registration information within 24 hours of the</w:t>
      </w:r>
      <w:r w:rsidRPr="005108E4">
        <w:rPr>
          <w:spacing w:val="-27"/>
          <w:sz w:val="24"/>
        </w:rPr>
        <w:t xml:space="preserve"> </w:t>
      </w:r>
      <w:r w:rsidRPr="005108E4">
        <w:rPr>
          <w:sz w:val="24"/>
        </w:rPr>
        <w:t>change.</w:t>
      </w:r>
    </w:p>
    <w:p w14:paraId="75241C8B" w14:textId="77777777" w:rsidR="00DA2759" w:rsidRPr="005108E4" w:rsidRDefault="00DA2759">
      <w:pPr>
        <w:pStyle w:val="BodyText"/>
        <w:spacing w:before="1"/>
        <w:jc w:val="left"/>
      </w:pPr>
    </w:p>
    <w:p w14:paraId="0567F4AD" w14:textId="6F0106E4" w:rsidR="00DA2759" w:rsidRPr="00E077D0" w:rsidRDefault="007437FD" w:rsidP="00CC6296">
      <w:pPr>
        <w:pStyle w:val="Heading1"/>
        <w:ind w:left="0"/>
        <w:jc w:val="left"/>
        <w:rPr>
          <w:b w:val="0"/>
          <w:bCs w:val="0"/>
        </w:rPr>
      </w:pPr>
      <w:r w:rsidRPr="005108E4">
        <w:rPr>
          <w:b w:val="0"/>
          <w:bCs w:val="0"/>
          <w:u w:val="single"/>
        </w:rPr>
        <w:t>501.027</w:t>
      </w:r>
      <w:r w:rsidR="009A7511" w:rsidRPr="00E077D0">
        <w:rPr>
          <w:b w:val="0"/>
          <w:bCs w:val="0"/>
          <w:u w:val="single"/>
        </w:rPr>
        <w:t>: Hardship Cultivation</w:t>
      </w:r>
      <w:r w:rsidR="009A7511" w:rsidRPr="00E077D0">
        <w:rPr>
          <w:b w:val="0"/>
          <w:bCs w:val="0"/>
          <w:spacing w:val="-3"/>
          <w:u w:val="single"/>
        </w:rPr>
        <w:t xml:space="preserve"> </w:t>
      </w:r>
      <w:r w:rsidR="009A7511" w:rsidRPr="00E077D0">
        <w:rPr>
          <w:b w:val="0"/>
          <w:bCs w:val="0"/>
          <w:u w:val="single"/>
        </w:rPr>
        <w:t>Registration</w:t>
      </w:r>
    </w:p>
    <w:p w14:paraId="00224993" w14:textId="77777777" w:rsidR="00DA2759" w:rsidRPr="005108E4" w:rsidRDefault="00DA2759">
      <w:pPr>
        <w:pStyle w:val="BodyText"/>
        <w:spacing w:before="4"/>
        <w:jc w:val="left"/>
        <w:rPr>
          <w:sz w:val="19"/>
        </w:rPr>
      </w:pPr>
    </w:p>
    <w:p w14:paraId="2743A9E1" w14:textId="04A742CC" w:rsidR="00DA2759" w:rsidRPr="005108E4" w:rsidRDefault="009A7511" w:rsidP="009157FB">
      <w:pPr>
        <w:pStyle w:val="ListParagraph"/>
        <w:numPr>
          <w:ilvl w:val="2"/>
          <w:numId w:val="63"/>
        </w:numPr>
        <w:tabs>
          <w:tab w:val="left" w:pos="1776"/>
        </w:tabs>
        <w:spacing w:before="61" w:line="242" w:lineRule="auto"/>
        <w:ind w:left="1319" w:right="110" w:firstLine="0"/>
        <w:outlineLvl w:val="1"/>
      </w:pPr>
      <w:r w:rsidRPr="005108E4">
        <w:rPr>
          <w:sz w:val="24"/>
        </w:rPr>
        <w:t>A</w:t>
      </w:r>
      <w:r w:rsidRPr="005108E4">
        <w:rPr>
          <w:spacing w:val="-7"/>
          <w:sz w:val="24"/>
        </w:rPr>
        <w:t xml:space="preserve"> </w:t>
      </w:r>
      <w:r w:rsidRPr="005108E4">
        <w:rPr>
          <w:sz w:val="24"/>
        </w:rPr>
        <w:t>Qualifying</w:t>
      </w:r>
      <w:r w:rsidRPr="005108E4">
        <w:rPr>
          <w:spacing w:val="-8"/>
          <w:sz w:val="24"/>
        </w:rPr>
        <w:t xml:space="preserve"> </w:t>
      </w:r>
      <w:r w:rsidRPr="005108E4">
        <w:rPr>
          <w:sz w:val="24"/>
        </w:rPr>
        <w:t>Patient</w:t>
      </w:r>
      <w:r w:rsidRPr="005108E4">
        <w:rPr>
          <w:spacing w:val="-6"/>
          <w:sz w:val="24"/>
        </w:rPr>
        <w:t xml:space="preserve"> </w:t>
      </w:r>
      <w:r w:rsidRPr="005108E4">
        <w:rPr>
          <w:sz w:val="24"/>
        </w:rPr>
        <w:t>registered</w:t>
      </w:r>
      <w:r w:rsidRPr="005108E4">
        <w:rPr>
          <w:spacing w:val="-6"/>
          <w:sz w:val="24"/>
        </w:rPr>
        <w:t xml:space="preserve"> </w:t>
      </w:r>
      <w:r w:rsidRPr="005108E4">
        <w:rPr>
          <w:sz w:val="24"/>
        </w:rPr>
        <w:t>with</w:t>
      </w:r>
      <w:r w:rsidRPr="005108E4">
        <w:rPr>
          <w:spacing w:val="-7"/>
          <w:sz w:val="24"/>
        </w:rPr>
        <w:t xml:space="preserve"> </w:t>
      </w:r>
      <w:r w:rsidRPr="005108E4">
        <w:rPr>
          <w:sz w:val="24"/>
        </w:rPr>
        <w:t>the</w:t>
      </w:r>
      <w:r w:rsidRPr="005108E4">
        <w:rPr>
          <w:spacing w:val="-7"/>
          <w:sz w:val="24"/>
        </w:rPr>
        <w:t xml:space="preserve"> </w:t>
      </w:r>
      <w:r w:rsidRPr="005108E4">
        <w:rPr>
          <w:sz w:val="24"/>
        </w:rPr>
        <w:t>Commission</w:t>
      </w:r>
      <w:r w:rsidRPr="005108E4">
        <w:rPr>
          <w:spacing w:val="-7"/>
          <w:sz w:val="24"/>
        </w:rPr>
        <w:t xml:space="preserve"> </w:t>
      </w:r>
      <w:r w:rsidRPr="005108E4">
        <w:rPr>
          <w:sz w:val="24"/>
        </w:rPr>
        <w:t>pursuant</w:t>
      </w:r>
      <w:r w:rsidRPr="005108E4">
        <w:rPr>
          <w:spacing w:val="-3"/>
          <w:sz w:val="24"/>
        </w:rPr>
        <w:t xml:space="preserve"> </w:t>
      </w:r>
      <w:r w:rsidRPr="005108E4">
        <w:rPr>
          <w:sz w:val="24"/>
        </w:rPr>
        <w:t>to</w:t>
      </w:r>
      <w:r w:rsidRPr="005108E4">
        <w:rPr>
          <w:spacing w:val="-5"/>
          <w:sz w:val="24"/>
        </w:rPr>
        <w:t xml:space="preserve"> </w:t>
      </w:r>
      <w:r w:rsidRPr="005108E4">
        <w:rPr>
          <w:sz w:val="24"/>
        </w:rPr>
        <w:t>935</w:t>
      </w:r>
      <w:r w:rsidRPr="005108E4">
        <w:rPr>
          <w:spacing w:val="-5"/>
          <w:sz w:val="24"/>
        </w:rPr>
        <w:t xml:space="preserve"> </w:t>
      </w:r>
      <w:r w:rsidRPr="005108E4">
        <w:rPr>
          <w:sz w:val="24"/>
        </w:rPr>
        <w:t>CMR</w:t>
      </w:r>
      <w:r w:rsidRPr="005108E4">
        <w:rPr>
          <w:spacing w:val="-3"/>
          <w:sz w:val="24"/>
        </w:rPr>
        <w:t xml:space="preserve"> </w:t>
      </w:r>
      <w:r w:rsidRPr="005108E4">
        <w:rPr>
          <w:sz w:val="24"/>
        </w:rPr>
        <w:t>501.015</w:t>
      </w:r>
      <w:r w:rsidRPr="005108E4">
        <w:rPr>
          <w:spacing w:val="-5"/>
          <w:sz w:val="24"/>
        </w:rPr>
        <w:t xml:space="preserve"> </w:t>
      </w:r>
      <w:r w:rsidRPr="005108E4">
        <w:rPr>
          <w:sz w:val="24"/>
        </w:rPr>
        <w:t>may apply for a Hardship Cultivation Registration if such patient can demonstrate that his or her access to an MTC is limited</w:t>
      </w:r>
      <w:r w:rsidRPr="005108E4">
        <w:rPr>
          <w:spacing w:val="-4"/>
          <w:sz w:val="24"/>
        </w:rPr>
        <w:t xml:space="preserve"> </w:t>
      </w:r>
      <w:r w:rsidRPr="005108E4">
        <w:rPr>
          <w:spacing w:val="-3"/>
          <w:sz w:val="24"/>
        </w:rPr>
        <w:t>by:</w:t>
      </w:r>
    </w:p>
    <w:p w14:paraId="69D8D515" w14:textId="77777777" w:rsidR="00DA2759" w:rsidRPr="005108E4" w:rsidRDefault="009A7511">
      <w:pPr>
        <w:pStyle w:val="ListParagraph"/>
        <w:numPr>
          <w:ilvl w:val="2"/>
          <w:numId w:val="62"/>
        </w:numPr>
        <w:tabs>
          <w:tab w:val="left" w:pos="2120"/>
        </w:tabs>
        <w:ind w:hanging="445"/>
        <w:rPr>
          <w:sz w:val="24"/>
        </w:rPr>
      </w:pPr>
      <w:r w:rsidRPr="005108E4">
        <w:rPr>
          <w:sz w:val="24"/>
        </w:rPr>
        <w:t>Verified financial</w:t>
      </w:r>
      <w:r w:rsidRPr="005108E4">
        <w:rPr>
          <w:spacing w:val="-2"/>
          <w:sz w:val="24"/>
        </w:rPr>
        <w:t xml:space="preserve"> </w:t>
      </w:r>
      <w:r w:rsidRPr="005108E4">
        <w:rPr>
          <w:sz w:val="24"/>
        </w:rPr>
        <w:t>hardship;</w:t>
      </w:r>
    </w:p>
    <w:p w14:paraId="3E73773F" w14:textId="77777777" w:rsidR="00DA2759" w:rsidRPr="005108E4" w:rsidRDefault="009A7511">
      <w:pPr>
        <w:pStyle w:val="ListParagraph"/>
        <w:numPr>
          <w:ilvl w:val="2"/>
          <w:numId w:val="62"/>
        </w:numPr>
        <w:tabs>
          <w:tab w:val="left" w:pos="2098"/>
        </w:tabs>
        <w:spacing w:before="3" w:line="242" w:lineRule="auto"/>
        <w:ind w:left="1675" w:right="110" w:firstLine="0"/>
        <w:rPr>
          <w:sz w:val="24"/>
        </w:rPr>
      </w:pPr>
      <w:r w:rsidRPr="005108E4">
        <w:rPr>
          <w:sz w:val="24"/>
        </w:rPr>
        <w:t>Physical</w:t>
      </w:r>
      <w:r w:rsidRPr="005108E4">
        <w:rPr>
          <w:spacing w:val="-18"/>
          <w:sz w:val="24"/>
        </w:rPr>
        <w:t xml:space="preserve"> </w:t>
      </w:r>
      <w:r w:rsidRPr="005108E4">
        <w:rPr>
          <w:sz w:val="24"/>
        </w:rPr>
        <w:t>incapacity</w:t>
      </w:r>
      <w:r w:rsidRPr="005108E4">
        <w:rPr>
          <w:spacing w:val="-23"/>
          <w:sz w:val="24"/>
        </w:rPr>
        <w:t xml:space="preserve"> </w:t>
      </w:r>
      <w:r w:rsidRPr="005108E4">
        <w:rPr>
          <w:sz w:val="24"/>
        </w:rPr>
        <w:t>to</w:t>
      </w:r>
      <w:r w:rsidRPr="005108E4">
        <w:rPr>
          <w:spacing w:val="-16"/>
          <w:sz w:val="24"/>
        </w:rPr>
        <w:t xml:space="preserve"> </w:t>
      </w:r>
      <w:r w:rsidRPr="005108E4">
        <w:rPr>
          <w:sz w:val="24"/>
        </w:rPr>
        <w:t>access</w:t>
      </w:r>
      <w:r w:rsidRPr="005108E4">
        <w:rPr>
          <w:spacing w:val="-18"/>
          <w:sz w:val="24"/>
        </w:rPr>
        <w:t xml:space="preserve"> </w:t>
      </w:r>
      <w:r w:rsidRPr="005108E4">
        <w:rPr>
          <w:sz w:val="24"/>
        </w:rPr>
        <w:t>reasonable</w:t>
      </w:r>
      <w:r w:rsidRPr="005108E4">
        <w:rPr>
          <w:spacing w:val="-20"/>
          <w:sz w:val="24"/>
        </w:rPr>
        <w:t xml:space="preserve"> </w:t>
      </w:r>
      <w:r w:rsidRPr="005108E4">
        <w:rPr>
          <w:sz w:val="24"/>
        </w:rPr>
        <w:t>transportation,</w:t>
      </w:r>
      <w:r w:rsidRPr="005108E4">
        <w:rPr>
          <w:spacing w:val="-19"/>
          <w:sz w:val="24"/>
        </w:rPr>
        <w:t xml:space="preserve"> </w:t>
      </w:r>
      <w:r w:rsidRPr="005108E4">
        <w:rPr>
          <w:sz w:val="24"/>
        </w:rPr>
        <w:t>as</w:t>
      </w:r>
      <w:r w:rsidRPr="005108E4">
        <w:rPr>
          <w:spacing w:val="-18"/>
          <w:sz w:val="24"/>
        </w:rPr>
        <w:t xml:space="preserve"> </w:t>
      </w:r>
      <w:r w:rsidRPr="005108E4">
        <w:rPr>
          <w:sz w:val="24"/>
        </w:rPr>
        <w:t>demonstrated</w:t>
      </w:r>
      <w:r w:rsidRPr="005108E4">
        <w:rPr>
          <w:spacing w:val="-18"/>
          <w:sz w:val="24"/>
        </w:rPr>
        <w:t xml:space="preserve"> </w:t>
      </w:r>
      <w:r w:rsidRPr="005108E4">
        <w:rPr>
          <w:sz w:val="24"/>
        </w:rPr>
        <w:t>by</w:t>
      </w:r>
      <w:r w:rsidRPr="005108E4">
        <w:rPr>
          <w:spacing w:val="-25"/>
          <w:sz w:val="24"/>
        </w:rPr>
        <w:t xml:space="preserve"> </w:t>
      </w:r>
      <w:r w:rsidRPr="005108E4">
        <w:rPr>
          <w:sz w:val="24"/>
        </w:rPr>
        <w:t>an</w:t>
      </w:r>
      <w:r w:rsidRPr="005108E4">
        <w:rPr>
          <w:spacing w:val="-19"/>
          <w:sz w:val="24"/>
        </w:rPr>
        <w:t xml:space="preserve"> </w:t>
      </w:r>
      <w:r w:rsidRPr="005108E4">
        <w:rPr>
          <w:sz w:val="24"/>
        </w:rPr>
        <w:t>inability to use public transportation or drive oneself, lack of a Personal Caregiver with a reliable source</w:t>
      </w:r>
      <w:r w:rsidRPr="005108E4">
        <w:rPr>
          <w:spacing w:val="-6"/>
          <w:sz w:val="24"/>
        </w:rPr>
        <w:t xml:space="preserve"> </w:t>
      </w:r>
      <w:r w:rsidRPr="005108E4">
        <w:rPr>
          <w:sz w:val="24"/>
        </w:rPr>
        <w:t>of</w:t>
      </w:r>
      <w:r w:rsidRPr="005108E4">
        <w:rPr>
          <w:spacing w:val="-4"/>
          <w:sz w:val="24"/>
        </w:rPr>
        <w:t xml:space="preserve"> </w:t>
      </w:r>
      <w:r w:rsidRPr="005108E4">
        <w:rPr>
          <w:sz w:val="24"/>
        </w:rPr>
        <w:t>transportation,</w:t>
      </w:r>
      <w:r w:rsidRPr="005108E4">
        <w:rPr>
          <w:spacing w:val="-4"/>
          <w:sz w:val="24"/>
        </w:rPr>
        <w:t xml:space="preserve"> </w:t>
      </w:r>
      <w:r w:rsidRPr="005108E4">
        <w:rPr>
          <w:sz w:val="24"/>
        </w:rPr>
        <w:t>and</w:t>
      </w:r>
      <w:r w:rsidRPr="005108E4">
        <w:rPr>
          <w:spacing w:val="-4"/>
          <w:sz w:val="24"/>
        </w:rPr>
        <w:t xml:space="preserve"> </w:t>
      </w:r>
      <w:r w:rsidRPr="005108E4">
        <w:rPr>
          <w:sz w:val="24"/>
        </w:rPr>
        <w:t>lack</w:t>
      </w:r>
      <w:r w:rsidRPr="005108E4">
        <w:rPr>
          <w:spacing w:val="-4"/>
          <w:sz w:val="24"/>
        </w:rPr>
        <w:t xml:space="preserve"> </w:t>
      </w:r>
      <w:r w:rsidRPr="005108E4">
        <w:rPr>
          <w:sz w:val="24"/>
        </w:rPr>
        <w:t>of</w:t>
      </w:r>
      <w:r w:rsidRPr="005108E4">
        <w:rPr>
          <w:spacing w:val="-4"/>
          <w:sz w:val="24"/>
        </w:rPr>
        <w:t xml:space="preserve"> </w:t>
      </w:r>
      <w:r w:rsidRPr="005108E4">
        <w:rPr>
          <w:sz w:val="24"/>
        </w:rPr>
        <w:t>an</w:t>
      </w:r>
      <w:r w:rsidRPr="005108E4">
        <w:rPr>
          <w:spacing w:val="-4"/>
          <w:sz w:val="24"/>
        </w:rPr>
        <w:t xml:space="preserve"> </w:t>
      </w:r>
      <w:r w:rsidRPr="005108E4">
        <w:rPr>
          <w:sz w:val="24"/>
        </w:rPr>
        <w:t>MTC</w:t>
      </w:r>
      <w:r w:rsidRPr="005108E4">
        <w:rPr>
          <w:spacing w:val="-4"/>
          <w:sz w:val="24"/>
        </w:rPr>
        <w:t xml:space="preserve"> </w:t>
      </w:r>
      <w:r w:rsidRPr="005108E4">
        <w:rPr>
          <w:sz w:val="24"/>
        </w:rPr>
        <w:t>that</w:t>
      </w:r>
      <w:r w:rsidRPr="005108E4">
        <w:rPr>
          <w:spacing w:val="-3"/>
          <w:sz w:val="24"/>
        </w:rPr>
        <w:t xml:space="preserve"> </w:t>
      </w:r>
      <w:r w:rsidRPr="005108E4">
        <w:rPr>
          <w:sz w:val="24"/>
        </w:rPr>
        <w:t>will</w:t>
      </w:r>
      <w:r w:rsidRPr="005108E4">
        <w:rPr>
          <w:spacing w:val="-3"/>
          <w:sz w:val="24"/>
        </w:rPr>
        <w:t xml:space="preserve"> </w:t>
      </w:r>
      <w:r w:rsidRPr="005108E4">
        <w:rPr>
          <w:sz w:val="24"/>
        </w:rPr>
        <w:t>deliver</w:t>
      </w:r>
      <w:r w:rsidRPr="005108E4">
        <w:rPr>
          <w:spacing w:val="-7"/>
          <w:sz w:val="24"/>
        </w:rPr>
        <w:t xml:space="preserve"> </w:t>
      </w:r>
      <w:r w:rsidRPr="005108E4">
        <w:rPr>
          <w:sz w:val="24"/>
        </w:rPr>
        <w:t>Marijuana</w:t>
      </w:r>
      <w:r w:rsidRPr="005108E4">
        <w:rPr>
          <w:spacing w:val="-7"/>
          <w:sz w:val="24"/>
        </w:rPr>
        <w:t xml:space="preserve"> </w:t>
      </w:r>
      <w:r w:rsidRPr="005108E4">
        <w:rPr>
          <w:sz w:val="24"/>
        </w:rPr>
        <w:t>to</w:t>
      </w:r>
      <w:r w:rsidRPr="005108E4">
        <w:rPr>
          <w:spacing w:val="-6"/>
          <w:sz w:val="24"/>
        </w:rPr>
        <w:t xml:space="preserve"> </w:t>
      </w:r>
      <w:r w:rsidRPr="005108E4">
        <w:rPr>
          <w:sz w:val="24"/>
        </w:rPr>
        <w:t>the</w:t>
      </w:r>
      <w:r w:rsidRPr="005108E4">
        <w:rPr>
          <w:spacing w:val="-7"/>
          <w:sz w:val="24"/>
        </w:rPr>
        <w:t xml:space="preserve"> </w:t>
      </w:r>
      <w:r w:rsidRPr="005108E4">
        <w:rPr>
          <w:sz w:val="24"/>
        </w:rPr>
        <w:t>patient's</w:t>
      </w:r>
      <w:r w:rsidRPr="005108E4">
        <w:rPr>
          <w:spacing w:val="-3"/>
          <w:sz w:val="24"/>
        </w:rPr>
        <w:t xml:space="preserve"> </w:t>
      </w:r>
      <w:r w:rsidRPr="005108E4">
        <w:rPr>
          <w:sz w:val="24"/>
        </w:rPr>
        <w:t>or Personal Caregiver's primary</w:t>
      </w:r>
      <w:r w:rsidRPr="005108E4">
        <w:rPr>
          <w:spacing w:val="-10"/>
          <w:sz w:val="24"/>
        </w:rPr>
        <w:t xml:space="preserve"> </w:t>
      </w:r>
      <w:r w:rsidRPr="005108E4">
        <w:rPr>
          <w:sz w:val="24"/>
        </w:rPr>
        <w:t>address;</w:t>
      </w:r>
    </w:p>
    <w:p w14:paraId="6EB285F3" w14:textId="77777777" w:rsidR="00DA2759" w:rsidRPr="005108E4" w:rsidRDefault="009A7511">
      <w:pPr>
        <w:pStyle w:val="ListParagraph"/>
        <w:numPr>
          <w:ilvl w:val="2"/>
          <w:numId w:val="62"/>
        </w:numPr>
        <w:tabs>
          <w:tab w:val="left" w:pos="2069"/>
        </w:tabs>
        <w:spacing w:before="3" w:line="242" w:lineRule="auto"/>
        <w:ind w:left="1675" w:right="110" w:firstLine="0"/>
        <w:rPr>
          <w:sz w:val="24"/>
        </w:rPr>
      </w:pPr>
      <w:r w:rsidRPr="005108E4">
        <w:rPr>
          <w:spacing w:val="-3"/>
          <w:sz w:val="24"/>
        </w:rPr>
        <w:t>Lack</w:t>
      </w:r>
      <w:r w:rsidRPr="005108E4">
        <w:rPr>
          <w:spacing w:val="-20"/>
          <w:sz w:val="24"/>
        </w:rPr>
        <w:t xml:space="preserve"> </w:t>
      </w:r>
      <w:r w:rsidRPr="005108E4">
        <w:rPr>
          <w:sz w:val="24"/>
        </w:rPr>
        <w:t>of</w:t>
      </w:r>
      <w:r w:rsidRPr="005108E4">
        <w:rPr>
          <w:spacing w:val="-21"/>
          <w:sz w:val="24"/>
        </w:rPr>
        <w:t xml:space="preserve"> </w:t>
      </w:r>
      <w:r w:rsidRPr="005108E4">
        <w:rPr>
          <w:sz w:val="24"/>
        </w:rPr>
        <w:t>an</w:t>
      </w:r>
      <w:r w:rsidRPr="005108E4">
        <w:rPr>
          <w:spacing w:val="-20"/>
          <w:sz w:val="24"/>
        </w:rPr>
        <w:t xml:space="preserve"> </w:t>
      </w:r>
      <w:r w:rsidRPr="005108E4">
        <w:rPr>
          <w:sz w:val="24"/>
        </w:rPr>
        <w:t>MTC</w:t>
      </w:r>
      <w:r w:rsidRPr="005108E4">
        <w:rPr>
          <w:spacing w:val="-20"/>
          <w:sz w:val="24"/>
        </w:rPr>
        <w:t xml:space="preserve"> </w:t>
      </w:r>
      <w:r w:rsidRPr="005108E4">
        <w:rPr>
          <w:sz w:val="24"/>
        </w:rPr>
        <w:t>within</w:t>
      </w:r>
      <w:r w:rsidRPr="005108E4">
        <w:rPr>
          <w:spacing w:val="-18"/>
          <w:sz w:val="24"/>
        </w:rPr>
        <w:t xml:space="preserve"> </w:t>
      </w:r>
      <w:r w:rsidRPr="005108E4">
        <w:rPr>
          <w:sz w:val="24"/>
        </w:rPr>
        <w:t>a</w:t>
      </w:r>
      <w:r w:rsidRPr="005108E4">
        <w:rPr>
          <w:spacing w:val="-19"/>
          <w:sz w:val="24"/>
        </w:rPr>
        <w:t xml:space="preserve"> </w:t>
      </w:r>
      <w:r w:rsidRPr="005108E4">
        <w:rPr>
          <w:sz w:val="24"/>
        </w:rPr>
        <w:t>reasonable</w:t>
      </w:r>
      <w:r w:rsidRPr="005108E4">
        <w:rPr>
          <w:spacing w:val="-19"/>
          <w:sz w:val="24"/>
        </w:rPr>
        <w:t xml:space="preserve"> </w:t>
      </w:r>
      <w:r w:rsidRPr="005108E4">
        <w:rPr>
          <w:sz w:val="24"/>
        </w:rPr>
        <w:t>distance</w:t>
      </w:r>
      <w:r w:rsidRPr="005108E4">
        <w:rPr>
          <w:spacing w:val="-20"/>
          <w:sz w:val="24"/>
        </w:rPr>
        <w:t xml:space="preserve"> </w:t>
      </w:r>
      <w:r w:rsidRPr="005108E4">
        <w:rPr>
          <w:sz w:val="24"/>
        </w:rPr>
        <w:t>of</w:t>
      </w:r>
      <w:r w:rsidRPr="005108E4">
        <w:rPr>
          <w:spacing w:val="-19"/>
          <w:sz w:val="24"/>
        </w:rPr>
        <w:t xml:space="preserve"> </w:t>
      </w:r>
      <w:r w:rsidRPr="005108E4">
        <w:rPr>
          <w:sz w:val="24"/>
        </w:rPr>
        <w:t>the</w:t>
      </w:r>
      <w:r w:rsidRPr="005108E4">
        <w:rPr>
          <w:spacing w:val="-19"/>
          <w:sz w:val="24"/>
        </w:rPr>
        <w:t xml:space="preserve"> </w:t>
      </w:r>
      <w:r w:rsidRPr="005108E4">
        <w:rPr>
          <w:sz w:val="24"/>
        </w:rPr>
        <w:t>patient's</w:t>
      </w:r>
      <w:r w:rsidRPr="005108E4">
        <w:rPr>
          <w:spacing w:val="-18"/>
          <w:sz w:val="24"/>
        </w:rPr>
        <w:t xml:space="preserve"> </w:t>
      </w:r>
      <w:r w:rsidRPr="005108E4">
        <w:rPr>
          <w:sz w:val="24"/>
        </w:rPr>
        <w:t>primary</w:t>
      </w:r>
      <w:r w:rsidRPr="005108E4">
        <w:rPr>
          <w:spacing w:val="-24"/>
          <w:sz w:val="24"/>
        </w:rPr>
        <w:t xml:space="preserve"> </w:t>
      </w:r>
      <w:r w:rsidRPr="005108E4">
        <w:rPr>
          <w:sz w:val="24"/>
        </w:rPr>
        <w:t>residence</w:t>
      </w:r>
      <w:r w:rsidRPr="005108E4">
        <w:rPr>
          <w:spacing w:val="-19"/>
          <w:sz w:val="24"/>
        </w:rPr>
        <w:t xml:space="preserve"> </w:t>
      </w:r>
      <w:r w:rsidRPr="005108E4">
        <w:rPr>
          <w:sz w:val="24"/>
        </w:rPr>
        <w:t>and</w:t>
      </w:r>
      <w:r w:rsidRPr="005108E4">
        <w:rPr>
          <w:spacing w:val="-18"/>
          <w:sz w:val="24"/>
        </w:rPr>
        <w:t xml:space="preserve"> </w:t>
      </w:r>
      <w:r w:rsidRPr="005108E4">
        <w:rPr>
          <w:sz w:val="24"/>
        </w:rPr>
        <w:t>lack of an MTC that will deliver Marijuana to the patient's or Personal Caregiver's primary address;</w:t>
      </w:r>
      <w:r w:rsidRPr="005108E4">
        <w:rPr>
          <w:spacing w:val="-1"/>
          <w:sz w:val="24"/>
        </w:rPr>
        <w:t xml:space="preserve"> </w:t>
      </w:r>
      <w:r w:rsidRPr="005108E4">
        <w:rPr>
          <w:sz w:val="24"/>
        </w:rPr>
        <w:t>or</w:t>
      </w:r>
    </w:p>
    <w:p w14:paraId="51C9A1DA" w14:textId="77777777" w:rsidR="00DA2759" w:rsidRPr="005108E4" w:rsidRDefault="009A7511">
      <w:pPr>
        <w:pStyle w:val="ListParagraph"/>
        <w:numPr>
          <w:ilvl w:val="2"/>
          <w:numId w:val="62"/>
        </w:numPr>
        <w:tabs>
          <w:tab w:val="left" w:pos="2134"/>
        </w:tabs>
        <w:spacing w:before="4"/>
        <w:ind w:left="2133" w:hanging="459"/>
        <w:rPr>
          <w:sz w:val="24"/>
        </w:rPr>
      </w:pPr>
      <w:r w:rsidRPr="005108E4">
        <w:rPr>
          <w:spacing w:val="-3"/>
          <w:sz w:val="24"/>
        </w:rPr>
        <w:lastRenderedPageBreak/>
        <w:t xml:space="preserve">Lack </w:t>
      </w:r>
      <w:r w:rsidRPr="005108E4">
        <w:rPr>
          <w:sz w:val="24"/>
        </w:rPr>
        <w:t>of access to a medicine essential for the Qualifying Patient's treatment</w:t>
      </w:r>
      <w:r w:rsidRPr="005108E4">
        <w:rPr>
          <w:spacing w:val="-39"/>
          <w:sz w:val="24"/>
        </w:rPr>
        <w:t xml:space="preserve"> </w:t>
      </w:r>
      <w:r w:rsidRPr="005108E4">
        <w:rPr>
          <w:sz w:val="24"/>
        </w:rPr>
        <w:t>plan.</w:t>
      </w:r>
    </w:p>
    <w:p w14:paraId="3F531BA9" w14:textId="77777777" w:rsidR="00DA2759" w:rsidRPr="005108E4" w:rsidRDefault="00DA2759">
      <w:pPr>
        <w:pStyle w:val="BodyText"/>
        <w:spacing w:before="7"/>
        <w:jc w:val="left"/>
      </w:pPr>
    </w:p>
    <w:p w14:paraId="7258F8B6" w14:textId="77777777" w:rsidR="00DA2759" w:rsidRPr="005108E4" w:rsidRDefault="009A7511" w:rsidP="00CC6296">
      <w:pPr>
        <w:pStyle w:val="ListParagraph"/>
        <w:numPr>
          <w:ilvl w:val="2"/>
          <w:numId w:val="63"/>
        </w:numPr>
        <w:tabs>
          <w:tab w:val="left" w:pos="1786"/>
        </w:tabs>
        <w:spacing w:line="242" w:lineRule="auto"/>
        <w:ind w:right="116" w:firstLine="0"/>
        <w:outlineLvl w:val="1"/>
        <w:rPr>
          <w:sz w:val="24"/>
        </w:rPr>
      </w:pPr>
      <w:r w:rsidRPr="005108E4">
        <w:rPr>
          <w:sz w:val="24"/>
        </w:rPr>
        <w:t>To obtain a Hardship Cultivation Registration, a Registered Qualifying Patient shall, in a form and manner determined by the Commission, submit the</w:t>
      </w:r>
      <w:r w:rsidRPr="005108E4">
        <w:rPr>
          <w:spacing w:val="-23"/>
          <w:sz w:val="24"/>
        </w:rPr>
        <w:t xml:space="preserve"> </w:t>
      </w:r>
      <w:r w:rsidRPr="005108E4">
        <w:rPr>
          <w:sz w:val="24"/>
        </w:rPr>
        <w:t>following:</w:t>
      </w:r>
    </w:p>
    <w:p w14:paraId="5A4A418C" w14:textId="77777777" w:rsidR="00DA2759" w:rsidRPr="005108E4" w:rsidRDefault="009A7511">
      <w:pPr>
        <w:pStyle w:val="ListParagraph"/>
        <w:numPr>
          <w:ilvl w:val="3"/>
          <w:numId w:val="63"/>
        </w:numPr>
        <w:tabs>
          <w:tab w:val="left" w:pos="2160"/>
        </w:tabs>
        <w:spacing w:before="2" w:line="242" w:lineRule="auto"/>
        <w:ind w:right="116" w:firstLine="0"/>
        <w:rPr>
          <w:sz w:val="24"/>
        </w:rPr>
      </w:pPr>
      <w:r w:rsidRPr="005108E4">
        <w:rPr>
          <w:sz w:val="24"/>
        </w:rPr>
        <w:t>Information supporting a claim that access is limited due to one or more of the circumstances listed in 935 CMR</w:t>
      </w:r>
      <w:r w:rsidRPr="005108E4">
        <w:rPr>
          <w:spacing w:val="-5"/>
          <w:sz w:val="24"/>
        </w:rPr>
        <w:t xml:space="preserve"> </w:t>
      </w:r>
      <w:r w:rsidRPr="005108E4">
        <w:rPr>
          <w:sz w:val="24"/>
        </w:rPr>
        <w:t>501.027(1);</w:t>
      </w:r>
    </w:p>
    <w:p w14:paraId="6DC17332" w14:textId="77777777" w:rsidR="00DA2759" w:rsidRPr="005108E4" w:rsidRDefault="009A7511">
      <w:pPr>
        <w:pStyle w:val="ListParagraph"/>
        <w:numPr>
          <w:ilvl w:val="3"/>
          <w:numId w:val="63"/>
        </w:numPr>
        <w:tabs>
          <w:tab w:val="left" w:pos="2069"/>
        </w:tabs>
        <w:spacing w:before="2" w:line="242" w:lineRule="auto"/>
        <w:ind w:right="117" w:firstLine="0"/>
        <w:rPr>
          <w:sz w:val="24"/>
        </w:rPr>
      </w:pPr>
      <w:r w:rsidRPr="005108E4">
        <w:rPr>
          <w:sz w:val="24"/>
        </w:rPr>
        <w:t>An</w:t>
      </w:r>
      <w:r w:rsidRPr="005108E4">
        <w:rPr>
          <w:spacing w:val="-26"/>
          <w:sz w:val="24"/>
        </w:rPr>
        <w:t xml:space="preserve"> </w:t>
      </w:r>
      <w:r w:rsidRPr="005108E4">
        <w:rPr>
          <w:sz w:val="24"/>
        </w:rPr>
        <w:t>explanation,</w:t>
      </w:r>
      <w:r w:rsidRPr="005108E4">
        <w:rPr>
          <w:spacing w:val="-26"/>
          <w:sz w:val="24"/>
        </w:rPr>
        <w:t xml:space="preserve"> </w:t>
      </w:r>
      <w:r w:rsidRPr="005108E4">
        <w:rPr>
          <w:sz w:val="24"/>
        </w:rPr>
        <w:t>including</w:t>
      </w:r>
      <w:r w:rsidRPr="005108E4">
        <w:rPr>
          <w:spacing w:val="-29"/>
          <w:sz w:val="24"/>
        </w:rPr>
        <w:t xml:space="preserve"> </w:t>
      </w:r>
      <w:r w:rsidRPr="005108E4">
        <w:rPr>
          <w:sz w:val="24"/>
        </w:rPr>
        <w:t>lack</w:t>
      </w:r>
      <w:r w:rsidRPr="005108E4">
        <w:rPr>
          <w:spacing w:val="-28"/>
          <w:sz w:val="24"/>
        </w:rPr>
        <w:t xml:space="preserve"> </w:t>
      </w:r>
      <w:r w:rsidRPr="005108E4">
        <w:rPr>
          <w:sz w:val="24"/>
        </w:rPr>
        <w:t>of</w:t>
      </w:r>
      <w:r w:rsidRPr="005108E4">
        <w:rPr>
          <w:spacing w:val="-29"/>
          <w:sz w:val="24"/>
        </w:rPr>
        <w:t xml:space="preserve"> </w:t>
      </w:r>
      <w:r w:rsidRPr="005108E4">
        <w:rPr>
          <w:sz w:val="24"/>
        </w:rPr>
        <w:t>feasible</w:t>
      </w:r>
      <w:r w:rsidRPr="005108E4">
        <w:rPr>
          <w:spacing w:val="-29"/>
          <w:sz w:val="24"/>
        </w:rPr>
        <w:t xml:space="preserve"> </w:t>
      </w:r>
      <w:r w:rsidRPr="005108E4">
        <w:rPr>
          <w:sz w:val="24"/>
        </w:rPr>
        <w:t>alternatives,</w:t>
      </w:r>
      <w:r w:rsidRPr="005108E4">
        <w:rPr>
          <w:spacing w:val="-29"/>
          <w:sz w:val="24"/>
        </w:rPr>
        <w:t xml:space="preserve"> </w:t>
      </w:r>
      <w:r w:rsidRPr="005108E4">
        <w:rPr>
          <w:sz w:val="24"/>
        </w:rPr>
        <w:t>to</w:t>
      </w:r>
      <w:r w:rsidRPr="005108E4">
        <w:rPr>
          <w:spacing w:val="-28"/>
          <w:sz w:val="24"/>
        </w:rPr>
        <w:t xml:space="preserve"> </w:t>
      </w:r>
      <w:r w:rsidRPr="005108E4">
        <w:rPr>
          <w:sz w:val="24"/>
        </w:rPr>
        <w:t>mitigate</w:t>
      </w:r>
      <w:r w:rsidRPr="005108E4">
        <w:rPr>
          <w:spacing w:val="-30"/>
          <w:sz w:val="24"/>
        </w:rPr>
        <w:t xml:space="preserve"> </w:t>
      </w:r>
      <w:r w:rsidRPr="005108E4">
        <w:rPr>
          <w:sz w:val="24"/>
        </w:rPr>
        <w:t>the</w:t>
      </w:r>
      <w:r w:rsidRPr="005108E4">
        <w:rPr>
          <w:spacing w:val="-26"/>
          <w:sz w:val="24"/>
        </w:rPr>
        <w:t xml:space="preserve"> </w:t>
      </w:r>
      <w:r w:rsidRPr="005108E4">
        <w:rPr>
          <w:sz w:val="24"/>
        </w:rPr>
        <w:t>limitation</w:t>
      </w:r>
      <w:r w:rsidRPr="005108E4">
        <w:rPr>
          <w:spacing w:val="-26"/>
          <w:sz w:val="24"/>
        </w:rPr>
        <w:t xml:space="preserve"> </w:t>
      </w:r>
      <w:r w:rsidRPr="005108E4">
        <w:rPr>
          <w:sz w:val="24"/>
        </w:rPr>
        <w:t>claimed under 935 CMR</w:t>
      </w:r>
      <w:r w:rsidRPr="005108E4">
        <w:rPr>
          <w:spacing w:val="-3"/>
          <w:sz w:val="24"/>
        </w:rPr>
        <w:t xml:space="preserve"> </w:t>
      </w:r>
      <w:r w:rsidRPr="005108E4">
        <w:rPr>
          <w:sz w:val="24"/>
        </w:rPr>
        <w:t>501.027(1);</w:t>
      </w:r>
    </w:p>
    <w:p w14:paraId="316D2F1D" w14:textId="77777777" w:rsidR="00DA2759" w:rsidRPr="005108E4" w:rsidRDefault="009A7511">
      <w:pPr>
        <w:pStyle w:val="ListParagraph"/>
        <w:numPr>
          <w:ilvl w:val="3"/>
          <w:numId w:val="63"/>
        </w:numPr>
        <w:tabs>
          <w:tab w:val="left" w:pos="2105"/>
        </w:tabs>
        <w:spacing w:before="1" w:line="242" w:lineRule="auto"/>
        <w:ind w:right="117" w:firstLine="0"/>
        <w:rPr>
          <w:sz w:val="24"/>
        </w:rPr>
      </w:pPr>
      <w:r w:rsidRPr="005108E4">
        <w:rPr>
          <w:sz w:val="24"/>
        </w:rPr>
        <w:t>A</w:t>
      </w:r>
      <w:r w:rsidRPr="005108E4">
        <w:rPr>
          <w:spacing w:val="-9"/>
          <w:sz w:val="24"/>
        </w:rPr>
        <w:t xml:space="preserve"> </w:t>
      </w:r>
      <w:r w:rsidRPr="005108E4">
        <w:rPr>
          <w:sz w:val="24"/>
        </w:rPr>
        <w:t>description</w:t>
      </w:r>
      <w:r w:rsidRPr="005108E4">
        <w:rPr>
          <w:spacing w:val="-8"/>
          <w:sz w:val="24"/>
        </w:rPr>
        <w:t xml:space="preserve"> </w:t>
      </w:r>
      <w:r w:rsidRPr="005108E4">
        <w:rPr>
          <w:sz w:val="24"/>
        </w:rPr>
        <w:t>and</w:t>
      </w:r>
      <w:r w:rsidRPr="005108E4">
        <w:rPr>
          <w:spacing w:val="-8"/>
          <w:sz w:val="24"/>
        </w:rPr>
        <w:t xml:space="preserve"> </w:t>
      </w:r>
      <w:r w:rsidRPr="005108E4">
        <w:rPr>
          <w:sz w:val="24"/>
        </w:rPr>
        <w:t>address</w:t>
      </w:r>
      <w:r w:rsidRPr="005108E4">
        <w:rPr>
          <w:spacing w:val="-8"/>
          <w:sz w:val="24"/>
        </w:rPr>
        <w:t xml:space="preserve"> </w:t>
      </w:r>
      <w:r w:rsidRPr="005108E4">
        <w:rPr>
          <w:sz w:val="24"/>
        </w:rPr>
        <w:t>of</w:t>
      </w:r>
      <w:r w:rsidRPr="005108E4">
        <w:rPr>
          <w:spacing w:val="-11"/>
          <w:sz w:val="24"/>
        </w:rPr>
        <w:t xml:space="preserve"> </w:t>
      </w:r>
      <w:r w:rsidRPr="005108E4">
        <w:rPr>
          <w:sz w:val="24"/>
        </w:rPr>
        <w:t>the</w:t>
      </w:r>
      <w:r w:rsidRPr="005108E4">
        <w:rPr>
          <w:spacing w:val="-12"/>
          <w:sz w:val="24"/>
        </w:rPr>
        <w:t xml:space="preserve"> </w:t>
      </w:r>
      <w:r w:rsidRPr="005108E4">
        <w:rPr>
          <w:sz w:val="24"/>
        </w:rPr>
        <w:t>single</w:t>
      </w:r>
      <w:r w:rsidRPr="005108E4">
        <w:rPr>
          <w:spacing w:val="-12"/>
          <w:sz w:val="24"/>
        </w:rPr>
        <w:t xml:space="preserve"> </w:t>
      </w:r>
      <w:r w:rsidRPr="005108E4">
        <w:rPr>
          <w:sz w:val="24"/>
        </w:rPr>
        <w:t>location</w:t>
      </w:r>
      <w:r w:rsidRPr="005108E4">
        <w:rPr>
          <w:spacing w:val="-10"/>
          <w:sz w:val="24"/>
        </w:rPr>
        <w:t xml:space="preserve"> </w:t>
      </w:r>
      <w:r w:rsidRPr="005108E4">
        <w:rPr>
          <w:sz w:val="24"/>
        </w:rPr>
        <w:t>that</w:t>
      </w:r>
      <w:r w:rsidRPr="005108E4">
        <w:rPr>
          <w:spacing w:val="-10"/>
          <w:sz w:val="24"/>
        </w:rPr>
        <w:t xml:space="preserve"> </w:t>
      </w:r>
      <w:r w:rsidRPr="005108E4">
        <w:rPr>
          <w:sz w:val="24"/>
        </w:rPr>
        <w:t>shall</w:t>
      </w:r>
      <w:r w:rsidRPr="005108E4">
        <w:rPr>
          <w:spacing w:val="-10"/>
          <w:sz w:val="24"/>
        </w:rPr>
        <w:t xml:space="preserve"> </w:t>
      </w:r>
      <w:r w:rsidRPr="005108E4">
        <w:rPr>
          <w:sz w:val="24"/>
        </w:rPr>
        <w:t>be</w:t>
      </w:r>
      <w:r w:rsidRPr="005108E4">
        <w:rPr>
          <w:spacing w:val="-12"/>
          <w:sz w:val="24"/>
        </w:rPr>
        <w:t xml:space="preserve"> </w:t>
      </w:r>
      <w:r w:rsidRPr="005108E4">
        <w:rPr>
          <w:sz w:val="24"/>
        </w:rPr>
        <w:t>used</w:t>
      </w:r>
      <w:r w:rsidRPr="005108E4">
        <w:rPr>
          <w:spacing w:val="-11"/>
          <w:sz w:val="24"/>
        </w:rPr>
        <w:t xml:space="preserve"> </w:t>
      </w:r>
      <w:r w:rsidRPr="005108E4">
        <w:rPr>
          <w:sz w:val="24"/>
        </w:rPr>
        <w:t>for</w:t>
      </w:r>
      <w:r w:rsidRPr="005108E4">
        <w:rPr>
          <w:spacing w:val="-10"/>
          <w:sz w:val="24"/>
        </w:rPr>
        <w:t xml:space="preserve"> </w:t>
      </w:r>
      <w:r w:rsidRPr="005108E4">
        <w:rPr>
          <w:sz w:val="24"/>
        </w:rPr>
        <w:t>the</w:t>
      </w:r>
      <w:r w:rsidRPr="005108E4">
        <w:rPr>
          <w:spacing w:val="-12"/>
          <w:sz w:val="24"/>
        </w:rPr>
        <w:t xml:space="preserve"> </w:t>
      </w:r>
      <w:r w:rsidRPr="005108E4">
        <w:rPr>
          <w:sz w:val="24"/>
        </w:rPr>
        <w:t>cultivation</w:t>
      </w:r>
      <w:r w:rsidRPr="005108E4">
        <w:rPr>
          <w:spacing w:val="-11"/>
          <w:sz w:val="24"/>
        </w:rPr>
        <w:t xml:space="preserve"> </w:t>
      </w:r>
      <w:r w:rsidRPr="005108E4">
        <w:rPr>
          <w:sz w:val="24"/>
        </w:rPr>
        <w:t>of Marijuana, which shall be either the Registered Qualifying Patient's or one Personal Caregiver's primary</w:t>
      </w:r>
      <w:r w:rsidRPr="005108E4">
        <w:rPr>
          <w:spacing w:val="-9"/>
          <w:sz w:val="24"/>
        </w:rPr>
        <w:t xml:space="preserve"> </w:t>
      </w:r>
      <w:r w:rsidRPr="005108E4">
        <w:rPr>
          <w:sz w:val="24"/>
        </w:rPr>
        <w:t>residence;</w:t>
      </w:r>
    </w:p>
    <w:p w14:paraId="44B53F61" w14:textId="77777777" w:rsidR="00DA2759" w:rsidRPr="005108E4" w:rsidRDefault="009A7511">
      <w:pPr>
        <w:pStyle w:val="ListParagraph"/>
        <w:numPr>
          <w:ilvl w:val="3"/>
          <w:numId w:val="63"/>
        </w:numPr>
        <w:tabs>
          <w:tab w:val="left" w:pos="2076"/>
        </w:tabs>
        <w:spacing w:before="2" w:line="244" w:lineRule="auto"/>
        <w:ind w:right="116" w:firstLine="0"/>
        <w:rPr>
          <w:sz w:val="24"/>
        </w:rPr>
      </w:pPr>
      <w:r w:rsidRPr="005108E4">
        <w:rPr>
          <w:sz w:val="24"/>
        </w:rPr>
        <w:t>A</w:t>
      </w:r>
      <w:r w:rsidRPr="005108E4">
        <w:rPr>
          <w:spacing w:val="-25"/>
          <w:sz w:val="24"/>
        </w:rPr>
        <w:t xml:space="preserve"> </w:t>
      </w:r>
      <w:r w:rsidRPr="005108E4">
        <w:rPr>
          <w:sz w:val="24"/>
        </w:rPr>
        <w:t>written</w:t>
      </w:r>
      <w:r w:rsidRPr="005108E4">
        <w:rPr>
          <w:spacing w:val="-24"/>
          <w:sz w:val="24"/>
        </w:rPr>
        <w:t xml:space="preserve"> </w:t>
      </w:r>
      <w:r w:rsidRPr="005108E4">
        <w:rPr>
          <w:sz w:val="24"/>
        </w:rPr>
        <w:t>explanation</w:t>
      </w:r>
      <w:r w:rsidRPr="005108E4">
        <w:rPr>
          <w:spacing w:val="-24"/>
          <w:sz w:val="24"/>
        </w:rPr>
        <w:t xml:space="preserve"> </w:t>
      </w:r>
      <w:r w:rsidRPr="005108E4">
        <w:rPr>
          <w:sz w:val="24"/>
        </w:rPr>
        <w:t>of</w:t>
      </w:r>
      <w:r w:rsidRPr="005108E4">
        <w:rPr>
          <w:spacing w:val="-24"/>
          <w:sz w:val="24"/>
        </w:rPr>
        <w:t xml:space="preserve"> </w:t>
      </w:r>
      <w:r w:rsidRPr="005108E4">
        <w:rPr>
          <w:sz w:val="24"/>
        </w:rPr>
        <w:t>how</w:t>
      </w:r>
      <w:r w:rsidRPr="005108E4">
        <w:rPr>
          <w:spacing w:val="-24"/>
          <w:sz w:val="24"/>
        </w:rPr>
        <w:t xml:space="preserve"> </w:t>
      </w:r>
      <w:r w:rsidRPr="005108E4">
        <w:rPr>
          <w:sz w:val="24"/>
        </w:rPr>
        <w:t>the</w:t>
      </w:r>
      <w:r w:rsidRPr="005108E4">
        <w:rPr>
          <w:spacing w:val="-22"/>
          <w:sz w:val="24"/>
        </w:rPr>
        <w:t xml:space="preserve"> </w:t>
      </w:r>
      <w:r w:rsidRPr="005108E4">
        <w:rPr>
          <w:sz w:val="24"/>
        </w:rPr>
        <w:t>Registered</w:t>
      </w:r>
      <w:r w:rsidRPr="005108E4">
        <w:rPr>
          <w:spacing w:val="-22"/>
          <w:sz w:val="24"/>
        </w:rPr>
        <w:t xml:space="preserve"> </w:t>
      </w:r>
      <w:r w:rsidRPr="005108E4">
        <w:rPr>
          <w:sz w:val="24"/>
        </w:rPr>
        <w:t>Qualifying</w:t>
      </w:r>
      <w:r w:rsidRPr="005108E4">
        <w:rPr>
          <w:spacing w:val="-24"/>
          <w:sz w:val="24"/>
        </w:rPr>
        <w:t xml:space="preserve"> </w:t>
      </w:r>
      <w:r w:rsidRPr="005108E4">
        <w:rPr>
          <w:sz w:val="24"/>
        </w:rPr>
        <w:t>Patient</w:t>
      </w:r>
      <w:r w:rsidRPr="005108E4">
        <w:rPr>
          <w:spacing w:val="-21"/>
          <w:sz w:val="24"/>
        </w:rPr>
        <w:t xml:space="preserve"> </w:t>
      </w:r>
      <w:r w:rsidRPr="005108E4">
        <w:rPr>
          <w:sz w:val="24"/>
        </w:rPr>
        <w:t>will</w:t>
      </w:r>
      <w:r w:rsidRPr="005108E4">
        <w:rPr>
          <w:spacing w:val="-22"/>
          <w:sz w:val="24"/>
        </w:rPr>
        <w:t xml:space="preserve"> </w:t>
      </w:r>
      <w:r w:rsidRPr="005108E4">
        <w:rPr>
          <w:sz w:val="24"/>
        </w:rPr>
        <w:t>cultivate</w:t>
      </w:r>
      <w:r w:rsidRPr="005108E4">
        <w:rPr>
          <w:spacing w:val="-22"/>
          <w:sz w:val="24"/>
        </w:rPr>
        <w:t xml:space="preserve"> </w:t>
      </w:r>
      <w:r w:rsidRPr="005108E4">
        <w:rPr>
          <w:sz w:val="24"/>
        </w:rPr>
        <w:t>Marijuana in accordance with the requirements of 935 CMR</w:t>
      </w:r>
      <w:r w:rsidRPr="005108E4">
        <w:rPr>
          <w:spacing w:val="-13"/>
          <w:sz w:val="24"/>
        </w:rPr>
        <w:t xml:space="preserve"> </w:t>
      </w:r>
      <w:r w:rsidRPr="005108E4">
        <w:rPr>
          <w:sz w:val="24"/>
        </w:rPr>
        <w:t>501.027;</w:t>
      </w:r>
    </w:p>
    <w:p w14:paraId="784D4FE4" w14:textId="77777777" w:rsidR="00DA2759" w:rsidRPr="005108E4" w:rsidRDefault="009A7511">
      <w:pPr>
        <w:pStyle w:val="ListParagraph"/>
        <w:numPr>
          <w:ilvl w:val="3"/>
          <w:numId w:val="63"/>
        </w:numPr>
        <w:tabs>
          <w:tab w:val="left" w:pos="2127"/>
        </w:tabs>
        <w:spacing w:line="244" w:lineRule="auto"/>
        <w:ind w:right="118" w:firstLine="0"/>
        <w:rPr>
          <w:sz w:val="24"/>
        </w:rPr>
      </w:pPr>
      <w:r w:rsidRPr="005108E4">
        <w:rPr>
          <w:sz w:val="24"/>
        </w:rPr>
        <w:t>A description of the device or system that will be used to ensure security and prevent diversion of the Marijuana plants being</w:t>
      </w:r>
      <w:r w:rsidRPr="005108E4">
        <w:rPr>
          <w:spacing w:val="-12"/>
          <w:sz w:val="24"/>
        </w:rPr>
        <w:t xml:space="preserve"> </w:t>
      </w:r>
      <w:r w:rsidRPr="005108E4">
        <w:rPr>
          <w:sz w:val="24"/>
        </w:rPr>
        <w:t>cultivated;</w:t>
      </w:r>
    </w:p>
    <w:p w14:paraId="48FECDFF" w14:textId="77777777" w:rsidR="00DA2759" w:rsidRPr="005108E4" w:rsidRDefault="009A7511">
      <w:pPr>
        <w:pStyle w:val="ListParagraph"/>
        <w:numPr>
          <w:ilvl w:val="3"/>
          <w:numId w:val="63"/>
        </w:numPr>
        <w:tabs>
          <w:tab w:val="left" w:pos="2079"/>
        </w:tabs>
        <w:spacing w:line="244" w:lineRule="auto"/>
        <w:ind w:right="117" w:firstLine="0"/>
        <w:rPr>
          <w:sz w:val="24"/>
        </w:rPr>
      </w:pPr>
      <w:r w:rsidRPr="005108E4">
        <w:rPr>
          <w:sz w:val="24"/>
        </w:rPr>
        <w:t>Written</w:t>
      </w:r>
      <w:r w:rsidRPr="005108E4">
        <w:rPr>
          <w:spacing w:val="-9"/>
          <w:sz w:val="24"/>
        </w:rPr>
        <w:t xml:space="preserve"> </w:t>
      </w:r>
      <w:r w:rsidRPr="005108E4">
        <w:rPr>
          <w:sz w:val="24"/>
        </w:rPr>
        <w:t>acknowledgment</w:t>
      </w:r>
      <w:r w:rsidRPr="005108E4">
        <w:rPr>
          <w:spacing w:val="-9"/>
          <w:sz w:val="24"/>
        </w:rPr>
        <w:t xml:space="preserve"> </w:t>
      </w:r>
      <w:r w:rsidRPr="005108E4">
        <w:rPr>
          <w:sz w:val="24"/>
        </w:rPr>
        <w:t>of</w:t>
      </w:r>
      <w:r w:rsidRPr="005108E4">
        <w:rPr>
          <w:spacing w:val="-10"/>
          <w:sz w:val="24"/>
        </w:rPr>
        <w:t xml:space="preserve"> </w:t>
      </w:r>
      <w:r w:rsidRPr="005108E4">
        <w:rPr>
          <w:sz w:val="24"/>
        </w:rPr>
        <w:t>the</w:t>
      </w:r>
      <w:r w:rsidRPr="005108E4">
        <w:rPr>
          <w:spacing w:val="-10"/>
          <w:sz w:val="24"/>
        </w:rPr>
        <w:t xml:space="preserve"> </w:t>
      </w:r>
      <w:r w:rsidRPr="005108E4">
        <w:rPr>
          <w:sz w:val="24"/>
        </w:rPr>
        <w:t>limitations</w:t>
      </w:r>
      <w:r w:rsidRPr="005108E4">
        <w:rPr>
          <w:spacing w:val="-9"/>
          <w:sz w:val="24"/>
        </w:rPr>
        <w:t xml:space="preserve"> </w:t>
      </w:r>
      <w:r w:rsidRPr="005108E4">
        <w:rPr>
          <w:sz w:val="24"/>
        </w:rPr>
        <w:t>on</w:t>
      </w:r>
      <w:r w:rsidRPr="005108E4">
        <w:rPr>
          <w:spacing w:val="-9"/>
          <w:sz w:val="24"/>
        </w:rPr>
        <w:t xml:space="preserve"> </w:t>
      </w:r>
      <w:r w:rsidRPr="005108E4">
        <w:rPr>
          <w:sz w:val="24"/>
        </w:rPr>
        <w:t>their</w:t>
      </w:r>
      <w:r w:rsidRPr="005108E4">
        <w:rPr>
          <w:spacing w:val="-10"/>
          <w:sz w:val="24"/>
        </w:rPr>
        <w:t xml:space="preserve"> </w:t>
      </w:r>
      <w:r w:rsidRPr="005108E4">
        <w:rPr>
          <w:sz w:val="24"/>
        </w:rPr>
        <w:t>authorization</w:t>
      </w:r>
      <w:r w:rsidRPr="005108E4">
        <w:rPr>
          <w:spacing w:val="-9"/>
          <w:sz w:val="24"/>
        </w:rPr>
        <w:t xml:space="preserve"> </w:t>
      </w:r>
      <w:r w:rsidRPr="005108E4">
        <w:rPr>
          <w:sz w:val="24"/>
        </w:rPr>
        <w:t>to</w:t>
      </w:r>
      <w:r w:rsidRPr="005108E4">
        <w:rPr>
          <w:spacing w:val="-9"/>
          <w:sz w:val="24"/>
        </w:rPr>
        <w:t xml:space="preserve"> </w:t>
      </w:r>
      <w:r w:rsidRPr="005108E4">
        <w:rPr>
          <w:sz w:val="24"/>
        </w:rPr>
        <w:t>cultivate,</w:t>
      </w:r>
      <w:r w:rsidRPr="005108E4">
        <w:rPr>
          <w:spacing w:val="-9"/>
          <w:sz w:val="24"/>
        </w:rPr>
        <w:t xml:space="preserve"> </w:t>
      </w:r>
      <w:r w:rsidRPr="005108E4">
        <w:rPr>
          <w:sz w:val="24"/>
        </w:rPr>
        <w:t>possess, and use Marijuana for medical purposes in the Commonwealth;</w:t>
      </w:r>
      <w:r w:rsidRPr="005108E4">
        <w:rPr>
          <w:spacing w:val="-16"/>
          <w:sz w:val="24"/>
        </w:rPr>
        <w:t xml:space="preserve"> </w:t>
      </w:r>
      <w:r w:rsidRPr="005108E4">
        <w:rPr>
          <w:sz w:val="24"/>
        </w:rPr>
        <w:t>and</w:t>
      </w:r>
    </w:p>
    <w:p w14:paraId="72318653" w14:textId="77777777" w:rsidR="00DA2759" w:rsidRPr="005108E4" w:rsidRDefault="009A7511">
      <w:pPr>
        <w:pStyle w:val="ListParagraph"/>
        <w:numPr>
          <w:ilvl w:val="3"/>
          <w:numId w:val="63"/>
        </w:numPr>
        <w:tabs>
          <w:tab w:val="left" w:pos="2132"/>
        </w:tabs>
        <w:spacing w:line="272" w:lineRule="exact"/>
        <w:ind w:left="2131" w:hanging="457"/>
        <w:rPr>
          <w:sz w:val="24"/>
        </w:rPr>
      </w:pPr>
      <w:r w:rsidRPr="005108E4">
        <w:rPr>
          <w:sz w:val="24"/>
        </w:rPr>
        <w:t>Any other information required by the</w:t>
      </w:r>
      <w:r w:rsidRPr="005108E4">
        <w:rPr>
          <w:spacing w:val="-24"/>
          <w:sz w:val="24"/>
        </w:rPr>
        <w:t xml:space="preserve"> </w:t>
      </w:r>
      <w:r w:rsidRPr="005108E4">
        <w:rPr>
          <w:sz w:val="24"/>
        </w:rPr>
        <w:t>Commission.</w:t>
      </w:r>
    </w:p>
    <w:p w14:paraId="70FB246C" w14:textId="77777777" w:rsidR="00DA2759" w:rsidRPr="005108E4" w:rsidRDefault="00DA2759">
      <w:pPr>
        <w:pStyle w:val="BodyText"/>
        <w:spacing w:before="11"/>
        <w:jc w:val="left"/>
        <w:rPr>
          <w:sz w:val="23"/>
        </w:rPr>
      </w:pPr>
    </w:p>
    <w:p w14:paraId="6DB13041" w14:textId="77777777" w:rsidR="00DA2759" w:rsidRPr="005108E4" w:rsidRDefault="009A7511" w:rsidP="00CC6296">
      <w:pPr>
        <w:pStyle w:val="ListParagraph"/>
        <w:numPr>
          <w:ilvl w:val="2"/>
          <w:numId w:val="63"/>
        </w:numPr>
        <w:tabs>
          <w:tab w:val="left" w:pos="1714"/>
        </w:tabs>
        <w:spacing w:line="244" w:lineRule="auto"/>
        <w:ind w:left="1319" w:right="117" w:firstLine="0"/>
        <w:outlineLvl w:val="1"/>
        <w:rPr>
          <w:sz w:val="24"/>
        </w:rPr>
      </w:pPr>
      <w:r w:rsidRPr="005108E4">
        <w:rPr>
          <w:sz w:val="24"/>
        </w:rPr>
        <w:t>The</w:t>
      </w:r>
      <w:r w:rsidRPr="005108E4">
        <w:rPr>
          <w:spacing w:val="-27"/>
          <w:sz w:val="24"/>
        </w:rPr>
        <w:t xml:space="preserve"> </w:t>
      </w:r>
      <w:r w:rsidRPr="005108E4">
        <w:rPr>
          <w:sz w:val="24"/>
        </w:rPr>
        <w:t>Commission</w:t>
      </w:r>
      <w:r w:rsidRPr="005108E4">
        <w:rPr>
          <w:spacing w:val="-25"/>
          <w:sz w:val="24"/>
        </w:rPr>
        <w:t xml:space="preserve"> </w:t>
      </w:r>
      <w:r w:rsidRPr="005108E4">
        <w:rPr>
          <w:sz w:val="24"/>
        </w:rPr>
        <w:t>shall</w:t>
      </w:r>
      <w:r w:rsidRPr="005108E4">
        <w:rPr>
          <w:spacing w:val="-25"/>
          <w:sz w:val="24"/>
        </w:rPr>
        <w:t xml:space="preserve"> </w:t>
      </w:r>
      <w:r w:rsidRPr="005108E4">
        <w:rPr>
          <w:sz w:val="24"/>
        </w:rPr>
        <w:t>review</w:t>
      </w:r>
      <w:r w:rsidRPr="005108E4">
        <w:rPr>
          <w:spacing w:val="-26"/>
          <w:sz w:val="24"/>
        </w:rPr>
        <w:t xml:space="preserve"> </w:t>
      </w:r>
      <w:r w:rsidRPr="005108E4">
        <w:rPr>
          <w:sz w:val="24"/>
        </w:rPr>
        <w:t>and</w:t>
      </w:r>
      <w:r w:rsidRPr="005108E4">
        <w:rPr>
          <w:spacing w:val="-26"/>
          <w:sz w:val="24"/>
        </w:rPr>
        <w:t xml:space="preserve"> </w:t>
      </w:r>
      <w:r w:rsidRPr="005108E4">
        <w:rPr>
          <w:sz w:val="24"/>
        </w:rPr>
        <w:t>approve</w:t>
      </w:r>
      <w:r w:rsidRPr="005108E4">
        <w:rPr>
          <w:spacing w:val="-26"/>
          <w:sz w:val="24"/>
        </w:rPr>
        <w:t xml:space="preserve"> </w:t>
      </w:r>
      <w:r w:rsidRPr="005108E4">
        <w:rPr>
          <w:sz w:val="24"/>
        </w:rPr>
        <w:t>or</w:t>
      </w:r>
      <w:r w:rsidRPr="005108E4">
        <w:rPr>
          <w:spacing w:val="-26"/>
          <w:sz w:val="24"/>
        </w:rPr>
        <w:t xml:space="preserve"> </w:t>
      </w:r>
      <w:r w:rsidRPr="005108E4">
        <w:rPr>
          <w:sz w:val="24"/>
        </w:rPr>
        <w:t>deny</w:t>
      </w:r>
      <w:r w:rsidRPr="005108E4">
        <w:rPr>
          <w:spacing w:val="-30"/>
          <w:sz w:val="24"/>
        </w:rPr>
        <w:t xml:space="preserve"> </w:t>
      </w:r>
      <w:r w:rsidRPr="005108E4">
        <w:rPr>
          <w:sz w:val="24"/>
        </w:rPr>
        <w:t>an</w:t>
      </w:r>
      <w:r w:rsidRPr="005108E4">
        <w:rPr>
          <w:spacing w:val="-23"/>
          <w:sz w:val="24"/>
        </w:rPr>
        <w:t xml:space="preserve"> </w:t>
      </w:r>
      <w:r w:rsidRPr="005108E4">
        <w:rPr>
          <w:sz w:val="24"/>
        </w:rPr>
        <w:t>application</w:t>
      </w:r>
      <w:r w:rsidRPr="005108E4">
        <w:rPr>
          <w:spacing w:val="-25"/>
          <w:sz w:val="24"/>
        </w:rPr>
        <w:t xml:space="preserve"> </w:t>
      </w:r>
      <w:r w:rsidRPr="005108E4">
        <w:rPr>
          <w:sz w:val="24"/>
        </w:rPr>
        <w:t>for</w:t>
      </w:r>
      <w:r w:rsidRPr="005108E4">
        <w:rPr>
          <w:spacing w:val="-26"/>
          <w:sz w:val="24"/>
        </w:rPr>
        <w:t xml:space="preserve"> </w:t>
      </w:r>
      <w:r w:rsidRPr="005108E4">
        <w:rPr>
          <w:sz w:val="24"/>
        </w:rPr>
        <w:t>a</w:t>
      </w:r>
      <w:r w:rsidRPr="005108E4">
        <w:rPr>
          <w:spacing w:val="-27"/>
          <w:sz w:val="24"/>
        </w:rPr>
        <w:t xml:space="preserve"> </w:t>
      </w:r>
      <w:r w:rsidRPr="005108E4">
        <w:rPr>
          <w:sz w:val="24"/>
        </w:rPr>
        <w:t>Hardship</w:t>
      </w:r>
      <w:r w:rsidRPr="005108E4">
        <w:rPr>
          <w:spacing w:val="-25"/>
          <w:sz w:val="24"/>
        </w:rPr>
        <w:t xml:space="preserve"> </w:t>
      </w:r>
      <w:r w:rsidRPr="005108E4">
        <w:rPr>
          <w:sz w:val="24"/>
        </w:rPr>
        <w:t xml:space="preserve">Cultivation Registration within 30 calendar </w:t>
      </w:r>
      <w:r w:rsidRPr="005108E4">
        <w:rPr>
          <w:spacing w:val="-3"/>
          <w:sz w:val="24"/>
        </w:rPr>
        <w:t xml:space="preserve">days </w:t>
      </w:r>
      <w:r w:rsidRPr="005108E4">
        <w:rPr>
          <w:sz w:val="24"/>
        </w:rPr>
        <w:t>of receipt of a completed</w:t>
      </w:r>
      <w:r w:rsidRPr="005108E4">
        <w:rPr>
          <w:spacing w:val="-17"/>
          <w:sz w:val="24"/>
        </w:rPr>
        <w:t xml:space="preserve"> </w:t>
      </w:r>
      <w:r w:rsidRPr="005108E4">
        <w:rPr>
          <w:sz w:val="24"/>
        </w:rPr>
        <w:t>application.</w:t>
      </w:r>
    </w:p>
    <w:p w14:paraId="4195128B" w14:textId="77777777" w:rsidR="00DA2759" w:rsidRPr="005108E4" w:rsidRDefault="00DA2759">
      <w:pPr>
        <w:pStyle w:val="BodyText"/>
        <w:spacing w:before="1"/>
        <w:jc w:val="left"/>
      </w:pPr>
    </w:p>
    <w:p w14:paraId="0EF52BC0" w14:textId="77777777" w:rsidR="00DA2759" w:rsidRPr="005108E4" w:rsidRDefault="009A7511" w:rsidP="00CC6296">
      <w:pPr>
        <w:pStyle w:val="ListParagraph"/>
        <w:numPr>
          <w:ilvl w:val="2"/>
          <w:numId w:val="63"/>
        </w:numPr>
        <w:tabs>
          <w:tab w:val="left" w:pos="1736"/>
        </w:tabs>
        <w:spacing w:line="242" w:lineRule="auto"/>
        <w:ind w:left="1319" w:right="116" w:firstLine="0"/>
        <w:outlineLvl w:val="1"/>
        <w:rPr>
          <w:sz w:val="24"/>
        </w:rPr>
      </w:pPr>
      <w:r w:rsidRPr="005108E4">
        <w:rPr>
          <w:sz w:val="24"/>
        </w:rPr>
        <w:t>A</w:t>
      </w:r>
      <w:r w:rsidRPr="005108E4">
        <w:rPr>
          <w:spacing w:val="-20"/>
          <w:sz w:val="24"/>
        </w:rPr>
        <w:t xml:space="preserve"> </w:t>
      </w:r>
      <w:r w:rsidRPr="005108E4">
        <w:rPr>
          <w:sz w:val="24"/>
        </w:rPr>
        <w:t>Registered</w:t>
      </w:r>
      <w:r w:rsidRPr="005108E4">
        <w:rPr>
          <w:spacing w:val="-20"/>
          <w:sz w:val="24"/>
        </w:rPr>
        <w:t xml:space="preserve"> </w:t>
      </w:r>
      <w:r w:rsidRPr="005108E4">
        <w:rPr>
          <w:sz w:val="24"/>
        </w:rPr>
        <w:t>Qualifying</w:t>
      </w:r>
      <w:r w:rsidRPr="005108E4">
        <w:rPr>
          <w:spacing w:val="-21"/>
          <w:sz w:val="24"/>
        </w:rPr>
        <w:t xml:space="preserve"> </w:t>
      </w:r>
      <w:r w:rsidRPr="005108E4">
        <w:rPr>
          <w:sz w:val="24"/>
        </w:rPr>
        <w:t>Patient</w:t>
      </w:r>
      <w:r w:rsidRPr="005108E4">
        <w:rPr>
          <w:spacing w:val="-19"/>
          <w:sz w:val="24"/>
        </w:rPr>
        <w:t xml:space="preserve"> </w:t>
      </w:r>
      <w:r w:rsidRPr="005108E4">
        <w:rPr>
          <w:sz w:val="24"/>
        </w:rPr>
        <w:t>with</w:t>
      </w:r>
      <w:r w:rsidRPr="005108E4">
        <w:rPr>
          <w:spacing w:val="-18"/>
          <w:sz w:val="24"/>
        </w:rPr>
        <w:t xml:space="preserve"> </w:t>
      </w:r>
      <w:r w:rsidRPr="005108E4">
        <w:rPr>
          <w:sz w:val="24"/>
        </w:rPr>
        <w:t>a</w:t>
      </w:r>
      <w:r w:rsidRPr="005108E4">
        <w:rPr>
          <w:spacing w:val="-20"/>
          <w:sz w:val="24"/>
        </w:rPr>
        <w:t xml:space="preserve"> </w:t>
      </w:r>
      <w:r w:rsidRPr="005108E4">
        <w:rPr>
          <w:sz w:val="24"/>
        </w:rPr>
        <w:t>Hardship</w:t>
      </w:r>
      <w:r w:rsidRPr="005108E4">
        <w:rPr>
          <w:spacing w:val="-20"/>
          <w:sz w:val="24"/>
        </w:rPr>
        <w:t xml:space="preserve"> </w:t>
      </w:r>
      <w:r w:rsidRPr="005108E4">
        <w:rPr>
          <w:sz w:val="24"/>
        </w:rPr>
        <w:t>Cultivation</w:t>
      </w:r>
      <w:r w:rsidRPr="005108E4">
        <w:rPr>
          <w:spacing w:val="-19"/>
          <w:sz w:val="24"/>
        </w:rPr>
        <w:t xml:space="preserve"> </w:t>
      </w:r>
      <w:r w:rsidRPr="005108E4">
        <w:rPr>
          <w:sz w:val="24"/>
        </w:rPr>
        <w:t>Registration,</w:t>
      </w:r>
      <w:r w:rsidRPr="005108E4">
        <w:rPr>
          <w:spacing w:val="-20"/>
          <w:sz w:val="24"/>
        </w:rPr>
        <w:t xml:space="preserve"> </w:t>
      </w:r>
      <w:r w:rsidRPr="005108E4">
        <w:rPr>
          <w:sz w:val="24"/>
        </w:rPr>
        <w:t>or</w:t>
      </w:r>
      <w:r w:rsidRPr="005108E4">
        <w:rPr>
          <w:spacing w:val="-20"/>
          <w:sz w:val="24"/>
        </w:rPr>
        <w:t xml:space="preserve"> </w:t>
      </w:r>
      <w:r w:rsidRPr="005108E4">
        <w:rPr>
          <w:sz w:val="24"/>
        </w:rPr>
        <w:t>their</w:t>
      </w:r>
      <w:r w:rsidRPr="005108E4">
        <w:rPr>
          <w:spacing w:val="-21"/>
          <w:sz w:val="24"/>
        </w:rPr>
        <w:t xml:space="preserve"> </w:t>
      </w:r>
      <w:r w:rsidRPr="005108E4">
        <w:rPr>
          <w:sz w:val="24"/>
        </w:rPr>
        <w:t>Personal Caregiver(s), may cultivate only at the location specified in the application approved by the Commission.</w:t>
      </w:r>
    </w:p>
    <w:p w14:paraId="6E9C22A3" w14:textId="77777777" w:rsidR="00DA2759" w:rsidRPr="005108E4" w:rsidRDefault="00DA2759">
      <w:pPr>
        <w:pStyle w:val="BodyText"/>
        <w:spacing w:before="6"/>
        <w:jc w:val="left"/>
      </w:pPr>
    </w:p>
    <w:p w14:paraId="76E9C8C3" w14:textId="77777777" w:rsidR="00DA2759" w:rsidRPr="005108E4" w:rsidRDefault="009A7511" w:rsidP="00CC6296">
      <w:pPr>
        <w:pStyle w:val="ListParagraph"/>
        <w:numPr>
          <w:ilvl w:val="2"/>
          <w:numId w:val="63"/>
        </w:numPr>
        <w:tabs>
          <w:tab w:val="left" w:pos="1786"/>
        </w:tabs>
        <w:spacing w:line="242" w:lineRule="auto"/>
        <w:ind w:left="1319" w:right="117" w:firstLine="0"/>
        <w:outlineLvl w:val="1"/>
        <w:rPr>
          <w:sz w:val="24"/>
        </w:rPr>
      </w:pPr>
      <w:r w:rsidRPr="005108E4">
        <w:rPr>
          <w:sz w:val="24"/>
        </w:rPr>
        <w:t xml:space="preserve">A Hardship Cultivation Registration will be valid for one </w:t>
      </w:r>
      <w:r w:rsidRPr="005108E4">
        <w:rPr>
          <w:spacing w:val="-3"/>
          <w:sz w:val="24"/>
        </w:rPr>
        <w:t xml:space="preserve">year </w:t>
      </w:r>
      <w:r w:rsidRPr="005108E4">
        <w:rPr>
          <w:sz w:val="24"/>
        </w:rPr>
        <w:t>from the date of issue. On the</w:t>
      </w:r>
      <w:r w:rsidRPr="005108E4">
        <w:rPr>
          <w:spacing w:val="-18"/>
          <w:sz w:val="24"/>
        </w:rPr>
        <w:t xml:space="preserve"> </w:t>
      </w:r>
      <w:r w:rsidRPr="005108E4">
        <w:rPr>
          <w:sz w:val="24"/>
        </w:rPr>
        <w:t>issuance</w:t>
      </w:r>
      <w:r w:rsidRPr="005108E4">
        <w:rPr>
          <w:spacing w:val="-15"/>
          <w:sz w:val="24"/>
        </w:rPr>
        <w:t xml:space="preserve"> </w:t>
      </w:r>
      <w:r w:rsidRPr="005108E4">
        <w:rPr>
          <w:sz w:val="24"/>
        </w:rPr>
        <w:t>of</w:t>
      </w:r>
      <w:r w:rsidRPr="005108E4">
        <w:rPr>
          <w:spacing w:val="-14"/>
          <w:sz w:val="24"/>
        </w:rPr>
        <w:t xml:space="preserve"> </w:t>
      </w:r>
      <w:r w:rsidRPr="005108E4">
        <w:rPr>
          <w:sz w:val="24"/>
        </w:rPr>
        <w:t>a</w:t>
      </w:r>
      <w:r w:rsidRPr="005108E4">
        <w:rPr>
          <w:spacing w:val="-15"/>
          <w:sz w:val="24"/>
        </w:rPr>
        <w:t xml:space="preserve"> </w:t>
      </w:r>
      <w:r w:rsidRPr="005108E4">
        <w:rPr>
          <w:sz w:val="24"/>
        </w:rPr>
        <w:t>new</w:t>
      </w:r>
      <w:r w:rsidRPr="005108E4">
        <w:rPr>
          <w:spacing w:val="-14"/>
          <w:sz w:val="24"/>
        </w:rPr>
        <w:t xml:space="preserve"> </w:t>
      </w:r>
      <w:r w:rsidRPr="005108E4">
        <w:rPr>
          <w:sz w:val="24"/>
        </w:rPr>
        <w:t>certificate,</w:t>
      </w:r>
      <w:r w:rsidRPr="005108E4">
        <w:rPr>
          <w:spacing w:val="-17"/>
          <w:sz w:val="24"/>
        </w:rPr>
        <w:t xml:space="preserve"> </w:t>
      </w:r>
      <w:r w:rsidRPr="005108E4">
        <w:rPr>
          <w:sz w:val="24"/>
        </w:rPr>
        <w:t>the</w:t>
      </w:r>
      <w:r w:rsidRPr="005108E4">
        <w:rPr>
          <w:spacing w:val="-17"/>
          <w:sz w:val="24"/>
        </w:rPr>
        <w:t xml:space="preserve"> </w:t>
      </w:r>
      <w:r w:rsidRPr="005108E4">
        <w:rPr>
          <w:sz w:val="24"/>
        </w:rPr>
        <w:t>holder</w:t>
      </w:r>
      <w:r w:rsidRPr="005108E4">
        <w:rPr>
          <w:spacing w:val="-17"/>
          <w:sz w:val="24"/>
        </w:rPr>
        <w:t xml:space="preserve"> </w:t>
      </w:r>
      <w:r w:rsidRPr="005108E4">
        <w:rPr>
          <w:sz w:val="24"/>
        </w:rPr>
        <w:t>of</w:t>
      </w:r>
      <w:r w:rsidRPr="005108E4">
        <w:rPr>
          <w:spacing w:val="-16"/>
          <w:sz w:val="24"/>
        </w:rPr>
        <w:t xml:space="preserve"> </w:t>
      </w:r>
      <w:r w:rsidRPr="005108E4">
        <w:rPr>
          <w:sz w:val="24"/>
        </w:rPr>
        <w:t>the</w:t>
      </w:r>
      <w:r w:rsidRPr="005108E4">
        <w:rPr>
          <w:spacing w:val="-18"/>
          <w:sz w:val="24"/>
        </w:rPr>
        <w:t xml:space="preserve"> </w:t>
      </w:r>
      <w:r w:rsidRPr="005108E4">
        <w:rPr>
          <w:sz w:val="24"/>
        </w:rPr>
        <w:t>certificate</w:t>
      </w:r>
      <w:r w:rsidRPr="005108E4">
        <w:rPr>
          <w:spacing w:val="-17"/>
          <w:sz w:val="24"/>
        </w:rPr>
        <w:t xml:space="preserve"> </w:t>
      </w:r>
      <w:r w:rsidRPr="005108E4">
        <w:rPr>
          <w:sz w:val="24"/>
        </w:rPr>
        <w:t>shall</w:t>
      </w:r>
      <w:r w:rsidRPr="005108E4">
        <w:rPr>
          <w:spacing w:val="-16"/>
          <w:sz w:val="24"/>
        </w:rPr>
        <w:t xml:space="preserve"> </w:t>
      </w:r>
      <w:r w:rsidRPr="005108E4">
        <w:rPr>
          <w:sz w:val="24"/>
        </w:rPr>
        <w:t>destroy</w:t>
      </w:r>
      <w:r w:rsidRPr="005108E4">
        <w:rPr>
          <w:spacing w:val="-23"/>
          <w:sz w:val="24"/>
        </w:rPr>
        <w:t xml:space="preserve"> </w:t>
      </w:r>
      <w:r w:rsidRPr="005108E4">
        <w:rPr>
          <w:sz w:val="24"/>
        </w:rPr>
        <w:t>any</w:t>
      </w:r>
      <w:r w:rsidRPr="005108E4">
        <w:rPr>
          <w:spacing w:val="-23"/>
          <w:sz w:val="24"/>
        </w:rPr>
        <w:t xml:space="preserve"> </w:t>
      </w:r>
      <w:r w:rsidRPr="005108E4">
        <w:rPr>
          <w:sz w:val="24"/>
        </w:rPr>
        <w:t>previously</w:t>
      </w:r>
      <w:r w:rsidRPr="005108E4">
        <w:rPr>
          <w:spacing w:val="-22"/>
          <w:sz w:val="24"/>
        </w:rPr>
        <w:t xml:space="preserve"> </w:t>
      </w:r>
      <w:r w:rsidRPr="005108E4">
        <w:rPr>
          <w:sz w:val="24"/>
        </w:rPr>
        <w:t>issued certificate</w:t>
      </w:r>
      <w:r w:rsidRPr="005108E4">
        <w:rPr>
          <w:spacing w:val="-5"/>
          <w:sz w:val="24"/>
        </w:rPr>
        <w:t xml:space="preserve"> </w:t>
      </w:r>
      <w:r w:rsidRPr="005108E4">
        <w:rPr>
          <w:sz w:val="24"/>
        </w:rPr>
        <w:t>in</w:t>
      </w:r>
      <w:r w:rsidRPr="005108E4">
        <w:rPr>
          <w:spacing w:val="-3"/>
          <w:sz w:val="24"/>
        </w:rPr>
        <w:t xml:space="preserve"> </w:t>
      </w:r>
      <w:r w:rsidRPr="005108E4">
        <w:rPr>
          <w:sz w:val="24"/>
        </w:rPr>
        <w:t>a</w:t>
      </w:r>
      <w:r w:rsidRPr="005108E4">
        <w:rPr>
          <w:spacing w:val="-4"/>
          <w:sz w:val="24"/>
        </w:rPr>
        <w:t xml:space="preserve"> </w:t>
      </w:r>
      <w:r w:rsidRPr="005108E4">
        <w:rPr>
          <w:sz w:val="24"/>
        </w:rPr>
        <w:t>responsible</w:t>
      </w:r>
      <w:r w:rsidRPr="005108E4">
        <w:rPr>
          <w:spacing w:val="-5"/>
          <w:sz w:val="24"/>
        </w:rPr>
        <w:t xml:space="preserve"> </w:t>
      </w:r>
      <w:r w:rsidRPr="005108E4">
        <w:rPr>
          <w:sz w:val="24"/>
        </w:rPr>
        <w:t>manner</w:t>
      </w:r>
      <w:r w:rsidRPr="005108E4">
        <w:rPr>
          <w:spacing w:val="-3"/>
          <w:sz w:val="24"/>
        </w:rPr>
        <w:t xml:space="preserve"> </w:t>
      </w:r>
      <w:r w:rsidRPr="005108E4">
        <w:rPr>
          <w:sz w:val="24"/>
        </w:rPr>
        <w:t>that</w:t>
      </w:r>
      <w:r w:rsidRPr="005108E4">
        <w:rPr>
          <w:spacing w:val="-2"/>
          <w:sz w:val="24"/>
        </w:rPr>
        <w:t xml:space="preserve"> </w:t>
      </w:r>
      <w:r w:rsidRPr="005108E4">
        <w:rPr>
          <w:sz w:val="24"/>
        </w:rPr>
        <w:t>would</w:t>
      </w:r>
      <w:r w:rsidRPr="005108E4">
        <w:rPr>
          <w:spacing w:val="-3"/>
          <w:sz w:val="24"/>
        </w:rPr>
        <w:t xml:space="preserve"> </w:t>
      </w:r>
      <w:r w:rsidRPr="005108E4">
        <w:rPr>
          <w:sz w:val="24"/>
        </w:rPr>
        <w:t>prevent</w:t>
      </w:r>
      <w:r w:rsidRPr="005108E4">
        <w:rPr>
          <w:spacing w:val="-3"/>
          <w:sz w:val="24"/>
        </w:rPr>
        <w:t xml:space="preserve"> </w:t>
      </w:r>
      <w:r w:rsidRPr="005108E4">
        <w:rPr>
          <w:sz w:val="24"/>
        </w:rPr>
        <w:t>it</w:t>
      </w:r>
      <w:r w:rsidRPr="005108E4">
        <w:rPr>
          <w:spacing w:val="-2"/>
          <w:sz w:val="24"/>
        </w:rPr>
        <w:t xml:space="preserve"> </w:t>
      </w:r>
      <w:r w:rsidRPr="005108E4">
        <w:rPr>
          <w:sz w:val="24"/>
        </w:rPr>
        <w:t>from</w:t>
      </w:r>
      <w:r w:rsidRPr="005108E4">
        <w:rPr>
          <w:spacing w:val="-2"/>
          <w:sz w:val="24"/>
        </w:rPr>
        <w:t xml:space="preserve"> </w:t>
      </w:r>
      <w:r w:rsidRPr="005108E4">
        <w:rPr>
          <w:sz w:val="24"/>
        </w:rPr>
        <w:t>being</w:t>
      </w:r>
      <w:r w:rsidRPr="005108E4">
        <w:rPr>
          <w:spacing w:val="-6"/>
          <w:sz w:val="24"/>
        </w:rPr>
        <w:t xml:space="preserve"> </w:t>
      </w:r>
      <w:r w:rsidRPr="005108E4">
        <w:rPr>
          <w:sz w:val="24"/>
        </w:rPr>
        <w:t>used</w:t>
      </w:r>
      <w:r w:rsidRPr="005108E4">
        <w:rPr>
          <w:spacing w:val="-3"/>
          <w:sz w:val="24"/>
        </w:rPr>
        <w:t xml:space="preserve"> </w:t>
      </w:r>
      <w:r w:rsidRPr="005108E4">
        <w:rPr>
          <w:sz w:val="24"/>
        </w:rPr>
        <w:t>as</w:t>
      </w:r>
      <w:r w:rsidRPr="005108E4">
        <w:rPr>
          <w:spacing w:val="-2"/>
          <w:sz w:val="24"/>
        </w:rPr>
        <w:t xml:space="preserve"> </w:t>
      </w:r>
      <w:r w:rsidRPr="005108E4">
        <w:rPr>
          <w:sz w:val="24"/>
        </w:rPr>
        <w:t>a</w:t>
      </w:r>
      <w:r w:rsidRPr="005108E4">
        <w:rPr>
          <w:spacing w:val="-4"/>
          <w:sz w:val="24"/>
        </w:rPr>
        <w:t xml:space="preserve"> </w:t>
      </w:r>
      <w:r w:rsidRPr="005108E4">
        <w:rPr>
          <w:sz w:val="24"/>
        </w:rPr>
        <w:t>certificate.</w:t>
      </w:r>
    </w:p>
    <w:p w14:paraId="01C7E34B" w14:textId="77777777" w:rsidR="00DA2759" w:rsidRPr="005108E4" w:rsidRDefault="00DA2759">
      <w:pPr>
        <w:pStyle w:val="BodyText"/>
        <w:spacing w:before="6"/>
        <w:jc w:val="left"/>
      </w:pPr>
    </w:p>
    <w:p w14:paraId="6C6770DC" w14:textId="77777777" w:rsidR="00DA2759" w:rsidRPr="005108E4" w:rsidRDefault="009A7511" w:rsidP="00CC6296">
      <w:pPr>
        <w:pStyle w:val="ListParagraph"/>
        <w:numPr>
          <w:ilvl w:val="2"/>
          <w:numId w:val="63"/>
        </w:numPr>
        <w:tabs>
          <w:tab w:val="left" w:pos="1743"/>
        </w:tabs>
        <w:spacing w:line="242" w:lineRule="auto"/>
        <w:ind w:left="1319" w:right="110" w:firstLine="0"/>
        <w:outlineLvl w:val="1"/>
        <w:rPr>
          <w:sz w:val="24"/>
        </w:rPr>
      </w:pPr>
      <w:r w:rsidRPr="005108E4">
        <w:rPr>
          <w:sz w:val="24"/>
        </w:rPr>
        <w:t>A</w:t>
      </w:r>
      <w:r w:rsidRPr="005108E4">
        <w:rPr>
          <w:spacing w:val="-17"/>
          <w:sz w:val="24"/>
        </w:rPr>
        <w:t xml:space="preserve"> </w:t>
      </w:r>
      <w:r w:rsidRPr="005108E4">
        <w:rPr>
          <w:sz w:val="24"/>
        </w:rPr>
        <w:t>Hardship</w:t>
      </w:r>
      <w:r w:rsidRPr="005108E4">
        <w:rPr>
          <w:spacing w:val="-16"/>
          <w:sz w:val="24"/>
        </w:rPr>
        <w:t xml:space="preserve"> </w:t>
      </w:r>
      <w:r w:rsidRPr="005108E4">
        <w:rPr>
          <w:sz w:val="24"/>
        </w:rPr>
        <w:t>Cultivation</w:t>
      </w:r>
      <w:r w:rsidRPr="005108E4">
        <w:rPr>
          <w:spacing w:val="-17"/>
          <w:sz w:val="24"/>
        </w:rPr>
        <w:t xml:space="preserve"> </w:t>
      </w:r>
      <w:r w:rsidRPr="005108E4">
        <w:rPr>
          <w:sz w:val="24"/>
        </w:rPr>
        <w:t>Registration</w:t>
      </w:r>
      <w:r w:rsidRPr="005108E4">
        <w:rPr>
          <w:spacing w:val="-16"/>
          <w:sz w:val="24"/>
        </w:rPr>
        <w:t xml:space="preserve"> </w:t>
      </w:r>
      <w:r w:rsidRPr="005108E4">
        <w:rPr>
          <w:sz w:val="24"/>
        </w:rPr>
        <w:t>may</w:t>
      </w:r>
      <w:r w:rsidRPr="005108E4">
        <w:rPr>
          <w:spacing w:val="-20"/>
          <w:sz w:val="24"/>
        </w:rPr>
        <w:t xml:space="preserve"> </w:t>
      </w:r>
      <w:r w:rsidRPr="005108E4">
        <w:rPr>
          <w:sz w:val="24"/>
        </w:rPr>
        <w:t>be</w:t>
      </w:r>
      <w:r w:rsidRPr="005108E4">
        <w:rPr>
          <w:spacing w:val="-15"/>
          <w:sz w:val="24"/>
        </w:rPr>
        <w:t xml:space="preserve"> </w:t>
      </w:r>
      <w:r w:rsidRPr="005108E4">
        <w:rPr>
          <w:sz w:val="24"/>
        </w:rPr>
        <w:t>renewed,</w:t>
      </w:r>
      <w:r w:rsidRPr="005108E4">
        <w:rPr>
          <w:spacing w:val="-13"/>
          <w:sz w:val="24"/>
        </w:rPr>
        <w:t xml:space="preserve"> </w:t>
      </w:r>
      <w:r w:rsidRPr="005108E4">
        <w:rPr>
          <w:sz w:val="24"/>
        </w:rPr>
        <w:t>in</w:t>
      </w:r>
      <w:r w:rsidRPr="005108E4">
        <w:rPr>
          <w:spacing w:val="-14"/>
          <w:sz w:val="24"/>
        </w:rPr>
        <w:t xml:space="preserve"> </w:t>
      </w:r>
      <w:r w:rsidRPr="005108E4">
        <w:rPr>
          <w:sz w:val="24"/>
        </w:rPr>
        <w:t>a</w:t>
      </w:r>
      <w:r w:rsidRPr="005108E4">
        <w:rPr>
          <w:spacing w:val="-15"/>
          <w:sz w:val="24"/>
        </w:rPr>
        <w:t xml:space="preserve"> </w:t>
      </w:r>
      <w:r w:rsidRPr="005108E4">
        <w:rPr>
          <w:sz w:val="24"/>
        </w:rPr>
        <w:t>form</w:t>
      </w:r>
      <w:r w:rsidRPr="005108E4">
        <w:rPr>
          <w:spacing w:val="-13"/>
          <w:sz w:val="24"/>
        </w:rPr>
        <w:t xml:space="preserve"> </w:t>
      </w:r>
      <w:r w:rsidRPr="005108E4">
        <w:rPr>
          <w:sz w:val="24"/>
        </w:rPr>
        <w:t>and</w:t>
      </w:r>
      <w:r w:rsidRPr="005108E4">
        <w:rPr>
          <w:spacing w:val="-14"/>
          <w:sz w:val="24"/>
        </w:rPr>
        <w:t xml:space="preserve"> </w:t>
      </w:r>
      <w:r w:rsidRPr="005108E4">
        <w:rPr>
          <w:sz w:val="24"/>
        </w:rPr>
        <w:t>manner</w:t>
      </w:r>
      <w:r w:rsidRPr="005108E4">
        <w:rPr>
          <w:spacing w:val="-16"/>
          <w:sz w:val="24"/>
        </w:rPr>
        <w:t xml:space="preserve"> </w:t>
      </w:r>
      <w:r w:rsidRPr="005108E4">
        <w:rPr>
          <w:sz w:val="24"/>
        </w:rPr>
        <w:t>determined</w:t>
      </w:r>
      <w:r w:rsidRPr="005108E4">
        <w:rPr>
          <w:spacing w:val="-17"/>
          <w:sz w:val="24"/>
        </w:rPr>
        <w:t xml:space="preserve"> </w:t>
      </w:r>
      <w:r w:rsidRPr="005108E4">
        <w:rPr>
          <w:sz w:val="24"/>
        </w:rPr>
        <w:t>by the Commission, on an annual basis, which includes, but is not limited to, meeting the requirements in 935 CMR</w:t>
      </w:r>
      <w:r w:rsidRPr="005108E4">
        <w:rPr>
          <w:spacing w:val="-3"/>
          <w:sz w:val="24"/>
        </w:rPr>
        <w:t xml:space="preserve"> </w:t>
      </w:r>
      <w:r w:rsidRPr="005108E4">
        <w:rPr>
          <w:sz w:val="24"/>
        </w:rPr>
        <w:t>501.027(2).</w:t>
      </w:r>
    </w:p>
    <w:p w14:paraId="5761A61A" w14:textId="77777777" w:rsidR="00DA2759" w:rsidRPr="005108E4" w:rsidRDefault="00DA2759">
      <w:pPr>
        <w:pStyle w:val="BodyText"/>
        <w:spacing w:before="6"/>
        <w:jc w:val="left"/>
      </w:pPr>
    </w:p>
    <w:p w14:paraId="582E1FDE" w14:textId="77777777" w:rsidR="00DA2759" w:rsidRPr="005108E4" w:rsidRDefault="009A7511" w:rsidP="00CC6296">
      <w:pPr>
        <w:pStyle w:val="ListParagraph"/>
        <w:numPr>
          <w:ilvl w:val="2"/>
          <w:numId w:val="63"/>
        </w:numPr>
        <w:tabs>
          <w:tab w:val="left" w:pos="1764"/>
        </w:tabs>
        <w:spacing w:before="1" w:line="242" w:lineRule="auto"/>
        <w:ind w:left="1319" w:right="110" w:firstLine="0"/>
        <w:outlineLvl w:val="1"/>
        <w:rPr>
          <w:sz w:val="24"/>
        </w:rPr>
      </w:pPr>
      <w:r w:rsidRPr="005108E4">
        <w:rPr>
          <w:sz w:val="24"/>
        </w:rPr>
        <w:t>A</w:t>
      </w:r>
      <w:r w:rsidRPr="005108E4">
        <w:rPr>
          <w:spacing w:val="-8"/>
          <w:sz w:val="24"/>
        </w:rPr>
        <w:t xml:space="preserve"> </w:t>
      </w:r>
      <w:r w:rsidRPr="005108E4">
        <w:rPr>
          <w:sz w:val="24"/>
        </w:rPr>
        <w:t>Hardship</w:t>
      </w:r>
      <w:r w:rsidRPr="005108E4">
        <w:rPr>
          <w:spacing w:val="-8"/>
          <w:sz w:val="24"/>
        </w:rPr>
        <w:t xml:space="preserve"> </w:t>
      </w:r>
      <w:r w:rsidRPr="005108E4">
        <w:rPr>
          <w:sz w:val="24"/>
        </w:rPr>
        <w:t>Cultivation</w:t>
      </w:r>
      <w:r w:rsidRPr="005108E4">
        <w:rPr>
          <w:spacing w:val="-7"/>
          <w:sz w:val="24"/>
        </w:rPr>
        <w:t xml:space="preserve"> </w:t>
      </w:r>
      <w:r w:rsidRPr="005108E4">
        <w:rPr>
          <w:sz w:val="24"/>
        </w:rPr>
        <w:t>Registration</w:t>
      </w:r>
      <w:r w:rsidRPr="005108E4">
        <w:rPr>
          <w:spacing w:val="-10"/>
          <w:sz w:val="24"/>
        </w:rPr>
        <w:t xml:space="preserve"> </w:t>
      </w:r>
      <w:r w:rsidRPr="005108E4">
        <w:rPr>
          <w:sz w:val="24"/>
        </w:rPr>
        <w:t>shall</w:t>
      </w:r>
      <w:r w:rsidRPr="005108E4">
        <w:rPr>
          <w:spacing w:val="-9"/>
          <w:sz w:val="24"/>
        </w:rPr>
        <w:t xml:space="preserve"> </w:t>
      </w:r>
      <w:r w:rsidRPr="005108E4">
        <w:rPr>
          <w:sz w:val="24"/>
        </w:rPr>
        <w:t>allow</w:t>
      </w:r>
      <w:r w:rsidRPr="005108E4">
        <w:rPr>
          <w:spacing w:val="-11"/>
          <w:sz w:val="24"/>
        </w:rPr>
        <w:t xml:space="preserve"> </w:t>
      </w:r>
      <w:r w:rsidRPr="005108E4">
        <w:rPr>
          <w:sz w:val="24"/>
        </w:rPr>
        <w:t>the</w:t>
      </w:r>
      <w:r w:rsidRPr="005108E4">
        <w:rPr>
          <w:spacing w:val="-10"/>
          <w:sz w:val="24"/>
        </w:rPr>
        <w:t xml:space="preserve"> </w:t>
      </w:r>
      <w:r w:rsidRPr="005108E4">
        <w:rPr>
          <w:sz w:val="24"/>
        </w:rPr>
        <w:t>Registered</w:t>
      </w:r>
      <w:r w:rsidRPr="005108E4">
        <w:rPr>
          <w:spacing w:val="-10"/>
          <w:sz w:val="24"/>
        </w:rPr>
        <w:t xml:space="preserve"> </w:t>
      </w:r>
      <w:r w:rsidRPr="005108E4">
        <w:rPr>
          <w:sz w:val="24"/>
        </w:rPr>
        <w:t>Qualifying</w:t>
      </w:r>
      <w:r w:rsidRPr="005108E4">
        <w:rPr>
          <w:spacing w:val="-12"/>
          <w:sz w:val="24"/>
        </w:rPr>
        <w:t xml:space="preserve"> </w:t>
      </w:r>
      <w:r w:rsidRPr="005108E4">
        <w:rPr>
          <w:sz w:val="24"/>
        </w:rPr>
        <w:t>Patient</w:t>
      </w:r>
      <w:r w:rsidRPr="005108E4">
        <w:rPr>
          <w:spacing w:val="-9"/>
          <w:sz w:val="24"/>
        </w:rPr>
        <w:t xml:space="preserve"> </w:t>
      </w:r>
      <w:r w:rsidRPr="005108E4">
        <w:rPr>
          <w:sz w:val="24"/>
        </w:rPr>
        <w:t>or</w:t>
      </w:r>
      <w:r w:rsidRPr="005108E4">
        <w:rPr>
          <w:spacing w:val="-11"/>
          <w:sz w:val="24"/>
        </w:rPr>
        <w:t xml:space="preserve"> </w:t>
      </w:r>
      <w:r w:rsidRPr="005108E4">
        <w:rPr>
          <w:sz w:val="24"/>
        </w:rPr>
        <w:t>their Personal Caregiver(s) to cultivate a limited number of plants sufficient to maintain a 60-day Supply of Marijuana solely for that patient's</w:t>
      </w:r>
      <w:r w:rsidRPr="005108E4">
        <w:rPr>
          <w:spacing w:val="-23"/>
          <w:sz w:val="24"/>
        </w:rPr>
        <w:t xml:space="preserve"> </w:t>
      </w:r>
      <w:r w:rsidRPr="005108E4">
        <w:rPr>
          <w:sz w:val="24"/>
        </w:rPr>
        <w:t>use.</w:t>
      </w:r>
    </w:p>
    <w:p w14:paraId="7C895B1D" w14:textId="77777777" w:rsidR="00DA2759" w:rsidRPr="005108E4" w:rsidRDefault="00DA2759">
      <w:pPr>
        <w:pStyle w:val="BodyText"/>
        <w:spacing w:before="6"/>
        <w:jc w:val="left"/>
      </w:pPr>
    </w:p>
    <w:p w14:paraId="3C797513" w14:textId="77777777" w:rsidR="00DA2759" w:rsidRPr="005108E4" w:rsidRDefault="009A7511" w:rsidP="00CC6296">
      <w:pPr>
        <w:pStyle w:val="ListParagraph"/>
        <w:numPr>
          <w:ilvl w:val="2"/>
          <w:numId w:val="63"/>
        </w:numPr>
        <w:tabs>
          <w:tab w:val="left" w:pos="1764"/>
        </w:tabs>
        <w:spacing w:line="242" w:lineRule="auto"/>
        <w:ind w:left="1319" w:right="117" w:firstLine="0"/>
        <w:outlineLvl w:val="1"/>
        <w:rPr>
          <w:sz w:val="24"/>
        </w:rPr>
      </w:pPr>
      <w:r w:rsidRPr="005108E4">
        <w:rPr>
          <w:sz w:val="24"/>
        </w:rPr>
        <w:t>A</w:t>
      </w:r>
      <w:r w:rsidRPr="005108E4">
        <w:rPr>
          <w:spacing w:val="-11"/>
          <w:sz w:val="24"/>
        </w:rPr>
        <w:t xml:space="preserve"> </w:t>
      </w:r>
      <w:r w:rsidRPr="005108E4">
        <w:rPr>
          <w:sz w:val="24"/>
        </w:rPr>
        <w:t>Registered</w:t>
      </w:r>
      <w:r w:rsidRPr="005108E4">
        <w:rPr>
          <w:spacing w:val="-9"/>
          <w:sz w:val="24"/>
        </w:rPr>
        <w:t xml:space="preserve"> </w:t>
      </w:r>
      <w:r w:rsidRPr="005108E4">
        <w:rPr>
          <w:sz w:val="24"/>
        </w:rPr>
        <w:t>Qualifying</w:t>
      </w:r>
      <w:r w:rsidRPr="005108E4">
        <w:rPr>
          <w:spacing w:val="-12"/>
          <w:sz w:val="24"/>
        </w:rPr>
        <w:t xml:space="preserve"> </w:t>
      </w:r>
      <w:r w:rsidRPr="005108E4">
        <w:rPr>
          <w:sz w:val="24"/>
        </w:rPr>
        <w:t>Patient</w:t>
      </w:r>
      <w:r w:rsidRPr="005108E4">
        <w:rPr>
          <w:spacing w:val="-9"/>
          <w:sz w:val="24"/>
        </w:rPr>
        <w:t xml:space="preserve"> </w:t>
      </w:r>
      <w:r w:rsidRPr="005108E4">
        <w:rPr>
          <w:sz w:val="24"/>
        </w:rPr>
        <w:t>is</w:t>
      </w:r>
      <w:r w:rsidRPr="005108E4">
        <w:rPr>
          <w:spacing w:val="-12"/>
          <w:sz w:val="24"/>
        </w:rPr>
        <w:t xml:space="preserve"> </w:t>
      </w:r>
      <w:r w:rsidRPr="005108E4">
        <w:rPr>
          <w:sz w:val="24"/>
        </w:rPr>
        <w:t>prohibited</w:t>
      </w:r>
      <w:r w:rsidRPr="005108E4">
        <w:rPr>
          <w:spacing w:val="-12"/>
          <w:sz w:val="24"/>
        </w:rPr>
        <w:t xml:space="preserve"> </w:t>
      </w:r>
      <w:r w:rsidRPr="005108E4">
        <w:rPr>
          <w:sz w:val="24"/>
        </w:rPr>
        <w:t>from</w:t>
      </w:r>
      <w:r w:rsidRPr="005108E4">
        <w:rPr>
          <w:spacing w:val="-9"/>
          <w:sz w:val="24"/>
        </w:rPr>
        <w:t xml:space="preserve"> </w:t>
      </w:r>
      <w:r w:rsidRPr="005108E4">
        <w:rPr>
          <w:sz w:val="24"/>
        </w:rPr>
        <w:t>possessing</w:t>
      </w:r>
      <w:r w:rsidRPr="005108E4">
        <w:rPr>
          <w:spacing w:val="-12"/>
          <w:sz w:val="24"/>
        </w:rPr>
        <w:t xml:space="preserve"> </w:t>
      </w:r>
      <w:r w:rsidRPr="005108E4">
        <w:rPr>
          <w:sz w:val="24"/>
        </w:rPr>
        <w:t>or</w:t>
      </w:r>
      <w:r w:rsidRPr="005108E4">
        <w:rPr>
          <w:spacing w:val="-10"/>
          <w:sz w:val="24"/>
        </w:rPr>
        <w:t xml:space="preserve"> </w:t>
      </w:r>
      <w:r w:rsidRPr="005108E4">
        <w:rPr>
          <w:sz w:val="24"/>
        </w:rPr>
        <w:t>cultivating</w:t>
      </w:r>
      <w:r w:rsidRPr="005108E4">
        <w:rPr>
          <w:spacing w:val="-12"/>
          <w:sz w:val="24"/>
        </w:rPr>
        <w:t xml:space="preserve"> </w:t>
      </w:r>
      <w:r w:rsidRPr="005108E4">
        <w:rPr>
          <w:sz w:val="24"/>
        </w:rPr>
        <w:t>more</w:t>
      </w:r>
      <w:r w:rsidRPr="005108E4">
        <w:rPr>
          <w:spacing w:val="-10"/>
          <w:sz w:val="24"/>
        </w:rPr>
        <w:t xml:space="preserve"> </w:t>
      </w:r>
      <w:r w:rsidRPr="005108E4">
        <w:rPr>
          <w:sz w:val="24"/>
        </w:rPr>
        <w:t>than</w:t>
      </w:r>
      <w:r w:rsidRPr="005108E4">
        <w:rPr>
          <w:spacing w:val="-9"/>
          <w:sz w:val="24"/>
        </w:rPr>
        <w:t xml:space="preserve"> </w:t>
      </w:r>
      <w:r w:rsidRPr="005108E4">
        <w:rPr>
          <w:sz w:val="24"/>
        </w:rPr>
        <w:t>12 Flowering plants and 12 Vegetative plants, excluding Clones, without a Hardship Cultivation Registration.</w:t>
      </w:r>
    </w:p>
    <w:p w14:paraId="1A8D3864" w14:textId="77777777" w:rsidR="00DA2759" w:rsidRPr="005108E4" w:rsidRDefault="00DA2759">
      <w:pPr>
        <w:pStyle w:val="BodyText"/>
        <w:spacing w:before="6"/>
        <w:jc w:val="left"/>
      </w:pPr>
    </w:p>
    <w:p w14:paraId="36B909AE" w14:textId="77777777" w:rsidR="00DA2759" w:rsidRPr="005108E4" w:rsidRDefault="009A7511" w:rsidP="00CC6296">
      <w:pPr>
        <w:pStyle w:val="ListParagraph"/>
        <w:numPr>
          <w:ilvl w:val="2"/>
          <w:numId w:val="63"/>
        </w:numPr>
        <w:tabs>
          <w:tab w:val="left" w:pos="1793"/>
        </w:tabs>
        <w:spacing w:line="242" w:lineRule="auto"/>
        <w:ind w:left="1319" w:right="110" w:firstLine="0"/>
        <w:outlineLvl w:val="1"/>
        <w:rPr>
          <w:sz w:val="24"/>
        </w:rPr>
      </w:pPr>
      <w:r w:rsidRPr="005108E4">
        <w:rPr>
          <w:sz w:val="24"/>
        </w:rPr>
        <w:t>Cultivation and storage of Marijuana shall be in an enclosed, locked area accessible only to</w:t>
      </w:r>
      <w:r w:rsidRPr="005108E4">
        <w:rPr>
          <w:spacing w:val="-30"/>
          <w:sz w:val="24"/>
        </w:rPr>
        <w:t xml:space="preserve"> </w:t>
      </w:r>
      <w:r w:rsidRPr="005108E4">
        <w:rPr>
          <w:sz w:val="24"/>
        </w:rPr>
        <w:t>the</w:t>
      </w:r>
      <w:r w:rsidRPr="005108E4">
        <w:rPr>
          <w:spacing w:val="-30"/>
          <w:sz w:val="24"/>
        </w:rPr>
        <w:t xml:space="preserve"> </w:t>
      </w:r>
      <w:r w:rsidRPr="005108E4">
        <w:rPr>
          <w:sz w:val="24"/>
        </w:rPr>
        <w:t>Registered</w:t>
      </w:r>
      <w:r w:rsidRPr="005108E4">
        <w:rPr>
          <w:spacing w:val="-29"/>
          <w:sz w:val="24"/>
        </w:rPr>
        <w:t xml:space="preserve"> </w:t>
      </w:r>
      <w:r w:rsidRPr="005108E4">
        <w:rPr>
          <w:sz w:val="24"/>
        </w:rPr>
        <w:t>Qualifying</w:t>
      </w:r>
      <w:r w:rsidRPr="005108E4">
        <w:rPr>
          <w:spacing w:val="-31"/>
          <w:sz w:val="24"/>
        </w:rPr>
        <w:t xml:space="preserve"> </w:t>
      </w:r>
      <w:r w:rsidRPr="005108E4">
        <w:rPr>
          <w:sz w:val="24"/>
        </w:rPr>
        <w:t>Patient</w:t>
      </w:r>
      <w:r w:rsidRPr="005108E4">
        <w:rPr>
          <w:spacing w:val="-28"/>
          <w:sz w:val="24"/>
        </w:rPr>
        <w:t xml:space="preserve"> </w:t>
      </w:r>
      <w:r w:rsidRPr="005108E4">
        <w:rPr>
          <w:sz w:val="24"/>
        </w:rPr>
        <w:t>or</w:t>
      </w:r>
      <w:r w:rsidRPr="005108E4">
        <w:rPr>
          <w:spacing w:val="-29"/>
          <w:sz w:val="24"/>
        </w:rPr>
        <w:t xml:space="preserve"> </w:t>
      </w:r>
      <w:r w:rsidRPr="005108E4">
        <w:rPr>
          <w:sz w:val="24"/>
        </w:rPr>
        <w:t>their</w:t>
      </w:r>
      <w:r w:rsidRPr="005108E4">
        <w:rPr>
          <w:spacing w:val="-29"/>
          <w:sz w:val="24"/>
        </w:rPr>
        <w:t xml:space="preserve"> </w:t>
      </w:r>
      <w:r w:rsidRPr="005108E4">
        <w:rPr>
          <w:sz w:val="24"/>
        </w:rPr>
        <w:t>Personal</w:t>
      </w:r>
      <w:r w:rsidRPr="005108E4">
        <w:rPr>
          <w:spacing w:val="-27"/>
          <w:sz w:val="24"/>
        </w:rPr>
        <w:t xml:space="preserve"> </w:t>
      </w:r>
      <w:r w:rsidRPr="005108E4">
        <w:rPr>
          <w:sz w:val="24"/>
        </w:rPr>
        <w:t>Caregiver(s),</w:t>
      </w:r>
      <w:r w:rsidRPr="005108E4">
        <w:rPr>
          <w:spacing w:val="-26"/>
          <w:sz w:val="24"/>
        </w:rPr>
        <w:t xml:space="preserve"> </w:t>
      </w:r>
      <w:r w:rsidRPr="005108E4">
        <w:rPr>
          <w:sz w:val="24"/>
        </w:rPr>
        <w:t>subject</w:t>
      </w:r>
      <w:r w:rsidRPr="005108E4">
        <w:rPr>
          <w:spacing w:val="-27"/>
          <w:sz w:val="24"/>
        </w:rPr>
        <w:t xml:space="preserve"> </w:t>
      </w:r>
      <w:r w:rsidRPr="005108E4">
        <w:rPr>
          <w:sz w:val="24"/>
        </w:rPr>
        <w:t>to</w:t>
      </w:r>
      <w:r w:rsidRPr="005108E4">
        <w:rPr>
          <w:spacing w:val="-26"/>
          <w:sz w:val="24"/>
        </w:rPr>
        <w:t xml:space="preserve"> </w:t>
      </w:r>
      <w:r w:rsidRPr="005108E4">
        <w:rPr>
          <w:sz w:val="24"/>
        </w:rPr>
        <w:t>935</w:t>
      </w:r>
      <w:r w:rsidRPr="005108E4">
        <w:rPr>
          <w:spacing w:val="-27"/>
          <w:sz w:val="24"/>
        </w:rPr>
        <w:t xml:space="preserve"> </w:t>
      </w:r>
      <w:r w:rsidRPr="005108E4">
        <w:rPr>
          <w:sz w:val="24"/>
        </w:rPr>
        <w:t>CMR</w:t>
      </w:r>
      <w:r w:rsidRPr="005108E4">
        <w:rPr>
          <w:spacing w:val="-26"/>
          <w:sz w:val="24"/>
        </w:rPr>
        <w:t xml:space="preserve"> </w:t>
      </w:r>
      <w:r w:rsidRPr="005108E4">
        <w:rPr>
          <w:sz w:val="24"/>
        </w:rPr>
        <w:t>501.840. Marijuana may not be visible from the street or other public</w:t>
      </w:r>
      <w:r w:rsidRPr="005108E4">
        <w:rPr>
          <w:spacing w:val="-27"/>
          <w:sz w:val="24"/>
        </w:rPr>
        <w:t xml:space="preserve"> </w:t>
      </w:r>
      <w:r w:rsidRPr="005108E4">
        <w:rPr>
          <w:sz w:val="24"/>
        </w:rPr>
        <w:t>areas.</w:t>
      </w:r>
    </w:p>
    <w:p w14:paraId="73B51846" w14:textId="77777777" w:rsidR="00DA2759" w:rsidRPr="005108E4" w:rsidRDefault="00DA2759">
      <w:pPr>
        <w:pStyle w:val="BodyText"/>
        <w:spacing w:before="6"/>
        <w:jc w:val="left"/>
      </w:pPr>
    </w:p>
    <w:p w14:paraId="05711AE3" w14:textId="77777777" w:rsidR="00DA2759" w:rsidRPr="005108E4" w:rsidRDefault="009A7511" w:rsidP="00CC6296">
      <w:pPr>
        <w:pStyle w:val="ListParagraph"/>
        <w:numPr>
          <w:ilvl w:val="2"/>
          <w:numId w:val="63"/>
        </w:numPr>
        <w:tabs>
          <w:tab w:val="left" w:pos="1899"/>
        </w:tabs>
        <w:spacing w:line="242" w:lineRule="auto"/>
        <w:ind w:left="1319" w:right="118" w:firstLine="0"/>
        <w:outlineLvl w:val="1"/>
        <w:rPr>
          <w:sz w:val="24"/>
        </w:rPr>
      </w:pPr>
      <w:r w:rsidRPr="005108E4">
        <w:rPr>
          <w:sz w:val="24"/>
        </w:rPr>
        <w:t>A</w:t>
      </w:r>
      <w:r w:rsidRPr="005108E4">
        <w:rPr>
          <w:spacing w:val="-6"/>
          <w:sz w:val="24"/>
        </w:rPr>
        <w:t xml:space="preserve"> </w:t>
      </w:r>
      <w:r w:rsidRPr="005108E4">
        <w:rPr>
          <w:sz w:val="24"/>
        </w:rPr>
        <w:t>Registered</w:t>
      </w:r>
      <w:r w:rsidRPr="005108E4">
        <w:rPr>
          <w:spacing w:val="-3"/>
          <w:sz w:val="24"/>
        </w:rPr>
        <w:t xml:space="preserve"> </w:t>
      </w:r>
      <w:r w:rsidRPr="005108E4">
        <w:rPr>
          <w:sz w:val="24"/>
        </w:rPr>
        <w:t>Qualifying</w:t>
      </w:r>
      <w:r w:rsidRPr="005108E4">
        <w:rPr>
          <w:spacing w:val="-6"/>
          <w:sz w:val="24"/>
        </w:rPr>
        <w:t xml:space="preserve"> </w:t>
      </w:r>
      <w:r w:rsidRPr="005108E4">
        <w:rPr>
          <w:sz w:val="24"/>
        </w:rPr>
        <w:t>Patient</w:t>
      </w:r>
      <w:r w:rsidRPr="005108E4">
        <w:rPr>
          <w:spacing w:val="-3"/>
          <w:sz w:val="24"/>
        </w:rPr>
        <w:t xml:space="preserve"> </w:t>
      </w:r>
      <w:r w:rsidRPr="005108E4">
        <w:rPr>
          <w:sz w:val="24"/>
        </w:rPr>
        <w:t>engaging</w:t>
      </w:r>
      <w:r w:rsidRPr="005108E4">
        <w:rPr>
          <w:spacing w:val="-5"/>
          <w:sz w:val="24"/>
        </w:rPr>
        <w:t xml:space="preserve"> </w:t>
      </w:r>
      <w:r w:rsidRPr="005108E4">
        <w:rPr>
          <w:sz w:val="24"/>
        </w:rPr>
        <w:t>in</w:t>
      </w:r>
      <w:r w:rsidRPr="005108E4">
        <w:rPr>
          <w:spacing w:val="-3"/>
          <w:sz w:val="24"/>
        </w:rPr>
        <w:t xml:space="preserve"> </w:t>
      </w:r>
      <w:r w:rsidRPr="005108E4">
        <w:rPr>
          <w:sz w:val="24"/>
        </w:rPr>
        <w:t>Hardship</w:t>
      </w:r>
      <w:r w:rsidRPr="005108E4">
        <w:rPr>
          <w:spacing w:val="-3"/>
          <w:sz w:val="24"/>
        </w:rPr>
        <w:t xml:space="preserve"> </w:t>
      </w:r>
      <w:r w:rsidRPr="005108E4">
        <w:rPr>
          <w:sz w:val="24"/>
        </w:rPr>
        <w:t>Cultivation</w:t>
      </w:r>
      <w:r w:rsidRPr="005108E4">
        <w:rPr>
          <w:spacing w:val="-3"/>
          <w:sz w:val="24"/>
        </w:rPr>
        <w:t xml:space="preserve"> </w:t>
      </w:r>
      <w:r w:rsidRPr="005108E4">
        <w:rPr>
          <w:sz w:val="24"/>
        </w:rPr>
        <w:t>shall</w:t>
      </w:r>
      <w:r w:rsidRPr="005108E4">
        <w:rPr>
          <w:spacing w:val="-5"/>
          <w:sz w:val="24"/>
        </w:rPr>
        <w:t xml:space="preserve"> </w:t>
      </w:r>
      <w:r w:rsidRPr="005108E4">
        <w:rPr>
          <w:sz w:val="24"/>
        </w:rPr>
        <w:t>comply</w:t>
      </w:r>
      <w:r w:rsidRPr="005108E4">
        <w:rPr>
          <w:spacing w:val="-12"/>
          <w:sz w:val="24"/>
        </w:rPr>
        <w:t xml:space="preserve"> </w:t>
      </w:r>
      <w:r w:rsidRPr="005108E4">
        <w:rPr>
          <w:sz w:val="24"/>
        </w:rPr>
        <w:t>with</w:t>
      </w:r>
      <w:r w:rsidRPr="005108E4">
        <w:rPr>
          <w:spacing w:val="-6"/>
          <w:sz w:val="24"/>
        </w:rPr>
        <w:t xml:space="preserve"> </w:t>
      </w:r>
      <w:r w:rsidRPr="005108E4">
        <w:rPr>
          <w:sz w:val="24"/>
        </w:rPr>
        <w:t>all applicable municipal or state requirements for electrical usage and fire safety, and shall document its fire safety plan and electrical and fire</w:t>
      </w:r>
      <w:r w:rsidRPr="005108E4">
        <w:rPr>
          <w:spacing w:val="-22"/>
          <w:sz w:val="24"/>
        </w:rPr>
        <w:t xml:space="preserve"> </w:t>
      </w:r>
      <w:r w:rsidRPr="005108E4">
        <w:rPr>
          <w:sz w:val="24"/>
        </w:rPr>
        <w:t>inspections.</w:t>
      </w:r>
    </w:p>
    <w:p w14:paraId="374FF51F" w14:textId="77777777" w:rsidR="00DA2759" w:rsidRPr="005108E4" w:rsidRDefault="00DA2759">
      <w:pPr>
        <w:pStyle w:val="BodyText"/>
        <w:spacing w:before="7"/>
        <w:jc w:val="left"/>
      </w:pPr>
    </w:p>
    <w:p w14:paraId="117B73BE" w14:textId="77777777" w:rsidR="00DA2759" w:rsidRPr="005108E4" w:rsidRDefault="009A7511" w:rsidP="00B25C09">
      <w:pPr>
        <w:pStyle w:val="ListParagraph"/>
        <w:numPr>
          <w:ilvl w:val="2"/>
          <w:numId w:val="63"/>
        </w:numPr>
        <w:tabs>
          <w:tab w:val="left" w:pos="1978"/>
        </w:tabs>
        <w:spacing w:line="242" w:lineRule="auto"/>
        <w:ind w:right="116" w:firstLine="0"/>
        <w:outlineLvl w:val="1"/>
        <w:rPr>
          <w:sz w:val="24"/>
        </w:rPr>
      </w:pPr>
      <w:r w:rsidRPr="005108E4">
        <w:rPr>
          <w:sz w:val="24"/>
        </w:rPr>
        <w:t>A Registered Qualifying Patient or their Personal Caregiver(s) cultivating Marijuana pursuant to a Hardship Cultivation Registration shall adhere to any standards specified by the Commission.</w:t>
      </w:r>
    </w:p>
    <w:p w14:paraId="4813EC75" w14:textId="77777777" w:rsidR="00DA2759" w:rsidRPr="005108E4" w:rsidRDefault="00DA2759">
      <w:pPr>
        <w:pStyle w:val="BodyText"/>
        <w:spacing w:before="6"/>
        <w:jc w:val="left"/>
      </w:pPr>
    </w:p>
    <w:p w14:paraId="3F631354" w14:textId="77777777" w:rsidR="00DA2759" w:rsidRPr="005108E4" w:rsidRDefault="009A7511" w:rsidP="00B25C09">
      <w:pPr>
        <w:pStyle w:val="ListParagraph"/>
        <w:numPr>
          <w:ilvl w:val="2"/>
          <w:numId w:val="63"/>
        </w:numPr>
        <w:tabs>
          <w:tab w:val="left" w:pos="1985"/>
        </w:tabs>
        <w:spacing w:line="242" w:lineRule="auto"/>
        <w:ind w:right="116" w:firstLine="0"/>
        <w:outlineLvl w:val="1"/>
        <w:rPr>
          <w:sz w:val="24"/>
        </w:rPr>
      </w:pPr>
      <w:r w:rsidRPr="005108E4">
        <w:rPr>
          <w:sz w:val="24"/>
        </w:rPr>
        <w:t>A Registered Qualifying Patient and their Personal Caregiver(s) are prohibited from selling,</w:t>
      </w:r>
      <w:r w:rsidRPr="005108E4">
        <w:rPr>
          <w:spacing w:val="-15"/>
          <w:sz w:val="24"/>
        </w:rPr>
        <w:t xml:space="preserve"> </w:t>
      </w:r>
      <w:r w:rsidRPr="005108E4">
        <w:rPr>
          <w:sz w:val="24"/>
        </w:rPr>
        <w:t>bartering,</w:t>
      </w:r>
      <w:r w:rsidRPr="005108E4">
        <w:rPr>
          <w:spacing w:val="-12"/>
          <w:sz w:val="24"/>
        </w:rPr>
        <w:t xml:space="preserve"> </w:t>
      </w:r>
      <w:r w:rsidRPr="005108E4">
        <w:rPr>
          <w:sz w:val="24"/>
        </w:rPr>
        <w:t>giving</w:t>
      </w:r>
      <w:r w:rsidRPr="005108E4">
        <w:rPr>
          <w:spacing w:val="-14"/>
          <w:sz w:val="24"/>
        </w:rPr>
        <w:t xml:space="preserve"> </w:t>
      </w:r>
      <w:r w:rsidRPr="005108E4">
        <w:rPr>
          <w:sz w:val="24"/>
        </w:rPr>
        <w:t>away</w:t>
      </w:r>
      <w:r w:rsidRPr="005108E4">
        <w:rPr>
          <w:spacing w:val="-19"/>
          <w:sz w:val="24"/>
        </w:rPr>
        <w:t xml:space="preserve"> </w:t>
      </w:r>
      <w:r w:rsidRPr="005108E4">
        <w:rPr>
          <w:sz w:val="24"/>
        </w:rPr>
        <w:t>or</w:t>
      </w:r>
      <w:r w:rsidRPr="005108E4">
        <w:rPr>
          <w:spacing w:val="-12"/>
          <w:sz w:val="24"/>
        </w:rPr>
        <w:t xml:space="preserve"> </w:t>
      </w:r>
      <w:r w:rsidRPr="005108E4">
        <w:rPr>
          <w:sz w:val="24"/>
        </w:rPr>
        <w:t>distributing</w:t>
      </w:r>
      <w:r w:rsidRPr="005108E4">
        <w:rPr>
          <w:spacing w:val="-14"/>
          <w:sz w:val="24"/>
        </w:rPr>
        <w:t xml:space="preserve"> </w:t>
      </w:r>
      <w:r w:rsidRPr="005108E4">
        <w:rPr>
          <w:sz w:val="24"/>
        </w:rPr>
        <w:t>in</w:t>
      </w:r>
      <w:r w:rsidRPr="005108E4">
        <w:rPr>
          <w:spacing w:val="-12"/>
          <w:sz w:val="24"/>
        </w:rPr>
        <w:t xml:space="preserve"> </w:t>
      </w:r>
      <w:r w:rsidRPr="005108E4">
        <w:rPr>
          <w:sz w:val="24"/>
        </w:rPr>
        <w:t>any</w:t>
      </w:r>
      <w:r w:rsidRPr="005108E4">
        <w:rPr>
          <w:spacing w:val="-19"/>
          <w:sz w:val="24"/>
        </w:rPr>
        <w:t xml:space="preserve"> </w:t>
      </w:r>
      <w:r w:rsidRPr="005108E4">
        <w:rPr>
          <w:sz w:val="24"/>
        </w:rPr>
        <w:t>manner</w:t>
      </w:r>
      <w:r w:rsidRPr="005108E4">
        <w:rPr>
          <w:spacing w:val="-12"/>
          <w:sz w:val="24"/>
        </w:rPr>
        <w:t xml:space="preserve"> </w:t>
      </w:r>
      <w:r w:rsidRPr="005108E4">
        <w:rPr>
          <w:sz w:val="24"/>
        </w:rPr>
        <w:t>Marijuana</w:t>
      </w:r>
      <w:r w:rsidRPr="005108E4">
        <w:rPr>
          <w:spacing w:val="-13"/>
          <w:sz w:val="24"/>
        </w:rPr>
        <w:t xml:space="preserve"> </w:t>
      </w:r>
      <w:r w:rsidRPr="005108E4">
        <w:rPr>
          <w:sz w:val="24"/>
        </w:rPr>
        <w:t>cultivated</w:t>
      </w:r>
      <w:r w:rsidRPr="005108E4">
        <w:rPr>
          <w:spacing w:val="-14"/>
          <w:sz w:val="24"/>
        </w:rPr>
        <w:t xml:space="preserve"> </w:t>
      </w:r>
      <w:r w:rsidRPr="005108E4">
        <w:rPr>
          <w:sz w:val="24"/>
        </w:rPr>
        <w:t>pursuant</w:t>
      </w:r>
      <w:r w:rsidRPr="005108E4">
        <w:rPr>
          <w:spacing w:val="-14"/>
          <w:sz w:val="24"/>
        </w:rPr>
        <w:t xml:space="preserve"> </w:t>
      </w:r>
      <w:r w:rsidRPr="005108E4">
        <w:rPr>
          <w:sz w:val="24"/>
        </w:rPr>
        <w:t>to</w:t>
      </w:r>
      <w:r w:rsidRPr="005108E4">
        <w:rPr>
          <w:spacing w:val="-14"/>
          <w:sz w:val="24"/>
        </w:rPr>
        <w:t xml:space="preserve"> </w:t>
      </w:r>
      <w:r w:rsidRPr="005108E4">
        <w:rPr>
          <w:sz w:val="24"/>
        </w:rPr>
        <w:t>a Hardship Cultivation</w:t>
      </w:r>
      <w:r w:rsidRPr="005108E4">
        <w:rPr>
          <w:spacing w:val="-3"/>
          <w:sz w:val="24"/>
        </w:rPr>
        <w:t xml:space="preserve"> </w:t>
      </w:r>
      <w:r w:rsidRPr="005108E4">
        <w:rPr>
          <w:sz w:val="24"/>
        </w:rPr>
        <w:t>Registration.</w:t>
      </w:r>
    </w:p>
    <w:p w14:paraId="56E95AA7" w14:textId="77777777" w:rsidR="00DA2759" w:rsidRPr="005108E4" w:rsidRDefault="00DA2759">
      <w:pPr>
        <w:pStyle w:val="BodyText"/>
        <w:spacing w:before="6"/>
        <w:jc w:val="left"/>
      </w:pPr>
    </w:p>
    <w:p w14:paraId="51478A0A" w14:textId="77777777" w:rsidR="00DA2759" w:rsidRPr="005108E4" w:rsidRDefault="009A7511" w:rsidP="00B25C09">
      <w:pPr>
        <w:pStyle w:val="ListParagraph"/>
        <w:numPr>
          <w:ilvl w:val="2"/>
          <w:numId w:val="63"/>
        </w:numPr>
        <w:tabs>
          <w:tab w:val="left" w:pos="1884"/>
        </w:tabs>
        <w:spacing w:before="1" w:line="242" w:lineRule="auto"/>
        <w:ind w:right="116" w:firstLine="0"/>
        <w:outlineLvl w:val="1"/>
        <w:rPr>
          <w:sz w:val="24"/>
        </w:rPr>
      </w:pPr>
      <w:r w:rsidRPr="005108E4">
        <w:rPr>
          <w:sz w:val="24"/>
        </w:rPr>
        <w:t>The</w:t>
      </w:r>
      <w:r w:rsidRPr="005108E4">
        <w:rPr>
          <w:spacing w:val="-10"/>
          <w:sz w:val="24"/>
        </w:rPr>
        <w:t xml:space="preserve"> </w:t>
      </w:r>
      <w:r w:rsidRPr="005108E4">
        <w:rPr>
          <w:sz w:val="24"/>
        </w:rPr>
        <w:t>Commission</w:t>
      </w:r>
      <w:r w:rsidRPr="005108E4">
        <w:rPr>
          <w:spacing w:val="-9"/>
          <w:sz w:val="24"/>
        </w:rPr>
        <w:t xml:space="preserve"> </w:t>
      </w:r>
      <w:r w:rsidRPr="005108E4">
        <w:rPr>
          <w:sz w:val="24"/>
        </w:rPr>
        <w:t>may</w:t>
      </w:r>
      <w:r w:rsidRPr="005108E4">
        <w:rPr>
          <w:spacing w:val="-18"/>
          <w:sz w:val="24"/>
        </w:rPr>
        <w:t xml:space="preserve"> </w:t>
      </w:r>
      <w:r w:rsidRPr="005108E4">
        <w:rPr>
          <w:sz w:val="24"/>
        </w:rPr>
        <w:t>inspect</w:t>
      </w:r>
      <w:r w:rsidRPr="005108E4">
        <w:rPr>
          <w:spacing w:val="-10"/>
          <w:sz w:val="24"/>
        </w:rPr>
        <w:t xml:space="preserve"> </w:t>
      </w:r>
      <w:r w:rsidRPr="005108E4">
        <w:rPr>
          <w:sz w:val="24"/>
        </w:rPr>
        <w:t>the</w:t>
      </w:r>
      <w:r w:rsidRPr="005108E4">
        <w:rPr>
          <w:spacing w:val="-10"/>
          <w:sz w:val="24"/>
        </w:rPr>
        <w:t xml:space="preserve"> </w:t>
      </w:r>
      <w:r w:rsidRPr="005108E4">
        <w:rPr>
          <w:sz w:val="24"/>
        </w:rPr>
        <w:t>cultivation</w:t>
      </w:r>
      <w:r w:rsidRPr="005108E4">
        <w:rPr>
          <w:spacing w:val="-8"/>
          <w:sz w:val="24"/>
        </w:rPr>
        <w:t xml:space="preserve"> </w:t>
      </w:r>
      <w:r w:rsidRPr="005108E4">
        <w:rPr>
          <w:sz w:val="24"/>
        </w:rPr>
        <w:t>site</w:t>
      </w:r>
      <w:r w:rsidRPr="005108E4">
        <w:rPr>
          <w:spacing w:val="-10"/>
          <w:sz w:val="24"/>
        </w:rPr>
        <w:t xml:space="preserve"> </w:t>
      </w:r>
      <w:r w:rsidRPr="005108E4">
        <w:rPr>
          <w:sz w:val="24"/>
        </w:rPr>
        <w:t>of</w:t>
      </w:r>
      <w:r w:rsidRPr="005108E4">
        <w:rPr>
          <w:spacing w:val="-9"/>
          <w:sz w:val="24"/>
        </w:rPr>
        <w:t xml:space="preserve"> </w:t>
      </w:r>
      <w:r w:rsidRPr="005108E4">
        <w:rPr>
          <w:sz w:val="24"/>
        </w:rPr>
        <w:t>a</w:t>
      </w:r>
      <w:r w:rsidRPr="005108E4">
        <w:rPr>
          <w:spacing w:val="-10"/>
          <w:sz w:val="24"/>
        </w:rPr>
        <w:t xml:space="preserve"> </w:t>
      </w:r>
      <w:r w:rsidRPr="005108E4">
        <w:rPr>
          <w:sz w:val="24"/>
        </w:rPr>
        <w:t>Registered</w:t>
      </w:r>
      <w:r w:rsidRPr="005108E4">
        <w:rPr>
          <w:spacing w:val="-8"/>
          <w:sz w:val="24"/>
        </w:rPr>
        <w:t xml:space="preserve"> </w:t>
      </w:r>
      <w:r w:rsidRPr="005108E4">
        <w:rPr>
          <w:sz w:val="24"/>
        </w:rPr>
        <w:t>Qualifying</w:t>
      </w:r>
      <w:r w:rsidRPr="005108E4">
        <w:rPr>
          <w:spacing w:val="-12"/>
          <w:sz w:val="24"/>
        </w:rPr>
        <w:t xml:space="preserve"> </w:t>
      </w:r>
      <w:r w:rsidRPr="005108E4">
        <w:rPr>
          <w:sz w:val="24"/>
        </w:rPr>
        <w:t>Patient</w:t>
      </w:r>
      <w:r w:rsidRPr="005108E4">
        <w:rPr>
          <w:spacing w:val="-8"/>
          <w:sz w:val="24"/>
        </w:rPr>
        <w:t xml:space="preserve"> </w:t>
      </w:r>
      <w:r w:rsidRPr="005108E4">
        <w:rPr>
          <w:sz w:val="24"/>
        </w:rPr>
        <w:t>with a Hardship Cultivation Registration, or the cultivation site of their Personal Caregiver(s), at a reasonable</w:t>
      </w:r>
      <w:r w:rsidRPr="005108E4">
        <w:rPr>
          <w:spacing w:val="-27"/>
          <w:sz w:val="24"/>
        </w:rPr>
        <w:t xml:space="preserve"> </w:t>
      </w:r>
      <w:r w:rsidRPr="005108E4">
        <w:rPr>
          <w:sz w:val="24"/>
        </w:rPr>
        <w:t>time,</w:t>
      </w:r>
      <w:r w:rsidRPr="005108E4">
        <w:rPr>
          <w:spacing w:val="-26"/>
          <w:sz w:val="24"/>
        </w:rPr>
        <w:t xml:space="preserve"> </w:t>
      </w:r>
      <w:r w:rsidRPr="005108E4">
        <w:rPr>
          <w:sz w:val="24"/>
        </w:rPr>
        <w:t>with</w:t>
      </w:r>
      <w:r w:rsidRPr="005108E4">
        <w:rPr>
          <w:spacing w:val="-26"/>
          <w:sz w:val="24"/>
        </w:rPr>
        <w:t xml:space="preserve"> </w:t>
      </w:r>
      <w:r w:rsidRPr="005108E4">
        <w:rPr>
          <w:sz w:val="24"/>
        </w:rPr>
        <w:t>reasonable</w:t>
      </w:r>
      <w:r w:rsidRPr="005108E4">
        <w:rPr>
          <w:spacing w:val="-26"/>
          <w:sz w:val="24"/>
        </w:rPr>
        <w:t xml:space="preserve"> </w:t>
      </w:r>
      <w:r w:rsidRPr="005108E4">
        <w:rPr>
          <w:sz w:val="24"/>
        </w:rPr>
        <w:t>notice</w:t>
      </w:r>
      <w:r w:rsidRPr="005108E4">
        <w:rPr>
          <w:spacing w:val="-27"/>
          <w:sz w:val="24"/>
        </w:rPr>
        <w:t xml:space="preserve"> </w:t>
      </w:r>
      <w:r w:rsidRPr="005108E4">
        <w:rPr>
          <w:sz w:val="24"/>
        </w:rPr>
        <w:t>as</w:t>
      </w:r>
      <w:r w:rsidRPr="005108E4">
        <w:rPr>
          <w:spacing w:val="-26"/>
          <w:sz w:val="24"/>
        </w:rPr>
        <w:t xml:space="preserve"> </w:t>
      </w:r>
      <w:r w:rsidRPr="005108E4">
        <w:rPr>
          <w:sz w:val="24"/>
        </w:rPr>
        <w:t>defined</w:t>
      </w:r>
      <w:r w:rsidRPr="005108E4">
        <w:rPr>
          <w:spacing w:val="-25"/>
          <w:sz w:val="24"/>
        </w:rPr>
        <w:t xml:space="preserve"> </w:t>
      </w:r>
      <w:r w:rsidRPr="005108E4">
        <w:rPr>
          <w:sz w:val="24"/>
        </w:rPr>
        <w:t>by</w:t>
      </w:r>
      <w:r w:rsidRPr="005108E4">
        <w:rPr>
          <w:spacing w:val="-31"/>
          <w:sz w:val="24"/>
        </w:rPr>
        <w:t xml:space="preserve"> </w:t>
      </w:r>
      <w:r w:rsidRPr="005108E4">
        <w:rPr>
          <w:sz w:val="24"/>
        </w:rPr>
        <w:t>the</w:t>
      </w:r>
      <w:r w:rsidRPr="005108E4">
        <w:rPr>
          <w:spacing w:val="-25"/>
          <w:sz w:val="24"/>
        </w:rPr>
        <w:t xml:space="preserve"> </w:t>
      </w:r>
      <w:r w:rsidRPr="005108E4">
        <w:rPr>
          <w:sz w:val="24"/>
        </w:rPr>
        <w:t>Commission,</w:t>
      </w:r>
      <w:r w:rsidRPr="005108E4">
        <w:rPr>
          <w:spacing w:val="-23"/>
          <w:sz w:val="24"/>
        </w:rPr>
        <w:t xml:space="preserve"> </w:t>
      </w:r>
      <w:r w:rsidRPr="005108E4">
        <w:rPr>
          <w:sz w:val="24"/>
        </w:rPr>
        <w:t>taking</w:t>
      </w:r>
      <w:r w:rsidRPr="005108E4">
        <w:rPr>
          <w:spacing w:val="-26"/>
          <w:sz w:val="24"/>
        </w:rPr>
        <w:t xml:space="preserve"> </w:t>
      </w:r>
      <w:r w:rsidRPr="005108E4">
        <w:rPr>
          <w:sz w:val="24"/>
        </w:rPr>
        <w:t>into</w:t>
      </w:r>
      <w:r w:rsidRPr="005108E4">
        <w:rPr>
          <w:spacing w:val="-24"/>
          <w:sz w:val="24"/>
        </w:rPr>
        <w:t xml:space="preserve"> </w:t>
      </w:r>
      <w:r w:rsidRPr="005108E4">
        <w:rPr>
          <w:sz w:val="24"/>
        </w:rPr>
        <w:t>consideration the circumstances of the Registered Qualifying Patient. Acceptance of a Hardship Cultivation Registration by a Registered Qualifying Patient constitutes consent for such inspection of the cultivation</w:t>
      </w:r>
      <w:r w:rsidRPr="005108E4">
        <w:rPr>
          <w:spacing w:val="-21"/>
          <w:sz w:val="24"/>
        </w:rPr>
        <w:t xml:space="preserve"> </w:t>
      </w:r>
      <w:r w:rsidRPr="005108E4">
        <w:rPr>
          <w:sz w:val="24"/>
        </w:rPr>
        <w:t>site.</w:t>
      </w:r>
      <w:r w:rsidRPr="005108E4">
        <w:rPr>
          <w:spacing w:val="20"/>
          <w:sz w:val="24"/>
        </w:rPr>
        <w:t xml:space="preserve"> </w:t>
      </w:r>
      <w:r w:rsidRPr="005108E4">
        <w:rPr>
          <w:sz w:val="24"/>
        </w:rPr>
        <w:t>The</w:t>
      </w:r>
      <w:r w:rsidRPr="005108E4">
        <w:rPr>
          <w:spacing w:val="-21"/>
          <w:sz w:val="24"/>
        </w:rPr>
        <w:t xml:space="preserve"> </w:t>
      </w:r>
      <w:r w:rsidRPr="005108E4">
        <w:rPr>
          <w:sz w:val="24"/>
        </w:rPr>
        <w:t>Commission</w:t>
      </w:r>
      <w:r w:rsidRPr="005108E4">
        <w:rPr>
          <w:spacing w:val="-20"/>
          <w:sz w:val="24"/>
        </w:rPr>
        <w:t xml:space="preserve"> </w:t>
      </w:r>
      <w:r w:rsidRPr="005108E4">
        <w:rPr>
          <w:sz w:val="24"/>
        </w:rPr>
        <w:t>may</w:t>
      </w:r>
      <w:r w:rsidRPr="005108E4">
        <w:rPr>
          <w:spacing w:val="-28"/>
          <w:sz w:val="24"/>
        </w:rPr>
        <w:t xml:space="preserve"> </w:t>
      </w:r>
      <w:r w:rsidRPr="005108E4">
        <w:rPr>
          <w:sz w:val="24"/>
        </w:rPr>
        <w:t>not</w:t>
      </w:r>
      <w:r w:rsidRPr="005108E4">
        <w:rPr>
          <w:spacing w:val="-20"/>
          <w:sz w:val="24"/>
        </w:rPr>
        <w:t xml:space="preserve"> </w:t>
      </w:r>
      <w:r w:rsidRPr="005108E4">
        <w:rPr>
          <w:sz w:val="24"/>
        </w:rPr>
        <w:t>provide</w:t>
      </w:r>
      <w:r w:rsidRPr="005108E4">
        <w:rPr>
          <w:spacing w:val="-21"/>
          <w:sz w:val="24"/>
        </w:rPr>
        <w:t xml:space="preserve"> </w:t>
      </w:r>
      <w:r w:rsidRPr="005108E4">
        <w:rPr>
          <w:sz w:val="24"/>
        </w:rPr>
        <w:t>notice</w:t>
      </w:r>
      <w:r w:rsidRPr="005108E4">
        <w:rPr>
          <w:spacing w:val="-21"/>
          <w:sz w:val="24"/>
        </w:rPr>
        <w:t xml:space="preserve"> </w:t>
      </w:r>
      <w:r w:rsidRPr="005108E4">
        <w:rPr>
          <w:sz w:val="24"/>
        </w:rPr>
        <w:t>in</w:t>
      </w:r>
      <w:r w:rsidRPr="005108E4">
        <w:rPr>
          <w:spacing w:val="-20"/>
          <w:sz w:val="24"/>
        </w:rPr>
        <w:t xml:space="preserve"> </w:t>
      </w:r>
      <w:r w:rsidRPr="005108E4">
        <w:rPr>
          <w:sz w:val="24"/>
        </w:rPr>
        <w:t>cases</w:t>
      </w:r>
      <w:r w:rsidRPr="005108E4">
        <w:rPr>
          <w:spacing w:val="-20"/>
          <w:sz w:val="24"/>
        </w:rPr>
        <w:t xml:space="preserve"> </w:t>
      </w:r>
      <w:r w:rsidRPr="005108E4">
        <w:rPr>
          <w:sz w:val="24"/>
        </w:rPr>
        <w:t>of</w:t>
      </w:r>
      <w:r w:rsidRPr="005108E4">
        <w:rPr>
          <w:spacing w:val="-23"/>
          <w:sz w:val="24"/>
        </w:rPr>
        <w:t xml:space="preserve"> </w:t>
      </w:r>
      <w:r w:rsidRPr="005108E4">
        <w:rPr>
          <w:sz w:val="24"/>
        </w:rPr>
        <w:t>suspected</w:t>
      </w:r>
      <w:r w:rsidRPr="005108E4">
        <w:rPr>
          <w:spacing w:val="-20"/>
          <w:sz w:val="24"/>
        </w:rPr>
        <w:t xml:space="preserve"> </w:t>
      </w:r>
      <w:r w:rsidRPr="005108E4">
        <w:rPr>
          <w:sz w:val="24"/>
        </w:rPr>
        <w:t>diversion,</w:t>
      </w:r>
      <w:r w:rsidRPr="005108E4">
        <w:rPr>
          <w:spacing w:val="-20"/>
          <w:sz w:val="24"/>
        </w:rPr>
        <w:t xml:space="preserve"> </w:t>
      </w:r>
      <w:r w:rsidRPr="005108E4">
        <w:rPr>
          <w:sz w:val="24"/>
        </w:rPr>
        <w:t xml:space="preserve">where the Commission is working with </w:t>
      </w:r>
      <w:r w:rsidRPr="005108E4">
        <w:rPr>
          <w:spacing w:val="-3"/>
          <w:sz w:val="24"/>
        </w:rPr>
        <w:t xml:space="preserve">Law </w:t>
      </w:r>
      <w:r w:rsidRPr="005108E4">
        <w:rPr>
          <w:sz w:val="24"/>
        </w:rPr>
        <w:t>Enforcement</w:t>
      </w:r>
      <w:r w:rsidRPr="005108E4">
        <w:rPr>
          <w:spacing w:val="-8"/>
          <w:sz w:val="24"/>
        </w:rPr>
        <w:t xml:space="preserve"> </w:t>
      </w:r>
      <w:r w:rsidRPr="005108E4">
        <w:rPr>
          <w:sz w:val="24"/>
        </w:rPr>
        <w:t>Authorities.</w:t>
      </w:r>
    </w:p>
    <w:p w14:paraId="40878583" w14:textId="77777777" w:rsidR="00DA2759" w:rsidRPr="005108E4" w:rsidRDefault="00DA2759">
      <w:pPr>
        <w:pStyle w:val="BodyText"/>
        <w:spacing w:before="9"/>
        <w:jc w:val="left"/>
      </w:pPr>
    </w:p>
    <w:p w14:paraId="2A19D14D" w14:textId="77777777" w:rsidR="00DA2759" w:rsidRPr="005108E4" w:rsidRDefault="009A7511" w:rsidP="00B25C09">
      <w:pPr>
        <w:pStyle w:val="ListParagraph"/>
        <w:numPr>
          <w:ilvl w:val="2"/>
          <w:numId w:val="63"/>
        </w:numPr>
        <w:tabs>
          <w:tab w:val="left" w:pos="1899"/>
        </w:tabs>
        <w:spacing w:line="242" w:lineRule="auto"/>
        <w:ind w:right="117" w:firstLine="0"/>
        <w:outlineLvl w:val="1"/>
        <w:rPr>
          <w:sz w:val="24"/>
        </w:rPr>
      </w:pPr>
      <w:r w:rsidRPr="005108E4">
        <w:rPr>
          <w:sz w:val="24"/>
        </w:rPr>
        <w:t>Registration</w:t>
      </w:r>
      <w:r w:rsidRPr="005108E4">
        <w:rPr>
          <w:spacing w:val="-5"/>
          <w:sz w:val="24"/>
        </w:rPr>
        <w:t xml:space="preserve"> </w:t>
      </w:r>
      <w:r w:rsidRPr="005108E4">
        <w:rPr>
          <w:sz w:val="24"/>
        </w:rPr>
        <w:t>for</w:t>
      </w:r>
      <w:r w:rsidRPr="005108E4">
        <w:rPr>
          <w:spacing w:val="-5"/>
          <w:sz w:val="24"/>
        </w:rPr>
        <w:t xml:space="preserve"> </w:t>
      </w:r>
      <w:r w:rsidRPr="005108E4">
        <w:rPr>
          <w:sz w:val="24"/>
        </w:rPr>
        <w:t>hardship</w:t>
      </w:r>
      <w:r w:rsidRPr="005108E4">
        <w:rPr>
          <w:spacing w:val="-5"/>
          <w:sz w:val="24"/>
        </w:rPr>
        <w:t xml:space="preserve"> </w:t>
      </w:r>
      <w:r w:rsidRPr="005108E4">
        <w:rPr>
          <w:sz w:val="24"/>
        </w:rPr>
        <w:t>cultivation</w:t>
      </w:r>
      <w:r w:rsidRPr="005108E4">
        <w:rPr>
          <w:spacing w:val="-5"/>
          <w:sz w:val="24"/>
        </w:rPr>
        <w:t xml:space="preserve"> </w:t>
      </w:r>
      <w:r w:rsidRPr="005108E4">
        <w:rPr>
          <w:sz w:val="24"/>
        </w:rPr>
        <w:t>may</w:t>
      </w:r>
      <w:r w:rsidRPr="005108E4">
        <w:rPr>
          <w:spacing w:val="-9"/>
          <w:sz w:val="24"/>
        </w:rPr>
        <w:t xml:space="preserve"> </w:t>
      </w:r>
      <w:r w:rsidRPr="005108E4">
        <w:rPr>
          <w:sz w:val="24"/>
        </w:rPr>
        <w:t>be</w:t>
      </w:r>
      <w:r w:rsidRPr="005108E4">
        <w:rPr>
          <w:spacing w:val="-3"/>
          <w:sz w:val="24"/>
        </w:rPr>
        <w:t xml:space="preserve"> </w:t>
      </w:r>
      <w:r w:rsidRPr="005108E4">
        <w:rPr>
          <w:sz w:val="24"/>
        </w:rPr>
        <w:t>available</w:t>
      </w:r>
      <w:r w:rsidRPr="005108E4">
        <w:rPr>
          <w:spacing w:val="-5"/>
          <w:sz w:val="24"/>
        </w:rPr>
        <w:t xml:space="preserve"> </w:t>
      </w:r>
      <w:r w:rsidRPr="005108E4">
        <w:rPr>
          <w:sz w:val="24"/>
        </w:rPr>
        <w:t>in</w:t>
      </w:r>
      <w:r w:rsidRPr="005108E4">
        <w:rPr>
          <w:spacing w:val="-5"/>
          <w:sz w:val="24"/>
        </w:rPr>
        <w:t xml:space="preserve"> </w:t>
      </w:r>
      <w:r w:rsidRPr="005108E4">
        <w:rPr>
          <w:sz w:val="24"/>
        </w:rPr>
        <w:t>a</w:t>
      </w:r>
      <w:r w:rsidRPr="005108E4">
        <w:rPr>
          <w:spacing w:val="-6"/>
          <w:sz w:val="24"/>
        </w:rPr>
        <w:t xml:space="preserve"> </w:t>
      </w:r>
      <w:r w:rsidRPr="005108E4">
        <w:rPr>
          <w:sz w:val="24"/>
        </w:rPr>
        <w:t>form</w:t>
      </w:r>
      <w:r w:rsidRPr="005108E4">
        <w:rPr>
          <w:spacing w:val="-4"/>
          <w:sz w:val="24"/>
        </w:rPr>
        <w:t xml:space="preserve"> </w:t>
      </w:r>
      <w:r w:rsidRPr="005108E4">
        <w:rPr>
          <w:sz w:val="24"/>
        </w:rPr>
        <w:t>and</w:t>
      </w:r>
      <w:r w:rsidRPr="005108E4">
        <w:rPr>
          <w:spacing w:val="-5"/>
          <w:sz w:val="24"/>
        </w:rPr>
        <w:t xml:space="preserve"> </w:t>
      </w:r>
      <w:r w:rsidRPr="005108E4">
        <w:rPr>
          <w:sz w:val="24"/>
        </w:rPr>
        <w:t>manner</w:t>
      </w:r>
      <w:r w:rsidRPr="005108E4">
        <w:rPr>
          <w:spacing w:val="-5"/>
          <w:sz w:val="24"/>
        </w:rPr>
        <w:t xml:space="preserve"> </w:t>
      </w:r>
      <w:r w:rsidRPr="005108E4">
        <w:rPr>
          <w:sz w:val="24"/>
        </w:rPr>
        <w:t>determined by</w:t>
      </w:r>
      <w:r w:rsidRPr="005108E4">
        <w:rPr>
          <w:spacing w:val="-19"/>
          <w:sz w:val="24"/>
        </w:rPr>
        <w:t xml:space="preserve"> </w:t>
      </w:r>
      <w:r w:rsidRPr="005108E4">
        <w:rPr>
          <w:sz w:val="24"/>
        </w:rPr>
        <w:t>the</w:t>
      </w:r>
      <w:r w:rsidRPr="005108E4">
        <w:rPr>
          <w:spacing w:val="-15"/>
          <w:sz w:val="24"/>
        </w:rPr>
        <w:t xml:space="preserve"> </w:t>
      </w:r>
      <w:r w:rsidRPr="005108E4">
        <w:rPr>
          <w:sz w:val="24"/>
        </w:rPr>
        <w:t>Commission.</w:t>
      </w:r>
      <w:r w:rsidRPr="005108E4">
        <w:rPr>
          <w:spacing w:val="33"/>
          <w:sz w:val="24"/>
        </w:rPr>
        <w:t xml:space="preserve"> </w:t>
      </w:r>
      <w:r w:rsidRPr="005108E4">
        <w:rPr>
          <w:spacing w:val="-3"/>
          <w:sz w:val="24"/>
        </w:rPr>
        <w:t>If,</w:t>
      </w:r>
      <w:r w:rsidRPr="005108E4">
        <w:rPr>
          <w:spacing w:val="-14"/>
          <w:sz w:val="24"/>
        </w:rPr>
        <w:t xml:space="preserve"> </w:t>
      </w:r>
      <w:r w:rsidRPr="005108E4">
        <w:rPr>
          <w:sz w:val="24"/>
        </w:rPr>
        <w:t>prior</w:t>
      </w:r>
      <w:r w:rsidRPr="005108E4">
        <w:rPr>
          <w:spacing w:val="-15"/>
          <w:sz w:val="24"/>
        </w:rPr>
        <w:t xml:space="preserve"> </w:t>
      </w:r>
      <w:r w:rsidRPr="005108E4">
        <w:rPr>
          <w:sz w:val="24"/>
        </w:rPr>
        <w:t>to</w:t>
      </w:r>
      <w:r w:rsidRPr="005108E4">
        <w:rPr>
          <w:spacing w:val="-14"/>
          <w:sz w:val="24"/>
        </w:rPr>
        <w:t xml:space="preserve"> </w:t>
      </w:r>
      <w:r w:rsidRPr="005108E4">
        <w:rPr>
          <w:sz w:val="24"/>
        </w:rPr>
        <w:t>the</w:t>
      </w:r>
      <w:r w:rsidRPr="005108E4">
        <w:rPr>
          <w:spacing w:val="-14"/>
          <w:sz w:val="24"/>
        </w:rPr>
        <w:t xml:space="preserve"> </w:t>
      </w:r>
      <w:r w:rsidRPr="005108E4">
        <w:rPr>
          <w:sz w:val="24"/>
        </w:rPr>
        <w:t>Program</w:t>
      </w:r>
      <w:r w:rsidRPr="005108E4">
        <w:rPr>
          <w:spacing w:val="-14"/>
          <w:sz w:val="24"/>
        </w:rPr>
        <w:t xml:space="preserve"> </w:t>
      </w:r>
      <w:r w:rsidRPr="005108E4">
        <w:rPr>
          <w:sz w:val="24"/>
        </w:rPr>
        <w:t>Transfer,</w:t>
      </w:r>
      <w:r w:rsidRPr="005108E4">
        <w:rPr>
          <w:spacing w:val="-14"/>
          <w:sz w:val="24"/>
        </w:rPr>
        <w:t xml:space="preserve"> </w:t>
      </w:r>
      <w:r w:rsidRPr="005108E4">
        <w:rPr>
          <w:sz w:val="24"/>
        </w:rPr>
        <w:t>a</w:t>
      </w:r>
      <w:r w:rsidRPr="005108E4">
        <w:rPr>
          <w:spacing w:val="-15"/>
          <w:sz w:val="24"/>
        </w:rPr>
        <w:t xml:space="preserve"> </w:t>
      </w:r>
      <w:r w:rsidRPr="005108E4">
        <w:rPr>
          <w:sz w:val="24"/>
        </w:rPr>
        <w:t>Registered</w:t>
      </w:r>
      <w:r w:rsidRPr="005108E4">
        <w:rPr>
          <w:spacing w:val="-14"/>
          <w:sz w:val="24"/>
        </w:rPr>
        <w:t xml:space="preserve"> </w:t>
      </w:r>
      <w:r w:rsidRPr="005108E4">
        <w:rPr>
          <w:sz w:val="24"/>
        </w:rPr>
        <w:t>Qualifying</w:t>
      </w:r>
      <w:r w:rsidRPr="005108E4">
        <w:rPr>
          <w:spacing w:val="-13"/>
          <w:sz w:val="24"/>
        </w:rPr>
        <w:t xml:space="preserve"> </w:t>
      </w:r>
      <w:r w:rsidRPr="005108E4">
        <w:rPr>
          <w:sz w:val="24"/>
        </w:rPr>
        <w:t>Patient</w:t>
      </w:r>
      <w:r w:rsidRPr="005108E4">
        <w:rPr>
          <w:spacing w:val="-11"/>
          <w:sz w:val="24"/>
        </w:rPr>
        <w:t xml:space="preserve"> </w:t>
      </w:r>
      <w:r w:rsidRPr="005108E4">
        <w:rPr>
          <w:sz w:val="24"/>
        </w:rPr>
        <w:t>received Written</w:t>
      </w:r>
      <w:r w:rsidRPr="005108E4">
        <w:rPr>
          <w:spacing w:val="-26"/>
          <w:sz w:val="24"/>
        </w:rPr>
        <w:t xml:space="preserve"> </w:t>
      </w:r>
      <w:r w:rsidRPr="005108E4">
        <w:rPr>
          <w:sz w:val="24"/>
        </w:rPr>
        <w:t>Certification</w:t>
      </w:r>
      <w:r w:rsidRPr="005108E4">
        <w:rPr>
          <w:spacing w:val="-26"/>
          <w:sz w:val="24"/>
        </w:rPr>
        <w:t xml:space="preserve"> </w:t>
      </w:r>
      <w:r w:rsidRPr="005108E4">
        <w:rPr>
          <w:sz w:val="24"/>
        </w:rPr>
        <w:t>of</w:t>
      </w:r>
      <w:r w:rsidRPr="005108E4">
        <w:rPr>
          <w:spacing w:val="-26"/>
          <w:sz w:val="24"/>
        </w:rPr>
        <w:t xml:space="preserve"> </w:t>
      </w:r>
      <w:r w:rsidRPr="005108E4">
        <w:rPr>
          <w:sz w:val="24"/>
        </w:rPr>
        <w:t>a</w:t>
      </w:r>
      <w:r w:rsidRPr="005108E4">
        <w:rPr>
          <w:spacing w:val="-27"/>
          <w:sz w:val="24"/>
        </w:rPr>
        <w:t xml:space="preserve"> </w:t>
      </w:r>
      <w:r w:rsidRPr="005108E4">
        <w:rPr>
          <w:sz w:val="24"/>
        </w:rPr>
        <w:t>Debilitating</w:t>
      </w:r>
      <w:r w:rsidRPr="005108E4">
        <w:rPr>
          <w:spacing w:val="-30"/>
          <w:sz w:val="24"/>
        </w:rPr>
        <w:t xml:space="preserve"> </w:t>
      </w:r>
      <w:r w:rsidRPr="005108E4">
        <w:rPr>
          <w:sz w:val="24"/>
        </w:rPr>
        <w:t>Medical</w:t>
      </w:r>
      <w:r w:rsidRPr="005108E4">
        <w:rPr>
          <w:spacing w:val="-27"/>
          <w:sz w:val="24"/>
        </w:rPr>
        <w:t xml:space="preserve"> </w:t>
      </w:r>
      <w:r w:rsidRPr="005108E4">
        <w:rPr>
          <w:sz w:val="24"/>
        </w:rPr>
        <w:t>Condition</w:t>
      </w:r>
      <w:r w:rsidRPr="005108E4">
        <w:rPr>
          <w:spacing w:val="-26"/>
          <w:sz w:val="24"/>
        </w:rPr>
        <w:t xml:space="preserve"> </w:t>
      </w:r>
      <w:r w:rsidRPr="005108E4">
        <w:rPr>
          <w:sz w:val="24"/>
        </w:rPr>
        <w:t>from</w:t>
      </w:r>
      <w:r w:rsidRPr="005108E4">
        <w:rPr>
          <w:spacing w:val="-26"/>
          <w:sz w:val="24"/>
        </w:rPr>
        <w:t xml:space="preserve"> </w:t>
      </w:r>
      <w:r w:rsidRPr="005108E4">
        <w:rPr>
          <w:sz w:val="24"/>
        </w:rPr>
        <w:t>a</w:t>
      </w:r>
      <w:r w:rsidRPr="005108E4">
        <w:rPr>
          <w:spacing w:val="-26"/>
          <w:sz w:val="24"/>
        </w:rPr>
        <w:t xml:space="preserve"> </w:t>
      </w:r>
      <w:r w:rsidRPr="005108E4">
        <w:rPr>
          <w:sz w:val="24"/>
        </w:rPr>
        <w:t>physician</w:t>
      </w:r>
      <w:r w:rsidRPr="005108E4">
        <w:rPr>
          <w:spacing w:val="-26"/>
          <w:sz w:val="24"/>
        </w:rPr>
        <w:t xml:space="preserve"> </w:t>
      </w:r>
      <w:r w:rsidRPr="005108E4">
        <w:rPr>
          <w:sz w:val="24"/>
        </w:rPr>
        <w:t>and</w:t>
      </w:r>
      <w:r w:rsidRPr="005108E4">
        <w:rPr>
          <w:spacing w:val="-25"/>
          <w:sz w:val="24"/>
        </w:rPr>
        <w:t xml:space="preserve"> </w:t>
      </w:r>
      <w:r w:rsidRPr="005108E4">
        <w:rPr>
          <w:sz w:val="24"/>
        </w:rPr>
        <w:t>used</w:t>
      </w:r>
      <w:r w:rsidRPr="005108E4">
        <w:rPr>
          <w:spacing w:val="-26"/>
          <w:sz w:val="24"/>
        </w:rPr>
        <w:t xml:space="preserve"> </w:t>
      </w:r>
      <w:r w:rsidRPr="005108E4">
        <w:rPr>
          <w:sz w:val="24"/>
        </w:rPr>
        <w:t>that</w:t>
      </w:r>
      <w:r w:rsidRPr="005108E4">
        <w:rPr>
          <w:spacing w:val="-26"/>
          <w:sz w:val="24"/>
        </w:rPr>
        <w:t xml:space="preserve"> </w:t>
      </w:r>
      <w:r w:rsidRPr="005108E4">
        <w:rPr>
          <w:sz w:val="24"/>
        </w:rPr>
        <w:t>Written Certification</w:t>
      </w:r>
      <w:r w:rsidRPr="005108E4">
        <w:rPr>
          <w:spacing w:val="-12"/>
          <w:sz w:val="24"/>
        </w:rPr>
        <w:t xml:space="preserve"> </w:t>
      </w:r>
      <w:r w:rsidRPr="005108E4">
        <w:rPr>
          <w:sz w:val="24"/>
        </w:rPr>
        <w:t>as</w:t>
      </w:r>
      <w:r w:rsidRPr="005108E4">
        <w:rPr>
          <w:spacing w:val="-12"/>
          <w:sz w:val="24"/>
        </w:rPr>
        <w:t xml:space="preserve"> </w:t>
      </w:r>
      <w:r w:rsidRPr="005108E4">
        <w:rPr>
          <w:sz w:val="24"/>
        </w:rPr>
        <w:t>a</w:t>
      </w:r>
      <w:r w:rsidRPr="005108E4">
        <w:rPr>
          <w:spacing w:val="-13"/>
          <w:sz w:val="24"/>
        </w:rPr>
        <w:t xml:space="preserve"> </w:t>
      </w:r>
      <w:r w:rsidRPr="005108E4">
        <w:rPr>
          <w:sz w:val="24"/>
        </w:rPr>
        <w:t>limited</w:t>
      </w:r>
      <w:r w:rsidRPr="005108E4">
        <w:rPr>
          <w:spacing w:val="-12"/>
          <w:sz w:val="24"/>
        </w:rPr>
        <w:t xml:space="preserve"> </w:t>
      </w:r>
      <w:r w:rsidRPr="005108E4">
        <w:rPr>
          <w:sz w:val="24"/>
        </w:rPr>
        <w:t>cultivation</w:t>
      </w:r>
      <w:r w:rsidRPr="005108E4">
        <w:rPr>
          <w:spacing w:val="-9"/>
          <w:sz w:val="24"/>
        </w:rPr>
        <w:t xml:space="preserve"> </w:t>
      </w:r>
      <w:r w:rsidRPr="005108E4">
        <w:rPr>
          <w:sz w:val="24"/>
        </w:rPr>
        <w:t>registration,</w:t>
      </w:r>
      <w:r w:rsidRPr="005108E4">
        <w:rPr>
          <w:spacing w:val="-9"/>
          <w:sz w:val="24"/>
        </w:rPr>
        <w:t xml:space="preserve"> </w:t>
      </w:r>
      <w:r w:rsidRPr="005108E4">
        <w:rPr>
          <w:sz w:val="24"/>
        </w:rPr>
        <w:t>the</w:t>
      </w:r>
      <w:r w:rsidRPr="005108E4">
        <w:rPr>
          <w:spacing w:val="-10"/>
          <w:sz w:val="24"/>
        </w:rPr>
        <w:t xml:space="preserve"> </w:t>
      </w:r>
      <w:r w:rsidRPr="005108E4">
        <w:rPr>
          <w:sz w:val="24"/>
        </w:rPr>
        <w:t>initial</w:t>
      </w:r>
      <w:r w:rsidRPr="005108E4">
        <w:rPr>
          <w:spacing w:val="-9"/>
          <w:sz w:val="24"/>
        </w:rPr>
        <w:t xml:space="preserve"> </w:t>
      </w:r>
      <w:r w:rsidRPr="005108E4">
        <w:rPr>
          <w:sz w:val="24"/>
        </w:rPr>
        <w:t>limited</w:t>
      </w:r>
      <w:r w:rsidRPr="005108E4">
        <w:rPr>
          <w:spacing w:val="-9"/>
          <w:sz w:val="24"/>
        </w:rPr>
        <w:t xml:space="preserve"> </w:t>
      </w:r>
      <w:r w:rsidRPr="005108E4">
        <w:rPr>
          <w:sz w:val="24"/>
        </w:rPr>
        <w:t>cultivation</w:t>
      </w:r>
      <w:r w:rsidRPr="005108E4">
        <w:rPr>
          <w:spacing w:val="-9"/>
          <w:sz w:val="24"/>
        </w:rPr>
        <w:t xml:space="preserve"> </w:t>
      </w:r>
      <w:r w:rsidRPr="005108E4">
        <w:rPr>
          <w:sz w:val="24"/>
        </w:rPr>
        <w:t>registration</w:t>
      </w:r>
      <w:r w:rsidRPr="005108E4">
        <w:rPr>
          <w:spacing w:val="-9"/>
          <w:sz w:val="24"/>
        </w:rPr>
        <w:t xml:space="preserve"> </w:t>
      </w:r>
      <w:r w:rsidRPr="005108E4">
        <w:rPr>
          <w:sz w:val="24"/>
        </w:rPr>
        <w:t>will remain</w:t>
      </w:r>
      <w:r w:rsidRPr="005108E4">
        <w:rPr>
          <w:spacing w:val="-12"/>
          <w:sz w:val="24"/>
        </w:rPr>
        <w:t xml:space="preserve"> </w:t>
      </w:r>
      <w:r w:rsidRPr="005108E4">
        <w:rPr>
          <w:sz w:val="24"/>
        </w:rPr>
        <w:t>valid</w:t>
      </w:r>
      <w:r w:rsidRPr="005108E4">
        <w:rPr>
          <w:spacing w:val="-9"/>
          <w:sz w:val="24"/>
        </w:rPr>
        <w:t xml:space="preserve"> </w:t>
      </w:r>
      <w:r w:rsidRPr="005108E4">
        <w:rPr>
          <w:sz w:val="24"/>
        </w:rPr>
        <w:t>until</w:t>
      </w:r>
      <w:r w:rsidRPr="005108E4">
        <w:rPr>
          <w:spacing w:val="-9"/>
          <w:sz w:val="24"/>
        </w:rPr>
        <w:t xml:space="preserve"> </w:t>
      </w:r>
      <w:r w:rsidRPr="005108E4">
        <w:rPr>
          <w:sz w:val="24"/>
        </w:rPr>
        <w:t>the</w:t>
      </w:r>
      <w:r w:rsidRPr="005108E4">
        <w:rPr>
          <w:spacing w:val="-12"/>
          <w:sz w:val="24"/>
        </w:rPr>
        <w:t xml:space="preserve"> </w:t>
      </w:r>
      <w:r w:rsidRPr="005108E4">
        <w:rPr>
          <w:sz w:val="24"/>
        </w:rPr>
        <w:t>application</w:t>
      </w:r>
      <w:r w:rsidRPr="005108E4">
        <w:rPr>
          <w:spacing w:val="-12"/>
          <w:sz w:val="24"/>
        </w:rPr>
        <w:t xml:space="preserve"> </w:t>
      </w:r>
      <w:r w:rsidRPr="005108E4">
        <w:rPr>
          <w:sz w:val="24"/>
        </w:rPr>
        <w:t>for</w:t>
      </w:r>
      <w:r w:rsidRPr="005108E4">
        <w:rPr>
          <w:spacing w:val="-12"/>
          <w:sz w:val="24"/>
        </w:rPr>
        <w:t xml:space="preserve"> </w:t>
      </w:r>
      <w:r w:rsidRPr="005108E4">
        <w:rPr>
          <w:sz w:val="24"/>
        </w:rPr>
        <w:t>the</w:t>
      </w:r>
      <w:r w:rsidRPr="005108E4">
        <w:rPr>
          <w:spacing w:val="-12"/>
          <w:sz w:val="24"/>
        </w:rPr>
        <w:t xml:space="preserve"> </w:t>
      </w:r>
      <w:r w:rsidRPr="005108E4">
        <w:rPr>
          <w:sz w:val="24"/>
        </w:rPr>
        <w:t>Hardship</w:t>
      </w:r>
      <w:r w:rsidRPr="005108E4">
        <w:rPr>
          <w:spacing w:val="-12"/>
          <w:sz w:val="24"/>
        </w:rPr>
        <w:t xml:space="preserve"> </w:t>
      </w:r>
      <w:r w:rsidRPr="005108E4">
        <w:rPr>
          <w:sz w:val="24"/>
        </w:rPr>
        <w:t>Cultivation</w:t>
      </w:r>
      <w:r w:rsidRPr="005108E4">
        <w:rPr>
          <w:spacing w:val="-11"/>
          <w:sz w:val="24"/>
        </w:rPr>
        <w:t xml:space="preserve"> </w:t>
      </w:r>
      <w:r w:rsidRPr="005108E4">
        <w:rPr>
          <w:sz w:val="24"/>
        </w:rPr>
        <w:t>Registration</w:t>
      </w:r>
      <w:r w:rsidRPr="005108E4">
        <w:rPr>
          <w:spacing w:val="-12"/>
          <w:sz w:val="24"/>
        </w:rPr>
        <w:t xml:space="preserve"> </w:t>
      </w:r>
      <w:r w:rsidRPr="005108E4">
        <w:rPr>
          <w:sz w:val="24"/>
        </w:rPr>
        <w:t>card</w:t>
      </w:r>
      <w:r w:rsidRPr="005108E4">
        <w:rPr>
          <w:spacing w:val="-12"/>
          <w:sz w:val="24"/>
        </w:rPr>
        <w:t xml:space="preserve"> </w:t>
      </w:r>
      <w:r w:rsidRPr="005108E4">
        <w:rPr>
          <w:sz w:val="24"/>
        </w:rPr>
        <w:t>is</w:t>
      </w:r>
      <w:r w:rsidRPr="005108E4">
        <w:rPr>
          <w:spacing w:val="-11"/>
          <w:sz w:val="24"/>
        </w:rPr>
        <w:t xml:space="preserve"> </w:t>
      </w:r>
      <w:r w:rsidRPr="005108E4">
        <w:rPr>
          <w:sz w:val="24"/>
        </w:rPr>
        <w:t>approved</w:t>
      </w:r>
      <w:r w:rsidRPr="005108E4">
        <w:rPr>
          <w:spacing w:val="-12"/>
          <w:sz w:val="24"/>
        </w:rPr>
        <w:t xml:space="preserve"> </w:t>
      </w:r>
      <w:r w:rsidRPr="005108E4">
        <w:rPr>
          <w:sz w:val="24"/>
        </w:rPr>
        <w:t>or denied by the</w:t>
      </w:r>
      <w:r w:rsidRPr="005108E4">
        <w:rPr>
          <w:spacing w:val="-12"/>
          <w:sz w:val="24"/>
        </w:rPr>
        <w:t xml:space="preserve"> </w:t>
      </w:r>
      <w:r w:rsidRPr="005108E4">
        <w:rPr>
          <w:sz w:val="24"/>
        </w:rPr>
        <w:t>Commission.</w:t>
      </w:r>
    </w:p>
    <w:p w14:paraId="3B7F413A" w14:textId="77777777" w:rsidR="00DA2759" w:rsidRPr="005108E4" w:rsidRDefault="00DA2759">
      <w:pPr>
        <w:pStyle w:val="BodyText"/>
        <w:spacing w:before="8"/>
        <w:jc w:val="left"/>
      </w:pPr>
    </w:p>
    <w:p w14:paraId="1BF62823" w14:textId="77777777" w:rsidR="00DA2759" w:rsidRPr="005108E4" w:rsidRDefault="009A7511" w:rsidP="00B25C09">
      <w:pPr>
        <w:pStyle w:val="ListParagraph"/>
        <w:numPr>
          <w:ilvl w:val="2"/>
          <w:numId w:val="63"/>
        </w:numPr>
        <w:tabs>
          <w:tab w:val="left" w:pos="1928"/>
        </w:tabs>
        <w:spacing w:line="242" w:lineRule="auto"/>
        <w:ind w:left="1319" w:right="117" w:firstLine="0"/>
        <w:outlineLvl w:val="1"/>
        <w:rPr>
          <w:sz w:val="24"/>
        </w:rPr>
      </w:pPr>
      <w:r w:rsidRPr="005108E4">
        <w:rPr>
          <w:sz w:val="24"/>
        </w:rPr>
        <w:t>After obtaining a Hardship Cultivation Registration, a Registered Qualifying Patient is responsible</w:t>
      </w:r>
      <w:r w:rsidRPr="005108E4">
        <w:rPr>
          <w:spacing w:val="-27"/>
          <w:sz w:val="24"/>
        </w:rPr>
        <w:t xml:space="preserve"> </w:t>
      </w:r>
      <w:r w:rsidRPr="005108E4">
        <w:rPr>
          <w:sz w:val="24"/>
        </w:rPr>
        <w:t>for</w:t>
      </w:r>
      <w:r w:rsidRPr="005108E4">
        <w:rPr>
          <w:spacing w:val="-28"/>
          <w:sz w:val="24"/>
        </w:rPr>
        <w:t xml:space="preserve"> </w:t>
      </w:r>
      <w:r w:rsidRPr="005108E4">
        <w:rPr>
          <w:sz w:val="24"/>
        </w:rPr>
        <w:t>notifying</w:t>
      </w:r>
      <w:r w:rsidRPr="005108E4">
        <w:rPr>
          <w:spacing w:val="-30"/>
          <w:sz w:val="24"/>
        </w:rPr>
        <w:t xml:space="preserve"> </w:t>
      </w:r>
      <w:r w:rsidRPr="005108E4">
        <w:rPr>
          <w:sz w:val="24"/>
        </w:rPr>
        <w:t>the</w:t>
      </w:r>
      <w:r w:rsidRPr="005108E4">
        <w:rPr>
          <w:spacing w:val="-28"/>
          <w:sz w:val="24"/>
        </w:rPr>
        <w:t xml:space="preserve"> </w:t>
      </w:r>
      <w:r w:rsidRPr="005108E4">
        <w:rPr>
          <w:sz w:val="24"/>
        </w:rPr>
        <w:t>Commission,</w:t>
      </w:r>
      <w:r w:rsidRPr="005108E4">
        <w:rPr>
          <w:spacing w:val="-29"/>
          <w:sz w:val="24"/>
        </w:rPr>
        <w:t xml:space="preserve"> </w:t>
      </w:r>
      <w:r w:rsidRPr="005108E4">
        <w:rPr>
          <w:sz w:val="24"/>
        </w:rPr>
        <w:t>in</w:t>
      </w:r>
      <w:r w:rsidRPr="005108E4">
        <w:rPr>
          <w:spacing w:val="-28"/>
          <w:sz w:val="24"/>
        </w:rPr>
        <w:t xml:space="preserve"> </w:t>
      </w:r>
      <w:r w:rsidRPr="005108E4">
        <w:rPr>
          <w:sz w:val="24"/>
        </w:rPr>
        <w:t>a</w:t>
      </w:r>
      <w:r w:rsidRPr="005108E4">
        <w:rPr>
          <w:spacing w:val="-26"/>
          <w:sz w:val="24"/>
        </w:rPr>
        <w:t xml:space="preserve"> </w:t>
      </w:r>
      <w:r w:rsidRPr="005108E4">
        <w:rPr>
          <w:sz w:val="24"/>
        </w:rPr>
        <w:t>form</w:t>
      </w:r>
      <w:r w:rsidRPr="005108E4">
        <w:rPr>
          <w:spacing w:val="-25"/>
          <w:sz w:val="24"/>
        </w:rPr>
        <w:t xml:space="preserve"> </w:t>
      </w:r>
      <w:r w:rsidRPr="005108E4">
        <w:rPr>
          <w:sz w:val="24"/>
        </w:rPr>
        <w:t>and</w:t>
      </w:r>
      <w:r w:rsidRPr="005108E4">
        <w:rPr>
          <w:spacing w:val="-25"/>
          <w:sz w:val="24"/>
        </w:rPr>
        <w:t xml:space="preserve"> </w:t>
      </w:r>
      <w:r w:rsidRPr="005108E4">
        <w:rPr>
          <w:sz w:val="24"/>
        </w:rPr>
        <w:t>manner</w:t>
      </w:r>
      <w:r w:rsidRPr="005108E4">
        <w:rPr>
          <w:spacing w:val="-26"/>
          <w:sz w:val="24"/>
        </w:rPr>
        <w:t xml:space="preserve"> </w:t>
      </w:r>
      <w:r w:rsidRPr="005108E4">
        <w:rPr>
          <w:sz w:val="24"/>
        </w:rPr>
        <w:t>determined</w:t>
      </w:r>
      <w:r w:rsidRPr="005108E4">
        <w:rPr>
          <w:spacing w:val="-26"/>
          <w:sz w:val="24"/>
        </w:rPr>
        <w:t xml:space="preserve"> </w:t>
      </w:r>
      <w:r w:rsidRPr="005108E4">
        <w:rPr>
          <w:sz w:val="24"/>
        </w:rPr>
        <w:t>by</w:t>
      </w:r>
      <w:r w:rsidRPr="005108E4">
        <w:rPr>
          <w:spacing w:val="-31"/>
          <w:sz w:val="24"/>
        </w:rPr>
        <w:t xml:space="preserve"> </w:t>
      </w:r>
      <w:r w:rsidRPr="005108E4">
        <w:rPr>
          <w:sz w:val="24"/>
        </w:rPr>
        <w:t>the</w:t>
      </w:r>
      <w:r w:rsidRPr="005108E4">
        <w:rPr>
          <w:spacing w:val="-27"/>
          <w:sz w:val="24"/>
        </w:rPr>
        <w:t xml:space="preserve"> </w:t>
      </w:r>
      <w:r w:rsidRPr="005108E4">
        <w:rPr>
          <w:sz w:val="24"/>
        </w:rPr>
        <w:t xml:space="preserve">Commission, within five business </w:t>
      </w:r>
      <w:r w:rsidRPr="005108E4">
        <w:rPr>
          <w:spacing w:val="-3"/>
          <w:sz w:val="24"/>
        </w:rPr>
        <w:t xml:space="preserve">days </w:t>
      </w:r>
      <w:r w:rsidRPr="005108E4">
        <w:rPr>
          <w:sz w:val="24"/>
        </w:rPr>
        <w:t>after any change to the information that they or their Personal Caregiver(s) was previously required to submit to the</w:t>
      </w:r>
      <w:r w:rsidRPr="005108E4">
        <w:rPr>
          <w:spacing w:val="-19"/>
          <w:sz w:val="24"/>
        </w:rPr>
        <w:t xml:space="preserve"> </w:t>
      </w:r>
      <w:r w:rsidRPr="005108E4">
        <w:rPr>
          <w:sz w:val="24"/>
        </w:rPr>
        <w:t>Commission.</w:t>
      </w:r>
    </w:p>
    <w:p w14:paraId="4D6E86EE" w14:textId="77777777" w:rsidR="00DA2759" w:rsidRPr="005108E4" w:rsidRDefault="00DA2759">
      <w:pPr>
        <w:pStyle w:val="BodyText"/>
        <w:spacing w:before="8"/>
        <w:jc w:val="left"/>
      </w:pPr>
    </w:p>
    <w:p w14:paraId="243B257D" w14:textId="77777777" w:rsidR="00DA2759" w:rsidRPr="005108E4" w:rsidRDefault="009A7511" w:rsidP="00B25C09">
      <w:pPr>
        <w:pStyle w:val="ListParagraph"/>
        <w:numPr>
          <w:ilvl w:val="2"/>
          <w:numId w:val="63"/>
        </w:numPr>
        <w:tabs>
          <w:tab w:val="left" w:pos="2103"/>
        </w:tabs>
        <w:spacing w:line="242" w:lineRule="auto"/>
        <w:ind w:left="1319" w:right="115" w:firstLine="0"/>
        <w:outlineLvl w:val="1"/>
        <w:rPr>
          <w:sz w:val="24"/>
        </w:rPr>
      </w:pPr>
      <w:r w:rsidRPr="005108E4">
        <w:rPr>
          <w:sz w:val="24"/>
        </w:rPr>
        <w:t>A Registered Qualifying Patient with a Hardship Cultivation Registration, or their Personal</w:t>
      </w:r>
      <w:r w:rsidRPr="005108E4">
        <w:rPr>
          <w:spacing w:val="-24"/>
          <w:sz w:val="24"/>
        </w:rPr>
        <w:t xml:space="preserve"> </w:t>
      </w:r>
      <w:r w:rsidRPr="005108E4">
        <w:rPr>
          <w:sz w:val="24"/>
        </w:rPr>
        <w:t>Caregiver(s)</w:t>
      </w:r>
      <w:r w:rsidRPr="005108E4">
        <w:rPr>
          <w:spacing w:val="-22"/>
          <w:sz w:val="24"/>
        </w:rPr>
        <w:t xml:space="preserve"> </w:t>
      </w:r>
      <w:r w:rsidRPr="005108E4">
        <w:rPr>
          <w:sz w:val="24"/>
        </w:rPr>
        <w:t>if</w:t>
      </w:r>
      <w:r w:rsidRPr="005108E4">
        <w:rPr>
          <w:spacing w:val="-22"/>
          <w:sz w:val="24"/>
        </w:rPr>
        <w:t xml:space="preserve"> </w:t>
      </w:r>
      <w:r w:rsidRPr="005108E4">
        <w:rPr>
          <w:sz w:val="24"/>
        </w:rPr>
        <w:t>applicable,</w:t>
      </w:r>
      <w:r w:rsidRPr="005108E4">
        <w:rPr>
          <w:spacing w:val="-22"/>
          <w:sz w:val="24"/>
        </w:rPr>
        <w:t xml:space="preserve"> </w:t>
      </w:r>
      <w:r w:rsidRPr="005108E4">
        <w:rPr>
          <w:sz w:val="24"/>
        </w:rPr>
        <w:t>shall</w:t>
      </w:r>
      <w:r w:rsidRPr="005108E4">
        <w:rPr>
          <w:spacing w:val="-21"/>
          <w:sz w:val="24"/>
        </w:rPr>
        <w:t xml:space="preserve"> </w:t>
      </w:r>
      <w:r w:rsidRPr="005108E4">
        <w:rPr>
          <w:sz w:val="24"/>
        </w:rPr>
        <w:t>have</w:t>
      </w:r>
      <w:r w:rsidRPr="005108E4">
        <w:rPr>
          <w:spacing w:val="-22"/>
          <w:sz w:val="24"/>
        </w:rPr>
        <w:t xml:space="preserve"> </w:t>
      </w:r>
      <w:r w:rsidRPr="005108E4">
        <w:rPr>
          <w:sz w:val="24"/>
        </w:rPr>
        <w:t>the</w:t>
      </w:r>
      <w:r w:rsidRPr="005108E4">
        <w:rPr>
          <w:spacing w:val="-23"/>
          <w:sz w:val="24"/>
        </w:rPr>
        <w:t xml:space="preserve"> </w:t>
      </w:r>
      <w:r w:rsidRPr="005108E4">
        <w:rPr>
          <w:sz w:val="24"/>
        </w:rPr>
        <w:t>registration</w:t>
      </w:r>
      <w:r w:rsidRPr="005108E4">
        <w:rPr>
          <w:spacing w:val="-21"/>
          <w:sz w:val="24"/>
        </w:rPr>
        <w:t xml:space="preserve"> </w:t>
      </w:r>
      <w:r w:rsidRPr="005108E4">
        <w:rPr>
          <w:sz w:val="24"/>
        </w:rPr>
        <w:t>available</w:t>
      </w:r>
      <w:r w:rsidRPr="005108E4">
        <w:rPr>
          <w:spacing w:val="-22"/>
          <w:sz w:val="24"/>
        </w:rPr>
        <w:t xml:space="preserve"> </w:t>
      </w:r>
      <w:r w:rsidRPr="005108E4">
        <w:rPr>
          <w:sz w:val="24"/>
        </w:rPr>
        <w:t>at</w:t>
      </w:r>
      <w:r w:rsidRPr="005108E4">
        <w:rPr>
          <w:spacing w:val="-22"/>
          <w:sz w:val="24"/>
        </w:rPr>
        <w:t xml:space="preserve"> </w:t>
      </w:r>
      <w:r w:rsidRPr="005108E4">
        <w:rPr>
          <w:sz w:val="24"/>
        </w:rPr>
        <w:t>the</w:t>
      </w:r>
      <w:r w:rsidRPr="005108E4">
        <w:rPr>
          <w:spacing w:val="-22"/>
          <w:sz w:val="24"/>
        </w:rPr>
        <w:t xml:space="preserve"> </w:t>
      </w:r>
      <w:r w:rsidRPr="005108E4">
        <w:rPr>
          <w:sz w:val="24"/>
        </w:rPr>
        <w:t>site</w:t>
      </w:r>
      <w:r w:rsidRPr="005108E4">
        <w:rPr>
          <w:spacing w:val="-25"/>
          <w:sz w:val="24"/>
        </w:rPr>
        <w:t xml:space="preserve"> </w:t>
      </w:r>
      <w:r w:rsidRPr="005108E4">
        <w:rPr>
          <w:sz w:val="24"/>
        </w:rPr>
        <w:t>of</w:t>
      </w:r>
      <w:r w:rsidRPr="005108E4">
        <w:rPr>
          <w:spacing w:val="-24"/>
          <w:sz w:val="24"/>
        </w:rPr>
        <w:t xml:space="preserve"> </w:t>
      </w:r>
      <w:r w:rsidRPr="005108E4">
        <w:rPr>
          <w:sz w:val="24"/>
        </w:rPr>
        <w:t>cultivation. The</w:t>
      </w:r>
      <w:r w:rsidRPr="005108E4">
        <w:rPr>
          <w:spacing w:val="-14"/>
          <w:sz w:val="24"/>
        </w:rPr>
        <w:t xml:space="preserve"> </w:t>
      </w:r>
      <w:r w:rsidRPr="005108E4">
        <w:rPr>
          <w:sz w:val="24"/>
        </w:rPr>
        <w:t>Commission</w:t>
      </w:r>
      <w:r w:rsidRPr="005108E4">
        <w:rPr>
          <w:spacing w:val="-13"/>
          <w:sz w:val="24"/>
        </w:rPr>
        <w:t xml:space="preserve"> </w:t>
      </w:r>
      <w:r w:rsidRPr="005108E4">
        <w:rPr>
          <w:sz w:val="24"/>
        </w:rPr>
        <w:t>may</w:t>
      </w:r>
      <w:r w:rsidRPr="005108E4">
        <w:rPr>
          <w:spacing w:val="-20"/>
          <w:sz w:val="24"/>
        </w:rPr>
        <w:t xml:space="preserve"> </w:t>
      </w:r>
      <w:r w:rsidRPr="005108E4">
        <w:rPr>
          <w:sz w:val="24"/>
        </w:rPr>
        <w:t>make</w:t>
      </w:r>
      <w:r w:rsidRPr="005108E4">
        <w:rPr>
          <w:spacing w:val="-16"/>
          <w:sz w:val="24"/>
        </w:rPr>
        <w:t xml:space="preserve"> </w:t>
      </w:r>
      <w:r w:rsidRPr="005108E4">
        <w:rPr>
          <w:sz w:val="24"/>
        </w:rPr>
        <w:t>such</w:t>
      </w:r>
      <w:r w:rsidRPr="005108E4">
        <w:rPr>
          <w:spacing w:val="-14"/>
          <w:sz w:val="24"/>
        </w:rPr>
        <w:t xml:space="preserve"> </w:t>
      </w:r>
      <w:r w:rsidRPr="005108E4">
        <w:rPr>
          <w:sz w:val="24"/>
        </w:rPr>
        <w:t>registration</w:t>
      </w:r>
      <w:r w:rsidRPr="005108E4">
        <w:rPr>
          <w:spacing w:val="-14"/>
          <w:sz w:val="24"/>
        </w:rPr>
        <w:t xml:space="preserve"> </w:t>
      </w:r>
      <w:r w:rsidRPr="005108E4">
        <w:rPr>
          <w:sz w:val="24"/>
        </w:rPr>
        <w:t>available</w:t>
      </w:r>
      <w:r w:rsidRPr="005108E4">
        <w:rPr>
          <w:spacing w:val="-16"/>
          <w:sz w:val="24"/>
        </w:rPr>
        <w:t xml:space="preserve"> </w:t>
      </w:r>
      <w:r w:rsidRPr="005108E4">
        <w:rPr>
          <w:sz w:val="24"/>
        </w:rPr>
        <w:t>on</w:t>
      </w:r>
      <w:r w:rsidRPr="005108E4">
        <w:rPr>
          <w:spacing w:val="-14"/>
          <w:sz w:val="24"/>
        </w:rPr>
        <w:t xml:space="preserve"> </w:t>
      </w:r>
      <w:r w:rsidRPr="005108E4">
        <w:rPr>
          <w:sz w:val="24"/>
        </w:rPr>
        <w:t>request</w:t>
      </w:r>
      <w:r w:rsidRPr="005108E4">
        <w:rPr>
          <w:spacing w:val="-12"/>
          <w:sz w:val="24"/>
        </w:rPr>
        <w:t xml:space="preserve"> </w:t>
      </w:r>
      <w:r w:rsidRPr="005108E4">
        <w:rPr>
          <w:sz w:val="24"/>
        </w:rPr>
        <w:t>of</w:t>
      </w:r>
      <w:r w:rsidRPr="005108E4">
        <w:rPr>
          <w:spacing w:val="-12"/>
          <w:sz w:val="24"/>
        </w:rPr>
        <w:t xml:space="preserve"> </w:t>
      </w:r>
      <w:r w:rsidRPr="005108E4">
        <w:rPr>
          <w:sz w:val="24"/>
        </w:rPr>
        <w:t>the</w:t>
      </w:r>
      <w:r w:rsidRPr="005108E4">
        <w:rPr>
          <w:spacing w:val="-14"/>
          <w:sz w:val="24"/>
        </w:rPr>
        <w:t xml:space="preserve"> </w:t>
      </w:r>
      <w:r w:rsidRPr="005108E4">
        <w:rPr>
          <w:sz w:val="24"/>
        </w:rPr>
        <w:t>Registered</w:t>
      </w:r>
      <w:r w:rsidRPr="005108E4">
        <w:rPr>
          <w:spacing w:val="-13"/>
          <w:sz w:val="24"/>
        </w:rPr>
        <w:t xml:space="preserve"> </w:t>
      </w:r>
      <w:r w:rsidRPr="005108E4">
        <w:rPr>
          <w:sz w:val="24"/>
        </w:rPr>
        <w:t>Qualifying Patient or other government agency acting within their lawful</w:t>
      </w:r>
      <w:r w:rsidRPr="005108E4">
        <w:rPr>
          <w:spacing w:val="-26"/>
          <w:sz w:val="24"/>
        </w:rPr>
        <w:t xml:space="preserve"> </w:t>
      </w:r>
      <w:r w:rsidRPr="005108E4">
        <w:rPr>
          <w:sz w:val="24"/>
        </w:rPr>
        <w:t>authority.</w:t>
      </w:r>
    </w:p>
    <w:p w14:paraId="0C19FBC3" w14:textId="77777777" w:rsidR="00DA2759" w:rsidRPr="005108E4" w:rsidRDefault="00DA2759">
      <w:pPr>
        <w:pStyle w:val="BodyText"/>
        <w:spacing w:before="6"/>
        <w:jc w:val="left"/>
      </w:pPr>
    </w:p>
    <w:p w14:paraId="5BDC2907" w14:textId="0AC23963" w:rsidR="00DA2759" w:rsidRPr="00E077D0" w:rsidRDefault="007437FD" w:rsidP="00B25C09">
      <w:pPr>
        <w:pStyle w:val="Heading1"/>
        <w:ind w:left="0"/>
        <w:jc w:val="left"/>
        <w:rPr>
          <w:b w:val="0"/>
          <w:bCs w:val="0"/>
        </w:rPr>
      </w:pPr>
      <w:r w:rsidRPr="005108E4">
        <w:rPr>
          <w:b w:val="0"/>
          <w:bCs w:val="0"/>
          <w:u w:val="single"/>
        </w:rPr>
        <w:t>501.029</w:t>
      </w:r>
      <w:r w:rsidR="009A7511" w:rsidRPr="00E077D0">
        <w:rPr>
          <w:b w:val="0"/>
          <w:bCs w:val="0"/>
          <w:u w:val="single"/>
        </w:rPr>
        <w:t>: Registration and Conduct of Independent Testing Laboratory</w:t>
      </w:r>
      <w:r w:rsidR="009A7511" w:rsidRPr="00E077D0">
        <w:rPr>
          <w:b w:val="0"/>
          <w:bCs w:val="0"/>
          <w:spacing w:val="-25"/>
          <w:u w:val="single"/>
        </w:rPr>
        <w:t xml:space="preserve"> </w:t>
      </w:r>
      <w:r w:rsidR="009A7511" w:rsidRPr="00E077D0">
        <w:rPr>
          <w:b w:val="0"/>
          <w:bCs w:val="0"/>
          <w:u w:val="single"/>
        </w:rPr>
        <w:t>Agents</w:t>
      </w:r>
    </w:p>
    <w:p w14:paraId="281ECC6F" w14:textId="77777777" w:rsidR="00DA2759" w:rsidRPr="005108E4" w:rsidRDefault="00DA2759">
      <w:pPr>
        <w:pStyle w:val="BodyText"/>
        <w:spacing w:before="4"/>
        <w:jc w:val="left"/>
        <w:rPr>
          <w:sz w:val="19"/>
        </w:rPr>
      </w:pPr>
    </w:p>
    <w:p w14:paraId="40957E77" w14:textId="77777777" w:rsidR="00DA2759" w:rsidRPr="005108E4" w:rsidRDefault="009A7511" w:rsidP="000E484C">
      <w:pPr>
        <w:pStyle w:val="ListParagraph"/>
        <w:numPr>
          <w:ilvl w:val="2"/>
          <w:numId w:val="61"/>
        </w:numPr>
        <w:tabs>
          <w:tab w:val="left" w:pos="1793"/>
        </w:tabs>
        <w:spacing w:before="61" w:line="242" w:lineRule="auto"/>
        <w:ind w:left="1319" w:right="116" w:firstLine="0"/>
        <w:outlineLvl w:val="1"/>
        <w:rPr>
          <w:sz w:val="24"/>
        </w:rPr>
      </w:pPr>
      <w:r w:rsidRPr="005108E4">
        <w:rPr>
          <w:sz w:val="24"/>
        </w:rPr>
        <w:t xml:space="preserve">An Independent Testing Laboratory providing testing services for an MTC or Marijuana Establishment in compliance with 935 CMR 501.000, or 935 CMR 500.000: </w:t>
      </w:r>
      <w:r w:rsidRPr="005108E4">
        <w:rPr>
          <w:i/>
          <w:sz w:val="24"/>
        </w:rPr>
        <w:t>Adult Use of Marijuana</w:t>
      </w:r>
      <w:r w:rsidRPr="005108E4">
        <w:rPr>
          <w:sz w:val="24"/>
        </w:rPr>
        <w:t>,</w:t>
      </w:r>
      <w:r w:rsidRPr="005108E4">
        <w:rPr>
          <w:spacing w:val="-7"/>
          <w:sz w:val="24"/>
        </w:rPr>
        <w:t xml:space="preserve"> </w:t>
      </w:r>
      <w:r w:rsidRPr="005108E4">
        <w:rPr>
          <w:sz w:val="24"/>
        </w:rPr>
        <w:t>shall</w:t>
      </w:r>
      <w:r w:rsidRPr="005108E4">
        <w:rPr>
          <w:spacing w:val="-4"/>
          <w:sz w:val="24"/>
        </w:rPr>
        <w:t xml:space="preserve"> </w:t>
      </w:r>
      <w:r w:rsidRPr="005108E4">
        <w:rPr>
          <w:sz w:val="24"/>
        </w:rPr>
        <w:t>apply</w:t>
      </w:r>
      <w:r w:rsidRPr="005108E4">
        <w:rPr>
          <w:spacing w:val="-10"/>
          <w:sz w:val="24"/>
        </w:rPr>
        <w:t xml:space="preserve"> </w:t>
      </w:r>
      <w:r w:rsidRPr="005108E4">
        <w:rPr>
          <w:sz w:val="24"/>
        </w:rPr>
        <w:t>for</w:t>
      </w:r>
      <w:r w:rsidRPr="005108E4">
        <w:rPr>
          <w:spacing w:val="-5"/>
          <w:sz w:val="24"/>
        </w:rPr>
        <w:t xml:space="preserve"> </w:t>
      </w:r>
      <w:r w:rsidRPr="005108E4">
        <w:rPr>
          <w:sz w:val="24"/>
        </w:rPr>
        <w:t>Laboratory</w:t>
      </w:r>
      <w:r w:rsidRPr="005108E4">
        <w:rPr>
          <w:spacing w:val="-10"/>
          <w:sz w:val="24"/>
        </w:rPr>
        <w:t xml:space="preserve"> </w:t>
      </w:r>
      <w:r w:rsidRPr="005108E4">
        <w:rPr>
          <w:sz w:val="24"/>
        </w:rPr>
        <w:t>Agent</w:t>
      </w:r>
      <w:r w:rsidRPr="005108E4">
        <w:rPr>
          <w:spacing w:val="-5"/>
          <w:sz w:val="24"/>
        </w:rPr>
        <w:t xml:space="preserve"> </w:t>
      </w:r>
      <w:r w:rsidRPr="005108E4">
        <w:rPr>
          <w:sz w:val="24"/>
        </w:rPr>
        <w:t>registration</w:t>
      </w:r>
      <w:r w:rsidRPr="005108E4">
        <w:rPr>
          <w:spacing w:val="-7"/>
          <w:sz w:val="24"/>
        </w:rPr>
        <w:t xml:space="preserve"> </w:t>
      </w:r>
      <w:r w:rsidRPr="005108E4">
        <w:rPr>
          <w:sz w:val="24"/>
        </w:rPr>
        <w:t>for</w:t>
      </w:r>
      <w:r w:rsidRPr="005108E4">
        <w:rPr>
          <w:spacing w:val="-6"/>
          <w:sz w:val="24"/>
        </w:rPr>
        <w:t xml:space="preserve"> </w:t>
      </w:r>
      <w:r w:rsidRPr="005108E4">
        <w:rPr>
          <w:sz w:val="24"/>
        </w:rPr>
        <w:t>any</w:t>
      </w:r>
      <w:r w:rsidRPr="005108E4">
        <w:rPr>
          <w:spacing w:val="-13"/>
          <w:sz w:val="24"/>
        </w:rPr>
        <w:t xml:space="preserve"> </w:t>
      </w:r>
      <w:r w:rsidRPr="005108E4">
        <w:rPr>
          <w:sz w:val="24"/>
        </w:rPr>
        <w:t>of</w:t>
      </w:r>
      <w:r w:rsidRPr="005108E4">
        <w:rPr>
          <w:spacing w:val="-7"/>
          <w:sz w:val="24"/>
        </w:rPr>
        <w:t xml:space="preserve"> </w:t>
      </w:r>
      <w:r w:rsidRPr="005108E4">
        <w:rPr>
          <w:sz w:val="24"/>
        </w:rPr>
        <w:t>its</w:t>
      </w:r>
      <w:r w:rsidRPr="005108E4">
        <w:rPr>
          <w:spacing w:val="-5"/>
          <w:sz w:val="24"/>
        </w:rPr>
        <w:t xml:space="preserve"> </w:t>
      </w:r>
      <w:r w:rsidRPr="005108E4">
        <w:rPr>
          <w:sz w:val="24"/>
        </w:rPr>
        <w:t>employees,</w:t>
      </w:r>
      <w:r w:rsidRPr="005108E4">
        <w:rPr>
          <w:spacing w:val="-7"/>
          <w:sz w:val="24"/>
        </w:rPr>
        <w:t xml:space="preserve"> </w:t>
      </w:r>
      <w:r w:rsidRPr="005108E4">
        <w:rPr>
          <w:sz w:val="24"/>
        </w:rPr>
        <w:t>consultants or</w:t>
      </w:r>
      <w:r w:rsidRPr="005108E4">
        <w:rPr>
          <w:spacing w:val="-12"/>
          <w:sz w:val="24"/>
        </w:rPr>
        <w:t xml:space="preserve"> </w:t>
      </w:r>
      <w:r w:rsidRPr="005108E4">
        <w:rPr>
          <w:sz w:val="24"/>
        </w:rPr>
        <w:t>volunteers</w:t>
      </w:r>
      <w:r w:rsidRPr="005108E4">
        <w:rPr>
          <w:spacing w:val="-12"/>
          <w:sz w:val="24"/>
        </w:rPr>
        <w:t xml:space="preserve"> </w:t>
      </w:r>
      <w:r w:rsidRPr="005108E4">
        <w:rPr>
          <w:sz w:val="24"/>
        </w:rPr>
        <w:t>that</w:t>
      </w:r>
      <w:r w:rsidRPr="005108E4">
        <w:rPr>
          <w:spacing w:val="-10"/>
          <w:sz w:val="24"/>
        </w:rPr>
        <w:t xml:space="preserve"> </w:t>
      </w:r>
      <w:r w:rsidRPr="005108E4">
        <w:rPr>
          <w:sz w:val="24"/>
        </w:rPr>
        <w:t>will</w:t>
      </w:r>
      <w:r w:rsidRPr="005108E4">
        <w:rPr>
          <w:spacing w:val="-11"/>
          <w:sz w:val="24"/>
        </w:rPr>
        <w:t xml:space="preserve"> </w:t>
      </w:r>
      <w:r w:rsidRPr="005108E4">
        <w:rPr>
          <w:sz w:val="24"/>
        </w:rPr>
        <w:t>be</w:t>
      </w:r>
      <w:r w:rsidRPr="005108E4">
        <w:rPr>
          <w:spacing w:val="-13"/>
          <w:sz w:val="24"/>
        </w:rPr>
        <w:t xml:space="preserve"> </w:t>
      </w:r>
      <w:r w:rsidRPr="005108E4">
        <w:rPr>
          <w:sz w:val="24"/>
        </w:rPr>
        <w:t>in</w:t>
      </w:r>
      <w:r w:rsidRPr="005108E4">
        <w:rPr>
          <w:spacing w:val="-11"/>
          <w:sz w:val="24"/>
        </w:rPr>
        <w:t xml:space="preserve"> </w:t>
      </w:r>
      <w:r w:rsidRPr="005108E4">
        <w:rPr>
          <w:sz w:val="24"/>
        </w:rPr>
        <w:t>possession</w:t>
      </w:r>
      <w:r w:rsidRPr="005108E4">
        <w:rPr>
          <w:spacing w:val="-12"/>
          <w:sz w:val="24"/>
        </w:rPr>
        <w:t xml:space="preserve"> </w:t>
      </w:r>
      <w:r w:rsidRPr="005108E4">
        <w:rPr>
          <w:sz w:val="24"/>
        </w:rPr>
        <w:t>of</w:t>
      </w:r>
      <w:r w:rsidRPr="005108E4">
        <w:rPr>
          <w:spacing w:val="-12"/>
          <w:sz w:val="24"/>
        </w:rPr>
        <w:t xml:space="preserve"> </w:t>
      </w:r>
      <w:r w:rsidRPr="005108E4">
        <w:rPr>
          <w:sz w:val="24"/>
        </w:rPr>
        <w:t>Marijuana</w:t>
      </w:r>
      <w:r w:rsidRPr="005108E4">
        <w:rPr>
          <w:spacing w:val="-12"/>
          <w:sz w:val="24"/>
        </w:rPr>
        <w:t xml:space="preserve"> </w:t>
      </w:r>
      <w:r w:rsidRPr="005108E4">
        <w:rPr>
          <w:sz w:val="24"/>
        </w:rPr>
        <w:t>for</w:t>
      </w:r>
      <w:r w:rsidRPr="005108E4">
        <w:rPr>
          <w:spacing w:val="-12"/>
          <w:sz w:val="24"/>
        </w:rPr>
        <w:t xml:space="preserve"> </w:t>
      </w:r>
      <w:r w:rsidRPr="005108E4">
        <w:rPr>
          <w:sz w:val="24"/>
        </w:rPr>
        <w:t>medical</w:t>
      </w:r>
      <w:r w:rsidRPr="005108E4">
        <w:rPr>
          <w:spacing w:val="-13"/>
          <w:sz w:val="24"/>
        </w:rPr>
        <w:t xml:space="preserve"> </w:t>
      </w:r>
      <w:r w:rsidRPr="005108E4">
        <w:rPr>
          <w:sz w:val="24"/>
        </w:rPr>
        <w:t>use</w:t>
      </w:r>
      <w:r w:rsidRPr="005108E4">
        <w:rPr>
          <w:spacing w:val="-15"/>
          <w:sz w:val="24"/>
        </w:rPr>
        <w:t xml:space="preserve"> </w:t>
      </w:r>
      <w:r w:rsidRPr="005108E4">
        <w:rPr>
          <w:sz w:val="24"/>
        </w:rPr>
        <w:t>on</w:t>
      </w:r>
      <w:r w:rsidRPr="005108E4">
        <w:rPr>
          <w:spacing w:val="-13"/>
          <w:sz w:val="24"/>
        </w:rPr>
        <w:t xml:space="preserve"> </w:t>
      </w:r>
      <w:r w:rsidRPr="005108E4">
        <w:rPr>
          <w:sz w:val="24"/>
        </w:rPr>
        <w:t>behalf</w:t>
      </w:r>
      <w:r w:rsidRPr="005108E4">
        <w:rPr>
          <w:spacing w:val="-15"/>
          <w:sz w:val="24"/>
        </w:rPr>
        <w:t xml:space="preserve"> </w:t>
      </w:r>
      <w:r w:rsidRPr="005108E4">
        <w:rPr>
          <w:sz w:val="24"/>
        </w:rPr>
        <w:t>the</w:t>
      </w:r>
      <w:r w:rsidRPr="005108E4">
        <w:rPr>
          <w:spacing w:val="-14"/>
          <w:sz w:val="24"/>
        </w:rPr>
        <w:t xml:space="preserve"> </w:t>
      </w:r>
      <w:r w:rsidRPr="005108E4">
        <w:rPr>
          <w:sz w:val="24"/>
        </w:rPr>
        <w:t>Independent Testing</w:t>
      </w:r>
      <w:r w:rsidRPr="005108E4">
        <w:rPr>
          <w:spacing w:val="-3"/>
          <w:sz w:val="24"/>
        </w:rPr>
        <w:t xml:space="preserve"> Laboratory.</w:t>
      </w:r>
    </w:p>
    <w:p w14:paraId="4221614A" w14:textId="77777777" w:rsidR="00DA2759" w:rsidRPr="005108E4" w:rsidRDefault="00DA2759">
      <w:pPr>
        <w:pStyle w:val="BodyText"/>
        <w:spacing w:before="8"/>
        <w:jc w:val="left"/>
      </w:pPr>
    </w:p>
    <w:p w14:paraId="159E275B" w14:textId="77777777" w:rsidR="00DA2759" w:rsidRPr="005108E4" w:rsidRDefault="009A7511" w:rsidP="000E484C">
      <w:pPr>
        <w:pStyle w:val="ListParagraph"/>
        <w:numPr>
          <w:ilvl w:val="2"/>
          <w:numId w:val="61"/>
        </w:numPr>
        <w:tabs>
          <w:tab w:val="left" w:pos="1764"/>
        </w:tabs>
        <w:spacing w:line="244" w:lineRule="auto"/>
        <w:ind w:left="1319" w:right="117" w:firstLine="0"/>
        <w:outlineLvl w:val="1"/>
        <w:rPr>
          <w:sz w:val="24"/>
        </w:rPr>
      </w:pPr>
      <w:r w:rsidRPr="005108E4">
        <w:rPr>
          <w:sz w:val="24"/>
        </w:rPr>
        <w:t>An</w:t>
      </w:r>
      <w:r w:rsidRPr="005108E4">
        <w:rPr>
          <w:spacing w:val="-9"/>
          <w:sz w:val="24"/>
        </w:rPr>
        <w:t xml:space="preserve"> </w:t>
      </w:r>
      <w:r w:rsidRPr="005108E4">
        <w:rPr>
          <w:sz w:val="24"/>
        </w:rPr>
        <w:t>application</w:t>
      </w:r>
      <w:r w:rsidRPr="005108E4">
        <w:rPr>
          <w:spacing w:val="-9"/>
          <w:sz w:val="24"/>
        </w:rPr>
        <w:t xml:space="preserve"> </w:t>
      </w:r>
      <w:r w:rsidRPr="005108E4">
        <w:rPr>
          <w:sz w:val="24"/>
        </w:rPr>
        <w:t>for</w:t>
      </w:r>
      <w:r w:rsidRPr="005108E4">
        <w:rPr>
          <w:spacing w:val="-9"/>
          <w:sz w:val="24"/>
        </w:rPr>
        <w:t xml:space="preserve"> </w:t>
      </w:r>
      <w:r w:rsidRPr="005108E4">
        <w:rPr>
          <w:sz w:val="24"/>
        </w:rPr>
        <w:t>registration</w:t>
      </w:r>
      <w:r w:rsidRPr="005108E4">
        <w:rPr>
          <w:spacing w:val="-9"/>
          <w:sz w:val="24"/>
        </w:rPr>
        <w:t xml:space="preserve"> </w:t>
      </w:r>
      <w:r w:rsidRPr="005108E4">
        <w:rPr>
          <w:sz w:val="24"/>
        </w:rPr>
        <w:t>of</w:t>
      </w:r>
      <w:r w:rsidRPr="005108E4">
        <w:rPr>
          <w:spacing w:val="-7"/>
          <w:sz w:val="24"/>
        </w:rPr>
        <w:t xml:space="preserve"> </w:t>
      </w:r>
      <w:r w:rsidRPr="005108E4">
        <w:rPr>
          <w:sz w:val="24"/>
        </w:rPr>
        <w:t>a</w:t>
      </w:r>
      <w:r w:rsidRPr="005108E4">
        <w:rPr>
          <w:spacing w:val="-8"/>
          <w:sz w:val="24"/>
        </w:rPr>
        <w:t xml:space="preserve"> </w:t>
      </w:r>
      <w:r w:rsidRPr="005108E4">
        <w:rPr>
          <w:sz w:val="24"/>
        </w:rPr>
        <w:t>Laboratory</w:t>
      </w:r>
      <w:r w:rsidRPr="005108E4">
        <w:rPr>
          <w:spacing w:val="-13"/>
          <w:sz w:val="24"/>
        </w:rPr>
        <w:t xml:space="preserve"> </w:t>
      </w:r>
      <w:r w:rsidRPr="005108E4">
        <w:rPr>
          <w:sz w:val="24"/>
        </w:rPr>
        <w:t>Agent,</w:t>
      </w:r>
      <w:r w:rsidRPr="005108E4">
        <w:rPr>
          <w:spacing w:val="-7"/>
          <w:sz w:val="24"/>
        </w:rPr>
        <w:t xml:space="preserve"> </w:t>
      </w:r>
      <w:r w:rsidRPr="005108E4">
        <w:rPr>
          <w:sz w:val="24"/>
        </w:rPr>
        <w:t>submitted</w:t>
      </w:r>
      <w:r w:rsidRPr="005108E4">
        <w:rPr>
          <w:spacing w:val="-9"/>
          <w:sz w:val="24"/>
        </w:rPr>
        <w:t xml:space="preserve"> </w:t>
      </w:r>
      <w:r w:rsidRPr="005108E4">
        <w:rPr>
          <w:sz w:val="24"/>
        </w:rPr>
        <w:t>to</w:t>
      </w:r>
      <w:r w:rsidRPr="005108E4">
        <w:rPr>
          <w:spacing w:val="-8"/>
          <w:sz w:val="24"/>
        </w:rPr>
        <w:t xml:space="preserve"> </w:t>
      </w:r>
      <w:r w:rsidRPr="005108E4">
        <w:rPr>
          <w:sz w:val="24"/>
        </w:rPr>
        <w:t>the</w:t>
      </w:r>
      <w:r w:rsidRPr="005108E4">
        <w:rPr>
          <w:spacing w:val="-10"/>
          <w:sz w:val="24"/>
        </w:rPr>
        <w:t xml:space="preserve"> </w:t>
      </w:r>
      <w:r w:rsidRPr="005108E4">
        <w:rPr>
          <w:sz w:val="24"/>
        </w:rPr>
        <w:t>Commission</w:t>
      </w:r>
      <w:r w:rsidRPr="005108E4">
        <w:rPr>
          <w:spacing w:val="-8"/>
          <w:sz w:val="24"/>
        </w:rPr>
        <w:t xml:space="preserve"> </w:t>
      </w:r>
      <w:r w:rsidRPr="005108E4">
        <w:rPr>
          <w:sz w:val="24"/>
        </w:rPr>
        <w:t>by</w:t>
      </w:r>
      <w:r w:rsidRPr="005108E4">
        <w:rPr>
          <w:spacing w:val="-17"/>
          <w:sz w:val="24"/>
        </w:rPr>
        <w:t xml:space="preserve"> </w:t>
      </w:r>
      <w:r w:rsidRPr="005108E4">
        <w:rPr>
          <w:sz w:val="24"/>
        </w:rPr>
        <w:t xml:space="preserve">an Independent Testing </w:t>
      </w:r>
      <w:r w:rsidRPr="005108E4">
        <w:rPr>
          <w:spacing w:val="-3"/>
          <w:sz w:val="24"/>
        </w:rPr>
        <w:t xml:space="preserve">Laboratory, </w:t>
      </w:r>
      <w:r w:rsidRPr="005108E4">
        <w:rPr>
          <w:sz w:val="24"/>
        </w:rPr>
        <w:t>shall</w:t>
      </w:r>
      <w:r w:rsidRPr="005108E4">
        <w:rPr>
          <w:spacing w:val="-2"/>
          <w:sz w:val="24"/>
        </w:rPr>
        <w:t xml:space="preserve"> </w:t>
      </w:r>
      <w:r w:rsidRPr="005108E4">
        <w:rPr>
          <w:sz w:val="24"/>
        </w:rPr>
        <w:t>include:</w:t>
      </w:r>
    </w:p>
    <w:p w14:paraId="6F588EDE" w14:textId="77777777" w:rsidR="00DA2759" w:rsidRPr="005108E4" w:rsidRDefault="009A7511">
      <w:pPr>
        <w:pStyle w:val="ListParagraph"/>
        <w:numPr>
          <w:ilvl w:val="3"/>
          <w:numId w:val="61"/>
        </w:numPr>
        <w:tabs>
          <w:tab w:val="left" w:pos="2120"/>
        </w:tabs>
        <w:spacing w:line="272" w:lineRule="exact"/>
        <w:ind w:hanging="445"/>
        <w:rPr>
          <w:sz w:val="24"/>
        </w:rPr>
      </w:pPr>
      <w:r w:rsidRPr="005108E4">
        <w:rPr>
          <w:sz w:val="24"/>
        </w:rPr>
        <w:t>The full name, date of birth and address of the</w:t>
      </w:r>
      <w:r w:rsidRPr="005108E4">
        <w:rPr>
          <w:spacing w:val="-17"/>
          <w:sz w:val="24"/>
        </w:rPr>
        <w:t xml:space="preserve"> </w:t>
      </w:r>
      <w:r w:rsidRPr="005108E4">
        <w:rPr>
          <w:sz w:val="24"/>
        </w:rPr>
        <w:t>individual;</w:t>
      </w:r>
    </w:p>
    <w:p w14:paraId="336DDF6C" w14:textId="77777777" w:rsidR="00DA2759" w:rsidRPr="005108E4" w:rsidRDefault="009A7511">
      <w:pPr>
        <w:pStyle w:val="ListParagraph"/>
        <w:numPr>
          <w:ilvl w:val="3"/>
          <w:numId w:val="61"/>
        </w:numPr>
        <w:tabs>
          <w:tab w:val="left" w:pos="2076"/>
        </w:tabs>
        <w:spacing w:before="5" w:line="242" w:lineRule="auto"/>
        <w:ind w:left="1675" w:right="117" w:firstLine="0"/>
        <w:rPr>
          <w:sz w:val="24"/>
        </w:rPr>
      </w:pPr>
      <w:r w:rsidRPr="005108E4">
        <w:rPr>
          <w:sz w:val="24"/>
        </w:rPr>
        <w:t>All</w:t>
      </w:r>
      <w:r w:rsidRPr="005108E4">
        <w:rPr>
          <w:spacing w:val="-23"/>
          <w:sz w:val="24"/>
        </w:rPr>
        <w:t xml:space="preserve"> </w:t>
      </w:r>
      <w:r w:rsidRPr="005108E4">
        <w:rPr>
          <w:sz w:val="24"/>
        </w:rPr>
        <w:t>aliases</w:t>
      </w:r>
      <w:r w:rsidRPr="005108E4">
        <w:rPr>
          <w:spacing w:val="-20"/>
          <w:sz w:val="24"/>
        </w:rPr>
        <w:t xml:space="preserve"> </w:t>
      </w:r>
      <w:r w:rsidRPr="005108E4">
        <w:rPr>
          <w:sz w:val="24"/>
        </w:rPr>
        <w:t>used</w:t>
      </w:r>
      <w:r w:rsidRPr="005108E4">
        <w:rPr>
          <w:spacing w:val="-21"/>
          <w:sz w:val="24"/>
        </w:rPr>
        <w:t xml:space="preserve"> </w:t>
      </w:r>
      <w:r w:rsidRPr="005108E4">
        <w:rPr>
          <w:sz w:val="24"/>
        </w:rPr>
        <w:t>previously</w:t>
      </w:r>
      <w:r w:rsidRPr="005108E4">
        <w:rPr>
          <w:spacing w:val="-28"/>
          <w:sz w:val="24"/>
        </w:rPr>
        <w:t xml:space="preserve"> </w:t>
      </w:r>
      <w:r w:rsidRPr="005108E4">
        <w:rPr>
          <w:sz w:val="24"/>
        </w:rPr>
        <w:t>or</w:t>
      </w:r>
      <w:r w:rsidRPr="005108E4">
        <w:rPr>
          <w:spacing w:val="-21"/>
          <w:sz w:val="24"/>
        </w:rPr>
        <w:t xml:space="preserve"> </w:t>
      </w:r>
      <w:r w:rsidRPr="005108E4">
        <w:rPr>
          <w:sz w:val="24"/>
        </w:rPr>
        <w:t>currently</w:t>
      </w:r>
      <w:r w:rsidRPr="005108E4">
        <w:rPr>
          <w:spacing w:val="-28"/>
          <w:sz w:val="24"/>
        </w:rPr>
        <w:t xml:space="preserve"> </w:t>
      </w:r>
      <w:r w:rsidRPr="005108E4">
        <w:rPr>
          <w:sz w:val="24"/>
        </w:rPr>
        <w:t>in</w:t>
      </w:r>
      <w:r w:rsidRPr="005108E4">
        <w:rPr>
          <w:spacing w:val="-23"/>
          <w:sz w:val="24"/>
        </w:rPr>
        <w:t xml:space="preserve"> </w:t>
      </w:r>
      <w:r w:rsidRPr="005108E4">
        <w:rPr>
          <w:sz w:val="24"/>
        </w:rPr>
        <w:t>use</w:t>
      </w:r>
      <w:r w:rsidRPr="005108E4">
        <w:rPr>
          <w:spacing w:val="-25"/>
          <w:sz w:val="24"/>
        </w:rPr>
        <w:t xml:space="preserve"> </w:t>
      </w:r>
      <w:r w:rsidRPr="005108E4">
        <w:rPr>
          <w:sz w:val="24"/>
        </w:rPr>
        <w:t>by</w:t>
      </w:r>
      <w:r w:rsidRPr="005108E4">
        <w:rPr>
          <w:spacing w:val="-29"/>
          <w:sz w:val="24"/>
        </w:rPr>
        <w:t xml:space="preserve"> </w:t>
      </w:r>
      <w:r w:rsidRPr="005108E4">
        <w:rPr>
          <w:sz w:val="24"/>
        </w:rPr>
        <w:t>the</w:t>
      </w:r>
      <w:r w:rsidRPr="005108E4">
        <w:rPr>
          <w:spacing w:val="-24"/>
          <w:sz w:val="24"/>
        </w:rPr>
        <w:t xml:space="preserve"> </w:t>
      </w:r>
      <w:r w:rsidRPr="005108E4">
        <w:rPr>
          <w:sz w:val="24"/>
        </w:rPr>
        <w:t>individual,</w:t>
      </w:r>
      <w:r w:rsidRPr="005108E4">
        <w:rPr>
          <w:spacing w:val="-24"/>
          <w:sz w:val="24"/>
        </w:rPr>
        <w:t xml:space="preserve"> </w:t>
      </w:r>
      <w:r w:rsidRPr="005108E4">
        <w:rPr>
          <w:sz w:val="24"/>
        </w:rPr>
        <w:t>including</w:t>
      </w:r>
      <w:r w:rsidRPr="005108E4">
        <w:rPr>
          <w:spacing w:val="-25"/>
          <w:sz w:val="24"/>
        </w:rPr>
        <w:t xml:space="preserve"> </w:t>
      </w:r>
      <w:r w:rsidRPr="005108E4">
        <w:rPr>
          <w:sz w:val="24"/>
        </w:rPr>
        <w:t>maiden</w:t>
      </w:r>
      <w:r w:rsidRPr="005108E4">
        <w:rPr>
          <w:spacing w:val="-23"/>
          <w:sz w:val="24"/>
        </w:rPr>
        <w:t xml:space="preserve"> </w:t>
      </w:r>
      <w:r w:rsidRPr="005108E4">
        <w:rPr>
          <w:sz w:val="24"/>
        </w:rPr>
        <w:t>name, if</w:t>
      </w:r>
      <w:r w:rsidRPr="005108E4">
        <w:rPr>
          <w:spacing w:val="-1"/>
          <w:sz w:val="24"/>
        </w:rPr>
        <w:t xml:space="preserve"> </w:t>
      </w:r>
      <w:r w:rsidRPr="005108E4">
        <w:rPr>
          <w:spacing w:val="-3"/>
          <w:sz w:val="24"/>
        </w:rPr>
        <w:t>any;</w:t>
      </w:r>
    </w:p>
    <w:p w14:paraId="192106FB" w14:textId="77777777" w:rsidR="00DA2759" w:rsidRPr="005108E4" w:rsidRDefault="009A7511">
      <w:pPr>
        <w:pStyle w:val="ListParagraph"/>
        <w:numPr>
          <w:ilvl w:val="3"/>
          <w:numId w:val="61"/>
        </w:numPr>
        <w:tabs>
          <w:tab w:val="left" w:pos="2220"/>
        </w:tabs>
        <w:spacing w:before="1" w:line="242" w:lineRule="auto"/>
        <w:ind w:left="1675" w:right="116" w:firstLine="0"/>
        <w:rPr>
          <w:sz w:val="24"/>
        </w:rPr>
      </w:pPr>
      <w:r w:rsidRPr="005108E4">
        <w:rPr>
          <w:sz w:val="24"/>
        </w:rPr>
        <w:t>Written acknowledgment signed by the applicant of the limitations on his or her authorization to possess, test, Transfer, or Process Marijuana or Marijuana Products in the Commonwealth;</w:t>
      </w:r>
    </w:p>
    <w:p w14:paraId="23158F5F" w14:textId="77777777" w:rsidR="00DA2759" w:rsidRPr="005108E4" w:rsidRDefault="009A7511">
      <w:pPr>
        <w:pStyle w:val="ListParagraph"/>
        <w:numPr>
          <w:ilvl w:val="3"/>
          <w:numId w:val="61"/>
        </w:numPr>
        <w:tabs>
          <w:tab w:val="left" w:pos="2076"/>
        </w:tabs>
        <w:spacing w:before="2" w:line="244" w:lineRule="auto"/>
        <w:ind w:left="1675" w:right="117" w:firstLine="0"/>
        <w:rPr>
          <w:sz w:val="24"/>
        </w:rPr>
      </w:pPr>
      <w:r w:rsidRPr="005108E4">
        <w:rPr>
          <w:sz w:val="24"/>
        </w:rPr>
        <w:t>A</w:t>
      </w:r>
      <w:r w:rsidRPr="005108E4">
        <w:rPr>
          <w:spacing w:val="-25"/>
          <w:sz w:val="24"/>
        </w:rPr>
        <w:t xml:space="preserve"> </w:t>
      </w:r>
      <w:r w:rsidRPr="005108E4">
        <w:rPr>
          <w:sz w:val="24"/>
        </w:rPr>
        <w:t>copy</w:t>
      </w:r>
      <w:r w:rsidRPr="005108E4">
        <w:rPr>
          <w:spacing w:val="-31"/>
          <w:sz w:val="24"/>
        </w:rPr>
        <w:t xml:space="preserve"> </w:t>
      </w:r>
      <w:r w:rsidRPr="005108E4">
        <w:rPr>
          <w:sz w:val="24"/>
        </w:rPr>
        <w:t>of</w:t>
      </w:r>
      <w:r w:rsidRPr="005108E4">
        <w:rPr>
          <w:spacing w:val="-25"/>
          <w:sz w:val="24"/>
        </w:rPr>
        <w:t xml:space="preserve"> </w:t>
      </w:r>
      <w:r w:rsidRPr="005108E4">
        <w:rPr>
          <w:sz w:val="24"/>
        </w:rPr>
        <w:t>the</w:t>
      </w:r>
      <w:r w:rsidRPr="005108E4">
        <w:rPr>
          <w:spacing w:val="-26"/>
          <w:sz w:val="24"/>
        </w:rPr>
        <w:t xml:space="preserve"> </w:t>
      </w:r>
      <w:r w:rsidRPr="005108E4">
        <w:rPr>
          <w:sz w:val="24"/>
        </w:rPr>
        <w:t>applicant's</w:t>
      </w:r>
      <w:r w:rsidRPr="005108E4">
        <w:rPr>
          <w:spacing w:val="-25"/>
          <w:sz w:val="24"/>
        </w:rPr>
        <w:t xml:space="preserve"> </w:t>
      </w:r>
      <w:r w:rsidRPr="005108E4">
        <w:rPr>
          <w:sz w:val="24"/>
        </w:rPr>
        <w:t>driver's</w:t>
      </w:r>
      <w:r w:rsidRPr="005108E4">
        <w:rPr>
          <w:spacing w:val="-24"/>
          <w:sz w:val="24"/>
        </w:rPr>
        <w:t xml:space="preserve"> </w:t>
      </w:r>
      <w:r w:rsidRPr="005108E4">
        <w:rPr>
          <w:sz w:val="24"/>
        </w:rPr>
        <w:t>license,</w:t>
      </w:r>
      <w:r w:rsidRPr="005108E4">
        <w:rPr>
          <w:spacing w:val="-23"/>
          <w:sz w:val="24"/>
        </w:rPr>
        <w:t xml:space="preserve"> </w:t>
      </w:r>
      <w:r w:rsidRPr="005108E4">
        <w:rPr>
          <w:sz w:val="24"/>
        </w:rPr>
        <w:t>government</w:t>
      </w:r>
      <w:r w:rsidRPr="005108E4">
        <w:rPr>
          <w:spacing w:val="-22"/>
          <w:sz w:val="24"/>
        </w:rPr>
        <w:t xml:space="preserve"> </w:t>
      </w:r>
      <w:r w:rsidRPr="005108E4">
        <w:rPr>
          <w:sz w:val="24"/>
        </w:rPr>
        <w:t>issued</w:t>
      </w:r>
      <w:r w:rsidRPr="005108E4">
        <w:rPr>
          <w:spacing w:val="-24"/>
          <w:sz w:val="24"/>
        </w:rPr>
        <w:t xml:space="preserve"> </w:t>
      </w:r>
      <w:r w:rsidRPr="005108E4">
        <w:rPr>
          <w:sz w:val="24"/>
        </w:rPr>
        <w:t>identification</w:t>
      </w:r>
      <w:r w:rsidRPr="005108E4">
        <w:rPr>
          <w:spacing w:val="-25"/>
          <w:sz w:val="24"/>
        </w:rPr>
        <w:t xml:space="preserve"> </w:t>
      </w:r>
      <w:r w:rsidRPr="005108E4">
        <w:rPr>
          <w:sz w:val="24"/>
        </w:rPr>
        <w:t>card,</w:t>
      </w:r>
      <w:r w:rsidRPr="005108E4">
        <w:rPr>
          <w:spacing w:val="-25"/>
          <w:sz w:val="24"/>
        </w:rPr>
        <w:t xml:space="preserve"> </w:t>
      </w:r>
      <w:r w:rsidRPr="005108E4">
        <w:rPr>
          <w:sz w:val="24"/>
        </w:rPr>
        <w:t>or</w:t>
      </w:r>
      <w:r w:rsidRPr="005108E4">
        <w:rPr>
          <w:spacing w:val="-25"/>
          <w:sz w:val="24"/>
        </w:rPr>
        <w:t xml:space="preserve"> </w:t>
      </w:r>
      <w:r w:rsidRPr="005108E4">
        <w:rPr>
          <w:sz w:val="24"/>
        </w:rPr>
        <w:t>other verifiable identity document acceptable to the</w:t>
      </w:r>
      <w:r w:rsidRPr="005108E4">
        <w:rPr>
          <w:spacing w:val="-19"/>
          <w:sz w:val="24"/>
        </w:rPr>
        <w:t xml:space="preserve"> </w:t>
      </w:r>
      <w:r w:rsidRPr="005108E4">
        <w:rPr>
          <w:sz w:val="24"/>
        </w:rPr>
        <w:t>Commission;</w:t>
      </w:r>
    </w:p>
    <w:p w14:paraId="0D29EE3B" w14:textId="77777777" w:rsidR="00DA2759" w:rsidRPr="005108E4" w:rsidRDefault="009A7511">
      <w:pPr>
        <w:pStyle w:val="ListParagraph"/>
        <w:numPr>
          <w:ilvl w:val="3"/>
          <w:numId w:val="61"/>
        </w:numPr>
        <w:tabs>
          <w:tab w:val="left" w:pos="2084"/>
        </w:tabs>
        <w:spacing w:line="244" w:lineRule="auto"/>
        <w:ind w:left="1675" w:right="117" w:firstLine="0"/>
        <w:rPr>
          <w:sz w:val="24"/>
        </w:rPr>
      </w:pPr>
      <w:r w:rsidRPr="005108E4">
        <w:rPr>
          <w:sz w:val="24"/>
        </w:rPr>
        <w:t>An</w:t>
      </w:r>
      <w:r w:rsidRPr="005108E4">
        <w:rPr>
          <w:spacing w:val="-17"/>
          <w:sz w:val="24"/>
        </w:rPr>
        <w:t xml:space="preserve"> </w:t>
      </w:r>
      <w:r w:rsidRPr="005108E4">
        <w:rPr>
          <w:sz w:val="24"/>
        </w:rPr>
        <w:t>attestation</w:t>
      </w:r>
      <w:r w:rsidRPr="005108E4">
        <w:rPr>
          <w:spacing w:val="-16"/>
          <w:sz w:val="24"/>
        </w:rPr>
        <w:t xml:space="preserve"> </w:t>
      </w:r>
      <w:r w:rsidRPr="005108E4">
        <w:rPr>
          <w:sz w:val="24"/>
        </w:rPr>
        <w:t>signed</w:t>
      </w:r>
      <w:r w:rsidRPr="005108E4">
        <w:rPr>
          <w:spacing w:val="-17"/>
          <w:sz w:val="24"/>
        </w:rPr>
        <w:t xml:space="preserve"> </w:t>
      </w:r>
      <w:r w:rsidRPr="005108E4">
        <w:rPr>
          <w:sz w:val="24"/>
        </w:rPr>
        <w:t>by</w:t>
      </w:r>
      <w:r w:rsidRPr="005108E4">
        <w:rPr>
          <w:spacing w:val="-23"/>
          <w:sz w:val="24"/>
        </w:rPr>
        <w:t xml:space="preserve"> </w:t>
      </w:r>
      <w:r w:rsidRPr="005108E4">
        <w:rPr>
          <w:sz w:val="24"/>
        </w:rPr>
        <w:t>the</w:t>
      </w:r>
      <w:r w:rsidRPr="005108E4">
        <w:rPr>
          <w:spacing w:val="-17"/>
          <w:sz w:val="24"/>
        </w:rPr>
        <w:t xml:space="preserve"> </w:t>
      </w:r>
      <w:r w:rsidRPr="005108E4">
        <w:rPr>
          <w:sz w:val="24"/>
        </w:rPr>
        <w:t>applicant</w:t>
      </w:r>
      <w:r w:rsidRPr="005108E4">
        <w:rPr>
          <w:spacing w:val="-16"/>
          <w:sz w:val="24"/>
        </w:rPr>
        <w:t xml:space="preserve"> </w:t>
      </w:r>
      <w:r w:rsidRPr="005108E4">
        <w:rPr>
          <w:sz w:val="24"/>
        </w:rPr>
        <w:t>that</w:t>
      </w:r>
      <w:r w:rsidRPr="005108E4">
        <w:rPr>
          <w:spacing w:val="-16"/>
          <w:sz w:val="24"/>
        </w:rPr>
        <w:t xml:space="preserve"> </w:t>
      </w:r>
      <w:r w:rsidRPr="005108E4">
        <w:rPr>
          <w:sz w:val="24"/>
        </w:rPr>
        <w:t>the</w:t>
      </w:r>
      <w:r w:rsidRPr="005108E4">
        <w:rPr>
          <w:spacing w:val="-17"/>
          <w:sz w:val="24"/>
        </w:rPr>
        <w:t xml:space="preserve"> </w:t>
      </w:r>
      <w:r w:rsidRPr="005108E4">
        <w:rPr>
          <w:sz w:val="24"/>
        </w:rPr>
        <w:t>applicant</w:t>
      </w:r>
      <w:r w:rsidRPr="005108E4">
        <w:rPr>
          <w:spacing w:val="-16"/>
          <w:sz w:val="24"/>
        </w:rPr>
        <w:t xml:space="preserve"> </w:t>
      </w:r>
      <w:r w:rsidRPr="005108E4">
        <w:rPr>
          <w:sz w:val="24"/>
        </w:rPr>
        <w:t>will</w:t>
      </w:r>
      <w:r w:rsidRPr="005108E4">
        <w:rPr>
          <w:spacing w:val="-15"/>
          <w:sz w:val="24"/>
        </w:rPr>
        <w:t xml:space="preserve"> </w:t>
      </w:r>
      <w:r w:rsidRPr="005108E4">
        <w:rPr>
          <w:sz w:val="24"/>
        </w:rPr>
        <w:t>not</w:t>
      </w:r>
      <w:r w:rsidRPr="005108E4">
        <w:rPr>
          <w:spacing w:val="-16"/>
          <w:sz w:val="24"/>
        </w:rPr>
        <w:t xml:space="preserve"> </w:t>
      </w:r>
      <w:r w:rsidRPr="005108E4">
        <w:rPr>
          <w:sz w:val="24"/>
        </w:rPr>
        <w:t>engage</w:t>
      </w:r>
      <w:r w:rsidRPr="005108E4">
        <w:rPr>
          <w:spacing w:val="-17"/>
          <w:sz w:val="24"/>
        </w:rPr>
        <w:t xml:space="preserve"> </w:t>
      </w:r>
      <w:r w:rsidRPr="005108E4">
        <w:rPr>
          <w:sz w:val="24"/>
        </w:rPr>
        <w:t>in</w:t>
      </w:r>
      <w:r w:rsidRPr="005108E4">
        <w:rPr>
          <w:spacing w:val="-17"/>
          <w:sz w:val="24"/>
        </w:rPr>
        <w:t xml:space="preserve"> </w:t>
      </w:r>
      <w:r w:rsidRPr="005108E4">
        <w:rPr>
          <w:sz w:val="24"/>
        </w:rPr>
        <w:t>the</w:t>
      </w:r>
      <w:r w:rsidRPr="005108E4">
        <w:rPr>
          <w:spacing w:val="-17"/>
          <w:sz w:val="24"/>
        </w:rPr>
        <w:t xml:space="preserve"> </w:t>
      </w:r>
      <w:r w:rsidRPr="005108E4">
        <w:rPr>
          <w:sz w:val="24"/>
        </w:rPr>
        <w:t>diversion of Marijuana and Marijuana</w:t>
      </w:r>
      <w:r w:rsidRPr="005108E4">
        <w:rPr>
          <w:spacing w:val="-7"/>
          <w:sz w:val="24"/>
        </w:rPr>
        <w:t xml:space="preserve"> </w:t>
      </w:r>
      <w:r w:rsidRPr="005108E4">
        <w:rPr>
          <w:sz w:val="24"/>
        </w:rPr>
        <w:t>Products;</w:t>
      </w:r>
    </w:p>
    <w:p w14:paraId="1CA50230" w14:textId="77777777" w:rsidR="00DA2759" w:rsidRPr="005108E4" w:rsidRDefault="009A7511">
      <w:pPr>
        <w:pStyle w:val="ListParagraph"/>
        <w:numPr>
          <w:ilvl w:val="3"/>
          <w:numId w:val="61"/>
        </w:numPr>
        <w:tabs>
          <w:tab w:val="left" w:pos="2093"/>
        </w:tabs>
        <w:spacing w:line="272" w:lineRule="exact"/>
        <w:ind w:left="2092" w:hanging="418"/>
        <w:rPr>
          <w:sz w:val="24"/>
        </w:rPr>
      </w:pPr>
      <w:r w:rsidRPr="005108E4">
        <w:rPr>
          <w:sz w:val="24"/>
        </w:rPr>
        <w:t>A nonrefundable application fee, as required by the Commission;</w:t>
      </w:r>
      <w:r w:rsidRPr="005108E4">
        <w:rPr>
          <w:spacing w:val="-26"/>
          <w:sz w:val="24"/>
        </w:rPr>
        <w:t xml:space="preserve"> </w:t>
      </w:r>
      <w:r w:rsidRPr="005108E4">
        <w:rPr>
          <w:sz w:val="24"/>
        </w:rPr>
        <w:t>and</w:t>
      </w:r>
    </w:p>
    <w:p w14:paraId="01519A1F" w14:textId="77777777" w:rsidR="00DA2759" w:rsidRPr="005108E4" w:rsidRDefault="009A7511">
      <w:pPr>
        <w:pStyle w:val="ListParagraph"/>
        <w:numPr>
          <w:ilvl w:val="3"/>
          <w:numId w:val="61"/>
        </w:numPr>
        <w:tabs>
          <w:tab w:val="left" w:pos="2132"/>
        </w:tabs>
        <w:spacing w:before="1"/>
        <w:ind w:left="2131" w:hanging="457"/>
        <w:rPr>
          <w:sz w:val="24"/>
        </w:rPr>
      </w:pPr>
      <w:r w:rsidRPr="005108E4">
        <w:rPr>
          <w:sz w:val="24"/>
        </w:rPr>
        <w:t>Any other information required by the</w:t>
      </w:r>
      <w:r w:rsidRPr="005108E4">
        <w:rPr>
          <w:spacing w:val="-24"/>
          <w:sz w:val="24"/>
        </w:rPr>
        <w:t xml:space="preserve"> </w:t>
      </w:r>
      <w:r w:rsidRPr="005108E4">
        <w:rPr>
          <w:sz w:val="24"/>
        </w:rPr>
        <w:t>Commission.</w:t>
      </w:r>
    </w:p>
    <w:p w14:paraId="40B624B2" w14:textId="77777777" w:rsidR="00DA2759" w:rsidRPr="005108E4" w:rsidRDefault="00DA2759">
      <w:pPr>
        <w:pStyle w:val="BodyText"/>
        <w:spacing w:before="10"/>
        <w:jc w:val="left"/>
        <w:rPr>
          <w:sz w:val="19"/>
        </w:rPr>
      </w:pPr>
    </w:p>
    <w:p w14:paraId="1A8F2A46" w14:textId="77777777" w:rsidR="00DA2759" w:rsidRPr="005108E4" w:rsidRDefault="009A7511" w:rsidP="000E484C">
      <w:pPr>
        <w:pStyle w:val="ListParagraph"/>
        <w:numPr>
          <w:ilvl w:val="2"/>
          <w:numId w:val="61"/>
        </w:numPr>
        <w:tabs>
          <w:tab w:val="left" w:pos="1858"/>
        </w:tabs>
        <w:spacing w:line="242" w:lineRule="auto"/>
        <w:ind w:right="116" w:firstLine="0"/>
        <w:outlineLvl w:val="1"/>
        <w:rPr>
          <w:sz w:val="24"/>
        </w:rPr>
      </w:pPr>
      <w:r w:rsidRPr="005108E4">
        <w:rPr>
          <w:sz w:val="24"/>
        </w:rPr>
        <w:t xml:space="preserve">An Independent Testing Laboratory Person Having Direct Control registered with the Massachusetts DCJIS pursuant to 803 CMR 2.04: </w:t>
      </w:r>
      <w:r w:rsidRPr="005108E4">
        <w:rPr>
          <w:i/>
          <w:sz w:val="24"/>
        </w:rPr>
        <w:t xml:space="preserve">iCORI Registration </w:t>
      </w:r>
      <w:r w:rsidRPr="005108E4">
        <w:rPr>
          <w:sz w:val="24"/>
        </w:rPr>
        <w:t xml:space="preserve">shall submit to the Commission a CORI report and any other background check information required by the Commission for each individual for whom the Independent Testing Laboratory seeks a Laboratory Agent registration, obtained within 30 calendar </w:t>
      </w:r>
      <w:r w:rsidRPr="005108E4">
        <w:rPr>
          <w:spacing w:val="-3"/>
          <w:sz w:val="24"/>
        </w:rPr>
        <w:t xml:space="preserve">days </w:t>
      </w:r>
      <w:r w:rsidRPr="005108E4">
        <w:rPr>
          <w:sz w:val="24"/>
        </w:rPr>
        <w:t>prior to</w:t>
      </w:r>
      <w:r w:rsidRPr="005108E4">
        <w:rPr>
          <w:spacing w:val="-33"/>
          <w:sz w:val="24"/>
        </w:rPr>
        <w:t xml:space="preserve"> </w:t>
      </w:r>
      <w:r w:rsidRPr="005108E4">
        <w:rPr>
          <w:sz w:val="24"/>
        </w:rPr>
        <w:t>submission.</w:t>
      </w:r>
    </w:p>
    <w:p w14:paraId="015589B0" w14:textId="77777777" w:rsidR="00DA2759" w:rsidRPr="005108E4" w:rsidRDefault="00DA2759">
      <w:pPr>
        <w:pStyle w:val="BodyText"/>
        <w:spacing w:before="8"/>
        <w:jc w:val="left"/>
      </w:pPr>
    </w:p>
    <w:p w14:paraId="498FD8A3" w14:textId="77777777" w:rsidR="00DA2759" w:rsidRPr="005108E4" w:rsidRDefault="009A7511" w:rsidP="000E484C">
      <w:pPr>
        <w:pStyle w:val="ListParagraph"/>
        <w:numPr>
          <w:ilvl w:val="2"/>
          <w:numId w:val="61"/>
        </w:numPr>
        <w:tabs>
          <w:tab w:val="left" w:pos="1728"/>
        </w:tabs>
        <w:spacing w:line="242" w:lineRule="auto"/>
        <w:ind w:right="117" w:firstLine="0"/>
        <w:outlineLvl w:val="1"/>
        <w:rPr>
          <w:sz w:val="24"/>
        </w:rPr>
      </w:pPr>
      <w:r w:rsidRPr="005108E4">
        <w:rPr>
          <w:sz w:val="24"/>
        </w:rPr>
        <w:t>An</w:t>
      </w:r>
      <w:r w:rsidRPr="005108E4">
        <w:rPr>
          <w:spacing w:val="-22"/>
          <w:sz w:val="24"/>
        </w:rPr>
        <w:t xml:space="preserve"> </w:t>
      </w:r>
      <w:r w:rsidRPr="005108E4">
        <w:rPr>
          <w:sz w:val="24"/>
        </w:rPr>
        <w:t>Independent</w:t>
      </w:r>
      <w:r w:rsidRPr="005108E4">
        <w:rPr>
          <w:spacing w:val="-21"/>
          <w:sz w:val="24"/>
        </w:rPr>
        <w:t xml:space="preserve"> </w:t>
      </w:r>
      <w:r w:rsidRPr="005108E4">
        <w:rPr>
          <w:sz w:val="24"/>
        </w:rPr>
        <w:t>Testing</w:t>
      </w:r>
      <w:r w:rsidRPr="005108E4">
        <w:rPr>
          <w:spacing w:val="-24"/>
          <w:sz w:val="24"/>
        </w:rPr>
        <w:t xml:space="preserve"> </w:t>
      </w:r>
      <w:r w:rsidRPr="005108E4">
        <w:rPr>
          <w:sz w:val="24"/>
        </w:rPr>
        <w:t>Laboratory</w:t>
      </w:r>
      <w:r w:rsidRPr="005108E4">
        <w:rPr>
          <w:spacing w:val="-28"/>
          <w:sz w:val="24"/>
        </w:rPr>
        <w:t xml:space="preserve"> </w:t>
      </w:r>
      <w:r w:rsidRPr="005108E4">
        <w:rPr>
          <w:sz w:val="24"/>
        </w:rPr>
        <w:t>shall</w:t>
      </w:r>
      <w:r w:rsidRPr="005108E4">
        <w:rPr>
          <w:spacing w:val="-22"/>
          <w:sz w:val="24"/>
        </w:rPr>
        <w:t xml:space="preserve"> </w:t>
      </w:r>
      <w:r w:rsidRPr="005108E4">
        <w:rPr>
          <w:sz w:val="24"/>
        </w:rPr>
        <w:t>notify</w:t>
      </w:r>
      <w:r w:rsidRPr="005108E4">
        <w:rPr>
          <w:spacing w:val="-28"/>
          <w:sz w:val="24"/>
        </w:rPr>
        <w:t xml:space="preserve"> </w:t>
      </w:r>
      <w:r w:rsidRPr="005108E4">
        <w:rPr>
          <w:sz w:val="24"/>
        </w:rPr>
        <w:t>the</w:t>
      </w:r>
      <w:r w:rsidRPr="005108E4">
        <w:rPr>
          <w:spacing w:val="-22"/>
          <w:sz w:val="24"/>
        </w:rPr>
        <w:t xml:space="preserve"> </w:t>
      </w:r>
      <w:r w:rsidRPr="005108E4">
        <w:rPr>
          <w:sz w:val="24"/>
        </w:rPr>
        <w:t>Commission</w:t>
      </w:r>
      <w:r w:rsidRPr="005108E4">
        <w:rPr>
          <w:spacing w:val="-22"/>
          <w:sz w:val="24"/>
        </w:rPr>
        <w:t xml:space="preserve"> </w:t>
      </w:r>
      <w:r w:rsidRPr="005108E4">
        <w:rPr>
          <w:sz w:val="24"/>
        </w:rPr>
        <w:t>no</w:t>
      </w:r>
      <w:r w:rsidRPr="005108E4">
        <w:rPr>
          <w:spacing w:val="-21"/>
          <w:sz w:val="24"/>
        </w:rPr>
        <w:t xml:space="preserve"> </w:t>
      </w:r>
      <w:r w:rsidRPr="005108E4">
        <w:rPr>
          <w:sz w:val="24"/>
        </w:rPr>
        <w:t>more</w:t>
      </w:r>
      <w:r w:rsidRPr="005108E4">
        <w:rPr>
          <w:spacing w:val="-22"/>
          <w:sz w:val="24"/>
        </w:rPr>
        <w:t xml:space="preserve"> </w:t>
      </w:r>
      <w:r w:rsidRPr="005108E4">
        <w:rPr>
          <w:sz w:val="24"/>
        </w:rPr>
        <w:t>than</w:t>
      </w:r>
      <w:r w:rsidRPr="005108E4">
        <w:rPr>
          <w:spacing w:val="-21"/>
          <w:sz w:val="24"/>
        </w:rPr>
        <w:t xml:space="preserve"> </w:t>
      </w:r>
      <w:r w:rsidRPr="005108E4">
        <w:rPr>
          <w:sz w:val="24"/>
        </w:rPr>
        <w:t>one</w:t>
      </w:r>
      <w:r w:rsidRPr="005108E4">
        <w:rPr>
          <w:spacing w:val="-23"/>
          <w:sz w:val="24"/>
        </w:rPr>
        <w:t xml:space="preserve"> </w:t>
      </w:r>
      <w:r w:rsidRPr="005108E4">
        <w:rPr>
          <w:sz w:val="24"/>
        </w:rPr>
        <w:t>business day</w:t>
      </w:r>
      <w:r w:rsidRPr="005108E4">
        <w:rPr>
          <w:spacing w:val="-14"/>
          <w:sz w:val="24"/>
        </w:rPr>
        <w:t xml:space="preserve"> </w:t>
      </w:r>
      <w:r w:rsidRPr="005108E4">
        <w:rPr>
          <w:sz w:val="24"/>
        </w:rPr>
        <w:t>after</w:t>
      </w:r>
      <w:r w:rsidRPr="005108E4">
        <w:rPr>
          <w:spacing w:val="-8"/>
          <w:sz w:val="24"/>
        </w:rPr>
        <w:t xml:space="preserve"> </w:t>
      </w:r>
      <w:r w:rsidRPr="005108E4">
        <w:rPr>
          <w:sz w:val="24"/>
        </w:rPr>
        <w:t>a</w:t>
      </w:r>
      <w:r w:rsidRPr="005108E4">
        <w:rPr>
          <w:spacing w:val="-8"/>
          <w:sz w:val="24"/>
        </w:rPr>
        <w:t xml:space="preserve"> </w:t>
      </w:r>
      <w:r w:rsidRPr="005108E4">
        <w:rPr>
          <w:sz w:val="24"/>
        </w:rPr>
        <w:t>Laboratory</w:t>
      </w:r>
      <w:r w:rsidRPr="005108E4">
        <w:rPr>
          <w:spacing w:val="-14"/>
          <w:sz w:val="24"/>
        </w:rPr>
        <w:t xml:space="preserve"> </w:t>
      </w:r>
      <w:r w:rsidRPr="005108E4">
        <w:rPr>
          <w:sz w:val="24"/>
        </w:rPr>
        <w:t>Agent</w:t>
      </w:r>
      <w:r w:rsidRPr="005108E4">
        <w:rPr>
          <w:spacing w:val="-6"/>
          <w:sz w:val="24"/>
        </w:rPr>
        <w:t xml:space="preserve"> </w:t>
      </w:r>
      <w:r w:rsidRPr="005108E4">
        <w:rPr>
          <w:sz w:val="24"/>
        </w:rPr>
        <w:t>ceases</w:t>
      </w:r>
      <w:r w:rsidRPr="005108E4">
        <w:rPr>
          <w:spacing w:val="-7"/>
          <w:sz w:val="24"/>
        </w:rPr>
        <w:t xml:space="preserve"> </w:t>
      </w:r>
      <w:r w:rsidRPr="005108E4">
        <w:rPr>
          <w:sz w:val="24"/>
        </w:rPr>
        <w:t>to</w:t>
      </w:r>
      <w:r w:rsidRPr="005108E4">
        <w:rPr>
          <w:spacing w:val="-7"/>
          <w:sz w:val="24"/>
        </w:rPr>
        <w:t xml:space="preserve"> </w:t>
      </w:r>
      <w:r w:rsidRPr="005108E4">
        <w:rPr>
          <w:sz w:val="24"/>
        </w:rPr>
        <w:t>be</w:t>
      </w:r>
      <w:r w:rsidRPr="005108E4">
        <w:rPr>
          <w:spacing w:val="-8"/>
          <w:sz w:val="24"/>
        </w:rPr>
        <w:t xml:space="preserve"> </w:t>
      </w:r>
      <w:r w:rsidRPr="005108E4">
        <w:rPr>
          <w:sz w:val="24"/>
        </w:rPr>
        <w:t>associated</w:t>
      </w:r>
      <w:r w:rsidRPr="005108E4">
        <w:rPr>
          <w:spacing w:val="-5"/>
          <w:sz w:val="24"/>
        </w:rPr>
        <w:t xml:space="preserve"> </w:t>
      </w:r>
      <w:r w:rsidRPr="005108E4">
        <w:rPr>
          <w:sz w:val="24"/>
        </w:rPr>
        <w:t>with</w:t>
      </w:r>
      <w:r w:rsidRPr="005108E4">
        <w:rPr>
          <w:spacing w:val="-7"/>
          <w:sz w:val="24"/>
        </w:rPr>
        <w:t xml:space="preserve"> </w:t>
      </w:r>
      <w:r w:rsidRPr="005108E4">
        <w:rPr>
          <w:sz w:val="24"/>
        </w:rPr>
        <w:t>the</w:t>
      </w:r>
      <w:r w:rsidRPr="005108E4">
        <w:rPr>
          <w:spacing w:val="-8"/>
          <w:sz w:val="24"/>
        </w:rPr>
        <w:t xml:space="preserve"> </w:t>
      </w:r>
      <w:r w:rsidRPr="005108E4">
        <w:rPr>
          <w:sz w:val="24"/>
        </w:rPr>
        <w:t>Independent</w:t>
      </w:r>
      <w:r w:rsidRPr="005108E4">
        <w:rPr>
          <w:spacing w:val="-6"/>
          <w:sz w:val="24"/>
        </w:rPr>
        <w:t xml:space="preserve"> </w:t>
      </w:r>
      <w:r w:rsidRPr="005108E4">
        <w:rPr>
          <w:sz w:val="24"/>
        </w:rPr>
        <w:t>Testing</w:t>
      </w:r>
      <w:r w:rsidRPr="005108E4">
        <w:rPr>
          <w:spacing w:val="-9"/>
          <w:sz w:val="24"/>
        </w:rPr>
        <w:t xml:space="preserve"> </w:t>
      </w:r>
      <w:r w:rsidRPr="005108E4">
        <w:rPr>
          <w:spacing w:val="-3"/>
          <w:sz w:val="24"/>
        </w:rPr>
        <w:t xml:space="preserve">Laboratory. </w:t>
      </w:r>
      <w:r w:rsidRPr="005108E4">
        <w:rPr>
          <w:sz w:val="24"/>
        </w:rPr>
        <w:t>The Laboratory Agent's registration shall be immediately void when the agent is no longer associated with the Independent Testing</w:t>
      </w:r>
      <w:r w:rsidRPr="005108E4">
        <w:rPr>
          <w:spacing w:val="-9"/>
          <w:sz w:val="24"/>
        </w:rPr>
        <w:t xml:space="preserve"> </w:t>
      </w:r>
      <w:r w:rsidRPr="005108E4">
        <w:rPr>
          <w:spacing w:val="-3"/>
          <w:sz w:val="24"/>
        </w:rPr>
        <w:t>Laboratory.</w:t>
      </w:r>
    </w:p>
    <w:p w14:paraId="2E76CBCB" w14:textId="77777777" w:rsidR="00DA2759" w:rsidRPr="005108E4" w:rsidRDefault="00DA2759">
      <w:pPr>
        <w:pStyle w:val="BodyText"/>
        <w:spacing w:before="6"/>
        <w:jc w:val="left"/>
      </w:pPr>
    </w:p>
    <w:p w14:paraId="1E75033D" w14:textId="77777777" w:rsidR="00DA2759" w:rsidRPr="005108E4" w:rsidRDefault="009A7511" w:rsidP="000E484C">
      <w:pPr>
        <w:pStyle w:val="ListParagraph"/>
        <w:numPr>
          <w:ilvl w:val="2"/>
          <w:numId w:val="61"/>
        </w:numPr>
        <w:tabs>
          <w:tab w:val="left" w:pos="1728"/>
        </w:tabs>
        <w:spacing w:line="242" w:lineRule="auto"/>
        <w:ind w:right="116" w:firstLine="0"/>
        <w:outlineLvl w:val="1"/>
        <w:rPr>
          <w:sz w:val="24"/>
        </w:rPr>
      </w:pPr>
      <w:r w:rsidRPr="005108E4">
        <w:rPr>
          <w:sz w:val="24"/>
        </w:rPr>
        <w:t>A</w:t>
      </w:r>
      <w:r w:rsidRPr="005108E4">
        <w:rPr>
          <w:spacing w:val="-17"/>
          <w:sz w:val="24"/>
        </w:rPr>
        <w:t xml:space="preserve"> </w:t>
      </w:r>
      <w:r w:rsidRPr="005108E4">
        <w:rPr>
          <w:sz w:val="24"/>
        </w:rPr>
        <w:t>Registration</w:t>
      </w:r>
      <w:r w:rsidRPr="005108E4">
        <w:rPr>
          <w:spacing w:val="-19"/>
          <w:sz w:val="24"/>
        </w:rPr>
        <w:t xml:space="preserve"> </w:t>
      </w:r>
      <w:r w:rsidRPr="005108E4">
        <w:rPr>
          <w:sz w:val="24"/>
        </w:rPr>
        <w:t>Card</w:t>
      </w:r>
      <w:r w:rsidRPr="005108E4">
        <w:rPr>
          <w:spacing w:val="-19"/>
          <w:sz w:val="24"/>
        </w:rPr>
        <w:t xml:space="preserve"> </w:t>
      </w:r>
      <w:r w:rsidRPr="005108E4">
        <w:rPr>
          <w:sz w:val="24"/>
        </w:rPr>
        <w:t>shall</w:t>
      </w:r>
      <w:r w:rsidRPr="005108E4">
        <w:rPr>
          <w:spacing w:val="-19"/>
          <w:sz w:val="24"/>
        </w:rPr>
        <w:t xml:space="preserve"> </w:t>
      </w:r>
      <w:r w:rsidRPr="005108E4">
        <w:rPr>
          <w:sz w:val="24"/>
        </w:rPr>
        <w:t>be</w:t>
      </w:r>
      <w:r w:rsidRPr="005108E4">
        <w:rPr>
          <w:spacing w:val="-20"/>
          <w:sz w:val="24"/>
        </w:rPr>
        <w:t xml:space="preserve"> </w:t>
      </w:r>
      <w:r w:rsidRPr="005108E4">
        <w:rPr>
          <w:sz w:val="24"/>
        </w:rPr>
        <w:t>valid</w:t>
      </w:r>
      <w:r w:rsidRPr="005108E4">
        <w:rPr>
          <w:spacing w:val="-19"/>
          <w:sz w:val="24"/>
        </w:rPr>
        <w:t xml:space="preserve"> </w:t>
      </w:r>
      <w:r w:rsidRPr="005108E4">
        <w:rPr>
          <w:sz w:val="24"/>
        </w:rPr>
        <w:t>for</w:t>
      </w:r>
      <w:r w:rsidRPr="005108E4">
        <w:rPr>
          <w:spacing w:val="-19"/>
          <w:sz w:val="24"/>
        </w:rPr>
        <w:t xml:space="preserve"> </w:t>
      </w:r>
      <w:r w:rsidRPr="005108E4">
        <w:rPr>
          <w:sz w:val="24"/>
        </w:rPr>
        <w:t>one</w:t>
      </w:r>
      <w:r w:rsidRPr="005108E4">
        <w:rPr>
          <w:spacing w:val="-20"/>
          <w:sz w:val="24"/>
        </w:rPr>
        <w:t xml:space="preserve"> </w:t>
      </w:r>
      <w:r w:rsidRPr="005108E4">
        <w:rPr>
          <w:spacing w:val="-3"/>
          <w:sz w:val="24"/>
        </w:rPr>
        <w:t>year</w:t>
      </w:r>
      <w:r w:rsidRPr="005108E4">
        <w:rPr>
          <w:spacing w:val="-20"/>
          <w:sz w:val="24"/>
        </w:rPr>
        <w:t xml:space="preserve"> </w:t>
      </w:r>
      <w:r w:rsidRPr="005108E4">
        <w:rPr>
          <w:sz w:val="24"/>
        </w:rPr>
        <w:t>from</w:t>
      </w:r>
      <w:r w:rsidRPr="005108E4">
        <w:rPr>
          <w:spacing w:val="-19"/>
          <w:sz w:val="24"/>
        </w:rPr>
        <w:t xml:space="preserve"> </w:t>
      </w:r>
      <w:r w:rsidRPr="005108E4">
        <w:rPr>
          <w:sz w:val="24"/>
        </w:rPr>
        <w:t>the</w:t>
      </w:r>
      <w:r w:rsidRPr="005108E4">
        <w:rPr>
          <w:spacing w:val="-20"/>
          <w:sz w:val="24"/>
        </w:rPr>
        <w:t xml:space="preserve"> </w:t>
      </w:r>
      <w:r w:rsidRPr="005108E4">
        <w:rPr>
          <w:sz w:val="24"/>
        </w:rPr>
        <w:t>date</w:t>
      </w:r>
      <w:r w:rsidRPr="005108E4">
        <w:rPr>
          <w:spacing w:val="-19"/>
          <w:sz w:val="24"/>
        </w:rPr>
        <w:t xml:space="preserve"> </w:t>
      </w:r>
      <w:r w:rsidRPr="005108E4">
        <w:rPr>
          <w:sz w:val="24"/>
        </w:rPr>
        <w:t>of</w:t>
      </w:r>
      <w:r w:rsidRPr="005108E4">
        <w:rPr>
          <w:spacing w:val="-20"/>
          <w:sz w:val="24"/>
        </w:rPr>
        <w:t xml:space="preserve"> </w:t>
      </w:r>
      <w:r w:rsidRPr="005108E4">
        <w:rPr>
          <w:sz w:val="24"/>
        </w:rPr>
        <w:t>issue.</w:t>
      </w:r>
      <w:r w:rsidRPr="005108E4">
        <w:rPr>
          <w:spacing w:val="22"/>
          <w:sz w:val="24"/>
        </w:rPr>
        <w:t xml:space="preserve"> </w:t>
      </w:r>
      <w:r w:rsidRPr="005108E4">
        <w:rPr>
          <w:sz w:val="24"/>
        </w:rPr>
        <w:t>The</w:t>
      </w:r>
      <w:r w:rsidRPr="005108E4">
        <w:rPr>
          <w:spacing w:val="-20"/>
          <w:sz w:val="24"/>
        </w:rPr>
        <w:t xml:space="preserve"> </w:t>
      </w:r>
      <w:r w:rsidRPr="005108E4">
        <w:rPr>
          <w:sz w:val="24"/>
        </w:rPr>
        <w:t>Commission</w:t>
      </w:r>
      <w:r w:rsidRPr="005108E4">
        <w:rPr>
          <w:spacing w:val="-19"/>
          <w:sz w:val="24"/>
        </w:rPr>
        <w:t xml:space="preserve"> </w:t>
      </w:r>
      <w:r w:rsidRPr="005108E4">
        <w:rPr>
          <w:sz w:val="24"/>
        </w:rPr>
        <w:t>will accept</w:t>
      </w:r>
      <w:r w:rsidRPr="005108E4">
        <w:rPr>
          <w:spacing w:val="-23"/>
          <w:sz w:val="24"/>
        </w:rPr>
        <w:t xml:space="preserve"> </w:t>
      </w:r>
      <w:r w:rsidRPr="005108E4">
        <w:rPr>
          <w:sz w:val="24"/>
        </w:rPr>
        <w:t>Registration</w:t>
      </w:r>
      <w:r w:rsidRPr="005108E4">
        <w:rPr>
          <w:spacing w:val="-24"/>
          <w:sz w:val="24"/>
        </w:rPr>
        <w:t xml:space="preserve"> </w:t>
      </w:r>
      <w:r w:rsidRPr="005108E4">
        <w:rPr>
          <w:sz w:val="24"/>
        </w:rPr>
        <w:t>Cards</w:t>
      </w:r>
      <w:r w:rsidRPr="005108E4">
        <w:rPr>
          <w:spacing w:val="-24"/>
          <w:sz w:val="24"/>
        </w:rPr>
        <w:t xml:space="preserve"> </w:t>
      </w:r>
      <w:r w:rsidRPr="005108E4">
        <w:rPr>
          <w:sz w:val="24"/>
        </w:rPr>
        <w:t>validly</w:t>
      </w:r>
      <w:r w:rsidRPr="005108E4">
        <w:rPr>
          <w:spacing w:val="-30"/>
          <w:sz w:val="24"/>
        </w:rPr>
        <w:t xml:space="preserve"> </w:t>
      </w:r>
      <w:r w:rsidRPr="005108E4">
        <w:rPr>
          <w:sz w:val="24"/>
        </w:rPr>
        <w:t>issued</w:t>
      </w:r>
      <w:r w:rsidRPr="005108E4">
        <w:rPr>
          <w:spacing w:val="-21"/>
          <w:sz w:val="24"/>
        </w:rPr>
        <w:t xml:space="preserve"> </w:t>
      </w:r>
      <w:r w:rsidRPr="005108E4">
        <w:rPr>
          <w:sz w:val="24"/>
        </w:rPr>
        <w:t>prior</w:t>
      </w:r>
      <w:r w:rsidRPr="005108E4">
        <w:rPr>
          <w:spacing w:val="-21"/>
          <w:sz w:val="24"/>
        </w:rPr>
        <w:t xml:space="preserve"> </w:t>
      </w:r>
      <w:r w:rsidRPr="005108E4">
        <w:rPr>
          <w:sz w:val="24"/>
        </w:rPr>
        <w:t>to</w:t>
      </w:r>
      <w:r w:rsidRPr="005108E4">
        <w:rPr>
          <w:spacing w:val="-21"/>
          <w:sz w:val="24"/>
        </w:rPr>
        <w:t xml:space="preserve"> </w:t>
      </w:r>
      <w:r w:rsidRPr="005108E4">
        <w:rPr>
          <w:sz w:val="24"/>
        </w:rPr>
        <w:t>the</w:t>
      </w:r>
      <w:r w:rsidRPr="005108E4">
        <w:rPr>
          <w:spacing w:val="-25"/>
          <w:sz w:val="24"/>
        </w:rPr>
        <w:t xml:space="preserve"> </w:t>
      </w:r>
      <w:r w:rsidRPr="005108E4">
        <w:rPr>
          <w:sz w:val="24"/>
        </w:rPr>
        <w:t>Program</w:t>
      </w:r>
      <w:r w:rsidRPr="005108E4">
        <w:rPr>
          <w:spacing w:val="-23"/>
          <w:sz w:val="24"/>
        </w:rPr>
        <w:t xml:space="preserve"> </w:t>
      </w:r>
      <w:r w:rsidRPr="005108E4">
        <w:rPr>
          <w:sz w:val="24"/>
        </w:rPr>
        <w:t>Transfer.</w:t>
      </w:r>
      <w:r w:rsidRPr="005108E4">
        <w:rPr>
          <w:spacing w:val="14"/>
          <w:sz w:val="24"/>
        </w:rPr>
        <w:t xml:space="preserve"> </w:t>
      </w:r>
      <w:r w:rsidRPr="005108E4">
        <w:rPr>
          <w:sz w:val="24"/>
        </w:rPr>
        <w:t>A</w:t>
      </w:r>
      <w:r w:rsidRPr="005108E4">
        <w:rPr>
          <w:spacing w:val="-24"/>
          <w:sz w:val="24"/>
        </w:rPr>
        <w:t xml:space="preserve"> </w:t>
      </w:r>
      <w:r w:rsidRPr="005108E4">
        <w:rPr>
          <w:sz w:val="24"/>
        </w:rPr>
        <w:t>Registration</w:t>
      </w:r>
      <w:r w:rsidRPr="005108E4">
        <w:rPr>
          <w:spacing w:val="-24"/>
          <w:sz w:val="24"/>
        </w:rPr>
        <w:t xml:space="preserve"> </w:t>
      </w:r>
      <w:r w:rsidRPr="005108E4">
        <w:rPr>
          <w:sz w:val="24"/>
        </w:rPr>
        <w:t>Card</w:t>
      </w:r>
      <w:r w:rsidRPr="005108E4">
        <w:rPr>
          <w:spacing w:val="-23"/>
          <w:sz w:val="24"/>
        </w:rPr>
        <w:t xml:space="preserve"> </w:t>
      </w:r>
      <w:r w:rsidRPr="005108E4">
        <w:rPr>
          <w:sz w:val="24"/>
        </w:rPr>
        <w:t>will remain</w:t>
      </w:r>
      <w:r w:rsidRPr="005108E4">
        <w:rPr>
          <w:spacing w:val="-13"/>
          <w:sz w:val="24"/>
        </w:rPr>
        <w:t xml:space="preserve"> </w:t>
      </w:r>
      <w:r w:rsidRPr="005108E4">
        <w:rPr>
          <w:sz w:val="24"/>
        </w:rPr>
        <w:t>valid</w:t>
      </w:r>
      <w:r w:rsidRPr="005108E4">
        <w:rPr>
          <w:spacing w:val="-15"/>
          <w:sz w:val="24"/>
        </w:rPr>
        <w:t xml:space="preserve"> </w:t>
      </w:r>
      <w:r w:rsidRPr="005108E4">
        <w:rPr>
          <w:sz w:val="24"/>
        </w:rPr>
        <w:t>until</w:t>
      </w:r>
      <w:r w:rsidRPr="005108E4">
        <w:rPr>
          <w:spacing w:val="-13"/>
          <w:sz w:val="24"/>
        </w:rPr>
        <w:t xml:space="preserve"> </w:t>
      </w:r>
      <w:r w:rsidRPr="005108E4">
        <w:rPr>
          <w:sz w:val="24"/>
        </w:rPr>
        <w:t>its</w:t>
      </w:r>
      <w:r w:rsidRPr="005108E4">
        <w:rPr>
          <w:spacing w:val="-14"/>
          <w:sz w:val="24"/>
        </w:rPr>
        <w:t xml:space="preserve"> </w:t>
      </w:r>
      <w:r w:rsidRPr="005108E4">
        <w:rPr>
          <w:spacing w:val="-3"/>
          <w:sz w:val="24"/>
        </w:rPr>
        <w:t>one-year</w:t>
      </w:r>
      <w:r w:rsidRPr="005108E4">
        <w:rPr>
          <w:spacing w:val="-15"/>
          <w:sz w:val="24"/>
        </w:rPr>
        <w:t xml:space="preserve"> </w:t>
      </w:r>
      <w:r w:rsidRPr="005108E4">
        <w:rPr>
          <w:sz w:val="24"/>
        </w:rPr>
        <w:t>anniversary</w:t>
      </w:r>
      <w:r w:rsidRPr="005108E4">
        <w:rPr>
          <w:spacing w:val="-22"/>
          <w:sz w:val="24"/>
        </w:rPr>
        <w:t xml:space="preserve"> </w:t>
      </w:r>
      <w:r w:rsidRPr="005108E4">
        <w:rPr>
          <w:sz w:val="24"/>
        </w:rPr>
        <w:t>date</w:t>
      </w:r>
      <w:r w:rsidRPr="005108E4">
        <w:rPr>
          <w:spacing w:val="-16"/>
          <w:sz w:val="24"/>
        </w:rPr>
        <w:t xml:space="preserve"> </w:t>
      </w:r>
      <w:r w:rsidRPr="005108E4">
        <w:rPr>
          <w:sz w:val="24"/>
        </w:rPr>
        <w:t>or</w:t>
      </w:r>
      <w:r w:rsidRPr="005108E4">
        <w:rPr>
          <w:spacing w:val="-15"/>
          <w:sz w:val="24"/>
        </w:rPr>
        <w:t xml:space="preserve"> </w:t>
      </w:r>
      <w:r w:rsidRPr="005108E4">
        <w:rPr>
          <w:sz w:val="24"/>
        </w:rPr>
        <w:t>until</w:t>
      </w:r>
      <w:r w:rsidRPr="005108E4">
        <w:rPr>
          <w:spacing w:val="-14"/>
          <w:sz w:val="24"/>
        </w:rPr>
        <w:t xml:space="preserve"> </w:t>
      </w:r>
      <w:r w:rsidRPr="005108E4">
        <w:rPr>
          <w:sz w:val="24"/>
        </w:rPr>
        <w:t>a</w:t>
      </w:r>
      <w:r w:rsidRPr="005108E4">
        <w:rPr>
          <w:spacing w:val="-16"/>
          <w:sz w:val="24"/>
        </w:rPr>
        <w:t xml:space="preserve"> </w:t>
      </w:r>
      <w:r w:rsidRPr="005108E4">
        <w:rPr>
          <w:sz w:val="24"/>
        </w:rPr>
        <w:t>new</w:t>
      </w:r>
      <w:r w:rsidRPr="005108E4">
        <w:rPr>
          <w:spacing w:val="-15"/>
          <w:sz w:val="24"/>
        </w:rPr>
        <w:t xml:space="preserve"> </w:t>
      </w:r>
      <w:r w:rsidRPr="005108E4">
        <w:rPr>
          <w:sz w:val="24"/>
        </w:rPr>
        <w:t>Registration</w:t>
      </w:r>
      <w:r w:rsidRPr="005108E4">
        <w:rPr>
          <w:spacing w:val="-12"/>
          <w:sz w:val="24"/>
        </w:rPr>
        <w:t xml:space="preserve"> </w:t>
      </w:r>
      <w:r w:rsidRPr="005108E4">
        <w:rPr>
          <w:sz w:val="24"/>
        </w:rPr>
        <w:t>Card</w:t>
      </w:r>
      <w:r w:rsidRPr="005108E4">
        <w:rPr>
          <w:spacing w:val="-12"/>
          <w:sz w:val="24"/>
        </w:rPr>
        <w:t xml:space="preserve"> </w:t>
      </w:r>
      <w:r w:rsidRPr="005108E4">
        <w:rPr>
          <w:sz w:val="24"/>
        </w:rPr>
        <w:t>is</w:t>
      </w:r>
      <w:r w:rsidRPr="005108E4">
        <w:rPr>
          <w:spacing w:val="-12"/>
          <w:sz w:val="24"/>
        </w:rPr>
        <w:t xml:space="preserve"> </w:t>
      </w:r>
      <w:r w:rsidRPr="005108E4">
        <w:rPr>
          <w:sz w:val="24"/>
        </w:rPr>
        <w:t>issued</w:t>
      </w:r>
      <w:r w:rsidRPr="005108E4">
        <w:rPr>
          <w:spacing w:val="-12"/>
          <w:sz w:val="24"/>
        </w:rPr>
        <w:t xml:space="preserve"> </w:t>
      </w:r>
      <w:r w:rsidRPr="005108E4">
        <w:rPr>
          <w:sz w:val="24"/>
        </w:rPr>
        <w:t>by</w:t>
      </w:r>
      <w:r w:rsidRPr="005108E4">
        <w:rPr>
          <w:spacing w:val="-19"/>
          <w:sz w:val="24"/>
        </w:rPr>
        <w:t xml:space="preserve"> </w:t>
      </w:r>
      <w:r w:rsidRPr="005108E4">
        <w:rPr>
          <w:sz w:val="24"/>
        </w:rPr>
        <w:t>the Commission,</w:t>
      </w:r>
      <w:r w:rsidRPr="005108E4">
        <w:rPr>
          <w:spacing w:val="-14"/>
          <w:sz w:val="24"/>
        </w:rPr>
        <w:t xml:space="preserve"> </w:t>
      </w:r>
      <w:r w:rsidRPr="005108E4">
        <w:rPr>
          <w:sz w:val="24"/>
        </w:rPr>
        <w:t>whichever</w:t>
      </w:r>
      <w:r w:rsidRPr="005108E4">
        <w:rPr>
          <w:spacing w:val="-13"/>
          <w:sz w:val="24"/>
        </w:rPr>
        <w:t xml:space="preserve"> </w:t>
      </w:r>
      <w:r w:rsidRPr="005108E4">
        <w:rPr>
          <w:sz w:val="24"/>
        </w:rPr>
        <w:t>occurs</w:t>
      </w:r>
      <w:r w:rsidRPr="005108E4">
        <w:rPr>
          <w:spacing w:val="-13"/>
          <w:sz w:val="24"/>
        </w:rPr>
        <w:t xml:space="preserve"> </w:t>
      </w:r>
      <w:r w:rsidRPr="005108E4">
        <w:rPr>
          <w:sz w:val="24"/>
        </w:rPr>
        <w:t>first.</w:t>
      </w:r>
      <w:r w:rsidRPr="005108E4">
        <w:rPr>
          <w:spacing w:val="33"/>
          <w:sz w:val="24"/>
        </w:rPr>
        <w:t xml:space="preserve"> </w:t>
      </w:r>
      <w:r w:rsidRPr="005108E4">
        <w:rPr>
          <w:sz w:val="24"/>
        </w:rPr>
        <w:t>On</w:t>
      </w:r>
      <w:r w:rsidRPr="005108E4">
        <w:rPr>
          <w:spacing w:val="-13"/>
          <w:sz w:val="24"/>
        </w:rPr>
        <w:t xml:space="preserve"> </w:t>
      </w:r>
      <w:r w:rsidRPr="005108E4">
        <w:rPr>
          <w:sz w:val="24"/>
        </w:rPr>
        <w:t>the</w:t>
      </w:r>
      <w:r w:rsidRPr="005108E4">
        <w:rPr>
          <w:spacing w:val="-14"/>
          <w:sz w:val="24"/>
        </w:rPr>
        <w:t xml:space="preserve"> </w:t>
      </w:r>
      <w:r w:rsidRPr="005108E4">
        <w:rPr>
          <w:sz w:val="24"/>
        </w:rPr>
        <w:t>issuance</w:t>
      </w:r>
      <w:r w:rsidRPr="005108E4">
        <w:rPr>
          <w:spacing w:val="-13"/>
          <w:sz w:val="24"/>
        </w:rPr>
        <w:t xml:space="preserve"> </w:t>
      </w:r>
      <w:r w:rsidRPr="005108E4">
        <w:rPr>
          <w:sz w:val="24"/>
        </w:rPr>
        <w:t>of</w:t>
      </w:r>
      <w:r w:rsidRPr="005108E4">
        <w:rPr>
          <w:spacing w:val="-14"/>
          <w:sz w:val="24"/>
        </w:rPr>
        <w:t xml:space="preserve"> </w:t>
      </w:r>
      <w:r w:rsidRPr="005108E4">
        <w:rPr>
          <w:sz w:val="24"/>
        </w:rPr>
        <w:t>a</w:t>
      </w:r>
      <w:r w:rsidRPr="005108E4">
        <w:rPr>
          <w:spacing w:val="-14"/>
          <w:sz w:val="24"/>
        </w:rPr>
        <w:t xml:space="preserve"> </w:t>
      </w:r>
      <w:r w:rsidRPr="005108E4">
        <w:rPr>
          <w:sz w:val="24"/>
        </w:rPr>
        <w:t>new</w:t>
      </w:r>
      <w:r w:rsidRPr="005108E4">
        <w:rPr>
          <w:spacing w:val="-14"/>
          <w:sz w:val="24"/>
        </w:rPr>
        <w:t xml:space="preserve"> </w:t>
      </w:r>
      <w:r w:rsidRPr="005108E4">
        <w:rPr>
          <w:sz w:val="24"/>
        </w:rPr>
        <w:t>Registration</w:t>
      </w:r>
      <w:r w:rsidRPr="005108E4">
        <w:rPr>
          <w:spacing w:val="-13"/>
          <w:sz w:val="24"/>
        </w:rPr>
        <w:t xml:space="preserve"> </w:t>
      </w:r>
      <w:r w:rsidRPr="005108E4">
        <w:rPr>
          <w:sz w:val="24"/>
        </w:rPr>
        <w:t>Card,</w:t>
      </w:r>
      <w:r w:rsidRPr="005108E4">
        <w:rPr>
          <w:spacing w:val="-13"/>
          <w:sz w:val="24"/>
        </w:rPr>
        <w:t xml:space="preserve"> </w:t>
      </w:r>
      <w:r w:rsidRPr="005108E4">
        <w:rPr>
          <w:sz w:val="24"/>
        </w:rPr>
        <w:t>the</w:t>
      </w:r>
      <w:r w:rsidRPr="005108E4">
        <w:rPr>
          <w:spacing w:val="-14"/>
          <w:sz w:val="24"/>
        </w:rPr>
        <w:t xml:space="preserve"> </w:t>
      </w:r>
      <w:r w:rsidRPr="005108E4">
        <w:rPr>
          <w:sz w:val="24"/>
        </w:rPr>
        <w:t>holder</w:t>
      </w:r>
      <w:r w:rsidRPr="005108E4">
        <w:rPr>
          <w:spacing w:val="-14"/>
          <w:sz w:val="24"/>
        </w:rPr>
        <w:t xml:space="preserve"> </w:t>
      </w:r>
      <w:r w:rsidRPr="005108E4">
        <w:rPr>
          <w:sz w:val="24"/>
        </w:rPr>
        <w:t>of the Registration Card shall be destroyed any previously issued Registration Card(s) in a responsible manner that would prevent it from being used as an identification or Registration Card.</w:t>
      </w:r>
    </w:p>
    <w:p w14:paraId="0A0A027F" w14:textId="77777777" w:rsidR="00DA2759" w:rsidRPr="005108E4" w:rsidRDefault="00DA2759">
      <w:pPr>
        <w:pStyle w:val="BodyText"/>
        <w:spacing w:before="10"/>
        <w:jc w:val="left"/>
      </w:pPr>
    </w:p>
    <w:p w14:paraId="3D0E729E" w14:textId="77777777" w:rsidR="00DA2759" w:rsidRPr="005108E4" w:rsidRDefault="009A7511" w:rsidP="000E484C">
      <w:pPr>
        <w:pStyle w:val="ListParagraph"/>
        <w:numPr>
          <w:ilvl w:val="2"/>
          <w:numId w:val="61"/>
        </w:numPr>
        <w:tabs>
          <w:tab w:val="left" w:pos="1894"/>
        </w:tabs>
        <w:spacing w:line="242" w:lineRule="auto"/>
        <w:ind w:right="116" w:firstLine="0"/>
        <w:outlineLvl w:val="1"/>
        <w:rPr>
          <w:sz w:val="24"/>
        </w:rPr>
      </w:pPr>
      <w:r w:rsidRPr="005108E4">
        <w:rPr>
          <w:sz w:val="24"/>
        </w:rPr>
        <w:t>A Registration Card may be renewed on an annual basis on a determination by the Commission that the applicant for renewal continues to be suitable for registration based on satisfaction of the requirements included in 935 CMR 501.800 and 935 CMR 501.801 or  935 CMR</w:t>
      </w:r>
      <w:r w:rsidRPr="005108E4">
        <w:rPr>
          <w:spacing w:val="-2"/>
          <w:sz w:val="24"/>
        </w:rPr>
        <w:t xml:space="preserve"> </w:t>
      </w:r>
      <w:r w:rsidRPr="005108E4">
        <w:rPr>
          <w:sz w:val="24"/>
        </w:rPr>
        <w:t>501.803.</w:t>
      </w:r>
    </w:p>
    <w:p w14:paraId="6E4FDEE1" w14:textId="77777777" w:rsidR="00DA2759" w:rsidRPr="005108E4" w:rsidRDefault="00DA2759">
      <w:pPr>
        <w:pStyle w:val="BodyText"/>
        <w:spacing w:before="8"/>
        <w:jc w:val="left"/>
      </w:pPr>
    </w:p>
    <w:p w14:paraId="09264285" w14:textId="77777777" w:rsidR="00DA2759" w:rsidRPr="005108E4" w:rsidRDefault="009A7511" w:rsidP="000E484C">
      <w:pPr>
        <w:pStyle w:val="ListParagraph"/>
        <w:numPr>
          <w:ilvl w:val="2"/>
          <w:numId w:val="61"/>
        </w:numPr>
        <w:tabs>
          <w:tab w:val="left" w:pos="1887"/>
        </w:tabs>
        <w:spacing w:line="242" w:lineRule="auto"/>
        <w:ind w:right="115" w:firstLine="0"/>
        <w:outlineLvl w:val="1"/>
        <w:rPr>
          <w:sz w:val="24"/>
        </w:rPr>
      </w:pPr>
      <w:r w:rsidRPr="005108E4">
        <w:rPr>
          <w:sz w:val="24"/>
        </w:rPr>
        <w:lastRenderedPageBreak/>
        <w:t>After obtaining a Registration Card for a Laboratory Agent, an Independent Testing Laboratory</w:t>
      </w:r>
      <w:r w:rsidRPr="005108E4">
        <w:rPr>
          <w:spacing w:val="-33"/>
          <w:sz w:val="24"/>
        </w:rPr>
        <w:t xml:space="preserve"> </w:t>
      </w:r>
      <w:r w:rsidRPr="005108E4">
        <w:rPr>
          <w:sz w:val="24"/>
        </w:rPr>
        <w:t>is</w:t>
      </w:r>
      <w:r w:rsidRPr="005108E4">
        <w:rPr>
          <w:spacing w:val="-25"/>
          <w:sz w:val="24"/>
        </w:rPr>
        <w:t xml:space="preserve"> </w:t>
      </w:r>
      <w:r w:rsidRPr="005108E4">
        <w:rPr>
          <w:sz w:val="24"/>
        </w:rPr>
        <w:t>responsible</w:t>
      </w:r>
      <w:r w:rsidRPr="005108E4">
        <w:rPr>
          <w:spacing w:val="-27"/>
          <w:sz w:val="24"/>
        </w:rPr>
        <w:t xml:space="preserve"> </w:t>
      </w:r>
      <w:r w:rsidRPr="005108E4">
        <w:rPr>
          <w:sz w:val="24"/>
        </w:rPr>
        <w:t>for</w:t>
      </w:r>
      <w:r w:rsidRPr="005108E4">
        <w:rPr>
          <w:spacing w:val="-24"/>
          <w:sz w:val="24"/>
        </w:rPr>
        <w:t xml:space="preserve"> </w:t>
      </w:r>
      <w:r w:rsidRPr="005108E4">
        <w:rPr>
          <w:sz w:val="24"/>
        </w:rPr>
        <w:t>notifying</w:t>
      </w:r>
      <w:r w:rsidRPr="005108E4">
        <w:rPr>
          <w:spacing w:val="-26"/>
          <w:sz w:val="24"/>
        </w:rPr>
        <w:t xml:space="preserve"> </w:t>
      </w:r>
      <w:r w:rsidRPr="005108E4">
        <w:rPr>
          <w:sz w:val="24"/>
        </w:rPr>
        <w:t>the</w:t>
      </w:r>
      <w:r w:rsidRPr="005108E4">
        <w:rPr>
          <w:spacing w:val="-24"/>
          <w:sz w:val="24"/>
        </w:rPr>
        <w:t xml:space="preserve"> </w:t>
      </w:r>
      <w:r w:rsidRPr="005108E4">
        <w:rPr>
          <w:sz w:val="24"/>
        </w:rPr>
        <w:t>Commission,</w:t>
      </w:r>
      <w:r w:rsidRPr="005108E4">
        <w:rPr>
          <w:spacing w:val="-24"/>
          <w:sz w:val="24"/>
        </w:rPr>
        <w:t xml:space="preserve"> </w:t>
      </w:r>
      <w:r w:rsidRPr="005108E4">
        <w:rPr>
          <w:sz w:val="24"/>
        </w:rPr>
        <w:t>in</w:t>
      </w:r>
      <w:r w:rsidRPr="005108E4">
        <w:rPr>
          <w:spacing w:val="-24"/>
          <w:sz w:val="24"/>
        </w:rPr>
        <w:t xml:space="preserve"> </w:t>
      </w:r>
      <w:r w:rsidRPr="005108E4">
        <w:rPr>
          <w:sz w:val="24"/>
        </w:rPr>
        <w:t>a</w:t>
      </w:r>
      <w:r w:rsidRPr="005108E4">
        <w:rPr>
          <w:spacing w:val="-25"/>
          <w:sz w:val="24"/>
        </w:rPr>
        <w:t xml:space="preserve"> </w:t>
      </w:r>
      <w:r w:rsidRPr="005108E4">
        <w:rPr>
          <w:sz w:val="24"/>
        </w:rPr>
        <w:t>form</w:t>
      </w:r>
      <w:r w:rsidRPr="005108E4">
        <w:rPr>
          <w:spacing w:val="-26"/>
          <w:sz w:val="24"/>
        </w:rPr>
        <w:t xml:space="preserve"> </w:t>
      </w:r>
      <w:r w:rsidRPr="005108E4">
        <w:rPr>
          <w:sz w:val="24"/>
        </w:rPr>
        <w:t>and</w:t>
      </w:r>
      <w:r w:rsidRPr="005108E4">
        <w:rPr>
          <w:spacing w:val="-25"/>
          <w:sz w:val="24"/>
        </w:rPr>
        <w:t xml:space="preserve"> </w:t>
      </w:r>
      <w:r w:rsidRPr="005108E4">
        <w:rPr>
          <w:sz w:val="24"/>
        </w:rPr>
        <w:t>manner</w:t>
      </w:r>
      <w:r w:rsidRPr="005108E4">
        <w:rPr>
          <w:spacing w:val="-27"/>
          <w:sz w:val="24"/>
        </w:rPr>
        <w:t xml:space="preserve"> </w:t>
      </w:r>
      <w:r w:rsidRPr="005108E4">
        <w:rPr>
          <w:sz w:val="24"/>
        </w:rPr>
        <w:t>determined</w:t>
      </w:r>
      <w:r w:rsidRPr="005108E4">
        <w:rPr>
          <w:spacing w:val="-26"/>
          <w:sz w:val="24"/>
        </w:rPr>
        <w:t xml:space="preserve"> </w:t>
      </w:r>
      <w:r w:rsidRPr="005108E4">
        <w:rPr>
          <w:sz w:val="24"/>
        </w:rPr>
        <w:t>by</w:t>
      </w:r>
      <w:r w:rsidRPr="005108E4">
        <w:rPr>
          <w:spacing w:val="-32"/>
          <w:sz w:val="24"/>
        </w:rPr>
        <w:t xml:space="preserve"> </w:t>
      </w:r>
      <w:r w:rsidRPr="005108E4">
        <w:rPr>
          <w:sz w:val="24"/>
        </w:rPr>
        <w:t>the Commission,</w:t>
      </w:r>
      <w:r w:rsidRPr="005108E4">
        <w:rPr>
          <w:spacing w:val="-8"/>
          <w:sz w:val="24"/>
        </w:rPr>
        <w:t xml:space="preserve"> </w:t>
      </w:r>
      <w:r w:rsidRPr="005108E4">
        <w:rPr>
          <w:sz w:val="24"/>
        </w:rPr>
        <w:t>as</w:t>
      </w:r>
      <w:r w:rsidRPr="005108E4">
        <w:rPr>
          <w:spacing w:val="-8"/>
          <w:sz w:val="24"/>
        </w:rPr>
        <w:t xml:space="preserve"> </w:t>
      </w:r>
      <w:r w:rsidRPr="005108E4">
        <w:rPr>
          <w:sz w:val="24"/>
        </w:rPr>
        <w:t>soon</w:t>
      </w:r>
      <w:r w:rsidRPr="005108E4">
        <w:rPr>
          <w:spacing w:val="-7"/>
          <w:sz w:val="24"/>
        </w:rPr>
        <w:t xml:space="preserve"> </w:t>
      </w:r>
      <w:r w:rsidRPr="005108E4">
        <w:rPr>
          <w:sz w:val="24"/>
        </w:rPr>
        <w:t>as</w:t>
      </w:r>
      <w:r w:rsidRPr="005108E4">
        <w:rPr>
          <w:spacing w:val="-8"/>
          <w:sz w:val="24"/>
        </w:rPr>
        <w:t xml:space="preserve"> </w:t>
      </w:r>
      <w:r w:rsidRPr="005108E4">
        <w:rPr>
          <w:sz w:val="24"/>
        </w:rPr>
        <w:t>possible,</w:t>
      </w:r>
      <w:r w:rsidRPr="005108E4">
        <w:rPr>
          <w:spacing w:val="-7"/>
          <w:sz w:val="24"/>
        </w:rPr>
        <w:t xml:space="preserve"> </w:t>
      </w:r>
      <w:r w:rsidRPr="005108E4">
        <w:rPr>
          <w:sz w:val="24"/>
        </w:rPr>
        <w:t>but</w:t>
      </w:r>
      <w:r w:rsidRPr="005108E4">
        <w:rPr>
          <w:spacing w:val="-8"/>
          <w:sz w:val="24"/>
        </w:rPr>
        <w:t xml:space="preserve"> </w:t>
      </w:r>
      <w:r w:rsidRPr="005108E4">
        <w:rPr>
          <w:sz w:val="24"/>
        </w:rPr>
        <w:t>in</w:t>
      </w:r>
      <w:r w:rsidRPr="005108E4">
        <w:rPr>
          <w:spacing w:val="-7"/>
          <w:sz w:val="24"/>
        </w:rPr>
        <w:t xml:space="preserve"> </w:t>
      </w:r>
      <w:r w:rsidRPr="005108E4">
        <w:rPr>
          <w:sz w:val="24"/>
        </w:rPr>
        <w:t>any</w:t>
      </w:r>
      <w:r w:rsidRPr="005108E4">
        <w:rPr>
          <w:spacing w:val="-15"/>
          <w:sz w:val="24"/>
        </w:rPr>
        <w:t xml:space="preserve"> </w:t>
      </w:r>
      <w:r w:rsidRPr="005108E4">
        <w:rPr>
          <w:sz w:val="24"/>
        </w:rPr>
        <w:t>event,</w:t>
      </w:r>
      <w:r w:rsidRPr="005108E4">
        <w:rPr>
          <w:spacing w:val="-8"/>
          <w:sz w:val="24"/>
        </w:rPr>
        <w:t xml:space="preserve"> </w:t>
      </w:r>
      <w:r w:rsidRPr="005108E4">
        <w:rPr>
          <w:sz w:val="24"/>
        </w:rPr>
        <w:t>within</w:t>
      </w:r>
      <w:r w:rsidRPr="005108E4">
        <w:rPr>
          <w:spacing w:val="-7"/>
          <w:sz w:val="24"/>
        </w:rPr>
        <w:t xml:space="preserve"> </w:t>
      </w:r>
      <w:r w:rsidRPr="005108E4">
        <w:rPr>
          <w:sz w:val="24"/>
        </w:rPr>
        <w:t>five</w:t>
      </w:r>
      <w:r w:rsidRPr="005108E4">
        <w:rPr>
          <w:spacing w:val="-7"/>
          <w:sz w:val="24"/>
        </w:rPr>
        <w:t xml:space="preserve"> </w:t>
      </w:r>
      <w:r w:rsidRPr="005108E4">
        <w:rPr>
          <w:sz w:val="24"/>
        </w:rPr>
        <w:t>business</w:t>
      </w:r>
      <w:r w:rsidRPr="005108E4">
        <w:rPr>
          <w:spacing w:val="-6"/>
          <w:sz w:val="24"/>
        </w:rPr>
        <w:t xml:space="preserve"> </w:t>
      </w:r>
      <w:r w:rsidRPr="005108E4">
        <w:rPr>
          <w:spacing w:val="-3"/>
          <w:sz w:val="24"/>
        </w:rPr>
        <w:t>days</w:t>
      </w:r>
      <w:r w:rsidRPr="005108E4">
        <w:rPr>
          <w:spacing w:val="-7"/>
          <w:sz w:val="24"/>
        </w:rPr>
        <w:t xml:space="preserve"> </w:t>
      </w:r>
      <w:r w:rsidRPr="005108E4">
        <w:rPr>
          <w:sz w:val="24"/>
        </w:rPr>
        <w:t>of</w:t>
      </w:r>
      <w:r w:rsidRPr="005108E4">
        <w:rPr>
          <w:spacing w:val="-9"/>
          <w:sz w:val="24"/>
        </w:rPr>
        <w:t xml:space="preserve"> </w:t>
      </w:r>
      <w:r w:rsidRPr="005108E4">
        <w:rPr>
          <w:sz w:val="24"/>
        </w:rPr>
        <w:t>any</w:t>
      </w:r>
      <w:r w:rsidRPr="005108E4">
        <w:rPr>
          <w:spacing w:val="-15"/>
          <w:sz w:val="24"/>
        </w:rPr>
        <w:t xml:space="preserve"> </w:t>
      </w:r>
      <w:r w:rsidRPr="005108E4">
        <w:rPr>
          <w:sz w:val="24"/>
        </w:rPr>
        <w:t>changes</w:t>
      </w:r>
      <w:r w:rsidRPr="005108E4">
        <w:rPr>
          <w:spacing w:val="-7"/>
          <w:sz w:val="24"/>
        </w:rPr>
        <w:t xml:space="preserve"> </w:t>
      </w:r>
      <w:r w:rsidRPr="005108E4">
        <w:rPr>
          <w:sz w:val="24"/>
        </w:rPr>
        <w:t>to the information that the Independent Testing Laboratory was previously required to submit to the Commission or after discovery that a Registration Card has been lost or</w:t>
      </w:r>
      <w:r w:rsidRPr="005108E4">
        <w:rPr>
          <w:spacing w:val="-36"/>
          <w:sz w:val="24"/>
        </w:rPr>
        <w:t xml:space="preserve"> </w:t>
      </w:r>
      <w:r w:rsidRPr="005108E4">
        <w:rPr>
          <w:sz w:val="24"/>
        </w:rPr>
        <w:t>stolen.</w:t>
      </w:r>
    </w:p>
    <w:p w14:paraId="1BD2A7A2" w14:textId="77777777" w:rsidR="00DA2759" w:rsidRPr="005108E4" w:rsidRDefault="00DA2759">
      <w:pPr>
        <w:pStyle w:val="BodyText"/>
        <w:spacing w:before="8"/>
        <w:jc w:val="left"/>
      </w:pPr>
    </w:p>
    <w:p w14:paraId="7B75B7FB" w14:textId="77777777" w:rsidR="00DA2759" w:rsidRPr="005108E4" w:rsidRDefault="009A7511" w:rsidP="000E484C">
      <w:pPr>
        <w:pStyle w:val="ListParagraph"/>
        <w:numPr>
          <w:ilvl w:val="2"/>
          <w:numId w:val="61"/>
        </w:numPr>
        <w:tabs>
          <w:tab w:val="left" w:pos="1721"/>
        </w:tabs>
        <w:spacing w:line="242" w:lineRule="auto"/>
        <w:ind w:right="116" w:firstLine="0"/>
        <w:outlineLvl w:val="1"/>
        <w:rPr>
          <w:sz w:val="24"/>
        </w:rPr>
      </w:pPr>
      <w:r w:rsidRPr="005108E4">
        <w:rPr>
          <w:sz w:val="24"/>
        </w:rPr>
        <w:t>A</w:t>
      </w:r>
      <w:r w:rsidRPr="005108E4">
        <w:rPr>
          <w:spacing w:val="-27"/>
          <w:sz w:val="24"/>
        </w:rPr>
        <w:t xml:space="preserve"> </w:t>
      </w:r>
      <w:r w:rsidRPr="005108E4">
        <w:rPr>
          <w:sz w:val="24"/>
        </w:rPr>
        <w:t>Laboratory</w:t>
      </w:r>
      <w:r w:rsidRPr="005108E4">
        <w:rPr>
          <w:spacing w:val="-33"/>
          <w:sz w:val="24"/>
        </w:rPr>
        <w:t xml:space="preserve"> </w:t>
      </w:r>
      <w:r w:rsidRPr="005108E4">
        <w:rPr>
          <w:sz w:val="24"/>
        </w:rPr>
        <w:t>Agent</w:t>
      </w:r>
      <w:r w:rsidRPr="005108E4">
        <w:rPr>
          <w:spacing w:val="-26"/>
          <w:sz w:val="24"/>
        </w:rPr>
        <w:t xml:space="preserve"> </w:t>
      </w:r>
      <w:r w:rsidRPr="005108E4">
        <w:rPr>
          <w:sz w:val="24"/>
        </w:rPr>
        <w:t>shall</w:t>
      </w:r>
      <w:r w:rsidRPr="005108E4">
        <w:rPr>
          <w:spacing w:val="-26"/>
          <w:sz w:val="24"/>
        </w:rPr>
        <w:t xml:space="preserve"> </w:t>
      </w:r>
      <w:r w:rsidRPr="005108E4">
        <w:rPr>
          <w:spacing w:val="-3"/>
          <w:sz w:val="24"/>
        </w:rPr>
        <w:t>always</w:t>
      </w:r>
      <w:r w:rsidRPr="005108E4">
        <w:rPr>
          <w:spacing w:val="-26"/>
          <w:sz w:val="24"/>
        </w:rPr>
        <w:t xml:space="preserve"> </w:t>
      </w:r>
      <w:r w:rsidRPr="005108E4">
        <w:rPr>
          <w:sz w:val="24"/>
        </w:rPr>
        <w:t>carry</w:t>
      </w:r>
      <w:r w:rsidRPr="005108E4">
        <w:rPr>
          <w:spacing w:val="-32"/>
          <w:sz w:val="24"/>
        </w:rPr>
        <w:t xml:space="preserve"> </w:t>
      </w:r>
      <w:r w:rsidRPr="005108E4">
        <w:rPr>
          <w:sz w:val="24"/>
        </w:rPr>
        <w:t>the</w:t>
      </w:r>
      <w:r w:rsidRPr="005108E4">
        <w:rPr>
          <w:spacing w:val="-25"/>
          <w:sz w:val="24"/>
        </w:rPr>
        <w:t xml:space="preserve"> </w:t>
      </w:r>
      <w:r w:rsidRPr="005108E4">
        <w:rPr>
          <w:sz w:val="24"/>
        </w:rPr>
        <w:t>Registration</w:t>
      </w:r>
      <w:r w:rsidRPr="005108E4">
        <w:rPr>
          <w:spacing w:val="-25"/>
          <w:sz w:val="24"/>
        </w:rPr>
        <w:t xml:space="preserve"> </w:t>
      </w:r>
      <w:r w:rsidRPr="005108E4">
        <w:rPr>
          <w:sz w:val="24"/>
        </w:rPr>
        <w:t>Card</w:t>
      </w:r>
      <w:r w:rsidRPr="005108E4">
        <w:rPr>
          <w:spacing w:val="-24"/>
          <w:sz w:val="24"/>
        </w:rPr>
        <w:t xml:space="preserve"> </w:t>
      </w:r>
      <w:r w:rsidRPr="005108E4">
        <w:rPr>
          <w:sz w:val="24"/>
        </w:rPr>
        <w:t>associated</w:t>
      </w:r>
      <w:r w:rsidRPr="005108E4">
        <w:rPr>
          <w:spacing w:val="-24"/>
          <w:sz w:val="24"/>
        </w:rPr>
        <w:t xml:space="preserve"> </w:t>
      </w:r>
      <w:r w:rsidRPr="005108E4">
        <w:rPr>
          <w:sz w:val="24"/>
        </w:rPr>
        <w:t>with</w:t>
      </w:r>
      <w:r w:rsidRPr="005108E4">
        <w:rPr>
          <w:spacing w:val="-24"/>
          <w:sz w:val="24"/>
        </w:rPr>
        <w:t xml:space="preserve"> </w:t>
      </w:r>
      <w:r w:rsidRPr="005108E4">
        <w:rPr>
          <w:sz w:val="24"/>
        </w:rPr>
        <w:t>the</w:t>
      </w:r>
      <w:r w:rsidRPr="005108E4">
        <w:rPr>
          <w:spacing w:val="-25"/>
          <w:sz w:val="24"/>
        </w:rPr>
        <w:t xml:space="preserve"> </w:t>
      </w:r>
      <w:r w:rsidRPr="005108E4">
        <w:rPr>
          <w:sz w:val="24"/>
        </w:rPr>
        <w:t>appropriate Independent</w:t>
      </w:r>
      <w:r w:rsidRPr="005108E4">
        <w:rPr>
          <w:spacing w:val="-30"/>
          <w:sz w:val="24"/>
        </w:rPr>
        <w:t xml:space="preserve"> </w:t>
      </w:r>
      <w:r w:rsidRPr="005108E4">
        <w:rPr>
          <w:sz w:val="24"/>
        </w:rPr>
        <w:t>Testing</w:t>
      </w:r>
      <w:r w:rsidRPr="005108E4">
        <w:rPr>
          <w:spacing w:val="-32"/>
          <w:sz w:val="24"/>
        </w:rPr>
        <w:t xml:space="preserve"> </w:t>
      </w:r>
      <w:r w:rsidRPr="005108E4">
        <w:rPr>
          <w:sz w:val="24"/>
        </w:rPr>
        <w:t>Laboratory</w:t>
      </w:r>
      <w:r w:rsidRPr="005108E4">
        <w:rPr>
          <w:spacing w:val="-37"/>
          <w:sz w:val="24"/>
        </w:rPr>
        <w:t xml:space="preserve"> </w:t>
      </w:r>
      <w:r w:rsidRPr="005108E4">
        <w:rPr>
          <w:sz w:val="24"/>
        </w:rPr>
        <w:t>while</w:t>
      </w:r>
      <w:r w:rsidRPr="005108E4">
        <w:rPr>
          <w:spacing w:val="-33"/>
          <w:sz w:val="24"/>
        </w:rPr>
        <w:t xml:space="preserve"> </w:t>
      </w:r>
      <w:r w:rsidRPr="005108E4">
        <w:rPr>
          <w:sz w:val="24"/>
        </w:rPr>
        <w:t>in</w:t>
      </w:r>
      <w:r w:rsidRPr="005108E4">
        <w:rPr>
          <w:spacing w:val="-32"/>
          <w:sz w:val="24"/>
        </w:rPr>
        <w:t xml:space="preserve"> </w:t>
      </w:r>
      <w:r w:rsidRPr="005108E4">
        <w:rPr>
          <w:spacing w:val="-3"/>
          <w:sz w:val="24"/>
        </w:rPr>
        <w:t>possession</w:t>
      </w:r>
      <w:r w:rsidRPr="005108E4">
        <w:rPr>
          <w:spacing w:val="-32"/>
          <w:sz w:val="24"/>
        </w:rPr>
        <w:t xml:space="preserve"> </w:t>
      </w:r>
      <w:r w:rsidRPr="005108E4">
        <w:rPr>
          <w:sz w:val="24"/>
        </w:rPr>
        <w:t>of</w:t>
      </w:r>
      <w:r w:rsidRPr="005108E4">
        <w:rPr>
          <w:spacing w:val="-33"/>
          <w:sz w:val="24"/>
        </w:rPr>
        <w:t xml:space="preserve"> </w:t>
      </w:r>
      <w:r w:rsidRPr="005108E4">
        <w:rPr>
          <w:sz w:val="24"/>
        </w:rPr>
        <w:t>Marijuana</w:t>
      </w:r>
      <w:r w:rsidRPr="005108E4">
        <w:rPr>
          <w:spacing w:val="-31"/>
          <w:sz w:val="24"/>
        </w:rPr>
        <w:t xml:space="preserve"> </w:t>
      </w:r>
      <w:r w:rsidRPr="005108E4">
        <w:rPr>
          <w:sz w:val="24"/>
        </w:rPr>
        <w:t>Products,</w:t>
      </w:r>
      <w:r w:rsidRPr="005108E4">
        <w:rPr>
          <w:spacing w:val="-30"/>
          <w:sz w:val="24"/>
        </w:rPr>
        <w:t xml:space="preserve"> </w:t>
      </w:r>
      <w:r w:rsidRPr="005108E4">
        <w:rPr>
          <w:sz w:val="24"/>
        </w:rPr>
        <w:t>including</w:t>
      </w:r>
      <w:r w:rsidRPr="005108E4">
        <w:rPr>
          <w:spacing w:val="-33"/>
          <w:sz w:val="24"/>
        </w:rPr>
        <w:t xml:space="preserve"> </w:t>
      </w:r>
      <w:r w:rsidRPr="005108E4">
        <w:rPr>
          <w:sz w:val="24"/>
        </w:rPr>
        <w:t>at</w:t>
      </w:r>
      <w:r w:rsidRPr="005108E4">
        <w:rPr>
          <w:spacing w:val="-29"/>
          <w:sz w:val="24"/>
        </w:rPr>
        <w:t xml:space="preserve"> </w:t>
      </w:r>
      <w:r w:rsidRPr="005108E4">
        <w:rPr>
          <w:sz w:val="24"/>
        </w:rPr>
        <w:t>all</w:t>
      </w:r>
      <w:r w:rsidRPr="005108E4">
        <w:rPr>
          <w:spacing w:val="-30"/>
          <w:sz w:val="24"/>
        </w:rPr>
        <w:t xml:space="preserve"> </w:t>
      </w:r>
      <w:r w:rsidRPr="005108E4">
        <w:rPr>
          <w:sz w:val="24"/>
        </w:rPr>
        <w:t xml:space="preserve">times while at an Independent Testing </w:t>
      </w:r>
      <w:r w:rsidRPr="005108E4">
        <w:rPr>
          <w:spacing w:val="-3"/>
          <w:sz w:val="24"/>
        </w:rPr>
        <w:t xml:space="preserve">Laboratory, </w:t>
      </w:r>
      <w:r w:rsidRPr="005108E4">
        <w:rPr>
          <w:sz w:val="24"/>
        </w:rPr>
        <w:t>or while transporting Marijuana or Marijuana Products.</w:t>
      </w:r>
    </w:p>
    <w:p w14:paraId="6E2018FC" w14:textId="77777777" w:rsidR="00DA2759" w:rsidRPr="005108E4" w:rsidRDefault="00DA2759">
      <w:pPr>
        <w:pStyle w:val="BodyText"/>
        <w:spacing w:before="6"/>
        <w:jc w:val="left"/>
      </w:pPr>
    </w:p>
    <w:p w14:paraId="606B5EAD" w14:textId="6B0E4160" w:rsidR="00DA2759" w:rsidRPr="00E077D0" w:rsidRDefault="007437FD" w:rsidP="000E484C">
      <w:pPr>
        <w:pStyle w:val="Heading1"/>
        <w:ind w:left="0"/>
        <w:jc w:val="left"/>
        <w:rPr>
          <w:b w:val="0"/>
          <w:bCs w:val="0"/>
        </w:rPr>
      </w:pPr>
      <w:r w:rsidRPr="005108E4">
        <w:rPr>
          <w:b w:val="0"/>
          <w:bCs w:val="0"/>
          <w:u w:val="single"/>
        </w:rPr>
        <w:t>501.030</w:t>
      </w:r>
      <w:r w:rsidR="009A7511" w:rsidRPr="00E077D0">
        <w:rPr>
          <w:b w:val="0"/>
          <w:bCs w:val="0"/>
          <w:u w:val="single"/>
        </w:rPr>
        <w:t>: Registration of Medical Marijuana Treatment Center</w:t>
      </w:r>
      <w:r w:rsidR="009A7511" w:rsidRPr="00E077D0">
        <w:rPr>
          <w:b w:val="0"/>
          <w:bCs w:val="0"/>
          <w:spacing w:val="-11"/>
          <w:u w:val="single"/>
        </w:rPr>
        <w:t xml:space="preserve"> </w:t>
      </w:r>
      <w:r w:rsidR="009A7511" w:rsidRPr="00E077D0">
        <w:rPr>
          <w:b w:val="0"/>
          <w:bCs w:val="0"/>
          <w:u w:val="single"/>
        </w:rPr>
        <w:t>Agents</w:t>
      </w:r>
    </w:p>
    <w:p w14:paraId="121BF8AE" w14:textId="77777777" w:rsidR="00DA2759" w:rsidRPr="005108E4" w:rsidRDefault="00DA2759">
      <w:pPr>
        <w:pStyle w:val="BodyText"/>
        <w:spacing w:before="4"/>
        <w:jc w:val="left"/>
        <w:rPr>
          <w:sz w:val="19"/>
        </w:rPr>
      </w:pPr>
    </w:p>
    <w:p w14:paraId="561FD8EB" w14:textId="77777777" w:rsidR="00DA2759" w:rsidRPr="005108E4" w:rsidRDefault="009A7511" w:rsidP="000E484C">
      <w:pPr>
        <w:pStyle w:val="ListParagraph"/>
        <w:numPr>
          <w:ilvl w:val="2"/>
          <w:numId w:val="60"/>
        </w:numPr>
        <w:tabs>
          <w:tab w:val="left" w:pos="1736"/>
        </w:tabs>
        <w:spacing w:before="61" w:line="242" w:lineRule="auto"/>
        <w:ind w:left="1319" w:right="117" w:firstLine="0"/>
        <w:outlineLvl w:val="1"/>
        <w:rPr>
          <w:sz w:val="24"/>
        </w:rPr>
      </w:pPr>
      <w:r w:rsidRPr="005108E4">
        <w:rPr>
          <w:sz w:val="24"/>
        </w:rPr>
        <w:t>An</w:t>
      </w:r>
      <w:r w:rsidRPr="005108E4">
        <w:rPr>
          <w:spacing w:val="-20"/>
          <w:sz w:val="24"/>
        </w:rPr>
        <w:t xml:space="preserve"> </w:t>
      </w:r>
      <w:r w:rsidRPr="005108E4">
        <w:rPr>
          <w:sz w:val="24"/>
        </w:rPr>
        <w:t>MTC</w:t>
      </w:r>
      <w:r w:rsidRPr="005108E4">
        <w:rPr>
          <w:spacing w:val="-18"/>
          <w:sz w:val="24"/>
        </w:rPr>
        <w:t xml:space="preserve"> </w:t>
      </w:r>
      <w:r w:rsidRPr="005108E4">
        <w:rPr>
          <w:sz w:val="24"/>
        </w:rPr>
        <w:t>shall</w:t>
      </w:r>
      <w:r w:rsidRPr="005108E4">
        <w:rPr>
          <w:spacing w:val="-18"/>
          <w:sz w:val="24"/>
        </w:rPr>
        <w:t xml:space="preserve"> </w:t>
      </w:r>
      <w:r w:rsidRPr="005108E4">
        <w:rPr>
          <w:sz w:val="24"/>
        </w:rPr>
        <w:t>apply</w:t>
      </w:r>
      <w:r w:rsidRPr="005108E4">
        <w:rPr>
          <w:spacing w:val="-26"/>
          <w:sz w:val="24"/>
        </w:rPr>
        <w:t xml:space="preserve"> </w:t>
      </w:r>
      <w:r w:rsidRPr="005108E4">
        <w:rPr>
          <w:sz w:val="24"/>
        </w:rPr>
        <w:t>for</w:t>
      </w:r>
      <w:r w:rsidRPr="005108E4">
        <w:rPr>
          <w:spacing w:val="-20"/>
          <w:sz w:val="24"/>
        </w:rPr>
        <w:t xml:space="preserve"> </w:t>
      </w:r>
      <w:r w:rsidRPr="005108E4">
        <w:rPr>
          <w:sz w:val="24"/>
        </w:rPr>
        <w:t>MTC</w:t>
      </w:r>
      <w:r w:rsidRPr="005108E4">
        <w:rPr>
          <w:spacing w:val="-18"/>
          <w:sz w:val="24"/>
        </w:rPr>
        <w:t xml:space="preserve"> </w:t>
      </w:r>
      <w:r w:rsidRPr="005108E4">
        <w:rPr>
          <w:sz w:val="24"/>
        </w:rPr>
        <w:t>agent</w:t>
      </w:r>
      <w:r w:rsidRPr="005108E4">
        <w:rPr>
          <w:spacing w:val="-21"/>
          <w:sz w:val="24"/>
        </w:rPr>
        <w:t xml:space="preserve"> </w:t>
      </w:r>
      <w:r w:rsidRPr="005108E4">
        <w:rPr>
          <w:sz w:val="24"/>
        </w:rPr>
        <w:t>registration</w:t>
      </w:r>
      <w:r w:rsidRPr="005108E4">
        <w:rPr>
          <w:spacing w:val="-21"/>
          <w:sz w:val="24"/>
        </w:rPr>
        <w:t xml:space="preserve"> </w:t>
      </w:r>
      <w:r w:rsidRPr="005108E4">
        <w:rPr>
          <w:sz w:val="24"/>
        </w:rPr>
        <w:t>for</w:t>
      </w:r>
      <w:r w:rsidRPr="005108E4">
        <w:rPr>
          <w:spacing w:val="-22"/>
          <w:sz w:val="24"/>
        </w:rPr>
        <w:t xml:space="preserve"> </w:t>
      </w:r>
      <w:r w:rsidRPr="005108E4">
        <w:rPr>
          <w:sz w:val="24"/>
        </w:rPr>
        <w:t>all</w:t>
      </w:r>
      <w:r w:rsidRPr="005108E4">
        <w:rPr>
          <w:spacing w:val="-18"/>
          <w:sz w:val="24"/>
        </w:rPr>
        <w:t xml:space="preserve"> </w:t>
      </w:r>
      <w:r w:rsidRPr="005108E4">
        <w:rPr>
          <w:sz w:val="24"/>
        </w:rPr>
        <w:t>its,</w:t>
      </w:r>
      <w:r w:rsidRPr="005108E4">
        <w:rPr>
          <w:spacing w:val="-19"/>
          <w:sz w:val="24"/>
        </w:rPr>
        <w:t xml:space="preserve"> </w:t>
      </w:r>
      <w:r w:rsidRPr="005108E4">
        <w:rPr>
          <w:sz w:val="24"/>
        </w:rPr>
        <w:t>employees,</w:t>
      </w:r>
      <w:r w:rsidRPr="005108E4">
        <w:rPr>
          <w:spacing w:val="-19"/>
          <w:sz w:val="24"/>
        </w:rPr>
        <w:t xml:space="preserve"> </w:t>
      </w:r>
      <w:r w:rsidRPr="005108E4">
        <w:rPr>
          <w:sz w:val="24"/>
        </w:rPr>
        <w:t>Executives,</w:t>
      </w:r>
      <w:r w:rsidRPr="005108E4">
        <w:rPr>
          <w:spacing w:val="-19"/>
          <w:sz w:val="24"/>
        </w:rPr>
        <w:t xml:space="preserve"> </w:t>
      </w:r>
      <w:r w:rsidRPr="005108E4">
        <w:rPr>
          <w:sz w:val="24"/>
        </w:rPr>
        <w:t>Owners, and volunteers who are associated with that MTC. The Commission shall issue an Agent Registration Card to each individual determined to be suitable for registration. All such individuals</w:t>
      </w:r>
      <w:r w:rsidRPr="005108E4">
        <w:rPr>
          <w:spacing w:val="-1"/>
          <w:sz w:val="24"/>
        </w:rPr>
        <w:t xml:space="preserve"> </w:t>
      </w:r>
      <w:r w:rsidRPr="005108E4">
        <w:rPr>
          <w:sz w:val="24"/>
        </w:rPr>
        <w:t>shall:</w:t>
      </w:r>
    </w:p>
    <w:p w14:paraId="1ED18192" w14:textId="77777777" w:rsidR="00DA2759" w:rsidRPr="005108E4" w:rsidRDefault="009A7511">
      <w:pPr>
        <w:pStyle w:val="ListParagraph"/>
        <w:numPr>
          <w:ilvl w:val="3"/>
          <w:numId w:val="60"/>
        </w:numPr>
        <w:tabs>
          <w:tab w:val="left" w:pos="2120"/>
        </w:tabs>
        <w:spacing w:before="3"/>
        <w:ind w:hanging="445"/>
        <w:rPr>
          <w:sz w:val="24"/>
        </w:rPr>
      </w:pPr>
      <w:r w:rsidRPr="005108E4">
        <w:rPr>
          <w:sz w:val="24"/>
        </w:rPr>
        <w:t xml:space="preserve">Be 21 </w:t>
      </w:r>
      <w:r w:rsidRPr="005108E4">
        <w:rPr>
          <w:spacing w:val="-3"/>
          <w:sz w:val="24"/>
        </w:rPr>
        <w:t xml:space="preserve">years </w:t>
      </w:r>
      <w:r w:rsidRPr="005108E4">
        <w:rPr>
          <w:sz w:val="24"/>
        </w:rPr>
        <w:t>of age or</w:t>
      </w:r>
      <w:r w:rsidRPr="005108E4">
        <w:rPr>
          <w:spacing w:val="-5"/>
          <w:sz w:val="24"/>
        </w:rPr>
        <w:t xml:space="preserve"> </w:t>
      </w:r>
      <w:r w:rsidRPr="005108E4">
        <w:rPr>
          <w:sz w:val="24"/>
        </w:rPr>
        <w:t>older;</w:t>
      </w:r>
    </w:p>
    <w:p w14:paraId="66647B7A" w14:textId="77777777" w:rsidR="00DA2759" w:rsidRPr="005108E4" w:rsidRDefault="009A7511">
      <w:pPr>
        <w:pStyle w:val="ListParagraph"/>
        <w:numPr>
          <w:ilvl w:val="3"/>
          <w:numId w:val="60"/>
        </w:numPr>
        <w:tabs>
          <w:tab w:val="left" w:pos="2098"/>
        </w:tabs>
        <w:spacing w:before="5" w:line="242" w:lineRule="auto"/>
        <w:ind w:left="1675" w:right="117" w:firstLine="0"/>
        <w:rPr>
          <w:sz w:val="24"/>
        </w:rPr>
      </w:pPr>
      <w:r w:rsidRPr="005108E4">
        <w:rPr>
          <w:sz w:val="24"/>
        </w:rPr>
        <w:t>Have</w:t>
      </w:r>
      <w:r w:rsidRPr="005108E4">
        <w:rPr>
          <w:spacing w:val="-18"/>
          <w:sz w:val="24"/>
        </w:rPr>
        <w:t xml:space="preserve"> </w:t>
      </w:r>
      <w:r w:rsidRPr="005108E4">
        <w:rPr>
          <w:sz w:val="24"/>
        </w:rPr>
        <w:t>not</w:t>
      </w:r>
      <w:r w:rsidRPr="005108E4">
        <w:rPr>
          <w:spacing w:val="-15"/>
          <w:sz w:val="24"/>
        </w:rPr>
        <w:t xml:space="preserve"> </w:t>
      </w:r>
      <w:r w:rsidRPr="005108E4">
        <w:rPr>
          <w:sz w:val="24"/>
        </w:rPr>
        <w:t>been</w:t>
      </w:r>
      <w:r w:rsidRPr="005108E4">
        <w:rPr>
          <w:spacing w:val="-17"/>
          <w:sz w:val="24"/>
        </w:rPr>
        <w:t xml:space="preserve"> </w:t>
      </w:r>
      <w:r w:rsidRPr="005108E4">
        <w:rPr>
          <w:sz w:val="24"/>
        </w:rPr>
        <w:t>convicted</w:t>
      </w:r>
      <w:r w:rsidRPr="005108E4">
        <w:rPr>
          <w:spacing w:val="-18"/>
          <w:sz w:val="24"/>
        </w:rPr>
        <w:t xml:space="preserve"> </w:t>
      </w:r>
      <w:r w:rsidRPr="005108E4">
        <w:rPr>
          <w:sz w:val="24"/>
        </w:rPr>
        <w:t>of</w:t>
      </w:r>
      <w:r w:rsidRPr="005108E4">
        <w:rPr>
          <w:spacing w:val="-19"/>
          <w:sz w:val="24"/>
        </w:rPr>
        <w:t xml:space="preserve"> </w:t>
      </w:r>
      <w:r w:rsidRPr="005108E4">
        <w:rPr>
          <w:sz w:val="24"/>
        </w:rPr>
        <w:t>an</w:t>
      </w:r>
      <w:r w:rsidRPr="005108E4">
        <w:rPr>
          <w:spacing w:val="-18"/>
          <w:sz w:val="24"/>
        </w:rPr>
        <w:t xml:space="preserve"> </w:t>
      </w:r>
      <w:r w:rsidRPr="005108E4">
        <w:rPr>
          <w:sz w:val="24"/>
        </w:rPr>
        <w:t>offense</w:t>
      </w:r>
      <w:r w:rsidRPr="005108E4">
        <w:rPr>
          <w:spacing w:val="-19"/>
          <w:sz w:val="24"/>
        </w:rPr>
        <w:t xml:space="preserve"> </w:t>
      </w:r>
      <w:r w:rsidRPr="005108E4">
        <w:rPr>
          <w:sz w:val="24"/>
        </w:rPr>
        <w:t>in</w:t>
      </w:r>
      <w:r w:rsidRPr="005108E4">
        <w:rPr>
          <w:spacing w:val="-17"/>
          <w:sz w:val="24"/>
        </w:rPr>
        <w:t xml:space="preserve"> </w:t>
      </w:r>
      <w:r w:rsidRPr="005108E4">
        <w:rPr>
          <w:sz w:val="24"/>
        </w:rPr>
        <w:t>the</w:t>
      </w:r>
      <w:r w:rsidRPr="005108E4">
        <w:rPr>
          <w:spacing w:val="-17"/>
          <w:sz w:val="24"/>
        </w:rPr>
        <w:t xml:space="preserve"> </w:t>
      </w:r>
      <w:r w:rsidRPr="005108E4">
        <w:rPr>
          <w:sz w:val="24"/>
        </w:rPr>
        <w:t>Commonwealth</w:t>
      </w:r>
      <w:r w:rsidRPr="005108E4">
        <w:rPr>
          <w:spacing w:val="-16"/>
          <w:sz w:val="24"/>
        </w:rPr>
        <w:t xml:space="preserve"> </w:t>
      </w:r>
      <w:r w:rsidRPr="005108E4">
        <w:rPr>
          <w:sz w:val="24"/>
        </w:rPr>
        <w:t>involving</w:t>
      </w:r>
      <w:r w:rsidRPr="005108E4">
        <w:rPr>
          <w:spacing w:val="-18"/>
          <w:sz w:val="24"/>
        </w:rPr>
        <w:t xml:space="preserve"> </w:t>
      </w:r>
      <w:r w:rsidRPr="005108E4">
        <w:rPr>
          <w:sz w:val="24"/>
        </w:rPr>
        <w:t>the</w:t>
      </w:r>
      <w:r w:rsidRPr="005108E4">
        <w:rPr>
          <w:spacing w:val="-18"/>
          <w:sz w:val="24"/>
        </w:rPr>
        <w:t xml:space="preserve"> </w:t>
      </w:r>
      <w:r w:rsidRPr="005108E4">
        <w:rPr>
          <w:sz w:val="24"/>
        </w:rPr>
        <w:t>distribution of</w:t>
      </w:r>
      <w:r w:rsidRPr="005108E4">
        <w:rPr>
          <w:spacing w:val="-11"/>
          <w:sz w:val="24"/>
        </w:rPr>
        <w:t xml:space="preserve"> </w:t>
      </w:r>
      <w:r w:rsidRPr="005108E4">
        <w:rPr>
          <w:sz w:val="24"/>
        </w:rPr>
        <w:t>controlled</w:t>
      </w:r>
      <w:r w:rsidRPr="005108E4">
        <w:rPr>
          <w:spacing w:val="-11"/>
          <w:sz w:val="24"/>
        </w:rPr>
        <w:t xml:space="preserve"> </w:t>
      </w:r>
      <w:r w:rsidRPr="005108E4">
        <w:rPr>
          <w:sz w:val="24"/>
        </w:rPr>
        <w:t>substances</w:t>
      </w:r>
      <w:r w:rsidRPr="005108E4">
        <w:rPr>
          <w:spacing w:val="-10"/>
          <w:sz w:val="24"/>
        </w:rPr>
        <w:t xml:space="preserve"> </w:t>
      </w:r>
      <w:r w:rsidRPr="005108E4">
        <w:rPr>
          <w:sz w:val="24"/>
        </w:rPr>
        <w:t>to</w:t>
      </w:r>
      <w:r w:rsidRPr="005108E4">
        <w:rPr>
          <w:spacing w:val="-11"/>
          <w:sz w:val="24"/>
        </w:rPr>
        <w:t xml:space="preserve"> </w:t>
      </w:r>
      <w:r w:rsidRPr="005108E4">
        <w:rPr>
          <w:sz w:val="24"/>
        </w:rPr>
        <w:t>minors,</w:t>
      </w:r>
      <w:r w:rsidRPr="005108E4">
        <w:rPr>
          <w:spacing w:val="-11"/>
          <w:sz w:val="24"/>
        </w:rPr>
        <w:t xml:space="preserve"> </w:t>
      </w:r>
      <w:r w:rsidRPr="005108E4">
        <w:rPr>
          <w:sz w:val="24"/>
        </w:rPr>
        <w:t>or</w:t>
      </w:r>
      <w:r w:rsidRPr="005108E4">
        <w:rPr>
          <w:spacing w:val="-10"/>
          <w:sz w:val="24"/>
        </w:rPr>
        <w:t xml:space="preserve"> </w:t>
      </w:r>
      <w:r w:rsidRPr="005108E4">
        <w:rPr>
          <w:sz w:val="24"/>
        </w:rPr>
        <w:t>a</w:t>
      </w:r>
      <w:r w:rsidRPr="005108E4">
        <w:rPr>
          <w:spacing w:val="-12"/>
          <w:sz w:val="24"/>
        </w:rPr>
        <w:t xml:space="preserve"> </w:t>
      </w:r>
      <w:r w:rsidRPr="005108E4">
        <w:rPr>
          <w:sz w:val="24"/>
        </w:rPr>
        <w:t>like</w:t>
      </w:r>
      <w:r w:rsidRPr="005108E4">
        <w:rPr>
          <w:spacing w:val="-11"/>
          <w:sz w:val="24"/>
        </w:rPr>
        <w:t xml:space="preserve"> </w:t>
      </w:r>
      <w:r w:rsidRPr="005108E4">
        <w:rPr>
          <w:sz w:val="24"/>
        </w:rPr>
        <w:t>violation</w:t>
      </w:r>
      <w:r w:rsidRPr="005108E4">
        <w:rPr>
          <w:spacing w:val="-11"/>
          <w:sz w:val="24"/>
        </w:rPr>
        <w:t xml:space="preserve"> </w:t>
      </w:r>
      <w:r w:rsidRPr="005108E4">
        <w:rPr>
          <w:sz w:val="24"/>
        </w:rPr>
        <w:t>of</w:t>
      </w:r>
      <w:r w:rsidRPr="005108E4">
        <w:rPr>
          <w:spacing w:val="-11"/>
          <w:sz w:val="24"/>
        </w:rPr>
        <w:t xml:space="preserve"> </w:t>
      </w:r>
      <w:r w:rsidRPr="005108E4">
        <w:rPr>
          <w:sz w:val="24"/>
        </w:rPr>
        <w:t>the</w:t>
      </w:r>
      <w:r w:rsidRPr="005108E4">
        <w:rPr>
          <w:spacing w:val="-11"/>
          <w:sz w:val="24"/>
        </w:rPr>
        <w:t xml:space="preserve"> </w:t>
      </w:r>
      <w:r w:rsidRPr="005108E4">
        <w:rPr>
          <w:sz w:val="24"/>
        </w:rPr>
        <w:t>laws</w:t>
      </w:r>
      <w:r w:rsidRPr="005108E4">
        <w:rPr>
          <w:spacing w:val="-11"/>
          <w:sz w:val="24"/>
        </w:rPr>
        <w:t xml:space="preserve"> </w:t>
      </w:r>
      <w:r w:rsidRPr="005108E4">
        <w:rPr>
          <w:sz w:val="24"/>
        </w:rPr>
        <w:t>of</w:t>
      </w:r>
      <w:r w:rsidRPr="005108E4">
        <w:rPr>
          <w:spacing w:val="-10"/>
          <w:sz w:val="24"/>
        </w:rPr>
        <w:t xml:space="preserve"> </w:t>
      </w:r>
      <w:r w:rsidRPr="005108E4">
        <w:rPr>
          <w:sz w:val="24"/>
        </w:rPr>
        <w:t>other</w:t>
      </w:r>
      <w:r w:rsidRPr="005108E4">
        <w:rPr>
          <w:spacing w:val="-11"/>
          <w:sz w:val="24"/>
        </w:rPr>
        <w:t xml:space="preserve"> </w:t>
      </w:r>
      <w:r w:rsidRPr="005108E4">
        <w:rPr>
          <w:sz w:val="24"/>
        </w:rPr>
        <w:t>jurisdictions;</w:t>
      </w:r>
      <w:r w:rsidRPr="005108E4">
        <w:rPr>
          <w:spacing w:val="-10"/>
          <w:sz w:val="24"/>
        </w:rPr>
        <w:t xml:space="preserve"> </w:t>
      </w:r>
      <w:r w:rsidRPr="005108E4">
        <w:rPr>
          <w:sz w:val="24"/>
        </w:rPr>
        <w:t>and</w:t>
      </w:r>
    </w:p>
    <w:p w14:paraId="37E1F56D" w14:textId="77777777" w:rsidR="00DA2759" w:rsidRPr="005108E4" w:rsidRDefault="009A7511">
      <w:pPr>
        <w:pStyle w:val="ListParagraph"/>
        <w:numPr>
          <w:ilvl w:val="3"/>
          <w:numId w:val="60"/>
        </w:numPr>
        <w:tabs>
          <w:tab w:val="left" w:pos="2183"/>
          <w:tab w:val="left" w:pos="2184"/>
        </w:tabs>
        <w:spacing w:before="2" w:line="242" w:lineRule="auto"/>
        <w:ind w:left="1675" w:right="118" w:firstLine="0"/>
        <w:rPr>
          <w:sz w:val="24"/>
        </w:rPr>
      </w:pPr>
      <w:r w:rsidRPr="005108E4">
        <w:rPr>
          <w:sz w:val="24"/>
        </w:rPr>
        <w:t>Be determined suitable for registration consistent with the provisions of 935 CMR 501.800 and 935 CMR 501.801 or 935 CMR</w:t>
      </w:r>
      <w:r w:rsidRPr="005108E4">
        <w:rPr>
          <w:spacing w:val="-9"/>
          <w:sz w:val="24"/>
        </w:rPr>
        <w:t xml:space="preserve"> </w:t>
      </w:r>
      <w:r w:rsidRPr="005108E4">
        <w:rPr>
          <w:sz w:val="24"/>
        </w:rPr>
        <w:t>501.802.</w:t>
      </w:r>
    </w:p>
    <w:p w14:paraId="729124F8" w14:textId="77777777" w:rsidR="00DA2759" w:rsidRPr="005108E4" w:rsidRDefault="00DA2759">
      <w:pPr>
        <w:pStyle w:val="BodyText"/>
        <w:spacing w:before="4"/>
        <w:jc w:val="left"/>
      </w:pPr>
    </w:p>
    <w:p w14:paraId="45443E25" w14:textId="77777777" w:rsidR="00DA2759" w:rsidRPr="005108E4" w:rsidRDefault="009A7511" w:rsidP="000E484C">
      <w:pPr>
        <w:pStyle w:val="ListParagraph"/>
        <w:numPr>
          <w:ilvl w:val="2"/>
          <w:numId w:val="60"/>
        </w:numPr>
        <w:tabs>
          <w:tab w:val="left" w:pos="459"/>
        </w:tabs>
        <w:ind w:left="1778" w:right="2705" w:hanging="1779"/>
        <w:jc w:val="right"/>
        <w:outlineLvl w:val="1"/>
        <w:rPr>
          <w:sz w:val="24"/>
        </w:rPr>
      </w:pPr>
      <w:r w:rsidRPr="005108E4">
        <w:rPr>
          <w:sz w:val="24"/>
        </w:rPr>
        <w:t>An</w:t>
      </w:r>
      <w:r w:rsidRPr="005108E4">
        <w:rPr>
          <w:spacing w:val="-6"/>
          <w:sz w:val="24"/>
        </w:rPr>
        <w:t xml:space="preserve"> </w:t>
      </w:r>
      <w:r w:rsidRPr="005108E4">
        <w:rPr>
          <w:sz w:val="24"/>
        </w:rPr>
        <w:t>application</w:t>
      </w:r>
      <w:r w:rsidRPr="005108E4">
        <w:rPr>
          <w:spacing w:val="-5"/>
          <w:sz w:val="24"/>
        </w:rPr>
        <w:t xml:space="preserve"> </w:t>
      </w:r>
      <w:r w:rsidRPr="005108E4">
        <w:rPr>
          <w:sz w:val="24"/>
        </w:rPr>
        <w:t>for</w:t>
      </w:r>
      <w:r w:rsidRPr="005108E4">
        <w:rPr>
          <w:spacing w:val="-6"/>
          <w:sz w:val="24"/>
        </w:rPr>
        <w:t xml:space="preserve"> </w:t>
      </w:r>
      <w:r w:rsidRPr="005108E4">
        <w:rPr>
          <w:sz w:val="24"/>
        </w:rPr>
        <w:t>registration</w:t>
      </w:r>
      <w:r w:rsidRPr="005108E4">
        <w:rPr>
          <w:spacing w:val="-5"/>
          <w:sz w:val="24"/>
        </w:rPr>
        <w:t xml:space="preserve"> </w:t>
      </w:r>
      <w:r w:rsidRPr="005108E4">
        <w:rPr>
          <w:sz w:val="24"/>
        </w:rPr>
        <w:t>of</w:t>
      </w:r>
      <w:r w:rsidRPr="005108E4">
        <w:rPr>
          <w:spacing w:val="-5"/>
          <w:sz w:val="24"/>
        </w:rPr>
        <w:t xml:space="preserve"> </w:t>
      </w:r>
      <w:r w:rsidRPr="005108E4">
        <w:rPr>
          <w:sz w:val="24"/>
        </w:rPr>
        <w:t>an</w:t>
      </w:r>
      <w:r w:rsidRPr="005108E4">
        <w:rPr>
          <w:spacing w:val="-6"/>
          <w:sz w:val="24"/>
        </w:rPr>
        <w:t xml:space="preserve"> </w:t>
      </w:r>
      <w:r w:rsidRPr="005108E4">
        <w:rPr>
          <w:sz w:val="24"/>
        </w:rPr>
        <w:t>MTC</w:t>
      </w:r>
      <w:r w:rsidRPr="005108E4">
        <w:rPr>
          <w:spacing w:val="-4"/>
          <w:sz w:val="24"/>
        </w:rPr>
        <w:t xml:space="preserve"> </w:t>
      </w:r>
      <w:r w:rsidRPr="005108E4">
        <w:rPr>
          <w:sz w:val="24"/>
        </w:rPr>
        <w:t>agent</w:t>
      </w:r>
      <w:r w:rsidRPr="005108E4">
        <w:rPr>
          <w:spacing w:val="-5"/>
          <w:sz w:val="24"/>
        </w:rPr>
        <w:t xml:space="preserve"> </w:t>
      </w:r>
      <w:r w:rsidRPr="005108E4">
        <w:rPr>
          <w:sz w:val="24"/>
        </w:rPr>
        <w:t>shall</w:t>
      </w:r>
      <w:r w:rsidRPr="005108E4">
        <w:rPr>
          <w:spacing w:val="-4"/>
          <w:sz w:val="24"/>
        </w:rPr>
        <w:t xml:space="preserve"> </w:t>
      </w:r>
      <w:r w:rsidRPr="005108E4">
        <w:rPr>
          <w:sz w:val="24"/>
        </w:rPr>
        <w:t>include:</w:t>
      </w:r>
    </w:p>
    <w:p w14:paraId="6610FB9D" w14:textId="77777777" w:rsidR="00DA2759" w:rsidRPr="005108E4" w:rsidRDefault="009A7511">
      <w:pPr>
        <w:pStyle w:val="ListParagraph"/>
        <w:numPr>
          <w:ilvl w:val="3"/>
          <w:numId w:val="60"/>
        </w:numPr>
        <w:tabs>
          <w:tab w:val="left" w:pos="444"/>
        </w:tabs>
        <w:spacing w:before="5"/>
        <w:ind w:right="2787" w:hanging="2120"/>
        <w:jc w:val="right"/>
        <w:rPr>
          <w:sz w:val="24"/>
        </w:rPr>
      </w:pPr>
      <w:r w:rsidRPr="005108E4">
        <w:rPr>
          <w:sz w:val="24"/>
        </w:rPr>
        <w:t>The full name, date of birth and address of the</w:t>
      </w:r>
      <w:r w:rsidRPr="005108E4">
        <w:rPr>
          <w:spacing w:val="-42"/>
          <w:sz w:val="24"/>
        </w:rPr>
        <w:t xml:space="preserve"> </w:t>
      </w:r>
      <w:r w:rsidRPr="005108E4">
        <w:rPr>
          <w:sz w:val="24"/>
        </w:rPr>
        <w:t>individual;</w:t>
      </w:r>
    </w:p>
    <w:p w14:paraId="34919EA3" w14:textId="77777777" w:rsidR="00DA2759" w:rsidRPr="005108E4" w:rsidRDefault="009A7511">
      <w:pPr>
        <w:pStyle w:val="ListParagraph"/>
        <w:numPr>
          <w:ilvl w:val="3"/>
          <w:numId w:val="60"/>
        </w:numPr>
        <w:tabs>
          <w:tab w:val="left" w:pos="2076"/>
        </w:tabs>
        <w:spacing w:before="2" w:line="244" w:lineRule="auto"/>
        <w:ind w:left="1675" w:right="119" w:firstLine="0"/>
        <w:rPr>
          <w:sz w:val="24"/>
        </w:rPr>
      </w:pPr>
      <w:r w:rsidRPr="005108E4">
        <w:rPr>
          <w:sz w:val="24"/>
        </w:rPr>
        <w:t>All</w:t>
      </w:r>
      <w:r w:rsidRPr="005108E4">
        <w:rPr>
          <w:spacing w:val="-23"/>
          <w:sz w:val="24"/>
        </w:rPr>
        <w:t xml:space="preserve"> </w:t>
      </w:r>
      <w:r w:rsidRPr="005108E4">
        <w:rPr>
          <w:sz w:val="24"/>
        </w:rPr>
        <w:t>aliases</w:t>
      </w:r>
      <w:r w:rsidRPr="005108E4">
        <w:rPr>
          <w:spacing w:val="-23"/>
          <w:sz w:val="24"/>
        </w:rPr>
        <w:t xml:space="preserve"> </w:t>
      </w:r>
      <w:r w:rsidRPr="005108E4">
        <w:rPr>
          <w:sz w:val="24"/>
        </w:rPr>
        <w:t>used</w:t>
      </w:r>
      <w:r w:rsidRPr="005108E4">
        <w:rPr>
          <w:spacing w:val="-23"/>
          <w:sz w:val="24"/>
        </w:rPr>
        <w:t xml:space="preserve"> </w:t>
      </w:r>
      <w:r w:rsidRPr="005108E4">
        <w:rPr>
          <w:sz w:val="24"/>
        </w:rPr>
        <w:t>previously</w:t>
      </w:r>
      <w:r w:rsidRPr="005108E4">
        <w:rPr>
          <w:spacing w:val="-30"/>
          <w:sz w:val="24"/>
        </w:rPr>
        <w:t xml:space="preserve"> </w:t>
      </w:r>
      <w:r w:rsidRPr="005108E4">
        <w:rPr>
          <w:sz w:val="24"/>
        </w:rPr>
        <w:t>or</w:t>
      </w:r>
      <w:r w:rsidRPr="005108E4">
        <w:rPr>
          <w:spacing w:val="-23"/>
          <w:sz w:val="24"/>
        </w:rPr>
        <w:t xml:space="preserve"> </w:t>
      </w:r>
      <w:r w:rsidRPr="005108E4">
        <w:rPr>
          <w:sz w:val="24"/>
        </w:rPr>
        <w:t>currently</w:t>
      </w:r>
      <w:r w:rsidRPr="005108E4">
        <w:rPr>
          <w:spacing w:val="-30"/>
          <w:sz w:val="24"/>
        </w:rPr>
        <w:t xml:space="preserve"> </w:t>
      </w:r>
      <w:r w:rsidRPr="005108E4">
        <w:rPr>
          <w:sz w:val="24"/>
        </w:rPr>
        <w:t>in</w:t>
      </w:r>
      <w:r w:rsidRPr="005108E4">
        <w:rPr>
          <w:spacing w:val="-23"/>
          <w:sz w:val="24"/>
        </w:rPr>
        <w:t xml:space="preserve"> </w:t>
      </w:r>
      <w:r w:rsidRPr="005108E4">
        <w:rPr>
          <w:sz w:val="24"/>
        </w:rPr>
        <w:t>use</w:t>
      </w:r>
      <w:r w:rsidRPr="005108E4">
        <w:rPr>
          <w:spacing w:val="-22"/>
          <w:sz w:val="24"/>
        </w:rPr>
        <w:t xml:space="preserve"> </w:t>
      </w:r>
      <w:r w:rsidRPr="005108E4">
        <w:rPr>
          <w:sz w:val="24"/>
        </w:rPr>
        <w:t>by</w:t>
      </w:r>
      <w:r w:rsidRPr="005108E4">
        <w:rPr>
          <w:spacing w:val="-28"/>
          <w:sz w:val="24"/>
        </w:rPr>
        <w:t xml:space="preserve"> </w:t>
      </w:r>
      <w:r w:rsidRPr="005108E4">
        <w:rPr>
          <w:sz w:val="24"/>
        </w:rPr>
        <w:t>the</w:t>
      </w:r>
      <w:r w:rsidRPr="005108E4">
        <w:rPr>
          <w:spacing w:val="-21"/>
          <w:sz w:val="24"/>
        </w:rPr>
        <w:t xml:space="preserve"> </w:t>
      </w:r>
      <w:r w:rsidRPr="005108E4">
        <w:rPr>
          <w:sz w:val="24"/>
        </w:rPr>
        <w:t>individual,</w:t>
      </w:r>
      <w:r w:rsidRPr="005108E4">
        <w:rPr>
          <w:spacing w:val="-21"/>
          <w:sz w:val="24"/>
        </w:rPr>
        <w:t xml:space="preserve"> </w:t>
      </w:r>
      <w:r w:rsidRPr="005108E4">
        <w:rPr>
          <w:sz w:val="24"/>
        </w:rPr>
        <w:t>including</w:t>
      </w:r>
      <w:r w:rsidRPr="005108E4">
        <w:rPr>
          <w:spacing w:val="-23"/>
          <w:sz w:val="24"/>
        </w:rPr>
        <w:t xml:space="preserve"> </w:t>
      </w:r>
      <w:r w:rsidRPr="005108E4">
        <w:rPr>
          <w:sz w:val="24"/>
        </w:rPr>
        <w:t>maiden</w:t>
      </w:r>
      <w:r w:rsidRPr="005108E4">
        <w:rPr>
          <w:spacing w:val="-23"/>
          <w:sz w:val="24"/>
        </w:rPr>
        <w:t xml:space="preserve"> </w:t>
      </w:r>
      <w:r w:rsidRPr="005108E4">
        <w:rPr>
          <w:sz w:val="24"/>
        </w:rPr>
        <w:t>name, if</w:t>
      </w:r>
      <w:r w:rsidRPr="005108E4">
        <w:rPr>
          <w:spacing w:val="-1"/>
          <w:sz w:val="24"/>
        </w:rPr>
        <w:t xml:space="preserve"> </w:t>
      </w:r>
      <w:r w:rsidRPr="005108E4">
        <w:rPr>
          <w:spacing w:val="-3"/>
          <w:sz w:val="24"/>
        </w:rPr>
        <w:t>any;</w:t>
      </w:r>
    </w:p>
    <w:p w14:paraId="517F9C92" w14:textId="77777777" w:rsidR="00DA2759" w:rsidRPr="005108E4" w:rsidRDefault="009A7511">
      <w:pPr>
        <w:pStyle w:val="ListParagraph"/>
        <w:numPr>
          <w:ilvl w:val="3"/>
          <w:numId w:val="60"/>
        </w:numPr>
        <w:tabs>
          <w:tab w:val="left" w:pos="2096"/>
        </w:tabs>
        <w:spacing w:line="242" w:lineRule="auto"/>
        <w:ind w:left="1675" w:right="116" w:firstLine="0"/>
        <w:rPr>
          <w:sz w:val="24"/>
        </w:rPr>
      </w:pPr>
      <w:r w:rsidRPr="005108E4">
        <w:rPr>
          <w:sz w:val="24"/>
        </w:rPr>
        <w:t>A</w:t>
      </w:r>
      <w:r w:rsidRPr="005108E4">
        <w:rPr>
          <w:spacing w:val="-14"/>
          <w:sz w:val="24"/>
        </w:rPr>
        <w:t xml:space="preserve"> </w:t>
      </w:r>
      <w:r w:rsidRPr="005108E4">
        <w:rPr>
          <w:sz w:val="24"/>
        </w:rPr>
        <w:t>copy</w:t>
      </w:r>
      <w:r w:rsidRPr="005108E4">
        <w:rPr>
          <w:spacing w:val="-21"/>
          <w:sz w:val="24"/>
        </w:rPr>
        <w:t xml:space="preserve"> </w:t>
      </w:r>
      <w:r w:rsidRPr="005108E4">
        <w:rPr>
          <w:sz w:val="24"/>
        </w:rPr>
        <w:t>of</w:t>
      </w:r>
      <w:r w:rsidRPr="005108E4">
        <w:rPr>
          <w:spacing w:val="-13"/>
          <w:sz w:val="24"/>
        </w:rPr>
        <w:t xml:space="preserve"> </w:t>
      </w:r>
      <w:r w:rsidRPr="005108E4">
        <w:rPr>
          <w:sz w:val="24"/>
        </w:rPr>
        <w:t>the</w:t>
      </w:r>
      <w:r w:rsidRPr="005108E4">
        <w:rPr>
          <w:spacing w:val="-15"/>
          <w:sz w:val="24"/>
        </w:rPr>
        <w:t xml:space="preserve"> </w:t>
      </w:r>
      <w:r w:rsidRPr="005108E4">
        <w:rPr>
          <w:sz w:val="24"/>
        </w:rPr>
        <w:t>applicant's</w:t>
      </w:r>
      <w:r w:rsidRPr="005108E4">
        <w:rPr>
          <w:spacing w:val="-16"/>
          <w:sz w:val="24"/>
        </w:rPr>
        <w:t xml:space="preserve"> </w:t>
      </w:r>
      <w:r w:rsidRPr="005108E4">
        <w:rPr>
          <w:sz w:val="24"/>
        </w:rPr>
        <w:t>driver's</w:t>
      </w:r>
      <w:r w:rsidRPr="005108E4">
        <w:rPr>
          <w:spacing w:val="-16"/>
          <w:sz w:val="24"/>
        </w:rPr>
        <w:t xml:space="preserve"> </w:t>
      </w:r>
      <w:r w:rsidRPr="005108E4">
        <w:rPr>
          <w:sz w:val="24"/>
        </w:rPr>
        <w:t>license,</w:t>
      </w:r>
      <w:r w:rsidRPr="005108E4">
        <w:rPr>
          <w:spacing w:val="-15"/>
          <w:sz w:val="24"/>
        </w:rPr>
        <w:t xml:space="preserve"> </w:t>
      </w:r>
      <w:r w:rsidRPr="005108E4">
        <w:rPr>
          <w:sz w:val="24"/>
        </w:rPr>
        <w:t>government-issued</w:t>
      </w:r>
      <w:r w:rsidRPr="005108E4">
        <w:rPr>
          <w:spacing w:val="-16"/>
          <w:sz w:val="24"/>
        </w:rPr>
        <w:t xml:space="preserve"> </w:t>
      </w:r>
      <w:r w:rsidRPr="005108E4">
        <w:rPr>
          <w:sz w:val="24"/>
        </w:rPr>
        <w:t>identification</w:t>
      </w:r>
      <w:r w:rsidRPr="005108E4">
        <w:rPr>
          <w:spacing w:val="-16"/>
          <w:sz w:val="24"/>
        </w:rPr>
        <w:t xml:space="preserve"> </w:t>
      </w:r>
      <w:r w:rsidRPr="005108E4">
        <w:rPr>
          <w:sz w:val="24"/>
        </w:rPr>
        <w:t>card,</w:t>
      </w:r>
      <w:r w:rsidRPr="005108E4">
        <w:rPr>
          <w:spacing w:val="-15"/>
          <w:sz w:val="24"/>
        </w:rPr>
        <w:t xml:space="preserve"> </w:t>
      </w:r>
      <w:r w:rsidRPr="005108E4">
        <w:rPr>
          <w:sz w:val="24"/>
        </w:rPr>
        <w:t>liquor purchase identification card issued pursuant to M.G.L. c. 138, § 34B, or other verifiable identity document acceptable to the</w:t>
      </w:r>
      <w:r w:rsidRPr="005108E4">
        <w:rPr>
          <w:spacing w:val="-15"/>
          <w:sz w:val="24"/>
        </w:rPr>
        <w:t xml:space="preserve"> </w:t>
      </w:r>
      <w:r w:rsidRPr="005108E4">
        <w:rPr>
          <w:sz w:val="24"/>
        </w:rPr>
        <w:t>Commission;</w:t>
      </w:r>
    </w:p>
    <w:p w14:paraId="27A66036" w14:textId="77777777" w:rsidR="00DA2759" w:rsidRPr="005108E4" w:rsidRDefault="009A7511">
      <w:pPr>
        <w:pStyle w:val="ListParagraph"/>
        <w:numPr>
          <w:ilvl w:val="3"/>
          <w:numId w:val="60"/>
        </w:numPr>
        <w:tabs>
          <w:tab w:val="left" w:pos="2206"/>
        </w:tabs>
        <w:spacing w:line="242" w:lineRule="auto"/>
        <w:ind w:left="1675" w:right="117" w:firstLine="0"/>
        <w:rPr>
          <w:sz w:val="24"/>
        </w:rPr>
      </w:pPr>
      <w:r w:rsidRPr="005108E4">
        <w:rPr>
          <w:sz w:val="24"/>
        </w:rPr>
        <w:t>An attestation that the individual will not engage in the diversion of Marijuana or Marijuana</w:t>
      </w:r>
      <w:r w:rsidRPr="005108E4">
        <w:rPr>
          <w:spacing w:val="-3"/>
          <w:sz w:val="24"/>
        </w:rPr>
        <w:t xml:space="preserve"> </w:t>
      </w:r>
      <w:r w:rsidRPr="005108E4">
        <w:rPr>
          <w:sz w:val="24"/>
        </w:rPr>
        <w:t>Products;</w:t>
      </w:r>
    </w:p>
    <w:p w14:paraId="4EB823F3" w14:textId="77777777" w:rsidR="00DA2759" w:rsidRPr="005108E4" w:rsidRDefault="00DA2759">
      <w:pPr>
        <w:pStyle w:val="BodyText"/>
        <w:spacing w:before="10"/>
        <w:jc w:val="left"/>
        <w:rPr>
          <w:sz w:val="19"/>
        </w:rPr>
      </w:pPr>
    </w:p>
    <w:p w14:paraId="33581679" w14:textId="77777777" w:rsidR="00DA2759" w:rsidRPr="005108E4" w:rsidRDefault="009A7511">
      <w:pPr>
        <w:pStyle w:val="ListParagraph"/>
        <w:numPr>
          <w:ilvl w:val="3"/>
          <w:numId w:val="60"/>
        </w:numPr>
        <w:tabs>
          <w:tab w:val="left" w:pos="2127"/>
        </w:tabs>
        <w:spacing w:line="242" w:lineRule="auto"/>
        <w:ind w:left="1675" w:right="117" w:firstLine="0"/>
        <w:rPr>
          <w:sz w:val="24"/>
        </w:rPr>
      </w:pPr>
      <w:r w:rsidRPr="005108E4">
        <w:rPr>
          <w:sz w:val="24"/>
        </w:rPr>
        <w:t>Written acknowledgment by the individual of the limitations on their authorization to cultivate,</w:t>
      </w:r>
      <w:r w:rsidRPr="005108E4">
        <w:rPr>
          <w:spacing w:val="-14"/>
          <w:sz w:val="24"/>
        </w:rPr>
        <w:t xml:space="preserve"> </w:t>
      </w:r>
      <w:r w:rsidRPr="005108E4">
        <w:rPr>
          <w:sz w:val="24"/>
        </w:rPr>
        <w:t>harvest,</w:t>
      </w:r>
      <w:r w:rsidRPr="005108E4">
        <w:rPr>
          <w:spacing w:val="-14"/>
          <w:sz w:val="24"/>
        </w:rPr>
        <w:t xml:space="preserve"> </w:t>
      </w:r>
      <w:r w:rsidRPr="005108E4">
        <w:rPr>
          <w:sz w:val="24"/>
        </w:rPr>
        <w:t>prepare,</w:t>
      </w:r>
      <w:r w:rsidRPr="005108E4">
        <w:rPr>
          <w:spacing w:val="-14"/>
          <w:sz w:val="24"/>
        </w:rPr>
        <w:t xml:space="preserve"> </w:t>
      </w:r>
      <w:r w:rsidRPr="005108E4">
        <w:rPr>
          <w:sz w:val="24"/>
        </w:rPr>
        <w:t>package,</w:t>
      </w:r>
      <w:r w:rsidRPr="005108E4">
        <w:rPr>
          <w:spacing w:val="-14"/>
          <w:sz w:val="24"/>
        </w:rPr>
        <w:t xml:space="preserve"> </w:t>
      </w:r>
      <w:r w:rsidRPr="005108E4">
        <w:rPr>
          <w:sz w:val="24"/>
        </w:rPr>
        <w:t>possess,</w:t>
      </w:r>
      <w:r w:rsidRPr="005108E4">
        <w:rPr>
          <w:spacing w:val="-12"/>
          <w:sz w:val="24"/>
        </w:rPr>
        <w:t xml:space="preserve"> </w:t>
      </w:r>
      <w:r w:rsidRPr="005108E4">
        <w:rPr>
          <w:sz w:val="24"/>
        </w:rPr>
        <w:t>transport,</w:t>
      </w:r>
      <w:r w:rsidRPr="005108E4">
        <w:rPr>
          <w:spacing w:val="-11"/>
          <w:sz w:val="24"/>
        </w:rPr>
        <w:t xml:space="preserve"> </w:t>
      </w:r>
      <w:r w:rsidRPr="005108E4">
        <w:rPr>
          <w:sz w:val="24"/>
        </w:rPr>
        <w:t>and</w:t>
      </w:r>
      <w:r w:rsidRPr="005108E4">
        <w:rPr>
          <w:spacing w:val="-11"/>
          <w:sz w:val="24"/>
        </w:rPr>
        <w:t xml:space="preserve"> </w:t>
      </w:r>
      <w:r w:rsidRPr="005108E4">
        <w:rPr>
          <w:sz w:val="24"/>
        </w:rPr>
        <w:t>dispense</w:t>
      </w:r>
      <w:r w:rsidRPr="005108E4">
        <w:rPr>
          <w:spacing w:val="-15"/>
          <w:sz w:val="24"/>
        </w:rPr>
        <w:t xml:space="preserve"> </w:t>
      </w:r>
      <w:r w:rsidRPr="005108E4">
        <w:rPr>
          <w:sz w:val="24"/>
        </w:rPr>
        <w:t>marijuana</w:t>
      </w:r>
      <w:r w:rsidRPr="005108E4">
        <w:rPr>
          <w:spacing w:val="-15"/>
          <w:sz w:val="24"/>
        </w:rPr>
        <w:t xml:space="preserve"> </w:t>
      </w:r>
      <w:r w:rsidRPr="005108E4">
        <w:rPr>
          <w:sz w:val="24"/>
        </w:rPr>
        <w:t>for</w:t>
      </w:r>
      <w:r w:rsidRPr="005108E4">
        <w:rPr>
          <w:spacing w:val="-14"/>
          <w:sz w:val="24"/>
        </w:rPr>
        <w:t xml:space="preserve"> </w:t>
      </w:r>
      <w:r w:rsidRPr="005108E4">
        <w:rPr>
          <w:sz w:val="24"/>
        </w:rPr>
        <w:t>medical purposes in the</w:t>
      </w:r>
      <w:r w:rsidRPr="005108E4">
        <w:rPr>
          <w:spacing w:val="-4"/>
          <w:sz w:val="24"/>
        </w:rPr>
        <w:t xml:space="preserve"> </w:t>
      </w:r>
      <w:r w:rsidRPr="005108E4">
        <w:rPr>
          <w:sz w:val="24"/>
        </w:rPr>
        <w:t>Commonwealth;</w:t>
      </w:r>
    </w:p>
    <w:p w14:paraId="5562EEB5" w14:textId="77777777" w:rsidR="00DA2759" w:rsidRPr="005108E4" w:rsidRDefault="009A7511">
      <w:pPr>
        <w:pStyle w:val="ListParagraph"/>
        <w:numPr>
          <w:ilvl w:val="3"/>
          <w:numId w:val="60"/>
        </w:numPr>
        <w:tabs>
          <w:tab w:val="left" w:pos="2093"/>
        </w:tabs>
        <w:spacing w:before="2"/>
        <w:ind w:left="2092" w:hanging="418"/>
        <w:rPr>
          <w:sz w:val="24"/>
        </w:rPr>
      </w:pPr>
      <w:r w:rsidRPr="005108E4">
        <w:rPr>
          <w:sz w:val="24"/>
        </w:rPr>
        <w:t>background information including, as</w:t>
      </w:r>
      <w:r w:rsidRPr="005108E4">
        <w:rPr>
          <w:spacing w:val="-6"/>
          <w:sz w:val="24"/>
        </w:rPr>
        <w:t xml:space="preserve"> </w:t>
      </w:r>
      <w:r w:rsidRPr="005108E4">
        <w:rPr>
          <w:sz w:val="24"/>
        </w:rPr>
        <w:t>applicable:</w:t>
      </w:r>
    </w:p>
    <w:p w14:paraId="4F6C6BEC" w14:textId="51D41D5B" w:rsidR="00DA2759" w:rsidRPr="005108E4" w:rsidRDefault="009A7511">
      <w:pPr>
        <w:pStyle w:val="ListParagraph"/>
        <w:numPr>
          <w:ilvl w:val="4"/>
          <w:numId w:val="60"/>
        </w:numPr>
        <w:tabs>
          <w:tab w:val="left" w:pos="2439"/>
        </w:tabs>
        <w:spacing w:before="4" w:line="242" w:lineRule="auto"/>
        <w:ind w:right="116" w:firstLine="0"/>
        <w:rPr>
          <w:sz w:val="24"/>
        </w:rPr>
      </w:pPr>
      <w:r w:rsidRPr="005108E4">
        <w:rPr>
          <w:sz w:val="24"/>
        </w:rPr>
        <w:t>A description and the relevant dates of any criminal action under the laws of the Commonwealth, or an Other Jurisdiction, whether for a felony or misdemeanor and which</w:t>
      </w:r>
      <w:r w:rsidRPr="005108E4">
        <w:rPr>
          <w:spacing w:val="-12"/>
          <w:sz w:val="24"/>
        </w:rPr>
        <w:t xml:space="preserve"> </w:t>
      </w:r>
      <w:r w:rsidRPr="005108E4">
        <w:rPr>
          <w:sz w:val="24"/>
        </w:rPr>
        <w:t>resulted</w:t>
      </w:r>
      <w:r w:rsidRPr="005108E4">
        <w:rPr>
          <w:spacing w:val="-11"/>
          <w:sz w:val="24"/>
        </w:rPr>
        <w:t xml:space="preserve"> </w:t>
      </w:r>
      <w:r w:rsidRPr="005108E4">
        <w:rPr>
          <w:sz w:val="24"/>
        </w:rPr>
        <w:t>in</w:t>
      </w:r>
      <w:r w:rsidRPr="005108E4">
        <w:rPr>
          <w:spacing w:val="-11"/>
          <w:sz w:val="24"/>
        </w:rPr>
        <w:t xml:space="preserve"> </w:t>
      </w:r>
      <w:r w:rsidRPr="005108E4">
        <w:rPr>
          <w:sz w:val="24"/>
        </w:rPr>
        <w:t>conviction,</w:t>
      </w:r>
      <w:r w:rsidRPr="005108E4">
        <w:rPr>
          <w:spacing w:val="-11"/>
          <w:sz w:val="24"/>
        </w:rPr>
        <w:t xml:space="preserve"> </w:t>
      </w:r>
      <w:r w:rsidRPr="005108E4">
        <w:rPr>
          <w:sz w:val="24"/>
        </w:rPr>
        <w:t>or</w:t>
      </w:r>
      <w:r w:rsidRPr="005108E4">
        <w:rPr>
          <w:spacing w:val="-11"/>
          <w:sz w:val="24"/>
        </w:rPr>
        <w:t xml:space="preserve"> </w:t>
      </w:r>
      <w:r w:rsidRPr="005108E4">
        <w:rPr>
          <w:sz w:val="24"/>
        </w:rPr>
        <w:t>guilty</w:t>
      </w:r>
      <w:r w:rsidRPr="005108E4">
        <w:rPr>
          <w:spacing w:val="-18"/>
          <w:sz w:val="24"/>
        </w:rPr>
        <w:t xml:space="preserve"> </w:t>
      </w:r>
      <w:r w:rsidRPr="005108E4">
        <w:rPr>
          <w:sz w:val="24"/>
        </w:rPr>
        <w:t>plea,</w:t>
      </w:r>
      <w:r w:rsidRPr="005108E4">
        <w:rPr>
          <w:spacing w:val="-11"/>
          <w:sz w:val="24"/>
        </w:rPr>
        <w:t xml:space="preserve"> </w:t>
      </w:r>
      <w:r w:rsidRPr="005108E4">
        <w:rPr>
          <w:sz w:val="24"/>
        </w:rPr>
        <w:t>or</w:t>
      </w:r>
      <w:r w:rsidRPr="005108E4">
        <w:rPr>
          <w:spacing w:val="-10"/>
          <w:sz w:val="24"/>
        </w:rPr>
        <w:t xml:space="preserve"> </w:t>
      </w:r>
      <w:r w:rsidRPr="005108E4">
        <w:rPr>
          <w:sz w:val="24"/>
        </w:rPr>
        <w:t>plea</w:t>
      </w:r>
      <w:r w:rsidRPr="005108E4">
        <w:rPr>
          <w:spacing w:val="-9"/>
          <w:sz w:val="24"/>
        </w:rPr>
        <w:t xml:space="preserve"> </w:t>
      </w:r>
      <w:r w:rsidRPr="005108E4">
        <w:rPr>
          <w:sz w:val="24"/>
        </w:rPr>
        <w:t>of</w:t>
      </w:r>
      <w:r w:rsidRPr="005108E4">
        <w:rPr>
          <w:spacing w:val="-9"/>
          <w:sz w:val="24"/>
        </w:rPr>
        <w:t xml:space="preserve"> </w:t>
      </w:r>
      <w:r w:rsidRPr="005108E4">
        <w:rPr>
          <w:i/>
          <w:sz w:val="24"/>
        </w:rPr>
        <w:t>nolo</w:t>
      </w:r>
      <w:r w:rsidRPr="005108E4">
        <w:rPr>
          <w:i/>
          <w:spacing w:val="-9"/>
          <w:sz w:val="24"/>
        </w:rPr>
        <w:t xml:space="preserve"> </w:t>
      </w:r>
      <w:r w:rsidRPr="005108E4">
        <w:rPr>
          <w:i/>
          <w:sz w:val="24"/>
        </w:rPr>
        <w:t>contendere</w:t>
      </w:r>
      <w:r w:rsidRPr="005108E4">
        <w:rPr>
          <w:sz w:val="24"/>
        </w:rPr>
        <w:t>,</w:t>
      </w:r>
      <w:r w:rsidRPr="005108E4">
        <w:rPr>
          <w:spacing w:val="-8"/>
          <w:sz w:val="24"/>
        </w:rPr>
        <w:t xml:space="preserve"> </w:t>
      </w:r>
      <w:r w:rsidRPr="005108E4">
        <w:rPr>
          <w:sz w:val="24"/>
        </w:rPr>
        <w:t>or</w:t>
      </w:r>
      <w:r w:rsidRPr="005108E4">
        <w:rPr>
          <w:spacing w:val="-11"/>
          <w:sz w:val="24"/>
        </w:rPr>
        <w:t xml:space="preserve"> </w:t>
      </w:r>
      <w:r w:rsidRPr="005108E4">
        <w:rPr>
          <w:sz w:val="24"/>
        </w:rPr>
        <w:t>admission</w:t>
      </w:r>
      <w:r w:rsidRPr="005108E4">
        <w:rPr>
          <w:spacing w:val="-11"/>
          <w:sz w:val="24"/>
        </w:rPr>
        <w:t xml:space="preserve"> </w:t>
      </w:r>
      <w:r w:rsidRPr="005108E4">
        <w:rPr>
          <w:sz w:val="24"/>
        </w:rPr>
        <w:t>of sufficient</w:t>
      </w:r>
      <w:r w:rsidRPr="005108E4">
        <w:rPr>
          <w:spacing w:val="-1"/>
          <w:sz w:val="24"/>
        </w:rPr>
        <w:t xml:space="preserve"> </w:t>
      </w:r>
      <w:r w:rsidRPr="005108E4">
        <w:rPr>
          <w:sz w:val="24"/>
        </w:rPr>
        <w:t>facts;</w:t>
      </w:r>
    </w:p>
    <w:p w14:paraId="0D75123B" w14:textId="77777777" w:rsidR="00DA2759" w:rsidRPr="005108E4" w:rsidRDefault="009A7511">
      <w:pPr>
        <w:pStyle w:val="ListParagraph"/>
        <w:numPr>
          <w:ilvl w:val="4"/>
          <w:numId w:val="60"/>
        </w:numPr>
        <w:tabs>
          <w:tab w:val="left" w:pos="2408"/>
        </w:tabs>
        <w:spacing w:before="4" w:line="242" w:lineRule="auto"/>
        <w:ind w:right="117" w:firstLine="0"/>
        <w:rPr>
          <w:sz w:val="24"/>
        </w:rPr>
      </w:pPr>
      <w:r w:rsidRPr="005108E4">
        <w:rPr>
          <w:sz w:val="24"/>
        </w:rPr>
        <w:t>A description and the relevant dates of any civil or administrative action under the laws of the Commonwealth, or an Other Jurisdiction, relating to any professional or occupational or fraudulent</w:t>
      </w:r>
      <w:r w:rsidRPr="005108E4">
        <w:rPr>
          <w:spacing w:val="-3"/>
          <w:sz w:val="24"/>
        </w:rPr>
        <w:t xml:space="preserve"> </w:t>
      </w:r>
      <w:r w:rsidRPr="005108E4">
        <w:rPr>
          <w:sz w:val="24"/>
        </w:rPr>
        <w:t>practices;</w:t>
      </w:r>
    </w:p>
    <w:p w14:paraId="5F491E93" w14:textId="77777777" w:rsidR="00DA2759" w:rsidRPr="005108E4" w:rsidRDefault="009A7511">
      <w:pPr>
        <w:pStyle w:val="ListParagraph"/>
        <w:numPr>
          <w:ilvl w:val="4"/>
          <w:numId w:val="60"/>
        </w:numPr>
        <w:tabs>
          <w:tab w:val="left" w:pos="2496"/>
        </w:tabs>
        <w:spacing w:before="1" w:line="242" w:lineRule="auto"/>
        <w:ind w:right="117" w:firstLine="0"/>
        <w:rPr>
          <w:sz w:val="24"/>
        </w:rPr>
      </w:pPr>
      <w:r w:rsidRPr="005108E4">
        <w:rPr>
          <w:sz w:val="24"/>
        </w:rPr>
        <w:t xml:space="preserve">A description and relevant dates of any past or pending denial, suspension, or revocation of a license or registration, or the denial of a renewal of a license or registration, for any </w:t>
      </w:r>
      <w:r w:rsidRPr="005108E4">
        <w:rPr>
          <w:spacing w:val="-3"/>
          <w:sz w:val="24"/>
        </w:rPr>
        <w:t xml:space="preserve">type </w:t>
      </w:r>
      <w:r w:rsidRPr="005108E4">
        <w:rPr>
          <w:sz w:val="24"/>
        </w:rPr>
        <w:t>of business or profession, by any federal, state, or local government, or any foreign</w:t>
      </w:r>
      <w:r w:rsidRPr="005108E4">
        <w:rPr>
          <w:spacing w:val="-13"/>
          <w:sz w:val="24"/>
        </w:rPr>
        <w:t xml:space="preserve"> </w:t>
      </w:r>
      <w:r w:rsidRPr="005108E4">
        <w:rPr>
          <w:sz w:val="24"/>
        </w:rPr>
        <w:t>jurisdiction;</w:t>
      </w:r>
    </w:p>
    <w:p w14:paraId="1326CFA3" w14:textId="77777777" w:rsidR="00DA2759" w:rsidRPr="005108E4" w:rsidRDefault="009A7511">
      <w:pPr>
        <w:pStyle w:val="ListParagraph"/>
        <w:numPr>
          <w:ilvl w:val="4"/>
          <w:numId w:val="60"/>
        </w:numPr>
        <w:tabs>
          <w:tab w:val="left" w:pos="2388"/>
        </w:tabs>
        <w:spacing w:before="4" w:line="242" w:lineRule="auto"/>
        <w:ind w:right="110" w:firstLine="0"/>
        <w:rPr>
          <w:sz w:val="24"/>
        </w:rPr>
      </w:pPr>
      <w:r w:rsidRPr="005108E4">
        <w:rPr>
          <w:sz w:val="24"/>
        </w:rPr>
        <w:t>A</w:t>
      </w:r>
      <w:r w:rsidRPr="005108E4">
        <w:rPr>
          <w:spacing w:val="-7"/>
          <w:sz w:val="24"/>
        </w:rPr>
        <w:t xml:space="preserve"> </w:t>
      </w:r>
      <w:r w:rsidRPr="005108E4">
        <w:rPr>
          <w:sz w:val="24"/>
        </w:rPr>
        <w:t>description</w:t>
      </w:r>
      <w:r w:rsidRPr="005108E4">
        <w:rPr>
          <w:spacing w:val="-6"/>
          <w:sz w:val="24"/>
        </w:rPr>
        <w:t xml:space="preserve"> </w:t>
      </w:r>
      <w:r w:rsidRPr="005108E4">
        <w:rPr>
          <w:sz w:val="24"/>
        </w:rPr>
        <w:t>and</w:t>
      </w:r>
      <w:r w:rsidRPr="005108E4">
        <w:rPr>
          <w:spacing w:val="-7"/>
          <w:sz w:val="24"/>
        </w:rPr>
        <w:t xml:space="preserve"> </w:t>
      </w:r>
      <w:r w:rsidRPr="005108E4">
        <w:rPr>
          <w:sz w:val="24"/>
        </w:rPr>
        <w:t>relevant</w:t>
      </w:r>
      <w:r w:rsidRPr="005108E4">
        <w:rPr>
          <w:spacing w:val="-8"/>
          <w:sz w:val="24"/>
        </w:rPr>
        <w:t xml:space="preserve"> </w:t>
      </w:r>
      <w:r w:rsidRPr="005108E4">
        <w:rPr>
          <w:sz w:val="24"/>
        </w:rPr>
        <w:t>dates</w:t>
      </w:r>
      <w:r w:rsidRPr="005108E4">
        <w:rPr>
          <w:spacing w:val="-9"/>
          <w:sz w:val="24"/>
        </w:rPr>
        <w:t xml:space="preserve"> </w:t>
      </w:r>
      <w:r w:rsidRPr="005108E4">
        <w:rPr>
          <w:sz w:val="24"/>
        </w:rPr>
        <w:t>of</w:t>
      </w:r>
      <w:r w:rsidRPr="005108E4">
        <w:rPr>
          <w:spacing w:val="-9"/>
          <w:sz w:val="24"/>
        </w:rPr>
        <w:t xml:space="preserve"> </w:t>
      </w:r>
      <w:r w:rsidRPr="005108E4">
        <w:rPr>
          <w:sz w:val="24"/>
        </w:rPr>
        <w:t>any</w:t>
      </w:r>
      <w:r w:rsidRPr="005108E4">
        <w:rPr>
          <w:spacing w:val="-16"/>
          <w:sz w:val="24"/>
        </w:rPr>
        <w:t xml:space="preserve"> </w:t>
      </w:r>
      <w:r w:rsidRPr="005108E4">
        <w:rPr>
          <w:sz w:val="24"/>
        </w:rPr>
        <w:t>past</w:t>
      </w:r>
      <w:r w:rsidRPr="005108E4">
        <w:rPr>
          <w:spacing w:val="-8"/>
          <w:sz w:val="24"/>
        </w:rPr>
        <w:t xml:space="preserve"> </w:t>
      </w:r>
      <w:r w:rsidRPr="005108E4">
        <w:rPr>
          <w:sz w:val="24"/>
        </w:rPr>
        <w:t>discipline</w:t>
      </w:r>
      <w:r w:rsidRPr="005108E4">
        <w:rPr>
          <w:spacing w:val="-9"/>
          <w:sz w:val="24"/>
        </w:rPr>
        <w:t xml:space="preserve"> </w:t>
      </w:r>
      <w:r w:rsidRPr="005108E4">
        <w:rPr>
          <w:spacing w:val="-3"/>
          <w:sz w:val="24"/>
        </w:rPr>
        <w:t>by,</w:t>
      </w:r>
      <w:r w:rsidRPr="005108E4">
        <w:rPr>
          <w:spacing w:val="-7"/>
          <w:sz w:val="24"/>
        </w:rPr>
        <w:t xml:space="preserve"> </w:t>
      </w:r>
      <w:r w:rsidRPr="005108E4">
        <w:rPr>
          <w:sz w:val="24"/>
        </w:rPr>
        <w:t>or</w:t>
      </w:r>
      <w:r w:rsidRPr="005108E4">
        <w:rPr>
          <w:spacing w:val="-7"/>
          <w:sz w:val="24"/>
        </w:rPr>
        <w:t xml:space="preserve"> </w:t>
      </w:r>
      <w:r w:rsidRPr="005108E4">
        <w:rPr>
          <w:sz w:val="24"/>
        </w:rPr>
        <w:t>a</w:t>
      </w:r>
      <w:r w:rsidRPr="005108E4">
        <w:rPr>
          <w:spacing w:val="-8"/>
          <w:sz w:val="24"/>
        </w:rPr>
        <w:t xml:space="preserve"> </w:t>
      </w:r>
      <w:r w:rsidRPr="005108E4">
        <w:rPr>
          <w:sz w:val="24"/>
        </w:rPr>
        <w:t>pending</w:t>
      </w:r>
      <w:r w:rsidRPr="005108E4">
        <w:rPr>
          <w:spacing w:val="-8"/>
          <w:sz w:val="24"/>
        </w:rPr>
        <w:t xml:space="preserve"> </w:t>
      </w:r>
      <w:r w:rsidRPr="005108E4">
        <w:rPr>
          <w:sz w:val="24"/>
        </w:rPr>
        <w:t xml:space="preserve">disciplinary action or unresolved complaint </w:t>
      </w:r>
      <w:r w:rsidRPr="005108E4">
        <w:rPr>
          <w:spacing w:val="-3"/>
          <w:sz w:val="24"/>
        </w:rPr>
        <w:t xml:space="preserve">by, </w:t>
      </w:r>
      <w:r w:rsidRPr="005108E4">
        <w:rPr>
          <w:sz w:val="24"/>
        </w:rPr>
        <w:t>the Commonwealth, or an Other Jurisdiction, with regard to any professional license or registration held by the applicant;</w:t>
      </w:r>
      <w:r w:rsidRPr="005108E4">
        <w:rPr>
          <w:spacing w:val="-43"/>
          <w:sz w:val="24"/>
        </w:rPr>
        <w:t xml:space="preserve"> </w:t>
      </w:r>
      <w:r w:rsidRPr="005108E4">
        <w:rPr>
          <w:sz w:val="24"/>
        </w:rPr>
        <w:t>and</w:t>
      </w:r>
    </w:p>
    <w:p w14:paraId="52F858B6" w14:textId="77777777" w:rsidR="00DA2759" w:rsidRPr="005108E4" w:rsidRDefault="009A7511">
      <w:pPr>
        <w:pStyle w:val="ListParagraph"/>
        <w:numPr>
          <w:ilvl w:val="3"/>
          <w:numId w:val="60"/>
        </w:numPr>
        <w:tabs>
          <w:tab w:val="left" w:pos="2129"/>
        </w:tabs>
        <w:spacing w:before="4" w:line="242" w:lineRule="auto"/>
        <w:ind w:left="1675" w:right="116" w:firstLine="0"/>
        <w:rPr>
          <w:sz w:val="24"/>
        </w:rPr>
      </w:pPr>
      <w:r w:rsidRPr="005108E4">
        <w:rPr>
          <w:sz w:val="24"/>
        </w:rPr>
        <w:t>A</w:t>
      </w:r>
      <w:r w:rsidRPr="005108E4">
        <w:rPr>
          <w:spacing w:val="-6"/>
          <w:sz w:val="24"/>
        </w:rPr>
        <w:t xml:space="preserve"> </w:t>
      </w:r>
      <w:r w:rsidRPr="005108E4">
        <w:rPr>
          <w:sz w:val="24"/>
        </w:rPr>
        <w:t>nonrefundable</w:t>
      </w:r>
      <w:r w:rsidRPr="005108E4">
        <w:rPr>
          <w:spacing w:val="-7"/>
          <w:sz w:val="24"/>
        </w:rPr>
        <w:t xml:space="preserve"> </w:t>
      </w:r>
      <w:r w:rsidRPr="005108E4">
        <w:rPr>
          <w:sz w:val="24"/>
        </w:rPr>
        <w:t>application</w:t>
      </w:r>
      <w:r w:rsidRPr="005108E4">
        <w:rPr>
          <w:spacing w:val="-6"/>
          <w:sz w:val="24"/>
        </w:rPr>
        <w:t xml:space="preserve"> </w:t>
      </w:r>
      <w:r w:rsidRPr="005108E4">
        <w:rPr>
          <w:sz w:val="24"/>
        </w:rPr>
        <w:t>fee</w:t>
      </w:r>
      <w:r w:rsidRPr="005108E4">
        <w:rPr>
          <w:spacing w:val="-7"/>
          <w:sz w:val="24"/>
        </w:rPr>
        <w:t xml:space="preserve"> </w:t>
      </w:r>
      <w:r w:rsidRPr="005108E4">
        <w:rPr>
          <w:sz w:val="24"/>
        </w:rPr>
        <w:t>paid</w:t>
      </w:r>
      <w:r w:rsidRPr="005108E4">
        <w:rPr>
          <w:spacing w:val="-5"/>
          <w:sz w:val="24"/>
        </w:rPr>
        <w:t xml:space="preserve"> </w:t>
      </w:r>
      <w:r w:rsidRPr="005108E4">
        <w:rPr>
          <w:sz w:val="24"/>
        </w:rPr>
        <w:t>by</w:t>
      </w:r>
      <w:r w:rsidRPr="005108E4">
        <w:rPr>
          <w:spacing w:val="-13"/>
          <w:sz w:val="24"/>
        </w:rPr>
        <w:t xml:space="preserve"> </w:t>
      </w:r>
      <w:r w:rsidRPr="005108E4">
        <w:rPr>
          <w:sz w:val="24"/>
        </w:rPr>
        <w:t>the</w:t>
      </w:r>
      <w:r w:rsidRPr="005108E4">
        <w:rPr>
          <w:spacing w:val="-7"/>
          <w:sz w:val="24"/>
        </w:rPr>
        <w:t xml:space="preserve"> </w:t>
      </w:r>
      <w:r w:rsidRPr="005108E4">
        <w:rPr>
          <w:sz w:val="24"/>
        </w:rPr>
        <w:t>MTC</w:t>
      </w:r>
      <w:r w:rsidRPr="005108E4">
        <w:rPr>
          <w:spacing w:val="-5"/>
          <w:sz w:val="24"/>
        </w:rPr>
        <w:t xml:space="preserve"> </w:t>
      </w:r>
      <w:r w:rsidRPr="005108E4">
        <w:rPr>
          <w:sz w:val="24"/>
        </w:rPr>
        <w:t>with</w:t>
      </w:r>
      <w:r w:rsidRPr="005108E4">
        <w:rPr>
          <w:spacing w:val="-5"/>
          <w:sz w:val="24"/>
        </w:rPr>
        <w:t xml:space="preserve"> </w:t>
      </w:r>
      <w:r w:rsidRPr="005108E4">
        <w:rPr>
          <w:sz w:val="24"/>
        </w:rPr>
        <w:t>which</w:t>
      </w:r>
      <w:r w:rsidRPr="005108E4">
        <w:rPr>
          <w:spacing w:val="-6"/>
          <w:sz w:val="24"/>
        </w:rPr>
        <w:t xml:space="preserve"> </w:t>
      </w:r>
      <w:r w:rsidRPr="005108E4">
        <w:rPr>
          <w:sz w:val="24"/>
        </w:rPr>
        <w:t>the</w:t>
      </w:r>
      <w:r w:rsidRPr="005108E4">
        <w:rPr>
          <w:spacing w:val="-7"/>
          <w:sz w:val="24"/>
        </w:rPr>
        <w:t xml:space="preserve"> </w:t>
      </w:r>
      <w:r w:rsidRPr="005108E4">
        <w:rPr>
          <w:sz w:val="24"/>
        </w:rPr>
        <w:t>MTC</w:t>
      </w:r>
      <w:r w:rsidRPr="005108E4">
        <w:rPr>
          <w:spacing w:val="-5"/>
          <w:sz w:val="24"/>
        </w:rPr>
        <w:t xml:space="preserve"> </w:t>
      </w:r>
      <w:r w:rsidRPr="005108E4">
        <w:rPr>
          <w:sz w:val="24"/>
        </w:rPr>
        <w:t>Agent</w:t>
      </w:r>
      <w:r w:rsidRPr="005108E4">
        <w:rPr>
          <w:spacing w:val="-3"/>
          <w:sz w:val="24"/>
        </w:rPr>
        <w:t xml:space="preserve"> </w:t>
      </w:r>
      <w:r w:rsidRPr="005108E4">
        <w:rPr>
          <w:sz w:val="24"/>
        </w:rPr>
        <w:t>will</w:t>
      </w:r>
      <w:r w:rsidRPr="005108E4">
        <w:rPr>
          <w:spacing w:val="-3"/>
          <w:sz w:val="24"/>
        </w:rPr>
        <w:t xml:space="preserve"> </w:t>
      </w:r>
      <w:r w:rsidRPr="005108E4">
        <w:rPr>
          <w:sz w:val="24"/>
        </w:rPr>
        <w:t>be associated;</w:t>
      </w:r>
      <w:r w:rsidRPr="005108E4">
        <w:rPr>
          <w:spacing w:val="-1"/>
          <w:sz w:val="24"/>
        </w:rPr>
        <w:t xml:space="preserve"> </w:t>
      </w:r>
      <w:r w:rsidRPr="005108E4">
        <w:rPr>
          <w:sz w:val="24"/>
        </w:rPr>
        <w:t>and</w:t>
      </w:r>
    </w:p>
    <w:p w14:paraId="1C70164F" w14:textId="77777777" w:rsidR="00DA2759" w:rsidRPr="005108E4" w:rsidRDefault="009A7511">
      <w:pPr>
        <w:pStyle w:val="ListParagraph"/>
        <w:numPr>
          <w:ilvl w:val="3"/>
          <w:numId w:val="60"/>
        </w:numPr>
        <w:tabs>
          <w:tab w:val="left" w:pos="2134"/>
        </w:tabs>
        <w:spacing w:before="1"/>
        <w:ind w:left="2133" w:hanging="459"/>
        <w:rPr>
          <w:sz w:val="24"/>
        </w:rPr>
      </w:pPr>
      <w:r w:rsidRPr="005108E4">
        <w:rPr>
          <w:sz w:val="24"/>
        </w:rPr>
        <w:t>Any other information required by the</w:t>
      </w:r>
      <w:r w:rsidRPr="005108E4">
        <w:rPr>
          <w:spacing w:val="-23"/>
          <w:sz w:val="24"/>
        </w:rPr>
        <w:t xml:space="preserve"> </w:t>
      </w:r>
      <w:r w:rsidRPr="005108E4">
        <w:rPr>
          <w:sz w:val="24"/>
        </w:rPr>
        <w:t>Commission</w:t>
      </w:r>
    </w:p>
    <w:p w14:paraId="1314A686" w14:textId="77777777" w:rsidR="00DA2759" w:rsidRPr="005108E4" w:rsidRDefault="00DA2759">
      <w:pPr>
        <w:pStyle w:val="BodyText"/>
        <w:spacing w:before="7"/>
        <w:jc w:val="left"/>
      </w:pPr>
    </w:p>
    <w:p w14:paraId="1A4523A5" w14:textId="77777777" w:rsidR="00DA2759" w:rsidRPr="005108E4" w:rsidRDefault="009A7511" w:rsidP="000E484C">
      <w:pPr>
        <w:pStyle w:val="ListParagraph"/>
        <w:numPr>
          <w:ilvl w:val="2"/>
          <w:numId w:val="60"/>
        </w:numPr>
        <w:tabs>
          <w:tab w:val="left" w:pos="1731"/>
        </w:tabs>
        <w:spacing w:before="1" w:line="242" w:lineRule="auto"/>
        <w:ind w:right="117" w:firstLine="0"/>
        <w:outlineLvl w:val="1"/>
        <w:rPr>
          <w:sz w:val="24"/>
        </w:rPr>
      </w:pPr>
      <w:r w:rsidRPr="005108E4">
        <w:rPr>
          <w:sz w:val="24"/>
        </w:rPr>
        <w:t>An</w:t>
      </w:r>
      <w:r w:rsidRPr="005108E4">
        <w:rPr>
          <w:spacing w:val="-20"/>
          <w:sz w:val="24"/>
        </w:rPr>
        <w:t xml:space="preserve"> </w:t>
      </w:r>
      <w:r w:rsidRPr="005108E4">
        <w:rPr>
          <w:sz w:val="24"/>
        </w:rPr>
        <w:t>MTC</w:t>
      </w:r>
      <w:r w:rsidRPr="005108E4">
        <w:rPr>
          <w:spacing w:val="-20"/>
          <w:sz w:val="24"/>
        </w:rPr>
        <w:t xml:space="preserve"> </w:t>
      </w:r>
      <w:r w:rsidRPr="005108E4">
        <w:rPr>
          <w:sz w:val="24"/>
        </w:rPr>
        <w:t>Executive</w:t>
      </w:r>
      <w:r w:rsidRPr="005108E4">
        <w:rPr>
          <w:spacing w:val="-21"/>
          <w:sz w:val="24"/>
        </w:rPr>
        <w:t xml:space="preserve"> </w:t>
      </w:r>
      <w:r w:rsidRPr="005108E4">
        <w:rPr>
          <w:sz w:val="24"/>
        </w:rPr>
        <w:t>registered</w:t>
      </w:r>
      <w:r w:rsidRPr="005108E4">
        <w:rPr>
          <w:spacing w:val="-19"/>
          <w:sz w:val="24"/>
        </w:rPr>
        <w:t xml:space="preserve"> </w:t>
      </w:r>
      <w:r w:rsidRPr="005108E4">
        <w:rPr>
          <w:sz w:val="24"/>
        </w:rPr>
        <w:t>with</w:t>
      </w:r>
      <w:r w:rsidRPr="005108E4">
        <w:rPr>
          <w:spacing w:val="-18"/>
          <w:sz w:val="24"/>
        </w:rPr>
        <w:t xml:space="preserve"> </w:t>
      </w:r>
      <w:r w:rsidRPr="005108E4">
        <w:rPr>
          <w:sz w:val="24"/>
        </w:rPr>
        <w:t>DCJIS</w:t>
      </w:r>
      <w:r w:rsidRPr="005108E4">
        <w:rPr>
          <w:spacing w:val="-17"/>
          <w:sz w:val="24"/>
        </w:rPr>
        <w:t xml:space="preserve"> </w:t>
      </w:r>
      <w:r w:rsidRPr="005108E4">
        <w:rPr>
          <w:sz w:val="24"/>
        </w:rPr>
        <w:t>pursuant</w:t>
      </w:r>
      <w:r w:rsidRPr="005108E4">
        <w:rPr>
          <w:spacing w:val="-17"/>
          <w:sz w:val="24"/>
        </w:rPr>
        <w:t xml:space="preserve"> </w:t>
      </w:r>
      <w:r w:rsidRPr="005108E4">
        <w:rPr>
          <w:sz w:val="24"/>
        </w:rPr>
        <w:t>to</w:t>
      </w:r>
      <w:r w:rsidRPr="005108E4">
        <w:rPr>
          <w:spacing w:val="-18"/>
          <w:sz w:val="24"/>
        </w:rPr>
        <w:t xml:space="preserve"> </w:t>
      </w:r>
      <w:r w:rsidRPr="005108E4">
        <w:rPr>
          <w:sz w:val="24"/>
        </w:rPr>
        <w:t>803</w:t>
      </w:r>
      <w:r w:rsidRPr="005108E4">
        <w:rPr>
          <w:spacing w:val="-18"/>
          <w:sz w:val="24"/>
        </w:rPr>
        <w:t xml:space="preserve"> </w:t>
      </w:r>
      <w:r w:rsidRPr="005108E4">
        <w:rPr>
          <w:sz w:val="24"/>
        </w:rPr>
        <w:t>CMR</w:t>
      </w:r>
      <w:r w:rsidRPr="005108E4">
        <w:rPr>
          <w:spacing w:val="-18"/>
          <w:sz w:val="24"/>
        </w:rPr>
        <w:t xml:space="preserve"> </w:t>
      </w:r>
      <w:r w:rsidRPr="005108E4">
        <w:rPr>
          <w:sz w:val="24"/>
        </w:rPr>
        <w:t>2.04:</w:t>
      </w:r>
      <w:r w:rsidRPr="005108E4">
        <w:rPr>
          <w:spacing w:val="-17"/>
          <w:sz w:val="24"/>
        </w:rPr>
        <w:t xml:space="preserve"> </w:t>
      </w:r>
      <w:r w:rsidRPr="005108E4">
        <w:rPr>
          <w:i/>
          <w:sz w:val="24"/>
        </w:rPr>
        <w:t>iCORI</w:t>
      </w:r>
      <w:r w:rsidRPr="005108E4">
        <w:rPr>
          <w:i/>
          <w:spacing w:val="-19"/>
          <w:sz w:val="24"/>
        </w:rPr>
        <w:t xml:space="preserve"> </w:t>
      </w:r>
      <w:r w:rsidRPr="005108E4">
        <w:rPr>
          <w:i/>
          <w:sz w:val="24"/>
        </w:rPr>
        <w:t>Registration</w:t>
      </w:r>
      <w:r w:rsidRPr="005108E4">
        <w:rPr>
          <w:sz w:val="24"/>
        </w:rPr>
        <w:t xml:space="preserve">, shall submit to the Commission a CORI report and any other background check information required by the Commission for each individual for whom the MTC seeks an MTC agent registration, obtained within 30 calendar </w:t>
      </w:r>
      <w:r w:rsidRPr="005108E4">
        <w:rPr>
          <w:spacing w:val="-3"/>
          <w:sz w:val="24"/>
        </w:rPr>
        <w:t xml:space="preserve">days </w:t>
      </w:r>
      <w:r w:rsidRPr="005108E4">
        <w:rPr>
          <w:sz w:val="24"/>
        </w:rPr>
        <w:t>prior to</w:t>
      </w:r>
      <w:r w:rsidRPr="005108E4">
        <w:rPr>
          <w:spacing w:val="-9"/>
          <w:sz w:val="24"/>
        </w:rPr>
        <w:t xml:space="preserve"> </w:t>
      </w:r>
      <w:r w:rsidRPr="005108E4">
        <w:rPr>
          <w:sz w:val="24"/>
        </w:rPr>
        <w:t>submission.</w:t>
      </w:r>
    </w:p>
    <w:p w14:paraId="697536EC" w14:textId="77777777" w:rsidR="00DA2759" w:rsidRPr="005108E4" w:rsidRDefault="009A7511">
      <w:pPr>
        <w:pStyle w:val="ListParagraph"/>
        <w:numPr>
          <w:ilvl w:val="3"/>
          <w:numId w:val="60"/>
        </w:numPr>
        <w:tabs>
          <w:tab w:val="left" w:pos="2177"/>
        </w:tabs>
        <w:spacing w:before="3" w:line="242" w:lineRule="auto"/>
        <w:ind w:left="1675" w:right="117" w:firstLine="0"/>
        <w:rPr>
          <w:sz w:val="24"/>
        </w:rPr>
      </w:pPr>
      <w:r w:rsidRPr="005108E4">
        <w:rPr>
          <w:sz w:val="24"/>
        </w:rPr>
        <w:t xml:space="preserve">The CORI report obtained by the MTC shall provide information authorized under Required Access </w:t>
      </w:r>
      <w:r w:rsidRPr="005108E4">
        <w:rPr>
          <w:spacing w:val="-3"/>
          <w:sz w:val="24"/>
        </w:rPr>
        <w:t xml:space="preserve">Level </w:t>
      </w:r>
      <w:r w:rsidRPr="005108E4">
        <w:rPr>
          <w:sz w:val="24"/>
        </w:rPr>
        <w:t>2 pursuant to 803 CMR</w:t>
      </w:r>
      <w:r w:rsidRPr="005108E4">
        <w:rPr>
          <w:spacing w:val="-5"/>
          <w:sz w:val="24"/>
        </w:rPr>
        <w:t xml:space="preserve"> </w:t>
      </w:r>
      <w:r w:rsidRPr="005108E4">
        <w:rPr>
          <w:sz w:val="24"/>
        </w:rPr>
        <w:t>2.05(3)(a)2.</w:t>
      </w:r>
    </w:p>
    <w:p w14:paraId="50C8EE99" w14:textId="77777777" w:rsidR="00DA2759" w:rsidRPr="005108E4" w:rsidRDefault="009A7511">
      <w:pPr>
        <w:pStyle w:val="ListParagraph"/>
        <w:numPr>
          <w:ilvl w:val="3"/>
          <w:numId w:val="60"/>
        </w:numPr>
        <w:tabs>
          <w:tab w:val="left" w:pos="2271"/>
        </w:tabs>
        <w:spacing w:before="2" w:line="242" w:lineRule="auto"/>
        <w:ind w:left="1675" w:right="117" w:firstLine="0"/>
        <w:rPr>
          <w:sz w:val="24"/>
        </w:rPr>
      </w:pPr>
      <w:r w:rsidRPr="005108E4">
        <w:rPr>
          <w:sz w:val="24"/>
        </w:rPr>
        <w:t xml:space="preserve">The MTC's collection, storage, dissemination and usage of any CORI report or background check information obtained for MTC Agent registrations shall comply with 803 CMR 2.00: </w:t>
      </w:r>
      <w:r w:rsidRPr="005108E4">
        <w:rPr>
          <w:i/>
          <w:sz w:val="24"/>
        </w:rPr>
        <w:t>Criminal Offender Record Information</w:t>
      </w:r>
      <w:r w:rsidRPr="005108E4">
        <w:rPr>
          <w:i/>
          <w:spacing w:val="-9"/>
          <w:sz w:val="24"/>
        </w:rPr>
        <w:t xml:space="preserve"> </w:t>
      </w:r>
      <w:r w:rsidRPr="005108E4">
        <w:rPr>
          <w:i/>
          <w:sz w:val="24"/>
        </w:rPr>
        <w:t>(CORI)</w:t>
      </w:r>
      <w:r w:rsidRPr="005108E4">
        <w:rPr>
          <w:sz w:val="24"/>
        </w:rPr>
        <w:t>.</w:t>
      </w:r>
    </w:p>
    <w:p w14:paraId="47764EE1" w14:textId="77777777" w:rsidR="00DA2759" w:rsidRPr="005108E4" w:rsidRDefault="00DA2759">
      <w:pPr>
        <w:pStyle w:val="BodyText"/>
        <w:spacing w:before="6"/>
        <w:jc w:val="left"/>
      </w:pPr>
    </w:p>
    <w:p w14:paraId="20BCEBC7" w14:textId="77777777" w:rsidR="00DA2759" w:rsidRPr="005108E4" w:rsidRDefault="009A7511" w:rsidP="000E484C">
      <w:pPr>
        <w:pStyle w:val="ListParagraph"/>
        <w:numPr>
          <w:ilvl w:val="2"/>
          <w:numId w:val="60"/>
        </w:numPr>
        <w:tabs>
          <w:tab w:val="left" w:pos="1676"/>
        </w:tabs>
        <w:spacing w:line="242" w:lineRule="auto"/>
        <w:ind w:left="1319" w:right="116" w:firstLine="0"/>
        <w:outlineLvl w:val="1"/>
        <w:rPr>
          <w:sz w:val="24"/>
        </w:rPr>
      </w:pPr>
      <w:r w:rsidRPr="005108E4">
        <w:rPr>
          <w:sz w:val="24"/>
        </w:rPr>
        <w:lastRenderedPageBreak/>
        <w:t>An MTC shall notify the Commission no more than one business day after an MTC agent ceases to be associated with the MTC. The registration shall be immediately void when the agent is no longer associated with the</w:t>
      </w:r>
      <w:r w:rsidRPr="005108E4">
        <w:rPr>
          <w:spacing w:val="-8"/>
          <w:sz w:val="24"/>
        </w:rPr>
        <w:t xml:space="preserve"> </w:t>
      </w:r>
      <w:r w:rsidRPr="005108E4">
        <w:rPr>
          <w:sz w:val="24"/>
        </w:rPr>
        <w:t>MTC.</w:t>
      </w:r>
    </w:p>
    <w:p w14:paraId="0AADE333" w14:textId="77777777" w:rsidR="00DA2759" w:rsidRPr="005108E4" w:rsidRDefault="00DA2759">
      <w:pPr>
        <w:pStyle w:val="BodyText"/>
        <w:spacing w:before="6"/>
        <w:jc w:val="left"/>
      </w:pPr>
    </w:p>
    <w:p w14:paraId="4BF1CDF4" w14:textId="77777777" w:rsidR="00DA2759" w:rsidRPr="005108E4" w:rsidRDefault="009A7511" w:rsidP="000E484C">
      <w:pPr>
        <w:pStyle w:val="ListParagraph"/>
        <w:numPr>
          <w:ilvl w:val="2"/>
          <w:numId w:val="60"/>
        </w:numPr>
        <w:tabs>
          <w:tab w:val="left" w:pos="1829"/>
        </w:tabs>
        <w:spacing w:line="242" w:lineRule="auto"/>
        <w:ind w:left="1319" w:right="118" w:firstLine="0"/>
        <w:outlineLvl w:val="1"/>
        <w:rPr>
          <w:sz w:val="24"/>
        </w:rPr>
      </w:pPr>
      <w:r w:rsidRPr="005108E4">
        <w:rPr>
          <w:sz w:val="24"/>
        </w:rPr>
        <w:t>An</w:t>
      </w:r>
      <w:r w:rsidRPr="005108E4">
        <w:rPr>
          <w:spacing w:val="-6"/>
          <w:sz w:val="24"/>
        </w:rPr>
        <w:t xml:space="preserve"> </w:t>
      </w:r>
      <w:r w:rsidRPr="005108E4">
        <w:rPr>
          <w:sz w:val="24"/>
        </w:rPr>
        <w:t>Agent</w:t>
      </w:r>
      <w:r w:rsidRPr="005108E4">
        <w:rPr>
          <w:spacing w:val="-4"/>
          <w:sz w:val="24"/>
        </w:rPr>
        <w:t xml:space="preserve"> </w:t>
      </w:r>
      <w:r w:rsidRPr="005108E4">
        <w:rPr>
          <w:sz w:val="24"/>
        </w:rPr>
        <w:t>Registration</w:t>
      </w:r>
      <w:r w:rsidRPr="005108E4">
        <w:rPr>
          <w:spacing w:val="-5"/>
          <w:sz w:val="24"/>
        </w:rPr>
        <w:t xml:space="preserve"> </w:t>
      </w:r>
      <w:r w:rsidRPr="005108E4">
        <w:rPr>
          <w:sz w:val="24"/>
        </w:rPr>
        <w:t>Card</w:t>
      </w:r>
      <w:r w:rsidRPr="005108E4">
        <w:rPr>
          <w:spacing w:val="-6"/>
          <w:sz w:val="24"/>
        </w:rPr>
        <w:t xml:space="preserve"> </w:t>
      </w:r>
      <w:r w:rsidRPr="005108E4">
        <w:rPr>
          <w:sz w:val="24"/>
        </w:rPr>
        <w:t>shall</w:t>
      </w:r>
      <w:r w:rsidRPr="005108E4">
        <w:rPr>
          <w:spacing w:val="-4"/>
          <w:sz w:val="24"/>
        </w:rPr>
        <w:t xml:space="preserve"> </w:t>
      </w:r>
      <w:r w:rsidRPr="005108E4">
        <w:rPr>
          <w:sz w:val="24"/>
        </w:rPr>
        <w:t>be</w:t>
      </w:r>
      <w:r w:rsidRPr="005108E4">
        <w:rPr>
          <w:spacing w:val="-6"/>
          <w:sz w:val="24"/>
        </w:rPr>
        <w:t xml:space="preserve"> </w:t>
      </w:r>
      <w:r w:rsidRPr="005108E4">
        <w:rPr>
          <w:sz w:val="24"/>
        </w:rPr>
        <w:t>valid</w:t>
      </w:r>
      <w:r w:rsidRPr="005108E4">
        <w:rPr>
          <w:spacing w:val="-6"/>
          <w:sz w:val="24"/>
        </w:rPr>
        <w:t xml:space="preserve"> </w:t>
      </w:r>
      <w:r w:rsidRPr="005108E4">
        <w:rPr>
          <w:sz w:val="24"/>
        </w:rPr>
        <w:t>for</w:t>
      </w:r>
      <w:r w:rsidRPr="005108E4">
        <w:rPr>
          <w:spacing w:val="-6"/>
          <w:sz w:val="24"/>
        </w:rPr>
        <w:t xml:space="preserve"> </w:t>
      </w:r>
      <w:r w:rsidRPr="005108E4">
        <w:rPr>
          <w:sz w:val="24"/>
        </w:rPr>
        <w:t>one</w:t>
      </w:r>
      <w:r w:rsidRPr="005108E4">
        <w:rPr>
          <w:spacing w:val="-6"/>
          <w:sz w:val="24"/>
        </w:rPr>
        <w:t xml:space="preserve"> </w:t>
      </w:r>
      <w:r w:rsidRPr="005108E4">
        <w:rPr>
          <w:spacing w:val="-3"/>
          <w:sz w:val="24"/>
        </w:rPr>
        <w:t>year</w:t>
      </w:r>
      <w:r w:rsidRPr="005108E4">
        <w:rPr>
          <w:spacing w:val="-6"/>
          <w:sz w:val="24"/>
        </w:rPr>
        <w:t xml:space="preserve"> </w:t>
      </w:r>
      <w:r w:rsidRPr="005108E4">
        <w:rPr>
          <w:sz w:val="24"/>
        </w:rPr>
        <w:t>from</w:t>
      </w:r>
      <w:r w:rsidRPr="005108E4">
        <w:rPr>
          <w:spacing w:val="-6"/>
          <w:sz w:val="24"/>
        </w:rPr>
        <w:t xml:space="preserve"> </w:t>
      </w:r>
      <w:r w:rsidRPr="005108E4">
        <w:rPr>
          <w:sz w:val="24"/>
        </w:rPr>
        <w:t>the</w:t>
      </w:r>
      <w:r w:rsidRPr="005108E4">
        <w:rPr>
          <w:spacing w:val="-6"/>
          <w:sz w:val="24"/>
        </w:rPr>
        <w:t xml:space="preserve"> </w:t>
      </w:r>
      <w:r w:rsidRPr="005108E4">
        <w:rPr>
          <w:sz w:val="24"/>
        </w:rPr>
        <w:t>date</w:t>
      </w:r>
      <w:r w:rsidRPr="005108E4">
        <w:rPr>
          <w:spacing w:val="-6"/>
          <w:sz w:val="24"/>
        </w:rPr>
        <w:t xml:space="preserve"> </w:t>
      </w:r>
      <w:r w:rsidRPr="005108E4">
        <w:rPr>
          <w:sz w:val="24"/>
        </w:rPr>
        <w:t>of</w:t>
      </w:r>
      <w:r w:rsidRPr="005108E4">
        <w:rPr>
          <w:spacing w:val="-6"/>
          <w:sz w:val="24"/>
        </w:rPr>
        <w:t xml:space="preserve"> </w:t>
      </w:r>
      <w:r w:rsidRPr="005108E4">
        <w:rPr>
          <w:sz w:val="24"/>
        </w:rPr>
        <w:t>issue</w:t>
      </w:r>
      <w:r w:rsidRPr="005108E4">
        <w:rPr>
          <w:spacing w:val="-7"/>
          <w:sz w:val="24"/>
        </w:rPr>
        <w:t xml:space="preserve"> </w:t>
      </w:r>
      <w:r w:rsidRPr="005108E4">
        <w:rPr>
          <w:sz w:val="24"/>
        </w:rPr>
        <w:t>and</w:t>
      </w:r>
      <w:r w:rsidRPr="005108E4">
        <w:rPr>
          <w:spacing w:val="-5"/>
          <w:sz w:val="24"/>
        </w:rPr>
        <w:t xml:space="preserve"> </w:t>
      </w:r>
      <w:r w:rsidRPr="005108E4">
        <w:rPr>
          <w:sz w:val="24"/>
        </w:rPr>
        <w:t>may</w:t>
      </w:r>
      <w:r w:rsidRPr="005108E4">
        <w:rPr>
          <w:spacing w:val="-12"/>
          <w:sz w:val="24"/>
        </w:rPr>
        <w:t xml:space="preserve"> </w:t>
      </w:r>
      <w:r w:rsidRPr="005108E4">
        <w:rPr>
          <w:sz w:val="24"/>
        </w:rPr>
        <w:t>be renewed</w:t>
      </w:r>
      <w:r w:rsidRPr="005108E4">
        <w:rPr>
          <w:spacing w:val="-14"/>
          <w:sz w:val="24"/>
        </w:rPr>
        <w:t xml:space="preserve"> </w:t>
      </w:r>
      <w:r w:rsidRPr="005108E4">
        <w:rPr>
          <w:sz w:val="24"/>
        </w:rPr>
        <w:t>thereafter</w:t>
      </w:r>
      <w:r w:rsidRPr="005108E4">
        <w:rPr>
          <w:spacing w:val="-15"/>
          <w:sz w:val="24"/>
        </w:rPr>
        <w:t xml:space="preserve"> </w:t>
      </w:r>
      <w:r w:rsidRPr="005108E4">
        <w:rPr>
          <w:sz w:val="24"/>
        </w:rPr>
        <w:t>on</w:t>
      </w:r>
      <w:r w:rsidRPr="005108E4">
        <w:rPr>
          <w:spacing w:val="-13"/>
          <w:sz w:val="24"/>
        </w:rPr>
        <w:t xml:space="preserve"> </w:t>
      </w:r>
      <w:r w:rsidRPr="005108E4">
        <w:rPr>
          <w:sz w:val="24"/>
        </w:rPr>
        <w:t>a</w:t>
      </w:r>
      <w:r w:rsidRPr="005108E4">
        <w:rPr>
          <w:spacing w:val="-15"/>
          <w:sz w:val="24"/>
        </w:rPr>
        <w:t xml:space="preserve"> </w:t>
      </w:r>
      <w:r w:rsidRPr="005108E4">
        <w:rPr>
          <w:sz w:val="24"/>
        </w:rPr>
        <w:t>triennial</w:t>
      </w:r>
      <w:r w:rsidRPr="005108E4">
        <w:rPr>
          <w:spacing w:val="-13"/>
          <w:sz w:val="24"/>
        </w:rPr>
        <w:t xml:space="preserve"> </w:t>
      </w:r>
      <w:r w:rsidRPr="005108E4">
        <w:rPr>
          <w:sz w:val="24"/>
        </w:rPr>
        <w:t>basis</w:t>
      </w:r>
      <w:r w:rsidRPr="005108E4">
        <w:rPr>
          <w:spacing w:val="-14"/>
          <w:sz w:val="24"/>
        </w:rPr>
        <w:t xml:space="preserve"> </w:t>
      </w:r>
      <w:r w:rsidRPr="005108E4">
        <w:rPr>
          <w:sz w:val="24"/>
        </w:rPr>
        <w:t>on</w:t>
      </w:r>
      <w:r w:rsidRPr="005108E4">
        <w:rPr>
          <w:spacing w:val="-13"/>
          <w:sz w:val="24"/>
        </w:rPr>
        <w:t xml:space="preserve"> </w:t>
      </w:r>
      <w:r w:rsidRPr="005108E4">
        <w:rPr>
          <w:sz w:val="24"/>
        </w:rPr>
        <w:t>a</w:t>
      </w:r>
      <w:r w:rsidRPr="005108E4">
        <w:rPr>
          <w:spacing w:val="-17"/>
          <w:sz w:val="24"/>
        </w:rPr>
        <w:t xml:space="preserve"> </w:t>
      </w:r>
      <w:r w:rsidRPr="005108E4">
        <w:rPr>
          <w:sz w:val="24"/>
        </w:rPr>
        <w:t>determination</w:t>
      </w:r>
      <w:r w:rsidRPr="005108E4">
        <w:rPr>
          <w:spacing w:val="-17"/>
          <w:sz w:val="24"/>
        </w:rPr>
        <w:t xml:space="preserve"> </w:t>
      </w:r>
      <w:r w:rsidRPr="005108E4">
        <w:rPr>
          <w:sz w:val="24"/>
        </w:rPr>
        <w:t>by</w:t>
      </w:r>
      <w:r w:rsidRPr="005108E4">
        <w:rPr>
          <w:spacing w:val="-20"/>
          <w:sz w:val="24"/>
        </w:rPr>
        <w:t xml:space="preserve"> </w:t>
      </w:r>
      <w:r w:rsidRPr="005108E4">
        <w:rPr>
          <w:sz w:val="24"/>
        </w:rPr>
        <w:t>the</w:t>
      </w:r>
      <w:r w:rsidRPr="005108E4">
        <w:rPr>
          <w:spacing w:val="-14"/>
          <w:sz w:val="24"/>
        </w:rPr>
        <w:t xml:space="preserve"> </w:t>
      </w:r>
      <w:r w:rsidRPr="005108E4">
        <w:rPr>
          <w:sz w:val="24"/>
        </w:rPr>
        <w:t>Commission</w:t>
      </w:r>
      <w:r w:rsidRPr="005108E4">
        <w:rPr>
          <w:spacing w:val="-14"/>
          <w:sz w:val="24"/>
        </w:rPr>
        <w:t xml:space="preserve"> </w:t>
      </w:r>
      <w:r w:rsidRPr="005108E4">
        <w:rPr>
          <w:sz w:val="24"/>
        </w:rPr>
        <w:t>that</w:t>
      </w:r>
      <w:r w:rsidRPr="005108E4">
        <w:rPr>
          <w:spacing w:val="-13"/>
          <w:sz w:val="24"/>
        </w:rPr>
        <w:t xml:space="preserve"> </w:t>
      </w:r>
      <w:r w:rsidRPr="005108E4">
        <w:rPr>
          <w:sz w:val="24"/>
        </w:rPr>
        <w:t>the</w:t>
      </w:r>
      <w:r w:rsidRPr="005108E4">
        <w:rPr>
          <w:spacing w:val="-15"/>
          <w:sz w:val="24"/>
        </w:rPr>
        <w:t xml:space="preserve"> </w:t>
      </w:r>
      <w:r w:rsidRPr="005108E4">
        <w:rPr>
          <w:sz w:val="24"/>
        </w:rPr>
        <w:t>applicant for renewal continues to be suitable for</w:t>
      </w:r>
      <w:r w:rsidRPr="005108E4">
        <w:rPr>
          <w:spacing w:val="-11"/>
          <w:sz w:val="24"/>
        </w:rPr>
        <w:t xml:space="preserve"> </w:t>
      </w:r>
      <w:r w:rsidRPr="005108E4">
        <w:rPr>
          <w:sz w:val="24"/>
        </w:rPr>
        <w:t>registration.</w:t>
      </w:r>
    </w:p>
    <w:p w14:paraId="1676ECD9" w14:textId="77777777" w:rsidR="00DA2759" w:rsidRPr="005108E4" w:rsidRDefault="00DA2759">
      <w:pPr>
        <w:pStyle w:val="BodyText"/>
        <w:spacing w:before="6"/>
        <w:jc w:val="left"/>
      </w:pPr>
    </w:p>
    <w:p w14:paraId="6B690730" w14:textId="77777777" w:rsidR="00DA2759" w:rsidRPr="005108E4" w:rsidRDefault="009A7511" w:rsidP="000E484C">
      <w:pPr>
        <w:pStyle w:val="ListParagraph"/>
        <w:numPr>
          <w:ilvl w:val="2"/>
          <w:numId w:val="60"/>
        </w:numPr>
        <w:tabs>
          <w:tab w:val="left" w:pos="1743"/>
        </w:tabs>
        <w:spacing w:line="242" w:lineRule="auto"/>
        <w:ind w:left="1319" w:right="115" w:firstLine="0"/>
        <w:outlineLvl w:val="1"/>
        <w:rPr>
          <w:sz w:val="24"/>
        </w:rPr>
      </w:pPr>
      <w:r w:rsidRPr="005108E4">
        <w:rPr>
          <w:sz w:val="24"/>
        </w:rPr>
        <w:t>After</w:t>
      </w:r>
      <w:r w:rsidRPr="005108E4">
        <w:rPr>
          <w:spacing w:val="-17"/>
          <w:sz w:val="24"/>
        </w:rPr>
        <w:t xml:space="preserve"> </w:t>
      </w:r>
      <w:r w:rsidRPr="005108E4">
        <w:rPr>
          <w:sz w:val="24"/>
        </w:rPr>
        <w:t>obtaining</w:t>
      </w:r>
      <w:r w:rsidRPr="005108E4">
        <w:rPr>
          <w:spacing w:val="-18"/>
          <w:sz w:val="24"/>
        </w:rPr>
        <w:t xml:space="preserve"> </w:t>
      </w:r>
      <w:r w:rsidRPr="005108E4">
        <w:rPr>
          <w:sz w:val="24"/>
        </w:rPr>
        <w:t>a</w:t>
      </w:r>
      <w:r w:rsidRPr="005108E4">
        <w:rPr>
          <w:spacing w:val="-18"/>
          <w:sz w:val="24"/>
        </w:rPr>
        <w:t xml:space="preserve"> </w:t>
      </w:r>
      <w:r w:rsidRPr="005108E4">
        <w:rPr>
          <w:sz w:val="24"/>
        </w:rPr>
        <w:t>Registration</w:t>
      </w:r>
      <w:r w:rsidRPr="005108E4">
        <w:rPr>
          <w:spacing w:val="-16"/>
          <w:sz w:val="24"/>
        </w:rPr>
        <w:t xml:space="preserve"> </w:t>
      </w:r>
      <w:r w:rsidRPr="005108E4">
        <w:rPr>
          <w:sz w:val="24"/>
        </w:rPr>
        <w:t>Card</w:t>
      </w:r>
      <w:r w:rsidRPr="005108E4">
        <w:rPr>
          <w:spacing w:val="-17"/>
          <w:sz w:val="24"/>
        </w:rPr>
        <w:t xml:space="preserve"> </w:t>
      </w:r>
      <w:r w:rsidRPr="005108E4">
        <w:rPr>
          <w:sz w:val="24"/>
        </w:rPr>
        <w:t>for</w:t>
      </w:r>
      <w:r w:rsidRPr="005108E4">
        <w:rPr>
          <w:spacing w:val="-16"/>
          <w:sz w:val="24"/>
        </w:rPr>
        <w:t xml:space="preserve"> </w:t>
      </w:r>
      <w:r w:rsidRPr="005108E4">
        <w:rPr>
          <w:sz w:val="24"/>
        </w:rPr>
        <w:t>an</w:t>
      </w:r>
      <w:r w:rsidRPr="005108E4">
        <w:rPr>
          <w:spacing w:val="-17"/>
          <w:sz w:val="24"/>
        </w:rPr>
        <w:t xml:space="preserve"> </w:t>
      </w:r>
      <w:r w:rsidRPr="005108E4">
        <w:rPr>
          <w:sz w:val="24"/>
        </w:rPr>
        <w:t>MTC</w:t>
      </w:r>
      <w:r w:rsidRPr="005108E4">
        <w:rPr>
          <w:spacing w:val="-15"/>
          <w:sz w:val="24"/>
        </w:rPr>
        <w:t xml:space="preserve"> </w:t>
      </w:r>
      <w:r w:rsidRPr="005108E4">
        <w:rPr>
          <w:sz w:val="24"/>
        </w:rPr>
        <w:t>agent,</w:t>
      </w:r>
      <w:r w:rsidRPr="005108E4">
        <w:rPr>
          <w:spacing w:val="-17"/>
          <w:sz w:val="24"/>
        </w:rPr>
        <w:t xml:space="preserve"> </w:t>
      </w:r>
      <w:r w:rsidRPr="005108E4">
        <w:rPr>
          <w:sz w:val="24"/>
        </w:rPr>
        <w:t>an</w:t>
      </w:r>
      <w:r w:rsidRPr="005108E4">
        <w:rPr>
          <w:spacing w:val="-16"/>
          <w:sz w:val="24"/>
        </w:rPr>
        <w:t xml:space="preserve"> </w:t>
      </w:r>
      <w:r w:rsidRPr="005108E4">
        <w:rPr>
          <w:sz w:val="24"/>
        </w:rPr>
        <w:t>MTC</w:t>
      </w:r>
      <w:r w:rsidRPr="005108E4">
        <w:rPr>
          <w:spacing w:val="-13"/>
          <w:sz w:val="24"/>
        </w:rPr>
        <w:t xml:space="preserve"> </w:t>
      </w:r>
      <w:r w:rsidRPr="005108E4">
        <w:rPr>
          <w:sz w:val="24"/>
        </w:rPr>
        <w:t>is</w:t>
      </w:r>
      <w:r w:rsidRPr="005108E4">
        <w:rPr>
          <w:spacing w:val="-14"/>
          <w:sz w:val="24"/>
        </w:rPr>
        <w:t xml:space="preserve"> </w:t>
      </w:r>
      <w:r w:rsidRPr="005108E4">
        <w:rPr>
          <w:sz w:val="24"/>
        </w:rPr>
        <w:t>responsible</w:t>
      </w:r>
      <w:r w:rsidRPr="005108E4">
        <w:rPr>
          <w:spacing w:val="-17"/>
          <w:sz w:val="24"/>
        </w:rPr>
        <w:t xml:space="preserve"> </w:t>
      </w:r>
      <w:r w:rsidRPr="005108E4">
        <w:rPr>
          <w:sz w:val="24"/>
        </w:rPr>
        <w:t>for</w:t>
      </w:r>
      <w:r w:rsidRPr="005108E4">
        <w:rPr>
          <w:spacing w:val="-17"/>
          <w:sz w:val="24"/>
        </w:rPr>
        <w:t xml:space="preserve"> </w:t>
      </w:r>
      <w:r w:rsidRPr="005108E4">
        <w:rPr>
          <w:sz w:val="24"/>
        </w:rPr>
        <w:t>notifying the</w:t>
      </w:r>
      <w:r w:rsidRPr="005108E4">
        <w:rPr>
          <w:spacing w:val="-17"/>
          <w:sz w:val="24"/>
        </w:rPr>
        <w:t xml:space="preserve"> </w:t>
      </w:r>
      <w:r w:rsidRPr="005108E4">
        <w:rPr>
          <w:sz w:val="24"/>
        </w:rPr>
        <w:t>Commission,</w:t>
      </w:r>
      <w:r w:rsidRPr="005108E4">
        <w:rPr>
          <w:spacing w:val="-15"/>
          <w:sz w:val="24"/>
        </w:rPr>
        <w:t xml:space="preserve"> </w:t>
      </w:r>
      <w:r w:rsidRPr="005108E4">
        <w:rPr>
          <w:sz w:val="24"/>
        </w:rPr>
        <w:t>in</w:t>
      </w:r>
      <w:r w:rsidRPr="005108E4">
        <w:rPr>
          <w:spacing w:val="-15"/>
          <w:sz w:val="24"/>
        </w:rPr>
        <w:t xml:space="preserve"> </w:t>
      </w:r>
      <w:r w:rsidRPr="005108E4">
        <w:rPr>
          <w:sz w:val="24"/>
        </w:rPr>
        <w:t>a</w:t>
      </w:r>
      <w:r w:rsidRPr="005108E4">
        <w:rPr>
          <w:spacing w:val="-17"/>
          <w:sz w:val="24"/>
        </w:rPr>
        <w:t xml:space="preserve"> </w:t>
      </w:r>
      <w:r w:rsidRPr="005108E4">
        <w:rPr>
          <w:sz w:val="24"/>
        </w:rPr>
        <w:t>form</w:t>
      </w:r>
      <w:r w:rsidRPr="005108E4">
        <w:rPr>
          <w:spacing w:val="-14"/>
          <w:sz w:val="24"/>
        </w:rPr>
        <w:t xml:space="preserve"> </w:t>
      </w:r>
      <w:r w:rsidRPr="005108E4">
        <w:rPr>
          <w:sz w:val="24"/>
        </w:rPr>
        <w:t>and</w:t>
      </w:r>
      <w:r w:rsidRPr="005108E4">
        <w:rPr>
          <w:spacing w:val="-15"/>
          <w:sz w:val="24"/>
        </w:rPr>
        <w:t xml:space="preserve"> </w:t>
      </w:r>
      <w:r w:rsidRPr="005108E4">
        <w:rPr>
          <w:sz w:val="24"/>
        </w:rPr>
        <w:t>manner</w:t>
      </w:r>
      <w:r w:rsidRPr="005108E4">
        <w:rPr>
          <w:spacing w:val="-15"/>
          <w:sz w:val="24"/>
        </w:rPr>
        <w:t xml:space="preserve"> </w:t>
      </w:r>
      <w:r w:rsidRPr="005108E4">
        <w:rPr>
          <w:sz w:val="24"/>
        </w:rPr>
        <w:t>determined</w:t>
      </w:r>
      <w:r w:rsidRPr="005108E4">
        <w:rPr>
          <w:spacing w:val="-16"/>
          <w:sz w:val="24"/>
        </w:rPr>
        <w:t xml:space="preserve"> </w:t>
      </w:r>
      <w:r w:rsidRPr="005108E4">
        <w:rPr>
          <w:sz w:val="24"/>
        </w:rPr>
        <w:t>by</w:t>
      </w:r>
      <w:r w:rsidRPr="005108E4">
        <w:rPr>
          <w:spacing w:val="-22"/>
          <w:sz w:val="24"/>
        </w:rPr>
        <w:t xml:space="preserve"> </w:t>
      </w:r>
      <w:r w:rsidRPr="005108E4">
        <w:rPr>
          <w:sz w:val="24"/>
        </w:rPr>
        <w:t>the</w:t>
      </w:r>
      <w:r w:rsidRPr="005108E4">
        <w:rPr>
          <w:spacing w:val="-16"/>
          <w:sz w:val="24"/>
        </w:rPr>
        <w:t xml:space="preserve"> </w:t>
      </w:r>
      <w:r w:rsidRPr="005108E4">
        <w:rPr>
          <w:sz w:val="24"/>
        </w:rPr>
        <w:t>Commission,</w:t>
      </w:r>
      <w:r w:rsidRPr="005108E4">
        <w:rPr>
          <w:spacing w:val="-15"/>
          <w:sz w:val="24"/>
        </w:rPr>
        <w:t xml:space="preserve"> </w:t>
      </w:r>
      <w:r w:rsidRPr="005108E4">
        <w:rPr>
          <w:sz w:val="24"/>
        </w:rPr>
        <w:t>as</w:t>
      </w:r>
      <w:r w:rsidRPr="005108E4">
        <w:rPr>
          <w:spacing w:val="-15"/>
          <w:sz w:val="24"/>
        </w:rPr>
        <w:t xml:space="preserve"> </w:t>
      </w:r>
      <w:r w:rsidRPr="005108E4">
        <w:rPr>
          <w:sz w:val="24"/>
        </w:rPr>
        <w:t>soon</w:t>
      </w:r>
      <w:r w:rsidRPr="005108E4">
        <w:rPr>
          <w:spacing w:val="-15"/>
          <w:sz w:val="24"/>
        </w:rPr>
        <w:t xml:space="preserve"> </w:t>
      </w:r>
      <w:r w:rsidRPr="005108E4">
        <w:rPr>
          <w:sz w:val="24"/>
        </w:rPr>
        <w:t>as</w:t>
      </w:r>
      <w:r w:rsidRPr="005108E4">
        <w:rPr>
          <w:spacing w:val="-12"/>
          <w:sz w:val="24"/>
        </w:rPr>
        <w:t xml:space="preserve"> </w:t>
      </w:r>
      <w:r w:rsidRPr="005108E4">
        <w:rPr>
          <w:sz w:val="24"/>
        </w:rPr>
        <w:t>possible,</w:t>
      </w:r>
      <w:r w:rsidRPr="005108E4">
        <w:rPr>
          <w:spacing w:val="-16"/>
          <w:sz w:val="24"/>
        </w:rPr>
        <w:t xml:space="preserve"> </w:t>
      </w:r>
      <w:r w:rsidRPr="005108E4">
        <w:rPr>
          <w:sz w:val="24"/>
        </w:rPr>
        <w:t xml:space="preserve">but in any event, within five business </w:t>
      </w:r>
      <w:r w:rsidRPr="005108E4">
        <w:rPr>
          <w:spacing w:val="-3"/>
          <w:sz w:val="24"/>
        </w:rPr>
        <w:t xml:space="preserve">days </w:t>
      </w:r>
      <w:r w:rsidRPr="005108E4">
        <w:rPr>
          <w:sz w:val="24"/>
        </w:rPr>
        <w:t>of any changes to the information that the MTC was previously</w:t>
      </w:r>
      <w:r w:rsidRPr="005108E4">
        <w:rPr>
          <w:spacing w:val="-28"/>
          <w:sz w:val="24"/>
        </w:rPr>
        <w:t xml:space="preserve"> </w:t>
      </w:r>
      <w:r w:rsidRPr="005108E4">
        <w:rPr>
          <w:sz w:val="24"/>
        </w:rPr>
        <w:t>required</w:t>
      </w:r>
      <w:r w:rsidRPr="005108E4">
        <w:rPr>
          <w:spacing w:val="-18"/>
          <w:sz w:val="24"/>
        </w:rPr>
        <w:t xml:space="preserve"> </w:t>
      </w:r>
      <w:r w:rsidRPr="005108E4">
        <w:rPr>
          <w:sz w:val="24"/>
        </w:rPr>
        <w:t>to</w:t>
      </w:r>
      <w:r w:rsidRPr="005108E4">
        <w:rPr>
          <w:spacing w:val="-18"/>
          <w:sz w:val="24"/>
        </w:rPr>
        <w:t xml:space="preserve"> </w:t>
      </w:r>
      <w:r w:rsidRPr="005108E4">
        <w:rPr>
          <w:sz w:val="24"/>
        </w:rPr>
        <w:t>submit</w:t>
      </w:r>
      <w:r w:rsidRPr="005108E4">
        <w:rPr>
          <w:spacing w:val="-18"/>
          <w:sz w:val="24"/>
        </w:rPr>
        <w:t xml:space="preserve"> </w:t>
      </w:r>
      <w:r w:rsidRPr="005108E4">
        <w:rPr>
          <w:sz w:val="24"/>
        </w:rPr>
        <w:t>to</w:t>
      </w:r>
      <w:r w:rsidRPr="005108E4">
        <w:rPr>
          <w:spacing w:val="-18"/>
          <w:sz w:val="24"/>
        </w:rPr>
        <w:t xml:space="preserve"> </w:t>
      </w:r>
      <w:r w:rsidRPr="005108E4">
        <w:rPr>
          <w:sz w:val="24"/>
        </w:rPr>
        <w:t>the</w:t>
      </w:r>
      <w:r w:rsidRPr="005108E4">
        <w:rPr>
          <w:spacing w:val="-19"/>
          <w:sz w:val="24"/>
        </w:rPr>
        <w:t xml:space="preserve"> </w:t>
      </w:r>
      <w:r w:rsidRPr="005108E4">
        <w:rPr>
          <w:sz w:val="24"/>
        </w:rPr>
        <w:t>Commission,</w:t>
      </w:r>
      <w:r w:rsidRPr="005108E4">
        <w:rPr>
          <w:spacing w:val="-20"/>
          <w:sz w:val="24"/>
        </w:rPr>
        <w:t xml:space="preserve"> </w:t>
      </w:r>
      <w:r w:rsidRPr="005108E4">
        <w:rPr>
          <w:sz w:val="24"/>
        </w:rPr>
        <w:t>or</w:t>
      </w:r>
      <w:r w:rsidRPr="005108E4">
        <w:rPr>
          <w:spacing w:val="-21"/>
          <w:sz w:val="24"/>
        </w:rPr>
        <w:t xml:space="preserve"> </w:t>
      </w:r>
      <w:r w:rsidRPr="005108E4">
        <w:rPr>
          <w:sz w:val="24"/>
        </w:rPr>
        <w:t>after</w:t>
      </w:r>
      <w:r w:rsidRPr="005108E4">
        <w:rPr>
          <w:spacing w:val="-21"/>
          <w:sz w:val="24"/>
        </w:rPr>
        <w:t xml:space="preserve"> </w:t>
      </w:r>
      <w:r w:rsidRPr="005108E4">
        <w:rPr>
          <w:sz w:val="24"/>
        </w:rPr>
        <w:t>discovery</w:t>
      </w:r>
      <w:r w:rsidRPr="005108E4">
        <w:rPr>
          <w:spacing w:val="-28"/>
          <w:sz w:val="24"/>
        </w:rPr>
        <w:t xml:space="preserve"> </w:t>
      </w:r>
      <w:r w:rsidRPr="005108E4">
        <w:rPr>
          <w:sz w:val="24"/>
        </w:rPr>
        <w:t>that</w:t>
      </w:r>
      <w:r w:rsidRPr="005108E4">
        <w:rPr>
          <w:spacing w:val="-20"/>
          <w:sz w:val="24"/>
        </w:rPr>
        <w:t xml:space="preserve"> </w:t>
      </w:r>
      <w:r w:rsidRPr="005108E4">
        <w:rPr>
          <w:sz w:val="24"/>
        </w:rPr>
        <w:t>a</w:t>
      </w:r>
      <w:r w:rsidRPr="005108E4">
        <w:rPr>
          <w:spacing w:val="-21"/>
          <w:sz w:val="24"/>
        </w:rPr>
        <w:t xml:space="preserve"> </w:t>
      </w:r>
      <w:r w:rsidRPr="005108E4">
        <w:rPr>
          <w:sz w:val="24"/>
        </w:rPr>
        <w:t>Registration</w:t>
      </w:r>
      <w:r w:rsidRPr="005108E4">
        <w:rPr>
          <w:spacing w:val="-20"/>
          <w:sz w:val="24"/>
        </w:rPr>
        <w:t xml:space="preserve"> </w:t>
      </w:r>
      <w:r w:rsidRPr="005108E4">
        <w:rPr>
          <w:sz w:val="24"/>
        </w:rPr>
        <w:t>Card</w:t>
      </w:r>
      <w:r w:rsidRPr="005108E4">
        <w:rPr>
          <w:spacing w:val="-20"/>
          <w:sz w:val="24"/>
        </w:rPr>
        <w:t xml:space="preserve"> </w:t>
      </w:r>
      <w:r w:rsidRPr="005108E4">
        <w:rPr>
          <w:sz w:val="24"/>
        </w:rPr>
        <w:t>has been lost or</w:t>
      </w:r>
      <w:r w:rsidRPr="005108E4">
        <w:rPr>
          <w:spacing w:val="-3"/>
          <w:sz w:val="24"/>
        </w:rPr>
        <w:t xml:space="preserve"> </w:t>
      </w:r>
      <w:r w:rsidRPr="005108E4">
        <w:rPr>
          <w:sz w:val="24"/>
        </w:rPr>
        <w:t>stolen.</w:t>
      </w:r>
    </w:p>
    <w:p w14:paraId="3745ABC8" w14:textId="77777777" w:rsidR="00DA2759" w:rsidRPr="005108E4" w:rsidRDefault="00DA2759">
      <w:pPr>
        <w:pStyle w:val="BodyText"/>
        <w:spacing w:before="8"/>
        <w:jc w:val="left"/>
      </w:pPr>
    </w:p>
    <w:p w14:paraId="06DBEE81" w14:textId="77777777" w:rsidR="00DA2759" w:rsidRPr="005108E4" w:rsidRDefault="009A7511" w:rsidP="000E484C">
      <w:pPr>
        <w:pStyle w:val="ListParagraph"/>
        <w:numPr>
          <w:ilvl w:val="2"/>
          <w:numId w:val="60"/>
        </w:numPr>
        <w:tabs>
          <w:tab w:val="left" w:pos="1851"/>
        </w:tabs>
        <w:spacing w:line="242" w:lineRule="auto"/>
        <w:ind w:left="1319" w:right="116" w:firstLine="0"/>
        <w:outlineLvl w:val="1"/>
        <w:rPr>
          <w:sz w:val="24"/>
        </w:rPr>
      </w:pPr>
      <w:r w:rsidRPr="005108E4">
        <w:rPr>
          <w:sz w:val="24"/>
        </w:rPr>
        <w:t xml:space="preserve">An MTC agent shall </w:t>
      </w:r>
      <w:r w:rsidRPr="005108E4">
        <w:rPr>
          <w:spacing w:val="-3"/>
          <w:sz w:val="24"/>
        </w:rPr>
        <w:t xml:space="preserve">always </w:t>
      </w:r>
      <w:r w:rsidRPr="005108E4">
        <w:rPr>
          <w:sz w:val="24"/>
        </w:rPr>
        <w:t>carry a Registration Card associated with the appropriate Marijuana</w:t>
      </w:r>
      <w:r w:rsidRPr="005108E4">
        <w:rPr>
          <w:spacing w:val="-15"/>
          <w:sz w:val="24"/>
        </w:rPr>
        <w:t xml:space="preserve"> </w:t>
      </w:r>
      <w:r w:rsidRPr="005108E4">
        <w:rPr>
          <w:sz w:val="24"/>
        </w:rPr>
        <w:t>Establishment</w:t>
      </w:r>
      <w:r w:rsidRPr="005108E4">
        <w:rPr>
          <w:spacing w:val="-14"/>
          <w:sz w:val="24"/>
        </w:rPr>
        <w:t xml:space="preserve"> </w:t>
      </w:r>
      <w:r w:rsidRPr="005108E4">
        <w:rPr>
          <w:sz w:val="24"/>
        </w:rPr>
        <w:t>while</w:t>
      </w:r>
      <w:r w:rsidRPr="005108E4">
        <w:rPr>
          <w:spacing w:val="-13"/>
          <w:sz w:val="24"/>
        </w:rPr>
        <w:t xml:space="preserve"> </w:t>
      </w:r>
      <w:r w:rsidRPr="005108E4">
        <w:rPr>
          <w:sz w:val="24"/>
        </w:rPr>
        <w:t>in</w:t>
      </w:r>
      <w:r w:rsidRPr="005108E4">
        <w:rPr>
          <w:spacing w:val="-12"/>
          <w:sz w:val="24"/>
        </w:rPr>
        <w:t xml:space="preserve"> </w:t>
      </w:r>
      <w:r w:rsidRPr="005108E4">
        <w:rPr>
          <w:sz w:val="24"/>
        </w:rPr>
        <w:t>possession</w:t>
      </w:r>
      <w:r w:rsidRPr="005108E4">
        <w:rPr>
          <w:spacing w:val="-12"/>
          <w:sz w:val="24"/>
        </w:rPr>
        <w:t xml:space="preserve"> </w:t>
      </w:r>
      <w:r w:rsidRPr="005108E4">
        <w:rPr>
          <w:sz w:val="24"/>
        </w:rPr>
        <w:t>of</w:t>
      </w:r>
      <w:r w:rsidRPr="005108E4">
        <w:rPr>
          <w:spacing w:val="-12"/>
          <w:sz w:val="24"/>
        </w:rPr>
        <w:t xml:space="preserve"> </w:t>
      </w:r>
      <w:r w:rsidRPr="005108E4">
        <w:rPr>
          <w:sz w:val="24"/>
        </w:rPr>
        <w:t>Marijuana</w:t>
      </w:r>
      <w:r w:rsidRPr="005108E4">
        <w:rPr>
          <w:spacing w:val="-14"/>
          <w:sz w:val="24"/>
        </w:rPr>
        <w:t xml:space="preserve"> </w:t>
      </w:r>
      <w:r w:rsidRPr="005108E4">
        <w:rPr>
          <w:sz w:val="24"/>
        </w:rPr>
        <w:t>or</w:t>
      </w:r>
      <w:r w:rsidRPr="005108E4">
        <w:rPr>
          <w:spacing w:val="-15"/>
          <w:sz w:val="24"/>
        </w:rPr>
        <w:t xml:space="preserve"> </w:t>
      </w:r>
      <w:r w:rsidRPr="005108E4">
        <w:rPr>
          <w:sz w:val="24"/>
        </w:rPr>
        <w:t>Marijuana</w:t>
      </w:r>
      <w:r w:rsidRPr="005108E4">
        <w:rPr>
          <w:spacing w:val="-15"/>
          <w:sz w:val="24"/>
        </w:rPr>
        <w:t xml:space="preserve"> </w:t>
      </w:r>
      <w:r w:rsidRPr="005108E4">
        <w:rPr>
          <w:sz w:val="24"/>
        </w:rPr>
        <w:t>Products,</w:t>
      </w:r>
      <w:r w:rsidRPr="005108E4">
        <w:rPr>
          <w:spacing w:val="-13"/>
          <w:sz w:val="24"/>
        </w:rPr>
        <w:t xml:space="preserve"> </w:t>
      </w:r>
      <w:r w:rsidRPr="005108E4">
        <w:rPr>
          <w:sz w:val="24"/>
        </w:rPr>
        <w:t>including</w:t>
      </w:r>
      <w:r w:rsidRPr="005108E4">
        <w:rPr>
          <w:spacing w:val="-17"/>
          <w:sz w:val="24"/>
        </w:rPr>
        <w:t xml:space="preserve"> </w:t>
      </w:r>
      <w:r w:rsidRPr="005108E4">
        <w:rPr>
          <w:sz w:val="24"/>
        </w:rPr>
        <w:t>at all times while at an MTC or while transporting Marijuana or Marijuana</w:t>
      </w:r>
      <w:r w:rsidRPr="005108E4">
        <w:rPr>
          <w:spacing w:val="-29"/>
          <w:sz w:val="24"/>
        </w:rPr>
        <w:t xml:space="preserve"> </w:t>
      </w:r>
      <w:r w:rsidRPr="005108E4">
        <w:rPr>
          <w:sz w:val="24"/>
        </w:rPr>
        <w:t>Products.</w:t>
      </w:r>
    </w:p>
    <w:p w14:paraId="3E596BFB" w14:textId="77777777" w:rsidR="00DA2759" w:rsidRPr="005108E4" w:rsidRDefault="00DA2759">
      <w:pPr>
        <w:pStyle w:val="BodyText"/>
        <w:spacing w:before="6"/>
        <w:jc w:val="left"/>
      </w:pPr>
    </w:p>
    <w:p w14:paraId="079060F7" w14:textId="77777777" w:rsidR="00DA2759" w:rsidRPr="005108E4" w:rsidRDefault="009A7511" w:rsidP="000E484C">
      <w:pPr>
        <w:pStyle w:val="ListParagraph"/>
        <w:numPr>
          <w:ilvl w:val="2"/>
          <w:numId w:val="60"/>
        </w:numPr>
        <w:tabs>
          <w:tab w:val="left" w:pos="1779"/>
        </w:tabs>
        <w:spacing w:before="1" w:line="242" w:lineRule="auto"/>
        <w:ind w:left="1319" w:right="118" w:firstLine="0"/>
        <w:outlineLvl w:val="1"/>
        <w:rPr>
          <w:sz w:val="24"/>
        </w:rPr>
      </w:pPr>
      <w:r w:rsidRPr="005108E4">
        <w:rPr>
          <w:sz w:val="24"/>
        </w:rPr>
        <w:t>An</w:t>
      </w:r>
      <w:r w:rsidRPr="005108E4">
        <w:rPr>
          <w:spacing w:val="-4"/>
          <w:sz w:val="24"/>
        </w:rPr>
        <w:t xml:space="preserve"> </w:t>
      </w:r>
      <w:r w:rsidRPr="005108E4">
        <w:rPr>
          <w:sz w:val="24"/>
        </w:rPr>
        <w:t>Agent</w:t>
      </w:r>
      <w:r w:rsidRPr="005108E4">
        <w:rPr>
          <w:spacing w:val="-3"/>
          <w:sz w:val="24"/>
        </w:rPr>
        <w:t xml:space="preserve"> </w:t>
      </w:r>
      <w:r w:rsidRPr="005108E4">
        <w:rPr>
          <w:sz w:val="24"/>
        </w:rPr>
        <w:t>working</w:t>
      </w:r>
      <w:r w:rsidRPr="005108E4">
        <w:rPr>
          <w:spacing w:val="-5"/>
          <w:sz w:val="24"/>
        </w:rPr>
        <w:t xml:space="preserve"> </w:t>
      </w:r>
      <w:r w:rsidRPr="005108E4">
        <w:rPr>
          <w:sz w:val="24"/>
        </w:rPr>
        <w:t>in</w:t>
      </w:r>
      <w:r w:rsidRPr="005108E4">
        <w:rPr>
          <w:spacing w:val="-4"/>
          <w:sz w:val="24"/>
        </w:rPr>
        <w:t xml:space="preserve"> </w:t>
      </w:r>
      <w:r w:rsidRPr="005108E4">
        <w:rPr>
          <w:sz w:val="24"/>
        </w:rPr>
        <w:t>a</w:t>
      </w:r>
      <w:r w:rsidRPr="005108E4">
        <w:rPr>
          <w:spacing w:val="-4"/>
          <w:sz w:val="24"/>
        </w:rPr>
        <w:t xml:space="preserve"> </w:t>
      </w:r>
      <w:r w:rsidRPr="005108E4">
        <w:rPr>
          <w:sz w:val="24"/>
        </w:rPr>
        <w:t>CMO</w:t>
      </w:r>
      <w:r w:rsidRPr="005108E4">
        <w:rPr>
          <w:spacing w:val="-2"/>
          <w:sz w:val="24"/>
        </w:rPr>
        <w:t xml:space="preserve"> </w:t>
      </w:r>
      <w:r w:rsidRPr="005108E4">
        <w:rPr>
          <w:sz w:val="24"/>
        </w:rPr>
        <w:t>may</w:t>
      </w:r>
      <w:r w:rsidRPr="005108E4">
        <w:rPr>
          <w:spacing w:val="-8"/>
          <w:sz w:val="24"/>
        </w:rPr>
        <w:t xml:space="preserve"> </w:t>
      </w:r>
      <w:r w:rsidRPr="005108E4">
        <w:rPr>
          <w:sz w:val="24"/>
        </w:rPr>
        <w:t>only</w:t>
      </w:r>
      <w:r w:rsidRPr="005108E4">
        <w:rPr>
          <w:spacing w:val="-7"/>
          <w:sz w:val="24"/>
        </w:rPr>
        <w:t xml:space="preserve"> </w:t>
      </w:r>
      <w:r w:rsidRPr="005108E4">
        <w:rPr>
          <w:sz w:val="24"/>
        </w:rPr>
        <w:t>perform</w:t>
      </w:r>
      <w:r w:rsidRPr="005108E4">
        <w:rPr>
          <w:spacing w:val="-1"/>
          <w:sz w:val="24"/>
        </w:rPr>
        <w:t xml:space="preserve"> </w:t>
      </w:r>
      <w:r w:rsidRPr="005108E4">
        <w:rPr>
          <w:sz w:val="24"/>
        </w:rPr>
        <w:t>tasks</w:t>
      </w:r>
      <w:r w:rsidRPr="005108E4">
        <w:rPr>
          <w:spacing w:val="-1"/>
          <w:sz w:val="24"/>
        </w:rPr>
        <w:t xml:space="preserve"> </w:t>
      </w:r>
      <w:r w:rsidRPr="005108E4">
        <w:rPr>
          <w:sz w:val="24"/>
        </w:rPr>
        <w:t>and duties</w:t>
      </w:r>
      <w:r w:rsidRPr="005108E4">
        <w:rPr>
          <w:spacing w:val="-1"/>
          <w:sz w:val="24"/>
        </w:rPr>
        <w:t xml:space="preserve"> </w:t>
      </w:r>
      <w:r w:rsidRPr="005108E4">
        <w:rPr>
          <w:sz w:val="24"/>
        </w:rPr>
        <w:t>permitted</w:t>
      </w:r>
      <w:r w:rsidRPr="005108E4">
        <w:rPr>
          <w:spacing w:val="-1"/>
          <w:sz w:val="24"/>
        </w:rPr>
        <w:t xml:space="preserve"> </w:t>
      </w:r>
      <w:r w:rsidRPr="005108E4">
        <w:rPr>
          <w:sz w:val="24"/>
        </w:rPr>
        <w:t>by</w:t>
      </w:r>
      <w:r w:rsidRPr="005108E4">
        <w:rPr>
          <w:spacing w:val="-7"/>
          <w:sz w:val="24"/>
        </w:rPr>
        <w:t xml:space="preserve"> </w:t>
      </w:r>
      <w:r w:rsidRPr="005108E4">
        <w:rPr>
          <w:sz w:val="24"/>
        </w:rPr>
        <w:t>the</w:t>
      </w:r>
      <w:r w:rsidRPr="005108E4">
        <w:rPr>
          <w:spacing w:val="-2"/>
          <w:sz w:val="24"/>
        </w:rPr>
        <w:t xml:space="preserve"> </w:t>
      </w:r>
      <w:r w:rsidRPr="005108E4">
        <w:rPr>
          <w:sz w:val="24"/>
        </w:rPr>
        <w:t xml:space="preserve">license under which they are registered and may only perform both medical- and adult-use tasks and duties if registered under both 935 CMR 500.000: </w:t>
      </w:r>
      <w:r w:rsidRPr="005108E4">
        <w:rPr>
          <w:i/>
          <w:sz w:val="24"/>
        </w:rPr>
        <w:t xml:space="preserve">Adult Use of Marijuana </w:t>
      </w:r>
      <w:r w:rsidRPr="005108E4">
        <w:rPr>
          <w:sz w:val="24"/>
        </w:rPr>
        <w:t>and 935 CMR 501.000.</w:t>
      </w:r>
    </w:p>
    <w:p w14:paraId="064CE9A0" w14:textId="77777777" w:rsidR="00DA2759" w:rsidRPr="005108E4" w:rsidRDefault="00DA2759">
      <w:pPr>
        <w:pStyle w:val="BodyText"/>
        <w:jc w:val="left"/>
        <w:rPr>
          <w:sz w:val="20"/>
        </w:rPr>
      </w:pPr>
    </w:p>
    <w:p w14:paraId="4FAB5752" w14:textId="77777777" w:rsidR="00DA2759" w:rsidRPr="005108E4" w:rsidRDefault="00DA2759">
      <w:pPr>
        <w:pStyle w:val="BodyText"/>
        <w:spacing w:before="10"/>
        <w:jc w:val="left"/>
        <w:rPr>
          <w:sz w:val="19"/>
        </w:rPr>
      </w:pPr>
    </w:p>
    <w:p w14:paraId="7B41C777" w14:textId="7A9F4686" w:rsidR="00DA2759" w:rsidRPr="00E077D0" w:rsidRDefault="007437FD" w:rsidP="000E484C">
      <w:pPr>
        <w:pStyle w:val="Heading1"/>
        <w:ind w:left="0"/>
        <w:jc w:val="left"/>
        <w:rPr>
          <w:b w:val="0"/>
          <w:bCs w:val="0"/>
        </w:rPr>
      </w:pPr>
      <w:r w:rsidRPr="005108E4">
        <w:rPr>
          <w:b w:val="0"/>
          <w:bCs w:val="0"/>
          <w:u w:val="single"/>
        </w:rPr>
        <w:t>501.031</w:t>
      </w:r>
      <w:r w:rsidR="009A7511" w:rsidRPr="00E077D0">
        <w:rPr>
          <w:b w:val="0"/>
          <w:bCs w:val="0"/>
          <w:u w:val="single"/>
        </w:rPr>
        <w:t>: Denial of a Registration Card or Hardship Cultivation</w:t>
      </w:r>
      <w:r w:rsidR="009A7511" w:rsidRPr="00E077D0">
        <w:rPr>
          <w:b w:val="0"/>
          <w:bCs w:val="0"/>
          <w:spacing w:val="-15"/>
          <w:u w:val="single"/>
        </w:rPr>
        <w:t xml:space="preserve"> </w:t>
      </w:r>
      <w:r w:rsidR="009A7511" w:rsidRPr="00E077D0">
        <w:rPr>
          <w:b w:val="0"/>
          <w:bCs w:val="0"/>
          <w:u w:val="single"/>
        </w:rPr>
        <w:t>Registration</w:t>
      </w:r>
    </w:p>
    <w:p w14:paraId="258E28E7" w14:textId="77777777" w:rsidR="00DA2759" w:rsidRPr="005108E4" w:rsidRDefault="00DA2759">
      <w:pPr>
        <w:pStyle w:val="BodyText"/>
        <w:spacing w:before="4"/>
        <w:jc w:val="left"/>
        <w:rPr>
          <w:sz w:val="19"/>
        </w:rPr>
      </w:pPr>
    </w:p>
    <w:p w14:paraId="59C3E562" w14:textId="77777777" w:rsidR="00DA2759" w:rsidRPr="005108E4" w:rsidRDefault="009A7511">
      <w:pPr>
        <w:pStyle w:val="BodyText"/>
        <w:spacing w:before="61" w:line="242" w:lineRule="auto"/>
        <w:ind w:left="1319" w:right="116" w:firstLine="355"/>
      </w:pPr>
      <w:r w:rsidRPr="005108E4">
        <w:t>Each</w:t>
      </w:r>
      <w:r w:rsidRPr="005108E4">
        <w:rPr>
          <w:spacing w:val="-7"/>
        </w:rPr>
        <w:t xml:space="preserve"> </w:t>
      </w:r>
      <w:r w:rsidRPr="005108E4">
        <w:t>of</w:t>
      </w:r>
      <w:r w:rsidRPr="005108E4">
        <w:rPr>
          <w:spacing w:val="-7"/>
        </w:rPr>
        <w:t xml:space="preserve"> </w:t>
      </w:r>
      <w:r w:rsidRPr="005108E4">
        <w:t>the</w:t>
      </w:r>
      <w:r w:rsidRPr="005108E4">
        <w:rPr>
          <w:spacing w:val="-7"/>
        </w:rPr>
        <w:t xml:space="preserve"> </w:t>
      </w:r>
      <w:r w:rsidRPr="005108E4">
        <w:t>following,</w:t>
      </w:r>
      <w:r w:rsidRPr="005108E4">
        <w:rPr>
          <w:spacing w:val="-8"/>
        </w:rPr>
        <w:t xml:space="preserve"> </w:t>
      </w:r>
      <w:r w:rsidRPr="005108E4">
        <w:t>in</w:t>
      </w:r>
      <w:r w:rsidRPr="005108E4">
        <w:rPr>
          <w:spacing w:val="-8"/>
        </w:rPr>
        <w:t xml:space="preserve"> </w:t>
      </w:r>
      <w:r w:rsidRPr="005108E4">
        <w:t>and</w:t>
      </w:r>
      <w:r w:rsidRPr="005108E4">
        <w:rPr>
          <w:spacing w:val="-6"/>
        </w:rPr>
        <w:t xml:space="preserve"> </w:t>
      </w:r>
      <w:r w:rsidRPr="005108E4">
        <w:t>of</w:t>
      </w:r>
      <w:r w:rsidRPr="005108E4">
        <w:rPr>
          <w:spacing w:val="-8"/>
        </w:rPr>
        <w:t xml:space="preserve"> </w:t>
      </w:r>
      <w:r w:rsidRPr="005108E4">
        <w:t>itself,</w:t>
      </w:r>
      <w:r w:rsidRPr="005108E4">
        <w:rPr>
          <w:spacing w:val="-6"/>
        </w:rPr>
        <w:t xml:space="preserve"> </w:t>
      </w:r>
      <w:r w:rsidRPr="005108E4">
        <w:t>constitutes</w:t>
      </w:r>
      <w:r w:rsidRPr="005108E4">
        <w:rPr>
          <w:spacing w:val="-6"/>
        </w:rPr>
        <w:t xml:space="preserve"> </w:t>
      </w:r>
      <w:r w:rsidRPr="005108E4">
        <w:t>full</w:t>
      </w:r>
      <w:r w:rsidRPr="005108E4">
        <w:rPr>
          <w:spacing w:val="-5"/>
        </w:rPr>
        <w:t xml:space="preserve"> </w:t>
      </w:r>
      <w:r w:rsidRPr="005108E4">
        <w:t>and</w:t>
      </w:r>
      <w:r w:rsidRPr="005108E4">
        <w:rPr>
          <w:spacing w:val="-6"/>
        </w:rPr>
        <w:t xml:space="preserve"> </w:t>
      </w:r>
      <w:r w:rsidRPr="005108E4">
        <w:t>adequate</w:t>
      </w:r>
      <w:r w:rsidRPr="005108E4">
        <w:rPr>
          <w:spacing w:val="-8"/>
        </w:rPr>
        <w:t xml:space="preserve"> </w:t>
      </w:r>
      <w:r w:rsidRPr="005108E4">
        <w:t>grounds</w:t>
      </w:r>
      <w:r w:rsidRPr="005108E4">
        <w:rPr>
          <w:spacing w:val="-6"/>
        </w:rPr>
        <w:t xml:space="preserve"> </w:t>
      </w:r>
      <w:r w:rsidRPr="005108E4">
        <w:t>for</w:t>
      </w:r>
      <w:r w:rsidRPr="005108E4">
        <w:rPr>
          <w:spacing w:val="-7"/>
        </w:rPr>
        <w:t xml:space="preserve"> </w:t>
      </w:r>
      <w:r w:rsidRPr="005108E4">
        <w:t>denial</w:t>
      </w:r>
      <w:r w:rsidRPr="005108E4">
        <w:rPr>
          <w:spacing w:val="-5"/>
        </w:rPr>
        <w:t xml:space="preserve"> </w:t>
      </w:r>
      <w:r w:rsidRPr="005108E4">
        <w:t>of</w:t>
      </w:r>
      <w:r w:rsidRPr="005108E4">
        <w:rPr>
          <w:spacing w:val="-7"/>
        </w:rPr>
        <w:t xml:space="preserve"> </w:t>
      </w:r>
      <w:r w:rsidRPr="005108E4">
        <w:t>a temporary or an annual Registration Card for a Registered Qualifying Patient or Personal Caregiver,</w:t>
      </w:r>
      <w:r w:rsidRPr="005108E4">
        <w:rPr>
          <w:spacing w:val="-22"/>
        </w:rPr>
        <w:t xml:space="preserve"> </w:t>
      </w:r>
      <w:r w:rsidRPr="005108E4">
        <w:t>or</w:t>
      </w:r>
      <w:r w:rsidRPr="005108E4">
        <w:rPr>
          <w:spacing w:val="-23"/>
        </w:rPr>
        <w:t xml:space="preserve"> </w:t>
      </w:r>
      <w:r w:rsidRPr="005108E4">
        <w:t>a</w:t>
      </w:r>
      <w:r w:rsidRPr="005108E4">
        <w:rPr>
          <w:spacing w:val="-22"/>
        </w:rPr>
        <w:t xml:space="preserve"> </w:t>
      </w:r>
      <w:r w:rsidRPr="005108E4">
        <w:t>Registration</w:t>
      </w:r>
      <w:r w:rsidRPr="005108E4">
        <w:rPr>
          <w:spacing w:val="-22"/>
        </w:rPr>
        <w:t xml:space="preserve"> </w:t>
      </w:r>
      <w:r w:rsidRPr="005108E4">
        <w:t>Card</w:t>
      </w:r>
      <w:r w:rsidRPr="005108E4">
        <w:rPr>
          <w:spacing w:val="-24"/>
        </w:rPr>
        <w:t xml:space="preserve"> </w:t>
      </w:r>
      <w:r w:rsidRPr="005108E4">
        <w:t>for</w:t>
      </w:r>
      <w:r w:rsidRPr="005108E4">
        <w:rPr>
          <w:spacing w:val="-25"/>
        </w:rPr>
        <w:t xml:space="preserve"> </w:t>
      </w:r>
      <w:r w:rsidRPr="005108E4">
        <w:t>an</w:t>
      </w:r>
      <w:r w:rsidRPr="005108E4">
        <w:rPr>
          <w:spacing w:val="-24"/>
        </w:rPr>
        <w:t xml:space="preserve"> </w:t>
      </w:r>
      <w:r w:rsidRPr="005108E4">
        <w:t>MTC</w:t>
      </w:r>
      <w:r w:rsidRPr="005108E4">
        <w:rPr>
          <w:spacing w:val="-23"/>
        </w:rPr>
        <w:t xml:space="preserve"> </w:t>
      </w:r>
      <w:r w:rsidRPr="005108E4">
        <w:t>agent,</w:t>
      </w:r>
      <w:r w:rsidRPr="005108E4">
        <w:rPr>
          <w:spacing w:val="-25"/>
        </w:rPr>
        <w:t xml:space="preserve"> </w:t>
      </w:r>
      <w:r w:rsidRPr="005108E4">
        <w:t>including</w:t>
      </w:r>
      <w:r w:rsidRPr="005108E4">
        <w:rPr>
          <w:spacing w:val="-26"/>
        </w:rPr>
        <w:t xml:space="preserve"> </w:t>
      </w:r>
      <w:r w:rsidRPr="005108E4">
        <w:t>Laboratory</w:t>
      </w:r>
      <w:r w:rsidRPr="005108E4">
        <w:rPr>
          <w:spacing w:val="-31"/>
        </w:rPr>
        <w:t xml:space="preserve"> </w:t>
      </w:r>
      <w:r w:rsidRPr="005108E4">
        <w:t>Agents,</w:t>
      </w:r>
      <w:r w:rsidRPr="005108E4">
        <w:rPr>
          <w:spacing w:val="-24"/>
        </w:rPr>
        <w:t xml:space="preserve"> </w:t>
      </w:r>
      <w:r w:rsidRPr="005108E4">
        <w:t>or</w:t>
      </w:r>
      <w:r w:rsidRPr="005108E4">
        <w:rPr>
          <w:spacing w:val="-24"/>
        </w:rPr>
        <w:t xml:space="preserve"> </w:t>
      </w:r>
      <w:r w:rsidRPr="005108E4">
        <w:t>a</w:t>
      </w:r>
      <w:r w:rsidRPr="005108E4">
        <w:rPr>
          <w:spacing w:val="-25"/>
        </w:rPr>
        <w:t xml:space="preserve"> </w:t>
      </w:r>
      <w:r w:rsidRPr="005108E4">
        <w:t>Hardship Cultivation</w:t>
      </w:r>
      <w:r w:rsidRPr="005108E4">
        <w:rPr>
          <w:spacing w:val="-2"/>
        </w:rPr>
        <w:t xml:space="preserve"> </w:t>
      </w:r>
      <w:r w:rsidRPr="005108E4">
        <w:t>Registration:</w:t>
      </w:r>
    </w:p>
    <w:p w14:paraId="4B43B4AC" w14:textId="77777777" w:rsidR="00DA2759" w:rsidRPr="005108E4" w:rsidRDefault="00DA2759">
      <w:pPr>
        <w:pStyle w:val="BodyText"/>
        <w:spacing w:before="5"/>
        <w:jc w:val="left"/>
      </w:pPr>
    </w:p>
    <w:p w14:paraId="7F76FCAD" w14:textId="77777777" w:rsidR="00DA2759" w:rsidRPr="005108E4" w:rsidRDefault="009A7511" w:rsidP="000E484C">
      <w:pPr>
        <w:pStyle w:val="ListParagraph"/>
        <w:numPr>
          <w:ilvl w:val="2"/>
          <w:numId w:val="59"/>
        </w:numPr>
        <w:tabs>
          <w:tab w:val="left" w:pos="1800"/>
        </w:tabs>
        <w:spacing w:before="1" w:line="244" w:lineRule="auto"/>
        <w:ind w:left="1319" w:right="117" w:firstLine="0"/>
        <w:outlineLvl w:val="1"/>
        <w:rPr>
          <w:sz w:val="24"/>
        </w:rPr>
      </w:pPr>
      <w:r w:rsidRPr="005108E4">
        <w:rPr>
          <w:sz w:val="24"/>
        </w:rPr>
        <w:t>Failure to provide the information required in 935 CMR 501.027, 935 CMR 501.029 or 935 CMR 501.030 for an Agent Registration Card or Hardship Cultivation</w:t>
      </w:r>
      <w:r w:rsidRPr="005108E4">
        <w:rPr>
          <w:spacing w:val="-34"/>
          <w:sz w:val="24"/>
        </w:rPr>
        <w:t xml:space="preserve"> </w:t>
      </w:r>
      <w:r w:rsidRPr="005108E4">
        <w:rPr>
          <w:sz w:val="24"/>
        </w:rPr>
        <w:t>Registration;</w:t>
      </w:r>
    </w:p>
    <w:p w14:paraId="12C88305" w14:textId="77777777" w:rsidR="00DA2759" w:rsidRPr="005108E4" w:rsidRDefault="00DA2759">
      <w:pPr>
        <w:pStyle w:val="BodyText"/>
        <w:jc w:val="left"/>
      </w:pPr>
    </w:p>
    <w:p w14:paraId="31570832" w14:textId="77777777" w:rsidR="00DA2759" w:rsidRPr="005108E4" w:rsidRDefault="009A7511" w:rsidP="000E484C">
      <w:pPr>
        <w:pStyle w:val="ListParagraph"/>
        <w:numPr>
          <w:ilvl w:val="2"/>
          <w:numId w:val="59"/>
        </w:numPr>
        <w:tabs>
          <w:tab w:val="left" w:pos="1930"/>
        </w:tabs>
        <w:spacing w:before="1" w:line="242" w:lineRule="auto"/>
        <w:ind w:left="1319" w:right="110" w:firstLine="0"/>
        <w:outlineLvl w:val="1"/>
        <w:rPr>
          <w:sz w:val="24"/>
        </w:rPr>
      </w:pPr>
      <w:r w:rsidRPr="005108E4">
        <w:rPr>
          <w:sz w:val="24"/>
        </w:rPr>
        <w:t>Provision of information on the application that is deceptive, misleading, false, or fraudulent, or that tends to deceive or create a misleading impression, whether directly, or by omission or ambiguity, including lack of disclosure or insufficient</w:t>
      </w:r>
      <w:r w:rsidRPr="005108E4">
        <w:rPr>
          <w:spacing w:val="-23"/>
          <w:sz w:val="24"/>
        </w:rPr>
        <w:t xml:space="preserve"> </w:t>
      </w:r>
      <w:r w:rsidRPr="005108E4">
        <w:rPr>
          <w:sz w:val="24"/>
        </w:rPr>
        <w:t>disclosure;</w:t>
      </w:r>
    </w:p>
    <w:p w14:paraId="72E23489" w14:textId="77777777" w:rsidR="00DA2759" w:rsidRPr="005108E4" w:rsidRDefault="00DA2759">
      <w:pPr>
        <w:pStyle w:val="BodyText"/>
        <w:spacing w:before="6"/>
        <w:jc w:val="left"/>
      </w:pPr>
    </w:p>
    <w:p w14:paraId="6B066BD2" w14:textId="77777777" w:rsidR="00DA2759" w:rsidRPr="005108E4" w:rsidRDefault="009A7511" w:rsidP="000E484C">
      <w:pPr>
        <w:pStyle w:val="ListParagraph"/>
        <w:numPr>
          <w:ilvl w:val="2"/>
          <w:numId w:val="59"/>
        </w:numPr>
        <w:tabs>
          <w:tab w:val="left" w:pos="1828"/>
          <w:tab w:val="left" w:pos="1829"/>
        </w:tabs>
        <w:ind w:left="1828" w:hanging="510"/>
        <w:outlineLvl w:val="1"/>
        <w:rPr>
          <w:sz w:val="24"/>
        </w:rPr>
      </w:pPr>
      <w:r w:rsidRPr="005108E4">
        <w:rPr>
          <w:sz w:val="24"/>
        </w:rPr>
        <w:t>Failure</w:t>
      </w:r>
      <w:r w:rsidRPr="005108E4">
        <w:rPr>
          <w:spacing w:val="13"/>
          <w:sz w:val="24"/>
        </w:rPr>
        <w:t xml:space="preserve"> </w:t>
      </w:r>
      <w:r w:rsidRPr="005108E4">
        <w:rPr>
          <w:sz w:val="24"/>
        </w:rPr>
        <w:t>to</w:t>
      </w:r>
      <w:r w:rsidRPr="005108E4">
        <w:rPr>
          <w:spacing w:val="14"/>
          <w:sz w:val="24"/>
        </w:rPr>
        <w:t xml:space="preserve"> </w:t>
      </w:r>
      <w:r w:rsidRPr="005108E4">
        <w:rPr>
          <w:sz w:val="24"/>
        </w:rPr>
        <w:t>meet</w:t>
      </w:r>
      <w:r w:rsidRPr="005108E4">
        <w:rPr>
          <w:spacing w:val="16"/>
          <w:sz w:val="24"/>
        </w:rPr>
        <w:t xml:space="preserve"> </w:t>
      </w:r>
      <w:r w:rsidRPr="005108E4">
        <w:rPr>
          <w:sz w:val="24"/>
        </w:rPr>
        <w:t>the</w:t>
      </w:r>
      <w:r w:rsidRPr="005108E4">
        <w:rPr>
          <w:spacing w:val="13"/>
          <w:sz w:val="24"/>
        </w:rPr>
        <w:t xml:space="preserve"> </w:t>
      </w:r>
      <w:r w:rsidRPr="005108E4">
        <w:rPr>
          <w:sz w:val="24"/>
        </w:rPr>
        <w:t>requirements</w:t>
      </w:r>
      <w:r w:rsidRPr="005108E4">
        <w:rPr>
          <w:spacing w:val="15"/>
          <w:sz w:val="24"/>
        </w:rPr>
        <w:t xml:space="preserve"> </w:t>
      </w:r>
      <w:r w:rsidRPr="005108E4">
        <w:rPr>
          <w:sz w:val="24"/>
        </w:rPr>
        <w:t>set</w:t>
      </w:r>
      <w:r w:rsidRPr="005108E4">
        <w:rPr>
          <w:spacing w:val="15"/>
          <w:sz w:val="24"/>
        </w:rPr>
        <w:t xml:space="preserve"> </w:t>
      </w:r>
      <w:r w:rsidRPr="005108E4">
        <w:rPr>
          <w:sz w:val="24"/>
        </w:rPr>
        <w:t>forth</w:t>
      </w:r>
      <w:r w:rsidRPr="005108E4">
        <w:rPr>
          <w:spacing w:val="15"/>
          <w:sz w:val="24"/>
        </w:rPr>
        <w:t xml:space="preserve"> </w:t>
      </w:r>
      <w:r w:rsidRPr="005108E4">
        <w:rPr>
          <w:sz w:val="24"/>
        </w:rPr>
        <w:t>in</w:t>
      </w:r>
      <w:r w:rsidRPr="005108E4">
        <w:rPr>
          <w:spacing w:val="14"/>
          <w:sz w:val="24"/>
        </w:rPr>
        <w:t xml:space="preserve"> </w:t>
      </w:r>
      <w:r w:rsidRPr="005108E4">
        <w:rPr>
          <w:sz w:val="24"/>
        </w:rPr>
        <w:t>935</w:t>
      </w:r>
      <w:r w:rsidRPr="005108E4">
        <w:rPr>
          <w:spacing w:val="15"/>
          <w:sz w:val="24"/>
        </w:rPr>
        <w:t xml:space="preserve"> </w:t>
      </w:r>
      <w:r w:rsidRPr="005108E4">
        <w:rPr>
          <w:sz w:val="24"/>
        </w:rPr>
        <w:t>CMR</w:t>
      </w:r>
      <w:r w:rsidRPr="005108E4">
        <w:rPr>
          <w:spacing w:val="15"/>
          <w:sz w:val="24"/>
        </w:rPr>
        <w:t xml:space="preserve"> </w:t>
      </w:r>
      <w:r w:rsidRPr="005108E4">
        <w:rPr>
          <w:sz w:val="24"/>
        </w:rPr>
        <w:t>501.027,</w:t>
      </w:r>
      <w:r w:rsidRPr="005108E4">
        <w:rPr>
          <w:spacing w:val="15"/>
          <w:sz w:val="24"/>
        </w:rPr>
        <w:t xml:space="preserve"> </w:t>
      </w:r>
      <w:r w:rsidRPr="005108E4">
        <w:rPr>
          <w:sz w:val="24"/>
        </w:rPr>
        <w:t>935</w:t>
      </w:r>
      <w:r w:rsidRPr="005108E4">
        <w:rPr>
          <w:spacing w:val="14"/>
          <w:sz w:val="24"/>
        </w:rPr>
        <w:t xml:space="preserve"> </w:t>
      </w:r>
      <w:r w:rsidRPr="005108E4">
        <w:rPr>
          <w:sz w:val="24"/>
        </w:rPr>
        <w:t>CMR</w:t>
      </w:r>
      <w:r w:rsidRPr="005108E4">
        <w:rPr>
          <w:spacing w:val="16"/>
          <w:sz w:val="24"/>
        </w:rPr>
        <w:t xml:space="preserve"> </w:t>
      </w:r>
      <w:r w:rsidRPr="005108E4">
        <w:rPr>
          <w:sz w:val="24"/>
        </w:rPr>
        <w:t>501.029</w:t>
      </w:r>
      <w:r w:rsidRPr="005108E4">
        <w:rPr>
          <w:spacing w:val="17"/>
          <w:sz w:val="24"/>
        </w:rPr>
        <w:t xml:space="preserve"> </w:t>
      </w:r>
      <w:r w:rsidRPr="005108E4">
        <w:rPr>
          <w:sz w:val="24"/>
        </w:rPr>
        <w:t>or</w:t>
      </w:r>
    </w:p>
    <w:p w14:paraId="70634176" w14:textId="77777777" w:rsidR="00DA2759" w:rsidRPr="005108E4" w:rsidRDefault="009A7511">
      <w:pPr>
        <w:pStyle w:val="BodyText"/>
        <w:spacing w:before="2"/>
        <w:ind w:left="1319"/>
        <w:jc w:val="left"/>
      </w:pPr>
      <w:r w:rsidRPr="005108E4">
        <w:t>501.030 for an Agent Registration Card or Hardship Cultivation Registration;</w:t>
      </w:r>
    </w:p>
    <w:p w14:paraId="2AD3348B" w14:textId="77777777" w:rsidR="00DA2759" w:rsidRPr="005108E4" w:rsidRDefault="00DA2759">
      <w:pPr>
        <w:pStyle w:val="BodyText"/>
        <w:spacing w:before="7"/>
        <w:jc w:val="left"/>
      </w:pPr>
    </w:p>
    <w:p w14:paraId="039388E6" w14:textId="77777777" w:rsidR="00DA2759" w:rsidRPr="005108E4" w:rsidRDefault="009A7511" w:rsidP="000E484C">
      <w:pPr>
        <w:pStyle w:val="ListParagraph"/>
        <w:numPr>
          <w:ilvl w:val="0"/>
          <w:numId w:val="58"/>
        </w:numPr>
        <w:tabs>
          <w:tab w:val="left" w:pos="1959"/>
        </w:tabs>
        <w:spacing w:before="1" w:line="244" w:lineRule="auto"/>
        <w:ind w:left="1319" w:right="117" w:firstLine="0"/>
        <w:outlineLvl w:val="1"/>
        <w:rPr>
          <w:sz w:val="24"/>
        </w:rPr>
      </w:pPr>
      <w:r w:rsidRPr="005108E4">
        <w:rPr>
          <w:sz w:val="24"/>
        </w:rPr>
        <w:t>Revocation or suspension of an Agent Registration Card or Hardship Cultivation Registration in the previous six</w:t>
      </w:r>
      <w:r w:rsidRPr="005108E4">
        <w:rPr>
          <w:spacing w:val="-3"/>
          <w:sz w:val="24"/>
        </w:rPr>
        <w:t xml:space="preserve"> </w:t>
      </w:r>
      <w:r w:rsidRPr="005108E4">
        <w:rPr>
          <w:sz w:val="24"/>
        </w:rPr>
        <w:t>months;</w:t>
      </w:r>
    </w:p>
    <w:p w14:paraId="4DF78F35" w14:textId="77777777" w:rsidR="00DA2759" w:rsidRPr="005108E4" w:rsidRDefault="00DA2759">
      <w:pPr>
        <w:pStyle w:val="BodyText"/>
        <w:jc w:val="left"/>
      </w:pPr>
    </w:p>
    <w:p w14:paraId="2D3DD22D" w14:textId="77777777" w:rsidR="00DA2759" w:rsidRPr="005108E4" w:rsidRDefault="009A7511" w:rsidP="000E484C">
      <w:pPr>
        <w:pStyle w:val="ListParagraph"/>
        <w:numPr>
          <w:ilvl w:val="0"/>
          <w:numId w:val="58"/>
        </w:numPr>
        <w:tabs>
          <w:tab w:val="left" w:pos="1779"/>
        </w:tabs>
        <w:spacing w:before="1"/>
        <w:ind w:left="1778" w:hanging="460"/>
        <w:outlineLvl w:val="1"/>
        <w:rPr>
          <w:sz w:val="24"/>
        </w:rPr>
      </w:pPr>
      <w:r w:rsidRPr="005108E4">
        <w:rPr>
          <w:sz w:val="24"/>
        </w:rPr>
        <w:t>Failure by the MTC to pay all applicable fees;</w:t>
      </w:r>
      <w:r w:rsidRPr="005108E4">
        <w:rPr>
          <w:spacing w:val="-26"/>
          <w:sz w:val="24"/>
        </w:rPr>
        <w:t xml:space="preserve"> </w:t>
      </w:r>
      <w:r w:rsidRPr="005108E4">
        <w:rPr>
          <w:sz w:val="24"/>
        </w:rPr>
        <w:t>or</w:t>
      </w:r>
    </w:p>
    <w:p w14:paraId="37B4CDBB" w14:textId="77777777" w:rsidR="00DA2759" w:rsidRPr="005108E4" w:rsidRDefault="00DA2759">
      <w:pPr>
        <w:pStyle w:val="BodyText"/>
        <w:spacing w:before="7"/>
        <w:jc w:val="left"/>
      </w:pPr>
    </w:p>
    <w:p w14:paraId="2E45606B" w14:textId="77777777" w:rsidR="00DA2759" w:rsidRPr="005108E4" w:rsidRDefault="009A7511" w:rsidP="000E484C">
      <w:pPr>
        <w:pStyle w:val="ListParagraph"/>
        <w:numPr>
          <w:ilvl w:val="0"/>
          <w:numId w:val="58"/>
        </w:numPr>
        <w:tabs>
          <w:tab w:val="left" w:pos="1760"/>
        </w:tabs>
        <w:spacing w:line="242" w:lineRule="auto"/>
        <w:ind w:left="1319" w:right="116" w:firstLine="0"/>
        <w:outlineLvl w:val="1"/>
        <w:rPr>
          <w:sz w:val="24"/>
        </w:rPr>
      </w:pPr>
      <w:r w:rsidRPr="005108E4">
        <w:rPr>
          <w:sz w:val="24"/>
        </w:rPr>
        <w:t>Other</w:t>
      </w:r>
      <w:r w:rsidRPr="005108E4">
        <w:rPr>
          <w:spacing w:val="-9"/>
          <w:sz w:val="24"/>
        </w:rPr>
        <w:t xml:space="preserve"> </w:t>
      </w:r>
      <w:r w:rsidRPr="005108E4">
        <w:rPr>
          <w:sz w:val="24"/>
        </w:rPr>
        <w:t>grounds,</w:t>
      </w:r>
      <w:r w:rsidRPr="005108E4">
        <w:rPr>
          <w:spacing w:val="-8"/>
          <w:sz w:val="24"/>
        </w:rPr>
        <w:t xml:space="preserve"> </w:t>
      </w:r>
      <w:r w:rsidRPr="005108E4">
        <w:rPr>
          <w:sz w:val="24"/>
        </w:rPr>
        <w:t>as</w:t>
      </w:r>
      <w:r w:rsidRPr="005108E4">
        <w:rPr>
          <w:spacing w:val="-8"/>
          <w:sz w:val="24"/>
        </w:rPr>
        <w:t xml:space="preserve"> </w:t>
      </w:r>
      <w:r w:rsidRPr="005108E4">
        <w:rPr>
          <w:sz w:val="24"/>
        </w:rPr>
        <w:t>the</w:t>
      </w:r>
      <w:r w:rsidRPr="005108E4">
        <w:rPr>
          <w:spacing w:val="-9"/>
          <w:sz w:val="24"/>
        </w:rPr>
        <w:t xml:space="preserve"> </w:t>
      </w:r>
      <w:r w:rsidRPr="005108E4">
        <w:rPr>
          <w:sz w:val="24"/>
        </w:rPr>
        <w:t>Commission</w:t>
      </w:r>
      <w:r w:rsidRPr="005108E4">
        <w:rPr>
          <w:spacing w:val="-8"/>
          <w:sz w:val="24"/>
        </w:rPr>
        <w:t xml:space="preserve"> </w:t>
      </w:r>
      <w:r w:rsidRPr="005108E4">
        <w:rPr>
          <w:sz w:val="24"/>
        </w:rPr>
        <w:t>may</w:t>
      </w:r>
      <w:r w:rsidRPr="005108E4">
        <w:rPr>
          <w:spacing w:val="-15"/>
          <w:sz w:val="24"/>
        </w:rPr>
        <w:t xml:space="preserve"> </w:t>
      </w:r>
      <w:r w:rsidRPr="005108E4">
        <w:rPr>
          <w:sz w:val="24"/>
        </w:rPr>
        <w:t>determine</w:t>
      </w:r>
      <w:r w:rsidRPr="005108E4">
        <w:rPr>
          <w:spacing w:val="-9"/>
          <w:sz w:val="24"/>
        </w:rPr>
        <w:t xml:space="preserve"> </w:t>
      </w:r>
      <w:r w:rsidRPr="005108E4">
        <w:rPr>
          <w:sz w:val="24"/>
        </w:rPr>
        <w:t>in</w:t>
      </w:r>
      <w:r w:rsidRPr="005108E4">
        <w:rPr>
          <w:spacing w:val="-8"/>
          <w:sz w:val="24"/>
        </w:rPr>
        <w:t xml:space="preserve"> </w:t>
      </w:r>
      <w:r w:rsidRPr="005108E4">
        <w:rPr>
          <w:sz w:val="24"/>
        </w:rPr>
        <w:t>the</w:t>
      </w:r>
      <w:r w:rsidRPr="005108E4">
        <w:rPr>
          <w:spacing w:val="-8"/>
          <w:sz w:val="24"/>
        </w:rPr>
        <w:t xml:space="preserve"> </w:t>
      </w:r>
      <w:r w:rsidRPr="005108E4">
        <w:rPr>
          <w:sz w:val="24"/>
        </w:rPr>
        <w:t>exercise</w:t>
      </w:r>
      <w:r w:rsidRPr="005108E4">
        <w:rPr>
          <w:spacing w:val="-9"/>
          <w:sz w:val="24"/>
        </w:rPr>
        <w:t xml:space="preserve"> </w:t>
      </w:r>
      <w:r w:rsidRPr="005108E4">
        <w:rPr>
          <w:sz w:val="24"/>
        </w:rPr>
        <w:t>of</w:t>
      </w:r>
      <w:r w:rsidRPr="005108E4">
        <w:rPr>
          <w:spacing w:val="-9"/>
          <w:sz w:val="24"/>
        </w:rPr>
        <w:t xml:space="preserve"> </w:t>
      </w:r>
      <w:r w:rsidRPr="005108E4">
        <w:rPr>
          <w:sz w:val="24"/>
        </w:rPr>
        <w:t>its</w:t>
      </w:r>
      <w:r w:rsidRPr="005108E4">
        <w:rPr>
          <w:spacing w:val="-11"/>
          <w:sz w:val="24"/>
        </w:rPr>
        <w:t xml:space="preserve"> </w:t>
      </w:r>
      <w:r w:rsidRPr="005108E4">
        <w:rPr>
          <w:sz w:val="24"/>
        </w:rPr>
        <w:t>discretion,</w:t>
      </w:r>
      <w:r w:rsidRPr="005108E4">
        <w:rPr>
          <w:spacing w:val="-10"/>
          <w:sz w:val="24"/>
        </w:rPr>
        <w:t xml:space="preserve"> </w:t>
      </w:r>
      <w:r w:rsidRPr="005108E4">
        <w:rPr>
          <w:sz w:val="24"/>
        </w:rPr>
        <w:t>that</w:t>
      </w:r>
      <w:r w:rsidRPr="005108E4">
        <w:rPr>
          <w:spacing w:val="-10"/>
          <w:sz w:val="24"/>
        </w:rPr>
        <w:t xml:space="preserve"> </w:t>
      </w:r>
      <w:r w:rsidRPr="005108E4">
        <w:rPr>
          <w:sz w:val="24"/>
        </w:rPr>
        <w:t>are directly related to the applicant's ability to serve as an MTC agent, or that make the applicant unsuitable</w:t>
      </w:r>
      <w:r w:rsidRPr="005108E4">
        <w:rPr>
          <w:spacing w:val="-15"/>
          <w:sz w:val="24"/>
        </w:rPr>
        <w:t xml:space="preserve"> </w:t>
      </w:r>
      <w:r w:rsidRPr="005108E4">
        <w:rPr>
          <w:sz w:val="24"/>
        </w:rPr>
        <w:t>for</w:t>
      </w:r>
      <w:r w:rsidRPr="005108E4">
        <w:rPr>
          <w:spacing w:val="-14"/>
          <w:sz w:val="24"/>
        </w:rPr>
        <w:t xml:space="preserve"> </w:t>
      </w:r>
      <w:r w:rsidRPr="005108E4">
        <w:rPr>
          <w:sz w:val="24"/>
        </w:rPr>
        <w:t>registration;</w:t>
      </w:r>
      <w:r w:rsidRPr="005108E4">
        <w:rPr>
          <w:spacing w:val="-15"/>
          <w:sz w:val="24"/>
        </w:rPr>
        <w:t xml:space="preserve"> </w:t>
      </w:r>
      <w:r w:rsidRPr="005108E4">
        <w:rPr>
          <w:sz w:val="24"/>
        </w:rPr>
        <w:t>however,</w:t>
      </w:r>
      <w:r w:rsidRPr="005108E4">
        <w:rPr>
          <w:spacing w:val="-17"/>
          <w:sz w:val="24"/>
        </w:rPr>
        <w:t xml:space="preserve"> </w:t>
      </w:r>
      <w:r w:rsidRPr="005108E4">
        <w:rPr>
          <w:sz w:val="24"/>
        </w:rPr>
        <w:t>the</w:t>
      </w:r>
      <w:r w:rsidRPr="005108E4">
        <w:rPr>
          <w:spacing w:val="-17"/>
          <w:sz w:val="24"/>
        </w:rPr>
        <w:t xml:space="preserve"> </w:t>
      </w:r>
      <w:r w:rsidRPr="005108E4">
        <w:rPr>
          <w:sz w:val="24"/>
        </w:rPr>
        <w:t>Commission</w:t>
      </w:r>
      <w:r w:rsidRPr="005108E4">
        <w:rPr>
          <w:spacing w:val="-16"/>
          <w:sz w:val="24"/>
        </w:rPr>
        <w:t xml:space="preserve"> </w:t>
      </w:r>
      <w:r w:rsidRPr="005108E4">
        <w:rPr>
          <w:sz w:val="24"/>
        </w:rPr>
        <w:t>will</w:t>
      </w:r>
      <w:r w:rsidRPr="005108E4">
        <w:rPr>
          <w:spacing w:val="-15"/>
          <w:sz w:val="24"/>
        </w:rPr>
        <w:t xml:space="preserve"> </w:t>
      </w:r>
      <w:r w:rsidRPr="005108E4">
        <w:rPr>
          <w:sz w:val="24"/>
        </w:rPr>
        <w:t>provide</w:t>
      </w:r>
      <w:r w:rsidRPr="005108E4">
        <w:rPr>
          <w:spacing w:val="-14"/>
          <w:sz w:val="24"/>
        </w:rPr>
        <w:t xml:space="preserve"> </w:t>
      </w:r>
      <w:r w:rsidRPr="005108E4">
        <w:rPr>
          <w:sz w:val="24"/>
        </w:rPr>
        <w:t>notice</w:t>
      </w:r>
      <w:r w:rsidRPr="005108E4">
        <w:rPr>
          <w:spacing w:val="-15"/>
          <w:sz w:val="24"/>
        </w:rPr>
        <w:t xml:space="preserve"> </w:t>
      </w:r>
      <w:r w:rsidRPr="005108E4">
        <w:rPr>
          <w:sz w:val="24"/>
        </w:rPr>
        <w:t>to</w:t>
      </w:r>
      <w:r w:rsidRPr="005108E4">
        <w:rPr>
          <w:spacing w:val="-13"/>
          <w:sz w:val="24"/>
        </w:rPr>
        <w:t xml:space="preserve"> </w:t>
      </w:r>
      <w:r w:rsidRPr="005108E4">
        <w:rPr>
          <w:sz w:val="24"/>
        </w:rPr>
        <w:t>the</w:t>
      </w:r>
      <w:r w:rsidRPr="005108E4">
        <w:rPr>
          <w:spacing w:val="-14"/>
          <w:sz w:val="24"/>
        </w:rPr>
        <w:t xml:space="preserve"> </w:t>
      </w:r>
      <w:r w:rsidRPr="005108E4">
        <w:rPr>
          <w:sz w:val="24"/>
        </w:rPr>
        <w:t>applicant</w:t>
      </w:r>
      <w:r w:rsidRPr="005108E4">
        <w:rPr>
          <w:spacing w:val="-14"/>
          <w:sz w:val="24"/>
        </w:rPr>
        <w:t xml:space="preserve"> </w:t>
      </w:r>
      <w:r w:rsidRPr="005108E4">
        <w:rPr>
          <w:sz w:val="24"/>
        </w:rPr>
        <w:t>of</w:t>
      </w:r>
      <w:r w:rsidRPr="005108E4">
        <w:rPr>
          <w:spacing w:val="-14"/>
          <w:sz w:val="24"/>
        </w:rPr>
        <w:t xml:space="preserve"> </w:t>
      </w:r>
      <w:r w:rsidRPr="005108E4">
        <w:rPr>
          <w:sz w:val="24"/>
        </w:rPr>
        <w:t>the grounds</w:t>
      </w:r>
      <w:r w:rsidRPr="005108E4">
        <w:rPr>
          <w:spacing w:val="-26"/>
          <w:sz w:val="24"/>
        </w:rPr>
        <w:t xml:space="preserve"> </w:t>
      </w:r>
      <w:r w:rsidRPr="005108E4">
        <w:rPr>
          <w:sz w:val="24"/>
        </w:rPr>
        <w:t>prior</w:t>
      </w:r>
      <w:r w:rsidRPr="005108E4">
        <w:rPr>
          <w:spacing w:val="-27"/>
          <w:sz w:val="24"/>
        </w:rPr>
        <w:t xml:space="preserve"> </w:t>
      </w:r>
      <w:r w:rsidRPr="005108E4">
        <w:rPr>
          <w:sz w:val="24"/>
        </w:rPr>
        <w:t>to</w:t>
      </w:r>
      <w:r w:rsidRPr="005108E4">
        <w:rPr>
          <w:spacing w:val="-29"/>
          <w:sz w:val="24"/>
        </w:rPr>
        <w:t xml:space="preserve"> </w:t>
      </w:r>
      <w:r w:rsidRPr="005108E4">
        <w:rPr>
          <w:sz w:val="24"/>
        </w:rPr>
        <w:t>the</w:t>
      </w:r>
      <w:r w:rsidRPr="005108E4">
        <w:rPr>
          <w:spacing w:val="-30"/>
          <w:sz w:val="24"/>
        </w:rPr>
        <w:t xml:space="preserve"> </w:t>
      </w:r>
      <w:r w:rsidRPr="005108E4">
        <w:rPr>
          <w:sz w:val="24"/>
        </w:rPr>
        <w:t>denial</w:t>
      </w:r>
      <w:r w:rsidRPr="005108E4">
        <w:rPr>
          <w:spacing w:val="-27"/>
          <w:sz w:val="24"/>
        </w:rPr>
        <w:t xml:space="preserve"> </w:t>
      </w:r>
      <w:r w:rsidRPr="005108E4">
        <w:rPr>
          <w:sz w:val="24"/>
        </w:rPr>
        <w:t>of</w:t>
      </w:r>
      <w:r w:rsidRPr="005108E4">
        <w:rPr>
          <w:spacing w:val="-29"/>
          <w:sz w:val="24"/>
        </w:rPr>
        <w:t xml:space="preserve"> </w:t>
      </w:r>
      <w:r w:rsidRPr="005108E4">
        <w:rPr>
          <w:sz w:val="24"/>
        </w:rPr>
        <w:t>the</w:t>
      </w:r>
      <w:r w:rsidRPr="005108E4">
        <w:rPr>
          <w:spacing w:val="-29"/>
          <w:sz w:val="24"/>
        </w:rPr>
        <w:t xml:space="preserve"> </w:t>
      </w:r>
      <w:r w:rsidRPr="005108E4">
        <w:rPr>
          <w:sz w:val="24"/>
        </w:rPr>
        <w:t>Agent</w:t>
      </w:r>
      <w:r w:rsidRPr="005108E4">
        <w:rPr>
          <w:spacing w:val="-28"/>
          <w:sz w:val="24"/>
        </w:rPr>
        <w:t xml:space="preserve"> </w:t>
      </w:r>
      <w:r w:rsidRPr="005108E4">
        <w:rPr>
          <w:sz w:val="24"/>
        </w:rPr>
        <w:t>Registration</w:t>
      </w:r>
      <w:r w:rsidRPr="005108E4">
        <w:rPr>
          <w:spacing w:val="-29"/>
          <w:sz w:val="24"/>
        </w:rPr>
        <w:t xml:space="preserve"> </w:t>
      </w:r>
      <w:r w:rsidRPr="005108E4">
        <w:rPr>
          <w:sz w:val="24"/>
        </w:rPr>
        <w:t>Card</w:t>
      </w:r>
      <w:r w:rsidRPr="005108E4">
        <w:rPr>
          <w:spacing w:val="-29"/>
          <w:sz w:val="24"/>
        </w:rPr>
        <w:t xml:space="preserve"> </w:t>
      </w:r>
      <w:r w:rsidRPr="005108E4">
        <w:rPr>
          <w:sz w:val="24"/>
        </w:rPr>
        <w:t>and</w:t>
      </w:r>
      <w:r w:rsidRPr="005108E4">
        <w:rPr>
          <w:spacing w:val="-28"/>
          <w:sz w:val="24"/>
        </w:rPr>
        <w:t xml:space="preserve"> </w:t>
      </w:r>
      <w:r w:rsidRPr="005108E4">
        <w:rPr>
          <w:sz w:val="24"/>
        </w:rPr>
        <w:t>a</w:t>
      </w:r>
      <w:r w:rsidRPr="005108E4">
        <w:rPr>
          <w:spacing w:val="-30"/>
          <w:sz w:val="24"/>
        </w:rPr>
        <w:t xml:space="preserve"> </w:t>
      </w:r>
      <w:r w:rsidRPr="005108E4">
        <w:rPr>
          <w:sz w:val="24"/>
        </w:rPr>
        <w:t>reasonable</w:t>
      </w:r>
      <w:r w:rsidRPr="005108E4">
        <w:rPr>
          <w:spacing w:val="-29"/>
          <w:sz w:val="24"/>
        </w:rPr>
        <w:t xml:space="preserve"> </w:t>
      </w:r>
      <w:r w:rsidRPr="005108E4">
        <w:rPr>
          <w:sz w:val="24"/>
        </w:rPr>
        <w:t>opportunity</w:t>
      </w:r>
      <w:r w:rsidRPr="005108E4">
        <w:rPr>
          <w:spacing w:val="-33"/>
          <w:sz w:val="24"/>
        </w:rPr>
        <w:t xml:space="preserve"> </w:t>
      </w:r>
      <w:r w:rsidRPr="005108E4">
        <w:rPr>
          <w:sz w:val="24"/>
        </w:rPr>
        <w:t>to</w:t>
      </w:r>
      <w:r w:rsidRPr="005108E4">
        <w:rPr>
          <w:spacing w:val="-26"/>
          <w:sz w:val="24"/>
        </w:rPr>
        <w:t xml:space="preserve"> </w:t>
      </w:r>
      <w:r w:rsidRPr="005108E4">
        <w:rPr>
          <w:sz w:val="24"/>
        </w:rPr>
        <w:t>correct these</w:t>
      </w:r>
      <w:r w:rsidRPr="005108E4">
        <w:rPr>
          <w:spacing w:val="-3"/>
          <w:sz w:val="24"/>
        </w:rPr>
        <w:t xml:space="preserve"> </w:t>
      </w:r>
      <w:r w:rsidRPr="005108E4">
        <w:rPr>
          <w:sz w:val="24"/>
        </w:rPr>
        <w:t>grounds.</w:t>
      </w:r>
    </w:p>
    <w:p w14:paraId="3690A869" w14:textId="77777777" w:rsidR="00DA2759" w:rsidRPr="005108E4" w:rsidRDefault="009A7511">
      <w:pPr>
        <w:pStyle w:val="ListParagraph"/>
        <w:numPr>
          <w:ilvl w:val="1"/>
          <w:numId w:val="58"/>
        </w:numPr>
        <w:tabs>
          <w:tab w:val="left" w:pos="2098"/>
        </w:tabs>
        <w:spacing w:before="3" w:line="242" w:lineRule="auto"/>
        <w:ind w:right="116" w:firstLine="0"/>
        <w:rPr>
          <w:sz w:val="24"/>
        </w:rPr>
      </w:pPr>
      <w:r w:rsidRPr="005108E4">
        <w:rPr>
          <w:sz w:val="24"/>
        </w:rPr>
        <w:t>The</w:t>
      </w:r>
      <w:r w:rsidRPr="005108E4">
        <w:rPr>
          <w:spacing w:val="-11"/>
          <w:sz w:val="24"/>
        </w:rPr>
        <w:t xml:space="preserve"> </w:t>
      </w:r>
      <w:r w:rsidRPr="005108E4">
        <w:rPr>
          <w:sz w:val="24"/>
        </w:rPr>
        <w:t>Commission</w:t>
      </w:r>
      <w:r w:rsidRPr="005108E4">
        <w:rPr>
          <w:spacing w:val="-9"/>
          <w:sz w:val="24"/>
        </w:rPr>
        <w:t xml:space="preserve"> </w:t>
      </w:r>
      <w:r w:rsidRPr="005108E4">
        <w:rPr>
          <w:sz w:val="24"/>
        </w:rPr>
        <w:t>may</w:t>
      </w:r>
      <w:r w:rsidRPr="005108E4">
        <w:rPr>
          <w:spacing w:val="-16"/>
          <w:sz w:val="24"/>
        </w:rPr>
        <w:t xml:space="preserve"> </w:t>
      </w:r>
      <w:r w:rsidRPr="005108E4">
        <w:rPr>
          <w:sz w:val="24"/>
        </w:rPr>
        <w:t>delegate</w:t>
      </w:r>
      <w:r w:rsidRPr="005108E4">
        <w:rPr>
          <w:spacing w:val="-11"/>
          <w:sz w:val="24"/>
        </w:rPr>
        <w:t xml:space="preserve"> </w:t>
      </w:r>
      <w:r w:rsidRPr="005108E4">
        <w:rPr>
          <w:sz w:val="24"/>
        </w:rPr>
        <w:t>Registrants'</w:t>
      </w:r>
      <w:r w:rsidRPr="005108E4">
        <w:rPr>
          <w:spacing w:val="-12"/>
          <w:sz w:val="24"/>
        </w:rPr>
        <w:t xml:space="preserve"> </w:t>
      </w:r>
      <w:r w:rsidRPr="005108E4">
        <w:rPr>
          <w:sz w:val="24"/>
        </w:rPr>
        <w:t>suitability</w:t>
      </w:r>
      <w:r w:rsidRPr="005108E4">
        <w:rPr>
          <w:spacing w:val="-16"/>
          <w:sz w:val="24"/>
        </w:rPr>
        <w:t xml:space="preserve"> </w:t>
      </w:r>
      <w:r w:rsidRPr="005108E4">
        <w:rPr>
          <w:sz w:val="24"/>
        </w:rPr>
        <w:t>determinations</w:t>
      </w:r>
      <w:r w:rsidRPr="005108E4">
        <w:rPr>
          <w:spacing w:val="-9"/>
          <w:sz w:val="24"/>
        </w:rPr>
        <w:t xml:space="preserve"> </w:t>
      </w:r>
      <w:r w:rsidRPr="005108E4">
        <w:rPr>
          <w:sz w:val="24"/>
        </w:rPr>
        <w:t>to</w:t>
      </w:r>
      <w:r w:rsidRPr="005108E4">
        <w:rPr>
          <w:spacing w:val="-10"/>
          <w:sz w:val="24"/>
        </w:rPr>
        <w:t xml:space="preserve"> </w:t>
      </w:r>
      <w:r w:rsidRPr="005108E4">
        <w:rPr>
          <w:sz w:val="24"/>
        </w:rPr>
        <w:t>the</w:t>
      </w:r>
      <w:r w:rsidRPr="005108E4">
        <w:rPr>
          <w:spacing w:val="-13"/>
          <w:sz w:val="24"/>
        </w:rPr>
        <w:t xml:space="preserve"> </w:t>
      </w:r>
      <w:r w:rsidRPr="005108E4">
        <w:rPr>
          <w:sz w:val="24"/>
        </w:rPr>
        <w:t>Executive Director,  who  may  appoint  a  Suitability  Review  Committee,  in  accordance  with 935 CMR 501.800. Suitability determinations shall be based on credible and reliable information.</w:t>
      </w:r>
    </w:p>
    <w:p w14:paraId="66999F2E" w14:textId="77777777" w:rsidR="00DA2759" w:rsidRPr="005108E4" w:rsidRDefault="009A7511">
      <w:pPr>
        <w:pStyle w:val="ListParagraph"/>
        <w:numPr>
          <w:ilvl w:val="1"/>
          <w:numId w:val="58"/>
        </w:numPr>
        <w:tabs>
          <w:tab w:val="left" w:pos="2134"/>
        </w:tabs>
        <w:spacing w:before="3" w:line="242" w:lineRule="auto"/>
        <w:ind w:right="117" w:firstLine="0"/>
        <w:rPr>
          <w:sz w:val="24"/>
        </w:rPr>
      </w:pPr>
      <w:r w:rsidRPr="005108E4">
        <w:rPr>
          <w:sz w:val="24"/>
        </w:rPr>
        <w:t>The</w:t>
      </w:r>
      <w:r w:rsidRPr="005108E4">
        <w:rPr>
          <w:spacing w:val="-3"/>
          <w:sz w:val="24"/>
        </w:rPr>
        <w:t xml:space="preserve"> </w:t>
      </w:r>
      <w:r w:rsidRPr="005108E4">
        <w:rPr>
          <w:sz w:val="24"/>
        </w:rPr>
        <w:t>Executive</w:t>
      </w:r>
      <w:r w:rsidRPr="005108E4">
        <w:rPr>
          <w:spacing w:val="-3"/>
          <w:sz w:val="24"/>
        </w:rPr>
        <w:t xml:space="preserve"> </w:t>
      </w:r>
      <w:r w:rsidRPr="005108E4">
        <w:rPr>
          <w:sz w:val="24"/>
        </w:rPr>
        <w:t>Director</w:t>
      </w:r>
      <w:r w:rsidRPr="005108E4">
        <w:rPr>
          <w:spacing w:val="-4"/>
          <w:sz w:val="24"/>
        </w:rPr>
        <w:t xml:space="preserve"> </w:t>
      </w:r>
      <w:r w:rsidRPr="005108E4">
        <w:rPr>
          <w:sz w:val="24"/>
        </w:rPr>
        <w:t>may</w:t>
      </w:r>
      <w:r w:rsidRPr="005108E4">
        <w:rPr>
          <w:spacing w:val="-11"/>
          <w:sz w:val="24"/>
        </w:rPr>
        <w:t xml:space="preserve"> </w:t>
      </w:r>
      <w:r w:rsidRPr="005108E4">
        <w:rPr>
          <w:sz w:val="24"/>
        </w:rPr>
        <w:t>institute</w:t>
      </w:r>
      <w:r w:rsidRPr="005108E4">
        <w:rPr>
          <w:spacing w:val="-6"/>
          <w:sz w:val="24"/>
        </w:rPr>
        <w:t xml:space="preserve"> </w:t>
      </w:r>
      <w:r w:rsidRPr="005108E4">
        <w:rPr>
          <w:sz w:val="24"/>
        </w:rPr>
        <w:t>a</w:t>
      </w:r>
      <w:r w:rsidRPr="005108E4">
        <w:rPr>
          <w:spacing w:val="-5"/>
          <w:sz w:val="24"/>
        </w:rPr>
        <w:t xml:space="preserve"> </w:t>
      </w:r>
      <w:r w:rsidRPr="005108E4">
        <w:rPr>
          <w:sz w:val="24"/>
        </w:rPr>
        <w:t>suitability</w:t>
      </w:r>
      <w:r w:rsidRPr="005108E4">
        <w:rPr>
          <w:spacing w:val="-11"/>
          <w:sz w:val="24"/>
        </w:rPr>
        <w:t xml:space="preserve"> </w:t>
      </w:r>
      <w:r w:rsidRPr="005108E4">
        <w:rPr>
          <w:sz w:val="24"/>
        </w:rPr>
        <w:t>review</w:t>
      </w:r>
      <w:r w:rsidRPr="005108E4">
        <w:rPr>
          <w:spacing w:val="-5"/>
          <w:sz w:val="24"/>
        </w:rPr>
        <w:t xml:space="preserve"> </w:t>
      </w:r>
      <w:r w:rsidRPr="005108E4">
        <w:rPr>
          <w:sz w:val="24"/>
        </w:rPr>
        <w:t>based</w:t>
      </w:r>
      <w:r w:rsidRPr="005108E4">
        <w:rPr>
          <w:spacing w:val="-4"/>
          <w:sz w:val="24"/>
        </w:rPr>
        <w:t xml:space="preserve"> </w:t>
      </w:r>
      <w:r w:rsidRPr="005108E4">
        <w:rPr>
          <w:sz w:val="24"/>
        </w:rPr>
        <w:t>on</w:t>
      </w:r>
      <w:r w:rsidRPr="005108E4">
        <w:rPr>
          <w:spacing w:val="-5"/>
          <w:sz w:val="24"/>
        </w:rPr>
        <w:t xml:space="preserve"> </w:t>
      </w:r>
      <w:r w:rsidRPr="005108E4">
        <w:rPr>
          <w:sz w:val="24"/>
        </w:rPr>
        <w:t>a</w:t>
      </w:r>
      <w:r w:rsidRPr="005108E4">
        <w:rPr>
          <w:spacing w:val="-5"/>
          <w:sz w:val="24"/>
        </w:rPr>
        <w:t xml:space="preserve"> </w:t>
      </w:r>
      <w:r w:rsidRPr="005108E4">
        <w:rPr>
          <w:sz w:val="24"/>
        </w:rPr>
        <w:t>recommendation from</w:t>
      </w:r>
      <w:r w:rsidRPr="005108E4">
        <w:rPr>
          <w:spacing w:val="-17"/>
          <w:sz w:val="24"/>
        </w:rPr>
        <w:t xml:space="preserve"> </w:t>
      </w:r>
      <w:r w:rsidRPr="005108E4">
        <w:rPr>
          <w:sz w:val="24"/>
        </w:rPr>
        <w:t>Enforcement</w:t>
      </w:r>
      <w:r w:rsidRPr="005108E4">
        <w:rPr>
          <w:spacing w:val="-17"/>
          <w:sz w:val="24"/>
        </w:rPr>
        <w:t xml:space="preserve"> </w:t>
      </w:r>
      <w:r w:rsidRPr="005108E4">
        <w:rPr>
          <w:sz w:val="24"/>
        </w:rPr>
        <w:t>staff</w:t>
      </w:r>
      <w:r w:rsidRPr="005108E4">
        <w:rPr>
          <w:spacing w:val="-17"/>
          <w:sz w:val="24"/>
        </w:rPr>
        <w:t xml:space="preserve"> </w:t>
      </w:r>
      <w:r w:rsidRPr="005108E4">
        <w:rPr>
          <w:sz w:val="24"/>
        </w:rPr>
        <w:t>that</w:t>
      </w:r>
      <w:r w:rsidRPr="005108E4">
        <w:rPr>
          <w:spacing w:val="-17"/>
          <w:sz w:val="24"/>
        </w:rPr>
        <w:t xml:space="preserve"> </w:t>
      </w:r>
      <w:r w:rsidRPr="005108E4">
        <w:rPr>
          <w:sz w:val="24"/>
        </w:rPr>
        <w:t>background</w:t>
      </w:r>
      <w:r w:rsidRPr="005108E4">
        <w:rPr>
          <w:spacing w:val="-17"/>
          <w:sz w:val="24"/>
        </w:rPr>
        <w:t xml:space="preserve"> </w:t>
      </w:r>
      <w:r w:rsidRPr="005108E4">
        <w:rPr>
          <w:sz w:val="24"/>
        </w:rPr>
        <w:t>check</w:t>
      </w:r>
      <w:r w:rsidRPr="005108E4">
        <w:rPr>
          <w:spacing w:val="-18"/>
          <w:sz w:val="24"/>
        </w:rPr>
        <w:t xml:space="preserve"> </w:t>
      </w:r>
      <w:r w:rsidRPr="005108E4">
        <w:rPr>
          <w:sz w:val="24"/>
        </w:rPr>
        <w:t>information</w:t>
      </w:r>
      <w:r w:rsidRPr="005108E4">
        <w:rPr>
          <w:spacing w:val="-19"/>
          <w:sz w:val="24"/>
        </w:rPr>
        <w:t xml:space="preserve"> </w:t>
      </w:r>
      <w:r w:rsidRPr="005108E4">
        <w:rPr>
          <w:sz w:val="24"/>
        </w:rPr>
        <w:t>would</w:t>
      </w:r>
      <w:r w:rsidRPr="005108E4">
        <w:rPr>
          <w:spacing w:val="-19"/>
          <w:sz w:val="24"/>
        </w:rPr>
        <w:t xml:space="preserve"> </w:t>
      </w:r>
      <w:r w:rsidRPr="005108E4">
        <w:rPr>
          <w:sz w:val="24"/>
        </w:rPr>
        <w:t>result</w:t>
      </w:r>
      <w:r w:rsidRPr="005108E4">
        <w:rPr>
          <w:spacing w:val="-19"/>
          <w:sz w:val="24"/>
        </w:rPr>
        <w:t xml:space="preserve"> </w:t>
      </w:r>
      <w:r w:rsidRPr="005108E4">
        <w:rPr>
          <w:sz w:val="24"/>
        </w:rPr>
        <w:t>in</w:t>
      </w:r>
      <w:r w:rsidRPr="005108E4">
        <w:rPr>
          <w:spacing w:val="-17"/>
          <w:sz w:val="24"/>
        </w:rPr>
        <w:t xml:space="preserve"> </w:t>
      </w:r>
      <w:r w:rsidRPr="005108E4">
        <w:rPr>
          <w:sz w:val="24"/>
        </w:rPr>
        <w:t>or</w:t>
      </w:r>
      <w:r w:rsidRPr="005108E4">
        <w:rPr>
          <w:spacing w:val="-18"/>
          <w:sz w:val="24"/>
        </w:rPr>
        <w:t xml:space="preserve"> </w:t>
      </w:r>
      <w:r w:rsidRPr="005108E4">
        <w:rPr>
          <w:sz w:val="24"/>
        </w:rPr>
        <w:t>could</w:t>
      </w:r>
      <w:r w:rsidRPr="005108E4">
        <w:rPr>
          <w:spacing w:val="-17"/>
          <w:sz w:val="24"/>
        </w:rPr>
        <w:t xml:space="preserve"> </w:t>
      </w:r>
      <w:r w:rsidRPr="005108E4">
        <w:rPr>
          <w:sz w:val="24"/>
        </w:rPr>
        <w:t>support an adverse suitability determination. All suitability determinations will be made in accordance with the procedures set forth in 935 CMR</w:t>
      </w:r>
      <w:r w:rsidRPr="005108E4">
        <w:rPr>
          <w:spacing w:val="-15"/>
          <w:sz w:val="24"/>
        </w:rPr>
        <w:t xml:space="preserve"> </w:t>
      </w:r>
      <w:r w:rsidRPr="005108E4">
        <w:rPr>
          <w:sz w:val="24"/>
        </w:rPr>
        <w:t>501.800.</w:t>
      </w:r>
    </w:p>
    <w:p w14:paraId="2E7C9C27" w14:textId="77777777" w:rsidR="00DA2759" w:rsidRPr="005108E4" w:rsidRDefault="00DA2759">
      <w:pPr>
        <w:pStyle w:val="BodyText"/>
        <w:spacing w:before="8"/>
        <w:jc w:val="left"/>
      </w:pPr>
    </w:p>
    <w:p w14:paraId="7D7F41FB" w14:textId="6AB6636B" w:rsidR="00DA2759" w:rsidRPr="00E077D0" w:rsidRDefault="007437FD" w:rsidP="000E484C">
      <w:pPr>
        <w:pStyle w:val="Heading1"/>
        <w:ind w:left="0"/>
        <w:jc w:val="left"/>
        <w:rPr>
          <w:b w:val="0"/>
          <w:bCs w:val="0"/>
        </w:rPr>
      </w:pPr>
      <w:r w:rsidRPr="005108E4">
        <w:rPr>
          <w:b w:val="0"/>
          <w:bCs w:val="0"/>
          <w:u w:val="single"/>
        </w:rPr>
        <w:t>501.032</w:t>
      </w:r>
      <w:r w:rsidR="009A7511" w:rsidRPr="00E077D0">
        <w:rPr>
          <w:b w:val="0"/>
          <w:bCs w:val="0"/>
          <w:u w:val="single"/>
        </w:rPr>
        <w:t>: Revocation of a Registration Card or Hardship Cultivation</w:t>
      </w:r>
      <w:r w:rsidR="009A7511" w:rsidRPr="00E077D0">
        <w:rPr>
          <w:b w:val="0"/>
          <w:bCs w:val="0"/>
          <w:spacing w:val="-17"/>
          <w:u w:val="single"/>
        </w:rPr>
        <w:t xml:space="preserve"> </w:t>
      </w:r>
      <w:r w:rsidR="009A7511" w:rsidRPr="00E077D0">
        <w:rPr>
          <w:b w:val="0"/>
          <w:bCs w:val="0"/>
          <w:u w:val="single"/>
        </w:rPr>
        <w:t>Registration</w:t>
      </w:r>
    </w:p>
    <w:p w14:paraId="161334C5" w14:textId="77777777" w:rsidR="00DA2759" w:rsidRPr="005108E4" w:rsidRDefault="00DA2759">
      <w:pPr>
        <w:pStyle w:val="BodyText"/>
        <w:spacing w:before="4"/>
        <w:jc w:val="left"/>
        <w:rPr>
          <w:sz w:val="19"/>
        </w:rPr>
      </w:pPr>
    </w:p>
    <w:p w14:paraId="79DC2355" w14:textId="77777777" w:rsidR="00DA2759" w:rsidRPr="005108E4" w:rsidRDefault="009A7511" w:rsidP="000E484C">
      <w:pPr>
        <w:pStyle w:val="ListParagraph"/>
        <w:numPr>
          <w:ilvl w:val="2"/>
          <w:numId w:val="87"/>
        </w:numPr>
        <w:tabs>
          <w:tab w:val="left" w:pos="1755"/>
        </w:tabs>
        <w:spacing w:before="60" w:line="242" w:lineRule="auto"/>
        <w:ind w:right="116"/>
        <w:outlineLvl w:val="1"/>
        <w:rPr>
          <w:sz w:val="24"/>
        </w:rPr>
      </w:pPr>
      <w:r w:rsidRPr="005108E4">
        <w:rPr>
          <w:sz w:val="24"/>
        </w:rPr>
        <w:t>Each</w:t>
      </w:r>
      <w:r w:rsidRPr="005108E4">
        <w:rPr>
          <w:spacing w:val="-12"/>
          <w:sz w:val="24"/>
        </w:rPr>
        <w:t xml:space="preserve"> </w:t>
      </w:r>
      <w:r w:rsidRPr="005108E4">
        <w:rPr>
          <w:sz w:val="24"/>
        </w:rPr>
        <w:t>of</w:t>
      </w:r>
      <w:r w:rsidRPr="005108E4">
        <w:rPr>
          <w:spacing w:val="-12"/>
          <w:sz w:val="24"/>
        </w:rPr>
        <w:t xml:space="preserve"> </w:t>
      </w:r>
      <w:r w:rsidRPr="005108E4">
        <w:rPr>
          <w:sz w:val="24"/>
        </w:rPr>
        <w:t>the</w:t>
      </w:r>
      <w:r w:rsidRPr="005108E4">
        <w:rPr>
          <w:spacing w:val="-13"/>
          <w:sz w:val="24"/>
        </w:rPr>
        <w:t xml:space="preserve"> </w:t>
      </w:r>
      <w:r w:rsidRPr="005108E4">
        <w:rPr>
          <w:sz w:val="24"/>
        </w:rPr>
        <w:t>following,</w:t>
      </w:r>
      <w:r w:rsidRPr="005108E4">
        <w:rPr>
          <w:spacing w:val="-12"/>
          <w:sz w:val="24"/>
        </w:rPr>
        <w:t xml:space="preserve"> </w:t>
      </w:r>
      <w:r w:rsidRPr="005108E4">
        <w:rPr>
          <w:sz w:val="24"/>
        </w:rPr>
        <w:t>in</w:t>
      </w:r>
      <w:r w:rsidRPr="005108E4">
        <w:rPr>
          <w:spacing w:val="-12"/>
          <w:sz w:val="24"/>
        </w:rPr>
        <w:t xml:space="preserve"> </w:t>
      </w:r>
      <w:r w:rsidRPr="005108E4">
        <w:rPr>
          <w:sz w:val="24"/>
        </w:rPr>
        <w:t>and</w:t>
      </w:r>
      <w:r w:rsidRPr="005108E4">
        <w:rPr>
          <w:spacing w:val="-14"/>
          <w:sz w:val="24"/>
        </w:rPr>
        <w:t xml:space="preserve"> </w:t>
      </w:r>
      <w:r w:rsidRPr="005108E4">
        <w:rPr>
          <w:sz w:val="24"/>
        </w:rPr>
        <w:t>of</w:t>
      </w:r>
      <w:r w:rsidRPr="005108E4">
        <w:rPr>
          <w:spacing w:val="-14"/>
          <w:sz w:val="24"/>
        </w:rPr>
        <w:t xml:space="preserve"> </w:t>
      </w:r>
      <w:r w:rsidRPr="005108E4">
        <w:rPr>
          <w:sz w:val="24"/>
        </w:rPr>
        <w:t>itself,</w:t>
      </w:r>
      <w:r w:rsidRPr="005108E4">
        <w:rPr>
          <w:spacing w:val="-14"/>
          <w:sz w:val="24"/>
        </w:rPr>
        <w:t xml:space="preserve"> </w:t>
      </w:r>
      <w:r w:rsidRPr="005108E4">
        <w:rPr>
          <w:sz w:val="24"/>
        </w:rPr>
        <w:t>constitutes</w:t>
      </w:r>
      <w:r w:rsidRPr="005108E4">
        <w:rPr>
          <w:spacing w:val="-14"/>
          <w:sz w:val="24"/>
        </w:rPr>
        <w:t xml:space="preserve"> </w:t>
      </w:r>
      <w:r w:rsidRPr="005108E4">
        <w:rPr>
          <w:sz w:val="24"/>
        </w:rPr>
        <w:t>full</w:t>
      </w:r>
      <w:r w:rsidRPr="005108E4">
        <w:rPr>
          <w:spacing w:val="-13"/>
          <w:sz w:val="24"/>
        </w:rPr>
        <w:t xml:space="preserve"> </w:t>
      </w:r>
      <w:r w:rsidRPr="005108E4">
        <w:rPr>
          <w:sz w:val="24"/>
        </w:rPr>
        <w:t>and</w:t>
      </w:r>
      <w:r w:rsidRPr="005108E4">
        <w:rPr>
          <w:spacing w:val="-14"/>
          <w:sz w:val="24"/>
        </w:rPr>
        <w:t xml:space="preserve"> </w:t>
      </w:r>
      <w:r w:rsidRPr="005108E4">
        <w:rPr>
          <w:sz w:val="24"/>
        </w:rPr>
        <w:t>adequate</w:t>
      </w:r>
      <w:r w:rsidRPr="005108E4">
        <w:rPr>
          <w:spacing w:val="-15"/>
          <w:sz w:val="24"/>
        </w:rPr>
        <w:t xml:space="preserve"> </w:t>
      </w:r>
      <w:r w:rsidRPr="005108E4">
        <w:rPr>
          <w:sz w:val="24"/>
        </w:rPr>
        <w:t>grounds</w:t>
      </w:r>
      <w:r w:rsidRPr="005108E4">
        <w:rPr>
          <w:spacing w:val="-14"/>
          <w:sz w:val="24"/>
        </w:rPr>
        <w:t xml:space="preserve"> </w:t>
      </w:r>
      <w:r w:rsidRPr="005108E4">
        <w:rPr>
          <w:sz w:val="24"/>
        </w:rPr>
        <w:t>for</w:t>
      </w:r>
      <w:r w:rsidRPr="005108E4">
        <w:rPr>
          <w:spacing w:val="-14"/>
          <w:sz w:val="24"/>
        </w:rPr>
        <w:t xml:space="preserve"> </w:t>
      </w:r>
      <w:r w:rsidRPr="005108E4">
        <w:rPr>
          <w:sz w:val="24"/>
        </w:rPr>
        <w:t xml:space="preserve">revocation of a temporary or an annual Registration Card issued to a Registered Qualifying Patient or Personal </w:t>
      </w:r>
      <w:r w:rsidRPr="005108E4">
        <w:rPr>
          <w:sz w:val="24"/>
        </w:rPr>
        <w:lastRenderedPageBreak/>
        <w:t>Caregiver or a Registration Card issued to an MTC agent, Laboratory Agent or a Hardship Cultivation</w:t>
      </w:r>
      <w:r w:rsidRPr="005108E4">
        <w:rPr>
          <w:spacing w:val="-3"/>
          <w:sz w:val="24"/>
        </w:rPr>
        <w:t xml:space="preserve"> </w:t>
      </w:r>
      <w:r w:rsidRPr="005108E4">
        <w:rPr>
          <w:sz w:val="24"/>
        </w:rPr>
        <w:t>Registration:</w:t>
      </w:r>
    </w:p>
    <w:p w14:paraId="0D4475CF" w14:textId="77777777" w:rsidR="00DA2759" w:rsidRPr="005108E4" w:rsidRDefault="009A7511" w:rsidP="007437FD">
      <w:pPr>
        <w:pStyle w:val="ListParagraph"/>
        <w:numPr>
          <w:ilvl w:val="3"/>
          <w:numId w:val="87"/>
        </w:numPr>
        <w:tabs>
          <w:tab w:val="left" w:pos="2127"/>
        </w:tabs>
        <w:spacing w:before="4" w:line="242" w:lineRule="auto"/>
        <w:ind w:right="117" w:firstLine="0"/>
        <w:rPr>
          <w:sz w:val="24"/>
        </w:rPr>
      </w:pPr>
      <w:r w:rsidRPr="005108E4">
        <w:rPr>
          <w:sz w:val="24"/>
        </w:rPr>
        <w:t>Submission of information in the application or renewal application that is deceptive, misleading, false or fraudulent, or that tends to deceive or create a misleading impression, whether directly, or by omission or ambiguity, including lack of disclosure or insufficient disclosure;</w:t>
      </w:r>
    </w:p>
    <w:p w14:paraId="1668387B" w14:textId="77777777" w:rsidR="00DA2759" w:rsidRPr="005108E4" w:rsidRDefault="009A7511" w:rsidP="007437FD">
      <w:pPr>
        <w:pStyle w:val="ListParagraph"/>
        <w:numPr>
          <w:ilvl w:val="3"/>
          <w:numId w:val="87"/>
        </w:numPr>
        <w:tabs>
          <w:tab w:val="left" w:pos="2084"/>
        </w:tabs>
        <w:spacing w:before="3"/>
        <w:ind w:left="2083" w:hanging="409"/>
        <w:rPr>
          <w:sz w:val="24"/>
        </w:rPr>
      </w:pPr>
      <w:r w:rsidRPr="005108E4">
        <w:rPr>
          <w:sz w:val="24"/>
        </w:rPr>
        <w:t>Violation</w:t>
      </w:r>
      <w:r w:rsidRPr="005108E4">
        <w:rPr>
          <w:spacing w:val="-20"/>
          <w:sz w:val="24"/>
        </w:rPr>
        <w:t xml:space="preserve"> </w:t>
      </w:r>
      <w:r w:rsidRPr="005108E4">
        <w:rPr>
          <w:sz w:val="24"/>
        </w:rPr>
        <w:t>of</w:t>
      </w:r>
      <w:r w:rsidRPr="005108E4">
        <w:rPr>
          <w:spacing w:val="-21"/>
          <w:sz w:val="24"/>
        </w:rPr>
        <w:t xml:space="preserve"> </w:t>
      </w:r>
      <w:r w:rsidRPr="005108E4">
        <w:rPr>
          <w:sz w:val="24"/>
        </w:rPr>
        <w:t>the</w:t>
      </w:r>
      <w:r w:rsidRPr="005108E4">
        <w:rPr>
          <w:spacing w:val="-20"/>
          <w:sz w:val="24"/>
        </w:rPr>
        <w:t xml:space="preserve"> </w:t>
      </w:r>
      <w:r w:rsidRPr="005108E4">
        <w:rPr>
          <w:sz w:val="24"/>
        </w:rPr>
        <w:t>requirements</w:t>
      </w:r>
      <w:r w:rsidRPr="005108E4">
        <w:rPr>
          <w:spacing w:val="-20"/>
          <w:sz w:val="24"/>
        </w:rPr>
        <w:t xml:space="preserve"> </w:t>
      </w:r>
      <w:r w:rsidRPr="005108E4">
        <w:rPr>
          <w:sz w:val="24"/>
        </w:rPr>
        <w:t>of</w:t>
      </w:r>
      <w:r w:rsidRPr="005108E4">
        <w:rPr>
          <w:spacing w:val="-20"/>
          <w:sz w:val="24"/>
        </w:rPr>
        <w:t xml:space="preserve"> </w:t>
      </w:r>
      <w:r w:rsidRPr="005108E4">
        <w:rPr>
          <w:sz w:val="24"/>
        </w:rPr>
        <w:t>the</w:t>
      </w:r>
      <w:r w:rsidRPr="005108E4">
        <w:rPr>
          <w:spacing w:val="-21"/>
          <w:sz w:val="24"/>
        </w:rPr>
        <w:t xml:space="preserve"> </w:t>
      </w:r>
      <w:r w:rsidRPr="005108E4">
        <w:rPr>
          <w:sz w:val="24"/>
        </w:rPr>
        <w:t>state</w:t>
      </w:r>
      <w:r w:rsidRPr="005108E4">
        <w:rPr>
          <w:spacing w:val="-20"/>
          <w:sz w:val="24"/>
        </w:rPr>
        <w:t xml:space="preserve"> </w:t>
      </w:r>
      <w:r w:rsidRPr="005108E4">
        <w:rPr>
          <w:sz w:val="24"/>
        </w:rPr>
        <w:t>Marijuana</w:t>
      </w:r>
      <w:r w:rsidRPr="005108E4">
        <w:rPr>
          <w:spacing w:val="-21"/>
          <w:sz w:val="24"/>
        </w:rPr>
        <w:t xml:space="preserve"> </w:t>
      </w:r>
      <w:r w:rsidRPr="005108E4">
        <w:rPr>
          <w:sz w:val="24"/>
        </w:rPr>
        <w:t>laws,</w:t>
      </w:r>
      <w:r w:rsidRPr="005108E4">
        <w:rPr>
          <w:spacing w:val="-18"/>
          <w:sz w:val="24"/>
        </w:rPr>
        <w:t xml:space="preserve"> </w:t>
      </w:r>
      <w:r w:rsidRPr="005108E4">
        <w:rPr>
          <w:sz w:val="24"/>
        </w:rPr>
        <w:t>including</w:t>
      </w:r>
      <w:r w:rsidRPr="005108E4">
        <w:rPr>
          <w:spacing w:val="-19"/>
          <w:sz w:val="24"/>
        </w:rPr>
        <w:t xml:space="preserve"> </w:t>
      </w:r>
      <w:r w:rsidRPr="005108E4">
        <w:rPr>
          <w:sz w:val="24"/>
        </w:rPr>
        <w:t>935</w:t>
      </w:r>
      <w:r w:rsidRPr="005108E4">
        <w:rPr>
          <w:spacing w:val="-18"/>
          <w:sz w:val="24"/>
        </w:rPr>
        <w:t xml:space="preserve"> </w:t>
      </w:r>
      <w:r w:rsidRPr="005108E4">
        <w:rPr>
          <w:sz w:val="24"/>
        </w:rPr>
        <w:t>CMR</w:t>
      </w:r>
      <w:r w:rsidRPr="005108E4">
        <w:rPr>
          <w:spacing w:val="-20"/>
          <w:sz w:val="24"/>
        </w:rPr>
        <w:t xml:space="preserve"> </w:t>
      </w:r>
      <w:r w:rsidRPr="005108E4">
        <w:rPr>
          <w:sz w:val="24"/>
        </w:rPr>
        <w:t>501.000;</w:t>
      </w:r>
    </w:p>
    <w:p w14:paraId="374B7597" w14:textId="77777777" w:rsidR="00DA2759" w:rsidRPr="005108E4" w:rsidRDefault="009A7511" w:rsidP="007437FD">
      <w:pPr>
        <w:pStyle w:val="ListParagraph"/>
        <w:numPr>
          <w:ilvl w:val="3"/>
          <w:numId w:val="87"/>
        </w:numPr>
        <w:tabs>
          <w:tab w:val="left" w:pos="2055"/>
        </w:tabs>
        <w:spacing w:before="3" w:line="242" w:lineRule="auto"/>
        <w:ind w:right="117" w:firstLine="0"/>
        <w:rPr>
          <w:sz w:val="24"/>
        </w:rPr>
      </w:pPr>
      <w:r w:rsidRPr="005108E4">
        <w:rPr>
          <w:sz w:val="24"/>
        </w:rPr>
        <w:t>Fraudulent</w:t>
      </w:r>
      <w:r w:rsidRPr="005108E4">
        <w:rPr>
          <w:spacing w:val="-27"/>
          <w:sz w:val="24"/>
        </w:rPr>
        <w:t xml:space="preserve"> </w:t>
      </w:r>
      <w:r w:rsidRPr="005108E4">
        <w:rPr>
          <w:sz w:val="24"/>
        </w:rPr>
        <w:t>use</w:t>
      </w:r>
      <w:r w:rsidRPr="005108E4">
        <w:rPr>
          <w:spacing w:val="-28"/>
          <w:sz w:val="24"/>
        </w:rPr>
        <w:t xml:space="preserve"> </w:t>
      </w:r>
      <w:r w:rsidRPr="005108E4">
        <w:rPr>
          <w:sz w:val="24"/>
        </w:rPr>
        <w:t>of</w:t>
      </w:r>
      <w:r w:rsidRPr="005108E4">
        <w:rPr>
          <w:spacing w:val="-27"/>
          <w:sz w:val="24"/>
        </w:rPr>
        <w:t xml:space="preserve"> </w:t>
      </w:r>
      <w:r w:rsidRPr="005108E4">
        <w:rPr>
          <w:sz w:val="24"/>
        </w:rPr>
        <w:t>a</w:t>
      </w:r>
      <w:r w:rsidRPr="005108E4">
        <w:rPr>
          <w:spacing w:val="-27"/>
          <w:sz w:val="24"/>
        </w:rPr>
        <w:t xml:space="preserve"> </w:t>
      </w:r>
      <w:r w:rsidRPr="005108E4">
        <w:rPr>
          <w:sz w:val="24"/>
        </w:rPr>
        <w:t>Registration</w:t>
      </w:r>
      <w:r w:rsidRPr="005108E4">
        <w:rPr>
          <w:spacing w:val="-27"/>
          <w:sz w:val="24"/>
        </w:rPr>
        <w:t xml:space="preserve"> </w:t>
      </w:r>
      <w:r w:rsidRPr="005108E4">
        <w:rPr>
          <w:sz w:val="24"/>
        </w:rPr>
        <w:t>Card</w:t>
      </w:r>
      <w:r w:rsidRPr="005108E4">
        <w:rPr>
          <w:spacing w:val="-27"/>
          <w:sz w:val="24"/>
        </w:rPr>
        <w:t xml:space="preserve"> </w:t>
      </w:r>
      <w:r w:rsidRPr="005108E4">
        <w:rPr>
          <w:sz w:val="24"/>
        </w:rPr>
        <w:t>including,</w:t>
      </w:r>
      <w:r w:rsidRPr="005108E4">
        <w:rPr>
          <w:spacing w:val="-26"/>
          <w:sz w:val="24"/>
        </w:rPr>
        <w:t xml:space="preserve"> </w:t>
      </w:r>
      <w:r w:rsidRPr="005108E4">
        <w:rPr>
          <w:sz w:val="24"/>
        </w:rPr>
        <w:t>but</w:t>
      </w:r>
      <w:r w:rsidRPr="005108E4">
        <w:rPr>
          <w:spacing w:val="-27"/>
          <w:sz w:val="24"/>
        </w:rPr>
        <w:t xml:space="preserve"> </w:t>
      </w:r>
      <w:r w:rsidRPr="005108E4">
        <w:rPr>
          <w:sz w:val="24"/>
        </w:rPr>
        <w:t>not</w:t>
      </w:r>
      <w:r w:rsidRPr="005108E4">
        <w:rPr>
          <w:spacing w:val="-26"/>
          <w:sz w:val="24"/>
        </w:rPr>
        <w:t xml:space="preserve"> </w:t>
      </w:r>
      <w:r w:rsidRPr="005108E4">
        <w:rPr>
          <w:sz w:val="24"/>
        </w:rPr>
        <w:t>limited</w:t>
      </w:r>
      <w:r w:rsidRPr="005108E4">
        <w:rPr>
          <w:spacing w:val="-27"/>
          <w:sz w:val="24"/>
        </w:rPr>
        <w:t xml:space="preserve"> </w:t>
      </w:r>
      <w:r w:rsidRPr="005108E4">
        <w:rPr>
          <w:sz w:val="24"/>
        </w:rPr>
        <w:t>to,</w:t>
      </w:r>
      <w:r w:rsidRPr="005108E4">
        <w:rPr>
          <w:spacing w:val="-27"/>
          <w:sz w:val="24"/>
        </w:rPr>
        <w:t xml:space="preserve"> </w:t>
      </w:r>
      <w:r w:rsidRPr="005108E4">
        <w:rPr>
          <w:sz w:val="24"/>
        </w:rPr>
        <w:t>tampering,</w:t>
      </w:r>
      <w:r w:rsidRPr="005108E4">
        <w:rPr>
          <w:spacing w:val="-26"/>
          <w:sz w:val="24"/>
        </w:rPr>
        <w:t xml:space="preserve"> </w:t>
      </w:r>
      <w:r w:rsidRPr="005108E4">
        <w:rPr>
          <w:sz w:val="24"/>
        </w:rPr>
        <w:t>falsifying, altering, modifying, duplicating, or allowing another person to use, tamper, falsify, alter, modify, or duplicate an Agent Registration Card or Hardship Cultivation</w:t>
      </w:r>
      <w:r w:rsidRPr="005108E4">
        <w:rPr>
          <w:spacing w:val="-43"/>
          <w:sz w:val="24"/>
        </w:rPr>
        <w:t xml:space="preserve"> </w:t>
      </w:r>
      <w:r w:rsidRPr="005108E4">
        <w:rPr>
          <w:sz w:val="24"/>
        </w:rPr>
        <w:t>Registration;</w:t>
      </w:r>
    </w:p>
    <w:p w14:paraId="64EAF074" w14:textId="77777777" w:rsidR="00DA2759" w:rsidRPr="005108E4" w:rsidRDefault="009A7511" w:rsidP="007437FD">
      <w:pPr>
        <w:pStyle w:val="ListParagraph"/>
        <w:numPr>
          <w:ilvl w:val="3"/>
          <w:numId w:val="87"/>
        </w:numPr>
        <w:tabs>
          <w:tab w:val="left" w:pos="2134"/>
        </w:tabs>
        <w:spacing w:before="4"/>
        <w:ind w:left="2133" w:hanging="459"/>
        <w:rPr>
          <w:sz w:val="24"/>
        </w:rPr>
      </w:pPr>
      <w:r w:rsidRPr="005108E4">
        <w:rPr>
          <w:sz w:val="24"/>
        </w:rPr>
        <w:t>Selling,</w:t>
      </w:r>
      <w:r w:rsidRPr="005108E4">
        <w:rPr>
          <w:spacing w:val="-5"/>
          <w:sz w:val="24"/>
        </w:rPr>
        <w:t xml:space="preserve"> </w:t>
      </w:r>
      <w:r w:rsidRPr="005108E4">
        <w:rPr>
          <w:sz w:val="24"/>
        </w:rPr>
        <w:t>Transferring,</w:t>
      </w:r>
      <w:r w:rsidRPr="005108E4">
        <w:rPr>
          <w:spacing w:val="-4"/>
          <w:sz w:val="24"/>
        </w:rPr>
        <w:t xml:space="preserve"> </w:t>
      </w:r>
      <w:r w:rsidRPr="005108E4">
        <w:rPr>
          <w:sz w:val="24"/>
        </w:rPr>
        <w:t>distributing,</w:t>
      </w:r>
      <w:r w:rsidRPr="005108E4">
        <w:rPr>
          <w:spacing w:val="-5"/>
          <w:sz w:val="24"/>
        </w:rPr>
        <w:t xml:space="preserve"> </w:t>
      </w:r>
      <w:r w:rsidRPr="005108E4">
        <w:rPr>
          <w:sz w:val="24"/>
        </w:rPr>
        <w:t>or</w:t>
      </w:r>
      <w:r w:rsidRPr="005108E4">
        <w:rPr>
          <w:spacing w:val="-4"/>
          <w:sz w:val="24"/>
        </w:rPr>
        <w:t xml:space="preserve"> </w:t>
      </w:r>
      <w:r w:rsidRPr="005108E4">
        <w:rPr>
          <w:sz w:val="24"/>
        </w:rPr>
        <w:t>giving</w:t>
      </w:r>
      <w:r w:rsidRPr="005108E4">
        <w:rPr>
          <w:spacing w:val="-7"/>
          <w:sz w:val="24"/>
        </w:rPr>
        <w:t xml:space="preserve"> </w:t>
      </w:r>
      <w:r w:rsidRPr="005108E4">
        <w:rPr>
          <w:sz w:val="24"/>
        </w:rPr>
        <w:t>Marijuana</w:t>
      </w:r>
      <w:r w:rsidRPr="005108E4">
        <w:rPr>
          <w:spacing w:val="-5"/>
          <w:sz w:val="24"/>
        </w:rPr>
        <w:t xml:space="preserve"> </w:t>
      </w:r>
      <w:r w:rsidRPr="005108E4">
        <w:rPr>
          <w:sz w:val="24"/>
        </w:rPr>
        <w:t>to</w:t>
      </w:r>
      <w:r w:rsidRPr="005108E4">
        <w:rPr>
          <w:spacing w:val="-5"/>
          <w:sz w:val="24"/>
        </w:rPr>
        <w:t xml:space="preserve"> </w:t>
      </w:r>
      <w:r w:rsidRPr="005108E4">
        <w:rPr>
          <w:sz w:val="24"/>
        </w:rPr>
        <w:t>any</w:t>
      </w:r>
      <w:r w:rsidRPr="005108E4">
        <w:rPr>
          <w:spacing w:val="-11"/>
          <w:sz w:val="24"/>
        </w:rPr>
        <w:t xml:space="preserve"> </w:t>
      </w:r>
      <w:r w:rsidRPr="005108E4">
        <w:rPr>
          <w:sz w:val="24"/>
        </w:rPr>
        <w:t>unauthorized</w:t>
      </w:r>
      <w:r w:rsidRPr="005108E4">
        <w:rPr>
          <w:spacing w:val="-4"/>
          <w:sz w:val="24"/>
        </w:rPr>
        <w:t xml:space="preserve"> </w:t>
      </w:r>
      <w:r w:rsidRPr="005108E4">
        <w:rPr>
          <w:sz w:val="24"/>
        </w:rPr>
        <w:t>person;</w:t>
      </w:r>
    </w:p>
    <w:p w14:paraId="241780BD" w14:textId="77777777" w:rsidR="00DA2759" w:rsidRPr="005108E4" w:rsidRDefault="009A7511" w:rsidP="007437FD">
      <w:pPr>
        <w:pStyle w:val="ListParagraph"/>
        <w:numPr>
          <w:ilvl w:val="3"/>
          <w:numId w:val="87"/>
        </w:numPr>
        <w:tabs>
          <w:tab w:val="left" w:pos="2120"/>
        </w:tabs>
        <w:spacing w:before="2" w:line="244" w:lineRule="auto"/>
        <w:ind w:right="118" w:firstLine="0"/>
        <w:rPr>
          <w:sz w:val="24"/>
        </w:rPr>
      </w:pPr>
      <w:r w:rsidRPr="005108E4">
        <w:rPr>
          <w:sz w:val="24"/>
        </w:rPr>
        <w:t>Failure</w:t>
      </w:r>
      <w:r w:rsidRPr="005108E4">
        <w:rPr>
          <w:spacing w:val="-5"/>
          <w:sz w:val="24"/>
        </w:rPr>
        <w:t xml:space="preserve"> </w:t>
      </w:r>
      <w:r w:rsidRPr="005108E4">
        <w:rPr>
          <w:sz w:val="24"/>
        </w:rPr>
        <w:t>to</w:t>
      </w:r>
      <w:r w:rsidRPr="005108E4">
        <w:rPr>
          <w:spacing w:val="-4"/>
          <w:sz w:val="24"/>
        </w:rPr>
        <w:t xml:space="preserve"> </w:t>
      </w:r>
      <w:r w:rsidRPr="005108E4">
        <w:rPr>
          <w:sz w:val="24"/>
        </w:rPr>
        <w:t>notify</w:t>
      </w:r>
      <w:r w:rsidRPr="005108E4">
        <w:rPr>
          <w:spacing w:val="-10"/>
          <w:sz w:val="24"/>
        </w:rPr>
        <w:t xml:space="preserve"> </w:t>
      </w:r>
      <w:r w:rsidRPr="005108E4">
        <w:rPr>
          <w:sz w:val="24"/>
        </w:rPr>
        <w:t>the</w:t>
      </w:r>
      <w:r w:rsidRPr="005108E4">
        <w:rPr>
          <w:spacing w:val="-5"/>
          <w:sz w:val="24"/>
        </w:rPr>
        <w:t xml:space="preserve"> </w:t>
      </w:r>
      <w:r w:rsidRPr="005108E4">
        <w:rPr>
          <w:sz w:val="24"/>
        </w:rPr>
        <w:t>Commission</w:t>
      </w:r>
      <w:r w:rsidRPr="005108E4">
        <w:rPr>
          <w:spacing w:val="-4"/>
          <w:sz w:val="24"/>
        </w:rPr>
        <w:t xml:space="preserve"> </w:t>
      </w:r>
      <w:r w:rsidRPr="005108E4">
        <w:rPr>
          <w:sz w:val="24"/>
        </w:rPr>
        <w:t>within</w:t>
      </w:r>
      <w:r w:rsidRPr="005108E4">
        <w:rPr>
          <w:spacing w:val="-4"/>
          <w:sz w:val="24"/>
        </w:rPr>
        <w:t xml:space="preserve"> </w:t>
      </w:r>
      <w:r w:rsidRPr="005108E4">
        <w:rPr>
          <w:sz w:val="24"/>
        </w:rPr>
        <w:t>five</w:t>
      </w:r>
      <w:r w:rsidRPr="005108E4">
        <w:rPr>
          <w:spacing w:val="-5"/>
          <w:sz w:val="24"/>
        </w:rPr>
        <w:t xml:space="preserve"> </w:t>
      </w:r>
      <w:r w:rsidRPr="005108E4">
        <w:rPr>
          <w:sz w:val="24"/>
        </w:rPr>
        <w:t>business</w:t>
      </w:r>
      <w:r w:rsidRPr="005108E4">
        <w:rPr>
          <w:spacing w:val="-2"/>
          <w:sz w:val="24"/>
        </w:rPr>
        <w:t xml:space="preserve"> </w:t>
      </w:r>
      <w:r w:rsidRPr="005108E4">
        <w:rPr>
          <w:spacing w:val="-3"/>
          <w:sz w:val="24"/>
        </w:rPr>
        <w:t xml:space="preserve">days </w:t>
      </w:r>
      <w:r w:rsidRPr="005108E4">
        <w:rPr>
          <w:sz w:val="24"/>
        </w:rPr>
        <w:t>after</w:t>
      </w:r>
      <w:r w:rsidRPr="005108E4">
        <w:rPr>
          <w:spacing w:val="-4"/>
          <w:sz w:val="24"/>
        </w:rPr>
        <w:t xml:space="preserve"> </w:t>
      </w:r>
      <w:r w:rsidRPr="005108E4">
        <w:rPr>
          <w:sz w:val="24"/>
        </w:rPr>
        <w:t>becoming</w:t>
      </w:r>
      <w:r w:rsidRPr="005108E4">
        <w:rPr>
          <w:spacing w:val="-6"/>
          <w:sz w:val="24"/>
        </w:rPr>
        <w:t xml:space="preserve"> </w:t>
      </w:r>
      <w:r w:rsidRPr="005108E4">
        <w:rPr>
          <w:sz w:val="24"/>
        </w:rPr>
        <w:t>aware</w:t>
      </w:r>
      <w:r w:rsidRPr="005108E4">
        <w:rPr>
          <w:spacing w:val="-5"/>
          <w:sz w:val="24"/>
        </w:rPr>
        <w:t xml:space="preserve"> </w:t>
      </w:r>
      <w:r w:rsidRPr="005108E4">
        <w:rPr>
          <w:sz w:val="24"/>
        </w:rPr>
        <w:t>that the Agent Registration Card has been lost, stolen, or</w:t>
      </w:r>
      <w:r w:rsidRPr="005108E4">
        <w:rPr>
          <w:spacing w:val="-16"/>
          <w:sz w:val="24"/>
        </w:rPr>
        <w:t xml:space="preserve"> </w:t>
      </w:r>
      <w:r w:rsidRPr="005108E4">
        <w:rPr>
          <w:sz w:val="24"/>
        </w:rPr>
        <w:t>destroyed;</w:t>
      </w:r>
    </w:p>
    <w:p w14:paraId="34B28A08" w14:textId="6F68D62B" w:rsidR="00DA2759" w:rsidRPr="005108E4" w:rsidRDefault="009A7511" w:rsidP="007437FD">
      <w:pPr>
        <w:pStyle w:val="ListParagraph"/>
        <w:numPr>
          <w:ilvl w:val="3"/>
          <w:numId w:val="87"/>
        </w:numPr>
        <w:tabs>
          <w:tab w:val="left" w:pos="2201"/>
        </w:tabs>
        <w:spacing w:line="242" w:lineRule="auto"/>
        <w:ind w:right="115" w:firstLine="0"/>
        <w:rPr>
          <w:sz w:val="24"/>
        </w:rPr>
      </w:pPr>
      <w:r w:rsidRPr="005108E4">
        <w:rPr>
          <w:sz w:val="24"/>
        </w:rPr>
        <w:t xml:space="preserve">Failure to notify the Commission within five business </w:t>
      </w:r>
      <w:r w:rsidRPr="005108E4">
        <w:rPr>
          <w:spacing w:val="-3"/>
          <w:sz w:val="24"/>
        </w:rPr>
        <w:t xml:space="preserve">days </w:t>
      </w:r>
      <w:r w:rsidRPr="005108E4">
        <w:rPr>
          <w:sz w:val="24"/>
        </w:rPr>
        <w:t>after a change in the registration</w:t>
      </w:r>
      <w:r w:rsidRPr="005108E4">
        <w:rPr>
          <w:spacing w:val="-17"/>
          <w:sz w:val="24"/>
        </w:rPr>
        <w:t xml:space="preserve"> </w:t>
      </w:r>
      <w:r w:rsidRPr="005108E4">
        <w:rPr>
          <w:sz w:val="24"/>
        </w:rPr>
        <w:t>information</w:t>
      </w:r>
      <w:r w:rsidRPr="005108E4">
        <w:rPr>
          <w:spacing w:val="-19"/>
          <w:sz w:val="24"/>
        </w:rPr>
        <w:t xml:space="preserve"> </w:t>
      </w:r>
      <w:r w:rsidRPr="005108E4">
        <w:rPr>
          <w:sz w:val="24"/>
        </w:rPr>
        <w:t>contained</w:t>
      </w:r>
      <w:r w:rsidRPr="005108E4">
        <w:rPr>
          <w:spacing w:val="-18"/>
          <w:sz w:val="24"/>
        </w:rPr>
        <w:t xml:space="preserve"> </w:t>
      </w:r>
      <w:r w:rsidRPr="005108E4">
        <w:rPr>
          <w:sz w:val="24"/>
        </w:rPr>
        <w:t>in</w:t>
      </w:r>
      <w:r w:rsidRPr="005108E4">
        <w:rPr>
          <w:spacing w:val="-18"/>
          <w:sz w:val="24"/>
        </w:rPr>
        <w:t xml:space="preserve"> </w:t>
      </w:r>
      <w:r w:rsidRPr="005108E4">
        <w:rPr>
          <w:sz w:val="24"/>
        </w:rPr>
        <w:t>the</w:t>
      </w:r>
      <w:r w:rsidRPr="005108E4">
        <w:rPr>
          <w:spacing w:val="-18"/>
          <w:sz w:val="24"/>
        </w:rPr>
        <w:t xml:space="preserve"> </w:t>
      </w:r>
      <w:r w:rsidRPr="005108E4">
        <w:rPr>
          <w:sz w:val="24"/>
        </w:rPr>
        <w:t>application</w:t>
      </w:r>
      <w:r w:rsidRPr="005108E4">
        <w:rPr>
          <w:spacing w:val="-17"/>
          <w:sz w:val="24"/>
        </w:rPr>
        <w:t xml:space="preserve"> </w:t>
      </w:r>
      <w:r w:rsidRPr="005108E4">
        <w:rPr>
          <w:sz w:val="24"/>
        </w:rPr>
        <w:t>or</w:t>
      </w:r>
      <w:r w:rsidRPr="005108E4">
        <w:rPr>
          <w:spacing w:val="-16"/>
          <w:sz w:val="24"/>
        </w:rPr>
        <w:t xml:space="preserve"> </w:t>
      </w:r>
      <w:r w:rsidRPr="005108E4">
        <w:rPr>
          <w:sz w:val="24"/>
        </w:rPr>
        <w:t>required</w:t>
      </w:r>
      <w:r w:rsidRPr="005108E4">
        <w:rPr>
          <w:spacing w:val="-17"/>
          <w:sz w:val="24"/>
        </w:rPr>
        <w:t xml:space="preserve"> </w:t>
      </w:r>
      <w:r w:rsidRPr="005108E4">
        <w:rPr>
          <w:sz w:val="24"/>
        </w:rPr>
        <w:t>by</w:t>
      </w:r>
      <w:r w:rsidRPr="005108E4">
        <w:rPr>
          <w:spacing w:val="-23"/>
          <w:sz w:val="24"/>
        </w:rPr>
        <w:t xml:space="preserve"> </w:t>
      </w:r>
      <w:r w:rsidRPr="005108E4">
        <w:rPr>
          <w:sz w:val="24"/>
        </w:rPr>
        <w:t>the</w:t>
      </w:r>
      <w:r w:rsidRPr="005108E4">
        <w:rPr>
          <w:spacing w:val="-17"/>
          <w:sz w:val="24"/>
        </w:rPr>
        <w:t xml:space="preserve"> </w:t>
      </w:r>
      <w:r w:rsidRPr="005108E4">
        <w:rPr>
          <w:sz w:val="24"/>
        </w:rPr>
        <w:t>Commission</w:t>
      </w:r>
      <w:r w:rsidRPr="005108E4">
        <w:rPr>
          <w:spacing w:val="-17"/>
          <w:sz w:val="24"/>
        </w:rPr>
        <w:t xml:space="preserve"> </w:t>
      </w:r>
      <w:r w:rsidRPr="005108E4">
        <w:rPr>
          <w:sz w:val="24"/>
        </w:rPr>
        <w:t>to</w:t>
      </w:r>
      <w:r w:rsidRPr="005108E4">
        <w:rPr>
          <w:spacing w:val="-17"/>
          <w:sz w:val="24"/>
        </w:rPr>
        <w:t xml:space="preserve"> </w:t>
      </w:r>
      <w:r w:rsidRPr="005108E4">
        <w:rPr>
          <w:sz w:val="24"/>
        </w:rPr>
        <w:t>have been submitted in connection with the application an Agent Registration Card</w:t>
      </w:r>
      <w:r w:rsidRPr="005108E4" w:rsidDel="009568D8">
        <w:rPr>
          <w:sz w:val="24"/>
        </w:rPr>
        <w:t>, including open</w:t>
      </w:r>
      <w:r w:rsidRPr="005108E4" w:rsidDel="009568D8">
        <w:rPr>
          <w:spacing w:val="-27"/>
          <w:sz w:val="24"/>
        </w:rPr>
        <w:t xml:space="preserve"> </w:t>
      </w:r>
      <w:r w:rsidRPr="005108E4" w:rsidDel="009568D8">
        <w:rPr>
          <w:sz w:val="24"/>
        </w:rPr>
        <w:t>investigations</w:t>
      </w:r>
      <w:r w:rsidRPr="005108E4" w:rsidDel="009568D8">
        <w:rPr>
          <w:spacing w:val="-26"/>
          <w:sz w:val="24"/>
        </w:rPr>
        <w:t xml:space="preserve"> </w:t>
      </w:r>
      <w:r w:rsidRPr="005108E4" w:rsidDel="009568D8">
        <w:rPr>
          <w:sz w:val="24"/>
        </w:rPr>
        <w:t>or</w:t>
      </w:r>
      <w:r w:rsidRPr="005108E4" w:rsidDel="009568D8">
        <w:rPr>
          <w:spacing w:val="-27"/>
          <w:sz w:val="24"/>
        </w:rPr>
        <w:t xml:space="preserve"> </w:t>
      </w:r>
      <w:r w:rsidRPr="005108E4" w:rsidDel="009568D8">
        <w:rPr>
          <w:sz w:val="24"/>
        </w:rPr>
        <w:t>pending</w:t>
      </w:r>
      <w:r w:rsidRPr="005108E4" w:rsidDel="009568D8">
        <w:rPr>
          <w:spacing w:val="-28"/>
          <w:sz w:val="24"/>
        </w:rPr>
        <w:t xml:space="preserve"> </w:t>
      </w:r>
      <w:r w:rsidRPr="005108E4" w:rsidDel="009568D8">
        <w:rPr>
          <w:sz w:val="24"/>
        </w:rPr>
        <w:t>actions</w:t>
      </w:r>
      <w:r w:rsidRPr="005108E4" w:rsidDel="009568D8">
        <w:rPr>
          <w:spacing w:val="-28"/>
          <w:sz w:val="24"/>
        </w:rPr>
        <w:t xml:space="preserve"> </w:t>
      </w:r>
      <w:r w:rsidRPr="005108E4" w:rsidDel="009568D8">
        <w:rPr>
          <w:sz w:val="24"/>
        </w:rPr>
        <w:t>as</w:t>
      </w:r>
      <w:r w:rsidRPr="005108E4" w:rsidDel="009568D8">
        <w:rPr>
          <w:spacing w:val="-28"/>
          <w:sz w:val="24"/>
        </w:rPr>
        <w:t xml:space="preserve"> </w:t>
      </w:r>
      <w:r w:rsidRPr="005108E4" w:rsidDel="009568D8">
        <w:rPr>
          <w:sz w:val="24"/>
        </w:rPr>
        <w:t>delineated</w:t>
      </w:r>
      <w:r w:rsidRPr="005108E4" w:rsidDel="009568D8">
        <w:rPr>
          <w:spacing w:val="-29"/>
          <w:sz w:val="24"/>
        </w:rPr>
        <w:t xml:space="preserve"> </w:t>
      </w:r>
      <w:r w:rsidRPr="005108E4" w:rsidDel="009568D8">
        <w:rPr>
          <w:sz w:val="24"/>
        </w:rPr>
        <w:t>in</w:t>
      </w:r>
      <w:r w:rsidRPr="005108E4" w:rsidDel="009568D8">
        <w:rPr>
          <w:spacing w:val="-29"/>
          <w:sz w:val="24"/>
        </w:rPr>
        <w:t xml:space="preserve"> </w:t>
      </w:r>
      <w:r w:rsidRPr="005108E4" w:rsidDel="009568D8">
        <w:rPr>
          <w:sz w:val="24"/>
        </w:rPr>
        <w:t>935</w:t>
      </w:r>
      <w:r w:rsidRPr="005108E4" w:rsidDel="009568D8">
        <w:rPr>
          <w:spacing w:val="-26"/>
          <w:sz w:val="24"/>
        </w:rPr>
        <w:t xml:space="preserve"> </w:t>
      </w:r>
      <w:r w:rsidRPr="005108E4" w:rsidDel="009568D8">
        <w:rPr>
          <w:sz w:val="24"/>
        </w:rPr>
        <w:t>CMR</w:t>
      </w:r>
      <w:r w:rsidRPr="005108E4" w:rsidDel="009568D8">
        <w:rPr>
          <w:spacing w:val="-25"/>
          <w:sz w:val="24"/>
        </w:rPr>
        <w:t xml:space="preserve"> </w:t>
      </w:r>
      <w:r w:rsidRPr="005108E4" w:rsidDel="009568D8">
        <w:rPr>
          <w:sz w:val="24"/>
        </w:rPr>
        <w:t>501.802,</w:t>
      </w:r>
      <w:r w:rsidRPr="005108E4" w:rsidDel="009568D8">
        <w:rPr>
          <w:spacing w:val="-26"/>
          <w:sz w:val="24"/>
        </w:rPr>
        <w:t xml:space="preserve"> </w:t>
      </w:r>
      <w:r w:rsidRPr="005108E4" w:rsidDel="009568D8">
        <w:rPr>
          <w:sz w:val="24"/>
        </w:rPr>
        <w:t>as</w:t>
      </w:r>
      <w:r w:rsidRPr="005108E4" w:rsidDel="009568D8">
        <w:rPr>
          <w:spacing w:val="-26"/>
          <w:sz w:val="24"/>
        </w:rPr>
        <w:t xml:space="preserve"> </w:t>
      </w:r>
      <w:r w:rsidRPr="005108E4" w:rsidDel="009568D8">
        <w:rPr>
          <w:sz w:val="24"/>
        </w:rPr>
        <w:t>applicable,</w:t>
      </w:r>
      <w:r w:rsidRPr="005108E4" w:rsidDel="009568D8">
        <w:rPr>
          <w:spacing w:val="-26"/>
          <w:sz w:val="24"/>
        </w:rPr>
        <w:t xml:space="preserve"> </w:t>
      </w:r>
      <w:r w:rsidRPr="005108E4">
        <w:rPr>
          <w:sz w:val="24"/>
        </w:rPr>
        <w:t>that may</w:t>
      </w:r>
      <w:r w:rsidRPr="005108E4">
        <w:rPr>
          <w:spacing w:val="-10"/>
          <w:sz w:val="24"/>
        </w:rPr>
        <w:t xml:space="preserve"> </w:t>
      </w:r>
      <w:r w:rsidRPr="005108E4">
        <w:rPr>
          <w:sz w:val="24"/>
        </w:rPr>
        <w:t>otherwise</w:t>
      </w:r>
      <w:r w:rsidRPr="005108E4">
        <w:rPr>
          <w:spacing w:val="-4"/>
          <w:sz w:val="24"/>
        </w:rPr>
        <w:t xml:space="preserve"> </w:t>
      </w:r>
      <w:r w:rsidRPr="005108E4">
        <w:rPr>
          <w:sz w:val="24"/>
        </w:rPr>
        <w:t>affect</w:t>
      </w:r>
      <w:r w:rsidRPr="005108E4">
        <w:rPr>
          <w:spacing w:val="-1"/>
          <w:sz w:val="24"/>
        </w:rPr>
        <w:t xml:space="preserve"> </w:t>
      </w:r>
      <w:r w:rsidRPr="005108E4">
        <w:rPr>
          <w:sz w:val="24"/>
        </w:rPr>
        <w:t>the</w:t>
      </w:r>
      <w:r w:rsidRPr="005108E4">
        <w:rPr>
          <w:spacing w:val="-4"/>
          <w:sz w:val="24"/>
        </w:rPr>
        <w:t xml:space="preserve"> </w:t>
      </w:r>
      <w:r w:rsidRPr="005108E4">
        <w:rPr>
          <w:sz w:val="24"/>
        </w:rPr>
        <w:t>status</w:t>
      </w:r>
      <w:r w:rsidRPr="005108E4">
        <w:rPr>
          <w:spacing w:val="-2"/>
          <w:sz w:val="24"/>
        </w:rPr>
        <w:t xml:space="preserve"> </w:t>
      </w:r>
      <w:r w:rsidRPr="005108E4">
        <w:rPr>
          <w:sz w:val="24"/>
        </w:rPr>
        <w:t>of</w:t>
      </w:r>
      <w:r w:rsidRPr="005108E4">
        <w:rPr>
          <w:spacing w:val="-2"/>
          <w:sz w:val="24"/>
        </w:rPr>
        <w:t xml:space="preserve"> </w:t>
      </w:r>
      <w:r w:rsidRPr="005108E4">
        <w:rPr>
          <w:sz w:val="24"/>
        </w:rPr>
        <w:t>the</w:t>
      </w:r>
      <w:r w:rsidRPr="005108E4">
        <w:rPr>
          <w:spacing w:val="-4"/>
          <w:sz w:val="24"/>
        </w:rPr>
        <w:t xml:space="preserve"> </w:t>
      </w:r>
      <w:r w:rsidRPr="005108E4">
        <w:rPr>
          <w:sz w:val="24"/>
        </w:rPr>
        <w:t>suitability</w:t>
      </w:r>
      <w:r w:rsidRPr="005108E4">
        <w:rPr>
          <w:spacing w:val="-9"/>
          <w:sz w:val="24"/>
        </w:rPr>
        <w:t xml:space="preserve"> </w:t>
      </w:r>
      <w:r w:rsidRPr="005108E4">
        <w:rPr>
          <w:sz w:val="24"/>
        </w:rPr>
        <w:t>for</w:t>
      </w:r>
      <w:r w:rsidRPr="005108E4">
        <w:rPr>
          <w:spacing w:val="-3"/>
          <w:sz w:val="24"/>
        </w:rPr>
        <w:t xml:space="preserve"> </w:t>
      </w:r>
      <w:r w:rsidRPr="005108E4">
        <w:rPr>
          <w:sz w:val="24"/>
        </w:rPr>
        <w:t>registration</w:t>
      </w:r>
      <w:r w:rsidRPr="005108E4">
        <w:rPr>
          <w:spacing w:val="-3"/>
          <w:sz w:val="24"/>
        </w:rPr>
        <w:t xml:space="preserve"> </w:t>
      </w:r>
      <w:r w:rsidRPr="005108E4">
        <w:rPr>
          <w:sz w:val="24"/>
        </w:rPr>
        <w:t>of</w:t>
      </w:r>
      <w:r w:rsidRPr="005108E4">
        <w:rPr>
          <w:spacing w:val="-2"/>
          <w:sz w:val="24"/>
        </w:rPr>
        <w:t xml:space="preserve"> </w:t>
      </w:r>
      <w:r w:rsidRPr="005108E4">
        <w:rPr>
          <w:sz w:val="24"/>
        </w:rPr>
        <w:t>the</w:t>
      </w:r>
      <w:r w:rsidRPr="005108E4">
        <w:rPr>
          <w:spacing w:val="-4"/>
          <w:sz w:val="24"/>
        </w:rPr>
        <w:t xml:space="preserve"> </w:t>
      </w:r>
      <w:r w:rsidRPr="005108E4">
        <w:rPr>
          <w:sz w:val="24"/>
        </w:rPr>
        <w:t>MTC</w:t>
      </w:r>
      <w:r w:rsidRPr="005108E4">
        <w:rPr>
          <w:spacing w:val="-2"/>
          <w:sz w:val="24"/>
        </w:rPr>
        <w:t xml:space="preserve"> </w:t>
      </w:r>
      <w:r w:rsidRPr="005108E4">
        <w:rPr>
          <w:sz w:val="24"/>
        </w:rPr>
        <w:t>agent;</w:t>
      </w:r>
    </w:p>
    <w:p w14:paraId="72A499D8" w14:textId="744B5152" w:rsidR="00DA2759" w:rsidRPr="005108E4" w:rsidRDefault="009A7511" w:rsidP="00E077D0">
      <w:pPr>
        <w:pStyle w:val="ListParagraph"/>
        <w:numPr>
          <w:ilvl w:val="3"/>
          <w:numId w:val="87"/>
        </w:numPr>
        <w:tabs>
          <w:tab w:val="left" w:pos="2146"/>
        </w:tabs>
        <w:spacing w:before="2" w:line="242" w:lineRule="auto"/>
        <w:ind w:right="116" w:firstLine="0"/>
      </w:pPr>
      <w:r w:rsidRPr="005108E4">
        <w:rPr>
          <w:sz w:val="24"/>
        </w:rPr>
        <w:t xml:space="preserve">Conviction, guilty plea, plea of </w:t>
      </w:r>
      <w:r w:rsidRPr="005108E4">
        <w:rPr>
          <w:i/>
          <w:sz w:val="24"/>
        </w:rPr>
        <w:t>nolo contendere</w:t>
      </w:r>
      <w:r w:rsidRPr="005108E4">
        <w:rPr>
          <w:sz w:val="24"/>
        </w:rPr>
        <w:t>, or admission to sufficient facts of a drug offense involving distribution to a minor in the Commonwealth, or a like violation of the laws of an Other Jurisdiction;</w:t>
      </w:r>
      <w:r w:rsidRPr="005108E4">
        <w:rPr>
          <w:spacing w:val="-10"/>
          <w:sz w:val="24"/>
        </w:rPr>
        <w:t xml:space="preserve"> </w:t>
      </w:r>
      <w:r w:rsidRPr="005108E4">
        <w:rPr>
          <w:sz w:val="24"/>
        </w:rPr>
        <w:t>or</w:t>
      </w:r>
    </w:p>
    <w:p w14:paraId="2FAEDB05" w14:textId="087B9BDF" w:rsidR="00DA2759" w:rsidRPr="005108E4" w:rsidRDefault="009A7511" w:rsidP="007437FD">
      <w:pPr>
        <w:pStyle w:val="ListParagraph"/>
        <w:numPr>
          <w:ilvl w:val="3"/>
          <w:numId w:val="87"/>
        </w:numPr>
        <w:tabs>
          <w:tab w:val="left" w:pos="2134"/>
        </w:tabs>
        <w:spacing w:line="242" w:lineRule="auto"/>
        <w:ind w:right="116" w:firstLine="0"/>
        <w:rPr>
          <w:sz w:val="24"/>
        </w:rPr>
      </w:pPr>
      <w:r w:rsidRPr="005108E4">
        <w:rPr>
          <w:sz w:val="24"/>
        </w:rPr>
        <w:t>Conviction,</w:t>
      </w:r>
      <w:r w:rsidRPr="005108E4">
        <w:rPr>
          <w:spacing w:val="-7"/>
          <w:sz w:val="24"/>
        </w:rPr>
        <w:t xml:space="preserve"> </w:t>
      </w:r>
      <w:r w:rsidRPr="005108E4">
        <w:rPr>
          <w:sz w:val="24"/>
        </w:rPr>
        <w:t>guilty</w:t>
      </w:r>
      <w:r w:rsidRPr="005108E4">
        <w:rPr>
          <w:spacing w:val="-13"/>
          <w:sz w:val="24"/>
        </w:rPr>
        <w:t xml:space="preserve"> </w:t>
      </w:r>
      <w:r w:rsidRPr="005108E4">
        <w:rPr>
          <w:sz w:val="24"/>
        </w:rPr>
        <w:t>plea,</w:t>
      </w:r>
      <w:r w:rsidRPr="005108E4">
        <w:rPr>
          <w:spacing w:val="-6"/>
          <w:sz w:val="24"/>
        </w:rPr>
        <w:t xml:space="preserve"> </w:t>
      </w:r>
      <w:r w:rsidRPr="005108E4">
        <w:rPr>
          <w:sz w:val="24"/>
        </w:rPr>
        <w:t>plea</w:t>
      </w:r>
      <w:r w:rsidRPr="005108E4">
        <w:rPr>
          <w:spacing w:val="-7"/>
          <w:sz w:val="24"/>
        </w:rPr>
        <w:t xml:space="preserve"> </w:t>
      </w:r>
      <w:r w:rsidRPr="005108E4">
        <w:rPr>
          <w:sz w:val="24"/>
        </w:rPr>
        <w:t>of</w:t>
      </w:r>
      <w:r w:rsidRPr="005108E4">
        <w:rPr>
          <w:spacing w:val="-7"/>
          <w:sz w:val="24"/>
        </w:rPr>
        <w:t xml:space="preserve"> </w:t>
      </w:r>
      <w:r w:rsidRPr="005108E4">
        <w:rPr>
          <w:i/>
          <w:sz w:val="24"/>
        </w:rPr>
        <w:t>nolo</w:t>
      </w:r>
      <w:r w:rsidRPr="005108E4">
        <w:rPr>
          <w:i/>
          <w:spacing w:val="-6"/>
          <w:sz w:val="24"/>
        </w:rPr>
        <w:t xml:space="preserve"> </w:t>
      </w:r>
      <w:r w:rsidRPr="005108E4">
        <w:rPr>
          <w:i/>
          <w:sz w:val="24"/>
        </w:rPr>
        <w:t>contendere</w:t>
      </w:r>
      <w:r w:rsidRPr="005108E4">
        <w:rPr>
          <w:i/>
          <w:spacing w:val="-8"/>
          <w:sz w:val="24"/>
        </w:rPr>
        <w:t xml:space="preserve"> </w:t>
      </w:r>
      <w:r w:rsidRPr="005108E4">
        <w:rPr>
          <w:sz w:val="24"/>
        </w:rPr>
        <w:t>or</w:t>
      </w:r>
      <w:r w:rsidRPr="005108E4">
        <w:rPr>
          <w:spacing w:val="-4"/>
          <w:sz w:val="24"/>
        </w:rPr>
        <w:t xml:space="preserve"> </w:t>
      </w:r>
      <w:r w:rsidRPr="005108E4">
        <w:rPr>
          <w:sz w:val="24"/>
        </w:rPr>
        <w:t>admission</w:t>
      </w:r>
      <w:r w:rsidRPr="005108E4">
        <w:rPr>
          <w:spacing w:val="-4"/>
          <w:sz w:val="24"/>
        </w:rPr>
        <w:t xml:space="preserve"> </w:t>
      </w:r>
      <w:r w:rsidRPr="005108E4">
        <w:rPr>
          <w:sz w:val="24"/>
        </w:rPr>
        <w:t>to</w:t>
      </w:r>
      <w:r w:rsidRPr="005108E4">
        <w:rPr>
          <w:spacing w:val="-5"/>
          <w:sz w:val="24"/>
        </w:rPr>
        <w:t xml:space="preserve"> </w:t>
      </w:r>
      <w:r w:rsidRPr="005108E4">
        <w:rPr>
          <w:sz w:val="24"/>
        </w:rPr>
        <w:t>sufficient</w:t>
      </w:r>
      <w:r w:rsidRPr="005108E4">
        <w:rPr>
          <w:spacing w:val="-3"/>
          <w:sz w:val="24"/>
        </w:rPr>
        <w:t xml:space="preserve"> </w:t>
      </w:r>
      <w:r w:rsidRPr="005108E4">
        <w:rPr>
          <w:sz w:val="24"/>
        </w:rPr>
        <w:t>facts</w:t>
      </w:r>
      <w:r w:rsidRPr="005108E4">
        <w:rPr>
          <w:spacing w:val="-3"/>
          <w:sz w:val="24"/>
        </w:rPr>
        <w:t xml:space="preserve"> </w:t>
      </w:r>
      <w:r w:rsidRPr="005108E4">
        <w:rPr>
          <w:sz w:val="24"/>
        </w:rPr>
        <w:t>in</w:t>
      </w:r>
      <w:r w:rsidRPr="005108E4">
        <w:rPr>
          <w:spacing w:val="-5"/>
          <w:sz w:val="24"/>
        </w:rPr>
        <w:t xml:space="preserve"> </w:t>
      </w:r>
      <w:r w:rsidRPr="005108E4">
        <w:rPr>
          <w:sz w:val="24"/>
        </w:rPr>
        <w:t>the Commonwealth,</w:t>
      </w:r>
      <w:r w:rsidRPr="005108E4">
        <w:rPr>
          <w:spacing w:val="-4"/>
          <w:sz w:val="24"/>
        </w:rPr>
        <w:t xml:space="preserve"> </w:t>
      </w:r>
      <w:r w:rsidRPr="005108E4">
        <w:rPr>
          <w:sz w:val="24"/>
        </w:rPr>
        <w:t>or</w:t>
      </w:r>
      <w:r w:rsidRPr="005108E4">
        <w:rPr>
          <w:spacing w:val="-4"/>
          <w:sz w:val="24"/>
        </w:rPr>
        <w:t xml:space="preserve"> </w:t>
      </w:r>
      <w:r w:rsidRPr="005108E4">
        <w:rPr>
          <w:sz w:val="24"/>
        </w:rPr>
        <w:t>a</w:t>
      </w:r>
      <w:r w:rsidRPr="005108E4">
        <w:rPr>
          <w:spacing w:val="-7"/>
          <w:sz w:val="24"/>
        </w:rPr>
        <w:t xml:space="preserve"> </w:t>
      </w:r>
      <w:r w:rsidRPr="005108E4">
        <w:rPr>
          <w:sz w:val="24"/>
        </w:rPr>
        <w:t>like</w:t>
      </w:r>
      <w:r w:rsidRPr="005108E4">
        <w:rPr>
          <w:spacing w:val="-7"/>
          <w:sz w:val="24"/>
        </w:rPr>
        <w:t xml:space="preserve"> </w:t>
      </w:r>
      <w:r w:rsidRPr="005108E4">
        <w:rPr>
          <w:sz w:val="24"/>
        </w:rPr>
        <w:t>violation</w:t>
      </w:r>
      <w:r w:rsidRPr="005108E4">
        <w:rPr>
          <w:spacing w:val="-6"/>
          <w:sz w:val="24"/>
        </w:rPr>
        <w:t xml:space="preserve"> </w:t>
      </w:r>
      <w:r w:rsidRPr="005108E4">
        <w:rPr>
          <w:sz w:val="24"/>
        </w:rPr>
        <w:t>of</w:t>
      </w:r>
      <w:r w:rsidRPr="005108E4">
        <w:rPr>
          <w:spacing w:val="-7"/>
          <w:sz w:val="24"/>
        </w:rPr>
        <w:t xml:space="preserve"> </w:t>
      </w:r>
      <w:r w:rsidRPr="005108E4">
        <w:rPr>
          <w:sz w:val="24"/>
        </w:rPr>
        <w:t>the</w:t>
      </w:r>
      <w:r w:rsidRPr="005108E4">
        <w:rPr>
          <w:spacing w:val="-7"/>
          <w:sz w:val="24"/>
        </w:rPr>
        <w:t xml:space="preserve"> </w:t>
      </w:r>
      <w:r w:rsidRPr="005108E4">
        <w:rPr>
          <w:sz w:val="24"/>
        </w:rPr>
        <w:t>laws</w:t>
      </w:r>
      <w:r w:rsidRPr="005108E4">
        <w:rPr>
          <w:spacing w:val="-6"/>
          <w:sz w:val="24"/>
        </w:rPr>
        <w:t xml:space="preserve"> </w:t>
      </w:r>
      <w:r w:rsidRPr="005108E4">
        <w:rPr>
          <w:sz w:val="24"/>
        </w:rPr>
        <w:t>of</w:t>
      </w:r>
      <w:r w:rsidRPr="005108E4">
        <w:rPr>
          <w:spacing w:val="-4"/>
          <w:sz w:val="24"/>
        </w:rPr>
        <w:t xml:space="preserve"> </w:t>
      </w:r>
      <w:r w:rsidRPr="005108E4">
        <w:rPr>
          <w:sz w:val="24"/>
        </w:rPr>
        <w:t>another</w:t>
      </w:r>
      <w:r w:rsidRPr="005108E4">
        <w:rPr>
          <w:spacing w:val="-4"/>
          <w:sz w:val="24"/>
        </w:rPr>
        <w:t xml:space="preserve"> </w:t>
      </w:r>
      <w:r w:rsidRPr="005108E4">
        <w:rPr>
          <w:sz w:val="24"/>
        </w:rPr>
        <w:t>state,</w:t>
      </w:r>
      <w:r w:rsidRPr="005108E4">
        <w:rPr>
          <w:spacing w:val="-4"/>
          <w:sz w:val="24"/>
        </w:rPr>
        <w:t xml:space="preserve"> </w:t>
      </w:r>
      <w:r w:rsidRPr="005108E4">
        <w:rPr>
          <w:sz w:val="24"/>
        </w:rPr>
        <w:t>to</w:t>
      </w:r>
      <w:r w:rsidRPr="005108E4">
        <w:rPr>
          <w:spacing w:val="-4"/>
          <w:sz w:val="24"/>
        </w:rPr>
        <w:t xml:space="preserve"> </w:t>
      </w:r>
      <w:r w:rsidRPr="005108E4">
        <w:rPr>
          <w:sz w:val="24"/>
        </w:rPr>
        <w:t>an</w:t>
      </w:r>
      <w:r w:rsidRPr="005108E4">
        <w:rPr>
          <w:spacing w:val="-4"/>
          <w:sz w:val="24"/>
        </w:rPr>
        <w:t xml:space="preserve"> </w:t>
      </w:r>
      <w:r w:rsidRPr="005108E4">
        <w:rPr>
          <w:sz w:val="24"/>
        </w:rPr>
        <w:t>offense</w:t>
      </w:r>
      <w:r w:rsidRPr="005108E4">
        <w:rPr>
          <w:spacing w:val="-4"/>
          <w:sz w:val="24"/>
        </w:rPr>
        <w:t xml:space="preserve"> </w:t>
      </w:r>
      <w:r w:rsidRPr="005108E4">
        <w:rPr>
          <w:sz w:val="24"/>
        </w:rPr>
        <w:t>as</w:t>
      </w:r>
      <w:r w:rsidRPr="005108E4">
        <w:rPr>
          <w:spacing w:val="-4"/>
          <w:sz w:val="24"/>
        </w:rPr>
        <w:t xml:space="preserve"> </w:t>
      </w:r>
      <w:r w:rsidRPr="005108E4">
        <w:rPr>
          <w:sz w:val="24"/>
        </w:rPr>
        <w:t>delineated in 935 CMR 501.80</w:t>
      </w:r>
      <w:r w:rsidR="003C7C22" w:rsidRPr="005108E4">
        <w:rPr>
          <w:sz w:val="24"/>
        </w:rPr>
        <w:t>1</w:t>
      </w:r>
      <w:r w:rsidR="00C95FC7" w:rsidRPr="005108E4">
        <w:rPr>
          <w:sz w:val="24"/>
        </w:rPr>
        <w:t xml:space="preserve">, Table A: </w:t>
      </w:r>
      <w:r w:rsidR="00C95FC7" w:rsidRPr="005108E4">
        <w:rPr>
          <w:i/>
          <w:iCs/>
          <w:sz w:val="24"/>
        </w:rPr>
        <w:t>MTC Licensees</w:t>
      </w:r>
      <w:r w:rsidR="003C7C22" w:rsidRPr="005108E4">
        <w:rPr>
          <w:sz w:val="24"/>
        </w:rPr>
        <w:t xml:space="preserve"> </w:t>
      </w:r>
      <w:r w:rsidRPr="005108E4">
        <w:rPr>
          <w:sz w:val="24"/>
        </w:rPr>
        <w:t xml:space="preserve"> or 501.803, </w:t>
      </w:r>
      <w:r w:rsidR="00F706AB" w:rsidRPr="005108E4">
        <w:rPr>
          <w:sz w:val="24"/>
        </w:rPr>
        <w:t xml:space="preserve">Table C: </w:t>
      </w:r>
      <w:r w:rsidR="00F706AB" w:rsidRPr="005108E4">
        <w:rPr>
          <w:i/>
          <w:iCs/>
          <w:sz w:val="24"/>
        </w:rPr>
        <w:t>Registration as a Laboratory Agent</w:t>
      </w:r>
      <w:r w:rsidRPr="005108E4">
        <w:rPr>
          <w:sz w:val="24"/>
        </w:rPr>
        <w:t>, as applicable, that may otherwise affect the status of the suitability for registration of the MTC</w:t>
      </w:r>
      <w:r w:rsidRPr="005108E4">
        <w:rPr>
          <w:spacing w:val="-15"/>
          <w:sz w:val="24"/>
        </w:rPr>
        <w:t xml:space="preserve"> </w:t>
      </w:r>
      <w:r w:rsidRPr="005108E4">
        <w:rPr>
          <w:sz w:val="24"/>
        </w:rPr>
        <w:t>agent.</w:t>
      </w:r>
    </w:p>
    <w:p w14:paraId="621529DA" w14:textId="77777777" w:rsidR="00DA2759" w:rsidRPr="005108E4" w:rsidRDefault="00DA2759">
      <w:pPr>
        <w:pStyle w:val="BodyText"/>
        <w:spacing w:before="6"/>
        <w:jc w:val="left"/>
      </w:pPr>
    </w:p>
    <w:p w14:paraId="60F384A2" w14:textId="77777777" w:rsidR="00DA2759" w:rsidRPr="005108E4" w:rsidRDefault="009A7511" w:rsidP="000E484C">
      <w:pPr>
        <w:pStyle w:val="ListParagraph"/>
        <w:numPr>
          <w:ilvl w:val="2"/>
          <w:numId w:val="87"/>
        </w:numPr>
        <w:tabs>
          <w:tab w:val="left" w:pos="1772"/>
        </w:tabs>
        <w:spacing w:line="244" w:lineRule="auto"/>
        <w:ind w:left="1319" w:right="117" w:firstLine="0"/>
        <w:outlineLvl w:val="1"/>
        <w:rPr>
          <w:sz w:val="24"/>
        </w:rPr>
      </w:pPr>
      <w:r w:rsidRPr="005108E4">
        <w:rPr>
          <w:spacing w:val="-3"/>
          <w:sz w:val="24"/>
        </w:rPr>
        <w:t>In</w:t>
      </w:r>
      <w:r w:rsidRPr="005108E4">
        <w:rPr>
          <w:spacing w:val="-6"/>
          <w:sz w:val="24"/>
        </w:rPr>
        <w:t xml:space="preserve"> </w:t>
      </w:r>
      <w:r w:rsidRPr="005108E4">
        <w:rPr>
          <w:sz w:val="24"/>
        </w:rPr>
        <w:t>addition</w:t>
      </w:r>
      <w:r w:rsidRPr="005108E4">
        <w:rPr>
          <w:spacing w:val="-6"/>
          <w:sz w:val="24"/>
        </w:rPr>
        <w:t xml:space="preserve"> </w:t>
      </w:r>
      <w:r w:rsidRPr="005108E4">
        <w:rPr>
          <w:sz w:val="24"/>
        </w:rPr>
        <w:t>to</w:t>
      </w:r>
      <w:r w:rsidRPr="005108E4">
        <w:rPr>
          <w:spacing w:val="-5"/>
          <w:sz w:val="24"/>
        </w:rPr>
        <w:t xml:space="preserve"> </w:t>
      </w:r>
      <w:r w:rsidRPr="005108E4">
        <w:rPr>
          <w:sz w:val="24"/>
        </w:rPr>
        <w:t>the</w:t>
      </w:r>
      <w:r w:rsidRPr="005108E4">
        <w:rPr>
          <w:spacing w:val="-7"/>
          <w:sz w:val="24"/>
        </w:rPr>
        <w:t xml:space="preserve"> </w:t>
      </w:r>
      <w:r w:rsidRPr="005108E4">
        <w:rPr>
          <w:sz w:val="24"/>
        </w:rPr>
        <w:t>grounds</w:t>
      </w:r>
      <w:r w:rsidRPr="005108E4">
        <w:rPr>
          <w:spacing w:val="-5"/>
          <w:sz w:val="24"/>
        </w:rPr>
        <w:t xml:space="preserve"> </w:t>
      </w:r>
      <w:r w:rsidRPr="005108E4">
        <w:rPr>
          <w:sz w:val="24"/>
        </w:rPr>
        <w:t>in</w:t>
      </w:r>
      <w:r w:rsidRPr="005108E4">
        <w:rPr>
          <w:spacing w:val="-6"/>
          <w:sz w:val="24"/>
        </w:rPr>
        <w:t xml:space="preserve"> </w:t>
      </w:r>
      <w:r w:rsidRPr="005108E4">
        <w:rPr>
          <w:sz w:val="24"/>
        </w:rPr>
        <w:t>935</w:t>
      </w:r>
      <w:r w:rsidRPr="005108E4">
        <w:rPr>
          <w:spacing w:val="-5"/>
          <w:sz w:val="24"/>
        </w:rPr>
        <w:t xml:space="preserve"> </w:t>
      </w:r>
      <w:r w:rsidRPr="005108E4">
        <w:rPr>
          <w:sz w:val="24"/>
        </w:rPr>
        <w:t>CMR</w:t>
      </w:r>
      <w:r w:rsidRPr="005108E4">
        <w:rPr>
          <w:spacing w:val="-5"/>
          <w:sz w:val="24"/>
        </w:rPr>
        <w:t xml:space="preserve"> </w:t>
      </w:r>
      <w:r w:rsidRPr="005108E4">
        <w:rPr>
          <w:sz w:val="24"/>
        </w:rPr>
        <w:t>501.032(1),</w:t>
      </w:r>
      <w:r w:rsidRPr="005108E4">
        <w:rPr>
          <w:spacing w:val="-6"/>
          <w:sz w:val="24"/>
        </w:rPr>
        <w:t xml:space="preserve"> </w:t>
      </w:r>
      <w:r w:rsidRPr="005108E4">
        <w:rPr>
          <w:sz w:val="24"/>
        </w:rPr>
        <w:t>each</w:t>
      </w:r>
      <w:r w:rsidRPr="005108E4">
        <w:rPr>
          <w:spacing w:val="-5"/>
          <w:sz w:val="24"/>
        </w:rPr>
        <w:t xml:space="preserve"> </w:t>
      </w:r>
      <w:r w:rsidRPr="005108E4">
        <w:rPr>
          <w:sz w:val="24"/>
        </w:rPr>
        <w:t>of</w:t>
      </w:r>
      <w:r w:rsidRPr="005108E4">
        <w:rPr>
          <w:spacing w:val="-7"/>
          <w:sz w:val="24"/>
        </w:rPr>
        <w:t xml:space="preserve"> </w:t>
      </w:r>
      <w:r w:rsidRPr="005108E4">
        <w:rPr>
          <w:sz w:val="24"/>
        </w:rPr>
        <w:t>the</w:t>
      </w:r>
      <w:r w:rsidRPr="005108E4">
        <w:rPr>
          <w:spacing w:val="-6"/>
          <w:sz w:val="24"/>
        </w:rPr>
        <w:t xml:space="preserve"> </w:t>
      </w:r>
      <w:r w:rsidRPr="005108E4">
        <w:rPr>
          <w:sz w:val="24"/>
        </w:rPr>
        <w:t>following,</w:t>
      </w:r>
      <w:r w:rsidRPr="005108E4">
        <w:rPr>
          <w:spacing w:val="-6"/>
          <w:sz w:val="24"/>
        </w:rPr>
        <w:t xml:space="preserve"> </w:t>
      </w:r>
      <w:r w:rsidRPr="005108E4">
        <w:rPr>
          <w:sz w:val="24"/>
        </w:rPr>
        <w:t>in</w:t>
      </w:r>
      <w:r w:rsidRPr="005108E4">
        <w:rPr>
          <w:spacing w:val="-5"/>
          <w:sz w:val="24"/>
        </w:rPr>
        <w:t xml:space="preserve"> </w:t>
      </w:r>
      <w:r w:rsidRPr="005108E4">
        <w:rPr>
          <w:sz w:val="24"/>
        </w:rPr>
        <w:t>and</w:t>
      </w:r>
      <w:r w:rsidRPr="005108E4">
        <w:rPr>
          <w:spacing w:val="-4"/>
          <w:sz w:val="24"/>
        </w:rPr>
        <w:t xml:space="preserve"> </w:t>
      </w:r>
      <w:r w:rsidRPr="005108E4">
        <w:rPr>
          <w:sz w:val="24"/>
        </w:rPr>
        <w:t>of</w:t>
      </w:r>
      <w:r w:rsidRPr="005108E4">
        <w:rPr>
          <w:spacing w:val="-7"/>
          <w:sz w:val="24"/>
        </w:rPr>
        <w:t xml:space="preserve"> </w:t>
      </w:r>
      <w:r w:rsidRPr="005108E4">
        <w:rPr>
          <w:sz w:val="24"/>
        </w:rPr>
        <w:t>itself, shall be adequate grounds for the revocation of a Patient Registration</w:t>
      </w:r>
      <w:r w:rsidRPr="005108E4">
        <w:rPr>
          <w:spacing w:val="-25"/>
          <w:sz w:val="24"/>
        </w:rPr>
        <w:t xml:space="preserve"> </w:t>
      </w:r>
      <w:r w:rsidRPr="005108E4">
        <w:rPr>
          <w:sz w:val="24"/>
        </w:rPr>
        <w:t>Card:</w:t>
      </w:r>
    </w:p>
    <w:p w14:paraId="79341F07" w14:textId="77777777" w:rsidR="00DA2759" w:rsidRPr="005108E4" w:rsidRDefault="009A7511" w:rsidP="007437FD">
      <w:pPr>
        <w:pStyle w:val="ListParagraph"/>
        <w:numPr>
          <w:ilvl w:val="3"/>
          <w:numId w:val="87"/>
        </w:numPr>
        <w:tabs>
          <w:tab w:val="left" w:pos="2120"/>
        </w:tabs>
        <w:spacing w:line="272" w:lineRule="exact"/>
        <w:ind w:left="2119" w:hanging="445"/>
        <w:rPr>
          <w:sz w:val="24"/>
        </w:rPr>
      </w:pPr>
      <w:r w:rsidRPr="005108E4">
        <w:rPr>
          <w:sz w:val="24"/>
        </w:rPr>
        <w:t>The Qualifying Patient is no longer a resident of the</w:t>
      </w:r>
      <w:r w:rsidRPr="005108E4">
        <w:rPr>
          <w:spacing w:val="-23"/>
          <w:sz w:val="24"/>
        </w:rPr>
        <w:t xml:space="preserve"> </w:t>
      </w:r>
      <w:r w:rsidRPr="005108E4">
        <w:rPr>
          <w:sz w:val="24"/>
        </w:rPr>
        <w:t>Commonwealth;</w:t>
      </w:r>
    </w:p>
    <w:p w14:paraId="5F974A20" w14:textId="77777777" w:rsidR="00DA2759" w:rsidRPr="005108E4" w:rsidRDefault="009A7511" w:rsidP="007437FD">
      <w:pPr>
        <w:pStyle w:val="ListParagraph"/>
        <w:numPr>
          <w:ilvl w:val="3"/>
          <w:numId w:val="87"/>
        </w:numPr>
        <w:tabs>
          <w:tab w:val="left" w:pos="2228"/>
        </w:tabs>
        <w:spacing w:before="5" w:line="242" w:lineRule="auto"/>
        <w:ind w:right="116" w:firstLine="0"/>
        <w:rPr>
          <w:sz w:val="24"/>
        </w:rPr>
      </w:pPr>
      <w:r w:rsidRPr="005108E4">
        <w:rPr>
          <w:sz w:val="24"/>
        </w:rPr>
        <w:t>The Qualifying Patient, taking into account the amounts of Marijuana, Marijuana Products or MIPs obtained by his or her Personal Caregiver, if applicable, knowingly and intends</w:t>
      </w:r>
      <w:r w:rsidRPr="005108E4">
        <w:rPr>
          <w:spacing w:val="-8"/>
          <w:sz w:val="24"/>
        </w:rPr>
        <w:t xml:space="preserve"> </w:t>
      </w:r>
      <w:r w:rsidRPr="005108E4">
        <w:rPr>
          <w:sz w:val="24"/>
        </w:rPr>
        <w:t>to</w:t>
      </w:r>
      <w:r w:rsidRPr="005108E4">
        <w:rPr>
          <w:spacing w:val="-11"/>
          <w:sz w:val="24"/>
        </w:rPr>
        <w:t xml:space="preserve"> </w:t>
      </w:r>
      <w:r w:rsidRPr="005108E4">
        <w:rPr>
          <w:sz w:val="24"/>
        </w:rPr>
        <w:t>subvert,</w:t>
      </w:r>
      <w:r w:rsidRPr="005108E4">
        <w:rPr>
          <w:spacing w:val="-11"/>
          <w:sz w:val="24"/>
        </w:rPr>
        <w:t xml:space="preserve"> </w:t>
      </w:r>
      <w:r w:rsidRPr="005108E4">
        <w:rPr>
          <w:sz w:val="24"/>
        </w:rPr>
        <w:t>seeks</w:t>
      </w:r>
      <w:r w:rsidRPr="005108E4">
        <w:rPr>
          <w:spacing w:val="-11"/>
          <w:sz w:val="24"/>
        </w:rPr>
        <w:t xml:space="preserve"> </w:t>
      </w:r>
      <w:r w:rsidRPr="005108E4">
        <w:rPr>
          <w:sz w:val="24"/>
        </w:rPr>
        <w:t>to</w:t>
      </w:r>
      <w:r w:rsidRPr="005108E4">
        <w:rPr>
          <w:spacing w:val="-11"/>
          <w:sz w:val="24"/>
        </w:rPr>
        <w:t xml:space="preserve"> </w:t>
      </w:r>
      <w:r w:rsidRPr="005108E4">
        <w:rPr>
          <w:sz w:val="24"/>
        </w:rPr>
        <w:t>obtain</w:t>
      </w:r>
      <w:r w:rsidRPr="005108E4">
        <w:rPr>
          <w:spacing w:val="-11"/>
          <w:sz w:val="24"/>
        </w:rPr>
        <w:t xml:space="preserve"> </w:t>
      </w:r>
      <w:r w:rsidRPr="005108E4">
        <w:rPr>
          <w:sz w:val="24"/>
        </w:rPr>
        <w:t>or</w:t>
      </w:r>
      <w:r w:rsidRPr="005108E4">
        <w:rPr>
          <w:spacing w:val="-10"/>
          <w:sz w:val="24"/>
        </w:rPr>
        <w:t xml:space="preserve"> </w:t>
      </w:r>
      <w:r w:rsidRPr="005108E4">
        <w:rPr>
          <w:sz w:val="24"/>
        </w:rPr>
        <w:t>obtains</w:t>
      </w:r>
      <w:r w:rsidRPr="005108E4">
        <w:rPr>
          <w:spacing w:val="-11"/>
          <w:sz w:val="24"/>
        </w:rPr>
        <w:t xml:space="preserve"> </w:t>
      </w:r>
      <w:r w:rsidRPr="005108E4">
        <w:rPr>
          <w:sz w:val="24"/>
        </w:rPr>
        <w:t>more</w:t>
      </w:r>
      <w:r w:rsidRPr="005108E4">
        <w:rPr>
          <w:spacing w:val="-12"/>
          <w:sz w:val="24"/>
        </w:rPr>
        <w:t xml:space="preserve"> </w:t>
      </w:r>
      <w:r w:rsidRPr="005108E4">
        <w:rPr>
          <w:sz w:val="24"/>
        </w:rPr>
        <w:t>of</w:t>
      </w:r>
      <w:r w:rsidRPr="005108E4">
        <w:rPr>
          <w:spacing w:val="-11"/>
          <w:sz w:val="24"/>
        </w:rPr>
        <w:t xml:space="preserve"> </w:t>
      </w:r>
      <w:r w:rsidRPr="005108E4">
        <w:rPr>
          <w:sz w:val="24"/>
        </w:rPr>
        <w:t>such</w:t>
      </w:r>
      <w:r w:rsidRPr="005108E4">
        <w:rPr>
          <w:spacing w:val="-8"/>
          <w:sz w:val="24"/>
        </w:rPr>
        <w:t xml:space="preserve"> </w:t>
      </w:r>
      <w:r w:rsidRPr="005108E4">
        <w:rPr>
          <w:sz w:val="24"/>
        </w:rPr>
        <w:t>amounts</w:t>
      </w:r>
      <w:r w:rsidRPr="005108E4">
        <w:rPr>
          <w:spacing w:val="-8"/>
          <w:sz w:val="24"/>
        </w:rPr>
        <w:t xml:space="preserve"> </w:t>
      </w:r>
      <w:r w:rsidRPr="005108E4">
        <w:rPr>
          <w:sz w:val="24"/>
        </w:rPr>
        <w:t>than</w:t>
      </w:r>
      <w:r w:rsidRPr="005108E4">
        <w:rPr>
          <w:spacing w:val="-8"/>
          <w:sz w:val="24"/>
        </w:rPr>
        <w:t xml:space="preserve"> </w:t>
      </w:r>
      <w:r w:rsidRPr="005108E4">
        <w:rPr>
          <w:sz w:val="24"/>
        </w:rPr>
        <w:t>is</w:t>
      </w:r>
      <w:r w:rsidRPr="005108E4">
        <w:rPr>
          <w:spacing w:val="-8"/>
          <w:sz w:val="24"/>
        </w:rPr>
        <w:t xml:space="preserve"> </w:t>
      </w:r>
      <w:r w:rsidRPr="005108E4">
        <w:rPr>
          <w:sz w:val="24"/>
        </w:rPr>
        <w:t>allowable</w:t>
      </w:r>
      <w:r w:rsidRPr="005108E4">
        <w:rPr>
          <w:spacing w:val="-9"/>
          <w:sz w:val="24"/>
        </w:rPr>
        <w:t xml:space="preserve"> </w:t>
      </w:r>
      <w:r w:rsidRPr="005108E4">
        <w:rPr>
          <w:sz w:val="24"/>
        </w:rPr>
        <w:t>under 935 CMR 501.105;</w:t>
      </w:r>
      <w:r w:rsidRPr="005108E4">
        <w:rPr>
          <w:spacing w:val="-2"/>
          <w:sz w:val="24"/>
        </w:rPr>
        <w:t xml:space="preserve"> </w:t>
      </w:r>
      <w:r w:rsidRPr="005108E4">
        <w:rPr>
          <w:sz w:val="24"/>
        </w:rPr>
        <w:t>or</w:t>
      </w:r>
    </w:p>
    <w:p w14:paraId="4A038DC2" w14:textId="77777777" w:rsidR="00DA2759" w:rsidRPr="005108E4" w:rsidRDefault="009A7511" w:rsidP="007437FD">
      <w:pPr>
        <w:pStyle w:val="ListParagraph"/>
        <w:numPr>
          <w:ilvl w:val="3"/>
          <w:numId w:val="87"/>
        </w:numPr>
        <w:tabs>
          <w:tab w:val="left" w:pos="2170"/>
        </w:tabs>
        <w:spacing w:before="3" w:line="242" w:lineRule="auto"/>
        <w:ind w:right="115" w:firstLine="0"/>
        <w:rPr>
          <w:sz w:val="24"/>
        </w:rPr>
      </w:pPr>
      <w:r w:rsidRPr="005108E4">
        <w:rPr>
          <w:sz w:val="24"/>
        </w:rPr>
        <w:t>The Qualifying Patient has used Marijuana in a manner that puts at risk the health, safety, or welfare of others, or has failed to take reasonable precautions to avoid putting others at such</w:t>
      </w:r>
      <w:r w:rsidRPr="005108E4">
        <w:rPr>
          <w:spacing w:val="-2"/>
          <w:sz w:val="24"/>
        </w:rPr>
        <w:t xml:space="preserve"> </w:t>
      </w:r>
      <w:r w:rsidRPr="005108E4">
        <w:rPr>
          <w:sz w:val="24"/>
        </w:rPr>
        <w:t>risk.</w:t>
      </w:r>
    </w:p>
    <w:p w14:paraId="0562270B" w14:textId="77777777" w:rsidR="00DA2759" w:rsidRPr="005108E4" w:rsidRDefault="00DA2759">
      <w:pPr>
        <w:pStyle w:val="BodyText"/>
        <w:spacing w:before="6"/>
        <w:jc w:val="left"/>
      </w:pPr>
    </w:p>
    <w:p w14:paraId="21808320" w14:textId="32B791A9" w:rsidR="00DA2759" w:rsidRPr="005108E4" w:rsidRDefault="009A7511" w:rsidP="000E484C">
      <w:pPr>
        <w:pStyle w:val="ListParagraph"/>
        <w:numPr>
          <w:ilvl w:val="2"/>
          <w:numId w:val="87"/>
        </w:numPr>
        <w:tabs>
          <w:tab w:val="left" w:pos="1786"/>
        </w:tabs>
        <w:spacing w:before="1" w:line="242" w:lineRule="auto"/>
        <w:ind w:left="1319" w:right="116" w:firstLine="0"/>
        <w:outlineLvl w:val="1"/>
        <w:rPr>
          <w:sz w:val="24"/>
        </w:rPr>
      </w:pPr>
      <w:r w:rsidRPr="005108E4">
        <w:rPr>
          <w:spacing w:val="-3"/>
          <w:sz w:val="24"/>
        </w:rPr>
        <w:t xml:space="preserve">In </w:t>
      </w:r>
      <w:r w:rsidRPr="005108E4">
        <w:rPr>
          <w:sz w:val="24"/>
        </w:rPr>
        <w:t>addition to the grounds in 935 CMR 501.032(1), a conviction of a felony drug offense in</w:t>
      </w:r>
      <w:r w:rsidRPr="005108E4">
        <w:rPr>
          <w:spacing w:val="-16"/>
          <w:sz w:val="24"/>
        </w:rPr>
        <w:t xml:space="preserve"> </w:t>
      </w:r>
      <w:r w:rsidRPr="005108E4">
        <w:rPr>
          <w:sz w:val="24"/>
        </w:rPr>
        <w:t>the</w:t>
      </w:r>
      <w:r w:rsidRPr="005108E4">
        <w:rPr>
          <w:spacing w:val="-16"/>
          <w:sz w:val="24"/>
        </w:rPr>
        <w:t xml:space="preserve"> </w:t>
      </w:r>
      <w:r w:rsidRPr="005108E4">
        <w:rPr>
          <w:sz w:val="24"/>
        </w:rPr>
        <w:t>Commonwealth,</w:t>
      </w:r>
      <w:r w:rsidRPr="005108E4">
        <w:rPr>
          <w:spacing w:val="-16"/>
          <w:sz w:val="24"/>
        </w:rPr>
        <w:t xml:space="preserve"> </w:t>
      </w:r>
      <w:r w:rsidRPr="005108E4">
        <w:rPr>
          <w:sz w:val="24"/>
        </w:rPr>
        <w:t>or</w:t>
      </w:r>
      <w:r w:rsidRPr="005108E4">
        <w:rPr>
          <w:spacing w:val="-18"/>
          <w:sz w:val="24"/>
        </w:rPr>
        <w:t xml:space="preserve"> </w:t>
      </w:r>
      <w:r w:rsidRPr="005108E4">
        <w:rPr>
          <w:sz w:val="24"/>
        </w:rPr>
        <w:t>a</w:t>
      </w:r>
      <w:r w:rsidRPr="005108E4">
        <w:rPr>
          <w:spacing w:val="-18"/>
          <w:sz w:val="24"/>
        </w:rPr>
        <w:t xml:space="preserve"> </w:t>
      </w:r>
      <w:r w:rsidRPr="005108E4">
        <w:rPr>
          <w:sz w:val="24"/>
        </w:rPr>
        <w:t>like</w:t>
      </w:r>
      <w:r w:rsidRPr="005108E4">
        <w:rPr>
          <w:spacing w:val="-18"/>
          <w:sz w:val="24"/>
        </w:rPr>
        <w:t xml:space="preserve"> </w:t>
      </w:r>
      <w:r w:rsidRPr="005108E4">
        <w:rPr>
          <w:sz w:val="24"/>
        </w:rPr>
        <w:t>violation</w:t>
      </w:r>
      <w:r w:rsidRPr="005108E4">
        <w:rPr>
          <w:spacing w:val="-16"/>
          <w:sz w:val="24"/>
        </w:rPr>
        <w:t xml:space="preserve"> </w:t>
      </w:r>
      <w:r w:rsidRPr="005108E4">
        <w:rPr>
          <w:sz w:val="24"/>
        </w:rPr>
        <w:t>of</w:t>
      </w:r>
      <w:r w:rsidRPr="005108E4">
        <w:rPr>
          <w:spacing w:val="-15"/>
          <w:sz w:val="24"/>
        </w:rPr>
        <w:t xml:space="preserve"> </w:t>
      </w:r>
      <w:r w:rsidRPr="005108E4">
        <w:rPr>
          <w:sz w:val="24"/>
        </w:rPr>
        <w:t>the</w:t>
      </w:r>
      <w:r w:rsidRPr="005108E4">
        <w:rPr>
          <w:spacing w:val="-16"/>
          <w:sz w:val="24"/>
        </w:rPr>
        <w:t xml:space="preserve"> </w:t>
      </w:r>
      <w:r w:rsidRPr="005108E4">
        <w:rPr>
          <w:sz w:val="24"/>
        </w:rPr>
        <w:t>laws</w:t>
      </w:r>
      <w:r w:rsidRPr="005108E4">
        <w:rPr>
          <w:spacing w:val="-15"/>
          <w:sz w:val="24"/>
        </w:rPr>
        <w:t xml:space="preserve"> </w:t>
      </w:r>
      <w:r w:rsidRPr="005108E4">
        <w:rPr>
          <w:sz w:val="24"/>
        </w:rPr>
        <w:t>of</w:t>
      </w:r>
      <w:r w:rsidRPr="005108E4">
        <w:rPr>
          <w:spacing w:val="-15"/>
          <w:sz w:val="24"/>
        </w:rPr>
        <w:t xml:space="preserve"> </w:t>
      </w:r>
      <w:r w:rsidRPr="005108E4">
        <w:rPr>
          <w:sz w:val="24"/>
        </w:rPr>
        <w:t>an</w:t>
      </w:r>
      <w:r w:rsidRPr="005108E4">
        <w:rPr>
          <w:spacing w:val="-16"/>
          <w:sz w:val="24"/>
        </w:rPr>
        <w:t xml:space="preserve"> </w:t>
      </w:r>
      <w:r w:rsidRPr="005108E4">
        <w:rPr>
          <w:sz w:val="24"/>
        </w:rPr>
        <w:t>Other</w:t>
      </w:r>
      <w:r w:rsidRPr="005108E4">
        <w:rPr>
          <w:spacing w:val="-15"/>
          <w:sz w:val="24"/>
        </w:rPr>
        <w:t xml:space="preserve"> </w:t>
      </w:r>
      <w:r w:rsidRPr="005108E4">
        <w:rPr>
          <w:sz w:val="24"/>
        </w:rPr>
        <w:t>Jurisdictions</w:t>
      </w:r>
      <w:r w:rsidRPr="005108E4">
        <w:rPr>
          <w:spacing w:val="-14"/>
          <w:sz w:val="24"/>
        </w:rPr>
        <w:t xml:space="preserve"> </w:t>
      </w:r>
      <w:r w:rsidRPr="005108E4">
        <w:rPr>
          <w:sz w:val="24"/>
        </w:rPr>
        <w:t>shall</w:t>
      </w:r>
      <w:r w:rsidRPr="005108E4">
        <w:rPr>
          <w:spacing w:val="-15"/>
          <w:sz w:val="24"/>
        </w:rPr>
        <w:t xml:space="preserve"> </w:t>
      </w:r>
      <w:r w:rsidRPr="005108E4">
        <w:rPr>
          <w:sz w:val="24"/>
        </w:rPr>
        <w:t>be</w:t>
      </w:r>
      <w:r w:rsidRPr="005108E4">
        <w:rPr>
          <w:spacing w:val="-16"/>
          <w:sz w:val="24"/>
        </w:rPr>
        <w:t xml:space="preserve"> </w:t>
      </w:r>
      <w:r w:rsidRPr="005108E4">
        <w:rPr>
          <w:sz w:val="24"/>
        </w:rPr>
        <w:t>adequate grounds for the revocation of an MTC Agent Registration</w:t>
      </w:r>
      <w:r w:rsidRPr="005108E4">
        <w:rPr>
          <w:spacing w:val="-14"/>
          <w:sz w:val="24"/>
        </w:rPr>
        <w:t xml:space="preserve"> </w:t>
      </w:r>
      <w:r w:rsidRPr="005108E4">
        <w:rPr>
          <w:sz w:val="24"/>
        </w:rPr>
        <w:t>Card</w:t>
      </w:r>
      <w:r w:rsidR="00F4631B" w:rsidRPr="005108E4">
        <w:rPr>
          <w:sz w:val="24"/>
        </w:rPr>
        <w:t xml:space="preserve"> for individuals or entities subject to 935 </w:t>
      </w:r>
      <w:r w:rsidR="000C5394" w:rsidRPr="005108E4">
        <w:rPr>
          <w:sz w:val="24"/>
        </w:rPr>
        <w:t>CMR</w:t>
      </w:r>
      <w:r w:rsidR="00F4631B" w:rsidRPr="005108E4">
        <w:rPr>
          <w:sz w:val="24"/>
        </w:rPr>
        <w:t xml:space="preserve"> 501.801, Table A: </w:t>
      </w:r>
      <w:r w:rsidR="00F4631B" w:rsidRPr="005108E4">
        <w:rPr>
          <w:i/>
          <w:iCs/>
          <w:sz w:val="24"/>
        </w:rPr>
        <w:t>MTC Licensees</w:t>
      </w:r>
      <w:r w:rsidR="000C5394" w:rsidRPr="005108E4">
        <w:rPr>
          <w:sz w:val="24"/>
        </w:rPr>
        <w:t xml:space="preserve"> or 935 CMR 501.803, Table C: </w:t>
      </w:r>
      <w:r w:rsidR="000C5394" w:rsidRPr="005108E4">
        <w:rPr>
          <w:i/>
          <w:iCs/>
          <w:sz w:val="24"/>
        </w:rPr>
        <w:t>Registration as a Laboratory Agent</w:t>
      </w:r>
      <w:r w:rsidRPr="005108E4">
        <w:rPr>
          <w:sz w:val="24"/>
        </w:rPr>
        <w:t>.</w:t>
      </w:r>
    </w:p>
    <w:p w14:paraId="5A3329F5" w14:textId="77777777" w:rsidR="00DA2759" w:rsidRPr="005108E4" w:rsidRDefault="00DA2759">
      <w:pPr>
        <w:pStyle w:val="BodyText"/>
        <w:spacing w:before="6"/>
        <w:jc w:val="left"/>
      </w:pPr>
    </w:p>
    <w:p w14:paraId="77DD72D8" w14:textId="77777777" w:rsidR="00DA2759" w:rsidRPr="005108E4" w:rsidRDefault="009A7511" w:rsidP="000E484C">
      <w:pPr>
        <w:pStyle w:val="ListParagraph"/>
        <w:numPr>
          <w:ilvl w:val="2"/>
          <w:numId w:val="87"/>
        </w:numPr>
        <w:tabs>
          <w:tab w:val="left" w:pos="1736"/>
        </w:tabs>
        <w:spacing w:line="242" w:lineRule="auto"/>
        <w:ind w:left="1319" w:right="116" w:firstLine="0"/>
        <w:outlineLvl w:val="1"/>
        <w:rPr>
          <w:sz w:val="24"/>
        </w:rPr>
      </w:pPr>
      <w:r w:rsidRPr="005108E4">
        <w:rPr>
          <w:spacing w:val="-3"/>
          <w:sz w:val="24"/>
        </w:rPr>
        <w:t>In</w:t>
      </w:r>
      <w:r w:rsidRPr="005108E4">
        <w:rPr>
          <w:spacing w:val="-19"/>
          <w:sz w:val="24"/>
        </w:rPr>
        <w:t xml:space="preserve"> </w:t>
      </w:r>
      <w:r w:rsidRPr="005108E4">
        <w:rPr>
          <w:sz w:val="24"/>
        </w:rPr>
        <w:t>addition</w:t>
      </w:r>
      <w:r w:rsidRPr="005108E4">
        <w:rPr>
          <w:spacing w:val="-18"/>
          <w:sz w:val="24"/>
        </w:rPr>
        <w:t xml:space="preserve"> </w:t>
      </w:r>
      <w:r w:rsidRPr="005108E4">
        <w:rPr>
          <w:sz w:val="24"/>
        </w:rPr>
        <w:t>to</w:t>
      </w:r>
      <w:r w:rsidRPr="005108E4">
        <w:rPr>
          <w:spacing w:val="-19"/>
          <w:sz w:val="24"/>
        </w:rPr>
        <w:t xml:space="preserve"> </w:t>
      </w:r>
      <w:r w:rsidRPr="005108E4">
        <w:rPr>
          <w:sz w:val="24"/>
        </w:rPr>
        <w:t>the</w:t>
      </w:r>
      <w:r w:rsidRPr="005108E4">
        <w:rPr>
          <w:spacing w:val="-19"/>
          <w:sz w:val="24"/>
        </w:rPr>
        <w:t xml:space="preserve"> </w:t>
      </w:r>
      <w:r w:rsidRPr="005108E4">
        <w:rPr>
          <w:sz w:val="24"/>
        </w:rPr>
        <w:t>applicable</w:t>
      </w:r>
      <w:r w:rsidRPr="005108E4">
        <w:rPr>
          <w:spacing w:val="-20"/>
          <w:sz w:val="24"/>
        </w:rPr>
        <w:t xml:space="preserve"> </w:t>
      </w:r>
      <w:r w:rsidRPr="005108E4">
        <w:rPr>
          <w:sz w:val="24"/>
        </w:rPr>
        <w:t>grounds</w:t>
      </w:r>
      <w:r w:rsidRPr="005108E4">
        <w:rPr>
          <w:spacing w:val="-18"/>
          <w:sz w:val="24"/>
        </w:rPr>
        <w:t xml:space="preserve"> </w:t>
      </w:r>
      <w:r w:rsidRPr="005108E4">
        <w:rPr>
          <w:sz w:val="24"/>
        </w:rPr>
        <w:t>in</w:t>
      </w:r>
      <w:r w:rsidRPr="005108E4">
        <w:rPr>
          <w:spacing w:val="-19"/>
          <w:sz w:val="24"/>
        </w:rPr>
        <w:t xml:space="preserve"> </w:t>
      </w:r>
      <w:r w:rsidRPr="005108E4">
        <w:rPr>
          <w:sz w:val="24"/>
        </w:rPr>
        <w:t>935</w:t>
      </w:r>
      <w:r w:rsidRPr="005108E4">
        <w:rPr>
          <w:spacing w:val="-18"/>
          <w:sz w:val="24"/>
        </w:rPr>
        <w:t xml:space="preserve"> </w:t>
      </w:r>
      <w:r w:rsidRPr="005108E4">
        <w:rPr>
          <w:sz w:val="24"/>
        </w:rPr>
        <w:t>CMR</w:t>
      </w:r>
      <w:r w:rsidRPr="005108E4">
        <w:rPr>
          <w:spacing w:val="-18"/>
          <w:sz w:val="24"/>
        </w:rPr>
        <w:t xml:space="preserve"> </w:t>
      </w:r>
      <w:r w:rsidRPr="005108E4">
        <w:rPr>
          <w:sz w:val="24"/>
        </w:rPr>
        <w:t>501.032(1)</w:t>
      </w:r>
      <w:r w:rsidRPr="005108E4">
        <w:rPr>
          <w:spacing w:val="-19"/>
          <w:sz w:val="24"/>
        </w:rPr>
        <w:t xml:space="preserve"> </w:t>
      </w:r>
      <w:r w:rsidRPr="005108E4">
        <w:rPr>
          <w:sz w:val="24"/>
        </w:rPr>
        <w:t>through</w:t>
      </w:r>
      <w:r w:rsidRPr="005108E4">
        <w:rPr>
          <w:spacing w:val="-19"/>
          <w:sz w:val="24"/>
        </w:rPr>
        <w:t xml:space="preserve"> </w:t>
      </w:r>
      <w:r w:rsidRPr="005108E4">
        <w:rPr>
          <w:sz w:val="24"/>
        </w:rPr>
        <w:t>(3),</w:t>
      </w:r>
      <w:r w:rsidRPr="005108E4">
        <w:rPr>
          <w:spacing w:val="-18"/>
          <w:sz w:val="24"/>
        </w:rPr>
        <w:t xml:space="preserve"> </w:t>
      </w:r>
      <w:r w:rsidRPr="005108E4">
        <w:rPr>
          <w:sz w:val="24"/>
        </w:rPr>
        <w:t>any</w:t>
      </w:r>
      <w:r w:rsidRPr="005108E4">
        <w:rPr>
          <w:spacing w:val="-25"/>
          <w:sz w:val="24"/>
        </w:rPr>
        <w:t xml:space="preserve"> </w:t>
      </w:r>
      <w:r w:rsidRPr="005108E4">
        <w:rPr>
          <w:sz w:val="24"/>
        </w:rPr>
        <w:t>other</w:t>
      </w:r>
      <w:r w:rsidRPr="005108E4">
        <w:rPr>
          <w:spacing w:val="-20"/>
          <w:sz w:val="24"/>
        </w:rPr>
        <w:t xml:space="preserve"> </w:t>
      </w:r>
      <w:r w:rsidRPr="005108E4">
        <w:rPr>
          <w:sz w:val="24"/>
        </w:rPr>
        <w:t>ground that serves the purposes of M.G.L. c. 94I, or 935 CMR 501.000 shall be sufficient to revoke a Registration Card or Hardship Cultivation</w:t>
      </w:r>
      <w:r w:rsidRPr="005108E4">
        <w:rPr>
          <w:spacing w:val="-8"/>
          <w:sz w:val="24"/>
        </w:rPr>
        <w:t xml:space="preserve"> </w:t>
      </w:r>
      <w:r w:rsidRPr="005108E4">
        <w:rPr>
          <w:sz w:val="24"/>
        </w:rPr>
        <w:t>Registration.</w:t>
      </w:r>
    </w:p>
    <w:p w14:paraId="058BB651" w14:textId="77777777" w:rsidR="00DA2759" w:rsidRPr="005108E4" w:rsidRDefault="00DA2759">
      <w:pPr>
        <w:pStyle w:val="BodyText"/>
        <w:spacing w:before="6"/>
        <w:jc w:val="left"/>
      </w:pPr>
    </w:p>
    <w:p w14:paraId="5BDDFFFD" w14:textId="53A5A8EB" w:rsidR="00DA2759" w:rsidRPr="005108E4" w:rsidRDefault="009A7511" w:rsidP="000E484C">
      <w:pPr>
        <w:pStyle w:val="ListParagraph"/>
        <w:numPr>
          <w:ilvl w:val="2"/>
          <w:numId w:val="87"/>
        </w:numPr>
        <w:tabs>
          <w:tab w:val="left" w:pos="1776"/>
        </w:tabs>
        <w:spacing w:line="242" w:lineRule="auto"/>
        <w:ind w:left="1319" w:right="116" w:firstLine="0"/>
        <w:outlineLvl w:val="1"/>
        <w:rPr>
          <w:sz w:val="24"/>
        </w:rPr>
      </w:pPr>
      <w:r w:rsidRPr="005108E4">
        <w:rPr>
          <w:sz w:val="24"/>
        </w:rPr>
        <w:t>Other</w:t>
      </w:r>
      <w:r w:rsidRPr="005108E4">
        <w:rPr>
          <w:spacing w:val="-4"/>
          <w:sz w:val="24"/>
        </w:rPr>
        <w:t xml:space="preserve"> </w:t>
      </w:r>
      <w:r w:rsidRPr="005108E4">
        <w:rPr>
          <w:sz w:val="24"/>
        </w:rPr>
        <w:t>grounds</w:t>
      </w:r>
      <w:r w:rsidRPr="005108E4">
        <w:rPr>
          <w:spacing w:val="-6"/>
          <w:sz w:val="24"/>
        </w:rPr>
        <w:t xml:space="preserve"> </w:t>
      </w:r>
      <w:r w:rsidRPr="005108E4">
        <w:rPr>
          <w:sz w:val="24"/>
        </w:rPr>
        <w:t>as</w:t>
      </w:r>
      <w:r w:rsidRPr="005108E4">
        <w:rPr>
          <w:spacing w:val="-6"/>
          <w:sz w:val="24"/>
        </w:rPr>
        <w:t xml:space="preserve"> </w:t>
      </w:r>
      <w:r w:rsidRPr="005108E4">
        <w:rPr>
          <w:sz w:val="24"/>
        </w:rPr>
        <w:t>the</w:t>
      </w:r>
      <w:r w:rsidRPr="005108E4">
        <w:rPr>
          <w:spacing w:val="-7"/>
          <w:sz w:val="24"/>
        </w:rPr>
        <w:t xml:space="preserve"> </w:t>
      </w:r>
      <w:r w:rsidRPr="005108E4">
        <w:rPr>
          <w:sz w:val="24"/>
        </w:rPr>
        <w:t>Commission</w:t>
      </w:r>
      <w:r w:rsidRPr="005108E4">
        <w:rPr>
          <w:spacing w:val="-5"/>
          <w:sz w:val="24"/>
        </w:rPr>
        <w:t xml:space="preserve"> </w:t>
      </w:r>
      <w:r w:rsidRPr="005108E4">
        <w:rPr>
          <w:sz w:val="24"/>
        </w:rPr>
        <w:t>may</w:t>
      </w:r>
      <w:r w:rsidRPr="005108E4">
        <w:rPr>
          <w:spacing w:val="-13"/>
          <w:sz w:val="24"/>
        </w:rPr>
        <w:t xml:space="preserve"> </w:t>
      </w:r>
      <w:r w:rsidRPr="005108E4">
        <w:rPr>
          <w:sz w:val="24"/>
        </w:rPr>
        <w:t>determine</w:t>
      </w:r>
      <w:r w:rsidRPr="005108E4">
        <w:rPr>
          <w:spacing w:val="-7"/>
          <w:sz w:val="24"/>
        </w:rPr>
        <w:t xml:space="preserve"> </w:t>
      </w:r>
      <w:r w:rsidRPr="005108E4">
        <w:rPr>
          <w:sz w:val="24"/>
        </w:rPr>
        <w:t>in</w:t>
      </w:r>
      <w:r w:rsidRPr="005108E4">
        <w:rPr>
          <w:spacing w:val="-5"/>
          <w:sz w:val="24"/>
        </w:rPr>
        <w:t xml:space="preserve"> </w:t>
      </w:r>
      <w:r w:rsidRPr="005108E4">
        <w:rPr>
          <w:sz w:val="24"/>
        </w:rPr>
        <w:t>the</w:t>
      </w:r>
      <w:r w:rsidRPr="005108E4">
        <w:rPr>
          <w:spacing w:val="-7"/>
          <w:sz w:val="24"/>
        </w:rPr>
        <w:t xml:space="preserve"> </w:t>
      </w:r>
      <w:r w:rsidRPr="005108E4">
        <w:rPr>
          <w:sz w:val="24"/>
        </w:rPr>
        <w:t>exercise</w:t>
      </w:r>
      <w:r w:rsidRPr="005108E4">
        <w:rPr>
          <w:spacing w:val="-7"/>
          <w:sz w:val="24"/>
        </w:rPr>
        <w:t xml:space="preserve"> </w:t>
      </w:r>
      <w:r w:rsidRPr="005108E4">
        <w:rPr>
          <w:sz w:val="24"/>
        </w:rPr>
        <w:t>of</w:t>
      </w:r>
      <w:r w:rsidRPr="005108E4">
        <w:rPr>
          <w:spacing w:val="-7"/>
          <w:sz w:val="24"/>
        </w:rPr>
        <w:t xml:space="preserve"> </w:t>
      </w:r>
      <w:r w:rsidRPr="005108E4">
        <w:rPr>
          <w:sz w:val="24"/>
        </w:rPr>
        <w:t>its</w:t>
      </w:r>
      <w:r w:rsidRPr="005108E4">
        <w:rPr>
          <w:spacing w:val="-5"/>
          <w:sz w:val="24"/>
        </w:rPr>
        <w:t xml:space="preserve"> </w:t>
      </w:r>
      <w:r w:rsidRPr="005108E4">
        <w:rPr>
          <w:sz w:val="24"/>
        </w:rPr>
        <w:t>discretion,</w:t>
      </w:r>
      <w:r w:rsidRPr="005108E4">
        <w:rPr>
          <w:spacing w:val="-6"/>
          <w:sz w:val="24"/>
        </w:rPr>
        <w:t xml:space="preserve"> </w:t>
      </w:r>
      <w:r w:rsidRPr="005108E4">
        <w:rPr>
          <w:sz w:val="24"/>
        </w:rPr>
        <w:t>that</w:t>
      </w:r>
      <w:r w:rsidRPr="005108E4">
        <w:rPr>
          <w:spacing w:val="-5"/>
          <w:sz w:val="24"/>
        </w:rPr>
        <w:t xml:space="preserve"> </w:t>
      </w:r>
      <w:r w:rsidRPr="005108E4">
        <w:rPr>
          <w:sz w:val="24"/>
        </w:rPr>
        <w:t>are directly related to the applicant's ability to serve as an MTC agent, that make the Registrant unsuitable</w:t>
      </w:r>
      <w:r w:rsidRPr="005108E4">
        <w:rPr>
          <w:spacing w:val="-24"/>
          <w:sz w:val="24"/>
        </w:rPr>
        <w:t xml:space="preserve"> </w:t>
      </w:r>
      <w:r w:rsidRPr="005108E4">
        <w:rPr>
          <w:sz w:val="24"/>
        </w:rPr>
        <w:t>for</w:t>
      </w:r>
      <w:r w:rsidRPr="005108E4">
        <w:rPr>
          <w:spacing w:val="-23"/>
          <w:sz w:val="24"/>
        </w:rPr>
        <w:t xml:space="preserve"> </w:t>
      </w:r>
      <w:r w:rsidRPr="005108E4">
        <w:rPr>
          <w:sz w:val="24"/>
        </w:rPr>
        <w:t>registration.</w:t>
      </w:r>
      <w:r w:rsidRPr="005108E4">
        <w:rPr>
          <w:spacing w:val="14"/>
          <w:sz w:val="24"/>
        </w:rPr>
        <w:t xml:space="preserve"> </w:t>
      </w:r>
      <w:r w:rsidRPr="005108E4">
        <w:rPr>
          <w:sz w:val="24"/>
        </w:rPr>
        <w:t>The</w:t>
      </w:r>
      <w:r w:rsidRPr="005108E4">
        <w:rPr>
          <w:spacing w:val="-23"/>
          <w:sz w:val="24"/>
        </w:rPr>
        <w:t xml:space="preserve"> </w:t>
      </w:r>
      <w:r w:rsidRPr="005108E4">
        <w:rPr>
          <w:sz w:val="24"/>
        </w:rPr>
        <w:t>Commission</w:t>
      </w:r>
      <w:r w:rsidRPr="005108E4">
        <w:rPr>
          <w:spacing w:val="-23"/>
          <w:sz w:val="24"/>
        </w:rPr>
        <w:t xml:space="preserve"> </w:t>
      </w:r>
      <w:r w:rsidRPr="005108E4">
        <w:rPr>
          <w:sz w:val="24"/>
        </w:rPr>
        <w:t>will</w:t>
      </w:r>
      <w:r w:rsidRPr="005108E4">
        <w:rPr>
          <w:spacing w:val="-23"/>
          <w:sz w:val="24"/>
        </w:rPr>
        <w:t xml:space="preserve"> </w:t>
      </w:r>
      <w:r w:rsidRPr="005108E4">
        <w:rPr>
          <w:sz w:val="24"/>
        </w:rPr>
        <w:t>provide</w:t>
      </w:r>
      <w:r w:rsidRPr="005108E4">
        <w:rPr>
          <w:spacing w:val="-23"/>
          <w:sz w:val="24"/>
        </w:rPr>
        <w:t xml:space="preserve"> </w:t>
      </w:r>
      <w:r w:rsidRPr="005108E4">
        <w:rPr>
          <w:sz w:val="24"/>
        </w:rPr>
        <w:t>notice</w:t>
      </w:r>
      <w:r w:rsidRPr="005108E4">
        <w:rPr>
          <w:spacing w:val="-24"/>
          <w:sz w:val="24"/>
        </w:rPr>
        <w:t xml:space="preserve"> </w:t>
      </w:r>
      <w:r w:rsidRPr="005108E4">
        <w:rPr>
          <w:sz w:val="24"/>
        </w:rPr>
        <w:t>to</w:t>
      </w:r>
      <w:r w:rsidRPr="005108E4">
        <w:rPr>
          <w:spacing w:val="-23"/>
          <w:sz w:val="24"/>
        </w:rPr>
        <w:t xml:space="preserve"> </w:t>
      </w:r>
      <w:r w:rsidRPr="005108E4">
        <w:rPr>
          <w:sz w:val="24"/>
        </w:rPr>
        <w:t>the</w:t>
      </w:r>
      <w:r w:rsidRPr="005108E4">
        <w:rPr>
          <w:spacing w:val="-24"/>
          <w:sz w:val="24"/>
        </w:rPr>
        <w:t xml:space="preserve"> </w:t>
      </w:r>
      <w:r w:rsidRPr="005108E4">
        <w:rPr>
          <w:sz w:val="24"/>
        </w:rPr>
        <w:t>Registrant</w:t>
      </w:r>
      <w:r w:rsidRPr="005108E4">
        <w:rPr>
          <w:spacing w:val="-21"/>
          <w:sz w:val="24"/>
        </w:rPr>
        <w:t xml:space="preserve"> </w:t>
      </w:r>
      <w:r w:rsidRPr="005108E4">
        <w:rPr>
          <w:sz w:val="24"/>
        </w:rPr>
        <w:t>of</w:t>
      </w:r>
      <w:r w:rsidRPr="005108E4">
        <w:rPr>
          <w:spacing w:val="-21"/>
          <w:sz w:val="24"/>
        </w:rPr>
        <w:t xml:space="preserve"> </w:t>
      </w:r>
      <w:r w:rsidRPr="005108E4">
        <w:rPr>
          <w:sz w:val="24"/>
        </w:rPr>
        <w:t>the</w:t>
      </w:r>
      <w:r w:rsidRPr="005108E4">
        <w:rPr>
          <w:spacing w:val="-21"/>
          <w:sz w:val="24"/>
        </w:rPr>
        <w:t xml:space="preserve"> </w:t>
      </w:r>
      <w:r w:rsidRPr="005108E4">
        <w:rPr>
          <w:sz w:val="24"/>
        </w:rPr>
        <w:t>grounds prior to the revocation of an Agent Registration Card and a reasonable opportunity to correct these</w:t>
      </w:r>
      <w:r w:rsidRPr="005108E4">
        <w:rPr>
          <w:spacing w:val="-3"/>
          <w:sz w:val="24"/>
        </w:rPr>
        <w:t xml:space="preserve"> </w:t>
      </w:r>
      <w:r w:rsidRPr="005108E4">
        <w:rPr>
          <w:sz w:val="24"/>
        </w:rPr>
        <w:t>grounds.</w:t>
      </w:r>
    </w:p>
    <w:p w14:paraId="6EB28072" w14:textId="09176ED7" w:rsidR="00DA2759" w:rsidRPr="005108E4" w:rsidRDefault="009A7511" w:rsidP="007437FD">
      <w:pPr>
        <w:pStyle w:val="ListParagraph"/>
        <w:numPr>
          <w:ilvl w:val="3"/>
          <w:numId w:val="87"/>
        </w:numPr>
        <w:tabs>
          <w:tab w:val="left" w:pos="2103"/>
        </w:tabs>
        <w:spacing w:before="3" w:line="242" w:lineRule="auto"/>
        <w:ind w:right="116" w:firstLine="0"/>
        <w:rPr>
          <w:sz w:val="24"/>
        </w:rPr>
      </w:pPr>
      <w:r w:rsidRPr="005108E4">
        <w:rPr>
          <w:sz w:val="24"/>
        </w:rPr>
        <w:t>The</w:t>
      </w:r>
      <w:r w:rsidRPr="005108E4">
        <w:rPr>
          <w:spacing w:val="-11"/>
          <w:sz w:val="24"/>
        </w:rPr>
        <w:t xml:space="preserve"> </w:t>
      </w:r>
      <w:r w:rsidRPr="005108E4">
        <w:rPr>
          <w:sz w:val="24"/>
        </w:rPr>
        <w:t>Commission</w:t>
      </w:r>
      <w:r w:rsidRPr="005108E4">
        <w:rPr>
          <w:spacing w:val="-9"/>
          <w:sz w:val="24"/>
        </w:rPr>
        <w:t xml:space="preserve"> </w:t>
      </w:r>
      <w:r w:rsidRPr="005108E4">
        <w:rPr>
          <w:sz w:val="24"/>
        </w:rPr>
        <w:t>may</w:t>
      </w:r>
      <w:r w:rsidRPr="005108E4">
        <w:rPr>
          <w:spacing w:val="-17"/>
          <w:sz w:val="24"/>
        </w:rPr>
        <w:t xml:space="preserve"> </w:t>
      </w:r>
      <w:r w:rsidRPr="005108E4">
        <w:rPr>
          <w:sz w:val="24"/>
        </w:rPr>
        <w:t>delegate</w:t>
      </w:r>
      <w:r w:rsidRPr="005108E4">
        <w:rPr>
          <w:spacing w:val="-10"/>
          <w:sz w:val="24"/>
        </w:rPr>
        <w:t xml:space="preserve"> </w:t>
      </w:r>
      <w:r w:rsidRPr="005108E4">
        <w:rPr>
          <w:sz w:val="24"/>
        </w:rPr>
        <w:t>Registrants'</w:t>
      </w:r>
      <w:r w:rsidRPr="005108E4">
        <w:rPr>
          <w:spacing w:val="-12"/>
          <w:sz w:val="24"/>
        </w:rPr>
        <w:t xml:space="preserve"> </w:t>
      </w:r>
      <w:r w:rsidRPr="005108E4">
        <w:rPr>
          <w:sz w:val="24"/>
        </w:rPr>
        <w:t>suitability</w:t>
      </w:r>
      <w:r w:rsidRPr="005108E4">
        <w:rPr>
          <w:spacing w:val="-16"/>
          <w:sz w:val="24"/>
        </w:rPr>
        <w:t xml:space="preserve"> </w:t>
      </w:r>
      <w:r w:rsidRPr="005108E4">
        <w:rPr>
          <w:sz w:val="24"/>
        </w:rPr>
        <w:t>determinations</w:t>
      </w:r>
      <w:r w:rsidRPr="005108E4">
        <w:rPr>
          <w:spacing w:val="-12"/>
          <w:sz w:val="24"/>
        </w:rPr>
        <w:t xml:space="preserve"> </w:t>
      </w:r>
      <w:r w:rsidRPr="005108E4">
        <w:rPr>
          <w:sz w:val="24"/>
        </w:rPr>
        <w:t>to</w:t>
      </w:r>
      <w:r w:rsidRPr="005108E4">
        <w:rPr>
          <w:spacing w:val="-12"/>
          <w:sz w:val="24"/>
        </w:rPr>
        <w:t xml:space="preserve"> </w:t>
      </w:r>
      <w:r w:rsidRPr="005108E4">
        <w:rPr>
          <w:sz w:val="24"/>
        </w:rPr>
        <w:t>the</w:t>
      </w:r>
      <w:r w:rsidRPr="005108E4">
        <w:rPr>
          <w:spacing w:val="-13"/>
          <w:sz w:val="24"/>
        </w:rPr>
        <w:t xml:space="preserve"> </w:t>
      </w:r>
      <w:r w:rsidRPr="005108E4">
        <w:rPr>
          <w:sz w:val="24"/>
        </w:rPr>
        <w:t>Executive Director,  who  may  appoint  a  Suitability  Review  Committee,  in  accordance  with 935 CMR 50</w:t>
      </w:r>
      <w:r w:rsidR="00CF0D3D" w:rsidRPr="005108E4">
        <w:rPr>
          <w:sz w:val="24"/>
        </w:rPr>
        <w:t>1</w:t>
      </w:r>
      <w:r w:rsidRPr="005108E4">
        <w:rPr>
          <w:sz w:val="24"/>
        </w:rPr>
        <w:t>.801. Suitability determinations shall be based on credible and reliable information.</w:t>
      </w:r>
    </w:p>
    <w:p w14:paraId="50F69910" w14:textId="77777777" w:rsidR="00DA2759" w:rsidRPr="005108E4" w:rsidRDefault="009A7511" w:rsidP="007437FD">
      <w:pPr>
        <w:pStyle w:val="ListParagraph"/>
        <w:numPr>
          <w:ilvl w:val="3"/>
          <w:numId w:val="87"/>
        </w:numPr>
        <w:tabs>
          <w:tab w:val="left" w:pos="2134"/>
        </w:tabs>
        <w:spacing w:before="4" w:line="242" w:lineRule="auto"/>
        <w:ind w:right="117" w:firstLine="0"/>
        <w:rPr>
          <w:sz w:val="24"/>
        </w:rPr>
      </w:pPr>
      <w:r w:rsidRPr="005108E4">
        <w:rPr>
          <w:sz w:val="24"/>
        </w:rPr>
        <w:t>The</w:t>
      </w:r>
      <w:r w:rsidRPr="005108E4">
        <w:rPr>
          <w:spacing w:val="-6"/>
          <w:sz w:val="24"/>
        </w:rPr>
        <w:t xml:space="preserve"> </w:t>
      </w:r>
      <w:r w:rsidRPr="005108E4">
        <w:rPr>
          <w:sz w:val="24"/>
        </w:rPr>
        <w:t>Executive</w:t>
      </w:r>
      <w:r w:rsidRPr="005108E4">
        <w:rPr>
          <w:spacing w:val="-5"/>
          <w:sz w:val="24"/>
        </w:rPr>
        <w:t xml:space="preserve"> </w:t>
      </w:r>
      <w:r w:rsidRPr="005108E4">
        <w:rPr>
          <w:sz w:val="24"/>
        </w:rPr>
        <w:t>Director</w:t>
      </w:r>
      <w:r w:rsidRPr="005108E4">
        <w:rPr>
          <w:spacing w:val="-5"/>
          <w:sz w:val="24"/>
        </w:rPr>
        <w:t xml:space="preserve"> </w:t>
      </w:r>
      <w:r w:rsidRPr="005108E4">
        <w:rPr>
          <w:sz w:val="24"/>
        </w:rPr>
        <w:t>may</w:t>
      </w:r>
      <w:r w:rsidRPr="005108E4">
        <w:rPr>
          <w:spacing w:val="-11"/>
          <w:sz w:val="24"/>
        </w:rPr>
        <w:t xml:space="preserve"> </w:t>
      </w:r>
      <w:r w:rsidRPr="005108E4">
        <w:rPr>
          <w:sz w:val="24"/>
        </w:rPr>
        <w:t>institute</w:t>
      </w:r>
      <w:r w:rsidRPr="005108E4">
        <w:rPr>
          <w:spacing w:val="-3"/>
          <w:sz w:val="24"/>
        </w:rPr>
        <w:t xml:space="preserve"> </w:t>
      </w:r>
      <w:r w:rsidRPr="005108E4">
        <w:rPr>
          <w:sz w:val="24"/>
        </w:rPr>
        <w:t>a</w:t>
      </w:r>
      <w:r w:rsidRPr="005108E4">
        <w:rPr>
          <w:spacing w:val="-2"/>
          <w:sz w:val="24"/>
        </w:rPr>
        <w:t xml:space="preserve"> </w:t>
      </w:r>
      <w:r w:rsidRPr="005108E4">
        <w:rPr>
          <w:sz w:val="24"/>
        </w:rPr>
        <w:t>suitability</w:t>
      </w:r>
      <w:r w:rsidRPr="005108E4">
        <w:rPr>
          <w:spacing w:val="-11"/>
          <w:sz w:val="24"/>
        </w:rPr>
        <w:t xml:space="preserve"> </w:t>
      </w:r>
      <w:r w:rsidRPr="005108E4">
        <w:rPr>
          <w:sz w:val="24"/>
        </w:rPr>
        <w:t>review</w:t>
      </w:r>
      <w:r w:rsidRPr="005108E4">
        <w:rPr>
          <w:spacing w:val="-5"/>
          <w:sz w:val="24"/>
        </w:rPr>
        <w:t xml:space="preserve"> </w:t>
      </w:r>
      <w:r w:rsidRPr="005108E4">
        <w:rPr>
          <w:sz w:val="24"/>
        </w:rPr>
        <w:t>based</w:t>
      </w:r>
      <w:r w:rsidRPr="005108E4">
        <w:rPr>
          <w:spacing w:val="-4"/>
          <w:sz w:val="24"/>
        </w:rPr>
        <w:t xml:space="preserve"> </w:t>
      </w:r>
      <w:r w:rsidRPr="005108E4">
        <w:rPr>
          <w:sz w:val="24"/>
        </w:rPr>
        <w:t>on</w:t>
      </w:r>
      <w:r w:rsidRPr="005108E4">
        <w:rPr>
          <w:spacing w:val="-5"/>
          <w:sz w:val="24"/>
        </w:rPr>
        <w:t xml:space="preserve"> </w:t>
      </w:r>
      <w:r w:rsidRPr="005108E4">
        <w:rPr>
          <w:sz w:val="24"/>
        </w:rPr>
        <w:t>a</w:t>
      </w:r>
      <w:r w:rsidRPr="005108E4">
        <w:rPr>
          <w:spacing w:val="-5"/>
          <w:sz w:val="24"/>
        </w:rPr>
        <w:t xml:space="preserve"> </w:t>
      </w:r>
      <w:r w:rsidRPr="005108E4">
        <w:rPr>
          <w:sz w:val="24"/>
        </w:rPr>
        <w:t>recommendation from</w:t>
      </w:r>
      <w:r w:rsidRPr="005108E4">
        <w:rPr>
          <w:spacing w:val="-17"/>
          <w:sz w:val="24"/>
        </w:rPr>
        <w:t xml:space="preserve"> </w:t>
      </w:r>
      <w:r w:rsidRPr="005108E4">
        <w:rPr>
          <w:sz w:val="24"/>
        </w:rPr>
        <w:t>Enforcement</w:t>
      </w:r>
      <w:r w:rsidRPr="005108E4">
        <w:rPr>
          <w:spacing w:val="-17"/>
          <w:sz w:val="24"/>
        </w:rPr>
        <w:t xml:space="preserve"> </w:t>
      </w:r>
      <w:r w:rsidRPr="005108E4">
        <w:rPr>
          <w:sz w:val="24"/>
        </w:rPr>
        <w:t>staff</w:t>
      </w:r>
      <w:r w:rsidRPr="005108E4">
        <w:rPr>
          <w:spacing w:val="-17"/>
          <w:sz w:val="24"/>
        </w:rPr>
        <w:t xml:space="preserve"> </w:t>
      </w:r>
      <w:r w:rsidRPr="005108E4">
        <w:rPr>
          <w:sz w:val="24"/>
        </w:rPr>
        <w:t>that</w:t>
      </w:r>
      <w:r w:rsidRPr="005108E4">
        <w:rPr>
          <w:spacing w:val="-17"/>
          <w:sz w:val="24"/>
        </w:rPr>
        <w:t xml:space="preserve"> </w:t>
      </w:r>
      <w:r w:rsidRPr="005108E4">
        <w:rPr>
          <w:sz w:val="24"/>
        </w:rPr>
        <w:t>background</w:t>
      </w:r>
      <w:r w:rsidRPr="005108E4">
        <w:rPr>
          <w:spacing w:val="-19"/>
          <w:sz w:val="24"/>
        </w:rPr>
        <w:t xml:space="preserve"> </w:t>
      </w:r>
      <w:r w:rsidRPr="005108E4">
        <w:rPr>
          <w:sz w:val="24"/>
        </w:rPr>
        <w:t>check</w:t>
      </w:r>
      <w:r w:rsidRPr="005108E4">
        <w:rPr>
          <w:spacing w:val="-19"/>
          <w:sz w:val="24"/>
        </w:rPr>
        <w:t xml:space="preserve"> </w:t>
      </w:r>
      <w:r w:rsidRPr="005108E4">
        <w:rPr>
          <w:sz w:val="24"/>
        </w:rPr>
        <w:t>information</w:t>
      </w:r>
      <w:r w:rsidRPr="005108E4">
        <w:rPr>
          <w:spacing w:val="-20"/>
          <w:sz w:val="24"/>
        </w:rPr>
        <w:t xml:space="preserve"> </w:t>
      </w:r>
      <w:r w:rsidRPr="005108E4">
        <w:rPr>
          <w:sz w:val="24"/>
        </w:rPr>
        <w:t>would</w:t>
      </w:r>
      <w:r w:rsidRPr="005108E4">
        <w:rPr>
          <w:spacing w:val="-17"/>
          <w:sz w:val="24"/>
        </w:rPr>
        <w:t xml:space="preserve"> </w:t>
      </w:r>
      <w:r w:rsidRPr="005108E4">
        <w:rPr>
          <w:sz w:val="24"/>
        </w:rPr>
        <w:t>result</w:t>
      </w:r>
      <w:r w:rsidRPr="005108E4">
        <w:rPr>
          <w:spacing w:val="-17"/>
          <w:sz w:val="24"/>
        </w:rPr>
        <w:t xml:space="preserve"> </w:t>
      </w:r>
      <w:r w:rsidRPr="005108E4">
        <w:rPr>
          <w:sz w:val="24"/>
        </w:rPr>
        <w:t>in</w:t>
      </w:r>
      <w:r w:rsidRPr="005108E4">
        <w:rPr>
          <w:spacing w:val="-17"/>
          <w:sz w:val="24"/>
        </w:rPr>
        <w:t xml:space="preserve"> </w:t>
      </w:r>
      <w:r w:rsidRPr="005108E4">
        <w:rPr>
          <w:sz w:val="24"/>
        </w:rPr>
        <w:t>or</w:t>
      </w:r>
      <w:r w:rsidRPr="005108E4">
        <w:rPr>
          <w:spacing w:val="-18"/>
          <w:sz w:val="24"/>
        </w:rPr>
        <w:t xml:space="preserve"> </w:t>
      </w:r>
      <w:r w:rsidRPr="005108E4">
        <w:rPr>
          <w:sz w:val="24"/>
        </w:rPr>
        <w:t>could</w:t>
      </w:r>
      <w:r w:rsidRPr="005108E4">
        <w:rPr>
          <w:spacing w:val="-17"/>
          <w:sz w:val="24"/>
        </w:rPr>
        <w:t xml:space="preserve"> </w:t>
      </w:r>
      <w:r w:rsidRPr="005108E4">
        <w:rPr>
          <w:sz w:val="24"/>
        </w:rPr>
        <w:t>support an adverse suitability determination. All suitability determinations will be made in accordance with the procedures set forth in 935 CMR</w:t>
      </w:r>
      <w:r w:rsidRPr="005108E4">
        <w:rPr>
          <w:spacing w:val="-15"/>
          <w:sz w:val="24"/>
        </w:rPr>
        <w:t xml:space="preserve"> </w:t>
      </w:r>
      <w:r w:rsidRPr="005108E4">
        <w:rPr>
          <w:sz w:val="24"/>
        </w:rPr>
        <w:t>501.800.</w:t>
      </w:r>
    </w:p>
    <w:p w14:paraId="1F5ADA33" w14:textId="77777777" w:rsidR="00DA2759" w:rsidRPr="005108E4" w:rsidRDefault="00DA2759">
      <w:pPr>
        <w:pStyle w:val="BodyText"/>
        <w:spacing w:before="8"/>
        <w:jc w:val="left"/>
      </w:pPr>
    </w:p>
    <w:p w14:paraId="7B7192C4" w14:textId="04A46DB1" w:rsidR="00DA2759" w:rsidRPr="00E077D0" w:rsidRDefault="007437FD" w:rsidP="000E484C">
      <w:pPr>
        <w:pStyle w:val="Heading1"/>
        <w:ind w:left="0"/>
        <w:jc w:val="left"/>
        <w:rPr>
          <w:b w:val="0"/>
          <w:bCs w:val="0"/>
        </w:rPr>
      </w:pPr>
      <w:r w:rsidRPr="005108E4">
        <w:rPr>
          <w:b w:val="0"/>
          <w:bCs w:val="0"/>
          <w:u w:val="single"/>
        </w:rPr>
        <w:t>501.033</w:t>
      </w:r>
      <w:r w:rsidR="009A7511" w:rsidRPr="00E077D0">
        <w:rPr>
          <w:b w:val="0"/>
          <w:bCs w:val="0"/>
          <w:u w:val="single"/>
        </w:rPr>
        <w:t>: Void Registration</w:t>
      </w:r>
      <w:r w:rsidR="009A7511" w:rsidRPr="00E077D0">
        <w:rPr>
          <w:b w:val="0"/>
          <w:bCs w:val="0"/>
          <w:spacing w:val="-3"/>
          <w:u w:val="single"/>
        </w:rPr>
        <w:t xml:space="preserve"> </w:t>
      </w:r>
      <w:r w:rsidR="009A7511" w:rsidRPr="00E077D0">
        <w:rPr>
          <w:b w:val="0"/>
          <w:bCs w:val="0"/>
          <w:u w:val="single"/>
        </w:rPr>
        <w:t>Cards</w:t>
      </w:r>
    </w:p>
    <w:p w14:paraId="4F186AE7" w14:textId="77777777" w:rsidR="00DA2759" w:rsidRPr="005108E4" w:rsidRDefault="00DA2759">
      <w:pPr>
        <w:pStyle w:val="BodyText"/>
        <w:spacing w:before="4"/>
        <w:jc w:val="left"/>
        <w:rPr>
          <w:sz w:val="19"/>
        </w:rPr>
      </w:pPr>
    </w:p>
    <w:p w14:paraId="76CA09F0" w14:textId="77777777" w:rsidR="00DA2759" w:rsidRPr="005108E4" w:rsidRDefault="009A7511" w:rsidP="00D93F7C">
      <w:pPr>
        <w:pStyle w:val="ListParagraph"/>
        <w:numPr>
          <w:ilvl w:val="2"/>
          <w:numId w:val="57"/>
        </w:numPr>
        <w:tabs>
          <w:tab w:val="left" w:pos="1850"/>
          <w:tab w:val="left" w:pos="1851"/>
        </w:tabs>
        <w:spacing w:before="61" w:line="242" w:lineRule="auto"/>
        <w:ind w:left="1319" w:right="116" w:firstLine="0"/>
        <w:outlineLvl w:val="1"/>
        <w:rPr>
          <w:sz w:val="24"/>
        </w:rPr>
      </w:pPr>
      <w:r w:rsidRPr="005108E4">
        <w:rPr>
          <w:sz w:val="24"/>
        </w:rPr>
        <w:t xml:space="preserve">A Registration Card validly issued prior to the Program Transfer shall be void on the </w:t>
      </w:r>
      <w:r w:rsidRPr="005108E4">
        <w:rPr>
          <w:sz w:val="24"/>
        </w:rPr>
        <w:lastRenderedPageBreak/>
        <w:t>issuance of a new Registration</w:t>
      </w:r>
      <w:r w:rsidRPr="005108E4">
        <w:rPr>
          <w:spacing w:val="-9"/>
          <w:sz w:val="24"/>
        </w:rPr>
        <w:t xml:space="preserve"> </w:t>
      </w:r>
      <w:r w:rsidRPr="005108E4">
        <w:rPr>
          <w:sz w:val="24"/>
        </w:rPr>
        <w:t>Card.</w:t>
      </w:r>
    </w:p>
    <w:p w14:paraId="3FEC3D37" w14:textId="77777777" w:rsidR="00DA2759" w:rsidRPr="005108E4" w:rsidRDefault="00DA2759">
      <w:pPr>
        <w:pStyle w:val="BodyText"/>
        <w:spacing w:before="4"/>
        <w:jc w:val="left"/>
      </w:pPr>
    </w:p>
    <w:p w14:paraId="64F538BA" w14:textId="77777777" w:rsidR="00DA2759" w:rsidRPr="005108E4" w:rsidRDefault="009A7511" w:rsidP="00D93F7C">
      <w:pPr>
        <w:pStyle w:val="ListParagraph"/>
        <w:numPr>
          <w:ilvl w:val="2"/>
          <w:numId w:val="57"/>
        </w:numPr>
        <w:tabs>
          <w:tab w:val="left" w:pos="1779"/>
        </w:tabs>
        <w:ind w:left="1778" w:hanging="460"/>
        <w:outlineLvl w:val="1"/>
        <w:rPr>
          <w:sz w:val="24"/>
        </w:rPr>
      </w:pPr>
      <w:r w:rsidRPr="005108E4">
        <w:rPr>
          <w:sz w:val="24"/>
        </w:rPr>
        <w:t>A Registration Card issued to an MTC agent shall be void</w:t>
      </w:r>
      <w:r w:rsidRPr="005108E4">
        <w:rPr>
          <w:spacing w:val="-16"/>
          <w:sz w:val="24"/>
        </w:rPr>
        <w:t xml:space="preserve"> </w:t>
      </w:r>
      <w:r w:rsidRPr="005108E4">
        <w:rPr>
          <w:sz w:val="24"/>
        </w:rPr>
        <w:t>when:</w:t>
      </w:r>
    </w:p>
    <w:p w14:paraId="2E8E17EE" w14:textId="77777777" w:rsidR="00DA2759" w:rsidRPr="005108E4" w:rsidRDefault="009A7511">
      <w:pPr>
        <w:pStyle w:val="ListParagraph"/>
        <w:numPr>
          <w:ilvl w:val="3"/>
          <w:numId w:val="57"/>
        </w:numPr>
        <w:tabs>
          <w:tab w:val="left" w:pos="2084"/>
        </w:tabs>
        <w:spacing w:before="5" w:line="242" w:lineRule="auto"/>
        <w:ind w:right="110" w:firstLine="0"/>
        <w:rPr>
          <w:sz w:val="24"/>
        </w:rPr>
      </w:pPr>
      <w:r w:rsidRPr="005108E4">
        <w:rPr>
          <w:sz w:val="24"/>
        </w:rPr>
        <w:t>The</w:t>
      </w:r>
      <w:r w:rsidRPr="005108E4">
        <w:rPr>
          <w:spacing w:val="-19"/>
          <w:sz w:val="24"/>
        </w:rPr>
        <w:t xml:space="preserve"> </w:t>
      </w:r>
      <w:r w:rsidRPr="005108E4">
        <w:rPr>
          <w:sz w:val="24"/>
        </w:rPr>
        <w:t>agent</w:t>
      </w:r>
      <w:r w:rsidRPr="005108E4">
        <w:rPr>
          <w:spacing w:val="-17"/>
          <w:sz w:val="24"/>
        </w:rPr>
        <w:t xml:space="preserve"> </w:t>
      </w:r>
      <w:r w:rsidRPr="005108E4">
        <w:rPr>
          <w:sz w:val="24"/>
        </w:rPr>
        <w:t>has</w:t>
      </w:r>
      <w:r w:rsidRPr="005108E4">
        <w:rPr>
          <w:spacing w:val="-17"/>
          <w:sz w:val="24"/>
        </w:rPr>
        <w:t xml:space="preserve"> </w:t>
      </w:r>
      <w:r w:rsidRPr="005108E4">
        <w:rPr>
          <w:sz w:val="24"/>
        </w:rPr>
        <w:t>ceased</w:t>
      </w:r>
      <w:r w:rsidRPr="005108E4">
        <w:rPr>
          <w:spacing w:val="-18"/>
          <w:sz w:val="24"/>
        </w:rPr>
        <w:t xml:space="preserve"> </w:t>
      </w:r>
      <w:r w:rsidRPr="005108E4">
        <w:rPr>
          <w:sz w:val="24"/>
        </w:rPr>
        <w:t>to</w:t>
      </w:r>
      <w:r w:rsidRPr="005108E4">
        <w:rPr>
          <w:spacing w:val="-18"/>
          <w:sz w:val="24"/>
        </w:rPr>
        <w:t xml:space="preserve"> </w:t>
      </w:r>
      <w:r w:rsidRPr="005108E4">
        <w:rPr>
          <w:sz w:val="24"/>
        </w:rPr>
        <w:t>be</w:t>
      </w:r>
      <w:r w:rsidRPr="005108E4">
        <w:rPr>
          <w:spacing w:val="-18"/>
          <w:sz w:val="24"/>
        </w:rPr>
        <w:t xml:space="preserve"> </w:t>
      </w:r>
      <w:r w:rsidRPr="005108E4">
        <w:rPr>
          <w:sz w:val="24"/>
        </w:rPr>
        <w:t>associated</w:t>
      </w:r>
      <w:r w:rsidRPr="005108E4">
        <w:rPr>
          <w:spacing w:val="-20"/>
          <w:sz w:val="24"/>
        </w:rPr>
        <w:t xml:space="preserve"> </w:t>
      </w:r>
      <w:r w:rsidRPr="005108E4">
        <w:rPr>
          <w:sz w:val="24"/>
        </w:rPr>
        <w:t>with</w:t>
      </w:r>
      <w:r w:rsidRPr="005108E4">
        <w:rPr>
          <w:spacing w:val="-19"/>
          <w:sz w:val="24"/>
        </w:rPr>
        <w:t xml:space="preserve"> </w:t>
      </w:r>
      <w:r w:rsidRPr="005108E4">
        <w:rPr>
          <w:sz w:val="24"/>
        </w:rPr>
        <w:t>the</w:t>
      </w:r>
      <w:r w:rsidRPr="005108E4">
        <w:rPr>
          <w:spacing w:val="-21"/>
          <w:sz w:val="24"/>
        </w:rPr>
        <w:t xml:space="preserve"> </w:t>
      </w:r>
      <w:r w:rsidRPr="005108E4">
        <w:rPr>
          <w:sz w:val="24"/>
        </w:rPr>
        <w:t>MTC</w:t>
      </w:r>
      <w:r w:rsidRPr="005108E4">
        <w:rPr>
          <w:spacing w:val="-19"/>
          <w:sz w:val="24"/>
        </w:rPr>
        <w:t xml:space="preserve"> </w:t>
      </w:r>
      <w:r w:rsidRPr="005108E4">
        <w:rPr>
          <w:sz w:val="24"/>
        </w:rPr>
        <w:t>or</w:t>
      </w:r>
      <w:r w:rsidRPr="005108E4">
        <w:rPr>
          <w:spacing w:val="-20"/>
          <w:sz w:val="24"/>
        </w:rPr>
        <w:t xml:space="preserve"> </w:t>
      </w:r>
      <w:r w:rsidRPr="005108E4">
        <w:rPr>
          <w:sz w:val="24"/>
        </w:rPr>
        <w:t>Independent</w:t>
      </w:r>
      <w:r w:rsidRPr="005108E4">
        <w:rPr>
          <w:spacing w:val="-19"/>
          <w:sz w:val="24"/>
        </w:rPr>
        <w:t xml:space="preserve"> </w:t>
      </w:r>
      <w:r w:rsidRPr="005108E4">
        <w:rPr>
          <w:sz w:val="24"/>
        </w:rPr>
        <w:t>Testing</w:t>
      </w:r>
      <w:r w:rsidRPr="005108E4">
        <w:rPr>
          <w:spacing w:val="-19"/>
          <w:sz w:val="24"/>
        </w:rPr>
        <w:t xml:space="preserve"> </w:t>
      </w:r>
      <w:r w:rsidRPr="005108E4">
        <w:rPr>
          <w:sz w:val="24"/>
        </w:rPr>
        <w:t>Laboratory that applied for and received the agent's Registration</w:t>
      </w:r>
      <w:r w:rsidRPr="005108E4">
        <w:rPr>
          <w:spacing w:val="-13"/>
          <w:sz w:val="24"/>
        </w:rPr>
        <w:t xml:space="preserve"> </w:t>
      </w:r>
      <w:r w:rsidRPr="005108E4">
        <w:rPr>
          <w:sz w:val="24"/>
        </w:rPr>
        <w:t>Card;</w:t>
      </w:r>
    </w:p>
    <w:p w14:paraId="1C38CF91" w14:textId="77777777" w:rsidR="00DA2759" w:rsidRPr="005108E4" w:rsidRDefault="009A7511">
      <w:pPr>
        <w:pStyle w:val="ListParagraph"/>
        <w:numPr>
          <w:ilvl w:val="3"/>
          <w:numId w:val="57"/>
        </w:numPr>
        <w:tabs>
          <w:tab w:val="left" w:pos="2105"/>
        </w:tabs>
        <w:spacing w:before="1" w:line="242" w:lineRule="auto"/>
        <w:ind w:right="117" w:firstLine="0"/>
        <w:rPr>
          <w:sz w:val="24"/>
        </w:rPr>
      </w:pPr>
      <w:r w:rsidRPr="005108E4">
        <w:rPr>
          <w:sz w:val="24"/>
        </w:rPr>
        <w:t>The</w:t>
      </w:r>
      <w:r w:rsidRPr="005108E4">
        <w:rPr>
          <w:spacing w:val="-15"/>
          <w:sz w:val="24"/>
        </w:rPr>
        <w:t xml:space="preserve"> </w:t>
      </w:r>
      <w:r w:rsidRPr="005108E4">
        <w:rPr>
          <w:sz w:val="24"/>
        </w:rPr>
        <w:t>card</w:t>
      </w:r>
      <w:r w:rsidRPr="005108E4">
        <w:rPr>
          <w:spacing w:val="-13"/>
          <w:sz w:val="24"/>
        </w:rPr>
        <w:t xml:space="preserve"> </w:t>
      </w:r>
      <w:r w:rsidRPr="005108E4">
        <w:rPr>
          <w:sz w:val="24"/>
        </w:rPr>
        <w:t>has</w:t>
      </w:r>
      <w:r w:rsidRPr="005108E4">
        <w:rPr>
          <w:spacing w:val="-14"/>
          <w:sz w:val="24"/>
        </w:rPr>
        <w:t xml:space="preserve"> </w:t>
      </w:r>
      <w:r w:rsidRPr="005108E4">
        <w:rPr>
          <w:sz w:val="24"/>
        </w:rPr>
        <w:t>not</w:t>
      </w:r>
      <w:r w:rsidRPr="005108E4">
        <w:rPr>
          <w:spacing w:val="-13"/>
          <w:sz w:val="24"/>
        </w:rPr>
        <w:t xml:space="preserve"> </w:t>
      </w:r>
      <w:r w:rsidRPr="005108E4">
        <w:rPr>
          <w:sz w:val="24"/>
        </w:rPr>
        <w:t>been</w:t>
      </w:r>
      <w:r w:rsidRPr="005108E4">
        <w:rPr>
          <w:spacing w:val="-13"/>
          <w:sz w:val="24"/>
        </w:rPr>
        <w:t xml:space="preserve"> </w:t>
      </w:r>
      <w:r w:rsidRPr="005108E4">
        <w:rPr>
          <w:sz w:val="24"/>
        </w:rPr>
        <w:t>surrendered</w:t>
      </w:r>
      <w:r w:rsidRPr="005108E4">
        <w:rPr>
          <w:spacing w:val="-14"/>
          <w:sz w:val="24"/>
        </w:rPr>
        <w:t xml:space="preserve"> </w:t>
      </w:r>
      <w:r w:rsidRPr="005108E4">
        <w:rPr>
          <w:sz w:val="24"/>
        </w:rPr>
        <w:t>on</w:t>
      </w:r>
      <w:r w:rsidRPr="005108E4">
        <w:rPr>
          <w:spacing w:val="-11"/>
          <w:sz w:val="24"/>
        </w:rPr>
        <w:t xml:space="preserve"> </w:t>
      </w:r>
      <w:r w:rsidRPr="005108E4">
        <w:rPr>
          <w:sz w:val="24"/>
        </w:rPr>
        <w:t>the</w:t>
      </w:r>
      <w:r w:rsidRPr="005108E4">
        <w:rPr>
          <w:spacing w:val="-14"/>
          <w:sz w:val="24"/>
        </w:rPr>
        <w:t xml:space="preserve"> </w:t>
      </w:r>
      <w:r w:rsidRPr="005108E4">
        <w:rPr>
          <w:sz w:val="24"/>
        </w:rPr>
        <w:t>issuance</w:t>
      </w:r>
      <w:r w:rsidRPr="005108E4">
        <w:rPr>
          <w:spacing w:val="-15"/>
          <w:sz w:val="24"/>
        </w:rPr>
        <w:t xml:space="preserve"> </w:t>
      </w:r>
      <w:r w:rsidRPr="005108E4">
        <w:rPr>
          <w:sz w:val="24"/>
        </w:rPr>
        <w:t>of</w:t>
      </w:r>
      <w:r w:rsidRPr="005108E4">
        <w:rPr>
          <w:spacing w:val="-14"/>
          <w:sz w:val="24"/>
        </w:rPr>
        <w:t xml:space="preserve"> </w:t>
      </w:r>
      <w:r w:rsidRPr="005108E4">
        <w:rPr>
          <w:sz w:val="24"/>
        </w:rPr>
        <w:t>a</w:t>
      </w:r>
      <w:r w:rsidRPr="005108E4">
        <w:rPr>
          <w:spacing w:val="-14"/>
          <w:sz w:val="24"/>
        </w:rPr>
        <w:t xml:space="preserve"> </w:t>
      </w:r>
      <w:r w:rsidRPr="005108E4">
        <w:rPr>
          <w:sz w:val="24"/>
        </w:rPr>
        <w:t>new</w:t>
      </w:r>
      <w:r w:rsidRPr="005108E4">
        <w:rPr>
          <w:spacing w:val="-15"/>
          <w:sz w:val="24"/>
        </w:rPr>
        <w:t xml:space="preserve"> </w:t>
      </w:r>
      <w:r w:rsidRPr="005108E4">
        <w:rPr>
          <w:sz w:val="24"/>
        </w:rPr>
        <w:t>Registration</w:t>
      </w:r>
      <w:r w:rsidRPr="005108E4">
        <w:rPr>
          <w:spacing w:val="-13"/>
          <w:sz w:val="24"/>
        </w:rPr>
        <w:t xml:space="preserve"> </w:t>
      </w:r>
      <w:r w:rsidRPr="005108E4">
        <w:rPr>
          <w:sz w:val="24"/>
        </w:rPr>
        <w:t>Card</w:t>
      </w:r>
      <w:r w:rsidRPr="005108E4">
        <w:rPr>
          <w:spacing w:val="-13"/>
          <w:sz w:val="24"/>
        </w:rPr>
        <w:t xml:space="preserve"> </w:t>
      </w:r>
      <w:r w:rsidRPr="005108E4">
        <w:rPr>
          <w:sz w:val="24"/>
        </w:rPr>
        <w:t>based</w:t>
      </w:r>
      <w:r w:rsidRPr="005108E4">
        <w:rPr>
          <w:spacing w:val="-14"/>
          <w:sz w:val="24"/>
        </w:rPr>
        <w:t xml:space="preserve"> </w:t>
      </w:r>
      <w:r w:rsidRPr="005108E4">
        <w:rPr>
          <w:sz w:val="24"/>
        </w:rPr>
        <w:t>on new information;</w:t>
      </w:r>
      <w:r w:rsidRPr="005108E4">
        <w:rPr>
          <w:spacing w:val="-2"/>
          <w:sz w:val="24"/>
        </w:rPr>
        <w:t xml:space="preserve"> </w:t>
      </w:r>
      <w:r w:rsidRPr="005108E4">
        <w:rPr>
          <w:sz w:val="24"/>
        </w:rPr>
        <w:t>or</w:t>
      </w:r>
    </w:p>
    <w:p w14:paraId="4A7FB9CD" w14:textId="77777777" w:rsidR="00DA2759" w:rsidRPr="005108E4" w:rsidRDefault="009A7511">
      <w:pPr>
        <w:pStyle w:val="ListParagraph"/>
        <w:numPr>
          <w:ilvl w:val="3"/>
          <w:numId w:val="57"/>
        </w:numPr>
        <w:tabs>
          <w:tab w:val="left" w:pos="2120"/>
        </w:tabs>
        <w:spacing w:before="2"/>
        <w:ind w:left="2119" w:hanging="445"/>
        <w:rPr>
          <w:sz w:val="24"/>
        </w:rPr>
      </w:pPr>
      <w:r w:rsidRPr="005108E4">
        <w:rPr>
          <w:sz w:val="24"/>
        </w:rPr>
        <w:t>The MTC agent is</w:t>
      </w:r>
      <w:r w:rsidRPr="005108E4">
        <w:rPr>
          <w:spacing w:val="-3"/>
          <w:sz w:val="24"/>
        </w:rPr>
        <w:t xml:space="preserve"> </w:t>
      </w:r>
      <w:r w:rsidRPr="005108E4">
        <w:rPr>
          <w:sz w:val="24"/>
        </w:rPr>
        <w:t>deceased.</w:t>
      </w:r>
    </w:p>
    <w:p w14:paraId="2107DC4B" w14:textId="77777777" w:rsidR="00DA2759" w:rsidRPr="005108E4" w:rsidRDefault="00DA2759">
      <w:pPr>
        <w:pStyle w:val="BodyText"/>
        <w:spacing w:before="7"/>
        <w:jc w:val="left"/>
      </w:pPr>
    </w:p>
    <w:p w14:paraId="459AF586" w14:textId="77777777" w:rsidR="00DA2759" w:rsidRPr="005108E4" w:rsidRDefault="009A7511" w:rsidP="00D93F7C">
      <w:pPr>
        <w:pStyle w:val="ListParagraph"/>
        <w:numPr>
          <w:ilvl w:val="2"/>
          <w:numId w:val="57"/>
        </w:numPr>
        <w:tabs>
          <w:tab w:val="left" w:pos="1786"/>
        </w:tabs>
        <w:spacing w:line="242" w:lineRule="auto"/>
        <w:ind w:right="117" w:firstLine="0"/>
        <w:outlineLvl w:val="1"/>
        <w:rPr>
          <w:sz w:val="24"/>
        </w:rPr>
      </w:pPr>
      <w:r w:rsidRPr="005108E4">
        <w:rPr>
          <w:sz w:val="24"/>
        </w:rPr>
        <w:t>A Patient Registration Card, including a Hardship Cultivation Registration, shall be void when:</w:t>
      </w:r>
    </w:p>
    <w:p w14:paraId="64C9EC12" w14:textId="77777777" w:rsidR="00DA2759" w:rsidRPr="005108E4" w:rsidRDefault="009A7511">
      <w:pPr>
        <w:pStyle w:val="ListParagraph"/>
        <w:numPr>
          <w:ilvl w:val="3"/>
          <w:numId w:val="57"/>
        </w:numPr>
        <w:tabs>
          <w:tab w:val="left" w:pos="2120"/>
        </w:tabs>
        <w:spacing w:before="2"/>
        <w:ind w:left="2119" w:hanging="445"/>
        <w:rPr>
          <w:sz w:val="24"/>
        </w:rPr>
      </w:pPr>
      <w:r w:rsidRPr="005108E4">
        <w:rPr>
          <w:sz w:val="24"/>
        </w:rPr>
        <w:t>The</w:t>
      </w:r>
      <w:r w:rsidRPr="005108E4">
        <w:rPr>
          <w:spacing w:val="-5"/>
          <w:sz w:val="24"/>
        </w:rPr>
        <w:t xml:space="preserve"> </w:t>
      </w:r>
      <w:r w:rsidRPr="005108E4">
        <w:rPr>
          <w:sz w:val="24"/>
        </w:rPr>
        <w:t>card</w:t>
      </w:r>
      <w:r w:rsidRPr="005108E4">
        <w:rPr>
          <w:spacing w:val="-3"/>
          <w:sz w:val="24"/>
        </w:rPr>
        <w:t xml:space="preserve"> </w:t>
      </w:r>
      <w:r w:rsidRPr="005108E4">
        <w:rPr>
          <w:sz w:val="24"/>
        </w:rPr>
        <w:t>has</w:t>
      </w:r>
      <w:r w:rsidRPr="005108E4">
        <w:rPr>
          <w:spacing w:val="-2"/>
          <w:sz w:val="24"/>
        </w:rPr>
        <w:t xml:space="preserve"> </w:t>
      </w:r>
      <w:r w:rsidRPr="005108E4">
        <w:rPr>
          <w:sz w:val="24"/>
        </w:rPr>
        <w:t>not</w:t>
      </w:r>
      <w:r w:rsidRPr="005108E4">
        <w:rPr>
          <w:spacing w:val="-2"/>
          <w:sz w:val="24"/>
        </w:rPr>
        <w:t xml:space="preserve"> </w:t>
      </w:r>
      <w:r w:rsidRPr="005108E4">
        <w:rPr>
          <w:sz w:val="24"/>
        </w:rPr>
        <w:t>been</w:t>
      </w:r>
      <w:r w:rsidRPr="005108E4">
        <w:rPr>
          <w:spacing w:val="-3"/>
          <w:sz w:val="24"/>
        </w:rPr>
        <w:t xml:space="preserve"> </w:t>
      </w:r>
      <w:r w:rsidRPr="005108E4">
        <w:rPr>
          <w:sz w:val="24"/>
        </w:rPr>
        <w:t>surrendered</w:t>
      </w:r>
      <w:r w:rsidRPr="005108E4">
        <w:rPr>
          <w:spacing w:val="-4"/>
          <w:sz w:val="24"/>
        </w:rPr>
        <w:t xml:space="preserve"> </w:t>
      </w:r>
      <w:r w:rsidRPr="005108E4">
        <w:rPr>
          <w:sz w:val="24"/>
        </w:rPr>
        <w:t>upon</w:t>
      </w:r>
      <w:r w:rsidRPr="005108E4">
        <w:rPr>
          <w:spacing w:val="-3"/>
          <w:sz w:val="24"/>
        </w:rPr>
        <w:t xml:space="preserve"> </w:t>
      </w:r>
      <w:r w:rsidRPr="005108E4">
        <w:rPr>
          <w:sz w:val="24"/>
        </w:rPr>
        <w:t>the</w:t>
      </w:r>
      <w:r w:rsidRPr="005108E4">
        <w:rPr>
          <w:spacing w:val="-4"/>
          <w:sz w:val="24"/>
        </w:rPr>
        <w:t xml:space="preserve"> </w:t>
      </w:r>
      <w:r w:rsidRPr="005108E4">
        <w:rPr>
          <w:sz w:val="24"/>
        </w:rPr>
        <w:t>issuance</w:t>
      </w:r>
      <w:r w:rsidRPr="005108E4">
        <w:rPr>
          <w:spacing w:val="-4"/>
          <w:sz w:val="24"/>
        </w:rPr>
        <w:t xml:space="preserve"> </w:t>
      </w:r>
      <w:r w:rsidRPr="005108E4">
        <w:rPr>
          <w:sz w:val="24"/>
        </w:rPr>
        <w:t>of</w:t>
      </w:r>
      <w:r w:rsidRPr="005108E4">
        <w:rPr>
          <w:spacing w:val="-3"/>
          <w:sz w:val="24"/>
        </w:rPr>
        <w:t xml:space="preserve"> </w:t>
      </w:r>
      <w:r w:rsidRPr="005108E4">
        <w:rPr>
          <w:sz w:val="24"/>
        </w:rPr>
        <w:t>a</w:t>
      </w:r>
      <w:r w:rsidRPr="005108E4">
        <w:rPr>
          <w:spacing w:val="-4"/>
          <w:sz w:val="24"/>
        </w:rPr>
        <w:t xml:space="preserve"> </w:t>
      </w:r>
      <w:r w:rsidRPr="005108E4">
        <w:rPr>
          <w:sz w:val="24"/>
        </w:rPr>
        <w:t>new</w:t>
      </w:r>
      <w:r w:rsidRPr="005108E4">
        <w:rPr>
          <w:spacing w:val="-4"/>
          <w:sz w:val="24"/>
        </w:rPr>
        <w:t xml:space="preserve"> </w:t>
      </w:r>
      <w:r w:rsidRPr="005108E4">
        <w:rPr>
          <w:sz w:val="24"/>
        </w:rPr>
        <w:t>Registration</w:t>
      </w:r>
      <w:r w:rsidRPr="005108E4">
        <w:rPr>
          <w:spacing w:val="-3"/>
          <w:sz w:val="24"/>
        </w:rPr>
        <w:t xml:space="preserve"> </w:t>
      </w:r>
      <w:r w:rsidRPr="005108E4">
        <w:rPr>
          <w:sz w:val="24"/>
        </w:rPr>
        <w:t>Card;</w:t>
      </w:r>
    </w:p>
    <w:p w14:paraId="317258F0" w14:textId="77777777" w:rsidR="00DA2759" w:rsidRPr="005108E4" w:rsidRDefault="009A7511">
      <w:pPr>
        <w:pStyle w:val="ListParagraph"/>
        <w:numPr>
          <w:ilvl w:val="3"/>
          <w:numId w:val="57"/>
        </w:numPr>
        <w:tabs>
          <w:tab w:val="left" w:pos="2134"/>
        </w:tabs>
        <w:spacing w:before="2"/>
        <w:ind w:left="2133" w:hanging="459"/>
        <w:rPr>
          <w:sz w:val="24"/>
        </w:rPr>
      </w:pPr>
      <w:r w:rsidRPr="005108E4">
        <w:rPr>
          <w:sz w:val="24"/>
        </w:rPr>
        <w:t>The Qualifying Patient is no longer a resident of Massachusetts;</w:t>
      </w:r>
      <w:r w:rsidRPr="005108E4">
        <w:rPr>
          <w:spacing w:val="-21"/>
          <w:sz w:val="24"/>
        </w:rPr>
        <w:t xml:space="preserve"> </w:t>
      </w:r>
      <w:r w:rsidRPr="005108E4">
        <w:rPr>
          <w:sz w:val="24"/>
        </w:rPr>
        <w:t>or</w:t>
      </w:r>
    </w:p>
    <w:p w14:paraId="0ACAC655" w14:textId="77777777" w:rsidR="00DA2759" w:rsidRPr="005108E4" w:rsidRDefault="009A7511">
      <w:pPr>
        <w:pStyle w:val="ListParagraph"/>
        <w:numPr>
          <w:ilvl w:val="3"/>
          <w:numId w:val="57"/>
        </w:numPr>
        <w:tabs>
          <w:tab w:val="left" w:pos="2120"/>
        </w:tabs>
        <w:spacing w:before="5"/>
        <w:ind w:left="2119" w:hanging="445"/>
        <w:rPr>
          <w:sz w:val="24"/>
        </w:rPr>
      </w:pPr>
      <w:r w:rsidRPr="005108E4">
        <w:rPr>
          <w:sz w:val="24"/>
        </w:rPr>
        <w:t>The Patient is</w:t>
      </w:r>
      <w:r w:rsidRPr="005108E4">
        <w:rPr>
          <w:spacing w:val="-3"/>
          <w:sz w:val="24"/>
        </w:rPr>
        <w:t xml:space="preserve"> </w:t>
      </w:r>
      <w:r w:rsidRPr="005108E4">
        <w:rPr>
          <w:sz w:val="24"/>
        </w:rPr>
        <w:t>deceased.</w:t>
      </w:r>
    </w:p>
    <w:p w14:paraId="0219CBDB" w14:textId="77777777" w:rsidR="00DA2759" w:rsidRPr="005108E4" w:rsidRDefault="00DA2759">
      <w:pPr>
        <w:pStyle w:val="BodyText"/>
        <w:spacing w:before="7"/>
        <w:jc w:val="left"/>
      </w:pPr>
    </w:p>
    <w:p w14:paraId="32AE545F" w14:textId="77777777" w:rsidR="00DA2759" w:rsidRPr="005108E4" w:rsidRDefault="009A7511" w:rsidP="00D93F7C">
      <w:pPr>
        <w:pStyle w:val="ListParagraph"/>
        <w:numPr>
          <w:ilvl w:val="2"/>
          <w:numId w:val="57"/>
        </w:numPr>
        <w:tabs>
          <w:tab w:val="left" w:pos="1779"/>
        </w:tabs>
        <w:ind w:left="1778" w:hanging="459"/>
        <w:outlineLvl w:val="1"/>
        <w:rPr>
          <w:sz w:val="24"/>
        </w:rPr>
      </w:pPr>
      <w:r w:rsidRPr="005108E4">
        <w:rPr>
          <w:sz w:val="24"/>
        </w:rPr>
        <w:t>A Personal Caregiver Registration Card is</w:t>
      </w:r>
      <w:r w:rsidRPr="005108E4">
        <w:rPr>
          <w:spacing w:val="-7"/>
          <w:sz w:val="24"/>
        </w:rPr>
        <w:t xml:space="preserve"> </w:t>
      </w:r>
      <w:r w:rsidRPr="005108E4">
        <w:rPr>
          <w:sz w:val="24"/>
        </w:rPr>
        <w:t>void:</w:t>
      </w:r>
    </w:p>
    <w:p w14:paraId="64E782C0" w14:textId="77777777" w:rsidR="00DA2759" w:rsidRPr="005108E4" w:rsidRDefault="009A7511">
      <w:pPr>
        <w:pStyle w:val="ListParagraph"/>
        <w:numPr>
          <w:ilvl w:val="3"/>
          <w:numId w:val="57"/>
        </w:numPr>
        <w:tabs>
          <w:tab w:val="left" w:pos="2069"/>
        </w:tabs>
        <w:spacing w:before="3" w:line="244" w:lineRule="auto"/>
        <w:ind w:right="118" w:firstLine="0"/>
        <w:rPr>
          <w:sz w:val="24"/>
        </w:rPr>
      </w:pPr>
      <w:r w:rsidRPr="005108E4">
        <w:rPr>
          <w:sz w:val="24"/>
        </w:rPr>
        <w:t>When</w:t>
      </w:r>
      <w:r w:rsidRPr="005108E4">
        <w:rPr>
          <w:spacing w:val="-24"/>
          <w:sz w:val="24"/>
        </w:rPr>
        <w:t xml:space="preserve"> </w:t>
      </w:r>
      <w:r w:rsidRPr="005108E4">
        <w:rPr>
          <w:sz w:val="24"/>
        </w:rPr>
        <w:t>the</w:t>
      </w:r>
      <w:r w:rsidRPr="005108E4">
        <w:rPr>
          <w:spacing w:val="-25"/>
          <w:sz w:val="24"/>
        </w:rPr>
        <w:t xml:space="preserve"> </w:t>
      </w:r>
      <w:r w:rsidRPr="005108E4">
        <w:rPr>
          <w:sz w:val="24"/>
        </w:rPr>
        <w:t>Registered</w:t>
      </w:r>
      <w:r w:rsidRPr="005108E4">
        <w:rPr>
          <w:spacing w:val="-24"/>
          <w:sz w:val="24"/>
        </w:rPr>
        <w:t xml:space="preserve"> </w:t>
      </w:r>
      <w:r w:rsidRPr="005108E4">
        <w:rPr>
          <w:sz w:val="24"/>
        </w:rPr>
        <w:t>Qualifying</w:t>
      </w:r>
      <w:r w:rsidRPr="005108E4">
        <w:rPr>
          <w:spacing w:val="-25"/>
          <w:sz w:val="24"/>
        </w:rPr>
        <w:t xml:space="preserve"> </w:t>
      </w:r>
      <w:r w:rsidRPr="005108E4">
        <w:rPr>
          <w:sz w:val="24"/>
        </w:rPr>
        <w:t>Patient</w:t>
      </w:r>
      <w:r w:rsidRPr="005108E4">
        <w:rPr>
          <w:spacing w:val="-23"/>
          <w:sz w:val="24"/>
        </w:rPr>
        <w:t xml:space="preserve"> </w:t>
      </w:r>
      <w:r w:rsidRPr="005108E4">
        <w:rPr>
          <w:sz w:val="24"/>
        </w:rPr>
        <w:t>has</w:t>
      </w:r>
      <w:r w:rsidRPr="005108E4">
        <w:rPr>
          <w:spacing w:val="-21"/>
          <w:sz w:val="24"/>
        </w:rPr>
        <w:t xml:space="preserve"> </w:t>
      </w:r>
      <w:r w:rsidRPr="005108E4">
        <w:rPr>
          <w:sz w:val="24"/>
        </w:rPr>
        <w:t>notified</w:t>
      </w:r>
      <w:r w:rsidRPr="005108E4">
        <w:rPr>
          <w:spacing w:val="-21"/>
          <w:sz w:val="24"/>
        </w:rPr>
        <w:t xml:space="preserve"> </w:t>
      </w:r>
      <w:r w:rsidRPr="005108E4">
        <w:rPr>
          <w:sz w:val="24"/>
        </w:rPr>
        <w:t>the</w:t>
      </w:r>
      <w:r w:rsidRPr="005108E4">
        <w:rPr>
          <w:spacing w:val="-22"/>
          <w:sz w:val="24"/>
        </w:rPr>
        <w:t xml:space="preserve"> </w:t>
      </w:r>
      <w:r w:rsidRPr="005108E4">
        <w:rPr>
          <w:sz w:val="24"/>
        </w:rPr>
        <w:t>Commission</w:t>
      </w:r>
      <w:r w:rsidRPr="005108E4">
        <w:rPr>
          <w:spacing w:val="-22"/>
          <w:sz w:val="24"/>
        </w:rPr>
        <w:t xml:space="preserve"> </w:t>
      </w:r>
      <w:r w:rsidRPr="005108E4">
        <w:rPr>
          <w:sz w:val="24"/>
        </w:rPr>
        <w:t>that</w:t>
      </w:r>
      <w:r w:rsidRPr="005108E4">
        <w:rPr>
          <w:spacing w:val="-21"/>
          <w:sz w:val="24"/>
        </w:rPr>
        <w:t xml:space="preserve"> </w:t>
      </w:r>
      <w:r w:rsidRPr="005108E4">
        <w:rPr>
          <w:sz w:val="24"/>
        </w:rPr>
        <w:t>the</w:t>
      </w:r>
      <w:r w:rsidRPr="005108E4">
        <w:rPr>
          <w:spacing w:val="-22"/>
          <w:sz w:val="24"/>
        </w:rPr>
        <w:t xml:space="preserve"> </w:t>
      </w:r>
      <w:r w:rsidRPr="005108E4">
        <w:rPr>
          <w:sz w:val="24"/>
        </w:rPr>
        <w:t>individual registered</w:t>
      </w:r>
      <w:r w:rsidRPr="005108E4">
        <w:rPr>
          <w:spacing w:val="-5"/>
          <w:sz w:val="24"/>
        </w:rPr>
        <w:t xml:space="preserve"> </w:t>
      </w:r>
      <w:r w:rsidRPr="005108E4">
        <w:rPr>
          <w:sz w:val="24"/>
        </w:rPr>
        <w:t>as</w:t>
      </w:r>
      <w:r w:rsidRPr="005108E4">
        <w:rPr>
          <w:spacing w:val="-4"/>
          <w:sz w:val="24"/>
        </w:rPr>
        <w:t xml:space="preserve"> </w:t>
      </w:r>
      <w:r w:rsidRPr="005108E4">
        <w:rPr>
          <w:sz w:val="24"/>
        </w:rPr>
        <w:t>the</w:t>
      </w:r>
      <w:r w:rsidRPr="005108E4">
        <w:rPr>
          <w:spacing w:val="-5"/>
          <w:sz w:val="24"/>
        </w:rPr>
        <w:t xml:space="preserve"> </w:t>
      </w:r>
      <w:r w:rsidRPr="005108E4">
        <w:rPr>
          <w:sz w:val="24"/>
        </w:rPr>
        <w:t>Personal</w:t>
      </w:r>
      <w:r w:rsidRPr="005108E4">
        <w:rPr>
          <w:spacing w:val="-4"/>
          <w:sz w:val="24"/>
        </w:rPr>
        <w:t xml:space="preserve"> </w:t>
      </w:r>
      <w:r w:rsidRPr="005108E4">
        <w:rPr>
          <w:sz w:val="24"/>
        </w:rPr>
        <w:t>Caregiver</w:t>
      </w:r>
      <w:r w:rsidRPr="005108E4">
        <w:rPr>
          <w:spacing w:val="-4"/>
          <w:sz w:val="24"/>
        </w:rPr>
        <w:t xml:space="preserve"> </w:t>
      </w:r>
      <w:r w:rsidRPr="005108E4">
        <w:rPr>
          <w:sz w:val="24"/>
        </w:rPr>
        <w:t>is</w:t>
      </w:r>
      <w:r w:rsidRPr="005108E4">
        <w:rPr>
          <w:spacing w:val="-4"/>
          <w:sz w:val="24"/>
        </w:rPr>
        <w:t xml:space="preserve"> </w:t>
      </w:r>
      <w:r w:rsidRPr="005108E4">
        <w:rPr>
          <w:sz w:val="24"/>
        </w:rPr>
        <w:t>no</w:t>
      </w:r>
      <w:r w:rsidRPr="005108E4">
        <w:rPr>
          <w:spacing w:val="-5"/>
          <w:sz w:val="24"/>
        </w:rPr>
        <w:t xml:space="preserve"> </w:t>
      </w:r>
      <w:r w:rsidRPr="005108E4">
        <w:rPr>
          <w:sz w:val="24"/>
        </w:rPr>
        <w:t>longer</w:t>
      </w:r>
      <w:r w:rsidRPr="005108E4">
        <w:rPr>
          <w:spacing w:val="-4"/>
          <w:sz w:val="24"/>
        </w:rPr>
        <w:t xml:space="preserve"> </w:t>
      </w:r>
      <w:r w:rsidRPr="005108E4">
        <w:rPr>
          <w:sz w:val="24"/>
        </w:rPr>
        <w:t>the</w:t>
      </w:r>
      <w:r w:rsidRPr="005108E4">
        <w:rPr>
          <w:spacing w:val="-6"/>
          <w:sz w:val="24"/>
        </w:rPr>
        <w:t xml:space="preserve"> </w:t>
      </w:r>
      <w:r w:rsidRPr="005108E4">
        <w:rPr>
          <w:sz w:val="24"/>
        </w:rPr>
        <w:t>Personal</w:t>
      </w:r>
      <w:r w:rsidRPr="005108E4">
        <w:rPr>
          <w:spacing w:val="-3"/>
          <w:sz w:val="24"/>
        </w:rPr>
        <w:t xml:space="preserve"> </w:t>
      </w:r>
      <w:r w:rsidRPr="005108E4">
        <w:rPr>
          <w:sz w:val="24"/>
        </w:rPr>
        <w:t>Caregiver</w:t>
      </w:r>
      <w:r w:rsidRPr="005108E4">
        <w:rPr>
          <w:spacing w:val="-5"/>
          <w:sz w:val="24"/>
        </w:rPr>
        <w:t xml:space="preserve"> </w:t>
      </w:r>
      <w:r w:rsidRPr="005108E4">
        <w:rPr>
          <w:sz w:val="24"/>
        </w:rPr>
        <w:t>for</w:t>
      </w:r>
      <w:r w:rsidRPr="005108E4">
        <w:rPr>
          <w:spacing w:val="-4"/>
          <w:sz w:val="24"/>
        </w:rPr>
        <w:t xml:space="preserve"> </w:t>
      </w:r>
      <w:r w:rsidRPr="005108E4">
        <w:rPr>
          <w:sz w:val="24"/>
        </w:rPr>
        <w:t>that</w:t>
      </w:r>
      <w:r w:rsidRPr="005108E4">
        <w:rPr>
          <w:spacing w:val="-4"/>
          <w:sz w:val="24"/>
        </w:rPr>
        <w:t xml:space="preserve"> </w:t>
      </w:r>
      <w:r w:rsidRPr="005108E4">
        <w:rPr>
          <w:sz w:val="24"/>
        </w:rPr>
        <w:t>Patient;</w:t>
      </w:r>
    </w:p>
    <w:p w14:paraId="208FE01C" w14:textId="77777777" w:rsidR="00DA2759" w:rsidRPr="005108E4" w:rsidRDefault="009A7511">
      <w:pPr>
        <w:pStyle w:val="ListParagraph"/>
        <w:numPr>
          <w:ilvl w:val="3"/>
          <w:numId w:val="57"/>
        </w:numPr>
        <w:tabs>
          <w:tab w:val="left" w:pos="2141"/>
        </w:tabs>
        <w:spacing w:line="244" w:lineRule="auto"/>
        <w:ind w:right="118" w:firstLine="0"/>
        <w:rPr>
          <w:sz w:val="24"/>
        </w:rPr>
      </w:pPr>
      <w:r w:rsidRPr="005108E4">
        <w:rPr>
          <w:sz w:val="24"/>
        </w:rPr>
        <w:t>When</w:t>
      </w:r>
      <w:r w:rsidRPr="005108E4">
        <w:rPr>
          <w:spacing w:val="-4"/>
          <w:sz w:val="24"/>
        </w:rPr>
        <w:t xml:space="preserve"> </w:t>
      </w:r>
      <w:r w:rsidRPr="005108E4">
        <w:rPr>
          <w:sz w:val="24"/>
        </w:rPr>
        <w:t>the</w:t>
      </w:r>
      <w:r w:rsidRPr="005108E4">
        <w:rPr>
          <w:spacing w:val="-3"/>
          <w:sz w:val="24"/>
        </w:rPr>
        <w:t xml:space="preserve"> </w:t>
      </w:r>
      <w:r w:rsidRPr="005108E4">
        <w:rPr>
          <w:sz w:val="24"/>
        </w:rPr>
        <w:t>sole</w:t>
      </w:r>
      <w:r w:rsidRPr="005108E4">
        <w:rPr>
          <w:spacing w:val="-4"/>
          <w:sz w:val="24"/>
        </w:rPr>
        <w:t xml:space="preserve"> </w:t>
      </w:r>
      <w:r w:rsidRPr="005108E4">
        <w:rPr>
          <w:sz w:val="24"/>
        </w:rPr>
        <w:t>Registered</w:t>
      </w:r>
      <w:r w:rsidRPr="005108E4">
        <w:rPr>
          <w:spacing w:val="-6"/>
          <w:sz w:val="24"/>
        </w:rPr>
        <w:t xml:space="preserve"> </w:t>
      </w:r>
      <w:r w:rsidRPr="005108E4">
        <w:rPr>
          <w:sz w:val="24"/>
        </w:rPr>
        <w:t>Qualifying</w:t>
      </w:r>
      <w:r w:rsidRPr="005108E4">
        <w:rPr>
          <w:spacing w:val="-8"/>
          <w:sz w:val="24"/>
        </w:rPr>
        <w:t xml:space="preserve"> </w:t>
      </w:r>
      <w:r w:rsidRPr="005108E4">
        <w:rPr>
          <w:sz w:val="24"/>
        </w:rPr>
        <w:t>Patient</w:t>
      </w:r>
      <w:r w:rsidRPr="005108E4">
        <w:rPr>
          <w:spacing w:val="-5"/>
          <w:sz w:val="24"/>
        </w:rPr>
        <w:t xml:space="preserve"> </w:t>
      </w:r>
      <w:r w:rsidRPr="005108E4">
        <w:rPr>
          <w:sz w:val="24"/>
        </w:rPr>
        <w:t>for</w:t>
      </w:r>
      <w:r w:rsidRPr="005108E4">
        <w:rPr>
          <w:spacing w:val="-5"/>
          <w:sz w:val="24"/>
        </w:rPr>
        <w:t xml:space="preserve"> </w:t>
      </w:r>
      <w:r w:rsidRPr="005108E4">
        <w:rPr>
          <w:sz w:val="24"/>
        </w:rPr>
        <w:t>whom</w:t>
      </w:r>
      <w:r w:rsidRPr="005108E4">
        <w:rPr>
          <w:spacing w:val="-5"/>
          <w:sz w:val="24"/>
        </w:rPr>
        <w:t xml:space="preserve"> </w:t>
      </w:r>
      <w:r w:rsidRPr="005108E4">
        <w:rPr>
          <w:sz w:val="24"/>
        </w:rPr>
        <w:t>the</w:t>
      </w:r>
      <w:r w:rsidRPr="005108E4">
        <w:rPr>
          <w:spacing w:val="-7"/>
          <w:sz w:val="24"/>
        </w:rPr>
        <w:t xml:space="preserve"> </w:t>
      </w:r>
      <w:r w:rsidRPr="005108E4">
        <w:rPr>
          <w:sz w:val="24"/>
        </w:rPr>
        <w:t>Personal</w:t>
      </w:r>
      <w:r w:rsidRPr="005108E4">
        <w:rPr>
          <w:spacing w:val="-3"/>
          <w:sz w:val="24"/>
        </w:rPr>
        <w:t xml:space="preserve"> </w:t>
      </w:r>
      <w:r w:rsidRPr="005108E4">
        <w:rPr>
          <w:sz w:val="24"/>
        </w:rPr>
        <w:t>Caregiver</w:t>
      </w:r>
      <w:r w:rsidRPr="005108E4">
        <w:rPr>
          <w:spacing w:val="-4"/>
          <w:sz w:val="24"/>
        </w:rPr>
        <w:t xml:space="preserve"> </w:t>
      </w:r>
      <w:r w:rsidRPr="005108E4">
        <w:rPr>
          <w:sz w:val="24"/>
        </w:rPr>
        <w:t>serves as such is no longer registered with the Commission;</w:t>
      </w:r>
      <w:r w:rsidRPr="005108E4">
        <w:rPr>
          <w:spacing w:val="-11"/>
          <w:sz w:val="24"/>
        </w:rPr>
        <w:t xml:space="preserve"> </w:t>
      </w:r>
      <w:r w:rsidRPr="005108E4">
        <w:rPr>
          <w:sz w:val="24"/>
        </w:rPr>
        <w:t>or</w:t>
      </w:r>
    </w:p>
    <w:p w14:paraId="4A955C47" w14:textId="77777777" w:rsidR="00DA2759" w:rsidRPr="005108E4" w:rsidRDefault="009A7511">
      <w:pPr>
        <w:pStyle w:val="ListParagraph"/>
        <w:numPr>
          <w:ilvl w:val="3"/>
          <w:numId w:val="57"/>
        </w:numPr>
        <w:tabs>
          <w:tab w:val="left" w:pos="2112"/>
        </w:tabs>
        <w:spacing w:line="244" w:lineRule="auto"/>
        <w:ind w:right="116" w:firstLine="0"/>
        <w:rPr>
          <w:sz w:val="24"/>
        </w:rPr>
      </w:pPr>
      <w:r w:rsidRPr="005108E4">
        <w:rPr>
          <w:sz w:val="24"/>
        </w:rPr>
        <w:t>Five</w:t>
      </w:r>
      <w:r w:rsidRPr="005108E4">
        <w:rPr>
          <w:spacing w:val="-8"/>
          <w:sz w:val="24"/>
        </w:rPr>
        <w:t xml:space="preserve"> </w:t>
      </w:r>
      <w:r w:rsidRPr="005108E4">
        <w:rPr>
          <w:spacing w:val="-3"/>
          <w:sz w:val="24"/>
        </w:rPr>
        <w:t>days</w:t>
      </w:r>
      <w:r w:rsidRPr="005108E4">
        <w:rPr>
          <w:spacing w:val="-7"/>
          <w:sz w:val="24"/>
        </w:rPr>
        <w:t xml:space="preserve"> </w:t>
      </w:r>
      <w:r w:rsidRPr="005108E4">
        <w:rPr>
          <w:sz w:val="24"/>
        </w:rPr>
        <w:t>after</w:t>
      </w:r>
      <w:r w:rsidRPr="005108E4">
        <w:rPr>
          <w:spacing w:val="-8"/>
          <w:sz w:val="24"/>
        </w:rPr>
        <w:t xml:space="preserve"> </w:t>
      </w:r>
      <w:r w:rsidRPr="005108E4">
        <w:rPr>
          <w:sz w:val="24"/>
        </w:rPr>
        <w:t>the</w:t>
      </w:r>
      <w:r w:rsidRPr="005108E4">
        <w:rPr>
          <w:spacing w:val="-8"/>
          <w:sz w:val="24"/>
        </w:rPr>
        <w:t xml:space="preserve"> </w:t>
      </w:r>
      <w:r w:rsidRPr="005108E4">
        <w:rPr>
          <w:sz w:val="24"/>
        </w:rPr>
        <w:t>death</w:t>
      </w:r>
      <w:r w:rsidRPr="005108E4">
        <w:rPr>
          <w:spacing w:val="-7"/>
          <w:sz w:val="24"/>
        </w:rPr>
        <w:t xml:space="preserve"> </w:t>
      </w:r>
      <w:r w:rsidRPr="005108E4">
        <w:rPr>
          <w:sz w:val="24"/>
        </w:rPr>
        <w:t>of</w:t>
      </w:r>
      <w:r w:rsidRPr="005108E4">
        <w:rPr>
          <w:spacing w:val="-8"/>
          <w:sz w:val="24"/>
        </w:rPr>
        <w:t xml:space="preserve"> </w:t>
      </w:r>
      <w:r w:rsidRPr="005108E4">
        <w:rPr>
          <w:sz w:val="24"/>
        </w:rPr>
        <w:t>the</w:t>
      </w:r>
      <w:r w:rsidRPr="005108E4">
        <w:rPr>
          <w:spacing w:val="-9"/>
          <w:sz w:val="24"/>
        </w:rPr>
        <w:t xml:space="preserve"> </w:t>
      </w:r>
      <w:r w:rsidRPr="005108E4">
        <w:rPr>
          <w:sz w:val="24"/>
        </w:rPr>
        <w:t>Registered</w:t>
      </w:r>
      <w:r w:rsidRPr="005108E4">
        <w:rPr>
          <w:spacing w:val="-9"/>
          <w:sz w:val="24"/>
        </w:rPr>
        <w:t xml:space="preserve"> </w:t>
      </w:r>
      <w:r w:rsidRPr="005108E4">
        <w:rPr>
          <w:sz w:val="24"/>
        </w:rPr>
        <w:t>Qualifying</w:t>
      </w:r>
      <w:r w:rsidRPr="005108E4">
        <w:rPr>
          <w:spacing w:val="-9"/>
          <w:sz w:val="24"/>
        </w:rPr>
        <w:t xml:space="preserve"> </w:t>
      </w:r>
      <w:r w:rsidRPr="005108E4">
        <w:rPr>
          <w:sz w:val="24"/>
        </w:rPr>
        <w:t>Patient,</w:t>
      </w:r>
      <w:r w:rsidRPr="005108E4">
        <w:rPr>
          <w:spacing w:val="-7"/>
          <w:sz w:val="24"/>
        </w:rPr>
        <w:t xml:space="preserve"> </w:t>
      </w:r>
      <w:r w:rsidRPr="005108E4">
        <w:rPr>
          <w:sz w:val="24"/>
        </w:rPr>
        <w:t>to</w:t>
      </w:r>
      <w:r w:rsidRPr="005108E4">
        <w:rPr>
          <w:spacing w:val="-6"/>
          <w:sz w:val="24"/>
        </w:rPr>
        <w:t xml:space="preserve"> </w:t>
      </w:r>
      <w:r w:rsidRPr="005108E4">
        <w:rPr>
          <w:sz w:val="24"/>
        </w:rPr>
        <w:t>allow</w:t>
      </w:r>
      <w:r w:rsidRPr="005108E4">
        <w:rPr>
          <w:spacing w:val="-7"/>
          <w:sz w:val="24"/>
        </w:rPr>
        <w:t xml:space="preserve"> </w:t>
      </w:r>
      <w:r w:rsidRPr="005108E4">
        <w:rPr>
          <w:sz w:val="24"/>
        </w:rPr>
        <w:t>for</w:t>
      </w:r>
      <w:r w:rsidRPr="005108E4">
        <w:rPr>
          <w:spacing w:val="-8"/>
          <w:sz w:val="24"/>
        </w:rPr>
        <w:t xml:space="preserve"> </w:t>
      </w:r>
      <w:r w:rsidRPr="005108E4">
        <w:rPr>
          <w:sz w:val="24"/>
        </w:rPr>
        <w:t>appropriate disposal of Marijuana pursuant to 935 CMR</w:t>
      </w:r>
      <w:r w:rsidRPr="005108E4">
        <w:rPr>
          <w:spacing w:val="-8"/>
          <w:sz w:val="24"/>
        </w:rPr>
        <w:t xml:space="preserve"> </w:t>
      </w:r>
      <w:r w:rsidRPr="005108E4">
        <w:rPr>
          <w:sz w:val="24"/>
        </w:rPr>
        <w:t>501.105.</w:t>
      </w:r>
    </w:p>
    <w:p w14:paraId="5F01DBEB" w14:textId="77777777" w:rsidR="00DA2759" w:rsidRPr="005108E4" w:rsidRDefault="00DA2759">
      <w:pPr>
        <w:pStyle w:val="BodyText"/>
        <w:spacing w:before="4"/>
        <w:jc w:val="left"/>
        <w:rPr>
          <w:sz w:val="23"/>
        </w:rPr>
      </w:pPr>
    </w:p>
    <w:p w14:paraId="655EB530" w14:textId="77777777" w:rsidR="00DA2759" w:rsidRPr="005108E4" w:rsidRDefault="009A7511" w:rsidP="00D93F7C">
      <w:pPr>
        <w:pStyle w:val="ListParagraph"/>
        <w:numPr>
          <w:ilvl w:val="2"/>
          <w:numId w:val="57"/>
        </w:numPr>
        <w:tabs>
          <w:tab w:val="left" w:pos="1779"/>
        </w:tabs>
        <w:spacing w:before="1"/>
        <w:ind w:left="1778" w:hanging="459"/>
        <w:outlineLvl w:val="1"/>
        <w:rPr>
          <w:sz w:val="24"/>
        </w:rPr>
      </w:pPr>
      <w:r w:rsidRPr="005108E4">
        <w:rPr>
          <w:sz w:val="24"/>
        </w:rPr>
        <w:t>A void temporary or annual Registration Card is inactive and</w:t>
      </w:r>
      <w:r w:rsidRPr="005108E4">
        <w:rPr>
          <w:spacing w:val="-25"/>
          <w:sz w:val="24"/>
        </w:rPr>
        <w:t xml:space="preserve"> </w:t>
      </w:r>
      <w:r w:rsidRPr="005108E4">
        <w:rPr>
          <w:sz w:val="24"/>
        </w:rPr>
        <w:t>invalid.</w:t>
      </w:r>
    </w:p>
    <w:p w14:paraId="7D59E513" w14:textId="77777777" w:rsidR="00DA2759" w:rsidRPr="005108E4" w:rsidRDefault="00DA2759">
      <w:pPr>
        <w:pStyle w:val="BodyText"/>
        <w:spacing w:before="7"/>
        <w:jc w:val="left"/>
      </w:pPr>
    </w:p>
    <w:p w14:paraId="7CB606A8" w14:textId="4A9EABD5" w:rsidR="00DA2759" w:rsidRPr="00E077D0" w:rsidRDefault="00491083" w:rsidP="00D93F7C">
      <w:pPr>
        <w:pStyle w:val="Heading1"/>
        <w:ind w:left="0"/>
        <w:jc w:val="left"/>
        <w:rPr>
          <w:b w:val="0"/>
          <w:bCs w:val="0"/>
        </w:rPr>
      </w:pPr>
      <w:r w:rsidRPr="005108E4">
        <w:rPr>
          <w:b w:val="0"/>
          <w:bCs w:val="0"/>
          <w:u w:val="single"/>
        </w:rPr>
        <w:t>501.034</w:t>
      </w:r>
      <w:r w:rsidR="009A7511" w:rsidRPr="00E077D0">
        <w:rPr>
          <w:b w:val="0"/>
          <w:bCs w:val="0"/>
          <w:u w:val="single"/>
        </w:rPr>
        <w:t>: Revocation of a Certifying Healthcare Provider</w:t>
      </w:r>
      <w:r w:rsidR="009A7511" w:rsidRPr="00E077D0">
        <w:rPr>
          <w:b w:val="0"/>
          <w:bCs w:val="0"/>
          <w:spacing w:val="-16"/>
          <w:u w:val="single"/>
        </w:rPr>
        <w:t xml:space="preserve"> </w:t>
      </w:r>
      <w:r w:rsidR="009A7511" w:rsidRPr="00E077D0">
        <w:rPr>
          <w:b w:val="0"/>
          <w:bCs w:val="0"/>
          <w:u w:val="single"/>
        </w:rPr>
        <w:t>Registration</w:t>
      </w:r>
    </w:p>
    <w:p w14:paraId="6E2A4580" w14:textId="77777777" w:rsidR="00DA2759" w:rsidRPr="005108E4" w:rsidRDefault="00DA2759">
      <w:pPr>
        <w:pStyle w:val="BodyText"/>
        <w:spacing w:before="4"/>
        <w:jc w:val="left"/>
        <w:rPr>
          <w:sz w:val="19"/>
        </w:rPr>
      </w:pPr>
    </w:p>
    <w:p w14:paraId="66B9440C" w14:textId="77777777" w:rsidR="00DA2759" w:rsidRPr="005108E4" w:rsidRDefault="009A7511" w:rsidP="00D93F7C">
      <w:pPr>
        <w:pStyle w:val="ListParagraph"/>
        <w:numPr>
          <w:ilvl w:val="2"/>
          <w:numId w:val="56"/>
        </w:numPr>
        <w:tabs>
          <w:tab w:val="left" w:pos="1786"/>
        </w:tabs>
        <w:spacing w:before="61" w:line="242" w:lineRule="auto"/>
        <w:ind w:left="1319" w:right="115" w:firstLine="0"/>
        <w:outlineLvl w:val="1"/>
        <w:rPr>
          <w:sz w:val="24"/>
        </w:rPr>
      </w:pPr>
      <w:r w:rsidRPr="005108E4">
        <w:rPr>
          <w:sz w:val="24"/>
        </w:rPr>
        <w:t>Each</w:t>
      </w:r>
      <w:r w:rsidRPr="005108E4">
        <w:rPr>
          <w:spacing w:val="-2"/>
          <w:sz w:val="24"/>
        </w:rPr>
        <w:t xml:space="preserve"> </w:t>
      </w:r>
      <w:r w:rsidRPr="005108E4">
        <w:rPr>
          <w:sz w:val="24"/>
        </w:rPr>
        <w:t>of</w:t>
      </w:r>
      <w:r w:rsidRPr="005108E4">
        <w:rPr>
          <w:spacing w:val="-3"/>
          <w:sz w:val="24"/>
        </w:rPr>
        <w:t xml:space="preserve"> </w:t>
      </w:r>
      <w:r w:rsidRPr="005108E4">
        <w:rPr>
          <w:sz w:val="24"/>
        </w:rPr>
        <w:t>the</w:t>
      </w:r>
      <w:r w:rsidRPr="005108E4">
        <w:rPr>
          <w:spacing w:val="-3"/>
          <w:sz w:val="24"/>
        </w:rPr>
        <w:t xml:space="preserve"> </w:t>
      </w:r>
      <w:r w:rsidRPr="005108E4">
        <w:rPr>
          <w:sz w:val="24"/>
        </w:rPr>
        <w:t>following,</w:t>
      </w:r>
      <w:r w:rsidRPr="005108E4">
        <w:rPr>
          <w:spacing w:val="-4"/>
          <w:sz w:val="24"/>
        </w:rPr>
        <w:t xml:space="preserve"> </w:t>
      </w:r>
      <w:r w:rsidRPr="005108E4">
        <w:rPr>
          <w:sz w:val="24"/>
        </w:rPr>
        <w:t>in</w:t>
      </w:r>
      <w:r w:rsidRPr="005108E4">
        <w:rPr>
          <w:spacing w:val="-5"/>
          <w:sz w:val="24"/>
        </w:rPr>
        <w:t xml:space="preserve"> </w:t>
      </w:r>
      <w:r w:rsidRPr="005108E4">
        <w:rPr>
          <w:sz w:val="24"/>
        </w:rPr>
        <w:t>and</w:t>
      </w:r>
      <w:r w:rsidRPr="005108E4">
        <w:rPr>
          <w:spacing w:val="-4"/>
          <w:sz w:val="24"/>
        </w:rPr>
        <w:t xml:space="preserve"> </w:t>
      </w:r>
      <w:r w:rsidRPr="005108E4">
        <w:rPr>
          <w:sz w:val="24"/>
        </w:rPr>
        <w:t>of</w:t>
      </w:r>
      <w:r w:rsidRPr="005108E4">
        <w:rPr>
          <w:spacing w:val="-5"/>
          <w:sz w:val="24"/>
        </w:rPr>
        <w:t xml:space="preserve"> </w:t>
      </w:r>
      <w:r w:rsidRPr="005108E4">
        <w:rPr>
          <w:sz w:val="24"/>
        </w:rPr>
        <w:t>itself,</w:t>
      </w:r>
      <w:r w:rsidRPr="005108E4">
        <w:rPr>
          <w:spacing w:val="-5"/>
          <w:sz w:val="24"/>
        </w:rPr>
        <w:t xml:space="preserve"> </w:t>
      </w:r>
      <w:r w:rsidRPr="005108E4">
        <w:rPr>
          <w:sz w:val="24"/>
        </w:rPr>
        <w:t>constitutes</w:t>
      </w:r>
      <w:r w:rsidRPr="005108E4">
        <w:rPr>
          <w:spacing w:val="-3"/>
          <w:sz w:val="24"/>
        </w:rPr>
        <w:t xml:space="preserve"> </w:t>
      </w:r>
      <w:r w:rsidRPr="005108E4">
        <w:rPr>
          <w:sz w:val="24"/>
        </w:rPr>
        <w:t>full</w:t>
      </w:r>
      <w:r w:rsidRPr="005108E4">
        <w:rPr>
          <w:spacing w:val="-4"/>
          <w:sz w:val="24"/>
        </w:rPr>
        <w:t xml:space="preserve"> </w:t>
      </w:r>
      <w:r w:rsidRPr="005108E4">
        <w:rPr>
          <w:sz w:val="24"/>
        </w:rPr>
        <w:t>and</w:t>
      </w:r>
      <w:r w:rsidRPr="005108E4">
        <w:rPr>
          <w:spacing w:val="-5"/>
          <w:sz w:val="24"/>
        </w:rPr>
        <w:t xml:space="preserve"> </w:t>
      </w:r>
      <w:r w:rsidRPr="005108E4">
        <w:rPr>
          <w:sz w:val="24"/>
        </w:rPr>
        <w:t>adequate</w:t>
      </w:r>
      <w:r w:rsidRPr="005108E4">
        <w:rPr>
          <w:spacing w:val="-5"/>
          <w:sz w:val="24"/>
        </w:rPr>
        <w:t xml:space="preserve"> </w:t>
      </w:r>
      <w:r w:rsidRPr="005108E4">
        <w:rPr>
          <w:sz w:val="24"/>
        </w:rPr>
        <w:t>grounds</w:t>
      </w:r>
      <w:r w:rsidRPr="005108E4">
        <w:rPr>
          <w:spacing w:val="-4"/>
          <w:sz w:val="24"/>
        </w:rPr>
        <w:t xml:space="preserve"> </w:t>
      </w:r>
      <w:r w:rsidRPr="005108E4">
        <w:rPr>
          <w:sz w:val="24"/>
        </w:rPr>
        <w:t>for</w:t>
      </w:r>
      <w:r w:rsidRPr="005108E4">
        <w:rPr>
          <w:spacing w:val="-4"/>
          <w:sz w:val="24"/>
        </w:rPr>
        <w:t xml:space="preserve"> </w:t>
      </w:r>
      <w:r w:rsidRPr="005108E4">
        <w:rPr>
          <w:sz w:val="24"/>
        </w:rPr>
        <w:t>revoking a Certifying Healthcare Provider</w:t>
      </w:r>
      <w:r w:rsidRPr="005108E4">
        <w:rPr>
          <w:spacing w:val="-10"/>
          <w:sz w:val="24"/>
        </w:rPr>
        <w:t xml:space="preserve"> </w:t>
      </w:r>
      <w:r w:rsidRPr="005108E4">
        <w:rPr>
          <w:sz w:val="24"/>
        </w:rPr>
        <w:t>registration:</w:t>
      </w:r>
    </w:p>
    <w:p w14:paraId="6C7466A2" w14:textId="77777777" w:rsidR="00DA2759" w:rsidRPr="005108E4" w:rsidRDefault="009A7511">
      <w:pPr>
        <w:pStyle w:val="ListParagraph"/>
        <w:numPr>
          <w:ilvl w:val="3"/>
          <w:numId w:val="56"/>
        </w:numPr>
        <w:tabs>
          <w:tab w:val="left" w:pos="2120"/>
        </w:tabs>
        <w:spacing w:before="1"/>
        <w:ind w:hanging="445"/>
        <w:rPr>
          <w:sz w:val="24"/>
        </w:rPr>
      </w:pPr>
      <w:r w:rsidRPr="005108E4">
        <w:rPr>
          <w:sz w:val="24"/>
        </w:rPr>
        <w:t>The Certifying Healthcare Provider fraudulently issued a Written</w:t>
      </w:r>
      <w:r w:rsidRPr="005108E4">
        <w:rPr>
          <w:spacing w:val="-39"/>
          <w:sz w:val="24"/>
        </w:rPr>
        <w:t xml:space="preserve"> </w:t>
      </w:r>
      <w:r w:rsidRPr="005108E4">
        <w:rPr>
          <w:sz w:val="24"/>
        </w:rPr>
        <w:t>Certification;</w:t>
      </w:r>
    </w:p>
    <w:p w14:paraId="489252BB" w14:textId="77777777" w:rsidR="00DA2759" w:rsidRPr="005108E4" w:rsidRDefault="009A7511">
      <w:pPr>
        <w:pStyle w:val="ListParagraph"/>
        <w:numPr>
          <w:ilvl w:val="3"/>
          <w:numId w:val="56"/>
        </w:numPr>
        <w:tabs>
          <w:tab w:val="left" w:pos="2318"/>
          <w:tab w:val="left" w:pos="2319"/>
        </w:tabs>
        <w:spacing w:before="3"/>
        <w:ind w:left="2318" w:hanging="644"/>
        <w:rPr>
          <w:sz w:val="24"/>
        </w:rPr>
      </w:pPr>
      <w:r w:rsidRPr="005108E4">
        <w:rPr>
          <w:sz w:val="24"/>
        </w:rPr>
        <w:t>The Certifying Healthcare Provider failed to comply with the requirements</w:t>
      </w:r>
      <w:r w:rsidRPr="005108E4">
        <w:rPr>
          <w:spacing w:val="-24"/>
          <w:sz w:val="24"/>
        </w:rPr>
        <w:t xml:space="preserve"> </w:t>
      </w:r>
      <w:r w:rsidRPr="005108E4">
        <w:rPr>
          <w:sz w:val="24"/>
        </w:rPr>
        <w:t>of</w:t>
      </w:r>
    </w:p>
    <w:p w14:paraId="307CAFC5" w14:textId="77777777" w:rsidR="00DA2759" w:rsidRPr="005108E4" w:rsidRDefault="009A7511">
      <w:pPr>
        <w:pStyle w:val="BodyText"/>
        <w:spacing w:before="5"/>
        <w:ind w:left="1675"/>
        <w:jc w:val="left"/>
      </w:pPr>
      <w:r w:rsidRPr="005108E4">
        <w:t>M.G.L. c 94I, or any applicable provisions of 935 CMR 501.000;</w:t>
      </w:r>
    </w:p>
    <w:p w14:paraId="3A6FD842" w14:textId="77777777" w:rsidR="00DA2759" w:rsidRPr="005108E4" w:rsidRDefault="009A7511">
      <w:pPr>
        <w:pStyle w:val="ListParagraph"/>
        <w:numPr>
          <w:ilvl w:val="2"/>
          <w:numId w:val="75"/>
        </w:numPr>
        <w:tabs>
          <w:tab w:val="left" w:pos="2120"/>
        </w:tabs>
        <w:spacing w:before="2" w:line="244" w:lineRule="auto"/>
        <w:ind w:right="117" w:firstLine="0"/>
        <w:rPr>
          <w:sz w:val="24"/>
        </w:rPr>
      </w:pPr>
      <w:r w:rsidRPr="005108E4">
        <w:rPr>
          <w:sz w:val="24"/>
        </w:rPr>
        <w:t>The</w:t>
      </w:r>
      <w:r w:rsidRPr="005108E4">
        <w:rPr>
          <w:spacing w:val="-10"/>
          <w:sz w:val="24"/>
        </w:rPr>
        <w:t xml:space="preserve"> </w:t>
      </w:r>
      <w:r w:rsidRPr="005108E4">
        <w:rPr>
          <w:sz w:val="24"/>
        </w:rPr>
        <w:t>Certifying</w:t>
      </w:r>
      <w:r w:rsidRPr="005108E4">
        <w:rPr>
          <w:spacing w:val="-9"/>
          <w:sz w:val="24"/>
        </w:rPr>
        <w:t xml:space="preserve"> </w:t>
      </w:r>
      <w:r w:rsidRPr="005108E4">
        <w:rPr>
          <w:sz w:val="24"/>
        </w:rPr>
        <w:t>Healthcare</w:t>
      </w:r>
      <w:r w:rsidRPr="005108E4">
        <w:rPr>
          <w:spacing w:val="-10"/>
          <w:sz w:val="24"/>
        </w:rPr>
        <w:t xml:space="preserve"> </w:t>
      </w:r>
      <w:r w:rsidRPr="005108E4">
        <w:rPr>
          <w:sz w:val="24"/>
        </w:rPr>
        <w:t>Provider</w:t>
      </w:r>
      <w:r w:rsidRPr="005108E4">
        <w:rPr>
          <w:spacing w:val="-9"/>
          <w:sz w:val="24"/>
        </w:rPr>
        <w:t xml:space="preserve"> </w:t>
      </w:r>
      <w:r w:rsidRPr="005108E4">
        <w:rPr>
          <w:sz w:val="24"/>
        </w:rPr>
        <w:t>issued</w:t>
      </w:r>
      <w:r w:rsidRPr="005108E4">
        <w:rPr>
          <w:spacing w:val="-8"/>
          <w:sz w:val="24"/>
        </w:rPr>
        <w:t xml:space="preserve"> </w:t>
      </w:r>
      <w:r w:rsidRPr="005108E4">
        <w:rPr>
          <w:sz w:val="24"/>
        </w:rPr>
        <w:t>a</w:t>
      </w:r>
      <w:r w:rsidRPr="005108E4">
        <w:rPr>
          <w:spacing w:val="-9"/>
          <w:sz w:val="24"/>
        </w:rPr>
        <w:t xml:space="preserve"> </w:t>
      </w:r>
      <w:r w:rsidRPr="005108E4">
        <w:rPr>
          <w:sz w:val="24"/>
        </w:rPr>
        <w:t>Written</w:t>
      </w:r>
      <w:r w:rsidRPr="005108E4">
        <w:rPr>
          <w:spacing w:val="-6"/>
          <w:sz w:val="24"/>
        </w:rPr>
        <w:t xml:space="preserve"> </w:t>
      </w:r>
      <w:r w:rsidRPr="005108E4">
        <w:rPr>
          <w:sz w:val="24"/>
        </w:rPr>
        <w:t>Certification</w:t>
      </w:r>
      <w:r w:rsidRPr="005108E4">
        <w:rPr>
          <w:spacing w:val="-6"/>
          <w:sz w:val="24"/>
        </w:rPr>
        <w:t xml:space="preserve"> </w:t>
      </w:r>
      <w:r w:rsidRPr="005108E4">
        <w:rPr>
          <w:sz w:val="24"/>
        </w:rPr>
        <w:t>without</w:t>
      </w:r>
      <w:r w:rsidRPr="005108E4">
        <w:rPr>
          <w:spacing w:val="-6"/>
          <w:sz w:val="24"/>
        </w:rPr>
        <w:t xml:space="preserve"> </w:t>
      </w:r>
      <w:r w:rsidRPr="005108E4">
        <w:rPr>
          <w:sz w:val="24"/>
        </w:rPr>
        <w:t>completion of continuing professional development credits pursuant to 935 CMR 501.010(1);</w:t>
      </w:r>
      <w:r w:rsidRPr="005108E4">
        <w:rPr>
          <w:spacing w:val="-31"/>
          <w:sz w:val="24"/>
        </w:rPr>
        <w:t xml:space="preserve"> </w:t>
      </w:r>
      <w:r w:rsidRPr="005108E4">
        <w:rPr>
          <w:sz w:val="24"/>
        </w:rPr>
        <w:t>or</w:t>
      </w:r>
    </w:p>
    <w:p w14:paraId="6FC81E96" w14:textId="77777777" w:rsidR="00DA2759" w:rsidRPr="005108E4" w:rsidRDefault="009A7511">
      <w:pPr>
        <w:pStyle w:val="ListParagraph"/>
        <w:numPr>
          <w:ilvl w:val="2"/>
          <w:numId w:val="75"/>
        </w:numPr>
        <w:tabs>
          <w:tab w:val="left" w:pos="2134"/>
        </w:tabs>
        <w:spacing w:line="272" w:lineRule="exact"/>
        <w:ind w:left="2133" w:hanging="459"/>
        <w:rPr>
          <w:sz w:val="24"/>
        </w:rPr>
      </w:pPr>
      <w:r w:rsidRPr="005108E4">
        <w:rPr>
          <w:sz w:val="24"/>
        </w:rPr>
        <w:t>Any</w:t>
      </w:r>
      <w:r w:rsidRPr="005108E4">
        <w:rPr>
          <w:spacing w:val="-11"/>
          <w:sz w:val="24"/>
        </w:rPr>
        <w:t xml:space="preserve"> </w:t>
      </w:r>
      <w:r w:rsidRPr="005108E4">
        <w:rPr>
          <w:sz w:val="24"/>
        </w:rPr>
        <w:t>other</w:t>
      </w:r>
      <w:r w:rsidRPr="005108E4">
        <w:rPr>
          <w:spacing w:val="-3"/>
          <w:sz w:val="24"/>
        </w:rPr>
        <w:t xml:space="preserve"> </w:t>
      </w:r>
      <w:r w:rsidRPr="005108E4">
        <w:rPr>
          <w:sz w:val="24"/>
        </w:rPr>
        <w:t>ground</w:t>
      </w:r>
      <w:r w:rsidRPr="005108E4">
        <w:rPr>
          <w:spacing w:val="-4"/>
          <w:sz w:val="24"/>
        </w:rPr>
        <w:t xml:space="preserve"> </w:t>
      </w:r>
      <w:r w:rsidRPr="005108E4">
        <w:rPr>
          <w:sz w:val="24"/>
        </w:rPr>
        <w:t>that</w:t>
      </w:r>
      <w:r w:rsidRPr="005108E4">
        <w:rPr>
          <w:spacing w:val="-2"/>
          <w:sz w:val="24"/>
        </w:rPr>
        <w:t xml:space="preserve"> </w:t>
      </w:r>
      <w:r w:rsidRPr="005108E4">
        <w:rPr>
          <w:sz w:val="24"/>
        </w:rPr>
        <w:t>serves</w:t>
      </w:r>
      <w:r w:rsidRPr="005108E4">
        <w:rPr>
          <w:spacing w:val="-3"/>
          <w:sz w:val="24"/>
        </w:rPr>
        <w:t xml:space="preserve"> </w:t>
      </w:r>
      <w:r w:rsidRPr="005108E4">
        <w:rPr>
          <w:sz w:val="24"/>
        </w:rPr>
        <w:t>the</w:t>
      </w:r>
      <w:r w:rsidRPr="005108E4">
        <w:rPr>
          <w:spacing w:val="-5"/>
          <w:sz w:val="24"/>
        </w:rPr>
        <w:t xml:space="preserve"> </w:t>
      </w:r>
      <w:r w:rsidRPr="005108E4">
        <w:rPr>
          <w:sz w:val="24"/>
        </w:rPr>
        <w:t>purposes</w:t>
      </w:r>
      <w:r w:rsidRPr="005108E4">
        <w:rPr>
          <w:spacing w:val="-2"/>
          <w:sz w:val="24"/>
        </w:rPr>
        <w:t xml:space="preserve"> </w:t>
      </w:r>
      <w:r w:rsidRPr="005108E4">
        <w:rPr>
          <w:sz w:val="24"/>
        </w:rPr>
        <w:t>of</w:t>
      </w:r>
      <w:r w:rsidRPr="005108E4">
        <w:rPr>
          <w:spacing w:val="-4"/>
          <w:sz w:val="24"/>
        </w:rPr>
        <w:t xml:space="preserve"> </w:t>
      </w:r>
      <w:r w:rsidRPr="005108E4">
        <w:rPr>
          <w:sz w:val="24"/>
        </w:rPr>
        <w:t>M.G.L.</w:t>
      </w:r>
      <w:r w:rsidRPr="005108E4">
        <w:rPr>
          <w:spacing w:val="-3"/>
          <w:sz w:val="24"/>
        </w:rPr>
        <w:t xml:space="preserve"> </w:t>
      </w:r>
      <w:r w:rsidRPr="005108E4">
        <w:rPr>
          <w:sz w:val="24"/>
        </w:rPr>
        <w:t>c.</w:t>
      </w:r>
      <w:r w:rsidRPr="005108E4">
        <w:rPr>
          <w:spacing w:val="-4"/>
          <w:sz w:val="24"/>
        </w:rPr>
        <w:t xml:space="preserve"> </w:t>
      </w:r>
      <w:r w:rsidRPr="005108E4">
        <w:rPr>
          <w:sz w:val="24"/>
        </w:rPr>
        <w:t>94I,</w:t>
      </w:r>
      <w:r w:rsidRPr="005108E4">
        <w:rPr>
          <w:spacing w:val="-3"/>
          <w:sz w:val="24"/>
        </w:rPr>
        <w:t xml:space="preserve"> </w:t>
      </w:r>
      <w:r w:rsidRPr="005108E4">
        <w:rPr>
          <w:sz w:val="24"/>
        </w:rPr>
        <w:t>or</w:t>
      </w:r>
      <w:r w:rsidRPr="005108E4">
        <w:rPr>
          <w:spacing w:val="-4"/>
          <w:sz w:val="24"/>
        </w:rPr>
        <w:t xml:space="preserve"> </w:t>
      </w:r>
      <w:r w:rsidRPr="005108E4">
        <w:rPr>
          <w:sz w:val="24"/>
        </w:rPr>
        <w:t>935</w:t>
      </w:r>
      <w:r w:rsidRPr="005108E4">
        <w:rPr>
          <w:spacing w:val="-4"/>
          <w:sz w:val="24"/>
        </w:rPr>
        <w:t xml:space="preserve"> </w:t>
      </w:r>
      <w:r w:rsidRPr="005108E4">
        <w:rPr>
          <w:sz w:val="24"/>
        </w:rPr>
        <w:t>CMR</w:t>
      </w:r>
      <w:r w:rsidRPr="005108E4">
        <w:rPr>
          <w:spacing w:val="-2"/>
          <w:sz w:val="24"/>
        </w:rPr>
        <w:t xml:space="preserve"> </w:t>
      </w:r>
      <w:r w:rsidRPr="005108E4">
        <w:rPr>
          <w:sz w:val="24"/>
        </w:rPr>
        <w:t>501.000.</w:t>
      </w:r>
    </w:p>
    <w:p w14:paraId="6B4A4CB0" w14:textId="77777777" w:rsidR="00DA2759" w:rsidRPr="005108E4" w:rsidRDefault="00DA2759">
      <w:pPr>
        <w:pStyle w:val="BodyText"/>
        <w:spacing w:before="7"/>
        <w:jc w:val="left"/>
      </w:pPr>
    </w:p>
    <w:p w14:paraId="1C6CE0DE" w14:textId="632ECE14" w:rsidR="00DA2759" w:rsidRPr="00E077D0" w:rsidRDefault="00491083" w:rsidP="00D93F7C">
      <w:pPr>
        <w:pStyle w:val="Heading1"/>
        <w:ind w:left="0"/>
        <w:jc w:val="left"/>
        <w:rPr>
          <w:b w:val="0"/>
          <w:bCs w:val="0"/>
        </w:rPr>
      </w:pPr>
      <w:r w:rsidRPr="005108E4">
        <w:rPr>
          <w:b w:val="0"/>
          <w:bCs w:val="0"/>
          <w:u w:val="single"/>
        </w:rPr>
        <w:t>501.035</w:t>
      </w:r>
      <w:r w:rsidR="009A7511" w:rsidRPr="00E077D0">
        <w:rPr>
          <w:b w:val="0"/>
          <w:bCs w:val="0"/>
          <w:u w:val="single"/>
        </w:rPr>
        <w:t>: Void Certifying Physician</w:t>
      </w:r>
      <w:r w:rsidR="009A7511" w:rsidRPr="00E077D0">
        <w:rPr>
          <w:b w:val="0"/>
          <w:bCs w:val="0"/>
          <w:spacing w:val="-8"/>
          <w:u w:val="single"/>
        </w:rPr>
        <w:t xml:space="preserve"> </w:t>
      </w:r>
      <w:r w:rsidR="009A7511" w:rsidRPr="00E077D0">
        <w:rPr>
          <w:b w:val="0"/>
          <w:bCs w:val="0"/>
          <w:u w:val="single"/>
        </w:rPr>
        <w:t>Registration</w:t>
      </w:r>
    </w:p>
    <w:p w14:paraId="17FB71E7" w14:textId="77777777" w:rsidR="00DA2759" w:rsidRPr="005108E4" w:rsidRDefault="00DA2759">
      <w:pPr>
        <w:pStyle w:val="BodyText"/>
        <w:spacing w:before="4"/>
        <w:jc w:val="left"/>
        <w:rPr>
          <w:sz w:val="19"/>
        </w:rPr>
      </w:pPr>
    </w:p>
    <w:p w14:paraId="244D68D0" w14:textId="77777777" w:rsidR="00DA2759" w:rsidRPr="005108E4" w:rsidRDefault="009A7511" w:rsidP="00D93F7C">
      <w:pPr>
        <w:pStyle w:val="ListParagraph"/>
        <w:numPr>
          <w:ilvl w:val="2"/>
          <w:numId w:val="56"/>
        </w:numPr>
        <w:tabs>
          <w:tab w:val="left" w:pos="1894"/>
        </w:tabs>
        <w:spacing w:before="61" w:line="242" w:lineRule="auto"/>
        <w:ind w:left="1319" w:right="110" w:firstLine="0"/>
        <w:outlineLvl w:val="1"/>
        <w:rPr>
          <w:sz w:val="24"/>
        </w:rPr>
      </w:pPr>
      <w:r w:rsidRPr="005108E4">
        <w:rPr>
          <w:sz w:val="24"/>
        </w:rPr>
        <w:t>When a Certifying Healthcare Provider's license to practice medicine or nursing, as applicable,</w:t>
      </w:r>
      <w:r w:rsidRPr="005108E4">
        <w:rPr>
          <w:spacing w:val="-30"/>
          <w:sz w:val="24"/>
        </w:rPr>
        <w:t xml:space="preserve"> </w:t>
      </w:r>
      <w:r w:rsidRPr="005108E4">
        <w:rPr>
          <w:sz w:val="24"/>
        </w:rPr>
        <w:t>in</w:t>
      </w:r>
      <w:r w:rsidRPr="005108E4">
        <w:rPr>
          <w:spacing w:val="-29"/>
          <w:sz w:val="24"/>
        </w:rPr>
        <w:t xml:space="preserve"> </w:t>
      </w:r>
      <w:r w:rsidRPr="005108E4">
        <w:rPr>
          <w:sz w:val="24"/>
        </w:rPr>
        <w:t>Massachusetts</w:t>
      </w:r>
      <w:r w:rsidRPr="005108E4">
        <w:rPr>
          <w:spacing w:val="-28"/>
          <w:sz w:val="24"/>
        </w:rPr>
        <w:t xml:space="preserve"> </w:t>
      </w:r>
      <w:r w:rsidRPr="005108E4">
        <w:rPr>
          <w:sz w:val="24"/>
        </w:rPr>
        <w:t>is</w:t>
      </w:r>
      <w:r w:rsidRPr="005108E4">
        <w:rPr>
          <w:spacing w:val="-29"/>
          <w:sz w:val="24"/>
        </w:rPr>
        <w:t xml:space="preserve"> </w:t>
      </w:r>
      <w:r w:rsidRPr="005108E4">
        <w:rPr>
          <w:sz w:val="24"/>
        </w:rPr>
        <w:t>no</w:t>
      </w:r>
      <w:r w:rsidRPr="005108E4">
        <w:rPr>
          <w:spacing w:val="-29"/>
          <w:sz w:val="24"/>
        </w:rPr>
        <w:t xml:space="preserve"> </w:t>
      </w:r>
      <w:r w:rsidRPr="005108E4">
        <w:rPr>
          <w:sz w:val="24"/>
        </w:rPr>
        <w:t>longer</w:t>
      </w:r>
      <w:r w:rsidRPr="005108E4">
        <w:rPr>
          <w:spacing w:val="-29"/>
          <w:sz w:val="24"/>
        </w:rPr>
        <w:t xml:space="preserve"> </w:t>
      </w:r>
      <w:r w:rsidRPr="005108E4">
        <w:rPr>
          <w:sz w:val="24"/>
        </w:rPr>
        <w:t>active,</w:t>
      </w:r>
      <w:r w:rsidRPr="005108E4">
        <w:rPr>
          <w:spacing w:val="-30"/>
          <w:sz w:val="24"/>
        </w:rPr>
        <w:t xml:space="preserve"> </w:t>
      </w:r>
      <w:r w:rsidRPr="005108E4">
        <w:rPr>
          <w:sz w:val="24"/>
        </w:rPr>
        <w:t>or</w:t>
      </w:r>
      <w:r w:rsidRPr="005108E4">
        <w:rPr>
          <w:spacing w:val="-29"/>
          <w:sz w:val="24"/>
        </w:rPr>
        <w:t xml:space="preserve"> </w:t>
      </w:r>
      <w:r w:rsidRPr="005108E4">
        <w:rPr>
          <w:sz w:val="24"/>
        </w:rPr>
        <w:t>is</w:t>
      </w:r>
      <w:r w:rsidRPr="005108E4">
        <w:rPr>
          <w:spacing w:val="-28"/>
          <w:sz w:val="24"/>
        </w:rPr>
        <w:t xml:space="preserve"> </w:t>
      </w:r>
      <w:r w:rsidRPr="005108E4">
        <w:rPr>
          <w:sz w:val="24"/>
        </w:rPr>
        <w:t>summarily</w:t>
      </w:r>
      <w:r w:rsidRPr="005108E4">
        <w:rPr>
          <w:spacing w:val="-36"/>
          <w:sz w:val="24"/>
        </w:rPr>
        <w:t xml:space="preserve"> </w:t>
      </w:r>
      <w:r w:rsidRPr="005108E4">
        <w:rPr>
          <w:sz w:val="24"/>
        </w:rPr>
        <w:t>suspended,</w:t>
      </w:r>
      <w:r w:rsidRPr="005108E4">
        <w:rPr>
          <w:spacing w:val="-29"/>
          <w:sz w:val="24"/>
        </w:rPr>
        <w:t xml:space="preserve"> </w:t>
      </w:r>
      <w:r w:rsidRPr="005108E4">
        <w:rPr>
          <w:sz w:val="24"/>
        </w:rPr>
        <w:t>suspended,</w:t>
      </w:r>
      <w:r w:rsidRPr="005108E4">
        <w:rPr>
          <w:spacing w:val="-31"/>
          <w:sz w:val="24"/>
        </w:rPr>
        <w:t xml:space="preserve"> </w:t>
      </w:r>
      <w:r w:rsidRPr="005108E4">
        <w:rPr>
          <w:spacing w:val="-2"/>
          <w:sz w:val="24"/>
        </w:rPr>
        <w:t xml:space="preserve">revoked, </w:t>
      </w:r>
      <w:r w:rsidRPr="005108E4">
        <w:rPr>
          <w:sz w:val="24"/>
        </w:rPr>
        <w:t>or restricted with regard to prescribing, or the Certifying Healthcare Provider has voluntarily agreed not to practice medicine, or nursing, in Massachusetts, as applicable, or the Certifying Healthcare</w:t>
      </w:r>
      <w:r w:rsidRPr="005108E4">
        <w:rPr>
          <w:spacing w:val="-30"/>
          <w:sz w:val="24"/>
        </w:rPr>
        <w:t xml:space="preserve"> </w:t>
      </w:r>
      <w:r w:rsidRPr="005108E4">
        <w:rPr>
          <w:sz w:val="24"/>
        </w:rPr>
        <w:t>Provider's</w:t>
      </w:r>
      <w:r w:rsidRPr="005108E4">
        <w:rPr>
          <w:spacing w:val="-28"/>
          <w:sz w:val="24"/>
        </w:rPr>
        <w:t xml:space="preserve"> </w:t>
      </w:r>
      <w:r w:rsidRPr="005108E4">
        <w:rPr>
          <w:sz w:val="24"/>
        </w:rPr>
        <w:t>Massachusetts</w:t>
      </w:r>
      <w:r w:rsidRPr="005108E4">
        <w:rPr>
          <w:spacing w:val="-29"/>
          <w:sz w:val="24"/>
        </w:rPr>
        <w:t xml:space="preserve"> </w:t>
      </w:r>
      <w:r w:rsidRPr="005108E4">
        <w:rPr>
          <w:sz w:val="24"/>
        </w:rPr>
        <w:t>controlled</w:t>
      </w:r>
      <w:r w:rsidRPr="005108E4">
        <w:rPr>
          <w:spacing w:val="-28"/>
          <w:sz w:val="24"/>
        </w:rPr>
        <w:t xml:space="preserve"> </w:t>
      </w:r>
      <w:r w:rsidRPr="005108E4">
        <w:rPr>
          <w:sz w:val="24"/>
        </w:rPr>
        <w:t>substances</w:t>
      </w:r>
      <w:r w:rsidRPr="005108E4">
        <w:rPr>
          <w:spacing w:val="-29"/>
          <w:sz w:val="24"/>
        </w:rPr>
        <w:t xml:space="preserve"> </w:t>
      </w:r>
      <w:r w:rsidRPr="005108E4">
        <w:rPr>
          <w:sz w:val="24"/>
        </w:rPr>
        <w:t>registration</w:t>
      </w:r>
      <w:r w:rsidRPr="005108E4">
        <w:rPr>
          <w:spacing w:val="-28"/>
          <w:sz w:val="24"/>
        </w:rPr>
        <w:t xml:space="preserve"> </w:t>
      </w:r>
      <w:r w:rsidRPr="005108E4">
        <w:rPr>
          <w:sz w:val="24"/>
        </w:rPr>
        <w:t>is</w:t>
      </w:r>
      <w:r w:rsidRPr="005108E4">
        <w:rPr>
          <w:spacing w:val="-29"/>
          <w:sz w:val="24"/>
        </w:rPr>
        <w:t xml:space="preserve"> </w:t>
      </w:r>
      <w:r w:rsidRPr="005108E4">
        <w:rPr>
          <w:sz w:val="24"/>
        </w:rPr>
        <w:t>suspended</w:t>
      </w:r>
      <w:r w:rsidRPr="005108E4">
        <w:rPr>
          <w:spacing w:val="-29"/>
          <w:sz w:val="24"/>
        </w:rPr>
        <w:t xml:space="preserve"> </w:t>
      </w:r>
      <w:r w:rsidRPr="005108E4">
        <w:rPr>
          <w:sz w:val="24"/>
        </w:rPr>
        <w:t>or</w:t>
      </w:r>
      <w:r w:rsidRPr="005108E4">
        <w:rPr>
          <w:spacing w:val="-29"/>
          <w:sz w:val="24"/>
        </w:rPr>
        <w:t xml:space="preserve"> </w:t>
      </w:r>
      <w:r w:rsidRPr="005108E4">
        <w:rPr>
          <w:sz w:val="24"/>
        </w:rPr>
        <w:t>revoked, the</w:t>
      </w:r>
      <w:r w:rsidRPr="005108E4">
        <w:rPr>
          <w:spacing w:val="-15"/>
          <w:sz w:val="24"/>
        </w:rPr>
        <w:t xml:space="preserve"> </w:t>
      </w:r>
      <w:r w:rsidRPr="005108E4">
        <w:rPr>
          <w:sz w:val="24"/>
        </w:rPr>
        <w:t>Certifying</w:t>
      </w:r>
      <w:r w:rsidRPr="005108E4">
        <w:rPr>
          <w:spacing w:val="-15"/>
          <w:sz w:val="24"/>
        </w:rPr>
        <w:t xml:space="preserve"> </w:t>
      </w:r>
      <w:r w:rsidRPr="005108E4">
        <w:rPr>
          <w:sz w:val="24"/>
        </w:rPr>
        <w:t>Healthcare</w:t>
      </w:r>
      <w:r w:rsidRPr="005108E4">
        <w:rPr>
          <w:spacing w:val="-15"/>
          <w:sz w:val="24"/>
        </w:rPr>
        <w:t xml:space="preserve"> </w:t>
      </w:r>
      <w:r w:rsidRPr="005108E4">
        <w:rPr>
          <w:sz w:val="24"/>
        </w:rPr>
        <w:t>Provider's</w:t>
      </w:r>
      <w:r w:rsidRPr="005108E4">
        <w:rPr>
          <w:spacing w:val="-13"/>
          <w:sz w:val="24"/>
        </w:rPr>
        <w:t xml:space="preserve"> </w:t>
      </w:r>
      <w:r w:rsidRPr="005108E4">
        <w:rPr>
          <w:sz w:val="24"/>
        </w:rPr>
        <w:t>registration</w:t>
      </w:r>
      <w:r w:rsidRPr="005108E4">
        <w:rPr>
          <w:spacing w:val="-15"/>
          <w:sz w:val="24"/>
        </w:rPr>
        <w:t xml:space="preserve"> </w:t>
      </w:r>
      <w:r w:rsidRPr="005108E4">
        <w:rPr>
          <w:sz w:val="24"/>
        </w:rPr>
        <w:t>to</w:t>
      </w:r>
      <w:r w:rsidRPr="005108E4">
        <w:rPr>
          <w:spacing w:val="-16"/>
          <w:sz w:val="24"/>
        </w:rPr>
        <w:t xml:space="preserve"> </w:t>
      </w:r>
      <w:r w:rsidRPr="005108E4">
        <w:rPr>
          <w:sz w:val="24"/>
        </w:rPr>
        <w:t>certify</w:t>
      </w:r>
      <w:r w:rsidRPr="005108E4">
        <w:rPr>
          <w:spacing w:val="-21"/>
          <w:sz w:val="24"/>
        </w:rPr>
        <w:t xml:space="preserve"> </w:t>
      </w:r>
      <w:r w:rsidRPr="005108E4">
        <w:rPr>
          <w:sz w:val="24"/>
        </w:rPr>
        <w:t>a</w:t>
      </w:r>
      <w:r w:rsidRPr="005108E4">
        <w:rPr>
          <w:spacing w:val="-16"/>
          <w:sz w:val="24"/>
        </w:rPr>
        <w:t xml:space="preserve"> </w:t>
      </w:r>
      <w:r w:rsidRPr="005108E4">
        <w:rPr>
          <w:sz w:val="24"/>
        </w:rPr>
        <w:t>Debilitating</w:t>
      </w:r>
      <w:r w:rsidRPr="005108E4">
        <w:rPr>
          <w:spacing w:val="-18"/>
          <w:sz w:val="24"/>
        </w:rPr>
        <w:t xml:space="preserve"> </w:t>
      </w:r>
      <w:r w:rsidRPr="005108E4">
        <w:rPr>
          <w:sz w:val="24"/>
        </w:rPr>
        <w:t>Medical</w:t>
      </w:r>
      <w:r w:rsidRPr="005108E4">
        <w:rPr>
          <w:spacing w:val="-16"/>
          <w:sz w:val="24"/>
        </w:rPr>
        <w:t xml:space="preserve"> </w:t>
      </w:r>
      <w:r w:rsidRPr="005108E4">
        <w:rPr>
          <w:sz w:val="24"/>
        </w:rPr>
        <w:t>Condition</w:t>
      </w:r>
      <w:r w:rsidRPr="005108E4">
        <w:rPr>
          <w:spacing w:val="-13"/>
          <w:sz w:val="24"/>
        </w:rPr>
        <w:t xml:space="preserve"> </w:t>
      </w:r>
      <w:r w:rsidRPr="005108E4">
        <w:rPr>
          <w:sz w:val="24"/>
        </w:rPr>
        <w:t>for a Qualifying Patient is immediately</w:t>
      </w:r>
      <w:r w:rsidRPr="005108E4">
        <w:rPr>
          <w:spacing w:val="-15"/>
          <w:sz w:val="24"/>
        </w:rPr>
        <w:t xml:space="preserve"> </w:t>
      </w:r>
      <w:r w:rsidRPr="005108E4">
        <w:rPr>
          <w:sz w:val="24"/>
        </w:rPr>
        <w:t>void.</w:t>
      </w:r>
    </w:p>
    <w:p w14:paraId="48BAA863" w14:textId="77777777" w:rsidR="00DA2759" w:rsidRPr="005108E4" w:rsidRDefault="00DA2759">
      <w:pPr>
        <w:pStyle w:val="BodyText"/>
        <w:spacing w:before="9"/>
        <w:jc w:val="left"/>
      </w:pPr>
    </w:p>
    <w:p w14:paraId="3BDAB9FA" w14:textId="77777777" w:rsidR="00DA2759" w:rsidRPr="005108E4" w:rsidRDefault="009A7511" w:rsidP="00D93F7C">
      <w:pPr>
        <w:pStyle w:val="ListParagraph"/>
        <w:numPr>
          <w:ilvl w:val="2"/>
          <w:numId w:val="56"/>
        </w:numPr>
        <w:tabs>
          <w:tab w:val="left" w:pos="1786"/>
        </w:tabs>
        <w:spacing w:before="1" w:line="244" w:lineRule="auto"/>
        <w:ind w:left="1319" w:right="117" w:firstLine="0"/>
        <w:outlineLvl w:val="1"/>
        <w:rPr>
          <w:sz w:val="24"/>
        </w:rPr>
      </w:pPr>
      <w:r w:rsidRPr="005108E4">
        <w:rPr>
          <w:sz w:val="24"/>
        </w:rPr>
        <w:t>When a Certifying Healthcare Provider surrenders his or her registration, the registration is</w:t>
      </w:r>
      <w:r w:rsidRPr="005108E4">
        <w:rPr>
          <w:spacing w:val="-1"/>
          <w:sz w:val="24"/>
        </w:rPr>
        <w:t xml:space="preserve"> </w:t>
      </w:r>
      <w:r w:rsidRPr="005108E4">
        <w:rPr>
          <w:sz w:val="24"/>
        </w:rPr>
        <w:t>void.</w:t>
      </w:r>
    </w:p>
    <w:p w14:paraId="511D87C2" w14:textId="77777777" w:rsidR="00DA2759" w:rsidRPr="005108E4" w:rsidRDefault="00DA2759">
      <w:pPr>
        <w:pStyle w:val="BodyText"/>
        <w:spacing w:before="1"/>
        <w:jc w:val="left"/>
      </w:pPr>
    </w:p>
    <w:p w14:paraId="74EDF271" w14:textId="77777777" w:rsidR="00DA2759" w:rsidRPr="005108E4" w:rsidRDefault="009A7511" w:rsidP="00D93F7C">
      <w:pPr>
        <w:pStyle w:val="ListParagraph"/>
        <w:numPr>
          <w:ilvl w:val="2"/>
          <w:numId w:val="56"/>
        </w:numPr>
        <w:tabs>
          <w:tab w:val="left" w:pos="1779"/>
        </w:tabs>
        <w:ind w:left="1778" w:hanging="460"/>
        <w:outlineLvl w:val="1"/>
        <w:rPr>
          <w:sz w:val="24"/>
        </w:rPr>
      </w:pPr>
      <w:r w:rsidRPr="005108E4">
        <w:rPr>
          <w:sz w:val="24"/>
        </w:rPr>
        <w:t>A void Certifying Healthcare Provider registration is inactive and</w:t>
      </w:r>
      <w:r w:rsidRPr="005108E4">
        <w:rPr>
          <w:spacing w:val="-25"/>
          <w:sz w:val="24"/>
        </w:rPr>
        <w:t xml:space="preserve"> </w:t>
      </w:r>
      <w:r w:rsidRPr="005108E4">
        <w:rPr>
          <w:sz w:val="24"/>
        </w:rPr>
        <w:t>invalid.</w:t>
      </w:r>
    </w:p>
    <w:p w14:paraId="677AD880" w14:textId="77777777" w:rsidR="00DA2759" w:rsidRPr="005108E4" w:rsidRDefault="00DA2759">
      <w:pPr>
        <w:pStyle w:val="BodyText"/>
        <w:spacing w:before="7"/>
        <w:jc w:val="left"/>
      </w:pPr>
    </w:p>
    <w:p w14:paraId="6ED0A5A7" w14:textId="41C0DF84" w:rsidR="00DA2759" w:rsidRPr="00E077D0" w:rsidRDefault="00491083" w:rsidP="00D93F7C">
      <w:pPr>
        <w:pStyle w:val="Heading1"/>
        <w:ind w:left="0"/>
        <w:jc w:val="left"/>
        <w:rPr>
          <w:b w:val="0"/>
          <w:bCs w:val="0"/>
        </w:rPr>
      </w:pPr>
      <w:r w:rsidRPr="005108E4">
        <w:rPr>
          <w:b w:val="0"/>
          <w:bCs w:val="0"/>
          <w:u w:val="single"/>
        </w:rPr>
        <w:t>501.040</w:t>
      </w:r>
      <w:r w:rsidR="009A7511" w:rsidRPr="00E077D0">
        <w:rPr>
          <w:b w:val="0"/>
          <w:bCs w:val="0"/>
          <w:u w:val="single"/>
        </w:rPr>
        <w:t>: Leadership Rating Program for Medical Marijuana Treatment</w:t>
      </w:r>
      <w:r w:rsidR="009A7511" w:rsidRPr="00E077D0">
        <w:rPr>
          <w:b w:val="0"/>
          <w:bCs w:val="0"/>
          <w:spacing w:val="-17"/>
          <w:u w:val="single"/>
        </w:rPr>
        <w:t xml:space="preserve"> </w:t>
      </w:r>
      <w:r w:rsidR="009A7511" w:rsidRPr="00E077D0">
        <w:rPr>
          <w:b w:val="0"/>
          <w:bCs w:val="0"/>
          <w:u w:val="single"/>
        </w:rPr>
        <w:t>Centers</w:t>
      </w:r>
    </w:p>
    <w:p w14:paraId="556FDADF" w14:textId="77777777" w:rsidR="00DA2759" w:rsidRPr="005108E4" w:rsidRDefault="00DA2759">
      <w:pPr>
        <w:pStyle w:val="BodyText"/>
        <w:spacing w:before="4"/>
        <w:jc w:val="left"/>
        <w:rPr>
          <w:sz w:val="19"/>
        </w:rPr>
      </w:pPr>
    </w:p>
    <w:p w14:paraId="3F2C89BC" w14:textId="77777777" w:rsidR="00DA2759" w:rsidRPr="005108E4" w:rsidRDefault="009A7511" w:rsidP="00D93F7C">
      <w:pPr>
        <w:pStyle w:val="ListParagraph"/>
        <w:numPr>
          <w:ilvl w:val="2"/>
          <w:numId w:val="55"/>
        </w:numPr>
        <w:tabs>
          <w:tab w:val="left" w:pos="1752"/>
        </w:tabs>
        <w:spacing w:before="61" w:line="242" w:lineRule="auto"/>
        <w:ind w:left="1319" w:right="117" w:firstLine="0"/>
        <w:outlineLvl w:val="1"/>
        <w:rPr>
          <w:sz w:val="24"/>
        </w:rPr>
      </w:pPr>
      <w:r w:rsidRPr="005108E4">
        <w:rPr>
          <w:sz w:val="24"/>
          <w:u w:val="single"/>
        </w:rPr>
        <w:t>Leadership</w:t>
      </w:r>
      <w:r w:rsidRPr="005108E4">
        <w:rPr>
          <w:spacing w:val="-14"/>
          <w:sz w:val="24"/>
          <w:u w:val="single"/>
        </w:rPr>
        <w:t xml:space="preserve"> </w:t>
      </w:r>
      <w:r w:rsidRPr="005108E4">
        <w:rPr>
          <w:sz w:val="24"/>
          <w:u w:val="single"/>
        </w:rPr>
        <w:t>Rating</w:t>
      </w:r>
      <w:r w:rsidRPr="005108E4">
        <w:rPr>
          <w:spacing w:val="-16"/>
          <w:sz w:val="24"/>
          <w:u w:val="single"/>
        </w:rPr>
        <w:t xml:space="preserve"> </w:t>
      </w:r>
      <w:r w:rsidRPr="005108E4">
        <w:rPr>
          <w:sz w:val="24"/>
          <w:u w:val="single"/>
        </w:rPr>
        <w:t>Categories</w:t>
      </w:r>
      <w:r w:rsidRPr="005108E4">
        <w:rPr>
          <w:sz w:val="24"/>
        </w:rPr>
        <w:t>.</w:t>
      </w:r>
      <w:r w:rsidRPr="005108E4">
        <w:rPr>
          <w:spacing w:val="34"/>
          <w:sz w:val="24"/>
        </w:rPr>
        <w:t xml:space="preserve"> </w:t>
      </w:r>
      <w:r w:rsidRPr="005108E4">
        <w:rPr>
          <w:spacing w:val="-3"/>
          <w:sz w:val="24"/>
        </w:rPr>
        <w:t>In</w:t>
      </w:r>
      <w:r w:rsidRPr="005108E4">
        <w:rPr>
          <w:spacing w:val="-13"/>
          <w:sz w:val="24"/>
        </w:rPr>
        <w:t xml:space="preserve"> </w:t>
      </w:r>
      <w:r w:rsidRPr="005108E4">
        <w:rPr>
          <w:sz w:val="24"/>
        </w:rPr>
        <w:t>a</w:t>
      </w:r>
      <w:r w:rsidRPr="005108E4">
        <w:rPr>
          <w:spacing w:val="-14"/>
          <w:sz w:val="24"/>
        </w:rPr>
        <w:t xml:space="preserve"> </w:t>
      </w:r>
      <w:r w:rsidRPr="005108E4">
        <w:rPr>
          <w:sz w:val="24"/>
        </w:rPr>
        <w:t>time</w:t>
      </w:r>
      <w:r w:rsidRPr="005108E4">
        <w:rPr>
          <w:spacing w:val="-15"/>
          <w:sz w:val="24"/>
        </w:rPr>
        <w:t xml:space="preserve"> </w:t>
      </w:r>
      <w:r w:rsidRPr="005108E4">
        <w:rPr>
          <w:sz w:val="24"/>
        </w:rPr>
        <w:t>and</w:t>
      </w:r>
      <w:r w:rsidRPr="005108E4">
        <w:rPr>
          <w:spacing w:val="-13"/>
          <w:sz w:val="24"/>
        </w:rPr>
        <w:t xml:space="preserve"> </w:t>
      </w:r>
      <w:r w:rsidRPr="005108E4">
        <w:rPr>
          <w:sz w:val="24"/>
        </w:rPr>
        <w:t>manner</w:t>
      </w:r>
      <w:r w:rsidRPr="005108E4">
        <w:rPr>
          <w:spacing w:val="-14"/>
          <w:sz w:val="24"/>
        </w:rPr>
        <w:t xml:space="preserve"> </w:t>
      </w:r>
      <w:r w:rsidRPr="005108E4">
        <w:rPr>
          <w:sz w:val="24"/>
        </w:rPr>
        <w:t>to</w:t>
      </w:r>
      <w:r w:rsidRPr="005108E4">
        <w:rPr>
          <w:spacing w:val="-13"/>
          <w:sz w:val="24"/>
        </w:rPr>
        <w:t xml:space="preserve"> </w:t>
      </w:r>
      <w:r w:rsidRPr="005108E4">
        <w:rPr>
          <w:sz w:val="24"/>
        </w:rPr>
        <w:t>be</w:t>
      </w:r>
      <w:r w:rsidRPr="005108E4">
        <w:rPr>
          <w:spacing w:val="-14"/>
          <w:sz w:val="24"/>
        </w:rPr>
        <w:t xml:space="preserve"> </w:t>
      </w:r>
      <w:r w:rsidRPr="005108E4">
        <w:rPr>
          <w:sz w:val="24"/>
        </w:rPr>
        <w:t>determined</w:t>
      </w:r>
      <w:r w:rsidRPr="005108E4">
        <w:rPr>
          <w:spacing w:val="-13"/>
          <w:sz w:val="24"/>
        </w:rPr>
        <w:t xml:space="preserve"> </w:t>
      </w:r>
      <w:r w:rsidRPr="005108E4">
        <w:rPr>
          <w:sz w:val="24"/>
        </w:rPr>
        <w:t>by</w:t>
      </w:r>
      <w:r w:rsidRPr="005108E4">
        <w:rPr>
          <w:spacing w:val="-20"/>
          <w:sz w:val="24"/>
        </w:rPr>
        <w:t xml:space="preserve"> </w:t>
      </w:r>
      <w:r w:rsidRPr="005108E4">
        <w:rPr>
          <w:sz w:val="24"/>
        </w:rPr>
        <w:t>the</w:t>
      </w:r>
      <w:r w:rsidRPr="005108E4">
        <w:rPr>
          <w:spacing w:val="-14"/>
          <w:sz w:val="24"/>
        </w:rPr>
        <w:t xml:space="preserve"> </w:t>
      </w:r>
      <w:r w:rsidRPr="005108E4">
        <w:rPr>
          <w:sz w:val="24"/>
        </w:rPr>
        <w:t>Commission, Licensees will be eligible to earn leadership ratings in the following</w:t>
      </w:r>
      <w:r w:rsidRPr="005108E4">
        <w:rPr>
          <w:spacing w:val="-31"/>
          <w:sz w:val="24"/>
        </w:rPr>
        <w:t xml:space="preserve"> </w:t>
      </w:r>
      <w:r w:rsidRPr="005108E4">
        <w:rPr>
          <w:sz w:val="24"/>
        </w:rPr>
        <w:t>categories:</w:t>
      </w:r>
    </w:p>
    <w:p w14:paraId="2AACBA47" w14:textId="77777777" w:rsidR="00DA2759" w:rsidRPr="005108E4" w:rsidRDefault="009A7511">
      <w:pPr>
        <w:pStyle w:val="ListParagraph"/>
        <w:numPr>
          <w:ilvl w:val="3"/>
          <w:numId w:val="55"/>
        </w:numPr>
        <w:tabs>
          <w:tab w:val="left" w:pos="2120"/>
        </w:tabs>
        <w:spacing w:before="1"/>
        <w:ind w:hanging="445"/>
        <w:rPr>
          <w:sz w:val="24"/>
        </w:rPr>
      </w:pPr>
      <w:r w:rsidRPr="005108E4">
        <w:rPr>
          <w:sz w:val="24"/>
        </w:rPr>
        <w:t>Social Justice</w:t>
      </w:r>
      <w:r w:rsidRPr="005108E4">
        <w:rPr>
          <w:spacing w:val="-3"/>
          <w:sz w:val="24"/>
        </w:rPr>
        <w:t xml:space="preserve"> </w:t>
      </w:r>
      <w:r w:rsidRPr="005108E4">
        <w:rPr>
          <w:sz w:val="24"/>
        </w:rPr>
        <w:t>Leader;</w:t>
      </w:r>
    </w:p>
    <w:p w14:paraId="3F730C7C" w14:textId="77777777" w:rsidR="00DA2759" w:rsidRPr="005108E4" w:rsidRDefault="009A7511">
      <w:pPr>
        <w:pStyle w:val="ListParagraph"/>
        <w:numPr>
          <w:ilvl w:val="3"/>
          <w:numId w:val="55"/>
        </w:numPr>
        <w:tabs>
          <w:tab w:val="left" w:pos="2134"/>
        </w:tabs>
        <w:spacing w:before="3"/>
        <w:ind w:left="2133" w:hanging="459"/>
        <w:rPr>
          <w:sz w:val="24"/>
        </w:rPr>
      </w:pPr>
      <w:r w:rsidRPr="005108E4">
        <w:rPr>
          <w:spacing w:val="-3"/>
          <w:sz w:val="24"/>
        </w:rPr>
        <w:t xml:space="preserve">Local </w:t>
      </w:r>
      <w:r w:rsidRPr="005108E4">
        <w:rPr>
          <w:sz w:val="24"/>
        </w:rPr>
        <w:t>Employment</w:t>
      </w:r>
      <w:r w:rsidRPr="005108E4">
        <w:rPr>
          <w:spacing w:val="2"/>
          <w:sz w:val="24"/>
        </w:rPr>
        <w:t xml:space="preserve"> </w:t>
      </w:r>
      <w:r w:rsidRPr="005108E4">
        <w:rPr>
          <w:sz w:val="24"/>
        </w:rPr>
        <w:t>Leader;</w:t>
      </w:r>
    </w:p>
    <w:p w14:paraId="3BB2D0F5" w14:textId="77777777" w:rsidR="00DA2759" w:rsidRPr="005108E4" w:rsidRDefault="009A7511">
      <w:pPr>
        <w:pStyle w:val="ListParagraph"/>
        <w:numPr>
          <w:ilvl w:val="3"/>
          <w:numId w:val="55"/>
        </w:numPr>
        <w:tabs>
          <w:tab w:val="left" w:pos="2120"/>
        </w:tabs>
        <w:spacing w:before="5"/>
        <w:ind w:hanging="445"/>
        <w:rPr>
          <w:sz w:val="24"/>
        </w:rPr>
      </w:pPr>
      <w:r w:rsidRPr="005108E4">
        <w:rPr>
          <w:sz w:val="24"/>
        </w:rPr>
        <w:t>Energy and Environmental</w:t>
      </w:r>
      <w:r w:rsidRPr="005108E4">
        <w:rPr>
          <w:spacing w:val="-11"/>
          <w:sz w:val="24"/>
        </w:rPr>
        <w:t xml:space="preserve"> </w:t>
      </w:r>
      <w:r w:rsidRPr="005108E4">
        <w:rPr>
          <w:sz w:val="24"/>
        </w:rPr>
        <w:t>Leader;</w:t>
      </w:r>
    </w:p>
    <w:p w14:paraId="56070DA9" w14:textId="77777777" w:rsidR="00DA2759" w:rsidRPr="005108E4" w:rsidRDefault="009A7511">
      <w:pPr>
        <w:pStyle w:val="ListParagraph"/>
        <w:numPr>
          <w:ilvl w:val="3"/>
          <w:numId w:val="55"/>
        </w:numPr>
        <w:tabs>
          <w:tab w:val="left" w:pos="2134"/>
        </w:tabs>
        <w:spacing w:before="2"/>
        <w:ind w:left="2133" w:hanging="459"/>
        <w:rPr>
          <w:sz w:val="24"/>
        </w:rPr>
      </w:pPr>
      <w:r w:rsidRPr="005108E4">
        <w:rPr>
          <w:sz w:val="24"/>
        </w:rPr>
        <w:t>Compliance Leader;</w:t>
      </w:r>
      <w:r w:rsidRPr="005108E4">
        <w:rPr>
          <w:spacing w:val="-3"/>
          <w:sz w:val="24"/>
        </w:rPr>
        <w:t xml:space="preserve"> </w:t>
      </w:r>
      <w:r w:rsidRPr="005108E4">
        <w:rPr>
          <w:sz w:val="24"/>
        </w:rPr>
        <w:t>and</w:t>
      </w:r>
    </w:p>
    <w:p w14:paraId="67A3F13F" w14:textId="77777777" w:rsidR="00DA2759" w:rsidRPr="005108E4" w:rsidRDefault="009A7511">
      <w:pPr>
        <w:pStyle w:val="ListParagraph"/>
        <w:numPr>
          <w:ilvl w:val="3"/>
          <w:numId w:val="55"/>
        </w:numPr>
        <w:tabs>
          <w:tab w:val="left" w:pos="2120"/>
        </w:tabs>
        <w:spacing w:before="5"/>
        <w:ind w:hanging="445"/>
        <w:rPr>
          <w:sz w:val="24"/>
        </w:rPr>
      </w:pPr>
      <w:r w:rsidRPr="005108E4">
        <w:rPr>
          <w:sz w:val="24"/>
        </w:rPr>
        <w:t>Medical Treatment Center</w:t>
      </w:r>
      <w:r w:rsidRPr="005108E4">
        <w:rPr>
          <w:spacing w:val="-3"/>
          <w:sz w:val="24"/>
        </w:rPr>
        <w:t xml:space="preserve"> </w:t>
      </w:r>
      <w:r w:rsidRPr="005108E4">
        <w:rPr>
          <w:sz w:val="24"/>
        </w:rPr>
        <w:t>Leader.</w:t>
      </w:r>
    </w:p>
    <w:p w14:paraId="176AEA76" w14:textId="77777777" w:rsidR="00DA2759" w:rsidRPr="005108E4" w:rsidRDefault="00DA2759">
      <w:pPr>
        <w:pStyle w:val="BodyText"/>
        <w:spacing w:before="7"/>
        <w:jc w:val="left"/>
      </w:pPr>
    </w:p>
    <w:p w14:paraId="7BB16BE8" w14:textId="77777777" w:rsidR="00DA2759" w:rsidRPr="005108E4" w:rsidRDefault="009A7511" w:rsidP="00D93F7C">
      <w:pPr>
        <w:pStyle w:val="ListParagraph"/>
        <w:numPr>
          <w:ilvl w:val="2"/>
          <w:numId w:val="55"/>
        </w:numPr>
        <w:tabs>
          <w:tab w:val="left" w:pos="1779"/>
        </w:tabs>
        <w:ind w:left="1778" w:hanging="460"/>
        <w:outlineLvl w:val="1"/>
        <w:rPr>
          <w:sz w:val="24"/>
        </w:rPr>
      </w:pPr>
      <w:r w:rsidRPr="005108E4">
        <w:rPr>
          <w:sz w:val="24"/>
          <w:u w:val="single"/>
        </w:rPr>
        <w:t>Leadership Rating</w:t>
      </w:r>
      <w:r w:rsidRPr="005108E4">
        <w:rPr>
          <w:spacing w:val="-5"/>
          <w:sz w:val="24"/>
          <w:u w:val="single"/>
        </w:rPr>
        <w:t xml:space="preserve"> </w:t>
      </w:r>
      <w:r w:rsidRPr="005108E4">
        <w:rPr>
          <w:sz w:val="24"/>
          <w:u w:val="single"/>
        </w:rPr>
        <w:t>Application</w:t>
      </w:r>
      <w:r w:rsidRPr="005108E4">
        <w:rPr>
          <w:sz w:val="24"/>
        </w:rPr>
        <w:t>.</w:t>
      </w:r>
    </w:p>
    <w:p w14:paraId="6085A894" w14:textId="77777777" w:rsidR="00DA2759" w:rsidRPr="005108E4" w:rsidRDefault="009A7511">
      <w:pPr>
        <w:pStyle w:val="ListParagraph"/>
        <w:numPr>
          <w:ilvl w:val="3"/>
          <w:numId w:val="55"/>
        </w:numPr>
        <w:tabs>
          <w:tab w:val="left" w:pos="2306"/>
          <w:tab w:val="left" w:pos="2307"/>
        </w:tabs>
        <w:spacing w:before="3" w:line="244" w:lineRule="auto"/>
        <w:ind w:left="1675" w:right="116" w:firstLine="0"/>
        <w:rPr>
          <w:sz w:val="24"/>
        </w:rPr>
      </w:pPr>
      <w:r w:rsidRPr="005108E4">
        <w:rPr>
          <w:sz w:val="24"/>
        </w:rPr>
        <w:t>MTCs annually submit information, in a time and manner determined by the Commission, demonstrating their eligibility for the applicable leadership</w:t>
      </w:r>
      <w:r w:rsidRPr="005108E4">
        <w:rPr>
          <w:spacing w:val="-33"/>
          <w:sz w:val="24"/>
        </w:rPr>
        <w:t xml:space="preserve"> </w:t>
      </w:r>
      <w:r w:rsidRPr="005108E4">
        <w:rPr>
          <w:sz w:val="24"/>
        </w:rPr>
        <w:t>rating.</w:t>
      </w:r>
    </w:p>
    <w:p w14:paraId="02A11501" w14:textId="77777777" w:rsidR="00DA2759" w:rsidRPr="005108E4" w:rsidRDefault="009A7511">
      <w:pPr>
        <w:pStyle w:val="ListParagraph"/>
        <w:numPr>
          <w:ilvl w:val="3"/>
          <w:numId w:val="55"/>
        </w:numPr>
        <w:tabs>
          <w:tab w:val="left" w:pos="2115"/>
        </w:tabs>
        <w:spacing w:line="244" w:lineRule="auto"/>
        <w:ind w:left="1675" w:right="117" w:firstLine="0"/>
        <w:rPr>
          <w:sz w:val="24"/>
        </w:rPr>
      </w:pPr>
      <w:r w:rsidRPr="005108E4">
        <w:rPr>
          <w:sz w:val="24"/>
        </w:rPr>
        <w:t>All</w:t>
      </w:r>
      <w:r w:rsidRPr="005108E4">
        <w:rPr>
          <w:spacing w:val="-8"/>
          <w:sz w:val="24"/>
        </w:rPr>
        <w:t xml:space="preserve"> </w:t>
      </w:r>
      <w:r w:rsidRPr="005108E4">
        <w:rPr>
          <w:sz w:val="24"/>
        </w:rPr>
        <w:t>information</w:t>
      </w:r>
      <w:r w:rsidRPr="005108E4">
        <w:rPr>
          <w:spacing w:val="-8"/>
          <w:sz w:val="24"/>
        </w:rPr>
        <w:t xml:space="preserve"> </w:t>
      </w:r>
      <w:r w:rsidRPr="005108E4">
        <w:rPr>
          <w:sz w:val="24"/>
        </w:rPr>
        <w:t>submitted</w:t>
      </w:r>
      <w:r w:rsidRPr="005108E4">
        <w:rPr>
          <w:spacing w:val="-8"/>
          <w:sz w:val="24"/>
        </w:rPr>
        <w:t xml:space="preserve"> </w:t>
      </w:r>
      <w:r w:rsidRPr="005108E4">
        <w:rPr>
          <w:sz w:val="24"/>
        </w:rPr>
        <w:t>is</w:t>
      </w:r>
      <w:r w:rsidRPr="005108E4">
        <w:rPr>
          <w:spacing w:val="-8"/>
          <w:sz w:val="24"/>
        </w:rPr>
        <w:t xml:space="preserve"> </w:t>
      </w:r>
      <w:r w:rsidRPr="005108E4">
        <w:rPr>
          <w:sz w:val="24"/>
        </w:rPr>
        <w:t>subject</w:t>
      </w:r>
      <w:r w:rsidRPr="005108E4">
        <w:rPr>
          <w:spacing w:val="-8"/>
          <w:sz w:val="24"/>
        </w:rPr>
        <w:t xml:space="preserve"> </w:t>
      </w:r>
      <w:r w:rsidRPr="005108E4">
        <w:rPr>
          <w:sz w:val="24"/>
        </w:rPr>
        <w:t>to</w:t>
      </w:r>
      <w:r w:rsidRPr="005108E4">
        <w:rPr>
          <w:spacing w:val="-8"/>
          <w:sz w:val="24"/>
        </w:rPr>
        <w:t xml:space="preserve"> </w:t>
      </w:r>
      <w:r w:rsidRPr="005108E4">
        <w:rPr>
          <w:sz w:val="24"/>
        </w:rPr>
        <w:t>verification</w:t>
      </w:r>
      <w:r w:rsidRPr="005108E4">
        <w:rPr>
          <w:spacing w:val="-8"/>
          <w:sz w:val="24"/>
        </w:rPr>
        <w:t xml:space="preserve"> </w:t>
      </w:r>
      <w:r w:rsidRPr="005108E4">
        <w:rPr>
          <w:sz w:val="24"/>
        </w:rPr>
        <w:t>and</w:t>
      </w:r>
      <w:r w:rsidRPr="005108E4">
        <w:rPr>
          <w:spacing w:val="-8"/>
          <w:sz w:val="24"/>
        </w:rPr>
        <w:t xml:space="preserve"> </w:t>
      </w:r>
      <w:r w:rsidRPr="005108E4">
        <w:rPr>
          <w:sz w:val="24"/>
        </w:rPr>
        <w:t>audit</w:t>
      </w:r>
      <w:r w:rsidRPr="005108E4">
        <w:rPr>
          <w:spacing w:val="-9"/>
          <w:sz w:val="24"/>
        </w:rPr>
        <w:t xml:space="preserve"> </w:t>
      </w:r>
      <w:r w:rsidRPr="005108E4">
        <w:rPr>
          <w:sz w:val="24"/>
        </w:rPr>
        <w:t>by</w:t>
      </w:r>
      <w:r w:rsidRPr="005108E4">
        <w:rPr>
          <w:spacing w:val="-18"/>
          <w:sz w:val="24"/>
        </w:rPr>
        <w:t xml:space="preserve"> </w:t>
      </w:r>
      <w:r w:rsidRPr="005108E4">
        <w:rPr>
          <w:sz w:val="24"/>
        </w:rPr>
        <w:t>the</w:t>
      </w:r>
      <w:r w:rsidRPr="005108E4">
        <w:rPr>
          <w:spacing w:val="-11"/>
          <w:sz w:val="24"/>
        </w:rPr>
        <w:t xml:space="preserve"> </w:t>
      </w:r>
      <w:r w:rsidRPr="005108E4">
        <w:rPr>
          <w:sz w:val="24"/>
        </w:rPr>
        <w:t>Commission</w:t>
      </w:r>
      <w:r w:rsidRPr="005108E4">
        <w:rPr>
          <w:spacing w:val="-11"/>
          <w:sz w:val="24"/>
        </w:rPr>
        <w:t xml:space="preserve"> </w:t>
      </w:r>
      <w:r w:rsidRPr="005108E4">
        <w:rPr>
          <w:sz w:val="24"/>
        </w:rPr>
        <w:t xml:space="preserve">prior </w:t>
      </w:r>
      <w:r w:rsidRPr="005108E4">
        <w:rPr>
          <w:sz w:val="24"/>
        </w:rPr>
        <w:lastRenderedPageBreak/>
        <w:t>to the award of a leadership</w:t>
      </w:r>
      <w:r w:rsidRPr="005108E4">
        <w:rPr>
          <w:spacing w:val="-10"/>
          <w:sz w:val="24"/>
        </w:rPr>
        <w:t xml:space="preserve"> </w:t>
      </w:r>
      <w:r w:rsidRPr="005108E4">
        <w:rPr>
          <w:sz w:val="24"/>
        </w:rPr>
        <w:t>rating.</w:t>
      </w:r>
    </w:p>
    <w:p w14:paraId="78AF75AA" w14:textId="77777777" w:rsidR="00DA2759" w:rsidRPr="005108E4" w:rsidRDefault="009A7511">
      <w:pPr>
        <w:pStyle w:val="ListParagraph"/>
        <w:numPr>
          <w:ilvl w:val="3"/>
          <w:numId w:val="55"/>
        </w:numPr>
        <w:tabs>
          <w:tab w:val="left" w:pos="2127"/>
        </w:tabs>
        <w:spacing w:line="244" w:lineRule="auto"/>
        <w:ind w:left="1675" w:right="117" w:firstLine="0"/>
        <w:rPr>
          <w:sz w:val="24"/>
        </w:rPr>
      </w:pPr>
      <w:r w:rsidRPr="005108E4">
        <w:rPr>
          <w:sz w:val="24"/>
        </w:rPr>
        <w:t xml:space="preserve">Award of a leadership rating in one </w:t>
      </w:r>
      <w:r w:rsidRPr="005108E4">
        <w:rPr>
          <w:spacing w:val="-3"/>
          <w:sz w:val="24"/>
        </w:rPr>
        <w:t xml:space="preserve">year </w:t>
      </w:r>
      <w:r w:rsidRPr="005108E4">
        <w:rPr>
          <w:sz w:val="24"/>
        </w:rPr>
        <w:t>does not entitle the applicant to a leadership rating for any other</w:t>
      </w:r>
      <w:r w:rsidRPr="005108E4">
        <w:rPr>
          <w:spacing w:val="-14"/>
          <w:sz w:val="24"/>
        </w:rPr>
        <w:t xml:space="preserve"> </w:t>
      </w:r>
      <w:r w:rsidRPr="005108E4">
        <w:rPr>
          <w:spacing w:val="-3"/>
          <w:sz w:val="24"/>
        </w:rPr>
        <w:t>year.</w:t>
      </w:r>
    </w:p>
    <w:p w14:paraId="7E4204B3" w14:textId="77777777" w:rsidR="00DA2759" w:rsidRPr="005108E4" w:rsidRDefault="00DA2759">
      <w:pPr>
        <w:pStyle w:val="BodyText"/>
        <w:spacing w:before="4"/>
        <w:jc w:val="left"/>
        <w:rPr>
          <w:sz w:val="23"/>
        </w:rPr>
      </w:pPr>
    </w:p>
    <w:p w14:paraId="45BB473B" w14:textId="77777777" w:rsidR="00DA2759" w:rsidRPr="005108E4" w:rsidRDefault="009A7511" w:rsidP="00D93F7C">
      <w:pPr>
        <w:pStyle w:val="ListParagraph"/>
        <w:numPr>
          <w:ilvl w:val="2"/>
          <w:numId w:val="55"/>
        </w:numPr>
        <w:tabs>
          <w:tab w:val="left" w:pos="1779"/>
        </w:tabs>
        <w:spacing w:before="1"/>
        <w:ind w:left="1778" w:hanging="460"/>
        <w:outlineLvl w:val="1"/>
        <w:rPr>
          <w:sz w:val="24"/>
        </w:rPr>
      </w:pPr>
      <w:r w:rsidRPr="005108E4">
        <w:rPr>
          <w:sz w:val="24"/>
          <w:u w:val="single"/>
        </w:rPr>
        <w:t>Leadership Rating</w:t>
      </w:r>
      <w:r w:rsidRPr="005108E4">
        <w:rPr>
          <w:spacing w:val="-5"/>
          <w:sz w:val="24"/>
          <w:u w:val="single"/>
        </w:rPr>
        <w:t xml:space="preserve"> </w:t>
      </w:r>
      <w:r w:rsidRPr="005108E4">
        <w:rPr>
          <w:sz w:val="24"/>
          <w:u w:val="single"/>
        </w:rPr>
        <w:t>Criteria</w:t>
      </w:r>
      <w:r w:rsidRPr="005108E4">
        <w:rPr>
          <w:sz w:val="24"/>
        </w:rPr>
        <w:t>.</w:t>
      </w:r>
    </w:p>
    <w:p w14:paraId="3CA8742E" w14:textId="77777777" w:rsidR="00DA2759" w:rsidRPr="005108E4" w:rsidRDefault="009A7511">
      <w:pPr>
        <w:pStyle w:val="ListParagraph"/>
        <w:numPr>
          <w:ilvl w:val="3"/>
          <w:numId w:val="55"/>
        </w:numPr>
        <w:tabs>
          <w:tab w:val="left" w:pos="2156"/>
        </w:tabs>
        <w:spacing w:before="2" w:line="244" w:lineRule="auto"/>
        <w:ind w:left="1675" w:right="117" w:hanging="1"/>
        <w:rPr>
          <w:sz w:val="24"/>
        </w:rPr>
      </w:pPr>
      <w:r w:rsidRPr="005108E4">
        <w:rPr>
          <w:sz w:val="24"/>
          <w:u w:val="single"/>
        </w:rPr>
        <w:t>Social Justice Leader</w:t>
      </w:r>
      <w:r w:rsidRPr="005108E4">
        <w:rPr>
          <w:sz w:val="24"/>
        </w:rPr>
        <w:t xml:space="preserve">. </w:t>
      </w:r>
      <w:r w:rsidRPr="005108E4">
        <w:rPr>
          <w:spacing w:val="-3"/>
          <w:sz w:val="24"/>
        </w:rPr>
        <w:t xml:space="preserve">In </w:t>
      </w:r>
      <w:r w:rsidRPr="005108E4">
        <w:rPr>
          <w:sz w:val="24"/>
        </w:rPr>
        <w:t xml:space="preserve">the </w:t>
      </w:r>
      <w:r w:rsidRPr="005108E4">
        <w:rPr>
          <w:spacing w:val="-3"/>
          <w:sz w:val="24"/>
        </w:rPr>
        <w:t xml:space="preserve">year </w:t>
      </w:r>
      <w:r w:rsidRPr="005108E4">
        <w:rPr>
          <w:sz w:val="24"/>
        </w:rPr>
        <w:t>preceding the date of application for a leadership rating, a licensee satisfies at least two of the</w:t>
      </w:r>
      <w:r w:rsidRPr="005108E4">
        <w:rPr>
          <w:spacing w:val="-14"/>
          <w:sz w:val="24"/>
        </w:rPr>
        <w:t xml:space="preserve"> </w:t>
      </w:r>
      <w:r w:rsidRPr="005108E4">
        <w:rPr>
          <w:sz w:val="24"/>
        </w:rPr>
        <w:t>following:</w:t>
      </w:r>
    </w:p>
    <w:p w14:paraId="68DFDA45" w14:textId="50A61554" w:rsidR="00DA2759" w:rsidRPr="005108E4" w:rsidRDefault="009A7511" w:rsidP="00311990">
      <w:pPr>
        <w:pStyle w:val="ListParagraph"/>
        <w:numPr>
          <w:ilvl w:val="4"/>
          <w:numId w:val="55"/>
        </w:numPr>
        <w:tabs>
          <w:tab w:val="left" w:pos="2482"/>
        </w:tabs>
        <w:spacing w:line="242" w:lineRule="auto"/>
        <w:ind w:right="117" w:firstLine="0"/>
      </w:pPr>
      <w:r w:rsidRPr="005108E4">
        <w:rPr>
          <w:sz w:val="24"/>
        </w:rPr>
        <w:t>Upon the Legislature's establishment of a dedicated Social Equity or Technical Assistance</w:t>
      </w:r>
      <w:r w:rsidRPr="005108E4">
        <w:rPr>
          <w:spacing w:val="-12"/>
          <w:sz w:val="24"/>
        </w:rPr>
        <w:t xml:space="preserve"> </w:t>
      </w:r>
      <w:r w:rsidRPr="005108E4">
        <w:rPr>
          <w:sz w:val="24"/>
        </w:rPr>
        <w:t>Fund</w:t>
      </w:r>
      <w:r w:rsidRPr="005108E4">
        <w:rPr>
          <w:spacing w:val="-11"/>
          <w:sz w:val="24"/>
        </w:rPr>
        <w:t xml:space="preserve"> </w:t>
      </w:r>
      <w:r w:rsidRPr="005108E4">
        <w:rPr>
          <w:sz w:val="24"/>
        </w:rPr>
        <w:t>(Fund)</w:t>
      </w:r>
      <w:r w:rsidRPr="005108E4">
        <w:rPr>
          <w:spacing w:val="-11"/>
          <w:sz w:val="24"/>
        </w:rPr>
        <w:t xml:space="preserve"> </w:t>
      </w:r>
      <w:r w:rsidRPr="005108E4">
        <w:rPr>
          <w:sz w:val="24"/>
        </w:rPr>
        <w:t>or</w:t>
      </w:r>
      <w:r w:rsidRPr="005108E4">
        <w:rPr>
          <w:spacing w:val="-11"/>
          <w:sz w:val="24"/>
        </w:rPr>
        <w:t xml:space="preserve"> </w:t>
      </w:r>
      <w:r w:rsidRPr="005108E4">
        <w:rPr>
          <w:sz w:val="24"/>
        </w:rPr>
        <w:t>a</w:t>
      </w:r>
      <w:r w:rsidRPr="005108E4">
        <w:rPr>
          <w:spacing w:val="-8"/>
          <w:sz w:val="24"/>
        </w:rPr>
        <w:t xml:space="preserve"> </w:t>
      </w:r>
      <w:r w:rsidRPr="005108E4">
        <w:rPr>
          <w:sz w:val="24"/>
        </w:rPr>
        <w:t>similar</w:t>
      </w:r>
      <w:r w:rsidRPr="005108E4">
        <w:rPr>
          <w:spacing w:val="-9"/>
          <w:sz w:val="24"/>
        </w:rPr>
        <w:t xml:space="preserve"> </w:t>
      </w:r>
      <w:r w:rsidRPr="005108E4">
        <w:rPr>
          <w:sz w:val="24"/>
        </w:rPr>
        <w:t>fund,</w:t>
      </w:r>
      <w:r w:rsidRPr="005108E4">
        <w:rPr>
          <w:spacing w:val="-8"/>
          <w:sz w:val="24"/>
        </w:rPr>
        <w:t xml:space="preserve"> </w:t>
      </w:r>
      <w:r w:rsidRPr="005108E4">
        <w:rPr>
          <w:sz w:val="24"/>
        </w:rPr>
        <w:t>1%</w:t>
      </w:r>
      <w:r w:rsidRPr="005108E4">
        <w:rPr>
          <w:spacing w:val="-9"/>
          <w:sz w:val="24"/>
        </w:rPr>
        <w:t xml:space="preserve"> </w:t>
      </w:r>
      <w:r w:rsidRPr="005108E4">
        <w:rPr>
          <w:sz w:val="24"/>
        </w:rPr>
        <w:t>of</w:t>
      </w:r>
      <w:r w:rsidRPr="005108E4">
        <w:rPr>
          <w:spacing w:val="-9"/>
          <w:sz w:val="24"/>
        </w:rPr>
        <w:t xml:space="preserve"> </w:t>
      </w:r>
      <w:r w:rsidRPr="005108E4">
        <w:rPr>
          <w:sz w:val="24"/>
        </w:rPr>
        <w:t>the</w:t>
      </w:r>
      <w:r w:rsidRPr="005108E4">
        <w:rPr>
          <w:spacing w:val="-9"/>
          <w:sz w:val="24"/>
        </w:rPr>
        <w:t xml:space="preserve"> </w:t>
      </w:r>
      <w:r w:rsidRPr="005108E4">
        <w:rPr>
          <w:sz w:val="24"/>
        </w:rPr>
        <w:t>MTC's</w:t>
      </w:r>
      <w:r w:rsidRPr="005108E4">
        <w:rPr>
          <w:spacing w:val="-8"/>
          <w:sz w:val="24"/>
        </w:rPr>
        <w:t xml:space="preserve"> </w:t>
      </w:r>
      <w:r w:rsidRPr="005108E4">
        <w:rPr>
          <w:sz w:val="24"/>
        </w:rPr>
        <w:t>gross</w:t>
      </w:r>
      <w:r w:rsidRPr="005108E4">
        <w:rPr>
          <w:spacing w:val="-8"/>
          <w:sz w:val="24"/>
        </w:rPr>
        <w:t xml:space="preserve"> </w:t>
      </w:r>
      <w:r w:rsidRPr="005108E4">
        <w:rPr>
          <w:sz w:val="24"/>
        </w:rPr>
        <w:t>revenue</w:t>
      </w:r>
      <w:r w:rsidRPr="005108E4">
        <w:rPr>
          <w:spacing w:val="-9"/>
          <w:sz w:val="24"/>
        </w:rPr>
        <w:t xml:space="preserve"> </w:t>
      </w:r>
      <w:r w:rsidRPr="005108E4">
        <w:rPr>
          <w:sz w:val="24"/>
        </w:rPr>
        <w:t>is</w:t>
      </w:r>
      <w:r w:rsidRPr="005108E4">
        <w:rPr>
          <w:spacing w:val="-10"/>
          <w:sz w:val="24"/>
        </w:rPr>
        <w:t xml:space="preserve"> </w:t>
      </w:r>
      <w:r w:rsidRPr="005108E4">
        <w:rPr>
          <w:sz w:val="24"/>
        </w:rPr>
        <w:t>donated</w:t>
      </w:r>
      <w:r w:rsidRPr="005108E4">
        <w:rPr>
          <w:spacing w:val="-11"/>
          <w:sz w:val="24"/>
        </w:rPr>
        <w:t xml:space="preserve"> </w:t>
      </w:r>
      <w:r w:rsidRPr="005108E4">
        <w:rPr>
          <w:sz w:val="24"/>
        </w:rPr>
        <w:t>to the Fund. This requirement will not go into effect until such a Fund is created;</w:t>
      </w:r>
      <w:r w:rsidRPr="005108E4">
        <w:rPr>
          <w:spacing w:val="14"/>
          <w:sz w:val="24"/>
        </w:rPr>
        <w:t xml:space="preserve"> </w:t>
      </w:r>
      <w:r w:rsidRPr="005108E4">
        <w:rPr>
          <w:sz w:val="24"/>
        </w:rPr>
        <w:t>and</w:t>
      </w:r>
    </w:p>
    <w:p w14:paraId="6EC56F7E" w14:textId="77777777" w:rsidR="00DA2759" w:rsidRPr="005108E4" w:rsidRDefault="009A7511">
      <w:pPr>
        <w:pStyle w:val="ListParagraph"/>
        <w:numPr>
          <w:ilvl w:val="4"/>
          <w:numId w:val="55"/>
        </w:numPr>
        <w:tabs>
          <w:tab w:val="left" w:pos="2403"/>
        </w:tabs>
        <w:spacing w:line="242" w:lineRule="auto"/>
        <w:ind w:right="116" w:firstLine="0"/>
        <w:rPr>
          <w:sz w:val="24"/>
        </w:rPr>
      </w:pPr>
      <w:r w:rsidRPr="005108E4">
        <w:rPr>
          <w:sz w:val="24"/>
        </w:rPr>
        <w:t>The</w:t>
      </w:r>
      <w:r w:rsidRPr="005108E4">
        <w:rPr>
          <w:spacing w:val="-8"/>
          <w:sz w:val="24"/>
        </w:rPr>
        <w:t xml:space="preserve"> </w:t>
      </w:r>
      <w:r w:rsidRPr="005108E4">
        <w:rPr>
          <w:sz w:val="24"/>
        </w:rPr>
        <w:t>Licensee</w:t>
      </w:r>
      <w:r w:rsidRPr="005108E4">
        <w:rPr>
          <w:spacing w:val="-7"/>
          <w:sz w:val="24"/>
        </w:rPr>
        <w:t xml:space="preserve"> </w:t>
      </w:r>
      <w:r w:rsidRPr="005108E4">
        <w:rPr>
          <w:sz w:val="24"/>
        </w:rPr>
        <w:t>has</w:t>
      </w:r>
      <w:r w:rsidRPr="005108E4">
        <w:rPr>
          <w:spacing w:val="-5"/>
          <w:sz w:val="24"/>
        </w:rPr>
        <w:t xml:space="preserve"> </w:t>
      </w:r>
      <w:r w:rsidRPr="005108E4">
        <w:rPr>
          <w:sz w:val="24"/>
        </w:rPr>
        <w:t>conducted</w:t>
      </w:r>
      <w:r w:rsidRPr="005108E4">
        <w:rPr>
          <w:spacing w:val="-7"/>
          <w:sz w:val="24"/>
        </w:rPr>
        <w:t xml:space="preserve"> </w:t>
      </w:r>
      <w:r w:rsidRPr="005108E4">
        <w:rPr>
          <w:sz w:val="24"/>
        </w:rPr>
        <w:t>50</w:t>
      </w:r>
      <w:r w:rsidRPr="005108E4">
        <w:rPr>
          <w:spacing w:val="-6"/>
          <w:sz w:val="24"/>
        </w:rPr>
        <w:t xml:space="preserve"> </w:t>
      </w:r>
      <w:r w:rsidRPr="005108E4">
        <w:rPr>
          <w:sz w:val="24"/>
        </w:rPr>
        <w:t>hours</w:t>
      </w:r>
      <w:r w:rsidRPr="005108E4">
        <w:rPr>
          <w:spacing w:val="-5"/>
          <w:sz w:val="24"/>
        </w:rPr>
        <w:t xml:space="preserve"> </w:t>
      </w:r>
      <w:r w:rsidRPr="005108E4">
        <w:rPr>
          <w:sz w:val="24"/>
        </w:rPr>
        <w:t>of</w:t>
      </w:r>
      <w:r w:rsidRPr="005108E4">
        <w:rPr>
          <w:spacing w:val="-6"/>
          <w:sz w:val="24"/>
        </w:rPr>
        <w:t xml:space="preserve"> </w:t>
      </w:r>
      <w:r w:rsidRPr="005108E4">
        <w:rPr>
          <w:sz w:val="24"/>
        </w:rPr>
        <w:t>educational</w:t>
      </w:r>
      <w:r w:rsidRPr="005108E4">
        <w:rPr>
          <w:spacing w:val="-6"/>
          <w:sz w:val="24"/>
        </w:rPr>
        <w:t xml:space="preserve"> </w:t>
      </w:r>
      <w:r w:rsidRPr="005108E4">
        <w:rPr>
          <w:sz w:val="24"/>
        </w:rPr>
        <w:t>seminars</w:t>
      </w:r>
      <w:r w:rsidRPr="005108E4">
        <w:rPr>
          <w:spacing w:val="-5"/>
          <w:sz w:val="24"/>
        </w:rPr>
        <w:t xml:space="preserve"> </w:t>
      </w:r>
      <w:r w:rsidRPr="005108E4">
        <w:rPr>
          <w:sz w:val="24"/>
        </w:rPr>
        <w:t>targeted</w:t>
      </w:r>
      <w:r w:rsidRPr="005108E4">
        <w:rPr>
          <w:spacing w:val="-6"/>
          <w:sz w:val="24"/>
        </w:rPr>
        <w:t xml:space="preserve"> </w:t>
      </w:r>
      <w:r w:rsidRPr="005108E4">
        <w:rPr>
          <w:sz w:val="24"/>
        </w:rPr>
        <w:t>to</w:t>
      </w:r>
      <w:r w:rsidRPr="005108E4">
        <w:rPr>
          <w:spacing w:val="-4"/>
          <w:sz w:val="24"/>
        </w:rPr>
        <w:t xml:space="preserve"> </w:t>
      </w:r>
      <w:r w:rsidRPr="005108E4">
        <w:rPr>
          <w:sz w:val="24"/>
        </w:rPr>
        <w:t>residents of Areas of Disproportionate Impact in one or more of the following: Marijuana cultivation,</w:t>
      </w:r>
      <w:r w:rsidRPr="005108E4">
        <w:rPr>
          <w:spacing w:val="-26"/>
          <w:sz w:val="24"/>
        </w:rPr>
        <w:t xml:space="preserve"> </w:t>
      </w:r>
      <w:r w:rsidRPr="005108E4">
        <w:rPr>
          <w:sz w:val="24"/>
        </w:rPr>
        <w:t>Marijuana</w:t>
      </w:r>
      <w:r w:rsidRPr="005108E4">
        <w:rPr>
          <w:spacing w:val="-26"/>
          <w:sz w:val="24"/>
        </w:rPr>
        <w:t xml:space="preserve"> </w:t>
      </w:r>
      <w:r w:rsidRPr="005108E4">
        <w:rPr>
          <w:sz w:val="24"/>
        </w:rPr>
        <w:t>Product</w:t>
      </w:r>
      <w:r w:rsidRPr="005108E4">
        <w:rPr>
          <w:spacing w:val="-24"/>
          <w:sz w:val="24"/>
        </w:rPr>
        <w:t xml:space="preserve"> </w:t>
      </w:r>
      <w:r w:rsidRPr="005108E4">
        <w:rPr>
          <w:spacing w:val="-3"/>
          <w:sz w:val="24"/>
        </w:rPr>
        <w:t>manufacturing,</w:t>
      </w:r>
      <w:r w:rsidRPr="005108E4">
        <w:rPr>
          <w:spacing w:val="-27"/>
          <w:sz w:val="24"/>
        </w:rPr>
        <w:t xml:space="preserve"> </w:t>
      </w:r>
      <w:r w:rsidRPr="005108E4">
        <w:rPr>
          <w:spacing w:val="-3"/>
          <w:sz w:val="24"/>
        </w:rPr>
        <w:t>Marijuana</w:t>
      </w:r>
      <w:r w:rsidRPr="005108E4">
        <w:rPr>
          <w:spacing w:val="-28"/>
          <w:sz w:val="24"/>
        </w:rPr>
        <w:t xml:space="preserve"> </w:t>
      </w:r>
      <w:r w:rsidRPr="005108E4">
        <w:rPr>
          <w:spacing w:val="-3"/>
          <w:sz w:val="24"/>
        </w:rPr>
        <w:t>retailing,</w:t>
      </w:r>
      <w:r w:rsidRPr="005108E4">
        <w:rPr>
          <w:spacing w:val="-27"/>
          <w:sz w:val="24"/>
        </w:rPr>
        <w:t xml:space="preserve"> </w:t>
      </w:r>
      <w:r w:rsidRPr="005108E4">
        <w:rPr>
          <w:sz w:val="24"/>
        </w:rPr>
        <w:t>or</w:t>
      </w:r>
      <w:r w:rsidRPr="005108E4">
        <w:rPr>
          <w:spacing w:val="-28"/>
          <w:sz w:val="24"/>
        </w:rPr>
        <w:t xml:space="preserve"> </w:t>
      </w:r>
      <w:r w:rsidRPr="005108E4">
        <w:rPr>
          <w:spacing w:val="-3"/>
          <w:sz w:val="24"/>
        </w:rPr>
        <w:t>Marijuana</w:t>
      </w:r>
      <w:r w:rsidRPr="005108E4">
        <w:rPr>
          <w:spacing w:val="-28"/>
          <w:sz w:val="24"/>
        </w:rPr>
        <w:t xml:space="preserve"> </w:t>
      </w:r>
      <w:r w:rsidRPr="005108E4">
        <w:rPr>
          <w:spacing w:val="-3"/>
          <w:sz w:val="24"/>
        </w:rPr>
        <w:t xml:space="preserve">business </w:t>
      </w:r>
      <w:r w:rsidRPr="005108E4">
        <w:rPr>
          <w:sz w:val="24"/>
        </w:rPr>
        <w:t>training;</w:t>
      </w:r>
    </w:p>
    <w:p w14:paraId="27531A3A" w14:textId="77777777" w:rsidR="00DA2759" w:rsidRPr="005108E4" w:rsidRDefault="009A7511">
      <w:pPr>
        <w:pStyle w:val="ListParagraph"/>
        <w:numPr>
          <w:ilvl w:val="4"/>
          <w:numId w:val="55"/>
        </w:numPr>
        <w:tabs>
          <w:tab w:val="left" w:pos="2439"/>
        </w:tabs>
        <w:spacing w:before="4" w:line="242" w:lineRule="auto"/>
        <w:ind w:right="117" w:firstLine="0"/>
        <w:rPr>
          <w:sz w:val="24"/>
        </w:rPr>
      </w:pPr>
      <w:r w:rsidRPr="005108E4">
        <w:rPr>
          <w:sz w:val="24"/>
        </w:rPr>
        <w:t>The Licensee can demonstrate that a majority of employees have a conviction or continuance without a finding for an offense under M.G.L. c. 94C or an equivalent conviction in Other</w:t>
      </w:r>
      <w:r w:rsidRPr="005108E4">
        <w:rPr>
          <w:spacing w:val="-4"/>
          <w:sz w:val="24"/>
        </w:rPr>
        <w:t xml:space="preserve"> </w:t>
      </w:r>
      <w:r w:rsidRPr="005108E4">
        <w:rPr>
          <w:sz w:val="24"/>
        </w:rPr>
        <w:t>Jurisdictions;</w:t>
      </w:r>
    </w:p>
    <w:p w14:paraId="3A21FAD0" w14:textId="77777777" w:rsidR="00DA2759" w:rsidRPr="005108E4" w:rsidRDefault="009A7511">
      <w:pPr>
        <w:pStyle w:val="ListParagraph"/>
        <w:numPr>
          <w:ilvl w:val="4"/>
          <w:numId w:val="55"/>
        </w:numPr>
        <w:tabs>
          <w:tab w:val="left" w:pos="2451"/>
        </w:tabs>
        <w:spacing w:before="1" w:line="244" w:lineRule="auto"/>
        <w:ind w:right="117" w:firstLine="0"/>
        <w:rPr>
          <w:sz w:val="24"/>
        </w:rPr>
      </w:pPr>
      <w:r w:rsidRPr="005108E4">
        <w:rPr>
          <w:sz w:val="24"/>
        </w:rPr>
        <w:t>66% or more of the Licensees employees are people of color, women, Veterans, persons with disabilities, and LGBTQ+</w:t>
      </w:r>
      <w:r w:rsidRPr="005108E4">
        <w:rPr>
          <w:spacing w:val="-8"/>
          <w:sz w:val="24"/>
        </w:rPr>
        <w:t xml:space="preserve"> </w:t>
      </w:r>
      <w:r w:rsidRPr="005108E4">
        <w:rPr>
          <w:sz w:val="24"/>
        </w:rPr>
        <w:t>people;</w:t>
      </w:r>
    </w:p>
    <w:p w14:paraId="449FCBF0" w14:textId="77777777" w:rsidR="00DA2759" w:rsidRPr="005108E4" w:rsidRDefault="009A7511">
      <w:pPr>
        <w:pStyle w:val="ListParagraph"/>
        <w:numPr>
          <w:ilvl w:val="4"/>
          <w:numId w:val="55"/>
        </w:numPr>
        <w:tabs>
          <w:tab w:val="left" w:pos="2391"/>
        </w:tabs>
        <w:spacing w:line="244" w:lineRule="auto"/>
        <w:ind w:right="117" w:firstLine="0"/>
        <w:rPr>
          <w:sz w:val="24"/>
        </w:rPr>
      </w:pPr>
      <w:r w:rsidRPr="005108E4">
        <w:rPr>
          <w:sz w:val="24"/>
        </w:rPr>
        <w:t>The</w:t>
      </w:r>
      <w:r w:rsidRPr="005108E4">
        <w:rPr>
          <w:spacing w:val="-9"/>
          <w:sz w:val="24"/>
        </w:rPr>
        <w:t xml:space="preserve"> </w:t>
      </w:r>
      <w:r w:rsidRPr="005108E4">
        <w:rPr>
          <w:sz w:val="24"/>
        </w:rPr>
        <w:t>Licensee</w:t>
      </w:r>
      <w:r w:rsidRPr="005108E4">
        <w:rPr>
          <w:spacing w:val="-8"/>
          <w:sz w:val="24"/>
        </w:rPr>
        <w:t xml:space="preserve"> </w:t>
      </w:r>
      <w:r w:rsidRPr="005108E4">
        <w:rPr>
          <w:sz w:val="24"/>
        </w:rPr>
        <w:t>has</w:t>
      </w:r>
      <w:r w:rsidRPr="005108E4">
        <w:rPr>
          <w:spacing w:val="-7"/>
          <w:sz w:val="24"/>
        </w:rPr>
        <w:t xml:space="preserve"> </w:t>
      </w:r>
      <w:r w:rsidRPr="005108E4">
        <w:rPr>
          <w:sz w:val="24"/>
        </w:rPr>
        <w:t>developed,</w:t>
      </w:r>
      <w:r w:rsidRPr="005108E4">
        <w:rPr>
          <w:spacing w:val="-7"/>
          <w:sz w:val="24"/>
        </w:rPr>
        <w:t xml:space="preserve"> </w:t>
      </w:r>
      <w:r w:rsidRPr="005108E4">
        <w:rPr>
          <w:sz w:val="24"/>
        </w:rPr>
        <w:t>and</w:t>
      </w:r>
      <w:r w:rsidRPr="005108E4">
        <w:rPr>
          <w:spacing w:val="-8"/>
          <w:sz w:val="24"/>
        </w:rPr>
        <w:t xml:space="preserve"> </w:t>
      </w:r>
      <w:r w:rsidRPr="005108E4">
        <w:rPr>
          <w:sz w:val="24"/>
        </w:rPr>
        <w:t>can</w:t>
      </w:r>
      <w:r w:rsidRPr="005108E4">
        <w:rPr>
          <w:spacing w:val="-7"/>
          <w:sz w:val="24"/>
        </w:rPr>
        <w:t xml:space="preserve"> </w:t>
      </w:r>
      <w:r w:rsidRPr="005108E4">
        <w:rPr>
          <w:sz w:val="24"/>
        </w:rPr>
        <w:t>demonstrate</w:t>
      </w:r>
      <w:r w:rsidRPr="005108E4">
        <w:rPr>
          <w:spacing w:val="-8"/>
          <w:sz w:val="24"/>
        </w:rPr>
        <w:t xml:space="preserve"> </w:t>
      </w:r>
      <w:r w:rsidRPr="005108E4">
        <w:rPr>
          <w:sz w:val="24"/>
        </w:rPr>
        <w:t>execution</w:t>
      </w:r>
      <w:r w:rsidRPr="005108E4">
        <w:rPr>
          <w:spacing w:val="-8"/>
          <w:sz w:val="24"/>
        </w:rPr>
        <w:t xml:space="preserve"> </w:t>
      </w:r>
      <w:r w:rsidRPr="005108E4">
        <w:rPr>
          <w:sz w:val="24"/>
        </w:rPr>
        <w:t>of,</w:t>
      </w:r>
      <w:r w:rsidRPr="005108E4">
        <w:rPr>
          <w:spacing w:val="-7"/>
          <w:sz w:val="24"/>
        </w:rPr>
        <w:t xml:space="preserve"> </w:t>
      </w:r>
      <w:r w:rsidRPr="005108E4">
        <w:rPr>
          <w:sz w:val="24"/>
        </w:rPr>
        <w:t>a</w:t>
      </w:r>
      <w:r w:rsidRPr="005108E4">
        <w:rPr>
          <w:spacing w:val="-8"/>
          <w:sz w:val="24"/>
        </w:rPr>
        <w:t xml:space="preserve"> </w:t>
      </w:r>
      <w:r w:rsidRPr="005108E4">
        <w:rPr>
          <w:sz w:val="24"/>
        </w:rPr>
        <w:t>Diversity</w:t>
      </w:r>
      <w:r w:rsidRPr="005108E4">
        <w:rPr>
          <w:spacing w:val="-14"/>
          <w:sz w:val="24"/>
        </w:rPr>
        <w:t xml:space="preserve"> </w:t>
      </w:r>
      <w:r w:rsidRPr="005108E4">
        <w:rPr>
          <w:sz w:val="24"/>
        </w:rPr>
        <w:t>Plan</w:t>
      </w:r>
      <w:r w:rsidRPr="005108E4">
        <w:rPr>
          <w:spacing w:val="-7"/>
          <w:sz w:val="24"/>
        </w:rPr>
        <w:t xml:space="preserve"> </w:t>
      </w:r>
      <w:r w:rsidRPr="005108E4">
        <w:rPr>
          <w:sz w:val="24"/>
        </w:rPr>
        <w:t>or Positive</w:t>
      </w:r>
      <w:r w:rsidRPr="005108E4">
        <w:rPr>
          <w:spacing w:val="-13"/>
          <w:sz w:val="24"/>
        </w:rPr>
        <w:t xml:space="preserve"> </w:t>
      </w:r>
      <w:r w:rsidRPr="005108E4">
        <w:rPr>
          <w:sz w:val="24"/>
        </w:rPr>
        <w:t>Impact</w:t>
      </w:r>
      <w:r w:rsidRPr="005108E4">
        <w:rPr>
          <w:spacing w:val="-10"/>
          <w:sz w:val="24"/>
        </w:rPr>
        <w:t xml:space="preserve"> </w:t>
      </w:r>
      <w:r w:rsidRPr="005108E4">
        <w:rPr>
          <w:sz w:val="24"/>
        </w:rPr>
        <w:t>Plan</w:t>
      </w:r>
      <w:r w:rsidRPr="005108E4">
        <w:rPr>
          <w:spacing w:val="-9"/>
          <w:sz w:val="24"/>
        </w:rPr>
        <w:t xml:space="preserve"> </w:t>
      </w:r>
      <w:r w:rsidRPr="005108E4">
        <w:rPr>
          <w:sz w:val="24"/>
        </w:rPr>
        <w:t>recognized</w:t>
      </w:r>
      <w:r w:rsidRPr="005108E4">
        <w:rPr>
          <w:spacing w:val="-8"/>
          <w:sz w:val="24"/>
        </w:rPr>
        <w:t xml:space="preserve"> </w:t>
      </w:r>
      <w:r w:rsidRPr="005108E4">
        <w:rPr>
          <w:sz w:val="24"/>
        </w:rPr>
        <w:t>as</w:t>
      </w:r>
      <w:r w:rsidRPr="005108E4">
        <w:rPr>
          <w:spacing w:val="-9"/>
          <w:sz w:val="24"/>
        </w:rPr>
        <w:t xml:space="preserve"> </w:t>
      </w:r>
      <w:r w:rsidRPr="005108E4">
        <w:rPr>
          <w:sz w:val="24"/>
        </w:rPr>
        <w:t>exemplary</w:t>
      </w:r>
      <w:r w:rsidRPr="005108E4">
        <w:rPr>
          <w:spacing w:val="-16"/>
          <w:sz w:val="24"/>
        </w:rPr>
        <w:t xml:space="preserve"> </w:t>
      </w:r>
      <w:r w:rsidRPr="005108E4">
        <w:rPr>
          <w:sz w:val="24"/>
        </w:rPr>
        <w:t>by</w:t>
      </w:r>
      <w:r w:rsidRPr="005108E4">
        <w:rPr>
          <w:spacing w:val="-16"/>
          <w:sz w:val="24"/>
        </w:rPr>
        <w:t xml:space="preserve"> </w:t>
      </w:r>
      <w:r w:rsidRPr="005108E4">
        <w:rPr>
          <w:sz w:val="24"/>
        </w:rPr>
        <w:t>the</w:t>
      </w:r>
      <w:r w:rsidRPr="005108E4">
        <w:rPr>
          <w:spacing w:val="-9"/>
          <w:sz w:val="24"/>
        </w:rPr>
        <w:t xml:space="preserve"> </w:t>
      </w:r>
      <w:r w:rsidRPr="005108E4">
        <w:rPr>
          <w:sz w:val="24"/>
        </w:rPr>
        <w:t>Commission</w:t>
      </w:r>
      <w:r w:rsidRPr="005108E4">
        <w:rPr>
          <w:spacing w:val="-8"/>
          <w:sz w:val="24"/>
        </w:rPr>
        <w:t xml:space="preserve"> </w:t>
      </w:r>
      <w:r w:rsidRPr="005108E4">
        <w:rPr>
          <w:sz w:val="24"/>
        </w:rPr>
        <w:t>in</w:t>
      </w:r>
      <w:r w:rsidRPr="005108E4">
        <w:rPr>
          <w:spacing w:val="-9"/>
          <w:sz w:val="24"/>
        </w:rPr>
        <w:t xml:space="preserve"> </w:t>
      </w:r>
      <w:r w:rsidRPr="005108E4">
        <w:rPr>
          <w:sz w:val="24"/>
        </w:rPr>
        <w:t>its</w:t>
      </w:r>
      <w:r w:rsidRPr="005108E4">
        <w:rPr>
          <w:spacing w:val="-11"/>
          <w:sz w:val="24"/>
        </w:rPr>
        <w:t xml:space="preserve"> </w:t>
      </w:r>
      <w:r w:rsidRPr="005108E4">
        <w:rPr>
          <w:sz w:val="24"/>
        </w:rPr>
        <w:t>discretion;</w:t>
      </w:r>
      <w:r w:rsidRPr="005108E4">
        <w:rPr>
          <w:spacing w:val="-11"/>
          <w:sz w:val="24"/>
        </w:rPr>
        <w:t xml:space="preserve"> </w:t>
      </w:r>
      <w:r w:rsidRPr="005108E4">
        <w:rPr>
          <w:sz w:val="24"/>
        </w:rPr>
        <w:t>and</w:t>
      </w:r>
    </w:p>
    <w:p w14:paraId="415F8FE0" w14:textId="77777777" w:rsidR="00DA2759" w:rsidRPr="005108E4" w:rsidRDefault="009A7511">
      <w:pPr>
        <w:pStyle w:val="ListParagraph"/>
        <w:numPr>
          <w:ilvl w:val="4"/>
          <w:numId w:val="55"/>
        </w:numPr>
        <w:tabs>
          <w:tab w:val="left" w:pos="2367"/>
        </w:tabs>
        <w:spacing w:line="242" w:lineRule="auto"/>
        <w:ind w:right="115" w:firstLine="0"/>
        <w:rPr>
          <w:sz w:val="24"/>
        </w:rPr>
      </w:pPr>
      <w:r w:rsidRPr="005108E4">
        <w:rPr>
          <w:sz w:val="24"/>
        </w:rPr>
        <w:t>The</w:t>
      </w:r>
      <w:r w:rsidRPr="005108E4">
        <w:rPr>
          <w:spacing w:val="-15"/>
          <w:sz w:val="24"/>
        </w:rPr>
        <w:t xml:space="preserve"> </w:t>
      </w:r>
      <w:r w:rsidRPr="005108E4">
        <w:rPr>
          <w:sz w:val="24"/>
        </w:rPr>
        <w:t>Licensee</w:t>
      </w:r>
      <w:r w:rsidRPr="005108E4">
        <w:rPr>
          <w:spacing w:val="-14"/>
          <w:sz w:val="24"/>
        </w:rPr>
        <w:t xml:space="preserve"> </w:t>
      </w:r>
      <w:r w:rsidRPr="005108E4">
        <w:rPr>
          <w:sz w:val="24"/>
        </w:rPr>
        <w:t>can</w:t>
      </w:r>
      <w:r w:rsidRPr="005108E4">
        <w:rPr>
          <w:spacing w:val="-13"/>
          <w:sz w:val="24"/>
        </w:rPr>
        <w:t xml:space="preserve"> </w:t>
      </w:r>
      <w:r w:rsidRPr="005108E4">
        <w:rPr>
          <w:sz w:val="24"/>
        </w:rPr>
        <w:t>demonstrate</w:t>
      </w:r>
      <w:r w:rsidRPr="005108E4">
        <w:rPr>
          <w:spacing w:val="-14"/>
          <w:sz w:val="24"/>
        </w:rPr>
        <w:t xml:space="preserve"> </w:t>
      </w:r>
      <w:r w:rsidRPr="005108E4">
        <w:rPr>
          <w:sz w:val="24"/>
        </w:rPr>
        <w:t>that</w:t>
      </w:r>
      <w:r w:rsidRPr="005108E4">
        <w:rPr>
          <w:spacing w:val="-14"/>
          <w:sz w:val="24"/>
        </w:rPr>
        <w:t xml:space="preserve"> </w:t>
      </w:r>
      <w:r w:rsidRPr="005108E4">
        <w:rPr>
          <w:sz w:val="24"/>
        </w:rPr>
        <w:t>in</w:t>
      </w:r>
      <w:r w:rsidRPr="005108E4">
        <w:rPr>
          <w:spacing w:val="-13"/>
          <w:sz w:val="24"/>
        </w:rPr>
        <w:t xml:space="preserve"> </w:t>
      </w:r>
      <w:r w:rsidRPr="005108E4">
        <w:rPr>
          <w:sz w:val="24"/>
        </w:rPr>
        <w:t>a</w:t>
      </w:r>
      <w:r w:rsidRPr="005108E4">
        <w:rPr>
          <w:spacing w:val="-14"/>
          <w:sz w:val="24"/>
        </w:rPr>
        <w:t xml:space="preserve"> </w:t>
      </w:r>
      <w:r w:rsidRPr="005108E4">
        <w:rPr>
          <w:spacing w:val="-3"/>
          <w:sz w:val="24"/>
        </w:rPr>
        <w:t>year,</w:t>
      </w:r>
      <w:r w:rsidRPr="005108E4">
        <w:rPr>
          <w:spacing w:val="-13"/>
          <w:sz w:val="24"/>
        </w:rPr>
        <w:t xml:space="preserve"> </w:t>
      </w:r>
      <w:r w:rsidRPr="005108E4">
        <w:rPr>
          <w:sz w:val="24"/>
        </w:rPr>
        <w:t>at</w:t>
      </w:r>
      <w:r w:rsidRPr="005108E4">
        <w:rPr>
          <w:spacing w:val="-14"/>
          <w:sz w:val="24"/>
        </w:rPr>
        <w:t xml:space="preserve"> </w:t>
      </w:r>
      <w:r w:rsidRPr="005108E4">
        <w:rPr>
          <w:sz w:val="24"/>
        </w:rPr>
        <w:t>least</w:t>
      </w:r>
      <w:r w:rsidRPr="005108E4">
        <w:rPr>
          <w:spacing w:val="-10"/>
          <w:sz w:val="24"/>
        </w:rPr>
        <w:t xml:space="preserve"> </w:t>
      </w:r>
      <w:r w:rsidRPr="005108E4">
        <w:rPr>
          <w:sz w:val="24"/>
        </w:rPr>
        <w:t>one</w:t>
      </w:r>
      <w:r w:rsidRPr="005108E4">
        <w:rPr>
          <w:spacing w:val="-13"/>
          <w:sz w:val="24"/>
        </w:rPr>
        <w:t xml:space="preserve"> </w:t>
      </w:r>
      <w:r w:rsidRPr="005108E4">
        <w:rPr>
          <w:sz w:val="24"/>
        </w:rPr>
        <w:t>percent</w:t>
      </w:r>
      <w:r w:rsidRPr="005108E4">
        <w:rPr>
          <w:spacing w:val="-10"/>
          <w:sz w:val="24"/>
        </w:rPr>
        <w:t xml:space="preserve"> </w:t>
      </w:r>
      <w:r w:rsidRPr="005108E4">
        <w:rPr>
          <w:sz w:val="24"/>
        </w:rPr>
        <w:t>of</w:t>
      </w:r>
      <w:r w:rsidRPr="005108E4">
        <w:rPr>
          <w:spacing w:val="-11"/>
          <w:sz w:val="24"/>
        </w:rPr>
        <w:t xml:space="preserve"> </w:t>
      </w:r>
      <w:r w:rsidRPr="005108E4">
        <w:rPr>
          <w:sz w:val="24"/>
        </w:rPr>
        <w:t>its</w:t>
      </w:r>
      <w:r w:rsidRPr="005108E4">
        <w:rPr>
          <w:spacing w:val="-12"/>
          <w:sz w:val="24"/>
        </w:rPr>
        <w:t xml:space="preserve"> </w:t>
      </w:r>
      <w:r w:rsidRPr="005108E4">
        <w:rPr>
          <w:sz w:val="24"/>
        </w:rPr>
        <w:t>gross</w:t>
      </w:r>
      <w:r w:rsidRPr="005108E4">
        <w:rPr>
          <w:spacing w:val="-11"/>
          <w:sz w:val="24"/>
        </w:rPr>
        <w:t xml:space="preserve"> </w:t>
      </w:r>
      <w:r w:rsidRPr="005108E4">
        <w:rPr>
          <w:sz w:val="24"/>
        </w:rPr>
        <w:t>revenue or</w:t>
      </w:r>
      <w:r w:rsidRPr="005108E4">
        <w:rPr>
          <w:spacing w:val="-11"/>
          <w:sz w:val="24"/>
        </w:rPr>
        <w:t xml:space="preserve"> </w:t>
      </w:r>
      <w:r w:rsidRPr="005108E4">
        <w:rPr>
          <w:sz w:val="24"/>
        </w:rPr>
        <w:t>a</w:t>
      </w:r>
      <w:r w:rsidRPr="005108E4">
        <w:rPr>
          <w:spacing w:val="-12"/>
          <w:sz w:val="24"/>
        </w:rPr>
        <w:t xml:space="preserve"> </w:t>
      </w:r>
      <w:r w:rsidRPr="005108E4">
        <w:rPr>
          <w:sz w:val="24"/>
        </w:rPr>
        <w:t>minimum</w:t>
      </w:r>
      <w:r w:rsidRPr="005108E4">
        <w:rPr>
          <w:spacing w:val="-9"/>
          <w:sz w:val="24"/>
        </w:rPr>
        <w:t xml:space="preserve"> </w:t>
      </w:r>
      <w:r w:rsidRPr="005108E4">
        <w:rPr>
          <w:sz w:val="24"/>
        </w:rPr>
        <w:t>of</w:t>
      </w:r>
      <w:r w:rsidRPr="005108E4">
        <w:rPr>
          <w:spacing w:val="-11"/>
          <w:sz w:val="24"/>
        </w:rPr>
        <w:t xml:space="preserve"> </w:t>
      </w:r>
      <w:r w:rsidRPr="005108E4">
        <w:rPr>
          <w:sz w:val="24"/>
        </w:rPr>
        <w:t>20</w:t>
      </w:r>
      <w:r w:rsidRPr="005108E4">
        <w:rPr>
          <w:spacing w:val="-10"/>
          <w:sz w:val="24"/>
        </w:rPr>
        <w:t xml:space="preserve"> </w:t>
      </w:r>
      <w:r w:rsidRPr="005108E4">
        <w:rPr>
          <w:sz w:val="24"/>
        </w:rPr>
        <w:t>hours</w:t>
      </w:r>
      <w:r w:rsidRPr="005108E4">
        <w:rPr>
          <w:spacing w:val="-11"/>
          <w:sz w:val="24"/>
        </w:rPr>
        <w:t xml:space="preserve"> </w:t>
      </w:r>
      <w:r w:rsidRPr="005108E4">
        <w:rPr>
          <w:sz w:val="24"/>
        </w:rPr>
        <w:t>of</w:t>
      </w:r>
      <w:r w:rsidRPr="005108E4">
        <w:rPr>
          <w:spacing w:val="-10"/>
          <w:sz w:val="24"/>
        </w:rPr>
        <w:t xml:space="preserve"> </w:t>
      </w:r>
      <w:r w:rsidRPr="005108E4">
        <w:rPr>
          <w:sz w:val="24"/>
        </w:rPr>
        <w:t>each</w:t>
      </w:r>
      <w:r w:rsidRPr="005108E4">
        <w:rPr>
          <w:spacing w:val="-11"/>
          <w:sz w:val="24"/>
        </w:rPr>
        <w:t xml:space="preserve"> </w:t>
      </w:r>
      <w:r w:rsidRPr="005108E4">
        <w:rPr>
          <w:sz w:val="24"/>
        </w:rPr>
        <w:t>staff</w:t>
      </w:r>
      <w:r w:rsidRPr="005108E4">
        <w:rPr>
          <w:spacing w:val="-10"/>
          <w:sz w:val="24"/>
        </w:rPr>
        <w:t xml:space="preserve"> </w:t>
      </w:r>
      <w:r w:rsidRPr="005108E4">
        <w:rPr>
          <w:sz w:val="24"/>
        </w:rPr>
        <w:t>member's</w:t>
      </w:r>
      <w:r w:rsidRPr="005108E4">
        <w:rPr>
          <w:spacing w:val="-13"/>
          <w:sz w:val="24"/>
        </w:rPr>
        <w:t xml:space="preserve"> </w:t>
      </w:r>
      <w:r w:rsidRPr="005108E4">
        <w:rPr>
          <w:sz w:val="24"/>
        </w:rPr>
        <w:t>paid</w:t>
      </w:r>
      <w:r w:rsidRPr="005108E4">
        <w:rPr>
          <w:spacing w:val="-12"/>
          <w:sz w:val="24"/>
        </w:rPr>
        <w:t xml:space="preserve"> </w:t>
      </w:r>
      <w:r w:rsidRPr="005108E4">
        <w:rPr>
          <w:sz w:val="24"/>
        </w:rPr>
        <w:t>time</w:t>
      </w:r>
      <w:r w:rsidRPr="005108E4">
        <w:rPr>
          <w:spacing w:val="-12"/>
          <w:sz w:val="24"/>
        </w:rPr>
        <w:t xml:space="preserve"> </w:t>
      </w:r>
      <w:r w:rsidRPr="005108E4">
        <w:rPr>
          <w:sz w:val="24"/>
        </w:rPr>
        <w:t>is</w:t>
      </w:r>
      <w:r w:rsidRPr="005108E4">
        <w:rPr>
          <w:spacing w:val="-10"/>
          <w:sz w:val="24"/>
        </w:rPr>
        <w:t xml:space="preserve"> </w:t>
      </w:r>
      <w:r w:rsidRPr="005108E4">
        <w:rPr>
          <w:sz w:val="24"/>
        </w:rPr>
        <w:t>contributed</w:t>
      </w:r>
      <w:r w:rsidRPr="005108E4">
        <w:rPr>
          <w:spacing w:val="-11"/>
          <w:sz w:val="24"/>
        </w:rPr>
        <w:t xml:space="preserve"> </w:t>
      </w:r>
      <w:r w:rsidRPr="005108E4">
        <w:rPr>
          <w:sz w:val="24"/>
        </w:rPr>
        <w:t>to</w:t>
      </w:r>
      <w:r w:rsidRPr="005108E4">
        <w:rPr>
          <w:spacing w:val="-11"/>
          <w:sz w:val="24"/>
        </w:rPr>
        <w:t xml:space="preserve"> </w:t>
      </w:r>
      <w:r w:rsidRPr="005108E4">
        <w:rPr>
          <w:sz w:val="24"/>
        </w:rPr>
        <w:t>supporting Qualifying Patients and</w:t>
      </w:r>
      <w:r w:rsidRPr="005108E4">
        <w:rPr>
          <w:spacing w:val="-6"/>
          <w:sz w:val="24"/>
        </w:rPr>
        <w:t xml:space="preserve"> </w:t>
      </w:r>
      <w:r w:rsidRPr="005108E4">
        <w:rPr>
          <w:sz w:val="24"/>
        </w:rPr>
        <w:t>Caregivers.</w:t>
      </w:r>
    </w:p>
    <w:p w14:paraId="0A1F6E7A" w14:textId="77777777" w:rsidR="00DA2759" w:rsidRPr="005108E4" w:rsidRDefault="009A7511">
      <w:pPr>
        <w:pStyle w:val="BodyText"/>
        <w:spacing w:line="242" w:lineRule="auto"/>
        <w:ind w:left="1675" w:right="116" w:firstLine="359"/>
      </w:pPr>
      <w:r w:rsidRPr="005108E4">
        <w:t>A</w:t>
      </w:r>
      <w:r w:rsidRPr="005108E4">
        <w:rPr>
          <w:spacing w:val="-20"/>
        </w:rPr>
        <w:t xml:space="preserve"> </w:t>
      </w:r>
      <w:r w:rsidRPr="005108E4">
        <w:t>Social</w:t>
      </w:r>
      <w:r w:rsidRPr="005108E4">
        <w:rPr>
          <w:spacing w:val="-19"/>
        </w:rPr>
        <w:t xml:space="preserve"> </w:t>
      </w:r>
      <w:r w:rsidRPr="005108E4">
        <w:t>Justice</w:t>
      </w:r>
      <w:r w:rsidRPr="005108E4">
        <w:rPr>
          <w:spacing w:val="-20"/>
        </w:rPr>
        <w:t xml:space="preserve"> </w:t>
      </w:r>
      <w:r w:rsidRPr="005108E4">
        <w:rPr>
          <w:spacing w:val="-3"/>
        </w:rPr>
        <w:t>Leader</w:t>
      </w:r>
      <w:r w:rsidRPr="005108E4">
        <w:rPr>
          <w:spacing w:val="-20"/>
        </w:rPr>
        <w:t xml:space="preserve"> </w:t>
      </w:r>
      <w:r w:rsidRPr="005108E4">
        <w:t>may</w:t>
      </w:r>
      <w:r w:rsidRPr="005108E4">
        <w:rPr>
          <w:spacing w:val="-27"/>
        </w:rPr>
        <w:t xml:space="preserve"> </w:t>
      </w:r>
      <w:r w:rsidRPr="005108E4">
        <w:t>use</w:t>
      </w:r>
      <w:r w:rsidRPr="005108E4">
        <w:rPr>
          <w:spacing w:val="-20"/>
        </w:rPr>
        <w:t xml:space="preserve"> </w:t>
      </w:r>
      <w:r w:rsidRPr="005108E4">
        <w:t>a</w:t>
      </w:r>
      <w:r w:rsidRPr="005108E4">
        <w:rPr>
          <w:spacing w:val="-18"/>
        </w:rPr>
        <w:t xml:space="preserve"> </w:t>
      </w:r>
      <w:r w:rsidRPr="005108E4">
        <w:t>logo</w:t>
      </w:r>
      <w:r w:rsidRPr="005108E4">
        <w:rPr>
          <w:spacing w:val="-17"/>
        </w:rPr>
        <w:t xml:space="preserve"> </w:t>
      </w:r>
      <w:r w:rsidRPr="005108E4">
        <w:t>or</w:t>
      </w:r>
      <w:r w:rsidRPr="005108E4">
        <w:rPr>
          <w:spacing w:val="-18"/>
        </w:rPr>
        <w:t xml:space="preserve"> </w:t>
      </w:r>
      <w:r w:rsidRPr="005108E4">
        <w:t>symbol</w:t>
      </w:r>
      <w:r w:rsidRPr="005108E4">
        <w:rPr>
          <w:spacing w:val="-16"/>
        </w:rPr>
        <w:t xml:space="preserve"> </w:t>
      </w:r>
      <w:r w:rsidRPr="005108E4">
        <w:t>created</w:t>
      </w:r>
      <w:r w:rsidRPr="005108E4">
        <w:rPr>
          <w:spacing w:val="-17"/>
        </w:rPr>
        <w:t xml:space="preserve"> </w:t>
      </w:r>
      <w:r w:rsidRPr="005108E4">
        <w:t>by</w:t>
      </w:r>
      <w:r w:rsidRPr="005108E4">
        <w:rPr>
          <w:spacing w:val="-24"/>
        </w:rPr>
        <w:t xml:space="preserve"> </w:t>
      </w:r>
      <w:r w:rsidRPr="005108E4">
        <w:t>the</w:t>
      </w:r>
      <w:r w:rsidRPr="005108E4">
        <w:rPr>
          <w:spacing w:val="-18"/>
        </w:rPr>
        <w:t xml:space="preserve"> </w:t>
      </w:r>
      <w:r w:rsidRPr="005108E4">
        <w:t>Commission</w:t>
      </w:r>
      <w:r w:rsidRPr="005108E4">
        <w:rPr>
          <w:spacing w:val="-17"/>
        </w:rPr>
        <w:t xml:space="preserve"> </w:t>
      </w:r>
      <w:r w:rsidRPr="005108E4">
        <w:t>to</w:t>
      </w:r>
      <w:r w:rsidRPr="005108E4">
        <w:rPr>
          <w:spacing w:val="-19"/>
        </w:rPr>
        <w:t xml:space="preserve"> </w:t>
      </w:r>
      <w:r w:rsidRPr="005108E4">
        <w:t>indicate its leadership</w:t>
      </w:r>
      <w:r w:rsidRPr="005108E4">
        <w:rPr>
          <w:spacing w:val="-2"/>
        </w:rPr>
        <w:t xml:space="preserve"> </w:t>
      </w:r>
      <w:r w:rsidRPr="005108E4">
        <w:t>status.</w:t>
      </w:r>
    </w:p>
    <w:p w14:paraId="72DDF996" w14:textId="77777777" w:rsidR="00DA2759" w:rsidRPr="005108E4" w:rsidRDefault="009A7511">
      <w:pPr>
        <w:pStyle w:val="ListParagraph"/>
        <w:numPr>
          <w:ilvl w:val="3"/>
          <w:numId w:val="55"/>
        </w:numPr>
        <w:tabs>
          <w:tab w:val="left" w:pos="2084"/>
        </w:tabs>
        <w:spacing w:line="242" w:lineRule="auto"/>
        <w:ind w:left="1675" w:right="117" w:firstLine="0"/>
        <w:rPr>
          <w:sz w:val="24"/>
        </w:rPr>
      </w:pPr>
      <w:r w:rsidRPr="005108E4">
        <w:rPr>
          <w:spacing w:val="-3"/>
          <w:sz w:val="24"/>
          <w:u w:val="single"/>
        </w:rPr>
        <w:t>Local</w:t>
      </w:r>
      <w:r w:rsidRPr="005108E4">
        <w:rPr>
          <w:spacing w:val="-21"/>
          <w:sz w:val="24"/>
          <w:u w:val="single"/>
        </w:rPr>
        <w:t xml:space="preserve"> </w:t>
      </w:r>
      <w:r w:rsidRPr="005108E4">
        <w:rPr>
          <w:sz w:val="24"/>
          <w:u w:val="single"/>
        </w:rPr>
        <w:t>Employment</w:t>
      </w:r>
      <w:r w:rsidRPr="005108E4">
        <w:rPr>
          <w:spacing w:val="-21"/>
          <w:sz w:val="24"/>
          <w:u w:val="single"/>
        </w:rPr>
        <w:t xml:space="preserve"> </w:t>
      </w:r>
      <w:r w:rsidRPr="005108E4">
        <w:rPr>
          <w:sz w:val="24"/>
          <w:u w:val="single"/>
        </w:rPr>
        <w:t>Leader</w:t>
      </w:r>
      <w:r w:rsidRPr="005108E4">
        <w:rPr>
          <w:sz w:val="24"/>
        </w:rPr>
        <w:t>.</w:t>
      </w:r>
      <w:r w:rsidRPr="005108E4">
        <w:rPr>
          <w:spacing w:val="19"/>
          <w:sz w:val="24"/>
        </w:rPr>
        <w:t xml:space="preserve"> </w:t>
      </w:r>
      <w:r w:rsidRPr="005108E4">
        <w:rPr>
          <w:spacing w:val="-3"/>
          <w:sz w:val="24"/>
        </w:rPr>
        <w:t>In</w:t>
      </w:r>
      <w:r w:rsidRPr="005108E4">
        <w:rPr>
          <w:spacing w:val="-24"/>
          <w:sz w:val="24"/>
        </w:rPr>
        <w:t xml:space="preserve"> </w:t>
      </w:r>
      <w:r w:rsidRPr="005108E4">
        <w:rPr>
          <w:sz w:val="24"/>
        </w:rPr>
        <w:t>the</w:t>
      </w:r>
      <w:r w:rsidRPr="005108E4">
        <w:rPr>
          <w:spacing w:val="-24"/>
          <w:sz w:val="24"/>
        </w:rPr>
        <w:t xml:space="preserve"> </w:t>
      </w:r>
      <w:r w:rsidRPr="005108E4">
        <w:rPr>
          <w:spacing w:val="-3"/>
          <w:sz w:val="24"/>
        </w:rPr>
        <w:t>year</w:t>
      </w:r>
      <w:r w:rsidRPr="005108E4">
        <w:rPr>
          <w:spacing w:val="-23"/>
          <w:sz w:val="24"/>
        </w:rPr>
        <w:t xml:space="preserve"> </w:t>
      </w:r>
      <w:r w:rsidRPr="005108E4">
        <w:rPr>
          <w:sz w:val="24"/>
        </w:rPr>
        <w:t>preceding</w:t>
      </w:r>
      <w:r w:rsidRPr="005108E4">
        <w:rPr>
          <w:spacing w:val="-26"/>
          <w:sz w:val="24"/>
        </w:rPr>
        <w:t xml:space="preserve"> </w:t>
      </w:r>
      <w:r w:rsidRPr="005108E4">
        <w:rPr>
          <w:sz w:val="24"/>
        </w:rPr>
        <w:t>the</w:t>
      </w:r>
      <w:r w:rsidRPr="005108E4">
        <w:rPr>
          <w:spacing w:val="-24"/>
          <w:sz w:val="24"/>
        </w:rPr>
        <w:t xml:space="preserve"> </w:t>
      </w:r>
      <w:r w:rsidRPr="005108E4">
        <w:rPr>
          <w:sz w:val="24"/>
        </w:rPr>
        <w:t>date</w:t>
      </w:r>
      <w:r w:rsidRPr="005108E4">
        <w:rPr>
          <w:spacing w:val="-24"/>
          <w:sz w:val="24"/>
        </w:rPr>
        <w:t xml:space="preserve"> </w:t>
      </w:r>
      <w:r w:rsidRPr="005108E4">
        <w:rPr>
          <w:sz w:val="24"/>
        </w:rPr>
        <w:t>of</w:t>
      </w:r>
      <w:r w:rsidRPr="005108E4">
        <w:rPr>
          <w:spacing w:val="-22"/>
          <w:sz w:val="24"/>
        </w:rPr>
        <w:t xml:space="preserve"> </w:t>
      </w:r>
      <w:r w:rsidRPr="005108E4">
        <w:rPr>
          <w:sz w:val="24"/>
        </w:rPr>
        <w:t>application</w:t>
      </w:r>
      <w:r w:rsidRPr="005108E4">
        <w:rPr>
          <w:spacing w:val="-20"/>
          <w:sz w:val="24"/>
        </w:rPr>
        <w:t xml:space="preserve"> </w:t>
      </w:r>
      <w:r w:rsidRPr="005108E4">
        <w:rPr>
          <w:sz w:val="24"/>
        </w:rPr>
        <w:t>for</w:t>
      </w:r>
      <w:r w:rsidRPr="005108E4">
        <w:rPr>
          <w:spacing w:val="-22"/>
          <w:sz w:val="24"/>
        </w:rPr>
        <w:t xml:space="preserve"> </w:t>
      </w:r>
      <w:r w:rsidRPr="005108E4">
        <w:rPr>
          <w:sz w:val="24"/>
        </w:rPr>
        <w:t>a</w:t>
      </w:r>
      <w:r w:rsidRPr="005108E4">
        <w:rPr>
          <w:spacing w:val="-22"/>
          <w:sz w:val="24"/>
        </w:rPr>
        <w:t xml:space="preserve"> </w:t>
      </w:r>
      <w:r w:rsidRPr="005108E4">
        <w:rPr>
          <w:sz w:val="24"/>
        </w:rPr>
        <w:t>leadership rating:</w:t>
      </w:r>
    </w:p>
    <w:p w14:paraId="48BCE355" w14:textId="77777777" w:rsidR="00DA2759" w:rsidRPr="005108E4" w:rsidRDefault="009A7511">
      <w:pPr>
        <w:pStyle w:val="ListParagraph"/>
        <w:numPr>
          <w:ilvl w:val="4"/>
          <w:numId w:val="55"/>
        </w:numPr>
        <w:tabs>
          <w:tab w:val="left" w:pos="2355"/>
        </w:tabs>
        <w:spacing w:line="242" w:lineRule="auto"/>
        <w:ind w:right="117" w:firstLine="0"/>
        <w:rPr>
          <w:sz w:val="24"/>
        </w:rPr>
      </w:pPr>
      <w:r w:rsidRPr="005108E4">
        <w:rPr>
          <w:sz w:val="24"/>
        </w:rPr>
        <w:t>51%</w:t>
      </w:r>
      <w:r w:rsidRPr="005108E4">
        <w:rPr>
          <w:spacing w:val="-18"/>
          <w:sz w:val="24"/>
        </w:rPr>
        <w:t xml:space="preserve"> </w:t>
      </w:r>
      <w:r w:rsidRPr="005108E4">
        <w:rPr>
          <w:sz w:val="24"/>
        </w:rPr>
        <w:t>or</w:t>
      </w:r>
      <w:r w:rsidRPr="005108E4">
        <w:rPr>
          <w:spacing w:val="-21"/>
          <w:sz w:val="24"/>
        </w:rPr>
        <w:t xml:space="preserve"> </w:t>
      </w:r>
      <w:r w:rsidRPr="005108E4">
        <w:rPr>
          <w:sz w:val="24"/>
        </w:rPr>
        <w:t>more</w:t>
      </w:r>
      <w:r w:rsidRPr="005108E4">
        <w:rPr>
          <w:spacing w:val="-20"/>
          <w:sz w:val="24"/>
        </w:rPr>
        <w:t xml:space="preserve"> </w:t>
      </w:r>
      <w:r w:rsidRPr="005108E4">
        <w:rPr>
          <w:sz w:val="24"/>
        </w:rPr>
        <w:t>of</w:t>
      </w:r>
      <w:r w:rsidRPr="005108E4">
        <w:rPr>
          <w:spacing w:val="-21"/>
          <w:sz w:val="24"/>
        </w:rPr>
        <w:t xml:space="preserve"> </w:t>
      </w:r>
      <w:r w:rsidRPr="005108E4">
        <w:rPr>
          <w:sz w:val="24"/>
        </w:rPr>
        <w:t>the</w:t>
      </w:r>
      <w:r w:rsidRPr="005108E4">
        <w:rPr>
          <w:spacing w:val="-20"/>
          <w:sz w:val="24"/>
        </w:rPr>
        <w:t xml:space="preserve"> </w:t>
      </w:r>
      <w:r w:rsidRPr="005108E4">
        <w:rPr>
          <w:sz w:val="24"/>
        </w:rPr>
        <w:t>Licensee's</w:t>
      </w:r>
      <w:r w:rsidRPr="005108E4">
        <w:rPr>
          <w:spacing w:val="-19"/>
          <w:sz w:val="24"/>
        </w:rPr>
        <w:t xml:space="preserve"> </w:t>
      </w:r>
      <w:r w:rsidRPr="005108E4">
        <w:rPr>
          <w:sz w:val="24"/>
        </w:rPr>
        <w:t>employees</w:t>
      </w:r>
      <w:r w:rsidRPr="005108E4">
        <w:rPr>
          <w:spacing w:val="-20"/>
          <w:sz w:val="24"/>
        </w:rPr>
        <w:t xml:space="preserve"> </w:t>
      </w:r>
      <w:r w:rsidRPr="005108E4">
        <w:rPr>
          <w:sz w:val="24"/>
        </w:rPr>
        <w:t>have</w:t>
      </w:r>
      <w:r w:rsidRPr="005108E4">
        <w:rPr>
          <w:spacing w:val="-20"/>
          <w:sz w:val="24"/>
        </w:rPr>
        <w:t xml:space="preserve"> </w:t>
      </w:r>
      <w:r w:rsidRPr="005108E4">
        <w:rPr>
          <w:sz w:val="24"/>
        </w:rPr>
        <w:t>been</w:t>
      </w:r>
      <w:r w:rsidRPr="005108E4">
        <w:rPr>
          <w:spacing w:val="-20"/>
          <w:sz w:val="24"/>
        </w:rPr>
        <w:t xml:space="preserve"> </w:t>
      </w:r>
      <w:r w:rsidRPr="005108E4">
        <w:rPr>
          <w:sz w:val="24"/>
        </w:rPr>
        <w:t>a</w:t>
      </w:r>
      <w:r w:rsidRPr="005108E4">
        <w:rPr>
          <w:spacing w:val="-20"/>
          <w:sz w:val="24"/>
        </w:rPr>
        <w:t xml:space="preserve"> </w:t>
      </w:r>
      <w:r w:rsidRPr="005108E4">
        <w:rPr>
          <w:sz w:val="24"/>
        </w:rPr>
        <w:t>Massachusetts</w:t>
      </w:r>
      <w:r w:rsidRPr="005108E4">
        <w:rPr>
          <w:spacing w:val="-20"/>
          <w:sz w:val="24"/>
        </w:rPr>
        <w:t xml:space="preserve"> </w:t>
      </w:r>
      <w:r w:rsidRPr="005108E4">
        <w:rPr>
          <w:sz w:val="24"/>
        </w:rPr>
        <w:t>Resident</w:t>
      </w:r>
      <w:r w:rsidRPr="005108E4">
        <w:rPr>
          <w:spacing w:val="-19"/>
          <w:sz w:val="24"/>
        </w:rPr>
        <w:t xml:space="preserve"> </w:t>
      </w:r>
      <w:r w:rsidRPr="005108E4">
        <w:rPr>
          <w:sz w:val="24"/>
        </w:rPr>
        <w:t>for</w:t>
      </w:r>
      <w:r w:rsidRPr="005108E4">
        <w:rPr>
          <w:spacing w:val="-20"/>
          <w:sz w:val="24"/>
        </w:rPr>
        <w:t xml:space="preserve"> </w:t>
      </w:r>
      <w:r w:rsidRPr="005108E4">
        <w:rPr>
          <w:sz w:val="24"/>
        </w:rPr>
        <w:t>12 months or more, as determined by the Commission;</w:t>
      </w:r>
      <w:r w:rsidRPr="005108E4">
        <w:rPr>
          <w:spacing w:val="-17"/>
          <w:sz w:val="24"/>
        </w:rPr>
        <w:t xml:space="preserve"> </w:t>
      </w:r>
      <w:r w:rsidRPr="005108E4">
        <w:rPr>
          <w:sz w:val="24"/>
        </w:rPr>
        <w:t>and</w:t>
      </w:r>
    </w:p>
    <w:p w14:paraId="116A06D4" w14:textId="77777777" w:rsidR="00DA2759" w:rsidRPr="005108E4" w:rsidRDefault="009A7511">
      <w:pPr>
        <w:pStyle w:val="ListParagraph"/>
        <w:numPr>
          <w:ilvl w:val="4"/>
          <w:numId w:val="55"/>
        </w:numPr>
        <w:tabs>
          <w:tab w:val="left" w:pos="2345"/>
        </w:tabs>
        <w:spacing w:before="1" w:line="242" w:lineRule="auto"/>
        <w:ind w:right="117" w:firstLine="0"/>
        <w:rPr>
          <w:sz w:val="24"/>
        </w:rPr>
      </w:pPr>
      <w:r w:rsidRPr="005108E4">
        <w:rPr>
          <w:sz w:val="24"/>
        </w:rPr>
        <w:t>51%</w:t>
      </w:r>
      <w:r w:rsidRPr="005108E4">
        <w:rPr>
          <w:spacing w:val="-22"/>
          <w:sz w:val="24"/>
        </w:rPr>
        <w:t xml:space="preserve"> </w:t>
      </w:r>
      <w:r w:rsidRPr="005108E4">
        <w:rPr>
          <w:sz w:val="24"/>
        </w:rPr>
        <w:t>or</w:t>
      </w:r>
      <w:r w:rsidRPr="005108E4">
        <w:rPr>
          <w:spacing w:val="-22"/>
          <w:sz w:val="24"/>
        </w:rPr>
        <w:t xml:space="preserve"> </w:t>
      </w:r>
      <w:r w:rsidRPr="005108E4">
        <w:rPr>
          <w:sz w:val="24"/>
        </w:rPr>
        <w:t>more</w:t>
      </w:r>
      <w:r w:rsidRPr="005108E4">
        <w:rPr>
          <w:spacing w:val="-22"/>
          <w:sz w:val="24"/>
        </w:rPr>
        <w:t xml:space="preserve"> </w:t>
      </w:r>
      <w:r w:rsidRPr="005108E4">
        <w:rPr>
          <w:sz w:val="24"/>
        </w:rPr>
        <w:t>of</w:t>
      </w:r>
      <w:r w:rsidRPr="005108E4">
        <w:rPr>
          <w:spacing w:val="-22"/>
          <w:sz w:val="24"/>
        </w:rPr>
        <w:t xml:space="preserve"> </w:t>
      </w:r>
      <w:r w:rsidRPr="005108E4">
        <w:rPr>
          <w:sz w:val="24"/>
        </w:rPr>
        <w:t>the</w:t>
      </w:r>
      <w:r w:rsidRPr="005108E4">
        <w:rPr>
          <w:spacing w:val="-21"/>
          <w:sz w:val="24"/>
        </w:rPr>
        <w:t xml:space="preserve"> </w:t>
      </w:r>
      <w:r w:rsidRPr="005108E4">
        <w:rPr>
          <w:sz w:val="24"/>
        </w:rPr>
        <w:t>Licensee's</w:t>
      </w:r>
      <w:r w:rsidRPr="005108E4">
        <w:rPr>
          <w:spacing w:val="-21"/>
          <w:sz w:val="24"/>
        </w:rPr>
        <w:t xml:space="preserve"> </w:t>
      </w:r>
      <w:r w:rsidRPr="005108E4">
        <w:rPr>
          <w:sz w:val="24"/>
        </w:rPr>
        <w:t>Executives</w:t>
      </w:r>
      <w:r w:rsidRPr="005108E4">
        <w:rPr>
          <w:spacing w:val="-21"/>
          <w:sz w:val="24"/>
        </w:rPr>
        <w:t xml:space="preserve"> </w:t>
      </w:r>
      <w:r w:rsidRPr="005108E4">
        <w:rPr>
          <w:sz w:val="24"/>
        </w:rPr>
        <w:t>have</w:t>
      </w:r>
      <w:r w:rsidRPr="005108E4">
        <w:rPr>
          <w:spacing w:val="-20"/>
          <w:sz w:val="24"/>
        </w:rPr>
        <w:t xml:space="preserve"> </w:t>
      </w:r>
      <w:r w:rsidRPr="005108E4">
        <w:rPr>
          <w:sz w:val="24"/>
        </w:rPr>
        <w:t>been</w:t>
      </w:r>
      <w:r w:rsidRPr="005108E4">
        <w:rPr>
          <w:spacing w:val="-19"/>
          <w:sz w:val="24"/>
        </w:rPr>
        <w:t xml:space="preserve"> </w:t>
      </w:r>
      <w:r w:rsidRPr="005108E4">
        <w:rPr>
          <w:sz w:val="24"/>
        </w:rPr>
        <w:t>a</w:t>
      </w:r>
      <w:r w:rsidRPr="005108E4">
        <w:rPr>
          <w:spacing w:val="-20"/>
          <w:sz w:val="24"/>
        </w:rPr>
        <w:t xml:space="preserve"> </w:t>
      </w:r>
      <w:r w:rsidRPr="005108E4">
        <w:rPr>
          <w:sz w:val="24"/>
        </w:rPr>
        <w:t>Massachusetts</w:t>
      </w:r>
      <w:r w:rsidRPr="005108E4">
        <w:rPr>
          <w:spacing w:val="-21"/>
          <w:sz w:val="24"/>
        </w:rPr>
        <w:t xml:space="preserve"> </w:t>
      </w:r>
      <w:r w:rsidRPr="005108E4">
        <w:rPr>
          <w:sz w:val="24"/>
        </w:rPr>
        <w:t>Resident</w:t>
      </w:r>
      <w:r w:rsidRPr="005108E4">
        <w:rPr>
          <w:spacing w:val="-21"/>
          <w:sz w:val="24"/>
        </w:rPr>
        <w:t xml:space="preserve"> </w:t>
      </w:r>
      <w:r w:rsidRPr="005108E4">
        <w:rPr>
          <w:sz w:val="24"/>
        </w:rPr>
        <w:t>for</w:t>
      </w:r>
      <w:r w:rsidRPr="005108E4">
        <w:rPr>
          <w:spacing w:val="-22"/>
          <w:sz w:val="24"/>
        </w:rPr>
        <w:t xml:space="preserve"> </w:t>
      </w:r>
      <w:r w:rsidRPr="005108E4">
        <w:rPr>
          <w:sz w:val="24"/>
        </w:rPr>
        <w:t>12 months or more, as determined by the</w:t>
      </w:r>
      <w:r w:rsidRPr="005108E4">
        <w:rPr>
          <w:spacing w:val="-16"/>
          <w:sz w:val="24"/>
        </w:rPr>
        <w:t xml:space="preserve"> </w:t>
      </w:r>
      <w:r w:rsidRPr="005108E4">
        <w:rPr>
          <w:sz w:val="24"/>
        </w:rPr>
        <w:t>Commission.</w:t>
      </w:r>
    </w:p>
    <w:p w14:paraId="2B94A96A" w14:textId="77777777" w:rsidR="00DA2759" w:rsidRPr="005108E4" w:rsidRDefault="009A7511">
      <w:pPr>
        <w:pStyle w:val="ListParagraph"/>
        <w:numPr>
          <w:ilvl w:val="4"/>
          <w:numId w:val="55"/>
        </w:numPr>
        <w:tabs>
          <w:tab w:val="left" w:pos="2403"/>
        </w:tabs>
        <w:spacing w:before="2" w:line="242" w:lineRule="auto"/>
        <w:ind w:right="116" w:firstLine="0"/>
        <w:rPr>
          <w:sz w:val="24"/>
        </w:rPr>
      </w:pPr>
      <w:r w:rsidRPr="005108E4">
        <w:rPr>
          <w:sz w:val="24"/>
        </w:rPr>
        <w:t>51% or more of ancillary business service expenditures purchased by the Licensee have</w:t>
      </w:r>
      <w:r w:rsidRPr="005108E4">
        <w:rPr>
          <w:spacing w:val="-6"/>
          <w:sz w:val="24"/>
        </w:rPr>
        <w:t xml:space="preserve"> </w:t>
      </w:r>
      <w:r w:rsidRPr="005108E4">
        <w:rPr>
          <w:sz w:val="24"/>
        </w:rPr>
        <w:t>been</w:t>
      </w:r>
      <w:r w:rsidRPr="005108E4">
        <w:rPr>
          <w:spacing w:val="-4"/>
          <w:sz w:val="24"/>
        </w:rPr>
        <w:t xml:space="preserve"> </w:t>
      </w:r>
      <w:r w:rsidRPr="005108E4">
        <w:rPr>
          <w:sz w:val="24"/>
        </w:rPr>
        <w:t>from</w:t>
      </w:r>
      <w:r w:rsidRPr="005108E4">
        <w:rPr>
          <w:spacing w:val="-4"/>
          <w:sz w:val="24"/>
        </w:rPr>
        <w:t xml:space="preserve"> </w:t>
      </w:r>
      <w:r w:rsidRPr="005108E4">
        <w:rPr>
          <w:sz w:val="24"/>
        </w:rPr>
        <w:t>businesses</w:t>
      </w:r>
      <w:r w:rsidRPr="005108E4">
        <w:rPr>
          <w:spacing w:val="-4"/>
          <w:sz w:val="24"/>
        </w:rPr>
        <w:t xml:space="preserve"> </w:t>
      </w:r>
      <w:r w:rsidRPr="005108E4">
        <w:rPr>
          <w:sz w:val="24"/>
        </w:rPr>
        <w:t>with</w:t>
      </w:r>
      <w:r w:rsidRPr="005108E4">
        <w:rPr>
          <w:spacing w:val="-4"/>
          <w:sz w:val="24"/>
        </w:rPr>
        <w:t xml:space="preserve"> </w:t>
      </w:r>
      <w:r w:rsidRPr="005108E4">
        <w:rPr>
          <w:sz w:val="24"/>
        </w:rPr>
        <w:t>its</w:t>
      </w:r>
      <w:r w:rsidRPr="005108E4">
        <w:rPr>
          <w:spacing w:val="-4"/>
          <w:sz w:val="24"/>
        </w:rPr>
        <w:t xml:space="preserve"> </w:t>
      </w:r>
      <w:r w:rsidRPr="005108E4">
        <w:rPr>
          <w:sz w:val="24"/>
        </w:rPr>
        <w:t>primary</w:t>
      </w:r>
      <w:r w:rsidRPr="005108E4">
        <w:rPr>
          <w:spacing w:val="-11"/>
          <w:sz w:val="24"/>
        </w:rPr>
        <w:t xml:space="preserve"> </w:t>
      </w:r>
      <w:r w:rsidRPr="005108E4">
        <w:rPr>
          <w:sz w:val="24"/>
        </w:rPr>
        <w:t>place</w:t>
      </w:r>
      <w:r w:rsidRPr="005108E4">
        <w:rPr>
          <w:spacing w:val="-5"/>
          <w:sz w:val="24"/>
        </w:rPr>
        <w:t xml:space="preserve"> </w:t>
      </w:r>
      <w:r w:rsidRPr="005108E4">
        <w:rPr>
          <w:sz w:val="24"/>
        </w:rPr>
        <w:t>of</w:t>
      </w:r>
      <w:r w:rsidRPr="005108E4">
        <w:rPr>
          <w:spacing w:val="-5"/>
          <w:sz w:val="24"/>
        </w:rPr>
        <w:t xml:space="preserve"> </w:t>
      </w:r>
      <w:r w:rsidRPr="005108E4">
        <w:rPr>
          <w:sz w:val="24"/>
        </w:rPr>
        <w:t>businesses</w:t>
      </w:r>
      <w:r w:rsidRPr="005108E4">
        <w:rPr>
          <w:spacing w:val="-3"/>
          <w:sz w:val="24"/>
        </w:rPr>
        <w:t xml:space="preserve"> </w:t>
      </w:r>
      <w:r w:rsidRPr="005108E4">
        <w:rPr>
          <w:sz w:val="24"/>
        </w:rPr>
        <w:t>within</w:t>
      </w:r>
      <w:r w:rsidRPr="005108E4">
        <w:rPr>
          <w:spacing w:val="-5"/>
          <w:sz w:val="24"/>
        </w:rPr>
        <w:t xml:space="preserve"> </w:t>
      </w:r>
      <w:r w:rsidRPr="005108E4">
        <w:rPr>
          <w:sz w:val="24"/>
        </w:rPr>
        <w:t>Massachusetts.</w:t>
      </w:r>
    </w:p>
    <w:p w14:paraId="01341C68" w14:textId="77777777" w:rsidR="00DA2759" w:rsidRPr="005108E4" w:rsidRDefault="009A7511">
      <w:pPr>
        <w:pStyle w:val="ListParagraph"/>
        <w:numPr>
          <w:ilvl w:val="3"/>
          <w:numId w:val="55"/>
        </w:numPr>
        <w:tabs>
          <w:tab w:val="left" w:pos="2120"/>
        </w:tabs>
        <w:spacing w:before="2" w:line="242" w:lineRule="auto"/>
        <w:ind w:left="1675" w:right="115" w:firstLine="0"/>
        <w:rPr>
          <w:sz w:val="24"/>
        </w:rPr>
      </w:pPr>
      <w:r w:rsidRPr="005108E4">
        <w:rPr>
          <w:sz w:val="24"/>
          <w:u w:val="single"/>
        </w:rPr>
        <w:t>Energy and Environmental Leader</w:t>
      </w:r>
      <w:r w:rsidRPr="005108E4">
        <w:rPr>
          <w:sz w:val="24"/>
        </w:rPr>
        <w:t>.</w:t>
      </w:r>
      <w:r w:rsidRPr="005108E4">
        <w:rPr>
          <w:spacing w:val="8"/>
          <w:sz w:val="24"/>
        </w:rPr>
        <w:t xml:space="preserve"> </w:t>
      </w:r>
      <w:r w:rsidRPr="005108E4">
        <w:rPr>
          <w:spacing w:val="-3"/>
          <w:sz w:val="24"/>
        </w:rPr>
        <w:t xml:space="preserve">In </w:t>
      </w:r>
      <w:r w:rsidRPr="005108E4">
        <w:rPr>
          <w:sz w:val="24"/>
        </w:rPr>
        <w:t xml:space="preserve">the </w:t>
      </w:r>
      <w:r w:rsidRPr="005108E4">
        <w:rPr>
          <w:spacing w:val="-3"/>
          <w:sz w:val="24"/>
        </w:rPr>
        <w:t xml:space="preserve">year </w:t>
      </w:r>
      <w:r w:rsidRPr="005108E4">
        <w:rPr>
          <w:sz w:val="24"/>
        </w:rPr>
        <w:t>preceding the date of application for a leadership rating, the licensee has met the energy and environmental goals in one or more subcategories in compliance with criteria published as Appendix B in the Energy &amp; Environment Compiled</w:t>
      </w:r>
      <w:r w:rsidRPr="005108E4">
        <w:rPr>
          <w:spacing w:val="-2"/>
          <w:sz w:val="24"/>
        </w:rPr>
        <w:t xml:space="preserve"> </w:t>
      </w:r>
      <w:r w:rsidRPr="005108E4">
        <w:rPr>
          <w:sz w:val="24"/>
        </w:rPr>
        <w:t>Guidance:</w:t>
      </w:r>
    </w:p>
    <w:p w14:paraId="47326D8A" w14:textId="77777777" w:rsidR="00DA2759" w:rsidRPr="005108E4" w:rsidRDefault="009A7511">
      <w:pPr>
        <w:pStyle w:val="ListParagraph"/>
        <w:numPr>
          <w:ilvl w:val="4"/>
          <w:numId w:val="55"/>
        </w:numPr>
        <w:tabs>
          <w:tab w:val="left" w:pos="2396"/>
        </w:tabs>
        <w:spacing w:before="3"/>
        <w:ind w:left="2395" w:hanging="361"/>
        <w:rPr>
          <w:sz w:val="24"/>
        </w:rPr>
      </w:pPr>
      <w:r w:rsidRPr="005108E4">
        <w:rPr>
          <w:spacing w:val="-3"/>
          <w:sz w:val="24"/>
        </w:rPr>
        <w:t>Energy;</w:t>
      </w:r>
    </w:p>
    <w:p w14:paraId="74A123F8" w14:textId="77777777" w:rsidR="00DA2759" w:rsidRPr="005108E4" w:rsidRDefault="009A7511">
      <w:pPr>
        <w:pStyle w:val="ListParagraph"/>
        <w:numPr>
          <w:ilvl w:val="4"/>
          <w:numId w:val="55"/>
        </w:numPr>
        <w:tabs>
          <w:tab w:val="left" w:pos="2396"/>
        </w:tabs>
        <w:spacing w:before="3"/>
        <w:ind w:left="2395" w:hanging="361"/>
        <w:rPr>
          <w:sz w:val="24"/>
        </w:rPr>
      </w:pPr>
      <w:r w:rsidRPr="005108E4">
        <w:rPr>
          <w:sz w:val="24"/>
        </w:rPr>
        <w:t>Recycling and Waste</w:t>
      </w:r>
      <w:r w:rsidRPr="005108E4">
        <w:rPr>
          <w:spacing w:val="-7"/>
          <w:sz w:val="24"/>
        </w:rPr>
        <w:t xml:space="preserve"> </w:t>
      </w:r>
      <w:r w:rsidRPr="005108E4">
        <w:rPr>
          <w:sz w:val="24"/>
        </w:rPr>
        <w:t>Disposal;</w:t>
      </w:r>
    </w:p>
    <w:p w14:paraId="64EDC86B" w14:textId="77777777" w:rsidR="00DA2759" w:rsidRPr="005108E4" w:rsidRDefault="009A7511">
      <w:pPr>
        <w:pStyle w:val="ListParagraph"/>
        <w:numPr>
          <w:ilvl w:val="4"/>
          <w:numId w:val="55"/>
        </w:numPr>
        <w:tabs>
          <w:tab w:val="left" w:pos="2396"/>
        </w:tabs>
        <w:spacing w:before="5"/>
        <w:ind w:left="2395" w:hanging="361"/>
        <w:rPr>
          <w:sz w:val="24"/>
        </w:rPr>
      </w:pPr>
      <w:r w:rsidRPr="005108E4">
        <w:rPr>
          <w:sz w:val="24"/>
        </w:rPr>
        <w:t>Transportation;</w:t>
      </w:r>
    </w:p>
    <w:p w14:paraId="112E9D4C" w14:textId="77777777" w:rsidR="00DA2759" w:rsidRPr="005108E4" w:rsidRDefault="009A7511">
      <w:pPr>
        <w:pStyle w:val="ListParagraph"/>
        <w:numPr>
          <w:ilvl w:val="4"/>
          <w:numId w:val="55"/>
        </w:numPr>
        <w:tabs>
          <w:tab w:val="left" w:pos="2396"/>
        </w:tabs>
        <w:spacing w:before="2"/>
        <w:ind w:left="2395" w:hanging="361"/>
        <w:rPr>
          <w:sz w:val="24"/>
        </w:rPr>
      </w:pPr>
      <w:r w:rsidRPr="005108E4">
        <w:rPr>
          <w:sz w:val="24"/>
        </w:rPr>
        <w:t>Water Usage;</w:t>
      </w:r>
      <w:r w:rsidRPr="005108E4">
        <w:rPr>
          <w:spacing w:val="-2"/>
          <w:sz w:val="24"/>
        </w:rPr>
        <w:t xml:space="preserve"> </w:t>
      </w:r>
      <w:r w:rsidRPr="005108E4">
        <w:rPr>
          <w:sz w:val="24"/>
        </w:rPr>
        <w:t>and</w:t>
      </w:r>
    </w:p>
    <w:p w14:paraId="445519B7" w14:textId="77777777" w:rsidR="00DA2759" w:rsidRPr="005108E4" w:rsidRDefault="009A7511">
      <w:pPr>
        <w:pStyle w:val="ListParagraph"/>
        <w:numPr>
          <w:ilvl w:val="4"/>
          <w:numId w:val="55"/>
        </w:numPr>
        <w:tabs>
          <w:tab w:val="left" w:pos="2396"/>
        </w:tabs>
        <w:spacing w:before="5"/>
        <w:ind w:left="2395" w:hanging="361"/>
        <w:rPr>
          <w:sz w:val="24"/>
        </w:rPr>
      </w:pPr>
      <w:r w:rsidRPr="005108E4">
        <w:rPr>
          <w:sz w:val="24"/>
        </w:rPr>
        <w:t>Soil</w:t>
      </w:r>
      <w:r w:rsidRPr="005108E4">
        <w:rPr>
          <w:spacing w:val="-1"/>
          <w:sz w:val="24"/>
        </w:rPr>
        <w:t xml:space="preserve"> </w:t>
      </w:r>
      <w:r w:rsidRPr="005108E4">
        <w:rPr>
          <w:sz w:val="24"/>
        </w:rPr>
        <w:t>Sampling;</w:t>
      </w:r>
    </w:p>
    <w:p w14:paraId="0FC868A9" w14:textId="77777777" w:rsidR="00DA2759" w:rsidRPr="005108E4" w:rsidRDefault="009A7511">
      <w:pPr>
        <w:pStyle w:val="ListParagraph"/>
        <w:numPr>
          <w:ilvl w:val="3"/>
          <w:numId w:val="55"/>
        </w:numPr>
        <w:tabs>
          <w:tab w:val="left" w:pos="2076"/>
        </w:tabs>
        <w:spacing w:before="2"/>
        <w:ind w:left="2075" w:hanging="401"/>
        <w:rPr>
          <w:sz w:val="24"/>
        </w:rPr>
      </w:pPr>
      <w:r w:rsidRPr="005108E4">
        <w:rPr>
          <w:sz w:val="24"/>
          <w:u w:val="single"/>
        </w:rPr>
        <w:t>Compliance</w:t>
      </w:r>
      <w:r w:rsidRPr="005108E4">
        <w:rPr>
          <w:spacing w:val="-25"/>
          <w:sz w:val="24"/>
          <w:u w:val="single"/>
        </w:rPr>
        <w:t xml:space="preserve"> </w:t>
      </w:r>
      <w:r w:rsidRPr="005108E4">
        <w:rPr>
          <w:sz w:val="24"/>
          <w:u w:val="single"/>
        </w:rPr>
        <w:t>Leader</w:t>
      </w:r>
      <w:r w:rsidRPr="005108E4">
        <w:rPr>
          <w:sz w:val="24"/>
        </w:rPr>
        <w:t>.</w:t>
      </w:r>
      <w:r w:rsidRPr="005108E4">
        <w:rPr>
          <w:spacing w:val="15"/>
          <w:sz w:val="24"/>
        </w:rPr>
        <w:t xml:space="preserve"> </w:t>
      </w:r>
      <w:r w:rsidRPr="005108E4">
        <w:rPr>
          <w:spacing w:val="-3"/>
          <w:sz w:val="24"/>
        </w:rPr>
        <w:t>In</w:t>
      </w:r>
      <w:r w:rsidRPr="005108E4">
        <w:rPr>
          <w:spacing w:val="-23"/>
          <w:sz w:val="24"/>
        </w:rPr>
        <w:t xml:space="preserve"> </w:t>
      </w:r>
      <w:r w:rsidRPr="005108E4">
        <w:rPr>
          <w:sz w:val="24"/>
        </w:rPr>
        <w:t>the</w:t>
      </w:r>
      <w:r w:rsidRPr="005108E4">
        <w:rPr>
          <w:spacing w:val="-24"/>
          <w:sz w:val="24"/>
        </w:rPr>
        <w:t xml:space="preserve"> </w:t>
      </w:r>
      <w:r w:rsidRPr="005108E4">
        <w:rPr>
          <w:spacing w:val="-3"/>
          <w:sz w:val="24"/>
        </w:rPr>
        <w:t>year</w:t>
      </w:r>
      <w:r w:rsidRPr="005108E4">
        <w:rPr>
          <w:spacing w:val="-21"/>
          <w:sz w:val="24"/>
        </w:rPr>
        <w:t xml:space="preserve"> </w:t>
      </w:r>
      <w:r w:rsidRPr="005108E4">
        <w:rPr>
          <w:sz w:val="24"/>
        </w:rPr>
        <w:t>preceding</w:t>
      </w:r>
      <w:r w:rsidRPr="005108E4">
        <w:rPr>
          <w:spacing w:val="-23"/>
          <w:sz w:val="24"/>
        </w:rPr>
        <w:t xml:space="preserve"> </w:t>
      </w:r>
      <w:r w:rsidRPr="005108E4">
        <w:rPr>
          <w:sz w:val="24"/>
        </w:rPr>
        <w:t>the</w:t>
      </w:r>
      <w:r w:rsidRPr="005108E4">
        <w:rPr>
          <w:spacing w:val="-22"/>
          <w:sz w:val="24"/>
        </w:rPr>
        <w:t xml:space="preserve"> </w:t>
      </w:r>
      <w:r w:rsidRPr="005108E4">
        <w:rPr>
          <w:sz w:val="24"/>
        </w:rPr>
        <w:t>date</w:t>
      </w:r>
      <w:r w:rsidRPr="005108E4">
        <w:rPr>
          <w:spacing w:val="-21"/>
          <w:sz w:val="24"/>
        </w:rPr>
        <w:t xml:space="preserve"> </w:t>
      </w:r>
      <w:r w:rsidRPr="005108E4">
        <w:rPr>
          <w:sz w:val="24"/>
        </w:rPr>
        <w:t>of</w:t>
      </w:r>
      <w:r w:rsidRPr="005108E4">
        <w:rPr>
          <w:spacing w:val="-21"/>
          <w:sz w:val="24"/>
        </w:rPr>
        <w:t xml:space="preserve"> </w:t>
      </w:r>
      <w:r w:rsidRPr="005108E4">
        <w:rPr>
          <w:sz w:val="24"/>
        </w:rPr>
        <w:t>application</w:t>
      </w:r>
      <w:r w:rsidRPr="005108E4">
        <w:rPr>
          <w:spacing w:val="-20"/>
          <w:sz w:val="24"/>
        </w:rPr>
        <w:t xml:space="preserve"> </w:t>
      </w:r>
      <w:r w:rsidRPr="005108E4">
        <w:rPr>
          <w:sz w:val="24"/>
        </w:rPr>
        <w:t>for</w:t>
      </w:r>
      <w:r w:rsidRPr="005108E4">
        <w:rPr>
          <w:spacing w:val="-22"/>
          <w:sz w:val="24"/>
        </w:rPr>
        <w:t xml:space="preserve"> </w:t>
      </w:r>
      <w:r w:rsidRPr="005108E4">
        <w:rPr>
          <w:sz w:val="24"/>
        </w:rPr>
        <w:t>a</w:t>
      </w:r>
      <w:r w:rsidRPr="005108E4">
        <w:rPr>
          <w:spacing w:val="-24"/>
          <w:sz w:val="24"/>
        </w:rPr>
        <w:t xml:space="preserve"> </w:t>
      </w:r>
      <w:r w:rsidRPr="005108E4">
        <w:rPr>
          <w:sz w:val="24"/>
        </w:rPr>
        <w:t>leadership</w:t>
      </w:r>
      <w:r w:rsidRPr="005108E4">
        <w:rPr>
          <w:spacing w:val="-23"/>
          <w:sz w:val="24"/>
        </w:rPr>
        <w:t xml:space="preserve"> </w:t>
      </w:r>
      <w:r w:rsidRPr="005108E4">
        <w:rPr>
          <w:sz w:val="24"/>
        </w:rPr>
        <w:t>rating:</w:t>
      </w:r>
    </w:p>
    <w:p w14:paraId="1663D372" w14:textId="77777777" w:rsidR="00DA2759" w:rsidRPr="005108E4" w:rsidRDefault="009A7511">
      <w:pPr>
        <w:pStyle w:val="ListParagraph"/>
        <w:numPr>
          <w:ilvl w:val="4"/>
          <w:numId w:val="55"/>
        </w:numPr>
        <w:tabs>
          <w:tab w:val="left" w:pos="2445"/>
          <w:tab w:val="left" w:pos="2446"/>
        </w:tabs>
        <w:spacing w:before="5" w:line="242" w:lineRule="auto"/>
        <w:ind w:right="118" w:firstLine="0"/>
        <w:rPr>
          <w:sz w:val="24"/>
        </w:rPr>
      </w:pPr>
      <w:r w:rsidRPr="005108E4">
        <w:rPr>
          <w:sz w:val="24"/>
        </w:rPr>
        <w:t xml:space="preserve">All Licensee employees have completed all required trainings for their positions within 90 </w:t>
      </w:r>
      <w:r w:rsidRPr="005108E4">
        <w:rPr>
          <w:spacing w:val="-3"/>
          <w:sz w:val="24"/>
        </w:rPr>
        <w:t xml:space="preserve">days </w:t>
      </w:r>
      <w:r w:rsidRPr="005108E4">
        <w:rPr>
          <w:sz w:val="24"/>
        </w:rPr>
        <w:t>of</w:t>
      </w:r>
      <w:r w:rsidRPr="005108E4">
        <w:rPr>
          <w:spacing w:val="-1"/>
          <w:sz w:val="24"/>
        </w:rPr>
        <w:t xml:space="preserve"> </w:t>
      </w:r>
      <w:r w:rsidRPr="005108E4">
        <w:rPr>
          <w:sz w:val="24"/>
        </w:rPr>
        <w:t>hire;</w:t>
      </w:r>
    </w:p>
    <w:p w14:paraId="0EB36ACC" w14:textId="77777777" w:rsidR="00DA2759" w:rsidRPr="005108E4" w:rsidRDefault="009A7511">
      <w:pPr>
        <w:pStyle w:val="ListParagraph"/>
        <w:numPr>
          <w:ilvl w:val="4"/>
          <w:numId w:val="55"/>
        </w:numPr>
        <w:tabs>
          <w:tab w:val="left" w:pos="2396"/>
        </w:tabs>
        <w:spacing w:before="2"/>
        <w:ind w:left="2395" w:hanging="361"/>
        <w:rPr>
          <w:sz w:val="24"/>
        </w:rPr>
      </w:pPr>
      <w:r w:rsidRPr="005108E4">
        <w:rPr>
          <w:sz w:val="24"/>
        </w:rPr>
        <w:t>The Licensee has no unresolved written deficiency</w:t>
      </w:r>
      <w:r w:rsidRPr="005108E4">
        <w:rPr>
          <w:spacing w:val="-23"/>
          <w:sz w:val="24"/>
        </w:rPr>
        <w:t xml:space="preserve"> </w:t>
      </w:r>
      <w:r w:rsidRPr="005108E4">
        <w:rPr>
          <w:sz w:val="24"/>
        </w:rPr>
        <w:t>statements;</w:t>
      </w:r>
    </w:p>
    <w:p w14:paraId="1414D84C" w14:textId="77777777" w:rsidR="00DA2759" w:rsidRPr="005108E4" w:rsidRDefault="009A7511">
      <w:pPr>
        <w:pStyle w:val="ListParagraph"/>
        <w:numPr>
          <w:ilvl w:val="4"/>
          <w:numId w:val="55"/>
        </w:numPr>
        <w:tabs>
          <w:tab w:val="left" w:pos="2396"/>
        </w:tabs>
        <w:spacing w:before="2" w:line="244" w:lineRule="auto"/>
        <w:ind w:right="118" w:firstLine="0"/>
        <w:rPr>
          <w:sz w:val="24"/>
        </w:rPr>
      </w:pPr>
      <w:r w:rsidRPr="005108E4">
        <w:rPr>
          <w:sz w:val="24"/>
        </w:rPr>
        <w:t>The</w:t>
      </w:r>
      <w:r w:rsidRPr="005108E4">
        <w:rPr>
          <w:spacing w:val="-6"/>
          <w:sz w:val="24"/>
        </w:rPr>
        <w:t xml:space="preserve"> </w:t>
      </w:r>
      <w:r w:rsidRPr="005108E4">
        <w:rPr>
          <w:sz w:val="24"/>
        </w:rPr>
        <w:t>Licensee</w:t>
      </w:r>
      <w:r w:rsidRPr="005108E4">
        <w:rPr>
          <w:spacing w:val="-5"/>
          <w:sz w:val="24"/>
        </w:rPr>
        <w:t xml:space="preserve"> </w:t>
      </w:r>
      <w:r w:rsidRPr="005108E4">
        <w:rPr>
          <w:sz w:val="24"/>
        </w:rPr>
        <w:t>has</w:t>
      </w:r>
      <w:r w:rsidRPr="005108E4">
        <w:rPr>
          <w:spacing w:val="-1"/>
          <w:sz w:val="24"/>
        </w:rPr>
        <w:t xml:space="preserve"> </w:t>
      </w:r>
      <w:r w:rsidRPr="005108E4">
        <w:rPr>
          <w:sz w:val="24"/>
        </w:rPr>
        <w:t>not</w:t>
      </w:r>
      <w:r w:rsidRPr="005108E4">
        <w:rPr>
          <w:spacing w:val="-2"/>
          <w:sz w:val="24"/>
        </w:rPr>
        <w:t xml:space="preserve"> </w:t>
      </w:r>
      <w:r w:rsidRPr="005108E4">
        <w:rPr>
          <w:sz w:val="24"/>
        </w:rPr>
        <w:t>been</w:t>
      </w:r>
      <w:r w:rsidRPr="005108E4">
        <w:rPr>
          <w:spacing w:val="-1"/>
          <w:sz w:val="24"/>
        </w:rPr>
        <w:t xml:space="preserve"> </w:t>
      </w:r>
      <w:r w:rsidRPr="005108E4">
        <w:rPr>
          <w:sz w:val="24"/>
        </w:rPr>
        <w:t>the</w:t>
      </w:r>
      <w:r w:rsidRPr="005108E4">
        <w:rPr>
          <w:spacing w:val="-3"/>
          <w:sz w:val="24"/>
        </w:rPr>
        <w:t xml:space="preserve"> </w:t>
      </w:r>
      <w:r w:rsidRPr="005108E4">
        <w:rPr>
          <w:sz w:val="24"/>
        </w:rPr>
        <w:t>subject</w:t>
      </w:r>
      <w:r w:rsidRPr="005108E4">
        <w:rPr>
          <w:spacing w:val="-1"/>
          <w:sz w:val="24"/>
        </w:rPr>
        <w:t xml:space="preserve"> </w:t>
      </w:r>
      <w:r w:rsidRPr="005108E4">
        <w:rPr>
          <w:sz w:val="24"/>
        </w:rPr>
        <w:t>of</w:t>
      </w:r>
      <w:r w:rsidRPr="005108E4">
        <w:rPr>
          <w:spacing w:val="-5"/>
          <w:sz w:val="24"/>
        </w:rPr>
        <w:t xml:space="preserve"> </w:t>
      </w:r>
      <w:r w:rsidRPr="005108E4">
        <w:rPr>
          <w:sz w:val="24"/>
        </w:rPr>
        <w:t>a</w:t>
      </w:r>
      <w:r w:rsidRPr="005108E4">
        <w:rPr>
          <w:spacing w:val="-5"/>
          <w:sz w:val="24"/>
        </w:rPr>
        <w:t xml:space="preserve"> </w:t>
      </w:r>
      <w:r w:rsidRPr="005108E4">
        <w:rPr>
          <w:sz w:val="24"/>
        </w:rPr>
        <w:t>Cease</w:t>
      </w:r>
      <w:r w:rsidRPr="005108E4">
        <w:rPr>
          <w:spacing w:val="-5"/>
          <w:sz w:val="24"/>
        </w:rPr>
        <w:t xml:space="preserve"> </w:t>
      </w:r>
      <w:r w:rsidRPr="005108E4">
        <w:rPr>
          <w:sz w:val="24"/>
        </w:rPr>
        <w:t>and</w:t>
      </w:r>
      <w:r w:rsidRPr="005108E4">
        <w:rPr>
          <w:spacing w:val="-4"/>
          <w:sz w:val="24"/>
        </w:rPr>
        <w:t xml:space="preserve"> </w:t>
      </w:r>
      <w:r w:rsidRPr="005108E4">
        <w:rPr>
          <w:sz w:val="24"/>
        </w:rPr>
        <w:t>Desist</w:t>
      </w:r>
      <w:r w:rsidRPr="005108E4">
        <w:rPr>
          <w:spacing w:val="-4"/>
          <w:sz w:val="24"/>
        </w:rPr>
        <w:t xml:space="preserve"> </w:t>
      </w:r>
      <w:r w:rsidRPr="005108E4">
        <w:rPr>
          <w:sz w:val="24"/>
        </w:rPr>
        <w:t>Order</w:t>
      </w:r>
      <w:r w:rsidRPr="005108E4">
        <w:rPr>
          <w:spacing w:val="-4"/>
          <w:sz w:val="24"/>
        </w:rPr>
        <w:t xml:space="preserve"> </w:t>
      </w:r>
      <w:r w:rsidRPr="005108E4">
        <w:rPr>
          <w:sz w:val="24"/>
        </w:rPr>
        <w:t>or</w:t>
      </w:r>
      <w:r w:rsidRPr="005108E4">
        <w:rPr>
          <w:spacing w:val="-4"/>
          <w:sz w:val="24"/>
        </w:rPr>
        <w:t xml:space="preserve"> </w:t>
      </w:r>
      <w:r w:rsidRPr="005108E4">
        <w:rPr>
          <w:sz w:val="24"/>
        </w:rPr>
        <w:t>a</w:t>
      </w:r>
      <w:r w:rsidRPr="005108E4">
        <w:rPr>
          <w:spacing w:val="-6"/>
          <w:sz w:val="24"/>
        </w:rPr>
        <w:t xml:space="preserve"> </w:t>
      </w:r>
      <w:r w:rsidRPr="005108E4">
        <w:rPr>
          <w:sz w:val="24"/>
        </w:rPr>
        <w:t>Quarantine Order;</w:t>
      </w:r>
    </w:p>
    <w:p w14:paraId="7EBA9A52" w14:textId="77777777" w:rsidR="00DA2759" w:rsidRPr="005108E4" w:rsidRDefault="009A7511">
      <w:pPr>
        <w:pStyle w:val="ListParagraph"/>
        <w:numPr>
          <w:ilvl w:val="4"/>
          <w:numId w:val="55"/>
        </w:numPr>
        <w:tabs>
          <w:tab w:val="left" w:pos="2396"/>
        </w:tabs>
        <w:spacing w:line="272" w:lineRule="exact"/>
        <w:ind w:left="2395" w:hanging="361"/>
        <w:rPr>
          <w:sz w:val="24"/>
        </w:rPr>
      </w:pPr>
      <w:r w:rsidRPr="005108E4">
        <w:rPr>
          <w:sz w:val="24"/>
        </w:rPr>
        <w:t>The Licensee has not had its license suspended;</w:t>
      </w:r>
      <w:r w:rsidRPr="005108E4">
        <w:rPr>
          <w:spacing w:val="-12"/>
          <w:sz w:val="24"/>
        </w:rPr>
        <w:t xml:space="preserve"> </w:t>
      </w:r>
      <w:r w:rsidRPr="005108E4">
        <w:rPr>
          <w:sz w:val="24"/>
        </w:rPr>
        <w:t>and</w:t>
      </w:r>
    </w:p>
    <w:p w14:paraId="57BF3D44" w14:textId="77777777" w:rsidR="00DA2759" w:rsidRPr="005108E4" w:rsidRDefault="009A7511">
      <w:pPr>
        <w:pStyle w:val="ListParagraph"/>
        <w:numPr>
          <w:ilvl w:val="4"/>
          <w:numId w:val="55"/>
        </w:numPr>
        <w:tabs>
          <w:tab w:val="left" w:pos="2396"/>
        </w:tabs>
        <w:spacing w:before="5"/>
        <w:ind w:left="2395" w:hanging="361"/>
        <w:rPr>
          <w:sz w:val="24"/>
        </w:rPr>
      </w:pPr>
      <w:r w:rsidRPr="005108E4">
        <w:rPr>
          <w:sz w:val="24"/>
        </w:rPr>
        <w:t>The Licensee has met all timelines required by the</w:t>
      </w:r>
      <w:r w:rsidRPr="005108E4">
        <w:rPr>
          <w:spacing w:val="-23"/>
          <w:sz w:val="24"/>
        </w:rPr>
        <w:t xml:space="preserve"> </w:t>
      </w:r>
      <w:r w:rsidRPr="005108E4">
        <w:rPr>
          <w:sz w:val="24"/>
        </w:rPr>
        <w:t>Commission.</w:t>
      </w:r>
    </w:p>
    <w:p w14:paraId="5E9E2EBF" w14:textId="77777777" w:rsidR="00DA2759" w:rsidRPr="005108E4" w:rsidRDefault="009A7511">
      <w:pPr>
        <w:pStyle w:val="ListParagraph"/>
        <w:numPr>
          <w:ilvl w:val="3"/>
          <w:numId w:val="55"/>
        </w:numPr>
        <w:tabs>
          <w:tab w:val="left" w:pos="2251"/>
          <w:tab w:val="left" w:pos="2252"/>
          <w:tab w:val="left" w:pos="6979"/>
        </w:tabs>
        <w:spacing w:before="3" w:line="244" w:lineRule="auto"/>
        <w:ind w:left="1675" w:right="117" w:hanging="1"/>
        <w:rPr>
          <w:sz w:val="24"/>
        </w:rPr>
      </w:pPr>
      <w:r w:rsidRPr="005108E4">
        <w:rPr>
          <w:sz w:val="24"/>
          <w:u w:val="single"/>
        </w:rPr>
        <w:t>Medical  Marijuana  Treatment</w:t>
      </w:r>
      <w:r w:rsidRPr="005108E4">
        <w:rPr>
          <w:spacing w:val="-14"/>
          <w:sz w:val="24"/>
          <w:u w:val="single"/>
        </w:rPr>
        <w:t xml:space="preserve"> </w:t>
      </w:r>
      <w:r w:rsidRPr="005108E4">
        <w:rPr>
          <w:sz w:val="24"/>
          <w:u w:val="single"/>
        </w:rPr>
        <w:t>Center</w:t>
      </w:r>
      <w:r w:rsidRPr="005108E4">
        <w:rPr>
          <w:spacing w:val="35"/>
          <w:sz w:val="24"/>
          <w:u w:val="single"/>
        </w:rPr>
        <w:t xml:space="preserve"> </w:t>
      </w:r>
      <w:r w:rsidRPr="005108E4">
        <w:rPr>
          <w:sz w:val="24"/>
          <w:u w:val="single"/>
        </w:rPr>
        <w:t>Leader</w:t>
      </w:r>
      <w:r w:rsidRPr="005108E4">
        <w:rPr>
          <w:sz w:val="24"/>
        </w:rPr>
        <w:t>.</w:t>
      </w:r>
      <w:r w:rsidRPr="005108E4">
        <w:rPr>
          <w:sz w:val="24"/>
        </w:rPr>
        <w:tab/>
      </w:r>
      <w:r w:rsidRPr="005108E4">
        <w:rPr>
          <w:spacing w:val="-3"/>
          <w:sz w:val="24"/>
        </w:rPr>
        <w:t xml:space="preserve">In </w:t>
      </w:r>
      <w:r w:rsidRPr="005108E4">
        <w:rPr>
          <w:sz w:val="24"/>
        </w:rPr>
        <w:t xml:space="preserve">the </w:t>
      </w:r>
      <w:r w:rsidRPr="005108E4">
        <w:rPr>
          <w:spacing w:val="-3"/>
          <w:sz w:val="24"/>
        </w:rPr>
        <w:t xml:space="preserve">year </w:t>
      </w:r>
      <w:r w:rsidRPr="005108E4">
        <w:rPr>
          <w:sz w:val="24"/>
        </w:rPr>
        <w:t>preceding the date of application for a leadership</w:t>
      </w:r>
      <w:r w:rsidRPr="005108E4">
        <w:rPr>
          <w:spacing w:val="-7"/>
          <w:sz w:val="24"/>
        </w:rPr>
        <w:t xml:space="preserve"> </w:t>
      </w:r>
      <w:r w:rsidRPr="005108E4">
        <w:rPr>
          <w:sz w:val="24"/>
        </w:rPr>
        <w:t>rating:</w:t>
      </w:r>
    </w:p>
    <w:p w14:paraId="75743571" w14:textId="77777777" w:rsidR="00DA2759" w:rsidRPr="005108E4" w:rsidRDefault="009A7511">
      <w:pPr>
        <w:pStyle w:val="ListParagraph"/>
        <w:numPr>
          <w:ilvl w:val="4"/>
          <w:numId w:val="55"/>
        </w:numPr>
        <w:tabs>
          <w:tab w:val="left" w:pos="2489"/>
        </w:tabs>
        <w:spacing w:line="244" w:lineRule="auto"/>
        <w:ind w:right="117" w:firstLine="0"/>
        <w:rPr>
          <w:sz w:val="24"/>
        </w:rPr>
      </w:pPr>
      <w:r w:rsidRPr="005108E4">
        <w:rPr>
          <w:sz w:val="24"/>
        </w:rPr>
        <w:t>The MTC has met or exceeded their goals outlined in their submitted verified financial hardship program according to 935 CMR</w:t>
      </w:r>
      <w:r w:rsidRPr="005108E4">
        <w:rPr>
          <w:spacing w:val="-14"/>
          <w:sz w:val="24"/>
        </w:rPr>
        <w:t xml:space="preserve"> </w:t>
      </w:r>
      <w:r w:rsidRPr="005108E4">
        <w:rPr>
          <w:sz w:val="24"/>
        </w:rPr>
        <w:t>501.050(1)(h).</w:t>
      </w:r>
    </w:p>
    <w:p w14:paraId="06332B03" w14:textId="77777777" w:rsidR="00DA2759" w:rsidRPr="005108E4" w:rsidRDefault="009A7511">
      <w:pPr>
        <w:pStyle w:val="ListParagraph"/>
        <w:numPr>
          <w:ilvl w:val="4"/>
          <w:numId w:val="55"/>
        </w:numPr>
        <w:tabs>
          <w:tab w:val="left" w:pos="2326"/>
        </w:tabs>
        <w:spacing w:line="244" w:lineRule="auto"/>
        <w:ind w:right="118" w:firstLine="0"/>
        <w:rPr>
          <w:sz w:val="24"/>
        </w:rPr>
      </w:pPr>
      <w:r w:rsidRPr="005108E4">
        <w:rPr>
          <w:sz w:val="24"/>
        </w:rPr>
        <w:t>Demonstrated</w:t>
      </w:r>
      <w:r w:rsidRPr="005108E4">
        <w:rPr>
          <w:spacing w:val="-27"/>
          <w:sz w:val="24"/>
        </w:rPr>
        <w:t xml:space="preserve"> </w:t>
      </w:r>
      <w:r w:rsidRPr="005108E4">
        <w:rPr>
          <w:sz w:val="24"/>
        </w:rPr>
        <w:t>a</w:t>
      </w:r>
      <w:r w:rsidRPr="005108E4">
        <w:rPr>
          <w:spacing w:val="-28"/>
          <w:sz w:val="24"/>
        </w:rPr>
        <w:t xml:space="preserve"> </w:t>
      </w:r>
      <w:r w:rsidRPr="005108E4">
        <w:rPr>
          <w:sz w:val="24"/>
        </w:rPr>
        <w:t>consistent</w:t>
      </w:r>
      <w:r w:rsidRPr="005108E4">
        <w:rPr>
          <w:spacing w:val="-27"/>
          <w:sz w:val="24"/>
        </w:rPr>
        <w:t xml:space="preserve"> </w:t>
      </w:r>
      <w:r w:rsidRPr="005108E4">
        <w:rPr>
          <w:sz w:val="24"/>
        </w:rPr>
        <w:t>availability</w:t>
      </w:r>
      <w:r w:rsidRPr="005108E4">
        <w:rPr>
          <w:spacing w:val="-32"/>
          <w:sz w:val="24"/>
        </w:rPr>
        <w:t xml:space="preserve"> </w:t>
      </w:r>
      <w:r w:rsidRPr="005108E4">
        <w:rPr>
          <w:sz w:val="24"/>
        </w:rPr>
        <w:t>of</w:t>
      </w:r>
      <w:r w:rsidRPr="005108E4">
        <w:rPr>
          <w:spacing w:val="-28"/>
          <w:sz w:val="24"/>
        </w:rPr>
        <w:t xml:space="preserve"> </w:t>
      </w:r>
      <w:r w:rsidRPr="005108E4">
        <w:rPr>
          <w:sz w:val="24"/>
        </w:rPr>
        <w:t>Marijuana-infused</w:t>
      </w:r>
      <w:r w:rsidRPr="005108E4">
        <w:rPr>
          <w:spacing w:val="-27"/>
          <w:sz w:val="24"/>
        </w:rPr>
        <w:t xml:space="preserve"> </w:t>
      </w:r>
      <w:r w:rsidRPr="005108E4">
        <w:rPr>
          <w:sz w:val="24"/>
        </w:rPr>
        <w:t>Products</w:t>
      </w:r>
      <w:r w:rsidRPr="005108E4">
        <w:rPr>
          <w:spacing w:val="-26"/>
          <w:sz w:val="24"/>
        </w:rPr>
        <w:t xml:space="preserve"> </w:t>
      </w:r>
      <w:r w:rsidRPr="005108E4">
        <w:rPr>
          <w:sz w:val="24"/>
        </w:rPr>
        <w:t>in</w:t>
      </w:r>
      <w:r w:rsidRPr="005108E4">
        <w:rPr>
          <w:spacing w:val="-27"/>
          <w:sz w:val="24"/>
        </w:rPr>
        <w:t xml:space="preserve"> </w:t>
      </w:r>
      <w:r w:rsidRPr="005108E4">
        <w:rPr>
          <w:sz w:val="24"/>
        </w:rPr>
        <w:t>serving</w:t>
      </w:r>
      <w:r w:rsidRPr="005108E4">
        <w:rPr>
          <w:spacing w:val="-30"/>
          <w:sz w:val="24"/>
        </w:rPr>
        <w:t xml:space="preserve"> </w:t>
      </w:r>
      <w:r w:rsidRPr="005108E4">
        <w:rPr>
          <w:sz w:val="24"/>
        </w:rPr>
        <w:t>sizes above 5mg of THC and greater than 100mg of THC per</w:t>
      </w:r>
      <w:r w:rsidRPr="005108E4">
        <w:rPr>
          <w:spacing w:val="-25"/>
          <w:sz w:val="24"/>
        </w:rPr>
        <w:t xml:space="preserve"> </w:t>
      </w:r>
      <w:r w:rsidRPr="005108E4">
        <w:rPr>
          <w:sz w:val="24"/>
        </w:rPr>
        <w:t>package.</w:t>
      </w:r>
    </w:p>
    <w:p w14:paraId="7405C869" w14:textId="77777777" w:rsidR="00DA2759" w:rsidRPr="005108E4" w:rsidRDefault="009A7511">
      <w:pPr>
        <w:pStyle w:val="ListParagraph"/>
        <w:numPr>
          <w:ilvl w:val="4"/>
          <w:numId w:val="55"/>
        </w:numPr>
        <w:tabs>
          <w:tab w:val="left" w:pos="2381"/>
        </w:tabs>
        <w:spacing w:line="244" w:lineRule="auto"/>
        <w:ind w:right="116" w:firstLine="0"/>
        <w:rPr>
          <w:sz w:val="24"/>
        </w:rPr>
      </w:pPr>
      <w:r w:rsidRPr="005108E4">
        <w:rPr>
          <w:sz w:val="24"/>
        </w:rPr>
        <w:t>Maintained</w:t>
      </w:r>
      <w:r w:rsidRPr="005108E4">
        <w:rPr>
          <w:spacing w:val="-12"/>
          <w:sz w:val="24"/>
        </w:rPr>
        <w:t xml:space="preserve"> </w:t>
      </w:r>
      <w:r w:rsidRPr="005108E4">
        <w:rPr>
          <w:sz w:val="24"/>
        </w:rPr>
        <w:t>a</w:t>
      </w:r>
      <w:r w:rsidRPr="005108E4">
        <w:rPr>
          <w:spacing w:val="-13"/>
          <w:sz w:val="24"/>
        </w:rPr>
        <w:t xml:space="preserve"> </w:t>
      </w:r>
      <w:r w:rsidRPr="005108E4">
        <w:rPr>
          <w:sz w:val="24"/>
        </w:rPr>
        <w:t>consistent</w:t>
      </w:r>
      <w:r w:rsidRPr="005108E4">
        <w:rPr>
          <w:spacing w:val="-10"/>
          <w:sz w:val="24"/>
        </w:rPr>
        <w:t xml:space="preserve"> </w:t>
      </w:r>
      <w:r w:rsidRPr="005108E4">
        <w:rPr>
          <w:sz w:val="24"/>
        </w:rPr>
        <w:t>Patient</w:t>
      </w:r>
      <w:r w:rsidRPr="005108E4">
        <w:rPr>
          <w:spacing w:val="-11"/>
          <w:sz w:val="24"/>
        </w:rPr>
        <w:t xml:space="preserve"> </w:t>
      </w:r>
      <w:r w:rsidRPr="005108E4">
        <w:rPr>
          <w:sz w:val="24"/>
        </w:rPr>
        <w:t>supply</w:t>
      </w:r>
      <w:r w:rsidRPr="005108E4">
        <w:rPr>
          <w:spacing w:val="-18"/>
          <w:sz w:val="24"/>
        </w:rPr>
        <w:t xml:space="preserve"> </w:t>
      </w:r>
      <w:r w:rsidRPr="005108E4">
        <w:rPr>
          <w:sz w:val="24"/>
        </w:rPr>
        <w:t>as</w:t>
      </w:r>
      <w:r w:rsidRPr="005108E4">
        <w:rPr>
          <w:spacing w:val="-12"/>
          <w:sz w:val="24"/>
        </w:rPr>
        <w:t xml:space="preserve"> </w:t>
      </w:r>
      <w:r w:rsidRPr="005108E4">
        <w:rPr>
          <w:sz w:val="24"/>
        </w:rPr>
        <w:t>per</w:t>
      </w:r>
      <w:r w:rsidRPr="005108E4">
        <w:rPr>
          <w:spacing w:val="-11"/>
          <w:sz w:val="24"/>
        </w:rPr>
        <w:t xml:space="preserve"> </w:t>
      </w:r>
      <w:r w:rsidRPr="005108E4">
        <w:rPr>
          <w:sz w:val="24"/>
        </w:rPr>
        <w:t>935</w:t>
      </w:r>
      <w:r w:rsidRPr="005108E4">
        <w:rPr>
          <w:spacing w:val="-12"/>
          <w:sz w:val="24"/>
        </w:rPr>
        <w:t xml:space="preserve"> </w:t>
      </w:r>
      <w:r w:rsidRPr="005108E4">
        <w:rPr>
          <w:sz w:val="24"/>
        </w:rPr>
        <w:t>CMR</w:t>
      </w:r>
      <w:r w:rsidRPr="005108E4">
        <w:rPr>
          <w:spacing w:val="-9"/>
          <w:sz w:val="24"/>
        </w:rPr>
        <w:t xml:space="preserve"> </w:t>
      </w:r>
      <w:r w:rsidRPr="005108E4">
        <w:rPr>
          <w:sz w:val="24"/>
        </w:rPr>
        <w:t>501.140(13)</w:t>
      </w:r>
      <w:r w:rsidRPr="005108E4">
        <w:rPr>
          <w:spacing w:val="-9"/>
          <w:sz w:val="24"/>
        </w:rPr>
        <w:t xml:space="preserve"> </w:t>
      </w:r>
      <w:r w:rsidRPr="005108E4">
        <w:rPr>
          <w:sz w:val="24"/>
        </w:rPr>
        <w:t>and</w:t>
      </w:r>
      <w:r w:rsidRPr="005108E4">
        <w:rPr>
          <w:spacing w:val="-9"/>
          <w:sz w:val="24"/>
        </w:rPr>
        <w:t xml:space="preserve"> </w:t>
      </w:r>
      <w:r w:rsidRPr="005108E4">
        <w:rPr>
          <w:sz w:val="24"/>
        </w:rPr>
        <w:t>reserved</w:t>
      </w:r>
      <w:r w:rsidRPr="005108E4">
        <w:rPr>
          <w:spacing w:val="-9"/>
          <w:sz w:val="24"/>
        </w:rPr>
        <w:t xml:space="preserve"> </w:t>
      </w:r>
      <w:r w:rsidRPr="005108E4">
        <w:rPr>
          <w:sz w:val="24"/>
        </w:rPr>
        <w:t>a quantity</w:t>
      </w:r>
      <w:r w:rsidRPr="005108E4">
        <w:rPr>
          <w:spacing w:val="-11"/>
          <w:sz w:val="24"/>
        </w:rPr>
        <w:t xml:space="preserve"> </w:t>
      </w:r>
      <w:r w:rsidRPr="005108E4">
        <w:rPr>
          <w:sz w:val="24"/>
        </w:rPr>
        <w:t>and</w:t>
      </w:r>
      <w:r w:rsidRPr="005108E4">
        <w:rPr>
          <w:spacing w:val="-3"/>
          <w:sz w:val="24"/>
        </w:rPr>
        <w:t xml:space="preserve"> </w:t>
      </w:r>
      <w:r w:rsidRPr="005108E4">
        <w:rPr>
          <w:sz w:val="24"/>
        </w:rPr>
        <w:t>variety</w:t>
      </w:r>
      <w:r w:rsidRPr="005108E4">
        <w:rPr>
          <w:spacing w:val="-10"/>
          <w:sz w:val="24"/>
        </w:rPr>
        <w:t xml:space="preserve"> </w:t>
      </w:r>
      <w:r w:rsidRPr="005108E4">
        <w:rPr>
          <w:sz w:val="24"/>
        </w:rPr>
        <w:t>of</w:t>
      </w:r>
      <w:r w:rsidRPr="005108E4">
        <w:rPr>
          <w:spacing w:val="-4"/>
          <w:sz w:val="24"/>
        </w:rPr>
        <w:t xml:space="preserve"> </w:t>
      </w:r>
      <w:r w:rsidRPr="005108E4">
        <w:rPr>
          <w:sz w:val="24"/>
        </w:rPr>
        <w:t>Marijuana</w:t>
      </w:r>
      <w:r w:rsidRPr="005108E4">
        <w:rPr>
          <w:spacing w:val="-4"/>
          <w:sz w:val="24"/>
        </w:rPr>
        <w:t xml:space="preserve"> </w:t>
      </w:r>
      <w:r w:rsidRPr="005108E4">
        <w:rPr>
          <w:sz w:val="24"/>
        </w:rPr>
        <w:t>and</w:t>
      </w:r>
      <w:r w:rsidRPr="005108E4">
        <w:rPr>
          <w:spacing w:val="-3"/>
          <w:sz w:val="24"/>
        </w:rPr>
        <w:t xml:space="preserve"> </w:t>
      </w:r>
      <w:r w:rsidRPr="005108E4">
        <w:rPr>
          <w:sz w:val="24"/>
        </w:rPr>
        <w:t>Marijuana</w:t>
      </w:r>
      <w:r w:rsidRPr="005108E4">
        <w:rPr>
          <w:spacing w:val="-5"/>
          <w:sz w:val="24"/>
        </w:rPr>
        <w:t xml:space="preserve"> </w:t>
      </w:r>
      <w:r w:rsidRPr="005108E4">
        <w:rPr>
          <w:sz w:val="24"/>
        </w:rPr>
        <w:t>Products</w:t>
      </w:r>
      <w:r w:rsidRPr="005108E4">
        <w:rPr>
          <w:spacing w:val="-2"/>
          <w:sz w:val="24"/>
        </w:rPr>
        <w:t xml:space="preserve"> </w:t>
      </w:r>
      <w:r w:rsidRPr="005108E4">
        <w:rPr>
          <w:spacing w:val="-3"/>
          <w:sz w:val="24"/>
        </w:rPr>
        <w:t xml:space="preserve">beyond </w:t>
      </w:r>
      <w:r w:rsidRPr="005108E4">
        <w:rPr>
          <w:sz w:val="24"/>
        </w:rPr>
        <w:t>what</w:t>
      </w:r>
      <w:r w:rsidRPr="005108E4">
        <w:rPr>
          <w:spacing w:val="-3"/>
          <w:sz w:val="24"/>
        </w:rPr>
        <w:t xml:space="preserve"> </w:t>
      </w:r>
      <w:r w:rsidRPr="005108E4">
        <w:rPr>
          <w:sz w:val="24"/>
        </w:rPr>
        <w:t>is</w:t>
      </w:r>
      <w:r w:rsidRPr="005108E4">
        <w:rPr>
          <w:spacing w:val="-2"/>
          <w:sz w:val="24"/>
        </w:rPr>
        <w:t xml:space="preserve"> </w:t>
      </w:r>
      <w:r w:rsidRPr="005108E4">
        <w:rPr>
          <w:sz w:val="24"/>
        </w:rPr>
        <w:t>required.</w:t>
      </w:r>
    </w:p>
    <w:p w14:paraId="1CE65870" w14:textId="77777777" w:rsidR="00DA2759" w:rsidRPr="005108E4" w:rsidRDefault="009A7511">
      <w:pPr>
        <w:pStyle w:val="ListParagraph"/>
        <w:numPr>
          <w:ilvl w:val="4"/>
          <w:numId w:val="55"/>
        </w:numPr>
        <w:tabs>
          <w:tab w:val="left" w:pos="2393"/>
        </w:tabs>
        <w:spacing w:line="242" w:lineRule="auto"/>
        <w:ind w:right="117" w:firstLine="0"/>
        <w:rPr>
          <w:sz w:val="24"/>
        </w:rPr>
      </w:pPr>
      <w:r w:rsidRPr="005108E4">
        <w:rPr>
          <w:sz w:val="24"/>
        </w:rPr>
        <w:t>Demonstrated accessibility in multiple forms including foreign languages, developmental</w:t>
      </w:r>
      <w:r w:rsidRPr="005108E4">
        <w:rPr>
          <w:spacing w:val="-29"/>
          <w:sz w:val="24"/>
        </w:rPr>
        <w:t xml:space="preserve"> </w:t>
      </w:r>
      <w:r w:rsidRPr="005108E4">
        <w:rPr>
          <w:sz w:val="24"/>
        </w:rPr>
        <w:t>disabilities,</w:t>
      </w:r>
      <w:r w:rsidRPr="005108E4">
        <w:rPr>
          <w:spacing w:val="-28"/>
          <w:sz w:val="24"/>
        </w:rPr>
        <w:t xml:space="preserve"> </w:t>
      </w:r>
      <w:r w:rsidRPr="005108E4">
        <w:rPr>
          <w:sz w:val="24"/>
        </w:rPr>
        <w:t>Patients</w:t>
      </w:r>
      <w:r w:rsidRPr="005108E4">
        <w:rPr>
          <w:spacing w:val="-30"/>
          <w:sz w:val="24"/>
        </w:rPr>
        <w:t xml:space="preserve"> </w:t>
      </w:r>
      <w:r w:rsidRPr="005108E4">
        <w:rPr>
          <w:sz w:val="24"/>
        </w:rPr>
        <w:t>with</w:t>
      </w:r>
      <w:r w:rsidRPr="005108E4">
        <w:rPr>
          <w:spacing w:val="-31"/>
          <w:sz w:val="24"/>
        </w:rPr>
        <w:t xml:space="preserve"> </w:t>
      </w:r>
      <w:r w:rsidRPr="005108E4">
        <w:rPr>
          <w:sz w:val="24"/>
        </w:rPr>
        <w:t>mental</w:t>
      </w:r>
      <w:r w:rsidRPr="005108E4">
        <w:rPr>
          <w:spacing w:val="-29"/>
          <w:sz w:val="24"/>
        </w:rPr>
        <w:t xml:space="preserve"> </w:t>
      </w:r>
      <w:r w:rsidRPr="005108E4">
        <w:rPr>
          <w:sz w:val="24"/>
        </w:rPr>
        <w:t>and/or</w:t>
      </w:r>
      <w:r w:rsidRPr="005108E4">
        <w:rPr>
          <w:spacing w:val="-31"/>
          <w:sz w:val="24"/>
        </w:rPr>
        <w:t xml:space="preserve"> </w:t>
      </w:r>
      <w:r w:rsidRPr="005108E4">
        <w:rPr>
          <w:sz w:val="24"/>
        </w:rPr>
        <w:t>physical</w:t>
      </w:r>
      <w:r w:rsidRPr="005108E4">
        <w:rPr>
          <w:spacing w:val="-30"/>
          <w:sz w:val="24"/>
        </w:rPr>
        <w:t xml:space="preserve"> </w:t>
      </w:r>
      <w:r w:rsidRPr="005108E4">
        <w:rPr>
          <w:sz w:val="24"/>
        </w:rPr>
        <w:t>disabilities,</w:t>
      </w:r>
      <w:r w:rsidRPr="005108E4">
        <w:rPr>
          <w:spacing w:val="-31"/>
          <w:sz w:val="24"/>
        </w:rPr>
        <w:t xml:space="preserve"> </w:t>
      </w:r>
      <w:r w:rsidRPr="005108E4">
        <w:rPr>
          <w:sz w:val="24"/>
        </w:rPr>
        <w:t>homebound Patients, pediatric Patients, and Patients on</w:t>
      </w:r>
      <w:r w:rsidRPr="005108E4">
        <w:rPr>
          <w:spacing w:val="-9"/>
          <w:sz w:val="24"/>
        </w:rPr>
        <w:t xml:space="preserve"> </w:t>
      </w:r>
      <w:r w:rsidRPr="005108E4">
        <w:rPr>
          <w:sz w:val="24"/>
        </w:rPr>
        <w:t>hospice.</w:t>
      </w:r>
    </w:p>
    <w:p w14:paraId="4BDB7091" w14:textId="77777777" w:rsidR="00DA2759" w:rsidRPr="005108E4" w:rsidRDefault="009A7511">
      <w:pPr>
        <w:pStyle w:val="ListParagraph"/>
        <w:numPr>
          <w:ilvl w:val="4"/>
          <w:numId w:val="55"/>
        </w:numPr>
        <w:tabs>
          <w:tab w:val="left" w:pos="2369"/>
        </w:tabs>
        <w:spacing w:line="242" w:lineRule="auto"/>
        <w:ind w:right="116" w:firstLine="0"/>
        <w:rPr>
          <w:sz w:val="24"/>
        </w:rPr>
      </w:pPr>
      <w:r w:rsidRPr="005108E4">
        <w:rPr>
          <w:sz w:val="24"/>
        </w:rPr>
        <w:t>Conducted</w:t>
      </w:r>
      <w:r w:rsidRPr="005108E4">
        <w:rPr>
          <w:spacing w:val="-16"/>
          <w:sz w:val="24"/>
        </w:rPr>
        <w:t xml:space="preserve"> </w:t>
      </w:r>
      <w:r w:rsidRPr="005108E4">
        <w:rPr>
          <w:sz w:val="24"/>
        </w:rPr>
        <w:t>community</w:t>
      </w:r>
      <w:r w:rsidRPr="005108E4">
        <w:rPr>
          <w:spacing w:val="-21"/>
          <w:sz w:val="24"/>
        </w:rPr>
        <w:t xml:space="preserve"> </w:t>
      </w:r>
      <w:r w:rsidRPr="005108E4">
        <w:rPr>
          <w:sz w:val="24"/>
        </w:rPr>
        <w:t>outreach</w:t>
      </w:r>
      <w:r w:rsidRPr="005108E4">
        <w:rPr>
          <w:spacing w:val="-16"/>
          <w:sz w:val="24"/>
        </w:rPr>
        <w:t xml:space="preserve"> </w:t>
      </w:r>
      <w:r w:rsidRPr="005108E4">
        <w:rPr>
          <w:sz w:val="24"/>
        </w:rPr>
        <w:t>to</w:t>
      </w:r>
      <w:r w:rsidRPr="005108E4">
        <w:rPr>
          <w:spacing w:val="-15"/>
          <w:sz w:val="24"/>
        </w:rPr>
        <w:t xml:space="preserve"> </w:t>
      </w:r>
      <w:r w:rsidRPr="005108E4">
        <w:rPr>
          <w:sz w:val="24"/>
        </w:rPr>
        <w:t>Qualifying</w:t>
      </w:r>
      <w:r w:rsidRPr="005108E4">
        <w:rPr>
          <w:spacing w:val="-18"/>
          <w:sz w:val="24"/>
        </w:rPr>
        <w:t xml:space="preserve"> </w:t>
      </w:r>
      <w:r w:rsidRPr="005108E4">
        <w:rPr>
          <w:sz w:val="24"/>
        </w:rPr>
        <w:t>Patient</w:t>
      </w:r>
      <w:r w:rsidRPr="005108E4">
        <w:rPr>
          <w:spacing w:val="-15"/>
          <w:sz w:val="24"/>
        </w:rPr>
        <w:t xml:space="preserve"> </w:t>
      </w:r>
      <w:r w:rsidRPr="005108E4">
        <w:rPr>
          <w:sz w:val="24"/>
        </w:rPr>
        <w:t>communities</w:t>
      </w:r>
      <w:r w:rsidRPr="005108E4">
        <w:rPr>
          <w:spacing w:val="-16"/>
          <w:sz w:val="24"/>
        </w:rPr>
        <w:t xml:space="preserve"> </w:t>
      </w:r>
      <w:r w:rsidRPr="005108E4">
        <w:rPr>
          <w:sz w:val="24"/>
        </w:rPr>
        <w:t>to</w:t>
      </w:r>
      <w:r w:rsidRPr="005108E4">
        <w:rPr>
          <w:spacing w:val="-15"/>
          <w:sz w:val="24"/>
        </w:rPr>
        <w:t xml:space="preserve"> </w:t>
      </w:r>
      <w:r w:rsidRPr="005108E4">
        <w:rPr>
          <w:sz w:val="24"/>
        </w:rPr>
        <w:t>educate</w:t>
      </w:r>
      <w:r w:rsidRPr="005108E4">
        <w:rPr>
          <w:spacing w:val="-16"/>
          <w:sz w:val="24"/>
        </w:rPr>
        <w:t xml:space="preserve"> </w:t>
      </w:r>
      <w:r w:rsidRPr="005108E4">
        <w:rPr>
          <w:sz w:val="24"/>
        </w:rPr>
        <w:t>those communities on the benefits of registering with the medical</w:t>
      </w:r>
      <w:r w:rsidRPr="005108E4">
        <w:rPr>
          <w:spacing w:val="-20"/>
          <w:sz w:val="24"/>
        </w:rPr>
        <w:t xml:space="preserve"> </w:t>
      </w:r>
      <w:r w:rsidRPr="005108E4">
        <w:rPr>
          <w:sz w:val="24"/>
        </w:rPr>
        <w:t>program.</w:t>
      </w:r>
    </w:p>
    <w:p w14:paraId="3C7A4723" w14:textId="77777777" w:rsidR="00DA2759" w:rsidRPr="005108E4" w:rsidRDefault="009A7511">
      <w:pPr>
        <w:pStyle w:val="ListParagraph"/>
        <w:numPr>
          <w:ilvl w:val="4"/>
          <w:numId w:val="55"/>
        </w:numPr>
        <w:tabs>
          <w:tab w:val="left" w:pos="2396"/>
        </w:tabs>
        <w:ind w:left="2395" w:hanging="361"/>
        <w:rPr>
          <w:sz w:val="24"/>
        </w:rPr>
      </w:pPr>
      <w:r w:rsidRPr="005108E4">
        <w:rPr>
          <w:sz w:val="24"/>
        </w:rPr>
        <w:t>Has no disciplinary actions related to treatment of Qualifying</w:t>
      </w:r>
      <w:r w:rsidRPr="005108E4">
        <w:rPr>
          <w:spacing w:val="-29"/>
          <w:sz w:val="24"/>
        </w:rPr>
        <w:t xml:space="preserve"> </w:t>
      </w:r>
      <w:r w:rsidRPr="005108E4">
        <w:rPr>
          <w:sz w:val="24"/>
        </w:rPr>
        <w:t>Patients.</w:t>
      </w:r>
    </w:p>
    <w:p w14:paraId="3A07E919" w14:textId="77777777" w:rsidR="00DA2759" w:rsidRPr="005108E4" w:rsidRDefault="009A7511">
      <w:pPr>
        <w:pStyle w:val="ListParagraph"/>
        <w:numPr>
          <w:ilvl w:val="4"/>
          <w:numId w:val="55"/>
        </w:numPr>
        <w:tabs>
          <w:tab w:val="left" w:pos="2525"/>
        </w:tabs>
        <w:spacing w:line="244" w:lineRule="auto"/>
        <w:ind w:right="110" w:firstLine="0"/>
        <w:rPr>
          <w:sz w:val="24"/>
        </w:rPr>
      </w:pPr>
      <w:r w:rsidRPr="005108E4">
        <w:rPr>
          <w:sz w:val="24"/>
        </w:rPr>
        <w:lastRenderedPageBreak/>
        <w:t>Offers meaningful pediatric Patient programs or specializes in collaboratively working</w:t>
      </w:r>
      <w:r w:rsidRPr="005108E4">
        <w:rPr>
          <w:spacing w:val="-27"/>
          <w:sz w:val="24"/>
        </w:rPr>
        <w:t xml:space="preserve"> </w:t>
      </w:r>
      <w:r w:rsidRPr="005108E4">
        <w:rPr>
          <w:sz w:val="24"/>
        </w:rPr>
        <w:t>with</w:t>
      </w:r>
      <w:r w:rsidRPr="005108E4">
        <w:rPr>
          <w:spacing w:val="-22"/>
          <w:sz w:val="24"/>
        </w:rPr>
        <w:t xml:space="preserve"> </w:t>
      </w:r>
      <w:r w:rsidRPr="005108E4">
        <w:rPr>
          <w:sz w:val="24"/>
        </w:rPr>
        <w:t>families/Patients</w:t>
      </w:r>
      <w:r w:rsidRPr="005108E4">
        <w:rPr>
          <w:spacing w:val="-25"/>
          <w:sz w:val="24"/>
        </w:rPr>
        <w:t xml:space="preserve"> </w:t>
      </w:r>
      <w:r w:rsidRPr="005108E4">
        <w:rPr>
          <w:sz w:val="24"/>
        </w:rPr>
        <w:t>that</w:t>
      </w:r>
      <w:r w:rsidRPr="005108E4">
        <w:rPr>
          <w:spacing w:val="-23"/>
          <w:sz w:val="24"/>
        </w:rPr>
        <w:t xml:space="preserve"> </w:t>
      </w:r>
      <w:r w:rsidRPr="005108E4">
        <w:rPr>
          <w:sz w:val="24"/>
        </w:rPr>
        <w:t>need</w:t>
      </w:r>
      <w:r w:rsidRPr="005108E4">
        <w:rPr>
          <w:spacing w:val="-25"/>
          <w:sz w:val="24"/>
        </w:rPr>
        <w:t xml:space="preserve"> </w:t>
      </w:r>
      <w:r w:rsidRPr="005108E4">
        <w:rPr>
          <w:sz w:val="24"/>
        </w:rPr>
        <w:t>specialized</w:t>
      </w:r>
      <w:r w:rsidRPr="005108E4">
        <w:rPr>
          <w:spacing w:val="-25"/>
          <w:sz w:val="24"/>
        </w:rPr>
        <w:t xml:space="preserve"> </w:t>
      </w:r>
      <w:r w:rsidRPr="005108E4">
        <w:rPr>
          <w:sz w:val="24"/>
        </w:rPr>
        <w:t>Marijuana</w:t>
      </w:r>
      <w:r w:rsidRPr="005108E4">
        <w:rPr>
          <w:spacing w:val="-25"/>
          <w:sz w:val="24"/>
        </w:rPr>
        <w:t xml:space="preserve"> </w:t>
      </w:r>
      <w:r w:rsidRPr="005108E4">
        <w:rPr>
          <w:sz w:val="24"/>
        </w:rPr>
        <w:t>and</w:t>
      </w:r>
      <w:r w:rsidRPr="005108E4">
        <w:rPr>
          <w:spacing w:val="-25"/>
          <w:sz w:val="24"/>
        </w:rPr>
        <w:t xml:space="preserve"> </w:t>
      </w:r>
      <w:r w:rsidRPr="005108E4">
        <w:rPr>
          <w:sz w:val="24"/>
        </w:rPr>
        <w:t>Marijuana</w:t>
      </w:r>
      <w:r w:rsidRPr="005108E4">
        <w:rPr>
          <w:spacing w:val="-25"/>
          <w:sz w:val="24"/>
        </w:rPr>
        <w:t xml:space="preserve"> </w:t>
      </w:r>
      <w:r w:rsidRPr="005108E4">
        <w:rPr>
          <w:sz w:val="24"/>
        </w:rPr>
        <w:t>Products.</w:t>
      </w:r>
    </w:p>
    <w:p w14:paraId="5C8646B0" w14:textId="77777777" w:rsidR="00DA2759" w:rsidRPr="005108E4" w:rsidRDefault="009A7511">
      <w:pPr>
        <w:pStyle w:val="ListParagraph"/>
        <w:numPr>
          <w:ilvl w:val="3"/>
          <w:numId w:val="55"/>
        </w:numPr>
        <w:tabs>
          <w:tab w:val="left" w:pos="2036"/>
        </w:tabs>
        <w:spacing w:line="244" w:lineRule="auto"/>
        <w:ind w:left="1675" w:right="118" w:firstLine="0"/>
        <w:rPr>
          <w:sz w:val="24"/>
        </w:rPr>
      </w:pPr>
      <w:r w:rsidRPr="005108E4">
        <w:rPr>
          <w:sz w:val="24"/>
        </w:rPr>
        <w:t>Leadership</w:t>
      </w:r>
      <w:r w:rsidRPr="005108E4">
        <w:rPr>
          <w:spacing w:val="-24"/>
          <w:sz w:val="24"/>
        </w:rPr>
        <w:t xml:space="preserve"> </w:t>
      </w:r>
      <w:r w:rsidRPr="005108E4">
        <w:rPr>
          <w:sz w:val="24"/>
        </w:rPr>
        <w:t>ratings</w:t>
      </w:r>
      <w:r w:rsidRPr="005108E4">
        <w:rPr>
          <w:spacing w:val="-24"/>
          <w:sz w:val="24"/>
        </w:rPr>
        <w:t xml:space="preserve"> </w:t>
      </w:r>
      <w:r w:rsidRPr="005108E4">
        <w:rPr>
          <w:sz w:val="24"/>
        </w:rPr>
        <w:t>will</w:t>
      </w:r>
      <w:r w:rsidRPr="005108E4">
        <w:rPr>
          <w:spacing w:val="-22"/>
          <w:sz w:val="24"/>
        </w:rPr>
        <w:t xml:space="preserve"> </w:t>
      </w:r>
      <w:r w:rsidRPr="005108E4">
        <w:rPr>
          <w:sz w:val="24"/>
        </w:rPr>
        <w:t>be</w:t>
      </w:r>
      <w:r w:rsidRPr="005108E4">
        <w:rPr>
          <w:spacing w:val="-22"/>
          <w:sz w:val="24"/>
        </w:rPr>
        <w:t xml:space="preserve"> </w:t>
      </w:r>
      <w:r w:rsidRPr="005108E4">
        <w:rPr>
          <w:sz w:val="24"/>
        </w:rPr>
        <w:t>taken</w:t>
      </w:r>
      <w:r w:rsidRPr="005108E4">
        <w:rPr>
          <w:spacing w:val="-21"/>
          <w:sz w:val="24"/>
        </w:rPr>
        <w:t xml:space="preserve"> </w:t>
      </w:r>
      <w:r w:rsidRPr="005108E4">
        <w:rPr>
          <w:sz w:val="24"/>
        </w:rPr>
        <w:t>into</w:t>
      </w:r>
      <w:r w:rsidRPr="005108E4">
        <w:rPr>
          <w:spacing w:val="-21"/>
          <w:sz w:val="24"/>
        </w:rPr>
        <w:t xml:space="preserve"> </w:t>
      </w:r>
      <w:r w:rsidRPr="005108E4">
        <w:rPr>
          <w:sz w:val="24"/>
        </w:rPr>
        <w:t>consideration</w:t>
      </w:r>
      <w:r w:rsidRPr="005108E4">
        <w:rPr>
          <w:spacing w:val="-21"/>
          <w:sz w:val="24"/>
        </w:rPr>
        <w:t xml:space="preserve"> </w:t>
      </w:r>
      <w:r w:rsidRPr="005108E4">
        <w:rPr>
          <w:sz w:val="24"/>
        </w:rPr>
        <w:t>by</w:t>
      </w:r>
      <w:r w:rsidRPr="005108E4">
        <w:rPr>
          <w:spacing w:val="-28"/>
          <w:sz w:val="24"/>
        </w:rPr>
        <w:t xml:space="preserve"> </w:t>
      </w:r>
      <w:r w:rsidRPr="005108E4">
        <w:rPr>
          <w:sz w:val="24"/>
        </w:rPr>
        <w:t>the</w:t>
      </w:r>
      <w:r w:rsidRPr="005108E4">
        <w:rPr>
          <w:spacing w:val="-22"/>
          <w:sz w:val="24"/>
        </w:rPr>
        <w:t xml:space="preserve"> </w:t>
      </w:r>
      <w:r w:rsidRPr="005108E4">
        <w:rPr>
          <w:sz w:val="24"/>
        </w:rPr>
        <w:t>Commission</w:t>
      </w:r>
      <w:r w:rsidRPr="005108E4">
        <w:rPr>
          <w:spacing w:val="-20"/>
          <w:sz w:val="24"/>
        </w:rPr>
        <w:t xml:space="preserve"> </w:t>
      </w:r>
      <w:r w:rsidRPr="005108E4">
        <w:rPr>
          <w:sz w:val="24"/>
        </w:rPr>
        <w:t>in</w:t>
      </w:r>
      <w:r w:rsidRPr="005108E4">
        <w:rPr>
          <w:spacing w:val="-24"/>
          <w:sz w:val="24"/>
        </w:rPr>
        <w:t xml:space="preserve"> </w:t>
      </w:r>
      <w:r w:rsidRPr="005108E4">
        <w:rPr>
          <w:sz w:val="24"/>
        </w:rPr>
        <w:t>assessing</w:t>
      </w:r>
      <w:r w:rsidRPr="005108E4">
        <w:rPr>
          <w:spacing w:val="-25"/>
          <w:sz w:val="24"/>
        </w:rPr>
        <w:t xml:space="preserve"> </w:t>
      </w:r>
      <w:r w:rsidRPr="005108E4">
        <w:rPr>
          <w:sz w:val="24"/>
        </w:rPr>
        <w:t>fines pursuant to 935 CMR 501.360 and disciplinary action pursuant to 935 CMR</w:t>
      </w:r>
      <w:r w:rsidRPr="005108E4">
        <w:rPr>
          <w:spacing w:val="-40"/>
          <w:sz w:val="24"/>
        </w:rPr>
        <w:t xml:space="preserve"> </w:t>
      </w:r>
      <w:r w:rsidRPr="005108E4">
        <w:rPr>
          <w:sz w:val="24"/>
        </w:rPr>
        <w:t>501.450.</w:t>
      </w:r>
    </w:p>
    <w:p w14:paraId="4C34CC61" w14:textId="77777777" w:rsidR="00DA2759" w:rsidRPr="005108E4" w:rsidRDefault="00DA2759">
      <w:pPr>
        <w:pStyle w:val="BodyText"/>
        <w:jc w:val="left"/>
        <w:rPr>
          <w:sz w:val="20"/>
        </w:rPr>
      </w:pPr>
    </w:p>
    <w:p w14:paraId="209178EF" w14:textId="77777777" w:rsidR="00DA2759" w:rsidRPr="005108E4" w:rsidRDefault="00DA2759">
      <w:pPr>
        <w:pStyle w:val="BodyText"/>
        <w:spacing w:before="10"/>
        <w:jc w:val="left"/>
        <w:rPr>
          <w:sz w:val="19"/>
        </w:rPr>
      </w:pPr>
    </w:p>
    <w:p w14:paraId="07D93E8C" w14:textId="5C91F5FA" w:rsidR="00DA2759" w:rsidRPr="00E077D0" w:rsidRDefault="00491083" w:rsidP="00D93F7C">
      <w:pPr>
        <w:pStyle w:val="Heading1"/>
        <w:ind w:left="0"/>
        <w:jc w:val="left"/>
        <w:rPr>
          <w:b w:val="0"/>
          <w:bCs w:val="0"/>
        </w:rPr>
      </w:pPr>
      <w:r w:rsidRPr="005108E4">
        <w:rPr>
          <w:b w:val="0"/>
          <w:bCs w:val="0"/>
          <w:u w:val="single"/>
        </w:rPr>
        <w:t>501.050</w:t>
      </w:r>
      <w:r w:rsidR="009A7511" w:rsidRPr="00E077D0">
        <w:rPr>
          <w:b w:val="0"/>
          <w:bCs w:val="0"/>
          <w:u w:val="single"/>
        </w:rPr>
        <w:t>: Medical Marijuana Treatment Centers</w:t>
      </w:r>
      <w:r w:rsidR="009A7511" w:rsidRPr="00E077D0">
        <w:rPr>
          <w:b w:val="0"/>
          <w:bCs w:val="0"/>
          <w:spacing w:val="-5"/>
          <w:u w:val="single"/>
        </w:rPr>
        <w:t xml:space="preserve"> </w:t>
      </w:r>
      <w:r w:rsidR="009A7511" w:rsidRPr="00E077D0">
        <w:rPr>
          <w:b w:val="0"/>
          <w:bCs w:val="0"/>
          <w:u w:val="single"/>
        </w:rPr>
        <w:t>(MTCs)</w:t>
      </w:r>
    </w:p>
    <w:p w14:paraId="34412C8B" w14:textId="77777777" w:rsidR="00DA2759" w:rsidRPr="005108E4" w:rsidRDefault="00DA2759">
      <w:pPr>
        <w:pStyle w:val="BodyText"/>
        <w:spacing w:before="4"/>
        <w:jc w:val="left"/>
        <w:rPr>
          <w:sz w:val="19"/>
        </w:rPr>
      </w:pPr>
    </w:p>
    <w:p w14:paraId="4356A65D" w14:textId="77777777" w:rsidR="00DA2759" w:rsidRPr="005108E4" w:rsidRDefault="009A7511" w:rsidP="00D93F7C">
      <w:pPr>
        <w:pStyle w:val="ListParagraph"/>
        <w:numPr>
          <w:ilvl w:val="2"/>
          <w:numId w:val="54"/>
        </w:numPr>
        <w:tabs>
          <w:tab w:val="left" w:pos="1779"/>
        </w:tabs>
        <w:spacing w:before="61"/>
        <w:ind w:hanging="460"/>
        <w:outlineLvl w:val="1"/>
        <w:rPr>
          <w:sz w:val="24"/>
        </w:rPr>
      </w:pPr>
      <w:r w:rsidRPr="005108E4">
        <w:rPr>
          <w:sz w:val="24"/>
          <w:u w:val="single"/>
        </w:rPr>
        <w:t>General</w:t>
      </w:r>
      <w:r w:rsidRPr="005108E4">
        <w:rPr>
          <w:spacing w:val="-1"/>
          <w:sz w:val="24"/>
          <w:u w:val="single"/>
        </w:rPr>
        <w:t xml:space="preserve"> </w:t>
      </w:r>
      <w:r w:rsidRPr="005108E4">
        <w:rPr>
          <w:sz w:val="24"/>
          <w:u w:val="single"/>
        </w:rPr>
        <w:t>Requirements</w:t>
      </w:r>
      <w:r w:rsidRPr="005108E4">
        <w:rPr>
          <w:sz w:val="24"/>
        </w:rPr>
        <w:t>.</w:t>
      </w:r>
    </w:p>
    <w:p w14:paraId="6E391DC4" w14:textId="77777777" w:rsidR="00DA2759" w:rsidRPr="005108E4" w:rsidRDefault="009A7511">
      <w:pPr>
        <w:pStyle w:val="ListParagraph"/>
        <w:numPr>
          <w:ilvl w:val="3"/>
          <w:numId w:val="54"/>
        </w:numPr>
        <w:tabs>
          <w:tab w:val="left" w:pos="2081"/>
        </w:tabs>
        <w:spacing w:before="2" w:line="244" w:lineRule="auto"/>
        <w:ind w:right="116" w:firstLine="0"/>
        <w:rPr>
          <w:sz w:val="24"/>
        </w:rPr>
      </w:pPr>
      <w:r w:rsidRPr="005108E4">
        <w:rPr>
          <w:sz w:val="24"/>
        </w:rPr>
        <w:t>An</w:t>
      </w:r>
      <w:r w:rsidRPr="005108E4">
        <w:rPr>
          <w:spacing w:val="-16"/>
          <w:sz w:val="24"/>
        </w:rPr>
        <w:t xml:space="preserve"> </w:t>
      </w:r>
      <w:r w:rsidRPr="005108E4">
        <w:rPr>
          <w:sz w:val="24"/>
        </w:rPr>
        <w:t>MTC</w:t>
      </w:r>
      <w:r w:rsidRPr="005108E4">
        <w:rPr>
          <w:spacing w:val="-14"/>
          <w:sz w:val="24"/>
        </w:rPr>
        <w:t xml:space="preserve"> </w:t>
      </w:r>
      <w:r w:rsidRPr="005108E4">
        <w:rPr>
          <w:sz w:val="24"/>
        </w:rPr>
        <w:t>is</w:t>
      </w:r>
      <w:r w:rsidRPr="005108E4">
        <w:rPr>
          <w:spacing w:val="-18"/>
          <w:sz w:val="24"/>
        </w:rPr>
        <w:t xml:space="preserve"> </w:t>
      </w:r>
      <w:r w:rsidRPr="005108E4">
        <w:rPr>
          <w:sz w:val="24"/>
        </w:rPr>
        <w:t>required</w:t>
      </w:r>
      <w:r w:rsidRPr="005108E4">
        <w:rPr>
          <w:spacing w:val="-17"/>
          <w:sz w:val="24"/>
        </w:rPr>
        <w:t xml:space="preserve"> </w:t>
      </w:r>
      <w:r w:rsidRPr="005108E4">
        <w:rPr>
          <w:sz w:val="24"/>
        </w:rPr>
        <w:t>to</w:t>
      </w:r>
      <w:r w:rsidRPr="005108E4">
        <w:rPr>
          <w:spacing w:val="-17"/>
          <w:sz w:val="24"/>
        </w:rPr>
        <w:t xml:space="preserve"> </w:t>
      </w:r>
      <w:r w:rsidRPr="005108E4">
        <w:rPr>
          <w:sz w:val="24"/>
        </w:rPr>
        <w:t>be</w:t>
      </w:r>
      <w:r w:rsidRPr="005108E4">
        <w:rPr>
          <w:spacing w:val="-19"/>
          <w:sz w:val="24"/>
        </w:rPr>
        <w:t xml:space="preserve"> </w:t>
      </w:r>
      <w:r w:rsidRPr="005108E4">
        <w:rPr>
          <w:sz w:val="24"/>
        </w:rPr>
        <w:t>registered</w:t>
      </w:r>
      <w:r w:rsidRPr="005108E4">
        <w:rPr>
          <w:spacing w:val="-17"/>
          <w:sz w:val="24"/>
        </w:rPr>
        <w:t xml:space="preserve"> </w:t>
      </w:r>
      <w:r w:rsidRPr="005108E4">
        <w:rPr>
          <w:sz w:val="24"/>
        </w:rPr>
        <w:t>to</w:t>
      </w:r>
      <w:r w:rsidRPr="005108E4">
        <w:rPr>
          <w:spacing w:val="-17"/>
          <w:sz w:val="24"/>
        </w:rPr>
        <w:t xml:space="preserve"> </w:t>
      </w:r>
      <w:r w:rsidRPr="005108E4">
        <w:rPr>
          <w:sz w:val="24"/>
        </w:rPr>
        <w:t>do</w:t>
      </w:r>
      <w:r w:rsidRPr="005108E4">
        <w:rPr>
          <w:spacing w:val="-18"/>
          <w:sz w:val="24"/>
        </w:rPr>
        <w:t xml:space="preserve"> </w:t>
      </w:r>
      <w:r w:rsidRPr="005108E4">
        <w:rPr>
          <w:sz w:val="24"/>
        </w:rPr>
        <w:t>business</w:t>
      </w:r>
      <w:r w:rsidRPr="005108E4">
        <w:rPr>
          <w:spacing w:val="-17"/>
          <w:sz w:val="24"/>
        </w:rPr>
        <w:t xml:space="preserve"> </w:t>
      </w:r>
      <w:r w:rsidRPr="005108E4">
        <w:rPr>
          <w:sz w:val="24"/>
        </w:rPr>
        <w:t>in</w:t>
      </w:r>
      <w:r w:rsidRPr="005108E4">
        <w:rPr>
          <w:spacing w:val="-17"/>
          <w:sz w:val="24"/>
        </w:rPr>
        <w:t xml:space="preserve"> </w:t>
      </w:r>
      <w:r w:rsidRPr="005108E4">
        <w:rPr>
          <w:sz w:val="24"/>
        </w:rPr>
        <w:t>the</w:t>
      </w:r>
      <w:r w:rsidRPr="005108E4">
        <w:rPr>
          <w:spacing w:val="-19"/>
          <w:sz w:val="24"/>
        </w:rPr>
        <w:t xml:space="preserve"> </w:t>
      </w:r>
      <w:r w:rsidRPr="005108E4">
        <w:rPr>
          <w:sz w:val="24"/>
        </w:rPr>
        <w:t>Commonwealth</w:t>
      </w:r>
      <w:r w:rsidRPr="005108E4">
        <w:rPr>
          <w:spacing w:val="-17"/>
          <w:sz w:val="24"/>
        </w:rPr>
        <w:t xml:space="preserve"> </w:t>
      </w:r>
      <w:r w:rsidRPr="005108E4">
        <w:rPr>
          <w:sz w:val="24"/>
        </w:rPr>
        <w:t>as</w:t>
      </w:r>
      <w:r w:rsidRPr="005108E4">
        <w:rPr>
          <w:spacing w:val="-17"/>
          <w:sz w:val="24"/>
        </w:rPr>
        <w:t xml:space="preserve"> </w:t>
      </w:r>
      <w:r w:rsidRPr="005108E4">
        <w:rPr>
          <w:sz w:val="24"/>
        </w:rPr>
        <w:t>a</w:t>
      </w:r>
      <w:r w:rsidRPr="005108E4">
        <w:rPr>
          <w:spacing w:val="-19"/>
          <w:sz w:val="24"/>
        </w:rPr>
        <w:t xml:space="preserve"> </w:t>
      </w:r>
      <w:r w:rsidRPr="005108E4">
        <w:rPr>
          <w:sz w:val="24"/>
        </w:rPr>
        <w:t>domestic business</w:t>
      </w:r>
      <w:r w:rsidRPr="005108E4">
        <w:rPr>
          <w:spacing w:val="24"/>
          <w:sz w:val="24"/>
        </w:rPr>
        <w:t xml:space="preserve"> </w:t>
      </w:r>
      <w:r w:rsidRPr="005108E4">
        <w:rPr>
          <w:sz w:val="24"/>
        </w:rPr>
        <w:t>corporation</w:t>
      </w:r>
      <w:r w:rsidRPr="005108E4">
        <w:rPr>
          <w:spacing w:val="24"/>
          <w:sz w:val="24"/>
        </w:rPr>
        <w:t xml:space="preserve"> </w:t>
      </w:r>
      <w:r w:rsidRPr="005108E4">
        <w:rPr>
          <w:sz w:val="24"/>
        </w:rPr>
        <w:t>or</w:t>
      </w:r>
      <w:r w:rsidRPr="005108E4">
        <w:rPr>
          <w:spacing w:val="25"/>
          <w:sz w:val="24"/>
        </w:rPr>
        <w:t xml:space="preserve"> </w:t>
      </w:r>
      <w:r w:rsidRPr="005108E4">
        <w:rPr>
          <w:sz w:val="24"/>
        </w:rPr>
        <w:t>another</w:t>
      </w:r>
      <w:r w:rsidRPr="005108E4">
        <w:rPr>
          <w:spacing w:val="24"/>
          <w:sz w:val="24"/>
        </w:rPr>
        <w:t xml:space="preserve"> </w:t>
      </w:r>
      <w:r w:rsidRPr="005108E4">
        <w:rPr>
          <w:sz w:val="24"/>
        </w:rPr>
        <w:t>domestic</w:t>
      </w:r>
      <w:r w:rsidRPr="005108E4">
        <w:rPr>
          <w:spacing w:val="24"/>
          <w:sz w:val="24"/>
        </w:rPr>
        <w:t xml:space="preserve"> </w:t>
      </w:r>
      <w:r w:rsidRPr="005108E4">
        <w:rPr>
          <w:sz w:val="24"/>
        </w:rPr>
        <w:t>business</w:t>
      </w:r>
      <w:r w:rsidRPr="005108E4">
        <w:rPr>
          <w:spacing w:val="24"/>
          <w:sz w:val="24"/>
        </w:rPr>
        <w:t xml:space="preserve"> </w:t>
      </w:r>
      <w:r w:rsidRPr="005108E4">
        <w:rPr>
          <w:sz w:val="24"/>
        </w:rPr>
        <w:t>entity</w:t>
      </w:r>
      <w:r w:rsidRPr="005108E4">
        <w:rPr>
          <w:spacing w:val="18"/>
          <w:sz w:val="24"/>
        </w:rPr>
        <w:t xml:space="preserve"> </w:t>
      </w:r>
      <w:r w:rsidRPr="005108E4">
        <w:rPr>
          <w:sz w:val="24"/>
        </w:rPr>
        <w:t>in</w:t>
      </w:r>
      <w:r w:rsidRPr="005108E4">
        <w:rPr>
          <w:spacing w:val="24"/>
          <w:sz w:val="24"/>
        </w:rPr>
        <w:t xml:space="preserve"> </w:t>
      </w:r>
      <w:r w:rsidRPr="005108E4">
        <w:rPr>
          <w:sz w:val="24"/>
        </w:rPr>
        <w:t>compliance</w:t>
      </w:r>
      <w:r w:rsidRPr="005108E4">
        <w:rPr>
          <w:spacing w:val="24"/>
          <w:sz w:val="24"/>
        </w:rPr>
        <w:t xml:space="preserve"> </w:t>
      </w:r>
      <w:r w:rsidRPr="005108E4">
        <w:rPr>
          <w:sz w:val="24"/>
        </w:rPr>
        <w:t>with</w:t>
      </w:r>
      <w:r w:rsidRPr="005108E4">
        <w:rPr>
          <w:spacing w:val="24"/>
          <w:sz w:val="24"/>
        </w:rPr>
        <w:t xml:space="preserve"> </w:t>
      </w:r>
      <w:r w:rsidRPr="005108E4">
        <w:rPr>
          <w:sz w:val="24"/>
        </w:rPr>
        <w:t>935</w:t>
      </w:r>
      <w:r w:rsidRPr="005108E4">
        <w:rPr>
          <w:spacing w:val="24"/>
          <w:sz w:val="24"/>
        </w:rPr>
        <w:t xml:space="preserve"> </w:t>
      </w:r>
      <w:r w:rsidRPr="005108E4">
        <w:rPr>
          <w:sz w:val="24"/>
        </w:rPr>
        <w:t>CMR</w:t>
      </w:r>
    </w:p>
    <w:p w14:paraId="2037DC32" w14:textId="77777777" w:rsidR="00DA2759" w:rsidRPr="005108E4" w:rsidRDefault="009A7511">
      <w:pPr>
        <w:pStyle w:val="BodyText"/>
        <w:spacing w:line="244" w:lineRule="auto"/>
        <w:ind w:left="1675"/>
        <w:jc w:val="left"/>
      </w:pPr>
      <w:r w:rsidRPr="005108E4">
        <w:t>501.000</w:t>
      </w:r>
      <w:r w:rsidRPr="005108E4">
        <w:rPr>
          <w:spacing w:val="-13"/>
        </w:rPr>
        <w:t xml:space="preserve"> </w:t>
      </w:r>
      <w:r w:rsidRPr="005108E4">
        <w:t>and</w:t>
      </w:r>
      <w:r w:rsidRPr="005108E4">
        <w:rPr>
          <w:spacing w:val="-13"/>
        </w:rPr>
        <w:t xml:space="preserve"> </w:t>
      </w:r>
      <w:r w:rsidRPr="005108E4">
        <w:t>to</w:t>
      </w:r>
      <w:r w:rsidRPr="005108E4">
        <w:rPr>
          <w:spacing w:val="-13"/>
        </w:rPr>
        <w:t xml:space="preserve"> </w:t>
      </w:r>
      <w:r w:rsidRPr="005108E4">
        <w:t>maintain</w:t>
      </w:r>
      <w:r w:rsidRPr="005108E4">
        <w:rPr>
          <w:spacing w:val="-11"/>
        </w:rPr>
        <w:t xml:space="preserve"> </w:t>
      </w:r>
      <w:r w:rsidRPr="005108E4">
        <w:t>the</w:t>
      </w:r>
      <w:r w:rsidRPr="005108E4">
        <w:rPr>
          <w:spacing w:val="-12"/>
        </w:rPr>
        <w:t xml:space="preserve"> </w:t>
      </w:r>
      <w:r w:rsidRPr="005108E4">
        <w:t>corporation</w:t>
      </w:r>
      <w:r w:rsidRPr="005108E4">
        <w:rPr>
          <w:spacing w:val="-11"/>
        </w:rPr>
        <w:t xml:space="preserve"> </w:t>
      </w:r>
      <w:r w:rsidRPr="005108E4">
        <w:t>or</w:t>
      </w:r>
      <w:r w:rsidRPr="005108E4">
        <w:rPr>
          <w:spacing w:val="-11"/>
        </w:rPr>
        <w:t xml:space="preserve"> </w:t>
      </w:r>
      <w:r w:rsidRPr="005108E4">
        <w:t>entity</w:t>
      </w:r>
      <w:r w:rsidRPr="005108E4">
        <w:rPr>
          <w:spacing w:val="-18"/>
        </w:rPr>
        <w:t xml:space="preserve"> </w:t>
      </w:r>
      <w:r w:rsidRPr="005108E4">
        <w:t>in</w:t>
      </w:r>
      <w:r w:rsidRPr="005108E4">
        <w:rPr>
          <w:spacing w:val="-11"/>
        </w:rPr>
        <w:t xml:space="preserve"> </w:t>
      </w:r>
      <w:r w:rsidRPr="005108E4">
        <w:t>good</w:t>
      </w:r>
      <w:r w:rsidRPr="005108E4">
        <w:rPr>
          <w:spacing w:val="-11"/>
        </w:rPr>
        <w:t xml:space="preserve"> </w:t>
      </w:r>
      <w:r w:rsidRPr="005108E4">
        <w:t>standing</w:t>
      </w:r>
      <w:r w:rsidRPr="005108E4">
        <w:rPr>
          <w:spacing w:val="-16"/>
        </w:rPr>
        <w:t xml:space="preserve"> </w:t>
      </w:r>
      <w:r w:rsidRPr="005108E4">
        <w:t>with</w:t>
      </w:r>
      <w:r w:rsidRPr="005108E4">
        <w:rPr>
          <w:spacing w:val="-13"/>
        </w:rPr>
        <w:t xml:space="preserve"> </w:t>
      </w:r>
      <w:r w:rsidRPr="005108E4">
        <w:t>the</w:t>
      </w:r>
      <w:r w:rsidRPr="005108E4">
        <w:rPr>
          <w:spacing w:val="-14"/>
        </w:rPr>
        <w:t xml:space="preserve"> </w:t>
      </w:r>
      <w:r w:rsidRPr="005108E4">
        <w:t>Secretary</w:t>
      </w:r>
      <w:r w:rsidRPr="005108E4">
        <w:rPr>
          <w:spacing w:val="-19"/>
        </w:rPr>
        <w:t xml:space="preserve"> </w:t>
      </w:r>
      <w:r w:rsidRPr="005108E4">
        <w:t>of</w:t>
      </w:r>
      <w:r w:rsidRPr="005108E4">
        <w:rPr>
          <w:spacing w:val="-14"/>
        </w:rPr>
        <w:t xml:space="preserve"> </w:t>
      </w:r>
      <w:r w:rsidRPr="005108E4">
        <w:t>the Commonwealth, DOR, and</w:t>
      </w:r>
      <w:r w:rsidRPr="005108E4">
        <w:rPr>
          <w:spacing w:val="-4"/>
        </w:rPr>
        <w:t xml:space="preserve"> </w:t>
      </w:r>
      <w:r w:rsidRPr="005108E4">
        <w:t>DUA.</w:t>
      </w:r>
    </w:p>
    <w:p w14:paraId="1A072489" w14:textId="77777777" w:rsidR="00DA2759" w:rsidRPr="005108E4" w:rsidRDefault="009A7511">
      <w:pPr>
        <w:pStyle w:val="ListParagraph"/>
        <w:numPr>
          <w:ilvl w:val="3"/>
          <w:numId w:val="54"/>
        </w:numPr>
        <w:tabs>
          <w:tab w:val="left" w:pos="2134"/>
        </w:tabs>
        <w:spacing w:line="272" w:lineRule="exact"/>
        <w:ind w:left="2133" w:hanging="459"/>
        <w:rPr>
          <w:sz w:val="24"/>
        </w:rPr>
      </w:pPr>
      <w:r w:rsidRPr="005108E4">
        <w:rPr>
          <w:sz w:val="24"/>
          <w:u w:val="single"/>
        </w:rPr>
        <w:t>Control</w:t>
      </w:r>
      <w:r w:rsidRPr="005108E4">
        <w:rPr>
          <w:spacing w:val="-1"/>
          <w:sz w:val="24"/>
          <w:u w:val="single"/>
        </w:rPr>
        <w:t xml:space="preserve"> </w:t>
      </w:r>
      <w:r w:rsidRPr="005108E4">
        <w:rPr>
          <w:sz w:val="24"/>
          <w:u w:val="single"/>
        </w:rPr>
        <w:t>Limitations</w:t>
      </w:r>
      <w:r w:rsidRPr="005108E4">
        <w:rPr>
          <w:sz w:val="24"/>
        </w:rPr>
        <w:t>.</w:t>
      </w:r>
    </w:p>
    <w:p w14:paraId="1F11625B" w14:textId="77777777" w:rsidR="00DA2759" w:rsidRPr="005108E4" w:rsidRDefault="009A7511">
      <w:pPr>
        <w:pStyle w:val="ListParagraph"/>
        <w:numPr>
          <w:ilvl w:val="4"/>
          <w:numId w:val="54"/>
        </w:numPr>
        <w:tabs>
          <w:tab w:val="left" w:pos="2352"/>
        </w:tabs>
        <w:spacing w:before="1" w:line="242" w:lineRule="auto"/>
        <w:ind w:right="116" w:firstLine="0"/>
        <w:rPr>
          <w:sz w:val="24"/>
        </w:rPr>
      </w:pPr>
      <w:r w:rsidRPr="005108E4">
        <w:rPr>
          <w:sz w:val="24"/>
        </w:rPr>
        <w:t>No</w:t>
      </w:r>
      <w:r w:rsidRPr="005108E4">
        <w:rPr>
          <w:spacing w:val="-19"/>
          <w:sz w:val="24"/>
        </w:rPr>
        <w:t xml:space="preserve"> </w:t>
      </w:r>
      <w:r w:rsidRPr="005108E4">
        <w:rPr>
          <w:sz w:val="24"/>
        </w:rPr>
        <w:t>Person</w:t>
      </w:r>
      <w:r w:rsidRPr="005108E4">
        <w:rPr>
          <w:spacing w:val="-18"/>
          <w:sz w:val="24"/>
        </w:rPr>
        <w:t xml:space="preserve"> </w:t>
      </w:r>
      <w:r w:rsidRPr="005108E4">
        <w:rPr>
          <w:sz w:val="24"/>
        </w:rPr>
        <w:t>or</w:t>
      </w:r>
      <w:r w:rsidRPr="005108E4">
        <w:rPr>
          <w:spacing w:val="-20"/>
          <w:sz w:val="24"/>
        </w:rPr>
        <w:t xml:space="preserve"> </w:t>
      </w:r>
      <w:r w:rsidRPr="005108E4">
        <w:rPr>
          <w:sz w:val="24"/>
        </w:rPr>
        <w:t>Entity</w:t>
      </w:r>
      <w:r w:rsidRPr="005108E4">
        <w:rPr>
          <w:spacing w:val="-25"/>
          <w:sz w:val="24"/>
        </w:rPr>
        <w:t xml:space="preserve"> </w:t>
      </w:r>
      <w:r w:rsidRPr="005108E4">
        <w:rPr>
          <w:sz w:val="24"/>
        </w:rPr>
        <w:t>Having</w:t>
      </w:r>
      <w:r w:rsidRPr="005108E4">
        <w:rPr>
          <w:spacing w:val="-20"/>
          <w:sz w:val="24"/>
        </w:rPr>
        <w:t xml:space="preserve"> </w:t>
      </w:r>
      <w:r w:rsidRPr="005108E4">
        <w:rPr>
          <w:sz w:val="24"/>
        </w:rPr>
        <w:t>Direct</w:t>
      </w:r>
      <w:r w:rsidRPr="005108E4">
        <w:rPr>
          <w:spacing w:val="-18"/>
          <w:sz w:val="24"/>
        </w:rPr>
        <w:t xml:space="preserve"> </w:t>
      </w:r>
      <w:r w:rsidRPr="005108E4">
        <w:rPr>
          <w:sz w:val="24"/>
        </w:rPr>
        <w:t>or</w:t>
      </w:r>
      <w:r w:rsidRPr="005108E4">
        <w:rPr>
          <w:spacing w:val="-19"/>
          <w:sz w:val="24"/>
        </w:rPr>
        <w:t xml:space="preserve"> </w:t>
      </w:r>
      <w:r w:rsidRPr="005108E4">
        <w:rPr>
          <w:sz w:val="24"/>
        </w:rPr>
        <w:t>Indirect</w:t>
      </w:r>
      <w:r w:rsidRPr="005108E4">
        <w:rPr>
          <w:spacing w:val="-18"/>
          <w:sz w:val="24"/>
        </w:rPr>
        <w:t xml:space="preserve"> </w:t>
      </w:r>
      <w:r w:rsidRPr="005108E4">
        <w:rPr>
          <w:sz w:val="24"/>
        </w:rPr>
        <w:t>Control</w:t>
      </w:r>
      <w:r w:rsidRPr="005108E4">
        <w:rPr>
          <w:spacing w:val="-17"/>
          <w:sz w:val="24"/>
        </w:rPr>
        <w:t xml:space="preserve"> </w:t>
      </w:r>
      <w:r w:rsidRPr="005108E4">
        <w:rPr>
          <w:sz w:val="24"/>
        </w:rPr>
        <w:t>shall</w:t>
      </w:r>
      <w:r w:rsidRPr="005108E4">
        <w:rPr>
          <w:spacing w:val="-18"/>
          <w:sz w:val="24"/>
        </w:rPr>
        <w:t xml:space="preserve"> </w:t>
      </w:r>
      <w:r w:rsidRPr="005108E4">
        <w:rPr>
          <w:sz w:val="24"/>
        </w:rPr>
        <w:t>be</w:t>
      </w:r>
      <w:r w:rsidRPr="005108E4">
        <w:rPr>
          <w:spacing w:val="-19"/>
          <w:sz w:val="24"/>
        </w:rPr>
        <w:t xml:space="preserve"> </w:t>
      </w:r>
      <w:r w:rsidRPr="005108E4">
        <w:rPr>
          <w:sz w:val="24"/>
        </w:rPr>
        <w:t>granted,</w:t>
      </w:r>
      <w:r w:rsidRPr="005108E4">
        <w:rPr>
          <w:spacing w:val="-19"/>
          <w:sz w:val="24"/>
        </w:rPr>
        <w:t xml:space="preserve"> </w:t>
      </w:r>
      <w:r w:rsidRPr="005108E4">
        <w:rPr>
          <w:sz w:val="24"/>
        </w:rPr>
        <w:t>or</w:t>
      </w:r>
      <w:r w:rsidRPr="005108E4">
        <w:rPr>
          <w:spacing w:val="-21"/>
          <w:sz w:val="24"/>
        </w:rPr>
        <w:t xml:space="preserve"> </w:t>
      </w:r>
      <w:r w:rsidRPr="005108E4">
        <w:rPr>
          <w:sz w:val="24"/>
        </w:rPr>
        <w:t>hold,</w:t>
      </w:r>
      <w:r w:rsidRPr="005108E4">
        <w:rPr>
          <w:spacing w:val="-18"/>
          <w:sz w:val="24"/>
        </w:rPr>
        <w:t xml:space="preserve"> </w:t>
      </w:r>
      <w:r w:rsidRPr="005108E4">
        <w:rPr>
          <w:sz w:val="24"/>
        </w:rPr>
        <w:t>more than three MTC</w:t>
      </w:r>
      <w:r w:rsidRPr="005108E4">
        <w:rPr>
          <w:spacing w:val="-4"/>
          <w:sz w:val="24"/>
        </w:rPr>
        <w:t xml:space="preserve"> </w:t>
      </w:r>
      <w:r w:rsidRPr="005108E4">
        <w:rPr>
          <w:sz w:val="24"/>
        </w:rPr>
        <w:t>Licenses.</w:t>
      </w:r>
    </w:p>
    <w:p w14:paraId="78F6F494" w14:textId="77777777" w:rsidR="00DA2759" w:rsidRPr="005108E4" w:rsidRDefault="009A7511">
      <w:pPr>
        <w:pStyle w:val="ListParagraph"/>
        <w:numPr>
          <w:ilvl w:val="4"/>
          <w:numId w:val="54"/>
        </w:numPr>
        <w:tabs>
          <w:tab w:val="left" w:pos="2338"/>
        </w:tabs>
        <w:spacing w:before="2" w:line="242" w:lineRule="auto"/>
        <w:ind w:right="110" w:firstLine="0"/>
        <w:rPr>
          <w:sz w:val="24"/>
        </w:rPr>
      </w:pPr>
      <w:r w:rsidRPr="005108E4">
        <w:rPr>
          <w:sz w:val="24"/>
        </w:rPr>
        <w:t>An Independent Testing Laboratory or Standards Laboratory Licensee, or any associated Person or Entity Having Direct or Indirect Control, may not have a License in any other</w:t>
      </w:r>
      <w:r w:rsidRPr="005108E4">
        <w:rPr>
          <w:spacing w:val="-11"/>
          <w:sz w:val="24"/>
        </w:rPr>
        <w:t xml:space="preserve"> </w:t>
      </w:r>
      <w:r w:rsidRPr="005108E4">
        <w:rPr>
          <w:sz w:val="24"/>
        </w:rPr>
        <w:t>class.</w:t>
      </w:r>
    </w:p>
    <w:p w14:paraId="3511C275" w14:textId="77777777" w:rsidR="00DA2759" w:rsidRPr="005108E4" w:rsidRDefault="009A7511">
      <w:pPr>
        <w:pStyle w:val="ListParagraph"/>
        <w:numPr>
          <w:ilvl w:val="4"/>
          <w:numId w:val="54"/>
        </w:numPr>
        <w:tabs>
          <w:tab w:val="left" w:pos="2367"/>
        </w:tabs>
        <w:spacing w:before="1" w:line="244" w:lineRule="auto"/>
        <w:ind w:right="118" w:firstLine="0"/>
        <w:rPr>
          <w:sz w:val="24"/>
        </w:rPr>
      </w:pPr>
      <w:r w:rsidRPr="005108E4">
        <w:rPr>
          <w:sz w:val="24"/>
        </w:rPr>
        <w:t>To</w:t>
      </w:r>
      <w:r w:rsidRPr="005108E4">
        <w:rPr>
          <w:spacing w:val="-13"/>
          <w:sz w:val="24"/>
        </w:rPr>
        <w:t xml:space="preserve"> </w:t>
      </w:r>
      <w:r w:rsidRPr="005108E4">
        <w:rPr>
          <w:sz w:val="24"/>
        </w:rPr>
        <w:t>the</w:t>
      </w:r>
      <w:r w:rsidRPr="005108E4">
        <w:rPr>
          <w:spacing w:val="-13"/>
          <w:sz w:val="24"/>
        </w:rPr>
        <w:t xml:space="preserve"> </w:t>
      </w:r>
      <w:r w:rsidRPr="005108E4">
        <w:rPr>
          <w:sz w:val="24"/>
        </w:rPr>
        <w:t>extent</w:t>
      </w:r>
      <w:r w:rsidRPr="005108E4">
        <w:rPr>
          <w:spacing w:val="-13"/>
          <w:sz w:val="24"/>
        </w:rPr>
        <w:t xml:space="preserve"> </w:t>
      </w:r>
      <w:r w:rsidRPr="005108E4">
        <w:rPr>
          <w:sz w:val="24"/>
        </w:rPr>
        <w:t>that</w:t>
      </w:r>
      <w:r w:rsidRPr="005108E4">
        <w:rPr>
          <w:spacing w:val="-12"/>
          <w:sz w:val="24"/>
        </w:rPr>
        <w:t xml:space="preserve"> </w:t>
      </w:r>
      <w:r w:rsidRPr="005108E4">
        <w:rPr>
          <w:sz w:val="24"/>
        </w:rPr>
        <w:t>persons</w:t>
      </w:r>
      <w:r w:rsidRPr="005108E4">
        <w:rPr>
          <w:spacing w:val="-13"/>
          <w:sz w:val="24"/>
        </w:rPr>
        <w:t xml:space="preserve"> </w:t>
      </w:r>
      <w:r w:rsidRPr="005108E4">
        <w:rPr>
          <w:sz w:val="24"/>
        </w:rPr>
        <w:t>or</w:t>
      </w:r>
      <w:r w:rsidRPr="005108E4">
        <w:rPr>
          <w:spacing w:val="-13"/>
          <w:sz w:val="24"/>
        </w:rPr>
        <w:t xml:space="preserve"> </w:t>
      </w:r>
      <w:r w:rsidRPr="005108E4">
        <w:rPr>
          <w:sz w:val="24"/>
        </w:rPr>
        <w:t>entities</w:t>
      </w:r>
      <w:r w:rsidRPr="005108E4">
        <w:rPr>
          <w:spacing w:val="-13"/>
          <w:sz w:val="24"/>
        </w:rPr>
        <w:t xml:space="preserve"> </w:t>
      </w:r>
      <w:r w:rsidRPr="005108E4">
        <w:rPr>
          <w:sz w:val="24"/>
        </w:rPr>
        <w:t>seek</w:t>
      </w:r>
      <w:r w:rsidRPr="005108E4">
        <w:rPr>
          <w:spacing w:val="-12"/>
          <w:sz w:val="24"/>
        </w:rPr>
        <w:t xml:space="preserve"> </w:t>
      </w:r>
      <w:r w:rsidRPr="005108E4">
        <w:rPr>
          <w:sz w:val="24"/>
        </w:rPr>
        <w:t>to</w:t>
      </w:r>
      <w:r w:rsidRPr="005108E4">
        <w:rPr>
          <w:spacing w:val="-13"/>
          <w:sz w:val="24"/>
        </w:rPr>
        <w:t xml:space="preserve"> </w:t>
      </w:r>
      <w:r w:rsidRPr="005108E4">
        <w:rPr>
          <w:sz w:val="24"/>
        </w:rPr>
        <w:t>operate</w:t>
      </w:r>
      <w:r w:rsidRPr="005108E4">
        <w:rPr>
          <w:spacing w:val="-13"/>
          <w:sz w:val="24"/>
        </w:rPr>
        <w:t xml:space="preserve"> </w:t>
      </w:r>
      <w:r w:rsidRPr="005108E4">
        <w:rPr>
          <w:sz w:val="24"/>
        </w:rPr>
        <w:t>a</w:t>
      </w:r>
      <w:r w:rsidRPr="005108E4">
        <w:rPr>
          <w:spacing w:val="-14"/>
          <w:sz w:val="24"/>
        </w:rPr>
        <w:t xml:space="preserve"> </w:t>
      </w:r>
      <w:r w:rsidRPr="005108E4">
        <w:rPr>
          <w:sz w:val="24"/>
        </w:rPr>
        <w:t>testing</w:t>
      </w:r>
      <w:r w:rsidRPr="005108E4">
        <w:rPr>
          <w:spacing w:val="-15"/>
          <w:sz w:val="24"/>
        </w:rPr>
        <w:t xml:space="preserve"> </w:t>
      </w:r>
      <w:r w:rsidRPr="005108E4">
        <w:rPr>
          <w:sz w:val="24"/>
        </w:rPr>
        <w:t>facility</w:t>
      </w:r>
      <w:r w:rsidRPr="005108E4">
        <w:rPr>
          <w:spacing w:val="-19"/>
          <w:sz w:val="24"/>
        </w:rPr>
        <w:t xml:space="preserve"> </w:t>
      </w:r>
      <w:r w:rsidRPr="005108E4">
        <w:rPr>
          <w:sz w:val="24"/>
        </w:rPr>
        <w:t>in</w:t>
      </w:r>
      <w:r w:rsidRPr="005108E4">
        <w:rPr>
          <w:spacing w:val="-13"/>
          <w:sz w:val="24"/>
        </w:rPr>
        <w:t xml:space="preserve"> </w:t>
      </w:r>
      <w:r w:rsidRPr="005108E4">
        <w:rPr>
          <w:sz w:val="24"/>
        </w:rPr>
        <w:t>the</w:t>
      </w:r>
      <w:r w:rsidRPr="005108E4">
        <w:rPr>
          <w:spacing w:val="-13"/>
          <w:sz w:val="24"/>
        </w:rPr>
        <w:t xml:space="preserve"> </w:t>
      </w:r>
      <w:r w:rsidRPr="005108E4">
        <w:rPr>
          <w:sz w:val="24"/>
        </w:rPr>
        <w:t>Counties of Dukes County and Nantucket, 935 CMR 501.200</w:t>
      </w:r>
      <w:r w:rsidRPr="005108E4">
        <w:rPr>
          <w:spacing w:val="-19"/>
          <w:sz w:val="24"/>
        </w:rPr>
        <w:t xml:space="preserve"> </w:t>
      </w:r>
      <w:r w:rsidRPr="005108E4">
        <w:rPr>
          <w:sz w:val="24"/>
        </w:rPr>
        <w:t>applies.</w:t>
      </w:r>
    </w:p>
    <w:p w14:paraId="055DE38A" w14:textId="77777777" w:rsidR="00DA2759" w:rsidRPr="005108E4" w:rsidRDefault="009A7511">
      <w:pPr>
        <w:pStyle w:val="ListParagraph"/>
        <w:numPr>
          <w:ilvl w:val="4"/>
          <w:numId w:val="54"/>
        </w:numPr>
        <w:tabs>
          <w:tab w:val="left" w:pos="2381"/>
        </w:tabs>
        <w:spacing w:line="244" w:lineRule="auto"/>
        <w:ind w:right="117" w:firstLine="0"/>
        <w:rPr>
          <w:sz w:val="24"/>
        </w:rPr>
      </w:pPr>
      <w:r w:rsidRPr="005108E4">
        <w:rPr>
          <w:sz w:val="24"/>
        </w:rPr>
        <w:t>The</w:t>
      </w:r>
      <w:r w:rsidRPr="005108E4">
        <w:rPr>
          <w:spacing w:val="-10"/>
          <w:sz w:val="24"/>
        </w:rPr>
        <w:t xml:space="preserve"> </w:t>
      </w:r>
      <w:r w:rsidRPr="005108E4">
        <w:rPr>
          <w:sz w:val="24"/>
        </w:rPr>
        <w:t>Commission</w:t>
      </w:r>
      <w:r w:rsidRPr="005108E4">
        <w:rPr>
          <w:spacing w:val="-8"/>
          <w:sz w:val="24"/>
        </w:rPr>
        <w:t xml:space="preserve"> </w:t>
      </w:r>
      <w:r w:rsidRPr="005108E4">
        <w:rPr>
          <w:sz w:val="24"/>
        </w:rPr>
        <w:t>shall</w:t>
      </w:r>
      <w:r w:rsidRPr="005108E4">
        <w:rPr>
          <w:spacing w:val="-8"/>
          <w:sz w:val="24"/>
        </w:rPr>
        <w:t xml:space="preserve"> </w:t>
      </w:r>
      <w:r w:rsidRPr="005108E4">
        <w:rPr>
          <w:sz w:val="24"/>
        </w:rPr>
        <w:t>receive</w:t>
      </w:r>
      <w:r w:rsidRPr="005108E4">
        <w:rPr>
          <w:spacing w:val="-9"/>
          <w:sz w:val="24"/>
        </w:rPr>
        <w:t xml:space="preserve"> </w:t>
      </w:r>
      <w:r w:rsidRPr="005108E4">
        <w:rPr>
          <w:sz w:val="24"/>
        </w:rPr>
        <w:t>notice</w:t>
      </w:r>
      <w:r w:rsidRPr="005108E4">
        <w:rPr>
          <w:spacing w:val="-9"/>
          <w:sz w:val="24"/>
        </w:rPr>
        <w:t xml:space="preserve"> </w:t>
      </w:r>
      <w:r w:rsidRPr="005108E4">
        <w:rPr>
          <w:sz w:val="24"/>
        </w:rPr>
        <w:t>of</w:t>
      </w:r>
      <w:r w:rsidRPr="005108E4">
        <w:rPr>
          <w:spacing w:val="-9"/>
          <w:sz w:val="24"/>
        </w:rPr>
        <w:t xml:space="preserve"> </w:t>
      </w:r>
      <w:r w:rsidRPr="005108E4">
        <w:rPr>
          <w:sz w:val="24"/>
        </w:rPr>
        <w:t>any</w:t>
      </w:r>
      <w:r w:rsidRPr="005108E4">
        <w:rPr>
          <w:spacing w:val="-16"/>
          <w:sz w:val="24"/>
        </w:rPr>
        <w:t xml:space="preserve"> </w:t>
      </w:r>
      <w:r w:rsidRPr="005108E4">
        <w:rPr>
          <w:sz w:val="24"/>
        </w:rPr>
        <w:t>such</w:t>
      </w:r>
      <w:r w:rsidRPr="005108E4">
        <w:rPr>
          <w:spacing w:val="-8"/>
          <w:sz w:val="24"/>
        </w:rPr>
        <w:t xml:space="preserve"> </w:t>
      </w:r>
      <w:r w:rsidRPr="005108E4">
        <w:rPr>
          <w:sz w:val="24"/>
        </w:rPr>
        <w:t>interests</w:t>
      </w:r>
      <w:r w:rsidRPr="005108E4">
        <w:rPr>
          <w:spacing w:val="-8"/>
          <w:sz w:val="24"/>
        </w:rPr>
        <w:t xml:space="preserve"> </w:t>
      </w:r>
      <w:r w:rsidRPr="005108E4">
        <w:rPr>
          <w:sz w:val="24"/>
        </w:rPr>
        <w:t>as</w:t>
      </w:r>
      <w:r w:rsidRPr="005108E4">
        <w:rPr>
          <w:spacing w:val="-9"/>
          <w:sz w:val="24"/>
        </w:rPr>
        <w:t xml:space="preserve"> </w:t>
      </w:r>
      <w:r w:rsidRPr="005108E4">
        <w:rPr>
          <w:sz w:val="24"/>
        </w:rPr>
        <w:t>part</w:t>
      </w:r>
      <w:r w:rsidRPr="005108E4">
        <w:rPr>
          <w:spacing w:val="-8"/>
          <w:sz w:val="24"/>
        </w:rPr>
        <w:t xml:space="preserve"> </w:t>
      </w:r>
      <w:r w:rsidRPr="005108E4">
        <w:rPr>
          <w:sz w:val="24"/>
        </w:rPr>
        <w:t>of</w:t>
      </w:r>
      <w:r w:rsidRPr="005108E4">
        <w:rPr>
          <w:spacing w:val="-9"/>
          <w:sz w:val="24"/>
        </w:rPr>
        <w:t xml:space="preserve"> </w:t>
      </w:r>
      <w:r w:rsidRPr="005108E4">
        <w:rPr>
          <w:sz w:val="24"/>
        </w:rPr>
        <w:t>the</w:t>
      </w:r>
      <w:r w:rsidRPr="005108E4">
        <w:rPr>
          <w:spacing w:val="-9"/>
          <w:sz w:val="24"/>
        </w:rPr>
        <w:t xml:space="preserve"> </w:t>
      </w:r>
      <w:r w:rsidRPr="005108E4">
        <w:rPr>
          <w:sz w:val="24"/>
        </w:rPr>
        <w:t>application pursuant to 935 CMR</w:t>
      </w:r>
      <w:r w:rsidRPr="005108E4">
        <w:rPr>
          <w:spacing w:val="-3"/>
          <w:sz w:val="24"/>
        </w:rPr>
        <w:t xml:space="preserve"> </w:t>
      </w:r>
      <w:r w:rsidRPr="005108E4">
        <w:rPr>
          <w:sz w:val="24"/>
        </w:rPr>
        <w:t>501.101.</w:t>
      </w:r>
    </w:p>
    <w:p w14:paraId="7DEEE139" w14:textId="77777777" w:rsidR="00DA2759" w:rsidRPr="005108E4" w:rsidRDefault="009A7511">
      <w:pPr>
        <w:pStyle w:val="ListParagraph"/>
        <w:numPr>
          <w:ilvl w:val="4"/>
          <w:numId w:val="54"/>
        </w:numPr>
        <w:tabs>
          <w:tab w:val="left" w:pos="2360"/>
        </w:tabs>
        <w:spacing w:line="242" w:lineRule="auto"/>
        <w:ind w:right="116" w:firstLine="0"/>
        <w:rPr>
          <w:sz w:val="24"/>
        </w:rPr>
      </w:pPr>
      <w:r w:rsidRPr="005108E4">
        <w:rPr>
          <w:sz w:val="24"/>
        </w:rPr>
        <w:t>Any</w:t>
      </w:r>
      <w:r w:rsidRPr="005108E4">
        <w:rPr>
          <w:spacing w:val="-24"/>
          <w:sz w:val="24"/>
        </w:rPr>
        <w:t xml:space="preserve"> </w:t>
      </w:r>
      <w:r w:rsidRPr="005108E4">
        <w:rPr>
          <w:sz w:val="24"/>
        </w:rPr>
        <w:t>Person</w:t>
      </w:r>
      <w:r w:rsidRPr="005108E4">
        <w:rPr>
          <w:spacing w:val="-17"/>
          <w:sz w:val="24"/>
        </w:rPr>
        <w:t xml:space="preserve"> </w:t>
      </w:r>
      <w:r w:rsidRPr="005108E4">
        <w:rPr>
          <w:sz w:val="24"/>
        </w:rPr>
        <w:t>or</w:t>
      </w:r>
      <w:r w:rsidRPr="005108E4">
        <w:rPr>
          <w:spacing w:val="-17"/>
          <w:sz w:val="24"/>
        </w:rPr>
        <w:t xml:space="preserve"> </w:t>
      </w:r>
      <w:r w:rsidRPr="005108E4">
        <w:rPr>
          <w:sz w:val="24"/>
        </w:rPr>
        <w:t>Entity</w:t>
      </w:r>
      <w:r w:rsidRPr="005108E4">
        <w:rPr>
          <w:spacing w:val="-23"/>
          <w:sz w:val="24"/>
        </w:rPr>
        <w:t xml:space="preserve"> </w:t>
      </w:r>
      <w:r w:rsidRPr="005108E4">
        <w:rPr>
          <w:sz w:val="24"/>
        </w:rPr>
        <w:t>Having</w:t>
      </w:r>
      <w:r w:rsidRPr="005108E4">
        <w:rPr>
          <w:spacing w:val="-19"/>
          <w:sz w:val="24"/>
        </w:rPr>
        <w:t xml:space="preserve"> </w:t>
      </w:r>
      <w:r w:rsidRPr="005108E4">
        <w:rPr>
          <w:sz w:val="24"/>
        </w:rPr>
        <w:t>Direct</w:t>
      </w:r>
      <w:r w:rsidRPr="005108E4">
        <w:rPr>
          <w:spacing w:val="-16"/>
          <w:sz w:val="24"/>
        </w:rPr>
        <w:t xml:space="preserve"> </w:t>
      </w:r>
      <w:r w:rsidRPr="005108E4">
        <w:rPr>
          <w:sz w:val="24"/>
        </w:rPr>
        <w:t>or</w:t>
      </w:r>
      <w:r w:rsidRPr="005108E4">
        <w:rPr>
          <w:spacing w:val="-17"/>
          <w:sz w:val="24"/>
        </w:rPr>
        <w:t xml:space="preserve"> </w:t>
      </w:r>
      <w:r w:rsidRPr="005108E4">
        <w:rPr>
          <w:sz w:val="24"/>
        </w:rPr>
        <w:t>Indirect</w:t>
      </w:r>
      <w:r w:rsidRPr="005108E4">
        <w:rPr>
          <w:spacing w:val="-16"/>
          <w:sz w:val="24"/>
        </w:rPr>
        <w:t xml:space="preserve"> </w:t>
      </w:r>
      <w:r w:rsidRPr="005108E4">
        <w:rPr>
          <w:sz w:val="24"/>
        </w:rPr>
        <w:t>Control,</w:t>
      </w:r>
      <w:r w:rsidRPr="005108E4">
        <w:rPr>
          <w:spacing w:val="-17"/>
          <w:sz w:val="24"/>
        </w:rPr>
        <w:t xml:space="preserve"> </w:t>
      </w:r>
      <w:r w:rsidRPr="005108E4">
        <w:rPr>
          <w:sz w:val="24"/>
        </w:rPr>
        <w:t>or</w:t>
      </w:r>
      <w:r w:rsidRPr="005108E4">
        <w:rPr>
          <w:spacing w:val="-17"/>
          <w:sz w:val="24"/>
        </w:rPr>
        <w:t xml:space="preserve"> </w:t>
      </w:r>
      <w:r w:rsidRPr="005108E4">
        <w:rPr>
          <w:sz w:val="24"/>
        </w:rPr>
        <w:t>Licensee,</w:t>
      </w:r>
      <w:r w:rsidRPr="005108E4">
        <w:rPr>
          <w:spacing w:val="-17"/>
          <w:sz w:val="24"/>
        </w:rPr>
        <w:t xml:space="preserve"> </w:t>
      </w:r>
      <w:r w:rsidRPr="005108E4">
        <w:rPr>
          <w:sz w:val="24"/>
        </w:rPr>
        <w:t>shall</w:t>
      </w:r>
      <w:r w:rsidRPr="005108E4">
        <w:rPr>
          <w:spacing w:val="-16"/>
          <w:sz w:val="24"/>
        </w:rPr>
        <w:t xml:space="preserve"> </w:t>
      </w:r>
      <w:r w:rsidRPr="005108E4">
        <w:rPr>
          <w:sz w:val="24"/>
        </w:rPr>
        <w:t>be</w:t>
      </w:r>
      <w:r w:rsidRPr="005108E4">
        <w:rPr>
          <w:spacing w:val="-18"/>
          <w:sz w:val="24"/>
        </w:rPr>
        <w:t xml:space="preserve"> </w:t>
      </w:r>
      <w:r w:rsidRPr="005108E4">
        <w:rPr>
          <w:sz w:val="24"/>
        </w:rPr>
        <w:t>limited to a total of 100,000 square feet of Canopy distributed across no more than three cultivation</w:t>
      </w:r>
      <w:r w:rsidRPr="005108E4">
        <w:rPr>
          <w:spacing w:val="-12"/>
          <w:sz w:val="24"/>
        </w:rPr>
        <w:t xml:space="preserve"> </w:t>
      </w:r>
      <w:r w:rsidRPr="005108E4">
        <w:rPr>
          <w:sz w:val="24"/>
        </w:rPr>
        <w:t>Licenses</w:t>
      </w:r>
      <w:r w:rsidRPr="005108E4">
        <w:rPr>
          <w:spacing w:val="-11"/>
          <w:sz w:val="24"/>
        </w:rPr>
        <w:t xml:space="preserve"> </w:t>
      </w:r>
      <w:r w:rsidRPr="005108E4">
        <w:rPr>
          <w:sz w:val="24"/>
        </w:rPr>
        <w:t>under</w:t>
      </w:r>
      <w:r w:rsidRPr="005108E4">
        <w:rPr>
          <w:spacing w:val="-11"/>
          <w:sz w:val="24"/>
        </w:rPr>
        <w:t xml:space="preserve"> </w:t>
      </w:r>
      <w:r w:rsidRPr="005108E4">
        <w:rPr>
          <w:sz w:val="24"/>
        </w:rPr>
        <w:t>935</w:t>
      </w:r>
      <w:r w:rsidRPr="005108E4">
        <w:rPr>
          <w:spacing w:val="-12"/>
          <w:sz w:val="24"/>
        </w:rPr>
        <w:t xml:space="preserve"> </w:t>
      </w:r>
      <w:r w:rsidRPr="005108E4">
        <w:rPr>
          <w:sz w:val="24"/>
        </w:rPr>
        <w:t>CMR</w:t>
      </w:r>
      <w:r w:rsidRPr="005108E4">
        <w:rPr>
          <w:spacing w:val="-10"/>
          <w:sz w:val="24"/>
        </w:rPr>
        <w:t xml:space="preserve"> </w:t>
      </w:r>
      <w:r w:rsidRPr="005108E4">
        <w:rPr>
          <w:sz w:val="24"/>
        </w:rPr>
        <w:t>500.000:</w:t>
      </w:r>
      <w:r w:rsidRPr="005108E4">
        <w:rPr>
          <w:spacing w:val="39"/>
          <w:sz w:val="24"/>
        </w:rPr>
        <w:t xml:space="preserve"> </w:t>
      </w:r>
      <w:r w:rsidRPr="005108E4">
        <w:rPr>
          <w:i/>
          <w:sz w:val="24"/>
        </w:rPr>
        <w:t>Adult</w:t>
      </w:r>
      <w:r w:rsidRPr="005108E4">
        <w:rPr>
          <w:i/>
          <w:spacing w:val="-10"/>
          <w:sz w:val="24"/>
        </w:rPr>
        <w:t xml:space="preserve"> </w:t>
      </w:r>
      <w:r w:rsidRPr="005108E4">
        <w:rPr>
          <w:i/>
          <w:sz w:val="24"/>
        </w:rPr>
        <w:t>Use</w:t>
      </w:r>
      <w:r w:rsidRPr="005108E4">
        <w:rPr>
          <w:i/>
          <w:spacing w:val="-12"/>
          <w:sz w:val="24"/>
        </w:rPr>
        <w:t xml:space="preserve"> </w:t>
      </w:r>
      <w:r w:rsidRPr="005108E4">
        <w:rPr>
          <w:i/>
          <w:sz w:val="24"/>
        </w:rPr>
        <w:t>of</w:t>
      </w:r>
      <w:r w:rsidRPr="005108E4">
        <w:rPr>
          <w:i/>
          <w:spacing w:val="-11"/>
          <w:sz w:val="24"/>
        </w:rPr>
        <w:t xml:space="preserve"> </w:t>
      </w:r>
      <w:r w:rsidRPr="005108E4">
        <w:rPr>
          <w:i/>
          <w:sz w:val="24"/>
        </w:rPr>
        <w:t>Marijuana</w:t>
      </w:r>
      <w:r w:rsidRPr="005108E4">
        <w:rPr>
          <w:i/>
          <w:spacing w:val="-11"/>
          <w:sz w:val="24"/>
        </w:rPr>
        <w:t xml:space="preserve"> </w:t>
      </w:r>
      <w:r w:rsidRPr="005108E4">
        <w:rPr>
          <w:sz w:val="24"/>
        </w:rPr>
        <w:t>and</w:t>
      </w:r>
      <w:r w:rsidRPr="005108E4">
        <w:rPr>
          <w:spacing w:val="-11"/>
          <w:sz w:val="24"/>
        </w:rPr>
        <w:t xml:space="preserve"> </w:t>
      </w:r>
      <w:r w:rsidRPr="005108E4">
        <w:rPr>
          <w:sz w:val="24"/>
        </w:rPr>
        <w:t>three</w:t>
      </w:r>
      <w:r w:rsidRPr="005108E4">
        <w:rPr>
          <w:spacing w:val="-13"/>
          <w:sz w:val="24"/>
        </w:rPr>
        <w:t xml:space="preserve"> </w:t>
      </w:r>
      <w:r w:rsidRPr="005108E4">
        <w:rPr>
          <w:sz w:val="24"/>
        </w:rPr>
        <w:t>MTC Licenses.</w:t>
      </w:r>
    </w:p>
    <w:p w14:paraId="50433B78" w14:textId="77777777" w:rsidR="00DA2759" w:rsidRPr="005108E4" w:rsidRDefault="009A7511">
      <w:pPr>
        <w:pStyle w:val="ListParagraph"/>
        <w:numPr>
          <w:ilvl w:val="3"/>
          <w:numId w:val="54"/>
        </w:numPr>
        <w:tabs>
          <w:tab w:val="left" w:pos="2156"/>
        </w:tabs>
        <w:spacing w:line="244" w:lineRule="auto"/>
        <w:ind w:right="117" w:firstLine="0"/>
        <w:rPr>
          <w:sz w:val="24"/>
        </w:rPr>
      </w:pPr>
      <w:r w:rsidRPr="005108E4">
        <w:rPr>
          <w:sz w:val="24"/>
        </w:rPr>
        <w:t>At least one Executive of the entity seeking licensure as an MTC shall register with DCJIS on behalf of the entity as an organization user of</w:t>
      </w:r>
      <w:r w:rsidRPr="005108E4">
        <w:rPr>
          <w:spacing w:val="-25"/>
          <w:sz w:val="24"/>
        </w:rPr>
        <w:t xml:space="preserve"> </w:t>
      </w:r>
      <w:r w:rsidRPr="005108E4">
        <w:rPr>
          <w:sz w:val="24"/>
        </w:rPr>
        <w:t>iCORI.</w:t>
      </w:r>
    </w:p>
    <w:p w14:paraId="3E4D5CDC" w14:textId="77777777" w:rsidR="00DA2759" w:rsidRPr="005108E4" w:rsidRDefault="009A7511">
      <w:pPr>
        <w:pStyle w:val="ListParagraph"/>
        <w:numPr>
          <w:ilvl w:val="3"/>
          <w:numId w:val="54"/>
        </w:numPr>
        <w:tabs>
          <w:tab w:val="left" w:pos="2141"/>
        </w:tabs>
        <w:spacing w:line="242" w:lineRule="auto"/>
        <w:ind w:right="118" w:firstLine="0"/>
        <w:rPr>
          <w:sz w:val="24"/>
        </w:rPr>
      </w:pPr>
      <w:r w:rsidRPr="005108E4">
        <w:rPr>
          <w:sz w:val="24"/>
        </w:rPr>
        <w:t>An MTC applicant shall demonstrate initial capital resources of $500,000 for its first application for licensure as an MTC. An MTC applicant shall demonstrate initial capital resources of $400,000 for its subsequent application(s) for licensure as an</w:t>
      </w:r>
      <w:r w:rsidRPr="005108E4">
        <w:rPr>
          <w:spacing w:val="-28"/>
          <w:sz w:val="24"/>
        </w:rPr>
        <w:t xml:space="preserve"> </w:t>
      </w:r>
      <w:r w:rsidRPr="005108E4">
        <w:rPr>
          <w:sz w:val="24"/>
        </w:rPr>
        <w:t>MTC.</w:t>
      </w:r>
    </w:p>
    <w:p w14:paraId="38F03DD6" w14:textId="77777777" w:rsidR="00DA2759" w:rsidRPr="005108E4" w:rsidRDefault="009A7511">
      <w:pPr>
        <w:pStyle w:val="ListParagraph"/>
        <w:numPr>
          <w:ilvl w:val="3"/>
          <w:numId w:val="54"/>
        </w:numPr>
        <w:tabs>
          <w:tab w:val="left" w:pos="2278"/>
        </w:tabs>
        <w:spacing w:line="242" w:lineRule="auto"/>
        <w:ind w:right="117" w:firstLine="0"/>
        <w:rPr>
          <w:sz w:val="24"/>
        </w:rPr>
      </w:pPr>
      <w:r w:rsidRPr="005108E4">
        <w:rPr>
          <w:sz w:val="24"/>
        </w:rPr>
        <w:t>Under a single License, an MTC may not operate more than two locations in Massachusetts at which Marijuana is cultivated, MIPs are prepared, and Marijuana is dispensed.</w:t>
      </w:r>
    </w:p>
    <w:p w14:paraId="73811361" w14:textId="77777777" w:rsidR="00DA2759" w:rsidRPr="005108E4" w:rsidRDefault="009A7511">
      <w:pPr>
        <w:pStyle w:val="ListParagraph"/>
        <w:numPr>
          <w:ilvl w:val="3"/>
          <w:numId w:val="54"/>
        </w:numPr>
        <w:tabs>
          <w:tab w:val="left" w:pos="2115"/>
        </w:tabs>
        <w:spacing w:line="244" w:lineRule="auto"/>
        <w:ind w:right="117" w:firstLine="0"/>
        <w:rPr>
          <w:sz w:val="24"/>
        </w:rPr>
      </w:pPr>
      <w:r w:rsidRPr="005108E4">
        <w:rPr>
          <w:sz w:val="24"/>
        </w:rPr>
        <w:t>An MTC shall operate all activities authorized by the License only at the address(es) reported to the Commission for that</w:t>
      </w:r>
      <w:r w:rsidRPr="005108E4">
        <w:rPr>
          <w:spacing w:val="-8"/>
          <w:sz w:val="24"/>
        </w:rPr>
        <w:t xml:space="preserve"> </w:t>
      </w:r>
      <w:r w:rsidRPr="005108E4">
        <w:rPr>
          <w:sz w:val="24"/>
        </w:rPr>
        <w:t>license.</w:t>
      </w:r>
    </w:p>
    <w:p w14:paraId="39D16BDF" w14:textId="77777777" w:rsidR="00DA2759" w:rsidRPr="005108E4" w:rsidRDefault="009A7511">
      <w:pPr>
        <w:pStyle w:val="ListParagraph"/>
        <w:numPr>
          <w:ilvl w:val="3"/>
          <w:numId w:val="54"/>
        </w:numPr>
        <w:tabs>
          <w:tab w:val="left" w:pos="2125"/>
        </w:tabs>
        <w:spacing w:line="244" w:lineRule="auto"/>
        <w:ind w:right="118" w:firstLine="0"/>
        <w:rPr>
          <w:sz w:val="24"/>
        </w:rPr>
      </w:pPr>
      <w:r w:rsidRPr="005108E4">
        <w:rPr>
          <w:sz w:val="24"/>
        </w:rPr>
        <w:t>All</w:t>
      </w:r>
      <w:r w:rsidRPr="005108E4">
        <w:rPr>
          <w:spacing w:val="-5"/>
          <w:sz w:val="24"/>
        </w:rPr>
        <w:t xml:space="preserve"> </w:t>
      </w:r>
      <w:r w:rsidRPr="005108E4">
        <w:rPr>
          <w:sz w:val="24"/>
        </w:rPr>
        <w:t>agents</w:t>
      </w:r>
      <w:r w:rsidRPr="005108E4">
        <w:rPr>
          <w:spacing w:val="-5"/>
          <w:sz w:val="24"/>
        </w:rPr>
        <w:t xml:space="preserve"> </w:t>
      </w:r>
      <w:r w:rsidRPr="005108E4">
        <w:rPr>
          <w:sz w:val="24"/>
        </w:rPr>
        <w:t>of</w:t>
      </w:r>
      <w:r w:rsidRPr="005108E4">
        <w:rPr>
          <w:spacing w:val="-7"/>
          <w:sz w:val="24"/>
        </w:rPr>
        <w:t xml:space="preserve"> </w:t>
      </w:r>
      <w:r w:rsidRPr="005108E4">
        <w:rPr>
          <w:sz w:val="24"/>
        </w:rPr>
        <w:t>the</w:t>
      </w:r>
      <w:r w:rsidRPr="005108E4">
        <w:rPr>
          <w:spacing w:val="-6"/>
          <w:sz w:val="24"/>
        </w:rPr>
        <w:t xml:space="preserve"> </w:t>
      </w:r>
      <w:r w:rsidRPr="005108E4">
        <w:rPr>
          <w:sz w:val="24"/>
        </w:rPr>
        <w:t>MTC</w:t>
      </w:r>
      <w:r w:rsidRPr="005108E4">
        <w:rPr>
          <w:spacing w:val="-4"/>
          <w:sz w:val="24"/>
        </w:rPr>
        <w:t xml:space="preserve"> </w:t>
      </w:r>
      <w:r w:rsidRPr="005108E4">
        <w:rPr>
          <w:sz w:val="24"/>
        </w:rPr>
        <w:t>shall</w:t>
      </w:r>
      <w:r w:rsidRPr="005108E4">
        <w:rPr>
          <w:spacing w:val="-8"/>
          <w:sz w:val="24"/>
        </w:rPr>
        <w:t xml:space="preserve"> </w:t>
      </w:r>
      <w:r w:rsidRPr="005108E4">
        <w:rPr>
          <w:sz w:val="24"/>
        </w:rPr>
        <w:t>be</w:t>
      </w:r>
      <w:r w:rsidRPr="005108E4">
        <w:rPr>
          <w:spacing w:val="-8"/>
          <w:sz w:val="24"/>
        </w:rPr>
        <w:t xml:space="preserve"> </w:t>
      </w:r>
      <w:r w:rsidRPr="005108E4">
        <w:rPr>
          <w:sz w:val="24"/>
        </w:rPr>
        <w:t>registered</w:t>
      </w:r>
      <w:r w:rsidRPr="005108E4">
        <w:rPr>
          <w:spacing w:val="-5"/>
          <w:sz w:val="24"/>
        </w:rPr>
        <w:t xml:space="preserve"> </w:t>
      </w:r>
      <w:r w:rsidRPr="005108E4">
        <w:rPr>
          <w:sz w:val="24"/>
        </w:rPr>
        <w:t>with</w:t>
      </w:r>
      <w:r w:rsidRPr="005108E4">
        <w:rPr>
          <w:spacing w:val="-6"/>
          <w:sz w:val="24"/>
        </w:rPr>
        <w:t xml:space="preserve"> </w:t>
      </w:r>
      <w:r w:rsidRPr="005108E4">
        <w:rPr>
          <w:sz w:val="24"/>
        </w:rPr>
        <w:t>the</w:t>
      </w:r>
      <w:r w:rsidRPr="005108E4">
        <w:rPr>
          <w:spacing w:val="-6"/>
          <w:sz w:val="24"/>
        </w:rPr>
        <w:t xml:space="preserve"> </w:t>
      </w:r>
      <w:r w:rsidRPr="005108E4">
        <w:rPr>
          <w:sz w:val="24"/>
        </w:rPr>
        <w:t>Commission</w:t>
      </w:r>
      <w:r w:rsidRPr="005108E4">
        <w:rPr>
          <w:spacing w:val="-5"/>
          <w:sz w:val="24"/>
        </w:rPr>
        <w:t xml:space="preserve"> </w:t>
      </w:r>
      <w:r w:rsidRPr="005108E4">
        <w:rPr>
          <w:sz w:val="24"/>
        </w:rPr>
        <w:t>pursuant</w:t>
      </w:r>
      <w:r w:rsidRPr="005108E4">
        <w:rPr>
          <w:spacing w:val="-5"/>
          <w:sz w:val="24"/>
        </w:rPr>
        <w:t xml:space="preserve"> </w:t>
      </w:r>
      <w:r w:rsidRPr="005108E4">
        <w:rPr>
          <w:sz w:val="24"/>
        </w:rPr>
        <w:t>to</w:t>
      </w:r>
      <w:r w:rsidRPr="005108E4">
        <w:rPr>
          <w:spacing w:val="-5"/>
          <w:sz w:val="24"/>
        </w:rPr>
        <w:t xml:space="preserve"> </w:t>
      </w:r>
      <w:r w:rsidRPr="005108E4">
        <w:rPr>
          <w:sz w:val="24"/>
        </w:rPr>
        <w:t>935</w:t>
      </w:r>
      <w:r w:rsidRPr="005108E4">
        <w:rPr>
          <w:spacing w:val="-5"/>
          <w:sz w:val="24"/>
        </w:rPr>
        <w:t xml:space="preserve"> </w:t>
      </w:r>
      <w:r w:rsidRPr="005108E4">
        <w:rPr>
          <w:sz w:val="24"/>
        </w:rPr>
        <w:t>CMR 501.030.</w:t>
      </w:r>
    </w:p>
    <w:p w14:paraId="322418C3" w14:textId="77777777" w:rsidR="00DA2759" w:rsidRPr="005108E4" w:rsidRDefault="009A7511">
      <w:pPr>
        <w:pStyle w:val="ListParagraph"/>
        <w:numPr>
          <w:ilvl w:val="3"/>
          <w:numId w:val="54"/>
        </w:numPr>
        <w:tabs>
          <w:tab w:val="left" w:pos="2077"/>
        </w:tabs>
        <w:spacing w:line="242" w:lineRule="auto"/>
        <w:ind w:right="117" w:firstLine="0"/>
        <w:rPr>
          <w:sz w:val="24"/>
        </w:rPr>
      </w:pPr>
      <w:r w:rsidRPr="005108E4">
        <w:rPr>
          <w:sz w:val="24"/>
        </w:rPr>
        <w:t>An</w:t>
      </w:r>
      <w:r w:rsidRPr="005108E4">
        <w:rPr>
          <w:spacing w:val="-23"/>
          <w:sz w:val="24"/>
        </w:rPr>
        <w:t xml:space="preserve"> </w:t>
      </w:r>
      <w:r w:rsidRPr="005108E4">
        <w:rPr>
          <w:sz w:val="24"/>
        </w:rPr>
        <w:t>MTC</w:t>
      </w:r>
      <w:r w:rsidRPr="005108E4">
        <w:rPr>
          <w:spacing w:val="-20"/>
          <w:sz w:val="24"/>
        </w:rPr>
        <w:t xml:space="preserve"> </w:t>
      </w:r>
      <w:r w:rsidRPr="005108E4">
        <w:rPr>
          <w:sz w:val="24"/>
        </w:rPr>
        <w:t>shall</w:t>
      </w:r>
      <w:r w:rsidRPr="005108E4">
        <w:rPr>
          <w:spacing w:val="-21"/>
          <w:sz w:val="24"/>
        </w:rPr>
        <w:t xml:space="preserve"> </w:t>
      </w:r>
      <w:r w:rsidRPr="005108E4">
        <w:rPr>
          <w:sz w:val="24"/>
        </w:rPr>
        <w:t>have</w:t>
      </w:r>
      <w:r w:rsidRPr="005108E4">
        <w:rPr>
          <w:spacing w:val="-21"/>
          <w:sz w:val="24"/>
        </w:rPr>
        <w:t xml:space="preserve"> </w:t>
      </w:r>
      <w:r w:rsidRPr="005108E4">
        <w:rPr>
          <w:sz w:val="24"/>
        </w:rPr>
        <w:t>a</w:t>
      </w:r>
      <w:r w:rsidRPr="005108E4">
        <w:rPr>
          <w:spacing w:val="-21"/>
          <w:sz w:val="24"/>
        </w:rPr>
        <w:t xml:space="preserve"> </w:t>
      </w:r>
      <w:r w:rsidRPr="005108E4">
        <w:rPr>
          <w:sz w:val="24"/>
        </w:rPr>
        <w:t>program</w:t>
      </w:r>
      <w:r w:rsidRPr="005108E4">
        <w:rPr>
          <w:spacing w:val="-22"/>
          <w:sz w:val="24"/>
        </w:rPr>
        <w:t xml:space="preserve"> </w:t>
      </w:r>
      <w:r w:rsidRPr="005108E4">
        <w:rPr>
          <w:sz w:val="24"/>
        </w:rPr>
        <w:t>to</w:t>
      </w:r>
      <w:r w:rsidRPr="005108E4">
        <w:rPr>
          <w:spacing w:val="-22"/>
          <w:sz w:val="24"/>
        </w:rPr>
        <w:t xml:space="preserve"> </w:t>
      </w:r>
      <w:r w:rsidRPr="005108E4">
        <w:rPr>
          <w:sz w:val="24"/>
        </w:rPr>
        <w:t>provide</w:t>
      </w:r>
      <w:r w:rsidRPr="005108E4">
        <w:rPr>
          <w:spacing w:val="-24"/>
          <w:sz w:val="24"/>
        </w:rPr>
        <w:t xml:space="preserve"> </w:t>
      </w:r>
      <w:r w:rsidRPr="005108E4">
        <w:rPr>
          <w:sz w:val="24"/>
        </w:rPr>
        <w:t>reduced</w:t>
      </w:r>
      <w:r w:rsidRPr="005108E4">
        <w:rPr>
          <w:spacing w:val="-23"/>
          <w:sz w:val="24"/>
        </w:rPr>
        <w:t xml:space="preserve"> </w:t>
      </w:r>
      <w:r w:rsidRPr="005108E4">
        <w:rPr>
          <w:sz w:val="24"/>
        </w:rPr>
        <w:t>cost</w:t>
      </w:r>
      <w:r w:rsidRPr="005108E4">
        <w:rPr>
          <w:spacing w:val="-22"/>
          <w:sz w:val="24"/>
        </w:rPr>
        <w:t xml:space="preserve"> </w:t>
      </w:r>
      <w:r w:rsidRPr="005108E4">
        <w:rPr>
          <w:sz w:val="24"/>
        </w:rPr>
        <w:t>or</w:t>
      </w:r>
      <w:r w:rsidRPr="005108E4">
        <w:rPr>
          <w:spacing w:val="-23"/>
          <w:sz w:val="24"/>
        </w:rPr>
        <w:t xml:space="preserve"> </w:t>
      </w:r>
      <w:r w:rsidRPr="005108E4">
        <w:rPr>
          <w:sz w:val="24"/>
        </w:rPr>
        <w:t>free</w:t>
      </w:r>
      <w:r w:rsidRPr="005108E4">
        <w:rPr>
          <w:spacing w:val="-24"/>
          <w:sz w:val="24"/>
        </w:rPr>
        <w:t xml:space="preserve"> </w:t>
      </w:r>
      <w:r w:rsidRPr="005108E4">
        <w:rPr>
          <w:sz w:val="24"/>
        </w:rPr>
        <w:t>Marijuana</w:t>
      </w:r>
      <w:r w:rsidRPr="005108E4">
        <w:rPr>
          <w:spacing w:val="-24"/>
          <w:sz w:val="24"/>
        </w:rPr>
        <w:t xml:space="preserve"> </w:t>
      </w:r>
      <w:r w:rsidRPr="005108E4">
        <w:rPr>
          <w:sz w:val="24"/>
        </w:rPr>
        <w:t>to</w:t>
      </w:r>
      <w:r w:rsidRPr="005108E4">
        <w:rPr>
          <w:spacing w:val="-22"/>
          <w:sz w:val="24"/>
        </w:rPr>
        <w:t xml:space="preserve"> </w:t>
      </w:r>
      <w:r w:rsidRPr="005108E4">
        <w:rPr>
          <w:sz w:val="24"/>
        </w:rPr>
        <w:t>Patients</w:t>
      </w:r>
      <w:r w:rsidRPr="005108E4">
        <w:rPr>
          <w:spacing w:val="-23"/>
          <w:sz w:val="24"/>
        </w:rPr>
        <w:t xml:space="preserve"> </w:t>
      </w:r>
      <w:r w:rsidRPr="005108E4">
        <w:rPr>
          <w:sz w:val="24"/>
        </w:rPr>
        <w:t>with documented Verified Financial Hardship. The plan shall outline the goals, programs, and measurements the MTC will pursue as part of the</w:t>
      </w:r>
      <w:r w:rsidRPr="005108E4">
        <w:rPr>
          <w:spacing w:val="-11"/>
          <w:sz w:val="24"/>
        </w:rPr>
        <w:t xml:space="preserve"> </w:t>
      </w:r>
      <w:r w:rsidRPr="005108E4">
        <w:rPr>
          <w:sz w:val="24"/>
        </w:rPr>
        <w:t>plan.</w:t>
      </w:r>
    </w:p>
    <w:p w14:paraId="2DD6C702" w14:textId="77777777" w:rsidR="00DA2759" w:rsidRPr="005108E4" w:rsidRDefault="00DA2759">
      <w:pPr>
        <w:pStyle w:val="BodyText"/>
        <w:spacing w:before="8"/>
        <w:jc w:val="left"/>
        <w:rPr>
          <w:sz w:val="23"/>
        </w:rPr>
      </w:pPr>
    </w:p>
    <w:p w14:paraId="239D6D39" w14:textId="77777777" w:rsidR="00DA2759" w:rsidRPr="005108E4" w:rsidRDefault="009A7511" w:rsidP="00D93F7C">
      <w:pPr>
        <w:pStyle w:val="ListParagraph"/>
        <w:numPr>
          <w:ilvl w:val="2"/>
          <w:numId w:val="54"/>
        </w:numPr>
        <w:tabs>
          <w:tab w:val="left" w:pos="1779"/>
        </w:tabs>
        <w:outlineLvl w:val="1"/>
        <w:rPr>
          <w:sz w:val="24"/>
        </w:rPr>
      </w:pPr>
      <w:r w:rsidRPr="005108E4">
        <w:rPr>
          <w:sz w:val="24"/>
          <w:u w:val="single"/>
        </w:rPr>
        <w:t>Cultivation</w:t>
      </w:r>
      <w:r w:rsidRPr="005108E4">
        <w:rPr>
          <w:spacing w:val="-2"/>
          <w:sz w:val="24"/>
          <w:u w:val="single"/>
        </w:rPr>
        <w:t xml:space="preserve"> </w:t>
      </w:r>
      <w:r w:rsidRPr="005108E4">
        <w:rPr>
          <w:sz w:val="24"/>
          <w:u w:val="single"/>
        </w:rPr>
        <w:t>Operations</w:t>
      </w:r>
      <w:r w:rsidRPr="005108E4">
        <w:rPr>
          <w:sz w:val="24"/>
        </w:rPr>
        <w:t>.</w:t>
      </w:r>
    </w:p>
    <w:p w14:paraId="6973E0D9" w14:textId="77777777" w:rsidR="00DA2759" w:rsidRPr="005108E4" w:rsidRDefault="009A7511">
      <w:pPr>
        <w:pStyle w:val="ListParagraph"/>
        <w:numPr>
          <w:ilvl w:val="3"/>
          <w:numId w:val="54"/>
        </w:numPr>
        <w:tabs>
          <w:tab w:val="left" w:pos="2120"/>
        </w:tabs>
        <w:spacing w:before="5" w:line="242" w:lineRule="auto"/>
        <w:ind w:right="110" w:firstLine="0"/>
        <w:rPr>
          <w:sz w:val="24"/>
        </w:rPr>
      </w:pPr>
      <w:r w:rsidRPr="005108E4">
        <w:rPr>
          <w:sz w:val="24"/>
        </w:rPr>
        <w:t>An</w:t>
      </w:r>
      <w:r w:rsidRPr="005108E4">
        <w:rPr>
          <w:spacing w:val="-5"/>
          <w:sz w:val="24"/>
        </w:rPr>
        <w:t xml:space="preserve"> </w:t>
      </w:r>
      <w:r w:rsidRPr="005108E4">
        <w:rPr>
          <w:sz w:val="24"/>
        </w:rPr>
        <w:t>MTC</w:t>
      </w:r>
      <w:r w:rsidRPr="005108E4">
        <w:rPr>
          <w:spacing w:val="-3"/>
          <w:sz w:val="24"/>
        </w:rPr>
        <w:t xml:space="preserve"> </w:t>
      </w:r>
      <w:r w:rsidRPr="005108E4">
        <w:rPr>
          <w:sz w:val="24"/>
        </w:rPr>
        <w:t>may</w:t>
      </w:r>
      <w:r w:rsidRPr="005108E4">
        <w:rPr>
          <w:spacing w:val="-11"/>
          <w:sz w:val="24"/>
        </w:rPr>
        <w:t xml:space="preserve"> </w:t>
      </w:r>
      <w:r w:rsidRPr="005108E4">
        <w:rPr>
          <w:sz w:val="24"/>
        </w:rPr>
        <w:t>perform</w:t>
      </w:r>
      <w:r w:rsidRPr="005108E4">
        <w:rPr>
          <w:spacing w:val="-3"/>
          <w:sz w:val="24"/>
        </w:rPr>
        <w:t xml:space="preserve"> </w:t>
      </w:r>
      <w:r w:rsidRPr="005108E4">
        <w:rPr>
          <w:sz w:val="24"/>
        </w:rPr>
        <w:t>cultivation</w:t>
      </w:r>
      <w:r w:rsidRPr="005108E4">
        <w:rPr>
          <w:spacing w:val="-4"/>
          <w:sz w:val="24"/>
        </w:rPr>
        <w:t xml:space="preserve"> </w:t>
      </w:r>
      <w:r w:rsidRPr="005108E4">
        <w:rPr>
          <w:sz w:val="24"/>
        </w:rPr>
        <w:t>operations</w:t>
      </w:r>
      <w:r w:rsidRPr="005108E4">
        <w:rPr>
          <w:spacing w:val="-6"/>
          <w:sz w:val="24"/>
        </w:rPr>
        <w:t xml:space="preserve"> </w:t>
      </w:r>
      <w:r w:rsidRPr="005108E4">
        <w:rPr>
          <w:sz w:val="24"/>
        </w:rPr>
        <w:t>only</w:t>
      </w:r>
      <w:r w:rsidRPr="005108E4">
        <w:rPr>
          <w:spacing w:val="-12"/>
          <w:sz w:val="24"/>
        </w:rPr>
        <w:t xml:space="preserve"> </w:t>
      </w:r>
      <w:r w:rsidRPr="005108E4">
        <w:rPr>
          <w:sz w:val="24"/>
        </w:rPr>
        <w:t>at</w:t>
      </w:r>
      <w:r w:rsidRPr="005108E4">
        <w:rPr>
          <w:spacing w:val="-6"/>
          <w:sz w:val="24"/>
        </w:rPr>
        <w:t xml:space="preserve"> </w:t>
      </w:r>
      <w:r w:rsidRPr="005108E4">
        <w:rPr>
          <w:sz w:val="24"/>
        </w:rPr>
        <w:t>the</w:t>
      </w:r>
      <w:r w:rsidRPr="005108E4">
        <w:rPr>
          <w:spacing w:val="-6"/>
          <w:sz w:val="24"/>
        </w:rPr>
        <w:t xml:space="preserve"> </w:t>
      </w:r>
      <w:r w:rsidRPr="005108E4">
        <w:rPr>
          <w:sz w:val="24"/>
        </w:rPr>
        <w:t>address</w:t>
      </w:r>
      <w:r w:rsidRPr="005108E4">
        <w:rPr>
          <w:spacing w:val="-6"/>
          <w:sz w:val="24"/>
        </w:rPr>
        <w:t xml:space="preserve"> </w:t>
      </w:r>
      <w:r w:rsidRPr="005108E4">
        <w:rPr>
          <w:sz w:val="24"/>
        </w:rPr>
        <w:t>approved</w:t>
      </w:r>
      <w:r w:rsidRPr="005108E4">
        <w:rPr>
          <w:spacing w:val="-7"/>
          <w:sz w:val="24"/>
        </w:rPr>
        <w:t xml:space="preserve"> </w:t>
      </w:r>
      <w:r w:rsidRPr="005108E4">
        <w:rPr>
          <w:sz w:val="24"/>
        </w:rPr>
        <w:t>to</w:t>
      </w:r>
      <w:r w:rsidRPr="005108E4">
        <w:rPr>
          <w:spacing w:val="-6"/>
          <w:sz w:val="24"/>
        </w:rPr>
        <w:t xml:space="preserve"> </w:t>
      </w:r>
      <w:r w:rsidRPr="005108E4">
        <w:rPr>
          <w:sz w:val="24"/>
        </w:rPr>
        <w:t>do</w:t>
      </w:r>
      <w:r w:rsidRPr="005108E4">
        <w:rPr>
          <w:spacing w:val="-6"/>
          <w:sz w:val="24"/>
        </w:rPr>
        <w:t xml:space="preserve"> </w:t>
      </w:r>
      <w:r w:rsidRPr="005108E4">
        <w:rPr>
          <w:sz w:val="24"/>
        </w:rPr>
        <w:t>so</w:t>
      </w:r>
      <w:r w:rsidRPr="005108E4">
        <w:rPr>
          <w:spacing w:val="-6"/>
          <w:sz w:val="24"/>
        </w:rPr>
        <w:t xml:space="preserve"> </w:t>
      </w:r>
      <w:r w:rsidRPr="005108E4">
        <w:rPr>
          <w:sz w:val="24"/>
        </w:rPr>
        <w:t>by the Commission. At the cultivation location, MTCs may cultivate, Process, and package Marijuana, to transport Marijuana to MTCs and to Transfer Marijuana to other MTCs, but not to</w:t>
      </w:r>
      <w:r w:rsidRPr="005108E4">
        <w:rPr>
          <w:spacing w:val="-2"/>
          <w:sz w:val="24"/>
        </w:rPr>
        <w:t xml:space="preserve"> </w:t>
      </w:r>
      <w:r w:rsidRPr="005108E4">
        <w:rPr>
          <w:sz w:val="24"/>
        </w:rPr>
        <w:t>Patients.</w:t>
      </w:r>
    </w:p>
    <w:p w14:paraId="1D85C711" w14:textId="77777777" w:rsidR="00DA2759" w:rsidRPr="005108E4" w:rsidRDefault="009A7511">
      <w:pPr>
        <w:pStyle w:val="ListParagraph"/>
        <w:numPr>
          <w:ilvl w:val="3"/>
          <w:numId w:val="54"/>
        </w:numPr>
        <w:tabs>
          <w:tab w:val="left" w:pos="2091"/>
        </w:tabs>
        <w:spacing w:before="3" w:line="242" w:lineRule="auto"/>
        <w:ind w:right="117" w:firstLine="0"/>
        <w:rPr>
          <w:sz w:val="24"/>
        </w:rPr>
      </w:pPr>
      <w:r w:rsidRPr="005108E4">
        <w:rPr>
          <w:sz w:val="24"/>
        </w:rPr>
        <w:t>MTCs</w:t>
      </w:r>
      <w:r w:rsidRPr="005108E4">
        <w:rPr>
          <w:spacing w:val="-18"/>
          <w:sz w:val="24"/>
        </w:rPr>
        <w:t xml:space="preserve"> </w:t>
      </w:r>
      <w:r w:rsidRPr="005108E4">
        <w:rPr>
          <w:sz w:val="24"/>
        </w:rPr>
        <w:t>shall</w:t>
      </w:r>
      <w:r w:rsidRPr="005108E4">
        <w:rPr>
          <w:spacing w:val="-17"/>
          <w:sz w:val="24"/>
        </w:rPr>
        <w:t xml:space="preserve"> </w:t>
      </w:r>
      <w:r w:rsidRPr="005108E4">
        <w:rPr>
          <w:sz w:val="24"/>
        </w:rPr>
        <w:t>select</w:t>
      </w:r>
      <w:r w:rsidRPr="005108E4">
        <w:rPr>
          <w:spacing w:val="-17"/>
          <w:sz w:val="24"/>
        </w:rPr>
        <w:t xml:space="preserve"> </w:t>
      </w:r>
      <w:r w:rsidRPr="005108E4">
        <w:rPr>
          <w:sz w:val="24"/>
        </w:rPr>
        <w:t>a</w:t>
      </w:r>
      <w:r w:rsidRPr="005108E4">
        <w:rPr>
          <w:spacing w:val="-18"/>
          <w:sz w:val="24"/>
        </w:rPr>
        <w:t xml:space="preserve"> </w:t>
      </w:r>
      <w:r w:rsidRPr="005108E4">
        <w:rPr>
          <w:sz w:val="24"/>
        </w:rPr>
        <w:t>cultivation</w:t>
      </w:r>
      <w:r w:rsidRPr="005108E4">
        <w:rPr>
          <w:spacing w:val="-16"/>
          <w:sz w:val="24"/>
        </w:rPr>
        <w:t xml:space="preserve"> </w:t>
      </w:r>
      <w:r w:rsidRPr="005108E4">
        <w:rPr>
          <w:sz w:val="24"/>
        </w:rPr>
        <w:t>tier</w:t>
      </w:r>
      <w:r w:rsidRPr="005108E4">
        <w:rPr>
          <w:spacing w:val="-16"/>
          <w:sz w:val="24"/>
        </w:rPr>
        <w:t xml:space="preserve"> </w:t>
      </w:r>
      <w:r w:rsidRPr="005108E4">
        <w:rPr>
          <w:sz w:val="24"/>
        </w:rPr>
        <w:t>in</w:t>
      </w:r>
      <w:r w:rsidRPr="005108E4">
        <w:rPr>
          <w:spacing w:val="-16"/>
          <w:sz w:val="24"/>
        </w:rPr>
        <w:t xml:space="preserve"> </w:t>
      </w:r>
      <w:r w:rsidRPr="005108E4">
        <w:rPr>
          <w:sz w:val="24"/>
        </w:rPr>
        <w:t>their</w:t>
      </w:r>
      <w:r w:rsidRPr="005108E4">
        <w:rPr>
          <w:spacing w:val="-16"/>
          <w:sz w:val="24"/>
        </w:rPr>
        <w:t xml:space="preserve"> </w:t>
      </w:r>
      <w:r w:rsidRPr="005108E4">
        <w:rPr>
          <w:sz w:val="24"/>
        </w:rPr>
        <w:t>initial</w:t>
      </w:r>
      <w:r w:rsidRPr="005108E4">
        <w:rPr>
          <w:spacing w:val="-15"/>
          <w:sz w:val="24"/>
        </w:rPr>
        <w:t xml:space="preserve"> </w:t>
      </w:r>
      <w:r w:rsidRPr="005108E4">
        <w:rPr>
          <w:sz w:val="24"/>
        </w:rPr>
        <w:t>application</w:t>
      </w:r>
      <w:r w:rsidRPr="005108E4">
        <w:rPr>
          <w:spacing w:val="-16"/>
          <w:sz w:val="24"/>
        </w:rPr>
        <w:t xml:space="preserve"> </w:t>
      </w:r>
      <w:r w:rsidRPr="005108E4">
        <w:rPr>
          <w:sz w:val="24"/>
        </w:rPr>
        <w:t>for</w:t>
      </w:r>
      <w:r w:rsidRPr="005108E4">
        <w:rPr>
          <w:spacing w:val="-18"/>
          <w:sz w:val="24"/>
        </w:rPr>
        <w:t xml:space="preserve"> </w:t>
      </w:r>
      <w:r w:rsidRPr="005108E4">
        <w:rPr>
          <w:sz w:val="24"/>
        </w:rPr>
        <w:t>licensure,</w:t>
      </w:r>
      <w:r w:rsidRPr="005108E4">
        <w:rPr>
          <w:spacing w:val="-18"/>
          <w:sz w:val="24"/>
        </w:rPr>
        <w:t xml:space="preserve"> </w:t>
      </w:r>
      <w:r w:rsidRPr="005108E4">
        <w:rPr>
          <w:sz w:val="24"/>
        </w:rPr>
        <w:t>or</w:t>
      </w:r>
      <w:r w:rsidRPr="005108E4">
        <w:rPr>
          <w:spacing w:val="-19"/>
          <w:sz w:val="24"/>
        </w:rPr>
        <w:t xml:space="preserve"> </w:t>
      </w:r>
      <w:r w:rsidRPr="005108E4">
        <w:rPr>
          <w:sz w:val="24"/>
        </w:rPr>
        <w:t>if</w:t>
      </w:r>
      <w:r w:rsidRPr="005108E4">
        <w:rPr>
          <w:spacing w:val="-18"/>
          <w:sz w:val="24"/>
        </w:rPr>
        <w:t xml:space="preserve"> </w:t>
      </w:r>
      <w:r w:rsidRPr="005108E4">
        <w:rPr>
          <w:sz w:val="24"/>
        </w:rPr>
        <w:t>one</w:t>
      </w:r>
      <w:r w:rsidRPr="005108E4">
        <w:rPr>
          <w:spacing w:val="-19"/>
          <w:sz w:val="24"/>
        </w:rPr>
        <w:t xml:space="preserve"> </w:t>
      </w:r>
      <w:r w:rsidRPr="005108E4">
        <w:rPr>
          <w:sz w:val="24"/>
        </w:rPr>
        <w:t>has not been previously selected, shall do so in their next application for License renewal. Cultivation tiers are based on the square footage of</w:t>
      </w:r>
      <w:r w:rsidRPr="005108E4">
        <w:rPr>
          <w:spacing w:val="-19"/>
          <w:sz w:val="24"/>
        </w:rPr>
        <w:t xml:space="preserve"> </w:t>
      </w:r>
      <w:r w:rsidRPr="005108E4">
        <w:rPr>
          <w:sz w:val="24"/>
        </w:rPr>
        <w:t>Canopy:</w:t>
      </w:r>
    </w:p>
    <w:p w14:paraId="30328FAC" w14:textId="77777777" w:rsidR="00DA2759" w:rsidRPr="005108E4" w:rsidRDefault="009A7511">
      <w:pPr>
        <w:pStyle w:val="ListParagraph"/>
        <w:numPr>
          <w:ilvl w:val="4"/>
          <w:numId w:val="54"/>
        </w:numPr>
        <w:tabs>
          <w:tab w:val="left" w:pos="2396"/>
        </w:tabs>
        <w:spacing w:before="1"/>
        <w:ind w:left="2395" w:hanging="361"/>
        <w:rPr>
          <w:sz w:val="24"/>
        </w:rPr>
      </w:pPr>
      <w:r w:rsidRPr="005108E4">
        <w:rPr>
          <w:sz w:val="24"/>
        </w:rPr>
        <w:t>Tier 1: up to</w:t>
      </w:r>
      <w:r w:rsidRPr="005108E4">
        <w:rPr>
          <w:spacing w:val="-4"/>
          <w:sz w:val="24"/>
        </w:rPr>
        <w:t xml:space="preserve"> </w:t>
      </w:r>
      <w:r w:rsidRPr="005108E4">
        <w:rPr>
          <w:sz w:val="24"/>
        </w:rPr>
        <w:t>5,000;</w:t>
      </w:r>
    </w:p>
    <w:p w14:paraId="1EBE91AD" w14:textId="77777777" w:rsidR="00DA2759" w:rsidRPr="005108E4" w:rsidRDefault="009A7511">
      <w:pPr>
        <w:pStyle w:val="BodyText"/>
        <w:spacing w:before="5"/>
        <w:ind w:left="2035"/>
        <w:jc w:val="left"/>
      </w:pPr>
      <w:r w:rsidRPr="005108E4">
        <w:t>2. Tier 2: 5,001 to 10,000;</w:t>
      </w:r>
    </w:p>
    <w:p w14:paraId="0FE76BAC" w14:textId="77777777" w:rsidR="00DA2759" w:rsidRPr="005108E4" w:rsidRDefault="009A7511">
      <w:pPr>
        <w:pStyle w:val="BodyText"/>
        <w:spacing w:before="3"/>
        <w:ind w:left="2035"/>
        <w:jc w:val="left"/>
      </w:pPr>
      <w:r w:rsidRPr="005108E4">
        <w:t>3.   Tier 3: 10,001 to</w:t>
      </w:r>
      <w:r w:rsidRPr="005108E4">
        <w:rPr>
          <w:spacing w:val="-19"/>
        </w:rPr>
        <w:t xml:space="preserve"> </w:t>
      </w:r>
      <w:r w:rsidRPr="005108E4">
        <w:t>20,000;</w:t>
      </w:r>
    </w:p>
    <w:p w14:paraId="3C1A6673" w14:textId="77777777" w:rsidR="00DA2759" w:rsidRPr="005108E4" w:rsidRDefault="009A7511">
      <w:pPr>
        <w:pStyle w:val="BodyText"/>
        <w:spacing w:before="4"/>
        <w:ind w:left="2035"/>
        <w:jc w:val="left"/>
      </w:pPr>
      <w:r w:rsidRPr="005108E4">
        <w:t>4.   Tier 4: 20,001 to</w:t>
      </w:r>
      <w:r w:rsidRPr="005108E4">
        <w:rPr>
          <w:spacing w:val="-19"/>
        </w:rPr>
        <w:t xml:space="preserve"> </w:t>
      </w:r>
      <w:r w:rsidRPr="005108E4">
        <w:t>30,000;</w:t>
      </w:r>
    </w:p>
    <w:p w14:paraId="5BD90FC2" w14:textId="77777777" w:rsidR="00DA2759" w:rsidRPr="005108E4" w:rsidRDefault="009A7511">
      <w:pPr>
        <w:pStyle w:val="BodyText"/>
        <w:spacing w:before="3"/>
        <w:ind w:left="2035"/>
        <w:jc w:val="left"/>
      </w:pPr>
      <w:r w:rsidRPr="005108E4">
        <w:t>5.   Tier 5: 30,001 to</w:t>
      </w:r>
      <w:r w:rsidRPr="005108E4">
        <w:rPr>
          <w:spacing w:val="-19"/>
        </w:rPr>
        <w:t xml:space="preserve"> </w:t>
      </w:r>
      <w:r w:rsidRPr="005108E4">
        <w:t>40,000;</w:t>
      </w:r>
    </w:p>
    <w:p w14:paraId="313E7858" w14:textId="77777777" w:rsidR="00DA2759" w:rsidRPr="005108E4" w:rsidRDefault="009A7511">
      <w:pPr>
        <w:pStyle w:val="BodyText"/>
        <w:spacing w:before="5"/>
        <w:ind w:left="2035"/>
        <w:jc w:val="left"/>
      </w:pPr>
      <w:r w:rsidRPr="005108E4">
        <w:t>6.   Tier 6: 40,001 to</w:t>
      </w:r>
      <w:r w:rsidRPr="005108E4">
        <w:rPr>
          <w:spacing w:val="-19"/>
        </w:rPr>
        <w:t xml:space="preserve"> </w:t>
      </w:r>
      <w:r w:rsidRPr="005108E4">
        <w:t>50,000;</w:t>
      </w:r>
    </w:p>
    <w:p w14:paraId="449B8CE7" w14:textId="77777777" w:rsidR="00DA2759" w:rsidRPr="005108E4" w:rsidRDefault="009A7511">
      <w:pPr>
        <w:pStyle w:val="BodyText"/>
        <w:spacing w:before="2"/>
        <w:ind w:left="2035"/>
        <w:jc w:val="left"/>
      </w:pPr>
      <w:r w:rsidRPr="005108E4">
        <w:t>7.   Tier 7: 50,001 to</w:t>
      </w:r>
      <w:r w:rsidRPr="005108E4">
        <w:rPr>
          <w:spacing w:val="-19"/>
        </w:rPr>
        <w:t xml:space="preserve"> </w:t>
      </w:r>
      <w:r w:rsidRPr="005108E4">
        <w:t>60,000;</w:t>
      </w:r>
    </w:p>
    <w:p w14:paraId="1E7957F5" w14:textId="77777777" w:rsidR="00DA2759" w:rsidRPr="005108E4" w:rsidRDefault="009A7511">
      <w:pPr>
        <w:pStyle w:val="BodyText"/>
        <w:spacing w:before="5"/>
        <w:ind w:left="2035"/>
        <w:jc w:val="left"/>
      </w:pPr>
      <w:r w:rsidRPr="005108E4">
        <w:t>8.   Tier 8: 60,001 to</w:t>
      </w:r>
      <w:r w:rsidRPr="005108E4">
        <w:rPr>
          <w:spacing w:val="-19"/>
        </w:rPr>
        <w:t xml:space="preserve"> </w:t>
      </w:r>
      <w:r w:rsidRPr="005108E4">
        <w:t>70,000;</w:t>
      </w:r>
    </w:p>
    <w:p w14:paraId="303003E8" w14:textId="77777777" w:rsidR="00DA2759" w:rsidRPr="005108E4" w:rsidRDefault="009A7511">
      <w:pPr>
        <w:pStyle w:val="BodyText"/>
        <w:spacing w:before="2"/>
        <w:ind w:left="2035"/>
        <w:jc w:val="left"/>
      </w:pPr>
      <w:r w:rsidRPr="005108E4">
        <w:t>9.   Tier 9: 70,001 to</w:t>
      </w:r>
      <w:r w:rsidRPr="005108E4">
        <w:rPr>
          <w:spacing w:val="-19"/>
        </w:rPr>
        <w:t xml:space="preserve"> </w:t>
      </w:r>
      <w:r w:rsidRPr="005108E4">
        <w:t>80,000;</w:t>
      </w:r>
    </w:p>
    <w:p w14:paraId="3D12B412" w14:textId="77777777" w:rsidR="00DA2759" w:rsidRPr="005108E4" w:rsidRDefault="009A7511">
      <w:pPr>
        <w:pStyle w:val="BodyText"/>
        <w:spacing w:before="5"/>
        <w:ind w:left="2035"/>
        <w:jc w:val="left"/>
      </w:pPr>
      <w:r w:rsidRPr="005108E4">
        <w:t>10. Tier 10: 80,001 to 90,000; or</w:t>
      </w:r>
    </w:p>
    <w:p w14:paraId="1192F9BF" w14:textId="77777777" w:rsidR="00DA2759" w:rsidRPr="005108E4" w:rsidRDefault="009A7511">
      <w:pPr>
        <w:pStyle w:val="BodyText"/>
        <w:spacing w:before="3"/>
        <w:ind w:left="2035"/>
        <w:jc w:val="left"/>
      </w:pPr>
      <w:r w:rsidRPr="005108E4">
        <w:t>11. Tier 11: 90,001 to 100,000.</w:t>
      </w:r>
    </w:p>
    <w:p w14:paraId="4E83DABE" w14:textId="77777777" w:rsidR="00DA2759" w:rsidRPr="005108E4" w:rsidRDefault="00DA2759">
      <w:pPr>
        <w:sectPr w:rsidR="00DA2759" w:rsidRPr="005108E4">
          <w:pgSz w:w="12240" w:h="20160"/>
          <w:pgMar w:top="980" w:right="1320" w:bottom="960" w:left="480" w:header="744" w:footer="777" w:gutter="0"/>
          <w:cols w:space="720"/>
        </w:sectPr>
      </w:pPr>
    </w:p>
    <w:p w14:paraId="336B9A5E" w14:textId="77777777" w:rsidR="00DA2759" w:rsidRPr="005108E4" w:rsidRDefault="00DA2759">
      <w:pPr>
        <w:pStyle w:val="BodyText"/>
        <w:jc w:val="left"/>
        <w:rPr>
          <w:sz w:val="20"/>
        </w:rPr>
      </w:pPr>
    </w:p>
    <w:p w14:paraId="420DDED7" w14:textId="77777777" w:rsidR="00DA2759" w:rsidRPr="005108E4" w:rsidRDefault="00DA2759">
      <w:pPr>
        <w:pStyle w:val="BodyText"/>
        <w:spacing w:before="10"/>
        <w:jc w:val="left"/>
        <w:rPr>
          <w:sz w:val="19"/>
        </w:rPr>
      </w:pPr>
    </w:p>
    <w:p w14:paraId="67C8661C" w14:textId="77777777" w:rsidR="00DA2759" w:rsidRPr="005108E4" w:rsidRDefault="00DA2759">
      <w:pPr>
        <w:pStyle w:val="BodyText"/>
        <w:spacing w:before="7"/>
        <w:jc w:val="left"/>
      </w:pPr>
    </w:p>
    <w:p w14:paraId="0E022507" w14:textId="77777777" w:rsidR="00DA2759" w:rsidRPr="005108E4" w:rsidRDefault="009A7511">
      <w:pPr>
        <w:pStyle w:val="ListParagraph"/>
        <w:numPr>
          <w:ilvl w:val="3"/>
          <w:numId w:val="54"/>
        </w:numPr>
        <w:tabs>
          <w:tab w:val="left" w:pos="2084"/>
        </w:tabs>
        <w:spacing w:line="242" w:lineRule="auto"/>
        <w:ind w:right="117" w:firstLine="0"/>
        <w:rPr>
          <w:sz w:val="24"/>
        </w:rPr>
      </w:pPr>
      <w:r w:rsidRPr="005108E4">
        <w:rPr>
          <w:sz w:val="24"/>
          <w:u w:val="single"/>
        </w:rPr>
        <w:t>Tier</w:t>
      </w:r>
      <w:r w:rsidRPr="005108E4">
        <w:rPr>
          <w:spacing w:val="-16"/>
          <w:sz w:val="24"/>
          <w:u w:val="single"/>
        </w:rPr>
        <w:t xml:space="preserve"> </w:t>
      </w:r>
      <w:r w:rsidRPr="005108E4">
        <w:rPr>
          <w:sz w:val="24"/>
          <w:u w:val="single"/>
        </w:rPr>
        <w:t>Expansion</w:t>
      </w:r>
      <w:r w:rsidRPr="005108E4">
        <w:rPr>
          <w:sz w:val="24"/>
        </w:rPr>
        <w:t>.</w:t>
      </w:r>
      <w:r w:rsidRPr="005108E4">
        <w:rPr>
          <w:spacing w:val="30"/>
          <w:sz w:val="24"/>
        </w:rPr>
        <w:t xml:space="preserve"> </w:t>
      </w:r>
      <w:r w:rsidRPr="005108E4">
        <w:rPr>
          <w:sz w:val="24"/>
        </w:rPr>
        <w:t>An</w:t>
      </w:r>
      <w:r w:rsidRPr="005108E4">
        <w:rPr>
          <w:spacing w:val="-16"/>
          <w:sz w:val="24"/>
        </w:rPr>
        <w:t xml:space="preserve"> </w:t>
      </w:r>
      <w:r w:rsidRPr="005108E4">
        <w:rPr>
          <w:sz w:val="24"/>
        </w:rPr>
        <w:t>MTC</w:t>
      </w:r>
      <w:r w:rsidRPr="005108E4">
        <w:rPr>
          <w:spacing w:val="-14"/>
          <w:sz w:val="24"/>
        </w:rPr>
        <w:t xml:space="preserve"> </w:t>
      </w:r>
      <w:r w:rsidRPr="005108E4">
        <w:rPr>
          <w:sz w:val="24"/>
        </w:rPr>
        <w:t>may</w:t>
      </w:r>
      <w:r w:rsidRPr="005108E4">
        <w:rPr>
          <w:spacing w:val="-22"/>
          <w:sz w:val="24"/>
        </w:rPr>
        <w:t xml:space="preserve"> </w:t>
      </w:r>
      <w:r w:rsidRPr="005108E4">
        <w:rPr>
          <w:sz w:val="24"/>
        </w:rPr>
        <w:t>submit</w:t>
      </w:r>
      <w:r w:rsidRPr="005108E4">
        <w:rPr>
          <w:spacing w:val="-15"/>
          <w:sz w:val="24"/>
        </w:rPr>
        <w:t xml:space="preserve"> </w:t>
      </w:r>
      <w:r w:rsidRPr="005108E4">
        <w:rPr>
          <w:sz w:val="24"/>
        </w:rPr>
        <w:t>an</w:t>
      </w:r>
      <w:r w:rsidRPr="005108E4">
        <w:rPr>
          <w:spacing w:val="-15"/>
          <w:sz w:val="24"/>
        </w:rPr>
        <w:t xml:space="preserve"> </w:t>
      </w:r>
      <w:r w:rsidRPr="005108E4">
        <w:rPr>
          <w:sz w:val="24"/>
        </w:rPr>
        <w:t>application,</w:t>
      </w:r>
      <w:r w:rsidRPr="005108E4">
        <w:rPr>
          <w:spacing w:val="-13"/>
          <w:sz w:val="24"/>
        </w:rPr>
        <w:t xml:space="preserve"> </w:t>
      </w:r>
      <w:r w:rsidRPr="005108E4">
        <w:rPr>
          <w:sz w:val="24"/>
        </w:rPr>
        <w:t>in</w:t>
      </w:r>
      <w:r w:rsidRPr="005108E4">
        <w:rPr>
          <w:spacing w:val="-13"/>
          <w:sz w:val="24"/>
        </w:rPr>
        <w:t xml:space="preserve"> </w:t>
      </w:r>
      <w:r w:rsidRPr="005108E4">
        <w:rPr>
          <w:sz w:val="24"/>
        </w:rPr>
        <w:t>a</w:t>
      </w:r>
      <w:r w:rsidRPr="005108E4">
        <w:rPr>
          <w:spacing w:val="-16"/>
          <w:sz w:val="24"/>
        </w:rPr>
        <w:t xml:space="preserve"> </w:t>
      </w:r>
      <w:r w:rsidRPr="005108E4">
        <w:rPr>
          <w:sz w:val="24"/>
        </w:rPr>
        <w:t>time</w:t>
      </w:r>
      <w:r w:rsidRPr="005108E4">
        <w:rPr>
          <w:spacing w:val="-17"/>
          <w:sz w:val="24"/>
        </w:rPr>
        <w:t xml:space="preserve"> </w:t>
      </w:r>
      <w:r w:rsidRPr="005108E4">
        <w:rPr>
          <w:sz w:val="24"/>
        </w:rPr>
        <w:t>and</w:t>
      </w:r>
      <w:r w:rsidRPr="005108E4">
        <w:rPr>
          <w:spacing w:val="-15"/>
          <w:sz w:val="24"/>
        </w:rPr>
        <w:t xml:space="preserve"> </w:t>
      </w:r>
      <w:r w:rsidRPr="005108E4">
        <w:rPr>
          <w:sz w:val="24"/>
        </w:rPr>
        <w:t>manner</w:t>
      </w:r>
      <w:r w:rsidRPr="005108E4">
        <w:rPr>
          <w:spacing w:val="-16"/>
          <w:sz w:val="24"/>
        </w:rPr>
        <w:t xml:space="preserve"> </w:t>
      </w:r>
      <w:r w:rsidRPr="005108E4">
        <w:rPr>
          <w:sz w:val="24"/>
        </w:rPr>
        <w:t>determined by the Commission, to change the tier in which it is classified.</w:t>
      </w:r>
      <w:r w:rsidRPr="005108E4">
        <w:rPr>
          <w:spacing w:val="3"/>
          <w:sz w:val="24"/>
        </w:rPr>
        <w:t xml:space="preserve"> </w:t>
      </w:r>
      <w:r w:rsidRPr="005108E4">
        <w:rPr>
          <w:sz w:val="24"/>
        </w:rPr>
        <w:t>An MTC may change tiers to</w:t>
      </w:r>
      <w:r w:rsidRPr="005108E4">
        <w:rPr>
          <w:spacing w:val="-12"/>
          <w:sz w:val="24"/>
        </w:rPr>
        <w:t xml:space="preserve"> </w:t>
      </w:r>
      <w:r w:rsidRPr="005108E4">
        <w:rPr>
          <w:sz w:val="24"/>
        </w:rPr>
        <w:t>either</w:t>
      </w:r>
      <w:r w:rsidRPr="005108E4">
        <w:rPr>
          <w:spacing w:val="-11"/>
          <w:sz w:val="24"/>
        </w:rPr>
        <w:t xml:space="preserve"> </w:t>
      </w:r>
      <w:r w:rsidRPr="005108E4">
        <w:rPr>
          <w:sz w:val="24"/>
        </w:rPr>
        <w:t>expand</w:t>
      </w:r>
      <w:r w:rsidRPr="005108E4">
        <w:rPr>
          <w:spacing w:val="-11"/>
          <w:sz w:val="24"/>
        </w:rPr>
        <w:t xml:space="preserve"> </w:t>
      </w:r>
      <w:r w:rsidRPr="005108E4">
        <w:rPr>
          <w:sz w:val="24"/>
        </w:rPr>
        <w:t>or</w:t>
      </w:r>
      <w:r w:rsidRPr="005108E4">
        <w:rPr>
          <w:spacing w:val="-11"/>
          <w:sz w:val="24"/>
        </w:rPr>
        <w:t xml:space="preserve"> </w:t>
      </w:r>
      <w:r w:rsidRPr="005108E4">
        <w:rPr>
          <w:sz w:val="24"/>
        </w:rPr>
        <w:t>reduce</w:t>
      </w:r>
      <w:r w:rsidRPr="005108E4">
        <w:rPr>
          <w:spacing w:val="-14"/>
          <w:sz w:val="24"/>
        </w:rPr>
        <w:t xml:space="preserve"> </w:t>
      </w:r>
      <w:r w:rsidRPr="005108E4">
        <w:rPr>
          <w:sz w:val="24"/>
        </w:rPr>
        <w:t>production.</w:t>
      </w:r>
      <w:r w:rsidRPr="005108E4">
        <w:rPr>
          <w:spacing w:val="34"/>
          <w:sz w:val="24"/>
        </w:rPr>
        <w:t xml:space="preserve"> </w:t>
      </w:r>
      <w:r w:rsidRPr="005108E4">
        <w:rPr>
          <w:spacing w:val="-3"/>
          <w:sz w:val="24"/>
        </w:rPr>
        <w:t>If</w:t>
      </w:r>
      <w:r w:rsidRPr="005108E4">
        <w:rPr>
          <w:spacing w:val="-14"/>
          <w:sz w:val="24"/>
        </w:rPr>
        <w:t xml:space="preserve"> </w:t>
      </w:r>
      <w:r w:rsidRPr="005108E4">
        <w:rPr>
          <w:sz w:val="24"/>
        </w:rPr>
        <w:t>an</w:t>
      </w:r>
      <w:r w:rsidRPr="005108E4">
        <w:rPr>
          <w:spacing w:val="-13"/>
          <w:sz w:val="24"/>
        </w:rPr>
        <w:t xml:space="preserve"> </w:t>
      </w:r>
      <w:r w:rsidRPr="005108E4">
        <w:rPr>
          <w:sz w:val="24"/>
        </w:rPr>
        <w:t>MTC</w:t>
      </w:r>
      <w:r w:rsidRPr="005108E4">
        <w:rPr>
          <w:spacing w:val="-12"/>
          <w:sz w:val="24"/>
        </w:rPr>
        <w:t xml:space="preserve"> </w:t>
      </w:r>
      <w:r w:rsidRPr="005108E4">
        <w:rPr>
          <w:sz w:val="24"/>
        </w:rPr>
        <w:t>is</w:t>
      </w:r>
      <w:r w:rsidRPr="005108E4">
        <w:rPr>
          <w:spacing w:val="-13"/>
          <w:sz w:val="24"/>
        </w:rPr>
        <w:t xml:space="preserve"> </w:t>
      </w:r>
      <w:r w:rsidRPr="005108E4">
        <w:rPr>
          <w:sz w:val="24"/>
        </w:rPr>
        <w:t>applying</w:t>
      </w:r>
      <w:r w:rsidRPr="005108E4">
        <w:rPr>
          <w:spacing w:val="-16"/>
          <w:sz w:val="24"/>
        </w:rPr>
        <w:t xml:space="preserve"> </w:t>
      </w:r>
      <w:r w:rsidRPr="005108E4">
        <w:rPr>
          <w:sz w:val="24"/>
        </w:rPr>
        <w:t>to</w:t>
      </w:r>
      <w:r w:rsidRPr="005108E4">
        <w:rPr>
          <w:spacing w:val="-11"/>
          <w:sz w:val="24"/>
        </w:rPr>
        <w:t xml:space="preserve"> </w:t>
      </w:r>
      <w:r w:rsidRPr="005108E4">
        <w:rPr>
          <w:sz w:val="24"/>
        </w:rPr>
        <w:t>expand</w:t>
      </w:r>
      <w:r w:rsidRPr="005108E4">
        <w:rPr>
          <w:spacing w:val="-11"/>
          <w:sz w:val="24"/>
        </w:rPr>
        <w:t xml:space="preserve"> </w:t>
      </w:r>
      <w:r w:rsidRPr="005108E4">
        <w:rPr>
          <w:sz w:val="24"/>
        </w:rPr>
        <w:t>production,</w:t>
      </w:r>
      <w:r w:rsidRPr="005108E4">
        <w:rPr>
          <w:spacing w:val="-11"/>
          <w:sz w:val="24"/>
        </w:rPr>
        <w:t xml:space="preserve"> </w:t>
      </w:r>
      <w:r w:rsidRPr="005108E4">
        <w:rPr>
          <w:sz w:val="24"/>
        </w:rPr>
        <w:t>it</w:t>
      </w:r>
      <w:r w:rsidRPr="005108E4">
        <w:rPr>
          <w:spacing w:val="-10"/>
          <w:sz w:val="24"/>
        </w:rPr>
        <w:t xml:space="preserve"> </w:t>
      </w:r>
      <w:r w:rsidRPr="005108E4">
        <w:rPr>
          <w:sz w:val="24"/>
        </w:rPr>
        <w:t>shall demonstrate that while cultivating at the top of its production tier, it has sold 85% of its product</w:t>
      </w:r>
      <w:r w:rsidRPr="005108E4">
        <w:rPr>
          <w:spacing w:val="-17"/>
          <w:sz w:val="24"/>
        </w:rPr>
        <w:t xml:space="preserve"> </w:t>
      </w:r>
      <w:r w:rsidRPr="005108E4">
        <w:rPr>
          <w:sz w:val="24"/>
        </w:rPr>
        <w:t>consistently</w:t>
      </w:r>
      <w:r w:rsidRPr="005108E4">
        <w:rPr>
          <w:spacing w:val="-24"/>
          <w:sz w:val="24"/>
        </w:rPr>
        <w:t xml:space="preserve"> </w:t>
      </w:r>
      <w:r w:rsidRPr="005108E4">
        <w:rPr>
          <w:sz w:val="24"/>
        </w:rPr>
        <w:t>over</w:t>
      </w:r>
      <w:r w:rsidRPr="005108E4">
        <w:rPr>
          <w:spacing w:val="-17"/>
          <w:sz w:val="24"/>
        </w:rPr>
        <w:t xml:space="preserve"> </w:t>
      </w:r>
      <w:r w:rsidRPr="005108E4">
        <w:rPr>
          <w:sz w:val="24"/>
        </w:rPr>
        <w:t>the</w:t>
      </w:r>
      <w:r w:rsidRPr="005108E4">
        <w:rPr>
          <w:spacing w:val="-18"/>
          <w:sz w:val="24"/>
        </w:rPr>
        <w:t xml:space="preserve"> </w:t>
      </w:r>
      <w:r w:rsidRPr="005108E4">
        <w:rPr>
          <w:sz w:val="24"/>
        </w:rPr>
        <w:t>six</w:t>
      </w:r>
      <w:r w:rsidRPr="005108E4">
        <w:rPr>
          <w:spacing w:val="-15"/>
          <w:sz w:val="24"/>
        </w:rPr>
        <w:t xml:space="preserve"> </w:t>
      </w:r>
      <w:r w:rsidRPr="005108E4">
        <w:rPr>
          <w:sz w:val="24"/>
        </w:rPr>
        <w:t>months</w:t>
      </w:r>
      <w:r w:rsidRPr="005108E4">
        <w:rPr>
          <w:spacing w:val="-16"/>
          <w:sz w:val="24"/>
        </w:rPr>
        <w:t xml:space="preserve"> </w:t>
      </w:r>
      <w:r w:rsidRPr="005108E4">
        <w:rPr>
          <w:sz w:val="24"/>
        </w:rPr>
        <w:t>preceding</w:t>
      </w:r>
      <w:r w:rsidRPr="005108E4">
        <w:rPr>
          <w:spacing w:val="-20"/>
          <w:sz w:val="24"/>
        </w:rPr>
        <w:t xml:space="preserve"> </w:t>
      </w:r>
      <w:r w:rsidRPr="005108E4">
        <w:rPr>
          <w:sz w:val="24"/>
        </w:rPr>
        <w:t>the</w:t>
      </w:r>
      <w:r w:rsidRPr="005108E4">
        <w:rPr>
          <w:spacing w:val="-18"/>
          <w:sz w:val="24"/>
        </w:rPr>
        <w:t xml:space="preserve"> </w:t>
      </w:r>
      <w:r w:rsidRPr="005108E4">
        <w:rPr>
          <w:sz w:val="24"/>
        </w:rPr>
        <w:t>application</w:t>
      </w:r>
      <w:r w:rsidRPr="005108E4">
        <w:rPr>
          <w:spacing w:val="-17"/>
          <w:sz w:val="24"/>
        </w:rPr>
        <w:t xml:space="preserve"> </w:t>
      </w:r>
      <w:r w:rsidRPr="005108E4">
        <w:rPr>
          <w:sz w:val="24"/>
        </w:rPr>
        <w:t>for</w:t>
      </w:r>
      <w:r w:rsidRPr="005108E4">
        <w:rPr>
          <w:spacing w:val="-17"/>
          <w:sz w:val="24"/>
        </w:rPr>
        <w:t xml:space="preserve"> </w:t>
      </w:r>
      <w:r w:rsidRPr="005108E4">
        <w:rPr>
          <w:sz w:val="24"/>
        </w:rPr>
        <w:t>expanded</w:t>
      </w:r>
      <w:r w:rsidRPr="005108E4">
        <w:rPr>
          <w:spacing w:val="-18"/>
          <w:sz w:val="24"/>
        </w:rPr>
        <w:t xml:space="preserve"> </w:t>
      </w:r>
      <w:r w:rsidRPr="005108E4">
        <w:rPr>
          <w:sz w:val="24"/>
        </w:rPr>
        <w:t>production for</w:t>
      </w:r>
      <w:r w:rsidRPr="005108E4">
        <w:rPr>
          <w:spacing w:val="-8"/>
          <w:sz w:val="24"/>
        </w:rPr>
        <w:t xml:space="preserve"> </w:t>
      </w:r>
      <w:r w:rsidRPr="005108E4">
        <w:rPr>
          <w:sz w:val="24"/>
        </w:rPr>
        <w:t>an</w:t>
      </w:r>
      <w:r w:rsidRPr="005108E4">
        <w:rPr>
          <w:spacing w:val="-6"/>
          <w:sz w:val="24"/>
        </w:rPr>
        <w:t xml:space="preserve"> </w:t>
      </w:r>
      <w:r w:rsidRPr="005108E4">
        <w:rPr>
          <w:sz w:val="24"/>
        </w:rPr>
        <w:t>indoor</w:t>
      </w:r>
      <w:r w:rsidRPr="005108E4">
        <w:rPr>
          <w:spacing w:val="-8"/>
          <w:sz w:val="24"/>
        </w:rPr>
        <w:t xml:space="preserve"> </w:t>
      </w:r>
      <w:r w:rsidRPr="005108E4">
        <w:rPr>
          <w:sz w:val="24"/>
        </w:rPr>
        <w:t>cultivator,</w:t>
      </w:r>
      <w:r w:rsidRPr="005108E4">
        <w:rPr>
          <w:spacing w:val="-6"/>
          <w:sz w:val="24"/>
        </w:rPr>
        <w:t xml:space="preserve"> </w:t>
      </w:r>
      <w:r w:rsidRPr="005108E4">
        <w:rPr>
          <w:sz w:val="24"/>
        </w:rPr>
        <w:t>or</w:t>
      </w:r>
      <w:r w:rsidRPr="005108E4">
        <w:rPr>
          <w:spacing w:val="-7"/>
          <w:sz w:val="24"/>
        </w:rPr>
        <w:t xml:space="preserve"> </w:t>
      </w:r>
      <w:r w:rsidRPr="005108E4">
        <w:rPr>
          <w:sz w:val="24"/>
        </w:rPr>
        <w:t>during</w:t>
      </w:r>
      <w:r w:rsidRPr="005108E4">
        <w:rPr>
          <w:spacing w:val="-7"/>
          <w:sz w:val="24"/>
        </w:rPr>
        <w:t xml:space="preserve"> </w:t>
      </w:r>
      <w:r w:rsidRPr="005108E4">
        <w:rPr>
          <w:sz w:val="24"/>
        </w:rPr>
        <w:t>the</w:t>
      </w:r>
      <w:r w:rsidRPr="005108E4">
        <w:rPr>
          <w:spacing w:val="-5"/>
          <w:sz w:val="24"/>
        </w:rPr>
        <w:t xml:space="preserve"> </w:t>
      </w:r>
      <w:r w:rsidRPr="005108E4">
        <w:rPr>
          <w:sz w:val="24"/>
        </w:rPr>
        <w:t>harvest</w:t>
      </w:r>
      <w:r w:rsidRPr="005108E4">
        <w:rPr>
          <w:spacing w:val="-4"/>
          <w:sz w:val="24"/>
        </w:rPr>
        <w:t xml:space="preserve"> </w:t>
      </w:r>
      <w:r w:rsidRPr="005108E4">
        <w:rPr>
          <w:sz w:val="24"/>
        </w:rPr>
        <w:t>season,</w:t>
      </w:r>
      <w:r w:rsidRPr="005108E4">
        <w:rPr>
          <w:spacing w:val="-4"/>
          <w:sz w:val="24"/>
        </w:rPr>
        <w:t xml:space="preserve"> </w:t>
      </w:r>
      <w:r w:rsidRPr="005108E4">
        <w:rPr>
          <w:sz w:val="24"/>
        </w:rPr>
        <w:t>prior</w:t>
      </w:r>
      <w:r w:rsidRPr="005108E4">
        <w:rPr>
          <w:spacing w:val="-5"/>
          <w:sz w:val="24"/>
        </w:rPr>
        <w:t xml:space="preserve"> </w:t>
      </w:r>
      <w:r w:rsidRPr="005108E4">
        <w:rPr>
          <w:sz w:val="24"/>
        </w:rPr>
        <w:t>to</w:t>
      </w:r>
      <w:r w:rsidRPr="005108E4">
        <w:rPr>
          <w:spacing w:val="-4"/>
          <w:sz w:val="24"/>
        </w:rPr>
        <w:t xml:space="preserve"> </w:t>
      </w:r>
      <w:r w:rsidRPr="005108E4">
        <w:rPr>
          <w:sz w:val="24"/>
        </w:rPr>
        <w:t>the</w:t>
      </w:r>
      <w:r w:rsidRPr="005108E4">
        <w:rPr>
          <w:spacing w:val="-7"/>
          <w:sz w:val="24"/>
        </w:rPr>
        <w:t xml:space="preserve"> </w:t>
      </w:r>
      <w:r w:rsidRPr="005108E4">
        <w:rPr>
          <w:sz w:val="24"/>
        </w:rPr>
        <w:t>application</w:t>
      </w:r>
      <w:r w:rsidRPr="005108E4">
        <w:rPr>
          <w:spacing w:val="-7"/>
          <w:sz w:val="24"/>
        </w:rPr>
        <w:t xml:space="preserve"> </w:t>
      </w:r>
      <w:r w:rsidRPr="005108E4">
        <w:rPr>
          <w:sz w:val="24"/>
        </w:rPr>
        <w:t>for</w:t>
      </w:r>
      <w:r w:rsidRPr="005108E4">
        <w:rPr>
          <w:spacing w:val="-7"/>
          <w:sz w:val="24"/>
        </w:rPr>
        <w:t xml:space="preserve"> </w:t>
      </w:r>
      <w:r w:rsidRPr="005108E4">
        <w:rPr>
          <w:sz w:val="24"/>
        </w:rPr>
        <w:t>expanded production for an outdoor</w:t>
      </w:r>
      <w:r w:rsidRPr="005108E4">
        <w:rPr>
          <w:spacing w:val="-5"/>
          <w:sz w:val="24"/>
        </w:rPr>
        <w:t xml:space="preserve"> </w:t>
      </w:r>
      <w:r w:rsidRPr="005108E4">
        <w:rPr>
          <w:sz w:val="24"/>
        </w:rPr>
        <w:t>cultivator.</w:t>
      </w:r>
    </w:p>
    <w:p w14:paraId="035343C1" w14:textId="77777777" w:rsidR="00DA2759" w:rsidRPr="005108E4" w:rsidRDefault="009A7511">
      <w:pPr>
        <w:pStyle w:val="ListParagraph"/>
        <w:numPr>
          <w:ilvl w:val="3"/>
          <w:numId w:val="54"/>
        </w:numPr>
        <w:tabs>
          <w:tab w:val="left" w:pos="2256"/>
        </w:tabs>
        <w:spacing w:before="5" w:line="242" w:lineRule="auto"/>
        <w:ind w:right="116" w:firstLine="0"/>
        <w:rPr>
          <w:sz w:val="24"/>
        </w:rPr>
      </w:pPr>
      <w:r w:rsidRPr="005108E4">
        <w:rPr>
          <w:sz w:val="24"/>
          <w:u w:val="single"/>
        </w:rPr>
        <w:t>Tier Relegation</w:t>
      </w:r>
      <w:r w:rsidRPr="005108E4">
        <w:rPr>
          <w:sz w:val="24"/>
        </w:rPr>
        <w:t xml:space="preserve">. </w:t>
      </w:r>
      <w:r w:rsidRPr="005108E4">
        <w:rPr>
          <w:spacing w:val="-3"/>
          <w:sz w:val="24"/>
        </w:rPr>
        <w:t xml:space="preserve">In </w:t>
      </w:r>
      <w:r w:rsidRPr="005108E4">
        <w:rPr>
          <w:sz w:val="24"/>
        </w:rPr>
        <w:t>connection with the License renewal process for MTC, the Commission will review the records of the MTC during the six months prior to the application for renewal for an indoor cultivator or during the harvest season prior to the application for renewal for an outdoor cultivator. The Commission may reduce the Licensee's maximum Canopy to a lower tier if the Licensee sold less than 70% of what it produced</w:t>
      </w:r>
      <w:r w:rsidRPr="005108E4">
        <w:rPr>
          <w:spacing w:val="-9"/>
          <w:sz w:val="24"/>
        </w:rPr>
        <w:t xml:space="preserve"> </w:t>
      </w:r>
      <w:r w:rsidRPr="005108E4">
        <w:rPr>
          <w:sz w:val="24"/>
        </w:rPr>
        <w:t>during</w:t>
      </w:r>
      <w:r w:rsidRPr="005108E4">
        <w:rPr>
          <w:spacing w:val="-13"/>
          <w:sz w:val="24"/>
        </w:rPr>
        <w:t xml:space="preserve"> </w:t>
      </w:r>
      <w:r w:rsidRPr="005108E4">
        <w:rPr>
          <w:sz w:val="24"/>
        </w:rPr>
        <w:t>the</w:t>
      </w:r>
      <w:r w:rsidRPr="005108E4">
        <w:rPr>
          <w:spacing w:val="-12"/>
          <w:sz w:val="24"/>
        </w:rPr>
        <w:t xml:space="preserve"> </w:t>
      </w:r>
      <w:r w:rsidRPr="005108E4">
        <w:rPr>
          <w:sz w:val="24"/>
        </w:rPr>
        <w:t>six</w:t>
      </w:r>
      <w:r w:rsidRPr="005108E4">
        <w:rPr>
          <w:spacing w:val="-9"/>
          <w:sz w:val="24"/>
        </w:rPr>
        <w:t xml:space="preserve"> </w:t>
      </w:r>
      <w:r w:rsidRPr="005108E4">
        <w:rPr>
          <w:sz w:val="24"/>
        </w:rPr>
        <w:t>months</w:t>
      </w:r>
      <w:r w:rsidRPr="005108E4">
        <w:rPr>
          <w:spacing w:val="-11"/>
          <w:sz w:val="24"/>
        </w:rPr>
        <w:t xml:space="preserve"> </w:t>
      </w:r>
      <w:r w:rsidRPr="005108E4">
        <w:rPr>
          <w:sz w:val="24"/>
        </w:rPr>
        <w:t>prior</w:t>
      </w:r>
      <w:r w:rsidRPr="005108E4">
        <w:rPr>
          <w:spacing w:val="-11"/>
          <w:sz w:val="24"/>
        </w:rPr>
        <w:t xml:space="preserve"> </w:t>
      </w:r>
      <w:r w:rsidRPr="005108E4">
        <w:rPr>
          <w:sz w:val="24"/>
        </w:rPr>
        <w:t>to</w:t>
      </w:r>
      <w:r w:rsidRPr="005108E4">
        <w:rPr>
          <w:spacing w:val="-12"/>
          <w:sz w:val="24"/>
        </w:rPr>
        <w:t xml:space="preserve"> </w:t>
      </w:r>
      <w:r w:rsidRPr="005108E4">
        <w:rPr>
          <w:sz w:val="24"/>
        </w:rPr>
        <w:t>the</w:t>
      </w:r>
      <w:r w:rsidRPr="005108E4">
        <w:rPr>
          <w:spacing w:val="-12"/>
          <w:sz w:val="24"/>
        </w:rPr>
        <w:t xml:space="preserve"> </w:t>
      </w:r>
      <w:r w:rsidRPr="005108E4">
        <w:rPr>
          <w:sz w:val="24"/>
        </w:rPr>
        <w:t>application</w:t>
      </w:r>
      <w:r w:rsidRPr="005108E4">
        <w:rPr>
          <w:spacing w:val="-11"/>
          <w:sz w:val="24"/>
        </w:rPr>
        <w:t xml:space="preserve"> </w:t>
      </w:r>
      <w:r w:rsidRPr="005108E4">
        <w:rPr>
          <w:sz w:val="24"/>
        </w:rPr>
        <w:t>for</w:t>
      </w:r>
      <w:r w:rsidRPr="005108E4">
        <w:rPr>
          <w:spacing w:val="-11"/>
          <w:sz w:val="24"/>
        </w:rPr>
        <w:t xml:space="preserve"> </w:t>
      </w:r>
      <w:r w:rsidRPr="005108E4">
        <w:rPr>
          <w:sz w:val="24"/>
        </w:rPr>
        <w:t>renewal</w:t>
      </w:r>
      <w:r w:rsidRPr="005108E4">
        <w:rPr>
          <w:spacing w:val="-9"/>
          <w:sz w:val="24"/>
        </w:rPr>
        <w:t xml:space="preserve"> </w:t>
      </w:r>
      <w:r w:rsidRPr="005108E4">
        <w:rPr>
          <w:sz w:val="24"/>
        </w:rPr>
        <w:t>for</w:t>
      </w:r>
      <w:r w:rsidRPr="005108E4">
        <w:rPr>
          <w:spacing w:val="-9"/>
          <w:sz w:val="24"/>
        </w:rPr>
        <w:t xml:space="preserve"> </w:t>
      </w:r>
      <w:r w:rsidRPr="005108E4">
        <w:rPr>
          <w:sz w:val="24"/>
        </w:rPr>
        <w:t>an</w:t>
      </w:r>
      <w:r w:rsidRPr="005108E4">
        <w:rPr>
          <w:spacing w:val="-9"/>
          <w:sz w:val="24"/>
        </w:rPr>
        <w:t xml:space="preserve"> </w:t>
      </w:r>
      <w:r w:rsidRPr="005108E4">
        <w:rPr>
          <w:sz w:val="24"/>
        </w:rPr>
        <w:t>indoor</w:t>
      </w:r>
      <w:r w:rsidRPr="005108E4">
        <w:rPr>
          <w:spacing w:val="-9"/>
          <w:sz w:val="24"/>
        </w:rPr>
        <w:t xml:space="preserve"> </w:t>
      </w:r>
      <w:r w:rsidRPr="005108E4">
        <w:rPr>
          <w:sz w:val="24"/>
        </w:rPr>
        <w:t>cultivator or</w:t>
      </w:r>
      <w:r w:rsidRPr="005108E4">
        <w:rPr>
          <w:spacing w:val="-5"/>
          <w:sz w:val="24"/>
        </w:rPr>
        <w:t xml:space="preserve"> </w:t>
      </w:r>
      <w:r w:rsidRPr="005108E4">
        <w:rPr>
          <w:sz w:val="24"/>
        </w:rPr>
        <w:t>during</w:t>
      </w:r>
      <w:r w:rsidRPr="005108E4">
        <w:rPr>
          <w:spacing w:val="-6"/>
          <w:sz w:val="24"/>
        </w:rPr>
        <w:t xml:space="preserve"> </w:t>
      </w:r>
      <w:r w:rsidRPr="005108E4">
        <w:rPr>
          <w:sz w:val="24"/>
        </w:rPr>
        <w:t>the</w:t>
      </w:r>
      <w:r w:rsidRPr="005108E4">
        <w:rPr>
          <w:spacing w:val="-5"/>
          <w:sz w:val="24"/>
        </w:rPr>
        <w:t xml:space="preserve"> </w:t>
      </w:r>
      <w:r w:rsidRPr="005108E4">
        <w:rPr>
          <w:sz w:val="24"/>
        </w:rPr>
        <w:t>harvest</w:t>
      </w:r>
      <w:r w:rsidRPr="005108E4">
        <w:rPr>
          <w:spacing w:val="-3"/>
          <w:sz w:val="24"/>
        </w:rPr>
        <w:t xml:space="preserve"> </w:t>
      </w:r>
      <w:r w:rsidRPr="005108E4">
        <w:rPr>
          <w:sz w:val="24"/>
        </w:rPr>
        <w:t>season</w:t>
      </w:r>
      <w:r w:rsidRPr="005108E4">
        <w:rPr>
          <w:spacing w:val="-5"/>
          <w:sz w:val="24"/>
        </w:rPr>
        <w:t xml:space="preserve"> </w:t>
      </w:r>
      <w:r w:rsidRPr="005108E4">
        <w:rPr>
          <w:sz w:val="24"/>
        </w:rPr>
        <w:t>prior</w:t>
      </w:r>
      <w:r w:rsidRPr="005108E4">
        <w:rPr>
          <w:spacing w:val="-4"/>
          <w:sz w:val="24"/>
        </w:rPr>
        <w:t xml:space="preserve"> </w:t>
      </w:r>
      <w:r w:rsidRPr="005108E4">
        <w:rPr>
          <w:sz w:val="24"/>
        </w:rPr>
        <w:t>to</w:t>
      </w:r>
      <w:r w:rsidRPr="005108E4">
        <w:rPr>
          <w:spacing w:val="-4"/>
          <w:sz w:val="24"/>
        </w:rPr>
        <w:t xml:space="preserve"> </w:t>
      </w:r>
      <w:r w:rsidRPr="005108E4">
        <w:rPr>
          <w:sz w:val="24"/>
        </w:rPr>
        <w:t>the</w:t>
      </w:r>
      <w:r w:rsidRPr="005108E4">
        <w:rPr>
          <w:spacing w:val="-5"/>
          <w:sz w:val="24"/>
        </w:rPr>
        <w:t xml:space="preserve"> </w:t>
      </w:r>
      <w:r w:rsidRPr="005108E4">
        <w:rPr>
          <w:sz w:val="24"/>
        </w:rPr>
        <w:t>application</w:t>
      </w:r>
      <w:r w:rsidRPr="005108E4">
        <w:rPr>
          <w:spacing w:val="-5"/>
          <w:sz w:val="24"/>
        </w:rPr>
        <w:t xml:space="preserve"> </w:t>
      </w:r>
      <w:r w:rsidRPr="005108E4">
        <w:rPr>
          <w:sz w:val="24"/>
        </w:rPr>
        <w:t>for</w:t>
      </w:r>
      <w:r w:rsidRPr="005108E4">
        <w:rPr>
          <w:spacing w:val="-4"/>
          <w:sz w:val="24"/>
        </w:rPr>
        <w:t xml:space="preserve"> </w:t>
      </w:r>
      <w:r w:rsidRPr="005108E4">
        <w:rPr>
          <w:sz w:val="24"/>
        </w:rPr>
        <w:t>renewal</w:t>
      </w:r>
      <w:r w:rsidRPr="005108E4">
        <w:rPr>
          <w:spacing w:val="-3"/>
          <w:sz w:val="24"/>
        </w:rPr>
        <w:t xml:space="preserve"> </w:t>
      </w:r>
      <w:r w:rsidRPr="005108E4">
        <w:rPr>
          <w:sz w:val="24"/>
        </w:rPr>
        <w:t>for</w:t>
      </w:r>
      <w:r w:rsidRPr="005108E4">
        <w:rPr>
          <w:spacing w:val="-4"/>
          <w:sz w:val="24"/>
        </w:rPr>
        <w:t xml:space="preserve"> </w:t>
      </w:r>
      <w:r w:rsidRPr="005108E4">
        <w:rPr>
          <w:sz w:val="24"/>
        </w:rPr>
        <w:t>an</w:t>
      </w:r>
      <w:r w:rsidRPr="005108E4">
        <w:rPr>
          <w:spacing w:val="-5"/>
          <w:sz w:val="24"/>
        </w:rPr>
        <w:t xml:space="preserve"> </w:t>
      </w:r>
      <w:r w:rsidRPr="005108E4">
        <w:rPr>
          <w:sz w:val="24"/>
        </w:rPr>
        <w:t>outdoor</w:t>
      </w:r>
      <w:r w:rsidRPr="005108E4">
        <w:rPr>
          <w:spacing w:val="-4"/>
          <w:sz w:val="24"/>
        </w:rPr>
        <w:t xml:space="preserve"> </w:t>
      </w:r>
      <w:r w:rsidRPr="005108E4">
        <w:rPr>
          <w:sz w:val="24"/>
        </w:rPr>
        <w:t>cultivator.</w:t>
      </w:r>
    </w:p>
    <w:p w14:paraId="2C5AFE29" w14:textId="77777777" w:rsidR="00DA2759" w:rsidRPr="005108E4" w:rsidRDefault="009A7511">
      <w:pPr>
        <w:pStyle w:val="ListParagraph"/>
        <w:numPr>
          <w:ilvl w:val="3"/>
          <w:numId w:val="54"/>
        </w:numPr>
        <w:tabs>
          <w:tab w:val="left" w:pos="2036"/>
        </w:tabs>
        <w:spacing w:before="7" w:line="242" w:lineRule="auto"/>
        <w:ind w:right="117" w:firstLine="0"/>
        <w:rPr>
          <w:sz w:val="24"/>
        </w:rPr>
      </w:pPr>
      <w:r w:rsidRPr="005108E4">
        <w:rPr>
          <w:sz w:val="24"/>
          <w:u w:val="single"/>
        </w:rPr>
        <w:t>Tier Factors</w:t>
      </w:r>
      <w:r w:rsidRPr="005108E4">
        <w:rPr>
          <w:sz w:val="24"/>
        </w:rPr>
        <w:t>. When determining whether to allow expansion or relegate a Licensee to a different tier, the Commission may consider factors including, but not limited</w:t>
      </w:r>
      <w:r w:rsidRPr="005108E4">
        <w:rPr>
          <w:spacing w:val="-37"/>
          <w:sz w:val="24"/>
        </w:rPr>
        <w:t xml:space="preserve"> </w:t>
      </w:r>
      <w:r w:rsidRPr="005108E4">
        <w:rPr>
          <w:sz w:val="24"/>
        </w:rPr>
        <w:t>to:</w:t>
      </w:r>
    </w:p>
    <w:p w14:paraId="39D52378" w14:textId="77777777" w:rsidR="00DA2759" w:rsidRPr="005108E4" w:rsidRDefault="009A7511">
      <w:pPr>
        <w:pStyle w:val="ListParagraph"/>
        <w:numPr>
          <w:ilvl w:val="4"/>
          <w:numId w:val="54"/>
        </w:numPr>
        <w:tabs>
          <w:tab w:val="left" w:pos="2381"/>
        </w:tabs>
        <w:spacing w:before="2" w:line="242" w:lineRule="auto"/>
        <w:ind w:right="117" w:firstLine="0"/>
        <w:rPr>
          <w:sz w:val="24"/>
        </w:rPr>
      </w:pPr>
      <w:r w:rsidRPr="005108E4">
        <w:rPr>
          <w:sz w:val="24"/>
        </w:rPr>
        <w:t>Cultivation</w:t>
      </w:r>
      <w:r w:rsidRPr="005108E4">
        <w:rPr>
          <w:spacing w:val="-12"/>
          <w:sz w:val="24"/>
        </w:rPr>
        <w:t xml:space="preserve"> </w:t>
      </w:r>
      <w:r w:rsidRPr="005108E4">
        <w:rPr>
          <w:sz w:val="24"/>
        </w:rPr>
        <w:t>and</w:t>
      </w:r>
      <w:r w:rsidRPr="005108E4">
        <w:rPr>
          <w:spacing w:val="-11"/>
          <w:sz w:val="24"/>
        </w:rPr>
        <w:t xml:space="preserve"> </w:t>
      </w:r>
      <w:r w:rsidRPr="005108E4">
        <w:rPr>
          <w:sz w:val="24"/>
        </w:rPr>
        <w:t>production</w:t>
      </w:r>
      <w:r w:rsidRPr="005108E4">
        <w:rPr>
          <w:spacing w:val="-11"/>
          <w:sz w:val="24"/>
        </w:rPr>
        <w:t xml:space="preserve"> </w:t>
      </w:r>
      <w:r w:rsidRPr="005108E4">
        <w:rPr>
          <w:sz w:val="24"/>
        </w:rPr>
        <w:t>history,</w:t>
      </w:r>
      <w:r w:rsidRPr="005108E4">
        <w:rPr>
          <w:spacing w:val="-9"/>
          <w:sz w:val="24"/>
        </w:rPr>
        <w:t xml:space="preserve"> </w:t>
      </w:r>
      <w:r w:rsidRPr="005108E4">
        <w:rPr>
          <w:sz w:val="24"/>
        </w:rPr>
        <w:t>including</w:t>
      </w:r>
      <w:r w:rsidRPr="005108E4">
        <w:rPr>
          <w:spacing w:val="-11"/>
          <w:sz w:val="24"/>
        </w:rPr>
        <w:t xml:space="preserve"> </w:t>
      </w:r>
      <w:r w:rsidRPr="005108E4">
        <w:rPr>
          <w:sz w:val="24"/>
        </w:rPr>
        <w:t>whether</w:t>
      </w:r>
      <w:r w:rsidRPr="005108E4">
        <w:rPr>
          <w:spacing w:val="-11"/>
          <w:sz w:val="24"/>
        </w:rPr>
        <w:t xml:space="preserve"> </w:t>
      </w:r>
      <w:r w:rsidRPr="005108E4">
        <w:rPr>
          <w:sz w:val="24"/>
        </w:rPr>
        <w:t>the</w:t>
      </w:r>
      <w:r w:rsidRPr="005108E4">
        <w:rPr>
          <w:spacing w:val="-12"/>
          <w:sz w:val="24"/>
        </w:rPr>
        <w:t xml:space="preserve"> </w:t>
      </w:r>
      <w:r w:rsidRPr="005108E4">
        <w:rPr>
          <w:sz w:val="24"/>
        </w:rPr>
        <w:t>plants/inventory</w:t>
      </w:r>
      <w:r w:rsidRPr="005108E4">
        <w:rPr>
          <w:spacing w:val="-18"/>
          <w:sz w:val="24"/>
        </w:rPr>
        <w:t xml:space="preserve"> </w:t>
      </w:r>
      <w:r w:rsidRPr="005108E4">
        <w:rPr>
          <w:sz w:val="24"/>
        </w:rPr>
        <w:t>suffered a catastrophic event during the licensing</w:t>
      </w:r>
      <w:r w:rsidRPr="005108E4">
        <w:rPr>
          <w:spacing w:val="-15"/>
          <w:sz w:val="24"/>
        </w:rPr>
        <w:t xml:space="preserve"> </w:t>
      </w:r>
      <w:r w:rsidRPr="005108E4">
        <w:rPr>
          <w:sz w:val="24"/>
        </w:rPr>
        <w:t>period;</w:t>
      </w:r>
    </w:p>
    <w:p w14:paraId="40BE8265" w14:textId="77777777" w:rsidR="00DA2759" w:rsidRPr="005108E4" w:rsidRDefault="009A7511">
      <w:pPr>
        <w:pStyle w:val="ListParagraph"/>
        <w:numPr>
          <w:ilvl w:val="4"/>
          <w:numId w:val="54"/>
        </w:numPr>
        <w:tabs>
          <w:tab w:val="left" w:pos="2396"/>
        </w:tabs>
        <w:spacing w:before="2"/>
        <w:ind w:left="2395" w:hanging="361"/>
        <w:rPr>
          <w:sz w:val="24"/>
        </w:rPr>
      </w:pPr>
      <w:r w:rsidRPr="005108E4">
        <w:rPr>
          <w:sz w:val="24"/>
        </w:rPr>
        <w:t>Transfer, sales, and excise tax payment</w:t>
      </w:r>
      <w:r w:rsidRPr="005108E4">
        <w:rPr>
          <w:spacing w:val="-7"/>
          <w:sz w:val="24"/>
        </w:rPr>
        <w:t xml:space="preserve"> </w:t>
      </w:r>
      <w:r w:rsidRPr="005108E4">
        <w:rPr>
          <w:sz w:val="24"/>
        </w:rPr>
        <w:t>history;</w:t>
      </w:r>
    </w:p>
    <w:p w14:paraId="679D2153" w14:textId="77777777" w:rsidR="00DA2759" w:rsidRPr="005108E4" w:rsidRDefault="009A7511">
      <w:pPr>
        <w:pStyle w:val="ListParagraph"/>
        <w:numPr>
          <w:ilvl w:val="4"/>
          <w:numId w:val="54"/>
        </w:numPr>
        <w:tabs>
          <w:tab w:val="left" w:pos="2396"/>
        </w:tabs>
        <w:spacing w:before="2"/>
        <w:ind w:left="2395" w:hanging="361"/>
        <w:rPr>
          <w:sz w:val="24"/>
        </w:rPr>
      </w:pPr>
      <w:r w:rsidRPr="005108E4">
        <w:rPr>
          <w:sz w:val="24"/>
        </w:rPr>
        <w:t>Existing inventory and inventory</w:t>
      </w:r>
      <w:r w:rsidRPr="005108E4">
        <w:rPr>
          <w:spacing w:val="-22"/>
          <w:sz w:val="24"/>
        </w:rPr>
        <w:t xml:space="preserve"> </w:t>
      </w:r>
      <w:r w:rsidRPr="005108E4">
        <w:rPr>
          <w:sz w:val="24"/>
        </w:rPr>
        <w:t>history;</w:t>
      </w:r>
    </w:p>
    <w:p w14:paraId="121455AE" w14:textId="77777777" w:rsidR="00DA2759" w:rsidRPr="005108E4" w:rsidRDefault="009A7511">
      <w:pPr>
        <w:pStyle w:val="ListParagraph"/>
        <w:numPr>
          <w:ilvl w:val="4"/>
          <w:numId w:val="54"/>
        </w:numPr>
        <w:tabs>
          <w:tab w:val="left" w:pos="2396"/>
        </w:tabs>
        <w:spacing w:before="5"/>
        <w:ind w:left="2395" w:hanging="361"/>
        <w:rPr>
          <w:sz w:val="24"/>
        </w:rPr>
      </w:pPr>
      <w:r w:rsidRPr="005108E4">
        <w:rPr>
          <w:sz w:val="24"/>
        </w:rPr>
        <w:t>Sales contracts;</w:t>
      </w:r>
      <w:r w:rsidRPr="005108E4">
        <w:rPr>
          <w:spacing w:val="-1"/>
          <w:sz w:val="24"/>
        </w:rPr>
        <w:t xml:space="preserve"> </w:t>
      </w:r>
      <w:r w:rsidRPr="005108E4">
        <w:rPr>
          <w:sz w:val="24"/>
        </w:rPr>
        <w:t>and</w:t>
      </w:r>
    </w:p>
    <w:p w14:paraId="3127B699" w14:textId="77777777" w:rsidR="00DA2759" w:rsidRPr="005108E4" w:rsidRDefault="009A7511">
      <w:pPr>
        <w:pStyle w:val="ListParagraph"/>
        <w:numPr>
          <w:ilvl w:val="4"/>
          <w:numId w:val="54"/>
        </w:numPr>
        <w:tabs>
          <w:tab w:val="left" w:pos="2503"/>
          <w:tab w:val="left" w:pos="2504"/>
        </w:tabs>
        <w:spacing w:before="2" w:line="244" w:lineRule="auto"/>
        <w:ind w:right="117" w:firstLine="0"/>
        <w:rPr>
          <w:sz w:val="24"/>
        </w:rPr>
      </w:pPr>
      <w:r w:rsidRPr="005108E4">
        <w:rPr>
          <w:sz w:val="24"/>
        </w:rPr>
        <w:t>Any other factors relevant to ensuring responsible cultivation, production, and inventory</w:t>
      </w:r>
      <w:r w:rsidRPr="005108E4">
        <w:rPr>
          <w:spacing w:val="-9"/>
          <w:sz w:val="24"/>
        </w:rPr>
        <w:t xml:space="preserve"> </w:t>
      </w:r>
      <w:r w:rsidRPr="005108E4">
        <w:rPr>
          <w:sz w:val="24"/>
        </w:rPr>
        <w:t>management.</w:t>
      </w:r>
    </w:p>
    <w:p w14:paraId="5B94E2DF" w14:textId="77777777" w:rsidR="00DA2759" w:rsidRPr="005108E4" w:rsidRDefault="00DA2759">
      <w:pPr>
        <w:pStyle w:val="BodyText"/>
        <w:spacing w:before="1"/>
        <w:jc w:val="left"/>
      </w:pPr>
    </w:p>
    <w:p w14:paraId="79D0764D" w14:textId="77777777" w:rsidR="00DA2759" w:rsidRPr="005108E4" w:rsidRDefault="009A7511" w:rsidP="00D93F7C">
      <w:pPr>
        <w:pStyle w:val="ListParagraph"/>
        <w:numPr>
          <w:ilvl w:val="2"/>
          <w:numId w:val="54"/>
        </w:numPr>
        <w:tabs>
          <w:tab w:val="left" w:pos="1748"/>
        </w:tabs>
        <w:spacing w:before="1" w:line="242" w:lineRule="auto"/>
        <w:ind w:left="1320" w:right="110" w:firstLine="0"/>
        <w:outlineLvl w:val="1"/>
        <w:rPr>
          <w:sz w:val="24"/>
        </w:rPr>
      </w:pPr>
      <w:r w:rsidRPr="005108E4">
        <w:rPr>
          <w:sz w:val="24"/>
          <w:u w:val="single"/>
        </w:rPr>
        <w:t>Product</w:t>
      </w:r>
      <w:r w:rsidRPr="005108E4">
        <w:rPr>
          <w:spacing w:val="-16"/>
          <w:sz w:val="24"/>
          <w:u w:val="single"/>
        </w:rPr>
        <w:t xml:space="preserve"> </w:t>
      </w:r>
      <w:r w:rsidRPr="005108E4">
        <w:rPr>
          <w:sz w:val="24"/>
          <w:u w:val="single"/>
        </w:rPr>
        <w:t>Manufacturing</w:t>
      </w:r>
      <w:r w:rsidRPr="005108E4">
        <w:rPr>
          <w:spacing w:val="-18"/>
          <w:sz w:val="24"/>
          <w:u w:val="single"/>
        </w:rPr>
        <w:t xml:space="preserve"> </w:t>
      </w:r>
      <w:r w:rsidRPr="005108E4">
        <w:rPr>
          <w:sz w:val="24"/>
          <w:u w:val="single"/>
        </w:rPr>
        <w:t>Operations</w:t>
      </w:r>
      <w:r w:rsidRPr="005108E4">
        <w:rPr>
          <w:sz w:val="24"/>
        </w:rPr>
        <w:t>.</w:t>
      </w:r>
      <w:r w:rsidRPr="005108E4">
        <w:rPr>
          <w:spacing w:val="30"/>
          <w:sz w:val="24"/>
        </w:rPr>
        <w:t xml:space="preserve"> </w:t>
      </w:r>
      <w:r w:rsidRPr="005108E4">
        <w:rPr>
          <w:sz w:val="24"/>
        </w:rPr>
        <w:t>An</w:t>
      </w:r>
      <w:r w:rsidRPr="005108E4">
        <w:rPr>
          <w:spacing w:val="-15"/>
          <w:sz w:val="24"/>
        </w:rPr>
        <w:t xml:space="preserve"> </w:t>
      </w:r>
      <w:r w:rsidRPr="005108E4">
        <w:rPr>
          <w:sz w:val="24"/>
        </w:rPr>
        <w:t>MTC</w:t>
      </w:r>
      <w:r w:rsidRPr="005108E4">
        <w:rPr>
          <w:spacing w:val="-17"/>
          <w:sz w:val="24"/>
        </w:rPr>
        <w:t xml:space="preserve"> </w:t>
      </w:r>
      <w:r w:rsidRPr="005108E4">
        <w:rPr>
          <w:sz w:val="24"/>
        </w:rPr>
        <w:t>may</w:t>
      </w:r>
      <w:r w:rsidRPr="005108E4">
        <w:rPr>
          <w:spacing w:val="-25"/>
          <w:sz w:val="24"/>
        </w:rPr>
        <w:t xml:space="preserve"> </w:t>
      </w:r>
      <w:r w:rsidRPr="005108E4">
        <w:rPr>
          <w:sz w:val="24"/>
        </w:rPr>
        <w:t>perform</w:t>
      </w:r>
      <w:r w:rsidRPr="005108E4">
        <w:rPr>
          <w:spacing w:val="-17"/>
          <w:sz w:val="24"/>
        </w:rPr>
        <w:t xml:space="preserve"> </w:t>
      </w:r>
      <w:r w:rsidRPr="005108E4">
        <w:rPr>
          <w:sz w:val="24"/>
        </w:rPr>
        <w:t>manufacturing</w:t>
      </w:r>
      <w:r w:rsidRPr="005108E4">
        <w:rPr>
          <w:spacing w:val="-19"/>
          <w:sz w:val="24"/>
        </w:rPr>
        <w:t xml:space="preserve"> </w:t>
      </w:r>
      <w:r w:rsidRPr="005108E4">
        <w:rPr>
          <w:sz w:val="24"/>
        </w:rPr>
        <w:t>operations</w:t>
      </w:r>
      <w:r w:rsidRPr="005108E4">
        <w:rPr>
          <w:spacing w:val="-17"/>
          <w:sz w:val="24"/>
        </w:rPr>
        <w:t xml:space="preserve"> </w:t>
      </w:r>
      <w:r w:rsidRPr="005108E4">
        <w:rPr>
          <w:sz w:val="24"/>
        </w:rPr>
        <w:t>only at the address approved to do so by the Commission. At the Processing location, MTCs may obtain,</w:t>
      </w:r>
      <w:r w:rsidRPr="005108E4">
        <w:rPr>
          <w:spacing w:val="-21"/>
          <w:sz w:val="24"/>
        </w:rPr>
        <w:t xml:space="preserve"> </w:t>
      </w:r>
      <w:r w:rsidRPr="005108E4">
        <w:rPr>
          <w:sz w:val="24"/>
        </w:rPr>
        <w:t>Manufacture,</w:t>
      </w:r>
      <w:r w:rsidRPr="005108E4">
        <w:rPr>
          <w:spacing w:val="-21"/>
          <w:sz w:val="24"/>
        </w:rPr>
        <w:t xml:space="preserve"> </w:t>
      </w:r>
      <w:r w:rsidRPr="005108E4">
        <w:rPr>
          <w:sz w:val="24"/>
        </w:rPr>
        <w:t>Process</w:t>
      </w:r>
      <w:r w:rsidRPr="005108E4">
        <w:rPr>
          <w:spacing w:val="-22"/>
          <w:sz w:val="24"/>
        </w:rPr>
        <w:t xml:space="preserve"> </w:t>
      </w:r>
      <w:r w:rsidRPr="005108E4">
        <w:rPr>
          <w:sz w:val="24"/>
        </w:rPr>
        <w:t>and</w:t>
      </w:r>
      <w:r w:rsidRPr="005108E4">
        <w:rPr>
          <w:spacing w:val="-21"/>
          <w:sz w:val="24"/>
        </w:rPr>
        <w:t xml:space="preserve"> </w:t>
      </w:r>
      <w:r w:rsidRPr="005108E4">
        <w:rPr>
          <w:sz w:val="24"/>
        </w:rPr>
        <w:t>package</w:t>
      </w:r>
      <w:r w:rsidRPr="005108E4">
        <w:rPr>
          <w:spacing w:val="-22"/>
          <w:sz w:val="24"/>
        </w:rPr>
        <w:t xml:space="preserve"> </w:t>
      </w:r>
      <w:r w:rsidRPr="005108E4">
        <w:rPr>
          <w:sz w:val="24"/>
        </w:rPr>
        <w:t>Marijuana</w:t>
      </w:r>
      <w:r w:rsidRPr="005108E4">
        <w:rPr>
          <w:spacing w:val="-21"/>
          <w:sz w:val="24"/>
        </w:rPr>
        <w:t xml:space="preserve"> </w:t>
      </w:r>
      <w:r w:rsidRPr="005108E4">
        <w:rPr>
          <w:sz w:val="24"/>
        </w:rPr>
        <w:t>Products,</w:t>
      </w:r>
      <w:r w:rsidRPr="005108E4">
        <w:rPr>
          <w:spacing w:val="-21"/>
          <w:sz w:val="24"/>
        </w:rPr>
        <w:t xml:space="preserve"> </w:t>
      </w:r>
      <w:r w:rsidRPr="005108E4">
        <w:rPr>
          <w:sz w:val="24"/>
        </w:rPr>
        <w:t>to</w:t>
      </w:r>
      <w:r w:rsidRPr="005108E4">
        <w:rPr>
          <w:spacing w:val="-21"/>
          <w:sz w:val="24"/>
        </w:rPr>
        <w:t xml:space="preserve"> </w:t>
      </w:r>
      <w:r w:rsidRPr="005108E4">
        <w:rPr>
          <w:sz w:val="24"/>
        </w:rPr>
        <w:t>transport</w:t>
      </w:r>
      <w:r w:rsidRPr="005108E4">
        <w:rPr>
          <w:spacing w:val="-19"/>
          <w:sz w:val="24"/>
        </w:rPr>
        <w:t xml:space="preserve"> </w:t>
      </w:r>
      <w:r w:rsidRPr="005108E4">
        <w:rPr>
          <w:sz w:val="24"/>
        </w:rPr>
        <w:t>Marijuana</w:t>
      </w:r>
      <w:r w:rsidRPr="005108E4">
        <w:rPr>
          <w:spacing w:val="-22"/>
          <w:sz w:val="24"/>
        </w:rPr>
        <w:t xml:space="preserve"> </w:t>
      </w:r>
      <w:r w:rsidRPr="005108E4">
        <w:rPr>
          <w:sz w:val="24"/>
        </w:rPr>
        <w:t>Products to MTCs and to Transfer Marijuana Products to other MTCs, but not to</w:t>
      </w:r>
      <w:r w:rsidRPr="005108E4">
        <w:rPr>
          <w:spacing w:val="-23"/>
          <w:sz w:val="24"/>
        </w:rPr>
        <w:t xml:space="preserve"> </w:t>
      </w:r>
      <w:r w:rsidRPr="005108E4">
        <w:rPr>
          <w:sz w:val="24"/>
        </w:rPr>
        <w:t>Patients.</w:t>
      </w:r>
    </w:p>
    <w:p w14:paraId="4D575A63" w14:textId="77777777" w:rsidR="00DA2759" w:rsidRPr="005108E4" w:rsidRDefault="00DA2759">
      <w:pPr>
        <w:pStyle w:val="BodyText"/>
        <w:spacing w:before="5"/>
        <w:jc w:val="left"/>
      </w:pPr>
    </w:p>
    <w:p w14:paraId="2B336FE4" w14:textId="77777777" w:rsidR="00DA2759" w:rsidRPr="005108E4" w:rsidRDefault="009A7511" w:rsidP="00D93F7C">
      <w:pPr>
        <w:pStyle w:val="ListParagraph"/>
        <w:numPr>
          <w:ilvl w:val="2"/>
          <w:numId w:val="54"/>
        </w:numPr>
        <w:tabs>
          <w:tab w:val="left" w:pos="1779"/>
        </w:tabs>
        <w:outlineLvl w:val="1"/>
        <w:rPr>
          <w:sz w:val="24"/>
        </w:rPr>
      </w:pPr>
      <w:r w:rsidRPr="005108E4">
        <w:rPr>
          <w:sz w:val="24"/>
          <w:u w:val="single"/>
        </w:rPr>
        <w:t>Dispensing</w:t>
      </w:r>
      <w:r w:rsidRPr="005108E4">
        <w:rPr>
          <w:spacing w:val="-4"/>
          <w:sz w:val="24"/>
          <w:u w:val="single"/>
        </w:rPr>
        <w:t xml:space="preserve"> </w:t>
      </w:r>
      <w:r w:rsidRPr="005108E4">
        <w:rPr>
          <w:sz w:val="24"/>
          <w:u w:val="single"/>
        </w:rPr>
        <w:t>Operations</w:t>
      </w:r>
      <w:r w:rsidRPr="005108E4">
        <w:rPr>
          <w:sz w:val="24"/>
        </w:rPr>
        <w:t>.</w:t>
      </w:r>
    </w:p>
    <w:p w14:paraId="6F585531" w14:textId="77777777" w:rsidR="00DA2759" w:rsidRPr="005108E4" w:rsidRDefault="009A7511">
      <w:pPr>
        <w:pStyle w:val="ListParagraph"/>
        <w:numPr>
          <w:ilvl w:val="3"/>
          <w:numId w:val="54"/>
        </w:numPr>
        <w:tabs>
          <w:tab w:val="left" w:pos="2120"/>
        </w:tabs>
        <w:spacing w:before="5" w:line="242" w:lineRule="auto"/>
        <w:ind w:right="110" w:firstLine="0"/>
        <w:rPr>
          <w:sz w:val="24"/>
        </w:rPr>
      </w:pPr>
      <w:r w:rsidRPr="005108E4">
        <w:rPr>
          <w:sz w:val="24"/>
        </w:rPr>
        <w:t>An</w:t>
      </w:r>
      <w:r w:rsidRPr="005108E4">
        <w:rPr>
          <w:spacing w:val="-5"/>
          <w:sz w:val="24"/>
        </w:rPr>
        <w:t xml:space="preserve"> </w:t>
      </w:r>
      <w:r w:rsidRPr="005108E4">
        <w:rPr>
          <w:sz w:val="24"/>
        </w:rPr>
        <w:t>MTC</w:t>
      </w:r>
      <w:r w:rsidRPr="005108E4">
        <w:rPr>
          <w:spacing w:val="-3"/>
          <w:sz w:val="24"/>
        </w:rPr>
        <w:t xml:space="preserve"> </w:t>
      </w:r>
      <w:r w:rsidRPr="005108E4">
        <w:rPr>
          <w:sz w:val="24"/>
        </w:rPr>
        <w:t>may</w:t>
      </w:r>
      <w:r w:rsidRPr="005108E4">
        <w:rPr>
          <w:spacing w:val="-10"/>
          <w:sz w:val="24"/>
        </w:rPr>
        <w:t xml:space="preserve"> </w:t>
      </w:r>
      <w:r w:rsidRPr="005108E4">
        <w:rPr>
          <w:sz w:val="24"/>
        </w:rPr>
        <w:t>perform</w:t>
      </w:r>
      <w:r w:rsidRPr="005108E4">
        <w:rPr>
          <w:spacing w:val="-6"/>
          <w:sz w:val="24"/>
        </w:rPr>
        <w:t xml:space="preserve"> </w:t>
      </w:r>
      <w:r w:rsidRPr="005108E4">
        <w:rPr>
          <w:sz w:val="24"/>
        </w:rPr>
        <w:t>dispensing</w:t>
      </w:r>
      <w:r w:rsidRPr="005108E4">
        <w:rPr>
          <w:spacing w:val="-8"/>
          <w:sz w:val="24"/>
        </w:rPr>
        <w:t xml:space="preserve"> </w:t>
      </w:r>
      <w:r w:rsidRPr="005108E4">
        <w:rPr>
          <w:sz w:val="24"/>
        </w:rPr>
        <w:t>operations</w:t>
      </w:r>
      <w:r w:rsidRPr="005108E4">
        <w:rPr>
          <w:spacing w:val="-6"/>
          <w:sz w:val="24"/>
        </w:rPr>
        <w:t xml:space="preserve"> </w:t>
      </w:r>
      <w:r w:rsidRPr="005108E4">
        <w:rPr>
          <w:sz w:val="24"/>
        </w:rPr>
        <w:t>only</w:t>
      </w:r>
      <w:r w:rsidRPr="005108E4">
        <w:rPr>
          <w:spacing w:val="-13"/>
          <w:sz w:val="24"/>
        </w:rPr>
        <w:t xml:space="preserve"> </w:t>
      </w:r>
      <w:r w:rsidRPr="005108E4">
        <w:rPr>
          <w:sz w:val="24"/>
        </w:rPr>
        <w:t>at</w:t>
      </w:r>
      <w:r w:rsidRPr="005108E4">
        <w:rPr>
          <w:spacing w:val="-5"/>
          <w:sz w:val="24"/>
        </w:rPr>
        <w:t xml:space="preserve"> </w:t>
      </w:r>
      <w:r w:rsidRPr="005108E4">
        <w:rPr>
          <w:sz w:val="24"/>
        </w:rPr>
        <w:t>the</w:t>
      </w:r>
      <w:r w:rsidRPr="005108E4">
        <w:rPr>
          <w:spacing w:val="-7"/>
          <w:sz w:val="24"/>
        </w:rPr>
        <w:t xml:space="preserve"> </w:t>
      </w:r>
      <w:r w:rsidRPr="005108E4">
        <w:rPr>
          <w:sz w:val="24"/>
        </w:rPr>
        <w:t>address</w:t>
      </w:r>
      <w:r w:rsidRPr="005108E4">
        <w:rPr>
          <w:spacing w:val="-6"/>
          <w:sz w:val="24"/>
        </w:rPr>
        <w:t xml:space="preserve"> </w:t>
      </w:r>
      <w:r w:rsidRPr="005108E4">
        <w:rPr>
          <w:sz w:val="24"/>
        </w:rPr>
        <w:t>approved</w:t>
      </w:r>
      <w:r w:rsidRPr="005108E4">
        <w:rPr>
          <w:spacing w:val="-6"/>
          <w:sz w:val="24"/>
        </w:rPr>
        <w:t xml:space="preserve"> </w:t>
      </w:r>
      <w:r w:rsidRPr="005108E4">
        <w:rPr>
          <w:sz w:val="24"/>
        </w:rPr>
        <w:t>to</w:t>
      </w:r>
      <w:r w:rsidRPr="005108E4">
        <w:rPr>
          <w:spacing w:val="-4"/>
          <w:sz w:val="24"/>
        </w:rPr>
        <w:t xml:space="preserve"> </w:t>
      </w:r>
      <w:r w:rsidRPr="005108E4">
        <w:rPr>
          <w:sz w:val="24"/>
        </w:rPr>
        <w:t>do</w:t>
      </w:r>
      <w:r w:rsidRPr="005108E4">
        <w:rPr>
          <w:spacing w:val="-4"/>
          <w:sz w:val="24"/>
        </w:rPr>
        <w:t xml:space="preserve"> </w:t>
      </w:r>
      <w:r w:rsidRPr="005108E4">
        <w:rPr>
          <w:sz w:val="24"/>
        </w:rPr>
        <w:t>so</w:t>
      </w:r>
      <w:r w:rsidRPr="005108E4">
        <w:rPr>
          <w:spacing w:val="-4"/>
          <w:sz w:val="24"/>
        </w:rPr>
        <w:t xml:space="preserve"> </w:t>
      </w:r>
      <w:r w:rsidRPr="005108E4">
        <w:rPr>
          <w:sz w:val="24"/>
        </w:rPr>
        <w:t>by the Commission. At the dispensing location, the MTC may purchase and transport Marijuana Products from MTCs and transport, sell, Repackage or otherwise transfer Marijuana Products to MTCs and to Registered Qualifying</w:t>
      </w:r>
      <w:r w:rsidRPr="005108E4">
        <w:rPr>
          <w:spacing w:val="-17"/>
          <w:sz w:val="24"/>
        </w:rPr>
        <w:t xml:space="preserve"> </w:t>
      </w:r>
      <w:r w:rsidRPr="005108E4">
        <w:rPr>
          <w:sz w:val="24"/>
        </w:rPr>
        <w:t>Patients.</w:t>
      </w:r>
    </w:p>
    <w:p w14:paraId="2AC93110" w14:textId="77777777" w:rsidR="00DA2759" w:rsidRPr="005108E4" w:rsidRDefault="009A7511">
      <w:pPr>
        <w:pStyle w:val="ListParagraph"/>
        <w:numPr>
          <w:ilvl w:val="3"/>
          <w:numId w:val="54"/>
        </w:numPr>
        <w:tabs>
          <w:tab w:val="left" w:pos="2199"/>
        </w:tabs>
        <w:spacing w:before="4" w:line="242" w:lineRule="auto"/>
        <w:ind w:right="118" w:firstLine="0"/>
        <w:rPr>
          <w:sz w:val="24"/>
        </w:rPr>
      </w:pPr>
      <w:r w:rsidRPr="005108E4">
        <w:rPr>
          <w:sz w:val="24"/>
        </w:rPr>
        <w:t>MTCs may perform home deliveries to Registered Qualifying Patients or Personal Caregivers</w:t>
      </w:r>
      <w:r w:rsidRPr="005108E4">
        <w:rPr>
          <w:spacing w:val="-23"/>
          <w:sz w:val="24"/>
        </w:rPr>
        <w:t xml:space="preserve"> </w:t>
      </w:r>
      <w:r w:rsidRPr="005108E4">
        <w:rPr>
          <w:sz w:val="24"/>
        </w:rPr>
        <w:t>from</w:t>
      </w:r>
      <w:r w:rsidRPr="005108E4">
        <w:rPr>
          <w:spacing w:val="-22"/>
          <w:sz w:val="24"/>
        </w:rPr>
        <w:t xml:space="preserve"> </w:t>
      </w:r>
      <w:r w:rsidRPr="005108E4">
        <w:rPr>
          <w:sz w:val="24"/>
        </w:rPr>
        <w:t>their</w:t>
      </w:r>
      <w:r w:rsidRPr="005108E4">
        <w:rPr>
          <w:spacing w:val="-20"/>
          <w:sz w:val="24"/>
        </w:rPr>
        <w:t xml:space="preserve"> </w:t>
      </w:r>
      <w:r w:rsidRPr="005108E4">
        <w:rPr>
          <w:sz w:val="24"/>
        </w:rPr>
        <w:t>dispensing</w:t>
      </w:r>
      <w:r w:rsidRPr="005108E4">
        <w:rPr>
          <w:spacing w:val="-25"/>
          <w:sz w:val="24"/>
        </w:rPr>
        <w:t xml:space="preserve"> </w:t>
      </w:r>
      <w:r w:rsidRPr="005108E4">
        <w:rPr>
          <w:sz w:val="24"/>
        </w:rPr>
        <w:t>location</w:t>
      </w:r>
      <w:r w:rsidRPr="005108E4">
        <w:rPr>
          <w:spacing w:val="-22"/>
          <w:sz w:val="24"/>
        </w:rPr>
        <w:t xml:space="preserve"> </w:t>
      </w:r>
      <w:r w:rsidRPr="005108E4">
        <w:rPr>
          <w:sz w:val="24"/>
        </w:rPr>
        <w:t>if</w:t>
      </w:r>
      <w:r w:rsidRPr="005108E4">
        <w:rPr>
          <w:spacing w:val="-23"/>
          <w:sz w:val="24"/>
        </w:rPr>
        <w:t xml:space="preserve"> </w:t>
      </w:r>
      <w:r w:rsidRPr="005108E4">
        <w:rPr>
          <w:sz w:val="24"/>
        </w:rPr>
        <w:t>approved</w:t>
      </w:r>
      <w:r w:rsidRPr="005108E4">
        <w:rPr>
          <w:spacing w:val="-23"/>
          <w:sz w:val="24"/>
        </w:rPr>
        <w:t xml:space="preserve"> </w:t>
      </w:r>
      <w:r w:rsidRPr="005108E4">
        <w:rPr>
          <w:sz w:val="24"/>
        </w:rPr>
        <w:t>by</w:t>
      </w:r>
      <w:r w:rsidRPr="005108E4">
        <w:rPr>
          <w:spacing w:val="-29"/>
          <w:sz w:val="24"/>
        </w:rPr>
        <w:t xml:space="preserve"> </w:t>
      </w:r>
      <w:r w:rsidRPr="005108E4">
        <w:rPr>
          <w:sz w:val="24"/>
        </w:rPr>
        <w:t>the</w:t>
      </w:r>
      <w:r w:rsidRPr="005108E4">
        <w:rPr>
          <w:spacing w:val="-23"/>
          <w:sz w:val="24"/>
        </w:rPr>
        <w:t xml:space="preserve"> </w:t>
      </w:r>
      <w:r w:rsidRPr="005108E4">
        <w:rPr>
          <w:sz w:val="24"/>
        </w:rPr>
        <w:t>Commission</w:t>
      </w:r>
      <w:r w:rsidRPr="005108E4">
        <w:rPr>
          <w:spacing w:val="-23"/>
          <w:sz w:val="24"/>
        </w:rPr>
        <w:t xml:space="preserve"> </w:t>
      </w:r>
      <w:r w:rsidRPr="005108E4">
        <w:rPr>
          <w:sz w:val="24"/>
        </w:rPr>
        <w:t>to</w:t>
      </w:r>
      <w:r w:rsidRPr="005108E4">
        <w:rPr>
          <w:spacing w:val="-22"/>
          <w:sz w:val="24"/>
        </w:rPr>
        <w:t xml:space="preserve"> </w:t>
      </w:r>
      <w:r w:rsidRPr="005108E4">
        <w:rPr>
          <w:sz w:val="24"/>
        </w:rPr>
        <w:t>do</w:t>
      </w:r>
      <w:r w:rsidRPr="005108E4">
        <w:rPr>
          <w:spacing w:val="-23"/>
          <w:sz w:val="24"/>
        </w:rPr>
        <w:t xml:space="preserve"> </w:t>
      </w:r>
      <w:r w:rsidRPr="005108E4">
        <w:rPr>
          <w:sz w:val="24"/>
        </w:rPr>
        <w:t>so.</w:t>
      </w:r>
      <w:r w:rsidRPr="005108E4">
        <w:rPr>
          <w:spacing w:val="16"/>
          <w:sz w:val="24"/>
        </w:rPr>
        <w:t xml:space="preserve"> </w:t>
      </w:r>
      <w:r w:rsidRPr="005108E4">
        <w:rPr>
          <w:sz w:val="24"/>
        </w:rPr>
        <w:t>An</w:t>
      </w:r>
      <w:r w:rsidRPr="005108E4">
        <w:rPr>
          <w:spacing w:val="-23"/>
          <w:sz w:val="24"/>
        </w:rPr>
        <w:t xml:space="preserve"> </w:t>
      </w:r>
      <w:r w:rsidRPr="005108E4">
        <w:rPr>
          <w:sz w:val="24"/>
        </w:rPr>
        <w:t>MTC shall only deliver to an Institutional Caregiver at their Caregiving</w:t>
      </w:r>
      <w:r w:rsidRPr="005108E4">
        <w:rPr>
          <w:spacing w:val="-33"/>
          <w:sz w:val="24"/>
        </w:rPr>
        <w:t xml:space="preserve"> </w:t>
      </w:r>
      <w:r w:rsidRPr="005108E4">
        <w:rPr>
          <w:sz w:val="24"/>
        </w:rPr>
        <w:t>Institution.</w:t>
      </w:r>
    </w:p>
    <w:p w14:paraId="036BFAD3" w14:textId="77777777" w:rsidR="00DA2759" w:rsidRPr="005108E4" w:rsidRDefault="00DA2759">
      <w:pPr>
        <w:pStyle w:val="BodyText"/>
        <w:spacing w:before="6"/>
        <w:jc w:val="left"/>
      </w:pPr>
    </w:p>
    <w:p w14:paraId="6082131E" w14:textId="0AD61F5A" w:rsidR="00DA2759" w:rsidRPr="00E077D0" w:rsidRDefault="00491083" w:rsidP="00D93F7C">
      <w:pPr>
        <w:pStyle w:val="Heading1"/>
        <w:ind w:left="0"/>
        <w:jc w:val="left"/>
        <w:rPr>
          <w:b w:val="0"/>
          <w:bCs w:val="0"/>
        </w:rPr>
      </w:pPr>
      <w:r w:rsidRPr="005108E4">
        <w:rPr>
          <w:b w:val="0"/>
          <w:bCs w:val="0"/>
          <w:u w:val="single"/>
        </w:rPr>
        <w:t>501.052</w:t>
      </w:r>
      <w:r w:rsidR="009A7511" w:rsidRPr="00E077D0">
        <w:rPr>
          <w:b w:val="0"/>
          <w:bCs w:val="0"/>
          <w:u w:val="single"/>
        </w:rPr>
        <w:t>: Independent Testing</w:t>
      </w:r>
      <w:r w:rsidR="009A7511" w:rsidRPr="00E077D0">
        <w:rPr>
          <w:b w:val="0"/>
          <w:bCs w:val="0"/>
          <w:spacing w:val="-5"/>
          <w:u w:val="single"/>
        </w:rPr>
        <w:t xml:space="preserve"> </w:t>
      </w:r>
      <w:r w:rsidR="009A7511" w:rsidRPr="00E077D0">
        <w:rPr>
          <w:b w:val="0"/>
          <w:bCs w:val="0"/>
          <w:u w:val="single"/>
        </w:rPr>
        <w:t>Laboratories</w:t>
      </w:r>
    </w:p>
    <w:p w14:paraId="79245504" w14:textId="77777777" w:rsidR="00DA2759" w:rsidRPr="005108E4" w:rsidRDefault="00DA2759">
      <w:pPr>
        <w:pStyle w:val="BodyText"/>
        <w:spacing w:before="4"/>
        <w:jc w:val="left"/>
        <w:rPr>
          <w:sz w:val="19"/>
        </w:rPr>
      </w:pPr>
    </w:p>
    <w:p w14:paraId="01DE629C" w14:textId="77777777" w:rsidR="00DA2759" w:rsidRPr="005108E4" w:rsidRDefault="009A7511" w:rsidP="00D93F7C">
      <w:pPr>
        <w:pStyle w:val="ListParagraph"/>
        <w:numPr>
          <w:ilvl w:val="2"/>
          <w:numId w:val="53"/>
        </w:numPr>
        <w:tabs>
          <w:tab w:val="left" w:pos="1798"/>
        </w:tabs>
        <w:spacing w:before="61" w:line="242" w:lineRule="auto"/>
        <w:ind w:left="1319" w:right="117" w:firstLine="0"/>
        <w:outlineLvl w:val="1"/>
        <w:rPr>
          <w:sz w:val="24"/>
        </w:rPr>
      </w:pPr>
      <w:r w:rsidRPr="005108E4">
        <w:rPr>
          <w:sz w:val="24"/>
        </w:rPr>
        <w:t xml:space="preserve">An Independent Testing Laboratory shall apply for licensure in the manner prescribed in 935 CMR 500.101: </w:t>
      </w:r>
      <w:r w:rsidRPr="005108E4">
        <w:rPr>
          <w:i/>
          <w:sz w:val="24"/>
        </w:rPr>
        <w:t>Application</w:t>
      </w:r>
      <w:r w:rsidRPr="005108E4">
        <w:rPr>
          <w:i/>
          <w:spacing w:val="-4"/>
          <w:sz w:val="24"/>
        </w:rPr>
        <w:t xml:space="preserve"> </w:t>
      </w:r>
      <w:r w:rsidRPr="005108E4">
        <w:rPr>
          <w:i/>
          <w:sz w:val="24"/>
        </w:rPr>
        <w:t>Requirements</w:t>
      </w:r>
      <w:r w:rsidRPr="005108E4">
        <w:rPr>
          <w:sz w:val="24"/>
        </w:rPr>
        <w:t>.</w:t>
      </w:r>
    </w:p>
    <w:p w14:paraId="4B799A5E" w14:textId="77777777" w:rsidR="00DA2759" w:rsidRPr="005108E4" w:rsidRDefault="00DA2759">
      <w:pPr>
        <w:pStyle w:val="BodyText"/>
        <w:spacing w:before="4"/>
        <w:jc w:val="left"/>
      </w:pPr>
    </w:p>
    <w:p w14:paraId="1323DBA0" w14:textId="77777777" w:rsidR="00DA2759" w:rsidRPr="005108E4" w:rsidRDefault="009A7511" w:rsidP="00D93F7C">
      <w:pPr>
        <w:pStyle w:val="ListParagraph"/>
        <w:numPr>
          <w:ilvl w:val="2"/>
          <w:numId w:val="53"/>
        </w:numPr>
        <w:tabs>
          <w:tab w:val="left" w:pos="1707"/>
        </w:tabs>
        <w:spacing w:line="242" w:lineRule="auto"/>
        <w:ind w:left="1319" w:right="116" w:firstLine="0"/>
        <w:outlineLvl w:val="1"/>
        <w:rPr>
          <w:sz w:val="24"/>
        </w:rPr>
      </w:pPr>
      <w:r w:rsidRPr="005108E4">
        <w:rPr>
          <w:sz w:val="24"/>
        </w:rPr>
        <w:t>The</w:t>
      </w:r>
      <w:r w:rsidRPr="005108E4">
        <w:rPr>
          <w:spacing w:val="-30"/>
          <w:sz w:val="24"/>
        </w:rPr>
        <w:t xml:space="preserve"> </w:t>
      </w:r>
      <w:r w:rsidRPr="005108E4">
        <w:rPr>
          <w:sz w:val="24"/>
        </w:rPr>
        <w:t>Commission</w:t>
      </w:r>
      <w:r w:rsidRPr="005108E4">
        <w:rPr>
          <w:spacing w:val="-28"/>
          <w:sz w:val="24"/>
        </w:rPr>
        <w:t xml:space="preserve"> </w:t>
      </w:r>
      <w:r w:rsidRPr="005108E4">
        <w:rPr>
          <w:sz w:val="24"/>
        </w:rPr>
        <w:t>will</w:t>
      </w:r>
      <w:r w:rsidRPr="005108E4">
        <w:rPr>
          <w:spacing w:val="-28"/>
          <w:sz w:val="24"/>
        </w:rPr>
        <w:t xml:space="preserve"> </w:t>
      </w:r>
      <w:r w:rsidRPr="005108E4">
        <w:rPr>
          <w:sz w:val="24"/>
        </w:rPr>
        <w:t>accept</w:t>
      </w:r>
      <w:r w:rsidRPr="005108E4">
        <w:rPr>
          <w:spacing w:val="-28"/>
          <w:sz w:val="24"/>
        </w:rPr>
        <w:t xml:space="preserve"> </w:t>
      </w:r>
      <w:r w:rsidRPr="005108E4">
        <w:rPr>
          <w:spacing w:val="-3"/>
          <w:sz w:val="24"/>
        </w:rPr>
        <w:t>certificates</w:t>
      </w:r>
      <w:r w:rsidRPr="005108E4">
        <w:rPr>
          <w:spacing w:val="-30"/>
          <w:sz w:val="24"/>
        </w:rPr>
        <w:t xml:space="preserve"> </w:t>
      </w:r>
      <w:r w:rsidRPr="005108E4">
        <w:rPr>
          <w:sz w:val="24"/>
        </w:rPr>
        <w:t>of</w:t>
      </w:r>
      <w:r w:rsidRPr="005108E4">
        <w:rPr>
          <w:spacing w:val="-31"/>
          <w:sz w:val="24"/>
        </w:rPr>
        <w:t xml:space="preserve"> </w:t>
      </w:r>
      <w:r w:rsidRPr="005108E4">
        <w:rPr>
          <w:spacing w:val="-2"/>
          <w:sz w:val="24"/>
        </w:rPr>
        <w:t>registration</w:t>
      </w:r>
      <w:r w:rsidRPr="005108E4">
        <w:rPr>
          <w:spacing w:val="-29"/>
          <w:sz w:val="24"/>
        </w:rPr>
        <w:t xml:space="preserve"> </w:t>
      </w:r>
      <w:r w:rsidRPr="005108E4">
        <w:rPr>
          <w:sz w:val="24"/>
        </w:rPr>
        <w:t>for</w:t>
      </w:r>
      <w:r w:rsidRPr="005108E4">
        <w:rPr>
          <w:spacing w:val="-28"/>
          <w:sz w:val="24"/>
        </w:rPr>
        <w:t xml:space="preserve"> </w:t>
      </w:r>
      <w:r w:rsidRPr="005108E4">
        <w:rPr>
          <w:sz w:val="24"/>
        </w:rPr>
        <w:t>Independent</w:t>
      </w:r>
      <w:r w:rsidRPr="005108E4">
        <w:rPr>
          <w:spacing w:val="-28"/>
          <w:sz w:val="24"/>
        </w:rPr>
        <w:t xml:space="preserve"> </w:t>
      </w:r>
      <w:r w:rsidRPr="005108E4">
        <w:rPr>
          <w:sz w:val="24"/>
        </w:rPr>
        <w:t>Testing</w:t>
      </w:r>
      <w:r w:rsidRPr="005108E4">
        <w:rPr>
          <w:spacing w:val="-30"/>
          <w:sz w:val="24"/>
        </w:rPr>
        <w:t xml:space="preserve"> </w:t>
      </w:r>
      <w:r w:rsidRPr="005108E4">
        <w:rPr>
          <w:sz w:val="24"/>
        </w:rPr>
        <w:t>Laboratories validly</w:t>
      </w:r>
      <w:r w:rsidRPr="005108E4">
        <w:rPr>
          <w:spacing w:val="-18"/>
          <w:sz w:val="24"/>
        </w:rPr>
        <w:t xml:space="preserve"> </w:t>
      </w:r>
      <w:r w:rsidRPr="005108E4">
        <w:rPr>
          <w:sz w:val="24"/>
        </w:rPr>
        <w:t>issued</w:t>
      </w:r>
      <w:r w:rsidRPr="005108E4">
        <w:rPr>
          <w:spacing w:val="-12"/>
          <w:sz w:val="24"/>
        </w:rPr>
        <w:t xml:space="preserve"> </w:t>
      </w:r>
      <w:r w:rsidRPr="005108E4">
        <w:rPr>
          <w:sz w:val="24"/>
        </w:rPr>
        <w:t>prior</w:t>
      </w:r>
      <w:r w:rsidRPr="005108E4">
        <w:rPr>
          <w:spacing w:val="-11"/>
          <w:sz w:val="24"/>
        </w:rPr>
        <w:t xml:space="preserve"> </w:t>
      </w:r>
      <w:r w:rsidRPr="005108E4">
        <w:rPr>
          <w:sz w:val="24"/>
        </w:rPr>
        <w:t>to</w:t>
      </w:r>
      <w:r w:rsidRPr="005108E4">
        <w:rPr>
          <w:spacing w:val="-12"/>
          <w:sz w:val="24"/>
        </w:rPr>
        <w:t xml:space="preserve"> </w:t>
      </w:r>
      <w:r w:rsidRPr="005108E4">
        <w:rPr>
          <w:sz w:val="24"/>
        </w:rPr>
        <w:t>the</w:t>
      </w:r>
      <w:r w:rsidRPr="005108E4">
        <w:rPr>
          <w:spacing w:val="-14"/>
          <w:sz w:val="24"/>
        </w:rPr>
        <w:t xml:space="preserve"> </w:t>
      </w:r>
      <w:r w:rsidRPr="005108E4">
        <w:rPr>
          <w:sz w:val="24"/>
        </w:rPr>
        <w:t>Program</w:t>
      </w:r>
      <w:r w:rsidRPr="005108E4">
        <w:rPr>
          <w:spacing w:val="-13"/>
          <w:sz w:val="24"/>
        </w:rPr>
        <w:t xml:space="preserve"> </w:t>
      </w:r>
      <w:r w:rsidRPr="005108E4">
        <w:rPr>
          <w:sz w:val="24"/>
        </w:rPr>
        <w:t>Transfer.</w:t>
      </w:r>
      <w:r w:rsidRPr="005108E4">
        <w:rPr>
          <w:spacing w:val="33"/>
          <w:sz w:val="24"/>
        </w:rPr>
        <w:t xml:space="preserve"> </w:t>
      </w:r>
      <w:r w:rsidRPr="005108E4">
        <w:rPr>
          <w:sz w:val="24"/>
        </w:rPr>
        <w:t>A</w:t>
      </w:r>
      <w:r w:rsidRPr="005108E4">
        <w:rPr>
          <w:spacing w:val="-14"/>
          <w:sz w:val="24"/>
        </w:rPr>
        <w:t xml:space="preserve"> </w:t>
      </w:r>
      <w:r w:rsidRPr="005108E4">
        <w:rPr>
          <w:sz w:val="24"/>
        </w:rPr>
        <w:t>certificate</w:t>
      </w:r>
      <w:r w:rsidRPr="005108E4">
        <w:rPr>
          <w:spacing w:val="-15"/>
          <w:sz w:val="24"/>
        </w:rPr>
        <w:t xml:space="preserve"> </w:t>
      </w:r>
      <w:r w:rsidRPr="005108E4">
        <w:rPr>
          <w:sz w:val="24"/>
        </w:rPr>
        <w:t>will</w:t>
      </w:r>
      <w:r w:rsidRPr="005108E4">
        <w:rPr>
          <w:spacing w:val="-13"/>
          <w:sz w:val="24"/>
        </w:rPr>
        <w:t xml:space="preserve"> </w:t>
      </w:r>
      <w:r w:rsidRPr="005108E4">
        <w:rPr>
          <w:sz w:val="24"/>
        </w:rPr>
        <w:t>remain</w:t>
      </w:r>
      <w:r w:rsidRPr="005108E4">
        <w:rPr>
          <w:spacing w:val="-13"/>
          <w:sz w:val="24"/>
        </w:rPr>
        <w:t xml:space="preserve"> </w:t>
      </w:r>
      <w:r w:rsidRPr="005108E4">
        <w:rPr>
          <w:sz w:val="24"/>
        </w:rPr>
        <w:t>valid</w:t>
      </w:r>
      <w:r w:rsidRPr="005108E4">
        <w:rPr>
          <w:spacing w:val="-14"/>
          <w:sz w:val="24"/>
        </w:rPr>
        <w:t xml:space="preserve"> </w:t>
      </w:r>
      <w:r w:rsidRPr="005108E4">
        <w:rPr>
          <w:sz w:val="24"/>
        </w:rPr>
        <w:t>until</w:t>
      </w:r>
      <w:r w:rsidRPr="005108E4">
        <w:rPr>
          <w:spacing w:val="-13"/>
          <w:sz w:val="24"/>
        </w:rPr>
        <w:t xml:space="preserve"> </w:t>
      </w:r>
      <w:r w:rsidRPr="005108E4">
        <w:rPr>
          <w:sz w:val="24"/>
        </w:rPr>
        <w:t>the</w:t>
      </w:r>
      <w:r w:rsidRPr="005108E4">
        <w:rPr>
          <w:spacing w:val="-14"/>
          <w:sz w:val="24"/>
        </w:rPr>
        <w:t xml:space="preserve"> </w:t>
      </w:r>
      <w:r w:rsidRPr="005108E4">
        <w:rPr>
          <w:sz w:val="24"/>
        </w:rPr>
        <w:t>certificate expires</w:t>
      </w:r>
      <w:r w:rsidRPr="005108E4">
        <w:rPr>
          <w:spacing w:val="-14"/>
          <w:sz w:val="24"/>
        </w:rPr>
        <w:t xml:space="preserve"> </w:t>
      </w:r>
      <w:r w:rsidRPr="005108E4">
        <w:rPr>
          <w:sz w:val="24"/>
        </w:rPr>
        <w:t>or</w:t>
      </w:r>
      <w:r w:rsidRPr="005108E4">
        <w:rPr>
          <w:spacing w:val="-15"/>
          <w:sz w:val="24"/>
        </w:rPr>
        <w:t xml:space="preserve"> </w:t>
      </w:r>
      <w:r w:rsidRPr="005108E4">
        <w:rPr>
          <w:sz w:val="24"/>
        </w:rPr>
        <w:t>the</w:t>
      </w:r>
      <w:r w:rsidRPr="005108E4">
        <w:rPr>
          <w:spacing w:val="-14"/>
          <w:sz w:val="24"/>
        </w:rPr>
        <w:t xml:space="preserve"> </w:t>
      </w:r>
      <w:r w:rsidRPr="005108E4">
        <w:rPr>
          <w:sz w:val="24"/>
        </w:rPr>
        <w:t>laboratory</w:t>
      </w:r>
      <w:r w:rsidRPr="005108E4">
        <w:rPr>
          <w:spacing w:val="-23"/>
          <w:sz w:val="24"/>
        </w:rPr>
        <w:t xml:space="preserve"> </w:t>
      </w:r>
      <w:r w:rsidRPr="005108E4">
        <w:rPr>
          <w:sz w:val="24"/>
        </w:rPr>
        <w:t>is</w:t>
      </w:r>
      <w:r w:rsidRPr="005108E4">
        <w:rPr>
          <w:spacing w:val="-16"/>
          <w:sz w:val="24"/>
        </w:rPr>
        <w:t xml:space="preserve"> </w:t>
      </w:r>
      <w:r w:rsidRPr="005108E4">
        <w:rPr>
          <w:sz w:val="24"/>
        </w:rPr>
        <w:t>licensed</w:t>
      </w:r>
      <w:r w:rsidRPr="005108E4">
        <w:rPr>
          <w:spacing w:val="-16"/>
          <w:sz w:val="24"/>
        </w:rPr>
        <w:t xml:space="preserve"> </w:t>
      </w:r>
      <w:r w:rsidRPr="005108E4">
        <w:rPr>
          <w:sz w:val="24"/>
        </w:rPr>
        <w:t>pursuant</w:t>
      </w:r>
      <w:r w:rsidRPr="005108E4">
        <w:rPr>
          <w:spacing w:val="-16"/>
          <w:sz w:val="24"/>
        </w:rPr>
        <w:t xml:space="preserve"> </w:t>
      </w:r>
      <w:r w:rsidRPr="005108E4">
        <w:rPr>
          <w:sz w:val="24"/>
        </w:rPr>
        <w:t>to</w:t>
      </w:r>
      <w:r w:rsidRPr="005108E4">
        <w:rPr>
          <w:spacing w:val="-16"/>
          <w:sz w:val="24"/>
        </w:rPr>
        <w:t xml:space="preserve"> </w:t>
      </w:r>
      <w:r w:rsidRPr="005108E4">
        <w:rPr>
          <w:sz w:val="24"/>
        </w:rPr>
        <w:t>935</w:t>
      </w:r>
      <w:r w:rsidRPr="005108E4">
        <w:rPr>
          <w:spacing w:val="-17"/>
          <w:sz w:val="24"/>
        </w:rPr>
        <w:t xml:space="preserve"> </w:t>
      </w:r>
      <w:r w:rsidRPr="005108E4">
        <w:rPr>
          <w:sz w:val="24"/>
        </w:rPr>
        <w:t>CMR</w:t>
      </w:r>
      <w:r w:rsidRPr="005108E4">
        <w:rPr>
          <w:spacing w:val="-15"/>
          <w:sz w:val="24"/>
        </w:rPr>
        <w:t xml:space="preserve"> </w:t>
      </w:r>
      <w:r w:rsidRPr="005108E4">
        <w:rPr>
          <w:sz w:val="24"/>
        </w:rPr>
        <w:t>500.101:</w:t>
      </w:r>
      <w:r w:rsidRPr="005108E4">
        <w:rPr>
          <w:spacing w:val="34"/>
          <w:sz w:val="24"/>
        </w:rPr>
        <w:t xml:space="preserve"> </w:t>
      </w:r>
      <w:r w:rsidRPr="005108E4">
        <w:rPr>
          <w:i/>
          <w:sz w:val="24"/>
        </w:rPr>
        <w:t>Application</w:t>
      </w:r>
      <w:r w:rsidRPr="005108E4">
        <w:rPr>
          <w:i/>
          <w:spacing w:val="-14"/>
          <w:sz w:val="24"/>
        </w:rPr>
        <w:t xml:space="preserve"> </w:t>
      </w:r>
      <w:r w:rsidRPr="005108E4">
        <w:rPr>
          <w:i/>
          <w:sz w:val="24"/>
        </w:rPr>
        <w:t>Requirements</w:t>
      </w:r>
      <w:r w:rsidRPr="005108E4">
        <w:rPr>
          <w:sz w:val="24"/>
        </w:rPr>
        <w:t>, whichever occurs</w:t>
      </w:r>
      <w:r w:rsidRPr="005108E4">
        <w:rPr>
          <w:spacing w:val="-2"/>
          <w:sz w:val="24"/>
        </w:rPr>
        <w:t xml:space="preserve"> </w:t>
      </w:r>
      <w:r w:rsidRPr="005108E4">
        <w:rPr>
          <w:sz w:val="24"/>
        </w:rPr>
        <w:t>first.</w:t>
      </w:r>
    </w:p>
    <w:p w14:paraId="61AD3A93" w14:textId="77777777" w:rsidR="00DA2759" w:rsidRPr="005108E4" w:rsidRDefault="00DA2759">
      <w:pPr>
        <w:pStyle w:val="BodyText"/>
        <w:spacing w:before="8"/>
        <w:jc w:val="left"/>
      </w:pPr>
    </w:p>
    <w:p w14:paraId="4DAD151C" w14:textId="77777777" w:rsidR="00DA2759" w:rsidRPr="005108E4" w:rsidRDefault="009A7511" w:rsidP="00D93F7C">
      <w:pPr>
        <w:pStyle w:val="ListParagraph"/>
        <w:numPr>
          <w:ilvl w:val="2"/>
          <w:numId w:val="53"/>
        </w:numPr>
        <w:tabs>
          <w:tab w:val="left" w:pos="1779"/>
        </w:tabs>
        <w:ind w:left="1778" w:hanging="460"/>
        <w:outlineLvl w:val="1"/>
        <w:rPr>
          <w:sz w:val="24"/>
        </w:rPr>
      </w:pPr>
      <w:r w:rsidRPr="005108E4">
        <w:rPr>
          <w:sz w:val="24"/>
        </w:rPr>
        <w:t>An Independent Testing Laboratory may not cultivate</w:t>
      </w:r>
      <w:r w:rsidRPr="005108E4">
        <w:rPr>
          <w:spacing w:val="-30"/>
          <w:sz w:val="24"/>
        </w:rPr>
        <w:t xml:space="preserve"> </w:t>
      </w:r>
      <w:r w:rsidRPr="005108E4">
        <w:rPr>
          <w:sz w:val="24"/>
        </w:rPr>
        <w:t>Marijuana.</w:t>
      </w:r>
    </w:p>
    <w:p w14:paraId="040FA8BE" w14:textId="77777777" w:rsidR="00DA2759" w:rsidRPr="005108E4" w:rsidRDefault="00DA2759">
      <w:pPr>
        <w:pStyle w:val="BodyText"/>
        <w:spacing w:before="7"/>
        <w:jc w:val="left"/>
      </w:pPr>
    </w:p>
    <w:p w14:paraId="67C94522" w14:textId="77777777" w:rsidR="00DA2759" w:rsidRPr="005108E4" w:rsidRDefault="009A7511" w:rsidP="00D93F7C">
      <w:pPr>
        <w:pStyle w:val="ListParagraph"/>
        <w:numPr>
          <w:ilvl w:val="2"/>
          <w:numId w:val="53"/>
        </w:numPr>
        <w:tabs>
          <w:tab w:val="left" w:pos="1750"/>
        </w:tabs>
        <w:spacing w:line="242" w:lineRule="auto"/>
        <w:ind w:left="1319" w:right="118" w:firstLine="0"/>
        <w:outlineLvl w:val="1"/>
        <w:rPr>
          <w:sz w:val="24"/>
        </w:rPr>
      </w:pPr>
      <w:r w:rsidRPr="005108E4">
        <w:rPr>
          <w:sz w:val="24"/>
        </w:rPr>
        <w:t>An</w:t>
      </w:r>
      <w:r w:rsidRPr="005108E4">
        <w:rPr>
          <w:spacing w:val="-16"/>
          <w:sz w:val="24"/>
        </w:rPr>
        <w:t xml:space="preserve"> </w:t>
      </w:r>
      <w:r w:rsidRPr="005108E4">
        <w:rPr>
          <w:sz w:val="24"/>
        </w:rPr>
        <w:t>Independent</w:t>
      </w:r>
      <w:r w:rsidRPr="005108E4">
        <w:rPr>
          <w:spacing w:val="-13"/>
          <w:sz w:val="24"/>
        </w:rPr>
        <w:t xml:space="preserve"> </w:t>
      </w:r>
      <w:r w:rsidRPr="005108E4">
        <w:rPr>
          <w:sz w:val="24"/>
        </w:rPr>
        <w:t>Testing</w:t>
      </w:r>
      <w:r w:rsidRPr="005108E4">
        <w:rPr>
          <w:spacing w:val="-15"/>
          <w:sz w:val="24"/>
        </w:rPr>
        <w:t xml:space="preserve"> </w:t>
      </w:r>
      <w:r w:rsidRPr="005108E4">
        <w:rPr>
          <w:sz w:val="24"/>
        </w:rPr>
        <w:t>Laboratory</w:t>
      </w:r>
      <w:r w:rsidRPr="005108E4">
        <w:rPr>
          <w:spacing w:val="-20"/>
          <w:sz w:val="24"/>
        </w:rPr>
        <w:t xml:space="preserve"> </w:t>
      </w:r>
      <w:r w:rsidRPr="005108E4">
        <w:rPr>
          <w:sz w:val="24"/>
        </w:rPr>
        <w:t>may</w:t>
      </w:r>
      <w:r w:rsidRPr="005108E4">
        <w:rPr>
          <w:spacing w:val="-20"/>
          <w:sz w:val="24"/>
        </w:rPr>
        <w:t xml:space="preserve"> </w:t>
      </w:r>
      <w:r w:rsidRPr="005108E4">
        <w:rPr>
          <w:sz w:val="24"/>
        </w:rPr>
        <w:t>not</w:t>
      </w:r>
      <w:r w:rsidRPr="005108E4">
        <w:rPr>
          <w:spacing w:val="-12"/>
          <w:sz w:val="24"/>
        </w:rPr>
        <w:t xml:space="preserve"> </w:t>
      </w:r>
      <w:r w:rsidRPr="005108E4">
        <w:rPr>
          <w:sz w:val="24"/>
        </w:rPr>
        <w:t>possess,</w:t>
      </w:r>
      <w:r w:rsidRPr="005108E4">
        <w:rPr>
          <w:spacing w:val="-14"/>
          <w:sz w:val="24"/>
        </w:rPr>
        <w:t xml:space="preserve"> </w:t>
      </w:r>
      <w:r w:rsidRPr="005108E4">
        <w:rPr>
          <w:sz w:val="24"/>
        </w:rPr>
        <w:t>transport</w:t>
      </w:r>
      <w:r w:rsidRPr="005108E4">
        <w:rPr>
          <w:spacing w:val="-13"/>
          <w:sz w:val="24"/>
        </w:rPr>
        <w:t xml:space="preserve"> </w:t>
      </w:r>
      <w:r w:rsidRPr="005108E4">
        <w:rPr>
          <w:sz w:val="24"/>
        </w:rPr>
        <w:t>or</w:t>
      </w:r>
      <w:r w:rsidRPr="005108E4">
        <w:rPr>
          <w:spacing w:val="-13"/>
          <w:sz w:val="24"/>
        </w:rPr>
        <w:t xml:space="preserve"> </w:t>
      </w:r>
      <w:r w:rsidRPr="005108E4">
        <w:rPr>
          <w:sz w:val="24"/>
        </w:rPr>
        <w:t>Process</w:t>
      </w:r>
      <w:r w:rsidRPr="005108E4">
        <w:rPr>
          <w:spacing w:val="-14"/>
          <w:sz w:val="24"/>
        </w:rPr>
        <w:t xml:space="preserve"> </w:t>
      </w:r>
      <w:r w:rsidRPr="005108E4">
        <w:rPr>
          <w:sz w:val="24"/>
        </w:rPr>
        <w:t>Marijuana</w:t>
      </w:r>
      <w:r w:rsidRPr="005108E4">
        <w:rPr>
          <w:spacing w:val="-14"/>
          <w:sz w:val="24"/>
        </w:rPr>
        <w:t xml:space="preserve"> </w:t>
      </w:r>
      <w:r w:rsidRPr="005108E4">
        <w:rPr>
          <w:sz w:val="24"/>
        </w:rPr>
        <w:t>other than</w:t>
      </w:r>
      <w:r w:rsidRPr="005108E4">
        <w:rPr>
          <w:spacing w:val="-20"/>
          <w:sz w:val="24"/>
        </w:rPr>
        <w:t xml:space="preserve"> </w:t>
      </w:r>
      <w:r w:rsidRPr="005108E4">
        <w:rPr>
          <w:sz w:val="24"/>
        </w:rPr>
        <w:t>that</w:t>
      </w:r>
      <w:r w:rsidRPr="005108E4">
        <w:rPr>
          <w:spacing w:val="-20"/>
          <w:sz w:val="24"/>
        </w:rPr>
        <w:t xml:space="preserve"> </w:t>
      </w:r>
      <w:r w:rsidRPr="005108E4">
        <w:rPr>
          <w:sz w:val="24"/>
        </w:rPr>
        <w:t>necessary</w:t>
      </w:r>
      <w:r w:rsidRPr="005108E4">
        <w:rPr>
          <w:spacing w:val="-27"/>
          <w:sz w:val="24"/>
        </w:rPr>
        <w:t xml:space="preserve"> </w:t>
      </w:r>
      <w:r w:rsidRPr="005108E4">
        <w:rPr>
          <w:sz w:val="24"/>
        </w:rPr>
        <w:t>for</w:t>
      </w:r>
      <w:r w:rsidRPr="005108E4">
        <w:rPr>
          <w:spacing w:val="-21"/>
          <w:sz w:val="24"/>
        </w:rPr>
        <w:t xml:space="preserve"> </w:t>
      </w:r>
      <w:r w:rsidRPr="005108E4">
        <w:rPr>
          <w:sz w:val="24"/>
        </w:rPr>
        <w:t>the</w:t>
      </w:r>
      <w:r w:rsidRPr="005108E4">
        <w:rPr>
          <w:spacing w:val="-21"/>
          <w:sz w:val="24"/>
        </w:rPr>
        <w:t xml:space="preserve"> </w:t>
      </w:r>
      <w:r w:rsidRPr="005108E4">
        <w:rPr>
          <w:sz w:val="24"/>
        </w:rPr>
        <w:t>purposes</w:t>
      </w:r>
      <w:r w:rsidRPr="005108E4">
        <w:rPr>
          <w:spacing w:val="-20"/>
          <w:sz w:val="24"/>
        </w:rPr>
        <w:t xml:space="preserve"> </w:t>
      </w:r>
      <w:r w:rsidRPr="005108E4">
        <w:rPr>
          <w:sz w:val="24"/>
        </w:rPr>
        <w:t>of</w:t>
      </w:r>
      <w:r w:rsidRPr="005108E4">
        <w:rPr>
          <w:spacing w:val="-20"/>
          <w:sz w:val="24"/>
        </w:rPr>
        <w:t xml:space="preserve"> </w:t>
      </w:r>
      <w:r w:rsidRPr="005108E4">
        <w:rPr>
          <w:sz w:val="24"/>
        </w:rPr>
        <w:t>testing</w:t>
      </w:r>
      <w:r w:rsidRPr="005108E4">
        <w:rPr>
          <w:spacing w:val="-23"/>
          <w:sz w:val="24"/>
        </w:rPr>
        <w:t xml:space="preserve"> </w:t>
      </w:r>
      <w:r w:rsidRPr="005108E4">
        <w:rPr>
          <w:sz w:val="24"/>
        </w:rPr>
        <w:t>in</w:t>
      </w:r>
      <w:r w:rsidRPr="005108E4">
        <w:rPr>
          <w:spacing w:val="-20"/>
          <w:sz w:val="24"/>
        </w:rPr>
        <w:t xml:space="preserve"> </w:t>
      </w:r>
      <w:r w:rsidRPr="005108E4">
        <w:rPr>
          <w:sz w:val="24"/>
        </w:rPr>
        <w:t>compliance</w:t>
      </w:r>
      <w:r w:rsidRPr="005108E4">
        <w:rPr>
          <w:spacing w:val="-20"/>
          <w:sz w:val="24"/>
        </w:rPr>
        <w:t xml:space="preserve"> </w:t>
      </w:r>
      <w:r w:rsidRPr="005108E4">
        <w:rPr>
          <w:sz w:val="24"/>
        </w:rPr>
        <w:t>with</w:t>
      </w:r>
      <w:r w:rsidRPr="005108E4">
        <w:rPr>
          <w:spacing w:val="-20"/>
          <w:sz w:val="24"/>
        </w:rPr>
        <w:t xml:space="preserve"> </w:t>
      </w:r>
      <w:r w:rsidRPr="005108E4">
        <w:rPr>
          <w:sz w:val="24"/>
        </w:rPr>
        <w:t>935</w:t>
      </w:r>
      <w:r w:rsidRPr="005108E4">
        <w:rPr>
          <w:spacing w:val="-20"/>
          <w:sz w:val="24"/>
        </w:rPr>
        <w:t xml:space="preserve"> </w:t>
      </w:r>
      <w:r w:rsidRPr="005108E4">
        <w:rPr>
          <w:sz w:val="24"/>
        </w:rPr>
        <w:t>CMR</w:t>
      </w:r>
      <w:r w:rsidRPr="005108E4">
        <w:rPr>
          <w:spacing w:val="-20"/>
          <w:sz w:val="24"/>
        </w:rPr>
        <w:t xml:space="preserve"> </w:t>
      </w:r>
      <w:r w:rsidRPr="005108E4">
        <w:rPr>
          <w:sz w:val="24"/>
        </w:rPr>
        <w:t>500.000:</w:t>
      </w:r>
      <w:r w:rsidRPr="005108E4">
        <w:rPr>
          <w:spacing w:val="21"/>
          <w:sz w:val="24"/>
        </w:rPr>
        <w:t xml:space="preserve"> </w:t>
      </w:r>
      <w:r w:rsidRPr="005108E4">
        <w:rPr>
          <w:i/>
          <w:sz w:val="24"/>
        </w:rPr>
        <w:t>Adult</w:t>
      </w:r>
      <w:r w:rsidRPr="005108E4">
        <w:rPr>
          <w:i/>
          <w:spacing w:val="-20"/>
          <w:sz w:val="24"/>
        </w:rPr>
        <w:t xml:space="preserve"> </w:t>
      </w:r>
      <w:r w:rsidRPr="005108E4">
        <w:rPr>
          <w:i/>
          <w:sz w:val="24"/>
        </w:rPr>
        <w:t>Use of</w:t>
      </w:r>
      <w:r w:rsidRPr="005108E4">
        <w:rPr>
          <w:i/>
          <w:spacing w:val="-19"/>
          <w:sz w:val="24"/>
        </w:rPr>
        <w:t xml:space="preserve"> </w:t>
      </w:r>
      <w:r w:rsidRPr="005108E4">
        <w:rPr>
          <w:i/>
          <w:sz w:val="24"/>
        </w:rPr>
        <w:t>Marijuana</w:t>
      </w:r>
      <w:r w:rsidRPr="005108E4">
        <w:rPr>
          <w:i/>
          <w:spacing w:val="-19"/>
          <w:sz w:val="24"/>
        </w:rPr>
        <w:t xml:space="preserve"> </w:t>
      </w:r>
      <w:r w:rsidRPr="005108E4">
        <w:rPr>
          <w:sz w:val="24"/>
        </w:rPr>
        <w:t>and</w:t>
      </w:r>
      <w:r w:rsidRPr="005108E4">
        <w:rPr>
          <w:spacing w:val="-19"/>
          <w:sz w:val="24"/>
        </w:rPr>
        <w:t xml:space="preserve"> </w:t>
      </w:r>
      <w:r w:rsidRPr="005108E4">
        <w:rPr>
          <w:sz w:val="24"/>
        </w:rPr>
        <w:t>935</w:t>
      </w:r>
      <w:r w:rsidRPr="005108E4">
        <w:rPr>
          <w:spacing w:val="-19"/>
          <w:sz w:val="24"/>
        </w:rPr>
        <w:t xml:space="preserve"> </w:t>
      </w:r>
      <w:r w:rsidRPr="005108E4">
        <w:rPr>
          <w:sz w:val="24"/>
        </w:rPr>
        <w:t>CMR</w:t>
      </w:r>
      <w:r w:rsidRPr="005108E4">
        <w:rPr>
          <w:spacing w:val="-18"/>
          <w:sz w:val="24"/>
        </w:rPr>
        <w:t xml:space="preserve"> </w:t>
      </w:r>
      <w:r w:rsidRPr="005108E4">
        <w:rPr>
          <w:sz w:val="24"/>
        </w:rPr>
        <w:t>501.000.</w:t>
      </w:r>
      <w:r w:rsidRPr="005108E4">
        <w:rPr>
          <w:spacing w:val="19"/>
          <w:sz w:val="24"/>
        </w:rPr>
        <w:t xml:space="preserve"> </w:t>
      </w:r>
      <w:r w:rsidRPr="005108E4">
        <w:rPr>
          <w:sz w:val="24"/>
        </w:rPr>
        <w:t>Laboratories</w:t>
      </w:r>
      <w:r w:rsidRPr="005108E4">
        <w:rPr>
          <w:spacing w:val="-19"/>
          <w:sz w:val="24"/>
        </w:rPr>
        <w:t xml:space="preserve"> </w:t>
      </w:r>
      <w:r w:rsidRPr="005108E4">
        <w:rPr>
          <w:sz w:val="24"/>
        </w:rPr>
        <w:t>registered</w:t>
      </w:r>
      <w:r w:rsidRPr="005108E4">
        <w:rPr>
          <w:spacing w:val="-19"/>
          <w:sz w:val="24"/>
        </w:rPr>
        <w:t xml:space="preserve"> </w:t>
      </w:r>
      <w:r w:rsidRPr="005108E4">
        <w:rPr>
          <w:sz w:val="24"/>
        </w:rPr>
        <w:t>prior</w:t>
      </w:r>
      <w:r w:rsidRPr="005108E4">
        <w:rPr>
          <w:spacing w:val="-20"/>
          <w:sz w:val="24"/>
        </w:rPr>
        <w:t xml:space="preserve"> </w:t>
      </w:r>
      <w:r w:rsidRPr="005108E4">
        <w:rPr>
          <w:sz w:val="24"/>
        </w:rPr>
        <w:t>to</w:t>
      </w:r>
      <w:r w:rsidRPr="005108E4">
        <w:rPr>
          <w:spacing w:val="-19"/>
          <w:sz w:val="24"/>
        </w:rPr>
        <w:t xml:space="preserve"> </w:t>
      </w:r>
      <w:r w:rsidRPr="005108E4">
        <w:rPr>
          <w:sz w:val="24"/>
        </w:rPr>
        <w:t>the</w:t>
      </w:r>
      <w:r w:rsidRPr="005108E4">
        <w:rPr>
          <w:spacing w:val="-20"/>
          <w:sz w:val="24"/>
        </w:rPr>
        <w:t xml:space="preserve"> </w:t>
      </w:r>
      <w:r w:rsidRPr="005108E4">
        <w:rPr>
          <w:sz w:val="24"/>
        </w:rPr>
        <w:t>Program</w:t>
      </w:r>
      <w:r w:rsidRPr="005108E4">
        <w:rPr>
          <w:spacing w:val="-19"/>
          <w:sz w:val="24"/>
        </w:rPr>
        <w:t xml:space="preserve"> </w:t>
      </w:r>
      <w:r w:rsidRPr="005108E4">
        <w:rPr>
          <w:sz w:val="24"/>
        </w:rPr>
        <w:t>Transfer</w:t>
      </w:r>
      <w:r w:rsidRPr="005108E4">
        <w:rPr>
          <w:spacing w:val="-20"/>
          <w:sz w:val="24"/>
        </w:rPr>
        <w:t xml:space="preserve"> </w:t>
      </w:r>
      <w:r w:rsidRPr="005108E4">
        <w:rPr>
          <w:sz w:val="24"/>
        </w:rPr>
        <w:t xml:space="preserve">and that have not been licensed pursuant to 935 CMR 500.101: </w:t>
      </w:r>
      <w:r w:rsidRPr="005108E4">
        <w:rPr>
          <w:i/>
          <w:sz w:val="24"/>
        </w:rPr>
        <w:t>Application Requirements</w:t>
      </w:r>
      <w:r w:rsidRPr="005108E4">
        <w:rPr>
          <w:sz w:val="24"/>
        </w:rPr>
        <w:t>, are limited to possessing, transporting or Processing Marijuana for the purposes of testing in compliance with 935 CMR</w:t>
      </w:r>
      <w:r w:rsidRPr="005108E4">
        <w:rPr>
          <w:spacing w:val="-5"/>
          <w:sz w:val="24"/>
        </w:rPr>
        <w:t xml:space="preserve"> </w:t>
      </w:r>
      <w:r w:rsidRPr="005108E4">
        <w:rPr>
          <w:sz w:val="24"/>
        </w:rPr>
        <w:t>501.000.</w:t>
      </w:r>
    </w:p>
    <w:p w14:paraId="2F6E0776" w14:textId="77777777" w:rsidR="00DA2759" w:rsidRPr="005108E4" w:rsidRDefault="00DA2759">
      <w:pPr>
        <w:pStyle w:val="BodyText"/>
        <w:spacing w:before="8"/>
        <w:jc w:val="left"/>
      </w:pPr>
    </w:p>
    <w:p w14:paraId="2B21191A" w14:textId="77777777" w:rsidR="00DA2759" w:rsidRPr="005108E4" w:rsidRDefault="009A7511" w:rsidP="00D93F7C">
      <w:pPr>
        <w:pStyle w:val="ListParagraph"/>
        <w:numPr>
          <w:ilvl w:val="2"/>
          <w:numId w:val="53"/>
        </w:numPr>
        <w:tabs>
          <w:tab w:val="left" w:pos="1786"/>
        </w:tabs>
        <w:spacing w:line="242" w:lineRule="auto"/>
        <w:ind w:left="1319" w:right="115" w:firstLine="0"/>
        <w:outlineLvl w:val="1"/>
        <w:rPr>
          <w:sz w:val="24"/>
        </w:rPr>
      </w:pPr>
      <w:r w:rsidRPr="005108E4">
        <w:rPr>
          <w:sz w:val="24"/>
        </w:rPr>
        <w:t>An Executive or Member of an MTC is prohibited from being a Person or Entity Having Direct</w:t>
      </w:r>
      <w:r w:rsidRPr="005108E4">
        <w:rPr>
          <w:spacing w:val="-4"/>
          <w:sz w:val="24"/>
        </w:rPr>
        <w:t xml:space="preserve"> </w:t>
      </w:r>
      <w:r w:rsidRPr="005108E4">
        <w:rPr>
          <w:sz w:val="24"/>
        </w:rPr>
        <w:t>or</w:t>
      </w:r>
      <w:r w:rsidRPr="005108E4">
        <w:rPr>
          <w:spacing w:val="-5"/>
          <w:sz w:val="24"/>
        </w:rPr>
        <w:t xml:space="preserve"> </w:t>
      </w:r>
      <w:r w:rsidRPr="005108E4">
        <w:rPr>
          <w:sz w:val="24"/>
        </w:rPr>
        <w:t>Indirect</w:t>
      </w:r>
      <w:r w:rsidRPr="005108E4">
        <w:rPr>
          <w:spacing w:val="-4"/>
          <w:sz w:val="24"/>
        </w:rPr>
        <w:t xml:space="preserve"> </w:t>
      </w:r>
      <w:r w:rsidRPr="005108E4">
        <w:rPr>
          <w:sz w:val="24"/>
        </w:rPr>
        <w:t>Control</w:t>
      </w:r>
      <w:r w:rsidRPr="005108E4">
        <w:rPr>
          <w:spacing w:val="-4"/>
          <w:sz w:val="24"/>
        </w:rPr>
        <w:t xml:space="preserve"> </w:t>
      </w:r>
      <w:r w:rsidRPr="005108E4">
        <w:rPr>
          <w:sz w:val="24"/>
        </w:rPr>
        <w:t>in</w:t>
      </w:r>
      <w:r w:rsidRPr="005108E4">
        <w:rPr>
          <w:spacing w:val="-3"/>
          <w:sz w:val="24"/>
        </w:rPr>
        <w:t xml:space="preserve"> </w:t>
      </w:r>
      <w:r w:rsidRPr="005108E4">
        <w:rPr>
          <w:sz w:val="24"/>
        </w:rPr>
        <w:t>an</w:t>
      </w:r>
      <w:r w:rsidRPr="005108E4">
        <w:rPr>
          <w:spacing w:val="-4"/>
          <w:sz w:val="24"/>
        </w:rPr>
        <w:t xml:space="preserve"> </w:t>
      </w:r>
      <w:r w:rsidRPr="005108E4">
        <w:rPr>
          <w:sz w:val="24"/>
        </w:rPr>
        <w:t>Independent</w:t>
      </w:r>
      <w:r w:rsidRPr="005108E4">
        <w:rPr>
          <w:spacing w:val="-4"/>
          <w:sz w:val="24"/>
        </w:rPr>
        <w:t xml:space="preserve"> </w:t>
      </w:r>
      <w:r w:rsidRPr="005108E4">
        <w:rPr>
          <w:sz w:val="24"/>
        </w:rPr>
        <w:t>Testing</w:t>
      </w:r>
      <w:r w:rsidRPr="005108E4">
        <w:rPr>
          <w:spacing w:val="-6"/>
          <w:sz w:val="24"/>
        </w:rPr>
        <w:t xml:space="preserve"> </w:t>
      </w:r>
      <w:r w:rsidRPr="005108E4">
        <w:rPr>
          <w:sz w:val="24"/>
        </w:rPr>
        <w:t>Laboratory</w:t>
      </w:r>
      <w:r w:rsidRPr="005108E4">
        <w:rPr>
          <w:spacing w:val="-11"/>
          <w:sz w:val="24"/>
        </w:rPr>
        <w:t xml:space="preserve"> </w:t>
      </w:r>
      <w:r w:rsidRPr="005108E4">
        <w:rPr>
          <w:sz w:val="24"/>
        </w:rPr>
        <w:t>providing</w:t>
      </w:r>
      <w:r w:rsidRPr="005108E4">
        <w:rPr>
          <w:spacing w:val="-6"/>
          <w:sz w:val="24"/>
        </w:rPr>
        <w:t xml:space="preserve"> </w:t>
      </w:r>
      <w:r w:rsidRPr="005108E4">
        <w:rPr>
          <w:sz w:val="24"/>
        </w:rPr>
        <w:t>testing</w:t>
      </w:r>
      <w:r w:rsidRPr="005108E4">
        <w:rPr>
          <w:spacing w:val="-7"/>
          <w:sz w:val="24"/>
        </w:rPr>
        <w:t xml:space="preserve"> </w:t>
      </w:r>
      <w:r w:rsidRPr="005108E4">
        <w:rPr>
          <w:sz w:val="24"/>
        </w:rPr>
        <w:t>services</w:t>
      </w:r>
      <w:r w:rsidRPr="005108E4">
        <w:rPr>
          <w:spacing w:val="-3"/>
          <w:sz w:val="24"/>
        </w:rPr>
        <w:t xml:space="preserve"> </w:t>
      </w:r>
      <w:r w:rsidRPr="005108E4">
        <w:rPr>
          <w:sz w:val="24"/>
        </w:rPr>
        <w:t>for any MTC, except as otherwise provided in 935 CMR</w:t>
      </w:r>
      <w:r w:rsidRPr="005108E4">
        <w:rPr>
          <w:spacing w:val="-19"/>
          <w:sz w:val="24"/>
        </w:rPr>
        <w:t xml:space="preserve"> </w:t>
      </w:r>
      <w:r w:rsidRPr="005108E4">
        <w:rPr>
          <w:sz w:val="24"/>
        </w:rPr>
        <w:t>501.200.</w:t>
      </w:r>
    </w:p>
    <w:p w14:paraId="2FCCCF1E"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5F326F1D" w14:textId="77777777" w:rsidR="00DA2759" w:rsidRPr="005108E4" w:rsidRDefault="00DA2759">
      <w:pPr>
        <w:pStyle w:val="BodyText"/>
        <w:jc w:val="left"/>
        <w:rPr>
          <w:sz w:val="20"/>
        </w:rPr>
      </w:pPr>
    </w:p>
    <w:p w14:paraId="2CDD94BC" w14:textId="77777777" w:rsidR="00DA2759" w:rsidRPr="005108E4" w:rsidRDefault="00DA2759">
      <w:pPr>
        <w:pStyle w:val="BodyText"/>
        <w:spacing w:before="10"/>
        <w:jc w:val="left"/>
        <w:rPr>
          <w:sz w:val="19"/>
        </w:rPr>
      </w:pPr>
    </w:p>
    <w:p w14:paraId="4C3CF0D6" w14:textId="77777777" w:rsidR="00DA2759" w:rsidRPr="005108E4" w:rsidRDefault="00DA2759">
      <w:pPr>
        <w:pStyle w:val="BodyText"/>
        <w:spacing w:before="7"/>
        <w:jc w:val="left"/>
      </w:pPr>
    </w:p>
    <w:p w14:paraId="58F0100B" w14:textId="77777777" w:rsidR="00DA2759" w:rsidRPr="005108E4" w:rsidRDefault="009A7511" w:rsidP="00D93F7C">
      <w:pPr>
        <w:pStyle w:val="ListParagraph"/>
        <w:numPr>
          <w:ilvl w:val="2"/>
          <w:numId w:val="53"/>
        </w:numPr>
        <w:tabs>
          <w:tab w:val="left" w:pos="1779"/>
        </w:tabs>
        <w:spacing w:line="242" w:lineRule="auto"/>
        <w:ind w:right="116" w:firstLine="0"/>
        <w:outlineLvl w:val="1"/>
        <w:rPr>
          <w:sz w:val="24"/>
        </w:rPr>
      </w:pPr>
      <w:r w:rsidRPr="005108E4">
        <w:rPr>
          <w:sz w:val="24"/>
        </w:rPr>
        <w:t>No</w:t>
      </w:r>
      <w:r w:rsidRPr="005108E4">
        <w:rPr>
          <w:spacing w:val="-3"/>
          <w:sz w:val="24"/>
        </w:rPr>
        <w:t xml:space="preserve"> </w:t>
      </w:r>
      <w:r w:rsidRPr="005108E4">
        <w:rPr>
          <w:sz w:val="24"/>
        </w:rPr>
        <w:t>individual</w:t>
      </w:r>
      <w:r w:rsidRPr="005108E4">
        <w:rPr>
          <w:spacing w:val="-3"/>
          <w:sz w:val="24"/>
        </w:rPr>
        <w:t xml:space="preserve"> </w:t>
      </w:r>
      <w:r w:rsidRPr="005108E4">
        <w:rPr>
          <w:sz w:val="24"/>
        </w:rPr>
        <w:t>employee</w:t>
      </w:r>
      <w:r w:rsidRPr="005108E4">
        <w:rPr>
          <w:spacing w:val="-3"/>
          <w:sz w:val="24"/>
        </w:rPr>
        <w:t xml:space="preserve"> </w:t>
      </w:r>
      <w:r w:rsidRPr="005108E4">
        <w:rPr>
          <w:sz w:val="24"/>
        </w:rPr>
        <w:t>of</w:t>
      </w:r>
      <w:r w:rsidRPr="005108E4">
        <w:rPr>
          <w:spacing w:val="-4"/>
          <w:sz w:val="24"/>
        </w:rPr>
        <w:t xml:space="preserve"> </w:t>
      </w:r>
      <w:r w:rsidRPr="005108E4">
        <w:rPr>
          <w:sz w:val="24"/>
        </w:rPr>
        <w:t>a</w:t>
      </w:r>
      <w:r w:rsidRPr="005108E4">
        <w:rPr>
          <w:spacing w:val="-3"/>
          <w:sz w:val="24"/>
        </w:rPr>
        <w:t xml:space="preserve"> </w:t>
      </w:r>
      <w:r w:rsidRPr="005108E4">
        <w:rPr>
          <w:sz w:val="24"/>
        </w:rPr>
        <w:t>laboratory</w:t>
      </w:r>
      <w:r w:rsidRPr="005108E4">
        <w:rPr>
          <w:spacing w:val="-9"/>
          <w:sz w:val="24"/>
        </w:rPr>
        <w:t xml:space="preserve"> </w:t>
      </w:r>
      <w:r w:rsidRPr="005108E4">
        <w:rPr>
          <w:sz w:val="24"/>
        </w:rPr>
        <w:t>providing</w:t>
      </w:r>
      <w:r w:rsidRPr="005108E4">
        <w:rPr>
          <w:spacing w:val="-5"/>
          <w:sz w:val="24"/>
        </w:rPr>
        <w:t xml:space="preserve"> </w:t>
      </w:r>
      <w:r w:rsidRPr="005108E4">
        <w:rPr>
          <w:sz w:val="24"/>
        </w:rPr>
        <w:t>testing</w:t>
      </w:r>
      <w:r w:rsidRPr="005108E4">
        <w:rPr>
          <w:spacing w:val="-6"/>
          <w:sz w:val="24"/>
        </w:rPr>
        <w:t xml:space="preserve"> </w:t>
      </w:r>
      <w:r w:rsidRPr="005108E4">
        <w:rPr>
          <w:sz w:val="24"/>
        </w:rPr>
        <w:t>services</w:t>
      </w:r>
      <w:r w:rsidRPr="005108E4">
        <w:rPr>
          <w:spacing w:val="-2"/>
          <w:sz w:val="24"/>
        </w:rPr>
        <w:t xml:space="preserve"> </w:t>
      </w:r>
      <w:r w:rsidRPr="005108E4">
        <w:rPr>
          <w:sz w:val="24"/>
        </w:rPr>
        <w:t>for</w:t>
      </w:r>
      <w:r w:rsidRPr="005108E4">
        <w:rPr>
          <w:spacing w:val="-6"/>
          <w:sz w:val="24"/>
        </w:rPr>
        <w:t xml:space="preserve"> </w:t>
      </w:r>
      <w:r w:rsidRPr="005108E4">
        <w:rPr>
          <w:sz w:val="24"/>
        </w:rPr>
        <w:t>MTCs</w:t>
      </w:r>
      <w:r w:rsidRPr="005108E4">
        <w:rPr>
          <w:spacing w:val="-4"/>
          <w:sz w:val="24"/>
        </w:rPr>
        <w:t xml:space="preserve"> </w:t>
      </w:r>
      <w:r w:rsidRPr="005108E4">
        <w:rPr>
          <w:sz w:val="24"/>
        </w:rPr>
        <w:t>may</w:t>
      </w:r>
      <w:r w:rsidRPr="005108E4">
        <w:rPr>
          <w:spacing w:val="-12"/>
          <w:sz w:val="24"/>
        </w:rPr>
        <w:t xml:space="preserve"> </w:t>
      </w:r>
      <w:r w:rsidRPr="005108E4">
        <w:rPr>
          <w:sz w:val="24"/>
        </w:rPr>
        <w:t>receive direct or indirect financial compensation from any MTC, except as otherwise provided in  935 CMR</w:t>
      </w:r>
      <w:r w:rsidRPr="005108E4">
        <w:rPr>
          <w:spacing w:val="-2"/>
          <w:sz w:val="24"/>
        </w:rPr>
        <w:t xml:space="preserve"> </w:t>
      </w:r>
      <w:r w:rsidRPr="005108E4">
        <w:rPr>
          <w:sz w:val="24"/>
        </w:rPr>
        <w:t>501.200.</w:t>
      </w:r>
    </w:p>
    <w:p w14:paraId="0CA448B8" w14:textId="77777777" w:rsidR="00DA2759" w:rsidRPr="005108E4" w:rsidRDefault="00DA2759">
      <w:pPr>
        <w:pStyle w:val="BodyText"/>
        <w:spacing w:before="6"/>
        <w:jc w:val="left"/>
      </w:pPr>
    </w:p>
    <w:p w14:paraId="158682B4" w14:textId="06647FFD" w:rsidR="00DA2759" w:rsidRPr="00E077D0" w:rsidRDefault="00491083" w:rsidP="00C061FE">
      <w:pPr>
        <w:pStyle w:val="Heading1"/>
        <w:ind w:left="0"/>
        <w:jc w:val="left"/>
        <w:rPr>
          <w:b w:val="0"/>
          <w:bCs w:val="0"/>
        </w:rPr>
      </w:pPr>
      <w:r w:rsidRPr="005108E4">
        <w:rPr>
          <w:b w:val="0"/>
          <w:bCs w:val="0"/>
          <w:u w:val="single"/>
        </w:rPr>
        <w:t>501.100</w:t>
      </w:r>
      <w:r w:rsidR="009A7511" w:rsidRPr="00E077D0">
        <w:rPr>
          <w:b w:val="0"/>
          <w:bCs w:val="0"/>
          <w:u w:val="single"/>
        </w:rPr>
        <w:t>: Application for Licensing of Medical Marijuana Treatment Centers</w:t>
      </w:r>
      <w:r w:rsidR="009A7511" w:rsidRPr="00E077D0">
        <w:rPr>
          <w:b w:val="0"/>
          <w:bCs w:val="0"/>
          <w:spacing w:val="-20"/>
          <w:u w:val="single"/>
        </w:rPr>
        <w:t xml:space="preserve"> </w:t>
      </w:r>
      <w:r w:rsidR="009A7511" w:rsidRPr="00E077D0">
        <w:rPr>
          <w:b w:val="0"/>
          <w:bCs w:val="0"/>
          <w:u w:val="single"/>
        </w:rPr>
        <w:t>(MTCs)</w:t>
      </w:r>
    </w:p>
    <w:p w14:paraId="6450EE48" w14:textId="77777777" w:rsidR="00DA2759" w:rsidRPr="005108E4" w:rsidRDefault="00DA2759">
      <w:pPr>
        <w:pStyle w:val="BodyText"/>
        <w:spacing w:before="4"/>
        <w:jc w:val="left"/>
        <w:rPr>
          <w:sz w:val="19"/>
        </w:rPr>
      </w:pPr>
    </w:p>
    <w:p w14:paraId="0FD23785" w14:textId="2927A4CE" w:rsidR="00DA2759" w:rsidRPr="00E077D0" w:rsidRDefault="00491083" w:rsidP="00C061FE">
      <w:pPr>
        <w:pStyle w:val="Heading1"/>
        <w:ind w:left="0"/>
        <w:jc w:val="left"/>
        <w:rPr>
          <w:b w:val="0"/>
          <w:bCs w:val="0"/>
        </w:rPr>
      </w:pPr>
      <w:r w:rsidRPr="005108E4">
        <w:rPr>
          <w:b w:val="0"/>
          <w:bCs w:val="0"/>
          <w:u w:val="single"/>
        </w:rPr>
        <w:t>501.101</w:t>
      </w:r>
      <w:r w:rsidR="009A7511" w:rsidRPr="00E077D0">
        <w:rPr>
          <w:b w:val="0"/>
          <w:bCs w:val="0"/>
          <w:u w:val="single"/>
        </w:rPr>
        <w:t>: Application</w:t>
      </w:r>
      <w:r w:rsidR="009A7511" w:rsidRPr="00E077D0">
        <w:rPr>
          <w:b w:val="0"/>
          <w:bCs w:val="0"/>
          <w:spacing w:val="-2"/>
          <w:u w:val="single"/>
        </w:rPr>
        <w:t xml:space="preserve"> </w:t>
      </w:r>
      <w:r w:rsidR="009A7511" w:rsidRPr="00E077D0">
        <w:rPr>
          <w:b w:val="0"/>
          <w:bCs w:val="0"/>
          <w:u w:val="single"/>
        </w:rPr>
        <w:t>Requirements</w:t>
      </w:r>
    </w:p>
    <w:p w14:paraId="0EA8AA5C" w14:textId="77777777" w:rsidR="00DA2759" w:rsidRPr="005108E4" w:rsidRDefault="00DA2759">
      <w:pPr>
        <w:pStyle w:val="BodyText"/>
        <w:spacing w:before="4"/>
        <w:jc w:val="left"/>
        <w:rPr>
          <w:sz w:val="19"/>
        </w:rPr>
      </w:pPr>
    </w:p>
    <w:p w14:paraId="779C3202" w14:textId="77777777" w:rsidR="00DA2759" w:rsidRPr="005108E4" w:rsidRDefault="009A7511" w:rsidP="00AA45F2">
      <w:pPr>
        <w:pStyle w:val="ListParagraph"/>
        <w:numPr>
          <w:ilvl w:val="2"/>
          <w:numId w:val="52"/>
        </w:numPr>
        <w:tabs>
          <w:tab w:val="left" w:pos="1844"/>
        </w:tabs>
        <w:spacing w:before="61" w:line="242" w:lineRule="auto"/>
        <w:ind w:right="110" w:firstLine="0"/>
        <w:outlineLvl w:val="1"/>
        <w:rPr>
          <w:sz w:val="24"/>
        </w:rPr>
      </w:pPr>
      <w:r w:rsidRPr="005108E4">
        <w:rPr>
          <w:sz w:val="24"/>
          <w:u w:val="single"/>
        </w:rPr>
        <w:t>New Applicants</w:t>
      </w:r>
      <w:r w:rsidRPr="005108E4">
        <w:rPr>
          <w:sz w:val="24"/>
        </w:rPr>
        <w:t>. An MTC applicant shall file, in a form and manner specified by the Commission,</w:t>
      </w:r>
      <w:r w:rsidRPr="005108E4">
        <w:rPr>
          <w:spacing w:val="-17"/>
          <w:sz w:val="24"/>
        </w:rPr>
        <w:t xml:space="preserve"> </w:t>
      </w:r>
      <w:r w:rsidRPr="005108E4">
        <w:rPr>
          <w:sz w:val="24"/>
        </w:rPr>
        <w:t>an</w:t>
      </w:r>
      <w:r w:rsidRPr="005108E4">
        <w:rPr>
          <w:spacing w:val="-16"/>
          <w:sz w:val="24"/>
        </w:rPr>
        <w:t xml:space="preserve"> </w:t>
      </w:r>
      <w:r w:rsidRPr="005108E4">
        <w:rPr>
          <w:sz w:val="24"/>
        </w:rPr>
        <w:t>application</w:t>
      </w:r>
      <w:r w:rsidRPr="005108E4">
        <w:rPr>
          <w:spacing w:val="-17"/>
          <w:sz w:val="24"/>
        </w:rPr>
        <w:t xml:space="preserve"> </w:t>
      </w:r>
      <w:r w:rsidRPr="005108E4">
        <w:rPr>
          <w:sz w:val="24"/>
        </w:rPr>
        <w:t>for</w:t>
      </w:r>
      <w:r w:rsidRPr="005108E4">
        <w:rPr>
          <w:spacing w:val="-16"/>
          <w:sz w:val="24"/>
        </w:rPr>
        <w:t xml:space="preserve"> </w:t>
      </w:r>
      <w:r w:rsidRPr="005108E4">
        <w:rPr>
          <w:sz w:val="24"/>
        </w:rPr>
        <w:t>licensure</w:t>
      </w:r>
      <w:r w:rsidRPr="005108E4">
        <w:rPr>
          <w:spacing w:val="-17"/>
          <w:sz w:val="24"/>
        </w:rPr>
        <w:t xml:space="preserve"> </w:t>
      </w:r>
      <w:r w:rsidRPr="005108E4">
        <w:rPr>
          <w:sz w:val="24"/>
        </w:rPr>
        <w:t>as</w:t>
      </w:r>
      <w:r w:rsidRPr="005108E4">
        <w:rPr>
          <w:spacing w:val="-16"/>
          <w:sz w:val="24"/>
        </w:rPr>
        <w:t xml:space="preserve"> </w:t>
      </w:r>
      <w:r w:rsidRPr="005108E4">
        <w:rPr>
          <w:sz w:val="24"/>
        </w:rPr>
        <w:t>an</w:t>
      </w:r>
      <w:r w:rsidRPr="005108E4">
        <w:rPr>
          <w:spacing w:val="-16"/>
          <w:sz w:val="24"/>
        </w:rPr>
        <w:t xml:space="preserve"> </w:t>
      </w:r>
      <w:r w:rsidRPr="005108E4">
        <w:rPr>
          <w:sz w:val="24"/>
        </w:rPr>
        <w:t>MTC.</w:t>
      </w:r>
      <w:r w:rsidRPr="005108E4">
        <w:rPr>
          <w:spacing w:val="26"/>
          <w:sz w:val="24"/>
        </w:rPr>
        <w:t xml:space="preserve"> </w:t>
      </w:r>
      <w:r w:rsidRPr="005108E4">
        <w:rPr>
          <w:sz w:val="24"/>
        </w:rPr>
        <w:t>The</w:t>
      </w:r>
      <w:r w:rsidRPr="005108E4">
        <w:rPr>
          <w:spacing w:val="-17"/>
          <w:sz w:val="24"/>
        </w:rPr>
        <w:t xml:space="preserve"> </w:t>
      </w:r>
      <w:r w:rsidRPr="005108E4">
        <w:rPr>
          <w:sz w:val="24"/>
        </w:rPr>
        <w:t>application</w:t>
      </w:r>
      <w:r w:rsidRPr="005108E4">
        <w:rPr>
          <w:spacing w:val="-16"/>
          <w:sz w:val="24"/>
        </w:rPr>
        <w:t xml:space="preserve"> </w:t>
      </w:r>
      <w:r w:rsidRPr="005108E4">
        <w:rPr>
          <w:sz w:val="24"/>
        </w:rPr>
        <w:t>requirements</w:t>
      </w:r>
      <w:r w:rsidRPr="005108E4">
        <w:rPr>
          <w:spacing w:val="-16"/>
          <w:sz w:val="24"/>
        </w:rPr>
        <w:t xml:space="preserve"> </w:t>
      </w:r>
      <w:r w:rsidRPr="005108E4">
        <w:rPr>
          <w:sz w:val="24"/>
        </w:rPr>
        <w:t>outlined</w:t>
      </w:r>
      <w:r w:rsidRPr="005108E4">
        <w:rPr>
          <w:spacing w:val="-16"/>
          <w:sz w:val="24"/>
        </w:rPr>
        <w:t xml:space="preserve"> </w:t>
      </w:r>
      <w:r w:rsidRPr="005108E4">
        <w:rPr>
          <w:sz w:val="24"/>
        </w:rPr>
        <w:t>in 935 CMR 501.101(1) will apply to all MTC applications submitted on or after November 1, 2019.</w:t>
      </w:r>
      <w:r w:rsidRPr="005108E4">
        <w:rPr>
          <w:spacing w:val="17"/>
          <w:sz w:val="24"/>
        </w:rPr>
        <w:t xml:space="preserve"> </w:t>
      </w:r>
      <w:r w:rsidRPr="005108E4">
        <w:rPr>
          <w:sz w:val="24"/>
        </w:rPr>
        <w:t>The</w:t>
      </w:r>
      <w:r w:rsidRPr="005108E4">
        <w:rPr>
          <w:spacing w:val="-25"/>
          <w:sz w:val="24"/>
        </w:rPr>
        <w:t xml:space="preserve"> </w:t>
      </w:r>
      <w:r w:rsidRPr="005108E4">
        <w:rPr>
          <w:sz w:val="24"/>
        </w:rPr>
        <w:t>application</w:t>
      </w:r>
      <w:r w:rsidRPr="005108E4">
        <w:rPr>
          <w:spacing w:val="-24"/>
          <w:sz w:val="24"/>
        </w:rPr>
        <w:t xml:space="preserve"> </w:t>
      </w:r>
      <w:r w:rsidRPr="005108E4">
        <w:rPr>
          <w:sz w:val="24"/>
        </w:rPr>
        <w:t>shall</w:t>
      </w:r>
      <w:r w:rsidRPr="005108E4">
        <w:rPr>
          <w:spacing w:val="-23"/>
          <w:sz w:val="24"/>
        </w:rPr>
        <w:t xml:space="preserve"> </w:t>
      </w:r>
      <w:r w:rsidRPr="005108E4">
        <w:rPr>
          <w:sz w:val="24"/>
        </w:rPr>
        <w:t>consist</w:t>
      </w:r>
      <w:r w:rsidRPr="005108E4">
        <w:rPr>
          <w:spacing w:val="-24"/>
          <w:sz w:val="24"/>
        </w:rPr>
        <w:t xml:space="preserve"> </w:t>
      </w:r>
      <w:r w:rsidRPr="005108E4">
        <w:rPr>
          <w:sz w:val="24"/>
        </w:rPr>
        <w:t>of</w:t>
      </w:r>
      <w:r w:rsidRPr="005108E4">
        <w:rPr>
          <w:spacing w:val="-24"/>
          <w:sz w:val="24"/>
        </w:rPr>
        <w:t xml:space="preserve"> </w:t>
      </w:r>
      <w:r w:rsidRPr="005108E4">
        <w:rPr>
          <w:sz w:val="24"/>
        </w:rPr>
        <w:t>three</w:t>
      </w:r>
      <w:r w:rsidRPr="005108E4">
        <w:rPr>
          <w:spacing w:val="-25"/>
          <w:sz w:val="24"/>
        </w:rPr>
        <w:t xml:space="preserve"> </w:t>
      </w:r>
      <w:r w:rsidRPr="005108E4">
        <w:rPr>
          <w:sz w:val="24"/>
        </w:rPr>
        <w:t>sections:</w:t>
      </w:r>
      <w:r w:rsidRPr="005108E4">
        <w:rPr>
          <w:spacing w:val="14"/>
          <w:sz w:val="24"/>
        </w:rPr>
        <w:t xml:space="preserve"> </w:t>
      </w:r>
      <w:r w:rsidRPr="005108E4">
        <w:rPr>
          <w:sz w:val="24"/>
        </w:rPr>
        <w:t>Application</w:t>
      </w:r>
      <w:r w:rsidRPr="005108E4">
        <w:rPr>
          <w:spacing w:val="-21"/>
          <w:sz w:val="24"/>
        </w:rPr>
        <w:t xml:space="preserve"> </w:t>
      </w:r>
      <w:r w:rsidRPr="005108E4">
        <w:rPr>
          <w:sz w:val="24"/>
        </w:rPr>
        <w:t>of</w:t>
      </w:r>
      <w:r w:rsidRPr="005108E4">
        <w:rPr>
          <w:spacing w:val="-23"/>
          <w:sz w:val="24"/>
        </w:rPr>
        <w:t xml:space="preserve"> </w:t>
      </w:r>
      <w:r w:rsidRPr="005108E4">
        <w:rPr>
          <w:sz w:val="24"/>
        </w:rPr>
        <w:t>Intent;</w:t>
      </w:r>
      <w:r w:rsidRPr="005108E4">
        <w:rPr>
          <w:spacing w:val="-21"/>
          <w:sz w:val="24"/>
        </w:rPr>
        <w:t xml:space="preserve"> </w:t>
      </w:r>
      <w:r w:rsidRPr="005108E4">
        <w:rPr>
          <w:sz w:val="24"/>
        </w:rPr>
        <w:t>Background</w:t>
      </w:r>
      <w:r w:rsidRPr="005108E4">
        <w:rPr>
          <w:spacing w:val="-21"/>
          <w:sz w:val="24"/>
        </w:rPr>
        <w:t xml:space="preserve"> </w:t>
      </w:r>
      <w:r w:rsidRPr="005108E4">
        <w:rPr>
          <w:sz w:val="24"/>
        </w:rPr>
        <w:t xml:space="preserve">Check; and Management and Operations Profile, except as otherwise provided. The applicant may complete any section of the application in any order. Once all sections of the application have </w:t>
      </w:r>
      <w:r w:rsidRPr="005108E4">
        <w:rPr>
          <w:spacing w:val="-3"/>
          <w:sz w:val="24"/>
        </w:rPr>
        <w:t>been</w:t>
      </w:r>
      <w:r w:rsidRPr="005108E4">
        <w:rPr>
          <w:spacing w:val="-29"/>
          <w:sz w:val="24"/>
        </w:rPr>
        <w:t xml:space="preserve"> </w:t>
      </w:r>
      <w:r w:rsidRPr="005108E4">
        <w:rPr>
          <w:spacing w:val="-3"/>
          <w:sz w:val="24"/>
        </w:rPr>
        <w:t>completed,</w:t>
      </w:r>
      <w:r w:rsidRPr="005108E4">
        <w:rPr>
          <w:spacing w:val="-26"/>
          <w:sz w:val="24"/>
        </w:rPr>
        <w:t xml:space="preserve"> </w:t>
      </w:r>
      <w:r w:rsidRPr="005108E4">
        <w:rPr>
          <w:sz w:val="24"/>
        </w:rPr>
        <w:t>the</w:t>
      </w:r>
      <w:r w:rsidRPr="005108E4">
        <w:rPr>
          <w:spacing w:val="-28"/>
          <w:sz w:val="24"/>
        </w:rPr>
        <w:t xml:space="preserve"> </w:t>
      </w:r>
      <w:r w:rsidRPr="005108E4">
        <w:rPr>
          <w:sz w:val="24"/>
        </w:rPr>
        <w:t>application</w:t>
      </w:r>
      <w:r w:rsidRPr="005108E4">
        <w:rPr>
          <w:spacing w:val="-26"/>
          <w:sz w:val="24"/>
        </w:rPr>
        <w:t xml:space="preserve"> </w:t>
      </w:r>
      <w:r w:rsidRPr="005108E4">
        <w:rPr>
          <w:sz w:val="24"/>
        </w:rPr>
        <w:t>may</w:t>
      </w:r>
      <w:r w:rsidRPr="005108E4">
        <w:rPr>
          <w:spacing w:val="-34"/>
          <w:sz w:val="24"/>
        </w:rPr>
        <w:t xml:space="preserve"> </w:t>
      </w:r>
      <w:r w:rsidRPr="005108E4">
        <w:rPr>
          <w:sz w:val="24"/>
        </w:rPr>
        <w:t>be</w:t>
      </w:r>
      <w:r w:rsidRPr="005108E4">
        <w:rPr>
          <w:spacing w:val="-27"/>
          <w:sz w:val="24"/>
        </w:rPr>
        <w:t xml:space="preserve"> </w:t>
      </w:r>
      <w:r w:rsidRPr="005108E4">
        <w:rPr>
          <w:sz w:val="24"/>
        </w:rPr>
        <w:t>submitted.</w:t>
      </w:r>
      <w:r w:rsidRPr="005108E4">
        <w:rPr>
          <w:spacing w:val="8"/>
          <w:sz w:val="24"/>
        </w:rPr>
        <w:t xml:space="preserve"> </w:t>
      </w:r>
      <w:r w:rsidRPr="005108E4">
        <w:rPr>
          <w:sz w:val="24"/>
        </w:rPr>
        <w:t>Application</w:t>
      </w:r>
      <w:r w:rsidRPr="005108E4">
        <w:rPr>
          <w:spacing w:val="-27"/>
          <w:sz w:val="24"/>
        </w:rPr>
        <w:t xml:space="preserve"> </w:t>
      </w:r>
      <w:r w:rsidRPr="005108E4">
        <w:rPr>
          <w:sz w:val="24"/>
        </w:rPr>
        <w:t>materials,</w:t>
      </w:r>
      <w:r w:rsidRPr="005108E4">
        <w:rPr>
          <w:spacing w:val="-28"/>
          <w:sz w:val="24"/>
        </w:rPr>
        <w:t xml:space="preserve"> </w:t>
      </w:r>
      <w:r w:rsidRPr="005108E4">
        <w:rPr>
          <w:spacing w:val="-3"/>
          <w:sz w:val="24"/>
        </w:rPr>
        <w:t>including</w:t>
      </w:r>
      <w:r w:rsidRPr="005108E4">
        <w:rPr>
          <w:spacing w:val="-31"/>
          <w:sz w:val="24"/>
        </w:rPr>
        <w:t xml:space="preserve"> </w:t>
      </w:r>
      <w:r w:rsidRPr="005108E4">
        <w:rPr>
          <w:spacing w:val="-3"/>
          <w:sz w:val="24"/>
        </w:rPr>
        <w:t xml:space="preserve">attachments, </w:t>
      </w:r>
      <w:r w:rsidRPr="005108E4">
        <w:rPr>
          <w:sz w:val="24"/>
        </w:rPr>
        <w:t>may</w:t>
      </w:r>
      <w:r w:rsidRPr="005108E4">
        <w:rPr>
          <w:spacing w:val="-10"/>
          <w:sz w:val="24"/>
        </w:rPr>
        <w:t xml:space="preserve"> </w:t>
      </w:r>
      <w:r w:rsidRPr="005108E4">
        <w:rPr>
          <w:sz w:val="24"/>
        </w:rPr>
        <w:t>be</w:t>
      </w:r>
      <w:r w:rsidRPr="005108E4">
        <w:rPr>
          <w:spacing w:val="-3"/>
          <w:sz w:val="24"/>
        </w:rPr>
        <w:t xml:space="preserve"> </w:t>
      </w:r>
      <w:r w:rsidRPr="005108E4">
        <w:rPr>
          <w:sz w:val="24"/>
        </w:rPr>
        <w:t>subject</w:t>
      </w:r>
      <w:r w:rsidRPr="005108E4">
        <w:rPr>
          <w:spacing w:val="-2"/>
          <w:sz w:val="24"/>
        </w:rPr>
        <w:t xml:space="preserve"> </w:t>
      </w:r>
      <w:r w:rsidRPr="005108E4">
        <w:rPr>
          <w:sz w:val="24"/>
        </w:rPr>
        <w:t>to</w:t>
      </w:r>
      <w:r w:rsidRPr="005108E4">
        <w:rPr>
          <w:spacing w:val="-2"/>
          <w:sz w:val="24"/>
        </w:rPr>
        <w:t xml:space="preserve"> </w:t>
      </w:r>
      <w:r w:rsidRPr="005108E4">
        <w:rPr>
          <w:sz w:val="24"/>
        </w:rPr>
        <w:t>release</w:t>
      </w:r>
      <w:r w:rsidRPr="005108E4">
        <w:rPr>
          <w:spacing w:val="-4"/>
          <w:sz w:val="24"/>
        </w:rPr>
        <w:t xml:space="preserve"> </w:t>
      </w:r>
      <w:r w:rsidRPr="005108E4">
        <w:rPr>
          <w:sz w:val="24"/>
        </w:rPr>
        <w:t>pursuant</w:t>
      </w:r>
      <w:r w:rsidRPr="005108E4">
        <w:rPr>
          <w:spacing w:val="-1"/>
          <w:sz w:val="24"/>
        </w:rPr>
        <w:t xml:space="preserve"> </w:t>
      </w:r>
      <w:r w:rsidRPr="005108E4">
        <w:rPr>
          <w:sz w:val="24"/>
        </w:rPr>
        <w:t>to</w:t>
      </w:r>
      <w:r w:rsidRPr="005108E4">
        <w:rPr>
          <w:spacing w:val="-3"/>
          <w:sz w:val="24"/>
        </w:rPr>
        <w:t xml:space="preserve"> </w:t>
      </w:r>
      <w:r w:rsidRPr="005108E4">
        <w:rPr>
          <w:sz w:val="24"/>
        </w:rPr>
        <w:t>M.G.L.</w:t>
      </w:r>
      <w:r w:rsidRPr="005108E4">
        <w:rPr>
          <w:spacing w:val="-2"/>
          <w:sz w:val="24"/>
        </w:rPr>
        <w:t xml:space="preserve"> </w:t>
      </w:r>
      <w:r w:rsidRPr="005108E4">
        <w:rPr>
          <w:sz w:val="24"/>
        </w:rPr>
        <w:t>c.</w:t>
      </w:r>
      <w:r w:rsidRPr="005108E4">
        <w:rPr>
          <w:spacing w:val="-2"/>
          <w:sz w:val="24"/>
        </w:rPr>
        <w:t xml:space="preserve"> </w:t>
      </w:r>
      <w:r w:rsidRPr="005108E4">
        <w:rPr>
          <w:sz w:val="24"/>
        </w:rPr>
        <w:t>66,</w:t>
      </w:r>
      <w:r w:rsidRPr="005108E4">
        <w:rPr>
          <w:spacing w:val="-3"/>
          <w:sz w:val="24"/>
        </w:rPr>
        <w:t xml:space="preserve"> </w:t>
      </w:r>
      <w:r w:rsidRPr="005108E4">
        <w:rPr>
          <w:sz w:val="24"/>
        </w:rPr>
        <w:t>§</w:t>
      </w:r>
      <w:r w:rsidRPr="005108E4">
        <w:rPr>
          <w:spacing w:val="-2"/>
          <w:sz w:val="24"/>
        </w:rPr>
        <w:t xml:space="preserve"> </w:t>
      </w:r>
      <w:r w:rsidRPr="005108E4">
        <w:rPr>
          <w:sz w:val="24"/>
        </w:rPr>
        <w:t>10</w:t>
      </w:r>
      <w:r w:rsidRPr="005108E4">
        <w:rPr>
          <w:spacing w:val="-3"/>
          <w:sz w:val="24"/>
        </w:rPr>
        <w:t xml:space="preserve"> </w:t>
      </w:r>
      <w:r w:rsidRPr="005108E4">
        <w:rPr>
          <w:sz w:val="24"/>
        </w:rPr>
        <w:t>and</w:t>
      </w:r>
      <w:r w:rsidRPr="005108E4">
        <w:rPr>
          <w:spacing w:val="-2"/>
          <w:sz w:val="24"/>
        </w:rPr>
        <w:t xml:space="preserve"> </w:t>
      </w:r>
      <w:r w:rsidRPr="005108E4">
        <w:rPr>
          <w:sz w:val="24"/>
        </w:rPr>
        <w:t>M.G.L.</w:t>
      </w:r>
      <w:r w:rsidRPr="005108E4">
        <w:rPr>
          <w:spacing w:val="-3"/>
          <w:sz w:val="24"/>
        </w:rPr>
        <w:t xml:space="preserve"> </w:t>
      </w:r>
      <w:r w:rsidRPr="005108E4">
        <w:rPr>
          <w:sz w:val="24"/>
        </w:rPr>
        <w:t>c.</w:t>
      </w:r>
      <w:r w:rsidRPr="005108E4">
        <w:rPr>
          <w:spacing w:val="-2"/>
          <w:sz w:val="24"/>
        </w:rPr>
        <w:t xml:space="preserve"> </w:t>
      </w:r>
      <w:r w:rsidRPr="005108E4">
        <w:rPr>
          <w:sz w:val="24"/>
        </w:rPr>
        <w:t>4,</w:t>
      </w:r>
      <w:r w:rsidRPr="005108E4">
        <w:rPr>
          <w:spacing w:val="-3"/>
          <w:sz w:val="24"/>
        </w:rPr>
        <w:t xml:space="preserve"> </w:t>
      </w:r>
      <w:r w:rsidRPr="005108E4">
        <w:rPr>
          <w:sz w:val="24"/>
        </w:rPr>
        <w:t>§</w:t>
      </w:r>
      <w:r w:rsidRPr="005108E4">
        <w:rPr>
          <w:spacing w:val="-2"/>
          <w:sz w:val="24"/>
        </w:rPr>
        <w:t xml:space="preserve"> </w:t>
      </w:r>
      <w:r w:rsidRPr="005108E4">
        <w:rPr>
          <w:sz w:val="24"/>
        </w:rPr>
        <w:t>7,</w:t>
      </w:r>
      <w:r w:rsidRPr="005108E4">
        <w:rPr>
          <w:spacing w:val="-3"/>
          <w:sz w:val="24"/>
        </w:rPr>
        <w:t xml:space="preserve"> </w:t>
      </w:r>
      <w:r w:rsidRPr="005108E4">
        <w:rPr>
          <w:sz w:val="24"/>
        </w:rPr>
        <w:t>cl.</w:t>
      </w:r>
      <w:r w:rsidRPr="005108E4">
        <w:rPr>
          <w:spacing w:val="-2"/>
          <w:sz w:val="24"/>
        </w:rPr>
        <w:t xml:space="preserve"> </w:t>
      </w:r>
      <w:r w:rsidRPr="005108E4">
        <w:rPr>
          <w:sz w:val="24"/>
        </w:rPr>
        <w:t>26.</w:t>
      </w:r>
    </w:p>
    <w:p w14:paraId="3E376579" w14:textId="77777777" w:rsidR="00DA2759" w:rsidRPr="005108E4" w:rsidRDefault="009A7511">
      <w:pPr>
        <w:pStyle w:val="ListParagraph"/>
        <w:numPr>
          <w:ilvl w:val="3"/>
          <w:numId w:val="52"/>
        </w:numPr>
        <w:tabs>
          <w:tab w:val="left" w:pos="2091"/>
        </w:tabs>
        <w:spacing w:before="7" w:line="242" w:lineRule="auto"/>
        <w:ind w:right="115" w:firstLine="0"/>
        <w:rPr>
          <w:sz w:val="24"/>
        </w:rPr>
      </w:pPr>
      <w:r w:rsidRPr="005108E4">
        <w:rPr>
          <w:sz w:val="24"/>
          <w:u w:val="single"/>
        </w:rPr>
        <w:t>Application</w:t>
      </w:r>
      <w:r w:rsidRPr="005108E4">
        <w:rPr>
          <w:spacing w:val="-14"/>
          <w:sz w:val="24"/>
          <w:u w:val="single"/>
        </w:rPr>
        <w:t xml:space="preserve"> </w:t>
      </w:r>
      <w:r w:rsidRPr="005108E4">
        <w:rPr>
          <w:sz w:val="24"/>
          <w:u w:val="single"/>
        </w:rPr>
        <w:t>of</w:t>
      </w:r>
      <w:r w:rsidRPr="005108E4">
        <w:rPr>
          <w:spacing w:val="-14"/>
          <w:sz w:val="24"/>
          <w:u w:val="single"/>
        </w:rPr>
        <w:t xml:space="preserve"> </w:t>
      </w:r>
      <w:r w:rsidRPr="005108E4">
        <w:rPr>
          <w:sz w:val="24"/>
          <w:u w:val="single"/>
        </w:rPr>
        <w:t>Intent</w:t>
      </w:r>
      <w:r w:rsidRPr="005108E4">
        <w:rPr>
          <w:sz w:val="24"/>
        </w:rPr>
        <w:t>.</w:t>
      </w:r>
      <w:r w:rsidRPr="005108E4">
        <w:rPr>
          <w:spacing w:val="33"/>
          <w:sz w:val="24"/>
        </w:rPr>
        <w:t xml:space="preserve"> </w:t>
      </w:r>
      <w:r w:rsidRPr="005108E4">
        <w:rPr>
          <w:sz w:val="24"/>
        </w:rPr>
        <w:t>An</w:t>
      </w:r>
      <w:r w:rsidRPr="005108E4">
        <w:rPr>
          <w:spacing w:val="-16"/>
          <w:sz w:val="24"/>
        </w:rPr>
        <w:t xml:space="preserve"> </w:t>
      </w:r>
      <w:r w:rsidRPr="005108E4">
        <w:rPr>
          <w:sz w:val="24"/>
        </w:rPr>
        <w:t>applicant</w:t>
      </w:r>
      <w:r w:rsidRPr="005108E4">
        <w:rPr>
          <w:spacing w:val="-15"/>
          <w:sz w:val="24"/>
        </w:rPr>
        <w:t xml:space="preserve"> </w:t>
      </w:r>
      <w:r w:rsidRPr="005108E4">
        <w:rPr>
          <w:sz w:val="24"/>
        </w:rPr>
        <w:t>for</w:t>
      </w:r>
      <w:r w:rsidRPr="005108E4">
        <w:rPr>
          <w:spacing w:val="-16"/>
          <w:sz w:val="24"/>
        </w:rPr>
        <w:t xml:space="preserve"> </w:t>
      </w:r>
      <w:r w:rsidRPr="005108E4">
        <w:rPr>
          <w:sz w:val="24"/>
        </w:rPr>
        <w:t>licensure</w:t>
      </w:r>
      <w:r w:rsidRPr="005108E4">
        <w:rPr>
          <w:spacing w:val="-17"/>
          <w:sz w:val="24"/>
        </w:rPr>
        <w:t xml:space="preserve"> </w:t>
      </w:r>
      <w:r w:rsidRPr="005108E4">
        <w:rPr>
          <w:sz w:val="24"/>
        </w:rPr>
        <w:t>as</w:t>
      </w:r>
      <w:r w:rsidRPr="005108E4">
        <w:rPr>
          <w:spacing w:val="-15"/>
          <w:sz w:val="24"/>
        </w:rPr>
        <w:t xml:space="preserve"> </w:t>
      </w:r>
      <w:r w:rsidRPr="005108E4">
        <w:rPr>
          <w:sz w:val="24"/>
        </w:rPr>
        <w:t>an</w:t>
      </w:r>
      <w:r w:rsidRPr="005108E4">
        <w:rPr>
          <w:spacing w:val="-16"/>
          <w:sz w:val="24"/>
        </w:rPr>
        <w:t xml:space="preserve"> </w:t>
      </w:r>
      <w:r w:rsidRPr="005108E4">
        <w:rPr>
          <w:sz w:val="24"/>
        </w:rPr>
        <w:t>MTC</w:t>
      </w:r>
      <w:r w:rsidRPr="005108E4">
        <w:rPr>
          <w:spacing w:val="-13"/>
          <w:sz w:val="24"/>
        </w:rPr>
        <w:t xml:space="preserve"> </w:t>
      </w:r>
      <w:r w:rsidRPr="005108E4">
        <w:rPr>
          <w:sz w:val="24"/>
        </w:rPr>
        <w:t>shall</w:t>
      </w:r>
      <w:r w:rsidRPr="005108E4">
        <w:rPr>
          <w:spacing w:val="-13"/>
          <w:sz w:val="24"/>
        </w:rPr>
        <w:t xml:space="preserve"> </w:t>
      </w:r>
      <w:r w:rsidRPr="005108E4">
        <w:rPr>
          <w:sz w:val="24"/>
        </w:rPr>
        <w:t>submit</w:t>
      </w:r>
      <w:r w:rsidRPr="005108E4">
        <w:rPr>
          <w:spacing w:val="-13"/>
          <w:sz w:val="24"/>
        </w:rPr>
        <w:t xml:space="preserve"> </w:t>
      </w:r>
      <w:r w:rsidRPr="005108E4">
        <w:rPr>
          <w:sz w:val="24"/>
        </w:rPr>
        <w:t>the</w:t>
      </w:r>
      <w:r w:rsidRPr="005108E4">
        <w:rPr>
          <w:spacing w:val="-14"/>
          <w:sz w:val="24"/>
        </w:rPr>
        <w:t xml:space="preserve"> </w:t>
      </w:r>
      <w:r w:rsidRPr="005108E4">
        <w:rPr>
          <w:sz w:val="24"/>
        </w:rPr>
        <w:t>following as part of the Application of</w:t>
      </w:r>
      <w:r w:rsidRPr="005108E4">
        <w:rPr>
          <w:spacing w:val="-7"/>
          <w:sz w:val="24"/>
        </w:rPr>
        <w:t xml:space="preserve"> </w:t>
      </w:r>
      <w:r w:rsidRPr="005108E4">
        <w:rPr>
          <w:sz w:val="24"/>
        </w:rPr>
        <w:t>Intent:</w:t>
      </w:r>
    </w:p>
    <w:p w14:paraId="6E3C986A" w14:textId="77777777" w:rsidR="00DA2759" w:rsidRPr="005108E4" w:rsidRDefault="009A7511">
      <w:pPr>
        <w:pStyle w:val="ListParagraph"/>
        <w:numPr>
          <w:ilvl w:val="4"/>
          <w:numId w:val="52"/>
        </w:numPr>
        <w:tabs>
          <w:tab w:val="left" w:pos="2367"/>
        </w:tabs>
        <w:spacing w:before="2" w:line="242" w:lineRule="auto"/>
        <w:ind w:right="117" w:firstLine="0"/>
        <w:rPr>
          <w:sz w:val="24"/>
        </w:rPr>
      </w:pPr>
      <w:r w:rsidRPr="005108E4">
        <w:rPr>
          <w:sz w:val="24"/>
        </w:rPr>
        <w:t>Documentation</w:t>
      </w:r>
      <w:r w:rsidRPr="005108E4">
        <w:rPr>
          <w:spacing w:val="-14"/>
          <w:sz w:val="24"/>
        </w:rPr>
        <w:t xml:space="preserve"> </w:t>
      </w:r>
      <w:r w:rsidRPr="005108E4">
        <w:rPr>
          <w:sz w:val="24"/>
        </w:rPr>
        <w:t>that</w:t>
      </w:r>
      <w:r w:rsidRPr="005108E4">
        <w:rPr>
          <w:spacing w:val="-13"/>
          <w:sz w:val="24"/>
        </w:rPr>
        <w:t xml:space="preserve"> </w:t>
      </w:r>
      <w:r w:rsidRPr="005108E4">
        <w:rPr>
          <w:sz w:val="24"/>
        </w:rPr>
        <w:t>the</w:t>
      </w:r>
      <w:r w:rsidRPr="005108E4">
        <w:rPr>
          <w:spacing w:val="-14"/>
          <w:sz w:val="24"/>
        </w:rPr>
        <w:t xml:space="preserve"> </w:t>
      </w:r>
      <w:r w:rsidRPr="005108E4">
        <w:rPr>
          <w:sz w:val="24"/>
        </w:rPr>
        <w:t>MTC</w:t>
      </w:r>
      <w:r w:rsidRPr="005108E4">
        <w:rPr>
          <w:spacing w:val="-12"/>
          <w:sz w:val="24"/>
        </w:rPr>
        <w:t xml:space="preserve"> </w:t>
      </w:r>
      <w:r w:rsidRPr="005108E4">
        <w:rPr>
          <w:sz w:val="24"/>
        </w:rPr>
        <w:t>is</w:t>
      </w:r>
      <w:r w:rsidRPr="005108E4">
        <w:rPr>
          <w:spacing w:val="-14"/>
          <w:sz w:val="24"/>
        </w:rPr>
        <w:t xml:space="preserve"> </w:t>
      </w:r>
      <w:r w:rsidRPr="005108E4">
        <w:rPr>
          <w:sz w:val="24"/>
        </w:rPr>
        <w:t>an</w:t>
      </w:r>
      <w:r w:rsidRPr="005108E4">
        <w:rPr>
          <w:spacing w:val="-11"/>
          <w:sz w:val="24"/>
        </w:rPr>
        <w:t xml:space="preserve"> </w:t>
      </w:r>
      <w:r w:rsidRPr="005108E4">
        <w:rPr>
          <w:sz w:val="24"/>
        </w:rPr>
        <w:t>entity</w:t>
      </w:r>
      <w:r w:rsidRPr="005108E4">
        <w:rPr>
          <w:spacing w:val="-18"/>
          <w:sz w:val="24"/>
        </w:rPr>
        <w:t xml:space="preserve"> </w:t>
      </w:r>
      <w:r w:rsidRPr="005108E4">
        <w:rPr>
          <w:sz w:val="24"/>
        </w:rPr>
        <w:t>registered</w:t>
      </w:r>
      <w:r w:rsidRPr="005108E4">
        <w:rPr>
          <w:spacing w:val="-11"/>
          <w:sz w:val="24"/>
        </w:rPr>
        <w:t xml:space="preserve"> </w:t>
      </w:r>
      <w:r w:rsidRPr="005108E4">
        <w:rPr>
          <w:sz w:val="24"/>
        </w:rPr>
        <w:t>to</w:t>
      </w:r>
      <w:r w:rsidRPr="005108E4">
        <w:rPr>
          <w:spacing w:val="-12"/>
          <w:sz w:val="24"/>
        </w:rPr>
        <w:t xml:space="preserve"> </w:t>
      </w:r>
      <w:r w:rsidRPr="005108E4">
        <w:rPr>
          <w:sz w:val="24"/>
        </w:rPr>
        <w:t>do</w:t>
      </w:r>
      <w:r w:rsidRPr="005108E4">
        <w:rPr>
          <w:spacing w:val="-11"/>
          <w:sz w:val="24"/>
        </w:rPr>
        <w:t xml:space="preserve"> </w:t>
      </w:r>
      <w:r w:rsidRPr="005108E4">
        <w:rPr>
          <w:sz w:val="24"/>
        </w:rPr>
        <w:t>business</w:t>
      </w:r>
      <w:r w:rsidRPr="005108E4">
        <w:rPr>
          <w:spacing w:val="-12"/>
          <w:sz w:val="24"/>
        </w:rPr>
        <w:t xml:space="preserve"> </w:t>
      </w:r>
      <w:r w:rsidRPr="005108E4">
        <w:rPr>
          <w:sz w:val="24"/>
        </w:rPr>
        <w:t>in</w:t>
      </w:r>
      <w:r w:rsidRPr="005108E4">
        <w:rPr>
          <w:spacing w:val="-11"/>
          <w:sz w:val="24"/>
        </w:rPr>
        <w:t xml:space="preserve"> </w:t>
      </w:r>
      <w:r w:rsidRPr="005108E4">
        <w:rPr>
          <w:sz w:val="24"/>
        </w:rPr>
        <w:t xml:space="preserve">Massachusetts and a list of all Persons or Entities Having Direct or Indirect Control. In addition, the applicant shall submit any contractual, management, or other written document that explicitly or implicitly </w:t>
      </w:r>
      <w:r w:rsidRPr="005108E4">
        <w:rPr>
          <w:spacing w:val="-3"/>
          <w:sz w:val="24"/>
        </w:rPr>
        <w:t xml:space="preserve">conveys </w:t>
      </w:r>
      <w:r w:rsidRPr="005108E4">
        <w:rPr>
          <w:sz w:val="24"/>
        </w:rPr>
        <w:t>direct or indirect control over the MTC to the listed person or entity pursuant to 935 CMR</w:t>
      </w:r>
      <w:r w:rsidRPr="005108E4">
        <w:rPr>
          <w:spacing w:val="-16"/>
          <w:sz w:val="24"/>
        </w:rPr>
        <w:t xml:space="preserve"> </w:t>
      </w:r>
      <w:r w:rsidRPr="005108E4">
        <w:rPr>
          <w:sz w:val="24"/>
        </w:rPr>
        <w:t>501.050(1)(b);</w:t>
      </w:r>
    </w:p>
    <w:p w14:paraId="25B002F6" w14:textId="77777777" w:rsidR="00DA2759" w:rsidRPr="005108E4" w:rsidRDefault="009A7511">
      <w:pPr>
        <w:pStyle w:val="ListParagraph"/>
        <w:numPr>
          <w:ilvl w:val="4"/>
          <w:numId w:val="52"/>
        </w:numPr>
        <w:tabs>
          <w:tab w:val="left" w:pos="2496"/>
        </w:tabs>
        <w:spacing w:before="3" w:line="244" w:lineRule="auto"/>
        <w:ind w:right="110" w:firstLine="0"/>
        <w:rPr>
          <w:sz w:val="24"/>
        </w:rPr>
      </w:pPr>
      <w:r w:rsidRPr="005108E4">
        <w:rPr>
          <w:sz w:val="24"/>
        </w:rPr>
        <w:t>A disclosure of an interest of each individual named in the application in any Marijuana</w:t>
      </w:r>
      <w:r w:rsidRPr="005108E4">
        <w:rPr>
          <w:spacing w:val="-30"/>
          <w:sz w:val="24"/>
        </w:rPr>
        <w:t xml:space="preserve"> </w:t>
      </w:r>
      <w:r w:rsidRPr="005108E4">
        <w:rPr>
          <w:sz w:val="24"/>
        </w:rPr>
        <w:t>Establishment</w:t>
      </w:r>
      <w:r w:rsidRPr="005108E4">
        <w:rPr>
          <w:spacing w:val="-27"/>
          <w:sz w:val="24"/>
        </w:rPr>
        <w:t xml:space="preserve"> </w:t>
      </w:r>
      <w:r w:rsidRPr="005108E4">
        <w:rPr>
          <w:sz w:val="24"/>
        </w:rPr>
        <w:t>or</w:t>
      </w:r>
      <w:r w:rsidRPr="005108E4">
        <w:rPr>
          <w:spacing w:val="-28"/>
          <w:sz w:val="24"/>
        </w:rPr>
        <w:t xml:space="preserve"> </w:t>
      </w:r>
      <w:r w:rsidRPr="005108E4">
        <w:rPr>
          <w:sz w:val="24"/>
        </w:rPr>
        <w:t>MTC</w:t>
      </w:r>
      <w:r w:rsidRPr="005108E4">
        <w:rPr>
          <w:spacing w:val="-27"/>
          <w:sz w:val="24"/>
        </w:rPr>
        <w:t xml:space="preserve"> </w:t>
      </w:r>
      <w:r w:rsidRPr="005108E4">
        <w:rPr>
          <w:sz w:val="24"/>
        </w:rPr>
        <w:t>application</w:t>
      </w:r>
      <w:r w:rsidRPr="005108E4">
        <w:rPr>
          <w:spacing w:val="-29"/>
          <w:sz w:val="24"/>
        </w:rPr>
        <w:t xml:space="preserve"> </w:t>
      </w:r>
      <w:r w:rsidRPr="005108E4">
        <w:rPr>
          <w:sz w:val="24"/>
        </w:rPr>
        <w:t>for</w:t>
      </w:r>
      <w:r w:rsidRPr="005108E4">
        <w:rPr>
          <w:spacing w:val="-28"/>
          <w:sz w:val="24"/>
        </w:rPr>
        <w:t xml:space="preserve"> </w:t>
      </w:r>
      <w:r w:rsidRPr="005108E4">
        <w:rPr>
          <w:sz w:val="24"/>
        </w:rPr>
        <w:t>licensure</w:t>
      </w:r>
      <w:r w:rsidRPr="005108E4">
        <w:rPr>
          <w:spacing w:val="-29"/>
          <w:sz w:val="24"/>
        </w:rPr>
        <w:t xml:space="preserve"> </w:t>
      </w:r>
      <w:r w:rsidRPr="005108E4">
        <w:rPr>
          <w:sz w:val="24"/>
        </w:rPr>
        <w:t>or</w:t>
      </w:r>
      <w:r w:rsidRPr="005108E4">
        <w:rPr>
          <w:spacing w:val="-28"/>
          <w:sz w:val="24"/>
        </w:rPr>
        <w:t xml:space="preserve"> </w:t>
      </w:r>
      <w:r w:rsidRPr="005108E4">
        <w:rPr>
          <w:sz w:val="24"/>
        </w:rPr>
        <w:t>Licensee</w:t>
      </w:r>
      <w:r w:rsidRPr="005108E4">
        <w:rPr>
          <w:spacing w:val="-31"/>
          <w:sz w:val="24"/>
        </w:rPr>
        <w:t xml:space="preserve"> </w:t>
      </w:r>
      <w:r w:rsidRPr="005108E4">
        <w:rPr>
          <w:sz w:val="24"/>
        </w:rPr>
        <w:t>in</w:t>
      </w:r>
      <w:r w:rsidRPr="005108E4">
        <w:rPr>
          <w:spacing w:val="-30"/>
          <w:sz w:val="24"/>
        </w:rPr>
        <w:t xml:space="preserve"> </w:t>
      </w:r>
      <w:r w:rsidRPr="005108E4">
        <w:rPr>
          <w:spacing w:val="-3"/>
          <w:sz w:val="24"/>
        </w:rPr>
        <w:t>Massachusetts;</w:t>
      </w:r>
    </w:p>
    <w:p w14:paraId="6C6E52EF" w14:textId="77777777" w:rsidR="00DA2759" w:rsidRPr="005108E4" w:rsidRDefault="009A7511">
      <w:pPr>
        <w:pStyle w:val="ListParagraph"/>
        <w:numPr>
          <w:ilvl w:val="4"/>
          <w:numId w:val="52"/>
        </w:numPr>
        <w:tabs>
          <w:tab w:val="left" w:pos="2345"/>
        </w:tabs>
        <w:spacing w:line="244" w:lineRule="auto"/>
        <w:ind w:right="118" w:firstLine="0"/>
        <w:rPr>
          <w:sz w:val="24"/>
        </w:rPr>
      </w:pPr>
      <w:r w:rsidRPr="005108E4">
        <w:rPr>
          <w:sz w:val="24"/>
        </w:rPr>
        <w:t>Documentation</w:t>
      </w:r>
      <w:r w:rsidRPr="005108E4">
        <w:rPr>
          <w:spacing w:val="-22"/>
          <w:sz w:val="24"/>
        </w:rPr>
        <w:t xml:space="preserve"> </w:t>
      </w:r>
      <w:r w:rsidRPr="005108E4">
        <w:rPr>
          <w:sz w:val="24"/>
        </w:rPr>
        <w:t>disclosing</w:t>
      </w:r>
      <w:r w:rsidRPr="005108E4">
        <w:rPr>
          <w:spacing w:val="-24"/>
          <w:sz w:val="24"/>
        </w:rPr>
        <w:t xml:space="preserve"> </w:t>
      </w:r>
      <w:r w:rsidRPr="005108E4">
        <w:rPr>
          <w:sz w:val="24"/>
        </w:rPr>
        <w:t>whether</w:t>
      </w:r>
      <w:r w:rsidRPr="005108E4">
        <w:rPr>
          <w:spacing w:val="-23"/>
          <w:sz w:val="24"/>
        </w:rPr>
        <w:t xml:space="preserve"> </w:t>
      </w:r>
      <w:r w:rsidRPr="005108E4">
        <w:rPr>
          <w:sz w:val="24"/>
        </w:rPr>
        <w:t>any</w:t>
      </w:r>
      <w:r w:rsidRPr="005108E4">
        <w:rPr>
          <w:spacing w:val="-29"/>
          <w:sz w:val="24"/>
        </w:rPr>
        <w:t xml:space="preserve"> </w:t>
      </w:r>
      <w:r w:rsidRPr="005108E4">
        <w:rPr>
          <w:sz w:val="24"/>
        </w:rPr>
        <w:t>individual</w:t>
      </w:r>
      <w:r w:rsidRPr="005108E4">
        <w:rPr>
          <w:spacing w:val="-23"/>
          <w:sz w:val="24"/>
        </w:rPr>
        <w:t xml:space="preserve"> </w:t>
      </w:r>
      <w:r w:rsidRPr="005108E4">
        <w:rPr>
          <w:sz w:val="24"/>
        </w:rPr>
        <w:t>named</w:t>
      </w:r>
      <w:r w:rsidRPr="005108E4">
        <w:rPr>
          <w:spacing w:val="-24"/>
          <w:sz w:val="24"/>
        </w:rPr>
        <w:t xml:space="preserve"> </w:t>
      </w:r>
      <w:r w:rsidRPr="005108E4">
        <w:rPr>
          <w:sz w:val="24"/>
        </w:rPr>
        <w:t>in</w:t>
      </w:r>
      <w:r w:rsidRPr="005108E4">
        <w:rPr>
          <w:spacing w:val="-25"/>
          <w:sz w:val="24"/>
        </w:rPr>
        <w:t xml:space="preserve"> </w:t>
      </w:r>
      <w:r w:rsidRPr="005108E4">
        <w:rPr>
          <w:sz w:val="24"/>
        </w:rPr>
        <w:t>the</w:t>
      </w:r>
      <w:r w:rsidRPr="005108E4">
        <w:rPr>
          <w:spacing w:val="-25"/>
          <w:sz w:val="24"/>
        </w:rPr>
        <w:t xml:space="preserve"> </w:t>
      </w:r>
      <w:r w:rsidRPr="005108E4">
        <w:rPr>
          <w:sz w:val="24"/>
        </w:rPr>
        <w:t>application</w:t>
      </w:r>
      <w:r w:rsidRPr="005108E4">
        <w:rPr>
          <w:spacing w:val="-24"/>
          <w:sz w:val="24"/>
        </w:rPr>
        <w:t xml:space="preserve"> </w:t>
      </w:r>
      <w:r w:rsidRPr="005108E4">
        <w:rPr>
          <w:sz w:val="24"/>
        </w:rPr>
        <w:t>have</w:t>
      </w:r>
      <w:r w:rsidRPr="005108E4">
        <w:rPr>
          <w:spacing w:val="-23"/>
          <w:sz w:val="24"/>
        </w:rPr>
        <w:t xml:space="preserve"> </w:t>
      </w:r>
      <w:r w:rsidRPr="005108E4">
        <w:rPr>
          <w:sz w:val="24"/>
        </w:rPr>
        <w:t>past or present business interests in Other</w:t>
      </w:r>
      <w:r w:rsidRPr="005108E4">
        <w:rPr>
          <w:spacing w:val="-6"/>
          <w:sz w:val="24"/>
        </w:rPr>
        <w:t xml:space="preserve"> </w:t>
      </w:r>
      <w:r w:rsidRPr="005108E4">
        <w:rPr>
          <w:sz w:val="24"/>
        </w:rPr>
        <w:t>Jurisdictions;</w:t>
      </w:r>
    </w:p>
    <w:p w14:paraId="5F70842C" w14:textId="77777777" w:rsidR="00DA2759" w:rsidRPr="005108E4" w:rsidRDefault="009A7511">
      <w:pPr>
        <w:pStyle w:val="ListParagraph"/>
        <w:numPr>
          <w:ilvl w:val="4"/>
          <w:numId w:val="52"/>
        </w:numPr>
        <w:tabs>
          <w:tab w:val="left" w:pos="2403"/>
        </w:tabs>
        <w:spacing w:line="242" w:lineRule="auto"/>
        <w:ind w:right="118" w:firstLine="0"/>
        <w:rPr>
          <w:sz w:val="24"/>
        </w:rPr>
      </w:pPr>
      <w:r w:rsidRPr="005108E4">
        <w:rPr>
          <w:sz w:val="24"/>
        </w:rPr>
        <w:t>Documentation detailing the amounts and sources of capital resources available to the</w:t>
      </w:r>
      <w:r w:rsidRPr="005108E4">
        <w:rPr>
          <w:spacing w:val="-10"/>
          <w:sz w:val="24"/>
        </w:rPr>
        <w:t xml:space="preserve"> </w:t>
      </w:r>
      <w:r w:rsidRPr="005108E4">
        <w:rPr>
          <w:sz w:val="24"/>
        </w:rPr>
        <w:t>applicant</w:t>
      </w:r>
      <w:r w:rsidRPr="005108E4">
        <w:rPr>
          <w:spacing w:val="-9"/>
          <w:sz w:val="24"/>
        </w:rPr>
        <w:t xml:space="preserve"> </w:t>
      </w:r>
      <w:r w:rsidRPr="005108E4">
        <w:rPr>
          <w:sz w:val="24"/>
        </w:rPr>
        <w:t>from</w:t>
      </w:r>
      <w:r w:rsidRPr="005108E4">
        <w:rPr>
          <w:spacing w:val="-8"/>
          <w:sz w:val="24"/>
        </w:rPr>
        <w:t xml:space="preserve"> </w:t>
      </w:r>
      <w:r w:rsidRPr="005108E4">
        <w:rPr>
          <w:sz w:val="24"/>
        </w:rPr>
        <w:t>any</w:t>
      </w:r>
      <w:r w:rsidRPr="005108E4">
        <w:rPr>
          <w:spacing w:val="-14"/>
          <w:sz w:val="24"/>
        </w:rPr>
        <w:t xml:space="preserve"> </w:t>
      </w:r>
      <w:r w:rsidRPr="005108E4">
        <w:rPr>
          <w:sz w:val="24"/>
        </w:rPr>
        <w:t>individual</w:t>
      </w:r>
      <w:r w:rsidRPr="005108E4">
        <w:rPr>
          <w:spacing w:val="-6"/>
          <w:sz w:val="24"/>
        </w:rPr>
        <w:t xml:space="preserve"> </w:t>
      </w:r>
      <w:r w:rsidRPr="005108E4">
        <w:rPr>
          <w:sz w:val="24"/>
        </w:rPr>
        <w:t>or</w:t>
      </w:r>
      <w:r w:rsidRPr="005108E4">
        <w:rPr>
          <w:spacing w:val="-7"/>
          <w:sz w:val="24"/>
        </w:rPr>
        <w:t xml:space="preserve"> </w:t>
      </w:r>
      <w:r w:rsidRPr="005108E4">
        <w:rPr>
          <w:sz w:val="24"/>
        </w:rPr>
        <w:t>entity</w:t>
      </w:r>
      <w:r w:rsidRPr="005108E4">
        <w:rPr>
          <w:spacing w:val="-14"/>
          <w:sz w:val="24"/>
        </w:rPr>
        <w:t xml:space="preserve"> </w:t>
      </w:r>
      <w:r w:rsidRPr="005108E4">
        <w:rPr>
          <w:sz w:val="24"/>
        </w:rPr>
        <w:t>that</w:t>
      </w:r>
      <w:r w:rsidRPr="005108E4">
        <w:rPr>
          <w:spacing w:val="-5"/>
          <w:sz w:val="24"/>
        </w:rPr>
        <w:t xml:space="preserve"> </w:t>
      </w:r>
      <w:r w:rsidRPr="005108E4">
        <w:rPr>
          <w:sz w:val="24"/>
        </w:rPr>
        <w:t>will</w:t>
      </w:r>
      <w:r w:rsidRPr="005108E4">
        <w:rPr>
          <w:spacing w:val="-6"/>
          <w:sz w:val="24"/>
        </w:rPr>
        <w:t xml:space="preserve"> </w:t>
      </w:r>
      <w:r w:rsidRPr="005108E4">
        <w:rPr>
          <w:sz w:val="24"/>
        </w:rPr>
        <w:t>be</w:t>
      </w:r>
      <w:r w:rsidRPr="005108E4">
        <w:rPr>
          <w:spacing w:val="-8"/>
          <w:sz w:val="24"/>
        </w:rPr>
        <w:t xml:space="preserve"> </w:t>
      </w:r>
      <w:r w:rsidRPr="005108E4">
        <w:rPr>
          <w:sz w:val="24"/>
        </w:rPr>
        <w:t>contributing</w:t>
      </w:r>
      <w:r w:rsidRPr="005108E4">
        <w:rPr>
          <w:spacing w:val="-9"/>
          <w:sz w:val="24"/>
        </w:rPr>
        <w:t xml:space="preserve"> </w:t>
      </w:r>
      <w:r w:rsidRPr="005108E4">
        <w:rPr>
          <w:sz w:val="24"/>
        </w:rPr>
        <w:t>capital</w:t>
      </w:r>
      <w:r w:rsidRPr="005108E4">
        <w:rPr>
          <w:spacing w:val="-8"/>
          <w:sz w:val="24"/>
        </w:rPr>
        <w:t xml:space="preserve"> </w:t>
      </w:r>
      <w:r w:rsidRPr="005108E4">
        <w:rPr>
          <w:sz w:val="24"/>
        </w:rPr>
        <w:t>resources</w:t>
      </w:r>
      <w:r w:rsidRPr="005108E4">
        <w:rPr>
          <w:spacing w:val="-9"/>
          <w:sz w:val="24"/>
        </w:rPr>
        <w:t xml:space="preserve"> </w:t>
      </w:r>
      <w:r w:rsidRPr="005108E4">
        <w:rPr>
          <w:sz w:val="24"/>
        </w:rPr>
        <w:t>to the applicant for purposes of establishing or operating the identified MTC for each License</w:t>
      </w:r>
      <w:r w:rsidRPr="005108E4">
        <w:rPr>
          <w:spacing w:val="-8"/>
          <w:sz w:val="24"/>
        </w:rPr>
        <w:t xml:space="preserve"> </w:t>
      </w:r>
      <w:r w:rsidRPr="005108E4">
        <w:rPr>
          <w:sz w:val="24"/>
        </w:rPr>
        <w:t>applied</w:t>
      </w:r>
      <w:r w:rsidRPr="005108E4">
        <w:rPr>
          <w:spacing w:val="-6"/>
          <w:sz w:val="24"/>
        </w:rPr>
        <w:t xml:space="preserve"> </w:t>
      </w:r>
      <w:r w:rsidRPr="005108E4">
        <w:rPr>
          <w:sz w:val="24"/>
        </w:rPr>
        <w:t>for.</w:t>
      </w:r>
      <w:r w:rsidRPr="005108E4">
        <w:rPr>
          <w:spacing w:val="47"/>
          <w:sz w:val="24"/>
        </w:rPr>
        <w:t xml:space="preserve"> </w:t>
      </w:r>
      <w:r w:rsidRPr="005108E4">
        <w:rPr>
          <w:spacing w:val="-3"/>
          <w:sz w:val="24"/>
        </w:rPr>
        <w:t>If</w:t>
      </w:r>
      <w:r w:rsidRPr="005108E4">
        <w:rPr>
          <w:spacing w:val="-7"/>
          <w:sz w:val="24"/>
        </w:rPr>
        <w:t xml:space="preserve"> </w:t>
      </w:r>
      <w:r w:rsidRPr="005108E4">
        <w:rPr>
          <w:sz w:val="24"/>
        </w:rPr>
        <w:t>any</w:t>
      </w:r>
      <w:r w:rsidRPr="005108E4">
        <w:rPr>
          <w:spacing w:val="-13"/>
          <w:sz w:val="24"/>
        </w:rPr>
        <w:t xml:space="preserve"> </w:t>
      </w:r>
      <w:r w:rsidRPr="005108E4">
        <w:rPr>
          <w:sz w:val="24"/>
        </w:rPr>
        <w:t>person</w:t>
      </w:r>
      <w:r w:rsidRPr="005108E4">
        <w:rPr>
          <w:spacing w:val="-9"/>
          <w:sz w:val="24"/>
        </w:rPr>
        <w:t xml:space="preserve"> </w:t>
      </w:r>
      <w:r w:rsidRPr="005108E4">
        <w:rPr>
          <w:sz w:val="24"/>
        </w:rPr>
        <w:t>or</w:t>
      </w:r>
      <w:r w:rsidRPr="005108E4">
        <w:rPr>
          <w:spacing w:val="-9"/>
          <w:sz w:val="24"/>
        </w:rPr>
        <w:t xml:space="preserve"> </w:t>
      </w:r>
      <w:r w:rsidRPr="005108E4">
        <w:rPr>
          <w:sz w:val="24"/>
        </w:rPr>
        <w:t>entity</w:t>
      </w:r>
      <w:r w:rsidRPr="005108E4">
        <w:rPr>
          <w:spacing w:val="-16"/>
          <w:sz w:val="24"/>
        </w:rPr>
        <w:t xml:space="preserve"> </w:t>
      </w:r>
      <w:r w:rsidRPr="005108E4">
        <w:rPr>
          <w:sz w:val="24"/>
        </w:rPr>
        <w:t>contributing</w:t>
      </w:r>
      <w:r w:rsidRPr="005108E4">
        <w:rPr>
          <w:spacing w:val="-11"/>
          <w:sz w:val="24"/>
        </w:rPr>
        <w:t xml:space="preserve"> </w:t>
      </w:r>
      <w:r w:rsidRPr="005108E4">
        <w:rPr>
          <w:sz w:val="24"/>
        </w:rPr>
        <w:t>initial</w:t>
      </w:r>
      <w:r w:rsidRPr="005108E4">
        <w:rPr>
          <w:spacing w:val="-9"/>
          <w:sz w:val="24"/>
        </w:rPr>
        <w:t xml:space="preserve"> </w:t>
      </w:r>
      <w:r w:rsidRPr="005108E4">
        <w:rPr>
          <w:sz w:val="24"/>
        </w:rPr>
        <w:t>capital,</w:t>
      </w:r>
      <w:r w:rsidRPr="005108E4">
        <w:rPr>
          <w:spacing w:val="-8"/>
          <w:sz w:val="24"/>
        </w:rPr>
        <w:t xml:space="preserve"> </w:t>
      </w:r>
      <w:r w:rsidRPr="005108E4">
        <w:rPr>
          <w:sz w:val="24"/>
        </w:rPr>
        <w:t>either</w:t>
      </w:r>
      <w:r w:rsidRPr="005108E4">
        <w:rPr>
          <w:spacing w:val="-9"/>
          <w:sz w:val="24"/>
        </w:rPr>
        <w:t xml:space="preserve"> </w:t>
      </w:r>
      <w:r w:rsidRPr="005108E4">
        <w:rPr>
          <w:sz w:val="24"/>
        </w:rPr>
        <w:t>in</w:t>
      </w:r>
      <w:r w:rsidRPr="005108E4">
        <w:rPr>
          <w:spacing w:val="-9"/>
          <w:sz w:val="24"/>
        </w:rPr>
        <w:t xml:space="preserve"> </w:t>
      </w:r>
      <w:r w:rsidRPr="005108E4">
        <w:rPr>
          <w:sz w:val="24"/>
        </w:rPr>
        <w:t>cash</w:t>
      </w:r>
      <w:r w:rsidRPr="005108E4">
        <w:rPr>
          <w:spacing w:val="-6"/>
          <w:sz w:val="24"/>
        </w:rPr>
        <w:t xml:space="preserve"> </w:t>
      </w:r>
      <w:r w:rsidRPr="005108E4">
        <w:rPr>
          <w:sz w:val="24"/>
        </w:rPr>
        <w:t>or in kind, would be classified as a Person or Entity Having Direct or Indirect Control, in exchange for the initial capital, they shall also be listed pursuant to 935 CMR 501.101(1)(a)1.</w:t>
      </w:r>
      <w:r w:rsidRPr="005108E4">
        <w:rPr>
          <w:spacing w:val="19"/>
          <w:sz w:val="24"/>
        </w:rPr>
        <w:t xml:space="preserve"> </w:t>
      </w:r>
      <w:r w:rsidRPr="005108E4">
        <w:rPr>
          <w:sz w:val="24"/>
        </w:rPr>
        <w:t>Information</w:t>
      </w:r>
      <w:r w:rsidRPr="005108E4">
        <w:rPr>
          <w:spacing w:val="-22"/>
          <w:sz w:val="24"/>
        </w:rPr>
        <w:t xml:space="preserve"> </w:t>
      </w:r>
      <w:r w:rsidRPr="005108E4">
        <w:rPr>
          <w:sz w:val="24"/>
        </w:rPr>
        <w:t>submitted</w:t>
      </w:r>
      <w:r w:rsidRPr="005108E4">
        <w:rPr>
          <w:spacing w:val="-21"/>
          <w:sz w:val="24"/>
        </w:rPr>
        <w:t xml:space="preserve"> </w:t>
      </w:r>
      <w:r w:rsidRPr="005108E4">
        <w:rPr>
          <w:sz w:val="24"/>
        </w:rPr>
        <w:t>shall</w:t>
      </w:r>
      <w:r w:rsidRPr="005108E4">
        <w:rPr>
          <w:spacing w:val="-22"/>
          <w:sz w:val="24"/>
        </w:rPr>
        <w:t xml:space="preserve"> </w:t>
      </w:r>
      <w:r w:rsidRPr="005108E4">
        <w:rPr>
          <w:sz w:val="24"/>
        </w:rPr>
        <w:t>be</w:t>
      </w:r>
      <w:r w:rsidRPr="005108E4">
        <w:rPr>
          <w:spacing w:val="-22"/>
          <w:sz w:val="24"/>
        </w:rPr>
        <w:t xml:space="preserve"> </w:t>
      </w:r>
      <w:r w:rsidRPr="005108E4">
        <w:rPr>
          <w:sz w:val="24"/>
        </w:rPr>
        <w:t>subject</w:t>
      </w:r>
      <w:r w:rsidRPr="005108E4">
        <w:rPr>
          <w:spacing w:val="-21"/>
          <w:sz w:val="24"/>
        </w:rPr>
        <w:t xml:space="preserve"> </w:t>
      </w:r>
      <w:r w:rsidRPr="005108E4">
        <w:rPr>
          <w:sz w:val="24"/>
        </w:rPr>
        <w:t>to</w:t>
      </w:r>
      <w:r w:rsidRPr="005108E4">
        <w:rPr>
          <w:spacing w:val="-22"/>
          <w:sz w:val="24"/>
        </w:rPr>
        <w:t xml:space="preserve"> </w:t>
      </w:r>
      <w:r w:rsidRPr="005108E4">
        <w:rPr>
          <w:sz w:val="24"/>
        </w:rPr>
        <w:t>review</w:t>
      </w:r>
      <w:r w:rsidRPr="005108E4">
        <w:rPr>
          <w:spacing w:val="-22"/>
          <w:sz w:val="24"/>
        </w:rPr>
        <w:t xml:space="preserve"> </w:t>
      </w:r>
      <w:r w:rsidRPr="005108E4">
        <w:rPr>
          <w:sz w:val="24"/>
        </w:rPr>
        <w:t>and</w:t>
      </w:r>
      <w:r w:rsidRPr="005108E4">
        <w:rPr>
          <w:spacing w:val="-21"/>
          <w:sz w:val="24"/>
        </w:rPr>
        <w:t xml:space="preserve"> </w:t>
      </w:r>
      <w:r w:rsidRPr="005108E4">
        <w:rPr>
          <w:sz w:val="24"/>
        </w:rPr>
        <w:t>verification</w:t>
      </w:r>
      <w:r w:rsidRPr="005108E4">
        <w:rPr>
          <w:spacing w:val="-22"/>
          <w:sz w:val="24"/>
        </w:rPr>
        <w:t xml:space="preserve"> </w:t>
      </w:r>
      <w:r w:rsidRPr="005108E4">
        <w:rPr>
          <w:sz w:val="24"/>
        </w:rPr>
        <w:t>by</w:t>
      </w:r>
      <w:r w:rsidRPr="005108E4">
        <w:rPr>
          <w:spacing w:val="-26"/>
          <w:sz w:val="24"/>
        </w:rPr>
        <w:t xml:space="preserve"> </w:t>
      </w:r>
      <w:r w:rsidRPr="005108E4">
        <w:rPr>
          <w:sz w:val="24"/>
        </w:rPr>
        <w:t>the Commission as a component of the application process. Required documentation shall include:</w:t>
      </w:r>
    </w:p>
    <w:p w14:paraId="7A8B74CE" w14:textId="77777777" w:rsidR="00DA2759" w:rsidRPr="005108E4" w:rsidRDefault="009A7511">
      <w:pPr>
        <w:pStyle w:val="ListParagraph"/>
        <w:numPr>
          <w:ilvl w:val="5"/>
          <w:numId w:val="52"/>
        </w:numPr>
        <w:tabs>
          <w:tab w:val="left" w:pos="2741"/>
        </w:tabs>
        <w:spacing w:before="1"/>
        <w:rPr>
          <w:sz w:val="24"/>
        </w:rPr>
      </w:pPr>
      <w:r w:rsidRPr="005108E4">
        <w:rPr>
          <w:sz w:val="24"/>
        </w:rPr>
        <w:t>The</w:t>
      </w:r>
      <w:r w:rsidRPr="005108E4">
        <w:rPr>
          <w:spacing w:val="-5"/>
          <w:sz w:val="24"/>
        </w:rPr>
        <w:t xml:space="preserve"> </w:t>
      </w:r>
      <w:r w:rsidRPr="005108E4">
        <w:rPr>
          <w:sz w:val="24"/>
        </w:rPr>
        <w:t>proper</w:t>
      </w:r>
      <w:r w:rsidRPr="005108E4">
        <w:rPr>
          <w:spacing w:val="-4"/>
          <w:sz w:val="24"/>
        </w:rPr>
        <w:t xml:space="preserve"> </w:t>
      </w:r>
      <w:r w:rsidRPr="005108E4">
        <w:rPr>
          <w:sz w:val="24"/>
        </w:rPr>
        <w:t>name</w:t>
      </w:r>
      <w:r w:rsidRPr="005108E4">
        <w:rPr>
          <w:spacing w:val="-5"/>
          <w:sz w:val="24"/>
        </w:rPr>
        <w:t xml:space="preserve"> </w:t>
      </w:r>
      <w:r w:rsidRPr="005108E4">
        <w:rPr>
          <w:sz w:val="24"/>
        </w:rPr>
        <w:t>of</w:t>
      </w:r>
      <w:r w:rsidRPr="005108E4">
        <w:rPr>
          <w:spacing w:val="-4"/>
          <w:sz w:val="24"/>
        </w:rPr>
        <w:t xml:space="preserve"> </w:t>
      </w:r>
      <w:r w:rsidRPr="005108E4">
        <w:rPr>
          <w:sz w:val="24"/>
        </w:rPr>
        <w:t>any</w:t>
      </w:r>
      <w:r w:rsidRPr="005108E4">
        <w:rPr>
          <w:spacing w:val="-10"/>
          <w:sz w:val="24"/>
        </w:rPr>
        <w:t xml:space="preserve"> </w:t>
      </w:r>
      <w:r w:rsidRPr="005108E4">
        <w:rPr>
          <w:sz w:val="24"/>
        </w:rPr>
        <w:t>individual</w:t>
      </w:r>
      <w:r w:rsidRPr="005108E4">
        <w:rPr>
          <w:spacing w:val="-3"/>
          <w:sz w:val="24"/>
        </w:rPr>
        <w:t xml:space="preserve"> </w:t>
      </w:r>
      <w:r w:rsidRPr="005108E4">
        <w:rPr>
          <w:sz w:val="24"/>
        </w:rPr>
        <w:t>or</w:t>
      </w:r>
      <w:r w:rsidRPr="005108E4">
        <w:rPr>
          <w:spacing w:val="-4"/>
          <w:sz w:val="24"/>
        </w:rPr>
        <w:t xml:space="preserve"> </w:t>
      </w:r>
      <w:r w:rsidRPr="005108E4">
        <w:rPr>
          <w:sz w:val="24"/>
        </w:rPr>
        <w:t>registered</w:t>
      </w:r>
      <w:r w:rsidRPr="005108E4">
        <w:rPr>
          <w:spacing w:val="-4"/>
          <w:sz w:val="24"/>
        </w:rPr>
        <w:t xml:space="preserve"> </w:t>
      </w:r>
      <w:r w:rsidRPr="005108E4">
        <w:rPr>
          <w:sz w:val="24"/>
        </w:rPr>
        <w:t>business</w:t>
      </w:r>
      <w:r w:rsidRPr="005108E4">
        <w:rPr>
          <w:spacing w:val="-3"/>
          <w:sz w:val="24"/>
        </w:rPr>
        <w:t xml:space="preserve"> </w:t>
      </w:r>
      <w:r w:rsidRPr="005108E4">
        <w:rPr>
          <w:sz w:val="24"/>
        </w:rPr>
        <w:t>name</w:t>
      </w:r>
      <w:r w:rsidRPr="005108E4">
        <w:rPr>
          <w:spacing w:val="-5"/>
          <w:sz w:val="24"/>
        </w:rPr>
        <w:t xml:space="preserve"> </w:t>
      </w:r>
      <w:r w:rsidRPr="005108E4">
        <w:rPr>
          <w:sz w:val="24"/>
        </w:rPr>
        <w:t>of</w:t>
      </w:r>
      <w:r w:rsidRPr="005108E4">
        <w:rPr>
          <w:spacing w:val="-3"/>
          <w:sz w:val="24"/>
        </w:rPr>
        <w:t xml:space="preserve"> </w:t>
      </w:r>
      <w:r w:rsidRPr="005108E4">
        <w:rPr>
          <w:sz w:val="24"/>
        </w:rPr>
        <w:t>any</w:t>
      </w:r>
      <w:r w:rsidRPr="005108E4">
        <w:rPr>
          <w:spacing w:val="-11"/>
          <w:sz w:val="24"/>
        </w:rPr>
        <w:t xml:space="preserve"> </w:t>
      </w:r>
      <w:r w:rsidRPr="005108E4">
        <w:rPr>
          <w:sz w:val="24"/>
        </w:rPr>
        <w:t>entity;</w:t>
      </w:r>
    </w:p>
    <w:p w14:paraId="530D0775" w14:textId="77777777" w:rsidR="00DA2759" w:rsidRPr="005108E4" w:rsidRDefault="009A7511">
      <w:pPr>
        <w:pStyle w:val="ListParagraph"/>
        <w:numPr>
          <w:ilvl w:val="5"/>
          <w:numId w:val="52"/>
        </w:numPr>
        <w:tabs>
          <w:tab w:val="left" w:pos="2756"/>
        </w:tabs>
        <w:spacing w:before="3" w:line="244" w:lineRule="auto"/>
        <w:ind w:left="2395" w:right="118" w:firstLine="0"/>
        <w:rPr>
          <w:sz w:val="24"/>
        </w:rPr>
      </w:pPr>
      <w:r w:rsidRPr="005108E4">
        <w:rPr>
          <w:sz w:val="24"/>
        </w:rPr>
        <w:t>The</w:t>
      </w:r>
      <w:r w:rsidRPr="005108E4">
        <w:rPr>
          <w:spacing w:val="-6"/>
          <w:sz w:val="24"/>
        </w:rPr>
        <w:t xml:space="preserve"> </w:t>
      </w:r>
      <w:r w:rsidRPr="005108E4">
        <w:rPr>
          <w:sz w:val="24"/>
        </w:rPr>
        <w:t>street</w:t>
      </w:r>
      <w:r w:rsidRPr="005108E4">
        <w:rPr>
          <w:spacing w:val="-3"/>
          <w:sz w:val="24"/>
        </w:rPr>
        <w:t xml:space="preserve"> </w:t>
      </w:r>
      <w:r w:rsidRPr="005108E4">
        <w:rPr>
          <w:sz w:val="24"/>
        </w:rPr>
        <w:t>address;</w:t>
      </w:r>
      <w:r w:rsidRPr="005108E4">
        <w:rPr>
          <w:spacing w:val="-4"/>
          <w:sz w:val="24"/>
        </w:rPr>
        <w:t xml:space="preserve"> </w:t>
      </w:r>
      <w:r w:rsidRPr="005108E4">
        <w:rPr>
          <w:sz w:val="24"/>
        </w:rPr>
        <w:t>provided</w:t>
      </w:r>
      <w:r w:rsidRPr="005108E4">
        <w:rPr>
          <w:spacing w:val="-4"/>
          <w:sz w:val="24"/>
        </w:rPr>
        <w:t xml:space="preserve"> </w:t>
      </w:r>
      <w:r w:rsidRPr="005108E4">
        <w:rPr>
          <w:sz w:val="24"/>
        </w:rPr>
        <w:t>however,</w:t>
      </w:r>
      <w:r w:rsidRPr="005108E4">
        <w:rPr>
          <w:spacing w:val="-5"/>
          <w:sz w:val="24"/>
        </w:rPr>
        <w:t xml:space="preserve"> </w:t>
      </w:r>
      <w:r w:rsidRPr="005108E4">
        <w:rPr>
          <w:sz w:val="24"/>
        </w:rPr>
        <w:t>that</w:t>
      </w:r>
      <w:r w:rsidRPr="005108E4">
        <w:rPr>
          <w:spacing w:val="-4"/>
          <w:sz w:val="24"/>
        </w:rPr>
        <w:t xml:space="preserve"> </w:t>
      </w:r>
      <w:r w:rsidRPr="005108E4">
        <w:rPr>
          <w:sz w:val="24"/>
        </w:rPr>
        <w:t>the</w:t>
      </w:r>
      <w:r w:rsidRPr="005108E4">
        <w:rPr>
          <w:spacing w:val="-2"/>
          <w:sz w:val="24"/>
        </w:rPr>
        <w:t xml:space="preserve"> </w:t>
      </w:r>
      <w:r w:rsidRPr="005108E4">
        <w:rPr>
          <w:sz w:val="24"/>
        </w:rPr>
        <w:t>address</w:t>
      </w:r>
      <w:r w:rsidRPr="005108E4">
        <w:rPr>
          <w:spacing w:val="-4"/>
          <w:sz w:val="24"/>
        </w:rPr>
        <w:t xml:space="preserve"> </w:t>
      </w:r>
      <w:r w:rsidRPr="005108E4">
        <w:rPr>
          <w:sz w:val="24"/>
        </w:rPr>
        <w:t>may</w:t>
      </w:r>
      <w:r w:rsidRPr="005108E4">
        <w:rPr>
          <w:spacing w:val="-11"/>
          <w:sz w:val="24"/>
        </w:rPr>
        <w:t xml:space="preserve"> </w:t>
      </w:r>
      <w:r w:rsidRPr="005108E4">
        <w:rPr>
          <w:sz w:val="24"/>
        </w:rPr>
        <w:t>not</w:t>
      </w:r>
      <w:r w:rsidRPr="005108E4">
        <w:rPr>
          <w:spacing w:val="-3"/>
          <w:sz w:val="24"/>
        </w:rPr>
        <w:t xml:space="preserve"> </w:t>
      </w:r>
      <w:r w:rsidRPr="005108E4">
        <w:rPr>
          <w:sz w:val="24"/>
        </w:rPr>
        <w:t>be</w:t>
      </w:r>
      <w:r w:rsidRPr="005108E4">
        <w:rPr>
          <w:spacing w:val="-6"/>
          <w:sz w:val="24"/>
        </w:rPr>
        <w:t xml:space="preserve"> </w:t>
      </w:r>
      <w:r w:rsidRPr="005108E4">
        <w:rPr>
          <w:sz w:val="24"/>
        </w:rPr>
        <w:t>a</w:t>
      </w:r>
      <w:r w:rsidRPr="005108E4">
        <w:rPr>
          <w:spacing w:val="-5"/>
          <w:sz w:val="24"/>
        </w:rPr>
        <w:t xml:space="preserve"> </w:t>
      </w:r>
      <w:r w:rsidRPr="005108E4">
        <w:rPr>
          <w:sz w:val="24"/>
        </w:rPr>
        <w:t>post</w:t>
      </w:r>
      <w:r w:rsidRPr="005108E4">
        <w:rPr>
          <w:spacing w:val="-4"/>
          <w:sz w:val="24"/>
        </w:rPr>
        <w:t xml:space="preserve"> </w:t>
      </w:r>
      <w:r w:rsidRPr="005108E4">
        <w:rPr>
          <w:sz w:val="24"/>
        </w:rPr>
        <w:t>office box;</w:t>
      </w:r>
    </w:p>
    <w:p w14:paraId="35E400D3" w14:textId="77777777" w:rsidR="00DA2759" w:rsidRPr="005108E4" w:rsidRDefault="009A7511">
      <w:pPr>
        <w:pStyle w:val="ListParagraph"/>
        <w:numPr>
          <w:ilvl w:val="5"/>
          <w:numId w:val="52"/>
        </w:numPr>
        <w:tabs>
          <w:tab w:val="left" w:pos="2741"/>
        </w:tabs>
        <w:spacing w:line="272" w:lineRule="exact"/>
        <w:rPr>
          <w:sz w:val="24"/>
        </w:rPr>
      </w:pPr>
      <w:r w:rsidRPr="005108E4">
        <w:rPr>
          <w:sz w:val="24"/>
        </w:rPr>
        <w:t>The primary telephone</w:t>
      </w:r>
      <w:r w:rsidRPr="005108E4">
        <w:rPr>
          <w:spacing w:val="-13"/>
          <w:sz w:val="24"/>
        </w:rPr>
        <w:t xml:space="preserve"> </w:t>
      </w:r>
      <w:r w:rsidRPr="005108E4">
        <w:rPr>
          <w:sz w:val="24"/>
        </w:rPr>
        <w:t>number;</w:t>
      </w:r>
    </w:p>
    <w:p w14:paraId="07007905" w14:textId="77777777" w:rsidR="00DA2759" w:rsidRPr="005108E4" w:rsidRDefault="009A7511">
      <w:pPr>
        <w:pStyle w:val="ListParagraph"/>
        <w:numPr>
          <w:ilvl w:val="5"/>
          <w:numId w:val="52"/>
        </w:numPr>
        <w:tabs>
          <w:tab w:val="left" w:pos="2756"/>
        </w:tabs>
        <w:spacing w:before="4"/>
        <w:ind w:left="2755" w:hanging="361"/>
        <w:rPr>
          <w:sz w:val="24"/>
        </w:rPr>
      </w:pPr>
      <w:r w:rsidRPr="005108E4">
        <w:rPr>
          <w:sz w:val="24"/>
        </w:rPr>
        <w:t>Electronic</w:t>
      </w:r>
      <w:r w:rsidRPr="005108E4">
        <w:rPr>
          <w:spacing w:val="-3"/>
          <w:sz w:val="24"/>
        </w:rPr>
        <w:t xml:space="preserve"> </w:t>
      </w:r>
      <w:r w:rsidRPr="005108E4">
        <w:rPr>
          <w:sz w:val="24"/>
        </w:rPr>
        <w:t>mail;</w:t>
      </w:r>
    </w:p>
    <w:p w14:paraId="382F6A8A" w14:textId="77777777" w:rsidR="00DA2759" w:rsidRPr="005108E4" w:rsidRDefault="009A7511">
      <w:pPr>
        <w:pStyle w:val="ListParagraph"/>
        <w:numPr>
          <w:ilvl w:val="5"/>
          <w:numId w:val="52"/>
        </w:numPr>
        <w:tabs>
          <w:tab w:val="left" w:pos="2741"/>
        </w:tabs>
        <w:spacing w:before="3"/>
        <w:rPr>
          <w:sz w:val="24"/>
        </w:rPr>
      </w:pPr>
      <w:r w:rsidRPr="005108E4">
        <w:rPr>
          <w:sz w:val="24"/>
        </w:rPr>
        <w:t>The amount and source of capital provided or</w:t>
      </w:r>
      <w:r w:rsidRPr="005108E4">
        <w:rPr>
          <w:spacing w:val="-14"/>
          <w:sz w:val="24"/>
        </w:rPr>
        <w:t xml:space="preserve"> </w:t>
      </w:r>
      <w:r w:rsidRPr="005108E4">
        <w:rPr>
          <w:sz w:val="24"/>
        </w:rPr>
        <w:t>promised;</w:t>
      </w:r>
    </w:p>
    <w:p w14:paraId="0E17130B" w14:textId="77777777" w:rsidR="00DA2759" w:rsidRPr="005108E4" w:rsidRDefault="009A7511">
      <w:pPr>
        <w:pStyle w:val="ListParagraph"/>
        <w:numPr>
          <w:ilvl w:val="5"/>
          <w:numId w:val="52"/>
        </w:numPr>
        <w:tabs>
          <w:tab w:val="left" w:pos="2700"/>
        </w:tabs>
        <w:spacing w:before="5" w:line="242" w:lineRule="auto"/>
        <w:ind w:left="2395" w:right="115" w:firstLine="0"/>
        <w:rPr>
          <w:sz w:val="24"/>
        </w:rPr>
      </w:pPr>
      <w:r w:rsidRPr="005108E4">
        <w:rPr>
          <w:sz w:val="24"/>
        </w:rPr>
        <w:t>A</w:t>
      </w:r>
      <w:r w:rsidRPr="005108E4">
        <w:rPr>
          <w:spacing w:val="-10"/>
          <w:sz w:val="24"/>
        </w:rPr>
        <w:t xml:space="preserve"> </w:t>
      </w:r>
      <w:r w:rsidRPr="005108E4">
        <w:rPr>
          <w:sz w:val="24"/>
        </w:rPr>
        <w:t>bank</w:t>
      </w:r>
      <w:r w:rsidRPr="005108E4">
        <w:rPr>
          <w:spacing w:val="-8"/>
          <w:sz w:val="24"/>
        </w:rPr>
        <w:t xml:space="preserve"> </w:t>
      </w:r>
      <w:r w:rsidRPr="005108E4">
        <w:rPr>
          <w:sz w:val="24"/>
        </w:rPr>
        <w:t>record</w:t>
      </w:r>
      <w:r w:rsidRPr="005108E4">
        <w:rPr>
          <w:spacing w:val="-9"/>
          <w:sz w:val="24"/>
        </w:rPr>
        <w:t xml:space="preserve"> </w:t>
      </w:r>
      <w:r w:rsidRPr="005108E4">
        <w:rPr>
          <w:sz w:val="24"/>
        </w:rPr>
        <w:t>dated</w:t>
      </w:r>
      <w:r w:rsidRPr="005108E4">
        <w:rPr>
          <w:spacing w:val="-11"/>
          <w:sz w:val="24"/>
        </w:rPr>
        <w:t xml:space="preserve"> </w:t>
      </w:r>
      <w:r w:rsidRPr="005108E4">
        <w:rPr>
          <w:sz w:val="24"/>
        </w:rPr>
        <w:t>within</w:t>
      </w:r>
      <w:r w:rsidRPr="005108E4">
        <w:rPr>
          <w:spacing w:val="-9"/>
          <w:sz w:val="24"/>
        </w:rPr>
        <w:t xml:space="preserve"> </w:t>
      </w:r>
      <w:r w:rsidRPr="005108E4">
        <w:rPr>
          <w:sz w:val="24"/>
        </w:rPr>
        <w:t>60</w:t>
      </w:r>
      <w:r w:rsidRPr="005108E4">
        <w:rPr>
          <w:spacing w:val="-8"/>
          <w:sz w:val="24"/>
        </w:rPr>
        <w:t xml:space="preserve"> </w:t>
      </w:r>
      <w:r w:rsidRPr="005108E4">
        <w:rPr>
          <w:spacing w:val="-3"/>
          <w:sz w:val="24"/>
        </w:rPr>
        <w:t>days</w:t>
      </w:r>
      <w:r w:rsidRPr="005108E4">
        <w:rPr>
          <w:spacing w:val="-8"/>
          <w:sz w:val="24"/>
        </w:rPr>
        <w:t xml:space="preserve"> </w:t>
      </w:r>
      <w:r w:rsidRPr="005108E4">
        <w:rPr>
          <w:sz w:val="24"/>
        </w:rPr>
        <w:t>of</w:t>
      </w:r>
      <w:r w:rsidRPr="005108E4">
        <w:rPr>
          <w:spacing w:val="-10"/>
          <w:sz w:val="24"/>
        </w:rPr>
        <w:t xml:space="preserve"> </w:t>
      </w:r>
      <w:r w:rsidRPr="005108E4">
        <w:rPr>
          <w:sz w:val="24"/>
        </w:rPr>
        <w:t>the</w:t>
      </w:r>
      <w:r w:rsidRPr="005108E4">
        <w:rPr>
          <w:spacing w:val="-9"/>
          <w:sz w:val="24"/>
        </w:rPr>
        <w:t xml:space="preserve"> </w:t>
      </w:r>
      <w:r w:rsidRPr="005108E4">
        <w:rPr>
          <w:sz w:val="24"/>
        </w:rPr>
        <w:t>application</w:t>
      </w:r>
      <w:r w:rsidRPr="005108E4">
        <w:rPr>
          <w:spacing w:val="-9"/>
          <w:sz w:val="24"/>
        </w:rPr>
        <w:t xml:space="preserve"> </w:t>
      </w:r>
      <w:r w:rsidRPr="005108E4">
        <w:rPr>
          <w:sz w:val="24"/>
        </w:rPr>
        <w:t>submission</w:t>
      </w:r>
      <w:r w:rsidRPr="005108E4">
        <w:rPr>
          <w:spacing w:val="-8"/>
          <w:sz w:val="24"/>
        </w:rPr>
        <w:t xml:space="preserve"> </w:t>
      </w:r>
      <w:r w:rsidRPr="005108E4">
        <w:rPr>
          <w:sz w:val="24"/>
        </w:rPr>
        <w:t>date</w:t>
      </w:r>
      <w:r w:rsidRPr="005108E4">
        <w:rPr>
          <w:spacing w:val="-9"/>
          <w:sz w:val="24"/>
        </w:rPr>
        <w:t xml:space="preserve"> </w:t>
      </w:r>
      <w:r w:rsidRPr="005108E4">
        <w:rPr>
          <w:sz w:val="24"/>
        </w:rPr>
        <w:t>verifying the existence of</w:t>
      </w:r>
      <w:r w:rsidRPr="005108E4">
        <w:rPr>
          <w:spacing w:val="-6"/>
          <w:sz w:val="24"/>
        </w:rPr>
        <w:t xml:space="preserve"> </w:t>
      </w:r>
      <w:r w:rsidRPr="005108E4">
        <w:rPr>
          <w:sz w:val="24"/>
        </w:rPr>
        <w:t>capital;</w:t>
      </w:r>
    </w:p>
    <w:p w14:paraId="2642377B" w14:textId="77777777" w:rsidR="00DA2759" w:rsidRPr="005108E4" w:rsidRDefault="009A7511">
      <w:pPr>
        <w:pStyle w:val="ListParagraph"/>
        <w:numPr>
          <w:ilvl w:val="5"/>
          <w:numId w:val="52"/>
        </w:numPr>
        <w:tabs>
          <w:tab w:val="left" w:pos="2824"/>
          <w:tab w:val="left" w:pos="2825"/>
        </w:tabs>
        <w:spacing w:before="1" w:line="242" w:lineRule="auto"/>
        <w:ind w:left="2395" w:right="110" w:firstLine="0"/>
        <w:rPr>
          <w:sz w:val="24"/>
        </w:rPr>
      </w:pPr>
      <w:r w:rsidRPr="005108E4">
        <w:rPr>
          <w:sz w:val="24"/>
        </w:rPr>
        <w:t>Certification that funds used to invest in or finance the MTC were lawfully earned or obtained;</w:t>
      </w:r>
      <w:r w:rsidRPr="005108E4">
        <w:rPr>
          <w:spacing w:val="-3"/>
          <w:sz w:val="24"/>
        </w:rPr>
        <w:t xml:space="preserve"> </w:t>
      </w:r>
      <w:r w:rsidRPr="005108E4">
        <w:rPr>
          <w:sz w:val="24"/>
        </w:rPr>
        <w:t>and</w:t>
      </w:r>
    </w:p>
    <w:p w14:paraId="55574326" w14:textId="77777777" w:rsidR="00DA2759" w:rsidRPr="005108E4" w:rsidRDefault="009A7511">
      <w:pPr>
        <w:pStyle w:val="ListParagraph"/>
        <w:numPr>
          <w:ilvl w:val="5"/>
          <w:numId w:val="52"/>
        </w:numPr>
        <w:tabs>
          <w:tab w:val="left" w:pos="2798"/>
          <w:tab w:val="left" w:pos="2799"/>
        </w:tabs>
        <w:spacing w:before="2" w:line="242" w:lineRule="auto"/>
        <w:ind w:left="2395" w:right="117" w:firstLine="0"/>
        <w:rPr>
          <w:sz w:val="24"/>
        </w:rPr>
      </w:pPr>
      <w:r w:rsidRPr="005108E4">
        <w:rPr>
          <w:sz w:val="24"/>
        </w:rPr>
        <w:t>Any contractual or written agreement pertaining to a loan of initial capital, if applicable.</w:t>
      </w:r>
    </w:p>
    <w:p w14:paraId="0FB7DE00" w14:textId="77777777" w:rsidR="00DA2759" w:rsidRPr="005108E4" w:rsidRDefault="009A7511">
      <w:pPr>
        <w:pStyle w:val="ListParagraph"/>
        <w:numPr>
          <w:ilvl w:val="4"/>
          <w:numId w:val="52"/>
        </w:numPr>
        <w:tabs>
          <w:tab w:val="left" w:pos="2554"/>
        </w:tabs>
        <w:spacing w:before="2" w:line="242" w:lineRule="auto"/>
        <w:ind w:right="110" w:firstLine="0"/>
        <w:rPr>
          <w:sz w:val="24"/>
        </w:rPr>
      </w:pPr>
      <w:r w:rsidRPr="005108E4">
        <w:rPr>
          <w:sz w:val="24"/>
        </w:rPr>
        <w:t>Documentation  of  a  bond  or  an  escrow  account  in  an  amount  set   by   935 CMR</w:t>
      </w:r>
      <w:r w:rsidRPr="005108E4">
        <w:rPr>
          <w:spacing w:val="-2"/>
          <w:sz w:val="24"/>
        </w:rPr>
        <w:t xml:space="preserve"> </w:t>
      </w:r>
      <w:r w:rsidRPr="005108E4">
        <w:rPr>
          <w:sz w:val="24"/>
        </w:rPr>
        <w:t>501.105(16);</w:t>
      </w:r>
    </w:p>
    <w:p w14:paraId="1BCC6DA2" w14:textId="77777777" w:rsidR="00DA2759" w:rsidRPr="005108E4" w:rsidRDefault="009A7511">
      <w:pPr>
        <w:pStyle w:val="ListParagraph"/>
        <w:numPr>
          <w:ilvl w:val="4"/>
          <w:numId w:val="52"/>
        </w:numPr>
        <w:tabs>
          <w:tab w:val="left" w:pos="2396"/>
        </w:tabs>
        <w:spacing w:before="1"/>
        <w:ind w:left="2395" w:hanging="361"/>
        <w:rPr>
          <w:sz w:val="24"/>
        </w:rPr>
      </w:pPr>
      <w:r w:rsidRPr="005108E4">
        <w:rPr>
          <w:sz w:val="24"/>
        </w:rPr>
        <w:t>Identification of the proposed address for the</w:t>
      </w:r>
      <w:r w:rsidRPr="005108E4">
        <w:rPr>
          <w:spacing w:val="-14"/>
          <w:sz w:val="24"/>
        </w:rPr>
        <w:t xml:space="preserve"> </w:t>
      </w:r>
      <w:r w:rsidRPr="005108E4">
        <w:rPr>
          <w:sz w:val="24"/>
        </w:rPr>
        <w:t>License;</w:t>
      </w:r>
    </w:p>
    <w:p w14:paraId="0C96AC35" w14:textId="77777777" w:rsidR="00DA2759" w:rsidRPr="005108E4" w:rsidRDefault="009A7511">
      <w:pPr>
        <w:pStyle w:val="ListParagraph"/>
        <w:numPr>
          <w:ilvl w:val="4"/>
          <w:numId w:val="52"/>
        </w:numPr>
        <w:tabs>
          <w:tab w:val="left" w:pos="2396"/>
        </w:tabs>
        <w:spacing w:before="3" w:line="242" w:lineRule="auto"/>
        <w:ind w:right="117" w:firstLine="0"/>
        <w:rPr>
          <w:sz w:val="24"/>
        </w:rPr>
      </w:pPr>
      <w:r w:rsidRPr="005108E4">
        <w:rPr>
          <w:sz w:val="24"/>
        </w:rPr>
        <w:t>Documentation of a property interest in the proposed address. The proposed MTC shall be identified in the documentation as the entity that has the property interest. Interest may be demonstrated by one of the</w:t>
      </w:r>
      <w:r w:rsidRPr="005108E4">
        <w:rPr>
          <w:spacing w:val="-29"/>
          <w:sz w:val="24"/>
        </w:rPr>
        <w:t xml:space="preserve"> </w:t>
      </w:r>
      <w:r w:rsidRPr="005108E4">
        <w:rPr>
          <w:sz w:val="24"/>
        </w:rPr>
        <w:t>following:</w:t>
      </w:r>
    </w:p>
    <w:p w14:paraId="0B592441" w14:textId="77777777" w:rsidR="00DA2759" w:rsidRPr="005108E4" w:rsidRDefault="009A7511">
      <w:pPr>
        <w:pStyle w:val="ListParagraph"/>
        <w:numPr>
          <w:ilvl w:val="5"/>
          <w:numId w:val="52"/>
        </w:numPr>
        <w:tabs>
          <w:tab w:val="left" w:pos="2741"/>
        </w:tabs>
        <w:spacing w:before="4"/>
        <w:rPr>
          <w:sz w:val="24"/>
        </w:rPr>
      </w:pPr>
      <w:r w:rsidRPr="005108E4">
        <w:rPr>
          <w:sz w:val="24"/>
        </w:rPr>
        <w:t>Clear legal title to the proposed</w:t>
      </w:r>
      <w:r w:rsidRPr="005108E4">
        <w:rPr>
          <w:spacing w:val="-26"/>
          <w:sz w:val="24"/>
        </w:rPr>
        <w:t xml:space="preserve"> </w:t>
      </w:r>
      <w:r w:rsidRPr="005108E4">
        <w:rPr>
          <w:sz w:val="24"/>
        </w:rPr>
        <w:t>site;</w:t>
      </w:r>
    </w:p>
    <w:p w14:paraId="75D09186" w14:textId="77777777" w:rsidR="00DA2759" w:rsidRPr="005108E4" w:rsidRDefault="009A7511">
      <w:pPr>
        <w:pStyle w:val="ListParagraph"/>
        <w:numPr>
          <w:ilvl w:val="5"/>
          <w:numId w:val="52"/>
        </w:numPr>
        <w:tabs>
          <w:tab w:val="left" w:pos="2756"/>
        </w:tabs>
        <w:spacing w:before="2"/>
        <w:ind w:left="2755" w:hanging="361"/>
        <w:rPr>
          <w:sz w:val="24"/>
        </w:rPr>
      </w:pPr>
      <w:r w:rsidRPr="005108E4">
        <w:rPr>
          <w:sz w:val="24"/>
        </w:rPr>
        <w:t>An option to purchase the proposed</w:t>
      </w:r>
      <w:r w:rsidRPr="005108E4">
        <w:rPr>
          <w:spacing w:val="-10"/>
          <w:sz w:val="24"/>
        </w:rPr>
        <w:t xml:space="preserve"> </w:t>
      </w:r>
      <w:r w:rsidRPr="005108E4">
        <w:rPr>
          <w:sz w:val="24"/>
        </w:rPr>
        <w:t>site;</w:t>
      </w:r>
    </w:p>
    <w:p w14:paraId="5D6BBF8F" w14:textId="77777777" w:rsidR="00DA2759" w:rsidRPr="005108E4" w:rsidRDefault="009A7511">
      <w:pPr>
        <w:pStyle w:val="ListParagraph"/>
        <w:numPr>
          <w:ilvl w:val="5"/>
          <w:numId w:val="52"/>
        </w:numPr>
        <w:tabs>
          <w:tab w:val="left" w:pos="2741"/>
        </w:tabs>
        <w:spacing w:before="5"/>
        <w:rPr>
          <w:sz w:val="24"/>
        </w:rPr>
      </w:pPr>
      <w:r w:rsidRPr="005108E4">
        <w:rPr>
          <w:sz w:val="24"/>
        </w:rPr>
        <w:t>A legally enforceable agreement to give such title;</w:t>
      </w:r>
      <w:r w:rsidRPr="005108E4">
        <w:rPr>
          <w:spacing w:val="-21"/>
          <w:sz w:val="24"/>
        </w:rPr>
        <w:t xml:space="preserve"> </w:t>
      </w:r>
      <w:r w:rsidRPr="005108E4">
        <w:rPr>
          <w:sz w:val="24"/>
        </w:rPr>
        <w:t>or</w:t>
      </w:r>
    </w:p>
    <w:p w14:paraId="09A0B0C9" w14:textId="77777777" w:rsidR="00DA2759" w:rsidRPr="005108E4" w:rsidRDefault="009A7511">
      <w:pPr>
        <w:pStyle w:val="ListParagraph"/>
        <w:numPr>
          <w:ilvl w:val="5"/>
          <w:numId w:val="52"/>
        </w:numPr>
        <w:tabs>
          <w:tab w:val="left" w:pos="2756"/>
        </w:tabs>
        <w:spacing w:before="2"/>
        <w:ind w:left="2755" w:hanging="361"/>
        <w:rPr>
          <w:sz w:val="24"/>
        </w:rPr>
      </w:pPr>
      <w:r w:rsidRPr="005108E4">
        <w:rPr>
          <w:sz w:val="24"/>
        </w:rPr>
        <w:t>Documentation evidencing permission to use the</w:t>
      </w:r>
      <w:r w:rsidRPr="005108E4">
        <w:rPr>
          <w:spacing w:val="-15"/>
          <w:sz w:val="24"/>
        </w:rPr>
        <w:t xml:space="preserve"> </w:t>
      </w:r>
      <w:r w:rsidRPr="005108E4">
        <w:rPr>
          <w:sz w:val="24"/>
        </w:rPr>
        <w:t>Premises.</w:t>
      </w:r>
    </w:p>
    <w:p w14:paraId="74AACEB5" w14:textId="77777777" w:rsidR="00DA2759" w:rsidRPr="005108E4" w:rsidRDefault="00DA2759">
      <w:pPr>
        <w:rPr>
          <w:sz w:val="24"/>
        </w:rPr>
        <w:sectPr w:rsidR="00DA2759" w:rsidRPr="005108E4">
          <w:pgSz w:w="12240" w:h="20160"/>
          <w:pgMar w:top="980" w:right="1320" w:bottom="960" w:left="480" w:header="744" w:footer="777" w:gutter="0"/>
          <w:cols w:space="720"/>
        </w:sectPr>
      </w:pPr>
    </w:p>
    <w:p w14:paraId="57C8DEBA" w14:textId="77777777" w:rsidR="00DA2759" w:rsidRPr="005108E4" w:rsidRDefault="00DA2759">
      <w:pPr>
        <w:pStyle w:val="BodyText"/>
        <w:jc w:val="left"/>
        <w:rPr>
          <w:sz w:val="20"/>
        </w:rPr>
      </w:pPr>
    </w:p>
    <w:p w14:paraId="501571D7" w14:textId="77777777" w:rsidR="00DA2759" w:rsidRPr="005108E4" w:rsidRDefault="00DA2759">
      <w:pPr>
        <w:pStyle w:val="BodyText"/>
        <w:spacing w:before="10"/>
        <w:jc w:val="left"/>
        <w:rPr>
          <w:sz w:val="19"/>
        </w:rPr>
      </w:pPr>
    </w:p>
    <w:p w14:paraId="320DBC6B" w14:textId="77777777" w:rsidR="00DA2759" w:rsidRPr="005108E4" w:rsidRDefault="00DA2759">
      <w:pPr>
        <w:pStyle w:val="BodyText"/>
        <w:spacing w:before="7"/>
        <w:jc w:val="left"/>
      </w:pPr>
    </w:p>
    <w:p w14:paraId="54023288" w14:textId="442F280A" w:rsidR="00DA2759" w:rsidRPr="005108E4" w:rsidRDefault="009A7511">
      <w:pPr>
        <w:pStyle w:val="ListParagraph"/>
        <w:numPr>
          <w:ilvl w:val="4"/>
          <w:numId w:val="52"/>
        </w:numPr>
        <w:tabs>
          <w:tab w:val="left" w:pos="2403"/>
        </w:tabs>
        <w:spacing w:line="242" w:lineRule="auto"/>
        <w:ind w:right="115" w:firstLine="0"/>
        <w:rPr>
          <w:sz w:val="24"/>
        </w:rPr>
      </w:pPr>
      <w:r w:rsidRPr="005108E4">
        <w:rPr>
          <w:sz w:val="24"/>
        </w:rPr>
        <w:t xml:space="preserve">Documentation in the form of </w:t>
      </w:r>
      <w:r w:rsidR="00817718" w:rsidRPr="005108E4">
        <w:rPr>
          <w:sz w:val="24"/>
        </w:rPr>
        <w:t>the</w:t>
      </w:r>
      <w:r w:rsidR="00E33E4B" w:rsidRPr="005108E4">
        <w:rPr>
          <w:sz w:val="24"/>
        </w:rPr>
        <w:t xml:space="preserve"> most current, </w:t>
      </w:r>
      <w:r w:rsidR="006353FE" w:rsidRPr="005108E4">
        <w:rPr>
          <w:sz w:val="24"/>
        </w:rPr>
        <w:t>executed HCA or HCA Waiver entered into between a License Applicant and a Host Community that complies with 935 CMR 5</w:t>
      </w:r>
      <w:r w:rsidR="0051581B" w:rsidRPr="005108E4">
        <w:rPr>
          <w:sz w:val="24"/>
        </w:rPr>
        <w:t>01.180</w:t>
      </w:r>
      <w:r w:rsidR="000B151D" w:rsidRPr="005108E4">
        <w:rPr>
          <w:sz w:val="24"/>
        </w:rPr>
        <w:t xml:space="preserve">. </w:t>
      </w:r>
    </w:p>
    <w:p w14:paraId="73596731" w14:textId="77777777" w:rsidR="00DA2759" w:rsidRPr="005108E4" w:rsidRDefault="009A7511">
      <w:pPr>
        <w:pStyle w:val="ListParagraph"/>
        <w:numPr>
          <w:ilvl w:val="4"/>
          <w:numId w:val="52"/>
        </w:numPr>
        <w:tabs>
          <w:tab w:val="left" w:pos="2463"/>
        </w:tabs>
        <w:spacing w:before="4" w:line="242" w:lineRule="auto"/>
        <w:ind w:right="115" w:firstLine="0"/>
        <w:rPr>
          <w:sz w:val="24"/>
        </w:rPr>
      </w:pPr>
      <w:r w:rsidRPr="005108E4">
        <w:rPr>
          <w:sz w:val="24"/>
        </w:rPr>
        <w:t xml:space="preserve">Documentation that the applicant has conducted a community outreach meeting consistent with the Commission's </w:t>
      </w:r>
      <w:r w:rsidRPr="005108E4">
        <w:rPr>
          <w:i/>
          <w:sz w:val="24"/>
        </w:rPr>
        <w:t>Guidance for License Applicants on Community Outreach</w:t>
      </w:r>
      <w:r w:rsidRPr="005108E4">
        <w:rPr>
          <w:i/>
          <w:spacing w:val="-24"/>
          <w:sz w:val="24"/>
        </w:rPr>
        <w:t xml:space="preserve"> </w:t>
      </w:r>
      <w:r w:rsidRPr="005108E4">
        <w:rPr>
          <w:sz w:val="24"/>
        </w:rPr>
        <w:t>within</w:t>
      </w:r>
      <w:r w:rsidRPr="005108E4">
        <w:rPr>
          <w:spacing w:val="-24"/>
          <w:sz w:val="24"/>
        </w:rPr>
        <w:t xml:space="preserve"> </w:t>
      </w:r>
      <w:r w:rsidRPr="005108E4">
        <w:rPr>
          <w:sz w:val="24"/>
        </w:rPr>
        <w:t>the</w:t>
      </w:r>
      <w:r w:rsidRPr="005108E4">
        <w:rPr>
          <w:spacing w:val="-25"/>
          <w:sz w:val="24"/>
        </w:rPr>
        <w:t xml:space="preserve"> </w:t>
      </w:r>
      <w:r w:rsidRPr="005108E4">
        <w:rPr>
          <w:sz w:val="24"/>
        </w:rPr>
        <w:t>six</w:t>
      </w:r>
      <w:r w:rsidRPr="005108E4">
        <w:rPr>
          <w:spacing w:val="-22"/>
          <w:sz w:val="24"/>
        </w:rPr>
        <w:t xml:space="preserve"> </w:t>
      </w:r>
      <w:r w:rsidRPr="005108E4">
        <w:rPr>
          <w:sz w:val="24"/>
        </w:rPr>
        <w:t>months</w:t>
      </w:r>
      <w:r w:rsidRPr="005108E4">
        <w:rPr>
          <w:spacing w:val="-24"/>
          <w:sz w:val="24"/>
        </w:rPr>
        <w:t xml:space="preserve"> </w:t>
      </w:r>
      <w:r w:rsidRPr="005108E4">
        <w:rPr>
          <w:sz w:val="24"/>
        </w:rPr>
        <w:t>prior</w:t>
      </w:r>
      <w:r w:rsidRPr="005108E4">
        <w:rPr>
          <w:spacing w:val="-25"/>
          <w:sz w:val="24"/>
        </w:rPr>
        <w:t xml:space="preserve"> </w:t>
      </w:r>
      <w:r w:rsidRPr="005108E4">
        <w:rPr>
          <w:sz w:val="24"/>
        </w:rPr>
        <w:t>to</w:t>
      </w:r>
      <w:r w:rsidRPr="005108E4">
        <w:rPr>
          <w:spacing w:val="-24"/>
          <w:sz w:val="24"/>
        </w:rPr>
        <w:t xml:space="preserve"> </w:t>
      </w:r>
      <w:r w:rsidRPr="005108E4">
        <w:rPr>
          <w:sz w:val="24"/>
        </w:rPr>
        <w:t>the</w:t>
      </w:r>
      <w:r w:rsidRPr="005108E4">
        <w:rPr>
          <w:spacing w:val="-25"/>
          <w:sz w:val="24"/>
        </w:rPr>
        <w:t xml:space="preserve"> </w:t>
      </w:r>
      <w:r w:rsidRPr="005108E4">
        <w:rPr>
          <w:sz w:val="24"/>
        </w:rPr>
        <w:t>application</w:t>
      </w:r>
      <w:r w:rsidRPr="005108E4">
        <w:rPr>
          <w:spacing w:val="-23"/>
          <w:sz w:val="24"/>
        </w:rPr>
        <w:t xml:space="preserve"> </w:t>
      </w:r>
      <w:r w:rsidRPr="005108E4">
        <w:rPr>
          <w:sz w:val="24"/>
        </w:rPr>
        <w:t>submission</w:t>
      </w:r>
      <w:r w:rsidRPr="005108E4">
        <w:rPr>
          <w:spacing w:val="-24"/>
          <w:sz w:val="24"/>
        </w:rPr>
        <w:t xml:space="preserve"> </w:t>
      </w:r>
      <w:r w:rsidRPr="005108E4">
        <w:rPr>
          <w:sz w:val="24"/>
        </w:rPr>
        <w:t>date.</w:t>
      </w:r>
      <w:r w:rsidRPr="005108E4">
        <w:rPr>
          <w:spacing w:val="17"/>
          <w:sz w:val="24"/>
        </w:rPr>
        <w:t xml:space="preserve"> </w:t>
      </w:r>
      <w:r w:rsidRPr="005108E4">
        <w:rPr>
          <w:spacing w:val="-3"/>
          <w:sz w:val="24"/>
        </w:rPr>
        <w:t>If</w:t>
      </w:r>
      <w:r w:rsidRPr="005108E4">
        <w:rPr>
          <w:spacing w:val="-22"/>
          <w:sz w:val="24"/>
        </w:rPr>
        <w:t xml:space="preserve"> </w:t>
      </w:r>
      <w:r w:rsidRPr="005108E4">
        <w:rPr>
          <w:sz w:val="24"/>
        </w:rPr>
        <w:t>the</w:t>
      </w:r>
      <w:r w:rsidRPr="005108E4">
        <w:rPr>
          <w:spacing w:val="-23"/>
          <w:sz w:val="24"/>
        </w:rPr>
        <w:t xml:space="preserve"> </w:t>
      </w:r>
      <w:r w:rsidRPr="005108E4">
        <w:rPr>
          <w:sz w:val="24"/>
        </w:rPr>
        <w:t>MTC</w:t>
      </w:r>
      <w:r w:rsidRPr="005108E4">
        <w:rPr>
          <w:spacing w:val="-21"/>
          <w:sz w:val="24"/>
        </w:rPr>
        <w:t xml:space="preserve"> </w:t>
      </w:r>
      <w:r w:rsidRPr="005108E4">
        <w:rPr>
          <w:sz w:val="24"/>
        </w:rPr>
        <w:t>will be located in two locations under this License, the applicant shall hold separate and distinct community outreach meetings in each municipality. Documentation shall include:</w:t>
      </w:r>
    </w:p>
    <w:p w14:paraId="47D8B032" w14:textId="77777777" w:rsidR="00DA2759" w:rsidRPr="005108E4" w:rsidRDefault="009A7511">
      <w:pPr>
        <w:pStyle w:val="ListParagraph"/>
        <w:numPr>
          <w:ilvl w:val="5"/>
          <w:numId w:val="52"/>
        </w:numPr>
        <w:tabs>
          <w:tab w:val="left" w:pos="2741"/>
        </w:tabs>
        <w:spacing w:before="5" w:line="242" w:lineRule="auto"/>
        <w:ind w:left="2395" w:right="115" w:firstLine="0"/>
        <w:rPr>
          <w:sz w:val="24"/>
        </w:rPr>
      </w:pPr>
      <w:r w:rsidRPr="005108E4">
        <w:rPr>
          <w:sz w:val="24"/>
        </w:rPr>
        <w:t>Copy</w:t>
      </w:r>
      <w:r w:rsidRPr="005108E4">
        <w:rPr>
          <w:spacing w:val="-11"/>
          <w:sz w:val="24"/>
        </w:rPr>
        <w:t xml:space="preserve"> </w:t>
      </w:r>
      <w:r w:rsidRPr="005108E4">
        <w:rPr>
          <w:sz w:val="24"/>
        </w:rPr>
        <w:t>of</w:t>
      </w:r>
      <w:r w:rsidRPr="005108E4">
        <w:rPr>
          <w:spacing w:val="-4"/>
          <w:sz w:val="24"/>
        </w:rPr>
        <w:t xml:space="preserve"> </w:t>
      </w:r>
      <w:r w:rsidRPr="005108E4">
        <w:rPr>
          <w:sz w:val="24"/>
        </w:rPr>
        <w:t>a</w:t>
      </w:r>
      <w:r w:rsidRPr="005108E4">
        <w:rPr>
          <w:spacing w:val="-6"/>
          <w:sz w:val="24"/>
        </w:rPr>
        <w:t xml:space="preserve"> </w:t>
      </w:r>
      <w:r w:rsidRPr="005108E4">
        <w:rPr>
          <w:sz w:val="24"/>
        </w:rPr>
        <w:t>notice</w:t>
      </w:r>
      <w:r w:rsidRPr="005108E4">
        <w:rPr>
          <w:spacing w:val="-7"/>
          <w:sz w:val="24"/>
        </w:rPr>
        <w:t xml:space="preserve"> </w:t>
      </w:r>
      <w:r w:rsidRPr="005108E4">
        <w:rPr>
          <w:sz w:val="24"/>
        </w:rPr>
        <w:t>of</w:t>
      </w:r>
      <w:r w:rsidRPr="005108E4">
        <w:rPr>
          <w:spacing w:val="-6"/>
          <w:sz w:val="24"/>
        </w:rPr>
        <w:t xml:space="preserve"> </w:t>
      </w:r>
      <w:r w:rsidRPr="005108E4">
        <w:rPr>
          <w:sz w:val="24"/>
        </w:rPr>
        <w:t>the</w:t>
      </w:r>
      <w:r w:rsidRPr="005108E4">
        <w:rPr>
          <w:spacing w:val="-7"/>
          <w:sz w:val="24"/>
        </w:rPr>
        <w:t xml:space="preserve"> </w:t>
      </w:r>
      <w:r w:rsidRPr="005108E4">
        <w:rPr>
          <w:sz w:val="24"/>
        </w:rPr>
        <w:t>time,</w:t>
      </w:r>
      <w:r w:rsidRPr="005108E4">
        <w:rPr>
          <w:spacing w:val="-6"/>
          <w:sz w:val="24"/>
        </w:rPr>
        <w:t xml:space="preserve"> </w:t>
      </w:r>
      <w:r w:rsidRPr="005108E4">
        <w:rPr>
          <w:sz w:val="24"/>
        </w:rPr>
        <w:t>place</w:t>
      </w:r>
      <w:r w:rsidRPr="005108E4">
        <w:rPr>
          <w:spacing w:val="-4"/>
          <w:sz w:val="24"/>
        </w:rPr>
        <w:t xml:space="preserve"> </w:t>
      </w:r>
      <w:r w:rsidRPr="005108E4">
        <w:rPr>
          <w:sz w:val="24"/>
        </w:rPr>
        <w:t>and</w:t>
      </w:r>
      <w:r w:rsidRPr="005108E4">
        <w:rPr>
          <w:spacing w:val="-4"/>
          <w:sz w:val="24"/>
        </w:rPr>
        <w:t xml:space="preserve"> </w:t>
      </w:r>
      <w:r w:rsidRPr="005108E4">
        <w:rPr>
          <w:sz w:val="24"/>
        </w:rPr>
        <w:t>subject</w:t>
      </w:r>
      <w:r w:rsidRPr="005108E4">
        <w:rPr>
          <w:spacing w:val="-3"/>
          <w:sz w:val="24"/>
        </w:rPr>
        <w:t xml:space="preserve"> </w:t>
      </w:r>
      <w:r w:rsidRPr="005108E4">
        <w:rPr>
          <w:sz w:val="24"/>
        </w:rPr>
        <w:t>matter</w:t>
      </w:r>
      <w:r w:rsidRPr="005108E4">
        <w:rPr>
          <w:spacing w:val="-3"/>
          <w:sz w:val="24"/>
        </w:rPr>
        <w:t xml:space="preserve"> </w:t>
      </w:r>
      <w:r w:rsidRPr="005108E4">
        <w:rPr>
          <w:sz w:val="24"/>
        </w:rPr>
        <w:t>of</w:t>
      </w:r>
      <w:r w:rsidRPr="005108E4">
        <w:rPr>
          <w:spacing w:val="-4"/>
          <w:sz w:val="24"/>
        </w:rPr>
        <w:t xml:space="preserve"> </w:t>
      </w:r>
      <w:r w:rsidRPr="005108E4">
        <w:rPr>
          <w:sz w:val="24"/>
        </w:rPr>
        <w:t>the</w:t>
      </w:r>
      <w:r w:rsidRPr="005108E4">
        <w:rPr>
          <w:spacing w:val="-5"/>
          <w:sz w:val="24"/>
        </w:rPr>
        <w:t xml:space="preserve"> </w:t>
      </w:r>
      <w:r w:rsidRPr="005108E4">
        <w:rPr>
          <w:sz w:val="24"/>
        </w:rPr>
        <w:t>meeting,</w:t>
      </w:r>
      <w:r w:rsidRPr="005108E4">
        <w:rPr>
          <w:spacing w:val="-4"/>
          <w:sz w:val="24"/>
        </w:rPr>
        <w:t xml:space="preserve"> </w:t>
      </w:r>
      <w:r w:rsidRPr="005108E4">
        <w:rPr>
          <w:sz w:val="24"/>
        </w:rPr>
        <w:t xml:space="preserve">including the proposed address of the MTC, that was published in a newspaper of general circulation in the city or town at least 14 calendar </w:t>
      </w:r>
      <w:r w:rsidRPr="005108E4">
        <w:rPr>
          <w:spacing w:val="-3"/>
          <w:sz w:val="24"/>
        </w:rPr>
        <w:t xml:space="preserve">days </w:t>
      </w:r>
      <w:r w:rsidRPr="005108E4">
        <w:rPr>
          <w:sz w:val="24"/>
        </w:rPr>
        <w:t>prior to the</w:t>
      </w:r>
      <w:r w:rsidRPr="005108E4">
        <w:rPr>
          <w:spacing w:val="-38"/>
          <w:sz w:val="24"/>
        </w:rPr>
        <w:t xml:space="preserve"> </w:t>
      </w:r>
      <w:r w:rsidRPr="005108E4">
        <w:rPr>
          <w:sz w:val="24"/>
        </w:rPr>
        <w:t>meeting;</w:t>
      </w:r>
    </w:p>
    <w:p w14:paraId="5EEC4F7F" w14:textId="77777777" w:rsidR="00DA2759" w:rsidRPr="005108E4" w:rsidRDefault="009A7511">
      <w:pPr>
        <w:pStyle w:val="ListParagraph"/>
        <w:numPr>
          <w:ilvl w:val="5"/>
          <w:numId w:val="52"/>
        </w:numPr>
        <w:tabs>
          <w:tab w:val="left" w:pos="2734"/>
        </w:tabs>
        <w:spacing w:before="1" w:line="242" w:lineRule="auto"/>
        <w:ind w:left="2395" w:right="117" w:firstLine="0"/>
        <w:rPr>
          <w:sz w:val="24"/>
        </w:rPr>
      </w:pPr>
      <w:r w:rsidRPr="005108E4">
        <w:rPr>
          <w:sz w:val="24"/>
        </w:rPr>
        <w:t>Copy</w:t>
      </w:r>
      <w:r w:rsidRPr="005108E4">
        <w:rPr>
          <w:spacing w:val="-18"/>
          <w:sz w:val="24"/>
        </w:rPr>
        <w:t xml:space="preserve"> </w:t>
      </w:r>
      <w:r w:rsidRPr="005108E4">
        <w:rPr>
          <w:sz w:val="24"/>
        </w:rPr>
        <w:t>of</w:t>
      </w:r>
      <w:r w:rsidRPr="005108E4">
        <w:rPr>
          <w:spacing w:val="-10"/>
          <w:sz w:val="24"/>
        </w:rPr>
        <w:t xml:space="preserve"> </w:t>
      </w:r>
      <w:r w:rsidRPr="005108E4">
        <w:rPr>
          <w:sz w:val="24"/>
        </w:rPr>
        <w:t>the</w:t>
      </w:r>
      <w:r w:rsidRPr="005108E4">
        <w:rPr>
          <w:spacing w:val="-9"/>
          <w:sz w:val="24"/>
        </w:rPr>
        <w:t xml:space="preserve"> </w:t>
      </w:r>
      <w:r w:rsidRPr="005108E4">
        <w:rPr>
          <w:sz w:val="24"/>
        </w:rPr>
        <w:t>meeting</w:t>
      </w:r>
      <w:r w:rsidRPr="005108E4">
        <w:rPr>
          <w:spacing w:val="-10"/>
          <w:sz w:val="24"/>
        </w:rPr>
        <w:t xml:space="preserve"> </w:t>
      </w:r>
      <w:r w:rsidRPr="005108E4">
        <w:rPr>
          <w:sz w:val="24"/>
        </w:rPr>
        <w:t>notice</w:t>
      </w:r>
      <w:r w:rsidRPr="005108E4">
        <w:rPr>
          <w:spacing w:val="-9"/>
          <w:sz w:val="24"/>
        </w:rPr>
        <w:t xml:space="preserve"> </w:t>
      </w:r>
      <w:r w:rsidRPr="005108E4">
        <w:rPr>
          <w:sz w:val="24"/>
        </w:rPr>
        <w:t>filed</w:t>
      </w:r>
      <w:r w:rsidRPr="005108E4">
        <w:rPr>
          <w:spacing w:val="-7"/>
          <w:sz w:val="24"/>
        </w:rPr>
        <w:t xml:space="preserve"> </w:t>
      </w:r>
      <w:r w:rsidRPr="005108E4">
        <w:rPr>
          <w:sz w:val="24"/>
        </w:rPr>
        <w:t>with</w:t>
      </w:r>
      <w:r w:rsidRPr="005108E4">
        <w:rPr>
          <w:spacing w:val="-8"/>
          <w:sz w:val="24"/>
        </w:rPr>
        <w:t xml:space="preserve"> </w:t>
      </w:r>
      <w:r w:rsidRPr="005108E4">
        <w:rPr>
          <w:sz w:val="24"/>
        </w:rPr>
        <w:t>the</w:t>
      </w:r>
      <w:r w:rsidRPr="005108E4">
        <w:rPr>
          <w:spacing w:val="-8"/>
          <w:sz w:val="24"/>
        </w:rPr>
        <w:t xml:space="preserve"> </w:t>
      </w:r>
      <w:r w:rsidRPr="005108E4">
        <w:rPr>
          <w:sz w:val="24"/>
        </w:rPr>
        <w:t>city</w:t>
      </w:r>
      <w:r w:rsidRPr="005108E4">
        <w:rPr>
          <w:spacing w:val="-16"/>
          <w:sz w:val="24"/>
        </w:rPr>
        <w:t xml:space="preserve"> </w:t>
      </w:r>
      <w:r w:rsidRPr="005108E4">
        <w:rPr>
          <w:sz w:val="24"/>
        </w:rPr>
        <w:t>or</w:t>
      </w:r>
      <w:r w:rsidRPr="005108E4">
        <w:rPr>
          <w:spacing w:val="-8"/>
          <w:sz w:val="24"/>
        </w:rPr>
        <w:t xml:space="preserve"> </w:t>
      </w:r>
      <w:r w:rsidRPr="005108E4">
        <w:rPr>
          <w:sz w:val="24"/>
        </w:rPr>
        <w:t>town</w:t>
      </w:r>
      <w:r w:rsidRPr="005108E4">
        <w:rPr>
          <w:spacing w:val="-8"/>
          <w:sz w:val="24"/>
        </w:rPr>
        <w:t xml:space="preserve"> </w:t>
      </w:r>
      <w:r w:rsidRPr="005108E4">
        <w:rPr>
          <w:sz w:val="24"/>
        </w:rPr>
        <w:t>clerk,</w:t>
      </w:r>
      <w:r w:rsidRPr="005108E4">
        <w:rPr>
          <w:spacing w:val="-10"/>
          <w:sz w:val="24"/>
        </w:rPr>
        <w:t xml:space="preserve"> </w:t>
      </w:r>
      <w:r w:rsidRPr="005108E4">
        <w:rPr>
          <w:sz w:val="24"/>
        </w:rPr>
        <w:t>the</w:t>
      </w:r>
      <w:r w:rsidRPr="005108E4">
        <w:rPr>
          <w:spacing w:val="-12"/>
          <w:sz w:val="24"/>
        </w:rPr>
        <w:t xml:space="preserve"> </w:t>
      </w:r>
      <w:r w:rsidRPr="005108E4">
        <w:rPr>
          <w:sz w:val="24"/>
        </w:rPr>
        <w:t>planning</w:t>
      </w:r>
      <w:r w:rsidRPr="005108E4">
        <w:rPr>
          <w:spacing w:val="-12"/>
          <w:sz w:val="24"/>
        </w:rPr>
        <w:t xml:space="preserve"> </w:t>
      </w:r>
      <w:r w:rsidRPr="005108E4">
        <w:rPr>
          <w:sz w:val="24"/>
        </w:rPr>
        <w:t>board, the</w:t>
      </w:r>
      <w:r w:rsidRPr="005108E4">
        <w:rPr>
          <w:spacing w:val="-17"/>
          <w:sz w:val="24"/>
        </w:rPr>
        <w:t xml:space="preserve"> </w:t>
      </w:r>
      <w:r w:rsidRPr="005108E4">
        <w:rPr>
          <w:sz w:val="24"/>
        </w:rPr>
        <w:t>contracting</w:t>
      </w:r>
      <w:r w:rsidRPr="005108E4">
        <w:rPr>
          <w:spacing w:val="-18"/>
          <w:sz w:val="24"/>
        </w:rPr>
        <w:t xml:space="preserve"> </w:t>
      </w:r>
      <w:r w:rsidRPr="005108E4">
        <w:rPr>
          <w:sz w:val="24"/>
        </w:rPr>
        <w:t>authority</w:t>
      </w:r>
      <w:r w:rsidRPr="005108E4">
        <w:rPr>
          <w:spacing w:val="-25"/>
          <w:sz w:val="24"/>
        </w:rPr>
        <w:t xml:space="preserve"> </w:t>
      </w:r>
      <w:r w:rsidRPr="005108E4">
        <w:rPr>
          <w:sz w:val="24"/>
        </w:rPr>
        <w:t>for</w:t>
      </w:r>
      <w:r w:rsidRPr="005108E4">
        <w:rPr>
          <w:spacing w:val="-18"/>
          <w:sz w:val="24"/>
        </w:rPr>
        <w:t xml:space="preserve"> </w:t>
      </w:r>
      <w:r w:rsidRPr="005108E4">
        <w:rPr>
          <w:sz w:val="24"/>
        </w:rPr>
        <w:t>the</w:t>
      </w:r>
      <w:r w:rsidRPr="005108E4">
        <w:rPr>
          <w:spacing w:val="-19"/>
          <w:sz w:val="24"/>
        </w:rPr>
        <w:t xml:space="preserve"> </w:t>
      </w:r>
      <w:r w:rsidRPr="005108E4">
        <w:rPr>
          <w:sz w:val="24"/>
        </w:rPr>
        <w:t>municipality</w:t>
      </w:r>
      <w:r w:rsidRPr="005108E4">
        <w:rPr>
          <w:spacing w:val="-25"/>
          <w:sz w:val="24"/>
        </w:rPr>
        <w:t xml:space="preserve"> </w:t>
      </w:r>
      <w:r w:rsidRPr="005108E4">
        <w:rPr>
          <w:sz w:val="24"/>
        </w:rPr>
        <w:t>and</w:t>
      </w:r>
      <w:r w:rsidRPr="005108E4">
        <w:rPr>
          <w:spacing w:val="-18"/>
          <w:sz w:val="24"/>
        </w:rPr>
        <w:t xml:space="preserve"> </w:t>
      </w:r>
      <w:r w:rsidRPr="005108E4">
        <w:rPr>
          <w:sz w:val="24"/>
        </w:rPr>
        <w:t>local</w:t>
      </w:r>
      <w:r w:rsidRPr="005108E4">
        <w:rPr>
          <w:spacing w:val="-17"/>
          <w:sz w:val="24"/>
        </w:rPr>
        <w:t xml:space="preserve"> </w:t>
      </w:r>
      <w:r w:rsidRPr="005108E4">
        <w:rPr>
          <w:sz w:val="24"/>
        </w:rPr>
        <w:t>cannabis</w:t>
      </w:r>
      <w:r w:rsidRPr="005108E4">
        <w:rPr>
          <w:spacing w:val="-18"/>
          <w:sz w:val="24"/>
        </w:rPr>
        <w:t xml:space="preserve"> </w:t>
      </w:r>
      <w:r w:rsidRPr="005108E4">
        <w:rPr>
          <w:sz w:val="24"/>
        </w:rPr>
        <w:t>licensing</w:t>
      </w:r>
      <w:r w:rsidRPr="005108E4">
        <w:rPr>
          <w:spacing w:val="-18"/>
          <w:sz w:val="24"/>
        </w:rPr>
        <w:t xml:space="preserve"> </w:t>
      </w:r>
      <w:r w:rsidRPr="005108E4">
        <w:rPr>
          <w:sz w:val="24"/>
        </w:rPr>
        <w:t>authority, if</w:t>
      </w:r>
      <w:r w:rsidRPr="005108E4">
        <w:rPr>
          <w:spacing w:val="-2"/>
          <w:sz w:val="24"/>
        </w:rPr>
        <w:t xml:space="preserve"> </w:t>
      </w:r>
      <w:r w:rsidRPr="005108E4">
        <w:rPr>
          <w:sz w:val="24"/>
        </w:rPr>
        <w:t>applicable;</w:t>
      </w:r>
    </w:p>
    <w:p w14:paraId="2AB2931B" w14:textId="77777777" w:rsidR="00DA2759" w:rsidRPr="005108E4" w:rsidRDefault="009A7511">
      <w:pPr>
        <w:pStyle w:val="ListParagraph"/>
        <w:numPr>
          <w:ilvl w:val="5"/>
          <w:numId w:val="52"/>
        </w:numPr>
        <w:tabs>
          <w:tab w:val="left" w:pos="2756"/>
        </w:tabs>
        <w:spacing w:before="4" w:line="242" w:lineRule="auto"/>
        <w:ind w:left="2395" w:right="116" w:firstLine="0"/>
        <w:rPr>
          <w:sz w:val="24"/>
        </w:rPr>
      </w:pPr>
      <w:r w:rsidRPr="005108E4">
        <w:rPr>
          <w:sz w:val="24"/>
        </w:rPr>
        <w:t>Attestation</w:t>
      </w:r>
      <w:r w:rsidRPr="005108E4">
        <w:rPr>
          <w:spacing w:val="-11"/>
          <w:sz w:val="24"/>
        </w:rPr>
        <w:t xml:space="preserve"> </w:t>
      </w:r>
      <w:r w:rsidRPr="005108E4">
        <w:rPr>
          <w:sz w:val="24"/>
        </w:rPr>
        <w:t>that</w:t>
      </w:r>
      <w:r w:rsidRPr="005108E4">
        <w:rPr>
          <w:spacing w:val="-9"/>
          <w:sz w:val="24"/>
        </w:rPr>
        <w:t xml:space="preserve"> </w:t>
      </w:r>
      <w:r w:rsidRPr="005108E4">
        <w:rPr>
          <w:sz w:val="24"/>
        </w:rPr>
        <w:t>at</w:t>
      </w:r>
      <w:r w:rsidRPr="005108E4">
        <w:rPr>
          <w:spacing w:val="-8"/>
          <w:sz w:val="24"/>
        </w:rPr>
        <w:t xml:space="preserve"> </w:t>
      </w:r>
      <w:r w:rsidRPr="005108E4">
        <w:rPr>
          <w:sz w:val="24"/>
        </w:rPr>
        <w:t>least</w:t>
      </w:r>
      <w:r w:rsidRPr="005108E4">
        <w:rPr>
          <w:spacing w:val="-8"/>
          <w:sz w:val="24"/>
        </w:rPr>
        <w:t xml:space="preserve"> </w:t>
      </w:r>
      <w:r w:rsidRPr="005108E4">
        <w:rPr>
          <w:sz w:val="24"/>
        </w:rPr>
        <w:t>one</w:t>
      </w:r>
      <w:r w:rsidRPr="005108E4">
        <w:rPr>
          <w:spacing w:val="-9"/>
          <w:sz w:val="24"/>
        </w:rPr>
        <w:t xml:space="preserve"> </w:t>
      </w:r>
      <w:r w:rsidRPr="005108E4">
        <w:rPr>
          <w:sz w:val="24"/>
        </w:rPr>
        <w:t>meeting</w:t>
      </w:r>
      <w:r w:rsidRPr="005108E4">
        <w:rPr>
          <w:spacing w:val="-11"/>
          <w:sz w:val="24"/>
        </w:rPr>
        <w:t xml:space="preserve"> </w:t>
      </w:r>
      <w:r w:rsidRPr="005108E4">
        <w:rPr>
          <w:sz w:val="24"/>
        </w:rPr>
        <w:t>was</w:t>
      </w:r>
      <w:r w:rsidRPr="005108E4">
        <w:rPr>
          <w:spacing w:val="-8"/>
          <w:sz w:val="24"/>
        </w:rPr>
        <w:t xml:space="preserve"> </w:t>
      </w:r>
      <w:r w:rsidRPr="005108E4">
        <w:rPr>
          <w:sz w:val="24"/>
        </w:rPr>
        <w:t>held</w:t>
      </w:r>
      <w:r w:rsidRPr="005108E4">
        <w:rPr>
          <w:spacing w:val="-11"/>
          <w:sz w:val="24"/>
        </w:rPr>
        <w:t xml:space="preserve"> </w:t>
      </w:r>
      <w:r w:rsidRPr="005108E4">
        <w:rPr>
          <w:sz w:val="24"/>
        </w:rPr>
        <w:t>within</w:t>
      </w:r>
      <w:r w:rsidRPr="005108E4">
        <w:rPr>
          <w:spacing w:val="-11"/>
          <w:sz w:val="24"/>
        </w:rPr>
        <w:t xml:space="preserve"> </w:t>
      </w:r>
      <w:r w:rsidRPr="005108E4">
        <w:rPr>
          <w:sz w:val="24"/>
        </w:rPr>
        <w:t>the</w:t>
      </w:r>
      <w:r w:rsidRPr="005108E4">
        <w:rPr>
          <w:spacing w:val="-12"/>
          <w:sz w:val="24"/>
        </w:rPr>
        <w:t xml:space="preserve"> </w:t>
      </w:r>
      <w:r w:rsidRPr="005108E4">
        <w:rPr>
          <w:sz w:val="24"/>
        </w:rPr>
        <w:t>municipality</w:t>
      </w:r>
      <w:r w:rsidRPr="005108E4">
        <w:rPr>
          <w:spacing w:val="-17"/>
          <w:sz w:val="24"/>
        </w:rPr>
        <w:t xml:space="preserve"> </w:t>
      </w:r>
      <w:r w:rsidRPr="005108E4">
        <w:rPr>
          <w:sz w:val="24"/>
        </w:rPr>
        <w:t>where</w:t>
      </w:r>
      <w:r w:rsidRPr="005108E4">
        <w:rPr>
          <w:spacing w:val="-12"/>
          <w:sz w:val="24"/>
        </w:rPr>
        <w:t xml:space="preserve"> </w:t>
      </w:r>
      <w:r w:rsidRPr="005108E4">
        <w:rPr>
          <w:sz w:val="24"/>
        </w:rPr>
        <w:t>the MTC is proposed to be</w:t>
      </w:r>
      <w:r w:rsidRPr="005108E4">
        <w:rPr>
          <w:spacing w:val="-5"/>
          <w:sz w:val="24"/>
        </w:rPr>
        <w:t xml:space="preserve"> </w:t>
      </w:r>
      <w:r w:rsidRPr="005108E4">
        <w:rPr>
          <w:sz w:val="24"/>
        </w:rPr>
        <w:t>located;</w:t>
      </w:r>
    </w:p>
    <w:p w14:paraId="1FC22FBA" w14:textId="77777777" w:rsidR="00DA2759" w:rsidRPr="005108E4" w:rsidRDefault="009A7511">
      <w:pPr>
        <w:pStyle w:val="ListParagraph"/>
        <w:numPr>
          <w:ilvl w:val="5"/>
          <w:numId w:val="52"/>
        </w:numPr>
        <w:tabs>
          <w:tab w:val="left" w:pos="2756"/>
        </w:tabs>
        <w:spacing w:before="2"/>
        <w:ind w:left="2755" w:hanging="361"/>
        <w:rPr>
          <w:sz w:val="24"/>
        </w:rPr>
      </w:pPr>
      <w:r w:rsidRPr="005108E4">
        <w:rPr>
          <w:sz w:val="24"/>
        </w:rPr>
        <w:t>Attestation that at least one meeting was held after normal business</w:t>
      </w:r>
      <w:r w:rsidRPr="005108E4">
        <w:rPr>
          <w:spacing w:val="-30"/>
          <w:sz w:val="24"/>
        </w:rPr>
        <w:t xml:space="preserve"> </w:t>
      </w:r>
      <w:r w:rsidRPr="005108E4">
        <w:rPr>
          <w:sz w:val="24"/>
        </w:rPr>
        <w:t>hours;</w:t>
      </w:r>
    </w:p>
    <w:p w14:paraId="77ADBFE5" w14:textId="77777777" w:rsidR="00DA2759" w:rsidRPr="005108E4" w:rsidRDefault="009A7511">
      <w:pPr>
        <w:pStyle w:val="ListParagraph"/>
        <w:numPr>
          <w:ilvl w:val="5"/>
          <w:numId w:val="52"/>
        </w:numPr>
        <w:tabs>
          <w:tab w:val="left" w:pos="2821"/>
        </w:tabs>
        <w:spacing w:before="2" w:line="242" w:lineRule="auto"/>
        <w:ind w:left="2395" w:right="110" w:firstLine="0"/>
        <w:rPr>
          <w:sz w:val="24"/>
        </w:rPr>
      </w:pPr>
      <w:r w:rsidRPr="005108E4">
        <w:rPr>
          <w:sz w:val="24"/>
        </w:rPr>
        <w:t>Attestation that notice of the time, place and subject matter of the meeting, including</w:t>
      </w:r>
      <w:r w:rsidRPr="005108E4">
        <w:rPr>
          <w:spacing w:val="-18"/>
          <w:sz w:val="24"/>
        </w:rPr>
        <w:t xml:space="preserve"> </w:t>
      </w:r>
      <w:r w:rsidRPr="005108E4">
        <w:rPr>
          <w:sz w:val="24"/>
        </w:rPr>
        <w:t>the</w:t>
      </w:r>
      <w:r w:rsidRPr="005108E4">
        <w:rPr>
          <w:spacing w:val="-18"/>
          <w:sz w:val="24"/>
        </w:rPr>
        <w:t xml:space="preserve"> </w:t>
      </w:r>
      <w:r w:rsidRPr="005108E4">
        <w:rPr>
          <w:sz w:val="24"/>
        </w:rPr>
        <w:t>proposed</w:t>
      </w:r>
      <w:r w:rsidRPr="005108E4">
        <w:rPr>
          <w:spacing w:val="-16"/>
          <w:sz w:val="24"/>
        </w:rPr>
        <w:t xml:space="preserve"> </w:t>
      </w:r>
      <w:r w:rsidRPr="005108E4">
        <w:rPr>
          <w:sz w:val="24"/>
        </w:rPr>
        <w:t>address</w:t>
      </w:r>
      <w:r w:rsidRPr="005108E4">
        <w:rPr>
          <w:spacing w:val="-15"/>
          <w:sz w:val="24"/>
        </w:rPr>
        <w:t xml:space="preserve"> </w:t>
      </w:r>
      <w:r w:rsidRPr="005108E4">
        <w:rPr>
          <w:sz w:val="24"/>
        </w:rPr>
        <w:t>of</w:t>
      </w:r>
      <w:r w:rsidRPr="005108E4">
        <w:rPr>
          <w:spacing w:val="-14"/>
          <w:sz w:val="24"/>
        </w:rPr>
        <w:t xml:space="preserve"> </w:t>
      </w:r>
      <w:r w:rsidRPr="005108E4">
        <w:rPr>
          <w:sz w:val="24"/>
        </w:rPr>
        <w:t>the</w:t>
      </w:r>
      <w:r w:rsidRPr="005108E4">
        <w:rPr>
          <w:spacing w:val="-14"/>
          <w:sz w:val="24"/>
        </w:rPr>
        <w:t xml:space="preserve"> </w:t>
      </w:r>
      <w:r w:rsidRPr="005108E4">
        <w:rPr>
          <w:sz w:val="24"/>
        </w:rPr>
        <w:t>MTC,</w:t>
      </w:r>
      <w:r w:rsidRPr="005108E4">
        <w:rPr>
          <w:spacing w:val="-14"/>
          <w:sz w:val="24"/>
        </w:rPr>
        <w:t xml:space="preserve"> </w:t>
      </w:r>
      <w:r w:rsidRPr="005108E4">
        <w:rPr>
          <w:sz w:val="24"/>
        </w:rPr>
        <w:t>was</w:t>
      </w:r>
      <w:r w:rsidRPr="005108E4">
        <w:rPr>
          <w:spacing w:val="-13"/>
          <w:sz w:val="24"/>
        </w:rPr>
        <w:t xml:space="preserve"> </w:t>
      </w:r>
      <w:r w:rsidRPr="005108E4">
        <w:rPr>
          <w:sz w:val="24"/>
        </w:rPr>
        <w:t>mailed</w:t>
      </w:r>
      <w:r w:rsidRPr="005108E4">
        <w:rPr>
          <w:spacing w:val="-13"/>
          <w:sz w:val="24"/>
        </w:rPr>
        <w:t xml:space="preserve"> </w:t>
      </w:r>
      <w:r w:rsidRPr="005108E4">
        <w:rPr>
          <w:sz w:val="24"/>
        </w:rPr>
        <w:t>at</w:t>
      </w:r>
      <w:r w:rsidRPr="005108E4">
        <w:rPr>
          <w:spacing w:val="-16"/>
          <w:sz w:val="24"/>
        </w:rPr>
        <w:t xml:space="preserve"> </w:t>
      </w:r>
      <w:r w:rsidRPr="005108E4">
        <w:rPr>
          <w:sz w:val="24"/>
        </w:rPr>
        <w:t>least</w:t>
      </w:r>
      <w:r w:rsidRPr="005108E4">
        <w:rPr>
          <w:spacing w:val="-15"/>
          <w:sz w:val="24"/>
        </w:rPr>
        <w:t xml:space="preserve"> </w:t>
      </w:r>
      <w:r w:rsidRPr="005108E4">
        <w:rPr>
          <w:sz w:val="24"/>
        </w:rPr>
        <w:t>seven</w:t>
      </w:r>
      <w:r w:rsidRPr="005108E4">
        <w:rPr>
          <w:spacing w:val="-16"/>
          <w:sz w:val="24"/>
        </w:rPr>
        <w:t xml:space="preserve"> </w:t>
      </w:r>
      <w:r w:rsidRPr="005108E4">
        <w:rPr>
          <w:sz w:val="24"/>
        </w:rPr>
        <w:t>calendar</w:t>
      </w:r>
      <w:r w:rsidRPr="005108E4">
        <w:rPr>
          <w:spacing w:val="-16"/>
          <w:sz w:val="24"/>
        </w:rPr>
        <w:t xml:space="preserve"> </w:t>
      </w:r>
      <w:r w:rsidRPr="005108E4">
        <w:rPr>
          <w:spacing w:val="-3"/>
          <w:sz w:val="24"/>
        </w:rPr>
        <w:t xml:space="preserve">days </w:t>
      </w:r>
      <w:r w:rsidRPr="005108E4">
        <w:rPr>
          <w:sz w:val="24"/>
        </w:rPr>
        <w:t>prior</w:t>
      </w:r>
      <w:r w:rsidRPr="005108E4">
        <w:rPr>
          <w:spacing w:val="-5"/>
          <w:sz w:val="24"/>
        </w:rPr>
        <w:t xml:space="preserve"> </w:t>
      </w:r>
      <w:r w:rsidRPr="005108E4">
        <w:rPr>
          <w:sz w:val="24"/>
        </w:rPr>
        <w:t>to</w:t>
      </w:r>
      <w:r w:rsidRPr="005108E4">
        <w:rPr>
          <w:spacing w:val="-4"/>
          <w:sz w:val="24"/>
        </w:rPr>
        <w:t xml:space="preserve"> </w:t>
      </w:r>
      <w:r w:rsidRPr="005108E4">
        <w:rPr>
          <w:sz w:val="24"/>
        </w:rPr>
        <w:t>the</w:t>
      </w:r>
      <w:r w:rsidRPr="005108E4">
        <w:rPr>
          <w:spacing w:val="-5"/>
          <w:sz w:val="24"/>
        </w:rPr>
        <w:t xml:space="preserve"> </w:t>
      </w:r>
      <w:r w:rsidRPr="005108E4">
        <w:rPr>
          <w:sz w:val="24"/>
        </w:rPr>
        <w:t>community</w:t>
      </w:r>
      <w:r w:rsidRPr="005108E4">
        <w:rPr>
          <w:spacing w:val="-11"/>
          <w:sz w:val="24"/>
        </w:rPr>
        <w:t xml:space="preserve"> </w:t>
      </w:r>
      <w:r w:rsidRPr="005108E4">
        <w:rPr>
          <w:sz w:val="24"/>
        </w:rPr>
        <w:t>outreach</w:t>
      </w:r>
      <w:r w:rsidRPr="005108E4">
        <w:rPr>
          <w:spacing w:val="-4"/>
          <w:sz w:val="24"/>
        </w:rPr>
        <w:t xml:space="preserve"> </w:t>
      </w:r>
      <w:r w:rsidRPr="005108E4">
        <w:rPr>
          <w:sz w:val="24"/>
        </w:rPr>
        <w:t>meeting</w:t>
      </w:r>
      <w:r w:rsidRPr="005108E4">
        <w:rPr>
          <w:spacing w:val="-6"/>
          <w:sz w:val="24"/>
        </w:rPr>
        <w:t xml:space="preserve"> </w:t>
      </w:r>
      <w:r w:rsidRPr="005108E4">
        <w:rPr>
          <w:sz w:val="24"/>
        </w:rPr>
        <w:t>to</w:t>
      </w:r>
      <w:r w:rsidRPr="005108E4">
        <w:rPr>
          <w:spacing w:val="-4"/>
          <w:sz w:val="24"/>
        </w:rPr>
        <w:t xml:space="preserve"> </w:t>
      </w:r>
      <w:r w:rsidRPr="005108E4">
        <w:rPr>
          <w:sz w:val="24"/>
        </w:rPr>
        <w:t>abutters</w:t>
      </w:r>
      <w:r w:rsidRPr="005108E4">
        <w:rPr>
          <w:spacing w:val="-3"/>
          <w:sz w:val="24"/>
        </w:rPr>
        <w:t xml:space="preserve"> </w:t>
      </w:r>
      <w:r w:rsidRPr="005108E4">
        <w:rPr>
          <w:sz w:val="24"/>
        </w:rPr>
        <w:t>of</w:t>
      </w:r>
      <w:r w:rsidRPr="005108E4">
        <w:rPr>
          <w:spacing w:val="-7"/>
          <w:sz w:val="24"/>
        </w:rPr>
        <w:t xml:space="preserve"> </w:t>
      </w:r>
      <w:r w:rsidRPr="005108E4">
        <w:rPr>
          <w:sz w:val="24"/>
        </w:rPr>
        <w:t>the</w:t>
      </w:r>
      <w:r w:rsidRPr="005108E4">
        <w:rPr>
          <w:spacing w:val="-7"/>
          <w:sz w:val="24"/>
        </w:rPr>
        <w:t xml:space="preserve"> </w:t>
      </w:r>
      <w:r w:rsidRPr="005108E4">
        <w:rPr>
          <w:sz w:val="24"/>
        </w:rPr>
        <w:t>proposed</w:t>
      </w:r>
      <w:r w:rsidRPr="005108E4">
        <w:rPr>
          <w:spacing w:val="-6"/>
          <w:sz w:val="24"/>
        </w:rPr>
        <w:t xml:space="preserve"> </w:t>
      </w:r>
      <w:r w:rsidRPr="005108E4">
        <w:rPr>
          <w:sz w:val="24"/>
        </w:rPr>
        <w:t>address</w:t>
      </w:r>
      <w:r w:rsidRPr="005108E4">
        <w:rPr>
          <w:spacing w:val="-3"/>
          <w:sz w:val="24"/>
        </w:rPr>
        <w:t xml:space="preserve"> </w:t>
      </w:r>
      <w:r w:rsidRPr="005108E4">
        <w:rPr>
          <w:sz w:val="24"/>
        </w:rPr>
        <w:t>of</w:t>
      </w:r>
      <w:r w:rsidRPr="005108E4">
        <w:rPr>
          <w:spacing w:val="-4"/>
          <w:sz w:val="24"/>
        </w:rPr>
        <w:t xml:space="preserve"> </w:t>
      </w:r>
      <w:r w:rsidRPr="005108E4">
        <w:rPr>
          <w:sz w:val="24"/>
        </w:rPr>
        <w:t>the MTC, and residents within 300 feet of the property line of the petitioner as they appear on the most recent applicable tax list, notwithstanding that the land of any such Owner is located in another city or</w:t>
      </w:r>
      <w:r w:rsidRPr="005108E4">
        <w:rPr>
          <w:spacing w:val="-17"/>
          <w:sz w:val="24"/>
        </w:rPr>
        <w:t xml:space="preserve"> </w:t>
      </w:r>
      <w:r w:rsidRPr="005108E4">
        <w:rPr>
          <w:sz w:val="24"/>
        </w:rPr>
        <w:t>town;</w:t>
      </w:r>
    </w:p>
    <w:p w14:paraId="5FA79F6A" w14:textId="77777777" w:rsidR="00DA2759" w:rsidRPr="005108E4" w:rsidRDefault="009A7511">
      <w:pPr>
        <w:pStyle w:val="ListParagraph"/>
        <w:numPr>
          <w:ilvl w:val="5"/>
          <w:numId w:val="52"/>
        </w:numPr>
        <w:tabs>
          <w:tab w:val="left" w:pos="2715"/>
        </w:tabs>
        <w:spacing w:before="5" w:line="244" w:lineRule="auto"/>
        <w:ind w:left="2395" w:right="117" w:firstLine="0"/>
        <w:rPr>
          <w:sz w:val="24"/>
        </w:rPr>
      </w:pPr>
      <w:r w:rsidRPr="005108E4">
        <w:rPr>
          <w:sz w:val="24"/>
        </w:rPr>
        <w:t>Information</w:t>
      </w:r>
      <w:r w:rsidRPr="005108E4">
        <w:rPr>
          <w:spacing w:val="-7"/>
          <w:sz w:val="24"/>
        </w:rPr>
        <w:t xml:space="preserve"> </w:t>
      </w:r>
      <w:r w:rsidRPr="005108E4">
        <w:rPr>
          <w:sz w:val="24"/>
        </w:rPr>
        <w:t>presented</w:t>
      </w:r>
      <w:r w:rsidRPr="005108E4">
        <w:rPr>
          <w:spacing w:val="-7"/>
          <w:sz w:val="24"/>
        </w:rPr>
        <w:t xml:space="preserve"> </w:t>
      </w:r>
      <w:r w:rsidRPr="005108E4">
        <w:rPr>
          <w:sz w:val="24"/>
        </w:rPr>
        <w:t>at</w:t>
      </w:r>
      <w:r w:rsidRPr="005108E4">
        <w:rPr>
          <w:spacing w:val="-6"/>
          <w:sz w:val="24"/>
        </w:rPr>
        <w:t xml:space="preserve"> </w:t>
      </w:r>
      <w:r w:rsidRPr="005108E4">
        <w:rPr>
          <w:sz w:val="24"/>
        </w:rPr>
        <w:t>the</w:t>
      </w:r>
      <w:r w:rsidRPr="005108E4">
        <w:rPr>
          <w:spacing w:val="-7"/>
          <w:sz w:val="24"/>
        </w:rPr>
        <w:t xml:space="preserve"> </w:t>
      </w:r>
      <w:r w:rsidRPr="005108E4">
        <w:rPr>
          <w:sz w:val="24"/>
        </w:rPr>
        <w:t>community</w:t>
      </w:r>
      <w:r w:rsidRPr="005108E4">
        <w:rPr>
          <w:spacing w:val="-13"/>
          <w:sz w:val="24"/>
        </w:rPr>
        <w:t xml:space="preserve"> </w:t>
      </w:r>
      <w:r w:rsidRPr="005108E4">
        <w:rPr>
          <w:sz w:val="24"/>
        </w:rPr>
        <w:t>outreach</w:t>
      </w:r>
      <w:r w:rsidRPr="005108E4">
        <w:rPr>
          <w:spacing w:val="-7"/>
          <w:sz w:val="24"/>
        </w:rPr>
        <w:t xml:space="preserve"> </w:t>
      </w:r>
      <w:r w:rsidRPr="005108E4">
        <w:rPr>
          <w:sz w:val="24"/>
        </w:rPr>
        <w:t>meeting,</w:t>
      </w:r>
      <w:r w:rsidRPr="005108E4">
        <w:rPr>
          <w:spacing w:val="-7"/>
          <w:sz w:val="24"/>
        </w:rPr>
        <w:t xml:space="preserve"> </w:t>
      </w:r>
      <w:r w:rsidRPr="005108E4">
        <w:rPr>
          <w:sz w:val="24"/>
        </w:rPr>
        <w:t>which</w:t>
      </w:r>
      <w:r w:rsidRPr="005108E4">
        <w:rPr>
          <w:spacing w:val="-6"/>
          <w:sz w:val="24"/>
        </w:rPr>
        <w:t xml:space="preserve"> </w:t>
      </w:r>
      <w:r w:rsidRPr="005108E4">
        <w:rPr>
          <w:sz w:val="24"/>
        </w:rPr>
        <w:t>shall</w:t>
      </w:r>
      <w:r w:rsidRPr="005108E4">
        <w:rPr>
          <w:spacing w:val="-8"/>
          <w:sz w:val="24"/>
        </w:rPr>
        <w:t xml:space="preserve"> </w:t>
      </w:r>
      <w:r w:rsidRPr="005108E4">
        <w:rPr>
          <w:sz w:val="24"/>
        </w:rPr>
        <w:t>include, but not be limited</w:t>
      </w:r>
      <w:r w:rsidRPr="005108E4">
        <w:rPr>
          <w:spacing w:val="-4"/>
          <w:sz w:val="24"/>
        </w:rPr>
        <w:t xml:space="preserve"> </w:t>
      </w:r>
      <w:r w:rsidRPr="005108E4">
        <w:rPr>
          <w:sz w:val="24"/>
        </w:rPr>
        <w:t>to:</w:t>
      </w:r>
    </w:p>
    <w:p w14:paraId="3C9B7CA6" w14:textId="77777777" w:rsidR="00DA2759" w:rsidRPr="005108E4" w:rsidRDefault="009A7511">
      <w:pPr>
        <w:pStyle w:val="ListParagraph"/>
        <w:numPr>
          <w:ilvl w:val="6"/>
          <w:numId w:val="52"/>
        </w:numPr>
        <w:tabs>
          <w:tab w:val="left" w:pos="3005"/>
        </w:tabs>
        <w:spacing w:line="244" w:lineRule="auto"/>
        <w:ind w:right="118" w:firstLine="0"/>
        <w:rPr>
          <w:sz w:val="24"/>
        </w:rPr>
      </w:pPr>
      <w:r w:rsidRPr="005108E4">
        <w:rPr>
          <w:sz w:val="24"/>
        </w:rPr>
        <w:t>The</w:t>
      </w:r>
      <w:r w:rsidRPr="005108E4">
        <w:rPr>
          <w:spacing w:val="-24"/>
          <w:sz w:val="24"/>
        </w:rPr>
        <w:t xml:space="preserve"> </w:t>
      </w:r>
      <w:r w:rsidRPr="005108E4">
        <w:rPr>
          <w:sz w:val="24"/>
        </w:rPr>
        <w:t>proposed</w:t>
      </w:r>
      <w:r w:rsidRPr="005108E4">
        <w:rPr>
          <w:spacing w:val="-23"/>
          <w:sz w:val="24"/>
        </w:rPr>
        <w:t xml:space="preserve"> </w:t>
      </w:r>
      <w:r w:rsidRPr="005108E4">
        <w:rPr>
          <w:sz w:val="24"/>
        </w:rPr>
        <w:t>address</w:t>
      </w:r>
      <w:r w:rsidRPr="005108E4">
        <w:rPr>
          <w:spacing w:val="-23"/>
          <w:sz w:val="24"/>
        </w:rPr>
        <w:t xml:space="preserve"> </w:t>
      </w:r>
      <w:r w:rsidRPr="005108E4">
        <w:rPr>
          <w:sz w:val="24"/>
        </w:rPr>
        <w:t>of</w:t>
      </w:r>
      <w:r w:rsidRPr="005108E4">
        <w:rPr>
          <w:spacing w:val="-23"/>
          <w:sz w:val="24"/>
        </w:rPr>
        <w:t xml:space="preserve"> </w:t>
      </w:r>
      <w:r w:rsidRPr="005108E4">
        <w:rPr>
          <w:sz w:val="24"/>
        </w:rPr>
        <w:t>the</w:t>
      </w:r>
      <w:r w:rsidRPr="005108E4">
        <w:rPr>
          <w:spacing w:val="-24"/>
          <w:sz w:val="24"/>
        </w:rPr>
        <w:t xml:space="preserve"> </w:t>
      </w:r>
      <w:r w:rsidRPr="005108E4">
        <w:rPr>
          <w:sz w:val="24"/>
        </w:rPr>
        <w:t>MTC</w:t>
      </w:r>
      <w:r w:rsidRPr="005108E4">
        <w:rPr>
          <w:spacing w:val="-22"/>
          <w:sz w:val="24"/>
        </w:rPr>
        <w:t xml:space="preserve"> </w:t>
      </w:r>
      <w:r w:rsidRPr="005108E4">
        <w:rPr>
          <w:sz w:val="24"/>
        </w:rPr>
        <w:t>with</w:t>
      </w:r>
      <w:r w:rsidRPr="005108E4">
        <w:rPr>
          <w:spacing w:val="-20"/>
          <w:sz w:val="24"/>
        </w:rPr>
        <w:t xml:space="preserve"> </w:t>
      </w:r>
      <w:r w:rsidRPr="005108E4">
        <w:rPr>
          <w:sz w:val="24"/>
        </w:rPr>
        <w:t>the</w:t>
      </w:r>
      <w:r w:rsidRPr="005108E4">
        <w:rPr>
          <w:spacing w:val="-21"/>
          <w:sz w:val="24"/>
        </w:rPr>
        <w:t xml:space="preserve"> </w:t>
      </w:r>
      <w:r w:rsidRPr="005108E4">
        <w:rPr>
          <w:sz w:val="24"/>
        </w:rPr>
        <w:t>declaration</w:t>
      </w:r>
      <w:r w:rsidRPr="005108E4">
        <w:rPr>
          <w:spacing w:val="-20"/>
          <w:sz w:val="24"/>
        </w:rPr>
        <w:t xml:space="preserve"> </w:t>
      </w:r>
      <w:r w:rsidRPr="005108E4">
        <w:rPr>
          <w:sz w:val="24"/>
        </w:rPr>
        <w:t>that</w:t>
      </w:r>
      <w:r w:rsidRPr="005108E4">
        <w:rPr>
          <w:spacing w:val="-21"/>
          <w:sz w:val="24"/>
        </w:rPr>
        <w:t xml:space="preserve"> </w:t>
      </w:r>
      <w:r w:rsidRPr="005108E4">
        <w:rPr>
          <w:sz w:val="24"/>
        </w:rPr>
        <w:t>the</w:t>
      </w:r>
      <w:r w:rsidRPr="005108E4">
        <w:rPr>
          <w:spacing w:val="-23"/>
          <w:sz w:val="24"/>
        </w:rPr>
        <w:t xml:space="preserve"> </w:t>
      </w:r>
      <w:r w:rsidRPr="005108E4">
        <w:rPr>
          <w:sz w:val="24"/>
        </w:rPr>
        <w:t>proposed</w:t>
      </w:r>
      <w:r w:rsidRPr="005108E4">
        <w:rPr>
          <w:spacing w:val="-23"/>
          <w:sz w:val="24"/>
        </w:rPr>
        <w:t xml:space="preserve"> </w:t>
      </w:r>
      <w:r w:rsidRPr="005108E4">
        <w:rPr>
          <w:sz w:val="24"/>
        </w:rPr>
        <w:t>MTC is a "Medical Marijuana Treatment</w:t>
      </w:r>
      <w:r w:rsidRPr="005108E4">
        <w:rPr>
          <w:spacing w:val="-7"/>
          <w:sz w:val="24"/>
        </w:rPr>
        <w:t xml:space="preserve"> </w:t>
      </w:r>
      <w:r w:rsidRPr="005108E4">
        <w:rPr>
          <w:sz w:val="24"/>
        </w:rPr>
        <w:t>Center";</w:t>
      </w:r>
    </w:p>
    <w:p w14:paraId="3409CFA9" w14:textId="77777777" w:rsidR="00DA2759" w:rsidRPr="005108E4" w:rsidRDefault="009A7511">
      <w:pPr>
        <w:pStyle w:val="ListParagraph"/>
        <w:numPr>
          <w:ilvl w:val="6"/>
          <w:numId w:val="52"/>
        </w:numPr>
        <w:tabs>
          <w:tab w:val="left" w:pos="3118"/>
        </w:tabs>
        <w:spacing w:line="244" w:lineRule="auto"/>
        <w:ind w:right="117" w:firstLine="0"/>
        <w:rPr>
          <w:sz w:val="24"/>
        </w:rPr>
      </w:pPr>
      <w:r w:rsidRPr="005108E4">
        <w:rPr>
          <w:sz w:val="24"/>
        </w:rPr>
        <w:t>Information</w:t>
      </w:r>
      <w:r w:rsidRPr="005108E4">
        <w:rPr>
          <w:spacing w:val="-8"/>
          <w:sz w:val="24"/>
        </w:rPr>
        <w:t xml:space="preserve"> </w:t>
      </w:r>
      <w:r w:rsidRPr="005108E4">
        <w:rPr>
          <w:sz w:val="24"/>
        </w:rPr>
        <w:t>adequate</w:t>
      </w:r>
      <w:r w:rsidRPr="005108E4">
        <w:rPr>
          <w:spacing w:val="-9"/>
          <w:sz w:val="24"/>
        </w:rPr>
        <w:t xml:space="preserve"> </w:t>
      </w:r>
      <w:r w:rsidRPr="005108E4">
        <w:rPr>
          <w:sz w:val="24"/>
        </w:rPr>
        <w:t>to</w:t>
      </w:r>
      <w:r w:rsidRPr="005108E4">
        <w:rPr>
          <w:spacing w:val="-8"/>
          <w:sz w:val="24"/>
        </w:rPr>
        <w:t xml:space="preserve"> </w:t>
      </w:r>
      <w:r w:rsidRPr="005108E4">
        <w:rPr>
          <w:sz w:val="24"/>
        </w:rPr>
        <w:t>demonstrate</w:t>
      </w:r>
      <w:r w:rsidRPr="005108E4">
        <w:rPr>
          <w:spacing w:val="-9"/>
          <w:sz w:val="24"/>
        </w:rPr>
        <w:t xml:space="preserve"> </w:t>
      </w:r>
      <w:r w:rsidRPr="005108E4">
        <w:rPr>
          <w:sz w:val="24"/>
        </w:rPr>
        <w:t>that</w:t>
      </w:r>
      <w:r w:rsidRPr="005108E4">
        <w:rPr>
          <w:spacing w:val="-7"/>
          <w:sz w:val="24"/>
        </w:rPr>
        <w:t xml:space="preserve"> </w:t>
      </w:r>
      <w:r w:rsidRPr="005108E4">
        <w:rPr>
          <w:sz w:val="24"/>
        </w:rPr>
        <w:t>the</w:t>
      </w:r>
      <w:r w:rsidRPr="005108E4">
        <w:rPr>
          <w:spacing w:val="-8"/>
          <w:sz w:val="24"/>
        </w:rPr>
        <w:t xml:space="preserve"> </w:t>
      </w:r>
      <w:r w:rsidRPr="005108E4">
        <w:rPr>
          <w:sz w:val="24"/>
        </w:rPr>
        <w:t>location(s)</w:t>
      </w:r>
      <w:r w:rsidRPr="005108E4">
        <w:rPr>
          <w:spacing w:val="-11"/>
          <w:sz w:val="24"/>
        </w:rPr>
        <w:t xml:space="preserve"> </w:t>
      </w:r>
      <w:r w:rsidRPr="005108E4">
        <w:rPr>
          <w:sz w:val="24"/>
        </w:rPr>
        <w:t>will</w:t>
      </w:r>
      <w:r w:rsidRPr="005108E4">
        <w:rPr>
          <w:spacing w:val="-10"/>
          <w:sz w:val="24"/>
        </w:rPr>
        <w:t xml:space="preserve"> </w:t>
      </w:r>
      <w:r w:rsidRPr="005108E4">
        <w:rPr>
          <w:sz w:val="24"/>
        </w:rPr>
        <w:t>be</w:t>
      </w:r>
      <w:r w:rsidRPr="005108E4">
        <w:rPr>
          <w:spacing w:val="-10"/>
          <w:sz w:val="24"/>
        </w:rPr>
        <w:t xml:space="preserve"> </w:t>
      </w:r>
      <w:r w:rsidRPr="005108E4">
        <w:rPr>
          <w:sz w:val="24"/>
        </w:rPr>
        <w:t>maintained securely;</w:t>
      </w:r>
    </w:p>
    <w:p w14:paraId="77705AB0" w14:textId="77777777" w:rsidR="00DA2759" w:rsidRPr="005108E4" w:rsidRDefault="009A7511">
      <w:pPr>
        <w:pStyle w:val="ListParagraph"/>
        <w:numPr>
          <w:ilvl w:val="6"/>
          <w:numId w:val="52"/>
        </w:numPr>
        <w:tabs>
          <w:tab w:val="left" w:pos="3197"/>
        </w:tabs>
        <w:spacing w:line="272" w:lineRule="exact"/>
        <w:ind w:left="3196" w:hanging="442"/>
        <w:rPr>
          <w:sz w:val="24"/>
        </w:rPr>
      </w:pPr>
      <w:r w:rsidRPr="005108E4">
        <w:rPr>
          <w:sz w:val="24"/>
        </w:rPr>
        <w:t>Steps to be taken by the MTC to prevent diversion to</w:t>
      </w:r>
      <w:r w:rsidRPr="005108E4">
        <w:rPr>
          <w:spacing w:val="-25"/>
          <w:sz w:val="24"/>
        </w:rPr>
        <w:t xml:space="preserve"> </w:t>
      </w:r>
      <w:r w:rsidRPr="005108E4">
        <w:rPr>
          <w:sz w:val="24"/>
        </w:rPr>
        <w:t>minors;</w:t>
      </w:r>
    </w:p>
    <w:p w14:paraId="2C53F90A" w14:textId="77777777" w:rsidR="00DA2759" w:rsidRPr="005108E4" w:rsidRDefault="009A7511">
      <w:pPr>
        <w:pStyle w:val="ListParagraph"/>
        <w:numPr>
          <w:ilvl w:val="6"/>
          <w:numId w:val="52"/>
        </w:numPr>
        <w:tabs>
          <w:tab w:val="left" w:pos="3219"/>
        </w:tabs>
        <w:spacing w:line="242" w:lineRule="auto"/>
        <w:ind w:right="117" w:firstLine="0"/>
        <w:rPr>
          <w:sz w:val="24"/>
        </w:rPr>
      </w:pPr>
      <w:r w:rsidRPr="005108E4">
        <w:rPr>
          <w:sz w:val="24"/>
        </w:rPr>
        <w:t>A plan by the MTC to provide reduced cost or free Marijuana to Patients with documented Verified Financial Hardship, as defined by the Commission. The plan shall outline the goals, programs, and measurements the MTC will pursue once</w:t>
      </w:r>
      <w:r w:rsidRPr="005108E4">
        <w:rPr>
          <w:spacing w:val="-5"/>
          <w:sz w:val="24"/>
        </w:rPr>
        <w:t xml:space="preserve"> </w:t>
      </w:r>
      <w:r w:rsidRPr="005108E4">
        <w:rPr>
          <w:sz w:val="24"/>
        </w:rPr>
        <w:t>licensed;</w:t>
      </w:r>
    </w:p>
    <w:p w14:paraId="2C85CC13" w14:textId="77777777" w:rsidR="00DA2759" w:rsidRPr="005108E4" w:rsidRDefault="009A7511">
      <w:pPr>
        <w:pStyle w:val="ListParagraph"/>
        <w:numPr>
          <w:ilvl w:val="6"/>
          <w:numId w:val="52"/>
        </w:numPr>
        <w:tabs>
          <w:tab w:val="left" w:pos="3099"/>
        </w:tabs>
        <w:spacing w:before="1"/>
        <w:ind w:left="3098" w:hanging="344"/>
        <w:rPr>
          <w:sz w:val="24"/>
        </w:rPr>
      </w:pPr>
      <w:r w:rsidRPr="005108E4">
        <w:rPr>
          <w:sz w:val="24"/>
        </w:rPr>
        <w:t>A</w:t>
      </w:r>
      <w:r w:rsidRPr="005108E4">
        <w:rPr>
          <w:spacing w:val="-11"/>
          <w:sz w:val="24"/>
        </w:rPr>
        <w:t xml:space="preserve"> </w:t>
      </w:r>
      <w:r w:rsidRPr="005108E4">
        <w:rPr>
          <w:sz w:val="24"/>
        </w:rPr>
        <w:t>plan</w:t>
      </w:r>
      <w:r w:rsidRPr="005108E4">
        <w:rPr>
          <w:spacing w:val="-11"/>
          <w:sz w:val="24"/>
        </w:rPr>
        <w:t xml:space="preserve"> </w:t>
      </w:r>
      <w:r w:rsidRPr="005108E4">
        <w:rPr>
          <w:sz w:val="24"/>
        </w:rPr>
        <w:t>by</w:t>
      </w:r>
      <w:r w:rsidRPr="005108E4">
        <w:rPr>
          <w:spacing w:val="-18"/>
          <w:sz w:val="24"/>
        </w:rPr>
        <w:t xml:space="preserve"> </w:t>
      </w:r>
      <w:r w:rsidRPr="005108E4">
        <w:rPr>
          <w:sz w:val="24"/>
        </w:rPr>
        <w:t>the</w:t>
      </w:r>
      <w:r w:rsidRPr="005108E4">
        <w:rPr>
          <w:spacing w:val="-12"/>
          <w:sz w:val="24"/>
        </w:rPr>
        <w:t xml:space="preserve"> </w:t>
      </w:r>
      <w:r w:rsidRPr="005108E4">
        <w:rPr>
          <w:sz w:val="24"/>
        </w:rPr>
        <w:t>Marijuana</w:t>
      </w:r>
      <w:r w:rsidRPr="005108E4">
        <w:rPr>
          <w:spacing w:val="-12"/>
          <w:sz w:val="24"/>
        </w:rPr>
        <w:t xml:space="preserve"> </w:t>
      </w:r>
      <w:r w:rsidRPr="005108E4">
        <w:rPr>
          <w:sz w:val="24"/>
        </w:rPr>
        <w:t>Establishment</w:t>
      </w:r>
      <w:r w:rsidRPr="005108E4">
        <w:rPr>
          <w:spacing w:val="-10"/>
          <w:sz w:val="24"/>
        </w:rPr>
        <w:t xml:space="preserve"> </w:t>
      </w:r>
      <w:r w:rsidRPr="005108E4">
        <w:rPr>
          <w:sz w:val="24"/>
        </w:rPr>
        <w:t>to</w:t>
      </w:r>
      <w:r w:rsidRPr="005108E4">
        <w:rPr>
          <w:spacing w:val="-8"/>
          <w:sz w:val="24"/>
        </w:rPr>
        <w:t xml:space="preserve"> </w:t>
      </w:r>
      <w:r w:rsidRPr="005108E4">
        <w:rPr>
          <w:sz w:val="24"/>
        </w:rPr>
        <w:t>positively</w:t>
      </w:r>
      <w:r w:rsidRPr="005108E4">
        <w:rPr>
          <w:spacing w:val="-16"/>
          <w:sz w:val="24"/>
        </w:rPr>
        <w:t xml:space="preserve"> </w:t>
      </w:r>
      <w:r w:rsidRPr="005108E4">
        <w:rPr>
          <w:sz w:val="24"/>
        </w:rPr>
        <w:t>impact</w:t>
      </w:r>
      <w:r w:rsidRPr="005108E4">
        <w:rPr>
          <w:spacing w:val="-8"/>
          <w:sz w:val="24"/>
        </w:rPr>
        <w:t xml:space="preserve"> </w:t>
      </w:r>
      <w:r w:rsidRPr="005108E4">
        <w:rPr>
          <w:sz w:val="24"/>
        </w:rPr>
        <w:t>the</w:t>
      </w:r>
      <w:r w:rsidRPr="005108E4">
        <w:rPr>
          <w:spacing w:val="-9"/>
          <w:sz w:val="24"/>
        </w:rPr>
        <w:t xml:space="preserve"> </w:t>
      </w:r>
      <w:r w:rsidRPr="005108E4">
        <w:rPr>
          <w:sz w:val="24"/>
        </w:rPr>
        <w:t>community;</w:t>
      </w:r>
    </w:p>
    <w:p w14:paraId="23F2CDC5" w14:textId="77777777" w:rsidR="00DA2759" w:rsidRPr="005108E4" w:rsidRDefault="009A7511">
      <w:pPr>
        <w:pStyle w:val="ListParagraph"/>
        <w:numPr>
          <w:ilvl w:val="6"/>
          <w:numId w:val="52"/>
        </w:numPr>
        <w:tabs>
          <w:tab w:val="left" w:pos="3193"/>
        </w:tabs>
        <w:spacing w:before="3" w:line="244" w:lineRule="auto"/>
        <w:ind w:right="116" w:firstLine="0"/>
        <w:rPr>
          <w:sz w:val="24"/>
        </w:rPr>
      </w:pPr>
      <w:r w:rsidRPr="005108E4">
        <w:rPr>
          <w:sz w:val="24"/>
        </w:rPr>
        <w:t>Information adequate to demonstrate that the location will not constitute a nuisance as defined by law;</w:t>
      </w:r>
      <w:r w:rsidRPr="005108E4">
        <w:rPr>
          <w:spacing w:val="-13"/>
          <w:sz w:val="24"/>
        </w:rPr>
        <w:t xml:space="preserve"> </w:t>
      </w:r>
      <w:r w:rsidRPr="005108E4">
        <w:rPr>
          <w:sz w:val="24"/>
        </w:rPr>
        <w:t>and</w:t>
      </w:r>
    </w:p>
    <w:p w14:paraId="34CCC261" w14:textId="77777777" w:rsidR="00DA2759" w:rsidRPr="005108E4" w:rsidRDefault="009A7511">
      <w:pPr>
        <w:pStyle w:val="ListParagraph"/>
        <w:numPr>
          <w:ilvl w:val="6"/>
          <w:numId w:val="52"/>
        </w:numPr>
        <w:tabs>
          <w:tab w:val="left" w:pos="3185"/>
        </w:tabs>
        <w:spacing w:line="244" w:lineRule="auto"/>
        <w:ind w:right="117" w:firstLine="0"/>
        <w:rPr>
          <w:sz w:val="24"/>
        </w:rPr>
      </w:pPr>
      <w:r w:rsidRPr="005108E4">
        <w:rPr>
          <w:sz w:val="24"/>
        </w:rPr>
        <w:t>An</w:t>
      </w:r>
      <w:r w:rsidRPr="005108E4">
        <w:rPr>
          <w:spacing w:val="-26"/>
          <w:sz w:val="24"/>
        </w:rPr>
        <w:t xml:space="preserve"> </w:t>
      </w:r>
      <w:r w:rsidRPr="005108E4">
        <w:rPr>
          <w:sz w:val="24"/>
        </w:rPr>
        <w:t>attestation</w:t>
      </w:r>
      <w:r w:rsidRPr="005108E4">
        <w:rPr>
          <w:spacing w:val="-25"/>
          <w:sz w:val="24"/>
        </w:rPr>
        <w:t xml:space="preserve"> </w:t>
      </w:r>
      <w:r w:rsidRPr="005108E4">
        <w:rPr>
          <w:sz w:val="24"/>
        </w:rPr>
        <w:t>that</w:t>
      </w:r>
      <w:r w:rsidRPr="005108E4">
        <w:rPr>
          <w:spacing w:val="-26"/>
          <w:sz w:val="24"/>
        </w:rPr>
        <w:t xml:space="preserve"> </w:t>
      </w:r>
      <w:r w:rsidRPr="005108E4">
        <w:rPr>
          <w:sz w:val="24"/>
        </w:rPr>
        <w:t>community</w:t>
      </w:r>
      <w:r w:rsidRPr="005108E4">
        <w:rPr>
          <w:spacing w:val="-32"/>
          <w:sz w:val="24"/>
        </w:rPr>
        <w:t xml:space="preserve"> </w:t>
      </w:r>
      <w:r w:rsidRPr="005108E4">
        <w:rPr>
          <w:sz w:val="24"/>
        </w:rPr>
        <w:t>members</w:t>
      </w:r>
      <w:r w:rsidRPr="005108E4">
        <w:rPr>
          <w:spacing w:val="-25"/>
          <w:sz w:val="24"/>
        </w:rPr>
        <w:t xml:space="preserve"> </w:t>
      </w:r>
      <w:r w:rsidRPr="005108E4">
        <w:rPr>
          <w:sz w:val="24"/>
        </w:rPr>
        <w:t>were</w:t>
      </w:r>
      <w:r w:rsidRPr="005108E4">
        <w:rPr>
          <w:spacing w:val="-26"/>
          <w:sz w:val="24"/>
        </w:rPr>
        <w:t xml:space="preserve"> </w:t>
      </w:r>
      <w:r w:rsidRPr="005108E4">
        <w:rPr>
          <w:sz w:val="24"/>
        </w:rPr>
        <w:t>permitted</w:t>
      </w:r>
      <w:r w:rsidRPr="005108E4">
        <w:rPr>
          <w:spacing w:val="-26"/>
          <w:sz w:val="24"/>
        </w:rPr>
        <w:t xml:space="preserve"> </w:t>
      </w:r>
      <w:r w:rsidRPr="005108E4">
        <w:rPr>
          <w:sz w:val="24"/>
        </w:rPr>
        <w:t>to</w:t>
      </w:r>
      <w:r w:rsidRPr="005108E4">
        <w:rPr>
          <w:spacing w:val="-25"/>
          <w:sz w:val="24"/>
        </w:rPr>
        <w:t xml:space="preserve"> </w:t>
      </w:r>
      <w:r w:rsidRPr="005108E4">
        <w:rPr>
          <w:sz w:val="24"/>
        </w:rPr>
        <w:t>ask</w:t>
      </w:r>
      <w:r w:rsidRPr="005108E4">
        <w:rPr>
          <w:spacing w:val="-24"/>
          <w:sz w:val="24"/>
        </w:rPr>
        <w:t xml:space="preserve"> </w:t>
      </w:r>
      <w:r w:rsidRPr="005108E4">
        <w:rPr>
          <w:sz w:val="24"/>
        </w:rPr>
        <w:t>questions</w:t>
      </w:r>
      <w:r w:rsidRPr="005108E4">
        <w:rPr>
          <w:spacing w:val="-23"/>
          <w:sz w:val="24"/>
        </w:rPr>
        <w:t xml:space="preserve"> </w:t>
      </w:r>
      <w:r w:rsidRPr="005108E4">
        <w:rPr>
          <w:sz w:val="24"/>
        </w:rPr>
        <w:t>and receive answers from representatives of the</w:t>
      </w:r>
      <w:r w:rsidRPr="005108E4">
        <w:rPr>
          <w:spacing w:val="-9"/>
          <w:sz w:val="24"/>
        </w:rPr>
        <w:t xml:space="preserve"> </w:t>
      </w:r>
      <w:r w:rsidRPr="005108E4">
        <w:rPr>
          <w:sz w:val="24"/>
        </w:rPr>
        <w:t>MTC.</w:t>
      </w:r>
    </w:p>
    <w:p w14:paraId="2E49C57A" w14:textId="77777777" w:rsidR="00DA2759" w:rsidRPr="005108E4" w:rsidRDefault="009A7511">
      <w:pPr>
        <w:pStyle w:val="ListParagraph"/>
        <w:numPr>
          <w:ilvl w:val="4"/>
          <w:numId w:val="52"/>
        </w:numPr>
        <w:tabs>
          <w:tab w:val="left" w:pos="2537"/>
        </w:tabs>
        <w:spacing w:line="242" w:lineRule="auto"/>
        <w:ind w:right="117" w:firstLine="0"/>
        <w:rPr>
          <w:sz w:val="24"/>
        </w:rPr>
      </w:pPr>
      <w:r w:rsidRPr="005108E4">
        <w:rPr>
          <w:sz w:val="24"/>
        </w:rPr>
        <w:t>A description of plans to ensure that the MTC is or will be compliant with local codes,</w:t>
      </w:r>
      <w:r w:rsidRPr="005108E4">
        <w:rPr>
          <w:spacing w:val="-17"/>
          <w:sz w:val="24"/>
        </w:rPr>
        <w:t xml:space="preserve"> </w:t>
      </w:r>
      <w:r w:rsidRPr="005108E4">
        <w:rPr>
          <w:sz w:val="24"/>
        </w:rPr>
        <w:t>ordinances,</w:t>
      </w:r>
      <w:r w:rsidRPr="005108E4">
        <w:rPr>
          <w:spacing w:val="-17"/>
          <w:sz w:val="24"/>
        </w:rPr>
        <w:t xml:space="preserve"> </w:t>
      </w:r>
      <w:r w:rsidRPr="005108E4">
        <w:rPr>
          <w:sz w:val="24"/>
        </w:rPr>
        <w:t>and</w:t>
      </w:r>
      <w:r w:rsidRPr="005108E4">
        <w:rPr>
          <w:spacing w:val="-17"/>
          <w:sz w:val="24"/>
        </w:rPr>
        <w:t xml:space="preserve"> </w:t>
      </w:r>
      <w:r w:rsidRPr="005108E4">
        <w:rPr>
          <w:spacing w:val="-2"/>
          <w:sz w:val="24"/>
        </w:rPr>
        <w:t>bylaws</w:t>
      </w:r>
      <w:r w:rsidRPr="005108E4">
        <w:rPr>
          <w:spacing w:val="-17"/>
          <w:sz w:val="24"/>
        </w:rPr>
        <w:t xml:space="preserve"> </w:t>
      </w:r>
      <w:r w:rsidRPr="005108E4">
        <w:rPr>
          <w:sz w:val="24"/>
        </w:rPr>
        <w:t>for</w:t>
      </w:r>
      <w:r w:rsidRPr="005108E4">
        <w:rPr>
          <w:spacing w:val="-19"/>
          <w:sz w:val="24"/>
        </w:rPr>
        <w:t xml:space="preserve"> </w:t>
      </w:r>
      <w:r w:rsidRPr="005108E4">
        <w:rPr>
          <w:sz w:val="24"/>
        </w:rPr>
        <w:t>the</w:t>
      </w:r>
      <w:r w:rsidRPr="005108E4">
        <w:rPr>
          <w:spacing w:val="-20"/>
          <w:sz w:val="24"/>
        </w:rPr>
        <w:t xml:space="preserve"> </w:t>
      </w:r>
      <w:r w:rsidRPr="005108E4">
        <w:rPr>
          <w:sz w:val="24"/>
        </w:rPr>
        <w:t>physical</w:t>
      </w:r>
      <w:r w:rsidRPr="005108E4">
        <w:rPr>
          <w:spacing w:val="-18"/>
          <w:sz w:val="24"/>
        </w:rPr>
        <w:t xml:space="preserve"> </w:t>
      </w:r>
      <w:r w:rsidRPr="005108E4">
        <w:rPr>
          <w:sz w:val="24"/>
        </w:rPr>
        <w:t>address</w:t>
      </w:r>
      <w:r w:rsidRPr="005108E4">
        <w:rPr>
          <w:spacing w:val="-19"/>
          <w:sz w:val="24"/>
        </w:rPr>
        <w:t xml:space="preserve"> </w:t>
      </w:r>
      <w:r w:rsidRPr="005108E4">
        <w:rPr>
          <w:sz w:val="24"/>
        </w:rPr>
        <w:t>of</w:t>
      </w:r>
      <w:r w:rsidRPr="005108E4">
        <w:rPr>
          <w:spacing w:val="-20"/>
          <w:sz w:val="24"/>
        </w:rPr>
        <w:t xml:space="preserve"> </w:t>
      </w:r>
      <w:r w:rsidRPr="005108E4">
        <w:rPr>
          <w:sz w:val="24"/>
        </w:rPr>
        <w:t>the</w:t>
      </w:r>
      <w:r w:rsidRPr="005108E4">
        <w:rPr>
          <w:spacing w:val="-19"/>
          <w:sz w:val="24"/>
        </w:rPr>
        <w:t xml:space="preserve"> </w:t>
      </w:r>
      <w:r w:rsidRPr="005108E4">
        <w:rPr>
          <w:sz w:val="24"/>
        </w:rPr>
        <w:t>MTC,</w:t>
      </w:r>
      <w:r w:rsidRPr="005108E4">
        <w:rPr>
          <w:spacing w:val="-19"/>
          <w:sz w:val="24"/>
        </w:rPr>
        <w:t xml:space="preserve"> </w:t>
      </w:r>
      <w:r w:rsidRPr="005108E4">
        <w:rPr>
          <w:sz w:val="24"/>
        </w:rPr>
        <w:t>which</w:t>
      </w:r>
      <w:r w:rsidRPr="005108E4">
        <w:rPr>
          <w:spacing w:val="-17"/>
          <w:sz w:val="24"/>
        </w:rPr>
        <w:t xml:space="preserve"> </w:t>
      </w:r>
      <w:r w:rsidRPr="005108E4">
        <w:rPr>
          <w:sz w:val="24"/>
        </w:rPr>
        <w:t>shall</w:t>
      </w:r>
      <w:r w:rsidRPr="005108E4">
        <w:rPr>
          <w:spacing w:val="-16"/>
          <w:sz w:val="24"/>
        </w:rPr>
        <w:t xml:space="preserve"> </w:t>
      </w:r>
      <w:r w:rsidRPr="005108E4">
        <w:rPr>
          <w:sz w:val="24"/>
        </w:rPr>
        <w:t>include, but</w:t>
      </w:r>
      <w:r w:rsidRPr="005108E4">
        <w:rPr>
          <w:spacing w:val="-21"/>
          <w:sz w:val="24"/>
        </w:rPr>
        <w:t xml:space="preserve"> </w:t>
      </w:r>
      <w:r w:rsidRPr="005108E4">
        <w:rPr>
          <w:sz w:val="24"/>
        </w:rPr>
        <w:t>not</w:t>
      </w:r>
      <w:r w:rsidRPr="005108E4">
        <w:rPr>
          <w:spacing w:val="-20"/>
          <w:sz w:val="24"/>
        </w:rPr>
        <w:t xml:space="preserve"> </w:t>
      </w:r>
      <w:r w:rsidRPr="005108E4">
        <w:rPr>
          <w:sz w:val="24"/>
        </w:rPr>
        <w:t>be</w:t>
      </w:r>
      <w:r w:rsidRPr="005108E4">
        <w:rPr>
          <w:spacing w:val="-21"/>
          <w:sz w:val="24"/>
        </w:rPr>
        <w:t xml:space="preserve"> </w:t>
      </w:r>
      <w:r w:rsidRPr="005108E4">
        <w:rPr>
          <w:sz w:val="24"/>
        </w:rPr>
        <w:t>limited</w:t>
      </w:r>
      <w:r w:rsidRPr="005108E4">
        <w:rPr>
          <w:spacing w:val="-20"/>
          <w:sz w:val="24"/>
        </w:rPr>
        <w:t xml:space="preserve"> </w:t>
      </w:r>
      <w:r w:rsidRPr="005108E4">
        <w:rPr>
          <w:sz w:val="24"/>
        </w:rPr>
        <w:t>to,</w:t>
      </w:r>
      <w:r w:rsidRPr="005108E4">
        <w:rPr>
          <w:spacing w:val="-20"/>
          <w:sz w:val="24"/>
        </w:rPr>
        <w:t xml:space="preserve"> </w:t>
      </w:r>
      <w:r w:rsidRPr="005108E4">
        <w:rPr>
          <w:sz w:val="24"/>
        </w:rPr>
        <w:t>the</w:t>
      </w:r>
      <w:r w:rsidRPr="005108E4">
        <w:rPr>
          <w:spacing w:val="-22"/>
          <w:sz w:val="24"/>
        </w:rPr>
        <w:t xml:space="preserve"> </w:t>
      </w:r>
      <w:r w:rsidRPr="005108E4">
        <w:rPr>
          <w:sz w:val="24"/>
        </w:rPr>
        <w:t>identification</w:t>
      </w:r>
      <w:r w:rsidRPr="005108E4">
        <w:rPr>
          <w:spacing w:val="-20"/>
          <w:sz w:val="24"/>
        </w:rPr>
        <w:t xml:space="preserve"> </w:t>
      </w:r>
      <w:r w:rsidRPr="005108E4">
        <w:rPr>
          <w:sz w:val="24"/>
        </w:rPr>
        <w:t>of</w:t>
      </w:r>
      <w:r w:rsidRPr="005108E4">
        <w:rPr>
          <w:spacing w:val="-21"/>
          <w:sz w:val="24"/>
        </w:rPr>
        <w:t xml:space="preserve"> </w:t>
      </w:r>
      <w:r w:rsidRPr="005108E4">
        <w:rPr>
          <w:sz w:val="24"/>
        </w:rPr>
        <w:t>all</w:t>
      </w:r>
      <w:r w:rsidRPr="005108E4">
        <w:rPr>
          <w:spacing w:val="-20"/>
          <w:sz w:val="24"/>
        </w:rPr>
        <w:t xml:space="preserve"> </w:t>
      </w:r>
      <w:r w:rsidRPr="005108E4">
        <w:rPr>
          <w:sz w:val="24"/>
        </w:rPr>
        <w:t>local</w:t>
      </w:r>
      <w:r w:rsidRPr="005108E4">
        <w:rPr>
          <w:spacing w:val="-20"/>
          <w:sz w:val="24"/>
        </w:rPr>
        <w:t xml:space="preserve"> </w:t>
      </w:r>
      <w:r w:rsidRPr="005108E4">
        <w:rPr>
          <w:sz w:val="24"/>
        </w:rPr>
        <w:t>licensing</w:t>
      </w:r>
      <w:r w:rsidRPr="005108E4">
        <w:rPr>
          <w:spacing w:val="-25"/>
          <w:sz w:val="24"/>
        </w:rPr>
        <w:t xml:space="preserve"> </w:t>
      </w:r>
      <w:r w:rsidRPr="005108E4">
        <w:rPr>
          <w:sz w:val="24"/>
        </w:rPr>
        <w:t>requirements</w:t>
      </w:r>
      <w:r w:rsidRPr="005108E4">
        <w:rPr>
          <w:spacing w:val="-23"/>
          <w:sz w:val="24"/>
        </w:rPr>
        <w:t xml:space="preserve"> </w:t>
      </w:r>
      <w:r w:rsidRPr="005108E4">
        <w:rPr>
          <w:sz w:val="24"/>
        </w:rPr>
        <w:t>for</w:t>
      </w:r>
      <w:r w:rsidRPr="005108E4">
        <w:rPr>
          <w:spacing w:val="-23"/>
          <w:sz w:val="24"/>
        </w:rPr>
        <w:t xml:space="preserve"> </w:t>
      </w:r>
      <w:r w:rsidRPr="005108E4">
        <w:rPr>
          <w:sz w:val="24"/>
        </w:rPr>
        <w:t>the</w:t>
      </w:r>
      <w:r w:rsidRPr="005108E4">
        <w:rPr>
          <w:spacing w:val="-24"/>
          <w:sz w:val="24"/>
        </w:rPr>
        <w:t xml:space="preserve"> </w:t>
      </w:r>
      <w:r w:rsidRPr="005108E4">
        <w:rPr>
          <w:sz w:val="24"/>
        </w:rPr>
        <w:t>medical use of</w:t>
      </w:r>
      <w:r w:rsidRPr="005108E4">
        <w:rPr>
          <w:spacing w:val="-4"/>
          <w:sz w:val="24"/>
        </w:rPr>
        <w:t xml:space="preserve"> </w:t>
      </w:r>
      <w:r w:rsidRPr="005108E4">
        <w:rPr>
          <w:sz w:val="24"/>
        </w:rPr>
        <w:t>Marijuana;</w:t>
      </w:r>
    </w:p>
    <w:p w14:paraId="5F29A2AC" w14:textId="601FE032" w:rsidR="00DA2759" w:rsidRPr="005108E4" w:rsidRDefault="009A7511">
      <w:pPr>
        <w:pStyle w:val="ListParagraph"/>
        <w:numPr>
          <w:ilvl w:val="4"/>
          <w:numId w:val="52"/>
        </w:numPr>
        <w:tabs>
          <w:tab w:val="left" w:pos="2633"/>
        </w:tabs>
        <w:spacing w:line="242" w:lineRule="auto"/>
        <w:ind w:right="116" w:firstLine="0"/>
        <w:rPr>
          <w:sz w:val="24"/>
        </w:rPr>
      </w:pPr>
      <w:r w:rsidRPr="005108E4">
        <w:rPr>
          <w:sz w:val="24"/>
        </w:rPr>
        <w:t>A plan by the MTC to positively impact Areas of Disproportionate Impact, as defined</w:t>
      </w:r>
      <w:r w:rsidRPr="005108E4">
        <w:rPr>
          <w:spacing w:val="-14"/>
          <w:sz w:val="24"/>
        </w:rPr>
        <w:t xml:space="preserve"> </w:t>
      </w:r>
      <w:r w:rsidRPr="005108E4">
        <w:rPr>
          <w:sz w:val="24"/>
        </w:rPr>
        <w:t>by</w:t>
      </w:r>
      <w:r w:rsidRPr="005108E4">
        <w:rPr>
          <w:spacing w:val="-20"/>
          <w:sz w:val="24"/>
        </w:rPr>
        <w:t xml:space="preserve"> </w:t>
      </w:r>
      <w:r w:rsidRPr="005108E4">
        <w:rPr>
          <w:sz w:val="24"/>
        </w:rPr>
        <w:t>the</w:t>
      </w:r>
      <w:r w:rsidRPr="005108E4">
        <w:rPr>
          <w:spacing w:val="-17"/>
          <w:sz w:val="24"/>
        </w:rPr>
        <w:t xml:space="preserve"> </w:t>
      </w:r>
      <w:r w:rsidRPr="005108E4">
        <w:rPr>
          <w:sz w:val="24"/>
        </w:rPr>
        <w:t>Commission,</w:t>
      </w:r>
      <w:r w:rsidRPr="005108E4">
        <w:rPr>
          <w:spacing w:val="-14"/>
          <w:sz w:val="24"/>
        </w:rPr>
        <w:t xml:space="preserve"> </w:t>
      </w:r>
      <w:r w:rsidRPr="005108E4">
        <w:rPr>
          <w:sz w:val="24"/>
        </w:rPr>
        <w:t>for</w:t>
      </w:r>
      <w:r w:rsidRPr="005108E4">
        <w:rPr>
          <w:spacing w:val="-14"/>
          <w:sz w:val="24"/>
        </w:rPr>
        <w:t xml:space="preserve"> </w:t>
      </w:r>
      <w:r w:rsidRPr="005108E4">
        <w:rPr>
          <w:sz w:val="24"/>
        </w:rPr>
        <w:t>the</w:t>
      </w:r>
      <w:r w:rsidRPr="005108E4">
        <w:rPr>
          <w:spacing w:val="-14"/>
          <w:sz w:val="24"/>
        </w:rPr>
        <w:t xml:space="preserve"> </w:t>
      </w:r>
      <w:r w:rsidRPr="005108E4">
        <w:rPr>
          <w:sz w:val="24"/>
        </w:rPr>
        <w:t>purposes</w:t>
      </w:r>
      <w:r w:rsidRPr="005108E4">
        <w:rPr>
          <w:spacing w:val="-14"/>
          <w:sz w:val="24"/>
        </w:rPr>
        <w:t xml:space="preserve"> </w:t>
      </w:r>
      <w:r w:rsidRPr="005108E4">
        <w:rPr>
          <w:sz w:val="24"/>
        </w:rPr>
        <w:t>established</w:t>
      </w:r>
      <w:r w:rsidRPr="005108E4">
        <w:rPr>
          <w:spacing w:val="-13"/>
          <w:sz w:val="24"/>
        </w:rPr>
        <w:t xml:space="preserve"> </w:t>
      </w:r>
      <w:r w:rsidRPr="005108E4">
        <w:rPr>
          <w:sz w:val="24"/>
        </w:rPr>
        <w:t>in</w:t>
      </w:r>
      <w:r w:rsidRPr="005108E4">
        <w:rPr>
          <w:spacing w:val="-14"/>
          <w:sz w:val="24"/>
        </w:rPr>
        <w:t xml:space="preserve"> </w:t>
      </w:r>
      <w:r w:rsidRPr="005108E4">
        <w:rPr>
          <w:sz w:val="24"/>
        </w:rPr>
        <w:t>M.G.L.</w:t>
      </w:r>
      <w:r w:rsidRPr="005108E4">
        <w:rPr>
          <w:spacing w:val="-13"/>
          <w:sz w:val="24"/>
        </w:rPr>
        <w:t xml:space="preserve"> </w:t>
      </w:r>
      <w:r w:rsidRPr="005108E4">
        <w:rPr>
          <w:sz w:val="24"/>
        </w:rPr>
        <w:t>c.</w:t>
      </w:r>
      <w:r w:rsidRPr="005108E4">
        <w:rPr>
          <w:spacing w:val="-14"/>
          <w:sz w:val="24"/>
        </w:rPr>
        <w:t xml:space="preserve"> </w:t>
      </w:r>
      <w:r w:rsidRPr="005108E4">
        <w:rPr>
          <w:sz w:val="24"/>
        </w:rPr>
        <w:t>94G,</w:t>
      </w:r>
      <w:r w:rsidRPr="005108E4">
        <w:rPr>
          <w:spacing w:val="-13"/>
          <w:sz w:val="24"/>
        </w:rPr>
        <w:t xml:space="preserve"> </w:t>
      </w:r>
      <w:r w:rsidRPr="005108E4">
        <w:rPr>
          <w:sz w:val="24"/>
        </w:rPr>
        <w:t>§</w:t>
      </w:r>
      <w:r w:rsidRPr="005108E4">
        <w:rPr>
          <w:spacing w:val="-14"/>
          <w:sz w:val="24"/>
        </w:rPr>
        <w:t xml:space="preserve"> </w:t>
      </w:r>
      <w:r w:rsidRPr="005108E4">
        <w:rPr>
          <w:sz w:val="24"/>
        </w:rPr>
        <w:t xml:space="preserve">4(a½)(iv). </w:t>
      </w:r>
      <w:r w:rsidR="009C0A18" w:rsidRPr="005108E4">
        <w:rPr>
          <w:rFonts w:ascii="Times-Roman" w:hAnsi="Times-Roman" w:cs="Times-Roman"/>
          <w:sz w:val="24"/>
          <w:szCs w:val="24"/>
        </w:rPr>
        <w:t>The MTC may satisfy this requirement, in part, by donating to the Cannabis Social Equity Trust Fund established pursuant to M.G.L. c. 94G, § 14A</w:t>
      </w:r>
      <w:r w:rsidR="00D22BD8" w:rsidRPr="005108E4">
        <w:rPr>
          <w:rFonts w:ascii="Times-Roman" w:hAnsi="Times-Roman" w:cs="Times-Roman"/>
          <w:sz w:val="24"/>
          <w:szCs w:val="24"/>
        </w:rPr>
        <w:t>, provided that the MTC meets the criteria set forth in 935 CMR 501.181(5)</w:t>
      </w:r>
      <w:r w:rsidR="009C0A18" w:rsidRPr="005108E4">
        <w:rPr>
          <w:rFonts w:ascii="Times-Roman" w:hAnsi="Times-Roman" w:cs="Times-Roman"/>
          <w:sz w:val="24"/>
          <w:szCs w:val="24"/>
        </w:rPr>
        <w:t xml:space="preserve">. </w:t>
      </w:r>
      <w:r w:rsidRPr="005108E4">
        <w:rPr>
          <w:sz w:val="24"/>
        </w:rPr>
        <w:t>The</w:t>
      </w:r>
      <w:r w:rsidRPr="005108E4">
        <w:rPr>
          <w:spacing w:val="-20"/>
          <w:sz w:val="24"/>
        </w:rPr>
        <w:t xml:space="preserve"> </w:t>
      </w:r>
      <w:r w:rsidRPr="005108E4">
        <w:rPr>
          <w:sz w:val="24"/>
        </w:rPr>
        <w:t>plan</w:t>
      </w:r>
      <w:r w:rsidRPr="005108E4">
        <w:rPr>
          <w:spacing w:val="-20"/>
          <w:sz w:val="24"/>
        </w:rPr>
        <w:t xml:space="preserve"> </w:t>
      </w:r>
      <w:r w:rsidRPr="005108E4">
        <w:rPr>
          <w:sz w:val="24"/>
        </w:rPr>
        <w:t>shall</w:t>
      </w:r>
      <w:r w:rsidRPr="005108E4">
        <w:rPr>
          <w:spacing w:val="-20"/>
          <w:sz w:val="24"/>
        </w:rPr>
        <w:t xml:space="preserve"> </w:t>
      </w:r>
      <w:r w:rsidRPr="005108E4">
        <w:rPr>
          <w:sz w:val="24"/>
        </w:rPr>
        <w:t>outline</w:t>
      </w:r>
      <w:r w:rsidRPr="005108E4">
        <w:rPr>
          <w:spacing w:val="-22"/>
          <w:sz w:val="24"/>
        </w:rPr>
        <w:t xml:space="preserve"> </w:t>
      </w:r>
      <w:r w:rsidRPr="005108E4">
        <w:rPr>
          <w:sz w:val="24"/>
        </w:rPr>
        <w:t>the</w:t>
      </w:r>
      <w:r w:rsidRPr="005108E4">
        <w:rPr>
          <w:spacing w:val="-21"/>
          <w:sz w:val="24"/>
        </w:rPr>
        <w:t xml:space="preserve"> </w:t>
      </w:r>
      <w:r w:rsidRPr="005108E4">
        <w:rPr>
          <w:sz w:val="24"/>
        </w:rPr>
        <w:t>goals,</w:t>
      </w:r>
      <w:r w:rsidRPr="005108E4">
        <w:rPr>
          <w:spacing w:val="-20"/>
          <w:sz w:val="24"/>
        </w:rPr>
        <w:t xml:space="preserve"> </w:t>
      </w:r>
      <w:r w:rsidRPr="005108E4">
        <w:rPr>
          <w:sz w:val="24"/>
        </w:rPr>
        <w:t>programs,</w:t>
      </w:r>
      <w:r w:rsidRPr="005108E4">
        <w:rPr>
          <w:spacing w:val="-20"/>
          <w:sz w:val="24"/>
        </w:rPr>
        <w:t xml:space="preserve"> </w:t>
      </w:r>
      <w:r w:rsidRPr="005108E4">
        <w:rPr>
          <w:sz w:val="24"/>
        </w:rPr>
        <w:t>and</w:t>
      </w:r>
      <w:r w:rsidRPr="005108E4">
        <w:rPr>
          <w:spacing w:val="-21"/>
          <w:sz w:val="24"/>
        </w:rPr>
        <w:t xml:space="preserve"> </w:t>
      </w:r>
      <w:r w:rsidRPr="005108E4">
        <w:rPr>
          <w:sz w:val="24"/>
        </w:rPr>
        <w:t>measurements</w:t>
      </w:r>
      <w:r w:rsidRPr="005108E4">
        <w:rPr>
          <w:spacing w:val="-20"/>
          <w:sz w:val="24"/>
        </w:rPr>
        <w:t xml:space="preserve"> </w:t>
      </w:r>
      <w:r w:rsidRPr="005108E4">
        <w:rPr>
          <w:sz w:val="24"/>
        </w:rPr>
        <w:t>the</w:t>
      </w:r>
      <w:r w:rsidRPr="005108E4">
        <w:rPr>
          <w:spacing w:val="-21"/>
          <w:sz w:val="24"/>
        </w:rPr>
        <w:t xml:space="preserve"> </w:t>
      </w:r>
      <w:r w:rsidRPr="005108E4">
        <w:rPr>
          <w:sz w:val="24"/>
        </w:rPr>
        <w:t>MTC</w:t>
      </w:r>
      <w:r w:rsidRPr="005108E4">
        <w:rPr>
          <w:spacing w:val="-20"/>
          <w:sz w:val="24"/>
        </w:rPr>
        <w:t xml:space="preserve"> </w:t>
      </w:r>
      <w:r w:rsidRPr="005108E4">
        <w:rPr>
          <w:sz w:val="24"/>
        </w:rPr>
        <w:t>will</w:t>
      </w:r>
      <w:r w:rsidRPr="005108E4">
        <w:rPr>
          <w:spacing w:val="-21"/>
          <w:sz w:val="24"/>
        </w:rPr>
        <w:t xml:space="preserve"> </w:t>
      </w:r>
      <w:r w:rsidRPr="005108E4">
        <w:rPr>
          <w:sz w:val="24"/>
        </w:rPr>
        <w:t>pursue</w:t>
      </w:r>
      <w:r w:rsidRPr="005108E4">
        <w:rPr>
          <w:spacing w:val="-19"/>
          <w:sz w:val="24"/>
        </w:rPr>
        <w:t xml:space="preserve"> </w:t>
      </w:r>
      <w:r w:rsidRPr="005108E4">
        <w:rPr>
          <w:sz w:val="24"/>
        </w:rPr>
        <w:t>once licensed</w:t>
      </w:r>
      <w:r w:rsidR="0070653F" w:rsidRPr="005108E4">
        <w:rPr>
          <w:sz w:val="24"/>
          <w:szCs w:val="24"/>
        </w:rPr>
        <w:t>.</w:t>
      </w:r>
    </w:p>
    <w:p w14:paraId="5B529A04" w14:textId="77777777" w:rsidR="00DA2759" w:rsidRPr="005108E4" w:rsidRDefault="009A7511">
      <w:pPr>
        <w:pStyle w:val="ListParagraph"/>
        <w:numPr>
          <w:ilvl w:val="4"/>
          <w:numId w:val="52"/>
        </w:numPr>
        <w:tabs>
          <w:tab w:val="left" w:pos="2516"/>
        </w:tabs>
        <w:ind w:left="2515" w:hanging="481"/>
        <w:rPr>
          <w:sz w:val="24"/>
        </w:rPr>
      </w:pPr>
      <w:r w:rsidRPr="005108E4">
        <w:rPr>
          <w:sz w:val="24"/>
        </w:rPr>
        <w:t>The requisite nonrefundable application fee pursuant to 935 CMR 501.005;</w:t>
      </w:r>
      <w:r w:rsidRPr="005108E4">
        <w:rPr>
          <w:spacing w:val="-41"/>
          <w:sz w:val="24"/>
        </w:rPr>
        <w:t xml:space="preserve"> </w:t>
      </w:r>
      <w:r w:rsidRPr="005108E4">
        <w:rPr>
          <w:sz w:val="24"/>
        </w:rPr>
        <w:t>and</w:t>
      </w:r>
    </w:p>
    <w:p w14:paraId="0AEB7D1F" w14:textId="77777777" w:rsidR="00DA2759" w:rsidRPr="005108E4" w:rsidRDefault="009A7511">
      <w:pPr>
        <w:pStyle w:val="ListParagraph"/>
        <w:numPr>
          <w:ilvl w:val="4"/>
          <w:numId w:val="52"/>
        </w:numPr>
        <w:tabs>
          <w:tab w:val="left" w:pos="2516"/>
        </w:tabs>
        <w:spacing w:before="4"/>
        <w:ind w:left="2515" w:hanging="481"/>
        <w:rPr>
          <w:sz w:val="24"/>
        </w:rPr>
      </w:pPr>
      <w:r w:rsidRPr="005108E4">
        <w:rPr>
          <w:sz w:val="24"/>
        </w:rPr>
        <w:t>Any other information required by the</w:t>
      </w:r>
      <w:r w:rsidRPr="005108E4">
        <w:rPr>
          <w:spacing w:val="-24"/>
          <w:sz w:val="24"/>
        </w:rPr>
        <w:t xml:space="preserve"> </w:t>
      </w:r>
      <w:r w:rsidRPr="005108E4">
        <w:rPr>
          <w:sz w:val="24"/>
        </w:rPr>
        <w:t>Commission.</w:t>
      </w:r>
    </w:p>
    <w:p w14:paraId="072BD6CC" w14:textId="77777777" w:rsidR="00DA2759" w:rsidRPr="005108E4" w:rsidRDefault="009A7511">
      <w:pPr>
        <w:pStyle w:val="ListParagraph"/>
        <w:numPr>
          <w:ilvl w:val="3"/>
          <w:numId w:val="52"/>
        </w:numPr>
        <w:tabs>
          <w:tab w:val="left" w:pos="2120"/>
        </w:tabs>
        <w:spacing w:before="2" w:line="244" w:lineRule="auto"/>
        <w:ind w:right="118" w:firstLine="0"/>
        <w:rPr>
          <w:sz w:val="24"/>
        </w:rPr>
      </w:pPr>
      <w:r w:rsidRPr="005108E4">
        <w:rPr>
          <w:sz w:val="24"/>
          <w:u w:val="single"/>
        </w:rPr>
        <w:t>Background</w:t>
      </w:r>
      <w:r w:rsidRPr="005108E4">
        <w:rPr>
          <w:spacing w:val="-11"/>
          <w:sz w:val="24"/>
          <w:u w:val="single"/>
        </w:rPr>
        <w:t xml:space="preserve"> </w:t>
      </w:r>
      <w:r w:rsidRPr="005108E4">
        <w:rPr>
          <w:sz w:val="24"/>
          <w:u w:val="single"/>
        </w:rPr>
        <w:t>Check</w:t>
      </w:r>
      <w:r w:rsidRPr="005108E4">
        <w:rPr>
          <w:sz w:val="24"/>
        </w:rPr>
        <w:t>.</w:t>
      </w:r>
      <w:r w:rsidRPr="005108E4">
        <w:rPr>
          <w:spacing w:val="34"/>
          <w:sz w:val="24"/>
        </w:rPr>
        <w:t xml:space="preserve"> </w:t>
      </w:r>
      <w:r w:rsidRPr="005108E4">
        <w:rPr>
          <w:sz w:val="24"/>
        </w:rPr>
        <w:t>Prior</w:t>
      </w:r>
      <w:r w:rsidRPr="005108E4">
        <w:rPr>
          <w:spacing w:val="-13"/>
          <w:sz w:val="24"/>
        </w:rPr>
        <w:t xml:space="preserve"> </w:t>
      </w:r>
      <w:r w:rsidRPr="005108E4">
        <w:rPr>
          <w:sz w:val="24"/>
        </w:rPr>
        <w:t>to</w:t>
      </w:r>
      <w:r w:rsidRPr="005108E4">
        <w:rPr>
          <w:spacing w:val="-13"/>
          <w:sz w:val="24"/>
        </w:rPr>
        <w:t xml:space="preserve"> </w:t>
      </w:r>
      <w:r w:rsidRPr="005108E4">
        <w:rPr>
          <w:sz w:val="24"/>
        </w:rPr>
        <w:t>an</w:t>
      </w:r>
      <w:r w:rsidRPr="005108E4">
        <w:rPr>
          <w:spacing w:val="-14"/>
          <w:sz w:val="24"/>
        </w:rPr>
        <w:t xml:space="preserve"> </w:t>
      </w:r>
      <w:r w:rsidRPr="005108E4">
        <w:rPr>
          <w:sz w:val="24"/>
        </w:rPr>
        <w:t>application</w:t>
      </w:r>
      <w:r w:rsidRPr="005108E4">
        <w:rPr>
          <w:spacing w:val="-13"/>
          <w:sz w:val="24"/>
        </w:rPr>
        <w:t xml:space="preserve"> </w:t>
      </w:r>
      <w:r w:rsidRPr="005108E4">
        <w:rPr>
          <w:sz w:val="24"/>
        </w:rPr>
        <w:t>being</w:t>
      </w:r>
      <w:r w:rsidRPr="005108E4">
        <w:rPr>
          <w:spacing w:val="-15"/>
          <w:sz w:val="24"/>
        </w:rPr>
        <w:t xml:space="preserve"> </w:t>
      </w:r>
      <w:r w:rsidRPr="005108E4">
        <w:rPr>
          <w:sz w:val="24"/>
        </w:rPr>
        <w:t>considered</w:t>
      </w:r>
      <w:r w:rsidRPr="005108E4">
        <w:rPr>
          <w:spacing w:val="-13"/>
          <w:sz w:val="24"/>
        </w:rPr>
        <w:t xml:space="preserve"> </w:t>
      </w:r>
      <w:r w:rsidRPr="005108E4">
        <w:rPr>
          <w:sz w:val="24"/>
        </w:rPr>
        <w:t>complete,</w:t>
      </w:r>
      <w:r w:rsidRPr="005108E4">
        <w:rPr>
          <w:spacing w:val="-13"/>
          <w:sz w:val="24"/>
        </w:rPr>
        <w:t xml:space="preserve"> </w:t>
      </w:r>
      <w:r w:rsidRPr="005108E4">
        <w:rPr>
          <w:sz w:val="24"/>
        </w:rPr>
        <w:t>each</w:t>
      </w:r>
      <w:r w:rsidRPr="005108E4">
        <w:rPr>
          <w:spacing w:val="-14"/>
          <w:sz w:val="24"/>
        </w:rPr>
        <w:t xml:space="preserve"> </w:t>
      </w:r>
      <w:r w:rsidRPr="005108E4">
        <w:rPr>
          <w:sz w:val="24"/>
        </w:rPr>
        <w:t>applicant for licensure shall submit the following</w:t>
      </w:r>
      <w:r w:rsidRPr="005108E4">
        <w:rPr>
          <w:spacing w:val="-11"/>
          <w:sz w:val="24"/>
        </w:rPr>
        <w:t xml:space="preserve"> </w:t>
      </w:r>
      <w:r w:rsidRPr="005108E4">
        <w:rPr>
          <w:sz w:val="24"/>
        </w:rPr>
        <w:t>information:</w:t>
      </w:r>
    </w:p>
    <w:p w14:paraId="37DBFCFE" w14:textId="77777777" w:rsidR="00DA2759" w:rsidRPr="005108E4" w:rsidRDefault="009A7511">
      <w:pPr>
        <w:pStyle w:val="ListParagraph"/>
        <w:numPr>
          <w:ilvl w:val="4"/>
          <w:numId w:val="52"/>
        </w:numPr>
        <w:tabs>
          <w:tab w:val="left" w:pos="2396"/>
        </w:tabs>
        <w:spacing w:line="272" w:lineRule="exact"/>
        <w:ind w:left="2395" w:hanging="361"/>
        <w:rPr>
          <w:sz w:val="24"/>
        </w:rPr>
      </w:pPr>
      <w:r w:rsidRPr="005108E4">
        <w:rPr>
          <w:sz w:val="24"/>
        </w:rPr>
        <w:t>The list of individuals and entities in 935 CMR</w:t>
      </w:r>
      <w:r w:rsidRPr="005108E4">
        <w:rPr>
          <w:spacing w:val="-13"/>
          <w:sz w:val="24"/>
        </w:rPr>
        <w:t xml:space="preserve"> </w:t>
      </w:r>
      <w:r w:rsidRPr="005108E4">
        <w:rPr>
          <w:sz w:val="24"/>
        </w:rPr>
        <w:t>501.101(1)(a)1.;</w:t>
      </w:r>
    </w:p>
    <w:p w14:paraId="0D856E8C" w14:textId="77777777" w:rsidR="00DA2759" w:rsidRPr="005108E4" w:rsidRDefault="009A7511">
      <w:pPr>
        <w:pStyle w:val="ListParagraph"/>
        <w:numPr>
          <w:ilvl w:val="4"/>
          <w:numId w:val="52"/>
        </w:numPr>
        <w:tabs>
          <w:tab w:val="left" w:pos="2374"/>
        </w:tabs>
        <w:spacing w:before="5" w:line="242" w:lineRule="auto"/>
        <w:ind w:right="118" w:firstLine="0"/>
        <w:rPr>
          <w:sz w:val="24"/>
        </w:rPr>
      </w:pPr>
      <w:r w:rsidRPr="005108E4">
        <w:rPr>
          <w:sz w:val="24"/>
        </w:rPr>
        <w:t>Information</w:t>
      </w:r>
      <w:r w:rsidRPr="005108E4">
        <w:rPr>
          <w:spacing w:val="-14"/>
          <w:sz w:val="24"/>
        </w:rPr>
        <w:t xml:space="preserve"> </w:t>
      </w:r>
      <w:r w:rsidRPr="005108E4">
        <w:rPr>
          <w:sz w:val="24"/>
        </w:rPr>
        <w:t>for</w:t>
      </w:r>
      <w:r w:rsidRPr="005108E4">
        <w:rPr>
          <w:spacing w:val="-13"/>
          <w:sz w:val="24"/>
        </w:rPr>
        <w:t xml:space="preserve"> </w:t>
      </w:r>
      <w:r w:rsidRPr="005108E4">
        <w:rPr>
          <w:sz w:val="24"/>
        </w:rPr>
        <w:t>each</w:t>
      </w:r>
      <w:r w:rsidRPr="005108E4">
        <w:rPr>
          <w:spacing w:val="-13"/>
          <w:sz w:val="24"/>
        </w:rPr>
        <w:t xml:space="preserve"> </w:t>
      </w:r>
      <w:r w:rsidRPr="005108E4">
        <w:rPr>
          <w:sz w:val="24"/>
        </w:rPr>
        <w:t>individual</w:t>
      </w:r>
      <w:r w:rsidRPr="005108E4">
        <w:rPr>
          <w:spacing w:val="-15"/>
          <w:sz w:val="24"/>
        </w:rPr>
        <w:t xml:space="preserve"> </w:t>
      </w:r>
      <w:r w:rsidRPr="005108E4">
        <w:rPr>
          <w:sz w:val="24"/>
        </w:rPr>
        <w:t>identified</w:t>
      </w:r>
      <w:r w:rsidRPr="005108E4">
        <w:rPr>
          <w:spacing w:val="-14"/>
          <w:sz w:val="24"/>
        </w:rPr>
        <w:t xml:space="preserve"> </w:t>
      </w:r>
      <w:r w:rsidRPr="005108E4">
        <w:rPr>
          <w:sz w:val="24"/>
        </w:rPr>
        <w:t>in</w:t>
      </w:r>
      <w:r w:rsidRPr="005108E4">
        <w:rPr>
          <w:spacing w:val="-15"/>
          <w:sz w:val="24"/>
        </w:rPr>
        <w:t xml:space="preserve"> </w:t>
      </w:r>
      <w:r w:rsidRPr="005108E4">
        <w:rPr>
          <w:sz w:val="24"/>
        </w:rPr>
        <w:t>935</w:t>
      </w:r>
      <w:r w:rsidRPr="005108E4">
        <w:rPr>
          <w:spacing w:val="-15"/>
          <w:sz w:val="24"/>
        </w:rPr>
        <w:t xml:space="preserve"> </w:t>
      </w:r>
      <w:r w:rsidRPr="005108E4">
        <w:rPr>
          <w:sz w:val="24"/>
        </w:rPr>
        <w:t>CMR</w:t>
      </w:r>
      <w:r w:rsidRPr="005108E4">
        <w:rPr>
          <w:spacing w:val="-14"/>
          <w:sz w:val="24"/>
        </w:rPr>
        <w:t xml:space="preserve"> </w:t>
      </w:r>
      <w:r w:rsidRPr="005108E4">
        <w:rPr>
          <w:sz w:val="24"/>
        </w:rPr>
        <w:t>501.101(1)(a)1.,</w:t>
      </w:r>
      <w:r w:rsidRPr="005108E4">
        <w:rPr>
          <w:spacing w:val="-15"/>
          <w:sz w:val="24"/>
        </w:rPr>
        <w:t xml:space="preserve"> </w:t>
      </w:r>
      <w:r w:rsidRPr="005108E4">
        <w:rPr>
          <w:sz w:val="24"/>
        </w:rPr>
        <w:t>which</w:t>
      </w:r>
      <w:r w:rsidRPr="005108E4">
        <w:rPr>
          <w:spacing w:val="-13"/>
          <w:sz w:val="24"/>
        </w:rPr>
        <w:t xml:space="preserve"> </w:t>
      </w:r>
      <w:r w:rsidRPr="005108E4">
        <w:rPr>
          <w:sz w:val="24"/>
        </w:rPr>
        <w:t>shall include:</w:t>
      </w:r>
    </w:p>
    <w:p w14:paraId="52EEB545" w14:textId="77777777" w:rsidR="00DA2759" w:rsidRPr="005108E4" w:rsidRDefault="009A7511">
      <w:pPr>
        <w:pStyle w:val="ListParagraph"/>
        <w:numPr>
          <w:ilvl w:val="5"/>
          <w:numId w:val="52"/>
        </w:numPr>
        <w:tabs>
          <w:tab w:val="left" w:pos="2741"/>
        </w:tabs>
        <w:spacing w:before="2"/>
        <w:rPr>
          <w:sz w:val="24"/>
        </w:rPr>
      </w:pPr>
      <w:r w:rsidRPr="005108E4">
        <w:rPr>
          <w:sz w:val="24"/>
        </w:rPr>
        <w:t>the individual's full legal name and any</w:t>
      </w:r>
      <w:r w:rsidRPr="005108E4">
        <w:rPr>
          <w:spacing w:val="-17"/>
          <w:sz w:val="24"/>
        </w:rPr>
        <w:t xml:space="preserve"> </w:t>
      </w:r>
      <w:r w:rsidRPr="005108E4">
        <w:rPr>
          <w:sz w:val="24"/>
        </w:rPr>
        <w:t>aliases;</w:t>
      </w:r>
    </w:p>
    <w:p w14:paraId="2AACEBB0" w14:textId="77777777" w:rsidR="00DA2759" w:rsidRPr="005108E4" w:rsidRDefault="009A7511">
      <w:pPr>
        <w:pStyle w:val="ListParagraph"/>
        <w:numPr>
          <w:ilvl w:val="5"/>
          <w:numId w:val="52"/>
        </w:numPr>
        <w:tabs>
          <w:tab w:val="left" w:pos="2756"/>
        </w:tabs>
        <w:spacing w:before="2"/>
        <w:ind w:left="2755" w:hanging="361"/>
        <w:rPr>
          <w:sz w:val="24"/>
        </w:rPr>
      </w:pPr>
      <w:r w:rsidRPr="005108E4">
        <w:rPr>
          <w:sz w:val="24"/>
        </w:rPr>
        <w:t>the individual's</w:t>
      </w:r>
      <w:r w:rsidRPr="005108E4">
        <w:rPr>
          <w:spacing w:val="-3"/>
          <w:sz w:val="24"/>
        </w:rPr>
        <w:t xml:space="preserve"> </w:t>
      </w:r>
      <w:r w:rsidRPr="005108E4">
        <w:rPr>
          <w:sz w:val="24"/>
        </w:rPr>
        <w:t>address;</w:t>
      </w:r>
    </w:p>
    <w:p w14:paraId="46DA8DB0" w14:textId="77777777" w:rsidR="00DA2759" w:rsidRPr="005108E4" w:rsidRDefault="009A7511">
      <w:pPr>
        <w:pStyle w:val="ListParagraph"/>
        <w:numPr>
          <w:ilvl w:val="5"/>
          <w:numId w:val="52"/>
        </w:numPr>
        <w:tabs>
          <w:tab w:val="left" w:pos="2741"/>
        </w:tabs>
        <w:spacing w:before="5"/>
        <w:rPr>
          <w:sz w:val="24"/>
        </w:rPr>
      </w:pPr>
      <w:r w:rsidRPr="005108E4">
        <w:rPr>
          <w:sz w:val="24"/>
        </w:rPr>
        <w:t>the individual's date of</w:t>
      </w:r>
      <w:r w:rsidRPr="005108E4">
        <w:rPr>
          <w:spacing w:val="-6"/>
          <w:sz w:val="24"/>
        </w:rPr>
        <w:t xml:space="preserve"> </w:t>
      </w:r>
      <w:r w:rsidRPr="005108E4">
        <w:rPr>
          <w:sz w:val="24"/>
        </w:rPr>
        <w:t>birth;</w:t>
      </w:r>
    </w:p>
    <w:p w14:paraId="497A6F1B" w14:textId="77777777" w:rsidR="00DA2759" w:rsidRPr="005108E4" w:rsidRDefault="00DA2759">
      <w:pPr>
        <w:rPr>
          <w:sz w:val="24"/>
        </w:rPr>
        <w:sectPr w:rsidR="00DA2759" w:rsidRPr="005108E4">
          <w:pgSz w:w="12240" w:h="20160"/>
          <w:pgMar w:top="980" w:right="1320" w:bottom="960" w:left="480" w:header="744" w:footer="777" w:gutter="0"/>
          <w:cols w:space="720"/>
        </w:sectPr>
      </w:pPr>
    </w:p>
    <w:p w14:paraId="7905344C" w14:textId="77777777" w:rsidR="00DA2759" w:rsidRPr="005108E4" w:rsidRDefault="00DA2759">
      <w:pPr>
        <w:pStyle w:val="BodyText"/>
        <w:jc w:val="left"/>
        <w:rPr>
          <w:sz w:val="20"/>
        </w:rPr>
      </w:pPr>
    </w:p>
    <w:p w14:paraId="57B4517A" w14:textId="77777777" w:rsidR="00DA2759" w:rsidRPr="005108E4" w:rsidRDefault="00DA2759">
      <w:pPr>
        <w:pStyle w:val="BodyText"/>
        <w:spacing w:before="10"/>
        <w:jc w:val="left"/>
        <w:rPr>
          <w:sz w:val="19"/>
        </w:rPr>
      </w:pPr>
    </w:p>
    <w:p w14:paraId="0110DB16" w14:textId="77777777" w:rsidR="00DA2759" w:rsidRPr="005108E4" w:rsidRDefault="00DA2759">
      <w:pPr>
        <w:pStyle w:val="BodyText"/>
        <w:spacing w:before="7"/>
        <w:jc w:val="left"/>
      </w:pPr>
    </w:p>
    <w:p w14:paraId="7EB18CD1" w14:textId="77777777" w:rsidR="00DA2759" w:rsidRPr="005108E4" w:rsidRDefault="009A7511">
      <w:pPr>
        <w:pStyle w:val="ListParagraph"/>
        <w:numPr>
          <w:ilvl w:val="5"/>
          <w:numId w:val="52"/>
        </w:numPr>
        <w:tabs>
          <w:tab w:val="left" w:pos="2782"/>
        </w:tabs>
        <w:spacing w:line="242" w:lineRule="auto"/>
        <w:ind w:left="2395" w:right="117" w:firstLine="0"/>
        <w:rPr>
          <w:sz w:val="24"/>
        </w:rPr>
      </w:pPr>
      <w:r w:rsidRPr="005108E4">
        <w:rPr>
          <w:sz w:val="24"/>
        </w:rPr>
        <w:t>a photocopy of the individual's driver's license or other government-issued identification</w:t>
      </w:r>
      <w:r w:rsidRPr="005108E4">
        <w:rPr>
          <w:spacing w:val="-2"/>
          <w:sz w:val="24"/>
        </w:rPr>
        <w:t xml:space="preserve"> </w:t>
      </w:r>
      <w:r w:rsidRPr="005108E4">
        <w:rPr>
          <w:sz w:val="24"/>
        </w:rPr>
        <w:t>card;</w:t>
      </w:r>
    </w:p>
    <w:p w14:paraId="7C74261C" w14:textId="77777777" w:rsidR="00DA2759" w:rsidRPr="005108E4" w:rsidRDefault="009A7511">
      <w:pPr>
        <w:pStyle w:val="ListParagraph"/>
        <w:numPr>
          <w:ilvl w:val="5"/>
          <w:numId w:val="52"/>
        </w:numPr>
        <w:tabs>
          <w:tab w:val="left" w:pos="2734"/>
        </w:tabs>
        <w:spacing w:before="2" w:line="242" w:lineRule="auto"/>
        <w:ind w:left="2395" w:right="118" w:firstLine="0"/>
        <w:rPr>
          <w:sz w:val="24"/>
        </w:rPr>
      </w:pPr>
      <w:r w:rsidRPr="005108E4">
        <w:rPr>
          <w:sz w:val="24"/>
        </w:rPr>
        <w:t xml:space="preserve">a CORI Acknowledgment Form, pursuant to 803 CMR 2.09: </w:t>
      </w:r>
      <w:r w:rsidRPr="005108E4">
        <w:rPr>
          <w:i/>
          <w:sz w:val="24"/>
        </w:rPr>
        <w:t>Requirements for Requestors</w:t>
      </w:r>
      <w:r w:rsidRPr="005108E4">
        <w:rPr>
          <w:i/>
          <w:spacing w:val="-16"/>
          <w:sz w:val="24"/>
        </w:rPr>
        <w:t xml:space="preserve"> </w:t>
      </w:r>
      <w:r w:rsidRPr="005108E4">
        <w:rPr>
          <w:i/>
          <w:sz w:val="24"/>
        </w:rPr>
        <w:t>to</w:t>
      </w:r>
      <w:r w:rsidRPr="005108E4">
        <w:rPr>
          <w:i/>
          <w:spacing w:val="-16"/>
          <w:sz w:val="24"/>
        </w:rPr>
        <w:t xml:space="preserve"> </w:t>
      </w:r>
      <w:r w:rsidRPr="005108E4">
        <w:rPr>
          <w:i/>
          <w:sz w:val="24"/>
        </w:rPr>
        <w:t>Request</w:t>
      </w:r>
      <w:r w:rsidRPr="005108E4">
        <w:rPr>
          <w:i/>
          <w:spacing w:val="-16"/>
          <w:sz w:val="24"/>
        </w:rPr>
        <w:t xml:space="preserve"> </w:t>
      </w:r>
      <w:r w:rsidRPr="005108E4">
        <w:rPr>
          <w:i/>
          <w:sz w:val="24"/>
        </w:rPr>
        <w:t>CORI</w:t>
      </w:r>
      <w:r w:rsidRPr="005108E4">
        <w:rPr>
          <w:sz w:val="24"/>
        </w:rPr>
        <w:t>,</w:t>
      </w:r>
      <w:r w:rsidRPr="005108E4">
        <w:rPr>
          <w:spacing w:val="-18"/>
          <w:sz w:val="24"/>
        </w:rPr>
        <w:t xml:space="preserve"> </w:t>
      </w:r>
      <w:r w:rsidRPr="005108E4">
        <w:rPr>
          <w:sz w:val="24"/>
        </w:rPr>
        <w:t>provided</w:t>
      </w:r>
      <w:r w:rsidRPr="005108E4">
        <w:rPr>
          <w:spacing w:val="-19"/>
          <w:sz w:val="24"/>
        </w:rPr>
        <w:t xml:space="preserve"> </w:t>
      </w:r>
      <w:r w:rsidRPr="005108E4">
        <w:rPr>
          <w:sz w:val="24"/>
        </w:rPr>
        <w:t>by</w:t>
      </w:r>
      <w:r w:rsidRPr="005108E4">
        <w:rPr>
          <w:spacing w:val="-24"/>
          <w:sz w:val="24"/>
        </w:rPr>
        <w:t xml:space="preserve"> </w:t>
      </w:r>
      <w:r w:rsidRPr="005108E4">
        <w:rPr>
          <w:sz w:val="24"/>
        </w:rPr>
        <w:t>the</w:t>
      </w:r>
      <w:r w:rsidRPr="005108E4">
        <w:rPr>
          <w:spacing w:val="-20"/>
          <w:sz w:val="24"/>
        </w:rPr>
        <w:t xml:space="preserve"> </w:t>
      </w:r>
      <w:r w:rsidRPr="005108E4">
        <w:rPr>
          <w:sz w:val="24"/>
        </w:rPr>
        <w:t>Commission,</w:t>
      </w:r>
      <w:r w:rsidRPr="005108E4">
        <w:rPr>
          <w:spacing w:val="-18"/>
          <w:sz w:val="24"/>
        </w:rPr>
        <w:t xml:space="preserve"> </w:t>
      </w:r>
      <w:r w:rsidRPr="005108E4">
        <w:rPr>
          <w:sz w:val="24"/>
        </w:rPr>
        <w:t>signed</w:t>
      </w:r>
      <w:r w:rsidRPr="005108E4">
        <w:rPr>
          <w:spacing w:val="-16"/>
          <w:sz w:val="24"/>
        </w:rPr>
        <w:t xml:space="preserve"> </w:t>
      </w:r>
      <w:r w:rsidRPr="005108E4">
        <w:rPr>
          <w:sz w:val="24"/>
        </w:rPr>
        <w:t>by</w:t>
      </w:r>
      <w:r w:rsidRPr="005108E4">
        <w:rPr>
          <w:spacing w:val="-23"/>
          <w:sz w:val="24"/>
        </w:rPr>
        <w:t xml:space="preserve"> </w:t>
      </w:r>
      <w:r w:rsidRPr="005108E4">
        <w:rPr>
          <w:sz w:val="24"/>
        </w:rPr>
        <w:t>the</w:t>
      </w:r>
      <w:r w:rsidRPr="005108E4">
        <w:rPr>
          <w:spacing w:val="-18"/>
          <w:sz w:val="24"/>
        </w:rPr>
        <w:t xml:space="preserve"> </w:t>
      </w:r>
      <w:r w:rsidRPr="005108E4">
        <w:rPr>
          <w:sz w:val="24"/>
        </w:rPr>
        <w:t>individual and notarized;</w:t>
      </w:r>
      <w:r w:rsidRPr="005108E4">
        <w:rPr>
          <w:spacing w:val="-2"/>
          <w:sz w:val="24"/>
        </w:rPr>
        <w:t xml:space="preserve"> </w:t>
      </w:r>
      <w:r w:rsidRPr="005108E4">
        <w:rPr>
          <w:sz w:val="24"/>
        </w:rPr>
        <w:t>and</w:t>
      </w:r>
    </w:p>
    <w:p w14:paraId="0EE6F30A" w14:textId="77777777" w:rsidR="00DA2759" w:rsidRPr="005108E4" w:rsidRDefault="009A7511">
      <w:pPr>
        <w:pStyle w:val="ListParagraph"/>
        <w:numPr>
          <w:ilvl w:val="5"/>
          <w:numId w:val="52"/>
        </w:numPr>
        <w:tabs>
          <w:tab w:val="left" w:pos="2700"/>
        </w:tabs>
        <w:spacing w:before="1" w:line="244" w:lineRule="auto"/>
        <w:ind w:left="2395" w:right="117" w:firstLine="0"/>
        <w:rPr>
          <w:sz w:val="24"/>
        </w:rPr>
      </w:pPr>
      <w:r w:rsidRPr="005108E4">
        <w:rPr>
          <w:sz w:val="24"/>
        </w:rPr>
        <w:t>any</w:t>
      </w:r>
      <w:r w:rsidRPr="005108E4">
        <w:rPr>
          <w:spacing w:val="-17"/>
          <w:sz w:val="24"/>
        </w:rPr>
        <w:t xml:space="preserve"> </w:t>
      </w:r>
      <w:r w:rsidRPr="005108E4">
        <w:rPr>
          <w:sz w:val="24"/>
        </w:rPr>
        <w:t>other</w:t>
      </w:r>
      <w:r w:rsidRPr="005108E4">
        <w:rPr>
          <w:spacing w:val="-12"/>
          <w:sz w:val="24"/>
        </w:rPr>
        <w:t xml:space="preserve"> </w:t>
      </w:r>
      <w:r w:rsidRPr="005108E4">
        <w:rPr>
          <w:sz w:val="24"/>
        </w:rPr>
        <w:t>authorization</w:t>
      </w:r>
      <w:r w:rsidRPr="005108E4">
        <w:rPr>
          <w:spacing w:val="-12"/>
          <w:sz w:val="24"/>
        </w:rPr>
        <w:t xml:space="preserve"> </w:t>
      </w:r>
      <w:r w:rsidRPr="005108E4">
        <w:rPr>
          <w:sz w:val="24"/>
        </w:rPr>
        <w:t>or</w:t>
      </w:r>
      <w:r w:rsidRPr="005108E4">
        <w:rPr>
          <w:spacing w:val="-12"/>
          <w:sz w:val="24"/>
        </w:rPr>
        <w:t xml:space="preserve"> </w:t>
      </w:r>
      <w:r w:rsidRPr="005108E4">
        <w:rPr>
          <w:sz w:val="24"/>
        </w:rPr>
        <w:t>disclosure,</w:t>
      </w:r>
      <w:r w:rsidRPr="005108E4">
        <w:rPr>
          <w:spacing w:val="-9"/>
          <w:sz w:val="24"/>
        </w:rPr>
        <w:t xml:space="preserve"> </w:t>
      </w:r>
      <w:r w:rsidRPr="005108E4">
        <w:rPr>
          <w:sz w:val="24"/>
        </w:rPr>
        <w:t>deemed</w:t>
      </w:r>
      <w:r w:rsidRPr="005108E4">
        <w:rPr>
          <w:spacing w:val="-9"/>
          <w:sz w:val="24"/>
        </w:rPr>
        <w:t xml:space="preserve"> </w:t>
      </w:r>
      <w:r w:rsidRPr="005108E4">
        <w:rPr>
          <w:sz w:val="24"/>
        </w:rPr>
        <w:t>necessary</w:t>
      </w:r>
      <w:r w:rsidRPr="005108E4">
        <w:rPr>
          <w:spacing w:val="-17"/>
          <w:sz w:val="24"/>
        </w:rPr>
        <w:t xml:space="preserve"> </w:t>
      </w:r>
      <w:r w:rsidRPr="005108E4">
        <w:rPr>
          <w:sz w:val="24"/>
        </w:rPr>
        <w:t>by</w:t>
      </w:r>
      <w:r w:rsidRPr="005108E4">
        <w:rPr>
          <w:spacing w:val="-16"/>
          <w:sz w:val="24"/>
        </w:rPr>
        <w:t xml:space="preserve"> </w:t>
      </w:r>
      <w:r w:rsidRPr="005108E4">
        <w:rPr>
          <w:sz w:val="24"/>
        </w:rPr>
        <w:t>the</w:t>
      </w:r>
      <w:r w:rsidRPr="005108E4">
        <w:rPr>
          <w:spacing w:val="-11"/>
          <w:sz w:val="24"/>
        </w:rPr>
        <w:t xml:space="preserve"> </w:t>
      </w:r>
      <w:r w:rsidRPr="005108E4">
        <w:rPr>
          <w:sz w:val="24"/>
        </w:rPr>
        <w:t>Commission,</w:t>
      </w:r>
      <w:r w:rsidRPr="005108E4">
        <w:rPr>
          <w:spacing w:val="-9"/>
          <w:sz w:val="24"/>
        </w:rPr>
        <w:t xml:space="preserve"> </w:t>
      </w:r>
      <w:r w:rsidRPr="005108E4">
        <w:rPr>
          <w:sz w:val="24"/>
        </w:rPr>
        <w:t>for the purposes of conducting a background</w:t>
      </w:r>
      <w:r w:rsidRPr="005108E4">
        <w:rPr>
          <w:spacing w:val="-13"/>
          <w:sz w:val="24"/>
        </w:rPr>
        <w:t xml:space="preserve"> </w:t>
      </w:r>
      <w:r w:rsidRPr="005108E4">
        <w:rPr>
          <w:sz w:val="24"/>
        </w:rPr>
        <w:t>check.</w:t>
      </w:r>
    </w:p>
    <w:p w14:paraId="4D068BA4" w14:textId="77777777" w:rsidR="00DA2759" w:rsidRPr="005108E4" w:rsidRDefault="009A7511">
      <w:pPr>
        <w:pStyle w:val="ListParagraph"/>
        <w:numPr>
          <w:ilvl w:val="4"/>
          <w:numId w:val="52"/>
        </w:numPr>
        <w:tabs>
          <w:tab w:val="left" w:pos="2355"/>
        </w:tabs>
        <w:spacing w:line="242" w:lineRule="auto"/>
        <w:ind w:right="115" w:hanging="1"/>
        <w:rPr>
          <w:sz w:val="24"/>
        </w:rPr>
      </w:pPr>
      <w:r w:rsidRPr="005108E4">
        <w:rPr>
          <w:sz w:val="24"/>
          <w:u w:val="single"/>
        </w:rPr>
        <w:t>Relevant</w:t>
      </w:r>
      <w:r w:rsidRPr="005108E4">
        <w:rPr>
          <w:spacing w:val="-20"/>
          <w:sz w:val="24"/>
          <w:u w:val="single"/>
        </w:rPr>
        <w:t xml:space="preserve"> </w:t>
      </w:r>
      <w:r w:rsidRPr="005108E4">
        <w:rPr>
          <w:sz w:val="24"/>
          <w:u w:val="single"/>
        </w:rPr>
        <w:t>Background</w:t>
      </w:r>
      <w:r w:rsidRPr="005108E4">
        <w:rPr>
          <w:spacing w:val="-20"/>
          <w:sz w:val="24"/>
          <w:u w:val="single"/>
        </w:rPr>
        <w:t xml:space="preserve"> </w:t>
      </w:r>
      <w:r w:rsidRPr="005108E4">
        <w:rPr>
          <w:sz w:val="24"/>
          <w:u w:val="single"/>
        </w:rPr>
        <w:t>Check</w:t>
      </w:r>
      <w:r w:rsidRPr="005108E4">
        <w:rPr>
          <w:spacing w:val="-20"/>
          <w:sz w:val="24"/>
          <w:u w:val="single"/>
        </w:rPr>
        <w:t xml:space="preserve"> </w:t>
      </w:r>
      <w:r w:rsidRPr="005108E4">
        <w:rPr>
          <w:sz w:val="24"/>
          <w:u w:val="single"/>
        </w:rPr>
        <w:t>Information</w:t>
      </w:r>
      <w:r w:rsidRPr="005108E4">
        <w:rPr>
          <w:sz w:val="24"/>
        </w:rPr>
        <w:t>.</w:t>
      </w:r>
      <w:r w:rsidRPr="005108E4">
        <w:rPr>
          <w:spacing w:val="21"/>
          <w:sz w:val="24"/>
        </w:rPr>
        <w:t xml:space="preserve"> </w:t>
      </w:r>
      <w:r w:rsidRPr="005108E4">
        <w:rPr>
          <w:sz w:val="24"/>
        </w:rPr>
        <w:t>All</w:t>
      </w:r>
      <w:r w:rsidRPr="005108E4">
        <w:rPr>
          <w:spacing w:val="-19"/>
          <w:sz w:val="24"/>
        </w:rPr>
        <w:t xml:space="preserve"> </w:t>
      </w:r>
      <w:r w:rsidRPr="005108E4">
        <w:rPr>
          <w:sz w:val="24"/>
        </w:rPr>
        <w:t>Persons</w:t>
      </w:r>
      <w:r w:rsidRPr="005108E4">
        <w:rPr>
          <w:spacing w:val="-20"/>
          <w:sz w:val="24"/>
        </w:rPr>
        <w:t xml:space="preserve"> </w:t>
      </w:r>
      <w:r w:rsidRPr="005108E4">
        <w:rPr>
          <w:sz w:val="24"/>
        </w:rPr>
        <w:t>and</w:t>
      </w:r>
      <w:r w:rsidRPr="005108E4">
        <w:rPr>
          <w:spacing w:val="-20"/>
          <w:sz w:val="24"/>
        </w:rPr>
        <w:t xml:space="preserve"> </w:t>
      </w:r>
      <w:r w:rsidRPr="005108E4">
        <w:rPr>
          <w:sz w:val="24"/>
        </w:rPr>
        <w:t>Entities</w:t>
      </w:r>
      <w:r w:rsidRPr="005108E4">
        <w:rPr>
          <w:spacing w:val="-20"/>
          <w:sz w:val="24"/>
        </w:rPr>
        <w:t xml:space="preserve"> </w:t>
      </w:r>
      <w:r w:rsidRPr="005108E4">
        <w:rPr>
          <w:sz w:val="24"/>
        </w:rPr>
        <w:t>Having</w:t>
      </w:r>
      <w:r w:rsidRPr="005108E4">
        <w:rPr>
          <w:spacing w:val="-21"/>
          <w:sz w:val="24"/>
        </w:rPr>
        <w:t xml:space="preserve"> </w:t>
      </w:r>
      <w:r w:rsidRPr="005108E4">
        <w:rPr>
          <w:sz w:val="24"/>
        </w:rPr>
        <w:t>Direct</w:t>
      </w:r>
      <w:r w:rsidRPr="005108E4">
        <w:rPr>
          <w:spacing w:val="-19"/>
          <w:sz w:val="24"/>
        </w:rPr>
        <w:t xml:space="preserve"> </w:t>
      </w:r>
      <w:r w:rsidRPr="005108E4">
        <w:rPr>
          <w:sz w:val="24"/>
        </w:rPr>
        <w:t>or Indirect</w:t>
      </w:r>
      <w:r w:rsidRPr="005108E4">
        <w:rPr>
          <w:spacing w:val="-23"/>
          <w:sz w:val="24"/>
        </w:rPr>
        <w:t xml:space="preserve"> </w:t>
      </w:r>
      <w:r w:rsidRPr="005108E4">
        <w:rPr>
          <w:sz w:val="24"/>
        </w:rPr>
        <w:t>Control,</w:t>
      </w:r>
      <w:r w:rsidRPr="005108E4">
        <w:rPr>
          <w:spacing w:val="-23"/>
          <w:sz w:val="24"/>
        </w:rPr>
        <w:t xml:space="preserve"> </w:t>
      </w:r>
      <w:r w:rsidRPr="005108E4">
        <w:rPr>
          <w:sz w:val="24"/>
        </w:rPr>
        <w:t>and</w:t>
      </w:r>
      <w:r w:rsidRPr="005108E4">
        <w:rPr>
          <w:spacing w:val="-21"/>
          <w:sz w:val="24"/>
        </w:rPr>
        <w:t xml:space="preserve"> </w:t>
      </w:r>
      <w:r w:rsidRPr="005108E4">
        <w:rPr>
          <w:sz w:val="24"/>
        </w:rPr>
        <w:t>those</w:t>
      </w:r>
      <w:r w:rsidRPr="005108E4">
        <w:rPr>
          <w:spacing w:val="-21"/>
          <w:sz w:val="24"/>
        </w:rPr>
        <w:t xml:space="preserve"> </w:t>
      </w:r>
      <w:r w:rsidRPr="005108E4">
        <w:rPr>
          <w:sz w:val="24"/>
        </w:rPr>
        <w:t>individuals</w:t>
      </w:r>
      <w:r w:rsidRPr="005108E4">
        <w:rPr>
          <w:spacing w:val="-21"/>
          <w:sz w:val="24"/>
        </w:rPr>
        <w:t xml:space="preserve"> </w:t>
      </w:r>
      <w:r w:rsidRPr="005108E4">
        <w:rPr>
          <w:sz w:val="24"/>
        </w:rPr>
        <w:t>and</w:t>
      </w:r>
      <w:r w:rsidRPr="005108E4">
        <w:rPr>
          <w:spacing w:val="-20"/>
          <w:sz w:val="24"/>
        </w:rPr>
        <w:t xml:space="preserve"> </w:t>
      </w:r>
      <w:r w:rsidRPr="005108E4">
        <w:rPr>
          <w:sz w:val="24"/>
        </w:rPr>
        <w:t>entities</w:t>
      </w:r>
      <w:r w:rsidRPr="005108E4">
        <w:rPr>
          <w:spacing w:val="-21"/>
          <w:sz w:val="24"/>
        </w:rPr>
        <w:t xml:space="preserve"> </w:t>
      </w:r>
      <w:r w:rsidRPr="005108E4">
        <w:rPr>
          <w:sz w:val="24"/>
        </w:rPr>
        <w:t>contributing</w:t>
      </w:r>
      <w:r w:rsidRPr="005108E4">
        <w:rPr>
          <w:spacing w:val="-23"/>
          <w:sz w:val="24"/>
        </w:rPr>
        <w:t xml:space="preserve"> </w:t>
      </w:r>
      <w:r w:rsidRPr="005108E4">
        <w:rPr>
          <w:sz w:val="24"/>
        </w:rPr>
        <w:t>10%</w:t>
      </w:r>
      <w:r w:rsidRPr="005108E4">
        <w:rPr>
          <w:spacing w:val="-24"/>
          <w:sz w:val="24"/>
        </w:rPr>
        <w:t xml:space="preserve"> </w:t>
      </w:r>
      <w:r w:rsidRPr="005108E4">
        <w:rPr>
          <w:sz w:val="24"/>
        </w:rPr>
        <w:t>or</w:t>
      </w:r>
      <w:r w:rsidRPr="005108E4">
        <w:rPr>
          <w:spacing w:val="-23"/>
          <w:sz w:val="24"/>
        </w:rPr>
        <w:t xml:space="preserve"> </w:t>
      </w:r>
      <w:r w:rsidRPr="005108E4">
        <w:rPr>
          <w:sz w:val="24"/>
        </w:rPr>
        <w:t>more</w:t>
      </w:r>
      <w:r w:rsidRPr="005108E4">
        <w:rPr>
          <w:spacing w:val="-25"/>
          <w:sz w:val="24"/>
        </w:rPr>
        <w:t xml:space="preserve"> </w:t>
      </w:r>
      <w:r w:rsidRPr="005108E4">
        <w:rPr>
          <w:sz w:val="24"/>
        </w:rPr>
        <w:t>in</w:t>
      </w:r>
      <w:r w:rsidRPr="005108E4">
        <w:rPr>
          <w:spacing w:val="-23"/>
          <w:sz w:val="24"/>
        </w:rPr>
        <w:t xml:space="preserve"> </w:t>
      </w:r>
      <w:r w:rsidRPr="005108E4">
        <w:rPr>
          <w:sz w:val="24"/>
        </w:rPr>
        <w:t>the</w:t>
      </w:r>
      <w:r w:rsidRPr="005108E4">
        <w:rPr>
          <w:spacing w:val="-24"/>
          <w:sz w:val="24"/>
        </w:rPr>
        <w:t xml:space="preserve"> </w:t>
      </w:r>
      <w:r w:rsidRPr="005108E4">
        <w:rPr>
          <w:sz w:val="24"/>
        </w:rPr>
        <w:t>form of a loan, shall provide information detailing involvement in any of the following criminal, civil, or administrative</w:t>
      </w:r>
      <w:r w:rsidRPr="005108E4">
        <w:rPr>
          <w:spacing w:val="-6"/>
          <w:sz w:val="24"/>
        </w:rPr>
        <w:t xml:space="preserve"> </w:t>
      </w:r>
      <w:r w:rsidRPr="005108E4">
        <w:rPr>
          <w:sz w:val="24"/>
        </w:rPr>
        <w:t>matters:</w:t>
      </w:r>
    </w:p>
    <w:p w14:paraId="0F27F796" w14:textId="77777777" w:rsidR="00DA2759" w:rsidRPr="005108E4" w:rsidRDefault="009A7511">
      <w:pPr>
        <w:pStyle w:val="ListParagraph"/>
        <w:numPr>
          <w:ilvl w:val="5"/>
          <w:numId w:val="52"/>
        </w:numPr>
        <w:tabs>
          <w:tab w:val="left" w:pos="2724"/>
        </w:tabs>
        <w:spacing w:line="242" w:lineRule="auto"/>
        <w:ind w:left="2395" w:right="116" w:firstLine="0"/>
        <w:rPr>
          <w:sz w:val="24"/>
        </w:rPr>
      </w:pPr>
      <w:r w:rsidRPr="005108E4">
        <w:rPr>
          <w:sz w:val="24"/>
        </w:rPr>
        <w:t>A</w:t>
      </w:r>
      <w:r w:rsidRPr="005108E4">
        <w:rPr>
          <w:spacing w:val="-12"/>
          <w:sz w:val="24"/>
        </w:rPr>
        <w:t xml:space="preserve"> </w:t>
      </w:r>
      <w:r w:rsidRPr="005108E4">
        <w:rPr>
          <w:sz w:val="24"/>
        </w:rPr>
        <w:t>description</w:t>
      </w:r>
      <w:r w:rsidRPr="005108E4">
        <w:rPr>
          <w:spacing w:val="-11"/>
          <w:sz w:val="24"/>
        </w:rPr>
        <w:t xml:space="preserve"> </w:t>
      </w:r>
      <w:r w:rsidRPr="005108E4">
        <w:rPr>
          <w:sz w:val="24"/>
        </w:rPr>
        <w:t>and</w:t>
      </w:r>
      <w:r w:rsidRPr="005108E4">
        <w:rPr>
          <w:spacing w:val="-11"/>
          <w:sz w:val="24"/>
        </w:rPr>
        <w:t xml:space="preserve"> </w:t>
      </w:r>
      <w:r w:rsidRPr="005108E4">
        <w:rPr>
          <w:sz w:val="24"/>
        </w:rPr>
        <w:t>the</w:t>
      </w:r>
      <w:r w:rsidRPr="005108E4">
        <w:rPr>
          <w:spacing w:val="-9"/>
          <w:sz w:val="24"/>
        </w:rPr>
        <w:t xml:space="preserve"> </w:t>
      </w:r>
      <w:r w:rsidRPr="005108E4">
        <w:rPr>
          <w:sz w:val="24"/>
        </w:rPr>
        <w:t>relevant</w:t>
      </w:r>
      <w:r w:rsidRPr="005108E4">
        <w:rPr>
          <w:spacing w:val="-8"/>
          <w:sz w:val="24"/>
        </w:rPr>
        <w:t xml:space="preserve"> </w:t>
      </w:r>
      <w:r w:rsidRPr="005108E4">
        <w:rPr>
          <w:sz w:val="24"/>
        </w:rPr>
        <w:t>dates</w:t>
      </w:r>
      <w:r w:rsidRPr="005108E4">
        <w:rPr>
          <w:spacing w:val="-8"/>
          <w:sz w:val="24"/>
        </w:rPr>
        <w:t xml:space="preserve"> </w:t>
      </w:r>
      <w:r w:rsidRPr="005108E4">
        <w:rPr>
          <w:sz w:val="24"/>
        </w:rPr>
        <w:t>of</w:t>
      </w:r>
      <w:r w:rsidRPr="005108E4">
        <w:rPr>
          <w:spacing w:val="-9"/>
          <w:sz w:val="24"/>
        </w:rPr>
        <w:t xml:space="preserve"> </w:t>
      </w:r>
      <w:r w:rsidRPr="005108E4">
        <w:rPr>
          <w:sz w:val="24"/>
        </w:rPr>
        <w:t>any</w:t>
      </w:r>
      <w:r w:rsidRPr="005108E4">
        <w:rPr>
          <w:spacing w:val="-16"/>
          <w:sz w:val="24"/>
        </w:rPr>
        <w:t xml:space="preserve"> </w:t>
      </w:r>
      <w:r w:rsidRPr="005108E4">
        <w:rPr>
          <w:sz w:val="24"/>
        </w:rPr>
        <w:t>criminal</w:t>
      </w:r>
      <w:r w:rsidRPr="005108E4">
        <w:rPr>
          <w:spacing w:val="-8"/>
          <w:sz w:val="24"/>
        </w:rPr>
        <w:t xml:space="preserve"> </w:t>
      </w:r>
      <w:r w:rsidRPr="005108E4">
        <w:rPr>
          <w:sz w:val="24"/>
        </w:rPr>
        <w:t>action</w:t>
      </w:r>
      <w:r w:rsidRPr="005108E4">
        <w:rPr>
          <w:spacing w:val="-9"/>
          <w:sz w:val="24"/>
        </w:rPr>
        <w:t xml:space="preserve"> </w:t>
      </w:r>
      <w:r w:rsidRPr="005108E4">
        <w:rPr>
          <w:sz w:val="24"/>
        </w:rPr>
        <w:t>under</w:t>
      </w:r>
      <w:r w:rsidRPr="005108E4">
        <w:rPr>
          <w:spacing w:val="-9"/>
          <w:sz w:val="24"/>
        </w:rPr>
        <w:t xml:space="preserve"> </w:t>
      </w:r>
      <w:r w:rsidRPr="005108E4">
        <w:rPr>
          <w:sz w:val="24"/>
        </w:rPr>
        <w:t>the</w:t>
      </w:r>
      <w:r w:rsidRPr="005108E4">
        <w:rPr>
          <w:spacing w:val="-9"/>
          <w:sz w:val="24"/>
        </w:rPr>
        <w:t xml:space="preserve"> </w:t>
      </w:r>
      <w:r w:rsidRPr="005108E4">
        <w:rPr>
          <w:sz w:val="24"/>
        </w:rPr>
        <w:t>laws</w:t>
      </w:r>
      <w:r w:rsidRPr="005108E4">
        <w:rPr>
          <w:spacing w:val="-8"/>
          <w:sz w:val="24"/>
        </w:rPr>
        <w:t xml:space="preserve"> </w:t>
      </w:r>
      <w:r w:rsidRPr="005108E4">
        <w:rPr>
          <w:sz w:val="24"/>
        </w:rPr>
        <w:t>of</w:t>
      </w:r>
      <w:r w:rsidRPr="005108E4">
        <w:rPr>
          <w:spacing w:val="-9"/>
          <w:sz w:val="24"/>
        </w:rPr>
        <w:t xml:space="preserve"> </w:t>
      </w:r>
      <w:r w:rsidRPr="005108E4">
        <w:rPr>
          <w:sz w:val="24"/>
        </w:rPr>
        <w:t>the Commonwealth, or an Other Jurisdiction, whether for a felony or misdemeanor including, but not limited to, action against any health care facility or facility for providing Marijuana for medical or adult-use purposes, in which those individuals either</w:t>
      </w:r>
      <w:r w:rsidRPr="005108E4">
        <w:rPr>
          <w:spacing w:val="-21"/>
          <w:sz w:val="24"/>
        </w:rPr>
        <w:t xml:space="preserve"> </w:t>
      </w:r>
      <w:r w:rsidRPr="005108E4">
        <w:rPr>
          <w:sz w:val="24"/>
        </w:rPr>
        <w:t>owned</w:t>
      </w:r>
      <w:r w:rsidRPr="005108E4">
        <w:rPr>
          <w:spacing w:val="-19"/>
          <w:sz w:val="24"/>
        </w:rPr>
        <w:t xml:space="preserve"> </w:t>
      </w:r>
      <w:r w:rsidRPr="005108E4">
        <w:rPr>
          <w:sz w:val="24"/>
        </w:rPr>
        <w:t>shares</w:t>
      </w:r>
      <w:r w:rsidRPr="005108E4">
        <w:rPr>
          <w:spacing w:val="-16"/>
          <w:sz w:val="24"/>
        </w:rPr>
        <w:t xml:space="preserve"> </w:t>
      </w:r>
      <w:r w:rsidRPr="005108E4">
        <w:rPr>
          <w:sz w:val="24"/>
        </w:rPr>
        <w:t>of</w:t>
      </w:r>
      <w:r w:rsidRPr="005108E4">
        <w:rPr>
          <w:spacing w:val="-18"/>
          <w:sz w:val="24"/>
        </w:rPr>
        <w:t xml:space="preserve"> </w:t>
      </w:r>
      <w:r w:rsidRPr="005108E4">
        <w:rPr>
          <w:sz w:val="24"/>
        </w:rPr>
        <w:t>stock</w:t>
      </w:r>
      <w:r w:rsidRPr="005108E4">
        <w:rPr>
          <w:spacing w:val="-17"/>
          <w:sz w:val="24"/>
        </w:rPr>
        <w:t xml:space="preserve"> </w:t>
      </w:r>
      <w:r w:rsidRPr="005108E4">
        <w:rPr>
          <w:sz w:val="24"/>
        </w:rPr>
        <w:t>or</w:t>
      </w:r>
      <w:r w:rsidRPr="005108E4">
        <w:rPr>
          <w:spacing w:val="-17"/>
          <w:sz w:val="24"/>
        </w:rPr>
        <w:t xml:space="preserve"> </w:t>
      </w:r>
      <w:r w:rsidRPr="005108E4">
        <w:rPr>
          <w:sz w:val="24"/>
        </w:rPr>
        <w:t>served</w:t>
      </w:r>
      <w:r w:rsidRPr="005108E4">
        <w:rPr>
          <w:spacing w:val="-18"/>
          <w:sz w:val="24"/>
        </w:rPr>
        <w:t xml:space="preserve"> </w:t>
      </w:r>
      <w:r w:rsidRPr="005108E4">
        <w:rPr>
          <w:sz w:val="24"/>
        </w:rPr>
        <w:t>as</w:t>
      </w:r>
      <w:r w:rsidRPr="005108E4">
        <w:rPr>
          <w:spacing w:val="-16"/>
          <w:sz w:val="24"/>
        </w:rPr>
        <w:t xml:space="preserve"> </w:t>
      </w:r>
      <w:r w:rsidRPr="005108E4">
        <w:rPr>
          <w:sz w:val="24"/>
        </w:rPr>
        <w:t>board</w:t>
      </w:r>
      <w:r w:rsidRPr="005108E4">
        <w:rPr>
          <w:spacing w:val="-17"/>
          <w:sz w:val="24"/>
        </w:rPr>
        <w:t xml:space="preserve"> </w:t>
      </w:r>
      <w:r w:rsidRPr="005108E4">
        <w:rPr>
          <w:sz w:val="24"/>
        </w:rPr>
        <w:t>member,</w:t>
      </w:r>
      <w:r w:rsidRPr="005108E4">
        <w:rPr>
          <w:spacing w:val="-18"/>
          <w:sz w:val="24"/>
        </w:rPr>
        <w:t xml:space="preserve"> </w:t>
      </w:r>
      <w:r w:rsidRPr="005108E4">
        <w:rPr>
          <w:sz w:val="24"/>
        </w:rPr>
        <w:t>Executive,</w:t>
      </w:r>
      <w:r w:rsidRPr="005108E4">
        <w:rPr>
          <w:spacing w:val="-19"/>
          <w:sz w:val="24"/>
        </w:rPr>
        <w:t xml:space="preserve"> </w:t>
      </w:r>
      <w:r w:rsidRPr="005108E4">
        <w:rPr>
          <w:sz w:val="24"/>
        </w:rPr>
        <w:t>officer,</w:t>
      </w:r>
      <w:r w:rsidRPr="005108E4">
        <w:rPr>
          <w:spacing w:val="-19"/>
          <w:sz w:val="24"/>
        </w:rPr>
        <w:t xml:space="preserve"> </w:t>
      </w:r>
      <w:r w:rsidRPr="005108E4">
        <w:rPr>
          <w:sz w:val="24"/>
        </w:rPr>
        <w:t xml:space="preserve">director or member, and which resulted in conviction, or guilty plea, or plea of </w:t>
      </w:r>
      <w:r w:rsidRPr="005108E4">
        <w:rPr>
          <w:i/>
          <w:sz w:val="24"/>
        </w:rPr>
        <w:t>nolo contendere</w:t>
      </w:r>
      <w:r w:rsidRPr="005108E4">
        <w:rPr>
          <w:sz w:val="24"/>
        </w:rPr>
        <w:t>, or admission of sufficient</w:t>
      </w:r>
      <w:r w:rsidRPr="005108E4">
        <w:rPr>
          <w:spacing w:val="-7"/>
          <w:sz w:val="24"/>
        </w:rPr>
        <w:t xml:space="preserve"> </w:t>
      </w:r>
      <w:r w:rsidRPr="005108E4">
        <w:rPr>
          <w:sz w:val="24"/>
        </w:rPr>
        <w:t>facts;</w:t>
      </w:r>
    </w:p>
    <w:p w14:paraId="0B51E347" w14:textId="77777777" w:rsidR="00DA2759" w:rsidRPr="005108E4" w:rsidRDefault="009A7511">
      <w:pPr>
        <w:pStyle w:val="ListParagraph"/>
        <w:numPr>
          <w:ilvl w:val="5"/>
          <w:numId w:val="52"/>
        </w:numPr>
        <w:tabs>
          <w:tab w:val="left" w:pos="2756"/>
        </w:tabs>
        <w:spacing w:before="7" w:line="242" w:lineRule="auto"/>
        <w:ind w:left="2395" w:right="116" w:firstLine="0"/>
        <w:rPr>
          <w:sz w:val="24"/>
        </w:rPr>
      </w:pPr>
      <w:r w:rsidRPr="005108E4">
        <w:rPr>
          <w:sz w:val="24"/>
        </w:rPr>
        <w:t>A description and the relevant dates of any civil action under the laws of the Commonwealth, or an Other Jurisdiction including, but not limited to, a complaint relating to any professional or occupational or fraudulent</w:t>
      </w:r>
      <w:r w:rsidRPr="005108E4">
        <w:rPr>
          <w:spacing w:val="-26"/>
          <w:sz w:val="24"/>
        </w:rPr>
        <w:t xml:space="preserve"> </w:t>
      </w:r>
      <w:r w:rsidRPr="005108E4">
        <w:rPr>
          <w:sz w:val="24"/>
        </w:rPr>
        <w:t>practices;</w:t>
      </w:r>
    </w:p>
    <w:p w14:paraId="5F88CD98" w14:textId="77777777" w:rsidR="00DA2759" w:rsidRPr="005108E4" w:rsidRDefault="009A7511">
      <w:pPr>
        <w:pStyle w:val="ListParagraph"/>
        <w:numPr>
          <w:ilvl w:val="5"/>
          <w:numId w:val="52"/>
        </w:numPr>
        <w:tabs>
          <w:tab w:val="left" w:pos="2806"/>
        </w:tabs>
        <w:spacing w:before="2" w:line="242" w:lineRule="auto"/>
        <w:ind w:left="2395" w:right="110" w:firstLine="0"/>
        <w:rPr>
          <w:sz w:val="24"/>
        </w:rPr>
      </w:pPr>
      <w:r w:rsidRPr="005108E4">
        <w:rPr>
          <w:sz w:val="24"/>
        </w:rPr>
        <w:t>A description and relevant dates of any past or pending legal or disciplinary actions</w:t>
      </w:r>
      <w:r w:rsidRPr="005108E4">
        <w:rPr>
          <w:spacing w:val="-21"/>
          <w:sz w:val="24"/>
        </w:rPr>
        <w:t xml:space="preserve"> </w:t>
      </w:r>
      <w:r w:rsidRPr="005108E4">
        <w:rPr>
          <w:sz w:val="24"/>
        </w:rPr>
        <w:t>in</w:t>
      </w:r>
      <w:r w:rsidRPr="005108E4">
        <w:rPr>
          <w:spacing w:val="-20"/>
          <w:sz w:val="24"/>
        </w:rPr>
        <w:t xml:space="preserve"> </w:t>
      </w:r>
      <w:r w:rsidRPr="005108E4">
        <w:rPr>
          <w:sz w:val="24"/>
        </w:rPr>
        <w:t>the</w:t>
      </w:r>
      <w:r w:rsidRPr="005108E4">
        <w:rPr>
          <w:spacing w:val="-21"/>
          <w:sz w:val="24"/>
        </w:rPr>
        <w:t xml:space="preserve"> </w:t>
      </w:r>
      <w:r w:rsidRPr="005108E4">
        <w:rPr>
          <w:sz w:val="24"/>
        </w:rPr>
        <w:t>Commonwealth</w:t>
      </w:r>
      <w:r w:rsidRPr="005108E4">
        <w:rPr>
          <w:spacing w:val="-21"/>
          <w:sz w:val="24"/>
        </w:rPr>
        <w:t xml:space="preserve"> </w:t>
      </w:r>
      <w:r w:rsidRPr="005108E4">
        <w:rPr>
          <w:sz w:val="24"/>
        </w:rPr>
        <w:t>or</w:t>
      </w:r>
      <w:r w:rsidRPr="005108E4">
        <w:rPr>
          <w:spacing w:val="-21"/>
          <w:sz w:val="24"/>
        </w:rPr>
        <w:t xml:space="preserve"> </w:t>
      </w:r>
      <w:r w:rsidRPr="005108E4">
        <w:rPr>
          <w:sz w:val="24"/>
        </w:rPr>
        <w:t>any</w:t>
      </w:r>
      <w:r w:rsidRPr="005108E4">
        <w:rPr>
          <w:spacing w:val="-28"/>
          <w:sz w:val="24"/>
        </w:rPr>
        <w:t xml:space="preserve"> </w:t>
      </w:r>
      <w:r w:rsidRPr="005108E4">
        <w:rPr>
          <w:sz w:val="24"/>
        </w:rPr>
        <w:t>other</w:t>
      </w:r>
      <w:r w:rsidRPr="005108E4">
        <w:rPr>
          <w:spacing w:val="-21"/>
          <w:sz w:val="24"/>
        </w:rPr>
        <w:t xml:space="preserve"> </w:t>
      </w:r>
      <w:r w:rsidRPr="005108E4">
        <w:rPr>
          <w:sz w:val="24"/>
        </w:rPr>
        <w:t>state</w:t>
      </w:r>
      <w:r w:rsidRPr="005108E4">
        <w:rPr>
          <w:spacing w:val="-21"/>
          <w:sz w:val="24"/>
        </w:rPr>
        <w:t xml:space="preserve"> </w:t>
      </w:r>
      <w:r w:rsidRPr="005108E4">
        <w:rPr>
          <w:sz w:val="24"/>
        </w:rPr>
        <w:t>against</w:t>
      </w:r>
      <w:r w:rsidRPr="005108E4">
        <w:rPr>
          <w:spacing w:val="-22"/>
          <w:sz w:val="24"/>
        </w:rPr>
        <w:t xml:space="preserve"> </w:t>
      </w:r>
      <w:r w:rsidRPr="005108E4">
        <w:rPr>
          <w:sz w:val="24"/>
        </w:rPr>
        <w:t>an</w:t>
      </w:r>
      <w:r w:rsidRPr="005108E4">
        <w:rPr>
          <w:spacing w:val="-23"/>
          <w:sz w:val="24"/>
        </w:rPr>
        <w:t xml:space="preserve"> </w:t>
      </w:r>
      <w:r w:rsidRPr="005108E4">
        <w:rPr>
          <w:sz w:val="24"/>
        </w:rPr>
        <w:t>entity</w:t>
      </w:r>
      <w:r w:rsidRPr="005108E4">
        <w:rPr>
          <w:spacing w:val="-30"/>
          <w:sz w:val="24"/>
        </w:rPr>
        <w:t xml:space="preserve"> </w:t>
      </w:r>
      <w:r w:rsidRPr="005108E4">
        <w:rPr>
          <w:sz w:val="24"/>
        </w:rPr>
        <w:t>whom</w:t>
      </w:r>
      <w:r w:rsidRPr="005108E4">
        <w:rPr>
          <w:spacing w:val="-22"/>
          <w:sz w:val="24"/>
        </w:rPr>
        <w:t xml:space="preserve"> </w:t>
      </w:r>
      <w:r w:rsidRPr="005108E4">
        <w:rPr>
          <w:sz w:val="24"/>
        </w:rPr>
        <w:t>the</w:t>
      </w:r>
      <w:r w:rsidRPr="005108E4">
        <w:rPr>
          <w:spacing w:val="-24"/>
          <w:sz w:val="24"/>
        </w:rPr>
        <w:t xml:space="preserve"> </w:t>
      </w:r>
      <w:r w:rsidRPr="005108E4">
        <w:rPr>
          <w:sz w:val="24"/>
        </w:rPr>
        <w:t>applicant served as a Person or Entity Having Direct or Indirect Control, related to the cultivation, Processing, distribution, or sale of Marijuana for medical or adult-use purposes;</w:t>
      </w:r>
    </w:p>
    <w:p w14:paraId="1E441FE8" w14:textId="77777777" w:rsidR="00DA2759" w:rsidRPr="005108E4" w:rsidRDefault="009A7511">
      <w:pPr>
        <w:pStyle w:val="ListParagraph"/>
        <w:numPr>
          <w:ilvl w:val="5"/>
          <w:numId w:val="52"/>
        </w:numPr>
        <w:tabs>
          <w:tab w:val="left" w:pos="2758"/>
        </w:tabs>
        <w:spacing w:before="5" w:line="242" w:lineRule="auto"/>
        <w:ind w:left="2395" w:right="110" w:firstLine="0"/>
        <w:rPr>
          <w:sz w:val="24"/>
        </w:rPr>
      </w:pPr>
      <w:r w:rsidRPr="005108E4">
        <w:rPr>
          <w:sz w:val="24"/>
        </w:rPr>
        <w:t>A description and the relevant dates of any administrative action including any complaint, order, stipulated agreement or settlement, or disciplinary action, by the Commonwealth,</w:t>
      </w:r>
      <w:r w:rsidRPr="005108E4">
        <w:rPr>
          <w:spacing w:val="-13"/>
          <w:sz w:val="24"/>
        </w:rPr>
        <w:t xml:space="preserve"> </w:t>
      </w:r>
      <w:r w:rsidRPr="005108E4">
        <w:rPr>
          <w:sz w:val="24"/>
        </w:rPr>
        <w:t>or</w:t>
      </w:r>
      <w:r w:rsidRPr="005108E4">
        <w:rPr>
          <w:spacing w:val="-16"/>
          <w:sz w:val="24"/>
        </w:rPr>
        <w:t xml:space="preserve"> </w:t>
      </w:r>
      <w:r w:rsidRPr="005108E4">
        <w:rPr>
          <w:sz w:val="24"/>
        </w:rPr>
        <w:t>like</w:t>
      </w:r>
      <w:r w:rsidRPr="005108E4">
        <w:rPr>
          <w:spacing w:val="-17"/>
          <w:sz w:val="24"/>
        </w:rPr>
        <w:t xml:space="preserve"> </w:t>
      </w:r>
      <w:r w:rsidRPr="005108E4">
        <w:rPr>
          <w:sz w:val="24"/>
        </w:rPr>
        <w:t>action</w:t>
      </w:r>
      <w:r w:rsidRPr="005108E4">
        <w:rPr>
          <w:spacing w:val="-15"/>
          <w:sz w:val="24"/>
        </w:rPr>
        <w:t xml:space="preserve"> </w:t>
      </w:r>
      <w:r w:rsidRPr="005108E4">
        <w:rPr>
          <w:sz w:val="24"/>
        </w:rPr>
        <w:t>in</w:t>
      </w:r>
      <w:r w:rsidRPr="005108E4">
        <w:rPr>
          <w:spacing w:val="-16"/>
          <w:sz w:val="24"/>
        </w:rPr>
        <w:t xml:space="preserve"> </w:t>
      </w:r>
      <w:r w:rsidRPr="005108E4">
        <w:rPr>
          <w:sz w:val="24"/>
        </w:rPr>
        <w:t>an</w:t>
      </w:r>
      <w:r w:rsidRPr="005108E4">
        <w:rPr>
          <w:spacing w:val="-16"/>
          <w:sz w:val="24"/>
        </w:rPr>
        <w:t xml:space="preserve"> </w:t>
      </w:r>
      <w:r w:rsidRPr="005108E4">
        <w:rPr>
          <w:sz w:val="24"/>
        </w:rPr>
        <w:t>Other</w:t>
      </w:r>
      <w:r w:rsidRPr="005108E4">
        <w:rPr>
          <w:spacing w:val="-15"/>
          <w:sz w:val="24"/>
        </w:rPr>
        <w:t xml:space="preserve"> </w:t>
      </w:r>
      <w:r w:rsidRPr="005108E4">
        <w:rPr>
          <w:sz w:val="24"/>
        </w:rPr>
        <w:t>Jurisdiction</w:t>
      </w:r>
      <w:r w:rsidRPr="005108E4">
        <w:rPr>
          <w:spacing w:val="-13"/>
          <w:sz w:val="24"/>
        </w:rPr>
        <w:t xml:space="preserve"> </w:t>
      </w:r>
      <w:r w:rsidRPr="005108E4">
        <w:rPr>
          <w:sz w:val="24"/>
        </w:rPr>
        <w:t>including,</w:t>
      </w:r>
      <w:r w:rsidRPr="005108E4">
        <w:rPr>
          <w:spacing w:val="-13"/>
          <w:sz w:val="24"/>
        </w:rPr>
        <w:t xml:space="preserve"> </w:t>
      </w:r>
      <w:r w:rsidRPr="005108E4">
        <w:rPr>
          <w:sz w:val="24"/>
        </w:rPr>
        <w:t>but</w:t>
      </w:r>
      <w:r w:rsidRPr="005108E4">
        <w:rPr>
          <w:spacing w:val="-13"/>
          <w:sz w:val="24"/>
        </w:rPr>
        <w:t xml:space="preserve"> </w:t>
      </w:r>
      <w:r w:rsidRPr="005108E4">
        <w:rPr>
          <w:sz w:val="24"/>
        </w:rPr>
        <w:t>not</w:t>
      </w:r>
      <w:r w:rsidRPr="005108E4">
        <w:rPr>
          <w:spacing w:val="-13"/>
          <w:sz w:val="24"/>
        </w:rPr>
        <w:t xml:space="preserve"> </w:t>
      </w:r>
      <w:r w:rsidRPr="005108E4">
        <w:rPr>
          <w:sz w:val="24"/>
        </w:rPr>
        <w:t>limited</w:t>
      </w:r>
      <w:r w:rsidRPr="005108E4">
        <w:rPr>
          <w:spacing w:val="-12"/>
          <w:sz w:val="24"/>
        </w:rPr>
        <w:t xml:space="preserve"> </w:t>
      </w:r>
      <w:r w:rsidRPr="005108E4">
        <w:rPr>
          <w:sz w:val="24"/>
        </w:rPr>
        <w:t>to:</w:t>
      </w:r>
    </w:p>
    <w:p w14:paraId="3688B909" w14:textId="77777777" w:rsidR="00DA2759" w:rsidRPr="005108E4" w:rsidRDefault="009A7511">
      <w:pPr>
        <w:pStyle w:val="ListParagraph"/>
        <w:numPr>
          <w:ilvl w:val="6"/>
          <w:numId w:val="52"/>
        </w:numPr>
        <w:tabs>
          <w:tab w:val="left" w:pos="3135"/>
        </w:tabs>
        <w:spacing w:before="2" w:line="242" w:lineRule="auto"/>
        <w:ind w:right="117" w:firstLine="0"/>
        <w:rPr>
          <w:sz w:val="24"/>
        </w:rPr>
      </w:pPr>
      <w:r w:rsidRPr="005108E4">
        <w:rPr>
          <w:sz w:val="24"/>
        </w:rPr>
        <w:t>The denial, suspension, or revocation, or other action with regard to of a professional</w:t>
      </w:r>
      <w:r w:rsidRPr="005108E4">
        <w:rPr>
          <w:spacing w:val="-28"/>
          <w:sz w:val="24"/>
        </w:rPr>
        <w:t xml:space="preserve"> </w:t>
      </w:r>
      <w:r w:rsidRPr="005108E4">
        <w:rPr>
          <w:sz w:val="24"/>
        </w:rPr>
        <w:t>or</w:t>
      </w:r>
      <w:r w:rsidRPr="005108E4">
        <w:rPr>
          <w:spacing w:val="-29"/>
          <w:sz w:val="24"/>
        </w:rPr>
        <w:t xml:space="preserve"> </w:t>
      </w:r>
      <w:r w:rsidRPr="005108E4">
        <w:rPr>
          <w:sz w:val="24"/>
        </w:rPr>
        <w:t>occupational</w:t>
      </w:r>
      <w:r w:rsidRPr="005108E4">
        <w:rPr>
          <w:spacing w:val="-28"/>
          <w:sz w:val="24"/>
        </w:rPr>
        <w:t xml:space="preserve"> </w:t>
      </w:r>
      <w:r w:rsidRPr="005108E4">
        <w:rPr>
          <w:sz w:val="24"/>
        </w:rPr>
        <w:t>license,</w:t>
      </w:r>
      <w:r w:rsidRPr="005108E4">
        <w:rPr>
          <w:spacing w:val="-27"/>
          <w:sz w:val="24"/>
        </w:rPr>
        <w:t xml:space="preserve"> </w:t>
      </w:r>
      <w:r w:rsidRPr="005108E4">
        <w:rPr>
          <w:sz w:val="24"/>
        </w:rPr>
        <w:t>registration,</w:t>
      </w:r>
      <w:r w:rsidRPr="005108E4">
        <w:rPr>
          <w:spacing w:val="-28"/>
          <w:sz w:val="24"/>
        </w:rPr>
        <w:t xml:space="preserve"> </w:t>
      </w:r>
      <w:r w:rsidRPr="005108E4">
        <w:rPr>
          <w:sz w:val="24"/>
        </w:rPr>
        <w:t>or</w:t>
      </w:r>
      <w:r w:rsidRPr="005108E4">
        <w:rPr>
          <w:spacing w:val="-29"/>
          <w:sz w:val="24"/>
        </w:rPr>
        <w:t xml:space="preserve"> </w:t>
      </w:r>
      <w:r w:rsidRPr="005108E4">
        <w:rPr>
          <w:sz w:val="24"/>
        </w:rPr>
        <w:t>certification</w:t>
      </w:r>
      <w:r w:rsidRPr="005108E4">
        <w:rPr>
          <w:spacing w:val="-28"/>
          <w:sz w:val="24"/>
        </w:rPr>
        <w:t xml:space="preserve"> </w:t>
      </w:r>
      <w:r w:rsidRPr="005108E4">
        <w:rPr>
          <w:sz w:val="24"/>
        </w:rPr>
        <w:t>or</w:t>
      </w:r>
      <w:r w:rsidRPr="005108E4">
        <w:rPr>
          <w:spacing w:val="-28"/>
          <w:sz w:val="24"/>
        </w:rPr>
        <w:t xml:space="preserve"> </w:t>
      </w:r>
      <w:r w:rsidRPr="005108E4">
        <w:rPr>
          <w:sz w:val="24"/>
        </w:rPr>
        <w:t>the</w:t>
      </w:r>
      <w:r w:rsidRPr="005108E4">
        <w:rPr>
          <w:spacing w:val="-29"/>
          <w:sz w:val="24"/>
        </w:rPr>
        <w:t xml:space="preserve"> </w:t>
      </w:r>
      <w:r w:rsidRPr="005108E4">
        <w:rPr>
          <w:sz w:val="24"/>
        </w:rPr>
        <w:t>surrender of a</w:t>
      </w:r>
      <w:r w:rsidRPr="005108E4">
        <w:rPr>
          <w:spacing w:val="-4"/>
          <w:sz w:val="24"/>
        </w:rPr>
        <w:t xml:space="preserve"> </w:t>
      </w:r>
      <w:r w:rsidRPr="005108E4">
        <w:rPr>
          <w:sz w:val="24"/>
        </w:rPr>
        <w:t>license;</w:t>
      </w:r>
    </w:p>
    <w:p w14:paraId="362F5920" w14:textId="77777777" w:rsidR="00DA2759" w:rsidRPr="005108E4" w:rsidRDefault="009A7511">
      <w:pPr>
        <w:pStyle w:val="ListParagraph"/>
        <w:numPr>
          <w:ilvl w:val="6"/>
          <w:numId w:val="52"/>
        </w:numPr>
        <w:tabs>
          <w:tab w:val="left" w:pos="3180"/>
        </w:tabs>
        <w:spacing w:before="3" w:line="242" w:lineRule="auto"/>
        <w:ind w:right="118" w:firstLine="0"/>
        <w:rPr>
          <w:sz w:val="24"/>
        </w:rPr>
      </w:pPr>
      <w:r w:rsidRPr="005108E4">
        <w:rPr>
          <w:sz w:val="24"/>
        </w:rPr>
        <w:t>Administrative actions with regard to unfair labor practices, employment discrimination, or other prohibited labor practices;</w:t>
      </w:r>
      <w:r w:rsidRPr="005108E4">
        <w:rPr>
          <w:spacing w:val="-10"/>
          <w:sz w:val="24"/>
        </w:rPr>
        <w:t xml:space="preserve"> </w:t>
      </w:r>
      <w:r w:rsidRPr="005108E4">
        <w:rPr>
          <w:sz w:val="24"/>
        </w:rPr>
        <w:t>and</w:t>
      </w:r>
    </w:p>
    <w:p w14:paraId="517AE5B5" w14:textId="77777777" w:rsidR="00DA2759" w:rsidRPr="005108E4" w:rsidRDefault="009A7511">
      <w:pPr>
        <w:pStyle w:val="ListParagraph"/>
        <w:numPr>
          <w:ilvl w:val="6"/>
          <w:numId w:val="52"/>
        </w:numPr>
        <w:tabs>
          <w:tab w:val="left" w:pos="3190"/>
        </w:tabs>
        <w:spacing w:before="2" w:line="242" w:lineRule="auto"/>
        <w:ind w:right="119" w:firstLine="0"/>
        <w:rPr>
          <w:sz w:val="24"/>
        </w:rPr>
      </w:pPr>
      <w:r w:rsidRPr="005108E4">
        <w:rPr>
          <w:sz w:val="24"/>
        </w:rPr>
        <w:t>Administrative</w:t>
      </w:r>
      <w:r w:rsidRPr="005108E4">
        <w:rPr>
          <w:spacing w:val="-10"/>
          <w:sz w:val="24"/>
        </w:rPr>
        <w:t xml:space="preserve"> </w:t>
      </w:r>
      <w:r w:rsidRPr="005108E4">
        <w:rPr>
          <w:sz w:val="24"/>
        </w:rPr>
        <w:t>actions</w:t>
      </w:r>
      <w:r w:rsidRPr="005108E4">
        <w:rPr>
          <w:spacing w:val="-9"/>
          <w:sz w:val="24"/>
        </w:rPr>
        <w:t xml:space="preserve"> </w:t>
      </w:r>
      <w:r w:rsidRPr="005108E4">
        <w:rPr>
          <w:sz w:val="24"/>
        </w:rPr>
        <w:t>with</w:t>
      </w:r>
      <w:r w:rsidRPr="005108E4">
        <w:rPr>
          <w:spacing w:val="-11"/>
          <w:sz w:val="24"/>
        </w:rPr>
        <w:t xml:space="preserve"> </w:t>
      </w:r>
      <w:r w:rsidRPr="005108E4">
        <w:rPr>
          <w:sz w:val="24"/>
        </w:rPr>
        <w:t>regard</w:t>
      </w:r>
      <w:r w:rsidRPr="005108E4">
        <w:rPr>
          <w:spacing w:val="-11"/>
          <w:sz w:val="24"/>
        </w:rPr>
        <w:t xml:space="preserve"> </w:t>
      </w:r>
      <w:r w:rsidRPr="005108E4">
        <w:rPr>
          <w:sz w:val="24"/>
        </w:rPr>
        <w:t>to</w:t>
      </w:r>
      <w:r w:rsidRPr="005108E4">
        <w:rPr>
          <w:spacing w:val="-11"/>
          <w:sz w:val="24"/>
        </w:rPr>
        <w:t xml:space="preserve"> </w:t>
      </w:r>
      <w:r w:rsidRPr="005108E4">
        <w:rPr>
          <w:sz w:val="24"/>
        </w:rPr>
        <w:t>financial</w:t>
      </w:r>
      <w:r w:rsidRPr="005108E4">
        <w:rPr>
          <w:spacing w:val="-8"/>
          <w:sz w:val="24"/>
        </w:rPr>
        <w:t xml:space="preserve"> </w:t>
      </w:r>
      <w:r w:rsidRPr="005108E4">
        <w:rPr>
          <w:sz w:val="24"/>
        </w:rPr>
        <w:t>fraud,</w:t>
      </w:r>
      <w:r w:rsidRPr="005108E4">
        <w:rPr>
          <w:spacing w:val="-9"/>
          <w:sz w:val="24"/>
        </w:rPr>
        <w:t xml:space="preserve"> </w:t>
      </w:r>
      <w:r w:rsidRPr="005108E4">
        <w:rPr>
          <w:sz w:val="24"/>
        </w:rPr>
        <w:t>securities</w:t>
      </w:r>
      <w:r w:rsidRPr="005108E4">
        <w:rPr>
          <w:spacing w:val="-9"/>
          <w:sz w:val="24"/>
        </w:rPr>
        <w:t xml:space="preserve"> </w:t>
      </w:r>
      <w:r w:rsidRPr="005108E4">
        <w:rPr>
          <w:sz w:val="24"/>
        </w:rPr>
        <w:t>regulation, or consumer</w:t>
      </w:r>
      <w:r w:rsidRPr="005108E4">
        <w:rPr>
          <w:spacing w:val="-3"/>
          <w:sz w:val="24"/>
        </w:rPr>
        <w:t xml:space="preserve"> </w:t>
      </w:r>
      <w:r w:rsidRPr="005108E4">
        <w:rPr>
          <w:sz w:val="24"/>
        </w:rPr>
        <w:t>protection.</w:t>
      </w:r>
    </w:p>
    <w:p w14:paraId="72CB3CB9" w14:textId="77777777" w:rsidR="00DA2759" w:rsidRPr="005108E4" w:rsidRDefault="009A7511">
      <w:pPr>
        <w:pStyle w:val="ListParagraph"/>
        <w:numPr>
          <w:ilvl w:val="5"/>
          <w:numId w:val="52"/>
        </w:numPr>
        <w:tabs>
          <w:tab w:val="left" w:pos="2820"/>
        </w:tabs>
        <w:spacing w:before="2" w:line="242" w:lineRule="auto"/>
        <w:ind w:left="2395" w:right="115" w:firstLine="0"/>
        <w:rPr>
          <w:sz w:val="24"/>
        </w:rPr>
      </w:pPr>
      <w:r w:rsidRPr="005108E4">
        <w:rPr>
          <w:sz w:val="24"/>
        </w:rPr>
        <w:t>A description and relevant dates of actions against a license to prescribe or distribute</w:t>
      </w:r>
      <w:r w:rsidRPr="005108E4">
        <w:rPr>
          <w:spacing w:val="-20"/>
          <w:sz w:val="24"/>
        </w:rPr>
        <w:t xml:space="preserve"> </w:t>
      </w:r>
      <w:r w:rsidRPr="005108E4">
        <w:rPr>
          <w:sz w:val="24"/>
        </w:rPr>
        <w:t>controlled</w:t>
      </w:r>
      <w:r w:rsidRPr="005108E4">
        <w:rPr>
          <w:spacing w:val="-19"/>
          <w:sz w:val="24"/>
        </w:rPr>
        <w:t xml:space="preserve"> </w:t>
      </w:r>
      <w:r w:rsidRPr="005108E4">
        <w:rPr>
          <w:sz w:val="24"/>
        </w:rPr>
        <w:t>substances</w:t>
      </w:r>
      <w:r w:rsidRPr="005108E4">
        <w:rPr>
          <w:spacing w:val="-19"/>
          <w:sz w:val="24"/>
        </w:rPr>
        <w:t xml:space="preserve"> </w:t>
      </w:r>
      <w:r w:rsidRPr="005108E4">
        <w:rPr>
          <w:sz w:val="24"/>
        </w:rPr>
        <w:t>or</w:t>
      </w:r>
      <w:r w:rsidRPr="005108E4">
        <w:rPr>
          <w:spacing w:val="-20"/>
          <w:sz w:val="24"/>
        </w:rPr>
        <w:t xml:space="preserve"> </w:t>
      </w:r>
      <w:r w:rsidRPr="005108E4">
        <w:rPr>
          <w:sz w:val="24"/>
        </w:rPr>
        <w:t>legend</w:t>
      </w:r>
      <w:r w:rsidRPr="005108E4">
        <w:rPr>
          <w:spacing w:val="-19"/>
          <w:sz w:val="24"/>
        </w:rPr>
        <w:t xml:space="preserve"> </w:t>
      </w:r>
      <w:r w:rsidRPr="005108E4">
        <w:rPr>
          <w:sz w:val="24"/>
        </w:rPr>
        <w:t>drugs</w:t>
      </w:r>
      <w:r w:rsidRPr="005108E4">
        <w:rPr>
          <w:spacing w:val="-21"/>
          <w:sz w:val="24"/>
        </w:rPr>
        <w:t xml:space="preserve"> </w:t>
      </w:r>
      <w:r w:rsidRPr="005108E4">
        <w:rPr>
          <w:sz w:val="24"/>
        </w:rPr>
        <w:t>held</w:t>
      </w:r>
      <w:r w:rsidRPr="005108E4">
        <w:rPr>
          <w:spacing w:val="-21"/>
          <w:sz w:val="24"/>
        </w:rPr>
        <w:t xml:space="preserve"> </w:t>
      </w:r>
      <w:r w:rsidRPr="005108E4">
        <w:rPr>
          <w:sz w:val="24"/>
        </w:rPr>
        <w:t>by</w:t>
      </w:r>
      <w:r w:rsidRPr="005108E4">
        <w:rPr>
          <w:spacing w:val="-28"/>
          <w:sz w:val="24"/>
        </w:rPr>
        <w:t xml:space="preserve"> </w:t>
      </w:r>
      <w:r w:rsidRPr="005108E4">
        <w:rPr>
          <w:sz w:val="24"/>
        </w:rPr>
        <w:t>any</w:t>
      </w:r>
      <w:r w:rsidRPr="005108E4">
        <w:rPr>
          <w:spacing w:val="-28"/>
          <w:sz w:val="24"/>
        </w:rPr>
        <w:t xml:space="preserve"> </w:t>
      </w:r>
      <w:r w:rsidRPr="005108E4">
        <w:rPr>
          <w:sz w:val="24"/>
        </w:rPr>
        <w:t>Person</w:t>
      </w:r>
      <w:r w:rsidRPr="005108E4">
        <w:rPr>
          <w:spacing w:val="-21"/>
          <w:sz w:val="24"/>
        </w:rPr>
        <w:t xml:space="preserve"> </w:t>
      </w:r>
      <w:r w:rsidRPr="005108E4">
        <w:rPr>
          <w:sz w:val="24"/>
        </w:rPr>
        <w:t>or</w:t>
      </w:r>
      <w:r w:rsidRPr="005108E4">
        <w:rPr>
          <w:spacing w:val="-20"/>
          <w:sz w:val="24"/>
        </w:rPr>
        <w:t xml:space="preserve"> </w:t>
      </w:r>
      <w:r w:rsidRPr="005108E4">
        <w:rPr>
          <w:sz w:val="24"/>
        </w:rPr>
        <w:t>Entity</w:t>
      </w:r>
      <w:r w:rsidRPr="005108E4">
        <w:rPr>
          <w:spacing w:val="-26"/>
          <w:sz w:val="24"/>
        </w:rPr>
        <w:t xml:space="preserve"> </w:t>
      </w:r>
      <w:r w:rsidRPr="005108E4">
        <w:rPr>
          <w:sz w:val="24"/>
        </w:rPr>
        <w:t xml:space="preserve">Having Direct or Indirect Control that is part of the applicant's application, if </w:t>
      </w:r>
      <w:r w:rsidRPr="005108E4">
        <w:rPr>
          <w:spacing w:val="-3"/>
          <w:sz w:val="24"/>
        </w:rPr>
        <w:t>any;</w:t>
      </w:r>
      <w:r w:rsidRPr="005108E4">
        <w:rPr>
          <w:spacing w:val="-38"/>
          <w:sz w:val="24"/>
        </w:rPr>
        <w:t xml:space="preserve"> </w:t>
      </w:r>
      <w:r w:rsidRPr="005108E4">
        <w:rPr>
          <w:sz w:val="24"/>
        </w:rPr>
        <w:t>and</w:t>
      </w:r>
    </w:p>
    <w:p w14:paraId="79E57B97" w14:textId="77777777" w:rsidR="00DA2759" w:rsidRPr="005108E4" w:rsidRDefault="009A7511">
      <w:pPr>
        <w:pStyle w:val="ListParagraph"/>
        <w:numPr>
          <w:ilvl w:val="5"/>
          <w:numId w:val="52"/>
        </w:numPr>
        <w:tabs>
          <w:tab w:val="left" w:pos="2715"/>
        </w:tabs>
        <w:spacing w:before="1"/>
        <w:ind w:left="2714" w:hanging="320"/>
        <w:rPr>
          <w:sz w:val="24"/>
        </w:rPr>
      </w:pPr>
      <w:r w:rsidRPr="005108E4">
        <w:rPr>
          <w:sz w:val="24"/>
        </w:rPr>
        <w:t>Any other information required by the</w:t>
      </w:r>
      <w:r w:rsidRPr="005108E4">
        <w:rPr>
          <w:spacing w:val="-24"/>
          <w:sz w:val="24"/>
        </w:rPr>
        <w:t xml:space="preserve"> </w:t>
      </w:r>
      <w:r w:rsidRPr="005108E4">
        <w:rPr>
          <w:sz w:val="24"/>
        </w:rPr>
        <w:t>Commission.</w:t>
      </w:r>
    </w:p>
    <w:p w14:paraId="73C34FC1" w14:textId="77777777" w:rsidR="00DA2759" w:rsidRPr="005108E4" w:rsidRDefault="009A7511">
      <w:pPr>
        <w:pStyle w:val="ListParagraph"/>
        <w:numPr>
          <w:ilvl w:val="3"/>
          <w:numId w:val="52"/>
        </w:numPr>
        <w:tabs>
          <w:tab w:val="left" w:pos="2091"/>
        </w:tabs>
        <w:spacing w:before="5" w:line="242" w:lineRule="auto"/>
        <w:ind w:right="117" w:hanging="1"/>
        <w:rPr>
          <w:sz w:val="24"/>
        </w:rPr>
      </w:pPr>
      <w:r w:rsidRPr="005108E4">
        <w:rPr>
          <w:sz w:val="24"/>
          <w:u w:val="single"/>
        </w:rPr>
        <w:t>Management</w:t>
      </w:r>
      <w:r w:rsidRPr="005108E4">
        <w:rPr>
          <w:spacing w:val="-15"/>
          <w:sz w:val="24"/>
          <w:u w:val="single"/>
        </w:rPr>
        <w:t xml:space="preserve"> </w:t>
      </w:r>
      <w:r w:rsidRPr="005108E4">
        <w:rPr>
          <w:sz w:val="24"/>
          <w:u w:val="single"/>
        </w:rPr>
        <w:t>and</w:t>
      </w:r>
      <w:r w:rsidRPr="005108E4">
        <w:rPr>
          <w:spacing w:val="-14"/>
          <w:sz w:val="24"/>
          <w:u w:val="single"/>
        </w:rPr>
        <w:t xml:space="preserve"> </w:t>
      </w:r>
      <w:r w:rsidRPr="005108E4">
        <w:rPr>
          <w:sz w:val="24"/>
          <w:u w:val="single"/>
        </w:rPr>
        <w:t>Operations</w:t>
      </w:r>
      <w:r w:rsidRPr="005108E4">
        <w:rPr>
          <w:spacing w:val="-14"/>
          <w:sz w:val="24"/>
          <w:u w:val="single"/>
        </w:rPr>
        <w:t xml:space="preserve"> </w:t>
      </w:r>
      <w:r w:rsidRPr="005108E4">
        <w:rPr>
          <w:sz w:val="24"/>
          <w:u w:val="single"/>
        </w:rPr>
        <w:t>Profile</w:t>
      </w:r>
      <w:r w:rsidRPr="005108E4">
        <w:rPr>
          <w:sz w:val="24"/>
        </w:rPr>
        <w:t>.</w:t>
      </w:r>
      <w:r w:rsidRPr="005108E4">
        <w:rPr>
          <w:spacing w:val="34"/>
          <w:sz w:val="24"/>
        </w:rPr>
        <w:t xml:space="preserve"> </w:t>
      </w:r>
      <w:r w:rsidRPr="005108E4">
        <w:rPr>
          <w:sz w:val="24"/>
        </w:rPr>
        <w:t>Each</w:t>
      </w:r>
      <w:r w:rsidRPr="005108E4">
        <w:rPr>
          <w:spacing w:val="-13"/>
          <w:sz w:val="24"/>
        </w:rPr>
        <w:t xml:space="preserve"> </w:t>
      </w:r>
      <w:r w:rsidRPr="005108E4">
        <w:rPr>
          <w:sz w:val="24"/>
        </w:rPr>
        <w:t>applicant</w:t>
      </w:r>
      <w:r w:rsidRPr="005108E4">
        <w:rPr>
          <w:spacing w:val="-11"/>
          <w:sz w:val="24"/>
        </w:rPr>
        <w:t xml:space="preserve"> </w:t>
      </w:r>
      <w:r w:rsidRPr="005108E4">
        <w:rPr>
          <w:sz w:val="24"/>
        </w:rPr>
        <w:t>shall</w:t>
      </w:r>
      <w:r w:rsidRPr="005108E4">
        <w:rPr>
          <w:spacing w:val="-12"/>
          <w:sz w:val="24"/>
        </w:rPr>
        <w:t xml:space="preserve"> </w:t>
      </w:r>
      <w:r w:rsidRPr="005108E4">
        <w:rPr>
          <w:sz w:val="24"/>
        </w:rPr>
        <w:t>submit,</w:t>
      </w:r>
      <w:r w:rsidRPr="005108E4">
        <w:rPr>
          <w:spacing w:val="-12"/>
          <w:sz w:val="24"/>
        </w:rPr>
        <w:t xml:space="preserve"> </w:t>
      </w:r>
      <w:r w:rsidRPr="005108E4">
        <w:rPr>
          <w:sz w:val="24"/>
        </w:rPr>
        <w:t>with</w:t>
      </w:r>
      <w:r w:rsidRPr="005108E4">
        <w:rPr>
          <w:spacing w:val="-13"/>
          <w:sz w:val="24"/>
        </w:rPr>
        <w:t xml:space="preserve"> </w:t>
      </w:r>
      <w:r w:rsidRPr="005108E4">
        <w:rPr>
          <w:sz w:val="24"/>
        </w:rPr>
        <w:t>respect</w:t>
      </w:r>
      <w:r w:rsidRPr="005108E4">
        <w:rPr>
          <w:spacing w:val="-14"/>
          <w:sz w:val="24"/>
        </w:rPr>
        <w:t xml:space="preserve"> </w:t>
      </w:r>
      <w:r w:rsidRPr="005108E4">
        <w:rPr>
          <w:sz w:val="24"/>
        </w:rPr>
        <w:t>to</w:t>
      </w:r>
      <w:r w:rsidRPr="005108E4">
        <w:rPr>
          <w:spacing w:val="-14"/>
          <w:sz w:val="24"/>
        </w:rPr>
        <w:t xml:space="preserve"> </w:t>
      </w:r>
      <w:r w:rsidRPr="005108E4">
        <w:rPr>
          <w:sz w:val="24"/>
        </w:rPr>
        <w:t>each application,</w:t>
      </w:r>
      <w:r w:rsidRPr="005108E4">
        <w:rPr>
          <w:spacing w:val="-17"/>
          <w:sz w:val="24"/>
        </w:rPr>
        <w:t xml:space="preserve"> </w:t>
      </w:r>
      <w:r w:rsidRPr="005108E4">
        <w:rPr>
          <w:sz w:val="24"/>
        </w:rPr>
        <w:t>a</w:t>
      </w:r>
      <w:r w:rsidRPr="005108E4">
        <w:rPr>
          <w:spacing w:val="-17"/>
          <w:sz w:val="24"/>
        </w:rPr>
        <w:t xml:space="preserve"> </w:t>
      </w:r>
      <w:r w:rsidRPr="005108E4">
        <w:rPr>
          <w:sz w:val="24"/>
        </w:rPr>
        <w:t>response</w:t>
      </w:r>
      <w:r w:rsidRPr="005108E4">
        <w:rPr>
          <w:spacing w:val="-17"/>
          <w:sz w:val="24"/>
        </w:rPr>
        <w:t xml:space="preserve"> </w:t>
      </w:r>
      <w:r w:rsidRPr="005108E4">
        <w:rPr>
          <w:sz w:val="24"/>
        </w:rPr>
        <w:t>in</w:t>
      </w:r>
      <w:r w:rsidRPr="005108E4">
        <w:rPr>
          <w:spacing w:val="-16"/>
          <w:sz w:val="24"/>
        </w:rPr>
        <w:t xml:space="preserve"> </w:t>
      </w:r>
      <w:r w:rsidRPr="005108E4">
        <w:rPr>
          <w:sz w:val="24"/>
        </w:rPr>
        <w:t>a</w:t>
      </w:r>
      <w:r w:rsidRPr="005108E4">
        <w:rPr>
          <w:spacing w:val="-17"/>
          <w:sz w:val="24"/>
        </w:rPr>
        <w:t xml:space="preserve"> </w:t>
      </w:r>
      <w:r w:rsidRPr="005108E4">
        <w:rPr>
          <w:sz w:val="24"/>
        </w:rPr>
        <w:t>form</w:t>
      </w:r>
      <w:r w:rsidRPr="005108E4">
        <w:rPr>
          <w:spacing w:val="-14"/>
          <w:sz w:val="24"/>
        </w:rPr>
        <w:t xml:space="preserve"> </w:t>
      </w:r>
      <w:r w:rsidRPr="005108E4">
        <w:rPr>
          <w:sz w:val="24"/>
        </w:rPr>
        <w:t>and</w:t>
      </w:r>
      <w:r w:rsidRPr="005108E4">
        <w:rPr>
          <w:spacing w:val="-13"/>
          <w:sz w:val="24"/>
        </w:rPr>
        <w:t xml:space="preserve"> </w:t>
      </w:r>
      <w:r w:rsidRPr="005108E4">
        <w:rPr>
          <w:sz w:val="24"/>
        </w:rPr>
        <w:t>manner</w:t>
      </w:r>
      <w:r w:rsidRPr="005108E4">
        <w:rPr>
          <w:spacing w:val="-15"/>
          <w:sz w:val="24"/>
        </w:rPr>
        <w:t xml:space="preserve"> </w:t>
      </w:r>
      <w:r w:rsidRPr="005108E4">
        <w:rPr>
          <w:sz w:val="24"/>
        </w:rPr>
        <w:t>specified</w:t>
      </w:r>
      <w:r w:rsidRPr="005108E4">
        <w:rPr>
          <w:spacing w:val="-13"/>
          <w:sz w:val="24"/>
        </w:rPr>
        <w:t xml:space="preserve"> </w:t>
      </w:r>
      <w:r w:rsidRPr="005108E4">
        <w:rPr>
          <w:sz w:val="24"/>
        </w:rPr>
        <w:t>by</w:t>
      </w:r>
      <w:r w:rsidRPr="005108E4">
        <w:rPr>
          <w:spacing w:val="-20"/>
          <w:sz w:val="24"/>
        </w:rPr>
        <w:t xml:space="preserve"> </w:t>
      </w:r>
      <w:r w:rsidRPr="005108E4">
        <w:rPr>
          <w:sz w:val="24"/>
        </w:rPr>
        <w:t>the</w:t>
      </w:r>
      <w:r w:rsidRPr="005108E4">
        <w:rPr>
          <w:spacing w:val="-17"/>
          <w:sz w:val="24"/>
        </w:rPr>
        <w:t xml:space="preserve"> </w:t>
      </w:r>
      <w:r w:rsidRPr="005108E4">
        <w:rPr>
          <w:sz w:val="24"/>
        </w:rPr>
        <w:t>Commission,</w:t>
      </w:r>
      <w:r w:rsidRPr="005108E4">
        <w:rPr>
          <w:spacing w:val="-16"/>
          <w:sz w:val="24"/>
        </w:rPr>
        <w:t xml:space="preserve"> </w:t>
      </w:r>
      <w:r w:rsidRPr="005108E4">
        <w:rPr>
          <w:sz w:val="24"/>
        </w:rPr>
        <w:t>which</w:t>
      </w:r>
      <w:r w:rsidRPr="005108E4">
        <w:rPr>
          <w:spacing w:val="-17"/>
          <w:sz w:val="24"/>
        </w:rPr>
        <w:t xml:space="preserve"> </w:t>
      </w:r>
      <w:r w:rsidRPr="005108E4">
        <w:rPr>
          <w:sz w:val="24"/>
        </w:rPr>
        <w:t>includes:</w:t>
      </w:r>
    </w:p>
    <w:p w14:paraId="26D7A1B7" w14:textId="77777777" w:rsidR="00DA2759" w:rsidRPr="005108E4" w:rsidRDefault="009A7511">
      <w:pPr>
        <w:pStyle w:val="ListParagraph"/>
        <w:numPr>
          <w:ilvl w:val="4"/>
          <w:numId w:val="52"/>
        </w:numPr>
        <w:tabs>
          <w:tab w:val="left" w:pos="2432"/>
        </w:tabs>
        <w:spacing w:before="2" w:line="242" w:lineRule="auto"/>
        <w:ind w:right="117" w:firstLine="0"/>
        <w:rPr>
          <w:sz w:val="24"/>
        </w:rPr>
      </w:pPr>
      <w:r w:rsidRPr="005108E4">
        <w:rPr>
          <w:sz w:val="24"/>
        </w:rPr>
        <w:t>Detailed information regarding its business registration with the Commonwealth, including</w:t>
      </w:r>
      <w:r w:rsidRPr="005108E4">
        <w:rPr>
          <w:spacing w:val="-16"/>
          <w:sz w:val="24"/>
        </w:rPr>
        <w:t xml:space="preserve"> </w:t>
      </w:r>
      <w:r w:rsidRPr="005108E4">
        <w:rPr>
          <w:sz w:val="24"/>
        </w:rPr>
        <w:t>the</w:t>
      </w:r>
      <w:r w:rsidRPr="005108E4">
        <w:rPr>
          <w:spacing w:val="-14"/>
          <w:sz w:val="24"/>
        </w:rPr>
        <w:t xml:space="preserve"> </w:t>
      </w:r>
      <w:r w:rsidRPr="005108E4">
        <w:rPr>
          <w:sz w:val="24"/>
        </w:rPr>
        <w:t>legal</w:t>
      </w:r>
      <w:r w:rsidRPr="005108E4">
        <w:rPr>
          <w:spacing w:val="-15"/>
          <w:sz w:val="24"/>
        </w:rPr>
        <w:t xml:space="preserve"> </w:t>
      </w:r>
      <w:r w:rsidRPr="005108E4">
        <w:rPr>
          <w:sz w:val="24"/>
        </w:rPr>
        <w:t>name,</w:t>
      </w:r>
      <w:r w:rsidRPr="005108E4">
        <w:rPr>
          <w:spacing w:val="-16"/>
          <w:sz w:val="24"/>
        </w:rPr>
        <w:t xml:space="preserve"> </w:t>
      </w:r>
      <w:r w:rsidRPr="005108E4">
        <w:rPr>
          <w:sz w:val="24"/>
        </w:rPr>
        <w:t>a</w:t>
      </w:r>
      <w:r w:rsidRPr="005108E4">
        <w:rPr>
          <w:spacing w:val="-17"/>
          <w:sz w:val="24"/>
        </w:rPr>
        <w:t xml:space="preserve"> </w:t>
      </w:r>
      <w:r w:rsidRPr="005108E4">
        <w:rPr>
          <w:sz w:val="24"/>
        </w:rPr>
        <w:t>copy</w:t>
      </w:r>
      <w:r w:rsidRPr="005108E4">
        <w:rPr>
          <w:spacing w:val="-22"/>
          <w:sz w:val="24"/>
        </w:rPr>
        <w:t xml:space="preserve"> </w:t>
      </w:r>
      <w:r w:rsidRPr="005108E4">
        <w:rPr>
          <w:sz w:val="24"/>
        </w:rPr>
        <w:t>of</w:t>
      </w:r>
      <w:r w:rsidRPr="005108E4">
        <w:rPr>
          <w:spacing w:val="-16"/>
          <w:sz w:val="24"/>
        </w:rPr>
        <w:t xml:space="preserve"> </w:t>
      </w:r>
      <w:r w:rsidRPr="005108E4">
        <w:rPr>
          <w:sz w:val="24"/>
        </w:rPr>
        <w:t>the</w:t>
      </w:r>
      <w:r w:rsidRPr="005108E4">
        <w:rPr>
          <w:spacing w:val="-16"/>
          <w:sz w:val="24"/>
        </w:rPr>
        <w:t xml:space="preserve"> </w:t>
      </w:r>
      <w:r w:rsidRPr="005108E4">
        <w:rPr>
          <w:sz w:val="24"/>
        </w:rPr>
        <w:t>articles</w:t>
      </w:r>
      <w:r w:rsidRPr="005108E4">
        <w:rPr>
          <w:spacing w:val="-15"/>
          <w:sz w:val="24"/>
        </w:rPr>
        <w:t xml:space="preserve"> </w:t>
      </w:r>
      <w:r w:rsidRPr="005108E4">
        <w:rPr>
          <w:sz w:val="24"/>
        </w:rPr>
        <w:t>of</w:t>
      </w:r>
      <w:r w:rsidRPr="005108E4">
        <w:rPr>
          <w:spacing w:val="-16"/>
          <w:sz w:val="24"/>
        </w:rPr>
        <w:t xml:space="preserve"> </w:t>
      </w:r>
      <w:r w:rsidRPr="005108E4">
        <w:rPr>
          <w:sz w:val="24"/>
        </w:rPr>
        <w:t>organization</w:t>
      </w:r>
      <w:r w:rsidRPr="005108E4">
        <w:rPr>
          <w:spacing w:val="-16"/>
          <w:sz w:val="24"/>
        </w:rPr>
        <w:t xml:space="preserve"> </w:t>
      </w:r>
      <w:r w:rsidRPr="005108E4">
        <w:rPr>
          <w:sz w:val="24"/>
        </w:rPr>
        <w:t>and</w:t>
      </w:r>
      <w:r w:rsidRPr="005108E4">
        <w:rPr>
          <w:spacing w:val="-16"/>
          <w:sz w:val="24"/>
        </w:rPr>
        <w:t xml:space="preserve"> </w:t>
      </w:r>
      <w:r w:rsidRPr="005108E4">
        <w:rPr>
          <w:spacing w:val="-2"/>
          <w:sz w:val="24"/>
        </w:rPr>
        <w:t>bylaws</w:t>
      </w:r>
      <w:r w:rsidRPr="005108E4">
        <w:rPr>
          <w:spacing w:val="-14"/>
          <w:sz w:val="24"/>
        </w:rPr>
        <w:t xml:space="preserve"> </w:t>
      </w:r>
      <w:r w:rsidRPr="005108E4">
        <w:rPr>
          <w:sz w:val="24"/>
        </w:rPr>
        <w:t>as</w:t>
      </w:r>
      <w:r w:rsidRPr="005108E4">
        <w:rPr>
          <w:spacing w:val="-13"/>
          <w:sz w:val="24"/>
        </w:rPr>
        <w:t xml:space="preserve"> </w:t>
      </w:r>
      <w:r w:rsidRPr="005108E4">
        <w:rPr>
          <w:sz w:val="24"/>
        </w:rPr>
        <w:t>well</w:t>
      </w:r>
      <w:r w:rsidRPr="005108E4">
        <w:rPr>
          <w:spacing w:val="-13"/>
          <w:sz w:val="24"/>
        </w:rPr>
        <w:t xml:space="preserve"> </w:t>
      </w:r>
      <w:r w:rsidRPr="005108E4">
        <w:rPr>
          <w:sz w:val="24"/>
        </w:rPr>
        <w:t>as</w:t>
      </w:r>
      <w:r w:rsidRPr="005108E4">
        <w:rPr>
          <w:spacing w:val="-13"/>
          <w:sz w:val="24"/>
        </w:rPr>
        <w:t xml:space="preserve"> </w:t>
      </w:r>
      <w:r w:rsidRPr="005108E4">
        <w:rPr>
          <w:sz w:val="24"/>
        </w:rPr>
        <w:t>the identification of any doing-business-as</w:t>
      </w:r>
      <w:r w:rsidRPr="005108E4">
        <w:rPr>
          <w:spacing w:val="-12"/>
          <w:sz w:val="24"/>
        </w:rPr>
        <w:t xml:space="preserve"> </w:t>
      </w:r>
      <w:r w:rsidRPr="005108E4">
        <w:rPr>
          <w:sz w:val="24"/>
        </w:rPr>
        <w:t>names;</w:t>
      </w:r>
    </w:p>
    <w:p w14:paraId="3963B409" w14:textId="77777777" w:rsidR="00DA2759" w:rsidRPr="005108E4" w:rsidRDefault="009A7511">
      <w:pPr>
        <w:pStyle w:val="ListParagraph"/>
        <w:numPr>
          <w:ilvl w:val="4"/>
          <w:numId w:val="52"/>
        </w:numPr>
        <w:tabs>
          <w:tab w:val="left" w:pos="2388"/>
        </w:tabs>
        <w:spacing w:before="1" w:line="244" w:lineRule="auto"/>
        <w:ind w:right="117" w:firstLine="0"/>
        <w:rPr>
          <w:sz w:val="24"/>
        </w:rPr>
      </w:pPr>
      <w:r w:rsidRPr="005108E4">
        <w:rPr>
          <w:sz w:val="24"/>
        </w:rPr>
        <w:t>A</w:t>
      </w:r>
      <w:r w:rsidRPr="005108E4">
        <w:rPr>
          <w:spacing w:val="-6"/>
          <w:sz w:val="24"/>
        </w:rPr>
        <w:t xml:space="preserve"> </w:t>
      </w:r>
      <w:r w:rsidRPr="005108E4">
        <w:rPr>
          <w:sz w:val="24"/>
        </w:rPr>
        <w:t>certificate</w:t>
      </w:r>
      <w:r w:rsidRPr="005108E4">
        <w:rPr>
          <w:spacing w:val="-7"/>
          <w:sz w:val="24"/>
        </w:rPr>
        <w:t xml:space="preserve"> </w:t>
      </w:r>
      <w:r w:rsidRPr="005108E4">
        <w:rPr>
          <w:sz w:val="24"/>
        </w:rPr>
        <w:t>of</w:t>
      </w:r>
      <w:r w:rsidRPr="005108E4">
        <w:rPr>
          <w:spacing w:val="-4"/>
          <w:sz w:val="24"/>
        </w:rPr>
        <w:t xml:space="preserve"> </w:t>
      </w:r>
      <w:r w:rsidRPr="005108E4">
        <w:rPr>
          <w:sz w:val="24"/>
        </w:rPr>
        <w:t>good</w:t>
      </w:r>
      <w:r w:rsidRPr="005108E4">
        <w:rPr>
          <w:spacing w:val="-4"/>
          <w:sz w:val="24"/>
        </w:rPr>
        <w:t xml:space="preserve"> </w:t>
      </w:r>
      <w:r w:rsidRPr="005108E4">
        <w:rPr>
          <w:sz w:val="24"/>
        </w:rPr>
        <w:t>standing,</w:t>
      </w:r>
      <w:r w:rsidRPr="005108E4">
        <w:rPr>
          <w:spacing w:val="-4"/>
          <w:sz w:val="24"/>
        </w:rPr>
        <w:t xml:space="preserve"> </w:t>
      </w:r>
      <w:r w:rsidRPr="005108E4">
        <w:rPr>
          <w:sz w:val="24"/>
        </w:rPr>
        <w:t>issued</w:t>
      </w:r>
      <w:r w:rsidRPr="005108E4">
        <w:rPr>
          <w:spacing w:val="-4"/>
          <w:sz w:val="24"/>
        </w:rPr>
        <w:t xml:space="preserve"> </w:t>
      </w:r>
      <w:r w:rsidRPr="005108E4">
        <w:rPr>
          <w:sz w:val="24"/>
        </w:rPr>
        <w:t>within</w:t>
      </w:r>
      <w:r w:rsidRPr="005108E4">
        <w:rPr>
          <w:spacing w:val="-4"/>
          <w:sz w:val="24"/>
        </w:rPr>
        <w:t xml:space="preserve"> </w:t>
      </w:r>
      <w:r w:rsidRPr="005108E4">
        <w:rPr>
          <w:sz w:val="24"/>
        </w:rPr>
        <w:t>the</w:t>
      </w:r>
      <w:r w:rsidRPr="005108E4">
        <w:rPr>
          <w:spacing w:val="-7"/>
          <w:sz w:val="24"/>
        </w:rPr>
        <w:t xml:space="preserve"> </w:t>
      </w:r>
      <w:r w:rsidRPr="005108E4">
        <w:rPr>
          <w:sz w:val="24"/>
        </w:rPr>
        <w:t>previous</w:t>
      </w:r>
      <w:r w:rsidRPr="005108E4">
        <w:rPr>
          <w:spacing w:val="-6"/>
          <w:sz w:val="24"/>
        </w:rPr>
        <w:t xml:space="preserve"> </w:t>
      </w:r>
      <w:r w:rsidRPr="005108E4">
        <w:rPr>
          <w:sz w:val="24"/>
        </w:rPr>
        <w:t>90</w:t>
      </w:r>
      <w:r w:rsidRPr="005108E4">
        <w:rPr>
          <w:spacing w:val="-6"/>
          <w:sz w:val="24"/>
        </w:rPr>
        <w:t xml:space="preserve"> </w:t>
      </w:r>
      <w:r w:rsidRPr="005108E4">
        <w:rPr>
          <w:spacing w:val="-3"/>
          <w:sz w:val="24"/>
        </w:rPr>
        <w:t>days</w:t>
      </w:r>
      <w:r w:rsidRPr="005108E4">
        <w:rPr>
          <w:spacing w:val="-6"/>
          <w:sz w:val="24"/>
        </w:rPr>
        <w:t xml:space="preserve"> </w:t>
      </w:r>
      <w:r w:rsidRPr="005108E4">
        <w:rPr>
          <w:sz w:val="24"/>
        </w:rPr>
        <w:t>from</w:t>
      </w:r>
      <w:r w:rsidRPr="005108E4">
        <w:rPr>
          <w:spacing w:val="-6"/>
          <w:sz w:val="24"/>
        </w:rPr>
        <w:t xml:space="preserve"> </w:t>
      </w:r>
      <w:r w:rsidRPr="005108E4">
        <w:rPr>
          <w:sz w:val="24"/>
        </w:rPr>
        <w:t>submission of</w:t>
      </w:r>
      <w:r w:rsidRPr="005108E4">
        <w:rPr>
          <w:spacing w:val="-28"/>
          <w:sz w:val="24"/>
        </w:rPr>
        <w:t xml:space="preserve"> </w:t>
      </w:r>
      <w:r w:rsidRPr="005108E4">
        <w:rPr>
          <w:sz w:val="24"/>
        </w:rPr>
        <w:t>an</w:t>
      </w:r>
      <w:r w:rsidRPr="005108E4">
        <w:rPr>
          <w:spacing w:val="-27"/>
          <w:sz w:val="24"/>
        </w:rPr>
        <w:t xml:space="preserve"> </w:t>
      </w:r>
      <w:r w:rsidRPr="005108E4">
        <w:rPr>
          <w:sz w:val="24"/>
        </w:rPr>
        <w:t>application,</w:t>
      </w:r>
      <w:r w:rsidRPr="005108E4">
        <w:rPr>
          <w:spacing w:val="-28"/>
          <w:sz w:val="24"/>
        </w:rPr>
        <w:t xml:space="preserve"> </w:t>
      </w:r>
      <w:r w:rsidRPr="005108E4">
        <w:rPr>
          <w:sz w:val="24"/>
        </w:rPr>
        <w:t>from</w:t>
      </w:r>
      <w:r w:rsidRPr="005108E4">
        <w:rPr>
          <w:spacing w:val="-26"/>
          <w:sz w:val="24"/>
        </w:rPr>
        <w:t xml:space="preserve"> </w:t>
      </w:r>
      <w:r w:rsidRPr="005108E4">
        <w:rPr>
          <w:sz w:val="24"/>
        </w:rPr>
        <w:t>the</w:t>
      </w:r>
      <w:r w:rsidRPr="005108E4">
        <w:rPr>
          <w:spacing w:val="-29"/>
          <w:sz w:val="24"/>
        </w:rPr>
        <w:t xml:space="preserve"> </w:t>
      </w:r>
      <w:r w:rsidRPr="005108E4">
        <w:rPr>
          <w:sz w:val="24"/>
        </w:rPr>
        <w:t>Corporations</w:t>
      </w:r>
      <w:r w:rsidRPr="005108E4">
        <w:rPr>
          <w:spacing w:val="-26"/>
          <w:sz w:val="24"/>
        </w:rPr>
        <w:t xml:space="preserve"> </w:t>
      </w:r>
      <w:r w:rsidRPr="005108E4">
        <w:rPr>
          <w:sz w:val="24"/>
        </w:rPr>
        <w:t>Division</w:t>
      </w:r>
      <w:r w:rsidRPr="005108E4">
        <w:rPr>
          <w:spacing w:val="-27"/>
          <w:sz w:val="24"/>
        </w:rPr>
        <w:t xml:space="preserve"> </w:t>
      </w:r>
      <w:r w:rsidRPr="005108E4">
        <w:rPr>
          <w:sz w:val="24"/>
        </w:rPr>
        <w:t>of</w:t>
      </w:r>
      <w:r w:rsidRPr="005108E4">
        <w:rPr>
          <w:spacing w:val="-28"/>
          <w:sz w:val="24"/>
        </w:rPr>
        <w:t xml:space="preserve"> </w:t>
      </w:r>
      <w:r w:rsidRPr="005108E4">
        <w:rPr>
          <w:sz w:val="24"/>
        </w:rPr>
        <w:t>the</w:t>
      </w:r>
      <w:r w:rsidRPr="005108E4">
        <w:rPr>
          <w:spacing w:val="-30"/>
          <w:sz w:val="24"/>
        </w:rPr>
        <w:t xml:space="preserve"> </w:t>
      </w:r>
      <w:r w:rsidRPr="005108E4">
        <w:rPr>
          <w:spacing w:val="-3"/>
          <w:sz w:val="24"/>
        </w:rPr>
        <w:t>Secretary</w:t>
      </w:r>
      <w:r w:rsidRPr="005108E4">
        <w:rPr>
          <w:spacing w:val="-34"/>
          <w:sz w:val="24"/>
        </w:rPr>
        <w:t xml:space="preserve"> </w:t>
      </w:r>
      <w:r w:rsidRPr="005108E4">
        <w:rPr>
          <w:sz w:val="24"/>
        </w:rPr>
        <w:t>of</w:t>
      </w:r>
      <w:r w:rsidRPr="005108E4">
        <w:rPr>
          <w:spacing w:val="-27"/>
          <w:sz w:val="24"/>
        </w:rPr>
        <w:t xml:space="preserve"> </w:t>
      </w:r>
      <w:r w:rsidRPr="005108E4">
        <w:rPr>
          <w:sz w:val="24"/>
        </w:rPr>
        <w:t>the</w:t>
      </w:r>
      <w:r w:rsidRPr="005108E4">
        <w:rPr>
          <w:spacing w:val="-29"/>
          <w:sz w:val="24"/>
        </w:rPr>
        <w:t xml:space="preserve"> </w:t>
      </w:r>
      <w:r w:rsidRPr="005108E4">
        <w:rPr>
          <w:sz w:val="24"/>
        </w:rPr>
        <w:t>Commonwealth;</w:t>
      </w:r>
    </w:p>
    <w:p w14:paraId="4C603255" w14:textId="77777777" w:rsidR="00A13158" w:rsidRPr="005108E4" w:rsidRDefault="009A7511" w:rsidP="00A13158">
      <w:pPr>
        <w:pStyle w:val="ListParagraph"/>
        <w:numPr>
          <w:ilvl w:val="4"/>
          <w:numId w:val="52"/>
        </w:numPr>
        <w:tabs>
          <w:tab w:val="left" w:pos="2460"/>
        </w:tabs>
        <w:spacing w:line="242" w:lineRule="auto"/>
        <w:ind w:right="117" w:firstLine="0"/>
        <w:rPr>
          <w:sz w:val="24"/>
        </w:rPr>
      </w:pPr>
      <w:r w:rsidRPr="005108E4">
        <w:rPr>
          <w:sz w:val="24"/>
        </w:rPr>
        <w:t xml:space="preserve">A certificate of good standing or certificate of tax compliance issued within the previous 90 </w:t>
      </w:r>
      <w:r w:rsidRPr="005108E4">
        <w:rPr>
          <w:spacing w:val="-3"/>
          <w:sz w:val="24"/>
        </w:rPr>
        <w:t xml:space="preserve">days </w:t>
      </w:r>
      <w:r w:rsidRPr="005108E4">
        <w:rPr>
          <w:sz w:val="24"/>
        </w:rPr>
        <w:t>from submission of an application, from the</w:t>
      </w:r>
      <w:r w:rsidRPr="005108E4">
        <w:rPr>
          <w:spacing w:val="-11"/>
          <w:sz w:val="24"/>
        </w:rPr>
        <w:t xml:space="preserve"> </w:t>
      </w:r>
      <w:r w:rsidRPr="005108E4">
        <w:rPr>
          <w:sz w:val="24"/>
        </w:rPr>
        <w:t>DOR;</w:t>
      </w:r>
    </w:p>
    <w:p w14:paraId="006E1091" w14:textId="714DAFDA" w:rsidR="00DA2759" w:rsidRPr="005108E4" w:rsidRDefault="009A7511" w:rsidP="00A13158">
      <w:pPr>
        <w:pStyle w:val="ListParagraph"/>
        <w:numPr>
          <w:ilvl w:val="4"/>
          <w:numId w:val="52"/>
        </w:numPr>
        <w:tabs>
          <w:tab w:val="left" w:pos="2460"/>
        </w:tabs>
        <w:spacing w:line="242" w:lineRule="auto"/>
        <w:ind w:right="117" w:firstLine="0"/>
        <w:rPr>
          <w:sz w:val="24"/>
        </w:rPr>
      </w:pPr>
      <w:r w:rsidRPr="005108E4">
        <w:rPr>
          <w:sz w:val="24"/>
        </w:rPr>
        <w:t>A</w:t>
      </w:r>
      <w:r w:rsidRPr="005108E4">
        <w:rPr>
          <w:spacing w:val="-6"/>
          <w:sz w:val="24"/>
        </w:rPr>
        <w:t xml:space="preserve"> </w:t>
      </w:r>
      <w:r w:rsidRPr="005108E4">
        <w:rPr>
          <w:sz w:val="24"/>
        </w:rPr>
        <w:t>certificate</w:t>
      </w:r>
      <w:r w:rsidRPr="005108E4">
        <w:rPr>
          <w:spacing w:val="-7"/>
          <w:sz w:val="24"/>
        </w:rPr>
        <w:t xml:space="preserve"> </w:t>
      </w:r>
      <w:r w:rsidRPr="005108E4">
        <w:rPr>
          <w:sz w:val="24"/>
        </w:rPr>
        <w:t>of</w:t>
      </w:r>
      <w:r w:rsidRPr="005108E4">
        <w:rPr>
          <w:spacing w:val="-7"/>
          <w:sz w:val="24"/>
        </w:rPr>
        <w:t xml:space="preserve"> </w:t>
      </w:r>
      <w:r w:rsidRPr="005108E4">
        <w:rPr>
          <w:sz w:val="24"/>
        </w:rPr>
        <w:t>good</w:t>
      </w:r>
      <w:r w:rsidRPr="005108E4">
        <w:rPr>
          <w:spacing w:val="-6"/>
          <w:sz w:val="24"/>
        </w:rPr>
        <w:t xml:space="preserve"> </w:t>
      </w:r>
      <w:r w:rsidRPr="005108E4">
        <w:rPr>
          <w:sz w:val="24"/>
        </w:rPr>
        <w:t>standing,</w:t>
      </w:r>
      <w:r w:rsidRPr="005108E4">
        <w:rPr>
          <w:spacing w:val="-6"/>
          <w:sz w:val="24"/>
        </w:rPr>
        <w:t xml:space="preserve"> </w:t>
      </w:r>
      <w:r w:rsidRPr="005108E4">
        <w:rPr>
          <w:sz w:val="24"/>
        </w:rPr>
        <w:t>issued</w:t>
      </w:r>
      <w:r w:rsidRPr="005108E4">
        <w:rPr>
          <w:spacing w:val="-6"/>
          <w:sz w:val="24"/>
        </w:rPr>
        <w:t xml:space="preserve"> </w:t>
      </w:r>
      <w:r w:rsidRPr="005108E4">
        <w:rPr>
          <w:sz w:val="24"/>
        </w:rPr>
        <w:t>within</w:t>
      </w:r>
      <w:r w:rsidRPr="005108E4">
        <w:rPr>
          <w:spacing w:val="-6"/>
          <w:sz w:val="24"/>
        </w:rPr>
        <w:t xml:space="preserve"> </w:t>
      </w:r>
      <w:r w:rsidRPr="005108E4">
        <w:rPr>
          <w:sz w:val="24"/>
        </w:rPr>
        <w:t>the</w:t>
      </w:r>
      <w:r w:rsidRPr="005108E4">
        <w:rPr>
          <w:spacing w:val="-7"/>
          <w:sz w:val="24"/>
        </w:rPr>
        <w:t xml:space="preserve"> </w:t>
      </w:r>
      <w:r w:rsidRPr="005108E4">
        <w:rPr>
          <w:sz w:val="24"/>
        </w:rPr>
        <w:t>previous</w:t>
      </w:r>
      <w:r w:rsidRPr="005108E4">
        <w:rPr>
          <w:spacing w:val="-6"/>
          <w:sz w:val="24"/>
        </w:rPr>
        <w:t xml:space="preserve"> </w:t>
      </w:r>
      <w:r w:rsidRPr="005108E4">
        <w:rPr>
          <w:sz w:val="24"/>
        </w:rPr>
        <w:t>90</w:t>
      </w:r>
      <w:r w:rsidRPr="005108E4">
        <w:rPr>
          <w:spacing w:val="-4"/>
          <w:sz w:val="24"/>
        </w:rPr>
        <w:t xml:space="preserve"> </w:t>
      </w:r>
      <w:r w:rsidRPr="005108E4">
        <w:rPr>
          <w:spacing w:val="-3"/>
          <w:sz w:val="24"/>
        </w:rPr>
        <w:t xml:space="preserve">days </w:t>
      </w:r>
      <w:r w:rsidRPr="005108E4">
        <w:rPr>
          <w:sz w:val="24"/>
        </w:rPr>
        <w:t>from</w:t>
      </w:r>
      <w:r w:rsidRPr="005108E4">
        <w:rPr>
          <w:spacing w:val="-6"/>
          <w:sz w:val="24"/>
        </w:rPr>
        <w:t xml:space="preserve"> </w:t>
      </w:r>
      <w:r w:rsidRPr="005108E4">
        <w:rPr>
          <w:sz w:val="24"/>
        </w:rPr>
        <w:t>submission of</w:t>
      </w:r>
      <w:r w:rsidRPr="005108E4">
        <w:rPr>
          <w:spacing w:val="-11"/>
          <w:sz w:val="24"/>
        </w:rPr>
        <w:t xml:space="preserve"> </w:t>
      </w:r>
      <w:r w:rsidRPr="005108E4">
        <w:rPr>
          <w:sz w:val="24"/>
        </w:rPr>
        <w:t>an</w:t>
      </w:r>
      <w:r w:rsidRPr="005108E4">
        <w:rPr>
          <w:spacing w:val="-11"/>
          <w:sz w:val="24"/>
        </w:rPr>
        <w:t xml:space="preserve"> </w:t>
      </w:r>
      <w:r w:rsidRPr="005108E4">
        <w:rPr>
          <w:sz w:val="24"/>
        </w:rPr>
        <w:t>application,</w:t>
      </w:r>
      <w:r w:rsidRPr="005108E4">
        <w:rPr>
          <w:spacing w:val="-11"/>
          <w:sz w:val="24"/>
        </w:rPr>
        <w:t xml:space="preserve"> </w:t>
      </w:r>
      <w:r w:rsidRPr="005108E4">
        <w:rPr>
          <w:sz w:val="24"/>
        </w:rPr>
        <w:t>from</w:t>
      </w:r>
      <w:r w:rsidRPr="005108E4">
        <w:rPr>
          <w:spacing w:val="-9"/>
          <w:sz w:val="24"/>
        </w:rPr>
        <w:t xml:space="preserve"> </w:t>
      </w:r>
      <w:r w:rsidRPr="005108E4">
        <w:rPr>
          <w:sz w:val="24"/>
        </w:rPr>
        <w:t>the</w:t>
      </w:r>
      <w:r w:rsidRPr="005108E4">
        <w:rPr>
          <w:spacing w:val="-9"/>
          <w:sz w:val="24"/>
        </w:rPr>
        <w:t xml:space="preserve"> </w:t>
      </w:r>
      <w:r w:rsidRPr="005108E4">
        <w:rPr>
          <w:sz w:val="24"/>
        </w:rPr>
        <w:t>DUA,</w:t>
      </w:r>
      <w:r w:rsidRPr="005108E4">
        <w:rPr>
          <w:spacing w:val="-8"/>
          <w:sz w:val="24"/>
        </w:rPr>
        <w:t xml:space="preserve"> </w:t>
      </w:r>
      <w:r w:rsidRPr="005108E4">
        <w:rPr>
          <w:sz w:val="24"/>
        </w:rPr>
        <w:t>if</w:t>
      </w:r>
      <w:r w:rsidRPr="005108E4">
        <w:rPr>
          <w:spacing w:val="-9"/>
          <w:sz w:val="24"/>
        </w:rPr>
        <w:t xml:space="preserve"> </w:t>
      </w:r>
      <w:r w:rsidRPr="005108E4">
        <w:rPr>
          <w:sz w:val="24"/>
        </w:rPr>
        <w:t>applicable.</w:t>
      </w:r>
      <w:r w:rsidRPr="005108E4">
        <w:rPr>
          <w:spacing w:val="44"/>
          <w:sz w:val="24"/>
        </w:rPr>
        <w:t xml:space="preserve"> </w:t>
      </w:r>
      <w:r w:rsidRPr="005108E4">
        <w:rPr>
          <w:spacing w:val="-3"/>
          <w:sz w:val="24"/>
        </w:rPr>
        <w:t>If</w:t>
      </w:r>
      <w:r w:rsidRPr="005108E4">
        <w:rPr>
          <w:spacing w:val="-9"/>
          <w:sz w:val="24"/>
        </w:rPr>
        <w:t xml:space="preserve"> </w:t>
      </w:r>
      <w:r w:rsidRPr="005108E4">
        <w:rPr>
          <w:sz w:val="24"/>
        </w:rPr>
        <w:t>not</w:t>
      </w:r>
      <w:r w:rsidRPr="005108E4">
        <w:rPr>
          <w:spacing w:val="-9"/>
          <w:sz w:val="24"/>
        </w:rPr>
        <w:t xml:space="preserve"> </w:t>
      </w:r>
      <w:r w:rsidRPr="005108E4">
        <w:rPr>
          <w:sz w:val="24"/>
        </w:rPr>
        <w:t>applicable,</w:t>
      </w:r>
      <w:r w:rsidRPr="005108E4">
        <w:rPr>
          <w:spacing w:val="-11"/>
          <w:sz w:val="24"/>
        </w:rPr>
        <w:t xml:space="preserve"> </w:t>
      </w:r>
      <w:r w:rsidRPr="005108E4">
        <w:rPr>
          <w:sz w:val="24"/>
        </w:rPr>
        <w:t>a</w:t>
      </w:r>
      <w:r w:rsidRPr="005108E4">
        <w:rPr>
          <w:spacing w:val="-11"/>
          <w:sz w:val="24"/>
        </w:rPr>
        <w:t xml:space="preserve"> </w:t>
      </w:r>
      <w:r w:rsidRPr="005108E4">
        <w:rPr>
          <w:sz w:val="24"/>
        </w:rPr>
        <w:t>written</w:t>
      </w:r>
      <w:r w:rsidRPr="005108E4">
        <w:rPr>
          <w:spacing w:val="-11"/>
          <w:sz w:val="24"/>
        </w:rPr>
        <w:t xml:space="preserve"> </w:t>
      </w:r>
      <w:r w:rsidRPr="005108E4">
        <w:rPr>
          <w:sz w:val="24"/>
        </w:rPr>
        <w:t>statement</w:t>
      </w:r>
      <w:r w:rsidRPr="005108E4">
        <w:rPr>
          <w:spacing w:val="-10"/>
          <w:sz w:val="24"/>
        </w:rPr>
        <w:t xml:space="preserve"> </w:t>
      </w:r>
      <w:r w:rsidRPr="005108E4">
        <w:rPr>
          <w:sz w:val="24"/>
        </w:rPr>
        <w:t>to this effect is</w:t>
      </w:r>
      <w:r w:rsidRPr="005108E4">
        <w:rPr>
          <w:spacing w:val="-1"/>
          <w:sz w:val="24"/>
        </w:rPr>
        <w:t xml:space="preserve"> </w:t>
      </w:r>
      <w:r w:rsidRPr="005108E4">
        <w:rPr>
          <w:sz w:val="24"/>
        </w:rPr>
        <w:t>required;</w:t>
      </w:r>
    </w:p>
    <w:p w14:paraId="5852C35C" w14:textId="74D0A613" w:rsidR="00DA2759" w:rsidRPr="005108E4" w:rsidRDefault="009A7511" w:rsidP="00E077D0">
      <w:pPr>
        <w:pStyle w:val="ListParagraph"/>
        <w:numPr>
          <w:ilvl w:val="4"/>
          <w:numId w:val="52"/>
        </w:numPr>
        <w:tabs>
          <w:tab w:val="left" w:pos="2360"/>
        </w:tabs>
        <w:spacing w:line="242" w:lineRule="auto"/>
        <w:ind w:right="117" w:firstLine="35"/>
      </w:pPr>
      <w:r w:rsidRPr="005108E4">
        <w:rPr>
          <w:sz w:val="24"/>
        </w:rPr>
        <w:t>A</w:t>
      </w:r>
      <w:r w:rsidRPr="005108E4">
        <w:rPr>
          <w:spacing w:val="-17"/>
          <w:sz w:val="24"/>
        </w:rPr>
        <w:t xml:space="preserve"> </w:t>
      </w:r>
      <w:r w:rsidRPr="005108E4">
        <w:rPr>
          <w:sz w:val="24"/>
        </w:rPr>
        <w:t>proposed</w:t>
      </w:r>
      <w:r w:rsidRPr="005108E4">
        <w:rPr>
          <w:spacing w:val="-16"/>
          <w:sz w:val="24"/>
        </w:rPr>
        <w:t xml:space="preserve"> </w:t>
      </w:r>
      <w:r w:rsidRPr="005108E4">
        <w:rPr>
          <w:sz w:val="24"/>
        </w:rPr>
        <w:t>timeline</w:t>
      </w:r>
      <w:r w:rsidRPr="005108E4">
        <w:rPr>
          <w:spacing w:val="-17"/>
          <w:sz w:val="24"/>
        </w:rPr>
        <w:t xml:space="preserve"> </w:t>
      </w:r>
      <w:r w:rsidRPr="005108E4">
        <w:rPr>
          <w:sz w:val="24"/>
        </w:rPr>
        <w:t>for</w:t>
      </w:r>
      <w:r w:rsidRPr="005108E4">
        <w:rPr>
          <w:spacing w:val="-16"/>
          <w:sz w:val="24"/>
        </w:rPr>
        <w:t xml:space="preserve"> </w:t>
      </w:r>
      <w:r w:rsidRPr="005108E4">
        <w:rPr>
          <w:sz w:val="24"/>
        </w:rPr>
        <w:t>achieving</w:t>
      </w:r>
      <w:r w:rsidRPr="005108E4">
        <w:rPr>
          <w:spacing w:val="-18"/>
          <w:sz w:val="24"/>
        </w:rPr>
        <w:t xml:space="preserve"> </w:t>
      </w:r>
      <w:r w:rsidRPr="005108E4">
        <w:rPr>
          <w:sz w:val="24"/>
        </w:rPr>
        <w:t>operation</w:t>
      </w:r>
      <w:r w:rsidRPr="005108E4">
        <w:rPr>
          <w:spacing w:val="-16"/>
          <w:sz w:val="24"/>
        </w:rPr>
        <w:t xml:space="preserve"> </w:t>
      </w:r>
      <w:r w:rsidRPr="005108E4">
        <w:rPr>
          <w:sz w:val="24"/>
        </w:rPr>
        <w:t>of</w:t>
      </w:r>
      <w:r w:rsidRPr="005108E4">
        <w:rPr>
          <w:spacing w:val="-16"/>
          <w:sz w:val="24"/>
        </w:rPr>
        <w:t xml:space="preserve"> </w:t>
      </w:r>
      <w:r w:rsidRPr="005108E4">
        <w:rPr>
          <w:sz w:val="24"/>
        </w:rPr>
        <w:t>the</w:t>
      </w:r>
      <w:r w:rsidRPr="005108E4">
        <w:rPr>
          <w:spacing w:val="-17"/>
          <w:sz w:val="24"/>
        </w:rPr>
        <w:t xml:space="preserve"> </w:t>
      </w:r>
      <w:r w:rsidRPr="005108E4">
        <w:rPr>
          <w:sz w:val="24"/>
        </w:rPr>
        <w:t>MTC</w:t>
      </w:r>
      <w:r w:rsidRPr="005108E4">
        <w:rPr>
          <w:spacing w:val="-12"/>
          <w:sz w:val="24"/>
        </w:rPr>
        <w:t xml:space="preserve"> </w:t>
      </w:r>
      <w:r w:rsidRPr="005108E4">
        <w:rPr>
          <w:sz w:val="24"/>
        </w:rPr>
        <w:t>and</w:t>
      </w:r>
      <w:r w:rsidRPr="005108E4">
        <w:rPr>
          <w:spacing w:val="-13"/>
          <w:sz w:val="24"/>
        </w:rPr>
        <w:t xml:space="preserve"> </w:t>
      </w:r>
      <w:r w:rsidRPr="005108E4">
        <w:rPr>
          <w:sz w:val="24"/>
        </w:rPr>
        <w:t>evidence</w:t>
      </w:r>
      <w:r w:rsidRPr="005108E4">
        <w:rPr>
          <w:spacing w:val="-17"/>
          <w:sz w:val="24"/>
        </w:rPr>
        <w:t xml:space="preserve"> </w:t>
      </w:r>
      <w:r w:rsidRPr="005108E4">
        <w:rPr>
          <w:sz w:val="24"/>
        </w:rPr>
        <w:t>that</w:t>
      </w:r>
      <w:r w:rsidRPr="005108E4">
        <w:rPr>
          <w:spacing w:val="-16"/>
          <w:sz w:val="24"/>
        </w:rPr>
        <w:t xml:space="preserve"> </w:t>
      </w:r>
      <w:r w:rsidRPr="005108E4">
        <w:rPr>
          <w:sz w:val="24"/>
        </w:rPr>
        <w:t>the</w:t>
      </w:r>
      <w:r w:rsidRPr="005108E4">
        <w:rPr>
          <w:spacing w:val="-17"/>
          <w:sz w:val="24"/>
        </w:rPr>
        <w:t xml:space="preserve"> </w:t>
      </w:r>
      <w:r w:rsidRPr="005108E4">
        <w:rPr>
          <w:sz w:val="24"/>
        </w:rPr>
        <w:t>MTC will be ready to operate within the proposed timeline after notification by the Commission that the applicant qualifies for</w:t>
      </w:r>
      <w:r w:rsidRPr="005108E4">
        <w:rPr>
          <w:spacing w:val="-7"/>
          <w:sz w:val="24"/>
        </w:rPr>
        <w:t xml:space="preserve"> </w:t>
      </w:r>
      <w:r w:rsidRPr="005108E4">
        <w:rPr>
          <w:sz w:val="24"/>
        </w:rPr>
        <w:t>licensure;</w:t>
      </w:r>
    </w:p>
    <w:p w14:paraId="22653F04" w14:textId="77777777" w:rsidR="00F53588" w:rsidRPr="005108E4" w:rsidRDefault="009E5883" w:rsidP="009E5883">
      <w:pPr>
        <w:pStyle w:val="ListParagraph"/>
        <w:tabs>
          <w:tab w:val="left" w:pos="2403"/>
        </w:tabs>
        <w:spacing w:line="242" w:lineRule="auto"/>
        <w:ind w:left="2035" w:right="116"/>
        <w:rPr>
          <w:sz w:val="24"/>
        </w:rPr>
      </w:pPr>
      <w:r w:rsidRPr="005108E4">
        <w:rPr>
          <w:sz w:val="24"/>
        </w:rPr>
        <w:t xml:space="preserve">6. </w:t>
      </w:r>
      <w:r w:rsidR="009A7511" w:rsidRPr="005108E4">
        <w:rPr>
          <w:sz w:val="24"/>
        </w:rPr>
        <w:t>A description of the MTC's plan to obtain a liability insurance policy or otherwise meet the requirements of 935 CMR</w:t>
      </w:r>
      <w:r w:rsidR="009A7511" w:rsidRPr="005108E4">
        <w:rPr>
          <w:spacing w:val="-7"/>
          <w:sz w:val="24"/>
        </w:rPr>
        <w:t xml:space="preserve"> </w:t>
      </w:r>
      <w:r w:rsidR="009A7511" w:rsidRPr="005108E4">
        <w:rPr>
          <w:sz w:val="24"/>
        </w:rPr>
        <w:t>501.105(10)</w:t>
      </w:r>
      <w:r w:rsidR="00F53588" w:rsidRPr="005108E4">
        <w:rPr>
          <w:sz w:val="24"/>
        </w:rPr>
        <w:t xml:space="preserve">; </w:t>
      </w:r>
    </w:p>
    <w:p w14:paraId="5C0FBE29" w14:textId="08F80AB8" w:rsidR="00DA2759" w:rsidRPr="005108E4" w:rsidRDefault="00F53588" w:rsidP="00E077D0">
      <w:pPr>
        <w:pStyle w:val="ListParagraph"/>
        <w:tabs>
          <w:tab w:val="left" w:pos="2396"/>
        </w:tabs>
        <w:spacing w:line="242" w:lineRule="auto"/>
        <w:ind w:left="2035" w:right="116"/>
        <w:rPr>
          <w:sz w:val="24"/>
        </w:rPr>
      </w:pPr>
      <w:r w:rsidRPr="005108E4">
        <w:rPr>
          <w:sz w:val="24"/>
        </w:rPr>
        <w:t xml:space="preserve">7. </w:t>
      </w:r>
      <w:r w:rsidR="009A7511" w:rsidRPr="005108E4">
        <w:rPr>
          <w:sz w:val="24"/>
        </w:rPr>
        <w:t>A detailed summary of the business plan for the</w:t>
      </w:r>
      <w:r w:rsidR="009A7511" w:rsidRPr="005108E4">
        <w:rPr>
          <w:spacing w:val="-21"/>
          <w:sz w:val="24"/>
        </w:rPr>
        <w:t xml:space="preserve"> </w:t>
      </w:r>
      <w:r w:rsidR="009A7511" w:rsidRPr="005108E4">
        <w:rPr>
          <w:sz w:val="24"/>
        </w:rPr>
        <w:t>MTC;</w:t>
      </w:r>
    </w:p>
    <w:p w14:paraId="62FF0E06" w14:textId="101B828E" w:rsidR="00DA2759" w:rsidRPr="005108E4" w:rsidRDefault="00F53588" w:rsidP="00E077D0">
      <w:pPr>
        <w:pStyle w:val="ListParagraph"/>
        <w:tabs>
          <w:tab w:val="left" w:pos="2388"/>
        </w:tabs>
        <w:spacing w:before="2" w:line="244" w:lineRule="auto"/>
        <w:ind w:left="2035" w:right="118"/>
        <w:rPr>
          <w:sz w:val="24"/>
        </w:rPr>
      </w:pPr>
      <w:r w:rsidRPr="005108E4">
        <w:rPr>
          <w:sz w:val="24"/>
        </w:rPr>
        <w:t xml:space="preserve">8. </w:t>
      </w:r>
      <w:r w:rsidR="009A7511" w:rsidRPr="005108E4">
        <w:rPr>
          <w:sz w:val="24"/>
        </w:rPr>
        <w:t>A</w:t>
      </w:r>
      <w:r w:rsidR="009A7511" w:rsidRPr="005108E4">
        <w:rPr>
          <w:spacing w:val="-7"/>
          <w:sz w:val="24"/>
        </w:rPr>
        <w:t xml:space="preserve"> </w:t>
      </w:r>
      <w:r w:rsidR="009A7511" w:rsidRPr="005108E4">
        <w:rPr>
          <w:sz w:val="24"/>
        </w:rPr>
        <w:t>detailed</w:t>
      </w:r>
      <w:r w:rsidR="009A7511" w:rsidRPr="005108E4">
        <w:rPr>
          <w:spacing w:val="-7"/>
          <w:sz w:val="24"/>
        </w:rPr>
        <w:t xml:space="preserve"> </w:t>
      </w:r>
      <w:r w:rsidR="009A7511" w:rsidRPr="005108E4">
        <w:rPr>
          <w:sz w:val="24"/>
        </w:rPr>
        <w:t>summary</w:t>
      </w:r>
      <w:r w:rsidR="009A7511" w:rsidRPr="005108E4">
        <w:rPr>
          <w:spacing w:val="-13"/>
          <w:sz w:val="24"/>
        </w:rPr>
        <w:t xml:space="preserve"> </w:t>
      </w:r>
      <w:r w:rsidR="009A7511" w:rsidRPr="005108E4">
        <w:rPr>
          <w:sz w:val="24"/>
        </w:rPr>
        <w:t>of</w:t>
      </w:r>
      <w:r w:rsidR="009A7511" w:rsidRPr="005108E4">
        <w:rPr>
          <w:spacing w:val="-8"/>
          <w:sz w:val="24"/>
        </w:rPr>
        <w:t xml:space="preserve"> </w:t>
      </w:r>
      <w:r w:rsidR="009A7511" w:rsidRPr="005108E4">
        <w:rPr>
          <w:sz w:val="24"/>
        </w:rPr>
        <w:t>operating</w:t>
      </w:r>
      <w:r w:rsidR="009A7511" w:rsidRPr="005108E4">
        <w:rPr>
          <w:spacing w:val="-11"/>
          <w:sz w:val="24"/>
        </w:rPr>
        <w:t xml:space="preserve"> </w:t>
      </w:r>
      <w:r w:rsidR="009A7511" w:rsidRPr="005108E4">
        <w:rPr>
          <w:sz w:val="24"/>
        </w:rPr>
        <w:t>policies</w:t>
      </w:r>
      <w:r w:rsidR="009A7511" w:rsidRPr="005108E4">
        <w:rPr>
          <w:spacing w:val="-9"/>
          <w:sz w:val="24"/>
        </w:rPr>
        <w:t xml:space="preserve"> </w:t>
      </w:r>
      <w:r w:rsidR="009A7511" w:rsidRPr="005108E4">
        <w:rPr>
          <w:sz w:val="24"/>
        </w:rPr>
        <w:t>and</w:t>
      </w:r>
      <w:r w:rsidR="009A7511" w:rsidRPr="005108E4">
        <w:rPr>
          <w:spacing w:val="-9"/>
          <w:sz w:val="24"/>
        </w:rPr>
        <w:t xml:space="preserve"> </w:t>
      </w:r>
      <w:r w:rsidR="009A7511" w:rsidRPr="005108E4">
        <w:rPr>
          <w:sz w:val="24"/>
        </w:rPr>
        <w:t>procedures</w:t>
      </w:r>
      <w:r w:rsidR="009A7511" w:rsidRPr="005108E4">
        <w:rPr>
          <w:spacing w:val="-8"/>
          <w:sz w:val="24"/>
        </w:rPr>
        <w:t xml:space="preserve"> </w:t>
      </w:r>
      <w:r w:rsidR="009A7511" w:rsidRPr="005108E4">
        <w:rPr>
          <w:sz w:val="24"/>
        </w:rPr>
        <w:t>for</w:t>
      </w:r>
      <w:r w:rsidR="009A7511" w:rsidRPr="005108E4">
        <w:rPr>
          <w:spacing w:val="-8"/>
          <w:sz w:val="24"/>
        </w:rPr>
        <w:t xml:space="preserve"> </w:t>
      </w:r>
      <w:r w:rsidR="009A7511" w:rsidRPr="005108E4">
        <w:rPr>
          <w:sz w:val="24"/>
        </w:rPr>
        <w:t>the</w:t>
      </w:r>
      <w:r w:rsidR="009A7511" w:rsidRPr="005108E4">
        <w:rPr>
          <w:spacing w:val="-8"/>
          <w:sz w:val="24"/>
        </w:rPr>
        <w:t xml:space="preserve"> </w:t>
      </w:r>
      <w:r w:rsidR="009A7511" w:rsidRPr="005108E4">
        <w:rPr>
          <w:sz w:val="24"/>
        </w:rPr>
        <w:t>MTC,</w:t>
      </w:r>
      <w:r w:rsidR="009A7511" w:rsidRPr="005108E4">
        <w:rPr>
          <w:spacing w:val="-6"/>
          <w:sz w:val="24"/>
        </w:rPr>
        <w:t xml:space="preserve"> </w:t>
      </w:r>
      <w:r w:rsidR="009A7511" w:rsidRPr="005108E4">
        <w:rPr>
          <w:sz w:val="24"/>
        </w:rPr>
        <w:t>which</w:t>
      </w:r>
      <w:r w:rsidR="009A7511" w:rsidRPr="005108E4">
        <w:rPr>
          <w:spacing w:val="-7"/>
          <w:sz w:val="24"/>
        </w:rPr>
        <w:t xml:space="preserve"> </w:t>
      </w:r>
      <w:r w:rsidR="009A7511" w:rsidRPr="005108E4">
        <w:rPr>
          <w:sz w:val="24"/>
        </w:rPr>
        <w:t>shall include, but not be limited to, provisions</w:t>
      </w:r>
      <w:r w:rsidR="009A7511" w:rsidRPr="005108E4">
        <w:rPr>
          <w:spacing w:val="-7"/>
          <w:sz w:val="24"/>
        </w:rPr>
        <w:t xml:space="preserve"> </w:t>
      </w:r>
      <w:r w:rsidR="009A7511" w:rsidRPr="005108E4">
        <w:rPr>
          <w:sz w:val="24"/>
        </w:rPr>
        <w:t>for:</w:t>
      </w:r>
    </w:p>
    <w:p w14:paraId="6DC9E1EE" w14:textId="77777777" w:rsidR="00DA2759" w:rsidRPr="005108E4" w:rsidRDefault="009A7511">
      <w:pPr>
        <w:pStyle w:val="ListParagraph"/>
        <w:numPr>
          <w:ilvl w:val="5"/>
          <w:numId w:val="52"/>
        </w:numPr>
        <w:tabs>
          <w:tab w:val="left" w:pos="2741"/>
        </w:tabs>
        <w:spacing w:line="272" w:lineRule="exact"/>
        <w:rPr>
          <w:sz w:val="24"/>
        </w:rPr>
      </w:pPr>
      <w:r w:rsidRPr="005108E4">
        <w:rPr>
          <w:sz w:val="24"/>
        </w:rPr>
        <w:t>Security;</w:t>
      </w:r>
    </w:p>
    <w:p w14:paraId="74ED5AEC" w14:textId="77777777" w:rsidR="00DA2759" w:rsidRPr="005108E4" w:rsidRDefault="009A7511">
      <w:pPr>
        <w:pStyle w:val="ListParagraph"/>
        <w:numPr>
          <w:ilvl w:val="5"/>
          <w:numId w:val="52"/>
        </w:numPr>
        <w:tabs>
          <w:tab w:val="left" w:pos="2756"/>
        </w:tabs>
        <w:spacing w:before="5"/>
        <w:ind w:left="2755" w:hanging="361"/>
        <w:rPr>
          <w:sz w:val="24"/>
        </w:rPr>
      </w:pPr>
      <w:r w:rsidRPr="005108E4">
        <w:rPr>
          <w:sz w:val="24"/>
        </w:rPr>
        <w:t>Prevention of</w:t>
      </w:r>
      <w:r w:rsidRPr="005108E4">
        <w:rPr>
          <w:spacing w:val="-3"/>
          <w:sz w:val="24"/>
        </w:rPr>
        <w:t xml:space="preserve"> </w:t>
      </w:r>
      <w:r w:rsidRPr="005108E4">
        <w:rPr>
          <w:sz w:val="24"/>
        </w:rPr>
        <w:t>Diversion;</w:t>
      </w:r>
    </w:p>
    <w:p w14:paraId="50C60C7D" w14:textId="77777777" w:rsidR="00DA2759" w:rsidRPr="005108E4" w:rsidRDefault="009A7511">
      <w:pPr>
        <w:pStyle w:val="ListParagraph"/>
        <w:numPr>
          <w:ilvl w:val="5"/>
          <w:numId w:val="52"/>
        </w:numPr>
        <w:tabs>
          <w:tab w:val="left" w:pos="2741"/>
        </w:tabs>
        <w:spacing w:before="3"/>
        <w:rPr>
          <w:sz w:val="24"/>
        </w:rPr>
      </w:pPr>
      <w:r w:rsidRPr="005108E4">
        <w:rPr>
          <w:sz w:val="24"/>
        </w:rPr>
        <w:lastRenderedPageBreak/>
        <w:t>Storage of</w:t>
      </w:r>
      <w:r w:rsidRPr="005108E4">
        <w:rPr>
          <w:spacing w:val="-4"/>
          <w:sz w:val="24"/>
        </w:rPr>
        <w:t xml:space="preserve"> </w:t>
      </w:r>
      <w:r w:rsidRPr="005108E4">
        <w:rPr>
          <w:sz w:val="24"/>
        </w:rPr>
        <w:t>Marijuana;</w:t>
      </w:r>
    </w:p>
    <w:p w14:paraId="58DA01E2" w14:textId="77777777" w:rsidR="00DA2759" w:rsidRPr="005108E4" w:rsidRDefault="009A7511">
      <w:pPr>
        <w:pStyle w:val="ListParagraph"/>
        <w:numPr>
          <w:ilvl w:val="5"/>
          <w:numId w:val="52"/>
        </w:numPr>
        <w:tabs>
          <w:tab w:val="left" w:pos="2756"/>
        </w:tabs>
        <w:spacing w:before="4"/>
        <w:ind w:left="2755" w:hanging="361"/>
        <w:rPr>
          <w:sz w:val="24"/>
        </w:rPr>
      </w:pPr>
      <w:r w:rsidRPr="005108E4">
        <w:rPr>
          <w:sz w:val="24"/>
        </w:rPr>
        <w:t>Transportation of</w:t>
      </w:r>
      <w:r w:rsidRPr="005108E4">
        <w:rPr>
          <w:spacing w:val="-3"/>
          <w:sz w:val="24"/>
        </w:rPr>
        <w:t xml:space="preserve"> </w:t>
      </w:r>
      <w:r w:rsidRPr="005108E4">
        <w:rPr>
          <w:sz w:val="24"/>
        </w:rPr>
        <w:t>Marijuana;</w:t>
      </w:r>
    </w:p>
    <w:p w14:paraId="3E871936" w14:textId="77777777" w:rsidR="00DA2759" w:rsidRPr="005108E4" w:rsidRDefault="009A7511">
      <w:pPr>
        <w:pStyle w:val="ListParagraph"/>
        <w:numPr>
          <w:ilvl w:val="5"/>
          <w:numId w:val="52"/>
        </w:numPr>
        <w:tabs>
          <w:tab w:val="left" w:pos="2741"/>
        </w:tabs>
        <w:spacing w:before="3"/>
        <w:rPr>
          <w:sz w:val="24"/>
        </w:rPr>
      </w:pPr>
      <w:r w:rsidRPr="005108E4">
        <w:rPr>
          <w:sz w:val="24"/>
        </w:rPr>
        <w:t>Inventory</w:t>
      </w:r>
      <w:r w:rsidRPr="005108E4">
        <w:rPr>
          <w:spacing w:val="-9"/>
          <w:sz w:val="24"/>
        </w:rPr>
        <w:t xml:space="preserve"> </w:t>
      </w:r>
      <w:r w:rsidRPr="005108E4">
        <w:rPr>
          <w:sz w:val="24"/>
        </w:rPr>
        <w:t>procedures;</w:t>
      </w:r>
    </w:p>
    <w:p w14:paraId="5FDF0BD9" w14:textId="77777777" w:rsidR="00DA2759" w:rsidRPr="005108E4" w:rsidRDefault="009A7511">
      <w:pPr>
        <w:pStyle w:val="ListParagraph"/>
        <w:numPr>
          <w:ilvl w:val="5"/>
          <w:numId w:val="52"/>
        </w:numPr>
        <w:tabs>
          <w:tab w:val="left" w:pos="2705"/>
        </w:tabs>
        <w:spacing w:before="5"/>
        <w:ind w:left="2704" w:hanging="310"/>
        <w:rPr>
          <w:sz w:val="24"/>
        </w:rPr>
      </w:pPr>
      <w:r w:rsidRPr="005108E4">
        <w:rPr>
          <w:sz w:val="24"/>
        </w:rPr>
        <w:t>Procedures</w:t>
      </w:r>
      <w:r w:rsidRPr="005108E4">
        <w:rPr>
          <w:spacing w:val="-9"/>
          <w:sz w:val="24"/>
        </w:rPr>
        <w:t xml:space="preserve"> </w:t>
      </w:r>
      <w:r w:rsidRPr="005108E4">
        <w:rPr>
          <w:sz w:val="24"/>
        </w:rPr>
        <w:t>for</w:t>
      </w:r>
      <w:r w:rsidRPr="005108E4">
        <w:rPr>
          <w:spacing w:val="-10"/>
          <w:sz w:val="24"/>
        </w:rPr>
        <w:t xml:space="preserve"> </w:t>
      </w:r>
      <w:r w:rsidRPr="005108E4">
        <w:rPr>
          <w:sz w:val="24"/>
        </w:rPr>
        <w:t>quality</w:t>
      </w:r>
      <w:r w:rsidRPr="005108E4">
        <w:rPr>
          <w:spacing w:val="-17"/>
          <w:sz w:val="24"/>
        </w:rPr>
        <w:t xml:space="preserve"> </w:t>
      </w:r>
      <w:r w:rsidRPr="005108E4">
        <w:rPr>
          <w:sz w:val="24"/>
        </w:rPr>
        <w:t>control</w:t>
      </w:r>
      <w:r w:rsidRPr="005108E4">
        <w:rPr>
          <w:spacing w:val="-9"/>
          <w:sz w:val="24"/>
        </w:rPr>
        <w:t xml:space="preserve"> </w:t>
      </w:r>
      <w:r w:rsidRPr="005108E4">
        <w:rPr>
          <w:sz w:val="24"/>
        </w:rPr>
        <w:t>and</w:t>
      </w:r>
      <w:r w:rsidRPr="005108E4">
        <w:rPr>
          <w:spacing w:val="-8"/>
          <w:sz w:val="24"/>
        </w:rPr>
        <w:t xml:space="preserve"> </w:t>
      </w:r>
      <w:r w:rsidRPr="005108E4">
        <w:rPr>
          <w:sz w:val="24"/>
        </w:rPr>
        <w:t>testing</w:t>
      </w:r>
      <w:r w:rsidRPr="005108E4">
        <w:rPr>
          <w:spacing w:val="-12"/>
          <w:sz w:val="24"/>
        </w:rPr>
        <w:t xml:space="preserve"> </w:t>
      </w:r>
      <w:r w:rsidRPr="005108E4">
        <w:rPr>
          <w:sz w:val="24"/>
        </w:rPr>
        <w:t>of</w:t>
      </w:r>
      <w:r w:rsidRPr="005108E4">
        <w:rPr>
          <w:spacing w:val="-10"/>
          <w:sz w:val="24"/>
        </w:rPr>
        <w:t xml:space="preserve"> </w:t>
      </w:r>
      <w:r w:rsidRPr="005108E4">
        <w:rPr>
          <w:sz w:val="24"/>
        </w:rPr>
        <w:t>product</w:t>
      </w:r>
      <w:r w:rsidRPr="005108E4">
        <w:rPr>
          <w:spacing w:val="-9"/>
          <w:sz w:val="24"/>
        </w:rPr>
        <w:t xml:space="preserve"> </w:t>
      </w:r>
      <w:r w:rsidRPr="005108E4">
        <w:rPr>
          <w:sz w:val="24"/>
        </w:rPr>
        <w:t>for</w:t>
      </w:r>
      <w:r w:rsidRPr="005108E4">
        <w:rPr>
          <w:spacing w:val="-10"/>
          <w:sz w:val="24"/>
        </w:rPr>
        <w:t xml:space="preserve"> </w:t>
      </w:r>
      <w:r w:rsidRPr="005108E4">
        <w:rPr>
          <w:sz w:val="24"/>
        </w:rPr>
        <w:t>potential</w:t>
      </w:r>
      <w:r w:rsidRPr="005108E4">
        <w:rPr>
          <w:spacing w:val="-6"/>
          <w:sz w:val="24"/>
        </w:rPr>
        <w:t xml:space="preserve"> </w:t>
      </w:r>
      <w:r w:rsidRPr="005108E4">
        <w:rPr>
          <w:sz w:val="24"/>
        </w:rPr>
        <w:t>contaminants;</w:t>
      </w:r>
    </w:p>
    <w:p w14:paraId="0AD67EDE" w14:textId="77777777" w:rsidR="00DA2759" w:rsidRPr="005108E4" w:rsidRDefault="009A7511">
      <w:pPr>
        <w:pStyle w:val="ListParagraph"/>
        <w:numPr>
          <w:ilvl w:val="5"/>
          <w:numId w:val="52"/>
        </w:numPr>
        <w:tabs>
          <w:tab w:val="left" w:pos="2753"/>
        </w:tabs>
        <w:spacing w:before="2"/>
        <w:ind w:left="2752" w:hanging="358"/>
        <w:rPr>
          <w:sz w:val="24"/>
        </w:rPr>
      </w:pPr>
      <w:r w:rsidRPr="005108E4">
        <w:rPr>
          <w:sz w:val="24"/>
        </w:rPr>
        <w:t>Personnel</w:t>
      </w:r>
      <w:r w:rsidRPr="005108E4">
        <w:rPr>
          <w:spacing w:val="-1"/>
          <w:sz w:val="24"/>
        </w:rPr>
        <w:t xml:space="preserve"> </w:t>
      </w:r>
      <w:r w:rsidRPr="005108E4">
        <w:rPr>
          <w:sz w:val="24"/>
        </w:rPr>
        <w:t>policies;</w:t>
      </w:r>
    </w:p>
    <w:p w14:paraId="61CDC7DD" w14:textId="77777777" w:rsidR="00DA2759" w:rsidRPr="005108E4" w:rsidRDefault="009A7511">
      <w:pPr>
        <w:pStyle w:val="ListParagraph"/>
        <w:numPr>
          <w:ilvl w:val="5"/>
          <w:numId w:val="52"/>
        </w:numPr>
        <w:tabs>
          <w:tab w:val="left" w:pos="2756"/>
        </w:tabs>
        <w:spacing w:before="5"/>
        <w:ind w:left="2755" w:hanging="361"/>
        <w:rPr>
          <w:sz w:val="24"/>
        </w:rPr>
      </w:pPr>
      <w:r w:rsidRPr="005108E4">
        <w:rPr>
          <w:sz w:val="24"/>
        </w:rPr>
        <w:t>Dispensing</w:t>
      </w:r>
      <w:r w:rsidRPr="005108E4">
        <w:rPr>
          <w:spacing w:val="-4"/>
          <w:sz w:val="24"/>
        </w:rPr>
        <w:t xml:space="preserve"> </w:t>
      </w:r>
      <w:r w:rsidRPr="005108E4">
        <w:rPr>
          <w:sz w:val="24"/>
        </w:rPr>
        <w:t>procedures;</w:t>
      </w:r>
    </w:p>
    <w:p w14:paraId="2E79527C" w14:textId="77777777" w:rsidR="00DA2759" w:rsidRPr="005108E4" w:rsidRDefault="009A7511">
      <w:pPr>
        <w:pStyle w:val="ListParagraph"/>
        <w:numPr>
          <w:ilvl w:val="5"/>
          <w:numId w:val="52"/>
        </w:numPr>
        <w:tabs>
          <w:tab w:val="left" w:pos="2703"/>
        </w:tabs>
        <w:spacing w:before="2"/>
        <w:ind w:left="2702" w:hanging="308"/>
        <w:rPr>
          <w:sz w:val="24"/>
        </w:rPr>
      </w:pPr>
      <w:r w:rsidRPr="005108E4">
        <w:rPr>
          <w:sz w:val="24"/>
        </w:rPr>
        <w:t>Recordkeeping</w:t>
      </w:r>
      <w:r w:rsidRPr="005108E4">
        <w:rPr>
          <w:spacing w:val="-4"/>
          <w:sz w:val="24"/>
        </w:rPr>
        <w:t xml:space="preserve"> </w:t>
      </w:r>
      <w:r w:rsidRPr="005108E4">
        <w:rPr>
          <w:sz w:val="24"/>
        </w:rPr>
        <w:t>procedures;</w:t>
      </w:r>
    </w:p>
    <w:p w14:paraId="7F5E39C8" w14:textId="77777777" w:rsidR="00DA2759" w:rsidRPr="005108E4" w:rsidRDefault="009A7511">
      <w:pPr>
        <w:pStyle w:val="ListParagraph"/>
        <w:numPr>
          <w:ilvl w:val="5"/>
          <w:numId w:val="52"/>
        </w:numPr>
        <w:tabs>
          <w:tab w:val="left" w:pos="2703"/>
        </w:tabs>
        <w:spacing w:before="5"/>
        <w:ind w:left="2702" w:hanging="308"/>
        <w:rPr>
          <w:sz w:val="24"/>
        </w:rPr>
      </w:pPr>
      <w:r w:rsidRPr="005108E4">
        <w:rPr>
          <w:sz w:val="24"/>
        </w:rPr>
        <w:t>Maintenance of financial records;</w:t>
      </w:r>
      <w:r w:rsidRPr="005108E4">
        <w:rPr>
          <w:spacing w:val="-5"/>
          <w:sz w:val="24"/>
        </w:rPr>
        <w:t xml:space="preserve"> </w:t>
      </w:r>
      <w:r w:rsidRPr="005108E4">
        <w:rPr>
          <w:sz w:val="24"/>
        </w:rPr>
        <w:t>and</w:t>
      </w:r>
    </w:p>
    <w:p w14:paraId="5CDBAC95" w14:textId="77777777" w:rsidR="00DA2759" w:rsidRPr="005108E4" w:rsidRDefault="009A7511">
      <w:pPr>
        <w:pStyle w:val="ListParagraph"/>
        <w:numPr>
          <w:ilvl w:val="5"/>
          <w:numId w:val="52"/>
        </w:numPr>
        <w:tabs>
          <w:tab w:val="left" w:pos="2806"/>
        </w:tabs>
        <w:spacing w:before="3" w:line="242" w:lineRule="auto"/>
        <w:ind w:left="2395" w:right="117" w:firstLine="0"/>
        <w:rPr>
          <w:sz w:val="24"/>
        </w:rPr>
      </w:pPr>
      <w:r w:rsidRPr="005108E4">
        <w:rPr>
          <w:sz w:val="24"/>
        </w:rPr>
        <w:t>Diversity plans to promote equity among people of color, particularly Black, African American, Latinx, and Indigenous people, women, Veterans, persons with disabilities, and LGBTQ+ people, in the operation of the MTC. The plan shall outline</w:t>
      </w:r>
      <w:r w:rsidRPr="005108E4">
        <w:rPr>
          <w:spacing w:val="-10"/>
          <w:sz w:val="24"/>
        </w:rPr>
        <w:t xml:space="preserve"> </w:t>
      </w:r>
      <w:r w:rsidRPr="005108E4">
        <w:rPr>
          <w:sz w:val="24"/>
        </w:rPr>
        <w:t>the</w:t>
      </w:r>
      <w:r w:rsidRPr="005108E4">
        <w:rPr>
          <w:spacing w:val="-10"/>
          <w:sz w:val="24"/>
        </w:rPr>
        <w:t xml:space="preserve"> </w:t>
      </w:r>
      <w:r w:rsidRPr="005108E4">
        <w:rPr>
          <w:sz w:val="24"/>
        </w:rPr>
        <w:t>goals,</w:t>
      </w:r>
      <w:r w:rsidRPr="005108E4">
        <w:rPr>
          <w:spacing w:val="-12"/>
          <w:sz w:val="24"/>
        </w:rPr>
        <w:t xml:space="preserve"> </w:t>
      </w:r>
      <w:r w:rsidRPr="005108E4">
        <w:rPr>
          <w:sz w:val="24"/>
        </w:rPr>
        <w:t>programs,</w:t>
      </w:r>
      <w:r w:rsidRPr="005108E4">
        <w:rPr>
          <w:spacing w:val="-12"/>
          <w:sz w:val="24"/>
        </w:rPr>
        <w:t xml:space="preserve"> </w:t>
      </w:r>
      <w:r w:rsidRPr="005108E4">
        <w:rPr>
          <w:sz w:val="24"/>
        </w:rPr>
        <w:t>and</w:t>
      </w:r>
      <w:r w:rsidRPr="005108E4">
        <w:rPr>
          <w:spacing w:val="-12"/>
          <w:sz w:val="24"/>
        </w:rPr>
        <w:t xml:space="preserve"> </w:t>
      </w:r>
      <w:r w:rsidRPr="005108E4">
        <w:rPr>
          <w:sz w:val="24"/>
        </w:rPr>
        <w:t>measurements</w:t>
      </w:r>
      <w:r w:rsidRPr="005108E4">
        <w:rPr>
          <w:spacing w:val="-9"/>
          <w:sz w:val="24"/>
        </w:rPr>
        <w:t xml:space="preserve"> </w:t>
      </w:r>
      <w:r w:rsidRPr="005108E4">
        <w:rPr>
          <w:sz w:val="24"/>
        </w:rPr>
        <w:t>the</w:t>
      </w:r>
      <w:r w:rsidRPr="005108E4">
        <w:rPr>
          <w:spacing w:val="-10"/>
          <w:sz w:val="24"/>
        </w:rPr>
        <w:t xml:space="preserve"> </w:t>
      </w:r>
      <w:r w:rsidRPr="005108E4">
        <w:rPr>
          <w:sz w:val="24"/>
        </w:rPr>
        <w:t>MTC</w:t>
      </w:r>
      <w:r w:rsidRPr="005108E4">
        <w:rPr>
          <w:spacing w:val="-9"/>
          <w:sz w:val="24"/>
        </w:rPr>
        <w:t xml:space="preserve"> </w:t>
      </w:r>
      <w:r w:rsidRPr="005108E4">
        <w:rPr>
          <w:sz w:val="24"/>
        </w:rPr>
        <w:t>will</w:t>
      </w:r>
      <w:r w:rsidRPr="005108E4">
        <w:rPr>
          <w:spacing w:val="-9"/>
          <w:sz w:val="24"/>
        </w:rPr>
        <w:t xml:space="preserve"> </w:t>
      </w:r>
      <w:r w:rsidRPr="005108E4">
        <w:rPr>
          <w:sz w:val="24"/>
        </w:rPr>
        <w:t>pursue</w:t>
      </w:r>
      <w:r w:rsidRPr="005108E4">
        <w:rPr>
          <w:spacing w:val="-10"/>
          <w:sz w:val="24"/>
        </w:rPr>
        <w:t xml:space="preserve"> </w:t>
      </w:r>
      <w:r w:rsidRPr="005108E4">
        <w:rPr>
          <w:sz w:val="24"/>
        </w:rPr>
        <w:t>once</w:t>
      </w:r>
      <w:r w:rsidRPr="005108E4">
        <w:rPr>
          <w:spacing w:val="-10"/>
          <w:sz w:val="24"/>
        </w:rPr>
        <w:t xml:space="preserve"> </w:t>
      </w:r>
      <w:r w:rsidRPr="005108E4">
        <w:rPr>
          <w:sz w:val="24"/>
        </w:rPr>
        <w:t>licensed.</w:t>
      </w:r>
    </w:p>
    <w:p w14:paraId="1E283236" w14:textId="5D9F7BCC" w:rsidR="00DA2759" w:rsidRPr="005108E4" w:rsidRDefault="00F53588" w:rsidP="00E077D0">
      <w:pPr>
        <w:pStyle w:val="ListParagraph"/>
        <w:tabs>
          <w:tab w:val="left" w:pos="2345"/>
        </w:tabs>
        <w:spacing w:before="3" w:line="244" w:lineRule="auto"/>
        <w:ind w:left="2035" w:right="117"/>
        <w:rPr>
          <w:sz w:val="24"/>
        </w:rPr>
      </w:pPr>
      <w:r w:rsidRPr="005108E4">
        <w:rPr>
          <w:sz w:val="24"/>
        </w:rPr>
        <w:t xml:space="preserve">9. </w:t>
      </w:r>
      <w:r w:rsidR="009A7511" w:rsidRPr="005108E4">
        <w:rPr>
          <w:sz w:val="24"/>
        </w:rPr>
        <w:t>A</w:t>
      </w:r>
      <w:r w:rsidR="009A7511" w:rsidRPr="005108E4">
        <w:rPr>
          <w:spacing w:val="-23"/>
          <w:sz w:val="24"/>
        </w:rPr>
        <w:t xml:space="preserve"> </w:t>
      </w:r>
      <w:r w:rsidR="009A7511" w:rsidRPr="005108E4">
        <w:rPr>
          <w:sz w:val="24"/>
        </w:rPr>
        <w:t>detailed</w:t>
      </w:r>
      <w:r w:rsidR="009A7511" w:rsidRPr="005108E4">
        <w:rPr>
          <w:spacing w:val="-21"/>
          <w:sz w:val="24"/>
        </w:rPr>
        <w:t xml:space="preserve"> </w:t>
      </w:r>
      <w:r w:rsidR="009A7511" w:rsidRPr="005108E4">
        <w:rPr>
          <w:sz w:val="24"/>
        </w:rPr>
        <w:t>description</w:t>
      </w:r>
      <w:r w:rsidR="009A7511" w:rsidRPr="005108E4">
        <w:rPr>
          <w:spacing w:val="-21"/>
          <w:sz w:val="24"/>
        </w:rPr>
        <w:t xml:space="preserve"> </w:t>
      </w:r>
      <w:r w:rsidR="009A7511" w:rsidRPr="005108E4">
        <w:rPr>
          <w:sz w:val="24"/>
        </w:rPr>
        <w:t>of</w:t>
      </w:r>
      <w:r w:rsidR="009A7511" w:rsidRPr="005108E4">
        <w:rPr>
          <w:spacing w:val="-23"/>
          <w:sz w:val="24"/>
        </w:rPr>
        <w:t xml:space="preserve"> </w:t>
      </w:r>
      <w:r w:rsidR="009A7511" w:rsidRPr="005108E4">
        <w:rPr>
          <w:sz w:val="24"/>
        </w:rPr>
        <w:t>qualifications</w:t>
      </w:r>
      <w:r w:rsidR="009A7511" w:rsidRPr="005108E4">
        <w:rPr>
          <w:spacing w:val="-21"/>
          <w:sz w:val="24"/>
        </w:rPr>
        <w:t xml:space="preserve"> </w:t>
      </w:r>
      <w:r w:rsidR="009A7511" w:rsidRPr="005108E4">
        <w:rPr>
          <w:sz w:val="24"/>
        </w:rPr>
        <w:t>and</w:t>
      </w:r>
      <w:r w:rsidR="009A7511" w:rsidRPr="005108E4">
        <w:rPr>
          <w:spacing w:val="-21"/>
          <w:sz w:val="24"/>
        </w:rPr>
        <w:t xml:space="preserve"> </w:t>
      </w:r>
      <w:r w:rsidR="009A7511" w:rsidRPr="005108E4">
        <w:rPr>
          <w:sz w:val="24"/>
        </w:rPr>
        <w:t>intended</w:t>
      </w:r>
      <w:r w:rsidR="009A7511" w:rsidRPr="005108E4">
        <w:rPr>
          <w:spacing w:val="-22"/>
          <w:sz w:val="24"/>
        </w:rPr>
        <w:t xml:space="preserve"> </w:t>
      </w:r>
      <w:r w:rsidR="009A7511" w:rsidRPr="005108E4">
        <w:rPr>
          <w:sz w:val="24"/>
        </w:rPr>
        <w:t>training(s)</w:t>
      </w:r>
      <w:r w:rsidR="009A7511" w:rsidRPr="005108E4">
        <w:rPr>
          <w:spacing w:val="-20"/>
          <w:sz w:val="24"/>
        </w:rPr>
        <w:t xml:space="preserve"> </w:t>
      </w:r>
      <w:r w:rsidR="009A7511" w:rsidRPr="005108E4">
        <w:rPr>
          <w:sz w:val="24"/>
        </w:rPr>
        <w:t>for</w:t>
      </w:r>
      <w:r w:rsidR="009A7511" w:rsidRPr="005108E4">
        <w:rPr>
          <w:spacing w:val="-21"/>
          <w:sz w:val="24"/>
        </w:rPr>
        <w:t xml:space="preserve"> </w:t>
      </w:r>
      <w:r w:rsidR="009A7511" w:rsidRPr="005108E4">
        <w:rPr>
          <w:sz w:val="24"/>
        </w:rPr>
        <w:t>MTC</w:t>
      </w:r>
      <w:r w:rsidR="009A7511" w:rsidRPr="005108E4">
        <w:rPr>
          <w:spacing w:val="-18"/>
          <w:sz w:val="24"/>
        </w:rPr>
        <w:t xml:space="preserve"> </w:t>
      </w:r>
      <w:r w:rsidR="009A7511" w:rsidRPr="005108E4">
        <w:rPr>
          <w:sz w:val="24"/>
        </w:rPr>
        <w:t>agents</w:t>
      </w:r>
      <w:r w:rsidR="009A7511" w:rsidRPr="005108E4">
        <w:rPr>
          <w:spacing w:val="-20"/>
          <w:sz w:val="24"/>
        </w:rPr>
        <w:t xml:space="preserve"> </w:t>
      </w:r>
      <w:r w:rsidR="009A7511" w:rsidRPr="005108E4">
        <w:rPr>
          <w:sz w:val="24"/>
        </w:rPr>
        <w:t>who will be</w:t>
      </w:r>
      <w:r w:rsidR="009A7511" w:rsidRPr="005108E4">
        <w:rPr>
          <w:spacing w:val="-3"/>
          <w:sz w:val="24"/>
        </w:rPr>
        <w:t xml:space="preserve"> </w:t>
      </w:r>
      <w:r w:rsidR="009A7511" w:rsidRPr="005108E4">
        <w:rPr>
          <w:sz w:val="24"/>
        </w:rPr>
        <w:t>employees;</w:t>
      </w:r>
      <w:r w:rsidRPr="005108E4">
        <w:rPr>
          <w:sz w:val="24"/>
        </w:rPr>
        <w:t xml:space="preserve">10. </w:t>
      </w:r>
      <w:r w:rsidR="009A7511" w:rsidRPr="005108E4">
        <w:rPr>
          <w:sz w:val="24"/>
        </w:rPr>
        <w:t>The  Management  and  Operation  Profile  submitted   in   accordance   with  935</w:t>
      </w:r>
      <w:r w:rsidR="009A7511" w:rsidRPr="005108E4">
        <w:rPr>
          <w:spacing w:val="-30"/>
          <w:sz w:val="24"/>
        </w:rPr>
        <w:t xml:space="preserve"> </w:t>
      </w:r>
      <w:r w:rsidR="009A7511" w:rsidRPr="005108E4">
        <w:rPr>
          <w:sz w:val="24"/>
        </w:rPr>
        <w:t>CMR</w:t>
      </w:r>
      <w:r w:rsidR="009A7511" w:rsidRPr="005108E4">
        <w:rPr>
          <w:spacing w:val="-29"/>
          <w:sz w:val="24"/>
        </w:rPr>
        <w:t xml:space="preserve"> </w:t>
      </w:r>
      <w:r w:rsidR="009A7511" w:rsidRPr="005108E4">
        <w:rPr>
          <w:sz w:val="24"/>
        </w:rPr>
        <w:t>501.101(1)(c)</w:t>
      </w:r>
      <w:r w:rsidR="009A7511" w:rsidRPr="005108E4">
        <w:rPr>
          <w:spacing w:val="-30"/>
          <w:sz w:val="24"/>
        </w:rPr>
        <w:t xml:space="preserve"> </w:t>
      </w:r>
      <w:r w:rsidR="009A7511" w:rsidRPr="005108E4">
        <w:rPr>
          <w:sz w:val="24"/>
        </w:rPr>
        <w:t>shall</w:t>
      </w:r>
      <w:r w:rsidR="009A7511" w:rsidRPr="005108E4">
        <w:rPr>
          <w:spacing w:val="-29"/>
          <w:sz w:val="24"/>
        </w:rPr>
        <w:t xml:space="preserve"> </w:t>
      </w:r>
      <w:r w:rsidR="009A7511" w:rsidRPr="005108E4">
        <w:rPr>
          <w:spacing w:val="-3"/>
          <w:sz w:val="24"/>
        </w:rPr>
        <w:t>demonstrate</w:t>
      </w:r>
      <w:r w:rsidR="009A7511" w:rsidRPr="005108E4">
        <w:rPr>
          <w:spacing w:val="-32"/>
          <w:sz w:val="24"/>
        </w:rPr>
        <w:t xml:space="preserve"> </w:t>
      </w:r>
      <w:r w:rsidR="009A7511" w:rsidRPr="005108E4">
        <w:rPr>
          <w:sz w:val="24"/>
        </w:rPr>
        <w:t>compliance</w:t>
      </w:r>
      <w:r w:rsidR="009A7511" w:rsidRPr="005108E4">
        <w:rPr>
          <w:spacing w:val="-31"/>
          <w:sz w:val="24"/>
        </w:rPr>
        <w:t xml:space="preserve"> </w:t>
      </w:r>
      <w:r w:rsidR="009A7511" w:rsidRPr="005108E4">
        <w:rPr>
          <w:sz w:val="24"/>
        </w:rPr>
        <w:t>with</w:t>
      </w:r>
      <w:r w:rsidR="009A7511" w:rsidRPr="005108E4">
        <w:rPr>
          <w:spacing w:val="-30"/>
          <w:sz w:val="24"/>
        </w:rPr>
        <w:t xml:space="preserve"> </w:t>
      </w:r>
      <w:r w:rsidR="009A7511" w:rsidRPr="005108E4">
        <w:rPr>
          <w:sz w:val="24"/>
        </w:rPr>
        <w:t>the</w:t>
      </w:r>
      <w:r w:rsidR="009A7511" w:rsidRPr="005108E4">
        <w:rPr>
          <w:spacing w:val="-30"/>
          <w:sz w:val="24"/>
        </w:rPr>
        <w:t xml:space="preserve"> </w:t>
      </w:r>
      <w:r w:rsidR="009A7511" w:rsidRPr="005108E4">
        <w:rPr>
          <w:sz w:val="24"/>
        </w:rPr>
        <w:t>operational</w:t>
      </w:r>
      <w:r w:rsidR="009A7511" w:rsidRPr="005108E4">
        <w:rPr>
          <w:spacing w:val="-29"/>
          <w:sz w:val="24"/>
        </w:rPr>
        <w:t xml:space="preserve"> </w:t>
      </w:r>
      <w:r w:rsidR="009A7511" w:rsidRPr="005108E4">
        <w:rPr>
          <w:sz w:val="24"/>
        </w:rPr>
        <w:t>requirements set forth in 935 CMR 501.105 through 501.160, as</w:t>
      </w:r>
      <w:r w:rsidR="009A7511" w:rsidRPr="005108E4">
        <w:rPr>
          <w:spacing w:val="-13"/>
          <w:sz w:val="24"/>
        </w:rPr>
        <w:t xml:space="preserve"> </w:t>
      </w:r>
      <w:r w:rsidR="009A7511" w:rsidRPr="005108E4">
        <w:rPr>
          <w:sz w:val="24"/>
        </w:rPr>
        <w:t>applicable;</w:t>
      </w:r>
    </w:p>
    <w:p w14:paraId="071B0163" w14:textId="1317B489" w:rsidR="00DA2759" w:rsidRPr="005108E4" w:rsidRDefault="005B3D36" w:rsidP="00E077D0">
      <w:pPr>
        <w:pStyle w:val="ListParagraph"/>
        <w:tabs>
          <w:tab w:val="left" w:pos="2674"/>
        </w:tabs>
        <w:spacing w:line="242" w:lineRule="auto"/>
        <w:ind w:left="2035" w:right="118"/>
        <w:rPr>
          <w:sz w:val="24"/>
        </w:rPr>
      </w:pPr>
      <w:r w:rsidRPr="005108E4">
        <w:rPr>
          <w:sz w:val="24"/>
        </w:rPr>
        <w:t xml:space="preserve">11. </w:t>
      </w:r>
      <w:r w:rsidR="009A7511" w:rsidRPr="005108E4">
        <w:rPr>
          <w:sz w:val="24"/>
        </w:rPr>
        <w:t>Disclosure of the proposed hours of operation, and the names and contact information for individuals that will be the emergency contacts for the</w:t>
      </w:r>
      <w:r w:rsidR="009A7511" w:rsidRPr="005108E4">
        <w:rPr>
          <w:spacing w:val="-34"/>
          <w:sz w:val="24"/>
        </w:rPr>
        <w:t xml:space="preserve"> </w:t>
      </w:r>
      <w:r w:rsidR="009A7511" w:rsidRPr="005108E4">
        <w:rPr>
          <w:sz w:val="24"/>
        </w:rPr>
        <w:t>MTC;</w:t>
      </w:r>
    </w:p>
    <w:p w14:paraId="3210D62F" w14:textId="7810C5A7" w:rsidR="00DA2759" w:rsidRPr="005108E4" w:rsidRDefault="005B3D36" w:rsidP="00E077D0">
      <w:pPr>
        <w:pStyle w:val="ListParagraph"/>
        <w:tabs>
          <w:tab w:val="left" w:pos="2465"/>
        </w:tabs>
        <w:spacing w:before="2" w:line="242" w:lineRule="auto"/>
        <w:ind w:left="2035" w:right="116"/>
        <w:rPr>
          <w:sz w:val="24"/>
        </w:rPr>
      </w:pPr>
      <w:r w:rsidRPr="005108E4">
        <w:rPr>
          <w:sz w:val="24"/>
        </w:rPr>
        <w:t xml:space="preserve">12. </w:t>
      </w:r>
      <w:r w:rsidR="009A7511" w:rsidRPr="005108E4">
        <w:rPr>
          <w:sz w:val="24"/>
        </w:rPr>
        <w:t>The</w:t>
      </w:r>
      <w:r w:rsidR="009A7511" w:rsidRPr="005108E4">
        <w:rPr>
          <w:spacing w:val="-22"/>
          <w:sz w:val="24"/>
        </w:rPr>
        <w:t xml:space="preserve"> </w:t>
      </w:r>
      <w:r w:rsidR="009A7511" w:rsidRPr="005108E4">
        <w:rPr>
          <w:sz w:val="24"/>
        </w:rPr>
        <w:t>identification</w:t>
      </w:r>
      <w:r w:rsidR="009A7511" w:rsidRPr="005108E4">
        <w:rPr>
          <w:spacing w:val="-20"/>
          <w:sz w:val="24"/>
        </w:rPr>
        <w:t xml:space="preserve"> </w:t>
      </w:r>
      <w:r w:rsidR="009A7511" w:rsidRPr="005108E4">
        <w:rPr>
          <w:sz w:val="24"/>
        </w:rPr>
        <w:t>of</w:t>
      </w:r>
      <w:r w:rsidR="009A7511" w:rsidRPr="005108E4">
        <w:rPr>
          <w:spacing w:val="-21"/>
          <w:sz w:val="24"/>
        </w:rPr>
        <w:t xml:space="preserve"> </w:t>
      </w:r>
      <w:r w:rsidR="009A7511" w:rsidRPr="005108E4">
        <w:rPr>
          <w:sz w:val="24"/>
        </w:rPr>
        <w:t>whether</w:t>
      </w:r>
      <w:r w:rsidR="009A7511" w:rsidRPr="005108E4">
        <w:rPr>
          <w:spacing w:val="-22"/>
          <w:sz w:val="24"/>
        </w:rPr>
        <w:t xml:space="preserve"> </w:t>
      </w:r>
      <w:r w:rsidR="009A7511" w:rsidRPr="005108E4">
        <w:rPr>
          <w:sz w:val="24"/>
        </w:rPr>
        <w:t>the</w:t>
      </w:r>
      <w:r w:rsidR="009A7511" w:rsidRPr="005108E4">
        <w:rPr>
          <w:spacing w:val="-21"/>
          <w:sz w:val="24"/>
        </w:rPr>
        <w:t xml:space="preserve"> </w:t>
      </w:r>
      <w:r w:rsidR="009A7511" w:rsidRPr="005108E4">
        <w:rPr>
          <w:sz w:val="24"/>
        </w:rPr>
        <w:t>MTC</w:t>
      </w:r>
      <w:r w:rsidR="009A7511" w:rsidRPr="005108E4">
        <w:rPr>
          <w:spacing w:val="-20"/>
          <w:sz w:val="24"/>
        </w:rPr>
        <w:t xml:space="preserve"> </w:t>
      </w:r>
      <w:r w:rsidR="009A7511" w:rsidRPr="005108E4">
        <w:rPr>
          <w:sz w:val="24"/>
        </w:rPr>
        <w:t>will</w:t>
      </w:r>
      <w:r w:rsidR="009A7511" w:rsidRPr="005108E4">
        <w:rPr>
          <w:spacing w:val="-20"/>
          <w:sz w:val="24"/>
        </w:rPr>
        <w:t xml:space="preserve"> </w:t>
      </w:r>
      <w:r w:rsidR="009A7511" w:rsidRPr="005108E4">
        <w:rPr>
          <w:sz w:val="24"/>
        </w:rPr>
        <w:t>perform</w:t>
      </w:r>
      <w:r w:rsidR="009A7511" w:rsidRPr="005108E4">
        <w:rPr>
          <w:spacing w:val="-21"/>
          <w:sz w:val="24"/>
        </w:rPr>
        <w:t xml:space="preserve"> </w:t>
      </w:r>
      <w:r w:rsidR="009A7511" w:rsidRPr="005108E4">
        <w:rPr>
          <w:sz w:val="24"/>
        </w:rPr>
        <w:t>home</w:t>
      </w:r>
      <w:r w:rsidR="009A7511" w:rsidRPr="005108E4">
        <w:rPr>
          <w:spacing w:val="-21"/>
          <w:sz w:val="24"/>
        </w:rPr>
        <w:t xml:space="preserve"> </w:t>
      </w:r>
      <w:r w:rsidR="009A7511" w:rsidRPr="005108E4">
        <w:rPr>
          <w:sz w:val="24"/>
        </w:rPr>
        <w:t>deliveries</w:t>
      </w:r>
      <w:r w:rsidR="009A7511" w:rsidRPr="005108E4">
        <w:rPr>
          <w:spacing w:val="-20"/>
          <w:sz w:val="24"/>
        </w:rPr>
        <w:t xml:space="preserve"> </w:t>
      </w:r>
      <w:r w:rsidR="009A7511" w:rsidRPr="005108E4">
        <w:rPr>
          <w:sz w:val="24"/>
        </w:rPr>
        <w:t>to</w:t>
      </w:r>
      <w:r w:rsidR="009A7511" w:rsidRPr="005108E4">
        <w:rPr>
          <w:spacing w:val="-21"/>
          <w:sz w:val="24"/>
        </w:rPr>
        <w:t xml:space="preserve"> </w:t>
      </w:r>
      <w:r w:rsidR="009A7511" w:rsidRPr="005108E4">
        <w:rPr>
          <w:sz w:val="24"/>
        </w:rPr>
        <w:t>Patients</w:t>
      </w:r>
      <w:r w:rsidR="009A7511" w:rsidRPr="005108E4">
        <w:rPr>
          <w:spacing w:val="-20"/>
          <w:sz w:val="24"/>
        </w:rPr>
        <w:t xml:space="preserve"> </w:t>
      </w:r>
      <w:r w:rsidR="009A7511" w:rsidRPr="005108E4">
        <w:rPr>
          <w:sz w:val="24"/>
        </w:rPr>
        <w:t xml:space="preserve">and Caregivers. </w:t>
      </w:r>
      <w:r w:rsidR="009A7511" w:rsidRPr="005108E4">
        <w:rPr>
          <w:spacing w:val="-3"/>
          <w:sz w:val="24"/>
        </w:rPr>
        <w:t xml:space="preserve">If </w:t>
      </w:r>
      <w:r w:rsidR="009A7511" w:rsidRPr="005108E4">
        <w:rPr>
          <w:sz w:val="24"/>
        </w:rPr>
        <w:t>so, a detailed summary of the policies and procedures to ensure the safe delivery</w:t>
      </w:r>
      <w:r w:rsidR="009A7511" w:rsidRPr="005108E4">
        <w:rPr>
          <w:spacing w:val="-36"/>
          <w:sz w:val="24"/>
        </w:rPr>
        <w:t xml:space="preserve"> </w:t>
      </w:r>
      <w:r w:rsidR="009A7511" w:rsidRPr="005108E4">
        <w:rPr>
          <w:sz w:val="24"/>
        </w:rPr>
        <w:t>of</w:t>
      </w:r>
      <w:r w:rsidR="009A7511" w:rsidRPr="005108E4">
        <w:rPr>
          <w:spacing w:val="-30"/>
          <w:sz w:val="24"/>
        </w:rPr>
        <w:t xml:space="preserve"> </w:t>
      </w:r>
      <w:r w:rsidR="009A7511" w:rsidRPr="005108E4">
        <w:rPr>
          <w:sz w:val="24"/>
        </w:rPr>
        <w:t>Finished</w:t>
      </w:r>
      <w:r w:rsidR="009A7511" w:rsidRPr="005108E4">
        <w:rPr>
          <w:spacing w:val="-30"/>
          <w:sz w:val="24"/>
        </w:rPr>
        <w:t xml:space="preserve"> </w:t>
      </w:r>
      <w:r w:rsidR="009A7511" w:rsidRPr="005108E4">
        <w:rPr>
          <w:sz w:val="24"/>
        </w:rPr>
        <w:t>Marijuana</w:t>
      </w:r>
      <w:r w:rsidR="009A7511" w:rsidRPr="005108E4">
        <w:rPr>
          <w:spacing w:val="-31"/>
          <w:sz w:val="24"/>
        </w:rPr>
        <w:t xml:space="preserve"> </w:t>
      </w:r>
      <w:r w:rsidR="009A7511" w:rsidRPr="005108E4">
        <w:rPr>
          <w:sz w:val="24"/>
        </w:rPr>
        <w:t>Products</w:t>
      </w:r>
      <w:r w:rsidR="009A7511" w:rsidRPr="005108E4">
        <w:rPr>
          <w:spacing w:val="-29"/>
          <w:sz w:val="24"/>
        </w:rPr>
        <w:t xml:space="preserve"> </w:t>
      </w:r>
      <w:r w:rsidR="009A7511" w:rsidRPr="005108E4">
        <w:rPr>
          <w:sz w:val="24"/>
        </w:rPr>
        <w:t>to</w:t>
      </w:r>
      <w:r w:rsidR="009A7511" w:rsidRPr="005108E4">
        <w:rPr>
          <w:spacing w:val="-30"/>
          <w:sz w:val="24"/>
        </w:rPr>
        <w:t xml:space="preserve"> </w:t>
      </w:r>
      <w:r w:rsidR="009A7511" w:rsidRPr="005108E4">
        <w:rPr>
          <w:sz w:val="24"/>
        </w:rPr>
        <w:t>Patients</w:t>
      </w:r>
      <w:r w:rsidR="009A7511" w:rsidRPr="005108E4">
        <w:rPr>
          <w:spacing w:val="-29"/>
          <w:sz w:val="24"/>
        </w:rPr>
        <w:t xml:space="preserve"> </w:t>
      </w:r>
      <w:r w:rsidR="009A7511" w:rsidRPr="005108E4">
        <w:rPr>
          <w:sz w:val="24"/>
        </w:rPr>
        <w:t>and</w:t>
      </w:r>
      <w:r w:rsidR="009A7511" w:rsidRPr="005108E4">
        <w:rPr>
          <w:spacing w:val="-30"/>
          <w:sz w:val="24"/>
        </w:rPr>
        <w:t xml:space="preserve"> </w:t>
      </w:r>
      <w:r w:rsidR="009A7511" w:rsidRPr="005108E4">
        <w:rPr>
          <w:sz w:val="24"/>
        </w:rPr>
        <w:t>Caregivers,</w:t>
      </w:r>
      <w:r w:rsidR="009A7511" w:rsidRPr="005108E4">
        <w:rPr>
          <w:spacing w:val="-30"/>
          <w:sz w:val="24"/>
        </w:rPr>
        <w:t xml:space="preserve"> </w:t>
      </w:r>
      <w:r w:rsidR="009A7511" w:rsidRPr="005108E4">
        <w:rPr>
          <w:sz w:val="24"/>
        </w:rPr>
        <w:t>including</w:t>
      </w:r>
      <w:r w:rsidR="009A7511" w:rsidRPr="005108E4">
        <w:rPr>
          <w:spacing w:val="-33"/>
          <w:sz w:val="24"/>
        </w:rPr>
        <w:t xml:space="preserve"> </w:t>
      </w:r>
      <w:r w:rsidR="009A7511" w:rsidRPr="005108E4">
        <w:rPr>
          <w:spacing w:val="-4"/>
          <w:sz w:val="24"/>
        </w:rPr>
        <w:t xml:space="preserve">procedures </w:t>
      </w:r>
      <w:r w:rsidR="009A7511" w:rsidRPr="005108E4">
        <w:rPr>
          <w:sz w:val="24"/>
        </w:rPr>
        <w:t>for</w:t>
      </w:r>
      <w:r w:rsidR="009A7511" w:rsidRPr="005108E4">
        <w:rPr>
          <w:spacing w:val="-26"/>
          <w:sz w:val="24"/>
        </w:rPr>
        <w:t xml:space="preserve"> </w:t>
      </w:r>
      <w:r w:rsidR="009A7511" w:rsidRPr="005108E4">
        <w:rPr>
          <w:sz w:val="24"/>
        </w:rPr>
        <w:t>how</w:t>
      </w:r>
      <w:r w:rsidR="009A7511" w:rsidRPr="005108E4">
        <w:rPr>
          <w:spacing w:val="-25"/>
          <w:sz w:val="24"/>
        </w:rPr>
        <w:t xml:space="preserve"> </w:t>
      </w:r>
      <w:r w:rsidR="009A7511" w:rsidRPr="005108E4">
        <w:rPr>
          <w:sz w:val="24"/>
        </w:rPr>
        <w:t>Individual</w:t>
      </w:r>
      <w:r w:rsidR="009A7511" w:rsidRPr="005108E4">
        <w:rPr>
          <w:spacing w:val="-24"/>
          <w:sz w:val="24"/>
        </w:rPr>
        <w:t xml:space="preserve"> </w:t>
      </w:r>
      <w:r w:rsidR="009A7511" w:rsidRPr="005108E4">
        <w:rPr>
          <w:sz w:val="24"/>
        </w:rPr>
        <w:t>Orders</w:t>
      </w:r>
      <w:r w:rsidR="009A7511" w:rsidRPr="005108E4">
        <w:rPr>
          <w:spacing w:val="-27"/>
          <w:sz w:val="24"/>
        </w:rPr>
        <w:t xml:space="preserve"> </w:t>
      </w:r>
      <w:r w:rsidR="009A7511" w:rsidRPr="005108E4">
        <w:rPr>
          <w:sz w:val="24"/>
        </w:rPr>
        <w:t>will</w:t>
      </w:r>
      <w:r w:rsidR="009A7511" w:rsidRPr="005108E4">
        <w:rPr>
          <w:spacing w:val="-27"/>
          <w:sz w:val="24"/>
        </w:rPr>
        <w:t xml:space="preserve"> </w:t>
      </w:r>
      <w:r w:rsidR="009A7511" w:rsidRPr="005108E4">
        <w:rPr>
          <w:sz w:val="24"/>
        </w:rPr>
        <w:t>be</w:t>
      </w:r>
      <w:r w:rsidR="009A7511" w:rsidRPr="005108E4">
        <w:rPr>
          <w:spacing w:val="-28"/>
          <w:sz w:val="24"/>
        </w:rPr>
        <w:t xml:space="preserve"> </w:t>
      </w:r>
      <w:r w:rsidR="009A7511" w:rsidRPr="005108E4">
        <w:rPr>
          <w:sz w:val="24"/>
        </w:rPr>
        <w:t>filled</w:t>
      </w:r>
      <w:r w:rsidR="009A7511" w:rsidRPr="005108E4">
        <w:rPr>
          <w:spacing w:val="-27"/>
          <w:sz w:val="24"/>
        </w:rPr>
        <w:t xml:space="preserve"> </w:t>
      </w:r>
      <w:r w:rsidR="009A7511" w:rsidRPr="005108E4">
        <w:rPr>
          <w:sz w:val="24"/>
        </w:rPr>
        <w:t>and</w:t>
      </w:r>
      <w:r w:rsidR="009A7511" w:rsidRPr="005108E4">
        <w:rPr>
          <w:spacing w:val="-27"/>
          <w:sz w:val="24"/>
        </w:rPr>
        <w:t xml:space="preserve"> </w:t>
      </w:r>
      <w:r w:rsidR="009A7511" w:rsidRPr="005108E4">
        <w:rPr>
          <w:sz w:val="24"/>
        </w:rPr>
        <w:t>procedures</w:t>
      </w:r>
      <w:r w:rsidR="009A7511" w:rsidRPr="005108E4">
        <w:rPr>
          <w:spacing w:val="-27"/>
          <w:sz w:val="24"/>
        </w:rPr>
        <w:t xml:space="preserve"> </w:t>
      </w:r>
      <w:r w:rsidR="009A7511" w:rsidRPr="005108E4">
        <w:rPr>
          <w:sz w:val="24"/>
        </w:rPr>
        <w:t>for</w:t>
      </w:r>
      <w:r w:rsidR="009A7511" w:rsidRPr="005108E4">
        <w:rPr>
          <w:spacing w:val="-25"/>
          <w:sz w:val="24"/>
        </w:rPr>
        <w:t xml:space="preserve"> </w:t>
      </w:r>
      <w:r w:rsidR="009A7511" w:rsidRPr="005108E4">
        <w:rPr>
          <w:sz w:val="24"/>
        </w:rPr>
        <w:t>reconciling</w:t>
      </w:r>
      <w:r w:rsidR="009A7511" w:rsidRPr="005108E4">
        <w:rPr>
          <w:spacing w:val="-27"/>
          <w:sz w:val="24"/>
        </w:rPr>
        <w:t xml:space="preserve"> </w:t>
      </w:r>
      <w:r w:rsidR="009A7511" w:rsidRPr="005108E4">
        <w:rPr>
          <w:sz w:val="24"/>
        </w:rPr>
        <w:t>Individual</w:t>
      </w:r>
      <w:r w:rsidR="009A7511" w:rsidRPr="005108E4">
        <w:rPr>
          <w:spacing w:val="-25"/>
          <w:sz w:val="24"/>
        </w:rPr>
        <w:t xml:space="preserve"> </w:t>
      </w:r>
      <w:r w:rsidR="009A7511" w:rsidRPr="005108E4">
        <w:rPr>
          <w:sz w:val="24"/>
        </w:rPr>
        <w:t xml:space="preserve">Orders at the close of the business </w:t>
      </w:r>
      <w:r w:rsidR="009A7511" w:rsidRPr="005108E4">
        <w:rPr>
          <w:spacing w:val="-3"/>
          <w:sz w:val="24"/>
        </w:rPr>
        <w:t xml:space="preserve">day, </w:t>
      </w:r>
      <w:r w:rsidR="009A7511" w:rsidRPr="005108E4">
        <w:rPr>
          <w:sz w:val="24"/>
        </w:rPr>
        <w:t>shall be</w:t>
      </w:r>
      <w:r w:rsidR="009A7511" w:rsidRPr="005108E4">
        <w:rPr>
          <w:spacing w:val="-10"/>
          <w:sz w:val="24"/>
        </w:rPr>
        <w:t xml:space="preserve"> </w:t>
      </w:r>
      <w:r w:rsidR="009A7511" w:rsidRPr="005108E4">
        <w:rPr>
          <w:sz w:val="24"/>
        </w:rPr>
        <w:t>provided;</w:t>
      </w:r>
    </w:p>
    <w:p w14:paraId="48DA2653" w14:textId="422583C9" w:rsidR="00DA2759" w:rsidRPr="005108E4" w:rsidRDefault="005B3D36" w:rsidP="00E077D0">
      <w:pPr>
        <w:pStyle w:val="ListParagraph"/>
        <w:tabs>
          <w:tab w:val="left" w:pos="2588"/>
        </w:tabs>
        <w:spacing w:before="3" w:line="242" w:lineRule="auto"/>
        <w:ind w:left="2035" w:right="117"/>
      </w:pPr>
      <w:r w:rsidRPr="005108E4">
        <w:rPr>
          <w:sz w:val="24"/>
        </w:rPr>
        <w:t xml:space="preserve">13. </w:t>
      </w:r>
      <w:r w:rsidR="009A7511" w:rsidRPr="005108E4">
        <w:rPr>
          <w:sz w:val="24"/>
        </w:rPr>
        <w:t>A detailed operation plan for the cultivation of Marijuana, including a detailed summary</w:t>
      </w:r>
      <w:r w:rsidR="009A7511" w:rsidRPr="005108E4">
        <w:rPr>
          <w:spacing w:val="-12"/>
          <w:sz w:val="24"/>
        </w:rPr>
        <w:t xml:space="preserve"> </w:t>
      </w:r>
      <w:r w:rsidR="009A7511" w:rsidRPr="005108E4">
        <w:rPr>
          <w:sz w:val="24"/>
        </w:rPr>
        <w:t>of</w:t>
      </w:r>
      <w:r w:rsidR="009A7511" w:rsidRPr="005108E4">
        <w:rPr>
          <w:spacing w:val="-5"/>
          <w:sz w:val="24"/>
        </w:rPr>
        <w:t xml:space="preserve"> </w:t>
      </w:r>
      <w:r w:rsidR="009A7511" w:rsidRPr="005108E4">
        <w:rPr>
          <w:sz w:val="24"/>
        </w:rPr>
        <w:t>policies</w:t>
      </w:r>
      <w:r w:rsidR="009A7511" w:rsidRPr="005108E4">
        <w:rPr>
          <w:spacing w:val="-4"/>
          <w:sz w:val="24"/>
        </w:rPr>
        <w:t xml:space="preserve"> </w:t>
      </w:r>
      <w:r w:rsidR="009A7511" w:rsidRPr="005108E4">
        <w:rPr>
          <w:sz w:val="24"/>
        </w:rPr>
        <w:t>and</w:t>
      </w:r>
      <w:r w:rsidR="009A7511" w:rsidRPr="005108E4">
        <w:rPr>
          <w:spacing w:val="-5"/>
          <w:sz w:val="24"/>
        </w:rPr>
        <w:t xml:space="preserve"> </w:t>
      </w:r>
      <w:r w:rsidR="009A7511" w:rsidRPr="005108E4">
        <w:rPr>
          <w:sz w:val="24"/>
        </w:rPr>
        <w:t>procedures</w:t>
      </w:r>
      <w:r w:rsidR="009A7511" w:rsidRPr="005108E4">
        <w:rPr>
          <w:spacing w:val="-4"/>
          <w:sz w:val="24"/>
        </w:rPr>
        <w:t xml:space="preserve"> </w:t>
      </w:r>
      <w:r w:rsidR="009A7511" w:rsidRPr="005108E4">
        <w:rPr>
          <w:sz w:val="24"/>
        </w:rPr>
        <w:t>for</w:t>
      </w:r>
      <w:r w:rsidR="009A7511" w:rsidRPr="005108E4">
        <w:rPr>
          <w:spacing w:val="-8"/>
          <w:sz w:val="24"/>
        </w:rPr>
        <w:t xml:space="preserve"> </w:t>
      </w:r>
      <w:r w:rsidR="009A7511" w:rsidRPr="005108E4">
        <w:rPr>
          <w:sz w:val="24"/>
        </w:rPr>
        <w:t>cultivation,</w:t>
      </w:r>
      <w:r w:rsidR="009A7511" w:rsidRPr="005108E4">
        <w:rPr>
          <w:spacing w:val="-7"/>
          <w:sz w:val="24"/>
        </w:rPr>
        <w:t xml:space="preserve"> </w:t>
      </w:r>
      <w:r w:rsidR="009A7511" w:rsidRPr="005108E4">
        <w:rPr>
          <w:sz w:val="24"/>
        </w:rPr>
        <w:t>consistent</w:t>
      </w:r>
      <w:r w:rsidR="009A7511" w:rsidRPr="005108E4">
        <w:rPr>
          <w:spacing w:val="-5"/>
          <w:sz w:val="24"/>
        </w:rPr>
        <w:t xml:space="preserve"> </w:t>
      </w:r>
      <w:r w:rsidR="009A7511" w:rsidRPr="005108E4">
        <w:rPr>
          <w:sz w:val="24"/>
        </w:rPr>
        <w:t>with</w:t>
      </w:r>
      <w:r w:rsidR="009A7511" w:rsidRPr="005108E4">
        <w:rPr>
          <w:spacing w:val="-7"/>
          <w:sz w:val="24"/>
        </w:rPr>
        <w:t xml:space="preserve"> </w:t>
      </w:r>
      <w:r w:rsidR="009A7511" w:rsidRPr="005108E4">
        <w:rPr>
          <w:sz w:val="24"/>
        </w:rPr>
        <w:t>state</w:t>
      </w:r>
      <w:r w:rsidR="009A7511" w:rsidRPr="005108E4">
        <w:rPr>
          <w:spacing w:val="-6"/>
          <w:sz w:val="24"/>
        </w:rPr>
        <w:t xml:space="preserve"> </w:t>
      </w:r>
      <w:r w:rsidR="009A7511" w:rsidRPr="005108E4">
        <w:rPr>
          <w:sz w:val="24"/>
        </w:rPr>
        <w:t>and</w:t>
      </w:r>
      <w:r w:rsidR="009A7511" w:rsidRPr="005108E4">
        <w:rPr>
          <w:spacing w:val="-5"/>
          <w:sz w:val="24"/>
        </w:rPr>
        <w:t xml:space="preserve"> </w:t>
      </w:r>
      <w:r w:rsidR="009A7511" w:rsidRPr="005108E4">
        <w:rPr>
          <w:sz w:val="24"/>
        </w:rPr>
        <w:t>local</w:t>
      </w:r>
      <w:r w:rsidR="009A7511" w:rsidRPr="005108E4">
        <w:rPr>
          <w:spacing w:val="-4"/>
          <w:sz w:val="24"/>
        </w:rPr>
        <w:t xml:space="preserve"> </w:t>
      </w:r>
      <w:r w:rsidR="009A7511" w:rsidRPr="005108E4">
        <w:rPr>
          <w:sz w:val="24"/>
        </w:rPr>
        <w:t>law including,</w:t>
      </w:r>
      <w:r w:rsidR="009A7511" w:rsidRPr="005108E4">
        <w:rPr>
          <w:spacing w:val="-5"/>
          <w:sz w:val="24"/>
        </w:rPr>
        <w:t xml:space="preserve"> </w:t>
      </w:r>
      <w:r w:rsidR="009A7511" w:rsidRPr="005108E4">
        <w:rPr>
          <w:sz w:val="24"/>
        </w:rPr>
        <w:t>but</w:t>
      </w:r>
      <w:r w:rsidR="009A7511" w:rsidRPr="005108E4">
        <w:rPr>
          <w:spacing w:val="-3"/>
          <w:sz w:val="24"/>
        </w:rPr>
        <w:t xml:space="preserve"> </w:t>
      </w:r>
      <w:r w:rsidR="009A7511" w:rsidRPr="005108E4">
        <w:rPr>
          <w:sz w:val="24"/>
        </w:rPr>
        <w:t>not</w:t>
      </w:r>
      <w:r w:rsidR="009A7511" w:rsidRPr="005108E4">
        <w:rPr>
          <w:spacing w:val="-4"/>
          <w:sz w:val="24"/>
        </w:rPr>
        <w:t xml:space="preserve"> </w:t>
      </w:r>
      <w:r w:rsidR="009A7511" w:rsidRPr="005108E4">
        <w:rPr>
          <w:sz w:val="24"/>
        </w:rPr>
        <w:t>limited</w:t>
      </w:r>
      <w:r w:rsidR="009A7511" w:rsidRPr="005108E4">
        <w:rPr>
          <w:spacing w:val="-4"/>
          <w:sz w:val="24"/>
        </w:rPr>
        <w:t xml:space="preserve"> </w:t>
      </w:r>
      <w:r w:rsidR="009A7511" w:rsidRPr="005108E4">
        <w:rPr>
          <w:sz w:val="24"/>
        </w:rPr>
        <w:t>to,</w:t>
      </w:r>
      <w:r w:rsidR="009A7511" w:rsidRPr="005108E4">
        <w:rPr>
          <w:spacing w:val="-4"/>
          <w:sz w:val="24"/>
        </w:rPr>
        <w:t xml:space="preserve"> </w:t>
      </w:r>
      <w:r w:rsidR="009A7511" w:rsidRPr="005108E4">
        <w:rPr>
          <w:sz w:val="24"/>
        </w:rPr>
        <w:t>the</w:t>
      </w:r>
      <w:r w:rsidR="009A7511" w:rsidRPr="005108E4">
        <w:rPr>
          <w:spacing w:val="-6"/>
          <w:sz w:val="24"/>
        </w:rPr>
        <w:t xml:space="preserve"> </w:t>
      </w:r>
      <w:r w:rsidR="009A7511" w:rsidRPr="005108E4">
        <w:rPr>
          <w:sz w:val="24"/>
        </w:rPr>
        <w:t>Commission's</w:t>
      </w:r>
      <w:r w:rsidR="009A7511" w:rsidRPr="005108E4">
        <w:rPr>
          <w:spacing w:val="-3"/>
          <w:sz w:val="24"/>
        </w:rPr>
        <w:t xml:space="preserve"> </w:t>
      </w:r>
      <w:r w:rsidR="009A7511" w:rsidRPr="005108E4">
        <w:rPr>
          <w:sz w:val="24"/>
        </w:rPr>
        <w:t>guidance</w:t>
      </w:r>
      <w:r w:rsidR="009A7511" w:rsidRPr="005108E4">
        <w:rPr>
          <w:spacing w:val="-5"/>
          <w:sz w:val="24"/>
        </w:rPr>
        <w:t xml:space="preserve"> </w:t>
      </w:r>
      <w:r w:rsidR="009A7511" w:rsidRPr="005108E4">
        <w:rPr>
          <w:sz w:val="24"/>
        </w:rPr>
        <w:t>in</w:t>
      </w:r>
      <w:r w:rsidR="009A7511" w:rsidRPr="005108E4">
        <w:rPr>
          <w:spacing w:val="-5"/>
          <w:sz w:val="24"/>
        </w:rPr>
        <w:t xml:space="preserve"> </w:t>
      </w:r>
      <w:r w:rsidR="009A7511" w:rsidRPr="005108E4">
        <w:rPr>
          <w:sz w:val="24"/>
        </w:rPr>
        <w:t>effect</w:t>
      </w:r>
      <w:r w:rsidR="009A7511" w:rsidRPr="005108E4">
        <w:rPr>
          <w:spacing w:val="-3"/>
          <w:sz w:val="24"/>
        </w:rPr>
        <w:t xml:space="preserve"> </w:t>
      </w:r>
      <w:r w:rsidR="009A7511" w:rsidRPr="005108E4">
        <w:rPr>
          <w:sz w:val="24"/>
        </w:rPr>
        <w:t>November</w:t>
      </w:r>
      <w:r w:rsidR="009A7511" w:rsidRPr="005108E4">
        <w:rPr>
          <w:spacing w:val="-5"/>
          <w:sz w:val="24"/>
        </w:rPr>
        <w:t xml:space="preserve"> </w:t>
      </w:r>
      <w:r w:rsidR="009A7511" w:rsidRPr="005108E4">
        <w:rPr>
          <w:sz w:val="24"/>
        </w:rPr>
        <w:t>1,</w:t>
      </w:r>
      <w:r w:rsidR="009A7511" w:rsidRPr="005108E4">
        <w:rPr>
          <w:spacing w:val="-4"/>
          <w:sz w:val="24"/>
        </w:rPr>
        <w:t xml:space="preserve"> </w:t>
      </w:r>
      <w:r w:rsidR="009A7511" w:rsidRPr="005108E4">
        <w:rPr>
          <w:sz w:val="24"/>
        </w:rPr>
        <w:t>2019</w:t>
      </w:r>
      <w:r w:rsidR="00FF7BD8" w:rsidRPr="005108E4">
        <w:t xml:space="preserve">14. </w:t>
      </w:r>
      <w:r w:rsidR="009A7511" w:rsidRPr="005108E4">
        <w:t>A list of all products that MTC plans to produce, including the following information:</w:t>
      </w:r>
    </w:p>
    <w:p w14:paraId="73FD07CE" w14:textId="77777777" w:rsidR="00DA2759" w:rsidRPr="005108E4" w:rsidRDefault="009A7511">
      <w:pPr>
        <w:pStyle w:val="ListParagraph"/>
        <w:numPr>
          <w:ilvl w:val="5"/>
          <w:numId w:val="52"/>
        </w:numPr>
        <w:tabs>
          <w:tab w:val="left" w:pos="2698"/>
        </w:tabs>
        <w:spacing w:before="1" w:line="242" w:lineRule="auto"/>
        <w:ind w:left="2395" w:right="118" w:firstLine="0"/>
        <w:rPr>
          <w:sz w:val="24"/>
        </w:rPr>
      </w:pPr>
      <w:r w:rsidRPr="005108E4">
        <w:rPr>
          <w:sz w:val="24"/>
        </w:rPr>
        <w:t>A</w:t>
      </w:r>
      <w:r w:rsidRPr="005108E4">
        <w:rPr>
          <w:spacing w:val="-16"/>
          <w:sz w:val="24"/>
        </w:rPr>
        <w:t xml:space="preserve"> </w:t>
      </w:r>
      <w:r w:rsidRPr="005108E4">
        <w:rPr>
          <w:sz w:val="24"/>
        </w:rPr>
        <w:t>description</w:t>
      </w:r>
      <w:r w:rsidRPr="005108E4">
        <w:rPr>
          <w:spacing w:val="-15"/>
          <w:sz w:val="24"/>
        </w:rPr>
        <w:t xml:space="preserve"> </w:t>
      </w:r>
      <w:r w:rsidRPr="005108E4">
        <w:rPr>
          <w:sz w:val="24"/>
        </w:rPr>
        <w:t>of</w:t>
      </w:r>
      <w:r w:rsidRPr="005108E4">
        <w:rPr>
          <w:spacing w:val="-18"/>
          <w:sz w:val="24"/>
        </w:rPr>
        <w:t xml:space="preserve"> </w:t>
      </w:r>
      <w:r w:rsidRPr="005108E4">
        <w:rPr>
          <w:sz w:val="24"/>
        </w:rPr>
        <w:t>the</w:t>
      </w:r>
      <w:r w:rsidRPr="005108E4">
        <w:rPr>
          <w:spacing w:val="-18"/>
          <w:sz w:val="24"/>
        </w:rPr>
        <w:t xml:space="preserve"> </w:t>
      </w:r>
      <w:r w:rsidRPr="005108E4">
        <w:rPr>
          <w:spacing w:val="-3"/>
          <w:sz w:val="24"/>
        </w:rPr>
        <w:t>types</w:t>
      </w:r>
      <w:r w:rsidRPr="005108E4">
        <w:rPr>
          <w:spacing w:val="-18"/>
          <w:sz w:val="24"/>
        </w:rPr>
        <w:t xml:space="preserve"> </w:t>
      </w:r>
      <w:r w:rsidRPr="005108E4">
        <w:rPr>
          <w:sz w:val="24"/>
        </w:rPr>
        <w:t>and</w:t>
      </w:r>
      <w:r w:rsidRPr="005108E4">
        <w:rPr>
          <w:spacing w:val="-17"/>
          <w:sz w:val="24"/>
        </w:rPr>
        <w:t xml:space="preserve"> </w:t>
      </w:r>
      <w:r w:rsidRPr="005108E4">
        <w:rPr>
          <w:sz w:val="24"/>
        </w:rPr>
        <w:t>forms</w:t>
      </w:r>
      <w:r w:rsidRPr="005108E4">
        <w:rPr>
          <w:spacing w:val="-17"/>
          <w:sz w:val="24"/>
        </w:rPr>
        <w:t xml:space="preserve"> </w:t>
      </w:r>
      <w:r w:rsidRPr="005108E4">
        <w:rPr>
          <w:sz w:val="24"/>
        </w:rPr>
        <w:t>of</w:t>
      </w:r>
      <w:r w:rsidRPr="005108E4">
        <w:rPr>
          <w:spacing w:val="-18"/>
          <w:sz w:val="24"/>
        </w:rPr>
        <w:t xml:space="preserve"> </w:t>
      </w:r>
      <w:r w:rsidRPr="005108E4">
        <w:rPr>
          <w:sz w:val="24"/>
        </w:rPr>
        <w:t>Marijuana</w:t>
      </w:r>
      <w:r w:rsidRPr="005108E4">
        <w:rPr>
          <w:spacing w:val="-18"/>
          <w:sz w:val="24"/>
        </w:rPr>
        <w:t xml:space="preserve"> </w:t>
      </w:r>
      <w:r w:rsidRPr="005108E4">
        <w:rPr>
          <w:sz w:val="24"/>
        </w:rPr>
        <w:t>Products</w:t>
      </w:r>
      <w:r w:rsidRPr="005108E4">
        <w:rPr>
          <w:spacing w:val="-17"/>
          <w:sz w:val="24"/>
        </w:rPr>
        <w:t xml:space="preserve"> </w:t>
      </w:r>
      <w:r w:rsidRPr="005108E4">
        <w:rPr>
          <w:sz w:val="24"/>
        </w:rPr>
        <w:t>that</w:t>
      </w:r>
      <w:r w:rsidRPr="005108E4">
        <w:rPr>
          <w:spacing w:val="-17"/>
          <w:sz w:val="24"/>
        </w:rPr>
        <w:t xml:space="preserve"> </w:t>
      </w:r>
      <w:r w:rsidRPr="005108E4">
        <w:rPr>
          <w:sz w:val="24"/>
        </w:rPr>
        <w:t>the</w:t>
      </w:r>
      <w:r w:rsidRPr="005108E4">
        <w:rPr>
          <w:spacing w:val="-18"/>
          <w:sz w:val="24"/>
        </w:rPr>
        <w:t xml:space="preserve"> </w:t>
      </w:r>
      <w:r w:rsidRPr="005108E4">
        <w:rPr>
          <w:sz w:val="24"/>
        </w:rPr>
        <w:t>MTC</w:t>
      </w:r>
      <w:r w:rsidRPr="005108E4">
        <w:rPr>
          <w:spacing w:val="-16"/>
          <w:sz w:val="24"/>
        </w:rPr>
        <w:t xml:space="preserve"> </w:t>
      </w:r>
      <w:r w:rsidRPr="005108E4">
        <w:rPr>
          <w:sz w:val="24"/>
        </w:rPr>
        <w:t>intends to</w:t>
      </w:r>
      <w:r w:rsidRPr="005108E4">
        <w:rPr>
          <w:spacing w:val="-2"/>
          <w:sz w:val="24"/>
        </w:rPr>
        <w:t xml:space="preserve"> </w:t>
      </w:r>
      <w:r w:rsidRPr="005108E4">
        <w:rPr>
          <w:sz w:val="24"/>
        </w:rPr>
        <w:t>produce;</w:t>
      </w:r>
    </w:p>
    <w:p w14:paraId="4D2158E1" w14:textId="77777777" w:rsidR="00DA2759" w:rsidRPr="005108E4" w:rsidRDefault="009A7511">
      <w:pPr>
        <w:pStyle w:val="ListParagraph"/>
        <w:numPr>
          <w:ilvl w:val="5"/>
          <w:numId w:val="52"/>
        </w:numPr>
        <w:tabs>
          <w:tab w:val="left" w:pos="2756"/>
        </w:tabs>
        <w:spacing w:before="2"/>
        <w:ind w:left="2755" w:hanging="361"/>
        <w:rPr>
          <w:sz w:val="24"/>
        </w:rPr>
      </w:pPr>
      <w:r w:rsidRPr="005108E4">
        <w:rPr>
          <w:sz w:val="24"/>
        </w:rPr>
        <w:t>The methods of</w:t>
      </w:r>
      <w:r w:rsidRPr="005108E4">
        <w:rPr>
          <w:spacing w:val="-4"/>
          <w:sz w:val="24"/>
        </w:rPr>
        <w:t xml:space="preserve"> </w:t>
      </w:r>
      <w:r w:rsidRPr="005108E4">
        <w:rPr>
          <w:sz w:val="24"/>
        </w:rPr>
        <w:t>production;</w:t>
      </w:r>
    </w:p>
    <w:p w14:paraId="135B9113" w14:textId="77777777" w:rsidR="00DA2759" w:rsidRPr="005108E4" w:rsidRDefault="009A7511">
      <w:pPr>
        <w:pStyle w:val="ListParagraph"/>
        <w:numPr>
          <w:ilvl w:val="5"/>
          <w:numId w:val="52"/>
        </w:numPr>
        <w:tabs>
          <w:tab w:val="left" w:pos="2741"/>
        </w:tabs>
        <w:spacing w:before="3"/>
        <w:rPr>
          <w:sz w:val="24"/>
        </w:rPr>
      </w:pPr>
      <w:r w:rsidRPr="005108E4">
        <w:rPr>
          <w:sz w:val="24"/>
        </w:rPr>
        <w:t>A</w:t>
      </w:r>
      <w:r w:rsidRPr="005108E4">
        <w:rPr>
          <w:spacing w:val="-4"/>
          <w:sz w:val="24"/>
        </w:rPr>
        <w:t xml:space="preserve"> </w:t>
      </w:r>
      <w:r w:rsidRPr="005108E4">
        <w:rPr>
          <w:sz w:val="24"/>
        </w:rPr>
        <w:t>safety</w:t>
      </w:r>
      <w:r w:rsidRPr="005108E4">
        <w:rPr>
          <w:spacing w:val="-11"/>
          <w:sz w:val="24"/>
        </w:rPr>
        <w:t xml:space="preserve"> </w:t>
      </w:r>
      <w:r w:rsidRPr="005108E4">
        <w:rPr>
          <w:sz w:val="24"/>
        </w:rPr>
        <w:t>plan</w:t>
      </w:r>
      <w:r w:rsidRPr="005108E4">
        <w:rPr>
          <w:spacing w:val="-3"/>
          <w:sz w:val="24"/>
        </w:rPr>
        <w:t xml:space="preserve"> </w:t>
      </w:r>
      <w:r w:rsidRPr="005108E4">
        <w:rPr>
          <w:sz w:val="24"/>
        </w:rPr>
        <w:t>for</w:t>
      </w:r>
      <w:r w:rsidRPr="005108E4">
        <w:rPr>
          <w:spacing w:val="-4"/>
          <w:sz w:val="24"/>
        </w:rPr>
        <w:t xml:space="preserve"> </w:t>
      </w:r>
      <w:r w:rsidRPr="005108E4">
        <w:rPr>
          <w:sz w:val="24"/>
        </w:rPr>
        <w:t>the</w:t>
      </w:r>
      <w:r w:rsidRPr="005108E4">
        <w:rPr>
          <w:spacing w:val="-5"/>
          <w:sz w:val="24"/>
        </w:rPr>
        <w:t xml:space="preserve"> </w:t>
      </w:r>
      <w:r w:rsidRPr="005108E4">
        <w:rPr>
          <w:sz w:val="24"/>
        </w:rPr>
        <w:t>manufacture</w:t>
      </w:r>
      <w:r w:rsidRPr="005108E4">
        <w:rPr>
          <w:spacing w:val="-4"/>
          <w:sz w:val="24"/>
        </w:rPr>
        <w:t xml:space="preserve"> </w:t>
      </w:r>
      <w:r w:rsidRPr="005108E4">
        <w:rPr>
          <w:sz w:val="24"/>
        </w:rPr>
        <w:t>and</w:t>
      </w:r>
      <w:r w:rsidRPr="005108E4">
        <w:rPr>
          <w:spacing w:val="-4"/>
          <w:sz w:val="24"/>
        </w:rPr>
        <w:t xml:space="preserve"> </w:t>
      </w:r>
      <w:r w:rsidRPr="005108E4">
        <w:rPr>
          <w:sz w:val="24"/>
        </w:rPr>
        <w:t>production</w:t>
      </w:r>
      <w:r w:rsidRPr="005108E4">
        <w:rPr>
          <w:spacing w:val="-4"/>
          <w:sz w:val="24"/>
        </w:rPr>
        <w:t xml:space="preserve"> </w:t>
      </w:r>
      <w:r w:rsidRPr="005108E4">
        <w:rPr>
          <w:sz w:val="24"/>
        </w:rPr>
        <w:t>of</w:t>
      </w:r>
      <w:r w:rsidRPr="005108E4">
        <w:rPr>
          <w:spacing w:val="-3"/>
          <w:sz w:val="24"/>
        </w:rPr>
        <w:t xml:space="preserve"> </w:t>
      </w:r>
      <w:r w:rsidRPr="005108E4">
        <w:rPr>
          <w:sz w:val="24"/>
        </w:rPr>
        <w:t>Marijuana</w:t>
      </w:r>
      <w:r w:rsidRPr="005108E4">
        <w:rPr>
          <w:spacing w:val="-5"/>
          <w:sz w:val="24"/>
        </w:rPr>
        <w:t xml:space="preserve"> </w:t>
      </w:r>
      <w:r w:rsidRPr="005108E4">
        <w:rPr>
          <w:sz w:val="24"/>
        </w:rPr>
        <w:t>Products;</w:t>
      </w:r>
      <w:r w:rsidRPr="005108E4">
        <w:rPr>
          <w:spacing w:val="-3"/>
          <w:sz w:val="24"/>
        </w:rPr>
        <w:t xml:space="preserve"> </w:t>
      </w:r>
      <w:r w:rsidRPr="005108E4">
        <w:rPr>
          <w:sz w:val="24"/>
        </w:rPr>
        <w:t>and</w:t>
      </w:r>
    </w:p>
    <w:p w14:paraId="3AD93781" w14:textId="77777777" w:rsidR="00DA2759" w:rsidRPr="005108E4" w:rsidRDefault="009A7511">
      <w:pPr>
        <w:pStyle w:val="ListParagraph"/>
        <w:numPr>
          <w:ilvl w:val="5"/>
          <w:numId w:val="52"/>
        </w:numPr>
        <w:tabs>
          <w:tab w:val="left" w:pos="2870"/>
          <w:tab w:val="left" w:pos="2871"/>
        </w:tabs>
        <w:spacing w:before="4" w:line="242" w:lineRule="auto"/>
        <w:ind w:left="2395" w:right="118" w:firstLine="0"/>
        <w:rPr>
          <w:sz w:val="24"/>
        </w:rPr>
      </w:pPr>
      <w:r w:rsidRPr="005108E4">
        <w:rPr>
          <w:sz w:val="24"/>
        </w:rPr>
        <w:t>A sample of any unique identifying mark that will appear on any product produced by the applicant as a branding</w:t>
      </w:r>
      <w:r w:rsidRPr="005108E4">
        <w:rPr>
          <w:spacing w:val="-20"/>
          <w:sz w:val="24"/>
        </w:rPr>
        <w:t xml:space="preserve"> </w:t>
      </w:r>
      <w:r w:rsidRPr="005108E4">
        <w:rPr>
          <w:sz w:val="24"/>
        </w:rPr>
        <w:t>device.</w:t>
      </w:r>
    </w:p>
    <w:p w14:paraId="412BD13B" w14:textId="77777777" w:rsidR="00BB2607" w:rsidRPr="005108E4" w:rsidRDefault="00BB2607" w:rsidP="00BB2607">
      <w:pPr>
        <w:pStyle w:val="ListParagraph"/>
        <w:tabs>
          <w:tab w:val="left" w:pos="2601"/>
          <w:tab w:val="left" w:pos="2602"/>
        </w:tabs>
        <w:spacing w:before="2" w:line="242" w:lineRule="auto"/>
        <w:ind w:left="2035" w:right="116"/>
        <w:rPr>
          <w:sz w:val="24"/>
        </w:rPr>
      </w:pPr>
      <w:r w:rsidRPr="005108E4">
        <w:rPr>
          <w:sz w:val="24"/>
        </w:rPr>
        <w:t xml:space="preserve">15. </w:t>
      </w:r>
      <w:r w:rsidR="009A7511" w:rsidRPr="005108E4">
        <w:rPr>
          <w:sz w:val="24"/>
        </w:rPr>
        <w:t>A detailed summary of the proposed program to provide reduced cost or free Marijuana to Patients with documented financial hardship;</w:t>
      </w:r>
      <w:r w:rsidR="009A7511" w:rsidRPr="005108E4">
        <w:rPr>
          <w:spacing w:val="-11"/>
          <w:sz w:val="24"/>
        </w:rPr>
        <w:t xml:space="preserve"> </w:t>
      </w:r>
      <w:r w:rsidR="009A7511" w:rsidRPr="005108E4">
        <w:rPr>
          <w:sz w:val="24"/>
        </w:rPr>
        <w:t>and</w:t>
      </w:r>
    </w:p>
    <w:p w14:paraId="593DDFC4" w14:textId="50E489B0" w:rsidR="00DA2759" w:rsidRPr="005108E4" w:rsidRDefault="00BB2607" w:rsidP="00E077D0">
      <w:pPr>
        <w:pStyle w:val="ListParagraph"/>
        <w:tabs>
          <w:tab w:val="left" w:pos="2601"/>
          <w:tab w:val="left" w:pos="2602"/>
        </w:tabs>
        <w:spacing w:before="2" w:line="242" w:lineRule="auto"/>
        <w:ind w:left="2035" w:right="116"/>
        <w:rPr>
          <w:sz w:val="24"/>
        </w:rPr>
      </w:pPr>
      <w:r w:rsidRPr="005108E4">
        <w:rPr>
          <w:sz w:val="24"/>
        </w:rPr>
        <w:t xml:space="preserve">16. </w:t>
      </w:r>
      <w:r w:rsidR="009A7511" w:rsidRPr="005108E4">
        <w:rPr>
          <w:sz w:val="24"/>
        </w:rPr>
        <w:t>Any other information required by the</w:t>
      </w:r>
      <w:r w:rsidR="009A7511" w:rsidRPr="005108E4">
        <w:rPr>
          <w:spacing w:val="-24"/>
          <w:sz w:val="24"/>
        </w:rPr>
        <w:t xml:space="preserve"> </w:t>
      </w:r>
      <w:r w:rsidR="009A7511" w:rsidRPr="005108E4">
        <w:rPr>
          <w:sz w:val="24"/>
        </w:rPr>
        <w:t>Commission.</w:t>
      </w:r>
    </w:p>
    <w:p w14:paraId="35BE4D6D" w14:textId="77777777" w:rsidR="00DA2759" w:rsidRPr="005108E4" w:rsidRDefault="00DA2759">
      <w:pPr>
        <w:pStyle w:val="BodyText"/>
        <w:spacing w:before="7"/>
        <w:jc w:val="left"/>
      </w:pPr>
    </w:p>
    <w:p w14:paraId="60AD25AA" w14:textId="77777777" w:rsidR="00DA2759" w:rsidRPr="005108E4" w:rsidRDefault="009A7511" w:rsidP="00AA45F2">
      <w:pPr>
        <w:pStyle w:val="ListParagraph"/>
        <w:numPr>
          <w:ilvl w:val="2"/>
          <w:numId w:val="52"/>
        </w:numPr>
        <w:tabs>
          <w:tab w:val="left" w:pos="1764"/>
        </w:tabs>
        <w:spacing w:line="242" w:lineRule="auto"/>
        <w:ind w:left="1319" w:right="117" w:firstLine="0"/>
        <w:outlineLvl w:val="1"/>
        <w:rPr>
          <w:sz w:val="24"/>
        </w:rPr>
      </w:pPr>
      <w:r w:rsidRPr="005108E4">
        <w:rPr>
          <w:sz w:val="24"/>
          <w:u w:val="single"/>
        </w:rPr>
        <w:t>Application</w:t>
      </w:r>
      <w:r w:rsidRPr="005108E4">
        <w:rPr>
          <w:spacing w:val="-10"/>
          <w:sz w:val="24"/>
          <w:u w:val="single"/>
        </w:rPr>
        <w:t xml:space="preserve"> </w:t>
      </w:r>
      <w:r w:rsidRPr="005108E4">
        <w:rPr>
          <w:sz w:val="24"/>
          <w:u w:val="single"/>
        </w:rPr>
        <w:t>Requirements</w:t>
      </w:r>
      <w:r w:rsidRPr="005108E4">
        <w:rPr>
          <w:spacing w:val="-9"/>
          <w:sz w:val="24"/>
          <w:u w:val="single"/>
        </w:rPr>
        <w:t xml:space="preserve"> </w:t>
      </w:r>
      <w:r w:rsidRPr="005108E4">
        <w:rPr>
          <w:sz w:val="24"/>
          <w:u w:val="single"/>
        </w:rPr>
        <w:t>for</w:t>
      </w:r>
      <w:r w:rsidRPr="005108E4">
        <w:rPr>
          <w:spacing w:val="-8"/>
          <w:sz w:val="24"/>
          <w:u w:val="single"/>
        </w:rPr>
        <w:t xml:space="preserve"> </w:t>
      </w:r>
      <w:r w:rsidRPr="005108E4">
        <w:rPr>
          <w:sz w:val="24"/>
          <w:u w:val="single"/>
        </w:rPr>
        <w:t>MTC</w:t>
      </w:r>
      <w:r w:rsidRPr="005108E4">
        <w:rPr>
          <w:spacing w:val="-7"/>
          <w:sz w:val="24"/>
          <w:u w:val="single"/>
        </w:rPr>
        <w:t xml:space="preserve"> </w:t>
      </w:r>
      <w:r w:rsidRPr="005108E4">
        <w:rPr>
          <w:sz w:val="24"/>
          <w:u w:val="single"/>
        </w:rPr>
        <w:t>Applicants</w:t>
      </w:r>
      <w:r w:rsidRPr="005108E4">
        <w:rPr>
          <w:spacing w:val="-7"/>
          <w:sz w:val="24"/>
          <w:u w:val="single"/>
        </w:rPr>
        <w:t xml:space="preserve"> </w:t>
      </w:r>
      <w:r w:rsidRPr="005108E4">
        <w:rPr>
          <w:sz w:val="24"/>
          <w:u w:val="single"/>
        </w:rPr>
        <w:t>that</w:t>
      </w:r>
      <w:r w:rsidRPr="005108E4">
        <w:rPr>
          <w:spacing w:val="-7"/>
          <w:sz w:val="24"/>
          <w:u w:val="single"/>
        </w:rPr>
        <w:t xml:space="preserve"> </w:t>
      </w:r>
      <w:r w:rsidRPr="005108E4">
        <w:rPr>
          <w:sz w:val="24"/>
          <w:u w:val="single"/>
        </w:rPr>
        <w:t>Submit</w:t>
      </w:r>
      <w:r w:rsidRPr="005108E4">
        <w:rPr>
          <w:spacing w:val="-6"/>
          <w:sz w:val="24"/>
          <w:u w:val="single"/>
        </w:rPr>
        <w:t xml:space="preserve"> </w:t>
      </w:r>
      <w:r w:rsidRPr="005108E4">
        <w:rPr>
          <w:sz w:val="24"/>
          <w:u w:val="single"/>
        </w:rPr>
        <w:t>an</w:t>
      </w:r>
      <w:r w:rsidRPr="005108E4">
        <w:rPr>
          <w:spacing w:val="-10"/>
          <w:sz w:val="24"/>
          <w:u w:val="single"/>
        </w:rPr>
        <w:t xml:space="preserve"> </w:t>
      </w:r>
      <w:r w:rsidRPr="005108E4">
        <w:rPr>
          <w:sz w:val="24"/>
          <w:u w:val="single"/>
        </w:rPr>
        <w:t>Application</w:t>
      </w:r>
      <w:r w:rsidRPr="005108E4">
        <w:rPr>
          <w:spacing w:val="-9"/>
          <w:sz w:val="24"/>
          <w:u w:val="single"/>
        </w:rPr>
        <w:t xml:space="preserve"> </w:t>
      </w:r>
      <w:r w:rsidRPr="005108E4">
        <w:rPr>
          <w:sz w:val="24"/>
          <w:u w:val="single"/>
        </w:rPr>
        <w:t>of</w:t>
      </w:r>
      <w:r w:rsidRPr="005108E4">
        <w:rPr>
          <w:spacing w:val="-10"/>
          <w:sz w:val="24"/>
          <w:u w:val="single"/>
        </w:rPr>
        <w:t xml:space="preserve"> </w:t>
      </w:r>
      <w:r w:rsidRPr="005108E4">
        <w:rPr>
          <w:sz w:val="24"/>
          <w:u w:val="single"/>
        </w:rPr>
        <w:t>Intent</w:t>
      </w:r>
      <w:r w:rsidRPr="005108E4">
        <w:rPr>
          <w:spacing w:val="-10"/>
          <w:sz w:val="24"/>
          <w:u w:val="single"/>
        </w:rPr>
        <w:t xml:space="preserve"> </w:t>
      </w:r>
      <w:r w:rsidRPr="005108E4">
        <w:rPr>
          <w:sz w:val="24"/>
          <w:u w:val="single"/>
        </w:rPr>
        <w:t>prior to November 1,</w:t>
      </w:r>
      <w:r w:rsidRPr="005108E4">
        <w:rPr>
          <w:spacing w:val="-4"/>
          <w:sz w:val="24"/>
          <w:u w:val="single"/>
        </w:rPr>
        <w:t xml:space="preserve"> </w:t>
      </w:r>
      <w:r w:rsidRPr="005108E4">
        <w:rPr>
          <w:sz w:val="24"/>
          <w:u w:val="single"/>
        </w:rPr>
        <w:t>2019</w:t>
      </w:r>
      <w:r w:rsidRPr="005108E4">
        <w:rPr>
          <w:sz w:val="24"/>
        </w:rPr>
        <w:t>.</w:t>
      </w:r>
    </w:p>
    <w:p w14:paraId="6D8AC724" w14:textId="77777777" w:rsidR="00DA2759" w:rsidRPr="005108E4" w:rsidRDefault="009A7511">
      <w:pPr>
        <w:pStyle w:val="ListParagraph"/>
        <w:numPr>
          <w:ilvl w:val="3"/>
          <w:numId w:val="52"/>
        </w:numPr>
        <w:tabs>
          <w:tab w:val="left" w:pos="2112"/>
        </w:tabs>
        <w:spacing w:before="2" w:line="242" w:lineRule="auto"/>
        <w:ind w:right="118" w:firstLine="0"/>
        <w:rPr>
          <w:sz w:val="24"/>
        </w:rPr>
      </w:pPr>
      <w:r w:rsidRPr="005108E4">
        <w:rPr>
          <w:sz w:val="24"/>
          <w:u w:val="single"/>
        </w:rPr>
        <w:t>Application</w:t>
      </w:r>
      <w:r w:rsidRPr="005108E4">
        <w:rPr>
          <w:spacing w:val="-7"/>
          <w:sz w:val="24"/>
          <w:u w:val="single"/>
        </w:rPr>
        <w:t xml:space="preserve"> </w:t>
      </w:r>
      <w:r w:rsidRPr="005108E4">
        <w:rPr>
          <w:sz w:val="24"/>
          <w:u w:val="single"/>
        </w:rPr>
        <w:t>of</w:t>
      </w:r>
      <w:r w:rsidRPr="005108E4">
        <w:rPr>
          <w:spacing w:val="-8"/>
          <w:sz w:val="24"/>
          <w:u w:val="single"/>
        </w:rPr>
        <w:t xml:space="preserve"> </w:t>
      </w:r>
      <w:r w:rsidRPr="005108E4">
        <w:rPr>
          <w:sz w:val="24"/>
          <w:u w:val="single"/>
        </w:rPr>
        <w:t>Intent</w:t>
      </w:r>
      <w:r w:rsidRPr="005108E4">
        <w:rPr>
          <w:sz w:val="24"/>
        </w:rPr>
        <w:t>.</w:t>
      </w:r>
      <w:r w:rsidRPr="005108E4">
        <w:rPr>
          <w:spacing w:val="48"/>
          <w:sz w:val="24"/>
        </w:rPr>
        <w:t xml:space="preserve"> </w:t>
      </w:r>
      <w:r w:rsidRPr="005108E4">
        <w:rPr>
          <w:sz w:val="24"/>
        </w:rPr>
        <w:t>An</w:t>
      </w:r>
      <w:r w:rsidRPr="005108E4">
        <w:rPr>
          <w:spacing w:val="-6"/>
          <w:sz w:val="24"/>
        </w:rPr>
        <w:t xml:space="preserve"> </w:t>
      </w:r>
      <w:r w:rsidRPr="005108E4">
        <w:rPr>
          <w:sz w:val="24"/>
        </w:rPr>
        <w:t>applicant</w:t>
      </w:r>
      <w:r w:rsidRPr="005108E4">
        <w:rPr>
          <w:spacing w:val="-6"/>
          <w:sz w:val="24"/>
        </w:rPr>
        <w:t xml:space="preserve"> </w:t>
      </w:r>
      <w:r w:rsidRPr="005108E4">
        <w:rPr>
          <w:sz w:val="24"/>
        </w:rPr>
        <w:t>for</w:t>
      </w:r>
      <w:r w:rsidRPr="005108E4">
        <w:rPr>
          <w:spacing w:val="-8"/>
          <w:sz w:val="24"/>
        </w:rPr>
        <w:t xml:space="preserve"> </w:t>
      </w:r>
      <w:r w:rsidRPr="005108E4">
        <w:rPr>
          <w:sz w:val="24"/>
        </w:rPr>
        <w:t>an</w:t>
      </w:r>
      <w:r w:rsidRPr="005108E4">
        <w:rPr>
          <w:spacing w:val="-6"/>
          <w:sz w:val="24"/>
        </w:rPr>
        <w:t xml:space="preserve"> </w:t>
      </w:r>
      <w:r w:rsidRPr="005108E4">
        <w:rPr>
          <w:sz w:val="24"/>
        </w:rPr>
        <w:t>MTC</w:t>
      </w:r>
      <w:r w:rsidRPr="005108E4">
        <w:rPr>
          <w:spacing w:val="-6"/>
          <w:sz w:val="24"/>
        </w:rPr>
        <w:t xml:space="preserve"> </w:t>
      </w:r>
      <w:r w:rsidRPr="005108E4">
        <w:rPr>
          <w:sz w:val="24"/>
        </w:rPr>
        <w:t>License</w:t>
      </w:r>
      <w:r w:rsidRPr="005108E4">
        <w:rPr>
          <w:spacing w:val="-9"/>
          <w:sz w:val="24"/>
        </w:rPr>
        <w:t xml:space="preserve"> </w:t>
      </w:r>
      <w:r w:rsidRPr="005108E4">
        <w:rPr>
          <w:sz w:val="24"/>
        </w:rPr>
        <w:t>shall</w:t>
      </w:r>
      <w:r w:rsidRPr="005108E4">
        <w:rPr>
          <w:spacing w:val="-9"/>
          <w:sz w:val="24"/>
        </w:rPr>
        <w:t xml:space="preserve"> </w:t>
      </w:r>
      <w:r w:rsidRPr="005108E4">
        <w:rPr>
          <w:sz w:val="24"/>
        </w:rPr>
        <w:t>submit</w:t>
      </w:r>
      <w:r w:rsidRPr="005108E4">
        <w:rPr>
          <w:spacing w:val="-8"/>
          <w:sz w:val="24"/>
        </w:rPr>
        <w:t xml:space="preserve"> </w:t>
      </w:r>
      <w:r w:rsidRPr="005108E4">
        <w:rPr>
          <w:sz w:val="24"/>
        </w:rPr>
        <w:t>the</w:t>
      </w:r>
      <w:r w:rsidRPr="005108E4">
        <w:rPr>
          <w:spacing w:val="-10"/>
          <w:sz w:val="24"/>
        </w:rPr>
        <w:t xml:space="preserve"> </w:t>
      </w:r>
      <w:r w:rsidRPr="005108E4">
        <w:rPr>
          <w:sz w:val="24"/>
        </w:rPr>
        <w:t>following</w:t>
      </w:r>
      <w:r w:rsidRPr="005108E4">
        <w:rPr>
          <w:spacing w:val="-11"/>
          <w:sz w:val="24"/>
        </w:rPr>
        <w:t xml:space="preserve"> </w:t>
      </w:r>
      <w:r w:rsidRPr="005108E4">
        <w:rPr>
          <w:sz w:val="24"/>
        </w:rPr>
        <w:t>as part of the Application of</w:t>
      </w:r>
      <w:r w:rsidRPr="005108E4">
        <w:rPr>
          <w:spacing w:val="-7"/>
          <w:sz w:val="24"/>
        </w:rPr>
        <w:t xml:space="preserve"> </w:t>
      </w:r>
      <w:r w:rsidRPr="005108E4">
        <w:rPr>
          <w:sz w:val="24"/>
        </w:rPr>
        <w:t>Intent:</w:t>
      </w:r>
    </w:p>
    <w:p w14:paraId="0006AEDC" w14:textId="77777777" w:rsidR="00DA2759" w:rsidRPr="005108E4" w:rsidRDefault="009A7511">
      <w:pPr>
        <w:pStyle w:val="ListParagraph"/>
        <w:numPr>
          <w:ilvl w:val="4"/>
          <w:numId w:val="52"/>
        </w:numPr>
        <w:tabs>
          <w:tab w:val="left" w:pos="2585"/>
        </w:tabs>
        <w:spacing w:before="2" w:line="242" w:lineRule="auto"/>
        <w:ind w:right="117" w:firstLine="0"/>
        <w:rPr>
          <w:sz w:val="24"/>
        </w:rPr>
      </w:pPr>
      <w:r w:rsidRPr="005108E4">
        <w:rPr>
          <w:sz w:val="24"/>
        </w:rPr>
        <w:t>Documentation  that  it  is  an  entity   in   good   standing   as   specified   in  935</w:t>
      </w:r>
      <w:r w:rsidRPr="005108E4">
        <w:rPr>
          <w:spacing w:val="-10"/>
          <w:sz w:val="24"/>
        </w:rPr>
        <w:t xml:space="preserve"> </w:t>
      </w:r>
      <w:r w:rsidRPr="005108E4">
        <w:rPr>
          <w:sz w:val="24"/>
        </w:rPr>
        <w:t>CMR</w:t>
      </w:r>
      <w:r w:rsidRPr="005108E4">
        <w:rPr>
          <w:spacing w:val="-9"/>
          <w:sz w:val="24"/>
        </w:rPr>
        <w:t xml:space="preserve"> </w:t>
      </w:r>
      <w:r w:rsidRPr="005108E4">
        <w:rPr>
          <w:sz w:val="24"/>
        </w:rPr>
        <w:t>501.050,</w:t>
      </w:r>
      <w:r w:rsidRPr="005108E4">
        <w:rPr>
          <w:spacing w:val="-10"/>
          <w:sz w:val="24"/>
        </w:rPr>
        <w:t xml:space="preserve"> </w:t>
      </w:r>
      <w:r w:rsidRPr="005108E4">
        <w:rPr>
          <w:sz w:val="24"/>
        </w:rPr>
        <w:t>as</w:t>
      </w:r>
      <w:r w:rsidRPr="005108E4">
        <w:rPr>
          <w:spacing w:val="-10"/>
          <w:sz w:val="24"/>
        </w:rPr>
        <w:t xml:space="preserve"> </w:t>
      </w:r>
      <w:r w:rsidRPr="005108E4">
        <w:rPr>
          <w:sz w:val="24"/>
        </w:rPr>
        <w:t>well</w:t>
      </w:r>
      <w:r w:rsidRPr="005108E4">
        <w:rPr>
          <w:spacing w:val="-12"/>
          <w:sz w:val="24"/>
        </w:rPr>
        <w:t xml:space="preserve"> </w:t>
      </w:r>
      <w:r w:rsidRPr="005108E4">
        <w:rPr>
          <w:sz w:val="24"/>
        </w:rPr>
        <w:t>as</w:t>
      </w:r>
      <w:r w:rsidRPr="005108E4">
        <w:rPr>
          <w:spacing w:val="-9"/>
          <w:sz w:val="24"/>
        </w:rPr>
        <w:t xml:space="preserve"> </w:t>
      </w:r>
      <w:r w:rsidRPr="005108E4">
        <w:rPr>
          <w:sz w:val="24"/>
        </w:rPr>
        <w:t>a</w:t>
      </w:r>
      <w:r w:rsidRPr="005108E4">
        <w:rPr>
          <w:spacing w:val="-11"/>
          <w:sz w:val="24"/>
        </w:rPr>
        <w:t xml:space="preserve"> </w:t>
      </w:r>
      <w:r w:rsidRPr="005108E4">
        <w:rPr>
          <w:sz w:val="24"/>
        </w:rPr>
        <w:t>list</w:t>
      </w:r>
      <w:r w:rsidRPr="005108E4">
        <w:rPr>
          <w:spacing w:val="-9"/>
          <w:sz w:val="24"/>
        </w:rPr>
        <w:t xml:space="preserve"> </w:t>
      </w:r>
      <w:r w:rsidRPr="005108E4">
        <w:rPr>
          <w:sz w:val="24"/>
        </w:rPr>
        <w:t>of</w:t>
      </w:r>
      <w:r w:rsidRPr="005108E4">
        <w:rPr>
          <w:spacing w:val="-10"/>
          <w:sz w:val="24"/>
        </w:rPr>
        <w:t xml:space="preserve"> </w:t>
      </w:r>
      <w:r w:rsidRPr="005108E4">
        <w:rPr>
          <w:sz w:val="24"/>
        </w:rPr>
        <w:t>all</w:t>
      </w:r>
      <w:r w:rsidRPr="005108E4">
        <w:rPr>
          <w:spacing w:val="-9"/>
          <w:sz w:val="24"/>
        </w:rPr>
        <w:t xml:space="preserve"> </w:t>
      </w:r>
      <w:r w:rsidRPr="005108E4">
        <w:rPr>
          <w:sz w:val="24"/>
        </w:rPr>
        <w:t>Executives</w:t>
      </w:r>
      <w:r w:rsidRPr="005108E4">
        <w:rPr>
          <w:spacing w:val="-10"/>
          <w:sz w:val="24"/>
        </w:rPr>
        <w:t xml:space="preserve"> </w:t>
      </w:r>
      <w:r w:rsidRPr="005108E4">
        <w:rPr>
          <w:sz w:val="24"/>
        </w:rPr>
        <w:t>of</w:t>
      </w:r>
      <w:r w:rsidRPr="005108E4">
        <w:rPr>
          <w:spacing w:val="-9"/>
          <w:sz w:val="24"/>
        </w:rPr>
        <w:t xml:space="preserve"> </w:t>
      </w:r>
      <w:r w:rsidRPr="005108E4">
        <w:rPr>
          <w:sz w:val="24"/>
        </w:rPr>
        <w:t>the</w:t>
      </w:r>
      <w:r w:rsidRPr="005108E4">
        <w:rPr>
          <w:spacing w:val="-11"/>
          <w:sz w:val="24"/>
        </w:rPr>
        <w:t xml:space="preserve"> </w:t>
      </w:r>
      <w:r w:rsidRPr="005108E4">
        <w:rPr>
          <w:sz w:val="24"/>
        </w:rPr>
        <w:t>proposed</w:t>
      </w:r>
      <w:r w:rsidRPr="005108E4">
        <w:rPr>
          <w:spacing w:val="-10"/>
          <w:sz w:val="24"/>
        </w:rPr>
        <w:t xml:space="preserve"> </w:t>
      </w:r>
      <w:r w:rsidRPr="005108E4">
        <w:rPr>
          <w:sz w:val="24"/>
        </w:rPr>
        <w:t>MTC,</w:t>
      </w:r>
      <w:r w:rsidRPr="005108E4">
        <w:rPr>
          <w:spacing w:val="-10"/>
          <w:sz w:val="24"/>
        </w:rPr>
        <w:t xml:space="preserve"> </w:t>
      </w:r>
      <w:r w:rsidRPr="005108E4">
        <w:rPr>
          <w:sz w:val="24"/>
        </w:rPr>
        <w:t>and</w:t>
      </w:r>
      <w:r w:rsidRPr="005108E4">
        <w:rPr>
          <w:spacing w:val="-10"/>
          <w:sz w:val="24"/>
        </w:rPr>
        <w:t xml:space="preserve"> </w:t>
      </w:r>
      <w:r w:rsidRPr="005108E4">
        <w:rPr>
          <w:sz w:val="24"/>
        </w:rPr>
        <w:t>a</w:t>
      </w:r>
      <w:r w:rsidRPr="005108E4">
        <w:rPr>
          <w:spacing w:val="-11"/>
          <w:sz w:val="24"/>
        </w:rPr>
        <w:t xml:space="preserve"> </w:t>
      </w:r>
      <w:r w:rsidRPr="005108E4">
        <w:rPr>
          <w:sz w:val="24"/>
        </w:rPr>
        <w:t>list</w:t>
      </w:r>
      <w:r w:rsidRPr="005108E4">
        <w:rPr>
          <w:spacing w:val="-8"/>
          <w:sz w:val="24"/>
        </w:rPr>
        <w:t xml:space="preserve"> </w:t>
      </w:r>
      <w:r w:rsidRPr="005108E4">
        <w:rPr>
          <w:sz w:val="24"/>
        </w:rPr>
        <w:t xml:space="preserve">of all members, if </w:t>
      </w:r>
      <w:r w:rsidRPr="005108E4">
        <w:rPr>
          <w:spacing w:val="-3"/>
          <w:sz w:val="24"/>
        </w:rPr>
        <w:t xml:space="preserve">any, </w:t>
      </w:r>
      <w:r w:rsidRPr="005108E4">
        <w:rPr>
          <w:sz w:val="24"/>
        </w:rPr>
        <w:t>of the</w:t>
      </w:r>
      <w:r w:rsidRPr="005108E4">
        <w:rPr>
          <w:spacing w:val="-5"/>
          <w:sz w:val="24"/>
        </w:rPr>
        <w:t xml:space="preserve"> </w:t>
      </w:r>
      <w:r w:rsidRPr="005108E4">
        <w:rPr>
          <w:sz w:val="24"/>
        </w:rPr>
        <w:t>entity;</w:t>
      </w:r>
    </w:p>
    <w:p w14:paraId="1B6EEE4A" w14:textId="77777777" w:rsidR="00DA2759" w:rsidRPr="005108E4" w:rsidRDefault="009A7511">
      <w:pPr>
        <w:pStyle w:val="ListParagraph"/>
        <w:numPr>
          <w:ilvl w:val="4"/>
          <w:numId w:val="52"/>
        </w:numPr>
        <w:tabs>
          <w:tab w:val="left" w:pos="2360"/>
        </w:tabs>
        <w:spacing w:before="1" w:line="242" w:lineRule="auto"/>
        <w:ind w:right="116" w:firstLine="0"/>
        <w:rPr>
          <w:sz w:val="24"/>
        </w:rPr>
      </w:pPr>
      <w:r w:rsidRPr="005108E4">
        <w:rPr>
          <w:sz w:val="24"/>
        </w:rPr>
        <w:t>Documentation</w:t>
      </w:r>
      <w:r w:rsidRPr="005108E4">
        <w:rPr>
          <w:spacing w:val="-17"/>
          <w:sz w:val="24"/>
        </w:rPr>
        <w:t xml:space="preserve"> </w:t>
      </w:r>
      <w:r w:rsidRPr="005108E4">
        <w:rPr>
          <w:sz w:val="24"/>
        </w:rPr>
        <w:t>that</w:t>
      </w:r>
      <w:r w:rsidRPr="005108E4">
        <w:rPr>
          <w:spacing w:val="-16"/>
          <w:sz w:val="24"/>
        </w:rPr>
        <w:t xml:space="preserve"> </w:t>
      </w:r>
      <w:r w:rsidRPr="005108E4">
        <w:rPr>
          <w:sz w:val="24"/>
        </w:rPr>
        <w:t>it</w:t>
      </w:r>
      <w:r w:rsidRPr="005108E4">
        <w:rPr>
          <w:spacing w:val="-16"/>
          <w:sz w:val="24"/>
        </w:rPr>
        <w:t xml:space="preserve"> </w:t>
      </w:r>
      <w:r w:rsidRPr="005108E4">
        <w:rPr>
          <w:sz w:val="24"/>
        </w:rPr>
        <w:t>has</w:t>
      </w:r>
      <w:r w:rsidRPr="005108E4">
        <w:rPr>
          <w:spacing w:val="-16"/>
          <w:sz w:val="24"/>
        </w:rPr>
        <w:t xml:space="preserve"> </w:t>
      </w:r>
      <w:r w:rsidRPr="005108E4">
        <w:rPr>
          <w:sz w:val="24"/>
        </w:rPr>
        <w:t>at</w:t>
      </w:r>
      <w:r w:rsidRPr="005108E4">
        <w:rPr>
          <w:spacing w:val="-16"/>
          <w:sz w:val="24"/>
        </w:rPr>
        <w:t xml:space="preserve"> </w:t>
      </w:r>
      <w:r w:rsidRPr="005108E4">
        <w:rPr>
          <w:sz w:val="24"/>
        </w:rPr>
        <w:t>least</w:t>
      </w:r>
      <w:r w:rsidRPr="005108E4">
        <w:rPr>
          <w:spacing w:val="-16"/>
          <w:sz w:val="24"/>
        </w:rPr>
        <w:t xml:space="preserve"> </w:t>
      </w:r>
      <w:r w:rsidRPr="005108E4">
        <w:rPr>
          <w:sz w:val="24"/>
        </w:rPr>
        <w:t>$500,000</w:t>
      </w:r>
      <w:r w:rsidRPr="005108E4">
        <w:rPr>
          <w:spacing w:val="-17"/>
          <w:sz w:val="24"/>
        </w:rPr>
        <w:t xml:space="preserve"> </w:t>
      </w:r>
      <w:r w:rsidRPr="005108E4">
        <w:rPr>
          <w:sz w:val="24"/>
        </w:rPr>
        <w:t>in</w:t>
      </w:r>
      <w:r w:rsidRPr="005108E4">
        <w:rPr>
          <w:spacing w:val="-17"/>
          <w:sz w:val="24"/>
        </w:rPr>
        <w:t xml:space="preserve"> </w:t>
      </w:r>
      <w:r w:rsidRPr="005108E4">
        <w:rPr>
          <w:sz w:val="24"/>
        </w:rPr>
        <w:t>its</w:t>
      </w:r>
      <w:r w:rsidRPr="005108E4">
        <w:rPr>
          <w:spacing w:val="-16"/>
          <w:sz w:val="24"/>
        </w:rPr>
        <w:t xml:space="preserve"> </w:t>
      </w:r>
      <w:r w:rsidRPr="005108E4">
        <w:rPr>
          <w:sz w:val="24"/>
        </w:rPr>
        <w:t>control</w:t>
      </w:r>
      <w:r w:rsidRPr="005108E4">
        <w:rPr>
          <w:spacing w:val="-16"/>
          <w:sz w:val="24"/>
        </w:rPr>
        <w:t xml:space="preserve"> </w:t>
      </w:r>
      <w:r w:rsidRPr="005108E4">
        <w:rPr>
          <w:sz w:val="24"/>
        </w:rPr>
        <w:t>and</w:t>
      </w:r>
      <w:r w:rsidRPr="005108E4">
        <w:rPr>
          <w:spacing w:val="-17"/>
          <w:sz w:val="24"/>
        </w:rPr>
        <w:t xml:space="preserve"> </w:t>
      </w:r>
      <w:r w:rsidRPr="005108E4">
        <w:rPr>
          <w:sz w:val="24"/>
        </w:rPr>
        <w:t>available,</w:t>
      </w:r>
      <w:r w:rsidRPr="005108E4">
        <w:rPr>
          <w:spacing w:val="-17"/>
          <w:sz w:val="24"/>
        </w:rPr>
        <w:t xml:space="preserve"> </w:t>
      </w:r>
      <w:r w:rsidRPr="005108E4">
        <w:rPr>
          <w:sz w:val="24"/>
        </w:rPr>
        <w:t>as</w:t>
      </w:r>
      <w:r w:rsidRPr="005108E4">
        <w:rPr>
          <w:spacing w:val="-16"/>
          <w:sz w:val="24"/>
        </w:rPr>
        <w:t xml:space="preserve"> </w:t>
      </w:r>
      <w:r w:rsidRPr="005108E4">
        <w:rPr>
          <w:sz w:val="24"/>
        </w:rPr>
        <w:t xml:space="preserve">evidenced by bank statements, lines of credit, or the equivalent, to ensure that the applicant has sufficient resources to operate. 935 CMR 501.101(2) may be fulfilled through demonstration of pooled resources among the individuals or entities affiliated with the applicant. </w:t>
      </w:r>
      <w:r w:rsidRPr="005108E4">
        <w:rPr>
          <w:spacing w:val="-3"/>
          <w:sz w:val="24"/>
        </w:rPr>
        <w:t xml:space="preserve">If </w:t>
      </w:r>
      <w:r w:rsidRPr="005108E4">
        <w:rPr>
          <w:sz w:val="24"/>
        </w:rPr>
        <w:t>an entity is submitting more than one application, the capital requirement shall be $400,000 for each subsequent</w:t>
      </w:r>
      <w:r w:rsidRPr="005108E4">
        <w:rPr>
          <w:spacing w:val="-9"/>
          <w:sz w:val="24"/>
        </w:rPr>
        <w:t xml:space="preserve"> </w:t>
      </w:r>
      <w:r w:rsidRPr="005108E4">
        <w:rPr>
          <w:sz w:val="24"/>
        </w:rPr>
        <w:t>application;</w:t>
      </w:r>
    </w:p>
    <w:p w14:paraId="179EF6DD" w14:textId="77777777" w:rsidR="00DA2759" w:rsidRPr="005108E4" w:rsidRDefault="009A7511">
      <w:pPr>
        <w:pStyle w:val="ListParagraph"/>
        <w:numPr>
          <w:ilvl w:val="4"/>
          <w:numId w:val="52"/>
        </w:numPr>
        <w:tabs>
          <w:tab w:val="left" w:pos="2453"/>
        </w:tabs>
        <w:spacing w:line="242" w:lineRule="auto"/>
        <w:ind w:right="117" w:firstLine="0"/>
        <w:rPr>
          <w:sz w:val="24"/>
        </w:rPr>
      </w:pPr>
      <w:r w:rsidRPr="005108E4">
        <w:rPr>
          <w:sz w:val="24"/>
        </w:rPr>
        <w:t>An attestation signed by an authorized designee of the entity that if the entity is allowed</w:t>
      </w:r>
      <w:r w:rsidRPr="005108E4">
        <w:rPr>
          <w:spacing w:val="-9"/>
          <w:sz w:val="24"/>
        </w:rPr>
        <w:t xml:space="preserve"> </w:t>
      </w:r>
      <w:r w:rsidRPr="005108E4">
        <w:rPr>
          <w:sz w:val="24"/>
        </w:rPr>
        <w:t>to</w:t>
      </w:r>
      <w:r w:rsidRPr="005108E4">
        <w:rPr>
          <w:spacing w:val="-9"/>
          <w:sz w:val="24"/>
        </w:rPr>
        <w:t xml:space="preserve"> </w:t>
      </w:r>
      <w:r w:rsidRPr="005108E4">
        <w:rPr>
          <w:sz w:val="24"/>
        </w:rPr>
        <w:t>proceed</w:t>
      </w:r>
      <w:r w:rsidRPr="005108E4">
        <w:rPr>
          <w:spacing w:val="-9"/>
          <w:sz w:val="24"/>
        </w:rPr>
        <w:t xml:space="preserve"> </w:t>
      </w:r>
      <w:r w:rsidRPr="005108E4">
        <w:rPr>
          <w:sz w:val="24"/>
        </w:rPr>
        <w:t>to</w:t>
      </w:r>
      <w:r w:rsidRPr="005108E4">
        <w:rPr>
          <w:spacing w:val="-9"/>
          <w:sz w:val="24"/>
        </w:rPr>
        <w:t xml:space="preserve"> </w:t>
      </w:r>
      <w:r w:rsidRPr="005108E4">
        <w:rPr>
          <w:sz w:val="24"/>
        </w:rPr>
        <w:t>the</w:t>
      </w:r>
      <w:r w:rsidRPr="005108E4">
        <w:rPr>
          <w:spacing w:val="-10"/>
          <w:sz w:val="24"/>
        </w:rPr>
        <w:t xml:space="preserve"> </w:t>
      </w:r>
      <w:r w:rsidRPr="005108E4">
        <w:rPr>
          <w:sz w:val="24"/>
        </w:rPr>
        <w:t>Management</w:t>
      </w:r>
      <w:r w:rsidRPr="005108E4">
        <w:rPr>
          <w:spacing w:val="-9"/>
          <w:sz w:val="24"/>
        </w:rPr>
        <w:t xml:space="preserve"> </w:t>
      </w:r>
      <w:r w:rsidRPr="005108E4">
        <w:rPr>
          <w:sz w:val="24"/>
        </w:rPr>
        <w:t>and</w:t>
      </w:r>
      <w:r w:rsidRPr="005108E4">
        <w:rPr>
          <w:spacing w:val="-7"/>
          <w:sz w:val="24"/>
        </w:rPr>
        <w:t xml:space="preserve"> </w:t>
      </w:r>
      <w:r w:rsidRPr="005108E4">
        <w:rPr>
          <w:sz w:val="24"/>
        </w:rPr>
        <w:t>Operations</w:t>
      </w:r>
      <w:r w:rsidRPr="005108E4">
        <w:rPr>
          <w:spacing w:val="-7"/>
          <w:sz w:val="24"/>
        </w:rPr>
        <w:t xml:space="preserve"> </w:t>
      </w:r>
      <w:r w:rsidRPr="005108E4">
        <w:rPr>
          <w:sz w:val="24"/>
        </w:rPr>
        <w:t>Profile,</w:t>
      </w:r>
      <w:r w:rsidRPr="005108E4">
        <w:rPr>
          <w:spacing w:val="-7"/>
          <w:sz w:val="24"/>
        </w:rPr>
        <w:t xml:space="preserve"> </w:t>
      </w:r>
      <w:r w:rsidRPr="005108E4">
        <w:rPr>
          <w:sz w:val="24"/>
        </w:rPr>
        <w:t>the</w:t>
      </w:r>
      <w:r w:rsidRPr="005108E4">
        <w:rPr>
          <w:spacing w:val="-8"/>
          <w:sz w:val="24"/>
        </w:rPr>
        <w:t xml:space="preserve"> </w:t>
      </w:r>
      <w:r w:rsidRPr="005108E4">
        <w:rPr>
          <w:sz w:val="24"/>
        </w:rPr>
        <w:t>entity</w:t>
      </w:r>
      <w:r w:rsidRPr="005108E4">
        <w:rPr>
          <w:spacing w:val="-13"/>
          <w:sz w:val="24"/>
        </w:rPr>
        <w:t xml:space="preserve"> </w:t>
      </w:r>
      <w:r w:rsidRPr="005108E4">
        <w:rPr>
          <w:sz w:val="24"/>
        </w:rPr>
        <w:t>is</w:t>
      </w:r>
      <w:r w:rsidRPr="005108E4">
        <w:rPr>
          <w:spacing w:val="-9"/>
          <w:sz w:val="24"/>
        </w:rPr>
        <w:t xml:space="preserve"> </w:t>
      </w:r>
      <w:r w:rsidRPr="005108E4">
        <w:rPr>
          <w:sz w:val="24"/>
        </w:rPr>
        <w:t>prepared</w:t>
      </w:r>
      <w:r w:rsidRPr="005108E4">
        <w:rPr>
          <w:spacing w:val="-9"/>
          <w:sz w:val="24"/>
        </w:rPr>
        <w:t xml:space="preserve"> </w:t>
      </w:r>
      <w:r w:rsidRPr="005108E4">
        <w:rPr>
          <w:sz w:val="24"/>
        </w:rPr>
        <w:t>to pay a nonrefundable application fee as specified in the applicable</w:t>
      </w:r>
      <w:r w:rsidRPr="005108E4">
        <w:rPr>
          <w:spacing w:val="-36"/>
          <w:sz w:val="24"/>
        </w:rPr>
        <w:t xml:space="preserve"> </w:t>
      </w:r>
      <w:r w:rsidRPr="005108E4">
        <w:rPr>
          <w:sz w:val="24"/>
        </w:rPr>
        <w:t>notice;</w:t>
      </w:r>
    </w:p>
    <w:p w14:paraId="487144AA" w14:textId="77777777" w:rsidR="00DA2759" w:rsidRPr="005108E4" w:rsidRDefault="009A7511">
      <w:pPr>
        <w:pStyle w:val="ListParagraph"/>
        <w:numPr>
          <w:ilvl w:val="4"/>
          <w:numId w:val="52"/>
        </w:numPr>
        <w:tabs>
          <w:tab w:val="left" w:pos="2396"/>
        </w:tabs>
        <w:spacing w:before="2"/>
        <w:ind w:left="2395" w:hanging="361"/>
        <w:rPr>
          <w:sz w:val="24"/>
        </w:rPr>
      </w:pPr>
      <w:r w:rsidRPr="005108E4">
        <w:rPr>
          <w:sz w:val="24"/>
        </w:rPr>
        <w:t>The requisite nonrefundable application fee;</w:t>
      </w:r>
      <w:r w:rsidRPr="005108E4">
        <w:rPr>
          <w:spacing w:val="-10"/>
          <w:sz w:val="24"/>
        </w:rPr>
        <w:t xml:space="preserve"> </w:t>
      </w:r>
      <w:r w:rsidRPr="005108E4">
        <w:rPr>
          <w:sz w:val="24"/>
        </w:rPr>
        <w:t>and</w:t>
      </w:r>
    </w:p>
    <w:p w14:paraId="3C64196E" w14:textId="77777777" w:rsidR="00DA2759" w:rsidRPr="005108E4" w:rsidRDefault="009A7511">
      <w:pPr>
        <w:pStyle w:val="ListParagraph"/>
        <w:numPr>
          <w:ilvl w:val="4"/>
          <w:numId w:val="52"/>
        </w:numPr>
        <w:tabs>
          <w:tab w:val="left" w:pos="2456"/>
        </w:tabs>
        <w:spacing w:before="4"/>
        <w:ind w:left="2455" w:hanging="421"/>
        <w:rPr>
          <w:sz w:val="24"/>
        </w:rPr>
      </w:pPr>
      <w:r w:rsidRPr="005108E4">
        <w:rPr>
          <w:sz w:val="24"/>
        </w:rPr>
        <w:t>Any other information required by the</w:t>
      </w:r>
      <w:r w:rsidRPr="005108E4">
        <w:rPr>
          <w:spacing w:val="-24"/>
          <w:sz w:val="24"/>
        </w:rPr>
        <w:t xml:space="preserve"> </w:t>
      </w:r>
      <w:r w:rsidRPr="005108E4">
        <w:rPr>
          <w:sz w:val="24"/>
        </w:rPr>
        <w:t>Commission.</w:t>
      </w:r>
    </w:p>
    <w:p w14:paraId="67306B79" w14:textId="77777777" w:rsidR="00DA2759" w:rsidRPr="005108E4" w:rsidRDefault="009A7511">
      <w:pPr>
        <w:pStyle w:val="ListParagraph"/>
        <w:numPr>
          <w:ilvl w:val="3"/>
          <w:numId w:val="52"/>
        </w:numPr>
        <w:tabs>
          <w:tab w:val="left" w:pos="2084"/>
        </w:tabs>
        <w:spacing w:before="3" w:line="242" w:lineRule="auto"/>
        <w:ind w:right="116" w:firstLine="0"/>
        <w:rPr>
          <w:sz w:val="24"/>
        </w:rPr>
      </w:pPr>
      <w:r w:rsidRPr="005108E4">
        <w:rPr>
          <w:sz w:val="24"/>
          <w:u w:val="single"/>
        </w:rPr>
        <w:t>Management</w:t>
      </w:r>
      <w:r w:rsidRPr="005108E4">
        <w:rPr>
          <w:spacing w:val="-20"/>
          <w:sz w:val="24"/>
          <w:u w:val="single"/>
        </w:rPr>
        <w:t xml:space="preserve"> </w:t>
      </w:r>
      <w:r w:rsidRPr="005108E4">
        <w:rPr>
          <w:sz w:val="24"/>
          <w:u w:val="single"/>
        </w:rPr>
        <w:t>and</w:t>
      </w:r>
      <w:r w:rsidRPr="005108E4">
        <w:rPr>
          <w:spacing w:val="-20"/>
          <w:sz w:val="24"/>
          <w:u w:val="single"/>
        </w:rPr>
        <w:t xml:space="preserve"> </w:t>
      </w:r>
      <w:r w:rsidRPr="005108E4">
        <w:rPr>
          <w:sz w:val="24"/>
          <w:u w:val="single"/>
        </w:rPr>
        <w:t>Operations</w:t>
      </w:r>
      <w:r w:rsidRPr="005108E4">
        <w:rPr>
          <w:spacing w:val="-20"/>
          <w:sz w:val="24"/>
          <w:u w:val="single"/>
        </w:rPr>
        <w:t xml:space="preserve"> </w:t>
      </w:r>
      <w:r w:rsidRPr="005108E4">
        <w:rPr>
          <w:sz w:val="24"/>
          <w:u w:val="single"/>
        </w:rPr>
        <w:t>Profile</w:t>
      </w:r>
      <w:r w:rsidRPr="005108E4">
        <w:rPr>
          <w:sz w:val="24"/>
        </w:rPr>
        <w:t>.</w:t>
      </w:r>
      <w:r w:rsidRPr="005108E4">
        <w:rPr>
          <w:spacing w:val="20"/>
          <w:sz w:val="24"/>
        </w:rPr>
        <w:t xml:space="preserve"> </w:t>
      </w:r>
      <w:r w:rsidRPr="005108E4">
        <w:rPr>
          <w:sz w:val="24"/>
        </w:rPr>
        <w:t>Within</w:t>
      </w:r>
      <w:r w:rsidRPr="005108E4">
        <w:rPr>
          <w:spacing w:val="-20"/>
          <w:sz w:val="24"/>
        </w:rPr>
        <w:t xml:space="preserve"> </w:t>
      </w:r>
      <w:r w:rsidRPr="005108E4">
        <w:rPr>
          <w:sz w:val="24"/>
        </w:rPr>
        <w:t>45</w:t>
      </w:r>
      <w:r w:rsidRPr="005108E4">
        <w:rPr>
          <w:spacing w:val="-18"/>
          <w:sz w:val="24"/>
        </w:rPr>
        <w:t xml:space="preserve"> </w:t>
      </w:r>
      <w:r w:rsidRPr="005108E4">
        <w:rPr>
          <w:spacing w:val="-3"/>
          <w:sz w:val="24"/>
        </w:rPr>
        <w:t>days</w:t>
      </w:r>
      <w:r w:rsidRPr="005108E4">
        <w:rPr>
          <w:spacing w:val="-18"/>
          <w:sz w:val="24"/>
        </w:rPr>
        <w:t xml:space="preserve"> </w:t>
      </w:r>
      <w:r w:rsidRPr="005108E4">
        <w:rPr>
          <w:sz w:val="24"/>
        </w:rPr>
        <w:t>after</w:t>
      </w:r>
      <w:r w:rsidRPr="005108E4">
        <w:rPr>
          <w:spacing w:val="-19"/>
          <w:sz w:val="24"/>
        </w:rPr>
        <w:t xml:space="preserve"> </w:t>
      </w:r>
      <w:r w:rsidRPr="005108E4">
        <w:rPr>
          <w:sz w:val="24"/>
        </w:rPr>
        <w:t>receipt</w:t>
      </w:r>
      <w:r w:rsidRPr="005108E4">
        <w:rPr>
          <w:spacing w:val="-18"/>
          <w:sz w:val="24"/>
        </w:rPr>
        <w:t xml:space="preserve"> </w:t>
      </w:r>
      <w:r w:rsidRPr="005108E4">
        <w:rPr>
          <w:sz w:val="24"/>
        </w:rPr>
        <w:t>of</w:t>
      </w:r>
      <w:r w:rsidRPr="005108E4">
        <w:rPr>
          <w:spacing w:val="-19"/>
          <w:sz w:val="24"/>
        </w:rPr>
        <w:t xml:space="preserve"> </w:t>
      </w:r>
      <w:r w:rsidRPr="005108E4">
        <w:rPr>
          <w:sz w:val="24"/>
        </w:rPr>
        <w:t>an</w:t>
      </w:r>
      <w:r w:rsidRPr="005108E4">
        <w:rPr>
          <w:spacing w:val="-18"/>
          <w:sz w:val="24"/>
        </w:rPr>
        <w:t xml:space="preserve"> </w:t>
      </w:r>
      <w:r w:rsidRPr="005108E4">
        <w:rPr>
          <w:sz w:val="24"/>
        </w:rPr>
        <w:t>invitation</w:t>
      </w:r>
      <w:r w:rsidRPr="005108E4">
        <w:rPr>
          <w:spacing w:val="-18"/>
          <w:sz w:val="24"/>
        </w:rPr>
        <w:t xml:space="preserve"> </w:t>
      </w:r>
      <w:r w:rsidRPr="005108E4">
        <w:rPr>
          <w:sz w:val="24"/>
        </w:rPr>
        <w:t>to</w:t>
      </w:r>
      <w:r w:rsidRPr="005108E4">
        <w:rPr>
          <w:spacing w:val="-18"/>
          <w:sz w:val="24"/>
        </w:rPr>
        <w:t xml:space="preserve"> </w:t>
      </w:r>
      <w:r w:rsidRPr="005108E4">
        <w:rPr>
          <w:sz w:val="24"/>
        </w:rPr>
        <w:t>the Management and Operations Profile, the applicant shall submit a response in a form and manner specified by the Commission, which</w:t>
      </w:r>
      <w:r w:rsidRPr="005108E4">
        <w:rPr>
          <w:spacing w:val="-17"/>
          <w:sz w:val="24"/>
        </w:rPr>
        <w:t xml:space="preserve"> </w:t>
      </w:r>
      <w:r w:rsidRPr="005108E4">
        <w:rPr>
          <w:sz w:val="24"/>
        </w:rPr>
        <w:t>includes:</w:t>
      </w:r>
    </w:p>
    <w:p w14:paraId="4797EAFB" w14:textId="77777777" w:rsidR="00DA2759" w:rsidRPr="005108E4" w:rsidRDefault="009A7511">
      <w:pPr>
        <w:pStyle w:val="ListParagraph"/>
        <w:numPr>
          <w:ilvl w:val="4"/>
          <w:numId w:val="52"/>
        </w:numPr>
        <w:tabs>
          <w:tab w:val="left" w:pos="2352"/>
        </w:tabs>
        <w:spacing w:before="4" w:line="242" w:lineRule="auto"/>
        <w:ind w:right="118" w:firstLine="0"/>
        <w:rPr>
          <w:sz w:val="24"/>
        </w:rPr>
      </w:pPr>
      <w:r w:rsidRPr="005108E4">
        <w:rPr>
          <w:sz w:val="24"/>
        </w:rPr>
        <w:t>Detailed</w:t>
      </w:r>
      <w:r w:rsidRPr="005108E4">
        <w:rPr>
          <w:spacing w:val="-21"/>
          <w:sz w:val="24"/>
        </w:rPr>
        <w:t xml:space="preserve"> </w:t>
      </w:r>
      <w:r w:rsidRPr="005108E4">
        <w:rPr>
          <w:sz w:val="24"/>
        </w:rPr>
        <w:t>information</w:t>
      </w:r>
      <w:r w:rsidRPr="005108E4">
        <w:rPr>
          <w:spacing w:val="-20"/>
          <w:sz w:val="24"/>
        </w:rPr>
        <w:t xml:space="preserve"> </w:t>
      </w:r>
      <w:r w:rsidRPr="005108E4">
        <w:rPr>
          <w:sz w:val="24"/>
        </w:rPr>
        <w:t>regarding</w:t>
      </w:r>
      <w:r w:rsidRPr="005108E4">
        <w:rPr>
          <w:spacing w:val="-24"/>
          <w:sz w:val="24"/>
        </w:rPr>
        <w:t xml:space="preserve"> </w:t>
      </w:r>
      <w:r w:rsidRPr="005108E4">
        <w:rPr>
          <w:sz w:val="24"/>
        </w:rPr>
        <w:t>entity,</w:t>
      </w:r>
      <w:r w:rsidRPr="005108E4">
        <w:rPr>
          <w:spacing w:val="-22"/>
          <w:sz w:val="24"/>
        </w:rPr>
        <w:t xml:space="preserve"> </w:t>
      </w:r>
      <w:r w:rsidRPr="005108E4">
        <w:rPr>
          <w:sz w:val="24"/>
        </w:rPr>
        <w:t>including</w:t>
      </w:r>
      <w:r w:rsidRPr="005108E4">
        <w:rPr>
          <w:spacing w:val="-24"/>
          <w:sz w:val="24"/>
        </w:rPr>
        <w:t xml:space="preserve"> </w:t>
      </w:r>
      <w:r w:rsidRPr="005108E4">
        <w:rPr>
          <w:sz w:val="24"/>
        </w:rPr>
        <w:t>the</w:t>
      </w:r>
      <w:r w:rsidRPr="005108E4">
        <w:rPr>
          <w:spacing w:val="-23"/>
          <w:sz w:val="24"/>
        </w:rPr>
        <w:t xml:space="preserve"> </w:t>
      </w:r>
      <w:r w:rsidRPr="005108E4">
        <w:rPr>
          <w:sz w:val="24"/>
        </w:rPr>
        <w:t>legal</w:t>
      </w:r>
      <w:r w:rsidRPr="005108E4">
        <w:rPr>
          <w:spacing w:val="-22"/>
          <w:sz w:val="24"/>
        </w:rPr>
        <w:t xml:space="preserve"> </w:t>
      </w:r>
      <w:r w:rsidRPr="005108E4">
        <w:rPr>
          <w:sz w:val="24"/>
        </w:rPr>
        <w:t>name,</w:t>
      </w:r>
      <w:r w:rsidRPr="005108E4">
        <w:rPr>
          <w:spacing w:val="-21"/>
          <w:sz w:val="24"/>
        </w:rPr>
        <w:t xml:space="preserve"> </w:t>
      </w:r>
      <w:r w:rsidRPr="005108E4">
        <w:rPr>
          <w:sz w:val="24"/>
        </w:rPr>
        <w:t>a</w:t>
      </w:r>
      <w:r w:rsidRPr="005108E4">
        <w:rPr>
          <w:spacing w:val="-23"/>
          <w:sz w:val="24"/>
        </w:rPr>
        <w:t xml:space="preserve"> </w:t>
      </w:r>
      <w:r w:rsidRPr="005108E4">
        <w:rPr>
          <w:sz w:val="24"/>
        </w:rPr>
        <w:t>copy</w:t>
      </w:r>
      <w:r w:rsidRPr="005108E4">
        <w:rPr>
          <w:spacing w:val="-29"/>
          <w:sz w:val="24"/>
        </w:rPr>
        <w:t xml:space="preserve"> </w:t>
      </w:r>
      <w:r w:rsidRPr="005108E4">
        <w:rPr>
          <w:sz w:val="24"/>
        </w:rPr>
        <w:t>of</w:t>
      </w:r>
      <w:r w:rsidRPr="005108E4">
        <w:rPr>
          <w:spacing w:val="-23"/>
          <w:sz w:val="24"/>
        </w:rPr>
        <w:t xml:space="preserve"> </w:t>
      </w:r>
      <w:r w:rsidRPr="005108E4">
        <w:rPr>
          <w:sz w:val="24"/>
        </w:rPr>
        <w:t>the</w:t>
      </w:r>
      <w:r w:rsidRPr="005108E4">
        <w:rPr>
          <w:spacing w:val="-21"/>
          <w:sz w:val="24"/>
        </w:rPr>
        <w:t xml:space="preserve"> </w:t>
      </w:r>
      <w:r w:rsidRPr="005108E4">
        <w:rPr>
          <w:sz w:val="24"/>
        </w:rPr>
        <w:t>articles of organization and</w:t>
      </w:r>
      <w:r w:rsidRPr="005108E4">
        <w:rPr>
          <w:spacing w:val="-4"/>
          <w:sz w:val="24"/>
        </w:rPr>
        <w:t xml:space="preserve"> </w:t>
      </w:r>
      <w:r w:rsidRPr="005108E4">
        <w:rPr>
          <w:sz w:val="24"/>
        </w:rPr>
        <w:t>bylaws;</w:t>
      </w:r>
    </w:p>
    <w:p w14:paraId="2A1E79D9" w14:textId="77777777" w:rsidR="00DA2759" w:rsidRPr="005108E4" w:rsidRDefault="009A7511">
      <w:pPr>
        <w:pStyle w:val="ListParagraph"/>
        <w:numPr>
          <w:ilvl w:val="4"/>
          <w:numId w:val="52"/>
        </w:numPr>
        <w:tabs>
          <w:tab w:val="left" w:pos="2362"/>
        </w:tabs>
        <w:spacing w:before="1" w:line="242" w:lineRule="auto"/>
        <w:ind w:right="116" w:firstLine="0"/>
        <w:rPr>
          <w:sz w:val="24"/>
        </w:rPr>
      </w:pPr>
      <w:r w:rsidRPr="005108E4">
        <w:rPr>
          <w:sz w:val="24"/>
        </w:rPr>
        <w:t>The</w:t>
      </w:r>
      <w:r w:rsidRPr="005108E4">
        <w:rPr>
          <w:spacing w:val="-15"/>
          <w:sz w:val="24"/>
        </w:rPr>
        <w:t xml:space="preserve"> </w:t>
      </w:r>
      <w:r w:rsidRPr="005108E4">
        <w:rPr>
          <w:sz w:val="24"/>
        </w:rPr>
        <w:t>name,</w:t>
      </w:r>
      <w:r w:rsidRPr="005108E4">
        <w:rPr>
          <w:spacing w:val="-13"/>
          <w:sz w:val="24"/>
        </w:rPr>
        <w:t xml:space="preserve"> </w:t>
      </w:r>
      <w:r w:rsidRPr="005108E4">
        <w:rPr>
          <w:sz w:val="24"/>
        </w:rPr>
        <w:t>address,</w:t>
      </w:r>
      <w:r w:rsidRPr="005108E4">
        <w:rPr>
          <w:spacing w:val="-17"/>
          <w:sz w:val="24"/>
        </w:rPr>
        <w:t xml:space="preserve"> </w:t>
      </w:r>
      <w:r w:rsidRPr="005108E4">
        <w:rPr>
          <w:sz w:val="24"/>
        </w:rPr>
        <w:t>date</w:t>
      </w:r>
      <w:r w:rsidRPr="005108E4">
        <w:rPr>
          <w:spacing w:val="-17"/>
          <w:sz w:val="24"/>
        </w:rPr>
        <w:t xml:space="preserve"> </w:t>
      </w:r>
      <w:r w:rsidRPr="005108E4">
        <w:rPr>
          <w:sz w:val="24"/>
        </w:rPr>
        <w:t>of</w:t>
      </w:r>
      <w:r w:rsidRPr="005108E4">
        <w:rPr>
          <w:spacing w:val="-16"/>
          <w:sz w:val="24"/>
        </w:rPr>
        <w:t xml:space="preserve"> </w:t>
      </w:r>
      <w:r w:rsidRPr="005108E4">
        <w:rPr>
          <w:sz w:val="24"/>
        </w:rPr>
        <w:t>birth,</w:t>
      </w:r>
      <w:r w:rsidRPr="005108E4">
        <w:rPr>
          <w:spacing w:val="-17"/>
          <w:sz w:val="24"/>
        </w:rPr>
        <w:t xml:space="preserve"> </w:t>
      </w:r>
      <w:r w:rsidRPr="005108E4">
        <w:rPr>
          <w:sz w:val="24"/>
        </w:rPr>
        <w:t>and</w:t>
      </w:r>
      <w:r w:rsidRPr="005108E4">
        <w:rPr>
          <w:spacing w:val="-16"/>
          <w:sz w:val="24"/>
        </w:rPr>
        <w:t xml:space="preserve"> </w:t>
      </w:r>
      <w:r w:rsidRPr="005108E4">
        <w:rPr>
          <w:sz w:val="24"/>
        </w:rPr>
        <w:t>resumés</w:t>
      </w:r>
      <w:r w:rsidRPr="005108E4">
        <w:rPr>
          <w:spacing w:val="-15"/>
          <w:sz w:val="24"/>
        </w:rPr>
        <w:t xml:space="preserve"> </w:t>
      </w:r>
      <w:r w:rsidRPr="005108E4">
        <w:rPr>
          <w:sz w:val="24"/>
        </w:rPr>
        <w:t>of</w:t>
      </w:r>
      <w:r w:rsidRPr="005108E4">
        <w:rPr>
          <w:spacing w:val="-17"/>
          <w:sz w:val="24"/>
        </w:rPr>
        <w:t xml:space="preserve"> </w:t>
      </w:r>
      <w:r w:rsidRPr="005108E4">
        <w:rPr>
          <w:sz w:val="24"/>
        </w:rPr>
        <w:t>each</w:t>
      </w:r>
      <w:r w:rsidRPr="005108E4">
        <w:rPr>
          <w:spacing w:val="-16"/>
          <w:sz w:val="24"/>
        </w:rPr>
        <w:t xml:space="preserve"> </w:t>
      </w:r>
      <w:r w:rsidRPr="005108E4">
        <w:rPr>
          <w:sz w:val="24"/>
        </w:rPr>
        <w:t>Executive</w:t>
      </w:r>
      <w:r w:rsidRPr="005108E4">
        <w:rPr>
          <w:spacing w:val="-17"/>
          <w:sz w:val="24"/>
        </w:rPr>
        <w:t xml:space="preserve"> </w:t>
      </w:r>
      <w:r w:rsidRPr="005108E4">
        <w:rPr>
          <w:sz w:val="24"/>
        </w:rPr>
        <w:t>of</w:t>
      </w:r>
      <w:r w:rsidRPr="005108E4">
        <w:rPr>
          <w:spacing w:val="-16"/>
          <w:sz w:val="24"/>
        </w:rPr>
        <w:t xml:space="preserve"> </w:t>
      </w:r>
      <w:r w:rsidRPr="005108E4">
        <w:rPr>
          <w:sz w:val="24"/>
        </w:rPr>
        <w:t>the</w:t>
      </w:r>
      <w:r w:rsidRPr="005108E4">
        <w:rPr>
          <w:spacing w:val="-18"/>
          <w:sz w:val="24"/>
        </w:rPr>
        <w:t xml:space="preserve"> </w:t>
      </w:r>
      <w:r w:rsidRPr="005108E4">
        <w:rPr>
          <w:sz w:val="24"/>
        </w:rPr>
        <w:t>applicant</w:t>
      </w:r>
      <w:r w:rsidRPr="005108E4">
        <w:rPr>
          <w:spacing w:val="-15"/>
          <w:sz w:val="24"/>
        </w:rPr>
        <w:t xml:space="preserve"> </w:t>
      </w:r>
      <w:r w:rsidRPr="005108E4">
        <w:rPr>
          <w:sz w:val="24"/>
        </w:rPr>
        <w:t>and of</w:t>
      </w:r>
      <w:r w:rsidRPr="005108E4">
        <w:rPr>
          <w:spacing w:val="-11"/>
          <w:sz w:val="24"/>
        </w:rPr>
        <w:t xml:space="preserve"> </w:t>
      </w:r>
      <w:r w:rsidRPr="005108E4">
        <w:rPr>
          <w:sz w:val="24"/>
        </w:rPr>
        <w:t>the</w:t>
      </w:r>
      <w:r w:rsidRPr="005108E4">
        <w:rPr>
          <w:spacing w:val="-9"/>
          <w:sz w:val="24"/>
        </w:rPr>
        <w:t xml:space="preserve"> </w:t>
      </w:r>
      <w:r w:rsidRPr="005108E4">
        <w:rPr>
          <w:sz w:val="24"/>
        </w:rPr>
        <w:t>members,</w:t>
      </w:r>
      <w:r w:rsidRPr="005108E4">
        <w:rPr>
          <w:spacing w:val="-11"/>
          <w:sz w:val="24"/>
        </w:rPr>
        <w:t xml:space="preserve"> </w:t>
      </w:r>
      <w:r w:rsidRPr="005108E4">
        <w:rPr>
          <w:sz w:val="24"/>
        </w:rPr>
        <w:t>if</w:t>
      </w:r>
      <w:r w:rsidRPr="005108E4">
        <w:rPr>
          <w:spacing w:val="-11"/>
          <w:sz w:val="24"/>
        </w:rPr>
        <w:t xml:space="preserve"> </w:t>
      </w:r>
      <w:r w:rsidRPr="005108E4">
        <w:rPr>
          <w:spacing w:val="-3"/>
          <w:sz w:val="24"/>
        </w:rPr>
        <w:t>any,</w:t>
      </w:r>
      <w:r w:rsidRPr="005108E4">
        <w:rPr>
          <w:spacing w:val="-11"/>
          <w:sz w:val="24"/>
        </w:rPr>
        <w:t xml:space="preserve"> </w:t>
      </w:r>
      <w:r w:rsidRPr="005108E4">
        <w:rPr>
          <w:sz w:val="24"/>
        </w:rPr>
        <w:t>of</w:t>
      </w:r>
      <w:r w:rsidRPr="005108E4">
        <w:rPr>
          <w:spacing w:val="-11"/>
          <w:sz w:val="24"/>
        </w:rPr>
        <w:t xml:space="preserve"> </w:t>
      </w:r>
      <w:r w:rsidRPr="005108E4">
        <w:rPr>
          <w:sz w:val="24"/>
        </w:rPr>
        <w:t>the</w:t>
      </w:r>
      <w:r w:rsidRPr="005108E4">
        <w:rPr>
          <w:spacing w:val="-12"/>
          <w:sz w:val="24"/>
        </w:rPr>
        <w:t xml:space="preserve"> </w:t>
      </w:r>
      <w:r w:rsidRPr="005108E4">
        <w:rPr>
          <w:sz w:val="24"/>
        </w:rPr>
        <w:t>entity,</w:t>
      </w:r>
      <w:r w:rsidRPr="005108E4">
        <w:rPr>
          <w:spacing w:val="-11"/>
          <w:sz w:val="24"/>
        </w:rPr>
        <w:t xml:space="preserve"> </w:t>
      </w:r>
      <w:r w:rsidRPr="005108E4">
        <w:rPr>
          <w:sz w:val="24"/>
        </w:rPr>
        <w:t>along</w:t>
      </w:r>
      <w:r w:rsidRPr="005108E4">
        <w:rPr>
          <w:spacing w:val="-12"/>
          <w:sz w:val="24"/>
        </w:rPr>
        <w:t xml:space="preserve"> </w:t>
      </w:r>
      <w:r w:rsidRPr="005108E4">
        <w:rPr>
          <w:sz w:val="24"/>
        </w:rPr>
        <w:t>with</w:t>
      </w:r>
      <w:r w:rsidRPr="005108E4">
        <w:rPr>
          <w:spacing w:val="-11"/>
          <w:sz w:val="24"/>
        </w:rPr>
        <w:t xml:space="preserve"> </w:t>
      </w:r>
      <w:r w:rsidRPr="005108E4">
        <w:rPr>
          <w:sz w:val="24"/>
        </w:rPr>
        <w:t>a</w:t>
      </w:r>
      <w:r w:rsidRPr="005108E4">
        <w:rPr>
          <w:spacing w:val="-12"/>
          <w:sz w:val="24"/>
        </w:rPr>
        <w:t xml:space="preserve"> </w:t>
      </w:r>
      <w:r w:rsidRPr="005108E4">
        <w:rPr>
          <w:sz w:val="24"/>
        </w:rPr>
        <w:t>photocopy</w:t>
      </w:r>
      <w:r w:rsidRPr="005108E4">
        <w:rPr>
          <w:spacing w:val="-17"/>
          <w:sz w:val="24"/>
        </w:rPr>
        <w:t xml:space="preserve"> </w:t>
      </w:r>
      <w:r w:rsidRPr="005108E4">
        <w:rPr>
          <w:sz w:val="24"/>
        </w:rPr>
        <w:t>of</w:t>
      </w:r>
      <w:r w:rsidRPr="005108E4">
        <w:rPr>
          <w:spacing w:val="-11"/>
          <w:sz w:val="24"/>
        </w:rPr>
        <w:t xml:space="preserve"> </w:t>
      </w:r>
      <w:r w:rsidRPr="005108E4">
        <w:rPr>
          <w:sz w:val="24"/>
        </w:rPr>
        <w:t>their</w:t>
      </w:r>
      <w:r w:rsidRPr="005108E4">
        <w:rPr>
          <w:spacing w:val="-11"/>
          <w:sz w:val="24"/>
        </w:rPr>
        <w:t xml:space="preserve"> </w:t>
      </w:r>
      <w:r w:rsidRPr="005108E4">
        <w:rPr>
          <w:sz w:val="24"/>
        </w:rPr>
        <w:t>driver's</w:t>
      </w:r>
      <w:r w:rsidRPr="005108E4">
        <w:rPr>
          <w:spacing w:val="-11"/>
          <w:sz w:val="24"/>
        </w:rPr>
        <w:t xml:space="preserve"> </w:t>
      </w:r>
      <w:r w:rsidRPr="005108E4">
        <w:rPr>
          <w:sz w:val="24"/>
        </w:rPr>
        <w:t>licenses</w:t>
      </w:r>
      <w:r w:rsidRPr="005108E4">
        <w:rPr>
          <w:spacing w:val="-11"/>
          <w:sz w:val="24"/>
        </w:rPr>
        <w:t xml:space="preserve"> </w:t>
      </w:r>
      <w:r w:rsidRPr="005108E4">
        <w:rPr>
          <w:sz w:val="24"/>
        </w:rPr>
        <w:t>or other government-issued identification cards, and background check information in a form and manner determined by the</w:t>
      </w:r>
      <w:r w:rsidRPr="005108E4">
        <w:rPr>
          <w:spacing w:val="-16"/>
          <w:sz w:val="24"/>
        </w:rPr>
        <w:t xml:space="preserve"> </w:t>
      </w:r>
      <w:r w:rsidRPr="005108E4">
        <w:rPr>
          <w:sz w:val="24"/>
        </w:rPr>
        <w:t>Commission;</w:t>
      </w:r>
    </w:p>
    <w:p w14:paraId="6E354B6D" w14:textId="77777777" w:rsidR="00DA2759" w:rsidRPr="005108E4" w:rsidRDefault="009A7511">
      <w:pPr>
        <w:pStyle w:val="ListParagraph"/>
        <w:numPr>
          <w:ilvl w:val="4"/>
          <w:numId w:val="52"/>
        </w:numPr>
        <w:tabs>
          <w:tab w:val="left" w:pos="2350"/>
        </w:tabs>
        <w:spacing w:before="4" w:line="242" w:lineRule="auto"/>
        <w:ind w:right="118" w:firstLine="0"/>
        <w:rPr>
          <w:sz w:val="24"/>
        </w:rPr>
      </w:pPr>
      <w:r w:rsidRPr="005108E4">
        <w:rPr>
          <w:sz w:val="24"/>
        </w:rPr>
        <w:t>List</w:t>
      </w:r>
      <w:r w:rsidRPr="005108E4">
        <w:rPr>
          <w:spacing w:val="-22"/>
          <w:sz w:val="24"/>
        </w:rPr>
        <w:t xml:space="preserve"> </w:t>
      </w:r>
      <w:r w:rsidRPr="005108E4">
        <w:rPr>
          <w:sz w:val="24"/>
        </w:rPr>
        <w:t>of</w:t>
      </w:r>
      <w:r w:rsidRPr="005108E4">
        <w:rPr>
          <w:spacing w:val="-22"/>
          <w:sz w:val="24"/>
        </w:rPr>
        <w:t xml:space="preserve"> </w:t>
      </w:r>
      <w:r w:rsidRPr="005108E4">
        <w:rPr>
          <w:sz w:val="24"/>
        </w:rPr>
        <w:t>all</w:t>
      </w:r>
      <w:r w:rsidRPr="005108E4">
        <w:rPr>
          <w:spacing w:val="-21"/>
          <w:sz w:val="24"/>
        </w:rPr>
        <w:t xml:space="preserve"> </w:t>
      </w:r>
      <w:r w:rsidRPr="005108E4">
        <w:rPr>
          <w:sz w:val="24"/>
        </w:rPr>
        <w:t>Persons</w:t>
      </w:r>
      <w:r w:rsidRPr="005108E4">
        <w:rPr>
          <w:spacing w:val="-21"/>
          <w:sz w:val="24"/>
        </w:rPr>
        <w:t xml:space="preserve"> </w:t>
      </w:r>
      <w:r w:rsidRPr="005108E4">
        <w:rPr>
          <w:sz w:val="24"/>
        </w:rPr>
        <w:t>or</w:t>
      </w:r>
      <w:r w:rsidRPr="005108E4">
        <w:rPr>
          <w:spacing w:val="-23"/>
          <w:sz w:val="24"/>
        </w:rPr>
        <w:t xml:space="preserve"> </w:t>
      </w:r>
      <w:r w:rsidRPr="005108E4">
        <w:rPr>
          <w:sz w:val="24"/>
        </w:rPr>
        <w:t>Entities</w:t>
      </w:r>
      <w:r w:rsidRPr="005108E4">
        <w:rPr>
          <w:spacing w:val="-21"/>
          <w:sz w:val="24"/>
        </w:rPr>
        <w:t xml:space="preserve"> </w:t>
      </w:r>
      <w:r w:rsidRPr="005108E4">
        <w:rPr>
          <w:sz w:val="24"/>
        </w:rPr>
        <w:t>Having</w:t>
      </w:r>
      <w:r w:rsidRPr="005108E4">
        <w:rPr>
          <w:spacing w:val="-24"/>
          <w:sz w:val="24"/>
        </w:rPr>
        <w:t xml:space="preserve"> </w:t>
      </w:r>
      <w:r w:rsidRPr="005108E4">
        <w:rPr>
          <w:sz w:val="24"/>
        </w:rPr>
        <w:t>Direct</w:t>
      </w:r>
      <w:r w:rsidRPr="005108E4">
        <w:rPr>
          <w:spacing w:val="-21"/>
          <w:sz w:val="24"/>
        </w:rPr>
        <w:t xml:space="preserve"> </w:t>
      </w:r>
      <w:r w:rsidRPr="005108E4">
        <w:rPr>
          <w:sz w:val="24"/>
        </w:rPr>
        <w:t>or</w:t>
      </w:r>
      <w:r w:rsidRPr="005108E4">
        <w:rPr>
          <w:spacing w:val="-22"/>
          <w:sz w:val="24"/>
        </w:rPr>
        <w:t xml:space="preserve"> </w:t>
      </w:r>
      <w:r w:rsidRPr="005108E4">
        <w:rPr>
          <w:sz w:val="24"/>
        </w:rPr>
        <w:t>Indirect</w:t>
      </w:r>
      <w:r w:rsidRPr="005108E4">
        <w:rPr>
          <w:spacing w:val="-21"/>
          <w:sz w:val="24"/>
        </w:rPr>
        <w:t xml:space="preserve"> </w:t>
      </w:r>
      <w:r w:rsidRPr="005108E4">
        <w:rPr>
          <w:sz w:val="24"/>
        </w:rPr>
        <w:t>Control</w:t>
      </w:r>
      <w:r w:rsidRPr="005108E4">
        <w:rPr>
          <w:spacing w:val="-19"/>
          <w:sz w:val="24"/>
        </w:rPr>
        <w:t xml:space="preserve"> </w:t>
      </w:r>
      <w:r w:rsidRPr="005108E4">
        <w:rPr>
          <w:sz w:val="24"/>
        </w:rPr>
        <w:t>over</w:t>
      </w:r>
      <w:r w:rsidRPr="005108E4">
        <w:rPr>
          <w:spacing w:val="-20"/>
          <w:sz w:val="24"/>
        </w:rPr>
        <w:t xml:space="preserve"> </w:t>
      </w:r>
      <w:r w:rsidRPr="005108E4">
        <w:rPr>
          <w:sz w:val="24"/>
        </w:rPr>
        <w:t>the</w:t>
      </w:r>
      <w:r w:rsidRPr="005108E4">
        <w:rPr>
          <w:spacing w:val="-21"/>
          <w:sz w:val="24"/>
        </w:rPr>
        <w:t xml:space="preserve"> </w:t>
      </w:r>
      <w:r w:rsidRPr="005108E4">
        <w:rPr>
          <w:sz w:val="24"/>
        </w:rPr>
        <w:t xml:space="preserve">management </w:t>
      </w:r>
      <w:r w:rsidRPr="005108E4">
        <w:rPr>
          <w:sz w:val="24"/>
        </w:rPr>
        <w:lastRenderedPageBreak/>
        <w:t>or policies of the</w:t>
      </w:r>
      <w:r w:rsidRPr="005108E4">
        <w:rPr>
          <w:spacing w:val="-5"/>
          <w:sz w:val="24"/>
        </w:rPr>
        <w:t xml:space="preserve"> </w:t>
      </w:r>
      <w:r w:rsidRPr="005108E4">
        <w:rPr>
          <w:sz w:val="24"/>
        </w:rPr>
        <w:t>MTC;</w:t>
      </w:r>
    </w:p>
    <w:p w14:paraId="0D9B8D63" w14:textId="77777777" w:rsidR="00DA2759" w:rsidRPr="005108E4" w:rsidRDefault="009A7511">
      <w:pPr>
        <w:pStyle w:val="ListParagraph"/>
        <w:numPr>
          <w:ilvl w:val="4"/>
          <w:numId w:val="52"/>
        </w:numPr>
        <w:tabs>
          <w:tab w:val="left" w:pos="2408"/>
        </w:tabs>
        <w:spacing w:before="2" w:line="242" w:lineRule="auto"/>
        <w:ind w:right="116" w:firstLine="0"/>
        <w:rPr>
          <w:sz w:val="24"/>
        </w:rPr>
      </w:pPr>
      <w:r w:rsidRPr="005108E4">
        <w:rPr>
          <w:sz w:val="24"/>
        </w:rPr>
        <w:t>A description of the MTC's plan to obtain a liability insurance policy or otherwise meet the requirements of 935 CMR</w:t>
      </w:r>
      <w:r w:rsidRPr="005108E4">
        <w:rPr>
          <w:spacing w:val="-7"/>
          <w:sz w:val="24"/>
        </w:rPr>
        <w:t xml:space="preserve"> </w:t>
      </w:r>
      <w:r w:rsidRPr="005108E4">
        <w:rPr>
          <w:sz w:val="24"/>
        </w:rPr>
        <w:t>501.105(10);</w:t>
      </w:r>
    </w:p>
    <w:p w14:paraId="238BBAF3" w14:textId="77777777" w:rsidR="00DA2759" w:rsidRPr="005108E4" w:rsidRDefault="009A7511">
      <w:pPr>
        <w:pStyle w:val="ListParagraph"/>
        <w:numPr>
          <w:ilvl w:val="4"/>
          <w:numId w:val="52"/>
        </w:numPr>
        <w:tabs>
          <w:tab w:val="left" w:pos="2396"/>
        </w:tabs>
        <w:spacing w:before="1"/>
        <w:ind w:left="2395" w:hanging="361"/>
        <w:rPr>
          <w:sz w:val="24"/>
        </w:rPr>
      </w:pPr>
      <w:r w:rsidRPr="005108E4">
        <w:rPr>
          <w:sz w:val="24"/>
        </w:rPr>
        <w:t>A detailed summary of the business plan for the</w:t>
      </w:r>
      <w:r w:rsidRPr="005108E4">
        <w:rPr>
          <w:spacing w:val="-21"/>
          <w:sz w:val="24"/>
        </w:rPr>
        <w:t xml:space="preserve"> </w:t>
      </w:r>
      <w:r w:rsidRPr="005108E4">
        <w:rPr>
          <w:sz w:val="24"/>
        </w:rPr>
        <w:t>MTC;</w:t>
      </w:r>
    </w:p>
    <w:p w14:paraId="428FC7A8" w14:textId="77777777" w:rsidR="00DA2759" w:rsidRPr="005108E4" w:rsidRDefault="009A7511">
      <w:pPr>
        <w:pStyle w:val="ListParagraph"/>
        <w:numPr>
          <w:ilvl w:val="4"/>
          <w:numId w:val="52"/>
        </w:numPr>
        <w:tabs>
          <w:tab w:val="left" w:pos="2388"/>
        </w:tabs>
        <w:spacing w:before="3" w:line="244" w:lineRule="auto"/>
        <w:ind w:right="110" w:firstLine="0"/>
        <w:rPr>
          <w:sz w:val="24"/>
        </w:rPr>
      </w:pPr>
      <w:r w:rsidRPr="005108E4">
        <w:rPr>
          <w:sz w:val="24"/>
        </w:rPr>
        <w:t>An</w:t>
      </w:r>
      <w:r w:rsidRPr="005108E4">
        <w:rPr>
          <w:spacing w:val="-7"/>
          <w:sz w:val="24"/>
        </w:rPr>
        <w:t xml:space="preserve"> </w:t>
      </w:r>
      <w:r w:rsidRPr="005108E4">
        <w:rPr>
          <w:sz w:val="24"/>
        </w:rPr>
        <w:t>operational</w:t>
      </w:r>
      <w:r w:rsidRPr="005108E4">
        <w:rPr>
          <w:spacing w:val="-6"/>
          <w:sz w:val="24"/>
        </w:rPr>
        <w:t xml:space="preserve"> </w:t>
      </w:r>
      <w:r w:rsidRPr="005108E4">
        <w:rPr>
          <w:sz w:val="24"/>
        </w:rPr>
        <w:t>plan</w:t>
      </w:r>
      <w:r w:rsidRPr="005108E4">
        <w:rPr>
          <w:spacing w:val="-7"/>
          <w:sz w:val="24"/>
        </w:rPr>
        <w:t xml:space="preserve"> </w:t>
      </w:r>
      <w:r w:rsidRPr="005108E4">
        <w:rPr>
          <w:sz w:val="24"/>
        </w:rPr>
        <w:t>for</w:t>
      </w:r>
      <w:r w:rsidRPr="005108E4">
        <w:rPr>
          <w:spacing w:val="-5"/>
          <w:sz w:val="24"/>
        </w:rPr>
        <w:t xml:space="preserve"> </w:t>
      </w:r>
      <w:r w:rsidRPr="005108E4">
        <w:rPr>
          <w:sz w:val="24"/>
        </w:rPr>
        <w:t>the</w:t>
      </w:r>
      <w:r w:rsidRPr="005108E4">
        <w:rPr>
          <w:spacing w:val="-6"/>
          <w:sz w:val="24"/>
        </w:rPr>
        <w:t xml:space="preserve"> </w:t>
      </w:r>
      <w:r w:rsidRPr="005108E4">
        <w:rPr>
          <w:sz w:val="24"/>
        </w:rPr>
        <w:t>cultivation</w:t>
      </w:r>
      <w:r w:rsidRPr="005108E4">
        <w:rPr>
          <w:spacing w:val="-5"/>
          <w:sz w:val="24"/>
        </w:rPr>
        <w:t xml:space="preserve"> </w:t>
      </w:r>
      <w:r w:rsidRPr="005108E4">
        <w:rPr>
          <w:sz w:val="24"/>
        </w:rPr>
        <w:t>of</w:t>
      </w:r>
      <w:r w:rsidRPr="005108E4">
        <w:rPr>
          <w:spacing w:val="-5"/>
          <w:sz w:val="24"/>
        </w:rPr>
        <w:t xml:space="preserve"> </w:t>
      </w:r>
      <w:r w:rsidRPr="005108E4">
        <w:rPr>
          <w:sz w:val="24"/>
        </w:rPr>
        <w:t>Marijuana,</w:t>
      </w:r>
      <w:r w:rsidRPr="005108E4">
        <w:rPr>
          <w:spacing w:val="-5"/>
          <w:sz w:val="24"/>
        </w:rPr>
        <w:t xml:space="preserve"> </w:t>
      </w:r>
      <w:r w:rsidRPr="005108E4">
        <w:rPr>
          <w:sz w:val="24"/>
        </w:rPr>
        <w:t>including</w:t>
      </w:r>
      <w:r w:rsidRPr="005108E4">
        <w:rPr>
          <w:spacing w:val="-6"/>
          <w:sz w:val="24"/>
        </w:rPr>
        <w:t xml:space="preserve"> </w:t>
      </w:r>
      <w:r w:rsidRPr="005108E4">
        <w:rPr>
          <w:sz w:val="24"/>
        </w:rPr>
        <w:t>a</w:t>
      </w:r>
      <w:r w:rsidRPr="005108E4">
        <w:rPr>
          <w:spacing w:val="-6"/>
          <w:sz w:val="24"/>
        </w:rPr>
        <w:t xml:space="preserve"> </w:t>
      </w:r>
      <w:r w:rsidRPr="005108E4">
        <w:rPr>
          <w:sz w:val="24"/>
        </w:rPr>
        <w:t>detailed</w:t>
      </w:r>
      <w:r w:rsidRPr="005108E4">
        <w:rPr>
          <w:spacing w:val="-5"/>
          <w:sz w:val="24"/>
        </w:rPr>
        <w:t xml:space="preserve"> </w:t>
      </w:r>
      <w:r w:rsidRPr="005108E4">
        <w:rPr>
          <w:sz w:val="24"/>
        </w:rPr>
        <w:t>summary of policies and procedures for</w:t>
      </w:r>
      <w:r w:rsidRPr="005108E4">
        <w:rPr>
          <w:spacing w:val="-5"/>
          <w:sz w:val="24"/>
        </w:rPr>
        <w:t xml:space="preserve"> </w:t>
      </w:r>
      <w:r w:rsidRPr="005108E4">
        <w:rPr>
          <w:sz w:val="24"/>
        </w:rPr>
        <w:t>cultivation;</w:t>
      </w:r>
    </w:p>
    <w:p w14:paraId="20EB4788" w14:textId="77777777" w:rsidR="00DA2759" w:rsidRPr="005108E4" w:rsidRDefault="009A7511">
      <w:pPr>
        <w:pStyle w:val="ListParagraph"/>
        <w:numPr>
          <w:ilvl w:val="4"/>
          <w:numId w:val="52"/>
        </w:numPr>
        <w:tabs>
          <w:tab w:val="left" w:pos="2403"/>
        </w:tabs>
        <w:spacing w:line="244" w:lineRule="auto"/>
        <w:ind w:right="118" w:firstLine="0"/>
        <w:rPr>
          <w:sz w:val="24"/>
        </w:rPr>
      </w:pPr>
      <w:r w:rsidRPr="005108E4">
        <w:rPr>
          <w:spacing w:val="-3"/>
          <w:sz w:val="24"/>
        </w:rPr>
        <w:t xml:space="preserve">If </w:t>
      </w:r>
      <w:r w:rsidRPr="005108E4">
        <w:rPr>
          <w:sz w:val="24"/>
        </w:rPr>
        <w:t xml:space="preserve">the MTC intends to produce MIPs, a description of the </w:t>
      </w:r>
      <w:r w:rsidRPr="005108E4">
        <w:rPr>
          <w:spacing w:val="-3"/>
          <w:sz w:val="24"/>
        </w:rPr>
        <w:t xml:space="preserve">types </w:t>
      </w:r>
      <w:r w:rsidRPr="005108E4">
        <w:rPr>
          <w:sz w:val="24"/>
        </w:rPr>
        <w:t>and forms of MIPs that the MTC intends to produce, and the methods of</w:t>
      </w:r>
      <w:r w:rsidRPr="005108E4">
        <w:rPr>
          <w:spacing w:val="-16"/>
          <w:sz w:val="24"/>
        </w:rPr>
        <w:t xml:space="preserve"> </w:t>
      </w:r>
      <w:r w:rsidRPr="005108E4">
        <w:rPr>
          <w:sz w:val="24"/>
        </w:rPr>
        <w:t>production;</w:t>
      </w:r>
    </w:p>
    <w:p w14:paraId="7D23FB87" w14:textId="77777777" w:rsidR="00DA2759" w:rsidRPr="005108E4" w:rsidRDefault="009A7511">
      <w:pPr>
        <w:pStyle w:val="ListParagraph"/>
        <w:numPr>
          <w:ilvl w:val="4"/>
          <w:numId w:val="52"/>
        </w:numPr>
        <w:tabs>
          <w:tab w:val="left" w:pos="2386"/>
        </w:tabs>
        <w:spacing w:line="242" w:lineRule="auto"/>
        <w:ind w:right="110" w:firstLine="0"/>
        <w:rPr>
          <w:sz w:val="24"/>
        </w:rPr>
      </w:pPr>
      <w:r w:rsidRPr="005108E4">
        <w:rPr>
          <w:sz w:val="24"/>
        </w:rPr>
        <w:t>A</w:t>
      </w:r>
      <w:r w:rsidRPr="005108E4">
        <w:rPr>
          <w:spacing w:val="-7"/>
          <w:sz w:val="24"/>
        </w:rPr>
        <w:t xml:space="preserve"> </w:t>
      </w:r>
      <w:r w:rsidRPr="005108E4">
        <w:rPr>
          <w:sz w:val="24"/>
        </w:rPr>
        <w:t>detailed</w:t>
      </w:r>
      <w:r w:rsidRPr="005108E4">
        <w:rPr>
          <w:spacing w:val="-7"/>
          <w:sz w:val="24"/>
        </w:rPr>
        <w:t xml:space="preserve"> </w:t>
      </w:r>
      <w:r w:rsidRPr="005108E4">
        <w:rPr>
          <w:sz w:val="24"/>
        </w:rPr>
        <w:t>summary</w:t>
      </w:r>
      <w:r w:rsidRPr="005108E4">
        <w:rPr>
          <w:spacing w:val="-13"/>
          <w:sz w:val="24"/>
        </w:rPr>
        <w:t xml:space="preserve"> </w:t>
      </w:r>
      <w:r w:rsidRPr="005108E4">
        <w:rPr>
          <w:sz w:val="24"/>
        </w:rPr>
        <w:t>of</w:t>
      </w:r>
      <w:r w:rsidRPr="005108E4">
        <w:rPr>
          <w:spacing w:val="-8"/>
          <w:sz w:val="24"/>
        </w:rPr>
        <w:t xml:space="preserve"> </w:t>
      </w:r>
      <w:r w:rsidRPr="005108E4">
        <w:rPr>
          <w:sz w:val="24"/>
        </w:rPr>
        <w:t>operating</w:t>
      </w:r>
      <w:r w:rsidRPr="005108E4">
        <w:rPr>
          <w:spacing w:val="-8"/>
          <w:sz w:val="24"/>
        </w:rPr>
        <w:t xml:space="preserve"> </w:t>
      </w:r>
      <w:r w:rsidRPr="005108E4">
        <w:rPr>
          <w:sz w:val="24"/>
        </w:rPr>
        <w:t>policies</w:t>
      </w:r>
      <w:r w:rsidRPr="005108E4">
        <w:rPr>
          <w:spacing w:val="-7"/>
          <w:sz w:val="24"/>
        </w:rPr>
        <w:t xml:space="preserve"> </w:t>
      </w:r>
      <w:r w:rsidRPr="005108E4">
        <w:rPr>
          <w:sz w:val="24"/>
        </w:rPr>
        <w:t>and</w:t>
      </w:r>
      <w:r w:rsidRPr="005108E4">
        <w:rPr>
          <w:spacing w:val="-7"/>
          <w:sz w:val="24"/>
        </w:rPr>
        <w:t xml:space="preserve"> </w:t>
      </w:r>
      <w:r w:rsidRPr="005108E4">
        <w:rPr>
          <w:sz w:val="24"/>
        </w:rPr>
        <w:t>procedures</w:t>
      </w:r>
      <w:r w:rsidRPr="005108E4">
        <w:rPr>
          <w:spacing w:val="-6"/>
          <w:sz w:val="24"/>
        </w:rPr>
        <w:t xml:space="preserve"> </w:t>
      </w:r>
      <w:r w:rsidRPr="005108E4">
        <w:rPr>
          <w:sz w:val="24"/>
        </w:rPr>
        <w:t>for</w:t>
      </w:r>
      <w:r w:rsidRPr="005108E4">
        <w:rPr>
          <w:spacing w:val="-8"/>
          <w:sz w:val="24"/>
        </w:rPr>
        <w:t xml:space="preserve"> </w:t>
      </w:r>
      <w:r w:rsidRPr="005108E4">
        <w:rPr>
          <w:sz w:val="24"/>
        </w:rPr>
        <w:t>the</w:t>
      </w:r>
      <w:r w:rsidRPr="005108E4">
        <w:rPr>
          <w:spacing w:val="-9"/>
          <w:sz w:val="24"/>
        </w:rPr>
        <w:t xml:space="preserve"> </w:t>
      </w:r>
      <w:r w:rsidRPr="005108E4">
        <w:rPr>
          <w:sz w:val="24"/>
        </w:rPr>
        <w:t>MTC,</w:t>
      </w:r>
      <w:r w:rsidRPr="005108E4">
        <w:rPr>
          <w:spacing w:val="-9"/>
          <w:sz w:val="24"/>
        </w:rPr>
        <w:t xml:space="preserve"> </w:t>
      </w:r>
      <w:r w:rsidRPr="005108E4">
        <w:rPr>
          <w:sz w:val="24"/>
        </w:rPr>
        <w:t>which</w:t>
      </w:r>
      <w:r w:rsidRPr="005108E4">
        <w:rPr>
          <w:spacing w:val="-9"/>
          <w:sz w:val="24"/>
        </w:rPr>
        <w:t xml:space="preserve"> </w:t>
      </w:r>
      <w:r w:rsidRPr="005108E4">
        <w:rPr>
          <w:sz w:val="24"/>
        </w:rPr>
        <w:t>shall include,</w:t>
      </w:r>
      <w:r w:rsidRPr="005108E4">
        <w:rPr>
          <w:spacing w:val="-19"/>
          <w:sz w:val="24"/>
        </w:rPr>
        <w:t xml:space="preserve"> </w:t>
      </w:r>
      <w:r w:rsidRPr="005108E4">
        <w:rPr>
          <w:sz w:val="24"/>
        </w:rPr>
        <w:t>but</w:t>
      </w:r>
      <w:r w:rsidRPr="005108E4">
        <w:rPr>
          <w:spacing w:val="-18"/>
          <w:sz w:val="24"/>
        </w:rPr>
        <w:t xml:space="preserve"> </w:t>
      </w:r>
      <w:r w:rsidRPr="005108E4">
        <w:rPr>
          <w:sz w:val="24"/>
        </w:rPr>
        <w:t>not</w:t>
      </w:r>
      <w:r w:rsidRPr="005108E4">
        <w:rPr>
          <w:spacing w:val="-18"/>
          <w:sz w:val="24"/>
        </w:rPr>
        <w:t xml:space="preserve"> </w:t>
      </w:r>
      <w:r w:rsidRPr="005108E4">
        <w:rPr>
          <w:sz w:val="24"/>
        </w:rPr>
        <w:t>be</w:t>
      </w:r>
      <w:r w:rsidRPr="005108E4">
        <w:rPr>
          <w:spacing w:val="-20"/>
          <w:sz w:val="24"/>
        </w:rPr>
        <w:t xml:space="preserve"> </w:t>
      </w:r>
      <w:r w:rsidRPr="005108E4">
        <w:rPr>
          <w:sz w:val="24"/>
        </w:rPr>
        <w:t>limited</w:t>
      </w:r>
      <w:r w:rsidRPr="005108E4">
        <w:rPr>
          <w:spacing w:val="-19"/>
          <w:sz w:val="24"/>
        </w:rPr>
        <w:t xml:space="preserve"> </w:t>
      </w:r>
      <w:r w:rsidRPr="005108E4">
        <w:rPr>
          <w:sz w:val="24"/>
        </w:rPr>
        <w:t>to,</w:t>
      </w:r>
      <w:r w:rsidRPr="005108E4">
        <w:rPr>
          <w:spacing w:val="-19"/>
          <w:sz w:val="24"/>
        </w:rPr>
        <w:t xml:space="preserve"> </w:t>
      </w:r>
      <w:r w:rsidRPr="005108E4">
        <w:rPr>
          <w:sz w:val="24"/>
        </w:rPr>
        <w:t>provisions</w:t>
      </w:r>
      <w:r w:rsidRPr="005108E4">
        <w:rPr>
          <w:spacing w:val="-19"/>
          <w:sz w:val="24"/>
        </w:rPr>
        <w:t xml:space="preserve"> </w:t>
      </w:r>
      <w:r w:rsidRPr="005108E4">
        <w:rPr>
          <w:sz w:val="24"/>
        </w:rPr>
        <w:t>for</w:t>
      </w:r>
      <w:r w:rsidRPr="005108E4">
        <w:rPr>
          <w:spacing w:val="-20"/>
          <w:sz w:val="24"/>
        </w:rPr>
        <w:t xml:space="preserve"> </w:t>
      </w:r>
      <w:r w:rsidRPr="005108E4">
        <w:rPr>
          <w:sz w:val="24"/>
        </w:rPr>
        <w:t>security,</w:t>
      </w:r>
      <w:r w:rsidRPr="005108E4">
        <w:rPr>
          <w:spacing w:val="-19"/>
          <w:sz w:val="24"/>
        </w:rPr>
        <w:t xml:space="preserve"> </w:t>
      </w:r>
      <w:r w:rsidRPr="005108E4">
        <w:rPr>
          <w:sz w:val="24"/>
        </w:rPr>
        <w:t>prevention</w:t>
      </w:r>
      <w:r w:rsidRPr="005108E4">
        <w:rPr>
          <w:spacing w:val="-19"/>
          <w:sz w:val="24"/>
        </w:rPr>
        <w:t xml:space="preserve"> </w:t>
      </w:r>
      <w:r w:rsidRPr="005108E4">
        <w:rPr>
          <w:sz w:val="24"/>
        </w:rPr>
        <w:t>of</w:t>
      </w:r>
      <w:r w:rsidRPr="005108E4">
        <w:rPr>
          <w:spacing w:val="-19"/>
          <w:sz w:val="24"/>
        </w:rPr>
        <w:t xml:space="preserve"> </w:t>
      </w:r>
      <w:r w:rsidRPr="005108E4">
        <w:rPr>
          <w:sz w:val="24"/>
        </w:rPr>
        <w:t>diversion,</w:t>
      </w:r>
      <w:r w:rsidRPr="005108E4">
        <w:rPr>
          <w:spacing w:val="-19"/>
          <w:sz w:val="24"/>
        </w:rPr>
        <w:t xml:space="preserve"> </w:t>
      </w:r>
      <w:r w:rsidRPr="005108E4">
        <w:rPr>
          <w:sz w:val="24"/>
        </w:rPr>
        <w:t>storage</w:t>
      </w:r>
      <w:r w:rsidRPr="005108E4">
        <w:rPr>
          <w:spacing w:val="-18"/>
          <w:sz w:val="24"/>
        </w:rPr>
        <w:t xml:space="preserve"> </w:t>
      </w:r>
      <w:r w:rsidRPr="005108E4">
        <w:rPr>
          <w:sz w:val="24"/>
        </w:rPr>
        <w:t>of Marijuana, transportation of Marijuana, inventory procedures, including plans for integrating any existing electronic tracking systems with the Seed-to-sale SOR, procedures for quality control and testing of product for potential contaminants, procedures for maintaining confidentiality as required by law, personnel policies, dispensing procedures, recordkeeping procedures, plans for patient education, and any plans for patient or Personal Caregiver home</w:t>
      </w:r>
      <w:r w:rsidRPr="005108E4">
        <w:rPr>
          <w:spacing w:val="-11"/>
          <w:sz w:val="24"/>
        </w:rPr>
        <w:t xml:space="preserve"> </w:t>
      </w:r>
      <w:r w:rsidRPr="005108E4">
        <w:rPr>
          <w:sz w:val="24"/>
        </w:rPr>
        <w:t>delivery;</w:t>
      </w:r>
    </w:p>
    <w:p w14:paraId="6875630D" w14:textId="77777777" w:rsidR="00DA2759" w:rsidRPr="005108E4" w:rsidRDefault="009A7511">
      <w:pPr>
        <w:pStyle w:val="ListParagraph"/>
        <w:numPr>
          <w:ilvl w:val="4"/>
          <w:numId w:val="52"/>
        </w:numPr>
        <w:tabs>
          <w:tab w:val="left" w:pos="2475"/>
        </w:tabs>
        <w:spacing w:line="242" w:lineRule="auto"/>
        <w:ind w:right="117" w:firstLine="0"/>
        <w:rPr>
          <w:sz w:val="24"/>
        </w:rPr>
      </w:pPr>
      <w:r w:rsidRPr="005108E4">
        <w:rPr>
          <w:sz w:val="24"/>
        </w:rPr>
        <w:t>A detailed summary of the MTC's policies and procedures for the provision of Marijuana to Registered Qualifying Patients with Verified Financial Hardship without charge or at less than the market price, as required by 935</w:t>
      </w:r>
      <w:r w:rsidRPr="005108E4">
        <w:rPr>
          <w:spacing w:val="-43"/>
          <w:sz w:val="24"/>
        </w:rPr>
        <w:t xml:space="preserve"> </w:t>
      </w:r>
      <w:r w:rsidRPr="005108E4">
        <w:rPr>
          <w:sz w:val="24"/>
        </w:rPr>
        <w:t>CMR 501.050(1)(h);</w:t>
      </w:r>
    </w:p>
    <w:p w14:paraId="7A65D10C" w14:textId="77777777" w:rsidR="00DA2759" w:rsidRPr="005108E4" w:rsidRDefault="009A7511">
      <w:pPr>
        <w:pStyle w:val="ListParagraph"/>
        <w:numPr>
          <w:ilvl w:val="4"/>
          <w:numId w:val="52"/>
        </w:numPr>
        <w:tabs>
          <w:tab w:val="left" w:pos="2516"/>
        </w:tabs>
        <w:spacing w:before="3"/>
        <w:ind w:left="2515" w:hanging="481"/>
        <w:rPr>
          <w:sz w:val="24"/>
        </w:rPr>
      </w:pPr>
      <w:r w:rsidRPr="005108E4">
        <w:rPr>
          <w:sz w:val="24"/>
        </w:rPr>
        <w:t>A detailed description of all intended training(s) for MTC</w:t>
      </w:r>
      <w:r w:rsidRPr="005108E4">
        <w:rPr>
          <w:spacing w:val="-17"/>
          <w:sz w:val="24"/>
        </w:rPr>
        <w:t xml:space="preserve"> </w:t>
      </w:r>
      <w:r w:rsidRPr="005108E4">
        <w:rPr>
          <w:sz w:val="24"/>
        </w:rPr>
        <w:t>agents;</w:t>
      </w:r>
    </w:p>
    <w:p w14:paraId="2F11A5B5" w14:textId="77777777" w:rsidR="00DA2759" w:rsidRPr="005108E4" w:rsidRDefault="009A7511">
      <w:pPr>
        <w:pStyle w:val="ListParagraph"/>
        <w:numPr>
          <w:ilvl w:val="4"/>
          <w:numId w:val="52"/>
        </w:numPr>
        <w:tabs>
          <w:tab w:val="left" w:pos="2631"/>
        </w:tabs>
        <w:spacing w:before="2" w:line="242" w:lineRule="auto"/>
        <w:ind w:right="117" w:firstLine="0"/>
        <w:rPr>
          <w:sz w:val="24"/>
        </w:rPr>
      </w:pPr>
      <w:r w:rsidRPr="005108E4">
        <w:rPr>
          <w:sz w:val="24"/>
        </w:rPr>
        <w:t>Evidence that the applicant is responsible and suitable to maintain an MTC. Information including, but not limited to, the following factors shall be considered in determining</w:t>
      </w:r>
      <w:r w:rsidRPr="005108E4">
        <w:rPr>
          <w:spacing w:val="-5"/>
          <w:sz w:val="24"/>
        </w:rPr>
        <w:t xml:space="preserve"> </w:t>
      </w:r>
      <w:r w:rsidRPr="005108E4">
        <w:rPr>
          <w:sz w:val="24"/>
        </w:rPr>
        <w:t>the</w:t>
      </w:r>
      <w:r w:rsidRPr="005108E4">
        <w:rPr>
          <w:spacing w:val="-4"/>
          <w:sz w:val="24"/>
        </w:rPr>
        <w:t xml:space="preserve"> </w:t>
      </w:r>
      <w:r w:rsidRPr="005108E4">
        <w:rPr>
          <w:sz w:val="24"/>
        </w:rPr>
        <w:t>responsibility</w:t>
      </w:r>
      <w:r w:rsidRPr="005108E4">
        <w:rPr>
          <w:spacing w:val="-10"/>
          <w:sz w:val="24"/>
        </w:rPr>
        <w:t xml:space="preserve"> </w:t>
      </w:r>
      <w:r w:rsidRPr="005108E4">
        <w:rPr>
          <w:sz w:val="24"/>
        </w:rPr>
        <w:t>and</w:t>
      </w:r>
      <w:r w:rsidRPr="005108E4">
        <w:rPr>
          <w:spacing w:val="-3"/>
          <w:sz w:val="24"/>
        </w:rPr>
        <w:t xml:space="preserve"> </w:t>
      </w:r>
      <w:r w:rsidRPr="005108E4">
        <w:rPr>
          <w:sz w:val="24"/>
        </w:rPr>
        <w:t>suitability</w:t>
      </w:r>
      <w:r w:rsidRPr="005108E4">
        <w:rPr>
          <w:spacing w:val="-10"/>
          <w:sz w:val="24"/>
        </w:rPr>
        <w:t xml:space="preserve"> </w:t>
      </w:r>
      <w:r w:rsidRPr="005108E4">
        <w:rPr>
          <w:sz w:val="24"/>
        </w:rPr>
        <w:t>of</w:t>
      </w:r>
      <w:r w:rsidRPr="005108E4">
        <w:rPr>
          <w:spacing w:val="-3"/>
          <w:sz w:val="24"/>
        </w:rPr>
        <w:t xml:space="preserve"> </w:t>
      </w:r>
      <w:r w:rsidRPr="005108E4">
        <w:rPr>
          <w:sz w:val="24"/>
        </w:rPr>
        <w:t>the</w:t>
      </w:r>
      <w:r w:rsidRPr="005108E4">
        <w:rPr>
          <w:spacing w:val="-4"/>
          <w:sz w:val="24"/>
        </w:rPr>
        <w:t xml:space="preserve"> </w:t>
      </w:r>
      <w:r w:rsidRPr="005108E4">
        <w:rPr>
          <w:sz w:val="24"/>
        </w:rPr>
        <w:t>applicant</w:t>
      </w:r>
      <w:r w:rsidRPr="005108E4">
        <w:rPr>
          <w:spacing w:val="-2"/>
          <w:sz w:val="24"/>
        </w:rPr>
        <w:t xml:space="preserve"> </w:t>
      </w:r>
      <w:r w:rsidRPr="005108E4">
        <w:rPr>
          <w:sz w:val="24"/>
        </w:rPr>
        <w:t>to</w:t>
      </w:r>
      <w:r w:rsidRPr="005108E4">
        <w:rPr>
          <w:spacing w:val="-3"/>
          <w:sz w:val="24"/>
        </w:rPr>
        <w:t xml:space="preserve"> </w:t>
      </w:r>
      <w:r w:rsidRPr="005108E4">
        <w:rPr>
          <w:sz w:val="24"/>
        </w:rPr>
        <w:t>maintain</w:t>
      </w:r>
      <w:r w:rsidRPr="005108E4">
        <w:rPr>
          <w:spacing w:val="-3"/>
          <w:sz w:val="24"/>
        </w:rPr>
        <w:t xml:space="preserve"> </w:t>
      </w:r>
      <w:r w:rsidRPr="005108E4">
        <w:rPr>
          <w:sz w:val="24"/>
        </w:rPr>
        <w:t>an</w:t>
      </w:r>
      <w:r w:rsidRPr="005108E4">
        <w:rPr>
          <w:spacing w:val="-3"/>
          <w:sz w:val="24"/>
        </w:rPr>
        <w:t xml:space="preserve"> </w:t>
      </w:r>
      <w:r w:rsidRPr="005108E4">
        <w:rPr>
          <w:sz w:val="24"/>
        </w:rPr>
        <w:t>MTC:</w:t>
      </w:r>
    </w:p>
    <w:p w14:paraId="530EDD68" w14:textId="77777777" w:rsidR="00DA2759" w:rsidRPr="005108E4" w:rsidRDefault="009A7511">
      <w:pPr>
        <w:pStyle w:val="ListParagraph"/>
        <w:numPr>
          <w:ilvl w:val="5"/>
          <w:numId w:val="52"/>
        </w:numPr>
        <w:tabs>
          <w:tab w:val="left" w:pos="2741"/>
        </w:tabs>
        <w:spacing w:before="4"/>
        <w:rPr>
          <w:sz w:val="24"/>
        </w:rPr>
      </w:pPr>
      <w:r w:rsidRPr="005108E4">
        <w:rPr>
          <w:sz w:val="24"/>
        </w:rPr>
        <w:t>Demonstrated experience running a</w:t>
      </w:r>
      <w:r w:rsidRPr="005108E4">
        <w:rPr>
          <w:spacing w:val="-10"/>
          <w:sz w:val="24"/>
        </w:rPr>
        <w:t xml:space="preserve"> </w:t>
      </w:r>
      <w:r w:rsidRPr="005108E4">
        <w:rPr>
          <w:sz w:val="24"/>
        </w:rPr>
        <w:t>business;</w:t>
      </w:r>
    </w:p>
    <w:p w14:paraId="7C50B1A6" w14:textId="77777777" w:rsidR="00DA2759" w:rsidRPr="005108E4" w:rsidRDefault="009A7511">
      <w:pPr>
        <w:pStyle w:val="ListParagraph"/>
        <w:numPr>
          <w:ilvl w:val="5"/>
          <w:numId w:val="52"/>
        </w:numPr>
        <w:tabs>
          <w:tab w:val="left" w:pos="2821"/>
        </w:tabs>
        <w:spacing w:before="2" w:line="244" w:lineRule="auto"/>
        <w:ind w:left="2395" w:right="117" w:firstLine="0"/>
        <w:rPr>
          <w:sz w:val="24"/>
        </w:rPr>
      </w:pPr>
      <w:r w:rsidRPr="005108E4">
        <w:rPr>
          <w:sz w:val="24"/>
        </w:rPr>
        <w:t>History of providing healthcare services or services providing Marijuana for medical purposes, including provision of services in other</w:t>
      </w:r>
      <w:r w:rsidRPr="005108E4">
        <w:rPr>
          <w:spacing w:val="-16"/>
          <w:sz w:val="24"/>
        </w:rPr>
        <w:t xml:space="preserve"> </w:t>
      </w:r>
      <w:r w:rsidRPr="005108E4">
        <w:rPr>
          <w:sz w:val="24"/>
        </w:rPr>
        <w:t>states;</w:t>
      </w:r>
    </w:p>
    <w:p w14:paraId="3EBC2976" w14:textId="77777777" w:rsidR="00DA2759" w:rsidRPr="005108E4" w:rsidRDefault="009A7511">
      <w:pPr>
        <w:pStyle w:val="ListParagraph"/>
        <w:numPr>
          <w:ilvl w:val="5"/>
          <w:numId w:val="52"/>
        </w:numPr>
        <w:tabs>
          <w:tab w:val="left" w:pos="2744"/>
        </w:tabs>
        <w:spacing w:line="244" w:lineRule="auto"/>
        <w:ind w:left="2395" w:right="117" w:firstLine="0"/>
        <w:rPr>
          <w:sz w:val="24"/>
        </w:rPr>
      </w:pPr>
      <w:r w:rsidRPr="005108E4">
        <w:rPr>
          <w:sz w:val="24"/>
        </w:rPr>
        <w:t>History</w:t>
      </w:r>
      <w:r w:rsidRPr="005108E4">
        <w:rPr>
          <w:spacing w:val="-12"/>
          <w:sz w:val="24"/>
        </w:rPr>
        <w:t xml:space="preserve"> </w:t>
      </w:r>
      <w:r w:rsidRPr="005108E4">
        <w:rPr>
          <w:sz w:val="24"/>
        </w:rPr>
        <w:t>of</w:t>
      </w:r>
      <w:r w:rsidRPr="005108E4">
        <w:rPr>
          <w:spacing w:val="-4"/>
          <w:sz w:val="24"/>
        </w:rPr>
        <w:t xml:space="preserve"> </w:t>
      </w:r>
      <w:r w:rsidRPr="005108E4">
        <w:rPr>
          <w:sz w:val="24"/>
        </w:rPr>
        <w:t>response</w:t>
      </w:r>
      <w:r w:rsidRPr="005108E4">
        <w:rPr>
          <w:spacing w:val="-6"/>
          <w:sz w:val="24"/>
        </w:rPr>
        <w:t xml:space="preserve"> </w:t>
      </w:r>
      <w:r w:rsidRPr="005108E4">
        <w:rPr>
          <w:sz w:val="24"/>
        </w:rPr>
        <w:t>to</w:t>
      </w:r>
      <w:r w:rsidRPr="005108E4">
        <w:rPr>
          <w:spacing w:val="-4"/>
          <w:sz w:val="24"/>
        </w:rPr>
        <w:t xml:space="preserve"> </w:t>
      </w:r>
      <w:r w:rsidRPr="005108E4">
        <w:rPr>
          <w:sz w:val="24"/>
        </w:rPr>
        <w:t>correction</w:t>
      </w:r>
      <w:r w:rsidRPr="005108E4">
        <w:rPr>
          <w:spacing w:val="-5"/>
          <w:sz w:val="24"/>
        </w:rPr>
        <w:t xml:space="preserve"> </w:t>
      </w:r>
      <w:r w:rsidRPr="005108E4">
        <w:rPr>
          <w:sz w:val="24"/>
        </w:rPr>
        <w:t>orders</w:t>
      </w:r>
      <w:r w:rsidRPr="005108E4">
        <w:rPr>
          <w:spacing w:val="-4"/>
          <w:sz w:val="24"/>
        </w:rPr>
        <w:t xml:space="preserve"> </w:t>
      </w:r>
      <w:r w:rsidRPr="005108E4">
        <w:rPr>
          <w:sz w:val="24"/>
        </w:rPr>
        <w:t>issued</w:t>
      </w:r>
      <w:r w:rsidRPr="005108E4">
        <w:rPr>
          <w:spacing w:val="-1"/>
          <w:sz w:val="24"/>
        </w:rPr>
        <w:t xml:space="preserve"> </w:t>
      </w:r>
      <w:r w:rsidRPr="005108E4">
        <w:rPr>
          <w:sz w:val="24"/>
        </w:rPr>
        <w:t>under</w:t>
      </w:r>
      <w:r w:rsidRPr="005108E4">
        <w:rPr>
          <w:spacing w:val="-3"/>
          <w:sz w:val="24"/>
        </w:rPr>
        <w:t xml:space="preserve"> </w:t>
      </w:r>
      <w:r w:rsidRPr="005108E4">
        <w:rPr>
          <w:sz w:val="24"/>
        </w:rPr>
        <w:t>the</w:t>
      </w:r>
      <w:r w:rsidRPr="005108E4">
        <w:rPr>
          <w:spacing w:val="-3"/>
          <w:sz w:val="24"/>
        </w:rPr>
        <w:t xml:space="preserve"> </w:t>
      </w:r>
      <w:r w:rsidRPr="005108E4">
        <w:rPr>
          <w:sz w:val="24"/>
        </w:rPr>
        <w:t>laws</w:t>
      </w:r>
      <w:r w:rsidRPr="005108E4">
        <w:rPr>
          <w:spacing w:val="-1"/>
          <w:sz w:val="24"/>
        </w:rPr>
        <w:t xml:space="preserve"> </w:t>
      </w:r>
      <w:r w:rsidRPr="005108E4">
        <w:rPr>
          <w:sz w:val="24"/>
        </w:rPr>
        <w:t>or</w:t>
      </w:r>
      <w:r w:rsidRPr="005108E4">
        <w:rPr>
          <w:spacing w:val="-3"/>
          <w:sz w:val="24"/>
        </w:rPr>
        <w:t xml:space="preserve"> </w:t>
      </w:r>
      <w:r w:rsidRPr="005108E4">
        <w:rPr>
          <w:sz w:val="24"/>
        </w:rPr>
        <w:t>regulations</w:t>
      </w:r>
      <w:r w:rsidRPr="005108E4">
        <w:rPr>
          <w:spacing w:val="-2"/>
          <w:sz w:val="24"/>
        </w:rPr>
        <w:t xml:space="preserve"> </w:t>
      </w:r>
      <w:r w:rsidRPr="005108E4">
        <w:rPr>
          <w:sz w:val="24"/>
        </w:rPr>
        <w:t>of the Commonwealth or other</w:t>
      </w:r>
      <w:r w:rsidRPr="005108E4">
        <w:rPr>
          <w:spacing w:val="-6"/>
          <w:sz w:val="24"/>
        </w:rPr>
        <w:t xml:space="preserve"> </w:t>
      </w:r>
      <w:r w:rsidRPr="005108E4">
        <w:rPr>
          <w:sz w:val="24"/>
        </w:rPr>
        <w:t>states;</w:t>
      </w:r>
    </w:p>
    <w:p w14:paraId="538F6CF5" w14:textId="77777777" w:rsidR="00DA2759" w:rsidRPr="005108E4" w:rsidRDefault="009A7511">
      <w:pPr>
        <w:pStyle w:val="ListParagraph"/>
        <w:numPr>
          <w:ilvl w:val="5"/>
          <w:numId w:val="52"/>
        </w:numPr>
        <w:tabs>
          <w:tab w:val="left" w:pos="2756"/>
        </w:tabs>
        <w:spacing w:line="242" w:lineRule="auto"/>
        <w:ind w:left="2395" w:right="117" w:firstLine="0"/>
        <w:rPr>
          <w:sz w:val="24"/>
        </w:rPr>
      </w:pPr>
      <w:r w:rsidRPr="005108E4">
        <w:rPr>
          <w:sz w:val="24"/>
        </w:rPr>
        <w:t>Whether</w:t>
      </w:r>
      <w:r w:rsidRPr="005108E4">
        <w:rPr>
          <w:spacing w:val="-5"/>
          <w:sz w:val="24"/>
        </w:rPr>
        <w:t xml:space="preserve"> </w:t>
      </w:r>
      <w:r w:rsidRPr="005108E4">
        <w:rPr>
          <w:sz w:val="24"/>
        </w:rPr>
        <w:t>the</w:t>
      </w:r>
      <w:r w:rsidRPr="005108E4">
        <w:rPr>
          <w:spacing w:val="-5"/>
          <w:sz w:val="24"/>
        </w:rPr>
        <w:t xml:space="preserve"> </w:t>
      </w:r>
      <w:r w:rsidRPr="005108E4">
        <w:rPr>
          <w:sz w:val="24"/>
        </w:rPr>
        <w:t>applicant</w:t>
      </w:r>
      <w:r w:rsidRPr="005108E4">
        <w:rPr>
          <w:spacing w:val="-3"/>
          <w:sz w:val="24"/>
        </w:rPr>
        <w:t xml:space="preserve"> </w:t>
      </w:r>
      <w:r w:rsidRPr="005108E4">
        <w:rPr>
          <w:sz w:val="24"/>
        </w:rPr>
        <w:t>complies</w:t>
      </w:r>
      <w:r w:rsidRPr="005108E4">
        <w:rPr>
          <w:spacing w:val="-3"/>
          <w:sz w:val="24"/>
        </w:rPr>
        <w:t xml:space="preserve"> </w:t>
      </w:r>
      <w:r w:rsidRPr="005108E4">
        <w:rPr>
          <w:sz w:val="24"/>
        </w:rPr>
        <w:t>with</w:t>
      </w:r>
      <w:r w:rsidRPr="005108E4">
        <w:rPr>
          <w:spacing w:val="-5"/>
          <w:sz w:val="24"/>
        </w:rPr>
        <w:t xml:space="preserve"> </w:t>
      </w:r>
      <w:r w:rsidRPr="005108E4">
        <w:rPr>
          <w:sz w:val="24"/>
        </w:rPr>
        <w:t>all</w:t>
      </w:r>
      <w:r w:rsidRPr="005108E4">
        <w:rPr>
          <w:spacing w:val="-3"/>
          <w:sz w:val="24"/>
        </w:rPr>
        <w:t xml:space="preserve"> </w:t>
      </w:r>
      <w:r w:rsidRPr="005108E4">
        <w:rPr>
          <w:sz w:val="24"/>
        </w:rPr>
        <w:t>laws</w:t>
      </w:r>
      <w:r w:rsidRPr="005108E4">
        <w:rPr>
          <w:spacing w:val="-3"/>
          <w:sz w:val="24"/>
        </w:rPr>
        <w:t xml:space="preserve"> </w:t>
      </w:r>
      <w:r w:rsidRPr="005108E4">
        <w:rPr>
          <w:sz w:val="24"/>
        </w:rPr>
        <w:t>of</w:t>
      </w:r>
      <w:r w:rsidRPr="005108E4">
        <w:rPr>
          <w:spacing w:val="-7"/>
          <w:sz w:val="24"/>
        </w:rPr>
        <w:t xml:space="preserve"> </w:t>
      </w:r>
      <w:r w:rsidRPr="005108E4">
        <w:rPr>
          <w:sz w:val="24"/>
        </w:rPr>
        <w:t>the</w:t>
      </w:r>
      <w:r w:rsidRPr="005108E4">
        <w:rPr>
          <w:spacing w:val="-7"/>
          <w:sz w:val="24"/>
        </w:rPr>
        <w:t xml:space="preserve"> </w:t>
      </w:r>
      <w:r w:rsidRPr="005108E4">
        <w:rPr>
          <w:sz w:val="24"/>
        </w:rPr>
        <w:t>Commonwealth</w:t>
      </w:r>
      <w:r w:rsidRPr="005108E4">
        <w:rPr>
          <w:spacing w:val="-6"/>
          <w:sz w:val="24"/>
        </w:rPr>
        <w:t xml:space="preserve"> </w:t>
      </w:r>
      <w:r w:rsidRPr="005108E4">
        <w:rPr>
          <w:sz w:val="24"/>
        </w:rPr>
        <w:t>relating</w:t>
      </w:r>
      <w:r w:rsidRPr="005108E4">
        <w:rPr>
          <w:spacing w:val="-6"/>
          <w:sz w:val="24"/>
        </w:rPr>
        <w:t xml:space="preserve"> </w:t>
      </w:r>
      <w:r w:rsidRPr="005108E4">
        <w:rPr>
          <w:sz w:val="24"/>
        </w:rPr>
        <w:t>to taxes</w:t>
      </w:r>
      <w:r w:rsidRPr="005108E4">
        <w:rPr>
          <w:spacing w:val="-8"/>
          <w:sz w:val="24"/>
        </w:rPr>
        <w:t xml:space="preserve"> </w:t>
      </w:r>
      <w:r w:rsidRPr="005108E4">
        <w:rPr>
          <w:sz w:val="24"/>
        </w:rPr>
        <w:t>and</w:t>
      </w:r>
      <w:r w:rsidRPr="005108E4">
        <w:rPr>
          <w:spacing w:val="-7"/>
          <w:sz w:val="24"/>
        </w:rPr>
        <w:t xml:space="preserve"> </w:t>
      </w:r>
      <w:r w:rsidRPr="005108E4">
        <w:rPr>
          <w:sz w:val="24"/>
        </w:rPr>
        <w:t>child</w:t>
      </w:r>
      <w:r w:rsidRPr="005108E4">
        <w:rPr>
          <w:spacing w:val="-7"/>
          <w:sz w:val="24"/>
        </w:rPr>
        <w:t xml:space="preserve"> </w:t>
      </w:r>
      <w:r w:rsidRPr="005108E4">
        <w:rPr>
          <w:sz w:val="24"/>
        </w:rPr>
        <w:t>support</w:t>
      </w:r>
      <w:r w:rsidRPr="005108E4">
        <w:rPr>
          <w:spacing w:val="-6"/>
          <w:sz w:val="24"/>
        </w:rPr>
        <w:t xml:space="preserve"> </w:t>
      </w:r>
      <w:r w:rsidRPr="005108E4">
        <w:rPr>
          <w:sz w:val="24"/>
        </w:rPr>
        <w:t>and</w:t>
      </w:r>
      <w:r w:rsidRPr="005108E4">
        <w:rPr>
          <w:spacing w:val="-8"/>
          <w:sz w:val="24"/>
        </w:rPr>
        <w:t xml:space="preserve"> </w:t>
      </w:r>
      <w:r w:rsidRPr="005108E4">
        <w:rPr>
          <w:sz w:val="24"/>
        </w:rPr>
        <w:t>whether</w:t>
      </w:r>
      <w:r w:rsidRPr="005108E4">
        <w:rPr>
          <w:spacing w:val="-8"/>
          <w:sz w:val="24"/>
        </w:rPr>
        <w:t xml:space="preserve"> </w:t>
      </w:r>
      <w:r w:rsidRPr="005108E4">
        <w:rPr>
          <w:sz w:val="24"/>
        </w:rPr>
        <w:t>the</w:t>
      </w:r>
      <w:r w:rsidRPr="005108E4">
        <w:rPr>
          <w:spacing w:val="-10"/>
          <w:sz w:val="24"/>
        </w:rPr>
        <w:t xml:space="preserve"> </w:t>
      </w:r>
      <w:r w:rsidRPr="005108E4">
        <w:rPr>
          <w:sz w:val="24"/>
        </w:rPr>
        <w:t>applicant</w:t>
      </w:r>
      <w:r w:rsidRPr="005108E4">
        <w:rPr>
          <w:spacing w:val="-9"/>
          <w:sz w:val="24"/>
        </w:rPr>
        <w:t xml:space="preserve"> </w:t>
      </w:r>
      <w:r w:rsidRPr="005108E4">
        <w:rPr>
          <w:sz w:val="24"/>
        </w:rPr>
        <w:t>will</w:t>
      </w:r>
      <w:r w:rsidRPr="005108E4">
        <w:rPr>
          <w:spacing w:val="-6"/>
          <w:sz w:val="24"/>
        </w:rPr>
        <w:t xml:space="preserve"> </w:t>
      </w:r>
      <w:r w:rsidRPr="005108E4">
        <w:rPr>
          <w:sz w:val="24"/>
        </w:rPr>
        <w:t>have</w:t>
      </w:r>
      <w:r w:rsidRPr="005108E4">
        <w:rPr>
          <w:spacing w:val="-8"/>
          <w:sz w:val="24"/>
        </w:rPr>
        <w:t xml:space="preserve"> </w:t>
      </w:r>
      <w:r w:rsidRPr="005108E4">
        <w:rPr>
          <w:sz w:val="24"/>
        </w:rPr>
        <w:t>workers'</w:t>
      </w:r>
      <w:r w:rsidRPr="005108E4">
        <w:rPr>
          <w:spacing w:val="-9"/>
          <w:sz w:val="24"/>
        </w:rPr>
        <w:t xml:space="preserve"> </w:t>
      </w:r>
      <w:r w:rsidRPr="005108E4">
        <w:rPr>
          <w:sz w:val="24"/>
        </w:rPr>
        <w:t>compensation and professional and commercial insurance</w:t>
      </w:r>
      <w:r w:rsidRPr="005108E4">
        <w:rPr>
          <w:spacing w:val="-9"/>
          <w:sz w:val="24"/>
        </w:rPr>
        <w:t xml:space="preserve"> </w:t>
      </w:r>
      <w:r w:rsidRPr="005108E4">
        <w:rPr>
          <w:sz w:val="24"/>
        </w:rPr>
        <w:t>coverage;</w:t>
      </w:r>
    </w:p>
    <w:p w14:paraId="4053CBB8" w14:textId="77777777" w:rsidR="00DA2759" w:rsidRPr="005108E4" w:rsidRDefault="009A7511">
      <w:pPr>
        <w:pStyle w:val="ListParagraph"/>
        <w:numPr>
          <w:ilvl w:val="5"/>
          <w:numId w:val="52"/>
        </w:numPr>
        <w:tabs>
          <w:tab w:val="left" w:pos="2720"/>
        </w:tabs>
        <w:spacing w:line="242" w:lineRule="auto"/>
        <w:ind w:left="2395" w:right="116" w:firstLine="0"/>
        <w:rPr>
          <w:sz w:val="24"/>
        </w:rPr>
      </w:pPr>
      <w:r w:rsidRPr="005108E4">
        <w:rPr>
          <w:sz w:val="24"/>
        </w:rPr>
        <w:t>A</w:t>
      </w:r>
      <w:r w:rsidRPr="005108E4">
        <w:rPr>
          <w:spacing w:val="-12"/>
          <w:sz w:val="24"/>
        </w:rPr>
        <w:t xml:space="preserve"> </w:t>
      </w:r>
      <w:r w:rsidRPr="005108E4">
        <w:rPr>
          <w:sz w:val="24"/>
        </w:rPr>
        <w:t>description</w:t>
      </w:r>
      <w:r w:rsidRPr="005108E4">
        <w:rPr>
          <w:spacing w:val="-8"/>
          <w:sz w:val="24"/>
        </w:rPr>
        <w:t xml:space="preserve"> </w:t>
      </w:r>
      <w:r w:rsidRPr="005108E4">
        <w:rPr>
          <w:sz w:val="24"/>
        </w:rPr>
        <w:t>and</w:t>
      </w:r>
      <w:r w:rsidRPr="005108E4">
        <w:rPr>
          <w:spacing w:val="-8"/>
          <w:sz w:val="24"/>
        </w:rPr>
        <w:t xml:space="preserve"> </w:t>
      </w:r>
      <w:r w:rsidRPr="005108E4">
        <w:rPr>
          <w:sz w:val="24"/>
        </w:rPr>
        <w:t>the</w:t>
      </w:r>
      <w:r w:rsidRPr="005108E4">
        <w:rPr>
          <w:spacing w:val="-9"/>
          <w:sz w:val="24"/>
        </w:rPr>
        <w:t xml:space="preserve"> </w:t>
      </w:r>
      <w:r w:rsidRPr="005108E4">
        <w:rPr>
          <w:sz w:val="24"/>
        </w:rPr>
        <w:t>relevant</w:t>
      </w:r>
      <w:r w:rsidRPr="005108E4">
        <w:rPr>
          <w:spacing w:val="-8"/>
          <w:sz w:val="24"/>
        </w:rPr>
        <w:t xml:space="preserve"> </w:t>
      </w:r>
      <w:r w:rsidRPr="005108E4">
        <w:rPr>
          <w:sz w:val="24"/>
        </w:rPr>
        <w:t>dates</w:t>
      </w:r>
      <w:r w:rsidRPr="005108E4">
        <w:rPr>
          <w:spacing w:val="-8"/>
          <w:sz w:val="24"/>
        </w:rPr>
        <w:t xml:space="preserve"> </w:t>
      </w:r>
      <w:r w:rsidRPr="005108E4">
        <w:rPr>
          <w:sz w:val="24"/>
        </w:rPr>
        <w:t>of</w:t>
      </w:r>
      <w:r w:rsidRPr="005108E4">
        <w:rPr>
          <w:spacing w:val="-10"/>
          <w:sz w:val="24"/>
        </w:rPr>
        <w:t xml:space="preserve"> </w:t>
      </w:r>
      <w:r w:rsidRPr="005108E4">
        <w:rPr>
          <w:sz w:val="24"/>
        </w:rPr>
        <w:t>any</w:t>
      </w:r>
      <w:r w:rsidRPr="005108E4">
        <w:rPr>
          <w:spacing w:val="-15"/>
          <w:sz w:val="24"/>
        </w:rPr>
        <w:t xml:space="preserve"> </w:t>
      </w:r>
      <w:r w:rsidRPr="005108E4">
        <w:rPr>
          <w:sz w:val="24"/>
        </w:rPr>
        <w:t>criminal</w:t>
      </w:r>
      <w:r w:rsidRPr="005108E4">
        <w:rPr>
          <w:spacing w:val="-9"/>
          <w:sz w:val="24"/>
        </w:rPr>
        <w:t xml:space="preserve"> </w:t>
      </w:r>
      <w:r w:rsidRPr="005108E4">
        <w:rPr>
          <w:sz w:val="24"/>
        </w:rPr>
        <w:t>action</w:t>
      </w:r>
      <w:r w:rsidRPr="005108E4">
        <w:rPr>
          <w:spacing w:val="-8"/>
          <w:sz w:val="24"/>
        </w:rPr>
        <w:t xml:space="preserve"> </w:t>
      </w:r>
      <w:r w:rsidRPr="005108E4">
        <w:rPr>
          <w:sz w:val="24"/>
        </w:rPr>
        <w:t>under</w:t>
      </w:r>
      <w:r w:rsidRPr="005108E4">
        <w:rPr>
          <w:spacing w:val="-9"/>
          <w:sz w:val="24"/>
        </w:rPr>
        <w:t xml:space="preserve"> </w:t>
      </w:r>
      <w:r w:rsidRPr="005108E4">
        <w:rPr>
          <w:sz w:val="24"/>
        </w:rPr>
        <w:t>the</w:t>
      </w:r>
      <w:r w:rsidRPr="005108E4">
        <w:rPr>
          <w:spacing w:val="-9"/>
          <w:sz w:val="24"/>
        </w:rPr>
        <w:t xml:space="preserve"> </w:t>
      </w:r>
      <w:r w:rsidRPr="005108E4">
        <w:rPr>
          <w:sz w:val="24"/>
        </w:rPr>
        <w:t>laws</w:t>
      </w:r>
      <w:r w:rsidRPr="005108E4">
        <w:rPr>
          <w:spacing w:val="-8"/>
          <w:sz w:val="24"/>
        </w:rPr>
        <w:t xml:space="preserve"> </w:t>
      </w:r>
      <w:r w:rsidRPr="005108E4">
        <w:rPr>
          <w:sz w:val="24"/>
        </w:rPr>
        <w:t>of</w:t>
      </w:r>
      <w:r w:rsidRPr="005108E4">
        <w:rPr>
          <w:spacing w:val="-9"/>
          <w:sz w:val="24"/>
        </w:rPr>
        <w:t xml:space="preserve"> </w:t>
      </w:r>
      <w:r w:rsidRPr="005108E4">
        <w:rPr>
          <w:sz w:val="24"/>
        </w:rPr>
        <w:t>the Commonwealth, or Other Jurisdictions, whether for a felony or misdemeanor including, but not limited to, action against any health care facility or facility for providing</w:t>
      </w:r>
      <w:r w:rsidRPr="005108E4">
        <w:rPr>
          <w:spacing w:val="-12"/>
          <w:sz w:val="24"/>
        </w:rPr>
        <w:t xml:space="preserve"> </w:t>
      </w:r>
      <w:r w:rsidRPr="005108E4">
        <w:rPr>
          <w:sz w:val="24"/>
        </w:rPr>
        <w:t>Marijuana</w:t>
      </w:r>
      <w:r w:rsidRPr="005108E4">
        <w:rPr>
          <w:spacing w:val="-10"/>
          <w:sz w:val="24"/>
        </w:rPr>
        <w:t xml:space="preserve"> </w:t>
      </w:r>
      <w:r w:rsidRPr="005108E4">
        <w:rPr>
          <w:sz w:val="24"/>
        </w:rPr>
        <w:t>for</w:t>
      </w:r>
      <w:r w:rsidRPr="005108E4">
        <w:rPr>
          <w:spacing w:val="-10"/>
          <w:sz w:val="24"/>
        </w:rPr>
        <w:t xml:space="preserve"> </w:t>
      </w:r>
      <w:r w:rsidRPr="005108E4">
        <w:rPr>
          <w:sz w:val="24"/>
        </w:rPr>
        <w:t>medical-</w:t>
      </w:r>
      <w:r w:rsidRPr="005108E4">
        <w:rPr>
          <w:spacing w:val="-10"/>
          <w:sz w:val="24"/>
        </w:rPr>
        <w:t xml:space="preserve"> </w:t>
      </w:r>
      <w:r w:rsidRPr="005108E4">
        <w:rPr>
          <w:sz w:val="24"/>
        </w:rPr>
        <w:t>or</w:t>
      </w:r>
      <w:r w:rsidRPr="005108E4">
        <w:rPr>
          <w:spacing w:val="-10"/>
          <w:sz w:val="24"/>
        </w:rPr>
        <w:t xml:space="preserve"> </w:t>
      </w:r>
      <w:r w:rsidRPr="005108E4">
        <w:rPr>
          <w:sz w:val="24"/>
        </w:rPr>
        <w:t>adult-use</w:t>
      </w:r>
      <w:r w:rsidRPr="005108E4">
        <w:rPr>
          <w:spacing w:val="-10"/>
          <w:sz w:val="24"/>
        </w:rPr>
        <w:t xml:space="preserve"> </w:t>
      </w:r>
      <w:r w:rsidRPr="005108E4">
        <w:rPr>
          <w:sz w:val="24"/>
        </w:rPr>
        <w:t>purposes,</w:t>
      </w:r>
      <w:r w:rsidRPr="005108E4">
        <w:rPr>
          <w:spacing w:val="-9"/>
          <w:sz w:val="24"/>
        </w:rPr>
        <w:t xml:space="preserve"> </w:t>
      </w:r>
      <w:r w:rsidRPr="005108E4">
        <w:rPr>
          <w:sz w:val="24"/>
        </w:rPr>
        <w:t>in</w:t>
      </w:r>
      <w:r w:rsidRPr="005108E4">
        <w:rPr>
          <w:spacing w:val="-7"/>
          <w:sz w:val="24"/>
        </w:rPr>
        <w:t xml:space="preserve"> </w:t>
      </w:r>
      <w:r w:rsidRPr="005108E4">
        <w:rPr>
          <w:sz w:val="24"/>
        </w:rPr>
        <w:t>which</w:t>
      </w:r>
      <w:r w:rsidRPr="005108E4">
        <w:rPr>
          <w:spacing w:val="-7"/>
          <w:sz w:val="24"/>
        </w:rPr>
        <w:t xml:space="preserve"> </w:t>
      </w:r>
      <w:r w:rsidRPr="005108E4">
        <w:rPr>
          <w:sz w:val="24"/>
        </w:rPr>
        <w:t>those</w:t>
      </w:r>
      <w:r w:rsidRPr="005108E4">
        <w:rPr>
          <w:spacing w:val="-10"/>
          <w:sz w:val="24"/>
        </w:rPr>
        <w:t xml:space="preserve"> </w:t>
      </w:r>
      <w:r w:rsidRPr="005108E4">
        <w:rPr>
          <w:sz w:val="24"/>
        </w:rPr>
        <w:t>individuals either</w:t>
      </w:r>
      <w:r w:rsidRPr="005108E4">
        <w:rPr>
          <w:spacing w:val="-18"/>
          <w:sz w:val="24"/>
        </w:rPr>
        <w:t xml:space="preserve"> </w:t>
      </w:r>
      <w:r w:rsidRPr="005108E4">
        <w:rPr>
          <w:sz w:val="24"/>
        </w:rPr>
        <w:t>owned</w:t>
      </w:r>
      <w:r w:rsidRPr="005108E4">
        <w:rPr>
          <w:spacing w:val="-17"/>
          <w:sz w:val="24"/>
        </w:rPr>
        <w:t xml:space="preserve"> </w:t>
      </w:r>
      <w:r w:rsidRPr="005108E4">
        <w:rPr>
          <w:sz w:val="24"/>
        </w:rPr>
        <w:t>shares</w:t>
      </w:r>
      <w:r w:rsidRPr="005108E4">
        <w:rPr>
          <w:spacing w:val="-17"/>
          <w:sz w:val="24"/>
        </w:rPr>
        <w:t xml:space="preserve"> </w:t>
      </w:r>
      <w:r w:rsidRPr="005108E4">
        <w:rPr>
          <w:sz w:val="24"/>
        </w:rPr>
        <w:t>of</w:t>
      </w:r>
      <w:r w:rsidRPr="005108E4">
        <w:rPr>
          <w:spacing w:val="-17"/>
          <w:sz w:val="24"/>
        </w:rPr>
        <w:t xml:space="preserve"> </w:t>
      </w:r>
      <w:r w:rsidRPr="005108E4">
        <w:rPr>
          <w:sz w:val="24"/>
        </w:rPr>
        <w:t>stock</w:t>
      </w:r>
      <w:r w:rsidRPr="005108E4">
        <w:rPr>
          <w:spacing w:val="-17"/>
          <w:sz w:val="24"/>
        </w:rPr>
        <w:t xml:space="preserve"> </w:t>
      </w:r>
      <w:r w:rsidRPr="005108E4">
        <w:rPr>
          <w:sz w:val="24"/>
        </w:rPr>
        <w:t>or</w:t>
      </w:r>
      <w:r w:rsidRPr="005108E4">
        <w:rPr>
          <w:spacing w:val="-18"/>
          <w:sz w:val="24"/>
        </w:rPr>
        <w:t xml:space="preserve"> </w:t>
      </w:r>
      <w:r w:rsidRPr="005108E4">
        <w:rPr>
          <w:sz w:val="24"/>
        </w:rPr>
        <w:t>served</w:t>
      </w:r>
      <w:r w:rsidRPr="005108E4">
        <w:rPr>
          <w:spacing w:val="-17"/>
          <w:sz w:val="24"/>
        </w:rPr>
        <w:t xml:space="preserve"> </w:t>
      </w:r>
      <w:r w:rsidRPr="005108E4">
        <w:rPr>
          <w:sz w:val="24"/>
        </w:rPr>
        <w:t>as</w:t>
      </w:r>
      <w:r w:rsidRPr="005108E4">
        <w:rPr>
          <w:spacing w:val="-17"/>
          <w:sz w:val="24"/>
        </w:rPr>
        <w:t xml:space="preserve"> </w:t>
      </w:r>
      <w:r w:rsidRPr="005108E4">
        <w:rPr>
          <w:sz w:val="24"/>
        </w:rPr>
        <w:t>board</w:t>
      </w:r>
      <w:r w:rsidRPr="005108E4">
        <w:rPr>
          <w:spacing w:val="-19"/>
          <w:sz w:val="24"/>
        </w:rPr>
        <w:t xml:space="preserve"> </w:t>
      </w:r>
      <w:r w:rsidRPr="005108E4">
        <w:rPr>
          <w:sz w:val="24"/>
        </w:rPr>
        <w:t>member,</w:t>
      </w:r>
      <w:r w:rsidRPr="005108E4">
        <w:rPr>
          <w:spacing w:val="-19"/>
          <w:sz w:val="24"/>
        </w:rPr>
        <w:t xml:space="preserve"> </w:t>
      </w:r>
      <w:r w:rsidRPr="005108E4">
        <w:rPr>
          <w:sz w:val="24"/>
        </w:rPr>
        <w:t>Executive,</w:t>
      </w:r>
      <w:r w:rsidRPr="005108E4">
        <w:rPr>
          <w:spacing w:val="-19"/>
          <w:sz w:val="24"/>
        </w:rPr>
        <w:t xml:space="preserve"> </w:t>
      </w:r>
      <w:r w:rsidRPr="005108E4">
        <w:rPr>
          <w:sz w:val="24"/>
        </w:rPr>
        <w:t>officer,</w:t>
      </w:r>
      <w:r w:rsidRPr="005108E4">
        <w:rPr>
          <w:spacing w:val="-19"/>
          <w:sz w:val="24"/>
        </w:rPr>
        <w:t xml:space="preserve"> </w:t>
      </w:r>
      <w:r w:rsidRPr="005108E4">
        <w:rPr>
          <w:sz w:val="24"/>
        </w:rPr>
        <w:t xml:space="preserve">director or member, and which resulted in conviction, or guilty plea, or plea of </w:t>
      </w:r>
      <w:r w:rsidRPr="005108E4">
        <w:rPr>
          <w:i/>
          <w:sz w:val="24"/>
        </w:rPr>
        <w:t>nolo contendere</w:t>
      </w:r>
      <w:r w:rsidRPr="005108E4">
        <w:rPr>
          <w:sz w:val="24"/>
        </w:rPr>
        <w:t>, or admission of sufficient</w:t>
      </w:r>
      <w:r w:rsidRPr="005108E4">
        <w:rPr>
          <w:spacing w:val="-7"/>
          <w:sz w:val="24"/>
        </w:rPr>
        <w:t xml:space="preserve"> </w:t>
      </w:r>
      <w:r w:rsidRPr="005108E4">
        <w:rPr>
          <w:sz w:val="24"/>
        </w:rPr>
        <w:t>facts;</w:t>
      </w:r>
    </w:p>
    <w:p w14:paraId="60724705" w14:textId="19E19BA2" w:rsidR="00DA2759" w:rsidRPr="005108E4" w:rsidRDefault="009A7511" w:rsidP="00E077D0">
      <w:pPr>
        <w:pStyle w:val="ListParagraph"/>
        <w:numPr>
          <w:ilvl w:val="5"/>
          <w:numId w:val="52"/>
        </w:numPr>
        <w:tabs>
          <w:tab w:val="left" w:pos="2765"/>
        </w:tabs>
        <w:spacing w:before="2" w:line="242" w:lineRule="auto"/>
        <w:ind w:left="2395" w:right="116" w:firstLine="0"/>
      </w:pPr>
      <w:r w:rsidRPr="005108E4">
        <w:rPr>
          <w:sz w:val="24"/>
        </w:rPr>
        <w:t>A description and the relevant dates of any civil action under the laws of the Commonwealth, or Other Jurisdictions including, but not limited to, a complaint relating to any professional or occupational or fraudulent</w:t>
      </w:r>
      <w:r w:rsidRPr="005108E4">
        <w:rPr>
          <w:spacing w:val="-26"/>
          <w:sz w:val="24"/>
        </w:rPr>
        <w:t xml:space="preserve"> </w:t>
      </w:r>
      <w:r w:rsidRPr="005108E4">
        <w:rPr>
          <w:sz w:val="24"/>
        </w:rPr>
        <w:t>practices;</w:t>
      </w:r>
    </w:p>
    <w:p w14:paraId="1B1B8148" w14:textId="77777777" w:rsidR="00DA2759" w:rsidRPr="005108E4" w:rsidRDefault="009A7511">
      <w:pPr>
        <w:pStyle w:val="ListParagraph"/>
        <w:numPr>
          <w:ilvl w:val="2"/>
          <w:numId w:val="51"/>
        </w:numPr>
        <w:tabs>
          <w:tab w:val="left" w:pos="3116"/>
        </w:tabs>
        <w:ind w:hanging="361"/>
        <w:rPr>
          <w:sz w:val="24"/>
        </w:rPr>
      </w:pPr>
      <w:r w:rsidRPr="005108E4">
        <w:rPr>
          <w:sz w:val="24"/>
        </w:rPr>
        <w:t>Fraudulent billing</w:t>
      </w:r>
      <w:r w:rsidRPr="005108E4">
        <w:rPr>
          <w:spacing w:val="-4"/>
          <w:sz w:val="24"/>
        </w:rPr>
        <w:t xml:space="preserve"> </w:t>
      </w:r>
      <w:r w:rsidRPr="005108E4">
        <w:rPr>
          <w:sz w:val="24"/>
        </w:rPr>
        <w:t>practices;</w:t>
      </w:r>
    </w:p>
    <w:p w14:paraId="093B614E" w14:textId="77777777" w:rsidR="00DA2759" w:rsidRPr="005108E4" w:rsidRDefault="009A7511">
      <w:pPr>
        <w:pStyle w:val="ListParagraph"/>
        <w:numPr>
          <w:ilvl w:val="2"/>
          <w:numId w:val="51"/>
        </w:numPr>
        <w:tabs>
          <w:tab w:val="left" w:pos="3159"/>
        </w:tabs>
        <w:spacing w:before="3" w:line="242" w:lineRule="auto"/>
        <w:ind w:left="2755" w:right="110" w:firstLine="0"/>
        <w:rPr>
          <w:sz w:val="24"/>
        </w:rPr>
      </w:pPr>
      <w:r w:rsidRPr="005108E4">
        <w:rPr>
          <w:sz w:val="24"/>
        </w:rPr>
        <w:t>Past or pending legal or disciplinary actions in any other state against any officer,</w:t>
      </w:r>
      <w:r w:rsidRPr="005108E4">
        <w:rPr>
          <w:spacing w:val="-14"/>
          <w:sz w:val="24"/>
        </w:rPr>
        <w:t xml:space="preserve"> </w:t>
      </w:r>
      <w:r w:rsidRPr="005108E4">
        <w:rPr>
          <w:sz w:val="24"/>
        </w:rPr>
        <w:t>Executive,</w:t>
      </w:r>
      <w:r w:rsidRPr="005108E4">
        <w:rPr>
          <w:spacing w:val="-14"/>
          <w:sz w:val="24"/>
        </w:rPr>
        <w:t xml:space="preserve"> </w:t>
      </w:r>
      <w:r w:rsidRPr="005108E4">
        <w:rPr>
          <w:sz w:val="24"/>
        </w:rPr>
        <w:t>director,</w:t>
      </w:r>
      <w:r w:rsidRPr="005108E4">
        <w:rPr>
          <w:spacing w:val="-17"/>
          <w:sz w:val="24"/>
        </w:rPr>
        <w:t xml:space="preserve"> </w:t>
      </w:r>
      <w:r w:rsidRPr="005108E4">
        <w:rPr>
          <w:sz w:val="24"/>
        </w:rPr>
        <w:t>or</w:t>
      </w:r>
      <w:r w:rsidRPr="005108E4">
        <w:rPr>
          <w:spacing w:val="-16"/>
          <w:sz w:val="24"/>
        </w:rPr>
        <w:t xml:space="preserve"> </w:t>
      </w:r>
      <w:r w:rsidRPr="005108E4">
        <w:rPr>
          <w:sz w:val="24"/>
        </w:rPr>
        <w:t>board</w:t>
      </w:r>
      <w:r w:rsidRPr="005108E4">
        <w:rPr>
          <w:spacing w:val="-17"/>
          <w:sz w:val="24"/>
        </w:rPr>
        <w:t xml:space="preserve"> </w:t>
      </w:r>
      <w:r w:rsidRPr="005108E4">
        <w:rPr>
          <w:sz w:val="24"/>
        </w:rPr>
        <w:t>member</w:t>
      </w:r>
      <w:r w:rsidRPr="005108E4">
        <w:rPr>
          <w:spacing w:val="-16"/>
          <w:sz w:val="24"/>
        </w:rPr>
        <w:t xml:space="preserve"> </w:t>
      </w:r>
      <w:r w:rsidRPr="005108E4">
        <w:rPr>
          <w:sz w:val="24"/>
        </w:rPr>
        <w:t>of</w:t>
      </w:r>
      <w:r w:rsidRPr="005108E4">
        <w:rPr>
          <w:spacing w:val="-17"/>
          <w:sz w:val="24"/>
        </w:rPr>
        <w:t xml:space="preserve"> </w:t>
      </w:r>
      <w:r w:rsidRPr="005108E4">
        <w:rPr>
          <w:sz w:val="24"/>
        </w:rPr>
        <w:t>the</w:t>
      </w:r>
      <w:r w:rsidRPr="005108E4">
        <w:rPr>
          <w:spacing w:val="-17"/>
          <w:sz w:val="24"/>
        </w:rPr>
        <w:t xml:space="preserve"> </w:t>
      </w:r>
      <w:r w:rsidRPr="005108E4">
        <w:rPr>
          <w:sz w:val="24"/>
        </w:rPr>
        <w:t>applicant</w:t>
      </w:r>
      <w:r w:rsidRPr="005108E4">
        <w:rPr>
          <w:spacing w:val="-16"/>
          <w:sz w:val="24"/>
        </w:rPr>
        <w:t xml:space="preserve"> </w:t>
      </w:r>
      <w:r w:rsidRPr="005108E4">
        <w:rPr>
          <w:sz w:val="24"/>
        </w:rPr>
        <w:t>or</w:t>
      </w:r>
      <w:r w:rsidRPr="005108E4">
        <w:rPr>
          <w:spacing w:val="-17"/>
          <w:sz w:val="24"/>
        </w:rPr>
        <w:t xml:space="preserve"> </w:t>
      </w:r>
      <w:r w:rsidRPr="005108E4">
        <w:rPr>
          <w:sz w:val="24"/>
        </w:rPr>
        <w:t>its</w:t>
      </w:r>
      <w:r w:rsidRPr="005108E4">
        <w:rPr>
          <w:spacing w:val="-15"/>
          <w:sz w:val="24"/>
        </w:rPr>
        <w:t xml:space="preserve"> </w:t>
      </w:r>
      <w:r w:rsidRPr="005108E4">
        <w:rPr>
          <w:sz w:val="24"/>
        </w:rPr>
        <w:t>members,</w:t>
      </w:r>
      <w:r w:rsidRPr="005108E4">
        <w:rPr>
          <w:spacing w:val="-17"/>
          <w:sz w:val="24"/>
        </w:rPr>
        <w:t xml:space="preserve"> </w:t>
      </w:r>
      <w:r w:rsidRPr="005108E4">
        <w:rPr>
          <w:sz w:val="24"/>
        </w:rPr>
        <w:t>or against</w:t>
      </w:r>
      <w:r w:rsidRPr="005108E4">
        <w:rPr>
          <w:spacing w:val="-9"/>
          <w:sz w:val="24"/>
        </w:rPr>
        <w:t xml:space="preserve"> </w:t>
      </w:r>
      <w:r w:rsidRPr="005108E4">
        <w:rPr>
          <w:sz w:val="24"/>
        </w:rPr>
        <w:t>any</w:t>
      </w:r>
      <w:r w:rsidRPr="005108E4">
        <w:rPr>
          <w:spacing w:val="-15"/>
          <w:sz w:val="24"/>
        </w:rPr>
        <w:t xml:space="preserve"> </w:t>
      </w:r>
      <w:r w:rsidRPr="005108E4">
        <w:rPr>
          <w:sz w:val="24"/>
        </w:rPr>
        <w:t>other</w:t>
      </w:r>
      <w:r w:rsidRPr="005108E4">
        <w:rPr>
          <w:spacing w:val="-10"/>
          <w:sz w:val="24"/>
        </w:rPr>
        <w:t xml:space="preserve"> </w:t>
      </w:r>
      <w:r w:rsidRPr="005108E4">
        <w:rPr>
          <w:sz w:val="24"/>
        </w:rPr>
        <w:t>entity</w:t>
      </w:r>
      <w:r w:rsidRPr="005108E4">
        <w:rPr>
          <w:spacing w:val="-15"/>
          <w:sz w:val="24"/>
        </w:rPr>
        <w:t xml:space="preserve"> </w:t>
      </w:r>
      <w:r w:rsidRPr="005108E4">
        <w:rPr>
          <w:sz w:val="24"/>
        </w:rPr>
        <w:t>owned</w:t>
      </w:r>
      <w:r w:rsidRPr="005108E4">
        <w:rPr>
          <w:spacing w:val="-11"/>
          <w:sz w:val="24"/>
        </w:rPr>
        <w:t xml:space="preserve"> </w:t>
      </w:r>
      <w:r w:rsidRPr="005108E4">
        <w:rPr>
          <w:sz w:val="24"/>
        </w:rPr>
        <w:t>or</w:t>
      </w:r>
      <w:r w:rsidRPr="005108E4">
        <w:rPr>
          <w:spacing w:val="-12"/>
          <w:sz w:val="24"/>
        </w:rPr>
        <w:t xml:space="preserve"> </w:t>
      </w:r>
      <w:r w:rsidRPr="005108E4">
        <w:rPr>
          <w:sz w:val="24"/>
        </w:rPr>
        <w:t>controlled</w:t>
      </w:r>
      <w:r w:rsidRPr="005108E4">
        <w:rPr>
          <w:spacing w:val="-11"/>
          <w:sz w:val="24"/>
        </w:rPr>
        <w:t xml:space="preserve"> </w:t>
      </w:r>
      <w:r w:rsidRPr="005108E4">
        <w:rPr>
          <w:sz w:val="24"/>
        </w:rPr>
        <w:t>in</w:t>
      </w:r>
      <w:r w:rsidRPr="005108E4">
        <w:rPr>
          <w:spacing w:val="-11"/>
          <w:sz w:val="24"/>
        </w:rPr>
        <w:t xml:space="preserve"> </w:t>
      </w:r>
      <w:r w:rsidRPr="005108E4">
        <w:rPr>
          <w:sz w:val="24"/>
        </w:rPr>
        <w:t>whole</w:t>
      </w:r>
      <w:r w:rsidRPr="005108E4">
        <w:rPr>
          <w:spacing w:val="-12"/>
          <w:sz w:val="24"/>
        </w:rPr>
        <w:t xml:space="preserve"> </w:t>
      </w:r>
      <w:r w:rsidRPr="005108E4">
        <w:rPr>
          <w:sz w:val="24"/>
        </w:rPr>
        <w:t>or</w:t>
      </w:r>
      <w:r w:rsidRPr="005108E4">
        <w:rPr>
          <w:spacing w:val="-11"/>
          <w:sz w:val="24"/>
        </w:rPr>
        <w:t xml:space="preserve"> </w:t>
      </w:r>
      <w:r w:rsidRPr="005108E4">
        <w:rPr>
          <w:sz w:val="24"/>
        </w:rPr>
        <w:t>in</w:t>
      </w:r>
      <w:r w:rsidRPr="005108E4">
        <w:rPr>
          <w:spacing w:val="-11"/>
          <w:sz w:val="24"/>
        </w:rPr>
        <w:t xml:space="preserve"> </w:t>
      </w:r>
      <w:r w:rsidRPr="005108E4">
        <w:rPr>
          <w:sz w:val="24"/>
        </w:rPr>
        <w:t>part</w:t>
      </w:r>
      <w:r w:rsidRPr="005108E4">
        <w:rPr>
          <w:spacing w:val="-10"/>
          <w:sz w:val="24"/>
        </w:rPr>
        <w:t xml:space="preserve"> </w:t>
      </w:r>
      <w:r w:rsidRPr="005108E4">
        <w:rPr>
          <w:sz w:val="24"/>
        </w:rPr>
        <w:t>by</w:t>
      </w:r>
      <w:r w:rsidRPr="005108E4">
        <w:rPr>
          <w:spacing w:val="-16"/>
          <w:sz w:val="24"/>
        </w:rPr>
        <w:t xml:space="preserve"> </w:t>
      </w:r>
      <w:r w:rsidRPr="005108E4">
        <w:rPr>
          <w:sz w:val="24"/>
        </w:rPr>
        <w:t>them,</w:t>
      </w:r>
      <w:r w:rsidRPr="005108E4">
        <w:rPr>
          <w:spacing w:val="-8"/>
          <w:sz w:val="24"/>
        </w:rPr>
        <w:t xml:space="preserve"> </w:t>
      </w:r>
      <w:r w:rsidRPr="005108E4">
        <w:rPr>
          <w:sz w:val="24"/>
        </w:rPr>
        <w:t>related to the cultivation, Processing, distribution, or sale of Marijuana for medical purposes;</w:t>
      </w:r>
    </w:p>
    <w:p w14:paraId="46109F03" w14:textId="77777777" w:rsidR="00DA2759" w:rsidRPr="005108E4" w:rsidRDefault="009A7511">
      <w:pPr>
        <w:pStyle w:val="ListParagraph"/>
        <w:numPr>
          <w:ilvl w:val="2"/>
          <w:numId w:val="51"/>
        </w:numPr>
        <w:tabs>
          <w:tab w:val="left" w:pos="3154"/>
        </w:tabs>
        <w:spacing w:before="5" w:line="242" w:lineRule="auto"/>
        <w:ind w:left="2755" w:right="117" w:firstLine="0"/>
        <w:rPr>
          <w:sz w:val="24"/>
        </w:rPr>
      </w:pPr>
      <w:r w:rsidRPr="005108E4">
        <w:rPr>
          <w:sz w:val="24"/>
        </w:rPr>
        <w:t>Past</w:t>
      </w:r>
      <w:r w:rsidRPr="005108E4">
        <w:rPr>
          <w:spacing w:val="-18"/>
          <w:sz w:val="24"/>
        </w:rPr>
        <w:t xml:space="preserve"> </w:t>
      </w:r>
      <w:r w:rsidRPr="005108E4">
        <w:rPr>
          <w:sz w:val="24"/>
        </w:rPr>
        <w:t>or</w:t>
      </w:r>
      <w:r w:rsidRPr="005108E4">
        <w:rPr>
          <w:spacing w:val="-20"/>
          <w:sz w:val="24"/>
        </w:rPr>
        <w:t xml:space="preserve"> </w:t>
      </w:r>
      <w:r w:rsidRPr="005108E4">
        <w:rPr>
          <w:sz w:val="24"/>
        </w:rPr>
        <w:t>pending</w:t>
      </w:r>
      <w:r w:rsidRPr="005108E4">
        <w:rPr>
          <w:spacing w:val="-21"/>
          <w:sz w:val="24"/>
        </w:rPr>
        <w:t xml:space="preserve"> </w:t>
      </w:r>
      <w:r w:rsidRPr="005108E4">
        <w:rPr>
          <w:sz w:val="24"/>
        </w:rPr>
        <w:t>denial,</w:t>
      </w:r>
      <w:r w:rsidRPr="005108E4">
        <w:rPr>
          <w:spacing w:val="-19"/>
          <w:sz w:val="24"/>
        </w:rPr>
        <w:t xml:space="preserve"> </w:t>
      </w:r>
      <w:r w:rsidRPr="005108E4">
        <w:rPr>
          <w:sz w:val="24"/>
        </w:rPr>
        <w:t>suspension,</w:t>
      </w:r>
      <w:r w:rsidRPr="005108E4">
        <w:rPr>
          <w:spacing w:val="-18"/>
          <w:sz w:val="24"/>
        </w:rPr>
        <w:t xml:space="preserve"> </w:t>
      </w:r>
      <w:r w:rsidRPr="005108E4">
        <w:rPr>
          <w:sz w:val="24"/>
        </w:rPr>
        <w:t>or</w:t>
      </w:r>
      <w:r w:rsidRPr="005108E4">
        <w:rPr>
          <w:spacing w:val="-20"/>
          <w:sz w:val="24"/>
        </w:rPr>
        <w:t xml:space="preserve"> </w:t>
      </w:r>
      <w:r w:rsidRPr="005108E4">
        <w:rPr>
          <w:sz w:val="24"/>
        </w:rPr>
        <w:t>revocation</w:t>
      </w:r>
      <w:r w:rsidRPr="005108E4">
        <w:rPr>
          <w:spacing w:val="-17"/>
          <w:sz w:val="24"/>
        </w:rPr>
        <w:t xml:space="preserve"> </w:t>
      </w:r>
      <w:r w:rsidRPr="005108E4">
        <w:rPr>
          <w:sz w:val="24"/>
        </w:rPr>
        <w:t>of</w:t>
      </w:r>
      <w:r w:rsidRPr="005108E4">
        <w:rPr>
          <w:spacing w:val="-17"/>
          <w:sz w:val="24"/>
        </w:rPr>
        <w:t xml:space="preserve"> </w:t>
      </w:r>
      <w:r w:rsidRPr="005108E4">
        <w:rPr>
          <w:sz w:val="24"/>
        </w:rPr>
        <w:t>a</w:t>
      </w:r>
      <w:r w:rsidRPr="005108E4">
        <w:rPr>
          <w:spacing w:val="-18"/>
          <w:sz w:val="24"/>
        </w:rPr>
        <w:t xml:space="preserve"> </w:t>
      </w:r>
      <w:r w:rsidRPr="005108E4">
        <w:rPr>
          <w:sz w:val="24"/>
        </w:rPr>
        <w:t>license</w:t>
      </w:r>
      <w:r w:rsidRPr="005108E4">
        <w:rPr>
          <w:spacing w:val="-20"/>
          <w:sz w:val="24"/>
        </w:rPr>
        <w:t xml:space="preserve"> </w:t>
      </w:r>
      <w:r w:rsidRPr="005108E4">
        <w:rPr>
          <w:sz w:val="24"/>
        </w:rPr>
        <w:t>or</w:t>
      </w:r>
      <w:r w:rsidRPr="005108E4">
        <w:rPr>
          <w:spacing w:val="-19"/>
          <w:sz w:val="24"/>
        </w:rPr>
        <w:t xml:space="preserve"> </w:t>
      </w:r>
      <w:r w:rsidRPr="005108E4">
        <w:rPr>
          <w:sz w:val="24"/>
        </w:rPr>
        <w:t>registration, or</w:t>
      </w:r>
      <w:r w:rsidRPr="005108E4">
        <w:rPr>
          <w:spacing w:val="-9"/>
          <w:sz w:val="24"/>
        </w:rPr>
        <w:t xml:space="preserve"> </w:t>
      </w:r>
      <w:r w:rsidRPr="005108E4">
        <w:rPr>
          <w:sz w:val="24"/>
        </w:rPr>
        <w:t>the</w:t>
      </w:r>
      <w:r w:rsidRPr="005108E4">
        <w:rPr>
          <w:spacing w:val="-8"/>
          <w:sz w:val="24"/>
        </w:rPr>
        <w:t xml:space="preserve"> </w:t>
      </w:r>
      <w:r w:rsidRPr="005108E4">
        <w:rPr>
          <w:sz w:val="24"/>
        </w:rPr>
        <w:t>denial</w:t>
      </w:r>
      <w:r w:rsidRPr="005108E4">
        <w:rPr>
          <w:spacing w:val="-8"/>
          <w:sz w:val="24"/>
        </w:rPr>
        <w:t xml:space="preserve"> </w:t>
      </w:r>
      <w:r w:rsidRPr="005108E4">
        <w:rPr>
          <w:sz w:val="24"/>
        </w:rPr>
        <w:t>of</w:t>
      </w:r>
      <w:r w:rsidRPr="005108E4">
        <w:rPr>
          <w:spacing w:val="-8"/>
          <w:sz w:val="24"/>
        </w:rPr>
        <w:t xml:space="preserve"> </w:t>
      </w:r>
      <w:r w:rsidRPr="005108E4">
        <w:rPr>
          <w:sz w:val="24"/>
        </w:rPr>
        <w:t>a</w:t>
      </w:r>
      <w:r w:rsidRPr="005108E4">
        <w:rPr>
          <w:spacing w:val="-9"/>
          <w:sz w:val="24"/>
        </w:rPr>
        <w:t xml:space="preserve"> </w:t>
      </w:r>
      <w:r w:rsidRPr="005108E4">
        <w:rPr>
          <w:sz w:val="24"/>
        </w:rPr>
        <w:t>renewal</w:t>
      </w:r>
      <w:r w:rsidRPr="005108E4">
        <w:rPr>
          <w:spacing w:val="-7"/>
          <w:sz w:val="24"/>
        </w:rPr>
        <w:t xml:space="preserve"> </w:t>
      </w:r>
      <w:r w:rsidRPr="005108E4">
        <w:rPr>
          <w:sz w:val="24"/>
        </w:rPr>
        <w:t>of</w:t>
      </w:r>
      <w:r w:rsidRPr="005108E4">
        <w:rPr>
          <w:spacing w:val="-8"/>
          <w:sz w:val="24"/>
        </w:rPr>
        <w:t xml:space="preserve"> </w:t>
      </w:r>
      <w:r w:rsidRPr="005108E4">
        <w:rPr>
          <w:sz w:val="24"/>
        </w:rPr>
        <w:t>a</w:t>
      </w:r>
      <w:r w:rsidRPr="005108E4">
        <w:rPr>
          <w:spacing w:val="-9"/>
          <w:sz w:val="24"/>
        </w:rPr>
        <w:t xml:space="preserve"> </w:t>
      </w:r>
      <w:r w:rsidRPr="005108E4">
        <w:rPr>
          <w:sz w:val="24"/>
        </w:rPr>
        <w:t>license</w:t>
      </w:r>
      <w:r w:rsidRPr="005108E4">
        <w:rPr>
          <w:spacing w:val="-8"/>
          <w:sz w:val="24"/>
        </w:rPr>
        <w:t xml:space="preserve"> </w:t>
      </w:r>
      <w:r w:rsidRPr="005108E4">
        <w:rPr>
          <w:sz w:val="24"/>
        </w:rPr>
        <w:t>or</w:t>
      </w:r>
      <w:r w:rsidRPr="005108E4">
        <w:rPr>
          <w:spacing w:val="-9"/>
          <w:sz w:val="24"/>
        </w:rPr>
        <w:t xml:space="preserve"> </w:t>
      </w:r>
      <w:r w:rsidRPr="005108E4">
        <w:rPr>
          <w:sz w:val="24"/>
        </w:rPr>
        <w:t>registration,</w:t>
      </w:r>
      <w:r w:rsidRPr="005108E4">
        <w:rPr>
          <w:spacing w:val="-7"/>
          <w:sz w:val="24"/>
        </w:rPr>
        <w:t xml:space="preserve"> </w:t>
      </w:r>
      <w:r w:rsidRPr="005108E4">
        <w:rPr>
          <w:sz w:val="24"/>
        </w:rPr>
        <w:t>for</w:t>
      </w:r>
      <w:r w:rsidRPr="005108E4">
        <w:rPr>
          <w:spacing w:val="-9"/>
          <w:sz w:val="24"/>
        </w:rPr>
        <w:t xml:space="preserve"> </w:t>
      </w:r>
      <w:r w:rsidRPr="005108E4">
        <w:rPr>
          <w:sz w:val="24"/>
        </w:rPr>
        <w:t>any</w:t>
      </w:r>
      <w:r w:rsidRPr="005108E4">
        <w:rPr>
          <w:spacing w:val="-17"/>
          <w:sz w:val="24"/>
        </w:rPr>
        <w:t xml:space="preserve"> </w:t>
      </w:r>
      <w:r w:rsidRPr="005108E4">
        <w:rPr>
          <w:spacing w:val="-3"/>
          <w:sz w:val="24"/>
        </w:rPr>
        <w:t>type</w:t>
      </w:r>
      <w:r w:rsidRPr="005108E4">
        <w:rPr>
          <w:spacing w:val="-11"/>
          <w:sz w:val="24"/>
        </w:rPr>
        <w:t xml:space="preserve"> </w:t>
      </w:r>
      <w:r w:rsidRPr="005108E4">
        <w:rPr>
          <w:sz w:val="24"/>
        </w:rPr>
        <w:t>of</w:t>
      </w:r>
      <w:r w:rsidRPr="005108E4">
        <w:rPr>
          <w:spacing w:val="-10"/>
          <w:sz w:val="24"/>
        </w:rPr>
        <w:t xml:space="preserve"> </w:t>
      </w:r>
      <w:r w:rsidRPr="005108E4">
        <w:rPr>
          <w:sz w:val="24"/>
        </w:rPr>
        <w:t>business</w:t>
      </w:r>
      <w:r w:rsidRPr="005108E4">
        <w:rPr>
          <w:spacing w:val="-10"/>
          <w:sz w:val="24"/>
        </w:rPr>
        <w:t xml:space="preserve"> </w:t>
      </w:r>
      <w:r w:rsidRPr="005108E4">
        <w:rPr>
          <w:sz w:val="24"/>
        </w:rPr>
        <w:t>or profession, by the Commonwealth or Other Jurisdictions, including denial, suspension, revocation, or refusal to renew certification for Medicaid or Medicare;</w:t>
      </w:r>
    </w:p>
    <w:p w14:paraId="06B12058" w14:textId="77777777" w:rsidR="00DA2759" w:rsidRPr="005108E4" w:rsidRDefault="009A7511">
      <w:pPr>
        <w:pStyle w:val="ListParagraph"/>
        <w:numPr>
          <w:ilvl w:val="2"/>
          <w:numId w:val="51"/>
        </w:numPr>
        <w:tabs>
          <w:tab w:val="left" w:pos="3164"/>
        </w:tabs>
        <w:spacing w:before="3" w:line="242" w:lineRule="auto"/>
        <w:ind w:left="2755" w:right="117" w:firstLine="0"/>
        <w:rPr>
          <w:sz w:val="24"/>
        </w:rPr>
      </w:pPr>
      <w:r w:rsidRPr="005108E4">
        <w:rPr>
          <w:sz w:val="24"/>
        </w:rPr>
        <w:t>Past</w:t>
      </w:r>
      <w:r w:rsidRPr="005108E4">
        <w:rPr>
          <w:spacing w:val="-11"/>
          <w:sz w:val="24"/>
        </w:rPr>
        <w:t xml:space="preserve"> </w:t>
      </w:r>
      <w:r w:rsidRPr="005108E4">
        <w:rPr>
          <w:sz w:val="24"/>
        </w:rPr>
        <w:t>discipline</w:t>
      </w:r>
      <w:r w:rsidRPr="005108E4">
        <w:rPr>
          <w:spacing w:val="-13"/>
          <w:sz w:val="24"/>
        </w:rPr>
        <w:t xml:space="preserve"> </w:t>
      </w:r>
      <w:r w:rsidRPr="005108E4">
        <w:rPr>
          <w:spacing w:val="-3"/>
          <w:sz w:val="24"/>
        </w:rPr>
        <w:t>by,</w:t>
      </w:r>
      <w:r w:rsidRPr="005108E4">
        <w:rPr>
          <w:spacing w:val="-11"/>
          <w:sz w:val="24"/>
        </w:rPr>
        <w:t xml:space="preserve"> </w:t>
      </w:r>
      <w:r w:rsidRPr="005108E4">
        <w:rPr>
          <w:sz w:val="24"/>
        </w:rPr>
        <w:t>or</w:t>
      </w:r>
      <w:r w:rsidRPr="005108E4">
        <w:rPr>
          <w:spacing w:val="-12"/>
          <w:sz w:val="24"/>
        </w:rPr>
        <w:t xml:space="preserve"> </w:t>
      </w:r>
      <w:r w:rsidRPr="005108E4">
        <w:rPr>
          <w:sz w:val="24"/>
        </w:rPr>
        <w:t>a</w:t>
      </w:r>
      <w:r w:rsidRPr="005108E4">
        <w:rPr>
          <w:spacing w:val="-12"/>
          <w:sz w:val="24"/>
        </w:rPr>
        <w:t xml:space="preserve"> </w:t>
      </w:r>
      <w:r w:rsidRPr="005108E4">
        <w:rPr>
          <w:sz w:val="24"/>
        </w:rPr>
        <w:t>pending</w:t>
      </w:r>
      <w:r w:rsidRPr="005108E4">
        <w:rPr>
          <w:spacing w:val="-14"/>
          <w:sz w:val="24"/>
        </w:rPr>
        <w:t xml:space="preserve"> </w:t>
      </w:r>
      <w:r w:rsidRPr="005108E4">
        <w:rPr>
          <w:sz w:val="24"/>
        </w:rPr>
        <w:t>disciplinary</w:t>
      </w:r>
      <w:r w:rsidRPr="005108E4">
        <w:rPr>
          <w:spacing w:val="-18"/>
          <w:sz w:val="24"/>
        </w:rPr>
        <w:t xml:space="preserve"> </w:t>
      </w:r>
      <w:r w:rsidRPr="005108E4">
        <w:rPr>
          <w:sz w:val="24"/>
        </w:rPr>
        <w:t>action</w:t>
      </w:r>
      <w:r w:rsidRPr="005108E4">
        <w:rPr>
          <w:spacing w:val="-12"/>
          <w:sz w:val="24"/>
        </w:rPr>
        <w:t xml:space="preserve"> </w:t>
      </w:r>
      <w:r w:rsidRPr="005108E4">
        <w:rPr>
          <w:sz w:val="24"/>
        </w:rPr>
        <w:t>or</w:t>
      </w:r>
      <w:r w:rsidRPr="005108E4">
        <w:rPr>
          <w:spacing w:val="-9"/>
          <w:sz w:val="24"/>
        </w:rPr>
        <w:t xml:space="preserve"> </w:t>
      </w:r>
      <w:r w:rsidRPr="005108E4">
        <w:rPr>
          <w:sz w:val="24"/>
        </w:rPr>
        <w:t>unresolved</w:t>
      </w:r>
      <w:r w:rsidRPr="005108E4">
        <w:rPr>
          <w:spacing w:val="-9"/>
          <w:sz w:val="24"/>
        </w:rPr>
        <w:t xml:space="preserve"> </w:t>
      </w:r>
      <w:r w:rsidRPr="005108E4">
        <w:rPr>
          <w:sz w:val="24"/>
        </w:rPr>
        <w:t>complaint by</w:t>
      </w:r>
      <w:r w:rsidRPr="005108E4">
        <w:rPr>
          <w:spacing w:val="-23"/>
          <w:sz w:val="24"/>
        </w:rPr>
        <w:t xml:space="preserve"> </w:t>
      </w:r>
      <w:r w:rsidRPr="005108E4">
        <w:rPr>
          <w:sz w:val="24"/>
        </w:rPr>
        <w:t>the</w:t>
      </w:r>
      <w:r w:rsidRPr="005108E4">
        <w:rPr>
          <w:spacing w:val="-16"/>
          <w:sz w:val="24"/>
        </w:rPr>
        <w:t xml:space="preserve"> </w:t>
      </w:r>
      <w:r w:rsidRPr="005108E4">
        <w:rPr>
          <w:sz w:val="24"/>
        </w:rPr>
        <w:t>Commonwealth,</w:t>
      </w:r>
      <w:r w:rsidRPr="005108E4">
        <w:rPr>
          <w:spacing w:val="-16"/>
          <w:sz w:val="24"/>
        </w:rPr>
        <w:t xml:space="preserve"> </w:t>
      </w:r>
      <w:r w:rsidRPr="005108E4">
        <w:rPr>
          <w:sz w:val="24"/>
        </w:rPr>
        <w:t>or</w:t>
      </w:r>
      <w:r w:rsidRPr="005108E4">
        <w:rPr>
          <w:spacing w:val="-18"/>
          <w:sz w:val="24"/>
        </w:rPr>
        <w:t xml:space="preserve"> </w:t>
      </w:r>
      <w:r w:rsidRPr="005108E4">
        <w:rPr>
          <w:sz w:val="24"/>
        </w:rPr>
        <w:t>a</w:t>
      </w:r>
      <w:r w:rsidRPr="005108E4">
        <w:rPr>
          <w:spacing w:val="-19"/>
          <w:sz w:val="24"/>
        </w:rPr>
        <w:t xml:space="preserve"> </w:t>
      </w:r>
      <w:r w:rsidRPr="005108E4">
        <w:rPr>
          <w:sz w:val="24"/>
        </w:rPr>
        <w:t>like</w:t>
      </w:r>
      <w:r w:rsidRPr="005108E4">
        <w:rPr>
          <w:spacing w:val="-18"/>
          <w:sz w:val="24"/>
        </w:rPr>
        <w:t xml:space="preserve"> </w:t>
      </w:r>
      <w:r w:rsidRPr="005108E4">
        <w:rPr>
          <w:sz w:val="24"/>
        </w:rPr>
        <w:t>action</w:t>
      </w:r>
      <w:r w:rsidRPr="005108E4">
        <w:rPr>
          <w:spacing w:val="-18"/>
          <w:sz w:val="24"/>
        </w:rPr>
        <w:t xml:space="preserve"> </w:t>
      </w:r>
      <w:r w:rsidRPr="005108E4">
        <w:rPr>
          <w:sz w:val="24"/>
        </w:rPr>
        <w:t>or</w:t>
      </w:r>
      <w:r w:rsidRPr="005108E4">
        <w:rPr>
          <w:spacing w:val="-18"/>
          <w:sz w:val="24"/>
        </w:rPr>
        <w:t xml:space="preserve"> </w:t>
      </w:r>
      <w:r w:rsidRPr="005108E4">
        <w:rPr>
          <w:sz w:val="24"/>
        </w:rPr>
        <w:t>complaint</w:t>
      </w:r>
      <w:r w:rsidRPr="005108E4">
        <w:rPr>
          <w:spacing w:val="-17"/>
          <w:sz w:val="24"/>
        </w:rPr>
        <w:t xml:space="preserve"> </w:t>
      </w:r>
      <w:r w:rsidRPr="005108E4">
        <w:rPr>
          <w:sz w:val="24"/>
        </w:rPr>
        <w:t>by</w:t>
      </w:r>
      <w:r w:rsidRPr="005108E4">
        <w:rPr>
          <w:spacing w:val="-24"/>
          <w:sz w:val="24"/>
        </w:rPr>
        <w:t xml:space="preserve"> </w:t>
      </w:r>
      <w:r w:rsidRPr="005108E4">
        <w:rPr>
          <w:sz w:val="24"/>
        </w:rPr>
        <w:t>Other</w:t>
      </w:r>
      <w:r w:rsidRPr="005108E4">
        <w:rPr>
          <w:spacing w:val="-18"/>
          <w:sz w:val="24"/>
        </w:rPr>
        <w:t xml:space="preserve"> </w:t>
      </w:r>
      <w:r w:rsidRPr="005108E4">
        <w:rPr>
          <w:sz w:val="24"/>
        </w:rPr>
        <w:t>Jurisdictions,</w:t>
      </w:r>
      <w:r w:rsidRPr="005108E4">
        <w:rPr>
          <w:spacing w:val="-17"/>
          <w:sz w:val="24"/>
        </w:rPr>
        <w:t xml:space="preserve"> </w:t>
      </w:r>
      <w:r w:rsidRPr="005108E4">
        <w:rPr>
          <w:sz w:val="24"/>
        </w:rPr>
        <w:t>with regard</w:t>
      </w:r>
      <w:r w:rsidRPr="005108E4">
        <w:rPr>
          <w:spacing w:val="-24"/>
          <w:sz w:val="24"/>
        </w:rPr>
        <w:t xml:space="preserve"> </w:t>
      </w:r>
      <w:r w:rsidRPr="005108E4">
        <w:rPr>
          <w:sz w:val="24"/>
        </w:rPr>
        <w:t>to</w:t>
      </w:r>
      <w:r w:rsidRPr="005108E4">
        <w:rPr>
          <w:spacing w:val="-24"/>
          <w:sz w:val="24"/>
        </w:rPr>
        <w:t xml:space="preserve"> </w:t>
      </w:r>
      <w:r w:rsidRPr="005108E4">
        <w:rPr>
          <w:sz w:val="24"/>
        </w:rPr>
        <w:t>any</w:t>
      </w:r>
      <w:r w:rsidRPr="005108E4">
        <w:rPr>
          <w:spacing w:val="-31"/>
          <w:sz w:val="24"/>
        </w:rPr>
        <w:t xml:space="preserve"> </w:t>
      </w:r>
      <w:r w:rsidRPr="005108E4">
        <w:rPr>
          <w:sz w:val="24"/>
        </w:rPr>
        <w:t>professional</w:t>
      </w:r>
      <w:r w:rsidRPr="005108E4">
        <w:rPr>
          <w:spacing w:val="-23"/>
          <w:sz w:val="24"/>
        </w:rPr>
        <w:t xml:space="preserve"> </w:t>
      </w:r>
      <w:r w:rsidRPr="005108E4">
        <w:rPr>
          <w:sz w:val="24"/>
        </w:rPr>
        <w:t>license</w:t>
      </w:r>
      <w:r w:rsidRPr="005108E4">
        <w:rPr>
          <w:spacing w:val="-24"/>
          <w:sz w:val="24"/>
        </w:rPr>
        <w:t xml:space="preserve"> </w:t>
      </w:r>
      <w:r w:rsidRPr="005108E4">
        <w:rPr>
          <w:sz w:val="24"/>
        </w:rPr>
        <w:t>or</w:t>
      </w:r>
      <w:r w:rsidRPr="005108E4">
        <w:rPr>
          <w:spacing w:val="-24"/>
          <w:sz w:val="24"/>
        </w:rPr>
        <w:t xml:space="preserve"> </w:t>
      </w:r>
      <w:r w:rsidRPr="005108E4">
        <w:rPr>
          <w:sz w:val="24"/>
        </w:rPr>
        <w:t>registration</w:t>
      </w:r>
      <w:r w:rsidRPr="005108E4">
        <w:rPr>
          <w:spacing w:val="-24"/>
          <w:sz w:val="24"/>
        </w:rPr>
        <w:t xml:space="preserve"> </w:t>
      </w:r>
      <w:r w:rsidRPr="005108E4">
        <w:rPr>
          <w:sz w:val="24"/>
        </w:rPr>
        <w:t>of</w:t>
      </w:r>
      <w:r w:rsidRPr="005108E4">
        <w:rPr>
          <w:spacing w:val="-24"/>
          <w:sz w:val="24"/>
        </w:rPr>
        <w:t xml:space="preserve"> </w:t>
      </w:r>
      <w:r w:rsidRPr="005108E4">
        <w:rPr>
          <w:sz w:val="24"/>
        </w:rPr>
        <w:t>an</w:t>
      </w:r>
      <w:r w:rsidRPr="005108E4">
        <w:rPr>
          <w:spacing w:val="-24"/>
          <w:sz w:val="24"/>
        </w:rPr>
        <w:t xml:space="preserve"> </w:t>
      </w:r>
      <w:r w:rsidRPr="005108E4">
        <w:rPr>
          <w:sz w:val="24"/>
        </w:rPr>
        <w:t>Executive</w:t>
      </w:r>
      <w:r w:rsidRPr="005108E4">
        <w:rPr>
          <w:spacing w:val="-25"/>
          <w:sz w:val="24"/>
        </w:rPr>
        <w:t xml:space="preserve"> </w:t>
      </w:r>
      <w:r w:rsidRPr="005108E4">
        <w:rPr>
          <w:sz w:val="24"/>
        </w:rPr>
        <w:t>of</w:t>
      </w:r>
      <w:r w:rsidRPr="005108E4">
        <w:rPr>
          <w:spacing w:val="-22"/>
          <w:sz w:val="24"/>
        </w:rPr>
        <w:t xml:space="preserve"> </w:t>
      </w:r>
      <w:r w:rsidRPr="005108E4">
        <w:rPr>
          <w:sz w:val="24"/>
        </w:rPr>
        <w:t>the</w:t>
      </w:r>
      <w:r w:rsidRPr="005108E4">
        <w:rPr>
          <w:spacing w:val="-25"/>
          <w:sz w:val="24"/>
        </w:rPr>
        <w:t xml:space="preserve"> </w:t>
      </w:r>
      <w:r w:rsidRPr="005108E4">
        <w:rPr>
          <w:sz w:val="24"/>
        </w:rPr>
        <w:t xml:space="preserve">applicant, as well as by any member of the entity, if </w:t>
      </w:r>
      <w:r w:rsidRPr="005108E4">
        <w:rPr>
          <w:spacing w:val="-3"/>
          <w:sz w:val="24"/>
        </w:rPr>
        <w:t>any;</w:t>
      </w:r>
      <w:r w:rsidRPr="005108E4">
        <w:rPr>
          <w:spacing w:val="-27"/>
          <w:sz w:val="24"/>
        </w:rPr>
        <w:t xml:space="preserve"> </w:t>
      </w:r>
      <w:r w:rsidRPr="005108E4">
        <w:rPr>
          <w:sz w:val="24"/>
        </w:rPr>
        <w:t>or</w:t>
      </w:r>
    </w:p>
    <w:p w14:paraId="543272CF" w14:textId="77777777" w:rsidR="00DA2759" w:rsidRPr="005108E4" w:rsidRDefault="009A7511">
      <w:pPr>
        <w:pStyle w:val="ListParagraph"/>
        <w:numPr>
          <w:ilvl w:val="5"/>
          <w:numId w:val="52"/>
        </w:numPr>
        <w:tabs>
          <w:tab w:val="left" w:pos="2844"/>
        </w:tabs>
        <w:spacing w:before="4" w:line="242" w:lineRule="auto"/>
        <w:ind w:left="2395" w:right="115" w:firstLine="0"/>
        <w:rPr>
          <w:sz w:val="24"/>
        </w:rPr>
      </w:pPr>
      <w:r w:rsidRPr="005108E4">
        <w:rPr>
          <w:sz w:val="24"/>
        </w:rPr>
        <w:t>A description and relevant dates of actions against a license to prescribe or distribute</w:t>
      </w:r>
      <w:r w:rsidRPr="005108E4">
        <w:rPr>
          <w:spacing w:val="-20"/>
          <w:sz w:val="24"/>
        </w:rPr>
        <w:t xml:space="preserve"> </w:t>
      </w:r>
      <w:r w:rsidRPr="005108E4">
        <w:rPr>
          <w:sz w:val="24"/>
        </w:rPr>
        <w:t>controlled</w:t>
      </w:r>
      <w:r w:rsidRPr="005108E4">
        <w:rPr>
          <w:spacing w:val="-19"/>
          <w:sz w:val="24"/>
        </w:rPr>
        <w:t xml:space="preserve"> </w:t>
      </w:r>
      <w:r w:rsidRPr="005108E4">
        <w:rPr>
          <w:sz w:val="24"/>
        </w:rPr>
        <w:t>substances</w:t>
      </w:r>
      <w:r w:rsidRPr="005108E4">
        <w:rPr>
          <w:spacing w:val="-19"/>
          <w:sz w:val="24"/>
        </w:rPr>
        <w:t xml:space="preserve"> </w:t>
      </w:r>
      <w:r w:rsidRPr="005108E4">
        <w:rPr>
          <w:sz w:val="24"/>
        </w:rPr>
        <w:t>or</w:t>
      </w:r>
      <w:r w:rsidRPr="005108E4">
        <w:rPr>
          <w:spacing w:val="-20"/>
          <w:sz w:val="24"/>
        </w:rPr>
        <w:t xml:space="preserve"> </w:t>
      </w:r>
      <w:r w:rsidRPr="005108E4">
        <w:rPr>
          <w:sz w:val="24"/>
        </w:rPr>
        <w:t>legend</w:t>
      </w:r>
      <w:r w:rsidRPr="005108E4">
        <w:rPr>
          <w:spacing w:val="-19"/>
          <w:sz w:val="24"/>
        </w:rPr>
        <w:t xml:space="preserve"> </w:t>
      </w:r>
      <w:r w:rsidRPr="005108E4">
        <w:rPr>
          <w:sz w:val="24"/>
        </w:rPr>
        <w:t>drugs</w:t>
      </w:r>
      <w:r w:rsidRPr="005108E4">
        <w:rPr>
          <w:spacing w:val="-19"/>
          <w:sz w:val="24"/>
        </w:rPr>
        <w:t xml:space="preserve"> </w:t>
      </w:r>
      <w:r w:rsidRPr="005108E4">
        <w:rPr>
          <w:sz w:val="24"/>
        </w:rPr>
        <w:t>held</w:t>
      </w:r>
      <w:r w:rsidRPr="005108E4">
        <w:rPr>
          <w:spacing w:val="-19"/>
          <w:sz w:val="24"/>
        </w:rPr>
        <w:t xml:space="preserve"> </w:t>
      </w:r>
      <w:r w:rsidRPr="005108E4">
        <w:rPr>
          <w:sz w:val="24"/>
        </w:rPr>
        <w:t>by</w:t>
      </w:r>
      <w:r w:rsidRPr="005108E4">
        <w:rPr>
          <w:spacing w:val="-29"/>
          <w:sz w:val="24"/>
        </w:rPr>
        <w:t xml:space="preserve"> </w:t>
      </w:r>
      <w:r w:rsidRPr="005108E4">
        <w:rPr>
          <w:sz w:val="24"/>
        </w:rPr>
        <w:t>any</w:t>
      </w:r>
      <w:r w:rsidRPr="005108E4">
        <w:rPr>
          <w:spacing w:val="-28"/>
          <w:sz w:val="24"/>
        </w:rPr>
        <w:t xml:space="preserve"> </w:t>
      </w:r>
      <w:r w:rsidRPr="005108E4">
        <w:rPr>
          <w:sz w:val="24"/>
        </w:rPr>
        <w:t>Person</w:t>
      </w:r>
      <w:r w:rsidRPr="005108E4">
        <w:rPr>
          <w:spacing w:val="-21"/>
          <w:sz w:val="24"/>
        </w:rPr>
        <w:t xml:space="preserve"> </w:t>
      </w:r>
      <w:r w:rsidRPr="005108E4">
        <w:rPr>
          <w:sz w:val="24"/>
        </w:rPr>
        <w:t>or</w:t>
      </w:r>
      <w:r w:rsidRPr="005108E4">
        <w:rPr>
          <w:spacing w:val="-21"/>
          <w:sz w:val="24"/>
        </w:rPr>
        <w:t xml:space="preserve"> </w:t>
      </w:r>
      <w:r w:rsidRPr="005108E4">
        <w:rPr>
          <w:sz w:val="24"/>
        </w:rPr>
        <w:t>Entity</w:t>
      </w:r>
      <w:r w:rsidRPr="005108E4">
        <w:rPr>
          <w:spacing w:val="-28"/>
          <w:sz w:val="24"/>
        </w:rPr>
        <w:t xml:space="preserve"> </w:t>
      </w:r>
      <w:r w:rsidRPr="005108E4">
        <w:rPr>
          <w:sz w:val="24"/>
        </w:rPr>
        <w:t xml:space="preserve">Having Direct or Indirect Control that is part of the applicant's application, if </w:t>
      </w:r>
      <w:r w:rsidRPr="005108E4">
        <w:rPr>
          <w:spacing w:val="-3"/>
          <w:sz w:val="24"/>
        </w:rPr>
        <w:t>any;</w:t>
      </w:r>
      <w:r w:rsidRPr="005108E4">
        <w:rPr>
          <w:spacing w:val="-38"/>
          <w:sz w:val="24"/>
        </w:rPr>
        <w:t xml:space="preserve"> </w:t>
      </w:r>
      <w:r w:rsidRPr="005108E4">
        <w:rPr>
          <w:sz w:val="24"/>
        </w:rPr>
        <w:t>and</w:t>
      </w:r>
    </w:p>
    <w:p w14:paraId="2E6B5ACC" w14:textId="77777777" w:rsidR="00DA2759" w:rsidRPr="005108E4" w:rsidRDefault="009A7511">
      <w:pPr>
        <w:pStyle w:val="ListParagraph"/>
        <w:numPr>
          <w:ilvl w:val="5"/>
          <w:numId w:val="52"/>
        </w:numPr>
        <w:tabs>
          <w:tab w:val="left" w:pos="2756"/>
        </w:tabs>
        <w:spacing w:before="4" w:line="242" w:lineRule="auto"/>
        <w:ind w:left="2395" w:right="116" w:firstLine="0"/>
        <w:rPr>
          <w:sz w:val="24"/>
        </w:rPr>
      </w:pPr>
      <w:r w:rsidRPr="005108E4">
        <w:rPr>
          <w:sz w:val="24"/>
        </w:rPr>
        <w:t>Any</w:t>
      </w:r>
      <w:r w:rsidRPr="005108E4">
        <w:rPr>
          <w:spacing w:val="-11"/>
          <w:sz w:val="24"/>
        </w:rPr>
        <w:t xml:space="preserve"> </w:t>
      </w:r>
      <w:r w:rsidRPr="005108E4">
        <w:rPr>
          <w:sz w:val="24"/>
        </w:rPr>
        <w:t>attempt</w:t>
      </w:r>
      <w:r w:rsidRPr="005108E4">
        <w:rPr>
          <w:spacing w:val="-4"/>
          <w:sz w:val="24"/>
        </w:rPr>
        <w:t xml:space="preserve"> </w:t>
      </w:r>
      <w:r w:rsidRPr="005108E4">
        <w:rPr>
          <w:sz w:val="24"/>
        </w:rPr>
        <w:t>to</w:t>
      </w:r>
      <w:r w:rsidRPr="005108E4">
        <w:rPr>
          <w:spacing w:val="-4"/>
          <w:sz w:val="24"/>
        </w:rPr>
        <w:t xml:space="preserve"> </w:t>
      </w:r>
      <w:r w:rsidRPr="005108E4">
        <w:rPr>
          <w:sz w:val="24"/>
        </w:rPr>
        <w:t>obtain</w:t>
      </w:r>
      <w:r w:rsidRPr="005108E4">
        <w:rPr>
          <w:spacing w:val="-5"/>
          <w:sz w:val="24"/>
        </w:rPr>
        <w:t xml:space="preserve"> </w:t>
      </w:r>
      <w:r w:rsidRPr="005108E4">
        <w:rPr>
          <w:sz w:val="24"/>
        </w:rPr>
        <w:t>a</w:t>
      </w:r>
      <w:r w:rsidRPr="005108E4">
        <w:rPr>
          <w:spacing w:val="-5"/>
          <w:sz w:val="24"/>
        </w:rPr>
        <w:t xml:space="preserve"> </w:t>
      </w:r>
      <w:r w:rsidRPr="005108E4">
        <w:rPr>
          <w:sz w:val="24"/>
        </w:rPr>
        <w:t>registration,</w:t>
      </w:r>
      <w:r w:rsidRPr="005108E4">
        <w:rPr>
          <w:spacing w:val="-4"/>
          <w:sz w:val="24"/>
        </w:rPr>
        <w:t xml:space="preserve"> </w:t>
      </w:r>
      <w:r w:rsidRPr="005108E4">
        <w:rPr>
          <w:sz w:val="24"/>
        </w:rPr>
        <w:t>license,</w:t>
      </w:r>
      <w:r w:rsidRPr="005108E4">
        <w:rPr>
          <w:spacing w:val="-4"/>
          <w:sz w:val="24"/>
        </w:rPr>
        <w:t xml:space="preserve"> </w:t>
      </w:r>
      <w:r w:rsidRPr="005108E4">
        <w:rPr>
          <w:sz w:val="24"/>
        </w:rPr>
        <w:t>or</w:t>
      </w:r>
      <w:r w:rsidRPr="005108E4">
        <w:rPr>
          <w:spacing w:val="-5"/>
          <w:sz w:val="24"/>
        </w:rPr>
        <w:t xml:space="preserve"> </w:t>
      </w:r>
      <w:r w:rsidRPr="005108E4">
        <w:rPr>
          <w:sz w:val="24"/>
        </w:rPr>
        <w:t>approval</w:t>
      </w:r>
      <w:r w:rsidRPr="005108E4">
        <w:rPr>
          <w:spacing w:val="-3"/>
          <w:sz w:val="24"/>
        </w:rPr>
        <w:t xml:space="preserve"> </w:t>
      </w:r>
      <w:r w:rsidRPr="005108E4">
        <w:rPr>
          <w:sz w:val="24"/>
        </w:rPr>
        <w:t>to</w:t>
      </w:r>
      <w:r w:rsidRPr="005108E4">
        <w:rPr>
          <w:spacing w:val="-5"/>
          <w:sz w:val="24"/>
        </w:rPr>
        <w:t xml:space="preserve"> </w:t>
      </w:r>
      <w:r w:rsidRPr="005108E4">
        <w:rPr>
          <w:sz w:val="24"/>
        </w:rPr>
        <w:t>operate</w:t>
      </w:r>
      <w:r w:rsidRPr="005108E4">
        <w:rPr>
          <w:spacing w:val="-5"/>
          <w:sz w:val="24"/>
        </w:rPr>
        <w:t xml:space="preserve"> </w:t>
      </w:r>
      <w:r w:rsidRPr="005108E4">
        <w:rPr>
          <w:sz w:val="24"/>
        </w:rPr>
        <w:t>in</w:t>
      </w:r>
      <w:r w:rsidRPr="005108E4">
        <w:rPr>
          <w:spacing w:val="-4"/>
          <w:sz w:val="24"/>
        </w:rPr>
        <w:t xml:space="preserve"> </w:t>
      </w:r>
      <w:r w:rsidRPr="005108E4">
        <w:rPr>
          <w:sz w:val="24"/>
        </w:rPr>
        <w:t>any</w:t>
      </w:r>
      <w:r w:rsidRPr="005108E4">
        <w:rPr>
          <w:spacing w:val="-11"/>
          <w:sz w:val="24"/>
        </w:rPr>
        <w:t xml:space="preserve"> </w:t>
      </w:r>
      <w:r w:rsidRPr="005108E4">
        <w:rPr>
          <w:sz w:val="24"/>
        </w:rPr>
        <w:t>state by fraud, misrepresentation, or the submission of false</w:t>
      </w:r>
      <w:r w:rsidRPr="005108E4">
        <w:rPr>
          <w:spacing w:val="-25"/>
          <w:sz w:val="24"/>
        </w:rPr>
        <w:t xml:space="preserve"> </w:t>
      </w:r>
      <w:r w:rsidRPr="005108E4">
        <w:rPr>
          <w:sz w:val="24"/>
        </w:rPr>
        <w:t>information;</w:t>
      </w:r>
    </w:p>
    <w:p w14:paraId="678717A7" w14:textId="77777777" w:rsidR="00DA2759" w:rsidRPr="005108E4" w:rsidRDefault="009A7511">
      <w:pPr>
        <w:pStyle w:val="ListParagraph"/>
        <w:numPr>
          <w:ilvl w:val="4"/>
          <w:numId w:val="52"/>
        </w:numPr>
        <w:tabs>
          <w:tab w:val="left" w:pos="2516"/>
        </w:tabs>
        <w:spacing w:before="1"/>
        <w:ind w:left="2515" w:hanging="481"/>
        <w:rPr>
          <w:sz w:val="24"/>
        </w:rPr>
      </w:pPr>
      <w:r w:rsidRPr="005108E4">
        <w:rPr>
          <w:sz w:val="24"/>
        </w:rPr>
        <w:t>Any other information required by the</w:t>
      </w:r>
      <w:r w:rsidRPr="005108E4">
        <w:rPr>
          <w:spacing w:val="-24"/>
          <w:sz w:val="24"/>
        </w:rPr>
        <w:t xml:space="preserve"> </w:t>
      </w:r>
      <w:r w:rsidRPr="005108E4">
        <w:rPr>
          <w:sz w:val="24"/>
        </w:rPr>
        <w:t>Commission.</w:t>
      </w:r>
    </w:p>
    <w:p w14:paraId="44A34FD0" w14:textId="77777777" w:rsidR="00DA2759" w:rsidRPr="005108E4" w:rsidRDefault="009A7511">
      <w:pPr>
        <w:pStyle w:val="ListParagraph"/>
        <w:numPr>
          <w:ilvl w:val="3"/>
          <w:numId w:val="52"/>
        </w:numPr>
        <w:tabs>
          <w:tab w:val="left" w:pos="2170"/>
        </w:tabs>
        <w:spacing w:before="3" w:line="242" w:lineRule="auto"/>
        <w:ind w:right="115" w:firstLine="0"/>
        <w:rPr>
          <w:sz w:val="24"/>
        </w:rPr>
      </w:pPr>
      <w:r w:rsidRPr="005108E4">
        <w:rPr>
          <w:sz w:val="24"/>
          <w:u w:val="single"/>
        </w:rPr>
        <w:t>Siting Profile</w:t>
      </w:r>
      <w:r w:rsidRPr="005108E4">
        <w:rPr>
          <w:sz w:val="24"/>
        </w:rPr>
        <w:t>. Within 12 months after receipt of an invitation to submit the Siting Profile, the applicant shall submit a response in a form and manner specified by the Commission, which</w:t>
      </w:r>
      <w:r w:rsidRPr="005108E4">
        <w:rPr>
          <w:spacing w:val="-3"/>
          <w:sz w:val="24"/>
        </w:rPr>
        <w:t xml:space="preserve"> </w:t>
      </w:r>
      <w:r w:rsidRPr="005108E4">
        <w:rPr>
          <w:sz w:val="24"/>
        </w:rPr>
        <w:t>includes:</w:t>
      </w:r>
    </w:p>
    <w:p w14:paraId="4839B8DA" w14:textId="77777777" w:rsidR="00DA2759" w:rsidRPr="005108E4" w:rsidRDefault="009A7511">
      <w:pPr>
        <w:pStyle w:val="ListParagraph"/>
        <w:numPr>
          <w:ilvl w:val="4"/>
          <w:numId w:val="52"/>
        </w:numPr>
        <w:tabs>
          <w:tab w:val="left" w:pos="2381"/>
        </w:tabs>
        <w:spacing w:before="4" w:line="242" w:lineRule="auto"/>
        <w:ind w:right="118" w:firstLine="0"/>
        <w:rPr>
          <w:sz w:val="24"/>
        </w:rPr>
      </w:pPr>
      <w:r w:rsidRPr="005108E4">
        <w:rPr>
          <w:sz w:val="24"/>
        </w:rPr>
        <w:lastRenderedPageBreak/>
        <w:t>The</w:t>
      </w:r>
      <w:r w:rsidRPr="005108E4">
        <w:rPr>
          <w:spacing w:val="-12"/>
          <w:sz w:val="24"/>
        </w:rPr>
        <w:t xml:space="preserve"> </w:t>
      </w:r>
      <w:r w:rsidRPr="005108E4">
        <w:rPr>
          <w:sz w:val="24"/>
        </w:rPr>
        <w:t>county,</w:t>
      </w:r>
      <w:r w:rsidRPr="005108E4">
        <w:rPr>
          <w:spacing w:val="-11"/>
          <w:sz w:val="24"/>
        </w:rPr>
        <w:t xml:space="preserve"> </w:t>
      </w:r>
      <w:r w:rsidRPr="005108E4">
        <w:rPr>
          <w:sz w:val="24"/>
        </w:rPr>
        <w:t>city</w:t>
      </w:r>
      <w:r w:rsidRPr="005108E4">
        <w:rPr>
          <w:spacing w:val="-17"/>
          <w:sz w:val="24"/>
        </w:rPr>
        <w:t xml:space="preserve"> </w:t>
      </w:r>
      <w:r w:rsidRPr="005108E4">
        <w:rPr>
          <w:sz w:val="24"/>
        </w:rPr>
        <w:t>or</w:t>
      </w:r>
      <w:r w:rsidRPr="005108E4">
        <w:rPr>
          <w:spacing w:val="-9"/>
          <w:sz w:val="24"/>
        </w:rPr>
        <w:t xml:space="preserve"> </w:t>
      </w:r>
      <w:r w:rsidRPr="005108E4">
        <w:rPr>
          <w:sz w:val="24"/>
        </w:rPr>
        <w:t>town</w:t>
      </w:r>
      <w:r w:rsidRPr="005108E4">
        <w:rPr>
          <w:spacing w:val="-8"/>
          <w:sz w:val="24"/>
        </w:rPr>
        <w:t xml:space="preserve"> </w:t>
      </w:r>
      <w:r w:rsidRPr="005108E4">
        <w:rPr>
          <w:sz w:val="24"/>
        </w:rPr>
        <w:t>in</w:t>
      </w:r>
      <w:r w:rsidRPr="005108E4">
        <w:rPr>
          <w:spacing w:val="-7"/>
          <w:sz w:val="24"/>
        </w:rPr>
        <w:t xml:space="preserve"> </w:t>
      </w:r>
      <w:r w:rsidRPr="005108E4">
        <w:rPr>
          <w:sz w:val="24"/>
        </w:rPr>
        <w:t>which</w:t>
      </w:r>
      <w:r w:rsidRPr="005108E4">
        <w:rPr>
          <w:spacing w:val="-8"/>
          <w:sz w:val="24"/>
        </w:rPr>
        <w:t xml:space="preserve"> </w:t>
      </w:r>
      <w:r w:rsidRPr="005108E4">
        <w:rPr>
          <w:sz w:val="24"/>
        </w:rPr>
        <w:t>the</w:t>
      </w:r>
      <w:r w:rsidRPr="005108E4">
        <w:rPr>
          <w:spacing w:val="-9"/>
          <w:sz w:val="24"/>
        </w:rPr>
        <w:t xml:space="preserve"> </w:t>
      </w:r>
      <w:r w:rsidRPr="005108E4">
        <w:rPr>
          <w:sz w:val="24"/>
        </w:rPr>
        <w:t>proposed</w:t>
      </w:r>
      <w:r w:rsidRPr="005108E4">
        <w:rPr>
          <w:spacing w:val="-8"/>
          <w:sz w:val="24"/>
        </w:rPr>
        <w:t xml:space="preserve"> </w:t>
      </w:r>
      <w:r w:rsidRPr="005108E4">
        <w:rPr>
          <w:sz w:val="24"/>
        </w:rPr>
        <w:t>MTC</w:t>
      </w:r>
      <w:r w:rsidRPr="005108E4">
        <w:rPr>
          <w:spacing w:val="-7"/>
          <w:sz w:val="24"/>
        </w:rPr>
        <w:t xml:space="preserve"> </w:t>
      </w:r>
      <w:r w:rsidRPr="005108E4">
        <w:rPr>
          <w:sz w:val="24"/>
        </w:rPr>
        <w:t>would</w:t>
      </w:r>
      <w:r w:rsidRPr="005108E4">
        <w:rPr>
          <w:spacing w:val="-8"/>
          <w:sz w:val="24"/>
        </w:rPr>
        <w:t xml:space="preserve"> </w:t>
      </w:r>
      <w:r w:rsidRPr="005108E4">
        <w:rPr>
          <w:sz w:val="24"/>
        </w:rPr>
        <w:t>be</w:t>
      </w:r>
      <w:r w:rsidRPr="005108E4">
        <w:rPr>
          <w:spacing w:val="-9"/>
          <w:sz w:val="24"/>
        </w:rPr>
        <w:t xml:space="preserve"> </w:t>
      </w:r>
      <w:r w:rsidRPr="005108E4">
        <w:rPr>
          <w:sz w:val="24"/>
        </w:rPr>
        <w:t>sited,</w:t>
      </w:r>
      <w:r w:rsidRPr="005108E4">
        <w:rPr>
          <w:spacing w:val="-8"/>
          <w:sz w:val="24"/>
        </w:rPr>
        <w:t xml:space="preserve"> </w:t>
      </w:r>
      <w:r w:rsidRPr="005108E4">
        <w:rPr>
          <w:sz w:val="24"/>
        </w:rPr>
        <w:t>and</w:t>
      </w:r>
      <w:r w:rsidRPr="005108E4">
        <w:rPr>
          <w:spacing w:val="-8"/>
          <w:sz w:val="24"/>
        </w:rPr>
        <w:t xml:space="preserve"> </w:t>
      </w:r>
      <w:r w:rsidRPr="005108E4">
        <w:rPr>
          <w:sz w:val="24"/>
        </w:rPr>
        <w:t>if</w:t>
      </w:r>
      <w:r w:rsidRPr="005108E4">
        <w:rPr>
          <w:spacing w:val="-8"/>
          <w:sz w:val="24"/>
        </w:rPr>
        <w:t xml:space="preserve"> </w:t>
      </w:r>
      <w:r w:rsidRPr="005108E4">
        <w:rPr>
          <w:sz w:val="24"/>
        </w:rPr>
        <w:t>known, the</w:t>
      </w:r>
      <w:r w:rsidRPr="005108E4">
        <w:rPr>
          <w:spacing w:val="-15"/>
          <w:sz w:val="24"/>
        </w:rPr>
        <w:t xml:space="preserve"> </w:t>
      </w:r>
      <w:r w:rsidRPr="005108E4">
        <w:rPr>
          <w:sz w:val="24"/>
        </w:rPr>
        <w:t>physical</w:t>
      </w:r>
      <w:r w:rsidRPr="005108E4">
        <w:rPr>
          <w:spacing w:val="-13"/>
          <w:sz w:val="24"/>
        </w:rPr>
        <w:t xml:space="preserve"> </w:t>
      </w:r>
      <w:r w:rsidRPr="005108E4">
        <w:rPr>
          <w:sz w:val="24"/>
        </w:rPr>
        <w:t>address</w:t>
      </w:r>
      <w:r w:rsidRPr="005108E4">
        <w:rPr>
          <w:spacing w:val="-13"/>
          <w:sz w:val="24"/>
        </w:rPr>
        <w:t xml:space="preserve"> </w:t>
      </w:r>
      <w:r w:rsidRPr="005108E4">
        <w:rPr>
          <w:sz w:val="24"/>
        </w:rPr>
        <w:t>of</w:t>
      </w:r>
      <w:r w:rsidRPr="005108E4">
        <w:rPr>
          <w:spacing w:val="-14"/>
          <w:sz w:val="24"/>
        </w:rPr>
        <w:t xml:space="preserve"> </w:t>
      </w:r>
      <w:r w:rsidRPr="005108E4">
        <w:rPr>
          <w:sz w:val="24"/>
        </w:rPr>
        <w:t>the</w:t>
      </w:r>
      <w:r w:rsidRPr="005108E4">
        <w:rPr>
          <w:spacing w:val="-15"/>
          <w:sz w:val="24"/>
        </w:rPr>
        <w:t xml:space="preserve"> </w:t>
      </w:r>
      <w:r w:rsidRPr="005108E4">
        <w:rPr>
          <w:sz w:val="24"/>
        </w:rPr>
        <w:t>proposed</w:t>
      </w:r>
      <w:r w:rsidRPr="005108E4">
        <w:rPr>
          <w:spacing w:val="-13"/>
          <w:sz w:val="24"/>
        </w:rPr>
        <w:t xml:space="preserve"> </w:t>
      </w:r>
      <w:r w:rsidRPr="005108E4">
        <w:rPr>
          <w:sz w:val="24"/>
        </w:rPr>
        <w:t>MTC.</w:t>
      </w:r>
      <w:r w:rsidRPr="005108E4">
        <w:rPr>
          <w:spacing w:val="37"/>
          <w:sz w:val="24"/>
        </w:rPr>
        <w:t xml:space="preserve"> </w:t>
      </w:r>
      <w:r w:rsidRPr="005108E4">
        <w:rPr>
          <w:spacing w:val="-3"/>
          <w:sz w:val="24"/>
        </w:rPr>
        <w:t>If</w:t>
      </w:r>
      <w:r w:rsidRPr="005108E4">
        <w:rPr>
          <w:spacing w:val="-15"/>
          <w:sz w:val="24"/>
        </w:rPr>
        <w:t xml:space="preserve"> </w:t>
      </w:r>
      <w:r w:rsidRPr="005108E4">
        <w:rPr>
          <w:sz w:val="24"/>
        </w:rPr>
        <w:t>Marijuana</w:t>
      </w:r>
      <w:r w:rsidRPr="005108E4">
        <w:rPr>
          <w:spacing w:val="-14"/>
          <w:sz w:val="24"/>
        </w:rPr>
        <w:t xml:space="preserve"> </w:t>
      </w:r>
      <w:r w:rsidRPr="005108E4">
        <w:rPr>
          <w:sz w:val="24"/>
        </w:rPr>
        <w:t>will</w:t>
      </w:r>
      <w:r w:rsidRPr="005108E4">
        <w:rPr>
          <w:spacing w:val="-13"/>
          <w:sz w:val="24"/>
        </w:rPr>
        <w:t xml:space="preserve"> </w:t>
      </w:r>
      <w:r w:rsidRPr="005108E4">
        <w:rPr>
          <w:sz w:val="24"/>
        </w:rPr>
        <w:t>be</w:t>
      </w:r>
      <w:r w:rsidRPr="005108E4">
        <w:rPr>
          <w:spacing w:val="-14"/>
          <w:sz w:val="24"/>
        </w:rPr>
        <w:t xml:space="preserve"> </w:t>
      </w:r>
      <w:r w:rsidRPr="005108E4">
        <w:rPr>
          <w:sz w:val="24"/>
        </w:rPr>
        <w:t>cultivated</w:t>
      </w:r>
      <w:r w:rsidRPr="005108E4">
        <w:rPr>
          <w:spacing w:val="-13"/>
          <w:sz w:val="24"/>
        </w:rPr>
        <w:t xml:space="preserve"> </w:t>
      </w:r>
      <w:r w:rsidRPr="005108E4">
        <w:rPr>
          <w:sz w:val="24"/>
        </w:rPr>
        <w:t>or</w:t>
      </w:r>
      <w:r w:rsidRPr="005108E4">
        <w:rPr>
          <w:spacing w:val="-15"/>
          <w:sz w:val="24"/>
        </w:rPr>
        <w:t xml:space="preserve"> </w:t>
      </w:r>
      <w:r w:rsidRPr="005108E4">
        <w:rPr>
          <w:sz w:val="24"/>
        </w:rPr>
        <w:t>MIPs</w:t>
      </w:r>
      <w:r w:rsidRPr="005108E4">
        <w:rPr>
          <w:spacing w:val="-13"/>
          <w:sz w:val="24"/>
        </w:rPr>
        <w:t xml:space="preserve"> </w:t>
      </w:r>
      <w:r w:rsidRPr="005108E4">
        <w:rPr>
          <w:sz w:val="24"/>
        </w:rPr>
        <w:t>will be</w:t>
      </w:r>
      <w:r w:rsidRPr="005108E4">
        <w:rPr>
          <w:spacing w:val="-15"/>
          <w:sz w:val="24"/>
        </w:rPr>
        <w:t xml:space="preserve"> </w:t>
      </w:r>
      <w:r w:rsidRPr="005108E4">
        <w:rPr>
          <w:sz w:val="24"/>
        </w:rPr>
        <w:t>prepared</w:t>
      </w:r>
      <w:r w:rsidRPr="005108E4">
        <w:rPr>
          <w:spacing w:val="-13"/>
          <w:sz w:val="24"/>
        </w:rPr>
        <w:t xml:space="preserve"> </w:t>
      </w:r>
      <w:r w:rsidRPr="005108E4">
        <w:rPr>
          <w:sz w:val="24"/>
        </w:rPr>
        <w:t>at</w:t>
      </w:r>
      <w:r w:rsidRPr="005108E4">
        <w:rPr>
          <w:spacing w:val="-13"/>
          <w:sz w:val="24"/>
        </w:rPr>
        <w:t xml:space="preserve"> </w:t>
      </w:r>
      <w:r w:rsidRPr="005108E4">
        <w:rPr>
          <w:sz w:val="24"/>
        </w:rPr>
        <w:t>any</w:t>
      </w:r>
      <w:r w:rsidRPr="005108E4">
        <w:rPr>
          <w:spacing w:val="-20"/>
          <w:sz w:val="24"/>
        </w:rPr>
        <w:t xml:space="preserve"> </w:t>
      </w:r>
      <w:r w:rsidRPr="005108E4">
        <w:rPr>
          <w:sz w:val="24"/>
        </w:rPr>
        <w:t>location</w:t>
      </w:r>
      <w:r w:rsidRPr="005108E4">
        <w:rPr>
          <w:spacing w:val="-16"/>
          <w:sz w:val="24"/>
        </w:rPr>
        <w:t xml:space="preserve"> </w:t>
      </w:r>
      <w:r w:rsidRPr="005108E4">
        <w:rPr>
          <w:sz w:val="24"/>
        </w:rPr>
        <w:t>other</w:t>
      </w:r>
      <w:r w:rsidRPr="005108E4">
        <w:rPr>
          <w:spacing w:val="-16"/>
          <w:sz w:val="24"/>
        </w:rPr>
        <w:t xml:space="preserve"> </w:t>
      </w:r>
      <w:r w:rsidRPr="005108E4">
        <w:rPr>
          <w:sz w:val="24"/>
        </w:rPr>
        <w:t>than</w:t>
      </w:r>
      <w:r w:rsidRPr="005108E4">
        <w:rPr>
          <w:spacing w:val="-13"/>
          <w:sz w:val="24"/>
        </w:rPr>
        <w:t xml:space="preserve"> </w:t>
      </w:r>
      <w:r w:rsidRPr="005108E4">
        <w:rPr>
          <w:sz w:val="24"/>
        </w:rPr>
        <w:t>the</w:t>
      </w:r>
      <w:r w:rsidRPr="005108E4">
        <w:rPr>
          <w:spacing w:val="-14"/>
          <w:sz w:val="24"/>
        </w:rPr>
        <w:t xml:space="preserve"> </w:t>
      </w:r>
      <w:r w:rsidRPr="005108E4">
        <w:rPr>
          <w:sz w:val="24"/>
        </w:rPr>
        <w:t>dispensing</w:t>
      </w:r>
      <w:r w:rsidRPr="005108E4">
        <w:rPr>
          <w:spacing w:val="-16"/>
          <w:sz w:val="24"/>
        </w:rPr>
        <w:t xml:space="preserve"> </w:t>
      </w:r>
      <w:r w:rsidRPr="005108E4">
        <w:rPr>
          <w:sz w:val="24"/>
        </w:rPr>
        <w:t>location</w:t>
      </w:r>
      <w:r w:rsidRPr="005108E4">
        <w:rPr>
          <w:spacing w:val="-14"/>
          <w:sz w:val="24"/>
        </w:rPr>
        <w:t xml:space="preserve"> </w:t>
      </w:r>
      <w:r w:rsidRPr="005108E4">
        <w:rPr>
          <w:sz w:val="24"/>
        </w:rPr>
        <w:t>of</w:t>
      </w:r>
      <w:r w:rsidRPr="005108E4">
        <w:rPr>
          <w:spacing w:val="-14"/>
          <w:sz w:val="24"/>
        </w:rPr>
        <w:t xml:space="preserve"> </w:t>
      </w:r>
      <w:r w:rsidRPr="005108E4">
        <w:rPr>
          <w:sz w:val="24"/>
        </w:rPr>
        <w:t>the</w:t>
      </w:r>
      <w:r w:rsidRPr="005108E4">
        <w:rPr>
          <w:spacing w:val="-14"/>
          <w:sz w:val="24"/>
        </w:rPr>
        <w:t xml:space="preserve"> </w:t>
      </w:r>
      <w:r w:rsidRPr="005108E4">
        <w:rPr>
          <w:sz w:val="24"/>
        </w:rPr>
        <w:t>proposed</w:t>
      </w:r>
      <w:r w:rsidRPr="005108E4">
        <w:rPr>
          <w:spacing w:val="-13"/>
          <w:sz w:val="24"/>
        </w:rPr>
        <w:t xml:space="preserve"> </w:t>
      </w:r>
      <w:r w:rsidRPr="005108E4">
        <w:rPr>
          <w:sz w:val="24"/>
        </w:rPr>
        <w:t>MTC,</w:t>
      </w:r>
      <w:r w:rsidRPr="005108E4">
        <w:rPr>
          <w:spacing w:val="-13"/>
          <w:sz w:val="24"/>
        </w:rPr>
        <w:t xml:space="preserve"> </w:t>
      </w:r>
      <w:r w:rsidRPr="005108E4">
        <w:rPr>
          <w:sz w:val="24"/>
        </w:rPr>
        <w:t>the physical address of the one additional location where Marijuana will be cultivated or MIPs will be prepared, if</w:t>
      </w:r>
      <w:r w:rsidRPr="005108E4">
        <w:rPr>
          <w:spacing w:val="-6"/>
          <w:sz w:val="24"/>
        </w:rPr>
        <w:t xml:space="preserve"> </w:t>
      </w:r>
      <w:r w:rsidRPr="005108E4">
        <w:rPr>
          <w:sz w:val="24"/>
        </w:rPr>
        <w:t>known;</w:t>
      </w:r>
    </w:p>
    <w:p w14:paraId="69755850" w14:textId="77777777" w:rsidR="00DA2759" w:rsidRPr="005108E4" w:rsidRDefault="009A7511">
      <w:pPr>
        <w:pStyle w:val="ListParagraph"/>
        <w:numPr>
          <w:ilvl w:val="4"/>
          <w:numId w:val="52"/>
        </w:numPr>
        <w:tabs>
          <w:tab w:val="left" w:pos="2439"/>
        </w:tabs>
        <w:spacing w:before="3" w:line="244" w:lineRule="auto"/>
        <w:ind w:right="117" w:firstLine="0"/>
        <w:rPr>
          <w:sz w:val="24"/>
        </w:rPr>
      </w:pPr>
      <w:r w:rsidRPr="005108E4">
        <w:rPr>
          <w:sz w:val="24"/>
        </w:rPr>
        <w:t>The</w:t>
      </w:r>
      <w:r w:rsidRPr="005108E4">
        <w:rPr>
          <w:spacing w:val="-23"/>
          <w:sz w:val="24"/>
        </w:rPr>
        <w:t xml:space="preserve"> </w:t>
      </w:r>
      <w:r w:rsidRPr="005108E4">
        <w:rPr>
          <w:sz w:val="24"/>
        </w:rPr>
        <w:t>applicant</w:t>
      </w:r>
      <w:r w:rsidRPr="005108E4">
        <w:rPr>
          <w:spacing w:val="-21"/>
          <w:sz w:val="24"/>
        </w:rPr>
        <w:t xml:space="preserve"> </w:t>
      </w:r>
      <w:r w:rsidRPr="005108E4">
        <w:rPr>
          <w:sz w:val="24"/>
        </w:rPr>
        <w:t>shall</w:t>
      </w:r>
      <w:r w:rsidRPr="005108E4">
        <w:rPr>
          <w:spacing w:val="-21"/>
          <w:sz w:val="24"/>
        </w:rPr>
        <w:t xml:space="preserve"> </w:t>
      </w:r>
      <w:r w:rsidRPr="005108E4">
        <w:rPr>
          <w:sz w:val="24"/>
        </w:rPr>
        <w:t>provide</w:t>
      </w:r>
      <w:r w:rsidRPr="005108E4">
        <w:rPr>
          <w:spacing w:val="-22"/>
          <w:sz w:val="24"/>
        </w:rPr>
        <w:t xml:space="preserve"> </w:t>
      </w:r>
      <w:r w:rsidRPr="005108E4">
        <w:rPr>
          <w:sz w:val="24"/>
        </w:rPr>
        <w:t>evidence</w:t>
      </w:r>
      <w:r w:rsidRPr="005108E4">
        <w:rPr>
          <w:spacing w:val="-25"/>
          <w:sz w:val="24"/>
        </w:rPr>
        <w:t xml:space="preserve"> </w:t>
      </w:r>
      <w:r w:rsidRPr="005108E4">
        <w:rPr>
          <w:sz w:val="24"/>
        </w:rPr>
        <w:t>of</w:t>
      </w:r>
      <w:r w:rsidRPr="005108E4">
        <w:rPr>
          <w:spacing w:val="-24"/>
          <w:sz w:val="24"/>
        </w:rPr>
        <w:t xml:space="preserve"> </w:t>
      </w:r>
      <w:r w:rsidRPr="005108E4">
        <w:rPr>
          <w:sz w:val="24"/>
        </w:rPr>
        <w:t>interest</w:t>
      </w:r>
      <w:r w:rsidRPr="005108E4">
        <w:rPr>
          <w:spacing w:val="-23"/>
          <w:sz w:val="24"/>
        </w:rPr>
        <w:t xml:space="preserve"> </w:t>
      </w:r>
      <w:r w:rsidRPr="005108E4">
        <w:rPr>
          <w:sz w:val="24"/>
        </w:rPr>
        <w:t>in</w:t>
      </w:r>
      <w:r w:rsidRPr="005108E4">
        <w:rPr>
          <w:spacing w:val="-21"/>
          <w:sz w:val="24"/>
        </w:rPr>
        <w:t xml:space="preserve"> </w:t>
      </w:r>
      <w:r w:rsidRPr="005108E4">
        <w:rPr>
          <w:sz w:val="24"/>
        </w:rPr>
        <w:t>the</w:t>
      </w:r>
      <w:r w:rsidRPr="005108E4">
        <w:rPr>
          <w:spacing w:val="-22"/>
          <w:sz w:val="24"/>
        </w:rPr>
        <w:t xml:space="preserve"> </w:t>
      </w:r>
      <w:r w:rsidRPr="005108E4">
        <w:rPr>
          <w:sz w:val="24"/>
        </w:rPr>
        <w:t>subject</w:t>
      </w:r>
      <w:r w:rsidRPr="005108E4">
        <w:rPr>
          <w:spacing w:val="-21"/>
          <w:sz w:val="24"/>
        </w:rPr>
        <w:t xml:space="preserve"> </w:t>
      </w:r>
      <w:r w:rsidRPr="005108E4">
        <w:rPr>
          <w:sz w:val="24"/>
        </w:rPr>
        <w:t>property</w:t>
      </w:r>
      <w:r w:rsidRPr="005108E4">
        <w:rPr>
          <w:spacing w:val="-28"/>
          <w:sz w:val="24"/>
        </w:rPr>
        <w:t xml:space="preserve"> </w:t>
      </w:r>
      <w:r w:rsidRPr="005108E4">
        <w:rPr>
          <w:sz w:val="24"/>
        </w:rPr>
        <w:t>or</w:t>
      </w:r>
      <w:r w:rsidRPr="005108E4">
        <w:rPr>
          <w:spacing w:val="-23"/>
          <w:sz w:val="24"/>
        </w:rPr>
        <w:t xml:space="preserve"> </w:t>
      </w:r>
      <w:r w:rsidRPr="005108E4">
        <w:rPr>
          <w:sz w:val="24"/>
        </w:rPr>
        <w:t>properties. Interest may be demonstrated by one of the</w:t>
      </w:r>
      <w:r w:rsidRPr="005108E4">
        <w:rPr>
          <w:spacing w:val="-29"/>
          <w:sz w:val="24"/>
        </w:rPr>
        <w:t xml:space="preserve"> </w:t>
      </w:r>
      <w:r w:rsidRPr="005108E4">
        <w:rPr>
          <w:sz w:val="24"/>
        </w:rPr>
        <w:t>following:</w:t>
      </w:r>
    </w:p>
    <w:p w14:paraId="55C9DC17" w14:textId="77777777" w:rsidR="00DA2759" w:rsidRPr="005108E4" w:rsidRDefault="009A7511">
      <w:pPr>
        <w:pStyle w:val="ListParagraph"/>
        <w:numPr>
          <w:ilvl w:val="5"/>
          <w:numId w:val="52"/>
        </w:numPr>
        <w:tabs>
          <w:tab w:val="left" w:pos="2741"/>
        </w:tabs>
        <w:spacing w:line="272" w:lineRule="exact"/>
        <w:rPr>
          <w:sz w:val="24"/>
        </w:rPr>
      </w:pPr>
      <w:r w:rsidRPr="005108E4">
        <w:rPr>
          <w:sz w:val="24"/>
        </w:rPr>
        <w:t>Clear legal title to the proposed</w:t>
      </w:r>
      <w:r w:rsidRPr="005108E4">
        <w:rPr>
          <w:spacing w:val="-9"/>
          <w:sz w:val="24"/>
        </w:rPr>
        <w:t xml:space="preserve"> </w:t>
      </w:r>
      <w:r w:rsidRPr="005108E4">
        <w:rPr>
          <w:sz w:val="24"/>
        </w:rPr>
        <w:t>site;</w:t>
      </w:r>
    </w:p>
    <w:p w14:paraId="3C0D2ED4" w14:textId="77777777" w:rsidR="00DA2759" w:rsidRPr="005108E4" w:rsidRDefault="009A7511">
      <w:pPr>
        <w:pStyle w:val="ListParagraph"/>
        <w:numPr>
          <w:ilvl w:val="5"/>
          <w:numId w:val="52"/>
        </w:numPr>
        <w:tabs>
          <w:tab w:val="left" w:pos="2756"/>
        </w:tabs>
        <w:spacing w:before="4"/>
        <w:ind w:left="2755" w:hanging="361"/>
        <w:rPr>
          <w:sz w:val="24"/>
        </w:rPr>
      </w:pPr>
      <w:r w:rsidRPr="005108E4">
        <w:rPr>
          <w:sz w:val="24"/>
        </w:rPr>
        <w:t>An option to purchase the proposed</w:t>
      </w:r>
      <w:r w:rsidRPr="005108E4">
        <w:rPr>
          <w:spacing w:val="-10"/>
          <w:sz w:val="24"/>
        </w:rPr>
        <w:t xml:space="preserve"> </w:t>
      </w:r>
      <w:r w:rsidRPr="005108E4">
        <w:rPr>
          <w:sz w:val="24"/>
        </w:rPr>
        <w:t>site;</w:t>
      </w:r>
    </w:p>
    <w:p w14:paraId="60CA5800" w14:textId="77777777" w:rsidR="00DA2759" w:rsidRPr="005108E4" w:rsidRDefault="009A7511">
      <w:pPr>
        <w:pStyle w:val="ListParagraph"/>
        <w:numPr>
          <w:ilvl w:val="5"/>
          <w:numId w:val="52"/>
        </w:numPr>
        <w:tabs>
          <w:tab w:val="left" w:pos="2741"/>
        </w:tabs>
        <w:spacing w:before="3"/>
        <w:rPr>
          <w:sz w:val="24"/>
        </w:rPr>
      </w:pPr>
      <w:r w:rsidRPr="005108E4">
        <w:rPr>
          <w:sz w:val="24"/>
        </w:rPr>
        <w:t>A legally enforceable agreement to give such title;</w:t>
      </w:r>
      <w:r w:rsidRPr="005108E4">
        <w:rPr>
          <w:spacing w:val="-21"/>
          <w:sz w:val="24"/>
        </w:rPr>
        <w:t xml:space="preserve"> </w:t>
      </w:r>
      <w:r w:rsidRPr="005108E4">
        <w:rPr>
          <w:sz w:val="24"/>
        </w:rPr>
        <w:t>or</w:t>
      </w:r>
    </w:p>
    <w:p w14:paraId="4D9EE1CC" w14:textId="77777777" w:rsidR="00DA2759" w:rsidRPr="005108E4" w:rsidRDefault="009A7511">
      <w:pPr>
        <w:pStyle w:val="ListParagraph"/>
        <w:numPr>
          <w:ilvl w:val="5"/>
          <w:numId w:val="52"/>
        </w:numPr>
        <w:tabs>
          <w:tab w:val="left" w:pos="2756"/>
        </w:tabs>
        <w:spacing w:before="5"/>
        <w:ind w:left="2755" w:hanging="361"/>
        <w:rPr>
          <w:sz w:val="24"/>
        </w:rPr>
      </w:pPr>
      <w:r w:rsidRPr="005108E4">
        <w:rPr>
          <w:sz w:val="24"/>
        </w:rPr>
        <w:t>Documentation evidencing permission to use the</w:t>
      </w:r>
      <w:r w:rsidRPr="005108E4">
        <w:rPr>
          <w:spacing w:val="-15"/>
          <w:sz w:val="24"/>
        </w:rPr>
        <w:t xml:space="preserve"> </w:t>
      </w:r>
      <w:r w:rsidRPr="005108E4">
        <w:rPr>
          <w:sz w:val="24"/>
        </w:rPr>
        <w:t>premises;</w:t>
      </w:r>
    </w:p>
    <w:p w14:paraId="63493B3B" w14:textId="77777777" w:rsidR="00DA2759" w:rsidRPr="005108E4" w:rsidRDefault="009A7511">
      <w:pPr>
        <w:pStyle w:val="ListParagraph"/>
        <w:numPr>
          <w:ilvl w:val="4"/>
          <w:numId w:val="52"/>
        </w:numPr>
        <w:tabs>
          <w:tab w:val="left" w:pos="2403"/>
        </w:tabs>
        <w:spacing w:before="2" w:line="242" w:lineRule="auto"/>
        <w:ind w:right="115" w:firstLine="0"/>
        <w:rPr>
          <w:sz w:val="24"/>
        </w:rPr>
      </w:pPr>
      <w:r w:rsidRPr="005108E4">
        <w:rPr>
          <w:sz w:val="24"/>
        </w:rPr>
        <w:t>Documentation in the form of a single-page certification signed by the contracting authorities for the municipality (or municipalities) and applicant evidencing that the applicant</w:t>
      </w:r>
      <w:r w:rsidRPr="005108E4">
        <w:rPr>
          <w:spacing w:val="-18"/>
          <w:sz w:val="24"/>
        </w:rPr>
        <w:t xml:space="preserve"> </w:t>
      </w:r>
      <w:r w:rsidRPr="005108E4">
        <w:rPr>
          <w:sz w:val="24"/>
        </w:rPr>
        <w:t>for</w:t>
      </w:r>
      <w:r w:rsidRPr="005108E4">
        <w:rPr>
          <w:spacing w:val="-16"/>
          <w:sz w:val="24"/>
        </w:rPr>
        <w:t xml:space="preserve"> </w:t>
      </w:r>
      <w:r w:rsidRPr="005108E4">
        <w:rPr>
          <w:sz w:val="24"/>
        </w:rPr>
        <w:t>licensure</w:t>
      </w:r>
      <w:r w:rsidRPr="005108E4">
        <w:rPr>
          <w:spacing w:val="-17"/>
          <w:sz w:val="24"/>
        </w:rPr>
        <w:t xml:space="preserve"> </w:t>
      </w:r>
      <w:r w:rsidRPr="005108E4">
        <w:rPr>
          <w:sz w:val="24"/>
        </w:rPr>
        <w:t>and</w:t>
      </w:r>
      <w:r w:rsidRPr="005108E4">
        <w:rPr>
          <w:spacing w:val="-16"/>
          <w:sz w:val="24"/>
        </w:rPr>
        <w:t xml:space="preserve"> </w:t>
      </w:r>
      <w:r w:rsidRPr="005108E4">
        <w:rPr>
          <w:sz w:val="24"/>
        </w:rPr>
        <w:t>host</w:t>
      </w:r>
      <w:r w:rsidRPr="005108E4">
        <w:rPr>
          <w:spacing w:val="-15"/>
          <w:sz w:val="24"/>
        </w:rPr>
        <w:t xml:space="preserve"> </w:t>
      </w:r>
      <w:r w:rsidRPr="005108E4">
        <w:rPr>
          <w:sz w:val="24"/>
        </w:rPr>
        <w:t>municipality</w:t>
      </w:r>
      <w:r w:rsidRPr="005108E4">
        <w:rPr>
          <w:spacing w:val="-23"/>
          <w:sz w:val="24"/>
        </w:rPr>
        <w:t xml:space="preserve"> </w:t>
      </w:r>
      <w:r w:rsidRPr="005108E4">
        <w:rPr>
          <w:sz w:val="24"/>
        </w:rPr>
        <w:t>in</w:t>
      </w:r>
      <w:r w:rsidRPr="005108E4">
        <w:rPr>
          <w:spacing w:val="-16"/>
          <w:sz w:val="24"/>
        </w:rPr>
        <w:t xml:space="preserve"> </w:t>
      </w:r>
      <w:r w:rsidRPr="005108E4">
        <w:rPr>
          <w:sz w:val="24"/>
        </w:rPr>
        <w:t>which</w:t>
      </w:r>
      <w:r w:rsidRPr="005108E4">
        <w:rPr>
          <w:spacing w:val="-16"/>
          <w:sz w:val="24"/>
        </w:rPr>
        <w:t xml:space="preserve"> </w:t>
      </w:r>
      <w:r w:rsidRPr="005108E4">
        <w:rPr>
          <w:sz w:val="24"/>
        </w:rPr>
        <w:t>the</w:t>
      </w:r>
      <w:r w:rsidRPr="005108E4">
        <w:rPr>
          <w:spacing w:val="-17"/>
          <w:sz w:val="24"/>
        </w:rPr>
        <w:t xml:space="preserve"> </w:t>
      </w:r>
      <w:r w:rsidRPr="005108E4">
        <w:rPr>
          <w:sz w:val="24"/>
        </w:rPr>
        <w:t>address</w:t>
      </w:r>
      <w:r w:rsidRPr="005108E4">
        <w:rPr>
          <w:spacing w:val="-15"/>
          <w:sz w:val="24"/>
        </w:rPr>
        <w:t xml:space="preserve"> </w:t>
      </w:r>
      <w:r w:rsidRPr="005108E4">
        <w:rPr>
          <w:sz w:val="24"/>
        </w:rPr>
        <w:t>of</w:t>
      </w:r>
      <w:r w:rsidRPr="005108E4">
        <w:rPr>
          <w:spacing w:val="-16"/>
          <w:sz w:val="24"/>
        </w:rPr>
        <w:t xml:space="preserve"> </w:t>
      </w:r>
      <w:r w:rsidRPr="005108E4">
        <w:rPr>
          <w:sz w:val="24"/>
        </w:rPr>
        <w:t>the</w:t>
      </w:r>
      <w:r w:rsidRPr="005108E4">
        <w:rPr>
          <w:spacing w:val="-19"/>
          <w:sz w:val="24"/>
        </w:rPr>
        <w:t xml:space="preserve"> </w:t>
      </w:r>
      <w:r w:rsidRPr="005108E4">
        <w:rPr>
          <w:sz w:val="24"/>
        </w:rPr>
        <w:t>MTC</w:t>
      </w:r>
      <w:r w:rsidRPr="005108E4">
        <w:rPr>
          <w:spacing w:val="-17"/>
          <w:sz w:val="24"/>
        </w:rPr>
        <w:t xml:space="preserve"> </w:t>
      </w:r>
      <w:r w:rsidRPr="005108E4">
        <w:rPr>
          <w:sz w:val="24"/>
        </w:rPr>
        <w:t>is</w:t>
      </w:r>
      <w:r w:rsidRPr="005108E4">
        <w:rPr>
          <w:spacing w:val="-18"/>
          <w:sz w:val="24"/>
        </w:rPr>
        <w:t xml:space="preserve"> </w:t>
      </w:r>
      <w:r w:rsidRPr="005108E4">
        <w:rPr>
          <w:sz w:val="24"/>
        </w:rPr>
        <w:t>located have executed a Host Community</w:t>
      </w:r>
      <w:r w:rsidRPr="005108E4">
        <w:rPr>
          <w:spacing w:val="-15"/>
          <w:sz w:val="24"/>
        </w:rPr>
        <w:t xml:space="preserve"> </w:t>
      </w:r>
      <w:r w:rsidRPr="005108E4">
        <w:rPr>
          <w:sz w:val="24"/>
        </w:rPr>
        <w:t>agreement(s);</w:t>
      </w:r>
    </w:p>
    <w:p w14:paraId="0B722466" w14:textId="77777777" w:rsidR="00DA2759" w:rsidRPr="005108E4" w:rsidRDefault="009A7511">
      <w:pPr>
        <w:pStyle w:val="ListParagraph"/>
        <w:numPr>
          <w:ilvl w:val="4"/>
          <w:numId w:val="52"/>
        </w:numPr>
        <w:tabs>
          <w:tab w:val="left" w:pos="2424"/>
        </w:tabs>
        <w:spacing w:before="4" w:line="242" w:lineRule="auto"/>
        <w:ind w:right="115" w:firstLine="0"/>
        <w:rPr>
          <w:sz w:val="24"/>
        </w:rPr>
      </w:pPr>
      <w:r w:rsidRPr="005108E4">
        <w:rPr>
          <w:sz w:val="24"/>
        </w:rPr>
        <w:t>A description of plans to ensure that the MTC is or shall be compliant with local codes,</w:t>
      </w:r>
      <w:r w:rsidRPr="005108E4">
        <w:rPr>
          <w:spacing w:val="-12"/>
          <w:sz w:val="24"/>
        </w:rPr>
        <w:t xml:space="preserve"> </w:t>
      </w:r>
      <w:r w:rsidRPr="005108E4">
        <w:rPr>
          <w:sz w:val="24"/>
        </w:rPr>
        <w:t>ordinances,</w:t>
      </w:r>
      <w:r w:rsidRPr="005108E4">
        <w:rPr>
          <w:spacing w:val="-10"/>
          <w:sz w:val="24"/>
        </w:rPr>
        <w:t xml:space="preserve"> </w:t>
      </w:r>
      <w:r w:rsidRPr="005108E4">
        <w:rPr>
          <w:sz w:val="24"/>
        </w:rPr>
        <w:t>and</w:t>
      </w:r>
      <w:r w:rsidRPr="005108E4">
        <w:rPr>
          <w:spacing w:val="-9"/>
          <w:sz w:val="24"/>
        </w:rPr>
        <w:t xml:space="preserve"> </w:t>
      </w:r>
      <w:r w:rsidRPr="005108E4">
        <w:rPr>
          <w:spacing w:val="-2"/>
          <w:sz w:val="24"/>
        </w:rPr>
        <w:t>bylaws</w:t>
      </w:r>
      <w:r w:rsidRPr="005108E4">
        <w:rPr>
          <w:spacing w:val="-9"/>
          <w:sz w:val="24"/>
        </w:rPr>
        <w:t xml:space="preserve"> </w:t>
      </w:r>
      <w:r w:rsidRPr="005108E4">
        <w:rPr>
          <w:sz w:val="24"/>
        </w:rPr>
        <w:t>for</w:t>
      </w:r>
      <w:r w:rsidRPr="005108E4">
        <w:rPr>
          <w:spacing w:val="-10"/>
          <w:sz w:val="24"/>
        </w:rPr>
        <w:t xml:space="preserve"> </w:t>
      </w:r>
      <w:r w:rsidRPr="005108E4">
        <w:rPr>
          <w:sz w:val="24"/>
        </w:rPr>
        <w:t>the</w:t>
      </w:r>
      <w:r w:rsidRPr="005108E4">
        <w:rPr>
          <w:spacing w:val="-10"/>
          <w:sz w:val="24"/>
        </w:rPr>
        <w:t xml:space="preserve"> </w:t>
      </w:r>
      <w:r w:rsidRPr="005108E4">
        <w:rPr>
          <w:sz w:val="24"/>
        </w:rPr>
        <w:t>physical</w:t>
      </w:r>
      <w:r w:rsidRPr="005108E4">
        <w:rPr>
          <w:spacing w:val="-10"/>
          <w:sz w:val="24"/>
        </w:rPr>
        <w:t xml:space="preserve"> </w:t>
      </w:r>
      <w:r w:rsidRPr="005108E4">
        <w:rPr>
          <w:sz w:val="24"/>
        </w:rPr>
        <w:t>address</w:t>
      </w:r>
      <w:r w:rsidRPr="005108E4">
        <w:rPr>
          <w:spacing w:val="-9"/>
          <w:sz w:val="24"/>
        </w:rPr>
        <w:t xml:space="preserve"> </w:t>
      </w:r>
      <w:r w:rsidRPr="005108E4">
        <w:rPr>
          <w:sz w:val="24"/>
        </w:rPr>
        <w:t>of</w:t>
      </w:r>
      <w:r w:rsidRPr="005108E4">
        <w:rPr>
          <w:spacing w:val="-10"/>
          <w:sz w:val="24"/>
        </w:rPr>
        <w:t xml:space="preserve"> </w:t>
      </w:r>
      <w:r w:rsidRPr="005108E4">
        <w:rPr>
          <w:sz w:val="24"/>
        </w:rPr>
        <w:t>the</w:t>
      </w:r>
      <w:r w:rsidRPr="005108E4">
        <w:rPr>
          <w:spacing w:val="-10"/>
          <w:sz w:val="24"/>
        </w:rPr>
        <w:t xml:space="preserve"> </w:t>
      </w:r>
      <w:r w:rsidRPr="005108E4">
        <w:rPr>
          <w:sz w:val="24"/>
        </w:rPr>
        <w:t>MTC</w:t>
      </w:r>
      <w:r w:rsidRPr="005108E4">
        <w:rPr>
          <w:spacing w:val="-9"/>
          <w:sz w:val="24"/>
        </w:rPr>
        <w:t xml:space="preserve"> </w:t>
      </w:r>
      <w:r w:rsidRPr="005108E4">
        <w:rPr>
          <w:sz w:val="24"/>
        </w:rPr>
        <w:t>and</w:t>
      </w:r>
      <w:r w:rsidRPr="005108E4">
        <w:rPr>
          <w:spacing w:val="-12"/>
          <w:sz w:val="24"/>
        </w:rPr>
        <w:t xml:space="preserve"> </w:t>
      </w:r>
      <w:r w:rsidRPr="005108E4">
        <w:rPr>
          <w:sz w:val="24"/>
        </w:rPr>
        <w:t>for</w:t>
      </w:r>
      <w:r w:rsidRPr="005108E4">
        <w:rPr>
          <w:spacing w:val="-12"/>
          <w:sz w:val="24"/>
        </w:rPr>
        <w:t xml:space="preserve"> </w:t>
      </w:r>
      <w:r w:rsidRPr="005108E4">
        <w:rPr>
          <w:sz w:val="24"/>
        </w:rPr>
        <w:t>the</w:t>
      </w:r>
      <w:r w:rsidRPr="005108E4">
        <w:rPr>
          <w:spacing w:val="-13"/>
          <w:sz w:val="24"/>
        </w:rPr>
        <w:t xml:space="preserve"> </w:t>
      </w:r>
      <w:r w:rsidRPr="005108E4">
        <w:rPr>
          <w:sz w:val="24"/>
        </w:rPr>
        <w:t>physical address</w:t>
      </w:r>
      <w:r w:rsidRPr="005108E4">
        <w:rPr>
          <w:spacing w:val="-26"/>
          <w:sz w:val="24"/>
        </w:rPr>
        <w:t xml:space="preserve"> </w:t>
      </w:r>
      <w:r w:rsidRPr="005108E4">
        <w:rPr>
          <w:sz w:val="24"/>
        </w:rPr>
        <w:t>of</w:t>
      </w:r>
      <w:r w:rsidRPr="005108E4">
        <w:rPr>
          <w:spacing w:val="-26"/>
          <w:sz w:val="24"/>
        </w:rPr>
        <w:t xml:space="preserve"> </w:t>
      </w:r>
      <w:r w:rsidRPr="005108E4">
        <w:rPr>
          <w:sz w:val="24"/>
        </w:rPr>
        <w:t>the</w:t>
      </w:r>
      <w:r w:rsidRPr="005108E4">
        <w:rPr>
          <w:spacing w:val="-26"/>
          <w:sz w:val="24"/>
        </w:rPr>
        <w:t xml:space="preserve"> </w:t>
      </w:r>
      <w:r w:rsidRPr="005108E4">
        <w:rPr>
          <w:sz w:val="24"/>
        </w:rPr>
        <w:t>additional</w:t>
      </w:r>
      <w:r w:rsidRPr="005108E4">
        <w:rPr>
          <w:spacing w:val="-26"/>
          <w:sz w:val="24"/>
        </w:rPr>
        <w:t xml:space="preserve"> </w:t>
      </w:r>
      <w:r w:rsidRPr="005108E4">
        <w:rPr>
          <w:sz w:val="24"/>
        </w:rPr>
        <w:t>location,</w:t>
      </w:r>
      <w:r w:rsidRPr="005108E4">
        <w:rPr>
          <w:spacing w:val="-28"/>
          <w:sz w:val="24"/>
        </w:rPr>
        <w:t xml:space="preserve"> </w:t>
      </w:r>
      <w:r w:rsidRPr="005108E4">
        <w:rPr>
          <w:sz w:val="24"/>
        </w:rPr>
        <w:t>if</w:t>
      </w:r>
      <w:r w:rsidRPr="005108E4">
        <w:rPr>
          <w:spacing w:val="-28"/>
          <w:sz w:val="24"/>
        </w:rPr>
        <w:t xml:space="preserve"> </w:t>
      </w:r>
      <w:r w:rsidRPr="005108E4">
        <w:rPr>
          <w:spacing w:val="-3"/>
          <w:sz w:val="24"/>
        </w:rPr>
        <w:t>any,</w:t>
      </w:r>
      <w:r w:rsidRPr="005108E4">
        <w:rPr>
          <w:spacing w:val="-28"/>
          <w:sz w:val="24"/>
        </w:rPr>
        <w:t xml:space="preserve"> </w:t>
      </w:r>
      <w:r w:rsidRPr="005108E4">
        <w:rPr>
          <w:sz w:val="24"/>
        </w:rPr>
        <w:t>including</w:t>
      </w:r>
      <w:r w:rsidRPr="005108E4">
        <w:rPr>
          <w:spacing w:val="-28"/>
          <w:sz w:val="24"/>
        </w:rPr>
        <w:t xml:space="preserve"> </w:t>
      </w:r>
      <w:r w:rsidRPr="005108E4">
        <w:rPr>
          <w:sz w:val="24"/>
        </w:rPr>
        <w:t>the</w:t>
      </w:r>
      <w:r w:rsidRPr="005108E4">
        <w:rPr>
          <w:spacing w:val="-26"/>
          <w:sz w:val="24"/>
        </w:rPr>
        <w:t xml:space="preserve"> </w:t>
      </w:r>
      <w:r w:rsidRPr="005108E4">
        <w:rPr>
          <w:sz w:val="24"/>
        </w:rPr>
        <w:t>identification</w:t>
      </w:r>
      <w:r w:rsidRPr="005108E4">
        <w:rPr>
          <w:spacing w:val="-26"/>
          <w:sz w:val="24"/>
        </w:rPr>
        <w:t xml:space="preserve"> </w:t>
      </w:r>
      <w:r w:rsidRPr="005108E4">
        <w:rPr>
          <w:sz w:val="24"/>
        </w:rPr>
        <w:t>of</w:t>
      </w:r>
      <w:r w:rsidRPr="005108E4">
        <w:rPr>
          <w:spacing w:val="-26"/>
          <w:sz w:val="24"/>
        </w:rPr>
        <w:t xml:space="preserve"> </w:t>
      </w:r>
      <w:r w:rsidRPr="005108E4">
        <w:rPr>
          <w:sz w:val="24"/>
        </w:rPr>
        <w:t>all</w:t>
      </w:r>
      <w:r w:rsidRPr="005108E4">
        <w:rPr>
          <w:spacing w:val="-25"/>
          <w:sz w:val="24"/>
        </w:rPr>
        <w:t xml:space="preserve"> </w:t>
      </w:r>
      <w:r w:rsidRPr="005108E4">
        <w:rPr>
          <w:sz w:val="24"/>
        </w:rPr>
        <w:t>local</w:t>
      </w:r>
      <w:r w:rsidRPr="005108E4">
        <w:rPr>
          <w:spacing w:val="-26"/>
          <w:sz w:val="24"/>
        </w:rPr>
        <w:t xml:space="preserve"> </w:t>
      </w:r>
      <w:r w:rsidRPr="005108E4">
        <w:rPr>
          <w:sz w:val="24"/>
        </w:rPr>
        <w:t xml:space="preserve">licensing </w:t>
      </w:r>
      <w:r w:rsidRPr="005108E4">
        <w:rPr>
          <w:spacing w:val="-2"/>
          <w:sz w:val="24"/>
        </w:rPr>
        <w:t xml:space="preserve">bylaws </w:t>
      </w:r>
      <w:r w:rsidRPr="005108E4">
        <w:rPr>
          <w:sz w:val="24"/>
        </w:rPr>
        <w:t>or ordinances for the medical use of</w:t>
      </w:r>
      <w:r w:rsidRPr="005108E4">
        <w:rPr>
          <w:spacing w:val="-9"/>
          <w:sz w:val="24"/>
        </w:rPr>
        <w:t xml:space="preserve"> </w:t>
      </w:r>
      <w:r w:rsidRPr="005108E4">
        <w:rPr>
          <w:sz w:val="24"/>
        </w:rPr>
        <w:t>Marijuana;</w:t>
      </w:r>
    </w:p>
    <w:p w14:paraId="34EB07FD" w14:textId="77777777" w:rsidR="00DA2759" w:rsidRPr="005108E4" w:rsidRDefault="009A7511">
      <w:pPr>
        <w:pStyle w:val="ListParagraph"/>
        <w:numPr>
          <w:ilvl w:val="4"/>
          <w:numId w:val="52"/>
        </w:numPr>
        <w:tabs>
          <w:tab w:val="left" w:pos="2362"/>
        </w:tabs>
        <w:spacing w:before="3" w:line="242" w:lineRule="auto"/>
        <w:ind w:right="118" w:firstLine="0"/>
        <w:rPr>
          <w:sz w:val="24"/>
        </w:rPr>
      </w:pPr>
      <w:r w:rsidRPr="005108E4">
        <w:rPr>
          <w:sz w:val="24"/>
        </w:rPr>
        <w:t>A</w:t>
      </w:r>
      <w:r w:rsidRPr="005108E4">
        <w:rPr>
          <w:spacing w:val="-15"/>
          <w:sz w:val="24"/>
        </w:rPr>
        <w:t xml:space="preserve"> </w:t>
      </w:r>
      <w:r w:rsidRPr="005108E4">
        <w:rPr>
          <w:sz w:val="24"/>
        </w:rPr>
        <w:t>proposed</w:t>
      </w:r>
      <w:r w:rsidRPr="005108E4">
        <w:rPr>
          <w:spacing w:val="-16"/>
          <w:sz w:val="24"/>
        </w:rPr>
        <w:t xml:space="preserve"> </w:t>
      </w:r>
      <w:r w:rsidRPr="005108E4">
        <w:rPr>
          <w:sz w:val="24"/>
        </w:rPr>
        <w:t>timeline</w:t>
      </w:r>
      <w:r w:rsidRPr="005108E4">
        <w:rPr>
          <w:spacing w:val="-17"/>
          <w:sz w:val="24"/>
        </w:rPr>
        <w:t xml:space="preserve"> </w:t>
      </w:r>
      <w:r w:rsidRPr="005108E4">
        <w:rPr>
          <w:sz w:val="24"/>
        </w:rPr>
        <w:t>for</w:t>
      </w:r>
      <w:r w:rsidRPr="005108E4">
        <w:rPr>
          <w:spacing w:val="-16"/>
          <w:sz w:val="24"/>
        </w:rPr>
        <w:t xml:space="preserve"> </w:t>
      </w:r>
      <w:r w:rsidRPr="005108E4">
        <w:rPr>
          <w:sz w:val="24"/>
        </w:rPr>
        <w:t>achieving</w:t>
      </w:r>
      <w:r w:rsidRPr="005108E4">
        <w:rPr>
          <w:spacing w:val="-18"/>
          <w:sz w:val="24"/>
        </w:rPr>
        <w:t xml:space="preserve"> </w:t>
      </w:r>
      <w:r w:rsidRPr="005108E4">
        <w:rPr>
          <w:sz w:val="24"/>
        </w:rPr>
        <w:t>operation</w:t>
      </w:r>
      <w:r w:rsidRPr="005108E4">
        <w:rPr>
          <w:spacing w:val="-16"/>
          <w:sz w:val="24"/>
        </w:rPr>
        <w:t xml:space="preserve"> </w:t>
      </w:r>
      <w:r w:rsidRPr="005108E4">
        <w:rPr>
          <w:sz w:val="24"/>
        </w:rPr>
        <w:t>of</w:t>
      </w:r>
      <w:r w:rsidRPr="005108E4">
        <w:rPr>
          <w:spacing w:val="-16"/>
          <w:sz w:val="24"/>
        </w:rPr>
        <w:t xml:space="preserve"> </w:t>
      </w:r>
      <w:r w:rsidRPr="005108E4">
        <w:rPr>
          <w:sz w:val="24"/>
        </w:rPr>
        <w:t>the</w:t>
      </w:r>
      <w:r w:rsidRPr="005108E4">
        <w:rPr>
          <w:spacing w:val="-17"/>
          <w:sz w:val="24"/>
        </w:rPr>
        <w:t xml:space="preserve"> </w:t>
      </w:r>
      <w:r w:rsidRPr="005108E4">
        <w:rPr>
          <w:sz w:val="24"/>
        </w:rPr>
        <w:t>MTC</w:t>
      </w:r>
      <w:r w:rsidRPr="005108E4">
        <w:rPr>
          <w:spacing w:val="-15"/>
          <w:sz w:val="24"/>
        </w:rPr>
        <w:t xml:space="preserve"> </w:t>
      </w:r>
      <w:r w:rsidRPr="005108E4">
        <w:rPr>
          <w:sz w:val="24"/>
        </w:rPr>
        <w:t>and</w:t>
      </w:r>
      <w:r w:rsidRPr="005108E4">
        <w:rPr>
          <w:spacing w:val="-16"/>
          <w:sz w:val="24"/>
        </w:rPr>
        <w:t xml:space="preserve"> </w:t>
      </w:r>
      <w:r w:rsidRPr="005108E4">
        <w:rPr>
          <w:sz w:val="24"/>
        </w:rPr>
        <w:t>evidence</w:t>
      </w:r>
      <w:r w:rsidRPr="005108E4">
        <w:rPr>
          <w:spacing w:val="-17"/>
          <w:sz w:val="24"/>
        </w:rPr>
        <w:t xml:space="preserve"> </w:t>
      </w:r>
      <w:r w:rsidRPr="005108E4">
        <w:rPr>
          <w:sz w:val="24"/>
        </w:rPr>
        <w:t>that</w:t>
      </w:r>
      <w:r w:rsidRPr="005108E4">
        <w:rPr>
          <w:spacing w:val="-15"/>
          <w:sz w:val="24"/>
        </w:rPr>
        <w:t xml:space="preserve"> </w:t>
      </w:r>
      <w:r w:rsidRPr="005108E4">
        <w:rPr>
          <w:sz w:val="24"/>
        </w:rPr>
        <w:t>the</w:t>
      </w:r>
      <w:r w:rsidRPr="005108E4">
        <w:rPr>
          <w:spacing w:val="-17"/>
          <w:sz w:val="24"/>
        </w:rPr>
        <w:t xml:space="preserve"> </w:t>
      </w:r>
      <w:r w:rsidRPr="005108E4">
        <w:rPr>
          <w:sz w:val="24"/>
        </w:rPr>
        <w:t>MTC will be ready to operate within the proposed timeline after notification by the Commission that the applicant qualifies for licensure;</w:t>
      </w:r>
      <w:r w:rsidRPr="005108E4">
        <w:rPr>
          <w:spacing w:val="-9"/>
          <w:sz w:val="24"/>
        </w:rPr>
        <w:t xml:space="preserve"> </w:t>
      </w:r>
      <w:r w:rsidRPr="005108E4">
        <w:rPr>
          <w:sz w:val="24"/>
        </w:rPr>
        <w:t>and</w:t>
      </w:r>
    </w:p>
    <w:p w14:paraId="379E51D2" w14:textId="77777777" w:rsidR="00DA2759" w:rsidRPr="005108E4" w:rsidRDefault="009A7511">
      <w:pPr>
        <w:pStyle w:val="ListParagraph"/>
        <w:numPr>
          <w:ilvl w:val="4"/>
          <w:numId w:val="52"/>
        </w:numPr>
        <w:tabs>
          <w:tab w:val="left" w:pos="2396"/>
        </w:tabs>
        <w:spacing w:before="4"/>
        <w:ind w:left="2395" w:hanging="361"/>
        <w:rPr>
          <w:sz w:val="24"/>
        </w:rPr>
      </w:pPr>
      <w:r w:rsidRPr="005108E4">
        <w:rPr>
          <w:sz w:val="24"/>
        </w:rPr>
        <w:t>Any other information required by the</w:t>
      </w:r>
      <w:r w:rsidRPr="005108E4">
        <w:rPr>
          <w:spacing w:val="-44"/>
          <w:sz w:val="24"/>
        </w:rPr>
        <w:t xml:space="preserve"> </w:t>
      </w:r>
      <w:r w:rsidRPr="005108E4">
        <w:rPr>
          <w:sz w:val="24"/>
        </w:rPr>
        <w:t>Commission.</w:t>
      </w:r>
    </w:p>
    <w:p w14:paraId="15514205" w14:textId="77777777" w:rsidR="00DA2759" w:rsidRPr="005108E4" w:rsidRDefault="00DA2759">
      <w:pPr>
        <w:pStyle w:val="BodyText"/>
        <w:spacing w:before="7"/>
        <w:jc w:val="left"/>
      </w:pPr>
    </w:p>
    <w:p w14:paraId="0BCB1725" w14:textId="77777777" w:rsidR="00DA2759" w:rsidRPr="005108E4" w:rsidRDefault="009A7511" w:rsidP="00AA45F2">
      <w:pPr>
        <w:pStyle w:val="ListParagraph"/>
        <w:numPr>
          <w:ilvl w:val="2"/>
          <w:numId w:val="52"/>
        </w:numPr>
        <w:tabs>
          <w:tab w:val="left" w:pos="2023"/>
          <w:tab w:val="left" w:pos="2024"/>
          <w:tab w:val="left" w:pos="5267"/>
        </w:tabs>
        <w:spacing w:line="242" w:lineRule="auto"/>
        <w:ind w:left="1319" w:right="116" w:firstLine="0"/>
        <w:outlineLvl w:val="1"/>
        <w:rPr>
          <w:sz w:val="24"/>
        </w:rPr>
      </w:pPr>
      <w:r w:rsidRPr="005108E4">
        <w:rPr>
          <w:sz w:val="24"/>
          <w:u w:val="single"/>
        </w:rPr>
        <w:t xml:space="preserve">CMO </w:t>
      </w:r>
      <w:r w:rsidRPr="005108E4">
        <w:rPr>
          <w:spacing w:val="14"/>
          <w:sz w:val="24"/>
          <w:u w:val="single"/>
        </w:rPr>
        <w:t xml:space="preserve"> </w:t>
      </w:r>
      <w:r w:rsidRPr="005108E4">
        <w:rPr>
          <w:sz w:val="24"/>
          <w:u w:val="single"/>
        </w:rPr>
        <w:t xml:space="preserve">License </w:t>
      </w:r>
      <w:r w:rsidRPr="005108E4">
        <w:rPr>
          <w:spacing w:val="14"/>
          <w:sz w:val="24"/>
          <w:u w:val="single"/>
        </w:rPr>
        <w:t xml:space="preserve"> </w:t>
      </w:r>
      <w:r w:rsidRPr="005108E4">
        <w:rPr>
          <w:sz w:val="24"/>
          <w:u w:val="single"/>
        </w:rPr>
        <w:t>Requirements</w:t>
      </w:r>
      <w:r w:rsidRPr="005108E4">
        <w:rPr>
          <w:sz w:val="24"/>
        </w:rPr>
        <w:t>.</w:t>
      </w:r>
      <w:r w:rsidRPr="005108E4">
        <w:rPr>
          <w:sz w:val="24"/>
        </w:rPr>
        <w:tab/>
        <w:t xml:space="preserve">MTC applicants seeking to operate a Marijuana Establishment shall also comply with 935 CMR 500.101: </w:t>
      </w:r>
      <w:r w:rsidRPr="005108E4">
        <w:rPr>
          <w:i/>
          <w:sz w:val="24"/>
        </w:rPr>
        <w:t>Application</w:t>
      </w:r>
      <w:r w:rsidRPr="005108E4">
        <w:rPr>
          <w:i/>
          <w:spacing w:val="-28"/>
          <w:sz w:val="24"/>
        </w:rPr>
        <w:t xml:space="preserve"> </w:t>
      </w:r>
      <w:r w:rsidRPr="005108E4">
        <w:rPr>
          <w:i/>
          <w:sz w:val="24"/>
        </w:rPr>
        <w:t>Requirements</w:t>
      </w:r>
      <w:r w:rsidRPr="005108E4">
        <w:rPr>
          <w:sz w:val="24"/>
        </w:rPr>
        <w:t>.</w:t>
      </w:r>
    </w:p>
    <w:p w14:paraId="7D441F66" w14:textId="77777777" w:rsidR="00B858E1" w:rsidRPr="005108E4" w:rsidRDefault="00B858E1" w:rsidP="00B858E1">
      <w:pPr>
        <w:pStyle w:val="ListParagraph"/>
        <w:tabs>
          <w:tab w:val="left" w:pos="1786"/>
        </w:tabs>
        <w:spacing w:line="237" w:lineRule="auto"/>
        <w:ind w:left="1320" w:right="209"/>
        <w:outlineLvl w:val="1"/>
        <w:rPr>
          <w:rFonts w:ascii="Times-Roman" w:hAnsi="Times-Roman" w:cs="Times-Roman"/>
          <w:sz w:val="24"/>
          <w:szCs w:val="24"/>
          <w:u w:val="single"/>
        </w:rPr>
      </w:pPr>
    </w:p>
    <w:p w14:paraId="2B3E0E2A" w14:textId="25BAE70D" w:rsidR="00B858E1" w:rsidRPr="00E077D0" w:rsidRDefault="00B858E1" w:rsidP="00E077D0">
      <w:pPr>
        <w:pStyle w:val="ListParagraph"/>
        <w:numPr>
          <w:ilvl w:val="2"/>
          <w:numId w:val="52"/>
        </w:numPr>
        <w:tabs>
          <w:tab w:val="left" w:pos="1786"/>
        </w:tabs>
        <w:spacing w:line="237" w:lineRule="auto"/>
        <w:ind w:right="209"/>
        <w:outlineLvl w:val="1"/>
        <w:rPr>
          <w:rFonts w:ascii="Times-Roman" w:hAnsi="Times-Roman" w:cs="Times-Roman"/>
          <w:sz w:val="24"/>
          <w:szCs w:val="24"/>
        </w:rPr>
      </w:pPr>
      <w:r w:rsidRPr="00E077D0">
        <w:rPr>
          <w:rFonts w:ascii="Times-Roman" w:hAnsi="Times-Roman" w:cs="Times-Roman"/>
          <w:sz w:val="24"/>
          <w:szCs w:val="24"/>
          <w:u w:val="single"/>
        </w:rPr>
        <w:t>Verification of Social Equity Businesses.</w:t>
      </w:r>
    </w:p>
    <w:p w14:paraId="06B22B84" w14:textId="784FD02A" w:rsidR="00B858E1" w:rsidRDefault="00B858E1" w:rsidP="00B858E1">
      <w:pPr>
        <w:pStyle w:val="ListParagraph"/>
        <w:numPr>
          <w:ilvl w:val="0"/>
          <w:numId w:val="112"/>
        </w:numPr>
        <w:tabs>
          <w:tab w:val="left" w:pos="1786"/>
        </w:tabs>
        <w:spacing w:line="237" w:lineRule="auto"/>
        <w:ind w:right="209"/>
        <w:outlineLvl w:val="1"/>
        <w:rPr>
          <w:rFonts w:ascii="Times-Roman" w:hAnsi="Times-Roman" w:cs="Times-Roman"/>
          <w:sz w:val="24"/>
          <w:szCs w:val="24"/>
        </w:rPr>
      </w:pPr>
      <w:r w:rsidRPr="005108E4">
        <w:rPr>
          <w:sz w:val="24"/>
          <w:szCs w:val="24"/>
          <w:u w:val="single"/>
        </w:rPr>
        <w:t>Social Equity Businesses</w:t>
      </w:r>
      <w:r w:rsidRPr="005108E4">
        <w:rPr>
          <w:sz w:val="24"/>
          <w:szCs w:val="24"/>
        </w:rPr>
        <w:t>. An applicant</w:t>
      </w:r>
      <w:r w:rsidR="006F38F8" w:rsidRPr="005108E4">
        <w:rPr>
          <w:sz w:val="24"/>
          <w:szCs w:val="24"/>
        </w:rPr>
        <w:t>, once licensed,</w:t>
      </w:r>
      <w:r w:rsidRPr="005108E4">
        <w:rPr>
          <w:sz w:val="24"/>
          <w:szCs w:val="24"/>
        </w:rPr>
        <w:t xml:space="preserve"> may file, in a form and manner specified by the Commission, an application for </w:t>
      </w:r>
      <w:r w:rsidR="0043031B" w:rsidRPr="005108E4">
        <w:rPr>
          <w:sz w:val="24"/>
          <w:szCs w:val="24"/>
        </w:rPr>
        <w:t>V</w:t>
      </w:r>
      <w:r w:rsidRPr="005108E4">
        <w:rPr>
          <w:sz w:val="24"/>
          <w:szCs w:val="24"/>
        </w:rPr>
        <w:t xml:space="preserve">erification as a Social Equity Business. The Commission shall act on an application for </w:t>
      </w:r>
      <w:r w:rsidR="00574F7B" w:rsidRPr="005108E4">
        <w:rPr>
          <w:sz w:val="24"/>
          <w:szCs w:val="24"/>
        </w:rPr>
        <w:t>V</w:t>
      </w:r>
      <w:r w:rsidRPr="005108E4">
        <w:rPr>
          <w:sz w:val="24"/>
          <w:szCs w:val="24"/>
        </w:rPr>
        <w:t xml:space="preserve">erification within </w:t>
      </w:r>
      <w:r w:rsidR="00E15EFD" w:rsidRPr="005108E4">
        <w:rPr>
          <w:sz w:val="24"/>
          <w:szCs w:val="24"/>
        </w:rPr>
        <w:t xml:space="preserve">30 </w:t>
      </w:r>
      <w:r w:rsidRPr="005108E4">
        <w:rPr>
          <w:sz w:val="24"/>
          <w:szCs w:val="24"/>
        </w:rPr>
        <w:t xml:space="preserve">days of receipt. Once the Commission has confirmed that the application is complete and the applicant qualifies as a Social Equity Business, it will certify the applicant’s status as a Social Equity Business. </w:t>
      </w:r>
      <w:r w:rsidRPr="005108E4">
        <w:rPr>
          <w:rFonts w:ascii="Times-Roman" w:hAnsi="Times-Roman" w:cs="Times-Roman"/>
          <w:sz w:val="24"/>
          <w:szCs w:val="24"/>
        </w:rPr>
        <w:t xml:space="preserve">Social Equity Businesses certified by the Commission may request that the Commission provide confirmation of </w:t>
      </w:r>
      <w:r w:rsidR="0063319B" w:rsidRPr="005108E4">
        <w:rPr>
          <w:rFonts w:ascii="Times-Roman" w:hAnsi="Times-Roman" w:cs="Times-Roman"/>
          <w:sz w:val="24"/>
          <w:szCs w:val="24"/>
        </w:rPr>
        <w:t>Social Equity Business</w:t>
      </w:r>
      <w:r w:rsidRPr="005108E4">
        <w:rPr>
          <w:rFonts w:ascii="Times-Roman" w:hAnsi="Times-Roman" w:cs="Times-Roman"/>
          <w:sz w:val="24"/>
          <w:szCs w:val="24"/>
        </w:rPr>
        <w:t xml:space="preserve"> status to a Host Community. </w:t>
      </w:r>
    </w:p>
    <w:p w14:paraId="668A23D0" w14:textId="784D9278" w:rsidR="006A7D5B" w:rsidRPr="00E077D0" w:rsidRDefault="006A7D5B" w:rsidP="00E077D0">
      <w:pPr>
        <w:pStyle w:val="ListParagraph"/>
        <w:numPr>
          <w:ilvl w:val="0"/>
          <w:numId w:val="112"/>
        </w:numPr>
        <w:rPr>
          <w:rFonts w:ascii="Times-Roman" w:hAnsi="Times-Roman" w:cs="Times-Roman"/>
          <w:sz w:val="24"/>
          <w:szCs w:val="24"/>
        </w:rPr>
      </w:pPr>
      <w:r w:rsidRPr="006A7D5B">
        <w:rPr>
          <w:rFonts w:ascii="Times-Roman" w:hAnsi="Times-Roman" w:cs="Times-Roman"/>
          <w:sz w:val="24"/>
          <w:szCs w:val="24"/>
        </w:rPr>
        <w:t>In the alternative, an applicant may file, in a form and manner specified by the Commission, an application for Verification of eligibility as a Social Equity Business once licensed as a Marijuana Establishment by the Commission. The Commission shall act on an application for verification as an eligible Social Equity Business within 30 days of receipt and said verification shall confirm that while not licensed, the applicant would otherwise qualify as a Social Equity Business upon licensure by the Commission.</w:t>
      </w:r>
    </w:p>
    <w:p w14:paraId="504C2127" w14:textId="595380A6" w:rsidR="001E35DC" w:rsidRPr="005108E4" w:rsidRDefault="00B858E1" w:rsidP="005108E4">
      <w:pPr>
        <w:pStyle w:val="ListParagraph"/>
        <w:numPr>
          <w:ilvl w:val="0"/>
          <w:numId w:val="112"/>
        </w:numPr>
        <w:tabs>
          <w:tab w:val="left" w:pos="1786"/>
        </w:tabs>
        <w:spacing w:line="237" w:lineRule="auto"/>
        <w:ind w:right="209"/>
        <w:outlineLvl w:val="1"/>
      </w:pPr>
      <w:r w:rsidRPr="005108E4">
        <w:rPr>
          <w:rFonts w:ascii="Times-Roman" w:hAnsi="Times-Roman" w:cs="Times-Roman"/>
          <w:sz w:val="24"/>
          <w:szCs w:val="24"/>
        </w:rPr>
        <w:t>If there has been a material change of circumstances after the submission of an application or received certification, the Social Equity Business applicant shall revise this information and attest in a form and manner determined by the Commission. The applicant shall also notify the Host Community of a material change in its application or status as a Social Equity Business, as applicable.</w:t>
      </w:r>
      <w:r w:rsidR="001E35DC" w:rsidRPr="005108E4">
        <w:rPr>
          <w:rFonts w:ascii="Times-Roman" w:hAnsi="Times-Roman" w:cs="Times-Roman"/>
          <w:sz w:val="24"/>
          <w:szCs w:val="24"/>
        </w:rPr>
        <w:t xml:space="preserve"> </w:t>
      </w:r>
    </w:p>
    <w:p w14:paraId="1316CBBD" w14:textId="622F4798" w:rsidR="001E35DC" w:rsidRPr="00E077D0" w:rsidRDefault="001E35DC" w:rsidP="001E35DC">
      <w:pPr>
        <w:pStyle w:val="ListParagraph"/>
        <w:numPr>
          <w:ilvl w:val="0"/>
          <w:numId w:val="112"/>
        </w:numPr>
        <w:tabs>
          <w:tab w:val="left" w:pos="1786"/>
        </w:tabs>
        <w:spacing w:line="237" w:lineRule="auto"/>
        <w:ind w:right="209"/>
        <w:outlineLvl w:val="1"/>
        <w:rPr>
          <w:sz w:val="24"/>
          <w:szCs w:val="24"/>
        </w:rPr>
      </w:pPr>
      <w:r w:rsidRPr="005108E4">
        <w:rPr>
          <w:rFonts w:ascii="Times-Roman" w:hAnsi="Times-Roman" w:cs="Times-Roman"/>
          <w:sz w:val="24"/>
          <w:szCs w:val="24"/>
        </w:rPr>
        <w:t xml:space="preserve">List to be provided to the Department of Revenue. The Commission shall provide the Massachusetts Department of Revenue with a list of Social Equity Businesses </w:t>
      </w:r>
      <w:r w:rsidRPr="005108E4">
        <w:rPr>
          <w:rStyle w:val="ui-provider"/>
          <w:sz w:val="24"/>
          <w:szCs w:val="24"/>
        </w:rPr>
        <w:t xml:space="preserve">30 days within </w:t>
      </w:r>
      <w:r w:rsidR="00B503FF" w:rsidRPr="005108E4">
        <w:rPr>
          <w:rStyle w:val="ui-provider"/>
          <w:sz w:val="24"/>
          <w:szCs w:val="24"/>
        </w:rPr>
        <w:t>V</w:t>
      </w:r>
      <w:r w:rsidRPr="005108E4">
        <w:rPr>
          <w:rStyle w:val="ui-provider"/>
          <w:sz w:val="24"/>
          <w:szCs w:val="24"/>
        </w:rPr>
        <w:t>erification of a business as a Social Equity Business by the Commission.</w:t>
      </w:r>
    </w:p>
    <w:p w14:paraId="3DA9378F" w14:textId="77777777" w:rsidR="00594400" w:rsidRPr="005108E4" w:rsidRDefault="00594400" w:rsidP="001E35DC">
      <w:pPr>
        <w:pStyle w:val="ListParagraph"/>
        <w:tabs>
          <w:tab w:val="left" w:pos="1786"/>
        </w:tabs>
        <w:spacing w:line="237" w:lineRule="auto"/>
        <w:ind w:left="2039" w:right="209"/>
        <w:outlineLvl w:val="1"/>
      </w:pPr>
    </w:p>
    <w:p w14:paraId="42C98533" w14:textId="77777777" w:rsidR="001E35DC" w:rsidRPr="005108E4" w:rsidRDefault="001E35DC" w:rsidP="00E077D0">
      <w:pPr>
        <w:pStyle w:val="ListParagraph"/>
        <w:tabs>
          <w:tab w:val="left" w:pos="1786"/>
        </w:tabs>
        <w:spacing w:line="237" w:lineRule="auto"/>
        <w:ind w:left="2039" w:right="209"/>
        <w:outlineLvl w:val="1"/>
      </w:pPr>
    </w:p>
    <w:p w14:paraId="6E023FA7" w14:textId="77777777" w:rsidR="00B858E1" w:rsidRPr="005108E4" w:rsidRDefault="00B858E1">
      <w:pPr>
        <w:pStyle w:val="BodyText"/>
        <w:spacing w:before="4"/>
        <w:jc w:val="left"/>
      </w:pPr>
    </w:p>
    <w:p w14:paraId="106792A8" w14:textId="77777777" w:rsidR="00DA2759" w:rsidRPr="005108E4" w:rsidRDefault="00DA2759">
      <w:pPr>
        <w:pStyle w:val="BodyText"/>
        <w:spacing w:before="4"/>
        <w:jc w:val="left"/>
      </w:pPr>
    </w:p>
    <w:p w14:paraId="02045795" w14:textId="672A4D22" w:rsidR="00DA2759" w:rsidRPr="00E077D0" w:rsidRDefault="00491083" w:rsidP="00AA45F2">
      <w:pPr>
        <w:pStyle w:val="Heading1"/>
        <w:ind w:left="0"/>
        <w:jc w:val="left"/>
        <w:rPr>
          <w:b w:val="0"/>
          <w:bCs w:val="0"/>
        </w:rPr>
      </w:pPr>
      <w:r w:rsidRPr="005108E4">
        <w:rPr>
          <w:b w:val="0"/>
          <w:bCs w:val="0"/>
          <w:u w:val="single"/>
        </w:rPr>
        <w:t>501.102</w:t>
      </w:r>
      <w:r w:rsidR="009A7511" w:rsidRPr="00E077D0">
        <w:rPr>
          <w:b w:val="0"/>
          <w:bCs w:val="0"/>
          <w:u w:val="single"/>
        </w:rPr>
        <w:t>: Action on</w:t>
      </w:r>
      <w:r w:rsidR="009A7511" w:rsidRPr="00E077D0">
        <w:rPr>
          <w:b w:val="0"/>
          <w:bCs w:val="0"/>
          <w:spacing w:val="-3"/>
          <w:u w:val="single"/>
        </w:rPr>
        <w:t xml:space="preserve"> </w:t>
      </w:r>
      <w:r w:rsidR="009A7511" w:rsidRPr="00E077D0">
        <w:rPr>
          <w:b w:val="0"/>
          <w:bCs w:val="0"/>
          <w:u w:val="single"/>
        </w:rPr>
        <w:t>Applications</w:t>
      </w:r>
    </w:p>
    <w:p w14:paraId="7BA093EA" w14:textId="77777777" w:rsidR="00DA2759" w:rsidRPr="005108E4" w:rsidRDefault="00DA2759">
      <w:pPr>
        <w:pStyle w:val="BodyText"/>
        <w:spacing w:before="4"/>
        <w:jc w:val="left"/>
        <w:rPr>
          <w:sz w:val="19"/>
        </w:rPr>
      </w:pPr>
    </w:p>
    <w:p w14:paraId="5A577F54" w14:textId="77777777" w:rsidR="00DA2759" w:rsidRPr="005108E4" w:rsidRDefault="009A7511" w:rsidP="00AA45F2">
      <w:pPr>
        <w:pStyle w:val="ListParagraph"/>
        <w:numPr>
          <w:ilvl w:val="0"/>
          <w:numId w:val="50"/>
        </w:numPr>
        <w:tabs>
          <w:tab w:val="left" w:pos="1872"/>
        </w:tabs>
        <w:spacing w:before="61" w:line="242" w:lineRule="auto"/>
        <w:ind w:right="110" w:firstLine="0"/>
        <w:outlineLvl w:val="1"/>
        <w:rPr>
          <w:sz w:val="24"/>
        </w:rPr>
      </w:pPr>
      <w:r w:rsidRPr="005108E4">
        <w:rPr>
          <w:sz w:val="24"/>
          <w:u w:val="single"/>
        </w:rPr>
        <w:t>Action on Each Application</w:t>
      </w:r>
      <w:r w:rsidRPr="005108E4">
        <w:rPr>
          <w:sz w:val="24"/>
        </w:rPr>
        <w:t>. The Commission shall grant Licenses with the goal of ensuring</w:t>
      </w:r>
      <w:r w:rsidRPr="005108E4">
        <w:rPr>
          <w:spacing w:val="-29"/>
          <w:sz w:val="24"/>
        </w:rPr>
        <w:t xml:space="preserve"> </w:t>
      </w:r>
      <w:r w:rsidRPr="005108E4">
        <w:rPr>
          <w:sz w:val="24"/>
        </w:rPr>
        <w:t>that</w:t>
      </w:r>
      <w:r w:rsidRPr="005108E4">
        <w:rPr>
          <w:spacing w:val="-23"/>
          <w:sz w:val="24"/>
        </w:rPr>
        <w:t xml:space="preserve"> </w:t>
      </w:r>
      <w:r w:rsidRPr="005108E4">
        <w:rPr>
          <w:sz w:val="24"/>
        </w:rPr>
        <w:t>the</w:t>
      </w:r>
      <w:r w:rsidRPr="005108E4">
        <w:rPr>
          <w:spacing w:val="-25"/>
          <w:sz w:val="24"/>
        </w:rPr>
        <w:t xml:space="preserve"> </w:t>
      </w:r>
      <w:r w:rsidRPr="005108E4">
        <w:rPr>
          <w:sz w:val="24"/>
        </w:rPr>
        <w:t>needs</w:t>
      </w:r>
      <w:r w:rsidRPr="005108E4">
        <w:rPr>
          <w:spacing w:val="-25"/>
          <w:sz w:val="24"/>
        </w:rPr>
        <w:t xml:space="preserve"> </w:t>
      </w:r>
      <w:r w:rsidRPr="005108E4">
        <w:rPr>
          <w:sz w:val="24"/>
        </w:rPr>
        <w:t>of</w:t>
      </w:r>
      <w:r w:rsidRPr="005108E4">
        <w:rPr>
          <w:spacing w:val="-24"/>
          <w:sz w:val="24"/>
        </w:rPr>
        <w:t xml:space="preserve"> </w:t>
      </w:r>
      <w:r w:rsidRPr="005108E4">
        <w:rPr>
          <w:sz w:val="24"/>
        </w:rPr>
        <w:t>the</w:t>
      </w:r>
      <w:r w:rsidRPr="005108E4">
        <w:rPr>
          <w:spacing w:val="-25"/>
          <w:sz w:val="24"/>
        </w:rPr>
        <w:t xml:space="preserve"> </w:t>
      </w:r>
      <w:r w:rsidRPr="005108E4">
        <w:rPr>
          <w:sz w:val="24"/>
        </w:rPr>
        <w:t>Commonwealth</w:t>
      </w:r>
      <w:r w:rsidRPr="005108E4">
        <w:rPr>
          <w:spacing w:val="-24"/>
          <w:sz w:val="24"/>
        </w:rPr>
        <w:t xml:space="preserve"> </w:t>
      </w:r>
      <w:r w:rsidRPr="005108E4">
        <w:rPr>
          <w:sz w:val="24"/>
        </w:rPr>
        <w:t>are</w:t>
      </w:r>
      <w:r w:rsidRPr="005108E4">
        <w:rPr>
          <w:spacing w:val="-25"/>
          <w:sz w:val="24"/>
        </w:rPr>
        <w:t xml:space="preserve"> </w:t>
      </w:r>
      <w:r w:rsidRPr="005108E4">
        <w:rPr>
          <w:sz w:val="24"/>
        </w:rPr>
        <w:t>met</w:t>
      </w:r>
      <w:r w:rsidRPr="005108E4">
        <w:rPr>
          <w:spacing w:val="-23"/>
          <w:sz w:val="24"/>
        </w:rPr>
        <w:t xml:space="preserve"> </w:t>
      </w:r>
      <w:r w:rsidRPr="005108E4">
        <w:rPr>
          <w:sz w:val="24"/>
        </w:rPr>
        <w:t>regarding</w:t>
      </w:r>
      <w:r w:rsidRPr="005108E4">
        <w:rPr>
          <w:spacing w:val="10"/>
          <w:sz w:val="24"/>
        </w:rPr>
        <w:t xml:space="preserve"> </w:t>
      </w:r>
      <w:r w:rsidRPr="005108E4">
        <w:rPr>
          <w:sz w:val="24"/>
        </w:rPr>
        <w:t>access,</w:t>
      </w:r>
      <w:r w:rsidRPr="005108E4">
        <w:rPr>
          <w:spacing w:val="-24"/>
          <w:sz w:val="24"/>
        </w:rPr>
        <w:t xml:space="preserve"> </w:t>
      </w:r>
      <w:r w:rsidRPr="005108E4">
        <w:rPr>
          <w:sz w:val="24"/>
        </w:rPr>
        <w:t>quality,</w:t>
      </w:r>
      <w:r w:rsidRPr="005108E4">
        <w:rPr>
          <w:spacing w:val="-24"/>
          <w:sz w:val="24"/>
        </w:rPr>
        <w:t xml:space="preserve"> </w:t>
      </w:r>
      <w:r w:rsidRPr="005108E4">
        <w:rPr>
          <w:sz w:val="24"/>
        </w:rPr>
        <w:t>and</w:t>
      </w:r>
      <w:r w:rsidRPr="005108E4">
        <w:rPr>
          <w:spacing w:val="-24"/>
          <w:sz w:val="24"/>
        </w:rPr>
        <w:t xml:space="preserve"> </w:t>
      </w:r>
      <w:r w:rsidRPr="005108E4">
        <w:rPr>
          <w:sz w:val="24"/>
        </w:rPr>
        <w:t>community safety.</w:t>
      </w:r>
    </w:p>
    <w:p w14:paraId="7CC4C7A1" w14:textId="35156D1E" w:rsidR="008A6876" w:rsidRPr="005108E4" w:rsidRDefault="009A7511">
      <w:pPr>
        <w:pStyle w:val="ListParagraph"/>
        <w:numPr>
          <w:ilvl w:val="1"/>
          <w:numId w:val="50"/>
        </w:numPr>
        <w:tabs>
          <w:tab w:val="left" w:pos="2120"/>
        </w:tabs>
        <w:spacing w:before="4"/>
        <w:ind w:hanging="445"/>
        <w:rPr>
          <w:sz w:val="24"/>
        </w:rPr>
      </w:pPr>
      <w:r w:rsidRPr="005108E4">
        <w:rPr>
          <w:sz w:val="24"/>
        </w:rPr>
        <w:t>License applications shall be evaluated based on the</w:t>
      </w:r>
      <w:r w:rsidRPr="005108E4">
        <w:rPr>
          <w:spacing w:val="-18"/>
          <w:sz w:val="24"/>
        </w:rPr>
        <w:t xml:space="preserve"> </w:t>
      </w:r>
      <w:r w:rsidRPr="005108E4">
        <w:rPr>
          <w:sz w:val="24"/>
        </w:rPr>
        <w:t>applicant's:</w:t>
      </w:r>
    </w:p>
    <w:p w14:paraId="4E8AE309" w14:textId="77777777" w:rsidR="00DA2759" w:rsidRPr="005108E4" w:rsidRDefault="009A7511">
      <w:pPr>
        <w:pStyle w:val="ListParagraph"/>
        <w:numPr>
          <w:ilvl w:val="0"/>
          <w:numId w:val="35"/>
        </w:numPr>
        <w:tabs>
          <w:tab w:val="left" w:pos="2396"/>
        </w:tabs>
        <w:ind w:hanging="361"/>
        <w:rPr>
          <w:sz w:val="24"/>
        </w:rPr>
      </w:pPr>
      <w:r w:rsidRPr="005108E4">
        <w:rPr>
          <w:sz w:val="24"/>
        </w:rPr>
        <w:t>Demonstrated compliance with the laws and regulations of the</w:t>
      </w:r>
      <w:r w:rsidRPr="005108E4">
        <w:rPr>
          <w:spacing w:val="-34"/>
          <w:sz w:val="24"/>
        </w:rPr>
        <w:t xml:space="preserve"> </w:t>
      </w:r>
      <w:r w:rsidRPr="005108E4">
        <w:rPr>
          <w:sz w:val="24"/>
        </w:rPr>
        <w:t>Commonwealth;</w:t>
      </w:r>
    </w:p>
    <w:p w14:paraId="4134A1A4" w14:textId="77777777" w:rsidR="00DA2759" w:rsidRPr="005108E4" w:rsidRDefault="009A7511">
      <w:pPr>
        <w:pStyle w:val="ListParagraph"/>
        <w:numPr>
          <w:ilvl w:val="0"/>
          <w:numId w:val="35"/>
        </w:numPr>
        <w:tabs>
          <w:tab w:val="left" w:pos="2403"/>
        </w:tabs>
        <w:spacing w:before="3" w:line="244" w:lineRule="auto"/>
        <w:ind w:left="2035" w:right="117" w:firstLine="0"/>
        <w:rPr>
          <w:sz w:val="24"/>
        </w:rPr>
      </w:pPr>
      <w:r w:rsidRPr="005108E4">
        <w:rPr>
          <w:sz w:val="24"/>
        </w:rPr>
        <w:t>Suitability for licensure based on the provisions of 935 CMR 501.101(1), 501.800 and 501.801;</w:t>
      </w:r>
      <w:r w:rsidRPr="005108E4">
        <w:rPr>
          <w:spacing w:val="-2"/>
          <w:sz w:val="24"/>
        </w:rPr>
        <w:t xml:space="preserve"> </w:t>
      </w:r>
      <w:r w:rsidRPr="005108E4">
        <w:rPr>
          <w:sz w:val="24"/>
        </w:rPr>
        <w:t>and</w:t>
      </w:r>
    </w:p>
    <w:p w14:paraId="1B29F476" w14:textId="77777777" w:rsidR="00DA2759" w:rsidRPr="005108E4" w:rsidRDefault="009A7511">
      <w:pPr>
        <w:pStyle w:val="ListParagraph"/>
        <w:numPr>
          <w:ilvl w:val="0"/>
          <w:numId w:val="35"/>
        </w:numPr>
        <w:tabs>
          <w:tab w:val="left" w:pos="2398"/>
        </w:tabs>
        <w:spacing w:line="242" w:lineRule="auto"/>
        <w:ind w:left="2035" w:right="117" w:firstLine="0"/>
        <w:rPr>
          <w:sz w:val="24"/>
        </w:rPr>
      </w:pPr>
      <w:r w:rsidRPr="005108E4">
        <w:rPr>
          <w:sz w:val="24"/>
        </w:rPr>
        <w:t>Evaluation</w:t>
      </w:r>
      <w:r w:rsidRPr="005108E4">
        <w:rPr>
          <w:spacing w:val="-6"/>
          <w:sz w:val="24"/>
        </w:rPr>
        <w:t xml:space="preserve"> </w:t>
      </w:r>
      <w:r w:rsidRPr="005108E4">
        <w:rPr>
          <w:sz w:val="24"/>
        </w:rPr>
        <w:t>of</w:t>
      </w:r>
      <w:r w:rsidRPr="005108E4">
        <w:rPr>
          <w:spacing w:val="-6"/>
          <w:sz w:val="24"/>
        </w:rPr>
        <w:t xml:space="preserve"> </w:t>
      </w:r>
      <w:r w:rsidRPr="005108E4">
        <w:rPr>
          <w:sz w:val="24"/>
        </w:rPr>
        <w:t>the</w:t>
      </w:r>
      <w:r w:rsidRPr="005108E4">
        <w:rPr>
          <w:spacing w:val="-6"/>
          <w:sz w:val="24"/>
        </w:rPr>
        <w:t xml:space="preserve"> </w:t>
      </w:r>
      <w:r w:rsidRPr="005108E4">
        <w:rPr>
          <w:sz w:val="24"/>
        </w:rPr>
        <w:t>thoroughness</w:t>
      </w:r>
      <w:r w:rsidRPr="005108E4">
        <w:rPr>
          <w:spacing w:val="-5"/>
          <w:sz w:val="24"/>
        </w:rPr>
        <w:t xml:space="preserve"> </w:t>
      </w:r>
      <w:r w:rsidRPr="005108E4">
        <w:rPr>
          <w:sz w:val="24"/>
        </w:rPr>
        <w:t>of</w:t>
      </w:r>
      <w:r w:rsidRPr="005108E4">
        <w:rPr>
          <w:spacing w:val="-6"/>
          <w:sz w:val="24"/>
        </w:rPr>
        <w:t xml:space="preserve"> </w:t>
      </w:r>
      <w:r w:rsidRPr="005108E4">
        <w:rPr>
          <w:sz w:val="24"/>
        </w:rPr>
        <w:t>the</w:t>
      </w:r>
      <w:r w:rsidRPr="005108E4">
        <w:rPr>
          <w:spacing w:val="-6"/>
          <w:sz w:val="24"/>
        </w:rPr>
        <w:t xml:space="preserve"> </w:t>
      </w:r>
      <w:r w:rsidRPr="005108E4">
        <w:rPr>
          <w:sz w:val="24"/>
        </w:rPr>
        <w:t>applicant's</w:t>
      </w:r>
      <w:r w:rsidRPr="005108E4">
        <w:rPr>
          <w:spacing w:val="-5"/>
          <w:sz w:val="24"/>
        </w:rPr>
        <w:t xml:space="preserve"> </w:t>
      </w:r>
      <w:r w:rsidRPr="005108E4">
        <w:rPr>
          <w:sz w:val="24"/>
        </w:rPr>
        <w:t>responses</w:t>
      </w:r>
      <w:r w:rsidRPr="005108E4">
        <w:rPr>
          <w:spacing w:val="-5"/>
          <w:sz w:val="24"/>
        </w:rPr>
        <w:t xml:space="preserve"> </w:t>
      </w:r>
      <w:r w:rsidRPr="005108E4">
        <w:rPr>
          <w:sz w:val="24"/>
        </w:rPr>
        <w:t>to</w:t>
      </w:r>
      <w:r w:rsidRPr="005108E4">
        <w:rPr>
          <w:spacing w:val="-5"/>
          <w:sz w:val="24"/>
        </w:rPr>
        <w:t xml:space="preserve"> </w:t>
      </w:r>
      <w:r w:rsidRPr="005108E4">
        <w:rPr>
          <w:sz w:val="24"/>
        </w:rPr>
        <w:t>the</w:t>
      </w:r>
      <w:r w:rsidRPr="005108E4">
        <w:rPr>
          <w:spacing w:val="-4"/>
          <w:sz w:val="24"/>
        </w:rPr>
        <w:t xml:space="preserve"> </w:t>
      </w:r>
      <w:r w:rsidRPr="005108E4">
        <w:rPr>
          <w:sz w:val="24"/>
        </w:rPr>
        <w:t>required</w:t>
      </w:r>
      <w:r w:rsidRPr="005108E4">
        <w:rPr>
          <w:spacing w:val="-3"/>
          <w:sz w:val="24"/>
        </w:rPr>
        <w:t xml:space="preserve"> </w:t>
      </w:r>
      <w:r w:rsidRPr="005108E4">
        <w:rPr>
          <w:sz w:val="24"/>
        </w:rPr>
        <w:t>criteria. The</w:t>
      </w:r>
      <w:r w:rsidRPr="005108E4">
        <w:rPr>
          <w:spacing w:val="-7"/>
          <w:sz w:val="24"/>
        </w:rPr>
        <w:t xml:space="preserve"> </w:t>
      </w:r>
      <w:r w:rsidRPr="005108E4">
        <w:rPr>
          <w:sz w:val="24"/>
        </w:rPr>
        <w:t>Commission</w:t>
      </w:r>
      <w:r w:rsidRPr="005108E4">
        <w:rPr>
          <w:spacing w:val="-5"/>
          <w:sz w:val="24"/>
        </w:rPr>
        <w:t xml:space="preserve"> </w:t>
      </w:r>
      <w:r w:rsidRPr="005108E4">
        <w:rPr>
          <w:sz w:val="24"/>
        </w:rPr>
        <w:t>shall</w:t>
      </w:r>
      <w:r w:rsidRPr="005108E4">
        <w:rPr>
          <w:spacing w:val="-4"/>
          <w:sz w:val="24"/>
        </w:rPr>
        <w:t xml:space="preserve"> </w:t>
      </w:r>
      <w:r w:rsidRPr="005108E4">
        <w:rPr>
          <w:sz w:val="24"/>
        </w:rPr>
        <w:t>consider</w:t>
      </w:r>
      <w:r w:rsidRPr="005108E4">
        <w:rPr>
          <w:spacing w:val="-4"/>
          <w:sz w:val="24"/>
        </w:rPr>
        <w:t xml:space="preserve"> </w:t>
      </w:r>
      <w:r w:rsidRPr="005108E4">
        <w:rPr>
          <w:sz w:val="24"/>
        </w:rPr>
        <w:t>each</w:t>
      </w:r>
      <w:r w:rsidRPr="005108E4">
        <w:rPr>
          <w:spacing w:val="-2"/>
          <w:sz w:val="24"/>
        </w:rPr>
        <w:t xml:space="preserve"> </w:t>
      </w:r>
      <w:r w:rsidRPr="005108E4">
        <w:rPr>
          <w:sz w:val="24"/>
        </w:rPr>
        <w:t>License</w:t>
      </w:r>
      <w:r w:rsidRPr="005108E4">
        <w:rPr>
          <w:spacing w:val="-6"/>
          <w:sz w:val="24"/>
        </w:rPr>
        <w:t xml:space="preserve"> </w:t>
      </w:r>
      <w:r w:rsidRPr="005108E4">
        <w:rPr>
          <w:sz w:val="24"/>
        </w:rPr>
        <w:t>application</w:t>
      </w:r>
      <w:r w:rsidRPr="005108E4">
        <w:rPr>
          <w:spacing w:val="-6"/>
          <w:sz w:val="24"/>
        </w:rPr>
        <w:t xml:space="preserve"> </w:t>
      </w:r>
      <w:r w:rsidRPr="005108E4">
        <w:rPr>
          <w:sz w:val="24"/>
        </w:rPr>
        <w:t>submitted</w:t>
      </w:r>
      <w:r w:rsidRPr="005108E4">
        <w:rPr>
          <w:spacing w:val="-5"/>
          <w:sz w:val="24"/>
        </w:rPr>
        <w:t xml:space="preserve"> </w:t>
      </w:r>
      <w:r w:rsidRPr="005108E4">
        <w:rPr>
          <w:sz w:val="24"/>
        </w:rPr>
        <w:t>by</w:t>
      </w:r>
      <w:r w:rsidRPr="005108E4">
        <w:rPr>
          <w:spacing w:val="-12"/>
          <w:sz w:val="24"/>
        </w:rPr>
        <w:t xml:space="preserve"> </w:t>
      </w:r>
      <w:r w:rsidRPr="005108E4">
        <w:rPr>
          <w:sz w:val="24"/>
        </w:rPr>
        <w:t>an</w:t>
      </w:r>
      <w:r w:rsidRPr="005108E4">
        <w:rPr>
          <w:spacing w:val="-5"/>
          <w:sz w:val="24"/>
        </w:rPr>
        <w:t xml:space="preserve"> </w:t>
      </w:r>
      <w:r w:rsidRPr="005108E4">
        <w:rPr>
          <w:sz w:val="24"/>
        </w:rPr>
        <w:t>applicant</w:t>
      </w:r>
      <w:r w:rsidRPr="005108E4">
        <w:rPr>
          <w:spacing w:val="-4"/>
          <w:sz w:val="24"/>
        </w:rPr>
        <w:t xml:space="preserve"> </w:t>
      </w:r>
      <w:r w:rsidRPr="005108E4">
        <w:rPr>
          <w:sz w:val="24"/>
        </w:rPr>
        <w:t xml:space="preserve">on </w:t>
      </w:r>
      <w:r w:rsidRPr="005108E4">
        <w:rPr>
          <w:sz w:val="24"/>
        </w:rPr>
        <w:lastRenderedPageBreak/>
        <w:t>a rolling</w:t>
      </w:r>
      <w:r w:rsidRPr="005108E4">
        <w:rPr>
          <w:spacing w:val="-6"/>
          <w:sz w:val="24"/>
        </w:rPr>
        <w:t xml:space="preserve"> </w:t>
      </w:r>
      <w:r w:rsidRPr="005108E4">
        <w:rPr>
          <w:sz w:val="24"/>
        </w:rPr>
        <w:t>basis.</w:t>
      </w:r>
    </w:p>
    <w:p w14:paraId="33940B37" w14:textId="77777777" w:rsidR="00DA2759" w:rsidRPr="005108E4" w:rsidRDefault="009A7511">
      <w:pPr>
        <w:pStyle w:val="ListParagraph"/>
        <w:numPr>
          <w:ilvl w:val="1"/>
          <w:numId w:val="50"/>
        </w:numPr>
        <w:tabs>
          <w:tab w:val="left" w:pos="2134"/>
        </w:tabs>
        <w:ind w:left="2133" w:hanging="459"/>
        <w:rPr>
          <w:sz w:val="24"/>
        </w:rPr>
      </w:pPr>
      <w:r w:rsidRPr="005108E4">
        <w:rPr>
          <w:sz w:val="24"/>
          <w:szCs w:val="24"/>
        </w:rPr>
        <w:t>The Commission shall notify each applicant in writing</w:t>
      </w:r>
      <w:r w:rsidRPr="005108E4">
        <w:rPr>
          <w:spacing w:val="-21"/>
          <w:sz w:val="24"/>
          <w:szCs w:val="24"/>
        </w:rPr>
        <w:t xml:space="preserve"> </w:t>
      </w:r>
      <w:r w:rsidRPr="005108E4">
        <w:rPr>
          <w:sz w:val="24"/>
          <w:szCs w:val="24"/>
        </w:rPr>
        <w:t>that:</w:t>
      </w:r>
    </w:p>
    <w:p w14:paraId="517F073C" w14:textId="77777777" w:rsidR="00DA2759" w:rsidRPr="005108E4" w:rsidRDefault="009A7511">
      <w:pPr>
        <w:pStyle w:val="ListParagraph"/>
        <w:numPr>
          <w:ilvl w:val="2"/>
          <w:numId w:val="50"/>
        </w:numPr>
        <w:tabs>
          <w:tab w:val="left" w:pos="2396"/>
        </w:tabs>
        <w:spacing w:before="2"/>
        <w:ind w:hanging="361"/>
        <w:rPr>
          <w:sz w:val="24"/>
        </w:rPr>
      </w:pPr>
      <w:r w:rsidRPr="005108E4">
        <w:rPr>
          <w:sz w:val="24"/>
        </w:rPr>
        <w:t>The application has been deemed</w:t>
      </w:r>
      <w:r w:rsidRPr="005108E4">
        <w:rPr>
          <w:spacing w:val="-8"/>
          <w:sz w:val="24"/>
        </w:rPr>
        <w:t xml:space="preserve"> </w:t>
      </w:r>
      <w:r w:rsidRPr="005108E4">
        <w:rPr>
          <w:sz w:val="24"/>
        </w:rPr>
        <w:t>complete;</w:t>
      </w:r>
    </w:p>
    <w:p w14:paraId="114562DD" w14:textId="77777777" w:rsidR="00DA2759" w:rsidRPr="005108E4" w:rsidRDefault="009A7511">
      <w:pPr>
        <w:pStyle w:val="ListParagraph"/>
        <w:numPr>
          <w:ilvl w:val="2"/>
          <w:numId w:val="50"/>
        </w:numPr>
        <w:tabs>
          <w:tab w:val="left" w:pos="2396"/>
        </w:tabs>
        <w:spacing w:before="5" w:line="242" w:lineRule="auto"/>
        <w:ind w:left="2035" w:right="118" w:firstLine="0"/>
        <w:rPr>
          <w:sz w:val="24"/>
        </w:rPr>
      </w:pPr>
      <w:r w:rsidRPr="005108E4">
        <w:rPr>
          <w:sz w:val="24"/>
        </w:rPr>
        <w:t>The application has been deemed incomplete, and include the grounds for which it has been deemed incomplete;</w:t>
      </w:r>
      <w:r w:rsidRPr="005108E4">
        <w:rPr>
          <w:spacing w:val="-3"/>
          <w:sz w:val="24"/>
        </w:rPr>
        <w:t xml:space="preserve"> </w:t>
      </w:r>
      <w:r w:rsidRPr="005108E4">
        <w:rPr>
          <w:sz w:val="24"/>
        </w:rPr>
        <w:t>or</w:t>
      </w:r>
    </w:p>
    <w:p w14:paraId="2DEE7880" w14:textId="77777777" w:rsidR="00DA2759" w:rsidRPr="005108E4" w:rsidRDefault="009A7511">
      <w:pPr>
        <w:pStyle w:val="ListParagraph"/>
        <w:numPr>
          <w:ilvl w:val="2"/>
          <w:numId w:val="50"/>
        </w:numPr>
        <w:tabs>
          <w:tab w:val="left" w:pos="2328"/>
        </w:tabs>
        <w:spacing w:before="2" w:line="242" w:lineRule="auto"/>
        <w:ind w:left="2035" w:right="116" w:firstLine="0"/>
        <w:rPr>
          <w:sz w:val="24"/>
        </w:rPr>
      </w:pPr>
      <w:r w:rsidRPr="005108E4">
        <w:rPr>
          <w:sz w:val="24"/>
        </w:rPr>
        <w:t>The</w:t>
      </w:r>
      <w:r w:rsidRPr="005108E4">
        <w:rPr>
          <w:spacing w:val="-30"/>
          <w:sz w:val="24"/>
        </w:rPr>
        <w:t xml:space="preserve"> </w:t>
      </w:r>
      <w:r w:rsidRPr="005108E4">
        <w:rPr>
          <w:sz w:val="24"/>
        </w:rPr>
        <w:t>Commission</w:t>
      </w:r>
      <w:r w:rsidRPr="005108E4">
        <w:rPr>
          <w:spacing w:val="-28"/>
          <w:sz w:val="24"/>
        </w:rPr>
        <w:t xml:space="preserve"> </w:t>
      </w:r>
      <w:r w:rsidRPr="005108E4">
        <w:rPr>
          <w:sz w:val="24"/>
        </w:rPr>
        <w:t>requires</w:t>
      </w:r>
      <w:r w:rsidRPr="005108E4">
        <w:rPr>
          <w:spacing w:val="-25"/>
          <w:sz w:val="24"/>
        </w:rPr>
        <w:t xml:space="preserve"> </w:t>
      </w:r>
      <w:r w:rsidRPr="005108E4">
        <w:rPr>
          <w:sz w:val="24"/>
        </w:rPr>
        <w:t>further</w:t>
      </w:r>
      <w:r w:rsidRPr="005108E4">
        <w:rPr>
          <w:spacing w:val="-27"/>
          <w:sz w:val="24"/>
        </w:rPr>
        <w:t xml:space="preserve"> </w:t>
      </w:r>
      <w:r w:rsidRPr="005108E4">
        <w:rPr>
          <w:sz w:val="24"/>
        </w:rPr>
        <w:t>information</w:t>
      </w:r>
      <w:r w:rsidRPr="005108E4">
        <w:rPr>
          <w:spacing w:val="-25"/>
          <w:sz w:val="24"/>
        </w:rPr>
        <w:t xml:space="preserve"> </w:t>
      </w:r>
      <w:r w:rsidRPr="005108E4">
        <w:rPr>
          <w:sz w:val="24"/>
        </w:rPr>
        <w:t>within</w:t>
      </w:r>
      <w:r w:rsidRPr="005108E4">
        <w:rPr>
          <w:spacing w:val="-25"/>
          <w:sz w:val="24"/>
        </w:rPr>
        <w:t xml:space="preserve"> </w:t>
      </w:r>
      <w:r w:rsidRPr="005108E4">
        <w:rPr>
          <w:sz w:val="24"/>
        </w:rPr>
        <w:t>a</w:t>
      </w:r>
      <w:r w:rsidRPr="005108E4">
        <w:rPr>
          <w:spacing w:val="-27"/>
          <w:sz w:val="24"/>
        </w:rPr>
        <w:t xml:space="preserve"> </w:t>
      </w:r>
      <w:r w:rsidRPr="005108E4">
        <w:rPr>
          <w:sz w:val="24"/>
        </w:rPr>
        <w:t>specified</w:t>
      </w:r>
      <w:r w:rsidRPr="005108E4">
        <w:rPr>
          <w:spacing w:val="-25"/>
          <w:sz w:val="24"/>
        </w:rPr>
        <w:t xml:space="preserve"> </w:t>
      </w:r>
      <w:r w:rsidRPr="005108E4">
        <w:rPr>
          <w:sz w:val="24"/>
        </w:rPr>
        <w:t>period</w:t>
      </w:r>
      <w:r w:rsidRPr="005108E4">
        <w:rPr>
          <w:spacing w:val="-26"/>
          <w:sz w:val="24"/>
        </w:rPr>
        <w:t xml:space="preserve"> </w:t>
      </w:r>
      <w:r w:rsidRPr="005108E4">
        <w:rPr>
          <w:sz w:val="24"/>
        </w:rPr>
        <w:t>of</w:t>
      </w:r>
      <w:r w:rsidRPr="005108E4">
        <w:rPr>
          <w:spacing w:val="-26"/>
          <w:sz w:val="24"/>
        </w:rPr>
        <w:t xml:space="preserve"> </w:t>
      </w:r>
      <w:r w:rsidRPr="005108E4">
        <w:rPr>
          <w:sz w:val="24"/>
        </w:rPr>
        <w:t>time</w:t>
      </w:r>
      <w:r w:rsidRPr="005108E4">
        <w:rPr>
          <w:spacing w:val="-26"/>
          <w:sz w:val="24"/>
        </w:rPr>
        <w:t xml:space="preserve"> </w:t>
      </w:r>
      <w:r w:rsidRPr="005108E4">
        <w:rPr>
          <w:sz w:val="24"/>
        </w:rPr>
        <w:t>before the packet is determined to be</w:t>
      </w:r>
      <w:r w:rsidRPr="005108E4">
        <w:rPr>
          <w:spacing w:val="-8"/>
          <w:sz w:val="24"/>
        </w:rPr>
        <w:t xml:space="preserve"> </w:t>
      </w:r>
      <w:r w:rsidRPr="005108E4">
        <w:rPr>
          <w:sz w:val="24"/>
        </w:rPr>
        <w:t>complete.</w:t>
      </w:r>
    </w:p>
    <w:p w14:paraId="30919387" w14:textId="77777777" w:rsidR="00DA2759" w:rsidRPr="005108E4" w:rsidRDefault="009A7511">
      <w:pPr>
        <w:pStyle w:val="ListParagraph"/>
        <w:numPr>
          <w:ilvl w:val="1"/>
          <w:numId w:val="50"/>
        </w:numPr>
        <w:tabs>
          <w:tab w:val="left" w:pos="2091"/>
        </w:tabs>
        <w:spacing w:before="1" w:line="242" w:lineRule="auto"/>
        <w:ind w:left="1675" w:right="116" w:firstLine="0"/>
        <w:rPr>
          <w:sz w:val="24"/>
        </w:rPr>
      </w:pPr>
      <w:r w:rsidRPr="005108E4">
        <w:rPr>
          <w:sz w:val="24"/>
          <w:szCs w:val="24"/>
        </w:rPr>
        <w:t>Failure</w:t>
      </w:r>
      <w:r w:rsidRPr="005108E4">
        <w:rPr>
          <w:spacing w:val="-15"/>
          <w:sz w:val="24"/>
          <w:szCs w:val="24"/>
        </w:rPr>
        <w:t xml:space="preserve"> </w:t>
      </w:r>
      <w:r w:rsidRPr="005108E4">
        <w:rPr>
          <w:sz w:val="24"/>
          <w:szCs w:val="24"/>
        </w:rPr>
        <w:t>of</w:t>
      </w:r>
      <w:r w:rsidRPr="005108E4">
        <w:rPr>
          <w:spacing w:val="-14"/>
          <w:sz w:val="24"/>
          <w:szCs w:val="24"/>
        </w:rPr>
        <w:t xml:space="preserve"> </w:t>
      </w:r>
      <w:r w:rsidRPr="005108E4">
        <w:rPr>
          <w:sz w:val="24"/>
          <w:szCs w:val="24"/>
        </w:rPr>
        <w:t>the</w:t>
      </w:r>
      <w:r w:rsidRPr="005108E4">
        <w:rPr>
          <w:spacing w:val="-14"/>
          <w:sz w:val="24"/>
          <w:szCs w:val="24"/>
        </w:rPr>
        <w:t xml:space="preserve"> </w:t>
      </w:r>
      <w:r w:rsidRPr="005108E4">
        <w:rPr>
          <w:sz w:val="24"/>
          <w:szCs w:val="24"/>
        </w:rPr>
        <w:t>applicant</w:t>
      </w:r>
      <w:r w:rsidRPr="005108E4">
        <w:rPr>
          <w:spacing w:val="-14"/>
          <w:sz w:val="24"/>
          <w:szCs w:val="24"/>
        </w:rPr>
        <w:t xml:space="preserve"> </w:t>
      </w:r>
      <w:r w:rsidRPr="005108E4">
        <w:rPr>
          <w:sz w:val="24"/>
          <w:szCs w:val="24"/>
        </w:rPr>
        <w:t>to</w:t>
      </w:r>
      <w:r w:rsidRPr="005108E4">
        <w:rPr>
          <w:spacing w:val="-11"/>
          <w:sz w:val="24"/>
          <w:szCs w:val="24"/>
        </w:rPr>
        <w:t xml:space="preserve"> </w:t>
      </w:r>
      <w:r w:rsidRPr="005108E4">
        <w:rPr>
          <w:sz w:val="24"/>
          <w:szCs w:val="24"/>
        </w:rPr>
        <w:t>adequately</w:t>
      </w:r>
      <w:r w:rsidRPr="005108E4">
        <w:rPr>
          <w:spacing w:val="-18"/>
          <w:sz w:val="24"/>
          <w:szCs w:val="24"/>
        </w:rPr>
        <w:t xml:space="preserve"> </w:t>
      </w:r>
      <w:r w:rsidRPr="005108E4">
        <w:rPr>
          <w:sz w:val="24"/>
          <w:szCs w:val="24"/>
        </w:rPr>
        <w:t>address</w:t>
      </w:r>
      <w:r w:rsidRPr="005108E4">
        <w:rPr>
          <w:spacing w:val="-11"/>
          <w:sz w:val="24"/>
          <w:szCs w:val="24"/>
        </w:rPr>
        <w:t xml:space="preserve"> </w:t>
      </w:r>
      <w:r w:rsidRPr="005108E4">
        <w:rPr>
          <w:sz w:val="24"/>
          <w:szCs w:val="24"/>
        </w:rPr>
        <w:t>all</w:t>
      </w:r>
      <w:r w:rsidRPr="005108E4">
        <w:rPr>
          <w:spacing w:val="-11"/>
          <w:sz w:val="24"/>
          <w:szCs w:val="24"/>
        </w:rPr>
        <w:t xml:space="preserve"> </w:t>
      </w:r>
      <w:r w:rsidRPr="005108E4">
        <w:rPr>
          <w:sz w:val="24"/>
          <w:szCs w:val="24"/>
        </w:rPr>
        <w:t>required</w:t>
      </w:r>
      <w:r w:rsidRPr="005108E4">
        <w:rPr>
          <w:spacing w:val="-11"/>
          <w:sz w:val="24"/>
          <w:szCs w:val="24"/>
        </w:rPr>
        <w:t xml:space="preserve"> </w:t>
      </w:r>
      <w:r w:rsidRPr="005108E4">
        <w:rPr>
          <w:sz w:val="24"/>
          <w:szCs w:val="24"/>
        </w:rPr>
        <w:t>items</w:t>
      </w:r>
      <w:r w:rsidRPr="005108E4">
        <w:rPr>
          <w:spacing w:val="-12"/>
          <w:sz w:val="24"/>
          <w:szCs w:val="24"/>
        </w:rPr>
        <w:t xml:space="preserve"> </w:t>
      </w:r>
      <w:r w:rsidRPr="005108E4">
        <w:rPr>
          <w:sz w:val="24"/>
          <w:szCs w:val="24"/>
        </w:rPr>
        <w:t>in</w:t>
      </w:r>
      <w:r w:rsidRPr="005108E4">
        <w:rPr>
          <w:spacing w:val="-11"/>
          <w:sz w:val="24"/>
          <w:szCs w:val="24"/>
        </w:rPr>
        <w:t xml:space="preserve"> </w:t>
      </w:r>
      <w:r w:rsidRPr="005108E4">
        <w:rPr>
          <w:sz w:val="24"/>
          <w:szCs w:val="24"/>
        </w:rPr>
        <w:t>its</w:t>
      </w:r>
      <w:r w:rsidRPr="005108E4">
        <w:rPr>
          <w:spacing w:val="-12"/>
          <w:sz w:val="24"/>
          <w:szCs w:val="24"/>
        </w:rPr>
        <w:t xml:space="preserve"> </w:t>
      </w:r>
      <w:r w:rsidRPr="005108E4">
        <w:rPr>
          <w:sz w:val="24"/>
          <w:szCs w:val="24"/>
        </w:rPr>
        <w:t>application</w:t>
      </w:r>
      <w:r w:rsidRPr="005108E4">
        <w:rPr>
          <w:spacing w:val="-11"/>
          <w:sz w:val="24"/>
          <w:szCs w:val="24"/>
        </w:rPr>
        <w:t xml:space="preserve"> </w:t>
      </w:r>
      <w:r w:rsidRPr="005108E4">
        <w:rPr>
          <w:sz w:val="24"/>
          <w:szCs w:val="24"/>
        </w:rPr>
        <w:t>in</w:t>
      </w:r>
      <w:r w:rsidRPr="005108E4">
        <w:rPr>
          <w:spacing w:val="-12"/>
          <w:sz w:val="24"/>
          <w:szCs w:val="24"/>
        </w:rPr>
        <w:t xml:space="preserve"> </w:t>
      </w:r>
      <w:r w:rsidRPr="005108E4">
        <w:rPr>
          <w:sz w:val="24"/>
          <w:szCs w:val="24"/>
        </w:rPr>
        <w:t>the time required under 935 CMR 501.102 by the Commission will result in evaluation of the application</w:t>
      </w:r>
      <w:r w:rsidRPr="005108E4">
        <w:rPr>
          <w:spacing w:val="-6"/>
          <w:sz w:val="24"/>
          <w:szCs w:val="24"/>
        </w:rPr>
        <w:t xml:space="preserve"> </w:t>
      </w:r>
      <w:r w:rsidRPr="005108E4">
        <w:rPr>
          <w:sz w:val="24"/>
          <w:szCs w:val="24"/>
        </w:rPr>
        <w:t>as</w:t>
      </w:r>
      <w:r w:rsidRPr="005108E4">
        <w:rPr>
          <w:spacing w:val="-6"/>
          <w:sz w:val="24"/>
          <w:szCs w:val="24"/>
        </w:rPr>
        <w:t xml:space="preserve"> </w:t>
      </w:r>
      <w:r w:rsidRPr="005108E4">
        <w:rPr>
          <w:sz w:val="24"/>
          <w:szCs w:val="24"/>
        </w:rPr>
        <w:t>submitted.</w:t>
      </w:r>
      <w:r w:rsidRPr="005108E4">
        <w:rPr>
          <w:spacing w:val="44"/>
          <w:sz w:val="24"/>
          <w:szCs w:val="24"/>
        </w:rPr>
        <w:t xml:space="preserve"> </w:t>
      </w:r>
      <w:r w:rsidRPr="005108E4">
        <w:rPr>
          <w:sz w:val="24"/>
          <w:szCs w:val="24"/>
        </w:rPr>
        <w:t>Nothing</w:t>
      </w:r>
      <w:r w:rsidRPr="005108E4">
        <w:rPr>
          <w:spacing w:val="-11"/>
          <w:sz w:val="24"/>
          <w:szCs w:val="24"/>
        </w:rPr>
        <w:t xml:space="preserve"> </w:t>
      </w:r>
      <w:r w:rsidRPr="005108E4">
        <w:rPr>
          <w:sz w:val="24"/>
          <w:szCs w:val="24"/>
        </w:rPr>
        <w:t>in</w:t>
      </w:r>
      <w:r w:rsidRPr="005108E4">
        <w:rPr>
          <w:spacing w:val="-7"/>
          <w:sz w:val="24"/>
          <w:szCs w:val="24"/>
        </w:rPr>
        <w:t xml:space="preserve"> </w:t>
      </w:r>
      <w:r w:rsidRPr="005108E4">
        <w:rPr>
          <w:sz w:val="24"/>
          <w:szCs w:val="24"/>
        </w:rPr>
        <w:t>935</w:t>
      </w:r>
      <w:r w:rsidRPr="005108E4">
        <w:rPr>
          <w:spacing w:val="-8"/>
          <w:sz w:val="24"/>
          <w:szCs w:val="24"/>
        </w:rPr>
        <w:t xml:space="preserve"> </w:t>
      </w:r>
      <w:r w:rsidRPr="005108E4">
        <w:rPr>
          <w:sz w:val="24"/>
          <w:szCs w:val="24"/>
        </w:rPr>
        <w:t>CMR</w:t>
      </w:r>
      <w:r w:rsidRPr="005108E4">
        <w:rPr>
          <w:spacing w:val="-8"/>
          <w:sz w:val="24"/>
          <w:szCs w:val="24"/>
        </w:rPr>
        <w:t xml:space="preserve"> </w:t>
      </w:r>
      <w:r w:rsidRPr="005108E4">
        <w:rPr>
          <w:sz w:val="24"/>
          <w:szCs w:val="24"/>
        </w:rPr>
        <w:t>501.101</w:t>
      </w:r>
      <w:r w:rsidRPr="005108E4">
        <w:rPr>
          <w:spacing w:val="-8"/>
          <w:sz w:val="24"/>
          <w:szCs w:val="24"/>
        </w:rPr>
        <w:t xml:space="preserve"> </w:t>
      </w:r>
      <w:r w:rsidRPr="005108E4">
        <w:rPr>
          <w:sz w:val="24"/>
          <w:szCs w:val="24"/>
        </w:rPr>
        <w:t>is</w:t>
      </w:r>
      <w:r w:rsidRPr="005108E4">
        <w:rPr>
          <w:spacing w:val="-8"/>
          <w:sz w:val="24"/>
          <w:szCs w:val="24"/>
        </w:rPr>
        <w:t xml:space="preserve"> </w:t>
      </w:r>
      <w:r w:rsidRPr="005108E4">
        <w:rPr>
          <w:sz w:val="24"/>
          <w:szCs w:val="24"/>
        </w:rPr>
        <w:t>intended</w:t>
      </w:r>
      <w:r w:rsidRPr="005108E4">
        <w:rPr>
          <w:spacing w:val="-7"/>
          <w:sz w:val="24"/>
          <w:szCs w:val="24"/>
        </w:rPr>
        <w:t xml:space="preserve"> </w:t>
      </w:r>
      <w:r w:rsidRPr="005108E4">
        <w:rPr>
          <w:sz w:val="24"/>
          <w:szCs w:val="24"/>
        </w:rPr>
        <w:t>to</w:t>
      </w:r>
      <w:r w:rsidRPr="005108E4">
        <w:rPr>
          <w:spacing w:val="-8"/>
          <w:sz w:val="24"/>
          <w:szCs w:val="24"/>
        </w:rPr>
        <w:t xml:space="preserve"> </w:t>
      </w:r>
      <w:r w:rsidRPr="005108E4">
        <w:rPr>
          <w:sz w:val="24"/>
          <w:szCs w:val="24"/>
        </w:rPr>
        <w:t>confer</w:t>
      </w:r>
      <w:r w:rsidRPr="005108E4">
        <w:rPr>
          <w:spacing w:val="-9"/>
          <w:sz w:val="24"/>
          <w:szCs w:val="24"/>
        </w:rPr>
        <w:t xml:space="preserve"> </w:t>
      </w:r>
      <w:r w:rsidRPr="005108E4">
        <w:rPr>
          <w:sz w:val="24"/>
          <w:szCs w:val="24"/>
        </w:rPr>
        <w:t>a</w:t>
      </w:r>
      <w:r w:rsidRPr="005108E4">
        <w:rPr>
          <w:spacing w:val="-9"/>
          <w:sz w:val="24"/>
          <w:szCs w:val="24"/>
        </w:rPr>
        <w:t xml:space="preserve"> </w:t>
      </w:r>
      <w:r w:rsidRPr="005108E4">
        <w:rPr>
          <w:sz w:val="24"/>
          <w:szCs w:val="24"/>
        </w:rPr>
        <w:t>property</w:t>
      </w:r>
      <w:r w:rsidRPr="005108E4">
        <w:rPr>
          <w:spacing w:val="-15"/>
          <w:sz w:val="24"/>
          <w:szCs w:val="24"/>
        </w:rPr>
        <w:t xml:space="preserve"> </w:t>
      </w:r>
      <w:r w:rsidRPr="005108E4">
        <w:rPr>
          <w:sz w:val="24"/>
          <w:szCs w:val="24"/>
        </w:rPr>
        <w:t>or other</w:t>
      </w:r>
      <w:r w:rsidRPr="005108E4">
        <w:rPr>
          <w:spacing w:val="-27"/>
          <w:sz w:val="24"/>
          <w:szCs w:val="24"/>
        </w:rPr>
        <w:t xml:space="preserve"> </w:t>
      </w:r>
      <w:r w:rsidRPr="005108E4">
        <w:rPr>
          <w:sz w:val="24"/>
          <w:szCs w:val="24"/>
        </w:rPr>
        <w:t>right</w:t>
      </w:r>
      <w:r w:rsidRPr="005108E4">
        <w:rPr>
          <w:spacing w:val="-25"/>
          <w:sz w:val="24"/>
          <w:szCs w:val="24"/>
        </w:rPr>
        <w:t xml:space="preserve"> </w:t>
      </w:r>
      <w:r w:rsidRPr="005108E4">
        <w:rPr>
          <w:sz w:val="24"/>
          <w:szCs w:val="24"/>
        </w:rPr>
        <w:t>or</w:t>
      </w:r>
      <w:r w:rsidRPr="005108E4">
        <w:rPr>
          <w:spacing w:val="-26"/>
          <w:sz w:val="24"/>
          <w:szCs w:val="24"/>
        </w:rPr>
        <w:t xml:space="preserve"> </w:t>
      </w:r>
      <w:r w:rsidRPr="005108E4">
        <w:rPr>
          <w:sz w:val="24"/>
          <w:szCs w:val="24"/>
        </w:rPr>
        <w:t>interest</w:t>
      </w:r>
      <w:r w:rsidRPr="005108E4">
        <w:rPr>
          <w:spacing w:val="-23"/>
          <w:sz w:val="24"/>
          <w:szCs w:val="24"/>
        </w:rPr>
        <w:t xml:space="preserve"> </w:t>
      </w:r>
      <w:r w:rsidRPr="005108E4">
        <w:rPr>
          <w:sz w:val="24"/>
          <w:szCs w:val="24"/>
        </w:rPr>
        <w:t>entitling</w:t>
      </w:r>
      <w:r w:rsidRPr="005108E4">
        <w:rPr>
          <w:spacing w:val="-25"/>
          <w:sz w:val="24"/>
          <w:szCs w:val="24"/>
        </w:rPr>
        <w:t xml:space="preserve"> </w:t>
      </w:r>
      <w:r w:rsidRPr="005108E4">
        <w:rPr>
          <w:sz w:val="24"/>
          <w:szCs w:val="24"/>
        </w:rPr>
        <w:t>an</w:t>
      </w:r>
      <w:r w:rsidRPr="005108E4">
        <w:rPr>
          <w:spacing w:val="-24"/>
          <w:sz w:val="24"/>
          <w:szCs w:val="24"/>
        </w:rPr>
        <w:t xml:space="preserve"> </w:t>
      </w:r>
      <w:r w:rsidRPr="005108E4">
        <w:rPr>
          <w:sz w:val="24"/>
          <w:szCs w:val="24"/>
        </w:rPr>
        <w:t>applicant</w:t>
      </w:r>
      <w:r w:rsidRPr="005108E4">
        <w:rPr>
          <w:spacing w:val="-23"/>
          <w:sz w:val="24"/>
          <w:szCs w:val="24"/>
        </w:rPr>
        <w:t xml:space="preserve"> </w:t>
      </w:r>
      <w:r w:rsidRPr="005108E4">
        <w:rPr>
          <w:sz w:val="24"/>
          <w:szCs w:val="24"/>
        </w:rPr>
        <w:t>to</w:t>
      </w:r>
      <w:r w:rsidRPr="005108E4">
        <w:rPr>
          <w:spacing w:val="-23"/>
          <w:sz w:val="24"/>
          <w:szCs w:val="24"/>
        </w:rPr>
        <w:t xml:space="preserve"> </w:t>
      </w:r>
      <w:r w:rsidRPr="005108E4">
        <w:rPr>
          <w:sz w:val="24"/>
          <w:szCs w:val="24"/>
        </w:rPr>
        <w:t>a</w:t>
      </w:r>
      <w:r w:rsidRPr="005108E4">
        <w:rPr>
          <w:spacing w:val="-25"/>
          <w:sz w:val="24"/>
          <w:szCs w:val="24"/>
        </w:rPr>
        <w:t xml:space="preserve"> </w:t>
      </w:r>
      <w:r w:rsidRPr="005108E4">
        <w:rPr>
          <w:sz w:val="24"/>
          <w:szCs w:val="24"/>
        </w:rPr>
        <w:t>meeting</w:t>
      </w:r>
      <w:r w:rsidRPr="005108E4">
        <w:rPr>
          <w:spacing w:val="-25"/>
          <w:sz w:val="24"/>
          <w:szCs w:val="24"/>
        </w:rPr>
        <w:t xml:space="preserve"> </w:t>
      </w:r>
      <w:r w:rsidRPr="005108E4">
        <w:rPr>
          <w:sz w:val="24"/>
          <w:szCs w:val="24"/>
        </w:rPr>
        <w:t>before</w:t>
      </w:r>
      <w:r w:rsidRPr="005108E4">
        <w:rPr>
          <w:spacing w:val="-24"/>
          <w:sz w:val="24"/>
          <w:szCs w:val="24"/>
        </w:rPr>
        <w:t xml:space="preserve"> </w:t>
      </w:r>
      <w:r w:rsidRPr="005108E4">
        <w:rPr>
          <w:sz w:val="24"/>
          <w:szCs w:val="24"/>
        </w:rPr>
        <w:t>an</w:t>
      </w:r>
      <w:r w:rsidRPr="005108E4">
        <w:rPr>
          <w:spacing w:val="-24"/>
          <w:sz w:val="24"/>
          <w:szCs w:val="24"/>
        </w:rPr>
        <w:t xml:space="preserve"> </w:t>
      </w:r>
      <w:r w:rsidRPr="005108E4">
        <w:rPr>
          <w:sz w:val="24"/>
          <w:szCs w:val="24"/>
        </w:rPr>
        <w:t>application</w:t>
      </w:r>
      <w:r w:rsidRPr="005108E4">
        <w:rPr>
          <w:spacing w:val="-23"/>
          <w:sz w:val="24"/>
          <w:szCs w:val="24"/>
        </w:rPr>
        <w:t xml:space="preserve"> </w:t>
      </w:r>
      <w:r w:rsidRPr="005108E4">
        <w:rPr>
          <w:sz w:val="24"/>
          <w:szCs w:val="24"/>
        </w:rPr>
        <w:t>may</w:t>
      </w:r>
      <w:r w:rsidRPr="005108E4">
        <w:rPr>
          <w:spacing w:val="-32"/>
          <w:sz w:val="24"/>
          <w:szCs w:val="24"/>
        </w:rPr>
        <w:t xml:space="preserve"> </w:t>
      </w:r>
      <w:r w:rsidRPr="005108E4">
        <w:rPr>
          <w:sz w:val="24"/>
          <w:szCs w:val="24"/>
        </w:rPr>
        <w:t>be</w:t>
      </w:r>
      <w:r w:rsidRPr="005108E4">
        <w:rPr>
          <w:spacing w:val="-27"/>
          <w:sz w:val="24"/>
          <w:szCs w:val="24"/>
        </w:rPr>
        <w:t xml:space="preserve"> </w:t>
      </w:r>
      <w:r w:rsidRPr="005108E4">
        <w:rPr>
          <w:sz w:val="24"/>
          <w:szCs w:val="24"/>
        </w:rPr>
        <w:t>denied.</w:t>
      </w:r>
    </w:p>
    <w:p w14:paraId="5BD57164" w14:textId="62EF6B4F" w:rsidR="00DA2759" w:rsidRPr="005108E4" w:rsidRDefault="009A7511">
      <w:pPr>
        <w:pStyle w:val="ListParagraph"/>
        <w:numPr>
          <w:ilvl w:val="1"/>
          <w:numId w:val="50"/>
        </w:numPr>
        <w:tabs>
          <w:tab w:val="left" w:pos="2105"/>
        </w:tabs>
        <w:spacing w:before="4" w:line="242" w:lineRule="auto"/>
        <w:ind w:left="1675" w:right="117" w:firstLine="0"/>
        <w:rPr>
          <w:sz w:val="24"/>
        </w:rPr>
      </w:pPr>
      <w:r w:rsidRPr="005108E4">
        <w:rPr>
          <w:sz w:val="24"/>
          <w:szCs w:val="24"/>
        </w:rPr>
        <w:t>On</w:t>
      </w:r>
      <w:r w:rsidRPr="005108E4">
        <w:rPr>
          <w:spacing w:val="-14"/>
          <w:sz w:val="24"/>
          <w:szCs w:val="24"/>
        </w:rPr>
        <w:t xml:space="preserve"> </w:t>
      </w:r>
      <w:r w:rsidRPr="005108E4">
        <w:rPr>
          <w:sz w:val="24"/>
          <w:szCs w:val="24"/>
        </w:rPr>
        <w:t>determination</w:t>
      </w:r>
      <w:r w:rsidRPr="005108E4">
        <w:rPr>
          <w:spacing w:val="-14"/>
          <w:sz w:val="24"/>
          <w:szCs w:val="24"/>
        </w:rPr>
        <w:t xml:space="preserve"> </w:t>
      </w:r>
      <w:r w:rsidRPr="005108E4">
        <w:rPr>
          <w:sz w:val="24"/>
          <w:szCs w:val="24"/>
        </w:rPr>
        <w:t>that</w:t>
      </w:r>
      <w:r w:rsidRPr="005108E4">
        <w:rPr>
          <w:spacing w:val="-14"/>
          <w:sz w:val="24"/>
          <w:szCs w:val="24"/>
        </w:rPr>
        <w:t xml:space="preserve"> </w:t>
      </w:r>
      <w:r w:rsidRPr="005108E4">
        <w:rPr>
          <w:sz w:val="24"/>
          <w:szCs w:val="24"/>
        </w:rPr>
        <w:t>the</w:t>
      </w:r>
      <w:r w:rsidRPr="005108E4">
        <w:rPr>
          <w:spacing w:val="-15"/>
          <w:sz w:val="24"/>
          <w:szCs w:val="24"/>
        </w:rPr>
        <w:t xml:space="preserve"> </w:t>
      </w:r>
      <w:r w:rsidRPr="005108E4">
        <w:rPr>
          <w:sz w:val="24"/>
          <w:szCs w:val="24"/>
        </w:rPr>
        <w:t>application</w:t>
      </w:r>
      <w:r w:rsidRPr="005108E4">
        <w:rPr>
          <w:spacing w:val="-17"/>
          <w:sz w:val="24"/>
          <w:szCs w:val="24"/>
        </w:rPr>
        <w:t xml:space="preserve"> </w:t>
      </w:r>
      <w:r w:rsidRPr="005108E4">
        <w:rPr>
          <w:sz w:val="24"/>
          <w:szCs w:val="24"/>
        </w:rPr>
        <w:t>is</w:t>
      </w:r>
      <w:r w:rsidRPr="005108E4">
        <w:rPr>
          <w:spacing w:val="-16"/>
          <w:sz w:val="24"/>
          <w:szCs w:val="24"/>
        </w:rPr>
        <w:t xml:space="preserve"> </w:t>
      </w:r>
      <w:r w:rsidRPr="005108E4">
        <w:rPr>
          <w:sz w:val="24"/>
          <w:szCs w:val="24"/>
        </w:rPr>
        <w:t>complete,</w:t>
      </w:r>
      <w:r w:rsidRPr="005108E4">
        <w:rPr>
          <w:spacing w:val="-16"/>
          <w:sz w:val="24"/>
          <w:szCs w:val="24"/>
        </w:rPr>
        <w:t xml:space="preserve"> </w:t>
      </w:r>
      <w:r w:rsidRPr="005108E4">
        <w:rPr>
          <w:sz w:val="24"/>
          <w:szCs w:val="24"/>
        </w:rPr>
        <w:t>a</w:t>
      </w:r>
      <w:r w:rsidRPr="005108E4">
        <w:rPr>
          <w:spacing w:val="-18"/>
          <w:sz w:val="24"/>
          <w:szCs w:val="24"/>
        </w:rPr>
        <w:t xml:space="preserve"> </w:t>
      </w:r>
      <w:r w:rsidRPr="005108E4">
        <w:rPr>
          <w:sz w:val="24"/>
          <w:szCs w:val="24"/>
        </w:rPr>
        <w:t>copy</w:t>
      </w:r>
      <w:r w:rsidRPr="005108E4">
        <w:rPr>
          <w:spacing w:val="-23"/>
          <w:sz w:val="24"/>
          <w:szCs w:val="24"/>
        </w:rPr>
        <w:t xml:space="preserve"> </w:t>
      </w:r>
      <w:r w:rsidRPr="005108E4">
        <w:rPr>
          <w:sz w:val="24"/>
          <w:szCs w:val="24"/>
        </w:rPr>
        <w:t>of</w:t>
      </w:r>
      <w:r w:rsidRPr="005108E4">
        <w:rPr>
          <w:spacing w:val="-15"/>
          <w:sz w:val="24"/>
          <w:szCs w:val="24"/>
        </w:rPr>
        <w:t xml:space="preserve"> </w:t>
      </w:r>
      <w:r w:rsidRPr="005108E4">
        <w:rPr>
          <w:sz w:val="24"/>
          <w:szCs w:val="24"/>
        </w:rPr>
        <w:t>the</w:t>
      </w:r>
      <w:r w:rsidRPr="005108E4">
        <w:rPr>
          <w:spacing w:val="-15"/>
          <w:sz w:val="24"/>
          <w:szCs w:val="24"/>
        </w:rPr>
        <w:t xml:space="preserve"> </w:t>
      </w:r>
      <w:r w:rsidRPr="005108E4">
        <w:rPr>
          <w:sz w:val="24"/>
          <w:szCs w:val="24"/>
        </w:rPr>
        <w:t>completed</w:t>
      </w:r>
      <w:r w:rsidRPr="005108E4">
        <w:rPr>
          <w:spacing w:val="-14"/>
          <w:sz w:val="24"/>
          <w:szCs w:val="24"/>
        </w:rPr>
        <w:t xml:space="preserve"> </w:t>
      </w:r>
      <w:r w:rsidRPr="005108E4">
        <w:rPr>
          <w:sz w:val="24"/>
          <w:szCs w:val="24"/>
        </w:rPr>
        <w:t>application, to</w:t>
      </w:r>
      <w:r w:rsidRPr="005108E4">
        <w:rPr>
          <w:spacing w:val="-13"/>
          <w:sz w:val="24"/>
          <w:szCs w:val="24"/>
        </w:rPr>
        <w:t xml:space="preserve"> </w:t>
      </w:r>
      <w:r w:rsidRPr="005108E4">
        <w:rPr>
          <w:sz w:val="24"/>
          <w:szCs w:val="24"/>
        </w:rPr>
        <w:t>the</w:t>
      </w:r>
      <w:r w:rsidRPr="005108E4">
        <w:rPr>
          <w:spacing w:val="-13"/>
          <w:sz w:val="24"/>
          <w:szCs w:val="24"/>
        </w:rPr>
        <w:t xml:space="preserve"> </w:t>
      </w:r>
      <w:r w:rsidRPr="005108E4">
        <w:rPr>
          <w:sz w:val="24"/>
          <w:szCs w:val="24"/>
        </w:rPr>
        <w:t>extent</w:t>
      </w:r>
      <w:r w:rsidRPr="005108E4">
        <w:rPr>
          <w:spacing w:val="-12"/>
          <w:sz w:val="24"/>
          <w:szCs w:val="24"/>
        </w:rPr>
        <w:t xml:space="preserve"> </w:t>
      </w:r>
      <w:r w:rsidRPr="005108E4">
        <w:rPr>
          <w:sz w:val="24"/>
          <w:szCs w:val="24"/>
        </w:rPr>
        <w:t>permitted</w:t>
      </w:r>
      <w:r w:rsidRPr="005108E4">
        <w:rPr>
          <w:spacing w:val="-12"/>
          <w:sz w:val="24"/>
          <w:szCs w:val="24"/>
        </w:rPr>
        <w:t xml:space="preserve"> </w:t>
      </w:r>
      <w:r w:rsidRPr="005108E4">
        <w:rPr>
          <w:sz w:val="24"/>
          <w:szCs w:val="24"/>
        </w:rPr>
        <w:t>by</w:t>
      </w:r>
      <w:r w:rsidRPr="005108E4">
        <w:rPr>
          <w:spacing w:val="-19"/>
          <w:sz w:val="24"/>
          <w:szCs w:val="24"/>
        </w:rPr>
        <w:t xml:space="preserve"> </w:t>
      </w:r>
      <w:r w:rsidRPr="005108E4">
        <w:rPr>
          <w:sz w:val="24"/>
          <w:szCs w:val="24"/>
        </w:rPr>
        <w:t>law,</w:t>
      </w:r>
      <w:r w:rsidRPr="005108E4">
        <w:rPr>
          <w:spacing w:val="-12"/>
          <w:sz w:val="24"/>
          <w:szCs w:val="24"/>
        </w:rPr>
        <w:t xml:space="preserve"> </w:t>
      </w:r>
      <w:r w:rsidRPr="005108E4">
        <w:rPr>
          <w:sz w:val="24"/>
          <w:szCs w:val="24"/>
        </w:rPr>
        <w:t>will</w:t>
      </w:r>
      <w:r w:rsidRPr="005108E4">
        <w:rPr>
          <w:spacing w:val="-12"/>
          <w:sz w:val="24"/>
          <w:szCs w:val="24"/>
        </w:rPr>
        <w:t xml:space="preserve"> </w:t>
      </w:r>
      <w:r w:rsidRPr="005108E4">
        <w:rPr>
          <w:sz w:val="24"/>
          <w:szCs w:val="24"/>
        </w:rPr>
        <w:t>be</w:t>
      </w:r>
      <w:r w:rsidRPr="005108E4">
        <w:rPr>
          <w:spacing w:val="-16"/>
          <w:sz w:val="24"/>
          <w:szCs w:val="24"/>
        </w:rPr>
        <w:t xml:space="preserve"> </w:t>
      </w:r>
      <w:r w:rsidRPr="005108E4">
        <w:rPr>
          <w:sz w:val="24"/>
          <w:szCs w:val="24"/>
        </w:rPr>
        <w:t>forwarded</w:t>
      </w:r>
      <w:r w:rsidRPr="005108E4">
        <w:rPr>
          <w:spacing w:val="-15"/>
          <w:sz w:val="24"/>
          <w:szCs w:val="24"/>
        </w:rPr>
        <w:t xml:space="preserve"> </w:t>
      </w:r>
      <w:r w:rsidRPr="005108E4">
        <w:rPr>
          <w:sz w:val="24"/>
          <w:szCs w:val="24"/>
        </w:rPr>
        <w:t>to</w:t>
      </w:r>
      <w:r w:rsidRPr="005108E4">
        <w:rPr>
          <w:spacing w:val="-15"/>
          <w:sz w:val="24"/>
          <w:szCs w:val="24"/>
        </w:rPr>
        <w:t xml:space="preserve"> </w:t>
      </w:r>
      <w:r w:rsidRPr="005108E4">
        <w:rPr>
          <w:sz w:val="24"/>
          <w:szCs w:val="24"/>
        </w:rPr>
        <w:t>the</w:t>
      </w:r>
      <w:r w:rsidRPr="005108E4">
        <w:rPr>
          <w:spacing w:val="-16"/>
          <w:sz w:val="24"/>
          <w:szCs w:val="24"/>
        </w:rPr>
        <w:t xml:space="preserve"> </w:t>
      </w:r>
      <w:r w:rsidRPr="005108E4">
        <w:rPr>
          <w:sz w:val="24"/>
          <w:szCs w:val="24"/>
        </w:rPr>
        <w:t>municipality</w:t>
      </w:r>
      <w:r w:rsidRPr="005108E4">
        <w:rPr>
          <w:spacing w:val="-22"/>
          <w:sz w:val="24"/>
          <w:szCs w:val="24"/>
        </w:rPr>
        <w:t xml:space="preserve"> </w:t>
      </w:r>
      <w:r w:rsidRPr="005108E4">
        <w:rPr>
          <w:sz w:val="24"/>
          <w:szCs w:val="24"/>
        </w:rPr>
        <w:t>in</w:t>
      </w:r>
      <w:r w:rsidRPr="005108E4">
        <w:rPr>
          <w:spacing w:val="-15"/>
          <w:sz w:val="24"/>
          <w:szCs w:val="24"/>
        </w:rPr>
        <w:t xml:space="preserve"> </w:t>
      </w:r>
      <w:r w:rsidRPr="005108E4">
        <w:rPr>
          <w:sz w:val="24"/>
          <w:szCs w:val="24"/>
        </w:rPr>
        <w:t>which</w:t>
      </w:r>
      <w:r w:rsidRPr="005108E4">
        <w:rPr>
          <w:spacing w:val="-15"/>
          <w:sz w:val="24"/>
          <w:szCs w:val="24"/>
        </w:rPr>
        <w:t xml:space="preserve"> </w:t>
      </w:r>
      <w:r w:rsidRPr="005108E4">
        <w:rPr>
          <w:sz w:val="24"/>
          <w:szCs w:val="24"/>
        </w:rPr>
        <w:t>the</w:t>
      </w:r>
      <w:r w:rsidRPr="005108E4">
        <w:rPr>
          <w:spacing w:val="-13"/>
          <w:sz w:val="24"/>
          <w:szCs w:val="24"/>
        </w:rPr>
        <w:t xml:space="preserve"> </w:t>
      </w:r>
      <w:r w:rsidRPr="005108E4">
        <w:rPr>
          <w:sz w:val="24"/>
          <w:szCs w:val="24"/>
        </w:rPr>
        <w:t>MTC</w:t>
      </w:r>
      <w:r w:rsidRPr="005108E4">
        <w:rPr>
          <w:spacing w:val="-11"/>
          <w:sz w:val="24"/>
          <w:szCs w:val="24"/>
        </w:rPr>
        <w:t xml:space="preserve"> </w:t>
      </w:r>
      <w:r w:rsidRPr="005108E4">
        <w:rPr>
          <w:sz w:val="24"/>
          <w:szCs w:val="24"/>
        </w:rPr>
        <w:t xml:space="preserve">will be located. The Commission shall request that the municipality respond within 60 </w:t>
      </w:r>
      <w:r w:rsidRPr="005108E4">
        <w:rPr>
          <w:spacing w:val="-3"/>
          <w:sz w:val="24"/>
          <w:szCs w:val="24"/>
        </w:rPr>
        <w:t xml:space="preserve">days </w:t>
      </w:r>
      <w:r w:rsidRPr="005108E4">
        <w:rPr>
          <w:sz w:val="24"/>
          <w:szCs w:val="24"/>
        </w:rPr>
        <w:t>of the</w:t>
      </w:r>
      <w:r w:rsidRPr="005108E4">
        <w:rPr>
          <w:spacing w:val="-13"/>
          <w:sz w:val="24"/>
          <w:szCs w:val="24"/>
        </w:rPr>
        <w:t xml:space="preserve"> </w:t>
      </w:r>
      <w:r w:rsidRPr="005108E4">
        <w:rPr>
          <w:sz w:val="24"/>
          <w:szCs w:val="24"/>
        </w:rPr>
        <w:t>date</w:t>
      </w:r>
      <w:r w:rsidRPr="005108E4">
        <w:rPr>
          <w:spacing w:val="-13"/>
          <w:sz w:val="24"/>
          <w:szCs w:val="24"/>
        </w:rPr>
        <w:t xml:space="preserve"> </w:t>
      </w:r>
      <w:r w:rsidRPr="005108E4">
        <w:rPr>
          <w:sz w:val="24"/>
          <w:szCs w:val="24"/>
        </w:rPr>
        <w:t>of</w:t>
      </w:r>
      <w:r w:rsidRPr="005108E4">
        <w:rPr>
          <w:spacing w:val="-13"/>
          <w:sz w:val="24"/>
          <w:szCs w:val="24"/>
        </w:rPr>
        <w:t xml:space="preserve"> </w:t>
      </w:r>
      <w:r w:rsidRPr="005108E4">
        <w:rPr>
          <w:sz w:val="24"/>
          <w:szCs w:val="24"/>
        </w:rPr>
        <w:t>the</w:t>
      </w:r>
      <w:r w:rsidRPr="005108E4">
        <w:rPr>
          <w:spacing w:val="-13"/>
          <w:sz w:val="24"/>
          <w:szCs w:val="24"/>
        </w:rPr>
        <w:t xml:space="preserve"> </w:t>
      </w:r>
      <w:r w:rsidRPr="005108E4">
        <w:rPr>
          <w:sz w:val="24"/>
          <w:szCs w:val="24"/>
        </w:rPr>
        <w:t>correspondence</w:t>
      </w:r>
      <w:r w:rsidRPr="005108E4">
        <w:rPr>
          <w:spacing w:val="-10"/>
          <w:sz w:val="24"/>
          <w:szCs w:val="24"/>
        </w:rPr>
        <w:t xml:space="preserve"> </w:t>
      </w:r>
      <w:r w:rsidRPr="005108E4">
        <w:rPr>
          <w:sz w:val="24"/>
          <w:szCs w:val="24"/>
        </w:rPr>
        <w:t>that</w:t>
      </w:r>
      <w:r w:rsidRPr="005108E4">
        <w:rPr>
          <w:spacing w:val="-9"/>
          <w:sz w:val="24"/>
          <w:szCs w:val="24"/>
        </w:rPr>
        <w:t xml:space="preserve"> </w:t>
      </w:r>
      <w:r w:rsidRPr="005108E4">
        <w:rPr>
          <w:sz w:val="24"/>
          <w:szCs w:val="24"/>
        </w:rPr>
        <w:t>the</w:t>
      </w:r>
      <w:r w:rsidRPr="005108E4">
        <w:rPr>
          <w:spacing w:val="-10"/>
          <w:sz w:val="24"/>
          <w:szCs w:val="24"/>
        </w:rPr>
        <w:t xml:space="preserve"> </w:t>
      </w:r>
      <w:r w:rsidRPr="005108E4">
        <w:rPr>
          <w:sz w:val="24"/>
          <w:szCs w:val="24"/>
        </w:rPr>
        <w:t>applicant's</w:t>
      </w:r>
      <w:r w:rsidRPr="005108E4">
        <w:rPr>
          <w:spacing w:val="-10"/>
          <w:sz w:val="24"/>
          <w:szCs w:val="24"/>
        </w:rPr>
        <w:t xml:space="preserve"> </w:t>
      </w:r>
      <w:r w:rsidRPr="005108E4">
        <w:rPr>
          <w:sz w:val="24"/>
          <w:szCs w:val="24"/>
        </w:rPr>
        <w:t>proposed</w:t>
      </w:r>
      <w:r w:rsidRPr="005108E4">
        <w:rPr>
          <w:spacing w:val="-12"/>
          <w:sz w:val="24"/>
          <w:szCs w:val="24"/>
        </w:rPr>
        <w:t xml:space="preserve"> </w:t>
      </w:r>
      <w:r w:rsidRPr="005108E4">
        <w:rPr>
          <w:sz w:val="24"/>
          <w:szCs w:val="24"/>
        </w:rPr>
        <w:t>MTC</w:t>
      </w:r>
      <w:r w:rsidRPr="005108E4">
        <w:rPr>
          <w:spacing w:val="-11"/>
          <w:sz w:val="24"/>
          <w:szCs w:val="24"/>
        </w:rPr>
        <w:t xml:space="preserve"> </w:t>
      </w:r>
      <w:r w:rsidRPr="005108E4">
        <w:rPr>
          <w:sz w:val="24"/>
          <w:szCs w:val="24"/>
        </w:rPr>
        <w:t>complies</w:t>
      </w:r>
      <w:r w:rsidRPr="005108E4">
        <w:rPr>
          <w:spacing w:val="-12"/>
          <w:sz w:val="24"/>
          <w:szCs w:val="24"/>
        </w:rPr>
        <w:t xml:space="preserve"> </w:t>
      </w:r>
      <w:r w:rsidRPr="005108E4">
        <w:rPr>
          <w:sz w:val="24"/>
          <w:szCs w:val="24"/>
        </w:rPr>
        <w:t>with</w:t>
      </w:r>
      <w:r w:rsidRPr="005108E4">
        <w:rPr>
          <w:spacing w:val="-12"/>
          <w:sz w:val="24"/>
          <w:szCs w:val="24"/>
        </w:rPr>
        <w:t xml:space="preserve"> </w:t>
      </w:r>
      <w:r w:rsidRPr="005108E4">
        <w:rPr>
          <w:sz w:val="24"/>
          <w:szCs w:val="24"/>
        </w:rPr>
        <w:t xml:space="preserve">municipal </w:t>
      </w:r>
      <w:r w:rsidRPr="005108E4">
        <w:rPr>
          <w:spacing w:val="-2"/>
          <w:sz w:val="24"/>
          <w:szCs w:val="24"/>
        </w:rPr>
        <w:t xml:space="preserve">bylaws </w:t>
      </w:r>
      <w:r w:rsidRPr="005108E4">
        <w:rPr>
          <w:sz w:val="24"/>
          <w:szCs w:val="24"/>
        </w:rPr>
        <w:t>or ordinances.</w:t>
      </w:r>
    </w:p>
    <w:p w14:paraId="266BF0E2" w14:textId="77777777" w:rsidR="00DA2759" w:rsidRPr="005108E4" w:rsidRDefault="009A7511">
      <w:pPr>
        <w:pStyle w:val="ListParagraph"/>
        <w:numPr>
          <w:ilvl w:val="1"/>
          <w:numId w:val="50"/>
        </w:numPr>
        <w:tabs>
          <w:tab w:val="left" w:pos="2192"/>
        </w:tabs>
        <w:spacing w:before="3" w:line="242" w:lineRule="auto"/>
        <w:ind w:left="1675" w:right="115" w:firstLine="0"/>
        <w:rPr>
          <w:sz w:val="24"/>
        </w:rPr>
      </w:pPr>
      <w:r w:rsidRPr="005108E4">
        <w:rPr>
          <w:sz w:val="24"/>
          <w:szCs w:val="24"/>
        </w:rPr>
        <w:t xml:space="preserve">The applicant shall keep current all information required by 935 CMR 501.000 or otherwise required by the Commission. The applicant shall report any changes in or additions to the content of the information contained in the application to the Commission within five business </w:t>
      </w:r>
      <w:r w:rsidRPr="005108E4">
        <w:rPr>
          <w:spacing w:val="-3"/>
          <w:sz w:val="24"/>
          <w:szCs w:val="24"/>
        </w:rPr>
        <w:t xml:space="preserve">days </w:t>
      </w:r>
      <w:r w:rsidRPr="005108E4">
        <w:rPr>
          <w:sz w:val="24"/>
          <w:szCs w:val="24"/>
        </w:rPr>
        <w:t xml:space="preserve">after such change or addition. </w:t>
      </w:r>
      <w:r w:rsidRPr="005108E4">
        <w:rPr>
          <w:spacing w:val="-3"/>
          <w:sz w:val="24"/>
          <w:szCs w:val="24"/>
        </w:rPr>
        <w:t xml:space="preserve">If </w:t>
      </w:r>
      <w:r w:rsidRPr="005108E4">
        <w:rPr>
          <w:sz w:val="24"/>
          <w:szCs w:val="24"/>
        </w:rPr>
        <w:t xml:space="preserve">a material change occurs to an </w:t>
      </w:r>
      <w:r w:rsidRPr="005108E4">
        <w:rPr>
          <w:spacing w:val="-3"/>
          <w:sz w:val="24"/>
          <w:szCs w:val="24"/>
        </w:rPr>
        <w:t>application</w:t>
      </w:r>
      <w:r w:rsidRPr="005108E4">
        <w:rPr>
          <w:spacing w:val="-29"/>
          <w:sz w:val="24"/>
          <w:szCs w:val="24"/>
        </w:rPr>
        <w:t xml:space="preserve"> </w:t>
      </w:r>
      <w:r w:rsidRPr="005108E4">
        <w:rPr>
          <w:spacing w:val="-3"/>
          <w:sz w:val="24"/>
          <w:szCs w:val="24"/>
        </w:rPr>
        <w:t>deemed</w:t>
      </w:r>
      <w:r w:rsidRPr="005108E4">
        <w:rPr>
          <w:spacing w:val="-29"/>
          <w:sz w:val="24"/>
          <w:szCs w:val="24"/>
        </w:rPr>
        <w:t xml:space="preserve"> </w:t>
      </w:r>
      <w:r w:rsidRPr="005108E4">
        <w:rPr>
          <w:sz w:val="24"/>
          <w:szCs w:val="24"/>
        </w:rPr>
        <w:t>complete,</w:t>
      </w:r>
      <w:r w:rsidRPr="005108E4">
        <w:rPr>
          <w:spacing w:val="-26"/>
          <w:sz w:val="24"/>
          <w:szCs w:val="24"/>
        </w:rPr>
        <w:t xml:space="preserve"> </w:t>
      </w:r>
      <w:r w:rsidRPr="005108E4">
        <w:rPr>
          <w:sz w:val="24"/>
          <w:szCs w:val="24"/>
        </w:rPr>
        <w:t>the</w:t>
      </w:r>
      <w:r w:rsidRPr="005108E4">
        <w:rPr>
          <w:spacing w:val="-28"/>
          <w:sz w:val="24"/>
          <w:szCs w:val="24"/>
        </w:rPr>
        <w:t xml:space="preserve"> </w:t>
      </w:r>
      <w:r w:rsidRPr="005108E4">
        <w:rPr>
          <w:sz w:val="24"/>
          <w:szCs w:val="24"/>
        </w:rPr>
        <w:t>Commission</w:t>
      </w:r>
      <w:r w:rsidRPr="005108E4">
        <w:rPr>
          <w:spacing w:val="-27"/>
          <w:sz w:val="24"/>
          <w:szCs w:val="24"/>
        </w:rPr>
        <w:t xml:space="preserve"> </w:t>
      </w:r>
      <w:r w:rsidRPr="005108E4">
        <w:rPr>
          <w:sz w:val="24"/>
          <w:szCs w:val="24"/>
        </w:rPr>
        <w:t>may</w:t>
      </w:r>
      <w:r w:rsidRPr="005108E4">
        <w:rPr>
          <w:spacing w:val="-33"/>
          <w:sz w:val="24"/>
          <w:szCs w:val="24"/>
        </w:rPr>
        <w:t xml:space="preserve"> </w:t>
      </w:r>
      <w:r w:rsidRPr="005108E4">
        <w:rPr>
          <w:sz w:val="24"/>
          <w:szCs w:val="24"/>
        </w:rPr>
        <w:t>deem</w:t>
      </w:r>
      <w:r w:rsidRPr="005108E4">
        <w:rPr>
          <w:spacing w:val="-26"/>
          <w:sz w:val="24"/>
          <w:szCs w:val="24"/>
        </w:rPr>
        <w:t xml:space="preserve"> </w:t>
      </w:r>
      <w:r w:rsidRPr="005108E4">
        <w:rPr>
          <w:sz w:val="24"/>
          <w:szCs w:val="24"/>
        </w:rPr>
        <w:t>the</w:t>
      </w:r>
      <w:r w:rsidRPr="005108E4">
        <w:rPr>
          <w:spacing w:val="-27"/>
          <w:sz w:val="24"/>
          <w:szCs w:val="24"/>
        </w:rPr>
        <w:t xml:space="preserve"> </w:t>
      </w:r>
      <w:r w:rsidRPr="005108E4">
        <w:rPr>
          <w:sz w:val="24"/>
          <w:szCs w:val="24"/>
        </w:rPr>
        <w:t>application</w:t>
      </w:r>
      <w:r w:rsidRPr="005108E4">
        <w:rPr>
          <w:spacing w:val="-29"/>
          <w:sz w:val="24"/>
          <w:szCs w:val="24"/>
        </w:rPr>
        <w:t xml:space="preserve"> </w:t>
      </w:r>
      <w:r w:rsidRPr="005108E4">
        <w:rPr>
          <w:spacing w:val="-3"/>
          <w:sz w:val="24"/>
          <w:szCs w:val="24"/>
        </w:rPr>
        <w:t>incomplete</w:t>
      </w:r>
      <w:r w:rsidRPr="005108E4">
        <w:rPr>
          <w:spacing w:val="-29"/>
          <w:sz w:val="24"/>
          <w:szCs w:val="24"/>
        </w:rPr>
        <w:t xml:space="preserve"> </w:t>
      </w:r>
      <w:r w:rsidRPr="005108E4">
        <w:rPr>
          <w:spacing w:val="-3"/>
          <w:sz w:val="24"/>
          <w:szCs w:val="24"/>
        </w:rPr>
        <w:t xml:space="preserve">pending </w:t>
      </w:r>
      <w:r w:rsidRPr="005108E4">
        <w:rPr>
          <w:sz w:val="24"/>
          <w:szCs w:val="24"/>
        </w:rPr>
        <w:t xml:space="preserve">further review. </w:t>
      </w:r>
      <w:r w:rsidRPr="005108E4">
        <w:rPr>
          <w:spacing w:val="-3"/>
          <w:sz w:val="24"/>
          <w:szCs w:val="24"/>
        </w:rPr>
        <w:t xml:space="preserve">If </w:t>
      </w:r>
      <w:r w:rsidRPr="005108E4">
        <w:rPr>
          <w:sz w:val="24"/>
          <w:szCs w:val="24"/>
        </w:rPr>
        <w:t>an application initially deemed complete, and later deemed incomplete, a</w:t>
      </w:r>
      <w:r w:rsidRPr="005108E4">
        <w:rPr>
          <w:spacing w:val="-22"/>
          <w:sz w:val="24"/>
          <w:szCs w:val="24"/>
        </w:rPr>
        <w:t xml:space="preserve"> </w:t>
      </w:r>
      <w:r w:rsidRPr="005108E4">
        <w:rPr>
          <w:sz w:val="24"/>
          <w:szCs w:val="24"/>
        </w:rPr>
        <w:t>notice</w:t>
      </w:r>
      <w:r w:rsidRPr="005108E4">
        <w:rPr>
          <w:spacing w:val="-21"/>
          <w:sz w:val="24"/>
          <w:szCs w:val="24"/>
        </w:rPr>
        <w:t xml:space="preserve"> </w:t>
      </w:r>
      <w:r w:rsidRPr="005108E4">
        <w:rPr>
          <w:sz w:val="24"/>
          <w:szCs w:val="24"/>
        </w:rPr>
        <w:t>will</w:t>
      </w:r>
      <w:r w:rsidRPr="005108E4">
        <w:rPr>
          <w:spacing w:val="-20"/>
          <w:sz w:val="24"/>
          <w:szCs w:val="24"/>
        </w:rPr>
        <w:t xml:space="preserve"> </w:t>
      </w:r>
      <w:r w:rsidRPr="005108E4">
        <w:rPr>
          <w:sz w:val="24"/>
          <w:szCs w:val="24"/>
        </w:rPr>
        <w:t>be</w:t>
      </w:r>
      <w:r w:rsidRPr="005108E4">
        <w:rPr>
          <w:spacing w:val="-21"/>
          <w:sz w:val="24"/>
          <w:szCs w:val="24"/>
        </w:rPr>
        <w:t xml:space="preserve"> </w:t>
      </w:r>
      <w:r w:rsidRPr="005108E4">
        <w:rPr>
          <w:sz w:val="24"/>
          <w:szCs w:val="24"/>
        </w:rPr>
        <w:t>provided</w:t>
      </w:r>
      <w:r w:rsidRPr="005108E4">
        <w:rPr>
          <w:spacing w:val="-20"/>
          <w:sz w:val="24"/>
          <w:szCs w:val="24"/>
        </w:rPr>
        <w:t xml:space="preserve"> </w:t>
      </w:r>
      <w:r w:rsidRPr="005108E4">
        <w:rPr>
          <w:sz w:val="24"/>
          <w:szCs w:val="24"/>
        </w:rPr>
        <w:t>to</w:t>
      </w:r>
      <w:r w:rsidRPr="005108E4">
        <w:rPr>
          <w:spacing w:val="-20"/>
          <w:sz w:val="24"/>
          <w:szCs w:val="24"/>
        </w:rPr>
        <w:t xml:space="preserve"> </w:t>
      </w:r>
      <w:r w:rsidRPr="005108E4">
        <w:rPr>
          <w:sz w:val="24"/>
          <w:szCs w:val="24"/>
        </w:rPr>
        <w:t>the</w:t>
      </w:r>
      <w:r w:rsidRPr="005108E4">
        <w:rPr>
          <w:spacing w:val="-21"/>
          <w:sz w:val="24"/>
          <w:szCs w:val="24"/>
        </w:rPr>
        <w:t xml:space="preserve"> </w:t>
      </w:r>
      <w:r w:rsidRPr="005108E4">
        <w:rPr>
          <w:sz w:val="24"/>
          <w:szCs w:val="24"/>
        </w:rPr>
        <w:t>applicant.</w:t>
      </w:r>
      <w:r w:rsidRPr="005108E4">
        <w:rPr>
          <w:spacing w:val="-21"/>
          <w:sz w:val="24"/>
          <w:szCs w:val="24"/>
        </w:rPr>
        <w:t xml:space="preserve"> </w:t>
      </w:r>
      <w:r w:rsidRPr="005108E4">
        <w:rPr>
          <w:sz w:val="24"/>
          <w:szCs w:val="24"/>
        </w:rPr>
        <w:t>An</w:t>
      </w:r>
      <w:r w:rsidRPr="005108E4">
        <w:rPr>
          <w:spacing w:val="-20"/>
          <w:sz w:val="24"/>
          <w:szCs w:val="24"/>
        </w:rPr>
        <w:t xml:space="preserve"> </w:t>
      </w:r>
      <w:r w:rsidRPr="005108E4">
        <w:rPr>
          <w:sz w:val="24"/>
          <w:szCs w:val="24"/>
        </w:rPr>
        <w:t>incomplete</w:t>
      </w:r>
      <w:r w:rsidRPr="005108E4">
        <w:rPr>
          <w:spacing w:val="-21"/>
          <w:sz w:val="24"/>
          <w:szCs w:val="24"/>
        </w:rPr>
        <w:t xml:space="preserve"> </w:t>
      </w:r>
      <w:r w:rsidRPr="005108E4">
        <w:rPr>
          <w:sz w:val="24"/>
          <w:szCs w:val="24"/>
        </w:rPr>
        <w:t>application</w:t>
      </w:r>
      <w:r w:rsidRPr="005108E4">
        <w:rPr>
          <w:spacing w:val="-20"/>
          <w:sz w:val="24"/>
          <w:szCs w:val="24"/>
        </w:rPr>
        <w:t xml:space="preserve"> </w:t>
      </w:r>
      <w:r w:rsidRPr="005108E4">
        <w:rPr>
          <w:sz w:val="24"/>
          <w:szCs w:val="24"/>
        </w:rPr>
        <w:t>must</w:t>
      </w:r>
      <w:r w:rsidRPr="005108E4">
        <w:rPr>
          <w:spacing w:val="-20"/>
          <w:sz w:val="24"/>
          <w:szCs w:val="24"/>
        </w:rPr>
        <w:t xml:space="preserve"> </w:t>
      </w:r>
      <w:r w:rsidRPr="005108E4">
        <w:rPr>
          <w:sz w:val="24"/>
          <w:szCs w:val="24"/>
        </w:rPr>
        <w:t>be</w:t>
      </w:r>
      <w:r w:rsidRPr="005108E4">
        <w:rPr>
          <w:spacing w:val="-24"/>
          <w:sz w:val="24"/>
          <w:szCs w:val="24"/>
        </w:rPr>
        <w:t xml:space="preserve"> </w:t>
      </w:r>
      <w:r w:rsidRPr="005108E4">
        <w:rPr>
          <w:sz w:val="24"/>
          <w:szCs w:val="24"/>
        </w:rPr>
        <w:t>fully</w:t>
      </w:r>
      <w:r w:rsidRPr="005108E4">
        <w:rPr>
          <w:spacing w:val="-28"/>
          <w:sz w:val="24"/>
          <w:szCs w:val="24"/>
        </w:rPr>
        <w:t xml:space="preserve"> </w:t>
      </w:r>
      <w:r w:rsidRPr="005108E4">
        <w:rPr>
          <w:sz w:val="24"/>
          <w:szCs w:val="24"/>
        </w:rPr>
        <w:t>evaluated pursuant</w:t>
      </w:r>
      <w:r w:rsidRPr="005108E4">
        <w:rPr>
          <w:spacing w:val="-16"/>
          <w:sz w:val="24"/>
          <w:szCs w:val="24"/>
        </w:rPr>
        <w:t xml:space="preserve"> </w:t>
      </w:r>
      <w:r w:rsidRPr="005108E4">
        <w:rPr>
          <w:sz w:val="24"/>
          <w:szCs w:val="24"/>
        </w:rPr>
        <w:t>to</w:t>
      </w:r>
      <w:r w:rsidRPr="005108E4">
        <w:rPr>
          <w:spacing w:val="-17"/>
          <w:sz w:val="24"/>
          <w:szCs w:val="24"/>
        </w:rPr>
        <w:t xml:space="preserve"> </w:t>
      </w:r>
      <w:r w:rsidRPr="005108E4">
        <w:rPr>
          <w:sz w:val="24"/>
          <w:szCs w:val="24"/>
        </w:rPr>
        <w:t>935</w:t>
      </w:r>
      <w:r w:rsidRPr="005108E4">
        <w:rPr>
          <w:spacing w:val="-16"/>
          <w:sz w:val="24"/>
          <w:szCs w:val="24"/>
        </w:rPr>
        <w:t xml:space="preserve"> </w:t>
      </w:r>
      <w:r w:rsidRPr="005108E4">
        <w:rPr>
          <w:sz w:val="24"/>
          <w:szCs w:val="24"/>
        </w:rPr>
        <w:t>CMR</w:t>
      </w:r>
      <w:r w:rsidRPr="005108E4">
        <w:rPr>
          <w:spacing w:val="-16"/>
          <w:sz w:val="24"/>
          <w:szCs w:val="24"/>
        </w:rPr>
        <w:t xml:space="preserve"> </w:t>
      </w:r>
      <w:r w:rsidRPr="005108E4">
        <w:rPr>
          <w:sz w:val="24"/>
          <w:szCs w:val="24"/>
        </w:rPr>
        <w:t>501.102(1)(a)</w:t>
      </w:r>
      <w:r w:rsidRPr="005108E4">
        <w:rPr>
          <w:spacing w:val="-19"/>
          <w:sz w:val="24"/>
          <w:szCs w:val="24"/>
        </w:rPr>
        <w:t xml:space="preserve"> </w:t>
      </w:r>
      <w:r w:rsidRPr="005108E4">
        <w:rPr>
          <w:sz w:val="24"/>
          <w:szCs w:val="24"/>
        </w:rPr>
        <w:t>prior</w:t>
      </w:r>
      <w:r w:rsidRPr="005108E4">
        <w:rPr>
          <w:spacing w:val="-20"/>
          <w:sz w:val="24"/>
          <w:szCs w:val="24"/>
        </w:rPr>
        <w:t xml:space="preserve"> </w:t>
      </w:r>
      <w:r w:rsidRPr="005108E4">
        <w:rPr>
          <w:sz w:val="24"/>
          <w:szCs w:val="24"/>
        </w:rPr>
        <w:t>to</w:t>
      </w:r>
      <w:r w:rsidRPr="005108E4">
        <w:rPr>
          <w:spacing w:val="-18"/>
          <w:sz w:val="24"/>
          <w:szCs w:val="24"/>
        </w:rPr>
        <w:t xml:space="preserve"> </w:t>
      </w:r>
      <w:r w:rsidRPr="005108E4">
        <w:rPr>
          <w:sz w:val="24"/>
          <w:szCs w:val="24"/>
        </w:rPr>
        <w:t>being</w:t>
      </w:r>
      <w:r w:rsidRPr="005108E4">
        <w:rPr>
          <w:spacing w:val="-20"/>
          <w:sz w:val="24"/>
          <w:szCs w:val="24"/>
        </w:rPr>
        <w:t xml:space="preserve"> </w:t>
      </w:r>
      <w:r w:rsidRPr="005108E4">
        <w:rPr>
          <w:sz w:val="24"/>
          <w:szCs w:val="24"/>
        </w:rPr>
        <w:t>deemed</w:t>
      </w:r>
      <w:r w:rsidRPr="005108E4">
        <w:rPr>
          <w:spacing w:val="-19"/>
          <w:sz w:val="24"/>
          <w:szCs w:val="24"/>
        </w:rPr>
        <w:t xml:space="preserve"> </w:t>
      </w:r>
      <w:r w:rsidRPr="005108E4">
        <w:rPr>
          <w:sz w:val="24"/>
          <w:szCs w:val="24"/>
        </w:rPr>
        <w:t>complete</w:t>
      </w:r>
      <w:r w:rsidRPr="005108E4">
        <w:rPr>
          <w:spacing w:val="-17"/>
          <w:sz w:val="24"/>
          <w:szCs w:val="24"/>
        </w:rPr>
        <w:t xml:space="preserve"> </w:t>
      </w:r>
      <w:r w:rsidRPr="005108E4">
        <w:rPr>
          <w:sz w:val="24"/>
          <w:szCs w:val="24"/>
        </w:rPr>
        <w:t>again</w:t>
      </w:r>
      <w:r w:rsidRPr="005108E4">
        <w:rPr>
          <w:spacing w:val="-17"/>
          <w:sz w:val="24"/>
          <w:szCs w:val="24"/>
        </w:rPr>
        <w:t xml:space="preserve"> </w:t>
      </w:r>
      <w:r w:rsidRPr="005108E4">
        <w:rPr>
          <w:sz w:val="24"/>
          <w:szCs w:val="24"/>
        </w:rPr>
        <w:t>and</w:t>
      </w:r>
      <w:r w:rsidRPr="005108E4">
        <w:rPr>
          <w:spacing w:val="-17"/>
          <w:sz w:val="24"/>
          <w:szCs w:val="24"/>
        </w:rPr>
        <w:t xml:space="preserve"> </w:t>
      </w:r>
      <w:r w:rsidRPr="005108E4">
        <w:rPr>
          <w:sz w:val="24"/>
          <w:szCs w:val="24"/>
        </w:rPr>
        <w:t>submitted</w:t>
      </w:r>
      <w:r w:rsidRPr="005108E4">
        <w:rPr>
          <w:spacing w:val="-16"/>
          <w:sz w:val="24"/>
          <w:szCs w:val="24"/>
        </w:rPr>
        <w:t xml:space="preserve"> </w:t>
      </w:r>
      <w:r w:rsidRPr="005108E4">
        <w:rPr>
          <w:sz w:val="24"/>
          <w:szCs w:val="24"/>
        </w:rPr>
        <w:t>to the Commission pursuant to M.G.L. c. 94G, §</w:t>
      </w:r>
      <w:r w:rsidRPr="005108E4">
        <w:rPr>
          <w:spacing w:val="-11"/>
          <w:sz w:val="24"/>
          <w:szCs w:val="24"/>
        </w:rPr>
        <w:t xml:space="preserve"> </w:t>
      </w:r>
      <w:r w:rsidRPr="005108E4">
        <w:rPr>
          <w:sz w:val="24"/>
          <w:szCs w:val="24"/>
        </w:rPr>
        <w:t>5(a).</w:t>
      </w:r>
    </w:p>
    <w:p w14:paraId="1604C2A1" w14:textId="77777777" w:rsidR="00DA2759" w:rsidRPr="005108E4" w:rsidRDefault="00DA2759">
      <w:pPr>
        <w:pStyle w:val="BodyText"/>
        <w:jc w:val="left"/>
        <w:rPr>
          <w:sz w:val="25"/>
        </w:rPr>
      </w:pPr>
    </w:p>
    <w:p w14:paraId="4FAB5AA0" w14:textId="77777777" w:rsidR="00DA2759" w:rsidRPr="005108E4" w:rsidRDefault="009A7511" w:rsidP="00AA45F2">
      <w:pPr>
        <w:pStyle w:val="ListParagraph"/>
        <w:numPr>
          <w:ilvl w:val="0"/>
          <w:numId w:val="50"/>
        </w:numPr>
        <w:tabs>
          <w:tab w:val="left" w:pos="1779"/>
        </w:tabs>
        <w:ind w:left="1778" w:hanging="459"/>
        <w:outlineLvl w:val="1"/>
        <w:rPr>
          <w:sz w:val="24"/>
        </w:rPr>
      </w:pPr>
      <w:r w:rsidRPr="005108E4">
        <w:rPr>
          <w:sz w:val="24"/>
          <w:u w:val="single"/>
        </w:rPr>
        <w:t>Action on Completed</w:t>
      </w:r>
      <w:r w:rsidRPr="005108E4">
        <w:rPr>
          <w:spacing w:val="-4"/>
          <w:sz w:val="24"/>
          <w:u w:val="single"/>
        </w:rPr>
        <w:t xml:space="preserve"> </w:t>
      </w:r>
      <w:r w:rsidRPr="005108E4">
        <w:rPr>
          <w:sz w:val="24"/>
          <w:u w:val="single"/>
        </w:rPr>
        <w:t>Application</w:t>
      </w:r>
      <w:r w:rsidRPr="005108E4">
        <w:rPr>
          <w:sz w:val="24"/>
        </w:rPr>
        <w:t>.</w:t>
      </w:r>
    </w:p>
    <w:p w14:paraId="7BC0988B" w14:textId="77777777" w:rsidR="00DA2759" w:rsidRPr="005108E4" w:rsidRDefault="009A7511">
      <w:pPr>
        <w:pStyle w:val="ListParagraph"/>
        <w:numPr>
          <w:ilvl w:val="1"/>
          <w:numId w:val="50"/>
        </w:numPr>
        <w:tabs>
          <w:tab w:val="left" w:pos="2211"/>
        </w:tabs>
        <w:spacing w:before="5" w:line="242" w:lineRule="auto"/>
        <w:ind w:left="1675" w:right="116" w:firstLine="0"/>
        <w:rPr>
          <w:sz w:val="24"/>
        </w:rPr>
      </w:pPr>
      <w:r w:rsidRPr="005108E4">
        <w:rPr>
          <w:sz w:val="24"/>
        </w:rPr>
        <w:t>The Commission shall review applications from applicants in the order they were submitted as determined by the Commission's electronic licensing</w:t>
      </w:r>
      <w:r w:rsidRPr="005108E4">
        <w:rPr>
          <w:spacing w:val="-27"/>
          <w:sz w:val="24"/>
        </w:rPr>
        <w:t xml:space="preserve"> </w:t>
      </w:r>
      <w:r w:rsidRPr="005108E4">
        <w:rPr>
          <w:sz w:val="24"/>
        </w:rPr>
        <w:t>system.</w:t>
      </w:r>
    </w:p>
    <w:p w14:paraId="26A90655" w14:textId="77777777" w:rsidR="00DA2759" w:rsidRPr="005108E4" w:rsidRDefault="009A7511">
      <w:pPr>
        <w:pStyle w:val="ListParagraph"/>
        <w:numPr>
          <w:ilvl w:val="1"/>
          <w:numId w:val="50"/>
        </w:numPr>
        <w:tabs>
          <w:tab w:val="left" w:pos="2220"/>
        </w:tabs>
        <w:spacing w:before="1" w:line="242" w:lineRule="auto"/>
        <w:ind w:left="1675" w:right="117" w:firstLine="0"/>
        <w:rPr>
          <w:sz w:val="24"/>
        </w:rPr>
      </w:pPr>
      <w:r w:rsidRPr="005108E4">
        <w:rPr>
          <w:sz w:val="24"/>
        </w:rPr>
        <w:t xml:space="preserve">The Commission shall grant or deny a provisional License not later than 90 </w:t>
      </w:r>
      <w:r w:rsidRPr="005108E4">
        <w:rPr>
          <w:spacing w:val="-3"/>
          <w:sz w:val="24"/>
        </w:rPr>
        <w:t xml:space="preserve">days </w:t>
      </w:r>
      <w:r w:rsidRPr="005108E4">
        <w:rPr>
          <w:sz w:val="24"/>
        </w:rPr>
        <w:t>following notification to the applicant that all required packets are considered complete. Applicants shall be notified in writing</w:t>
      </w:r>
      <w:r w:rsidRPr="005108E4">
        <w:rPr>
          <w:spacing w:val="-9"/>
          <w:sz w:val="24"/>
        </w:rPr>
        <w:t xml:space="preserve"> </w:t>
      </w:r>
      <w:r w:rsidRPr="005108E4">
        <w:rPr>
          <w:sz w:val="24"/>
        </w:rPr>
        <w:t>that:</w:t>
      </w:r>
    </w:p>
    <w:p w14:paraId="3D64ABD8" w14:textId="77777777" w:rsidR="00DA2759" w:rsidRPr="005108E4" w:rsidRDefault="009A7511">
      <w:pPr>
        <w:pStyle w:val="ListParagraph"/>
        <w:numPr>
          <w:ilvl w:val="2"/>
          <w:numId w:val="50"/>
        </w:numPr>
        <w:tabs>
          <w:tab w:val="left" w:pos="2439"/>
        </w:tabs>
        <w:spacing w:before="2" w:line="244" w:lineRule="auto"/>
        <w:ind w:left="2035" w:right="117" w:firstLine="0"/>
        <w:rPr>
          <w:sz w:val="24"/>
        </w:rPr>
      </w:pPr>
      <w:r w:rsidRPr="005108E4">
        <w:rPr>
          <w:sz w:val="24"/>
        </w:rPr>
        <w:t>the applicant shall receive a provisional License which may be subject to further conditions as determined by the Commission;</w:t>
      </w:r>
      <w:r w:rsidRPr="005108E4">
        <w:rPr>
          <w:spacing w:val="-13"/>
          <w:sz w:val="24"/>
        </w:rPr>
        <w:t xml:space="preserve"> </w:t>
      </w:r>
      <w:r w:rsidRPr="005108E4">
        <w:rPr>
          <w:sz w:val="24"/>
        </w:rPr>
        <w:t>or</w:t>
      </w:r>
    </w:p>
    <w:p w14:paraId="5A214373" w14:textId="77777777" w:rsidR="00DA2759" w:rsidRPr="005108E4" w:rsidRDefault="009A7511">
      <w:pPr>
        <w:pStyle w:val="ListParagraph"/>
        <w:numPr>
          <w:ilvl w:val="2"/>
          <w:numId w:val="50"/>
        </w:numPr>
        <w:tabs>
          <w:tab w:val="left" w:pos="2446"/>
        </w:tabs>
        <w:spacing w:line="244" w:lineRule="auto"/>
        <w:ind w:left="2035" w:right="116" w:firstLine="0"/>
        <w:rPr>
          <w:sz w:val="24"/>
        </w:rPr>
      </w:pPr>
      <w:r w:rsidRPr="005108E4">
        <w:rPr>
          <w:sz w:val="24"/>
        </w:rPr>
        <w:t>the applicant has been denied a License. Denial shall include a statement of the reasons for the</w:t>
      </w:r>
      <w:r w:rsidRPr="005108E4">
        <w:rPr>
          <w:spacing w:val="-4"/>
          <w:sz w:val="24"/>
        </w:rPr>
        <w:t xml:space="preserve"> </w:t>
      </w:r>
      <w:r w:rsidRPr="005108E4">
        <w:rPr>
          <w:sz w:val="24"/>
        </w:rPr>
        <w:t>denial.</w:t>
      </w:r>
    </w:p>
    <w:p w14:paraId="492585A4" w14:textId="1B6CF7CB" w:rsidR="00DA2759" w:rsidRPr="005108E4" w:rsidRDefault="009A7511">
      <w:pPr>
        <w:pStyle w:val="ListParagraph"/>
        <w:numPr>
          <w:ilvl w:val="1"/>
          <w:numId w:val="50"/>
        </w:numPr>
        <w:tabs>
          <w:tab w:val="left" w:pos="2084"/>
        </w:tabs>
        <w:spacing w:line="244" w:lineRule="auto"/>
        <w:ind w:left="1675" w:right="110" w:firstLine="0"/>
        <w:rPr>
          <w:sz w:val="24"/>
        </w:rPr>
      </w:pPr>
      <w:r w:rsidRPr="005108E4">
        <w:rPr>
          <w:sz w:val="24"/>
          <w:szCs w:val="24"/>
        </w:rPr>
        <w:t>Failure</w:t>
      </w:r>
      <w:r w:rsidRPr="005108E4">
        <w:rPr>
          <w:spacing w:val="-18"/>
          <w:sz w:val="24"/>
          <w:szCs w:val="24"/>
        </w:rPr>
        <w:t xml:space="preserve"> </w:t>
      </w:r>
      <w:r w:rsidRPr="005108E4">
        <w:rPr>
          <w:sz w:val="24"/>
          <w:szCs w:val="24"/>
        </w:rPr>
        <w:t>of</w:t>
      </w:r>
      <w:r w:rsidRPr="005108E4">
        <w:rPr>
          <w:spacing w:val="-16"/>
          <w:sz w:val="24"/>
          <w:szCs w:val="24"/>
        </w:rPr>
        <w:t xml:space="preserve"> </w:t>
      </w:r>
      <w:r w:rsidRPr="005108E4">
        <w:rPr>
          <w:sz w:val="24"/>
          <w:szCs w:val="24"/>
        </w:rPr>
        <w:t>the</w:t>
      </w:r>
      <w:r w:rsidRPr="005108E4">
        <w:rPr>
          <w:spacing w:val="-17"/>
          <w:sz w:val="24"/>
          <w:szCs w:val="24"/>
        </w:rPr>
        <w:t xml:space="preserve"> </w:t>
      </w:r>
      <w:r w:rsidRPr="005108E4">
        <w:rPr>
          <w:sz w:val="24"/>
          <w:szCs w:val="24"/>
        </w:rPr>
        <w:t>applicant</w:t>
      </w:r>
      <w:r w:rsidRPr="005108E4">
        <w:rPr>
          <w:spacing w:val="-16"/>
          <w:sz w:val="24"/>
          <w:szCs w:val="24"/>
        </w:rPr>
        <w:t xml:space="preserve"> </w:t>
      </w:r>
      <w:r w:rsidRPr="005108E4">
        <w:rPr>
          <w:sz w:val="24"/>
          <w:szCs w:val="24"/>
        </w:rPr>
        <w:t>to</w:t>
      </w:r>
      <w:r w:rsidRPr="005108E4">
        <w:rPr>
          <w:spacing w:val="-16"/>
          <w:sz w:val="24"/>
          <w:szCs w:val="24"/>
        </w:rPr>
        <w:t xml:space="preserve"> </w:t>
      </w:r>
      <w:r w:rsidRPr="005108E4">
        <w:rPr>
          <w:sz w:val="24"/>
          <w:szCs w:val="24"/>
        </w:rPr>
        <w:t>complete</w:t>
      </w:r>
      <w:r w:rsidRPr="005108E4">
        <w:rPr>
          <w:spacing w:val="-17"/>
          <w:sz w:val="24"/>
          <w:szCs w:val="24"/>
        </w:rPr>
        <w:t xml:space="preserve"> </w:t>
      </w:r>
      <w:r w:rsidRPr="005108E4">
        <w:rPr>
          <w:sz w:val="24"/>
          <w:szCs w:val="24"/>
        </w:rPr>
        <w:t>the</w:t>
      </w:r>
      <w:r w:rsidRPr="005108E4">
        <w:rPr>
          <w:spacing w:val="-17"/>
          <w:sz w:val="24"/>
          <w:szCs w:val="24"/>
        </w:rPr>
        <w:t xml:space="preserve"> </w:t>
      </w:r>
      <w:r w:rsidRPr="005108E4">
        <w:rPr>
          <w:sz w:val="24"/>
          <w:szCs w:val="24"/>
        </w:rPr>
        <w:t>application</w:t>
      </w:r>
      <w:r w:rsidRPr="005108E4">
        <w:rPr>
          <w:spacing w:val="-17"/>
          <w:sz w:val="24"/>
          <w:szCs w:val="24"/>
        </w:rPr>
        <w:t xml:space="preserve"> </w:t>
      </w:r>
      <w:r w:rsidRPr="005108E4">
        <w:rPr>
          <w:sz w:val="24"/>
          <w:szCs w:val="24"/>
        </w:rPr>
        <w:t>process</w:t>
      </w:r>
      <w:r w:rsidRPr="005108E4">
        <w:rPr>
          <w:spacing w:val="-18"/>
          <w:sz w:val="24"/>
          <w:szCs w:val="24"/>
        </w:rPr>
        <w:t xml:space="preserve"> </w:t>
      </w:r>
      <w:r w:rsidRPr="005108E4">
        <w:rPr>
          <w:sz w:val="24"/>
          <w:szCs w:val="24"/>
        </w:rPr>
        <w:t>within</w:t>
      </w:r>
      <w:r w:rsidRPr="005108E4">
        <w:rPr>
          <w:spacing w:val="-18"/>
          <w:sz w:val="24"/>
          <w:szCs w:val="24"/>
        </w:rPr>
        <w:t xml:space="preserve"> </w:t>
      </w:r>
      <w:r w:rsidRPr="005108E4">
        <w:rPr>
          <w:sz w:val="24"/>
          <w:szCs w:val="24"/>
        </w:rPr>
        <w:t>the</w:t>
      </w:r>
      <w:r w:rsidRPr="005108E4">
        <w:rPr>
          <w:spacing w:val="-19"/>
          <w:sz w:val="24"/>
          <w:szCs w:val="24"/>
        </w:rPr>
        <w:t xml:space="preserve"> </w:t>
      </w:r>
      <w:r w:rsidRPr="005108E4">
        <w:rPr>
          <w:sz w:val="24"/>
          <w:szCs w:val="24"/>
        </w:rPr>
        <w:t>time</w:t>
      </w:r>
      <w:r w:rsidRPr="005108E4">
        <w:rPr>
          <w:spacing w:val="-17"/>
          <w:sz w:val="24"/>
          <w:szCs w:val="24"/>
        </w:rPr>
        <w:t xml:space="preserve"> </w:t>
      </w:r>
      <w:r w:rsidRPr="005108E4">
        <w:rPr>
          <w:sz w:val="24"/>
          <w:szCs w:val="24"/>
        </w:rPr>
        <w:t>specified</w:t>
      </w:r>
      <w:r w:rsidRPr="005108E4">
        <w:rPr>
          <w:spacing w:val="-16"/>
          <w:sz w:val="24"/>
          <w:szCs w:val="24"/>
        </w:rPr>
        <w:t xml:space="preserve"> </w:t>
      </w:r>
      <w:r w:rsidRPr="005108E4">
        <w:rPr>
          <w:sz w:val="24"/>
          <w:szCs w:val="24"/>
        </w:rPr>
        <w:t>by the</w:t>
      </w:r>
      <w:r w:rsidRPr="005108E4">
        <w:rPr>
          <w:spacing w:val="-5"/>
          <w:sz w:val="24"/>
          <w:szCs w:val="24"/>
        </w:rPr>
        <w:t xml:space="preserve"> </w:t>
      </w:r>
      <w:r w:rsidRPr="005108E4">
        <w:rPr>
          <w:sz w:val="24"/>
          <w:szCs w:val="24"/>
        </w:rPr>
        <w:t>Commission</w:t>
      </w:r>
      <w:r w:rsidRPr="005108E4">
        <w:rPr>
          <w:spacing w:val="-4"/>
          <w:sz w:val="24"/>
          <w:szCs w:val="24"/>
        </w:rPr>
        <w:t xml:space="preserve"> </w:t>
      </w:r>
      <w:r w:rsidRPr="005108E4">
        <w:rPr>
          <w:sz w:val="24"/>
          <w:szCs w:val="24"/>
        </w:rPr>
        <w:t>in</w:t>
      </w:r>
      <w:r w:rsidRPr="005108E4">
        <w:rPr>
          <w:spacing w:val="-3"/>
          <w:sz w:val="24"/>
          <w:szCs w:val="24"/>
        </w:rPr>
        <w:t xml:space="preserve"> </w:t>
      </w:r>
      <w:r w:rsidRPr="005108E4">
        <w:rPr>
          <w:sz w:val="24"/>
          <w:szCs w:val="24"/>
        </w:rPr>
        <w:t>the</w:t>
      </w:r>
      <w:r w:rsidRPr="005108E4">
        <w:rPr>
          <w:spacing w:val="-5"/>
          <w:sz w:val="24"/>
          <w:szCs w:val="24"/>
        </w:rPr>
        <w:t xml:space="preserve"> </w:t>
      </w:r>
      <w:r w:rsidRPr="005108E4">
        <w:rPr>
          <w:sz w:val="24"/>
          <w:szCs w:val="24"/>
        </w:rPr>
        <w:t>application</w:t>
      </w:r>
      <w:r w:rsidRPr="005108E4">
        <w:rPr>
          <w:spacing w:val="-3"/>
          <w:sz w:val="24"/>
          <w:szCs w:val="24"/>
        </w:rPr>
        <w:t xml:space="preserve"> </w:t>
      </w:r>
      <w:r w:rsidRPr="005108E4">
        <w:rPr>
          <w:sz w:val="24"/>
          <w:szCs w:val="24"/>
        </w:rPr>
        <w:t>instructions</w:t>
      </w:r>
      <w:r w:rsidRPr="005108E4">
        <w:rPr>
          <w:spacing w:val="-3"/>
          <w:sz w:val="24"/>
          <w:szCs w:val="24"/>
        </w:rPr>
        <w:t xml:space="preserve"> </w:t>
      </w:r>
      <w:r w:rsidRPr="005108E4">
        <w:rPr>
          <w:sz w:val="24"/>
          <w:szCs w:val="24"/>
        </w:rPr>
        <w:t>shall</w:t>
      </w:r>
      <w:r w:rsidRPr="005108E4">
        <w:rPr>
          <w:spacing w:val="-3"/>
          <w:sz w:val="24"/>
          <w:szCs w:val="24"/>
        </w:rPr>
        <w:t xml:space="preserve"> </w:t>
      </w:r>
      <w:r w:rsidRPr="005108E4">
        <w:rPr>
          <w:sz w:val="24"/>
          <w:szCs w:val="24"/>
        </w:rPr>
        <w:t>be</w:t>
      </w:r>
      <w:r w:rsidRPr="005108E4">
        <w:rPr>
          <w:spacing w:val="-4"/>
          <w:sz w:val="24"/>
          <w:szCs w:val="24"/>
        </w:rPr>
        <w:t xml:space="preserve"> </w:t>
      </w:r>
      <w:r w:rsidRPr="005108E4">
        <w:rPr>
          <w:sz w:val="24"/>
          <w:szCs w:val="24"/>
        </w:rPr>
        <w:t>grounds</w:t>
      </w:r>
      <w:r w:rsidRPr="005108E4">
        <w:rPr>
          <w:spacing w:val="-3"/>
          <w:sz w:val="24"/>
          <w:szCs w:val="24"/>
        </w:rPr>
        <w:t xml:space="preserve"> </w:t>
      </w:r>
      <w:r w:rsidRPr="005108E4">
        <w:rPr>
          <w:sz w:val="24"/>
          <w:szCs w:val="24"/>
        </w:rPr>
        <w:t>for</w:t>
      </w:r>
      <w:r w:rsidRPr="005108E4">
        <w:rPr>
          <w:spacing w:val="-3"/>
          <w:sz w:val="24"/>
          <w:szCs w:val="24"/>
        </w:rPr>
        <w:t xml:space="preserve"> </w:t>
      </w:r>
      <w:r w:rsidRPr="005108E4">
        <w:rPr>
          <w:sz w:val="24"/>
          <w:szCs w:val="24"/>
        </w:rPr>
        <w:t>denial</w:t>
      </w:r>
      <w:r w:rsidRPr="005108E4">
        <w:rPr>
          <w:spacing w:val="-3"/>
          <w:sz w:val="24"/>
          <w:szCs w:val="24"/>
        </w:rPr>
        <w:t xml:space="preserve"> </w:t>
      </w:r>
      <w:r w:rsidRPr="005108E4">
        <w:rPr>
          <w:sz w:val="24"/>
          <w:szCs w:val="24"/>
        </w:rPr>
        <w:t>of</w:t>
      </w:r>
      <w:r w:rsidRPr="005108E4">
        <w:rPr>
          <w:spacing w:val="-4"/>
          <w:sz w:val="24"/>
          <w:szCs w:val="24"/>
        </w:rPr>
        <w:t xml:space="preserve"> </w:t>
      </w:r>
      <w:r w:rsidRPr="005108E4">
        <w:rPr>
          <w:sz w:val="24"/>
          <w:szCs w:val="24"/>
        </w:rPr>
        <w:t>a</w:t>
      </w:r>
      <w:r w:rsidRPr="005108E4">
        <w:rPr>
          <w:spacing w:val="-4"/>
          <w:sz w:val="24"/>
          <w:szCs w:val="24"/>
        </w:rPr>
        <w:t xml:space="preserve"> </w:t>
      </w:r>
      <w:r w:rsidRPr="005108E4">
        <w:rPr>
          <w:sz w:val="24"/>
          <w:szCs w:val="24"/>
        </w:rPr>
        <w:t>License.</w:t>
      </w:r>
    </w:p>
    <w:p w14:paraId="3F84CFE0" w14:textId="77777777" w:rsidR="00DA2759" w:rsidRPr="005108E4" w:rsidRDefault="00DA2759">
      <w:pPr>
        <w:pStyle w:val="BodyText"/>
        <w:spacing w:before="5"/>
        <w:jc w:val="left"/>
        <w:rPr>
          <w:sz w:val="23"/>
        </w:rPr>
      </w:pPr>
    </w:p>
    <w:p w14:paraId="6527A268" w14:textId="77777777" w:rsidR="00DA2759" w:rsidRPr="005108E4" w:rsidRDefault="009A7511" w:rsidP="00AA45F2">
      <w:pPr>
        <w:pStyle w:val="ListParagraph"/>
        <w:numPr>
          <w:ilvl w:val="0"/>
          <w:numId w:val="50"/>
        </w:numPr>
        <w:tabs>
          <w:tab w:val="left" w:pos="1779"/>
        </w:tabs>
        <w:ind w:left="1778" w:hanging="460"/>
        <w:outlineLvl w:val="1"/>
        <w:rPr>
          <w:sz w:val="24"/>
        </w:rPr>
      </w:pPr>
      <w:r w:rsidRPr="005108E4">
        <w:rPr>
          <w:sz w:val="24"/>
          <w:u w:val="single"/>
        </w:rPr>
        <w:t>Action on Application Submissions under 935 CMR</w:t>
      </w:r>
      <w:r w:rsidRPr="005108E4">
        <w:rPr>
          <w:spacing w:val="-10"/>
          <w:sz w:val="24"/>
          <w:u w:val="single"/>
        </w:rPr>
        <w:t xml:space="preserve"> </w:t>
      </w:r>
      <w:r w:rsidRPr="005108E4">
        <w:rPr>
          <w:sz w:val="24"/>
          <w:u w:val="single"/>
        </w:rPr>
        <w:t>501.101(2)</w:t>
      </w:r>
      <w:r w:rsidRPr="005108E4">
        <w:rPr>
          <w:sz w:val="24"/>
        </w:rPr>
        <w:t>.</w:t>
      </w:r>
    </w:p>
    <w:p w14:paraId="3C8E6E69" w14:textId="77777777" w:rsidR="00DA2759" w:rsidRPr="005108E4" w:rsidRDefault="009A7511">
      <w:pPr>
        <w:pStyle w:val="ListParagraph"/>
        <w:numPr>
          <w:ilvl w:val="1"/>
          <w:numId w:val="50"/>
        </w:numPr>
        <w:tabs>
          <w:tab w:val="left" w:pos="2127"/>
        </w:tabs>
        <w:spacing w:before="2" w:line="244" w:lineRule="auto"/>
        <w:ind w:left="1675" w:right="116" w:firstLine="0"/>
        <w:rPr>
          <w:sz w:val="24"/>
        </w:rPr>
      </w:pPr>
      <w:r w:rsidRPr="005108E4">
        <w:rPr>
          <w:sz w:val="24"/>
        </w:rPr>
        <w:t>The Commission shall not consider an application that is submitted after the due date specified.</w:t>
      </w:r>
    </w:p>
    <w:p w14:paraId="3F2E8AEF" w14:textId="77777777" w:rsidR="00DA2759" w:rsidRPr="005108E4" w:rsidRDefault="009A7511">
      <w:pPr>
        <w:pStyle w:val="ListParagraph"/>
        <w:numPr>
          <w:ilvl w:val="2"/>
          <w:numId w:val="50"/>
        </w:numPr>
        <w:tabs>
          <w:tab w:val="left" w:pos="2468"/>
        </w:tabs>
        <w:spacing w:line="242" w:lineRule="auto"/>
        <w:ind w:left="2035" w:right="118" w:firstLine="0"/>
        <w:rPr>
          <w:sz w:val="24"/>
        </w:rPr>
      </w:pPr>
      <w:r w:rsidRPr="005108E4">
        <w:rPr>
          <w:sz w:val="24"/>
        </w:rPr>
        <w:t>An applicant that has submitted an Application of Intent shall be invited to the Management and Operations Profile phase within six months of November 1, 2019. Failure to do so will result in the expiration of the</w:t>
      </w:r>
      <w:r w:rsidRPr="005108E4">
        <w:rPr>
          <w:spacing w:val="-18"/>
          <w:sz w:val="24"/>
        </w:rPr>
        <w:t xml:space="preserve"> </w:t>
      </w:r>
      <w:r w:rsidRPr="005108E4">
        <w:rPr>
          <w:sz w:val="24"/>
        </w:rPr>
        <w:t>application.</w:t>
      </w:r>
    </w:p>
    <w:p w14:paraId="7794D607" w14:textId="77777777" w:rsidR="00DA2759" w:rsidRPr="005108E4" w:rsidRDefault="009A7511">
      <w:pPr>
        <w:pStyle w:val="ListParagraph"/>
        <w:numPr>
          <w:ilvl w:val="2"/>
          <w:numId w:val="50"/>
        </w:numPr>
        <w:tabs>
          <w:tab w:val="left" w:pos="2396"/>
        </w:tabs>
        <w:spacing w:line="242" w:lineRule="auto"/>
        <w:ind w:left="2035" w:right="117" w:firstLine="0"/>
        <w:rPr>
          <w:sz w:val="24"/>
        </w:rPr>
      </w:pPr>
      <w:r w:rsidRPr="005108E4">
        <w:rPr>
          <w:sz w:val="24"/>
        </w:rPr>
        <w:t>An</w:t>
      </w:r>
      <w:r w:rsidRPr="005108E4">
        <w:rPr>
          <w:spacing w:val="-5"/>
          <w:sz w:val="24"/>
        </w:rPr>
        <w:t xml:space="preserve"> </w:t>
      </w:r>
      <w:r w:rsidRPr="005108E4">
        <w:rPr>
          <w:sz w:val="24"/>
        </w:rPr>
        <w:t>applicant</w:t>
      </w:r>
      <w:r w:rsidRPr="005108E4">
        <w:rPr>
          <w:spacing w:val="-4"/>
          <w:sz w:val="24"/>
        </w:rPr>
        <w:t xml:space="preserve"> </w:t>
      </w:r>
      <w:r w:rsidRPr="005108E4">
        <w:rPr>
          <w:sz w:val="24"/>
        </w:rPr>
        <w:t>that</w:t>
      </w:r>
      <w:r w:rsidRPr="005108E4">
        <w:rPr>
          <w:spacing w:val="-4"/>
          <w:sz w:val="24"/>
        </w:rPr>
        <w:t xml:space="preserve"> </w:t>
      </w:r>
      <w:r w:rsidRPr="005108E4">
        <w:rPr>
          <w:sz w:val="24"/>
        </w:rPr>
        <w:t>has</w:t>
      </w:r>
      <w:r w:rsidRPr="005108E4">
        <w:rPr>
          <w:spacing w:val="-4"/>
          <w:sz w:val="24"/>
        </w:rPr>
        <w:t xml:space="preserve"> </w:t>
      </w:r>
      <w:r w:rsidRPr="005108E4">
        <w:rPr>
          <w:sz w:val="24"/>
        </w:rPr>
        <w:t>been</w:t>
      </w:r>
      <w:r w:rsidRPr="005108E4">
        <w:rPr>
          <w:spacing w:val="-5"/>
          <w:sz w:val="24"/>
        </w:rPr>
        <w:t xml:space="preserve"> </w:t>
      </w:r>
      <w:r w:rsidRPr="005108E4">
        <w:rPr>
          <w:sz w:val="24"/>
        </w:rPr>
        <w:t>invited</w:t>
      </w:r>
      <w:r w:rsidRPr="005108E4">
        <w:rPr>
          <w:spacing w:val="-3"/>
          <w:sz w:val="24"/>
        </w:rPr>
        <w:t xml:space="preserve"> </w:t>
      </w:r>
      <w:r w:rsidRPr="005108E4">
        <w:rPr>
          <w:sz w:val="24"/>
        </w:rPr>
        <w:t>to</w:t>
      </w:r>
      <w:r w:rsidRPr="005108E4">
        <w:rPr>
          <w:spacing w:val="-2"/>
          <w:sz w:val="24"/>
        </w:rPr>
        <w:t xml:space="preserve"> </w:t>
      </w:r>
      <w:r w:rsidRPr="005108E4">
        <w:rPr>
          <w:sz w:val="24"/>
        </w:rPr>
        <w:t>the</w:t>
      </w:r>
      <w:r w:rsidRPr="005108E4">
        <w:rPr>
          <w:spacing w:val="-6"/>
          <w:sz w:val="24"/>
        </w:rPr>
        <w:t xml:space="preserve"> </w:t>
      </w:r>
      <w:r w:rsidRPr="005108E4">
        <w:rPr>
          <w:sz w:val="24"/>
        </w:rPr>
        <w:t>Management</w:t>
      </w:r>
      <w:r w:rsidRPr="005108E4">
        <w:rPr>
          <w:spacing w:val="-4"/>
          <w:sz w:val="24"/>
        </w:rPr>
        <w:t xml:space="preserve"> </w:t>
      </w:r>
      <w:r w:rsidRPr="005108E4">
        <w:rPr>
          <w:sz w:val="24"/>
        </w:rPr>
        <w:t>and</w:t>
      </w:r>
      <w:r w:rsidRPr="005108E4">
        <w:rPr>
          <w:spacing w:val="-5"/>
          <w:sz w:val="24"/>
        </w:rPr>
        <w:t xml:space="preserve"> </w:t>
      </w:r>
      <w:r w:rsidRPr="005108E4">
        <w:rPr>
          <w:sz w:val="24"/>
        </w:rPr>
        <w:t>Operations</w:t>
      </w:r>
      <w:r w:rsidRPr="005108E4">
        <w:rPr>
          <w:spacing w:val="-4"/>
          <w:sz w:val="24"/>
        </w:rPr>
        <w:t xml:space="preserve"> </w:t>
      </w:r>
      <w:r w:rsidRPr="005108E4">
        <w:rPr>
          <w:sz w:val="24"/>
        </w:rPr>
        <w:t>Profile</w:t>
      </w:r>
      <w:r w:rsidRPr="005108E4">
        <w:rPr>
          <w:spacing w:val="-5"/>
          <w:sz w:val="24"/>
        </w:rPr>
        <w:t xml:space="preserve"> </w:t>
      </w:r>
      <w:r w:rsidRPr="005108E4">
        <w:rPr>
          <w:sz w:val="24"/>
        </w:rPr>
        <w:t xml:space="preserve">shall submit the Management and Operations Profile within 45 </w:t>
      </w:r>
      <w:r w:rsidRPr="005108E4">
        <w:rPr>
          <w:spacing w:val="-3"/>
          <w:sz w:val="24"/>
        </w:rPr>
        <w:t xml:space="preserve">days </w:t>
      </w:r>
      <w:r w:rsidRPr="005108E4">
        <w:rPr>
          <w:sz w:val="24"/>
        </w:rPr>
        <w:t>of the invite. Failure to do so will result in the expiration of the</w:t>
      </w:r>
      <w:r w:rsidRPr="005108E4">
        <w:rPr>
          <w:spacing w:val="-12"/>
          <w:sz w:val="24"/>
        </w:rPr>
        <w:t xml:space="preserve"> </w:t>
      </w:r>
      <w:r w:rsidRPr="005108E4">
        <w:rPr>
          <w:sz w:val="24"/>
        </w:rPr>
        <w:t>application.</w:t>
      </w:r>
    </w:p>
    <w:p w14:paraId="23E3B744" w14:textId="77777777" w:rsidR="00DA2759" w:rsidRPr="005108E4" w:rsidRDefault="009A7511">
      <w:pPr>
        <w:pStyle w:val="ListParagraph"/>
        <w:numPr>
          <w:ilvl w:val="2"/>
          <w:numId w:val="50"/>
        </w:numPr>
        <w:tabs>
          <w:tab w:val="left" w:pos="2396"/>
        </w:tabs>
        <w:spacing w:before="2" w:line="242" w:lineRule="auto"/>
        <w:ind w:left="2035" w:right="117" w:firstLine="0"/>
        <w:rPr>
          <w:sz w:val="24"/>
        </w:rPr>
      </w:pPr>
      <w:r w:rsidRPr="005108E4">
        <w:rPr>
          <w:sz w:val="24"/>
        </w:rPr>
        <w:t>An</w:t>
      </w:r>
      <w:r w:rsidRPr="005108E4">
        <w:rPr>
          <w:spacing w:val="-5"/>
          <w:sz w:val="24"/>
        </w:rPr>
        <w:t xml:space="preserve"> </w:t>
      </w:r>
      <w:r w:rsidRPr="005108E4">
        <w:rPr>
          <w:sz w:val="24"/>
        </w:rPr>
        <w:t>applicant</w:t>
      </w:r>
      <w:r w:rsidRPr="005108E4">
        <w:rPr>
          <w:spacing w:val="-4"/>
          <w:sz w:val="24"/>
        </w:rPr>
        <w:t xml:space="preserve"> </w:t>
      </w:r>
      <w:r w:rsidRPr="005108E4">
        <w:rPr>
          <w:sz w:val="24"/>
        </w:rPr>
        <w:t>that</w:t>
      </w:r>
      <w:r w:rsidRPr="005108E4">
        <w:rPr>
          <w:spacing w:val="-4"/>
          <w:sz w:val="24"/>
        </w:rPr>
        <w:t xml:space="preserve"> </w:t>
      </w:r>
      <w:r w:rsidRPr="005108E4">
        <w:rPr>
          <w:sz w:val="24"/>
        </w:rPr>
        <w:t>has</w:t>
      </w:r>
      <w:r w:rsidRPr="005108E4">
        <w:rPr>
          <w:spacing w:val="-4"/>
          <w:sz w:val="24"/>
        </w:rPr>
        <w:t xml:space="preserve"> </w:t>
      </w:r>
      <w:r w:rsidRPr="005108E4">
        <w:rPr>
          <w:sz w:val="24"/>
        </w:rPr>
        <w:t>been</w:t>
      </w:r>
      <w:r w:rsidRPr="005108E4">
        <w:rPr>
          <w:spacing w:val="-5"/>
          <w:sz w:val="24"/>
        </w:rPr>
        <w:t xml:space="preserve"> </w:t>
      </w:r>
      <w:r w:rsidRPr="005108E4">
        <w:rPr>
          <w:sz w:val="24"/>
        </w:rPr>
        <w:t>invited</w:t>
      </w:r>
      <w:r w:rsidRPr="005108E4">
        <w:rPr>
          <w:spacing w:val="-5"/>
          <w:sz w:val="24"/>
        </w:rPr>
        <w:t xml:space="preserve"> </w:t>
      </w:r>
      <w:r w:rsidRPr="005108E4">
        <w:rPr>
          <w:sz w:val="24"/>
        </w:rPr>
        <w:t>to</w:t>
      </w:r>
      <w:r w:rsidRPr="005108E4">
        <w:rPr>
          <w:spacing w:val="-5"/>
          <w:sz w:val="24"/>
        </w:rPr>
        <w:t xml:space="preserve"> </w:t>
      </w:r>
      <w:r w:rsidRPr="005108E4">
        <w:rPr>
          <w:sz w:val="24"/>
        </w:rPr>
        <w:t>the</w:t>
      </w:r>
      <w:r w:rsidRPr="005108E4">
        <w:rPr>
          <w:spacing w:val="-6"/>
          <w:sz w:val="24"/>
        </w:rPr>
        <w:t xml:space="preserve"> </w:t>
      </w:r>
      <w:r w:rsidRPr="005108E4">
        <w:rPr>
          <w:sz w:val="24"/>
        </w:rPr>
        <w:t>Management</w:t>
      </w:r>
      <w:r w:rsidRPr="005108E4">
        <w:rPr>
          <w:spacing w:val="-4"/>
          <w:sz w:val="24"/>
        </w:rPr>
        <w:t xml:space="preserve"> </w:t>
      </w:r>
      <w:r w:rsidRPr="005108E4">
        <w:rPr>
          <w:sz w:val="24"/>
        </w:rPr>
        <w:t>and</w:t>
      </w:r>
      <w:r w:rsidRPr="005108E4">
        <w:rPr>
          <w:spacing w:val="-2"/>
          <w:sz w:val="24"/>
        </w:rPr>
        <w:t xml:space="preserve"> </w:t>
      </w:r>
      <w:r w:rsidRPr="005108E4">
        <w:rPr>
          <w:sz w:val="24"/>
        </w:rPr>
        <w:t>Operations</w:t>
      </w:r>
      <w:r w:rsidRPr="005108E4">
        <w:rPr>
          <w:spacing w:val="-2"/>
          <w:sz w:val="24"/>
        </w:rPr>
        <w:t xml:space="preserve"> </w:t>
      </w:r>
      <w:r w:rsidRPr="005108E4">
        <w:rPr>
          <w:sz w:val="24"/>
        </w:rPr>
        <w:t>Profile</w:t>
      </w:r>
      <w:r w:rsidRPr="005108E4">
        <w:rPr>
          <w:spacing w:val="-6"/>
          <w:sz w:val="24"/>
        </w:rPr>
        <w:t xml:space="preserve"> </w:t>
      </w:r>
      <w:r w:rsidRPr="005108E4">
        <w:rPr>
          <w:sz w:val="24"/>
        </w:rPr>
        <w:t>shall be</w:t>
      </w:r>
      <w:r w:rsidRPr="005108E4">
        <w:rPr>
          <w:spacing w:val="-6"/>
          <w:sz w:val="24"/>
        </w:rPr>
        <w:t xml:space="preserve"> </w:t>
      </w:r>
      <w:r w:rsidRPr="005108E4">
        <w:rPr>
          <w:sz w:val="24"/>
        </w:rPr>
        <w:t>invited</w:t>
      </w:r>
      <w:r w:rsidRPr="005108E4">
        <w:rPr>
          <w:spacing w:val="-5"/>
          <w:sz w:val="24"/>
        </w:rPr>
        <w:t xml:space="preserve"> </w:t>
      </w:r>
      <w:r w:rsidRPr="005108E4">
        <w:rPr>
          <w:sz w:val="24"/>
        </w:rPr>
        <w:t>to</w:t>
      </w:r>
      <w:r w:rsidRPr="005108E4">
        <w:rPr>
          <w:spacing w:val="-3"/>
          <w:sz w:val="24"/>
        </w:rPr>
        <w:t xml:space="preserve"> </w:t>
      </w:r>
      <w:r w:rsidRPr="005108E4">
        <w:rPr>
          <w:sz w:val="24"/>
        </w:rPr>
        <w:t>submit</w:t>
      </w:r>
      <w:r w:rsidRPr="005108E4">
        <w:rPr>
          <w:spacing w:val="-2"/>
          <w:sz w:val="24"/>
        </w:rPr>
        <w:t xml:space="preserve"> </w:t>
      </w:r>
      <w:r w:rsidRPr="005108E4">
        <w:rPr>
          <w:sz w:val="24"/>
        </w:rPr>
        <w:t>a</w:t>
      </w:r>
      <w:r w:rsidRPr="005108E4">
        <w:rPr>
          <w:spacing w:val="-4"/>
          <w:sz w:val="24"/>
        </w:rPr>
        <w:t xml:space="preserve"> </w:t>
      </w:r>
      <w:r w:rsidRPr="005108E4">
        <w:rPr>
          <w:sz w:val="24"/>
        </w:rPr>
        <w:t>Siting</w:t>
      </w:r>
      <w:r w:rsidRPr="005108E4">
        <w:rPr>
          <w:spacing w:val="-5"/>
          <w:sz w:val="24"/>
        </w:rPr>
        <w:t xml:space="preserve"> </w:t>
      </w:r>
      <w:r w:rsidRPr="005108E4">
        <w:rPr>
          <w:sz w:val="24"/>
        </w:rPr>
        <w:t>Profile</w:t>
      </w:r>
      <w:r w:rsidRPr="005108E4">
        <w:rPr>
          <w:spacing w:val="-3"/>
          <w:sz w:val="24"/>
        </w:rPr>
        <w:t xml:space="preserve"> </w:t>
      </w:r>
      <w:r w:rsidRPr="005108E4">
        <w:rPr>
          <w:sz w:val="24"/>
        </w:rPr>
        <w:t>within</w:t>
      </w:r>
      <w:r w:rsidRPr="005108E4">
        <w:rPr>
          <w:spacing w:val="-3"/>
          <w:sz w:val="24"/>
        </w:rPr>
        <w:t xml:space="preserve"> </w:t>
      </w:r>
      <w:r w:rsidRPr="005108E4">
        <w:rPr>
          <w:sz w:val="24"/>
        </w:rPr>
        <w:t>12</w:t>
      </w:r>
      <w:r w:rsidRPr="005108E4">
        <w:rPr>
          <w:spacing w:val="-3"/>
          <w:sz w:val="24"/>
        </w:rPr>
        <w:t xml:space="preserve"> </w:t>
      </w:r>
      <w:r w:rsidRPr="005108E4">
        <w:rPr>
          <w:sz w:val="24"/>
        </w:rPr>
        <w:t>months</w:t>
      </w:r>
      <w:r w:rsidRPr="005108E4">
        <w:rPr>
          <w:spacing w:val="-2"/>
          <w:sz w:val="24"/>
        </w:rPr>
        <w:t xml:space="preserve"> </w:t>
      </w:r>
      <w:r w:rsidRPr="005108E4">
        <w:rPr>
          <w:sz w:val="24"/>
        </w:rPr>
        <w:t>of</w:t>
      </w:r>
      <w:r w:rsidRPr="005108E4">
        <w:rPr>
          <w:spacing w:val="-3"/>
          <w:sz w:val="24"/>
        </w:rPr>
        <w:t xml:space="preserve"> </w:t>
      </w:r>
      <w:r w:rsidRPr="005108E4">
        <w:rPr>
          <w:sz w:val="24"/>
        </w:rPr>
        <w:t>the</w:t>
      </w:r>
      <w:r w:rsidRPr="005108E4">
        <w:rPr>
          <w:spacing w:val="-4"/>
          <w:sz w:val="24"/>
        </w:rPr>
        <w:t xml:space="preserve"> </w:t>
      </w:r>
      <w:r w:rsidRPr="005108E4">
        <w:rPr>
          <w:sz w:val="24"/>
        </w:rPr>
        <w:t>invite</w:t>
      </w:r>
      <w:r w:rsidRPr="005108E4">
        <w:rPr>
          <w:spacing w:val="-6"/>
          <w:sz w:val="24"/>
        </w:rPr>
        <w:t xml:space="preserve"> </w:t>
      </w:r>
      <w:r w:rsidRPr="005108E4">
        <w:rPr>
          <w:sz w:val="24"/>
        </w:rPr>
        <w:t>to</w:t>
      </w:r>
      <w:r w:rsidRPr="005108E4">
        <w:rPr>
          <w:spacing w:val="-4"/>
          <w:sz w:val="24"/>
        </w:rPr>
        <w:t xml:space="preserve"> </w:t>
      </w:r>
      <w:r w:rsidRPr="005108E4">
        <w:rPr>
          <w:sz w:val="24"/>
        </w:rPr>
        <w:t>the</w:t>
      </w:r>
      <w:r w:rsidRPr="005108E4">
        <w:rPr>
          <w:spacing w:val="-6"/>
          <w:sz w:val="24"/>
        </w:rPr>
        <w:t xml:space="preserve"> </w:t>
      </w:r>
      <w:r w:rsidRPr="005108E4">
        <w:rPr>
          <w:sz w:val="24"/>
        </w:rPr>
        <w:t>Management and Operations Profile. Failure to do so will result in the expiration of the</w:t>
      </w:r>
      <w:r w:rsidRPr="005108E4">
        <w:rPr>
          <w:spacing w:val="-13"/>
          <w:sz w:val="24"/>
        </w:rPr>
        <w:t xml:space="preserve"> </w:t>
      </w:r>
      <w:r w:rsidRPr="005108E4">
        <w:rPr>
          <w:sz w:val="24"/>
        </w:rPr>
        <w:t>application.</w:t>
      </w:r>
    </w:p>
    <w:p w14:paraId="3745DDAB" w14:textId="55DF7033" w:rsidR="00DA2759" w:rsidRPr="005108E4" w:rsidRDefault="009A7511">
      <w:pPr>
        <w:pStyle w:val="ListParagraph"/>
        <w:numPr>
          <w:ilvl w:val="2"/>
          <w:numId w:val="50"/>
        </w:numPr>
        <w:tabs>
          <w:tab w:val="left" w:pos="2439"/>
        </w:tabs>
        <w:spacing w:before="3" w:line="242" w:lineRule="auto"/>
        <w:ind w:left="2035" w:right="118" w:firstLine="0"/>
        <w:rPr>
          <w:sz w:val="24"/>
        </w:rPr>
      </w:pPr>
      <w:r w:rsidRPr="005108E4">
        <w:rPr>
          <w:sz w:val="24"/>
        </w:rPr>
        <w:t>An applicant that has been invited to the Siting Profile shall obtain a provisional License</w:t>
      </w:r>
      <w:r w:rsidRPr="005108E4">
        <w:rPr>
          <w:spacing w:val="-6"/>
          <w:sz w:val="24"/>
        </w:rPr>
        <w:t xml:space="preserve"> </w:t>
      </w:r>
      <w:r w:rsidRPr="005108E4">
        <w:rPr>
          <w:sz w:val="24"/>
        </w:rPr>
        <w:t>within</w:t>
      </w:r>
      <w:r w:rsidRPr="005108E4">
        <w:rPr>
          <w:spacing w:val="-5"/>
          <w:sz w:val="24"/>
        </w:rPr>
        <w:t xml:space="preserve"> </w:t>
      </w:r>
      <w:r w:rsidRPr="005108E4">
        <w:rPr>
          <w:sz w:val="24"/>
        </w:rPr>
        <w:t>12</w:t>
      </w:r>
      <w:r w:rsidRPr="005108E4">
        <w:rPr>
          <w:spacing w:val="-5"/>
          <w:sz w:val="24"/>
        </w:rPr>
        <w:t xml:space="preserve"> </w:t>
      </w:r>
      <w:r w:rsidRPr="005108E4">
        <w:rPr>
          <w:sz w:val="24"/>
        </w:rPr>
        <w:t>months</w:t>
      </w:r>
      <w:r w:rsidRPr="005108E4">
        <w:rPr>
          <w:spacing w:val="-5"/>
          <w:sz w:val="24"/>
        </w:rPr>
        <w:t xml:space="preserve"> </w:t>
      </w:r>
      <w:r w:rsidRPr="005108E4">
        <w:rPr>
          <w:sz w:val="24"/>
        </w:rPr>
        <w:t>of</w:t>
      </w:r>
      <w:r w:rsidRPr="005108E4">
        <w:rPr>
          <w:spacing w:val="-6"/>
          <w:sz w:val="24"/>
        </w:rPr>
        <w:t xml:space="preserve"> </w:t>
      </w:r>
      <w:r w:rsidRPr="005108E4">
        <w:rPr>
          <w:sz w:val="24"/>
        </w:rPr>
        <w:t>the</w:t>
      </w:r>
      <w:r w:rsidRPr="005108E4">
        <w:rPr>
          <w:spacing w:val="-8"/>
          <w:sz w:val="24"/>
        </w:rPr>
        <w:t xml:space="preserve"> </w:t>
      </w:r>
      <w:r w:rsidRPr="005108E4">
        <w:rPr>
          <w:sz w:val="24"/>
        </w:rPr>
        <w:t>invite</w:t>
      </w:r>
      <w:r w:rsidRPr="005108E4">
        <w:rPr>
          <w:spacing w:val="-8"/>
          <w:sz w:val="24"/>
        </w:rPr>
        <w:t xml:space="preserve"> </w:t>
      </w:r>
      <w:r w:rsidRPr="005108E4">
        <w:rPr>
          <w:sz w:val="24"/>
        </w:rPr>
        <w:t>to</w:t>
      </w:r>
      <w:r w:rsidRPr="005108E4">
        <w:rPr>
          <w:spacing w:val="-7"/>
          <w:sz w:val="24"/>
        </w:rPr>
        <w:t xml:space="preserve"> </w:t>
      </w:r>
      <w:r w:rsidRPr="005108E4">
        <w:rPr>
          <w:sz w:val="24"/>
        </w:rPr>
        <w:t>the</w:t>
      </w:r>
      <w:r w:rsidRPr="005108E4">
        <w:rPr>
          <w:spacing w:val="-8"/>
          <w:sz w:val="24"/>
        </w:rPr>
        <w:t xml:space="preserve"> </w:t>
      </w:r>
      <w:r w:rsidRPr="005108E4">
        <w:rPr>
          <w:sz w:val="24"/>
        </w:rPr>
        <w:t>Siting</w:t>
      </w:r>
      <w:r w:rsidRPr="005108E4">
        <w:rPr>
          <w:spacing w:val="-10"/>
          <w:sz w:val="24"/>
        </w:rPr>
        <w:t xml:space="preserve"> </w:t>
      </w:r>
      <w:r w:rsidRPr="005108E4">
        <w:rPr>
          <w:sz w:val="24"/>
        </w:rPr>
        <w:t>Profile.</w:t>
      </w:r>
      <w:r w:rsidRPr="005108E4">
        <w:rPr>
          <w:spacing w:val="46"/>
          <w:sz w:val="24"/>
        </w:rPr>
        <w:t xml:space="preserve"> </w:t>
      </w:r>
      <w:r w:rsidRPr="005108E4">
        <w:rPr>
          <w:sz w:val="24"/>
        </w:rPr>
        <w:t>Failure</w:t>
      </w:r>
      <w:r w:rsidRPr="005108E4">
        <w:rPr>
          <w:spacing w:val="-8"/>
          <w:sz w:val="24"/>
        </w:rPr>
        <w:t xml:space="preserve"> </w:t>
      </w:r>
      <w:r w:rsidRPr="005108E4">
        <w:rPr>
          <w:sz w:val="24"/>
        </w:rPr>
        <w:t>to</w:t>
      </w:r>
      <w:r w:rsidRPr="005108E4">
        <w:rPr>
          <w:spacing w:val="-6"/>
          <w:sz w:val="24"/>
        </w:rPr>
        <w:t xml:space="preserve"> </w:t>
      </w:r>
      <w:r w:rsidRPr="005108E4">
        <w:rPr>
          <w:sz w:val="24"/>
        </w:rPr>
        <w:t>do</w:t>
      </w:r>
      <w:r w:rsidRPr="005108E4">
        <w:rPr>
          <w:spacing w:val="-7"/>
          <w:sz w:val="24"/>
        </w:rPr>
        <w:t xml:space="preserve"> </w:t>
      </w:r>
      <w:r w:rsidRPr="005108E4">
        <w:rPr>
          <w:sz w:val="24"/>
        </w:rPr>
        <w:t>so</w:t>
      </w:r>
      <w:r w:rsidRPr="005108E4">
        <w:rPr>
          <w:spacing w:val="-7"/>
          <w:sz w:val="24"/>
        </w:rPr>
        <w:t xml:space="preserve"> </w:t>
      </w:r>
      <w:r w:rsidRPr="005108E4">
        <w:rPr>
          <w:sz w:val="24"/>
        </w:rPr>
        <w:t>will</w:t>
      </w:r>
      <w:r w:rsidRPr="005108E4">
        <w:rPr>
          <w:spacing w:val="-4"/>
          <w:sz w:val="24"/>
        </w:rPr>
        <w:t xml:space="preserve"> </w:t>
      </w:r>
      <w:r w:rsidRPr="005108E4">
        <w:rPr>
          <w:sz w:val="24"/>
        </w:rPr>
        <w:t>result in the expiration of the</w:t>
      </w:r>
      <w:r w:rsidRPr="005108E4">
        <w:rPr>
          <w:spacing w:val="-8"/>
          <w:sz w:val="24"/>
        </w:rPr>
        <w:t xml:space="preserve"> </w:t>
      </w:r>
      <w:r w:rsidRPr="005108E4">
        <w:rPr>
          <w:sz w:val="24"/>
        </w:rPr>
        <w:t>application.</w:t>
      </w:r>
    </w:p>
    <w:p w14:paraId="18F3C021" w14:textId="77777777" w:rsidR="00DA2759" w:rsidRPr="005108E4" w:rsidRDefault="00DA2759">
      <w:pPr>
        <w:pStyle w:val="BodyText"/>
        <w:spacing w:before="7"/>
        <w:jc w:val="left"/>
      </w:pPr>
    </w:p>
    <w:p w14:paraId="5A1E6ED4" w14:textId="77777777" w:rsidR="00DA2759" w:rsidRPr="005108E4" w:rsidRDefault="009A7511">
      <w:pPr>
        <w:pStyle w:val="ListParagraph"/>
        <w:numPr>
          <w:ilvl w:val="1"/>
          <w:numId w:val="50"/>
        </w:numPr>
        <w:tabs>
          <w:tab w:val="left" w:pos="2192"/>
        </w:tabs>
        <w:spacing w:line="242" w:lineRule="auto"/>
        <w:ind w:left="1675" w:right="116" w:firstLine="0"/>
        <w:rPr>
          <w:sz w:val="24"/>
        </w:rPr>
      </w:pPr>
      <w:r w:rsidRPr="005108E4">
        <w:rPr>
          <w:sz w:val="24"/>
        </w:rPr>
        <w:t>Once the Application of Intent and Management and Operations Profile have been submitted,</w:t>
      </w:r>
      <w:r w:rsidRPr="005108E4">
        <w:rPr>
          <w:spacing w:val="-15"/>
          <w:sz w:val="24"/>
        </w:rPr>
        <w:t xml:space="preserve"> </w:t>
      </w:r>
      <w:r w:rsidRPr="005108E4">
        <w:rPr>
          <w:sz w:val="24"/>
        </w:rPr>
        <w:t>respectively,</w:t>
      </w:r>
      <w:r w:rsidRPr="005108E4">
        <w:rPr>
          <w:spacing w:val="-12"/>
          <w:sz w:val="24"/>
        </w:rPr>
        <w:t xml:space="preserve"> </w:t>
      </w:r>
      <w:r w:rsidRPr="005108E4">
        <w:rPr>
          <w:sz w:val="24"/>
        </w:rPr>
        <w:t>and</w:t>
      </w:r>
      <w:r w:rsidRPr="005108E4">
        <w:rPr>
          <w:spacing w:val="-12"/>
          <w:sz w:val="24"/>
        </w:rPr>
        <w:t xml:space="preserve"> </w:t>
      </w:r>
      <w:r w:rsidRPr="005108E4">
        <w:rPr>
          <w:sz w:val="24"/>
        </w:rPr>
        <w:t>deemed</w:t>
      </w:r>
      <w:r w:rsidRPr="005108E4">
        <w:rPr>
          <w:spacing w:val="-12"/>
          <w:sz w:val="24"/>
        </w:rPr>
        <w:t xml:space="preserve"> </w:t>
      </w:r>
      <w:r w:rsidRPr="005108E4">
        <w:rPr>
          <w:sz w:val="24"/>
        </w:rPr>
        <w:t>complete,</w:t>
      </w:r>
      <w:r w:rsidRPr="005108E4">
        <w:rPr>
          <w:spacing w:val="-14"/>
          <w:sz w:val="24"/>
        </w:rPr>
        <w:t xml:space="preserve"> </w:t>
      </w:r>
      <w:r w:rsidRPr="005108E4">
        <w:rPr>
          <w:sz w:val="24"/>
        </w:rPr>
        <w:t>the</w:t>
      </w:r>
      <w:r w:rsidRPr="005108E4">
        <w:rPr>
          <w:spacing w:val="-15"/>
          <w:sz w:val="24"/>
        </w:rPr>
        <w:t xml:space="preserve"> </w:t>
      </w:r>
      <w:r w:rsidRPr="005108E4">
        <w:rPr>
          <w:sz w:val="24"/>
        </w:rPr>
        <w:t>applicant</w:t>
      </w:r>
      <w:r w:rsidRPr="005108E4">
        <w:rPr>
          <w:spacing w:val="-14"/>
          <w:sz w:val="24"/>
        </w:rPr>
        <w:t xml:space="preserve"> </w:t>
      </w:r>
      <w:r w:rsidRPr="005108E4">
        <w:rPr>
          <w:sz w:val="24"/>
        </w:rPr>
        <w:t>will</w:t>
      </w:r>
      <w:r w:rsidRPr="005108E4">
        <w:rPr>
          <w:spacing w:val="-15"/>
          <w:sz w:val="24"/>
        </w:rPr>
        <w:t xml:space="preserve"> </w:t>
      </w:r>
      <w:r w:rsidRPr="005108E4">
        <w:rPr>
          <w:sz w:val="24"/>
        </w:rPr>
        <w:t>be</w:t>
      </w:r>
      <w:r w:rsidRPr="005108E4">
        <w:rPr>
          <w:spacing w:val="-15"/>
          <w:sz w:val="24"/>
        </w:rPr>
        <w:t xml:space="preserve"> </w:t>
      </w:r>
      <w:r w:rsidRPr="005108E4">
        <w:rPr>
          <w:sz w:val="24"/>
        </w:rPr>
        <w:t>invited</w:t>
      </w:r>
      <w:r w:rsidRPr="005108E4">
        <w:rPr>
          <w:spacing w:val="-14"/>
          <w:sz w:val="24"/>
        </w:rPr>
        <w:t xml:space="preserve"> </w:t>
      </w:r>
      <w:r w:rsidRPr="005108E4">
        <w:rPr>
          <w:sz w:val="24"/>
        </w:rPr>
        <w:t>by</w:t>
      </w:r>
      <w:r w:rsidRPr="005108E4">
        <w:rPr>
          <w:spacing w:val="-20"/>
          <w:sz w:val="24"/>
        </w:rPr>
        <w:t xml:space="preserve"> </w:t>
      </w:r>
      <w:r w:rsidRPr="005108E4">
        <w:rPr>
          <w:sz w:val="24"/>
        </w:rPr>
        <w:t>notice</w:t>
      </w:r>
      <w:r w:rsidRPr="005108E4">
        <w:rPr>
          <w:spacing w:val="-15"/>
          <w:sz w:val="24"/>
        </w:rPr>
        <w:t xml:space="preserve"> </w:t>
      </w:r>
      <w:r w:rsidRPr="005108E4">
        <w:rPr>
          <w:sz w:val="24"/>
        </w:rPr>
        <w:t>to</w:t>
      </w:r>
      <w:r w:rsidRPr="005108E4">
        <w:rPr>
          <w:spacing w:val="-14"/>
          <w:sz w:val="24"/>
        </w:rPr>
        <w:t xml:space="preserve"> </w:t>
      </w:r>
      <w:r w:rsidRPr="005108E4">
        <w:rPr>
          <w:sz w:val="24"/>
        </w:rPr>
        <w:t>the next stage of the</w:t>
      </w:r>
      <w:r w:rsidRPr="005108E4">
        <w:rPr>
          <w:spacing w:val="-6"/>
          <w:sz w:val="24"/>
        </w:rPr>
        <w:t xml:space="preserve"> </w:t>
      </w:r>
      <w:r w:rsidRPr="005108E4">
        <w:rPr>
          <w:sz w:val="24"/>
        </w:rPr>
        <w:t>application.</w:t>
      </w:r>
    </w:p>
    <w:p w14:paraId="5C8EA7BC" w14:textId="77777777" w:rsidR="00DA2759" w:rsidRPr="005108E4" w:rsidRDefault="009A7511">
      <w:pPr>
        <w:pStyle w:val="ListParagraph"/>
        <w:numPr>
          <w:ilvl w:val="1"/>
          <w:numId w:val="50"/>
        </w:numPr>
        <w:tabs>
          <w:tab w:val="left" w:pos="2141"/>
        </w:tabs>
        <w:spacing w:before="2" w:line="242" w:lineRule="auto"/>
        <w:ind w:left="1675" w:right="116" w:firstLine="0"/>
        <w:rPr>
          <w:sz w:val="24"/>
        </w:rPr>
      </w:pPr>
      <w:r w:rsidRPr="005108E4">
        <w:rPr>
          <w:sz w:val="24"/>
        </w:rPr>
        <w:t xml:space="preserve">Once the Siting Profile has been deemed complete, the applicant will receive notice. Notice and a copy of the completed application, to the extent permitted by law, will be forwarded to the municipality (or municipalities) in which the MTC will be located. The Commission shall request that the municipalities respond within 60 </w:t>
      </w:r>
      <w:r w:rsidRPr="005108E4">
        <w:rPr>
          <w:spacing w:val="-3"/>
          <w:sz w:val="24"/>
        </w:rPr>
        <w:t xml:space="preserve">days </w:t>
      </w:r>
      <w:r w:rsidRPr="005108E4">
        <w:rPr>
          <w:sz w:val="24"/>
        </w:rPr>
        <w:t>of the date of the correspondence</w:t>
      </w:r>
      <w:r w:rsidRPr="005108E4">
        <w:rPr>
          <w:spacing w:val="-14"/>
          <w:sz w:val="24"/>
        </w:rPr>
        <w:t xml:space="preserve"> </w:t>
      </w:r>
      <w:r w:rsidRPr="005108E4">
        <w:rPr>
          <w:sz w:val="24"/>
        </w:rPr>
        <w:t>that</w:t>
      </w:r>
      <w:r w:rsidRPr="005108E4">
        <w:rPr>
          <w:spacing w:val="-11"/>
          <w:sz w:val="24"/>
        </w:rPr>
        <w:t xml:space="preserve"> </w:t>
      </w:r>
      <w:r w:rsidRPr="005108E4">
        <w:rPr>
          <w:sz w:val="24"/>
        </w:rPr>
        <w:t>the</w:t>
      </w:r>
      <w:r w:rsidRPr="005108E4">
        <w:rPr>
          <w:spacing w:val="-13"/>
          <w:sz w:val="24"/>
        </w:rPr>
        <w:t xml:space="preserve"> </w:t>
      </w:r>
      <w:r w:rsidRPr="005108E4">
        <w:rPr>
          <w:sz w:val="24"/>
        </w:rPr>
        <w:t>applicant's</w:t>
      </w:r>
      <w:r w:rsidRPr="005108E4">
        <w:rPr>
          <w:spacing w:val="-13"/>
          <w:sz w:val="24"/>
        </w:rPr>
        <w:t xml:space="preserve"> </w:t>
      </w:r>
      <w:r w:rsidRPr="005108E4">
        <w:rPr>
          <w:sz w:val="24"/>
        </w:rPr>
        <w:t>proposed</w:t>
      </w:r>
      <w:r w:rsidRPr="005108E4">
        <w:rPr>
          <w:spacing w:val="-14"/>
          <w:sz w:val="24"/>
        </w:rPr>
        <w:t xml:space="preserve"> </w:t>
      </w:r>
      <w:r w:rsidRPr="005108E4">
        <w:rPr>
          <w:sz w:val="24"/>
        </w:rPr>
        <w:t>MTC</w:t>
      </w:r>
      <w:r w:rsidRPr="005108E4">
        <w:rPr>
          <w:spacing w:val="-13"/>
          <w:sz w:val="24"/>
        </w:rPr>
        <w:t xml:space="preserve"> </w:t>
      </w:r>
      <w:r w:rsidRPr="005108E4">
        <w:rPr>
          <w:sz w:val="24"/>
        </w:rPr>
        <w:t>is</w:t>
      </w:r>
      <w:r w:rsidRPr="005108E4">
        <w:rPr>
          <w:spacing w:val="-14"/>
          <w:sz w:val="24"/>
        </w:rPr>
        <w:t xml:space="preserve"> </w:t>
      </w:r>
      <w:r w:rsidRPr="005108E4">
        <w:rPr>
          <w:sz w:val="24"/>
        </w:rPr>
        <w:t>in</w:t>
      </w:r>
      <w:r w:rsidRPr="005108E4">
        <w:rPr>
          <w:spacing w:val="-14"/>
          <w:sz w:val="24"/>
        </w:rPr>
        <w:t xml:space="preserve"> </w:t>
      </w:r>
      <w:r w:rsidRPr="005108E4">
        <w:rPr>
          <w:sz w:val="24"/>
        </w:rPr>
        <w:t>compliance</w:t>
      </w:r>
      <w:r w:rsidRPr="005108E4">
        <w:rPr>
          <w:spacing w:val="-15"/>
          <w:sz w:val="24"/>
        </w:rPr>
        <w:t xml:space="preserve"> </w:t>
      </w:r>
      <w:r w:rsidRPr="005108E4">
        <w:rPr>
          <w:sz w:val="24"/>
        </w:rPr>
        <w:t>with</w:t>
      </w:r>
      <w:r w:rsidRPr="005108E4">
        <w:rPr>
          <w:spacing w:val="-12"/>
          <w:sz w:val="24"/>
        </w:rPr>
        <w:t xml:space="preserve"> </w:t>
      </w:r>
      <w:r w:rsidRPr="005108E4">
        <w:rPr>
          <w:sz w:val="24"/>
        </w:rPr>
        <w:t>municipal</w:t>
      </w:r>
      <w:r w:rsidRPr="005108E4">
        <w:rPr>
          <w:spacing w:val="-12"/>
          <w:sz w:val="24"/>
        </w:rPr>
        <w:t xml:space="preserve"> </w:t>
      </w:r>
      <w:r w:rsidRPr="005108E4">
        <w:rPr>
          <w:spacing w:val="-2"/>
          <w:sz w:val="24"/>
        </w:rPr>
        <w:t xml:space="preserve">bylaws </w:t>
      </w:r>
      <w:r w:rsidRPr="005108E4">
        <w:rPr>
          <w:sz w:val="24"/>
        </w:rPr>
        <w:t>or</w:t>
      </w:r>
      <w:r w:rsidRPr="005108E4">
        <w:rPr>
          <w:spacing w:val="-2"/>
          <w:sz w:val="24"/>
        </w:rPr>
        <w:t xml:space="preserve"> </w:t>
      </w:r>
      <w:r w:rsidRPr="005108E4">
        <w:rPr>
          <w:sz w:val="24"/>
        </w:rPr>
        <w:t>ordinances.</w:t>
      </w:r>
    </w:p>
    <w:p w14:paraId="67C5C6A3" w14:textId="77777777" w:rsidR="00DA2759" w:rsidRPr="005108E4" w:rsidRDefault="009A7511">
      <w:pPr>
        <w:pStyle w:val="ListParagraph"/>
        <w:numPr>
          <w:ilvl w:val="1"/>
          <w:numId w:val="50"/>
        </w:numPr>
        <w:tabs>
          <w:tab w:val="left" w:pos="2134"/>
        </w:tabs>
        <w:spacing w:before="5" w:line="242" w:lineRule="auto"/>
        <w:ind w:left="1675" w:right="117" w:firstLine="0"/>
        <w:rPr>
          <w:sz w:val="24"/>
        </w:rPr>
      </w:pPr>
      <w:r w:rsidRPr="005108E4">
        <w:rPr>
          <w:sz w:val="24"/>
        </w:rPr>
        <w:t>Failure</w:t>
      </w:r>
      <w:r w:rsidRPr="005108E4">
        <w:rPr>
          <w:spacing w:val="-6"/>
          <w:sz w:val="24"/>
        </w:rPr>
        <w:t xml:space="preserve"> </w:t>
      </w:r>
      <w:r w:rsidRPr="005108E4">
        <w:rPr>
          <w:sz w:val="24"/>
        </w:rPr>
        <w:t>of</w:t>
      </w:r>
      <w:r w:rsidRPr="005108E4">
        <w:rPr>
          <w:spacing w:val="-5"/>
          <w:sz w:val="24"/>
        </w:rPr>
        <w:t xml:space="preserve"> </w:t>
      </w:r>
      <w:r w:rsidRPr="005108E4">
        <w:rPr>
          <w:sz w:val="24"/>
        </w:rPr>
        <w:t>the</w:t>
      </w:r>
      <w:r w:rsidRPr="005108E4">
        <w:rPr>
          <w:spacing w:val="-5"/>
          <w:sz w:val="24"/>
        </w:rPr>
        <w:t xml:space="preserve"> </w:t>
      </w:r>
      <w:r w:rsidRPr="005108E4">
        <w:rPr>
          <w:sz w:val="24"/>
        </w:rPr>
        <w:t>applicant</w:t>
      </w:r>
      <w:r w:rsidRPr="005108E4">
        <w:rPr>
          <w:spacing w:val="-4"/>
          <w:sz w:val="24"/>
        </w:rPr>
        <w:t xml:space="preserve"> </w:t>
      </w:r>
      <w:r w:rsidRPr="005108E4">
        <w:rPr>
          <w:sz w:val="24"/>
        </w:rPr>
        <w:t>to</w:t>
      </w:r>
      <w:r w:rsidRPr="005108E4">
        <w:rPr>
          <w:spacing w:val="-5"/>
          <w:sz w:val="24"/>
        </w:rPr>
        <w:t xml:space="preserve"> </w:t>
      </w:r>
      <w:r w:rsidRPr="005108E4">
        <w:rPr>
          <w:sz w:val="24"/>
        </w:rPr>
        <w:t>adequately</w:t>
      </w:r>
      <w:r w:rsidRPr="005108E4">
        <w:rPr>
          <w:spacing w:val="-11"/>
          <w:sz w:val="24"/>
        </w:rPr>
        <w:t xml:space="preserve"> </w:t>
      </w:r>
      <w:r w:rsidRPr="005108E4">
        <w:rPr>
          <w:sz w:val="24"/>
        </w:rPr>
        <w:t>address</w:t>
      </w:r>
      <w:r w:rsidRPr="005108E4">
        <w:rPr>
          <w:spacing w:val="-3"/>
          <w:sz w:val="24"/>
        </w:rPr>
        <w:t xml:space="preserve"> </w:t>
      </w:r>
      <w:r w:rsidRPr="005108E4">
        <w:rPr>
          <w:sz w:val="24"/>
        </w:rPr>
        <w:t>all</w:t>
      </w:r>
      <w:r w:rsidRPr="005108E4">
        <w:rPr>
          <w:spacing w:val="-4"/>
          <w:sz w:val="24"/>
        </w:rPr>
        <w:t xml:space="preserve"> </w:t>
      </w:r>
      <w:r w:rsidRPr="005108E4">
        <w:rPr>
          <w:sz w:val="24"/>
        </w:rPr>
        <w:t>required</w:t>
      </w:r>
      <w:r w:rsidRPr="005108E4">
        <w:rPr>
          <w:spacing w:val="-2"/>
          <w:sz w:val="24"/>
        </w:rPr>
        <w:t xml:space="preserve"> </w:t>
      </w:r>
      <w:r w:rsidRPr="005108E4">
        <w:rPr>
          <w:sz w:val="24"/>
        </w:rPr>
        <w:t>items</w:t>
      </w:r>
      <w:r w:rsidRPr="005108E4">
        <w:rPr>
          <w:spacing w:val="-2"/>
          <w:sz w:val="24"/>
        </w:rPr>
        <w:t xml:space="preserve"> </w:t>
      </w:r>
      <w:r w:rsidRPr="005108E4">
        <w:rPr>
          <w:sz w:val="24"/>
        </w:rPr>
        <w:t>in</w:t>
      </w:r>
      <w:r w:rsidRPr="005108E4">
        <w:rPr>
          <w:spacing w:val="-1"/>
          <w:sz w:val="24"/>
        </w:rPr>
        <w:t xml:space="preserve"> </w:t>
      </w:r>
      <w:r w:rsidRPr="005108E4">
        <w:rPr>
          <w:sz w:val="24"/>
        </w:rPr>
        <w:t>its</w:t>
      </w:r>
      <w:r w:rsidRPr="005108E4">
        <w:rPr>
          <w:spacing w:val="-2"/>
          <w:sz w:val="24"/>
        </w:rPr>
        <w:t xml:space="preserve"> </w:t>
      </w:r>
      <w:r w:rsidRPr="005108E4">
        <w:rPr>
          <w:sz w:val="24"/>
        </w:rPr>
        <w:t>application</w:t>
      </w:r>
      <w:r w:rsidRPr="005108E4">
        <w:rPr>
          <w:spacing w:val="-2"/>
          <w:sz w:val="24"/>
        </w:rPr>
        <w:t xml:space="preserve"> </w:t>
      </w:r>
      <w:r w:rsidRPr="005108E4">
        <w:rPr>
          <w:sz w:val="24"/>
        </w:rPr>
        <w:t xml:space="preserve">will </w:t>
      </w:r>
      <w:r w:rsidRPr="005108E4">
        <w:rPr>
          <w:sz w:val="24"/>
        </w:rPr>
        <w:lastRenderedPageBreak/>
        <w:t>result in evaluation of the application as submitted. The applicant will not be permitted to provide supplemental materials, unless specifically requested by the</w:t>
      </w:r>
      <w:r w:rsidRPr="005108E4">
        <w:rPr>
          <w:spacing w:val="-38"/>
          <w:sz w:val="24"/>
        </w:rPr>
        <w:t xml:space="preserve"> </w:t>
      </w:r>
      <w:r w:rsidRPr="005108E4">
        <w:rPr>
          <w:sz w:val="24"/>
        </w:rPr>
        <w:t>Commission.</w:t>
      </w:r>
    </w:p>
    <w:p w14:paraId="29625846" w14:textId="77777777" w:rsidR="00DA2759" w:rsidRPr="005108E4" w:rsidRDefault="009A7511">
      <w:pPr>
        <w:pStyle w:val="ListParagraph"/>
        <w:numPr>
          <w:ilvl w:val="1"/>
          <w:numId w:val="50"/>
        </w:numPr>
        <w:tabs>
          <w:tab w:val="left" w:pos="2091"/>
        </w:tabs>
        <w:spacing w:before="4" w:line="242" w:lineRule="auto"/>
        <w:ind w:left="1675" w:right="117" w:firstLine="0"/>
        <w:rPr>
          <w:sz w:val="24"/>
        </w:rPr>
      </w:pPr>
      <w:r w:rsidRPr="005108E4">
        <w:rPr>
          <w:sz w:val="24"/>
        </w:rPr>
        <w:t>The</w:t>
      </w:r>
      <w:r w:rsidRPr="005108E4">
        <w:rPr>
          <w:spacing w:val="-15"/>
          <w:sz w:val="24"/>
        </w:rPr>
        <w:t xml:space="preserve"> </w:t>
      </w:r>
      <w:r w:rsidRPr="005108E4">
        <w:rPr>
          <w:sz w:val="24"/>
        </w:rPr>
        <w:t>Commission</w:t>
      </w:r>
      <w:r w:rsidRPr="005108E4">
        <w:rPr>
          <w:spacing w:val="-14"/>
          <w:sz w:val="24"/>
        </w:rPr>
        <w:t xml:space="preserve"> </w:t>
      </w:r>
      <w:r w:rsidRPr="005108E4">
        <w:rPr>
          <w:sz w:val="24"/>
        </w:rPr>
        <w:t>shall</w:t>
      </w:r>
      <w:r w:rsidRPr="005108E4">
        <w:rPr>
          <w:spacing w:val="-14"/>
          <w:sz w:val="24"/>
        </w:rPr>
        <w:t xml:space="preserve"> </w:t>
      </w:r>
      <w:r w:rsidRPr="005108E4">
        <w:rPr>
          <w:sz w:val="24"/>
        </w:rPr>
        <w:t>grant</w:t>
      </w:r>
      <w:r w:rsidRPr="005108E4">
        <w:rPr>
          <w:spacing w:val="-13"/>
          <w:sz w:val="24"/>
        </w:rPr>
        <w:t xml:space="preserve"> </w:t>
      </w:r>
      <w:r w:rsidRPr="005108E4">
        <w:rPr>
          <w:sz w:val="24"/>
        </w:rPr>
        <w:t>or</w:t>
      </w:r>
      <w:r w:rsidRPr="005108E4">
        <w:rPr>
          <w:spacing w:val="-12"/>
          <w:sz w:val="24"/>
        </w:rPr>
        <w:t xml:space="preserve"> </w:t>
      </w:r>
      <w:r w:rsidRPr="005108E4">
        <w:rPr>
          <w:sz w:val="24"/>
        </w:rPr>
        <w:t>deny</w:t>
      </w:r>
      <w:r w:rsidRPr="005108E4">
        <w:rPr>
          <w:spacing w:val="-19"/>
          <w:sz w:val="24"/>
        </w:rPr>
        <w:t xml:space="preserve"> </w:t>
      </w:r>
      <w:r w:rsidRPr="005108E4">
        <w:rPr>
          <w:sz w:val="24"/>
        </w:rPr>
        <w:t>a</w:t>
      </w:r>
      <w:r w:rsidRPr="005108E4">
        <w:rPr>
          <w:spacing w:val="-14"/>
          <w:sz w:val="24"/>
        </w:rPr>
        <w:t xml:space="preserve"> </w:t>
      </w:r>
      <w:r w:rsidRPr="005108E4">
        <w:rPr>
          <w:sz w:val="24"/>
        </w:rPr>
        <w:t>provisional</w:t>
      </w:r>
      <w:r w:rsidRPr="005108E4">
        <w:rPr>
          <w:spacing w:val="-14"/>
          <w:sz w:val="24"/>
        </w:rPr>
        <w:t xml:space="preserve"> </w:t>
      </w:r>
      <w:r w:rsidRPr="005108E4">
        <w:rPr>
          <w:sz w:val="24"/>
        </w:rPr>
        <w:t>License</w:t>
      </w:r>
      <w:r w:rsidRPr="005108E4">
        <w:rPr>
          <w:spacing w:val="-15"/>
          <w:sz w:val="24"/>
        </w:rPr>
        <w:t xml:space="preserve"> </w:t>
      </w:r>
      <w:r w:rsidRPr="005108E4">
        <w:rPr>
          <w:sz w:val="24"/>
        </w:rPr>
        <w:t>once</w:t>
      </w:r>
      <w:r w:rsidRPr="005108E4">
        <w:rPr>
          <w:spacing w:val="-14"/>
          <w:sz w:val="24"/>
        </w:rPr>
        <w:t xml:space="preserve"> </w:t>
      </w:r>
      <w:r w:rsidRPr="005108E4">
        <w:rPr>
          <w:sz w:val="24"/>
        </w:rPr>
        <w:t>the</w:t>
      </w:r>
      <w:r w:rsidRPr="005108E4">
        <w:rPr>
          <w:spacing w:val="-15"/>
          <w:sz w:val="24"/>
        </w:rPr>
        <w:t xml:space="preserve"> </w:t>
      </w:r>
      <w:r w:rsidRPr="005108E4">
        <w:rPr>
          <w:sz w:val="24"/>
        </w:rPr>
        <w:t>application,</w:t>
      </w:r>
      <w:r w:rsidRPr="005108E4">
        <w:rPr>
          <w:spacing w:val="-14"/>
          <w:sz w:val="24"/>
        </w:rPr>
        <w:t xml:space="preserve"> </w:t>
      </w:r>
      <w:r w:rsidRPr="005108E4">
        <w:rPr>
          <w:sz w:val="24"/>
        </w:rPr>
        <w:t>and</w:t>
      </w:r>
      <w:r w:rsidRPr="005108E4">
        <w:rPr>
          <w:spacing w:val="-14"/>
          <w:sz w:val="24"/>
        </w:rPr>
        <w:t xml:space="preserve"> </w:t>
      </w:r>
      <w:r w:rsidRPr="005108E4">
        <w:rPr>
          <w:sz w:val="24"/>
        </w:rPr>
        <w:t>all its sections, have been deemed complete and all third-party documentation has been reviewed. Applicants shall be notified in writing</w:t>
      </w:r>
      <w:r w:rsidRPr="005108E4">
        <w:rPr>
          <w:spacing w:val="-12"/>
          <w:sz w:val="24"/>
        </w:rPr>
        <w:t xml:space="preserve"> </w:t>
      </w:r>
      <w:r w:rsidRPr="005108E4">
        <w:rPr>
          <w:sz w:val="24"/>
        </w:rPr>
        <w:t>that:</w:t>
      </w:r>
    </w:p>
    <w:p w14:paraId="3CE12EFA" w14:textId="77777777" w:rsidR="00DA2759" w:rsidRPr="005108E4" w:rsidRDefault="009A7511">
      <w:pPr>
        <w:pStyle w:val="ListParagraph"/>
        <w:numPr>
          <w:ilvl w:val="2"/>
          <w:numId w:val="50"/>
        </w:numPr>
        <w:tabs>
          <w:tab w:val="left" w:pos="2424"/>
        </w:tabs>
        <w:spacing w:before="1" w:line="244" w:lineRule="auto"/>
        <w:ind w:left="2035" w:right="117" w:firstLine="0"/>
        <w:rPr>
          <w:sz w:val="24"/>
        </w:rPr>
      </w:pPr>
      <w:r w:rsidRPr="005108E4">
        <w:rPr>
          <w:sz w:val="24"/>
        </w:rPr>
        <w:t>The applicant shall receive a provisional License which may be subject to further conditions as determined by the Commission;</w:t>
      </w:r>
      <w:r w:rsidRPr="005108E4">
        <w:rPr>
          <w:spacing w:val="-13"/>
          <w:sz w:val="24"/>
        </w:rPr>
        <w:t xml:space="preserve"> </w:t>
      </w:r>
      <w:r w:rsidRPr="005108E4">
        <w:rPr>
          <w:sz w:val="24"/>
        </w:rPr>
        <w:t>or</w:t>
      </w:r>
    </w:p>
    <w:p w14:paraId="25D3F37B" w14:textId="77777777" w:rsidR="00DA2759" w:rsidRPr="005108E4" w:rsidRDefault="009A7511">
      <w:pPr>
        <w:pStyle w:val="ListParagraph"/>
        <w:numPr>
          <w:ilvl w:val="2"/>
          <w:numId w:val="50"/>
        </w:numPr>
        <w:tabs>
          <w:tab w:val="left" w:pos="2434"/>
        </w:tabs>
        <w:spacing w:line="244" w:lineRule="auto"/>
        <w:ind w:left="2035" w:right="116" w:firstLine="0"/>
        <w:rPr>
          <w:sz w:val="24"/>
        </w:rPr>
      </w:pPr>
      <w:r w:rsidRPr="005108E4">
        <w:rPr>
          <w:sz w:val="24"/>
        </w:rPr>
        <w:t>The applicant has been denied a License. Denial shall include a statement of the reasons for the</w:t>
      </w:r>
      <w:r w:rsidRPr="005108E4">
        <w:rPr>
          <w:spacing w:val="-4"/>
          <w:sz w:val="24"/>
        </w:rPr>
        <w:t xml:space="preserve"> </w:t>
      </w:r>
      <w:r w:rsidRPr="005108E4">
        <w:rPr>
          <w:sz w:val="24"/>
        </w:rPr>
        <w:t>denial.</w:t>
      </w:r>
    </w:p>
    <w:p w14:paraId="4F30742C" w14:textId="77777777" w:rsidR="00DA2759" w:rsidRPr="005108E4" w:rsidRDefault="009A7511">
      <w:pPr>
        <w:pStyle w:val="ListParagraph"/>
        <w:numPr>
          <w:ilvl w:val="1"/>
          <w:numId w:val="50"/>
        </w:numPr>
        <w:tabs>
          <w:tab w:val="left" w:pos="2122"/>
        </w:tabs>
        <w:spacing w:line="244" w:lineRule="auto"/>
        <w:ind w:left="1675" w:right="116" w:firstLine="0"/>
        <w:rPr>
          <w:sz w:val="24"/>
        </w:rPr>
      </w:pPr>
      <w:r w:rsidRPr="005108E4">
        <w:rPr>
          <w:sz w:val="24"/>
        </w:rPr>
        <w:t>935 CMR 501.103 shall apply to all applicants that are granted a provisional License under 935 CMR</w:t>
      </w:r>
      <w:r w:rsidRPr="005108E4">
        <w:rPr>
          <w:spacing w:val="-3"/>
          <w:sz w:val="24"/>
        </w:rPr>
        <w:t xml:space="preserve"> </w:t>
      </w:r>
      <w:r w:rsidRPr="005108E4">
        <w:rPr>
          <w:sz w:val="24"/>
        </w:rPr>
        <w:t>501.101.</w:t>
      </w:r>
    </w:p>
    <w:p w14:paraId="10E5A88F" w14:textId="77777777" w:rsidR="00DA2759" w:rsidRPr="005108E4" w:rsidRDefault="00DA2759">
      <w:pPr>
        <w:pStyle w:val="BodyText"/>
        <w:spacing w:before="5"/>
        <w:jc w:val="left"/>
        <w:rPr>
          <w:sz w:val="23"/>
        </w:rPr>
      </w:pPr>
    </w:p>
    <w:p w14:paraId="558030FE" w14:textId="1F8EC77F" w:rsidR="00DA2759" w:rsidRPr="00E077D0" w:rsidRDefault="00491083" w:rsidP="00AA45F2">
      <w:pPr>
        <w:pStyle w:val="Heading1"/>
        <w:ind w:left="0"/>
        <w:jc w:val="left"/>
        <w:rPr>
          <w:b w:val="0"/>
          <w:bCs w:val="0"/>
        </w:rPr>
      </w:pPr>
      <w:r w:rsidRPr="005108E4">
        <w:rPr>
          <w:b w:val="0"/>
          <w:bCs w:val="0"/>
          <w:u w:val="single"/>
        </w:rPr>
        <w:t>501.103</w:t>
      </w:r>
      <w:r w:rsidR="009A7511" w:rsidRPr="00E077D0">
        <w:rPr>
          <w:b w:val="0"/>
          <w:bCs w:val="0"/>
          <w:u w:val="single"/>
        </w:rPr>
        <w:t>: Licensure and</w:t>
      </w:r>
      <w:r w:rsidR="009A7511" w:rsidRPr="00E077D0">
        <w:rPr>
          <w:b w:val="0"/>
          <w:bCs w:val="0"/>
          <w:spacing w:val="-4"/>
          <w:u w:val="single"/>
        </w:rPr>
        <w:t xml:space="preserve"> </w:t>
      </w:r>
      <w:r w:rsidR="009A7511" w:rsidRPr="00E077D0">
        <w:rPr>
          <w:b w:val="0"/>
          <w:bCs w:val="0"/>
          <w:u w:val="single"/>
        </w:rPr>
        <w:t>Renewal</w:t>
      </w:r>
    </w:p>
    <w:p w14:paraId="31E45F35" w14:textId="77777777" w:rsidR="00DA2759" w:rsidRPr="005108E4" w:rsidRDefault="00DA2759">
      <w:pPr>
        <w:pStyle w:val="BodyText"/>
        <w:spacing w:before="4"/>
        <w:jc w:val="left"/>
        <w:rPr>
          <w:sz w:val="19"/>
        </w:rPr>
      </w:pPr>
    </w:p>
    <w:p w14:paraId="2125536A" w14:textId="77777777" w:rsidR="00DA2759" w:rsidRPr="005108E4" w:rsidRDefault="009A7511" w:rsidP="00AA45F2">
      <w:pPr>
        <w:pStyle w:val="ListParagraph"/>
        <w:numPr>
          <w:ilvl w:val="2"/>
          <w:numId w:val="49"/>
        </w:numPr>
        <w:tabs>
          <w:tab w:val="left" w:pos="1872"/>
        </w:tabs>
        <w:spacing w:before="61" w:line="242" w:lineRule="auto"/>
        <w:ind w:left="1319" w:right="116" w:firstLine="0"/>
        <w:outlineLvl w:val="1"/>
        <w:rPr>
          <w:sz w:val="24"/>
        </w:rPr>
      </w:pPr>
      <w:r w:rsidRPr="005108E4">
        <w:rPr>
          <w:sz w:val="24"/>
          <w:u w:val="single"/>
        </w:rPr>
        <w:t>Provisional License</w:t>
      </w:r>
      <w:r w:rsidRPr="005108E4">
        <w:rPr>
          <w:sz w:val="24"/>
        </w:rPr>
        <w:t>. On selection by the Commission, an applicant shall submit the required License fee and subsequently be issued a provisional License to develop an MTC, in the name of the entity. Such provisional License shall be subject to reasonable conditions specified by the Commission, if</w:t>
      </w:r>
      <w:r w:rsidRPr="005108E4">
        <w:rPr>
          <w:spacing w:val="-14"/>
          <w:sz w:val="24"/>
        </w:rPr>
        <w:t xml:space="preserve"> </w:t>
      </w:r>
      <w:r w:rsidRPr="005108E4">
        <w:rPr>
          <w:spacing w:val="-3"/>
          <w:sz w:val="24"/>
        </w:rPr>
        <w:t>any.</w:t>
      </w:r>
    </w:p>
    <w:p w14:paraId="2FFDD736" w14:textId="77777777" w:rsidR="00DA2759" w:rsidRPr="005108E4" w:rsidRDefault="009A7511">
      <w:pPr>
        <w:pStyle w:val="ListParagraph"/>
        <w:numPr>
          <w:ilvl w:val="3"/>
          <w:numId w:val="49"/>
        </w:numPr>
        <w:tabs>
          <w:tab w:val="left" w:pos="2127"/>
        </w:tabs>
        <w:spacing w:before="3" w:line="242" w:lineRule="auto"/>
        <w:ind w:right="116" w:firstLine="0"/>
        <w:rPr>
          <w:sz w:val="24"/>
        </w:rPr>
      </w:pPr>
      <w:r w:rsidRPr="005108E4">
        <w:rPr>
          <w:sz w:val="24"/>
        </w:rPr>
        <w:t>The Commission shall review architectural plans for the building or renovation of an MTC.</w:t>
      </w:r>
      <w:r w:rsidRPr="005108E4">
        <w:rPr>
          <w:spacing w:val="25"/>
          <w:sz w:val="24"/>
        </w:rPr>
        <w:t xml:space="preserve"> </w:t>
      </w:r>
      <w:r w:rsidRPr="005108E4">
        <w:rPr>
          <w:sz w:val="24"/>
        </w:rPr>
        <w:t>Construction</w:t>
      </w:r>
      <w:r w:rsidRPr="005108E4">
        <w:rPr>
          <w:spacing w:val="-18"/>
          <w:sz w:val="24"/>
        </w:rPr>
        <w:t xml:space="preserve"> </w:t>
      </w:r>
      <w:r w:rsidRPr="005108E4">
        <w:rPr>
          <w:sz w:val="24"/>
        </w:rPr>
        <w:t>or</w:t>
      </w:r>
      <w:r w:rsidRPr="005108E4">
        <w:rPr>
          <w:spacing w:val="-19"/>
          <w:sz w:val="24"/>
        </w:rPr>
        <w:t xml:space="preserve"> </w:t>
      </w:r>
      <w:r w:rsidRPr="005108E4">
        <w:rPr>
          <w:sz w:val="24"/>
        </w:rPr>
        <w:t>renovation</w:t>
      </w:r>
      <w:r w:rsidRPr="005108E4">
        <w:rPr>
          <w:spacing w:val="-17"/>
          <w:sz w:val="24"/>
        </w:rPr>
        <w:t xml:space="preserve"> </w:t>
      </w:r>
      <w:r w:rsidRPr="005108E4">
        <w:rPr>
          <w:sz w:val="24"/>
        </w:rPr>
        <w:t>related</w:t>
      </w:r>
      <w:r w:rsidRPr="005108E4">
        <w:rPr>
          <w:spacing w:val="-18"/>
          <w:sz w:val="24"/>
        </w:rPr>
        <w:t xml:space="preserve"> </w:t>
      </w:r>
      <w:r w:rsidRPr="005108E4">
        <w:rPr>
          <w:sz w:val="24"/>
        </w:rPr>
        <w:t>to</w:t>
      </w:r>
      <w:r w:rsidRPr="005108E4">
        <w:rPr>
          <w:spacing w:val="-18"/>
          <w:sz w:val="24"/>
        </w:rPr>
        <w:t xml:space="preserve"> </w:t>
      </w:r>
      <w:r w:rsidRPr="005108E4">
        <w:rPr>
          <w:sz w:val="24"/>
        </w:rPr>
        <w:t>such</w:t>
      </w:r>
      <w:r w:rsidRPr="005108E4">
        <w:rPr>
          <w:spacing w:val="-20"/>
          <w:sz w:val="24"/>
        </w:rPr>
        <w:t xml:space="preserve"> </w:t>
      </w:r>
      <w:r w:rsidRPr="005108E4">
        <w:rPr>
          <w:sz w:val="24"/>
        </w:rPr>
        <w:t>plans</w:t>
      </w:r>
      <w:r w:rsidRPr="005108E4">
        <w:rPr>
          <w:spacing w:val="-19"/>
          <w:sz w:val="24"/>
        </w:rPr>
        <w:t xml:space="preserve"> </w:t>
      </w:r>
      <w:r w:rsidRPr="005108E4">
        <w:rPr>
          <w:sz w:val="24"/>
        </w:rPr>
        <w:t>may</w:t>
      </w:r>
      <w:r w:rsidRPr="005108E4">
        <w:rPr>
          <w:spacing w:val="-28"/>
          <w:sz w:val="24"/>
        </w:rPr>
        <w:t xml:space="preserve"> </w:t>
      </w:r>
      <w:r w:rsidRPr="005108E4">
        <w:rPr>
          <w:sz w:val="24"/>
        </w:rPr>
        <w:t>not</w:t>
      </w:r>
      <w:r w:rsidRPr="005108E4">
        <w:rPr>
          <w:spacing w:val="-19"/>
          <w:sz w:val="24"/>
        </w:rPr>
        <w:t xml:space="preserve"> </w:t>
      </w:r>
      <w:r w:rsidRPr="005108E4">
        <w:rPr>
          <w:sz w:val="24"/>
        </w:rPr>
        <w:t>begin</w:t>
      </w:r>
      <w:r w:rsidRPr="005108E4">
        <w:rPr>
          <w:spacing w:val="-20"/>
          <w:sz w:val="24"/>
        </w:rPr>
        <w:t xml:space="preserve"> </w:t>
      </w:r>
      <w:r w:rsidRPr="005108E4">
        <w:rPr>
          <w:sz w:val="24"/>
        </w:rPr>
        <w:t>until</w:t>
      </w:r>
      <w:r w:rsidRPr="005108E4">
        <w:rPr>
          <w:spacing w:val="-20"/>
          <w:sz w:val="24"/>
        </w:rPr>
        <w:t xml:space="preserve"> </w:t>
      </w:r>
      <w:r w:rsidRPr="005108E4">
        <w:rPr>
          <w:sz w:val="24"/>
        </w:rPr>
        <w:t>the</w:t>
      </w:r>
      <w:r w:rsidRPr="005108E4">
        <w:rPr>
          <w:spacing w:val="-20"/>
          <w:sz w:val="24"/>
        </w:rPr>
        <w:t xml:space="preserve"> </w:t>
      </w:r>
      <w:r w:rsidRPr="005108E4">
        <w:rPr>
          <w:sz w:val="24"/>
        </w:rPr>
        <w:t>Commission has</w:t>
      </w:r>
      <w:r w:rsidRPr="005108E4">
        <w:rPr>
          <w:spacing w:val="-26"/>
          <w:sz w:val="24"/>
        </w:rPr>
        <w:t xml:space="preserve"> </w:t>
      </w:r>
      <w:r w:rsidRPr="005108E4">
        <w:rPr>
          <w:sz w:val="24"/>
        </w:rPr>
        <w:t>granted</w:t>
      </w:r>
      <w:r w:rsidRPr="005108E4">
        <w:rPr>
          <w:spacing w:val="-25"/>
          <w:sz w:val="24"/>
        </w:rPr>
        <w:t xml:space="preserve"> </w:t>
      </w:r>
      <w:r w:rsidRPr="005108E4">
        <w:rPr>
          <w:sz w:val="24"/>
        </w:rPr>
        <w:t>approval.</w:t>
      </w:r>
      <w:r w:rsidRPr="005108E4">
        <w:rPr>
          <w:spacing w:val="9"/>
          <w:sz w:val="24"/>
        </w:rPr>
        <w:t xml:space="preserve"> </w:t>
      </w:r>
      <w:r w:rsidRPr="005108E4">
        <w:rPr>
          <w:sz w:val="24"/>
        </w:rPr>
        <w:t>Submission</w:t>
      </w:r>
      <w:r w:rsidRPr="005108E4">
        <w:rPr>
          <w:spacing w:val="-25"/>
          <w:sz w:val="24"/>
        </w:rPr>
        <w:t xml:space="preserve"> </w:t>
      </w:r>
      <w:r w:rsidRPr="005108E4">
        <w:rPr>
          <w:sz w:val="24"/>
        </w:rPr>
        <w:t>of</w:t>
      </w:r>
      <w:r w:rsidRPr="005108E4">
        <w:rPr>
          <w:spacing w:val="-27"/>
          <w:sz w:val="24"/>
        </w:rPr>
        <w:t xml:space="preserve"> </w:t>
      </w:r>
      <w:r w:rsidRPr="005108E4">
        <w:rPr>
          <w:sz w:val="24"/>
        </w:rPr>
        <w:t>such</w:t>
      </w:r>
      <w:r w:rsidRPr="005108E4">
        <w:rPr>
          <w:spacing w:val="-28"/>
          <w:sz w:val="24"/>
        </w:rPr>
        <w:t xml:space="preserve"> </w:t>
      </w:r>
      <w:r w:rsidRPr="005108E4">
        <w:rPr>
          <w:sz w:val="24"/>
        </w:rPr>
        <w:t>plans</w:t>
      </w:r>
      <w:r w:rsidRPr="005108E4">
        <w:rPr>
          <w:spacing w:val="-25"/>
          <w:sz w:val="24"/>
        </w:rPr>
        <w:t xml:space="preserve"> </w:t>
      </w:r>
      <w:r w:rsidRPr="005108E4">
        <w:rPr>
          <w:sz w:val="24"/>
        </w:rPr>
        <w:t>shall</w:t>
      </w:r>
      <w:r w:rsidRPr="005108E4">
        <w:rPr>
          <w:spacing w:val="-26"/>
          <w:sz w:val="24"/>
        </w:rPr>
        <w:t xml:space="preserve"> </w:t>
      </w:r>
      <w:r w:rsidRPr="005108E4">
        <w:rPr>
          <w:sz w:val="24"/>
        </w:rPr>
        <w:t>occur</w:t>
      </w:r>
      <w:r w:rsidRPr="005108E4">
        <w:rPr>
          <w:spacing w:val="-26"/>
          <w:sz w:val="24"/>
        </w:rPr>
        <w:t xml:space="preserve"> </w:t>
      </w:r>
      <w:r w:rsidRPr="005108E4">
        <w:rPr>
          <w:sz w:val="24"/>
        </w:rPr>
        <w:t>in</w:t>
      </w:r>
      <w:r w:rsidRPr="005108E4">
        <w:rPr>
          <w:spacing w:val="-25"/>
          <w:sz w:val="24"/>
        </w:rPr>
        <w:t xml:space="preserve"> </w:t>
      </w:r>
      <w:r w:rsidRPr="005108E4">
        <w:rPr>
          <w:sz w:val="24"/>
        </w:rPr>
        <w:t>a</w:t>
      </w:r>
      <w:r w:rsidRPr="005108E4">
        <w:rPr>
          <w:spacing w:val="-26"/>
          <w:sz w:val="24"/>
        </w:rPr>
        <w:t xml:space="preserve"> </w:t>
      </w:r>
      <w:r w:rsidRPr="005108E4">
        <w:rPr>
          <w:sz w:val="24"/>
        </w:rPr>
        <w:t>manner</w:t>
      </w:r>
      <w:r w:rsidRPr="005108E4">
        <w:rPr>
          <w:spacing w:val="-27"/>
          <w:sz w:val="24"/>
        </w:rPr>
        <w:t xml:space="preserve"> </w:t>
      </w:r>
      <w:r w:rsidRPr="005108E4">
        <w:rPr>
          <w:sz w:val="24"/>
        </w:rPr>
        <w:t>and</w:t>
      </w:r>
      <w:r w:rsidRPr="005108E4">
        <w:rPr>
          <w:spacing w:val="-25"/>
          <w:sz w:val="24"/>
        </w:rPr>
        <w:t xml:space="preserve"> </w:t>
      </w:r>
      <w:r w:rsidRPr="005108E4">
        <w:rPr>
          <w:sz w:val="24"/>
        </w:rPr>
        <w:t>form</w:t>
      </w:r>
      <w:r w:rsidRPr="005108E4">
        <w:rPr>
          <w:spacing w:val="-26"/>
          <w:sz w:val="24"/>
        </w:rPr>
        <w:t xml:space="preserve"> </w:t>
      </w:r>
      <w:r w:rsidRPr="005108E4">
        <w:rPr>
          <w:sz w:val="24"/>
        </w:rPr>
        <w:t>established by</w:t>
      </w:r>
      <w:r w:rsidRPr="005108E4">
        <w:rPr>
          <w:spacing w:val="-19"/>
          <w:sz w:val="24"/>
        </w:rPr>
        <w:t xml:space="preserve"> </w:t>
      </w:r>
      <w:r w:rsidRPr="005108E4">
        <w:rPr>
          <w:sz w:val="24"/>
        </w:rPr>
        <w:t>the</w:t>
      </w:r>
      <w:r w:rsidRPr="005108E4">
        <w:rPr>
          <w:spacing w:val="-13"/>
          <w:sz w:val="24"/>
        </w:rPr>
        <w:t xml:space="preserve"> </w:t>
      </w:r>
      <w:r w:rsidRPr="005108E4">
        <w:rPr>
          <w:sz w:val="24"/>
        </w:rPr>
        <w:t>Commission</w:t>
      </w:r>
      <w:r w:rsidRPr="005108E4">
        <w:rPr>
          <w:spacing w:val="-13"/>
          <w:sz w:val="24"/>
        </w:rPr>
        <w:t xml:space="preserve"> </w:t>
      </w:r>
      <w:r w:rsidRPr="005108E4">
        <w:rPr>
          <w:sz w:val="24"/>
        </w:rPr>
        <w:t>including,</w:t>
      </w:r>
      <w:r w:rsidRPr="005108E4">
        <w:rPr>
          <w:spacing w:val="-12"/>
          <w:sz w:val="24"/>
        </w:rPr>
        <w:t xml:space="preserve"> </w:t>
      </w:r>
      <w:r w:rsidRPr="005108E4">
        <w:rPr>
          <w:sz w:val="24"/>
        </w:rPr>
        <w:t>but</w:t>
      </w:r>
      <w:r w:rsidRPr="005108E4">
        <w:rPr>
          <w:spacing w:val="-12"/>
          <w:sz w:val="24"/>
        </w:rPr>
        <w:t xml:space="preserve"> </w:t>
      </w:r>
      <w:r w:rsidRPr="005108E4">
        <w:rPr>
          <w:sz w:val="24"/>
        </w:rPr>
        <w:t>not</w:t>
      </w:r>
      <w:r w:rsidRPr="005108E4">
        <w:rPr>
          <w:spacing w:val="-12"/>
          <w:sz w:val="24"/>
        </w:rPr>
        <w:t xml:space="preserve"> </w:t>
      </w:r>
      <w:r w:rsidRPr="005108E4">
        <w:rPr>
          <w:sz w:val="24"/>
        </w:rPr>
        <w:t>limited</w:t>
      </w:r>
      <w:r w:rsidRPr="005108E4">
        <w:rPr>
          <w:spacing w:val="-15"/>
          <w:sz w:val="24"/>
        </w:rPr>
        <w:t xml:space="preserve"> </w:t>
      </w:r>
      <w:r w:rsidRPr="005108E4">
        <w:rPr>
          <w:sz w:val="24"/>
        </w:rPr>
        <w:t>to,</w:t>
      </w:r>
      <w:r w:rsidRPr="005108E4">
        <w:rPr>
          <w:spacing w:val="-15"/>
          <w:sz w:val="24"/>
        </w:rPr>
        <w:t xml:space="preserve"> </w:t>
      </w:r>
      <w:r w:rsidRPr="005108E4">
        <w:rPr>
          <w:sz w:val="24"/>
        </w:rPr>
        <w:t>a</w:t>
      </w:r>
      <w:r w:rsidRPr="005108E4">
        <w:rPr>
          <w:spacing w:val="-13"/>
          <w:sz w:val="24"/>
        </w:rPr>
        <w:t xml:space="preserve"> </w:t>
      </w:r>
      <w:r w:rsidRPr="005108E4">
        <w:rPr>
          <w:sz w:val="24"/>
        </w:rPr>
        <w:t>detailed</w:t>
      </w:r>
      <w:r w:rsidRPr="005108E4">
        <w:rPr>
          <w:spacing w:val="-12"/>
          <w:sz w:val="24"/>
        </w:rPr>
        <w:t xml:space="preserve"> </w:t>
      </w:r>
      <w:r w:rsidRPr="005108E4">
        <w:rPr>
          <w:sz w:val="24"/>
        </w:rPr>
        <w:t>floor</w:t>
      </w:r>
      <w:r w:rsidRPr="005108E4">
        <w:rPr>
          <w:spacing w:val="-13"/>
          <w:sz w:val="24"/>
        </w:rPr>
        <w:t xml:space="preserve"> </w:t>
      </w:r>
      <w:r w:rsidRPr="005108E4">
        <w:rPr>
          <w:sz w:val="24"/>
        </w:rPr>
        <w:t>plan</w:t>
      </w:r>
      <w:r w:rsidRPr="005108E4">
        <w:rPr>
          <w:spacing w:val="-13"/>
          <w:sz w:val="24"/>
        </w:rPr>
        <w:t xml:space="preserve"> </w:t>
      </w:r>
      <w:r w:rsidRPr="005108E4">
        <w:rPr>
          <w:sz w:val="24"/>
        </w:rPr>
        <w:t>of</w:t>
      </w:r>
      <w:r w:rsidRPr="005108E4">
        <w:rPr>
          <w:spacing w:val="-13"/>
          <w:sz w:val="24"/>
        </w:rPr>
        <w:t xml:space="preserve"> </w:t>
      </w:r>
      <w:r w:rsidRPr="005108E4">
        <w:rPr>
          <w:sz w:val="24"/>
        </w:rPr>
        <w:t>the</w:t>
      </w:r>
      <w:r w:rsidRPr="005108E4">
        <w:rPr>
          <w:spacing w:val="-13"/>
          <w:sz w:val="24"/>
        </w:rPr>
        <w:t xml:space="preserve"> </w:t>
      </w:r>
      <w:r w:rsidRPr="005108E4">
        <w:rPr>
          <w:sz w:val="24"/>
        </w:rPr>
        <w:t>Premises</w:t>
      </w:r>
      <w:r w:rsidRPr="005108E4">
        <w:rPr>
          <w:spacing w:val="-12"/>
          <w:sz w:val="24"/>
        </w:rPr>
        <w:t xml:space="preserve"> </w:t>
      </w:r>
      <w:r w:rsidRPr="005108E4">
        <w:rPr>
          <w:sz w:val="24"/>
        </w:rPr>
        <w:t>of</w:t>
      </w:r>
      <w:r w:rsidRPr="005108E4">
        <w:rPr>
          <w:spacing w:val="-13"/>
          <w:sz w:val="24"/>
        </w:rPr>
        <w:t xml:space="preserve"> </w:t>
      </w:r>
      <w:r w:rsidRPr="005108E4">
        <w:rPr>
          <w:sz w:val="24"/>
        </w:rPr>
        <w:t>the proposed</w:t>
      </w:r>
      <w:r w:rsidRPr="005108E4">
        <w:rPr>
          <w:spacing w:val="-25"/>
          <w:sz w:val="24"/>
        </w:rPr>
        <w:t xml:space="preserve"> </w:t>
      </w:r>
      <w:r w:rsidRPr="005108E4">
        <w:rPr>
          <w:sz w:val="24"/>
        </w:rPr>
        <w:t>MTC</w:t>
      </w:r>
      <w:r w:rsidRPr="005108E4">
        <w:rPr>
          <w:spacing w:val="-24"/>
          <w:sz w:val="24"/>
        </w:rPr>
        <w:t xml:space="preserve"> </w:t>
      </w:r>
      <w:r w:rsidRPr="005108E4">
        <w:rPr>
          <w:sz w:val="24"/>
        </w:rPr>
        <w:t>that</w:t>
      </w:r>
      <w:r w:rsidRPr="005108E4">
        <w:rPr>
          <w:spacing w:val="-23"/>
          <w:sz w:val="24"/>
        </w:rPr>
        <w:t xml:space="preserve"> </w:t>
      </w:r>
      <w:r w:rsidRPr="005108E4">
        <w:rPr>
          <w:sz w:val="24"/>
        </w:rPr>
        <w:t>identifies</w:t>
      </w:r>
      <w:r w:rsidRPr="005108E4">
        <w:rPr>
          <w:spacing w:val="-25"/>
          <w:sz w:val="24"/>
        </w:rPr>
        <w:t xml:space="preserve"> </w:t>
      </w:r>
      <w:r w:rsidRPr="005108E4">
        <w:rPr>
          <w:sz w:val="24"/>
        </w:rPr>
        <w:t>the</w:t>
      </w:r>
      <w:r w:rsidRPr="005108E4">
        <w:rPr>
          <w:spacing w:val="-23"/>
          <w:sz w:val="24"/>
        </w:rPr>
        <w:t xml:space="preserve"> </w:t>
      </w:r>
      <w:r w:rsidRPr="005108E4">
        <w:rPr>
          <w:sz w:val="24"/>
        </w:rPr>
        <w:t>square</w:t>
      </w:r>
      <w:r w:rsidRPr="005108E4">
        <w:rPr>
          <w:spacing w:val="-22"/>
          <w:sz w:val="24"/>
        </w:rPr>
        <w:t xml:space="preserve"> </w:t>
      </w:r>
      <w:r w:rsidRPr="005108E4">
        <w:rPr>
          <w:sz w:val="24"/>
        </w:rPr>
        <w:t>footage</w:t>
      </w:r>
      <w:r w:rsidRPr="005108E4">
        <w:rPr>
          <w:spacing w:val="-23"/>
          <w:sz w:val="24"/>
        </w:rPr>
        <w:t xml:space="preserve"> </w:t>
      </w:r>
      <w:r w:rsidRPr="005108E4">
        <w:rPr>
          <w:sz w:val="24"/>
        </w:rPr>
        <w:t>available</w:t>
      </w:r>
      <w:r w:rsidRPr="005108E4">
        <w:rPr>
          <w:spacing w:val="-23"/>
          <w:sz w:val="24"/>
        </w:rPr>
        <w:t xml:space="preserve"> </w:t>
      </w:r>
      <w:r w:rsidRPr="005108E4">
        <w:rPr>
          <w:sz w:val="24"/>
        </w:rPr>
        <w:t>and</w:t>
      </w:r>
      <w:r w:rsidRPr="005108E4">
        <w:rPr>
          <w:spacing w:val="-22"/>
          <w:sz w:val="24"/>
        </w:rPr>
        <w:t xml:space="preserve"> </w:t>
      </w:r>
      <w:r w:rsidRPr="005108E4">
        <w:rPr>
          <w:sz w:val="24"/>
        </w:rPr>
        <w:t>describes</w:t>
      </w:r>
      <w:r w:rsidRPr="005108E4">
        <w:rPr>
          <w:spacing w:val="-21"/>
          <w:sz w:val="24"/>
        </w:rPr>
        <w:t xml:space="preserve"> </w:t>
      </w:r>
      <w:r w:rsidRPr="005108E4">
        <w:rPr>
          <w:sz w:val="24"/>
        </w:rPr>
        <w:t>the</w:t>
      </w:r>
      <w:r w:rsidRPr="005108E4">
        <w:rPr>
          <w:spacing w:val="-23"/>
          <w:sz w:val="24"/>
        </w:rPr>
        <w:t xml:space="preserve"> </w:t>
      </w:r>
      <w:r w:rsidRPr="005108E4">
        <w:rPr>
          <w:sz w:val="24"/>
        </w:rPr>
        <w:t>functional</w:t>
      </w:r>
      <w:r w:rsidRPr="005108E4">
        <w:rPr>
          <w:spacing w:val="-24"/>
          <w:sz w:val="24"/>
        </w:rPr>
        <w:t xml:space="preserve"> </w:t>
      </w:r>
      <w:r w:rsidRPr="005108E4">
        <w:rPr>
          <w:sz w:val="24"/>
        </w:rPr>
        <w:t>areas of</w:t>
      </w:r>
      <w:r w:rsidRPr="005108E4">
        <w:rPr>
          <w:spacing w:val="-5"/>
          <w:sz w:val="24"/>
        </w:rPr>
        <w:t xml:space="preserve"> </w:t>
      </w:r>
      <w:r w:rsidRPr="005108E4">
        <w:rPr>
          <w:sz w:val="24"/>
        </w:rPr>
        <w:t>the</w:t>
      </w:r>
      <w:r w:rsidRPr="005108E4">
        <w:rPr>
          <w:spacing w:val="-3"/>
          <w:sz w:val="24"/>
        </w:rPr>
        <w:t xml:space="preserve"> </w:t>
      </w:r>
      <w:r w:rsidRPr="005108E4">
        <w:rPr>
          <w:sz w:val="24"/>
        </w:rPr>
        <w:t>MTC,</w:t>
      </w:r>
      <w:r w:rsidRPr="005108E4">
        <w:rPr>
          <w:spacing w:val="-3"/>
          <w:sz w:val="24"/>
        </w:rPr>
        <w:t xml:space="preserve"> </w:t>
      </w:r>
      <w:r w:rsidRPr="005108E4">
        <w:rPr>
          <w:sz w:val="24"/>
        </w:rPr>
        <w:t>including</w:t>
      </w:r>
      <w:r w:rsidRPr="005108E4">
        <w:rPr>
          <w:spacing w:val="-5"/>
          <w:sz w:val="24"/>
        </w:rPr>
        <w:t xml:space="preserve"> </w:t>
      </w:r>
      <w:r w:rsidRPr="005108E4">
        <w:rPr>
          <w:sz w:val="24"/>
        </w:rPr>
        <w:t>areas</w:t>
      </w:r>
      <w:r w:rsidRPr="005108E4">
        <w:rPr>
          <w:spacing w:val="-2"/>
          <w:sz w:val="24"/>
        </w:rPr>
        <w:t xml:space="preserve"> </w:t>
      </w:r>
      <w:r w:rsidRPr="005108E4">
        <w:rPr>
          <w:sz w:val="24"/>
        </w:rPr>
        <w:t>for</w:t>
      </w:r>
      <w:r w:rsidRPr="005108E4">
        <w:rPr>
          <w:spacing w:val="-3"/>
          <w:sz w:val="24"/>
        </w:rPr>
        <w:t xml:space="preserve"> </w:t>
      </w:r>
      <w:r w:rsidRPr="005108E4">
        <w:rPr>
          <w:sz w:val="24"/>
        </w:rPr>
        <w:t>any</w:t>
      </w:r>
      <w:r w:rsidRPr="005108E4">
        <w:rPr>
          <w:spacing w:val="-11"/>
          <w:sz w:val="24"/>
        </w:rPr>
        <w:t xml:space="preserve"> </w:t>
      </w:r>
      <w:r w:rsidRPr="005108E4">
        <w:rPr>
          <w:sz w:val="24"/>
        </w:rPr>
        <w:t>preparation</w:t>
      </w:r>
      <w:r w:rsidRPr="005108E4">
        <w:rPr>
          <w:spacing w:val="-5"/>
          <w:sz w:val="24"/>
        </w:rPr>
        <w:t xml:space="preserve"> </w:t>
      </w:r>
      <w:r w:rsidRPr="005108E4">
        <w:rPr>
          <w:sz w:val="24"/>
        </w:rPr>
        <w:t>of</w:t>
      </w:r>
      <w:r w:rsidRPr="005108E4">
        <w:rPr>
          <w:spacing w:val="-5"/>
          <w:sz w:val="24"/>
        </w:rPr>
        <w:t xml:space="preserve"> </w:t>
      </w:r>
      <w:r w:rsidRPr="005108E4">
        <w:rPr>
          <w:sz w:val="24"/>
        </w:rPr>
        <w:t>Marijuana</w:t>
      </w:r>
      <w:r w:rsidRPr="005108E4">
        <w:rPr>
          <w:spacing w:val="-6"/>
          <w:sz w:val="24"/>
        </w:rPr>
        <w:t xml:space="preserve"> </w:t>
      </w:r>
      <w:r w:rsidRPr="005108E4">
        <w:rPr>
          <w:sz w:val="24"/>
        </w:rPr>
        <w:t>Products,</w:t>
      </w:r>
      <w:r w:rsidRPr="005108E4">
        <w:rPr>
          <w:spacing w:val="-5"/>
          <w:sz w:val="24"/>
        </w:rPr>
        <w:t xml:space="preserve"> </w:t>
      </w:r>
      <w:r w:rsidRPr="005108E4">
        <w:rPr>
          <w:sz w:val="24"/>
        </w:rPr>
        <w:t>and,</w:t>
      </w:r>
      <w:r w:rsidRPr="005108E4">
        <w:rPr>
          <w:spacing w:val="-5"/>
          <w:sz w:val="24"/>
        </w:rPr>
        <w:t xml:space="preserve"> </w:t>
      </w:r>
      <w:r w:rsidRPr="005108E4">
        <w:rPr>
          <w:sz w:val="24"/>
        </w:rPr>
        <w:t>if</w:t>
      </w:r>
      <w:r w:rsidRPr="005108E4">
        <w:rPr>
          <w:spacing w:val="-5"/>
          <w:sz w:val="24"/>
        </w:rPr>
        <w:t xml:space="preserve"> </w:t>
      </w:r>
      <w:r w:rsidRPr="005108E4">
        <w:rPr>
          <w:sz w:val="24"/>
        </w:rPr>
        <w:t>applicable, such information for the single allowable off-Premises location in Massachusetts where Marijuana will be cultivated or Marijuana Products will be prepared; and a description of plans to ensure that the MTC will be compliant with requirements of the Americans with Disabilities Act (ADA) Accessibility</w:t>
      </w:r>
      <w:r w:rsidRPr="005108E4">
        <w:rPr>
          <w:spacing w:val="-11"/>
          <w:sz w:val="24"/>
        </w:rPr>
        <w:t xml:space="preserve"> </w:t>
      </w:r>
      <w:r w:rsidRPr="005108E4">
        <w:rPr>
          <w:sz w:val="24"/>
        </w:rPr>
        <w:t>Guidelines.</w:t>
      </w:r>
    </w:p>
    <w:p w14:paraId="3835F3F5" w14:textId="77777777" w:rsidR="00DA2759" w:rsidRPr="005108E4" w:rsidRDefault="009A7511">
      <w:pPr>
        <w:pStyle w:val="BodyText"/>
        <w:spacing w:before="9" w:line="242" w:lineRule="auto"/>
        <w:ind w:left="1675" w:right="117" w:firstLine="360"/>
      </w:pPr>
      <w:r w:rsidRPr="005108E4">
        <w:t>To demonstrate compliance with 935 CMR 501.120(11), an MTC applicant shall also submit an energy compliance letter prepared by a Massachusetts Licensed Professional Engineer</w:t>
      </w:r>
      <w:r w:rsidRPr="005108E4">
        <w:rPr>
          <w:spacing w:val="-9"/>
        </w:rPr>
        <w:t xml:space="preserve"> </w:t>
      </w:r>
      <w:r w:rsidRPr="005108E4">
        <w:t>or</w:t>
      </w:r>
      <w:r w:rsidRPr="005108E4">
        <w:rPr>
          <w:spacing w:val="-8"/>
        </w:rPr>
        <w:t xml:space="preserve"> </w:t>
      </w:r>
      <w:r w:rsidRPr="005108E4">
        <w:t>Massachusetts</w:t>
      </w:r>
      <w:r w:rsidRPr="005108E4">
        <w:rPr>
          <w:spacing w:val="-7"/>
        </w:rPr>
        <w:t xml:space="preserve"> </w:t>
      </w:r>
      <w:r w:rsidRPr="005108E4">
        <w:t>Licensed</w:t>
      </w:r>
      <w:r w:rsidRPr="005108E4">
        <w:rPr>
          <w:spacing w:val="-9"/>
        </w:rPr>
        <w:t xml:space="preserve"> </w:t>
      </w:r>
      <w:r w:rsidRPr="005108E4">
        <w:t>Registered</w:t>
      </w:r>
      <w:r w:rsidRPr="005108E4">
        <w:rPr>
          <w:spacing w:val="-8"/>
        </w:rPr>
        <w:t xml:space="preserve"> </w:t>
      </w:r>
      <w:r w:rsidRPr="005108E4">
        <w:t>Architect</w:t>
      </w:r>
      <w:r w:rsidRPr="005108E4">
        <w:rPr>
          <w:spacing w:val="-7"/>
        </w:rPr>
        <w:t xml:space="preserve"> </w:t>
      </w:r>
      <w:r w:rsidRPr="005108E4">
        <w:t>with</w:t>
      </w:r>
      <w:r w:rsidRPr="005108E4">
        <w:rPr>
          <w:spacing w:val="-8"/>
        </w:rPr>
        <w:t xml:space="preserve"> </w:t>
      </w:r>
      <w:r w:rsidRPr="005108E4">
        <w:t>supporting</w:t>
      </w:r>
      <w:r w:rsidRPr="005108E4">
        <w:rPr>
          <w:spacing w:val="-10"/>
        </w:rPr>
        <w:t xml:space="preserve"> </w:t>
      </w:r>
      <w:r w:rsidRPr="005108E4">
        <w:t>documentation.</w:t>
      </w:r>
    </w:p>
    <w:p w14:paraId="08DCC078" w14:textId="77777777" w:rsidR="00DA2759" w:rsidRPr="005108E4" w:rsidRDefault="009A7511">
      <w:pPr>
        <w:pStyle w:val="ListParagraph"/>
        <w:numPr>
          <w:ilvl w:val="3"/>
          <w:numId w:val="49"/>
        </w:numPr>
        <w:tabs>
          <w:tab w:val="left" w:pos="2105"/>
        </w:tabs>
        <w:spacing w:before="1" w:line="242" w:lineRule="auto"/>
        <w:ind w:right="110" w:firstLine="0"/>
        <w:rPr>
          <w:sz w:val="24"/>
        </w:rPr>
      </w:pPr>
      <w:r w:rsidRPr="005108E4">
        <w:rPr>
          <w:sz w:val="24"/>
        </w:rPr>
        <w:t>An</w:t>
      </w:r>
      <w:r w:rsidRPr="005108E4">
        <w:rPr>
          <w:spacing w:val="-14"/>
          <w:sz w:val="24"/>
        </w:rPr>
        <w:t xml:space="preserve"> </w:t>
      </w:r>
      <w:r w:rsidRPr="005108E4">
        <w:rPr>
          <w:sz w:val="24"/>
        </w:rPr>
        <w:t>MTC</w:t>
      </w:r>
      <w:r w:rsidRPr="005108E4">
        <w:rPr>
          <w:spacing w:val="-13"/>
          <w:sz w:val="24"/>
        </w:rPr>
        <w:t xml:space="preserve"> </w:t>
      </w:r>
      <w:r w:rsidRPr="005108E4">
        <w:rPr>
          <w:sz w:val="24"/>
        </w:rPr>
        <w:t>shall</w:t>
      </w:r>
      <w:r w:rsidRPr="005108E4">
        <w:rPr>
          <w:spacing w:val="-13"/>
          <w:sz w:val="24"/>
        </w:rPr>
        <w:t xml:space="preserve"> </w:t>
      </w:r>
      <w:r w:rsidRPr="005108E4">
        <w:rPr>
          <w:sz w:val="24"/>
        </w:rPr>
        <w:t>construct</w:t>
      </w:r>
      <w:r w:rsidRPr="005108E4">
        <w:rPr>
          <w:spacing w:val="-14"/>
          <w:sz w:val="24"/>
        </w:rPr>
        <w:t xml:space="preserve"> </w:t>
      </w:r>
      <w:r w:rsidRPr="005108E4">
        <w:rPr>
          <w:sz w:val="24"/>
        </w:rPr>
        <w:t>its</w:t>
      </w:r>
      <w:r w:rsidRPr="005108E4">
        <w:rPr>
          <w:spacing w:val="-13"/>
          <w:sz w:val="24"/>
        </w:rPr>
        <w:t xml:space="preserve"> </w:t>
      </w:r>
      <w:r w:rsidRPr="005108E4">
        <w:rPr>
          <w:sz w:val="24"/>
        </w:rPr>
        <w:t>facilities</w:t>
      </w:r>
      <w:r w:rsidRPr="005108E4">
        <w:rPr>
          <w:spacing w:val="-14"/>
          <w:sz w:val="24"/>
        </w:rPr>
        <w:t xml:space="preserve"> </w:t>
      </w:r>
      <w:r w:rsidRPr="005108E4">
        <w:rPr>
          <w:sz w:val="24"/>
        </w:rPr>
        <w:t>in</w:t>
      </w:r>
      <w:r w:rsidRPr="005108E4">
        <w:rPr>
          <w:spacing w:val="-16"/>
          <w:sz w:val="24"/>
        </w:rPr>
        <w:t xml:space="preserve"> </w:t>
      </w:r>
      <w:r w:rsidRPr="005108E4">
        <w:rPr>
          <w:sz w:val="24"/>
        </w:rPr>
        <w:t>accordance</w:t>
      </w:r>
      <w:r w:rsidRPr="005108E4">
        <w:rPr>
          <w:spacing w:val="-17"/>
          <w:sz w:val="24"/>
        </w:rPr>
        <w:t xml:space="preserve"> </w:t>
      </w:r>
      <w:r w:rsidRPr="005108E4">
        <w:rPr>
          <w:sz w:val="24"/>
        </w:rPr>
        <w:t>with</w:t>
      </w:r>
      <w:r w:rsidRPr="005108E4">
        <w:rPr>
          <w:spacing w:val="-16"/>
          <w:sz w:val="24"/>
        </w:rPr>
        <w:t xml:space="preserve"> </w:t>
      </w:r>
      <w:r w:rsidRPr="005108E4">
        <w:rPr>
          <w:sz w:val="24"/>
        </w:rPr>
        <w:t>935</w:t>
      </w:r>
      <w:r w:rsidRPr="005108E4">
        <w:rPr>
          <w:spacing w:val="-17"/>
          <w:sz w:val="24"/>
        </w:rPr>
        <w:t xml:space="preserve"> </w:t>
      </w:r>
      <w:r w:rsidRPr="005108E4">
        <w:rPr>
          <w:sz w:val="24"/>
        </w:rPr>
        <w:t>CMR</w:t>
      </w:r>
      <w:r w:rsidRPr="005108E4">
        <w:rPr>
          <w:spacing w:val="-15"/>
          <w:sz w:val="24"/>
        </w:rPr>
        <w:t xml:space="preserve"> </w:t>
      </w:r>
      <w:r w:rsidRPr="005108E4">
        <w:rPr>
          <w:sz w:val="24"/>
        </w:rPr>
        <w:t>501.000,</w:t>
      </w:r>
      <w:r w:rsidRPr="005108E4">
        <w:rPr>
          <w:spacing w:val="-14"/>
          <w:sz w:val="24"/>
        </w:rPr>
        <w:t xml:space="preserve"> </w:t>
      </w:r>
      <w:r w:rsidRPr="005108E4">
        <w:rPr>
          <w:sz w:val="24"/>
        </w:rPr>
        <w:t>conditions set forth by the Commission in its provisional License and architectural review, and any applicable state and local laws, regulations, permits or</w:t>
      </w:r>
      <w:r w:rsidRPr="005108E4">
        <w:rPr>
          <w:spacing w:val="-15"/>
          <w:sz w:val="24"/>
        </w:rPr>
        <w:t xml:space="preserve"> </w:t>
      </w:r>
      <w:r w:rsidRPr="005108E4">
        <w:rPr>
          <w:sz w:val="24"/>
        </w:rPr>
        <w:t>licenses.</w:t>
      </w:r>
    </w:p>
    <w:p w14:paraId="17D0737E" w14:textId="77777777" w:rsidR="00DA2759" w:rsidRPr="005108E4" w:rsidRDefault="009A7511">
      <w:pPr>
        <w:pStyle w:val="ListParagraph"/>
        <w:numPr>
          <w:ilvl w:val="3"/>
          <w:numId w:val="49"/>
        </w:numPr>
        <w:tabs>
          <w:tab w:val="left" w:pos="2091"/>
        </w:tabs>
        <w:spacing w:before="4" w:line="242" w:lineRule="auto"/>
        <w:ind w:right="117" w:firstLine="0"/>
        <w:rPr>
          <w:sz w:val="24"/>
        </w:rPr>
      </w:pPr>
      <w:r w:rsidRPr="005108E4">
        <w:rPr>
          <w:sz w:val="24"/>
        </w:rPr>
        <w:t>The</w:t>
      </w:r>
      <w:r w:rsidRPr="005108E4">
        <w:rPr>
          <w:spacing w:val="-15"/>
          <w:sz w:val="24"/>
        </w:rPr>
        <w:t xml:space="preserve"> </w:t>
      </w:r>
      <w:r w:rsidRPr="005108E4">
        <w:rPr>
          <w:sz w:val="24"/>
        </w:rPr>
        <w:t>Commission</w:t>
      </w:r>
      <w:r w:rsidRPr="005108E4">
        <w:rPr>
          <w:spacing w:val="-13"/>
          <w:sz w:val="24"/>
        </w:rPr>
        <w:t xml:space="preserve"> </w:t>
      </w:r>
      <w:r w:rsidRPr="005108E4">
        <w:rPr>
          <w:sz w:val="24"/>
        </w:rPr>
        <w:t>may</w:t>
      </w:r>
      <w:r w:rsidRPr="005108E4">
        <w:rPr>
          <w:spacing w:val="-20"/>
          <w:sz w:val="24"/>
        </w:rPr>
        <w:t xml:space="preserve"> </w:t>
      </w:r>
      <w:r w:rsidRPr="005108E4">
        <w:rPr>
          <w:sz w:val="24"/>
        </w:rPr>
        <w:t>conduct</w:t>
      </w:r>
      <w:r w:rsidRPr="005108E4">
        <w:rPr>
          <w:spacing w:val="-13"/>
          <w:sz w:val="24"/>
        </w:rPr>
        <w:t xml:space="preserve"> </w:t>
      </w:r>
      <w:r w:rsidRPr="005108E4">
        <w:rPr>
          <w:sz w:val="24"/>
        </w:rPr>
        <w:t>inspections</w:t>
      </w:r>
      <w:r w:rsidRPr="005108E4">
        <w:rPr>
          <w:spacing w:val="-13"/>
          <w:sz w:val="24"/>
        </w:rPr>
        <w:t xml:space="preserve"> </w:t>
      </w:r>
      <w:r w:rsidRPr="005108E4">
        <w:rPr>
          <w:sz w:val="24"/>
        </w:rPr>
        <w:t>of</w:t>
      </w:r>
      <w:r w:rsidRPr="005108E4">
        <w:rPr>
          <w:spacing w:val="-15"/>
          <w:sz w:val="24"/>
        </w:rPr>
        <w:t xml:space="preserve"> </w:t>
      </w:r>
      <w:r w:rsidRPr="005108E4">
        <w:rPr>
          <w:sz w:val="24"/>
        </w:rPr>
        <w:t>the</w:t>
      </w:r>
      <w:r w:rsidRPr="005108E4">
        <w:rPr>
          <w:spacing w:val="-17"/>
          <w:sz w:val="24"/>
        </w:rPr>
        <w:t xml:space="preserve"> </w:t>
      </w:r>
      <w:r w:rsidRPr="005108E4">
        <w:rPr>
          <w:sz w:val="24"/>
        </w:rPr>
        <w:t>facilities,</w:t>
      </w:r>
      <w:r w:rsidRPr="005108E4">
        <w:rPr>
          <w:spacing w:val="-16"/>
          <w:sz w:val="24"/>
        </w:rPr>
        <w:t xml:space="preserve"> </w:t>
      </w:r>
      <w:r w:rsidRPr="005108E4">
        <w:rPr>
          <w:sz w:val="24"/>
        </w:rPr>
        <w:t>as</w:t>
      </w:r>
      <w:r w:rsidRPr="005108E4">
        <w:rPr>
          <w:spacing w:val="-15"/>
          <w:sz w:val="24"/>
        </w:rPr>
        <w:t xml:space="preserve"> </w:t>
      </w:r>
      <w:r w:rsidRPr="005108E4">
        <w:rPr>
          <w:sz w:val="24"/>
        </w:rPr>
        <w:t>well</w:t>
      </w:r>
      <w:r w:rsidRPr="005108E4">
        <w:rPr>
          <w:spacing w:val="-15"/>
          <w:sz w:val="24"/>
        </w:rPr>
        <w:t xml:space="preserve"> </w:t>
      </w:r>
      <w:r w:rsidRPr="005108E4">
        <w:rPr>
          <w:sz w:val="24"/>
        </w:rPr>
        <w:t>as</w:t>
      </w:r>
      <w:r w:rsidRPr="005108E4">
        <w:rPr>
          <w:spacing w:val="-15"/>
          <w:sz w:val="24"/>
        </w:rPr>
        <w:t xml:space="preserve"> </w:t>
      </w:r>
      <w:r w:rsidRPr="005108E4">
        <w:rPr>
          <w:sz w:val="24"/>
        </w:rPr>
        <w:t>review</w:t>
      </w:r>
      <w:r w:rsidRPr="005108E4">
        <w:rPr>
          <w:spacing w:val="-16"/>
          <w:sz w:val="24"/>
        </w:rPr>
        <w:t xml:space="preserve"> </w:t>
      </w:r>
      <w:r w:rsidRPr="005108E4">
        <w:rPr>
          <w:sz w:val="24"/>
        </w:rPr>
        <w:t>all</w:t>
      </w:r>
      <w:r w:rsidRPr="005108E4">
        <w:rPr>
          <w:spacing w:val="-15"/>
          <w:sz w:val="24"/>
        </w:rPr>
        <w:t xml:space="preserve"> </w:t>
      </w:r>
      <w:r w:rsidRPr="005108E4">
        <w:rPr>
          <w:sz w:val="24"/>
        </w:rPr>
        <w:t>written materials required in accordance with 935 CMR</w:t>
      </w:r>
      <w:r w:rsidRPr="005108E4">
        <w:rPr>
          <w:spacing w:val="-11"/>
          <w:sz w:val="24"/>
        </w:rPr>
        <w:t xml:space="preserve"> </w:t>
      </w:r>
      <w:r w:rsidRPr="005108E4">
        <w:rPr>
          <w:sz w:val="24"/>
        </w:rPr>
        <w:t>501.000.</w:t>
      </w:r>
    </w:p>
    <w:p w14:paraId="32EB6F95" w14:textId="77777777" w:rsidR="00DA2759" w:rsidRPr="005108E4" w:rsidRDefault="009A7511">
      <w:pPr>
        <w:pStyle w:val="ListParagraph"/>
        <w:numPr>
          <w:ilvl w:val="3"/>
          <w:numId w:val="49"/>
        </w:numPr>
        <w:tabs>
          <w:tab w:val="left" w:pos="2105"/>
        </w:tabs>
        <w:spacing w:before="2" w:line="242" w:lineRule="auto"/>
        <w:ind w:right="118" w:firstLine="0"/>
        <w:rPr>
          <w:sz w:val="24"/>
        </w:rPr>
      </w:pPr>
      <w:r w:rsidRPr="005108E4">
        <w:rPr>
          <w:sz w:val="24"/>
        </w:rPr>
        <w:t>The</w:t>
      </w:r>
      <w:r w:rsidRPr="005108E4">
        <w:rPr>
          <w:spacing w:val="-14"/>
          <w:sz w:val="24"/>
        </w:rPr>
        <w:t xml:space="preserve"> </w:t>
      </w:r>
      <w:r w:rsidRPr="005108E4">
        <w:rPr>
          <w:sz w:val="24"/>
        </w:rPr>
        <w:t>applicable</w:t>
      </w:r>
      <w:r w:rsidRPr="005108E4">
        <w:rPr>
          <w:spacing w:val="-14"/>
          <w:sz w:val="24"/>
        </w:rPr>
        <w:t xml:space="preserve"> </w:t>
      </w:r>
      <w:r w:rsidRPr="005108E4">
        <w:rPr>
          <w:sz w:val="24"/>
        </w:rPr>
        <w:t>License</w:t>
      </w:r>
      <w:r w:rsidRPr="005108E4">
        <w:rPr>
          <w:spacing w:val="-14"/>
          <w:sz w:val="24"/>
        </w:rPr>
        <w:t xml:space="preserve"> </w:t>
      </w:r>
      <w:r w:rsidRPr="005108E4">
        <w:rPr>
          <w:sz w:val="24"/>
        </w:rPr>
        <w:t>fee</w:t>
      </w:r>
      <w:r w:rsidRPr="005108E4">
        <w:rPr>
          <w:spacing w:val="-14"/>
          <w:sz w:val="24"/>
        </w:rPr>
        <w:t xml:space="preserve"> </w:t>
      </w:r>
      <w:r w:rsidRPr="005108E4">
        <w:rPr>
          <w:sz w:val="24"/>
        </w:rPr>
        <w:t>shall</w:t>
      </w:r>
      <w:r w:rsidRPr="005108E4">
        <w:rPr>
          <w:spacing w:val="-13"/>
          <w:sz w:val="24"/>
        </w:rPr>
        <w:t xml:space="preserve"> </w:t>
      </w:r>
      <w:r w:rsidRPr="005108E4">
        <w:rPr>
          <w:sz w:val="24"/>
        </w:rPr>
        <w:t>be</w:t>
      </w:r>
      <w:r w:rsidRPr="005108E4">
        <w:rPr>
          <w:spacing w:val="-14"/>
          <w:sz w:val="24"/>
        </w:rPr>
        <w:t xml:space="preserve"> </w:t>
      </w:r>
      <w:r w:rsidRPr="005108E4">
        <w:rPr>
          <w:sz w:val="24"/>
        </w:rPr>
        <w:t>paid</w:t>
      </w:r>
      <w:r w:rsidRPr="005108E4">
        <w:rPr>
          <w:spacing w:val="-13"/>
          <w:sz w:val="24"/>
        </w:rPr>
        <w:t xml:space="preserve"> </w:t>
      </w:r>
      <w:r w:rsidRPr="005108E4">
        <w:rPr>
          <w:sz w:val="24"/>
        </w:rPr>
        <w:t>within</w:t>
      </w:r>
      <w:r w:rsidRPr="005108E4">
        <w:rPr>
          <w:spacing w:val="-16"/>
          <w:sz w:val="24"/>
        </w:rPr>
        <w:t xml:space="preserve"> </w:t>
      </w:r>
      <w:r w:rsidRPr="005108E4">
        <w:rPr>
          <w:sz w:val="24"/>
        </w:rPr>
        <w:t>90</w:t>
      </w:r>
      <w:r w:rsidRPr="005108E4">
        <w:rPr>
          <w:spacing w:val="-16"/>
          <w:sz w:val="24"/>
        </w:rPr>
        <w:t xml:space="preserve"> </w:t>
      </w:r>
      <w:r w:rsidRPr="005108E4">
        <w:rPr>
          <w:spacing w:val="-3"/>
          <w:sz w:val="24"/>
        </w:rPr>
        <w:t>days</w:t>
      </w:r>
      <w:r w:rsidRPr="005108E4">
        <w:rPr>
          <w:spacing w:val="-13"/>
          <w:sz w:val="24"/>
        </w:rPr>
        <w:t xml:space="preserve"> </w:t>
      </w:r>
      <w:r w:rsidRPr="005108E4">
        <w:rPr>
          <w:sz w:val="24"/>
        </w:rPr>
        <w:t>from</w:t>
      </w:r>
      <w:r w:rsidRPr="005108E4">
        <w:rPr>
          <w:spacing w:val="-13"/>
          <w:sz w:val="24"/>
        </w:rPr>
        <w:t xml:space="preserve"> </w:t>
      </w:r>
      <w:r w:rsidRPr="005108E4">
        <w:rPr>
          <w:sz w:val="24"/>
        </w:rPr>
        <w:t>the</w:t>
      </w:r>
      <w:r w:rsidRPr="005108E4">
        <w:rPr>
          <w:spacing w:val="-14"/>
          <w:sz w:val="24"/>
        </w:rPr>
        <w:t xml:space="preserve"> </w:t>
      </w:r>
      <w:r w:rsidRPr="005108E4">
        <w:rPr>
          <w:sz w:val="24"/>
        </w:rPr>
        <w:t>date</w:t>
      </w:r>
      <w:r w:rsidRPr="005108E4">
        <w:rPr>
          <w:spacing w:val="-14"/>
          <w:sz w:val="24"/>
        </w:rPr>
        <w:t xml:space="preserve"> </w:t>
      </w:r>
      <w:r w:rsidRPr="005108E4">
        <w:rPr>
          <w:sz w:val="24"/>
        </w:rPr>
        <w:t>the</w:t>
      </w:r>
      <w:r w:rsidRPr="005108E4">
        <w:rPr>
          <w:spacing w:val="-14"/>
          <w:sz w:val="24"/>
        </w:rPr>
        <w:t xml:space="preserve"> </w:t>
      </w:r>
      <w:r w:rsidRPr="005108E4">
        <w:rPr>
          <w:sz w:val="24"/>
        </w:rPr>
        <w:t>applicant</w:t>
      </w:r>
      <w:r w:rsidRPr="005108E4">
        <w:rPr>
          <w:spacing w:val="-13"/>
          <w:sz w:val="24"/>
        </w:rPr>
        <w:t xml:space="preserve"> </w:t>
      </w:r>
      <w:r w:rsidRPr="005108E4">
        <w:rPr>
          <w:sz w:val="24"/>
        </w:rPr>
        <w:t>was approved</w:t>
      </w:r>
      <w:r w:rsidRPr="005108E4">
        <w:rPr>
          <w:spacing w:val="-27"/>
          <w:sz w:val="24"/>
        </w:rPr>
        <w:t xml:space="preserve"> </w:t>
      </w:r>
      <w:r w:rsidRPr="005108E4">
        <w:rPr>
          <w:sz w:val="24"/>
        </w:rPr>
        <w:t>for</w:t>
      </w:r>
      <w:r w:rsidRPr="005108E4">
        <w:rPr>
          <w:spacing w:val="-26"/>
          <w:sz w:val="24"/>
        </w:rPr>
        <w:t xml:space="preserve"> </w:t>
      </w:r>
      <w:r w:rsidRPr="005108E4">
        <w:rPr>
          <w:sz w:val="24"/>
        </w:rPr>
        <w:t>a</w:t>
      </w:r>
      <w:r w:rsidRPr="005108E4">
        <w:rPr>
          <w:spacing w:val="-27"/>
          <w:sz w:val="24"/>
        </w:rPr>
        <w:t xml:space="preserve"> </w:t>
      </w:r>
      <w:r w:rsidRPr="005108E4">
        <w:rPr>
          <w:sz w:val="24"/>
        </w:rPr>
        <w:t>provisional</w:t>
      </w:r>
      <w:r w:rsidRPr="005108E4">
        <w:rPr>
          <w:spacing w:val="-26"/>
          <w:sz w:val="24"/>
        </w:rPr>
        <w:t xml:space="preserve"> </w:t>
      </w:r>
      <w:r w:rsidRPr="005108E4">
        <w:rPr>
          <w:sz w:val="24"/>
        </w:rPr>
        <w:t>License</w:t>
      </w:r>
      <w:r w:rsidRPr="005108E4">
        <w:rPr>
          <w:spacing w:val="-30"/>
          <w:sz w:val="24"/>
        </w:rPr>
        <w:t xml:space="preserve"> </w:t>
      </w:r>
      <w:r w:rsidRPr="005108E4">
        <w:rPr>
          <w:sz w:val="24"/>
        </w:rPr>
        <w:t>by</w:t>
      </w:r>
      <w:r w:rsidRPr="005108E4">
        <w:rPr>
          <w:spacing w:val="-35"/>
          <w:sz w:val="24"/>
        </w:rPr>
        <w:t xml:space="preserve"> </w:t>
      </w:r>
      <w:r w:rsidRPr="005108E4">
        <w:rPr>
          <w:sz w:val="24"/>
        </w:rPr>
        <w:t>the</w:t>
      </w:r>
      <w:r w:rsidRPr="005108E4">
        <w:rPr>
          <w:spacing w:val="-29"/>
          <w:sz w:val="24"/>
        </w:rPr>
        <w:t xml:space="preserve"> </w:t>
      </w:r>
      <w:r w:rsidRPr="005108E4">
        <w:rPr>
          <w:sz w:val="24"/>
        </w:rPr>
        <w:t>Commission.</w:t>
      </w:r>
      <w:r w:rsidRPr="005108E4">
        <w:rPr>
          <w:spacing w:val="7"/>
          <w:sz w:val="24"/>
        </w:rPr>
        <w:t xml:space="preserve"> </w:t>
      </w:r>
      <w:r w:rsidRPr="005108E4">
        <w:rPr>
          <w:sz w:val="24"/>
        </w:rPr>
        <w:t>Failure</w:t>
      </w:r>
      <w:r w:rsidRPr="005108E4">
        <w:rPr>
          <w:spacing w:val="-26"/>
          <w:sz w:val="24"/>
        </w:rPr>
        <w:t xml:space="preserve"> </w:t>
      </w:r>
      <w:r w:rsidRPr="005108E4">
        <w:rPr>
          <w:sz w:val="24"/>
        </w:rPr>
        <w:t>to</w:t>
      </w:r>
      <w:r w:rsidRPr="005108E4">
        <w:rPr>
          <w:spacing w:val="-26"/>
          <w:sz w:val="24"/>
        </w:rPr>
        <w:t xml:space="preserve"> </w:t>
      </w:r>
      <w:r w:rsidRPr="005108E4">
        <w:rPr>
          <w:sz w:val="24"/>
        </w:rPr>
        <w:t>pay</w:t>
      </w:r>
      <w:r w:rsidRPr="005108E4">
        <w:rPr>
          <w:spacing w:val="-33"/>
          <w:sz w:val="24"/>
        </w:rPr>
        <w:t xml:space="preserve"> </w:t>
      </w:r>
      <w:r w:rsidRPr="005108E4">
        <w:rPr>
          <w:sz w:val="24"/>
        </w:rPr>
        <w:t>the</w:t>
      </w:r>
      <w:r w:rsidRPr="005108E4">
        <w:rPr>
          <w:spacing w:val="-27"/>
          <w:sz w:val="24"/>
        </w:rPr>
        <w:t xml:space="preserve"> </w:t>
      </w:r>
      <w:r w:rsidRPr="005108E4">
        <w:rPr>
          <w:sz w:val="24"/>
        </w:rPr>
        <w:t>applicable</w:t>
      </w:r>
      <w:r w:rsidRPr="005108E4">
        <w:rPr>
          <w:spacing w:val="-27"/>
          <w:sz w:val="24"/>
        </w:rPr>
        <w:t xml:space="preserve"> </w:t>
      </w:r>
      <w:r w:rsidRPr="005108E4">
        <w:rPr>
          <w:sz w:val="24"/>
        </w:rPr>
        <w:t>License fee</w:t>
      </w:r>
      <w:r w:rsidRPr="005108E4">
        <w:rPr>
          <w:spacing w:val="-24"/>
          <w:sz w:val="24"/>
        </w:rPr>
        <w:t xml:space="preserve"> </w:t>
      </w:r>
      <w:r w:rsidRPr="005108E4">
        <w:rPr>
          <w:sz w:val="24"/>
        </w:rPr>
        <w:t>within</w:t>
      </w:r>
      <w:r w:rsidRPr="005108E4">
        <w:rPr>
          <w:spacing w:val="-21"/>
          <w:sz w:val="24"/>
        </w:rPr>
        <w:t xml:space="preserve"> </w:t>
      </w:r>
      <w:r w:rsidRPr="005108E4">
        <w:rPr>
          <w:sz w:val="24"/>
        </w:rPr>
        <w:t>the</w:t>
      </w:r>
      <w:r w:rsidRPr="005108E4">
        <w:rPr>
          <w:spacing w:val="-21"/>
          <w:sz w:val="24"/>
        </w:rPr>
        <w:t xml:space="preserve"> </w:t>
      </w:r>
      <w:r w:rsidRPr="005108E4">
        <w:rPr>
          <w:sz w:val="24"/>
        </w:rPr>
        <w:t>required</w:t>
      </w:r>
      <w:r w:rsidRPr="005108E4">
        <w:rPr>
          <w:spacing w:val="-23"/>
          <w:sz w:val="24"/>
        </w:rPr>
        <w:t xml:space="preserve"> </w:t>
      </w:r>
      <w:r w:rsidRPr="005108E4">
        <w:rPr>
          <w:sz w:val="24"/>
        </w:rPr>
        <w:t>time</w:t>
      </w:r>
      <w:r w:rsidRPr="005108E4">
        <w:rPr>
          <w:spacing w:val="-24"/>
          <w:sz w:val="24"/>
        </w:rPr>
        <w:t xml:space="preserve"> </w:t>
      </w:r>
      <w:r w:rsidRPr="005108E4">
        <w:rPr>
          <w:sz w:val="24"/>
        </w:rPr>
        <w:t>frame</w:t>
      </w:r>
      <w:r w:rsidRPr="005108E4">
        <w:rPr>
          <w:spacing w:val="-23"/>
          <w:sz w:val="24"/>
        </w:rPr>
        <w:t xml:space="preserve"> </w:t>
      </w:r>
      <w:r w:rsidRPr="005108E4">
        <w:rPr>
          <w:sz w:val="24"/>
        </w:rPr>
        <w:t>will</w:t>
      </w:r>
      <w:r w:rsidRPr="005108E4">
        <w:rPr>
          <w:spacing w:val="-23"/>
          <w:sz w:val="24"/>
        </w:rPr>
        <w:t xml:space="preserve"> </w:t>
      </w:r>
      <w:r w:rsidRPr="005108E4">
        <w:rPr>
          <w:sz w:val="24"/>
        </w:rPr>
        <w:t>result</w:t>
      </w:r>
      <w:r w:rsidRPr="005108E4">
        <w:rPr>
          <w:spacing w:val="-22"/>
          <w:sz w:val="24"/>
        </w:rPr>
        <w:t xml:space="preserve"> </w:t>
      </w:r>
      <w:r w:rsidRPr="005108E4">
        <w:rPr>
          <w:sz w:val="24"/>
        </w:rPr>
        <w:t>in</w:t>
      </w:r>
      <w:r w:rsidRPr="005108E4">
        <w:rPr>
          <w:spacing w:val="-23"/>
          <w:sz w:val="24"/>
        </w:rPr>
        <w:t xml:space="preserve"> </w:t>
      </w:r>
      <w:r w:rsidRPr="005108E4">
        <w:rPr>
          <w:sz w:val="24"/>
        </w:rPr>
        <w:t>the</w:t>
      </w:r>
      <w:r w:rsidRPr="005108E4">
        <w:rPr>
          <w:spacing w:val="-23"/>
          <w:sz w:val="24"/>
        </w:rPr>
        <w:t xml:space="preserve"> </w:t>
      </w:r>
      <w:r w:rsidRPr="005108E4">
        <w:rPr>
          <w:sz w:val="24"/>
        </w:rPr>
        <w:t>License</w:t>
      </w:r>
      <w:r w:rsidRPr="005108E4">
        <w:rPr>
          <w:spacing w:val="-24"/>
          <w:sz w:val="24"/>
        </w:rPr>
        <w:t xml:space="preserve"> </w:t>
      </w:r>
      <w:r w:rsidRPr="005108E4">
        <w:rPr>
          <w:sz w:val="24"/>
        </w:rPr>
        <w:t>approval</w:t>
      </w:r>
      <w:r w:rsidRPr="005108E4">
        <w:rPr>
          <w:spacing w:val="-22"/>
          <w:sz w:val="24"/>
        </w:rPr>
        <w:t xml:space="preserve"> </w:t>
      </w:r>
      <w:r w:rsidRPr="005108E4">
        <w:rPr>
          <w:sz w:val="24"/>
        </w:rPr>
        <w:t>expiring.</w:t>
      </w:r>
      <w:r w:rsidRPr="005108E4">
        <w:rPr>
          <w:spacing w:val="15"/>
          <w:sz w:val="24"/>
        </w:rPr>
        <w:t xml:space="preserve"> </w:t>
      </w:r>
      <w:r w:rsidRPr="005108E4">
        <w:rPr>
          <w:spacing w:val="-3"/>
          <w:sz w:val="24"/>
        </w:rPr>
        <w:t>If</w:t>
      </w:r>
      <w:r w:rsidRPr="005108E4">
        <w:rPr>
          <w:spacing w:val="-23"/>
          <w:sz w:val="24"/>
        </w:rPr>
        <w:t xml:space="preserve"> </w:t>
      </w:r>
      <w:r w:rsidRPr="005108E4">
        <w:rPr>
          <w:sz w:val="24"/>
        </w:rPr>
        <w:t>this</w:t>
      </w:r>
      <w:r w:rsidRPr="005108E4">
        <w:rPr>
          <w:spacing w:val="-23"/>
          <w:sz w:val="24"/>
        </w:rPr>
        <w:t xml:space="preserve"> </w:t>
      </w:r>
      <w:r w:rsidRPr="005108E4">
        <w:rPr>
          <w:sz w:val="24"/>
        </w:rPr>
        <w:t>occurs, a</w:t>
      </w:r>
      <w:r w:rsidRPr="005108E4">
        <w:rPr>
          <w:spacing w:val="-20"/>
          <w:sz w:val="24"/>
        </w:rPr>
        <w:t xml:space="preserve"> </w:t>
      </w:r>
      <w:r w:rsidRPr="005108E4">
        <w:rPr>
          <w:sz w:val="24"/>
        </w:rPr>
        <w:t>new</w:t>
      </w:r>
      <w:r w:rsidRPr="005108E4">
        <w:rPr>
          <w:spacing w:val="-18"/>
          <w:sz w:val="24"/>
        </w:rPr>
        <w:t xml:space="preserve"> </w:t>
      </w:r>
      <w:r w:rsidRPr="005108E4">
        <w:rPr>
          <w:sz w:val="24"/>
        </w:rPr>
        <w:t>License</w:t>
      </w:r>
      <w:r w:rsidRPr="005108E4">
        <w:rPr>
          <w:spacing w:val="-19"/>
          <w:sz w:val="24"/>
        </w:rPr>
        <w:t xml:space="preserve"> </w:t>
      </w:r>
      <w:r w:rsidRPr="005108E4">
        <w:rPr>
          <w:sz w:val="24"/>
        </w:rPr>
        <w:t>application</w:t>
      </w:r>
      <w:r w:rsidRPr="005108E4">
        <w:rPr>
          <w:spacing w:val="-18"/>
          <w:sz w:val="24"/>
        </w:rPr>
        <w:t xml:space="preserve"> </w:t>
      </w:r>
      <w:r w:rsidRPr="005108E4">
        <w:rPr>
          <w:sz w:val="24"/>
        </w:rPr>
        <w:t>will</w:t>
      </w:r>
      <w:r w:rsidRPr="005108E4">
        <w:rPr>
          <w:spacing w:val="-17"/>
          <w:sz w:val="24"/>
        </w:rPr>
        <w:t xml:space="preserve"> </w:t>
      </w:r>
      <w:r w:rsidRPr="005108E4">
        <w:rPr>
          <w:sz w:val="24"/>
        </w:rPr>
        <w:t>need</w:t>
      </w:r>
      <w:r w:rsidRPr="005108E4">
        <w:rPr>
          <w:spacing w:val="-18"/>
          <w:sz w:val="24"/>
        </w:rPr>
        <w:t xml:space="preserve"> </w:t>
      </w:r>
      <w:r w:rsidRPr="005108E4">
        <w:rPr>
          <w:sz w:val="24"/>
        </w:rPr>
        <w:t>to</w:t>
      </w:r>
      <w:r w:rsidRPr="005108E4">
        <w:rPr>
          <w:spacing w:val="-18"/>
          <w:sz w:val="24"/>
        </w:rPr>
        <w:t xml:space="preserve"> </w:t>
      </w:r>
      <w:r w:rsidRPr="005108E4">
        <w:rPr>
          <w:sz w:val="24"/>
        </w:rPr>
        <w:t>be</w:t>
      </w:r>
      <w:r w:rsidRPr="005108E4">
        <w:rPr>
          <w:spacing w:val="-19"/>
          <w:sz w:val="24"/>
        </w:rPr>
        <w:t xml:space="preserve"> </w:t>
      </w:r>
      <w:r w:rsidRPr="005108E4">
        <w:rPr>
          <w:sz w:val="24"/>
        </w:rPr>
        <w:t>completed</w:t>
      </w:r>
      <w:r w:rsidRPr="005108E4">
        <w:rPr>
          <w:spacing w:val="-18"/>
          <w:sz w:val="24"/>
        </w:rPr>
        <w:t xml:space="preserve"> </w:t>
      </w:r>
      <w:r w:rsidRPr="005108E4">
        <w:rPr>
          <w:sz w:val="24"/>
        </w:rPr>
        <w:t>pursuant</w:t>
      </w:r>
      <w:r w:rsidRPr="005108E4">
        <w:rPr>
          <w:spacing w:val="-18"/>
          <w:sz w:val="24"/>
        </w:rPr>
        <w:t xml:space="preserve"> </w:t>
      </w:r>
      <w:r w:rsidRPr="005108E4">
        <w:rPr>
          <w:sz w:val="24"/>
        </w:rPr>
        <w:t>to</w:t>
      </w:r>
      <w:r w:rsidRPr="005108E4">
        <w:rPr>
          <w:spacing w:val="-18"/>
          <w:sz w:val="24"/>
        </w:rPr>
        <w:t xml:space="preserve"> </w:t>
      </w:r>
      <w:r w:rsidRPr="005108E4">
        <w:rPr>
          <w:sz w:val="24"/>
        </w:rPr>
        <w:t>935</w:t>
      </w:r>
      <w:r w:rsidRPr="005108E4">
        <w:rPr>
          <w:spacing w:val="-16"/>
          <w:sz w:val="24"/>
        </w:rPr>
        <w:t xml:space="preserve"> </w:t>
      </w:r>
      <w:r w:rsidRPr="005108E4">
        <w:rPr>
          <w:sz w:val="24"/>
        </w:rPr>
        <w:t>CMR</w:t>
      </w:r>
      <w:r w:rsidRPr="005108E4">
        <w:rPr>
          <w:spacing w:val="-15"/>
          <w:sz w:val="24"/>
        </w:rPr>
        <w:t xml:space="preserve"> </w:t>
      </w:r>
      <w:r w:rsidRPr="005108E4">
        <w:rPr>
          <w:sz w:val="24"/>
        </w:rPr>
        <w:t>501.101</w:t>
      </w:r>
      <w:r w:rsidRPr="005108E4">
        <w:rPr>
          <w:spacing w:val="-17"/>
          <w:sz w:val="24"/>
        </w:rPr>
        <w:t xml:space="preserve"> </w:t>
      </w:r>
      <w:r w:rsidRPr="005108E4">
        <w:rPr>
          <w:sz w:val="24"/>
        </w:rPr>
        <w:t>and</w:t>
      </w:r>
      <w:r w:rsidRPr="005108E4">
        <w:rPr>
          <w:spacing w:val="-18"/>
          <w:sz w:val="24"/>
        </w:rPr>
        <w:t xml:space="preserve"> </w:t>
      </w:r>
      <w:r w:rsidRPr="005108E4">
        <w:rPr>
          <w:sz w:val="24"/>
        </w:rPr>
        <w:t>will require Commission</w:t>
      </w:r>
      <w:r w:rsidRPr="005108E4">
        <w:rPr>
          <w:spacing w:val="-4"/>
          <w:sz w:val="24"/>
        </w:rPr>
        <w:t xml:space="preserve"> </w:t>
      </w:r>
      <w:r w:rsidRPr="005108E4">
        <w:rPr>
          <w:sz w:val="24"/>
        </w:rPr>
        <w:t>approval.</w:t>
      </w:r>
    </w:p>
    <w:p w14:paraId="0D24738F" w14:textId="77777777" w:rsidR="00DA2759" w:rsidRPr="005108E4" w:rsidRDefault="009A7511">
      <w:pPr>
        <w:pStyle w:val="ListParagraph"/>
        <w:numPr>
          <w:ilvl w:val="3"/>
          <w:numId w:val="49"/>
        </w:numPr>
        <w:tabs>
          <w:tab w:val="left" w:pos="2170"/>
        </w:tabs>
        <w:spacing w:before="3" w:line="242" w:lineRule="auto"/>
        <w:ind w:right="117" w:firstLine="0"/>
        <w:rPr>
          <w:sz w:val="24"/>
        </w:rPr>
      </w:pPr>
      <w:r w:rsidRPr="005108E4">
        <w:rPr>
          <w:sz w:val="24"/>
        </w:rPr>
        <w:t>To the extent updates are required to the information provided for initial licensure, the MTC shall submit an updated energy compliance letter prepared by a Massachusetts Licensed Professional Engineer or Massachusetts Licensed Registered Architect with supporting documentation, together with a renewal application submitted under 935 CMR 501.103(4).</w:t>
      </w:r>
    </w:p>
    <w:p w14:paraId="57ECB258" w14:textId="77777777" w:rsidR="00DA2759" w:rsidRPr="005108E4" w:rsidRDefault="00DA2759">
      <w:pPr>
        <w:pStyle w:val="BodyText"/>
        <w:spacing w:before="7"/>
        <w:jc w:val="left"/>
      </w:pPr>
    </w:p>
    <w:p w14:paraId="2E82C4D1" w14:textId="77777777" w:rsidR="00DA2759" w:rsidRPr="005108E4" w:rsidRDefault="009A7511" w:rsidP="00AA45F2">
      <w:pPr>
        <w:pStyle w:val="ListParagraph"/>
        <w:numPr>
          <w:ilvl w:val="2"/>
          <w:numId w:val="49"/>
        </w:numPr>
        <w:tabs>
          <w:tab w:val="left" w:pos="1781"/>
        </w:tabs>
        <w:spacing w:line="242" w:lineRule="auto"/>
        <w:ind w:left="1319" w:right="116" w:firstLine="0"/>
        <w:outlineLvl w:val="1"/>
        <w:rPr>
          <w:sz w:val="24"/>
        </w:rPr>
      </w:pPr>
      <w:r w:rsidRPr="005108E4">
        <w:rPr>
          <w:sz w:val="24"/>
          <w:u w:val="single"/>
        </w:rPr>
        <w:t>Final License</w:t>
      </w:r>
      <w:r w:rsidRPr="005108E4">
        <w:rPr>
          <w:sz w:val="24"/>
        </w:rPr>
        <w:t>. On completion of all inspections required by the Commission, an MTC is eligible</w:t>
      </w:r>
      <w:r w:rsidRPr="005108E4">
        <w:rPr>
          <w:spacing w:val="-20"/>
          <w:sz w:val="24"/>
        </w:rPr>
        <w:t xml:space="preserve"> </w:t>
      </w:r>
      <w:r w:rsidRPr="005108E4">
        <w:rPr>
          <w:sz w:val="24"/>
        </w:rPr>
        <w:t>for</w:t>
      </w:r>
      <w:r w:rsidRPr="005108E4">
        <w:rPr>
          <w:spacing w:val="-19"/>
          <w:sz w:val="24"/>
        </w:rPr>
        <w:t xml:space="preserve"> </w:t>
      </w:r>
      <w:r w:rsidRPr="005108E4">
        <w:rPr>
          <w:sz w:val="24"/>
        </w:rPr>
        <w:t>a</w:t>
      </w:r>
      <w:r w:rsidRPr="005108E4">
        <w:rPr>
          <w:spacing w:val="-19"/>
          <w:sz w:val="24"/>
        </w:rPr>
        <w:t xml:space="preserve"> </w:t>
      </w:r>
      <w:r w:rsidRPr="005108E4">
        <w:rPr>
          <w:sz w:val="24"/>
        </w:rPr>
        <w:t>final</w:t>
      </w:r>
      <w:r w:rsidRPr="005108E4">
        <w:rPr>
          <w:spacing w:val="-15"/>
          <w:sz w:val="24"/>
        </w:rPr>
        <w:t xml:space="preserve"> </w:t>
      </w:r>
      <w:r w:rsidRPr="005108E4">
        <w:rPr>
          <w:sz w:val="24"/>
        </w:rPr>
        <w:t>License.</w:t>
      </w:r>
      <w:r w:rsidRPr="005108E4">
        <w:rPr>
          <w:spacing w:val="28"/>
          <w:sz w:val="24"/>
        </w:rPr>
        <w:t xml:space="preserve"> </w:t>
      </w:r>
      <w:r w:rsidRPr="005108E4">
        <w:rPr>
          <w:sz w:val="24"/>
        </w:rPr>
        <w:t>All</w:t>
      </w:r>
      <w:r w:rsidRPr="005108E4">
        <w:rPr>
          <w:spacing w:val="-15"/>
          <w:sz w:val="24"/>
        </w:rPr>
        <w:t xml:space="preserve"> </w:t>
      </w:r>
      <w:r w:rsidRPr="005108E4">
        <w:rPr>
          <w:sz w:val="24"/>
        </w:rPr>
        <w:t>information</w:t>
      </w:r>
      <w:r w:rsidRPr="005108E4">
        <w:rPr>
          <w:spacing w:val="-17"/>
          <w:sz w:val="24"/>
        </w:rPr>
        <w:t xml:space="preserve"> </w:t>
      </w:r>
      <w:r w:rsidRPr="005108E4">
        <w:rPr>
          <w:sz w:val="24"/>
        </w:rPr>
        <w:t>described</w:t>
      </w:r>
      <w:r w:rsidRPr="005108E4">
        <w:rPr>
          <w:spacing w:val="-16"/>
          <w:sz w:val="24"/>
        </w:rPr>
        <w:t xml:space="preserve"> </w:t>
      </w:r>
      <w:r w:rsidRPr="005108E4">
        <w:rPr>
          <w:sz w:val="24"/>
        </w:rPr>
        <w:t>in</w:t>
      </w:r>
      <w:r w:rsidRPr="005108E4">
        <w:rPr>
          <w:spacing w:val="-16"/>
          <w:sz w:val="24"/>
        </w:rPr>
        <w:t xml:space="preserve"> </w:t>
      </w:r>
      <w:r w:rsidRPr="005108E4">
        <w:rPr>
          <w:sz w:val="24"/>
        </w:rPr>
        <w:t>935</w:t>
      </w:r>
      <w:r w:rsidRPr="005108E4">
        <w:rPr>
          <w:spacing w:val="-17"/>
          <w:sz w:val="24"/>
        </w:rPr>
        <w:t xml:space="preserve"> </w:t>
      </w:r>
      <w:r w:rsidRPr="005108E4">
        <w:rPr>
          <w:sz w:val="24"/>
        </w:rPr>
        <w:t>CMR</w:t>
      </w:r>
      <w:r w:rsidRPr="005108E4">
        <w:rPr>
          <w:spacing w:val="-17"/>
          <w:sz w:val="24"/>
        </w:rPr>
        <w:t xml:space="preserve"> </w:t>
      </w:r>
      <w:r w:rsidRPr="005108E4">
        <w:rPr>
          <w:sz w:val="24"/>
        </w:rPr>
        <w:t>501.000</w:t>
      </w:r>
      <w:r w:rsidRPr="005108E4">
        <w:rPr>
          <w:spacing w:val="-18"/>
          <w:sz w:val="24"/>
        </w:rPr>
        <w:t xml:space="preserve"> </w:t>
      </w:r>
      <w:r w:rsidRPr="005108E4">
        <w:rPr>
          <w:sz w:val="24"/>
        </w:rPr>
        <w:t>that</w:t>
      </w:r>
      <w:r w:rsidRPr="005108E4">
        <w:rPr>
          <w:spacing w:val="-17"/>
          <w:sz w:val="24"/>
        </w:rPr>
        <w:t xml:space="preserve"> </w:t>
      </w:r>
      <w:r w:rsidRPr="005108E4">
        <w:rPr>
          <w:sz w:val="24"/>
        </w:rPr>
        <w:t>is</w:t>
      </w:r>
      <w:r w:rsidRPr="005108E4">
        <w:rPr>
          <w:spacing w:val="-19"/>
          <w:sz w:val="24"/>
        </w:rPr>
        <w:t xml:space="preserve"> </w:t>
      </w:r>
      <w:r w:rsidRPr="005108E4">
        <w:rPr>
          <w:sz w:val="24"/>
        </w:rPr>
        <w:t>not</w:t>
      </w:r>
      <w:r w:rsidRPr="005108E4">
        <w:rPr>
          <w:spacing w:val="-17"/>
          <w:sz w:val="24"/>
        </w:rPr>
        <w:t xml:space="preserve"> </w:t>
      </w:r>
      <w:r w:rsidRPr="005108E4">
        <w:rPr>
          <w:sz w:val="24"/>
        </w:rPr>
        <w:t>available at</w:t>
      </w:r>
      <w:r w:rsidRPr="005108E4">
        <w:rPr>
          <w:spacing w:val="-15"/>
          <w:sz w:val="24"/>
        </w:rPr>
        <w:t xml:space="preserve"> </w:t>
      </w:r>
      <w:r w:rsidRPr="005108E4">
        <w:rPr>
          <w:sz w:val="24"/>
        </w:rPr>
        <w:t>the</w:t>
      </w:r>
      <w:r w:rsidRPr="005108E4">
        <w:rPr>
          <w:spacing w:val="-16"/>
          <w:sz w:val="24"/>
        </w:rPr>
        <w:t xml:space="preserve"> </w:t>
      </w:r>
      <w:r w:rsidRPr="005108E4">
        <w:rPr>
          <w:sz w:val="24"/>
        </w:rPr>
        <w:t>time</w:t>
      </w:r>
      <w:r w:rsidRPr="005108E4">
        <w:rPr>
          <w:spacing w:val="-16"/>
          <w:sz w:val="24"/>
        </w:rPr>
        <w:t xml:space="preserve"> </w:t>
      </w:r>
      <w:r w:rsidRPr="005108E4">
        <w:rPr>
          <w:sz w:val="24"/>
        </w:rPr>
        <w:t>of</w:t>
      </w:r>
      <w:r w:rsidRPr="005108E4">
        <w:rPr>
          <w:spacing w:val="-15"/>
          <w:sz w:val="24"/>
        </w:rPr>
        <w:t xml:space="preserve"> </w:t>
      </w:r>
      <w:r w:rsidRPr="005108E4">
        <w:rPr>
          <w:sz w:val="24"/>
        </w:rPr>
        <w:t>submission</w:t>
      </w:r>
      <w:r w:rsidRPr="005108E4">
        <w:rPr>
          <w:spacing w:val="-15"/>
          <w:sz w:val="24"/>
        </w:rPr>
        <w:t xml:space="preserve"> </w:t>
      </w:r>
      <w:r w:rsidRPr="005108E4">
        <w:rPr>
          <w:sz w:val="24"/>
        </w:rPr>
        <w:t>shall</w:t>
      </w:r>
      <w:r w:rsidRPr="005108E4">
        <w:rPr>
          <w:spacing w:val="-14"/>
          <w:sz w:val="24"/>
        </w:rPr>
        <w:t xml:space="preserve"> </w:t>
      </w:r>
      <w:r w:rsidRPr="005108E4">
        <w:rPr>
          <w:sz w:val="24"/>
        </w:rPr>
        <w:t>be</w:t>
      </w:r>
      <w:r w:rsidRPr="005108E4">
        <w:rPr>
          <w:spacing w:val="-17"/>
          <w:sz w:val="24"/>
        </w:rPr>
        <w:t xml:space="preserve"> </w:t>
      </w:r>
      <w:r w:rsidRPr="005108E4">
        <w:rPr>
          <w:sz w:val="24"/>
        </w:rPr>
        <w:t>provided</w:t>
      </w:r>
      <w:r w:rsidRPr="005108E4">
        <w:rPr>
          <w:spacing w:val="-15"/>
          <w:sz w:val="24"/>
        </w:rPr>
        <w:t xml:space="preserve"> </w:t>
      </w:r>
      <w:r w:rsidRPr="005108E4">
        <w:rPr>
          <w:sz w:val="24"/>
        </w:rPr>
        <w:t>to</w:t>
      </w:r>
      <w:r w:rsidRPr="005108E4">
        <w:rPr>
          <w:spacing w:val="-15"/>
          <w:sz w:val="24"/>
        </w:rPr>
        <w:t xml:space="preserve"> </w:t>
      </w:r>
      <w:r w:rsidRPr="005108E4">
        <w:rPr>
          <w:sz w:val="24"/>
        </w:rPr>
        <w:t>and</w:t>
      </w:r>
      <w:r w:rsidRPr="005108E4">
        <w:rPr>
          <w:spacing w:val="-15"/>
          <w:sz w:val="24"/>
        </w:rPr>
        <w:t xml:space="preserve"> </w:t>
      </w:r>
      <w:r w:rsidRPr="005108E4">
        <w:rPr>
          <w:sz w:val="24"/>
        </w:rPr>
        <w:t>approved</w:t>
      </w:r>
      <w:r w:rsidRPr="005108E4">
        <w:rPr>
          <w:spacing w:val="-15"/>
          <w:sz w:val="24"/>
        </w:rPr>
        <w:t xml:space="preserve"> </w:t>
      </w:r>
      <w:r w:rsidRPr="005108E4">
        <w:rPr>
          <w:sz w:val="24"/>
        </w:rPr>
        <w:t>by</w:t>
      </w:r>
      <w:r w:rsidRPr="005108E4">
        <w:rPr>
          <w:spacing w:val="-22"/>
          <w:sz w:val="24"/>
        </w:rPr>
        <w:t xml:space="preserve"> </w:t>
      </w:r>
      <w:r w:rsidRPr="005108E4">
        <w:rPr>
          <w:sz w:val="24"/>
        </w:rPr>
        <w:t>the</w:t>
      </w:r>
      <w:r w:rsidRPr="005108E4">
        <w:rPr>
          <w:spacing w:val="-16"/>
          <w:sz w:val="24"/>
        </w:rPr>
        <w:t xml:space="preserve"> </w:t>
      </w:r>
      <w:r w:rsidRPr="005108E4">
        <w:rPr>
          <w:sz w:val="24"/>
        </w:rPr>
        <w:t>Commission</w:t>
      </w:r>
      <w:r w:rsidRPr="005108E4">
        <w:rPr>
          <w:spacing w:val="-15"/>
          <w:sz w:val="24"/>
        </w:rPr>
        <w:t xml:space="preserve"> </w:t>
      </w:r>
      <w:r w:rsidRPr="005108E4">
        <w:rPr>
          <w:sz w:val="24"/>
        </w:rPr>
        <w:t>before</w:t>
      </w:r>
      <w:r w:rsidRPr="005108E4">
        <w:rPr>
          <w:spacing w:val="-14"/>
          <w:sz w:val="24"/>
        </w:rPr>
        <w:t xml:space="preserve"> </w:t>
      </w:r>
      <w:r w:rsidRPr="005108E4">
        <w:rPr>
          <w:sz w:val="24"/>
        </w:rPr>
        <w:t>an</w:t>
      </w:r>
      <w:r w:rsidRPr="005108E4">
        <w:rPr>
          <w:spacing w:val="-12"/>
          <w:sz w:val="24"/>
        </w:rPr>
        <w:t xml:space="preserve"> </w:t>
      </w:r>
      <w:r w:rsidRPr="005108E4">
        <w:rPr>
          <w:sz w:val="24"/>
        </w:rPr>
        <w:t>MTC may receive a final License. Such final Licenses shall be subject to reasonable conditions specified by the Commission, if</w:t>
      </w:r>
      <w:r w:rsidRPr="005108E4">
        <w:rPr>
          <w:spacing w:val="-14"/>
          <w:sz w:val="24"/>
        </w:rPr>
        <w:t xml:space="preserve"> </w:t>
      </w:r>
      <w:r w:rsidRPr="005108E4">
        <w:rPr>
          <w:spacing w:val="-3"/>
          <w:sz w:val="24"/>
        </w:rPr>
        <w:t>any.</w:t>
      </w:r>
    </w:p>
    <w:p w14:paraId="69C56083" w14:textId="77777777" w:rsidR="00DA2759" w:rsidRPr="005108E4" w:rsidRDefault="009A7511">
      <w:pPr>
        <w:pStyle w:val="ListParagraph"/>
        <w:numPr>
          <w:ilvl w:val="3"/>
          <w:numId w:val="49"/>
        </w:numPr>
        <w:tabs>
          <w:tab w:val="left" w:pos="2228"/>
        </w:tabs>
        <w:spacing w:before="3" w:line="244" w:lineRule="auto"/>
        <w:ind w:right="118" w:firstLine="0"/>
        <w:rPr>
          <w:sz w:val="24"/>
        </w:rPr>
      </w:pPr>
      <w:r w:rsidRPr="005108E4">
        <w:rPr>
          <w:sz w:val="24"/>
        </w:rPr>
        <w:t>No person or entity shall operate an MTC without a final License issued by the Commission.</w:t>
      </w:r>
    </w:p>
    <w:p w14:paraId="54147295" w14:textId="77777777" w:rsidR="00DA2759" w:rsidRPr="005108E4" w:rsidRDefault="009A7511">
      <w:pPr>
        <w:pStyle w:val="ListParagraph"/>
        <w:numPr>
          <w:ilvl w:val="3"/>
          <w:numId w:val="49"/>
        </w:numPr>
        <w:tabs>
          <w:tab w:val="left" w:pos="2256"/>
        </w:tabs>
        <w:spacing w:line="244" w:lineRule="auto"/>
        <w:ind w:right="117" w:firstLine="0"/>
        <w:rPr>
          <w:sz w:val="24"/>
        </w:rPr>
      </w:pPr>
      <w:r w:rsidRPr="005108E4">
        <w:rPr>
          <w:sz w:val="24"/>
        </w:rPr>
        <w:t>A provisional or final License may not be assigned or transferred without prior Commission</w:t>
      </w:r>
      <w:r w:rsidRPr="005108E4">
        <w:rPr>
          <w:spacing w:val="-2"/>
          <w:sz w:val="24"/>
        </w:rPr>
        <w:t xml:space="preserve"> </w:t>
      </w:r>
      <w:r w:rsidRPr="005108E4">
        <w:rPr>
          <w:sz w:val="24"/>
        </w:rPr>
        <w:t>approval.</w:t>
      </w:r>
    </w:p>
    <w:p w14:paraId="2F7C94AC" w14:textId="77777777" w:rsidR="00DA2759" w:rsidRPr="005108E4" w:rsidRDefault="009A7511">
      <w:pPr>
        <w:pStyle w:val="ListParagraph"/>
        <w:numPr>
          <w:ilvl w:val="3"/>
          <w:numId w:val="49"/>
        </w:numPr>
        <w:tabs>
          <w:tab w:val="left" w:pos="2098"/>
        </w:tabs>
        <w:spacing w:line="244" w:lineRule="auto"/>
        <w:ind w:right="116" w:firstLine="0"/>
        <w:rPr>
          <w:sz w:val="24"/>
        </w:rPr>
      </w:pPr>
      <w:r w:rsidRPr="005108E4">
        <w:rPr>
          <w:sz w:val="24"/>
        </w:rPr>
        <w:t>A</w:t>
      </w:r>
      <w:r w:rsidRPr="005108E4">
        <w:rPr>
          <w:spacing w:val="-12"/>
          <w:sz w:val="24"/>
        </w:rPr>
        <w:t xml:space="preserve"> </w:t>
      </w:r>
      <w:r w:rsidRPr="005108E4">
        <w:rPr>
          <w:sz w:val="24"/>
        </w:rPr>
        <w:t>provisional</w:t>
      </w:r>
      <w:r w:rsidRPr="005108E4">
        <w:rPr>
          <w:spacing w:val="-10"/>
          <w:sz w:val="24"/>
        </w:rPr>
        <w:t xml:space="preserve"> </w:t>
      </w:r>
      <w:r w:rsidRPr="005108E4">
        <w:rPr>
          <w:sz w:val="24"/>
        </w:rPr>
        <w:t>or</w:t>
      </w:r>
      <w:r w:rsidRPr="005108E4">
        <w:rPr>
          <w:spacing w:val="-11"/>
          <w:sz w:val="24"/>
        </w:rPr>
        <w:t xml:space="preserve"> </w:t>
      </w:r>
      <w:r w:rsidRPr="005108E4">
        <w:rPr>
          <w:sz w:val="24"/>
        </w:rPr>
        <w:t>final</w:t>
      </w:r>
      <w:r w:rsidRPr="005108E4">
        <w:rPr>
          <w:spacing w:val="-10"/>
          <w:sz w:val="24"/>
        </w:rPr>
        <w:t xml:space="preserve"> </w:t>
      </w:r>
      <w:r w:rsidRPr="005108E4">
        <w:rPr>
          <w:sz w:val="24"/>
        </w:rPr>
        <w:t>License</w:t>
      </w:r>
      <w:r w:rsidRPr="005108E4">
        <w:rPr>
          <w:spacing w:val="-14"/>
          <w:sz w:val="24"/>
        </w:rPr>
        <w:t xml:space="preserve"> </w:t>
      </w:r>
      <w:r w:rsidRPr="005108E4">
        <w:rPr>
          <w:sz w:val="24"/>
        </w:rPr>
        <w:t>shall</w:t>
      </w:r>
      <w:r w:rsidRPr="005108E4">
        <w:rPr>
          <w:spacing w:val="-13"/>
          <w:sz w:val="24"/>
        </w:rPr>
        <w:t xml:space="preserve"> </w:t>
      </w:r>
      <w:r w:rsidRPr="005108E4">
        <w:rPr>
          <w:sz w:val="24"/>
        </w:rPr>
        <w:t>be</w:t>
      </w:r>
      <w:r w:rsidRPr="005108E4">
        <w:rPr>
          <w:spacing w:val="-14"/>
          <w:sz w:val="24"/>
        </w:rPr>
        <w:t xml:space="preserve"> </w:t>
      </w:r>
      <w:r w:rsidRPr="005108E4">
        <w:rPr>
          <w:sz w:val="24"/>
        </w:rPr>
        <w:t>immediately</w:t>
      </w:r>
      <w:r w:rsidRPr="005108E4">
        <w:rPr>
          <w:spacing w:val="-20"/>
          <w:sz w:val="24"/>
        </w:rPr>
        <w:t xml:space="preserve"> </w:t>
      </w:r>
      <w:r w:rsidRPr="005108E4">
        <w:rPr>
          <w:sz w:val="24"/>
        </w:rPr>
        <w:t>void</w:t>
      </w:r>
      <w:r w:rsidRPr="005108E4">
        <w:rPr>
          <w:spacing w:val="-13"/>
          <w:sz w:val="24"/>
        </w:rPr>
        <w:t xml:space="preserve"> </w:t>
      </w:r>
      <w:r w:rsidRPr="005108E4">
        <w:rPr>
          <w:sz w:val="24"/>
        </w:rPr>
        <w:t>if</w:t>
      </w:r>
      <w:r w:rsidRPr="005108E4">
        <w:rPr>
          <w:spacing w:val="-14"/>
          <w:sz w:val="24"/>
        </w:rPr>
        <w:t xml:space="preserve"> </w:t>
      </w:r>
      <w:r w:rsidRPr="005108E4">
        <w:rPr>
          <w:sz w:val="24"/>
        </w:rPr>
        <w:t>the</w:t>
      </w:r>
      <w:r w:rsidRPr="005108E4">
        <w:rPr>
          <w:spacing w:val="-12"/>
          <w:sz w:val="24"/>
        </w:rPr>
        <w:t xml:space="preserve"> </w:t>
      </w:r>
      <w:r w:rsidRPr="005108E4">
        <w:rPr>
          <w:sz w:val="24"/>
        </w:rPr>
        <w:t>MTC</w:t>
      </w:r>
      <w:r w:rsidRPr="005108E4">
        <w:rPr>
          <w:spacing w:val="-10"/>
          <w:sz w:val="24"/>
        </w:rPr>
        <w:t xml:space="preserve"> </w:t>
      </w:r>
      <w:r w:rsidRPr="005108E4">
        <w:rPr>
          <w:sz w:val="24"/>
        </w:rPr>
        <w:t>Ceases</w:t>
      </w:r>
      <w:r w:rsidRPr="005108E4">
        <w:rPr>
          <w:spacing w:val="-12"/>
          <w:sz w:val="24"/>
        </w:rPr>
        <w:t xml:space="preserve"> </w:t>
      </w:r>
      <w:r w:rsidRPr="005108E4">
        <w:rPr>
          <w:sz w:val="24"/>
        </w:rPr>
        <w:t>to</w:t>
      </w:r>
      <w:r w:rsidRPr="005108E4">
        <w:rPr>
          <w:spacing w:val="-11"/>
          <w:sz w:val="24"/>
        </w:rPr>
        <w:t xml:space="preserve"> </w:t>
      </w:r>
      <w:r w:rsidRPr="005108E4">
        <w:rPr>
          <w:sz w:val="24"/>
        </w:rPr>
        <w:t>Operate or if, without the permission of the Commission, it</w:t>
      </w:r>
      <w:r w:rsidRPr="005108E4">
        <w:rPr>
          <w:spacing w:val="-13"/>
          <w:sz w:val="24"/>
        </w:rPr>
        <w:t xml:space="preserve"> </w:t>
      </w:r>
      <w:r w:rsidRPr="005108E4">
        <w:rPr>
          <w:sz w:val="24"/>
        </w:rPr>
        <w:t>relocates.</w:t>
      </w:r>
    </w:p>
    <w:p w14:paraId="59605C74" w14:textId="77777777" w:rsidR="00DA2759" w:rsidRPr="005108E4" w:rsidRDefault="009A7511">
      <w:pPr>
        <w:pStyle w:val="ListParagraph"/>
        <w:numPr>
          <w:ilvl w:val="3"/>
          <w:numId w:val="49"/>
        </w:numPr>
        <w:tabs>
          <w:tab w:val="left" w:pos="2112"/>
        </w:tabs>
        <w:spacing w:line="242" w:lineRule="auto"/>
        <w:ind w:right="116" w:firstLine="0"/>
        <w:rPr>
          <w:sz w:val="24"/>
        </w:rPr>
      </w:pPr>
      <w:r w:rsidRPr="005108E4">
        <w:rPr>
          <w:sz w:val="24"/>
        </w:rPr>
        <w:t>Acceptance</w:t>
      </w:r>
      <w:r w:rsidRPr="005108E4">
        <w:rPr>
          <w:spacing w:val="-14"/>
          <w:sz w:val="24"/>
        </w:rPr>
        <w:t xml:space="preserve"> </w:t>
      </w:r>
      <w:r w:rsidRPr="005108E4">
        <w:rPr>
          <w:sz w:val="24"/>
        </w:rPr>
        <w:t>of</w:t>
      </w:r>
      <w:r w:rsidRPr="005108E4">
        <w:rPr>
          <w:spacing w:val="-15"/>
          <w:sz w:val="24"/>
        </w:rPr>
        <w:t xml:space="preserve"> </w:t>
      </w:r>
      <w:r w:rsidRPr="005108E4">
        <w:rPr>
          <w:sz w:val="24"/>
        </w:rPr>
        <w:t>a</w:t>
      </w:r>
      <w:r w:rsidRPr="005108E4">
        <w:rPr>
          <w:spacing w:val="-15"/>
          <w:sz w:val="24"/>
        </w:rPr>
        <w:t xml:space="preserve"> </w:t>
      </w:r>
      <w:r w:rsidRPr="005108E4">
        <w:rPr>
          <w:sz w:val="24"/>
        </w:rPr>
        <w:t>provisional</w:t>
      </w:r>
      <w:r w:rsidRPr="005108E4">
        <w:rPr>
          <w:spacing w:val="-14"/>
          <w:sz w:val="24"/>
        </w:rPr>
        <w:t xml:space="preserve"> </w:t>
      </w:r>
      <w:r w:rsidRPr="005108E4">
        <w:rPr>
          <w:sz w:val="24"/>
        </w:rPr>
        <w:t>or</w:t>
      </w:r>
      <w:r w:rsidRPr="005108E4">
        <w:rPr>
          <w:spacing w:val="-13"/>
          <w:sz w:val="24"/>
        </w:rPr>
        <w:t xml:space="preserve"> </w:t>
      </w:r>
      <w:r w:rsidRPr="005108E4">
        <w:rPr>
          <w:sz w:val="24"/>
        </w:rPr>
        <w:t>final</w:t>
      </w:r>
      <w:r w:rsidRPr="005108E4">
        <w:rPr>
          <w:spacing w:val="-11"/>
          <w:sz w:val="24"/>
        </w:rPr>
        <w:t xml:space="preserve"> </w:t>
      </w:r>
      <w:r w:rsidRPr="005108E4">
        <w:rPr>
          <w:sz w:val="24"/>
        </w:rPr>
        <w:t>License</w:t>
      </w:r>
      <w:r w:rsidRPr="005108E4">
        <w:rPr>
          <w:spacing w:val="-13"/>
          <w:sz w:val="24"/>
        </w:rPr>
        <w:t xml:space="preserve"> </w:t>
      </w:r>
      <w:r w:rsidRPr="005108E4">
        <w:rPr>
          <w:sz w:val="24"/>
        </w:rPr>
        <w:t>constitutes</w:t>
      </w:r>
      <w:r w:rsidRPr="005108E4">
        <w:rPr>
          <w:spacing w:val="-13"/>
          <w:sz w:val="24"/>
        </w:rPr>
        <w:t xml:space="preserve"> </w:t>
      </w:r>
      <w:r w:rsidRPr="005108E4">
        <w:rPr>
          <w:sz w:val="24"/>
        </w:rPr>
        <w:t>an</w:t>
      </w:r>
      <w:r w:rsidRPr="005108E4">
        <w:rPr>
          <w:spacing w:val="-12"/>
          <w:sz w:val="24"/>
        </w:rPr>
        <w:t xml:space="preserve"> </w:t>
      </w:r>
      <w:r w:rsidRPr="005108E4">
        <w:rPr>
          <w:sz w:val="24"/>
        </w:rPr>
        <w:t>agreement</w:t>
      </w:r>
      <w:r w:rsidRPr="005108E4">
        <w:rPr>
          <w:spacing w:val="-11"/>
          <w:sz w:val="24"/>
        </w:rPr>
        <w:t xml:space="preserve"> </w:t>
      </w:r>
      <w:r w:rsidRPr="005108E4">
        <w:rPr>
          <w:sz w:val="24"/>
        </w:rPr>
        <w:t>by</w:t>
      </w:r>
      <w:r w:rsidRPr="005108E4">
        <w:rPr>
          <w:spacing w:val="-19"/>
          <w:sz w:val="24"/>
        </w:rPr>
        <w:t xml:space="preserve"> </w:t>
      </w:r>
      <w:r w:rsidRPr="005108E4">
        <w:rPr>
          <w:sz w:val="24"/>
        </w:rPr>
        <w:t>the</w:t>
      </w:r>
      <w:r w:rsidRPr="005108E4">
        <w:rPr>
          <w:spacing w:val="-14"/>
          <w:sz w:val="24"/>
        </w:rPr>
        <w:t xml:space="preserve"> </w:t>
      </w:r>
      <w:r w:rsidRPr="005108E4">
        <w:rPr>
          <w:sz w:val="24"/>
        </w:rPr>
        <w:t>MTC</w:t>
      </w:r>
      <w:r w:rsidRPr="005108E4">
        <w:rPr>
          <w:spacing w:val="-11"/>
          <w:sz w:val="24"/>
        </w:rPr>
        <w:t xml:space="preserve"> </w:t>
      </w:r>
      <w:r w:rsidRPr="005108E4">
        <w:rPr>
          <w:sz w:val="24"/>
        </w:rPr>
        <w:t>that it will adhere to the practices, policies, and procedures that are described in its application materials, as well as all relevant laws, regulations, and any conditions imposed by the Commission as part of</w:t>
      </w:r>
      <w:r w:rsidRPr="005108E4">
        <w:rPr>
          <w:spacing w:val="-3"/>
          <w:sz w:val="24"/>
        </w:rPr>
        <w:t xml:space="preserve"> </w:t>
      </w:r>
      <w:r w:rsidRPr="005108E4">
        <w:rPr>
          <w:sz w:val="24"/>
        </w:rPr>
        <w:t>licensure.</w:t>
      </w:r>
    </w:p>
    <w:p w14:paraId="60C7C367" w14:textId="77777777" w:rsidR="00DA2759" w:rsidRPr="005108E4" w:rsidRDefault="009A7511">
      <w:pPr>
        <w:pStyle w:val="ListParagraph"/>
        <w:numPr>
          <w:ilvl w:val="3"/>
          <w:numId w:val="49"/>
        </w:numPr>
        <w:tabs>
          <w:tab w:val="left" w:pos="2036"/>
        </w:tabs>
        <w:spacing w:line="244" w:lineRule="auto"/>
        <w:ind w:right="117" w:firstLine="0"/>
        <w:rPr>
          <w:sz w:val="24"/>
        </w:rPr>
      </w:pPr>
      <w:r w:rsidRPr="005108E4">
        <w:rPr>
          <w:sz w:val="24"/>
        </w:rPr>
        <w:t>The</w:t>
      </w:r>
      <w:r w:rsidRPr="005108E4">
        <w:rPr>
          <w:spacing w:val="-12"/>
          <w:sz w:val="24"/>
        </w:rPr>
        <w:t xml:space="preserve"> </w:t>
      </w:r>
      <w:r w:rsidRPr="005108E4">
        <w:rPr>
          <w:sz w:val="24"/>
        </w:rPr>
        <w:t>MTC</w:t>
      </w:r>
      <w:r w:rsidRPr="005108E4">
        <w:rPr>
          <w:spacing w:val="-11"/>
          <w:sz w:val="24"/>
        </w:rPr>
        <w:t xml:space="preserve"> </w:t>
      </w:r>
      <w:r w:rsidRPr="005108E4">
        <w:rPr>
          <w:sz w:val="24"/>
        </w:rPr>
        <w:t>shall</w:t>
      </w:r>
      <w:r w:rsidRPr="005108E4">
        <w:rPr>
          <w:spacing w:val="-10"/>
          <w:sz w:val="24"/>
        </w:rPr>
        <w:t xml:space="preserve"> </w:t>
      </w:r>
      <w:r w:rsidRPr="005108E4">
        <w:rPr>
          <w:sz w:val="24"/>
        </w:rPr>
        <w:t>post</w:t>
      </w:r>
      <w:r w:rsidRPr="005108E4">
        <w:rPr>
          <w:spacing w:val="-10"/>
          <w:sz w:val="24"/>
        </w:rPr>
        <w:t xml:space="preserve"> </w:t>
      </w:r>
      <w:r w:rsidRPr="005108E4">
        <w:rPr>
          <w:sz w:val="24"/>
        </w:rPr>
        <w:t>the</w:t>
      </w:r>
      <w:r w:rsidRPr="005108E4">
        <w:rPr>
          <w:spacing w:val="-9"/>
          <w:sz w:val="24"/>
        </w:rPr>
        <w:t xml:space="preserve"> </w:t>
      </w:r>
      <w:r w:rsidRPr="005108E4">
        <w:rPr>
          <w:sz w:val="24"/>
        </w:rPr>
        <w:t>final</w:t>
      </w:r>
      <w:r w:rsidRPr="005108E4">
        <w:rPr>
          <w:spacing w:val="-8"/>
          <w:sz w:val="24"/>
        </w:rPr>
        <w:t xml:space="preserve"> </w:t>
      </w:r>
      <w:r w:rsidRPr="005108E4">
        <w:rPr>
          <w:sz w:val="24"/>
        </w:rPr>
        <w:t>License</w:t>
      </w:r>
      <w:r w:rsidRPr="005108E4">
        <w:rPr>
          <w:spacing w:val="-9"/>
          <w:sz w:val="24"/>
        </w:rPr>
        <w:t xml:space="preserve"> </w:t>
      </w:r>
      <w:r w:rsidRPr="005108E4">
        <w:rPr>
          <w:sz w:val="24"/>
        </w:rPr>
        <w:t>in</w:t>
      </w:r>
      <w:r w:rsidRPr="005108E4">
        <w:rPr>
          <w:spacing w:val="-8"/>
          <w:sz w:val="24"/>
        </w:rPr>
        <w:t xml:space="preserve"> </w:t>
      </w:r>
      <w:r w:rsidRPr="005108E4">
        <w:rPr>
          <w:sz w:val="24"/>
        </w:rPr>
        <w:t>a</w:t>
      </w:r>
      <w:r w:rsidRPr="005108E4">
        <w:rPr>
          <w:spacing w:val="-10"/>
          <w:sz w:val="24"/>
        </w:rPr>
        <w:t xml:space="preserve"> </w:t>
      </w:r>
      <w:r w:rsidRPr="005108E4">
        <w:rPr>
          <w:sz w:val="24"/>
        </w:rPr>
        <w:t>conspicuous</w:t>
      </w:r>
      <w:r w:rsidRPr="005108E4">
        <w:rPr>
          <w:spacing w:val="-8"/>
          <w:sz w:val="24"/>
        </w:rPr>
        <w:t xml:space="preserve"> </w:t>
      </w:r>
      <w:r w:rsidRPr="005108E4">
        <w:rPr>
          <w:sz w:val="24"/>
        </w:rPr>
        <w:t>location</w:t>
      </w:r>
      <w:r w:rsidRPr="005108E4">
        <w:rPr>
          <w:spacing w:val="-11"/>
          <w:sz w:val="24"/>
        </w:rPr>
        <w:t xml:space="preserve"> </w:t>
      </w:r>
      <w:r w:rsidRPr="005108E4">
        <w:rPr>
          <w:sz w:val="24"/>
        </w:rPr>
        <w:t>on</w:t>
      </w:r>
      <w:r w:rsidRPr="005108E4">
        <w:rPr>
          <w:spacing w:val="-11"/>
          <w:sz w:val="24"/>
        </w:rPr>
        <w:t xml:space="preserve"> </w:t>
      </w:r>
      <w:r w:rsidRPr="005108E4">
        <w:rPr>
          <w:sz w:val="24"/>
        </w:rPr>
        <w:t>the</w:t>
      </w:r>
      <w:r w:rsidRPr="005108E4">
        <w:rPr>
          <w:spacing w:val="-12"/>
          <w:sz w:val="24"/>
        </w:rPr>
        <w:t xml:space="preserve"> </w:t>
      </w:r>
      <w:r w:rsidRPr="005108E4">
        <w:rPr>
          <w:sz w:val="24"/>
        </w:rPr>
        <w:t>Premises</w:t>
      </w:r>
      <w:r w:rsidRPr="005108E4">
        <w:rPr>
          <w:spacing w:val="-11"/>
          <w:sz w:val="24"/>
        </w:rPr>
        <w:t xml:space="preserve"> </w:t>
      </w:r>
      <w:r w:rsidRPr="005108E4">
        <w:rPr>
          <w:sz w:val="24"/>
        </w:rPr>
        <w:t>at</w:t>
      </w:r>
      <w:r w:rsidRPr="005108E4">
        <w:rPr>
          <w:spacing w:val="-10"/>
          <w:sz w:val="24"/>
        </w:rPr>
        <w:t xml:space="preserve"> </w:t>
      </w:r>
      <w:r w:rsidRPr="005108E4">
        <w:rPr>
          <w:sz w:val="24"/>
        </w:rPr>
        <w:t>each Commission-approved</w:t>
      </w:r>
      <w:r w:rsidRPr="005108E4">
        <w:rPr>
          <w:spacing w:val="-2"/>
          <w:sz w:val="24"/>
        </w:rPr>
        <w:t xml:space="preserve"> </w:t>
      </w:r>
      <w:r w:rsidRPr="005108E4">
        <w:rPr>
          <w:sz w:val="24"/>
        </w:rPr>
        <w:t>location.</w:t>
      </w:r>
    </w:p>
    <w:p w14:paraId="6AA02A85" w14:textId="77777777" w:rsidR="00DA2759" w:rsidRPr="005108E4" w:rsidRDefault="009A7511">
      <w:pPr>
        <w:pStyle w:val="ListParagraph"/>
        <w:numPr>
          <w:ilvl w:val="3"/>
          <w:numId w:val="49"/>
        </w:numPr>
        <w:tabs>
          <w:tab w:val="left" w:pos="2050"/>
        </w:tabs>
        <w:spacing w:line="244" w:lineRule="auto"/>
        <w:ind w:right="117" w:firstLine="0"/>
        <w:rPr>
          <w:sz w:val="24"/>
        </w:rPr>
      </w:pPr>
      <w:r w:rsidRPr="005108E4">
        <w:rPr>
          <w:sz w:val="24"/>
        </w:rPr>
        <w:t>The</w:t>
      </w:r>
      <w:r w:rsidRPr="005108E4">
        <w:rPr>
          <w:spacing w:val="-20"/>
          <w:sz w:val="24"/>
        </w:rPr>
        <w:t xml:space="preserve"> </w:t>
      </w:r>
      <w:r w:rsidRPr="005108E4">
        <w:rPr>
          <w:sz w:val="24"/>
        </w:rPr>
        <w:t>MTC</w:t>
      </w:r>
      <w:r w:rsidRPr="005108E4">
        <w:rPr>
          <w:spacing w:val="-17"/>
          <w:sz w:val="24"/>
        </w:rPr>
        <w:t xml:space="preserve"> </w:t>
      </w:r>
      <w:r w:rsidRPr="005108E4">
        <w:rPr>
          <w:sz w:val="24"/>
        </w:rPr>
        <w:t>shall</w:t>
      </w:r>
      <w:r w:rsidRPr="005108E4">
        <w:rPr>
          <w:spacing w:val="-17"/>
          <w:sz w:val="24"/>
        </w:rPr>
        <w:t xml:space="preserve"> </w:t>
      </w:r>
      <w:r w:rsidRPr="005108E4">
        <w:rPr>
          <w:sz w:val="24"/>
        </w:rPr>
        <w:t>conduct</w:t>
      </w:r>
      <w:r w:rsidRPr="005108E4">
        <w:rPr>
          <w:spacing w:val="-18"/>
          <w:sz w:val="24"/>
        </w:rPr>
        <w:t xml:space="preserve"> </w:t>
      </w:r>
      <w:r w:rsidRPr="005108E4">
        <w:rPr>
          <w:sz w:val="24"/>
        </w:rPr>
        <w:t>all</w:t>
      </w:r>
      <w:r w:rsidRPr="005108E4">
        <w:rPr>
          <w:spacing w:val="-17"/>
          <w:sz w:val="24"/>
        </w:rPr>
        <w:t xml:space="preserve"> </w:t>
      </w:r>
      <w:r w:rsidRPr="005108E4">
        <w:rPr>
          <w:sz w:val="24"/>
        </w:rPr>
        <w:t>activities</w:t>
      </w:r>
      <w:r w:rsidRPr="005108E4">
        <w:rPr>
          <w:spacing w:val="-18"/>
          <w:sz w:val="24"/>
        </w:rPr>
        <w:t xml:space="preserve"> </w:t>
      </w:r>
      <w:r w:rsidRPr="005108E4">
        <w:rPr>
          <w:sz w:val="24"/>
        </w:rPr>
        <w:t>authorized</w:t>
      </w:r>
      <w:r w:rsidRPr="005108E4">
        <w:rPr>
          <w:spacing w:val="-19"/>
          <w:sz w:val="24"/>
        </w:rPr>
        <w:t xml:space="preserve"> </w:t>
      </w:r>
      <w:r w:rsidRPr="005108E4">
        <w:rPr>
          <w:sz w:val="24"/>
        </w:rPr>
        <w:t>by</w:t>
      </w:r>
      <w:r w:rsidRPr="005108E4">
        <w:rPr>
          <w:spacing w:val="-24"/>
          <w:sz w:val="24"/>
        </w:rPr>
        <w:t xml:space="preserve"> </w:t>
      </w:r>
      <w:r w:rsidRPr="005108E4">
        <w:rPr>
          <w:sz w:val="24"/>
        </w:rPr>
        <w:t>935</w:t>
      </w:r>
      <w:r w:rsidRPr="005108E4">
        <w:rPr>
          <w:spacing w:val="-19"/>
          <w:sz w:val="24"/>
        </w:rPr>
        <w:t xml:space="preserve"> </w:t>
      </w:r>
      <w:r w:rsidRPr="005108E4">
        <w:rPr>
          <w:sz w:val="24"/>
        </w:rPr>
        <w:t>CMR</w:t>
      </w:r>
      <w:r w:rsidRPr="005108E4">
        <w:rPr>
          <w:spacing w:val="-17"/>
          <w:sz w:val="24"/>
        </w:rPr>
        <w:t xml:space="preserve"> </w:t>
      </w:r>
      <w:r w:rsidRPr="005108E4">
        <w:rPr>
          <w:sz w:val="24"/>
        </w:rPr>
        <w:t>501.000</w:t>
      </w:r>
      <w:r w:rsidRPr="005108E4">
        <w:rPr>
          <w:spacing w:val="-16"/>
          <w:sz w:val="24"/>
        </w:rPr>
        <w:t xml:space="preserve"> </w:t>
      </w:r>
      <w:r w:rsidRPr="005108E4">
        <w:rPr>
          <w:sz w:val="24"/>
        </w:rPr>
        <w:t>at</w:t>
      </w:r>
      <w:r w:rsidRPr="005108E4">
        <w:rPr>
          <w:spacing w:val="-16"/>
          <w:sz w:val="24"/>
        </w:rPr>
        <w:t xml:space="preserve"> </w:t>
      </w:r>
      <w:r w:rsidRPr="005108E4">
        <w:rPr>
          <w:sz w:val="24"/>
        </w:rPr>
        <w:t>the</w:t>
      </w:r>
      <w:r w:rsidRPr="005108E4">
        <w:rPr>
          <w:spacing w:val="-19"/>
          <w:sz w:val="24"/>
        </w:rPr>
        <w:t xml:space="preserve"> </w:t>
      </w:r>
      <w:r w:rsidRPr="005108E4">
        <w:rPr>
          <w:sz w:val="24"/>
        </w:rPr>
        <w:t xml:space="preserve">address(es) </w:t>
      </w:r>
      <w:r w:rsidRPr="005108E4">
        <w:rPr>
          <w:sz w:val="24"/>
        </w:rPr>
        <w:lastRenderedPageBreak/>
        <w:t>identified on the final License issued by the</w:t>
      </w:r>
      <w:r w:rsidRPr="005108E4">
        <w:rPr>
          <w:spacing w:val="-21"/>
          <w:sz w:val="24"/>
        </w:rPr>
        <w:t xml:space="preserve"> </w:t>
      </w:r>
      <w:r w:rsidRPr="005108E4">
        <w:rPr>
          <w:sz w:val="24"/>
        </w:rPr>
        <w:t>Commission.</w:t>
      </w:r>
    </w:p>
    <w:p w14:paraId="1D8C23EF" w14:textId="77777777" w:rsidR="00DA2759" w:rsidRPr="005108E4" w:rsidRDefault="00DA2759">
      <w:pPr>
        <w:pStyle w:val="BodyText"/>
        <w:spacing w:before="1"/>
        <w:jc w:val="left"/>
        <w:rPr>
          <w:sz w:val="23"/>
        </w:rPr>
      </w:pPr>
    </w:p>
    <w:p w14:paraId="244B45B8" w14:textId="77777777" w:rsidR="00DA2759" w:rsidRPr="005108E4" w:rsidRDefault="009A7511" w:rsidP="00AA45F2">
      <w:pPr>
        <w:pStyle w:val="ListParagraph"/>
        <w:numPr>
          <w:ilvl w:val="2"/>
          <w:numId w:val="49"/>
        </w:numPr>
        <w:tabs>
          <w:tab w:val="left" w:pos="1750"/>
        </w:tabs>
        <w:spacing w:line="242" w:lineRule="auto"/>
        <w:ind w:left="1319" w:right="117" w:firstLine="0"/>
        <w:outlineLvl w:val="1"/>
        <w:rPr>
          <w:sz w:val="24"/>
        </w:rPr>
      </w:pPr>
      <w:r w:rsidRPr="005108E4">
        <w:rPr>
          <w:sz w:val="24"/>
        </w:rPr>
        <w:t>The</w:t>
      </w:r>
      <w:r w:rsidRPr="005108E4">
        <w:rPr>
          <w:spacing w:val="-14"/>
          <w:sz w:val="24"/>
        </w:rPr>
        <w:t xml:space="preserve"> </w:t>
      </w:r>
      <w:r w:rsidRPr="005108E4">
        <w:rPr>
          <w:sz w:val="24"/>
        </w:rPr>
        <w:t>MTC</w:t>
      </w:r>
      <w:r w:rsidRPr="005108E4">
        <w:rPr>
          <w:spacing w:val="-12"/>
          <w:sz w:val="24"/>
        </w:rPr>
        <w:t xml:space="preserve"> </w:t>
      </w:r>
      <w:r w:rsidRPr="005108E4">
        <w:rPr>
          <w:sz w:val="24"/>
        </w:rPr>
        <w:t>shall</w:t>
      </w:r>
      <w:r w:rsidRPr="005108E4">
        <w:rPr>
          <w:spacing w:val="-13"/>
          <w:sz w:val="24"/>
        </w:rPr>
        <w:t xml:space="preserve"> </w:t>
      </w:r>
      <w:r w:rsidRPr="005108E4">
        <w:rPr>
          <w:sz w:val="24"/>
        </w:rPr>
        <w:t>be</w:t>
      </w:r>
      <w:r w:rsidRPr="005108E4">
        <w:rPr>
          <w:spacing w:val="-12"/>
          <w:sz w:val="24"/>
        </w:rPr>
        <w:t xml:space="preserve"> </w:t>
      </w:r>
      <w:r w:rsidRPr="005108E4">
        <w:rPr>
          <w:sz w:val="24"/>
        </w:rPr>
        <w:t>operational</w:t>
      </w:r>
      <w:r w:rsidRPr="005108E4">
        <w:rPr>
          <w:spacing w:val="-10"/>
          <w:sz w:val="24"/>
        </w:rPr>
        <w:t xml:space="preserve"> </w:t>
      </w:r>
      <w:r w:rsidRPr="005108E4">
        <w:rPr>
          <w:sz w:val="24"/>
        </w:rPr>
        <w:t>within</w:t>
      </w:r>
      <w:r w:rsidRPr="005108E4">
        <w:rPr>
          <w:spacing w:val="-11"/>
          <w:sz w:val="24"/>
        </w:rPr>
        <w:t xml:space="preserve"> </w:t>
      </w:r>
      <w:r w:rsidRPr="005108E4">
        <w:rPr>
          <w:sz w:val="24"/>
        </w:rPr>
        <w:t>the</w:t>
      </w:r>
      <w:r w:rsidRPr="005108E4">
        <w:rPr>
          <w:spacing w:val="-12"/>
          <w:sz w:val="24"/>
        </w:rPr>
        <w:t xml:space="preserve"> </w:t>
      </w:r>
      <w:r w:rsidRPr="005108E4">
        <w:rPr>
          <w:sz w:val="24"/>
        </w:rPr>
        <w:t>time</w:t>
      </w:r>
      <w:r w:rsidRPr="005108E4">
        <w:rPr>
          <w:spacing w:val="-11"/>
          <w:sz w:val="24"/>
        </w:rPr>
        <w:t xml:space="preserve"> </w:t>
      </w:r>
      <w:r w:rsidRPr="005108E4">
        <w:rPr>
          <w:sz w:val="24"/>
        </w:rPr>
        <w:t>indicated</w:t>
      </w:r>
      <w:r w:rsidRPr="005108E4">
        <w:rPr>
          <w:spacing w:val="-11"/>
          <w:sz w:val="24"/>
        </w:rPr>
        <w:t xml:space="preserve"> </w:t>
      </w:r>
      <w:r w:rsidRPr="005108E4">
        <w:rPr>
          <w:sz w:val="24"/>
        </w:rPr>
        <w:t>in</w:t>
      </w:r>
      <w:r w:rsidRPr="005108E4">
        <w:rPr>
          <w:spacing w:val="-11"/>
          <w:sz w:val="24"/>
        </w:rPr>
        <w:t xml:space="preserve"> </w:t>
      </w:r>
      <w:r w:rsidRPr="005108E4">
        <w:rPr>
          <w:sz w:val="24"/>
        </w:rPr>
        <w:t>935</w:t>
      </w:r>
      <w:r w:rsidRPr="005108E4">
        <w:rPr>
          <w:spacing w:val="-11"/>
          <w:sz w:val="24"/>
        </w:rPr>
        <w:t xml:space="preserve"> </w:t>
      </w:r>
      <w:r w:rsidRPr="005108E4">
        <w:rPr>
          <w:sz w:val="24"/>
        </w:rPr>
        <w:t>CMR</w:t>
      </w:r>
      <w:r w:rsidRPr="005108E4">
        <w:rPr>
          <w:spacing w:val="-12"/>
          <w:sz w:val="24"/>
        </w:rPr>
        <w:t xml:space="preserve"> </w:t>
      </w:r>
      <w:r w:rsidRPr="005108E4">
        <w:rPr>
          <w:sz w:val="24"/>
        </w:rPr>
        <w:t>501.101(1)(c)5.</w:t>
      </w:r>
      <w:r w:rsidRPr="005108E4">
        <w:rPr>
          <w:spacing w:val="-13"/>
          <w:sz w:val="24"/>
        </w:rPr>
        <w:t xml:space="preserve"> </w:t>
      </w:r>
      <w:r w:rsidRPr="005108E4">
        <w:rPr>
          <w:sz w:val="24"/>
        </w:rPr>
        <w:t>or</w:t>
      </w:r>
      <w:r w:rsidRPr="005108E4">
        <w:rPr>
          <w:spacing w:val="-14"/>
          <w:sz w:val="24"/>
        </w:rPr>
        <w:t xml:space="preserve"> </w:t>
      </w:r>
      <w:r w:rsidRPr="005108E4">
        <w:rPr>
          <w:sz w:val="24"/>
        </w:rPr>
        <w:t>as otherwise</w:t>
      </w:r>
      <w:r w:rsidRPr="005108E4">
        <w:rPr>
          <w:spacing w:val="-7"/>
          <w:sz w:val="24"/>
        </w:rPr>
        <w:t xml:space="preserve"> </w:t>
      </w:r>
      <w:r w:rsidRPr="005108E4">
        <w:rPr>
          <w:sz w:val="24"/>
        </w:rPr>
        <w:t>amended</w:t>
      </w:r>
      <w:r w:rsidRPr="005108E4">
        <w:rPr>
          <w:spacing w:val="-6"/>
          <w:sz w:val="24"/>
        </w:rPr>
        <w:t xml:space="preserve"> </w:t>
      </w:r>
      <w:r w:rsidRPr="005108E4">
        <w:rPr>
          <w:sz w:val="24"/>
        </w:rPr>
        <w:t>through</w:t>
      </w:r>
      <w:r w:rsidRPr="005108E4">
        <w:rPr>
          <w:spacing w:val="-2"/>
          <w:sz w:val="24"/>
        </w:rPr>
        <w:t xml:space="preserve"> </w:t>
      </w:r>
      <w:r w:rsidRPr="005108E4">
        <w:rPr>
          <w:sz w:val="24"/>
        </w:rPr>
        <w:t>the</w:t>
      </w:r>
      <w:r w:rsidRPr="005108E4">
        <w:rPr>
          <w:spacing w:val="-7"/>
          <w:sz w:val="24"/>
        </w:rPr>
        <w:t xml:space="preserve"> </w:t>
      </w:r>
      <w:r w:rsidRPr="005108E4">
        <w:rPr>
          <w:sz w:val="24"/>
        </w:rPr>
        <w:t>application</w:t>
      </w:r>
      <w:r w:rsidRPr="005108E4">
        <w:rPr>
          <w:spacing w:val="-6"/>
          <w:sz w:val="24"/>
        </w:rPr>
        <w:t xml:space="preserve"> </w:t>
      </w:r>
      <w:r w:rsidRPr="005108E4">
        <w:rPr>
          <w:sz w:val="24"/>
        </w:rPr>
        <w:t>process</w:t>
      </w:r>
      <w:r w:rsidRPr="005108E4">
        <w:rPr>
          <w:spacing w:val="-4"/>
          <w:sz w:val="24"/>
        </w:rPr>
        <w:t xml:space="preserve"> </w:t>
      </w:r>
      <w:r w:rsidRPr="005108E4">
        <w:rPr>
          <w:sz w:val="24"/>
        </w:rPr>
        <w:t>and</w:t>
      </w:r>
      <w:r w:rsidRPr="005108E4">
        <w:rPr>
          <w:spacing w:val="-6"/>
          <w:sz w:val="24"/>
        </w:rPr>
        <w:t xml:space="preserve"> </w:t>
      </w:r>
      <w:r w:rsidRPr="005108E4">
        <w:rPr>
          <w:sz w:val="24"/>
        </w:rPr>
        <w:t>approved</w:t>
      </w:r>
      <w:r w:rsidRPr="005108E4">
        <w:rPr>
          <w:spacing w:val="-6"/>
          <w:sz w:val="24"/>
        </w:rPr>
        <w:t xml:space="preserve"> </w:t>
      </w:r>
      <w:r w:rsidRPr="005108E4">
        <w:rPr>
          <w:sz w:val="24"/>
        </w:rPr>
        <w:t>by</w:t>
      </w:r>
      <w:r w:rsidRPr="005108E4">
        <w:rPr>
          <w:spacing w:val="-12"/>
          <w:sz w:val="24"/>
        </w:rPr>
        <w:t xml:space="preserve"> </w:t>
      </w:r>
      <w:r w:rsidRPr="005108E4">
        <w:rPr>
          <w:sz w:val="24"/>
        </w:rPr>
        <w:t>the</w:t>
      </w:r>
      <w:r w:rsidRPr="005108E4">
        <w:rPr>
          <w:spacing w:val="-6"/>
          <w:sz w:val="24"/>
        </w:rPr>
        <w:t xml:space="preserve"> </w:t>
      </w:r>
      <w:r w:rsidRPr="005108E4">
        <w:rPr>
          <w:sz w:val="24"/>
        </w:rPr>
        <w:t>Commission</w:t>
      </w:r>
      <w:r w:rsidRPr="005108E4">
        <w:rPr>
          <w:spacing w:val="-6"/>
          <w:sz w:val="24"/>
        </w:rPr>
        <w:t xml:space="preserve"> </w:t>
      </w:r>
      <w:r w:rsidRPr="005108E4">
        <w:rPr>
          <w:sz w:val="24"/>
        </w:rPr>
        <w:t>through the issuance of a final</w:t>
      </w:r>
      <w:r w:rsidRPr="005108E4">
        <w:rPr>
          <w:spacing w:val="-9"/>
          <w:sz w:val="24"/>
        </w:rPr>
        <w:t xml:space="preserve"> </w:t>
      </w:r>
      <w:r w:rsidRPr="005108E4">
        <w:rPr>
          <w:sz w:val="24"/>
        </w:rPr>
        <w:t>License.</w:t>
      </w:r>
    </w:p>
    <w:p w14:paraId="76BE58AA" w14:textId="77777777" w:rsidR="00DA2759" w:rsidRPr="005108E4" w:rsidRDefault="00DA2759">
      <w:pPr>
        <w:pStyle w:val="BodyText"/>
        <w:spacing w:before="6"/>
        <w:jc w:val="left"/>
      </w:pPr>
    </w:p>
    <w:p w14:paraId="7F5C7421" w14:textId="77777777" w:rsidR="00DA2759" w:rsidRPr="005108E4" w:rsidRDefault="009A7511" w:rsidP="00AA45F2">
      <w:pPr>
        <w:pStyle w:val="ListParagraph"/>
        <w:numPr>
          <w:ilvl w:val="2"/>
          <w:numId w:val="49"/>
        </w:numPr>
        <w:tabs>
          <w:tab w:val="left" w:pos="1757"/>
        </w:tabs>
        <w:spacing w:line="242" w:lineRule="auto"/>
        <w:ind w:left="1319" w:right="116" w:firstLine="0"/>
        <w:outlineLvl w:val="1"/>
        <w:rPr>
          <w:sz w:val="24"/>
        </w:rPr>
      </w:pPr>
      <w:r w:rsidRPr="005108E4">
        <w:rPr>
          <w:sz w:val="24"/>
          <w:u w:val="single"/>
        </w:rPr>
        <w:t>Expiration</w:t>
      </w:r>
      <w:r w:rsidRPr="005108E4">
        <w:rPr>
          <w:spacing w:val="-13"/>
          <w:sz w:val="24"/>
          <w:u w:val="single"/>
        </w:rPr>
        <w:t xml:space="preserve"> </w:t>
      </w:r>
      <w:r w:rsidRPr="005108E4">
        <w:rPr>
          <w:sz w:val="24"/>
          <w:u w:val="single"/>
        </w:rPr>
        <w:t>and</w:t>
      </w:r>
      <w:r w:rsidRPr="005108E4">
        <w:rPr>
          <w:spacing w:val="-12"/>
          <w:sz w:val="24"/>
          <w:u w:val="single"/>
        </w:rPr>
        <w:t xml:space="preserve"> </w:t>
      </w:r>
      <w:r w:rsidRPr="005108E4">
        <w:rPr>
          <w:sz w:val="24"/>
          <w:u w:val="single"/>
        </w:rPr>
        <w:t>Renewal</w:t>
      </w:r>
      <w:r w:rsidRPr="005108E4">
        <w:rPr>
          <w:spacing w:val="-12"/>
          <w:sz w:val="24"/>
          <w:u w:val="single"/>
        </w:rPr>
        <w:t xml:space="preserve"> </w:t>
      </w:r>
      <w:r w:rsidRPr="005108E4">
        <w:rPr>
          <w:sz w:val="24"/>
          <w:u w:val="single"/>
        </w:rPr>
        <w:t>of</w:t>
      </w:r>
      <w:r w:rsidRPr="005108E4">
        <w:rPr>
          <w:spacing w:val="-12"/>
          <w:sz w:val="24"/>
          <w:u w:val="single"/>
        </w:rPr>
        <w:t xml:space="preserve"> </w:t>
      </w:r>
      <w:r w:rsidRPr="005108E4">
        <w:rPr>
          <w:sz w:val="24"/>
          <w:u w:val="single"/>
        </w:rPr>
        <w:t>Licensure</w:t>
      </w:r>
      <w:r w:rsidRPr="005108E4">
        <w:rPr>
          <w:sz w:val="24"/>
        </w:rPr>
        <w:t>.</w:t>
      </w:r>
      <w:r w:rsidRPr="005108E4">
        <w:rPr>
          <w:spacing w:val="36"/>
          <w:sz w:val="24"/>
        </w:rPr>
        <w:t xml:space="preserve"> </w:t>
      </w:r>
      <w:r w:rsidRPr="005108E4">
        <w:rPr>
          <w:sz w:val="24"/>
        </w:rPr>
        <w:t>The</w:t>
      </w:r>
      <w:r w:rsidRPr="005108E4">
        <w:rPr>
          <w:spacing w:val="-14"/>
          <w:sz w:val="24"/>
        </w:rPr>
        <w:t xml:space="preserve"> </w:t>
      </w:r>
      <w:r w:rsidRPr="005108E4">
        <w:rPr>
          <w:sz w:val="24"/>
        </w:rPr>
        <w:t>MTC's</w:t>
      </w:r>
      <w:r w:rsidRPr="005108E4">
        <w:rPr>
          <w:spacing w:val="-10"/>
          <w:sz w:val="24"/>
        </w:rPr>
        <w:t xml:space="preserve"> </w:t>
      </w:r>
      <w:r w:rsidRPr="005108E4">
        <w:rPr>
          <w:sz w:val="24"/>
        </w:rPr>
        <w:t>License,</w:t>
      </w:r>
      <w:r w:rsidRPr="005108E4">
        <w:rPr>
          <w:spacing w:val="-9"/>
          <w:sz w:val="24"/>
        </w:rPr>
        <w:t xml:space="preserve"> </w:t>
      </w:r>
      <w:r w:rsidRPr="005108E4">
        <w:rPr>
          <w:sz w:val="24"/>
        </w:rPr>
        <w:t>as</w:t>
      </w:r>
      <w:r w:rsidRPr="005108E4">
        <w:rPr>
          <w:spacing w:val="-10"/>
          <w:sz w:val="24"/>
        </w:rPr>
        <w:t xml:space="preserve"> </w:t>
      </w:r>
      <w:r w:rsidRPr="005108E4">
        <w:rPr>
          <w:sz w:val="24"/>
        </w:rPr>
        <w:t>applicable,</w:t>
      </w:r>
      <w:r w:rsidRPr="005108E4">
        <w:rPr>
          <w:spacing w:val="-10"/>
          <w:sz w:val="24"/>
        </w:rPr>
        <w:t xml:space="preserve"> </w:t>
      </w:r>
      <w:r w:rsidRPr="005108E4">
        <w:rPr>
          <w:sz w:val="24"/>
        </w:rPr>
        <w:t>shall</w:t>
      </w:r>
      <w:r w:rsidRPr="005108E4">
        <w:rPr>
          <w:spacing w:val="-9"/>
          <w:sz w:val="24"/>
        </w:rPr>
        <w:t xml:space="preserve"> </w:t>
      </w:r>
      <w:r w:rsidRPr="005108E4">
        <w:rPr>
          <w:sz w:val="24"/>
        </w:rPr>
        <w:t>expire</w:t>
      </w:r>
      <w:r w:rsidRPr="005108E4">
        <w:rPr>
          <w:spacing w:val="-14"/>
          <w:sz w:val="24"/>
        </w:rPr>
        <w:t xml:space="preserve"> </w:t>
      </w:r>
      <w:r w:rsidRPr="005108E4">
        <w:rPr>
          <w:sz w:val="24"/>
        </w:rPr>
        <w:t xml:space="preserve">one </w:t>
      </w:r>
      <w:r w:rsidRPr="005108E4">
        <w:rPr>
          <w:spacing w:val="-3"/>
          <w:sz w:val="24"/>
        </w:rPr>
        <w:t xml:space="preserve">year </w:t>
      </w:r>
      <w:r w:rsidRPr="005108E4">
        <w:rPr>
          <w:sz w:val="24"/>
        </w:rPr>
        <w:t>after the date of issuance of the provisional License and annually thereafter, and may be renewed</w:t>
      </w:r>
      <w:r w:rsidRPr="005108E4">
        <w:rPr>
          <w:spacing w:val="-14"/>
          <w:sz w:val="24"/>
        </w:rPr>
        <w:t xml:space="preserve"> </w:t>
      </w:r>
      <w:r w:rsidRPr="005108E4">
        <w:rPr>
          <w:sz w:val="24"/>
        </w:rPr>
        <w:t>as</w:t>
      </w:r>
      <w:r w:rsidRPr="005108E4">
        <w:rPr>
          <w:spacing w:val="-13"/>
          <w:sz w:val="24"/>
        </w:rPr>
        <w:t xml:space="preserve"> </w:t>
      </w:r>
      <w:r w:rsidRPr="005108E4">
        <w:rPr>
          <w:sz w:val="24"/>
        </w:rPr>
        <w:t>follows,</w:t>
      </w:r>
      <w:r w:rsidRPr="005108E4">
        <w:rPr>
          <w:spacing w:val="-13"/>
          <w:sz w:val="24"/>
        </w:rPr>
        <w:t xml:space="preserve"> </w:t>
      </w:r>
      <w:r w:rsidRPr="005108E4">
        <w:rPr>
          <w:sz w:val="24"/>
        </w:rPr>
        <w:t>unless</w:t>
      </w:r>
      <w:r w:rsidRPr="005108E4">
        <w:rPr>
          <w:spacing w:val="-13"/>
          <w:sz w:val="24"/>
        </w:rPr>
        <w:t xml:space="preserve"> </w:t>
      </w:r>
      <w:r w:rsidRPr="005108E4">
        <w:rPr>
          <w:sz w:val="24"/>
        </w:rPr>
        <w:t>an</w:t>
      </w:r>
      <w:r w:rsidRPr="005108E4">
        <w:rPr>
          <w:spacing w:val="-13"/>
          <w:sz w:val="24"/>
        </w:rPr>
        <w:t xml:space="preserve"> </w:t>
      </w:r>
      <w:r w:rsidRPr="005108E4">
        <w:rPr>
          <w:sz w:val="24"/>
        </w:rPr>
        <w:t>action</w:t>
      </w:r>
      <w:r w:rsidRPr="005108E4">
        <w:rPr>
          <w:spacing w:val="-13"/>
          <w:sz w:val="24"/>
        </w:rPr>
        <w:t xml:space="preserve"> </w:t>
      </w:r>
      <w:r w:rsidRPr="005108E4">
        <w:rPr>
          <w:sz w:val="24"/>
        </w:rPr>
        <w:t>has</w:t>
      </w:r>
      <w:r w:rsidRPr="005108E4">
        <w:rPr>
          <w:spacing w:val="-15"/>
          <w:sz w:val="24"/>
        </w:rPr>
        <w:t xml:space="preserve"> </w:t>
      </w:r>
      <w:r w:rsidRPr="005108E4">
        <w:rPr>
          <w:sz w:val="24"/>
        </w:rPr>
        <w:t>been</w:t>
      </w:r>
      <w:r w:rsidRPr="005108E4">
        <w:rPr>
          <w:spacing w:val="-16"/>
          <w:sz w:val="24"/>
        </w:rPr>
        <w:t xml:space="preserve"> </w:t>
      </w:r>
      <w:r w:rsidRPr="005108E4">
        <w:rPr>
          <w:sz w:val="24"/>
        </w:rPr>
        <w:t>taken</w:t>
      </w:r>
      <w:r w:rsidRPr="005108E4">
        <w:rPr>
          <w:spacing w:val="-16"/>
          <w:sz w:val="24"/>
        </w:rPr>
        <w:t xml:space="preserve"> </w:t>
      </w:r>
      <w:r w:rsidRPr="005108E4">
        <w:rPr>
          <w:sz w:val="24"/>
        </w:rPr>
        <w:t>based</w:t>
      </w:r>
      <w:r w:rsidRPr="005108E4">
        <w:rPr>
          <w:spacing w:val="-13"/>
          <w:sz w:val="24"/>
        </w:rPr>
        <w:t xml:space="preserve"> </w:t>
      </w:r>
      <w:r w:rsidRPr="005108E4">
        <w:rPr>
          <w:sz w:val="24"/>
        </w:rPr>
        <w:t>on</w:t>
      </w:r>
      <w:r w:rsidRPr="005108E4">
        <w:rPr>
          <w:spacing w:val="-13"/>
          <w:sz w:val="24"/>
        </w:rPr>
        <w:t xml:space="preserve"> </w:t>
      </w:r>
      <w:r w:rsidRPr="005108E4">
        <w:rPr>
          <w:sz w:val="24"/>
        </w:rPr>
        <w:t>the</w:t>
      </w:r>
      <w:r w:rsidRPr="005108E4">
        <w:rPr>
          <w:spacing w:val="-14"/>
          <w:sz w:val="24"/>
        </w:rPr>
        <w:t xml:space="preserve"> </w:t>
      </w:r>
      <w:r w:rsidRPr="005108E4">
        <w:rPr>
          <w:sz w:val="24"/>
        </w:rPr>
        <w:t>grounds</w:t>
      </w:r>
      <w:r w:rsidRPr="005108E4">
        <w:rPr>
          <w:spacing w:val="-13"/>
          <w:sz w:val="24"/>
        </w:rPr>
        <w:t xml:space="preserve"> </w:t>
      </w:r>
      <w:r w:rsidRPr="005108E4">
        <w:rPr>
          <w:sz w:val="24"/>
        </w:rPr>
        <w:t>set</w:t>
      </w:r>
      <w:r w:rsidRPr="005108E4">
        <w:rPr>
          <w:spacing w:val="-13"/>
          <w:sz w:val="24"/>
        </w:rPr>
        <w:t xml:space="preserve"> </w:t>
      </w:r>
      <w:r w:rsidRPr="005108E4">
        <w:rPr>
          <w:sz w:val="24"/>
        </w:rPr>
        <w:t>forth</w:t>
      </w:r>
      <w:r w:rsidRPr="005108E4">
        <w:rPr>
          <w:spacing w:val="-13"/>
          <w:sz w:val="24"/>
        </w:rPr>
        <w:t xml:space="preserve"> </w:t>
      </w:r>
      <w:r w:rsidRPr="005108E4">
        <w:rPr>
          <w:sz w:val="24"/>
        </w:rPr>
        <w:t>in</w:t>
      </w:r>
      <w:r w:rsidRPr="005108E4">
        <w:rPr>
          <w:spacing w:val="-13"/>
          <w:sz w:val="24"/>
        </w:rPr>
        <w:t xml:space="preserve"> </w:t>
      </w:r>
      <w:r w:rsidRPr="005108E4">
        <w:rPr>
          <w:sz w:val="24"/>
        </w:rPr>
        <w:t>935</w:t>
      </w:r>
      <w:r w:rsidRPr="005108E4">
        <w:rPr>
          <w:spacing w:val="-13"/>
          <w:sz w:val="24"/>
        </w:rPr>
        <w:t xml:space="preserve"> </w:t>
      </w:r>
      <w:r w:rsidRPr="005108E4">
        <w:rPr>
          <w:sz w:val="24"/>
        </w:rPr>
        <w:t>CMR 501.450:</w:t>
      </w:r>
    </w:p>
    <w:p w14:paraId="18E0184B" w14:textId="7B7BF38A" w:rsidR="00DA2759" w:rsidRPr="005108E4" w:rsidRDefault="009A7511">
      <w:pPr>
        <w:pStyle w:val="ListParagraph"/>
        <w:numPr>
          <w:ilvl w:val="3"/>
          <w:numId w:val="49"/>
        </w:numPr>
        <w:tabs>
          <w:tab w:val="left" w:pos="2036"/>
        </w:tabs>
        <w:spacing w:before="4" w:line="242" w:lineRule="auto"/>
        <w:ind w:right="118" w:firstLine="0"/>
        <w:rPr>
          <w:sz w:val="24"/>
        </w:rPr>
      </w:pPr>
      <w:r w:rsidRPr="005108E4">
        <w:rPr>
          <w:sz w:val="24"/>
        </w:rPr>
        <w:t xml:space="preserve">No later than </w:t>
      </w:r>
      <w:r w:rsidR="00950747" w:rsidRPr="005108E4">
        <w:rPr>
          <w:sz w:val="24"/>
        </w:rPr>
        <w:t>90</w:t>
      </w:r>
      <w:r w:rsidRPr="005108E4">
        <w:rPr>
          <w:sz w:val="24"/>
        </w:rPr>
        <w:t xml:space="preserve"> calendar </w:t>
      </w:r>
      <w:r w:rsidRPr="005108E4">
        <w:rPr>
          <w:spacing w:val="-3"/>
          <w:sz w:val="24"/>
        </w:rPr>
        <w:t xml:space="preserve">days </w:t>
      </w:r>
      <w:r w:rsidRPr="005108E4">
        <w:rPr>
          <w:sz w:val="24"/>
        </w:rPr>
        <w:t>prior to the expiration date, an MTC shall submit a completed</w:t>
      </w:r>
      <w:r w:rsidRPr="005108E4">
        <w:rPr>
          <w:spacing w:val="-9"/>
          <w:sz w:val="24"/>
        </w:rPr>
        <w:t xml:space="preserve"> </w:t>
      </w:r>
      <w:r w:rsidRPr="005108E4">
        <w:rPr>
          <w:sz w:val="24"/>
        </w:rPr>
        <w:t>renewal</w:t>
      </w:r>
      <w:r w:rsidRPr="005108E4">
        <w:rPr>
          <w:spacing w:val="-8"/>
          <w:sz w:val="24"/>
        </w:rPr>
        <w:t xml:space="preserve"> </w:t>
      </w:r>
      <w:r w:rsidRPr="005108E4">
        <w:rPr>
          <w:sz w:val="24"/>
        </w:rPr>
        <w:t>application</w:t>
      </w:r>
      <w:r w:rsidRPr="005108E4">
        <w:rPr>
          <w:spacing w:val="-9"/>
          <w:sz w:val="24"/>
        </w:rPr>
        <w:t xml:space="preserve"> </w:t>
      </w:r>
      <w:r w:rsidRPr="005108E4">
        <w:rPr>
          <w:sz w:val="24"/>
        </w:rPr>
        <w:t>to</w:t>
      </w:r>
      <w:r w:rsidRPr="005108E4">
        <w:rPr>
          <w:spacing w:val="-11"/>
          <w:sz w:val="24"/>
        </w:rPr>
        <w:t xml:space="preserve"> </w:t>
      </w:r>
      <w:r w:rsidRPr="005108E4">
        <w:rPr>
          <w:sz w:val="24"/>
        </w:rPr>
        <w:t>the</w:t>
      </w:r>
      <w:r w:rsidRPr="005108E4">
        <w:rPr>
          <w:spacing w:val="-12"/>
          <w:sz w:val="24"/>
        </w:rPr>
        <w:t xml:space="preserve"> </w:t>
      </w:r>
      <w:r w:rsidRPr="005108E4">
        <w:rPr>
          <w:sz w:val="24"/>
        </w:rPr>
        <w:t>Commission</w:t>
      </w:r>
      <w:r w:rsidRPr="005108E4">
        <w:rPr>
          <w:spacing w:val="-11"/>
          <w:sz w:val="24"/>
        </w:rPr>
        <w:t xml:space="preserve"> </w:t>
      </w:r>
      <w:r w:rsidRPr="005108E4">
        <w:rPr>
          <w:sz w:val="24"/>
        </w:rPr>
        <w:t>in</w:t>
      </w:r>
      <w:r w:rsidRPr="005108E4">
        <w:rPr>
          <w:spacing w:val="-12"/>
          <w:sz w:val="24"/>
        </w:rPr>
        <w:t xml:space="preserve"> </w:t>
      </w:r>
      <w:r w:rsidRPr="005108E4">
        <w:rPr>
          <w:sz w:val="24"/>
        </w:rPr>
        <w:t>a</w:t>
      </w:r>
      <w:r w:rsidRPr="005108E4">
        <w:rPr>
          <w:spacing w:val="-12"/>
          <w:sz w:val="24"/>
        </w:rPr>
        <w:t xml:space="preserve"> </w:t>
      </w:r>
      <w:r w:rsidRPr="005108E4">
        <w:rPr>
          <w:sz w:val="24"/>
        </w:rPr>
        <w:t>form</w:t>
      </w:r>
      <w:r w:rsidRPr="005108E4">
        <w:rPr>
          <w:spacing w:val="-10"/>
          <w:sz w:val="24"/>
        </w:rPr>
        <w:t xml:space="preserve"> </w:t>
      </w:r>
      <w:r w:rsidRPr="005108E4">
        <w:rPr>
          <w:sz w:val="24"/>
        </w:rPr>
        <w:t>and</w:t>
      </w:r>
      <w:r w:rsidRPr="005108E4">
        <w:rPr>
          <w:spacing w:val="-8"/>
          <w:sz w:val="24"/>
        </w:rPr>
        <w:t xml:space="preserve"> </w:t>
      </w:r>
      <w:r w:rsidRPr="005108E4">
        <w:rPr>
          <w:sz w:val="24"/>
        </w:rPr>
        <w:t>manner</w:t>
      </w:r>
      <w:r w:rsidRPr="005108E4">
        <w:rPr>
          <w:spacing w:val="-10"/>
          <w:sz w:val="24"/>
        </w:rPr>
        <w:t xml:space="preserve"> </w:t>
      </w:r>
      <w:r w:rsidRPr="005108E4">
        <w:rPr>
          <w:sz w:val="24"/>
        </w:rPr>
        <w:t>determined</w:t>
      </w:r>
      <w:r w:rsidRPr="005108E4">
        <w:rPr>
          <w:spacing w:val="-8"/>
          <w:sz w:val="24"/>
        </w:rPr>
        <w:t xml:space="preserve"> </w:t>
      </w:r>
      <w:r w:rsidRPr="005108E4">
        <w:rPr>
          <w:sz w:val="24"/>
        </w:rPr>
        <w:t>by</w:t>
      </w:r>
      <w:r w:rsidRPr="005108E4">
        <w:rPr>
          <w:spacing w:val="-16"/>
          <w:sz w:val="24"/>
        </w:rPr>
        <w:t xml:space="preserve"> </w:t>
      </w:r>
      <w:r w:rsidRPr="005108E4">
        <w:rPr>
          <w:sz w:val="24"/>
        </w:rPr>
        <w:t>the Commission, as well as the required License</w:t>
      </w:r>
      <w:r w:rsidRPr="005108E4">
        <w:rPr>
          <w:spacing w:val="-9"/>
          <w:sz w:val="24"/>
        </w:rPr>
        <w:t xml:space="preserve"> </w:t>
      </w:r>
      <w:r w:rsidRPr="005108E4">
        <w:rPr>
          <w:sz w:val="24"/>
        </w:rPr>
        <w:t>fee.</w:t>
      </w:r>
    </w:p>
    <w:p w14:paraId="6810A3ED" w14:textId="77777777" w:rsidR="00DA2759" w:rsidRPr="005108E4" w:rsidRDefault="009A7511">
      <w:pPr>
        <w:pStyle w:val="ListParagraph"/>
        <w:numPr>
          <w:ilvl w:val="3"/>
          <w:numId w:val="49"/>
        </w:numPr>
        <w:tabs>
          <w:tab w:val="left" w:pos="2189"/>
        </w:tabs>
        <w:spacing w:before="1" w:line="242" w:lineRule="auto"/>
        <w:ind w:right="117" w:firstLine="0"/>
        <w:rPr>
          <w:sz w:val="24"/>
        </w:rPr>
      </w:pPr>
      <w:r w:rsidRPr="005108E4">
        <w:rPr>
          <w:sz w:val="24"/>
        </w:rPr>
        <w:t>The MTC shall submit as a component of the renewal application a report or other information demonstrating the establishment's efforts to comply with the plans required under 935 CMR 501.101(1), including 935 CMR 501.101(1)(a)11. and 935 CMR 501.101(1)(c)8.k., as applicable. The report will, at a minimum, have detailed, demonstrative, and quantifiable proof of the establishment's efforts, progress, and success of said</w:t>
      </w:r>
      <w:r w:rsidRPr="005108E4">
        <w:rPr>
          <w:spacing w:val="-3"/>
          <w:sz w:val="24"/>
        </w:rPr>
        <w:t xml:space="preserve"> </w:t>
      </w:r>
      <w:r w:rsidRPr="005108E4">
        <w:rPr>
          <w:sz w:val="24"/>
        </w:rPr>
        <w:t>plans.</w:t>
      </w:r>
    </w:p>
    <w:p w14:paraId="616D9B27" w14:textId="77777777" w:rsidR="00DA2759" w:rsidRPr="005108E4" w:rsidRDefault="009A7511">
      <w:pPr>
        <w:pStyle w:val="ListParagraph"/>
        <w:numPr>
          <w:ilvl w:val="3"/>
          <w:numId w:val="49"/>
        </w:numPr>
        <w:tabs>
          <w:tab w:val="left" w:pos="2112"/>
        </w:tabs>
        <w:spacing w:before="5" w:line="244" w:lineRule="auto"/>
        <w:ind w:right="117" w:firstLine="0"/>
        <w:rPr>
          <w:sz w:val="24"/>
        </w:rPr>
      </w:pPr>
      <w:r w:rsidRPr="005108E4">
        <w:rPr>
          <w:sz w:val="24"/>
        </w:rPr>
        <w:t>An</w:t>
      </w:r>
      <w:r w:rsidRPr="005108E4">
        <w:rPr>
          <w:spacing w:val="-7"/>
          <w:sz w:val="24"/>
        </w:rPr>
        <w:t xml:space="preserve"> </w:t>
      </w:r>
      <w:r w:rsidRPr="005108E4">
        <w:rPr>
          <w:sz w:val="24"/>
        </w:rPr>
        <w:t>MTC</w:t>
      </w:r>
      <w:r w:rsidRPr="005108E4">
        <w:rPr>
          <w:spacing w:val="-6"/>
          <w:sz w:val="24"/>
        </w:rPr>
        <w:t xml:space="preserve"> </w:t>
      </w:r>
      <w:r w:rsidRPr="005108E4">
        <w:rPr>
          <w:sz w:val="24"/>
        </w:rPr>
        <w:t>engaged</w:t>
      </w:r>
      <w:r w:rsidRPr="005108E4">
        <w:rPr>
          <w:spacing w:val="-8"/>
          <w:sz w:val="24"/>
        </w:rPr>
        <w:t xml:space="preserve"> </w:t>
      </w:r>
      <w:r w:rsidRPr="005108E4">
        <w:rPr>
          <w:sz w:val="24"/>
        </w:rPr>
        <w:t>in</w:t>
      </w:r>
      <w:r w:rsidRPr="005108E4">
        <w:rPr>
          <w:spacing w:val="-9"/>
          <w:sz w:val="24"/>
        </w:rPr>
        <w:t xml:space="preserve"> </w:t>
      </w:r>
      <w:r w:rsidRPr="005108E4">
        <w:rPr>
          <w:sz w:val="24"/>
        </w:rPr>
        <w:t>indoor</w:t>
      </w:r>
      <w:r w:rsidRPr="005108E4">
        <w:rPr>
          <w:spacing w:val="-9"/>
          <w:sz w:val="24"/>
        </w:rPr>
        <w:t xml:space="preserve"> </w:t>
      </w:r>
      <w:r w:rsidRPr="005108E4">
        <w:rPr>
          <w:sz w:val="24"/>
        </w:rPr>
        <w:t>cultivation</w:t>
      </w:r>
      <w:r w:rsidRPr="005108E4">
        <w:rPr>
          <w:spacing w:val="-9"/>
          <w:sz w:val="24"/>
        </w:rPr>
        <w:t xml:space="preserve"> </w:t>
      </w:r>
      <w:r w:rsidRPr="005108E4">
        <w:rPr>
          <w:sz w:val="24"/>
        </w:rPr>
        <w:t>shall</w:t>
      </w:r>
      <w:r w:rsidRPr="005108E4">
        <w:rPr>
          <w:spacing w:val="-8"/>
          <w:sz w:val="24"/>
        </w:rPr>
        <w:t xml:space="preserve"> </w:t>
      </w:r>
      <w:r w:rsidRPr="005108E4">
        <w:rPr>
          <w:sz w:val="24"/>
        </w:rPr>
        <w:t>include</w:t>
      </w:r>
      <w:r w:rsidRPr="005108E4">
        <w:rPr>
          <w:spacing w:val="-10"/>
          <w:sz w:val="24"/>
        </w:rPr>
        <w:t xml:space="preserve"> </w:t>
      </w:r>
      <w:r w:rsidRPr="005108E4">
        <w:rPr>
          <w:sz w:val="24"/>
        </w:rPr>
        <w:t>a</w:t>
      </w:r>
      <w:r w:rsidRPr="005108E4">
        <w:rPr>
          <w:spacing w:val="-7"/>
          <w:sz w:val="24"/>
        </w:rPr>
        <w:t xml:space="preserve"> </w:t>
      </w:r>
      <w:r w:rsidRPr="005108E4">
        <w:rPr>
          <w:sz w:val="24"/>
        </w:rPr>
        <w:t>report</w:t>
      </w:r>
      <w:r w:rsidRPr="005108E4">
        <w:rPr>
          <w:spacing w:val="-6"/>
          <w:sz w:val="24"/>
        </w:rPr>
        <w:t xml:space="preserve"> </w:t>
      </w:r>
      <w:r w:rsidRPr="005108E4">
        <w:rPr>
          <w:sz w:val="24"/>
        </w:rPr>
        <w:t>of</w:t>
      </w:r>
      <w:r w:rsidRPr="005108E4">
        <w:rPr>
          <w:spacing w:val="-8"/>
          <w:sz w:val="24"/>
        </w:rPr>
        <w:t xml:space="preserve"> </w:t>
      </w:r>
      <w:r w:rsidRPr="005108E4">
        <w:rPr>
          <w:sz w:val="24"/>
        </w:rPr>
        <w:t>the</w:t>
      </w:r>
      <w:r w:rsidRPr="005108E4">
        <w:rPr>
          <w:spacing w:val="-7"/>
          <w:sz w:val="24"/>
        </w:rPr>
        <w:t xml:space="preserve"> </w:t>
      </w:r>
      <w:r w:rsidRPr="005108E4">
        <w:rPr>
          <w:sz w:val="24"/>
        </w:rPr>
        <w:t>MTC's</w:t>
      </w:r>
      <w:r w:rsidRPr="005108E4">
        <w:rPr>
          <w:spacing w:val="-7"/>
          <w:sz w:val="24"/>
        </w:rPr>
        <w:t xml:space="preserve"> </w:t>
      </w:r>
      <w:r w:rsidRPr="005108E4">
        <w:rPr>
          <w:sz w:val="24"/>
        </w:rPr>
        <w:t>energy</w:t>
      </w:r>
      <w:r w:rsidRPr="005108E4">
        <w:rPr>
          <w:spacing w:val="-13"/>
          <w:sz w:val="24"/>
        </w:rPr>
        <w:t xml:space="preserve"> </w:t>
      </w:r>
      <w:r w:rsidRPr="005108E4">
        <w:rPr>
          <w:sz w:val="24"/>
        </w:rPr>
        <w:t>and water usage over the 12-month period preceding the date of the</w:t>
      </w:r>
      <w:r w:rsidRPr="005108E4">
        <w:rPr>
          <w:spacing w:val="-33"/>
          <w:sz w:val="24"/>
        </w:rPr>
        <w:t xml:space="preserve"> </w:t>
      </w:r>
      <w:r w:rsidRPr="005108E4">
        <w:rPr>
          <w:sz w:val="24"/>
        </w:rPr>
        <w:t>application.</w:t>
      </w:r>
    </w:p>
    <w:p w14:paraId="44E62220" w14:textId="77777777" w:rsidR="00DA2759" w:rsidRPr="005108E4" w:rsidRDefault="009A7511">
      <w:pPr>
        <w:pStyle w:val="ListParagraph"/>
        <w:numPr>
          <w:ilvl w:val="3"/>
          <w:numId w:val="49"/>
        </w:numPr>
        <w:tabs>
          <w:tab w:val="left" w:pos="2117"/>
        </w:tabs>
        <w:spacing w:line="242" w:lineRule="auto"/>
        <w:ind w:right="118" w:firstLine="0"/>
        <w:rPr>
          <w:sz w:val="24"/>
        </w:rPr>
      </w:pPr>
      <w:r w:rsidRPr="005108E4">
        <w:rPr>
          <w:sz w:val="24"/>
        </w:rPr>
        <w:t>To</w:t>
      </w:r>
      <w:r w:rsidRPr="005108E4">
        <w:rPr>
          <w:spacing w:val="-12"/>
          <w:sz w:val="24"/>
        </w:rPr>
        <w:t xml:space="preserve"> </w:t>
      </w:r>
      <w:r w:rsidRPr="005108E4">
        <w:rPr>
          <w:sz w:val="24"/>
        </w:rPr>
        <w:t>the</w:t>
      </w:r>
      <w:r w:rsidRPr="005108E4">
        <w:rPr>
          <w:spacing w:val="-9"/>
          <w:sz w:val="24"/>
        </w:rPr>
        <w:t xml:space="preserve"> </w:t>
      </w:r>
      <w:r w:rsidRPr="005108E4">
        <w:rPr>
          <w:sz w:val="24"/>
        </w:rPr>
        <w:t>extent</w:t>
      </w:r>
      <w:r w:rsidRPr="005108E4">
        <w:rPr>
          <w:spacing w:val="-8"/>
          <w:sz w:val="24"/>
        </w:rPr>
        <w:t xml:space="preserve"> </w:t>
      </w:r>
      <w:r w:rsidRPr="005108E4">
        <w:rPr>
          <w:sz w:val="24"/>
        </w:rPr>
        <w:t>updates</w:t>
      </w:r>
      <w:r w:rsidRPr="005108E4">
        <w:rPr>
          <w:spacing w:val="-9"/>
          <w:sz w:val="24"/>
        </w:rPr>
        <w:t xml:space="preserve"> </w:t>
      </w:r>
      <w:r w:rsidRPr="005108E4">
        <w:rPr>
          <w:sz w:val="24"/>
        </w:rPr>
        <w:t>are</w:t>
      </w:r>
      <w:r w:rsidRPr="005108E4">
        <w:rPr>
          <w:spacing w:val="-9"/>
          <w:sz w:val="24"/>
        </w:rPr>
        <w:t xml:space="preserve"> </w:t>
      </w:r>
      <w:r w:rsidRPr="005108E4">
        <w:rPr>
          <w:sz w:val="24"/>
        </w:rPr>
        <w:t>required</w:t>
      </w:r>
      <w:r w:rsidRPr="005108E4">
        <w:rPr>
          <w:spacing w:val="-9"/>
          <w:sz w:val="24"/>
        </w:rPr>
        <w:t xml:space="preserve"> </w:t>
      </w:r>
      <w:r w:rsidRPr="005108E4">
        <w:rPr>
          <w:sz w:val="24"/>
        </w:rPr>
        <w:t>to</w:t>
      </w:r>
      <w:r w:rsidRPr="005108E4">
        <w:rPr>
          <w:spacing w:val="-8"/>
          <w:sz w:val="24"/>
        </w:rPr>
        <w:t xml:space="preserve"> </w:t>
      </w:r>
      <w:r w:rsidRPr="005108E4">
        <w:rPr>
          <w:sz w:val="24"/>
        </w:rPr>
        <w:t>the</w:t>
      </w:r>
      <w:r w:rsidRPr="005108E4">
        <w:rPr>
          <w:spacing w:val="-9"/>
          <w:sz w:val="24"/>
        </w:rPr>
        <w:t xml:space="preserve"> </w:t>
      </w:r>
      <w:r w:rsidRPr="005108E4">
        <w:rPr>
          <w:sz w:val="24"/>
        </w:rPr>
        <w:t>information</w:t>
      </w:r>
      <w:r w:rsidRPr="005108E4">
        <w:rPr>
          <w:spacing w:val="-9"/>
          <w:sz w:val="24"/>
        </w:rPr>
        <w:t xml:space="preserve"> </w:t>
      </w:r>
      <w:r w:rsidRPr="005108E4">
        <w:rPr>
          <w:sz w:val="24"/>
        </w:rPr>
        <w:t>provided</w:t>
      </w:r>
      <w:r w:rsidRPr="005108E4">
        <w:rPr>
          <w:spacing w:val="-8"/>
          <w:sz w:val="24"/>
        </w:rPr>
        <w:t xml:space="preserve"> </w:t>
      </w:r>
      <w:r w:rsidRPr="005108E4">
        <w:rPr>
          <w:sz w:val="24"/>
        </w:rPr>
        <w:t>for</w:t>
      </w:r>
      <w:r w:rsidRPr="005108E4">
        <w:rPr>
          <w:spacing w:val="-10"/>
          <w:sz w:val="24"/>
        </w:rPr>
        <w:t xml:space="preserve"> </w:t>
      </w:r>
      <w:r w:rsidRPr="005108E4">
        <w:rPr>
          <w:sz w:val="24"/>
        </w:rPr>
        <w:t>initial</w:t>
      </w:r>
      <w:r w:rsidRPr="005108E4">
        <w:rPr>
          <w:spacing w:val="-8"/>
          <w:sz w:val="24"/>
        </w:rPr>
        <w:t xml:space="preserve"> </w:t>
      </w:r>
      <w:r w:rsidRPr="005108E4">
        <w:rPr>
          <w:sz w:val="24"/>
        </w:rPr>
        <w:t>licensure,</w:t>
      </w:r>
      <w:r w:rsidRPr="005108E4">
        <w:rPr>
          <w:spacing w:val="-8"/>
          <w:sz w:val="24"/>
        </w:rPr>
        <w:t xml:space="preserve"> </w:t>
      </w:r>
      <w:r w:rsidRPr="005108E4">
        <w:rPr>
          <w:sz w:val="24"/>
        </w:rPr>
        <w:t>the MTC shall submit an updated energy compliance letter prepared by a Massachusetts Licensed Professional Engineer or Massachusetts Licensed Registered Architect with supporting  documentation,  together  with  a  renewal  application   submitted   under 935 CMR</w:t>
      </w:r>
      <w:r w:rsidRPr="005108E4">
        <w:rPr>
          <w:spacing w:val="-2"/>
          <w:sz w:val="24"/>
        </w:rPr>
        <w:t xml:space="preserve"> </w:t>
      </w:r>
      <w:r w:rsidRPr="005108E4">
        <w:rPr>
          <w:sz w:val="24"/>
        </w:rPr>
        <w:t>501.103(4).</w:t>
      </w:r>
    </w:p>
    <w:p w14:paraId="4BB8023C" w14:textId="77777777" w:rsidR="00DA2759" w:rsidRPr="005108E4" w:rsidRDefault="009A7511">
      <w:pPr>
        <w:pStyle w:val="ListParagraph"/>
        <w:numPr>
          <w:ilvl w:val="3"/>
          <w:numId w:val="49"/>
        </w:numPr>
        <w:tabs>
          <w:tab w:val="left" w:pos="2100"/>
        </w:tabs>
        <w:spacing w:before="2" w:line="242" w:lineRule="auto"/>
        <w:ind w:right="117" w:firstLine="0"/>
        <w:rPr>
          <w:sz w:val="24"/>
        </w:rPr>
      </w:pPr>
      <w:r w:rsidRPr="005108E4">
        <w:rPr>
          <w:sz w:val="24"/>
        </w:rPr>
        <w:t>The</w:t>
      </w:r>
      <w:r w:rsidRPr="005108E4">
        <w:rPr>
          <w:spacing w:val="-10"/>
          <w:sz w:val="24"/>
        </w:rPr>
        <w:t xml:space="preserve"> </w:t>
      </w:r>
      <w:r w:rsidRPr="005108E4">
        <w:rPr>
          <w:sz w:val="24"/>
        </w:rPr>
        <w:t>MTC</w:t>
      </w:r>
      <w:r w:rsidRPr="005108E4">
        <w:rPr>
          <w:spacing w:val="-9"/>
          <w:sz w:val="24"/>
        </w:rPr>
        <w:t xml:space="preserve"> </w:t>
      </w:r>
      <w:r w:rsidRPr="005108E4">
        <w:rPr>
          <w:sz w:val="24"/>
        </w:rPr>
        <w:t>shall</w:t>
      </w:r>
      <w:r w:rsidRPr="005108E4">
        <w:rPr>
          <w:spacing w:val="-9"/>
          <w:sz w:val="24"/>
        </w:rPr>
        <w:t xml:space="preserve"> </w:t>
      </w:r>
      <w:r w:rsidRPr="005108E4">
        <w:rPr>
          <w:sz w:val="24"/>
        </w:rPr>
        <w:t>submit</w:t>
      </w:r>
      <w:r w:rsidRPr="005108E4">
        <w:rPr>
          <w:spacing w:val="-8"/>
          <w:sz w:val="24"/>
        </w:rPr>
        <w:t xml:space="preserve"> </w:t>
      </w:r>
      <w:r w:rsidRPr="005108E4">
        <w:rPr>
          <w:sz w:val="24"/>
        </w:rPr>
        <w:t>as</w:t>
      </w:r>
      <w:r w:rsidRPr="005108E4">
        <w:rPr>
          <w:spacing w:val="-9"/>
          <w:sz w:val="24"/>
        </w:rPr>
        <w:t xml:space="preserve"> </w:t>
      </w:r>
      <w:r w:rsidRPr="005108E4">
        <w:rPr>
          <w:sz w:val="24"/>
        </w:rPr>
        <w:t>a</w:t>
      </w:r>
      <w:r w:rsidRPr="005108E4">
        <w:rPr>
          <w:spacing w:val="-10"/>
          <w:sz w:val="24"/>
        </w:rPr>
        <w:t xml:space="preserve"> </w:t>
      </w:r>
      <w:r w:rsidRPr="005108E4">
        <w:rPr>
          <w:sz w:val="24"/>
        </w:rPr>
        <w:t>component</w:t>
      </w:r>
      <w:r w:rsidRPr="005108E4">
        <w:rPr>
          <w:spacing w:val="-10"/>
          <w:sz w:val="24"/>
        </w:rPr>
        <w:t xml:space="preserve"> </w:t>
      </w:r>
      <w:r w:rsidRPr="005108E4">
        <w:rPr>
          <w:sz w:val="24"/>
        </w:rPr>
        <w:t>of</w:t>
      </w:r>
      <w:r w:rsidRPr="005108E4">
        <w:rPr>
          <w:spacing w:val="-12"/>
          <w:sz w:val="24"/>
        </w:rPr>
        <w:t xml:space="preserve"> </w:t>
      </w:r>
      <w:r w:rsidRPr="005108E4">
        <w:rPr>
          <w:sz w:val="24"/>
        </w:rPr>
        <w:t>the</w:t>
      </w:r>
      <w:r w:rsidRPr="005108E4">
        <w:rPr>
          <w:spacing w:val="-12"/>
          <w:sz w:val="24"/>
        </w:rPr>
        <w:t xml:space="preserve"> </w:t>
      </w:r>
      <w:r w:rsidRPr="005108E4">
        <w:rPr>
          <w:sz w:val="24"/>
        </w:rPr>
        <w:t>renewal</w:t>
      </w:r>
      <w:r w:rsidRPr="005108E4">
        <w:rPr>
          <w:spacing w:val="-11"/>
          <w:sz w:val="24"/>
        </w:rPr>
        <w:t xml:space="preserve"> </w:t>
      </w:r>
      <w:r w:rsidRPr="005108E4">
        <w:rPr>
          <w:sz w:val="24"/>
        </w:rPr>
        <w:t>application</w:t>
      </w:r>
      <w:r w:rsidRPr="005108E4">
        <w:rPr>
          <w:spacing w:val="-11"/>
          <w:sz w:val="24"/>
        </w:rPr>
        <w:t xml:space="preserve"> </w:t>
      </w:r>
      <w:r w:rsidRPr="005108E4">
        <w:rPr>
          <w:sz w:val="24"/>
        </w:rPr>
        <w:t>certification</w:t>
      </w:r>
      <w:r w:rsidRPr="005108E4">
        <w:rPr>
          <w:spacing w:val="-12"/>
          <w:sz w:val="24"/>
        </w:rPr>
        <w:t xml:space="preserve"> </w:t>
      </w:r>
      <w:r w:rsidRPr="005108E4">
        <w:rPr>
          <w:sz w:val="24"/>
        </w:rPr>
        <w:t>of</w:t>
      </w:r>
      <w:r w:rsidRPr="005108E4">
        <w:rPr>
          <w:spacing w:val="-11"/>
          <w:sz w:val="24"/>
        </w:rPr>
        <w:t xml:space="preserve"> </w:t>
      </w:r>
      <w:r w:rsidRPr="005108E4">
        <w:rPr>
          <w:sz w:val="24"/>
        </w:rPr>
        <w:t>good standing</w:t>
      </w:r>
      <w:r w:rsidRPr="005108E4">
        <w:rPr>
          <w:spacing w:val="-16"/>
          <w:sz w:val="24"/>
        </w:rPr>
        <w:t xml:space="preserve"> </w:t>
      </w:r>
      <w:r w:rsidRPr="005108E4">
        <w:rPr>
          <w:sz w:val="24"/>
        </w:rPr>
        <w:t>from</w:t>
      </w:r>
      <w:r w:rsidRPr="005108E4">
        <w:rPr>
          <w:spacing w:val="-13"/>
          <w:sz w:val="24"/>
        </w:rPr>
        <w:t xml:space="preserve"> </w:t>
      </w:r>
      <w:r w:rsidRPr="005108E4">
        <w:rPr>
          <w:sz w:val="24"/>
        </w:rPr>
        <w:t>the</w:t>
      </w:r>
      <w:r w:rsidRPr="005108E4">
        <w:rPr>
          <w:spacing w:val="-14"/>
          <w:sz w:val="24"/>
        </w:rPr>
        <w:t xml:space="preserve"> </w:t>
      </w:r>
      <w:r w:rsidRPr="005108E4">
        <w:rPr>
          <w:sz w:val="24"/>
        </w:rPr>
        <w:t>Secretary</w:t>
      </w:r>
      <w:r w:rsidRPr="005108E4">
        <w:rPr>
          <w:spacing w:val="-20"/>
          <w:sz w:val="24"/>
        </w:rPr>
        <w:t xml:space="preserve"> </w:t>
      </w:r>
      <w:r w:rsidRPr="005108E4">
        <w:rPr>
          <w:sz w:val="24"/>
        </w:rPr>
        <w:t>of</w:t>
      </w:r>
      <w:r w:rsidRPr="005108E4">
        <w:rPr>
          <w:spacing w:val="-14"/>
          <w:sz w:val="24"/>
        </w:rPr>
        <w:t xml:space="preserve"> </w:t>
      </w:r>
      <w:r w:rsidRPr="005108E4">
        <w:rPr>
          <w:sz w:val="24"/>
        </w:rPr>
        <w:t>the</w:t>
      </w:r>
      <w:r w:rsidRPr="005108E4">
        <w:rPr>
          <w:spacing w:val="-12"/>
          <w:sz w:val="24"/>
        </w:rPr>
        <w:t xml:space="preserve"> </w:t>
      </w:r>
      <w:r w:rsidRPr="005108E4">
        <w:rPr>
          <w:sz w:val="24"/>
        </w:rPr>
        <w:t>Commonwealth,</w:t>
      </w:r>
      <w:r w:rsidRPr="005108E4">
        <w:rPr>
          <w:spacing w:val="-11"/>
          <w:sz w:val="24"/>
        </w:rPr>
        <w:t xml:space="preserve"> </w:t>
      </w:r>
      <w:r w:rsidRPr="005108E4">
        <w:rPr>
          <w:sz w:val="24"/>
        </w:rPr>
        <w:t>the</w:t>
      </w:r>
      <w:r w:rsidRPr="005108E4">
        <w:rPr>
          <w:spacing w:val="-12"/>
          <w:sz w:val="24"/>
        </w:rPr>
        <w:t xml:space="preserve"> </w:t>
      </w:r>
      <w:r w:rsidRPr="005108E4">
        <w:rPr>
          <w:sz w:val="24"/>
        </w:rPr>
        <w:t>DOR,</w:t>
      </w:r>
      <w:r w:rsidRPr="005108E4">
        <w:rPr>
          <w:spacing w:val="-11"/>
          <w:sz w:val="24"/>
        </w:rPr>
        <w:t xml:space="preserve"> </w:t>
      </w:r>
      <w:r w:rsidRPr="005108E4">
        <w:rPr>
          <w:sz w:val="24"/>
        </w:rPr>
        <w:t>and</w:t>
      </w:r>
      <w:r w:rsidRPr="005108E4">
        <w:rPr>
          <w:spacing w:val="-14"/>
          <w:sz w:val="24"/>
        </w:rPr>
        <w:t xml:space="preserve"> </w:t>
      </w:r>
      <w:r w:rsidRPr="005108E4">
        <w:rPr>
          <w:sz w:val="24"/>
        </w:rPr>
        <w:t>the</w:t>
      </w:r>
      <w:r w:rsidRPr="005108E4">
        <w:rPr>
          <w:spacing w:val="-14"/>
          <w:sz w:val="24"/>
        </w:rPr>
        <w:t xml:space="preserve"> </w:t>
      </w:r>
      <w:r w:rsidRPr="005108E4">
        <w:rPr>
          <w:sz w:val="24"/>
        </w:rPr>
        <w:t>DUA.</w:t>
      </w:r>
      <w:r w:rsidRPr="005108E4">
        <w:rPr>
          <w:spacing w:val="34"/>
          <w:sz w:val="24"/>
        </w:rPr>
        <w:t xml:space="preserve"> </w:t>
      </w:r>
      <w:r w:rsidRPr="005108E4">
        <w:rPr>
          <w:sz w:val="24"/>
        </w:rPr>
        <w:t>Certificates</w:t>
      </w:r>
      <w:r w:rsidRPr="005108E4">
        <w:rPr>
          <w:spacing w:val="-13"/>
          <w:sz w:val="24"/>
        </w:rPr>
        <w:t xml:space="preserve"> </w:t>
      </w:r>
      <w:r w:rsidRPr="005108E4">
        <w:rPr>
          <w:sz w:val="24"/>
        </w:rPr>
        <w:t xml:space="preserve">of good standing will be accepted if issued within 90 </w:t>
      </w:r>
      <w:r w:rsidRPr="005108E4">
        <w:rPr>
          <w:spacing w:val="-3"/>
          <w:sz w:val="24"/>
        </w:rPr>
        <w:t xml:space="preserve">days </w:t>
      </w:r>
      <w:r w:rsidRPr="005108E4">
        <w:rPr>
          <w:sz w:val="24"/>
        </w:rPr>
        <w:t>of the submittal of the renewal application.</w:t>
      </w:r>
    </w:p>
    <w:p w14:paraId="6D3AA51D" w14:textId="77777777" w:rsidR="00DA2759" w:rsidRPr="005108E4" w:rsidRDefault="009A7511">
      <w:pPr>
        <w:pStyle w:val="ListParagraph"/>
        <w:numPr>
          <w:ilvl w:val="3"/>
          <w:numId w:val="49"/>
        </w:numPr>
        <w:tabs>
          <w:tab w:val="left" w:pos="2057"/>
        </w:tabs>
        <w:spacing w:before="4" w:line="242" w:lineRule="auto"/>
        <w:ind w:right="116" w:firstLine="0"/>
        <w:rPr>
          <w:sz w:val="24"/>
        </w:rPr>
      </w:pPr>
      <w:r w:rsidRPr="005108E4">
        <w:rPr>
          <w:sz w:val="24"/>
        </w:rPr>
        <w:t>A</w:t>
      </w:r>
      <w:r w:rsidRPr="005108E4">
        <w:rPr>
          <w:spacing w:val="-17"/>
          <w:sz w:val="24"/>
        </w:rPr>
        <w:t xml:space="preserve"> </w:t>
      </w:r>
      <w:r w:rsidRPr="005108E4">
        <w:rPr>
          <w:sz w:val="24"/>
        </w:rPr>
        <w:t>MTC</w:t>
      </w:r>
      <w:r w:rsidRPr="005108E4">
        <w:rPr>
          <w:spacing w:val="-15"/>
          <w:sz w:val="24"/>
        </w:rPr>
        <w:t xml:space="preserve"> </w:t>
      </w:r>
      <w:r w:rsidRPr="005108E4">
        <w:rPr>
          <w:sz w:val="24"/>
        </w:rPr>
        <w:t>shall</w:t>
      </w:r>
      <w:r w:rsidRPr="005108E4">
        <w:rPr>
          <w:spacing w:val="-13"/>
          <w:sz w:val="24"/>
        </w:rPr>
        <w:t xml:space="preserve"> </w:t>
      </w:r>
      <w:r w:rsidRPr="005108E4">
        <w:rPr>
          <w:sz w:val="24"/>
        </w:rPr>
        <w:t>submit,</w:t>
      </w:r>
      <w:r w:rsidRPr="005108E4">
        <w:rPr>
          <w:spacing w:val="-14"/>
          <w:sz w:val="24"/>
        </w:rPr>
        <w:t xml:space="preserve"> </w:t>
      </w:r>
      <w:r w:rsidRPr="005108E4">
        <w:rPr>
          <w:sz w:val="24"/>
        </w:rPr>
        <w:t>as</w:t>
      </w:r>
      <w:r w:rsidRPr="005108E4">
        <w:rPr>
          <w:spacing w:val="-13"/>
          <w:sz w:val="24"/>
        </w:rPr>
        <w:t xml:space="preserve"> </w:t>
      </w:r>
      <w:r w:rsidRPr="005108E4">
        <w:rPr>
          <w:sz w:val="24"/>
        </w:rPr>
        <w:t>a</w:t>
      </w:r>
      <w:r w:rsidRPr="005108E4">
        <w:rPr>
          <w:spacing w:val="-14"/>
          <w:sz w:val="24"/>
        </w:rPr>
        <w:t xml:space="preserve"> </w:t>
      </w:r>
      <w:r w:rsidRPr="005108E4">
        <w:rPr>
          <w:sz w:val="24"/>
        </w:rPr>
        <w:t>component</w:t>
      </w:r>
      <w:r w:rsidRPr="005108E4">
        <w:rPr>
          <w:spacing w:val="-14"/>
          <w:sz w:val="24"/>
        </w:rPr>
        <w:t xml:space="preserve"> </w:t>
      </w:r>
      <w:r w:rsidRPr="005108E4">
        <w:rPr>
          <w:sz w:val="24"/>
        </w:rPr>
        <w:t>of</w:t>
      </w:r>
      <w:r w:rsidRPr="005108E4">
        <w:rPr>
          <w:spacing w:val="-14"/>
          <w:sz w:val="24"/>
        </w:rPr>
        <w:t xml:space="preserve"> </w:t>
      </w:r>
      <w:r w:rsidRPr="005108E4">
        <w:rPr>
          <w:sz w:val="24"/>
        </w:rPr>
        <w:t>the</w:t>
      </w:r>
      <w:r w:rsidRPr="005108E4">
        <w:rPr>
          <w:spacing w:val="-17"/>
          <w:sz w:val="24"/>
        </w:rPr>
        <w:t xml:space="preserve"> </w:t>
      </w:r>
      <w:r w:rsidRPr="005108E4">
        <w:rPr>
          <w:sz w:val="24"/>
        </w:rPr>
        <w:t>renewal</w:t>
      </w:r>
      <w:r w:rsidRPr="005108E4">
        <w:rPr>
          <w:spacing w:val="-15"/>
          <w:sz w:val="24"/>
        </w:rPr>
        <w:t xml:space="preserve"> </w:t>
      </w:r>
      <w:r w:rsidRPr="005108E4">
        <w:rPr>
          <w:sz w:val="24"/>
        </w:rPr>
        <w:t>application</w:t>
      </w:r>
      <w:r w:rsidRPr="005108E4">
        <w:rPr>
          <w:spacing w:val="-16"/>
          <w:sz w:val="24"/>
        </w:rPr>
        <w:t xml:space="preserve"> </w:t>
      </w:r>
      <w:r w:rsidRPr="005108E4">
        <w:rPr>
          <w:sz w:val="24"/>
        </w:rPr>
        <w:t>documentation</w:t>
      </w:r>
      <w:r w:rsidRPr="005108E4">
        <w:rPr>
          <w:spacing w:val="-17"/>
          <w:sz w:val="24"/>
        </w:rPr>
        <w:t xml:space="preserve"> </w:t>
      </w:r>
      <w:r w:rsidRPr="005108E4">
        <w:rPr>
          <w:sz w:val="24"/>
        </w:rPr>
        <w:t>that</w:t>
      </w:r>
      <w:r w:rsidRPr="005108E4">
        <w:rPr>
          <w:spacing w:val="-15"/>
          <w:sz w:val="24"/>
        </w:rPr>
        <w:t xml:space="preserve"> </w:t>
      </w:r>
      <w:r w:rsidRPr="005108E4">
        <w:rPr>
          <w:sz w:val="24"/>
        </w:rPr>
        <w:t>the establishment</w:t>
      </w:r>
      <w:r w:rsidRPr="005108E4">
        <w:rPr>
          <w:spacing w:val="-11"/>
          <w:sz w:val="24"/>
        </w:rPr>
        <w:t xml:space="preserve"> </w:t>
      </w:r>
      <w:r w:rsidRPr="005108E4">
        <w:rPr>
          <w:sz w:val="24"/>
        </w:rPr>
        <w:t>requested</w:t>
      </w:r>
      <w:r w:rsidRPr="005108E4">
        <w:rPr>
          <w:spacing w:val="-11"/>
          <w:sz w:val="24"/>
        </w:rPr>
        <w:t xml:space="preserve"> </w:t>
      </w:r>
      <w:r w:rsidRPr="005108E4">
        <w:rPr>
          <w:sz w:val="24"/>
        </w:rPr>
        <w:t>from</w:t>
      </w:r>
      <w:r w:rsidRPr="005108E4">
        <w:rPr>
          <w:spacing w:val="-10"/>
          <w:sz w:val="24"/>
        </w:rPr>
        <w:t xml:space="preserve"> </w:t>
      </w:r>
      <w:r w:rsidRPr="005108E4">
        <w:rPr>
          <w:sz w:val="24"/>
        </w:rPr>
        <w:t>its</w:t>
      </w:r>
      <w:r w:rsidRPr="005108E4">
        <w:rPr>
          <w:spacing w:val="-11"/>
          <w:sz w:val="24"/>
        </w:rPr>
        <w:t xml:space="preserve"> </w:t>
      </w:r>
      <w:r w:rsidRPr="005108E4">
        <w:rPr>
          <w:sz w:val="24"/>
        </w:rPr>
        <w:t>Host</w:t>
      </w:r>
      <w:r w:rsidRPr="005108E4">
        <w:rPr>
          <w:spacing w:val="-10"/>
          <w:sz w:val="24"/>
        </w:rPr>
        <w:t xml:space="preserve"> </w:t>
      </w:r>
      <w:r w:rsidRPr="005108E4">
        <w:rPr>
          <w:sz w:val="24"/>
        </w:rPr>
        <w:t>Community,</w:t>
      </w:r>
      <w:r w:rsidRPr="005108E4">
        <w:rPr>
          <w:spacing w:val="-8"/>
          <w:sz w:val="24"/>
        </w:rPr>
        <w:t xml:space="preserve"> </w:t>
      </w:r>
      <w:r w:rsidRPr="005108E4">
        <w:rPr>
          <w:sz w:val="24"/>
        </w:rPr>
        <w:t>the</w:t>
      </w:r>
      <w:r w:rsidRPr="005108E4">
        <w:rPr>
          <w:spacing w:val="-9"/>
          <w:sz w:val="24"/>
        </w:rPr>
        <w:t xml:space="preserve"> </w:t>
      </w:r>
      <w:r w:rsidRPr="005108E4">
        <w:rPr>
          <w:sz w:val="24"/>
        </w:rPr>
        <w:t>records</w:t>
      </w:r>
      <w:r w:rsidRPr="005108E4">
        <w:rPr>
          <w:spacing w:val="-8"/>
          <w:sz w:val="24"/>
        </w:rPr>
        <w:t xml:space="preserve"> </w:t>
      </w:r>
      <w:r w:rsidRPr="005108E4">
        <w:rPr>
          <w:sz w:val="24"/>
        </w:rPr>
        <w:t>of</w:t>
      </w:r>
      <w:r w:rsidRPr="005108E4">
        <w:rPr>
          <w:spacing w:val="-10"/>
          <w:sz w:val="24"/>
        </w:rPr>
        <w:t xml:space="preserve"> </w:t>
      </w:r>
      <w:r w:rsidRPr="005108E4">
        <w:rPr>
          <w:sz w:val="24"/>
        </w:rPr>
        <w:t>any</w:t>
      </w:r>
      <w:r w:rsidRPr="005108E4">
        <w:rPr>
          <w:spacing w:val="-15"/>
          <w:sz w:val="24"/>
        </w:rPr>
        <w:t xml:space="preserve"> </w:t>
      </w:r>
      <w:r w:rsidRPr="005108E4">
        <w:rPr>
          <w:sz w:val="24"/>
        </w:rPr>
        <w:t>cost</w:t>
      </w:r>
      <w:r w:rsidRPr="005108E4">
        <w:rPr>
          <w:spacing w:val="-9"/>
          <w:sz w:val="24"/>
        </w:rPr>
        <w:t xml:space="preserve"> </w:t>
      </w:r>
      <w:r w:rsidRPr="005108E4">
        <w:rPr>
          <w:sz w:val="24"/>
        </w:rPr>
        <w:t>to</w:t>
      </w:r>
      <w:r w:rsidRPr="005108E4">
        <w:rPr>
          <w:spacing w:val="-8"/>
          <w:sz w:val="24"/>
        </w:rPr>
        <w:t xml:space="preserve"> </w:t>
      </w:r>
      <w:r w:rsidRPr="005108E4">
        <w:rPr>
          <w:sz w:val="24"/>
        </w:rPr>
        <w:t>a</w:t>
      </w:r>
      <w:r w:rsidRPr="005108E4">
        <w:rPr>
          <w:spacing w:val="-9"/>
          <w:sz w:val="24"/>
        </w:rPr>
        <w:t xml:space="preserve"> </w:t>
      </w:r>
      <w:r w:rsidRPr="005108E4">
        <w:rPr>
          <w:sz w:val="24"/>
        </w:rPr>
        <w:t>city</w:t>
      </w:r>
      <w:r w:rsidRPr="005108E4">
        <w:rPr>
          <w:spacing w:val="-16"/>
          <w:sz w:val="24"/>
        </w:rPr>
        <w:t xml:space="preserve"> </w:t>
      </w:r>
      <w:r w:rsidRPr="005108E4">
        <w:rPr>
          <w:sz w:val="24"/>
        </w:rPr>
        <w:t>or</w:t>
      </w:r>
      <w:r w:rsidRPr="005108E4">
        <w:rPr>
          <w:spacing w:val="-11"/>
          <w:sz w:val="24"/>
        </w:rPr>
        <w:t xml:space="preserve"> </w:t>
      </w:r>
      <w:r w:rsidRPr="005108E4">
        <w:rPr>
          <w:sz w:val="24"/>
        </w:rPr>
        <w:t xml:space="preserve">town reasonably related to the operation of the establishment, which would include the </w:t>
      </w:r>
      <w:r w:rsidRPr="005108E4">
        <w:rPr>
          <w:spacing w:val="-3"/>
          <w:sz w:val="24"/>
        </w:rPr>
        <w:t xml:space="preserve">city's </w:t>
      </w:r>
      <w:r w:rsidRPr="005108E4">
        <w:rPr>
          <w:sz w:val="24"/>
        </w:rPr>
        <w:t>or town's</w:t>
      </w:r>
      <w:r w:rsidRPr="005108E4">
        <w:rPr>
          <w:spacing w:val="-8"/>
          <w:sz w:val="24"/>
        </w:rPr>
        <w:t xml:space="preserve"> </w:t>
      </w:r>
      <w:r w:rsidRPr="005108E4">
        <w:rPr>
          <w:sz w:val="24"/>
        </w:rPr>
        <w:t>anticipated</w:t>
      </w:r>
      <w:r w:rsidRPr="005108E4">
        <w:rPr>
          <w:spacing w:val="-7"/>
          <w:sz w:val="24"/>
        </w:rPr>
        <w:t xml:space="preserve"> </w:t>
      </w:r>
      <w:r w:rsidRPr="005108E4">
        <w:rPr>
          <w:sz w:val="24"/>
        </w:rPr>
        <w:t>and</w:t>
      </w:r>
      <w:r w:rsidRPr="005108E4">
        <w:rPr>
          <w:spacing w:val="-5"/>
          <w:sz w:val="24"/>
        </w:rPr>
        <w:t xml:space="preserve"> </w:t>
      </w:r>
      <w:r w:rsidRPr="005108E4">
        <w:rPr>
          <w:sz w:val="24"/>
        </w:rPr>
        <w:t>actual</w:t>
      </w:r>
      <w:r w:rsidRPr="005108E4">
        <w:rPr>
          <w:spacing w:val="-4"/>
          <w:sz w:val="24"/>
        </w:rPr>
        <w:t xml:space="preserve"> </w:t>
      </w:r>
      <w:r w:rsidRPr="005108E4">
        <w:rPr>
          <w:sz w:val="24"/>
        </w:rPr>
        <w:t>expenses</w:t>
      </w:r>
      <w:r w:rsidRPr="005108E4">
        <w:rPr>
          <w:spacing w:val="-8"/>
          <w:sz w:val="24"/>
        </w:rPr>
        <w:t xml:space="preserve"> </w:t>
      </w:r>
      <w:r w:rsidRPr="005108E4">
        <w:rPr>
          <w:sz w:val="24"/>
        </w:rPr>
        <w:t>resulting</w:t>
      </w:r>
      <w:r w:rsidRPr="005108E4">
        <w:rPr>
          <w:spacing w:val="-8"/>
          <w:sz w:val="24"/>
        </w:rPr>
        <w:t xml:space="preserve"> </w:t>
      </w:r>
      <w:r w:rsidRPr="005108E4">
        <w:rPr>
          <w:sz w:val="24"/>
        </w:rPr>
        <w:t>from</w:t>
      </w:r>
      <w:r w:rsidRPr="005108E4">
        <w:rPr>
          <w:spacing w:val="-8"/>
          <w:sz w:val="24"/>
        </w:rPr>
        <w:t xml:space="preserve"> </w:t>
      </w:r>
      <w:r w:rsidRPr="005108E4">
        <w:rPr>
          <w:sz w:val="24"/>
        </w:rPr>
        <w:t>the</w:t>
      </w:r>
      <w:r w:rsidRPr="005108E4">
        <w:rPr>
          <w:spacing w:val="-8"/>
          <w:sz w:val="24"/>
        </w:rPr>
        <w:t xml:space="preserve"> </w:t>
      </w:r>
      <w:r w:rsidRPr="005108E4">
        <w:rPr>
          <w:sz w:val="24"/>
        </w:rPr>
        <w:t>operation</w:t>
      </w:r>
      <w:r w:rsidRPr="005108E4">
        <w:rPr>
          <w:spacing w:val="-7"/>
          <w:sz w:val="24"/>
        </w:rPr>
        <w:t xml:space="preserve"> </w:t>
      </w:r>
      <w:r w:rsidRPr="005108E4">
        <w:rPr>
          <w:sz w:val="24"/>
        </w:rPr>
        <w:t>of</w:t>
      </w:r>
      <w:r w:rsidRPr="005108E4">
        <w:rPr>
          <w:spacing w:val="-8"/>
          <w:sz w:val="24"/>
        </w:rPr>
        <w:t xml:space="preserve"> </w:t>
      </w:r>
      <w:r w:rsidRPr="005108E4">
        <w:rPr>
          <w:sz w:val="24"/>
        </w:rPr>
        <w:t>the</w:t>
      </w:r>
      <w:r w:rsidRPr="005108E4">
        <w:rPr>
          <w:spacing w:val="-8"/>
          <w:sz w:val="24"/>
        </w:rPr>
        <w:t xml:space="preserve"> </w:t>
      </w:r>
      <w:r w:rsidRPr="005108E4">
        <w:rPr>
          <w:sz w:val="24"/>
        </w:rPr>
        <w:t>establishment</w:t>
      </w:r>
      <w:r w:rsidRPr="005108E4">
        <w:rPr>
          <w:spacing w:val="-6"/>
          <w:sz w:val="24"/>
        </w:rPr>
        <w:t xml:space="preserve"> </w:t>
      </w:r>
      <w:r w:rsidRPr="005108E4">
        <w:rPr>
          <w:sz w:val="24"/>
        </w:rPr>
        <w:t>in its</w:t>
      </w:r>
      <w:r w:rsidRPr="005108E4">
        <w:rPr>
          <w:spacing w:val="-24"/>
          <w:sz w:val="24"/>
        </w:rPr>
        <w:t xml:space="preserve"> </w:t>
      </w:r>
      <w:r w:rsidRPr="005108E4">
        <w:rPr>
          <w:sz w:val="24"/>
        </w:rPr>
        <w:t>community.</w:t>
      </w:r>
      <w:r w:rsidRPr="005108E4">
        <w:rPr>
          <w:spacing w:val="19"/>
          <w:sz w:val="24"/>
        </w:rPr>
        <w:t xml:space="preserve"> </w:t>
      </w:r>
      <w:r w:rsidRPr="005108E4">
        <w:rPr>
          <w:sz w:val="24"/>
        </w:rPr>
        <w:t>The</w:t>
      </w:r>
      <w:r w:rsidRPr="005108E4">
        <w:rPr>
          <w:spacing w:val="-22"/>
          <w:sz w:val="24"/>
        </w:rPr>
        <w:t xml:space="preserve"> </w:t>
      </w:r>
      <w:r w:rsidRPr="005108E4">
        <w:rPr>
          <w:sz w:val="24"/>
        </w:rPr>
        <w:t>applicant</w:t>
      </w:r>
      <w:r w:rsidRPr="005108E4">
        <w:rPr>
          <w:spacing w:val="-23"/>
          <w:sz w:val="24"/>
        </w:rPr>
        <w:t xml:space="preserve"> </w:t>
      </w:r>
      <w:r w:rsidRPr="005108E4">
        <w:rPr>
          <w:sz w:val="24"/>
        </w:rPr>
        <w:t>shall</w:t>
      </w:r>
      <w:r w:rsidRPr="005108E4">
        <w:rPr>
          <w:spacing w:val="-22"/>
          <w:sz w:val="24"/>
        </w:rPr>
        <w:t xml:space="preserve"> </w:t>
      </w:r>
      <w:r w:rsidRPr="005108E4">
        <w:rPr>
          <w:sz w:val="24"/>
        </w:rPr>
        <w:t>provide</w:t>
      </w:r>
      <w:r w:rsidRPr="005108E4">
        <w:rPr>
          <w:spacing w:val="-24"/>
          <w:sz w:val="24"/>
        </w:rPr>
        <w:t xml:space="preserve"> </w:t>
      </w:r>
      <w:r w:rsidRPr="005108E4">
        <w:rPr>
          <w:sz w:val="24"/>
        </w:rPr>
        <w:t>a</w:t>
      </w:r>
      <w:r w:rsidRPr="005108E4">
        <w:rPr>
          <w:spacing w:val="-25"/>
          <w:sz w:val="24"/>
        </w:rPr>
        <w:t xml:space="preserve"> </w:t>
      </w:r>
      <w:r w:rsidRPr="005108E4">
        <w:rPr>
          <w:sz w:val="24"/>
        </w:rPr>
        <w:t>copy</w:t>
      </w:r>
      <w:r w:rsidRPr="005108E4">
        <w:rPr>
          <w:spacing w:val="-30"/>
          <w:sz w:val="24"/>
        </w:rPr>
        <w:t xml:space="preserve"> </w:t>
      </w:r>
      <w:r w:rsidRPr="005108E4">
        <w:rPr>
          <w:sz w:val="24"/>
        </w:rPr>
        <w:t>of</w:t>
      </w:r>
      <w:r w:rsidRPr="005108E4">
        <w:rPr>
          <w:spacing w:val="-23"/>
          <w:sz w:val="24"/>
        </w:rPr>
        <w:t xml:space="preserve"> </w:t>
      </w:r>
      <w:r w:rsidRPr="005108E4">
        <w:rPr>
          <w:sz w:val="24"/>
        </w:rPr>
        <w:t>the</w:t>
      </w:r>
      <w:r w:rsidRPr="005108E4">
        <w:rPr>
          <w:spacing w:val="-25"/>
          <w:sz w:val="24"/>
        </w:rPr>
        <w:t xml:space="preserve"> </w:t>
      </w:r>
      <w:r w:rsidRPr="005108E4">
        <w:rPr>
          <w:sz w:val="24"/>
        </w:rPr>
        <w:t>electronic</w:t>
      </w:r>
      <w:r w:rsidRPr="005108E4">
        <w:rPr>
          <w:spacing w:val="-24"/>
          <w:sz w:val="24"/>
        </w:rPr>
        <w:t xml:space="preserve"> </w:t>
      </w:r>
      <w:r w:rsidRPr="005108E4">
        <w:rPr>
          <w:sz w:val="24"/>
        </w:rPr>
        <w:t>or</w:t>
      </w:r>
      <w:r w:rsidRPr="005108E4">
        <w:rPr>
          <w:spacing w:val="-23"/>
          <w:sz w:val="24"/>
        </w:rPr>
        <w:t xml:space="preserve"> </w:t>
      </w:r>
      <w:r w:rsidRPr="005108E4">
        <w:rPr>
          <w:sz w:val="24"/>
        </w:rPr>
        <w:t>written</w:t>
      </w:r>
      <w:r w:rsidRPr="005108E4">
        <w:rPr>
          <w:spacing w:val="-24"/>
          <w:sz w:val="24"/>
        </w:rPr>
        <w:t xml:space="preserve"> </w:t>
      </w:r>
      <w:r w:rsidRPr="005108E4">
        <w:rPr>
          <w:sz w:val="24"/>
        </w:rPr>
        <w:t>request,</w:t>
      </w:r>
      <w:r w:rsidRPr="005108E4">
        <w:rPr>
          <w:spacing w:val="-23"/>
          <w:sz w:val="24"/>
        </w:rPr>
        <w:t xml:space="preserve"> </w:t>
      </w:r>
      <w:r w:rsidRPr="005108E4">
        <w:rPr>
          <w:sz w:val="24"/>
        </w:rPr>
        <w:t>which should</w:t>
      </w:r>
      <w:r w:rsidRPr="005108E4">
        <w:rPr>
          <w:spacing w:val="-9"/>
          <w:sz w:val="24"/>
        </w:rPr>
        <w:t xml:space="preserve"> </w:t>
      </w:r>
      <w:r w:rsidRPr="005108E4">
        <w:rPr>
          <w:sz w:val="24"/>
        </w:rPr>
        <w:t>include</w:t>
      </w:r>
      <w:r w:rsidRPr="005108E4">
        <w:rPr>
          <w:spacing w:val="-8"/>
          <w:sz w:val="24"/>
        </w:rPr>
        <w:t xml:space="preserve"> </w:t>
      </w:r>
      <w:r w:rsidRPr="005108E4">
        <w:rPr>
          <w:sz w:val="24"/>
        </w:rPr>
        <w:t>the</w:t>
      </w:r>
      <w:r w:rsidRPr="005108E4">
        <w:rPr>
          <w:spacing w:val="-7"/>
          <w:sz w:val="24"/>
        </w:rPr>
        <w:t xml:space="preserve"> </w:t>
      </w:r>
      <w:r w:rsidRPr="005108E4">
        <w:rPr>
          <w:sz w:val="24"/>
        </w:rPr>
        <w:t>date</w:t>
      </w:r>
      <w:r w:rsidRPr="005108E4">
        <w:rPr>
          <w:spacing w:val="-10"/>
          <w:sz w:val="24"/>
        </w:rPr>
        <w:t xml:space="preserve"> </w:t>
      </w:r>
      <w:r w:rsidRPr="005108E4">
        <w:rPr>
          <w:sz w:val="24"/>
        </w:rPr>
        <w:t>of</w:t>
      </w:r>
      <w:r w:rsidRPr="005108E4">
        <w:rPr>
          <w:spacing w:val="-9"/>
          <w:sz w:val="24"/>
        </w:rPr>
        <w:t xml:space="preserve"> </w:t>
      </w:r>
      <w:r w:rsidRPr="005108E4">
        <w:rPr>
          <w:sz w:val="24"/>
        </w:rPr>
        <w:t>the</w:t>
      </w:r>
      <w:r w:rsidRPr="005108E4">
        <w:rPr>
          <w:spacing w:val="-9"/>
          <w:sz w:val="24"/>
        </w:rPr>
        <w:t xml:space="preserve"> </w:t>
      </w:r>
      <w:r w:rsidRPr="005108E4">
        <w:rPr>
          <w:sz w:val="24"/>
        </w:rPr>
        <w:t>request,</w:t>
      </w:r>
      <w:r w:rsidRPr="005108E4">
        <w:rPr>
          <w:spacing w:val="-9"/>
          <w:sz w:val="24"/>
        </w:rPr>
        <w:t xml:space="preserve"> </w:t>
      </w:r>
      <w:r w:rsidRPr="005108E4">
        <w:rPr>
          <w:sz w:val="24"/>
        </w:rPr>
        <w:t>and</w:t>
      </w:r>
      <w:r w:rsidRPr="005108E4">
        <w:rPr>
          <w:spacing w:val="-8"/>
          <w:sz w:val="24"/>
        </w:rPr>
        <w:t xml:space="preserve"> </w:t>
      </w:r>
      <w:r w:rsidRPr="005108E4">
        <w:rPr>
          <w:sz w:val="24"/>
        </w:rPr>
        <w:t>either</w:t>
      </w:r>
      <w:r w:rsidRPr="005108E4">
        <w:rPr>
          <w:spacing w:val="-10"/>
          <w:sz w:val="24"/>
        </w:rPr>
        <w:t xml:space="preserve"> </w:t>
      </w:r>
      <w:r w:rsidRPr="005108E4">
        <w:rPr>
          <w:sz w:val="24"/>
        </w:rPr>
        <w:t>the</w:t>
      </w:r>
      <w:r w:rsidRPr="005108E4">
        <w:rPr>
          <w:spacing w:val="-9"/>
          <w:sz w:val="24"/>
        </w:rPr>
        <w:t xml:space="preserve"> </w:t>
      </w:r>
      <w:r w:rsidRPr="005108E4">
        <w:rPr>
          <w:sz w:val="24"/>
        </w:rPr>
        <w:t>substantive</w:t>
      </w:r>
      <w:r w:rsidRPr="005108E4">
        <w:rPr>
          <w:spacing w:val="-10"/>
          <w:sz w:val="24"/>
        </w:rPr>
        <w:t xml:space="preserve"> </w:t>
      </w:r>
      <w:r w:rsidRPr="005108E4">
        <w:rPr>
          <w:sz w:val="24"/>
        </w:rPr>
        <w:t>response(s)</w:t>
      </w:r>
      <w:r w:rsidRPr="005108E4">
        <w:rPr>
          <w:spacing w:val="-9"/>
          <w:sz w:val="24"/>
        </w:rPr>
        <w:t xml:space="preserve"> </w:t>
      </w:r>
      <w:r w:rsidRPr="005108E4">
        <w:rPr>
          <w:sz w:val="24"/>
        </w:rPr>
        <w:t>received</w:t>
      </w:r>
      <w:r w:rsidRPr="005108E4">
        <w:rPr>
          <w:spacing w:val="-9"/>
          <w:sz w:val="24"/>
        </w:rPr>
        <w:t xml:space="preserve"> </w:t>
      </w:r>
      <w:r w:rsidRPr="005108E4">
        <w:rPr>
          <w:sz w:val="24"/>
        </w:rPr>
        <w:t>or</w:t>
      </w:r>
      <w:r w:rsidRPr="005108E4">
        <w:rPr>
          <w:spacing w:val="-9"/>
          <w:sz w:val="24"/>
        </w:rPr>
        <w:t xml:space="preserve"> </w:t>
      </w:r>
      <w:r w:rsidRPr="005108E4">
        <w:rPr>
          <w:sz w:val="24"/>
        </w:rPr>
        <w:t>an attestation</w:t>
      </w:r>
      <w:r w:rsidRPr="005108E4">
        <w:rPr>
          <w:spacing w:val="-21"/>
          <w:sz w:val="24"/>
        </w:rPr>
        <w:t xml:space="preserve"> </w:t>
      </w:r>
      <w:r w:rsidRPr="005108E4">
        <w:rPr>
          <w:sz w:val="24"/>
        </w:rPr>
        <w:t>that</w:t>
      </w:r>
      <w:r w:rsidRPr="005108E4">
        <w:rPr>
          <w:spacing w:val="-20"/>
          <w:sz w:val="24"/>
        </w:rPr>
        <w:t xml:space="preserve"> </w:t>
      </w:r>
      <w:r w:rsidRPr="005108E4">
        <w:rPr>
          <w:sz w:val="24"/>
        </w:rPr>
        <w:t>no</w:t>
      </w:r>
      <w:r w:rsidRPr="005108E4">
        <w:rPr>
          <w:spacing w:val="-20"/>
          <w:sz w:val="24"/>
        </w:rPr>
        <w:t xml:space="preserve"> </w:t>
      </w:r>
      <w:r w:rsidRPr="005108E4">
        <w:rPr>
          <w:sz w:val="24"/>
        </w:rPr>
        <w:t>response</w:t>
      </w:r>
      <w:r w:rsidRPr="005108E4">
        <w:rPr>
          <w:spacing w:val="-21"/>
          <w:sz w:val="24"/>
        </w:rPr>
        <w:t xml:space="preserve"> </w:t>
      </w:r>
      <w:r w:rsidRPr="005108E4">
        <w:rPr>
          <w:sz w:val="24"/>
        </w:rPr>
        <w:t>was</w:t>
      </w:r>
      <w:r w:rsidRPr="005108E4">
        <w:rPr>
          <w:spacing w:val="-20"/>
          <w:sz w:val="24"/>
        </w:rPr>
        <w:t xml:space="preserve"> </w:t>
      </w:r>
      <w:r w:rsidRPr="005108E4">
        <w:rPr>
          <w:sz w:val="24"/>
        </w:rPr>
        <w:t>received</w:t>
      </w:r>
      <w:r w:rsidRPr="005108E4">
        <w:rPr>
          <w:spacing w:val="-20"/>
          <w:sz w:val="24"/>
        </w:rPr>
        <w:t xml:space="preserve"> </w:t>
      </w:r>
      <w:r w:rsidRPr="005108E4">
        <w:rPr>
          <w:sz w:val="24"/>
        </w:rPr>
        <w:t>from</w:t>
      </w:r>
      <w:r w:rsidRPr="005108E4">
        <w:rPr>
          <w:spacing w:val="-20"/>
          <w:sz w:val="24"/>
        </w:rPr>
        <w:t xml:space="preserve"> </w:t>
      </w:r>
      <w:r w:rsidRPr="005108E4">
        <w:rPr>
          <w:sz w:val="24"/>
        </w:rPr>
        <w:t>the</w:t>
      </w:r>
      <w:r w:rsidRPr="005108E4">
        <w:rPr>
          <w:spacing w:val="-21"/>
          <w:sz w:val="24"/>
        </w:rPr>
        <w:t xml:space="preserve"> </w:t>
      </w:r>
      <w:r w:rsidRPr="005108E4">
        <w:rPr>
          <w:sz w:val="24"/>
        </w:rPr>
        <w:t>city</w:t>
      </w:r>
      <w:r w:rsidRPr="005108E4">
        <w:rPr>
          <w:spacing w:val="-27"/>
          <w:sz w:val="24"/>
        </w:rPr>
        <w:t xml:space="preserve"> </w:t>
      </w:r>
      <w:r w:rsidRPr="005108E4">
        <w:rPr>
          <w:sz w:val="24"/>
        </w:rPr>
        <w:t>or</w:t>
      </w:r>
      <w:r w:rsidRPr="005108E4">
        <w:rPr>
          <w:spacing w:val="-21"/>
          <w:sz w:val="24"/>
        </w:rPr>
        <w:t xml:space="preserve"> </w:t>
      </w:r>
      <w:r w:rsidRPr="005108E4">
        <w:rPr>
          <w:sz w:val="24"/>
        </w:rPr>
        <w:t>town.</w:t>
      </w:r>
      <w:r w:rsidRPr="005108E4">
        <w:rPr>
          <w:spacing w:val="20"/>
          <w:sz w:val="24"/>
        </w:rPr>
        <w:t xml:space="preserve"> </w:t>
      </w:r>
      <w:r w:rsidRPr="005108E4">
        <w:rPr>
          <w:sz w:val="24"/>
        </w:rPr>
        <w:t>The</w:t>
      </w:r>
      <w:r w:rsidRPr="005108E4">
        <w:rPr>
          <w:spacing w:val="-21"/>
          <w:sz w:val="24"/>
        </w:rPr>
        <w:t xml:space="preserve"> </w:t>
      </w:r>
      <w:r w:rsidRPr="005108E4">
        <w:rPr>
          <w:sz w:val="24"/>
        </w:rPr>
        <w:t>request</w:t>
      </w:r>
      <w:r w:rsidRPr="005108E4">
        <w:rPr>
          <w:spacing w:val="-20"/>
          <w:sz w:val="24"/>
        </w:rPr>
        <w:t xml:space="preserve"> </w:t>
      </w:r>
      <w:r w:rsidRPr="005108E4">
        <w:rPr>
          <w:sz w:val="24"/>
        </w:rPr>
        <w:t>should</w:t>
      </w:r>
      <w:r w:rsidRPr="005108E4">
        <w:rPr>
          <w:spacing w:val="-23"/>
          <w:sz w:val="24"/>
        </w:rPr>
        <w:t xml:space="preserve"> </w:t>
      </w:r>
      <w:r w:rsidRPr="005108E4">
        <w:rPr>
          <w:sz w:val="24"/>
        </w:rPr>
        <w:t>state</w:t>
      </w:r>
      <w:r w:rsidRPr="005108E4">
        <w:rPr>
          <w:spacing w:val="-24"/>
          <w:sz w:val="24"/>
        </w:rPr>
        <w:t xml:space="preserve"> </w:t>
      </w:r>
      <w:r w:rsidRPr="005108E4">
        <w:rPr>
          <w:sz w:val="24"/>
        </w:rPr>
        <w:t>that in accordance with M.G.L. c. 94G, § 3(d), any cost to a city or town imposed by the operation of a Marijuana Establishment or MTC shall be documented and considered a public record as defined by M.G.L. c. 4, § 7, cl.</w:t>
      </w:r>
      <w:r w:rsidRPr="005108E4">
        <w:rPr>
          <w:spacing w:val="-23"/>
          <w:sz w:val="24"/>
        </w:rPr>
        <w:t xml:space="preserve"> </w:t>
      </w:r>
      <w:r w:rsidRPr="005108E4">
        <w:rPr>
          <w:sz w:val="24"/>
        </w:rPr>
        <w:t>26.</w:t>
      </w:r>
    </w:p>
    <w:p w14:paraId="0C2FD844" w14:textId="3BEC47B7" w:rsidR="00DA2759" w:rsidRPr="005108E4" w:rsidRDefault="009A7511" w:rsidP="00E077D0">
      <w:pPr>
        <w:pStyle w:val="ListParagraph"/>
        <w:numPr>
          <w:ilvl w:val="3"/>
          <w:numId w:val="49"/>
        </w:numPr>
        <w:tabs>
          <w:tab w:val="left" w:pos="2160"/>
        </w:tabs>
        <w:spacing w:before="8" w:line="242" w:lineRule="auto"/>
        <w:ind w:right="118" w:firstLine="0"/>
      </w:pPr>
      <w:r w:rsidRPr="005108E4">
        <w:rPr>
          <w:sz w:val="24"/>
        </w:rPr>
        <w:t>The MTC shall update as needed, and ensure the accuracy of, all information that it submitted on its initial application for a</w:t>
      </w:r>
      <w:r w:rsidRPr="005108E4">
        <w:rPr>
          <w:spacing w:val="-9"/>
          <w:sz w:val="24"/>
        </w:rPr>
        <w:t xml:space="preserve"> </w:t>
      </w:r>
      <w:r w:rsidRPr="005108E4">
        <w:rPr>
          <w:sz w:val="24"/>
        </w:rPr>
        <w:t>License.</w:t>
      </w:r>
    </w:p>
    <w:p w14:paraId="228869F8" w14:textId="77777777" w:rsidR="00DA2759" w:rsidRPr="005108E4" w:rsidRDefault="009A7511">
      <w:pPr>
        <w:pStyle w:val="ListParagraph"/>
        <w:numPr>
          <w:ilvl w:val="3"/>
          <w:numId w:val="49"/>
        </w:numPr>
        <w:tabs>
          <w:tab w:val="left" w:pos="2134"/>
        </w:tabs>
        <w:spacing w:line="242" w:lineRule="auto"/>
        <w:ind w:right="116" w:firstLine="0"/>
        <w:rPr>
          <w:sz w:val="24"/>
        </w:rPr>
      </w:pPr>
      <w:r w:rsidRPr="005108E4">
        <w:rPr>
          <w:sz w:val="24"/>
        </w:rPr>
        <w:t>The MTC shall comply with the requirements of 935 CMR 501.104(1) in accordance with that section separately from the renewal</w:t>
      </w:r>
      <w:r w:rsidRPr="005108E4">
        <w:rPr>
          <w:spacing w:val="-17"/>
          <w:sz w:val="24"/>
        </w:rPr>
        <w:t xml:space="preserve"> </w:t>
      </w:r>
      <w:r w:rsidRPr="005108E4">
        <w:rPr>
          <w:sz w:val="24"/>
        </w:rPr>
        <w:t>application.</w:t>
      </w:r>
    </w:p>
    <w:p w14:paraId="66560A96" w14:textId="77777777" w:rsidR="00DA2759" w:rsidRPr="005108E4" w:rsidRDefault="009A7511">
      <w:pPr>
        <w:pStyle w:val="ListParagraph"/>
        <w:numPr>
          <w:ilvl w:val="3"/>
          <w:numId w:val="49"/>
        </w:numPr>
        <w:tabs>
          <w:tab w:val="left" w:pos="2088"/>
        </w:tabs>
        <w:spacing w:before="2" w:line="242" w:lineRule="auto"/>
        <w:ind w:right="118" w:firstLine="0"/>
        <w:rPr>
          <w:sz w:val="24"/>
        </w:rPr>
      </w:pPr>
      <w:r w:rsidRPr="005108E4">
        <w:rPr>
          <w:sz w:val="24"/>
        </w:rPr>
        <w:t xml:space="preserve">The Commission shall issue a renewal License within 30 </w:t>
      </w:r>
      <w:r w:rsidRPr="005108E4">
        <w:rPr>
          <w:spacing w:val="-3"/>
          <w:sz w:val="24"/>
        </w:rPr>
        <w:t xml:space="preserve">days </w:t>
      </w:r>
      <w:r w:rsidRPr="005108E4">
        <w:rPr>
          <w:sz w:val="24"/>
        </w:rPr>
        <w:t>of receipt of a renewal application</w:t>
      </w:r>
      <w:r w:rsidRPr="005108E4">
        <w:rPr>
          <w:spacing w:val="-4"/>
          <w:sz w:val="24"/>
        </w:rPr>
        <w:t xml:space="preserve"> </w:t>
      </w:r>
      <w:r w:rsidRPr="005108E4">
        <w:rPr>
          <w:sz w:val="24"/>
        </w:rPr>
        <w:t>and</w:t>
      </w:r>
      <w:r w:rsidRPr="005108E4">
        <w:rPr>
          <w:spacing w:val="-3"/>
          <w:sz w:val="24"/>
        </w:rPr>
        <w:t xml:space="preserve"> </w:t>
      </w:r>
      <w:r w:rsidRPr="005108E4">
        <w:rPr>
          <w:sz w:val="24"/>
        </w:rPr>
        <w:t>renewal</w:t>
      </w:r>
      <w:r w:rsidRPr="005108E4">
        <w:rPr>
          <w:spacing w:val="-2"/>
          <w:sz w:val="24"/>
        </w:rPr>
        <w:t xml:space="preserve"> </w:t>
      </w:r>
      <w:r w:rsidRPr="005108E4">
        <w:rPr>
          <w:sz w:val="24"/>
        </w:rPr>
        <w:t>License</w:t>
      </w:r>
      <w:r w:rsidRPr="005108E4">
        <w:rPr>
          <w:spacing w:val="-5"/>
          <w:sz w:val="24"/>
        </w:rPr>
        <w:t xml:space="preserve"> </w:t>
      </w:r>
      <w:r w:rsidRPr="005108E4">
        <w:rPr>
          <w:sz w:val="24"/>
        </w:rPr>
        <w:t>fee</w:t>
      </w:r>
      <w:r w:rsidRPr="005108E4">
        <w:rPr>
          <w:spacing w:val="-4"/>
          <w:sz w:val="24"/>
        </w:rPr>
        <w:t xml:space="preserve"> </w:t>
      </w:r>
      <w:r w:rsidRPr="005108E4">
        <w:rPr>
          <w:sz w:val="24"/>
        </w:rPr>
        <w:t>from</w:t>
      </w:r>
      <w:r w:rsidRPr="005108E4">
        <w:rPr>
          <w:spacing w:val="-2"/>
          <w:sz w:val="24"/>
        </w:rPr>
        <w:t xml:space="preserve"> </w:t>
      </w:r>
      <w:r w:rsidRPr="005108E4">
        <w:rPr>
          <w:sz w:val="24"/>
        </w:rPr>
        <w:t>an</w:t>
      </w:r>
      <w:r w:rsidRPr="005108E4">
        <w:rPr>
          <w:spacing w:val="-3"/>
          <w:sz w:val="24"/>
        </w:rPr>
        <w:t xml:space="preserve"> </w:t>
      </w:r>
      <w:r w:rsidRPr="005108E4">
        <w:rPr>
          <w:sz w:val="24"/>
        </w:rPr>
        <w:t>MTC</w:t>
      </w:r>
      <w:r w:rsidRPr="005108E4">
        <w:rPr>
          <w:spacing w:val="-3"/>
          <w:sz w:val="24"/>
        </w:rPr>
        <w:t xml:space="preserve"> </w:t>
      </w:r>
      <w:r w:rsidRPr="005108E4">
        <w:rPr>
          <w:sz w:val="24"/>
        </w:rPr>
        <w:t>to</w:t>
      </w:r>
      <w:r w:rsidRPr="005108E4">
        <w:rPr>
          <w:spacing w:val="-3"/>
          <w:sz w:val="24"/>
        </w:rPr>
        <w:t xml:space="preserve"> </w:t>
      </w:r>
      <w:r w:rsidRPr="005108E4">
        <w:rPr>
          <w:sz w:val="24"/>
        </w:rPr>
        <w:t>a</w:t>
      </w:r>
      <w:r w:rsidRPr="005108E4">
        <w:rPr>
          <w:spacing w:val="-4"/>
          <w:sz w:val="24"/>
        </w:rPr>
        <w:t xml:space="preserve"> </w:t>
      </w:r>
      <w:r w:rsidRPr="005108E4">
        <w:rPr>
          <w:sz w:val="24"/>
        </w:rPr>
        <w:t>Licensee,</w:t>
      </w:r>
      <w:r w:rsidRPr="005108E4">
        <w:rPr>
          <w:spacing w:val="-3"/>
          <w:sz w:val="24"/>
        </w:rPr>
        <w:t xml:space="preserve"> </w:t>
      </w:r>
      <w:r w:rsidRPr="005108E4">
        <w:rPr>
          <w:sz w:val="24"/>
        </w:rPr>
        <w:t>if</w:t>
      </w:r>
      <w:r w:rsidRPr="005108E4">
        <w:rPr>
          <w:spacing w:val="-4"/>
          <w:sz w:val="24"/>
        </w:rPr>
        <w:t xml:space="preserve"> </w:t>
      </w:r>
      <w:r w:rsidRPr="005108E4">
        <w:rPr>
          <w:sz w:val="24"/>
        </w:rPr>
        <w:t>the</w:t>
      </w:r>
      <w:r w:rsidRPr="005108E4">
        <w:rPr>
          <w:spacing w:val="-4"/>
          <w:sz w:val="24"/>
        </w:rPr>
        <w:t xml:space="preserve"> </w:t>
      </w:r>
      <w:r w:rsidRPr="005108E4">
        <w:rPr>
          <w:sz w:val="24"/>
        </w:rPr>
        <w:t>Licensee:</w:t>
      </w:r>
    </w:p>
    <w:p w14:paraId="0DE0FEE0" w14:textId="77777777" w:rsidR="00DA2759" w:rsidRPr="005108E4" w:rsidRDefault="009A7511">
      <w:pPr>
        <w:pStyle w:val="ListParagraph"/>
        <w:numPr>
          <w:ilvl w:val="4"/>
          <w:numId w:val="49"/>
        </w:numPr>
        <w:tabs>
          <w:tab w:val="left" w:pos="2396"/>
        </w:tabs>
        <w:spacing w:before="2"/>
        <w:ind w:hanging="361"/>
        <w:rPr>
          <w:sz w:val="24"/>
        </w:rPr>
      </w:pPr>
      <w:r w:rsidRPr="005108E4">
        <w:rPr>
          <w:spacing w:val="-3"/>
          <w:sz w:val="24"/>
        </w:rPr>
        <w:t xml:space="preserve">Is </w:t>
      </w:r>
      <w:r w:rsidRPr="005108E4">
        <w:rPr>
          <w:sz w:val="24"/>
        </w:rPr>
        <w:t>in good standing with the Secretary of the Commonwealth, DOR, and</w:t>
      </w:r>
      <w:r w:rsidRPr="005108E4">
        <w:rPr>
          <w:spacing w:val="-40"/>
          <w:sz w:val="24"/>
        </w:rPr>
        <w:t xml:space="preserve"> </w:t>
      </w:r>
      <w:r w:rsidRPr="005108E4">
        <w:rPr>
          <w:sz w:val="24"/>
        </w:rPr>
        <w:t>DUA;</w:t>
      </w:r>
    </w:p>
    <w:p w14:paraId="0B9E9DD0" w14:textId="77777777" w:rsidR="00DA2759" w:rsidRPr="005108E4" w:rsidRDefault="009A7511">
      <w:pPr>
        <w:pStyle w:val="ListParagraph"/>
        <w:numPr>
          <w:ilvl w:val="4"/>
          <w:numId w:val="49"/>
        </w:numPr>
        <w:tabs>
          <w:tab w:val="left" w:pos="2547"/>
        </w:tabs>
        <w:spacing w:before="2" w:line="242" w:lineRule="auto"/>
        <w:ind w:left="2035" w:right="117" w:firstLine="0"/>
        <w:rPr>
          <w:sz w:val="24"/>
        </w:rPr>
      </w:pPr>
      <w:r w:rsidRPr="005108E4">
        <w:rPr>
          <w:sz w:val="24"/>
        </w:rPr>
        <w:t>Provided documentation demonstrating substantial effort or progress towards achieving its goals submitted as part of its plans required under 935 CMR 501.101(1), including 935 CMR 501.101(1)(a)11. and 501.101(1)(c)8.k., as applicable;</w:t>
      </w:r>
      <w:r w:rsidRPr="005108E4">
        <w:rPr>
          <w:spacing w:val="-29"/>
          <w:sz w:val="24"/>
        </w:rPr>
        <w:t xml:space="preserve"> </w:t>
      </w:r>
      <w:r w:rsidRPr="005108E4">
        <w:rPr>
          <w:sz w:val="24"/>
        </w:rPr>
        <w:t>and</w:t>
      </w:r>
    </w:p>
    <w:p w14:paraId="5F18DE25" w14:textId="77777777" w:rsidR="00DA2759" w:rsidRPr="005108E4" w:rsidRDefault="009A7511">
      <w:pPr>
        <w:pStyle w:val="ListParagraph"/>
        <w:numPr>
          <w:ilvl w:val="4"/>
          <w:numId w:val="49"/>
        </w:numPr>
        <w:tabs>
          <w:tab w:val="left" w:pos="2487"/>
        </w:tabs>
        <w:spacing w:before="4" w:line="242" w:lineRule="auto"/>
        <w:ind w:left="2035" w:right="116" w:firstLine="0"/>
        <w:rPr>
          <w:sz w:val="24"/>
        </w:rPr>
      </w:pPr>
      <w:r w:rsidRPr="005108E4">
        <w:rPr>
          <w:sz w:val="24"/>
        </w:rPr>
        <w:t>No new information submitted as part of the renewal application, or otherwise obtained,</w:t>
      </w:r>
      <w:r w:rsidRPr="005108E4">
        <w:rPr>
          <w:spacing w:val="-9"/>
          <w:sz w:val="24"/>
        </w:rPr>
        <w:t xml:space="preserve"> </w:t>
      </w:r>
      <w:r w:rsidRPr="005108E4">
        <w:rPr>
          <w:sz w:val="24"/>
        </w:rPr>
        <w:t>presents</w:t>
      </w:r>
      <w:r w:rsidRPr="005108E4">
        <w:rPr>
          <w:spacing w:val="-12"/>
          <w:sz w:val="24"/>
        </w:rPr>
        <w:t xml:space="preserve"> </w:t>
      </w:r>
      <w:r w:rsidRPr="005108E4">
        <w:rPr>
          <w:sz w:val="24"/>
        </w:rPr>
        <w:t>suitability</w:t>
      </w:r>
      <w:r w:rsidRPr="005108E4">
        <w:rPr>
          <w:spacing w:val="-18"/>
          <w:sz w:val="24"/>
        </w:rPr>
        <w:t xml:space="preserve"> </w:t>
      </w:r>
      <w:r w:rsidRPr="005108E4">
        <w:rPr>
          <w:sz w:val="24"/>
        </w:rPr>
        <w:t>issues</w:t>
      </w:r>
      <w:r w:rsidRPr="005108E4">
        <w:rPr>
          <w:spacing w:val="-11"/>
          <w:sz w:val="24"/>
        </w:rPr>
        <w:t xml:space="preserve"> </w:t>
      </w:r>
      <w:r w:rsidRPr="005108E4">
        <w:rPr>
          <w:sz w:val="24"/>
        </w:rPr>
        <w:t>for</w:t>
      </w:r>
      <w:r w:rsidRPr="005108E4">
        <w:rPr>
          <w:spacing w:val="-12"/>
          <w:sz w:val="24"/>
        </w:rPr>
        <w:t xml:space="preserve"> </w:t>
      </w:r>
      <w:r w:rsidRPr="005108E4">
        <w:rPr>
          <w:sz w:val="24"/>
        </w:rPr>
        <w:t>any</w:t>
      </w:r>
      <w:r w:rsidRPr="005108E4">
        <w:rPr>
          <w:spacing w:val="-18"/>
          <w:sz w:val="24"/>
        </w:rPr>
        <w:t xml:space="preserve"> </w:t>
      </w:r>
      <w:r w:rsidRPr="005108E4">
        <w:rPr>
          <w:sz w:val="24"/>
        </w:rPr>
        <w:t>individual</w:t>
      </w:r>
      <w:r w:rsidRPr="005108E4">
        <w:rPr>
          <w:spacing w:val="-11"/>
          <w:sz w:val="24"/>
        </w:rPr>
        <w:t xml:space="preserve"> </w:t>
      </w:r>
      <w:r w:rsidRPr="005108E4">
        <w:rPr>
          <w:sz w:val="24"/>
        </w:rPr>
        <w:t>or</w:t>
      </w:r>
      <w:r w:rsidRPr="005108E4">
        <w:rPr>
          <w:spacing w:val="-11"/>
          <w:sz w:val="24"/>
        </w:rPr>
        <w:t xml:space="preserve"> </w:t>
      </w:r>
      <w:r w:rsidRPr="005108E4">
        <w:rPr>
          <w:sz w:val="24"/>
        </w:rPr>
        <w:t>entity</w:t>
      </w:r>
      <w:r w:rsidRPr="005108E4">
        <w:rPr>
          <w:spacing w:val="-18"/>
          <w:sz w:val="24"/>
        </w:rPr>
        <w:t xml:space="preserve"> </w:t>
      </w:r>
      <w:r w:rsidRPr="005108E4">
        <w:rPr>
          <w:sz w:val="24"/>
        </w:rPr>
        <w:t>listed</w:t>
      </w:r>
      <w:r w:rsidRPr="005108E4">
        <w:rPr>
          <w:spacing w:val="-12"/>
          <w:sz w:val="24"/>
        </w:rPr>
        <w:t xml:space="preserve"> </w:t>
      </w:r>
      <w:r w:rsidRPr="005108E4">
        <w:rPr>
          <w:sz w:val="24"/>
        </w:rPr>
        <w:t>on</w:t>
      </w:r>
      <w:r w:rsidRPr="005108E4">
        <w:rPr>
          <w:spacing w:val="-11"/>
          <w:sz w:val="24"/>
        </w:rPr>
        <w:t xml:space="preserve"> </w:t>
      </w:r>
      <w:r w:rsidRPr="005108E4">
        <w:rPr>
          <w:sz w:val="24"/>
        </w:rPr>
        <w:t>the</w:t>
      </w:r>
      <w:r w:rsidRPr="005108E4">
        <w:rPr>
          <w:spacing w:val="-13"/>
          <w:sz w:val="24"/>
        </w:rPr>
        <w:t xml:space="preserve"> </w:t>
      </w:r>
      <w:r w:rsidRPr="005108E4">
        <w:rPr>
          <w:sz w:val="24"/>
        </w:rPr>
        <w:t>application or</w:t>
      </w:r>
      <w:r w:rsidRPr="005108E4">
        <w:rPr>
          <w:spacing w:val="-2"/>
          <w:sz w:val="24"/>
        </w:rPr>
        <w:t xml:space="preserve"> </w:t>
      </w:r>
      <w:r w:rsidRPr="005108E4">
        <w:rPr>
          <w:sz w:val="24"/>
        </w:rPr>
        <w:t>License.</w:t>
      </w:r>
    </w:p>
    <w:p w14:paraId="580F2A60" w14:textId="77777777" w:rsidR="00DA2759" w:rsidRPr="005108E4" w:rsidRDefault="009A7511">
      <w:pPr>
        <w:pStyle w:val="ListParagraph"/>
        <w:numPr>
          <w:ilvl w:val="3"/>
          <w:numId w:val="49"/>
        </w:numPr>
        <w:tabs>
          <w:tab w:val="left" w:pos="2076"/>
        </w:tabs>
        <w:spacing w:before="1" w:line="244" w:lineRule="auto"/>
        <w:ind w:right="118" w:firstLine="0"/>
        <w:rPr>
          <w:sz w:val="24"/>
        </w:rPr>
      </w:pPr>
      <w:r w:rsidRPr="005108E4">
        <w:rPr>
          <w:sz w:val="24"/>
        </w:rPr>
        <w:t>CMO</w:t>
      </w:r>
      <w:r w:rsidRPr="005108E4">
        <w:rPr>
          <w:spacing w:val="-7"/>
          <w:sz w:val="24"/>
        </w:rPr>
        <w:t xml:space="preserve"> </w:t>
      </w:r>
      <w:r w:rsidRPr="005108E4">
        <w:rPr>
          <w:sz w:val="24"/>
        </w:rPr>
        <w:t>Marijuana</w:t>
      </w:r>
      <w:r w:rsidRPr="005108E4">
        <w:rPr>
          <w:spacing w:val="-8"/>
          <w:sz w:val="24"/>
        </w:rPr>
        <w:t xml:space="preserve"> </w:t>
      </w:r>
      <w:r w:rsidRPr="005108E4">
        <w:rPr>
          <w:sz w:val="24"/>
        </w:rPr>
        <w:t>Retailers</w:t>
      </w:r>
      <w:r w:rsidRPr="005108E4">
        <w:rPr>
          <w:spacing w:val="-6"/>
          <w:sz w:val="24"/>
        </w:rPr>
        <w:t xml:space="preserve"> </w:t>
      </w:r>
      <w:r w:rsidRPr="005108E4">
        <w:rPr>
          <w:sz w:val="24"/>
        </w:rPr>
        <w:t>shall</w:t>
      </w:r>
      <w:r w:rsidRPr="005108E4">
        <w:rPr>
          <w:spacing w:val="-6"/>
          <w:sz w:val="24"/>
        </w:rPr>
        <w:t xml:space="preserve"> </w:t>
      </w:r>
      <w:r w:rsidRPr="005108E4">
        <w:rPr>
          <w:sz w:val="24"/>
        </w:rPr>
        <w:t>submit</w:t>
      </w:r>
      <w:r w:rsidRPr="005108E4">
        <w:rPr>
          <w:spacing w:val="-6"/>
          <w:sz w:val="24"/>
        </w:rPr>
        <w:t xml:space="preserve"> </w:t>
      </w:r>
      <w:r w:rsidRPr="005108E4">
        <w:rPr>
          <w:sz w:val="24"/>
        </w:rPr>
        <w:t>the</w:t>
      </w:r>
      <w:r w:rsidRPr="005108E4">
        <w:rPr>
          <w:spacing w:val="-7"/>
          <w:sz w:val="24"/>
        </w:rPr>
        <w:t xml:space="preserve"> </w:t>
      </w:r>
      <w:r w:rsidRPr="005108E4">
        <w:rPr>
          <w:sz w:val="24"/>
        </w:rPr>
        <w:t>following</w:t>
      </w:r>
      <w:r w:rsidRPr="005108E4">
        <w:rPr>
          <w:spacing w:val="-7"/>
          <w:sz w:val="24"/>
        </w:rPr>
        <w:t xml:space="preserve"> </w:t>
      </w:r>
      <w:r w:rsidRPr="005108E4">
        <w:rPr>
          <w:sz w:val="24"/>
        </w:rPr>
        <w:t>information</w:t>
      </w:r>
      <w:r w:rsidRPr="005108E4">
        <w:rPr>
          <w:spacing w:val="-5"/>
          <w:sz w:val="24"/>
        </w:rPr>
        <w:t xml:space="preserve"> </w:t>
      </w:r>
      <w:r w:rsidRPr="005108E4">
        <w:rPr>
          <w:sz w:val="24"/>
        </w:rPr>
        <w:t>pertaining</w:t>
      </w:r>
      <w:r w:rsidRPr="005108E4">
        <w:rPr>
          <w:spacing w:val="-7"/>
          <w:sz w:val="24"/>
        </w:rPr>
        <w:t xml:space="preserve"> </w:t>
      </w:r>
      <w:r w:rsidRPr="005108E4">
        <w:rPr>
          <w:sz w:val="24"/>
        </w:rPr>
        <w:t>to</w:t>
      </w:r>
      <w:r w:rsidRPr="005108E4">
        <w:rPr>
          <w:spacing w:val="-4"/>
          <w:sz w:val="24"/>
        </w:rPr>
        <w:t xml:space="preserve"> </w:t>
      </w:r>
      <w:r w:rsidRPr="005108E4">
        <w:rPr>
          <w:sz w:val="24"/>
        </w:rPr>
        <w:t>patient supply of</w:t>
      </w:r>
      <w:r w:rsidRPr="005108E4">
        <w:rPr>
          <w:spacing w:val="-10"/>
          <w:sz w:val="24"/>
        </w:rPr>
        <w:t xml:space="preserve"> </w:t>
      </w:r>
      <w:r w:rsidRPr="005108E4">
        <w:rPr>
          <w:sz w:val="24"/>
        </w:rPr>
        <w:t>marijuana:</w:t>
      </w:r>
    </w:p>
    <w:p w14:paraId="58D98528" w14:textId="77777777" w:rsidR="00DA2759" w:rsidRPr="005108E4" w:rsidRDefault="009A7511">
      <w:pPr>
        <w:pStyle w:val="ListParagraph"/>
        <w:numPr>
          <w:ilvl w:val="4"/>
          <w:numId w:val="49"/>
        </w:numPr>
        <w:tabs>
          <w:tab w:val="left" w:pos="2441"/>
        </w:tabs>
        <w:spacing w:line="242" w:lineRule="auto"/>
        <w:ind w:left="2035" w:right="117" w:firstLine="0"/>
        <w:rPr>
          <w:sz w:val="24"/>
        </w:rPr>
      </w:pPr>
      <w:r w:rsidRPr="005108E4">
        <w:rPr>
          <w:sz w:val="24"/>
        </w:rPr>
        <w:t>The licensee's policy and the procedures (</w:t>
      </w:r>
      <w:r w:rsidRPr="005108E4">
        <w:rPr>
          <w:i/>
          <w:sz w:val="24"/>
        </w:rPr>
        <w:t>e.g</w:t>
      </w:r>
      <w:r w:rsidRPr="005108E4">
        <w:rPr>
          <w:sz w:val="24"/>
        </w:rPr>
        <w:t>., data points, formulas) relied on to determine what constitutes a sufficient quantity and variety of marijuana products consistent with 935 CMR 501.140(13);</w:t>
      </w:r>
      <w:r w:rsidRPr="005108E4">
        <w:rPr>
          <w:spacing w:val="-4"/>
          <w:sz w:val="24"/>
        </w:rPr>
        <w:t xml:space="preserve"> </w:t>
      </w:r>
      <w:r w:rsidRPr="005108E4">
        <w:rPr>
          <w:sz w:val="24"/>
        </w:rPr>
        <w:t>and</w:t>
      </w:r>
    </w:p>
    <w:p w14:paraId="2BD63908" w14:textId="77777777" w:rsidR="00DA2759" w:rsidRPr="005108E4" w:rsidRDefault="009A7511">
      <w:pPr>
        <w:pStyle w:val="ListParagraph"/>
        <w:numPr>
          <w:ilvl w:val="4"/>
          <w:numId w:val="49"/>
        </w:numPr>
        <w:tabs>
          <w:tab w:val="left" w:pos="2384"/>
        </w:tabs>
        <w:spacing w:line="242" w:lineRule="auto"/>
        <w:ind w:left="2035" w:right="110" w:firstLine="0"/>
        <w:rPr>
          <w:sz w:val="24"/>
        </w:rPr>
      </w:pPr>
      <w:r w:rsidRPr="005108E4">
        <w:rPr>
          <w:sz w:val="24"/>
        </w:rPr>
        <w:t>The</w:t>
      </w:r>
      <w:r w:rsidRPr="005108E4">
        <w:rPr>
          <w:spacing w:val="-11"/>
          <w:sz w:val="24"/>
        </w:rPr>
        <w:t xml:space="preserve"> </w:t>
      </w:r>
      <w:r w:rsidRPr="005108E4">
        <w:rPr>
          <w:sz w:val="24"/>
        </w:rPr>
        <w:t>licensee's</w:t>
      </w:r>
      <w:r w:rsidRPr="005108E4">
        <w:rPr>
          <w:spacing w:val="-10"/>
          <w:sz w:val="24"/>
        </w:rPr>
        <w:t xml:space="preserve"> </w:t>
      </w:r>
      <w:r w:rsidRPr="005108E4">
        <w:rPr>
          <w:sz w:val="24"/>
        </w:rPr>
        <w:t>policy</w:t>
      </w:r>
      <w:r w:rsidRPr="005108E4">
        <w:rPr>
          <w:spacing w:val="-18"/>
          <w:sz w:val="24"/>
        </w:rPr>
        <w:t xml:space="preserve"> </w:t>
      </w:r>
      <w:r w:rsidRPr="005108E4">
        <w:rPr>
          <w:sz w:val="24"/>
        </w:rPr>
        <w:t>and</w:t>
      </w:r>
      <w:r w:rsidRPr="005108E4">
        <w:rPr>
          <w:spacing w:val="-10"/>
          <w:sz w:val="24"/>
        </w:rPr>
        <w:t xml:space="preserve"> </w:t>
      </w:r>
      <w:r w:rsidRPr="005108E4">
        <w:rPr>
          <w:sz w:val="24"/>
        </w:rPr>
        <w:t>procedures</w:t>
      </w:r>
      <w:r w:rsidRPr="005108E4">
        <w:rPr>
          <w:spacing w:val="-10"/>
          <w:sz w:val="24"/>
        </w:rPr>
        <w:t xml:space="preserve"> </w:t>
      </w:r>
      <w:r w:rsidRPr="005108E4">
        <w:rPr>
          <w:sz w:val="24"/>
        </w:rPr>
        <w:t>for</w:t>
      </w:r>
      <w:r w:rsidRPr="005108E4">
        <w:rPr>
          <w:spacing w:val="-11"/>
          <w:sz w:val="24"/>
        </w:rPr>
        <w:t xml:space="preserve"> </w:t>
      </w:r>
      <w:r w:rsidRPr="005108E4">
        <w:rPr>
          <w:sz w:val="24"/>
        </w:rPr>
        <w:t>determining</w:t>
      </w:r>
      <w:r w:rsidRPr="005108E4">
        <w:rPr>
          <w:spacing w:val="-10"/>
          <w:sz w:val="24"/>
        </w:rPr>
        <w:t xml:space="preserve"> </w:t>
      </w:r>
      <w:r w:rsidRPr="005108E4">
        <w:rPr>
          <w:sz w:val="24"/>
        </w:rPr>
        <w:t>what</w:t>
      </w:r>
      <w:r w:rsidRPr="005108E4">
        <w:rPr>
          <w:spacing w:val="-7"/>
          <w:sz w:val="24"/>
        </w:rPr>
        <w:t xml:space="preserve"> </w:t>
      </w:r>
      <w:r w:rsidRPr="005108E4">
        <w:rPr>
          <w:sz w:val="24"/>
        </w:rPr>
        <w:t>qualifies</w:t>
      </w:r>
      <w:r w:rsidRPr="005108E4">
        <w:rPr>
          <w:spacing w:val="-8"/>
          <w:sz w:val="24"/>
        </w:rPr>
        <w:t xml:space="preserve"> </w:t>
      </w:r>
      <w:r w:rsidRPr="005108E4">
        <w:rPr>
          <w:sz w:val="24"/>
        </w:rPr>
        <w:t>as</w:t>
      </w:r>
      <w:r w:rsidRPr="005108E4">
        <w:rPr>
          <w:spacing w:val="-8"/>
          <w:sz w:val="24"/>
        </w:rPr>
        <w:t xml:space="preserve"> </w:t>
      </w:r>
      <w:r w:rsidRPr="005108E4">
        <w:rPr>
          <w:sz w:val="24"/>
        </w:rPr>
        <w:t>a</w:t>
      </w:r>
      <w:r w:rsidRPr="005108E4">
        <w:rPr>
          <w:spacing w:val="-10"/>
          <w:sz w:val="24"/>
        </w:rPr>
        <w:t xml:space="preserve"> </w:t>
      </w:r>
      <w:r w:rsidRPr="005108E4">
        <w:rPr>
          <w:sz w:val="24"/>
        </w:rPr>
        <w:t>reasonable substitution</w:t>
      </w:r>
      <w:r w:rsidRPr="005108E4">
        <w:rPr>
          <w:spacing w:val="-19"/>
          <w:sz w:val="24"/>
        </w:rPr>
        <w:t xml:space="preserve"> </w:t>
      </w:r>
      <w:r w:rsidRPr="005108E4">
        <w:rPr>
          <w:sz w:val="24"/>
        </w:rPr>
        <w:t>for</w:t>
      </w:r>
      <w:r w:rsidRPr="005108E4">
        <w:rPr>
          <w:spacing w:val="-19"/>
          <w:sz w:val="24"/>
        </w:rPr>
        <w:t xml:space="preserve"> </w:t>
      </w:r>
      <w:r w:rsidRPr="005108E4">
        <w:rPr>
          <w:sz w:val="24"/>
        </w:rPr>
        <w:t>a</w:t>
      </w:r>
      <w:r w:rsidRPr="005108E4">
        <w:rPr>
          <w:spacing w:val="-20"/>
          <w:sz w:val="24"/>
        </w:rPr>
        <w:t xml:space="preserve"> </w:t>
      </w:r>
      <w:r w:rsidRPr="005108E4">
        <w:rPr>
          <w:sz w:val="24"/>
        </w:rPr>
        <w:t>medical</w:t>
      </w:r>
      <w:r w:rsidRPr="005108E4">
        <w:rPr>
          <w:spacing w:val="-17"/>
          <w:sz w:val="24"/>
        </w:rPr>
        <w:t xml:space="preserve"> </w:t>
      </w:r>
      <w:r w:rsidRPr="005108E4">
        <w:rPr>
          <w:sz w:val="24"/>
        </w:rPr>
        <w:t>marijuana</w:t>
      </w:r>
      <w:r w:rsidRPr="005108E4">
        <w:rPr>
          <w:spacing w:val="-20"/>
          <w:sz w:val="24"/>
        </w:rPr>
        <w:t xml:space="preserve"> </w:t>
      </w:r>
      <w:r w:rsidRPr="005108E4">
        <w:rPr>
          <w:sz w:val="24"/>
        </w:rPr>
        <w:t>product</w:t>
      </w:r>
      <w:r w:rsidRPr="005108E4">
        <w:rPr>
          <w:spacing w:val="-17"/>
          <w:sz w:val="24"/>
        </w:rPr>
        <w:t xml:space="preserve"> </w:t>
      </w:r>
      <w:r w:rsidRPr="005108E4">
        <w:rPr>
          <w:sz w:val="24"/>
        </w:rPr>
        <w:t>under</w:t>
      </w:r>
      <w:r w:rsidRPr="005108E4">
        <w:rPr>
          <w:spacing w:val="-20"/>
          <w:sz w:val="24"/>
        </w:rPr>
        <w:t xml:space="preserve"> </w:t>
      </w:r>
      <w:r w:rsidRPr="005108E4">
        <w:rPr>
          <w:sz w:val="24"/>
        </w:rPr>
        <w:t>935</w:t>
      </w:r>
      <w:r w:rsidRPr="005108E4">
        <w:rPr>
          <w:spacing w:val="-18"/>
          <w:sz w:val="24"/>
        </w:rPr>
        <w:t xml:space="preserve"> </w:t>
      </w:r>
      <w:r w:rsidRPr="005108E4">
        <w:rPr>
          <w:sz w:val="24"/>
        </w:rPr>
        <w:t>CMR</w:t>
      </w:r>
      <w:r w:rsidRPr="005108E4">
        <w:rPr>
          <w:spacing w:val="-18"/>
          <w:sz w:val="24"/>
        </w:rPr>
        <w:t xml:space="preserve"> </w:t>
      </w:r>
      <w:r w:rsidRPr="005108E4">
        <w:rPr>
          <w:sz w:val="24"/>
        </w:rPr>
        <w:t>501.140(13)</w:t>
      </w:r>
      <w:r w:rsidRPr="005108E4">
        <w:rPr>
          <w:spacing w:val="-21"/>
          <w:sz w:val="24"/>
        </w:rPr>
        <w:t xml:space="preserve"> </w:t>
      </w:r>
      <w:r w:rsidRPr="005108E4">
        <w:rPr>
          <w:sz w:val="24"/>
        </w:rPr>
        <w:t>and</w:t>
      </w:r>
      <w:r w:rsidRPr="005108E4">
        <w:rPr>
          <w:spacing w:val="-18"/>
          <w:sz w:val="24"/>
        </w:rPr>
        <w:t xml:space="preserve"> </w:t>
      </w:r>
      <w:r w:rsidRPr="005108E4">
        <w:rPr>
          <w:sz w:val="24"/>
        </w:rPr>
        <w:t>its</w:t>
      </w:r>
      <w:r w:rsidRPr="005108E4">
        <w:rPr>
          <w:spacing w:val="-19"/>
          <w:sz w:val="24"/>
        </w:rPr>
        <w:t xml:space="preserve"> </w:t>
      </w:r>
      <w:r w:rsidRPr="005108E4">
        <w:rPr>
          <w:sz w:val="24"/>
        </w:rPr>
        <w:t>policy for communicating reliance on the substitution to</w:t>
      </w:r>
      <w:r w:rsidRPr="005108E4">
        <w:rPr>
          <w:spacing w:val="-15"/>
          <w:sz w:val="24"/>
        </w:rPr>
        <w:t xml:space="preserve"> </w:t>
      </w:r>
      <w:r w:rsidRPr="005108E4">
        <w:rPr>
          <w:sz w:val="24"/>
        </w:rPr>
        <w:t>Patients.</w:t>
      </w:r>
    </w:p>
    <w:p w14:paraId="5456B827" w14:textId="77777777" w:rsidR="00DA2759" w:rsidRPr="005108E4" w:rsidRDefault="00DA2759">
      <w:pPr>
        <w:pStyle w:val="BodyText"/>
        <w:spacing w:before="6"/>
        <w:jc w:val="left"/>
      </w:pPr>
    </w:p>
    <w:p w14:paraId="1DE39E9D" w14:textId="1ACA1376" w:rsidR="00DA2759" w:rsidRPr="00E077D0" w:rsidRDefault="00491083" w:rsidP="00AA45F2">
      <w:pPr>
        <w:pStyle w:val="Heading1"/>
        <w:ind w:left="0"/>
        <w:jc w:val="left"/>
        <w:rPr>
          <w:b w:val="0"/>
          <w:bCs w:val="0"/>
        </w:rPr>
      </w:pPr>
      <w:r w:rsidRPr="005108E4">
        <w:rPr>
          <w:b w:val="0"/>
          <w:bCs w:val="0"/>
          <w:u w:val="single"/>
        </w:rPr>
        <w:t>501.104</w:t>
      </w:r>
      <w:r w:rsidR="009A7511" w:rsidRPr="00E077D0">
        <w:rPr>
          <w:b w:val="0"/>
          <w:bCs w:val="0"/>
          <w:u w:val="single"/>
        </w:rPr>
        <w:t>: Notification and Approval of</w:t>
      </w:r>
      <w:r w:rsidR="009A7511" w:rsidRPr="00E077D0">
        <w:rPr>
          <w:b w:val="0"/>
          <w:bCs w:val="0"/>
          <w:spacing w:val="-5"/>
          <w:u w:val="single"/>
        </w:rPr>
        <w:t xml:space="preserve"> </w:t>
      </w:r>
      <w:r w:rsidR="009A7511" w:rsidRPr="00E077D0">
        <w:rPr>
          <w:b w:val="0"/>
          <w:bCs w:val="0"/>
          <w:u w:val="single"/>
        </w:rPr>
        <w:t>Changes</w:t>
      </w:r>
    </w:p>
    <w:p w14:paraId="4048BCD6" w14:textId="77777777" w:rsidR="00DA2759" w:rsidRPr="005108E4" w:rsidRDefault="00DA2759">
      <w:pPr>
        <w:pStyle w:val="BodyText"/>
        <w:spacing w:before="4"/>
        <w:jc w:val="left"/>
        <w:rPr>
          <w:sz w:val="19"/>
        </w:rPr>
      </w:pPr>
    </w:p>
    <w:p w14:paraId="41812260" w14:textId="77777777" w:rsidR="00DA2759" w:rsidRPr="005108E4" w:rsidRDefault="009A7511" w:rsidP="00AA45F2">
      <w:pPr>
        <w:pStyle w:val="ListParagraph"/>
        <w:numPr>
          <w:ilvl w:val="2"/>
          <w:numId w:val="48"/>
        </w:numPr>
        <w:tabs>
          <w:tab w:val="left" w:pos="1779"/>
        </w:tabs>
        <w:spacing w:before="60" w:line="242" w:lineRule="auto"/>
        <w:ind w:left="1319" w:right="116" w:firstLine="0"/>
        <w:outlineLvl w:val="1"/>
        <w:rPr>
          <w:sz w:val="24"/>
        </w:rPr>
      </w:pPr>
      <w:r w:rsidRPr="005108E4">
        <w:rPr>
          <w:sz w:val="24"/>
        </w:rPr>
        <w:t>Prior</w:t>
      </w:r>
      <w:r w:rsidRPr="005108E4">
        <w:rPr>
          <w:spacing w:val="-5"/>
          <w:sz w:val="24"/>
        </w:rPr>
        <w:t xml:space="preserve"> </w:t>
      </w:r>
      <w:r w:rsidRPr="005108E4">
        <w:rPr>
          <w:sz w:val="24"/>
        </w:rPr>
        <w:t>to</w:t>
      </w:r>
      <w:r w:rsidRPr="005108E4">
        <w:rPr>
          <w:spacing w:val="-5"/>
          <w:sz w:val="24"/>
        </w:rPr>
        <w:t xml:space="preserve"> </w:t>
      </w:r>
      <w:r w:rsidRPr="005108E4">
        <w:rPr>
          <w:sz w:val="24"/>
        </w:rPr>
        <w:t>making</w:t>
      </w:r>
      <w:r w:rsidRPr="005108E4">
        <w:rPr>
          <w:spacing w:val="-8"/>
          <w:sz w:val="24"/>
        </w:rPr>
        <w:t xml:space="preserve"> </w:t>
      </w:r>
      <w:r w:rsidRPr="005108E4">
        <w:rPr>
          <w:sz w:val="24"/>
        </w:rPr>
        <w:t>the</w:t>
      </w:r>
      <w:r w:rsidRPr="005108E4">
        <w:rPr>
          <w:spacing w:val="-7"/>
          <w:sz w:val="24"/>
        </w:rPr>
        <w:t xml:space="preserve"> </w:t>
      </w:r>
      <w:r w:rsidRPr="005108E4">
        <w:rPr>
          <w:sz w:val="24"/>
        </w:rPr>
        <w:t>following</w:t>
      </w:r>
      <w:r w:rsidRPr="005108E4">
        <w:rPr>
          <w:spacing w:val="-8"/>
          <w:sz w:val="24"/>
        </w:rPr>
        <w:t xml:space="preserve"> </w:t>
      </w:r>
      <w:r w:rsidRPr="005108E4">
        <w:rPr>
          <w:sz w:val="24"/>
        </w:rPr>
        <w:t>changes,</w:t>
      </w:r>
      <w:r w:rsidRPr="005108E4">
        <w:rPr>
          <w:spacing w:val="-6"/>
          <w:sz w:val="24"/>
        </w:rPr>
        <w:t xml:space="preserve"> </w:t>
      </w:r>
      <w:r w:rsidRPr="005108E4">
        <w:rPr>
          <w:sz w:val="24"/>
        </w:rPr>
        <w:t>an</w:t>
      </w:r>
      <w:r w:rsidRPr="005108E4">
        <w:rPr>
          <w:spacing w:val="-6"/>
          <w:sz w:val="24"/>
        </w:rPr>
        <w:t xml:space="preserve"> </w:t>
      </w:r>
      <w:r w:rsidRPr="005108E4">
        <w:rPr>
          <w:sz w:val="24"/>
        </w:rPr>
        <w:t>MTC</w:t>
      </w:r>
      <w:r w:rsidRPr="005108E4">
        <w:rPr>
          <w:spacing w:val="-5"/>
          <w:sz w:val="24"/>
        </w:rPr>
        <w:t xml:space="preserve"> </w:t>
      </w:r>
      <w:r w:rsidRPr="005108E4">
        <w:rPr>
          <w:sz w:val="24"/>
        </w:rPr>
        <w:t>shall</w:t>
      </w:r>
      <w:r w:rsidRPr="005108E4">
        <w:rPr>
          <w:spacing w:val="-5"/>
          <w:sz w:val="24"/>
        </w:rPr>
        <w:t xml:space="preserve"> </w:t>
      </w:r>
      <w:r w:rsidRPr="005108E4">
        <w:rPr>
          <w:sz w:val="24"/>
        </w:rPr>
        <w:t>submit</w:t>
      </w:r>
      <w:r w:rsidRPr="005108E4">
        <w:rPr>
          <w:spacing w:val="-5"/>
          <w:sz w:val="24"/>
        </w:rPr>
        <w:t xml:space="preserve"> </w:t>
      </w:r>
      <w:r w:rsidRPr="005108E4">
        <w:rPr>
          <w:sz w:val="24"/>
        </w:rPr>
        <w:t>a</w:t>
      </w:r>
      <w:r w:rsidRPr="005108E4">
        <w:rPr>
          <w:spacing w:val="-6"/>
          <w:sz w:val="24"/>
        </w:rPr>
        <w:t xml:space="preserve"> </w:t>
      </w:r>
      <w:r w:rsidRPr="005108E4">
        <w:rPr>
          <w:sz w:val="24"/>
        </w:rPr>
        <w:t>request</w:t>
      </w:r>
      <w:r w:rsidRPr="005108E4">
        <w:rPr>
          <w:spacing w:val="-5"/>
          <w:sz w:val="24"/>
        </w:rPr>
        <w:t xml:space="preserve"> </w:t>
      </w:r>
      <w:r w:rsidRPr="005108E4">
        <w:rPr>
          <w:sz w:val="24"/>
        </w:rPr>
        <w:t>for</w:t>
      </w:r>
      <w:r w:rsidRPr="005108E4">
        <w:rPr>
          <w:spacing w:val="-4"/>
          <w:sz w:val="24"/>
        </w:rPr>
        <w:t xml:space="preserve"> </w:t>
      </w:r>
      <w:r w:rsidRPr="005108E4">
        <w:rPr>
          <w:sz w:val="24"/>
        </w:rPr>
        <w:t>such</w:t>
      </w:r>
      <w:r w:rsidRPr="005108E4">
        <w:rPr>
          <w:spacing w:val="-4"/>
          <w:sz w:val="24"/>
        </w:rPr>
        <w:t xml:space="preserve"> </w:t>
      </w:r>
      <w:r w:rsidRPr="005108E4">
        <w:rPr>
          <w:sz w:val="24"/>
        </w:rPr>
        <w:t>change</w:t>
      </w:r>
      <w:r w:rsidRPr="005108E4">
        <w:rPr>
          <w:spacing w:val="-5"/>
          <w:sz w:val="24"/>
        </w:rPr>
        <w:t xml:space="preserve"> </w:t>
      </w:r>
      <w:r w:rsidRPr="005108E4">
        <w:rPr>
          <w:sz w:val="24"/>
        </w:rPr>
        <w:t xml:space="preserve">to </w:t>
      </w:r>
      <w:r w:rsidRPr="005108E4">
        <w:rPr>
          <w:sz w:val="24"/>
        </w:rPr>
        <w:lastRenderedPageBreak/>
        <w:t>the</w:t>
      </w:r>
      <w:r w:rsidRPr="005108E4">
        <w:rPr>
          <w:spacing w:val="-15"/>
          <w:sz w:val="24"/>
        </w:rPr>
        <w:t xml:space="preserve"> </w:t>
      </w:r>
      <w:r w:rsidRPr="005108E4">
        <w:rPr>
          <w:sz w:val="24"/>
        </w:rPr>
        <w:t>Commission</w:t>
      </w:r>
      <w:r w:rsidRPr="005108E4">
        <w:rPr>
          <w:spacing w:val="-11"/>
          <w:sz w:val="24"/>
        </w:rPr>
        <w:t xml:space="preserve"> </w:t>
      </w:r>
      <w:r w:rsidRPr="005108E4">
        <w:rPr>
          <w:sz w:val="24"/>
        </w:rPr>
        <w:t>and</w:t>
      </w:r>
      <w:r w:rsidRPr="005108E4">
        <w:rPr>
          <w:spacing w:val="-12"/>
          <w:sz w:val="24"/>
        </w:rPr>
        <w:t xml:space="preserve"> </w:t>
      </w:r>
      <w:r w:rsidRPr="005108E4">
        <w:rPr>
          <w:sz w:val="24"/>
        </w:rPr>
        <w:t>pay</w:t>
      </w:r>
      <w:r w:rsidRPr="005108E4">
        <w:rPr>
          <w:spacing w:val="-18"/>
          <w:sz w:val="24"/>
        </w:rPr>
        <w:t xml:space="preserve"> </w:t>
      </w:r>
      <w:r w:rsidRPr="005108E4">
        <w:rPr>
          <w:sz w:val="24"/>
        </w:rPr>
        <w:t>the</w:t>
      </w:r>
      <w:r w:rsidRPr="005108E4">
        <w:rPr>
          <w:spacing w:val="-12"/>
          <w:sz w:val="24"/>
        </w:rPr>
        <w:t xml:space="preserve"> </w:t>
      </w:r>
      <w:r w:rsidRPr="005108E4">
        <w:rPr>
          <w:sz w:val="24"/>
        </w:rPr>
        <w:t>appropriate</w:t>
      </w:r>
      <w:r w:rsidRPr="005108E4">
        <w:rPr>
          <w:spacing w:val="-13"/>
          <w:sz w:val="24"/>
        </w:rPr>
        <w:t xml:space="preserve"> </w:t>
      </w:r>
      <w:r w:rsidRPr="005108E4">
        <w:rPr>
          <w:sz w:val="24"/>
        </w:rPr>
        <w:t>fee.</w:t>
      </w:r>
      <w:r w:rsidRPr="005108E4">
        <w:rPr>
          <w:spacing w:val="-11"/>
          <w:sz w:val="24"/>
        </w:rPr>
        <w:t xml:space="preserve"> </w:t>
      </w:r>
      <w:r w:rsidRPr="005108E4">
        <w:rPr>
          <w:sz w:val="24"/>
        </w:rPr>
        <w:t>No</w:t>
      </w:r>
      <w:r w:rsidRPr="005108E4">
        <w:rPr>
          <w:spacing w:val="-12"/>
          <w:sz w:val="24"/>
        </w:rPr>
        <w:t xml:space="preserve"> </w:t>
      </w:r>
      <w:r w:rsidRPr="005108E4">
        <w:rPr>
          <w:sz w:val="24"/>
        </w:rPr>
        <w:t>such</w:t>
      </w:r>
      <w:r w:rsidRPr="005108E4">
        <w:rPr>
          <w:spacing w:val="-12"/>
          <w:sz w:val="24"/>
        </w:rPr>
        <w:t xml:space="preserve"> </w:t>
      </w:r>
      <w:r w:rsidRPr="005108E4">
        <w:rPr>
          <w:sz w:val="24"/>
        </w:rPr>
        <w:t>change</w:t>
      </w:r>
      <w:r w:rsidRPr="005108E4">
        <w:rPr>
          <w:spacing w:val="-12"/>
          <w:sz w:val="24"/>
        </w:rPr>
        <w:t xml:space="preserve"> </w:t>
      </w:r>
      <w:r w:rsidRPr="005108E4">
        <w:rPr>
          <w:sz w:val="24"/>
        </w:rPr>
        <w:t>shall</w:t>
      </w:r>
      <w:r w:rsidRPr="005108E4">
        <w:rPr>
          <w:spacing w:val="-11"/>
          <w:sz w:val="24"/>
        </w:rPr>
        <w:t xml:space="preserve"> </w:t>
      </w:r>
      <w:r w:rsidRPr="005108E4">
        <w:rPr>
          <w:sz w:val="24"/>
        </w:rPr>
        <w:t>be</w:t>
      </w:r>
      <w:r w:rsidRPr="005108E4">
        <w:rPr>
          <w:spacing w:val="-12"/>
          <w:sz w:val="24"/>
        </w:rPr>
        <w:t xml:space="preserve"> </w:t>
      </w:r>
      <w:r w:rsidRPr="005108E4">
        <w:rPr>
          <w:sz w:val="24"/>
        </w:rPr>
        <w:t>permitted</w:t>
      </w:r>
      <w:r w:rsidRPr="005108E4">
        <w:rPr>
          <w:spacing w:val="-12"/>
          <w:sz w:val="24"/>
        </w:rPr>
        <w:t xml:space="preserve"> </w:t>
      </w:r>
      <w:r w:rsidRPr="005108E4">
        <w:rPr>
          <w:sz w:val="24"/>
        </w:rPr>
        <w:t>until</w:t>
      </w:r>
      <w:r w:rsidRPr="005108E4">
        <w:rPr>
          <w:spacing w:val="-10"/>
          <w:sz w:val="24"/>
        </w:rPr>
        <w:t xml:space="preserve"> </w:t>
      </w:r>
      <w:r w:rsidRPr="005108E4">
        <w:rPr>
          <w:sz w:val="24"/>
        </w:rPr>
        <w:t>approved by the Commission or in certain cases, the Commission has delegated authority to approve changes to the Executive Director. Failure to obtain approval of such changes may result in a License being suspended, revoked, or deemed</w:t>
      </w:r>
      <w:r w:rsidRPr="005108E4">
        <w:rPr>
          <w:spacing w:val="-13"/>
          <w:sz w:val="24"/>
        </w:rPr>
        <w:t xml:space="preserve"> </w:t>
      </w:r>
      <w:r w:rsidRPr="005108E4">
        <w:rPr>
          <w:sz w:val="24"/>
        </w:rPr>
        <w:t>void.</w:t>
      </w:r>
    </w:p>
    <w:p w14:paraId="1210A567" w14:textId="77777777" w:rsidR="00DA2759" w:rsidRPr="005108E4" w:rsidRDefault="009A7511">
      <w:pPr>
        <w:pStyle w:val="ListParagraph"/>
        <w:numPr>
          <w:ilvl w:val="3"/>
          <w:numId w:val="48"/>
        </w:numPr>
        <w:tabs>
          <w:tab w:val="left" w:pos="2141"/>
        </w:tabs>
        <w:spacing w:before="3" w:line="244" w:lineRule="auto"/>
        <w:ind w:right="117" w:firstLine="0"/>
        <w:rPr>
          <w:sz w:val="24"/>
        </w:rPr>
      </w:pPr>
      <w:r w:rsidRPr="005108E4">
        <w:rPr>
          <w:sz w:val="24"/>
          <w:u w:val="single"/>
        </w:rPr>
        <w:t>Location Change</w:t>
      </w:r>
      <w:r w:rsidRPr="005108E4">
        <w:rPr>
          <w:sz w:val="24"/>
        </w:rPr>
        <w:t>. Prior to changing its location, the MTC shall submit a request for such change to the</w:t>
      </w:r>
      <w:r w:rsidRPr="005108E4">
        <w:rPr>
          <w:spacing w:val="-7"/>
          <w:sz w:val="24"/>
        </w:rPr>
        <w:t xml:space="preserve"> </w:t>
      </w:r>
      <w:r w:rsidRPr="005108E4">
        <w:rPr>
          <w:sz w:val="24"/>
        </w:rPr>
        <w:t>Commission.</w:t>
      </w:r>
    </w:p>
    <w:p w14:paraId="23A622CE" w14:textId="77777777" w:rsidR="00DA2759" w:rsidRPr="005108E4" w:rsidRDefault="009A7511">
      <w:pPr>
        <w:pStyle w:val="ListParagraph"/>
        <w:numPr>
          <w:ilvl w:val="3"/>
          <w:numId w:val="48"/>
        </w:numPr>
        <w:tabs>
          <w:tab w:val="left" w:pos="2134"/>
        </w:tabs>
        <w:spacing w:line="272" w:lineRule="exact"/>
        <w:ind w:left="2133" w:hanging="459"/>
        <w:rPr>
          <w:sz w:val="24"/>
        </w:rPr>
      </w:pPr>
      <w:r w:rsidRPr="005108E4">
        <w:rPr>
          <w:sz w:val="24"/>
          <w:u w:val="single"/>
        </w:rPr>
        <w:t>Ownership or Control</w:t>
      </w:r>
      <w:r w:rsidRPr="005108E4">
        <w:rPr>
          <w:spacing w:val="-3"/>
          <w:sz w:val="24"/>
          <w:u w:val="single"/>
        </w:rPr>
        <w:t xml:space="preserve"> </w:t>
      </w:r>
      <w:r w:rsidRPr="005108E4">
        <w:rPr>
          <w:sz w:val="24"/>
          <w:u w:val="single"/>
        </w:rPr>
        <w:t>Change</w:t>
      </w:r>
      <w:r w:rsidRPr="005108E4">
        <w:rPr>
          <w:sz w:val="24"/>
        </w:rPr>
        <w:t>.</w:t>
      </w:r>
    </w:p>
    <w:p w14:paraId="37921021" w14:textId="77777777" w:rsidR="00DA2759" w:rsidRPr="005108E4" w:rsidRDefault="009A7511">
      <w:pPr>
        <w:pStyle w:val="ListParagraph"/>
        <w:numPr>
          <w:ilvl w:val="4"/>
          <w:numId w:val="48"/>
        </w:numPr>
        <w:tabs>
          <w:tab w:val="left" w:pos="2460"/>
        </w:tabs>
        <w:spacing w:before="5" w:line="242" w:lineRule="auto"/>
        <w:ind w:right="117" w:firstLine="0"/>
        <w:rPr>
          <w:sz w:val="24"/>
        </w:rPr>
      </w:pPr>
      <w:r w:rsidRPr="005108E4">
        <w:rPr>
          <w:sz w:val="24"/>
          <w:u w:val="single"/>
        </w:rPr>
        <w:t>Ownership Change</w:t>
      </w:r>
      <w:r w:rsidRPr="005108E4">
        <w:rPr>
          <w:sz w:val="24"/>
        </w:rPr>
        <w:t>. Prior to any change in ownership, where an Equity Holder acquires</w:t>
      </w:r>
      <w:r w:rsidRPr="005108E4">
        <w:rPr>
          <w:spacing w:val="-3"/>
          <w:sz w:val="24"/>
        </w:rPr>
        <w:t xml:space="preserve"> </w:t>
      </w:r>
      <w:r w:rsidRPr="005108E4">
        <w:rPr>
          <w:sz w:val="24"/>
        </w:rPr>
        <w:t>or</w:t>
      </w:r>
      <w:r w:rsidRPr="005108E4">
        <w:rPr>
          <w:spacing w:val="-4"/>
          <w:sz w:val="24"/>
        </w:rPr>
        <w:t xml:space="preserve"> </w:t>
      </w:r>
      <w:r w:rsidRPr="005108E4">
        <w:rPr>
          <w:sz w:val="24"/>
        </w:rPr>
        <w:t>increases</w:t>
      </w:r>
      <w:r w:rsidRPr="005108E4">
        <w:rPr>
          <w:spacing w:val="-6"/>
          <w:sz w:val="24"/>
        </w:rPr>
        <w:t xml:space="preserve"> </w:t>
      </w:r>
      <w:r w:rsidRPr="005108E4">
        <w:rPr>
          <w:sz w:val="24"/>
        </w:rPr>
        <w:t>its</w:t>
      </w:r>
      <w:r w:rsidRPr="005108E4">
        <w:rPr>
          <w:spacing w:val="-6"/>
          <w:sz w:val="24"/>
        </w:rPr>
        <w:t xml:space="preserve"> </w:t>
      </w:r>
      <w:r w:rsidRPr="005108E4">
        <w:rPr>
          <w:sz w:val="24"/>
        </w:rPr>
        <w:t>ownership</w:t>
      </w:r>
      <w:r w:rsidRPr="005108E4">
        <w:rPr>
          <w:spacing w:val="-6"/>
          <w:sz w:val="24"/>
        </w:rPr>
        <w:t xml:space="preserve"> </w:t>
      </w:r>
      <w:r w:rsidRPr="005108E4">
        <w:rPr>
          <w:sz w:val="24"/>
        </w:rPr>
        <w:t>to</w:t>
      </w:r>
      <w:r w:rsidRPr="005108E4">
        <w:rPr>
          <w:spacing w:val="-6"/>
          <w:sz w:val="24"/>
        </w:rPr>
        <w:t xml:space="preserve"> </w:t>
      </w:r>
      <w:r w:rsidRPr="005108E4">
        <w:rPr>
          <w:sz w:val="24"/>
        </w:rPr>
        <w:t>10%</w:t>
      </w:r>
      <w:r w:rsidRPr="005108E4">
        <w:rPr>
          <w:spacing w:val="-7"/>
          <w:sz w:val="24"/>
        </w:rPr>
        <w:t xml:space="preserve"> </w:t>
      </w:r>
      <w:r w:rsidRPr="005108E4">
        <w:rPr>
          <w:sz w:val="24"/>
        </w:rPr>
        <w:t>or</w:t>
      </w:r>
      <w:r w:rsidRPr="005108E4">
        <w:rPr>
          <w:spacing w:val="-7"/>
          <w:sz w:val="24"/>
        </w:rPr>
        <w:t xml:space="preserve"> </w:t>
      </w:r>
      <w:r w:rsidRPr="005108E4">
        <w:rPr>
          <w:sz w:val="24"/>
        </w:rPr>
        <w:t>more</w:t>
      </w:r>
      <w:r w:rsidRPr="005108E4">
        <w:rPr>
          <w:spacing w:val="-6"/>
          <w:sz w:val="24"/>
        </w:rPr>
        <w:t xml:space="preserve"> </w:t>
      </w:r>
      <w:r w:rsidRPr="005108E4">
        <w:rPr>
          <w:sz w:val="24"/>
        </w:rPr>
        <w:t>of</w:t>
      </w:r>
      <w:r w:rsidRPr="005108E4">
        <w:rPr>
          <w:spacing w:val="-7"/>
          <w:sz w:val="24"/>
        </w:rPr>
        <w:t xml:space="preserve"> </w:t>
      </w:r>
      <w:r w:rsidRPr="005108E4">
        <w:rPr>
          <w:sz w:val="24"/>
        </w:rPr>
        <w:t>the</w:t>
      </w:r>
      <w:r w:rsidRPr="005108E4">
        <w:rPr>
          <w:spacing w:val="-5"/>
          <w:sz w:val="24"/>
        </w:rPr>
        <w:t xml:space="preserve"> </w:t>
      </w:r>
      <w:r w:rsidRPr="005108E4">
        <w:rPr>
          <w:sz w:val="24"/>
        </w:rPr>
        <w:t>equity</w:t>
      </w:r>
      <w:r w:rsidRPr="005108E4">
        <w:rPr>
          <w:spacing w:val="-11"/>
          <w:sz w:val="24"/>
        </w:rPr>
        <w:t xml:space="preserve"> </w:t>
      </w:r>
      <w:r w:rsidRPr="005108E4">
        <w:rPr>
          <w:sz w:val="24"/>
        </w:rPr>
        <w:t>or</w:t>
      </w:r>
      <w:r w:rsidRPr="005108E4">
        <w:rPr>
          <w:spacing w:val="-4"/>
          <w:sz w:val="24"/>
        </w:rPr>
        <w:t xml:space="preserve"> </w:t>
      </w:r>
      <w:r w:rsidRPr="005108E4">
        <w:rPr>
          <w:sz w:val="24"/>
        </w:rPr>
        <w:t>contributes</w:t>
      </w:r>
      <w:r w:rsidRPr="005108E4">
        <w:rPr>
          <w:spacing w:val="-3"/>
          <w:sz w:val="24"/>
        </w:rPr>
        <w:t xml:space="preserve"> </w:t>
      </w:r>
      <w:r w:rsidRPr="005108E4">
        <w:rPr>
          <w:sz w:val="24"/>
        </w:rPr>
        <w:t>10%</w:t>
      </w:r>
      <w:r w:rsidRPr="005108E4">
        <w:rPr>
          <w:spacing w:val="-4"/>
          <w:sz w:val="24"/>
        </w:rPr>
        <w:t xml:space="preserve"> </w:t>
      </w:r>
      <w:r w:rsidRPr="005108E4">
        <w:rPr>
          <w:sz w:val="24"/>
        </w:rPr>
        <w:t>or more</w:t>
      </w:r>
      <w:r w:rsidRPr="005108E4">
        <w:rPr>
          <w:spacing w:val="-24"/>
          <w:sz w:val="24"/>
        </w:rPr>
        <w:t xml:space="preserve"> </w:t>
      </w:r>
      <w:r w:rsidRPr="005108E4">
        <w:rPr>
          <w:sz w:val="24"/>
        </w:rPr>
        <w:t>of</w:t>
      </w:r>
      <w:r w:rsidRPr="005108E4">
        <w:rPr>
          <w:spacing w:val="-22"/>
          <w:sz w:val="24"/>
        </w:rPr>
        <w:t xml:space="preserve"> </w:t>
      </w:r>
      <w:r w:rsidRPr="005108E4">
        <w:rPr>
          <w:sz w:val="24"/>
        </w:rPr>
        <w:t>the</w:t>
      </w:r>
      <w:r w:rsidRPr="005108E4">
        <w:rPr>
          <w:spacing w:val="-23"/>
          <w:sz w:val="24"/>
        </w:rPr>
        <w:t xml:space="preserve"> </w:t>
      </w:r>
      <w:r w:rsidRPr="005108E4">
        <w:rPr>
          <w:sz w:val="24"/>
        </w:rPr>
        <w:t>initial</w:t>
      </w:r>
      <w:r w:rsidRPr="005108E4">
        <w:rPr>
          <w:spacing w:val="-21"/>
          <w:sz w:val="24"/>
        </w:rPr>
        <w:t xml:space="preserve"> </w:t>
      </w:r>
      <w:r w:rsidRPr="005108E4">
        <w:rPr>
          <w:sz w:val="24"/>
        </w:rPr>
        <w:t>capital</w:t>
      </w:r>
      <w:r w:rsidRPr="005108E4">
        <w:rPr>
          <w:spacing w:val="-21"/>
          <w:sz w:val="24"/>
        </w:rPr>
        <w:t xml:space="preserve"> </w:t>
      </w:r>
      <w:r w:rsidRPr="005108E4">
        <w:rPr>
          <w:sz w:val="24"/>
        </w:rPr>
        <w:t>to</w:t>
      </w:r>
      <w:r w:rsidRPr="005108E4">
        <w:rPr>
          <w:spacing w:val="-22"/>
          <w:sz w:val="24"/>
        </w:rPr>
        <w:t xml:space="preserve"> </w:t>
      </w:r>
      <w:r w:rsidRPr="005108E4">
        <w:rPr>
          <w:sz w:val="24"/>
        </w:rPr>
        <w:t>operate</w:t>
      </w:r>
      <w:r w:rsidRPr="005108E4">
        <w:rPr>
          <w:spacing w:val="-24"/>
          <w:sz w:val="24"/>
        </w:rPr>
        <w:t xml:space="preserve"> </w:t>
      </w:r>
      <w:r w:rsidRPr="005108E4">
        <w:rPr>
          <w:sz w:val="24"/>
        </w:rPr>
        <w:t>the</w:t>
      </w:r>
      <w:r w:rsidRPr="005108E4">
        <w:rPr>
          <w:spacing w:val="-23"/>
          <w:sz w:val="24"/>
        </w:rPr>
        <w:t xml:space="preserve"> </w:t>
      </w:r>
      <w:r w:rsidRPr="005108E4">
        <w:rPr>
          <w:sz w:val="24"/>
        </w:rPr>
        <w:t>MTC,</w:t>
      </w:r>
      <w:r w:rsidRPr="005108E4">
        <w:rPr>
          <w:spacing w:val="-19"/>
          <w:sz w:val="24"/>
        </w:rPr>
        <w:t xml:space="preserve"> </w:t>
      </w:r>
      <w:r w:rsidRPr="005108E4">
        <w:rPr>
          <w:sz w:val="24"/>
        </w:rPr>
        <w:t>including</w:t>
      </w:r>
      <w:r w:rsidRPr="005108E4">
        <w:rPr>
          <w:spacing w:val="-22"/>
          <w:sz w:val="24"/>
        </w:rPr>
        <w:t xml:space="preserve"> </w:t>
      </w:r>
      <w:r w:rsidRPr="005108E4">
        <w:rPr>
          <w:sz w:val="24"/>
        </w:rPr>
        <w:t>capital</w:t>
      </w:r>
      <w:r w:rsidRPr="005108E4">
        <w:rPr>
          <w:spacing w:val="-19"/>
          <w:sz w:val="24"/>
        </w:rPr>
        <w:t xml:space="preserve"> </w:t>
      </w:r>
      <w:r w:rsidRPr="005108E4">
        <w:rPr>
          <w:sz w:val="24"/>
        </w:rPr>
        <w:t>that</w:t>
      </w:r>
      <w:r w:rsidRPr="005108E4">
        <w:rPr>
          <w:spacing w:val="-20"/>
          <w:sz w:val="24"/>
        </w:rPr>
        <w:t xml:space="preserve"> </w:t>
      </w:r>
      <w:r w:rsidRPr="005108E4">
        <w:rPr>
          <w:sz w:val="24"/>
        </w:rPr>
        <w:t>is</w:t>
      </w:r>
      <w:r w:rsidRPr="005108E4">
        <w:rPr>
          <w:spacing w:val="-19"/>
          <w:sz w:val="24"/>
        </w:rPr>
        <w:t xml:space="preserve"> </w:t>
      </w:r>
      <w:r w:rsidRPr="005108E4">
        <w:rPr>
          <w:sz w:val="24"/>
        </w:rPr>
        <w:t>in</w:t>
      </w:r>
      <w:r w:rsidRPr="005108E4">
        <w:rPr>
          <w:spacing w:val="-19"/>
          <w:sz w:val="24"/>
        </w:rPr>
        <w:t xml:space="preserve"> </w:t>
      </w:r>
      <w:r w:rsidRPr="005108E4">
        <w:rPr>
          <w:sz w:val="24"/>
        </w:rPr>
        <w:t>the</w:t>
      </w:r>
      <w:r w:rsidRPr="005108E4">
        <w:rPr>
          <w:spacing w:val="-21"/>
          <w:sz w:val="24"/>
        </w:rPr>
        <w:t xml:space="preserve"> </w:t>
      </w:r>
      <w:r w:rsidRPr="005108E4">
        <w:rPr>
          <w:sz w:val="24"/>
        </w:rPr>
        <w:t>form</w:t>
      </w:r>
      <w:r w:rsidRPr="005108E4">
        <w:rPr>
          <w:spacing w:val="-19"/>
          <w:sz w:val="24"/>
        </w:rPr>
        <w:t xml:space="preserve"> </w:t>
      </w:r>
      <w:r w:rsidRPr="005108E4">
        <w:rPr>
          <w:sz w:val="24"/>
        </w:rPr>
        <w:t>of</w:t>
      </w:r>
      <w:r w:rsidRPr="005108E4">
        <w:rPr>
          <w:spacing w:val="-20"/>
          <w:sz w:val="24"/>
        </w:rPr>
        <w:t xml:space="preserve"> </w:t>
      </w:r>
      <w:r w:rsidRPr="005108E4">
        <w:rPr>
          <w:sz w:val="24"/>
        </w:rPr>
        <w:t>land or buildings, the MTC shall submit a request for such change to the</w:t>
      </w:r>
      <w:r w:rsidRPr="005108E4">
        <w:rPr>
          <w:spacing w:val="-34"/>
          <w:sz w:val="24"/>
        </w:rPr>
        <w:t xml:space="preserve"> </w:t>
      </w:r>
      <w:r w:rsidRPr="005108E4">
        <w:rPr>
          <w:sz w:val="24"/>
        </w:rPr>
        <w:t>Commission.</w:t>
      </w:r>
    </w:p>
    <w:p w14:paraId="79818CEA" w14:textId="77777777" w:rsidR="00DA2759" w:rsidRPr="005108E4" w:rsidRDefault="009A7511">
      <w:pPr>
        <w:pStyle w:val="ListParagraph"/>
        <w:numPr>
          <w:ilvl w:val="4"/>
          <w:numId w:val="48"/>
        </w:numPr>
        <w:tabs>
          <w:tab w:val="left" w:pos="2480"/>
        </w:tabs>
        <w:spacing w:before="4" w:line="242" w:lineRule="auto"/>
        <w:ind w:right="110" w:firstLine="0"/>
        <w:rPr>
          <w:sz w:val="24"/>
        </w:rPr>
      </w:pPr>
      <w:r w:rsidRPr="005108E4">
        <w:rPr>
          <w:sz w:val="24"/>
          <w:u w:val="single"/>
        </w:rPr>
        <w:t>Control Change</w:t>
      </w:r>
      <w:r w:rsidRPr="005108E4">
        <w:rPr>
          <w:sz w:val="24"/>
        </w:rPr>
        <w:t>. Prior to any change in control, where a new Person or Entity Having</w:t>
      </w:r>
      <w:r w:rsidRPr="005108E4">
        <w:rPr>
          <w:spacing w:val="-19"/>
          <w:sz w:val="24"/>
        </w:rPr>
        <w:t xml:space="preserve"> </w:t>
      </w:r>
      <w:r w:rsidRPr="005108E4">
        <w:rPr>
          <w:sz w:val="24"/>
        </w:rPr>
        <w:t>Direct</w:t>
      </w:r>
      <w:r w:rsidRPr="005108E4">
        <w:rPr>
          <w:spacing w:val="-16"/>
          <w:sz w:val="24"/>
        </w:rPr>
        <w:t xml:space="preserve"> </w:t>
      </w:r>
      <w:r w:rsidRPr="005108E4">
        <w:rPr>
          <w:sz w:val="24"/>
        </w:rPr>
        <w:t>or</w:t>
      </w:r>
      <w:r w:rsidRPr="005108E4">
        <w:rPr>
          <w:spacing w:val="-16"/>
          <w:sz w:val="24"/>
        </w:rPr>
        <w:t xml:space="preserve"> </w:t>
      </w:r>
      <w:r w:rsidRPr="005108E4">
        <w:rPr>
          <w:sz w:val="24"/>
        </w:rPr>
        <w:t>Indirect</w:t>
      </w:r>
      <w:r w:rsidRPr="005108E4">
        <w:rPr>
          <w:spacing w:val="-16"/>
          <w:sz w:val="24"/>
        </w:rPr>
        <w:t xml:space="preserve"> </w:t>
      </w:r>
      <w:r w:rsidRPr="005108E4">
        <w:rPr>
          <w:sz w:val="24"/>
        </w:rPr>
        <w:t>Control</w:t>
      </w:r>
      <w:r w:rsidRPr="005108E4">
        <w:rPr>
          <w:spacing w:val="-15"/>
          <w:sz w:val="24"/>
        </w:rPr>
        <w:t xml:space="preserve"> </w:t>
      </w:r>
      <w:r w:rsidRPr="005108E4">
        <w:rPr>
          <w:sz w:val="24"/>
        </w:rPr>
        <w:t>should</w:t>
      </w:r>
      <w:r w:rsidRPr="005108E4">
        <w:rPr>
          <w:spacing w:val="-17"/>
          <w:sz w:val="24"/>
        </w:rPr>
        <w:t xml:space="preserve"> </w:t>
      </w:r>
      <w:r w:rsidRPr="005108E4">
        <w:rPr>
          <w:sz w:val="24"/>
        </w:rPr>
        <w:t>be</w:t>
      </w:r>
      <w:r w:rsidRPr="005108E4">
        <w:rPr>
          <w:spacing w:val="-17"/>
          <w:sz w:val="24"/>
        </w:rPr>
        <w:t xml:space="preserve"> </w:t>
      </w:r>
      <w:r w:rsidRPr="005108E4">
        <w:rPr>
          <w:sz w:val="24"/>
        </w:rPr>
        <w:t>added</w:t>
      </w:r>
      <w:r w:rsidRPr="005108E4">
        <w:rPr>
          <w:spacing w:val="-17"/>
          <w:sz w:val="24"/>
        </w:rPr>
        <w:t xml:space="preserve"> </w:t>
      </w:r>
      <w:r w:rsidRPr="005108E4">
        <w:rPr>
          <w:sz w:val="24"/>
        </w:rPr>
        <w:t>to</w:t>
      </w:r>
      <w:r w:rsidRPr="005108E4">
        <w:rPr>
          <w:spacing w:val="-16"/>
          <w:sz w:val="24"/>
        </w:rPr>
        <w:t xml:space="preserve"> </w:t>
      </w:r>
      <w:r w:rsidRPr="005108E4">
        <w:rPr>
          <w:sz w:val="24"/>
        </w:rPr>
        <w:t>the</w:t>
      </w:r>
      <w:r w:rsidRPr="005108E4">
        <w:rPr>
          <w:spacing w:val="-18"/>
          <w:sz w:val="24"/>
        </w:rPr>
        <w:t xml:space="preserve"> </w:t>
      </w:r>
      <w:r w:rsidRPr="005108E4">
        <w:rPr>
          <w:sz w:val="24"/>
        </w:rPr>
        <w:t>License,</w:t>
      </w:r>
      <w:r w:rsidRPr="005108E4">
        <w:rPr>
          <w:spacing w:val="-16"/>
          <w:sz w:val="24"/>
        </w:rPr>
        <w:t xml:space="preserve"> </w:t>
      </w:r>
      <w:r w:rsidRPr="005108E4">
        <w:rPr>
          <w:sz w:val="24"/>
        </w:rPr>
        <w:t>the</w:t>
      </w:r>
      <w:r w:rsidRPr="005108E4">
        <w:rPr>
          <w:spacing w:val="-18"/>
          <w:sz w:val="24"/>
        </w:rPr>
        <w:t xml:space="preserve"> </w:t>
      </w:r>
      <w:r w:rsidRPr="005108E4">
        <w:rPr>
          <w:sz w:val="24"/>
        </w:rPr>
        <w:t>MTC</w:t>
      </w:r>
      <w:r w:rsidRPr="005108E4">
        <w:rPr>
          <w:spacing w:val="-16"/>
          <w:sz w:val="24"/>
        </w:rPr>
        <w:t xml:space="preserve"> </w:t>
      </w:r>
      <w:r w:rsidRPr="005108E4">
        <w:rPr>
          <w:sz w:val="24"/>
        </w:rPr>
        <w:t>shall</w:t>
      </w:r>
      <w:r w:rsidRPr="005108E4">
        <w:rPr>
          <w:spacing w:val="-15"/>
          <w:sz w:val="24"/>
        </w:rPr>
        <w:t xml:space="preserve"> </w:t>
      </w:r>
      <w:r w:rsidRPr="005108E4">
        <w:rPr>
          <w:sz w:val="24"/>
        </w:rPr>
        <w:t>submit a request for such change to the Commission prior to effectuating such a change. An individual, corporation, or entity shall be determined to be in a position to control the decision-making of an MTC if the individual, corporation, or entity falls within the definition of Person or Entity Having Direct or Indirect</w:t>
      </w:r>
      <w:r w:rsidRPr="005108E4">
        <w:rPr>
          <w:spacing w:val="-24"/>
          <w:sz w:val="24"/>
        </w:rPr>
        <w:t xml:space="preserve"> </w:t>
      </w:r>
      <w:r w:rsidRPr="005108E4">
        <w:rPr>
          <w:sz w:val="24"/>
        </w:rPr>
        <w:t>Control.</w:t>
      </w:r>
    </w:p>
    <w:p w14:paraId="7A07DF6C" w14:textId="77777777" w:rsidR="00DA2759" w:rsidRPr="005108E4" w:rsidRDefault="009A7511">
      <w:pPr>
        <w:pStyle w:val="ListParagraph"/>
        <w:numPr>
          <w:ilvl w:val="3"/>
          <w:numId w:val="48"/>
        </w:numPr>
        <w:tabs>
          <w:tab w:val="left" w:pos="2062"/>
        </w:tabs>
        <w:spacing w:before="5" w:line="242" w:lineRule="auto"/>
        <w:ind w:right="117" w:firstLine="0"/>
        <w:rPr>
          <w:sz w:val="24"/>
        </w:rPr>
      </w:pPr>
      <w:r w:rsidRPr="005108E4">
        <w:rPr>
          <w:sz w:val="24"/>
          <w:u w:val="single"/>
        </w:rPr>
        <w:t>Structural</w:t>
      </w:r>
      <w:r w:rsidRPr="005108E4">
        <w:rPr>
          <w:spacing w:val="-24"/>
          <w:sz w:val="24"/>
          <w:u w:val="single"/>
        </w:rPr>
        <w:t xml:space="preserve"> </w:t>
      </w:r>
      <w:r w:rsidRPr="005108E4">
        <w:rPr>
          <w:sz w:val="24"/>
          <w:u w:val="single"/>
        </w:rPr>
        <w:t>Change</w:t>
      </w:r>
      <w:r w:rsidRPr="005108E4">
        <w:rPr>
          <w:sz w:val="24"/>
        </w:rPr>
        <w:t>.</w:t>
      </w:r>
      <w:r w:rsidRPr="005108E4">
        <w:rPr>
          <w:spacing w:val="12"/>
          <w:sz w:val="24"/>
        </w:rPr>
        <w:t xml:space="preserve"> </w:t>
      </w:r>
      <w:r w:rsidRPr="005108E4">
        <w:rPr>
          <w:sz w:val="24"/>
        </w:rPr>
        <w:t>Prior</w:t>
      </w:r>
      <w:r w:rsidRPr="005108E4">
        <w:rPr>
          <w:spacing w:val="-25"/>
          <w:sz w:val="24"/>
        </w:rPr>
        <w:t xml:space="preserve"> </w:t>
      </w:r>
      <w:r w:rsidRPr="005108E4">
        <w:rPr>
          <w:sz w:val="24"/>
        </w:rPr>
        <w:t>to</w:t>
      </w:r>
      <w:r w:rsidRPr="005108E4">
        <w:rPr>
          <w:spacing w:val="-24"/>
          <w:sz w:val="24"/>
        </w:rPr>
        <w:t xml:space="preserve"> </w:t>
      </w:r>
      <w:r w:rsidRPr="005108E4">
        <w:rPr>
          <w:sz w:val="24"/>
        </w:rPr>
        <w:t>any</w:t>
      </w:r>
      <w:r w:rsidRPr="005108E4">
        <w:rPr>
          <w:spacing w:val="-31"/>
          <w:sz w:val="24"/>
        </w:rPr>
        <w:t xml:space="preserve"> </w:t>
      </w:r>
      <w:r w:rsidRPr="005108E4">
        <w:rPr>
          <w:sz w:val="24"/>
        </w:rPr>
        <w:t>modification,</w:t>
      </w:r>
      <w:r w:rsidRPr="005108E4">
        <w:rPr>
          <w:spacing w:val="-24"/>
          <w:sz w:val="24"/>
        </w:rPr>
        <w:t xml:space="preserve"> </w:t>
      </w:r>
      <w:r w:rsidRPr="005108E4">
        <w:rPr>
          <w:sz w:val="24"/>
        </w:rPr>
        <w:t>remodeling,</w:t>
      </w:r>
      <w:r w:rsidRPr="005108E4">
        <w:rPr>
          <w:spacing w:val="-22"/>
          <w:sz w:val="24"/>
        </w:rPr>
        <w:t xml:space="preserve"> </w:t>
      </w:r>
      <w:r w:rsidRPr="005108E4">
        <w:rPr>
          <w:sz w:val="24"/>
        </w:rPr>
        <w:t>expansion,</w:t>
      </w:r>
      <w:r w:rsidRPr="005108E4">
        <w:rPr>
          <w:spacing w:val="-24"/>
          <w:sz w:val="24"/>
        </w:rPr>
        <w:t xml:space="preserve"> </w:t>
      </w:r>
      <w:r w:rsidRPr="005108E4">
        <w:rPr>
          <w:sz w:val="24"/>
        </w:rPr>
        <w:t>reduction</w:t>
      </w:r>
      <w:r w:rsidRPr="005108E4">
        <w:rPr>
          <w:spacing w:val="-25"/>
          <w:sz w:val="24"/>
        </w:rPr>
        <w:t xml:space="preserve"> </w:t>
      </w:r>
      <w:r w:rsidRPr="005108E4">
        <w:rPr>
          <w:sz w:val="24"/>
        </w:rPr>
        <w:t>or</w:t>
      </w:r>
      <w:r w:rsidRPr="005108E4">
        <w:rPr>
          <w:spacing w:val="-24"/>
          <w:sz w:val="24"/>
        </w:rPr>
        <w:t xml:space="preserve"> </w:t>
      </w:r>
      <w:r w:rsidRPr="005108E4">
        <w:rPr>
          <w:sz w:val="24"/>
        </w:rPr>
        <w:t>other physical,</w:t>
      </w:r>
      <w:r w:rsidRPr="005108E4">
        <w:rPr>
          <w:spacing w:val="-5"/>
          <w:sz w:val="24"/>
        </w:rPr>
        <w:t xml:space="preserve"> </w:t>
      </w:r>
      <w:r w:rsidRPr="005108E4">
        <w:rPr>
          <w:sz w:val="24"/>
        </w:rPr>
        <w:t>non-cosmetic</w:t>
      </w:r>
      <w:r w:rsidRPr="005108E4">
        <w:rPr>
          <w:spacing w:val="-6"/>
          <w:sz w:val="24"/>
        </w:rPr>
        <w:t xml:space="preserve"> </w:t>
      </w:r>
      <w:r w:rsidRPr="005108E4">
        <w:rPr>
          <w:sz w:val="24"/>
        </w:rPr>
        <w:t>alteration</w:t>
      </w:r>
      <w:r w:rsidRPr="005108E4">
        <w:rPr>
          <w:spacing w:val="-5"/>
          <w:sz w:val="24"/>
        </w:rPr>
        <w:t xml:space="preserve"> </w:t>
      </w:r>
      <w:r w:rsidRPr="005108E4">
        <w:rPr>
          <w:sz w:val="24"/>
        </w:rPr>
        <w:t>of</w:t>
      </w:r>
      <w:r w:rsidRPr="005108E4">
        <w:rPr>
          <w:spacing w:val="-3"/>
          <w:sz w:val="24"/>
        </w:rPr>
        <w:t xml:space="preserve"> </w:t>
      </w:r>
      <w:r w:rsidRPr="005108E4">
        <w:rPr>
          <w:sz w:val="24"/>
        </w:rPr>
        <w:t>the</w:t>
      </w:r>
      <w:r w:rsidRPr="005108E4">
        <w:rPr>
          <w:spacing w:val="-4"/>
          <w:sz w:val="24"/>
        </w:rPr>
        <w:t xml:space="preserve"> </w:t>
      </w:r>
      <w:r w:rsidRPr="005108E4">
        <w:rPr>
          <w:sz w:val="24"/>
        </w:rPr>
        <w:t>MTC,</w:t>
      </w:r>
      <w:r w:rsidRPr="005108E4">
        <w:rPr>
          <w:spacing w:val="-2"/>
          <w:sz w:val="24"/>
        </w:rPr>
        <w:t xml:space="preserve"> </w:t>
      </w:r>
      <w:r w:rsidRPr="005108E4">
        <w:rPr>
          <w:sz w:val="24"/>
        </w:rPr>
        <w:t>the</w:t>
      </w:r>
      <w:r w:rsidRPr="005108E4">
        <w:rPr>
          <w:spacing w:val="-6"/>
          <w:sz w:val="24"/>
        </w:rPr>
        <w:t xml:space="preserve"> </w:t>
      </w:r>
      <w:r w:rsidRPr="005108E4">
        <w:rPr>
          <w:sz w:val="24"/>
        </w:rPr>
        <w:t>establishment</w:t>
      </w:r>
      <w:r w:rsidRPr="005108E4">
        <w:rPr>
          <w:spacing w:val="-4"/>
          <w:sz w:val="24"/>
        </w:rPr>
        <w:t xml:space="preserve"> </w:t>
      </w:r>
      <w:r w:rsidRPr="005108E4">
        <w:rPr>
          <w:sz w:val="24"/>
        </w:rPr>
        <w:t>shall</w:t>
      </w:r>
      <w:r w:rsidRPr="005108E4">
        <w:rPr>
          <w:spacing w:val="-4"/>
          <w:sz w:val="24"/>
        </w:rPr>
        <w:t xml:space="preserve"> </w:t>
      </w:r>
      <w:r w:rsidRPr="005108E4">
        <w:rPr>
          <w:sz w:val="24"/>
        </w:rPr>
        <w:t>submit</w:t>
      </w:r>
      <w:r w:rsidRPr="005108E4">
        <w:rPr>
          <w:spacing w:val="-4"/>
          <w:sz w:val="24"/>
        </w:rPr>
        <w:t xml:space="preserve"> </w:t>
      </w:r>
      <w:r w:rsidRPr="005108E4">
        <w:rPr>
          <w:sz w:val="24"/>
        </w:rPr>
        <w:t>a</w:t>
      </w:r>
      <w:r w:rsidRPr="005108E4">
        <w:rPr>
          <w:spacing w:val="-6"/>
          <w:sz w:val="24"/>
        </w:rPr>
        <w:t xml:space="preserve"> </w:t>
      </w:r>
      <w:r w:rsidRPr="005108E4">
        <w:rPr>
          <w:sz w:val="24"/>
        </w:rPr>
        <w:t>request</w:t>
      </w:r>
      <w:r w:rsidRPr="005108E4">
        <w:rPr>
          <w:spacing w:val="-4"/>
          <w:sz w:val="24"/>
        </w:rPr>
        <w:t xml:space="preserve"> </w:t>
      </w:r>
      <w:r w:rsidRPr="005108E4">
        <w:rPr>
          <w:sz w:val="24"/>
        </w:rPr>
        <w:t>for such change to the</w:t>
      </w:r>
      <w:r w:rsidRPr="005108E4">
        <w:rPr>
          <w:spacing w:val="-7"/>
          <w:sz w:val="24"/>
        </w:rPr>
        <w:t xml:space="preserve"> </w:t>
      </w:r>
      <w:r w:rsidRPr="005108E4">
        <w:rPr>
          <w:sz w:val="24"/>
        </w:rPr>
        <w:t>Commission.</w:t>
      </w:r>
    </w:p>
    <w:p w14:paraId="1B131A2A" w14:textId="77777777" w:rsidR="00DA2759" w:rsidRPr="005108E4" w:rsidRDefault="009A7511">
      <w:pPr>
        <w:pStyle w:val="ListParagraph"/>
        <w:numPr>
          <w:ilvl w:val="3"/>
          <w:numId w:val="48"/>
        </w:numPr>
        <w:tabs>
          <w:tab w:val="left" w:pos="2156"/>
        </w:tabs>
        <w:spacing w:before="1" w:line="242" w:lineRule="auto"/>
        <w:ind w:right="117" w:firstLine="0"/>
        <w:rPr>
          <w:sz w:val="24"/>
        </w:rPr>
      </w:pPr>
      <w:r w:rsidRPr="005108E4">
        <w:rPr>
          <w:sz w:val="24"/>
          <w:u w:val="single"/>
        </w:rPr>
        <w:t>Name Change</w:t>
      </w:r>
      <w:r w:rsidRPr="005108E4">
        <w:rPr>
          <w:sz w:val="24"/>
        </w:rPr>
        <w:t>. Prior to changing its name, the MTC shall submit a request for such change to the Commission. Name change requests, and prior approval, shall apply to an establishment proposing a new or amending a current doing-business-as</w:t>
      </w:r>
      <w:r w:rsidRPr="005108E4">
        <w:rPr>
          <w:spacing w:val="-28"/>
          <w:sz w:val="24"/>
        </w:rPr>
        <w:t xml:space="preserve"> </w:t>
      </w:r>
      <w:r w:rsidRPr="005108E4">
        <w:rPr>
          <w:sz w:val="24"/>
        </w:rPr>
        <w:t>name.</w:t>
      </w:r>
    </w:p>
    <w:p w14:paraId="46DF6E56" w14:textId="77777777" w:rsidR="00DA2759" w:rsidRPr="005108E4" w:rsidRDefault="009A7511">
      <w:pPr>
        <w:pStyle w:val="ListParagraph"/>
        <w:numPr>
          <w:ilvl w:val="3"/>
          <w:numId w:val="48"/>
        </w:numPr>
        <w:tabs>
          <w:tab w:val="left" w:pos="2091"/>
        </w:tabs>
        <w:spacing w:before="4" w:line="242" w:lineRule="auto"/>
        <w:ind w:right="117" w:firstLine="0"/>
        <w:rPr>
          <w:sz w:val="24"/>
        </w:rPr>
      </w:pPr>
      <w:r w:rsidRPr="005108E4">
        <w:rPr>
          <w:sz w:val="24"/>
          <w:u w:val="single"/>
        </w:rPr>
        <w:t>Court</w:t>
      </w:r>
      <w:r w:rsidRPr="005108E4">
        <w:rPr>
          <w:spacing w:val="-16"/>
          <w:sz w:val="24"/>
          <w:u w:val="single"/>
        </w:rPr>
        <w:t xml:space="preserve"> </w:t>
      </w:r>
      <w:r w:rsidRPr="005108E4">
        <w:rPr>
          <w:sz w:val="24"/>
          <w:u w:val="single"/>
        </w:rPr>
        <w:t>Supervised</w:t>
      </w:r>
      <w:r w:rsidRPr="005108E4">
        <w:rPr>
          <w:spacing w:val="-15"/>
          <w:sz w:val="24"/>
          <w:u w:val="single"/>
        </w:rPr>
        <w:t xml:space="preserve"> </w:t>
      </w:r>
      <w:r w:rsidRPr="005108E4">
        <w:rPr>
          <w:sz w:val="24"/>
          <w:u w:val="single"/>
        </w:rPr>
        <w:t>Proceedings</w:t>
      </w:r>
      <w:r w:rsidRPr="005108E4">
        <w:rPr>
          <w:sz w:val="24"/>
        </w:rPr>
        <w:t>.</w:t>
      </w:r>
      <w:r w:rsidRPr="005108E4">
        <w:rPr>
          <w:spacing w:val="29"/>
          <w:sz w:val="24"/>
        </w:rPr>
        <w:t xml:space="preserve"> </w:t>
      </w:r>
      <w:r w:rsidRPr="005108E4">
        <w:rPr>
          <w:sz w:val="24"/>
        </w:rPr>
        <w:t>Notification</w:t>
      </w:r>
      <w:r w:rsidRPr="005108E4">
        <w:rPr>
          <w:spacing w:val="-15"/>
          <w:sz w:val="24"/>
        </w:rPr>
        <w:t xml:space="preserve"> </w:t>
      </w:r>
      <w:r w:rsidRPr="005108E4">
        <w:rPr>
          <w:sz w:val="24"/>
        </w:rPr>
        <w:t>and</w:t>
      </w:r>
      <w:r w:rsidRPr="005108E4">
        <w:rPr>
          <w:spacing w:val="-15"/>
          <w:sz w:val="24"/>
        </w:rPr>
        <w:t xml:space="preserve"> </w:t>
      </w:r>
      <w:r w:rsidRPr="005108E4">
        <w:rPr>
          <w:sz w:val="24"/>
        </w:rPr>
        <w:t>approval</w:t>
      </w:r>
      <w:r w:rsidRPr="005108E4">
        <w:rPr>
          <w:spacing w:val="-15"/>
          <w:sz w:val="24"/>
        </w:rPr>
        <w:t xml:space="preserve"> </w:t>
      </w:r>
      <w:r w:rsidRPr="005108E4">
        <w:rPr>
          <w:sz w:val="24"/>
        </w:rPr>
        <w:t>requirements</w:t>
      </w:r>
      <w:r w:rsidRPr="005108E4">
        <w:rPr>
          <w:spacing w:val="-16"/>
          <w:sz w:val="24"/>
        </w:rPr>
        <w:t xml:space="preserve"> </w:t>
      </w:r>
      <w:r w:rsidRPr="005108E4">
        <w:rPr>
          <w:sz w:val="24"/>
        </w:rPr>
        <w:t>with</w:t>
      </w:r>
      <w:r w:rsidRPr="005108E4">
        <w:rPr>
          <w:spacing w:val="-15"/>
          <w:sz w:val="24"/>
        </w:rPr>
        <w:t xml:space="preserve"> </w:t>
      </w:r>
      <w:r w:rsidRPr="005108E4">
        <w:rPr>
          <w:sz w:val="24"/>
        </w:rPr>
        <w:t>respect</w:t>
      </w:r>
      <w:r w:rsidRPr="005108E4">
        <w:rPr>
          <w:spacing w:val="-15"/>
          <w:sz w:val="24"/>
        </w:rPr>
        <w:t xml:space="preserve"> </w:t>
      </w:r>
      <w:r w:rsidRPr="005108E4">
        <w:rPr>
          <w:sz w:val="24"/>
        </w:rPr>
        <w:t>to Court</w:t>
      </w:r>
      <w:r w:rsidRPr="005108E4">
        <w:rPr>
          <w:spacing w:val="-10"/>
          <w:sz w:val="24"/>
        </w:rPr>
        <w:t xml:space="preserve"> </w:t>
      </w:r>
      <w:r w:rsidRPr="005108E4">
        <w:rPr>
          <w:sz w:val="24"/>
        </w:rPr>
        <w:t>Appointees</w:t>
      </w:r>
      <w:r w:rsidRPr="005108E4">
        <w:rPr>
          <w:spacing w:val="-9"/>
          <w:sz w:val="24"/>
        </w:rPr>
        <w:t xml:space="preserve"> </w:t>
      </w:r>
      <w:r w:rsidRPr="005108E4">
        <w:rPr>
          <w:sz w:val="24"/>
        </w:rPr>
        <w:t>and</w:t>
      </w:r>
      <w:r w:rsidRPr="005108E4">
        <w:rPr>
          <w:spacing w:val="-8"/>
          <w:sz w:val="24"/>
        </w:rPr>
        <w:t xml:space="preserve"> </w:t>
      </w:r>
      <w:r w:rsidRPr="005108E4">
        <w:rPr>
          <w:sz w:val="24"/>
        </w:rPr>
        <w:t>Court</w:t>
      </w:r>
      <w:r w:rsidRPr="005108E4">
        <w:rPr>
          <w:spacing w:val="-7"/>
          <w:sz w:val="24"/>
        </w:rPr>
        <w:t xml:space="preserve"> </w:t>
      </w:r>
      <w:r w:rsidRPr="005108E4">
        <w:rPr>
          <w:sz w:val="24"/>
        </w:rPr>
        <w:t>Supervised</w:t>
      </w:r>
      <w:r w:rsidRPr="005108E4">
        <w:rPr>
          <w:spacing w:val="-8"/>
          <w:sz w:val="24"/>
        </w:rPr>
        <w:t xml:space="preserve"> </w:t>
      </w:r>
      <w:r w:rsidRPr="005108E4">
        <w:rPr>
          <w:sz w:val="24"/>
        </w:rPr>
        <w:t>Proceedings</w:t>
      </w:r>
      <w:r w:rsidRPr="005108E4">
        <w:rPr>
          <w:spacing w:val="-7"/>
          <w:sz w:val="24"/>
        </w:rPr>
        <w:t xml:space="preserve"> </w:t>
      </w:r>
      <w:r w:rsidRPr="005108E4">
        <w:rPr>
          <w:sz w:val="24"/>
        </w:rPr>
        <w:t>are</w:t>
      </w:r>
      <w:r w:rsidRPr="005108E4">
        <w:rPr>
          <w:spacing w:val="-9"/>
          <w:sz w:val="24"/>
        </w:rPr>
        <w:t xml:space="preserve"> </w:t>
      </w:r>
      <w:r w:rsidRPr="005108E4">
        <w:rPr>
          <w:sz w:val="24"/>
        </w:rPr>
        <w:t>detailed</w:t>
      </w:r>
      <w:r w:rsidRPr="005108E4">
        <w:rPr>
          <w:spacing w:val="-7"/>
          <w:sz w:val="24"/>
        </w:rPr>
        <w:t xml:space="preserve"> </w:t>
      </w:r>
      <w:r w:rsidRPr="005108E4">
        <w:rPr>
          <w:sz w:val="24"/>
        </w:rPr>
        <w:t>in</w:t>
      </w:r>
      <w:r w:rsidRPr="005108E4">
        <w:rPr>
          <w:spacing w:val="-8"/>
          <w:sz w:val="24"/>
        </w:rPr>
        <w:t xml:space="preserve"> </w:t>
      </w:r>
      <w:r w:rsidRPr="005108E4">
        <w:rPr>
          <w:sz w:val="24"/>
        </w:rPr>
        <w:t>935</w:t>
      </w:r>
      <w:r w:rsidRPr="005108E4">
        <w:rPr>
          <w:spacing w:val="-8"/>
          <w:sz w:val="24"/>
        </w:rPr>
        <w:t xml:space="preserve"> </w:t>
      </w:r>
      <w:r w:rsidRPr="005108E4">
        <w:rPr>
          <w:sz w:val="24"/>
        </w:rPr>
        <w:t>CMR</w:t>
      </w:r>
      <w:r w:rsidRPr="005108E4">
        <w:rPr>
          <w:spacing w:val="-6"/>
          <w:sz w:val="24"/>
        </w:rPr>
        <w:t xml:space="preserve"> </w:t>
      </w:r>
      <w:r w:rsidRPr="005108E4">
        <w:rPr>
          <w:sz w:val="24"/>
        </w:rPr>
        <w:t>501.104(3).</w:t>
      </w:r>
    </w:p>
    <w:p w14:paraId="0498B21C" w14:textId="77777777" w:rsidR="00DA2759" w:rsidRPr="005108E4" w:rsidRDefault="00DA2759">
      <w:pPr>
        <w:pStyle w:val="BodyText"/>
        <w:spacing w:before="4"/>
        <w:jc w:val="left"/>
      </w:pPr>
    </w:p>
    <w:p w14:paraId="70F59FFB" w14:textId="77777777" w:rsidR="00DA2759" w:rsidRPr="005108E4" w:rsidRDefault="009A7511" w:rsidP="00AA45F2">
      <w:pPr>
        <w:pStyle w:val="ListParagraph"/>
        <w:numPr>
          <w:ilvl w:val="2"/>
          <w:numId w:val="48"/>
        </w:numPr>
        <w:tabs>
          <w:tab w:val="left" w:pos="1757"/>
        </w:tabs>
        <w:spacing w:line="244" w:lineRule="auto"/>
        <w:ind w:left="1319" w:right="117" w:firstLine="0"/>
        <w:outlineLvl w:val="1"/>
        <w:rPr>
          <w:sz w:val="24"/>
        </w:rPr>
      </w:pPr>
      <w:r w:rsidRPr="005108E4">
        <w:rPr>
          <w:sz w:val="24"/>
        </w:rPr>
        <w:t>The</w:t>
      </w:r>
      <w:r w:rsidRPr="005108E4">
        <w:rPr>
          <w:spacing w:val="-13"/>
          <w:sz w:val="24"/>
        </w:rPr>
        <w:t xml:space="preserve"> </w:t>
      </w:r>
      <w:r w:rsidRPr="005108E4">
        <w:rPr>
          <w:sz w:val="24"/>
        </w:rPr>
        <w:t>Executive</w:t>
      </w:r>
      <w:r w:rsidRPr="005108E4">
        <w:rPr>
          <w:spacing w:val="-13"/>
          <w:sz w:val="24"/>
        </w:rPr>
        <w:t xml:space="preserve"> </w:t>
      </w:r>
      <w:r w:rsidRPr="005108E4">
        <w:rPr>
          <w:sz w:val="24"/>
        </w:rPr>
        <w:t>Director</w:t>
      </w:r>
      <w:r w:rsidRPr="005108E4">
        <w:rPr>
          <w:spacing w:val="-11"/>
          <w:sz w:val="24"/>
        </w:rPr>
        <w:t xml:space="preserve"> </w:t>
      </w:r>
      <w:r w:rsidRPr="005108E4">
        <w:rPr>
          <w:sz w:val="24"/>
        </w:rPr>
        <w:t>of</w:t>
      </w:r>
      <w:r w:rsidRPr="005108E4">
        <w:rPr>
          <w:spacing w:val="-10"/>
          <w:sz w:val="24"/>
        </w:rPr>
        <w:t xml:space="preserve"> </w:t>
      </w:r>
      <w:r w:rsidRPr="005108E4">
        <w:rPr>
          <w:sz w:val="24"/>
        </w:rPr>
        <w:t>the</w:t>
      </w:r>
      <w:r w:rsidRPr="005108E4">
        <w:rPr>
          <w:spacing w:val="-10"/>
          <w:sz w:val="24"/>
        </w:rPr>
        <w:t xml:space="preserve"> </w:t>
      </w:r>
      <w:r w:rsidRPr="005108E4">
        <w:rPr>
          <w:sz w:val="24"/>
        </w:rPr>
        <w:t>Commission</w:t>
      </w:r>
      <w:r w:rsidRPr="005108E4">
        <w:rPr>
          <w:spacing w:val="-8"/>
          <w:sz w:val="24"/>
        </w:rPr>
        <w:t xml:space="preserve"> </w:t>
      </w:r>
      <w:r w:rsidRPr="005108E4">
        <w:rPr>
          <w:sz w:val="24"/>
        </w:rPr>
        <w:t>may</w:t>
      </w:r>
      <w:r w:rsidRPr="005108E4">
        <w:rPr>
          <w:spacing w:val="-18"/>
          <w:sz w:val="24"/>
        </w:rPr>
        <w:t xml:space="preserve"> </w:t>
      </w:r>
      <w:r w:rsidRPr="005108E4">
        <w:rPr>
          <w:sz w:val="24"/>
        </w:rPr>
        <w:t>approve,</w:t>
      </w:r>
      <w:r w:rsidRPr="005108E4">
        <w:rPr>
          <w:spacing w:val="-12"/>
          <w:sz w:val="24"/>
        </w:rPr>
        <w:t xml:space="preserve"> </w:t>
      </w:r>
      <w:r w:rsidRPr="005108E4">
        <w:rPr>
          <w:sz w:val="24"/>
        </w:rPr>
        <w:t>provided</w:t>
      </w:r>
      <w:r w:rsidRPr="005108E4">
        <w:rPr>
          <w:spacing w:val="-12"/>
          <w:sz w:val="24"/>
        </w:rPr>
        <w:t xml:space="preserve"> </w:t>
      </w:r>
      <w:r w:rsidRPr="005108E4">
        <w:rPr>
          <w:sz w:val="24"/>
        </w:rPr>
        <w:t>the</w:t>
      </w:r>
      <w:r w:rsidRPr="005108E4">
        <w:rPr>
          <w:spacing w:val="-12"/>
          <w:sz w:val="24"/>
        </w:rPr>
        <w:t xml:space="preserve"> </w:t>
      </w:r>
      <w:r w:rsidRPr="005108E4">
        <w:rPr>
          <w:sz w:val="24"/>
        </w:rPr>
        <w:t>Executive</w:t>
      </w:r>
      <w:r w:rsidRPr="005108E4">
        <w:rPr>
          <w:spacing w:val="-13"/>
          <w:sz w:val="24"/>
        </w:rPr>
        <w:t xml:space="preserve"> </w:t>
      </w:r>
      <w:r w:rsidRPr="005108E4">
        <w:rPr>
          <w:sz w:val="24"/>
        </w:rPr>
        <w:t>Director gives the Commission timely notice of his or her</w:t>
      </w:r>
      <w:r w:rsidRPr="005108E4">
        <w:rPr>
          <w:spacing w:val="-20"/>
          <w:sz w:val="24"/>
        </w:rPr>
        <w:t xml:space="preserve"> </w:t>
      </w:r>
      <w:r w:rsidRPr="005108E4">
        <w:rPr>
          <w:sz w:val="24"/>
        </w:rPr>
        <w:t>decision:</w:t>
      </w:r>
    </w:p>
    <w:p w14:paraId="1A0748C9" w14:textId="77777777" w:rsidR="00DA2759" w:rsidRPr="005108E4" w:rsidRDefault="009A7511">
      <w:pPr>
        <w:pStyle w:val="ListParagraph"/>
        <w:numPr>
          <w:ilvl w:val="3"/>
          <w:numId w:val="48"/>
        </w:numPr>
        <w:tabs>
          <w:tab w:val="left" w:pos="2120"/>
        </w:tabs>
        <w:spacing w:line="272" w:lineRule="exact"/>
        <w:ind w:left="2119" w:hanging="445"/>
        <w:rPr>
          <w:sz w:val="24"/>
        </w:rPr>
      </w:pPr>
      <w:r w:rsidRPr="005108E4">
        <w:rPr>
          <w:sz w:val="24"/>
        </w:rPr>
        <w:t>A Location</w:t>
      </w:r>
      <w:r w:rsidRPr="005108E4">
        <w:rPr>
          <w:spacing w:val="-3"/>
          <w:sz w:val="24"/>
        </w:rPr>
        <w:t xml:space="preserve"> </w:t>
      </w:r>
      <w:r w:rsidRPr="005108E4">
        <w:rPr>
          <w:sz w:val="24"/>
        </w:rPr>
        <w:t>Change;</w:t>
      </w:r>
    </w:p>
    <w:p w14:paraId="24801060" w14:textId="77777777" w:rsidR="00DA2759" w:rsidRPr="005108E4" w:rsidRDefault="009A7511">
      <w:pPr>
        <w:pStyle w:val="ListParagraph"/>
        <w:numPr>
          <w:ilvl w:val="3"/>
          <w:numId w:val="48"/>
        </w:numPr>
        <w:tabs>
          <w:tab w:val="left" w:pos="2134"/>
        </w:tabs>
        <w:spacing w:before="5"/>
        <w:ind w:left="2133" w:hanging="459"/>
        <w:rPr>
          <w:sz w:val="24"/>
        </w:rPr>
      </w:pPr>
      <w:r w:rsidRPr="005108E4">
        <w:rPr>
          <w:sz w:val="24"/>
        </w:rPr>
        <w:t>A Name</w:t>
      </w:r>
      <w:r w:rsidRPr="005108E4">
        <w:rPr>
          <w:spacing w:val="-4"/>
          <w:sz w:val="24"/>
        </w:rPr>
        <w:t xml:space="preserve"> </w:t>
      </w:r>
      <w:r w:rsidRPr="005108E4">
        <w:rPr>
          <w:sz w:val="24"/>
        </w:rPr>
        <w:t>Change;</w:t>
      </w:r>
    </w:p>
    <w:p w14:paraId="6001060B" w14:textId="77777777" w:rsidR="00DA2759" w:rsidRPr="005108E4" w:rsidRDefault="009A7511">
      <w:pPr>
        <w:pStyle w:val="ListParagraph"/>
        <w:numPr>
          <w:ilvl w:val="3"/>
          <w:numId w:val="48"/>
        </w:numPr>
        <w:tabs>
          <w:tab w:val="left" w:pos="2120"/>
        </w:tabs>
        <w:spacing w:before="2"/>
        <w:ind w:left="2119" w:hanging="445"/>
        <w:rPr>
          <w:sz w:val="24"/>
        </w:rPr>
      </w:pPr>
      <w:r w:rsidRPr="005108E4">
        <w:rPr>
          <w:sz w:val="24"/>
        </w:rPr>
        <w:t>Any new equity owner, provided that the equity</w:t>
      </w:r>
      <w:r w:rsidRPr="005108E4">
        <w:rPr>
          <w:spacing w:val="-44"/>
          <w:sz w:val="24"/>
        </w:rPr>
        <w:t xml:space="preserve"> </w:t>
      </w:r>
      <w:r w:rsidRPr="005108E4">
        <w:rPr>
          <w:sz w:val="24"/>
        </w:rPr>
        <w:t>acquired is below 10%;</w:t>
      </w:r>
    </w:p>
    <w:p w14:paraId="2251C5AA" w14:textId="77777777" w:rsidR="00DA2759" w:rsidRPr="005108E4" w:rsidRDefault="009A7511">
      <w:pPr>
        <w:pStyle w:val="ListParagraph"/>
        <w:numPr>
          <w:ilvl w:val="3"/>
          <w:numId w:val="48"/>
        </w:numPr>
        <w:tabs>
          <w:tab w:val="left" w:pos="2134"/>
        </w:tabs>
        <w:spacing w:before="5"/>
        <w:ind w:left="2133" w:hanging="459"/>
        <w:rPr>
          <w:sz w:val="24"/>
        </w:rPr>
      </w:pPr>
      <w:r w:rsidRPr="005108E4">
        <w:rPr>
          <w:sz w:val="24"/>
        </w:rPr>
        <w:t>Any</w:t>
      </w:r>
      <w:r w:rsidRPr="005108E4">
        <w:rPr>
          <w:spacing w:val="-10"/>
          <w:sz w:val="24"/>
        </w:rPr>
        <w:t xml:space="preserve"> </w:t>
      </w:r>
      <w:r w:rsidRPr="005108E4">
        <w:rPr>
          <w:sz w:val="24"/>
        </w:rPr>
        <w:t>new</w:t>
      </w:r>
      <w:r w:rsidRPr="005108E4">
        <w:rPr>
          <w:spacing w:val="-3"/>
          <w:sz w:val="24"/>
        </w:rPr>
        <w:t xml:space="preserve"> </w:t>
      </w:r>
      <w:r w:rsidRPr="005108E4">
        <w:rPr>
          <w:sz w:val="24"/>
        </w:rPr>
        <w:t>Executive</w:t>
      </w:r>
      <w:r w:rsidRPr="005108E4">
        <w:rPr>
          <w:spacing w:val="-4"/>
          <w:sz w:val="24"/>
        </w:rPr>
        <w:t xml:space="preserve"> </w:t>
      </w:r>
      <w:r w:rsidRPr="005108E4">
        <w:rPr>
          <w:sz w:val="24"/>
        </w:rPr>
        <w:t>or</w:t>
      </w:r>
      <w:r w:rsidRPr="005108E4">
        <w:rPr>
          <w:spacing w:val="-3"/>
          <w:sz w:val="24"/>
        </w:rPr>
        <w:t xml:space="preserve"> </w:t>
      </w:r>
      <w:r w:rsidRPr="005108E4">
        <w:rPr>
          <w:sz w:val="24"/>
        </w:rPr>
        <w:t>Director,</w:t>
      </w:r>
      <w:r w:rsidRPr="005108E4">
        <w:rPr>
          <w:spacing w:val="-3"/>
          <w:sz w:val="24"/>
        </w:rPr>
        <w:t xml:space="preserve"> </w:t>
      </w:r>
      <w:r w:rsidRPr="005108E4">
        <w:rPr>
          <w:sz w:val="24"/>
        </w:rPr>
        <w:t>provided</w:t>
      </w:r>
      <w:r w:rsidRPr="005108E4">
        <w:rPr>
          <w:spacing w:val="-3"/>
          <w:sz w:val="24"/>
        </w:rPr>
        <w:t xml:space="preserve"> </w:t>
      </w:r>
      <w:r w:rsidRPr="005108E4">
        <w:rPr>
          <w:sz w:val="24"/>
        </w:rPr>
        <w:t>that</w:t>
      </w:r>
      <w:r w:rsidRPr="005108E4">
        <w:rPr>
          <w:spacing w:val="-2"/>
          <w:sz w:val="24"/>
        </w:rPr>
        <w:t xml:space="preserve"> </w:t>
      </w:r>
      <w:r w:rsidRPr="005108E4">
        <w:rPr>
          <w:sz w:val="24"/>
        </w:rPr>
        <w:t>the</w:t>
      </w:r>
      <w:r w:rsidRPr="005108E4">
        <w:rPr>
          <w:spacing w:val="-4"/>
          <w:sz w:val="24"/>
        </w:rPr>
        <w:t xml:space="preserve"> </w:t>
      </w:r>
      <w:r w:rsidRPr="005108E4">
        <w:rPr>
          <w:sz w:val="24"/>
        </w:rPr>
        <w:t>equity</w:t>
      </w:r>
      <w:r w:rsidRPr="005108E4">
        <w:rPr>
          <w:spacing w:val="-10"/>
          <w:sz w:val="24"/>
        </w:rPr>
        <w:t xml:space="preserve"> </w:t>
      </w:r>
      <w:r w:rsidRPr="005108E4">
        <w:rPr>
          <w:sz w:val="24"/>
        </w:rPr>
        <w:t>acquired</w:t>
      </w:r>
      <w:r w:rsidRPr="005108E4">
        <w:rPr>
          <w:spacing w:val="-3"/>
          <w:sz w:val="24"/>
        </w:rPr>
        <w:t xml:space="preserve"> </w:t>
      </w:r>
      <w:r w:rsidRPr="005108E4">
        <w:rPr>
          <w:sz w:val="24"/>
        </w:rPr>
        <w:t>is</w:t>
      </w:r>
      <w:r w:rsidRPr="005108E4">
        <w:rPr>
          <w:spacing w:val="-2"/>
          <w:sz w:val="24"/>
        </w:rPr>
        <w:t xml:space="preserve"> </w:t>
      </w:r>
      <w:r w:rsidRPr="005108E4">
        <w:rPr>
          <w:sz w:val="24"/>
        </w:rPr>
        <w:t>below</w:t>
      </w:r>
      <w:r w:rsidRPr="005108E4">
        <w:rPr>
          <w:spacing w:val="-3"/>
          <w:sz w:val="24"/>
        </w:rPr>
        <w:t xml:space="preserve"> </w:t>
      </w:r>
      <w:r w:rsidRPr="005108E4">
        <w:rPr>
          <w:sz w:val="24"/>
        </w:rPr>
        <w:t>10%;</w:t>
      </w:r>
    </w:p>
    <w:p w14:paraId="3618D34A" w14:textId="77777777" w:rsidR="00DA2759" w:rsidRPr="005108E4" w:rsidRDefault="009A7511">
      <w:pPr>
        <w:pStyle w:val="ListParagraph"/>
        <w:numPr>
          <w:ilvl w:val="3"/>
          <w:numId w:val="48"/>
        </w:numPr>
        <w:tabs>
          <w:tab w:val="left" w:pos="2120"/>
        </w:tabs>
        <w:spacing w:before="3"/>
        <w:ind w:left="2119" w:hanging="445"/>
        <w:rPr>
          <w:sz w:val="24"/>
        </w:rPr>
      </w:pPr>
      <w:r w:rsidRPr="005108E4">
        <w:rPr>
          <w:sz w:val="24"/>
        </w:rPr>
        <w:t>A</w:t>
      </w:r>
      <w:r w:rsidRPr="005108E4">
        <w:rPr>
          <w:spacing w:val="-5"/>
          <w:sz w:val="24"/>
        </w:rPr>
        <w:t xml:space="preserve"> </w:t>
      </w:r>
      <w:r w:rsidRPr="005108E4">
        <w:rPr>
          <w:sz w:val="24"/>
        </w:rPr>
        <w:t>reorganization,</w:t>
      </w:r>
      <w:r w:rsidRPr="005108E4">
        <w:rPr>
          <w:spacing w:val="-4"/>
          <w:sz w:val="24"/>
        </w:rPr>
        <w:t xml:space="preserve"> </w:t>
      </w:r>
      <w:r w:rsidRPr="005108E4">
        <w:rPr>
          <w:sz w:val="24"/>
        </w:rPr>
        <w:t>provided</w:t>
      </w:r>
      <w:r w:rsidRPr="005108E4">
        <w:rPr>
          <w:spacing w:val="-4"/>
          <w:sz w:val="24"/>
        </w:rPr>
        <w:t xml:space="preserve"> </w:t>
      </w:r>
      <w:r w:rsidRPr="005108E4">
        <w:rPr>
          <w:sz w:val="24"/>
        </w:rPr>
        <w:t>that</w:t>
      </w:r>
      <w:r w:rsidRPr="005108E4">
        <w:rPr>
          <w:spacing w:val="-4"/>
          <w:sz w:val="24"/>
        </w:rPr>
        <w:t xml:space="preserve"> </w:t>
      </w:r>
      <w:r w:rsidRPr="005108E4">
        <w:rPr>
          <w:sz w:val="24"/>
        </w:rPr>
        <w:t>the</w:t>
      </w:r>
      <w:r w:rsidRPr="005108E4">
        <w:rPr>
          <w:spacing w:val="-5"/>
          <w:sz w:val="24"/>
        </w:rPr>
        <w:t xml:space="preserve"> </w:t>
      </w:r>
      <w:r w:rsidRPr="005108E4">
        <w:rPr>
          <w:sz w:val="24"/>
        </w:rPr>
        <w:t>ownership</w:t>
      </w:r>
      <w:r w:rsidRPr="005108E4">
        <w:rPr>
          <w:spacing w:val="-4"/>
          <w:sz w:val="24"/>
        </w:rPr>
        <w:t xml:space="preserve"> </w:t>
      </w:r>
      <w:r w:rsidRPr="005108E4">
        <w:rPr>
          <w:sz w:val="24"/>
        </w:rPr>
        <w:t>and</w:t>
      </w:r>
      <w:r w:rsidRPr="005108E4">
        <w:rPr>
          <w:spacing w:val="-4"/>
          <w:sz w:val="24"/>
        </w:rPr>
        <w:t xml:space="preserve"> </w:t>
      </w:r>
      <w:r w:rsidRPr="005108E4">
        <w:rPr>
          <w:sz w:val="24"/>
        </w:rPr>
        <w:t>their</w:t>
      </w:r>
      <w:r w:rsidRPr="005108E4">
        <w:rPr>
          <w:spacing w:val="-4"/>
          <w:sz w:val="24"/>
        </w:rPr>
        <w:t xml:space="preserve"> </w:t>
      </w:r>
      <w:r w:rsidRPr="005108E4">
        <w:rPr>
          <w:sz w:val="24"/>
        </w:rPr>
        <w:t>equity</w:t>
      </w:r>
      <w:r w:rsidRPr="005108E4">
        <w:rPr>
          <w:spacing w:val="-11"/>
          <w:sz w:val="24"/>
        </w:rPr>
        <w:t xml:space="preserve"> </w:t>
      </w:r>
      <w:r w:rsidRPr="005108E4">
        <w:rPr>
          <w:sz w:val="24"/>
        </w:rPr>
        <w:t>does</w:t>
      </w:r>
      <w:r w:rsidRPr="005108E4">
        <w:rPr>
          <w:spacing w:val="-4"/>
          <w:sz w:val="24"/>
        </w:rPr>
        <w:t xml:space="preserve"> </w:t>
      </w:r>
      <w:r w:rsidRPr="005108E4">
        <w:rPr>
          <w:sz w:val="24"/>
        </w:rPr>
        <w:t>not</w:t>
      </w:r>
      <w:r w:rsidRPr="005108E4">
        <w:rPr>
          <w:spacing w:val="-3"/>
          <w:sz w:val="24"/>
        </w:rPr>
        <w:t xml:space="preserve"> </w:t>
      </w:r>
      <w:r w:rsidRPr="005108E4">
        <w:rPr>
          <w:sz w:val="24"/>
        </w:rPr>
        <w:t>change;</w:t>
      </w:r>
      <w:r w:rsidRPr="005108E4">
        <w:rPr>
          <w:spacing w:val="-3"/>
          <w:sz w:val="24"/>
        </w:rPr>
        <w:t xml:space="preserve"> </w:t>
      </w:r>
      <w:r w:rsidRPr="005108E4">
        <w:rPr>
          <w:sz w:val="24"/>
        </w:rPr>
        <w:t>and</w:t>
      </w:r>
    </w:p>
    <w:p w14:paraId="716E9120" w14:textId="77777777" w:rsidR="00DA2759" w:rsidRPr="005108E4" w:rsidRDefault="009A7511">
      <w:pPr>
        <w:pStyle w:val="ListParagraph"/>
        <w:numPr>
          <w:ilvl w:val="3"/>
          <w:numId w:val="48"/>
        </w:numPr>
        <w:tabs>
          <w:tab w:val="left" w:pos="2093"/>
        </w:tabs>
        <w:spacing w:before="4"/>
        <w:ind w:left="2092" w:hanging="418"/>
        <w:rPr>
          <w:sz w:val="24"/>
        </w:rPr>
      </w:pPr>
      <w:r w:rsidRPr="005108E4">
        <w:rPr>
          <w:sz w:val="24"/>
        </w:rPr>
        <w:t>Court Appointees, as detailed in 935 CMR</w:t>
      </w:r>
      <w:r w:rsidRPr="005108E4">
        <w:rPr>
          <w:spacing w:val="-8"/>
          <w:sz w:val="24"/>
        </w:rPr>
        <w:t xml:space="preserve"> </w:t>
      </w:r>
      <w:r w:rsidRPr="005108E4">
        <w:rPr>
          <w:sz w:val="24"/>
        </w:rPr>
        <w:t>501.104(3).</w:t>
      </w:r>
    </w:p>
    <w:p w14:paraId="545FA7A7" w14:textId="77777777" w:rsidR="00DA2759" w:rsidRPr="005108E4" w:rsidRDefault="00DA2759">
      <w:pPr>
        <w:pStyle w:val="BodyText"/>
        <w:spacing w:before="7"/>
        <w:jc w:val="left"/>
      </w:pPr>
    </w:p>
    <w:p w14:paraId="74AF9E63" w14:textId="77777777" w:rsidR="00DA2759" w:rsidRPr="005108E4" w:rsidRDefault="009A7511" w:rsidP="00AA45F2">
      <w:pPr>
        <w:pStyle w:val="ListParagraph"/>
        <w:numPr>
          <w:ilvl w:val="2"/>
          <w:numId w:val="48"/>
        </w:numPr>
        <w:tabs>
          <w:tab w:val="left" w:pos="1779"/>
        </w:tabs>
        <w:ind w:left="1778"/>
        <w:outlineLvl w:val="1"/>
        <w:rPr>
          <w:sz w:val="24"/>
        </w:rPr>
      </w:pPr>
      <w:r w:rsidRPr="005108E4">
        <w:rPr>
          <w:sz w:val="24"/>
          <w:u w:val="single"/>
        </w:rPr>
        <w:t>Court Supervised</w:t>
      </w:r>
      <w:r w:rsidRPr="005108E4">
        <w:rPr>
          <w:spacing w:val="-2"/>
          <w:sz w:val="24"/>
          <w:u w:val="single"/>
        </w:rPr>
        <w:t xml:space="preserve"> </w:t>
      </w:r>
      <w:r w:rsidRPr="005108E4">
        <w:rPr>
          <w:sz w:val="24"/>
          <w:u w:val="single"/>
        </w:rPr>
        <w:t>Proceedings</w:t>
      </w:r>
      <w:r w:rsidRPr="005108E4">
        <w:rPr>
          <w:sz w:val="24"/>
        </w:rPr>
        <w:t>.</w:t>
      </w:r>
    </w:p>
    <w:p w14:paraId="105C2B50" w14:textId="77777777" w:rsidR="00DA2759" w:rsidRPr="005108E4" w:rsidRDefault="009A7511">
      <w:pPr>
        <w:pStyle w:val="ListParagraph"/>
        <w:numPr>
          <w:ilvl w:val="3"/>
          <w:numId w:val="48"/>
        </w:numPr>
        <w:tabs>
          <w:tab w:val="left" w:pos="2120"/>
        </w:tabs>
        <w:spacing w:before="3"/>
        <w:ind w:left="2119" w:hanging="445"/>
        <w:rPr>
          <w:sz w:val="24"/>
        </w:rPr>
      </w:pPr>
      <w:r w:rsidRPr="005108E4">
        <w:rPr>
          <w:sz w:val="24"/>
          <w:u w:val="single"/>
        </w:rPr>
        <w:t>Commission</w:t>
      </w:r>
      <w:r w:rsidRPr="005108E4">
        <w:rPr>
          <w:spacing w:val="-2"/>
          <w:sz w:val="24"/>
          <w:u w:val="single"/>
        </w:rPr>
        <w:t xml:space="preserve"> </w:t>
      </w:r>
      <w:r w:rsidRPr="005108E4">
        <w:rPr>
          <w:sz w:val="24"/>
          <w:u w:val="single"/>
        </w:rPr>
        <w:t>Petition</w:t>
      </w:r>
      <w:r w:rsidRPr="005108E4">
        <w:rPr>
          <w:sz w:val="24"/>
        </w:rPr>
        <w:t>.</w:t>
      </w:r>
    </w:p>
    <w:p w14:paraId="3AF64C8B" w14:textId="77777777" w:rsidR="00DA2759" w:rsidRPr="005108E4" w:rsidRDefault="009A7511">
      <w:pPr>
        <w:pStyle w:val="ListParagraph"/>
        <w:numPr>
          <w:ilvl w:val="4"/>
          <w:numId w:val="48"/>
        </w:numPr>
        <w:tabs>
          <w:tab w:val="left" w:pos="2352"/>
        </w:tabs>
        <w:spacing w:before="5" w:line="242" w:lineRule="auto"/>
        <w:ind w:right="116" w:firstLine="0"/>
        <w:rPr>
          <w:sz w:val="24"/>
        </w:rPr>
      </w:pPr>
      <w:r w:rsidRPr="005108E4">
        <w:rPr>
          <w:sz w:val="24"/>
        </w:rPr>
        <w:t>The</w:t>
      </w:r>
      <w:r w:rsidRPr="005108E4">
        <w:rPr>
          <w:spacing w:val="-19"/>
          <w:sz w:val="24"/>
        </w:rPr>
        <w:t xml:space="preserve"> </w:t>
      </w:r>
      <w:r w:rsidRPr="005108E4">
        <w:rPr>
          <w:sz w:val="24"/>
        </w:rPr>
        <w:t>Commission</w:t>
      </w:r>
      <w:r w:rsidRPr="005108E4">
        <w:rPr>
          <w:spacing w:val="-17"/>
          <w:sz w:val="24"/>
        </w:rPr>
        <w:t xml:space="preserve"> </w:t>
      </w:r>
      <w:r w:rsidRPr="005108E4">
        <w:rPr>
          <w:sz w:val="24"/>
        </w:rPr>
        <w:t>or</w:t>
      </w:r>
      <w:r w:rsidRPr="005108E4">
        <w:rPr>
          <w:spacing w:val="-18"/>
          <w:sz w:val="24"/>
        </w:rPr>
        <w:t xml:space="preserve"> </w:t>
      </w:r>
      <w:r w:rsidRPr="005108E4">
        <w:rPr>
          <w:sz w:val="24"/>
        </w:rPr>
        <w:t>its</w:t>
      </w:r>
      <w:r w:rsidRPr="005108E4">
        <w:rPr>
          <w:spacing w:val="-17"/>
          <w:sz w:val="24"/>
        </w:rPr>
        <w:t xml:space="preserve"> </w:t>
      </w:r>
      <w:r w:rsidRPr="005108E4">
        <w:rPr>
          <w:sz w:val="24"/>
        </w:rPr>
        <w:t>delegee</w:t>
      </w:r>
      <w:r w:rsidRPr="005108E4">
        <w:rPr>
          <w:spacing w:val="-19"/>
          <w:sz w:val="24"/>
        </w:rPr>
        <w:t xml:space="preserve"> </w:t>
      </w:r>
      <w:r w:rsidRPr="005108E4">
        <w:rPr>
          <w:sz w:val="24"/>
        </w:rPr>
        <w:t>may</w:t>
      </w:r>
      <w:r w:rsidRPr="005108E4">
        <w:rPr>
          <w:spacing w:val="-23"/>
          <w:sz w:val="24"/>
        </w:rPr>
        <w:t xml:space="preserve"> </w:t>
      </w:r>
      <w:r w:rsidRPr="005108E4">
        <w:rPr>
          <w:sz w:val="24"/>
        </w:rPr>
        <w:t>seek</w:t>
      </w:r>
      <w:r w:rsidRPr="005108E4">
        <w:rPr>
          <w:spacing w:val="-18"/>
          <w:sz w:val="24"/>
        </w:rPr>
        <w:t xml:space="preserve"> </w:t>
      </w:r>
      <w:r w:rsidRPr="005108E4">
        <w:rPr>
          <w:sz w:val="24"/>
        </w:rPr>
        <w:t>to</w:t>
      </w:r>
      <w:r w:rsidRPr="005108E4">
        <w:rPr>
          <w:spacing w:val="-17"/>
          <w:sz w:val="24"/>
        </w:rPr>
        <w:t xml:space="preserve"> </w:t>
      </w:r>
      <w:r w:rsidRPr="005108E4">
        <w:rPr>
          <w:sz w:val="24"/>
        </w:rPr>
        <w:t>file</w:t>
      </w:r>
      <w:r w:rsidRPr="005108E4">
        <w:rPr>
          <w:spacing w:val="-18"/>
          <w:sz w:val="24"/>
        </w:rPr>
        <w:t xml:space="preserve"> </w:t>
      </w:r>
      <w:r w:rsidRPr="005108E4">
        <w:rPr>
          <w:sz w:val="24"/>
        </w:rPr>
        <w:t>a</w:t>
      </w:r>
      <w:r w:rsidRPr="005108E4">
        <w:rPr>
          <w:spacing w:val="-18"/>
          <w:sz w:val="24"/>
        </w:rPr>
        <w:t xml:space="preserve"> </w:t>
      </w:r>
      <w:r w:rsidRPr="005108E4">
        <w:rPr>
          <w:sz w:val="24"/>
        </w:rPr>
        <w:t>petition</w:t>
      </w:r>
      <w:r w:rsidRPr="005108E4">
        <w:rPr>
          <w:spacing w:val="-18"/>
          <w:sz w:val="24"/>
        </w:rPr>
        <w:t xml:space="preserve"> </w:t>
      </w:r>
      <w:r w:rsidRPr="005108E4">
        <w:rPr>
          <w:sz w:val="24"/>
        </w:rPr>
        <w:t>where</w:t>
      </w:r>
      <w:r w:rsidRPr="005108E4">
        <w:rPr>
          <w:spacing w:val="-20"/>
          <w:sz w:val="24"/>
        </w:rPr>
        <w:t xml:space="preserve"> </w:t>
      </w:r>
      <w:r w:rsidRPr="005108E4">
        <w:rPr>
          <w:sz w:val="24"/>
        </w:rPr>
        <w:t>there</w:t>
      </w:r>
      <w:r w:rsidRPr="005108E4">
        <w:rPr>
          <w:spacing w:val="-20"/>
          <w:sz w:val="24"/>
        </w:rPr>
        <w:t xml:space="preserve"> </w:t>
      </w:r>
      <w:r w:rsidRPr="005108E4">
        <w:rPr>
          <w:sz w:val="24"/>
        </w:rPr>
        <w:t>is</w:t>
      </w:r>
      <w:r w:rsidRPr="005108E4">
        <w:rPr>
          <w:spacing w:val="-17"/>
          <w:sz w:val="24"/>
        </w:rPr>
        <w:t xml:space="preserve"> </w:t>
      </w:r>
      <w:r w:rsidRPr="005108E4">
        <w:rPr>
          <w:sz w:val="24"/>
        </w:rPr>
        <w:t>an</w:t>
      </w:r>
      <w:r w:rsidRPr="005108E4">
        <w:rPr>
          <w:spacing w:val="-17"/>
          <w:sz w:val="24"/>
        </w:rPr>
        <w:t xml:space="preserve"> </w:t>
      </w:r>
      <w:r w:rsidRPr="005108E4">
        <w:rPr>
          <w:sz w:val="24"/>
        </w:rPr>
        <w:t>imminent threat</w:t>
      </w:r>
      <w:r w:rsidRPr="005108E4">
        <w:rPr>
          <w:spacing w:val="-4"/>
          <w:sz w:val="24"/>
        </w:rPr>
        <w:t xml:space="preserve"> </w:t>
      </w:r>
      <w:r w:rsidRPr="005108E4">
        <w:rPr>
          <w:sz w:val="24"/>
        </w:rPr>
        <w:t>or</w:t>
      </w:r>
      <w:r w:rsidRPr="005108E4">
        <w:rPr>
          <w:spacing w:val="-4"/>
          <w:sz w:val="24"/>
        </w:rPr>
        <w:t xml:space="preserve"> </w:t>
      </w:r>
      <w:r w:rsidRPr="005108E4">
        <w:rPr>
          <w:sz w:val="24"/>
        </w:rPr>
        <w:t>danger</w:t>
      </w:r>
      <w:r w:rsidRPr="005108E4">
        <w:rPr>
          <w:spacing w:val="-4"/>
          <w:sz w:val="24"/>
        </w:rPr>
        <w:t xml:space="preserve"> </w:t>
      </w:r>
      <w:r w:rsidRPr="005108E4">
        <w:rPr>
          <w:sz w:val="24"/>
        </w:rPr>
        <w:t>to</w:t>
      </w:r>
      <w:r w:rsidRPr="005108E4">
        <w:rPr>
          <w:spacing w:val="-5"/>
          <w:sz w:val="24"/>
        </w:rPr>
        <w:t xml:space="preserve"> </w:t>
      </w:r>
      <w:r w:rsidRPr="005108E4">
        <w:rPr>
          <w:sz w:val="24"/>
        </w:rPr>
        <w:t>the</w:t>
      </w:r>
      <w:r w:rsidRPr="005108E4">
        <w:rPr>
          <w:spacing w:val="-5"/>
          <w:sz w:val="24"/>
        </w:rPr>
        <w:t xml:space="preserve"> </w:t>
      </w:r>
      <w:r w:rsidRPr="005108E4">
        <w:rPr>
          <w:sz w:val="24"/>
        </w:rPr>
        <w:t>public</w:t>
      </w:r>
      <w:r w:rsidRPr="005108E4">
        <w:rPr>
          <w:spacing w:val="-5"/>
          <w:sz w:val="24"/>
        </w:rPr>
        <w:t xml:space="preserve"> </w:t>
      </w:r>
      <w:r w:rsidRPr="005108E4">
        <w:rPr>
          <w:sz w:val="24"/>
        </w:rPr>
        <w:t>health,</w:t>
      </w:r>
      <w:r w:rsidRPr="005108E4">
        <w:rPr>
          <w:spacing w:val="-4"/>
          <w:sz w:val="24"/>
        </w:rPr>
        <w:t xml:space="preserve"> </w:t>
      </w:r>
      <w:r w:rsidRPr="005108E4">
        <w:rPr>
          <w:sz w:val="24"/>
        </w:rPr>
        <w:t>safety</w:t>
      </w:r>
      <w:r w:rsidRPr="005108E4">
        <w:rPr>
          <w:spacing w:val="-11"/>
          <w:sz w:val="24"/>
        </w:rPr>
        <w:t xml:space="preserve"> </w:t>
      </w:r>
      <w:r w:rsidRPr="005108E4">
        <w:rPr>
          <w:sz w:val="24"/>
        </w:rPr>
        <w:t>or</w:t>
      </w:r>
      <w:r w:rsidRPr="005108E4">
        <w:rPr>
          <w:spacing w:val="-5"/>
          <w:sz w:val="24"/>
        </w:rPr>
        <w:t xml:space="preserve"> </w:t>
      </w:r>
      <w:r w:rsidRPr="005108E4">
        <w:rPr>
          <w:sz w:val="24"/>
        </w:rPr>
        <w:t>welfare,</w:t>
      </w:r>
      <w:r w:rsidRPr="005108E4">
        <w:rPr>
          <w:spacing w:val="-4"/>
          <w:sz w:val="24"/>
        </w:rPr>
        <w:t xml:space="preserve"> </w:t>
      </w:r>
      <w:r w:rsidRPr="005108E4">
        <w:rPr>
          <w:sz w:val="24"/>
        </w:rPr>
        <w:t>which</w:t>
      </w:r>
      <w:r w:rsidRPr="005108E4">
        <w:rPr>
          <w:spacing w:val="-6"/>
          <w:sz w:val="24"/>
        </w:rPr>
        <w:t xml:space="preserve"> </w:t>
      </w:r>
      <w:r w:rsidRPr="005108E4">
        <w:rPr>
          <w:sz w:val="24"/>
        </w:rPr>
        <w:t>may</w:t>
      </w:r>
      <w:r w:rsidRPr="005108E4">
        <w:rPr>
          <w:spacing w:val="-13"/>
          <w:sz w:val="24"/>
        </w:rPr>
        <w:t xml:space="preserve"> </w:t>
      </w:r>
      <w:r w:rsidRPr="005108E4">
        <w:rPr>
          <w:sz w:val="24"/>
        </w:rPr>
        <w:t>include</w:t>
      </w:r>
      <w:r w:rsidRPr="005108E4">
        <w:rPr>
          <w:spacing w:val="-5"/>
          <w:sz w:val="24"/>
        </w:rPr>
        <w:t xml:space="preserve"> </w:t>
      </w:r>
      <w:r w:rsidRPr="005108E4">
        <w:rPr>
          <w:sz w:val="24"/>
        </w:rPr>
        <w:t>one</w:t>
      </w:r>
      <w:r w:rsidRPr="005108E4">
        <w:rPr>
          <w:spacing w:val="-5"/>
          <w:sz w:val="24"/>
        </w:rPr>
        <w:t xml:space="preserve"> </w:t>
      </w:r>
      <w:r w:rsidRPr="005108E4">
        <w:rPr>
          <w:sz w:val="24"/>
        </w:rPr>
        <w:t>or</w:t>
      </w:r>
      <w:r w:rsidRPr="005108E4">
        <w:rPr>
          <w:spacing w:val="-5"/>
          <w:sz w:val="24"/>
        </w:rPr>
        <w:t xml:space="preserve"> </w:t>
      </w:r>
      <w:r w:rsidRPr="005108E4">
        <w:rPr>
          <w:sz w:val="24"/>
        </w:rPr>
        <w:t>more of the</w:t>
      </w:r>
      <w:r w:rsidRPr="005108E4">
        <w:rPr>
          <w:spacing w:val="-4"/>
          <w:sz w:val="24"/>
        </w:rPr>
        <w:t xml:space="preserve"> </w:t>
      </w:r>
      <w:r w:rsidRPr="005108E4">
        <w:rPr>
          <w:sz w:val="24"/>
        </w:rPr>
        <w:t>following:</w:t>
      </w:r>
    </w:p>
    <w:p w14:paraId="15E337FB" w14:textId="77777777" w:rsidR="00DA2759" w:rsidRPr="005108E4" w:rsidRDefault="009A7511">
      <w:pPr>
        <w:pStyle w:val="ListParagraph"/>
        <w:numPr>
          <w:ilvl w:val="5"/>
          <w:numId w:val="48"/>
        </w:numPr>
        <w:tabs>
          <w:tab w:val="left" w:pos="2698"/>
        </w:tabs>
        <w:spacing w:before="1" w:line="244" w:lineRule="auto"/>
        <w:ind w:right="117" w:firstLine="0"/>
        <w:rPr>
          <w:sz w:val="24"/>
        </w:rPr>
      </w:pPr>
      <w:r w:rsidRPr="005108E4">
        <w:rPr>
          <w:sz w:val="24"/>
        </w:rPr>
        <w:t>Notice</w:t>
      </w:r>
      <w:r w:rsidRPr="005108E4">
        <w:rPr>
          <w:spacing w:val="-20"/>
          <w:sz w:val="24"/>
        </w:rPr>
        <w:t xml:space="preserve"> </w:t>
      </w:r>
      <w:r w:rsidRPr="005108E4">
        <w:rPr>
          <w:sz w:val="24"/>
        </w:rPr>
        <w:t>of</w:t>
      </w:r>
      <w:r w:rsidRPr="005108E4">
        <w:rPr>
          <w:spacing w:val="-19"/>
          <w:sz w:val="24"/>
        </w:rPr>
        <w:t xml:space="preserve"> </w:t>
      </w:r>
      <w:r w:rsidRPr="005108E4">
        <w:rPr>
          <w:sz w:val="24"/>
        </w:rPr>
        <w:t>violations</w:t>
      </w:r>
      <w:r w:rsidRPr="005108E4">
        <w:rPr>
          <w:spacing w:val="-18"/>
          <w:sz w:val="24"/>
        </w:rPr>
        <w:t xml:space="preserve"> </w:t>
      </w:r>
      <w:r w:rsidRPr="005108E4">
        <w:rPr>
          <w:sz w:val="24"/>
        </w:rPr>
        <w:t>of</w:t>
      </w:r>
      <w:r w:rsidRPr="005108E4">
        <w:rPr>
          <w:spacing w:val="-20"/>
          <w:sz w:val="24"/>
        </w:rPr>
        <w:t xml:space="preserve"> </w:t>
      </w:r>
      <w:r w:rsidRPr="005108E4">
        <w:rPr>
          <w:sz w:val="24"/>
        </w:rPr>
        <w:t>state</w:t>
      </w:r>
      <w:r w:rsidRPr="005108E4">
        <w:rPr>
          <w:spacing w:val="-19"/>
          <w:sz w:val="24"/>
        </w:rPr>
        <w:t xml:space="preserve"> </w:t>
      </w:r>
      <w:r w:rsidRPr="005108E4">
        <w:rPr>
          <w:sz w:val="24"/>
        </w:rPr>
        <w:t>or</w:t>
      </w:r>
      <w:r w:rsidRPr="005108E4">
        <w:rPr>
          <w:spacing w:val="-19"/>
          <w:sz w:val="24"/>
        </w:rPr>
        <w:t xml:space="preserve"> </w:t>
      </w:r>
      <w:r w:rsidRPr="005108E4">
        <w:rPr>
          <w:sz w:val="24"/>
        </w:rPr>
        <w:t>federal</w:t>
      </w:r>
      <w:r w:rsidRPr="005108E4">
        <w:rPr>
          <w:spacing w:val="-17"/>
          <w:sz w:val="24"/>
        </w:rPr>
        <w:t xml:space="preserve"> </w:t>
      </w:r>
      <w:r w:rsidRPr="005108E4">
        <w:rPr>
          <w:sz w:val="24"/>
        </w:rPr>
        <w:t>criminal</w:t>
      </w:r>
      <w:r w:rsidRPr="005108E4">
        <w:rPr>
          <w:spacing w:val="-18"/>
          <w:sz w:val="24"/>
        </w:rPr>
        <w:t xml:space="preserve"> </w:t>
      </w:r>
      <w:r w:rsidRPr="005108E4">
        <w:rPr>
          <w:sz w:val="24"/>
        </w:rPr>
        <w:t>statutes</w:t>
      </w:r>
      <w:r w:rsidRPr="005108E4">
        <w:rPr>
          <w:spacing w:val="-15"/>
          <w:sz w:val="24"/>
        </w:rPr>
        <w:t xml:space="preserve"> </w:t>
      </w:r>
      <w:r w:rsidRPr="005108E4">
        <w:rPr>
          <w:sz w:val="24"/>
        </w:rPr>
        <w:t>including,</w:t>
      </w:r>
      <w:r w:rsidRPr="005108E4">
        <w:rPr>
          <w:spacing w:val="-17"/>
          <w:sz w:val="24"/>
        </w:rPr>
        <w:t xml:space="preserve"> </w:t>
      </w:r>
      <w:r w:rsidRPr="005108E4">
        <w:rPr>
          <w:sz w:val="24"/>
        </w:rPr>
        <w:t>but</w:t>
      </w:r>
      <w:r w:rsidRPr="005108E4">
        <w:rPr>
          <w:spacing w:val="-15"/>
          <w:sz w:val="24"/>
        </w:rPr>
        <w:t xml:space="preserve"> </w:t>
      </w:r>
      <w:r w:rsidRPr="005108E4">
        <w:rPr>
          <w:sz w:val="24"/>
        </w:rPr>
        <w:t>not</w:t>
      </w:r>
      <w:r w:rsidRPr="005108E4">
        <w:rPr>
          <w:spacing w:val="-16"/>
          <w:sz w:val="24"/>
        </w:rPr>
        <w:t xml:space="preserve"> </w:t>
      </w:r>
      <w:r w:rsidRPr="005108E4">
        <w:rPr>
          <w:sz w:val="24"/>
        </w:rPr>
        <w:t>limited to, M.G.L. c. 94C, §§ 32 and</w:t>
      </w:r>
      <w:r w:rsidRPr="005108E4">
        <w:rPr>
          <w:spacing w:val="-9"/>
          <w:sz w:val="24"/>
        </w:rPr>
        <w:t xml:space="preserve"> </w:t>
      </w:r>
      <w:r w:rsidRPr="005108E4">
        <w:rPr>
          <w:sz w:val="24"/>
        </w:rPr>
        <w:t>34;</w:t>
      </w:r>
    </w:p>
    <w:p w14:paraId="48E75699" w14:textId="77777777" w:rsidR="00DA2759" w:rsidRPr="005108E4" w:rsidRDefault="009A7511">
      <w:pPr>
        <w:pStyle w:val="ListParagraph"/>
        <w:numPr>
          <w:ilvl w:val="5"/>
          <w:numId w:val="48"/>
        </w:numPr>
        <w:tabs>
          <w:tab w:val="left" w:pos="2842"/>
        </w:tabs>
        <w:spacing w:line="242" w:lineRule="auto"/>
        <w:ind w:right="116" w:firstLine="0"/>
        <w:rPr>
          <w:sz w:val="24"/>
        </w:rPr>
      </w:pPr>
      <w:r w:rsidRPr="005108E4">
        <w:rPr>
          <w:sz w:val="24"/>
        </w:rPr>
        <w:t>Noncompliance with or violations of its statute or regulations such that the imposition</w:t>
      </w:r>
      <w:r w:rsidRPr="005108E4">
        <w:rPr>
          <w:spacing w:val="-21"/>
          <w:sz w:val="24"/>
        </w:rPr>
        <w:t xml:space="preserve"> </w:t>
      </w:r>
      <w:r w:rsidRPr="005108E4">
        <w:rPr>
          <w:sz w:val="24"/>
        </w:rPr>
        <w:t>of</w:t>
      </w:r>
      <w:r w:rsidRPr="005108E4">
        <w:rPr>
          <w:spacing w:val="-21"/>
          <w:sz w:val="24"/>
        </w:rPr>
        <w:t xml:space="preserve"> </w:t>
      </w:r>
      <w:r w:rsidRPr="005108E4">
        <w:rPr>
          <w:sz w:val="24"/>
        </w:rPr>
        <w:t>fines</w:t>
      </w:r>
      <w:r w:rsidRPr="005108E4">
        <w:rPr>
          <w:spacing w:val="-23"/>
          <w:sz w:val="24"/>
        </w:rPr>
        <w:t xml:space="preserve"> </w:t>
      </w:r>
      <w:r w:rsidRPr="005108E4">
        <w:rPr>
          <w:sz w:val="24"/>
        </w:rPr>
        <w:t>or</w:t>
      </w:r>
      <w:r w:rsidRPr="005108E4">
        <w:rPr>
          <w:spacing w:val="-23"/>
          <w:sz w:val="24"/>
        </w:rPr>
        <w:t xml:space="preserve"> </w:t>
      </w:r>
      <w:r w:rsidRPr="005108E4">
        <w:rPr>
          <w:sz w:val="24"/>
        </w:rPr>
        <w:t>other</w:t>
      </w:r>
      <w:r w:rsidRPr="005108E4">
        <w:rPr>
          <w:spacing w:val="-23"/>
          <w:sz w:val="24"/>
        </w:rPr>
        <w:t xml:space="preserve"> </w:t>
      </w:r>
      <w:r w:rsidRPr="005108E4">
        <w:rPr>
          <w:sz w:val="24"/>
        </w:rPr>
        <w:t>disciplinary</w:t>
      </w:r>
      <w:r w:rsidRPr="005108E4">
        <w:rPr>
          <w:spacing w:val="-29"/>
          <w:sz w:val="24"/>
        </w:rPr>
        <w:t xml:space="preserve"> </w:t>
      </w:r>
      <w:r w:rsidRPr="005108E4">
        <w:rPr>
          <w:sz w:val="24"/>
        </w:rPr>
        <w:t>actions</w:t>
      </w:r>
      <w:r w:rsidRPr="005108E4">
        <w:rPr>
          <w:spacing w:val="-20"/>
          <w:sz w:val="24"/>
        </w:rPr>
        <w:t xml:space="preserve"> </w:t>
      </w:r>
      <w:r w:rsidRPr="005108E4">
        <w:rPr>
          <w:sz w:val="24"/>
        </w:rPr>
        <w:t>would</w:t>
      </w:r>
      <w:r w:rsidRPr="005108E4">
        <w:rPr>
          <w:spacing w:val="-20"/>
          <w:sz w:val="24"/>
        </w:rPr>
        <w:t xml:space="preserve"> </w:t>
      </w:r>
      <w:r w:rsidRPr="005108E4">
        <w:rPr>
          <w:sz w:val="24"/>
        </w:rPr>
        <w:t>not</w:t>
      </w:r>
      <w:r w:rsidRPr="005108E4">
        <w:rPr>
          <w:spacing w:val="-21"/>
          <w:sz w:val="24"/>
        </w:rPr>
        <w:t xml:space="preserve"> </w:t>
      </w:r>
      <w:r w:rsidRPr="005108E4">
        <w:rPr>
          <w:sz w:val="24"/>
        </w:rPr>
        <w:t>be</w:t>
      </w:r>
      <w:r w:rsidRPr="005108E4">
        <w:rPr>
          <w:spacing w:val="-21"/>
          <w:sz w:val="24"/>
        </w:rPr>
        <w:t xml:space="preserve"> </w:t>
      </w:r>
      <w:r w:rsidRPr="005108E4">
        <w:rPr>
          <w:sz w:val="24"/>
        </w:rPr>
        <w:t>sufficient</w:t>
      </w:r>
      <w:r w:rsidRPr="005108E4">
        <w:rPr>
          <w:spacing w:val="-20"/>
          <w:sz w:val="24"/>
        </w:rPr>
        <w:t xml:space="preserve"> </w:t>
      </w:r>
      <w:r w:rsidRPr="005108E4">
        <w:rPr>
          <w:sz w:val="24"/>
        </w:rPr>
        <w:t>to</w:t>
      </w:r>
      <w:r w:rsidRPr="005108E4">
        <w:rPr>
          <w:spacing w:val="-20"/>
          <w:sz w:val="24"/>
        </w:rPr>
        <w:t xml:space="preserve"> </w:t>
      </w:r>
      <w:r w:rsidRPr="005108E4">
        <w:rPr>
          <w:sz w:val="24"/>
        </w:rPr>
        <w:t>protect</w:t>
      </w:r>
      <w:r w:rsidRPr="005108E4">
        <w:rPr>
          <w:spacing w:val="-20"/>
          <w:sz w:val="24"/>
        </w:rPr>
        <w:t xml:space="preserve"> </w:t>
      </w:r>
      <w:r w:rsidRPr="005108E4">
        <w:rPr>
          <w:sz w:val="24"/>
        </w:rPr>
        <w:t>the public;</w:t>
      </w:r>
    </w:p>
    <w:p w14:paraId="6DF2112F" w14:textId="77777777" w:rsidR="00DA2759" w:rsidRPr="005108E4" w:rsidRDefault="009A7511">
      <w:pPr>
        <w:pStyle w:val="ListParagraph"/>
        <w:numPr>
          <w:ilvl w:val="5"/>
          <w:numId w:val="48"/>
        </w:numPr>
        <w:tabs>
          <w:tab w:val="left" w:pos="2763"/>
        </w:tabs>
        <w:spacing w:line="242" w:lineRule="auto"/>
        <w:ind w:right="116" w:firstLine="0"/>
        <w:rPr>
          <w:sz w:val="24"/>
        </w:rPr>
      </w:pPr>
      <w:r w:rsidRPr="005108E4">
        <w:rPr>
          <w:sz w:val="24"/>
        </w:rPr>
        <w:t>Conditions that pose a substantial risk of diversion of Marijuana or Marijuana Products</w:t>
      </w:r>
      <w:r w:rsidRPr="005108E4">
        <w:rPr>
          <w:spacing w:val="-5"/>
          <w:sz w:val="24"/>
        </w:rPr>
        <w:t xml:space="preserve"> </w:t>
      </w:r>
      <w:r w:rsidRPr="005108E4">
        <w:rPr>
          <w:sz w:val="24"/>
        </w:rPr>
        <w:t>to</w:t>
      </w:r>
      <w:r w:rsidRPr="005108E4">
        <w:rPr>
          <w:spacing w:val="-4"/>
          <w:sz w:val="24"/>
        </w:rPr>
        <w:t xml:space="preserve"> </w:t>
      </w:r>
      <w:r w:rsidRPr="005108E4">
        <w:rPr>
          <w:sz w:val="24"/>
        </w:rPr>
        <w:t>the</w:t>
      </w:r>
      <w:r w:rsidRPr="005108E4">
        <w:rPr>
          <w:spacing w:val="-6"/>
          <w:sz w:val="24"/>
        </w:rPr>
        <w:t xml:space="preserve"> </w:t>
      </w:r>
      <w:r w:rsidRPr="005108E4">
        <w:rPr>
          <w:sz w:val="24"/>
        </w:rPr>
        <w:t>illicit</w:t>
      </w:r>
      <w:r w:rsidRPr="005108E4">
        <w:rPr>
          <w:spacing w:val="-3"/>
          <w:sz w:val="24"/>
        </w:rPr>
        <w:t xml:space="preserve"> </w:t>
      </w:r>
      <w:r w:rsidRPr="005108E4">
        <w:rPr>
          <w:sz w:val="24"/>
        </w:rPr>
        <w:t>market</w:t>
      </w:r>
      <w:r w:rsidRPr="005108E4">
        <w:rPr>
          <w:spacing w:val="-4"/>
          <w:sz w:val="24"/>
        </w:rPr>
        <w:t xml:space="preserve"> </w:t>
      </w:r>
      <w:r w:rsidRPr="005108E4">
        <w:rPr>
          <w:sz w:val="24"/>
        </w:rPr>
        <w:t>or</w:t>
      </w:r>
      <w:r w:rsidRPr="005108E4">
        <w:rPr>
          <w:spacing w:val="-5"/>
          <w:sz w:val="24"/>
        </w:rPr>
        <w:t xml:space="preserve"> </w:t>
      </w:r>
      <w:r w:rsidRPr="005108E4">
        <w:rPr>
          <w:sz w:val="24"/>
        </w:rPr>
        <w:t>to</w:t>
      </w:r>
      <w:r w:rsidRPr="005108E4">
        <w:rPr>
          <w:spacing w:val="-5"/>
          <w:sz w:val="24"/>
        </w:rPr>
        <w:t xml:space="preserve"> </w:t>
      </w:r>
      <w:r w:rsidRPr="005108E4">
        <w:rPr>
          <w:sz w:val="24"/>
        </w:rPr>
        <w:t>individuals</w:t>
      </w:r>
      <w:r w:rsidRPr="005108E4">
        <w:rPr>
          <w:spacing w:val="-4"/>
          <w:sz w:val="24"/>
        </w:rPr>
        <w:t xml:space="preserve"> </w:t>
      </w:r>
      <w:r w:rsidRPr="005108E4">
        <w:rPr>
          <w:spacing w:val="-3"/>
          <w:sz w:val="24"/>
        </w:rPr>
        <w:t>younger</w:t>
      </w:r>
      <w:r w:rsidRPr="005108E4">
        <w:rPr>
          <w:spacing w:val="-6"/>
          <w:sz w:val="24"/>
        </w:rPr>
        <w:t xml:space="preserve"> </w:t>
      </w:r>
      <w:r w:rsidRPr="005108E4">
        <w:rPr>
          <w:sz w:val="24"/>
        </w:rPr>
        <w:t>than</w:t>
      </w:r>
      <w:r w:rsidRPr="005108E4">
        <w:rPr>
          <w:spacing w:val="-2"/>
          <w:sz w:val="24"/>
        </w:rPr>
        <w:t xml:space="preserve"> </w:t>
      </w:r>
      <w:r w:rsidRPr="005108E4">
        <w:rPr>
          <w:sz w:val="24"/>
        </w:rPr>
        <w:t>21</w:t>
      </w:r>
      <w:r w:rsidRPr="005108E4">
        <w:rPr>
          <w:spacing w:val="-3"/>
          <w:sz w:val="24"/>
        </w:rPr>
        <w:t xml:space="preserve"> years</w:t>
      </w:r>
      <w:r w:rsidRPr="005108E4">
        <w:rPr>
          <w:spacing w:val="-1"/>
          <w:sz w:val="24"/>
        </w:rPr>
        <w:t xml:space="preserve"> </w:t>
      </w:r>
      <w:r w:rsidRPr="005108E4">
        <w:rPr>
          <w:sz w:val="24"/>
        </w:rPr>
        <w:t>of</w:t>
      </w:r>
      <w:r w:rsidRPr="005108E4">
        <w:rPr>
          <w:spacing w:val="-6"/>
          <w:sz w:val="24"/>
        </w:rPr>
        <w:t xml:space="preserve"> </w:t>
      </w:r>
      <w:r w:rsidRPr="005108E4">
        <w:rPr>
          <w:sz w:val="24"/>
        </w:rPr>
        <w:t>age</w:t>
      </w:r>
      <w:r w:rsidRPr="005108E4">
        <w:rPr>
          <w:spacing w:val="-5"/>
          <w:sz w:val="24"/>
        </w:rPr>
        <w:t xml:space="preserve"> </w:t>
      </w:r>
      <w:r w:rsidRPr="005108E4">
        <w:rPr>
          <w:sz w:val="24"/>
        </w:rPr>
        <w:t>who</w:t>
      </w:r>
      <w:r w:rsidRPr="005108E4">
        <w:rPr>
          <w:spacing w:val="-5"/>
          <w:sz w:val="24"/>
        </w:rPr>
        <w:t xml:space="preserve"> </w:t>
      </w:r>
      <w:r w:rsidRPr="005108E4">
        <w:rPr>
          <w:sz w:val="24"/>
        </w:rPr>
        <w:t>do not</w:t>
      </w:r>
      <w:r w:rsidRPr="005108E4">
        <w:rPr>
          <w:spacing w:val="-3"/>
          <w:sz w:val="24"/>
        </w:rPr>
        <w:t xml:space="preserve"> </w:t>
      </w:r>
      <w:r w:rsidRPr="005108E4">
        <w:rPr>
          <w:sz w:val="24"/>
        </w:rPr>
        <w:t>possess</w:t>
      </w:r>
      <w:r w:rsidRPr="005108E4">
        <w:rPr>
          <w:spacing w:val="-3"/>
          <w:sz w:val="24"/>
        </w:rPr>
        <w:t xml:space="preserve"> </w:t>
      </w:r>
      <w:r w:rsidRPr="005108E4">
        <w:rPr>
          <w:sz w:val="24"/>
        </w:rPr>
        <w:t>a</w:t>
      </w:r>
      <w:r w:rsidRPr="005108E4">
        <w:rPr>
          <w:spacing w:val="-4"/>
          <w:sz w:val="24"/>
        </w:rPr>
        <w:t xml:space="preserve"> </w:t>
      </w:r>
      <w:r w:rsidRPr="005108E4">
        <w:rPr>
          <w:sz w:val="24"/>
        </w:rPr>
        <w:t>valid</w:t>
      </w:r>
      <w:r w:rsidRPr="005108E4">
        <w:rPr>
          <w:spacing w:val="-4"/>
          <w:sz w:val="24"/>
        </w:rPr>
        <w:t xml:space="preserve"> </w:t>
      </w:r>
      <w:r w:rsidRPr="005108E4">
        <w:rPr>
          <w:sz w:val="24"/>
        </w:rPr>
        <w:t>pediatric</w:t>
      </w:r>
      <w:r w:rsidRPr="005108E4">
        <w:rPr>
          <w:spacing w:val="-5"/>
          <w:sz w:val="24"/>
        </w:rPr>
        <w:t xml:space="preserve"> </w:t>
      </w:r>
      <w:r w:rsidRPr="005108E4">
        <w:rPr>
          <w:sz w:val="24"/>
        </w:rPr>
        <w:t>Patient</w:t>
      </w:r>
      <w:r w:rsidRPr="005108E4">
        <w:rPr>
          <w:spacing w:val="-2"/>
          <w:sz w:val="24"/>
        </w:rPr>
        <w:t xml:space="preserve"> </w:t>
      </w:r>
      <w:r w:rsidRPr="005108E4">
        <w:rPr>
          <w:sz w:val="24"/>
        </w:rPr>
        <w:t>Registration</w:t>
      </w:r>
      <w:r w:rsidRPr="005108E4">
        <w:rPr>
          <w:spacing w:val="-4"/>
          <w:sz w:val="24"/>
        </w:rPr>
        <w:t xml:space="preserve"> </w:t>
      </w:r>
      <w:r w:rsidRPr="005108E4">
        <w:rPr>
          <w:sz w:val="24"/>
        </w:rPr>
        <w:t>Card</w:t>
      </w:r>
      <w:r w:rsidRPr="005108E4">
        <w:rPr>
          <w:spacing w:val="-4"/>
          <w:sz w:val="24"/>
        </w:rPr>
        <w:t xml:space="preserve"> </w:t>
      </w:r>
      <w:r w:rsidRPr="005108E4">
        <w:rPr>
          <w:sz w:val="24"/>
        </w:rPr>
        <w:t>issued</w:t>
      </w:r>
      <w:r w:rsidRPr="005108E4">
        <w:rPr>
          <w:spacing w:val="-3"/>
          <w:sz w:val="24"/>
        </w:rPr>
        <w:t xml:space="preserve"> </w:t>
      </w:r>
      <w:r w:rsidRPr="005108E4">
        <w:rPr>
          <w:sz w:val="24"/>
        </w:rPr>
        <w:t>by</w:t>
      </w:r>
      <w:r w:rsidRPr="005108E4">
        <w:rPr>
          <w:spacing w:val="-11"/>
          <w:sz w:val="24"/>
        </w:rPr>
        <w:t xml:space="preserve"> </w:t>
      </w:r>
      <w:r w:rsidRPr="005108E4">
        <w:rPr>
          <w:sz w:val="24"/>
        </w:rPr>
        <w:t>the</w:t>
      </w:r>
      <w:r w:rsidRPr="005108E4">
        <w:rPr>
          <w:spacing w:val="-4"/>
          <w:sz w:val="24"/>
        </w:rPr>
        <w:t xml:space="preserve"> </w:t>
      </w:r>
      <w:r w:rsidRPr="005108E4">
        <w:rPr>
          <w:sz w:val="24"/>
        </w:rPr>
        <w:t>Commission;</w:t>
      </w:r>
    </w:p>
    <w:p w14:paraId="7A8A1D99" w14:textId="77777777" w:rsidR="00DA2759" w:rsidRPr="005108E4" w:rsidRDefault="009A7511">
      <w:pPr>
        <w:pStyle w:val="ListParagraph"/>
        <w:numPr>
          <w:ilvl w:val="5"/>
          <w:numId w:val="48"/>
        </w:numPr>
        <w:tabs>
          <w:tab w:val="left" w:pos="2756"/>
        </w:tabs>
        <w:spacing w:before="1"/>
        <w:ind w:left="2755" w:hanging="361"/>
        <w:rPr>
          <w:sz w:val="24"/>
        </w:rPr>
      </w:pPr>
      <w:r w:rsidRPr="005108E4">
        <w:rPr>
          <w:sz w:val="24"/>
        </w:rPr>
        <w:t>Conditions that pose a substantial risk to</w:t>
      </w:r>
      <w:r w:rsidRPr="005108E4">
        <w:rPr>
          <w:spacing w:val="-9"/>
          <w:sz w:val="24"/>
        </w:rPr>
        <w:t xml:space="preserve"> </w:t>
      </w:r>
      <w:r w:rsidRPr="005108E4">
        <w:rPr>
          <w:sz w:val="24"/>
        </w:rPr>
        <w:t>Patients;</w:t>
      </w:r>
    </w:p>
    <w:p w14:paraId="1F9E7B95" w14:textId="77777777" w:rsidR="00DA2759" w:rsidRPr="005108E4" w:rsidRDefault="009A7511">
      <w:pPr>
        <w:pStyle w:val="ListParagraph"/>
        <w:numPr>
          <w:ilvl w:val="5"/>
          <w:numId w:val="48"/>
        </w:numPr>
        <w:tabs>
          <w:tab w:val="left" w:pos="2878"/>
        </w:tabs>
        <w:spacing w:before="5" w:line="242" w:lineRule="auto"/>
        <w:ind w:right="116" w:firstLine="0"/>
        <w:rPr>
          <w:sz w:val="24"/>
        </w:rPr>
      </w:pPr>
      <w:r w:rsidRPr="005108E4">
        <w:rPr>
          <w:sz w:val="24"/>
        </w:rPr>
        <w:t>Violations of testing or inventory and transfer requirements such that the Commission cannot readily monitor Marijuana and Marijuana Products cultivated, manufactured, transported, delivered, transfer, or sold by a Licensee;</w:t>
      </w:r>
      <w:r w:rsidRPr="005108E4">
        <w:rPr>
          <w:spacing w:val="-34"/>
          <w:sz w:val="24"/>
        </w:rPr>
        <w:t xml:space="preserve"> </w:t>
      </w:r>
      <w:r w:rsidRPr="005108E4">
        <w:rPr>
          <w:sz w:val="24"/>
        </w:rPr>
        <w:t>or</w:t>
      </w:r>
    </w:p>
    <w:p w14:paraId="1DF7C67E" w14:textId="77777777" w:rsidR="00DA2759" w:rsidRPr="005108E4" w:rsidRDefault="009A7511">
      <w:pPr>
        <w:pStyle w:val="ListParagraph"/>
        <w:numPr>
          <w:ilvl w:val="5"/>
          <w:numId w:val="48"/>
        </w:numPr>
        <w:tabs>
          <w:tab w:val="left" w:pos="2751"/>
        </w:tabs>
        <w:spacing w:before="1" w:line="244" w:lineRule="auto"/>
        <w:ind w:right="117" w:firstLine="0"/>
        <w:rPr>
          <w:sz w:val="24"/>
        </w:rPr>
      </w:pPr>
      <w:r w:rsidRPr="005108E4">
        <w:rPr>
          <w:sz w:val="24"/>
        </w:rPr>
        <w:t>Other circumstance that the Commission or its delegee determines possess an imminent threat or danger to public health, safety, or welfare</w:t>
      </w:r>
      <w:r w:rsidRPr="005108E4">
        <w:rPr>
          <w:spacing w:val="-23"/>
          <w:sz w:val="24"/>
        </w:rPr>
        <w:t xml:space="preserve"> </w:t>
      </w:r>
      <w:r w:rsidRPr="005108E4">
        <w:rPr>
          <w:sz w:val="24"/>
        </w:rPr>
        <w:t>exists.</w:t>
      </w:r>
    </w:p>
    <w:p w14:paraId="45868E90" w14:textId="77777777" w:rsidR="00DA2759" w:rsidRPr="005108E4" w:rsidRDefault="009A7511">
      <w:pPr>
        <w:pStyle w:val="ListParagraph"/>
        <w:numPr>
          <w:ilvl w:val="4"/>
          <w:numId w:val="48"/>
        </w:numPr>
        <w:tabs>
          <w:tab w:val="left" w:pos="2410"/>
        </w:tabs>
        <w:spacing w:line="242" w:lineRule="auto"/>
        <w:ind w:right="118" w:firstLine="0"/>
        <w:rPr>
          <w:sz w:val="24"/>
        </w:rPr>
      </w:pPr>
      <w:r w:rsidRPr="005108E4">
        <w:rPr>
          <w:sz w:val="24"/>
        </w:rPr>
        <w:t>The Commission or its delegee may seek to file a petition, intervene, or otherwise participate</w:t>
      </w:r>
      <w:r w:rsidRPr="005108E4">
        <w:rPr>
          <w:spacing w:val="-15"/>
          <w:sz w:val="24"/>
        </w:rPr>
        <w:t xml:space="preserve"> </w:t>
      </w:r>
      <w:r w:rsidRPr="005108E4">
        <w:rPr>
          <w:sz w:val="24"/>
        </w:rPr>
        <w:t>in</w:t>
      </w:r>
      <w:r w:rsidRPr="005108E4">
        <w:rPr>
          <w:spacing w:val="-15"/>
          <w:sz w:val="24"/>
        </w:rPr>
        <w:t xml:space="preserve"> </w:t>
      </w:r>
      <w:r w:rsidRPr="005108E4">
        <w:rPr>
          <w:sz w:val="24"/>
        </w:rPr>
        <w:t>a</w:t>
      </w:r>
      <w:r w:rsidRPr="005108E4">
        <w:rPr>
          <w:spacing w:val="-17"/>
          <w:sz w:val="24"/>
        </w:rPr>
        <w:t xml:space="preserve"> </w:t>
      </w:r>
      <w:r w:rsidRPr="005108E4">
        <w:rPr>
          <w:sz w:val="24"/>
        </w:rPr>
        <w:t>Court</w:t>
      </w:r>
      <w:r w:rsidRPr="005108E4">
        <w:rPr>
          <w:spacing w:val="-16"/>
          <w:sz w:val="24"/>
        </w:rPr>
        <w:t xml:space="preserve"> </w:t>
      </w:r>
      <w:r w:rsidRPr="005108E4">
        <w:rPr>
          <w:sz w:val="24"/>
        </w:rPr>
        <w:t>Supervised</w:t>
      </w:r>
      <w:r w:rsidRPr="005108E4">
        <w:rPr>
          <w:spacing w:val="-17"/>
          <w:sz w:val="24"/>
        </w:rPr>
        <w:t xml:space="preserve"> </w:t>
      </w:r>
      <w:r w:rsidRPr="005108E4">
        <w:rPr>
          <w:sz w:val="24"/>
        </w:rPr>
        <w:t>Proceeding</w:t>
      </w:r>
      <w:r w:rsidRPr="005108E4">
        <w:rPr>
          <w:spacing w:val="-19"/>
          <w:sz w:val="24"/>
        </w:rPr>
        <w:t xml:space="preserve"> </w:t>
      </w:r>
      <w:r w:rsidRPr="005108E4">
        <w:rPr>
          <w:sz w:val="24"/>
        </w:rPr>
        <w:t>or</w:t>
      </w:r>
      <w:r w:rsidRPr="005108E4">
        <w:rPr>
          <w:spacing w:val="-17"/>
          <w:sz w:val="24"/>
        </w:rPr>
        <w:t xml:space="preserve"> </w:t>
      </w:r>
      <w:r w:rsidRPr="005108E4">
        <w:rPr>
          <w:sz w:val="24"/>
        </w:rPr>
        <w:t>any</w:t>
      </w:r>
      <w:r w:rsidRPr="005108E4">
        <w:rPr>
          <w:spacing w:val="-23"/>
          <w:sz w:val="24"/>
        </w:rPr>
        <w:t xml:space="preserve"> </w:t>
      </w:r>
      <w:r w:rsidRPr="005108E4">
        <w:rPr>
          <w:sz w:val="24"/>
        </w:rPr>
        <w:t>other</w:t>
      </w:r>
      <w:r w:rsidRPr="005108E4">
        <w:rPr>
          <w:spacing w:val="-17"/>
          <w:sz w:val="24"/>
        </w:rPr>
        <w:t xml:space="preserve"> </w:t>
      </w:r>
      <w:r w:rsidRPr="005108E4">
        <w:rPr>
          <w:sz w:val="24"/>
        </w:rPr>
        <w:t>proceeding</w:t>
      </w:r>
      <w:r w:rsidRPr="005108E4">
        <w:rPr>
          <w:spacing w:val="-18"/>
          <w:sz w:val="24"/>
        </w:rPr>
        <w:t xml:space="preserve"> </w:t>
      </w:r>
      <w:r w:rsidRPr="005108E4">
        <w:rPr>
          <w:sz w:val="24"/>
        </w:rPr>
        <w:t>to</w:t>
      </w:r>
      <w:r w:rsidRPr="005108E4">
        <w:rPr>
          <w:spacing w:val="-17"/>
          <w:sz w:val="24"/>
        </w:rPr>
        <w:t xml:space="preserve"> </w:t>
      </w:r>
      <w:r w:rsidRPr="005108E4">
        <w:rPr>
          <w:sz w:val="24"/>
        </w:rPr>
        <w:t>secure</w:t>
      </w:r>
      <w:r w:rsidRPr="005108E4">
        <w:rPr>
          <w:spacing w:val="-15"/>
          <w:sz w:val="24"/>
        </w:rPr>
        <w:t xml:space="preserve"> </w:t>
      </w:r>
      <w:r w:rsidRPr="005108E4">
        <w:rPr>
          <w:sz w:val="24"/>
        </w:rPr>
        <w:t>its</w:t>
      </w:r>
      <w:r w:rsidRPr="005108E4">
        <w:rPr>
          <w:spacing w:val="-14"/>
          <w:sz w:val="24"/>
        </w:rPr>
        <w:t xml:space="preserve"> </w:t>
      </w:r>
      <w:r w:rsidRPr="005108E4">
        <w:rPr>
          <w:sz w:val="24"/>
        </w:rPr>
        <w:t>rights under M.G.L. c. 94G, §</w:t>
      </w:r>
      <w:r w:rsidRPr="005108E4">
        <w:rPr>
          <w:spacing w:val="-6"/>
          <w:sz w:val="24"/>
        </w:rPr>
        <w:t xml:space="preserve"> </w:t>
      </w:r>
      <w:r w:rsidRPr="005108E4">
        <w:rPr>
          <w:sz w:val="24"/>
        </w:rPr>
        <w:t>19.</w:t>
      </w:r>
    </w:p>
    <w:p w14:paraId="56180C65" w14:textId="77777777" w:rsidR="00DA2759" w:rsidRPr="005108E4" w:rsidRDefault="009A7511">
      <w:pPr>
        <w:pStyle w:val="ListParagraph"/>
        <w:numPr>
          <w:ilvl w:val="4"/>
          <w:numId w:val="48"/>
        </w:numPr>
        <w:tabs>
          <w:tab w:val="left" w:pos="2496"/>
        </w:tabs>
        <w:ind w:left="2495" w:hanging="461"/>
        <w:rPr>
          <w:sz w:val="24"/>
        </w:rPr>
      </w:pPr>
      <w:r w:rsidRPr="005108E4">
        <w:rPr>
          <w:sz w:val="24"/>
        </w:rPr>
        <w:t>Nothing in 935 CMR 501.104(3) shall limit the Commission's</w:t>
      </w:r>
      <w:r w:rsidRPr="005108E4">
        <w:rPr>
          <w:spacing w:val="-2"/>
          <w:sz w:val="24"/>
        </w:rPr>
        <w:t xml:space="preserve"> </w:t>
      </w:r>
      <w:r w:rsidRPr="005108E4">
        <w:rPr>
          <w:sz w:val="24"/>
        </w:rPr>
        <w:t>authority under</w:t>
      </w:r>
    </w:p>
    <w:p w14:paraId="73A04F9C" w14:textId="77777777" w:rsidR="00DA2759" w:rsidRPr="005108E4" w:rsidRDefault="009A7511">
      <w:pPr>
        <w:pStyle w:val="BodyText"/>
        <w:spacing w:before="3"/>
        <w:ind w:left="2035"/>
      </w:pPr>
      <w:r w:rsidRPr="005108E4">
        <w:t>M.G.L. c. 94G, § 4(a)(v).</w:t>
      </w:r>
    </w:p>
    <w:p w14:paraId="681B1A77" w14:textId="77777777" w:rsidR="00DA2759" w:rsidRPr="005108E4" w:rsidRDefault="009A7511">
      <w:pPr>
        <w:pStyle w:val="ListParagraph"/>
        <w:numPr>
          <w:ilvl w:val="3"/>
          <w:numId w:val="48"/>
        </w:numPr>
        <w:tabs>
          <w:tab w:val="left" w:pos="2105"/>
        </w:tabs>
        <w:spacing w:before="5" w:line="242" w:lineRule="auto"/>
        <w:ind w:right="117" w:firstLine="0"/>
        <w:rPr>
          <w:sz w:val="24"/>
        </w:rPr>
      </w:pPr>
      <w:r w:rsidRPr="005108E4">
        <w:rPr>
          <w:sz w:val="24"/>
          <w:u w:val="single"/>
        </w:rPr>
        <w:t>Delegation</w:t>
      </w:r>
      <w:r w:rsidRPr="005108E4">
        <w:rPr>
          <w:sz w:val="24"/>
        </w:rPr>
        <w:t>.</w:t>
      </w:r>
      <w:r w:rsidRPr="005108E4">
        <w:rPr>
          <w:spacing w:val="30"/>
          <w:sz w:val="24"/>
        </w:rPr>
        <w:t xml:space="preserve"> </w:t>
      </w:r>
      <w:r w:rsidRPr="005108E4">
        <w:rPr>
          <w:spacing w:val="-3"/>
          <w:sz w:val="24"/>
        </w:rPr>
        <w:t>In</w:t>
      </w:r>
      <w:r w:rsidRPr="005108E4">
        <w:rPr>
          <w:spacing w:val="-16"/>
          <w:sz w:val="24"/>
        </w:rPr>
        <w:t xml:space="preserve"> </w:t>
      </w:r>
      <w:r w:rsidRPr="005108E4">
        <w:rPr>
          <w:sz w:val="24"/>
        </w:rPr>
        <w:t>accordance</w:t>
      </w:r>
      <w:r w:rsidRPr="005108E4">
        <w:rPr>
          <w:spacing w:val="-17"/>
          <w:sz w:val="24"/>
        </w:rPr>
        <w:t xml:space="preserve"> </w:t>
      </w:r>
      <w:r w:rsidRPr="005108E4">
        <w:rPr>
          <w:sz w:val="24"/>
        </w:rPr>
        <w:t>with</w:t>
      </w:r>
      <w:r w:rsidRPr="005108E4">
        <w:rPr>
          <w:spacing w:val="-17"/>
          <w:sz w:val="24"/>
        </w:rPr>
        <w:t xml:space="preserve"> </w:t>
      </w:r>
      <w:r w:rsidRPr="005108E4">
        <w:rPr>
          <w:sz w:val="24"/>
        </w:rPr>
        <w:t>M.G.L.</w:t>
      </w:r>
      <w:r w:rsidRPr="005108E4">
        <w:rPr>
          <w:spacing w:val="-14"/>
          <w:sz w:val="24"/>
        </w:rPr>
        <w:t xml:space="preserve"> </w:t>
      </w:r>
      <w:r w:rsidRPr="005108E4">
        <w:rPr>
          <w:sz w:val="24"/>
        </w:rPr>
        <w:t>c.</w:t>
      </w:r>
      <w:r w:rsidRPr="005108E4">
        <w:rPr>
          <w:spacing w:val="-13"/>
          <w:sz w:val="24"/>
        </w:rPr>
        <w:t xml:space="preserve"> </w:t>
      </w:r>
      <w:r w:rsidRPr="005108E4">
        <w:rPr>
          <w:sz w:val="24"/>
        </w:rPr>
        <w:t>10,</w:t>
      </w:r>
      <w:r w:rsidRPr="005108E4">
        <w:rPr>
          <w:spacing w:val="-14"/>
          <w:sz w:val="24"/>
        </w:rPr>
        <w:t xml:space="preserve"> </w:t>
      </w:r>
      <w:r w:rsidRPr="005108E4">
        <w:rPr>
          <w:sz w:val="24"/>
        </w:rPr>
        <w:t>§</w:t>
      </w:r>
      <w:r w:rsidRPr="005108E4">
        <w:rPr>
          <w:spacing w:val="-14"/>
          <w:sz w:val="24"/>
        </w:rPr>
        <w:t xml:space="preserve"> </w:t>
      </w:r>
      <w:r w:rsidRPr="005108E4">
        <w:rPr>
          <w:sz w:val="24"/>
        </w:rPr>
        <w:t>76(j),</w:t>
      </w:r>
      <w:r w:rsidRPr="005108E4">
        <w:rPr>
          <w:spacing w:val="-13"/>
          <w:sz w:val="24"/>
        </w:rPr>
        <w:t xml:space="preserve"> </w:t>
      </w:r>
      <w:r w:rsidRPr="005108E4">
        <w:rPr>
          <w:sz w:val="24"/>
        </w:rPr>
        <w:t>the</w:t>
      </w:r>
      <w:r w:rsidRPr="005108E4">
        <w:rPr>
          <w:spacing w:val="-15"/>
          <w:sz w:val="24"/>
        </w:rPr>
        <w:t xml:space="preserve"> </w:t>
      </w:r>
      <w:r w:rsidRPr="005108E4">
        <w:rPr>
          <w:sz w:val="24"/>
        </w:rPr>
        <w:t>Commission</w:t>
      </w:r>
      <w:r w:rsidRPr="005108E4">
        <w:rPr>
          <w:spacing w:val="-13"/>
          <w:sz w:val="24"/>
        </w:rPr>
        <w:t xml:space="preserve"> </w:t>
      </w:r>
      <w:r w:rsidRPr="005108E4">
        <w:rPr>
          <w:sz w:val="24"/>
        </w:rPr>
        <w:t>may</w:t>
      </w:r>
      <w:r w:rsidRPr="005108E4">
        <w:rPr>
          <w:spacing w:val="-21"/>
          <w:sz w:val="24"/>
        </w:rPr>
        <w:t xml:space="preserve"> </w:t>
      </w:r>
      <w:r w:rsidRPr="005108E4">
        <w:rPr>
          <w:sz w:val="24"/>
        </w:rPr>
        <w:t>delegate</w:t>
      </w:r>
      <w:r w:rsidRPr="005108E4">
        <w:rPr>
          <w:spacing w:val="-14"/>
          <w:sz w:val="24"/>
        </w:rPr>
        <w:t xml:space="preserve"> </w:t>
      </w:r>
      <w:r w:rsidRPr="005108E4">
        <w:rPr>
          <w:sz w:val="24"/>
        </w:rPr>
        <w:t>to the</w:t>
      </w:r>
      <w:r w:rsidRPr="005108E4">
        <w:rPr>
          <w:spacing w:val="-20"/>
          <w:sz w:val="24"/>
        </w:rPr>
        <w:t xml:space="preserve"> </w:t>
      </w:r>
      <w:r w:rsidRPr="005108E4">
        <w:rPr>
          <w:sz w:val="24"/>
        </w:rPr>
        <w:t>Executive</w:t>
      </w:r>
      <w:r w:rsidRPr="005108E4">
        <w:rPr>
          <w:spacing w:val="-20"/>
          <w:sz w:val="24"/>
        </w:rPr>
        <w:t xml:space="preserve"> </w:t>
      </w:r>
      <w:r w:rsidRPr="005108E4">
        <w:rPr>
          <w:sz w:val="24"/>
        </w:rPr>
        <w:t>Director</w:t>
      </w:r>
      <w:r w:rsidRPr="005108E4">
        <w:rPr>
          <w:spacing w:val="-20"/>
          <w:sz w:val="24"/>
        </w:rPr>
        <w:t xml:space="preserve"> </w:t>
      </w:r>
      <w:r w:rsidRPr="005108E4">
        <w:rPr>
          <w:sz w:val="24"/>
        </w:rPr>
        <w:t>the</w:t>
      </w:r>
      <w:r w:rsidRPr="005108E4">
        <w:rPr>
          <w:spacing w:val="-19"/>
          <w:sz w:val="24"/>
        </w:rPr>
        <w:t xml:space="preserve"> </w:t>
      </w:r>
      <w:r w:rsidRPr="005108E4">
        <w:rPr>
          <w:sz w:val="24"/>
        </w:rPr>
        <w:t>authority</w:t>
      </w:r>
      <w:r w:rsidRPr="005108E4">
        <w:rPr>
          <w:spacing w:val="-26"/>
          <w:sz w:val="24"/>
        </w:rPr>
        <w:t xml:space="preserve"> </w:t>
      </w:r>
      <w:r w:rsidRPr="005108E4">
        <w:rPr>
          <w:sz w:val="24"/>
        </w:rPr>
        <w:t>to</w:t>
      </w:r>
      <w:r w:rsidRPr="005108E4">
        <w:rPr>
          <w:spacing w:val="-20"/>
          <w:sz w:val="24"/>
        </w:rPr>
        <w:t xml:space="preserve"> </w:t>
      </w:r>
      <w:r w:rsidRPr="005108E4">
        <w:rPr>
          <w:sz w:val="24"/>
        </w:rPr>
        <w:t>appear</w:t>
      </w:r>
      <w:r w:rsidRPr="005108E4">
        <w:rPr>
          <w:spacing w:val="-22"/>
          <w:sz w:val="24"/>
        </w:rPr>
        <w:t xml:space="preserve"> </w:t>
      </w:r>
      <w:r w:rsidRPr="005108E4">
        <w:rPr>
          <w:sz w:val="24"/>
        </w:rPr>
        <w:t>on</w:t>
      </w:r>
      <w:r w:rsidRPr="005108E4">
        <w:rPr>
          <w:spacing w:val="-20"/>
          <w:sz w:val="24"/>
        </w:rPr>
        <w:t xml:space="preserve"> </w:t>
      </w:r>
      <w:r w:rsidRPr="005108E4">
        <w:rPr>
          <w:sz w:val="24"/>
        </w:rPr>
        <w:t>its</w:t>
      </w:r>
      <w:r w:rsidRPr="005108E4">
        <w:rPr>
          <w:spacing w:val="-19"/>
          <w:sz w:val="24"/>
        </w:rPr>
        <w:t xml:space="preserve"> </w:t>
      </w:r>
      <w:r w:rsidRPr="005108E4">
        <w:rPr>
          <w:sz w:val="24"/>
        </w:rPr>
        <w:t>behalf</w:t>
      </w:r>
      <w:r w:rsidRPr="005108E4">
        <w:rPr>
          <w:spacing w:val="-20"/>
          <w:sz w:val="24"/>
        </w:rPr>
        <w:t xml:space="preserve"> </w:t>
      </w:r>
      <w:r w:rsidRPr="005108E4">
        <w:rPr>
          <w:sz w:val="24"/>
        </w:rPr>
        <w:t>in</w:t>
      </w:r>
      <w:r w:rsidRPr="005108E4">
        <w:rPr>
          <w:spacing w:val="-19"/>
          <w:sz w:val="24"/>
        </w:rPr>
        <w:t xml:space="preserve"> </w:t>
      </w:r>
      <w:r w:rsidRPr="005108E4">
        <w:rPr>
          <w:sz w:val="24"/>
        </w:rPr>
        <w:t>Court</w:t>
      </w:r>
      <w:r w:rsidRPr="005108E4">
        <w:rPr>
          <w:spacing w:val="-18"/>
          <w:sz w:val="24"/>
        </w:rPr>
        <w:t xml:space="preserve"> </w:t>
      </w:r>
      <w:r w:rsidRPr="005108E4">
        <w:rPr>
          <w:sz w:val="24"/>
        </w:rPr>
        <w:t>Supervised</w:t>
      </w:r>
      <w:r w:rsidRPr="005108E4">
        <w:rPr>
          <w:spacing w:val="-19"/>
          <w:sz w:val="24"/>
        </w:rPr>
        <w:t xml:space="preserve"> </w:t>
      </w:r>
      <w:r w:rsidRPr="005108E4">
        <w:rPr>
          <w:sz w:val="24"/>
        </w:rPr>
        <w:t>Proceedings or any other proceeding, and to administer and enforce its regulations relative to such proceedings or Court Appointees which includes, but it not limited to, the</w:t>
      </w:r>
      <w:r w:rsidRPr="005108E4">
        <w:rPr>
          <w:spacing w:val="-34"/>
          <w:sz w:val="24"/>
        </w:rPr>
        <w:t xml:space="preserve"> </w:t>
      </w:r>
      <w:r w:rsidRPr="005108E4">
        <w:rPr>
          <w:sz w:val="24"/>
        </w:rPr>
        <w:t>following:</w:t>
      </w:r>
    </w:p>
    <w:p w14:paraId="72D33EBD" w14:textId="77777777" w:rsidR="00DA2759" w:rsidRPr="005108E4" w:rsidRDefault="009A7511">
      <w:pPr>
        <w:pStyle w:val="ListParagraph"/>
        <w:numPr>
          <w:ilvl w:val="4"/>
          <w:numId w:val="48"/>
        </w:numPr>
        <w:tabs>
          <w:tab w:val="left" w:pos="2333"/>
        </w:tabs>
        <w:spacing w:before="3" w:line="242" w:lineRule="auto"/>
        <w:ind w:right="118" w:firstLine="0"/>
        <w:rPr>
          <w:sz w:val="24"/>
        </w:rPr>
      </w:pPr>
      <w:r w:rsidRPr="005108E4">
        <w:rPr>
          <w:sz w:val="24"/>
        </w:rPr>
        <w:t>To</w:t>
      </w:r>
      <w:r w:rsidRPr="005108E4">
        <w:rPr>
          <w:spacing w:val="-26"/>
          <w:sz w:val="24"/>
        </w:rPr>
        <w:t xml:space="preserve"> </w:t>
      </w:r>
      <w:r w:rsidRPr="005108E4">
        <w:rPr>
          <w:sz w:val="24"/>
        </w:rPr>
        <w:t>determine</w:t>
      </w:r>
      <w:r w:rsidRPr="005108E4">
        <w:rPr>
          <w:spacing w:val="-26"/>
          <w:sz w:val="24"/>
        </w:rPr>
        <w:t xml:space="preserve"> </w:t>
      </w:r>
      <w:r w:rsidRPr="005108E4">
        <w:rPr>
          <w:sz w:val="24"/>
        </w:rPr>
        <w:t>the</w:t>
      </w:r>
      <w:r w:rsidRPr="005108E4">
        <w:rPr>
          <w:spacing w:val="-25"/>
          <w:sz w:val="24"/>
        </w:rPr>
        <w:t xml:space="preserve"> </w:t>
      </w:r>
      <w:r w:rsidRPr="005108E4">
        <w:rPr>
          <w:sz w:val="24"/>
        </w:rPr>
        <w:t>form</w:t>
      </w:r>
      <w:r w:rsidRPr="005108E4">
        <w:rPr>
          <w:spacing w:val="-22"/>
          <w:sz w:val="24"/>
        </w:rPr>
        <w:t xml:space="preserve"> </w:t>
      </w:r>
      <w:r w:rsidRPr="005108E4">
        <w:rPr>
          <w:sz w:val="24"/>
        </w:rPr>
        <w:t>and</w:t>
      </w:r>
      <w:r w:rsidRPr="005108E4">
        <w:rPr>
          <w:spacing w:val="-24"/>
          <w:sz w:val="24"/>
        </w:rPr>
        <w:t xml:space="preserve"> </w:t>
      </w:r>
      <w:r w:rsidRPr="005108E4">
        <w:rPr>
          <w:sz w:val="24"/>
        </w:rPr>
        <w:t>manner</w:t>
      </w:r>
      <w:r w:rsidRPr="005108E4">
        <w:rPr>
          <w:spacing w:val="-23"/>
          <w:sz w:val="24"/>
        </w:rPr>
        <w:t xml:space="preserve"> </w:t>
      </w:r>
      <w:r w:rsidRPr="005108E4">
        <w:rPr>
          <w:sz w:val="24"/>
        </w:rPr>
        <w:t>of</w:t>
      </w:r>
      <w:r w:rsidRPr="005108E4">
        <w:rPr>
          <w:spacing w:val="-24"/>
          <w:sz w:val="24"/>
        </w:rPr>
        <w:t xml:space="preserve"> </w:t>
      </w:r>
      <w:r w:rsidRPr="005108E4">
        <w:rPr>
          <w:sz w:val="24"/>
        </w:rPr>
        <w:t>the</w:t>
      </w:r>
      <w:r w:rsidRPr="005108E4">
        <w:rPr>
          <w:spacing w:val="-25"/>
          <w:sz w:val="24"/>
        </w:rPr>
        <w:t xml:space="preserve"> </w:t>
      </w:r>
      <w:r w:rsidRPr="005108E4">
        <w:rPr>
          <w:sz w:val="24"/>
        </w:rPr>
        <w:t>application</w:t>
      </w:r>
      <w:r w:rsidRPr="005108E4">
        <w:rPr>
          <w:spacing w:val="-23"/>
          <w:sz w:val="24"/>
        </w:rPr>
        <w:t xml:space="preserve"> </w:t>
      </w:r>
      <w:r w:rsidRPr="005108E4">
        <w:rPr>
          <w:sz w:val="24"/>
        </w:rPr>
        <w:t>process</w:t>
      </w:r>
      <w:r w:rsidRPr="005108E4">
        <w:rPr>
          <w:spacing w:val="-24"/>
          <w:sz w:val="24"/>
        </w:rPr>
        <w:t xml:space="preserve"> </w:t>
      </w:r>
      <w:r w:rsidRPr="005108E4">
        <w:rPr>
          <w:sz w:val="24"/>
        </w:rPr>
        <w:t>for</w:t>
      </w:r>
      <w:r w:rsidRPr="005108E4">
        <w:rPr>
          <w:spacing w:val="-23"/>
          <w:sz w:val="24"/>
        </w:rPr>
        <w:t xml:space="preserve"> </w:t>
      </w:r>
      <w:r w:rsidRPr="005108E4">
        <w:rPr>
          <w:sz w:val="24"/>
        </w:rPr>
        <w:t>a</w:t>
      </w:r>
      <w:r w:rsidRPr="005108E4">
        <w:rPr>
          <w:spacing w:val="-25"/>
          <w:sz w:val="24"/>
        </w:rPr>
        <w:t xml:space="preserve"> </w:t>
      </w:r>
      <w:r w:rsidRPr="005108E4">
        <w:rPr>
          <w:sz w:val="24"/>
        </w:rPr>
        <w:t>Preapproved</w:t>
      </w:r>
      <w:r w:rsidRPr="005108E4">
        <w:rPr>
          <w:spacing w:val="-23"/>
          <w:sz w:val="24"/>
        </w:rPr>
        <w:t xml:space="preserve"> </w:t>
      </w:r>
      <w:r w:rsidRPr="005108E4">
        <w:rPr>
          <w:sz w:val="24"/>
        </w:rPr>
        <w:t>Court Appointee;</w:t>
      </w:r>
    </w:p>
    <w:p w14:paraId="2D1ACE00" w14:textId="77777777" w:rsidR="00DA2759" w:rsidRPr="005108E4" w:rsidRDefault="009A7511">
      <w:pPr>
        <w:pStyle w:val="ListParagraph"/>
        <w:numPr>
          <w:ilvl w:val="4"/>
          <w:numId w:val="48"/>
        </w:numPr>
        <w:tabs>
          <w:tab w:val="left" w:pos="2396"/>
        </w:tabs>
        <w:spacing w:before="2"/>
        <w:ind w:left="2395" w:hanging="361"/>
        <w:rPr>
          <w:sz w:val="24"/>
        </w:rPr>
      </w:pPr>
      <w:r w:rsidRPr="005108E4">
        <w:rPr>
          <w:sz w:val="24"/>
        </w:rPr>
        <w:lastRenderedPageBreak/>
        <w:t>To preapprove, recommend, disqualify, or discipline Court</w:t>
      </w:r>
      <w:r w:rsidRPr="005108E4">
        <w:rPr>
          <w:spacing w:val="-20"/>
          <w:sz w:val="24"/>
        </w:rPr>
        <w:t xml:space="preserve"> </w:t>
      </w:r>
      <w:r w:rsidRPr="005108E4">
        <w:rPr>
          <w:sz w:val="24"/>
        </w:rPr>
        <w:t>Appointees;</w:t>
      </w:r>
    </w:p>
    <w:p w14:paraId="785D9ADB" w14:textId="77777777" w:rsidR="00DA2759" w:rsidRPr="005108E4" w:rsidRDefault="009A7511">
      <w:pPr>
        <w:pStyle w:val="ListParagraph"/>
        <w:numPr>
          <w:ilvl w:val="4"/>
          <w:numId w:val="48"/>
        </w:numPr>
        <w:tabs>
          <w:tab w:val="left" w:pos="2403"/>
        </w:tabs>
        <w:spacing w:before="2" w:line="242" w:lineRule="auto"/>
        <w:ind w:right="117" w:firstLine="0"/>
        <w:rPr>
          <w:sz w:val="24"/>
        </w:rPr>
      </w:pPr>
      <w:r w:rsidRPr="005108E4">
        <w:rPr>
          <w:sz w:val="24"/>
        </w:rPr>
        <w:t>To approve the distribution of escrow funds under 935 CMR 501.105(10) or bond funds under 935 CMR 501.105(16) including, but not limited to, to cover the cost of a Court</w:t>
      </w:r>
      <w:r w:rsidRPr="005108E4">
        <w:rPr>
          <w:spacing w:val="-18"/>
          <w:sz w:val="24"/>
        </w:rPr>
        <w:t xml:space="preserve"> </w:t>
      </w:r>
      <w:r w:rsidRPr="005108E4">
        <w:rPr>
          <w:sz w:val="24"/>
        </w:rPr>
        <w:t>Appointee</w:t>
      </w:r>
      <w:r w:rsidRPr="005108E4">
        <w:rPr>
          <w:spacing w:val="-19"/>
          <w:sz w:val="24"/>
        </w:rPr>
        <w:t xml:space="preserve"> </w:t>
      </w:r>
      <w:r w:rsidRPr="005108E4">
        <w:rPr>
          <w:sz w:val="24"/>
        </w:rPr>
        <w:t>or</w:t>
      </w:r>
      <w:r w:rsidRPr="005108E4">
        <w:rPr>
          <w:spacing w:val="-19"/>
          <w:sz w:val="24"/>
        </w:rPr>
        <w:t xml:space="preserve"> </w:t>
      </w:r>
      <w:r w:rsidRPr="005108E4">
        <w:rPr>
          <w:sz w:val="24"/>
        </w:rPr>
        <w:t>the</w:t>
      </w:r>
      <w:r w:rsidRPr="005108E4">
        <w:rPr>
          <w:spacing w:val="-19"/>
          <w:sz w:val="24"/>
        </w:rPr>
        <w:t xml:space="preserve"> </w:t>
      </w:r>
      <w:r w:rsidRPr="005108E4">
        <w:rPr>
          <w:sz w:val="24"/>
        </w:rPr>
        <w:t>operations</w:t>
      </w:r>
      <w:r w:rsidRPr="005108E4">
        <w:rPr>
          <w:spacing w:val="-18"/>
          <w:sz w:val="24"/>
        </w:rPr>
        <w:t xml:space="preserve"> </w:t>
      </w:r>
      <w:r w:rsidRPr="005108E4">
        <w:rPr>
          <w:sz w:val="24"/>
        </w:rPr>
        <w:t>of</w:t>
      </w:r>
      <w:r w:rsidRPr="005108E4">
        <w:rPr>
          <w:spacing w:val="-16"/>
          <w:sz w:val="24"/>
        </w:rPr>
        <w:t xml:space="preserve"> </w:t>
      </w:r>
      <w:r w:rsidRPr="005108E4">
        <w:rPr>
          <w:sz w:val="24"/>
        </w:rPr>
        <w:t>an</w:t>
      </w:r>
      <w:r w:rsidRPr="005108E4">
        <w:rPr>
          <w:spacing w:val="-16"/>
          <w:sz w:val="24"/>
        </w:rPr>
        <w:t xml:space="preserve"> </w:t>
      </w:r>
      <w:r w:rsidRPr="005108E4">
        <w:rPr>
          <w:sz w:val="24"/>
        </w:rPr>
        <w:t>MTC</w:t>
      </w:r>
      <w:r w:rsidRPr="005108E4">
        <w:rPr>
          <w:spacing w:val="-18"/>
          <w:sz w:val="24"/>
        </w:rPr>
        <w:t xml:space="preserve"> </w:t>
      </w:r>
      <w:r w:rsidRPr="005108E4">
        <w:rPr>
          <w:sz w:val="24"/>
        </w:rPr>
        <w:t>under</w:t>
      </w:r>
      <w:r w:rsidRPr="005108E4">
        <w:rPr>
          <w:spacing w:val="-19"/>
          <w:sz w:val="24"/>
        </w:rPr>
        <w:t xml:space="preserve"> </w:t>
      </w:r>
      <w:r w:rsidRPr="005108E4">
        <w:rPr>
          <w:sz w:val="24"/>
        </w:rPr>
        <w:t>supervision</w:t>
      </w:r>
      <w:r w:rsidRPr="005108E4">
        <w:rPr>
          <w:spacing w:val="-18"/>
          <w:sz w:val="24"/>
        </w:rPr>
        <w:t xml:space="preserve"> </w:t>
      </w:r>
      <w:r w:rsidRPr="005108E4">
        <w:rPr>
          <w:sz w:val="24"/>
        </w:rPr>
        <w:t>subject</w:t>
      </w:r>
      <w:r w:rsidRPr="005108E4">
        <w:rPr>
          <w:spacing w:val="-17"/>
          <w:sz w:val="24"/>
        </w:rPr>
        <w:t xml:space="preserve"> </w:t>
      </w:r>
      <w:r w:rsidRPr="005108E4">
        <w:rPr>
          <w:sz w:val="24"/>
        </w:rPr>
        <w:t>to</w:t>
      </w:r>
      <w:r w:rsidRPr="005108E4">
        <w:rPr>
          <w:spacing w:val="-18"/>
          <w:sz w:val="24"/>
        </w:rPr>
        <w:t xml:space="preserve"> </w:t>
      </w:r>
      <w:r w:rsidRPr="005108E4">
        <w:rPr>
          <w:sz w:val="24"/>
        </w:rPr>
        <w:t>the</w:t>
      </w:r>
      <w:r w:rsidRPr="005108E4">
        <w:rPr>
          <w:spacing w:val="-19"/>
          <w:sz w:val="24"/>
        </w:rPr>
        <w:t xml:space="preserve"> </w:t>
      </w:r>
      <w:r w:rsidRPr="005108E4">
        <w:rPr>
          <w:sz w:val="24"/>
        </w:rPr>
        <w:t>receipt</w:t>
      </w:r>
      <w:r w:rsidRPr="005108E4">
        <w:rPr>
          <w:spacing w:val="-17"/>
          <w:sz w:val="24"/>
        </w:rPr>
        <w:t xml:space="preserve"> </w:t>
      </w:r>
      <w:r w:rsidRPr="005108E4">
        <w:rPr>
          <w:sz w:val="24"/>
        </w:rPr>
        <w:t>of a court order prior to the expenditure of such</w:t>
      </w:r>
      <w:r w:rsidRPr="005108E4">
        <w:rPr>
          <w:spacing w:val="-15"/>
          <w:sz w:val="24"/>
        </w:rPr>
        <w:t xml:space="preserve"> </w:t>
      </w:r>
      <w:r w:rsidRPr="005108E4">
        <w:rPr>
          <w:sz w:val="24"/>
        </w:rPr>
        <w:t>funds;</w:t>
      </w:r>
    </w:p>
    <w:p w14:paraId="3A0AC0FD" w14:textId="77777777" w:rsidR="00DA2759" w:rsidRPr="005108E4" w:rsidRDefault="009A7511">
      <w:pPr>
        <w:pStyle w:val="ListParagraph"/>
        <w:numPr>
          <w:ilvl w:val="4"/>
          <w:numId w:val="48"/>
        </w:numPr>
        <w:tabs>
          <w:tab w:val="left" w:pos="2374"/>
        </w:tabs>
        <w:spacing w:before="4" w:line="244" w:lineRule="auto"/>
        <w:ind w:right="117" w:firstLine="0"/>
        <w:rPr>
          <w:sz w:val="24"/>
        </w:rPr>
      </w:pPr>
      <w:r w:rsidRPr="005108E4">
        <w:rPr>
          <w:sz w:val="24"/>
        </w:rPr>
        <w:t>To</w:t>
      </w:r>
      <w:r w:rsidRPr="005108E4">
        <w:rPr>
          <w:spacing w:val="-11"/>
          <w:sz w:val="24"/>
        </w:rPr>
        <w:t xml:space="preserve"> </w:t>
      </w:r>
      <w:r w:rsidRPr="005108E4">
        <w:rPr>
          <w:sz w:val="24"/>
        </w:rPr>
        <w:t>approve</w:t>
      </w:r>
      <w:r w:rsidRPr="005108E4">
        <w:rPr>
          <w:spacing w:val="-12"/>
          <w:sz w:val="24"/>
        </w:rPr>
        <w:t xml:space="preserve"> </w:t>
      </w:r>
      <w:r w:rsidRPr="005108E4">
        <w:rPr>
          <w:sz w:val="24"/>
        </w:rPr>
        <w:t>the</w:t>
      </w:r>
      <w:r w:rsidRPr="005108E4">
        <w:rPr>
          <w:spacing w:val="-12"/>
          <w:sz w:val="24"/>
        </w:rPr>
        <w:t xml:space="preserve"> </w:t>
      </w:r>
      <w:r w:rsidRPr="005108E4">
        <w:rPr>
          <w:sz w:val="24"/>
        </w:rPr>
        <w:t>use</w:t>
      </w:r>
      <w:r w:rsidRPr="005108E4">
        <w:rPr>
          <w:spacing w:val="-11"/>
          <w:sz w:val="24"/>
        </w:rPr>
        <w:t xml:space="preserve"> </w:t>
      </w:r>
      <w:r w:rsidRPr="005108E4">
        <w:rPr>
          <w:sz w:val="24"/>
        </w:rPr>
        <w:t>of</w:t>
      </w:r>
      <w:r w:rsidRPr="005108E4">
        <w:rPr>
          <w:spacing w:val="-11"/>
          <w:sz w:val="24"/>
        </w:rPr>
        <w:t xml:space="preserve"> </w:t>
      </w:r>
      <w:r w:rsidRPr="005108E4">
        <w:rPr>
          <w:sz w:val="24"/>
        </w:rPr>
        <w:t>additional</w:t>
      </w:r>
      <w:r w:rsidRPr="005108E4">
        <w:rPr>
          <w:spacing w:val="-10"/>
          <w:sz w:val="24"/>
        </w:rPr>
        <w:t xml:space="preserve"> </w:t>
      </w:r>
      <w:r w:rsidRPr="005108E4">
        <w:rPr>
          <w:sz w:val="24"/>
        </w:rPr>
        <w:t>funds</w:t>
      </w:r>
      <w:r w:rsidRPr="005108E4">
        <w:rPr>
          <w:spacing w:val="-11"/>
          <w:sz w:val="24"/>
        </w:rPr>
        <w:t xml:space="preserve"> </w:t>
      </w:r>
      <w:r w:rsidRPr="005108E4">
        <w:rPr>
          <w:sz w:val="24"/>
        </w:rPr>
        <w:t>subject</w:t>
      </w:r>
      <w:r w:rsidRPr="005108E4">
        <w:rPr>
          <w:spacing w:val="-9"/>
          <w:sz w:val="24"/>
        </w:rPr>
        <w:t xml:space="preserve"> </w:t>
      </w:r>
      <w:r w:rsidRPr="005108E4">
        <w:rPr>
          <w:sz w:val="24"/>
        </w:rPr>
        <w:t>to</w:t>
      </w:r>
      <w:r w:rsidRPr="005108E4">
        <w:rPr>
          <w:spacing w:val="-11"/>
          <w:sz w:val="24"/>
        </w:rPr>
        <w:t xml:space="preserve"> </w:t>
      </w:r>
      <w:r w:rsidRPr="005108E4">
        <w:rPr>
          <w:sz w:val="24"/>
        </w:rPr>
        <w:t>the</w:t>
      </w:r>
      <w:r w:rsidRPr="005108E4">
        <w:rPr>
          <w:spacing w:val="-12"/>
          <w:sz w:val="24"/>
        </w:rPr>
        <w:t xml:space="preserve"> </w:t>
      </w:r>
      <w:r w:rsidRPr="005108E4">
        <w:rPr>
          <w:sz w:val="24"/>
        </w:rPr>
        <w:t>receipt</w:t>
      </w:r>
      <w:r w:rsidRPr="005108E4">
        <w:rPr>
          <w:spacing w:val="-10"/>
          <w:sz w:val="24"/>
        </w:rPr>
        <w:t xml:space="preserve"> </w:t>
      </w:r>
      <w:r w:rsidRPr="005108E4">
        <w:rPr>
          <w:sz w:val="24"/>
        </w:rPr>
        <w:t>of</w:t>
      </w:r>
      <w:r w:rsidRPr="005108E4">
        <w:rPr>
          <w:spacing w:val="-10"/>
          <w:sz w:val="24"/>
        </w:rPr>
        <w:t xml:space="preserve"> </w:t>
      </w:r>
      <w:r w:rsidRPr="005108E4">
        <w:rPr>
          <w:sz w:val="24"/>
        </w:rPr>
        <w:t>a</w:t>
      </w:r>
      <w:r w:rsidRPr="005108E4">
        <w:rPr>
          <w:spacing w:val="-12"/>
          <w:sz w:val="24"/>
        </w:rPr>
        <w:t xml:space="preserve"> </w:t>
      </w:r>
      <w:r w:rsidRPr="005108E4">
        <w:rPr>
          <w:sz w:val="24"/>
        </w:rPr>
        <w:t>court</w:t>
      </w:r>
      <w:r w:rsidRPr="005108E4">
        <w:rPr>
          <w:spacing w:val="-10"/>
          <w:sz w:val="24"/>
        </w:rPr>
        <w:t xml:space="preserve"> </w:t>
      </w:r>
      <w:r w:rsidRPr="005108E4">
        <w:rPr>
          <w:sz w:val="24"/>
        </w:rPr>
        <w:t>order</w:t>
      </w:r>
      <w:r w:rsidRPr="005108E4">
        <w:rPr>
          <w:spacing w:val="-14"/>
          <w:sz w:val="24"/>
        </w:rPr>
        <w:t xml:space="preserve"> </w:t>
      </w:r>
      <w:r w:rsidRPr="005108E4">
        <w:rPr>
          <w:sz w:val="24"/>
        </w:rPr>
        <w:t>prior</w:t>
      </w:r>
      <w:r w:rsidRPr="005108E4">
        <w:rPr>
          <w:spacing w:val="-10"/>
          <w:sz w:val="24"/>
        </w:rPr>
        <w:t xml:space="preserve"> </w:t>
      </w:r>
      <w:r w:rsidRPr="005108E4">
        <w:rPr>
          <w:sz w:val="24"/>
        </w:rPr>
        <w:t>to the expenditure of such</w:t>
      </w:r>
      <w:r w:rsidRPr="005108E4">
        <w:rPr>
          <w:spacing w:val="-7"/>
          <w:sz w:val="24"/>
        </w:rPr>
        <w:t xml:space="preserve"> </w:t>
      </w:r>
      <w:r w:rsidRPr="005108E4">
        <w:rPr>
          <w:sz w:val="24"/>
        </w:rPr>
        <w:t>funds;</w:t>
      </w:r>
    </w:p>
    <w:p w14:paraId="499A8672" w14:textId="77777777" w:rsidR="00DA2759" w:rsidRPr="005108E4" w:rsidRDefault="009A7511">
      <w:pPr>
        <w:pStyle w:val="ListParagraph"/>
        <w:numPr>
          <w:ilvl w:val="4"/>
          <w:numId w:val="48"/>
        </w:numPr>
        <w:tabs>
          <w:tab w:val="left" w:pos="2352"/>
        </w:tabs>
        <w:spacing w:line="242" w:lineRule="auto"/>
        <w:ind w:right="117" w:firstLine="0"/>
        <w:rPr>
          <w:sz w:val="24"/>
        </w:rPr>
      </w:pPr>
      <w:r w:rsidRPr="005108E4">
        <w:rPr>
          <w:sz w:val="24"/>
        </w:rPr>
        <w:t>To</w:t>
      </w:r>
      <w:r w:rsidRPr="005108E4">
        <w:rPr>
          <w:spacing w:val="-21"/>
          <w:sz w:val="24"/>
        </w:rPr>
        <w:t xml:space="preserve"> </w:t>
      </w:r>
      <w:r w:rsidRPr="005108E4">
        <w:rPr>
          <w:sz w:val="24"/>
        </w:rPr>
        <w:t>preapprove</w:t>
      </w:r>
      <w:r w:rsidRPr="005108E4">
        <w:rPr>
          <w:spacing w:val="-21"/>
          <w:sz w:val="24"/>
        </w:rPr>
        <w:t xml:space="preserve"> </w:t>
      </w:r>
      <w:r w:rsidRPr="005108E4">
        <w:rPr>
          <w:sz w:val="24"/>
        </w:rPr>
        <w:t>or</w:t>
      </w:r>
      <w:r w:rsidRPr="005108E4">
        <w:rPr>
          <w:spacing w:val="-21"/>
          <w:sz w:val="24"/>
        </w:rPr>
        <w:t xml:space="preserve"> </w:t>
      </w:r>
      <w:r w:rsidRPr="005108E4">
        <w:rPr>
          <w:sz w:val="24"/>
        </w:rPr>
        <w:t>approve</w:t>
      </w:r>
      <w:r w:rsidRPr="005108E4">
        <w:rPr>
          <w:spacing w:val="-20"/>
          <w:sz w:val="24"/>
        </w:rPr>
        <w:t xml:space="preserve"> </w:t>
      </w:r>
      <w:r w:rsidRPr="005108E4">
        <w:rPr>
          <w:sz w:val="24"/>
        </w:rPr>
        <w:t>certain</w:t>
      </w:r>
      <w:r w:rsidRPr="005108E4">
        <w:rPr>
          <w:spacing w:val="-21"/>
          <w:sz w:val="24"/>
        </w:rPr>
        <w:t xml:space="preserve"> </w:t>
      </w:r>
      <w:r w:rsidRPr="005108E4">
        <w:rPr>
          <w:sz w:val="24"/>
        </w:rPr>
        <w:t>transactions;</w:t>
      </w:r>
      <w:r w:rsidRPr="005108E4">
        <w:rPr>
          <w:spacing w:val="-19"/>
          <w:sz w:val="24"/>
        </w:rPr>
        <w:t xml:space="preserve"> </w:t>
      </w:r>
      <w:r w:rsidRPr="005108E4">
        <w:rPr>
          <w:sz w:val="24"/>
        </w:rPr>
        <w:t>provided,</w:t>
      </w:r>
      <w:r w:rsidRPr="005108E4">
        <w:rPr>
          <w:spacing w:val="-18"/>
          <w:sz w:val="24"/>
        </w:rPr>
        <w:t xml:space="preserve"> </w:t>
      </w:r>
      <w:r w:rsidRPr="005108E4">
        <w:rPr>
          <w:sz w:val="24"/>
        </w:rPr>
        <w:t>however,</w:t>
      </w:r>
      <w:r w:rsidRPr="005108E4">
        <w:rPr>
          <w:spacing w:val="-18"/>
          <w:sz w:val="24"/>
        </w:rPr>
        <w:t xml:space="preserve"> </w:t>
      </w:r>
      <w:r w:rsidRPr="005108E4">
        <w:rPr>
          <w:sz w:val="24"/>
        </w:rPr>
        <w:t>any</w:t>
      </w:r>
      <w:r w:rsidRPr="005108E4">
        <w:rPr>
          <w:spacing w:val="-27"/>
          <w:sz w:val="24"/>
        </w:rPr>
        <w:t xml:space="preserve"> </w:t>
      </w:r>
      <w:r w:rsidRPr="005108E4">
        <w:rPr>
          <w:sz w:val="24"/>
        </w:rPr>
        <w:t>change</w:t>
      </w:r>
      <w:r w:rsidRPr="005108E4">
        <w:rPr>
          <w:spacing w:val="-21"/>
          <w:sz w:val="24"/>
        </w:rPr>
        <w:t xml:space="preserve"> </w:t>
      </w:r>
      <w:r w:rsidRPr="005108E4">
        <w:rPr>
          <w:sz w:val="24"/>
        </w:rPr>
        <w:t>in</w:t>
      </w:r>
      <w:r w:rsidRPr="005108E4">
        <w:rPr>
          <w:spacing w:val="-20"/>
          <w:sz w:val="24"/>
        </w:rPr>
        <w:t xml:space="preserve"> </w:t>
      </w:r>
      <w:r w:rsidRPr="005108E4">
        <w:rPr>
          <w:sz w:val="24"/>
        </w:rPr>
        <w:t>the ownership or control under 935 CMR 501.104(1) shall be considered by the Commission;</w:t>
      </w:r>
      <w:r w:rsidRPr="005108E4">
        <w:rPr>
          <w:spacing w:val="-1"/>
          <w:sz w:val="24"/>
        </w:rPr>
        <w:t xml:space="preserve"> </w:t>
      </w:r>
      <w:r w:rsidRPr="005108E4">
        <w:rPr>
          <w:sz w:val="24"/>
        </w:rPr>
        <w:t>or</w:t>
      </w:r>
    </w:p>
    <w:p w14:paraId="4824A9C4" w14:textId="77777777" w:rsidR="00DA2759" w:rsidRPr="005108E4" w:rsidRDefault="009A7511">
      <w:pPr>
        <w:pStyle w:val="ListParagraph"/>
        <w:numPr>
          <w:ilvl w:val="4"/>
          <w:numId w:val="48"/>
        </w:numPr>
        <w:tabs>
          <w:tab w:val="left" w:pos="2367"/>
        </w:tabs>
        <w:spacing w:line="242" w:lineRule="auto"/>
        <w:ind w:right="110" w:firstLine="0"/>
        <w:rPr>
          <w:sz w:val="24"/>
        </w:rPr>
      </w:pPr>
      <w:r w:rsidRPr="005108E4">
        <w:rPr>
          <w:sz w:val="24"/>
        </w:rPr>
        <w:t>To</w:t>
      </w:r>
      <w:r w:rsidRPr="005108E4">
        <w:rPr>
          <w:spacing w:val="-14"/>
          <w:sz w:val="24"/>
        </w:rPr>
        <w:t xml:space="preserve"> </w:t>
      </w:r>
      <w:r w:rsidRPr="005108E4">
        <w:rPr>
          <w:sz w:val="24"/>
        </w:rPr>
        <w:t>impose</w:t>
      </w:r>
      <w:r w:rsidRPr="005108E4">
        <w:rPr>
          <w:spacing w:val="-14"/>
          <w:sz w:val="24"/>
        </w:rPr>
        <w:t xml:space="preserve"> </w:t>
      </w:r>
      <w:r w:rsidRPr="005108E4">
        <w:rPr>
          <w:sz w:val="24"/>
        </w:rPr>
        <w:t>fines</w:t>
      </w:r>
      <w:r w:rsidRPr="005108E4">
        <w:rPr>
          <w:spacing w:val="-12"/>
          <w:sz w:val="24"/>
        </w:rPr>
        <w:t xml:space="preserve"> </w:t>
      </w:r>
      <w:r w:rsidRPr="005108E4">
        <w:rPr>
          <w:sz w:val="24"/>
        </w:rPr>
        <w:t>or</w:t>
      </w:r>
      <w:r w:rsidRPr="005108E4">
        <w:rPr>
          <w:spacing w:val="-12"/>
          <w:sz w:val="24"/>
        </w:rPr>
        <w:t xml:space="preserve"> </w:t>
      </w:r>
      <w:r w:rsidRPr="005108E4">
        <w:rPr>
          <w:sz w:val="24"/>
        </w:rPr>
        <w:t>other</w:t>
      </w:r>
      <w:r w:rsidRPr="005108E4">
        <w:rPr>
          <w:spacing w:val="-11"/>
          <w:sz w:val="24"/>
        </w:rPr>
        <w:t xml:space="preserve"> </w:t>
      </w:r>
      <w:r w:rsidRPr="005108E4">
        <w:rPr>
          <w:sz w:val="24"/>
        </w:rPr>
        <w:t>disciplinary</w:t>
      </w:r>
      <w:r w:rsidRPr="005108E4">
        <w:rPr>
          <w:spacing w:val="-18"/>
          <w:sz w:val="24"/>
        </w:rPr>
        <w:t xml:space="preserve"> </w:t>
      </w:r>
      <w:r w:rsidRPr="005108E4">
        <w:rPr>
          <w:sz w:val="24"/>
        </w:rPr>
        <w:t>action</w:t>
      </w:r>
      <w:r w:rsidRPr="005108E4">
        <w:rPr>
          <w:spacing w:val="-12"/>
          <w:sz w:val="24"/>
        </w:rPr>
        <w:t xml:space="preserve"> </w:t>
      </w:r>
      <w:r w:rsidRPr="005108E4">
        <w:rPr>
          <w:sz w:val="24"/>
        </w:rPr>
        <w:t>under</w:t>
      </w:r>
      <w:r w:rsidRPr="005108E4">
        <w:rPr>
          <w:spacing w:val="-12"/>
          <w:sz w:val="24"/>
        </w:rPr>
        <w:t xml:space="preserve"> </w:t>
      </w:r>
      <w:r w:rsidRPr="005108E4">
        <w:rPr>
          <w:sz w:val="24"/>
        </w:rPr>
        <w:t>935</w:t>
      </w:r>
      <w:r w:rsidRPr="005108E4">
        <w:rPr>
          <w:spacing w:val="-11"/>
          <w:sz w:val="24"/>
        </w:rPr>
        <w:t xml:space="preserve"> </w:t>
      </w:r>
      <w:r w:rsidRPr="005108E4">
        <w:rPr>
          <w:sz w:val="24"/>
        </w:rPr>
        <w:t>CMR</w:t>
      </w:r>
      <w:r w:rsidRPr="005108E4">
        <w:rPr>
          <w:spacing w:val="-11"/>
          <w:sz w:val="24"/>
        </w:rPr>
        <w:t xml:space="preserve"> </w:t>
      </w:r>
      <w:r w:rsidRPr="005108E4">
        <w:rPr>
          <w:sz w:val="24"/>
        </w:rPr>
        <w:t>501.500,</w:t>
      </w:r>
      <w:r w:rsidRPr="005108E4">
        <w:rPr>
          <w:spacing w:val="-13"/>
          <w:sz w:val="24"/>
        </w:rPr>
        <w:t xml:space="preserve"> </w:t>
      </w:r>
      <w:r w:rsidRPr="005108E4">
        <w:rPr>
          <w:sz w:val="24"/>
        </w:rPr>
        <w:t>however,</w:t>
      </w:r>
      <w:r w:rsidRPr="005108E4">
        <w:rPr>
          <w:spacing w:val="-14"/>
          <w:sz w:val="24"/>
        </w:rPr>
        <w:t xml:space="preserve"> </w:t>
      </w:r>
      <w:r w:rsidRPr="005108E4">
        <w:rPr>
          <w:sz w:val="24"/>
        </w:rPr>
        <w:t>any suspension or revocation of a License under 935 CMR 501.450 shall be considered by the</w:t>
      </w:r>
      <w:r w:rsidRPr="005108E4">
        <w:rPr>
          <w:spacing w:val="-3"/>
          <w:sz w:val="24"/>
        </w:rPr>
        <w:t xml:space="preserve"> </w:t>
      </w:r>
      <w:r w:rsidRPr="005108E4">
        <w:rPr>
          <w:sz w:val="24"/>
        </w:rPr>
        <w:t>Commission.</w:t>
      </w:r>
    </w:p>
    <w:p w14:paraId="4191A2B0" w14:textId="77777777" w:rsidR="00DA2759" w:rsidRPr="005108E4" w:rsidRDefault="009A7511">
      <w:pPr>
        <w:pStyle w:val="ListParagraph"/>
        <w:numPr>
          <w:ilvl w:val="3"/>
          <w:numId w:val="48"/>
        </w:numPr>
        <w:tabs>
          <w:tab w:val="left" w:pos="2120"/>
        </w:tabs>
        <w:spacing w:before="1"/>
        <w:ind w:left="2119" w:hanging="445"/>
        <w:rPr>
          <w:sz w:val="24"/>
        </w:rPr>
      </w:pPr>
      <w:r w:rsidRPr="005108E4">
        <w:rPr>
          <w:sz w:val="24"/>
          <w:u w:val="single"/>
        </w:rPr>
        <w:t>Notice to the</w:t>
      </w:r>
      <w:r w:rsidRPr="005108E4">
        <w:rPr>
          <w:spacing w:val="-6"/>
          <w:sz w:val="24"/>
          <w:u w:val="single"/>
        </w:rPr>
        <w:t xml:space="preserve"> </w:t>
      </w:r>
      <w:r w:rsidRPr="005108E4">
        <w:rPr>
          <w:sz w:val="24"/>
          <w:u w:val="single"/>
        </w:rPr>
        <w:t>Commission</w:t>
      </w:r>
      <w:r w:rsidRPr="005108E4">
        <w:rPr>
          <w:sz w:val="24"/>
        </w:rPr>
        <w:t>.</w:t>
      </w:r>
    </w:p>
    <w:p w14:paraId="0B1B15A7" w14:textId="77777777" w:rsidR="00DA2759" w:rsidRPr="005108E4" w:rsidRDefault="009A7511">
      <w:pPr>
        <w:pStyle w:val="ListParagraph"/>
        <w:numPr>
          <w:ilvl w:val="4"/>
          <w:numId w:val="48"/>
        </w:numPr>
        <w:tabs>
          <w:tab w:val="left" w:pos="2417"/>
        </w:tabs>
        <w:spacing w:before="5" w:line="242" w:lineRule="auto"/>
        <w:ind w:right="116" w:firstLine="0"/>
        <w:rPr>
          <w:sz w:val="24"/>
        </w:rPr>
      </w:pPr>
      <w:r w:rsidRPr="005108E4">
        <w:rPr>
          <w:sz w:val="24"/>
        </w:rPr>
        <w:t>A Licensee or Person or Entity Having Direct or Indirect Control over a Licensee shall</w:t>
      </w:r>
      <w:r w:rsidRPr="005108E4">
        <w:rPr>
          <w:spacing w:val="-8"/>
          <w:sz w:val="24"/>
        </w:rPr>
        <w:t xml:space="preserve"> </w:t>
      </w:r>
      <w:r w:rsidRPr="005108E4">
        <w:rPr>
          <w:sz w:val="24"/>
        </w:rPr>
        <w:t>provide</w:t>
      </w:r>
      <w:r w:rsidRPr="005108E4">
        <w:rPr>
          <w:spacing w:val="-9"/>
          <w:sz w:val="24"/>
        </w:rPr>
        <w:t xml:space="preserve"> </w:t>
      </w:r>
      <w:r w:rsidRPr="005108E4">
        <w:rPr>
          <w:sz w:val="24"/>
        </w:rPr>
        <w:t>notice</w:t>
      </w:r>
      <w:r w:rsidRPr="005108E4">
        <w:rPr>
          <w:spacing w:val="-12"/>
          <w:sz w:val="24"/>
        </w:rPr>
        <w:t xml:space="preserve"> </w:t>
      </w:r>
      <w:r w:rsidRPr="005108E4">
        <w:rPr>
          <w:sz w:val="24"/>
        </w:rPr>
        <w:t>to</w:t>
      </w:r>
      <w:r w:rsidRPr="005108E4">
        <w:rPr>
          <w:spacing w:val="-10"/>
          <w:sz w:val="24"/>
        </w:rPr>
        <w:t xml:space="preserve"> </w:t>
      </w:r>
      <w:r w:rsidRPr="005108E4">
        <w:rPr>
          <w:sz w:val="24"/>
        </w:rPr>
        <w:t>the</w:t>
      </w:r>
      <w:r w:rsidRPr="005108E4">
        <w:rPr>
          <w:spacing w:val="-12"/>
          <w:sz w:val="24"/>
        </w:rPr>
        <w:t xml:space="preserve"> </w:t>
      </w:r>
      <w:r w:rsidRPr="005108E4">
        <w:rPr>
          <w:sz w:val="24"/>
        </w:rPr>
        <w:t>Commission</w:t>
      </w:r>
      <w:r w:rsidRPr="005108E4">
        <w:rPr>
          <w:spacing w:val="-11"/>
          <w:sz w:val="24"/>
        </w:rPr>
        <w:t xml:space="preserve"> </w:t>
      </w:r>
      <w:r w:rsidRPr="005108E4">
        <w:rPr>
          <w:sz w:val="24"/>
        </w:rPr>
        <w:t>of</w:t>
      </w:r>
      <w:r w:rsidRPr="005108E4">
        <w:rPr>
          <w:spacing w:val="-10"/>
          <w:sz w:val="24"/>
        </w:rPr>
        <w:t xml:space="preserve"> </w:t>
      </w:r>
      <w:r w:rsidRPr="005108E4">
        <w:rPr>
          <w:sz w:val="24"/>
        </w:rPr>
        <w:t>a</w:t>
      </w:r>
      <w:r w:rsidRPr="005108E4">
        <w:rPr>
          <w:spacing w:val="-12"/>
          <w:sz w:val="24"/>
        </w:rPr>
        <w:t xml:space="preserve"> </w:t>
      </w:r>
      <w:r w:rsidRPr="005108E4">
        <w:rPr>
          <w:sz w:val="24"/>
        </w:rPr>
        <w:t>petition</w:t>
      </w:r>
      <w:r w:rsidRPr="005108E4">
        <w:rPr>
          <w:spacing w:val="-11"/>
          <w:sz w:val="24"/>
        </w:rPr>
        <w:t xml:space="preserve"> </w:t>
      </w:r>
      <w:r w:rsidRPr="005108E4">
        <w:rPr>
          <w:sz w:val="24"/>
        </w:rPr>
        <w:t>or</w:t>
      </w:r>
      <w:r w:rsidRPr="005108E4">
        <w:rPr>
          <w:spacing w:val="-10"/>
          <w:sz w:val="24"/>
        </w:rPr>
        <w:t xml:space="preserve"> </w:t>
      </w:r>
      <w:r w:rsidRPr="005108E4">
        <w:rPr>
          <w:sz w:val="24"/>
        </w:rPr>
        <w:t>Court</w:t>
      </w:r>
      <w:r w:rsidRPr="005108E4">
        <w:rPr>
          <w:spacing w:val="-10"/>
          <w:sz w:val="24"/>
        </w:rPr>
        <w:t xml:space="preserve"> </w:t>
      </w:r>
      <w:r w:rsidRPr="005108E4">
        <w:rPr>
          <w:sz w:val="24"/>
        </w:rPr>
        <w:t>Supervised</w:t>
      </w:r>
      <w:r w:rsidRPr="005108E4">
        <w:rPr>
          <w:spacing w:val="-11"/>
          <w:sz w:val="24"/>
        </w:rPr>
        <w:t xml:space="preserve"> </w:t>
      </w:r>
      <w:r w:rsidRPr="005108E4">
        <w:rPr>
          <w:sz w:val="24"/>
        </w:rPr>
        <w:t>Proceeding</w:t>
      </w:r>
      <w:r w:rsidRPr="005108E4">
        <w:rPr>
          <w:spacing w:val="-12"/>
          <w:sz w:val="24"/>
        </w:rPr>
        <w:t xml:space="preserve"> </w:t>
      </w:r>
      <w:r w:rsidRPr="005108E4">
        <w:rPr>
          <w:sz w:val="24"/>
        </w:rPr>
        <w:t>or any other proceeding implicating 935 CMR</w:t>
      </w:r>
      <w:r w:rsidRPr="005108E4">
        <w:rPr>
          <w:spacing w:val="-19"/>
          <w:sz w:val="24"/>
        </w:rPr>
        <w:t xml:space="preserve"> </w:t>
      </w:r>
      <w:r w:rsidRPr="005108E4">
        <w:rPr>
          <w:sz w:val="24"/>
        </w:rPr>
        <w:t>501.000:</w:t>
      </w:r>
    </w:p>
    <w:p w14:paraId="291A67BC" w14:textId="77777777" w:rsidR="00DA2759" w:rsidRPr="005108E4" w:rsidRDefault="009A7511">
      <w:pPr>
        <w:pStyle w:val="ListParagraph"/>
        <w:numPr>
          <w:ilvl w:val="5"/>
          <w:numId w:val="48"/>
        </w:numPr>
        <w:tabs>
          <w:tab w:val="left" w:pos="2777"/>
        </w:tabs>
        <w:spacing w:before="1" w:line="244" w:lineRule="auto"/>
        <w:ind w:right="117" w:firstLine="0"/>
        <w:rPr>
          <w:sz w:val="24"/>
        </w:rPr>
      </w:pPr>
      <w:r w:rsidRPr="005108E4">
        <w:rPr>
          <w:sz w:val="24"/>
        </w:rPr>
        <w:t xml:space="preserve">Five business </w:t>
      </w:r>
      <w:r w:rsidRPr="005108E4">
        <w:rPr>
          <w:spacing w:val="-3"/>
          <w:sz w:val="24"/>
        </w:rPr>
        <w:t xml:space="preserve">days </w:t>
      </w:r>
      <w:r w:rsidRPr="005108E4">
        <w:rPr>
          <w:sz w:val="24"/>
        </w:rPr>
        <w:t>prior to the Licensee or Person or Entity Having Direct or Indirect Control filing a petition;</w:t>
      </w:r>
      <w:r w:rsidRPr="005108E4">
        <w:rPr>
          <w:spacing w:val="-7"/>
          <w:sz w:val="24"/>
        </w:rPr>
        <w:t xml:space="preserve"> </w:t>
      </w:r>
      <w:r w:rsidRPr="005108E4">
        <w:rPr>
          <w:sz w:val="24"/>
        </w:rPr>
        <w:t>or</w:t>
      </w:r>
    </w:p>
    <w:p w14:paraId="750A5662" w14:textId="77777777" w:rsidR="00DA2759" w:rsidRPr="005108E4" w:rsidRDefault="009A7511">
      <w:pPr>
        <w:pStyle w:val="ListParagraph"/>
        <w:numPr>
          <w:ilvl w:val="5"/>
          <w:numId w:val="48"/>
        </w:numPr>
        <w:tabs>
          <w:tab w:val="left" w:pos="2712"/>
        </w:tabs>
        <w:spacing w:line="244" w:lineRule="auto"/>
        <w:ind w:right="117" w:firstLine="0"/>
        <w:rPr>
          <w:sz w:val="24"/>
        </w:rPr>
      </w:pPr>
      <w:r w:rsidRPr="005108E4">
        <w:rPr>
          <w:sz w:val="24"/>
        </w:rPr>
        <w:t>On</w:t>
      </w:r>
      <w:r w:rsidRPr="005108E4">
        <w:rPr>
          <w:spacing w:val="-18"/>
          <w:sz w:val="24"/>
        </w:rPr>
        <w:t xml:space="preserve"> </w:t>
      </w:r>
      <w:r w:rsidRPr="005108E4">
        <w:rPr>
          <w:sz w:val="24"/>
        </w:rPr>
        <w:t>receipt</w:t>
      </w:r>
      <w:r w:rsidRPr="005108E4">
        <w:rPr>
          <w:spacing w:val="-17"/>
          <w:sz w:val="24"/>
        </w:rPr>
        <w:t xml:space="preserve"> </w:t>
      </w:r>
      <w:r w:rsidRPr="005108E4">
        <w:rPr>
          <w:sz w:val="24"/>
        </w:rPr>
        <w:t>of</w:t>
      </w:r>
      <w:r w:rsidRPr="005108E4">
        <w:rPr>
          <w:spacing w:val="-15"/>
          <w:sz w:val="24"/>
        </w:rPr>
        <w:t xml:space="preserve"> </w:t>
      </w:r>
      <w:r w:rsidRPr="005108E4">
        <w:rPr>
          <w:sz w:val="24"/>
        </w:rPr>
        <w:t>notice</w:t>
      </w:r>
      <w:r w:rsidRPr="005108E4">
        <w:rPr>
          <w:spacing w:val="-17"/>
          <w:sz w:val="24"/>
        </w:rPr>
        <w:t xml:space="preserve"> </w:t>
      </w:r>
      <w:r w:rsidRPr="005108E4">
        <w:rPr>
          <w:sz w:val="24"/>
        </w:rPr>
        <w:t>that</w:t>
      </w:r>
      <w:r w:rsidRPr="005108E4">
        <w:rPr>
          <w:spacing w:val="-15"/>
          <w:sz w:val="24"/>
        </w:rPr>
        <w:t xml:space="preserve"> </w:t>
      </w:r>
      <w:r w:rsidRPr="005108E4">
        <w:rPr>
          <w:sz w:val="24"/>
        </w:rPr>
        <w:t>a</w:t>
      </w:r>
      <w:r w:rsidRPr="005108E4">
        <w:rPr>
          <w:spacing w:val="-16"/>
          <w:sz w:val="24"/>
        </w:rPr>
        <w:t xml:space="preserve"> </w:t>
      </w:r>
      <w:r w:rsidRPr="005108E4">
        <w:rPr>
          <w:sz w:val="24"/>
        </w:rPr>
        <w:t>petition</w:t>
      </w:r>
      <w:r w:rsidRPr="005108E4">
        <w:rPr>
          <w:spacing w:val="-16"/>
          <w:sz w:val="24"/>
        </w:rPr>
        <w:t xml:space="preserve"> </w:t>
      </w:r>
      <w:r w:rsidRPr="005108E4">
        <w:rPr>
          <w:sz w:val="24"/>
        </w:rPr>
        <w:t>was</w:t>
      </w:r>
      <w:r w:rsidRPr="005108E4">
        <w:rPr>
          <w:spacing w:val="-15"/>
          <w:sz w:val="24"/>
        </w:rPr>
        <w:t xml:space="preserve"> </w:t>
      </w:r>
      <w:r w:rsidRPr="005108E4">
        <w:rPr>
          <w:sz w:val="24"/>
        </w:rPr>
        <w:t>filed</w:t>
      </w:r>
      <w:r w:rsidRPr="005108E4">
        <w:rPr>
          <w:spacing w:val="-15"/>
          <w:sz w:val="24"/>
        </w:rPr>
        <w:t xml:space="preserve"> </w:t>
      </w:r>
      <w:r w:rsidRPr="005108E4">
        <w:rPr>
          <w:sz w:val="24"/>
        </w:rPr>
        <w:t>or</w:t>
      </w:r>
      <w:r w:rsidRPr="005108E4">
        <w:rPr>
          <w:spacing w:val="-16"/>
          <w:sz w:val="24"/>
        </w:rPr>
        <w:t xml:space="preserve"> </w:t>
      </w:r>
      <w:r w:rsidRPr="005108E4">
        <w:rPr>
          <w:sz w:val="24"/>
        </w:rPr>
        <w:t>of</w:t>
      </w:r>
      <w:r w:rsidRPr="005108E4">
        <w:rPr>
          <w:spacing w:val="-15"/>
          <w:sz w:val="24"/>
        </w:rPr>
        <w:t xml:space="preserve"> </w:t>
      </w:r>
      <w:r w:rsidRPr="005108E4">
        <w:rPr>
          <w:sz w:val="24"/>
        </w:rPr>
        <w:t>an</w:t>
      </w:r>
      <w:r w:rsidRPr="005108E4">
        <w:rPr>
          <w:spacing w:val="-16"/>
          <w:sz w:val="24"/>
        </w:rPr>
        <w:t xml:space="preserve"> </w:t>
      </w:r>
      <w:r w:rsidRPr="005108E4">
        <w:rPr>
          <w:sz w:val="24"/>
        </w:rPr>
        <w:t>imminent</w:t>
      </w:r>
      <w:r w:rsidRPr="005108E4">
        <w:rPr>
          <w:spacing w:val="-15"/>
          <w:sz w:val="24"/>
        </w:rPr>
        <w:t xml:space="preserve"> </w:t>
      </w:r>
      <w:r w:rsidRPr="005108E4">
        <w:rPr>
          <w:sz w:val="24"/>
        </w:rPr>
        <w:t>threat</w:t>
      </w:r>
      <w:r w:rsidRPr="005108E4">
        <w:rPr>
          <w:spacing w:val="-15"/>
          <w:sz w:val="24"/>
        </w:rPr>
        <w:t xml:space="preserve"> </w:t>
      </w:r>
      <w:r w:rsidRPr="005108E4">
        <w:rPr>
          <w:sz w:val="24"/>
        </w:rPr>
        <w:t>of</w:t>
      </w:r>
      <w:r w:rsidRPr="005108E4">
        <w:rPr>
          <w:spacing w:val="-18"/>
          <w:sz w:val="24"/>
        </w:rPr>
        <w:t xml:space="preserve"> </w:t>
      </w:r>
      <w:r w:rsidRPr="005108E4">
        <w:rPr>
          <w:sz w:val="24"/>
        </w:rPr>
        <w:t>litigation that could lead to the appointment of a Court</w:t>
      </w:r>
      <w:r w:rsidRPr="005108E4">
        <w:rPr>
          <w:spacing w:val="-14"/>
          <w:sz w:val="24"/>
        </w:rPr>
        <w:t xml:space="preserve"> </w:t>
      </w:r>
      <w:r w:rsidRPr="005108E4">
        <w:rPr>
          <w:sz w:val="24"/>
        </w:rPr>
        <w:t>Appointee.</w:t>
      </w:r>
    </w:p>
    <w:p w14:paraId="28A0EB8F" w14:textId="77777777" w:rsidR="00DA2759" w:rsidRPr="005108E4" w:rsidRDefault="009A7511">
      <w:pPr>
        <w:pStyle w:val="ListParagraph"/>
        <w:numPr>
          <w:ilvl w:val="4"/>
          <w:numId w:val="48"/>
        </w:numPr>
        <w:tabs>
          <w:tab w:val="left" w:pos="2453"/>
        </w:tabs>
        <w:spacing w:line="242" w:lineRule="auto"/>
        <w:ind w:right="117" w:firstLine="0"/>
        <w:rPr>
          <w:sz w:val="24"/>
        </w:rPr>
      </w:pPr>
      <w:r w:rsidRPr="005108E4">
        <w:rPr>
          <w:sz w:val="24"/>
        </w:rPr>
        <w:t>Notice to the Commission shall include a copy of the relevant communications, petition, pleadings and supporting documents, and shall be sent electronically to</w:t>
      </w:r>
      <w:hyperlink r:id="rId19">
        <w:r w:rsidRPr="005108E4">
          <w:rPr>
            <w:color w:val="0000FF"/>
            <w:sz w:val="24"/>
            <w:u w:val="single" w:color="0000FF"/>
          </w:rPr>
          <w:t xml:space="preserve"> Commission@CCCMass.Com</w:t>
        </w:r>
        <w:r w:rsidRPr="005108E4">
          <w:rPr>
            <w:color w:val="0000FF"/>
            <w:sz w:val="24"/>
          </w:rPr>
          <w:t xml:space="preserve"> </w:t>
        </w:r>
      </w:hyperlink>
      <w:r w:rsidRPr="005108E4">
        <w:rPr>
          <w:sz w:val="24"/>
        </w:rPr>
        <w:t>and by mail to the Cannabis Control Commission</w:t>
      </w:r>
      <w:r w:rsidRPr="005108E4">
        <w:rPr>
          <w:spacing w:val="-30"/>
          <w:sz w:val="24"/>
        </w:rPr>
        <w:t xml:space="preserve"> </w:t>
      </w:r>
      <w:r w:rsidRPr="005108E4">
        <w:rPr>
          <w:sz w:val="24"/>
        </w:rPr>
        <w:t>at:</w:t>
      </w:r>
    </w:p>
    <w:p w14:paraId="40798D76" w14:textId="77777777" w:rsidR="00DA2759" w:rsidRPr="005108E4" w:rsidRDefault="00DA2759">
      <w:pPr>
        <w:pStyle w:val="BodyText"/>
        <w:spacing w:before="10"/>
        <w:jc w:val="left"/>
        <w:rPr>
          <w:sz w:val="23"/>
        </w:rPr>
      </w:pPr>
    </w:p>
    <w:p w14:paraId="1234D0C5" w14:textId="77777777" w:rsidR="00DA2759" w:rsidRPr="005108E4" w:rsidRDefault="009A7511">
      <w:pPr>
        <w:pStyle w:val="BodyText"/>
        <w:spacing w:before="1"/>
        <w:ind w:left="2395"/>
        <w:jc w:val="left"/>
      </w:pPr>
      <w:r w:rsidRPr="005108E4">
        <w:t>Cannabis Control Commission</w:t>
      </w:r>
    </w:p>
    <w:p w14:paraId="0F39D46F" w14:textId="77777777" w:rsidR="00DA2759" w:rsidRPr="005108E4" w:rsidRDefault="009A7511">
      <w:pPr>
        <w:pStyle w:val="BodyText"/>
        <w:spacing w:before="4" w:line="242" w:lineRule="auto"/>
        <w:ind w:left="2395" w:right="3341"/>
        <w:jc w:val="left"/>
      </w:pPr>
      <w:r w:rsidRPr="005108E4">
        <w:t>ATTN: General Counsel - Court Appointees Union Station</w:t>
      </w:r>
    </w:p>
    <w:p w14:paraId="38976903" w14:textId="77777777" w:rsidR="00DA2759" w:rsidRPr="005108E4" w:rsidRDefault="009A7511">
      <w:pPr>
        <w:pStyle w:val="BodyText"/>
        <w:spacing w:before="2"/>
        <w:ind w:left="2395"/>
        <w:jc w:val="left"/>
      </w:pPr>
      <w:r w:rsidRPr="005108E4">
        <w:t>2 Washington Square</w:t>
      </w:r>
    </w:p>
    <w:p w14:paraId="23A464E5" w14:textId="77777777" w:rsidR="00DA2759" w:rsidRPr="005108E4" w:rsidRDefault="009A7511">
      <w:pPr>
        <w:pStyle w:val="BodyText"/>
        <w:spacing w:before="3"/>
        <w:ind w:left="2395"/>
        <w:jc w:val="left"/>
      </w:pPr>
      <w:r w:rsidRPr="005108E4">
        <w:t>Worcester, MA 01604</w:t>
      </w:r>
    </w:p>
    <w:p w14:paraId="36D00662" w14:textId="77777777" w:rsidR="00DA2759" w:rsidRPr="005108E4" w:rsidRDefault="00DA2759">
      <w:pPr>
        <w:pStyle w:val="BodyText"/>
        <w:spacing w:before="7"/>
        <w:jc w:val="left"/>
      </w:pPr>
    </w:p>
    <w:p w14:paraId="6591A7B4" w14:textId="77777777" w:rsidR="00DA2759" w:rsidRPr="005108E4" w:rsidRDefault="009A7511">
      <w:pPr>
        <w:pStyle w:val="ListParagraph"/>
        <w:numPr>
          <w:ilvl w:val="4"/>
          <w:numId w:val="48"/>
        </w:numPr>
        <w:tabs>
          <w:tab w:val="left" w:pos="2410"/>
        </w:tabs>
        <w:spacing w:line="242" w:lineRule="auto"/>
        <w:ind w:right="116" w:firstLine="0"/>
        <w:rPr>
          <w:sz w:val="24"/>
        </w:rPr>
      </w:pPr>
      <w:r w:rsidRPr="005108E4">
        <w:rPr>
          <w:sz w:val="24"/>
        </w:rPr>
        <w:t>As soon as practicable, the Licensee or Person or Entity Having Direct or Indirect Control over a Licensee shall provide electronic and written notice to the Commission if the circumstances giving rise to the petition pose or may pose a threat to the public health, safety or</w:t>
      </w:r>
      <w:r w:rsidRPr="005108E4">
        <w:rPr>
          <w:spacing w:val="-11"/>
          <w:sz w:val="24"/>
        </w:rPr>
        <w:t xml:space="preserve"> </w:t>
      </w:r>
      <w:r w:rsidRPr="005108E4">
        <w:rPr>
          <w:sz w:val="24"/>
        </w:rPr>
        <w:t>welfare.</w:t>
      </w:r>
    </w:p>
    <w:p w14:paraId="1FDB96E2" w14:textId="77777777" w:rsidR="00DA2759" w:rsidRPr="005108E4" w:rsidRDefault="009A7511">
      <w:pPr>
        <w:pStyle w:val="ListParagraph"/>
        <w:numPr>
          <w:ilvl w:val="4"/>
          <w:numId w:val="48"/>
        </w:numPr>
        <w:tabs>
          <w:tab w:val="left" w:pos="2410"/>
        </w:tabs>
        <w:spacing w:before="4" w:line="242" w:lineRule="auto"/>
        <w:ind w:right="116" w:firstLine="0"/>
        <w:rPr>
          <w:sz w:val="24"/>
        </w:rPr>
      </w:pPr>
      <w:r w:rsidRPr="005108E4">
        <w:rPr>
          <w:sz w:val="24"/>
        </w:rPr>
        <w:t>As soon as practicable, the Licensee or Person or Entity Having Direct or Indirect Control over a Licensee shall provide notice to the court that it is licensed by the Commission</w:t>
      </w:r>
      <w:r w:rsidRPr="005108E4">
        <w:rPr>
          <w:spacing w:val="-12"/>
          <w:sz w:val="24"/>
        </w:rPr>
        <w:t xml:space="preserve"> </w:t>
      </w:r>
      <w:r w:rsidRPr="005108E4">
        <w:rPr>
          <w:sz w:val="24"/>
        </w:rPr>
        <w:t>and</w:t>
      </w:r>
      <w:r w:rsidRPr="005108E4">
        <w:rPr>
          <w:spacing w:val="-12"/>
          <w:sz w:val="24"/>
        </w:rPr>
        <w:t xml:space="preserve"> </w:t>
      </w:r>
      <w:r w:rsidRPr="005108E4">
        <w:rPr>
          <w:sz w:val="24"/>
        </w:rPr>
        <w:t>of</w:t>
      </w:r>
      <w:r w:rsidRPr="005108E4">
        <w:rPr>
          <w:spacing w:val="-11"/>
          <w:sz w:val="24"/>
        </w:rPr>
        <w:t xml:space="preserve"> </w:t>
      </w:r>
      <w:r w:rsidRPr="005108E4">
        <w:rPr>
          <w:sz w:val="24"/>
        </w:rPr>
        <w:t>the</w:t>
      </w:r>
      <w:r w:rsidRPr="005108E4">
        <w:rPr>
          <w:spacing w:val="-10"/>
          <w:sz w:val="24"/>
        </w:rPr>
        <w:t xml:space="preserve"> </w:t>
      </w:r>
      <w:r w:rsidRPr="005108E4">
        <w:rPr>
          <w:sz w:val="24"/>
        </w:rPr>
        <w:t>regulations</w:t>
      </w:r>
      <w:r w:rsidRPr="005108E4">
        <w:rPr>
          <w:spacing w:val="-9"/>
          <w:sz w:val="24"/>
        </w:rPr>
        <w:t xml:space="preserve"> </w:t>
      </w:r>
      <w:r w:rsidRPr="005108E4">
        <w:rPr>
          <w:sz w:val="24"/>
        </w:rPr>
        <w:t>relative</w:t>
      </w:r>
      <w:r w:rsidRPr="005108E4">
        <w:rPr>
          <w:spacing w:val="-13"/>
          <w:sz w:val="24"/>
        </w:rPr>
        <w:t xml:space="preserve"> </w:t>
      </w:r>
      <w:r w:rsidRPr="005108E4">
        <w:rPr>
          <w:sz w:val="24"/>
        </w:rPr>
        <w:t>to</w:t>
      </w:r>
      <w:r w:rsidRPr="005108E4">
        <w:rPr>
          <w:spacing w:val="-12"/>
          <w:sz w:val="24"/>
        </w:rPr>
        <w:t xml:space="preserve"> </w:t>
      </w:r>
      <w:r w:rsidRPr="005108E4">
        <w:rPr>
          <w:sz w:val="24"/>
        </w:rPr>
        <w:t>Court</w:t>
      </w:r>
      <w:r w:rsidRPr="005108E4">
        <w:rPr>
          <w:spacing w:val="-11"/>
          <w:sz w:val="24"/>
        </w:rPr>
        <w:t xml:space="preserve"> </w:t>
      </w:r>
      <w:r w:rsidRPr="005108E4">
        <w:rPr>
          <w:sz w:val="24"/>
        </w:rPr>
        <w:t>Supervised</w:t>
      </w:r>
      <w:r w:rsidRPr="005108E4">
        <w:rPr>
          <w:spacing w:val="-12"/>
          <w:sz w:val="24"/>
        </w:rPr>
        <w:t xml:space="preserve"> </w:t>
      </w:r>
      <w:r w:rsidRPr="005108E4">
        <w:rPr>
          <w:sz w:val="24"/>
        </w:rPr>
        <w:t>Proceedings</w:t>
      </w:r>
      <w:r w:rsidRPr="005108E4">
        <w:rPr>
          <w:spacing w:val="-12"/>
          <w:sz w:val="24"/>
        </w:rPr>
        <w:t xml:space="preserve"> </w:t>
      </w:r>
      <w:r w:rsidRPr="005108E4">
        <w:rPr>
          <w:sz w:val="24"/>
        </w:rPr>
        <w:t>and</w:t>
      </w:r>
      <w:r w:rsidRPr="005108E4">
        <w:rPr>
          <w:spacing w:val="-12"/>
          <w:sz w:val="24"/>
        </w:rPr>
        <w:t xml:space="preserve"> </w:t>
      </w:r>
      <w:r w:rsidRPr="005108E4">
        <w:rPr>
          <w:sz w:val="24"/>
        </w:rPr>
        <w:t>Court Appointees including, but not limited to, the qualifications for a Court Appointee established</w:t>
      </w:r>
      <w:r w:rsidRPr="005108E4">
        <w:rPr>
          <w:spacing w:val="-18"/>
          <w:sz w:val="24"/>
        </w:rPr>
        <w:t xml:space="preserve"> </w:t>
      </w:r>
      <w:r w:rsidRPr="005108E4">
        <w:rPr>
          <w:sz w:val="24"/>
        </w:rPr>
        <w:t>in</w:t>
      </w:r>
      <w:r w:rsidRPr="005108E4">
        <w:rPr>
          <w:spacing w:val="-17"/>
          <w:sz w:val="24"/>
        </w:rPr>
        <w:t xml:space="preserve"> </w:t>
      </w:r>
      <w:r w:rsidRPr="005108E4">
        <w:rPr>
          <w:sz w:val="24"/>
        </w:rPr>
        <w:t>935</w:t>
      </w:r>
      <w:r w:rsidRPr="005108E4">
        <w:rPr>
          <w:spacing w:val="-17"/>
          <w:sz w:val="24"/>
        </w:rPr>
        <w:t xml:space="preserve"> </w:t>
      </w:r>
      <w:r w:rsidRPr="005108E4">
        <w:rPr>
          <w:sz w:val="24"/>
        </w:rPr>
        <w:t>CMR</w:t>
      </w:r>
      <w:r w:rsidRPr="005108E4">
        <w:rPr>
          <w:spacing w:val="-16"/>
          <w:sz w:val="24"/>
        </w:rPr>
        <w:t xml:space="preserve"> </w:t>
      </w:r>
      <w:r w:rsidRPr="005108E4">
        <w:rPr>
          <w:sz w:val="24"/>
        </w:rPr>
        <w:t>501.104(3)(d)1.,</w:t>
      </w:r>
      <w:r w:rsidRPr="005108E4">
        <w:rPr>
          <w:spacing w:val="-17"/>
          <w:sz w:val="24"/>
        </w:rPr>
        <w:t xml:space="preserve"> </w:t>
      </w:r>
      <w:r w:rsidRPr="005108E4">
        <w:rPr>
          <w:sz w:val="24"/>
        </w:rPr>
        <w:t>and</w:t>
      </w:r>
      <w:r w:rsidRPr="005108E4">
        <w:rPr>
          <w:spacing w:val="-17"/>
          <w:sz w:val="24"/>
        </w:rPr>
        <w:t xml:space="preserve"> </w:t>
      </w:r>
      <w:r w:rsidRPr="005108E4">
        <w:rPr>
          <w:sz w:val="24"/>
        </w:rPr>
        <w:t>the</w:t>
      </w:r>
      <w:r w:rsidRPr="005108E4">
        <w:rPr>
          <w:spacing w:val="-18"/>
          <w:sz w:val="24"/>
        </w:rPr>
        <w:t xml:space="preserve"> </w:t>
      </w:r>
      <w:r w:rsidRPr="005108E4">
        <w:rPr>
          <w:sz w:val="24"/>
        </w:rPr>
        <w:t>list</w:t>
      </w:r>
      <w:r w:rsidRPr="005108E4">
        <w:rPr>
          <w:spacing w:val="-18"/>
          <w:sz w:val="24"/>
        </w:rPr>
        <w:t xml:space="preserve"> </w:t>
      </w:r>
      <w:r w:rsidRPr="005108E4">
        <w:rPr>
          <w:sz w:val="24"/>
        </w:rPr>
        <w:t>of</w:t>
      </w:r>
      <w:r w:rsidRPr="005108E4">
        <w:rPr>
          <w:spacing w:val="-19"/>
          <w:sz w:val="24"/>
        </w:rPr>
        <w:t xml:space="preserve"> </w:t>
      </w:r>
      <w:r w:rsidRPr="005108E4">
        <w:rPr>
          <w:sz w:val="24"/>
        </w:rPr>
        <w:t>Preapproved</w:t>
      </w:r>
      <w:r w:rsidRPr="005108E4">
        <w:rPr>
          <w:spacing w:val="-19"/>
          <w:sz w:val="24"/>
        </w:rPr>
        <w:t xml:space="preserve"> </w:t>
      </w:r>
      <w:r w:rsidRPr="005108E4">
        <w:rPr>
          <w:sz w:val="24"/>
        </w:rPr>
        <w:t>Court</w:t>
      </w:r>
      <w:r w:rsidRPr="005108E4">
        <w:rPr>
          <w:spacing w:val="-18"/>
          <w:sz w:val="24"/>
        </w:rPr>
        <w:t xml:space="preserve"> </w:t>
      </w:r>
      <w:r w:rsidRPr="005108E4">
        <w:rPr>
          <w:sz w:val="24"/>
        </w:rPr>
        <w:t>Appointees.</w:t>
      </w:r>
    </w:p>
    <w:p w14:paraId="4638248F" w14:textId="77777777" w:rsidR="00DA2759" w:rsidRPr="005108E4" w:rsidRDefault="009A7511">
      <w:pPr>
        <w:pStyle w:val="ListParagraph"/>
        <w:numPr>
          <w:ilvl w:val="4"/>
          <w:numId w:val="48"/>
        </w:numPr>
        <w:tabs>
          <w:tab w:val="left" w:pos="2348"/>
        </w:tabs>
        <w:spacing w:before="3" w:line="242" w:lineRule="auto"/>
        <w:ind w:right="116" w:firstLine="0"/>
        <w:rPr>
          <w:sz w:val="24"/>
        </w:rPr>
      </w:pPr>
      <w:r w:rsidRPr="005108E4">
        <w:rPr>
          <w:sz w:val="24"/>
        </w:rPr>
        <w:t>A</w:t>
      </w:r>
      <w:r w:rsidRPr="005108E4">
        <w:rPr>
          <w:spacing w:val="-20"/>
          <w:sz w:val="24"/>
        </w:rPr>
        <w:t xml:space="preserve"> </w:t>
      </w:r>
      <w:r w:rsidRPr="005108E4">
        <w:rPr>
          <w:sz w:val="24"/>
        </w:rPr>
        <w:t>Licensee</w:t>
      </w:r>
      <w:r w:rsidRPr="005108E4">
        <w:rPr>
          <w:spacing w:val="-20"/>
          <w:sz w:val="24"/>
        </w:rPr>
        <w:t xml:space="preserve"> </w:t>
      </w:r>
      <w:r w:rsidRPr="005108E4">
        <w:rPr>
          <w:sz w:val="24"/>
        </w:rPr>
        <w:t>or</w:t>
      </w:r>
      <w:r w:rsidRPr="005108E4">
        <w:rPr>
          <w:spacing w:val="-21"/>
          <w:sz w:val="24"/>
        </w:rPr>
        <w:t xml:space="preserve"> </w:t>
      </w:r>
      <w:r w:rsidRPr="005108E4">
        <w:rPr>
          <w:sz w:val="24"/>
        </w:rPr>
        <w:t>Person</w:t>
      </w:r>
      <w:r w:rsidRPr="005108E4">
        <w:rPr>
          <w:spacing w:val="-19"/>
          <w:sz w:val="24"/>
        </w:rPr>
        <w:t xml:space="preserve"> </w:t>
      </w:r>
      <w:r w:rsidRPr="005108E4">
        <w:rPr>
          <w:sz w:val="24"/>
        </w:rPr>
        <w:t>or</w:t>
      </w:r>
      <w:r w:rsidRPr="005108E4">
        <w:rPr>
          <w:spacing w:val="-22"/>
          <w:sz w:val="24"/>
        </w:rPr>
        <w:t xml:space="preserve"> </w:t>
      </w:r>
      <w:r w:rsidRPr="005108E4">
        <w:rPr>
          <w:sz w:val="24"/>
        </w:rPr>
        <w:t>Entity</w:t>
      </w:r>
      <w:r w:rsidRPr="005108E4">
        <w:rPr>
          <w:spacing w:val="-29"/>
          <w:sz w:val="24"/>
        </w:rPr>
        <w:t xml:space="preserve"> </w:t>
      </w:r>
      <w:r w:rsidRPr="005108E4">
        <w:rPr>
          <w:sz w:val="24"/>
        </w:rPr>
        <w:t>Having</w:t>
      </w:r>
      <w:r w:rsidRPr="005108E4">
        <w:rPr>
          <w:spacing w:val="-24"/>
          <w:sz w:val="24"/>
        </w:rPr>
        <w:t xml:space="preserve"> </w:t>
      </w:r>
      <w:r w:rsidRPr="005108E4">
        <w:rPr>
          <w:sz w:val="24"/>
        </w:rPr>
        <w:t>Direct</w:t>
      </w:r>
      <w:r w:rsidRPr="005108E4">
        <w:rPr>
          <w:spacing w:val="-21"/>
          <w:sz w:val="24"/>
        </w:rPr>
        <w:t xml:space="preserve"> </w:t>
      </w:r>
      <w:r w:rsidRPr="005108E4">
        <w:rPr>
          <w:sz w:val="24"/>
        </w:rPr>
        <w:t>or</w:t>
      </w:r>
      <w:r w:rsidRPr="005108E4">
        <w:rPr>
          <w:spacing w:val="-22"/>
          <w:sz w:val="24"/>
        </w:rPr>
        <w:t xml:space="preserve"> </w:t>
      </w:r>
      <w:r w:rsidRPr="005108E4">
        <w:rPr>
          <w:sz w:val="24"/>
        </w:rPr>
        <w:t>Indirect</w:t>
      </w:r>
      <w:r w:rsidRPr="005108E4">
        <w:rPr>
          <w:spacing w:val="-22"/>
          <w:sz w:val="24"/>
        </w:rPr>
        <w:t xml:space="preserve"> </w:t>
      </w:r>
      <w:r w:rsidRPr="005108E4">
        <w:rPr>
          <w:sz w:val="24"/>
        </w:rPr>
        <w:t>Control</w:t>
      </w:r>
      <w:r w:rsidRPr="005108E4">
        <w:rPr>
          <w:spacing w:val="-21"/>
          <w:sz w:val="24"/>
        </w:rPr>
        <w:t xml:space="preserve"> </w:t>
      </w:r>
      <w:r w:rsidRPr="005108E4">
        <w:rPr>
          <w:sz w:val="24"/>
        </w:rPr>
        <w:t>over</w:t>
      </w:r>
      <w:r w:rsidRPr="005108E4">
        <w:rPr>
          <w:spacing w:val="-22"/>
          <w:sz w:val="24"/>
        </w:rPr>
        <w:t xml:space="preserve"> </w:t>
      </w:r>
      <w:r w:rsidRPr="005108E4">
        <w:rPr>
          <w:sz w:val="24"/>
        </w:rPr>
        <w:t>a</w:t>
      </w:r>
      <w:r w:rsidRPr="005108E4">
        <w:rPr>
          <w:spacing w:val="-22"/>
          <w:sz w:val="24"/>
        </w:rPr>
        <w:t xml:space="preserve"> </w:t>
      </w:r>
      <w:r w:rsidRPr="005108E4">
        <w:rPr>
          <w:sz w:val="24"/>
        </w:rPr>
        <w:t>Licensee</w:t>
      </w:r>
      <w:r w:rsidRPr="005108E4">
        <w:rPr>
          <w:spacing w:val="-23"/>
          <w:sz w:val="24"/>
        </w:rPr>
        <w:t xml:space="preserve"> </w:t>
      </w:r>
      <w:r w:rsidRPr="005108E4">
        <w:rPr>
          <w:sz w:val="24"/>
        </w:rPr>
        <w:t>that fails to comply with the requirements of 935 CMR 501.104(3) may be subject to disciplinary</w:t>
      </w:r>
      <w:r w:rsidRPr="005108E4">
        <w:rPr>
          <w:spacing w:val="-21"/>
          <w:sz w:val="24"/>
        </w:rPr>
        <w:t xml:space="preserve"> </w:t>
      </w:r>
      <w:r w:rsidRPr="005108E4">
        <w:rPr>
          <w:sz w:val="24"/>
        </w:rPr>
        <w:t>action</w:t>
      </w:r>
      <w:r w:rsidRPr="005108E4">
        <w:rPr>
          <w:spacing w:val="-14"/>
          <w:sz w:val="24"/>
        </w:rPr>
        <w:t xml:space="preserve"> </w:t>
      </w:r>
      <w:r w:rsidRPr="005108E4">
        <w:rPr>
          <w:sz w:val="24"/>
        </w:rPr>
        <w:t>including,</w:t>
      </w:r>
      <w:r w:rsidRPr="005108E4">
        <w:rPr>
          <w:spacing w:val="-14"/>
          <w:sz w:val="24"/>
        </w:rPr>
        <w:t xml:space="preserve"> </w:t>
      </w:r>
      <w:r w:rsidRPr="005108E4">
        <w:rPr>
          <w:sz w:val="24"/>
        </w:rPr>
        <w:t>but</w:t>
      </w:r>
      <w:r w:rsidRPr="005108E4">
        <w:rPr>
          <w:spacing w:val="-13"/>
          <w:sz w:val="24"/>
        </w:rPr>
        <w:t xml:space="preserve"> </w:t>
      </w:r>
      <w:r w:rsidRPr="005108E4">
        <w:rPr>
          <w:sz w:val="24"/>
        </w:rPr>
        <w:t>not</w:t>
      </w:r>
      <w:r w:rsidRPr="005108E4">
        <w:rPr>
          <w:spacing w:val="-14"/>
          <w:sz w:val="24"/>
        </w:rPr>
        <w:t xml:space="preserve"> </w:t>
      </w:r>
      <w:r w:rsidRPr="005108E4">
        <w:rPr>
          <w:sz w:val="24"/>
        </w:rPr>
        <w:t>limited</w:t>
      </w:r>
      <w:r w:rsidRPr="005108E4">
        <w:rPr>
          <w:spacing w:val="-14"/>
          <w:sz w:val="24"/>
        </w:rPr>
        <w:t xml:space="preserve"> </w:t>
      </w:r>
      <w:r w:rsidRPr="005108E4">
        <w:rPr>
          <w:sz w:val="24"/>
        </w:rPr>
        <w:t>to,</w:t>
      </w:r>
      <w:r w:rsidRPr="005108E4">
        <w:rPr>
          <w:spacing w:val="-17"/>
          <w:sz w:val="24"/>
        </w:rPr>
        <w:t xml:space="preserve"> </w:t>
      </w:r>
      <w:r w:rsidRPr="005108E4">
        <w:rPr>
          <w:sz w:val="24"/>
        </w:rPr>
        <w:t>revocation</w:t>
      </w:r>
      <w:r w:rsidRPr="005108E4">
        <w:rPr>
          <w:spacing w:val="-16"/>
          <w:sz w:val="24"/>
        </w:rPr>
        <w:t xml:space="preserve"> </w:t>
      </w:r>
      <w:r w:rsidRPr="005108E4">
        <w:rPr>
          <w:sz w:val="24"/>
        </w:rPr>
        <w:t>or</w:t>
      </w:r>
      <w:r w:rsidRPr="005108E4">
        <w:rPr>
          <w:spacing w:val="-15"/>
          <w:sz w:val="24"/>
        </w:rPr>
        <w:t xml:space="preserve"> </w:t>
      </w:r>
      <w:r w:rsidRPr="005108E4">
        <w:rPr>
          <w:sz w:val="24"/>
        </w:rPr>
        <w:t>suspension</w:t>
      </w:r>
      <w:r w:rsidRPr="005108E4">
        <w:rPr>
          <w:spacing w:val="-14"/>
          <w:sz w:val="24"/>
        </w:rPr>
        <w:t xml:space="preserve"> </w:t>
      </w:r>
      <w:r w:rsidRPr="005108E4">
        <w:rPr>
          <w:sz w:val="24"/>
        </w:rPr>
        <w:t>of</w:t>
      </w:r>
      <w:r w:rsidRPr="005108E4">
        <w:rPr>
          <w:spacing w:val="-15"/>
          <w:sz w:val="24"/>
        </w:rPr>
        <w:t xml:space="preserve"> </w:t>
      </w:r>
      <w:r w:rsidRPr="005108E4">
        <w:rPr>
          <w:sz w:val="24"/>
        </w:rPr>
        <w:t>any</w:t>
      </w:r>
      <w:r w:rsidRPr="005108E4">
        <w:rPr>
          <w:spacing w:val="-20"/>
          <w:sz w:val="24"/>
        </w:rPr>
        <w:t xml:space="preserve"> </w:t>
      </w:r>
      <w:r w:rsidRPr="005108E4">
        <w:rPr>
          <w:sz w:val="24"/>
        </w:rPr>
        <w:t>license or registration under 935 CMR</w:t>
      </w:r>
      <w:r w:rsidRPr="005108E4">
        <w:rPr>
          <w:spacing w:val="-6"/>
          <w:sz w:val="24"/>
        </w:rPr>
        <w:t xml:space="preserve"> </w:t>
      </w:r>
      <w:r w:rsidRPr="005108E4">
        <w:rPr>
          <w:sz w:val="24"/>
        </w:rPr>
        <w:t>501.450.</w:t>
      </w:r>
    </w:p>
    <w:p w14:paraId="72DF4E39" w14:textId="77777777" w:rsidR="00DA2759" w:rsidRPr="005108E4" w:rsidRDefault="009A7511">
      <w:pPr>
        <w:pStyle w:val="ListParagraph"/>
        <w:numPr>
          <w:ilvl w:val="3"/>
          <w:numId w:val="48"/>
        </w:numPr>
        <w:tabs>
          <w:tab w:val="left" w:pos="2134"/>
        </w:tabs>
        <w:spacing w:before="3"/>
        <w:ind w:left="2133" w:hanging="459"/>
        <w:rPr>
          <w:sz w:val="24"/>
        </w:rPr>
      </w:pPr>
      <w:r w:rsidRPr="005108E4">
        <w:rPr>
          <w:sz w:val="24"/>
          <w:u w:val="single"/>
        </w:rPr>
        <w:t>Commission Qualifications for Court</w:t>
      </w:r>
      <w:r w:rsidRPr="005108E4">
        <w:rPr>
          <w:spacing w:val="-4"/>
          <w:sz w:val="24"/>
          <w:u w:val="single"/>
        </w:rPr>
        <w:t xml:space="preserve"> </w:t>
      </w:r>
      <w:r w:rsidRPr="005108E4">
        <w:rPr>
          <w:sz w:val="24"/>
          <w:u w:val="single"/>
        </w:rPr>
        <w:t>Appointees</w:t>
      </w:r>
      <w:r w:rsidRPr="005108E4">
        <w:rPr>
          <w:sz w:val="24"/>
        </w:rPr>
        <w:t>.</w:t>
      </w:r>
    </w:p>
    <w:p w14:paraId="7BC8DD76" w14:textId="77777777" w:rsidR="00DA2759" w:rsidRPr="005108E4" w:rsidRDefault="009A7511">
      <w:pPr>
        <w:pStyle w:val="ListParagraph"/>
        <w:numPr>
          <w:ilvl w:val="4"/>
          <w:numId w:val="48"/>
        </w:numPr>
        <w:tabs>
          <w:tab w:val="left" w:pos="2415"/>
        </w:tabs>
        <w:spacing w:before="5" w:line="242" w:lineRule="auto"/>
        <w:ind w:right="110" w:firstLine="0"/>
        <w:rPr>
          <w:sz w:val="24"/>
        </w:rPr>
      </w:pPr>
      <w:r w:rsidRPr="005108E4">
        <w:rPr>
          <w:sz w:val="24"/>
          <w:u w:val="single"/>
        </w:rPr>
        <w:t>Qualifications</w:t>
      </w:r>
      <w:r w:rsidRPr="005108E4">
        <w:rPr>
          <w:sz w:val="24"/>
        </w:rPr>
        <w:t>. The Commission deems the following qualifications essential in a Court</w:t>
      </w:r>
      <w:r w:rsidRPr="005108E4">
        <w:rPr>
          <w:spacing w:val="-20"/>
          <w:sz w:val="24"/>
        </w:rPr>
        <w:t xml:space="preserve"> </w:t>
      </w:r>
      <w:r w:rsidRPr="005108E4">
        <w:rPr>
          <w:sz w:val="24"/>
        </w:rPr>
        <w:t>Appointee,</w:t>
      </w:r>
      <w:r w:rsidRPr="005108E4">
        <w:rPr>
          <w:spacing w:val="-20"/>
          <w:sz w:val="24"/>
        </w:rPr>
        <w:t xml:space="preserve"> </w:t>
      </w:r>
      <w:r w:rsidRPr="005108E4">
        <w:rPr>
          <w:sz w:val="24"/>
        </w:rPr>
        <w:t>subject</w:t>
      </w:r>
      <w:r w:rsidRPr="005108E4">
        <w:rPr>
          <w:spacing w:val="-20"/>
          <w:sz w:val="24"/>
        </w:rPr>
        <w:t xml:space="preserve"> </w:t>
      </w:r>
      <w:r w:rsidRPr="005108E4">
        <w:rPr>
          <w:sz w:val="24"/>
        </w:rPr>
        <w:t>to</w:t>
      </w:r>
      <w:r w:rsidRPr="005108E4">
        <w:rPr>
          <w:spacing w:val="-20"/>
          <w:sz w:val="24"/>
        </w:rPr>
        <w:t xml:space="preserve"> </w:t>
      </w:r>
      <w:r w:rsidRPr="005108E4">
        <w:rPr>
          <w:sz w:val="24"/>
        </w:rPr>
        <w:t>the</w:t>
      </w:r>
      <w:r w:rsidRPr="005108E4">
        <w:rPr>
          <w:spacing w:val="-21"/>
          <w:sz w:val="24"/>
        </w:rPr>
        <w:t xml:space="preserve"> </w:t>
      </w:r>
      <w:r w:rsidRPr="005108E4">
        <w:rPr>
          <w:sz w:val="24"/>
        </w:rPr>
        <w:t>court's</w:t>
      </w:r>
      <w:r w:rsidRPr="005108E4">
        <w:rPr>
          <w:spacing w:val="-20"/>
          <w:sz w:val="24"/>
        </w:rPr>
        <w:t xml:space="preserve"> </w:t>
      </w:r>
      <w:r w:rsidRPr="005108E4">
        <w:rPr>
          <w:sz w:val="24"/>
        </w:rPr>
        <w:t>discretion.</w:t>
      </w:r>
      <w:r w:rsidRPr="005108E4">
        <w:rPr>
          <w:spacing w:val="20"/>
          <w:sz w:val="24"/>
        </w:rPr>
        <w:t xml:space="preserve"> </w:t>
      </w:r>
      <w:r w:rsidRPr="005108E4">
        <w:rPr>
          <w:sz w:val="24"/>
        </w:rPr>
        <w:t>At</w:t>
      </w:r>
      <w:r w:rsidRPr="005108E4">
        <w:rPr>
          <w:spacing w:val="-20"/>
          <w:sz w:val="24"/>
        </w:rPr>
        <w:t xml:space="preserve"> </w:t>
      </w:r>
      <w:r w:rsidRPr="005108E4">
        <w:rPr>
          <w:sz w:val="24"/>
        </w:rPr>
        <w:t>a</w:t>
      </w:r>
      <w:r w:rsidRPr="005108E4">
        <w:rPr>
          <w:spacing w:val="-19"/>
          <w:sz w:val="24"/>
        </w:rPr>
        <w:t xml:space="preserve"> </w:t>
      </w:r>
      <w:r w:rsidRPr="005108E4">
        <w:rPr>
          <w:sz w:val="24"/>
        </w:rPr>
        <w:t>minimum,</w:t>
      </w:r>
      <w:r w:rsidRPr="005108E4">
        <w:rPr>
          <w:spacing w:val="-20"/>
          <w:sz w:val="24"/>
        </w:rPr>
        <w:t xml:space="preserve"> </w:t>
      </w:r>
      <w:r w:rsidRPr="005108E4">
        <w:rPr>
          <w:sz w:val="24"/>
        </w:rPr>
        <w:t>an</w:t>
      </w:r>
      <w:r w:rsidRPr="005108E4">
        <w:rPr>
          <w:spacing w:val="-20"/>
          <w:sz w:val="24"/>
        </w:rPr>
        <w:t xml:space="preserve"> </w:t>
      </w:r>
      <w:r w:rsidRPr="005108E4">
        <w:rPr>
          <w:sz w:val="24"/>
        </w:rPr>
        <w:t>individual</w:t>
      </w:r>
      <w:r w:rsidRPr="005108E4">
        <w:rPr>
          <w:spacing w:val="-20"/>
          <w:sz w:val="24"/>
        </w:rPr>
        <w:t xml:space="preserve"> </w:t>
      </w:r>
      <w:r w:rsidRPr="005108E4">
        <w:rPr>
          <w:sz w:val="24"/>
        </w:rPr>
        <w:t>or</w:t>
      </w:r>
      <w:r w:rsidRPr="005108E4">
        <w:rPr>
          <w:spacing w:val="-21"/>
          <w:sz w:val="24"/>
        </w:rPr>
        <w:t xml:space="preserve"> </w:t>
      </w:r>
      <w:r w:rsidRPr="005108E4">
        <w:rPr>
          <w:sz w:val="24"/>
        </w:rPr>
        <w:t>entity seeking to be a Preapproved Court Appointee shall demonstrate the following qualifications consistent with the regulatory requirements for licensees. An applicant may seek a waiver of these qualifications under 935 CMR 501.850. The failure to maintain these qualifications may be a basis for</w:t>
      </w:r>
      <w:r w:rsidRPr="005108E4">
        <w:rPr>
          <w:spacing w:val="-23"/>
          <w:sz w:val="24"/>
        </w:rPr>
        <w:t xml:space="preserve"> </w:t>
      </w:r>
      <w:r w:rsidRPr="005108E4">
        <w:rPr>
          <w:sz w:val="24"/>
        </w:rPr>
        <w:t>disqualification.</w:t>
      </w:r>
    </w:p>
    <w:p w14:paraId="63E4E257" w14:textId="77777777" w:rsidR="00DA2759" w:rsidRPr="005108E4" w:rsidRDefault="009A7511">
      <w:pPr>
        <w:pStyle w:val="ListParagraph"/>
        <w:numPr>
          <w:ilvl w:val="5"/>
          <w:numId w:val="48"/>
        </w:numPr>
        <w:tabs>
          <w:tab w:val="left" w:pos="2936"/>
        </w:tabs>
        <w:spacing w:before="5" w:line="242" w:lineRule="auto"/>
        <w:ind w:right="118" w:firstLine="0"/>
        <w:rPr>
          <w:sz w:val="24"/>
        </w:rPr>
      </w:pPr>
      <w:r w:rsidRPr="005108E4">
        <w:rPr>
          <w:sz w:val="24"/>
          <w:u w:val="single"/>
        </w:rPr>
        <w:t>Suitability</w:t>
      </w:r>
      <w:r w:rsidRPr="005108E4">
        <w:rPr>
          <w:sz w:val="24"/>
        </w:rPr>
        <w:t xml:space="preserve">. An applicant must demonstrate suitability under 935 CMR 501.801: </w:t>
      </w:r>
      <w:r w:rsidRPr="005108E4">
        <w:rPr>
          <w:i/>
          <w:sz w:val="24"/>
        </w:rPr>
        <w:t>Table</w:t>
      </w:r>
      <w:r w:rsidRPr="005108E4">
        <w:rPr>
          <w:i/>
          <w:spacing w:val="-3"/>
          <w:sz w:val="24"/>
        </w:rPr>
        <w:t xml:space="preserve"> </w:t>
      </w:r>
      <w:r w:rsidRPr="005108E4">
        <w:rPr>
          <w:i/>
          <w:sz w:val="24"/>
        </w:rPr>
        <w:t>A</w:t>
      </w:r>
      <w:r w:rsidRPr="005108E4">
        <w:rPr>
          <w:sz w:val="24"/>
        </w:rPr>
        <w:t>.</w:t>
      </w:r>
    </w:p>
    <w:p w14:paraId="5ECC01CA" w14:textId="77777777" w:rsidR="00DA2759" w:rsidRPr="005108E4" w:rsidRDefault="009A7511">
      <w:pPr>
        <w:pStyle w:val="ListParagraph"/>
        <w:numPr>
          <w:ilvl w:val="5"/>
          <w:numId w:val="48"/>
        </w:numPr>
        <w:tabs>
          <w:tab w:val="left" w:pos="2741"/>
        </w:tabs>
        <w:spacing w:before="2" w:line="242" w:lineRule="auto"/>
        <w:ind w:right="116" w:firstLine="0"/>
        <w:rPr>
          <w:sz w:val="24"/>
        </w:rPr>
      </w:pPr>
      <w:r w:rsidRPr="005108E4">
        <w:rPr>
          <w:sz w:val="24"/>
          <w:u w:val="single"/>
        </w:rPr>
        <w:t>Ownership</w:t>
      </w:r>
      <w:r w:rsidRPr="005108E4">
        <w:rPr>
          <w:spacing w:val="-7"/>
          <w:sz w:val="24"/>
          <w:u w:val="single"/>
        </w:rPr>
        <w:t xml:space="preserve"> </w:t>
      </w:r>
      <w:r w:rsidRPr="005108E4">
        <w:rPr>
          <w:sz w:val="24"/>
          <w:u w:val="single"/>
        </w:rPr>
        <w:t>and</w:t>
      </w:r>
      <w:r w:rsidRPr="005108E4">
        <w:rPr>
          <w:spacing w:val="-6"/>
          <w:sz w:val="24"/>
          <w:u w:val="single"/>
        </w:rPr>
        <w:t xml:space="preserve"> </w:t>
      </w:r>
      <w:r w:rsidRPr="005108E4">
        <w:rPr>
          <w:sz w:val="24"/>
          <w:u w:val="single"/>
        </w:rPr>
        <w:t>Control</w:t>
      </w:r>
      <w:r w:rsidRPr="005108E4">
        <w:rPr>
          <w:spacing w:val="-5"/>
          <w:sz w:val="24"/>
          <w:u w:val="single"/>
        </w:rPr>
        <w:t xml:space="preserve"> </w:t>
      </w:r>
      <w:r w:rsidRPr="005108E4">
        <w:rPr>
          <w:sz w:val="24"/>
          <w:u w:val="single"/>
        </w:rPr>
        <w:t>Limits</w:t>
      </w:r>
      <w:r w:rsidRPr="005108E4">
        <w:rPr>
          <w:sz w:val="24"/>
        </w:rPr>
        <w:t>.</w:t>
      </w:r>
      <w:r w:rsidRPr="005108E4">
        <w:rPr>
          <w:spacing w:val="44"/>
          <w:sz w:val="24"/>
        </w:rPr>
        <w:t xml:space="preserve"> </w:t>
      </w:r>
      <w:r w:rsidRPr="005108E4">
        <w:rPr>
          <w:sz w:val="24"/>
        </w:rPr>
        <w:t>A</w:t>
      </w:r>
      <w:r w:rsidRPr="005108E4">
        <w:rPr>
          <w:spacing w:val="-9"/>
          <w:sz w:val="24"/>
        </w:rPr>
        <w:t xml:space="preserve"> </w:t>
      </w:r>
      <w:r w:rsidRPr="005108E4">
        <w:rPr>
          <w:sz w:val="24"/>
        </w:rPr>
        <w:t>person</w:t>
      </w:r>
      <w:r w:rsidRPr="005108E4">
        <w:rPr>
          <w:spacing w:val="-8"/>
          <w:sz w:val="24"/>
        </w:rPr>
        <w:t xml:space="preserve"> </w:t>
      </w:r>
      <w:r w:rsidRPr="005108E4">
        <w:rPr>
          <w:sz w:val="24"/>
        </w:rPr>
        <w:t>or</w:t>
      </w:r>
      <w:r w:rsidRPr="005108E4">
        <w:rPr>
          <w:spacing w:val="-9"/>
          <w:sz w:val="24"/>
        </w:rPr>
        <w:t xml:space="preserve"> </w:t>
      </w:r>
      <w:r w:rsidRPr="005108E4">
        <w:rPr>
          <w:sz w:val="24"/>
        </w:rPr>
        <w:t>entity</w:t>
      </w:r>
      <w:r w:rsidRPr="005108E4">
        <w:rPr>
          <w:spacing w:val="-15"/>
          <w:sz w:val="24"/>
        </w:rPr>
        <w:t xml:space="preserve"> </w:t>
      </w:r>
      <w:r w:rsidRPr="005108E4">
        <w:rPr>
          <w:sz w:val="24"/>
        </w:rPr>
        <w:t>named</w:t>
      </w:r>
      <w:r w:rsidRPr="005108E4">
        <w:rPr>
          <w:spacing w:val="-8"/>
          <w:sz w:val="24"/>
        </w:rPr>
        <w:t xml:space="preserve"> </w:t>
      </w:r>
      <w:r w:rsidRPr="005108E4">
        <w:rPr>
          <w:sz w:val="24"/>
        </w:rPr>
        <w:t>as</w:t>
      </w:r>
      <w:r w:rsidRPr="005108E4">
        <w:rPr>
          <w:spacing w:val="-8"/>
          <w:sz w:val="24"/>
        </w:rPr>
        <w:t xml:space="preserve"> </w:t>
      </w:r>
      <w:r w:rsidRPr="005108E4">
        <w:rPr>
          <w:sz w:val="24"/>
        </w:rPr>
        <w:t>a</w:t>
      </w:r>
      <w:r w:rsidRPr="005108E4">
        <w:rPr>
          <w:spacing w:val="-9"/>
          <w:sz w:val="24"/>
        </w:rPr>
        <w:t xml:space="preserve"> </w:t>
      </w:r>
      <w:r w:rsidRPr="005108E4">
        <w:rPr>
          <w:sz w:val="24"/>
        </w:rPr>
        <w:t>Court</w:t>
      </w:r>
      <w:r w:rsidRPr="005108E4">
        <w:rPr>
          <w:spacing w:val="-8"/>
          <w:sz w:val="24"/>
        </w:rPr>
        <w:t xml:space="preserve"> </w:t>
      </w:r>
      <w:r w:rsidRPr="005108E4">
        <w:rPr>
          <w:sz w:val="24"/>
        </w:rPr>
        <w:t>Appointee shall,</w:t>
      </w:r>
      <w:r w:rsidRPr="005108E4">
        <w:rPr>
          <w:spacing w:val="-8"/>
          <w:sz w:val="24"/>
        </w:rPr>
        <w:t xml:space="preserve"> </w:t>
      </w:r>
      <w:r w:rsidRPr="005108E4">
        <w:rPr>
          <w:sz w:val="24"/>
        </w:rPr>
        <w:t>prior</w:t>
      </w:r>
      <w:r w:rsidRPr="005108E4">
        <w:rPr>
          <w:spacing w:val="-8"/>
          <w:sz w:val="24"/>
        </w:rPr>
        <w:t xml:space="preserve"> </w:t>
      </w:r>
      <w:r w:rsidRPr="005108E4">
        <w:rPr>
          <w:sz w:val="24"/>
        </w:rPr>
        <w:t>to</w:t>
      </w:r>
      <w:r w:rsidRPr="005108E4">
        <w:rPr>
          <w:spacing w:val="-7"/>
          <w:sz w:val="24"/>
        </w:rPr>
        <w:t xml:space="preserve"> </w:t>
      </w:r>
      <w:r w:rsidRPr="005108E4">
        <w:rPr>
          <w:sz w:val="24"/>
        </w:rPr>
        <w:t>and</w:t>
      </w:r>
      <w:r w:rsidRPr="005108E4">
        <w:rPr>
          <w:spacing w:val="-8"/>
          <w:sz w:val="24"/>
        </w:rPr>
        <w:t xml:space="preserve"> </w:t>
      </w:r>
      <w:r w:rsidRPr="005108E4">
        <w:rPr>
          <w:sz w:val="24"/>
        </w:rPr>
        <w:t>as</w:t>
      </w:r>
      <w:r w:rsidRPr="005108E4">
        <w:rPr>
          <w:spacing w:val="-7"/>
          <w:sz w:val="24"/>
        </w:rPr>
        <w:t xml:space="preserve"> </w:t>
      </w:r>
      <w:r w:rsidRPr="005108E4">
        <w:rPr>
          <w:sz w:val="24"/>
        </w:rPr>
        <w:t>a</w:t>
      </w:r>
      <w:r w:rsidRPr="005108E4">
        <w:rPr>
          <w:spacing w:val="-8"/>
          <w:sz w:val="24"/>
        </w:rPr>
        <w:t xml:space="preserve"> </w:t>
      </w:r>
      <w:r w:rsidRPr="005108E4">
        <w:rPr>
          <w:sz w:val="24"/>
        </w:rPr>
        <w:t>result</w:t>
      </w:r>
      <w:r w:rsidRPr="005108E4">
        <w:rPr>
          <w:spacing w:val="-7"/>
          <w:sz w:val="24"/>
        </w:rPr>
        <w:t xml:space="preserve"> </w:t>
      </w:r>
      <w:r w:rsidRPr="005108E4">
        <w:rPr>
          <w:sz w:val="24"/>
        </w:rPr>
        <w:t>of</w:t>
      </w:r>
      <w:r w:rsidRPr="005108E4">
        <w:rPr>
          <w:spacing w:val="-9"/>
          <w:sz w:val="24"/>
        </w:rPr>
        <w:t xml:space="preserve"> </w:t>
      </w:r>
      <w:r w:rsidRPr="005108E4">
        <w:rPr>
          <w:sz w:val="24"/>
        </w:rPr>
        <w:t>being</w:t>
      </w:r>
      <w:r w:rsidRPr="005108E4">
        <w:rPr>
          <w:spacing w:val="-7"/>
          <w:sz w:val="24"/>
        </w:rPr>
        <w:t xml:space="preserve"> </w:t>
      </w:r>
      <w:r w:rsidRPr="005108E4">
        <w:rPr>
          <w:sz w:val="24"/>
        </w:rPr>
        <w:t>a</w:t>
      </w:r>
      <w:r w:rsidRPr="005108E4">
        <w:rPr>
          <w:spacing w:val="-6"/>
          <w:sz w:val="24"/>
        </w:rPr>
        <w:t xml:space="preserve"> </w:t>
      </w:r>
      <w:r w:rsidRPr="005108E4">
        <w:rPr>
          <w:sz w:val="24"/>
        </w:rPr>
        <w:t>Court</w:t>
      </w:r>
      <w:r w:rsidRPr="005108E4">
        <w:rPr>
          <w:spacing w:val="-5"/>
          <w:sz w:val="24"/>
        </w:rPr>
        <w:t xml:space="preserve"> </w:t>
      </w:r>
      <w:r w:rsidRPr="005108E4">
        <w:rPr>
          <w:sz w:val="24"/>
        </w:rPr>
        <w:t>Appointee,</w:t>
      </w:r>
      <w:r w:rsidRPr="005108E4">
        <w:rPr>
          <w:spacing w:val="-5"/>
          <w:sz w:val="24"/>
        </w:rPr>
        <w:t xml:space="preserve"> </w:t>
      </w:r>
      <w:r w:rsidRPr="005108E4">
        <w:rPr>
          <w:sz w:val="24"/>
        </w:rPr>
        <w:t>be</w:t>
      </w:r>
      <w:r w:rsidRPr="005108E4">
        <w:rPr>
          <w:spacing w:val="-6"/>
          <w:sz w:val="24"/>
        </w:rPr>
        <w:t xml:space="preserve"> </w:t>
      </w:r>
      <w:r w:rsidRPr="005108E4">
        <w:rPr>
          <w:sz w:val="24"/>
        </w:rPr>
        <w:t>in</w:t>
      </w:r>
      <w:r w:rsidRPr="005108E4">
        <w:rPr>
          <w:spacing w:val="-6"/>
          <w:sz w:val="24"/>
        </w:rPr>
        <w:t xml:space="preserve"> </w:t>
      </w:r>
      <w:r w:rsidRPr="005108E4">
        <w:rPr>
          <w:sz w:val="24"/>
        </w:rPr>
        <w:t>compliance</w:t>
      </w:r>
      <w:r w:rsidRPr="005108E4">
        <w:rPr>
          <w:spacing w:val="-8"/>
          <w:sz w:val="24"/>
        </w:rPr>
        <w:t xml:space="preserve"> </w:t>
      </w:r>
      <w:r w:rsidRPr="005108E4">
        <w:rPr>
          <w:sz w:val="24"/>
        </w:rPr>
        <w:t>with</w:t>
      </w:r>
      <w:r w:rsidRPr="005108E4">
        <w:rPr>
          <w:spacing w:val="-7"/>
          <w:sz w:val="24"/>
        </w:rPr>
        <w:t xml:space="preserve"> </w:t>
      </w:r>
      <w:r w:rsidRPr="005108E4">
        <w:rPr>
          <w:sz w:val="24"/>
        </w:rPr>
        <w:t>the control limitations set forth in 935 CMR 501.050(1)(b) or any other limitations on licensure set forth in 935 CMR</w:t>
      </w:r>
      <w:r w:rsidRPr="005108E4">
        <w:rPr>
          <w:spacing w:val="-7"/>
          <w:sz w:val="24"/>
        </w:rPr>
        <w:t xml:space="preserve"> </w:t>
      </w:r>
      <w:r w:rsidRPr="005108E4">
        <w:rPr>
          <w:sz w:val="24"/>
        </w:rPr>
        <w:t>501.000.</w:t>
      </w:r>
    </w:p>
    <w:p w14:paraId="536D8896" w14:textId="77777777" w:rsidR="00DA2759" w:rsidRPr="005108E4" w:rsidRDefault="009A7511">
      <w:pPr>
        <w:pStyle w:val="ListParagraph"/>
        <w:numPr>
          <w:ilvl w:val="4"/>
          <w:numId w:val="48"/>
        </w:numPr>
        <w:tabs>
          <w:tab w:val="left" w:pos="2453"/>
        </w:tabs>
        <w:spacing w:before="3" w:line="242" w:lineRule="auto"/>
        <w:ind w:right="110" w:firstLine="0"/>
        <w:rPr>
          <w:sz w:val="24"/>
        </w:rPr>
      </w:pPr>
      <w:r w:rsidRPr="005108E4">
        <w:rPr>
          <w:sz w:val="24"/>
          <w:u w:val="single"/>
        </w:rPr>
        <w:t>Application Process for Preapproved Court Appointees</w:t>
      </w:r>
      <w:r w:rsidRPr="005108E4">
        <w:rPr>
          <w:sz w:val="24"/>
        </w:rPr>
        <w:t>. The Commission or its delegee may preapprove, recommend, disqualify, or discipline Preapproved Court Appointees.</w:t>
      </w:r>
      <w:r w:rsidRPr="005108E4">
        <w:rPr>
          <w:spacing w:val="43"/>
          <w:sz w:val="24"/>
        </w:rPr>
        <w:t xml:space="preserve"> </w:t>
      </w:r>
      <w:r w:rsidRPr="005108E4">
        <w:rPr>
          <w:sz w:val="24"/>
        </w:rPr>
        <w:t>A</w:t>
      </w:r>
      <w:r w:rsidRPr="005108E4">
        <w:rPr>
          <w:spacing w:val="-9"/>
          <w:sz w:val="24"/>
        </w:rPr>
        <w:t xml:space="preserve"> </w:t>
      </w:r>
      <w:r w:rsidRPr="005108E4">
        <w:rPr>
          <w:sz w:val="24"/>
        </w:rPr>
        <w:t>person</w:t>
      </w:r>
      <w:r w:rsidRPr="005108E4">
        <w:rPr>
          <w:spacing w:val="-8"/>
          <w:sz w:val="24"/>
        </w:rPr>
        <w:t xml:space="preserve"> </w:t>
      </w:r>
      <w:r w:rsidRPr="005108E4">
        <w:rPr>
          <w:sz w:val="24"/>
        </w:rPr>
        <w:t>or</w:t>
      </w:r>
      <w:r w:rsidRPr="005108E4">
        <w:rPr>
          <w:spacing w:val="-9"/>
          <w:sz w:val="24"/>
        </w:rPr>
        <w:t xml:space="preserve"> </w:t>
      </w:r>
      <w:r w:rsidRPr="005108E4">
        <w:rPr>
          <w:sz w:val="24"/>
        </w:rPr>
        <w:t>entity</w:t>
      </w:r>
      <w:r w:rsidRPr="005108E4">
        <w:rPr>
          <w:spacing w:val="-16"/>
          <w:sz w:val="24"/>
        </w:rPr>
        <w:t xml:space="preserve"> </w:t>
      </w:r>
      <w:r w:rsidRPr="005108E4">
        <w:rPr>
          <w:sz w:val="24"/>
        </w:rPr>
        <w:t>seeking</w:t>
      </w:r>
      <w:r w:rsidRPr="005108E4">
        <w:rPr>
          <w:spacing w:val="-11"/>
          <w:sz w:val="24"/>
        </w:rPr>
        <w:t xml:space="preserve"> </w:t>
      </w:r>
      <w:r w:rsidRPr="005108E4">
        <w:rPr>
          <w:sz w:val="24"/>
        </w:rPr>
        <w:t>to</w:t>
      </w:r>
      <w:r w:rsidRPr="005108E4">
        <w:rPr>
          <w:spacing w:val="-6"/>
          <w:sz w:val="24"/>
        </w:rPr>
        <w:t xml:space="preserve"> </w:t>
      </w:r>
      <w:r w:rsidRPr="005108E4">
        <w:rPr>
          <w:sz w:val="24"/>
        </w:rPr>
        <w:t>be</w:t>
      </w:r>
      <w:r w:rsidRPr="005108E4">
        <w:rPr>
          <w:spacing w:val="-8"/>
          <w:sz w:val="24"/>
        </w:rPr>
        <w:t xml:space="preserve"> </w:t>
      </w:r>
      <w:r w:rsidRPr="005108E4">
        <w:rPr>
          <w:sz w:val="24"/>
        </w:rPr>
        <w:t>a</w:t>
      </w:r>
      <w:r w:rsidRPr="005108E4">
        <w:rPr>
          <w:spacing w:val="-7"/>
          <w:sz w:val="24"/>
        </w:rPr>
        <w:t xml:space="preserve"> </w:t>
      </w:r>
      <w:r w:rsidRPr="005108E4">
        <w:rPr>
          <w:sz w:val="24"/>
        </w:rPr>
        <w:t>Preapproved</w:t>
      </w:r>
      <w:r w:rsidRPr="005108E4">
        <w:rPr>
          <w:spacing w:val="-6"/>
          <w:sz w:val="24"/>
        </w:rPr>
        <w:t xml:space="preserve"> </w:t>
      </w:r>
      <w:r w:rsidRPr="005108E4">
        <w:rPr>
          <w:sz w:val="24"/>
        </w:rPr>
        <w:t>Court</w:t>
      </w:r>
      <w:r w:rsidRPr="005108E4">
        <w:rPr>
          <w:spacing w:val="-6"/>
          <w:sz w:val="24"/>
        </w:rPr>
        <w:t xml:space="preserve"> </w:t>
      </w:r>
      <w:r w:rsidRPr="005108E4">
        <w:rPr>
          <w:sz w:val="24"/>
        </w:rPr>
        <w:t>Appointee</w:t>
      </w:r>
      <w:r w:rsidRPr="005108E4">
        <w:rPr>
          <w:spacing w:val="-7"/>
          <w:sz w:val="24"/>
        </w:rPr>
        <w:t xml:space="preserve"> </w:t>
      </w:r>
      <w:r w:rsidRPr="005108E4">
        <w:rPr>
          <w:sz w:val="24"/>
        </w:rPr>
        <w:t>shall</w:t>
      </w:r>
      <w:r w:rsidRPr="005108E4">
        <w:rPr>
          <w:spacing w:val="-8"/>
          <w:sz w:val="24"/>
        </w:rPr>
        <w:t xml:space="preserve"> </w:t>
      </w:r>
      <w:r w:rsidRPr="005108E4">
        <w:rPr>
          <w:sz w:val="24"/>
        </w:rPr>
        <w:t>pay a</w:t>
      </w:r>
      <w:r w:rsidRPr="005108E4">
        <w:rPr>
          <w:spacing w:val="-6"/>
          <w:sz w:val="24"/>
        </w:rPr>
        <w:t xml:space="preserve"> </w:t>
      </w:r>
      <w:r w:rsidRPr="005108E4">
        <w:rPr>
          <w:sz w:val="24"/>
        </w:rPr>
        <w:t>fee</w:t>
      </w:r>
      <w:r w:rsidRPr="005108E4">
        <w:rPr>
          <w:spacing w:val="-5"/>
          <w:sz w:val="24"/>
        </w:rPr>
        <w:t xml:space="preserve"> </w:t>
      </w:r>
      <w:r w:rsidRPr="005108E4">
        <w:rPr>
          <w:sz w:val="24"/>
        </w:rPr>
        <w:t>established</w:t>
      </w:r>
      <w:r w:rsidRPr="005108E4">
        <w:rPr>
          <w:spacing w:val="-4"/>
          <w:sz w:val="24"/>
        </w:rPr>
        <w:t xml:space="preserve"> </w:t>
      </w:r>
      <w:r w:rsidRPr="005108E4">
        <w:rPr>
          <w:sz w:val="24"/>
        </w:rPr>
        <w:t>in</w:t>
      </w:r>
      <w:r w:rsidRPr="005108E4">
        <w:rPr>
          <w:spacing w:val="-6"/>
          <w:sz w:val="24"/>
        </w:rPr>
        <w:t xml:space="preserve"> </w:t>
      </w:r>
      <w:r w:rsidRPr="005108E4">
        <w:rPr>
          <w:sz w:val="24"/>
        </w:rPr>
        <w:t>935</w:t>
      </w:r>
      <w:r w:rsidRPr="005108E4">
        <w:rPr>
          <w:spacing w:val="-6"/>
          <w:sz w:val="24"/>
        </w:rPr>
        <w:t xml:space="preserve"> </w:t>
      </w:r>
      <w:r w:rsidRPr="005108E4">
        <w:rPr>
          <w:sz w:val="24"/>
        </w:rPr>
        <w:t>CMR</w:t>
      </w:r>
      <w:r w:rsidRPr="005108E4">
        <w:rPr>
          <w:spacing w:val="-4"/>
          <w:sz w:val="24"/>
        </w:rPr>
        <w:t xml:space="preserve"> </w:t>
      </w:r>
      <w:r w:rsidRPr="005108E4">
        <w:rPr>
          <w:sz w:val="24"/>
        </w:rPr>
        <w:t>501.005(7)(a)</w:t>
      </w:r>
      <w:r w:rsidRPr="005108E4">
        <w:rPr>
          <w:spacing w:val="-4"/>
          <w:sz w:val="24"/>
        </w:rPr>
        <w:t xml:space="preserve"> </w:t>
      </w:r>
      <w:r w:rsidRPr="005108E4">
        <w:rPr>
          <w:sz w:val="24"/>
        </w:rPr>
        <w:t>and</w:t>
      </w:r>
      <w:r w:rsidRPr="005108E4">
        <w:rPr>
          <w:spacing w:val="-4"/>
          <w:sz w:val="24"/>
        </w:rPr>
        <w:t xml:space="preserve"> </w:t>
      </w:r>
      <w:r w:rsidRPr="005108E4">
        <w:rPr>
          <w:sz w:val="24"/>
        </w:rPr>
        <w:t>submit</w:t>
      </w:r>
      <w:r w:rsidRPr="005108E4">
        <w:rPr>
          <w:spacing w:val="-3"/>
          <w:sz w:val="24"/>
        </w:rPr>
        <w:t xml:space="preserve"> </w:t>
      </w:r>
      <w:r w:rsidRPr="005108E4">
        <w:rPr>
          <w:sz w:val="24"/>
        </w:rPr>
        <w:t>the</w:t>
      </w:r>
      <w:r w:rsidRPr="005108E4">
        <w:rPr>
          <w:spacing w:val="-5"/>
          <w:sz w:val="24"/>
        </w:rPr>
        <w:t xml:space="preserve"> </w:t>
      </w:r>
      <w:r w:rsidRPr="005108E4">
        <w:rPr>
          <w:sz w:val="24"/>
        </w:rPr>
        <w:t>following</w:t>
      </w:r>
      <w:r w:rsidRPr="005108E4">
        <w:rPr>
          <w:spacing w:val="-7"/>
          <w:sz w:val="24"/>
        </w:rPr>
        <w:t xml:space="preserve"> </w:t>
      </w:r>
      <w:r w:rsidRPr="005108E4">
        <w:rPr>
          <w:sz w:val="24"/>
        </w:rPr>
        <w:t>information</w:t>
      </w:r>
      <w:r w:rsidRPr="005108E4">
        <w:rPr>
          <w:spacing w:val="-4"/>
          <w:sz w:val="24"/>
        </w:rPr>
        <w:t xml:space="preserve"> </w:t>
      </w:r>
      <w:r w:rsidRPr="005108E4">
        <w:rPr>
          <w:sz w:val="24"/>
        </w:rPr>
        <w:t>and make the necessary</w:t>
      </w:r>
      <w:r w:rsidRPr="005108E4">
        <w:rPr>
          <w:spacing w:val="-13"/>
          <w:sz w:val="24"/>
        </w:rPr>
        <w:t xml:space="preserve"> </w:t>
      </w:r>
      <w:r w:rsidRPr="005108E4">
        <w:rPr>
          <w:sz w:val="24"/>
        </w:rPr>
        <w:t>disclosures:</w:t>
      </w:r>
    </w:p>
    <w:p w14:paraId="2C1DB30B" w14:textId="77777777" w:rsidR="00DA2759" w:rsidRPr="005108E4" w:rsidRDefault="009A7511">
      <w:pPr>
        <w:pStyle w:val="ListParagraph"/>
        <w:numPr>
          <w:ilvl w:val="5"/>
          <w:numId w:val="48"/>
        </w:numPr>
        <w:tabs>
          <w:tab w:val="left" w:pos="2792"/>
        </w:tabs>
        <w:spacing w:before="4" w:line="244" w:lineRule="auto"/>
        <w:ind w:right="117" w:firstLine="0"/>
        <w:rPr>
          <w:sz w:val="24"/>
        </w:rPr>
      </w:pPr>
      <w:r w:rsidRPr="005108E4">
        <w:rPr>
          <w:sz w:val="24"/>
          <w:u w:val="single"/>
        </w:rPr>
        <w:t>Qualifications</w:t>
      </w:r>
      <w:r w:rsidRPr="005108E4">
        <w:rPr>
          <w:sz w:val="24"/>
        </w:rPr>
        <w:t>. An applicant shall demonstrate the qualifications set forth in 935 CMR</w:t>
      </w:r>
      <w:r w:rsidRPr="005108E4">
        <w:rPr>
          <w:spacing w:val="-2"/>
          <w:sz w:val="24"/>
        </w:rPr>
        <w:t xml:space="preserve"> </w:t>
      </w:r>
      <w:r w:rsidRPr="005108E4">
        <w:rPr>
          <w:sz w:val="24"/>
        </w:rPr>
        <w:t>501.104(3)(d)1.</w:t>
      </w:r>
    </w:p>
    <w:p w14:paraId="0A6A6A97" w14:textId="77777777" w:rsidR="00DA2759" w:rsidRPr="005108E4" w:rsidRDefault="009A7511">
      <w:pPr>
        <w:pStyle w:val="ListParagraph"/>
        <w:numPr>
          <w:ilvl w:val="5"/>
          <w:numId w:val="48"/>
        </w:numPr>
        <w:tabs>
          <w:tab w:val="left" w:pos="2748"/>
        </w:tabs>
        <w:spacing w:line="242" w:lineRule="auto"/>
        <w:ind w:right="117" w:hanging="1"/>
        <w:rPr>
          <w:sz w:val="24"/>
        </w:rPr>
      </w:pPr>
      <w:r w:rsidRPr="005108E4">
        <w:rPr>
          <w:sz w:val="24"/>
          <w:u w:val="single"/>
        </w:rPr>
        <w:t>Credentials</w:t>
      </w:r>
      <w:r w:rsidRPr="005108E4">
        <w:rPr>
          <w:sz w:val="24"/>
        </w:rPr>
        <w:t xml:space="preserve">. An applicant shall demonstrate sufficient training, knowledge and </w:t>
      </w:r>
      <w:r w:rsidRPr="005108E4">
        <w:rPr>
          <w:sz w:val="24"/>
        </w:rPr>
        <w:lastRenderedPageBreak/>
        <w:t>experience, to ensure a Licensee under their or its supervision shall comply with Commissions statutory and regulatory</w:t>
      </w:r>
      <w:r w:rsidRPr="005108E4">
        <w:rPr>
          <w:spacing w:val="-20"/>
          <w:sz w:val="24"/>
        </w:rPr>
        <w:t xml:space="preserve"> </w:t>
      </w:r>
      <w:r w:rsidRPr="005108E4">
        <w:rPr>
          <w:sz w:val="24"/>
        </w:rPr>
        <w:t>requirements.</w:t>
      </w:r>
    </w:p>
    <w:p w14:paraId="2F87E22C" w14:textId="77777777" w:rsidR="00DA2759" w:rsidRPr="005108E4" w:rsidRDefault="009A7511">
      <w:pPr>
        <w:pStyle w:val="ListParagraph"/>
        <w:numPr>
          <w:ilvl w:val="5"/>
          <w:numId w:val="48"/>
        </w:numPr>
        <w:tabs>
          <w:tab w:val="left" w:pos="2698"/>
        </w:tabs>
        <w:spacing w:line="242" w:lineRule="auto"/>
        <w:ind w:right="110" w:firstLine="0"/>
        <w:rPr>
          <w:sz w:val="24"/>
        </w:rPr>
      </w:pPr>
      <w:r w:rsidRPr="005108E4">
        <w:rPr>
          <w:sz w:val="24"/>
          <w:u w:val="single"/>
        </w:rPr>
        <w:t>Affiliated</w:t>
      </w:r>
      <w:r w:rsidRPr="005108E4">
        <w:rPr>
          <w:spacing w:val="-19"/>
          <w:sz w:val="24"/>
          <w:u w:val="single"/>
        </w:rPr>
        <w:t xml:space="preserve"> </w:t>
      </w:r>
      <w:r w:rsidRPr="005108E4">
        <w:rPr>
          <w:sz w:val="24"/>
          <w:u w:val="single"/>
        </w:rPr>
        <w:t>Individuals</w:t>
      </w:r>
      <w:r w:rsidRPr="005108E4">
        <w:rPr>
          <w:spacing w:val="-19"/>
          <w:sz w:val="24"/>
          <w:u w:val="single"/>
        </w:rPr>
        <w:t xml:space="preserve"> </w:t>
      </w:r>
      <w:r w:rsidRPr="005108E4">
        <w:rPr>
          <w:sz w:val="24"/>
          <w:u w:val="single"/>
        </w:rPr>
        <w:t>or</w:t>
      </w:r>
      <w:r w:rsidRPr="005108E4">
        <w:rPr>
          <w:spacing w:val="-20"/>
          <w:sz w:val="24"/>
          <w:u w:val="single"/>
        </w:rPr>
        <w:t xml:space="preserve"> </w:t>
      </w:r>
      <w:r w:rsidRPr="005108E4">
        <w:rPr>
          <w:sz w:val="24"/>
          <w:u w:val="single"/>
        </w:rPr>
        <w:t>Entities</w:t>
      </w:r>
      <w:r w:rsidRPr="005108E4">
        <w:rPr>
          <w:sz w:val="24"/>
        </w:rPr>
        <w:t>.</w:t>
      </w:r>
      <w:r w:rsidRPr="005108E4">
        <w:rPr>
          <w:spacing w:val="23"/>
          <w:sz w:val="24"/>
        </w:rPr>
        <w:t xml:space="preserve"> </w:t>
      </w:r>
      <w:r w:rsidRPr="005108E4">
        <w:rPr>
          <w:sz w:val="24"/>
        </w:rPr>
        <w:t>An</w:t>
      </w:r>
      <w:r w:rsidRPr="005108E4">
        <w:rPr>
          <w:spacing w:val="-19"/>
          <w:sz w:val="24"/>
        </w:rPr>
        <w:t xml:space="preserve"> </w:t>
      </w:r>
      <w:r w:rsidRPr="005108E4">
        <w:rPr>
          <w:sz w:val="24"/>
        </w:rPr>
        <w:t>applicant</w:t>
      </w:r>
      <w:r w:rsidRPr="005108E4">
        <w:rPr>
          <w:spacing w:val="-18"/>
          <w:sz w:val="24"/>
        </w:rPr>
        <w:t xml:space="preserve"> </w:t>
      </w:r>
      <w:r w:rsidRPr="005108E4">
        <w:rPr>
          <w:sz w:val="24"/>
        </w:rPr>
        <w:t>shall</w:t>
      </w:r>
      <w:r w:rsidRPr="005108E4">
        <w:rPr>
          <w:spacing w:val="-18"/>
          <w:sz w:val="24"/>
        </w:rPr>
        <w:t xml:space="preserve"> </w:t>
      </w:r>
      <w:r w:rsidRPr="005108E4">
        <w:rPr>
          <w:sz w:val="24"/>
        </w:rPr>
        <w:t>identify</w:t>
      </w:r>
      <w:r w:rsidRPr="005108E4">
        <w:rPr>
          <w:spacing w:val="-25"/>
          <w:sz w:val="24"/>
        </w:rPr>
        <w:t xml:space="preserve"> </w:t>
      </w:r>
      <w:r w:rsidRPr="005108E4">
        <w:rPr>
          <w:sz w:val="24"/>
        </w:rPr>
        <w:t>any</w:t>
      </w:r>
      <w:r w:rsidRPr="005108E4">
        <w:rPr>
          <w:spacing w:val="-28"/>
          <w:sz w:val="24"/>
        </w:rPr>
        <w:t xml:space="preserve"> </w:t>
      </w:r>
      <w:r w:rsidRPr="005108E4">
        <w:rPr>
          <w:sz w:val="24"/>
        </w:rPr>
        <w:t>person</w:t>
      </w:r>
      <w:r w:rsidRPr="005108E4">
        <w:rPr>
          <w:spacing w:val="-21"/>
          <w:sz w:val="24"/>
        </w:rPr>
        <w:t xml:space="preserve"> </w:t>
      </w:r>
      <w:r w:rsidRPr="005108E4">
        <w:rPr>
          <w:sz w:val="24"/>
        </w:rPr>
        <w:t>or</w:t>
      </w:r>
      <w:r w:rsidRPr="005108E4">
        <w:rPr>
          <w:spacing w:val="-20"/>
          <w:sz w:val="24"/>
        </w:rPr>
        <w:t xml:space="preserve"> </w:t>
      </w:r>
      <w:r w:rsidRPr="005108E4">
        <w:rPr>
          <w:sz w:val="24"/>
        </w:rPr>
        <w:t>entity that</w:t>
      </w:r>
      <w:r w:rsidRPr="005108E4">
        <w:rPr>
          <w:spacing w:val="-10"/>
          <w:sz w:val="24"/>
        </w:rPr>
        <w:t xml:space="preserve"> </w:t>
      </w:r>
      <w:r w:rsidRPr="005108E4">
        <w:rPr>
          <w:sz w:val="24"/>
        </w:rPr>
        <w:t>may</w:t>
      </w:r>
      <w:r w:rsidRPr="005108E4">
        <w:rPr>
          <w:spacing w:val="-17"/>
          <w:sz w:val="24"/>
        </w:rPr>
        <w:t xml:space="preserve"> </w:t>
      </w:r>
      <w:r w:rsidRPr="005108E4">
        <w:rPr>
          <w:sz w:val="24"/>
        </w:rPr>
        <w:t>exert</w:t>
      </w:r>
      <w:r w:rsidRPr="005108E4">
        <w:rPr>
          <w:spacing w:val="-9"/>
          <w:sz w:val="24"/>
        </w:rPr>
        <w:t xml:space="preserve"> </w:t>
      </w:r>
      <w:r w:rsidRPr="005108E4">
        <w:rPr>
          <w:sz w:val="24"/>
        </w:rPr>
        <w:t>control</w:t>
      </w:r>
      <w:r w:rsidRPr="005108E4">
        <w:rPr>
          <w:spacing w:val="-10"/>
          <w:sz w:val="24"/>
        </w:rPr>
        <w:t xml:space="preserve"> </w:t>
      </w:r>
      <w:r w:rsidRPr="005108E4">
        <w:rPr>
          <w:sz w:val="24"/>
        </w:rPr>
        <w:t>or</w:t>
      </w:r>
      <w:r w:rsidRPr="005108E4">
        <w:rPr>
          <w:spacing w:val="-10"/>
          <w:sz w:val="24"/>
        </w:rPr>
        <w:t xml:space="preserve"> </w:t>
      </w:r>
      <w:r w:rsidRPr="005108E4">
        <w:rPr>
          <w:sz w:val="24"/>
        </w:rPr>
        <w:t>influence</w:t>
      </w:r>
      <w:r w:rsidRPr="005108E4">
        <w:rPr>
          <w:spacing w:val="-11"/>
          <w:sz w:val="24"/>
        </w:rPr>
        <w:t xml:space="preserve"> </w:t>
      </w:r>
      <w:r w:rsidRPr="005108E4">
        <w:rPr>
          <w:sz w:val="24"/>
        </w:rPr>
        <w:t>over</w:t>
      </w:r>
      <w:r w:rsidRPr="005108E4">
        <w:rPr>
          <w:spacing w:val="-10"/>
          <w:sz w:val="24"/>
        </w:rPr>
        <w:t xml:space="preserve"> </w:t>
      </w:r>
      <w:r w:rsidRPr="005108E4">
        <w:rPr>
          <w:sz w:val="24"/>
        </w:rPr>
        <w:t>the</w:t>
      </w:r>
      <w:r w:rsidRPr="005108E4">
        <w:rPr>
          <w:spacing w:val="-11"/>
          <w:sz w:val="24"/>
        </w:rPr>
        <w:t xml:space="preserve"> </w:t>
      </w:r>
      <w:r w:rsidRPr="005108E4">
        <w:rPr>
          <w:sz w:val="24"/>
        </w:rPr>
        <w:t>Preapproved</w:t>
      </w:r>
      <w:r w:rsidRPr="005108E4">
        <w:rPr>
          <w:spacing w:val="-9"/>
          <w:sz w:val="24"/>
        </w:rPr>
        <w:t xml:space="preserve"> </w:t>
      </w:r>
      <w:r w:rsidRPr="005108E4">
        <w:rPr>
          <w:sz w:val="24"/>
        </w:rPr>
        <w:t>Court</w:t>
      </w:r>
      <w:r w:rsidRPr="005108E4">
        <w:rPr>
          <w:spacing w:val="-10"/>
          <w:sz w:val="24"/>
        </w:rPr>
        <w:t xml:space="preserve"> </w:t>
      </w:r>
      <w:r w:rsidRPr="005108E4">
        <w:rPr>
          <w:sz w:val="24"/>
        </w:rPr>
        <w:t>Appointee,</w:t>
      </w:r>
      <w:r w:rsidRPr="005108E4">
        <w:rPr>
          <w:spacing w:val="-9"/>
          <w:sz w:val="24"/>
        </w:rPr>
        <w:t xml:space="preserve"> </w:t>
      </w:r>
      <w:r w:rsidRPr="005108E4">
        <w:rPr>
          <w:sz w:val="24"/>
        </w:rPr>
        <w:t>whether or</w:t>
      </w:r>
      <w:r w:rsidRPr="005108E4">
        <w:rPr>
          <w:spacing w:val="-26"/>
          <w:sz w:val="24"/>
        </w:rPr>
        <w:t xml:space="preserve"> </w:t>
      </w:r>
      <w:r w:rsidRPr="005108E4">
        <w:rPr>
          <w:sz w:val="24"/>
        </w:rPr>
        <w:t>not</w:t>
      </w:r>
      <w:r w:rsidRPr="005108E4">
        <w:rPr>
          <w:spacing w:val="-25"/>
          <w:sz w:val="24"/>
        </w:rPr>
        <w:t xml:space="preserve"> </w:t>
      </w:r>
      <w:r w:rsidRPr="005108E4">
        <w:rPr>
          <w:sz w:val="24"/>
        </w:rPr>
        <w:t>such</w:t>
      </w:r>
      <w:r w:rsidRPr="005108E4">
        <w:rPr>
          <w:spacing w:val="-25"/>
          <w:sz w:val="24"/>
        </w:rPr>
        <w:t xml:space="preserve"> </w:t>
      </w:r>
      <w:r w:rsidRPr="005108E4">
        <w:rPr>
          <w:sz w:val="24"/>
        </w:rPr>
        <w:t>individuals</w:t>
      </w:r>
      <w:r w:rsidRPr="005108E4">
        <w:rPr>
          <w:spacing w:val="-25"/>
          <w:sz w:val="24"/>
        </w:rPr>
        <w:t xml:space="preserve"> </w:t>
      </w:r>
      <w:r w:rsidRPr="005108E4">
        <w:rPr>
          <w:sz w:val="24"/>
        </w:rPr>
        <w:t>or</w:t>
      </w:r>
      <w:r w:rsidRPr="005108E4">
        <w:rPr>
          <w:spacing w:val="-26"/>
          <w:sz w:val="24"/>
        </w:rPr>
        <w:t xml:space="preserve"> </w:t>
      </w:r>
      <w:r w:rsidRPr="005108E4">
        <w:rPr>
          <w:sz w:val="24"/>
        </w:rPr>
        <w:t>entities</w:t>
      </w:r>
      <w:r w:rsidRPr="005108E4">
        <w:rPr>
          <w:spacing w:val="-25"/>
          <w:sz w:val="24"/>
        </w:rPr>
        <w:t xml:space="preserve"> </w:t>
      </w:r>
      <w:r w:rsidRPr="005108E4">
        <w:rPr>
          <w:sz w:val="24"/>
        </w:rPr>
        <w:t>are</w:t>
      </w:r>
      <w:r w:rsidRPr="005108E4">
        <w:rPr>
          <w:spacing w:val="-26"/>
          <w:sz w:val="24"/>
        </w:rPr>
        <w:t xml:space="preserve"> </w:t>
      </w:r>
      <w:r w:rsidRPr="005108E4">
        <w:rPr>
          <w:sz w:val="24"/>
        </w:rPr>
        <w:t>can</w:t>
      </w:r>
      <w:r w:rsidRPr="005108E4">
        <w:rPr>
          <w:spacing w:val="-23"/>
          <w:sz w:val="24"/>
        </w:rPr>
        <w:t xml:space="preserve"> </w:t>
      </w:r>
      <w:r w:rsidRPr="005108E4">
        <w:rPr>
          <w:sz w:val="24"/>
        </w:rPr>
        <w:t>exercise</w:t>
      </w:r>
      <w:r w:rsidRPr="005108E4">
        <w:rPr>
          <w:spacing w:val="-24"/>
          <w:sz w:val="24"/>
        </w:rPr>
        <w:t xml:space="preserve"> </w:t>
      </w:r>
      <w:r w:rsidRPr="005108E4">
        <w:rPr>
          <w:sz w:val="24"/>
        </w:rPr>
        <w:t>the</w:t>
      </w:r>
      <w:r w:rsidRPr="005108E4">
        <w:rPr>
          <w:spacing w:val="-24"/>
          <w:sz w:val="24"/>
        </w:rPr>
        <w:t xml:space="preserve"> </w:t>
      </w:r>
      <w:r w:rsidRPr="005108E4">
        <w:rPr>
          <w:sz w:val="24"/>
        </w:rPr>
        <w:t>authority</w:t>
      </w:r>
      <w:r w:rsidRPr="005108E4">
        <w:rPr>
          <w:spacing w:val="-29"/>
          <w:sz w:val="24"/>
        </w:rPr>
        <w:t xml:space="preserve"> </w:t>
      </w:r>
      <w:r w:rsidRPr="005108E4">
        <w:rPr>
          <w:sz w:val="24"/>
        </w:rPr>
        <w:t>of</w:t>
      </w:r>
      <w:r w:rsidRPr="005108E4">
        <w:rPr>
          <w:spacing w:val="-23"/>
          <w:sz w:val="24"/>
        </w:rPr>
        <w:t xml:space="preserve"> </w:t>
      </w:r>
      <w:r w:rsidRPr="005108E4">
        <w:rPr>
          <w:sz w:val="24"/>
        </w:rPr>
        <w:t>a</w:t>
      </w:r>
      <w:r w:rsidRPr="005108E4">
        <w:rPr>
          <w:spacing w:val="-26"/>
          <w:sz w:val="24"/>
        </w:rPr>
        <w:t xml:space="preserve"> </w:t>
      </w:r>
      <w:r w:rsidRPr="005108E4">
        <w:rPr>
          <w:sz w:val="24"/>
        </w:rPr>
        <w:t>Court</w:t>
      </w:r>
      <w:r w:rsidRPr="005108E4">
        <w:rPr>
          <w:spacing w:val="-25"/>
          <w:sz w:val="24"/>
        </w:rPr>
        <w:t xml:space="preserve"> </w:t>
      </w:r>
      <w:r w:rsidRPr="005108E4">
        <w:rPr>
          <w:sz w:val="24"/>
        </w:rPr>
        <w:t>Appointee.</w:t>
      </w:r>
    </w:p>
    <w:p w14:paraId="0AFC781F" w14:textId="77777777" w:rsidR="00DA2759" w:rsidRPr="005108E4" w:rsidRDefault="009A7511">
      <w:pPr>
        <w:pStyle w:val="ListParagraph"/>
        <w:numPr>
          <w:ilvl w:val="5"/>
          <w:numId w:val="48"/>
        </w:numPr>
        <w:tabs>
          <w:tab w:val="left" w:pos="2763"/>
        </w:tabs>
        <w:spacing w:before="1" w:line="242" w:lineRule="auto"/>
        <w:ind w:right="110" w:firstLine="0"/>
        <w:rPr>
          <w:sz w:val="24"/>
        </w:rPr>
      </w:pPr>
      <w:r w:rsidRPr="005108E4">
        <w:rPr>
          <w:sz w:val="24"/>
          <w:u w:val="single"/>
        </w:rPr>
        <w:t>Engaged Individuals or Entities</w:t>
      </w:r>
      <w:r w:rsidRPr="005108E4">
        <w:rPr>
          <w:sz w:val="24"/>
        </w:rPr>
        <w:t>. An applicant shall identify an person or entity that the applicant intends to engage in conducting the work of a Court Appointee, whether or not such individuals or entities are exercising the authority of a Court Appointee.</w:t>
      </w:r>
    </w:p>
    <w:p w14:paraId="1298F157" w14:textId="77777777" w:rsidR="00DA2759" w:rsidRPr="005108E4" w:rsidRDefault="009A7511">
      <w:pPr>
        <w:pStyle w:val="ListParagraph"/>
        <w:numPr>
          <w:ilvl w:val="5"/>
          <w:numId w:val="48"/>
        </w:numPr>
        <w:tabs>
          <w:tab w:val="left" w:pos="2856"/>
        </w:tabs>
        <w:spacing w:before="3" w:line="244" w:lineRule="auto"/>
        <w:ind w:right="118" w:firstLine="0"/>
        <w:rPr>
          <w:sz w:val="24"/>
        </w:rPr>
      </w:pPr>
      <w:r w:rsidRPr="005108E4">
        <w:rPr>
          <w:sz w:val="24"/>
          <w:u w:val="single"/>
        </w:rPr>
        <w:t>Financial Information</w:t>
      </w:r>
      <w:r w:rsidRPr="005108E4">
        <w:rPr>
          <w:sz w:val="24"/>
        </w:rPr>
        <w:t>. An applicant shall make such financial disclosures necessary to determine its ability to serve as a Court</w:t>
      </w:r>
      <w:r w:rsidRPr="005108E4">
        <w:rPr>
          <w:spacing w:val="-32"/>
          <w:sz w:val="24"/>
        </w:rPr>
        <w:t xml:space="preserve"> </w:t>
      </w:r>
      <w:r w:rsidRPr="005108E4">
        <w:rPr>
          <w:sz w:val="24"/>
        </w:rPr>
        <w:t>Appointee.</w:t>
      </w:r>
    </w:p>
    <w:p w14:paraId="106F534D" w14:textId="77777777" w:rsidR="00DA2759" w:rsidRPr="005108E4" w:rsidRDefault="009A7511">
      <w:pPr>
        <w:pStyle w:val="ListParagraph"/>
        <w:numPr>
          <w:ilvl w:val="5"/>
          <w:numId w:val="48"/>
        </w:numPr>
        <w:tabs>
          <w:tab w:val="left" w:pos="2729"/>
        </w:tabs>
        <w:spacing w:line="244" w:lineRule="auto"/>
        <w:ind w:right="118" w:hanging="1"/>
        <w:rPr>
          <w:sz w:val="24"/>
        </w:rPr>
      </w:pPr>
      <w:r w:rsidRPr="005108E4">
        <w:rPr>
          <w:sz w:val="24"/>
          <w:u w:val="single"/>
        </w:rPr>
        <w:t>Licenses</w:t>
      </w:r>
      <w:r w:rsidRPr="005108E4">
        <w:rPr>
          <w:sz w:val="24"/>
        </w:rPr>
        <w:t>. The applicant shall submit any professional or occupational licenses and represent that these licenses are in good</w:t>
      </w:r>
      <w:r w:rsidRPr="005108E4">
        <w:rPr>
          <w:spacing w:val="-13"/>
          <w:sz w:val="24"/>
        </w:rPr>
        <w:t xml:space="preserve"> </w:t>
      </w:r>
      <w:r w:rsidRPr="005108E4">
        <w:rPr>
          <w:sz w:val="24"/>
        </w:rPr>
        <w:t>standing.</w:t>
      </w:r>
    </w:p>
    <w:p w14:paraId="19DB6965" w14:textId="77777777" w:rsidR="00DA2759" w:rsidRPr="005108E4" w:rsidRDefault="009A7511">
      <w:pPr>
        <w:pStyle w:val="ListParagraph"/>
        <w:numPr>
          <w:ilvl w:val="5"/>
          <w:numId w:val="48"/>
        </w:numPr>
        <w:tabs>
          <w:tab w:val="left" w:pos="2732"/>
        </w:tabs>
        <w:spacing w:line="242" w:lineRule="auto"/>
        <w:ind w:right="116" w:firstLine="0"/>
        <w:rPr>
          <w:sz w:val="24"/>
        </w:rPr>
      </w:pPr>
      <w:r w:rsidRPr="005108E4">
        <w:rPr>
          <w:sz w:val="24"/>
          <w:u w:val="single"/>
        </w:rPr>
        <w:t>Good</w:t>
      </w:r>
      <w:r w:rsidRPr="005108E4">
        <w:rPr>
          <w:spacing w:val="-11"/>
          <w:sz w:val="24"/>
          <w:u w:val="single"/>
        </w:rPr>
        <w:t xml:space="preserve"> </w:t>
      </w:r>
      <w:r w:rsidRPr="005108E4">
        <w:rPr>
          <w:sz w:val="24"/>
          <w:u w:val="single"/>
        </w:rPr>
        <w:t>Standing.</w:t>
      </w:r>
      <w:r w:rsidRPr="005108E4">
        <w:rPr>
          <w:spacing w:val="39"/>
          <w:sz w:val="24"/>
        </w:rPr>
        <w:t xml:space="preserve"> </w:t>
      </w:r>
      <w:r w:rsidRPr="005108E4">
        <w:rPr>
          <w:spacing w:val="-3"/>
          <w:sz w:val="24"/>
        </w:rPr>
        <w:t>If</w:t>
      </w:r>
      <w:r w:rsidRPr="005108E4">
        <w:rPr>
          <w:spacing w:val="-11"/>
          <w:sz w:val="24"/>
        </w:rPr>
        <w:t xml:space="preserve"> </w:t>
      </w:r>
      <w:r w:rsidRPr="005108E4">
        <w:rPr>
          <w:sz w:val="24"/>
        </w:rPr>
        <w:t>the</w:t>
      </w:r>
      <w:r w:rsidRPr="005108E4">
        <w:rPr>
          <w:spacing w:val="-12"/>
          <w:sz w:val="24"/>
        </w:rPr>
        <w:t xml:space="preserve"> </w:t>
      </w:r>
      <w:r w:rsidRPr="005108E4">
        <w:rPr>
          <w:sz w:val="24"/>
        </w:rPr>
        <w:t>applicant</w:t>
      </w:r>
      <w:r w:rsidRPr="005108E4">
        <w:rPr>
          <w:spacing w:val="-10"/>
          <w:sz w:val="24"/>
        </w:rPr>
        <w:t xml:space="preserve"> </w:t>
      </w:r>
      <w:r w:rsidRPr="005108E4">
        <w:rPr>
          <w:sz w:val="24"/>
        </w:rPr>
        <w:t>is</w:t>
      </w:r>
      <w:r w:rsidRPr="005108E4">
        <w:rPr>
          <w:spacing w:val="-10"/>
          <w:sz w:val="24"/>
        </w:rPr>
        <w:t xml:space="preserve"> </w:t>
      </w:r>
      <w:r w:rsidRPr="005108E4">
        <w:rPr>
          <w:sz w:val="24"/>
        </w:rPr>
        <w:t>an</w:t>
      </w:r>
      <w:r w:rsidRPr="005108E4">
        <w:rPr>
          <w:spacing w:val="-11"/>
          <w:sz w:val="24"/>
        </w:rPr>
        <w:t xml:space="preserve"> </w:t>
      </w:r>
      <w:r w:rsidRPr="005108E4">
        <w:rPr>
          <w:sz w:val="24"/>
        </w:rPr>
        <w:t>entity,</w:t>
      </w:r>
      <w:r w:rsidRPr="005108E4">
        <w:rPr>
          <w:spacing w:val="-11"/>
          <w:sz w:val="24"/>
        </w:rPr>
        <w:t xml:space="preserve"> </w:t>
      </w:r>
      <w:r w:rsidRPr="005108E4">
        <w:rPr>
          <w:sz w:val="24"/>
        </w:rPr>
        <w:t>it</w:t>
      </w:r>
      <w:r w:rsidRPr="005108E4">
        <w:rPr>
          <w:spacing w:val="-10"/>
          <w:sz w:val="24"/>
        </w:rPr>
        <w:t xml:space="preserve"> </w:t>
      </w:r>
      <w:r w:rsidRPr="005108E4">
        <w:rPr>
          <w:sz w:val="24"/>
        </w:rPr>
        <w:t>shall</w:t>
      </w:r>
      <w:r w:rsidRPr="005108E4">
        <w:rPr>
          <w:spacing w:val="-10"/>
          <w:sz w:val="24"/>
        </w:rPr>
        <w:t xml:space="preserve"> </w:t>
      </w:r>
      <w:r w:rsidRPr="005108E4">
        <w:rPr>
          <w:sz w:val="24"/>
        </w:rPr>
        <w:t>submit</w:t>
      </w:r>
      <w:r w:rsidRPr="005108E4">
        <w:rPr>
          <w:spacing w:val="-10"/>
          <w:sz w:val="24"/>
        </w:rPr>
        <w:t xml:space="preserve"> </w:t>
      </w:r>
      <w:r w:rsidRPr="005108E4">
        <w:rPr>
          <w:sz w:val="24"/>
        </w:rPr>
        <w:t>a</w:t>
      </w:r>
      <w:r w:rsidRPr="005108E4">
        <w:rPr>
          <w:spacing w:val="-12"/>
          <w:sz w:val="24"/>
        </w:rPr>
        <w:t xml:space="preserve"> </w:t>
      </w:r>
      <w:r w:rsidRPr="005108E4">
        <w:rPr>
          <w:sz w:val="24"/>
        </w:rPr>
        <w:t>valid</w:t>
      </w:r>
      <w:r w:rsidRPr="005108E4">
        <w:rPr>
          <w:spacing w:val="-10"/>
          <w:sz w:val="24"/>
        </w:rPr>
        <w:t xml:space="preserve"> </w:t>
      </w:r>
      <w:r w:rsidRPr="005108E4">
        <w:rPr>
          <w:sz w:val="24"/>
        </w:rPr>
        <w:t>Certificate</w:t>
      </w:r>
      <w:r w:rsidRPr="005108E4">
        <w:rPr>
          <w:spacing w:val="-9"/>
          <w:sz w:val="24"/>
        </w:rPr>
        <w:t xml:space="preserve"> </w:t>
      </w:r>
      <w:r w:rsidRPr="005108E4">
        <w:rPr>
          <w:sz w:val="24"/>
        </w:rPr>
        <w:t>of Good Standing issued each by the Secretary of the Commonwealth and the Department of</w:t>
      </w:r>
      <w:r w:rsidRPr="005108E4">
        <w:rPr>
          <w:spacing w:val="-2"/>
          <w:sz w:val="24"/>
        </w:rPr>
        <w:t xml:space="preserve"> </w:t>
      </w:r>
      <w:r w:rsidRPr="005108E4">
        <w:rPr>
          <w:sz w:val="24"/>
        </w:rPr>
        <w:t>Revenue.</w:t>
      </w:r>
    </w:p>
    <w:p w14:paraId="116718EB" w14:textId="77777777" w:rsidR="00DA2759" w:rsidRPr="005108E4" w:rsidRDefault="009A7511">
      <w:pPr>
        <w:pStyle w:val="ListParagraph"/>
        <w:numPr>
          <w:ilvl w:val="5"/>
          <w:numId w:val="48"/>
        </w:numPr>
        <w:tabs>
          <w:tab w:val="left" w:pos="2763"/>
        </w:tabs>
        <w:spacing w:line="242" w:lineRule="auto"/>
        <w:ind w:right="116" w:firstLine="0"/>
        <w:rPr>
          <w:sz w:val="24"/>
        </w:rPr>
      </w:pPr>
      <w:r w:rsidRPr="005108E4">
        <w:rPr>
          <w:sz w:val="24"/>
          <w:u w:val="single"/>
        </w:rPr>
        <w:t>Limitations</w:t>
      </w:r>
      <w:r w:rsidRPr="005108E4">
        <w:rPr>
          <w:sz w:val="24"/>
        </w:rPr>
        <w:t>. The applicant shall identify any limitations on the ability to serve as a Court Appointee including, but not limited to, capacity, qualifications, credentials, conflicts of interest, and financial</w:t>
      </w:r>
      <w:r w:rsidRPr="005108E4">
        <w:rPr>
          <w:spacing w:val="-11"/>
          <w:sz w:val="24"/>
        </w:rPr>
        <w:t xml:space="preserve"> </w:t>
      </w:r>
      <w:r w:rsidRPr="005108E4">
        <w:rPr>
          <w:sz w:val="24"/>
        </w:rPr>
        <w:t>requirements.</w:t>
      </w:r>
    </w:p>
    <w:p w14:paraId="3B339EF4" w14:textId="77777777" w:rsidR="00DA2759" w:rsidRPr="005108E4" w:rsidRDefault="009A7511">
      <w:pPr>
        <w:pStyle w:val="ListParagraph"/>
        <w:numPr>
          <w:ilvl w:val="5"/>
          <w:numId w:val="48"/>
        </w:numPr>
        <w:tabs>
          <w:tab w:val="left" w:pos="2782"/>
        </w:tabs>
        <w:spacing w:line="244" w:lineRule="auto"/>
        <w:ind w:right="118" w:firstLine="0"/>
        <w:rPr>
          <w:sz w:val="24"/>
        </w:rPr>
      </w:pPr>
      <w:r w:rsidRPr="005108E4">
        <w:rPr>
          <w:sz w:val="24"/>
        </w:rPr>
        <w:t>An applicant shall submit any additional information the Commission or its delegee may request, in its sole</w:t>
      </w:r>
      <w:r w:rsidRPr="005108E4">
        <w:rPr>
          <w:spacing w:val="-17"/>
          <w:sz w:val="24"/>
        </w:rPr>
        <w:t xml:space="preserve"> </w:t>
      </w:r>
      <w:r w:rsidRPr="005108E4">
        <w:rPr>
          <w:sz w:val="24"/>
        </w:rPr>
        <w:t>discretion.</w:t>
      </w:r>
    </w:p>
    <w:p w14:paraId="6EB43768" w14:textId="20155D09" w:rsidR="00DA2759" w:rsidRPr="005108E4" w:rsidRDefault="009A7511" w:rsidP="00E077D0">
      <w:pPr>
        <w:pStyle w:val="ListParagraph"/>
        <w:numPr>
          <w:ilvl w:val="5"/>
          <w:numId w:val="48"/>
        </w:numPr>
        <w:tabs>
          <w:tab w:val="left" w:pos="2710"/>
        </w:tabs>
        <w:spacing w:line="242" w:lineRule="auto"/>
        <w:ind w:right="117" w:firstLine="0"/>
      </w:pPr>
      <w:r w:rsidRPr="005108E4">
        <w:rPr>
          <w:sz w:val="24"/>
          <w:u w:val="single"/>
        </w:rPr>
        <w:t>Suitability</w:t>
      </w:r>
      <w:r w:rsidRPr="005108E4">
        <w:rPr>
          <w:sz w:val="24"/>
        </w:rPr>
        <w:t xml:space="preserve">. An applicant shall demonstrate suitability to operate a Licensee. </w:t>
      </w:r>
      <w:r w:rsidRPr="005108E4">
        <w:rPr>
          <w:spacing w:val="-3"/>
          <w:sz w:val="24"/>
        </w:rPr>
        <w:t xml:space="preserve">If </w:t>
      </w:r>
      <w:r w:rsidRPr="005108E4">
        <w:rPr>
          <w:sz w:val="24"/>
        </w:rPr>
        <w:t>the applicant is an entity, each individual exercising the authority of a Court Appointee shall demonstrate suitability as provided in 935 CMR 501.000. An applicant shall demonstrate suitability</w:t>
      </w:r>
      <w:r w:rsidRPr="005108E4">
        <w:rPr>
          <w:spacing w:val="-12"/>
          <w:sz w:val="24"/>
        </w:rPr>
        <w:t xml:space="preserve"> </w:t>
      </w:r>
      <w:r w:rsidRPr="005108E4">
        <w:rPr>
          <w:spacing w:val="-3"/>
          <w:sz w:val="24"/>
        </w:rPr>
        <w:t>by:</w:t>
      </w:r>
    </w:p>
    <w:p w14:paraId="12BE7736" w14:textId="77777777" w:rsidR="00DA2759" w:rsidRPr="005108E4" w:rsidRDefault="009A7511">
      <w:pPr>
        <w:pStyle w:val="ListParagraph"/>
        <w:numPr>
          <w:ilvl w:val="2"/>
          <w:numId w:val="47"/>
        </w:numPr>
        <w:tabs>
          <w:tab w:val="left" w:pos="3113"/>
        </w:tabs>
        <w:spacing w:line="242" w:lineRule="auto"/>
        <w:ind w:right="118" w:firstLine="0"/>
        <w:rPr>
          <w:sz w:val="24"/>
        </w:rPr>
      </w:pPr>
      <w:r w:rsidRPr="005108E4">
        <w:rPr>
          <w:sz w:val="24"/>
        </w:rPr>
        <w:t>Submitting to a criminal background check in accordance with 935 CMR 501.030, 935 CMR 501.101 and 935 CMR 501.105;</w:t>
      </w:r>
      <w:r w:rsidRPr="005108E4">
        <w:rPr>
          <w:spacing w:val="-10"/>
          <w:sz w:val="24"/>
        </w:rPr>
        <w:t xml:space="preserve"> </w:t>
      </w:r>
      <w:r w:rsidRPr="005108E4">
        <w:rPr>
          <w:sz w:val="24"/>
        </w:rPr>
        <w:t>or</w:t>
      </w:r>
    </w:p>
    <w:p w14:paraId="2FF011C8" w14:textId="77777777" w:rsidR="00DA2759" w:rsidRPr="005108E4" w:rsidRDefault="009A7511">
      <w:pPr>
        <w:pStyle w:val="ListParagraph"/>
        <w:numPr>
          <w:ilvl w:val="2"/>
          <w:numId w:val="47"/>
        </w:numPr>
        <w:tabs>
          <w:tab w:val="left" w:pos="3166"/>
        </w:tabs>
        <w:spacing w:before="2" w:line="242" w:lineRule="auto"/>
        <w:ind w:right="116" w:firstLine="0"/>
        <w:rPr>
          <w:sz w:val="24"/>
        </w:rPr>
      </w:pPr>
      <w:r w:rsidRPr="005108E4">
        <w:rPr>
          <w:sz w:val="24"/>
        </w:rPr>
        <w:t>Submitting an attestation under the pains and penalties of perjury that the applicant is suitable to operate a</w:t>
      </w:r>
      <w:r w:rsidRPr="005108E4">
        <w:rPr>
          <w:spacing w:val="-10"/>
          <w:sz w:val="24"/>
        </w:rPr>
        <w:t xml:space="preserve"> </w:t>
      </w:r>
      <w:r w:rsidRPr="005108E4">
        <w:rPr>
          <w:sz w:val="24"/>
        </w:rPr>
        <w:t>Licensee.</w:t>
      </w:r>
    </w:p>
    <w:p w14:paraId="27E70438" w14:textId="77777777" w:rsidR="00DA2759" w:rsidRPr="005108E4" w:rsidRDefault="009A7511">
      <w:pPr>
        <w:pStyle w:val="ListParagraph"/>
        <w:numPr>
          <w:ilvl w:val="4"/>
          <w:numId w:val="48"/>
        </w:numPr>
        <w:tabs>
          <w:tab w:val="left" w:pos="2475"/>
        </w:tabs>
        <w:spacing w:before="2" w:line="242" w:lineRule="auto"/>
        <w:ind w:right="117" w:firstLine="0"/>
        <w:rPr>
          <w:sz w:val="24"/>
        </w:rPr>
      </w:pPr>
      <w:r w:rsidRPr="005108E4">
        <w:rPr>
          <w:sz w:val="24"/>
        </w:rPr>
        <w:t>Application requirements in this 935 CMR 501.104(3)(d)2., shall apply only to persons and entities acting as a Court</w:t>
      </w:r>
      <w:r w:rsidRPr="005108E4">
        <w:rPr>
          <w:spacing w:val="-10"/>
          <w:sz w:val="24"/>
        </w:rPr>
        <w:t xml:space="preserve"> </w:t>
      </w:r>
      <w:r w:rsidRPr="005108E4">
        <w:rPr>
          <w:sz w:val="24"/>
        </w:rPr>
        <w:t>Appointee.</w:t>
      </w:r>
    </w:p>
    <w:p w14:paraId="649994A9" w14:textId="77777777" w:rsidR="00DA2759" w:rsidRPr="005108E4" w:rsidRDefault="009A7511">
      <w:pPr>
        <w:pStyle w:val="ListParagraph"/>
        <w:numPr>
          <w:ilvl w:val="4"/>
          <w:numId w:val="48"/>
        </w:numPr>
        <w:tabs>
          <w:tab w:val="left" w:pos="2424"/>
        </w:tabs>
        <w:spacing w:before="1" w:line="242" w:lineRule="auto"/>
        <w:ind w:right="118" w:firstLine="0"/>
        <w:rPr>
          <w:sz w:val="24"/>
        </w:rPr>
      </w:pPr>
      <w:r w:rsidRPr="005108E4">
        <w:rPr>
          <w:sz w:val="24"/>
          <w:u w:val="single"/>
        </w:rPr>
        <w:t>Renewal</w:t>
      </w:r>
      <w:r w:rsidRPr="005108E4">
        <w:rPr>
          <w:sz w:val="24"/>
        </w:rPr>
        <w:t xml:space="preserve">. </w:t>
      </w:r>
      <w:r w:rsidRPr="005108E4">
        <w:rPr>
          <w:spacing w:val="-3"/>
          <w:sz w:val="24"/>
        </w:rPr>
        <w:t xml:space="preserve">In </w:t>
      </w:r>
      <w:r w:rsidRPr="005108E4">
        <w:rPr>
          <w:sz w:val="24"/>
        </w:rPr>
        <w:t>order to remain as Preapproved Court Appointee, each Preapproved Court Appointee, on the anniversary of their preapproval, shall annually attest to the Commission under the pains and penalties of perjury that there has been no material change</w:t>
      </w:r>
      <w:r w:rsidRPr="005108E4">
        <w:rPr>
          <w:spacing w:val="-8"/>
          <w:sz w:val="24"/>
        </w:rPr>
        <w:t xml:space="preserve"> </w:t>
      </w:r>
      <w:r w:rsidRPr="005108E4">
        <w:rPr>
          <w:sz w:val="24"/>
        </w:rPr>
        <w:t>to</w:t>
      </w:r>
      <w:r w:rsidRPr="005108E4">
        <w:rPr>
          <w:spacing w:val="-6"/>
          <w:sz w:val="24"/>
        </w:rPr>
        <w:t xml:space="preserve"> </w:t>
      </w:r>
      <w:r w:rsidRPr="005108E4">
        <w:rPr>
          <w:sz w:val="24"/>
        </w:rPr>
        <w:t>the</w:t>
      </w:r>
      <w:r w:rsidRPr="005108E4">
        <w:rPr>
          <w:spacing w:val="-8"/>
          <w:sz w:val="24"/>
        </w:rPr>
        <w:t xml:space="preserve"> </w:t>
      </w:r>
      <w:r w:rsidRPr="005108E4">
        <w:rPr>
          <w:sz w:val="24"/>
        </w:rPr>
        <w:t>information</w:t>
      </w:r>
      <w:r w:rsidRPr="005108E4">
        <w:rPr>
          <w:spacing w:val="-6"/>
          <w:sz w:val="24"/>
        </w:rPr>
        <w:t xml:space="preserve"> </w:t>
      </w:r>
      <w:r w:rsidRPr="005108E4">
        <w:rPr>
          <w:sz w:val="24"/>
        </w:rPr>
        <w:t>and</w:t>
      </w:r>
      <w:r w:rsidRPr="005108E4">
        <w:rPr>
          <w:spacing w:val="-6"/>
          <w:sz w:val="24"/>
        </w:rPr>
        <w:t xml:space="preserve"> </w:t>
      </w:r>
      <w:r w:rsidRPr="005108E4">
        <w:rPr>
          <w:sz w:val="24"/>
        </w:rPr>
        <w:t>disclosures</w:t>
      </w:r>
      <w:r w:rsidRPr="005108E4">
        <w:rPr>
          <w:spacing w:val="-7"/>
          <w:sz w:val="24"/>
        </w:rPr>
        <w:t xml:space="preserve"> </w:t>
      </w:r>
      <w:r w:rsidRPr="005108E4">
        <w:rPr>
          <w:sz w:val="24"/>
        </w:rPr>
        <w:t>submitted</w:t>
      </w:r>
      <w:r w:rsidRPr="005108E4">
        <w:rPr>
          <w:spacing w:val="-6"/>
          <w:sz w:val="24"/>
        </w:rPr>
        <w:t xml:space="preserve"> </w:t>
      </w:r>
      <w:r w:rsidRPr="005108E4">
        <w:rPr>
          <w:sz w:val="24"/>
        </w:rPr>
        <w:t>as</w:t>
      </w:r>
      <w:r w:rsidRPr="005108E4">
        <w:rPr>
          <w:spacing w:val="-6"/>
          <w:sz w:val="24"/>
        </w:rPr>
        <w:t xml:space="preserve"> </w:t>
      </w:r>
      <w:r w:rsidRPr="005108E4">
        <w:rPr>
          <w:sz w:val="24"/>
        </w:rPr>
        <w:t>part</w:t>
      </w:r>
      <w:r w:rsidRPr="005108E4">
        <w:rPr>
          <w:spacing w:val="-6"/>
          <w:sz w:val="24"/>
        </w:rPr>
        <w:t xml:space="preserve"> </w:t>
      </w:r>
      <w:r w:rsidRPr="005108E4">
        <w:rPr>
          <w:sz w:val="24"/>
        </w:rPr>
        <w:t>of</w:t>
      </w:r>
      <w:r w:rsidRPr="005108E4">
        <w:rPr>
          <w:spacing w:val="-7"/>
          <w:sz w:val="24"/>
        </w:rPr>
        <w:t xml:space="preserve"> </w:t>
      </w:r>
      <w:r w:rsidRPr="005108E4">
        <w:rPr>
          <w:sz w:val="24"/>
        </w:rPr>
        <w:t>the</w:t>
      </w:r>
      <w:r w:rsidRPr="005108E4">
        <w:rPr>
          <w:spacing w:val="-8"/>
          <w:sz w:val="24"/>
        </w:rPr>
        <w:t xml:space="preserve"> </w:t>
      </w:r>
      <w:r w:rsidRPr="005108E4">
        <w:rPr>
          <w:sz w:val="24"/>
        </w:rPr>
        <w:t>initial</w:t>
      </w:r>
      <w:r w:rsidRPr="005108E4">
        <w:rPr>
          <w:spacing w:val="-5"/>
          <w:sz w:val="24"/>
        </w:rPr>
        <w:t xml:space="preserve"> </w:t>
      </w:r>
      <w:r w:rsidRPr="005108E4">
        <w:rPr>
          <w:sz w:val="24"/>
        </w:rPr>
        <w:t>application</w:t>
      </w:r>
      <w:r w:rsidRPr="005108E4">
        <w:rPr>
          <w:spacing w:val="-6"/>
          <w:sz w:val="24"/>
        </w:rPr>
        <w:t xml:space="preserve"> </w:t>
      </w:r>
      <w:r w:rsidRPr="005108E4">
        <w:rPr>
          <w:sz w:val="24"/>
        </w:rPr>
        <w:t>or provide</w:t>
      </w:r>
      <w:r w:rsidRPr="005108E4">
        <w:rPr>
          <w:spacing w:val="-30"/>
          <w:sz w:val="24"/>
        </w:rPr>
        <w:t xml:space="preserve"> </w:t>
      </w:r>
      <w:r w:rsidRPr="005108E4">
        <w:rPr>
          <w:sz w:val="24"/>
        </w:rPr>
        <w:t>updated</w:t>
      </w:r>
      <w:r w:rsidRPr="005108E4">
        <w:rPr>
          <w:spacing w:val="-30"/>
          <w:sz w:val="24"/>
        </w:rPr>
        <w:t xml:space="preserve"> </w:t>
      </w:r>
      <w:r w:rsidRPr="005108E4">
        <w:rPr>
          <w:sz w:val="24"/>
        </w:rPr>
        <w:t>information</w:t>
      </w:r>
      <w:r w:rsidRPr="005108E4">
        <w:rPr>
          <w:spacing w:val="-29"/>
          <w:sz w:val="24"/>
        </w:rPr>
        <w:t xml:space="preserve"> </w:t>
      </w:r>
      <w:r w:rsidRPr="005108E4">
        <w:rPr>
          <w:sz w:val="24"/>
        </w:rPr>
        <w:t>and</w:t>
      </w:r>
      <w:r w:rsidRPr="005108E4">
        <w:rPr>
          <w:spacing w:val="-29"/>
          <w:sz w:val="24"/>
        </w:rPr>
        <w:t xml:space="preserve"> </w:t>
      </w:r>
      <w:r w:rsidRPr="005108E4">
        <w:rPr>
          <w:sz w:val="24"/>
        </w:rPr>
        <w:t>disclosures</w:t>
      </w:r>
      <w:r w:rsidRPr="005108E4">
        <w:rPr>
          <w:spacing w:val="-28"/>
          <w:sz w:val="24"/>
        </w:rPr>
        <w:t xml:space="preserve"> </w:t>
      </w:r>
      <w:r w:rsidRPr="005108E4">
        <w:rPr>
          <w:sz w:val="24"/>
        </w:rPr>
        <w:t>with</w:t>
      </w:r>
      <w:r w:rsidRPr="005108E4">
        <w:rPr>
          <w:spacing w:val="-29"/>
          <w:sz w:val="24"/>
        </w:rPr>
        <w:t xml:space="preserve"> </w:t>
      </w:r>
      <w:r w:rsidRPr="005108E4">
        <w:rPr>
          <w:sz w:val="24"/>
        </w:rPr>
        <w:t>respect</w:t>
      </w:r>
      <w:r w:rsidRPr="005108E4">
        <w:rPr>
          <w:spacing w:val="-27"/>
          <w:sz w:val="24"/>
        </w:rPr>
        <w:t xml:space="preserve"> </w:t>
      </w:r>
      <w:r w:rsidRPr="005108E4">
        <w:rPr>
          <w:sz w:val="24"/>
        </w:rPr>
        <w:t>to</w:t>
      </w:r>
      <w:r w:rsidRPr="005108E4">
        <w:rPr>
          <w:spacing w:val="-26"/>
          <w:sz w:val="24"/>
        </w:rPr>
        <w:t xml:space="preserve"> </w:t>
      </w:r>
      <w:r w:rsidRPr="005108E4">
        <w:rPr>
          <w:sz w:val="24"/>
        </w:rPr>
        <w:t>those</w:t>
      </w:r>
      <w:r w:rsidRPr="005108E4">
        <w:rPr>
          <w:spacing w:val="-27"/>
          <w:sz w:val="24"/>
        </w:rPr>
        <w:t xml:space="preserve"> </w:t>
      </w:r>
      <w:r w:rsidRPr="005108E4">
        <w:rPr>
          <w:sz w:val="24"/>
        </w:rPr>
        <w:t>that</w:t>
      </w:r>
      <w:r w:rsidRPr="005108E4">
        <w:rPr>
          <w:spacing w:val="-27"/>
          <w:sz w:val="24"/>
        </w:rPr>
        <w:t xml:space="preserve"> </w:t>
      </w:r>
      <w:r w:rsidRPr="005108E4">
        <w:rPr>
          <w:sz w:val="24"/>
        </w:rPr>
        <w:t>have</w:t>
      </w:r>
      <w:r w:rsidRPr="005108E4">
        <w:rPr>
          <w:spacing w:val="-30"/>
          <w:sz w:val="24"/>
        </w:rPr>
        <w:t xml:space="preserve"> </w:t>
      </w:r>
      <w:r w:rsidRPr="005108E4">
        <w:rPr>
          <w:sz w:val="24"/>
        </w:rPr>
        <w:t>changed,</w:t>
      </w:r>
      <w:r w:rsidRPr="005108E4">
        <w:rPr>
          <w:spacing w:val="-29"/>
          <w:sz w:val="24"/>
        </w:rPr>
        <w:t xml:space="preserve"> </w:t>
      </w:r>
      <w:r w:rsidRPr="005108E4">
        <w:rPr>
          <w:sz w:val="24"/>
        </w:rPr>
        <w:t>and pay the fee identified in 935 CMR</w:t>
      </w:r>
      <w:r w:rsidRPr="005108E4">
        <w:rPr>
          <w:spacing w:val="-18"/>
          <w:sz w:val="24"/>
        </w:rPr>
        <w:t xml:space="preserve"> </w:t>
      </w:r>
      <w:r w:rsidRPr="005108E4">
        <w:rPr>
          <w:sz w:val="24"/>
        </w:rPr>
        <w:t>501.005(7)(b).</w:t>
      </w:r>
    </w:p>
    <w:p w14:paraId="72E8F9B3" w14:textId="77777777" w:rsidR="00DA2759" w:rsidRPr="005108E4" w:rsidRDefault="009A7511">
      <w:pPr>
        <w:pStyle w:val="ListParagraph"/>
        <w:numPr>
          <w:ilvl w:val="3"/>
          <w:numId w:val="48"/>
        </w:numPr>
        <w:tabs>
          <w:tab w:val="left" w:pos="2134"/>
        </w:tabs>
        <w:spacing w:before="6" w:line="242" w:lineRule="auto"/>
        <w:ind w:right="116" w:hanging="1"/>
        <w:rPr>
          <w:sz w:val="24"/>
        </w:rPr>
      </w:pPr>
      <w:r w:rsidRPr="005108E4">
        <w:rPr>
          <w:sz w:val="24"/>
          <w:u w:val="single"/>
        </w:rPr>
        <w:t>Licensee's Obligations</w:t>
      </w:r>
      <w:r w:rsidRPr="005108E4">
        <w:rPr>
          <w:sz w:val="24"/>
        </w:rPr>
        <w:t>. A Licensee placed under the oversight or a Court Appointee shall:</w:t>
      </w:r>
    </w:p>
    <w:p w14:paraId="6EC02DDA" w14:textId="77777777" w:rsidR="00DA2759" w:rsidRPr="005108E4" w:rsidRDefault="009A7511">
      <w:pPr>
        <w:pStyle w:val="ListParagraph"/>
        <w:numPr>
          <w:ilvl w:val="4"/>
          <w:numId w:val="48"/>
        </w:numPr>
        <w:tabs>
          <w:tab w:val="left" w:pos="2504"/>
        </w:tabs>
        <w:spacing w:before="1" w:line="242" w:lineRule="auto"/>
        <w:ind w:right="116" w:firstLine="0"/>
        <w:rPr>
          <w:sz w:val="24"/>
        </w:rPr>
      </w:pPr>
      <w:r w:rsidRPr="005108E4">
        <w:rPr>
          <w:sz w:val="24"/>
        </w:rPr>
        <w:t>Continue to comply with all legal and regulatory requirements applicable to a Licensee, except as otherwise determined pursuant a court order or a waiver granted pursuant to 935 CMR</w:t>
      </w:r>
      <w:r w:rsidRPr="005108E4">
        <w:rPr>
          <w:spacing w:val="-3"/>
          <w:sz w:val="24"/>
        </w:rPr>
        <w:t xml:space="preserve"> </w:t>
      </w:r>
      <w:r w:rsidRPr="005108E4">
        <w:rPr>
          <w:sz w:val="24"/>
        </w:rPr>
        <w:t>501.850.</w:t>
      </w:r>
    </w:p>
    <w:p w14:paraId="5DABFEB4" w14:textId="77777777" w:rsidR="00DA2759" w:rsidRPr="005108E4" w:rsidRDefault="009A7511">
      <w:pPr>
        <w:pStyle w:val="ListParagraph"/>
        <w:numPr>
          <w:ilvl w:val="4"/>
          <w:numId w:val="48"/>
        </w:numPr>
        <w:tabs>
          <w:tab w:val="left" w:pos="2396"/>
        </w:tabs>
        <w:spacing w:before="2"/>
        <w:ind w:left="2395" w:hanging="361"/>
        <w:rPr>
          <w:sz w:val="24"/>
        </w:rPr>
      </w:pPr>
      <w:r w:rsidRPr="005108E4">
        <w:rPr>
          <w:sz w:val="24"/>
        </w:rPr>
        <w:t>Provide the Commission with any documents requested by the</w:t>
      </w:r>
      <w:r w:rsidRPr="005108E4">
        <w:rPr>
          <w:spacing w:val="-37"/>
          <w:sz w:val="24"/>
        </w:rPr>
        <w:t xml:space="preserve"> </w:t>
      </w:r>
      <w:r w:rsidRPr="005108E4">
        <w:rPr>
          <w:sz w:val="24"/>
        </w:rPr>
        <w:t>Commission.</w:t>
      </w:r>
    </w:p>
    <w:p w14:paraId="2A5718A2" w14:textId="77777777" w:rsidR="00DA2759" w:rsidRPr="005108E4" w:rsidRDefault="009A7511">
      <w:pPr>
        <w:pStyle w:val="ListParagraph"/>
        <w:numPr>
          <w:ilvl w:val="4"/>
          <w:numId w:val="48"/>
        </w:numPr>
        <w:tabs>
          <w:tab w:val="left" w:pos="2410"/>
        </w:tabs>
        <w:spacing w:before="5" w:line="242" w:lineRule="auto"/>
        <w:ind w:right="110" w:firstLine="0"/>
        <w:rPr>
          <w:sz w:val="24"/>
        </w:rPr>
      </w:pPr>
      <w:r w:rsidRPr="005108E4">
        <w:rPr>
          <w:sz w:val="24"/>
        </w:rPr>
        <w:t>Cooperate with the Commission's efforts to intervene as an interested party in any Court proceeding pursuant to which a Court Appointee is</w:t>
      </w:r>
      <w:r w:rsidRPr="005108E4">
        <w:rPr>
          <w:spacing w:val="-17"/>
          <w:sz w:val="24"/>
        </w:rPr>
        <w:t xml:space="preserve"> </w:t>
      </w:r>
      <w:r w:rsidRPr="005108E4">
        <w:rPr>
          <w:sz w:val="24"/>
        </w:rPr>
        <w:t>sought.</w:t>
      </w:r>
    </w:p>
    <w:p w14:paraId="6A58BF23" w14:textId="77777777" w:rsidR="00DA2759" w:rsidRPr="005108E4" w:rsidRDefault="009A7511">
      <w:pPr>
        <w:pStyle w:val="ListParagraph"/>
        <w:numPr>
          <w:ilvl w:val="4"/>
          <w:numId w:val="48"/>
        </w:numPr>
        <w:tabs>
          <w:tab w:val="left" w:pos="2367"/>
        </w:tabs>
        <w:spacing w:before="1" w:line="242" w:lineRule="auto"/>
        <w:ind w:right="116" w:firstLine="0"/>
        <w:rPr>
          <w:sz w:val="24"/>
        </w:rPr>
      </w:pPr>
      <w:r w:rsidRPr="005108E4">
        <w:rPr>
          <w:sz w:val="24"/>
        </w:rPr>
        <w:t>Comply</w:t>
      </w:r>
      <w:r w:rsidRPr="005108E4">
        <w:rPr>
          <w:spacing w:val="-20"/>
          <w:sz w:val="24"/>
        </w:rPr>
        <w:t xml:space="preserve"> </w:t>
      </w:r>
      <w:r w:rsidRPr="005108E4">
        <w:rPr>
          <w:sz w:val="24"/>
        </w:rPr>
        <w:t>with</w:t>
      </w:r>
      <w:r w:rsidRPr="005108E4">
        <w:rPr>
          <w:spacing w:val="-13"/>
          <w:sz w:val="24"/>
        </w:rPr>
        <w:t xml:space="preserve"> </w:t>
      </w:r>
      <w:r w:rsidRPr="005108E4">
        <w:rPr>
          <w:sz w:val="24"/>
        </w:rPr>
        <w:t>the</w:t>
      </w:r>
      <w:r w:rsidRPr="005108E4">
        <w:rPr>
          <w:spacing w:val="-13"/>
          <w:sz w:val="24"/>
        </w:rPr>
        <w:t xml:space="preserve"> </w:t>
      </w:r>
      <w:r w:rsidRPr="005108E4">
        <w:rPr>
          <w:sz w:val="24"/>
        </w:rPr>
        <w:t>requirements</w:t>
      </w:r>
      <w:r w:rsidRPr="005108E4">
        <w:rPr>
          <w:spacing w:val="-13"/>
          <w:sz w:val="24"/>
        </w:rPr>
        <w:t xml:space="preserve"> </w:t>
      </w:r>
      <w:r w:rsidRPr="005108E4">
        <w:rPr>
          <w:sz w:val="24"/>
        </w:rPr>
        <w:t>of</w:t>
      </w:r>
      <w:r w:rsidRPr="005108E4">
        <w:rPr>
          <w:spacing w:val="-14"/>
          <w:sz w:val="24"/>
        </w:rPr>
        <w:t xml:space="preserve"> </w:t>
      </w:r>
      <w:r w:rsidRPr="005108E4">
        <w:rPr>
          <w:sz w:val="24"/>
        </w:rPr>
        <w:t>935</w:t>
      </w:r>
      <w:r w:rsidRPr="005108E4">
        <w:rPr>
          <w:spacing w:val="-15"/>
          <w:sz w:val="24"/>
        </w:rPr>
        <w:t xml:space="preserve"> </w:t>
      </w:r>
      <w:r w:rsidRPr="005108E4">
        <w:rPr>
          <w:sz w:val="24"/>
        </w:rPr>
        <w:t>CMR</w:t>
      </w:r>
      <w:r w:rsidRPr="005108E4">
        <w:rPr>
          <w:spacing w:val="-15"/>
          <w:sz w:val="24"/>
        </w:rPr>
        <w:t xml:space="preserve"> </w:t>
      </w:r>
      <w:r w:rsidRPr="005108E4">
        <w:rPr>
          <w:sz w:val="24"/>
        </w:rPr>
        <w:t>501.104(1)</w:t>
      </w:r>
      <w:r w:rsidRPr="005108E4">
        <w:rPr>
          <w:spacing w:val="-16"/>
          <w:sz w:val="24"/>
        </w:rPr>
        <w:t xml:space="preserve"> </w:t>
      </w:r>
      <w:r w:rsidRPr="005108E4">
        <w:rPr>
          <w:sz w:val="24"/>
        </w:rPr>
        <w:t>upon</w:t>
      </w:r>
      <w:r w:rsidRPr="005108E4">
        <w:rPr>
          <w:spacing w:val="-15"/>
          <w:sz w:val="24"/>
        </w:rPr>
        <w:t xml:space="preserve"> </w:t>
      </w:r>
      <w:r w:rsidRPr="005108E4">
        <w:rPr>
          <w:sz w:val="24"/>
        </w:rPr>
        <w:t>final</w:t>
      </w:r>
      <w:r w:rsidRPr="005108E4">
        <w:rPr>
          <w:spacing w:val="-13"/>
          <w:sz w:val="24"/>
        </w:rPr>
        <w:t xml:space="preserve"> </w:t>
      </w:r>
      <w:r w:rsidRPr="005108E4">
        <w:rPr>
          <w:sz w:val="24"/>
        </w:rPr>
        <w:t>disposition</w:t>
      </w:r>
      <w:r w:rsidRPr="005108E4">
        <w:rPr>
          <w:spacing w:val="-13"/>
          <w:sz w:val="24"/>
        </w:rPr>
        <w:t xml:space="preserve"> </w:t>
      </w:r>
      <w:r w:rsidRPr="005108E4">
        <w:rPr>
          <w:sz w:val="24"/>
        </w:rPr>
        <w:t>of</w:t>
      </w:r>
      <w:r w:rsidRPr="005108E4">
        <w:rPr>
          <w:spacing w:val="-14"/>
          <w:sz w:val="24"/>
        </w:rPr>
        <w:t xml:space="preserve"> </w:t>
      </w:r>
      <w:r w:rsidRPr="005108E4">
        <w:rPr>
          <w:sz w:val="24"/>
        </w:rPr>
        <w:t>the License(s) subject to oversight by a Court</w:t>
      </w:r>
      <w:r w:rsidRPr="005108E4">
        <w:rPr>
          <w:spacing w:val="-17"/>
          <w:sz w:val="24"/>
        </w:rPr>
        <w:t xml:space="preserve"> </w:t>
      </w:r>
      <w:r w:rsidRPr="005108E4">
        <w:rPr>
          <w:sz w:val="24"/>
        </w:rPr>
        <w:t>Appointee.</w:t>
      </w:r>
    </w:p>
    <w:p w14:paraId="69A99C12" w14:textId="77777777" w:rsidR="00DA2759" w:rsidRPr="005108E4" w:rsidRDefault="009A7511">
      <w:pPr>
        <w:pStyle w:val="ListParagraph"/>
        <w:numPr>
          <w:ilvl w:val="4"/>
          <w:numId w:val="48"/>
        </w:numPr>
        <w:tabs>
          <w:tab w:val="left" w:pos="2374"/>
        </w:tabs>
        <w:spacing w:before="2" w:line="242" w:lineRule="auto"/>
        <w:ind w:right="116" w:firstLine="0"/>
        <w:rPr>
          <w:sz w:val="24"/>
        </w:rPr>
      </w:pPr>
      <w:r w:rsidRPr="005108E4">
        <w:rPr>
          <w:sz w:val="24"/>
        </w:rPr>
        <w:t>When</w:t>
      </w:r>
      <w:r w:rsidRPr="005108E4">
        <w:rPr>
          <w:spacing w:val="-11"/>
          <w:sz w:val="24"/>
        </w:rPr>
        <w:t xml:space="preserve"> </w:t>
      </w:r>
      <w:r w:rsidRPr="005108E4">
        <w:rPr>
          <w:sz w:val="24"/>
        </w:rPr>
        <w:t>a</w:t>
      </w:r>
      <w:r w:rsidRPr="005108E4">
        <w:rPr>
          <w:spacing w:val="-9"/>
          <w:sz w:val="24"/>
        </w:rPr>
        <w:t xml:space="preserve"> </w:t>
      </w:r>
      <w:r w:rsidRPr="005108E4">
        <w:rPr>
          <w:sz w:val="24"/>
        </w:rPr>
        <w:t>Licensee</w:t>
      </w:r>
      <w:r w:rsidRPr="005108E4">
        <w:rPr>
          <w:spacing w:val="-9"/>
          <w:sz w:val="24"/>
        </w:rPr>
        <w:t xml:space="preserve"> </w:t>
      </w:r>
      <w:r w:rsidRPr="005108E4">
        <w:rPr>
          <w:sz w:val="24"/>
        </w:rPr>
        <w:t>files</w:t>
      </w:r>
      <w:r w:rsidRPr="005108E4">
        <w:rPr>
          <w:spacing w:val="-8"/>
          <w:sz w:val="24"/>
        </w:rPr>
        <w:t xml:space="preserve"> </w:t>
      </w:r>
      <w:r w:rsidRPr="005108E4">
        <w:rPr>
          <w:sz w:val="24"/>
        </w:rPr>
        <w:t>a</w:t>
      </w:r>
      <w:r w:rsidRPr="005108E4">
        <w:rPr>
          <w:spacing w:val="-9"/>
          <w:sz w:val="24"/>
        </w:rPr>
        <w:t xml:space="preserve"> </w:t>
      </w:r>
      <w:r w:rsidRPr="005108E4">
        <w:rPr>
          <w:sz w:val="24"/>
        </w:rPr>
        <w:t>petition,</w:t>
      </w:r>
      <w:r w:rsidRPr="005108E4">
        <w:rPr>
          <w:spacing w:val="-8"/>
          <w:sz w:val="24"/>
        </w:rPr>
        <w:t xml:space="preserve"> </w:t>
      </w:r>
      <w:r w:rsidRPr="005108E4">
        <w:rPr>
          <w:sz w:val="24"/>
        </w:rPr>
        <w:t>it</w:t>
      </w:r>
      <w:r w:rsidRPr="005108E4">
        <w:rPr>
          <w:spacing w:val="-10"/>
          <w:sz w:val="24"/>
        </w:rPr>
        <w:t xml:space="preserve"> </w:t>
      </w:r>
      <w:r w:rsidRPr="005108E4">
        <w:rPr>
          <w:sz w:val="24"/>
        </w:rPr>
        <w:t>shall</w:t>
      </w:r>
      <w:r w:rsidRPr="005108E4">
        <w:rPr>
          <w:spacing w:val="-10"/>
          <w:sz w:val="24"/>
        </w:rPr>
        <w:t xml:space="preserve"> </w:t>
      </w:r>
      <w:r w:rsidRPr="005108E4">
        <w:rPr>
          <w:sz w:val="24"/>
        </w:rPr>
        <w:t>propose</w:t>
      </w:r>
      <w:r w:rsidRPr="005108E4">
        <w:rPr>
          <w:spacing w:val="-11"/>
          <w:sz w:val="24"/>
        </w:rPr>
        <w:t xml:space="preserve"> </w:t>
      </w:r>
      <w:r w:rsidRPr="005108E4">
        <w:rPr>
          <w:sz w:val="24"/>
        </w:rPr>
        <w:t>in</w:t>
      </w:r>
      <w:r w:rsidRPr="005108E4">
        <w:rPr>
          <w:spacing w:val="-11"/>
          <w:sz w:val="24"/>
        </w:rPr>
        <w:t xml:space="preserve"> </w:t>
      </w:r>
      <w:r w:rsidRPr="005108E4">
        <w:rPr>
          <w:sz w:val="24"/>
        </w:rPr>
        <w:t>such</w:t>
      </w:r>
      <w:r w:rsidRPr="005108E4">
        <w:rPr>
          <w:spacing w:val="-11"/>
          <w:sz w:val="24"/>
        </w:rPr>
        <w:t xml:space="preserve"> </w:t>
      </w:r>
      <w:r w:rsidRPr="005108E4">
        <w:rPr>
          <w:sz w:val="24"/>
        </w:rPr>
        <w:t>petition</w:t>
      </w:r>
      <w:r w:rsidRPr="005108E4">
        <w:rPr>
          <w:spacing w:val="-11"/>
          <w:sz w:val="24"/>
        </w:rPr>
        <w:t xml:space="preserve"> </w:t>
      </w:r>
      <w:r w:rsidRPr="005108E4">
        <w:rPr>
          <w:sz w:val="24"/>
        </w:rPr>
        <w:t>a</w:t>
      </w:r>
      <w:r w:rsidRPr="005108E4">
        <w:rPr>
          <w:spacing w:val="-11"/>
          <w:sz w:val="24"/>
        </w:rPr>
        <w:t xml:space="preserve"> </w:t>
      </w:r>
      <w:r w:rsidRPr="005108E4">
        <w:rPr>
          <w:sz w:val="24"/>
        </w:rPr>
        <w:t>Court</w:t>
      </w:r>
      <w:r w:rsidRPr="005108E4">
        <w:rPr>
          <w:spacing w:val="-10"/>
          <w:sz w:val="24"/>
        </w:rPr>
        <w:t xml:space="preserve"> </w:t>
      </w:r>
      <w:r w:rsidRPr="005108E4">
        <w:rPr>
          <w:sz w:val="24"/>
        </w:rPr>
        <w:t>Appointee with</w:t>
      </w:r>
      <w:r w:rsidRPr="005108E4">
        <w:rPr>
          <w:spacing w:val="-17"/>
          <w:sz w:val="24"/>
        </w:rPr>
        <w:t xml:space="preserve"> </w:t>
      </w:r>
      <w:r w:rsidRPr="005108E4">
        <w:rPr>
          <w:sz w:val="24"/>
        </w:rPr>
        <w:t>the</w:t>
      </w:r>
      <w:r w:rsidRPr="005108E4">
        <w:rPr>
          <w:spacing w:val="-17"/>
          <w:sz w:val="24"/>
        </w:rPr>
        <w:t xml:space="preserve"> </w:t>
      </w:r>
      <w:r w:rsidRPr="005108E4">
        <w:rPr>
          <w:sz w:val="24"/>
        </w:rPr>
        <w:t>qualifications</w:t>
      </w:r>
      <w:r w:rsidRPr="005108E4">
        <w:rPr>
          <w:spacing w:val="-16"/>
          <w:sz w:val="24"/>
        </w:rPr>
        <w:t xml:space="preserve"> </w:t>
      </w:r>
      <w:r w:rsidRPr="005108E4">
        <w:rPr>
          <w:sz w:val="24"/>
        </w:rPr>
        <w:t>identified</w:t>
      </w:r>
      <w:r w:rsidRPr="005108E4">
        <w:rPr>
          <w:spacing w:val="-16"/>
          <w:sz w:val="24"/>
        </w:rPr>
        <w:t xml:space="preserve"> </w:t>
      </w:r>
      <w:r w:rsidRPr="005108E4">
        <w:rPr>
          <w:sz w:val="24"/>
        </w:rPr>
        <w:t>in</w:t>
      </w:r>
      <w:r w:rsidRPr="005108E4">
        <w:rPr>
          <w:spacing w:val="-16"/>
          <w:sz w:val="24"/>
        </w:rPr>
        <w:t xml:space="preserve"> </w:t>
      </w:r>
      <w:r w:rsidRPr="005108E4">
        <w:rPr>
          <w:sz w:val="24"/>
        </w:rPr>
        <w:t>935</w:t>
      </w:r>
      <w:r w:rsidRPr="005108E4">
        <w:rPr>
          <w:spacing w:val="-14"/>
          <w:sz w:val="24"/>
        </w:rPr>
        <w:t xml:space="preserve"> </w:t>
      </w:r>
      <w:r w:rsidRPr="005108E4">
        <w:rPr>
          <w:sz w:val="24"/>
        </w:rPr>
        <w:t>CMR</w:t>
      </w:r>
      <w:r w:rsidRPr="005108E4">
        <w:rPr>
          <w:spacing w:val="-13"/>
          <w:sz w:val="24"/>
        </w:rPr>
        <w:t xml:space="preserve"> </w:t>
      </w:r>
      <w:r w:rsidRPr="005108E4">
        <w:rPr>
          <w:sz w:val="24"/>
        </w:rPr>
        <w:t>501.104(3)(d)1.</w:t>
      </w:r>
      <w:r w:rsidRPr="005108E4">
        <w:rPr>
          <w:spacing w:val="33"/>
          <w:sz w:val="24"/>
        </w:rPr>
        <w:t xml:space="preserve"> </w:t>
      </w:r>
      <w:r w:rsidRPr="005108E4">
        <w:rPr>
          <w:sz w:val="24"/>
        </w:rPr>
        <w:t>and/or</w:t>
      </w:r>
      <w:r w:rsidRPr="005108E4">
        <w:rPr>
          <w:spacing w:val="-14"/>
          <w:sz w:val="24"/>
        </w:rPr>
        <w:t xml:space="preserve"> </w:t>
      </w:r>
      <w:r w:rsidRPr="005108E4">
        <w:rPr>
          <w:sz w:val="24"/>
        </w:rPr>
        <w:t>may</w:t>
      </w:r>
      <w:r w:rsidRPr="005108E4">
        <w:rPr>
          <w:spacing w:val="-21"/>
          <w:sz w:val="24"/>
        </w:rPr>
        <w:t xml:space="preserve"> </w:t>
      </w:r>
      <w:r w:rsidRPr="005108E4">
        <w:rPr>
          <w:sz w:val="24"/>
        </w:rPr>
        <w:t>choose</w:t>
      </w:r>
      <w:r w:rsidRPr="005108E4">
        <w:rPr>
          <w:spacing w:val="-14"/>
          <w:sz w:val="24"/>
        </w:rPr>
        <w:t xml:space="preserve"> </w:t>
      </w:r>
      <w:r w:rsidRPr="005108E4">
        <w:rPr>
          <w:sz w:val="24"/>
        </w:rPr>
        <w:t>from the Commission's list of Preapproved Court</w:t>
      </w:r>
      <w:r w:rsidRPr="005108E4">
        <w:rPr>
          <w:spacing w:val="-8"/>
          <w:sz w:val="24"/>
        </w:rPr>
        <w:t xml:space="preserve"> </w:t>
      </w:r>
      <w:r w:rsidRPr="005108E4">
        <w:rPr>
          <w:sz w:val="24"/>
        </w:rPr>
        <w:t>Appointees.</w:t>
      </w:r>
    </w:p>
    <w:p w14:paraId="2AD55022" w14:textId="77777777" w:rsidR="00DA2759" w:rsidRPr="005108E4" w:rsidRDefault="009A7511">
      <w:pPr>
        <w:pStyle w:val="ListParagraph"/>
        <w:numPr>
          <w:ilvl w:val="3"/>
          <w:numId w:val="48"/>
        </w:numPr>
        <w:tabs>
          <w:tab w:val="left" w:pos="2093"/>
        </w:tabs>
        <w:spacing w:before="1"/>
        <w:ind w:left="2092" w:hanging="418"/>
        <w:rPr>
          <w:sz w:val="24"/>
        </w:rPr>
      </w:pPr>
      <w:r w:rsidRPr="005108E4">
        <w:rPr>
          <w:sz w:val="24"/>
        </w:rPr>
        <w:t>Applicability of 935 CMR</w:t>
      </w:r>
      <w:r w:rsidRPr="005108E4">
        <w:rPr>
          <w:spacing w:val="-11"/>
          <w:sz w:val="24"/>
        </w:rPr>
        <w:t xml:space="preserve"> </w:t>
      </w:r>
      <w:r w:rsidRPr="005108E4">
        <w:rPr>
          <w:sz w:val="24"/>
        </w:rPr>
        <w:t>104(3).</w:t>
      </w:r>
    </w:p>
    <w:p w14:paraId="546FE9EA" w14:textId="77777777" w:rsidR="00DA2759" w:rsidRPr="005108E4" w:rsidRDefault="009A7511">
      <w:pPr>
        <w:pStyle w:val="ListParagraph"/>
        <w:numPr>
          <w:ilvl w:val="4"/>
          <w:numId w:val="48"/>
        </w:numPr>
        <w:tabs>
          <w:tab w:val="left" w:pos="2364"/>
        </w:tabs>
        <w:spacing w:before="5" w:line="242" w:lineRule="auto"/>
        <w:ind w:right="110" w:firstLine="0"/>
        <w:rPr>
          <w:sz w:val="24"/>
        </w:rPr>
      </w:pPr>
      <w:r w:rsidRPr="005108E4">
        <w:rPr>
          <w:sz w:val="24"/>
        </w:rPr>
        <w:t>All</w:t>
      </w:r>
      <w:r w:rsidRPr="005108E4">
        <w:rPr>
          <w:spacing w:val="-17"/>
          <w:sz w:val="24"/>
        </w:rPr>
        <w:t xml:space="preserve"> </w:t>
      </w:r>
      <w:r w:rsidRPr="005108E4">
        <w:rPr>
          <w:sz w:val="24"/>
        </w:rPr>
        <w:t>Licensees</w:t>
      </w:r>
      <w:r w:rsidRPr="005108E4">
        <w:rPr>
          <w:spacing w:val="-16"/>
          <w:sz w:val="24"/>
        </w:rPr>
        <w:t xml:space="preserve"> </w:t>
      </w:r>
      <w:r w:rsidRPr="005108E4">
        <w:rPr>
          <w:sz w:val="24"/>
        </w:rPr>
        <w:t>and</w:t>
      </w:r>
      <w:r w:rsidRPr="005108E4">
        <w:rPr>
          <w:spacing w:val="-18"/>
          <w:sz w:val="24"/>
        </w:rPr>
        <w:t xml:space="preserve"> </w:t>
      </w:r>
      <w:r w:rsidRPr="005108E4">
        <w:rPr>
          <w:sz w:val="24"/>
        </w:rPr>
        <w:t>Persons</w:t>
      </w:r>
      <w:r w:rsidRPr="005108E4">
        <w:rPr>
          <w:spacing w:val="-14"/>
          <w:sz w:val="24"/>
        </w:rPr>
        <w:t xml:space="preserve"> </w:t>
      </w:r>
      <w:r w:rsidRPr="005108E4">
        <w:rPr>
          <w:sz w:val="24"/>
        </w:rPr>
        <w:t>or</w:t>
      </w:r>
      <w:r w:rsidRPr="005108E4">
        <w:rPr>
          <w:spacing w:val="-16"/>
          <w:sz w:val="24"/>
        </w:rPr>
        <w:t xml:space="preserve"> </w:t>
      </w:r>
      <w:r w:rsidRPr="005108E4">
        <w:rPr>
          <w:sz w:val="24"/>
        </w:rPr>
        <w:t>Entities</w:t>
      </w:r>
      <w:r w:rsidRPr="005108E4">
        <w:rPr>
          <w:spacing w:val="-15"/>
          <w:sz w:val="24"/>
        </w:rPr>
        <w:t xml:space="preserve"> </w:t>
      </w:r>
      <w:r w:rsidRPr="005108E4">
        <w:rPr>
          <w:sz w:val="24"/>
        </w:rPr>
        <w:t>having</w:t>
      </w:r>
      <w:r w:rsidRPr="005108E4">
        <w:rPr>
          <w:spacing w:val="-17"/>
          <w:sz w:val="24"/>
        </w:rPr>
        <w:t xml:space="preserve"> </w:t>
      </w:r>
      <w:r w:rsidRPr="005108E4">
        <w:rPr>
          <w:sz w:val="24"/>
        </w:rPr>
        <w:t>Direct</w:t>
      </w:r>
      <w:r w:rsidRPr="005108E4">
        <w:rPr>
          <w:spacing w:val="-15"/>
          <w:sz w:val="24"/>
        </w:rPr>
        <w:t xml:space="preserve"> </w:t>
      </w:r>
      <w:r w:rsidRPr="005108E4">
        <w:rPr>
          <w:sz w:val="24"/>
        </w:rPr>
        <w:t>or</w:t>
      </w:r>
      <w:r w:rsidRPr="005108E4">
        <w:rPr>
          <w:spacing w:val="-15"/>
          <w:sz w:val="24"/>
        </w:rPr>
        <w:t xml:space="preserve"> </w:t>
      </w:r>
      <w:r w:rsidRPr="005108E4">
        <w:rPr>
          <w:sz w:val="24"/>
        </w:rPr>
        <w:t>Indirect</w:t>
      </w:r>
      <w:r w:rsidRPr="005108E4">
        <w:rPr>
          <w:spacing w:val="-15"/>
          <w:sz w:val="24"/>
        </w:rPr>
        <w:t xml:space="preserve"> </w:t>
      </w:r>
      <w:r w:rsidRPr="005108E4">
        <w:rPr>
          <w:sz w:val="24"/>
        </w:rPr>
        <w:t>Control</w:t>
      </w:r>
      <w:r w:rsidRPr="005108E4">
        <w:rPr>
          <w:spacing w:val="-14"/>
          <w:sz w:val="24"/>
        </w:rPr>
        <w:t xml:space="preserve"> </w:t>
      </w:r>
      <w:r w:rsidRPr="005108E4">
        <w:rPr>
          <w:sz w:val="24"/>
        </w:rPr>
        <w:t>shall</w:t>
      </w:r>
      <w:r w:rsidRPr="005108E4">
        <w:rPr>
          <w:spacing w:val="-15"/>
          <w:sz w:val="24"/>
        </w:rPr>
        <w:t xml:space="preserve"> </w:t>
      </w:r>
      <w:r w:rsidRPr="005108E4">
        <w:rPr>
          <w:sz w:val="24"/>
        </w:rPr>
        <w:t>comply with the notice requirements established in 935 CMR</w:t>
      </w:r>
      <w:r w:rsidRPr="005108E4">
        <w:rPr>
          <w:spacing w:val="-16"/>
          <w:sz w:val="24"/>
        </w:rPr>
        <w:t xml:space="preserve"> </w:t>
      </w:r>
      <w:r w:rsidRPr="005108E4">
        <w:rPr>
          <w:sz w:val="24"/>
        </w:rPr>
        <w:t>501.104(3)(c).</w:t>
      </w:r>
    </w:p>
    <w:p w14:paraId="646D8D5F" w14:textId="77777777" w:rsidR="00DA2759" w:rsidRPr="005108E4" w:rsidRDefault="009A7511">
      <w:pPr>
        <w:pStyle w:val="ListParagraph"/>
        <w:numPr>
          <w:ilvl w:val="4"/>
          <w:numId w:val="48"/>
        </w:numPr>
        <w:tabs>
          <w:tab w:val="left" w:pos="2345"/>
        </w:tabs>
        <w:spacing w:before="2" w:line="242" w:lineRule="auto"/>
        <w:ind w:right="110" w:firstLine="0"/>
        <w:rPr>
          <w:sz w:val="24"/>
        </w:rPr>
      </w:pPr>
      <w:r w:rsidRPr="005108E4">
        <w:rPr>
          <w:sz w:val="24"/>
        </w:rPr>
        <w:t>A</w:t>
      </w:r>
      <w:r w:rsidRPr="005108E4">
        <w:rPr>
          <w:spacing w:val="-22"/>
          <w:sz w:val="24"/>
        </w:rPr>
        <w:t xml:space="preserve"> </w:t>
      </w:r>
      <w:r w:rsidRPr="005108E4">
        <w:rPr>
          <w:sz w:val="24"/>
        </w:rPr>
        <w:t>Person</w:t>
      </w:r>
      <w:r w:rsidRPr="005108E4">
        <w:rPr>
          <w:spacing w:val="-20"/>
          <w:sz w:val="24"/>
        </w:rPr>
        <w:t xml:space="preserve"> </w:t>
      </w:r>
      <w:r w:rsidRPr="005108E4">
        <w:rPr>
          <w:sz w:val="24"/>
        </w:rPr>
        <w:t>or</w:t>
      </w:r>
      <w:r w:rsidRPr="005108E4">
        <w:rPr>
          <w:spacing w:val="-21"/>
          <w:sz w:val="24"/>
        </w:rPr>
        <w:t xml:space="preserve"> </w:t>
      </w:r>
      <w:r w:rsidRPr="005108E4">
        <w:rPr>
          <w:sz w:val="24"/>
        </w:rPr>
        <w:t>Entity</w:t>
      </w:r>
      <w:r w:rsidRPr="005108E4">
        <w:rPr>
          <w:spacing w:val="-28"/>
          <w:sz w:val="24"/>
        </w:rPr>
        <w:t xml:space="preserve"> </w:t>
      </w:r>
      <w:r w:rsidRPr="005108E4">
        <w:rPr>
          <w:sz w:val="24"/>
        </w:rPr>
        <w:t>Having</w:t>
      </w:r>
      <w:r w:rsidRPr="005108E4">
        <w:rPr>
          <w:spacing w:val="-23"/>
          <w:sz w:val="24"/>
        </w:rPr>
        <w:t xml:space="preserve"> </w:t>
      </w:r>
      <w:r w:rsidRPr="005108E4">
        <w:rPr>
          <w:sz w:val="24"/>
        </w:rPr>
        <w:t>Direct</w:t>
      </w:r>
      <w:r w:rsidRPr="005108E4">
        <w:rPr>
          <w:spacing w:val="-18"/>
          <w:sz w:val="24"/>
        </w:rPr>
        <w:t xml:space="preserve"> </w:t>
      </w:r>
      <w:r w:rsidRPr="005108E4">
        <w:rPr>
          <w:sz w:val="24"/>
        </w:rPr>
        <w:t>or</w:t>
      </w:r>
      <w:r w:rsidRPr="005108E4">
        <w:rPr>
          <w:spacing w:val="-19"/>
          <w:sz w:val="24"/>
        </w:rPr>
        <w:t xml:space="preserve"> </w:t>
      </w:r>
      <w:r w:rsidRPr="005108E4">
        <w:rPr>
          <w:sz w:val="24"/>
        </w:rPr>
        <w:t>Indirect</w:t>
      </w:r>
      <w:r w:rsidRPr="005108E4">
        <w:rPr>
          <w:spacing w:val="-18"/>
          <w:sz w:val="24"/>
        </w:rPr>
        <w:t xml:space="preserve"> </w:t>
      </w:r>
      <w:r w:rsidRPr="005108E4">
        <w:rPr>
          <w:sz w:val="24"/>
        </w:rPr>
        <w:t>Control</w:t>
      </w:r>
      <w:r w:rsidRPr="005108E4">
        <w:rPr>
          <w:spacing w:val="-20"/>
          <w:sz w:val="24"/>
        </w:rPr>
        <w:t xml:space="preserve"> </w:t>
      </w:r>
      <w:r w:rsidRPr="005108E4">
        <w:rPr>
          <w:sz w:val="24"/>
        </w:rPr>
        <w:t>that</w:t>
      </w:r>
      <w:r w:rsidRPr="005108E4">
        <w:rPr>
          <w:spacing w:val="-20"/>
          <w:sz w:val="24"/>
        </w:rPr>
        <w:t xml:space="preserve"> </w:t>
      </w:r>
      <w:r w:rsidRPr="005108E4">
        <w:rPr>
          <w:sz w:val="24"/>
        </w:rPr>
        <w:t>has</w:t>
      </w:r>
      <w:r w:rsidRPr="005108E4">
        <w:rPr>
          <w:spacing w:val="-21"/>
          <w:sz w:val="24"/>
        </w:rPr>
        <w:t xml:space="preserve"> </w:t>
      </w:r>
      <w:r w:rsidRPr="005108E4">
        <w:rPr>
          <w:sz w:val="24"/>
        </w:rPr>
        <w:t>its</w:t>
      </w:r>
      <w:r w:rsidRPr="005108E4">
        <w:rPr>
          <w:spacing w:val="-20"/>
          <w:sz w:val="24"/>
        </w:rPr>
        <w:t xml:space="preserve"> </w:t>
      </w:r>
      <w:r w:rsidRPr="005108E4">
        <w:rPr>
          <w:sz w:val="24"/>
        </w:rPr>
        <w:t>ownership</w:t>
      </w:r>
      <w:r w:rsidRPr="005108E4">
        <w:rPr>
          <w:spacing w:val="-20"/>
          <w:sz w:val="24"/>
        </w:rPr>
        <w:t xml:space="preserve"> </w:t>
      </w:r>
      <w:r w:rsidRPr="005108E4">
        <w:rPr>
          <w:sz w:val="24"/>
        </w:rPr>
        <w:t>or</w:t>
      </w:r>
      <w:r w:rsidRPr="005108E4">
        <w:rPr>
          <w:spacing w:val="-22"/>
          <w:sz w:val="24"/>
        </w:rPr>
        <w:t xml:space="preserve"> </w:t>
      </w:r>
      <w:r w:rsidRPr="005108E4">
        <w:rPr>
          <w:sz w:val="24"/>
        </w:rPr>
        <w:t>control interest placed under the oversight of a Court Appointee shall be exempt from the requirements of subsection 935 CMR 501.104(3)(b) and (d) through (f); provided however,</w:t>
      </w:r>
      <w:r w:rsidRPr="005108E4">
        <w:rPr>
          <w:spacing w:val="-26"/>
          <w:sz w:val="24"/>
        </w:rPr>
        <w:t xml:space="preserve"> </w:t>
      </w:r>
      <w:r w:rsidRPr="005108E4">
        <w:rPr>
          <w:sz w:val="24"/>
        </w:rPr>
        <w:t>that</w:t>
      </w:r>
      <w:r w:rsidRPr="005108E4">
        <w:rPr>
          <w:spacing w:val="-26"/>
          <w:sz w:val="24"/>
        </w:rPr>
        <w:t xml:space="preserve"> </w:t>
      </w:r>
      <w:r w:rsidRPr="005108E4">
        <w:rPr>
          <w:sz w:val="24"/>
        </w:rPr>
        <w:t>upon</w:t>
      </w:r>
      <w:r w:rsidRPr="005108E4">
        <w:rPr>
          <w:spacing w:val="-25"/>
          <w:sz w:val="24"/>
        </w:rPr>
        <w:t xml:space="preserve"> </w:t>
      </w:r>
      <w:r w:rsidRPr="005108E4">
        <w:rPr>
          <w:sz w:val="24"/>
        </w:rPr>
        <w:t>final</w:t>
      </w:r>
      <w:r w:rsidRPr="005108E4">
        <w:rPr>
          <w:spacing w:val="-26"/>
          <w:sz w:val="24"/>
        </w:rPr>
        <w:t xml:space="preserve"> </w:t>
      </w:r>
      <w:r w:rsidRPr="005108E4">
        <w:rPr>
          <w:sz w:val="24"/>
        </w:rPr>
        <w:t>disposition</w:t>
      </w:r>
      <w:r w:rsidRPr="005108E4">
        <w:rPr>
          <w:spacing w:val="-25"/>
          <w:sz w:val="24"/>
        </w:rPr>
        <w:t xml:space="preserve"> </w:t>
      </w:r>
      <w:r w:rsidRPr="005108E4">
        <w:rPr>
          <w:sz w:val="24"/>
        </w:rPr>
        <w:t>of</w:t>
      </w:r>
      <w:r w:rsidRPr="005108E4">
        <w:rPr>
          <w:spacing w:val="-27"/>
          <w:sz w:val="24"/>
        </w:rPr>
        <w:t xml:space="preserve"> </w:t>
      </w:r>
      <w:r w:rsidRPr="005108E4">
        <w:rPr>
          <w:sz w:val="24"/>
        </w:rPr>
        <w:t>the</w:t>
      </w:r>
      <w:r w:rsidRPr="005108E4">
        <w:rPr>
          <w:spacing w:val="-26"/>
          <w:sz w:val="24"/>
        </w:rPr>
        <w:t xml:space="preserve"> </w:t>
      </w:r>
      <w:r w:rsidRPr="005108E4">
        <w:rPr>
          <w:sz w:val="24"/>
        </w:rPr>
        <w:t>interest</w:t>
      </w:r>
      <w:r w:rsidRPr="005108E4">
        <w:rPr>
          <w:spacing w:val="-23"/>
          <w:sz w:val="24"/>
        </w:rPr>
        <w:t xml:space="preserve"> </w:t>
      </w:r>
      <w:r w:rsidRPr="005108E4">
        <w:rPr>
          <w:sz w:val="24"/>
        </w:rPr>
        <w:t>in</w:t>
      </w:r>
      <w:r w:rsidRPr="005108E4">
        <w:rPr>
          <w:spacing w:val="-24"/>
          <w:sz w:val="24"/>
        </w:rPr>
        <w:t xml:space="preserve"> </w:t>
      </w:r>
      <w:r w:rsidRPr="005108E4">
        <w:rPr>
          <w:sz w:val="24"/>
        </w:rPr>
        <w:t>question,</w:t>
      </w:r>
      <w:r w:rsidRPr="005108E4">
        <w:rPr>
          <w:spacing w:val="-26"/>
          <w:sz w:val="24"/>
        </w:rPr>
        <w:t xml:space="preserve"> </w:t>
      </w:r>
      <w:r w:rsidRPr="005108E4">
        <w:rPr>
          <w:sz w:val="24"/>
        </w:rPr>
        <w:t>the</w:t>
      </w:r>
      <w:r w:rsidRPr="005108E4">
        <w:rPr>
          <w:spacing w:val="-26"/>
          <w:sz w:val="24"/>
        </w:rPr>
        <w:t xml:space="preserve"> </w:t>
      </w:r>
      <w:r w:rsidRPr="005108E4">
        <w:rPr>
          <w:sz w:val="24"/>
        </w:rPr>
        <w:t>Licensee</w:t>
      </w:r>
      <w:r w:rsidRPr="005108E4">
        <w:rPr>
          <w:spacing w:val="-27"/>
          <w:sz w:val="24"/>
        </w:rPr>
        <w:t xml:space="preserve"> </w:t>
      </w:r>
      <w:r w:rsidRPr="005108E4">
        <w:rPr>
          <w:sz w:val="24"/>
        </w:rPr>
        <w:t>shall</w:t>
      </w:r>
      <w:r w:rsidRPr="005108E4">
        <w:rPr>
          <w:spacing w:val="-25"/>
          <w:sz w:val="24"/>
        </w:rPr>
        <w:t xml:space="preserve"> </w:t>
      </w:r>
      <w:r w:rsidRPr="005108E4">
        <w:rPr>
          <w:sz w:val="24"/>
        </w:rPr>
        <w:t>comply with the requirements of 935 CMR 501.104(1), as</w:t>
      </w:r>
      <w:r w:rsidRPr="005108E4">
        <w:rPr>
          <w:spacing w:val="-12"/>
          <w:sz w:val="24"/>
        </w:rPr>
        <w:t xml:space="preserve"> </w:t>
      </w:r>
      <w:r w:rsidRPr="005108E4">
        <w:rPr>
          <w:sz w:val="24"/>
        </w:rPr>
        <w:t>applicable.</w:t>
      </w:r>
    </w:p>
    <w:p w14:paraId="59D56DC5" w14:textId="77777777" w:rsidR="00DA2759" w:rsidRPr="005108E4" w:rsidRDefault="00DA2759">
      <w:pPr>
        <w:pStyle w:val="BodyText"/>
        <w:spacing w:before="8"/>
        <w:jc w:val="left"/>
      </w:pPr>
    </w:p>
    <w:p w14:paraId="6BE10CDC" w14:textId="77777777" w:rsidR="00DA2759" w:rsidRPr="005108E4" w:rsidRDefault="009A7511" w:rsidP="00AA45F2">
      <w:pPr>
        <w:pStyle w:val="ListParagraph"/>
        <w:numPr>
          <w:ilvl w:val="2"/>
          <w:numId w:val="48"/>
        </w:numPr>
        <w:tabs>
          <w:tab w:val="left" w:pos="1772"/>
        </w:tabs>
        <w:spacing w:line="242" w:lineRule="auto"/>
        <w:ind w:left="1319" w:right="116" w:firstLine="0"/>
        <w:outlineLvl w:val="1"/>
        <w:rPr>
          <w:sz w:val="24"/>
        </w:rPr>
      </w:pPr>
      <w:r w:rsidRPr="005108E4">
        <w:rPr>
          <w:sz w:val="24"/>
          <w:u w:val="single"/>
        </w:rPr>
        <w:t>Assignment for the Benefit of Creditors</w:t>
      </w:r>
      <w:r w:rsidRPr="005108E4">
        <w:rPr>
          <w:sz w:val="24"/>
        </w:rPr>
        <w:t>. A Licensee must seek Commission approval, in a form or manner determined by the Commission, prior to effectuating an Assignment for the Benefit of Creditors. The Commission may delegate authority to approve such agreements to the Executive Director; provided however, that any transfer of a License shall be subject to Commission</w:t>
      </w:r>
      <w:r w:rsidRPr="005108E4">
        <w:rPr>
          <w:spacing w:val="-2"/>
          <w:sz w:val="24"/>
        </w:rPr>
        <w:t xml:space="preserve"> </w:t>
      </w:r>
      <w:r w:rsidRPr="005108E4">
        <w:rPr>
          <w:sz w:val="24"/>
        </w:rPr>
        <w:t>Approval.</w:t>
      </w:r>
    </w:p>
    <w:p w14:paraId="33B73C26" w14:textId="77777777" w:rsidR="00DA2759" w:rsidRPr="005108E4" w:rsidRDefault="00DA2759">
      <w:pPr>
        <w:pStyle w:val="BodyText"/>
        <w:spacing w:before="8"/>
        <w:jc w:val="left"/>
      </w:pPr>
    </w:p>
    <w:p w14:paraId="178B4AC2" w14:textId="77777777" w:rsidR="00DA2759" w:rsidRPr="005108E4" w:rsidRDefault="009A7511" w:rsidP="00AA45F2">
      <w:pPr>
        <w:pStyle w:val="ListParagraph"/>
        <w:numPr>
          <w:ilvl w:val="2"/>
          <w:numId w:val="48"/>
        </w:numPr>
        <w:tabs>
          <w:tab w:val="left" w:pos="1793"/>
        </w:tabs>
        <w:spacing w:line="242" w:lineRule="auto"/>
        <w:ind w:left="1319" w:right="116" w:firstLine="0"/>
        <w:outlineLvl w:val="1"/>
        <w:rPr>
          <w:sz w:val="24"/>
        </w:rPr>
      </w:pPr>
      <w:r w:rsidRPr="005108E4">
        <w:rPr>
          <w:sz w:val="24"/>
        </w:rPr>
        <w:lastRenderedPageBreak/>
        <w:t>The MTC shall keep current all information required by 935 CMR 501.000 or otherwise required by the Commission. The MTC shall report any changes in or additions to the content of</w:t>
      </w:r>
      <w:r w:rsidRPr="005108E4">
        <w:rPr>
          <w:spacing w:val="-21"/>
          <w:sz w:val="24"/>
        </w:rPr>
        <w:t xml:space="preserve"> </w:t>
      </w:r>
      <w:r w:rsidRPr="005108E4">
        <w:rPr>
          <w:sz w:val="24"/>
        </w:rPr>
        <w:t>the</w:t>
      </w:r>
      <w:r w:rsidRPr="005108E4">
        <w:rPr>
          <w:spacing w:val="-19"/>
          <w:sz w:val="24"/>
        </w:rPr>
        <w:t xml:space="preserve"> </w:t>
      </w:r>
      <w:r w:rsidRPr="005108E4">
        <w:rPr>
          <w:sz w:val="24"/>
        </w:rPr>
        <w:t>information</w:t>
      </w:r>
      <w:r w:rsidRPr="005108E4">
        <w:rPr>
          <w:spacing w:val="-19"/>
          <w:sz w:val="24"/>
        </w:rPr>
        <w:t xml:space="preserve"> </w:t>
      </w:r>
      <w:r w:rsidRPr="005108E4">
        <w:rPr>
          <w:sz w:val="24"/>
        </w:rPr>
        <w:t>contained</w:t>
      </w:r>
      <w:r w:rsidRPr="005108E4">
        <w:rPr>
          <w:spacing w:val="-20"/>
          <w:sz w:val="24"/>
        </w:rPr>
        <w:t xml:space="preserve"> </w:t>
      </w:r>
      <w:r w:rsidRPr="005108E4">
        <w:rPr>
          <w:sz w:val="24"/>
        </w:rPr>
        <w:t>in</w:t>
      </w:r>
      <w:r w:rsidRPr="005108E4">
        <w:rPr>
          <w:spacing w:val="-19"/>
          <w:sz w:val="24"/>
        </w:rPr>
        <w:t xml:space="preserve"> </w:t>
      </w:r>
      <w:r w:rsidRPr="005108E4">
        <w:rPr>
          <w:sz w:val="24"/>
        </w:rPr>
        <w:t>any</w:t>
      </w:r>
      <w:r w:rsidRPr="005108E4">
        <w:rPr>
          <w:spacing w:val="-27"/>
          <w:sz w:val="24"/>
        </w:rPr>
        <w:t xml:space="preserve"> </w:t>
      </w:r>
      <w:r w:rsidRPr="005108E4">
        <w:rPr>
          <w:sz w:val="24"/>
        </w:rPr>
        <w:t>document</w:t>
      </w:r>
      <w:r w:rsidRPr="005108E4">
        <w:rPr>
          <w:spacing w:val="-20"/>
          <w:sz w:val="24"/>
        </w:rPr>
        <w:t xml:space="preserve"> </w:t>
      </w:r>
      <w:r w:rsidRPr="005108E4">
        <w:rPr>
          <w:sz w:val="24"/>
        </w:rPr>
        <w:t>to</w:t>
      </w:r>
      <w:r w:rsidRPr="005108E4">
        <w:rPr>
          <w:spacing w:val="-20"/>
          <w:sz w:val="24"/>
        </w:rPr>
        <w:t xml:space="preserve"> </w:t>
      </w:r>
      <w:r w:rsidRPr="005108E4">
        <w:rPr>
          <w:sz w:val="24"/>
        </w:rPr>
        <w:t>the</w:t>
      </w:r>
      <w:r w:rsidRPr="005108E4">
        <w:rPr>
          <w:spacing w:val="-20"/>
          <w:sz w:val="24"/>
        </w:rPr>
        <w:t xml:space="preserve"> </w:t>
      </w:r>
      <w:r w:rsidRPr="005108E4">
        <w:rPr>
          <w:sz w:val="24"/>
        </w:rPr>
        <w:t>Commission</w:t>
      </w:r>
      <w:r w:rsidRPr="005108E4">
        <w:rPr>
          <w:spacing w:val="-20"/>
          <w:sz w:val="24"/>
        </w:rPr>
        <w:t xml:space="preserve"> </w:t>
      </w:r>
      <w:r w:rsidRPr="005108E4">
        <w:rPr>
          <w:sz w:val="24"/>
        </w:rPr>
        <w:t>within</w:t>
      </w:r>
      <w:r w:rsidRPr="005108E4">
        <w:rPr>
          <w:spacing w:val="-19"/>
          <w:sz w:val="24"/>
        </w:rPr>
        <w:t xml:space="preserve"> </w:t>
      </w:r>
      <w:r w:rsidRPr="005108E4">
        <w:rPr>
          <w:sz w:val="24"/>
        </w:rPr>
        <w:t>five</w:t>
      </w:r>
      <w:r w:rsidRPr="005108E4">
        <w:rPr>
          <w:spacing w:val="-21"/>
          <w:sz w:val="24"/>
        </w:rPr>
        <w:t xml:space="preserve"> </w:t>
      </w:r>
      <w:r w:rsidRPr="005108E4">
        <w:rPr>
          <w:sz w:val="24"/>
        </w:rPr>
        <w:t>business</w:t>
      </w:r>
      <w:r w:rsidRPr="005108E4">
        <w:rPr>
          <w:spacing w:val="-19"/>
          <w:sz w:val="24"/>
        </w:rPr>
        <w:t xml:space="preserve"> </w:t>
      </w:r>
      <w:r w:rsidRPr="005108E4">
        <w:rPr>
          <w:spacing w:val="-3"/>
          <w:sz w:val="24"/>
        </w:rPr>
        <w:t>days</w:t>
      </w:r>
      <w:r w:rsidRPr="005108E4">
        <w:rPr>
          <w:spacing w:val="-20"/>
          <w:sz w:val="24"/>
        </w:rPr>
        <w:t xml:space="preserve"> </w:t>
      </w:r>
      <w:r w:rsidRPr="005108E4">
        <w:rPr>
          <w:sz w:val="24"/>
        </w:rPr>
        <w:t>after such change or</w:t>
      </w:r>
      <w:r w:rsidRPr="005108E4">
        <w:rPr>
          <w:spacing w:val="-5"/>
          <w:sz w:val="24"/>
        </w:rPr>
        <w:t xml:space="preserve"> </w:t>
      </w:r>
      <w:r w:rsidRPr="005108E4">
        <w:rPr>
          <w:sz w:val="24"/>
        </w:rPr>
        <w:t>addition.</w:t>
      </w:r>
    </w:p>
    <w:p w14:paraId="55BFBCDB" w14:textId="77777777" w:rsidR="00DA2759" w:rsidRPr="005108E4" w:rsidRDefault="00DA2759">
      <w:pPr>
        <w:pStyle w:val="BodyText"/>
        <w:spacing w:before="6"/>
        <w:jc w:val="left"/>
      </w:pPr>
    </w:p>
    <w:p w14:paraId="37BD093B" w14:textId="5A52C514" w:rsidR="00DA2759" w:rsidRPr="00E077D0" w:rsidRDefault="00491083" w:rsidP="00AA45F2">
      <w:pPr>
        <w:pStyle w:val="Heading1"/>
        <w:ind w:left="0"/>
        <w:jc w:val="left"/>
        <w:rPr>
          <w:b w:val="0"/>
          <w:bCs w:val="0"/>
        </w:rPr>
      </w:pPr>
      <w:r w:rsidRPr="005108E4">
        <w:rPr>
          <w:b w:val="0"/>
          <w:bCs w:val="0"/>
          <w:u w:val="single"/>
        </w:rPr>
        <w:t>501.105</w:t>
      </w:r>
      <w:r w:rsidR="009A7511" w:rsidRPr="00E077D0">
        <w:rPr>
          <w:b w:val="0"/>
          <w:bCs w:val="0"/>
          <w:u w:val="single"/>
        </w:rPr>
        <w:t>: General Operational Requirements for Medical Marijuana Treatment</w:t>
      </w:r>
      <w:r w:rsidR="009A7511" w:rsidRPr="00E077D0">
        <w:rPr>
          <w:b w:val="0"/>
          <w:bCs w:val="0"/>
          <w:spacing w:val="-17"/>
          <w:u w:val="single"/>
        </w:rPr>
        <w:t xml:space="preserve"> </w:t>
      </w:r>
      <w:r w:rsidR="009A7511" w:rsidRPr="00E077D0">
        <w:rPr>
          <w:b w:val="0"/>
          <w:bCs w:val="0"/>
          <w:u w:val="single"/>
        </w:rPr>
        <w:t>Centers</w:t>
      </w:r>
    </w:p>
    <w:p w14:paraId="6A17F6F2" w14:textId="77777777" w:rsidR="00DA2759" w:rsidRPr="005108E4" w:rsidRDefault="00DA2759">
      <w:pPr>
        <w:pStyle w:val="BodyText"/>
        <w:spacing w:before="4"/>
        <w:jc w:val="left"/>
        <w:rPr>
          <w:sz w:val="19"/>
        </w:rPr>
      </w:pPr>
    </w:p>
    <w:p w14:paraId="34698BF0" w14:textId="77777777" w:rsidR="00DA2759" w:rsidRPr="005108E4" w:rsidRDefault="009A7511" w:rsidP="00D0054B">
      <w:pPr>
        <w:pStyle w:val="ListParagraph"/>
        <w:numPr>
          <w:ilvl w:val="0"/>
          <w:numId w:val="46"/>
        </w:numPr>
        <w:tabs>
          <w:tab w:val="left" w:pos="1764"/>
        </w:tabs>
        <w:spacing w:before="60" w:line="242" w:lineRule="auto"/>
        <w:ind w:left="1319" w:right="110" w:firstLine="0"/>
        <w:outlineLvl w:val="1"/>
        <w:rPr>
          <w:sz w:val="24"/>
        </w:rPr>
      </w:pPr>
      <w:r w:rsidRPr="005108E4">
        <w:rPr>
          <w:sz w:val="24"/>
          <w:u w:val="single"/>
        </w:rPr>
        <w:t>Written</w:t>
      </w:r>
      <w:r w:rsidRPr="005108E4">
        <w:rPr>
          <w:spacing w:val="-9"/>
          <w:sz w:val="24"/>
          <w:u w:val="single"/>
        </w:rPr>
        <w:t xml:space="preserve"> </w:t>
      </w:r>
      <w:r w:rsidRPr="005108E4">
        <w:rPr>
          <w:sz w:val="24"/>
          <w:u w:val="single"/>
        </w:rPr>
        <w:t>Operating</w:t>
      </w:r>
      <w:r w:rsidRPr="005108E4">
        <w:rPr>
          <w:spacing w:val="-11"/>
          <w:sz w:val="24"/>
          <w:u w:val="single"/>
        </w:rPr>
        <w:t xml:space="preserve"> </w:t>
      </w:r>
      <w:r w:rsidRPr="005108E4">
        <w:rPr>
          <w:sz w:val="24"/>
          <w:u w:val="single"/>
        </w:rPr>
        <w:t>Procedures</w:t>
      </w:r>
      <w:r w:rsidRPr="005108E4">
        <w:rPr>
          <w:sz w:val="24"/>
        </w:rPr>
        <w:t>.</w:t>
      </w:r>
      <w:r w:rsidRPr="005108E4">
        <w:rPr>
          <w:spacing w:val="44"/>
          <w:sz w:val="24"/>
        </w:rPr>
        <w:t xml:space="preserve"> </w:t>
      </w:r>
      <w:r w:rsidRPr="005108E4">
        <w:rPr>
          <w:sz w:val="24"/>
        </w:rPr>
        <w:t>Every</w:t>
      </w:r>
      <w:r w:rsidRPr="005108E4">
        <w:rPr>
          <w:spacing w:val="-16"/>
          <w:sz w:val="24"/>
        </w:rPr>
        <w:t xml:space="preserve"> </w:t>
      </w:r>
      <w:r w:rsidRPr="005108E4">
        <w:rPr>
          <w:sz w:val="24"/>
        </w:rPr>
        <w:t>MTC</w:t>
      </w:r>
      <w:r w:rsidRPr="005108E4">
        <w:rPr>
          <w:spacing w:val="-8"/>
          <w:sz w:val="24"/>
        </w:rPr>
        <w:t xml:space="preserve"> </w:t>
      </w:r>
      <w:r w:rsidRPr="005108E4">
        <w:rPr>
          <w:sz w:val="24"/>
        </w:rPr>
        <w:t>shall</w:t>
      </w:r>
      <w:r w:rsidRPr="005108E4">
        <w:rPr>
          <w:spacing w:val="-9"/>
          <w:sz w:val="24"/>
        </w:rPr>
        <w:t xml:space="preserve"> </w:t>
      </w:r>
      <w:r w:rsidRPr="005108E4">
        <w:rPr>
          <w:sz w:val="24"/>
        </w:rPr>
        <w:t>have</w:t>
      </w:r>
      <w:r w:rsidRPr="005108E4">
        <w:rPr>
          <w:spacing w:val="-9"/>
          <w:sz w:val="24"/>
        </w:rPr>
        <w:t xml:space="preserve"> </w:t>
      </w:r>
      <w:r w:rsidRPr="005108E4">
        <w:rPr>
          <w:sz w:val="24"/>
        </w:rPr>
        <w:t>and</w:t>
      </w:r>
      <w:r w:rsidRPr="005108E4">
        <w:rPr>
          <w:spacing w:val="-8"/>
          <w:sz w:val="24"/>
        </w:rPr>
        <w:t xml:space="preserve"> </w:t>
      </w:r>
      <w:r w:rsidRPr="005108E4">
        <w:rPr>
          <w:sz w:val="24"/>
        </w:rPr>
        <w:t>follow</w:t>
      </w:r>
      <w:r w:rsidRPr="005108E4">
        <w:rPr>
          <w:spacing w:val="-9"/>
          <w:sz w:val="24"/>
        </w:rPr>
        <w:t xml:space="preserve"> </w:t>
      </w:r>
      <w:r w:rsidRPr="005108E4">
        <w:rPr>
          <w:sz w:val="24"/>
        </w:rPr>
        <w:t>a</w:t>
      </w:r>
      <w:r w:rsidRPr="005108E4">
        <w:rPr>
          <w:spacing w:val="-10"/>
          <w:sz w:val="24"/>
        </w:rPr>
        <w:t xml:space="preserve"> </w:t>
      </w:r>
      <w:r w:rsidRPr="005108E4">
        <w:rPr>
          <w:sz w:val="24"/>
        </w:rPr>
        <w:t>set</w:t>
      </w:r>
      <w:r w:rsidRPr="005108E4">
        <w:rPr>
          <w:spacing w:val="-8"/>
          <w:sz w:val="24"/>
        </w:rPr>
        <w:t xml:space="preserve"> </w:t>
      </w:r>
      <w:r w:rsidRPr="005108E4">
        <w:rPr>
          <w:sz w:val="24"/>
        </w:rPr>
        <w:t>of</w:t>
      </w:r>
      <w:r w:rsidRPr="005108E4">
        <w:rPr>
          <w:spacing w:val="-9"/>
          <w:sz w:val="24"/>
        </w:rPr>
        <w:t xml:space="preserve"> </w:t>
      </w:r>
      <w:r w:rsidRPr="005108E4">
        <w:rPr>
          <w:sz w:val="24"/>
        </w:rPr>
        <w:t>detailed</w:t>
      </w:r>
      <w:r w:rsidRPr="005108E4">
        <w:rPr>
          <w:spacing w:val="-8"/>
          <w:sz w:val="24"/>
        </w:rPr>
        <w:t xml:space="preserve"> </w:t>
      </w:r>
      <w:r w:rsidRPr="005108E4">
        <w:rPr>
          <w:sz w:val="24"/>
        </w:rPr>
        <w:t>written operating</w:t>
      </w:r>
      <w:r w:rsidRPr="005108E4">
        <w:rPr>
          <w:spacing w:val="-18"/>
          <w:sz w:val="24"/>
        </w:rPr>
        <w:t xml:space="preserve"> </w:t>
      </w:r>
      <w:r w:rsidRPr="005108E4">
        <w:rPr>
          <w:sz w:val="24"/>
        </w:rPr>
        <w:t>procedures.</w:t>
      </w:r>
      <w:r w:rsidRPr="005108E4">
        <w:rPr>
          <w:spacing w:val="-16"/>
          <w:sz w:val="24"/>
        </w:rPr>
        <w:t xml:space="preserve"> </w:t>
      </w:r>
      <w:r w:rsidRPr="005108E4">
        <w:rPr>
          <w:spacing w:val="-3"/>
          <w:sz w:val="24"/>
        </w:rPr>
        <w:t>If</w:t>
      </w:r>
      <w:r w:rsidRPr="005108E4">
        <w:rPr>
          <w:spacing w:val="-16"/>
          <w:sz w:val="24"/>
        </w:rPr>
        <w:t xml:space="preserve"> </w:t>
      </w:r>
      <w:r w:rsidRPr="005108E4">
        <w:rPr>
          <w:sz w:val="24"/>
        </w:rPr>
        <w:t>the</w:t>
      </w:r>
      <w:r w:rsidRPr="005108E4">
        <w:rPr>
          <w:spacing w:val="-17"/>
          <w:sz w:val="24"/>
        </w:rPr>
        <w:t xml:space="preserve"> </w:t>
      </w:r>
      <w:r w:rsidRPr="005108E4">
        <w:rPr>
          <w:sz w:val="24"/>
        </w:rPr>
        <w:t>MTC</w:t>
      </w:r>
      <w:r w:rsidRPr="005108E4">
        <w:rPr>
          <w:spacing w:val="-13"/>
          <w:sz w:val="24"/>
        </w:rPr>
        <w:t xml:space="preserve"> </w:t>
      </w:r>
      <w:r w:rsidRPr="005108E4">
        <w:rPr>
          <w:sz w:val="24"/>
        </w:rPr>
        <w:t>has</w:t>
      </w:r>
      <w:r w:rsidRPr="005108E4">
        <w:rPr>
          <w:spacing w:val="-13"/>
          <w:sz w:val="24"/>
        </w:rPr>
        <w:t xml:space="preserve"> </w:t>
      </w:r>
      <w:r w:rsidRPr="005108E4">
        <w:rPr>
          <w:sz w:val="24"/>
        </w:rPr>
        <w:t>an</w:t>
      </w:r>
      <w:r w:rsidRPr="005108E4">
        <w:rPr>
          <w:spacing w:val="-13"/>
          <w:sz w:val="24"/>
        </w:rPr>
        <w:t xml:space="preserve"> </w:t>
      </w:r>
      <w:r w:rsidRPr="005108E4">
        <w:rPr>
          <w:sz w:val="24"/>
        </w:rPr>
        <w:t>additional</w:t>
      </w:r>
      <w:r w:rsidRPr="005108E4">
        <w:rPr>
          <w:spacing w:val="-13"/>
          <w:sz w:val="24"/>
        </w:rPr>
        <w:t xml:space="preserve"> </w:t>
      </w:r>
      <w:r w:rsidRPr="005108E4">
        <w:rPr>
          <w:sz w:val="24"/>
        </w:rPr>
        <w:t>location,</w:t>
      </w:r>
      <w:r w:rsidRPr="005108E4">
        <w:rPr>
          <w:spacing w:val="-14"/>
          <w:sz w:val="24"/>
        </w:rPr>
        <w:t xml:space="preserve"> </w:t>
      </w:r>
      <w:r w:rsidRPr="005108E4">
        <w:rPr>
          <w:sz w:val="24"/>
        </w:rPr>
        <w:t>it</w:t>
      </w:r>
      <w:r w:rsidRPr="005108E4">
        <w:rPr>
          <w:spacing w:val="-13"/>
          <w:sz w:val="24"/>
        </w:rPr>
        <w:t xml:space="preserve"> </w:t>
      </w:r>
      <w:r w:rsidRPr="005108E4">
        <w:rPr>
          <w:sz w:val="24"/>
        </w:rPr>
        <w:t>shall</w:t>
      </w:r>
      <w:r w:rsidRPr="005108E4">
        <w:rPr>
          <w:spacing w:val="-13"/>
          <w:sz w:val="24"/>
        </w:rPr>
        <w:t xml:space="preserve"> </w:t>
      </w:r>
      <w:r w:rsidRPr="005108E4">
        <w:rPr>
          <w:sz w:val="24"/>
        </w:rPr>
        <w:t>develop</w:t>
      </w:r>
      <w:r w:rsidRPr="005108E4">
        <w:rPr>
          <w:spacing w:val="-13"/>
          <w:sz w:val="24"/>
        </w:rPr>
        <w:t xml:space="preserve"> </w:t>
      </w:r>
      <w:r w:rsidRPr="005108E4">
        <w:rPr>
          <w:sz w:val="24"/>
        </w:rPr>
        <w:t>and</w:t>
      </w:r>
      <w:r w:rsidRPr="005108E4">
        <w:rPr>
          <w:spacing w:val="-13"/>
          <w:sz w:val="24"/>
        </w:rPr>
        <w:t xml:space="preserve"> </w:t>
      </w:r>
      <w:r w:rsidRPr="005108E4">
        <w:rPr>
          <w:sz w:val="24"/>
        </w:rPr>
        <w:t>follow</w:t>
      </w:r>
      <w:r w:rsidRPr="005108E4">
        <w:rPr>
          <w:spacing w:val="-15"/>
          <w:sz w:val="24"/>
        </w:rPr>
        <w:t xml:space="preserve"> </w:t>
      </w:r>
      <w:r w:rsidRPr="005108E4">
        <w:rPr>
          <w:sz w:val="24"/>
        </w:rPr>
        <w:t>a</w:t>
      </w:r>
      <w:r w:rsidRPr="005108E4">
        <w:rPr>
          <w:spacing w:val="-14"/>
          <w:sz w:val="24"/>
        </w:rPr>
        <w:t xml:space="preserve"> </w:t>
      </w:r>
      <w:r w:rsidRPr="005108E4">
        <w:rPr>
          <w:sz w:val="24"/>
        </w:rPr>
        <w:t>set</w:t>
      </w:r>
      <w:r w:rsidRPr="005108E4">
        <w:rPr>
          <w:spacing w:val="-15"/>
          <w:sz w:val="24"/>
        </w:rPr>
        <w:t xml:space="preserve"> </w:t>
      </w:r>
      <w:r w:rsidRPr="005108E4">
        <w:rPr>
          <w:sz w:val="24"/>
        </w:rPr>
        <w:t>of such</w:t>
      </w:r>
      <w:r w:rsidRPr="005108E4">
        <w:rPr>
          <w:spacing w:val="-18"/>
          <w:sz w:val="24"/>
        </w:rPr>
        <w:t xml:space="preserve"> </w:t>
      </w:r>
      <w:r w:rsidRPr="005108E4">
        <w:rPr>
          <w:sz w:val="24"/>
        </w:rPr>
        <w:t>operating</w:t>
      </w:r>
      <w:r w:rsidRPr="005108E4">
        <w:rPr>
          <w:spacing w:val="-20"/>
          <w:sz w:val="24"/>
        </w:rPr>
        <w:t xml:space="preserve"> </w:t>
      </w:r>
      <w:r w:rsidRPr="005108E4">
        <w:rPr>
          <w:sz w:val="24"/>
        </w:rPr>
        <w:t>procedures</w:t>
      </w:r>
      <w:r w:rsidRPr="005108E4">
        <w:rPr>
          <w:spacing w:val="-17"/>
          <w:sz w:val="24"/>
        </w:rPr>
        <w:t xml:space="preserve"> </w:t>
      </w:r>
      <w:r w:rsidRPr="005108E4">
        <w:rPr>
          <w:sz w:val="24"/>
        </w:rPr>
        <w:t>for</w:t>
      </w:r>
      <w:r w:rsidRPr="005108E4">
        <w:rPr>
          <w:spacing w:val="-17"/>
          <w:sz w:val="24"/>
        </w:rPr>
        <w:t xml:space="preserve"> </w:t>
      </w:r>
      <w:r w:rsidRPr="005108E4">
        <w:rPr>
          <w:sz w:val="24"/>
        </w:rPr>
        <w:t>that</w:t>
      </w:r>
      <w:r w:rsidRPr="005108E4">
        <w:rPr>
          <w:spacing w:val="-17"/>
          <w:sz w:val="24"/>
        </w:rPr>
        <w:t xml:space="preserve"> </w:t>
      </w:r>
      <w:r w:rsidRPr="005108E4">
        <w:rPr>
          <w:sz w:val="24"/>
        </w:rPr>
        <w:t>facility.</w:t>
      </w:r>
      <w:r w:rsidRPr="005108E4">
        <w:rPr>
          <w:spacing w:val="-18"/>
          <w:sz w:val="24"/>
        </w:rPr>
        <w:t xml:space="preserve"> </w:t>
      </w:r>
      <w:r w:rsidRPr="005108E4">
        <w:rPr>
          <w:sz w:val="24"/>
        </w:rPr>
        <w:t>A</w:t>
      </w:r>
      <w:r w:rsidRPr="005108E4">
        <w:rPr>
          <w:spacing w:val="-18"/>
          <w:sz w:val="24"/>
        </w:rPr>
        <w:t xml:space="preserve"> </w:t>
      </w:r>
      <w:r w:rsidRPr="005108E4">
        <w:rPr>
          <w:sz w:val="24"/>
        </w:rPr>
        <w:t>CMO</w:t>
      </w:r>
      <w:r w:rsidRPr="005108E4">
        <w:rPr>
          <w:spacing w:val="-18"/>
          <w:sz w:val="24"/>
        </w:rPr>
        <w:t xml:space="preserve"> </w:t>
      </w:r>
      <w:r w:rsidRPr="005108E4">
        <w:rPr>
          <w:sz w:val="24"/>
        </w:rPr>
        <w:t>shall</w:t>
      </w:r>
      <w:r w:rsidRPr="005108E4">
        <w:rPr>
          <w:spacing w:val="-17"/>
          <w:sz w:val="24"/>
        </w:rPr>
        <w:t xml:space="preserve"> </w:t>
      </w:r>
      <w:r w:rsidRPr="005108E4">
        <w:rPr>
          <w:sz w:val="24"/>
        </w:rPr>
        <w:t>have</w:t>
      </w:r>
      <w:r w:rsidRPr="005108E4">
        <w:rPr>
          <w:spacing w:val="-18"/>
          <w:sz w:val="24"/>
        </w:rPr>
        <w:t xml:space="preserve"> </w:t>
      </w:r>
      <w:r w:rsidRPr="005108E4">
        <w:rPr>
          <w:sz w:val="24"/>
        </w:rPr>
        <w:t>written</w:t>
      </w:r>
      <w:r w:rsidRPr="005108E4">
        <w:rPr>
          <w:spacing w:val="-18"/>
          <w:sz w:val="24"/>
        </w:rPr>
        <w:t xml:space="preserve"> </w:t>
      </w:r>
      <w:r w:rsidRPr="005108E4">
        <w:rPr>
          <w:sz w:val="24"/>
        </w:rPr>
        <w:t>operating</w:t>
      </w:r>
      <w:r w:rsidRPr="005108E4">
        <w:rPr>
          <w:spacing w:val="-20"/>
          <w:sz w:val="24"/>
        </w:rPr>
        <w:t xml:space="preserve"> </w:t>
      </w:r>
      <w:r w:rsidRPr="005108E4">
        <w:rPr>
          <w:sz w:val="24"/>
        </w:rPr>
        <w:t>procedures</w:t>
      </w:r>
      <w:r w:rsidRPr="005108E4">
        <w:rPr>
          <w:spacing w:val="-16"/>
          <w:sz w:val="24"/>
        </w:rPr>
        <w:t xml:space="preserve"> </w:t>
      </w:r>
      <w:r w:rsidRPr="005108E4">
        <w:rPr>
          <w:sz w:val="24"/>
        </w:rPr>
        <w:t>that comply</w:t>
      </w:r>
      <w:r w:rsidRPr="005108E4">
        <w:rPr>
          <w:spacing w:val="-35"/>
          <w:sz w:val="24"/>
        </w:rPr>
        <w:t xml:space="preserve"> </w:t>
      </w:r>
      <w:r w:rsidRPr="005108E4">
        <w:rPr>
          <w:sz w:val="24"/>
        </w:rPr>
        <w:t>with</w:t>
      </w:r>
      <w:r w:rsidRPr="005108E4">
        <w:rPr>
          <w:spacing w:val="-27"/>
          <w:sz w:val="24"/>
        </w:rPr>
        <w:t xml:space="preserve"> </w:t>
      </w:r>
      <w:r w:rsidRPr="005108E4">
        <w:rPr>
          <w:sz w:val="24"/>
        </w:rPr>
        <w:t>both</w:t>
      </w:r>
      <w:r w:rsidRPr="005108E4">
        <w:rPr>
          <w:spacing w:val="-28"/>
          <w:sz w:val="24"/>
        </w:rPr>
        <w:t xml:space="preserve"> </w:t>
      </w:r>
      <w:r w:rsidRPr="005108E4">
        <w:rPr>
          <w:sz w:val="24"/>
        </w:rPr>
        <w:t>935</w:t>
      </w:r>
      <w:r w:rsidRPr="005108E4">
        <w:rPr>
          <w:spacing w:val="-28"/>
          <w:sz w:val="24"/>
        </w:rPr>
        <w:t xml:space="preserve"> </w:t>
      </w:r>
      <w:r w:rsidRPr="005108E4">
        <w:rPr>
          <w:sz w:val="24"/>
        </w:rPr>
        <w:t>CMR</w:t>
      </w:r>
      <w:r w:rsidRPr="005108E4">
        <w:rPr>
          <w:spacing w:val="-27"/>
          <w:sz w:val="24"/>
        </w:rPr>
        <w:t xml:space="preserve"> </w:t>
      </w:r>
      <w:r w:rsidRPr="005108E4">
        <w:rPr>
          <w:sz w:val="24"/>
        </w:rPr>
        <w:t>501.105(1)</w:t>
      </w:r>
      <w:r w:rsidRPr="005108E4">
        <w:rPr>
          <w:spacing w:val="-28"/>
          <w:sz w:val="24"/>
        </w:rPr>
        <w:t xml:space="preserve"> </w:t>
      </w:r>
      <w:r w:rsidRPr="005108E4">
        <w:rPr>
          <w:sz w:val="24"/>
        </w:rPr>
        <w:t>and</w:t>
      </w:r>
      <w:r w:rsidRPr="005108E4">
        <w:rPr>
          <w:spacing w:val="-27"/>
          <w:sz w:val="24"/>
        </w:rPr>
        <w:t xml:space="preserve"> </w:t>
      </w:r>
      <w:r w:rsidRPr="005108E4">
        <w:rPr>
          <w:sz w:val="24"/>
        </w:rPr>
        <w:t>500.105(1):</w:t>
      </w:r>
      <w:r w:rsidRPr="005108E4">
        <w:rPr>
          <w:spacing w:val="6"/>
          <w:sz w:val="24"/>
        </w:rPr>
        <w:t xml:space="preserve"> </w:t>
      </w:r>
      <w:r w:rsidRPr="005108E4">
        <w:rPr>
          <w:i/>
          <w:spacing w:val="-4"/>
          <w:sz w:val="24"/>
        </w:rPr>
        <w:t>Written</w:t>
      </w:r>
      <w:r w:rsidRPr="005108E4">
        <w:rPr>
          <w:i/>
          <w:spacing w:val="-30"/>
          <w:sz w:val="24"/>
        </w:rPr>
        <w:t xml:space="preserve"> </w:t>
      </w:r>
      <w:r w:rsidRPr="005108E4">
        <w:rPr>
          <w:i/>
          <w:sz w:val="24"/>
        </w:rPr>
        <w:t>Operating</w:t>
      </w:r>
      <w:r w:rsidRPr="005108E4">
        <w:rPr>
          <w:i/>
          <w:spacing w:val="-27"/>
          <w:sz w:val="24"/>
        </w:rPr>
        <w:t xml:space="preserve"> </w:t>
      </w:r>
      <w:r w:rsidRPr="005108E4">
        <w:rPr>
          <w:i/>
          <w:sz w:val="24"/>
        </w:rPr>
        <w:t>Procedures</w:t>
      </w:r>
      <w:r w:rsidRPr="005108E4">
        <w:rPr>
          <w:i/>
          <w:spacing w:val="-27"/>
          <w:sz w:val="24"/>
        </w:rPr>
        <w:t xml:space="preserve"> </w:t>
      </w:r>
      <w:r w:rsidRPr="005108E4">
        <w:rPr>
          <w:sz w:val="24"/>
        </w:rPr>
        <w:t>and</w:t>
      </w:r>
      <w:r w:rsidRPr="005108E4">
        <w:rPr>
          <w:spacing w:val="-28"/>
          <w:sz w:val="24"/>
        </w:rPr>
        <w:t xml:space="preserve"> </w:t>
      </w:r>
      <w:r w:rsidRPr="005108E4">
        <w:rPr>
          <w:sz w:val="24"/>
        </w:rPr>
        <w:t>may do so by having two sets of written operating procedures applicable to each medical-use and adult-use</w:t>
      </w:r>
      <w:r w:rsidRPr="005108E4">
        <w:rPr>
          <w:spacing w:val="-30"/>
          <w:sz w:val="24"/>
        </w:rPr>
        <w:t xml:space="preserve"> </w:t>
      </w:r>
      <w:r w:rsidRPr="005108E4">
        <w:rPr>
          <w:sz w:val="24"/>
        </w:rPr>
        <w:t>operations</w:t>
      </w:r>
      <w:r w:rsidRPr="005108E4">
        <w:rPr>
          <w:spacing w:val="-28"/>
          <w:sz w:val="24"/>
        </w:rPr>
        <w:t xml:space="preserve"> </w:t>
      </w:r>
      <w:r w:rsidRPr="005108E4">
        <w:rPr>
          <w:sz w:val="24"/>
        </w:rPr>
        <w:t>or</w:t>
      </w:r>
      <w:r w:rsidRPr="005108E4">
        <w:rPr>
          <w:spacing w:val="-29"/>
          <w:sz w:val="24"/>
        </w:rPr>
        <w:t xml:space="preserve"> </w:t>
      </w:r>
      <w:r w:rsidRPr="005108E4">
        <w:rPr>
          <w:sz w:val="24"/>
        </w:rPr>
        <w:t>having</w:t>
      </w:r>
      <w:r w:rsidRPr="005108E4">
        <w:rPr>
          <w:spacing w:val="-28"/>
          <w:sz w:val="24"/>
        </w:rPr>
        <w:t xml:space="preserve"> </w:t>
      </w:r>
      <w:r w:rsidRPr="005108E4">
        <w:rPr>
          <w:sz w:val="24"/>
        </w:rPr>
        <w:t>one</w:t>
      </w:r>
      <w:r w:rsidRPr="005108E4">
        <w:rPr>
          <w:spacing w:val="-27"/>
          <w:sz w:val="24"/>
        </w:rPr>
        <w:t xml:space="preserve"> </w:t>
      </w:r>
      <w:r w:rsidRPr="005108E4">
        <w:rPr>
          <w:sz w:val="24"/>
        </w:rPr>
        <w:t>set</w:t>
      </w:r>
      <w:r w:rsidRPr="005108E4">
        <w:rPr>
          <w:spacing w:val="-26"/>
          <w:sz w:val="24"/>
        </w:rPr>
        <w:t xml:space="preserve"> </w:t>
      </w:r>
      <w:r w:rsidRPr="005108E4">
        <w:rPr>
          <w:sz w:val="24"/>
        </w:rPr>
        <w:t>of</w:t>
      </w:r>
      <w:r w:rsidRPr="005108E4">
        <w:rPr>
          <w:spacing w:val="-27"/>
          <w:sz w:val="24"/>
        </w:rPr>
        <w:t xml:space="preserve"> </w:t>
      </w:r>
      <w:r w:rsidRPr="005108E4">
        <w:rPr>
          <w:sz w:val="24"/>
        </w:rPr>
        <w:t>written</w:t>
      </w:r>
      <w:r w:rsidRPr="005108E4">
        <w:rPr>
          <w:spacing w:val="-26"/>
          <w:sz w:val="24"/>
        </w:rPr>
        <w:t xml:space="preserve"> </w:t>
      </w:r>
      <w:r w:rsidRPr="005108E4">
        <w:rPr>
          <w:sz w:val="24"/>
        </w:rPr>
        <w:t>operating</w:t>
      </w:r>
      <w:r w:rsidRPr="005108E4">
        <w:rPr>
          <w:spacing w:val="-29"/>
          <w:sz w:val="24"/>
        </w:rPr>
        <w:t xml:space="preserve"> </w:t>
      </w:r>
      <w:r w:rsidRPr="005108E4">
        <w:rPr>
          <w:sz w:val="24"/>
        </w:rPr>
        <w:t>procedures,</w:t>
      </w:r>
      <w:r w:rsidRPr="005108E4">
        <w:rPr>
          <w:spacing w:val="-26"/>
          <w:sz w:val="24"/>
        </w:rPr>
        <w:t xml:space="preserve"> </w:t>
      </w:r>
      <w:r w:rsidRPr="005108E4">
        <w:rPr>
          <w:sz w:val="24"/>
        </w:rPr>
        <w:t>provided</w:t>
      </w:r>
      <w:r w:rsidRPr="005108E4">
        <w:rPr>
          <w:spacing w:val="-26"/>
          <w:sz w:val="24"/>
        </w:rPr>
        <w:t xml:space="preserve"> </w:t>
      </w:r>
      <w:r w:rsidRPr="005108E4">
        <w:rPr>
          <w:sz w:val="24"/>
        </w:rPr>
        <w:t>it</w:t>
      </w:r>
      <w:r w:rsidRPr="005108E4">
        <w:rPr>
          <w:spacing w:val="-26"/>
          <w:sz w:val="24"/>
        </w:rPr>
        <w:t xml:space="preserve"> </w:t>
      </w:r>
      <w:r w:rsidRPr="005108E4">
        <w:rPr>
          <w:sz w:val="24"/>
        </w:rPr>
        <w:t>complies</w:t>
      </w:r>
      <w:r w:rsidRPr="005108E4">
        <w:rPr>
          <w:spacing w:val="-26"/>
          <w:sz w:val="24"/>
        </w:rPr>
        <w:t xml:space="preserve"> </w:t>
      </w:r>
      <w:r w:rsidRPr="005108E4">
        <w:rPr>
          <w:sz w:val="24"/>
        </w:rPr>
        <w:t>with both</w:t>
      </w:r>
      <w:r w:rsidRPr="005108E4">
        <w:rPr>
          <w:spacing w:val="-11"/>
          <w:sz w:val="24"/>
        </w:rPr>
        <w:t xml:space="preserve"> </w:t>
      </w:r>
      <w:r w:rsidRPr="005108E4">
        <w:rPr>
          <w:sz w:val="24"/>
        </w:rPr>
        <w:t>medical-use</w:t>
      </w:r>
      <w:r w:rsidRPr="005108E4">
        <w:rPr>
          <w:spacing w:val="-14"/>
          <w:sz w:val="24"/>
        </w:rPr>
        <w:t xml:space="preserve"> </w:t>
      </w:r>
      <w:r w:rsidRPr="005108E4">
        <w:rPr>
          <w:sz w:val="24"/>
        </w:rPr>
        <w:t>and</w:t>
      </w:r>
      <w:r w:rsidRPr="005108E4">
        <w:rPr>
          <w:spacing w:val="-13"/>
          <w:sz w:val="24"/>
        </w:rPr>
        <w:t xml:space="preserve"> </w:t>
      </w:r>
      <w:r w:rsidRPr="005108E4">
        <w:rPr>
          <w:sz w:val="24"/>
        </w:rPr>
        <w:t>adult-use</w:t>
      </w:r>
      <w:r w:rsidRPr="005108E4">
        <w:rPr>
          <w:spacing w:val="-14"/>
          <w:sz w:val="24"/>
        </w:rPr>
        <w:t xml:space="preserve"> </w:t>
      </w:r>
      <w:r w:rsidRPr="005108E4">
        <w:rPr>
          <w:sz w:val="24"/>
        </w:rPr>
        <w:t>requirements.</w:t>
      </w:r>
      <w:r w:rsidRPr="005108E4">
        <w:rPr>
          <w:spacing w:val="-13"/>
          <w:sz w:val="24"/>
        </w:rPr>
        <w:t xml:space="preserve"> </w:t>
      </w:r>
      <w:r w:rsidRPr="005108E4">
        <w:rPr>
          <w:sz w:val="24"/>
        </w:rPr>
        <w:t>Operating</w:t>
      </w:r>
      <w:r w:rsidRPr="005108E4">
        <w:rPr>
          <w:spacing w:val="-15"/>
          <w:sz w:val="24"/>
        </w:rPr>
        <w:t xml:space="preserve"> </w:t>
      </w:r>
      <w:r w:rsidRPr="005108E4">
        <w:rPr>
          <w:sz w:val="24"/>
        </w:rPr>
        <w:t>procedures</w:t>
      </w:r>
      <w:r w:rsidRPr="005108E4">
        <w:rPr>
          <w:spacing w:val="-13"/>
          <w:sz w:val="24"/>
        </w:rPr>
        <w:t xml:space="preserve"> </w:t>
      </w:r>
      <w:r w:rsidRPr="005108E4">
        <w:rPr>
          <w:sz w:val="24"/>
        </w:rPr>
        <w:t>shall</w:t>
      </w:r>
      <w:r w:rsidRPr="005108E4">
        <w:rPr>
          <w:spacing w:val="-10"/>
          <w:sz w:val="24"/>
        </w:rPr>
        <w:t xml:space="preserve"> </w:t>
      </w:r>
      <w:r w:rsidRPr="005108E4">
        <w:rPr>
          <w:sz w:val="24"/>
        </w:rPr>
        <w:t>include,</w:t>
      </w:r>
      <w:r w:rsidRPr="005108E4">
        <w:rPr>
          <w:spacing w:val="-11"/>
          <w:sz w:val="24"/>
        </w:rPr>
        <w:t xml:space="preserve"> </w:t>
      </w:r>
      <w:r w:rsidRPr="005108E4">
        <w:rPr>
          <w:sz w:val="24"/>
        </w:rPr>
        <w:t>but</w:t>
      </w:r>
      <w:r w:rsidRPr="005108E4">
        <w:rPr>
          <w:spacing w:val="-10"/>
          <w:sz w:val="24"/>
        </w:rPr>
        <w:t xml:space="preserve"> </w:t>
      </w:r>
      <w:r w:rsidRPr="005108E4">
        <w:rPr>
          <w:sz w:val="24"/>
        </w:rPr>
        <w:t>need</w:t>
      </w:r>
      <w:r w:rsidRPr="005108E4">
        <w:rPr>
          <w:spacing w:val="-10"/>
          <w:sz w:val="24"/>
        </w:rPr>
        <w:t xml:space="preserve"> </w:t>
      </w:r>
      <w:r w:rsidRPr="005108E4">
        <w:rPr>
          <w:sz w:val="24"/>
        </w:rPr>
        <w:t>not be limited to, the</w:t>
      </w:r>
      <w:r w:rsidRPr="005108E4">
        <w:rPr>
          <w:spacing w:val="-7"/>
          <w:sz w:val="24"/>
        </w:rPr>
        <w:t xml:space="preserve"> </w:t>
      </w:r>
      <w:r w:rsidRPr="005108E4">
        <w:rPr>
          <w:sz w:val="24"/>
        </w:rPr>
        <w:t>following:</w:t>
      </w:r>
    </w:p>
    <w:p w14:paraId="502A50DA" w14:textId="77777777" w:rsidR="00DA2759" w:rsidRPr="005108E4" w:rsidRDefault="009A7511">
      <w:pPr>
        <w:pStyle w:val="ListParagraph"/>
        <w:numPr>
          <w:ilvl w:val="1"/>
          <w:numId w:val="46"/>
        </w:numPr>
        <w:tabs>
          <w:tab w:val="left" w:pos="2120"/>
        </w:tabs>
        <w:spacing w:before="7"/>
        <w:ind w:hanging="445"/>
        <w:rPr>
          <w:sz w:val="24"/>
        </w:rPr>
      </w:pPr>
      <w:r w:rsidRPr="005108E4">
        <w:rPr>
          <w:sz w:val="24"/>
        </w:rPr>
        <w:t>Security measures in compliance with 935 CMR</w:t>
      </w:r>
      <w:r w:rsidRPr="005108E4">
        <w:rPr>
          <w:spacing w:val="-17"/>
          <w:sz w:val="24"/>
        </w:rPr>
        <w:t xml:space="preserve"> </w:t>
      </w:r>
      <w:r w:rsidRPr="005108E4">
        <w:rPr>
          <w:sz w:val="24"/>
        </w:rPr>
        <w:t>501.110.</w:t>
      </w:r>
    </w:p>
    <w:p w14:paraId="026C8CCC" w14:textId="77777777" w:rsidR="00DA2759" w:rsidRPr="005108E4" w:rsidRDefault="009A7511">
      <w:pPr>
        <w:pStyle w:val="ListParagraph"/>
        <w:numPr>
          <w:ilvl w:val="1"/>
          <w:numId w:val="46"/>
        </w:numPr>
        <w:tabs>
          <w:tab w:val="left" w:pos="2091"/>
        </w:tabs>
        <w:spacing w:before="5"/>
        <w:ind w:left="2090" w:hanging="416"/>
        <w:rPr>
          <w:sz w:val="24"/>
        </w:rPr>
      </w:pPr>
      <w:r w:rsidRPr="005108E4">
        <w:rPr>
          <w:sz w:val="24"/>
        </w:rPr>
        <w:t>Employee</w:t>
      </w:r>
      <w:r w:rsidRPr="005108E4">
        <w:rPr>
          <w:spacing w:val="-21"/>
          <w:sz w:val="24"/>
        </w:rPr>
        <w:t xml:space="preserve"> </w:t>
      </w:r>
      <w:r w:rsidRPr="005108E4">
        <w:rPr>
          <w:sz w:val="24"/>
        </w:rPr>
        <w:t>security</w:t>
      </w:r>
      <w:r w:rsidRPr="005108E4">
        <w:rPr>
          <w:spacing w:val="-25"/>
          <w:sz w:val="24"/>
        </w:rPr>
        <w:t xml:space="preserve"> </w:t>
      </w:r>
      <w:r w:rsidRPr="005108E4">
        <w:rPr>
          <w:sz w:val="24"/>
        </w:rPr>
        <w:t>policies,</w:t>
      </w:r>
      <w:r w:rsidRPr="005108E4">
        <w:rPr>
          <w:spacing w:val="-18"/>
          <w:sz w:val="24"/>
        </w:rPr>
        <w:t xml:space="preserve"> </w:t>
      </w:r>
      <w:r w:rsidRPr="005108E4">
        <w:rPr>
          <w:sz w:val="24"/>
        </w:rPr>
        <w:t>including</w:t>
      </w:r>
      <w:r w:rsidRPr="005108E4">
        <w:rPr>
          <w:spacing w:val="-20"/>
          <w:sz w:val="24"/>
        </w:rPr>
        <w:t xml:space="preserve"> </w:t>
      </w:r>
      <w:r w:rsidRPr="005108E4">
        <w:rPr>
          <w:sz w:val="24"/>
        </w:rPr>
        <w:t>personal</w:t>
      </w:r>
      <w:r w:rsidRPr="005108E4">
        <w:rPr>
          <w:spacing w:val="-17"/>
          <w:sz w:val="24"/>
        </w:rPr>
        <w:t xml:space="preserve"> </w:t>
      </w:r>
      <w:r w:rsidRPr="005108E4">
        <w:rPr>
          <w:sz w:val="24"/>
        </w:rPr>
        <w:t>safety</w:t>
      </w:r>
      <w:r w:rsidRPr="005108E4">
        <w:rPr>
          <w:spacing w:val="-24"/>
          <w:sz w:val="24"/>
        </w:rPr>
        <w:t xml:space="preserve"> </w:t>
      </w:r>
      <w:r w:rsidRPr="005108E4">
        <w:rPr>
          <w:sz w:val="24"/>
        </w:rPr>
        <w:t>and</w:t>
      </w:r>
      <w:r w:rsidRPr="005108E4">
        <w:rPr>
          <w:spacing w:val="-18"/>
          <w:sz w:val="24"/>
        </w:rPr>
        <w:t xml:space="preserve"> </w:t>
      </w:r>
      <w:r w:rsidRPr="005108E4">
        <w:rPr>
          <w:sz w:val="24"/>
        </w:rPr>
        <w:t>crime</w:t>
      </w:r>
      <w:r w:rsidRPr="005108E4">
        <w:rPr>
          <w:spacing w:val="-19"/>
          <w:sz w:val="24"/>
        </w:rPr>
        <w:t xml:space="preserve"> </w:t>
      </w:r>
      <w:r w:rsidRPr="005108E4">
        <w:rPr>
          <w:sz w:val="24"/>
        </w:rPr>
        <w:t>prevention</w:t>
      </w:r>
      <w:r w:rsidRPr="005108E4">
        <w:rPr>
          <w:spacing w:val="-20"/>
          <w:sz w:val="24"/>
        </w:rPr>
        <w:t xml:space="preserve"> </w:t>
      </w:r>
      <w:r w:rsidRPr="005108E4">
        <w:rPr>
          <w:sz w:val="24"/>
        </w:rPr>
        <w:t>techniques.</w:t>
      </w:r>
    </w:p>
    <w:p w14:paraId="4CCB8375" w14:textId="7900F3DB" w:rsidR="00DA2759" w:rsidRPr="005108E4" w:rsidRDefault="009A7511" w:rsidP="00E077D0">
      <w:pPr>
        <w:pStyle w:val="ListParagraph"/>
        <w:numPr>
          <w:ilvl w:val="1"/>
          <w:numId w:val="46"/>
        </w:numPr>
        <w:tabs>
          <w:tab w:val="left" w:pos="2170"/>
        </w:tabs>
        <w:spacing w:before="3" w:line="242" w:lineRule="auto"/>
        <w:ind w:left="1675" w:right="117" w:firstLine="0"/>
      </w:pPr>
      <w:r w:rsidRPr="005108E4">
        <w:rPr>
          <w:sz w:val="24"/>
        </w:rPr>
        <w:t>A description of the MTC's hours of operation and after hours contact information, which</w:t>
      </w:r>
      <w:r w:rsidRPr="005108E4">
        <w:rPr>
          <w:spacing w:val="-26"/>
          <w:sz w:val="24"/>
        </w:rPr>
        <w:t xml:space="preserve"> </w:t>
      </w:r>
      <w:r w:rsidRPr="005108E4">
        <w:rPr>
          <w:sz w:val="24"/>
        </w:rPr>
        <w:t>shall</w:t>
      </w:r>
      <w:r w:rsidRPr="005108E4">
        <w:rPr>
          <w:spacing w:val="-25"/>
          <w:sz w:val="24"/>
        </w:rPr>
        <w:t xml:space="preserve"> </w:t>
      </w:r>
      <w:r w:rsidRPr="005108E4">
        <w:rPr>
          <w:sz w:val="24"/>
        </w:rPr>
        <w:t>be</w:t>
      </w:r>
      <w:r w:rsidRPr="005108E4">
        <w:rPr>
          <w:spacing w:val="-24"/>
          <w:sz w:val="24"/>
        </w:rPr>
        <w:t xml:space="preserve"> </w:t>
      </w:r>
      <w:r w:rsidRPr="005108E4">
        <w:rPr>
          <w:sz w:val="24"/>
        </w:rPr>
        <w:t>provided</w:t>
      </w:r>
      <w:r w:rsidRPr="005108E4">
        <w:rPr>
          <w:spacing w:val="-23"/>
          <w:sz w:val="24"/>
        </w:rPr>
        <w:t xml:space="preserve"> </w:t>
      </w:r>
      <w:r w:rsidRPr="005108E4">
        <w:rPr>
          <w:sz w:val="24"/>
        </w:rPr>
        <w:t>to</w:t>
      </w:r>
      <w:r w:rsidRPr="005108E4">
        <w:rPr>
          <w:spacing w:val="-25"/>
          <w:sz w:val="24"/>
        </w:rPr>
        <w:t xml:space="preserve"> </w:t>
      </w:r>
      <w:r w:rsidRPr="005108E4">
        <w:rPr>
          <w:sz w:val="24"/>
        </w:rPr>
        <w:t>the</w:t>
      </w:r>
      <w:r w:rsidRPr="005108E4">
        <w:rPr>
          <w:spacing w:val="-26"/>
          <w:sz w:val="24"/>
        </w:rPr>
        <w:t xml:space="preserve"> </w:t>
      </w:r>
      <w:r w:rsidRPr="005108E4">
        <w:rPr>
          <w:sz w:val="24"/>
        </w:rPr>
        <w:t>Commission,</w:t>
      </w:r>
      <w:r w:rsidRPr="005108E4">
        <w:rPr>
          <w:spacing w:val="-25"/>
          <w:sz w:val="24"/>
        </w:rPr>
        <w:t xml:space="preserve"> </w:t>
      </w:r>
      <w:r w:rsidRPr="005108E4">
        <w:rPr>
          <w:sz w:val="24"/>
        </w:rPr>
        <w:t>made</w:t>
      </w:r>
      <w:r w:rsidRPr="005108E4">
        <w:rPr>
          <w:spacing w:val="-27"/>
          <w:sz w:val="24"/>
        </w:rPr>
        <w:t xml:space="preserve"> </w:t>
      </w:r>
      <w:r w:rsidRPr="005108E4">
        <w:rPr>
          <w:sz w:val="24"/>
        </w:rPr>
        <w:t>available</w:t>
      </w:r>
      <w:r w:rsidRPr="005108E4">
        <w:rPr>
          <w:spacing w:val="-26"/>
          <w:sz w:val="24"/>
        </w:rPr>
        <w:t xml:space="preserve"> </w:t>
      </w:r>
      <w:r w:rsidRPr="005108E4">
        <w:rPr>
          <w:sz w:val="24"/>
        </w:rPr>
        <w:t>to</w:t>
      </w:r>
      <w:r w:rsidRPr="005108E4">
        <w:rPr>
          <w:spacing w:val="-25"/>
          <w:sz w:val="24"/>
        </w:rPr>
        <w:t xml:space="preserve"> </w:t>
      </w:r>
      <w:r w:rsidRPr="005108E4">
        <w:rPr>
          <w:spacing w:val="-3"/>
          <w:sz w:val="24"/>
        </w:rPr>
        <w:t>Law</w:t>
      </w:r>
      <w:r w:rsidRPr="005108E4">
        <w:rPr>
          <w:spacing w:val="-26"/>
          <w:sz w:val="24"/>
        </w:rPr>
        <w:t xml:space="preserve"> </w:t>
      </w:r>
      <w:r w:rsidRPr="005108E4">
        <w:rPr>
          <w:sz w:val="24"/>
        </w:rPr>
        <w:t>Enforcement</w:t>
      </w:r>
      <w:r w:rsidRPr="005108E4">
        <w:rPr>
          <w:spacing w:val="-25"/>
          <w:sz w:val="24"/>
        </w:rPr>
        <w:t xml:space="preserve"> </w:t>
      </w:r>
      <w:r w:rsidRPr="005108E4">
        <w:rPr>
          <w:sz w:val="24"/>
        </w:rPr>
        <w:t>Authorities on request, and updated pursuant to 935 CMR</w:t>
      </w:r>
      <w:r w:rsidRPr="005108E4">
        <w:rPr>
          <w:spacing w:val="-13"/>
          <w:sz w:val="24"/>
        </w:rPr>
        <w:t xml:space="preserve"> </w:t>
      </w:r>
      <w:r w:rsidRPr="005108E4">
        <w:rPr>
          <w:sz w:val="24"/>
        </w:rPr>
        <w:t>501.101(1)(c)11.</w:t>
      </w:r>
    </w:p>
    <w:p w14:paraId="367F06C2" w14:textId="77777777" w:rsidR="00DA2759" w:rsidRPr="005108E4" w:rsidRDefault="009A7511">
      <w:pPr>
        <w:pStyle w:val="ListParagraph"/>
        <w:numPr>
          <w:ilvl w:val="1"/>
          <w:numId w:val="46"/>
        </w:numPr>
        <w:tabs>
          <w:tab w:val="left" w:pos="2084"/>
        </w:tabs>
        <w:spacing w:line="242" w:lineRule="auto"/>
        <w:ind w:left="1675" w:right="117" w:firstLine="0"/>
        <w:rPr>
          <w:sz w:val="24"/>
        </w:rPr>
      </w:pPr>
      <w:r w:rsidRPr="005108E4">
        <w:rPr>
          <w:sz w:val="24"/>
        </w:rPr>
        <w:t>Storage</w:t>
      </w:r>
      <w:r w:rsidRPr="005108E4">
        <w:rPr>
          <w:spacing w:val="-25"/>
          <w:sz w:val="24"/>
        </w:rPr>
        <w:t xml:space="preserve"> </w:t>
      </w:r>
      <w:r w:rsidRPr="005108E4">
        <w:rPr>
          <w:sz w:val="24"/>
        </w:rPr>
        <w:t>and</w:t>
      </w:r>
      <w:r w:rsidRPr="005108E4">
        <w:rPr>
          <w:spacing w:val="-23"/>
          <w:sz w:val="24"/>
        </w:rPr>
        <w:t xml:space="preserve"> </w:t>
      </w:r>
      <w:r w:rsidRPr="005108E4">
        <w:rPr>
          <w:sz w:val="24"/>
        </w:rPr>
        <w:t>waste</w:t>
      </w:r>
      <w:r w:rsidRPr="005108E4">
        <w:rPr>
          <w:spacing w:val="-24"/>
          <w:sz w:val="24"/>
        </w:rPr>
        <w:t xml:space="preserve"> </w:t>
      </w:r>
      <w:r w:rsidRPr="005108E4">
        <w:rPr>
          <w:sz w:val="24"/>
        </w:rPr>
        <w:t>disposal</w:t>
      </w:r>
      <w:r w:rsidRPr="005108E4">
        <w:rPr>
          <w:spacing w:val="-23"/>
          <w:sz w:val="24"/>
        </w:rPr>
        <w:t xml:space="preserve"> </w:t>
      </w:r>
      <w:r w:rsidRPr="005108E4">
        <w:rPr>
          <w:sz w:val="24"/>
        </w:rPr>
        <w:t>of</w:t>
      </w:r>
      <w:r w:rsidRPr="005108E4">
        <w:rPr>
          <w:spacing w:val="-21"/>
          <w:sz w:val="24"/>
        </w:rPr>
        <w:t xml:space="preserve"> </w:t>
      </w:r>
      <w:r w:rsidRPr="005108E4">
        <w:rPr>
          <w:sz w:val="24"/>
        </w:rPr>
        <w:t>Marijuana</w:t>
      </w:r>
      <w:r w:rsidRPr="005108E4">
        <w:rPr>
          <w:spacing w:val="-22"/>
          <w:sz w:val="24"/>
        </w:rPr>
        <w:t xml:space="preserve"> </w:t>
      </w:r>
      <w:r w:rsidRPr="005108E4">
        <w:rPr>
          <w:sz w:val="24"/>
        </w:rPr>
        <w:t>in</w:t>
      </w:r>
      <w:r w:rsidRPr="005108E4">
        <w:rPr>
          <w:spacing w:val="-20"/>
          <w:sz w:val="24"/>
        </w:rPr>
        <w:t xml:space="preserve"> </w:t>
      </w:r>
      <w:r w:rsidRPr="005108E4">
        <w:rPr>
          <w:sz w:val="24"/>
        </w:rPr>
        <w:t>compliance</w:t>
      </w:r>
      <w:r w:rsidRPr="005108E4">
        <w:rPr>
          <w:spacing w:val="-22"/>
          <w:sz w:val="24"/>
        </w:rPr>
        <w:t xml:space="preserve"> </w:t>
      </w:r>
      <w:r w:rsidRPr="005108E4">
        <w:rPr>
          <w:sz w:val="24"/>
        </w:rPr>
        <w:t>with</w:t>
      </w:r>
      <w:r w:rsidRPr="005108E4">
        <w:rPr>
          <w:spacing w:val="-20"/>
          <w:sz w:val="24"/>
        </w:rPr>
        <w:t xml:space="preserve"> </w:t>
      </w:r>
      <w:r w:rsidRPr="005108E4">
        <w:rPr>
          <w:sz w:val="24"/>
        </w:rPr>
        <w:t>935</w:t>
      </w:r>
      <w:r w:rsidRPr="005108E4">
        <w:rPr>
          <w:spacing w:val="-21"/>
          <w:sz w:val="24"/>
        </w:rPr>
        <w:t xml:space="preserve"> </w:t>
      </w:r>
      <w:r w:rsidRPr="005108E4">
        <w:rPr>
          <w:sz w:val="24"/>
        </w:rPr>
        <w:t>CMR</w:t>
      </w:r>
      <w:r w:rsidRPr="005108E4">
        <w:rPr>
          <w:spacing w:val="-20"/>
          <w:sz w:val="24"/>
        </w:rPr>
        <w:t xml:space="preserve"> </w:t>
      </w:r>
      <w:r w:rsidRPr="005108E4">
        <w:rPr>
          <w:sz w:val="24"/>
        </w:rPr>
        <w:t>501.105(11)</w:t>
      </w:r>
      <w:r w:rsidRPr="005108E4">
        <w:rPr>
          <w:spacing w:val="-22"/>
          <w:sz w:val="24"/>
        </w:rPr>
        <w:t xml:space="preserve"> </w:t>
      </w:r>
      <w:r w:rsidRPr="005108E4">
        <w:rPr>
          <w:sz w:val="24"/>
        </w:rPr>
        <w:t>and 501.105(12).</w:t>
      </w:r>
    </w:p>
    <w:p w14:paraId="4232FF7E" w14:textId="77777777" w:rsidR="00DA2759" w:rsidRPr="005108E4" w:rsidRDefault="009A7511">
      <w:pPr>
        <w:pStyle w:val="ListParagraph"/>
        <w:numPr>
          <w:ilvl w:val="1"/>
          <w:numId w:val="46"/>
        </w:numPr>
        <w:tabs>
          <w:tab w:val="left" w:pos="2108"/>
        </w:tabs>
        <w:spacing w:before="2" w:line="242" w:lineRule="auto"/>
        <w:ind w:left="1675" w:right="116" w:firstLine="0"/>
        <w:rPr>
          <w:sz w:val="24"/>
        </w:rPr>
      </w:pPr>
      <w:r w:rsidRPr="005108E4">
        <w:rPr>
          <w:sz w:val="24"/>
        </w:rPr>
        <w:t>Description</w:t>
      </w:r>
      <w:r w:rsidRPr="005108E4">
        <w:rPr>
          <w:spacing w:val="-7"/>
          <w:sz w:val="24"/>
        </w:rPr>
        <w:t xml:space="preserve"> </w:t>
      </w:r>
      <w:r w:rsidRPr="005108E4">
        <w:rPr>
          <w:sz w:val="24"/>
        </w:rPr>
        <w:t>of</w:t>
      </w:r>
      <w:r w:rsidRPr="005108E4">
        <w:rPr>
          <w:spacing w:val="-7"/>
          <w:sz w:val="24"/>
        </w:rPr>
        <w:t xml:space="preserve"> </w:t>
      </w:r>
      <w:r w:rsidRPr="005108E4">
        <w:rPr>
          <w:sz w:val="24"/>
        </w:rPr>
        <w:t>the</w:t>
      </w:r>
      <w:r w:rsidRPr="005108E4">
        <w:rPr>
          <w:spacing w:val="-8"/>
          <w:sz w:val="24"/>
        </w:rPr>
        <w:t xml:space="preserve"> </w:t>
      </w:r>
      <w:r w:rsidRPr="005108E4">
        <w:rPr>
          <w:sz w:val="24"/>
        </w:rPr>
        <w:t>various</w:t>
      </w:r>
      <w:r w:rsidRPr="005108E4">
        <w:rPr>
          <w:spacing w:val="-6"/>
          <w:sz w:val="24"/>
        </w:rPr>
        <w:t xml:space="preserve"> </w:t>
      </w:r>
      <w:r w:rsidRPr="005108E4">
        <w:rPr>
          <w:sz w:val="24"/>
        </w:rPr>
        <w:t>strains</w:t>
      </w:r>
      <w:r w:rsidRPr="005108E4">
        <w:rPr>
          <w:spacing w:val="-6"/>
          <w:sz w:val="24"/>
        </w:rPr>
        <w:t xml:space="preserve"> </w:t>
      </w:r>
      <w:r w:rsidRPr="005108E4">
        <w:rPr>
          <w:sz w:val="24"/>
        </w:rPr>
        <w:t>of</w:t>
      </w:r>
      <w:r w:rsidRPr="005108E4">
        <w:rPr>
          <w:spacing w:val="-8"/>
          <w:sz w:val="24"/>
        </w:rPr>
        <w:t xml:space="preserve"> </w:t>
      </w:r>
      <w:r w:rsidRPr="005108E4">
        <w:rPr>
          <w:sz w:val="24"/>
        </w:rPr>
        <w:t>Marijuana</w:t>
      </w:r>
      <w:r w:rsidRPr="005108E4">
        <w:rPr>
          <w:spacing w:val="-7"/>
          <w:sz w:val="24"/>
        </w:rPr>
        <w:t xml:space="preserve"> </w:t>
      </w:r>
      <w:r w:rsidRPr="005108E4">
        <w:rPr>
          <w:sz w:val="24"/>
        </w:rPr>
        <w:t>to</w:t>
      </w:r>
      <w:r w:rsidRPr="005108E4">
        <w:rPr>
          <w:spacing w:val="-6"/>
          <w:sz w:val="24"/>
        </w:rPr>
        <w:t xml:space="preserve"> </w:t>
      </w:r>
      <w:r w:rsidRPr="005108E4">
        <w:rPr>
          <w:sz w:val="24"/>
        </w:rPr>
        <w:t>be</w:t>
      </w:r>
      <w:r w:rsidRPr="005108E4">
        <w:rPr>
          <w:spacing w:val="-8"/>
          <w:sz w:val="24"/>
        </w:rPr>
        <w:t xml:space="preserve"> </w:t>
      </w:r>
      <w:r w:rsidRPr="005108E4">
        <w:rPr>
          <w:sz w:val="24"/>
        </w:rPr>
        <w:t>cultivated</w:t>
      </w:r>
      <w:r w:rsidRPr="005108E4">
        <w:rPr>
          <w:spacing w:val="-8"/>
          <w:sz w:val="24"/>
        </w:rPr>
        <w:t xml:space="preserve"> </w:t>
      </w:r>
      <w:r w:rsidRPr="005108E4">
        <w:rPr>
          <w:sz w:val="24"/>
        </w:rPr>
        <w:t>and</w:t>
      </w:r>
      <w:r w:rsidRPr="005108E4">
        <w:rPr>
          <w:spacing w:val="-8"/>
          <w:sz w:val="24"/>
        </w:rPr>
        <w:t xml:space="preserve"> </w:t>
      </w:r>
      <w:r w:rsidRPr="005108E4">
        <w:rPr>
          <w:sz w:val="24"/>
        </w:rPr>
        <w:t>dispensed,</w:t>
      </w:r>
      <w:r w:rsidRPr="005108E4">
        <w:rPr>
          <w:spacing w:val="-9"/>
          <w:sz w:val="24"/>
        </w:rPr>
        <w:t xml:space="preserve"> </w:t>
      </w:r>
      <w:r w:rsidRPr="005108E4">
        <w:rPr>
          <w:sz w:val="24"/>
        </w:rPr>
        <w:t>and</w:t>
      </w:r>
      <w:r w:rsidRPr="005108E4">
        <w:rPr>
          <w:spacing w:val="-8"/>
          <w:sz w:val="24"/>
        </w:rPr>
        <w:t xml:space="preserve"> </w:t>
      </w:r>
      <w:r w:rsidRPr="005108E4">
        <w:rPr>
          <w:sz w:val="24"/>
        </w:rPr>
        <w:t>the form(s) in which Marijuana will be</w:t>
      </w:r>
      <w:r w:rsidRPr="005108E4">
        <w:rPr>
          <w:spacing w:val="-9"/>
          <w:sz w:val="24"/>
        </w:rPr>
        <w:t xml:space="preserve"> </w:t>
      </w:r>
      <w:r w:rsidRPr="005108E4">
        <w:rPr>
          <w:sz w:val="24"/>
        </w:rPr>
        <w:t>dispensed.</w:t>
      </w:r>
    </w:p>
    <w:p w14:paraId="39805566" w14:textId="77777777" w:rsidR="00DA2759" w:rsidRPr="005108E4" w:rsidRDefault="009A7511">
      <w:pPr>
        <w:pStyle w:val="ListParagraph"/>
        <w:numPr>
          <w:ilvl w:val="1"/>
          <w:numId w:val="46"/>
        </w:numPr>
        <w:tabs>
          <w:tab w:val="left" w:pos="2057"/>
        </w:tabs>
        <w:spacing w:before="2" w:line="242" w:lineRule="auto"/>
        <w:ind w:left="1675" w:right="110" w:firstLine="0"/>
        <w:rPr>
          <w:sz w:val="24"/>
        </w:rPr>
      </w:pPr>
      <w:r w:rsidRPr="005108E4">
        <w:rPr>
          <w:sz w:val="24"/>
        </w:rPr>
        <w:t>Price</w:t>
      </w:r>
      <w:r w:rsidRPr="005108E4">
        <w:rPr>
          <w:spacing w:val="-18"/>
          <w:sz w:val="24"/>
        </w:rPr>
        <w:t xml:space="preserve"> </w:t>
      </w:r>
      <w:r w:rsidRPr="005108E4">
        <w:rPr>
          <w:sz w:val="24"/>
        </w:rPr>
        <w:t>list</w:t>
      </w:r>
      <w:r w:rsidRPr="005108E4">
        <w:rPr>
          <w:spacing w:val="-16"/>
          <w:sz w:val="24"/>
        </w:rPr>
        <w:t xml:space="preserve"> </w:t>
      </w:r>
      <w:r w:rsidRPr="005108E4">
        <w:rPr>
          <w:sz w:val="24"/>
        </w:rPr>
        <w:t>for</w:t>
      </w:r>
      <w:r w:rsidRPr="005108E4">
        <w:rPr>
          <w:spacing w:val="-20"/>
          <w:sz w:val="24"/>
        </w:rPr>
        <w:t xml:space="preserve"> </w:t>
      </w:r>
      <w:r w:rsidRPr="005108E4">
        <w:rPr>
          <w:sz w:val="24"/>
        </w:rPr>
        <w:t>Marijuana,</w:t>
      </w:r>
      <w:r w:rsidRPr="005108E4">
        <w:rPr>
          <w:spacing w:val="-19"/>
          <w:sz w:val="24"/>
        </w:rPr>
        <w:t xml:space="preserve"> </w:t>
      </w:r>
      <w:r w:rsidRPr="005108E4">
        <w:rPr>
          <w:sz w:val="24"/>
        </w:rPr>
        <w:t>MIPs,</w:t>
      </w:r>
      <w:r w:rsidRPr="005108E4">
        <w:rPr>
          <w:spacing w:val="-18"/>
          <w:sz w:val="24"/>
        </w:rPr>
        <w:t xml:space="preserve"> </w:t>
      </w:r>
      <w:r w:rsidRPr="005108E4">
        <w:rPr>
          <w:sz w:val="24"/>
        </w:rPr>
        <w:t>and</w:t>
      </w:r>
      <w:r w:rsidRPr="005108E4">
        <w:rPr>
          <w:spacing w:val="-17"/>
          <w:sz w:val="24"/>
        </w:rPr>
        <w:t xml:space="preserve"> </w:t>
      </w:r>
      <w:r w:rsidRPr="005108E4">
        <w:rPr>
          <w:sz w:val="24"/>
        </w:rPr>
        <w:t>any</w:t>
      </w:r>
      <w:r w:rsidRPr="005108E4">
        <w:rPr>
          <w:spacing w:val="-23"/>
          <w:sz w:val="24"/>
        </w:rPr>
        <w:t xml:space="preserve"> </w:t>
      </w:r>
      <w:r w:rsidRPr="005108E4">
        <w:rPr>
          <w:sz w:val="24"/>
        </w:rPr>
        <w:t>other</w:t>
      </w:r>
      <w:r w:rsidRPr="005108E4">
        <w:rPr>
          <w:spacing w:val="-17"/>
          <w:sz w:val="24"/>
        </w:rPr>
        <w:t xml:space="preserve"> </w:t>
      </w:r>
      <w:r w:rsidRPr="005108E4">
        <w:rPr>
          <w:sz w:val="24"/>
        </w:rPr>
        <w:t>available</w:t>
      </w:r>
      <w:r w:rsidRPr="005108E4">
        <w:rPr>
          <w:spacing w:val="-18"/>
          <w:sz w:val="24"/>
        </w:rPr>
        <w:t xml:space="preserve"> </w:t>
      </w:r>
      <w:r w:rsidRPr="005108E4">
        <w:rPr>
          <w:sz w:val="24"/>
        </w:rPr>
        <w:t>products,</w:t>
      </w:r>
      <w:r w:rsidRPr="005108E4">
        <w:rPr>
          <w:spacing w:val="-17"/>
          <w:sz w:val="24"/>
        </w:rPr>
        <w:t xml:space="preserve"> </w:t>
      </w:r>
      <w:r w:rsidRPr="005108E4">
        <w:rPr>
          <w:sz w:val="24"/>
        </w:rPr>
        <w:t>and</w:t>
      </w:r>
      <w:r w:rsidRPr="005108E4">
        <w:rPr>
          <w:spacing w:val="-17"/>
          <w:sz w:val="24"/>
        </w:rPr>
        <w:t xml:space="preserve"> </w:t>
      </w:r>
      <w:r w:rsidRPr="005108E4">
        <w:rPr>
          <w:sz w:val="24"/>
        </w:rPr>
        <w:t>alternate</w:t>
      </w:r>
      <w:r w:rsidRPr="005108E4">
        <w:rPr>
          <w:spacing w:val="-18"/>
          <w:sz w:val="24"/>
        </w:rPr>
        <w:t xml:space="preserve"> </w:t>
      </w:r>
      <w:r w:rsidRPr="005108E4">
        <w:rPr>
          <w:sz w:val="24"/>
        </w:rPr>
        <w:t>price</w:t>
      </w:r>
      <w:r w:rsidRPr="005108E4">
        <w:rPr>
          <w:spacing w:val="-17"/>
          <w:sz w:val="24"/>
        </w:rPr>
        <w:t xml:space="preserve"> </w:t>
      </w:r>
      <w:r w:rsidRPr="005108E4">
        <w:rPr>
          <w:sz w:val="24"/>
        </w:rPr>
        <w:t>lists for   Patients   with   documented   Verified   Financial   Hardship    as    required    by 935 CMR</w:t>
      </w:r>
      <w:r w:rsidRPr="005108E4">
        <w:rPr>
          <w:spacing w:val="-2"/>
          <w:sz w:val="24"/>
        </w:rPr>
        <w:t xml:space="preserve"> </w:t>
      </w:r>
      <w:r w:rsidRPr="005108E4">
        <w:rPr>
          <w:sz w:val="24"/>
        </w:rPr>
        <w:t>501.050(1)(h).</w:t>
      </w:r>
    </w:p>
    <w:p w14:paraId="0B58EE9E" w14:textId="77777777" w:rsidR="00DA2759" w:rsidRPr="005108E4" w:rsidRDefault="009A7511">
      <w:pPr>
        <w:pStyle w:val="ListParagraph"/>
        <w:numPr>
          <w:ilvl w:val="1"/>
          <w:numId w:val="46"/>
        </w:numPr>
        <w:tabs>
          <w:tab w:val="left" w:pos="2072"/>
        </w:tabs>
        <w:spacing w:before="1" w:line="242" w:lineRule="auto"/>
        <w:ind w:left="1675" w:right="116" w:firstLine="0"/>
        <w:rPr>
          <w:sz w:val="24"/>
        </w:rPr>
      </w:pPr>
      <w:r w:rsidRPr="005108E4">
        <w:rPr>
          <w:sz w:val="24"/>
        </w:rPr>
        <w:t>Procedures</w:t>
      </w:r>
      <w:r w:rsidRPr="005108E4">
        <w:rPr>
          <w:spacing w:val="-29"/>
          <w:sz w:val="24"/>
        </w:rPr>
        <w:t xml:space="preserve"> </w:t>
      </w:r>
      <w:r w:rsidRPr="005108E4">
        <w:rPr>
          <w:sz w:val="24"/>
        </w:rPr>
        <w:t>to</w:t>
      </w:r>
      <w:r w:rsidRPr="005108E4">
        <w:rPr>
          <w:spacing w:val="-29"/>
          <w:sz w:val="24"/>
        </w:rPr>
        <w:t xml:space="preserve"> </w:t>
      </w:r>
      <w:r w:rsidRPr="005108E4">
        <w:rPr>
          <w:sz w:val="24"/>
        </w:rPr>
        <w:t>ensure</w:t>
      </w:r>
      <w:r w:rsidRPr="005108E4">
        <w:rPr>
          <w:spacing w:val="-29"/>
          <w:sz w:val="24"/>
        </w:rPr>
        <w:t xml:space="preserve"> </w:t>
      </w:r>
      <w:r w:rsidRPr="005108E4">
        <w:rPr>
          <w:sz w:val="24"/>
        </w:rPr>
        <w:t>accurate</w:t>
      </w:r>
      <w:r w:rsidRPr="005108E4">
        <w:rPr>
          <w:spacing w:val="-29"/>
          <w:sz w:val="24"/>
        </w:rPr>
        <w:t xml:space="preserve"> </w:t>
      </w:r>
      <w:r w:rsidRPr="005108E4">
        <w:rPr>
          <w:sz w:val="24"/>
        </w:rPr>
        <w:t>recordkeeping,</w:t>
      </w:r>
      <w:r w:rsidRPr="005108E4">
        <w:rPr>
          <w:spacing w:val="-27"/>
          <w:sz w:val="24"/>
        </w:rPr>
        <w:t xml:space="preserve"> </w:t>
      </w:r>
      <w:r w:rsidRPr="005108E4">
        <w:rPr>
          <w:sz w:val="24"/>
        </w:rPr>
        <w:t>including</w:t>
      </w:r>
      <w:r w:rsidRPr="005108E4">
        <w:rPr>
          <w:spacing w:val="-29"/>
          <w:sz w:val="24"/>
        </w:rPr>
        <w:t xml:space="preserve"> </w:t>
      </w:r>
      <w:r w:rsidRPr="005108E4">
        <w:rPr>
          <w:sz w:val="24"/>
        </w:rPr>
        <w:t>inventory</w:t>
      </w:r>
      <w:r w:rsidRPr="005108E4">
        <w:rPr>
          <w:spacing w:val="-32"/>
          <w:sz w:val="24"/>
        </w:rPr>
        <w:t xml:space="preserve"> </w:t>
      </w:r>
      <w:r w:rsidRPr="005108E4">
        <w:rPr>
          <w:sz w:val="24"/>
        </w:rPr>
        <w:t>protocols</w:t>
      </w:r>
      <w:r w:rsidRPr="005108E4">
        <w:rPr>
          <w:spacing w:val="-27"/>
          <w:sz w:val="24"/>
        </w:rPr>
        <w:t xml:space="preserve"> </w:t>
      </w:r>
      <w:r w:rsidRPr="005108E4">
        <w:rPr>
          <w:sz w:val="24"/>
        </w:rPr>
        <w:t>for</w:t>
      </w:r>
      <w:r w:rsidRPr="005108E4">
        <w:rPr>
          <w:spacing w:val="-27"/>
          <w:sz w:val="24"/>
        </w:rPr>
        <w:t xml:space="preserve"> </w:t>
      </w:r>
      <w:r w:rsidRPr="005108E4">
        <w:rPr>
          <w:sz w:val="24"/>
        </w:rPr>
        <w:t>Transfer and inventory and procedures for integrating a secondary electronic system with the Seed-to-sale</w:t>
      </w:r>
      <w:r w:rsidRPr="005108E4">
        <w:rPr>
          <w:spacing w:val="-3"/>
          <w:sz w:val="24"/>
        </w:rPr>
        <w:t xml:space="preserve"> </w:t>
      </w:r>
      <w:r w:rsidRPr="005108E4">
        <w:rPr>
          <w:sz w:val="24"/>
        </w:rPr>
        <w:t>SOR.</w:t>
      </w:r>
    </w:p>
    <w:p w14:paraId="6DC6DE97" w14:textId="77777777" w:rsidR="00DA2759" w:rsidRPr="005108E4" w:rsidRDefault="009A7511">
      <w:pPr>
        <w:pStyle w:val="ListParagraph"/>
        <w:numPr>
          <w:ilvl w:val="1"/>
          <w:numId w:val="46"/>
        </w:numPr>
        <w:tabs>
          <w:tab w:val="left" w:pos="2088"/>
        </w:tabs>
        <w:spacing w:before="4" w:line="242" w:lineRule="auto"/>
        <w:ind w:left="1675" w:right="117" w:firstLine="0"/>
        <w:rPr>
          <w:sz w:val="24"/>
        </w:rPr>
      </w:pPr>
      <w:r w:rsidRPr="005108E4">
        <w:rPr>
          <w:sz w:val="24"/>
        </w:rPr>
        <w:t>Plans</w:t>
      </w:r>
      <w:r w:rsidRPr="005108E4">
        <w:rPr>
          <w:spacing w:val="-21"/>
          <w:sz w:val="24"/>
        </w:rPr>
        <w:t xml:space="preserve"> </w:t>
      </w:r>
      <w:r w:rsidRPr="005108E4">
        <w:rPr>
          <w:sz w:val="24"/>
        </w:rPr>
        <w:t>for</w:t>
      </w:r>
      <w:r w:rsidRPr="005108E4">
        <w:rPr>
          <w:spacing w:val="-22"/>
          <w:sz w:val="24"/>
        </w:rPr>
        <w:t xml:space="preserve"> </w:t>
      </w:r>
      <w:r w:rsidRPr="005108E4">
        <w:rPr>
          <w:sz w:val="24"/>
        </w:rPr>
        <w:t>quality</w:t>
      </w:r>
      <w:r w:rsidRPr="005108E4">
        <w:rPr>
          <w:spacing w:val="-28"/>
          <w:sz w:val="24"/>
        </w:rPr>
        <w:t xml:space="preserve"> </w:t>
      </w:r>
      <w:r w:rsidRPr="005108E4">
        <w:rPr>
          <w:sz w:val="24"/>
        </w:rPr>
        <w:t>control,</w:t>
      </w:r>
      <w:r w:rsidRPr="005108E4">
        <w:rPr>
          <w:spacing w:val="-21"/>
          <w:sz w:val="24"/>
        </w:rPr>
        <w:t xml:space="preserve"> </w:t>
      </w:r>
      <w:r w:rsidRPr="005108E4">
        <w:rPr>
          <w:sz w:val="24"/>
        </w:rPr>
        <w:t>including</w:t>
      </w:r>
      <w:r w:rsidRPr="005108E4">
        <w:rPr>
          <w:spacing w:val="-24"/>
          <w:sz w:val="24"/>
        </w:rPr>
        <w:t xml:space="preserve"> </w:t>
      </w:r>
      <w:r w:rsidRPr="005108E4">
        <w:rPr>
          <w:sz w:val="24"/>
        </w:rPr>
        <w:t>product</w:t>
      </w:r>
      <w:r w:rsidRPr="005108E4">
        <w:rPr>
          <w:spacing w:val="-21"/>
          <w:sz w:val="24"/>
        </w:rPr>
        <w:t xml:space="preserve"> </w:t>
      </w:r>
      <w:r w:rsidRPr="005108E4">
        <w:rPr>
          <w:sz w:val="24"/>
        </w:rPr>
        <w:t>testing</w:t>
      </w:r>
      <w:r w:rsidRPr="005108E4">
        <w:rPr>
          <w:spacing w:val="-23"/>
          <w:sz w:val="24"/>
        </w:rPr>
        <w:t xml:space="preserve"> </w:t>
      </w:r>
      <w:r w:rsidRPr="005108E4">
        <w:rPr>
          <w:sz w:val="24"/>
        </w:rPr>
        <w:t>for</w:t>
      </w:r>
      <w:r w:rsidRPr="005108E4">
        <w:rPr>
          <w:spacing w:val="-22"/>
          <w:sz w:val="24"/>
        </w:rPr>
        <w:t xml:space="preserve"> </w:t>
      </w:r>
      <w:r w:rsidRPr="005108E4">
        <w:rPr>
          <w:sz w:val="24"/>
        </w:rPr>
        <w:t>contaminants</w:t>
      </w:r>
      <w:r w:rsidRPr="005108E4">
        <w:rPr>
          <w:spacing w:val="-19"/>
          <w:sz w:val="24"/>
        </w:rPr>
        <w:t xml:space="preserve"> </w:t>
      </w:r>
      <w:r w:rsidRPr="005108E4">
        <w:rPr>
          <w:sz w:val="24"/>
        </w:rPr>
        <w:t>in</w:t>
      </w:r>
      <w:r w:rsidRPr="005108E4">
        <w:rPr>
          <w:spacing w:val="-19"/>
          <w:sz w:val="24"/>
        </w:rPr>
        <w:t xml:space="preserve"> </w:t>
      </w:r>
      <w:r w:rsidRPr="005108E4">
        <w:rPr>
          <w:sz w:val="24"/>
        </w:rPr>
        <w:t>compliance</w:t>
      </w:r>
      <w:r w:rsidRPr="005108E4">
        <w:rPr>
          <w:spacing w:val="-20"/>
          <w:sz w:val="24"/>
        </w:rPr>
        <w:t xml:space="preserve"> </w:t>
      </w:r>
      <w:r w:rsidRPr="005108E4">
        <w:rPr>
          <w:sz w:val="24"/>
        </w:rPr>
        <w:t>with 935 CMR</w:t>
      </w:r>
      <w:r w:rsidRPr="005108E4">
        <w:rPr>
          <w:spacing w:val="-2"/>
          <w:sz w:val="24"/>
        </w:rPr>
        <w:t xml:space="preserve"> </w:t>
      </w:r>
      <w:r w:rsidRPr="005108E4">
        <w:rPr>
          <w:sz w:val="24"/>
        </w:rPr>
        <w:t>501.160.</w:t>
      </w:r>
    </w:p>
    <w:p w14:paraId="015633BB" w14:textId="77777777" w:rsidR="00DA2759" w:rsidRPr="005108E4" w:rsidRDefault="009A7511">
      <w:pPr>
        <w:pStyle w:val="ListParagraph"/>
        <w:numPr>
          <w:ilvl w:val="1"/>
          <w:numId w:val="46"/>
        </w:numPr>
        <w:tabs>
          <w:tab w:val="left" w:pos="2081"/>
        </w:tabs>
        <w:spacing w:before="2"/>
        <w:ind w:left="2080" w:hanging="406"/>
        <w:rPr>
          <w:sz w:val="24"/>
        </w:rPr>
      </w:pPr>
      <w:r w:rsidRPr="005108E4">
        <w:rPr>
          <w:sz w:val="24"/>
        </w:rPr>
        <w:t>A staffing plan and staffing records in compliance with 935 CMR</w:t>
      </w:r>
      <w:r w:rsidRPr="005108E4">
        <w:rPr>
          <w:spacing w:val="-37"/>
          <w:sz w:val="24"/>
        </w:rPr>
        <w:t xml:space="preserve"> </w:t>
      </w:r>
      <w:r w:rsidRPr="005108E4">
        <w:rPr>
          <w:sz w:val="24"/>
        </w:rPr>
        <w:t>501.105(9)(d).</w:t>
      </w:r>
    </w:p>
    <w:p w14:paraId="630B3D8F" w14:textId="77777777" w:rsidR="00DA2759" w:rsidRPr="005108E4" w:rsidRDefault="009A7511">
      <w:pPr>
        <w:pStyle w:val="ListParagraph"/>
        <w:numPr>
          <w:ilvl w:val="1"/>
          <w:numId w:val="46"/>
        </w:numPr>
        <w:tabs>
          <w:tab w:val="left" w:pos="2050"/>
        </w:tabs>
        <w:spacing w:before="2" w:line="244" w:lineRule="auto"/>
        <w:ind w:left="1675" w:right="116" w:firstLine="0"/>
        <w:rPr>
          <w:sz w:val="24"/>
        </w:rPr>
      </w:pPr>
      <w:r w:rsidRPr="005108E4">
        <w:rPr>
          <w:sz w:val="24"/>
        </w:rPr>
        <w:t>Emergency</w:t>
      </w:r>
      <w:r w:rsidRPr="005108E4">
        <w:rPr>
          <w:spacing w:val="-24"/>
          <w:sz w:val="24"/>
        </w:rPr>
        <w:t xml:space="preserve"> </w:t>
      </w:r>
      <w:r w:rsidRPr="005108E4">
        <w:rPr>
          <w:sz w:val="24"/>
        </w:rPr>
        <w:t>procedures,</w:t>
      </w:r>
      <w:r w:rsidRPr="005108E4">
        <w:rPr>
          <w:spacing w:val="-17"/>
          <w:sz w:val="24"/>
        </w:rPr>
        <w:t xml:space="preserve"> </w:t>
      </w:r>
      <w:r w:rsidRPr="005108E4">
        <w:rPr>
          <w:sz w:val="24"/>
        </w:rPr>
        <w:t>including</w:t>
      </w:r>
      <w:r w:rsidRPr="005108E4">
        <w:rPr>
          <w:spacing w:val="-19"/>
          <w:sz w:val="24"/>
        </w:rPr>
        <w:t xml:space="preserve"> </w:t>
      </w:r>
      <w:r w:rsidRPr="005108E4">
        <w:rPr>
          <w:sz w:val="24"/>
        </w:rPr>
        <w:t>a</w:t>
      </w:r>
      <w:r w:rsidRPr="005108E4">
        <w:rPr>
          <w:spacing w:val="-19"/>
          <w:sz w:val="24"/>
        </w:rPr>
        <w:t xml:space="preserve"> </w:t>
      </w:r>
      <w:r w:rsidRPr="005108E4">
        <w:rPr>
          <w:sz w:val="24"/>
        </w:rPr>
        <w:t>disaster</w:t>
      </w:r>
      <w:r w:rsidRPr="005108E4">
        <w:rPr>
          <w:spacing w:val="-17"/>
          <w:sz w:val="24"/>
        </w:rPr>
        <w:t xml:space="preserve"> </w:t>
      </w:r>
      <w:r w:rsidRPr="005108E4">
        <w:rPr>
          <w:sz w:val="24"/>
        </w:rPr>
        <w:t>plan</w:t>
      </w:r>
      <w:r w:rsidRPr="005108E4">
        <w:rPr>
          <w:spacing w:val="-17"/>
          <w:sz w:val="24"/>
        </w:rPr>
        <w:t xml:space="preserve"> </w:t>
      </w:r>
      <w:r w:rsidRPr="005108E4">
        <w:rPr>
          <w:sz w:val="24"/>
        </w:rPr>
        <w:t>with</w:t>
      </w:r>
      <w:r w:rsidRPr="005108E4">
        <w:rPr>
          <w:spacing w:val="-17"/>
          <w:sz w:val="24"/>
        </w:rPr>
        <w:t xml:space="preserve"> </w:t>
      </w:r>
      <w:r w:rsidRPr="005108E4">
        <w:rPr>
          <w:sz w:val="24"/>
        </w:rPr>
        <w:t>procedures</w:t>
      </w:r>
      <w:r w:rsidRPr="005108E4">
        <w:rPr>
          <w:spacing w:val="-15"/>
          <w:sz w:val="24"/>
        </w:rPr>
        <w:t xml:space="preserve"> </w:t>
      </w:r>
      <w:r w:rsidRPr="005108E4">
        <w:rPr>
          <w:sz w:val="24"/>
        </w:rPr>
        <w:t>to</w:t>
      </w:r>
      <w:r w:rsidRPr="005108E4">
        <w:rPr>
          <w:spacing w:val="-14"/>
          <w:sz w:val="24"/>
        </w:rPr>
        <w:t xml:space="preserve"> </w:t>
      </w:r>
      <w:r w:rsidRPr="005108E4">
        <w:rPr>
          <w:sz w:val="24"/>
        </w:rPr>
        <w:t>be</w:t>
      </w:r>
      <w:r w:rsidRPr="005108E4">
        <w:rPr>
          <w:spacing w:val="-16"/>
          <w:sz w:val="24"/>
        </w:rPr>
        <w:t xml:space="preserve"> </w:t>
      </w:r>
      <w:r w:rsidRPr="005108E4">
        <w:rPr>
          <w:sz w:val="24"/>
        </w:rPr>
        <w:t>followed</w:t>
      </w:r>
      <w:r w:rsidRPr="005108E4">
        <w:rPr>
          <w:spacing w:val="-14"/>
          <w:sz w:val="24"/>
        </w:rPr>
        <w:t xml:space="preserve"> </w:t>
      </w:r>
      <w:r w:rsidRPr="005108E4">
        <w:rPr>
          <w:sz w:val="24"/>
        </w:rPr>
        <w:t>in</w:t>
      </w:r>
      <w:r w:rsidRPr="005108E4">
        <w:rPr>
          <w:spacing w:val="-15"/>
          <w:sz w:val="24"/>
        </w:rPr>
        <w:t xml:space="preserve"> </w:t>
      </w:r>
      <w:r w:rsidRPr="005108E4">
        <w:rPr>
          <w:sz w:val="24"/>
        </w:rPr>
        <w:t>case of fire or other</w:t>
      </w:r>
      <w:r w:rsidRPr="005108E4">
        <w:rPr>
          <w:spacing w:val="-6"/>
          <w:sz w:val="24"/>
        </w:rPr>
        <w:t xml:space="preserve"> </w:t>
      </w:r>
      <w:r w:rsidRPr="005108E4">
        <w:rPr>
          <w:sz w:val="24"/>
        </w:rPr>
        <w:t>emergencies.</w:t>
      </w:r>
    </w:p>
    <w:p w14:paraId="414592BB" w14:textId="77777777" w:rsidR="00DA2759" w:rsidRPr="005108E4" w:rsidRDefault="009A7511">
      <w:pPr>
        <w:pStyle w:val="ListParagraph"/>
        <w:numPr>
          <w:ilvl w:val="1"/>
          <w:numId w:val="46"/>
        </w:numPr>
        <w:tabs>
          <w:tab w:val="left" w:pos="2134"/>
        </w:tabs>
        <w:spacing w:line="272" w:lineRule="exact"/>
        <w:ind w:left="2133" w:hanging="459"/>
        <w:rPr>
          <w:sz w:val="24"/>
        </w:rPr>
      </w:pPr>
      <w:r w:rsidRPr="005108E4">
        <w:rPr>
          <w:sz w:val="24"/>
        </w:rPr>
        <w:t>Alcohol, smoke, and drug free workplace</w:t>
      </w:r>
      <w:r w:rsidRPr="005108E4">
        <w:rPr>
          <w:spacing w:val="-13"/>
          <w:sz w:val="24"/>
        </w:rPr>
        <w:t xml:space="preserve"> </w:t>
      </w:r>
      <w:r w:rsidRPr="005108E4">
        <w:rPr>
          <w:sz w:val="24"/>
        </w:rPr>
        <w:t>policies.</w:t>
      </w:r>
    </w:p>
    <w:p w14:paraId="251AF7F0" w14:textId="77777777" w:rsidR="00DA2759" w:rsidRPr="005108E4" w:rsidRDefault="009A7511">
      <w:pPr>
        <w:pStyle w:val="ListParagraph"/>
        <w:numPr>
          <w:ilvl w:val="1"/>
          <w:numId w:val="46"/>
        </w:numPr>
        <w:tabs>
          <w:tab w:val="left" w:pos="2182"/>
        </w:tabs>
        <w:spacing w:before="5" w:line="242" w:lineRule="auto"/>
        <w:ind w:left="1675" w:right="116" w:firstLine="0"/>
        <w:rPr>
          <w:sz w:val="24"/>
        </w:rPr>
      </w:pPr>
      <w:r w:rsidRPr="005108E4">
        <w:rPr>
          <w:sz w:val="24"/>
        </w:rPr>
        <w:t>A plan describing how Confidential Information and other records required to be maintained confidentially will be</w:t>
      </w:r>
      <w:r w:rsidRPr="005108E4">
        <w:rPr>
          <w:spacing w:val="-13"/>
          <w:sz w:val="24"/>
        </w:rPr>
        <w:t xml:space="preserve"> </w:t>
      </w:r>
      <w:r w:rsidRPr="005108E4">
        <w:rPr>
          <w:sz w:val="24"/>
        </w:rPr>
        <w:t>maintained.</w:t>
      </w:r>
    </w:p>
    <w:p w14:paraId="16A66A29" w14:textId="77777777" w:rsidR="00DA2759" w:rsidRPr="005108E4" w:rsidRDefault="009A7511">
      <w:pPr>
        <w:pStyle w:val="ListParagraph"/>
        <w:numPr>
          <w:ilvl w:val="1"/>
          <w:numId w:val="46"/>
        </w:numPr>
        <w:tabs>
          <w:tab w:val="left" w:pos="2201"/>
        </w:tabs>
        <w:spacing w:before="2"/>
        <w:ind w:left="2200" w:hanging="526"/>
        <w:rPr>
          <w:sz w:val="24"/>
        </w:rPr>
      </w:pPr>
      <w:r w:rsidRPr="005108E4">
        <w:rPr>
          <w:sz w:val="24"/>
        </w:rPr>
        <w:t>A policy for the immediate dismissal of any MTC Agent who</w:t>
      </w:r>
      <w:r w:rsidRPr="005108E4">
        <w:rPr>
          <w:spacing w:val="-31"/>
          <w:sz w:val="24"/>
        </w:rPr>
        <w:t xml:space="preserve"> </w:t>
      </w:r>
      <w:r w:rsidRPr="005108E4">
        <w:rPr>
          <w:sz w:val="24"/>
        </w:rPr>
        <w:t>has:</w:t>
      </w:r>
    </w:p>
    <w:p w14:paraId="094374AC" w14:textId="77777777" w:rsidR="00DA2759" w:rsidRPr="005108E4" w:rsidRDefault="009A7511">
      <w:pPr>
        <w:pStyle w:val="ListParagraph"/>
        <w:numPr>
          <w:ilvl w:val="2"/>
          <w:numId w:val="46"/>
        </w:numPr>
        <w:tabs>
          <w:tab w:val="left" w:pos="2367"/>
        </w:tabs>
        <w:spacing w:before="2" w:line="244" w:lineRule="auto"/>
        <w:ind w:right="117" w:firstLine="0"/>
        <w:rPr>
          <w:sz w:val="24"/>
        </w:rPr>
      </w:pPr>
      <w:r w:rsidRPr="005108E4">
        <w:rPr>
          <w:sz w:val="24"/>
        </w:rPr>
        <w:t>Diverted</w:t>
      </w:r>
      <w:r w:rsidRPr="005108E4">
        <w:rPr>
          <w:spacing w:val="-14"/>
          <w:sz w:val="24"/>
        </w:rPr>
        <w:t xml:space="preserve"> </w:t>
      </w:r>
      <w:r w:rsidRPr="005108E4">
        <w:rPr>
          <w:sz w:val="24"/>
        </w:rPr>
        <w:t>Marijuana,</w:t>
      </w:r>
      <w:r w:rsidRPr="005108E4">
        <w:rPr>
          <w:spacing w:val="-14"/>
          <w:sz w:val="24"/>
        </w:rPr>
        <w:t xml:space="preserve"> </w:t>
      </w:r>
      <w:r w:rsidRPr="005108E4">
        <w:rPr>
          <w:sz w:val="24"/>
        </w:rPr>
        <w:t>which</w:t>
      </w:r>
      <w:r w:rsidRPr="005108E4">
        <w:rPr>
          <w:spacing w:val="-14"/>
          <w:sz w:val="24"/>
        </w:rPr>
        <w:t xml:space="preserve"> </w:t>
      </w:r>
      <w:r w:rsidRPr="005108E4">
        <w:rPr>
          <w:sz w:val="24"/>
        </w:rPr>
        <w:t>shall</w:t>
      </w:r>
      <w:r w:rsidRPr="005108E4">
        <w:rPr>
          <w:spacing w:val="-14"/>
          <w:sz w:val="24"/>
        </w:rPr>
        <w:t xml:space="preserve"> </w:t>
      </w:r>
      <w:r w:rsidRPr="005108E4">
        <w:rPr>
          <w:sz w:val="24"/>
        </w:rPr>
        <w:t>be</w:t>
      </w:r>
      <w:r w:rsidRPr="005108E4">
        <w:rPr>
          <w:spacing w:val="-15"/>
          <w:sz w:val="24"/>
        </w:rPr>
        <w:t xml:space="preserve"> </w:t>
      </w:r>
      <w:r w:rsidRPr="005108E4">
        <w:rPr>
          <w:sz w:val="24"/>
        </w:rPr>
        <w:t>reported</w:t>
      </w:r>
      <w:r w:rsidRPr="005108E4">
        <w:rPr>
          <w:spacing w:val="-14"/>
          <w:sz w:val="24"/>
        </w:rPr>
        <w:t xml:space="preserve"> </w:t>
      </w:r>
      <w:r w:rsidRPr="005108E4">
        <w:rPr>
          <w:sz w:val="24"/>
        </w:rPr>
        <w:t>to</w:t>
      </w:r>
      <w:r w:rsidRPr="005108E4">
        <w:rPr>
          <w:spacing w:val="-14"/>
          <w:sz w:val="24"/>
        </w:rPr>
        <w:t xml:space="preserve"> </w:t>
      </w:r>
      <w:r w:rsidRPr="005108E4">
        <w:rPr>
          <w:spacing w:val="-3"/>
          <w:sz w:val="24"/>
        </w:rPr>
        <w:t>Law</w:t>
      </w:r>
      <w:r w:rsidRPr="005108E4">
        <w:rPr>
          <w:spacing w:val="-15"/>
          <w:sz w:val="24"/>
        </w:rPr>
        <w:t xml:space="preserve"> </w:t>
      </w:r>
      <w:r w:rsidRPr="005108E4">
        <w:rPr>
          <w:sz w:val="24"/>
        </w:rPr>
        <w:t>Enforcement</w:t>
      </w:r>
      <w:r w:rsidRPr="005108E4">
        <w:rPr>
          <w:spacing w:val="-14"/>
          <w:sz w:val="24"/>
        </w:rPr>
        <w:t xml:space="preserve"> </w:t>
      </w:r>
      <w:r w:rsidRPr="005108E4">
        <w:rPr>
          <w:sz w:val="24"/>
        </w:rPr>
        <w:t>Authorities</w:t>
      </w:r>
      <w:r w:rsidRPr="005108E4">
        <w:rPr>
          <w:spacing w:val="-14"/>
          <w:sz w:val="24"/>
        </w:rPr>
        <w:t xml:space="preserve"> </w:t>
      </w:r>
      <w:r w:rsidRPr="005108E4">
        <w:rPr>
          <w:sz w:val="24"/>
        </w:rPr>
        <w:t>and</w:t>
      </w:r>
      <w:r w:rsidRPr="005108E4">
        <w:rPr>
          <w:spacing w:val="-14"/>
          <w:sz w:val="24"/>
        </w:rPr>
        <w:t xml:space="preserve"> </w:t>
      </w:r>
      <w:r w:rsidRPr="005108E4">
        <w:rPr>
          <w:sz w:val="24"/>
        </w:rPr>
        <w:t>to the</w:t>
      </w:r>
      <w:r w:rsidRPr="005108E4">
        <w:rPr>
          <w:spacing w:val="-3"/>
          <w:sz w:val="24"/>
        </w:rPr>
        <w:t xml:space="preserve"> </w:t>
      </w:r>
      <w:r w:rsidRPr="005108E4">
        <w:rPr>
          <w:sz w:val="24"/>
        </w:rPr>
        <w:t>Commission;</w:t>
      </w:r>
    </w:p>
    <w:p w14:paraId="7BDFB2C9" w14:textId="77777777" w:rsidR="00DA2759" w:rsidRPr="005108E4" w:rsidRDefault="009A7511">
      <w:pPr>
        <w:pStyle w:val="ListParagraph"/>
        <w:numPr>
          <w:ilvl w:val="2"/>
          <w:numId w:val="46"/>
        </w:numPr>
        <w:tabs>
          <w:tab w:val="left" w:pos="2424"/>
        </w:tabs>
        <w:spacing w:line="244" w:lineRule="auto"/>
        <w:ind w:right="116" w:firstLine="0"/>
        <w:rPr>
          <w:sz w:val="24"/>
        </w:rPr>
      </w:pPr>
      <w:r w:rsidRPr="005108E4">
        <w:rPr>
          <w:sz w:val="24"/>
        </w:rPr>
        <w:t>Engaged in unsafe practices with regard to operation of the MTC, which shall be reported to the Commission;</w:t>
      </w:r>
      <w:r w:rsidRPr="005108E4">
        <w:rPr>
          <w:spacing w:val="-5"/>
          <w:sz w:val="24"/>
        </w:rPr>
        <w:t xml:space="preserve"> </w:t>
      </w:r>
      <w:r w:rsidRPr="005108E4">
        <w:rPr>
          <w:sz w:val="24"/>
        </w:rPr>
        <w:t>or</w:t>
      </w:r>
    </w:p>
    <w:p w14:paraId="4FDAD416" w14:textId="77777777" w:rsidR="00DA2759" w:rsidRPr="005108E4" w:rsidRDefault="009A7511">
      <w:pPr>
        <w:pStyle w:val="ListParagraph"/>
        <w:numPr>
          <w:ilvl w:val="2"/>
          <w:numId w:val="46"/>
        </w:numPr>
        <w:tabs>
          <w:tab w:val="left" w:pos="2432"/>
        </w:tabs>
        <w:spacing w:line="242" w:lineRule="auto"/>
        <w:ind w:right="116" w:firstLine="0"/>
        <w:rPr>
          <w:sz w:val="24"/>
        </w:rPr>
      </w:pPr>
      <w:r w:rsidRPr="005108E4">
        <w:rPr>
          <w:sz w:val="24"/>
        </w:rPr>
        <w:t xml:space="preserve">Been convicted or entered a guilty plea, plea of </w:t>
      </w:r>
      <w:r w:rsidRPr="005108E4">
        <w:rPr>
          <w:i/>
          <w:sz w:val="24"/>
        </w:rPr>
        <w:t>nolo contendere</w:t>
      </w:r>
      <w:r w:rsidRPr="005108E4">
        <w:rPr>
          <w:sz w:val="24"/>
        </w:rPr>
        <w:t>, or admission to sufficient facts of a felony drug offense involving distribution to a minor in the Commonwealth, or a like violation of the laws of any Other</w:t>
      </w:r>
      <w:r w:rsidRPr="005108E4">
        <w:rPr>
          <w:spacing w:val="-30"/>
          <w:sz w:val="24"/>
        </w:rPr>
        <w:t xml:space="preserve"> </w:t>
      </w:r>
      <w:r w:rsidRPr="005108E4">
        <w:rPr>
          <w:sz w:val="24"/>
        </w:rPr>
        <w:t>Jurisdiction.</w:t>
      </w:r>
    </w:p>
    <w:p w14:paraId="19072EA1" w14:textId="77777777" w:rsidR="00DA2759" w:rsidRPr="005108E4" w:rsidRDefault="009A7511">
      <w:pPr>
        <w:pStyle w:val="ListParagraph"/>
        <w:numPr>
          <w:ilvl w:val="1"/>
          <w:numId w:val="46"/>
        </w:numPr>
        <w:tabs>
          <w:tab w:val="left" w:pos="2132"/>
        </w:tabs>
        <w:spacing w:line="242" w:lineRule="auto"/>
        <w:ind w:left="1675" w:right="117" w:firstLine="0"/>
        <w:rPr>
          <w:sz w:val="24"/>
        </w:rPr>
      </w:pPr>
      <w:r w:rsidRPr="005108E4">
        <w:rPr>
          <w:sz w:val="24"/>
        </w:rPr>
        <w:t>A</w:t>
      </w:r>
      <w:r w:rsidRPr="005108E4">
        <w:rPr>
          <w:spacing w:val="-4"/>
          <w:sz w:val="24"/>
        </w:rPr>
        <w:t xml:space="preserve"> </w:t>
      </w:r>
      <w:r w:rsidRPr="005108E4">
        <w:rPr>
          <w:sz w:val="24"/>
        </w:rPr>
        <w:t>list</w:t>
      </w:r>
      <w:r w:rsidRPr="005108E4">
        <w:rPr>
          <w:spacing w:val="-3"/>
          <w:sz w:val="24"/>
        </w:rPr>
        <w:t xml:space="preserve"> </w:t>
      </w:r>
      <w:r w:rsidRPr="005108E4">
        <w:rPr>
          <w:sz w:val="24"/>
        </w:rPr>
        <w:t>of</w:t>
      </w:r>
      <w:r w:rsidRPr="005108E4">
        <w:rPr>
          <w:spacing w:val="-3"/>
          <w:sz w:val="24"/>
        </w:rPr>
        <w:t xml:space="preserve"> </w:t>
      </w:r>
      <w:r w:rsidRPr="005108E4">
        <w:rPr>
          <w:sz w:val="24"/>
        </w:rPr>
        <w:t>all</w:t>
      </w:r>
      <w:r w:rsidRPr="005108E4">
        <w:rPr>
          <w:spacing w:val="-3"/>
          <w:sz w:val="24"/>
        </w:rPr>
        <w:t xml:space="preserve"> </w:t>
      </w:r>
      <w:r w:rsidRPr="005108E4">
        <w:rPr>
          <w:sz w:val="24"/>
        </w:rPr>
        <w:t>board</w:t>
      </w:r>
      <w:r w:rsidRPr="005108E4">
        <w:rPr>
          <w:spacing w:val="-3"/>
          <w:sz w:val="24"/>
        </w:rPr>
        <w:t xml:space="preserve"> </w:t>
      </w:r>
      <w:r w:rsidRPr="005108E4">
        <w:rPr>
          <w:sz w:val="24"/>
        </w:rPr>
        <w:t>of</w:t>
      </w:r>
      <w:r w:rsidRPr="005108E4">
        <w:rPr>
          <w:spacing w:val="-4"/>
          <w:sz w:val="24"/>
        </w:rPr>
        <w:t xml:space="preserve"> </w:t>
      </w:r>
      <w:r w:rsidRPr="005108E4">
        <w:rPr>
          <w:sz w:val="24"/>
        </w:rPr>
        <w:t>directors,</w:t>
      </w:r>
      <w:r w:rsidRPr="005108E4">
        <w:rPr>
          <w:spacing w:val="-4"/>
          <w:sz w:val="24"/>
        </w:rPr>
        <w:t xml:space="preserve"> </w:t>
      </w:r>
      <w:r w:rsidRPr="005108E4">
        <w:rPr>
          <w:sz w:val="24"/>
        </w:rPr>
        <w:t>members</w:t>
      </w:r>
      <w:r w:rsidRPr="005108E4">
        <w:rPr>
          <w:spacing w:val="-2"/>
          <w:sz w:val="24"/>
        </w:rPr>
        <w:t xml:space="preserve"> </w:t>
      </w:r>
      <w:r w:rsidRPr="005108E4">
        <w:rPr>
          <w:sz w:val="24"/>
        </w:rPr>
        <w:t>and</w:t>
      </w:r>
      <w:r w:rsidRPr="005108E4">
        <w:rPr>
          <w:spacing w:val="-4"/>
          <w:sz w:val="24"/>
        </w:rPr>
        <w:t xml:space="preserve"> </w:t>
      </w:r>
      <w:r w:rsidRPr="005108E4">
        <w:rPr>
          <w:sz w:val="24"/>
        </w:rPr>
        <w:t>Executives</w:t>
      </w:r>
      <w:r w:rsidRPr="005108E4">
        <w:rPr>
          <w:spacing w:val="-2"/>
          <w:sz w:val="24"/>
        </w:rPr>
        <w:t xml:space="preserve"> </w:t>
      </w:r>
      <w:r w:rsidRPr="005108E4">
        <w:rPr>
          <w:sz w:val="24"/>
        </w:rPr>
        <w:t>of</w:t>
      </w:r>
      <w:r w:rsidRPr="005108E4">
        <w:rPr>
          <w:spacing w:val="-4"/>
          <w:sz w:val="24"/>
        </w:rPr>
        <w:t xml:space="preserve"> </w:t>
      </w:r>
      <w:r w:rsidRPr="005108E4">
        <w:rPr>
          <w:sz w:val="24"/>
        </w:rPr>
        <w:t>an</w:t>
      </w:r>
      <w:r w:rsidRPr="005108E4">
        <w:rPr>
          <w:spacing w:val="-3"/>
          <w:sz w:val="24"/>
        </w:rPr>
        <w:t xml:space="preserve"> </w:t>
      </w:r>
      <w:r w:rsidRPr="005108E4">
        <w:rPr>
          <w:sz w:val="24"/>
        </w:rPr>
        <w:t>MTC,</w:t>
      </w:r>
      <w:r w:rsidRPr="005108E4">
        <w:rPr>
          <w:spacing w:val="-4"/>
          <w:sz w:val="24"/>
        </w:rPr>
        <w:t xml:space="preserve"> </w:t>
      </w:r>
      <w:r w:rsidRPr="005108E4">
        <w:rPr>
          <w:sz w:val="24"/>
        </w:rPr>
        <w:t>and</w:t>
      </w:r>
      <w:r w:rsidRPr="005108E4">
        <w:rPr>
          <w:spacing w:val="-4"/>
          <w:sz w:val="24"/>
        </w:rPr>
        <w:t xml:space="preserve"> </w:t>
      </w:r>
      <w:r w:rsidRPr="005108E4">
        <w:rPr>
          <w:sz w:val="24"/>
        </w:rPr>
        <w:t>Members,</w:t>
      </w:r>
      <w:r w:rsidRPr="005108E4">
        <w:rPr>
          <w:spacing w:val="-3"/>
          <w:sz w:val="24"/>
        </w:rPr>
        <w:t xml:space="preserve"> </w:t>
      </w:r>
      <w:r w:rsidRPr="005108E4">
        <w:rPr>
          <w:sz w:val="24"/>
        </w:rPr>
        <w:t xml:space="preserve">if </w:t>
      </w:r>
      <w:r w:rsidRPr="005108E4">
        <w:rPr>
          <w:spacing w:val="-3"/>
          <w:sz w:val="24"/>
        </w:rPr>
        <w:t>any,</w:t>
      </w:r>
      <w:r w:rsidRPr="005108E4">
        <w:rPr>
          <w:spacing w:val="-19"/>
          <w:sz w:val="24"/>
        </w:rPr>
        <w:t xml:space="preserve"> </w:t>
      </w:r>
      <w:r w:rsidRPr="005108E4">
        <w:rPr>
          <w:sz w:val="24"/>
        </w:rPr>
        <w:t>of</w:t>
      </w:r>
      <w:r w:rsidRPr="005108E4">
        <w:rPr>
          <w:spacing w:val="-22"/>
          <w:sz w:val="24"/>
        </w:rPr>
        <w:t xml:space="preserve"> </w:t>
      </w:r>
      <w:r w:rsidRPr="005108E4">
        <w:rPr>
          <w:sz w:val="24"/>
        </w:rPr>
        <w:t>the</w:t>
      </w:r>
      <w:r w:rsidRPr="005108E4">
        <w:rPr>
          <w:spacing w:val="-21"/>
          <w:sz w:val="24"/>
        </w:rPr>
        <w:t xml:space="preserve"> </w:t>
      </w:r>
      <w:r w:rsidRPr="005108E4">
        <w:rPr>
          <w:sz w:val="24"/>
        </w:rPr>
        <w:t>Licensee,</w:t>
      </w:r>
      <w:r w:rsidRPr="005108E4">
        <w:rPr>
          <w:spacing w:val="-20"/>
          <w:sz w:val="24"/>
        </w:rPr>
        <w:t xml:space="preserve"> </w:t>
      </w:r>
      <w:r w:rsidRPr="005108E4">
        <w:rPr>
          <w:sz w:val="24"/>
        </w:rPr>
        <w:t>shall</w:t>
      </w:r>
      <w:r w:rsidRPr="005108E4">
        <w:rPr>
          <w:spacing w:val="-21"/>
          <w:sz w:val="24"/>
        </w:rPr>
        <w:t xml:space="preserve"> </w:t>
      </w:r>
      <w:r w:rsidRPr="005108E4">
        <w:rPr>
          <w:sz w:val="24"/>
        </w:rPr>
        <w:t>be</w:t>
      </w:r>
      <w:r w:rsidRPr="005108E4">
        <w:rPr>
          <w:spacing w:val="-21"/>
          <w:sz w:val="24"/>
        </w:rPr>
        <w:t xml:space="preserve"> </w:t>
      </w:r>
      <w:r w:rsidRPr="005108E4">
        <w:rPr>
          <w:sz w:val="24"/>
        </w:rPr>
        <w:t>made</w:t>
      </w:r>
      <w:r w:rsidRPr="005108E4">
        <w:rPr>
          <w:spacing w:val="-22"/>
          <w:sz w:val="24"/>
        </w:rPr>
        <w:t xml:space="preserve"> </w:t>
      </w:r>
      <w:r w:rsidRPr="005108E4">
        <w:rPr>
          <w:sz w:val="24"/>
        </w:rPr>
        <w:t>available</w:t>
      </w:r>
      <w:r w:rsidRPr="005108E4">
        <w:rPr>
          <w:spacing w:val="-21"/>
          <w:sz w:val="24"/>
        </w:rPr>
        <w:t xml:space="preserve"> </w:t>
      </w:r>
      <w:r w:rsidRPr="005108E4">
        <w:rPr>
          <w:sz w:val="24"/>
        </w:rPr>
        <w:t>on</w:t>
      </w:r>
      <w:r w:rsidRPr="005108E4">
        <w:rPr>
          <w:spacing w:val="-19"/>
          <w:sz w:val="24"/>
        </w:rPr>
        <w:t xml:space="preserve"> </w:t>
      </w:r>
      <w:r w:rsidRPr="005108E4">
        <w:rPr>
          <w:sz w:val="24"/>
        </w:rPr>
        <w:t>request</w:t>
      </w:r>
      <w:r w:rsidRPr="005108E4">
        <w:rPr>
          <w:spacing w:val="-17"/>
          <w:sz w:val="24"/>
        </w:rPr>
        <w:t xml:space="preserve"> </w:t>
      </w:r>
      <w:r w:rsidRPr="005108E4">
        <w:rPr>
          <w:sz w:val="24"/>
        </w:rPr>
        <w:t>by</w:t>
      </w:r>
      <w:r w:rsidRPr="005108E4">
        <w:rPr>
          <w:spacing w:val="-26"/>
          <w:sz w:val="24"/>
        </w:rPr>
        <w:t xml:space="preserve"> </w:t>
      </w:r>
      <w:r w:rsidRPr="005108E4">
        <w:rPr>
          <w:sz w:val="24"/>
        </w:rPr>
        <w:t>any</w:t>
      </w:r>
      <w:r w:rsidRPr="005108E4">
        <w:rPr>
          <w:spacing w:val="-25"/>
          <w:sz w:val="24"/>
        </w:rPr>
        <w:t xml:space="preserve"> </w:t>
      </w:r>
      <w:r w:rsidRPr="005108E4">
        <w:rPr>
          <w:sz w:val="24"/>
        </w:rPr>
        <w:t>individual.</w:t>
      </w:r>
      <w:r w:rsidRPr="005108E4">
        <w:rPr>
          <w:spacing w:val="24"/>
          <w:sz w:val="24"/>
        </w:rPr>
        <w:t xml:space="preserve"> </w:t>
      </w:r>
      <w:r w:rsidRPr="005108E4">
        <w:rPr>
          <w:sz w:val="24"/>
        </w:rPr>
        <w:t>This</w:t>
      </w:r>
      <w:r w:rsidRPr="005108E4">
        <w:rPr>
          <w:spacing w:val="-19"/>
          <w:sz w:val="24"/>
        </w:rPr>
        <w:t xml:space="preserve"> </w:t>
      </w:r>
      <w:r w:rsidRPr="005108E4">
        <w:rPr>
          <w:sz w:val="24"/>
        </w:rPr>
        <w:t>requirement may be fulfilled by placing this information on the MTC's</w:t>
      </w:r>
      <w:r w:rsidRPr="005108E4">
        <w:rPr>
          <w:spacing w:val="-33"/>
          <w:sz w:val="24"/>
        </w:rPr>
        <w:t xml:space="preserve"> </w:t>
      </w:r>
      <w:r w:rsidRPr="005108E4">
        <w:rPr>
          <w:sz w:val="24"/>
        </w:rPr>
        <w:t>website.</w:t>
      </w:r>
    </w:p>
    <w:p w14:paraId="439499C6" w14:textId="77777777" w:rsidR="00DA2759" w:rsidRPr="005108E4" w:rsidRDefault="009A7511">
      <w:pPr>
        <w:pStyle w:val="ListParagraph"/>
        <w:numPr>
          <w:ilvl w:val="1"/>
          <w:numId w:val="46"/>
        </w:numPr>
        <w:tabs>
          <w:tab w:val="left" w:pos="2151"/>
        </w:tabs>
        <w:spacing w:line="242" w:lineRule="auto"/>
        <w:ind w:left="1675" w:right="117" w:firstLine="0"/>
        <w:rPr>
          <w:sz w:val="24"/>
        </w:rPr>
      </w:pPr>
      <w:r w:rsidRPr="005108E4">
        <w:rPr>
          <w:sz w:val="24"/>
        </w:rPr>
        <w:t>Policies and procedure for the handling of cash on MTC Premises including, but not limited to, storage, collection frequency, and transport to financial institution(s), to be available on</w:t>
      </w:r>
      <w:r w:rsidRPr="005108E4">
        <w:rPr>
          <w:spacing w:val="-4"/>
          <w:sz w:val="24"/>
        </w:rPr>
        <w:t xml:space="preserve"> </w:t>
      </w:r>
      <w:r w:rsidRPr="005108E4">
        <w:rPr>
          <w:sz w:val="24"/>
        </w:rPr>
        <w:t>inspection.</w:t>
      </w:r>
    </w:p>
    <w:p w14:paraId="36DC1F1E" w14:textId="77777777" w:rsidR="00DA2759" w:rsidRPr="005108E4" w:rsidRDefault="009A7511">
      <w:pPr>
        <w:pStyle w:val="ListParagraph"/>
        <w:numPr>
          <w:ilvl w:val="1"/>
          <w:numId w:val="46"/>
        </w:numPr>
        <w:tabs>
          <w:tab w:val="left" w:pos="2156"/>
        </w:tabs>
        <w:spacing w:before="1" w:line="242" w:lineRule="auto"/>
        <w:ind w:left="1675" w:right="110" w:firstLine="0"/>
        <w:rPr>
          <w:sz w:val="24"/>
        </w:rPr>
      </w:pPr>
      <w:r w:rsidRPr="005108E4">
        <w:rPr>
          <w:sz w:val="24"/>
        </w:rPr>
        <w:t>The standards and procedures by which the MTC determines the price it charges for Marijuana,</w:t>
      </w:r>
      <w:r w:rsidRPr="005108E4">
        <w:rPr>
          <w:spacing w:val="-13"/>
          <w:sz w:val="24"/>
        </w:rPr>
        <w:t xml:space="preserve"> </w:t>
      </w:r>
      <w:r w:rsidRPr="005108E4">
        <w:rPr>
          <w:sz w:val="24"/>
        </w:rPr>
        <w:t>and</w:t>
      </w:r>
      <w:r w:rsidRPr="005108E4">
        <w:rPr>
          <w:spacing w:val="-15"/>
          <w:sz w:val="24"/>
        </w:rPr>
        <w:t xml:space="preserve"> </w:t>
      </w:r>
      <w:r w:rsidRPr="005108E4">
        <w:rPr>
          <w:sz w:val="24"/>
        </w:rPr>
        <w:t>a</w:t>
      </w:r>
      <w:r w:rsidRPr="005108E4">
        <w:rPr>
          <w:spacing w:val="-15"/>
          <w:sz w:val="24"/>
        </w:rPr>
        <w:t xml:space="preserve"> </w:t>
      </w:r>
      <w:r w:rsidRPr="005108E4">
        <w:rPr>
          <w:sz w:val="24"/>
        </w:rPr>
        <w:t>record</w:t>
      </w:r>
      <w:r w:rsidRPr="005108E4">
        <w:rPr>
          <w:spacing w:val="-15"/>
          <w:sz w:val="24"/>
        </w:rPr>
        <w:t xml:space="preserve"> </w:t>
      </w:r>
      <w:r w:rsidRPr="005108E4">
        <w:rPr>
          <w:sz w:val="24"/>
        </w:rPr>
        <w:t>of</w:t>
      </w:r>
      <w:r w:rsidRPr="005108E4">
        <w:rPr>
          <w:spacing w:val="-15"/>
          <w:sz w:val="24"/>
        </w:rPr>
        <w:t xml:space="preserve"> </w:t>
      </w:r>
      <w:r w:rsidRPr="005108E4">
        <w:rPr>
          <w:sz w:val="24"/>
        </w:rPr>
        <w:t>the</w:t>
      </w:r>
      <w:r w:rsidRPr="005108E4">
        <w:rPr>
          <w:spacing w:val="-15"/>
          <w:sz w:val="24"/>
        </w:rPr>
        <w:t xml:space="preserve"> </w:t>
      </w:r>
      <w:r w:rsidRPr="005108E4">
        <w:rPr>
          <w:sz w:val="24"/>
        </w:rPr>
        <w:t>prices</w:t>
      </w:r>
      <w:r w:rsidRPr="005108E4">
        <w:rPr>
          <w:spacing w:val="-15"/>
          <w:sz w:val="24"/>
        </w:rPr>
        <w:t xml:space="preserve"> </w:t>
      </w:r>
      <w:r w:rsidRPr="005108E4">
        <w:rPr>
          <w:sz w:val="24"/>
        </w:rPr>
        <w:t>charged,</w:t>
      </w:r>
      <w:r w:rsidRPr="005108E4">
        <w:rPr>
          <w:spacing w:val="-15"/>
          <w:sz w:val="24"/>
        </w:rPr>
        <w:t xml:space="preserve"> </w:t>
      </w:r>
      <w:r w:rsidRPr="005108E4">
        <w:rPr>
          <w:sz w:val="24"/>
        </w:rPr>
        <w:t>including</w:t>
      </w:r>
      <w:r w:rsidRPr="005108E4">
        <w:rPr>
          <w:spacing w:val="-14"/>
          <w:sz w:val="24"/>
        </w:rPr>
        <w:t xml:space="preserve"> </w:t>
      </w:r>
      <w:r w:rsidRPr="005108E4">
        <w:rPr>
          <w:sz w:val="24"/>
        </w:rPr>
        <w:t>the</w:t>
      </w:r>
      <w:r w:rsidRPr="005108E4">
        <w:rPr>
          <w:spacing w:val="-14"/>
          <w:sz w:val="24"/>
        </w:rPr>
        <w:t xml:space="preserve"> </w:t>
      </w:r>
      <w:r w:rsidRPr="005108E4">
        <w:rPr>
          <w:sz w:val="24"/>
        </w:rPr>
        <w:t>MTC's</w:t>
      </w:r>
      <w:r w:rsidRPr="005108E4">
        <w:rPr>
          <w:spacing w:val="-12"/>
          <w:sz w:val="24"/>
        </w:rPr>
        <w:t xml:space="preserve"> </w:t>
      </w:r>
      <w:r w:rsidRPr="005108E4">
        <w:rPr>
          <w:sz w:val="24"/>
        </w:rPr>
        <w:t>policies</w:t>
      </w:r>
      <w:r w:rsidRPr="005108E4">
        <w:rPr>
          <w:spacing w:val="-13"/>
          <w:sz w:val="24"/>
        </w:rPr>
        <w:t xml:space="preserve"> </w:t>
      </w:r>
      <w:r w:rsidRPr="005108E4">
        <w:rPr>
          <w:sz w:val="24"/>
        </w:rPr>
        <w:t>and</w:t>
      </w:r>
      <w:r w:rsidRPr="005108E4">
        <w:rPr>
          <w:spacing w:val="-13"/>
          <w:sz w:val="24"/>
        </w:rPr>
        <w:t xml:space="preserve"> </w:t>
      </w:r>
      <w:r w:rsidRPr="005108E4">
        <w:rPr>
          <w:sz w:val="24"/>
        </w:rPr>
        <w:t>procedures for the provision of Marijuana to Registered Qualifying Patients with Verified Financial Hardship  without  charge  or   at   less   than   the   market   price,   as   required   by   935 CMR</w:t>
      </w:r>
      <w:r w:rsidRPr="005108E4">
        <w:rPr>
          <w:spacing w:val="-2"/>
          <w:sz w:val="24"/>
        </w:rPr>
        <w:t xml:space="preserve"> </w:t>
      </w:r>
      <w:r w:rsidRPr="005108E4">
        <w:rPr>
          <w:sz w:val="24"/>
        </w:rPr>
        <w:t>501.050(1)(h).</w:t>
      </w:r>
    </w:p>
    <w:p w14:paraId="35A281BD" w14:textId="77777777" w:rsidR="00DA2759" w:rsidRPr="005108E4" w:rsidRDefault="009A7511">
      <w:pPr>
        <w:pStyle w:val="ListParagraph"/>
        <w:numPr>
          <w:ilvl w:val="1"/>
          <w:numId w:val="46"/>
        </w:numPr>
        <w:tabs>
          <w:tab w:val="left" w:pos="2036"/>
        </w:tabs>
        <w:spacing w:before="4"/>
        <w:ind w:left="2035" w:hanging="361"/>
        <w:rPr>
          <w:sz w:val="24"/>
        </w:rPr>
      </w:pPr>
      <w:r w:rsidRPr="005108E4">
        <w:rPr>
          <w:sz w:val="24"/>
        </w:rPr>
        <w:t>Policies</w:t>
      </w:r>
      <w:r w:rsidRPr="005108E4">
        <w:rPr>
          <w:spacing w:val="-4"/>
          <w:sz w:val="24"/>
        </w:rPr>
        <w:t xml:space="preserve"> </w:t>
      </w:r>
      <w:r w:rsidRPr="005108E4">
        <w:rPr>
          <w:sz w:val="24"/>
        </w:rPr>
        <w:t>and</w:t>
      </w:r>
      <w:r w:rsidRPr="005108E4">
        <w:rPr>
          <w:spacing w:val="-3"/>
          <w:sz w:val="24"/>
        </w:rPr>
        <w:t xml:space="preserve"> </w:t>
      </w:r>
      <w:r w:rsidRPr="005108E4">
        <w:rPr>
          <w:sz w:val="24"/>
        </w:rPr>
        <w:t>procedures</w:t>
      </w:r>
      <w:r w:rsidRPr="005108E4">
        <w:rPr>
          <w:spacing w:val="-4"/>
          <w:sz w:val="24"/>
        </w:rPr>
        <w:t xml:space="preserve"> </w:t>
      </w:r>
      <w:r w:rsidRPr="005108E4">
        <w:rPr>
          <w:sz w:val="24"/>
        </w:rPr>
        <w:t>for</w:t>
      </w:r>
      <w:r w:rsidRPr="005108E4">
        <w:rPr>
          <w:spacing w:val="-3"/>
          <w:sz w:val="24"/>
        </w:rPr>
        <w:t xml:space="preserve"> </w:t>
      </w:r>
      <w:r w:rsidRPr="005108E4">
        <w:rPr>
          <w:sz w:val="24"/>
        </w:rPr>
        <w:t>energy</w:t>
      </w:r>
      <w:r w:rsidRPr="005108E4">
        <w:rPr>
          <w:spacing w:val="-11"/>
          <w:sz w:val="24"/>
        </w:rPr>
        <w:t xml:space="preserve"> </w:t>
      </w:r>
      <w:r w:rsidRPr="005108E4">
        <w:rPr>
          <w:sz w:val="24"/>
        </w:rPr>
        <w:t>efficiency</w:t>
      </w:r>
      <w:r w:rsidRPr="005108E4">
        <w:rPr>
          <w:spacing w:val="-11"/>
          <w:sz w:val="24"/>
        </w:rPr>
        <w:t xml:space="preserve"> </w:t>
      </w:r>
      <w:r w:rsidRPr="005108E4">
        <w:rPr>
          <w:sz w:val="24"/>
        </w:rPr>
        <w:t>and</w:t>
      </w:r>
      <w:r w:rsidRPr="005108E4">
        <w:rPr>
          <w:spacing w:val="-4"/>
          <w:sz w:val="24"/>
        </w:rPr>
        <w:t xml:space="preserve"> </w:t>
      </w:r>
      <w:r w:rsidRPr="005108E4">
        <w:rPr>
          <w:sz w:val="24"/>
        </w:rPr>
        <w:t>conservation</w:t>
      </w:r>
      <w:r w:rsidRPr="005108E4">
        <w:rPr>
          <w:spacing w:val="-4"/>
          <w:sz w:val="24"/>
        </w:rPr>
        <w:t xml:space="preserve"> </w:t>
      </w:r>
      <w:r w:rsidRPr="005108E4">
        <w:rPr>
          <w:sz w:val="24"/>
        </w:rPr>
        <w:t>that</w:t>
      </w:r>
      <w:r w:rsidRPr="005108E4">
        <w:rPr>
          <w:spacing w:val="-3"/>
          <w:sz w:val="24"/>
        </w:rPr>
        <w:t xml:space="preserve"> </w:t>
      </w:r>
      <w:r w:rsidRPr="005108E4">
        <w:rPr>
          <w:sz w:val="24"/>
        </w:rPr>
        <w:t>shall</w:t>
      </w:r>
      <w:r w:rsidRPr="005108E4">
        <w:rPr>
          <w:spacing w:val="-3"/>
          <w:sz w:val="24"/>
        </w:rPr>
        <w:t xml:space="preserve"> </w:t>
      </w:r>
      <w:r w:rsidRPr="005108E4">
        <w:rPr>
          <w:sz w:val="24"/>
        </w:rPr>
        <w:t>include:</w:t>
      </w:r>
    </w:p>
    <w:p w14:paraId="36580036" w14:textId="77777777" w:rsidR="00DA2759" w:rsidRPr="005108E4" w:rsidRDefault="009A7511">
      <w:pPr>
        <w:pStyle w:val="ListParagraph"/>
        <w:numPr>
          <w:ilvl w:val="2"/>
          <w:numId w:val="46"/>
        </w:numPr>
        <w:tabs>
          <w:tab w:val="left" w:pos="2460"/>
        </w:tabs>
        <w:spacing w:before="4" w:line="242" w:lineRule="auto"/>
        <w:ind w:right="117" w:firstLine="0"/>
        <w:rPr>
          <w:sz w:val="24"/>
        </w:rPr>
      </w:pPr>
      <w:r w:rsidRPr="005108E4">
        <w:rPr>
          <w:sz w:val="24"/>
        </w:rPr>
        <w:t>Identification of potential energy use reduction opportunities (including, but not limited to, natural lighting, heat recovery ventilation and energy efficiency measures), and a plan for implementation of such</w:t>
      </w:r>
      <w:r w:rsidRPr="005108E4">
        <w:rPr>
          <w:spacing w:val="-11"/>
          <w:sz w:val="24"/>
        </w:rPr>
        <w:t xml:space="preserve"> </w:t>
      </w:r>
      <w:r w:rsidRPr="005108E4">
        <w:rPr>
          <w:sz w:val="24"/>
        </w:rPr>
        <w:t>opportunities;</w:t>
      </w:r>
    </w:p>
    <w:p w14:paraId="690CD535" w14:textId="77777777" w:rsidR="00DA2759" w:rsidRPr="005108E4" w:rsidRDefault="009A7511">
      <w:pPr>
        <w:pStyle w:val="ListParagraph"/>
        <w:numPr>
          <w:ilvl w:val="2"/>
          <w:numId w:val="46"/>
        </w:numPr>
        <w:tabs>
          <w:tab w:val="left" w:pos="2439"/>
        </w:tabs>
        <w:spacing w:before="2" w:line="242" w:lineRule="auto"/>
        <w:ind w:right="116" w:firstLine="0"/>
        <w:rPr>
          <w:sz w:val="24"/>
        </w:rPr>
      </w:pPr>
      <w:r w:rsidRPr="005108E4">
        <w:rPr>
          <w:sz w:val="24"/>
        </w:rPr>
        <w:t xml:space="preserve">Consideration of opportunities for renewable energy generation including, where applicable, submission of building plans showing where energy generators could be placed on the site, and an explanation of why the identified opportunities were not </w:t>
      </w:r>
      <w:r w:rsidRPr="005108E4">
        <w:rPr>
          <w:sz w:val="24"/>
        </w:rPr>
        <w:lastRenderedPageBreak/>
        <w:t>pursued, if</w:t>
      </w:r>
      <w:r w:rsidRPr="005108E4">
        <w:rPr>
          <w:spacing w:val="-3"/>
          <w:sz w:val="24"/>
        </w:rPr>
        <w:t xml:space="preserve"> </w:t>
      </w:r>
      <w:r w:rsidRPr="005108E4">
        <w:rPr>
          <w:sz w:val="24"/>
        </w:rPr>
        <w:t>applicable;</w:t>
      </w:r>
    </w:p>
    <w:p w14:paraId="2C5C37EF" w14:textId="77777777" w:rsidR="00DA2759" w:rsidRPr="005108E4" w:rsidRDefault="009A7511">
      <w:pPr>
        <w:pStyle w:val="ListParagraph"/>
        <w:numPr>
          <w:ilvl w:val="2"/>
          <w:numId w:val="46"/>
        </w:numPr>
        <w:tabs>
          <w:tab w:val="left" w:pos="2547"/>
        </w:tabs>
        <w:spacing w:before="3" w:line="244" w:lineRule="auto"/>
        <w:ind w:right="117" w:firstLine="0"/>
        <w:rPr>
          <w:sz w:val="24"/>
        </w:rPr>
      </w:pPr>
      <w:r w:rsidRPr="005108E4">
        <w:rPr>
          <w:sz w:val="24"/>
        </w:rPr>
        <w:t>Strategies to reduce electric demand (such as lighting schedules, active load management and energy storage);</w:t>
      </w:r>
      <w:r w:rsidRPr="005108E4">
        <w:rPr>
          <w:spacing w:val="-11"/>
          <w:sz w:val="24"/>
        </w:rPr>
        <w:t xml:space="preserve"> </w:t>
      </w:r>
      <w:r w:rsidRPr="005108E4">
        <w:rPr>
          <w:sz w:val="24"/>
        </w:rPr>
        <w:t>and</w:t>
      </w:r>
    </w:p>
    <w:p w14:paraId="68DA91F4" w14:textId="77777777" w:rsidR="00DA2759" w:rsidRPr="005108E4" w:rsidRDefault="009A7511">
      <w:pPr>
        <w:pStyle w:val="ListParagraph"/>
        <w:numPr>
          <w:ilvl w:val="2"/>
          <w:numId w:val="46"/>
        </w:numPr>
        <w:tabs>
          <w:tab w:val="left" w:pos="2360"/>
        </w:tabs>
        <w:spacing w:line="244" w:lineRule="auto"/>
        <w:ind w:right="117" w:firstLine="0"/>
        <w:rPr>
          <w:sz w:val="24"/>
        </w:rPr>
      </w:pPr>
      <w:r w:rsidRPr="005108E4">
        <w:rPr>
          <w:sz w:val="24"/>
        </w:rPr>
        <w:t>Engagement</w:t>
      </w:r>
      <w:r w:rsidRPr="005108E4">
        <w:rPr>
          <w:spacing w:val="-20"/>
          <w:sz w:val="24"/>
        </w:rPr>
        <w:t xml:space="preserve"> </w:t>
      </w:r>
      <w:r w:rsidRPr="005108E4">
        <w:rPr>
          <w:sz w:val="24"/>
        </w:rPr>
        <w:t>with</w:t>
      </w:r>
      <w:r w:rsidRPr="005108E4">
        <w:rPr>
          <w:spacing w:val="-20"/>
          <w:sz w:val="24"/>
        </w:rPr>
        <w:t xml:space="preserve"> </w:t>
      </w:r>
      <w:r w:rsidRPr="005108E4">
        <w:rPr>
          <w:sz w:val="24"/>
        </w:rPr>
        <w:t>energy</w:t>
      </w:r>
      <w:r w:rsidRPr="005108E4">
        <w:rPr>
          <w:spacing w:val="-27"/>
          <w:sz w:val="24"/>
        </w:rPr>
        <w:t xml:space="preserve"> </w:t>
      </w:r>
      <w:r w:rsidRPr="005108E4">
        <w:rPr>
          <w:sz w:val="24"/>
        </w:rPr>
        <w:t>efficiency</w:t>
      </w:r>
      <w:r w:rsidRPr="005108E4">
        <w:rPr>
          <w:spacing w:val="-26"/>
          <w:sz w:val="24"/>
        </w:rPr>
        <w:t xml:space="preserve"> </w:t>
      </w:r>
      <w:r w:rsidRPr="005108E4">
        <w:rPr>
          <w:sz w:val="24"/>
        </w:rPr>
        <w:t>programs</w:t>
      </w:r>
      <w:r w:rsidRPr="005108E4">
        <w:rPr>
          <w:spacing w:val="-21"/>
          <w:sz w:val="24"/>
        </w:rPr>
        <w:t xml:space="preserve"> </w:t>
      </w:r>
      <w:r w:rsidRPr="005108E4">
        <w:rPr>
          <w:sz w:val="24"/>
        </w:rPr>
        <w:t>offered</w:t>
      </w:r>
      <w:r w:rsidRPr="005108E4">
        <w:rPr>
          <w:spacing w:val="-20"/>
          <w:sz w:val="24"/>
        </w:rPr>
        <w:t xml:space="preserve"> </w:t>
      </w:r>
      <w:r w:rsidRPr="005108E4">
        <w:rPr>
          <w:sz w:val="24"/>
        </w:rPr>
        <w:t>pursuant</w:t>
      </w:r>
      <w:r w:rsidRPr="005108E4">
        <w:rPr>
          <w:spacing w:val="-20"/>
          <w:sz w:val="24"/>
        </w:rPr>
        <w:t xml:space="preserve"> </w:t>
      </w:r>
      <w:r w:rsidRPr="005108E4">
        <w:rPr>
          <w:sz w:val="24"/>
        </w:rPr>
        <w:t>to</w:t>
      </w:r>
      <w:r w:rsidRPr="005108E4">
        <w:rPr>
          <w:spacing w:val="-20"/>
          <w:sz w:val="24"/>
        </w:rPr>
        <w:t xml:space="preserve"> </w:t>
      </w:r>
      <w:r w:rsidRPr="005108E4">
        <w:rPr>
          <w:sz w:val="24"/>
        </w:rPr>
        <w:t>M.G.L.</w:t>
      </w:r>
      <w:r w:rsidRPr="005108E4">
        <w:rPr>
          <w:spacing w:val="-20"/>
          <w:sz w:val="24"/>
        </w:rPr>
        <w:t xml:space="preserve"> </w:t>
      </w:r>
      <w:r w:rsidRPr="005108E4">
        <w:rPr>
          <w:sz w:val="24"/>
        </w:rPr>
        <w:t>c.</w:t>
      </w:r>
      <w:r w:rsidRPr="005108E4">
        <w:rPr>
          <w:spacing w:val="-19"/>
          <w:sz w:val="24"/>
        </w:rPr>
        <w:t xml:space="preserve"> </w:t>
      </w:r>
      <w:r w:rsidRPr="005108E4">
        <w:rPr>
          <w:sz w:val="24"/>
        </w:rPr>
        <w:t>25,</w:t>
      </w:r>
      <w:r w:rsidRPr="005108E4">
        <w:rPr>
          <w:spacing w:val="-19"/>
          <w:sz w:val="24"/>
        </w:rPr>
        <w:t xml:space="preserve"> </w:t>
      </w:r>
      <w:r w:rsidRPr="005108E4">
        <w:rPr>
          <w:sz w:val="24"/>
        </w:rPr>
        <w:t>§</w:t>
      </w:r>
      <w:r w:rsidRPr="005108E4">
        <w:rPr>
          <w:spacing w:val="-18"/>
          <w:sz w:val="24"/>
        </w:rPr>
        <w:t xml:space="preserve"> </w:t>
      </w:r>
      <w:r w:rsidRPr="005108E4">
        <w:rPr>
          <w:sz w:val="24"/>
        </w:rPr>
        <w:t>21, or through municipal lighting</w:t>
      </w:r>
      <w:r w:rsidRPr="005108E4">
        <w:rPr>
          <w:spacing w:val="-6"/>
          <w:sz w:val="24"/>
        </w:rPr>
        <w:t xml:space="preserve"> </w:t>
      </w:r>
      <w:r w:rsidRPr="005108E4">
        <w:rPr>
          <w:sz w:val="24"/>
        </w:rPr>
        <w:t>plants.</w:t>
      </w:r>
    </w:p>
    <w:p w14:paraId="241E3E72" w14:textId="77777777" w:rsidR="00DA2759" w:rsidRPr="005108E4" w:rsidRDefault="009A7511">
      <w:pPr>
        <w:pStyle w:val="ListParagraph"/>
        <w:numPr>
          <w:ilvl w:val="1"/>
          <w:numId w:val="46"/>
        </w:numPr>
        <w:tabs>
          <w:tab w:val="left" w:pos="2144"/>
        </w:tabs>
        <w:spacing w:line="242" w:lineRule="auto"/>
        <w:ind w:left="1675" w:right="117" w:firstLine="0"/>
        <w:rPr>
          <w:sz w:val="24"/>
        </w:rPr>
      </w:pPr>
      <w:r w:rsidRPr="005108E4">
        <w:rPr>
          <w:sz w:val="24"/>
        </w:rPr>
        <w:t>Policies</w:t>
      </w:r>
      <w:r w:rsidRPr="005108E4">
        <w:rPr>
          <w:spacing w:val="-8"/>
          <w:sz w:val="24"/>
        </w:rPr>
        <w:t xml:space="preserve"> </w:t>
      </w:r>
      <w:r w:rsidRPr="005108E4">
        <w:rPr>
          <w:sz w:val="24"/>
        </w:rPr>
        <w:t>and</w:t>
      </w:r>
      <w:r w:rsidRPr="005108E4">
        <w:rPr>
          <w:spacing w:val="-7"/>
          <w:sz w:val="24"/>
        </w:rPr>
        <w:t xml:space="preserve"> </w:t>
      </w:r>
      <w:r w:rsidRPr="005108E4">
        <w:rPr>
          <w:sz w:val="24"/>
        </w:rPr>
        <w:t>procedures</w:t>
      </w:r>
      <w:r w:rsidRPr="005108E4">
        <w:rPr>
          <w:spacing w:val="-8"/>
          <w:sz w:val="24"/>
        </w:rPr>
        <w:t xml:space="preserve"> </w:t>
      </w:r>
      <w:r w:rsidRPr="005108E4">
        <w:rPr>
          <w:sz w:val="24"/>
        </w:rPr>
        <w:t>to</w:t>
      </w:r>
      <w:r w:rsidRPr="005108E4">
        <w:rPr>
          <w:spacing w:val="-7"/>
          <w:sz w:val="24"/>
        </w:rPr>
        <w:t xml:space="preserve"> </w:t>
      </w:r>
      <w:r w:rsidRPr="005108E4">
        <w:rPr>
          <w:sz w:val="24"/>
        </w:rPr>
        <w:t>promote</w:t>
      </w:r>
      <w:r w:rsidRPr="005108E4">
        <w:rPr>
          <w:spacing w:val="-9"/>
          <w:sz w:val="24"/>
        </w:rPr>
        <w:t xml:space="preserve"> </w:t>
      </w:r>
      <w:r w:rsidRPr="005108E4">
        <w:rPr>
          <w:sz w:val="24"/>
        </w:rPr>
        <w:t>workplace</w:t>
      </w:r>
      <w:r w:rsidRPr="005108E4">
        <w:rPr>
          <w:spacing w:val="-8"/>
          <w:sz w:val="24"/>
        </w:rPr>
        <w:t xml:space="preserve"> </w:t>
      </w:r>
      <w:r w:rsidRPr="005108E4">
        <w:rPr>
          <w:sz w:val="24"/>
        </w:rPr>
        <w:t>safety</w:t>
      </w:r>
      <w:r w:rsidRPr="005108E4">
        <w:rPr>
          <w:spacing w:val="-14"/>
          <w:sz w:val="24"/>
        </w:rPr>
        <w:t xml:space="preserve"> </w:t>
      </w:r>
      <w:r w:rsidRPr="005108E4">
        <w:rPr>
          <w:sz w:val="24"/>
        </w:rPr>
        <w:t>consistent</w:t>
      </w:r>
      <w:r w:rsidRPr="005108E4">
        <w:rPr>
          <w:spacing w:val="-9"/>
          <w:sz w:val="24"/>
        </w:rPr>
        <w:t xml:space="preserve"> </w:t>
      </w:r>
      <w:r w:rsidRPr="005108E4">
        <w:rPr>
          <w:sz w:val="24"/>
        </w:rPr>
        <w:t>with</w:t>
      </w:r>
      <w:r w:rsidRPr="005108E4">
        <w:rPr>
          <w:spacing w:val="-9"/>
          <w:sz w:val="24"/>
        </w:rPr>
        <w:t xml:space="preserve"> </w:t>
      </w:r>
      <w:r w:rsidRPr="005108E4">
        <w:rPr>
          <w:sz w:val="24"/>
        </w:rPr>
        <w:t>the</w:t>
      </w:r>
      <w:r w:rsidRPr="005108E4">
        <w:rPr>
          <w:spacing w:val="-11"/>
          <w:sz w:val="24"/>
        </w:rPr>
        <w:t xml:space="preserve"> </w:t>
      </w:r>
      <w:r w:rsidRPr="005108E4">
        <w:rPr>
          <w:sz w:val="24"/>
        </w:rPr>
        <w:t>standards</w:t>
      </w:r>
      <w:r w:rsidRPr="005108E4">
        <w:rPr>
          <w:spacing w:val="-9"/>
          <w:sz w:val="24"/>
        </w:rPr>
        <w:t xml:space="preserve"> </w:t>
      </w:r>
      <w:r w:rsidRPr="005108E4">
        <w:rPr>
          <w:sz w:val="24"/>
        </w:rPr>
        <w:t xml:space="preserve">set forth under the Occupational Safety and Health Act of 1970, 29 U.S.C. § 651, </w:t>
      </w:r>
      <w:r w:rsidRPr="005108E4">
        <w:rPr>
          <w:i/>
          <w:sz w:val="24"/>
        </w:rPr>
        <w:t>et seq</w:t>
      </w:r>
      <w:r w:rsidRPr="005108E4">
        <w:rPr>
          <w:sz w:val="24"/>
        </w:rPr>
        <w:t>., including the general duty clause whereby each</w:t>
      </w:r>
      <w:r w:rsidRPr="005108E4">
        <w:rPr>
          <w:spacing w:val="-30"/>
          <w:sz w:val="24"/>
        </w:rPr>
        <w:t xml:space="preserve"> </w:t>
      </w:r>
      <w:r w:rsidRPr="005108E4">
        <w:rPr>
          <w:sz w:val="24"/>
        </w:rPr>
        <w:t>employer:</w:t>
      </w:r>
    </w:p>
    <w:p w14:paraId="374E581B" w14:textId="77777777" w:rsidR="00DA2759" w:rsidRPr="005108E4" w:rsidRDefault="009A7511">
      <w:pPr>
        <w:pStyle w:val="ListParagraph"/>
        <w:numPr>
          <w:ilvl w:val="2"/>
          <w:numId w:val="46"/>
        </w:numPr>
        <w:tabs>
          <w:tab w:val="left" w:pos="2360"/>
        </w:tabs>
        <w:spacing w:line="242" w:lineRule="auto"/>
        <w:ind w:right="117" w:firstLine="0"/>
        <w:rPr>
          <w:sz w:val="24"/>
        </w:rPr>
      </w:pPr>
      <w:r w:rsidRPr="005108E4">
        <w:rPr>
          <w:sz w:val="24"/>
        </w:rPr>
        <w:t>shall</w:t>
      </w:r>
      <w:r w:rsidRPr="005108E4">
        <w:rPr>
          <w:spacing w:val="-17"/>
          <w:sz w:val="24"/>
        </w:rPr>
        <w:t xml:space="preserve"> </w:t>
      </w:r>
      <w:r w:rsidRPr="005108E4">
        <w:rPr>
          <w:sz w:val="24"/>
        </w:rPr>
        <w:t>furnish</w:t>
      </w:r>
      <w:r w:rsidRPr="005108E4">
        <w:rPr>
          <w:spacing w:val="-18"/>
          <w:sz w:val="24"/>
        </w:rPr>
        <w:t xml:space="preserve"> </w:t>
      </w:r>
      <w:r w:rsidRPr="005108E4">
        <w:rPr>
          <w:sz w:val="24"/>
        </w:rPr>
        <w:t>to</w:t>
      </w:r>
      <w:r w:rsidRPr="005108E4">
        <w:rPr>
          <w:spacing w:val="-18"/>
          <w:sz w:val="24"/>
        </w:rPr>
        <w:t xml:space="preserve"> </w:t>
      </w:r>
      <w:r w:rsidRPr="005108E4">
        <w:rPr>
          <w:sz w:val="24"/>
        </w:rPr>
        <w:t>each</w:t>
      </w:r>
      <w:r w:rsidRPr="005108E4">
        <w:rPr>
          <w:spacing w:val="-17"/>
          <w:sz w:val="24"/>
        </w:rPr>
        <w:t xml:space="preserve"> </w:t>
      </w:r>
      <w:r w:rsidRPr="005108E4">
        <w:rPr>
          <w:sz w:val="24"/>
        </w:rPr>
        <w:t>of</w:t>
      </w:r>
      <w:r w:rsidRPr="005108E4">
        <w:rPr>
          <w:spacing w:val="-18"/>
          <w:sz w:val="24"/>
        </w:rPr>
        <w:t xml:space="preserve"> </w:t>
      </w:r>
      <w:r w:rsidRPr="005108E4">
        <w:rPr>
          <w:sz w:val="24"/>
        </w:rPr>
        <w:t>its</w:t>
      </w:r>
      <w:r w:rsidRPr="005108E4">
        <w:rPr>
          <w:spacing w:val="-17"/>
          <w:sz w:val="24"/>
        </w:rPr>
        <w:t xml:space="preserve"> </w:t>
      </w:r>
      <w:r w:rsidRPr="005108E4">
        <w:rPr>
          <w:sz w:val="24"/>
        </w:rPr>
        <w:t>employees</w:t>
      </w:r>
      <w:r w:rsidRPr="005108E4">
        <w:rPr>
          <w:spacing w:val="-15"/>
          <w:sz w:val="24"/>
        </w:rPr>
        <w:t xml:space="preserve"> </w:t>
      </w:r>
      <w:r w:rsidRPr="005108E4">
        <w:rPr>
          <w:sz w:val="24"/>
        </w:rPr>
        <w:t>employment</w:t>
      </w:r>
      <w:r w:rsidRPr="005108E4">
        <w:rPr>
          <w:spacing w:val="-15"/>
          <w:sz w:val="24"/>
        </w:rPr>
        <w:t xml:space="preserve"> </w:t>
      </w:r>
      <w:r w:rsidRPr="005108E4">
        <w:rPr>
          <w:sz w:val="24"/>
        </w:rPr>
        <w:t>and</w:t>
      </w:r>
      <w:r w:rsidRPr="005108E4">
        <w:rPr>
          <w:spacing w:val="-15"/>
          <w:sz w:val="24"/>
        </w:rPr>
        <w:t xml:space="preserve"> </w:t>
      </w:r>
      <w:r w:rsidRPr="005108E4">
        <w:rPr>
          <w:sz w:val="24"/>
        </w:rPr>
        <w:t>a</w:t>
      </w:r>
      <w:r w:rsidRPr="005108E4">
        <w:rPr>
          <w:spacing w:val="-16"/>
          <w:sz w:val="24"/>
        </w:rPr>
        <w:t xml:space="preserve"> </w:t>
      </w:r>
      <w:r w:rsidRPr="005108E4">
        <w:rPr>
          <w:sz w:val="24"/>
        </w:rPr>
        <w:t>place</w:t>
      </w:r>
      <w:r w:rsidRPr="005108E4">
        <w:rPr>
          <w:spacing w:val="-18"/>
          <w:sz w:val="24"/>
        </w:rPr>
        <w:t xml:space="preserve"> </w:t>
      </w:r>
      <w:r w:rsidRPr="005108E4">
        <w:rPr>
          <w:sz w:val="24"/>
        </w:rPr>
        <w:t>of</w:t>
      </w:r>
      <w:r w:rsidRPr="005108E4">
        <w:rPr>
          <w:spacing w:val="-18"/>
          <w:sz w:val="24"/>
        </w:rPr>
        <w:t xml:space="preserve"> </w:t>
      </w:r>
      <w:r w:rsidRPr="005108E4">
        <w:rPr>
          <w:sz w:val="24"/>
        </w:rPr>
        <w:t>employment</w:t>
      </w:r>
      <w:r w:rsidRPr="005108E4">
        <w:rPr>
          <w:spacing w:val="-17"/>
          <w:sz w:val="24"/>
        </w:rPr>
        <w:t xml:space="preserve"> </w:t>
      </w:r>
      <w:r w:rsidRPr="005108E4">
        <w:rPr>
          <w:sz w:val="24"/>
        </w:rPr>
        <w:t>which are</w:t>
      </w:r>
      <w:r w:rsidRPr="005108E4">
        <w:rPr>
          <w:spacing w:val="-10"/>
          <w:sz w:val="24"/>
        </w:rPr>
        <w:t xml:space="preserve"> </w:t>
      </w:r>
      <w:r w:rsidRPr="005108E4">
        <w:rPr>
          <w:sz w:val="24"/>
        </w:rPr>
        <w:t>free</w:t>
      </w:r>
      <w:r w:rsidRPr="005108E4">
        <w:rPr>
          <w:spacing w:val="-9"/>
          <w:sz w:val="24"/>
        </w:rPr>
        <w:t xml:space="preserve"> </w:t>
      </w:r>
      <w:r w:rsidRPr="005108E4">
        <w:rPr>
          <w:sz w:val="24"/>
        </w:rPr>
        <w:t>from</w:t>
      </w:r>
      <w:r w:rsidRPr="005108E4">
        <w:rPr>
          <w:spacing w:val="-9"/>
          <w:sz w:val="24"/>
        </w:rPr>
        <w:t xml:space="preserve"> </w:t>
      </w:r>
      <w:r w:rsidRPr="005108E4">
        <w:rPr>
          <w:sz w:val="24"/>
        </w:rPr>
        <w:t>recognized</w:t>
      </w:r>
      <w:r w:rsidRPr="005108E4">
        <w:rPr>
          <w:spacing w:val="-8"/>
          <w:sz w:val="24"/>
        </w:rPr>
        <w:t xml:space="preserve"> </w:t>
      </w:r>
      <w:r w:rsidRPr="005108E4">
        <w:rPr>
          <w:sz w:val="24"/>
        </w:rPr>
        <w:t>hazards</w:t>
      </w:r>
      <w:r w:rsidRPr="005108E4">
        <w:rPr>
          <w:spacing w:val="-7"/>
          <w:sz w:val="24"/>
        </w:rPr>
        <w:t xml:space="preserve"> </w:t>
      </w:r>
      <w:r w:rsidRPr="005108E4">
        <w:rPr>
          <w:sz w:val="24"/>
        </w:rPr>
        <w:t>that</w:t>
      </w:r>
      <w:r w:rsidRPr="005108E4">
        <w:rPr>
          <w:spacing w:val="-6"/>
          <w:sz w:val="24"/>
        </w:rPr>
        <w:t xml:space="preserve"> </w:t>
      </w:r>
      <w:r w:rsidRPr="005108E4">
        <w:rPr>
          <w:sz w:val="24"/>
        </w:rPr>
        <w:t>are</w:t>
      </w:r>
      <w:r w:rsidRPr="005108E4">
        <w:rPr>
          <w:spacing w:val="-7"/>
          <w:sz w:val="24"/>
        </w:rPr>
        <w:t xml:space="preserve"> </w:t>
      </w:r>
      <w:r w:rsidRPr="005108E4">
        <w:rPr>
          <w:sz w:val="24"/>
        </w:rPr>
        <w:t>causing</w:t>
      </w:r>
      <w:r w:rsidRPr="005108E4">
        <w:rPr>
          <w:spacing w:val="-9"/>
          <w:sz w:val="24"/>
        </w:rPr>
        <w:t xml:space="preserve"> </w:t>
      </w:r>
      <w:r w:rsidRPr="005108E4">
        <w:rPr>
          <w:sz w:val="24"/>
        </w:rPr>
        <w:t>or</w:t>
      </w:r>
      <w:r w:rsidRPr="005108E4">
        <w:rPr>
          <w:spacing w:val="-7"/>
          <w:sz w:val="24"/>
        </w:rPr>
        <w:t xml:space="preserve"> </w:t>
      </w:r>
      <w:r w:rsidRPr="005108E4">
        <w:rPr>
          <w:sz w:val="24"/>
        </w:rPr>
        <w:t>are</w:t>
      </w:r>
      <w:r w:rsidRPr="005108E4">
        <w:rPr>
          <w:spacing w:val="-8"/>
          <w:sz w:val="24"/>
        </w:rPr>
        <w:t xml:space="preserve"> </w:t>
      </w:r>
      <w:r w:rsidRPr="005108E4">
        <w:rPr>
          <w:sz w:val="24"/>
        </w:rPr>
        <w:t>likely</w:t>
      </w:r>
      <w:r w:rsidRPr="005108E4">
        <w:rPr>
          <w:spacing w:val="-13"/>
          <w:sz w:val="24"/>
        </w:rPr>
        <w:t xml:space="preserve"> </w:t>
      </w:r>
      <w:r w:rsidRPr="005108E4">
        <w:rPr>
          <w:sz w:val="24"/>
        </w:rPr>
        <w:t>to</w:t>
      </w:r>
      <w:r w:rsidRPr="005108E4">
        <w:rPr>
          <w:spacing w:val="-7"/>
          <w:sz w:val="24"/>
        </w:rPr>
        <w:t xml:space="preserve"> </w:t>
      </w:r>
      <w:r w:rsidRPr="005108E4">
        <w:rPr>
          <w:sz w:val="24"/>
        </w:rPr>
        <w:t>cause</w:t>
      </w:r>
      <w:r w:rsidRPr="005108E4">
        <w:rPr>
          <w:spacing w:val="-7"/>
          <w:sz w:val="24"/>
        </w:rPr>
        <w:t xml:space="preserve"> </w:t>
      </w:r>
      <w:r w:rsidRPr="005108E4">
        <w:rPr>
          <w:sz w:val="24"/>
        </w:rPr>
        <w:t>death</w:t>
      </w:r>
      <w:r w:rsidRPr="005108E4">
        <w:rPr>
          <w:spacing w:val="-7"/>
          <w:sz w:val="24"/>
        </w:rPr>
        <w:t xml:space="preserve"> </w:t>
      </w:r>
      <w:r w:rsidRPr="005108E4">
        <w:rPr>
          <w:sz w:val="24"/>
        </w:rPr>
        <w:t>or</w:t>
      </w:r>
      <w:r w:rsidRPr="005108E4">
        <w:rPr>
          <w:spacing w:val="-7"/>
          <w:sz w:val="24"/>
        </w:rPr>
        <w:t xml:space="preserve"> </w:t>
      </w:r>
      <w:r w:rsidRPr="005108E4">
        <w:rPr>
          <w:sz w:val="24"/>
        </w:rPr>
        <w:t>serious physical harm to its</w:t>
      </w:r>
      <w:r w:rsidRPr="005108E4">
        <w:rPr>
          <w:spacing w:val="-3"/>
          <w:sz w:val="24"/>
        </w:rPr>
        <w:t xml:space="preserve"> </w:t>
      </w:r>
      <w:r w:rsidRPr="005108E4">
        <w:rPr>
          <w:sz w:val="24"/>
        </w:rPr>
        <w:t>employees;</w:t>
      </w:r>
    </w:p>
    <w:p w14:paraId="28522E9D" w14:textId="04ED160A" w:rsidR="00D86A5D" w:rsidRPr="005108E4" w:rsidRDefault="009A7511">
      <w:pPr>
        <w:pStyle w:val="ListParagraph"/>
        <w:numPr>
          <w:ilvl w:val="2"/>
          <w:numId w:val="46"/>
        </w:numPr>
        <w:tabs>
          <w:tab w:val="left" w:pos="2499"/>
        </w:tabs>
        <w:spacing w:line="242" w:lineRule="auto"/>
        <w:ind w:right="117" w:firstLine="0"/>
        <w:rPr>
          <w:sz w:val="24"/>
        </w:rPr>
      </w:pPr>
      <w:r w:rsidRPr="005108E4">
        <w:rPr>
          <w:sz w:val="24"/>
        </w:rPr>
        <w:t>shall comply with occupational safety and health standards promulgated under 29</w:t>
      </w:r>
      <w:r w:rsidRPr="005108E4">
        <w:rPr>
          <w:spacing w:val="-24"/>
          <w:sz w:val="24"/>
        </w:rPr>
        <w:t xml:space="preserve"> </w:t>
      </w:r>
      <w:r w:rsidRPr="005108E4">
        <w:rPr>
          <w:sz w:val="24"/>
        </w:rPr>
        <w:t>U.S.C.</w:t>
      </w:r>
      <w:r w:rsidRPr="005108E4">
        <w:rPr>
          <w:spacing w:val="-24"/>
          <w:sz w:val="24"/>
        </w:rPr>
        <w:t xml:space="preserve"> </w:t>
      </w:r>
      <w:r w:rsidRPr="005108E4">
        <w:rPr>
          <w:sz w:val="24"/>
        </w:rPr>
        <w:t>§</w:t>
      </w:r>
      <w:r w:rsidRPr="005108E4">
        <w:rPr>
          <w:spacing w:val="-24"/>
          <w:sz w:val="24"/>
        </w:rPr>
        <w:t xml:space="preserve"> </w:t>
      </w:r>
      <w:r w:rsidRPr="005108E4">
        <w:rPr>
          <w:sz w:val="24"/>
        </w:rPr>
        <w:t>651,</w:t>
      </w:r>
      <w:r w:rsidRPr="005108E4">
        <w:rPr>
          <w:spacing w:val="-24"/>
          <w:sz w:val="24"/>
        </w:rPr>
        <w:t xml:space="preserve"> </w:t>
      </w:r>
      <w:r w:rsidRPr="005108E4">
        <w:rPr>
          <w:i/>
          <w:sz w:val="24"/>
        </w:rPr>
        <w:t>et</w:t>
      </w:r>
      <w:r w:rsidRPr="005108E4">
        <w:rPr>
          <w:i/>
          <w:spacing w:val="-23"/>
          <w:sz w:val="24"/>
        </w:rPr>
        <w:t xml:space="preserve"> </w:t>
      </w:r>
      <w:r w:rsidRPr="005108E4">
        <w:rPr>
          <w:i/>
          <w:sz w:val="24"/>
        </w:rPr>
        <w:t>seq</w:t>
      </w:r>
      <w:r w:rsidRPr="005108E4">
        <w:rPr>
          <w:sz w:val="24"/>
        </w:rPr>
        <w:t>.</w:t>
      </w:r>
      <w:r w:rsidRPr="005108E4">
        <w:rPr>
          <w:spacing w:val="9"/>
          <w:sz w:val="24"/>
        </w:rPr>
        <w:t xml:space="preserve"> </w:t>
      </w:r>
      <w:r w:rsidRPr="005108E4">
        <w:rPr>
          <w:sz w:val="24"/>
        </w:rPr>
        <w:t>Each</w:t>
      </w:r>
      <w:r w:rsidRPr="005108E4">
        <w:rPr>
          <w:spacing w:val="-25"/>
          <w:sz w:val="24"/>
        </w:rPr>
        <w:t xml:space="preserve"> </w:t>
      </w:r>
      <w:r w:rsidRPr="005108E4">
        <w:rPr>
          <w:sz w:val="24"/>
        </w:rPr>
        <w:t>employee</w:t>
      </w:r>
      <w:r w:rsidRPr="005108E4">
        <w:rPr>
          <w:spacing w:val="-27"/>
          <w:sz w:val="24"/>
        </w:rPr>
        <w:t xml:space="preserve"> </w:t>
      </w:r>
      <w:r w:rsidRPr="005108E4">
        <w:rPr>
          <w:sz w:val="24"/>
        </w:rPr>
        <w:t>shall</w:t>
      </w:r>
      <w:r w:rsidRPr="005108E4">
        <w:rPr>
          <w:spacing w:val="-26"/>
          <w:sz w:val="24"/>
        </w:rPr>
        <w:t xml:space="preserve"> </w:t>
      </w:r>
      <w:r w:rsidRPr="005108E4">
        <w:rPr>
          <w:sz w:val="24"/>
        </w:rPr>
        <w:t>comply</w:t>
      </w:r>
      <w:r w:rsidRPr="005108E4">
        <w:rPr>
          <w:spacing w:val="-31"/>
          <w:sz w:val="24"/>
        </w:rPr>
        <w:t xml:space="preserve"> </w:t>
      </w:r>
      <w:r w:rsidRPr="005108E4">
        <w:rPr>
          <w:sz w:val="24"/>
        </w:rPr>
        <w:t>with</w:t>
      </w:r>
      <w:r w:rsidRPr="005108E4">
        <w:rPr>
          <w:spacing w:val="-26"/>
          <w:sz w:val="24"/>
        </w:rPr>
        <w:t xml:space="preserve"> </w:t>
      </w:r>
      <w:r w:rsidRPr="005108E4">
        <w:rPr>
          <w:sz w:val="24"/>
        </w:rPr>
        <w:t>occupational</w:t>
      </w:r>
      <w:r w:rsidRPr="005108E4">
        <w:rPr>
          <w:spacing w:val="-26"/>
          <w:sz w:val="24"/>
        </w:rPr>
        <w:t xml:space="preserve"> </w:t>
      </w:r>
      <w:r w:rsidRPr="005108E4">
        <w:rPr>
          <w:sz w:val="24"/>
        </w:rPr>
        <w:t>safety</w:t>
      </w:r>
      <w:r w:rsidRPr="005108E4">
        <w:rPr>
          <w:spacing w:val="-32"/>
          <w:sz w:val="24"/>
        </w:rPr>
        <w:t xml:space="preserve"> </w:t>
      </w:r>
      <w:r w:rsidRPr="005108E4">
        <w:rPr>
          <w:sz w:val="24"/>
        </w:rPr>
        <w:t>and</w:t>
      </w:r>
      <w:r w:rsidRPr="005108E4">
        <w:rPr>
          <w:spacing w:val="-23"/>
          <w:sz w:val="24"/>
        </w:rPr>
        <w:t xml:space="preserve"> </w:t>
      </w:r>
      <w:r w:rsidRPr="005108E4">
        <w:rPr>
          <w:sz w:val="24"/>
        </w:rPr>
        <w:t xml:space="preserve">health standards and all rules, regulations, and orders issued pursuant to 29 U.S.C. § 651,    </w:t>
      </w:r>
      <w:r w:rsidRPr="005108E4">
        <w:rPr>
          <w:i/>
          <w:sz w:val="24"/>
        </w:rPr>
        <w:t>et seq</w:t>
      </w:r>
      <w:r w:rsidRPr="005108E4">
        <w:rPr>
          <w:sz w:val="24"/>
        </w:rPr>
        <w:t>., which are applicable to the employee's own actions and</w:t>
      </w:r>
      <w:r w:rsidRPr="005108E4">
        <w:rPr>
          <w:spacing w:val="-29"/>
          <w:sz w:val="24"/>
        </w:rPr>
        <w:t xml:space="preserve"> </w:t>
      </w:r>
      <w:r w:rsidRPr="005108E4">
        <w:rPr>
          <w:sz w:val="24"/>
        </w:rPr>
        <w:t>conduct.</w:t>
      </w:r>
    </w:p>
    <w:p w14:paraId="143D17A7" w14:textId="77777777" w:rsidR="00DA2759" w:rsidRPr="005108E4" w:rsidRDefault="009A7511" w:rsidP="00E077D0">
      <w:pPr>
        <w:pStyle w:val="ListParagraph"/>
        <w:numPr>
          <w:ilvl w:val="2"/>
          <w:numId w:val="46"/>
        </w:numPr>
        <w:tabs>
          <w:tab w:val="left" w:pos="2499"/>
        </w:tabs>
        <w:spacing w:line="242" w:lineRule="auto"/>
        <w:ind w:right="117" w:firstLine="0"/>
      </w:pPr>
      <w:r w:rsidRPr="005108E4">
        <w:rPr>
          <w:sz w:val="24"/>
          <w:szCs w:val="24"/>
        </w:rPr>
        <w:t>All current and updated regulations and references at 29 CFR Parts 1903, 1904, 1910, 1915,</w:t>
      </w:r>
      <w:r w:rsidRPr="005108E4">
        <w:rPr>
          <w:spacing w:val="-18"/>
          <w:sz w:val="24"/>
          <w:szCs w:val="24"/>
        </w:rPr>
        <w:t xml:space="preserve"> </w:t>
      </w:r>
      <w:r w:rsidRPr="005108E4">
        <w:rPr>
          <w:sz w:val="24"/>
          <w:szCs w:val="24"/>
        </w:rPr>
        <w:t>1917,</w:t>
      </w:r>
      <w:r w:rsidRPr="005108E4">
        <w:rPr>
          <w:spacing w:val="-17"/>
          <w:sz w:val="24"/>
          <w:szCs w:val="24"/>
        </w:rPr>
        <w:t xml:space="preserve"> </w:t>
      </w:r>
      <w:r w:rsidRPr="005108E4">
        <w:rPr>
          <w:sz w:val="24"/>
          <w:szCs w:val="24"/>
        </w:rPr>
        <w:t>1918,</w:t>
      </w:r>
      <w:r w:rsidRPr="005108E4">
        <w:rPr>
          <w:spacing w:val="-14"/>
          <w:sz w:val="24"/>
          <w:szCs w:val="24"/>
        </w:rPr>
        <w:t xml:space="preserve"> </w:t>
      </w:r>
      <w:r w:rsidRPr="005108E4">
        <w:rPr>
          <w:sz w:val="24"/>
          <w:szCs w:val="24"/>
        </w:rPr>
        <w:t>1926,</w:t>
      </w:r>
      <w:r w:rsidRPr="005108E4">
        <w:rPr>
          <w:spacing w:val="-15"/>
          <w:sz w:val="24"/>
          <w:szCs w:val="24"/>
        </w:rPr>
        <w:t xml:space="preserve"> </w:t>
      </w:r>
      <w:r w:rsidRPr="005108E4">
        <w:rPr>
          <w:sz w:val="24"/>
          <w:szCs w:val="24"/>
        </w:rPr>
        <w:t>1928,</w:t>
      </w:r>
      <w:r w:rsidRPr="005108E4">
        <w:rPr>
          <w:spacing w:val="-14"/>
          <w:sz w:val="24"/>
          <w:szCs w:val="24"/>
        </w:rPr>
        <w:t xml:space="preserve"> </w:t>
      </w:r>
      <w:r w:rsidRPr="005108E4">
        <w:rPr>
          <w:sz w:val="24"/>
          <w:szCs w:val="24"/>
        </w:rPr>
        <w:t>and</w:t>
      </w:r>
      <w:r w:rsidRPr="005108E4">
        <w:rPr>
          <w:spacing w:val="-14"/>
          <w:sz w:val="24"/>
          <w:szCs w:val="24"/>
        </w:rPr>
        <w:t xml:space="preserve"> </w:t>
      </w:r>
      <w:r w:rsidRPr="005108E4">
        <w:rPr>
          <w:sz w:val="24"/>
          <w:szCs w:val="24"/>
        </w:rPr>
        <w:t>1977</w:t>
      </w:r>
      <w:r w:rsidRPr="005108E4">
        <w:rPr>
          <w:spacing w:val="-15"/>
          <w:sz w:val="24"/>
          <w:szCs w:val="24"/>
        </w:rPr>
        <w:t xml:space="preserve"> </w:t>
      </w:r>
      <w:r w:rsidRPr="005108E4">
        <w:rPr>
          <w:sz w:val="24"/>
          <w:szCs w:val="24"/>
        </w:rPr>
        <w:t>are</w:t>
      </w:r>
      <w:r w:rsidRPr="005108E4">
        <w:rPr>
          <w:spacing w:val="-18"/>
          <w:sz w:val="24"/>
          <w:szCs w:val="24"/>
        </w:rPr>
        <w:t xml:space="preserve"> </w:t>
      </w:r>
      <w:r w:rsidRPr="005108E4">
        <w:rPr>
          <w:sz w:val="24"/>
          <w:szCs w:val="24"/>
        </w:rPr>
        <w:t>incorporated</w:t>
      </w:r>
      <w:r w:rsidRPr="005108E4">
        <w:rPr>
          <w:spacing w:val="-17"/>
          <w:sz w:val="24"/>
          <w:szCs w:val="24"/>
        </w:rPr>
        <w:t xml:space="preserve"> </w:t>
      </w:r>
      <w:r w:rsidRPr="005108E4">
        <w:rPr>
          <w:sz w:val="24"/>
          <w:szCs w:val="24"/>
        </w:rPr>
        <w:t>by</w:t>
      </w:r>
      <w:r w:rsidRPr="005108E4">
        <w:rPr>
          <w:spacing w:val="-23"/>
          <w:sz w:val="24"/>
          <w:szCs w:val="24"/>
        </w:rPr>
        <w:t xml:space="preserve"> </w:t>
      </w:r>
      <w:r w:rsidRPr="005108E4">
        <w:rPr>
          <w:sz w:val="24"/>
          <w:szCs w:val="24"/>
        </w:rPr>
        <w:t>reference,</w:t>
      </w:r>
      <w:r w:rsidRPr="005108E4">
        <w:rPr>
          <w:spacing w:val="-18"/>
          <w:sz w:val="24"/>
          <w:szCs w:val="24"/>
        </w:rPr>
        <w:t xml:space="preserve"> </w:t>
      </w:r>
      <w:r w:rsidRPr="005108E4">
        <w:rPr>
          <w:sz w:val="24"/>
          <w:szCs w:val="24"/>
        </w:rPr>
        <w:t>and</w:t>
      </w:r>
      <w:r w:rsidRPr="005108E4">
        <w:rPr>
          <w:spacing w:val="-17"/>
          <w:sz w:val="24"/>
          <w:szCs w:val="24"/>
        </w:rPr>
        <w:t xml:space="preserve"> </w:t>
      </w:r>
      <w:r w:rsidRPr="005108E4">
        <w:rPr>
          <w:sz w:val="24"/>
          <w:szCs w:val="24"/>
        </w:rPr>
        <w:t>applicable</w:t>
      </w:r>
      <w:r w:rsidRPr="005108E4">
        <w:rPr>
          <w:spacing w:val="-18"/>
          <w:sz w:val="24"/>
          <w:szCs w:val="24"/>
        </w:rPr>
        <w:t xml:space="preserve"> </w:t>
      </w:r>
      <w:r w:rsidRPr="005108E4">
        <w:rPr>
          <w:sz w:val="24"/>
          <w:szCs w:val="24"/>
        </w:rPr>
        <w:t>to</w:t>
      </w:r>
      <w:r w:rsidRPr="005108E4">
        <w:rPr>
          <w:spacing w:val="-17"/>
          <w:sz w:val="24"/>
          <w:szCs w:val="24"/>
        </w:rPr>
        <w:t xml:space="preserve"> </w:t>
      </w:r>
      <w:r w:rsidRPr="005108E4">
        <w:rPr>
          <w:sz w:val="24"/>
          <w:szCs w:val="24"/>
        </w:rPr>
        <w:t>all places of employment covered by 935 CMR</w:t>
      </w:r>
      <w:r w:rsidRPr="005108E4">
        <w:rPr>
          <w:spacing w:val="-15"/>
          <w:sz w:val="24"/>
          <w:szCs w:val="24"/>
        </w:rPr>
        <w:t xml:space="preserve"> </w:t>
      </w:r>
      <w:r w:rsidRPr="005108E4">
        <w:rPr>
          <w:sz w:val="24"/>
          <w:szCs w:val="24"/>
        </w:rPr>
        <w:t>501.000.</w:t>
      </w:r>
    </w:p>
    <w:p w14:paraId="06C12AF4" w14:textId="77777777" w:rsidR="00DA2759" w:rsidRPr="005108E4" w:rsidRDefault="009A7511">
      <w:pPr>
        <w:pStyle w:val="ListParagraph"/>
        <w:numPr>
          <w:ilvl w:val="1"/>
          <w:numId w:val="46"/>
        </w:numPr>
        <w:tabs>
          <w:tab w:val="left" w:pos="2115"/>
        </w:tabs>
        <w:spacing w:before="2" w:line="244" w:lineRule="auto"/>
        <w:ind w:left="1675" w:right="118" w:firstLine="0"/>
        <w:rPr>
          <w:sz w:val="24"/>
        </w:rPr>
      </w:pPr>
      <w:r w:rsidRPr="005108E4">
        <w:rPr>
          <w:sz w:val="24"/>
        </w:rPr>
        <w:t>A description of the MTC’s patient education activities in accordance with 935 CMR 501.140(6).</w:t>
      </w:r>
    </w:p>
    <w:p w14:paraId="3B998F7C" w14:textId="77777777" w:rsidR="00DA2759" w:rsidRPr="005108E4" w:rsidRDefault="00DA2759">
      <w:pPr>
        <w:pStyle w:val="BodyText"/>
        <w:jc w:val="left"/>
      </w:pPr>
    </w:p>
    <w:p w14:paraId="0D224E68" w14:textId="77777777" w:rsidR="00DA2759" w:rsidRPr="005108E4" w:rsidRDefault="009A7511" w:rsidP="00D0054B">
      <w:pPr>
        <w:pStyle w:val="ListParagraph"/>
        <w:numPr>
          <w:ilvl w:val="0"/>
          <w:numId w:val="46"/>
        </w:numPr>
        <w:tabs>
          <w:tab w:val="left" w:pos="1779"/>
        </w:tabs>
        <w:spacing w:before="1"/>
        <w:ind w:left="1778" w:hanging="459"/>
        <w:outlineLvl w:val="1"/>
        <w:rPr>
          <w:sz w:val="24"/>
        </w:rPr>
      </w:pPr>
      <w:r w:rsidRPr="005108E4">
        <w:rPr>
          <w:sz w:val="24"/>
          <w:u w:val="single"/>
        </w:rPr>
        <w:t>MTC Agent</w:t>
      </w:r>
      <w:r w:rsidRPr="005108E4">
        <w:rPr>
          <w:spacing w:val="-1"/>
          <w:sz w:val="24"/>
          <w:u w:val="single"/>
        </w:rPr>
        <w:t xml:space="preserve"> </w:t>
      </w:r>
      <w:r w:rsidRPr="005108E4">
        <w:rPr>
          <w:sz w:val="24"/>
          <w:u w:val="single"/>
        </w:rPr>
        <w:t>Training</w:t>
      </w:r>
      <w:r w:rsidRPr="005108E4">
        <w:rPr>
          <w:sz w:val="24"/>
        </w:rPr>
        <w:t>.</w:t>
      </w:r>
    </w:p>
    <w:p w14:paraId="7826B4C2" w14:textId="77777777" w:rsidR="00DA2759" w:rsidRPr="005108E4" w:rsidRDefault="009A7511">
      <w:pPr>
        <w:pStyle w:val="ListParagraph"/>
        <w:numPr>
          <w:ilvl w:val="1"/>
          <w:numId w:val="46"/>
        </w:numPr>
        <w:tabs>
          <w:tab w:val="left" w:pos="2180"/>
        </w:tabs>
        <w:spacing w:before="2" w:line="242" w:lineRule="auto"/>
        <w:ind w:left="1675" w:right="117" w:firstLine="0"/>
        <w:rPr>
          <w:sz w:val="24"/>
        </w:rPr>
      </w:pPr>
      <w:r w:rsidRPr="005108E4">
        <w:rPr>
          <w:sz w:val="24"/>
        </w:rPr>
        <w:t>MTCs and Independent Testing Laboratories shall ensure that all MTC Agents and Laboratory Agents complete minimum training requirements prior to performing job functions.</w:t>
      </w:r>
    </w:p>
    <w:p w14:paraId="7FF17387" w14:textId="77777777" w:rsidR="00DA2759" w:rsidRPr="005108E4" w:rsidRDefault="009A7511">
      <w:pPr>
        <w:pStyle w:val="ListParagraph"/>
        <w:numPr>
          <w:ilvl w:val="2"/>
          <w:numId w:val="46"/>
        </w:numPr>
        <w:tabs>
          <w:tab w:val="left" w:pos="2367"/>
        </w:tabs>
        <w:spacing w:before="4" w:line="242" w:lineRule="auto"/>
        <w:ind w:right="117" w:firstLine="0"/>
        <w:rPr>
          <w:sz w:val="24"/>
        </w:rPr>
      </w:pPr>
      <w:r w:rsidRPr="005108E4">
        <w:rPr>
          <w:sz w:val="24"/>
        </w:rPr>
        <w:t>At</w:t>
      </w:r>
      <w:r w:rsidRPr="005108E4">
        <w:rPr>
          <w:spacing w:val="-14"/>
          <w:sz w:val="24"/>
        </w:rPr>
        <w:t xml:space="preserve"> </w:t>
      </w:r>
      <w:r w:rsidRPr="005108E4">
        <w:rPr>
          <w:sz w:val="24"/>
        </w:rPr>
        <w:t>a</w:t>
      </w:r>
      <w:r w:rsidRPr="005108E4">
        <w:rPr>
          <w:spacing w:val="-12"/>
          <w:sz w:val="24"/>
        </w:rPr>
        <w:t xml:space="preserve"> </w:t>
      </w:r>
      <w:r w:rsidRPr="005108E4">
        <w:rPr>
          <w:sz w:val="24"/>
        </w:rPr>
        <w:t>minimum,</w:t>
      </w:r>
      <w:r w:rsidRPr="005108E4">
        <w:rPr>
          <w:spacing w:val="-14"/>
          <w:sz w:val="24"/>
        </w:rPr>
        <w:t xml:space="preserve"> </w:t>
      </w:r>
      <w:r w:rsidRPr="005108E4">
        <w:rPr>
          <w:sz w:val="24"/>
        </w:rPr>
        <w:t>MTC</w:t>
      </w:r>
      <w:r w:rsidRPr="005108E4">
        <w:rPr>
          <w:spacing w:val="-12"/>
          <w:sz w:val="24"/>
        </w:rPr>
        <w:t xml:space="preserve"> </w:t>
      </w:r>
      <w:r w:rsidRPr="005108E4">
        <w:rPr>
          <w:sz w:val="24"/>
        </w:rPr>
        <w:t>Agents</w:t>
      </w:r>
      <w:r w:rsidRPr="005108E4">
        <w:rPr>
          <w:spacing w:val="-14"/>
          <w:sz w:val="24"/>
        </w:rPr>
        <w:t xml:space="preserve"> </w:t>
      </w:r>
      <w:r w:rsidRPr="005108E4">
        <w:rPr>
          <w:sz w:val="24"/>
        </w:rPr>
        <w:t>shall</w:t>
      </w:r>
      <w:r w:rsidRPr="005108E4">
        <w:rPr>
          <w:spacing w:val="-13"/>
          <w:sz w:val="24"/>
        </w:rPr>
        <w:t xml:space="preserve"> </w:t>
      </w:r>
      <w:r w:rsidRPr="005108E4">
        <w:rPr>
          <w:sz w:val="24"/>
        </w:rPr>
        <w:t>receive</w:t>
      </w:r>
      <w:r w:rsidRPr="005108E4">
        <w:rPr>
          <w:spacing w:val="-15"/>
          <w:sz w:val="24"/>
        </w:rPr>
        <w:t xml:space="preserve"> </w:t>
      </w:r>
      <w:r w:rsidRPr="005108E4">
        <w:rPr>
          <w:sz w:val="24"/>
        </w:rPr>
        <w:t>a</w:t>
      </w:r>
      <w:r w:rsidRPr="005108E4">
        <w:rPr>
          <w:spacing w:val="-14"/>
          <w:sz w:val="24"/>
        </w:rPr>
        <w:t xml:space="preserve"> </w:t>
      </w:r>
      <w:r w:rsidRPr="005108E4">
        <w:rPr>
          <w:sz w:val="24"/>
        </w:rPr>
        <w:t>total</w:t>
      </w:r>
      <w:r w:rsidRPr="005108E4">
        <w:rPr>
          <w:spacing w:val="-14"/>
          <w:sz w:val="24"/>
        </w:rPr>
        <w:t xml:space="preserve"> </w:t>
      </w:r>
      <w:r w:rsidRPr="005108E4">
        <w:rPr>
          <w:sz w:val="24"/>
        </w:rPr>
        <w:t>of</w:t>
      </w:r>
      <w:r w:rsidRPr="005108E4">
        <w:rPr>
          <w:spacing w:val="-14"/>
          <w:sz w:val="24"/>
        </w:rPr>
        <w:t xml:space="preserve"> </w:t>
      </w:r>
      <w:r w:rsidRPr="005108E4">
        <w:rPr>
          <w:sz w:val="24"/>
        </w:rPr>
        <w:t>eight</w:t>
      </w:r>
      <w:r w:rsidRPr="005108E4">
        <w:rPr>
          <w:spacing w:val="-13"/>
          <w:sz w:val="24"/>
        </w:rPr>
        <w:t xml:space="preserve"> </w:t>
      </w:r>
      <w:r w:rsidRPr="005108E4">
        <w:rPr>
          <w:sz w:val="24"/>
        </w:rPr>
        <w:t>hours</w:t>
      </w:r>
      <w:r w:rsidRPr="005108E4">
        <w:rPr>
          <w:spacing w:val="-14"/>
          <w:sz w:val="24"/>
        </w:rPr>
        <w:t xml:space="preserve"> </w:t>
      </w:r>
      <w:r w:rsidRPr="005108E4">
        <w:rPr>
          <w:sz w:val="24"/>
        </w:rPr>
        <w:t>of</w:t>
      </w:r>
      <w:r w:rsidRPr="005108E4">
        <w:rPr>
          <w:spacing w:val="-14"/>
          <w:sz w:val="24"/>
        </w:rPr>
        <w:t xml:space="preserve"> </w:t>
      </w:r>
      <w:r w:rsidRPr="005108E4">
        <w:rPr>
          <w:sz w:val="24"/>
        </w:rPr>
        <w:t>training</w:t>
      </w:r>
      <w:r w:rsidRPr="005108E4">
        <w:rPr>
          <w:spacing w:val="-16"/>
          <w:sz w:val="24"/>
        </w:rPr>
        <w:t xml:space="preserve"> </w:t>
      </w:r>
      <w:r w:rsidRPr="005108E4">
        <w:rPr>
          <w:sz w:val="24"/>
        </w:rPr>
        <w:t>annually. The</w:t>
      </w:r>
      <w:r w:rsidRPr="005108E4">
        <w:rPr>
          <w:spacing w:val="-30"/>
          <w:sz w:val="24"/>
        </w:rPr>
        <w:t xml:space="preserve"> </w:t>
      </w:r>
      <w:r w:rsidRPr="005108E4">
        <w:rPr>
          <w:sz w:val="24"/>
        </w:rPr>
        <w:t>eight-hour</w:t>
      </w:r>
      <w:r w:rsidRPr="005108E4">
        <w:rPr>
          <w:spacing w:val="-29"/>
          <w:sz w:val="24"/>
        </w:rPr>
        <w:t xml:space="preserve"> </w:t>
      </w:r>
      <w:r w:rsidRPr="005108E4">
        <w:rPr>
          <w:sz w:val="24"/>
        </w:rPr>
        <w:t>total</w:t>
      </w:r>
      <w:r w:rsidRPr="005108E4">
        <w:rPr>
          <w:spacing w:val="-28"/>
          <w:sz w:val="24"/>
        </w:rPr>
        <w:t xml:space="preserve"> </w:t>
      </w:r>
      <w:r w:rsidRPr="005108E4">
        <w:rPr>
          <w:sz w:val="24"/>
        </w:rPr>
        <w:t>training</w:t>
      </w:r>
      <w:r w:rsidRPr="005108E4">
        <w:rPr>
          <w:spacing w:val="-30"/>
          <w:sz w:val="24"/>
        </w:rPr>
        <w:t xml:space="preserve"> </w:t>
      </w:r>
      <w:r w:rsidRPr="005108E4">
        <w:rPr>
          <w:sz w:val="24"/>
        </w:rPr>
        <w:t>requirement</w:t>
      </w:r>
      <w:r w:rsidRPr="005108E4">
        <w:rPr>
          <w:spacing w:val="-28"/>
          <w:sz w:val="24"/>
        </w:rPr>
        <w:t xml:space="preserve"> </w:t>
      </w:r>
      <w:r w:rsidRPr="005108E4">
        <w:rPr>
          <w:sz w:val="24"/>
        </w:rPr>
        <w:t>shall</w:t>
      </w:r>
      <w:r w:rsidRPr="005108E4">
        <w:rPr>
          <w:spacing w:val="-28"/>
          <w:sz w:val="24"/>
        </w:rPr>
        <w:t xml:space="preserve"> </w:t>
      </w:r>
      <w:r w:rsidRPr="005108E4">
        <w:rPr>
          <w:sz w:val="24"/>
        </w:rPr>
        <w:t>be</w:t>
      </w:r>
      <w:r w:rsidRPr="005108E4">
        <w:rPr>
          <w:spacing w:val="-30"/>
          <w:sz w:val="24"/>
        </w:rPr>
        <w:t xml:space="preserve"> </w:t>
      </w:r>
      <w:r w:rsidRPr="005108E4">
        <w:rPr>
          <w:sz w:val="24"/>
        </w:rPr>
        <w:t>tailored</w:t>
      </w:r>
      <w:r w:rsidRPr="005108E4">
        <w:rPr>
          <w:spacing w:val="-29"/>
          <w:sz w:val="24"/>
        </w:rPr>
        <w:t xml:space="preserve"> </w:t>
      </w:r>
      <w:r w:rsidRPr="005108E4">
        <w:rPr>
          <w:sz w:val="24"/>
        </w:rPr>
        <w:t>to</w:t>
      </w:r>
      <w:r w:rsidRPr="005108E4">
        <w:rPr>
          <w:spacing w:val="-29"/>
          <w:sz w:val="24"/>
        </w:rPr>
        <w:t xml:space="preserve"> </w:t>
      </w:r>
      <w:r w:rsidRPr="005108E4">
        <w:rPr>
          <w:sz w:val="24"/>
        </w:rPr>
        <w:t>the</w:t>
      </w:r>
      <w:r w:rsidRPr="005108E4">
        <w:rPr>
          <w:spacing w:val="-29"/>
          <w:sz w:val="24"/>
        </w:rPr>
        <w:t xml:space="preserve"> </w:t>
      </w:r>
      <w:r w:rsidRPr="005108E4">
        <w:rPr>
          <w:sz w:val="24"/>
        </w:rPr>
        <w:t>roles</w:t>
      </w:r>
      <w:r w:rsidRPr="005108E4">
        <w:rPr>
          <w:spacing w:val="-28"/>
          <w:sz w:val="24"/>
        </w:rPr>
        <w:t xml:space="preserve"> </w:t>
      </w:r>
      <w:r w:rsidRPr="005108E4">
        <w:rPr>
          <w:sz w:val="24"/>
        </w:rPr>
        <w:t>and</w:t>
      </w:r>
      <w:r w:rsidRPr="005108E4">
        <w:rPr>
          <w:spacing w:val="-29"/>
          <w:sz w:val="24"/>
        </w:rPr>
        <w:t xml:space="preserve"> </w:t>
      </w:r>
      <w:r w:rsidRPr="005108E4">
        <w:rPr>
          <w:sz w:val="24"/>
        </w:rPr>
        <w:t>responsibilities of the job function of each MTC</w:t>
      </w:r>
      <w:r w:rsidRPr="005108E4">
        <w:rPr>
          <w:spacing w:val="-9"/>
          <w:sz w:val="24"/>
        </w:rPr>
        <w:t xml:space="preserve"> </w:t>
      </w:r>
      <w:r w:rsidRPr="005108E4">
        <w:rPr>
          <w:sz w:val="24"/>
        </w:rPr>
        <w:t>Agent.</w:t>
      </w:r>
    </w:p>
    <w:p w14:paraId="6CEA0863" w14:textId="77777777" w:rsidR="00DA2759" w:rsidRPr="005108E4" w:rsidRDefault="009A7511">
      <w:pPr>
        <w:pStyle w:val="ListParagraph"/>
        <w:numPr>
          <w:ilvl w:val="2"/>
          <w:numId w:val="46"/>
        </w:numPr>
        <w:tabs>
          <w:tab w:val="left" w:pos="2424"/>
        </w:tabs>
        <w:spacing w:before="1" w:line="242" w:lineRule="auto"/>
        <w:ind w:right="115" w:firstLine="0"/>
        <w:rPr>
          <w:sz w:val="24"/>
        </w:rPr>
      </w:pPr>
      <w:r w:rsidRPr="005108E4">
        <w:rPr>
          <w:sz w:val="24"/>
        </w:rPr>
        <w:t>A minimum of four hours of training shall be from Responsible Vendor Training Program</w:t>
      </w:r>
      <w:r w:rsidRPr="005108E4">
        <w:rPr>
          <w:spacing w:val="-22"/>
          <w:sz w:val="24"/>
        </w:rPr>
        <w:t xml:space="preserve"> </w:t>
      </w:r>
      <w:r w:rsidRPr="005108E4">
        <w:rPr>
          <w:sz w:val="24"/>
        </w:rPr>
        <w:t>courses</w:t>
      </w:r>
      <w:r w:rsidRPr="005108E4">
        <w:rPr>
          <w:spacing w:val="-21"/>
          <w:sz w:val="24"/>
        </w:rPr>
        <w:t xml:space="preserve"> </w:t>
      </w:r>
      <w:r w:rsidRPr="005108E4">
        <w:rPr>
          <w:sz w:val="24"/>
        </w:rPr>
        <w:t>established</w:t>
      </w:r>
      <w:r w:rsidRPr="005108E4">
        <w:rPr>
          <w:spacing w:val="-25"/>
          <w:sz w:val="24"/>
        </w:rPr>
        <w:t xml:space="preserve"> </w:t>
      </w:r>
      <w:r w:rsidRPr="005108E4">
        <w:rPr>
          <w:sz w:val="24"/>
        </w:rPr>
        <w:t>under</w:t>
      </w:r>
      <w:r w:rsidRPr="005108E4">
        <w:rPr>
          <w:spacing w:val="-24"/>
          <w:sz w:val="24"/>
        </w:rPr>
        <w:t xml:space="preserve"> </w:t>
      </w:r>
      <w:r w:rsidRPr="005108E4">
        <w:rPr>
          <w:sz w:val="24"/>
        </w:rPr>
        <w:t>935</w:t>
      </w:r>
      <w:r w:rsidRPr="005108E4">
        <w:rPr>
          <w:spacing w:val="-24"/>
          <w:sz w:val="24"/>
        </w:rPr>
        <w:t xml:space="preserve"> </w:t>
      </w:r>
      <w:r w:rsidRPr="005108E4">
        <w:rPr>
          <w:sz w:val="24"/>
        </w:rPr>
        <w:t>CMR</w:t>
      </w:r>
      <w:r w:rsidRPr="005108E4">
        <w:rPr>
          <w:spacing w:val="-23"/>
          <w:sz w:val="24"/>
        </w:rPr>
        <w:t xml:space="preserve"> </w:t>
      </w:r>
      <w:r w:rsidRPr="005108E4">
        <w:rPr>
          <w:sz w:val="24"/>
        </w:rPr>
        <w:t>501.105(2)(b).</w:t>
      </w:r>
      <w:r w:rsidRPr="005108E4">
        <w:rPr>
          <w:spacing w:val="14"/>
          <w:sz w:val="24"/>
        </w:rPr>
        <w:t xml:space="preserve"> </w:t>
      </w:r>
      <w:r w:rsidRPr="005108E4">
        <w:rPr>
          <w:sz w:val="24"/>
        </w:rPr>
        <w:t>Any</w:t>
      </w:r>
      <w:r w:rsidRPr="005108E4">
        <w:rPr>
          <w:spacing w:val="-29"/>
          <w:sz w:val="24"/>
        </w:rPr>
        <w:t xml:space="preserve"> </w:t>
      </w:r>
      <w:r w:rsidRPr="005108E4">
        <w:rPr>
          <w:sz w:val="24"/>
        </w:rPr>
        <w:t>additional</w:t>
      </w:r>
      <w:r w:rsidRPr="005108E4">
        <w:rPr>
          <w:spacing w:val="-21"/>
          <w:sz w:val="24"/>
        </w:rPr>
        <w:t xml:space="preserve"> </w:t>
      </w:r>
      <w:r w:rsidRPr="005108E4">
        <w:rPr>
          <w:sz w:val="24"/>
        </w:rPr>
        <w:t>RVT</w:t>
      </w:r>
      <w:r w:rsidRPr="005108E4">
        <w:rPr>
          <w:spacing w:val="-23"/>
          <w:sz w:val="24"/>
        </w:rPr>
        <w:t xml:space="preserve"> </w:t>
      </w:r>
      <w:r w:rsidRPr="005108E4">
        <w:rPr>
          <w:sz w:val="24"/>
        </w:rPr>
        <w:t>hours over the four-hour RVT requirement may count toward the eight-hour total training requirement.</w:t>
      </w:r>
    </w:p>
    <w:p w14:paraId="6950B207" w14:textId="77777777" w:rsidR="00DA2759" w:rsidRPr="005108E4" w:rsidRDefault="009A7511">
      <w:pPr>
        <w:pStyle w:val="ListParagraph"/>
        <w:numPr>
          <w:ilvl w:val="2"/>
          <w:numId w:val="46"/>
        </w:numPr>
        <w:tabs>
          <w:tab w:val="left" w:pos="2338"/>
        </w:tabs>
        <w:spacing w:before="4" w:line="242" w:lineRule="auto"/>
        <w:ind w:right="117" w:firstLine="0"/>
        <w:rPr>
          <w:sz w:val="24"/>
        </w:rPr>
      </w:pPr>
      <w:r w:rsidRPr="005108E4">
        <w:rPr>
          <w:sz w:val="24"/>
        </w:rPr>
        <w:t>Non-RVT</w:t>
      </w:r>
      <w:r w:rsidRPr="005108E4">
        <w:rPr>
          <w:spacing w:val="-22"/>
          <w:sz w:val="24"/>
        </w:rPr>
        <w:t xml:space="preserve"> </w:t>
      </w:r>
      <w:r w:rsidRPr="005108E4">
        <w:rPr>
          <w:sz w:val="24"/>
        </w:rPr>
        <w:t>training</w:t>
      </w:r>
      <w:r w:rsidRPr="005108E4">
        <w:rPr>
          <w:spacing w:val="-23"/>
          <w:sz w:val="24"/>
        </w:rPr>
        <w:t xml:space="preserve"> </w:t>
      </w:r>
      <w:r w:rsidRPr="005108E4">
        <w:rPr>
          <w:sz w:val="24"/>
        </w:rPr>
        <w:t>may</w:t>
      </w:r>
      <w:r w:rsidRPr="005108E4">
        <w:rPr>
          <w:spacing w:val="-27"/>
          <w:sz w:val="24"/>
        </w:rPr>
        <w:t xml:space="preserve"> </w:t>
      </w:r>
      <w:r w:rsidRPr="005108E4">
        <w:rPr>
          <w:sz w:val="24"/>
        </w:rPr>
        <w:t>be</w:t>
      </w:r>
      <w:r w:rsidRPr="005108E4">
        <w:rPr>
          <w:spacing w:val="-21"/>
          <w:sz w:val="24"/>
        </w:rPr>
        <w:t xml:space="preserve"> </w:t>
      </w:r>
      <w:r w:rsidRPr="005108E4">
        <w:rPr>
          <w:sz w:val="24"/>
        </w:rPr>
        <w:t>conducted</w:t>
      </w:r>
      <w:r w:rsidRPr="005108E4">
        <w:rPr>
          <w:spacing w:val="-20"/>
          <w:sz w:val="24"/>
        </w:rPr>
        <w:t xml:space="preserve"> </w:t>
      </w:r>
      <w:r w:rsidRPr="005108E4">
        <w:rPr>
          <w:sz w:val="24"/>
        </w:rPr>
        <w:t>in-house</w:t>
      </w:r>
      <w:r w:rsidRPr="005108E4">
        <w:rPr>
          <w:spacing w:val="-22"/>
          <w:sz w:val="24"/>
        </w:rPr>
        <w:t xml:space="preserve"> </w:t>
      </w:r>
      <w:r w:rsidRPr="005108E4">
        <w:rPr>
          <w:sz w:val="24"/>
        </w:rPr>
        <w:t>by</w:t>
      </w:r>
      <w:r w:rsidRPr="005108E4">
        <w:rPr>
          <w:spacing w:val="-27"/>
          <w:sz w:val="24"/>
        </w:rPr>
        <w:t xml:space="preserve"> </w:t>
      </w:r>
      <w:r w:rsidRPr="005108E4">
        <w:rPr>
          <w:sz w:val="24"/>
        </w:rPr>
        <w:t>the</w:t>
      </w:r>
      <w:r w:rsidRPr="005108E4">
        <w:rPr>
          <w:spacing w:val="-21"/>
          <w:sz w:val="24"/>
        </w:rPr>
        <w:t xml:space="preserve"> </w:t>
      </w:r>
      <w:r w:rsidRPr="005108E4">
        <w:rPr>
          <w:sz w:val="24"/>
        </w:rPr>
        <w:t>MTC</w:t>
      </w:r>
      <w:r w:rsidRPr="005108E4">
        <w:rPr>
          <w:spacing w:val="-20"/>
          <w:sz w:val="24"/>
        </w:rPr>
        <w:t xml:space="preserve"> </w:t>
      </w:r>
      <w:r w:rsidRPr="005108E4">
        <w:rPr>
          <w:sz w:val="24"/>
        </w:rPr>
        <w:t>or</w:t>
      </w:r>
      <w:r w:rsidRPr="005108E4">
        <w:rPr>
          <w:spacing w:val="-21"/>
          <w:sz w:val="24"/>
        </w:rPr>
        <w:t xml:space="preserve"> </w:t>
      </w:r>
      <w:r w:rsidRPr="005108E4">
        <w:rPr>
          <w:sz w:val="24"/>
        </w:rPr>
        <w:t>by</w:t>
      </w:r>
      <w:r w:rsidRPr="005108E4">
        <w:rPr>
          <w:spacing w:val="-28"/>
          <w:sz w:val="24"/>
        </w:rPr>
        <w:t xml:space="preserve"> </w:t>
      </w:r>
      <w:r w:rsidRPr="005108E4">
        <w:rPr>
          <w:sz w:val="24"/>
        </w:rPr>
        <w:t>a</w:t>
      </w:r>
      <w:r w:rsidRPr="005108E4">
        <w:rPr>
          <w:spacing w:val="-21"/>
          <w:sz w:val="24"/>
        </w:rPr>
        <w:t xml:space="preserve"> </w:t>
      </w:r>
      <w:r w:rsidRPr="005108E4">
        <w:rPr>
          <w:sz w:val="24"/>
        </w:rPr>
        <w:t>third-party</w:t>
      </w:r>
      <w:r w:rsidRPr="005108E4">
        <w:rPr>
          <w:spacing w:val="-30"/>
          <w:sz w:val="24"/>
        </w:rPr>
        <w:t xml:space="preserve"> </w:t>
      </w:r>
      <w:r w:rsidRPr="005108E4">
        <w:rPr>
          <w:sz w:val="24"/>
        </w:rPr>
        <w:t>vendor engaged</w:t>
      </w:r>
      <w:r w:rsidRPr="005108E4">
        <w:rPr>
          <w:spacing w:val="-19"/>
          <w:sz w:val="24"/>
        </w:rPr>
        <w:t xml:space="preserve"> </w:t>
      </w:r>
      <w:r w:rsidRPr="005108E4">
        <w:rPr>
          <w:sz w:val="24"/>
        </w:rPr>
        <w:t>by</w:t>
      </w:r>
      <w:r w:rsidRPr="005108E4">
        <w:rPr>
          <w:spacing w:val="-22"/>
          <w:sz w:val="24"/>
        </w:rPr>
        <w:t xml:space="preserve"> </w:t>
      </w:r>
      <w:r w:rsidRPr="005108E4">
        <w:rPr>
          <w:sz w:val="24"/>
        </w:rPr>
        <w:t>the</w:t>
      </w:r>
      <w:r w:rsidRPr="005108E4">
        <w:rPr>
          <w:spacing w:val="-18"/>
          <w:sz w:val="24"/>
        </w:rPr>
        <w:t xml:space="preserve"> </w:t>
      </w:r>
      <w:r w:rsidRPr="005108E4">
        <w:rPr>
          <w:sz w:val="24"/>
        </w:rPr>
        <w:t>MTC.</w:t>
      </w:r>
      <w:r w:rsidRPr="005108E4">
        <w:rPr>
          <w:spacing w:val="29"/>
          <w:sz w:val="24"/>
        </w:rPr>
        <w:t xml:space="preserve"> </w:t>
      </w:r>
      <w:r w:rsidRPr="005108E4">
        <w:rPr>
          <w:sz w:val="24"/>
        </w:rPr>
        <w:t>Basic</w:t>
      </w:r>
      <w:r w:rsidRPr="005108E4">
        <w:rPr>
          <w:spacing w:val="-18"/>
          <w:sz w:val="24"/>
        </w:rPr>
        <w:t xml:space="preserve"> </w:t>
      </w:r>
      <w:r w:rsidRPr="005108E4">
        <w:rPr>
          <w:sz w:val="24"/>
        </w:rPr>
        <w:t>on-the-job</w:t>
      </w:r>
      <w:r w:rsidRPr="005108E4">
        <w:rPr>
          <w:spacing w:val="-16"/>
          <w:sz w:val="24"/>
        </w:rPr>
        <w:t xml:space="preserve"> </w:t>
      </w:r>
      <w:r w:rsidRPr="005108E4">
        <w:rPr>
          <w:sz w:val="24"/>
        </w:rPr>
        <w:t>training</w:t>
      </w:r>
      <w:r w:rsidRPr="005108E4">
        <w:rPr>
          <w:spacing w:val="-18"/>
          <w:sz w:val="24"/>
        </w:rPr>
        <w:t xml:space="preserve"> </w:t>
      </w:r>
      <w:r w:rsidRPr="005108E4">
        <w:rPr>
          <w:sz w:val="24"/>
        </w:rPr>
        <w:t>MTCs</w:t>
      </w:r>
      <w:r w:rsidRPr="005108E4">
        <w:rPr>
          <w:spacing w:val="-15"/>
          <w:sz w:val="24"/>
        </w:rPr>
        <w:t xml:space="preserve"> </w:t>
      </w:r>
      <w:r w:rsidRPr="005108E4">
        <w:rPr>
          <w:sz w:val="24"/>
        </w:rPr>
        <w:t>provide</w:t>
      </w:r>
      <w:r w:rsidRPr="005108E4">
        <w:rPr>
          <w:spacing w:val="-18"/>
          <w:sz w:val="24"/>
        </w:rPr>
        <w:t xml:space="preserve"> </w:t>
      </w:r>
      <w:r w:rsidRPr="005108E4">
        <w:rPr>
          <w:sz w:val="24"/>
        </w:rPr>
        <w:t>in</w:t>
      </w:r>
      <w:r w:rsidRPr="005108E4">
        <w:rPr>
          <w:spacing w:val="-18"/>
          <w:sz w:val="24"/>
        </w:rPr>
        <w:t xml:space="preserve"> </w:t>
      </w:r>
      <w:r w:rsidRPr="005108E4">
        <w:rPr>
          <w:sz w:val="24"/>
        </w:rPr>
        <w:t>the</w:t>
      </w:r>
      <w:r w:rsidRPr="005108E4">
        <w:rPr>
          <w:spacing w:val="-19"/>
          <w:sz w:val="24"/>
        </w:rPr>
        <w:t xml:space="preserve"> </w:t>
      </w:r>
      <w:r w:rsidRPr="005108E4">
        <w:rPr>
          <w:sz w:val="24"/>
        </w:rPr>
        <w:t>ordinary</w:t>
      </w:r>
      <w:r w:rsidRPr="005108E4">
        <w:rPr>
          <w:spacing w:val="-24"/>
          <w:sz w:val="24"/>
        </w:rPr>
        <w:t xml:space="preserve"> </w:t>
      </w:r>
      <w:r w:rsidRPr="005108E4">
        <w:rPr>
          <w:sz w:val="24"/>
        </w:rPr>
        <w:t>course</w:t>
      </w:r>
      <w:r w:rsidRPr="005108E4">
        <w:rPr>
          <w:spacing w:val="-19"/>
          <w:sz w:val="24"/>
        </w:rPr>
        <w:t xml:space="preserve"> </w:t>
      </w:r>
      <w:r w:rsidRPr="005108E4">
        <w:rPr>
          <w:sz w:val="24"/>
        </w:rPr>
        <w:t>of business may be counted toward the eight-hour total training</w:t>
      </w:r>
      <w:r w:rsidRPr="005108E4">
        <w:rPr>
          <w:spacing w:val="-32"/>
          <w:sz w:val="24"/>
        </w:rPr>
        <w:t xml:space="preserve"> </w:t>
      </w:r>
      <w:r w:rsidRPr="005108E4">
        <w:rPr>
          <w:sz w:val="24"/>
        </w:rPr>
        <w:t>requirement.</w:t>
      </w:r>
    </w:p>
    <w:p w14:paraId="57CA9E51" w14:textId="77777777" w:rsidR="00DA2759" w:rsidRPr="005108E4" w:rsidRDefault="009A7511">
      <w:pPr>
        <w:pStyle w:val="ListParagraph"/>
        <w:numPr>
          <w:ilvl w:val="2"/>
          <w:numId w:val="46"/>
        </w:numPr>
        <w:tabs>
          <w:tab w:val="left" w:pos="2388"/>
        </w:tabs>
        <w:spacing w:before="4" w:line="242" w:lineRule="auto"/>
        <w:ind w:right="117" w:firstLine="0"/>
        <w:rPr>
          <w:sz w:val="24"/>
        </w:rPr>
      </w:pPr>
      <w:r w:rsidRPr="005108E4">
        <w:rPr>
          <w:sz w:val="24"/>
        </w:rPr>
        <w:t>Agents</w:t>
      </w:r>
      <w:r w:rsidRPr="005108E4">
        <w:rPr>
          <w:spacing w:val="-22"/>
          <w:sz w:val="24"/>
        </w:rPr>
        <w:t xml:space="preserve"> </w:t>
      </w:r>
      <w:r w:rsidRPr="005108E4">
        <w:rPr>
          <w:sz w:val="24"/>
        </w:rPr>
        <w:t>responsible</w:t>
      </w:r>
      <w:r w:rsidRPr="005108E4">
        <w:rPr>
          <w:spacing w:val="-22"/>
          <w:sz w:val="24"/>
        </w:rPr>
        <w:t xml:space="preserve"> </w:t>
      </w:r>
      <w:r w:rsidRPr="005108E4">
        <w:rPr>
          <w:sz w:val="24"/>
        </w:rPr>
        <w:t>for</w:t>
      </w:r>
      <w:r w:rsidRPr="005108E4">
        <w:rPr>
          <w:spacing w:val="-22"/>
          <w:sz w:val="24"/>
        </w:rPr>
        <w:t xml:space="preserve"> </w:t>
      </w:r>
      <w:r w:rsidRPr="005108E4">
        <w:rPr>
          <w:sz w:val="24"/>
        </w:rPr>
        <w:t>tracking</w:t>
      </w:r>
      <w:r w:rsidRPr="005108E4">
        <w:rPr>
          <w:spacing w:val="-24"/>
          <w:sz w:val="24"/>
        </w:rPr>
        <w:t xml:space="preserve"> </w:t>
      </w:r>
      <w:r w:rsidRPr="005108E4">
        <w:rPr>
          <w:sz w:val="24"/>
        </w:rPr>
        <w:t>and</w:t>
      </w:r>
      <w:r w:rsidRPr="005108E4">
        <w:rPr>
          <w:spacing w:val="-24"/>
          <w:sz w:val="24"/>
        </w:rPr>
        <w:t xml:space="preserve"> </w:t>
      </w:r>
      <w:r w:rsidRPr="005108E4">
        <w:rPr>
          <w:sz w:val="24"/>
        </w:rPr>
        <w:t>entering</w:t>
      </w:r>
      <w:r w:rsidRPr="005108E4">
        <w:rPr>
          <w:spacing w:val="-26"/>
          <w:sz w:val="24"/>
        </w:rPr>
        <w:t xml:space="preserve"> </w:t>
      </w:r>
      <w:r w:rsidRPr="005108E4">
        <w:rPr>
          <w:sz w:val="24"/>
        </w:rPr>
        <w:t>product</w:t>
      </w:r>
      <w:r w:rsidRPr="005108E4">
        <w:rPr>
          <w:spacing w:val="-21"/>
          <w:sz w:val="24"/>
        </w:rPr>
        <w:t xml:space="preserve"> </w:t>
      </w:r>
      <w:r w:rsidRPr="005108E4">
        <w:rPr>
          <w:sz w:val="24"/>
        </w:rPr>
        <w:t>into</w:t>
      </w:r>
      <w:r w:rsidRPr="005108E4">
        <w:rPr>
          <w:spacing w:val="-21"/>
          <w:sz w:val="24"/>
        </w:rPr>
        <w:t xml:space="preserve"> </w:t>
      </w:r>
      <w:r w:rsidRPr="005108E4">
        <w:rPr>
          <w:sz w:val="24"/>
        </w:rPr>
        <w:t>the</w:t>
      </w:r>
      <w:r w:rsidRPr="005108E4">
        <w:rPr>
          <w:spacing w:val="-23"/>
          <w:sz w:val="24"/>
        </w:rPr>
        <w:t xml:space="preserve"> </w:t>
      </w:r>
      <w:r w:rsidRPr="005108E4">
        <w:rPr>
          <w:sz w:val="24"/>
        </w:rPr>
        <w:t>Seed-to-sale</w:t>
      </w:r>
      <w:r w:rsidRPr="005108E4">
        <w:rPr>
          <w:spacing w:val="-22"/>
          <w:sz w:val="24"/>
        </w:rPr>
        <w:t xml:space="preserve"> </w:t>
      </w:r>
      <w:r w:rsidRPr="005108E4">
        <w:rPr>
          <w:sz w:val="24"/>
        </w:rPr>
        <w:t>SOR</w:t>
      </w:r>
      <w:r w:rsidRPr="005108E4">
        <w:rPr>
          <w:spacing w:val="-21"/>
          <w:sz w:val="24"/>
        </w:rPr>
        <w:t xml:space="preserve"> </w:t>
      </w:r>
      <w:r w:rsidRPr="005108E4">
        <w:rPr>
          <w:sz w:val="24"/>
        </w:rPr>
        <w:t>shall receive training in a form and manner determined by the Commission. At a minimum, staff shall receive eight hours of on-going training</w:t>
      </w:r>
      <w:r w:rsidRPr="005108E4">
        <w:rPr>
          <w:spacing w:val="-18"/>
          <w:sz w:val="24"/>
        </w:rPr>
        <w:t xml:space="preserve"> </w:t>
      </w:r>
      <w:r w:rsidRPr="005108E4">
        <w:rPr>
          <w:sz w:val="24"/>
        </w:rPr>
        <w:t>annually.</w:t>
      </w:r>
    </w:p>
    <w:p w14:paraId="13287939" w14:textId="77777777" w:rsidR="00DA2759" w:rsidRPr="005108E4" w:rsidRDefault="009A7511">
      <w:pPr>
        <w:pStyle w:val="ListParagraph"/>
        <w:numPr>
          <w:ilvl w:val="2"/>
          <w:numId w:val="46"/>
        </w:numPr>
        <w:tabs>
          <w:tab w:val="left" w:pos="2439"/>
        </w:tabs>
        <w:spacing w:before="1" w:line="242" w:lineRule="auto"/>
        <w:ind w:right="117" w:firstLine="0"/>
        <w:rPr>
          <w:sz w:val="24"/>
        </w:rPr>
      </w:pPr>
      <w:r w:rsidRPr="005108E4">
        <w:rPr>
          <w:sz w:val="24"/>
        </w:rPr>
        <w:t xml:space="preserve">MTCs shall maintain records of compliance with all training requirements noted above. Such records shall be maintained for four </w:t>
      </w:r>
      <w:r w:rsidRPr="005108E4">
        <w:rPr>
          <w:spacing w:val="-3"/>
          <w:sz w:val="24"/>
        </w:rPr>
        <w:t xml:space="preserve">years </w:t>
      </w:r>
      <w:r w:rsidRPr="005108E4">
        <w:rPr>
          <w:sz w:val="24"/>
        </w:rPr>
        <w:t>and MTCs shall make such records available for inspection on</w:t>
      </w:r>
      <w:r w:rsidRPr="005108E4">
        <w:rPr>
          <w:spacing w:val="-7"/>
          <w:sz w:val="24"/>
        </w:rPr>
        <w:t xml:space="preserve"> </w:t>
      </w:r>
      <w:r w:rsidRPr="005108E4">
        <w:rPr>
          <w:sz w:val="24"/>
        </w:rPr>
        <w:t>request.</w:t>
      </w:r>
    </w:p>
    <w:p w14:paraId="12BF337C" w14:textId="77777777" w:rsidR="00DA2759" w:rsidRPr="005108E4" w:rsidRDefault="009A7511">
      <w:pPr>
        <w:pStyle w:val="ListParagraph"/>
        <w:numPr>
          <w:ilvl w:val="2"/>
          <w:numId w:val="46"/>
        </w:numPr>
        <w:tabs>
          <w:tab w:val="left" w:pos="2417"/>
        </w:tabs>
        <w:spacing w:before="4" w:line="242" w:lineRule="auto"/>
        <w:ind w:right="116" w:firstLine="0"/>
        <w:rPr>
          <w:sz w:val="24"/>
        </w:rPr>
      </w:pPr>
      <w:r w:rsidRPr="005108E4">
        <w:rPr>
          <w:sz w:val="24"/>
        </w:rPr>
        <w:t>An individual who is both a Marijuana Establishment Agent and MTC Agent at a CMO</w:t>
      </w:r>
      <w:r w:rsidRPr="005108E4">
        <w:rPr>
          <w:spacing w:val="-15"/>
          <w:sz w:val="24"/>
        </w:rPr>
        <w:t xml:space="preserve"> </w:t>
      </w:r>
      <w:r w:rsidRPr="005108E4">
        <w:rPr>
          <w:sz w:val="24"/>
        </w:rPr>
        <w:t>location</w:t>
      </w:r>
      <w:r w:rsidRPr="005108E4">
        <w:rPr>
          <w:spacing w:val="-14"/>
          <w:sz w:val="24"/>
        </w:rPr>
        <w:t xml:space="preserve"> </w:t>
      </w:r>
      <w:r w:rsidRPr="005108E4">
        <w:rPr>
          <w:sz w:val="24"/>
        </w:rPr>
        <w:t>shall</w:t>
      </w:r>
      <w:r w:rsidRPr="005108E4">
        <w:rPr>
          <w:spacing w:val="-14"/>
          <w:sz w:val="24"/>
        </w:rPr>
        <w:t xml:space="preserve"> </w:t>
      </w:r>
      <w:r w:rsidRPr="005108E4">
        <w:rPr>
          <w:sz w:val="24"/>
        </w:rPr>
        <w:t>receive</w:t>
      </w:r>
      <w:r w:rsidRPr="005108E4">
        <w:rPr>
          <w:spacing w:val="-15"/>
          <w:sz w:val="24"/>
        </w:rPr>
        <w:t xml:space="preserve"> </w:t>
      </w:r>
      <w:r w:rsidRPr="005108E4">
        <w:rPr>
          <w:sz w:val="24"/>
        </w:rPr>
        <w:t>the</w:t>
      </w:r>
      <w:r w:rsidRPr="005108E4">
        <w:rPr>
          <w:spacing w:val="-15"/>
          <w:sz w:val="24"/>
        </w:rPr>
        <w:t xml:space="preserve"> </w:t>
      </w:r>
      <w:r w:rsidRPr="005108E4">
        <w:rPr>
          <w:sz w:val="24"/>
        </w:rPr>
        <w:t>training</w:t>
      </w:r>
      <w:r w:rsidRPr="005108E4">
        <w:rPr>
          <w:spacing w:val="-14"/>
          <w:sz w:val="24"/>
        </w:rPr>
        <w:t xml:space="preserve"> </w:t>
      </w:r>
      <w:r w:rsidRPr="005108E4">
        <w:rPr>
          <w:sz w:val="24"/>
        </w:rPr>
        <w:t>required</w:t>
      </w:r>
      <w:r w:rsidRPr="005108E4">
        <w:rPr>
          <w:spacing w:val="-12"/>
          <w:sz w:val="24"/>
        </w:rPr>
        <w:t xml:space="preserve"> </w:t>
      </w:r>
      <w:r w:rsidRPr="005108E4">
        <w:rPr>
          <w:sz w:val="24"/>
        </w:rPr>
        <w:t>for</w:t>
      </w:r>
      <w:r w:rsidRPr="005108E4">
        <w:rPr>
          <w:spacing w:val="-12"/>
          <w:sz w:val="24"/>
        </w:rPr>
        <w:t xml:space="preserve"> </w:t>
      </w:r>
      <w:r w:rsidRPr="005108E4">
        <w:rPr>
          <w:sz w:val="24"/>
        </w:rPr>
        <w:t>each</w:t>
      </w:r>
      <w:r w:rsidRPr="005108E4">
        <w:rPr>
          <w:spacing w:val="-12"/>
          <w:sz w:val="24"/>
        </w:rPr>
        <w:t xml:space="preserve"> </w:t>
      </w:r>
      <w:r w:rsidRPr="005108E4">
        <w:rPr>
          <w:sz w:val="24"/>
        </w:rPr>
        <w:t>license</w:t>
      </w:r>
      <w:r w:rsidRPr="005108E4">
        <w:rPr>
          <w:spacing w:val="-13"/>
          <w:sz w:val="24"/>
        </w:rPr>
        <w:t xml:space="preserve"> </w:t>
      </w:r>
      <w:r w:rsidRPr="005108E4">
        <w:rPr>
          <w:sz w:val="24"/>
        </w:rPr>
        <w:t>under</w:t>
      </w:r>
      <w:r w:rsidRPr="005108E4">
        <w:rPr>
          <w:spacing w:val="-12"/>
          <w:sz w:val="24"/>
        </w:rPr>
        <w:t xml:space="preserve"> </w:t>
      </w:r>
      <w:r w:rsidRPr="005108E4">
        <w:rPr>
          <w:sz w:val="24"/>
        </w:rPr>
        <w:t>which</w:t>
      </w:r>
      <w:r w:rsidRPr="005108E4">
        <w:rPr>
          <w:spacing w:val="-14"/>
          <w:sz w:val="24"/>
        </w:rPr>
        <w:t xml:space="preserve"> </w:t>
      </w:r>
      <w:r w:rsidRPr="005108E4">
        <w:rPr>
          <w:sz w:val="24"/>
        </w:rPr>
        <w:t>the</w:t>
      </w:r>
      <w:r w:rsidRPr="005108E4">
        <w:rPr>
          <w:spacing w:val="-15"/>
          <w:sz w:val="24"/>
        </w:rPr>
        <w:t xml:space="preserve"> </w:t>
      </w:r>
      <w:r w:rsidRPr="005108E4">
        <w:rPr>
          <w:sz w:val="24"/>
        </w:rPr>
        <w:t>agent is registered including, without limitation, with respect to patient privacy and confidentiality requirements, which may result in instances that would require such an agent to participate in more than eight hours of</w:t>
      </w:r>
      <w:r w:rsidRPr="005108E4">
        <w:rPr>
          <w:spacing w:val="-14"/>
          <w:sz w:val="24"/>
        </w:rPr>
        <w:t xml:space="preserve"> </w:t>
      </w:r>
      <w:r w:rsidRPr="005108E4">
        <w:rPr>
          <w:sz w:val="24"/>
        </w:rPr>
        <w:t>training.</w:t>
      </w:r>
    </w:p>
    <w:p w14:paraId="4C26E33A" w14:textId="77777777" w:rsidR="00DA2759" w:rsidRPr="005108E4" w:rsidRDefault="009A7511">
      <w:pPr>
        <w:pStyle w:val="ListParagraph"/>
        <w:numPr>
          <w:ilvl w:val="1"/>
          <w:numId w:val="46"/>
        </w:numPr>
        <w:tabs>
          <w:tab w:val="left" w:pos="2134"/>
        </w:tabs>
        <w:spacing w:before="3"/>
        <w:ind w:left="2133" w:hanging="459"/>
        <w:rPr>
          <w:sz w:val="24"/>
        </w:rPr>
      </w:pPr>
      <w:r w:rsidRPr="005108E4">
        <w:rPr>
          <w:sz w:val="24"/>
          <w:u w:val="single"/>
        </w:rPr>
        <w:t>Responsible Vendor</w:t>
      </w:r>
      <w:r w:rsidRPr="005108E4">
        <w:rPr>
          <w:spacing w:val="-4"/>
          <w:sz w:val="24"/>
          <w:u w:val="single"/>
        </w:rPr>
        <w:t xml:space="preserve"> </w:t>
      </w:r>
      <w:r w:rsidRPr="005108E4">
        <w:rPr>
          <w:sz w:val="24"/>
          <w:u w:val="single"/>
        </w:rPr>
        <w:t>Training</w:t>
      </w:r>
      <w:r w:rsidRPr="005108E4">
        <w:rPr>
          <w:sz w:val="24"/>
        </w:rPr>
        <w:t>.</w:t>
      </w:r>
    </w:p>
    <w:p w14:paraId="0AE81758" w14:textId="77777777" w:rsidR="00DA2759" w:rsidRPr="005108E4" w:rsidRDefault="009A7511">
      <w:pPr>
        <w:pStyle w:val="ListParagraph"/>
        <w:numPr>
          <w:ilvl w:val="2"/>
          <w:numId w:val="46"/>
        </w:numPr>
        <w:tabs>
          <w:tab w:val="left" w:pos="2396"/>
        </w:tabs>
        <w:spacing w:before="5" w:line="242" w:lineRule="auto"/>
        <w:ind w:right="117" w:firstLine="0"/>
        <w:rPr>
          <w:sz w:val="24"/>
        </w:rPr>
      </w:pPr>
      <w:r w:rsidRPr="005108E4">
        <w:rPr>
          <w:sz w:val="24"/>
        </w:rPr>
        <w:t>All</w:t>
      </w:r>
      <w:r w:rsidRPr="005108E4">
        <w:rPr>
          <w:spacing w:val="-7"/>
          <w:sz w:val="24"/>
        </w:rPr>
        <w:t xml:space="preserve"> </w:t>
      </w:r>
      <w:r w:rsidRPr="005108E4">
        <w:rPr>
          <w:sz w:val="24"/>
        </w:rPr>
        <w:t>current</w:t>
      </w:r>
      <w:r w:rsidRPr="005108E4">
        <w:rPr>
          <w:spacing w:val="-7"/>
          <w:sz w:val="24"/>
        </w:rPr>
        <w:t xml:space="preserve"> </w:t>
      </w:r>
      <w:r w:rsidRPr="005108E4">
        <w:rPr>
          <w:sz w:val="24"/>
        </w:rPr>
        <w:t>MTC</w:t>
      </w:r>
      <w:r w:rsidRPr="005108E4">
        <w:rPr>
          <w:spacing w:val="-7"/>
          <w:sz w:val="24"/>
        </w:rPr>
        <w:t xml:space="preserve"> </w:t>
      </w:r>
      <w:r w:rsidRPr="005108E4">
        <w:rPr>
          <w:sz w:val="24"/>
        </w:rPr>
        <w:t>Agents,</w:t>
      </w:r>
      <w:r w:rsidRPr="005108E4">
        <w:rPr>
          <w:spacing w:val="-7"/>
          <w:sz w:val="24"/>
        </w:rPr>
        <w:t xml:space="preserve"> </w:t>
      </w:r>
      <w:r w:rsidRPr="005108E4">
        <w:rPr>
          <w:sz w:val="24"/>
        </w:rPr>
        <w:t>including</w:t>
      </w:r>
      <w:r w:rsidRPr="005108E4">
        <w:rPr>
          <w:spacing w:val="-10"/>
          <w:sz w:val="24"/>
        </w:rPr>
        <w:t xml:space="preserve"> </w:t>
      </w:r>
      <w:r w:rsidRPr="005108E4">
        <w:rPr>
          <w:sz w:val="24"/>
        </w:rPr>
        <w:t>Laboratory</w:t>
      </w:r>
      <w:r w:rsidRPr="005108E4">
        <w:rPr>
          <w:spacing w:val="-14"/>
          <w:sz w:val="24"/>
        </w:rPr>
        <w:t xml:space="preserve"> </w:t>
      </w:r>
      <w:r w:rsidRPr="005108E4">
        <w:rPr>
          <w:sz w:val="24"/>
        </w:rPr>
        <w:t>Agents,</w:t>
      </w:r>
      <w:r w:rsidRPr="005108E4">
        <w:rPr>
          <w:spacing w:val="-7"/>
          <w:sz w:val="24"/>
        </w:rPr>
        <w:t xml:space="preserve"> </w:t>
      </w:r>
      <w:r w:rsidRPr="005108E4">
        <w:rPr>
          <w:sz w:val="24"/>
        </w:rPr>
        <w:t>involved</w:t>
      </w:r>
      <w:r w:rsidRPr="005108E4">
        <w:rPr>
          <w:spacing w:val="-8"/>
          <w:sz w:val="24"/>
        </w:rPr>
        <w:t xml:space="preserve"> </w:t>
      </w:r>
      <w:r w:rsidRPr="005108E4">
        <w:rPr>
          <w:sz w:val="24"/>
        </w:rPr>
        <w:t>in</w:t>
      </w:r>
      <w:r w:rsidRPr="005108E4">
        <w:rPr>
          <w:spacing w:val="-7"/>
          <w:sz w:val="24"/>
        </w:rPr>
        <w:t xml:space="preserve"> </w:t>
      </w:r>
      <w:r w:rsidRPr="005108E4">
        <w:rPr>
          <w:sz w:val="24"/>
        </w:rPr>
        <w:t>the</w:t>
      </w:r>
      <w:r w:rsidRPr="005108E4">
        <w:rPr>
          <w:spacing w:val="-9"/>
          <w:sz w:val="24"/>
        </w:rPr>
        <w:t xml:space="preserve"> </w:t>
      </w:r>
      <w:r w:rsidRPr="005108E4">
        <w:rPr>
          <w:sz w:val="24"/>
        </w:rPr>
        <w:t>handling</w:t>
      </w:r>
      <w:r w:rsidRPr="005108E4">
        <w:rPr>
          <w:spacing w:val="-9"/>
          <w:sz w:val="24"/>
        </w:rPr>
        <w:t xml:space="preserve"> </w:t>
      </w:r>
      <w:r w:rsidRPr="005108E4">
        <w:rPr>
          <w:sz w:val="24"/>
        </w:rPr>
        <w:t>or sale of Marijuana for medical use at the time of licensure or renewal of licensure, as applicable, shall have attended and successfully completed a Responsible Vendor Training Program to be designated a "Responsible</w:t>
      </w:r>
      <w:r w:rsidRPr="005108E4">
        <w:rPr>
          <w:spacing w:val="-17"/>
          <w:sz w:val="24"/>
        </w:rPr>
        <w:t xml:space="preserve"> </w:t>
      </w:r>
      <w:r w:rsidRPr="005108E4">
        <w:rPr>
          <w:sz w:val="24"/>
        </w:rPr>
        <w:t>Vendor".</w:t>
      </w:r>
    </w:p>
    <w:p w14:paraId="04D43455" w14:textId="77777777" w:rsidR="00DA2759" w:rsidRPr="005108E4" w:rsidRDefault="009A7511">
      <w:pPr>
        <w:pStyle w:val="ListParagraph"/>
        <w:numPr>
          <w:ilvl w:val="3"/>
          <w:numId w:val="46"/>
        </w:numPr>
        <w:tabs>
          <w:tab w:val="left" w:pos="2741"/>
        </w:tabs>
        <w:spacing w:before="3"/>
        <w:rPr>
          <w:sz w:val="24"/>
        </w:rPr>
      </w:pPr>
      <w:r w:rsidRPr="005108E4">
        <w:rPr>
          <w:sz w:val="24"/>
        </w:rPr>
        <w:t>MTC Agents shall first take the Basic Core</w:t>
      </w:r>
      <w:r w:rsidRPr="005108E4">
        <w:rPr>
          <w:spacing w:val="-13"/>
          <w:sz w:val="24"/>
        </w:rPr>
        <w:t xml:space="preserve"> </w:t>
      </w:r>
      <w:r w:rsidRPr="005108E4">
        <w:rPr>
          <w:sz w:val="24"/>
        </w:rPr>
        <w:t>Curriculum.</w:t>
      </w:r>
    </w:p>
    <w:p w14:paraId="5BE85E8B" w14:textId="77777777" w:rsidR="00DA2759" w:rsidRPr="005108E4" w:rsidRDefault="009A7511">
      <w:pPr>
        <w:pStyle w:val="ListParagraph"/>
        <w:numPr>
          <w:ilvl w:val="3"/>
          <w:numId w:val="46"/>
        </w:numPr>
        <w:tabs>
          <w:tab w:val="left" w:pos="2734"/>
        </w:tabs>
        <w:spacing w:before="3" w:line="244" w:lineRule="auto"/>
        <w:ind w:left="2395" w:right="116" w:firstLine="0"/>
        <w:rPr>
          <w:sz w:val="24"/>
        </w:rPr>
      </w:pPr>
      <w:r w:rsidRPr="005108E4">
        <w:rPr>
          <w:sz w:val="24"/>
        </w:rPr>
        <w:t>On</w:t>
      </w:r>
      <w:r w:rsidRPr="005108E4">
        <w:rPr>
          <w:spacing w:val="-11"/>
          <w:sz w:val="24"/>
        </w:rPr>
        <w:t xml:space="preserve"> </w:t>
      </w:r>
      <w:r w:rsidRPr="005108E4">
        <w:rPr>
          <w:sz w:val="24"/>
        </w:rPr>
        <w:t>completing</w:t>
      </w:r>
      <w:r w:rsidRPr="005108E4">
        <w:rPr>
          <w:spacing w:val="-13"/>
          <w:sz w:val="24"/>
        </w:rPr>
        <w:t xml:space="preserve"> </w:t>
      </w:r>
      <w:r w:rsidRPr="005108E4">
        <w:rPr>
          <w:sz w:val="24"/>
        </w:rPr>
        <w:t>the</w:t>
      </w:r>
      <w:r w:rsidRPr="005108E4">
        <w:rPr>
          <w:spacing w:val="-11"/>
          <w:sz w:val="24"/>
        </w:rPr>
        <w:t xml:space="preserve"> </w:t>
      </w:r>
      <w:r w:rsidRPr="005108E4">
        <w:rPr>
          <w:sz w:val="24"/>
        </w:rPr>
        <w:t>Basic</w:t>
      </w:r>
      <w:r w:rsidRPr="005108E4">
        <w:rPr>
          <w:spacing w:val="-12"/>
          <w:sz w:val="24"/>
        </w:rPr>
        <w:t xml:space="preserve"> </w:t>
      </w:r>
      <w:r w:rsidRPr="005108E4">
        <w:rPr>
          <w:sz w:val="24"/>
        </w:rPr>
        <w:t>Core</w:t>
      </w:r>
      <w:r w:rsidRPr="005108E4">
        <w:rPr>
          <w:spacing w:val="-12"/>
          <w:sz w:val="24"/>
        </w:rPr>
        <w:t xml:space="preserve"> </w:t>
      </w:r>
      <w:r w:rsidRPr="005108E4">
        <w:rPr>
          <w:sz w:val="24"/>
        </w:rPr>
        <w:t>Curriculum,</w:t>
      </w:r>
      <w:r w:rsidRPr="005108E4">
        <w:rPr>
          <w:spacing w:val="-10"/>
          <w:sz w:val="24"/>
        </w:rPr>
        <w:t xml:space="preserve"> </w:t>
      </w:r>
      <w:r w:rsidRPr="005108E4">
        <w:rPr>
          <w:sz w:val="24"/>
        </w:rPr>
        <w:t>an</w:t>
      </w:r>
      <w:r w:rsidRPr="005108E4">
        <w:rPr>
          <w:spacing w:val="-13"/>
          <w:sz w:val="24"/>
        </w:rPr>
        <w:t xml:space="preserve"> </w:t>
      </w:r>
      <w:r w:rsidRPr="005108E4">
        <w:rPr>
          <w:sz w:val="24"/>
        </w:rPr>
        <w:t>MTC</w:t>
      </w:r>
      <w:r w:rsidRPr="005108E4">
        <w:rPr>
          <w:spacing w:val="-12"/>
          <w:sz w:val="24"/>
        </w:rPr>
        <w:t xml:space="preserve"> </w:t>
      </w:r>
      <w:r w:rsidRPr="005108E4">
        <w:rPr>
          <w:sz w:val="24"/>
        </w:rPr>
        <w:t>Agent</w:t>
      </w:r>
      <w:r w:rsidRPr="005108E4">
        <w:rPr>
          <w:spacing w:val="-12"/>
          <w:sz w:val="24"/>
        </w:rPr>
        <w:t xml:space="preserve"> </w:t>
      </w:r>
      <w:r w:rsidRPr="005108E4">
        <w:rPr>
          <w:sz w:val="24"/>
        </w:rPr>
        <w:t>is</w:t>
      </w:r>
      <w:r w:rsidRPr="005108E4">
        <w:rPr>
          <w:spacing w:val="-13"/>
          <w:sz w:val="24"/>
        </w:rPr>
        <w:t xml:space="preserve"> </w:t>
      </w:r>
      <w:r w:rsidRPr="005108E4">
        <w:rPr>
          <w:sz w:val="24"/>
        </w:rPr>
        <w:t>eligible</w:t>
      </w:r>
      <w:r w:rsidRPr="005108E4">
        <w:rPr>
          <w:spacing w:val="-13"/>
          <w:sz w:val="24"/>
        </w:rPr>
        <w:t xml:space="preserve"> </w:t>
      </w:r>
      <w:r w:rsidRPr="005108E4">
        <w:rPr>
          <w:sz w:val="24"/>
        </w:rPr>
        <w:t>to</w:t>
      </w:r>
      <w:r w:rsidRPr="005108E4">
        <w:rPr>
          <w:spacing w:val="-11"/>
          <w:sz w:val="24"/>
        </w:rPr>
        <w:t xml:space="preserve"> </w:t>
      </w:r>
      <w:r w:rsidRPr="005108E4">
        <w:rPr>
          <w:sz w:val="24"/>
        </w:rPr>
        <w:t>take</w:t>
      </w:r>
      <w:r w:rsidRPr="005108E4">
        <w:rPr>
          <w:spacing w:val="-12"/>
          <w:sz w:val="24"/>
        </w:rPr>
        <w:t xml:space="preserve"> </w:t>
      </w:r>
      <w:r w:rsidRPr="005108E4">
        <w:rPr>
          <w:sz w:val="24"/>
        </w:rPr>
        <w:t>the Advanced Core</w:t>
      </w:r>
      <w:r w:rsidRPr="005108E4">
        <w:rPr>
          <w:spacing w:val="-4"/>
          <w:sz w:val="24"/>
        </w:rPr>
        <w:t xml:space="preserve"> </w:t>
      </w:r>
      <w:r w:rsidRPr="005108E4">
        <w:rPr>
          <w:sz w:val="24"/>
        </w:rPr>
        <w:t>Curriculum.</w:t>
      </w:r>
    </w:p>
    <w:p w14:paraId="7C7FE724" w14:textId="77777777" w:rsidR="00DA2759" w:rsidRPr="005108E4" w:rsidRDefault="009A7511">
      <w:pPr>
        <w:pStyle w:val="ListParagraph"/>
        <w:numPr>
          <w:ilvl w:val="3"/>
          <w:numId w:val="46"/>
        </w:numPr>
        <w:tabs>
          <w:tab w:val="left" w:pos="2964"/>
        </w:tabs>
        <w:spacing w:line="242" w:lineRule="auto"/>
        <w:ind w:left="2395" w:right="115" w:firstLine="0"/>
        <w:rPr>
          <w:sz w:val="24"/>
        </w:rPr>
      </w:pPr>
      <w:r w:rsidRPr="005108E4">
        <w:rPr>
          <w:sz w:val="24"/>
          <w:u w:val="single"/>
        </w:rPr>
        <w:t>Exception for Administrative Employees</w:t>
      </w:r>
      <w:r w:rsidRPr="005108E4">
        <w:rPr>
          <w:sz w:val="24"/>
        </w:rPr>
        <w:t>. MTC Agents who serve as administrative</w:t>
      </w:r>
      <w:r w:rsidRPr="005108E4">
        <w:rPr>
          <w:spacing w:val="-6"/>
          <w:sz w:val="24"/>
        </w:rPr>
        <w:t xml:space="preserve"> </w:t>
      </w:r>
      <w:r w:rsidRPr="005108E4">
        <w:rPr>
          <w:sz w:val="24"/>
        </w:rPr>
        <w:t>employees</w:t>
      </w:r>
      <w:r w:rsidRPr="005108E4">
        <w:rPr>
          <w:spacing w:val="-4"/>
          <w:sz w:val="24"/>
        </w:rPr>
        <w:t xml:space="preserve"> </w:t>
      </w:r>
      <w:r w:rsidRPr="005108E4">
        <w:rPr>
          <w:sz w:val="24"/>
        </w:rPr>
        <w:t>and</w:t>
      </w:r>
      <w:r w:rsidRPr="005108E4">
        <w:rPr>
          <w:spacing w:val="-5"/>
          <w:sz w:val="24"/>
        </w:rPr>
        <w:t xml:space="preserve"> </w:t>
      </w:r>
      <w:r w:rsidRPr="005108E4">
        <w:rPr>
          <w:sz w:val="24"/>
        </w:rPr>
        <w:t>do</w:t>
      </w:r>
      <w:r w:rsidRPr="005108E4">
        <w:rPr>
          <w:spacing w:val="-5"/>
          <w:sz w:val="24"/>
        </w:rPr>
        <w:t xml:space="preserve"> </w:t>
      </w:r>
      <w:r w:rsidRPr="005108E4">
        <w:rPr>
          <w:sz w:val="24"/>
        </w:rPr>
        <w:t>not</w:t>
      </w:r>
      <w:r w:rsidRPr="005108E4">
        <w:rPr>
          <w:spacing w:val="-3"/>
          <w:sz w:val="24"/>
        </w:rPr>
        <w:t xml:space="preserve"> </w:t>
      </w:r>
      <w:r w:rsidRPr="005108E4">
        <w:rPr>
          <w:sz w:val="24"/>
        </w:rPr>
        <w:t>handle</w:t>
      </w:r>
      <w:r w:rsidRPr="005108E4">
        <w:rPr>
          <w:spacing w:val="-6"/>
          <w:sz w:val="24"/>
        </w:rPr>
        <w:t xml:space="preserve"> </w:t>
      </w:r>
      <w:r w:rsidRPr="005108E4">
        <w:rPr>
          <w:sz w:val="24"/>
        </w:rPr>
        <w:t>or</w:t>
      </w:r>
      <w:r w:rsidRPr="005108E4">
        <w:rPr>
          <w:spacing w:val="-5"/>
          <w:sz w:val="24"/>
        </w:rPr>
        <w:t xml:space="preserve"> </w:t>
      </w:r>
      <w:r w:rsidRPr="005108E4">
        <w:rPr>
          <w:sz w:val="24"/>
        </w:rPr>
        <w:t>sell</w:t>
      </w:r>
      <w:r w:rsidRPr="005108E4">
        <w:rPr>
          <w:spacing w:val="-2"/>
          <w:sz w:val="24"/>
        </w:rPr>
        <w:t xml:space="preserve"> </w:t>
      </w:r>
      <w:r w:rsidRPr="005108E4">
        <w:rPr>
          <w:sz w:val="24"/>
        </w:rPr>
        <w:t>Marijuana</w:t>
      </w:r>
      <w:r w:rsidRPr="005108E4">
        <w:rPr>
          <w:spacing w:val="-3"/>
          <w:sz w:val="24"/>
        </w:rPr>
        <w:t xml:space="preserve"> </w:t>
      </w:r>
      <w:r w:rsidRPr="005108E4">
        <w:rPr>
          <w:sz w:val="24"/>
        </w:rPr>
        <w:t>are</w:t>
      </w:r>
      <w:r w:rsidRPr="005108E4">
        <w:rPr>
          <w:spacing w:val="-3"/>
          <w:sz w:val="24"/>
        </w:rPr>
        <w:t xml:space="preserve"> </w:t>
      </w:r>
      <w:r w:rsidRPr="005108E4">
        <w:rPr>
          <w:sz w:val="24"/>
        </w:rPr>
        <w:t>exempt</w:t>
      </w:r>
      <w:r w:rsidRPr="005108E4">
        <w:rPr>
          <w:spacing w:val="-2"/>
          <w:sz w:val="24"/>
        </w:rPr>
        <w:t xml:space="preserve"> </w:t>
      </w:r>
      <w:r w:rsidRPr="005108E4">
        <w:rPr>
          <w:sz w:val="24"/>
        </w:rPr>
        <w:t>from</w:t>
      </w:r>
      <w:r w:rsidRPr="005108E4">
        <w:rPr>
          <w:spacing w:val="-4"/>
          <w:sz w:val="24"/>
        </w:rPr>
        <w:t xml:space="preserve"> </w:t>
      </w:r>
      <w:r w:rsidRPr="005108E4">
        <w:rPr>
          <w:sz w:val="24"/>
        </w:rPr>
        <w:t>the four-hour</w:t>
      </w:r>
      <w:r w:rsidRPr="005108E4">
        <w:rPr>
          <w:spacing w:val="-4"/>
          <w:sz w:val="24"/>
        </w:rPr>
        <w:t xml:space="preserve"> </w:t>
      </w:r>
      <w:r w:rsidRPr="005108E4">
        <w:rPr>
          <w:sz w:val="24"/>
        </w:rPr>
        <w:t>RVT</w:t>
      </w:r>
      <w:r w:rsidRPr="005108E4">
        <w:rPr>
          <w:spacing w:val="-3"/>
          <w:sz w:val="24"/>
        </w:rPr>
        <w:t xml:space="preserve"> </w:t>
      </w:r>
      <w:r w:rsidRPr="005108E4">
        <w:rPr>
          <w:sz w:val="24"/>
        </w:rPr>
        <w:t>requirement</w:t>
      </w:r>
      <w:r w:rsidRPr="005108E4">
        <w:rPr>
          <w:spacing w:val="-2"/>
          <w:sz w:val="24"/>
        </w:rPr>
        <w:t xml:space="preserve"> </w:t>
      </w:r>
      <w:r w:rsidRPr="005108E4">
        <w:rPr>
          <w:sz w:val="24"/>
        </w:rPr>
        <w:t>but</w:t>
      </w:r>
      <w:r w:rsidRPr="005108E4">
        <w:rPr>
          <w:spacing w:val="-3"/>
          <w:sz w:val="24"/>
        </w:rPr>
        <w:t xml:space="preserve"> </w:t>
      </w:r>
      <w:r w:rsidRPr="005108E4">
        <w:rPr>
          <w:sz w:val="24"/>
        </w:rPr>
        <w:t>may</w:t>
      </w:r>
      <w:r w:rsidRPr="005108E4">
        <w:rPr>
          <w:spacing w:val="-12"/>
          <w:sz w:val="24"/>
        </w:rPr>
        <w:t xml:space="preserve"> </w:t>
      </w:r>
      <w:r w:rsidRPr="005108E4">
        <w:rPr>
          <w:sz w:val="24"/>
        </w:rPr>
        <w:t>take</w:t>
      </w:r>
      <w:r w:rsidRPr="005108E4">
        <w:rPr>
          <w:spacing w:val="-6"/>
          <w:sz w:val="24"/>
        </w:rPr>
        <w:t xml:space="preserve"> </w:t>
      </w:r>
      <w:r w:rsidRPr="005108E4">
        <w:rPr>
          <w:sz w:val="24"/>
        </w:rPr>
        <w:t>a</w:t>
      </w:r>
      <w:r w:rsidRPr="005108E4">
        <w:rPr>
          <w:spacing w:val="-6"/>
          <w:sz w:val="24"/>
        </w:rPr>
        <w:t xml:space="preserve"> </w:t>
      </w:r>
      <w:r w:rsidRPr="005108E4">
        <w:rPr>
          <w:sz w:val="24"/>
        </w:rPr>
        <w:t>Responsible</w:t>
      </w:r>
      <w:r w:rsidRPr="005108E4">
        <w:rPr>
          <w:spacing w:val="-4"/>
          <w:sz w:val="24"/>
        </w:rPr>
        <w:t xml:space="preserve"> </w:t>
      </w:r>
      <w:r w:rsidRPr="005108E4">
        <w:rPr>
          <w:sz w:val="24"/>
        </w:rPr>
        <w:t>Vendor</w:t>
      </w:r>
      <w:r w:rsidRPr="005108E4">
        <w:rPr>
          <w:spacing w:val="-3"/>
          <w:sz w:val="24"/>
        </w:rPr>
        <w:t xml:space="preserve"> </w:t>
      </w:r>
      <w:r w:rsidRPr="005108E4">
        <w:rPr>
          <w:sz w:val="24"/>
        </w:rPr>
        <w:t>Training</w:t>
      </w:r>
      <w:r w:rsidRPr="005108E4">
        <w:rPr>
          <w:spacing w:val="-5"/>
          <w:sz w:val="24"/>
        </w:rPr>
        <w:t xml:space="preserve"> </w:t>
      </w:r>
      <w:r w:rsidRPr="005108E4">
        <w:rPr>
          <w:sz w:val="24"/>
        </w:rPr>
        <w:t>Program course on a voluntary basis as part of fulfilling the eight-hour total training requirement.</w:t>
      </w:r>
    </w:p>
    <w:p w14:paraId="51D33874" w14:textId="77777777" w:rsidR="00DA2759" w:rsidRPr="005108E4" w:rsidRDefault="009A7511">
      <w:pPr>
        <w:pStyle w:val="ListParagraph"/>
        <w:numPr>
          <w:ilvl w:val="2"/>
          <w:numId w:val="46"/>
        </w:numPr>
        <w:tabs>
          <w:tab w:val="left" w:pos="2352"/>
        </w:tabs>
        <w:spacing w:before="1" w:line="242" w:lineRule="auto"/>
        <w:ind w:right="116" w:firstLine="0"/>
        <w:rPr>
          <w:sz w:val="24"/>
        </w:rPr>
      </w:pPr>
      <w:r w:rsidRPr="005108E4">
        <w:rPr>
          <w:sz w:val="24"/>
        </w:rPr>
        <w:t>Once</w:t>
      </w:r>
      <w:r w:rsidRPr="005108E4">
        <w:rPr>
          <w:spacing w:val="-20"/>
          <w:sz w:val="24"/>
        </w:rPr>
        <w:t xml:space="preserve"> </w:t>
      </w:r>
      <w:r w:rsidRPr="005108E4">
        <w:rPr>
          <w:sz w:val="24"/>
        </w:rPr>
        <w:t>an</w:t>
      </w:r>
      <w:r w:rsidRPr="005108E4">
        <w:rPr>
          <w:spacing w:val="-19"/>
          <w:sz w:val="24"/>
        </w:rPr>
        <w:t xml:space="preserve"> </w:t>
      </w:r>
      <w:r w:rsidRPr="005108E4">
        <w:rPr>
          <w:sz w:val="24"/>
        </w:rPr>
        <w:t>MTC</w:t>
      </w:r>
      <w:r w:rsidRPr="005108E4">
        <w:rPr>
          <w:spacing w:val="-18"/>
          <w:sz w:val="24"/>
        </w:rPr>
        <w:t xml:space="preserve"> </w:t>
      </w:r>
      <w:r w:rsidRPr="005108E4">
        <w:rPr>
          <w:sz w:val="24"/>
        </w:rPr>
        <w:t>is</w:t>
      </w:r>
      <w:r w:rsidRPr="005108E4">
        <w:rPr>
          <w:spacing w:val="-19"/>
          <w:sz w:val="24"/>
        </w:rPr>
        <w:t xml:space="preserve"> </w:t>
      </w:r>
      <w:r w:rsidRPr="005108E4">
        <w:rPr>
          <w:sz w:val="24"/>
        </w:rPr>
        <w:t>designated</w:t>
      </w:r>
      <w:r w:rsidRPr="005108E4">
        <w:rPr>
          <w:spacing w:val="-19"/>
          <w:sz w:val="24"/>
        </w:rPr>
        <w:t xml:space="preserve"> </w:t>
      </w:r>
      <w:r w:rsidRPr="005108E4">
        <w:rPr>
          <w:sz w:val="24"/>
        </w:rPr>
        <w:t>a</w:t>
      </w:r>
      <w:r w:rsidRPr="005108E4">
        <w:rPr>
          <w:spacing w:val="-19"/>
          <w:sz w:val="24"/>
        </w:rPr>
        <w:t xml:space="preserve"> </w:t>
      </w:r>
      <w:r w:rsidRPr="005108E4">
        <w:rPr>
          <w:sz w:val="24"/>
        </w:rPr>
        <w:t>Responsible</w:t>
      </w:r>
      <w:r w:rsidRPr="005108E4">
        <w:rPr>
          <w:spacing w:val="-22"/>
          <w:sz w:val="24"/>
        </w:rPr>
        <w:t xml:space="preserve"> </w:t>
      </w:r>
      <w:r w:rsidRPr="005108E4">
        <w:rPr>
          <w:sz w:val="24"/>
        </w:rPr>
        <w:t>Vendor,</w:t>
      </w:r>
      <w:r w:rsidRPr="005108E4">
        <w:rPr>
          <w:spacing w:val="-21"/>
          <w:sz w:val="24"/>
        </w:rPr>
        <w:t xml:space="preserve"> </w:t>
      </w:r>
      <w:r w:rsidRPr="005108E4">
        <w:rPr>
          <w:sz w:val="24"/>
        </w:rPr>
        <w:t>all</w:t>
      </w:r>
      <w:r w:rsidRPr="005108E4">
        <w:rPr>
          <w:spacing w:val="-20"/>
          <w:sz w:val="24"/>
        </w:rPr>
        <w:t xml:space="preserve"> </w:t>
      </w:r>
      <w:r w:rsidRPr="005108E4">
        <w:rPr>
          <w:sz w:val="24"/>
        </w:rPr>
        <w:t>MTC</w:t>
      </w:r>
      <w:r w:rsidRPr="005108E4">
        <w:rPr>
          <w:spacing w:val="-21"/>
          <w:sz w:val="24"/>
        </w:rPr>
        <w:t xml:space="preserve"> </w:t>
      </w:r>
      <w:r w:rsidRPr="005108E4">
        <w:rPr>
          <w:sz w:val="24"/>
        </w:rPr>
        <w:t>Agents</w:t>
      </w:r>
      <w:r w:rsidRPr="005108E4">
        <w:rPr>
          <w:spacing w:val="-21"/>
          <w:sz w:val="24"/>
        </w:rPr>
        <w:t xml:space="preserve"> </w:t>
      </w:r>
      <w:r w:rsidRPr="005108E4">
        <w:rPr>
          <w:sz w:val="24"/>
        </w:rPr>
        <w:t>employed</w:t>
      </w:r>
      <w:r w:rsidRPr="005108E4">
        <w:rPr>
          <w:spacing w:val="-20"/>
          <w:sz w:val="24"/>
        </w:rPr>
        <w:t xml:space="preserve"> </w:t>
      </w:r>
      <w:r w:rsidRPr="005108E4">
        <w:rPr>
          <w:sz w:val="24"/>
        </w:rPr>
        <w:t>by</w:t>
      </w:r>
      <w:r w:rsidRPr="005108E4">
        <w:rPr>
          <w:spacing w:val="-28"/>
          <w:sz w:val="24"/>
        </w:rPr>
        <w:t xml:space="preserve"> </w:t>
      </w:r>
      <w:r w:rsidRPr="005108E4">
        <w:rPr>
          <w:sz w:val="24"/>
        </w:rPr>
        <w:t xml:space="preserve">the MTC that are involved in the handling or sale of Marijuana for medical use shall successfully complete the Basic Core Curriculum within 90 </w:t>
      </w:r>
      <w:r w:rsidRPr="005108E4">
        <w:rPr>
          <w:spacing w:val="-3"/>
          <w:sz w:val="24"/>
        </w:rPr>
        <w:t xml:space="preserve">days </w:t>
      </w:r>
      <w:r w:rsidRPr="005108E4">
        <w:rPr>
          <w:sz w:val="24"/>
        </w:rPr>
        <w:t>of</w:t>
      </w:r>
      <w:r w:rsidRPr="005108E4">
        <w:rPr>
          <w:spacing w:val="-26"/>
          <w:sz w:val="24"/>
        </w:rPr>
        <w:t xml:space="preserve"> </w:t>
      </w:r>
      <w:r w:rsidRPr="005108E4">
        <w:rPr>
          <w:sz w:val="24"/>
        </w:rPr>
        <w:t>hire.</w:t>
      </w:r>
    </w:p>
    <w:p w14:paraId="2F299508" w14:textId="77777777" w:rsidR="00DA2759" w:rsidRPr="005108E4" w:rsidRDefault="009A7511">
      <w:pPr>
        <w:pStyle w:val="ListParagraph"/>
        <w:numPr>
          <w:ilvl w:val="2"/>
          <w:numId w:val="46"/>
        </w:numPr>
        <w:tabs>
          <w:tab w:val="left" w:pos="2525"/>
        </w:tabs>
        <w:spacing w:before="2" w:line="242" w:lineRule="auto"/>
        <w:ind w:right="118" w:firstLine="0"/>
        <w:rPr>
          <w:sz w:val="24"/>
        </w:rPr>
      </w:pPr>
      <w:r w:rsidRPr="005108E4">
        <w:rPr>
          <w:sz w:val="24"/>
        </w:rPr>
        <w:t>After successful completion of the Basic Core Curriculum, each MTC Agent involved</w:t>
      </w:r>
      <w:r w:rsidRPr="005108E4">
        <w:rPr>
          <w:spacing w:val="-6"/>
          <w:sz w:val="24"/>
        </w:rPr>
        <w:t xml:space="preserve"> </w:t>
      </w:r>
      <w:r w:rsidRPr="005108E4">
        <w:rPr>
          <w:sz w:val="24"/>
        </w:rPr>
        <w:t>in</w:t>
      </w:r>
      <w:r w:rsidRPr="005108E4">
        <w:rPr>
          <w:spacing w:val="-6"/>
          <w:sz w:val="24"/>
        </w:rPr>
        <w:t xml:space="preserve"> </w:t>
      </w:r>
      <w:r w:rsidRPr="005108E4">
        <w:rPr>
          <w:sz w:val="24"/>
        </w:rPr>
        <w:t>the</w:t>
      </w:r>
      <w:r w:rsidRPr="005108E4">
        <w:rPr>
          <w:spacing w:val="-7"/>
          <w:sz w:val="24"/>
        </w:rPr>
        <w:t xml:space="preserve"> </w:t>
      </w:r>
      <w:r w:rsidRPr="005108E4">
        <w:rPr>
          <w:sz w:val="24"/>
        </w:rPr>
        <w:t>handling</w:t>
      </w:r>
      <w:r w:rsidRPr="005108E4">
        <w:rPr>
          <w:spacing w:val="-8"/>
          <w:sz w:val="24"/>
        </w:rPr>
        <w:t xml:space="preserve"> </w:t>
      </w:r>
      <w:r w:rsidRPr="005108E4">
        <w:rPr>
          <w:sz w:val="24"/>
        </w:rPr>
        <w:t>or</w:t>
      </w:r>
      <w:r w:rsidRPr="005108E4">
        <w:rPr>
          <w:spacing w:val="-7"/>
          <w:sz w:val="24"/>
        </w:rPr>
        <w:t xml:space="preserve"> </w:t>
      </w:r>
      <w:r w:rsidRPr="005108E4">
        <w:rPr>
          <w:sz w:val="24"/>
        </w:rPr>
        <w:t>sale</w:t>
      </w:r>
      <w:r w:rsidRPr="005108E4">
        <w:rPr>
          <w:spacing w:val="-7"/>
          <w:sz w:val="24"/>
        </w:rPr>
        <w:t xml:space="preserve"> </w:t>
      </w:r>
      <w:r w:rsidRPr="005108E4">
        <w:rPr>
          <w:sz w:val="24"/>
        </w:rPr>
        <w:t>of</w:t>
      </w:r>
      <w:r w:rsidRPr="005108E4">
        <w:rPr>
          <w:spacing w:val="-7"/>
          <w:sz w:val="24"/>
        </w:rPr>
        <w:t xml:space="preserve"> </w:t>
      </w:r>
      <w:r w:rsidRPr="005108E4">
        <w:rPr>
          <w:sz w:val="24"/>
        </w:rPr>
        <w:t>Marijuana</w:t>
      </w:r>
      <w:r w:rsidRPr="005108E4">
        <w:rPr>
          <w:spacing w:val="-7"/>
          <w:sz w:val="24"/>
        </w:rPr>
        <w:t xml:space="preserve"> </w:t>
      </w:r>
      <w:r w:rsidRPr="005108E4">
        <w:rPr>
          <w:sz w:val="24"/>
        </w:rPr>
        <w:t>for</w:t>
      </w:r>
      <w:r w:rsidRPr="005108E4">
        <w:rPr>
          <w:spacing w:val="-6"/>
          <w:sz w:val="24"/>
        </w:rPr>
        <w:t xml:space="preserve"> </w:t>
      </w:r>
      <w:r w:rsidRPr="005108E4">
        <w:rPr>
          <w:sz w:val="24"/>
        </w:rPr>
        <w:t>medical</w:t>
      </w:r>
      <w:r w:rsidRPr="005108E4">
        <w:rPr>
          <w:spacing w:val="-5"/>
          <w:sz w:val="24"/>
        </w:rPr>
        <w:t xml:space="preserve"> </w:t>
      </w:r>
      <w:r w:rsidRPr="005108E4">
        <w:rPr>
          <w:sz w:val="24"/>
        </w:rPr>
        <w:t>use</w:t>
      </w:r>
      <w:r w:rsidRPr="005108E4">
        <w:rPr>
          <w:spacing w:val="-7"/>
          <w:sz w:val="24"/>
        </w:rPr>
        <w:t xml:space="preserve"> </w:t>
      </w:r>
      <w:r w:rsidRPr="005108E4">
        <w:rPr>
          <w:sz w:val="24"/>
        </w:rPr>
        <w:t>shall</w:t>
      </w:r>
      <w:r w:rsidRPr="005108E4">
        <w:rPr>
          <w:spacing w:val="-5"/>
          <w:sz w:val="24"/>
        </w:rPr>
        <w:t xml:space="preserve"> </w:t>
      </w:r>
      <w:r w:rsidRPr="005108E4">
        <w:rPr>
          <w:sz w:val="24"/>
        </w:rPr>
        <w:t>fulfill</w:t>
      </w:r>
      <w:r w:rsidRPr="005108E4">
        <w:rPr>
          <w:spacing w:val="-5"/>
          <w:sz w:val="24"/>
        </w:rPr>
        <w:t xml:space="preserve"> </w:t>
      </w:r>
      <w:r w:rsidRPr="005108E4">
        <w:rPr>
          <w:sz w:val="24"/>
        </w:rPr>
        <w:t>the</w:t>
      </w:r>
      <w:r w:rsidRPr="005108E4">
        <w:rPr>
          <w:spacing w:val="-7"/>
          <w:sz w:val="24"/>
        </w:rPr>
        <w:t xml:space="preserve"> </w:t>
      </w:r>
      <w:r w:rsidRPr="005108E4">
        <w:rPr>
          <w:sz w:val="24"/>
        </w:rPr>
        <w:t xml:space="preserve">four-hour RVT requirement every </w:t>
      </w:r>
      <w:r w:rsidRPr="005108E4">
        <w:rPr>
          <w:spacing w:val="-3"/>
          <w:sz w:val="24"/>
        </w:rPr>
        <w:t xml:space="preserve">year </w:t>
      </w:r>
      <w:r w:rsidRPr="005108E4">
        <w:rPr>
          <w:sz w:val="24"/>
        </w:rPr>
        <w:t xml:space="preserve">thereafter for the MTC to maintain designation as a </w:t>
      </w:r>
      <w:r w:rsidRPr="005108E4">
        <w:rPr>
          <w:sz w:val="24"/>
        </w:rPr>
        <w:lastRenderedPageBreak/>
        <w:t>Responsible Vendor. Failure to maintain Responsible Vendor status is grounds for action by the</w:t>
      </w:r>
      <w:r w:rsidRPr="005108E4">
        <w:rPr>
          <w:spacing w:val="-12"/>
          <w:sz w:val="24"/>
        </w:rPr>
        <w:t xml:space="preserve"> </w:t>
      </w:r>
      <w:r w:rsidRPr="005108E4">
        <w:rPr>
          <w:sz w:val="24"/>
        </w:rPr>
        <w:t>Commission.</w:t>
      </w:r>
    </w:p>
    <w:p w14:paraId="6947140B" w14:textId="77777777" w:rsidR="00DA2759" w:rsidRPr="005108E4" w:rsidRDefault="009A7511">
      <w:pPr>
        <w:pStyle w:val="ListParagraph"/>
        <w:numPr>
          <w:ilvl w:val="2"/>
          <w:numId w:val="46"/>
        </w:numPr>
        <w:tabs>
          <w:tab w:val="left" w:pos="2396"/>
        </w:tabs>
        <w:spacing w:before="5"/>
        <w:ind w:left="2395" w:hanging="361"/>
        <w:rPr>
          <w:sz w:val="24"/>
        </w:rPr>
      </w:pPr>
      <w:r w:rsidRPr="005108E4">
        <w:rPr>
          <w:sz w:val="24"/>
          <w:u w:val="single"/>
        </w:rPr>
        <w:t>Responsible Vendor Trainer</w:t>
      </w:r>
      <w:r w:rsidRPr="005108E4">
        <w:rPr>
          <w:spacing w:val="-6"/>
          <w:sz w:val="24"/>
          <w:u w:val="single"/>
        </w:rPr>
        <w:t xml:space="preserve"> </w:t>
      </w:r>
      <w:r w:rsidRPr="005108E4">
        <w:rPr>
          <w:sz w:val="24"/>
          <w:u w:val="single"/>
        </w:rPr>
        <w:t>Certification</w:t>
      </w:r>
      <w:r w:rsidRPr="005108E4">
        <w:rPr>
          <w:sz w:val="24"/>
        </w:rPr>
        <w:t>.</w:t>
      </w:r>
    </w:p>
    <w:p w14:paraId="66D8D66A" w14:textId="77777777" w:rsidR="00DA2759" w:rsidRPr="005108E4" w:rsidRDefault="009A7511">
      <w:pPr>
        <w:pStyle w:val="ListParagraph"/>
        <w:numPr>
          <w:ilvl w:val="3"/>
          <w:numId w:val="46"/>
        </w:numPr>
        <w:tabs>
          <w:tab w:val="left" w:pos="2806"/>
        </w:tabs>
        <w:spacing w:before="3" w:line="244" w:lineRule="auto"/>
        <w:ind w:left="2395" w:right="116" w:firstLine="0"/>
        <w:rPr>
          <w:sz w:val="24"/>
        </w:rPr>
      </w:pPr>
      <w:r w:rsidRPr="005108E4">
        <w:rPr>
          <w:sz w:val="24"/>
        </w:rPr>
        <w:t>No owner, manager or employee of a Responsible Vendor Trainer may be a Person or Entity Having Direct or Indirect Ownership or Control of an</w:t>
      </w:r>
      <w:r w:rsidRPr="005108E4">
        <w:rPr>
          <w:spacing w:val="-42"/>
          <w:sz w:val="24"/>
        </w:rPr>
        <w:t xml:space="preserve"> </w:t>
      </w:r>
      <w:r w:rsidRPr="005108E4">
        <w:rPr>
          <w:sz w:val="24"/>
        </w:rPr>
        <w:t>MTC.</w:t>
      </w:r>
    </w:p>
    <w:p w14:paraId="58642E73" w14:textId="2CF85B98" w:rsidR="00DA2759" w:rsidRPr="005108E4" w:rsidRDefault="009A7511" w:rsidP="00E077D0">
      <w:pPr>
        <w:pStyle w:val="ListParagraph"/>
        <w:numPr>
          <w:ilvl w:val="3"/>
          <w:numId w:val="46"/>
        </w:numPr>
        <w:tabs>
          <w:tab w:val="left" w:pos="2907"/>
        </w:tabs>
        <w:spacing w:line="242" w:lineRule="auto"/>
        <w:ind w:left="2395" w:right="115" w:firstLine="0"/>
      </w:pPr>
      <w:r w:rsidRPr="005108E4">
        <w:rPr>
          <w:sz w:val="24"/>
        </w:rPr>
        <w:t xml:space="preserve">Responsible Vendor Trainers shall submit their program materials to the Commission prior to offering courses, every two </w:t>
      </w:r>
      <w:r w:rsidRPr="005108E4">
        <w:rPr>
          <w:spacing w:val="-3"/>
          <w:sz w:val="24"/>
        </w:rPr>
        <w:t xml:space="preserve">years </w:t>
      </w:r>
      <w:r w:rsidRPr="005108E4">
        <w:rPr>
          <w:sz w:val="24"/>
        </w:rPr>
        <w:t>following for Commission certification of the Responsible Vendor Trainer and Responsible Vendor Training Program</w:t>
      </w:r>
      <w:r w:rsidRPr="005108E4">
        <w:rPr>
          <w:spacing w:val="-4"/>
          <w:sz w:val="24"/>
        </w:rPr>
        <w:t xml:space="preserve"> </w:t>
      </w:r>
      <w:r w:rsidRPr="005108E4">
        <w:rPr>
          <w:sz w:val="24"/>
        </w:rPr>
        <w:t>curriculum,</w:t>
      </w:r>
      <w:r w:rsidRPr="005108E4">
        <w:rPr>
          <w:spacing w:val="-5"/>
          <w:sz w:val="24"/>
        </w:rPr>
        <w:t xml:space="preserve"> </w:t>
      </w:r>
      <w:r w:rsidRPr="005108E4">
        <w:rPr>
          <w:sz w:val="24"/>
        </w:rPr>
        <w:t>and</w:t>
      </w:r>
      <w:r w:rsidRPr="005108E4">
        <w:rPr>
          <w:spacing w:val="-4"/>
          <w:sz w:val="24"/>
        </w:rPr>
        <w:t xml:space="preserve"> </w:t>
      </w:r>
      <w:r w:rsidRPr="005108E4">
        <w:rPr>
          <w:sz w:val="24"/>
        </w:rPr>
        <w:t>on</w:t>
      </w:r>
      <w:r w:rsidRPr="005108E4">
        <w:rPr>
          <w:spacing w:val="-7"/>
          <w:sz w:val="24"/>
        </w:rPr>
        <w:t xml:space="preserve"> </w:t>
      </w:r>
      <w:r w:rsidRPr="005108E4">
        <w:rPr>
          <w:sz w:val="24"/>
        </w:rPr>
        <w:t>request.</w:t>
      </w:r>
      <w:r w:rsidRPr="005108E4">
        <w:rPr>
          <w:spacing w:val="-6"/>
          <w:sz w:val="24"/>
        </w:rPr>
        <w:t xml:space="preserve"> </w:t>
      </w:r>
      <w:r w:rsidRPr="005108E4">
        <w:rPr>
          <w:sz w:val="24"/>
        </w:rPr>
        <w:t>The</w:t>
      </w:r>
      <w:r w:rsidRPr="005108E4">
        <w:rPr>
          <w:spacing w:val="-8"/>
          <w:sz w:val="24"/>
        </w:rPr>
        <w:t xml:space="preserve"> </w:t>
      </w:r>
      <w:r w:rsidRPr="005108E4">
        <w:rPr>
          <w:sz w:val="24"/>
        </w:rPr>
        <w:t>process</w:t>
      </w:r>
      <w:r w:rsidRPr="005108E4">
        <w:rPr>
          <w:spacing w:val="-6"/>
          <w:sz w:val="24"/>
        </w:rPr>
        <w:t xml:space="preserve"> </w:t>
      </w:r>
      <w:r w:rsidRPr="005108E4">
        <w:rPr>
          <w:sz w:val="24"/>
        </w:rPr>
        <w:t>for</w:t>
      </w:r>
      <w:r w:rsidRPr="005108E4">
        <w:rPr>
          <w:spacing w:val="-5"/>
          <w:sz w:val="24"/>
        </w:rPr>
        <w:t xml:space="preserve"> </w:t>
      </w:r>
      <w:r w:rsidRPr="005108E4">
        <w:rPr>
          <w:sz w:val="24"/>
        </w:rPr>
        <w:t>certification</w:t>
      </w:r>
      <w:r w:rsidRPr="005108E4">
        <w:rPr>
          <w:spacing w:val="-5"/>
          <w:sz w:val="24"/>
        </w:rPr>
        <w:t xml:space="preserve"> </w:t>
      </w:r>
      <w:r w:rsidRPr="005108E4">
        <w:rPr>
          <w:sz w:val="24"/>
        </w:rPr>
        <w:t>will</w:t>
      </w:r>
      <w:r w:rsidRPr="005108E4">
        <w:rPr>
          <w:spacing w:val="-3"/>
          <w:sz w:val="24"/>
        </w:rPr>
        <w:t xml:space="preserve"> </w:t>
      </w:r>
      <w:r w:rsidRPr="005108E4">
        <w:rPr>
          <w:sz w:val="24"/>
        </w:rPr>
        <w:t>be</w:t>
      </w:r>
      <w:r w:rsidRPr="005108E4">
        <w:rPr>
          <w:spacing w:val="-6"/>
          <w:sz w:val="24"/>
        </w:rPr>
        <w:t xml:space="preserve"> </w:t>
      </w:r>
      <w:r w:rsidRPr="005108E4">
        <w:rPr>
          <w:sz w:val="24"/>
        </w:rPr>
        <w:t>in</w:t>
      </w:r>
      <w:r w:rsidRPr="005108E4">
        <w:rPr>
          <w:spacing w:val="-4"/>
          <w:sz w:val="24"/>
        </w:rPr>
        <w:t xml:space="preserve"> </w:t>
      </w:r>
      <w:r w:rsidRPr="005108E4">
        <w:rPr>
          <w:sz w:val="24"/>
        </w:rPr>
        <w:t>a</w:t>
      </w:r>
      <w:r w:rsidRPr="005108E4">
        <w:rPr>
          <w:spacing w:val="-6"/>
          <w:sz w:val="24"/>
        </w:rPr>
        <w:t xml:space="preserve"> </w:t>
      </w:r>
      <w:r w:rsidRPr="005108E4">
        <w:rPr>
          <w:sz w:val="24"/>
        </w:rPr>
        <w:t>form and manner determined by the</w:t>
      </w:r>
      <w:r w:rsidRPr="005108E4">
        <w:rPr>
          <w:spacing w:val="-15"/>
          <w:sz w:val="24"/>
        </w:rPr>
        <w:t xml:space="preserve"> </w:t>
      </w:r>
      <w:r w:rsidRPr="005108E4">
        <w:rPr>
          <w:sz w:val="24"/>
        </w:rPr>
        <w:t>Commission.</w:t>
      </w:r>
    </w:p>
    <w:p w14:paraId="1656CCE5" w14:textId="77777777" w:rsidR="00DA2759" w:rsidRPr="005108E4" w:rsidRDefault="009A7511">
      <w:pPr>
        <w:pStyle w:val="ListParagraph"/>
        <w:numPr>
          <w:ilvl w:val="3"/>
          <w:numId w:val="46"/>
        </w:numPr>
        <w:tabs>
          <w:tab w:val="left" w:pos="2705"/>
        </w:tabs>
        <w:spacing w:line="242" w:lineRule="auto"/>
        <w:ind w:left="2395" w:right="118" w:firstLine="0"/>
        <w:rPr>
          <w:sz w:val="24"/>
        </w:rPr>
      </w:pPr>
      <w:r w:rsidRPr="005108E4">
        <w:rPr>
          <w:sz w:val="24"/>
        </w:rPr>
        <w:t>Responsible</w:t>
      </w:r>
      <w:r w:rsidRPr="005108E4">
        <w:rPr>
          <w:spacing w:val="-18"/>
          <w:sz w:val="24"/>
        </w:rPr>
        <w:t xml:space="preserve"> </w:t>
      </w:r>
      <w:r w:rsidRPr="005108E4">
        <w:rPr>
          <w:sz w:val="24"/>
        </w:rPr>
        <w:t>Vendor</w:t>
      </w:r>
      <w:r w:rsidRPr="005108E4">
        <w:rPr>
          <w:spacing w:val="-17"/>
          <w:sz w:val="24"/>
        </w:rPr>
        <w:t xml:space="preserve"> </w:t>
      </w:r>
      <w:r w:rsidRPr="005108E4">
        <w:rPr>
          <w:sz w:val="24"/>
        </w:rPr>
        <w:t>Training</w:t>
      </w:r>
      <w:r w:rsidRPr="005108E4">
        <w:rPr>
          <w:spacing w:val="-19"/>
          <w:sz w:val="24"/>
        </w:rPr>
        <w:t xml:space="preserve"> </w:t>
      </w:r>
      <w:r w:rsidRPr="005108E4">
        <w:rPr>
          <w:sz w:val="24"/>
        </w:rPr>
        <w:t>Program</w:t>
      </w:r>
      <w:r w:rsidRPr="005108E4">
        <w:rPr>
          <w:spacing w:val="-16"/>
          <w:sz w:val="24"/>
        </w:rPr>
        <w:t xml:space="preserve"> </w:t>
      </w:r>
      <w:r w:rsidRPr="005108E4">
        <w:rPr>
          <w:sz w:val="24"/>
        </w:rPr>
        <w:t>courses</w:t>
      </w:r>
      <w:r w:rsidRPr="005108E4">
        <w:rPr>
          <w:spacing w:val="-16"/>
          <w:sz w:val="24"/>
        </w:rPr>
        <w:t xml:space="preserve"> </w:t>
      </w:r>
      <w:r w:rsidRPr="005108E4">
        <w:rPr>
          <w:sz w:val="24"/>
        </w:rPr>
        <w:t>shall</w:t>
      </w:r>
      <w:r w:rsidRPr="005108E4">
        <w:rPr>
          <w:spacing w:val="-16"/>
          <w:sz w:val="24"/>
        </w:rPr>
        <w:t xml:space="preserve"> </w:t>
      </w:r>
      <w:r w:rsidRPr="005108E4">
        <w:rPr>
          <w:sz w:val="24"/>
        </w:rPr>
        <w:t>consist</w:t>
      </w:r>
      <w:r w:rsidRPr="005108E4">
        <w:rPr>
          <w:spacing w:val="-16"/>
          <w:sz w:val="24"/>
        </w:rPr>
        <w:t xml:space="preserve"> </w:t>
      </w:r>
      <w:r w:rsidRPr="005108E4">
        <w:rPr>
          <w:sz w:val="24"/>
        </w:rPr>
        <w:t>of</w:t>
      </w:r>
      <w:r w:rsidRPr="005108E4">
        <w:rPr>
          <w:spacing w:val="-15"/>
          <w:sz w:val="24"/>
        </w:rPr>
        <w:t xml:space="preserve"> </w:t>
      </w:r>
      <w:r w:rsidRPr="005108E4">
        <w:rPr>
          <w:sz w:val="24"/>
        </w:rPr>
        <w:t>at</w:t>
      </w:r>
      <w:r w:rsidRPr="005108E4">
        <w:rPr>
          <w:spacing w:val="-14"/>
          <w:sz w:val="24"/>
        </w:rPr>
        <w:t xml:space="preserve"> </w:t>
      </w:r>
      <w:r w:rsidRPr="005108E4">
        <w:rPr>
          <w:sz w:val="24"/>
        </w:rPr>
        <w:t>least</w:t>
      </w:r>
      <w:r w:rsidRPr="005108E4">
        <w:rPr>
          <w:spacing w:val="-14"/>
          <w:sz w:val="24"/>
        </w:rPr>
        <w:t xml:space="preserve"> </w:t>
      </w:r>
      <w:r w:rsidRPr="005108E4">
        <w:rPr>
          <w:sz w:val="24"/>
        </w:rPr>
        <w:t>two</w:t>
      </w:r>
      <w:r w:rsidRPr="005108E4">
        <w:rPr>
          <w:spacing w:val="-17"/>
          <w:sz w:val="24"/>
        </w:rPr>
        <w:t xml:space="preserve"> </w:t>
      </w:r>
      <w:r w:rsidRPr="005108E4">
        <w:rPr>
          <w:sz w:val="24"/>
        </w:rPr>
        <w:t>hours of instruction</w:t>
      </w:r>
      <w:r w:rsidRPr="005108E4">
        <w:rPr>
          <w:spacing w:val="-3"/>
          <w:sz w:val="24"/>
        </w:rPr>
        <w:t xml:space="preserve"> </w:t>
      </w:r>
      <w:r w:rsidRPr="005108E4">
        <w:rPr>
          <w:sz w:val="24"/>
        </w:rPr>
        <w:t>time.</w:t>
      </w:r>
    </w:p>
    <w:p w14:paraId="1AFF1BE0" w14:textId="77777777" w:rsidR="00DA2759" w:rsidRPr="005108E4" w:rsidRDefault="009A7511">
      <w:pPr>
        <w:pStyle w:val="ListParagraph"/>
        <w:numPr>
          <w:ilvl w:val="3"/>
          <w:numId w:val="46"/>
        </w:numPr>
        <w:tabs>
          <w:tab w:val="left" w:pos="2698"/>
        </w:tabs>
        <w:spacing w:before="2" w:line="242" w:lineRule="auto"/>
        <w:ind w:left="2395" w:right="115" w:firstLine="0"/>
        <w:rPr>
          <w:sz w:val="24"/>
        </w:rPr>
      </w:pPr>
      <w:r w:rsidRPr="005108E4">
        <w:rPr>
          <w:sz w:val="24"/>
        </w:rPr>
        <w:t>Except</w:t>
      </w:r>
      <w:r w:rsidRPr="005108E4">
        <w:rPr>
          <w:spacing w:val="-24"/>
          <w:sz w:val="24"/>
        </w:rPr>
        <w:t xml:space="preserve"> </w:t>
      </w:r>
      <w:r w:rsidRPr="005108E4">
        <w:rPr>
          <w:sz w:val="24"/>
        </w:rPr>
        <w:t>as</w:t>
      </w:r>
      <w:r w:rsidRPr="005108E4">
        <w:rPr>
          <w:spacing w:val="-25"/>
          <w:sz w:val="24"/>
        </w:rPr>
        <w:t xml:space="preserve"> </w:t>
      </w:r>
      <w:r w:rsidRPr="005108E4">
        <w:rPr>
          <w:sz w:val="24"/>
        </w:rPr>
        <w:t>provided</w:t>
      </w:r>
      <w:r w:rsidRPr="005108E4">
        <w:rPr>
          <w:spacing w:val="-24"/>
          <w:sz w:val="24"/>
        </w:rPr>
        <w:t xml:space="preserve"> </w:t>
      </w:r>
      <w:r w:rsidRPr="005108E4">
        <w:rPr>
          <w:sz w:val="24"/>
        </w:rPr>
        <w:t>in</w:t>
      </w:r>
      <w:r w:rsidRPr="005108E4">
        <w:rPr>
          <w:spacing w:val="-25"/>
          <w:sz w:val="24"/>
        </w:rPr>
        <w:t xml:space="preserve"> </w:t>
      </w:r>
      <w:r w:rsidRPr="005108E4">
        <w:rPr>
          <w:sz w:val="24"/>
        </w:rPr>
        <w:t>935</w:t>
      </w:r>
      <w:r w:rsidRPr="005108E4">
        <w:rPr>
          <w:spacing w:val="-24"/>
          <w:sz w:val="24"/>
        </w:rPr>
        <w:t xml:space="preserve"> </w:t>
      </w:r>
      <w:r w:rsidRPr="005108E4">
        <w:rPr>
          <w:sz w:val="24"/>
        </w:rPr>
        <w:t>CMR</w:t>
      </w:r>
      <w:r w:rsidRPr="005108E4">
        <w:rPr>
          <w:spacing w:val="-25"/>
          <w:sz w:val="24"/>
        </w:rPr>
        <w:t xml:space="preserve"> </w:t>
      </w:r>
      <w:r w:rsidRPr="005108E4">
        <w:rPr>
          <w:sz w:val="24"/>
        </w:rPr>
        <w:t>501.105(2)(b)4.e.,</w:t>
      </w:r>
      <w:r w:rsidRPr="005108E4">
        <w:rPr>
          <w:spacing w:val="-25"/>
          <w:sz w:val="24"/>
        </w:rPr>
        <w:t xml:space="preserve"> </w:t>
      </w:r>
      <w:r w:rsidRPr="005108E4">
        <w:rPr>
          <w:sz w:val="24"/>
        </w:rPr>
        <w:t>Responsible</w:t>
      </w:r>
      <w:r w:rsidRPr="005108E4">
        <w:rPr>
          <w:spacing w:val="-25"/>
          <w:sz w:val="24"/>
        </w:rPr>
        <w:t xml:space="preserve"> </w:t>
      </w:r>
      <w:r w:rsidRPr="005108E4">
        <w:rPr>
          <w:sz w:val="24"/>
        </w:rPr>
        <w:t>Vendor</w:t>
      </w:r>
      <w:r w:rsidRPr="005108E4">
        <w:rPr>
          <w:spacing w:val="-25"/>
          <w:sz w:val="24"/>
        </w:rPr>
        <w:t xml:space="preserve"> </w:t>
      </w:r>
      <w:r w:rsidRPr="005108E4">
        <w:rPr>
          <w:sz w:val="24"/>
        </w:rPr>
        <w:t>Training Program courses shall be taught in a real-time, interactive, virtual or in-person classroom setting in which the instructor is able to verify the identification of each individual attending the program and certify completion of the program by the individual.</w:t>
      </w:r>
    </w:p>
    <w:p w14:paraId="47DD1A12" w14:textId="77777777" w:rsidR="00DA2759" w:rsidRPr="005108E4" w:rsidRDefault="009A7511">
      <w:pPr>
        <w:pStyle w:val="ListParagraph"/>
        <w:numPr>
          <w:ilvl w:val="3"/>
          <w:numId w:val="46"/>
        </w:numPr>
        <w:tabs>
          <w:tab w:val="left" w:pos="2849"/>
        </w:tabs>
        <w:spacing w:before="3" w:line="242" w:lineRule="auto"/>
        <w:ind w:left="2395" w:right="117" w:firstLine="0"/>
        <w:rPr>
          <w:sz w:val="24"/>
        </w:rPr>
      </w:pPr>
      <w:r w:rsidRPr="005108E4">
        <w:rPr>
          <w:sz w:val="24"/>
        </w:rPr>
        <w:t>Responsible Vendor Training Program courses may be presented in a virtual format</w:t>
      </w:r>
      <w:r w:rsidRPr="005108E4">
        <w:rPr>
          <w:spacing w:val="-26"/>
          <w:sz w:val="24"/>
        </w:rPr>
        <w:t xml:space="preserve"> </w:t>
      </w:r>
      <w:r w:rsidRPr="005108E4">
        <w:rPr>
          <w:sz w:val="24"/>
        </w:rPr>
        <w:t>that</w:t>
      </w:r>
      <w:r w:rsidRPr="005108E4">
        <w:rPr>
          <w:spacing w:val="-26"/>
          <w:sz w:val="24"/>
        </w:rPr>
        <w:t xml:space="preserve"> </w:t>
      </w:r>
      <w:r w:rsidRPr="005108E4">
        <w:rPr>
          <w:sz w:val="24"/>
        </w:rPr>
        <w:t>is</w:t>
      </w:r>
      <w:r w:rsidRPr="005108E4">
        <w:rPr>
          <w:spacing w:val="-27"/>
          <w:sz w:val="24"/>
        </w:rPr>
        <w:t xml:space="preserve"> </w:t>
      </w:r>
      <w:r w:rsidRPr="005108E4">
        <w:rPr>
          <w:sz w:val="24"/>
        </w:rPr>
        <w:t>not</w:t>
      </w:r>
      <w:r w:rsidRPr="005108E4">
        <w:rPr>
          <w:spacing w:val="-28"/>
          <w:sz w:val="24"/>
        </w:rPr>
        <w:t xml:space="preserve"> </w:t>
      </w:r>
      <w:r w:rsidRPr="005108E4">
        <w:rPr>
          <w:sz w:val="24"/>
        </w:rPr>
        <w:t>taught</w:t>
      </w:r>
      <w:r w:rsidRPr="005108E4">
        <w:rPr>
          <w:spacing w:val="-27"/>
          <w:sz w:val="24"/>
        </w:rPr>
        <w:t xml:space="preserve"> </w:t>
      </w:r>
      <w:r w:rsidRPr="005108E4">
        <w:rPr>
          <w:sz w:val="24"/>
        </w:rPr>
        <w:t>in</w:t>
      </w:r>
      <w:r w:rsidRPr="005108E4">
        <w:rPr>
          <w:spacing w:val="-28"/>
          <w:sz w:val="24"/>
        </w:rPr>
        <w:t xml:space="preserve"> </w:t>
      </w:r>
      <w:r w:rsidRPr="005108E4">
        <w:rPr>
          <w:sz w:val="24"/>
        </w:rPr>
        <w:t>a</w:t>
      </w:r>
      <w:r w:rsidRPr="005108E4">
        <w:rPr>
          <w:spacing w:val="-30"/>
          <w:sz w:val="24"/>
        </w:rPr>
        <w:t xml:space="preserve"> </w:t>
      </w:r>
      <w:r w:rsidRPr="005108E4">
        <w:rPr>
          <w:sz w:val="24"/>
        </w:rPr>
        <w:t>real-time,</w:t>
      </w:r>
      <w:r w:rsidRPr="005108E4">
        <w:rPr>
          <w:spacing w:val="-28"/>
          <w:sz w:val="24"/>
        </w:rPr>
        <w:t xml:space="preserve"> </w:t>
      </w:r>
      <w:r w:rsidRPr="005108E4">
        <w:rPr>
          <w:sz w:val="24"/>
        </w:rPr>
        <w:t>provided</w:t>
      </w:r>
      <w:r w:rsidRPr="005108E4">
        <w:rPr>
          <w:spacing w:val="-25"/>
          <w:sz w:val="24"/>
        </w:rPr>
        <w:t xml:space="preserve"> </w:t>
      </w:r>
      <w:r w:rsidRPr="005108E4">
        <w:rPr>
          <w:sz w:val="24"/>
        </w:rPr>
        <w:t>that</w:t>
      </w:r>
      <w:r w:rsidRPr="005108E4">
        <w:rPr>
          <w:spacing w:val="-26"/>
          <w:sz w:val="24"/>
        </w:rPr>
        <w:t xml:space="preserve"> </w:t>
      </w:r>
      <w:r w:rsidRPr="005108E4">
        <w:rPr>
          <w:sz w:val="24"/>
        </w:rPr>
        <w:t>the</w:t>
      </w:r>
      <w:r w:rsidRPr="005108E4">
        <w:rPr>
          <w:spacing w:val="-27"/>
          <w:sz w:val="24"/>
        </w:rPr>
        <w:t xml:space="preserve"> </w:t>
      </w:r>
      <w:r w:rsidRPr="005108E4">
        <w:rPr>
          <w:sz w:val="24"/>
        </w:rPr>
        <w:t>Responsible</w:t>
      </w:r>
      <w:r w:rsidRPr="005108E4">
        <w:rPr>
          <w:spacing w:val="-26"/>
          <w:sz w:val="24"/>
        </w:rPr>
        <w:t xml:space="preserve"> </w:t>
      </w:r>
      <w:r w:rsidRPr="005108E4">
        <w:rPr>
          <w:sz w:val="24"/>
        </w:rPr>
        <w:t>Vendor</w:t>
      </w:r>
      <w:r w:rsidRPr="005108E4">
        <w:rPr>
          <w:spacing w:val="-27"/>
          <w:sz w:val="24"/>
        </w:rPr>
        <w:t xml:space="preserve"> </w:t>
      </w:r>
      <w:r w:rsidRPr="005108E4">
        <w:rPr>
          <w:sz w:val="24"/>
        </w:rPr>
        <w:t>Trainer, as part of its application for certification, can demonstrate</w:t>
      </w:r>
      <w:r w:rsidRPr="005108E4">
        <w:rPr>
          <w:spacing w:val="-18"/>
          <w:sz w:val="24"/>
        </w:rPr>
        <w:t xml:space="preserve"> </w:t>
      </w:r>
      <w:r w:rsidRPr="005108E4">
        <w:rPr>
          <w:sz w:val="24"/>
        </w:rPr>
        <w:t>means:</w:t>
      </w:r>
    </w:p>
    <w:p w14:paraId="083DF923" w14:textId="77777777" w:rsidR="00DA2759" w:rsidRPr="005108E4" w:rsidRDefault="009A7511">
      <w:pPr>
        <w:pStyle w:val="ListParagraph"/>
        <w:numPr>
          <w:ilvl w:val="4"/>
          <w:numId w:val="46"/>
        </w:numPr>
        <w:tabs>
          <w:tab w:val="left" w:pos="3017"/>
        </w:tabs>
        <w:spacing w:before="4" w:line="242" w:lineRule="auto"/>
        <w:ind w:right="116" w:firstLine="0"/>
        <w:rPr>
          <w:sz w:val="24"/>
        </w:rPr>
      </w:pPr>
      <w:r w:rsidRPr="005108E4">
        <w:rPr>
          <w:sz w:val="24"/>
        </w:rPr>
        <w:t>To</w:t>
      </w:r>
      <w:r w:rsidRPr="005108E4">
        <w:rPr>
          <w:spacing w:val="-22"/>
          <w:sz w:val="24"/>
        </w:rPr>
        <w:t xml:space="preserve"> </w:t>
      </w:r>
      <w:r w:rsidRPr="005108E4">
        <w:rPr>
          <w:sz w:val="24"/>
        </w:rPr>
        <w:t>verify</w:t>
      </w:r>
      <w:r w:rsidRPr="005108E4">
        <w:rPr>
          <w:spacing w:val="-28"/>
          <w:sz w:val="24"/>
        </w:rPr>
        <w:t xml:space="preserve"> </w:t>
      </w:r>
      <w:r w:rsidRPr="005108E4">
        <w:rPr>
          <w:sz w:val="24"/>
        </w:rPr>
        <w:t>the</w:t>
      </w:r>
      <w:r w:rsidRPr="005108E4">
        <w:rPr>
          <w:spacing w:val="-22"/>
          <w:sz w:val="24"/>
        </w:rPr>
        <w:t xml:space="preserve"> </w:t>
      </w:r>
      <w:r w:rsidRPr="005108E4">
        <w:rPr>
          <w:sz w:val="24"/>
        </w:rPr>
        <w:t>identification</w:t>
      </w:r>
      <w:r w:rsidRPr="005108E4">
        <w:rPr>
          <w:spacing w:val="-21"/>
          <w:sz w:val="24"/>
        </w:rPr>
        <w:t xml:space="preserve"> </w:t>
      </w:r>
      <w:r w:rsidRPr="005108E4">
        <w:rPr>
          <w:sz w:val="24"/>
        </w:rPr>
        <w:t>of</w:t>
      </w:r>
      <w:r w:rsidRPr="005108E4">
        <w:rPr>
          <w:spacing w:val="-20"/>
          <w:sz w:val="24"/>
        </w:rPr>
        <w:t xml:space="preserve"> </w:t>
      </w:r>
      <w:r w:rsidRPr="005108E4">
        <w:rPr>
          <w:sz w:val="24"/>
        </w:rPr>
        <w:t>each</w:t>
      </w:r>
      <w:r w:rsidRPr="005108E4">
        <w:rPr>
          <w:spacing w:val="-19"/>
          <w:sz w:val="24"/>
        </w:rPr>
        <w:t xml:space="preserve"> </w:t>
      </w:r>
      <w:r w:rsidRPr="005108E4">
        <w:rPr>
          <w:sz w:val="24"/>
        </w:rPr>
        <w:t>trainee</w:t>
      </w:r>
      <w:r w:rsidRPr="005108E4">
        <w:rPr>
          <w:spacing w:val="-21"/>
          <w:sz w:val="24"/>
        </w:rPr>
        <w:t xml:space="preserve"> </w:t>
      </w:r>
      <w:r w:rsidRPr="005108E4">
        <w:rPr>
          <w:sz w:val="24"/>
        </w:rPr>
        <w:t>participating</w:t>
      </w:r>
      <w:r w:rsidRPr="005108E4">
        <w:rPr>
          <w:spacing w:val="-21"/>
          <w:sz w:val="24"/>
        </w:rPr>
        <w:t xml:space="preserve"> </w:t>
      </w:r>
      <w:r w:rsidRPr="005108E4">
        <w:rPr>
          <w:sz w:val="24"/>
        </w:rPr>
        <w:t>in</w:t>
      </w:r>
      <w:r w:rsidRPr="005108E4">
        <w:rPr>
          <w:spacing w:val="-19"/>
          <w:sz w:val="24"/>
        </w:rPr>
        <w:t xml:space="preserve"> </w:t>
      </w:r>
      <w:r w:rsidRPr="005108E4">
        <w:rPr>
          <w:sz w:val="24"/>
        </w:rPr>
        <w:t>the</w:t>
      </w:r>
      <w:r w:rsidRPr="005108E4">
        <w:rPr>
          <w:spacing w:val="-20"/>
          <w:sz w:val="24"/>
        </w:rPr>
        <w:t xml:space="preserve"> </w:t>
      </w:r>
      <w:r w:rsidRPr="005108E4">
        <w:rPr>
          <w:sz w:val="24"/>
        </w:rPr>
        <w:t>program</w:t>
      </w:r>
      <w:r w:rsidRPr="005108E4">
        <w:rPr>
          <w:spacing w:val="-19"/>
          <w:sz w:val="24"/>
        </w:rPr>
        <w:t xml:space="preserve"> </w:t>
      </w:r>
      <w:r w:rsidRPr="005108E4">
        <w:rPr>
          <w:sz w:val="24"/>
        </w:rPr>
        <w:t>course and certify completion by the</w:t>
      </w:r>
      <w:r w:rsidRPr="005108E4">
        <w:rPr>
          <w:spacing w:val="-22"/>
          <w:sz w:val="24"/>
        </w:rPr>
        <w:t xml:space="preserve"> </w:t>
      </w:r>
      <w:r w:rsidRPr="005108E4">
        <w:rPr>
          <w:sz w:val="24"/>
        </w:rPr>
        <w:t>individual.</w:t>
      </w:r>
    </w:p>
    <w:p w14:paraId="4C8B69F6" w14:textId="77777777" w:rsidR="00DA2759" w:rsidRPr="005108E4" w:rsidRDefault="009A7511">
      <w:pPr>
        <w:pStyle w:val="ListParagraph"/>
        <w:numPr>
          <w:ilvl w:val="4"/>
          <w:numId w:val="46"/>
        </w:numPr>
        <w:tabs>
          <w:tab w:val="left" w:pos="3130"/>
        </w:tabs>
        <w:spacing w:before="2"/>
        <w:ind w:left="3129" w:hanging="375"/>
        <w:rPr>
          <w:sz w:val="24"/>
        </w:rPr>
      </w:pPr>
      <w:r w:rsidRPr="005108E4">
        <w:rPr>
          <w:sz w:val="24"/>
        </w:rPr>
        <w:t>To track trainees' time needed to complete the course</w:t>
      </w:r>
      <w:r w:rsidRPr="005108E4">
        <w:rPr>
          <w:spacing w:val="-26"/>
          <w:sz w:val="24"/>
        </w:rPr>
        <w:t xml:space="preserve"> </w:t>
      </w:r>
      <w:r w:rsidRPr="005108E4">
        <w:rPr>
          <w:sz w:val="24"/>
        </w:rPr>
        <w:t>training;</w:t>
      </w:r>
    </w:p>
    <w:p w14:paraId="1B6CEFB1" w14:textId="77777777" w:rsidR="00DA2759" w:rsidRPr="005108E4" w:rsidRDefault="009A7511">
      <w:pPr>
        <w:pStyle w:val="ListParagraph"/>
        <w:numPr>
          <w:ilvl w:val="4"/>
          <w:numId w:val="46"/>
        </w:numPr>
        <w:tabs>
          <w:tab w:val="left" w:pos="3144"/>
        </w:tabs>
        <w:spacing w:before="2" w:line="244" w:lineRule="auto"/>
        <w:ind w:right="117" w:firstLine="0"/>
        <w:rPr>
          <w:sz w:val="24"/>
        </w:rPr>
      </w:pPr>
      <w:r w:rsidRPr="005108E4">
        <w:rPr>
          <w:sz w:val="24"/>
        </w:rPr>
        <w:t>To</w:t>
      </w:r>
      <w:r w:rsidRPr="005108E4">
        <w:rPr>
          <w:spacing w:val="-23"/>
          <w:sz w:val="24"/>
        </w:rPr>
        <w:t xml:space="preserve"> </w:t>
      </w:r>
      <w:r w:rsidRPr="005108E4">
        <w:rPr>
          <w:sz w:val="24"/>
        </w:rPr>
        <w:t>allow</w:t>
      </w:r>
      <w:r w:rsidRPr="005108E4">
        <w:rPr>
          <w:spacing w:val="-23"/>
          <w:sz w:val="24"/>
        </w:rPr>
        <w:t xml:space="preserve"> </w:t>
      </w:r>
      <w:r w:rsidRPr="005108E4">
        <w:rPr>
          <w:sz w:val="24"/>
        </w:rPr>
        <w:t>for</w:t>
      </w:r>
      <w:r w:rsidRPr="005108E4">
        <w:rPr>
          <w:spacing w:val="-23"/>
          <w:sz w:val="24"/>
        </w:rPr>
        <w:t xml:space="preserve"> </w:t>
      </w:r>
      <w:r w:rsidRPr="005108E4">
        <w:rPr>
          <w:sz w:val="24"/>
        </w:rPr>
        <w:t>the</w:t>
      </w:r>
      <w:r w:rsidRPr="005108E4">
        <w:rPr>
          <w:spacing w:val="-24"/>
          <w:sz w:val="24"/>
        </w:rPr>
        <w:t xml:space="preserve"> </w:t>
      </w:r>
      <w:r w:rsidRPr="005108E4">
        <w:rPr>
          <w:sz w:val="24"/>
        </w:rPr>
        <w:t>trainees</w:t>
      </w:r>
      <w:r w:rsidRPr="005108E4">
        <w:rPr>
          <w:spacing w:val="-23"/>
          <w:sz w:val="24"/>
        </w:rPr>
        <w:t xml:space="preserve"> </w:t>
      </w:r>
      <w:r w:rsidRPr="005108E4">
        <w:rPr>
          <w:sz w:val="24"/>
        </w:rPr>
        <w:t>to</w:t>
      </w:r>
      <w:r w:rsidRPr="005108E4">
        <w:rPr>
          <w:spacing w:val="-23"/>
          <w:sz w:val="24"/>
        </w:rPr>
        <w:t xml:space="preserve"> </w:t>
      </w:r>
      <w:r w:rsidRPr="005108E4">
        <w:rPr>
          <w:sz w:val="24"/>
        </w:rPr>
        <w:t>ask</w:t>
      </w:r>
      <w:r w:rsidRPr="005108E4">
        <w:rPr>
          <w:spacing w:val="-23"/>
          <w:sz w:val="24"/>
        </w:rPr>
        <w:t xml:space="preserve"> </w:t>
      </w:r>
      <w:r w:rsidRPr="005108E4">
        <w:rPr>
          <w:sz w:val="24"/>
        </w:rPr>
        <w:t>questions</w:t>
      </w:r>
      <w:r w:rsidRPr="005108E4">
        <w:rPr>
          <w:spacing w:val="-21"/>
          <w:sz w:val="24"/>
        </w:rPr>
        <w:t xml:space="preserve"> </w:t>
      </w:r>
      <w:r w:rsidRPr="005108E4">
        <w:rPr>
          <w:sz w:val="24"/>
        </w:rPr>
        <w:t>of</w:t>
      </w:r>
      <w:r w:rsidRPr="005108E4">
        <w:rPr>
          <w:spacing w:val="-21"/>
          <w:sz w:val="24"/>
        </w:rPr>
        <w:t xml:space="preserve"> </w:t>
      </w:r>
      <w:r w:rsidRPr="005108E4">
        <w:rPr>
          <w:sz w:val="24"/>
        </w:rPr>
        <w:t>the</w:t>
      </w:r>
      <w:r w:rsidRPr="005108E4">
        <w:rPr>
          <w:spacing w:val="-21"/>
          <w:sz w:val="24"/>
        </w:rPr>
        <w:t xml:space="preserve"> </w:t>
      </w:r>
      <w:r w:rsidRPr="005108E4">
        <w:rPr>
          <w:sz w:val="24"/>
        </w:rPr>
        <w:t>Responsible</w:t>
      </w:r>
      <w:r w:rsidRPr="005108E4">
        <w:rPr>
          <w:spacing w:val="-21"/>
          <w:sz w:val="24"/>
        </w:rPr>
        <w:t xml:space="preserve"> </w:t>
      </w:r>
      <w:r w:rsidRPr="005108E4">
        <w:rPr>
          <w:sz w:val="24"/>
        </w:rPr>
        <w:t>Vendor</w:t>
      </w:r>
      <w:r w:rsidRPr="005108E4">
        <w:rPr>
          <w:spacing w:val="-21"/>
          <w:sz w:val="24"/>
        </w:rPr>
        <w:t xml:space="preserve"> </w:t>
      </w:r>
      <w:r w:rsidRPr="005108E4">
        <w:rPr>
          <w:sz w:val="24"/>
        </w:rPr>
        <w:t>Trainer, for example, by email, virtual discussion board, or group/class discussion;</w:t>
      </w:r>
      <w:r w:rsidRPr="005108E4">
        <w:rPr>
          <w:spacing w:val="-2"/>
          <w:sz w:val="24"/>
        </w:rPr>
        <w:t xml:space="preserve"> </w:t>
      </w:r>
      <w:r w:rsidRPr="005108E4">
        <w:rPr>
          <w:sz w:val="24"/>
        </w:rPr>
        <w:t>and</w:t>
      </w:r>
    </w:p>
    <w:p w14:paraId="3D340D4D" w14:textId="77777777" w:rsidR="00DA2759" w:rsidRPr="005108E4" w:rsidRDefault="009A7511">
      <w:pPr>
        <w:pStyle w:val="ListParagraph"/>
        <w:numPr>
          <w:ilvl w:val="4"/>
          <w:numId w:val="46"/>
        </w:numPr>
        <w:tabs>
          <w:tab w:val="left" w:pos="3183"/>
        </w:tabs>
        <w:spacing w:line="272" w:lineRule="exact"/>
        <w:ind w:left="3182" w:hanging="428"/>
        <w:rPr>
          <w:sz w:val="24"/>
        </w:rPr>
      </w:pPr>
      <w:r w:rsidRPr="005108E4">
        <w:rPr>
          <w:sz w:val="24"/>
        </w:rPr>
        <w:t>To evaluate each trainee's proficiency with course</w:t>
      </w:r>
      <w:r w:rsidRPr="005108E4">
        <w:rPr>
          <w:spacing w:val="-25"/>
          <w:sz w:val="24"/>
        </w:rPr>
        <w:t xml:space="preserve"> </w:t>
      </w:r>
      <w:r w:rsidRPr="005108E4">
        <w:rPr>
          <w:sz w:val="24"/>
        </w:rPr>
        <w:t>material.</w:t>
      </w:r>
    </w:p>
    <w:p w14:paraId="10EF1F10" w14:textId="77777777" w:rsidR="00DA2759" w:rsidRPr="005108E4" w:rsidRDefault="009A7511">
      <w:pPr>
        <w:pStyle w:val="ListParagraph"/>
        <w:numPr>
          <w:ilvl w:val="3"/>
          <w:numId w:val="46"/>
        </w:numPr>
        <w:tabs>
          <w:tab w:val="left" w:pos="2866"/>
        </w:tabs>
        <w:spacing w:before="5" w:line="242" w:lineRule="auto"/>
        <w:ind w:left="2395" w:right="116" w:firstLine="0"/>
        <w:rPr>
          <w:sz w:val="24"/>
        </w:rPr>
      </w:pPr>
      <w:r w:rsidRPr="005108E4">
        <w:rPr>
          <w:sz w:val="24"/>
        </w:rPr>
        <w:t>Responsible Vendor Trainers shall seek certification for each Basic Core Curriculum and Advanced Core Curriculum. Applications for Advanced Core Curriculum certification will be open on or before July 1,</w:t>
      </w:r>
      <w:r w:rsidRPr="005108E4">
        <w:rPr>
          <w:spacing w:val="-25"/>
          <w:sz w:val="24"/>
        </w:rPr>
        <w:t xml:space="preserve"> </w:t>
      </w:r>
      <w:r w:rsidRPr="005108E4">
        <w:rPr>
          <w:sz w:val="24"/>
        </w:rPr>
        <w:t>2022.</w:t>
      </w:r>
    </w:p>
    <w:p w14:paraId="4087655B" w14:textId="77777777" w:rsidR="00DA2759" w:rsidRPr="005108E4" w:rsidRDefault="009A7511">
      <w:pPr>
        <w:pStyle w:val="ListParagraph"/>
        <w:numPr>
          <w:ilvl w:val="3"/>
          <w:numId w:val="46"/>
        </w:numPr>
        <w:tabs>
          <w:tab w:val="left" w:pos="2760"/>
        </w:tabs>
        <w:spacing w:before="1" w:line="244" w:lineRule="auto"/>
        <w:ind w:left="2395" w:right="118" w:firstLine="0"/>
        <w:rPr>
          <w:sz w:val="24"/>
        </w:rPr>
      </w:pPr>
      <w:r w:rsidRPr="005108E4">
        <w:rPr>
          <w:sz w:val="24"/>
        </w:rPr>
        <w:t>Responsible Vendor Trainers shall maintain its training records at its principal place of business for four</w:t>
      </w:r>
      <w:r w:rsidRPr="005108E4">
        <w:rPr>
          <w:spacing w:val="-6"/>
          <w:sz w:val="24"/>
        </w:rPr>
        <w:t xml:space="preserve"> </w:t>
      </w:r>
      <w:r w:rsidRPr="005108E4">
        <w:rPr>
          <w:spacing w:val="-3"/>
          <w:sz w:val="24"/>
        </w:rPr>
        <w:t>years.</w:t>
      </w:r>
    </w:p>
    <w:p w14:paraId="254824E8" w14:textId="77777777" w:rsidR="00DA2759" w:rsidRPr="005108E4" w:rsidRDefault="009A7511">
      <w:pPr>
        <w:pStyle w:val="ListParagraph"/>
        <w:numPr>
          <w:ilvl w:val="3"/>
          <w:numId w:val="46"/>
        </w:numPr>
        <w:tabs>
          <w:tab w:val="left" w:pos="2741"/>
        </w:tabs>
        <w:spacing w:line="242" w:lineRule="auto"/>
        <w:ind w:left="2395" w:right="110" w:firstLine="0"/>
        <w:rPr>
          <w:sz w:val="24"/>
        </w:rPr>
      </w:pPr>
      <w:r w:rsidRPr="005108E4">
        <w:rPr>
          <w:sz w:val="24"/>
        </w:rPr>
        <w:t>Responsible</w:t>
      </w:r>
      <w:r w:rsidRPr="005108E4">
        <w:rPr>
          <w:spacing w:val="-11"/>
          <w:sz w:val="24"/>
        </w:rPr>
        <w:t xml:space="preserve"> </w:t>
      </w:r>
      <w:r w:rsidRPr="005108E4">
        <w:rPr>
          <w:sz w:val="24"/>
        </w:rPr>
        <w:t>Vendor</w:t>
      </w:r>
      <w:r w:rsidRPr="005108E4">
        <w:rPr>
          <w:spacing w:val="-10"/>
          <w:sz w:val="24"/>
        </w:rPr>
        <w:t xml:space="preserve"> </w:t>
      </w:r>
      <w:r w:rsidRPr="005108E4">
        <w:rPr>
          <w:sz w:val="24"/>
        </w:rPr>
        <w:t>Trainers</w:t>
      </w:r>
      <w:r w:rsidRPr="005108E4">
        <w:rPr>
          <w:spacing w:val="-8"/>
          <w:sz w:val="24"/>
        </w:rPr>
        <w:t xml:space="preserve"> </w:t>
      </w:r>
      <w:r w:rsidRPr="005108E4">
        <w:rPr>
          <w:sz w:val="24"/>
        </w:rPr>
        <w:t>shall</w:t>
      </w:r>
      <w:r w:rsidRPr="005108E4">
        <w:rPr>
          <w:spacing w:val="-6"/>
          <w:sz w:val="24"/>
        </w:rPr>
        <w:t xml:space="preserve"> </w:t>
      </w:r>
      <w:r w:rsidRPr="005108E4">
        <w:rPr>
          <w:sz w:val="24"/>
        </w:rPr>
        <w:t>make</w:t>
      </w:r>
      <w:r w:rsidRPr="005108E4">
        <w:rPr>
          <w:spacing w:val="-9"/>
          <w:sz w:val="24"/>
        </w:rPr>
        <w:t xml:space="preserve"> </w:t>
      </w:r>
      <w:r w:rsidRPr="005108E4">
        <w:rPr>
          <w:sz w:val="24"/>
        </w:rPr>
        <w:t>the</w:t>
      </w:r>
      <w:r w:rsidRPr="005108E4">
        <w:rPr>
          <w:spacing w:val="-8"/>
          <w:sz w:val="24"/>
        </w:rPr>
        <w:t xml:space="preserve"> </w:t>
      </w:r>
      <w:r w:rsidRPr="005108E4">
        <w:rPr>
          <w:sz w:val="24"/>
        </w:rPr>
        <w:t>records</w:t>
      </w:r>
      <w:r w:rsidRPr="005108E4">
        <w:rPr>
          <w:spacing w:val="-9"/>
          <w:sz w:val="24"/>
        </w:rPr>
        <w:t xml:space="preserve"> </w:t>
      </w:r>
      <w:r w:rsidRPr="005108E4">
        <w:rPr>
          <w:sz w:val="24"/>
        </w:rPr>
        <w:t>available</w:t>
      </w:r>
      <w:r w:rsidRPr="005108E4">
        <w:rPr>
          <w:spacing w:val="-11"/>
          <w:sz w:val="24"/>
        </w:rPr>
        <w:t xml:space="preserve"> </w:t>
      </w:r>
      <w:r w:rsidRPr="005108E4">
        <w:rPr>
          <w:sz w:val="24"/>
        </w:rPr>
        <w:t>for</w:t>
      </w:r>
      <w:r w:rsidRPr="005108E4">
        <w:rPr>
          <w:spacing w:val="-10"/>
          <w:sz w:val="24"/>
        </w:rPr>
        <w:t xml:space="preserve"> </w:t>
      </w:r>
      <w:r w:rsidRPr="005108E4">
        <w:rPr>
          <w:sz w:val="24"/>
        </w:rPr>
        <w:t>inspection</w:t>
      </w:r>
      <w:r w:rsidRPr="005108E4">
        <w:rPr>
          <w:spacing w:val="-9"/>
          <w:sz w:val="24"/>
        </w:rPr>
        <w:t xml:space="preserve"> </w:t>
      </w:r>
      <w:r w:rsidRPr="005108E4">
        <w:rPr>
          <w:sz w:val="24"/>
        </w:rPr>
        <w:t>by the Commission and any other applicable licensing authority on request during normal business</w:t>
      </w:r>
      <w:r w:rsidRPr="005108E4">
        <w:rPr>
          <w:spacing w:val="-1"/>
          <w:sz w:val="24"/>
        </w:rPr>
        <w:t xml:space="preserve"> </w:t>
      </w:r>
      <w:r w:rsidRPr="005108E4">
        <w:rPr>
          <w:sz w:val="24"/>
        </w:rPr>
        <w:t>hours.</w:t>
      </w:r>
    </w:p>
    <w:p w14:paraId="5BBCB1BF" w14:textId="77777777" w:rsidR="00DA2759" w:rsidRPr="005108E4" w:rsidRDefault="009A7511">
      <w:pPr>
        <w:pStyle w:val="ListParagraph"/>
        <w:numPr>
          <w:ilvl w:val="3"/>
          <w:numId w:val="46"/>
        </w:numPr>
        <w:tabs>
          <w:tab w:val="left" w:pos="2746"/>
        </w:tabs>
        <w:spacing w:line="242" w:lineRule="auto"/>
        <w:ind w:left="2395" w:right="117" w:firstLine="0"/>
        <w:rPr>
          <w:sz w:val="24"/>
        </w:rPr>
      </w:pPr>
      <w:r w:rsidRPr="005108E4">
        <w:rPr>
          <w:sz w:val="24"/>
        </w:rPr>
        <w:t>Responsible Vendor Trainers shall provide to the appropriate MTC and MTC Agent</w:t>
      </w:r>
      <w:r w:rsidRPr="005108E4">
        <w:rPr>
          <w:spacing w:val="-29"/>
          <w:sz w:val="24"/>
        </w:rPr>
        <w:t xml:space="preserve"> </w:t>
      </w:r>
      <w:r w:rsidRPr="005108E4">
        <w:rPr>
          <w:sz w:val="24"/>
        </w:rPr>
        <w:t>written</w:t>
      </w:r>
      <w:r w:rsidRPr="005108E4">
        <w:rPr>
          <w:spacing w:val="-29"/>
          <w:sz w:val="24"/>
        </w:rPr>
        <w:t xml:space="preserve"> </w:t>
      </w:r>
      <w:r w:rsidRPr="005108E4">
        <w:rPr>
          <w:sz w:val="24"/>
        </w:rPr>
        <w:t>documentation</w:t>
      </w:r>
      <w:r w:rsidRPr="005108E4">
        <w:rPr>
          <w:spacing w:val="-29"/>
          <w:sz w:val="24"/>
        </w:rPr>
        <w:t xml:space="preserve"> </w:t>
      </w:r>
      <w:r w:rsidRPr="005108E4">
        <w:rPr>
          <w:sz w:val="24"/>
        </w:rPr>
        <w:t>of</w:t>
      </w:r>
      <w:r w:rsidRPr="005108E4">
        <w:rPr>
          <w:spacing w:val="-29"/>
          <w:sz w:val="24"/>
        </w:rPr>
        <w:t xml:space="preserve"> </w:t>
      </w:r>
      <w:r w:rsidRPr="005108E4">
        <w:rPr>
          <w:sz w:val="24"/>
        </w:rPr>
        <w:t>attendance</w:t>
      </w:r>
      <w:r w:rsidRPr="005108E4">
        <w:rPr>
          <w:spacing w:val="-29"/>
          <w:sz w:val="24"/>
        </w:rPr>
        <w:t xml:space="preserve"> </w:t>
      </w:r>
      <w:r w:rsidRPr="005108E4">
        <w:rPr>
          <w:sz w:val="24"/>
        </w:rPr>
        <w:t>and</w:t>
      </w:r>
      <w:r w:rsidRPr="005108E4">
        <w:rPr>
          <w:spacing w:val="-29"/>
          <w:sz w:val="24"/>
        </w:rPr>
        <w:t xml:space="preserve"> </w:t>
      </w:r>
      <w:r w:rsidRPr="005108E4">
        <w:rPr>
          <w:sz w:val="24"/>
        </w:rPr>
        <w:t>successful</w:t>
      </w:r>
      <w:r w:rsidRPr="005108E4">
        <w:rPr>
          <w:spacing w:val="-29"/>
          <w:sz w:val="24"/>
        </w:rPr>
        <w:t xml:space="preserve"> </w:t>
      </w:r>
      <w:r w:rsidRPr="005108E4">
        <w:rPr>
          <w:sz w:val="24"/>
        </w:rPr>
        <w:t>evaluation</w:t>
      </w:r>
      <w:r w:rsidRPr="005108E4">
        <w:rPr>
          <w:spacing w:val="-29"/>
          <w:sz w:val="24"/>
        </w:rPr>
        <w:t xml:space="preserve"> </w:t>
      </w:r>
      <w:r w:rsidRPr="005108E4">
        <w:rPr>
          <w:sz w:val="24"/>
        </w:rPr>
        <w:t>of</w:t>
      </w:r>
      <w:r w:rsidRPr="005108E4">
        <w:rPr>
          <w:spacing w:val="-29"/>
          <w:sz w:val="24"/>
        </w:rPr>
        <w:t xml:space="preserve"> </w:t>
      </w:r>
      <w:r w:rsidRPr="005108E4">
        <w:rPr>
          <w:sz w:val="24"/>
        </w:rPr>
        <w:t>proficiency, such as passage of a test on the knowledge of the required curriculum for each attendee.</w:t>
      </w:r>
    </w:p>
    <w:p w14:paraId="70FBC194" w14:textId="77777777" w:rsidR="00DA2759" w:rsidRPr="005108E4" w:rsidRDefault="009A7511">
      <w:pPr>
        <w:pStyle w:val="ListParagraph"/>
        <w:numPr>
          <w:ilvl w:val="3"/>
          <w:numId w:val="46"/>
        </w:numPr>
        <w:tabs>
          <w:tab w:val="left" w:pos="2660"/>
        </w:tabs>
        <w:spacing w:before="4" w:line="242" w:lineRule="auto"/>
        <w:ind w:left="2395" w:right="118" w:firstLine="0"/>
        <w:rPr>
          <w:sz w:val="24"/>
        </w:rPr>
      </w:pPr>
      <w:r w:rsidRPr="005108E4">
        <w:rPr>
          <w:sz w:val="24"/>
        </w:rPr>
        <w:t>Trainees</w:t>
      </w:r>
      <w:r w:rsidRPr="005108E4">
        <w:rPr>
          <w:spacing w:val="-20"/>
          <w:sz w:val="24"/>
        </w:rPr>
        <w:t xml:space="preserve"> </w:t>
      </w:r>
      <w:r w:rsidRPr="005108E4">
        <w:rPr>
          <w:sz w:val="24"/>
        </w:rPr>
        <w:t>who</w:t>
      </w:r>
      <w:r w:rsidRPr="005108E4">
        <w:rPr>
          <w:spacing w:val="-20"/>
          <w:sz w:val="24"/>
        </w:rPr>
        <w:t xml:space="preserve"> </w:t>
      </w:r>
      <w:r w:rsidRPr="005108E4">
        <w:rPr>
          <w:sz w:val="24"/>
        </w:rPr>
        <w:t>can</w:t>
      </w:r>
      <w:r w:rsidRPr="005108E4">
        <w:rPr>
          <w:spacing w:val="-20"/>
          <w:sz w:val="24"/>
        </w:rPr>
        <w:t xml:space="preserve"> </w:t>
      </w:r>
      <w:r w:rsidRPr="005108E4">
        <w:rPr>
          <w:sz w:val="24"/>
        </w:rPr>
        <w:t>speak</w:t>
      </w:r>
      <w:r w:rsidRPr="005108E4">
        <w:rPr>
          <w:spacing w:val="-21"/>
          <w:sz w:val="24"/>
        </w:rPr>
        <w:t xml:space="preserve"> </w:t>
      </w:r>
      <w:r w:rsidRPr="005108E4">
        <w:rPr>
          <w:sz w:val="24"/>
        </w:rPr>
        <w:t>and</w:t>
      </w:r>
      <w:r w:rsidRPr="005108E4">
        <w:rPr>
          <w:spacing w:val="-22"/>
          <w:sz w:val="24"/>
        </w:rPr>
        <w:t xml:space="preserve"> </w:t>
      </w:r>
      <w:r w:rsidRPr="005108E4">
        <w:rPr>
          <w:sz w:val="24"/>
        </w:rPr>
        <w:t>write</w:t>
      </w:r>
      <w:r w:rsidRPr="005108E4">
        <w:rPr>
          <w:spacing w:val="-20"/>
          <w:sz w:val="24"/>
        </w:rPr>
        <w:t xml:space="preserve"> </w:t>
      </w:r>
      <w:r w:rsidRPr="005108E4">
        <w:rPr>
          <w:sz w:val="24"/>
        </w:rPr>
        <w:t>English</w:t>
      </w:r>
      <w:r w:rsidRPr="005108E4">
        <w:rPr>
          <w:spacing w:val="-20"/>
          <w:sz w:val="24"/>
        </w:rPr>
        <w:t xml:space="preserve"> </w:t>
      </w:r>
      <w:r w:rsidRPr="005108E4">
        <w:rPr>
          <w:sz w:val="24"/>
        </w:rPr>
        <w:t>fluently</w:t>
      </w:r>
      <w:r w:rsidRPr="005108E4">
        <w:rPr>
          <w:spacing w:val="-26"/>
          <w:sz w:val="24"/>
        </w:rPr>
        <w:t xml:space="preserve"> </w:t>
      </w:r>
      <w:r w:rsidRPr="005108E4">
        <w:rPr>
          <w:sz w:val="24"/>
        </w:rPr>
        <w:t>shall</w:t>
      </w:r>
      <w:r w:rsidRPr="005108E4">
        <w:rPr>
          <w:spacing w:val="-19"/>
          <w:sz w:val="24"/>
        </w:rPr>
        <w:t xml:space="preserve"> </w:t>
      </w:r>
      <w:r w:rsidRPr="005108E4">
        <w:rPr>
          <w:sz w:val="24"/>
        </w:rPr>
        <w:t>successfully</w:t>
      </w:r>
      <w:r w:rsidRPr="005108E4">
        <w:rPr>
          <w:spacing w:val="-26"/>
          <w:sz w:val="24"/>
        </w:rPr>
        <w:t xml:space="preserve"> </w:t>
      </w:r>
      <w:r w:rsidRPr="005108E4">
        <w:rPr>
          <w:sz w:val="24"/>
        </w:rPr>
        <w:t>demonstrate proficiency, such as passing a written test with a score of 70% or</w:t>
      </w:r>
      <w:r w:rsidRPr="005108E4">
        <w:rPr>
          <w:spacing w:val="-35"/>
          <w:sz w:val="24"/>
        </w:rPr>
        <w:t xml:space="preserve"> </w:t>
      </w:r>
      <w:r w:rsidRPr="005108E4">
        <w:rPr>
          <w:sz w:val="24"/>
        </w:rPr>
        <w:t>better.</w:t>
      </w:r>
    </w:p>
    <w:p w14:paraId="053E38C4" w14:textId="77777777" w:rsidR="00DA2759" w:rsidRPr="005108E4" w:rsidRDefault="009A7511">
      <w:pPr>
        <w:pStyle w:val="ListParagraph"/>
        <w:numPr>
          <w:ilvl w:val="3"/>
          <w:numId w:val="46"/>
        </w:numPr>
        <w:tabs>
          <w:tab w:val="left" w:pos="2871"/>
        </w:tabs>
        <w:spacing w:before="1" w:line="242" w:lineRule="auto"/>
        <w:ind w:left="2395" w:right="117" w:firstLine="0"/>
        <w:rPr>
          <w:sz w:val="24"/>
        </w:rPr>
      </w:pPr>
      <w:r w:rsidRPr="005108E4">
        <w:rPr>
          <w:sz w:val="24"/>
        </w:rPr>
        <w:t>MTC Agents who cannot speak or write English may be offered a verbal evaluation or test, provided that the same questions are given as are on the written test</w:t>
      </w:r>
      <w:r w:rsidRPr="005108E4">
        <w:rPr>
          <w:spacing w:val="-10"/>
          <w:sz w:val="24"/>
        </w:rPr>
        <w:t xml:space="preserve"> </w:t>
      </w:r>
      <w:r w:rsidRPr="005108E4">
        <w:rPr>
          <w:sz w:val="24"/>
        </w:rPr>
        <w:t>and</w:t>
      </w:r>
      <w:r w:rsidRPr="005108E4">
        <w:rPr>
          <w:spacing w:val="-10"/>
          <w:sz w:val="24"/>
        </w:rPr>
        <w:t xml:space="preserve"> </w:t>
      </w:r>
      <w:r w:rsidRPr="005108E4">
        <w:rPr>
          <w:sz w:val="24"/>
        </w:rPr>
        <w:t>the</w:t>
      </w:r>
      <w:r w:rsidRPr="005108E4">
        <w:rPr>
          <w:spacing w:val="-12"/>
          <w:sz w:val="24"/>
        </w:rPr>
        <w:t xml:space="preserve"> </w:t>
      </w:r>
      <w:r w:rsidRPr="005108E4">
        <w:rPr>
          <w:sz w:val="24"/>
        </w:rPr>
        <w:t>results</w:t>
      </w:r>
      <w:r w:rsidRPr="005108E4">
        <w:rPr>
          <w:spacing w:val="-10"/>
          <w:sz w:val="24"/>
        </w:rPr>
        <w:t xml:space="preserve"> </w:t>
      </w:r>
      <w:r w:rsidRPr="005108E4">
        <w:rPr>
          <w:sz w:val="24"/>
        </w:rPr>
        <w:t>of</w:t>
      </w:r>
      <w:r w:rsidRPr="005108E4">
        <w:rPr>
          <w:spacing w:val="-11"/>
          <w:sz w:val="24"/>
        </w:rPr>
        <w:t xml:space="preserve"> </w:t>
      </w:r>
      <w:r w:rsidRPr="005108E4">
        <w:rPr>
          <w:sz w:val="24"/>
        </w:rPr>
        <w:t>the</w:t>
      </w:r>
      <w:r w:rsidRPr="005108E4">
        <w:rPr>
          <w:spacing w:val="-8"/>
          <w:sz w:val="24"/>
        </w:rPr>
        <w:t xml:space="preserve"> </w:t>
      </w:r>
      <w:r w:rsidRPr="005108E4">
        <w:rPr>
          <w:sz w:val="24"/>
        </w:rPr>
        <w:t>verbal</w:t>
      </w:r>
      <w:r w:rsidRPr="005108E4">
        <w:rPr>
          <w:spacing w:val="-8"/>
          <w:sz w:val="24"/>
        </w:rPr>
        <w:t xml:space="preserve"> </w:t>
      </w:r>
      <w:r w:rsidRPr="005108E4">
        <w:rPr>
          <w:sz w:val="24"/>
        </w:rPr>
        <w:t>test</w:t>
      </w:r>
      <w:r w:rsidRPr="005108E4">
        <w:rPr>
          <w:spacing w:val="-10"/>
          <w:sz w:val="24"/>
        </w:rPr>
        <w:t xml:space="preserve"> </w:t>
      </w:r>
      <w:r w:rsidRPr="005108E4">
        <w:rPr>
          <w:sz w:val="24"/>
        </w:rPr>
        <w:t>are</w:t>
      </w:r>
      <w:r w:rsidRPr="005108E4">
        <w:rPr>
          <w:spacing w:val="-11"/>
          <w:sz w:val="24"/>
        </w:rPr>
        <w:t xml:space="preserve"> </w:t>
      </w:r>
      <w:r w:rsidRPr="005108E4">
        <w:rPr>
          <w:sz w:val="24"/>
        </w:rPr>
        <w:t>documented</w:t>
      </w:r>
      <w:r w:rsidRPr="005108E4">
        <w:rPr>
          <w:spacing w:val="-10"/>
          <w:sz w:val="24"/>
        </w:rPr>
        <w:t xml:space="preserve"> </w:t>
      </w:r>
      <w:r w:rsidRPr="005108E4">
        <w:rPr>
          <w:sz w:val="24"/>
        </w:rPr>
        <w:t>with</w:t>
      </w:r>
      <w:r w:rsidRPr="005108E4">
        <w:rPr>
          <w:spacing w:val="-11"/>
          <w:sz w:val="24"/>
        </w:rPr>
        <w:t xml:space="preserve"> </w:t>
      </w:r>
      <w:r w:rsidRPr="005108E4">
        <w:rPr>
          <w:sz w:val="24"/>
        </w:rPr>
        <w:t>a</w:t>
      </w:r>
      <w:r w:rsidRPr="005108E4">
        <w:rPr>
          <w:spacing w:val="-11"/>
          <w:sz w:val="24"/>
        </w:rPr>
        <w:t xml:space="preserve"> </w:t>
      </w:r>
      <w:r w:rsidRPr="005108E4">
        <w:rPr>
          <w:sz w:val="24"/>
        </w:rPr>
        <w:t>passing</w:t>
      </w:r>
      <w:r w:rsidRPr="005108E4">
        <w:rPr>
          <w:spacing w:val="-13"/>
          <w:sz w:val="24"/>
        </w:rPr>
        <w:t xml:space="preserve"> </w:t>
      </w:r>
      <w:r w:rsidRPr="005108E4">
        <w:rPr>
          <w:sz w:val="24"/>
        </w:rPr>
        <w:t>score</w:t>
      </w:r>
      <w:r w:rsidRPr="005108E4">
        <w:rPr>
          <w:spacing w:val="-11"/>
          <w:sz w:val="24"/>
        </w:rPr>
        <w:t xml:space="preserve"> </w:t>
      </w:r>
      <w:r w:rsidRPr="005108E4">
        <w:rPr>
          <w:sz w:val="24"/>
        </w:rPr>
        <w:t>of</w:t>
      </w:r>
      <w:r w:rsidRPr="005108E4">
        <w:rPr>
          <w:spacing w:val="-11"/>
          <w:sz w:val="24"/>
        </w:rPr>
        <w:t xml:space="preserve"> </w:t>
      </w:r>
      <w:r w:rsidRPr="005108E4">
        <w:rPr>
          <w:sz w:val="24"/>
        </w:rPr>
        <w:t>70%</w:t>
      </w:r>
      <w:r w:rsidRPr="005108E4">
        <w:rPr>
          <w:spacing w:val="-11"/>
          <w:sz w:val="24"/>
        </w:rPr>
        <w:t xml:space="preserve"> </w:t>
      </w:r>
      <w:r w:rsidRPr="005108E4">
        <w:rPr>
          <w:sz w:val="24"/>
        </w:rPr>
        <w:t>or better.</w:t>
      </w:r>
    </w:p>
    <w:p w14:paraId="3F145D31" w14:textId="77777777" w:rsidR="00DA2759" w:rsidRPr="005108E4" w:rsidRDefault="009A7511">
      <w:pPr>
        <w:pStyle w:val="ListParagraph"/>
        <w:numPr>
          <w:ilvl w:val="3"/>
          <w:numId w:val="46"/>
        </w:numPr>
        <w:tabs>
          <w:tab w:val="left" w:pos="2724"/>
        </w:tabs>
        <w:spacing w:before="4" w:line="242" w:lineRule="auto"/>
        <w:ind w:left="2395" w:right="118" w:firstLine="0"/>
        <w:rPr>
          <w:sz w:val="24"/>
        </w:rPr>
      </w:pPr>
      <w:r w:rsidRPr="005108E4">
        <w:rPr>
          <w:sz w:val="24"/>
        </w:rPr>
        <w:t>Responsible Vendor Trainers shall solicit effectiveness evaluations from MTC Agents who have completed their</w:t>
      </w:r>
      <w:r w:rsidRPr="005108E4">
        <w:rPr>
          <w:spacing w:val="-8"/>
          <w:sz w:val="24"/>
        </w:rPr>
        <w:t xml:space="preserve"> </w:t>
      </w:r>
      <w:r w:rsidRPr="005108E4">
        <w:rPr>
          <w:sz w:val="24"/>
        </w:rPr>
        <w:t>program(s).</w:t>
      </w:r>
    </w:p>
    <w:p w14:paraId="0B47FE2A" w14:textId="77777777" w:rsidR="00DA2759" w:rsidRPr="005108E4" w:rsidRDefault="009A7511">
      <w:pPr>
        <w:pStyle w:val="ListParagraph"/>
        <w:numPr>
          <w:ilvl w:val="2"/>
          <w:numId w:val="46"/>
        </w:numPr>
        <w:tabs>
          <w:tab w:val="left" w:pos="2331"/>
        </w:tabs>
        <w:spacing w:before="2" w:line="242" w:lineRule="auto"/>
        <w:ind w:right="118" w:firstLine="0"/>
        <w:rPr>
          <w:sz w:val="24"/>
        </w:rPr>
      </w:pPr>
      <w:r w:rsidRPr="005108E4">
        <w:rPr>
          <w:sz w:val="24"/>
          <w:u w:val="single"/>
        </w:rPr>
        <w:t>Basic</w:t>
      </w:r>
      <w:r w:rsidRPr="005108E4">
        <w:rPr>
          <w:spacing w:val="-27"/>
          <w:sz w:val="24"/>
          <w:u w:val="single"/>
        </w:rPr>
        <w:t xml:space="preserve"> </w:t>
      </w:r>
      <w:r w:rsidRPr="005108E4">
        <w:rPr>
          <w:sz w:val="24"/>
          <w:u w:val="single"/>
        </w:rPr>
        <w:t>Core</w:t>
      </w:r>
      <w:r w:rsidRPr="005108E4">
        <w:rPr>
          <w:spacing w:val="-26"/>
          <w:sz w:val="24"/>
          <w:u w:val="single"/>
        </w:rPr>
        <w:t xml:space="preserve"> </w:t>
      </w:r>
      <w:r w:rsidRPr="005108E4">
        <w:rPr>
          <w:sz w:val="24"/>
          <w:u w:val="single"/>
        </w:rPr>
        <w:t>Curriculum</w:t>
      </w:r>
      <w:r w:rsidRPr="005108E4">
        <w:rPr>
          <w:sz w:val="24"/>
        </w:rPr>
        <w:t>.</w:t>
      </w:r>
      <w:r w:rsidRPr="005108E4">
        <w:rPr>
          <w:spacing w:val="9"/>
          <w:sz w:val="24"/>
        </w:rPr>
        <w:t xml:space="preserve"> </w:t>
      </w:r>
      <w:r w:rsidRPr="005108E4">
        <w:rPr>
          <w:sz w:val="24"/>
        </w:rPr>
        <w:t>The</w:t>
      </w:r>
      <w:r w:rsidRPr="005108E4">
        <w:rPr>
          <w:spacing w:val="-26"/>
          <w:sz w:val="24"/>
        </w:rPr>
        <w:t xml:space="preserve"> </w:t>
      </w:r>
      <w:r w:rsidRPr="005108E4">
        <w:rPr>
          <w:sz w:val="24"/>
        </w:rPr>
        <w:t>Basic</w:t>
      </w:r>
      <w:r w:rsidRPr="005108E4">
        <w:rPr>
          <w:spacing w:val="-26"/>
          <w:sz w:val="24"/>
        </w:rPr>
        <w:t xml:space="preserve"> </w:t>
      </w:r>
      <w:r w:rsidRPr="005108E4">
        <w:rPr>
          <w:sz w:val="24"/>
        </w:rPr>
        <w:t>Core</w:t>
      </w:r>
      <w:r w:rsidRPr="005108E4">
        <w:rPr>
          <w:spacing w:val="-26"/>
          <w:sz w:val="24"/>
        </w:rPr>
        <w:t xml:space="preserve"> </w:t>
      </w:r>
      <w:r w:rsidRPr="005108E4">
        <w:rPr>
          <w:sz w:val="24"/>
        </w:rPr>
        <w:t>Curriculum</w:t>
      </w:r>
      <w:r w:rsidRPr="005108E4">
        <w:rPr>
          <w:spacing w:val="-23"/>
          <w:sz w:val="24"/>
        </w:rPr>
        <w:t xml:space="preserve"> </w:t>
      </w:r>
      <w:r w:rsidRPr="005108E4">
        <w:rPr>
          <w:sz w:val="24"/>
        </w:rPr>
        <w:t>shall</w:t>
      </w:r>
      <w:r w:rsidRPr="005108E4">
        <w:rPr>
          <w:spacing w:val="-22"/>
          <w:sz w:val="24"/>
        </w:rPr>
        <w:t xml:space="preserve"> </w:t>
      </w:r>
      <w:r w:rsidRPr="005108E4">
        <w:rPr>
          <w:sz w:val="24"/>
        </w:rPr>
        <w:t>cover</w:t>
      </w:r>
      <w:r w:rsidRPr="005108E4">
        <w:rPr>
          <w:spacing w:val="-27"/>
          <w:sz w:val="24"/>
        </w:rPr>
        <w:t xml:space="preserve"> </w:t>
      </w:r>
      <w:r w:rsidRPr="005108E4">
        <w:rPr>
          <w:sz w:val="24"/>
        </w:rPr>
        <w:t>the</w:t>
      </w:r>
      <w:r w:rsidRPr="005108E4">
        <w:rPr>
          <w:spacing w:val="-26"/>
          <w:sz w:val="24"/>
        </w:rPr>
        <w:t xml:space="preserve"> </w:t>
      </w:r>
      <w:r w:rsidRPr="005108E4">
        <w:rPr>
          <w:sz w:val="24"/>
        </w:rPr>
        <w:t>following</w:t>
      </w:r>
      <w:r w:rsidRPr="005108E4">
        <w:rPr>
          <w:spacing w:val="-28"/>
          <w:sz w:val="24"/>
        </w:rPr>
        <w:t xml:space="preserve"> </w:t>
      </w:r>
      <w:r w:rsidRPr="005108E4">
        <w:rPr>
          <w:sz w:val="24"/>
        </w:rPr>
        <w:t>subject matter:</w:t>
      </w:r>
    </w:p>
    <w:p w14:paraId="63EE512B" w14:textId="77777777" w:rsidR="00DA2759" w:rsidRPr="005108E4" w:rsidRDefault="009A7511">
      <w:pPr>
        <w:pStyle w:val="ListParagraph"/>
        <w:numPr>
          <w:ilvl w:val="3"/>
          <w:numId w:val="46"/>
        </w:numPr>
        <w:tabs>
          <w:tab w:val="left" w:pos="2741"/>
        </w:tabs>
        <w:spacing w:before="1"/>
        <w:rPr>
          <w:sz w:val="24"/>
        </w:rPr>
      </w:pPr>
      <w:r w:rsidRPr="005108E4">
        <w:rPr>
          <w:sz w:val="24"/>
        </w:rPr>
        <w:t xml:space="preserve">Marijuana's effect on the human </w:t>
      </w:r>
      <w:r w:rsidRPr="005108E4">
        <w:rPr>
          <w:spacing w:val="-3"/>
          <w:sz w:val="24"/>
        </w:rPr>
        <w:t>body,</w:t>
      </w:r>
      <w:r w:rsidRPr="005108E4">
        <w:rPr>
          <w:spacing w:val="-8"/>
          <w:sz w:val="24"/>
        </w:rPr>
        <w:t xml:space="preserve"> </w:t>
      </w:r>
      <w:r w:rsidRPr="005108E4">
        <w:rPr>
          <w:sz w:val="24"/>
        </w:rPr>
        <w:t>including:</w:t>
      </w:r>
    </w:p>
    <w:p w14:paraId="48ACDC80" w14:textId="77777777" w:rsidR="00DA2759" w:rsidRPr="005108E4" w:rsidRDefault="009A7511">
      <w:pPr>
        <w:pStyle w:val="ListParagraph"/>
        <w:numPr>
          <w:ilvl w:val="4"/>
          <w:numId w:val="46"/>
        </w:numPr>
        <w:tabs>
          <w:tab w:val="left" w:pos="3036"/>
        </w:tabs>
        <w:spacing w:before="3" w:line="244" w:lineRule="auto"/>
        <w:ind w:right="117" w:firstLine="0"/>
        <w:rPr>
          <w:sz w:val="24"/>
        </w:rPr>
      </w:pPr>
      <w:r w:rsidRPr="005108E4">
        <w:rPr>
          <w:sz w:val="24"/>
        </w:rPr>
        <w:t>Scientifically</w:t>
      </w:r>
      <w:r w:rsidRPr="005108E4">
        <w:rPr>
          <w:spacing w:val="-20"/>
          <w:sz w:val="24"/>
        </w:rPr>
        <w:t xml:space="preserve"> </w:t>
      </w:r>
      <w:r w:rsidRPr="005108E4">
        <w:rPr>
          <w:sz w:val="24"/>
        </w:rPr>
        <w:t>based</w:t>
      </w:r>
      <w:r w:rsidRPr="005108E4">
        <w:rPr>
          <w:spacing w:val="-14"/>
          <w:sz w:val="24"/>
        </w:rPr>
        <w:t xml:space="preserve"> </w:t>
      </w:r>
      <w:r w:rsidRPr="005108E4">
        <w:rPr>
          <w:sz w:val="24"/>
        </w:rPr>
        <w:t>evidence</w:t>
      </w:r>
      <w:r w:rsidRPr="005108E4">
        <w:rPr>
          <w:spacing w:val="-14"/>
          <w:sz w:val="24"/>
        </w:rPr>
        <w:t xml:space="preserve"> </w:t>
      </w:r>
      <w:r w:rsidRPr="005108E4">
        <w:rPr>
          <w:sz w:val="24"/>
        </w:rPr>
        <w:t>on</w:t>
      </w:r>
      <w:r w:rsidRPr="005108E4">
        <w:rPr>
          <w:spacing w:val="-14"/>
          <w:sz w:val="24"/>
        </w:rPr>
        <w:t xml:space="preserve"> </w:t>
      </w:r>
      <w:r w:rsidRPr="005108E4">
        <w:rPr>
          <w:sz w:val="24"/>
        </w:rPr>
        <w:t>the</w:t>
      </w:r>
      <w:r w:rsidRPr="005108E4">
        <w:rPr>
          <w:spacing w:val="-14"/>
          <w:sz w:val="24"/>
        </w:rPr>
        <w:t xml:space="preserve"> </w:t>
      </w:r>
      <w:r w:rsidRPr="005108E4">
        <w:rPr>
          <w:sz w:val="24"/>
        </w:rPr>
        <w:t>physical</w:t>
      </w:r>
      <w:r w:rsidRPr="005108E4">
        <w:rPr>
          <w:spacing w:val="-13"/>
          <w:sz w:val="24"/>
        </w:rPr>
        <w:t xml:space="preserve"> </w:t>
      </w:r>
      <w:r w:rsidRPr="005108E4">
        <w:rPr>
          <w:sz w:val="24"/>
        </w:rPr>
        <w:t>and</w:t>
      </w:r>
      <w:r w:rsidRPr="005108E4">
        <w:rPr>
          <w:spacing w:val="-14"/>
          <w:sz w:val="24"/>
        </w:rPr>
        <w:t xml:space="preserve"> </w:t>
      </w:r>
      <w:r w:rsidRPr="005108E4">
        <w:rPr>
          <w:sz w:val="24"/>
        </w:rPr>
        <w:t>mental</w:t>
      </w:r>
      <w:r w:rsidRPr="005108E4">
        <w:rPr>
          <w:spacing w:val="-12"/>
          <w:sz w:val="24"/>
        </w:rPr>
        <w:t xml:space="preserve"> </w:t>
      </w:r>
      <w:r w:rsidRPr="005108E4">
        <w:rPr>
          <w:sz w:val="24"/>
        </w:rPr>
        <w:t>health</w:t>
      </w:r>
      <w:r w:rsidRPr="005108E4">
        <w:rPr>
          <w:spacing w:val="-14"/>
          <w:sz w:val="24"/>
        </w:rPr>
        <w:t xml:space="preserve"> </w:t>
      </w:r>
      <w:r w:rsidRPr="005108E4">
        <w:rPr>
          <w:sz w:val="24"/>
        </w:rPr>
        <w:t>effects</w:t>
      </w:r>
      <w:r w:rsidRPr="005108E4">
        <w:rPr>
          <w:spacing w:val="-13"/>
          <w:sz w:val="24"/>
        </w:rPr>
        <w:t xml:space="preserve"> </w:t>
      </w:r>
      <w:r w:rsidRPr="005108E4">
        <w:rPr>
          <w:sz w:val="24"/>
        </w:rPr>
        <w:t xml:space="preserve">based on the </w:t>
      </w:r>
      <w:r w:rsidRPr="005108E4">
        <w:rPr>
          <w:spacing w:val="-3"/>
          <w:sz w:val="24"/>
        </w:rPr>
        <w:t xml:space="preserve">type </w:t>
      </w:r>
      <w:r w:rsidRPr="005108E4">
        <w:rPr>
          <w:sz w:val="24"/>
        </w:rPr>
        <w:t>of Marijuana</w:t>
      </w:r>
      <w:r w:rsidRPr="005108E4">
        <w:rPr>
          <w:spacing w:val="-6"/>
          <w:sz w:val="24"/>
        </w:rPr>
        <w:t xml:space="preserve"> </w:t>
      </w:r>
      <w:r w:rsidRPr="005108E4">
        <w:rPr>
          <w:sz w:val="24"/>
        </w:rPr>
        <w:t>Product;</w:t>
      </w:r>
    </w:p>
    <w:p w14:paraId="2A93FA56" w14:textId="77777777" w:rsidR="00DA2759" w:rsidRPr="005108E4" w:rsidRDefault="009A7511">
      <w:pPr>
        <w:pStyle w:val="ListParagraph"/>
        <w:numPr>
          <w:ilvl w:val="4"/>
          <w:numId w:val="46"/>
        </w:numPr>
        <w:tabs>
          <w:tab w:val="left" w:pos="3130"/>
        </w:tabs>
        <w:spacing w:line="272" w:lineRule="exact"/>
        <w:ind w:left="3129" w:hanging="375"/>
        <w:rPr>
          <w:sz w:val="24"/>
        </w:rPr>
      </w:pPr>
      <w:r w:rsidRPr="005108E4">
        <w:rPr>
          <w:sz w:val="24"/>
        </w:rPr>
        <w:t>The amount of time to feel</w:t>
      </w:r>
      <w:r w:rsidRPr="005108E4">
        <w:rPr>
          <w:spacing w:val="-8"/>
          <w:sz w:val="24"/>
        </w:rPr>
        <w:t xml:space="preserve"> </w:t>
      </w:r>
      <w:r w:rsidRPr="005108E4">
        <w:rPr>
          <w:sz w:val="24"/>
        </w:rPr>
        <w:t>impairment;</w:t>
      </w:r>
    </w:p>
    <w:p w14:paraId="09F774EF" w14:textId="77777777" w:rsidR="00DA2759" w:rsidRPr="005108E4" w:rsidRDefault="009A7511">
      <w:pPr>
        <w:pStyle w:val="ListParagraph"/>
        <w:numPr>
          <w:ilvl w:val="4"/>
          <w:numId w:val="46"/>
        </w:numPr>
        <w:tabs>
          <w:tab w:val="left" w:pos="3197"/>
        </w:tabs>
        <w:spacing w:before="5"/>
        <w:ind w:left="3196" w:hanging="442"/>
        <w:rPr>
          <w:sz w:val="24"/>
        </w:rPr>
      </w:pPr>
      <w:r w:rsidRPr="005108E4">
        <w:rPr>
          <w:sz w:val="24"/>
        </w:rPr>
        <w:t>Visible signs of impairment;</w:t>
      </w:r>
      <w:r w:rsidRPr="005108E4">
        <w:rPr>
          <w:spacing w:val="-4"/>
          <w:sz w:val="24"/>
        </w:rPr>
        <w:t xml:space="preserve"> </w:t>
      </w:r>
      <w:r w:rsidRPr="005108E4">
        <w:rPr>
          <w:sz w:val="24"/>
        </w:rPr>
        <w:t>and</w:t>
      </w:r>
    </w:p>
    <w:p w14:paraId="754DB76F" w14:textId="77777777" w:rsidR="00DA2759" w:rsidRPr="005108E4" w:rsidRDefault="009A7511">
      <w:pPr>
        <w:pStyle w:val="ListParagraph"/>
        <w:numPr>
          <w:ilvl w:val="4"/>
          <w:numId w:val="46"/>
        </w:numPr>
        <w:tabs>
          <w:tab w:val="left" w:pos="3183"/>
        </w:tabs>
        <w:spacing w:before="2"/>
        <w:ind w:left="3182" w:hanging="428"/>
        <w:rPr>
          <w:sz w:val="24"/>
        </w:rPr>
      </w:pPr>
      <w:r w:rsidRPr="005108E4">
        <w:rPr>
          <w:sz w:val="24"/>
        </w:rPr>
        <w:t>Recognizing the signs of</w:t>
      </w:r>
      <w:r w:rsidRPr="005108E4">
        <w:rPr>
          <w:spacing w:val="-8"/>
          <w:sz w:val="24"/>
        </w:rPr>
        <w:t xml:space="preserve"> </w:t>
      </w:r>
      <w:r w:rsidRPr="005108E4">
        <w:rPr>
          <w:sz w:val="24"/>
        </w:rPr>
        <w:t>impairment.</w:t>
      </w:r>
    </w:p>
    <w:p w14:paraId="41830985" w14:textId="77777777" w:rsidR="00DA2759" w:rsidRPr="005108E4" w:rsidRDefault="009A7511">
      <w:pPr>
        <w:pStyle w:val="ListParagraph"/>
        <w:numPr>
          <w:ilvl w:val="3"/>
          <w:numId w:val="46"/>
        </w:numPr>
        <w:tabs>
          <w:tab w:val="left" w:pos="2751"/>
        </w:tabs>
        <w:spacing w:before="5"/>
        <w:ind w:left="2750" w:hanging="356"/>
        <w:rPr>
          <w:sz w:val="24"/>
        </w:rPr>
      </w:pPr>
      <w:r w:rsidRPr="005108E4">
        <w:rPr>
          <w:sz w:val="24"/>
        </w:rPr>
        <w:t>Diversion</w:t>
      </w:r>
      <w:r w:rsidRPr="005108E4">
        <w:rPr>
          <w:spacing w:val="-21"/>
          <w:sz w:val="24"/>
        </w:rPr>
        <w:t xml:space="preserve"> </w:t>
      </w:r>
      <w:r w:rsidRPr="005108E4">
        <w:rPr>
          <w:sz w:val="24"/>
        </w:rPr>
        <w:t>prevention</w:t>
      </w:r>
      <w:r w:rsidRPr="005108E4">
        <w:rPr>
          <w:spacing w:val="-20"/>
          <w:sz w:val="24"/>
        </w:rPr>
        <w:t xml:space="preserve"> </w:t>
      </w:r>
      <w:r w:rsidRPr="005108E4">
        <w:rPr>
          <w:sz w:val="24"/>
        </w:rPr>
        <w:t>and</w:t>
      </w:r>
      <w:r w:rsidRPr="005108E4">
        <w:rPr>
          <w:spacing w:val="-21"/>
          <w:sz w:val="24"/>
        </w:rPr>
        <w:t xml:space="preserve"> </w:t>
      </w:r>
      <w:r w:rsidRPr="005108E4">
        <w:rPr>
          <w:sz w:val="24"/>
        </w:rPr>
        <w:t>prevention</w:t>
      </w:r>
      <w:r w:rsidRPr="005108E4">
        <w:rPr>
          <w:spacing w:val="-18"/>
          <w:sz w:val="24"/>
        </w:rPr>
        <w:t xml:space="preserve"> </w:t>
      </w:r>
      <w:r w:rsidRPr="005108E4">
        <w:rPr>
          <w:sz w:val="24"/>
        </w:rPr>
        <w:t>of</w:t>
      </w:r>
      <w:r w:rsidRPr="005108E4">
        <w:rPr>
          <w:spacing w:val="-20"/>
          <w:sz w:val="24"/>
        </w:rPr>
        <w:t xml:space="preserve"> </w:t>
      </w:r>
      <w:r w:rsidRPr="005108E4">
        <w:rPr>
          <w:sz w:val="24"/>
        </w:rPr>
        <w:t>sales</w:t>
      </w:r>
      <w:r w:rsidRPr="005108E4">
        <w:rPr>
          <w:spacing w:val="-19"/>
          <w:sz w:val="24"/>
        </w:rPr>
        <w:t xml:space="preserve"> </w:t>
      </w:r>
      <w:r w:rsidRPr="005108E4">
        <w:rPr>
          <w:sz w:val="24"/>
        </w:rPr>
        <w:t>to</w:t>
      </w:r>
      <w:r w:rsidRPr="005108E4">
        <w:rPr>
          <w:spacing w:val="-18"/>
          <w:sz w:val="24"/>
        </w:rPr>
        <w:t xml:space="preserve"> </w:t>
      </w:r>
      <w:r w:rsidRPr="005108E4">
        <w:rPr>
          <w:sz w:val="24"/>
        </w:rPr>
        <w:t>minors,</w:t>
      </w:r>
      <w:r w:rsidRPr="005108E4">
        <w:rPr>
          <w:spacing w:val="-19"/>
          <w:sz w:val="24"/>
        </w:rPr>
        <w:t xml:space="preserve"> </w:t>
      </w:r>
      <w:r w:rsidRPr="005108E4">
        <w:rPr>
          <w:sz w:val="24"/>
        </w:rPr>
        <w:t>including</w:t>
      </w:r>
      <w:r w:rsidRPr="005108E4">
        <w:rPr>
          <w:spacing w:val="-20"/>
          <w:sz w:val="24"/>
        </w:rPr>
        <w:t xml:space="preserve"> </w:t>
      </w:r>
      <w:r w:rsidRPr="005108E4">
        <w:rPr>
          <w:sz w:val="24"/>
        </w:rPr>
        <w:t>best</w:t>
      </w:r>
      <w:r w:rsidRPr="005108E4">
        <w:rPr>
          <w:spacing w:val="-18"/>
          <w:sz w:val="24"/>
        </w:rPr>
        <w:t xml:space="preserve"> </w:t>
      </w:r>
      <w:r w:rsidRPr="005108E4">
        <w:rPr>
          <w:sz w:val="24"/>
        </w:rPr>
        <w:t>practices.</w:t>
      </w:r>
    </w:p>
    <w:p w14:paraId="5B11183E" w14:textId="77777777" w:rsidR="00DA2759" w:rsidRPr="005108E4" w:rsidRDefault="009A7511">
      <w:pPr>
        <w:pStyle w:val="ListParagraph"/>
        <w:numPr>
          <w:ilvl w:val="3"/>
          <w:numId w:val="46"/>
        </w:numPr>
        <w:tabs>
          <w:tab w:val="left" w:pos="2741"/>
        </w:tabs>
        <w:spacing w:before="2"/>
        <w:rPr>
          <w:sz w:val="24"/>
        </w:rPr>
      </w:pPr>
      <w:r w:rsidRPr="005108E4">
        <w:rPr>
          <w:sz w:val="24"/>
        </w:rPr>
        <w:t>Compliance with all tracking</w:t>
      </w:r>
      <w:r w:rsidRPr="005108E4">
        <w:rPr>
          <w:spacing w:val="-8"/>
          <w:sz w:val="24"/>
        </w:rPr>
        <w:t xml:space="preserve"> </w:t>
      </w:r>
      <w:r w:rsidRPr="005108E4">
        <w:rPr>
          <w:sz w:val="24"/>
        </w:rPr>
        <w:t>requirements.</w:t>
      </w:r>
    </w:p>
    <w:p w14:paraId="39DBF610" w14:textId="77777777" w:rsidR="00DA2759" w:rsidRPr="005108E4" w:rsidRDefault="009A7511">
      <w:pPr>
        <w:pStyle w:val="ListParagraph"/>
        <w:numPr>
          <w:ilvl w:val="3"/>
          <w:numId w:val="46"/>
        </w:numPr>
        <w:tabs>
          <w:tab w:val="left" w:pos="2756"/>
        </w:tabs>
        <w:spacing w:before="5"/>
        <w:ind w:left="2755" w:hanging="361"/>
        <w:rPr>
          <w:sz w:val="24"/>
        </w:rPr>
      </w:pPr>
      <w:r w:rsidRPr="005108E4">
        <w:rPr>
          <w:sz w:val="24"/>
        </w:rPr>
        <w:t>Acceptable forms of identification. Training shall</w:t>
      </w:r>
      <w:r w:rsidRPr="005108E4">
        <w:rPr>
          <w:spacing w:val="-13"/>
          <w:sz w:val="24"/>
        </w:rPr>
        <w:t xml:space="preserve"> </w:t>
      </w:r>
      <w:r w:rsidRPr="005108E4">
        <w:rPr>
          <w:sz w:val="24"/>
        </w:rPr>
        <w:t>include:</w:t>
      </w:r>
    </w:p>
    <w:p w14:paraId="467BA119" w14:textId="77777777" w:rsidR="00DA2759" w:rsidRPr="005108E4" w:rsidRDefault="009A7511">
      <w:pPr>
        <w:pStyle w:val="ListParagraph"/>
        <w:numPr>
          <w:ilvl w:val="4"/>
          <w:numId w:val="46"/>
        </w:numPr>
        <w:tabs>
          <w:tab w:val="left" w:pos="3063"/>
        </w:tabs>
        <w:spacing w:before="3"/>
        <w:ind w:left="3062" w:hanging="308"/>
        <w:rPr>
          <w:sz w:val="24"/>
        </w:rPr>
      </w:pPr>
      <w:r w:rsidRPr="005108E4">
        <w:rPr>
          <w:sz w:val="24"/>
        </w:rPr>
        <w:t>How to check</w:t>
      </w:r>
      <w:r w:rsidRPr="005108E4">
        <w:rPr>
          <w:spacing w:val="-4"/>
          <w:sz w:val="24"/>
        </w:rPr>
        <w:t xml:space="preserve"> </w:t>
      </w:r>
      <w:r w:rsidRPr="005108E4">
        <w:rPr>
          <w:sz w:val="24"/>
        </w:rPr>
        <w:t>identification;</w:t>
      </w:r>
    </w:p>
    <w:p w14:paraId="0FE01B65" w14:textId="77777777" w:rsidR="00DA2759" w:rsidRPr="005108E4" w:rsidRDefault="009A7511">
      <w:pPr>
        <w:pStyle w:val="ListParagraph"/>
        <w:numPr>
          <w:ilvl w:val="4"/>
          <w:numId w:val="46"/>
        </w:numPr>
        <w:tabs>
          <w:tab w:val="left" w:pos="3130"/>
        </w:tabs>
        <w:spacing w:before="4"/>
        <w:ind w:left="3129" w:hanging="375"/>
        <w:rPr>
          <w:sz w:val="24"/>
        </w:rPr>
      </w:pPr>
      <w:r w:rsidRPr="005108E4">
        <w:rPr>
          <w:sz w:val="24"/>
        </w:rPr>
        <w:t>Spotting and confiscating fraudulent</w:t>
      </w:r>
      <w:r w:rsidRPr="005108E4">
        <w:rPr>
          <w:spacing w:val="-10"/>
          <w:sz w:val="24"/>
        </w:rPr>
        <w:t xml:space="preserve"> </w:t>
      </w:r>
      <w:r w:rsidRPr="005108E4">
        <w:rPr>
          <w:sz w:val="24"/>
        </w:rPr>
        <w:t>identification;</w:t>
      </w:r>
    </w:p>
    <w:p w14:paraId="2387A6F8" w14:textId="77777777" w:rsidR="00DA2759" w:rsidRPr="005108E4" w:rsidRDefault="009A7511">
      <w:pPr>
        <w:pStyle w:val="ListParagraph"/>
        <w:numPr>
          <w:ilvl w:val="4"/>
          <w:numId w:val="46"/>
        </w:numPr>
        <w:tabs>
          <w:tab w:val="left" w:pos="3197"/>
        </w:tabs>
        <w:spacing w:before="3"/>
        <w:ind w:left="3196" w:hanging="442"/>
        <w:rPr>
          <w:sz w:val="24"/>
        </w:rPr>
      </w:pPr>
      <w:r w:rsidRPr="005108E4">
        <w:rPr>
          <w:sz w:val="24"/>
        </w:rPr>
        <w:t>Patient</w:t>
      </w:r>
      <w:r w:rsidRPr="005108E4">
        <w:rPr>
          <w:spacing w:val="-4"/>
          <w:sz w:val="24"/>
        </w:rPr>
        <w:t xml:space="preserve"> </w:t>
      </w:r>
      <w:r w:rsidRPr="005108E4">
        <w:rPr>
          <w:sz w:val="24"/>
        </w:rPr>
        <w:t>registration</w:t>
      </w:r>
      <w:r w:rsidRPr="005108E4">
        <w:rPr>
          <w:spacing w:val="-4"/>
          <w:sz w:val="24"/>
        </w:rPr>
        <w:t xml:space="preserve"> </w:t>
      </w:r>
      <w:r w:rsidRPr="005108E4">
        <w:rPr>
          <w:sz w:val="24"/>
        </w:rPr>
        <w:t>cards</w:t>
      </w:r>
      <w:r w:rsidRPr="005108E4">
        <w:rPr>
          <w:spacing w:val="-3"/>
          <w:sz w:val="24"/>
        </w:rPr>
        <w:t xml:space="preserve"> </w:t>
      </w:r>
      <w:r w:rsidRPr="005108E4">
        <w:rPr>
          <w:sz w:val="24"/>
        </w:rPr>
        <w:t>currently</w:t>
      </w:r>
      <w:r w:rsidRPr="005108E4">
        <w:rPr>
          <w:spacing w:val="-11"/>
          <w:sz w:val="24"/>
        </w:rPr>
        <w:t xml:space="preserve"> </w:t>
      </w:r>
      <w:r w:rsidRPr="005108E4">
        <w:rPr>
          <w:sz w:val="24"/>
        </w:rPr>
        <w:t>and</w:t>
      </w:r>
      <w:r w:rsidRPr="005108E4">
        <w:rPr>
          <w:spacing w:val="-4"/>
          <w:sz w:val="24"/>
        </w:rPr>
        <w:t xml:space="preserve"> </w:t>
      </w:r>
      <w:r w:rsidRPr="005108E4">
        <w:rPr>
          <w:sz w:val="24"/>
        </w:rPr>
        <w:t>validly</w:t>
      </w:r>
      <w:r w:rsidRPr="005108E4">
        <w:rPr>
          <w:spacing w:val="-11"/>
          <w:sz w:val="24"/>
        </w:rPr>
        <w:t xml:space="preserve"> </w:t>
      </w:r>
      <w:r w:rsidRPr="005108E4">
        <w:rPr>
          <w:sz w:val="24"/>
        </w:rPr>
        <w:t>issued</w:t>
      </w:r>
      <w:r w:rsidRPr="005108E4">
        <w:rPr>
          <w:spacing w:val="-4"/>
          <w:sz w:val="24"/>
        </w:rPr>
        <w:t xml:space="preserve"> </w:t>
      </w:r>
      <w:r w:rsidRPr="005108E4">
        <w:rPr>
          <w:sz w:val="24"/>
        </w:rPr>
        <w:t>by</w:t>
      </w:r>
      <w:r w:rsidRPr="005108E4">
        <w:rPr>
          <w:spacing w:val="-11"/>
          <w:sz w:val="24"/>
        </w:rPr>
        <w:t xml:space="preserve"> </w:t>
      </w:r>
      <w:r w:rsidRPr="005108E4">
        <w:rPr>
          <w:sz w:val="24"/>
        </w:rPr>
        <w:t>the</w:t>
      </w:r>
      <w:r w:rsidRPr="005108E4">
        <w:rPr>
          <w:spacing w:val="-5"/>
          <w:sz w:val="24"/>
        </w:rPr>
        <w:t xml:space="preserve"> </w:t>
      </w:r>
      <w:r w:rsidRPr="005108E4">
        <w:rPr>
          <w:sz w:val="24"/>
        </w:rPr>
        <w:t>Commission;</w:t>
      </w:r>
    </w:p>
    <w:p w14:paraId="261D3131" w14:textId="77777777" w:rsidR="00DA2759" w:rsidRPr="005108E4" w:rsidRDefault="009A7511">
      <w:pPr>
        <w:pStyle w:val="ListParagraph"/>
        <w:numPr>
          <w:ilvl w:val="4"/>
          <w:numId w:val="46"/>
        </w:numPr>
        <w:tabs>
          <w:tab w:val="left" w:pos="3183"/>
        </w:tabs>
        <w:spacing w:before="5"/>
        <w:ind w:left="3182" w:hanging="428"/>
        <w:rPr>
          <w:sz w:val="24"/>
        </w:rPr>
      </w:pPr>
      <w:r w:rsidRPr="005108E4">
        <w:rPr>
          <w:sz w:val="24"/>
        </w:rPr>
        <w:t>Common mistakes made in identification verification;</w:t>
      </w:r>
      <w:r w:rsidRPr="005108E4">
        <w:rPr>
          <w:spacing w:val="-11"/>
          <w:sz w:val="24"/>
        </w:rPr>
        <w:t xml:space="preserve"> </w:t>
      </w:r>
      <w:r w:rsidRPr="005108E4">
        <w:rPr>
          <w:sz w:val="24"/>
        </w:rPr>
        <w:t>and</w:t>
      </w:r>
    </w:p>
    <w:p w14:paraId="48F4E803" w14:textId="77777777" w:rsidR="00DA2759" w:rsidRPr="005108E4" w:rsidRDefault="009A7511">
      <w:pPr>
        <w:pStyle w:val="ListParagraph"/>
        <w:numPr>
          <w:ilvl w:val="4"/>
          <w:numId w:val="46"/>
        </w:numPr>
        <w:tabs>
          <w:tab w:val="left" w:pos="3101"/>
        </w:tabs>
        <w:spacing w:before="2" w:line="244" w:lineRule="auto"/>
        <w:ind w:right="117" w:firstLine="0"/>
        <w:rPr>
          <w:sz w:val="24"/>
        </w:rPr>
      </w:pPr>
      <w:r w:rsidRPr="005108E4">
        <w:rPr>
          <w:sz w:val="24"/>
        </w:rPr>
        <w:t>Prohibited</w:t>
      </w:r>
      <w:r w:rsidRPr="005108E4">
        <w:rPr>
          <w:spacing w:val="-10"/>
          <w:sz w:val="24"/>
        </w:rPr>
        <w:t xml:space="preserve"> </w:t>
      </w:r>
      <w:r w:rsidRPr="005108E4">
        <w:rPr>
          <w:sz w:val="24"/>
        </w:rPr>
        <w:t>purchases</w:t>
      </w:r>
      <w:r w:rsidRPr="005108E4">
        <w:rPr>
          <w:spacing w:val="-10"/>
          <w:sz w:val="24"/>
        </w:rPr>
        <w:t xml:space="preserve"> </w:t>
      </w:r>
      <w:r w:rsidRPr="005108E4">
        <w:rPr>
          <w:sz w:val="24"/>
        </w:rPr>
        <w:t>and</w:t>
      </w:r>
      <w:r w:rsidRPr="005108E4">
        <w:rPr>
          <w:spacing w:val="-13"/>
          <w:sz w:val="24"/>
        </w:rPr>
        <w:t xml:space="preserve"> </w:t>
      </w:r>
      <w:r w:rsidRPr="005108E4">
        <w:rPr>
          <w:sz w:val="24"/>
        </w:rPr>
        <w:t>practices,</w:t>
      </w:r>
      <w:r w:rsidRPr="005108E4">
        <w:rPr>
          <w:spacing w:val="-13"/>
          <w:sz w:val="24"/>
        </w:rPr>
        <w:t xml:space="preserve"> </w:t>
      </w:r>
      <w:r w:rsidRPr="005108E4">
        <w:rPr>
          <w:sz w:val="24"/>
        </w:rPr>
        <w:t>including</w:t>
      </w:r>
      <w:r w:rsidRPr="005108E4">
        <w:rPr>
          <w:spacing w:val="-14"/>
          <w:sz w:val="24"/>
        </w:rPr>
        <w:t xml:space="preserve"> </w:t>
      </w:r>
      <w:r w:rsidRPr="005108E4">
        <w:rPr>
          <w:sz w:val="24"/>
        </w:rPr>
        <w:t>purchases</w:t>
      </w:r>
      <w:r w:rsidRPr="005108E4">
        <w:rPr>
          <w:spacing w:val="-13"/>
          <w:sz w:val="24"/>
        </w:rPr>
        <w:t xml:space="preserve"> </w:t>
      </w:r>
      <w:r w:rsidRPr="005108E4">
        <w:rPr>
          <w:sz w:val="24"/>
        </w:rPr>
        <w:t>by</w:t>
      </w:r>
      <w:r w:rsidRPr="005108E4">
        <w:rPr>
          <w:spacing w:val="-17"/>
          <w:sz w:val="24"/>
        </w:rPr>
        <w:t xml:space="preserve"> </w:t>
      </w:r>
      <w:r w:rsidRPr="005108E4">
        <w:rPr>
          <w:sz w:val="24"/>
        </w:rPr>
        <w:t>persons</w:t>
      </w:r>
      <w:r w:rsidRPr="005108E4">
        <w:rPr>
          <w:spacing w:val="-10"/>
          <w:sz w:val="24"/>
        </w:rPr>
        <w:t xml:space="preserve"> </w:t>
      </w:r>
      <w:r w:rsidRPr="005108E4">
        <w:rPr>
          <w:spacing w:val="-3"/>
          <w:sz w:val="24"/>
        </w:rPr>
        <w:t xml:space="preserve">younger </w:t>
      </w:r>
      <w:r w:rsidRPr="005108E4">
        <w:rPr>
          <w:sz w:val="24"/>
        </w:rPr>
        <w:t xml:space="preserve">than 21 </w:t>
      </w:r>
      <w:r w:rsidRPr="005108E4">
        <w:rPr>
          <w:spacing w:val="-3"/>
          <w:sz w:val="24"/>
        </w:rPr>
        <w:t xml:space="preserve">years </w:t>
      </w:r>
      <w:r w:rsidRPr="005108E4">
        <w:rPr>
          <w:sz w:val="24"/>
        </w:rPr>
        <w:t>old in violation of M.G.L. c. 94G, §</w:t>
      </w:r>
      <w:r w:rsidRPr="005108E4">
        <w:rPr>
          <w:spacing w:val="-12"/>
          <w:sz w:val="24"/>
        </w:rPr>
        <w:t xml:space="preserve"> </w:t>
      </w:r>
      <w:r w:rsidRPr="005108E4">
        <w:rPr>
          <w:sz w:val="24"/>
        </w:rPr>
        <w:t>13.</w:t>
      </w:r>
    </w:p>
    <w:p w14:paraId="7675924E" w14:textId="77777777" w:rsidR="00DA2759" w:rsidRPr="005108E4" w:rsidRDefault="009A7511">
      <w:pPr>
        <w:pStyle w:val="ListParagraph"/>
        <w:numPr>
          <w:ilvl w:val="3"/>
          <w:numId w:val="46"/>
        </w:numPr>
        <w:tabs>
          <w:tab w:val="left" w:pos="2741"/>
        </w:tabs>
        <w:spacing w:line="272" w:lineRule="exact"/>
        <w:rPr>
          <w:sz w:val="24"/>
        </w:rPr>
      </w:pPr>
      <w:r w:rsidRPr="005108E4">
        <w:rPr>
          <w:sz w:val="24"/>
        </w:rPr>
        <w:t>How to engage and work with persons with</w:t>
      </w:r>
      <w:r w:rsidRPr="005108E4">
        <w:rPr>
          <w:spacing w:val="-13"/>
          <w:sz w:val="24"/>
        </w:rPr>
        <w:t xml:space="preserve"> </w:t>
      </w:r>
      <w:r w:rsidRPr="005108E4">
        <w:rPr>
          <w:sz w:val="24"/>
        </w:rPr>
        <w:t>disabilities.</w:t>
      </w:r>
    </w:p>
    <w:p w14:paraId="177AA4A9" w14:textId="77777777" w:rsidR="00DA2759" w:rsidRPr="005108E4" w:rsidRDefault="009A7511">
      <w:pPr>
        <w:pStyle w:val="ListParagraph"/>
        <w:numPr>
          <w:ilvl w:val="3"/>
          <w:numId w:val="46"/>
        </w:numPr>
        <w:tabs>
          <w:tab w:val="left" w:pos="2715"/>
        </w:tabs>
        <w:spacing w:before="5"/>
        <w:ind w:left="2714" w:hanging="320"/>
        <w:rPr>
          <w:sz w:val="24"/>
        </w:rPr>
      </w:pPr>
      <w:r w:rsidRPr="005108E4">
        <w:rPr>
          <w:sz w:val="24"/>
        </w:rPr>
        <w:t>Other key state laws and rules affecting MTC Agents, which shall</w:t>
      </w:r>
      <w:r w:rsidRPr="005108E4">
        <w:rPr>
          <w:spacing w:val="-41"/>
          <w:sz w:val="24"/>
        </w:rPr>
        <w:t xml:space="preserve"> </w:t>
      </w:r>
      <w:r w:rsidRPr="005108E4">
        <w:rPr>
          <w:sz w:val="24"/>
        </w:rPr>
        <w:t>include:</w:t>
      </w:r>
    </w:p>
    <w:p w14:paraId="570BB7A4" w14:textId="77777777" w:rsidR="00DA2759" w:rsidRPr="005108E4" w:rsidRDefault="009A7511">
      <w:pPr>
        <w:pStyle w:val="ListParagraph"/>
        <w:numPr>
          <w:ilvl w:val="4"/>
          <w:numId w:val="46"/>
        </w:numPr>
        <w:tabs>
          <w:tab w:val="left" w:pos="3003"/>
        </w:tabs>
        <w:spacing w:before="2"/>
        <w:ind w:left="3002" w:hanging="248"/>
        <w:rPr>
          <w:sz w:val="24"/>
        </w:rPr>
      </w:pPr>
      <w:r w:rsidRPr="005108E4">
        <w:rPr>
          <w:sz w:val="24"/>
        </w:rPr>
        <w:lastRenderedPageBreak/>
        <w:t>Conduct of MTC</w:t>
      </w:r>
      <w:r w:rsidRPr="005108E4">
        <w:rPr>
          <w:spacing w:val="-2"/>
          <w:sz w:val="24"/>
        </w:rPr>
        <w:t xml:space="preserve"> </w:t>
      </w:r>
      <w:r w:rsidRPr="005108E4">
        <w:rPr>
          <w:sz w:val="24"/>
        </w:rPr>
        <w:t>Agents;</w:t>
      </w:r>
    </w:p>
    <w:p w14:paraId="6611E389" w14:textId="655B02C2" w:rsidR="00DA2759" w:rsidRPr="005108E4" w:rsidRDefault="009A7511" w:rsidP="00E077D0">
      <w:pPr>
        <w:pStyle w:val="ListParagraph"/>
        <w:numPr>
          <w:ilvl w:val="4"/>
          <w:numId w:val="46"/>
        </w:numPr>
        <w:tabs>
          <w:tab w:val="left" w:pos="2979"/>
        </w:tabs>
        <w:spacing w:before="5"/>
        <w:ind w:left="2978" w:hanging="224"/>
      </w:pPr>
      <w:r w:rsidRPr="005108E4">
        <w:rPr>
          <w:spacing w:val="-3"/>
          <w:sz w:val="24"/>
        </w:rPr>
        <w:t>Permitting</w:t>
      </w:r>
      <w:r w:rsidRPr="005108E4">
        <w:rPr>
          <w:spacing w:val="-31"/>
          <w:sz w:val="24"/>
        </w:rPr>
        <w:t xml:space="preserve"> </w:t>
      </w:r>
      <w:r w:rsidRPr="005108E4">
        <w:rPr>
          <w:spacing w:val="-3"/>
          <w:sz w:val="24"/>
        </w:rPr>
        <w:t>inspections</w:t>
      </w:r>
      <w:r w:rsidRPr="005108E4">
        <w:rPr>
          <w:spacing w:val="-25"/>
          <w:sz w:val="24"/>
        </w:rPr>
        <w:t xml:space="preserve"> </w:t>
      </w:r>
      <w:r w:rsidRPr="005108E4">
        <w:rPr>
          <w:sz w:val="24"/>
        </w:rPr>
        <w:t>by</w:t>
      </w:r>
      <w:r w:rsidRPr="005108E4">
        <w:rPr>
          <w:spacing w:val="-33"/>
          <w:sz w:val="24"/>
        </w:rPr>
        <w:t xml:space="preserve"> </w:t>
      </w:r>
      <w:r w:rsidRPr="005108E4">
        <w:rPr>
          <w:sz w:val="24"/>
        </w:rPr>
        <w:t>state</w:t>
      </w:r>
      <w:r w:rsidRPr="005108E4">
        <w:rPr>
          <w:spacing w:val="-28"/>
          <w:sz w:val="24"/>
        </w:rPr>
        <w:t xml:space="preserve"> </w:t>
      </w:r>
      <w:r w:rsidRPr="005108E4">
        <w:rPr>
          <w:sz w:val="24"/>
        </w:rPr>
        <w:t>and</w:t>
      </w:r>
      <w:r w:rsidRPr="005108E4">
        <w:rPr>
          <w:spacing w:val="-26"/>
          <w:sz w:val="24"/>
        </w:rPr>
        <w:t xml:space="preserve"> </w:t>
      </w:r>
      <w:r w:rsidRPr="005108E4">
        <w:rPr>
          <w:sz w:val="24"/>
        </w:rPr>
        <w:t>local</w:t>
      </w:r>
      <w:r w:rsidRPr="005108E4">
        <w:rPr>
          <w:spacing w:val="-26"/>
          <w:sz w:val="24"/>
        </w:rPr>
        <w:t xml:space="preserve"> </w:t>
      </w:r>
      <w:r w:rsidRPr="005108E4">
        <w:rPr>
          <w:sz w:val="24"/>
        </w:rPr>
        <w:t>licensing</w:t>
      </w:r>
      <w:r w:rsidRPr="005108E4">
        <w:rPr>
          <w:spacing w:val="-28"/>
          <w:sz w:val="24"/>
        </w:rPr>
        <w:t xml:space="preserve"> </w:t>
      </w:r>
      <w:r w:rsidRPr="005108E4">
        <w:rPr>
          <w:sz w:val="24"/>
        </w:rPr>
        <w:t>and</w:t>
      </w:r>
      <w:r w:rsidRPr="005108E4">
        <w:rPr>
          <w:spacing w:val="-27"/>
          <w:sz w:val="24"/>
        </w:rPr>
        <w:t xml:space="preserve"> </w:t>
      </w:r>
      <w:r w:rsidRPr="005108E4">
        <w:rPr>
          <w:sz w:val="24"/>
        </w:rPr>
        <w:t>enforcement</w:t>
      </w:r>
      <w:r w:rsidRPr="005108E4">
        <w:rPr>
          <w:spacing w:val="-25"/>
          <w:sz w:val="24"/>
        </w:rPr>
        <w:t xml:space="preserve"> </w:t>
      </w:r>
      <w:r w:rsidRPr="005108E4">
        <w:rPr>
          <w:sz w:val="24"/>
        </w:rPr>
        <w:t>authorities;</w:t>
      </w:r>
    </w:p>
    <w:p w14:paraId="5752F801" w14:textId="77777777" w:rsidR="00DA2759" w:rsidRPr="005108E4" w:rsidRDefault="009A7511">
      <w:pPr>
        <w:pStyle w:val="ListParagraph"/>
        <w:numPr>
          <w:ilvl w:val="4"/>
          <w:numId w:val="46"/>
        </w:numPr>
        <w:tabs>
          <w:tab w:val="left" w:pos="3147"/>
        </w:tabs>
        <w:spacing w:line="242" w:lineRule="auto"/>
        <w:ind w:right="116" w:firstLine="0"/>
        <w:rPr>
          <w:sz w:val="24"/>
        </w:rPr>
      </w:pPr>
      <w:r w:rsidRPr="005108E4">
        <w:rPr>
          <w:spacing w:val="-3"/>
          <w:sz w:val="24"/>
        </w:rPr>
        <w:t>Local</w:t>
      </w:r>
      <w:r w:rsidRPr="005108E4">
        <w:rPr>
          <w:spacing w:val="-24"/>
          <w:sz w:val="24"/>
        </w:rPr>
        <w:t xml:space="preserve"> </w:t>
      </w:r>
      <w:r w:rsidRPr="005108E4">
        <w:rPr>
          <w:sz w:val="24"/>
        </w:rPr>
        <w:t>and</w:t>
      </w:r>
      <w:r w:rsidRPr="005108E4">
        <w:rPr>
          <w:spacing w:val="-24"/>
          <w:sz w:val="24"/>
        </w:rPr>
        <w:t xml:space="preserve"> </w:t>
      </w:r>
      <w:r w:rsidRPr="005108E4">
        <w:rPr>
          <w:sz w:val="24"/>
        </w:rPr>
        <w:t>state</w:t>
      </w:r>
      <w:r w:rsidRPr="005108E4">
        <w:rPr>
          <w:spacing w:val="-24"/>
          <w:sz w:val="24"/>
        </w:rPr>
        <w:t xml:space="preserve"> </w:t>
      </w:r>
      <w:r w:rsidRPr="005108E4">
        <w:rPr>
          <w:sz w:val="24"/>
        </w:rPr>
        <w:t>licensing</w:t>
      </w:r>
      <w:r w:rsidRPr="005108E4">
        <w:rPr>
          <w:spacing w:val="-26"/>
          <w:sz w:val="24"/>
        </w:rPr>
        <w:t xml:space="preserve"> </w:t>
      </w:r>
      <w:r w:rsidRPr="005108E4">
        <w:rPr>
          <w:sz w:val="24"/>
        </w:rPr>
        <w:t>and</w:t>
      </w:r>
      <w:r w:rsidRPr="005108E4">
        <w:rPr>
          <w:spacing w:val="-21"/>
          <w:sz w:val="24"/>
        </w:rPr>
        <w:t xml:space="preserve"> </w:t>
      </w:r>
      <w:r w:rsidRPr="005108E4">
        <w:rPr>
          <w:sz w:val="24"/>
        </w:rPr>
        <w:t>enforcement,</w:t>
      </w:r>
      <w:r w:rsidRPr="005108E4">
        <w:rPr>
          <w:spacing w:val="-22"/>
          <w:sz w:val="24"/>
        </w:rPr>
        <w:t xml:space="preserve"> </w:t>
      </w:r>
      <w:r w:rsidRPr="005108E4">
        <w:rPr>
          <w:sz w:val="24"/>
        </w:rPr>
        <w:t>including</w:t>
      </w:r>
      <w:r w:rsidRPr="005108E4">
        <w:rPr>
          <w:spacing w:val="-24"/>
          <w:sz w:val="24"/>
        </w:rPr>
        <w:t xml:space="preserve"> </w:t>
      </w:r>
      <w:r w:rsidRPr="005108E4">
        <w:rPr>
          <w:sz w:val="24"/>
        </w:rPr>
        <w:t>registration</w:t>
      </w:r>
      <w:r w:rsidRPr="005108E4">
        <w:rPr>
          <w:spacing w:val="-21"/>
          <w:sz w:val="24"/>
        </w:rPr>
        <w:t xml:space="preserve"> </w:t>
      </w:r>
      <w:r w:rsidRPr="005108E4">
        <w:rPr>
          <w:sz w:val="24"/>
        </w:rPr>
        <w:t>and</w:t>
      </w:r>
      <w:r w:rsidRPr="005108E4">
        <w:rPr>
          <w:spacing w:val="-21"/>
          <w:sz w:val="24"/>
        </w:rPr>
        <w:t xml:space="preserve"> </w:t>
      </w:r>
      <w:r w:rsidRPr="005108E4">
        <w:rPr>
          <w:sz w:val="24"/>
        </w:rPr>
        <w:t>license sanctions;</w:t>
      </w:r>
    </w:p>
    <w:p w14:paraId="25011428" w14:textId="77777777" w:rsidR="00DA2759" w:rsidRPr="005108E4" w:rsidRDefault="009A7511">
      <w:pPr>
        <w:pStyle w:val="ListParagraph"/>
        <w:numPr>
          <w:ilvl w:val="4"/>
          <w:numId w:val="46"/>
        </w:numPr>
        <w:tabs>
          <w:tab w:val="left" w:pos="3183"/>
        </w:tabs>
        <w:spacing w:before="2"/>
        <w:ind w:left="3182" w:hanging="428"/>
        <w:rPr>
          <w:sz w:val="24"/>
        </w:rPr>
      </w:pPr>
      <w:r w:rsidRPr="005108E4">
        <w:rPr>
          <w:sz w:val="24"/>
        </w:rPr>
        <w:t>Incident and notification</w:t>
      </w:r>
      <w:r w:rsidRPr="005108E4">
        <w:rPr>
          <w:spacing w:val="-4"/>
          <w:sz w:val="24"/>
        </w:rPr>
        <w:t xml:space="preserve"> </w:t>
      </w:r>
      <w:r w:rsidRPr="005108E4">
        <w:rPr>
          <w:sz w:val="24"/>
        </w:rPr>
        <w:t>requirements;</w:t>
      </w:r>
    </w:p>
    <w:p w14:paraId="356F1B8C" w14:textId="77777777" w:rsidR="00DA2759" w:rsidRPr="005108E4" w:rsidRDefault="009A7511">
      <w:pPr>
        <w:pStyle w:val="ListParagraph"/>
        <w:numPr>
          <w:ilvl w:val="4"/>
          <w:numId w:val="46"/>
        </w:numPr>
        <w:tabs>
          <w:tab w:val="left" w:pos="3116"/>
        </w:tabs>
        <w:spacing w:before="2"/>
        <w:ind w:left="3115" w:hanging="361"/>
        <w:rPr>
          <w:sz w:val="24"/>
        </w:rPr>
      </w:pPr>
      <w:r w:rsidRPr="005108E4">
        <w:rPr>
          <w:sz w:val="24"/>
        </w:rPr>
        <w:t>Administrative, civil, and criminal</w:t>
      </w:r>
      <w:r w:rsidRPr="005108E4">
        <w:rPr>
          <w:spacing w:val="-5"/>
          <w:sz w:val="24"/>
        </w:rPr>
        <w:t xml:space="preserve"> </w:t>
      </w:r>
      <w:r w:rsidRPr="005108E4">
        <w:rPr>
          <w:sz w:val="24"/>
        </w:rPr>
        <w:t>liability;</w:t>
      </w:r>
    </w:p>
    <w:p w14:paraId="02809B9C" w14:textId="77777777" w:rsidR="00DA2759" w:rsidRPr="005108E4" w:rsidRDefault="009A7511">
      <w:pPr>
        <w:pStyle w:val="ListParagraph"/>
        <w:numPr>
          <w:ilvl w:val="4"/>
          <w:numId w:val="46"/>
        </w:numPr>
        <w:tabs>
          <w:tab w:val="left" w:pos="3183"/>
        </w:tabs>
        <w:spacing w:before="5"/>
        <w:ind w:left="3182" w:hanging="428"/>
        <w:rPr>
          <w:sz w:val="24"/>
        </w:rPr>
      </w:pPr>
      <w:r w:rsidRPr="005108E4">
        <w:rPr>
          <w:sz w:val="24"/>
        </w:rPr>
        <w:t>Health and safety standards, including waste</w:t>
      </w:r>
      <w:r w:rsidRPr="005108E4">
        <w:rPr>
          <w:spacing w:val="-21"/>
          <w:sz w:val="24"/>
        </w:rPr>
        <w:t xml:space="preserve"> </w:t>
      </w:r>
      <w:r w:rsidRPr="005108E4">
        <w:rPr>
          <w:sz w:val="24"/>
        </w:rPr>
        <w:t>disposal;</w:t>
      </w:r>
    </w:p>
    <w:p w14:paraId="1ADE69AB" w14:textId="77777777" w:rsidR="00DA2759" w:rsidRPr="005108E4" w:rsidRDefault="009A7511">
      <w:pPr>
        <w:pStyle w:val="ListParagraph"/>
        <w:numPr>
          <w:ilvl w:val="4"/>
          <w:numId w:val="46"/>
        </w:numPr>
        <w:tabs>
          <w:tab w:val="left" w:pos="3264"/>
        </w:tabs>
        <w:spacing w:before="3" w:line="244" w:lineRule="auto"/>
        <w:ind w:right="117" w:firstLine="0"/>
        <w:rPr>
          <w:sz w:val="24"/>
        </w:rPr>
      </w:pPr>
      <w:r w:rsidRPr="005108E4">
        <w:rPr>
          <w:sz w:val="24"/>
        </w:rPr>
        <w:t>Patrons prohibited from bringing marijuana and Marijuana Products onto licensed</w:t>
      </w:r>
      <w:r w:rsidRPr="005108E4">
        <w:rPr>
          <w:spacing w:val="-2"/>
          <w:sz w:val="24"/>
        </w:rPr>
        <w:t xml:space="preserve"> </w:t>
      </w:r>
      <w:r w:rsidRPr="005108E4">
        <w:rPr>
          <w:sz w:val="24"/>
        </w:rPr>
        <w:t>premises;</w:t>
      </w:r>
    </w:p>
    <w:p w14:paraId="61888F3A" w14:textId="77777777" w:rsidR="00DA2759" w:rsidRPr="005108E4" w:rsidRDefault="009A7511">
      <w:pPr>
        <w:pStyle w:val="ListParagraph"/>
        <w:numPr>
          <w:ilvl w:val="4"/>
          <w:numId w:val="46"/>
        </w:numPr>
        <w:tabs>
          <w:tab w:val="left" w:pos="3317"/>
        </w:tabs>
        <w:spacing w:line="272" w:lineRule="exact"/>
        <w:ind w:left="3316" w:hanging="562"/>
        <w:rPr>
          <w:sz w:val="24"/>
        </w:rPr>
      </w:pPr>
      <w:r w:rsidRPr="005108E4">
        <w:rPr>
          <w:sz w:val="24"/>
        </w:rPr>
        <w:t>Permitted hours of</w:t>
      </w:r>
      <w:r w:rsidRPr="005108E4">
        <w:rPr>
          <w:spacing w:val="-3"/>
          <w:sz w:val="24"/>
        </w:rPr>
        <w:t xml:space="preserve"> </w:t>
      </w:r>
      <w:r w:rsidRPr="005108E4">
        <w:rPr>
          <w:sz w:val="24"/>
        </w:rPr>
        <w:t>sale;</w:t>
      </w:r>
    </w:p>
    <w:p w14:paraId="4EEB8733" w14:textId="77777777" w:rsidR="00DA2759" w:rsidRPr="005108E4" w:rsidRDefault="009A7511">
      <w:pPr>
        <w:pStyle w:val="ListParagraph"/>
        <w:numPr>
          <w:ilvl w:val="4"/>
          <w:numId w:val="46"/>
        </w:numPr>
        <w:tabs>
          <w:tab w:val="left" w:pos="3185"/>
        </w:tabs>
        <w:spacing w:before="4"/>
        <w:ind w:left="3184" w:hanging="430"/>
        <w:rPr>
          <w:sz w:val="24"/>
        </w:rPr>
      </w:pPr>
      <w:r w:rsidRPr="005108E4">
        <w:rPr>
          <w:sz w:val="24"/>
        </w:rPr>
        <w:t>Licensee responsibilities for activities occurring within licensed</w:t>
      </w:r>
      <w:r w:rsidRPr="005108E4">
        <w:rPr>
          <w:spacing w:val="-42"/>
          <w:sz w:val="24"/>
        </w:rPr>
        <w:t xml:space="preserve"> </w:t>
      </w:r>
      <w:r w:rsidRPr="005108E4">
        <w:rPr>
          <w:sz w:val="24"/>
        </w:rPr>
        <w:t>premises;</w:t>
      </w:r>
    </w:p>
    <w:p w14:paraId="3CAE9548" w14:textId="77777777" w:rsidR="00DA2759" w:rsidRPr="005108E4" w:rsidRDefault="009A7511">
      <w:pPr>
        <w:pStyle w:val="ListParagraph"/>
        <w:numPr>
          <w:ilvl w:val="4"/>
          <w:numId w:val="46"/>
        </w:numPr>
        <w:tabs>
          <w:tab w:val="left" w:pos="3118"/>
        </w:tabs>
        <w:spacing w:before="3"/>
        <w:ind w:left="3117" w:hanging="363"/>
        <w:rPr>
          <w:sz w:val="24"/>
        </w:rPr>
      </w:pPr>
      <w:r w:rsidRPr="005108E4">
        <w:rPr>
          <w:sz w:val="24"/>
        </w:rPr>
        <w:t>Maintenance of records, including confidentiality and privacy;</w:t>
      </w:r>
      <w:r w:rsidRPr="005108E4">
        <w:rPr>
          <w:spacing w:val="-32"/>
          <w:sz w:val="24"/>
        </w:rPr>
        <w:t xml:space="preserve"> </w:t>
      </w:r>
      <w:r w:rsidRPr="005108E4">
        <w:rPr>
          <w:sz w:val="24"/>
        </w:rPr>
        <w:t>and</w:t>
      </w:r>
    </w:p>
    <w:p w14:paraId="10A1B843" w14:textId="77777777" w:rsidR="00DA2759" w:rsidRPr="005108E4" w:rsidRDefault="009A7511">
      <w:pPr>
        <w:pStyle w:val="ListParagraph"/>
        <w:numPr>
          <w:ilvl w:val="3"/>
          <w:numId w:val="46"/>
        </w:numPr>
        <w:tabs>
          <w:tab w:val="left" w:pos="2760"/>
        </w:tabs>
        <w:spacing w:before="5" w:line="242" w:lineRule="auto"/>
        <w:ind w:left="2395" w:right="116" w:firstLine="0"/>
        <w:rPr>
          <w:sz w:val="24"/>
        </w:rPr>
      </w:pPr>
      <w:r w:rsidRPr="005108E4">
        <w:rPr>
          <w:sz w:val="24"/>
        </w:rPr>
        <w:t>Such other areas of training determined by the Commission to be included in a Responsible Vendor Training</w:t>
      </w:r>
      <w:r w:rsidRPr="005108E4">
        <w:rPr>
          <w:spacing w:val="-7"/>
          <w:sz w:val="24"/>
        </w:rPr>
        <w:t xml:space="preserve"> </w:t>
      </w:r>
      <w:r w:rsidRPr="005108E4">
        <w:rPr>
          <w:sz w:val="24"/>
        </w:rPr>
        <w:t>Program.</w:t>
      </w:r>
    </w:p>
    <w:p w14:paraId="2726924C" w14:textId="77777777" w:rsidR="00DA2759" w:rsidRPr="005108E4" w:rsidRDefault="009A7511">
      <w:pPr>
        <w:pStyle w:val="ListParagraph"/>
        <w:numPr>
          <w:ilvl w:val="2"/>
          <w:numId w:val="46"/>
        </w:numPr>
        <w:tabs>
          <w:tab w:val="left" w:pos="2396"/>
        </w:tabs>
        <w:spacing w:before="1"/>
        <w:ind w:left="2395" w:hanging="361"/>
        <w:rPr>
          <w:sz w:val="24"/>
        </w:rPr>
      </w:pPr>
      <w:r w:rsidRPr="005108E4">
        <w:rPr>
          <w:sz w:val="24"/>
          <w:u w:val="single"/>
        </w:rPr>
        <w:t>Advanced Core</w:t>
      </w:r>
      <w:r w:rsidRPr="005108E4">
        <w:rPr>
          <w:spacing w:val="-4"/>
          <w:sz w:val="24"/>
          <w:u w:val="single"/>
        </w:rPr>
        <w:t xml:space="preserve"> </w:t>
      </w:r>
      <w:r w:rsidRPr="005108E4">
        <w:rPr>
          <w:sz w:val="24"/>
          <w:u w:val="single"/>
        </w:rPr>
        <w:t>Curriculum</w:t>
      </w:r>
      <w:r w:rsidRPr="005108E4">
        <w:rPr>
          <w:sz w:val="24"/>
        </w:rPr>
        <w:t>.</w:t>
      </w:r>
    </w:p>
    <w:p w14:paraId="0DC72AAE" w14:textId="77777777" w:rsidR="00DA2759" w:rsidRPr="005108E4" w:rsidRDefault="009A7511">
      <w:pPr>
        <w:pStyle w:val="ListParagraph"/>
        <w:numPr>
          <w:ilvl w:val="3"/>
          <w:numId w:val="46"/>
        </w:numPr>
        <w:tabs>
          <w:tab w:val="left" w:pos="2777"/>
        </w:tabs>
        <w:spacing w:before="3" w:line="242" w:lineRule="auto"/>
        <w:ind w:left="2395" w:right="117" w:firstLine="0"/>
        <w:rPr>
          <w:sz w:val="24"/>
        </w:rPr>
      </w:pPr>
      <w:r w:rsidRPr="005108E4">
        <w:rPr>
          <w:sz w:val="24"/>
        </w:rPr>
        <w:t>Each Advanced Core Curriculum class shall be approved by the Commission prior to being offered. The curriculum shall build on the knowledge, skills, and practices covered in the Basic Core</w:t>
      </w:r>
      <w:r w:rsidRPr="005108E4">
        <w:rPr>
          <w:spacing w:val="-11"/>
          <w:sz w:val="24"/>
        </w:rPr>
        <w:t xml:space="preserve"> </w:t>
      </w:r>
      <w:r w:rsidRPr="005108E4">
        <w:rPr>
          <w:sz w:val="24"/>
        </w:rPr>
        <w:t>Curriculum.</w:t>
      </w:r>
    </w:p>
    <w:p w14:paraId="2CBD0A1D" w14:textId="77777777" w:rsidR="00DA2759" w:rsidRPr="005108E4" w:rsidRDefault="009A7511">
      <w:pPr>
        <w:pStyle w:val="ListParagraph"/>
        <w:numPr>
          <w:ilvl w:val="3"/>
          <w:numId w:val="46"/>
        </w:numPr>
        <w:tabs>
          <w:tab w:val="left" w:pos="2727"/>
        </w:tabs>
        <w:spacing w:before="4" w:line="242" w:lineRule="auto"/>
        <w:ind w:left="2395" w:right="117" w:firstLine="0"/>
        <w:rPr>
          <w:sz w:val="24"/>
        </w:rPr>
      </w:pPr>
      <w:r w:rsidRPr="005108E4">
        <w:rPr>
          <w:sz w:val="24"/>
        </w:rPr>
        <w:t>An</w:t>
      </w:r>
      <w:r w:rsidRPr="005108E4">
        <w:rPr>
          <w:spacing w:val="-15"/>
          <w:sz w:val="24"/>
        </w:rPr>
        <w:t xml:space="preserve"> </w:t>
      </w:r>
      <w:r w:rsidRPr="005108E4">
        <w:rPr>
          <w:sz w:val="24"/>
        </w:rPr>
        <w:t>Advanced</w:t>
      </w:r>
      <w:r w:rsidRPr="005108E4">
        <w:rPr>
          <w:spacing w:val="-14"/>
          <w:sz w:val="24"/>
        </w:rPr>
        <w:t xml:space="preserve"> </w:t>
      </w:r>
      <w:r w:rsidRPr="005108E4">
        <w:rPr>
          <w:sz w:val="24"/>
        </w:rPr>
        <w:t>Core</w:t>
      </w:r>
      <w:r w:rsidRPr="005108E4">
        <w:rPr>
          <w:spacing w:val="-15"/>
          <w:sz w:val="24"/>
        </w:rPr>
        <w:t xml:space="preserve"> </w:t>
      </w:r>
      <w:r w:rsidRPr="005108E4">
        <w:rPr>
          <w:sz w:val="24"/>
        </w:rPr>
        <w:t>Curriculum</w:t>
      </w:r>
      <w:r w:rsidRPr="005108E4">
        <w:rPr>
          <w:spacing w:val="-14"/>
          <w:sz w:val="24"/>
        </w:rPr>
        <w:t xml:space="preserve"> </w:t>
      </w:r>
      <w:r w:rsidRPr="005108E4">
        <w:rPr>
          <w:sz w:val="24"/>
        </w:rPr>
        <w:t>class</w:t>
      </w:r>
      <w:r w:rsidRPr="005108E4">
        <w:rPr>
          <w:spacing w:val="-14"/>
          <w:sz w:val="24"/>
        </w:rPr>
        <w:t xml:space="preserve"> </w:t>
      </w:r>
      <w:r w:rsidRPr="005108E4">
        <w:rPr>
          <w:sz w:val="24"/>
        </w:rPr>
        <w:t>shall</w:t>
      </w:r>
      <w:r w:rsidRPr="005108E4">
        <w:rPr>
          <w:spacing w:val="-14"/>
          <w:sz w:val="24"/>
        </w:rPr>
        <w:t xml:space="preserve"> </w:t>
      </w:r>
      <w:r w:rsidRPr="005108E4">
        <w:rPr>
          <w:sz w:val="24"/>
        </w:rPr>
        <w:t>include</w:t>
      </w:r>
      <w:r w:rsidRPr="005108E4">
        <w:rPr>
          <w:spacing w:val="-16"/>
          <w:sz w:val="24"/>
        </w:rPr>
        <w:t xml:space="preserve"> </w:t>
      </w:r>
      <w:r w:rsidRPr="005108E4">
        <w:rPr>
          <w:sz w:val="24"/>
        </w:rPr>
        <w:t>standard</w:t>
      </w:r>
      <w:r w:rsidRPr="005108E4">
        <w:rPr>
          <w:spacing w:val="-14"/>
          <w:sz w:val="24"/>
        </w:rPr>
        <w:t xml:space="preserve"> </w:t>
      </w:r>
      <w:r w:rsidRPr="005108E4">
        <w:rPr>
          <w:sz w:val="24"/>
        </w:rPr>
        <w:t>and</w:t>
      </w:r>
      <w:r w:rsidRPr="005108E4">
        <w:rPr>
          <w:spacing w:val="-14"/>
          <w:sz w:val="24"/>
        </w:rPr>
        <w:t xml:space="preserve"> </w:t>
      </w:r>
      <w:r w:rsidRPr="005108E4">
        <w:rPr>
          <w:sz w:val="24"/>
        </w:rPr>
        <w:t>best</w:t>
      </w:r>
      <w:r w:rsidRPr="005108E4">
        <w:rPr>
          <w:spacing w:val="-14"/>
          <w:sz w:val="24"/>
        </w:rPr>
        <w:t xml:space="preserve"> </w:t>
      </w:r>
      <w:r w:rsidRPr="005108E4">
        <w:rPr>
          <w:sz w:val="24"/>
        </w:rPr>
        <w:t>practices</w:t>
      </w:r>
      <w:r w:rsidRPr="005108E4">
        <w:rPr>
          <w:spacing w:val="-14"/>
          <w:sz w:val="24"/>
        </w:rPr>
        <w:t xml:space="preserve"> </w:t>
      </w:r>
      <w:r w:rsidRPr="005108E4">
        <w:rPr>
          <w:sz w:val="24"/>
        </w:rPr>
        <w:t>in one or more of the following</w:t>
      </w:r>
      <w:r w:rsidRPr="005108E4">
        <w:rPr>
          <w:spacing w:val="-13"/>
          <w:sz w:val="24"/>
        </w:rPr>
        <w:t xml:space="preserve"> </w:t>
      </w:r>
      <w:r w:rsidRPr="005108E4">
        <w:rPr>
          <w:sz w:val="24"/>
        </w:rPr>
        <w:t>areas</w:t>
      </w:r>
    </w:p>
    <w:p w14:paraId="6B39B726" w14:textId="77777777" w:rsidR="00DA2759" w:rsidRPr="005108E4" w:rsidRDefault="009A7511">
      <w:pPr>
        <w:pStyle w:val="ListParagraph"/>
        <w:numPr>
          <w:ilvl w:val="4"/>
          <w:numId w:val="46"/>
        </w:numPr>
        <w:tabs>
          <w:tab w:val="left" w:pos="3063"/>
        </w:tabs>
        <w:spacing w:before="1"/>
        <w:ind w:left="3062" w:hanging="308"/>
        <w:rPr>
          <w:sz w:val="24"/>
        </w:rPr>
      </w:pPr>
      <w:r w:rsidRPr="005108E4">
        <w:rPr>
          <w:sz w:val="24"/>
        </w:rPr>
        <w:t>Cultivation;</w:t>
      </w:r>
    </w:p>
    <w:p w14:paraId="20342AFC" w14:textId="77777777" w:rsidR="00DA2759" w:rsidRPr="005108E4" w:rsidRDefault="009A7511">
      <w:pPr>
        <w:pStyle w:val="ListParagraph"/>
        <w:numPr>
          <w:ilvl w:val="4"/>
          <w:numId w:val="46"/>
        </w:numPr>
        <w:tabs>
          <w:tab w:val="left" w:pos="3130"/>
        </w:tabs>
        <w:spacing w:before="3"/>
        <w:ind w:left="3129" w:hanging="375"/>
        <w:rPr>
          <w:sz w:val="24"/>
        </w:rPr>
      </w:pPr>
      <w:r w:rsidRPr="005108E4">
        <w:rPr>
          <w:sz w:val="24"/>
        </w:rPr>
        <w:t>Product</w:t>
      </w:r>
      <w:r w:rsidRPr="005108E4">
        <w:rPr>
          <w:spacing w:val="-1"/>
          <w:sz w:val="24"/>
        </w:rPr>
        <w:t xml:space="preserve"> </w:t>
      </w:r>
      <w:r w:rsidRPr="005108E4">
        <w:rPr>
          <w:sz w:val="24"/>
        </w:rPr>
        <w:t>Manufacturing;</w:t>
      </w:r>
    </w:p>
    <w:p w14:paraId="0C61DAE5" w14:textId="77777777" w:rsidR="00DA2759" w:rsidRPr="005108E4" w:rsidRDefault="009A7511">
      <w:pPr>
        <w:pStyle w:val="ListParagraph"/>
        <w:numPr>
          <w:ilvl w:val="4"/>
          <w:numId w:val="46"/>
        </w:numPr>
        <w:tabs>
          <w:tab w:val="left" w:pos="3197"/>
        </w:tabs>
        <w:spacing w:before="5"/>
        <w:ind w:left="3196" w:hanging="442"/>
        <w:rPr>
          <w:sz w:val="24"/>
        </w:rPr>
      </w:pPr>
      <w:r w:rsidRPr="005108E4">
        <w:rPr>
          <w:sz w:val="24"/>
        </w:rPr>
        <w:t>Retail;</w:t>
      </w:r>
    </w:p>
    <w:p w14:paraId="21173266" w14:textId="77777777" w:rsidR="00DA2759" w:rsidRPr="005108E4" w:rsidRDefault="009A7511">
      <w:pPr>
        <w:pStyle w:val="ListParagraph"/>
        <w:numPr>
          <w:ilvl w:val="4"/>
          <w:numId w:val="46"/>
        </w:numPr>
        <w:tabs>
          <w:tab w:val="left" w:pos="3183"/>
        </w:tabs>
        <w:spacing w:before="2"/>
        <w:ind w:left="3182" w:hanging="428"/>
        <w:rPr>
          <w:sz w:val="24"/>
        </w:rPr>
      </w:pPr>
      <w:r w:rsidRPr="005108E4">
        <w:rPr>
          <w:sz w:val="24"/>
        </w:rPr>
        <w:t>Transportation;</w:t>
      </w:r>
    </w:p>
    <w:p w14:paraId="11F5372B" w14:textId="77777777" w:rsidR="00DA2759" w:rsidRPr="005108E4" w:rsidRDefault="009A7511">
      <w:pPr>
        <w:pStyle w:val="ListParagraph"/>
        <w:numPr>
          <w:ilvl w:val="4"/>
          <w:numId w:val="46"/>
        </w:numPr>
        <w:tabs>
          <w:tab w:val="left" w:pos="3116"/>
        </w:tabs>
        <w:spacing w:before="5"/>
        <w:ind w:left="3115" w:hanging="361"/>
        <w:rPr>
          <w:sz w:val="24"/>
        </w:rPr>
      </w:pPr>
      <w:r w:rsidRPr="005108E4">
        <w:rPr>
          <w:sz w:val="24"/>
        </w:rPr>
        <w:t>Social</w:t>
      </w:r>
      <w:r w:rsidRPr="005108E4">
        <w:rPr>
          <w:spacing w:val="-10"/>
          <w:sz w:val="24"/>
        </w:rPr>
        <w:t xml:space="preserve"> </w:t>
      </w:r>
      <w:r w:rsidRPr="005108E4">
        <w:rPr>
          <w:sz w:val="24"/>
        </w:rPr>
        <w:t>Consumption;</w:t>
      </w:r>
    </w:p>
    <w:p w14:paraId="0752245F" w14:textId="77777777" w:rsidR="00DA2759" w:rsidRPr="005108E4" w:rsidRDefault="009A7511">
      <w:pPr>
        <w:pStyle w:val="ListParagraph"/>
        <w:numPr>
          <w:ilvl w:val="4"/>
          <w:numId w:val="46"/>
        </w:numPr>
        <w:tabs>
          <w:tab w:val="left" w:pos="3183"/>
        </w:tabs>
        <w:spacing w:before="2"/>
        <w:ind w:left="3182" w:hanging="428"/>
        <w:rPr>
          <w:sz w:val="24"/>
        </w:rPr>
      </w:pPr>
      <w:r w:rsidRPr="005108E4">
        <w:rPr>
          <w:sz w:val="24"/>
        </w:rPr>
        <w:t>Laboratory</w:t>
      </w:r>
      <w:r w:rsidRPr="005108E4">
        <w:rPr>
          <w:spacing w:val="-31"/>
          <w:sz w:val="24"/>
        </w:rPr>
        <w:t xml:space="preserve"> </w:t>
      </w:r>
      <w:r w:rsidRPr="005108E4">
        <w:rPr>
          <w:sz w:val="24"/>
        </w:rPr>
        <w:t>Science;</w:t>
      </w:r>
    </w:p>
    <w:p w14:paraId="754A0961" w14:textId="77777777" w:rsidR="00DA2759" w:rsidRPr="005108E4" w:rsidRDefault="009A7511">
      <w:pPr>
        <w:pStyle w:val="ListParagraph"/>
        <w:numPr>
          <w:ilvl w:val="4"/>
          <w:numId w:val="46"/>
        </w:numPr>
        <w:tabs>
          <w:tab w:val="left" w:pos="3250"/>
        </w:tabs>
        <w:spacing w:before="5"/>
        <w:ind w:left="3249" w:hanging="495"/>
        <w:rPr>
          <w:sz w:val="24"/>
        </w:rPr>
      </w:pPr>
      <w:r w:rsidRPr="005108E4">
        <w:rPr>
          <w:sz w:val="24"/>
        </w:rPr>
        <w:t>Energy and Environmental Best</w:t>
      </w:r>
      <w:r w:rsidRPr="005108E4">
        <w:rPr>
          <w:spacing w:val="-12"/>
          <w:sz w:val="24"/>
        </w:rPr>
        <w:t xml:space="preserve"> </w:t>
      </w:r>
      <w:r w:rsidRPr="005108E4">
        <w:rPr>
          <w:sz w:val="24"/>
        </w:rPr>
        <w:t>Practices;</w:t>
      </w:r>
    </w:p>
    <w:p w14:paraId="3456C946" w14:textId="77777777" w:rsidR="00DA2759" w:rsidRPr="005108E4" w:rsidRDefault="009A7511">
      <w:pPr>
        <w:pStyle w:val="ListParagraph"/>
        <w:numPr>
          <w:ilvl w:val="4"/>
          <w:numId w:val="46"/>
        </w:numPr>
        <w:tabs>
          <w:tab w:val="left" w:pos="3317"/>
        </w:tabs>
        <w:spacing w:before="3"/>
        <w:ind w:left="3316" w:hanging="562"/>
        <w:rPr>
          <w:sz w:val="24"/>
        </w:rPr>
      </w:pPr>
      <w:r w:rsidRPr="005108E4">
        <w:rPr>
          <w:sz w:val="24"/>
        </w:rPr>
        <w:t>Social Justice and Economically Reparative</w:t>
      </w:r>
      <w:r w:rsidRPr="005108E4">
        <w:rPr>
          <w:spacing w:val="-18"/>
          <w:sz w:val="24"/>
        </w:rPr>
        <w:t xml:space="preserve"> </w:t>
      </w:r>
      <w:r w:rsidRPr="005108E4">
        <w:rPr>
          <w:sz w:val="24"/>
        </w:rPr>
        <w:t>Practices;</w:t>
      </w:r>
    </w:p>
    <w:p w14:paraId="00743FCD" w14:textId="77777777" w:rsidR="00DA2759" w:rsidRPr="005108E4" w:rsidRDefault="009A7511">
      <w:pPr>
        <w:pStyle w:val="ListParagraph"/>
        <w:numPr>
          <w:ilvl w:val="4"/>
          <w:numId w:val="46"/>
        </w:numPr>
        <w:tabs>
          <w:tab w:val="left" w:pos="3185"/>
        </w:tabs>
        <w:spacing w:before="4"/>
        <w:ind w:left="3184" w:hanging="430"/>
        <w:rPr>
          <w:sz w:val="24"/>
        </w:rPr>
      </w:pPr>
      <w:r w:rsidRPr="005108E4">
        <w:rPr>
          <w:sz w:val="24"/>
        </w:rPr>
        <w:t>Implicit Bias and Diversity</w:t>
      </w:r>
      <w:r w:rsidRPr="005108E4">
        <w:rPr>
          <w:spacing w:val="-11"/>
          <w:sz w:val="24"/>
        </w:rPr>
        <w:t xml:space="preserve"> </w:t>
      </w:r>
      <w:r w:rsidRPr="005108E4">
        <w:rPr>
          <w:sz w:val="24"/>
        </w:rPr>
        <w:t>Training;</w:t>
      </w:r>
    </w:p>
    <w:p w14:paraId="06C045E3" w14:textId="77777777" w:rsidR="00DA2759" w:rsidRPr="005108E4" w:rsidRDefault="009A7511">
      <w:pPr>
        <w:pStyle w:val="ListParagraph"/>
        <w:numPr>
          <w:ilvl w:val="4"/>
          <w:numId w:val="46"/>
        </w:numPr>
        <w:tabs>
          <w:tab w:val="left" w:pos="3118"/>
        </w:tabs>
        <w:spacing w:before="3"/>
        <w:ind w:left="3117" w:hanging="363"/>
        <w:rPr>
          <w:sz w:val="24"/>
        </w:rPr>
      </w:pPr>
      <w:r w:rsidRPr="005108E4">
        <w:rPr>
          <w:sz w:val="24"/>
        </w:rPr>
        <w:t>Worker</w:t>
      </w:r>
      <w:r w:rsidRPr="005108E4">
        <w:rPr>
          <w:spacing w:val="-2"/>
          <w:sz w:val="24"/>
        </w:rPr>
        <w:t xml:space="preserve"> </w:t>
      </w:r>
      <w:r w:rsidRPr="005108E4">
        <w:rPr>
          <w:sz w:val="24"/>
        </w:rPr>
        <w:t>Safety;</w:t>
      </w:r>
    </w:p>
    <w:p w14:paraId="1945C19A" w14:textId="77777777" w:rsidR="00DA2759" w:rsidRPr="005108E4" w:rsidRDefault="009A7511">
      <w:pPr>
        <w:pStyle w:val="ListParagraph"/>
        <w:numPr>
          <w:ilvl w:val="4"/>
          <w:numId w:val="46"/>
        </w:numPr>
        <w:tabs>
          <w:tab w:val="left" w:pos="3185"/>
        </w:tabs>
        <w:spacing w:before="5"/>
        <w:ind w:left="3184" w:hanging="430"/>
        <w:rPr>
          <w:sz w:val="24"/>
        </w:rPr>
      </w:pPr>
      <w:r w:rsidRPr="005108E4">
        <w:rPr>
          <w:sz w:val="24"/>
        </w:rPr>
        <w:t>Food Safety and</w:t>
      </w:r>
      <w:r w:rsidRPr="005108E4">
        <w:rPr>
          <w:spacing w:val="-11"/>
          <w:sz w:val="24"/>
        </w:rPr>
        <w:t xml:space="preserve"> </w:t>
      </w:r>
      <w:r w:rsidRPr="005108E4">
        <w:rPr>
          <w:sz w:val="24"/>
        </w:rPr>
        <w:t>Sanitation;</w:t>
      </w:r>
    </w:p>
    <w:p w14:paraId="2420EF66" w14:textId="77777777" w:rsidR="00DA2759" w:rsidRPr="005108E4" w:rsidRDefault="009A7511">
      <w:pPr>
        <w:pStyle w:val="ListParagraph"/>
        <w:numPr>
          <w:ilvl w:val="4"/>
          <w:numId w:val="46"/>
        </w:numPr>
        <w:tabs>
          <w:tab w:val="left" w:pos="3252"/>
        </w:tabs>
        <w:spacing w:before="2"/>
        <w:ind w:left="3252" w:hanging="497"/>
        <w:rPr>
          <w:sz w:val="24"/>
        </w:rPr>
      </w:pPr>
      <w:r w:rsidRPr="005108E4">
        <w:rPr>
          <w:sz w:val="24"/>
        </w:rPr>
        <w:t>Confidentiality and</w:t>
      </w:r>
      <w:r w:rsidRPr="005108E4">
        <w:rPr>
          <w:spacing w:val="-10"/>
          <w:sz w:val="24"/>
        </w:rPr>
        <w:t xml:space="preserve"> </w:t>
      </w:r>
      <w:r w:rsidRPr="005108E4">
        <w:rPr>
          <w:sz w:val="24"/>
        </w:rPr>
        <w:t>Privacy;</w:t>
      </w:r>
    </w:p>
    <w:p w14:paraId="1E8CF1F6" w14:textId="77777777" w:rsidR="00DA2759" w:rsidRPr="005108E4" w:rsidRDefault="009A7511">
      <w:pPr>
        <w:pStyle w:val="ListParagraph"/>
        <w:numPr>
          <w:ilvl w:val="4"/>
          <w:numId w:val="46"/>
        </w:numPr>
        <w:tabs>
          <w:tab w:val="left" w:pos="3320"/>
        </w:tabs>
        <w:spacing w:before="5"/>
        <w:ind w:left="3319" w:hanging="565"/>
        <w:rPr>
          <w:sz w:val="24"/>
        </w:rPr>
      </w:pPr>
      <w:r w:rsidRPr="005108E4">
        <w:rPr>
          <w:spacing w:val="-3"/>
          <w:sz w:val="24"/>
        </w:rPr>
        <w:t>In</w:t>
      </w:r>
      <w:r w:rsidRPr="005108E4">
        <w:rPr>
          <w:spacing w:val="-6"/>
          <w:sz w:val="24"/>
        </w:rPr>
        <w:t xml:space="preserve"> </w:t>
      </w:r>
      <w:r w:rsidRPr="005108E4">
        <w:rPr>
          <w:sz w:val="24"/>
        </w:rPr>
        <w:t>depth</w:t>
      </w:r>
      <w:r w:rsidRPr="005108E4">
        <w:rPr>
          <w:spacing w:val="-6"/>
          <w:sz w:val="24"/>
        </w:rPr>
        <w:t xml:space="preserve"> </w:t>
      </w:r>
      <w:r w:rsidRPr="005108E4">
        <w:rPr>
          <w:sz w:val="24"/>
        </w:rPr>
        <w:t>coverage</w:t>
      </w:r>
      <w:r w:rsidRPr="005108E4">
        <w:rPr>
          <w:spacing w:val="-7"/>
          <w:sz w:val="24"/>
        </w:rPr>
        <w:t xml:space="preserve"> </w:t>
      </w:r>
      <w:r w:rsidRPr="005108E4">
        <w:rPr>
          <w:sz w:val="24"/>
        </w:rPr>
        <w:t>of</w:t>
      </w:r>
      <w:r w:rsidRPr="005108E4">
        <w:rPr>
          <w:spacing w:val="-7"/>
          <w:sz w:val="24"/>
        </w:rPr>
        <w:t xml:space="preserve"> </w:t>
      </w:r>
      <w:r w:rsidRPr="005108E4">
        <w:rPr>
          <w:sz w:val="24"/>
        </w:rPr>
        <w:t>any</w:t>
      </w:r>
      <w:r w:rsidRPr="005108E4">
        <w:rPr>
          <w:spacing w:val="-12"/>
          <w:sz w:val="24"/>
        </w:rPr>
        <w:t xml:space="preserve"> </w:t>
      </w:r>
      <w:r w:rsidRPr="005108E4">
        <w:rPr>
          <w:sz w:val="24"/>
        </w:rPr>
        <w:t>topic(s)</w:t>
      </w:r>
      <w:r w:rsidRPr="005108E4">
        <w:rPr>
          <w:spacing w:val="-7"/>
          <w:sz w:val="24"/>
        </w:rPr>
        <w:t xml:space="preserve"> </w:t>
      </w:r>
      <w:r w:rsidRPr="005108E4">
        <w:rPr>
          <w:sz w:val="24"/>
        </w:rPr>
        <w:t>taught</w:t>
      </w:r>
      <w:r w:rsidRPr="005108E4">
        <w:rPr>
          <w:spacing w:val="-5"/>
          <w:sz w:val="24"/>
        </w:rPr>
        <w:t xml:space="preserve"> </w:t>
      </w:r>
      <w:r w:rsidRPr="005108E4">
        <w:rPr>
          <w:sz w:val="24"/>
        </w:rPr>
        <w:t>in</w:t>
      </w:r>
      <w:r w:rsidRPr="005108E4">
        <w:rPr>
          <w:spacing w:val="-6"/>
          <w:sz w:val="24"/>
        </w:rPr>
        <w:t xml:space="preserve"> </w:t>
      </w:r>
      <w:r w:rsidRPr="005108E4">
        <w:rPr>
          <w:sz w:val="24"/>
        </w:rPr>
        <w:t>the</w:t>
      </w:r>
      <w:r w:rsidRPr="005108E4">
        <w:rPr>
          <w:spacing w:val="-7"/>
          <w:sz w:val="24"/>
        </w:rPr>
        <w:t xml:space="preserve"> </w:t>
      </w:r>
      <w:r w:rsidRPr="005108E4">
        <w:rPr>
          <w:sz w:val="24"/>
        </w:rPr>
        <w:t>Basic</w:t>
      </w:r>
      <w:r w:rsidRPr="005108E4">
        <w:rPr>
          <w:spacing w:val="-5"/>
          <w:sz w:val="24"/>
        </w:rPr>
        <w:t xml:space="preserve"> </w:t>
      </w:r>
      <w:r w:rsidRPr="005108E4">
        <w:rPr>
          <w:sz w:val="24"/>
        </w:rPr>
        <w:t>Core</w:t>
      </w:r>
      <w:r w:rsidRPr="005108E4">
        <w:rPr>
          <w:spacing w:val="-5"/>
          <w:sz w:val="24"/>
        </w:rPr>
        <w:t xml:space="preserve"> </w:t>
      </w:r>
      <w:r w:rsidRPr="005108E4">
        <w:rPr>
          <w:sz w:val="24"/>
        </w:rPr>
        <w:t>Curriculum;</w:t>
      </w:r>
      <w:r w:rsidRPr="005108E4">
        <w:rPr>
          <w:spacing w:val="-3"/>
          <w:sz w:val="24"/>
        </w:rPr>
        <w:t xml:space="preserve"> </w:t>
      </w:r>
      <w:r w:rsidRPr="005108E4">
        <w:rPr>
          <w:sz w:val="24"/>
        </w:rPr>
        <w:t>or</w:t>
      </w:r>
    </w:p>
    <w:p w14:paraId="202B3AA8" w14:textId="77777777" w:rsidR="00DA2759" w:rsidRPr="005108E4" w:rsidRDefault="009A7511">
      <w:pPr>
        <w:pStyle w:val="ListParagraph"/>
        <w:numPr>
          <w:ilvl w:val="4"/>
          <w:numId w:val="46"/>
        </w:numPr>
        <w:tabs>
          <w:tab w:val="left" w:pos="3305"/>
        </w:tabs>
        <w:spacing w:before="2"/>
        <w:ind w:left="3304" w:hanging="550"/>
        <w:rPr>
          <w:sz w:val="24"/>
        </w:rPr>
      </w:pPr>
      <w:r w:rsidRPr="005108E4">
        <w:rPr>
          <w:sz w:val="24"/>
        </w:rPr>
        <w:t>Such other topic as the Commission may approve in its sole</w:t>
      </w:r>
      <w:r w:rsidRPr="005108E4">
        <w:rPr>
          <w:spacing w:val="-38"/>
          <w:sz w:val="24"/>
        </w:rPr>
        <w:t xml:space="preserve"> </w:t>
      </w:r>
      <w:r w:rsidRPr="005108E4">
        <w:rPr>
          <w:sz w:val="24"/>
        </w:rPr>
        <w:t>discretion.</w:t>
      </w:r>
    </w:p>
    <w:p w14:paraId="3575F76A" w14:textId="77777777" w:rsidR="00DA2759" w:rsidRPr="005108E4" w:rsidRDefault="009A7511">
      <w:pPr>
        <w:pStyle w:val="ListParagraph"/>
        <w:numPr>
          <w:ilvl w:val="2"/>
          <w:numId w:val="46"/>
        </w:numPr>
        <w:tabs>
          <w:tab w:val="left" w:pos="2473"/>
        </w:tabs>
        <w:spacing w:before="5" w:line="242" w:lineRule="auto"/>
        <w:ind w:right="110" w:firstLine="0"/>
        <w:rPr>
          <w:sz w:val="24"/>
        </w:rPr>
      </w:pPr>
      <w:r w:rsidRPr="005108E4">
        <w:rPr>
          <w:sz w:val="24"/>
          <w:u w:val="single"/>
        </w:rPr>
        <w:t>Delivery Core Curriculum</w:t>
      </w:r>
      <w:r w:rsidRPr="005108E4">
        <w:rPr>
          <w:sz w:val="24"/>
        </w:rPr>
        <w:t xml:space="preserve">. </w:t>
      </w:r>
      <w:r w:rsidRPr="005108E4">
        <w:rPr>
          <w:spacing w:val="-3"/>
          <w:sz w:val="24"/>
        </w:rPr>
        <w:t xml:space="preserve">In </w:t>
      </w:r>
      <w:r w:rsidRPr="005108E4">
        <w:rPr>
          <w:sz w:val="24"/>
        </w:rPr>
        <w:t>addition to the Basic Core Curriculum, all MTC Agents acting as delivery employees of an MTC shall have attended and successfully completed</w:t>
      </w:r>
      <w:r w:rsidRPr="005108E4">
        <w:rPr>
          <w:spacing w:val="-12"/>
          <w:sz w:val="24"/>
        </w:rPr>
        <w:t xml:space="preserve"> </w:t>
      </w:r>
      <w:r w:rsidRPr="005108E4">
        <w:rPr>
          <w:sz w:val="24"/>
        </w:rPr>
        <w:t>the</w:t>
      </w:r>
      <w:r w:rsidRPr="005108E4">
        <w:rPr>
          <w:spacing w:val="-12"/>
          <w:sz w:val="24"/>
        </w:rPr>
        <w:t xml:space="preserve"> </w:t>
      </w:r>
      <w:r w:rsidRPr="005108E4">
        <w:rPr>
          <w:sz w:val="24"/>
        </w:rPr>
        <w:t>Delivery</w:t>
      </w:r>
      <w:r w:rsidRPr="005108E4">
        <w:rPr>
          <w:spacing w:val="-18"/>
          <w:sz w:val="24"/>
        </w:rPr>
        <w:t xml:space="preserve"> </w:t>
      </w:r>
      <w:r w:rsidRPr="005108E4">
        <w:rPr>
          <w:sz w:val="24"/>
        </w:rPr>
        <w:t>Core</w:t>
      </w:r>
      <w:r w:rsidRPr="005108E4">
        <w:rPr>
          <w:spacing w:val="-10"/>
          <w:sz w:val="24"/>
        </w:rPr>
        <w:t xml:space="preserve"> </w:t>
      </w:r>
      <w:r w:rsidRPr="005108E4">
        <w:rPr>
          <w:sz w:val="24"/>
        </w:rPr>
        <w:t>Curriculum</w:t>
      </w:r>
      <w:r w:rsidRPr="005108E4">
        <w:rPr>
          <w:spacing w:val="-9"/>
          <w:sz w:val="24"/>
        </w:rPr>
        <w:t xml:space="preserve"> </w:t>
      </w:r>
      <w:r w:rsidRPr="005108E4">
        <w:rPr>
          <w:sz w:val="24"/>
        </w:rPr>
        <w:t>prior</w:t>
      </w:r>
      <w:r w:rsidRPr="005108E4">
        <w:rPr>
          <w:spacing w:val="-9"/>
          <w:sz w:val="24"/>
        </w:rPr>
        <w:t xml:space="preserve"> </w:t>
      </w:r>
      <w:r w:rsidRPr="005108E4">
        <w:rPr>
          <w:sz w:val="24"/>
        </w:rPr>
        <w:t>to</w:t>
      </w:r>
      <w:r w:rsidRPr="005108E4">
        <w:rPr>
          <w:spacing w:val="-9"/>
          <w:sz w:val="24"/>
        </w:rPr>
        <w:t xml:space="preserve"> </w:t>
      </w:r>
      <w:r w:rsidRPr="005108E4">
        <w:rPr>
          <w:sz w:val="24"/>
        </w:rPr>
        <w:t>making</w:t>
      </w:r>
      <w:r w:rsidRPr="005108E4">
        <w:rPr>
          <w:spacing w:val="-11"/>
          <w:sz w:val="24"/>
        </w:rPr>
        <w:t xml:space="preserve"> </w:t>
      </w:r>
      <w:r w:rsidRPr="005108E4">
        <w:rPr>
          <w:sz w:val="24"/>
        </w:rPr>
        <w:t>a</w:t>
      </w:r>
      <w:r w:rsidRPr="005108E4">
        <w:rPr>
          <w:spacing w:val="-13"/>
          <w:sz w:val="24"/>
        </w:rPr>
        <w:t xml:space="preserve"> </w:t>
      </w:r>
      <w:r w:rsidRPr="005108E4">
        <w:rPr>
          <w:sz w:val="24"/>
        </w:rPr>
        <w:t>delivery,</w:t>
      </w:r>
      <w:r w:rsidRPr="005108E4">
        <w:rPr>
          <w:spacing w:val="-11"/>
          <w:sz w:val="24"/>
        </w:rPr>
        <w:t xml:space="preserve"> </w:t>
      </w:r>
      <w:r w:rsidRPr="005108E4">
        <w:rPr>
          <w:sz w:val="24"/>
        </w:rPr>
        <w:t>which</w:t>
      </w:r>
      <w:r w:rsidRPr="005108E4">
        <w:rPr>
          <w:spacing w:val="-12"/>
          <w:sz w:val="24"/>
        </w:rPr>
        <w:t xml:space="preserve"> </w:t>
      </w:r>
      <w:r w:rsidRPr="005108E4">
        <w:rPr>
          <w:sz w:val="24"/>
        </w:rPr>
        <w:t>shall,</w:t>
      </w:r>
      <w:r w:rsidRPr="005108E4">
        <w:rPr>
          <w:spacing w:val="-11"/>
          <w:sz w:val="24"/>
        </w:rPr>
        <w:t xml:space="preserve"> </w:t>
      </w:r>
      <w:r w:rsidRPr="005108E4">
        <w:rPr>
          <w:sz w:val="24"/>
        </w:rPr>
        <w:t>to</w:t>
      </w:r>
      <w:r w:rsidRPr="005108E4">
        <w:rPr>
          <w:spacing w:val="-12"/>
          <w:sz w:val="24"/>
        </w:rPr>
        <w:t xml:space="preserve"> </w:t>
      </w:r>
      <w:r w:rsidRPr="005108E4">
        <w:rPr>
          <w:sz w:val="24"/>
        </w:rPr>
        <w:t>the extent not covered in Basic Core Training include, without limitation, training</w:t>
      </w:r>
      <w:r w:rsidRPr="005108E4">
        <w:rPr>
          <w:spacing w:val="-39"/>
          <w:sz w:val="24"/>
        </w:rPr>
        <w:t xml:space="preserve"> </w:t>
      </w:r>
      <w:r w:rsidRPr="005108E4">
        <w:rPr>
          <w:sz w:val="24"/>
        </w:rPr>
        <w:t>on:</w:t>
      </w:r>
    </w:p>
    <w:p w14:paraId="09A17E6E" w14:textId="77777777" w:rsidR="00DA2759" w:rsidRPr="005108E4" w:rsidRDefault="009A7511">
      <w:pPr>
        <w:pStyle w:val="ListParagraph"/>
        <w:numPr>
          <w:ilvl w:val="3"/>
          <w:numId w:val="46"/>
        </w:numPr>
        <w:tabs>
          <w:tab w:val="left" w:pos="2741"/>
        </w:tabs>
        <w:spacing w:before="4"/>
        <w:rPr>
          <w:sz w:val="24"/>
        </w:rPr>
      </w:pPr>
      <w:r w:rsidRPr="005108E4">
        <w:rPr>
          <w:sz w:val="24"/>
        </w:rPr>
        <w:t>Safely conducting</w:t>
      </w:r>
      <w:r w:rsidRPr="005108E4">
        <w:rPr>
          <w:spacing w:val="-32"/>
          <w:sz w:val="24"/>
        </w:rPr>
        <w:t xml:space="preserve"> </w:t>
      </w:r>
      <w:r w:rsidRPr="005108E4">
        <w:rPr>
          <w:sz w:val="24"/>
        </w:rPr>
        <w:t>deliveries;</w:t>
      </w:r>
    </w:p>
    <w:p w14:paraId="137C06C0" w14:textId="77777777" w:rsidR="00DA2759" w:rsidRPr="005108E4" w:rsidRDefault="009A7511">
      <w:pPr>
        <w:pStyle w:val="ListParagraph"/>
        <w:numPr>
          <w:ilvl w:val="3"/>
          <w:numId w:val="46"/>
        </w:numPr>
        <w:tabs>
          <w:tab w:val="left" w:pos="2756"/>
        </w:tabs>
        <w:spacing w:before="2"/>
        <w:ind w:left="2755" w:hanging="361"/>
        <w:rPr>
          <w:sz w:val="24"/>
        </w:rPr>
      </w:pPr>
      <w:r w:rsidRPr="005108E4">
        <w:rPr>
          <w:sz w:val="24"/>
        </w:rPr>
        <w:t>Safe cash handling</w:t>
      </w:r>
      <w:r w:rsidRPr="005108E4">
        <w:rPr>
          <w:spacing w:val="-27"/>
          <w:sz w:val="24"/>
        </w:rPr>
        <w:t xml:space="preserve"> </w:t>
      </w:r>
      <w:r w:rsidRPr="005108E4">
        <w:rPr>
          <w:sz w:val="24"/>
        </w:rPr>
        <w:t>practices;</w:t>
      </w:r>
    </w:p>
    <w:p w14:paraId="181B9D7D" w14:textId="77777777" w:rsidR="00DA2759" w:rsidRPr="005108E4" w:rsidRDefault="009A7511">
      <w:pPr>
        <w:pStyle w:val="ListParagraph"/>
        <w:numPr>
          <w:ilvl w:val="3"/>
          <w:numId w:val="46"/>
        </w:numPr>
        <w:tabs>
          <w:tab w:val="left" w:pos="2741"/>
        </w:tabs>
        <w:spacing w:before="5"/>
        <w:rPr>
          <w:sz w:val="24"/>
        </w:rPr>
      </w:pPr>
      <w:r w:rsidRPr="005108E4">
        <w:rPr>
          <w:sz w:val="24"/>
        </w:rPr>
        <w:t>Strategies for de-escalating potentially dangerous</w:t>
      </w:r>
      <w:r w:rsidRPr="005108E4">
        <w:rPr>
          <w:spacing w:val="-18"/>
          <w:sz w:val="24"/>
        </w:rPr>
        <w:t xml:space="preserve"> </w:t>
      </w:r>
      <w:r w:rsidRPr="005108E4">
        <w:rPr>
          <w:sz w:val="24"/>
        </w:rPr>
        <w:t>situations;</w:t>
      </w:r>
    </w:p>
    <w:p w14:paraId="76757E8D" w14:textId="77777777" w:rsidR="00DA2759" w:rsidRPr="005108E4" w:rsidRDefault="009A7511">
      <w:pPr>
        <w:pStyle w:val="ListParagraph"/>
        <w:numPr>
          <w:ilvl w:val="3"/>
          <w:numId w:val="46"/>
        </w:numPr>
        <w:tabs>
          <w:tab w:val="left" w:pos="2770"/>
        </w:tabs>
        <w:spacing w:before="2" w:line="244" w:lineRule="auto"/>
        <w:ind w:left="2395" w:right="117" w:firstLine="0"/>
        <w:rPr>
          <w:sz w:val="24"/>
        </w:rPr>
      </w:pPr>
      <w:r w:rsidRPr="005108E4">
        <w:rPr>
          <w:sz w:val="24"/>
        </w:rPr>
        <w:t>Securing product following any instance of diversion, theft or loss of Finished Marijuana Products pursuant to 935 CMR</w:t>
      </w:r>
      <w:r w:rsidRPr="005108E4">
        <w:rPr>
          <w:spacing w:val="-8"/>
          <w:sz w:val="24"/>
        </w:rPr>
        <w:t xml:space="preserve"> </w:t>
      </w:r>
      <w:r w:rsidRPr="005108E4">
        <w:rPr>
          <w:sz w:val="24"/>
        </w:rPr>
        <w:t>501.110(1)(m);</w:t>
      </w:r>
    </w:p>
    <w:p w14:paraId="1484E5A1" w14:textId="77777777" w:rsidR="00DA2759" w:rsidRPr="005108E4" w:rsidRDefault="009A7511">
      <w:pPr>
        <w:pStyle w:val="ListParagraph"/>
        <w:numPr>
          <w:ilvl w:val="3"/>
          <w:numId w:val="46"/>
        </w:numPr>
        <w:tabs>
          <w:tab w:val="left" w:pos="2741"/>
        </w:tabs>
        <w:spacing w:line="272" w:lineRule="exact"/>
        <w:rPr>
          <w:sz w:val="24"/>
        </w:rPr>
      </w:pPr>
      <w:r w:rsidRPr="005108E4">
        <w:rPr>
          <w:sz w:val="24"/>
        </w:rPr>
        <w:t>Collecting and communicating information to assist in</w:t>
      </w:r>
      <w:r w:rsidRPr="005108E4">
        <w:rPr>
          <w:spacing w:val="-20"/>
          <w:sz w:val="24"/>
        </w:rPr>
        <w:t xml:space="preserve"> </w:t>
      </w:r>
      <w:r w:rsidRPr="005108E4">
        <w:rPr>
          <w:sz w:val="24"/>
        </w:rPr>
        <w:t>investigations;</w:t>
      </w:r>
    </w:p>
    <w:p w14:paraId="496A1573" w14:textId="77777777" w:rsidR="00DA2759" w:rsidRPr="005108E4" w:rsidRDefault="009A7511">
      <w:pPr>
        <w:pStyle w:val="ListParagraph"/>
        <w:numPr>
          <w:ilvl w:val="3"/>
          <w:numId w:val="46"/>
        </w:numPr>
        <w:tabs>
          <w:tab w:val="left" w:pos="2715"/>
        </w:tabs>
        <w:spacing w:before="5"/>
        <w:ind w:left="2714" w:hanging="320"/>
        <w:rPr>
          <w:sz w:val="24"/>
        </w:rPr>
      </w:pPr>
      <w:r w:rsidRPr="005108E4">
        <w:rPr>
          <w:sz w:val="24"/>
        </w:rPr>
        <w:t>Procedures for checking</w:t>
      </w:r>
      <w:r w:rsidRPr="005108E4">
        <w:rPr>
          <w:spacing w:val="-6"/>
          <w:sz w:val="24"/>
        </w:rPr>
        <w:t xml:space="preserve"> </w:t>
      </w:r>
      <w:r w:rsidRPr="005108E4">
        <w:rPr>
          <w:sz w:val="24"/>
        </w:rPr>
        <w:t>identification;</w:t>
      </w:r>
    </w:p>
    <w:p w14:paraId="05C5ACF4" w14:textId="77777777" w:rsidR="00DA2759" w:rsidRPr="005108E4" w:rsidRDefault="009A7511">
      <w:pPr>
        <w:pStyle w:val="ListParagraph"/>
        <w:numPr>
          <w:ilvl w:val="3"/>
          <w:numId w:val="46"/>
        </w:numPr>
        <w:tabs>
          <w:tab w:val="left" w:pos="2753"/>
        </w:tabs>
        <w:spacing w:before="2"/>
        <w:ind w:left="2752" w:hanging="358"/>
        <w:rPr>
          <w:sz w:val="24"/>
        </w:rPr>
      </w:pPr>
      <w:r w:rsidRPr="005108E4">
        <w:rPr>
          <w:sz w:val="24"/>
        </w:rPr>
        <w:t>Indications of impairment;</w:t>
      </w:r>
      <w:r w:rsidRPr="005108E4">
        <w:rPr>
          <w:spacing w:val="-2"/>
          <w:sz w:val="24"/>
        </w:rPr>
        <w:t xml:space="preserve"> </w:t>
      </w:r>
      <w:r w:rsidRPr="005108E4">
        <w:rPr>
          <w:sz w:val="24"/>
        </w:rPr>
        <w:t>and</w:t>
      </w:r>
    </w:p>
    <w:p w14:paraId="0B88CDC2" w14:textId="77777777" w:rsidR="00DA2759" w:rsidRPr="005108E4" w:rsidRDefault="009A7511">
      <w:pPr>
        <w:pStyle w:val="ListParagraph"/>
        <w:numPr>
          <w:ilvl w:val="3"/>
          <w:numId w:val="46"/>
        </w:numPr>
        <w:tabs>
          <w:tab w:val="left" w:pos="2763"/>
        </w:tabs>
        <w:spacing w:before="5" w:line="242" w:lineRule="auto"/>
        <w:ind w:left="2395" w:right="116" w:firstLine="0"/>
        <w:rPr>
          <w:sz w:val="24"/>
        </w:rPr>
      </w:pPr>
      <w:r w:rsidRPr="005108E4">
        <w:rPr>
          <w:sz w:val="24"/>
        </w:rPr>
        <w:t>Such other areas of training determined by the Commission to be included in a Responsible Vendor Training</w:t>
      </w:r>
      <w:r w:rsidRPr="005108E4">
        <w:rPr>
          <w:spacing w:val="-7"/>
          <w:sz w:val="24"/>
        </w:rPr>
        <w:t xml:space="preserve"> </w:t>
      </w:r>
      <w:r w:rsidRPr="005108E4">
        <w:rPr>
          <w:sz w:val="24"/>
        </w:rPr>
        <w:t>Program.</w:t>
      </w:r>
    </w:p>
    <w:p w14:paraId="1A4A3909" w14:textId="77777777" w:rsidR="00DA2759" w:rsidRPr="005108E4" w:rsidRDefault="00DA2759">
      <w:pPr>
        <w:pStyle w:val="BodyText"/>
        <w:spacing w:before="4"/>
        <w:jc w:val="left"/>
      </w:pPr>
    </w:p>
    <w:p w14:paraId="2C7AD288" w14:textId="77777777" w:rsidR="00DA2759" w:rsidRPr="005108E4" w:rsidRDefault="009A7511" w:rsidP="00D0054B">
      <w:pPr>
        <w:pStyle w:val="ListParagraph"/>
        <w:numPr>
          <w:ilvl w:val="0"/>
          <w:numId w:val="46"/>
        </w:numPr>
        <w:tabs>
          <w:tab w:val="left" w:pos="1779"/>
        </w:tabs>
        <w:ind w:left="1778" w:hanging="459"/>
        <w:outlineLvl w:val="1"/>
        <w:rPr>
          <w:sz w:val="24"/>
        </w:rPr>
      </w:pPr>
      <w:r w:rsidRPr="005108E4">
        <w:rPr>
          <w:sz w:val="24"/>
          <w:u w:val="single"/>
        </w:rPr>
        <w:t>Handling of</w:t>
      </w:r>
      <w:r w:rsidRPr="005108E4">
        <w:rPr>
          <w:spacing w:val="-5"/>
          <w:sz w:val="24"/>
          <w:u w:val="single"/>
        </w:rPr>
        <w:t xml:space="preserve"> </w:t>
      </w:r>
      <w:r w:rsidRPr="005108E4">
        <w:rPr>
          <w:sz w:val="24"/>
          <w:u w:val="single"/>
        </w:rPr>
        <w:t>Marijuana</w:t>
      </w:r>
      <w:r w:rsidRPr="005108E4">
        <w:rPr>
          <w:sz w:val="24"/>
        </w:rPr>
        <w:t>.</w:t>
      </w:r>
    </w:p>
    <w:p w14:paraId="7EEB7116" w14:textId="77777777" w:rsidR="00DA2759" w:rsidRPr="005108E4" w:rsidRDefault="009A7511">
      <w:pPr>
        <w:pStyle w:val="ListParagraph"/>
        <w:numPr>
          <w:ilvl w:val="1"/>
          <w:numId w:val="46"/>
        </w:numPr>
        <w:tabs>
          <w:tab w:val="left" w:pos="2084"/>
        </w:tabs>
        <w:spacing w:before="5" w:line="242" w:lineRule="auto"/>
        <w:ind w:left="1675" w:right="118" w:firstLine="0"/>
        <w:rPr>
          <w:sz w:val="24"/>
        </w:rPr>
      </w:pPr>
      <w:r w:rsidRPr="005108E4">
        <w:rPr>
          <w:sz w:val="24"/>
        </w:rPr>
        <w:t>An</w:t>
      </w:r>
      <w:r w:rsidRPr="005108E4">
        <w:rPr>
          <w:spacing w:val="-16"/>
          <w:sz w:val="24"/>
        </w:rPr>
        <w:t xml:space="preserve"> </w:t>
      </w:r>
      <w:r w:rsidRPr="005108E4">
        <w:rPr>
          <w:sz w:val="24"/>
        </w:rPr>
        <w:t>MTC</w:t>
      </w:r>
      <w:r w:rsidRPr="005108E4">
        <w:rPr>
          <w:spacing w:val="-15"/>
          <w:sz w:val="24"/>
        </w:rPr>
        <w:t xml:space="preserve"> </w:t>
      </w:r>
      <w:r w:rsidRPr="005108E4">
        <w:rPr>
          <w:sz w:val="24"/>
        </w:rPr>
        <w:t>shall</w:t>
      </w:r>
      <w:r w:rsidRPr="005108E4">
        <w:rPr>
          <w:spacing w:val="-15"/>
          <w:sz w:val="24"/>
        </w:rPr>
        <w:t xml:space="preserve"> </w:t>
      </w:r>
      <w:r w:rsidRPr="005108E4">
        <w:rPr>
          <w:sz w:val="24"/>
        </w:rPr>
        <w:t>Process</w:t>
      </w:r>
      <w:r w:rsidRPr="005108E4">
        <w:rPr>
          <w:spacing w:val="-15"/>
          <w:sz w:val="24"/>
        </w:rPr>
        <w:t xml:space="preserve"> </w:t>
      </w:r>
      <w:r w:rsidRPr="005108E4">
        <w:rPr>
          <w:sz w:val="24"/>
        </w:rPr>
        <w:t>Marijuana</w:t>
      </w:r>
      <w:r w:rsidRPr="005108E4">
        <w:rPr>
          <w:spacing w:val="-16"/>
          <w:sz w:val="24"/>
        </w:rPr>
        <w:t xml:space="preserve"> </w:t>
      </w:r>
      <w:r w:rsidRPr="005108E4">
        <w:rPr>
          <w:sz w:val="24"/>
        </w:rPr>
        <w:t>in</w:t>
      </w:r>
      <w:r w:rsidRPr="005108E4">
        <w:rPr>
          <w:spacing w:val="-16"/>
          <w:sz w:val="24"/>
        </w:rPr>
        <w:t xml:space="preserve"> </w:t>
      </w:r>
      <w:r w:rsidRPr="005108E4">
        <w:rPr>
          <w:sz w:val="24"/>
        </w:rPr>
        <w:t>a</w:t>
      </w:r>
      <w:r w:rsidRPr="005108E4">
        <w:rPr>
          <w:spacing w:val="-19"/>
          <w:sz w:val="24"/>
        </w:rPr>
        <w:t xml:space="preserve"> </w:t>
      </w:r>
      <w:r w:rsidRPr="005108E4">
        <w:rPr>
          <w:sz w:val="24"/>
        </w:rPr>
        <w:t>safe</w:t>
      </w:r>
      <w:r w:rsidRPr="005108E4">
        <w:rPr>
          <w:spacing w:val="-18"/>
          <w:sz w:val="24"/>
        </w:rPr>
        <w:t xml:space="preserve"> </w:t>
      </w:r>
      <w:r w:rsidRPr="005108E4">
        <w:rPr>
          <w:sz w:val="24"/>
        </w:rPr>
        <w:t>and</w:t>
      </w:r>
      <w:r w:rsidRPr="005108E4">
        <w:rPr>
          <w:spacing w:val="-18"/>
          <w:sz w:val="24"/>
        </w:rPr>
        <w:t xml:space="preserve"> </w:t>
      </w:r>
      <w:r w:rsidRPr="005108E4">
        <w:rPr>
          <w:sz w:val="24"/>
        </w:rPr>
        <w:t>sanitary</w:t>
      </w:r>
      <w:r w:rsidRPr="005108E4">
        <w:rPr>
          <w:spacing w:val="-24"/>
          <w:sz w:val="24"/>
        </w:rPr>
        <w:t xml:space="preserve"> </w:t>
      </w:r>
      <w:r w:rsidRPr="005108E4">
        <w:rPr>
          <w:sz w:val="24"/>
        </w:rPr>
        <w:t>manner.</w:t>
      </w:r>
      <w:r w:rsidRPr="005108E4">
        <w:rPr>
          <w:spacing w:val="26"/>
          <w:sz w:val="24"/>
        </w:rPr>
        <w:t xml:space="preserve"> </w:t>
      </w:r>
      <w:r w:rsidRPr="005108E4">
        <w:rPr>
          <w:sz w:val="24"/>
        </w:rPr>
        <w:t>An</w:t>
      </w:r>
      <w:r w:rsidRPr="005108E4">
        <w:rPr>
          <w:spacing w:val="-18"/>
          <w:sz w:val="24"/>
        </w:rPr>
        <w:t xml:space="preserve"> </w:t>
      </w:r>
      <w:r w:rsidRPr="005108E4">
        <w:rPr>
          <w:sz w:val="24"/>
        </w:rPr>
        <w:t>MTC</w:t>
      </w:r>
      <w:r w:rsidRPr="005108E4">
        <w:rPr>
          <w:spacing w:val="-15"/>
          <w:sz w:val="24"/>
        </w:rPr>
        <w:t xml:space="preserve"> </w:t>
      </w:r>
      <w:r w:rsidRPr="005108E4">
        <w:rPr>
          <w:sz w:val="24"/>
        </w:rPr>
        <w:t>shall</w:t>
      </w:r>
      <w:r w:rsidRPr="005108E4">
        <w:rPr>
          <w:spacing w:val="-15"/>
          <w:sz w:val="24"/>
        </w:rPr>
        <w:t xml:space="preserve"> </w:t>
      </w:r>
      <w:r w:rsidRPr="005108E4">
        <w:rPr>
          <w:sz w:val="24"/>
        </w:rPr>
        <w:t>Process the leaves and flowers of the female Marijuana plant only, which shall</w:t>
      </w:r>
      <w:r w:rsidRPr="005108E4">
        <w:rPr>
          <w:spacing w:val="-28"/>
          <w:sz w:val="24"/>
        </w:rPr>
        <w:t xml:space="preserve"> </w:t>
      </w:r>
      <w:r w:rsidRPr="005108E4">
        <w:rPr>
          <w:sz w:val="24"/>
        </w:rPr>
        <w:t>be:</w:t>
      </w:r>
    </w:p>
    <w:p w14:paraId="295E5659"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Well cured and free of seeds and</w:t>
      </w:r>
      <w:r w:rsidRPr="005108E4">
        <w:rPr>
          <w:spacing w:val="-8"/>
          <w:sz w:val="24"/>
        </w:rPr>
        <w:t xml:space="preserve"> </w:t>
      </w:r>
      <w:r w:rsidRPr="005108E4">
        <w:rPr>
          <w:sz w:val="24"/>
        </w:rPr>
        <w:t>stems;</w:t>
      </w:r>
    </w:p>
    <w:p w14:paraId="232369D4"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Free of dirt, sand, debris, and other foreign</w:t>
      </w:r>
      <w:r w:rsidRPr="005108E4">
        <w:rPr>
          <w:spacing w:val="-14"/>
          <w:sz w:val="24"/>
        </w:rPr>
        <w:t xml:space="preserve"> </w:t>
      </w:r>
      <w:r w:rsidRPr="005108E4">
        <w:rPr>
          <w:sz w:val="24"/>
        </w:rPr>
        <w:t>matter;</w:t>
      </w:r>
    </w:p>
    <w:p w14:paraId="209FA729" w14:textId="77777777" w:rsidR="00DA2759" w:rsidRPr="005108E4" w:rsidRDefault="009A7511">
      <w:pPr>
        <w:pStyle w:val="ListParagraph"/>
        <w:numPr>
          <w:ilvl w:val="2"/>
          <w:numId w:val="46"/>
        </w:numPr>
        <w:tabs>
          <w:tab w:val="left" w:pos="2417"/>
        </w:tabs>
        <w:spacing w:before="5" w:line="242" w:lineRule="auto"/>
        <w:ind w:right="117" w:firstLine="0"/>
        <w:rPr>
          <w:sz w:val="24"/>
        </w:rPr>
      </w:pPr>
      <w:r w:rsidRPr="005108E4">
        <w:rPr>
          <w:sz w:val="24"/>
        </w:rPr>
        <w:t xml:space="preserve">Free of contamination by mold, rot, other fungus, pests and bacterial diseases and satisfying the sanitation requirements in 105 CMR 500.000: </w:t>
      </w:r>
      <w:r w:rsidRPr="005108E4">
        <w:rPr>
          <w:i/>
          <w:sz w:val="24"/>
        </w:rPr>
        <w:t>Good Manufacturing Practices</w:t>
      </w:r>
      <w:r w:rsidRPr="005108E4">
        <w:rPr>
          <w:i/>
          <w:spacing w:val="-14"/>
          <w:sz w:val="24"/>
        </w:rPr>
        <w:t xml:space="preserve"> </w:t>
      </w:r>
      <w:r w:rsidRPr="005108E4">
        <w:rPr>
          <w:i/>
          <w:sz w:val="24"/>
        </w:rPr>
        <w:t>for</w:t>
      </w:r>
      <w:r w:rsidRPr="005108E4">
        <w:rPr>
          <w:i/>
          <w:spacing w:val="-13"/>
          <w:sz w:val="24"/>
        </w:rPr>
        <w:t xml:space="preserve"> </w:t>
      </w:r>
      <w:r w:rsidRPr="005108E4">
        <w:rPr>
          <w:i/>
          <w:sz w:val="24"/>
        </w:rPr>
        <w:t>Food</w:t>
      </w:r>
      <w:r w:rsidRPr="005108E4">
        <w:rPr>
          <w:sz w:val="24"/>
        </w:rPr>
        <w:t>,</w:t>
      </w:r>
      <w:r w:rsidRPr="005108E4">
        <w:rPr>
          <w:spacing w:val="-13"/>
          <w:sz w:val="24"/>
        </w:rPr>
        <w:t xml:space="preserve"> </w:t>
      </w:r>
      <w:r w:rsidRPr="005108E4">
        <w:rPr>
          <w:sz w:val="24"/>
        </w:rPr>
        <w:t>and</w:t>
      </w:r>
      <w:r w:rsidRPr="005108E4">
        <w:rPr>
          <w:spacing w:val="-13"/>
          <w:sz w:val="24"/>
        </w:rPr>
        <w:t xml:space="preserve"> </w:t>
      </w:r>
      <w:r w:rsidRPr="005108E4">
        <w:rPr>
          <w:sz w:val="24"/>
        </w:rPr>
        <w:t>if</w:t>
      </w:r>
      <w:r w:rsidRPr="005108E4">
        <w:rPr>
          <w:spacing w:val="-14"/>
          <w:sz w:val="24"/>
        </w:rPr>
        <w:t xml:space="preserve"> </w:t>
      </w:r>
      <w:r w:rsidRPr="005108E4">
        <w:rPr>
          <w:sz w:val="24"/>
        </w:rPr>
        <w:t>applicable,</w:t>
      </w:r>
      <w:r w:rsidRPr="005108E4">
        <w:rPr>
          <w:spacing w:val="-13"/>
          <w:sz w:val="24"/>
        </w:rPr>
        <w:t xml:space="preserve"> </w:t>
      </w:r>
      <w:r w:rsidRPr="005108E4">
        <w:rPr>
          <w:sz w:val="24"/>
        </w:rPr>
        <w:t>105</w:t>
      </w:r>
      <w:r w:rsidRPr="005108E4">
        <w:rPr>
          <w:spacing w:val="-11"/>
          <w:sz w:val="24"/>
        </w:rPr>
        <w:t xml:space="preserve"> </w:t>
      </w:r>
      <w:r w:rsidRPr="005108E4">
        <w:rPr>
          <w:sz w:val="24"/>
        </w:rPr>
        <w:t>CMR</w:t>
      </w:r>
      <w:r w:rsidRPr="005108E4">
        <w:rPr>
          <w:spacing w:val="-10"/>
          <w:sz w:val="24"/>
        </w:rPr>
        <w:t xml:space="preserve"> </w:t>
      </w:r>
      <w:r w:rsidRPr="005108E4">
        <w:rPr>
          <w:sz w:val="24"/>
        </w:rPr>
        <w:t>590.000:</w:t>
      </w:r>
      <w:r w:rsidRPr="005108E4">
        <w:rPr>
          <w:spacing w:val="39"/>
          <w:sz w:val="24"/>
        </w:rPr>
        <w:t xml:space="preserve"> </w:t>
      </w:r>
      <w:r w:rsidRPr="005108E4">
        <w:rPr>
          <w:i/>
          <w:sz w:val="24"/>
        </w:rPr>
        <w:t>State</w:t>
      </w:r>
      <w:r w:rsidRPr="005108E4">
        <w:rPr>
          <w:i/>
          <w:spacing w:val="-12"/>
          <w:sz w:val="24"/>
        </w:rPr>
        <w:t xml:space="preserve"> </w:t>
      </w:r>
      <w:r w:rsidRPr="005108E4">
        <w:rPr>
          <w:i/>
          <w:sz w:val="24"/>
        </w:rPr>
        <w:t>Sanitary</w:t>
      </w:r>
      <w:r w:rsidRPr="005108E4">
        <w:rPr>
          <w:i/>
          <w:spacing w:val="-14"/>
          <w:sz w:val="24"/>
        </w:rPr>
        <w:t xml:space="preserve"> </w:t>
      </w:r>
      <w:r w:rsidRPr="005108E4">
        <w:rPr>
          <w:i/>
          <w:sz w:val="24"/>
        </w:rPr>
        <w:t>Code</w:t>
      </w:r>
      <w:r w:rsidRPr="005108E4">
        <w:rPr>
          <w:i/>
          <w:spacing w:val="-14"/>
          <w:sz w:val="24"/>
        </w:rPr>
        <w:t xml:space="preserve"> </w:t>
      </w:r>
      <w:r w:rsidRPr="005108E4">
        <w:rPr>
          <w:i/>
          <w:sz w:val="24"/>
        </w:rPr>
        <w:t>Chapter X: Minimum Sanitation Standards for Food</w:t>
      </w:r>
      <w:r w:rsidRPr="005108E4">
        <w:rPr>
          <w:i/>
          <w:spacing w:val="-8"/>
          <w:sz w:val="24"/>
        </w:rPr>
        <w:t xml:space="preserve"> </w:t>
      </w:r>
      <w:r w:rsidRPr="005108E4">
        <w:rPr>
          <w:i/>
          <w:sz w:val="24"/>
        </w:rPr>
        <w:t>Establishments</w:t>
      </w:r>
      <w:r w:rsidRPr="005108E4">
        <w:rPr>
          <w:sz w:val="24"/>
        </w:rPr>
        <w:t>;</w:t>
      </w:r>
    </w:p>
    <w:p w14:paraId="27DC8BC4" w14:textId="77777777" w:rsidR="00DA2759" w:rsidRPr="005108E4" w:rsidRDefault="009A7511">
      <w:pPr>
        <w:pStyle w:val="ListParagraph"/>
        <w:numPr>
          <w:ilvl w:val="2"/>
          <w:numId w:val="46"/>
        </w:numPr>
        <w:tabs>
          <w:tab w:val="left" w:pos="2364"/>
        </w:tabs>
        <w:spacing w:before="4" w:line="242" w:lineRule="auto"/>
        <w:ind w:right="118" w:firstLine="0"/>
        <w:rPr>
          <w:sz w:val="24"/>
        </w:rPr>
      </w:pPr>
      <w:r w:rsidRPr="005108E4">
        <w:rPr>
          <w:sz w:val="24"/>
        </w:rPr>
        <w:t>Prepared</w:t>
      </w:r>
      <w:r w:rsidRPr="005108E4">
        <w:rPr>
          <w:spacing w:val="-17"/>
          <w:sz w:val="24"/>
        </w:rPr>
        <w:t xml:space="preserve"> </w:t>
      </w:r>
      <w:r w:rsidRPr="005108E4">
        <w:rPr>
          <w:sz w:val="24"/>
        </w:rPr>
        <w:t>and</w:t>
      </w:r>
      <w:r w:rsidRPr="005108E4">
        <w:rPr>
          <w:spacing w:val="-17"/>
          <w:sz w:val="24"/>
        </w:rPr>
        <w:t xml:space="preserve"> </w:t>
      </w:r>
      <w:r w:rsidRPr="005108E4">
        <w:rPr>
          <w:sz w:val="24"/>
        </w:rPr>
        <w:t>handled</w:t>
      </w:r>
      <w:r w:rsidRPr="005108E4">
        <w:rPr>
          <w:spacing w:val="-17"/>
          <w:sz w:val="24"/>
        </w:rPr>
        <w:t xml:space="preserve"> </w:t>
      </w:r>
      <w:r w:rsidRPr="005108E4">
        <w:rPr>
          <w:sz w:val="24"/>
        </w:rPr>
        <w:t>on</w:t>
      </w:r>
      <w:r w:rsidRPr="005108E4">
        <w:rPr>
          <w:spacing w:val="-14"/>
          <w:sz w:val="24"/>
        </w:rPr>
        <w:t xml:space="preserve"> </w:t>
      </w:r>
      <w:r w:rsidRPr="005108E4">
        <w:rPr>
          <w:sz w:val="24"/>
        </w:rPr>
        <w:t>food-grade</w:t>
      </w:r>
      <w:r w:rsidRPr="005108E4">
        <w:rPr>
          <w:spacing w:val="-15"/>
          <w:sz w:val="24"/>
        </w:rPr>
        <w:t xml:space="preserve"> </w:t>
      </w:r>
      <w:r w:rsidRPr="005108E4">
        <w:rPr>
          <w:sz w:val="24"/>
        </w:rPr>
        <w:t>stainless</w:t>
      </w:r>
      <w:r w:rsidRPr="005108E4">
        <w:rPr>
          <w:spacing w:val="-14"/>
          <w:sz w:val="24"/>
        </w:rPr>
        <w:t xml:space="preserve"> </w:t>
      </w:r>
      <w:r w:rsidRPr="005108E4">
        <w:rPr>
          <w:sz w:val="24"/>
        </w:rPr>
        <w:t>steel</w:t>
      </w:r>
      <w:r w:rsidRPr="005108E4">
        <w:rPr>
          <w:spacing w:val="-14"/>
          <w:sz w:val="24"/>
        </w:rPr>
        <w:t xml:space="preserve"> </w:t>
      </w:r>
      <w:r w:rsidRPr="005108E4">
        <w:rPr>
          <w:sz w:val="24"/>
        </w:rPr>
        <w:t>tables</w:t>
      </w:r>
      <w:r w:rsidRPr="005108E4">
        <w:rPr>
          <w:spacing w:val="-15"/>
          <w:sz w:val="24"/>
        </w:rPr>
        <w:t xml:space="preserve"> </w:t>
      </w:r>
      <w:r w:rsidRPr="005108E4">
        <w:rPr>
          <w:sz w:val="24"/>
        </w:rPr>
        <w:t>with</w:t>
      </w:r>
      <w:r w:rsidRPr="005108E4">
        <w:rPr>
          <w:spacing w:val="-14"/>
          <w:sz w:val="24"/>
        </w:rPr>
        <w:t xml:space="preserve"> </w:t>
      </w:r>
      <w:r w:rsidRPr="005108E4">
        <w:rPr>
          <w:sz w:val="24"/>
        </w:rPr>
        <w:t>no</w:t>
      </w:r>
      <w:r w:rsidRPr="005108E4">
        <w:rPr>
          <w:spacing w:val="-14"/>
          <w:sz w:val="24"/>
        </w:rPr>
        <w:t xml:space="preserve"> </w:t>
      </w:r>
      <w:r w:rsidRPr="005108E4">
        <w:rPr>
          <w:sz w:val="24"/>
        </w:rPr>
        <w:t>contact</w:t>
      </w:r>
      <w:r w:rsidRPr="005108E4">
        <w:rPr>
          <w:spacing w:val="-14"/>
          <w:sz w:val="24"/>
        </w:rPr>
        <w:t xml:space="preserve"> </w:t>
      </w:r>
      <w:r w:rsidRPr="005108E4">
        <w:rPr>
          <w:sz w:val="24"/>
        </w:rPr>
        <w:t>with</w:t>
      </w:r>
      <w:r w:rsidRPr="005108E4">
        <w:rPr>
          <w:spacing w:val="-14"/>
          <w:sz w:val="24"/>
        </w:rPr>
        <w:t xml:space="preserve"> </w:t>
      </w:r>
      <w:r w:rsidRPr="005108E4">
        <w:rPr>
          <w:sz w:val="24"/>
        </w:rPr>
        <w:t>MTC Agents' bare hands;</w:t>
      </w:r>
      <w:r w:rsidRPr="005108E4">
        <w:rPr>
          <w:spacing w:val="-6"/>
          <w:sz w:val="24"/>
        </w:rPr>
        <w:t xml:space="preserve"> </w:t>
      </w:r>
      <w:r w:rsidRPr="005108E4">
        <w:rPr>
          <w:sz w:val="24"/>
        </w:rPr>
        <w:t>and</w:t>
      </w:r>
    </w:p>
    <w:p w14:paraId="52EA96B3" w14:textId="77777777" w:rsidR="00DA2759" w:rsidRPr="005108E4" w:rsidRDefault="009A7511">
      <w:pPr>
        <w:pStyle w:val="ListParagraph"/>
        <w:numPr>
          <w:ilvl w:val="2"/>
          <w:numId w:val="46"/>
        </w:numPr>
        <w:tabs>
          <w:tab w:val="left" w:pos="2396"/>
        </w:tabs>
        <w:spacing w:before="1"/>
        <w:ind w:left="2395" w:hanging="361"/>
        <w:rPr>
          <w:sz w:val="24"/>
        </w:rPr>
      </w:pPr>
      <w:r w:rsidRPr="005108E4">
        <w:rPr>
          <w:sz w:val="24"/>
        </w:rPr>
        <w:t>Packaged in a secure</w:t>
      </w:r>
      <w:r w:rsidRPr="005108E4">
        <w:rPr>
          <w:spacing w:val="-7"/>
          <w:sz w:val="24"/>
        </w:rPr>
        <w:t xml:space="preserve"> </w:t>
      </w:r>
      <w:r w:rsidRPr="005108E4">
        <w:rPr>
          <w:sz w:val="24"/>
        </w:rPr>
        <w:t>area.</w:t>
      </w:r>
    </w:p>
    <w:p w14:paraId="0CA42939" w14:textId="77777777" w:rsidR="00DA2759" w:rsidRPr="005108E4" w:rsidRDefault="00DA2759">
      <w:pPr>
        <w:jc w:val="both"/>
        <w:rPr>
          <w:sz w:val="24"/>
        </w:rPr>
        <w:sectPr w:rsidR="00DA2759" w:rsidRPr="005108E4">
          <w:pgSz w:w="12240" w:h="20160"/>
          <w:pgMar w:top="980" w:right="1320" w:bottom="960" w:left="480" w:header="744" w:footer="777" w:gutter="0"/>
          <w:cols w:space="720"/>
        </w:sectPr>
      </w:pPr>
    </w:p>
    <w:p w14:paraId="08881DD3" w14:textId="627FAEE4" w:rsidR="00DA2759" w:rsidRPr="005108E4" w:rsidRDefault="00DA2759" w:rsidP="00E077D0">
      <w:pPr>
        <w:pStyle w:val="BodyText"/>
        <w:tabs>
          <w:tab w:val="left" w:pos="2758"/>
        </w:tabs>
        <w:spacing w:before="7"/>
        <w:jc w:val="left"/>
      </w:pPr>
    </w:p>
    <w:p w14:paraId="68ECEC96" w14:textId="77777777" w:rsidR="00DA2759" w:rsidRPr="005108E4" w:rsidRDefault="009A7511">
      <w:pPr>
        <w:pStyle w:val="ListParagraph"/>
        <w:numPr>
          <w:ilvl w:val="1"/>
          <w:numId w:val="46"/>
        </w:numPr>
        <w:tabs>
          <w:tab w:val="left" w:pos="2091"/>
        </w:tabs>
        <w:spacing w:line="242" w:lineRule="auto"/>
        <w:ind w:left="1675" w:right="118" w:firstLine="0"/>
        <w:rPr>
          <w:sz w:val="24"/>
        </w:rPr>
      </w:pPr>
      <w:r w:rsidRPr="005108E4">
        <w:rPr>
          <w:sz w:val="24"/>
        </w:rPr>
        <w:t>All</w:t>
      </w:r>
      <w:r w:rsidRPr="005108E4">
        <w:rPr>
          <w:spacing w:val="-17"/>
          <w:sz w:val="24"/>
        </w:rPr>
        <w:t xml:space="preserve"> </w:t>
      </w:r>
      <w:r w:rsidRPr="005108E4">
        <w:rPr>
          <w:sz w:val="24"/>
        </w:rPr>
        <w:t>MTCs,</w:t>
      </w:r>
      <w:r w:rsidRPr="005108E4">
        <w:rPr>
          <w:spacing w:val="-17"/>
          <w:sz w:val="24"/>
        </w:rPr>
        <w:t xml:space="preserve"> </w:t>
      </w:r>
      <w:r w:rsidRPr="005108E4">
        <w:rPr>
          <w:sz w:val="24"/>
        </w:rPr>
        <w:t>including</w:t>
      </w:r>
      <w:r w:rsidRPr="005108E4">
        <w:rPr>
          <w:spacing w:val="-20"/>
          <w:sz w:val="24"/>
        </w:rPr>
        <w:t xml:space="preserve"> </w:t>
      </w:r>
      <w:r w:rsidRPr="005108E4">
        <w:rPr>
          <w:sz w:val="24"/>
        </w:rPr>
        <w:t>those</w:t>
      </w:r>
      <w:r w:rsidRPr="005108E4">
        <w:rPr>
          <w:spacing w:val="-18"/>
          <w:sz w:val="24"/>
        </w:rPr>
        <w:t xml:space="preserve"> </w:t>
      </w:r>
      <w:r w:rsidRPr="005108E4">
        <w:rPr>
          <w:sz w:val="24"/>
        </w:rPr>
        <w:t>that</w:t>
      </w:r>
      <w:r w:rsidRPr="005108E4">
        <w:rPr>
          <w:spacing w:val="-17"/>
          <w:sz w:val="24"/>
        </w:rPr>
        <w:t xml:space="preserve"> </w:t>
      </w:r>
      <w:r w:rsidRPr="005108E4">
        <w:rPr>
          <w:sz w:val="24"/>
        </w:rPr>
        <w:t>develop,</w:t>
      </w:r>
      <w:r w:rsidRPr="005108E4">
        <w:rPr>
          <w:spacing w:val="-17"/>
          <w:sz w:val="24"/>
        </w:rPr>
        <w:t xml:space="preserve"> </w:t>
      </w:r>
      <w:r w:rsidRPr="005108E4">
        <w:rPr>
          <w:sz w:val="24"/>
        </w:rPr>
        <w:t>Repackage,</w:t>
      </w:r>
      <w:r w:rsidRPr="005108E4">
        <w:rPr>
          <w:spacing w:val="-17"/>
          <w:sz w:val="24"/>
        </w:rPr>
        <w:t xml:space="preserve"> </w:t>
      </w:r>
      <w:r w:rsidRPr="005108E4">
        <w:rPr>
          <w:sz w:val="24"/>
        </w:rPr>
        <w:t>or</w:t>
      </w:r>
      <w:r w:rsidRPr="005108E4">
        <w:rPr>
          <w:spacing w:val="-18"/>
          <w:sz w:val="24"/>
        </w:rPr>
        <w:t xml:space="preserve"> </w:t>
      </w:r>
      <w:r w:rsidRPr="005108E4">
        <w:rPr>
          <w:sz w:val="24"/>
        </w:rPr>
        <w:t>Process</w:t>
      </w:r>
      <w:r w:rsidRPr="005108E4">
        <w:rPr>
          <w:spacing w:val="-16"/>
          <w:sz w:val="24"/>
        </w:rPr>
        <w:t xml:space="preserve"> </w:t>
      </w:r>
      <w:r w:rsidRPr="005108E4">
        <w:rPr>
          <w:sz w:val="24"/>
        </w:rPr>
        <w:t>non-Edible</w:t>
      </w:r>
      <w:r w:rsidRPr="005108E4">
        <w:rPr>
          <w:spacing w:val="-19"/>
          <w:sz w:val="24"/>
        </w:rPr>
        <w:t xml:space="preserve"> </w:t>
      </w:r>
      <w:r w:rsidRPr="005108E4">
        <w:rPr>
          <w:sz w:val="24"/>
        </w:rPr>
        <w:t>MIPs,</w:t>
      </w:r>
      <w:r w:rsidRPr="005108E4">
        <w:rPr>
          <w:spacing w:val="-19"/>
          <w:sz w:val="24"/>
        </w:rPr>
        <w:t xml:space="preserve"> </w:t>
      </w:r>
      <w:r w:rsidRPr="005108E4">
        <w:rPr>
          <w:sz w:val="24"/>
        </w:rPr>
        <w:t>shall comply with the following sanitary</w:t>
      </w:r>
      <w:r w:rsidRPr="005108E4">
        <w:rPr>
          <w:spacing w:val="-24"/>
          <w:sz w:val="24"/>
        </w:rPr>
        <w:t xml:space="preserve"> </w:t>
      </w:r>
      <w:r w:rsidRPr="005108E4">
        <w:rPr>
          <w:sz w:val="24"/>
        </w:rPr>
        <w:t>requirements:</w:t>
      </w:r>
    </w:p>
    <w:p w14:paraId="643D1486" w14:textId="77777777" w:rsidR="00DA2759" w:rsidRPr="005108E4" w:rsidRDefault="009A7511">
      <w:pPr>
        <w:pStyle w:val="ListParagraph"/>
        <w:numPr>
          <w:ilvl w:val="2"/>
          <w:numId w:val="46"/>
        </w:numPr>
        <w:tabs>
          <w:tab w:val="left" w:pos="2422"/>
        </w:tabs>
        <w:spacing w:before="2" w:line="242" w:lineRule="auto"/>
        <w:ind w:right="117" w:firstLine="0"/>
        <w:rPr>
          <w:sz w:val="24"/>
        </w:rPr>
      </w:pPr>
      <w:r w:rsidRPr="005108E4">
        <w:rPr>
          <w:sz w:val="24"/>
        </w:rPr>
        <w:t>Any MTC Agent whose job includes contact with Marijuana or non-Edible MIPs, including</w:t>
      </w:r>
      <w:r w:rsidRPr="005108E4">
        <w:rPr>
          <w:spacing w:val="-8"/>
          <w:sz w:val="24"/>
        </w:rPr>
        <w:t xml:space="preserve"> </w:t>
      </w:r>
      <w:r w:rsidRPr="005108E4">
        <w:rPr>
          <w:sz w:val="24"/>
        </w:rPr>
        <w:t>cultivation,</w:t>
      </w:r>
      <w:r w:rsidRPr="005108E4">
        <w:rPr>
          <w:spacing w:val="-6"/>
          <w:sz w:val="24"/>
        </w:rPr>
        <w:t xml:space="preserve"> </w:t>
      </w:r>
      <w:r w:rsidRPr="005108E4">
        <w:rPr>
          <w:sz w:val="24"/>
        </w:rPr>
        <w:t>production,</w:t>
      </w:r>
      <w:r w:rsidRPr="005108E4">
        <w:rPr>
          <w:spacing w:val="-5"/>
          <w:sz w:val="24"/>
        </w:rPr>
        <w:t xml:space="preserve"> </w:t>
      </w:r>
      <w:r w:rsidRPr="005108E4">
        <w:rPr>
          <w:sz w:val="24"/>
        </w:rPr>
        <w:t>or</w:t>
      </w:r>
      <w:r w:rsidRPr="005108E4">
        <w:rPr>
          <w:spacing w:val="-6"/>
          <w:sz w:val="24"/>
        </w:rPr>
        <w:t xml:space="preserve"> </w:t>
      </w:r>
      <w:r w:rsidRPr="005108E4">
        <w:rPr>
          <w:sz w:val="24"/>
        </w:rPr>
        <w:t>packaging,</w:t>
      </w:r>
      <w:r w:rsidRPr="005108E4">
        <w:rPr>
          <w:spacing w:val="-6"/>
          <w:sz w:val="24"/>
        </w:rPr>
        <w:t xml:space="preserve"> </w:t>
      </w:r>
      <w:r w:rsidRPr="005108E4">
        <w:rPr>
          <w:sz w:val="24"/>
        </w:rPr>
        <w:t>is</w:t>
      </w:r>
      <w:r w:rsidRPr="005108E4">
        <w:rPr>
          <w:spacing w:val="-4"/>
          <w:sz w:val="24"/>
        </w:rPr>
        <w:t xml:space="preserve"> </w:t>
      </w:r>
      <w:r w:rsidRPr="005108E4">
        <w:rPr>
          <w:sz w:val="24"/>
        </w:rPr>
        <w:t>subject</w:t>
      </w:r>
      <w:r w:rsidRPr="005108E4">
        <w:rPr>
          <w:spacing w:val="-5"/>
          <w:sz w:val="24"/>
        </w:rPr>
        <w:t xml:space="preserve"> </w:t>
      </w:r>
      <w:r w:rsidRPr="005108E4">
        <w:rPr>
          <w:sz w:val="24"/>
        </w:rPr>
        <w:t>to</w:t>
      </w:r>
      <w:r w:rsidRPr="005108E4">
        <w:rPr>
          <w:spacing w:val="-3"/>
          <w:sz w:val="24"/>
        </w:rPr>
        <w:t xml:space="preserve"> </w:t>
      </w:r>
      <w:r w:rsidRPr="005108E4">
        <w:rPr>
          <w:sz w:val="24"/>
        </w:rPr>
        <w:t>the</w:t>
      </w:r>
      <w:r w:rsidRPr="005108E4">
        <w:rPr>
          <w:spacing w:val="-4"/>
          <w:sz w:val="24"/>
        </w:rPr>
        <w:t xml:space="preserve"> </w:t>
      </w:r>
      <w:r w:rsidRPr="005108E4">
        <w:rPr>
          <w:sz w:val="24"/>
        </w:rPr>
        <w:t>requirements</w:t>
      </w:r>
      <w:r w:rsidRPr="005108E4">
        <w:rPr>
          <w:spacing w:val="-3"/>
          <w:sz w:val="24"/>
        </w:rPr>
        <w:t xml:space="preserve"> </w:t>
      </w:r>
      <w:r w:rsidRPr="005108E4">
        <w:rPr>
          <w:sz w:val="24"/>
        </w:rPr>
        <w:t>for</w:t>
      </w:r>
      <w:r w:rsidRPr="005108E4">
        <w:rPr>
          <w:spacing w:val="-5"/>
          <w:sz w:val="24"/>
        </w:rPr>
        <w:t xml:space="preserve"> </w:t>
      </w:r>
      <w:r w:rsidRPr="005108E4">
        <w:rPr>
          <w:sz w:val="24"/>
        </w:rPr>
        <w:t xml:space="preserve">food handlers specified in 105 CMR 300.000: </w:t>
      </w:r>
      <w:r w:rsidRPr="005108E4">
        <w:rPr>
          <w:i/>
          <w:sz w:val="24"/>
        </w:rPr>
        <w:t>Reportable Diseases, Surveillance, and Isolation and Quarantine</w:t>
      </w:r>
      <w:r w:rsidRPr="005108E4">
        <w:rPr>
          <w:i/>
          <w:spacing w:val="-5"/>
          <w:sz w:val="24"/>
        </w:rPr>
        <w:t xml:space="preserve"> </w:t>
      </w:r>
      <w:r w:rsidRPr="005108E4">
        <w:rPr>
          <w:i/>
          <w:sz w:val="24"/>
        </w:rPr>
        <w:t>Requirements</w:t>
      </w:r>
      <w:r w:rsidRPr="005108E4">
        <w:rPr>
          <w:sz w:val="24"/>
        </w:rPr>
        <w:t>;</w:t>
      </w:r>
    </w:p>
    <w:p w14:paraId="16495750" w14:textId="77777777" w:rsidR="00DA2759" w:rsidRPr="005108E4" w:rsidRDefault="009A7511">
      <w:pPr>
        <w:pStyle w:val="ListParagraph"/>
        <w:numPr>
          <w:ilvl w:val="2"/>
          <w:numId w:val="46"/>
        </w:numPr>
        <w:tabs>
          <w:tab w:val="left" w:pos="2417"/>
        </w:tabs>
        <w:spacing w:before="3" w:line="242" w:lineRule="auto"/>
        <w:ind w:right="117" w:firstLine="0"/>
        <w:rPr>
          <w:sz w:val="24"/>
        </w:rPr>
      </w:pPr>
      <w:r w:rsidRPr="005108E4">
        <w:rPr>
          <w:sz w:val="24"/>
        </w:rPr>
        <w:t>Any MTC Agent working in direct contact with preparation of Marijuana or non- Edible MIPs shall conform to sanitary practices while on duty,</w:t>
      </w:r>
      <w:r w:rsidRPr="005108E4">
        <w:rPr>
          <w:spacing w:val="-32"/>
          <w:sz w:val="24"/>
        </w:rPr>
        <w:t xml:space="preserve"> </w:t>
      </w:r>
      <w:r w:rsidRPr="005108E4">
        <w:rPr>
          <w:sz w:val="24"/>
        </w:rPr>
        <w:t>including:</w:t>
      </w:r>
    </w:p>
    <w:p w14:paraId="16A74A7E" w14:textId="77777777" w:rsidR="00DA2759" w:rsidRPr="005108E4" w:rsidRDefault="009A7511">
      <w:pPr>
        <w:pStyle w:val="ListParagraph"/>
        <w:numPr>
          <w:ilvl w:val="3"/>
          <w:numId w:val="46"/>
        </w:numPr>
        <w:tabs>
          <w:tab w:val="left" w:pos="2741"/>
        </w:tabs>
        <w:spacing w:before="2"/>
        <w:rPr>
          <w:sz w:val="24"/>
        </w:rPr>
      </w:pPr>
      <w:r w:rsidRPr="005108E4">
        <w:rPr>
          <w:sz w:val="24"/>
        </w:rPr>
        <w:t>Maintaining adequate personal cleanliness;</w:t>
      </w:r>
      <w:r w:rsidRPr="005108E4">
        <w:rPr>
          <w:spacing w:val="-8"/>
          <w:sz w:val="24"/>
        </w:rPr>
        <w:t xml:space="preserve"> </w:t>
      </w:r>
      <w:r w:rsidRPr="005108E4">
        <w:rPr>
          <w:sz w:val="24"/>
        </w:rPr>
        <w:t>and</w:t>
      </w:r>
    </w:p>
    <w:p w14:paraId="2AE1809E" w14:textId="77777777" w:rsidR="00DA2759" w:rsidRPr="005108E4" w:rsidRDefault="009A7511">
      <w:pPr>
        <w:pStyle w:val="ListParagraph"/>
        <w:numPr>
          <w:ilvl w:val="3"/>
          <w:numId w:val="46"/>
        </w:numPr>
        <w:tabs>
          <w:tab w:val="left" w:pos="2812"/>
          <w:tab w:val="left" w:pos="2813"/>
        </w:tabs>
        <w:spacing w:before="3" w:line="244" w:lineRule="auto"/>
        <w:ind w:left="2395" w:right="115" w:firstLine="0"/>
        <w:rPr>
          <w:sz w:val="24"/>
        </w:rPr>
      </w:pPr>
      <w:r w:rsidRPr="005108E4">
        <w:rPr>
          <w:sz w:val="24"/>
        </w:rPr>
        <w:t>Washing hands thoroughly in an adequate hand washing area before starting work,</w:t>
      </w:r>
      <w:r w:rsidRPr="005108E4">
        <w:rPr>
          <w:spacing w:val="-5"/>
          <w:sz w:val="24"/>
        </w:rPr>
        <w:t xml:space="preserve"> </w:t>
      </w:r>
      <w:r w:rsidRPr="005108E4">
        <w:rPr>
          <w:sz w:val="24"/>
        </w:rPr>
        <w:t>and</w:t>
      </w:r>
      <w:r w:rsidRPr="005108E4">
        <w:rPr>
          <w:spacing w:val="-4"/>
          <w:sz w:val="24"/>
        </w:rPr>
        <w:t xml:space="preserve"> </w:t>
      </w:r>
      <w:r w:rsidRPr="005108E4">
        <w:rPr>
          <w:sz w:val="24"/>
        </w:rPr>
        <w:t>at</w:t>
      </w:r>
      <w:r w:rsidRPr="005108E4">
        <w:rPr>
          <w:spacing w:val="-4"/>
          <w:sz w:val="24"/>
        </w:rPr>
        <w:t xml:space="preserve"> </w:t>
      </w:r>
      <w:r w:rsidRPr="005108E4">
        <w:rPr>
          <w:sz w:val="24"/>
        </w:rPr>
        <w:t>any</w:t>
      </w:r>
      <w:r w:rsidRPr="005108E4">
        <w:rPr>
          <w:spacing w:val="-11"/>
          <w:sz w:val="24"/>
        </w:rPr>
        <w:t xml:space="preserve"> </w:t>
      </w:r>
      <w:r w:rsidRPr="005108E4">
        <w:rPr>
          <w:sz w:val="24"/>
        </w:rPr>
        <w:t>other</w:t>
      </w:r>
      <w:r w:rsidRPr="005108E4">
        <w:rPr>
          <w:spacing w:val="-4"/>
          <w:sz w:val="24"/>
        </w:rPr>
        <w:t xml:space="preserve"> </w:t>
      </w:r>
      <w:r w:rsidRPr="005108E4">
        <w:rPr>
          <w:sz w:val="24"/>
        </w:rPr>
        <w:t>time</w:t>
      </w:r>
      <w:r w:rsidRPr="005108E4">
        <w:rPr>
          <w:spacing w:val="-6"/>
          <w:sz w:val="24"/>
        </w:rPr>
        <w:t xml:space="preserve"> </w:t>
      </w:r>
      <w:r w:rsidRPr="005108E4">
        <w:rPr>
          <w:sz w:val="24"/>
        </w:rPr>
        <w:t>when</w:t>
      </w:r>
      <w:r w:rsidRPr="005108E4">
        <w:rPr>
          <w:spacing w:val="-4"/>
          <w:sz w:val="24"/>
        </w:rPr>
        <w:t xml:space="preserve"> </w:t>
      </w:r>
      <w:r w:rsidRPr="005108E4">
        <w:rPr>
          <w:sz w:val="24"/>
        </w:rPr>
        <w:t>hands</w:t>
      </w:r>
      <w:r w:rsidRPr="005108E4">
        <w:rPr>
          <w:spacing w:val="-3"/>
          <w:sz w:val="24"/>
        </w:rPr>
        <w:t xml:space="preserve"> </w:t>
      </w:r>
      <w:r w:rsidRPr="005108E4">
        <w:rPr>
          <w:sz w:val="24"/>
        </w:rPr>
        <w:t>may</w:t>
      </w:r>
      <w:r w:rsidRPr="005108E4">
        <w:rPr>
          <w:spacing w:val="-11"/>
          <w:sz w:val="24"/>
        </w:rPr>
        <w:t xml:space="preserve"> </w:t>
      </w:r>
      <w:r w:rsidRPr="005108E4">
        <w:rPr>
          <w:sz w:val="24"/>
        </w:rPr>
        <w:t>have</w:t>
      </w:r>
      <w:r w:rsidRPr="005108E4">
        <w:rPr>
          <w:spacing w:val="-6"/>
          <w:sz w:val="24"/>
        </w:rPr>
        <w:t xml:space="preserve"> </w:t>
      </w:r>
      <w:r w:rsidRPr="005108E4">
        <w:rPr>
          <w:sz w:val="24"/>
        </w:rPr>
        <w:t>become</w:t>
      </w:r>
      <w:r w:rsidRPr="005108E4">
        <w:rPr>
          <w:spacing w:val="-5"/>
          <w:sz w:val="24"/>
        </w:rPr>
        <w:t xml:space="preserve"> </w:t>
      </w:r>
      <w:r w:rsidRPr="005108E4">
        <w:rPr>
          <w:sz w:val="24"/>
        </w:rPr>
        <w:t>soiled</w:t>
      </w:r>
      <w:r w:rsidRPr="005108E4">
        <w:rPr>
          <w:spacing w:val="-5"/>
          <w:sz w:val="24"/>
        </w:rPr>
        <w:t xml:space="preserve"> </w:t>
      </w:r>
      <w:r w:rsidRPr="005108E4">
        <w:rPr>
          <w:sz w:val="24"/>
        </w:rPr>
        <w:t>or</w:t>
      </w:r>
      <w:r w:rsidRPr="005108E4">
        <w:rPr>
          <w:spacing w:val="-4"/>
          <w:sz w:val="24"/>
        </w:rPr>
        <w:t xml:space="preserve"> </w:t>
      </w:r>
      <w:r w:rsidRPr="005108E4">
        <w:rPr>
          <w:sz w:val="24"/>
        </w:rPr>
        <w:t>contaminated.</w:t>
      </w:r>
    </w:p>
    <w:p w14:paraId="280FF3C2" w14:textId="77777777" w:rsidR="00DA2759" w:rsidRPr="005108E4" w:rsidRDefault="009A7511">
      <w:pPr>
        <w:pStyle w:val="ListParagraph"/>
        <w:numPr>
          <w:ilvl w:val="3"/>
          <w:numId w:val="46"/>
        </w:numPr>
        <w:tabs>
          <w:tab w:val="left" w:pos="2727"/>
        </w:tabs>
        <w:spacing w:line="244" w:lineRule="auto"/>
        <w:ind w:left="2395" w:right="117" w:firstLine="0"/>
        <w:rPr>
          <w:sz w:val="24"/>
        </w:rPr>
      </w:pPr>
      <w:r w:rsidRPr="005108E4">
        <w:rPr>
          <w:sz w:val="24"/>
        </w:rPr>
        <w:t>Hand</w:t>
      </w:r>
      <w:r w:rsidRPr="005108E4">
        <w:rPr>
          <w:spacing w:val="-10"/>
          <w:sz w:val="24"/>
        </w:rPr>
        <w:t xml:space="preserve"> </w:t>
      </w:r>
      <w:r w:rsidRPr="005108E4">
        <w:rPr>
          <w:sz w:val="24"/>
        </w:rPr>
        <w:t>washing</w:t>
      </w:r>
      <w:r w:rsidRPr="005108E4">
        <w:rPr>
          <w:spacing w:val="-12"/>
          <w:sz w:val="24"/>
        </w:rPr>
        <w:t xml:space="preserve"> </w:t>
      </w:r>
      <w:r w:rsidRPr="005108E4">
        <w:rPr>
          <w:sz w:val="24"/>
        </w:rPr>
        <w:t>facilities</w:t>
      </w:r>
      <w:r w:rsidRPr="005108E4">
        <w:rPr>
          <w:spacing w:val="-10"/>
          <w:sz w:val="24"/>
        </w:rPr>
        <w:t xml:space="preserve"> </w:t>
      </w:r>
      <w:r w:rsidRPr="005108E4">
        <w:rPr>
          <w:sz w:val="24"/>
        </w:rPr>
        <w:t>shall</w:t>
      </w:r>
      <w:r w:rsidRPr="005108E4">
        <w:rPr>
          <w:spacing w:val="-11"/>
          <w:sz w:val="24"/>
        </w:rPr>
        <w:t xml:space="preserve"> </w:t>
      </w:r>
      <w:r w:rsidRPr="005108E4">
        <w:rPr>
          <w:sz w:val="24"/>
        </w:rPr>
        <w:t>be</w:t>
      </w:r>
      <w:r w:rsidRPr="005108E4">
        <w:rPr>
          <w:spacing w:val="-13"/>
          <w:sz w:val="24"/>
        </w:rPr>
        <w:t xml:space="preserve"> </w:t>
      </w:r>
      <w:r w:rsidRPr="005108E4">
        <w:rPr>
          <w:sz w:val="24"/>
        </w:rPr>
        <w:t>adequate</w:t>
      </w:r>
      <w:r w:rsidRPr="005108E4">
        <w:rPr>
          <w:spacing w:val="-13"/>
          <w:sz w:val="24"/>
        </w:rPr>
        <w:t xml:space="preserve"> </w:t>
      </w:r>
      <w:r w:rsidRPr="005108E4">
        <w:rPr>
          <w:sz w:val="24"/>
        </w:rPr>
        <w:t>and</w:t>
      </w:r>
      <w:r w:rsidRPr="005108E4">
        <w:rPr>
          <w:spacing w:val="-12"/>
          <w:sz w:val="24"/>
        </w:rPr>
        <w:t xml:space="preserve"> </w:t>
      </w:r>
      <w:r w:rsidRPr="005108E4">
        <w:rPr>
          <w:sz w:val="24"/>
        </w:rPr>
        <w:t>convenient</w:t>
      </w:r>
      <w:r w:rsidRPr="005108E4">
        <w:rPr>
          <w:spacing w:val="-10"/>
          <w:sz w:val="24"/>
        </w:rPr>
        <w:t xml:space="preserve"> </w:t>
      </w:r>
      <w:r w:rsidRPr="005108E4">
        <w:rPr>
          <w:sz w:val="24"/>
        </w:rPr>
        <w:t>and</w:t>
      </w:r>
      <w:r w:rsidRPr="005108E4">
        <w:rPr>
          <w:spacing w:val="-9"/>
          <w:sz w:val="24"/>
        </w:rPr>
        <w:t xml:space="preserve"> </w:t>
      </w:r>
      <w:r w:rsidRPr="005108E4">
        <w:rPr>
          <w:sz w:val="24"/>
        </w:rPr>
        <w:t>shall</w:t>
      </w:r>
      <w:r w:rsidRPr="005108E4">
        <w:rPr>
          <w:spacing w:val="-10"/>
          <w:sz w:val="24"/>
        </w:rPr>
        <w:t xml:space="preserve"> </w:t>
      </w:r>
      <w:r w:rsidRPr="005108E4">
        <w:rPr>
          <w:sz w:val="24"/>
        </w:rPr>
        <w:t>be</w:t>
      </w:r>
      <w:r w:rsidRPr="005108E4">
        <w:rPr>
          <w:spacing w:val="-10"/>
          <w:sz w:val="24"/>
        </w:rPr>
        <w:t xml:space="preserve"> </w:t>
      </w:r>
      <w:r w:rsidRPr="005108E4">
        <w:rPr>
          <w:sz w:val="24"/>
        </w:rPr>
        <w:t>furnished with running water at a suitable</w:t>
      </w:r>
      <w:r w:rsidRPr="005108E4">
        <w:rPr>
          <w:spacing w:val="-12"/>
          <w:sz w:val="24"/>
        </w:rPr>
        <w:t xml:space="preserve"> </w:t>
      </w:r>
      <w:r w:rsidRPr="005108E4">
        <w:rPr>
          <w:sz w:val="24"/>
        </w:rPr>
        <w:t>temperature.</w:t>
      </w:r>
    </w:p>
    <w:p w14:paraId="07072276" w14:textId="77777777" w:rsidR="00DA2759" w:rsidRPr="005108E4" w:rsidRDefault="009A7511">
      <w:pPr>
        <w:pStyle w:val="ListParagraph"/>
        <w:numPr>
          <w:ilvl w:val="2"/>
          <w:numId w:val="46"/>
        </w:numPr>
        <w:tabs>
          <w:tab w:val="left" w:pos="2374"/>
        </w:tabs>
        <w:spacing w:line="242" w:lineRule="auto"/>
        <w:ind w:right="116" w:firstLine="0"/>
        <w:rPr>
          <w:sz w:val="24"/>
        </w:rPr>
      </w:pPr>
      <w:r w:rsidRPr="005108E4">
        <w:rPr>
          <w:sz w:val="24"/>
        </w:rPr>
        <w:t>Hand</w:t>
      </w:r>
      <w:r w:rsidRPr="005108E4">
        <w:rPr>
          <w:spacing w:val="-12"/>
          <w:sz w:val="24"/>
        </w:rPr>
        <w:t xml:space="preserve"> </w:t>
      </w:r>
      <w:r w:rsidRPr="005108E4">
        <w:rPr>
          <w:sz w:val="24"/>
        </w:rPr>
        <w:t>washing</w:t>
      </w:r>
      <w:r w:rsidRPr="005108E4">
        <w:rPr>
          <w:spacing w:val="-11"/>
          <w:sz w:val="24"/>
        </w:rPr>
        <w:t xml:space="preserve"> </w:t>
      </w:r>
      <w:r w:rsidRPr="005108E4">
        <w:rPr>
          <w:sz w:val="24"/>
        </w:rPr>
        <w:t>facilities</w:t>
      </w:r>
      <w:r w:rsidRPr="005108E4">
        <w:rPr>
          <w:spacing w:val="-8"/>
          <w:sz w:val="24"/>
        </w:rPr>
        <w:t xml:space="preserve"> </w:t>
      </w:r>
      <w:r w:rsidRPr="005108E4">
        <w:rPr>
          <w:sz w:val="24"/>
        </w:rPr>
        <w:t>shall</w:t>
      </w:r>
      <w:r w:rsidRPr="005108E4">
        <w:rPr>
          <w:spacing w:val="-8"/>
          <w:sz w:val="24"/>
        </w:rPr>
        <w:t xml:space="preserve"> </w:t>
      </w:r>
      <w:r w:rsidRPr="005108E4">
        <w:rPr>
          <w:sz w:val="24"/>
        </w:rPr>
        <w:t>be</w:t>
      </w:r>
      <w:r w:rsidRPr="005108E4">
        <w:rPr>
          <w:spacing w:val="-10"/>
          <w:sz w:val="24"/>
        </w:rPr>
        <w:t xml:space="preserve"> </w:t>
      </w:r>
      <w:r w:rsidRPr="005108E4">
        <w:rPr>
          <w:sz w:val="24"/>
        </w:rPr>
        <w:t>located</w:t>
      </w:r>
      <w:r w:rsidRPr="005108E4">
        <w:rPr>
          <w:spacing w:val="-8"/>
          <w:sz w:val="24"/>
        </w:rPr>
        <w:t xml:space="preserve"> </w:t>
      </w:r>
      <w:r w:rsidRPr="005108E4">
        <w:rPr>
          <w:sz w:val="24"/>
        </w:rPr>
        <w:t>in</w:t>
      </w:r>
      <w:r w:rsidRPr="005108E4">
        <w:rPr>
          <w:spacing w:val="-8"/>
          <w:sz w:val="24"/>
        </w:rPr>
        <w:t xml:space="preserve"> </w:t>
      </w:r>
      <w:r w:rsidRPr="005108E4">
        <w:rPr>
          <w:sz w:val="24"/>
        </w:rPr>
        <w:t>the</w:t>
      </w:r>
      <w:r w:rsidRPr="005108E4">
        <w:rPr>
          <w:spacing w:val="-9"/>
          <w:sz w:val="24"/>
        </w:rPr>
        <w:t xml:space="preserve"> </w:t>
      </w:r>
      <w:r w:rsidRPr="005108E4">
        <w:rPr>
          <w:sz w:val="24"/>
        </w:rPr>
        <w:t>MTC</w:t>
      </w:r>
      <w:r w:rsidRPr="005108E4">
        <w:rPr>
          <w:spacing w:val="-9"/>
          <w:sz w:val="24"/>
        </w:rPr>
        <w:t xml:space="preserve"> </w:t>
      </w:r>
      <w:r w:rsidRPr="005108E4">
        <w:rPr>
          <w:sz w:val="24"/>
        </w:rPr>
        <w:t>in</w:t>
      </w:r>
      <w:r w:rsidRPr="005108E4">
        <w:rPr>
          <w:spacing w:val="-8"/>
          <w:sz w:val="24"/>
        </w:rPr>
        <w:t xml:space="preserve"> </w:t>
      </w:r>
      <w:r w:rsidRPr="005108E4">
        <w:rPr>
          <w:sz w:val="24"/>
        </w:rPr>
        <w:t>Production</w:t>
      </w:r>
      <w:r w:rsidRPr="005108E4">
        <w:rPr>
          <w:spacing w:val="-11"/>
          <w:sz w:val="24"/>
        </w:rPr>
        <w:t xml:space="preserve"> </w:t>
      </w:r>
      <w:r w:rsidRPr="005108E4">
        <w:rPr>
          <w:sz w:val="24"/>
        </w:rPr>
        <w:t>Areas</w:t>
      </w:r>
      <w:r w:rsidRPr="005108E4">
        <w:rPr>
          <w:spacing w:val="-11"/>
          <w:sz w:val="24"/>
        </w:rPr>
        <w:t xml:space="preserve"> </w:t>
      </w:r>
      <w:r w:rsidRPr="005108E4">
        <w:rPr>
          <w:sz w:val="24"/>
        </w:rPr>
        <w:t>and</w:t>
      </w:r>
      <w:r w:rsidRPr="005108E4">
        <w:rPr>
          <w:spacing w:val="-11"/>
          <w:sz w:val="24"/>
        </w:rPr>
        <w:t xml:space="preserve"> </w:t>
      </w:r>
      <w:r w:rsidRPr="005108E4">
        <w:rPr>
          <w:sz w:val="24"/>
        </w:rPr>
        <w:t>where good</w:t>
      </w:r>
      <w:r w:rsidRPr="005108E4">
        <w:rPr>
          <w:spacing w:val="-13"/>
          <w:sz w:val="24"/>
        </w:rPr>
        <w:t xml:space="preserve"> </w:t>
      </w:r>
      <w:r w:rsidRPr="005108E4">
        <w:rPr>
          <w:sz w:val="24"/>
        </w:rPr>
        <w:t>sanitary</w:t>
      </w:r>
      <w:r w:rsidRPr="005108E4">
        <w:rPr>
          <w:spacing w:val="-19"/>
          <w:sz w:val="24"/>
        </w:rPr>
        <w:t xml:space="preserve"> </w:t>
      </w:r>
      <w:r w:rsidRPr="005108E4">
        <w:rPr>
          <w:sz w:val="24"/>
        </w:rPr>
        <w:t>practices</w:t>
      </w:r>
      <w:r w:rsidRPr="005108E4">
        <w:rPr>
          <w:spacing w:val="-13"/>
          <w:sz w:val="24"/>
        </w:rPr>
        <w:t xml:space="preserve"> </w:t>
      </w:r>
      <w:r w:rsidRPr="005108E4">
        <w:rPr>
          <w:sz w:val="24"/>
        </w:rPr>
        <w:t>require</w:t>
      </w:r>
      <w:r w:rsidRPr="005108E4">
        <w:rPr>
          <w:spacing w:val="-14"/>
          <w:sz w:val="24"/>
        </w:rPr>
        <w:t xml:space="preserve"> </w:t>
      </w:r>
      <w:r w:rsidRPr="005108E4">
        <w:rPr>
          <w:sz w:val="24"/>
        </w:rPr>
        <w:t>employees</w:t>
      </w:r>
      <w:r w:rsidRPr="005108E4">
        <w:rPr>
          <w:spacing w:val="-13"/>
          <w:sz w:val="24"/>
        </w:rPr>
        <w:t xml:space="preserve"> </w:t>
      </w:r>
      <w:r w:rsidRPr="005108E4">
        <w:rPr>
          <w:sz w:val="24"/>
        </w:rPr>
        <w:t>to</w:t>
      </w:r>
      <w:r w:rsidRPr="005108E4">
        <w:rPr>
          <w:spacing w:val="-12"/>
          <w:sz w:val="24"/>
        </w:rPr>
        <w:t xml:space="preserve"> </w:t>
      </w:r>
      <w:r w:rsidRPr="005108E4">
        <w:rPr>
          <w:sz w:val="24"/>
        </w:rPr>
        <w:t>wash</w:t>
      </w:r>
      <w:r w:rsidRPr="005108E4">
        <w:rPr>
          <w:spacing w:val="-13"/>
          <w:sz w:val="24"/>
        </w:rPr>
        <w:t xml:space="preserve"> </w:t>
      </w:r>
      <w:r w:rsidRPr="005108E4">
        <w:rPr>
          <w:sz w:val="24"/>
        </w:rPr>
        <w:t>and/or</w:t>
      </w:r>
      <w:r w:rsidRPr="005108E4">
        <w:rPr>
          <w:spacing w:val="-13"/>
          <w:sz w:val="24"/>
        </w:rPr>
        <w:t xml:space="preserve"> </w:t>
      </w:r>
      <w:r w:rsidRPr="005108E4">
        <w:rPr>
          <w:sz w:val="24"/>
        </w:rPr>
        <w:t>sanitize</w:t>
      </w:r>
      <w:r w:rsidRPr="005108E4">
        <w:rPr>
          <w:spacing w:val="-15"/>
          <w:sz w:val="24"/>
        </w:rPr>
        <w:t xml:space="preserve"> </w:t>
      </w:r>
      <w:r w:rsidRPr="005108E4">
        <w:rPr>
          <w:sz w:val="24"/>
        </w:rPr>
        <w:t>their</w:t>
      </w:r>
      <w:r w:rsidRPr="005108E4">
        <w:rPr>
          <w:spacing w:val="-16"/>
          <w:sz w:val="24"/>
        </w:rPr>
        <w:t xml:space="preserve"> </w:t>
      </w:r>
      <w:r w:rsidRPr="005108E4">
        <w:rPr>
          <w:sz w:val="24"/>
        </w:rPr>
        <w:t>hands,</w:t>
      </w:r>
      <w:r w:rsidRPr="005108E4">
        <w:rPr>
          <w:spacing w:val="-13"/>
          <w:sz w:val="24"/>
        </w:rPr>
        <w:t xml:space="preserve"> </w:t>
      </w:r>
      <w:r w:rsidRPr="005108E4">
        <w:rPr>
          <w:sz w:val="24"/>
        </w:rPr>
        <w:t>and</w:t>
      </w:r>
      <w:r w:rsidRPr="005108E4">
        <w:rPr>
          <w:spacing w:val="-12"/>
          <w:sz w:val="24"/>
        </w:rPr>
        <w:t xml:space="preserve"> </w:t>
      </w:r>
      <w:r w:rsidRPr="005108E4">
        <w:rPr>
          <w:sz w:val="24"/>
        </w:rPr>
        <w:t>shall provide effective hand-cleaning and sanitizing preparations and sanitary towel service or suitable drying</w:t>
      </w:r>
      <w:r w:rsidRPr="005108E4">
        <w:rPr>
          <w:spacing w:val="-7"/>
          <w:sz w:val="24"/>
        </w:rPr>
        <w:t xml:space="preserve"> </w:t>
      </w:r>
      <w:r w:rsidRPr="005108E4">
        <w:rPr>
          <w:sz w:val="24"/>
        </w:rPr>
        <w:t>devices;</w:t>
      </w:r>
    </w:p>
    <w:p w14:paraId="37C1B932" w14:textId="77777777" w:rsidR="00DA2759" w:rsidRPr="005108E4" w:rsidRDefault="009A7511">
      <w:pPr>
        <w:pStyle w:val="ListParagraph"/>
        <w:numPr>
          <w:ilvl w:val="2"/>
          <w:numId w:val="46"/>
        </w:numPr>
        <w:tabs>
          <w:tab w:val="left" w:pos="2388"/>
        </w:tabs>
        <w:spacing w:line="244" w:lineRule="auto"/>
        <w:ind w:right="118" w:firstLine="0"/>
        <w:rPr>
          <w:sz w:val="24"/>
        </w:rPr>
      </w:pPr>
      <w:r w:rsidRPr="005108E4">
        <w:rPr>
          <w:sz w:val="24"/>
        </w:rPr>
        <w:t>There</w:t>
      </w:r>
      <w:r w:rsidRPr="005108E4">
        <w:rPr>
          <w:spacing w:val="-11"/>
          <w:sz w:val="24"/>
        </w:rPr>
        <w:t xml:space="preserve"> </w:t>
      </w:r>
      <w:r w:rsidRPr="005108E4">
        <w:rPr>
          <w:sz w:val="24"/>
        </w:rPr>
        <w:t>shall</w:t>
      </w:r>
      <w:r w:rsidRPr="005108E4">
        <w:rPr>
          <w:spacing w:val="-9"/>
          <w:sz w:val="24"/>
        </w:rPr>
        <w:t xml:space="preserve"> </w:t>
      </w:r>
      <w:r w:rsidRPr="005108E4">
        <w:rPr>
          <w:sz w:val="24"/>
        </w:rPr>
        <w:t>be</w:t>
      </w:r>
      <w:r w:rsidRPr="005108E4">
        <w:rPr>
          <w:spacing w:val="-10"/>
          <w:sz w:val="24"/>
        </w:rPr>
        <w:t xml:space="preserve"> </w:t>
      </w:r>
      <w:r w:rsidRPr="005108E4">
        <w:rPr>
          <w:sz w:val="24"/>
        </w:rPr>
        <w:t>sufficient</w:t>
      </w:r>
      <w:r w:rsidRPr="005108E4">
        <w:rPr>
          <w:spacing w:val="-9"/>
          <w:sz w:val="24"/>
        </w:rPr>
        <w:t xml:space="preserve"> </w:t>
      </w:r>
      <w:r w:rsidRPr="005108E4">
        <w:rPr>
          <w:sz w:val="24"/>
        </w:rPr>
        <w:t>space</w:t>
      </w:r>
      <w:r w:rsidRPr="005108E4">
        <w:rPr>
          <w:spacing w:val="-11"/>
          <w:sz w:val="24"/>
        </w:rPr>
        <w:t xml:space="preserve"> </w:t>
      </w:r>
      <w:r w:rsidRPr="005108E4">
        <w:rPr>
          <w:sz w:val="24"/>
        </w:rPr>
        <w:t>for</w:t>
      </w:r>
      <w:r w:rsidRPr="005108E4">
        <w:rPr>
          <w:spacing w:val="-10"/>
          <w:sz w:val="24"/>
        </w:rPr>
        <w:t xml:space="preserve"> </w:t>
      </w:r>
      <w:r w:rsidRPr="005108E4">
        <w:rPr>
          <w:sz w:val="24"/>
        </w:rPr>
        <w:t>placement</w:t>
      </w:r>
      <w:r w:rsidRPr="005108E4">
        <w:rPr>
          <w:spacing w:val="-9"/>
          <w:sz w:val="24"/>
        </w:rPr>
        <w:t xml:space="preserve"> </w:t>
      </w:r>
      <w:r w:rsidRPr="005108E4">
        <w:rPr>
          <w:sz w:val="24"/>
        </w:rPr>
        <w:t>of</w:t>
      </w:r>
      <w:r w:rsidRPr="005108E4">
        <w:rPr>
          <w:spacing w:val="-8"/>
          <w:sz w:val="24"/>
        </w:rPr>
        <w:t xml:space="preserve"> </w:t>
      </w:r>
      <w:r w:rsidRPr="005108E4">
        <w:rPr>
          <w:sz w:val="24"/>
        </w:rPr>
        <w:t>equipment</w:t>
      </w:r>
      <w:r w:rsidRPr="005108E4">
        <w:rPr>
          <w:spacing w:val="-7"/>
          <w:sz w:val="24"/>
        </w:rPr>
        <w:t xml:space="preserve"> </w:t>
      </w:r>
      <w:r w:rsidRPr="005108E4">
        <w:rPr>
          <w:sz w:val="24"/>
        </w:rPr>
        <w:t>and</w:t>
      </w:r>
      <w:r w:rsidRPr="005108E4">
        <w:rPr>
          <w:spacing w:val="-7"/>
          <w:sz w:val="24"/>
        </w:rPr>
        <w:t xml:space="preserve"> </w:t>
      </w:r>
      <w:r w:rsidRPr="005108E4">
        <w:rPr>
          <w:sz w:val="24"/>
        </w:rPr>
        <w:t>storage</w:t>
      </w:r>
      <w:r w:rsidRPr="005108E4">
        <w:rPr>
          <w:spacing w:val="-9"/>
          <w:sz w:val="24"/>
        </w:rPr>
        <w:t xml:space="preserve"> </w:t>
      </w:r>
      <w:r w:rsidRPr="005108E4">
        <w:rPr>
          <w:sz w:val="24"/>
        </w:rPr>
        <w:t>of</w:t>
      </w:r>
      <w:r w:rsidRPr="005108E4">
        <w:rPr>
          <w:spacing w:val="-8"/>
          <w:sz w:val="24"/>
        </w:rPr>
        <w:t xml:space="preserve"> </w:t>
      </w:r>
      <w:r w:rsidRPr="005108E4">
        <w:rPr>
          <w:sz w:val="24"/>
        </w:rPr>
        <w:t>materials as is necessary for the maintenance of sanitary</w:t>
      </w:r>
      <w:r w:rsidRPr="005108E4">
        <w:rPr>
          <w:spacing w:val="-28"/>
          <w:sz w:val="24"/>
        </w:rPr>
        <w:t xml:space="preserve"> </w:t>
      </w:r>
      <w:r w:rsidRPr="005108E4">
        <w:rPr>
          <w:sz w:val="24"/>
        </w:rPr>
        <w:t>operations;</w:t>
      </w:r>
    </w:p>
    <w:p w14:paraId="1DEA9313" w14:textId="77777777" w:rsidR="00DA2759" w:rsidRPr="005108E4" w:rsidRDefault="009A7511">
      <w:pPr>
        <w:pStyle w:val="ListParagraph"/>
        <w:numPr>
          <w:ilvl w:val="2"/>
          <w:numId w:val="46"/>
        </w:numPr>
        <w:tabs>
          <w:tab w:val="left" w:pos="2489"/>
        </w:tabs>
        <w:spacing w:line="242" w:lineRule="auto"/>
        <w:ind w:right="115" w:firstLine="0"/>
        <w:rPr>
          <w:sz w:val="24"/>
        </w:rPr>
      </w:pPr>
      <w:r w:rsidRPr="005108E4">
        <w:rPr>
          <w:sz w:val="24"/>
        </w:rPr>
        <w:t>Litter and waste shall be properly removed, disposed of so as to minimize the development</w:t>
      </w:r>
      <w:r w:rsidRPr="005108E4">
        <w:rPr>
          <w:spacing w:val="-9"/>
          <w:sz w:val="24"/>
        </w:rPr>
        <w:t xml:space="preserve"> </w:t>
      </w:r>
      <w:r w:rsidRPr="005108E4">
        <w:rPr>
          <w:sz w:val="24"/>
        </w:rPr>
        <w:t>of</w:t>
      </w:r>
      <w:r w:rsidRPr="005108E4">
        <w:rPr>
          <w:spacing w:val="-10"/>
          <w:sz w:val="24"/>
        </w:rPr>
        <w:t xml:space="preserve"> </w:t>
      </w:r>
      <w:r w:rsidRPr="005108E4">
        <w:rPr>
          <w:sz w:val="24"/>
        </w:rPr>
        <w:t>odor,</w:t>
      </w:r>
      <w:r w:rsidRPr="005108E4">
        <w:rPr>
          <w:spacing w:val="-8"/>
          <w:sz w:val="24"/>
        </w:rPr>
        <w:t xml:space="preserve"> </w:t>
      </w:r>
      <w:r w:rsidRPr="005108E4">
        <w:rPr>
          <w:sz w:val="24"/>
        </w:rPr>
        <w:t>and</w:t>
      </w:r>
      <w:r w:rsidRPr="005108E4">
        <w:rPr>
          <w:spacing w:val="-9"/>
          <w:sz w:val="24"/>
        </w:rPr>
        <w:t xml:space="preserve"> </w:t>
      </w:r>
      <w:r w:rsidRPr="005108E4">
        <w:rPr>
          <w:sz w:val="24"/>
        </w:rPr>
        <w:t>minimize</w:t>
      </w:r>
      <w:r w:rsidRPr="005108E4">
        <w:rPr>
          <w:spacing w:val="-9"/>
          <w:sz w:val="24"/>
        </w:rPr>
        <w:t xml:space="preserve"> </w:t>
      </w:r>
      <w:r w:rsidRPr="005108E4">
        <w:rPr>
          <w:sz w:val="24"/>
        </w:rPr>
        <w:t>the</w:t>
      </w:r>
      <w:r w:rsidRPr="005108E4">
        <w:rPr>
          <w:spacing w:val="-10"/>
          <w:sz w:val="24"/>
        </w:rPr>
        <w:t xml:space="preserve"> </w:t>
      </w:r>
      <w:r w:rsidRPr="005108E4">
        <w:rPr>
          <w:sz w:val="24"/>
        </w:rPr>
        <w:t>potential</w:t>
      </w:r>
      <w:r w:rsidRPr="005108E4">
        <w:rPr>
          <w:spacing w:val="-8"/>
          <w:sz w:val="24"/>
        </w:rPr>
        <w:t xml:space="preserve"> </w:t>
      </w:r>
      <w:r w:rsidRPr="005108E4">
        <w:rPr>
          <w:sz w:val="24"/>
        </w:rPr>
        <w:t>for</w:t>
      </w:r>
      <w:r w:rsidRPr="005108E4">
        <w:rPr>
          <w:spacing w:val="-10"/>
          <w:sz w:val="24"/>
        </w:rPr>
        <w:t xml:space="preserve"> </w:t>
      </w:r>
      <w:r w:rsidRPr="005108E4">
        <w:rPr>
          <w:sz w:val="24"/>
        </w:rPr>
        <w:t>the</w:t>
      </w:r>
      <w:r w:rsidRPr="005108E4">
        <w:rPr>
          <w:spacing w:val="-9"/>
          <w:sz w:val="24"/>
        </w:rPr>
        <w:t xml:space="preserve"> </w:t>
      </w:r>
      <w:r w:rsidRPr="005108E4">
        <w:rPr>
          <w:sz w:val="24"/>
        </w:rPr>
        <w:t>waste</w:t>
      </w:r>
      <w:r w:rsidRPr="005108E4">
        <w:rPr>
          <w:spacing w:val="-8"/>
          <w:sz w:val="24"/>
        </w:rPr>
        <w:t xml:space="preserve"> </w:t>
      </w:r>
      <w:r w:rsidRPr="005108E4">
        <w:rPr>
          <w:sz w:val="24"/>
        </w:rPr>
        <w:t>attracting</w:t>
      </w:r>
      <w:r w:rsidRPr="005108E4">
        <w:rPr>
          <w:spacing w:val="-9"/>
          <w:sz w:val="24"/>
        </w:rPr>
        <w:t xml:space="preserve"> </w:t>
      </w:r>
      <w:r w:rsidRPr="005108E4">
        <w:rPr>
          <w:sz w:val="24"/>
        </w:rPr>
        <w:t>and</w:t>
      </w:r>
      <w:r w:rsidRPr="005108E4">
        <w:rPr>
          <w:spacing w:val="-8"/>
          <w:sz w:val="24"/>
        </w:rPr>
        <w:t xml:space="preserve"> </w:t>
      </w:r>
      <w:r w:rsidRPr="005108E4">
        <w:rPr>
          <w:sz w:val="24"/>
        </w:rPr>
        <w:t>harboring pests. The operating systems for waste disposal shall be maintained in an adequate manner pursuant to 935 CMR</w:t>
      </w:r>
      <w:r w:rsidRPr="005108E4">
        <w:rPr>
          <w:spacing w:val="-5"/>
          <w:sz w:val="24"/>
        </w:rPr>
        <w:t xml:space="preserve"> </w:t>
      </w:r>
      <w:r w:rsidRPr="005108E4">
        <w:rPr>
          <w:sz w:val="24"/>
        </w:rPr>
        <w:t>501.105(12);</w:t>
      </w:r>
    </w:p>
    <w:p w14:paraId="4B19068F" w14:textId="77777777" w:rsidR="00DA2759" w:rsidRPr="005108E4" w:rsidRDefault="009A7511">
      <w:pPr>
        <w:pStyle w:val="ListParagraph"/>
        <w:numPr>
          <w:ilvl w:val="2"/>
          <w:numId w:val="46"/>
        </w:numPr>
        <w:tabs>
          <w:tab w:val="left" w:pos="2417"/>
        </w:tabs>
        <w:spacing w:line="244" w:lineRule="auto"/>
        <w:ind w:right="118" w:firstLine="0"/>
        <w:rPr>
          <w:sz w:val="24"/>
        </w:rPr>
      </w:pPr>
      <w:r w:rsidRPr="005108E4">
        <w:rPr>
          <w:sz w:val="24"/>
        </w:rPr>
        <w:t>Floors, walls, and ceilings shall be constructed in such a manner that they may be adequately kept clean and in good</w:t>
      </w:r>
      <w:r w:rsidRPr="005108E4">
        <w:rPr>
          <w:spacing w:val="-15"/>
          <w:sz w:val="24"/>
        </w:rPr>
        <w:t xml:space="preserve"> </w:t>
      </w:r>
      <w:r w:rsidRPr="005108E4">
        <w:rPr>
          <w:sz w:val="24"/>
        </w:rPr>
        <w:t>repair;</w:t>
      </w:r>
    </w:p>
    <w:p w14:paraId="1A1D80CE" w14:textId="77777777" w:rsidR="00DA2759" w:rsidRPr="005108E4" w:rsidRDefault="009A7511">
      <w:pPr>
        <w:pStyle w:val="ListParagraph"/>
        <w:numPr>
          <w:ilvl w:val="2"/>
          <w:numId w:val="46"/>
        </w:numPr>
        <w:tabs>
          <w:tab w:val="left" w:pos="2362"/>
        </w:tabs>
        <w:spacing w:line="244" w:lineRule="auto"/>
        <w:ind w:right="118" w:firstLine="0"/>
        <w:rPr>
          <w:sz w:val="24"/>
        </w:rPr>
      </w:pPr>
      <w:r w:rsidRPr="005108E4">
        <w:rPr>
          <w:sz w:val="24"/>
        </w:rPr>
        <w:t>There</w:t>
      </w:r>
      <w:r w:rsidRPr="005108E4">
        <w:rPr>
          <w:spacing w:val="-15"/>
          <w:sz w:val="24"/>
        </w:rPr>
        <w:t xml:space="preserve"> </w:t>
      </w:r>
      <w:r w:rsidRPr="005108E4">
        <w:rPr>
          <w:sz w:val="24"/>
        </w:rPr>
        <w:t>shall</w:t>
      </w:r>
      <w:r w:rsidRPr="005108E4">
        <w:rPr>
          <w:spacing w:val="-14"/>
          <w:sz w:val="24"/>
        </w:rPr>
        <w:t xml:space="preserve"> </w:t>
      </w:r>
      <w:r w:rsidRPr="005108E4">
        <w:rPr>
          <w:sz w:val="24"/>
        </w:rPr>
        <w:t>be</w:t>
      </w:r>
      <w:r w:rsidRPr="005108E4">
        <w:rPr>
          <w:spacing w:val="-15"/>
          <w:sz w:val="24"/>
        </w:rPr>
        <w:t xml:space="preserve"> </w:t>
      </w:r>
      <w:r w:rsidRPr="005108E4">
        <w:rPr>
          <w:sz w:val="24"/>
        </w:rPr>
        <w:t>adequate</w:t>
      </w:r>
      <w:r w:rsidRPr="005108E4">
        <w:rPr>
          <w:spacing w:val="-14"/>
          <w:sz w:val="24"/>
        </w:rPr>
        <w:t xml:space="preserve"> </w:t>
      </w:r>
      <w:r w:rsidRPr="005108E4">
        <w:rPr>
          <w:sz w:val="24"/>
        </w:rPr>
        <w:t>safety</w:t>
      </w:r>
      <w:r w:rsidRPr="005108E4">
        <w:rPr>
          <w:spacing w:val="-21"/>
          <w:sz w:val="24"/>
        </w:rPr>
        <w:t xml:space="preserve"> </w:t>
      </w:r>
      <w:r w:rsidRPr="005108E4">
        <w:rPr>
          <w:sz w:val="24"/>
        </w:rPr>
        <w:t>lighting</w:t>
      </w:r>
      <w:r w:rsidRPr="005108E4">
        <w:rPr>
          <w:spacing w:val="-16"/>
          <w:sz w:val="24"/>
        </w:rPr>
        <w:t xml:space="preserve"> </w:t>
      </w:r>
      <w:r w:rsidRPr="005108E4">
        <w:rPr>
          <w:sz w:val="24"/>
        </w:rPr>
        <w:t>in</w:t>
      </w:r>
      <w:r w:rsidRPr="005108E4">
        <w:rPr>
          <w:spacing w:val="-14"/>
          <w:sz w:val="24"/>
        </w:rPr>
        <w:t xml:space="preserve"> </w:t>
      </w:r>
      <w:r w:rsidRPr="005108E4">
        <w:rPr>
          <w:sz w:val="24"/>
        </w:rPr>
        <w:t>all</w:t>
      </w:r>
      <w:r w:rsidRPr="005108E4">
        <w:rPr>
          <w:spacing w:val="-14"/>
          <w:sz w:val="24"/>
        </w:rPr>
        <w:t xml:space="preserve"> </w:t>
      </w:r>
      <w:r w:rsidRPr="005108E4">
        <w:rPr>
          <w:sz w:val="24"/>
        </w:rPr>
        <w:t>Processing</w:t>
      </w:r>
      <w:r w:rsidRPr="005108E4">
        <w:rPr>
          <w:spacing w:val="-16"/>
          <w:sz w:val="24"/>
        </w:rPr>
        <w:t xml:space="preserve"> </w:t>
      </w:r>
      <w:r w:rsidRPr="005108E4">
        <w:rPr>
          <w:sz w:val="24"/>
        </w:rPr>
        <w:t>and</w:t>
      </w:r>
      <w:r w:rsidRPr="005108E4">
        <w:rPr>
          <w:spacing w:val="-14"/>
          <w:sz w:val="24"/>
        </w:rPr>
        <w:t xml:space="preserve"> </w:t>
      </w:r>
      <w:r w:rsidRPr="005108E4">
        <w:rPr>
          <w:sz w:val="24"/>
        </w:rPr>
        <w:t>storage</w:t>
      </w:r>
      <w:r w:rsidRPr="005108E4">
        <w:rPr>
          <w:spacing w:val="-15"/>
          <w:sz w:val="24"/>
        </w:rPr>
        <w:t xml:space="preserve"> </w:t>
      </w:r>
      <w:r w:rsidRPr="005108E4">
        <w:rPr>
          <w:sz w:val="24"/>
        </w:rPr>
        <w:t>areas,</w:t>
      </w:r>
      <w:r w:rsidRPr="005108E4">
        <w:rPr>
          <w:spacing w:val="-14"/>
          <w:sz w:val="24"/>
        </w:rPr>
        <w:t xml:space="preserve"> </w:t>
      </w:r>
      <w:r w:rsidRPr="005108E4">
        <w:rPr>
          <w:sz w:val="24"/>
        </w:rPr>
        <w:t>as</w:t>
      </w:r>
      <w:r w:rsidRPr="005108E4">
        <w:rPr>
          <w:spacing w:val="-13"/>
          <w:sz w:val="24"/>
        </w:rPr>
        <w:t xml:space="preserve"> </w:t>
      </w:r>
      <w:r w:rsidRPr="005108E4">
        <w:rPr>
          <w:sz w:val="24"/>
        </w:rPr>
        <w:t>well</w:t>
      </w:r>
      <w:r w:rsidRPr="005108E4">
        <w:rPr>
          <w:spacing w:val="-14"/>
          <w:sz w:val="24"/>
        </w:rPr>
        <w:t xml:space="preserve"> </w:t>
      </w:r>
      <w:r w:rsidRPr="005108E4">
        <w:rPr>
          <w:sz w:val="24"/>
        </w:rPr>
        <w:t>as areas where equipment or utensils are</w:t>
      </w:r>
      <w:r w:rsidRPr="005108E4">
        <w:rPr>
          <w:spacing w:val="-8"/>
          <w:sz w:val="24"/>
        </w:rPr>
        <w:t xml:space="preserve"> </w:t>
      </w:r>
      <w:r w:rsidRPr="005108E4">
        <w:rPr>
          <w:sz w:val="24"/>
        </w:rPr>
        <w:t>cleaned;</w:t>
      </w:r>
    </w:p>
    <w:p w14:paraId="78E3250A" w14:textId="77777777" w:rsidR="00DA2759" w:rsidRPr="005108E4" w:rsidRDefault="009A7511">
      <w:pPr>
        <w:pStyle w:val="ListParagraph"/>
        <w:numPr>
          <w:ilvl w:val="2"/>
          <w:numId w:val="46"/>
        </w:numPr>
        <w:tabs>
          <w:tab w:val="left" w:pos="2446"/>
        </w:tabs>
        <w:spacing w:line="244" w:lineRule="auto"/>
        <w:ind w:right="110" w:firstLine="0"/>
        <w:rPr>
          <w:sz w:val="24"/>
        </w:rPr>
      </w:pPr>
      <w:r w:rsidRPr="005108E4">
        <w:rPr>
          <w:sz w:val="24"/>
        </w:rPr>
        <w:t>Buildings, fixtures, and other physical facilities shall be maintained in a sanitary condition;</w:t>
      </w:r>
    </w:p>
    <w:p w14:paraId="3D10F867" w14:textId="77777777" w:rsidR="00DA2759" w:rsidRPr="005108E4" w:rsidRDefault="009A7511">
      <w:pPr>
        <w:pStyle w:val="ListParagraph"/>
        <w:numPr>
          <w:ilvl w:val="2"/>
          <w:numId w:val="46"/>
        </w:numPr>
        <w:tabs>
          <w:tab w:val="left" w:pos="2352"/>
        </w:tabs>
        <w:spacing w:line="242" w:lineRule="auto"/>
        <w:ind w:right="117" w:firstLine="0"/>
        <w:rPr>
          <w:sz w:val="24"/>
        </w:rPr>
      </w:pPr>
      <w:r w:rsidRPr="005108E4">
        <w:rPr>
          <w:sz w:val="24"/>
        </w:rPr>
        <w:t>All</w:t>
      </w:r>
      <w:r w:rsidRPr="005108E4">
        <w:rPr>
          <w:spacing w:val="-19"/>
          <w:sz w:val="24"/>
        </w:rPr>
        <w:t xml:space="preserve"> </w:t>
      </w:r>
      <w:r w:rsidRPr="005108E4">
        <w:rPr>
          <w:sz w:val="24"/>
        </w:rPr>
        <w:t>contact</w:t>
      </w:r>
      <w:r w:rsidRPr="005108E4">
        <w:rPr>
          <w:spacing w:val="-18"/>
          <w:sz w:val="24"/>
        </w:rPr>
        <w:t xml:space="preserve"> </w:t>
      </w:r>
      <w:r w:rsidRPr="005108E4">
        <w:rPr>
          <w:sz w:val="24"/>
        </w:rPr>
        <w:t>surfaces,</w:t>
      </w:r>
      <w:r w:rsidRPr="005108E4">
        <w:rPr>
          <w:spacing w:val="-19"/>
          <w:sz w:val="24"/>
        </w:rPr>
        <w:t xml:space="preserve"> </w:t>
      </w:r>
      <w:r w:rsidRPr="005108E4">
        <w:rPr>
          <w:sz w:val="24"/>
        </w:rPr>
        <w:t>including</w:t>
      </w:r>
      <w:r w:rsidRPr="005108E4">
        <w:rPr>
          <w:spacing w:val="-23"/>
          <w:sz w:val="24"/>
        </w:rPr>
        <w:t xml:space="preserve"> </w:t>
      </w:r>
      <w:r w:rsidRPr="005108E4">
        <w:rPr>
          <w:sz w:val="24"/>
        </w:rPr>
        <w:t>utensils</w:t>
      </w:r>
      <w:r w:rsidRPr="005108E4">
        <w:rPr>
          <w:spacing w:val="-21"/>
          <w:sz w:val="24"/>
        </w:rPr>
        <w:t xml:space="preserve"> </w:t>
      </w:r>
      <w:r w:rsidRPr="005108E4">
        <w:rPr>
          <w:sz w:val="24"/>
        </w:rPr>
        <w:t>and</w:t>
      </w:r>
      <w:r w:rsidRPr="005108E4">
        <w:rPr>
          <w:spacing w:val="-21"/>
          <w:sz w:val="24"/>
        </w:rPr>
        <w:t xml:space="preserve"> </w:t>
      </w:r>
      <w:r w:rsidRPr="005108E4">
        <w:rPr>
          <w:sz w:val="24"/>
        </w:rPr>
        <w:t>equipment,</w:t>
      </w:r>
      <w:r w:rsidRPr="005108E4">
        <w:rPr>
          <w:spacing w:val="-21"/>
          <w:sz w:val="24"/>
        </w:rPr>
        <w:t xml:space="preserve"> </w:t>
      </w:r>
      <w:r w:rsidRPr="005108E4">
        <w:rPr>
          <w:sz w:val="24"/>
        </w:rPr>
        <w:t>shall</w:t>
      </w:r>
      <w:r w:rsidRPr="005108E4">
        <w:rPr>
          <w:spacing w:val="-21"/>
          <w:sz w:val="24"/>
        </w:rPr>
        <w:t xml:space="preserve"> </w:t>
      </w:r>
      <w:r w:rsidRPr="005108E4">
        <w:rPr>
          <w:sz w:val="24"/>
        </w:rPr>
        <w:t>be</w:t>
      </w:r>
      <w:r w:rsidRPr="005108E4">
        <w:rPr>
          <w:spacing w:val="-21"/>
          <w:sz w:val="24"/>
        </w:rPr>
        <w:t xml:space="preserve"> </w:t>
      </w:r>
      <w:r w:rsidRPr="005108E4">
        <w:rPr>
          <w:sz w:val="24"/>
        </w:rPr>
        <w:t>maintained</w:t>
      </w:r>
      <w:r w:rsidRPr="005108E4">
        <w:rPr>
          <w:spacing w:val="-21"/>
          <w:sz w:val="24"/>
        </w:rPr>
        <w:t xml:space="preserve"> </w:t>
      </w:r>
      <w:r w:rsidRPr="005108E4">
        <w:rPr>
          <w:sz w:val="24"/>
        </w:rPr>
        <w:t>in</w:t>
      </w:r>
      <w:r w:rsidRPr="005108E4">
        <w:rPr>
          <w:spacing w:val="-21"/>
          <w:sz w:val="24"/>
        </w:rPr>
        <w:t xml:space="preserve"> </w:t>
      </w:r>
      <w:r w:rsidRPr="005108E4">
        <w:rPr>
          <w:sz w:val="24"/>
        </w:rPr>
        <w:t>a</w:t>
      </w:r>
      <w:r w:rsidRPr="005108E4">
        <w:rPr>
          <w:spacing w:val="-20"/>
          <w:sz w:val="24"/>
        </w:rPr>
        <w:t xml:space="preserve"> </w:t>
      </w:r>
      <w:r w:rsidRPr="005108E4">
        <w:rPr>
          <w:sz w:val="24"/>
        </w:rPr>
        <w:t>clean and sanitary condition. Such surfaces shall be cleaned and sanitized as frequently as necessary</w:t>
      </w:r>
      <w:r w:rsidRPr="005108E4">
        <w:rPr>
          <w:spacing w:val="-26"/>
          <w:sz w:val="24"/>
        </w:rPr>
        <w:t xml:space="preserve"> </w:t>
      </w:r>
      <w:r w:rsidRPr="005108E4">
        <w:rPr>
          <w:sz w:val="24"/>
        </w:rPr>
        <w:t>to</w:t>
      </w:r>
      <w:r w:rsidRPr="005108E4">
        <w:rPr>
          <w:spacing w:val="-20"/>
          <w:sz w:val="24"/>
        </w:rPr>
        <w:t xml:space="preserve"> </w:t>
      </w:r>
      <w:r w:rsidRPr="005108E4">
        <w:rPr>
          <w:sz w:val="24"/>
        </w:rPr>
        <w:t>protect</w:t>
      </w:r>
      <w:r w:rsidRPr="005108E4">
        <w:rPr>
          <w:spacing w:val="-18"/>
          <w:sz w:val="24"/>
        </w:rPr>
        <w:t xml:space="preserve"> </w:t>
      </w:r>
      <w:r w:rsidRPr="005108E4">
        <w:rPr>
          <w:sz w:val="24"/>
        </w:rPr>
        <w:t>against</w:t>
      </w:r>
      <w:r w:rsidRPr="005108E4">
        <w:rPr>
          <w:spacing w:val="-19"/>
          <w:sz w:val="24"/>
        </w:rPr>
        <w:t xml:space="preserve"> </w:t>
      </w:r>
      <w:r w:rsidRPr="005108E4">
        <w:rPr>
          <w:sz w:val="24"/>
        </w:rPr>
        <w:t>contamination,</w:t>
      </w:r>
      <w:r w:rsidRPr="005108E4">
        <w:rPr>
          <w:spacing w:val="-19"/>
          <w:sz w:val="24"/>
        </w:rPr>
        <w:t xml:space="preserve"> </w:t>
      </w:r>
      <w:r w:rsidRPr="005108E4">
        <w:rPr>
          <w:sz w:val="24"/>
        </w:rPr>
        <w:t>using</w:t>
      </w:r>
      <w:r w:rsidRPr="005108E4">
        <w:rPr>
          <w:spacing w:val="-19"/>
          <w:sz w:val="24"/>
        </w:rPr>
        <w:t xml:space="preserve"> </w:t>
      </w:r>
      <w:r w:rsidRPr="005108E4">
        <w:rPr>
          <w:sz w:val="24"/>
        </w:rPr>
        <w:t>a</w:t>
      </w:r>
      <w:r w:rsidRPr="005108E4">
        <w:rPr>
          <w:spacing w:val="-19"/>
          <w:sz w:val="24"/>
        </w:rPr>
        <w:t xml:space="preserve"> </w:t>
      </w:r>
      <w:r w:rsidRPr="005108E4">
        <w:rPr>
          <w:sz w:val="24"/>
        </w:rPr>
        <w:t>sanitizing</w:t>
      </w:r>
      <w:r w:rsidRPr="005108E4">
        <w:rPr>
          <w:spacing w:val="-19"/>
          <w:sz w:val="24"/>
        </w:rPr>
        <w:t xml:space="preserve"> </w:t>
      </w:r>
      <w:r w:rsidRPr="005108E4">
        <w:rPr>
          <w:sz w:val="24"/>
        </w:rPr>
        <w:t>agent</w:t>
      </w:r>
      <w:r w:rsidRPr="005108E4">
        <w:rPr>
          <w:spacing w:val="-19"/>
          <w:sz w:val="24"/>
        </w:rPr>
        <w:t xml:space="preserve"> </w:t>
      </w:r>
      <w:r w:rsidRPr="005108E4">
        <w:rPr>
          <w:sz w:val="24"/>
        </w:rPr>
        <w:t>registered</w:t>
      </w:r>
      <w:r w:rsidRPr="005108E4">
        <w:rPr>
          <w:spacing w:val="-19"/>
          <w:sz w:val="24"/>
        </w:rPr>
        <w:t xml:space="preserve"> </w:t>
      </w:r>
      <w:r w:rsidRPr="005108E4">
        <w:rPr>
          <w:sz w:val="24"/>
        </w:rPr>
        <w:t>by</w:t>
      </w:r>
      <w:r w:rsidRPr="005108E4">
        <w:rPr>
          <w:spacing w:val="-26"/>
          <w:sz w:val="24"/>
        </w:rPr>
        <w:t xml:space="preserve"> </w:t>
      </w:r>
      <w:r w:rsidRPr="005108E4">
        <w:rPr>
          <w:sz w:val="24"/>
        </w:rPr>
        <w:t>the</w:t>
      </w:r>
      <w:r w:rsidRPr="005108E4">
        <w:rPr>
          <w:spacing w:val="-20"/>
          <w:sz w:val="24"/>
        </w:rPr>
        <w:t xml:space="preserve"> </w:t>
      </w:r>
      <w:r w:rsidRPr="005108E4">
        <w:rPr>
          <w:sz w:val="24"/>
        </w:rPr>
        <w:t>US Environmental Protection Agency (EPA), in accordance with labeled instructions. Equipment and utensils shall be so designed and of such material and workmanship as to be adequately</w:t>
      </w:r>
      <w:r w:rsidRPr="005108E4">
        <w:rPr>
          <w:spacing w:val="-12"/>
          <w:sz w:val="24"/>
        </w:rPr>
        <w:t xml:space="preserve"> </w:t>
      </w:r>
      <w:r w:rsidRPr="005108E4">
        <w:rPr>
          <w:sz w:val="24"/>
        </w:rPr>
        <w:t>cleanable;</w:t>
      </w:r>
    </w:p>
    <w:p w14:paraId="4F16665A" w14:textId="77777777" w:rsidR="00DA2759" w:rsidRPr="005108E4" w:rsidRDefault="009A7511">
      <w:pPr>
        <w:pStyle w:val="ListParagraph"/>
        <w:numPr>
          <w:ilvl w:val="2"/>
          <w:numId w:val="46"/>
        </w:numPr>
        <w:tabs>
          <w:tab w:val="left" w:pos="2480"/>
        </w:tabs>
        <w:spacing w:line="242" w:lineRule="auto"/>
        <w:ind w:right="118" w:firstLine="0"/>
        <w:rPr>
          <w:sz w:val="24"/>
        </w:rPr>
      </w:pPr>
      <w:r w:rsidRPr="005108E4">
        <w:rPr>
          <w:sz w:val="24"/>
        </w:rPr>
        <w:t>All</w:t>
      </w:r>
      <w:r w:rsidRPr="005108E4">
        <w:rPr>
          <w:spacing w:val="-15"/>
          <w:sz w:val="24"/>
        </w:rPr>
        <w:t xml:space="preserve"> </w:t>
      </w:r>
      <w:r w:rsidRPr="005108E4">
        <w:rPr>
          <w:sz w:val="24"/>
        </w:rPr>
        <w:t>toxic</w:t>
      </w:r>
      <w:r w:rsidRPr="005108E4">
        <w:rPr>
          <w:spacing w:val="-17"/>
          <w:sz w:val="24"/>
        </w:rPr>
        <w:t xml:space="preserve"> </w:t>
      </w:r>
      <w:r w:rsidRPr="005108E4">
        <w:rPr>
          <w:sz w:val="24"/>
        </w:rPr>
        <w:t>items</w:t>
      </w:r>
      <w:r w:rsidRPr="005108E4">
        <w:rPr>
          <w:spacing w:val="-15"/>
          <w:sz w:val="24"/>
        </w:rPr>
        <w:t xml:space="preserve"> </w:t>
      </w:r>
      <w:r w:rsidRPr="005108E4">
        <w:rPr>
          <w:sz w:val="24"/>
        </w:rPr>
        <w:t>shall</w:t>
      </w:r>
      <w:r w:rsidRPr="005108E4">
        <w:rPr>
          <w:spacing w:val="-15"/>
          <w:sz w:val="24"/>
        </w:rPr>
        <w:t xml:space="preserve"> </w:t>
      </w:r>
      <w:r w:rsidRPr="005108E4">
        <w:rPr>
          <w:sz w:val="24"/>
        </w:rPr>
        <w:t>be</w:t>
      </w:r>
      <w:r w:rsidRPr="005108E4">
        <w:rPr>
          <w:spacing w:val="-17"/>
          <w:sz w:val="24"/>
        </w:rPr>
        <w:t xml:space="preserve"> </w:t>
      </w:r>
      <w:r w:rsidRPr="005108E4">
        <w:rPr>
          <w:sz w:val="24"/>
        </w:rPr>
        <w:t>identified,</w:t>
      </w:r>
      <w:r w:rsidRPr="005108E4">
        <w:rPr>
          <w:spacing w:val="-16"/>
          <w:sz w:val="24"/>
        </w:rPr>
        <w:t xml:space="preserve"> </w:t>
      </w:r>
      <w:r w:rsidRPr="005108E4">
        <w:rPr>
          <w:sz w:val="24"/>
        </w:rPr>
        <w:t>held,</w:t>
      </w:r>
      <w:r w:rsidRPr="005108E4">
        <w:rPr>
          <w:spacing w:val="-16"/>
          <w:sz w:val="24"/>
        </w:rPr>
        <w:t xml:space="preserve"> </w:t>
      </w:r>
      <w:r w:rsidRPr="005108E4">
        <w:rPr>
          <w:sz w:val="24"/>
        </w:rPr>
        <w:t>and</w:t>
      </w:r>
      <w:r w:rsidRPr="005108E4">
        <w:rPr>
          <w:spacing w:val="-18"/>
          <w:sz w:val="24"/>
        </w:rPr>
        <w:t xml:space="preserve"> </w:t>
      </w:r>
      <w:r w:rsidRPr="005108E4">
        <w:rPr>
          <w:sz w:val="24"/>
        </w:rPr>
        <w:t>stored</w:t>
      </w:r>
      <w:r w:rsidRPr="005108E4">
        <w:rPr>
          <w:spacing w:val="-17"/>
          <w:sz w:val="24"/>
        </w:rPr>
        <w:t xml:space="preserve"> </w:t>
      </w:r>
      <w:r w:rsidRPr="005108E4">
        <w:rPr>
          <w:sz w:val="24"/>
        </w:rPr>
        <w:t>in</w:t>
      </w:r>
      <w:r w:rsidRPr="005108E4">
        <w:rPr>
          <w:spacing w:val="-18"/>
          <w:sz w:val="24"/>
        </w:rPr>
        <w:t xml:space="preserve"> </w:t>
      </w:r>
      <w:r w:rsidRPr="005108E4">
        <w:rPr>
          <w:sz w:val="24"/>
        </w:rPr>
        <w:t>a</w:t>
      </w:r>
      <w:r w:rsidRPr="005108E4">
        <w:rPr>
          <w:spacing w:val="-19"/>
          <w:sz w:val="24"/>
        </w:rPr>
        <w:t xml:space="preserve"> </w:t>
      </w:r>
      <w:r w:rsidRPr="005108E4">
        <w:rPr>
          <w:sz w:val="24"/>
        </w:rPr>
        <w:t>manner</w:t>
      </w:r>
      <w:r w:rsidRPr="005108E4">
        <w:rPr>
          <w:spacing w:val="-16"/>
          <w:sz w:val="24"/>
        </w:rPr>
        <w:t xml:space="preserve"> </w:t>
      </w:r>
      <w:r w:rsidRPr="005108E4">
        <w:rPr>
          <w:sz w:val="24"/>
        </w:rPr>
        <w:t>that</w:t>
      </w:r>
      <w:r w:rsidRPr="005108E4">
        <w:rPr>
          <w:spacing w:val="-15"/>
          <w:sz w:val="24"/>
        </w:rPr>
        <w:t xml:space="preserve"> </w:t>
      </w:r>
      <w:r w:rsidRPr="005108E4">
        <w:rPr>
          <w:sz w:val="24"/>
        </w:rPr>
        <w:t>protects</w:t>
      </w:r>
      <w:r w:rsidRPr="005108E4">
        <w:rPr>
          <w:spacing w:val="-15"/>
          <w:sz w:val="24"/>
        </w:rPr>
        <w:t xml:space="preserve"> </w:t>
      </w:r>
      <w:r w:rsidRPr="005108E4">
        <w:rPr>
          <w:sz w:val="24"/>
        </w:rPr>
        <w:t>against contamination of Marijuana and MIPs. Toxic items may not be stored in an area containing</w:t>
      </w:r>
      <w:r w:rsidRPr="005108E4">
        <w:rPr>
          <w:spacing w:val="-19"/>
          <w:sz w:val="24"/>
        </w:rPr>
        <w:t xml:space="preserve"> </w:t>
      </w:r>
      <w:r w:rsidRPr="005108E4">
        <w:rPr>
          <w:sz w:val="24"/>
        </w:rPr>
        <w:t>products</w:t>
      </w:r>
      <w:r w:rsidRPr="005108E4">
        <w:rPr>
          <w:spacing w:val="-15"/>
          <w:sz w:val="24"/>
        </w:rPr>
        <w:t xml:space="preserve"> </w:t>
      </w:r>
      <w:r w:rsidRPr="005108E4">
        <w:rPr>
          <w:sz w:val="24"/>
        </w:rPr>
        <w:t>used</w:t>
      </w:r>
      <w:r w:rsidRPr="005108E4">
        <w:rPr>
          <w:spacing w:val="-16"/>
          <w:sz w:val="24"/>
        </w:rPr>
        <w:t xml:space="preserve"> </w:t>
      </w:r>
      <w:r w:rsidRPr="005108E4">
        <w:rPr>
          <w:sz w:val="24"/>
        </w:rPr>
        <w:t>in</w:t>
      </w:r>
      <w:r w:rsidRPr="005108E4">
        <w:rPr>
          <w:spacing w:val="-16"/>
          <w:sz w:val="24"/>
        </w:rPr>
        <w:t xml:space="preserve"> </w:t>
      </w:r>
      <w:r w:rsidRPr="005108E4">
        <w:rPr>
          <w:sz w:val="24"/>
        </w:rPr>
        <w:t>the</w:t>
      </w:r>
      <w:r w:rsidRPr="005108E4">
        <w:rPr>
          <w:spacing w:val="-17"/>
          <w:sz w:val="24"/>
        </w:rPr>
        <w:t xml:space="preserve"> </w:t>
      </w:r>
      <w:r w:rsidRPr="005108E4">
        <w:rPr>
          <w:sz w:val="24"/>
        </w:rPr>
        <w:t>cultivation</w:t>
      </w:r>
      <w:r w:rsidRPr="005108E4">
        <w:rPr>
          <w:spacing w:val="-17"/>
          <w:sz w:val="24"/>
        </w:rPr>
        <w:t xml:space="preserve"> </w:t>
      </w:r>
      <w:r w:rsidRPr="005108E4">
        <w:rPr>
          <w:sz w:val="24"/>
        </w:rPr>
        <w:t>of</w:t>
      </w:r>
      <w:r w:rsidRPr="005108E4">
        <w:rPr>
          <w:spacing w:val="-14"/>
          <w:sz w:val="24"/>
        </w:rPr>
        <w:t xml:space="preserve"> </w:t>
      </w:r>
      <w:r w:rsidRPr="005108E4">
        <w:rPr>
          <w:sz w:val="24"/>
        </w:rPr>
        <w:t>Marijuana.</w:t>
      </w:r>
      <w:r w:rsidRPr="005108E4">
        <w:rPr>
          <w:spacing w:val="33"/>
          <w:sz w:val="24"/>
        </w:rPr>
        <w:t xml:space="preserve"> </w:t>
      </w:r>
      <w:r w:rsidRPr="005108E4">
        <w:rPr>
          <w:sz w:val="24"/>
        </w:rPr>
        <w:t>The</w:t>
      </w:r>
      <w:r w:rsidRPr="005108E4">
        <w:rPr>
          <w:spacing w:val="-14"/>
          <w:sz w:val="24"/>
        </w:rPr>
        <w:t xml:space="preserve"> </w:t>
      </w:r>
      <w:r w:rsidRPr="005108E4">
        <w:rPr>
          <w:sz w:val="24"/>
        </w:rPr>
        <w:t>Commission</w:t>
      </w:r>
      <w:r w:rsidRPr="005108E4">
        <w:rPr>
          <w:spacing w:val="-13"/>
          <w:sz w:val="24"/>
        </w:rPr>
        <w:t xml:space="preserve"> </w:t>
      </w:r>
      <w:r w:rsidRPr="005108E4">
        <w:rPr>
          <w:sz w:val="24"/>
        </w:rPr>
        <w:t>may</w:t>
      </w:r>
      <w:r w:rsidRPr="005108E4">
        <w:rPr>
          <w:spacing w:val="-23"/>
          <w:sz w:val="24"/>
        </w:rPr>
        <w:t xml:space="preserve"> </w:t>
      </w:r>
      <w:r w:rsidRPr="005108E4">
        <w:rPr>
          <w:sz w:val="24"/>
        </w:rPr>
        <w:t>require an MTC to demonstrate the intended and actual use of any toxic items found on the Premises;</w:t>
      </w:r>
    </w:p>
    <w:p w14:paraId="296169DB" w14:textId="77777777" w:rsidR="00DA2759" w:rsidRPr="005108E4" w:rsidRDefault="009A7511">
      <w:pPr>
        <w:pStyle w:val="ListParagraph"/>
        <w:numPr>
          <w:ilvl w:val="2"/>
          <w:numId w:val="46"/>
        </w:numPr>
        <w:tabs>
          <w:tab w:val="left" w:pos="2523"/>
        </w:tabs>
        <w:spacing w:line="242" w:lineRule="auto"/>
        <w:ind w:right="118" w:firstLine="0"/>
        <w:rPr>
          <w:sz w:val="24"/>
        </w:rPr>
      </w:pPr>
      <w:r w:rsidRPr="005108E4">
        <w:rPr>
          <w:sz w:val="24"/>
        </w:rPr>
        <w:t>An MTC's water supply shall be sufficient for necessary operations. Any private water</w:t>
      </w:r>
      <w:r w:rsidRPr="005108E4">
        <w:rPr>
          <w:spacing w:val="-12"/>
          <w:sz w:val="24"/>
        </w:rPr>
        <w:t xml:space="preserve"> </w:t>
      </w:r>
      <w:r w:rsidRPr="005108E4">
        <w:rPr>
          <w:sz w:val="24"/>
        </w:rPr>
        <w:t>source</w:t>
      </w:r>
      <w:r w:rsidRPr="005108E4">
        <w:rPr>
          <w:spacing w:val="-15"/>
          <w:sz w:val="24"/>
        </w:rPr>
        <w:t xml:space="preserve"> </w:t>
      </w:r>
      <w:r w:rsidRPr="005108E4">
        <w:rPr>
          <w:sz w:val="24"/>
        </w:rPr>
        <w:t>shall</w:t>
      </w:r>
      <w:r w:rsidRPr="005108E4">
        <w:rPr>
          <w:spacing w:val="-14"/>
          <w:sz w:val="24"/>
        </w:rPr>
        <w:t xml:space="preserve"> </w:t>
      </w:r>
      <w:r w:rsidRPr="005108E4">
        <w:rPr>
          <w:sz w:val="24"/>
        </w:rPr>
        <w:t>be</w:t>
      </w:r>
      <w:r w:rsidRPr="005108E4">
        <w:rPr>
          <w:spacing w:val="-15"/>
          <w:sz w:val="24"/>
        </w:rPr>
        <w:t xml:space="preserve"> </w:t>
      </w:r>
      <w:r w:rsidRPr="005108E4">
        <w:rPr>
          <w:sz w:val="24"/>
        </w:rPr>
        <w:t>capable</w:t>
      </w:r>
      <w:r w:rsidRPr="005108E4">
        <w:rPr>
          <w:spacing w:val="-14"/>
          <w:sz w:val="24"/>
        </w:rPr>
        <w:t xml:space="preserve"> </w:t>
      </w:r>
      <w:r w:rsidRPr="005108E4">
        <w:rPr>
          <w:sz w:val="24"/>
        </w:rPr>
        <w:t>of</w:t>
      </w:r>
      <w:r w:rsidRPr="005108E4">
        <w:rPr>
          <w:spacing w:val="-15"/>
          <w:sz w:val="24"/>
        </w:rPr>
        <w:t xml:space="preserve"> </w:t>
      </w:r>
      <w:r w:rsidRPr="005108E4">
        <w:rPr>
          <w:sz w:val="24"/>
        </w:rPr>
        <w:t>providing</w:t>
      </w:r>
      <w:r w:rsidRPr="005108E4">
        <w:rPr>
          <w:spacing w:val="-16"/>
          <w:sz w:val="24"/>
        </w:rPr>
        <w:t xml:space="preserve"> </w:t>
      </w:r>
      <w:r w:rsidRPr="005108E4">
        <w:rPr>
          <w:sz w:val="24"/>
        </w:rPr>
        <w:t>a</w:t>
      </w:r>
      <w:r w:rsidRPr="005108E4">
        <w:rPr>
          <w:spacing w:val="-15"/>
          <w:sz w:val="24"/>
        </w:rPr>
        <w:t xml:space="preserve"> </w:t>
      </w:r>
      <w:r w:rsidRPr="005108E4">
        <w:rPr>
          <w:sz w:val="24"/>
        </w:rPr>
        <w:t>safe,</w:t>
      </w:r>
      <w:r w:rsidRPr="005108E4">
        <w:rPr>
          <w:spacing w:val="-14"/>
          <w:sz w:val="24"/>
        </w:rPr>
        <w:t xml:space="preserve"> </w:t>
      </w:r>
      <w:r w:rsidRPr="005108E4">
        <w:rPr>
          <w:sz w:val="24"/>
        </w:rPr>
        <w:t>potable,</w:t>
      </w:r>
      <w:r w:rsidRPr="005108E4">
        <w:rPr>
          <w:spacing w:val="-14"/>
          <w:sz w:val="24"/>
        </w:rPr>
        <w:t xml:space="preserve"> </w:t>
      </w:r>
      <w:r w:rsidRPr="005108E4">
        <w:rPr>
          <w:sz w:val="24"/>
        </w:rPr>
        <w:t>and</w:t>
      </w:r>
      <w:r w:rsidRPr="005108E4">
        <w:rPr>
          <w:spacing w:val="-12"/>
          <w:sz w:val="24"/>
        </w:rPr>
        <w:t xml:space="preserve"> </w:t>
      </w:r>
      <w:r w:rsidRPr="005108E4">
        <w:rPr>
          <w:sz w:val="24"/>
        </w:rPr>
        <w:t>adequate</w:t>
      </w:r>
      <w:r w:rsidRPr="005108E4">
        <w:rPr>
          <w:spacing w:val="-12"/>
          <w:sz w:val="24"/>
        </w:rPr>
        <w:t xml:space="preserve"> </w:t>
      </w:r>
      <w:r w:rsidRPr="005108E4">
        <w:rPr>
          <w:sz w:val="24"/>
        </w:rPr>
        <w:t>supply</w:t>
      </w:r>
      <w:r w:rsidRPr="005108E4">
        <w:rPr>
          <w:spacing w:val="-19"/>
          <w:sz w:val="24"/>
        </w:rPr>
        <w:t xml:space="preserve"> </w:t>
      </w:r>
      <w:r w:rsidRPr="005108E4">
        <w:rPr>
          <w:sz w:val="24"/>
        </w:rPr>
        <w:t>of</w:t>
      </w:r>
      <w:r w:rsidRPr="005108E4">
        <w:rPr>
          <w:spacing w:val="-12"/>
          <w:sz w:val="24"/>
        </w:rPr>
        <w:t xml:space="preserve"> </w:t>
      </w:r>
      <w:r w:rsidRPr="005108E4">
        <w:rPr>
          <w:sz w:val="24"/>
        </w:rPr>
        <w:t>water to meet the MTC's</w:t>
      </w:r>
      <w:r w:rsidRPr="005108E4">
        <w:rPr>
          <w:spacing w:val="-4"/>
          <w:sz w:val="24"/>
        </w:rPr>
        <w:t xml:space="preserve"> </w:t>
      </w:r>
      <w:r w:rsidRPr="005108E4">
        <w:rPr>
          <w:sz w:val="24"/>
        </w:rPr>
        <w:t>needs;</w:t>
      </w:r>
    </w:p>
    <w:p w14:paraId="1926C443" w14:textId="77777777" w:rsidR="00DA2759" w:rsidRPr="005108E4" w:rsidRDefault="009A7511">
      <w:pPr>
        <w:pStyle w:val="ListParagraph"/>
        <w:numPr>
          <w:ilvl w:val="2"/>
          <w:numId w:val="46"/>
        </w:numPr>
        <w:tabs>
          <w:tab w:val="left" w:pos="2631"/>
        </w:tabs>
        <w:spacing w:line="242" w:lineRule="auto"/>
        <w:ind w:right="118" w:firstLine="0"/>
        <w:rPr>
          <w:sz w:val="24"/>
        </w:rPr>
      </w:pPr>
      <w:r w:rsidRPr="005108E4">
        <w:rPr>
          <w:sz w:val="24"/>
        </w:rPr>
        <w:t>Plumbing shall be of adequate size and design, and adequately installed and maintained to carry sufficient quantities of water to required locations throughout the MTC. Plumbing shall properly convey sewage and liquid disposable waste from the MTC. There shall be no cross-connections between the potable and wastewater</w:t>
      </w:r>
      <w:r w:rsidRPr="005108E4">
        <w:rPr>
          <w:spacing w:val="2"/>
          <w:sz w:val="24"/>
        </w:rPr>
        <w:t xml:space="preserve"> </w:t>
      </w:r>
      <w:r w:rsidRPr="005108E4">
        <w:rPr>
          <w:sz w:val="24"/>
        </w:rPr>
        <w:t>lines;</w:t>
      </w:r>
    </w:p>
    <w:p w14:paraId="7F43FFAC" w14:textId="77777777" w:rsidR="00DA2759" w:rsidRPr="005108E4" w:rsidRDefault="009A7511">
      <w:pPr>
        <w:pStyle w:val="ListParagraph"/>
        <w:numPr>
          <w:ilvl w:val="2"/>
          <w:numId w:val="46"/>
        </w:numPr>
        <w:tabs>
          <w:tab w:val="left" w:pos="2631"/>
        </w:tabs>
        <w:spacing w:line="244" w:lineRule="auto"/>
        <w:ind w:right="118" w:firstLine="0"/>
        <w:rPr>
          <w:sz w:val="24"/>
        </w:rPr>
      </w:pPr>
      <w:r w:rsidRPr="005108E4">
        <w:rPr>
          <w:sz w:val="24"/>
        </w:rPr>
        <w:t>An MTC shall provide its employees with adequate, readily accessible toilet facilities that are maintained in a sanitary condition and in good</w:t>
      </w:r>
      <w:r w:rsidRPr="005108E4">
        <w:rPr>
          <w:spacing w:val="-31"/>
          <w:sz w:val="24"/>
        </w:rPr>
        <w:t xml:space="preserve"> </w:t>
      </w:r>
      <w:r w:rsidRPr="005108E4">
        <w:rPr>
          <w:sz w:val="24"/>
        </w:rPr>
        <w:t>repair;</w:t>
      </w:r>
    </w:p>
    <w:p w14:paraId="6EB478AB" w14:textId="77777777" w:rsidR="00DA2759" w:rsidRPr="005108E4" w:rsidRDefault="009A7511">
      <w:pPr>
        <w:pStyle w:val="ListParagraph"/>
        <w:numPr>
          <w:ilvl w:val="2"/>
          <w:numId w:val="46"/>
        </w:numPr>
        <w:tabs>
          <w:tab w:val="left" w:pos="2494"/>
        </w:tabs>
        <w:spacing w:line="244" w:lineRule="auto"/>
        <w:ind w:right="116" w:firstLine="0"/>
        <w:rPr>
          <w:sz w:val="24"/>
        </w:rPr>
      </w:pPr>
      <w:r w:rsidRPr="005108E4">
        <w:rPr>
          <w:sz w:val="24"/>
        </w:rPr>
        <w:t>Products</w:t>
      </w:r>
      <w:r w:rsidRPr="005108E4">
        <w:rPr>
          <w:spacing w:val="-13"/>
          <w:sz w:val="24"/>
        </w:rPr>
        <w:t xml:space="preserve"> </w:t>
      </w:r>
      <w:r w:rsidRPr="005108E4">
        <w:rPr>
          <w:sz w:val="24"/>
        </w:rPr>
        <w:t>that</w:t>
      </w:r>
      <w:r w:rsidRPr="005108E4">
        <w:rPr>
          <w:spacing w:val="-11"/>
          <w:sz w:val="24"/>
        </w:rPr>
        <w:t xml:space="preserve"> </w:t>
      </w:r>
      <w:r w:rsidRPr="005108E4">
        <w:rPr>
          <w:sz w:val="24"/>
        </w:rPr>
        <w:t>can</w:t>
      </w:r>
      <w:r w:rsidRPr="005108E4">
        <w:rPr>
          <w:spacing w:val="-12"/>
          <w:sz w:val="24"/>
        </w:rPr>
        <w:t xml:space="preserve"> </w:t>
      </w:r>
      <w:r w:rsidRPr="005108E4">
        <w:rPr>
          <w:sz w:val="24"/>
        </w:rPr>
        <w:t>support</w:t>
      </w:r>
      <w:r w:rsidRPr="005108E4">
        <w:rPr>
          <w:spacing w:val="-9"/>
          <w:sz w:val="24"/>
        </w:rPr>
        <w:t xml:space="preserve"> </w:t>
      </w:r>
      <w:r w:rsidRPr="005108E4">
        <w:rPr>
          <w:sz w:val="24"/>
        </w:rPr>
        <w:t>the</w:t>
      </w:r>
      <w:r w:rsidRPr="005108E4">
        <w:rPr>
          <w:spacing w:val="-10"/>
          <w:sz w:val="24"/>
        </w:rPr>
        <w:t xml:space="preserve"> </w:t>
      </w:r>
      <w:r w:rsidRPr="005108E4">
        <w:rPr>
          <w:sz w:val="24"/>
        </w:rPr>
        <w:t>rapid</w:t>
      </w:r>
      <w:r w:rsidRPr="005108E4">
        <w:rPr>
          <w:spacing w:val="-10"/>
          <w:sz w:val="24"/>
        </w:rPr>
        <w:t xml:space="preserve"> </w:t>
      </w:r>
      <w:r w:rsidRPr="005108E4">
        <w:rPr>
          <w:sz w:val="24"/>
        </w:rPr>
        <w:t>growth</w:t>
      </w:r>
      <w:r w:rsidRPr="005108E4">
        <w:rPr>
          <w:spacing w:val="-12"/>
          <w:sz w:val="24"/>
        </w:rPr>
        <w:t xml:space="preserve"> </w:t>
      </w:r>
      <w:r w:rsidRPr="005108E4">
        <w:rPr>
          <w:sz w:val="24"/>
        </w:rPr>
        <w:t>of</w:t>
      </w:r>
      <w:r w:rsidRPr="005108E4">
        <w:rPr>
          <w:spacing w:val="-12"/>
          <w:sz w:val="24"/>
        </w:rPr>
        <w:t xml:space="preserve"> </w:t>
      </w:r>
      <w:r w:rsidRPr="005108E4">
        <w:rPr>
          <w:sz w:val="24"/>
        </w:rPr>
        <w:t>undesirable</w:t>
      </w:r>
      <w:r w:rsidRPr="005108E4">
        <w:rPr>
          <w:spacing w:val="-13"/>
          <w:sz w:val="24"/>
        </w:rPr>
        <w:t xml:space="preserve"> </w:t>
      </w:r>
      <w:r w:rsidRPr="005108E4">
        <w:rPr>
          <w:sz w:val="24"/>
        </w:rPr>
        <w:t>microorganisms</w:t>
      </w:r>
      <w:r w:rsidRPr="005108E4">
        <w:rPr>
          <w:spacing w:val="-12"/>
          <w:sz w:val="24"/>
        </w:rPr>
        <w:t xml:space="preserve"> </w:t>
      </w:r>
      <w:r w:rsidRPr="005108E4">
        <w:rPr>
          <w:sz w:val="24"/>
        </w:rPr>
        <w:t>shall</w:t>
      </w:r>
      <w:r w:rsidRPr="005108E4">
        <w:rPr>
          <w:spacing w:val="-11"/>
          <w:sz w:val="24"/>
        </w:rPr>
        <w:t xml:space="preserve"> </w:t>
      </w:r>
      <w:r w:rsidRPr="005108E4">
        <w:rPr>
          <w:sz w:val="24"/>
        </w:rPr>
        <w:t>be held in a manner that prevents the growth of these</w:t>
      </w:r>
      <w:r w:rsidRPr="005108E4">
        <w:rPr>
          <w:spacing w:val="-21"/>
          <w:sz w:val="24"/>
        </w:rPr>
        <w:t xml:space="preserve"> </w:t>
      </w:r>
      <w:r w:rsidRPr="005108E4">
        <w:rPr>
          <w:sz w:val="24"/>
        </w:rPr>
        <w:t>microorganisms;</w:t>
      </w:r>
    </w:p>
    <w:p w14:paraId="1C863CD2" w14:textId="77777777" w:rsidR="00DA2759" w:rsidRPr="005108E4" w:rsidRDefault="009A7511">
      <w:pPr>
        <w:pStyle w:val="ListParagraph"/>
        <w:numPr>
          <w:ilvl w:val="2"/>
          <w:numId w:val="46"/>
        </w:numPr>
        <w:tabs>
          <w:tab w:val="left" w:pos="2516"/>
        </w:tabs>
        <w:spacing w:line="242" w:lineRule="auto"/>
        <w:ind w:right="118" w:firstLine="0"/>
        <w:rPr>
          <w:sz w:val="24"/>
        </w:rPr>
      </w:pPr>
      <w:r w:rsidRPr="005108E4">
        <w:rPr>
          <w:sz w:val="24"/>
        </w:rPr>
        <w:t>Storage</w:t>
      </w:r>
      <w:r w:rsidRPr="005108E4">
        <w:rPr>
          <w:spacing w:val="-7"/>
          <w:sz w:val="24"/>
        </w:rPr>
        <w:t xml:space="preserve"> </w:t>
      </w:r>
      <w:r w:rsidRPr="005108E4">
        <w:rPr>
          <w:sz w:val="24"/>
        </w:rPr>
        <w:t>and</w:t>
      </w:r>
      <w:r w:rsidRPr="005108E4">
        <w:rPr>
          <w:spacing w:val="-7"/>
          <w:sz w:val="24"/>
        </w:rPr>
        <w:t xml:space="preserve"> </w:t>
      </w:r>
      <w:r w:rsidRPr="005108E4">
        <w:rPr>
          <w:sz w:val="24"/>
        </w:rPr>
        <w:t>transportation</w:t>
      </w:r>
      <w:r w:rsidRPr="005108E4">
        <w:rPr>
          <w:spacing w:val="-6"/>
          <w:sz w:val="24"/>
        </w:rPr>
        <w:t xml:space="preserve"> </w:t>
      </w:r>
      <w:r w:rsidRPr="005108E4">
        <w:rPr>
          <w:sz w:val="24"/>
        </w:rPr>
        <w:t>of</w:t>
      </w:r>
      <w:r w:rsidRPr="005108E4">
        <w:rPr>
          <w:spacing w:val="-8"/>
          <w:sz w:val="24"/>
        </w:rPr>
        <w:t xml:space="preserve"> </w:t>
      </w:r>
      <w:r w:rsidRPr="005108E4">
        <w:rPr>
          <w:sz w:val="24"/>
        </w:rPr>
        <w:t>finished</w:t>
      </w:r>
      <w:r w:rsidRPr="005108E4">
        <w:rPr>
          <w:spacing w:val="-7"/>
          <w:sz w:val="24"/>
        </w:rPr>
        <w:t xml:space="preserve"> </w:t>
      </w:r>
      <w:r w:rsidRPr="005108E4">
        <w:rPr>
          <w:sz w:val="24"/>
        </w:rPr>
        <w:t>products</w:t>
      </w:r>
      <w:r w:rsidRPr="005108E4">
        <w:rPr>
          <w:spacing w:val="-7"/>
          <w:sz w:val="24"/>
        </w:rPr>
        <w:t xml:space="preserve"> </w:t>
      </w:r>
      <w:r w:rsidRPr="005108E4">
        <w:rPr>
          <w:sz w:val="24"/>
        </w:rPr>
        <w:t>shall</w:t>
      </w:r>
      <w:r w:rsidRPr="005108E4">
        <w:rPr>
          <w:spacing w:val="-6"/>
          <w:sz w:val="24"/>
        </w:rPr>
        <w:t xml:space="preserve"> </w:t>
      </w:r>
      <w:r w:rsidRPr="005108E4">
        <w:rPr>
          <w:sz w:val="24"/>
        </w:rPr>
        <w:t>be</w:t>
      </w:r>
      <w:r w:rsidRPr="005108E4">
        <w:rPr>
          <w:spacing w:val="-8"/>
          <w:sz w:val="24"/>
        </w:rPr>
        <w:t xml:space="preserve"> </w:t>
      </w:r>
      <w:r w:rsidRPr="005108E4">
        <w:rPr>
          <w:sz w:val="24"/>
        </w:rPr>
        <w:t>under</w:t>
      </w:r>
      <w:r w:rsidRPr="005108E4">
        <w:rPr>
          <w:spacing w:val="-8"/>
          <w:sz w:val="24"/>
        </w:rPr>
        <w:t xml:space="preserve"> </w:t>
      </w:r>
      <w:r w:rsidRPr="005108E4">
        <w:rPr>
          <w:sz w:val="24"/>
        </w:rPr>
        <w:t>conditions</w:t>
      </w:r>
      <w:r w:rsidRPr="005108E4">
        <w:rPr>
          <w:spacing w:val="-4"/>
          <w:sz w:val="24"/>
        </w:rPr>
        <w:t xml:space="preserve"> </w:t>
      </w:r>
      <w:r w:rsidRPr="005108E4">
        <w:rPr>
          <w:sz w:val="24"/>
        </w:rPr>
        <w:t>that</w:t>
      </w:r>
      <w:r w:rsidRPr="005108E4">
        <w:rPr>
          <w:spacing w:val="-5"/>
          <w:sz w:val="24"/>
        </w:rPr>
        <w:t xml:space="preserve"> </w:t>
      </w:r>
      <w:r w:rsidRPr="005108E4">
        <w:rPr>
          <w:sz w:val="24"/>
        </w:rPr>
        <w:t>will protect</w:t>
      </w:r>
      <w:r w:rsidRPr="005108E4">
        <w:rPr>
          <w:spacing w:val="-16"/>
          <w:sz w:val="24"/>
        </w:rPr>
        <w:t xml:space="preserve"> </w:t>
      </w:r>
      <w:r w:rsidRPr="005108E4">
        <w:rPr>
          <w:sz w:val="24"/>
        </w:rPr>
        <w:t>them</w:t>
      </w:r>
      <w:r w:rsidRPr="005108E4">
        <w:rPr>
          <w:spacing w:val="-16"/>
          <w:sz w:val="24"/>
        </w:rPr>
        <w:t xml:space="preserve"> </w:t>
      </w:r>
      <w:r w:rsidRPr="005108E4">
        <w:rPr>
          <w:sz w:val="24"/>
        </w:rPr>
        <w:t>against</w:t>
      </w:r>
      <w:r w:rsidRPr="005108E4">
        <w:rPr>
          <w:spacing w:val="-16"/>
          <w:sz w:val="24"/>
        </w:rPr>
        <w:t xml:space="preserve"> </w:t>
      </w:r>
      <w:r w:rsidRPr="005108E4">
        <w:rPr>
          <w:sz w:val="24"/>
        </w:rPr>
        <w:t>physical,</w:t>
      </w:r>
      <w:r w:rsidRPr="005108E4">
        <w:rPr>
          <w:spacing w:val="-15"/>
          <w:sz w:val="24"/>
        </w:rPr>
        <w:t xml:space="preserve"> </w:t>
      </w:r>
      <w:r w:rsidRPr="005108E4">
        <w:rPr>
          <w:sz w:val="24"/>
        </w:rPr>
        <w:t>chemical,</w:t>
      </w:r>
      <w:r w:rsidRPr="005108E4">
        <w:rPr>
          <w:spacing w:val="-14"/>
          <w:sz w:val="24"/>
        </w:rPr>
        <w:t xml:space="preserve"> </w:t>
      </w:r>
      <w:r w:rsidRPr="005108E4">
        <w:rPr>
          <w:sz w:val="24"/>
        </w:rPr>
        <w:t>and</w:t>
      </w:r>
      <w:r w:rsidRPr="005108E4">
        <w:rPr>
          <w:spacing w:val="-14"/>
          <w:sz w:val="24"/>
        </w:rPr>
        <w:t xml:space="preserve"> </w:t>
      </w:r>
      <w:r w:rsidRPr="005108E4">
        <w:rPr>
          <w:sz w:val="24"/>
        </w:rPr>
        <w:t>microbial</w:t>
      </w:r>
      <w:r w:rsidRPr="005108E4">
        <w:rPr>
          <w:spacing w:val="-13"/>
          <w:sz w:val="24"/>
        </w:rPr>
        <w:t xml:space="preserve"> </w:t>
      </w:r>
      <w:r w:rsidRPr="005108E4">
        <w:rPr>
          <w:sz w:val="24"/>
        </w:rPr>
        <w:t>contamination</w:t>
      </w:r>
      <w:r w:rsidRPr="005108E4">
        <w:rPr>
          <w:spacing w:val="-16"/>
          <w:sz w:val="24"/>
        </w:rPr>
        <w:t xml:space="preserve"> </w:t>
      </w:r>
      <w:r w:rsidRPr="005108E4">
        <w:rPr>
          <w:sz w:val="24"/>
        </w:rPr>
        <w:t>as</w:t>
      </w:r>
      <w:r w:rsidRPr="005108E4">
        <w:rPr>
          <w:spacing w:val="-15"/>
          <w:sz w:val="24"/>
        </w:rPr>
        <w:t xml:space="preserve"> </w:t>
      </w:r>
      <w:r w:rsidRPr="005108E4">
        <w:rPr>
          <w:sz w:val="24"/>
        </w:rPr>
        <w:t>well</w:t>
      </w:r>
      <w:r w:rsidRPr="005108E4">
        <w:rPr>
          <w:spacing w:val="-16"/>
          <w:sz w:val="24"/>
        </w:rPr>
        <w:t xml:space="preserve"> </w:t>
      </w:r>
      <w:r w:rsidRPr="005108E4">
        <w:rPr>
          <w:sz w:val="24"/>
        </w:rPr>
        <w:t>as</w:t>
      </w:r>
      <w:r w:rsidRPr="005108E4">
        <w:rPr>
          <w:spacing w:val="-16"/>
          <w:sz w:val="24"/>
        </w:rPr>
        <w:t xml:space="preserve"> </w:t>
      </w:r>
      <w:r w:rsidRPr="005108E4">
        <w:rPr>
          <w:sz w:val="24"/>
        </w:rPr>
        <w:t>against deterioration of them or their container;</w:t>
      </w:r>
      <w:r w:rsidRPr="005108E4">
        <w:rPr>
          <w:spacing w:val="-7"/>
          <w:sz w:val="24"/>
        </w:rPr>
        <w:t xml:space="preserve"> </w:t>
      </w:r>
      <w:r w:rsidRPr="005108E4">
        <w:rPr>
          <w:sz w:val="24"/>
        </w:rPr>
        <w:t>and</w:t>
      </w:r>
    </w:p>
    <w:p w14:paraId="64D81223" w14:textId="77777777" w:rsidR="00DA2759" w:rsidRPr="005108E4" w:rsidRDefault="009A7511">
      <w:pPr>
        <w:pStyle w:val="ListParagraph"/>
        <w:numPr>
          <w:ilvl w:val="2"/>
          <w:numId w:val="46"/>
        </w:numPr>
        <w:tabs>
          <w:tab w:val="left" w:pos="2516"/>
        </w:tabs>
        <w:spacing w:line="242" w:lineRule="auto"/>
        <w:ind w:right="118" w:firstLine="0"/>
        <w:rPr>
          <w:sz w:val="24"/>
        </w:rPr>
      </w:pPr>
      <w:r w:rsidRPr="005108E4">
        <w:rPr>
          <w:sz w:val="24"/>
        </w:rPr>
        <w:t>All</w:t>
      </w:r>
      <w:r w:rsidRPr="005108E4">
        <w:rPr>
          <w:spacing w:val="-5"/>
          <w:sz w:val="24"/>
        </w:rPr>
        <w:t xml:space="preserve"> </w:t>
      </w:r>
      <w:r w:rsidRPr="005108E4">
        <w:rPr>
          <w:sz w:val="24"/>
        </w:rPr>
        <w:t>vehicles</w:t>
      </w:r>
      <w:r w:rsidRPr="005108E4">
        <w:rPr>
          <w:spacing w:val="-4"/>
          <w:sz w:val="24"/>
        </w:rPr>
        <w:t xml:space="preserve"> </w:t>
      </w:r>
      <w:r w:rsidRPr="005108E4">
        <w:rPr>
          <w:sz w:val="24"/>
        </w:rPr>
        <w:t>and</w:t>
      </w:r>
      <w:r w:rsidRPr="005108E4">
        <w:rPr>
          <w:spacing w:val="-6"/>
          <w:sz w:val="24"/>
        </w:rPr>
        <w:t xml:space="preserve"> </w:t>
      </w:r>
      <w:r w:rsidRPr="005108E4">
        <w:rPr>
          <w:sz w:val="24"/>
        </w:rPr>
        <w:t>transportation</w:t>
      </w:r>
      <w:r w:rsidRPr="005108E4">
        <w:rPr>
          <w:spacing w:val="-7"/>
          <w:sz w:val="24"/>
        </w:rPr>
        <w:t xml:space="preserve"> </w:t>
      </w:r>
      <w:r w:rsidRPr="005108E4">
        <w:rPr>
          <w:sz w:val="24"/>
        </w:rPr>
        <w:t>equipment</w:t>
      </w:r>
      <w:r w:rsidRPr="005108E4">
        <w:rPr>
          <w:spacing w:val="-6"/>
          <w:sz w:val="24"/>
        </w:rPr>
        <w:t xml:space="preserve"> </w:t>
      </w:r>
      <w:r w:rsidRPr="005108E4">
        <w:rPr>
          <w:sz w:val="24"/>
        </w:rPr>
        <w:t>used</w:t>
      </w:r>
      <w:r w:rsidRPr="005108E4">
        <w:rPr>
          <w:spacing w:val="-7"/>
          <w:sz w:val="24"/>
        </w:rPr>
        <w:t xml:space="preserve"> </w:t>
      </w:r>
      <w:r w:rsidRPr="005108E4">
        <w:rPr>
          <w:sz w:val="24"/>
        </w:rPr>
        <w:t>in</w:t>
      </w:r>
      <w:r w:rsidRPr="005108E4">
        <w:rPr>
          <w:spacing w:val="-8"/>
          <w:sz w:val="24"/>
        </w:rPr>
        <w:t xml:space="preserve"> </w:t>
      </w:r>
      <w:r w:rsidRPr="005108E4">
        <w:rPr>
          <w:sz w:val="24"/>
        </w:rPr>
        <w:t>the</w:t>
      </w:r>
      <w:r w:rsidRPr="005108E4">
        <w:rPr>
          <w:spacing w:val="-8"/>
          <w:sz w:val="24"/>
        </w:rPr>
        <w:t xml:space="preserve"> </w:t>
      </w:r>
      <w:r w:rsidRPr="005108E4">
        <w:rPr>
          <w:sz w:val="24"/>
        </w:rPr>
        <w:t>transportation</w:t>
      </w:r>
      <w:r w:rsidRPr="005108E4">
        <w:rPr>
          <w:spacing w:val="-5"/>
          <w:sz w:val="24"/>
        </w:rPr>
        <w:t xml:space="preserve"> </w:t>
      </w:r>
      <w:r w:rsidRPr="005108E4">
        <w:rPr>
          <w:sz w:val="24"/>
        </w:rPr>
        <w:t>of</w:t>
      </w:r>
      <w:r w:rsidRPr="005108E4">
        <w:rPr>
          <w:spacing w:val="-5"/>
          <w:sz w:val="24"/>
        </w:rPr>
        <w:t xml:space="preserve"> </w:t>
      </w:r>
      <w:r w:rsidRPr="005108E4">
        <w:rPr>
          <w:sz w:val="24"/>
        </w:rPr>
        <w:t>Marijuana Products or Edibles requiring temperature control for safety shall be designed, maintained, and equipped as necessary to provide adequate temperature control to prevent</w:t>
      </w:r>
      <w:r w:rsidRPr="005108E4">
        <w:rPr>
          <w:spacing w:val="-15"/>
          <w:sz w:val="24"/>
        </w:rPr>
        <w:t xml:space="preserve"> </w:t>
      </w:r>
      <w:r w:rsidRPr="005108E4">
        <w:rPr>
          <w:sz w:val="24"/>
        </w:rPr>
        <w:t>the</w:t>
      </w:r>
      <w:r w:rsidRPr="005108E4">
        <w:rPr>
          <w:spacing w:val="-19"/>
          <w:sz w:val="24"/>
        </w:rPr>
        <w:t xml:space="preserve"> </w:t>
      </w:r>
      <w:r w:rsidRPr="005108E4">
        <w:rPr>
          <w:sz w:val="24"/>
        </w:rPr>
        <w:t>Marijuana</w:t>
      </w:r>
      <w:r w:rsidRPr="005108E4">
        <w:rPr>
          <w:spacing w:val="-19"/>
          <w:sz w:val="24"/>
        </w:rPr>
        <w:t xml:space="preserve"> </w:t>
      </w:r>
      <w:r w:rsidRPr="005108E4">
        <w:rPr>
          <w:sz w:val="24"/>
        </w:rPr>
        <w:t>Products</w:t>
      </w:r>
      <w:r w:rsidRPr="005108E4">
        <w:rPr>
          <w:spacing w:val="-17"/>
          <w:sz w:val="24"/>
        </w:rPr>
        <w:t xml:space="preserve"> </w:t>
      </w:r>
      <w:r w:rsidRPr="005108E4">
        <w:rPr>
          <w:sz w:val="24"/>
        </w:rPr>
        <w:t>or</w:t>
      </w:r>
      <w:r w:rsidRPr="005108E4">
        <w:rPr>
          <w:spacing w:val="-17"/>
          <w:sz w:val="24"/>
        </w:rPr>
        <w:t xml:space="preserve"> </w:t>
      </w:r>
      <w:r w:rsidRPr="005108E4">
        <w:rPr>
          <w:sz w:val="24"/>
        </w:rPr>
        <w:t>Edibles</w:t>
      </w:r>
      <w:r w:rsidRPr="005108E4">
        <w:rPr>
          <w:spacing w:val="-17"/>
          <w:sz w:val="24"/>
        </w:rPr>
        <w:t xml:space="preserve"> </w:t>
      </w:r>
      <w:r w:rsidRPr="005108E4">
        <w:rPr>
          <w:sz w:val="24"/>
        </w:rPr>
        <w:t>from</w:t>
      </w:r>
      <w:r w:rsidRPr="005108E4">
        <w:rPr>
          <w:spacing w:val="-17"/>
          <w:sz w:val="24"/>
        </w:rPr>
        <w:t xml:space="preserve"> </w:t>
      </w:r>
      <w:r w:rsidRPr="005108E4">
        <w:rPr>
          <w:sz w:val="24"/>
        </w:rPr>
        <w:t>becoming</w:t>
      </w:r>
      <w:r w:rsidRPr="005108E4">
        <w:rPr>
          <w:spacing w:val="-19"/>
          <w:sz w:val="24"/>
        </w:rPr>
        <w:t xml:space="preserve"> </w:t>
      </w:r>
      <w:r w:rsidRPr="005108E4">
        <w:rPr>
          <w:sz w:val="24"/>
        </w:rPr>
        <w:t>unsafe</w:t>
      </w:r>
      <w:r w:rsidRPr="005108E4">
        <w:rPr>
          <w:spacing w:val="-19"/>
          <w:sz w:val="24"/>
        </w:rPr>
        <w:t xml:space="preserve"> </w:t>
      </w:r>
      <w:r w:rsidRPr="005108E4">
        <w:rPr>
          <w:sz w:val="24"/>
        </w:rPr>
        <w:t>during</w:t>
      </w:r>
      <w:r w:rsidRPr="005108E4">
        <w:rPr>
          <w:spacing w:val="-19"/>
          <w:sz w:val="24"/>
        </w:rPr>
        <w:t xml:space="preserve"> </w:t>
      </w:r>
      <w:r w:rsidRPr="005108E4">
        <w:rPr>
          <w:sz w:val="24"/>
        </w:rPr>
        <w:t>transportation, consistent with applicable requirements pursuant to 21 CFR</w:t>
      </w:r>
      <w:r w:rsidRPr="005108E4">
        <w:rPr>
          <w:spacing w:val="-15"/>
          <w:sz w:val="24"/>
        </w:rPr>
        <w:t xml:space="preserve"> </w:t>
      </w:r>
      <w:r w:rsidRPr="005108E4">
        <w:rPr>
          <w:sz w:val="24"/>
        </w:rPr>
        <w:t>1.908(c).</w:t>
      </w:r>
    </w:p>
    <w:p w14:paraId="503CBE5A"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455F6347" w14:textId="77777777" w:rsidR="00DA2759" w:rsidRPr="005108E4" w:rsidRDefault="00DA2759">
      <w:pPr>
        <w:pStyle w:val="BodyText"/>
        <w:jc w:val="left"/>
        <w:rPr>
          <w:sz w:val="20"/>
        </w:rPr>
      </w:pPr>
    </w:p>
    <w:p w14:paraId="777079CD" w14:textId="77777777" w:rsidR="00DA2759" w:rsidRPr="005108E4" w:rsidRDefault="00DA2759">
      <w:pPr>
        <w:pStyle w:val="BodyText"/>
        <w:spacing w:before="5"/>
        <w:jc w:val="left"/>
        <w:rPr>
          <w:sz w:val="19"/>
        </w:rPr>
      </w:pPr>
    </w:p>
    <w:p w14:paraId="0B14449A" w14:textId="77777777" w:rsidR="00DA2759" w:rsidRPr="005108E4" w:rsidRDefault="00DA2759">
      <w:pPr>
        <w:pStyle w:val="BodyText"/>
        <w:spacing w:before="9"/>
        <w:jc w:val="left"/>
        <w:rPr>
          <w:sz w:val="23"/>
        </w:rPr>
      </w:pPr>
    </w:p>
    <w:p w14:paraId="239890A1" w14:textId="77777777" w:rsidR="00DA2759" w:rsidRPr="005108E4" w:rsidRDefault="009A7511">
      <w:pPr>
        <w:pStyle w:val="ListParagraph"/>
        <w:numPr>
          <w:ilvl w:val="1"/>
          <w:numId w:val="46"/>
        </w:numPr>
        <w:tabs>
          <w:tab w:val="left" w:pos="2290"/>
        </w:tabs>
        <w:spacing w:line="237" w:lineRule="auto"/>
        <w:ind w:left="1675" w:right="117" w:firstLine="0"/>
        <w:rPr>
          <w:i/>
          <w:sz w:val="24"/>
        </w:rPr>
      </w:pPr>
      <w:r w:rsidRPr="005108E4">
        <w:rPr>
          <w:sz w:val="24"/>
        </w:rPr>
        <w:t>All MTCs shall comply with sanitary requirements during the development or Processing</w:t>
      </w:r>
      <w:r w:rsidRPr="005108E4">
        <w:rPr>
          <w:spacing w:val="-29"/>
          <w:sz w:val="24"/>
        </w:rPr>
        <w:t xml:space="preserve"> </w:t>
      </w:r>
      <w:r w:rsidRPr="005108E4">
        <w:rPr>
          <w:sz w:val="24"/>
        </w:rPr>
        <w:t>of</w:t>
      </w:r>
      <w:r w:rsidRPr="005108E4">
        <w:rPr>
          <w:spacing w:val="-26"/>
          <w:sz w:val="24"/>
        </w:rPr>
        <w:t xml:space="preserve"> </w:t>
      </w:r>
      <w:r w:rsidRPr="005108E4">
        <w:rPr>
          <w:sz w:val="24"/>
        </w:rPr>
        <w:t>Edibles.</w:t>
      </w:r>
      <w:r w:rsidRPr="005108E4">
        <w:rPr>
          <w:spacing w:val="12"/>
          <w:sz w:val="24"/>
        </w:rPr>
        <w:t xml:space="preserve"> </w:t>
      </w:r>
      <w:r w:rsidRPr="005108E4">
        <w:rPr>
          <w:sz w:val="24"/>
        </w:rPr>
        <w:t>All</w:t>
      </w:r>
      <w:r w:rsidRPr="005108E4">
        <w:rPr>
          <w:spacing w:val="-22"/>
          <w:sz w:val="24"/>
        </w:rPr>
        <w:t xml:space="preserve"> </w:t>
      </w:r>
      <w:r w:rsidRPr="005108E4">
        <w:rPr>
          <w:sz w:val="24"/>
        </w:rPr>
        <w:t>Edibles</w:t>
      </w:r>
      <w:r w:rsidRPr="005108E4">
        <w:rPr>
          <w:spacing w:val="-24"/>
          <w:sz w:val="24"/>
        </w:rPr>
        <w:t xml:space="preserve"> </w:t>
      </w:r>
      <w:r w:rsidRPr="005108E4">
        <w:rPr>
          <w:sz w:val="24"/>
        </w:rPr>
        <w:t>shall</w:t>
      </w:r>
      <w:r w:rsidRPr="005108E4">
        <w:rPr>
          <w:spacing w:val="-22"/>
          <w:sz w:val="24"/>
        </w:rPr>
        <w:t xml:space="preserve"> </w:t>
      </w:r>
      <w:r w:rsidRPr="005108E4">
        <w:rPr>
          <w:sz w:val="24"/>
        </w:rPr>
        <w:t>be</w:t>
      </w:r>
      <w:r w:rsidRPr="005108E4">
        <w:rPr>
          <w:spacing w:val="-25"/>
          <w:sz w:val="24"/>
        </w:rPr>
        <w:t xml:space="preserve"> </w:t>
      </w:r>
      <w:r w:rsidRPr="005108E4">
        <w:rPr>
          <w:sz w:val="24"/>
        </w:rPr>
        <w:t>prepared,</w:t>
      </w:r>
      <w:r w:rsidRPr="005108E4">
        <w:rPr>
          <w:spacing w:val="-23"/>
          <w:sz w:val="24"/>
        </w:rPr>
        <w:t xml:space="preserve"> </w:t>
      </w:r>
      <w:r w:rsidRPr="005108E4">
        <w:rPr>
          <w:sz w:val="24"/>
        </w:rPr>
        <w:t>handled,</w:t>
      </w:r>
      <w:r w:rsidRPr="005108E4">
        <w:rPr>
          <w:spacing w:val="-24"/>
          <w:sz w:val="24"/>
        </w:rPr>
        <w:t xml:space="preserve"> </w:t>
      </w:r>
      <w:r w:rsidRPr="005108E4">
        <w:rPr>
          <w:sz w:val="24"/>
        </w:rPr>
        <w:t>and</w:t>
      </w:r>
      <w:r w:rsidRPr="005108E4">
        <w:rPr>
          <w:spacing w:val="-23"/>
          <w:sz w:val="24"/>
        </w:rPr>
        <w:t xml:space="preserve"> </w:t>
      </w:r>
      <w:r w:rsidRPr="005108E4">
        <w:rPr>
          <w:sz w:val="24"/>
        </w:rPr>
        <w:t>stored</w:t>
      </w:r>
      <w:r w:rsidRPr="005108E4">
        <w:rPr>
          <w:spacing w:val="-24"/>
          <w:sz w:val="24"/>
        </w:rPr>
        <w:t xml:space="preserve"> </w:t>
      </w:r>
      <w:r w:rsidRPr="005108E4">
        <w:rPr>
          <w:sz w:val="24"/>
        </w:rPr>
        <w:t>in</w:t>
      </w:r>
      <w:r w:rsidRPr="005108E4">
        <w:rPr>
          <w:spacing w:val="-25"/>
          <w:sz w:val="24"/>
        </w:rPr>
        <w:t xml:space="preserve"> </w:t>
      </w:r>
      <w:r w:rsidRPr="005108E4">
        <w:rPr>
          <w:sz w:val="24"/>
        </w:rPr>
        <w:t>compliance</w:t>
      </w:r>
      <w:r w:rsidRPr="005108E4">
        <w:rPr>
          <w:spacing w:val="-26"/>
          <w:sz w:val="24"/>
        </w:rPr>
        <w:t xml:space="preserve"> </w:t>
      </w:r>
      <w:r w:rsidRPr="005108E4">
        <w:rPr>
          <w:sz w:val="24"/>
        </w:rPr>
        <w:t>with the</w:t>
      </w:r>
      <w:r w:rsidRPr="005108E4">
        <w:rPr>
          <w:spacing w:val="-29"/>
          <w:sz w:val="24"/>
        </w:rPr>
        <w:t xml:space="preserve"> </w:t>
      </w:r>
      <w:r w:rsidRPr="005108E4">
        <w:rPr>
          <w:sz w:val="24"/>
        </w:rPr>
        <w:t>sanitation</w:t>
      </w:r>
      <w:r w:rsidRPr="005108E4">
        <w:rPr>
          <w:spacing w:val="-27"/>
          <w:sz w:val="24"/>
        </w:rPr>
        <w:t xml:space="preserve"> </w:t>
      </w:r>
      <w:r w:rsidRPr="005108E4">
        <w:rPr>
          <w:sz w:val="24"/>
        </w:rPr>
        <w:t>requirements</w:t>
      </w:r>
      <w:r w:rsidRPr="005108E4">
        <w:rPr>
          <w:spacing w:val="-27"/>
          <w:sz w:val="24"/>
        </w:rPr>
        <w:t xml:space="preserve"> </w:t>
      </w:r>
      <w:r w:rsidRPr="005108E4">
        <w:rPr>
          <w:sz w:val="24"/>
        </w:rPr>
        <w:t>in</w:t>
      </w:r>
      <w:r w:rsidRPr="005108E4">
        <w:rPr>
          <w:spacing w:val="-27"/>
          <w:sz w:val="24"/>
        </w:rPr>
        <w:t xml:space="preserve"> </w:t>
      </w:r>
      <w:r w:rsidRPr="005108E4">
        <w:rPr>
          <w:sz w:val="24"/>
        </w:rPr>
        <w:t>105</w:t>
      </w:r>
      <w:r w:rsidRPr="005108E4">
        <w:rPr>
          <w:spacing w:val="-28"/>
          <w:sz w:val="24"/>
        </w:rPr>
        <w:t xml:space="preserve"> </w:t>
      </w:r>
      <w:r w:rsidRPr="005108E4">
        <w:rPr>
          <w:sz w:val="24"/>
        </w:rPr>
        <w:t>CMR</w:t>
      </w:r>
      <w:r w:rsidRPr="005108E4">
        <w:rPr>
          <w:spacing w:val="-26"/>
          <w:sz w:val="24"/>
        </w:rPr>
        <w:t xml:space="preserve"> </w:t>
      </w:r>
      <w:r w:rsidRPr="005108E4">
        <w:rPr>
          <w:sz w:val="24"/>
        </w:rPr>
        <w:t>590.000:</w:t>
      </w:r>
      <w:r w:rsidRPr="005108E4">
        <w:rPr>
          <w:spacing w:val="7"/>
          <w:sz w:val="24"/>
        </w:rPr>
        <w:t xml:space="preserve"> </w:t>
      </w:r>
      <w:r w:rsidRPr="005108E4">
        <w:rPr>
          <w:i/>
          <w:sz w:val="24"/>
        </w:rPr>
        <w:t>State</w:t>
      </w:r>
      <w:r w:rsidRPr="005108E4">
        <w:rPr>
          <w:i/>
          <w:spacing w:val="-29"/>
          <w:sz w:val="24"/>
        </w:rPr>
        <w:t xml:space="preserve"> </w:t>
      </w:r>
      <w:r w:rsidRPr="005108E4">
        <w:rPr>
          <w:i/>
          <w:sz w:val="24"/>
        </w:rPr>
        <w:t>Sanitary</w:t>
      </w:r>
      <w:r w:rsidRPr="005108E4">
        <w:rPr>
          <w:i/>
          <w:spacing w:val="-28"/>
          <w:sz w:val="24"/>
        </w:rPr>
        <w:t xml:space="preserve"> </w:t>
      </w:r>
      <w:r w:rsidRPr="005108E4">
        <w:rPr>
          <w:i/>
          <w:sz w:val="24"/>
        </w:rPr>
        <w:t>Cpde</w:t>
      </w:r>
      <w:r w:rsidRPr="005108E4">
        <w:rPr>
          <w:i/>
          <w:spacing w:val="-28"/>
          <w:sz w:val="24"/>
        </w:rPr>
        <w:t xml:space="preserve"> </w:t>
      </w:r>
      <w:r w:rsidRPr="005108E4">
        <w:rPr>
          <w:i/>
          <w:sz w:val="24"/>
        </w:rPr>
        <w:t>Chapter</w:t>
      </w:r>
      <w:r w:rsidRPr="005108E4">
        <w:rPr>
          <w:i/>
          <w:spacing w:val="-27"/>
          <w:sz w:val="24"/>
        </w:rPr>
        <w:t xml:space="preserve"> </w:t>
      </w:r>
      <w:r w:rsidRPr="005108E4">
        <w:rPr>
          <w:i/>
          <w:sz w:val="24"/>
        </w:rPr>
        <w:t>X</w:t>
      </w:r>
      <w:r w:rsidRPr="005108E4">
        <w:rPr>
          <w:i/>
          <w:spacing w:val="-27"/>
          <w:sz w:val="24"/>
        </w:rPr>
        <w:t xml:space="preserve"> </w:t>
      </w:r>
      <w:r w:rsidRPr="005108E4">
        <w:rPr>
          <w:i/>
          <w:sz w:val="24"/>
        </w:rPr>
        <w:t>-</w:t>
      </w:r>
      <w:r w:rsidRPr="005108E4">
        <w:rPr>
          <w:i/>
          <w:spacing w:val="-26"/>
          <w:sz w:val="24"/>
        </w:rPr>
        <w:t xml:space="preserve"> </w:t>
      </w:r>
      <w:r w:rsidRPr="005108E4">
        <w:rPr>
          <w:i/>
          <w:sz w:val="24"/>
        </w:rPr>
        <w:t>Minimum Sanitation Standards for Food</w:t>
      </w:r>
      <w:r w:rsidRPr="005108E4">
        <w:rPr>
          <w:i/>
          <w:spacing w:val="-4"/>
          <w:sz w:val="24"/>
        </w:rPr>
        <w:t xml:space="preserve"> </w:t>
      </w:r>
      <w:r w:rsidRPr="005108E4">
        <w:rPr>
          <w:i/>
          <w:sz w:val="24"/>
        </w:rPr>
        <w:t>Establishments.</w:t>
      </w:r>
    </w:p>
    <w:p w14:paraId="2EF12B4F" w14:textId="77777777" w:rsidR="00DA2759" w:rsidRPr="005108E4" w:rsidRDefault="009A7511">
      <w:pPr>
        <w:pStyle w:val="ListParagraph"/>
        <w:numPr>
          <w:ilvl w:val="1"/>
          <w:numId w:val="46"/>
        </w:numPr>
        <w:tabs>
          <w:tab w:val="left" w:pos="2235"/>
        </w:tabs>
        <w:spacing w:before="2" w:line="237" w:lineRule="auto"/>
        <w:ind w:left="1675" w:right="117" w:firstLine="0"/>
        <w:rPr>
          <w:sz w:val="24"/>
        </w:rPr>
      </w:pPr>
      <w:r w:rsidRPr="005108E4">
        <w:rPr>
          <w:sz w:val="24"/>
        </w:rPr>
        <w:t>All Marijuana in the process of cultivation, production, preparation, transport, or analysis</w:t>
      </w:r>
      <w:r w:rsidRPr="005108E4">
        <w:rPr>
          <w:spacing w:val="-7"/>
          <w:sz w:val="24"/>
        </w:rPr>
        <w:t xml:space="preserve"> </w:t>
      </w:r>
      <w:r w:rsidRPr="005108E4">
        <w:rPr>
          <w:sz w:val="24"/>
        </w:rPr>
        <w:t>shall</w:t>
      </w:r>
      <w:r w:rsidRPr="005108E4">
        <w:rPr>
          <w:spacing w:val="-5"/>
          <w:sz w:val="24"/>
        </w:rPr>
        <w:t xml:space="preserve"> </w:t>
      </w:r>
      <w:r w:rsidRPr="005108E4">
        <w:rPr>
          <w:sz w:val="24"/>
        </w:rPr>
        <w:t>be</w:t>
      </w:r>
      <w:r w:rsidRPr="005108E4">
        <w:rPr>
          <w:spacing w:val="-5"/>
          <w:sz w:val="24"/>
        </w:rPr>
        <w:t xml:space="preserve"> </w:t>
      </w:r>
      <w:r w:rsidRPr="005108E4">
        <w:rPr>
          <w:sz w:val="24"/>
        </w:rPr>
        <w:t>housed</w:t>
      </w:r>
      <w:r w:rsidRPr="005108E4">
        <w:rPr>
          <w:spacing w:val="-4"/>
          <w:sz w:val="24"/>
        </w:rPr>
        <w:t xml:space="preserve"> </w:t>
      </w:r>
      <w:r w:rsidRPr="005108E4">
        <w:rPr>
          <w:sz w:val="24"/>
        </w:rPr>
        <w:t>and</w:t>
      </w:r>
      <w:r w:rsidRPr="005108E4">
        <w:rPr>
          <w:spacing w:val="-5"/>
          <w:sz w:val="24"/>
        </w:rPr>
        <w:t xml:space="preserve"> </w:t>
      </w:r>
      <w:r w:rsidRPr="005108E4">
        <w:rPr>
          <w:sz w:val="24"/>
        </w:rPr>
        <w:t>stored</w:t>
      </w:r>
      <w:r w:rsidRPr="005108E4">
        <w:rPr>
          <w:spacing w:val="-4"/>
          <w:sz w:val="24"/>
        </w:rPr>
        <w:t xml:space="preserve"> </w:t>
      </w:r>
      <w:r w:rsidRPr="005108E4">
        <w:rPr>
          <w:sz w:val="24"/>
        </w:rPr>
        <w:t>in</w:t>
      </w:r>
      <w:r w:rsidRPr="005108E4">
        <w:rPr>
          <w:spacing w:val="-4"/>
          <w:sz w:val="24"/>
        </w:rPr>
        <w:t xml:space="preserve"> </w:t>
      </w:r>
      <w:r w:rsidRPr="005108E4">
        <w:rPr>
          <w:sz w:val="24"/>
        </w:rPr>
        <w:t>such</w:t>
      </w:r>
      <w:r w:rsidRPr="005108E4">
        <w:rPr>
          <w:spacing w:val="-5"/>
          <w:sz w:val="24"/>
        </w:rPr>
        <w:t xml:space="preserve"> </w:t>
      </w:r>
      <w:r w:rsidRPr="005108E4">
        <w:rPr>
          <w:sz w:val="24"/>
        </w:rPr>
        <w:t>a</w:t>
      </w:r>
      <w:r w:rsidRPr="005108E4">
        <w:rPr>
          <w:spacing w:val="-5"/>
          <w:sz w:val="24"/>
        </w:rPr>
        <w:t xml:space="preserve"> </w:t>
      </w:r>
      <w:r w:rsidRPr="005108E4">
        <w:rPr>
          <w:sz w:val="24"/>
        </w:rPr>
        <w:t>manner</w:t>
      </w:r>
      <w:r w:rsidRPr="005108E4">
        <w:rPr>
          <w:spacing w:val="-4"/>
          <w:sz w:val="24"/>
        </w:rPr>
        <w:t xml:space="preserve"> </w:t>
      </w:r>
      <w:r w:rsidRPr="005108E4">
        <w:rPr>
          <w:sz w:val="24"/>
        </w:rPr>
        <w:t>as</w:t>
      </w:r>
      <w:r w:rsidRPr="005108E4">
        <w:rPr>
          <w:spacing w:val="-4"/>
          <w:sz w:val="24"/>
        </w:rPr>
        <w:t xml:space="preserve"> </w:t>
      </w:r>
      <w:r w:rsidRPr="005108E4">
        <w:rPr>
          <w:sz w:val="24"/>
        </w:rPr>
        <w:t>to</w:t>
      </w:r>
      <w:r w:rsidRPr="005108E4">
        <w:rPr>
          <w:spacing w:val="-4"/>
          <w:sz w:val="24"/>
        </w:rPr>
        <w:t xml:space="preserve"> </w:t>
      </w:r>
      <w:r w:rsidRPr="005108E4">
        <w:rPr>
          <w:sz w:val="24"/>
        </w:rPr>
        <w:t>prevent</w:t>
      </w:r>
      <w:r w:rsidRPr="005108E4">
        <w:rPr>
          <w:spacing w:val="-3"/>
          <w:sz w:val="24"/>
        </w:rPr>
        <w:t xml:space="preserve"> </w:t>
      </w:r>
      <w:r w:rsidRPr="005108E4">
        <w:rPr>
          <w:sz w:val="24"/>
        </w:rPr>
        <w:t>diversion,</w:t>
      </w:r>
      <w:r w:rsidRPr="005108E4">
        <w:rPr>
          <w:spacing w:val="-4"/>
          <w:sz w:val="24"/>
        </w:rPr>
        <w:t xml:space="preserve"> </w:t>
      </w:r>
      <w:r w:rsidRPr="005108E4">
        <w:rPr>
          <w:sz w:val="24"/>
        </w:rPr>
        <w:t>theft,</w:t>
      </w:r>
      <w:r w:rsidRPr="005108E4">
        <w:rPr>
          <w:spacing w:val="-7"/>
          <w:sz w:val="24"/>
        </w:rPr>
        <w:t xml:space="preserve"> </w:t>
      </w:r>
      <w:r w:rsidRPr="005108E4">
        <w:rPr>
          <w:sz w:val="24"/>
        </w:rPr>
        <w:t>or</w:t>
      </w:r>
      <w:r w:rsidRPr="005108E4">
        <w:rPr>
          <w:spacing w:val="-7"/>
          <w:sz w:val="24"/>
        </w:rPr>
        <w:t xml:space="preserve"> </w:t>
      </w:r>
      <w:r w:rsidRPr="005108E4">
        <w:rPr>
          <w:sz w:val="24"/>
        </w:rPr>
        <w:t>loss.</w:t>
      </w:r>
    </w:p>
    <w:p w14:paraId="75173FBA" w14:textId="77777777" w:rsidR="00DA2759" w:rsidRPr="005108E4" w:rsidRDefault="009A7511">
      <w:pPr>
        <w:pStyle w:val="ListParagraph"/>
        <w:numPr>
          <w:ilvl w:val="2"/>
          <w:numId w:val="46"/>
        </w:numPr>
        <w:tabs>
          <w:tab w:val="left" w:pos="2331"/>
        </w:tabs>
        <w:spacing w:line="237" w:lineRule="auto"/>
        <w:ind w:right="117" w:firstLine="0"/>
        <w:rPr>
          <w:sz w:val="24"/>
        </w:rPr>
      </w:pPr>
      <w:r w:rsidRPr="005108E4">
        <w:rPr>
          <w:sz w:val="24"/>
        </w:rPr>
        <w:t>Such</w:t>
      </w:r>
      <w:r w:rsidRPr="005108E4">
        <w:rPr>
          <w:spacing w:val="-26"/>
          <w:sz w:val="24"/>
        </w:rPr>
        <w:t xml:space="preserve"> </w:t>
      </w:r>
      <w:r w:rsidRPr="005108E4">
        <w:rPr>
          <w:sz w:val="24"/>
        </w:rPr>
        <w:t>items</w:t>
      </w:r>
      <w:r w:rsidRPr="005108E4">
        <w:rPr>
          <w:spacing w:val="-23"/>
          <w:sz w:val="24"/>
        </w:rPr>
        <w:t xml:space="preserve"> </w:t>
      </w:r>
      <w:r w:rsidRPr="005108E4">
        <w:rPr>
          <w:sz w:val="24"/>
        </w:rPr>
        <w:t>shall</w:t>
      </w:r>
      <w:r w:rsidRPr="005108E4">
        <w:rPr>
          <w:spacing w:val="-25"/>
          <w:sz w:val="24"/>
        </w:rPr>
        <w:t xml:space="preserve"> </w:t>
      </w:r>
      <w:r w:rsidRPr="005108E4">
        <w:rPr>
          <w:sz w:val="24"/>
        </w:rPr>
        <w:t>be</w:t>
      </w:r>
      <w:r w:rsidRPr="005108E4">
        <w:rPr>
          <w:spacing w:val="-26"/>
          <w:sz w:val="24"/>
        </w:rPr>
        <w:t xml:space="preserve"> </w:t>
      </w:r>
      <w:r w:rsidRPr="005108E4">
        <w:rPr>
          <w:sz w:val="24"/>
        </w:rPr>
        <w:t>accessible</w:t>
      </w:r>
      <w:r w:rsidRPr="005108E4">
        <w:rPr>
          <w:spacing w:val="-26"/>
          <w:sz w:val="24"/>
        </w:rPr>
        <w:t xml:space="preserve"> </w:t>
      </w:r>
      <w:r w:rsidRPr="005108E4">
        <w:rPr>
          <w:sz w:val="24"/>
        </w:rPr>
        <w:t>only</w:t>
      </w:r>
      <w:r w:rsidRPr="005108E4">
        <w:rPr>
          <w:spacing w:val="-32"/>
          <w:sz w:val="24"/>
        </w:rPr>
        <w:t xml:space="preserve"> </w:t>
      </w:r>
      <w:r w:rsidRPr="005108E4">
        <w:rPr>
          <w:sz w:val="24"/>
        </w:rPr>
        <w:t>to</w:t>
      </w:r>
      <w:r w:rsidRPr="005108E4">
        <w:rPr>
          <w:spacing w:val="-25"/>
          <w:sz w:val="24"/>
        </w:rPr>
        <w:t xml:space="preserve"> </w:t>
      </w:r>
      <w:r w:rsidRPr="005108E4">
        <w:rPr>
          <w:sz w:val="24"/>
        </w:rPr>
        <w:t>the</w:t>
      </w:r>
      <w:r w:rsidRPr="005108E4">
        <w:rPr>
          <w:spacing w:val="-26"/>
          <w:sz w:val="24"/>
        </w:rPr>
        <w:t xml:space="preserve"> </w:t>
      </w:r>
      <w:r w:rsidRPr="005108E4">
        <w:rPr>
          <w:sz w:val="24"/>
        </w:rPr>
        <w:t>minimum</w:t>
      </w:r>
      <w:r w:rsidRPr="005108E4">
        <w:rPr>
          <w:spacing w:val="-25"/>
          <w:sz w:val="24"/>
        </w:rPr>
        <w:t xml:space="preserve"> </w:t>
      </w:r>
      <w:r w:rsidRPr="005108E4">
        <w:rPr>
          <w:sz w:val="24"/>
        </w:rPr>
        <w:t>number</w:t>
      </w:r>
      <w:r w:rsidRPr="005108E4">
        <w:rPr>
          <w:spacing w:val="-26"/>
          <w:sz w:val="24"/>
        </w:rPr>
        <w:t xml:space="preserve"> </w:t>
      </w:r>
      <w:r w:rsidRPr="005108E4">
        <w:rPr>
          <w:sz w:val="24"/>
        </w:rPr>
        <w:t>of</w:t>
      </w:r>
      <w:r w:rsidRPr="005108E4">
        <w:rPr>
          <w:spacing w:val="-26"/>
          <w:sz w:val="24"/>
        </w:rPr>
        <w:t xml:space="preserve"> </w:t>
      </w:r>
      <w:r w:rsidRPr="005108E4">
        <w:rPr>
          <w:sz w:val="24"/>
        </w:rPr>
        <w:t>specifically</w:t>
      </w:r>
      <w:r w:rsidRPr="005108E4">
        <w:rPr>
          <w:spacing w:val="-31"/>
          <w:sz w:val="24"/>
        </w:rPr>
        <w:t xml:space="preserve"> </w:t>
      </w:r>
      <w:r w:rsidRPr="005108E4">
        <w:rPr>
          <w:sz w:val="24"/>
        </w:rPr>
        <w:t>authorized MTC Agents essential for efficient</w:t>
      </w:r>
      <w:r w:rsidRPr="005108E4">
        <w:rPr>
          <w:spacing w:val="-4"/>
          <w:sz w:val="24"/>
        </w:rPr>
        <w:t xml:space="preserve"> </w:t>
      </w:r>
      <w:r w:rsidRPr="005108E4">
        <w:rPr>
          <w:sz w:val="24"/>
        </w:rPr>
        <w:t>operation;</w:t>
      </w:r>
    </w:p>
    <w:p w14:paraId="17F4AE18" w14:textId="77777777" w:rsidR="00DA2759" w:rsidRPr="005108E4" w:rsidRDefault="009A7511">
      <w:pPr>
        <w:pStyle w:val="ListParagraph"/>
        <w:numPr>
          <w:ilvl w:val="2"/>
          <w:numId w:val="46"/>
        </w:numPr>
        <w:tabs>
          <w:tab w:val="left" w:pos="2352"/>
        </w:tabs>
        <w:spacing w:before="1" w:line="237" w:lineRule="auto"/>
        <w:ind w:right="116" w:firstLine="0"/>
        <w:rPr>
          <w:sz w:val="24"/>
        </w:rPr>
      </w:pPr>
      <w:r w:rsidRPr="005108E4">
        <w:rPr>
          <w:sz w:val="24"/>
        </w:rPr>
        <w:t>Such</w:t>
      </w:r>
      <w:r w:rsidRPr="005108E4">
        <w:rPr>
          <w:spacing w:val="-17"/>
          <w:sz w:val="24"/>
        </w:rPr>
        <w:t xml:space="preserve"> </w:t>
      </w:r>
      <w:r w:rsidRPr="005108E4">
        <w:rPr>
          <w:sz w:val="24"/>
        </w:rPr>
        <w:t>items</w:t>
      </w:r>
      <w:r w:rsidRPr="005108E4">
        <w:rPr>
          <w:spacing w:val="-15"/>
          <w:sz w:val="24"/>
        </w:rPr>
        <w:t xml:space="preserve"> </w:t>
      </w:r>
      <w:r w:rsidRPr="005108E4">
        <w:rPr>
          <w:sz w:val="24"/>
        </w:rPr>
        <w:t>shall</w:t>
      </w:r>
      <w:r w:rsidRPr="005108E4">
        <w:rPr>
          <w:spacing w:val="-15"/>
          <w:sz w:val="24"/>
        </w:rPr>
        <w:t xml:space="preserve"> </w:t>
      </w:r>
      <w:r w:rsidRPr="005108E4">
        <w:rPr>
          <w:sz w:val="24"/>
        </w:rPr>
        <w:t>be</w:t>
      </w:r>
      <w:r w:rsidRPr="005108E4">
        <w:rPr>
          <w:spacing w:val="-17"/>
          <w:sz w:val="24"/>
        </w:rPr>
        <w:t xml:space="preserve"> </w:t>
      </w:r>
      <w:r w:rsidRPr="005108E4">
        <w:rPr>
          <w:sz w:val="24"/>
        </w:rPr>
        <w:t>returned</w:t>
      </w:r>
      <w:r w:rsidRPr="005108E4">
        <w:rPr>
          <w:spacing w:val="-17"/>
          <w:sz w:val="24"/>
        </w:rPr>
        <w:t xml:space="preserve"> </w:t>
      </w:r>
      <w:r w:rsidRPr="005108E4">
        <w:rPr>
          <w:sz w:val="24"/>
        </w:rPr>
        <w:t>to</w:t>
      </w:r>
      <w:r w:rsidRPr="005108E4">
        <w:rPr>
          <w:spacing w:val="-16"/>
          <w:sz w:val="24"/>
        </w:rPr>
        <w:t xml:space="preserve"> </w:t>
      </w:r>
      <w:r w:rsidRPr="005108E4">
        <w:rPr>
          <w:sz w:val="24"/>
        </w:rPr>
        <w:t>a</w:t>
      </w:r>
      <w:r w:rsidRPr="005108E4">
        <w:rPr>
          <w:spacing w:val="-17"/>
          <w:sz w:val="24"/>
        </w:rPr>
        <w:t xml:space="preserve"> </w:t>
      </w:r>
      <w:r w:rsidRPr="005108E4">
        <w:rPr>
          <w:sz w:val="24"/>
        </w:rPr>
        <w:t>secure</w:t>
      </w:r>
      <w:r w:rsidRPr="005108E4">
        <w:rPr>
          <w:spacing w:val="-17"/>
          <w:sz w:val="24"/>
        </w:rPr>
        <w:t xml:space="preserve"> </w:t>
      </w:r>
      <w:r w:rsidRPr="005108E4">
        <w:rPr>
          <w:sz w:val="24"/>
        </w:rPr>
        <w:t>location</w:t>
      </w:r>
      <w:r w:rsidRPr="005108E4">
        <w:rPr>
          <w:spacing w:val="-16"/>
          <w:sz w:val="24"/>
        </w:rPr>
        <w:t xml:space="preserve"> </w:t>
      </w:r>
      <w:r w:rsidRPr="005108E4">
        <w:rPr>
          <w:sz w:val="24"/>
        </w:rPr>
        <w:t>immediately</w:t>
      </w:r>
      <w:r w:rsidRPr="005108E4">
        <w:rPr>
          <w:spacing w:val="-25"/>
          <w:sz w:val="24"/>
        </w:rPr>
        <w:t xml:space="preserve"> </w:t>
      </w:r>
      <w:r w:rsidRPr="005108E4">
        <w:rPr>
          <w:sz w:val="24"/>
        </w:rPr>
        <w:t>after</w:t>
      </w:r>
      <w:r w:rsidRPr="005108E4">
        <w:rPr>
          <w:spacing w:val="-19"/>
          <w:sz w:val="24"/>
        </w:rPr>
        <w:t xml:space="preserve"> </w:t>
      </w:r>
      <w:r w:rsidRPr="005108E4">
        <w:rPr>
          <w:sz w:val="24"/>
        </w:rPr>
        <w:t>completion</w:t>
      </w:r>
      <w:r w:rsidRPr="005108E4">
        <w:rPr>
          <w:spacing w:val="-18"/>
          <w:sz w:val="24"/>
        </w:rPr>
        <w:t xml:space="preserve"> </w:t>
      </w:r>
      <w:r w:rsidRPr="005108E4">
        <w:rPr>
          <w:sz w:val="24"/>
        </w:rPr>
        <w:t>of</w:t>
      </w:r>
      <w:r w:rsidRPr="005108E4">
        <w:rPr>
          <w:spacing w:val="-19"/>
          <w:sz w:val="24"/>
        </w:rPr>
        <w:t xml:space="preserve"> </w:t>
      </w:r>
      <w:r w:rsidRPr="005108E4">
        <w:rPr>
          <w:sz w:val="24"/>
        </w:rPr>
        <w:t xml:space="preserve">the process or at the end of the scheduled business </w:t>
      </w:r>
      <w:r w:rsidRPr="005108E4">
        <w:rPr>
          <w:spacing w:val="-3"/>
          <w:sz w:val="24"/>
        </w:rPr>
        <w:t>day;</w:t>
      </w:r>
      <w:r w:rsidRPr="005108E4">
        <w:rPr>
          <w:spacing w:val="-13"/>
          <w:sz w:val="24"/>
        </w:rPr>
        <w:t xml:space="preserve"> </w:t>
      </w:r>
      <w:r w:rsidRPr="005108E4">
        <w:rPr>
          <w:sz w:val="24"/>
        </w:rPr>
        <w:t>and</w:t>
      </w:r>
    </w:p>
    <w:p w14:paraId="20C79B5F" w14:textId="77777777" w:rsidR="00DA2759" w:rsidRPr="005108E4" w:rsidRDefault="009A7511">
      <w:pPr>
        <w:pStyle w:val="ListParagraph"/>
        <w:numPr>
          <w:ilvl w:val="2"/>
          <w:numId w:val="46"/>
        </w:numPr>
        <w:tabs>
          <w:tab w:val="left" w:pos="2439"/>
        </w:tabs>
        <w:spacing w:before="1" w:line="237" w:lineRule="auto"/>
        <w:ind w:right="116" w:firstLine="0"/>
        <w:rPr>
          <w:sz w:val="24"/>
        </w:rPr>
      </w:pPr>
      <w:r w:rsidRPr="005108E4">
        <w:rPr>
          <w:spacing w:val="-3"/>
          <w:sz w:val="24"/>
        </w:rPr>
        <w:t xml:space="preserve">If </w:t>
      </w:r>
      <w:r w:rsidRPr="005108E4">
        <w:rPr>
          <w:sz w:val="24"/>
        </w:rPr>
        <w:t xml:space="preserve">a manufacturing process cannot be completed at the end of a working </w:t>
      </w:r>
      <w:r w:rsidRPr="005108E4">
        <w:rPr>
          <w:spacing w:val="-3"/>
          <w:sz w:val="24"/>
        </w:rPr>
        <w:t xml:space="preserve">day, </w:t>
      </w:r>
      <w:r w:rsidRPr="005108E4">
        <w:rPr>
          <w:sz w:val="24"/>
        </w:rPr>
        <w:t>the Processing</w:t>
      </w:r>
      <w:r w:rsidRPr="005108E4">
        <w:rPr>
          <w:spacing w:val="-17"/>
          <w:sz w:val="24"/>
        </w:rPr>
        <w:t xml:space="preserve"> </w:t>
      </w:r>
      <w:r w:rsidRPr="005108E4">
        <w:rPr>
          <w:sz w:val="24"/>
        </w:rPr>
        <w:t>area</w:t>
      </w:r>
      <w:r w:rsidRPr="005108E4">
        <w:rPr>
          <w:spacing w:val="-15"/>
          <w:sz w:val="24"/>
        </w:rPr>
        <w:t xml:space="preserve"> </w:t>
      </w:r>
      <w:r w:rsidRPr="005108E4">
        <w:rPr>
          <w:sz w:val="24"/>
        </w:rPr>
        <w:t>or</w:t>
      </w:r>
      <w:r w:rsidRPr="005108E4">
        <w:rPr>
          <w:spacing w:val="-15"/>
          <w:sz w:val="24"/>
        </w:rPr>
        <w:t xml:space="preserve"> </w:t>
      </w:r>
      <w:r w:rsidRPr="005108E4">
        <w:rPr>
          <w:sz w:val="24"/>
        </w:rPr>
        <w:t>tanks,</w:t>
      </w:r>
      <w:r w:rsidRPr="005108E4">
        <w:rPr>
          <w:spacing w:val="-14"/>
          <w:sz w:val="24"/>
        </w:rPr>
        <w:t xml:space="preserve"> </w:t>
      </w:r>
      <w:r w:rsidRPr="005108E4">
        <w:rPr>
          <w:sz w:val="24"/>
        </w:rPr>
        <w:t>vessels,</w:t>
      </w:r>
      <w:r w:rsidRPr="005108E4">
        <w:rPr>
          <w:spacing w:val="-14"/>
          <w:sz w:val="24"/>
        </w:rPr>
        <w:t xml:space="preserve"> </w:t>
      </w:r>
      <w:r w:rsidRPr="005108E4">
        <w:rPr>
          <w:sz w:val="24"/>
        </w:rPr>
        <w:t>bins,</w:t>
      </w:r>
      <w:r w:rsidRPr="005108E4">
        <w:rPr>
          <w:spacing w:val="-14"/>
          <w:sz w:val="24"/>
        </w:rPr>
        <w:t xml:space="preserve"> </w:t>
      </w:r>
      <w:r w:rsidRPr="005108E4">
        <w:rPr>
          <w:sz w:val="24"/>
        </w:rPr>
        <w:t>or</w:t>
      </w:r>
      <w:r w:rsidRPr="005108E4">
        <w:rPr>
          <w:spacing w:val="-15"/>
          <w:sz w:val="24"/>
        </w:rPr>
        <w:t xml:space="preserve"> </w:t>
      </w:r>
      <w:r w:rsidRPr="005108E4">
        <w:rPr>
          <w:sz w:val="24"/>
        </w:rPr>
        <w:t>bulk</w:t>
      </w:r>
      <w:r w:rsidRPr="005108E4">
        <w:rPr>
          <w:spacing w:val="-13"/>
          <w:sz w:val="24"/>
        </w:rPr>
        <w:t xml:space="preserve"> </w:t>
      </w:r>
      <w:r w:rsidRPr="005108E4">
        <w:rPr>
          <w:sz w:val="24"/>
        </w:rPr>
        <w:t>containers</w:t>
      </w:r>
      <w:r w:rsidRPr="005108E4">
        <w:rPr>
          <w:spacing w:val="-16"/>
          <w:sz w:val="24"/>
        </w:rPr>
        <w:t xml:space="preserve"> </w:t>
      </w:r>
      <w:r w:rsidRPr="005108E4">
        <w:rPr>
          <w:sz w:val="24"/>
        </w:rPr>
        <w:t>containing</w:t>
      </w:r>
      <w:r w:rsidRPr="005108E4">
        <w:rPr>
          <w:spacing w:val="-17"/>
          <w:sz w:val="24"/>
        </w:rPr>
        <w:t xml:space="preserve"> </w:t>
      </w:r>
      <w:r w:rsidRPr="005108E4">
        <w:rPr>
          <w:sz w:val="24"/>
        </w:rPr>
        <w:t>Marijuana</w:t>
      </w:r>
      <w:r w:rsidRPr="005108E4">
        <w:rPr>
          <w:spacing w:val="-15"/>
          <w:sz w:val="24"/>
        </w:rPr>
        <w:t xml:space="preserve"> </w:t>
      </w:r>
      <w:r w:rsidRPr="005108E4">
        <w:rPr>
          <w:sz w:val="24"/>
        </w:rPr>
        <w:t>shall</w:t>
      </w:r>
      <w:r w:rsidRPr="005108E4">
        <w:rPr>
          <w:spacing w:val="-14"/>
          <w:sz w:val="24"/>
        </w:rPr>
        <w:t xml:space="preserve"> </w:t>
      </w:r>
      <w:r w:rsidRPr="005108E4">
        <w:rPr>
          <w:sz w:val="24"/>
        </w:rPr>
        <w:t>be securely locked inside an area or building that affords adequate</w:t>
      </w:r>
      <w:r w:rsidRPr="005108E4">
        <w:rPr>
          <w:spacing w:val="-37"/>
          <w:sz w:val="24"/>
        </w:rPr>
        <w:t xml:space="preserve"> </w:t>
      </w:r>
      <w:r w:rsidRPr="005108E4">
        <w:rPr>
          <w:sz w:val="24"/>
        </w:rPr>
        <w:t>security.</w:t>
      </w:r>
    </w:p>
    <w:p w14:paraId="24A05E62" w14:textId="77777777" w:rsidR="00DA2759" w:rsidRPr="005108E4" w:rsidRDefault="009A7511">
      <w:pPr>
        <w:pStyle w:val="ListParagraph"/>
        <w:numPr>
          <w:ilvl w:val="2"/>
          <w:numId w:val="46"/>
        </w:numPr>
        <w:tabs>
          <w:tab w:val="left" w:pos="2547"/>
        </w:tabs>
        <w:spacing w:before="1" w:line="237" w:lineRule="auto"/>
        <w:ind w:right="117" w:firstLine="0"/>
        <w:rPr>
          <w:sz w:val="24"/>
        </w:rPr>
      </w:pPr>
      <w:r w:rsidRPr="005108E4">
        <w:rPr>
          <w:sz w:val="24"/>
        </w:rPr>
        <w:t xml:space="preserve">Unless otherwise authorized by the Commission, a CMO  shall  comply with 935 CMR 500.105(3): </w:t>
      </w:r>
      <w:r w:rsidRPr="005108E4">
        <w:rPr>
          <w:i/>
          <w:sz w:val="24"/>
        </w:rPr>
        <w:t xml:space="preserve">Requirements for the Handling of Marijuana </w:t>
      </w:r>
      <w:r w:rsidRPr="005108E4">
        <w:rPr>
          <w:sz w:val="24"/>
        </w:rPr>
        <w:t>and 935 CMR 501.105(3).</w:t>
      </w:r>
    </w:p>
    <w:p w14:paraId="3751AB65" w14:textId="77777777" w:rsidR="00DA2759" w:rsidRPr="005108E4" w:rsidRDefault="00DA2759">
      <w:pPr>
        <w:pStyle w:val="BodyText"/>
        <w:spacing w:before="8"/>
        <w:jc w:val="left"/>
        <w:rPr>
          <w:sz w:val="23"/>
        </w:rPr>
      </w:pPr>
    </w:p>
    <w:p w14:paraId="53291AB5" w14:textId="77777777" w:rsidR="00DA2759" w:rsidRPr="005108E4" w:rsidRDefault="009A7511" w:rsidP="00D0054B">
      <w:pPr>
        <w:pStyle w:val="ListParagraph"/>
        <w:numPr>
          <w:ilvl w:val="0"/>
          <w:numId w:val="46"/>
        </w:numPr>
        <w:tabs>
          <w:tab w:val="left" w:pos="1779"/>
        </w:tabs>
        <w:spacing w:line="275" w:lineRule="exact"/>
        <w:ind w:left="1778" w:hanging="459"/>
        <w:outlineLvl w:val="1"/>
        <w:rPr>
          <w:sz w:val="24"/>
        </w:rPr>
      </w:pPr>
      <w:r w:rsidRPr="005108E4">
        <w:rPr>
          <w:sz w:val="24"/>
          <w:u w:val="single"/>
        </w:rPr>
        <w:t>Advertising</w:t>
      </w:r>
      <w:r w:rsidRPr="005108E4">
        <w:rPr>
          <w:spacing w:val="-4"/>
          <w:sz w:val="24"/>
          <w:u w:val="single"/>
        </w:rPr>
        <w:t xml:space="preserve"> </w:t>
      </w:r>
      <w:r w:rsidRPr="005108E4">
        <w:rPr>
          <w:sz w:val="24"/>
          <w:u w:val="single"/>
        </w:rPr>
        <w:t>Requirements</w:t>
      </w:r>
      <w:r w:rsidRPr="005108E4">
        <w:rPr>
          <w:sz w:val="24"/>
        </w:rPr>
        <w:t>.</w:t>
      </w:r>
    </w:p>
    <w:p w14:paraId="6AF26380" w14:textId="77777777" w:rsidR="00DA2759" w:rsidRPr="005108E4" w:rsidRDefault="009A7511">
      <w:pPr>
        <w:pStyle w:val="ListParagraph"/>
        <w:numPr>
          <w:ilvl w:val="1"/>
          <w:numId w:val="46"/>
        </w:numPr>
        <w:tabs>
          <w:tab w:val="left" w:pos="2120"/>
        </w:tabs>
        <w:spacing w:line="274" w:lineRule="exact"/>
        <w:ind w:hanging="445"/>
        <w:rPr>
          <w:sz w:val="24"/>
        </w:rPr>
      </w:pPr>
      <w:r w:rsidRPr="005108E4">
        <w:rPr>
          <w:sz w:val="24"/>
          <w:u w:val="single"/>
        </w:rPr>
        <w:t>Permitted</w:t>
      </w:r>
      <w:r w:rsidRPr="005108E4">
        <w:rPr>
          <w:spacing w:val="-2"/>
          <w:sz w:val="24"/>
          <w:u w:val="single"/>
        </w:rPr>
        <w:t xml:space="preserve"> </w:t>
      </w:r>
      <w:r w:rsidRPr="005108E4">
        <w:rPr>
          <w:sz w:val="24"/>
          <w:u w:val="single"/>
        </w:rPr>
        <w:t>Practices</w:t>
      </w:r>
      <w:r w:rsidRPr="005108E4">
        <w:rPr>
          <w:sz w:val="24"/>
        </w:rPr>
        <w:t>.</w:t>
      </w:r>
    </w:p>
    <w:p w14:paraId="6FE005DB" w14:textId="77777777" w:rsidR="00DA2759" w:rsidRPr="005108E4" w:rsidRDefault="009A7511">
      <w:pPr>
        <w:pStyle w:val="ListParagraph"/>
        <w:numPr>
          <w:ilvl w:val="2"/>
          <w:numId w:val="46"/>
        </w:numPr>
        <w:tabs>
          <w:tab w:val="left" w:pos="2468"/>
        </w:tabs>
        <w:spacing w:before="1" w:line="237" w:lineRule="auto"/>
        <w:ind w:right="117" w:firstLine="0"/>
        <w:rPr>
          <w:sz w:val="24"/>
        </w:rPr>
      </w:pPr>
      <w:r w:rsidRPr="005108E4">
        <w:rPr>
          <w:sz w:val="24"/>
        </w:rPr>
        <w:t>A Marijuana Establishment may develop a Brand Name to be used in labeling, signage,</w:t>
      </w:r>
      <w:r w:rsidRPr="005108E4">
        <w:rPr>
          <w:spacing w:val="-14"/>
          <w:sz w:val="24"/>
        </w:rPr>
        <w:t xml:space="preserve"> </w:t>
      </w:r>
      <w:r w:rsidRPr="005108E4">
        <w:rPr>
          <w:sz w:val="24"/>
        </w:rPr>
        <w:t>and</w:t>
      </w:r>
      <w:r w:rsidRPr="005108E4">
        <w:rPr>
          <w:spacing w:val="-13"/>
          <w:sz w:val="24"/>
        </w:rPr>
        <w:t xml:space="preserve"> </w:t>
      </w:r>
      <w:r w:rsidRPr="005108E4">
        <w:rPr>
          <w:sz w:val="24"/>
        </w:rPr>
        <w:t>other</w:t>
      </w:r>
      <w:r w:rsidRPr="005108E4">
        <w:rPr>
          <w:spacing w:val="-16"/>
          <w:sz w:val="24"/>
        </w:rPr>
        <w:t xml:space="preserve"> </w:t>
      </w:r>
      <w:r w:rsidRPr="005108E4">
        <w:rPr>
          <w:sz w:val="24"/>
        </w:rPr>
        <w:t>materials;</w:t>
      </w:r>
      <w:r w:rsidRPr="005108E4">
        <w:rPr>
          <w:spacing w:val="-15"/>
          <w:sz w:val="24"/>
        </w:rPr>
        <w:t xml:space="preserve"> </w:t>
      </w:r>
      <w:r w:rsidRPr="005108E4">
        <w:rPr>
          <w:sz w:val="24"/>
        </w:rPr>
        <w:t>provided</w:t>
      </w:r>
      <w:r w:rsidRPr="005108E4">
        <w:rPr>
          <w:spacing w:val="-15"/>
          <w:sz w:val="24"/>
        </w:rPr>
        <w:t xml:space="preserve"> </w:t>
      </w:r>
      <w:r w:rsidRPr="005108E4">
        <w:rPr>
          <w:sz w:val="24"/>
        </w:rPr>
        <w:t>however,</w:t>
      </w:r>
      <w:r w:rsidRPr="005108E4">
        <w:rPr>
          <w:spacing w:val="-15"/>
          <w:sz w:val="24"/>
        </w:rPr>
        <w:t xml:space="preserve"> </w:t>
      </w:r>
      <w:r w:rsidRPr="005108E4">
        <w:rPr>
          <w:sz w:val="24"/>
        </w:rPr>
        <w:t>that</w:t>
      </w:r>
      <w:r w:rsidRPr="005108E4">
        <w:rPr>
          <w:spacing w:val="-15"/>
          <w:sz w:val="24"/>
        </w:rPr>
        <w:t xml:space="preserve"> </w:t>
      </w:r>
      <w:r w:rsidRPr="005108E4">
        <w:rPr>
          <w:sz w:val="24"/>
        </w:rPr>
        <w:t>use</w:t>
      </w:r>
      <w:r w:rsidRPr="005108E4">
        <w:rPr>
          <w:spacing w:val="-15"/>
          <w:sz w:val="24"/>
        </w:rPr>
        <w:t xml:space="preserve"> </w:t>
      </w:r>
      <w:r w:rsidRPr="005108E4">
        <w:rPr>
          <w:sz w:val="24"/>
        </w:rPr>
        <w:t>of</w:t>
      </w:r>
      <w:r w:rsidRPr="005108E4">
        <w:rPr>
          <w:spacing w:val="-16"/>
          <w:sz w:val="24"/>
        </w:rPr>
        <w:t xml:space="preserve"> </w:t>
      </w:r>
      <w:r w:rsidRPr="005108E4">
        <w:rPr>
          <w:sz w:val="24"/>
        </w:rPr>
        <w:t>medical</w:t>
      </w:r>
      <w:r w:rsidRPr="005108E4">
        <w:rPr>
          <w:spacing w:val="-15"/>
          <w:sz w:val="24"/>
        </w:rPr>
        <w:t xml:space="preserve"> </w:t>
      </w:r>
      <w:r w:rsidRPr="005108E4">
        <w:rPr>
          <w:sz w:val="24"/>
        </w:rPr>
        <w:t>symbols,</w:t>
      </w:r>
      <w:r w:rsidRPr="005108E4">
        <w:rPr>
          <w:spacing w:val="-15"/>
          <w:sz w:val="24"/>
        </w:rPr>
        <w:t xml:space="preserve"> </w:t>
      </w:r>
      <w:r w:rsidRPr="005108E4">
        <w:rPr>
          <w:sz w:val="24"/>
        </w:rPr>
        <w:t>images</w:t>
      </w:r>
      <w:r w:rsidRPr="005108E4">
        <w:rPr>
          <w:spacing w:val="-13"/>
          <w:sz w:val="24"/>
        </w:rPr>
        <w:t xml:space="preserve"> </w:t>
      </w:r>
      <w:r w:rsidRPr="005108E4">
        <w:rPr>
          <w:sz w:val="24"/>
        </w:rPr>
        <w:t>of Marijuana</w:t>
      </w:r>
      <w:r w:rsidRPr="005108E4">
        <w:rPr>
          <w:spacing w:val="-19"/>
          <w:sz w:val="24"/>
        </w:rPr>
        <w:t xml:space="preserve"> </w:t>
      </w:r>
      <w:r w:rsidRPr="005108E4">
        <w:rPr>
          <w:sz w:val="24"/>
        </w:rPr>
        <w:t>or</w:t>
      </w:r>
      <w:r w:rsidRPr="005108E4">
        <w:rPr>
          <w:spacing w:val="-16"/>
          <w:sz w:val="24"/>
        </w:rPr>
        <w:t xml:space="preserve"> </w:t>
      </w:r>
      <w:r w:rsidRPr="005108E4">
        <w:rPr>
          <w:sz w:val="24"/>
        </w:rPr>
        <w:t>Marijuana</w:t>
      </w:r>
      <w:r w:rsidRPr="005108E4">
        <w:rPr>
          <w:spacing w:val="-16"/>
          <w:sz w:val="24"/>
        </w:rPr>
        <w:t xml:space="preserve"> </w:t>
      </w:r>
      <w:r w:rsidRPr="005108E4">
        <w:rPr>
          <w:sz w:val="24"/>
        </w:rPr>
        <w:t>Products,</w:t>
      </w:r>
      <w:r w:rsidRPr="005108E4">
        <w:rPr>
          <w:spacing w:val="-15"/>
          <w:sz w:val="24"/>
        </w:rPr>
        <w:t xml:space="preserve"> </w:t>
      </w:r>
      <w:r w:rsidRPr="005108E4">
        <w:rPr>
          <w:sz w:val="24"/>
        </w:rPr>
        <w:t>or</w:t>
      </w:r>
      <w:r w:rsidRPr="005108E4">
        <w:rPr>
          <w:spacing w:val="-16"/>
          <w:sz w:val="24"/>
        </w:rPr>
        <w:t xml:space="preserve"> </w:t>
      </w:r>
      <w:r w:rsidRPr="005108E4">
        <w:rPr>
          <w:sz w:val="24"/>
        </w:rPr>
        <w:t>related</w:t>
      </w:r>
      <w:r w:rsidRPr="005108E4">
        <w:rPr>
          <w:spacing w:val="-15"/>
          <w:sz w:val="24"/>
        </w:rPr>
        <w:t xml:space="preserve"> </w:t>
      </w:r>
      <w:r w:rsidRPr="005108E4">
        <w:rPr>
          <w:sz w:val="24"/>
        </w:rPr>
        <w:t>Paraphernalia,</w:t>
      </w:r>
      <w:r w:rsidRPr="005108E4">
        <w:rPr>
          <w:spacing w:val="-15"/>
          <w:sz w:val="24"/>
        </w:rPr>
        <w:t xml:space="preserve"> </w:t>
      </w:r>
      <w:r w:rsidRPr="005108E4">
        <w:rPr>
          <w:sz w:val="24"/>
        </w:rPr>
        <w:t>images</w:t>
      </w:r>
      <w:r w:rsidRPr="005108E4">
        <w:rPr>
          <w:spacing w:val="-15"/>
          <w:sz w:val="24"/>
        </w:rPr>
        <w:t xml:space="preserve"> </w:t>
      </w:r>
      <w:r w:rsidRPr="005108E4">
        <w:rPr>
          <w:sz w:val="24"/>
        </w:rPr>
        <w:t>that</w:t>
      </w:r>
      <w:r w:rsidRPr="005108E4">
        <w:rPr>
          <w:spacing w:val="-15"/>
          <w:sz w:val="24"/>
        </w:rPr>
        <w:t xml:space="preserve"> </w:t>
      </w:r>
      <w:r w:rsidRPr="005108E4">
        <w:rPr>
          <w:sz w:val="24"/>
        </w:rPr>
        <w:t>are</w:t>
      </w:r>
      <w:r w:rsidRPr="005108E4">
        <w:rPr>
          <w:spacing w:val="-16"/>
          <w:sz w:val="24"/>
        </w:rPr>
        <w:t xml:space="preserve"> </w:t>
      </w:r>
      <w:r w:rsidRPr="005108E4">
        <w:rPr>
          <w:sz w:val="24"/>
        </w:rPr>
        <w:t>appealing</w:t>
      </w:r>
      <w:r w:rsidRPr="005108E4">
        <w:rPr>
          <w:spacing w:val="-20"/>
          <w:sz w:val="24"/>
        </w:rPr>
        <w:t xml:space="preserve"> </w:t>
      </w:r>
      <w:r w:rsidRPr="005108E4">
        <w:rPr>
          <w:sz w:val="24"/>
        </w:rPr>
        <w:t>to persons</w:t>
      </w:r>
      <w:r w:rsidRPr="005108E4">
        <w:rPr>
          <w:spacing w:val="-16"/>
          <w:sz w:val="24"/>
        </w:rPr>
        <w:t xml:space="preserve"> </w:t>
      </w:r>
      <w:r w:rsidRPr="005108E4">
        <w:rPr>
          <w:spacing w:val="-3"/>
          <w:sz w:val="24"/>
        </w:rPr>
        <w:t>younger</w:t>
      </w:r>
      <w:r w:rsidRPr="005108E4">
        <w:rPr>
          <w:spacing w:val="-16"/>
          <w:sz w:val="24"/>
        </w:rPr>
        <w:t xml:space="preserve"> </w:t>
      </w:r>
      <w:r w:rsidRPr="005108E4">
        <w:rPr>
          <w:sz w:val="24"/>
        </w:rPr>
        <w:t>than</w:t>
      </w:r>
      <w:r w:rsidRPr="005108E4">
        <w:rPr>
          <w:spacing w:val="-18"/>
          <w:sz w:val="24"/>
        </w:rPr>
        <w:t xml:space="preserve"> </w:t>
      </w:r>
      <w:r w:rsidRPr="005108E4">
        <w:rPr>
          <w:sz w:val="24"/>
        </w:rPr>
        <w:t>21</w:t>
      </w:r>
      <w:r w:rsidRPr="005108E4">
        <w:rPr>
          <w:spacing w:val="-18"/>
          <w:sz w:val="24"/>
        </w:rPr>
        <w:t xml:space="preserve"> </w:t>
      </w:r>
      <w:r w:rsidRPr="005108E4">
        <w:rPr>
          <w:spacing w:val="-3"/>
          <w:sz w:val="24"/>
        </w:rPr>
        <w:t>years</w:t>
      </w:r>
      <w:r w:rsidRPr="005108E4">
        <w:rPr>
          <w:spacing w:val="-18"/>
          <w:sz w:val="24"/>
        </w:rPr>
        <w:t xml:space="preserve"> </w:t>
      </w:r>
      <w:r w:rsidRPr="005108E4">
        <w:rPr>
          <w:sz w:val="24"/>
        </w:rPr>
        <w:t>old,</w:t>
      </w:r>
      <w:r w:rsidRPr="005108E4">
        <w:rPr>
          <w:spacing w:val="-18"/>
          <w:sz w:val="24"/>
        </w:rPr>
        <w:t xml:space="preserve"> </w:t>
      </w:r>
      <w:r w:rsidRPr="005108E4">
        <w:rPr>
          <w:sz w:val="24"/>
        </w:rPr>
        <w:t>and</w:t>
      </w:r>
      <w:r w:rsidRPr="005108E4">
        <w:rPr>
          <w:spacing w:val="-16"/>
          <w:sz w:val="24"/>
        </w:rPr>
        <w:t xml:space="preserve"> </w:t>
      </w:r>
      <w:r w:rsidRPr="005108E4">
        <w:rPr>
          <w:sz w:val="24"/>
        </w:rPr>
        <w:t>colloquial</w:t>
      </w:r>
      <w:r w:rsidRPr="005108E4">
        <w:rPr>
          <w:spacing w:val="-15"/>
          <w:sz w:val="24"/>
        </w:rPr>
        <w:t xml:space="preserve"> </w:t>
      </w:r>
      <w:r w:rsidRPr="005108E4">
        <w:rPr>
          <w:sz w:val="24"/>
        </w:rPr>
        <w:t>references</w:t>
      </w:r>
      <w:r w:rsidRPr="005108E4">
        <w:rPr>
          <w:spacing w:val="-16"/>
          <w:sz w:val="24"/>
        </w:rPr>
        <w:t xml:space="preserve"> </w:t>
      </w:r>
      <w:r w:rsidRPr="005108E4">
        <w:rPr>
          <w:sz w:val="24"/>
        </w:rPr>
        <w:t>to</w:t>
      </w:r>
      <w:r w:rsidRPr="005108E4">
        <w:rPr>
          <w:spacing w:val="-16"/>
          <w:sz w:val="24"/>
        </w:rPr>
        <w:t xml:space="preserve"> </w:t>
      </w:r>
      <w:r w:rsidRPr="005108E4">
        <w:rPr>
          <w:sz w:val="24"/>
        </w:rPr>
        <w:t>Marijuana</w:t>
      </w:r>
      <w:r w:rsidRPr="005108E4">
        <w:rPr>
          <w:spacing w:val="-17"/>
          <w:sz w:val="24"/>
        </w:rPr>
        <w:t xml:space="preserve"> </w:t>
      </w:r>
      <w:r w:rsidRPr="005108E4">
        <w:rPr>
          <w:sz w:val="24"/>
        </w:rPr>
        <w:t>and</w:t>
      </w:r>
      <w:r w:rsidRPr="005108E4">
        <w:rPr>
          <w:spacing w:val="-16"/>
          <w:sz w:val="24"/>
        </w:rPr>
        <w:t xml:space="preserve"> </w:t>
      </w:r>
      <w:r w:rsidRPr="005108E4">
        <w:rPr>
          <w:sz w:val="24"/>
        </w:rPr>
        <w:t>Cannabis are prohibited from use in the Brand</w:t>
      </w:r>
      <w:r w:rsidRPr="005108E4">
        <w:rPr>
          <w:spacing w:val="-11"/>
          <w:sz w:val="24"/>
        </w:rPr>
        <w:t xml:space="preserve"> </w:t>
      </w:r>
      <w:r w:rsidRPr="005108E4">
        <w:rPr>
          <w:sz w:val="24"/>
        </w:rPr>
        <w:t>Name</w:t>
      </w:r>
    </w:p>
    <w:p w14:paraId="004D932E" w14:textId="77777777" w:rsidR="00DA2759" w:rsidRPr="005108E4" w:rsidRDefault="009A7511">
      <w:pPr>
        <w:pStyle w:val="ListParagraph"/>
        <w:numPr>
          <w:ilvl w:val="2"/>
          <w:numId w:val="46"/>
        </w:numPr>
        <w:tabs>
          <w:tab w:val="left" w:pos="2417"/>
        </w:tabs>
        <w:spacing w:before="2" w:line="237" w:lineRule="auto"/>
        <w:ind w:right="116" w:firstLine="0"/>
        <w:rPr>
          <w:sz w:val="24"/>
        </w:rPr>
      </w:pPr>
      <w:r w:rsidRPr="005108E4">
        <w:rPr>
          <w:sz w:val="24"/>
        </w:rPr>
        <w:t>Brand Name Sponsorship of a charitable, sporting or similar event, so long as the following conditions are</w:t>
      </w:r>
      <w:r w:rsidRPr="005108E4">
        <w:rPr>
          <w:spacing w:val="-6"/>
          <w:sz w:val="24"/>
        </w:rPr>
        <w:t xml:space="preserve"> </w:t>
      </w:r>
      <w:r w:rsidRPr="005108E4">
        <w:rPr>
          <w:sz w:val="24"/>
        </w:rPr>
        <w:t>met:</w:t>
      </w:r>
    </w:p>
    <w:p w14:paraId="3B13FF7D" w14:textId="77777777" w:rsidR="00DA2759" w:rsidRPr="005108E4" w:rsidRDefault="009A7511">
      <w:pPr>
        <w:pStyle w:val="ListParagraph"/>
        <w:numPr>
          <w:ilvl w:val="3"/>
          <w:numId w:val="46"/>
        </w:numPr>
        <w:tabs>
          <w:tab w:val="left" w:pos="2741"/>
        </w:tabs>
        <w:spacing w:line="273" w:lineRule="exact"/>
        <w:rPr>
          <w:sz w:val="24"/>
        </w:rPr>
      </w:pPr>
      <w:r w:rsidRPr="005108E4">
        <w:rPr>
          <w:sz w:val="24"/>
        </w:rPr>
        <w:t>Sponsorship of the event is limited to the Brand</w:t>
      </w:r>
      <w:r w:rsidRPr="005108E4">
        <w:rPr>
          <w:spacing w:val="-14"/>
          <w:sz w:val="24"/>
        </w:rPr>
        <w:t xml:space="preserve"> </w:t>
      </w:r>
      <w:r w:rsidRPr="005108E4">
        <w:rPr>
          <w:sz w:val="24"/>
        </w:rPr>
        <w:t>Name.</w:t>
      </w:r>
    </w:p>
    <w:p w14:paraId="093D2599" w14:textId="77777777" w:rsidR="00DA2759" w:rsidRPr="005108E4" w:rsidRDefault="009A7511">
      <w:pPr>
        <w:pStyle w:val="ListParagraph"/>
        <w:numPr>
          <w:ilvl w:val="3"/>
          <w:numId w:val="46"/>
        </w:numPr>
        <w:tabs>
          <w:tab w:val="left" w:pos="2729"/>
        </w:tabs>
        <w:spacing w:before="1" w:line="237" w:lineRule="auto"/>
        <w:ind w:left="2395" w:right="115" w:firstLine="0"/>
        <w:rPr>
          <w:sz w:val="24"/>
        </w:rPr>
      </w:pPr>
      <w:r w:rsidRPr="005108E4">
        <w:rPr>
          <w:sz w:val="24"/>
        </w:rPr>
        <w:t>Any</w:t>
      </w:r>
      <w:r w:rsidRPr="005108E4">
        <w:rPr>
          <w:spacing w:val="-20"/>
          <w:sz w:val="24"/>
        </w:rPr>
        <w:t xml:space="preserve"> </w:t>
      </w:r>
      <w:r w:rsidRPr="005108E4">
        <w:rPr>
          <w:sz w:val="24"/>
        </w:rPr>
        <w:t>advertising</w:t>
      </w:r>
      <w:r w:rsidRPr="005108E4">
        <w:rPr>
          <w:spacing w:val="-16"/>
          <w:sz w:val="24"/>
        </w:rPr>
        <w:t xml:space="preserve"> </w:t>
      </w:r>
      <w:r w:rsidRPr="005108E4">
        <w:rPr>
          <w:sz w:val="24"/>
        </w:rPr>
        <w:t>at</w:t>
      </w:r>
      <w:r w:rsidRPr="005108E4">
        <w:rPr>
          <w:spacing w:val="-14"/>
          <w:sz w:val="24"/>
        </w:rPr>
        <w:t xml:space="preserve"> </w:t>
      </w:r>
      <w:r w:rsidRPr="005108E4">
        <w:rPr>
          <w:sz w:val="24"/>
        </w:rPr>
        <w:t>or</w:t>
      </w:r>
      <w:r w:rsidRPr="005108E4">
        <w:rPr>
          <w:spacing w:val="-14"/>
          <w:sz w:val="24"/>
        </w:rPr>
        <w:t xml:space="preserve"> </w:t>
      </w:r>
      <w:r w:rsidRPr="005108E4">
        <w:rPr>
          <w:sz w:val="24"/>
        </w:rPr>
        <w:t>in</w:t>
      </w:r>
      <w:r w:rsidRPr="005108E4">
        <w:rPr>
          <w:spacing w:val="-13"/>
          <w:sz w:val="24"/>
        </w:rPr>
        <w:t xml:space="preserve"> </w:t>
      </w:r>
      <w:r w:rsidRPr="005108E4">
        <w:rPr>
          <w:sz w:val="24"/>
        </w:rPr>
        <w:t>connection</w:t>
      </w:r>
      <w:r w:rsidRPr="005108E4">
        <w:rPr>
          <w:spacing w:val="-13"/>
          <w:sz w:val="24"/>
        </w:rPr>
        <w:t xml:space="preserve"> </w:t>
      </w:r>
      <w:r w:rsidRPr="005108E4">
        <w:rPr>
          <w:sz w:val="24"/>
        </w:rPr>
        <w:t>with</w:t>
      </w:r>
      <w:r w:rsidRPr="005108E4">
        <w:rPr>
          <w:spacing w:val="-14"/>
          <w:sz w:val="24"/>
        </w:rPr>
        <w:t xml:space="preserve"> </w:t>
      </w:r>
      <w:r w:rsidRPr="005108E4">
        <w:rPr>
          <w:sz w:val="24"/>
        </w:rPr>
        <w:t>such</w:t>
      </w:r>
      <w:r w:rsidRPr="005108E4">
        <w:rPr>
          <w:spacing w:val="-13"/>
          <w:sz w:val="24"/>
        </w:rPr>
        <w:t xml:space="preserve"> </w:t>
      </w:r>
      <w:r w:rsidRPr="005108E4">
        <w:rPr>
          <w:sz w:val="24"/>
        </w:rPr>
        <w:t>an</w:t>
      </w:r>
      <w:r w:rsidRPr="005108E4">
        <w:rPr>
          <w:spacing w:val="-13"/>
          <w:sz w:val="24"/>
        </w:rPr>
        <w:t xml:space="preserve"> </w:t>
      </w:r>
      <w:r w:rsidRPr="005108E4">
        <w:rPr>
          <w:sz w:val="24"/>
        </w:rPr>
        <w:t>event</w:t>
      </w:r>
      <w:r w:rsidRPr="005108E4">
        <w:rPr>
          <w:spacing w:val="-13"/>
          <w:sz w:val="24"/>
        </w:rPr>
        <w:t xml:space="preserve"> </w:t>
      </w:r>
      <w:r w:rsidRPr="005108E4">
        <w:rPr>
          <w:sz w:val="24"/>
        </w:rPr>
        <w:t>is</w:t>
      </w:r>
      <w:r w:rsidRPr="005108E4">
        <w:rPr>
          <w:spacing w:val="-14"/>
          <w:sz w:val="24"/>
        </w:rPr>
        <w:t xml:space="preserve"> </w:t>
      </w:r>
      <w:r w:rsidRPr="005108E4">
        <w:rPr>
          <w:sz w:val="24"/>
        </w:rPr>
        <w:t>prohibited,</w:t>
      </w:r>
      <w:r w:rsidRPr="005108E4">
        <w:rPr>
          <w:spacing w:val="-13"/>
          <w:sz w:val="24"/>
        </w:rPr>
        <w:t xml:space="preserve"> </w:t>
      </w:r>
      <w:r w:rsidRPr="005108E4">
        <w:rPr>
          <w:sz w:val="24"/>
        </w:rPr>
        <w:t>unless</w:t>
      </w:r>
      <w:r w:rsidRPr="005108E4">
        <w:rPr>
          <w:spacing w:val="-13"/>
          <w:sz w:val="24"/>
        </w:rPr>
        <w:t xml:space="preserve"> </w:t>
      </w:r>
      <w:r w:rsidRPr="005108E4">
        <w:rPr>
          <w:sz w:val="24"/>
        </w:rPr>
        <w:t>such advertising</w:t>
      </w:r>
      <w:r w:rsidRPr="005108E4">
        <w:rPr>
          <w:spacing w:val="-14"/>
          <w:sz w:val="24"/>
        </w:rPr>
        <w:t xml:space="preserve"> </w:t>
      </w:r>
      <w:r w:rsidRPr="005108E4">
        <w:rPr>
          <w:sz w:val="24"/>
        </w:rPr>
        <w:t>is</w:t>
      </w:r>
      <w:r w:rsidRPr="005108E4">
        <w:rPr>
          <w:spacing w:val="-12"/>
          <w:sz w:val="24"/>
        </w:rPr>
        <w:t xml:space="preserve"> </w:t>
      </w:r>
      <w:r w:rsidRPr="005108E4">
        <w:rPr>
          <w:sz w:val="24"/>
        </w:rPr>
        <w:t>targeted</w:t>
      </w:r>
      <w:r w:rsidRPr="005108E4">
        <w:rPr>
          <w:spacing w:val="-11"/>
          <w:sz w:val="24"/>
        </w:rPr>
        <w:t xml:space="preserve"> </w:t>
      </w:r>
      <w:r w:rsidRPr="005108E4">
        <w:rPr>
          <w:sz w:val="24"/>
        </w:rPr>
        <w:t>to</w:t>
      </w:r>
      <w:r w:rsidRPr="005108E4">
        <w:rPr>
          <w:spacing w:val="-12"/>
          <w:sz w:val="24"/>
        </w:rPr>
        <w:t xml:space="preserve"> </w:t>
      </w:r>
      <w:r w:rsidRPr="005108E4">
        <w:rPr>
          <w:sz w:val="24"/>
        </w:rPr>
        <w:t>entrants</w:t>
      </w:r>
      <w:r w:rsidRPr="005108E4">
        <w:rPr>
          <w:spacing w:val="-12"/>
          <w:sz w:val="24"/>
        </w:rPr>
        <w:t xml:space="preserve"> </w:t>
      </w:r>
      <w:r w:rsidRPr="005108E4">
        <w:rPr>
          <w:sz w:val="24"/>
        </w:rPr>
        <w:t>or</w:t>
      </w:r>
      <w:r w:rsidRPr="005108E4">
        <w:rPr>
          <w:spacing w:val="-11"/>
          <w:sz w:val="24"/>
        </w:rPr>
        <w:t xml:space="preserve"> </w:t>
      </w:r>
      <w:r w:rsidRPr="005108E4">
        <w:rPr>
          <w:sz w:val="24"/>
        </w:rPr>
        <w:t>participants</w:t>
      </w:r>
      <w:r w:rsidRPr="005108E4">
        <w:rPr>
          <w:spacing w:val="-9"/>
          <w:sz w:val="24"/>
        </w:rPr>
        <w:t xml:space="preserve"> </w:t>
      </w:r>
      <w:r w:rsidRPr="005108E4">
        <w:rPr>
          <w:sz w:val="24"/>
        </w:rPr>
        <w:t>reasonably</w:t>
      </w:r>
      <w:r w:rsidRPr="005108E4">
        <w:rPr>
          <w:spacing w:val="-16"/>
          <w:sz w:val="24"/>
        </w:rPr>
        <w:t xml:space="preserve"> </w:t>
      </w:r>
      <w:r w:rsidRPr="005108E4">
        <w:rPr>
          <w:sz w:val="24"/>
        </w:rPr>
        <w:t>expected</w:t>
      </w:r>
      <w:r w:rsidRPr="005108E4">
        <w:rPr>
          <w:spacing w:val="-12"/>
          <w:sz w:val="24"/>
        </w:rPr>
        <w:t xml:space="preserve"> </w:t>
      </w:r>
      <w:r w:rsidRPr="005108E4">
        <w:rPr>
          <w:sz w:val="24"/>
        </w:rPr>
        <w:t>to</w:t>
      </w:r>
      <w:r w:rsidRPr="005108E4">
        <w:rPr>
          <w:spacing w:val="-12"/>
          <w:sz w:val="24"/>
        </w:rPr>
        <w:t xml:space="preserve"> </w:t>
      </w:r>
      <w:r w:rsidRPr="005108E4">
        <w:rPr>
          <w:sz w:val="24"/>
        </w:rPr>
        <w:t>be</w:t>
      </w:r>
      <w:r w:rsidRPr="005108E4">
        <w:rPr>
          <w:spacing w:val="-12"/>
          <w:sz w:val="24"/>
        </w:rPr>
        <w:t xml:space="preserve"> </w:t>
      </w:r>
      <w:r w:rsidRPr="005108E4">
        <w:rPr>
          <w:sz w:val="24"/>
        </w:rPr>
        <w:t>21</w:t>
      </w:r>
      <w:r w:rsidRPr="005108E4">
        <w:rPr>
          <w:spacing w:val="-12"/>
          <w:sz w:val="24"/>
        </w:rPr>
        <w:t xml:space="preserve"> </w:t>
      </w:r>
      <w:r w:rsidRPr="005108E4">
        <w:rPr>
          <w:spacing w:val="-3"/>
          <w:sz w:val="24"/>
        </w:rPr>
        <w:t xml:space="preserve">years </w:t>
      </w:r>
      <w:r w:rsidRPr="005108E4">
        <w:rPr>
          <w:sz w:val="24"/>
        </w:rPr>
        <w:t>of age or older, as determined by reliable, current audience composition data, and reasonable</w:t>
      </w:r>
      <w:r w:rsidRPr="005108E4">
        <w:rPr>
          <w:spacing w:val="-16"/>
          <w:sz w:val="24"/>
        </w:rPr>
        <w:t xml:space="preserve"> </w:t>
      </w:r>
      <w:r w:rsidRPr="005108E4">
        <w:rPr>
          <w:sz w:val="24"/>
        </w:rPr>
        <w:t>safeguards</w:t>
      </w:r>
      <w:r w:rsidRPr="005108E4">
        <w:rPr>
          <w:spacing w:val="-14"/>
          <w:sz w:val="24"/>
        </w:rPr>
        <w:t xml:space="preserve"> </w:t>
      </w:r>
      <w:r w:rsidRPr="005108E4">
        <w:rPr>
          <w:sz w:val="24"/>
        </w:rPr>
        <w:t>have</w:t>
      </w:r>
      <w:r w:rsidRPr="005108E4">
        <w:rPr>
          <w:spacing w:val="-15"/>
          <w:sz w:val="24"/>
        </w:rPr>
        <w:t xml:space="preserve"> </w:t>
      </w:r>
      <w:r w:rsidRPr="005108E4">
        <w:rPr>
          <w:sz w:val="24"/>
        </w:rPr>
        <w:t>been</w:t>
      </w:r>
      <w:r w:rsidRPr="005108E4">
        <w:rPr>
          <w:spacing w:val="-14"/>
          <w:sz w:val="24"/>
        </w:rPr>
        <w:t xml:space="preserve"> </w:t>
      </w:r>
      <w:r w:rsidRPr="005108E4">
        <w:rPr>
          <w:sz w:val="24"/>
        </w:rPr>
        <w:t>employed</w:t>
      </w:r>
      <w:r w:rsidRPr="005108E4">
        <w:rPr>
          <w:spacing w:val="-16"/>
          <w:sz w:val="24"/>
        </w:rPr>
        <w:t xml:space="preserve"> </w:t>
      </w:r>
      <w:r w:rsidRPr="005108E4">
        <w:rPr>
          <w:sz w:val="24"/>
        </w:rPr>
        <w:t>to</w:t>
      </w:r>
      <w:r w:rsidRPr="005108E4">
        <w:rPr>
          <w:spacing w:val="-16"/>
          <w:sz w:val="24"/>
        </w:rPr>
        <w:t xml:space="preserve"> </w:t>
      </w:r>
      <w:r w:rsidRPr="005108E4">
        <w:rPr>
          <w:sz w:val="24"/>
        </w:rPr>
        <w:t>prohibit</w:t>
      </w:r>
      <w:r w:rsidRPr="005108E4">
        <w:rPr>
          <w:spacing w:val="-16"/>
          <w:sz w:val="24"/>
        </w:rPr>
        <w:t xml:space="preserve"> </w:t>
      </w:r>
      <w:r w:rsidRPr="005108E4">
        <w:rPr>
          <w:sz w:val="24"/>
        </w:rPr>
        <w:t>advertising</w:t>
      </w:r>
      <w:r w:rsidRPr="005108E4">
        <w:rPr>
          <w:spacing w:val="-18"/>
          <w:sz w:val="24"/>
        </w:rPr>
        <w:t xml:space="preserve"> </w:t>
      </w:r>
      <w:r w:rsidRPr="005108E4">
        <w:rPr>
          <w:sz w:val="24"/>
        </w:rPr>
        <w:t>from</w:t>
      </w:r>
      <w:r w:rsidRPr="005108E4">
        <w:rPr>
          <w:spacing w:val="-14"/>
          <w:sz w:val="24"/>
        </w:rPr>
        <w:t xml:space="preserve"> </w:t>
      </w:r>
      <w:r w:rsidRPr="005108E4">
        <w:rPr>
          <w:sz w:val="24"/>
        </w:rPr>
        <w:t>targeting</w:t>
      </w:r>
      <w:r w:rsidRPr="005108E4">
        <w:rPr>
          <w:spacing w:val="-16"/>
          <w:sz w:val="24"/>
        </w:rPr>
        <w:t xml:space="preserve"> </w:t>
      </w:r>
      <w:r w:rsidRPr="005108E4">
        <w:rPr>
          <w:sz w:val="24"/>
        </w:rPr>
        <w:t xml:space="preserve">or otherwise reaching entrants or participants reasonably expected to be </w:t>
      </w:r>
      <w:r w:rsidRPr="005108E4">
        <w:rPr>
          <w:spacing w:val="-3"/>
          <w:sz w:val="24"/>
        </w:rPr>
        <w:t xml:space="preserve">younger </w:t>
      </w:r>
      <w:r w:rsidRPr="005108E4">
        <w:rPr>
          <w:sz w:val="24"/>
        </w:rPr>
        <w:t xml:space="preserve">than 21 </w:t>
      </w:r>
      <w:r w:rsidRPr="005108E4">
        <w:rPr>
          <w:spacing w:val="-3"/>
          <w:sz w:val="24"/>
        </w:rPr>
        <w:t xml:space="preserve">years </w:t>
      </w:r>
      <w:r w:rsidRPr="005108E4">
        <w:rPr>
          <w:sz w:val="24"/>
        </w:rPr>
        <w:t>old, as determined by reliable, current audience composition data; unless such</w:t>
      </w:r>
      <w:r w:rsidRPr="005108E4">
        <w:rPr>
          <w:spacing w:val="-6"/>
          <w:sz w:val="24"/>
        </w:rPr>
        <w:t xml:space="preserve"> </w:t>
      </w:r>
      <w:r w:rsidRPr="005108E4">
        <w:rPr>
          <w:sz w:val="24"/>
        </w:rPr>
        <w:t>advertising</w:t>
      </w:r>
      <w:r w:rsidRPr="005108E4">
        <w:rPr>
          <w:spacing w:val="-7"/>
          <w:sz w:val="24"/>
        </w:rPr>
        <w:t xml:space="preserve"> </w:t>
      </w:r>
      <w:r w:rsidRPr="005108E4">
        <w:rPr>
          <w:sz w:val="24"/>
        </w:rPr>
        <w:t>is</w:t>
      </w:r>
      <w:r w:rsidRPr="005108E4">
        <w:rPr>
          <w:spacing w:val="-7"/>
          <w:sz w:val="24"/>
        </w:rPr>
        <w:t xml:space="preserve"> </w:t>
      </w:r>
      <w:r w:rsidRPr="005108E4">
        <w:rPr>
          <w:sz w:val="24"/>
        </w:rPr>
        <w:t>targeted</w:t>
      </w:r>
      <w:r w:rsidRPr="005108E4">
        <w:rPr>
          <w:spacing w:val="-7"/>
          <w:sz w:val="24"/>
        </w:rPr>
        <w:t xml:space="preserve"> </w:t>
      </w:r>
      <w:r w:rsidRPr="005108E4">
        <w:rPr>
          <w:sz w:val="24"/>
        </w:rPr>
        <w:t>to</w:t>
      </w:r>
      <w:r w:rsidRPr="005108E4">
        <w:rPr>
          <w:spacing w:val="-7"/>
          <w:sz w:val="24"/>
        </w:rPr>
        <w:t xml:space="preserve"> </w:t>
      </w:r>
      <w:r w:rsidRPr="005108E4">
        <w:rPr>
          <w:sz w:val="24"/>
        </w:rPr>
        <w:t>entrants</w:t>
      </w:r>
      <w:r w:rsidRPr="005108E4">
        <w:rPr>
          <w:spacing w:val="-7"/>
          <w:sz w:val="24"/>
        </w:rPr>
        <w:t xml:space="preserve"> </w:t>
      </w:r>
      <w:r w:rsidRPr="005108E4">
        <w:rPr>
          <w:sz w:val="24"/>
        </w:rPr>
        <w:t>or</w:t>
      </w:r>
      <w:r w:rsidRPr="005108E4">
        <w:rPr>
          <w:spacing w:val="-8"/>
          <w:sz w:val="24"/>
        </w:rPr>
        <w:t xml:space="preserve"> </w:t>
      </w:r>
      <w:r w:rsidRPr="005108E4">
        <w:rPr>
          <w:sz w:val="24"/>
        </w:rPr>
        <w:t>participants</w:t>
      </w:r>
      <w:r w:rsidRPr="005108E4">
        <w:rPr>
          <w:spacing w:val="-7"/>
          <w:sz w:val="24"/>
        </w:rPr>
        <w:t xml:space="preserve"> </w:t>
      </w:r>
      <w:r w:rsidRPr="005108E4">
        <w:rPr>
          <w:sz w:val="24"/>
        </w:rPr>
        <w:t>reasonably</w:t>
      </w:r>
      <w:r w:rsidRPr="005108E4">
        <w:rPr>
          <w:spacing w:val="-14"/>
          <w:sz w:val="24"/>
        </w:rPr>
        <w:t xml:space="preserve"> </w:t>
      </w:r>
      <w:r w:rsidRPr="005108E4">
        <w:rPr>
          <w:sz w:val="24"/>
        </w:rPr>
        <w:t>expected</w:t>
      </w:r>
      <w:r w:rsidRPr="005108E4">
        <w:rPr>
          <w:spacing w:val="-7"/>
          <w:sz w:val="24"/>
        </w:rPr>
        <w:t xml:space="preserve"> </w:t>
      </w:r>
      <w:r w:rsidRPr="005108E4">
        <w:rPr>
          <w:sz w:val="24"/>
        </w:rPr>
        <w:t>to</w:t>
      </w:r>
      <w:r w:rsidRPr="005108E4">
        <w:rPr>
          <w:spacing w:val="-7"/>
          <w:sz w:val="24"/>
        </w:rPr>
        <w:t xml:space="preserve"> </w:t>
      </w:r>
      <w:r w:rsidRPr="005108E4">
        <w:rPr>
          <w:sz w:val="24"/>
        </w:rPr>
        <w:t>be</w:t>
      </w:r>
      <w:r w:rsidRPr="005108E4">
        <w:rPr>
          <w:spacing w:val="-8"/>
          <w:sz w:val="24"/>
        </w:rPr>
        <w:t xml:space="preserve"> </w:t>
      </w:r>
      <w:r w:rsidRPr="005108E4">
        <w:rPr>
          <w:sz w:val="24"/>
        </w:rPr>
        <w:t xml:space="preserve">21 </w:t>
      </w:r>
      <w:r w:rsidRPr="005108E4">
        <w:rPr>
          <w:spacing w:val="-3"/>
          <w:sz w:val="24"/>
        </w:rPr>
        <w:t>years</w:t>
      </w:r>
      <w:r w:rsidRPr="005108E4">
        <w:rPr>
          <w:spacing w:val="-8"/>
          <w:sz w:val="24"/>
        </w:rPr>
        <w:t xml:space="preserve"> </w:t>
      </w:r>
      <w:r w:rsidRPr="005108E4">
        <w:rPr>
          <w:sz w:val="24"/>
        </w:rPr>
        <w:t>of</w:t>
      </w:r>
      <w:r w:rsidRPr="005108E4">
        <w:rPr>
          <w:spacing w:val="-8"/>
          <w:sz w:val="24"/>
        </w:rPr>
        <w:t xml:space="preserve"> </w:t>
      </w:r>
      <w:r w:rsidRPr="005108E4">
        <w:rPr>
          <w:sz w:val="24"/>
        </w:rPr>
        <w:t>age</w:t>
      </w:r>
      <w:r w:rsidRPr="005108E4">
        <w:rPr>
          <w:spacing w:val="-8"/>
          <w:sz w:val="24"/>
        </w:rPr>
        <w:t xml:space="preserve"> </w:t>
      </w:r>
      <w:r w:rsidRPr="005108E4">
        <w:rPr>
          <w:sz w:val="24"/>
        </w:rPr>
        <w:t>or</w:t>
      </w:r>
      <w:r w:rsidRPr="005108E4">
        <w:rPr>
          <w:spacing w:val="-8"/>
          <w:sz w:val="24"/>
        </w:rPr>
        <w:t xml:space="preserve"> </w:t>
      </w:r>
      <w:r w:rsidRPr="005108E4">
        <w:rPr>
          <w:sz w:val="24"/>
        </w:rPr>
        <w:t>older,</w:t>
      </w:r>
      <w:r w:rsidRPr="005108E4">
        <w:rPr>
          <w:spacing w:val="-7"/>
          <w:sz w:val="24"/>
        </w:rPr>
        <w:t xml:space="preserve"> </w:t>
      </w:r>
      <w:r w:rsidRPr="005108E4">
        <w:rPr>
          <w:sz w:val="24"/>
        </w:rPr>
        <w:t>as</w:t>
      </w:r>
      <w:r w:rsidRPr="005108E4">
        <w:rPr>
          <w:spacing w:val="-7"/>
          <w:sz w:val="24"/>
        </w:rPr>
        <w:t xml:space="preserve"> </w:t>
      </w:r>
      <w:r w:rsidRPr="005108E4">
        <w:rPr>
          <w:sz w:val="24"/>
        </w:rPr>
        <w:t>determined</w:t>
      </w:r>
      <w:r w:rsidRPr="005108E4">
        <w:rPr>
          <w:spacing w:val="-7"/>
          <w:sz w:val="24"/>
        </w:rPr>
        <w:t xml:space="preserve"> </w:t>
      </w:r>
      <w:r w:rsidRPr="005108E4">
        <w:rPr>
          <w:sz w:val="24"/>
        </w:rPr>
        <w:t>by</w:t>
      </w:r>
      <w:r w:rsidRPr="005108E4">
        <w:rPr>
          <w:spacing w:val="-14"/>
          <w:sz w:val="24"/>
        </w:rPr>
        <w:t xml:space="preserve"> </w:t>
      </w:r>
      <w:r w:rsidRPr="005108E4">
        <w:rPr>
          <w:sz w:val="24"/>
        </w:rPr>
        <w:t>reliable,</w:t>
      </w:r>
      <w:r w:rsidRPr="005108E4">
        <w:rPr>
          <w:spacing w:val="-8"/>
          <w:sz w:val="24"/>
        </w:rPr>
        <w:t xml:space="preserve"> </w:t>
      </w:r>
      <w:r w:rsidRPr="005108E4">
        <w:rPr>
          <w:sz w:val="24"/>
        </w:rPr>
        <w:t>current</w:t>
      </w:r>
      <w:r w:rsidRPr="005108E4">
        <w:rPr>
          <w:spacing w:val="-7"/>
          <w:sz w:val="24"/>
        </w:rPr>
        <w:t xml:space="preserve"> </w:t>
      </w:r>
      <w:r w:rsidRPr="005108E4">
        <w:rPr>
          <w:sz w:val="24"/>
        </w:rPr>
        <w:t>audience</w:t>
      </w:r>
      <w:r w:rsidRPr="005108E4">
        <w:rPr>
          <w:spacing w:val="-8"/>
          <w:sz w:val="24"/>
        </w:rPr>
        <w:t xml:space="preserve"> </w:t>
      </w:r>
      <w:r w:rsidRPr="005108E4">
        <w:rPr>
          <w:sz w:val="24"/>
        </w:rPr>
        <w:t>composition</w:t>
      </w:r>
      <w:r w:rsidRPr="005108E4">
        <w:rPr>
          <w:spacing w:val="-7"/>
          <w:sz w:val="24"/>
        </w:rPr>
        <w:t xml:space="preserve"> </w:t>
      </w:r>
      <w:r w:rsidRPr="005108E4">
        <w:rPr>
          <w:sz w:val="24"/>
        </w:rPr>
        <w:t>data, and</w:t>
      </w:r>
      <w:r w:rsidRPr="005108E4">
        <w:rPr>
          <w:spacing w:val="-29"/>
          <w:sz w:val="24"/>
        </w:rPr>
        <w:t xml:space="preserve"> </w:t>
      </w:r>
      <w:r w:rsidRPr="005108E4">
        <w:rPr>
          <w:sz w:val="24"/>
        </w:rPr>
        <w:t>reasonable</w:t>
      </w:r>
      <w:r w:rsidRPr="005108E4">
        <w:rPr>
          <w:spacing w:val="-29"/>
          <w:sz w:val="24"/>
        </w:rPr>
        <w:t xml:space="preserve"> </w:t>
      </w:r>
      <w:r w:rsidRPr="005108E4">
        <w:rPr>
          <w:sz w:val="24"/>
        </w:rPr>
        <w:t>safeguards</w:t>
      </w:r>
      <w:r w:rsidRPr="005108E4">
        <w:rPr>
          <w:spacing w:val="-28"/>
          <w:sz w:val="24"/>
        </w:rPr>
        <w:t xml:space="preserve"> </w:t>
      </w:r>
      <w:r w:rsidRPr="005108E4">
        <w:rPr>
          <w:sz w:val="24"/>
        </w:rPr>
        <w:t>have</w:t>
      </w:r>
      <w:r w:rsidRPr="005108E4">
        <w:rPr>
          <w:spacing w:val="-29"/>
          <w:sz w:val="24"/>
        </w:rPr>
        <w:t xml:space="preserve"> </w:t>
      </w:r>
      <w:r w:rsidRPr="005108E4">
        <w:rPr>
          <w:sz w:val="24"/>
        </w:rPr>
        <w:t>been</w:t>
      </w:r>
      <w:r w:rsidRPr="005108E4">
        <w:rPr>
          <w:spacing w:val="-31"/>
          <w:sz w:val="24"/>
        </w:rPr>
        <w:t xml:space="preserve"> </w:t>
      </w:r>
      <w:r w:rsidRPr="005108E4">
        <w:rPr>
          <w:sz w:val="24"/>
        </w:rPr>
        <w:t>employed</w:t>
      </w:r>
      <w:r w:rsidRPr="005108E4">
        <w:rPr>
          <w:spacing w:val="-31"/>
          <w:sz w:val="24"/>
        </w:rPr>
        <w:t xml:space="preserve"> </w:t>
      </w:r>
      <w:r w:rsidRPr="005108E4">
        <w:rPr>
          <w:sz w:val="24"/>
        </w:rPr>
        <w:t>to</w:t>
      </w:r>
      <w:r w:rsidRPr="005108E4">
        <w:rPr>
          <w:spacing w:val="-30"/>
          <w:sz w:val="24"/>
        </w:rPr>
        <w:t xml:space="preserve"> </w:t>
      </w:r>
      <w:r w:rsidRPr="005108E4">
        <w:rPr>
          <w:sz w:val="24"/>
        </w:rPr>
        <w:t>prohibit</w:t>
      </w:r>
      <w:r w:rsidRPr="005108E4">
        <w:rPr>
          <w:spacing w:val="-30"/>
          <w:sz w:val="24"/>
        </w:rPr>
        <w:t xml:space="preserve"> </w:t>
      </w:r>
      <w:r w:rsidRPr="005108E4">
        <w:rPr>
          <w:sz w:val="24"/>
        </w:rPr>
        <w:t>advertising</w:t>
      </w:r>
      <w:r w:rsidRPr="005108E4">
        <w:rPr>
          <w:spacing w:val="-33"/>
          <w:sz w:val="24"/>
        </w:rPr>
        <w:t xml:space="preserve"> </w:t>
      </w:r>
      <w:r w:rsidRPr="005108E4">
        <w:rPr>
          <w:sz w:val="24"/>
        </w:rPr>
        <w:t>from</w:t>
      </w:r>
      <w:r w:rsidRPr="005108E4">
        <w:rPr>
          <w:spacing w:val="-28"/>
          <w:sz w:val="24"/>
        </w:rPr>
        <w:t xml:space="preserve"> </w:t>
      </w:r>
      <w:r w:rsidRPr="005108E4">
        <w:rPr>
          <w:sz w:val="24"/>
        </w:rPr>
        <w:t>targeting or</w:t>
      </w:r>
      <w:r w:rsidRPr="005108E4">
        <w:rPr>
          <w:spacing w:val="-29"/>
          <w:sz w:val="24"/>
        </w:rPr>
        <w:t xml:space="preserve"> </w:t>
      </w:r>
      <w:r w:rsidRPr="005108E4">
        <w:rPr>
          <w:sz w:val="24"/>
        </w:rPr>
        <w:t>otherwise</w:t>
      </w:r>
      <w:r w:rsidRPr="005108E4">
        <w:rPr>
          <w:spacing w:val="-29"/>
          <w:sz w:val="24"/>
        </w:rPr>
        <w:t xml:space="preserve"> </w:t>
      </w:r>
      <w:r w:rsidRPr="005108E4">
        <w:rPr>
          <w:sz w:val="24"/>
        </w:rPr>
        <w:t>reaching</w:t>
      </w:r>
      <w:r w:rsidRPr="005108E4">
        <w:rPr>
          <w:spacing w:val="-30"/>
          <w:sz w:val="24"/>
        </w:rPr>
        <w:t xml:space="preserve"> </w:t>
      </w:r>
      <w:r w:rsidRPr="005108E4">
        <w:rPr>
          <w:sz w:val="24"/>
        </w:rPr>
        <w:t>entrants</w:t>
      </w:r>
      <w:r w:rsidRPr="005108E4">
        <w:rPr>
          <w:spacing w:val="-26"/>
          <w:sz w:val="24"/>
        </w:rPr>
        <w:t xml:space="preserve"> </w:t>
      </w:r>
      <w:r w:rsidRPr="005108E4">
        <w:rPr>
          <w:sz w:val="24"/>
        </w:rPr>
        <w:t>or</w:t>
      </w:r>
      <w:r w:rsidRPr="005108E4">
        <w:rPr>
          <w:spacing w:val="-27"/>
          <w:sz w:val="24"/>
        </w:rPr>
        <w:t xml:space="preserve"> </w:t>
      </w:r>
      <w:r w:rsidRPr="005108E4">
        <w:rPr>
          <w:sz w:val="24"/>
        </w:rPr>
        <w:t>participants</w:t>
      </w:r>
      <w:r w:rsidRPr="005108E4">
        <w:rPr>
          <w:spacing w:val="-26"/>
          <w:sz w:val="24"/>
        </w:rPr>
        <w:t xml:space="preserve"> </w:t>
      </w:r>
      <w:r w:rsidRPr="005108E4">
        <w:rPr>
          <w:sz w:val="24"/>
        </w:rPr>
        <w:t>reasonably</w:t>
      </w:r>
      <w:r w:rsidRPr="005108E4">
        <w:rPr>
          <w:spacing w:val="-32"/>
          <w:sz w:val="24"/>
        </w:rPr>
        <w:t xml:space="preserve"> </w:t>
      </w:r>
      <w:r w:rsidRPr="005108E4">
        <w:rPr>
          <w:sz w:val="24"/>
        </w:rPr>
        <w:t>expected</w:t>
      </w:r>
      <w:r w:rsidRPr="005108E4">
        <w:rPr>
          <w:spacing w:val="-25"/>
          <w:sz w:val="24"/>
        </w:rPr>
        <w:t xml:space="preserve"> </w:t>
      </w:r>
      <w:r w:rsidRPr="005108E4">
        <w:rPr>
          <w:sz w:val="24"/>
        </w:rPr>
        <w:t>to</w:t>
      </w:r>
      <w:r w:rsidRPr="005108E4">
        <w:rPr>
          <w:spacing w:val="-26"/>
          <w:sz w:val="24"/>
        </w:rPr>
        <w:t xml:space="preserve"> </w:t>
      </w:r>
      <w:r w:rsidRPr="005108E4">
        <w:rPr>
          <w:sz w:val="24"/>
        </w:rPr>
        <w:t>be</w:t>
      </w:r>
      <w:r w:rsidRPr="005108E4">
        <w:rPr>
          <w:spacing w:val="-27"/>
          <w:sz w:val="24"/>
        </w:rPr>
        <w:t xml:space="preserve"> </w:t>
      </w:r>
      <w:r w:rsidRPr="005108E4">
        <w:rPr>
          <w:spacing w:val="-3"/>
          <w:sz w:val="24"/>
        </w:rPr>
        <w:t>younger</w:t>
      </w:r>
      <w:r w:rsidRPr="005108E4">
        <w:rPr>
          <w:spacing w:val="-26"/>
          <w:sz w:val="24"/>
        </w:rPr>
        <w:t xml:space="preserve"> </w:t>
      </w:r>
      <w:r w:rsidRPr="005108E4">
        <w:rPr>
          <w:sz w:val="24"/>
        </w:rPr>
        <w:t xml:space="preserve">than 21 </w:t>
      </w:r>
      <w:r w:rsidRPr="005108E4">
        <w:rPr>
          <w:spacing w:val="-3"/>
          <w:sz w:val="24"/>
        </w:rPr>
        <w:t xml:space="preserve">years </w:t>
      </w:r>
      <w:r w:rsidRPr="005108E4">
        <w:rPr>
          <w:sz w:val="24"/>
        </w:rPr>
        <w:t>old, as determined by reliable, current audience composition</w:t>
      </w:r>
      <w:r w:rsidRPr="005108E4">
        <w:rPr>
          <w:spacing w:val="-31"/>
          <w:sz w:val="24"/>
        </w:rPr>
        <w:t xml:space="preserve"> </w:t>
      </w:r>
      <w:r w:rsidRPr="005108E4">
        <w:rPr>
          <w:sz w:val="24"/>
        </w:rPr>
        <w:t>data;</w:t>
      </w:r>
    </w:p>
    <w:p w14:paraId="09D80F84" w14:textId="77777777" w:rsidR="00DA2759" w:rsidRPr="005108E4" w:rsidRDefault="009A7511">
      <w:pPr>
        <w:pStyle w:val="ListParagraph"/>
        <w:numPr>
          <w:ilvl w:val="2"/>
          <w:numId w:val="46"/>
        </w:numPr>
        <w:tabs>
          <w:tab w:val="left" w:pos="2432"/>
        </w:tabs>
        <w:spacing w:before="4" w:line="237" w:lineRule="auto"/>
        <w:ind w:right="116" w:firstLine="0"/>
        <w:rPr>
          <w:sz w:val="24"/>
        </w:rPr>
      </w:pPr>
      <w:r w:rsidRPr="005108E4">
        <w:rPr>
          <w:sz w:val="24"/>
        </w:rPr>
        <w:t>An MTC engaging in Brand Name Sponsorship under 935 CMR 501.105(4)(a)2. shall</w:t>
      </w:r>
      <w:r w:rsidRPr="005108E4">
        <w:rPr>
          <w:spacing w:val="-10"/>
          <w:sz w:val="24"/>
        </w:rPr>
        <w:t xml:space="preserve"> </w:t>
      </w:r>
      <w:r w:rsidRPr="005108E4">
        <w:rPr>
          <w:sz w:val="24"/>
        </w:rPr>
        <w:t>retain</w:t>
      </w:r>
      <w:r w:rsidRPr="005108E4">
        <w:rPr>
          <w:spacing w:val="-9"/>
          <w:sz w:val="24"/>
        </w:rPr>
        <w:t xml:space="preserve"> </w:t>
      </w:r>
      <w:r w:rsidRPr="005108E4">
        <w:rPr>
          <w:sz w:val="24"/>
        </w:rPr>
        <w:t>documentation</w:t>
      </w:r>
      <w:r w:rsidRPr="005108E4">
        <w:rPr>
          <w:spacing w:val="-10"/>
          <w:sz w:val="24"/>
        </w:rPr>
        <w:t xml:space="preserve"> </w:t>
      </w:r>
      <w:r w:rsidRPr="005108E4">
        <w:rPr>
          <w:sz w:val="24"/>
        </w:rPr>
        <w:t>of</w:t>
      </w:r>
      <w:r w:rsidRPr="005108E4">
        <w:rPr>
          <w:spacing w:val="-8"/>
          <w:sz w:val="24"/>
        </w:rPr>
        <w:t xml:space="preserve"> </w:t>
      </w:r>
      <w:r w:rsidRPr="005108E4">
        <w:rPr>
          <w:sz w:val="24"/>
        </w:rPr>
        <w:t>reliable,</w:t>
      </w:r>
      <w:r w:rsidRPr="005108E4">
        <w:rPr>
          <w:spacing w:val="-8"/>
          <w:sz w:val="24"/>
        </w:rPr>
        <w:t xml:space="preserve"> </w:t>
      </w:r>
      <w:r w:rsidRPr="005108E4">
        <w:rPr>
          <w:sz w:val="24"/>
        </w:rPr>
        <w:t>reasonable</w:t>
      </w:r>
      <w:r w:rsidRPr="005108E4">
        <w:rPr>
          <w:spacing w:val="-11"/>
          <w:sz w:val="24"/>
        </w:rPr>
        <w:t xml:space="preserve"> </w:t>
      </w:r>
      <w:r w:rsidRPr="005108E4">
        <w:rPr>
          <w:sz w:val="24"/>
        </w:rPr>
        <w:t>audience</w:t>
      </w:r>
      <w:r w:rsidRPr="005108E4">
        <w:rPr>
          <w:spacing w:val="-10"/>
          <w:sz w:val="24"/>
        </w:rPr>
        <w:t xml:space="preserve"> </w:t>
      </w:r>
      <w:r w:rsidRPr="005108E4">
        <w:rPr>
          <w:sz w:val="24"/>
        </w:rPr>
        <w:t>composition</w:t>
      </w:r>
      <w:r w:rsidRPr="005108E4">
        <w:rPr>
          <w:spacing w:val="-9"/>
          <w:sz w:val="24"/>
        </w:rPr>
        <w:t xml:space="preserve"> </w:t>
      </w:r>
      <w:r w:rsidRPr="005108E4">
        <w:rPr>
          <w:sz w:val="24"/>
        </w:rPr>
        <w:t>data</w:t>
      </w:r>
      <w:r w:rsidRPr="005108E4">
        <w:rPr>
          <w:spacing w:val="-11"/>
          <w:sz w:val="24"/>
        </w:rPr>
        <w:t xml:space="preserve"> </w:t>
      </w:r>
      <w:r w:rsidRPr="005108E4">
        <w:rPr>
          <w:sz w:val="24"/>
        </w:rPr>
        <w:t>that</w:t>
      </w:r>
      <w:r w:rsidRPr="005108E4">
        <w:rPr>
          <w:spacing w:val="-9"/>
          <w:sz w:val="24"/>
        </w:rPr>
        <w:t xml:space="preserve"> </w:t>
      </w:r>
      <w:r w:rsidRPr="005108E4">
        <w:rPr>
          <w:sz w:val="24"/>
        </w:rPr>
        <w:t>is</w:t>
      </w:r>
      <w:r w:rsidRPr="005108E4">
        <w:rPr>
          <w:spacing w:val="-10"/>
          <w:sz w:val="24"/>
        </w:rPr>
        <w:t xml:space="preserve"> </w:t>
      </w:r>
      <w:r w:rsidRPr="005108E4">
        <w:rPr>
          <w:sz w:val="24"/>
        </w:rPr>
        <w:t>the basis</w:t>
      </w:r>
      <w:r w:rsidRPr="005108E4">
        <w:rPr>
          <w:spacing w:val="-11"/>
          <w:sz w:val="24"/>
        </w:rPr>
        <w:t xml:space="preserve"> </w:t>
      </w:r>
      <w:r w:rsidRPr="005108E4">
        <w:rPr>
          <w:sz w:val="24"/>
        </w:rPr>
        <w:t>for</w:t>
      </w:r>
      <w:r w:rsidRPr="005108E4">
        <w:rPr>
          <w:spacing w:val="-11"/>
          <w:sz w:val="24"/>
        </w:rPr>
        <w:t xml:space="preserve"> </w:t>
      </w:r>
      <w:r w:rsidRPr="005108E4">
        <w:rPr>
          <w:sz w:val="24"/>
        </w:rPr>
        <w:t>allowing</w:t>
      </w:r>
      <w:r w:rsidRPr="005108E4">
        <w:rPr>
          <w:spacing w:val="-12"/>
          <w:sz w:val="24"/>
        </w:rPr>
        <w:t xml:space="preserve"> </w:t>
      </w:r>
      <w:r w:rsidRPr="005108E4">
        <w:rPr>
          <w:sz w:val="24"/>
        </w:rPr>
        <w:t>any</w:t>
      </w:r>
      <w:r w:rsidRPr="005108E4">
        <w:rPr>
          <w:spacing w:val="-17"/>
          <w:sz w:val="24"/>
        </w:rPr>
        <w:t xml:space="preserve"> </w:t>
      </w:r>
      <w:r w:rsidRPr="005108E4">
        <w:rPr>
          <w:sz w:val="24"/>
        </w:rPr>
        <w:t>such</w:t>
      </w:r>
      <w:r w:rsidRPr="005108E4">
        <w:rPr>
          <w:spacing w:val="-11"/>
          <w:sz w:val="24"/>
        </w:rPr>
        <w:t xml:space="preserve"> </w:t>
      </w:r>
      <w:r w:rsidRPr="005108E4">
        <w:rPr>
          <w:sz w:val="24"/>
        </w:rPr>
        <w:t>advertising</w:t>
      </w:r>
      <w:r w:rsidRPr="005108E4">
        <w:rPr>
          <w:spacing w:val="-12"/>
          <w:sz w:val="24"/>
        </w:rPr>
        <w:t xml:space="preserve"> </w:t>
      </w:r>
      <w:r w:rsidRPr="005108E4">
        <w:rPr>
          <w:sz w:val="24"/>
        </w:rPr>
        <w:t>or</w:t>
      </w:r>
      <w:r w:rsidRPr="005108E4">
        <w:rPr>
          <w:spacing w:val="-11"/>
          <w:sz w:val="24"/>
        </w:rPr>
        <w:t xml:space="preserve"> </w:t>
      </w:r>
      <w:r w:rsidRPr="005108E4">
        <w:rPr>
          <w:sz w:val="24"/>
        </w:rPr>
        <w:t>branding</w:t>
      </w:r>
      <w:r w:rsidRPr="005108E4">
        <w:rPr>
          <w:spacing w:val="-12"/>
          <w:sz w:val="24"/>
        </w:rPr>
        <w:t xml:space="preserve"> </w:t>
      </w:r>
      <w:r w:rsidRPr="005108E4">
        <w:rPr>
          <w:sz w:val="24"/>
        </w:rPr>
        <w:t>for</w:t>
      </w:r>
      <w:r w:rsidRPr="005108E4">
        <w:rPr>
          <w:spacing w:val="-11"/>
          <w:sz w:val="24"/>
        </w:rPr>
        <w:t xml:space="preserve"> </w:t>
      </w:r>
      <w:r w:rsidRPr="005108E4">
        <w:rPr>
          <w:sz w:val="24"/>
        </w:rPr>
        <w:t>a</w:t>
      </w:r>
      <w:r w:rsidRPr="005108E4">
        <w:rPr>
          <w:spacing w:val="-11"/>
          <w:sz w:val="24"/>
        </w:rPr>
        <w:t xml:space="preserve"> </w:t>
      </w:r>
      <w:r w:rsidRPr="005108E4">
        <w:rPr>
          <w:sz w:val="24"/>
        </w:rPr>
        <w:t>period</w:t>
      </w:r>
      <w:r w:rsidRPr="005108E4">
        <w:rPr>
          <w:spacing w:val="-13"/>
          <w:sz w:val="24"/>
        </w:rPr>
        <w:t xml:space="preserve"> </w:t>
      </w:r>
      <w:r w:rsidRPr="005108E4">
        <w:rPr>
          <w:sz w:val="24"/>
        </w:rPr>
        <w:t>of</w:t>
      </w:r>
      <w:r w:rsidRPr="005108E4">
        <w:rPr>
          <w:spacing w:val="-13"/>
          <w:sz w:val="24"/>
        </w:rPr>
        <w:t xml:space="preserve"> </w:t>
      </w:r>
      <w:r w:rsidRPr="005108E4">
        <w:rPr>
          <w:sz w:val="24"/>
        </w:rPr>
        <w:t>one</w:t>
      </w:r>
      <w:r w:rsidRPr="005108E4">
        <w:rPr>
          <w:spacing w:val="-12"/>
          <w:sz w:val="24"/>
        </w:rPr>
        <w:t xml:space="preserve"> </w:t>
      </w:r>
      <w:r w:rsidRPr="005108E4">
        <w:rPr>
          <w:spacing w:val="-3"/>
          <w:sz w:val="24"/>
        </w:rPr>
        <w:t>year,</w:t>
      </w:r>
      <w:r w:rsidRPr="005108E4">
        <w:rPr>
          <w:spacing w:val="-10"/>
          <w:sz w:val="24"/>
        </w:rPr>
        <w:t xml:space="preserve"> </w:t>
      </w:r>
      <w:r w:rsidRPr="005108E4">
        <w:rPr>
          <w:sz w:val="24"/>
        </w:rPr>
        <w:t>or</w:t>
      </w:r>
      <w:r w:rsidRPr="005108E4">
        <w:rPr>
          <w:spacing w:val="-11"/>
          <w:sz w:val="24"/>
        </w:rPr>
        <w:t xml:space="preserve"> </w:t>
      </w:r>
      <w:r w:rsidRPr="005108E4">
        <w:rPr>
          <w:sz w:val="24"/>
        </w:rPr>
        <w:t>longer</w:t>
      </w:r>
      <w:r w:rsidRPr="005108E4">
        <w:rPr>
          <w:spacing w:val="-11"/>
          <w:sz w:val="24"/>
        </w:rPr>
        <w:t xml:space="preserve"> </w:t>
      </w:r>
      <w:r w:rsidRPr="005108E4">
        <w:rPr>
          <w:sz w:val="24"/>
        </w:rPr>
        <w:t>if otherwise required by the Commission, or a court or agency</w:t>
      </w:r>
      <w:r w:rsidRPr="005108E4">
        <w:rPr>
          <w:spacing w:val="-44"/>
          <w:sz w:val="24"/>
        </w:rPr>
        <w:t xml:space="preserve"> </w:t>
      </w:r>
      <w:r w:rsidRPr="005108E4">
        <w:rPr>
          <w:sz w:val="24"/>
        </w:rPr>
        <w:t>with jurisdiction.</w:t>
      </w:r>
    </w:p>
    <w:p w14:paraId="40D7DF85" w14:textId="77777777" w:rsidR="00DA2759" w:rsidRPr="005108E4" w:rsidRDefault="009A7511">
      <w:pPr>
        <w:pStyle w:val="ListParagraph"/>
        <w:numPr>
          <w:ilvl w:val="2"/>
          <w:numId w:val="46"/>
        </w:numPr>
        <w:tabs>
          <w:tab w:val="left" w:pos="2403"/>
        </w:tabs>
        <w:spacing w:before="2" w:line="237" w:lineRule="auto"/>
        <w:ind w:right="110" w:firstLine="0"/>
        <w:rPr>
          <w:sz w:val="24"/>
        </w:rPr>
      </w:pPr>
      <w:r w:rsidRPr="005108E4">
        <w:rPr>
          <w:sz w:val="24"/>
        </w:rPr>
        <w:t>An</w:t>
      </w:r>
      <w:r w:rsidRPr="005108E4">
        <w:rPr>
          <w:spacing w:val="-3"/>
          <w:sz w:val="24"/>
        </w:rPr>
        <w:t xml:space="preserve"> </w:t>
      </w:r>
      <w:r w:rsidRPr="005108E4">
        <w:rPr>
          <w:sz w:val="24"/>
        </w:rPr>
        <w:t>MTC</w:t>
      </w:r>
      <w:r w:rsidRPr="005108E4">
        <w:rPr>
          <w:spacing w:val="-2"/>
          <w:sz w:val="24"/>
        </w:rPr>
        <w:t xml:space="preserve"> </w:t>
      </w:r>
      <w:r w:rsidRPr="005108E4">
        <w:rPr>
          <w:sz w:val="24"/>
        </w:rPr>
        <w:t>may</w:t>
      </w:r>
      <w:r w:rsidRPr="005108E4">
        <w:rPr>
          <w:spacing w:val="-11"/>
          <w:sz w:val="24"/>
        </w:rPr>
        <w:t xml:space="preserve"> </w:t>
      </w:r>
      <w:r w:rsidRPr="005108E4">
        <w:rPr>
          <w:sz w:val="24"/>
        </w:rPr>
        <w:t>display,</w:t>
      </w:r>
      <w:r w:rsidRPr="005108E4">
        <w:rPr>
          <w:spacing w:val="-6"/>
          <w:sz w:val="24"/>
        </w:rPr>
        <w:t xml:space="preserve"> </w:t>
      </w:r>
      <w:r w:rsidRPr="005108E4">
        <w:rPr>
          <w:sz w:val="24"/>
        </w:rPr>
        <w:t>in</w:t>
      </w:r>
      <w:r w:rsidRPr="005108E4">
        <w:rPr>
          <w:spacing w:val="-5"/>
          <w:sz w:val="24"/>
        </w:rPr>
        <w:t xml:space="preserve"> </w:t>
      </w:r>
      <w:r w:rsidRPr="005108E4">
        <w:rPr>
          <w:sz w:val="24"/>
        </w:rPr>
        <w:t>secure,</w:t>
      </w:r>
      <w:r w:rsidRPr="005108E4">
        <w:rPr>
          <w:spacing w:val="-5"/>
          <w:sz w:val="24"/>
        </w:rPr>
        <w:t xml:space="preserve"> </w:t>
      </w:r>
      <w:r w:rsidRPr="005108E4">
        <w:rPr>
          <w:sz w:val="24"/>
        </w:rPr>
        <w:t>locked</w:t>
      </w:r>
      <w:r w:rsidRPr="005108E4">
        <w:rPr>
          <w:spacing w:val="-5"/>
          <w:sz w:val="24"/>
        </w:rPr>
        <w:t xml:space="preserve"> </w:t>
      </w:r>
      <w:r w:rsidRPr="005108E4">
        <w:rPr>
          <w:sz w:val="24"/>
        </w:rPr>
        <w:t>cases,</w:t>
      </w:r>
      <w:r w:rsidRPr="005108E4">
        <w:rPr>
          <w:spacing w:val="-6"/>
          <w:sz w:val="24"/>
        </w:rPr>
        <w:t xml:space="preserve"> </w:t>
      </w:r>
      <w:r w:rsidRPr="005108E4">
        <w:rPr>
          <w:sz w:val="24"/>
        </w:rPr>
        <w:t>samples</w:t>
      </w:r>
      <w:r w:rsidRPr="005108E4">
        <w:rPr>
          <w:spacing w:val="-4"/>
          <w:sz w:val="24"/>
        </w:rPr>
        <w:t xml:space="preserve"> </w:t>
      </w:r>
      <w:r w:rsidRPr="005108E4">
        <w:rPr>
          <w:sz w:val="24"/>
        </w:rPr>
        <w:t>of</w:t>
      </w:r>
      <w:r w:rsidRPr="005108E4">
        <w:rPr>
          <w:spacing w:val="-5"/>
          <w:sz w:val="24"/>
        </w:rPr>
        <w:t xml:space="preserve"> </w:t>
      </w:r>
      <w:r w:rsidRPr="005108E4">
        <w:rPr>
          <w:sz w:val="24"/>
        </w:rPr>
        <w:t>each</w:t>
      </w:r>
      <w:r w:rsidRPr="005108E4">
        <w:rPr>
          <w:spacing w:val="-6"/>
          <w:sz w:val="24"/>
        </w:rPr>
        <w:t xml:space="preserve"> </w:t>
      </w:r>
      <w:r w:rsidRPr="005108E4">
        <w:rPr>
          <w:sz w:val="24"/>
        </w:rPr>
        <w:t>product</w:t>
      </w:r>
      <w:r w:rsidRPr="005108E4">
        <w:rPr>
          <w:spacing w:val="-4"/>
          <w:sz w:val="24"/>
        </w:rPr>
        <w:t xml:space="preserve"> </w:t>
      </w:r>
      <w:r w:rsidRPr="005108E4">
        <w:rPr>
          <w:sz w:val="24"/>
        </w:rPr>
        <w:t>offered</w:t>
      </w:r>
      <w:r w:rsidRPr="005108E4">
        <w:rPr>
          <w:spacing w:val="-5"/>
          <w:sz w:val="24"/>
        </w:rPr>
        <w:t xml:space="preserve"> </w:t>
      </w:r>
      <w:r w:rsidRPr="005108E4">
        <w:rPr>
          <w:sz w:val="24"/>
        </w:rPr>
        <w:t>for sale and subject to the requirements of 935 CMR 501.110 for Marijuana Treatment Centers. These display cases may be transparent. An authorized MTC Agent may remove</w:t>
      </w:r>
      <w:r w:rsidRPr="005108E4">
        <w:rPr>
          <w:spacing w:val="-18"/>
          <w:sz w:val="24"/>
        </w:rPr>
        <w:t xml:space="preserve"> </w:t>
      </w:r>
      <w:r w:rsidRPr="005108E4">
        <w:rPr>
          <w:sz w:val="24"/>
        </w:rPr>
        <w:t>a</w:t>
      </w:r>
      <w:r w:rsidRPr="005108E4">
        <w:rPr>
          <w:spacing w:val="-17"/>
          <w:sz w:val="24"/>
        </w:rPr>
        <w:t xml:space="preserve"> </w:t>
      </w:r>
      <w:r w:rsidRPr="005108E4">
        <w:rPr>
          <w:sz w:val="24"/>
        </w:rPr>
        <w:t>sample</w:t>
      </w:r>
      <w:r w:rsidRPr="005108E4">
        <w:rPr>
          <w:spacing w:val="-17"/>
          <w:sz w:val="24"/>
        </w:rPr>
        <w:t xml:space="preserve"> </w:t>
      </w:r>
      <w:r w:rsidRPr="005108E4">
        <w:rPr>
          <w:sz w:val="24"/>
        </w:rPr>
        <w:t>of</w:t>
      </w:r>
      <w:r w:rsidRPr="005108E4">
        <w:rPr>
          <w:spacing w:val="-17"/>
          <w:sz w:val="24"/>
        </w:rPr>
        <w:t xml:space="preserve"> </w:t>
      </w:r>
      <w:r w:rsidRPr="005108E4">
        <w:rPr>
          <w:sz w:val="24"/>
        </w:rPr>
        <w:t>Marijuana</w:t>
      </w:r>
      <w:r w:rsidRPr="005108E4">
        <w:rPr>
          <w:spacing w:val="-17"/>
          <w:sz w:val="24"/>
        </w:rPr>
        <w:t xml:space="preserve"> </w:t>
      </w:r>
      <w:r w:rsidRPr="005108E4">
        <w:rPr>
          <w:sz w:val="24"/>
        </w:rPr>
        <w:t>from</w:t>
      </w:r>
      <w:r w:rsidRPr="005108E4">
        <w:rPr>
          <w:spacing w:val="-15"/>
          <w:sz w:val="24"/>
        </w:rPr>
        <w:t xml:space="preserve"> </w:t>
      </w:r>
      <w:r w:rsidRPr="005108E4">
        <w:rPr>
          <w:sz w:val="24"/>
        </w:rPr>
        <w:t>the</w:t>
      </w:r>
      <w:r w:rsidRPr="005108E4">
        <w:rPr>
          <w:spacing w:val="-15"/>
          <w:sz w:val="24"/>
        </w:rPr>
        <w:t xml:space="preserve"> </w:t>
      </w:r>
      <w:r w:rsidRPr="005108E4">
        <w:rPr>
          <w:sz w:val="24"/>
        </w:rPr>
        <w:t>case</w:t>
      </w:r>
      <w:r w:rsidRPr="005108E4">
        <w:rPr>
          <w:spacing w:val="-14"/>
          <w:sz w:val="24"/>
        </w:rPr>
        <w:t xml:space="preserve"> </w:t>
      </w:r>
      <w:r w:rsidRPr="005108E4">
        <w:rPr>
          <w:sz w:val="24"/>
        </w:rPr>
        <w:t>and</w:t>
      </w:r>
      <w:r w:rsidRPr="005108E4">
        <w:rPr>
          <w:spacing w:val="-14"/>
          <w:sz w:val="24"/>
        </w:rPr>
        <w:t xml:space="preserve"> </w:t>
      </w:r>
      <w:r w:rsidRPr="005108E4">
        <w:rPr>
          <w:sz w:val="24"/>
        </w:rPr>
        <w:t>provide</w:t>
      </w:r>
      <w:r w:rsidRPr="005108E4">
        <w:rPr>
          <w:spacing w:val="-14"/>
          <w:sz w:val="24"/>
        </w:rPr>
        <w:t xml:space="preserve"> </w:t>
      </w:r>
      <w:r w:rsidRPr="005108E4">
        <w:rPr>
          <w:sz w:val="24"/>
        </w:rPr>
        <w:t>it</w:t>
      </w:r>
      <w:r w:rsidRPr="005108E4">
        <w:rPr>
          <w:spacing w:val="-14"/>
          <w:sz w:val="24"/>
        </w:rPr>
        <w:t xml:space="preserve"> </w:t>
      </w:r>
      <w:r w:rsidRPr="005108E4">
        <w:rPr>
          <w:sz w:val="24"/>
        </w:rPr>
        <w:t>to</w:t>
      </w:r>
      <w:r w:rsidRPr="005108E4">
        <w:rPr>
          <w:spacing w:val="-13"/>
          <w:sz w:val="24"/>
        </w:rPr>
        <w:t xml:space="preserve"> </w:t>
      </w:r>
      <w:r w:rsidRPr="005108E4">
        <w:rPr>
          <w:sz w:val="24"/>
        </w:rPr>
        <w:t>the</w:t>
      </w:r>
      <w:r w:rsidRPr="005108E4">
        <w:rPr>
          <w:spacing w:val="-17"/>
          <w:sz w:val="24"/>
        </w:rPr>
        <w:t xml:space="preserve"> </w:t>
      </w:r>
      <w:r w:rsidRPr="005108E4">
        <w:rPr>
          <w:sz w:val="24"/>
        </w:rPr>
        <w:t>Registered</w:t>
      </w:r>
      <w:r w:rsidRPr="005108E4">
        <w:rPr>
          <w:spacing w:val="-17"/>
          <w:sz w:val="24"/>
        </w:rPr>
        <w:t xml:space="preserve"> </w:t>
      </w:r>
      <w:r w:rsidRPr="005108E4">
        <w:rPr>
          <w:sz w:val="24"/>
        </w:rPr>
        <w:t>Qualifying Patient</w:t>
      </w:r>
      <w:r w:rsidRPr="005108E4">
        <w:rPr>
          <w:spacing w:val="-3"/>
          <w:sz w:val="24"/>
        </w:rPr>
        <w:t xml:space="preserve"> </w:t>
      </w:r>
      <w:r w:rsidRPr="005108E4">
        <w:rPr>
          <w:sz w:val="24"/>
        </w:rPr>
        <w:t>for</w:t>
      </w:r>
      <w:r w:rsidRPr="005108E4">
        <w:rPr>
          <w:spacing w:val="-4"/>
          <w:sz w:val="24"/>
        </w:rPr>
        <w:t xml:space="preserve"> </w:t>
      </w:r>
      <w:r w:rsidRPr="005108E4">
        <w:rPr>
          <w:sz w:val="24"/>
        </w:rPr>
        <w:t>inspection,</w:t>
      </w:r>
      <w:r w:rsidRPr="005108E4">
        <w:rPr>
          <w:spacing w:val="-6"/>
          <w:sz w:val="24"/>
        </w:rPr>
        <w:t xml:space="preserve"> </w:t>
      </w:r>
      <w:r w:rsidRPr="005108E4">
        <w:rPr>
          <w:sz w:val="24"/>
        </w:rPr>
        <w:t>provided</w:t>
      </w:r>
      <w:r w:rsidRPr="005108E4">
        <w:rPr>
          <w:spacing w:val="-6"/>
          <w:sz w:val="24"/>
        </w:rPr>
        <w:t xml:space="preserve"> </w:t>
      </w:r>
      <w:r w:rsidRPr="005108E4">
        <w:rPr>
          <w:sz w:val="24"/>
        </w:rPr>
        <w:t>the</w:t>
      </w:r>
      <w:r w:rsidRPr="005108E4">
        <w:rPr>
          <w:spacing w:val="-6"/>
          <w:sz w:val="24"/>
        </w:rPr>
        <w:t xml:space="preserve"> </w:t>
      </w:r>
      <w:r w:rsidRPr="005108E4">
        <w:rPr>
          <w:sz w:val="24"/>
        </w:rPr>
        <w:t>Registered</w:t>
      </w:r>
      <w:r w:rsidRPr="005108E4">
        <w:rPr>
          <w:spacing w:val="-6"/>
          <w:sz w:val="24"/>
        </w:rPr>
        <w:t xml:space="preserve"> </w:t>
      </w:r>
      <w:r w:rsidRPr="005108E4">
        <w:rPr>
          <w:sz w:val="24"/>
        </w:rPr>
        <w:t>Qualifying</w:t>
      </w:r>
      <w:r w:rsidRPr="005108E4">
        <w:rPr>
          <w:spacing w:val="-7"/>
          <w:sz w:val="24"/>
        </w:rPr>
        <w:t xml:space="preserve"> </w:t>
      </w:r>
      <w:r w:rsidRPr="005108E4">
        <w:rPr>
          <w:sz w:val="24"/>
        </w:rPr>
        <w:t>Patient</w:t>
      </w:r>
      <w:r w:rsidRPr="005108E4">
        <w:rPr>
          <w:spacing w:val="-5"/>
          <w:sz w:val="24"/>
        </w:rPr>
        <w:t xml:space="preserve"> </w:t>
      </w:r>
      <w:r w:rsidRPr="005108E4">
        <w:rPr>
          <w:sz w:val="24"/>
        </w:rPr>
        <w:t>may</w:t>
      </w:r>
      <w:r w:rsidRPr="005108E4">
        <w:rPr>
          <w:spacing w:val="-12"/>
          <w:sz w:val="24"/>
        </w:rPr>
        <w:t xml:space="preserve"> </w:t>
      </w:r>
      <w:r w:rsidRPr="005108E4">
        <w:rPr>
          <w:sz w:val="24"/>
        </w:rPr>
        <w:t>not</w:t>
      </w:r>
      <w:r w:rsidRPr="005108E4">
        <w:rPr>
          <w:spacing w:val="-5"/>
          <w:sz w:val="24"/>
        </w:rPr>
        <w:t xml:space="preserve"> </w:t>
      </w:r>
      <w:r w:rsidRPr="005108E4">
        <w:rPr>
          <w:sz w:val="24"/>
        </w:rPr>
        <w:t>consume</w:t>
      </w:r>
      <w:r w:rsidRPr="005108E4">
        <w:rPr>
          <w:spacing w:val="-7"/>
          <w:sz w:val="24"/>
        </w:rPr>
        <w:t xml:space="preserve"> </w:t>
      </w:r>
      <w:r w:rsidRPr="005108E4">
        <w:rPr>
          <w:sz w:val="24"/>
        </w:rPr>
        <w:t>or otherwise use the sample, unless otherwise authorized in 935 CMR</w:t>
      </w:r>
      <w:r w:rsidRPr="005108E4">
        <w:rPr>
          <w:spacing w:val="-25"/>
          <w:sz w:val="24"/>
        </w:rPr>
        <w:t xml:space="preserve"> </w:t>
      </w:r>
      <w:r w:rsidRPr="005108E4">
        <w:rPr>
          <w:sz w:val="24"/>
        </w:rPr>
        <w:t>501.000.</w:t>
      </w:r>
    </w:p>
    <w:p w14:paraId="4A7BC24D" w14:textId="77777777" w:rsidR="00C811B2" w:rsidRPr="005108E4" w:rsidRDefault="009A7511">
      <w:pPr>
        <w:pStyle w:val="ListParagraph"/>
        <w:numPr>
          <w:ilvl w:val="2"/>
          <w:numId w:val="46"/>
        </w:numPr>
        <w:tabs>
          <w:tab w:val="left" w:pos="2396"/>
        </w:tabs>
        <w:spacing w:before="2" w:line="237" w:lineRule="auto"/>
        <w:ind w:right="116" w:firstLine="0"/>
        <w:rPr>
          <w:sz w:val="24"/>
        </w:rPr>
      </w:pPr>
      <w:r w:rsidRPr="005108E4">
        <w:rPr>
          <w:sz w:val="24"/>
        </w:rPr>
        <w:t>The</w:t>
      </w:r>
      <w:r w:rsidRPr="005108E4">
        <w:rPr>
          <w:spacing w:val="-5"/>
          <w:sz w:val="24"/>
        </w:rPr>
        <w:t xml:space="preserve"> </w:t>
      </w:r>
      <w:r w:rsidRPr="005108E4">
        <w:rPr>
          <w:sz w:val="24"/>
        </w:rPr>
        <w:t>MTC</w:t>
      </w:r>
      <w:r w:rsidRPr="005108E4">
        <w:rPr>
          <w:spacing w:val="-5"/>
          <w:sz w:val="24"/>
        </w:rPr>
        <w:t xml:space="preserve"> </w:t>
      </w:r>
      <w:r w:rsidRPr="005108E4">
        <w:rPr>
          <w:sz w:val="24"/>
        </w:rPr>
        <w:t>may</w:t>
      </w:r>
      <w:r w:rsidRPr="005108E4">
        <w:rPr>
          <w:spacing w:val="-12"/>
          <w:sz w:val="24"/>
        </w:rPr>
        <w:t xml:space="preserve"> </w:t>
      </w:r>
      <w:r w:rsidRPr="005108E4">
        <w:rPr>
          <w:sz w:val="24"/>
        </w:rPr>
        <w:t>post</w:t>
      </w:r>
      <w:r w:rsidRPr="005108E4">
        <w:rPr>
          <w:spacing w:val="-3"/>
          <w:sz w:val="24"/>
        </w:rPr>
        <w:t xml:space="preserve"> </w:t>
      </w:r>
      <w:r w:rsidRPr="005108E4">
        <w:rPr>
          <w:sz w:val="24"/>
        </w:rPr>
        <w:t>prices</w:t>
      </w:r>
      <w:r w:rsidRPr="005108E4">
        <w:rPr>
          <w:spacing w:val="-3"/>
          <w:sz w:val="24"/>
        </w:rPr>
        <w:t xml:space="preserve"> </w:t>
      </w:r>
      <w:r w:rsidRPr="005108E4">
        <w:rPr>
          <w:sz w:val="24"/>
        </w:rPr>
        <w:t>in</w:t>
      </w:r>
      <w:r w:rsidRPr="005108E4">
        <w:rPr>
          <w:spacing w:val="-4"/>
          <w:sz w:val="24"/>
        </w:rPr>
        <w:t xml:space="preserve"> </w:t>
      </w:r>
      <w:r w:rsidRPr="005108E4">
        <w:rPr>
          <w:sz w:val="24"/>
        </w:rPr>
        <w:t>the</w:t>
      </w:r>
      <w:r w:rsidRPr="005108E4">
        <w:rPr>
          <w:spacing w:val="-5"/>
          <w:sz w:val="24"/>
        </w:rPr>
        <w:t xml:space="preserve"> </w:t>
      </w:r>
      <w:r w:rsidRPr="005108E4">
        <w:rPr>
          <w:sz w:val="24"/>
        </w:rPr>
        <w:t>store</w:t>
      </w:r>
      <w:r w:rsidRPr="005108E4">
        <w:rPr>
          <w:spacing w:val="-4"/>
          <w:sz w:val="24"/>
        </w:rPr>
        <w:t xml:space="preserve"> </w:t>
      </w:r>
      <w:r w:rsidRPr="005108E4">
        <w:rPr>
          <w:sz w:val="24"/>
        </w:rPr>
        <w:t>and</w:t>
      </w:r>
      <w:r w:rsidRPr="005108E4">
        <w:rPr>
          <w:spacing w:val="-4"/>
          <w:sz w:val="24"/>
        </w:rPr>
        <w:t xml:space="preserve"> </w:t>
      </w:r>
      <w:r w:rsidRPr="005108E4">
        <w:rPr>
          <w:sz w:val="24"/>
        </w:rPr>
        <w:t>may</w:t>
      </w:r>
      <w:r w:rsidRPr="005108E4">
        <w:rPr>
          <w:spacing w:val="-11"/>
          <w:sz w:val="24"/>
        </w:rPr>
        <w:t xml:space="preserve"> </w:t>
      </w:r>
      <w:r w:rsidRPr="005108E4">
        <w:rPr>
          <w:sz w:val="24"/>
        </w:rPr>
        <w:t>respond</w:t>
      </w:r>
      <w:r w:rsidRPr="005108E4">
        <w:rPr>
          <w:spacing w:val="-3"/>
          <w:sz w:val="24"/>
        </w:rPr>
        <w:t xml:space="preserve"> </w:t>
      </w:r>
      <w:r w:rsidRPr="005108E4">
        <w:rPr>
          <w:sz w:val="24"/>
        </w:rPr>
        <w:t>to</w:t>
      </w:r>
      <w:r w:rsidRPr="005108E4">
        <w:rPr>
          <w:spacing w:val="-4"/>
          <w:sz w:val="24"/>
        </w:rPr>
        <w:t xml:space="preserve"> </w:t>
      </w:r>
      <w:r w:rsidRPr="005108E4">
        <w:rPr>
          <w:sz w:val="24"/>
        </w:rPr>
        <w:t>questions</w:t>
      </w:r>
      <w:r w:rsidRPr="005108E4">
        <w:rPr>
          <w:spacing w:val="-3"/>
          <w:sz w:val="24"/>
        </w:rPr>
        <w:t xml:space="preserve"> </w:t>
      </w:r>
      <w:r w:rsidRPr="005108E4">
        <w:rPr>
          <w:sz w:val="24"/>
        </w:rPr>
        <w:t>about</w:t>
      </w:r>
      <w:r w:rsidRPr="005108E4">
        <w:rPr>
          <w:spacing w:val="-3"/>
          <w:sz w:val="24"/>
        </w:rPr>
        <w:t xml:space="preserve"> </w:t>
      </w:r>
      <w:r w:rsidRPr="005108E4">
        <w:rPr>
          <w:sz w:val="24"/>
        </w:rPr>
        <w:t>pricing. The</w:t>
      </w:r>
      <w:r w:rsidRPr="005108E4">
        <w:rPr>
          <w:spacing w:val="-21"/>
          <w:sz w:val="24"/>
        </w:rPr>
        <w:t xml:space="preserve"> </w:t>
      </w:r>
      <w:r w:rsidRPr="005108E4">
        <w:rPr>
          <w:sz w:val="24"/>
        </w:rPr>
        <w:t>MTC</w:t>
      </w:r>
      <w:r w:rsidRPr="005108E4">
        <w:rPr>
          <w:spacing w:val="-20"/>
          <w:sz w:val="24"/>
        </w:rPr>
        <w:t xml:space="preserve"> </w:t>
      </w:r>
      <w:r w:rsidRPr="005108E4">
        <w:rPr>
          <w:sz w:val="24"/>
        </w:rPr>
        <w:t>shall</w:t>
      </w:r>
      <w:r w:rsidRPr="005108E4">
        <w:rPr>
          <w:spacing w:val="-19"/>
          <w:sz w:val="24"/>
        </w:rPr>
        <w:t xml:space="preserve"> </w:t>
      </w:r>
      <w:r w:rsidRPr="005108E4">
        <w:rPr>
          <w:sz w:val="24"/>
        </w:rPr>
        <w:t>provide</w:t>
      </w:r>
      <w:r w:rsidRPr="005108E4">
        <w:rPr>
          <w:spacing w:val="-21"/>
          <w:sz w:val="24"/>
        </w:rPr>
        <w:t xml:space="preserve"> </w:t>
      </w:r>
      <w:r w:rsidRPr="005108E4">
        <w:rPr>
          <w:sz w:val="24"/>
        </w:rPr>
        <w:t>a</w:t>
      </w:r>
      <w:r w:rsidRPr="005108E4">
        <w:rPr>
          <w:spacing w:val="-21"/>
          <w:sz w:val="24"/>
        </w:rPr>
        <w:t xml:space="preserve"> </w:t>
      </w:r>
      <w:r w:rsidRPr="005108E4">
        <w:rPr>
          <w:sz w:val="24"/>
        </w:rPr>
        <w:t>catalogue</w:t>
      </w:r>
      <w:r w:rsidRPr="005108E4">
        <w:rPr>
          <w:spacing w:val="-20"/>
          <w:sz w:val="24"/>
        </w:rPr>
        <w:t xml:space="preserve"> </w:t>
      </w:r>
      <w:r w:rsidRPr="005108E4">
        <w:rPr>
          <w:sz w:val="24"/>
        </w:rPr>
        <w:t>or</w:t>
      </w:r>
      <w:r w:rsidRPr="005108E4">
        <w:rPr>
          <w:spacing w:val="-21"/>
          <w:sz w:val="24"/>
        </w:rPr>
        <w:t xml:space="preserve"> </w:t>
      </w:r>
      <w:r w:rsidRPr="005108E4">
        <w:rPr>
          <w:sz w:val="24"/>
        </w:rPr>
        <w:t>a</w:t>
      </w:r>
      <w:r w:rsidRPr="005108E4">
        <w:rPr>
          <w:spacing w:val="-21"/>
          <w:sz w:val="24"/>
        </w:rPr>
        <w:t xml:space="preserve"> </w:t>
      </w:r>
      <w:r w:rsidRPr="005108E4">
        <w:rPr>
          <w:sz w:val="24"/>
        </w:rPr>
        <w:t>printed</w:t>
      </w:r>
      <w:r w:rsidRPr="005108E4">
        <w:rPr>
          <w:spacing w:val="-19"/>
          <w:sz w:val="24"/>
        </w:rPr>
        <w:t xml:space="preserve"> </w:t>
      </w:r>
      <w:r w:rsidRPr="005108E4">
        <w:rPr>
          <w:sz w:val="24"/>
        </w:rPr>
        <w:t>list</w:t>
      </w:r>
      <w:r w:rsidRPr="005108E4">
        <w:rPr>
          <w:spacing w:val="-20"/>
          <w:sz w:val="24"/>
        </w:rPr>
        <w:t xml:space="preserve"> </w:t>
      </w:r>
      <w:r w:rsidRPr="005108E4">
        <w:rPr>
          <w:sz w:val="24"/>
        </w:rPr>
        <w:t>of</w:t>
      </w:r>
      <w:r w:rsidRPr="005108E4">
        <w:rPr>
          <w:spacing w:val="-21"/>
          <w:sz w:val="24"/>
        </w:rPr>
        <w:t xml:space="preserve"> </w:t>
      </w:r>
      <w:r w:rsidRPr="005108E4">
        <w:rPr>
          <w:sz w:val="24"/>
        </w:rPr>
        <w:t>the</w:t>
      </w:r>
      <w:r w:rsidRPr="005108E4">
        <w:rPr>
          <w:spacing w:val="-20"/>
          <w:sz w:val="24"/>
        </w:rPr>
        <w:t xml:space="preserve"> </w:t>
      </w:r>
      <w:r w:rsidRPr="005108E4">
        <w:rPr>
          <w:sz w:val="24"/>
        </w:rPr>
        <w:t>prices</w:t>
      </w:r>
      <w:r w:rsidRPr="005108E4">
        <w:rPr>
          <w:spacing w:val="-23"/>
          <w:sz w:val="24"/>
        </w:rPr>
        <w:t xml:space="preserve"> </w:t>
      </w:r>
      <w:r w:rsidRPr="005108E4">
        <w:rPr>
          <w:sz w:val="24"/>
        </w:rPr>
        <w:t>and</w:t>
      </w:r>
      <w:r w:rsidRPr="005108E4">
        <w:rPr>
          <w:spacing w:val="-19"/>
          <w:sz w:val="24"/>
        </w:rPr>
        <w:t xml:space="preserve"> </w:t>
      </w:r>
      <w:r w:rsidRPr="005108E4">
        <w:rPr>
          <w:sz w:val="24"/>
        </w:rPr>
        <w:t>strains</w:t>
      </w:r>
      <w:r w:rsidRPr="005108E4">
        <w:rPr>
          <w:spacing w:val="-20"/>
          <w:sz w:val="24"/>
        </w:rPr>
        <w:t xml:space="preserve"> </w:t>
      </w:r>
      <w:r w:rsidRPr="005108E4">
        <w:rPr>
          <w:sz w:val="24"/>
        </w:rPr>
        <w:t>of</w:t>
      </w:r>
      <w:r w:rsidRPr="005108E4">
        <w:rPr>
          <w:spacing w:val="-21"/>
          <w:sz w:val="24"/>
        </w:rPr>
        <w:t xml:space="preserve"> </w:t>
      </w:r>
      <w:r w:rsidRPr="005108E4">
        <w:rPr>
          <w:sz w:val="24"/>
        </w:rPr>
        <w:t>Marijuana available</w:t>
      </w:r>
      <w:r w:rsidRPr="005108E4">
        <w:rPr>
          <w:spacing w:val="-22"/>
          <w:sz w:val="24"/>
        </w:rPr>
        <w:t xml:space="preserve"> </w:t>
      </w:r>
      <w:r w:rsidRPr="005108E4">
        <w:rPr>
          <w:sz w:val="24"/>
        </w:rPr>
        <w:t>at</w:t>
      </w:r>
      <w:r w:rsidRPr="005108E4">
        <w:rPr>
          <w:spacing w:val="-21"/>
          <w:sz w:val="24"/>
        </w:rPr>
        <w:t xml:space="preserve"> </w:t>
      </w:r>
      <w:r w:rsidRPr="005108E4">
        <w:rPr>
          <w:sz w:val="24"/>
        </w:rPr>
        <w:t>the</w:t>
      </w:r>
      <w:r w:rsidRPr="005108E4">
        <w:rPr>
          <w:spacing w:val="-20"/>
          <w:sz w:val="24"/>
        </w:rPr>
        <w:t xml:space="preserve"> </w:t>
      </w:r>
      <w:r w:rsidRPr="005108E4">
        <w:rPr>
          <w:sz w:val="24"/>
        </w:rPr>
        <w:t>MTC</w:t>
      </w:r>
      <w:r w:rsidRPr="005108E4">
        <w:rPr>
          <w:spacing w:val="-18"/>
          <w:sz w:val="24"/>
        </w:rPr>
        <w:t xml:space="preserve"> </w:t>
      </w:r>
      <w:r w:rsidRPr="005108E4">
        <w:rPr>
          <w:sz w:val="24"/>
        </w:rPr>
        <w:t>to</w:t>
      </w:r>
      <w:r w:rsidRPr="005108E4">
        <w:rPr>
          <w:spacing w:val="-19"/>
          <w:sz w:val="24"/>
        </w:rPr>
        <w:t xml:space="preserve"> </w:t>
      </w:r>
      <w:r w:rsidRPr="005108E4">
        <w:rPr>
          <w:sz w:val="24"/>
        </w:rPr>
        <w:t>Registered</w:t>
      </w:r>
      <w:r w:rsidRPr="005108E4">
        <w:rPr>
          <w:spacing w:val="-20"/>
          <w:sz w:val="24"/>
        </w:rPr>
        <w:t xml:space="preserve"> </w:t>
      </w:r>
      <w:r w:rsidRPr="005108E4">
        <w:rPr>
          <w:sz w:val="24"/>
        </w:rPr>
        <w:t>Qualifying</w:t>
      </w:r>
      <w:r w:rsidRPr="005108E4">
        <w:rPr>
          <w:spacing w:val="-20"/>
          <w:sz w:val="24"/>
        </w:rPr>
        <w:t xml:space="preserve"> </w:t>
      </w:r>
      <w:r w:rsidRPr="005108E4">
        <w:rPr>
          <w:sz w:val="24"/>
        </w:rPr>
        <w:t>Patients</w:t>
      </w:r>
      <w:r w:rsidRPr="005108E4">
        <w:rPr>
          <w:spacing w:val="-20"/>
          <w:sz w:val="24"/>
        </w:rPr>
        <w:t xml:space="preserve"> </w:t>
      </w:r>
      <w:r w:rsidRPr="005108E4">
        <w:rPr>
          <w:sz w:val="24"/>
        </w:rPr>
        <w:t>and</w:t>
      </w:r>
      <w:r w:rsidRPr="005108E4">
        <w:rPr>
          <w:spacing w:val="-19"/>
          <w:sz w:val="24"/>
        </w:rPr>
        <w:t xml:space="preserve"> </w:t>
      </w:r>
      <w:r w:rsidRPr="005108E4">
        <w:rPr>
          <w:sz w:val="24"/>
        </w:rPr>
        <w:t>may</w:t>
      </w:r>
      <w:r w:rsidRPr="005108E4">
        <w:rPr>
          <w:spacing w:val="-25"/>
          <w:sz w:val="24"/>
        </w:rPr>
        <w:t xml:space="preserve"> </w:t>
      </w:r>
      <w:r w:rsidRPr="005108E4">
        <w:rPr>
          <w:sz w:val="24"/>
        </w:rPr>
        <w:t>post</w:t>
      </w:r>
      <w:r w:rsidRPr="005108E4">
        <w:rPr>
          <w:spacing w:val="-18"/>
          <w:sz w:val="24"/>
        </w:rPr>
        <w:t xml:space="preserve"> </w:t>
      </w:r>
      <w:r w:rsidRPr="005108E4">
        <w:rPr>
          <w:sz w:val="24"/>
        </w:rPr>
        <w:t>the</w:t>
      </w:r>
      <w:r w:rsidRPr="005108E4">
        <w:rPr>
          <w:spacing w:val="-22"/>
          <w:sz w:val="24"/>
        </w:rPr>
        <w:t xml:space="preserve"> </w:t>
      </w:r>
      <w:r w:rsidRPr="005108E4">
        <w:rPr>
          <w:sz w:val="24"/>
        </w:rPr>
        <w:t>same</w:t>
      </w:r>
      <w:r w:rsidRPr="005108E4">
        <w:rPr>
          <w:spacing w:val="-22"/>
          <w:sz w:val="24"/>
        </w:rPr>
        <w:t xml:space="preserve"> </w:t>
      </w:r>
      <w:r w:rsidRPr="005108E4">
        <w:rPr>
          <w:sz w:val="24"/>
        </w:rPr>
        <w:t>catalogue or printed list on its website and in the retail</w:t>
      </w:r>
      <w:r w:rsidRPr="005108E4">
        <w:rPr>
          <w:spacing w:val="-12"/>
          <w:sz w:val="24"/>
        </w:rPr>
        <w:t xml:space="preserve"> </w:t>
      </w:r>
      <w:r w:rsidRPr="005108E4">
        <w:rPr>
          <w:sz w:val="24"/>
        </w:rPr>
        <w:t>store.</w:t>
      </w:r>
      <w:r w:rsidR="009A5AD3" w:rsidRPr="005108E4">
        <w:rPr>
          <w:sz w:val="24"/>
        </w:rPr>
        <w:t xml:space="preserve"> </w:t>
      </w:r>
    </w:p>
    <w:p w14:paraId="34A6BD5F" w14:textId="27282763" w:rsidR="00DA2759" w:rsidRPr="005108E4" w:rsidRDefault="00C811B2">
      <w:pPr>
        <w:pStyle w:val="ListParagraph"/>
        <w:numPr>
          <w:ilvl w:val="2"/>
          <w:numId w:val="46"/>
        </w:numPr>
        <w:tabs>
          <w:tab w:val="left" w:pos="2396"/>
        </w:tabs>
        <w:spacing w:before="2" w:line="237" w:lineRule="auto"/>
        <w:ind w:right="116" w:firstLine="0"/>
        <w:rPr>
          <w:sz w:val="24"/>
        </w:rPr>
      </w:pPr>
      <w:r w:rsidRPr="00E077D0">
        <w:rPr>
          <w:sz w:val="24"/>
          <w:szCs w:val="24"/>
        </w:rPr>
        <w:t>An MTC may engage in reasonable advertising practices that are not otherwise prohibited</w:t>
      </w:r>
      <w:r w:rsidRPr="00E077D0">
        <w:rPr>
          <w:spacing w:val="-5"/>
          <w:sz w:val="24"/>
          <w:szCs w:val="24"/>
        </w:rPr>
        <w:t xml:space="preserve"> </w:t>
      </w:r>
      <w:r w:rsidRPr="00E077D0">
        <w:rPr>
          <w:sz w:val="24"/>
          <w:szCs w:val="24"/>
        </w:rPr>
        <w:t>in</w:t>
      </w:r>
      <w:r w:rsidRPr="00E077D0">
        <w:rPr>
          <w:spacing w:val="-4"/>
          <w:sz w:val="24"/>
          <w:szCs w:val="24"/>
        </w:rPr>
        <w:t xml:space="preserve"> </w:t>
      </w:r>
      <w:r w:rsidRPr="00E077D0">
        <w:rPr>
          <w:sz w:val="24"/>
          <w:szCs w:val="24"/>
        </w:rPr>
        <w:t>935</w:t>
      </w:r>
      <w:r w:rsidRPr="00E077D0">
        <w:rPr>
          <w:spacing w:val="-5"/>
          <w:sz w:val="24"/>
          <w:szCs w:val="24"/>
        </w:rPr>
        <w:t xml:space="preserve"> </w:t>
      </w:r>
      <w:r w:rsidRPr="00E077D0">
        <w:rPr>
          <w:sz w:val="24"/>
          <w:szCs w:val="24"/>
        </w:rPr>
        <w:t>CMR</w:t>
      </w:r>
      <w:r w:rsidRPr="00E077D0">
        <w:rPr>
          <w:spacing w:val="-4"/>
          <w:sz w:val="24"/>
          <w:szCs w:val="24"/>
        </w:rPr>
        <w:t xml:space="preserve"> </w:t>
      </w:r>
      <w:r w:rsidRPr="00E077D0">
        <w:rPr>
          <w:sz w:val="24"/>
          <w:szCs w:val="24"/>
        </w:rPr>
        <w:t>501.105(4)(b)</w:t>
      </w:r>
      <w:r w:rsidRPr="00E077D0">
        <w:rPr>
          <w:spacing w:val="-4"/>
          <w:sz w:val="24"/>
          <w:szCs w:val="24"/>
        </w:rPr>
        <w:t xml:space="preserve"> </w:t>
      </w:r>
      <w:r w:rsidRPr="00E077D0">
        <w:rPr>
          <w:sz w:val="24"/>
          <w:szCs w:val="24"/>
        </w:rPr>
        <w:t>that</w:t>
      </w:r>
      <w:r w:rsidRPr="00E077D0">
        <w:rPr>
          <w:spacing w:val="-4"/>
          <w:sz w:val="24"/>
          <w:szCs w:val="24"/>
        </w:rPr>
        <w:t xml:space="preserve"> </w:t>
      </w:r>
      <w:r w:rsidRPr="00E077D0">
        <w:rPr>
          <w:sz w:val="24"/>
          <w:szCs w:val="24"/>
        </w:rPr>
        <w:t>do</w:t>
      </w:r>
      <w:r w:rsidRPr="00E077D0">
        <w:rPr>
          <w:spacing w:val="-4"/>
          <w:sz w:val="24"/>
          <w:szCs w:val="24"/>
        </w:rPr>
        <w:t xml:space="preserve"> </w:t>
      </w:r>
      <w:r w:rsidRPr="00E077D0">
        <w:rPr>
          <w:sz w:val="24"/>
          <w:szCs w:val="24"/>
        </w:rPr>
        <w:t>not</w:t>
      </w:r>
      <w:r w:rsidRPr="00E077D0">
        <w:rPr>
          <w:spacing w:val="-4"/>
          <w:sz w:val="24"/>
          <w:szCs w:val="24"/>
        </w:rPr>
        <w:t xml:space="preserve"> </w:t>
      </w:r>
      <w:r w:rsidRPr="00E077D0">
        <w:rPr>
          <w:sz w:val="24"/>
          <w:szCs w:val="24"/>
        </w:rPr>
        <w:t>jeopardize</w:t>
      </w:r>
      <w:r w:rsidRPr="00E077D0">
        <w:rPr>
          <w:spacing w:val="-5"/>
          <w:sz w:val="24"/>
          <w:szCs w:val="24"/>
        </w:rPr>
        <w:t xml:space="preserve"> </w:t>
      </w:r>
      <w:r w:rsidRPr="00E077D0">
        <w:rPr>
          <w:sz w:val="24"/>
          <w:szCs w:val="24"/>
        </w:rPr>
        <w:t>the</w:t>
      </w:r>
      <w:r w:rsidRPr="00E077D0">
        <w:rPr>
          <w:spacing w:val="-6"/>
          <w:sz w:val="24"/>
          <w:szCs w:val="24"/>
        </w:rPr>
        <w:t xml:space="preserve"> </w:t>
      </w:r>
      <w:r w:rsidRPr="00E077D0">
        <w:rPr>
          <w:sz w:val="24"/>
          <w:szCs w:val="24"/>
        </w:rPr>
        <w:t>public</w:t>
      </w:r>
      <w:r w:rsidRPr="00E077D0">
        <w:rPr>
          <w:spacing w:val="-5"/>
          <w:sz w:val="24"/>
          <w:szCs w:val="24"/>
        </w:rPr>
        <w:t xml:space="preserve"> </w:t>
      </w:r>
      <w:r w:rsidRPr="00E077D0">
        <w:rPr>
          <w:sz w:val="24"/>
          <w:szCs w:val="24"/>
        </w:rPr>
        <w:t>health,</w:t>
      </w:r>
      <w:r w:rsidRPr="00E077D0">
        <w:rPr>
          <w:spacing w:val="-4"/>
          <w:sz w:val="24"/>
          <w:szCs w:val="24"/>
        </w:rPr>
        <w:t xml:space="preserve"> </w:t>
      </w:r>
      <w:r w:rsidRPr="00E077D0">
        <w:rPr>
          <w:sz w:val="24"/>
          <w:szCs w:val="24"/>
        </w:rPr>
        <w:t>welfare or</w:t>
      </w:r>
      <w:r w:rsidRPr="00E077D0">
        <w:rPr>
          <w:spacing w:val="-5"/>
          <w:sz w:val="24"/>
          <w:szCs w:val="24"/>
        </w:rPr>
        <w:t xml:space="preserve"> </w:t>
      </w:r>
      <w:r w:rsidRPr="00E077D0">
        <w:rPr>
          <w:sz w:val="24"/>
          <w:szCs w:val="24"/>
        </w:rPr>
        <w:t>safety</w:t>
      </w:r>
      <w:r w:rsidRPr="00E077D0">
        <w:rPr>
          <w:spacing w:val="-10"/>
          <w:sz w:val="24"/>
          <w:szCs w:val="24"/>
        </w:rPr>
        <w:t xml:space="preserve"> </w:t>
      </w:r>
      <w:r w:rsidRPr="00E077D0">
        <w:rPr>
          <w:sz w:val="24"/>
          <w:szCs w:val="24"/>
        </w:rPr>
        <w:t>of</w:t>
      </w:r>
      <w:r w:rsidRPr="00E077D0">
        <w:rPr>
          <w:spacing w:val="-2"/>
          <w:sz w:val="24"/>
          <w:szCs w:val="24"/>
        </w:rPr>
        <w:t xml:space="preserve"> </w:t>
      </w:r>
      <w:r w:rsidRPr="00E077D0">
        <w:rPr>
          <w:sz w:val="24"/>
          <w:szCs w:val="24"/>
        </w:rPr>
        <w:t>the</w:t>
      </w:r>
      <w:r w:rsidRPr="00E077D0">
        <w:rPr>
          <w:spacing w:val="-2"/>
          <w:sz w:val="24"/>
          <w:szCs w:val="24"/>
        </w:rPr>
        <w:t xml:space="preserve"> </w:t>
      </w:r>
      <w:r w:rsidRPr="00E077D0">
        <w:rPr>
          <w:sz w:val="24"/>
          <w:szCs w:val="24"/>
        </w:rPr>
        <w:t>general</w:t>
      </w:r>
      <w:r w:rsidRPr="00E077D0">
        <w:rPr>
          <w:spacing w:val="-2"/>
          <w:sz w:val="24"/>
          <w:szCs w:val="24"/>
        </w:rPr>
        <w:t xml:space="preserve"> </w:t>
      </w:r>
      <w:r w:rsidRPr="00E077D0">
        <w:rPr>
          <w:sz w:val="24"/>
          <w:szCs w:val="24"/>
        </w:rPr>
        <w:t>public</w:t>
      </w:r>
      <w:r w:rsidRPr="00E077D0">
        <w:rPr>
          <w:spacing w:val="-2"/>
          <w:sz w:val="24"/>
          <w:szCs w:val="24"/>
        </w:rPr>
        <w:t xml:space="preserve"> </w:t>
      </w:r>
      <w:r w:rsidRPr="00E077D0">
        <w:rPr>
          <w:sz w:val="24"/>
          <w:szCs w:val="24"/>
        </w:rPr>
        <w:t>or</w:t>
      </w:r>
      <w:r w:rsidRPr="00E077D0">
        <w:rPr>
          <w:spacing w:val="-2"/>
          <w:sz w:val="24"/>
          <w:szCs w:val="24"/>
        </w:rPr>
        <w:t xml:space="preserve"> </w:t>
      </w:r>
      <w:r w:rsidRPr="00E077D0">
        <w:rPr>
          <w:sz w:val="24"/>
          <w:szCs w:val="24"/>
        </w:rPr>
        <w:t>promote</w:t>
      </w:r>
      <w:r w:rsidRPr="00E077D0">
        <w:rPr>
          <w:spacing w:val="-2"/>
          <w:sz w:val="24"/>
          <w:szCs w:val="24"/>
        </w:rPr>
        <w:t xml:space="preserve"> </w:t>
      </w:r>
      <w:r w:rsidRPr="00E077D0">
        <w:rPr>
          <w:sz w:val="24"/>
          <w:szCs w:val="24"/>
        </w:rPr>
        <w:t>the</w:t>
      </w:r>
      <w:r w:rsidRPr="00E077D0">
        <w:rPr>
          <w:spacing w:val="-2"/>
          <w:sz w:val="24"/>
          <w:szCs w:val="24"/>
        </w:rPr>
        <w:t xml:space="preserve"> </w:t>
      </w:r>
      <w:r w:rsidRPr="00E077D0">
        <w:rPr>
          <w:sz w:val="24"/>
          <w:szCs w:val="24"/>
        </w:rPr>
        <w:t>diversion</w:t>
      </w:r>
      <w:r w:rsidRPr="00E077D0">
        <w:rPr>
          <w:spacing w:val="-1"/>
          <w:sz w:val="24"/>
          <w:szCs w:val="24"/>
        </w:rPr>
        <w:t xml:space="preserve"> </w:t>
      </w:r>
      <w:r w:rsidRPr="00E077D0">
        <w:rPr>
          <w:sz w:val="24"/>
          <w:szCs w:val="24"/>
        </w:rPr>
        <w:t>of</w:t>
      </w:r>
      <w:r w:rsidRPr="00E077D0">
        <w:rPr>
          <w:spacing w:val="-4"/>
          <w:sz w:val="24"/>
          <w:szCs w:val="24"/>
        </w:rPr>
        <w:t xml:space="preserve"> </w:t>
      </w:r>
      <w:r w:rsidRPr="00E077D0">
        <w:rPr>
          <w:sz w:val="24"/>
          <w:szCs w:val="24"/>
        </w:rPr>
        <w:t>Marijuana</w:t>
      </w:r>
      <w:r w:rsidRPr="00E077D0">
        <w:rPr>
          <w:spacing w:val="-5"/>
          <w:sz w:val="24"/>
          <w:szCs w:val="24"/>
        </w:rPr>
        <w:t xml:space="preserve"> </w:t>
      </w:r>
      <w:r w:rsidRPr="00E077D0">
        <w:rPr>
          <w:sz w:val="24"/>
          <w:szCs w:val="24"/>
        </w:rPr>
        <w:t>or</w:t>
      </w:r>
      <w:r w:rsidRPr="00E077D0">
        <w:rPr>
          <w:spacing w:val="-4"/>
          <w:sz w:val="24"/>
          <w:szCs w:val="24"/>
        </w:rPr>
        <w:t xml:space="preserve"> </w:t>
      </w:r>
      <w:r w:rsidRPr="00E077D0">
        <w:rPr>
          <w:sz w:val="24"/>
          <w:szCs w:val="24"/>
        </w:rPr>
        <w:t>Marijuana</w:t>
      </w:r>
      <w:r w:rsidRPr="00E077D0">
        <w:rPr>
          <w:spacing w:val="-5"/>
          <w:sz w:val="24"/>
          <w:szCs w:val="24"/>
        </w:rPr>
        <w:t xml:space="preserve"> </w:t>
      </w:r>
      <w:r w:rsidRPr="00E077D0">
        <w:rPr>
          <w:sz w:val="24"/>
          <w:szCs w:val="24"/>
        </w:rPr>
        <w:t>use in</w:t>
      </w:r>
      <w:r w:rsidRPr="00E077D0">
        <w:rPr>
          <w:spacing w:val="-28"/>
          <w:sz w:val="24"/>
          <w:szCs w:val="24"/>
        </w:rPr>
        <w:t xml:space="preserve"> </w:t>
      </w:r>
      <w:r w:rsidRPr="00E077D0">
        <w:rPr>
          <w:sz w:val="24"/>
          <w:szCs w:val="24"/>
        </w:rPr>
        <w:t>individuals</w:t>
      </w:r>
      <w:r w:rsidRPr="00E077D0">
        <w:rPr>
          <w:spacing w:val="-26"/>
          <w:sz w:val="24"/>
          <w:szCs w:val="24"/>
        </w:rPr>
        <w:t xml:space="preserve"> </w:t>
      </w:r>
      <w:r w:rsidRPr="00E077D0">
        <w:rPr>
          <w:spacing w:val="-3"/>
          <w:sz w:val="24"/>
          <w:szCs w:val="24"/>
        </w:rPr>
        <w:t>younger</w:t>
      </w:r>
      <w:r w:rsidRPr="00E077D0">
        <w:rPr>
          <w:spacing w:val="-27"/>
          <w:sz w:val="24"/>
          <w:szCs w:val="24"/>
        </w:rPr>
        <w:t xml:space="preserve"> </w:t>
      </w:r>
      <w:r w:rsidRPr="00E077D0">
        <w:rPr>
          <w:sz w:val="24"/>
          <w:szCs w:val="24"/>
        </w:rPr>
        <w:t>than</w:t>
      </w:r>
      <w:r w:rsidRPr="00E077D0">
        <w:rPr>
          <w:spacing w:val="-24"/>
          <w:sz w:val="24"/>
          <w:szCs w:val="24"/>
        </w:rPr>
        <w:t xml:space="preserve"> </w:t>
      </w:r>
      <w:r w:rsidRPr="00E077D0">
        <w:rPr>
          <w:sz w:val="24"/>
          <w:szCs w:val="24"/>
        </w:rPr>
        <w:t>21</w:t>
      </w:r>
      <w:r w:rsidRPr="00E077D0">
        <w:rPr>
          <w:spacing w:val="-24"/>
          <w:sz w:val="24"/>
          <w:szCs w:val="24"/>
        </w:rPr>
        <w:t xml:space="preserve"> </w:t>
      </w:r>
      <w:r w:rsidRPr="00E077D0">
        <w:rPr>
          <w:spacing w:val="-3"/>
          <w:sz w:val="24"/>
          <w:szCs w:val="24"/>
        </w:rPr>
        <w:t>years</w:t>
      </w:r>
      <w:r w:rsidRPr="00E077D0">
        <w:rPr>
          <w:spacing w:val="-25"/>
          <w:sz w:val="24"/>
          <w:szCs w:val="24"/>
        </w:rPr>
        <w:t xml:space="preserve"> </w:t>
      </w:r>
      <w:r w:rsidRPr="00E077D0">
        <w:rPr>
          <w:sz w:val="24"/>
          <w:szCs w:val="24"/>
        </w:rPr>
        <w:t>old</w:t>
      </w:r>
      <w:r w:rsidRPr="00E077D0">
        <w:rPr>
          <w:spacing w:val="-24"/>
          <w:sz w:val="24"/>
          <w:szCs w:val="24"/>
        </w:rPr>
        <w:t xml:space="preserve"> </w:t>
      </w:r>
      <w:r w:rsidRPr="00E077D0">
        <w:rPr>
          <w:sz w:val="24"/>
          <w:szCs w:val="24"/>
        </w:rPr>
        <w:t>or</w:t>
      </w:r>
      <w:r w:rsidRPr="00E077D0">
        <w:rPr>
          <w:spacing w:val="-25"/>
          <w:sz w:val="24"/>
          <w:szCs w:val="24"/>
        </w:rPr>
        <w:t xml:space="preserve"> </w:t>
      </w:r>
      <w:r w:rsidRPr="00E077D0">
        <w:rPr>
          <w:sz w:val="24"/>
          <w:szCs w:val="24"/>
        </w:rPr>
        <w:t>otherwise</w:t>
      </w:r>
      <w:r w:rsidRPr="00E077D0">
        <w:rPr>
          <w:spacing w:val="-28"/>
          <w:sz w:val="24"/>
          <w:szCs w:val="24"/>
        </w:rPr>
        <w:t xml:space="preserve"> </w:t>
      </w:r>
      <w:r w:rsidRPr="00E077D0">
        <w:rPr>
          <w:sz w:val="24"/>
          <w:szCs w:val="24"/>
        </w:rPr>
        <w:t>promote</w:t>
      </w:r>
      <w:r w:rsidRPr="00E077D0">
        <w:rPr>
          <w:spacing w:val="-28"/>
          <w:sz w:val="24"/>
          <w:szCs w:val="24"/>
        </w:rPr>
        <w:t xml:space="preserve"> </w:t>
      </w:r>
      <w:r w:rsidRPr="00E077D0">
        <w:rPr>
          <w:sz w:val="24"/>
          <w:szCs w:val="24"/>
        </w:rPr>
        <w:t>practices</w:t>
      </w:r>
      <w:r w:rsidRPr="00E077D0">
        <w:rPr>
          <w:spacing w:val="-26"/>
          <w:sz w:val="24"/>
          <w:szCs w:val="24"/>
        </w:rPr>
        <w:t xml:space="preserve"> </w:t>
      </w:r>
      <w:r w:rsidRPr="00E077D0">
        <w:rPr>
          <w:sz w:val="24"/>
          <w:szCs w:val="24"/>
        </w:rPr>
        <w:t>inconsistent</w:t>
      </w:r>
      <w:r w:rsidRPr="00E077D0">
        <w:rPr>
          <w:spacing w:val="-26"/>
          <w:sz w:val="24"/>
          <w:szCs w:val="24"/>
        </w:rPr>
        <w:t xml:space="preserve"> </w:t>
      </w:r>
      <w:r w:rsidRPr="00E077D0">
        <w:rPr>
          <w:sz w:val="24"/>
          <w:szCs w:val="24"/>
        </w:rPr>
        <w:t>with the</w:t>
      </w:r>
      <w:r w:rsidRPr="00E077D0">
        <w:rPr>
          <w:spacing w:val="-8"/>
          <w:sz w:val="24"/>
          <w:szCs w:val="24"/>
        </w:rPr>
        <w:t xml:space="preserve"> </w:t>
      </w:r>
      <w:r w:rsidRPr="00E077D0">
        <w:rPr>
          <w:sz w:val="24"/>
          <w:szCs w:val="24"/>
        </w:rPr>
        <w:t>purposes</w:t>
      </w:r>
      <w:r w:rsidRPr="00E077D0">
        <w:rPr>
          <w:spacing w:val="-6"/>
          <w:sz w:val="24"/>
          <w:szCs w:val="24"/>
        </w:rPr>
        <w:t xml:space="preserve"> </w:t>
      </w:r>
      <w:r w:rsidRPr="00E077D0">
        <w:rPr>
          <w:sz w:val="24"/>
          <w:szCs w:val="24"/>
        </w:rPr>
        <w:t>of</w:t>
      </w:r>
      <w:r w:rsidRPr="00E077D0">
        <w:rPr>
          <w:spacing w:val="-8"/>
          <w:sz w:val="24"/>
          <w:szCs w:val="24"/>
        </w:rPr>
        <w:t xml:space="preserve"> </w:t>
      </w:r>
      <w:r w:rsidRPr="00E077D0">
        <w:rPr>
          <w:sz w:val="24"/>
          <w:szCs w:val="24"/>
        </w:rPr>
        <w:t>M.G.L.</w:t>
      </w:r>
      <w:r w:rsidRPr="00E077D0">
        <w:rPr>
          <w:spacing w:val="-6"/>
          <w:sz w:val="24"/>
          <w:szCs w:val="24"/>
        </w:rPr>
        <w:t xml:space="preserve"> </w:t>
      </w:r>
      <w:r w:rsidRPr="00E077D0">
        <w:rPr>
          <w:sz w:val="24"/>
          <w:szCs w:val="24"/>
        </w:rPr>
        <w:t>c.</w:t>
      </w:r>
      <w:r w:rsidRPr="00E077D0">
        <w:rPr>
          <w:spacing w:val="-7"/>
          <w:sz w:val="24"/>
          <w:szCs w:val="24"/>
        </w:rPr>
        <w:t xml:space="preserve"> </w:t>
      </w:r>
      <w:r w:rsidRPr="00E077D0">
        <w:rPr>
          <w:sz w:val="24"/>
          <w:szCs w:val="24"/>
        </w:rPr>
        <w:t>94G</w:t>
      </w:r>
      <w:r w:rsidRPr="00E077D0">
        <w:rPr>
          <w:spacing w:val="-6"/>
          <w:sz w:val="24"/>
          <w:szCs w:val="24"/>
        </w:rPr>
        <w:t xml:space="preserve"> </w:t>
      </w:r>
      <w:r w:rsidRPr="00E077D0">
        <w:rPr>
          <w:sz w:val="24"/>
          <w:szCs w:val="24"/>
        </w:rPr>
        <w:t>or</w:t>
      </w:r>
      <w:r w:rsidRPr="00E077D0">
        <w:rPr>
          <w:spacing w:val="-8"/>
          <w:sz w:val="24"/>
          <w:szCs w:val="24"/>
        </w:rPr>
        <w:t xml:space="preserve"> </w:t>
      </w:r>
      <w:r w:rsidRPr="00E077D0">
        <w:rPr>
          <w:sz w:val="24"/>
          <w:szCs w:val="24"/>
        </w:rPr>
        <w:t>94I.</w:t>
      </w:r>
      <w:r w:rsidRPr="00E077D0">
        <w:rPr>
          <w:spacing w:val="48"/>
          <w:sz w:val="24"/>
          <w:szCs w:val="24"/>
        </w:rPr>
        <w:t xml:space="preserve"> </w:t>
      </w:r>
      <w:r w:rsidRPr="00E077D0">
        <w:rPr>
          <w:sz w:val="24"/>
          <w:szCs w:val="24"/>
        </w:rPr>
        <w:t>Any</w:t>
      </w:r>
      <w:r w:rsidRPr="00E077D0">
        <w:rPr>
          <w:spacing w:val="-13"/>
          <w:sz w:val="24"/>
          <w:szCs w:val="24"/>
        </w:rPr>
        <w:t xml:space="preserve"> </w:t>
      </w:r>
      <w:r w:rsidRPr="00E077D0">
        <w:rPr>
          <w:sz w:val="24"/>
          <w:szCs w:val="24"/>
        </w:rPr>
        <w:t>such</w:t>
      </w:r>
      <w:r w:rsidRPr="00E077D0">
        <w:rPr>
          <w:spacing w:val="-8"/>
          <w:sz w:val="24"/>
          <w:szCs w:val="24"/>
        </w:rPr>
        <w:t xml:space="preserve"> </w:t>
      </w:r>
      <w:r w:rsidRPr="00E077D0">
        <w:rPr>
          <w:sz w:val="24"/>
          <w:szCs w:val="24"/>
        </w:rPr>
        <w:t>advertising</w:t>
      </w:r>
      <w:r w:rsidRPr="00E077D0">
        <w:rPr>
          <w:spacing w:val="-11"/>
          <w:sz w:val="24"/>
          <w:szCs w:val="24"/>
        </w:rPr>
        <w:t xml:space="preserve"> </w:t>
      </w:r>
      <w:r w:rsidRPr="00E077D0">
        <w:rPr>
          <w:sz w:val="24"/>
          <w:szCs w:val="24"/>
        </w:rPr>
        <w:t>created</w:t>
      </w:r>
      <w:r w:rsidRPr="00E077D0">
        <w:rPr>
          <w:spacing w:val="-9"/>
          <w:sz w:val="24"/>
          <w:szCs w:val="24"/>
        </w:rPr>
        <w:t xml:space="preserve"> </w:t>
      </w:r>
      <w:r w:rsidRPr="00E077D0">
        <w:rPr>
          <w:sz w:val="24"/>
          <w:szCs w:val="24"/>
        </w:rPr>
        <w:t>for</w:t>
      </w:r>
      <w:r w:rsidRPr="00E077D0">
        <w:rPr>
          <w:spacing w:val="-9"/>
          <w:sz w:val="24"/>
          <w:szCs w:val="24"/>
        </w:rPr>
        <w:t xml:space="preserve"> </w:t>
      </w:r>
      <w:r w:rsidRPr="00E077D0">
        <w:rPr>
          <w:sz w:val="24"/>
          <w:szCs w:val="24"/>
        </w:rPr>
        <w:t>viewing</w:t>
      </w:r>
      <w:r w:rsidRPr="00E077D0">
        <w:rPr>
          <w:spacing w:val="-11"/>
          <w:sz w:val="24"/>
          <w:szCs w:val="24"/>
        </w:rPr>
        <w:t xml:space="preserve"> </w:t>
      </w:r>
      <w:r w:rsidRPr="00E077D0">
        <w:rPr>
          <w:sz w:val="24"/>
          <w:szCs w:val="24"/>
        </w:rPr>
        <w:t>by</w:t>
      </w:r>
      <w:r w:rsidRPr="00E077D0">
        <w:rPr>
          <w:spacing w:val="-13"/>
          <w:sz w:val="24"/>
          <w:szCs w:val="24"/>
        </w:rPr>
        <w:t xml:space="preserve"> </w:t>
      </w:r>
      <w:r w:rsidRPr="00E077D0">
        <w:rPr>
          <w:sz w:val="24"/>
          <w:szCs w:val="24"/>
        </w:rPr>
        <w:t>the public shall include the statement "Please Consume Responsibly", in a conspicuous manner on the face of the advertisement and shall include a minimum of two of the following warnings in their entirety in a conspicuous manner on the face of the advertisement:</w:t>
      </w:r>
    </w:p>
    <w:p w14:paraId="7BBBA6FF" w14:textId="73B41C39" w:rsidR="00DA2759" w:rsidRPr="005108E4" w:rsidRDefault="009A7511" w:rsidP="00E077D0">
      <w:pPr>
        <w:ind w:left="2035"/>
      </w:pPr>
      <w:r w:rsidRPr="005108E4">
        <w:t>An MTC may engage in reasonable advertising practices that are not otherwise prohibited</w:t>
      </w:r>
      <w:r w:rsidRPr="005108E4">
        <w:rPr>
          <w:spacing w:val="-5"/>
        </w:rPr>
        <w:t xml:space="preserve"> </w:t>
      </w:r>
      <w:r w:rsidRPr="005108E4">
        <w:t>in</w:t>
      </w:r>
      <w:r w:rsidRPr="005108E4">
        <w:rPr>
          <w:spacing w:val="-4"/>
        </w:rPr>
        <w:t xml:space="preserve"> </w:t>
      </w:r>
      <w:r w:rsidRPr="005108E4">
        <w:t>935</w:t>
      </w:r>
      <w:r w:rsidRPr="005108E4">
        <w:rPr>
          <w:spacing w:val="-5"/>
        </w:rPr>
        <w:t xml:space="preserve"> </w:t>
      </w:r>
      <w:r w:rsidRPr="005108E4">
        <w:t>CMR</w:t>
      </w:r>
      <w:r w:rsidRPr="005108E4">
        <w:rPr>
          <w:spacing w:val="-4"/>
        </w:rPr>
        <w:t xml:space="preserve"> </w:t>
      </w:r>
      <w:r w:rsidRPr="005108E4">
        <w:t>501.105(4)(b)</w:t>
      </w:r>
      <w:r w:rsidRPr="005108E4">
        <w:rPr>
          <w:spacing w:val="-4"/>
        </w:rPr>
        <w:t xml:space="preserve"> </w:t>
      </w:r>
      <w:r w:rsidRPr="005108E4">
        <w:t>that</w:t>
      </w:r>
      <w:r w:rsidRPr="005108E4">
        <w:rPr>
          <w:spacing w:val="-4"/>
        </w:rPr>
        <w:t xml:space="preserve"> </w:t>
      </w:r>
      <w:r w:rsidRPr="005108E4">
        <w:t>do</w:t>
      </w:r>
      <w:r w:rsidRPr="005108E4">
        <w:rPr>
          <w:spacing w:val="-4"/>
        </w:rPr>
        <w:t xml:space="preserve"> </w:t>
      </w:r>
      <w:r w:rsidRPr="005108E4">
        <w:t>not</w:t>
      </w:r>
      <w:r w:rsidRPr="005108E4">
        <w:rPr>
          <w:spacing w:val="-4"/>
        </w:rPr>
        <w:t xml:space="preserve"> </w:t>
      </w:r>
      <w:r w:rsidRPr="005108E4">
        <w:t>jeopardize</w:t>
      </w:r>
      <w:r w:rsidRPr="005108E4">
        <w:rPr>
          <w:spacing w:val="-5"/>
        </w:rPr>
        <w:t xml:space="preserve"> </w:t>
      </w:r>
      <w:r w:rsidRPr="005108E4">
        <w:t>the</w:t>
      </w:r>
      <w:r w:rsidRPr="005108E4">
        <w:rPr>
          <w:spacing w:val="-6"/>
        </w:rPr>
        <w:t xml:space="preserve"> </w:t>
      </w:r>
      <w:r w:rsidRPr="005108E4">
        <w:t>public</w:t>
      </w:r>
      <w:r w:rsidRPr="005108E4">
        <w:rPr>
          <w:spacing w:val="-5"/>
        </w:rPr>
        <w:t xml:space="preserve"> </w:t>
      </w:r>
      <w:r w:rsidRPr="005108E4">
        <w:t>health,</w:t>
      </w:r>
      <w:r w:rsidRPr="005108E4">
        <w:rPr>
          <w:spacing w:val="-4"/>
        </w:rPr>
        <w:t xml:space="preserve"> </w:t>
      </w:r>
      <w:r w:rsidRPr="005108E4">
        <w:t>welfare or</w:t>
      </w:r>
      <w:r w:rsidRPr="005108E4">
        <w:rPr>
          <w:spacing w:val="-5"/>
        </w:rPr>
        <w:t xml:space="preserve"> </w:t>
      </w:r>
      <w:r w:rsidRPr="005108E4">
        <w:t>safety</w:t>
      </w:r>
      <w:r w:rsidRPr="005108E4">
        <w:rPr>
          <w:spacing w:val="-10"/>
        </w:rPr>
        <w:t xml:space="preserve"> </w:t>
      </w:r>
      <w:r w:rsidRPr="005108E4">
        <w:t>of</w:t>
      </w:r>
      <w:r w:rsidRPr="005108E4">
        <w:rPr>
          <w:spacing w:val="-2"/>
        </w:rPr>
        <w:t xml:space="preserve"> </w:t>
      </w:r>
      <w:r w:rsidRPr="005108E4">
        <w:t>the</w:t>
      </w:r>
      <w:r w:rsidRPr="005108E4">
        <w:rPr>
          <w:spacing w:val="-2"/>
        </w:rPr>
        <w:t xml:space="preserve"> </w:t>
      </w:r>
      <w:r w:rsidRPr="005108E4">
        <w:t>general</w:t>
      </w:r>
      <w:r w:rsidRPr="005108E4">
        <w:rPr>
          <w:spacing w:val="-2"/>
        </w:rPr>
        <w:t xml:space="preserve"> </w:t>
      </w:r>
      <w:r w:rsidRPr="005108E4">
        <w:t>public</w:t>
      </w:r>
      <w:r w:rsidRPr="005108E4">
        <w:rPr>
          <w:spacing w:val="-2"/>
        </w:rPr>
        <w:t xml:space="preserve"> </w:t>
      </w:r>
      <w:r w:rsidRPr="005108E4">
        <w:t>or</w:t>
      </w:r>
      <w:r w:rsidRPr="005108E4">
        <w:rPr>
          <w:spacing w:val="-2"/>
        </w:rPr>
        <w:t xml:space="preserve"> </w:t>
      </w:r>
      <w:r w:rsidRPr="005108E4">
        <w:t>promote</w:t>
      </w:r>
      <w:r w:rsidRPr="005108E4">
        <w:rPr>
          <w:spacing w:val="-2"/>
        </w:rPr>
        <w:t xml:space="preserve"> </w:t>
      </w:r>
      <w:r w:rsidRPr="005108E4">
        <w:t>the</w:t>
      </w:r>
      <w:r w:rsidRPr="005108E4">
        <w:rPr>
          <w:spacing w:val="-2"/>
        </w:rPr>
        <w:t xml:space="preserve"> </w:t>
      </w:r>
      <w:r w:rsidRPr="005108E4">
        <w:t>diversion</w:t>
      </w:r>
      <w:r w:rsidRPr="005108E4">
        <w:rPr>
          <w:spacing w:val="-1"/>
        </w:rPr>
        <w:t xml:space="preserve"> </w:t>
      </w:r>
      <w:r w:rsidRPr="005108E4">
        <w:t>of</w:t>
      </w:r>
      <w:r w:rsidRPr="005108E4">
        <w:rPr>
          <w:spacing w:val="-4"/>
        </w:rPr>
        <w:t xml:space="preserve"> </w:t>
      </w:r>
      <w:r w:rsidRPr="005108E4">
        <w:t>Marijuana</w:t>
      </w:r>
      <w:r w:rsidRPr="005108E4">
        <w:rPr>
          <w:spacing w:val="-5"/>
        </w:rPr>
        <w:t xml:space="preserve"> </w:t>
      </w:r>
      <w:r w:rsidRPr="005108E4">
        <w:t>or</w:t>
      </w:r>
      <w:r w:rsidRPr="005108E4">
        <w:rPr>
          <w:spacing w:val="-4"/>
        </w:rPr>
        <w:t xml:space="preserve"> </w:t>
      </w:r>
      <w:r w:rsidRPr="005108E4">
        <w:t>Marijuana</w:t>
      </w:r>
      <w:r w:rsidRPr="005108E4">
        <w:rPr>
          <w:spacing w:val="-5"/>
        </w:rPr>
        <w:t xml:space="preserve"> </w:t>
      </w:r>
      <w:r w:rsidRPr="005108E4">
        <w:t>use in</w:t>
      </w:r>
      <w:r w:rsidRPr="005108E4">
        <w:rPr>
          <w:spacing w:val="-28"/>
        </w:rPr>
        <w:t xml:space="preserve"> </w:t>
      </w:r>
      <w:r w:rsidRPr="005108E4">
        <w:t>individuals</w:t>
      </w:r>
      <w:r w:rsidRPr="005108E4">
        <w:rPr>
          <w:spacing w:val="-26"/>
        </w:rPr>
        <w:t xml:space="preserve"> </w:t>
      </w:r>
      <w:r w:rsidRPr="005108E4">
        <w:rPr>
          <w:spacing w:val="-3"/>
        </w:rPr>
        <w:t>younger</w:t>
      </w:r>
      <w:r w:rsidRPr="005108E4">
        <w:rPr>
          <w:spacing w:val="-27"/>
        </w:rPr>
        <w:t xml:space="preserve"> </w:t>
      </w:r>
      <w:r w:rsidRPr="005108E4">
        <w:lastRenderedPageBreak/>
        <w:t>than</w:t>
      </w:r>
      <w:r w:rsidRPr="005108E4">
        <w:rPr>
          <w:spacing w:val="-24"/>
        </w:rPr>
        <w:t xml:space="preserve"> </w:t>
      </w:r>
      <w:r w:rsidRPr="005108E4">
        <w:t>21</w:t>
      </w:r>
      <w:r w:rsidRPr="005108E4">
        <w:rPr>
          <w:spacing w:val="-24"/>
        </w:rPr>
        <w:t xml:space="preserve"> </w:t>
      </w:r>
      <w:r w:rsidRPr="005108E4">
        <w:rPr>
          <w:spacing w:val="-3"/>
        </w:rPr>
        <w:t>years</w:t>
      </w:r>
      <w:r w:rsidRPr="005108E4">
        <w:rPr>
          <w:spacing w:val="-25"/>
        </w:rPr>
        <w:t xml:space="preserve"> </w:t>
      </w:r>
      <w:r w:rsidRPr="005108E4">
        <w:t>old</w:t>
      </w:r>
      <w:r w:rsidRPr="005108E4">
        <w:rPr>
          <w:spacing w:val="-24"/>
        </w:rPr>
        <w:t xml:space="preserve"> </w:t>
      </w:r>
      <w:r w:rsidRPr="005108E4">
        <w:t>or</w:t>
      </w:r>
      <w:r w:rsidRPr="005108E4">
        <w:rPr>
          <w:spacing w:val="-25"/>
        </w:rPr>
        <w:t xml:space="preserve"> </w:t>
      </w:r>
      <w:r w:rsidRPr="005108E4">
        <w:t>otherwise</w:t>
      </w:r>
      <w:r w:rsidRPr="005108E4">
        <w:rPr>
          <w:spacing w:val="-28"/>
        </w:rPr>
        <w:t xml:space="preserve"> </w:t>
      </w:r>
      <w:r w:rsidRPr="005108E4">
        <w:t>promote</w:t>
      </w:r>
      <w:r w:rsidRPr="005108E4">
        <w:rPr>
          <w:spacing w:val="-28"/>
        </w:rPr>
        <w:t xml:space="preserve"> </w:t>
      </w:r>
      <w:r w:rsidRPr="005108E4">
        <w:t>practices</w:t>
      </w:r>
      <w:r w:rsidRPr="005108E4">
        <w:rPr>
          <w:spacing w:val="-26"/>
        </w:rPr>
        <w:t xml:space="preserve"> </w:t>
      </w:r>
      <w:r w:rsidRPr="005108E4">
        <w:t>inconsistent</w:t>
      </w:r>
      <w:r w:rsidRPr="005108E4">
        <w:rPr>
          <w:spacing w:val="-26"/>
        </w:rPr>
        <w:t xml:space="preserve"> </w:t>
      </w:r>
      <w:r w:rsidRPr="005108E4">
        <w:t>with the</w:t>
      </w:r>
      <w:r w:rsidRPr="005108E4">
        <w:rPr>
          <w:spacing w:val="-8"/>
        </w:rPr>
        <w:t xml:space="preserve"> </w:t>
      </w:r>
      <w:r w:rsidRPr="005108E4">
        <w:t>purposes</w:t>
      </w:r>
      <w:r w:rsidRPr="005108E4">
        <w:rPr>
          <w:spacing w:val="-6"/>
        </w:rPr>
        <w:t xml:space="preserve"> </w:t>
      </w:r>
      <w:r w:rsidRPr="005108E4">
        <w:t>of</w:t>
      </w:r>
      <w:r w:rsidRPr="005108E4">
        <w:rPr>
          <w:spacing w:val="-8"/>
        </w:rPr>
        <w:t xml:space="preserve"> </w:t>
      </w:r>
      <w:r w:rsidRPr="005108E4">
        <w:t>M.G.L.</w:t>
      </w:r>
      <w:r w:rsidRPr="005108E4">
        <w:rPr>
          <w:spacing w:val="-6"/>
        </w:rPr>
        <w:t xml:space="preserve"> </w:t>
      </w:r>
      <w:r w:rsidRPr="005108E4">
        <w:t>c.</w:t>
      </w:r>
      <w:r w:rsidRPr="005108E4">
        <w:rPr>
          <w:spacing w:val="-7"/>
        </w:rPr>
        <w:t xml:space="preserve"> </w:t>
      </w:r>
      <w:r w:rsidRPr="005108E4">
        <w:t>94G</w:t>
      </w:r>
      <w:r w:rsidRPr="005108E4">
        <w:rPr>
          <w:spacing w:val="-6"/>
        </w:rPr>
        <w:t xml:space="preserve"> </w:t>
      </w:r>
      <w:r w:rsidRPr="005108E4">
        <w:t>or</w:t>
      </w:r>
      <w:r w:rsidRPr="005108E4">
        <w:rPr>
          <w:spacing w:val="-8"/>
        </w:rPr>
        <w:t xml:space="preserve"> </w:t>
      </w:r>
      <w:r w:rsidRPr="005108E4">
        <w:t>94I.</w:t>
      </w:r>
      <w:r w:rsidRPr="005108E4">
        <w:rPr>
          <w:spacing w:val="48"/>
        </w:rPr>
        <w:t xml:space="preserve"> </w:t>
      </w:r>
      <w:r w:rsidRPr="005108E4">
        <w:t>Any</w:t>
      </w:r>
      <w:r w:rsidRPr="005108E4">
        <w:rPr>
          <w:spacing w:val="-13"/>
        </w:rPr>
        <w:t xml:space="preserve"> </w:t>
      </w:r>
      <w:r w:rsidRPr="005108E4">
        <w:t>such</w:t>
      </w:r>
      <w:r w:rsidRPr="005108E4">
        <w:rPr>
          <w:spacing w:val="-8"/>
        </w:rPr>
        <w:t xml:space="preserve"> </w:t>
      </w:r>
      <w:r w:rsidRPr="005108E4">
        <w:t>advertising</w:t>
      </w:r>
      <w:r w:rsidRPr="005108E4">
        <w:rPr>
          <w:spacing w:val="-11"/>
        </w:rPr>
        <w:t xml:space="preserve"> </w:t>
      </w:r>
      <w:r w:rsidRPr="005108E4">
        <w:t>created</w:t>
      </w:r>
      <w:r w:rsidRPr="005108E4">
        <w:rPr>
          <w:spacing w:val="-9"/>
        </w:rPr>
        <w:t xml:space="preserve"> </w:t>
      </w:r>
      <w:r w:rsidRPr="005108E4">
        <w:t>for</w:t>
      </w:r>
      <w:r w:rsidRPr="005108E4">
        <w:rPr>
          <w:spacing w:val="-9"/>
        </w:rPr>
        <w:t xml:space="preserve"> </w:t>
      </w:r>
      <w:r w:rsidRPr="005108E4">
        <w:t>viewing</w:t>
      </w:r>
      <w:r w:rsidRPr="005108E4">
        <w:rPr>
          <w:spacing w:val="-11"/>
        </w:rPr>
        <w:t xml:space="preserve"> </w:t>
      </w:r>
      <w:r w:rsidRPr="005108E4">
        <w:t>by</w:t>
      </w:r>
      <w:r w:rsidRPr="005108E4">
        <w:rPr>
          <w:spacing w:val="-13"/>
        </w:rPr>
        <w:t xml:space="preserve"> </w:t>
      </w:r>
      <w:r w:rsidRPr="005108E4">
        <w:t>the public shall include the statement "Please Consume Responsibly", in a conspicuous manner on the face of the advertisement and shall include a minimum of two of the following warnings in their entirety in a conspicuous manner on the face of the advertisement:</w:t>
      </w:r>
    </w:p>
    <w:p w14:paraId="69027B65" w14:textId="77777777" w:rsidR="00DA2759" w:rsidRPr="005108E4" w:rsidRDefault="00DA2759" w:rsidP="00E077D0">
      <w:pPr>
        <w:ind w:left="2035"/>
        <w:sectPr w:rsidR="00DA2759" w:rsidRPr="005108E4">
          <w:pgSz w:w="12240" w:h="20160"/>
          <w:pgMar w:top="980" w:right="1320" w:bottom="960" w:left="480" w:header="744" w:footer="777" w:gutter="0"/>
          <w:cols w:space="720"/>
        </w:sectPr>
      </w:pPr>
    </w:p>
    <w:p w14:paraId="4D5792EF" w14:textId="77777777" w:rsidR="00DA2759" w:rsidRPr="005108E4" w:rsidRDefault="00DA2759">
      <w:pPr>
        <w:pStyle w:val="BodyText"/>
        <w:spacing w:before="7"/>
        <w:jc w:val="left"/>
      </w:pPr>
    </w:p>
    <w:p w14:paraId="33ACBD35" w14:textId="77777777" w:rsidR="00DA2759" w:rsidRPr="005108E4" w:rsidRDefault="009A7511">
      <w:pPr>
        <w:pStyle w:val="ListParagraph"/>
        <w:numPr>
          <w:ilvl w:val="0"/>
          <w:numId w:val="34"/>
        </w:numPr>
        <w:tabs>
          <w:tab w:val="left" w:pos="2741"/>
        </w:tabs>
        <w:rPr>
          <w:sz w:val="24"/>
        </w:rPr>
      </w:pPr>
      <w:r w:rsidRPr="005108E4">
        <w:rPr>
          <w:sz w:val="24"/>
        </w:rPr>
        <w:t>"This product may cause impairment and may be habit</w:t>
      </w:r>
      <w:r w:rsidRPr="005108E4">
        <w:rPr>
          <w:spacing w:val="-32"/>
          <w:sz w:val="24"/>
        </w:rPr>
        <w:t xml:space="preserve"> </w:t>
      </w:r>
      <w:r w:rsidRPr="005108E4">
        <w:rPr>
          <w:sz w:val="24"/>
        </w:rPr>
        <w:t>forming";</w:t>
      </w:r>
    </w:p>
    <w:p w14:paraId="04E360B1" w14:textId="77777777" w:rsidR="00DA2759" w:rsidRPr="005108E4" w:rsidRDefault="009A7511">
      <w:pPr>
        <w:pStyle w:val="ListParagraph"/>
        <w:numPr>
          <w:ilvl w:val="0"/>
          <w:numId w:val="34"/>
        </w:numPr>
        <w:tabs>
          <w:tab w:val="left" w:pos="2906"/>
          <w:tab w:val="left" w:pos="2907"/>
        </w:tabs>
        <w:spacing w:before="3" w:line="244" w:lineRule="auto"/>
        <w:ind w:left="2395" w:right="118" w:firstLine="0"/>
        <w:rPr>
          <w:sz w:val="24"/>
        </w:rPr>
      </w:pPr>
      <w:r w:rsidRPr="005108E4">
        <w:rPr>
          <w:sz w:val="24"/>
        </w:rPr>
        <w:t>"Marijuana can impair concentration, coordination and judgment. Do not operate a vehicle or machinery under the influence of this</w:t>
      </w:r>
      <w:r w:rsidRPr="005108E4">
        <w:rPr>
          <w:spacing w:val="-32"/>
          <w:sz w:val="24"/>
        </w:rPr>
        <w:t xml:space="preserve"> </w:t>
      </w:r>
      <w:r w:rsidRPr="005108E4">
        <w:rPr>
          <w:sz w:val="24"/>
        </w:rPr>
        <w:t>drug";</w:t>
      </w:r>
    </w:p>
    <w:p w14:paraId="22010FE3" w14:textId="77777777" w:rsidR="00DA2759" w:rsidRPr="005108E4" w:rsidRDefault="009A7511">
      <w:pPr>
        <w:pStyle w:val="ListParagraph"/>
        <w:numPr>
          <w:ilvl w:val="0"/>
          <w:numId w:val="34"/>
        </w:numPr>
        <w:tabs>
          <w:tab w:val="left" w:pos="2741"/>
        </w:tabs>
        <w:spacing w:line="272" w:lineRule="exact"/>
        <w:rPr>
          <w:sz w:val="24"/>
        </w:rPr>
      </w:pPr>
      <w:r w:rsidRPr="005108E4">
        <w:rPr>
          <w:sz w:val="24"/>
        </w:rPr>
        <w:t>"There may be health risks associated with consumption of this product";</w:t>
      </w:r>
      <w:r w:rsidRPr="005108E4">
        <w:rPr>
          <w:spacing w:val="-41"/>
          <w:sz w:val="24"/>
        </w:rPr>
        <w:t xml:space="preserve"> </w:t>
      </w:r>
      <w:r w:rsidRPr="005108E4">
        <w:rPr>
          <w:sz w:val="24"/>
        </w:rPr>
        <w:t>or</w:t>
      </w:r>
    </w:p>
    <w:p w14:paraId="1DCB4A0A" w14:textId="77777777" w:rsidR="00DA2759" w:rsidRPr="005108E4" w:rsidRDefault="009A7511">
      <w:pPr>
        <w:pStyle w:val="ListParagraph"/>
        <w:numPr>
          <w:ilvl w:val="0"/>
          <w:numId w:val="34"/>
        </w:numPr>
        <w:tabs>
          <w:tab w:val="left" w:pos="2756"/>
        </w:tabs>
        <w:spacing w:before="5"/>
        <w:ind w:left="2755" w:hanging="361"/>
        <w:rPr>
          <w:sz w:val="24"/>
        </w:rPr>
      </w:pPr>
      <w:r w:rsidRPr="005108E4">
        <w:rPr>
          <w:sz w:val="24"/>
        </w:rPr>
        <w:t>"Marijuana</w:t>
      </w:r>
      <w:r w:rsidRPr="005108E4">
        <w:rPr>
          <w:spacing w:val="-6"/>
          <w:sz w:val="24"/>
        </w:rPr>
        <w:t xml:space="preserve"> </w:t>
      </w:r>
      <w:r w:rsidRPr="005108E4">
        <w:rPr>
          <w:sz w:val="24"/>
        </w:rPr>
        <w:t>should</w:t>
      </w:r>
      <w:r w:rsidRPr="005108E4">
        <w:rPr>
          <w:spacing w:val="-4"/>
          <w:sz w:val="24"/>
        </w:rPr>
        <w:t xml:space="preserve"> </w:t>
      </w:r>
      <w:r w:rsidRPr="005108E4">
        <w:rPr>
          <w:sz w:val="24"/>
        </w:rPr>
        <w:t>not</w:t>
      </w:r>
      <w:r w:rsidRPr="005108E4">
        <w:rPr>
          <w:spacing w:val="-4"/>
          <w:sz w:val="24"/>
        </w:rPr>
        <w:t xml:space="preserve"> </w:t>
      </w:r>
      <w:r w:rsidRPr="005108E4">
        <w:rPr>
          <w:sz w:val="24"/>
        </w:rPr>
        <w:t>be</w:t>
      </w:r>
      <w:r w:rsidRPr="005108E4">
        <w:rPr>
          <w:spacing w:val="-5"/>
          <w:sz w:val="24"/>
        </w:rPr>
        <w:t xml:space="preserve"> </w:t>
      </w:r>
      <w:r w:rsidRPr="005108E4">
        <w:rPr>
          <w:sz w:val="24"/>
        </w:rPr>
        <w:t>used</w:t>
      </w:r>
      <w:r w:rsidRPr="005108E4">
        <w:rPr>
          <w:spacing w:val="-5"/>
          <w:sz w:val="24"/>
        </w:rPr>
        <w:t xml:space="preserve"> </w:t>
      </w:r>
      <w:r w:rsidRPr="005108E4">
        <w:rPr>
          <w:sz w:val="24"/>
        </w:rPr>
        <w:t>by</w:t>
      </w:r>
      <w:r w:rsidRPr="005108E4">
        <w:rPr>
          <w:spacing w:val="-11"/>
          <w:sz w:val="24"/>
        </w:rPr>
        <w:t xml:space="preserve"> </w:t>
      </w:r>
      <w:r w:rsidRPr="005108E4">
        <w:rPr>
          <w:sz w:val="24"/>
        </w:rPr>
        <w:t>women</w:t>
      </w:r>
      <w:r w:rsidRPr="005108E4">
        <w:rPr>
          <w:spacing w:val="-4"/>
          <w:sz w:val="24"/>
        </w:rPr>
        <w:t xml:space="preserve"> </w:t>
      </w:r>
      <w:r w:rsidRPr="005108E4">
        <w:rPr>
          <w:sz w:val="24"/>
        </w:rPr>
        <w:t>who</w:t>
      </w:r>
      <w:r w:rsidRPr="005108E4">
        <w:rPr>
          <w:spacing w:val="-5"/>
          <w:sz w:val="24"/>
        </w:rPr>
        <w:t xml:space="preserve"> </w:t>
      </w:r>
      <w:r w:rsidRPr="005108E4">
        <w:rPr>
          <w:sz w:val="24"/>
        </w:rPr>
        <w:t>are</w:t>
      </w:r>
      <w:r w:rsidRPr="005108E4">
        <w:rPr>
          <w:spacing w:val="-5"/>
          <w:sz w:val="24"/>
        </w:rPr>
        <w:t xml:space="preserve"> </w:t>
      </w:r>
      <w:r w:rsidRPr="005108E4">
        <w:rPr>
          <w:sz w:val="24"/>
        </w:rPr>
        <w:t>pregnant</w:t>
      </w:r>
      <w:r w:rsidRPr="005108E4">
        <w:rPr>
          <w:spacing w:val="-4"/>
          <w:sz w:val="24"/>
        </w:rPr>
        <w:t xml:space="preserve"> </w:t>
      </w:r>
      <w:r w:rsidRPr="005108E4">
        <w:rPr>
          <w:sz w:val="24"/>
        </w:rPr>
        <w:t>or</w:t>
      </w:r>
      <w:r w:rsidRPr="005108E4">
        <w:rPr>
          <w:spacing w:val="-4"/>
          <w:sz w:val="24"/>
        </w:rPr>
        <w:t xml:space="preserve"> </w:t>
      </w:r>
      <w:r w:rsidRPr="005108E4">
        <w:rPr>
          <w:sz w:val="24"/>
        </w:rPr>
        <w:t>breastfeeding".</w:t>
      </w:r>
    </w:p>
    <w:p w14:paraId="1AE41B8E" w14:textId="77777777" w:rsidR="00DA2759" w:rsidRPr="005108E4" w:rsidRDefault="009A7511">
      <w:pPr>
        <w:pStyle w:val="ListParagraph"/>
        <w:numPr>
          <w:ilvl w:val="1"/>
          <w:numId w:val="46"/>
        </w:numPr>
        <w:tabs>
          <w:tab w:val="left" w:pos="2134"/>
        </w:tabs>
        <w:spacing w:before="2"/>
        <w:ind w:left="2133" w:hanging="459"/>
        <w:rPr>
          <w:sz w:val="24"/>
        </w:rPr>
      </w:pPr>
      <w:r w:rsidRPr="005108E4">
        <w:rPr>
          <w:sz w:val="24"/>
          <w:u w:val="single"/>
        </w:rPr>
        <w:t>Prohibited Practices</w:t>
      </w:r>
      <w:r w:rsidRPr="005108E4">
        <w:rPr>
          <w:sz w:val="24"/>
        </w:rPr>
        <w:t>. The following advertising activities are</w:t>
      </w:r>
      <w:r w:rsidRPr="005108E4">
        <w:rPr>
          <w:spacing w:val="-22"/>
          <w:sz w:val="24"/>
        </w:rPr>
        <w:t xml:space="preserve"> </w:t>
      </w:r>
      <w:r w:rsidRPr="005108E4">
        <w:rPr>
          <w:sz w:val="24"/>
        </w:rPr>
        <w:t>prohibited:</w:t>
      </w:r>
    </w:p>
    <w:p w14:paraId="3C01D9B9" w14:textId="77777777" w:rsidR="00DA2759" w:rsidRPr="005108E4" w:rsidRDefault="009A7511">
      <w:pPr>
        <w:pStyle w:val="ListParagraph"/>
        <w:numPr>
          <w:ilvl w:val="2"/>
          <w:numId w:val="46"/>
        </w:numPr>
        <w:tabs>
          <w:tab w:val="left" w:pos="2381"/>
        </w:tabs>
        <w:spacing w:before="5" w:line="242" w:lineRule="auto"/>
        <w:ind w:right="110" w:firstLine="0"/>
        <w:rPr>
          <w:sz w:val="24"/>
        </w:rPr>
      </w:pPr>
      <w:r w:rsidRPr="005108E4">
        <w:rPr>
          <w:sz w:val="24"/>
        </w:rPr>
        <w:t>Advertising</w:t>
      </w:r>
      <w:r w:rsidRPr="005108E4">
        <w:rPr>
          <w:spacing w:val="-11"/>
          <w:sz w:val="24"/>
        </w:rPr>
        <w:t xml:space="preserve"> </w:t>
      </w:r>
      <w:r w:rsidRPr="005108E4">
        <w:rPr>
          <w:sz w:val="24"/>
        </w:rPr>
        <w:t>in</w:t>
      </w:r>
      <w:r w:rsidRPr="005108E4">
        <w:rPr>
          <w:spacing w:val="-8"/>
          <w:sz w:val="24"/>
        </w:rPr>
        <w:t xml:space="preserve"> </w:t>
      </w:r>
      <w:r w:rsidRPr="005108E4">
        <w:rPr>
          <w:sz w:val="24"/>
        </w:rPr>
        <w:t>such</w:t>
      </w:r>
      <w:r w:rsidRPr="005108E4">
        <w:rPr>
          <w:spacing w:val="-8"/>
          <w:sz w:val="24"/>
        </w:rPr>
        <w:t xml:space="preserve"> </w:t>
      </w:r>
      <w:r w:rsidRPr="005108E4">
        <w:rPr>
          <w:sz w:val="24"/>
        </w:rPr>
        <w:t>a</w:t>
      </w:r>
      <w:r w:rsidRPr="005108E4">
        <w:rPr>
          <w:spacing w:val="-9"/>
          <w:sz w:val="24"/>
        </w:rPr>
        <w:t xml:space="preserve"> </w:t>
      </w:r>
      <w:r w:rsidRPr="005108E4">
        <w:rPr>
          <w:sz w:val="24"/>
        </w:rPr>
        <w:t>manner</w:t>
      </w:r>
      <w:r w:rsidRPr="005108E4">
        <w:rPr>
          <w:spacing w:val="-9"/>
          <w:sz w:val="24"/>
        </w:rPr>
        <w:t xml:space="preserve"> </w:t>
      </w:r>
      <w:r w:rsidRPr="005108E4">
        <w:rPr>
          <w:sz w:val="24"/>
        </w:rPr>
        <w:t>that</w:t>
      </w:r>
      <w:r w:rsidRPr="005108E4">
        <w:rPr>
          <w:spacing w:val="-8"/>
          <w:sz w:val="24"/>
        </w:rPr>
        <w:t xml:space="preserve"> </w:t>
      </w:r>
      <w:r w:rsidRPr="005108E4">
        <w:rPr>
          <w:sz w:val="24"/>
        </w:rPr>
        <w:t>is</w:t>
      </w:r>
      <w:r w:rsidRPr="005108E4">
        <w:rPr>
          <w:spacing w:val="-8"/>
          <w:sz w:val="24"/>
        </w:rPr>
        <w:t xml:space="preserve"> </w:t>
      </w:r>
      <w:r w:rsidRPr="005108E4">
        <w:rPr>
          <w:sz w:val="24"/>
        </w:rPr>
        <w:t>deemed</w:t>
      </w:r>
      <w:r w:rsidRPr="005108E4">
        <w:rPr>
          <w:spacing w:val="-8"/>
          <w:sz w:val="24"/>
        </w:rPr>
        <w:t xml:space="preserve"> </w:t>
      </w:r>
      <w:r w:rsidRPr="005108E4">
        <w:rPr>
          <w:sz w:val="24"/>
        </w:rPr>
        <w:t>to</w:t>
      </w:r>
      <w:r w:rsidRPr="005108E4">
        <w:rPr>
          <w:spacing w:val="-7"/>
          <w:sz w:val="24"/>
        </w:rPr>
        <w:t xml:space="preserve"> </w:t>
      </w:r>
      <w:r w:rsidRPr="005108E4">
        <w:rPr>
          <w:sz w:val="24"/>
        </w:rPr>
        <w:t>be</w:t>
      </w:r>
      <w:r w:rsidRPr="005108E4">
        <w:rPr>
          <w:spacing w:val="-7"/>
          <w:sz w:val="24"/>
        </w:rPr>
        <w:t xml:space="preserve"> </w:t>
      </w:r>
      <w:r w:rsidRPr="005108E4">
        <w:rPr>
          <w:sz w:val="24"/>
        </w:rPr>
        <w:t>is</w:t>
      </w:r>
      <w:r w:rsidRPr="005108E4">
        <w:rPr>
          <w:spacing w:val="-6"/>
          <w:sz w:val="24"/>
        </w:rPr>
        <w:t xml:space="preserve"> </w:t>
      </w:r>
      <w:r w:rsidRPr="005108E4">
        <w:rPr>
          <w:sz w:val="24"/>
        </w:rPr>
        <w:t>deceptive,</w:t>
      </w:r>
      <w:r w:rsidRPr="005108E4">
        <w:rPr>
          <w:spacing w:val="-6"/>
          <w:sz w:val="24"/>
        </w:rPr>
        <w:t xml:space="preserve"> </w:t>
      </w:r>
      <w:r w:rsidRPr="005108E4">
        <w:rPr>
          <w:sz w:val="24"/>
        </w:rPr>
        <w:t>misleading,</w:t>
      </w:r>
      <w:r w:rsidRPr="005108E4">
        <w:rPr>
          <w:spacing w:val="-8"/>
          <w:sz w:val="24"/>
        </w:rPr>
        <w:t xml:space="preserve"> </w:t>
      </w:r>
      <w:r w:rsidRPr="005108E4">
        <w:rPr>
          <w:sz w:val="24"/>
        </w:rPr>
        <w:t>false</w:t>
      </w:r>
      <w:r w:rsidRPr="005108E4">
        <w:rPr>
          <w:spacing w:val="-9"/>
          <w:sz w:val="24"/>
        </w:rPr>
        <w:t xml:space="preserve"> </w:t>
      </w:r>
      <w:r w:rsidRPr="005108E4">
        <w:rPr>
          <w:sz w:val="24"/>
        </w:rPr>
        <w:t>or fraudulent,</w:t>
      </w:r>
      <w:r w:rsidRPr="005108E4">
        <w:rPr>
          <w:spacing w:val="-6"/>
          <w:sz w:val="24"/>
        </w:rPr>
        <w:t xml:space="preserve"> </w:t>
      </w:r>
      <w:r w:rsidRPr="005108E4">
        <w:rPr>
          <w:sz w:val="24"/>
        </w:rPr>
        <w:t>or</w:t>
      </w:r>
      <w:r w:rsidRPr="005108E4">
        <w:rPr>
          <w:spacing w:val="-5"/>
          <w:sz w:val="24"/>
        </w:rPr>
        <w:t xml:space="preserve"> </w:t>
      </w:r>
      <w:r w:rsidRPr="005108E4">
        <w:rPr>
          <w:sz w:val="24"/>
        </w:rPr>
        <w:t>that</w:t>
      </w:r>
      <w:r w:rsidRPr="005108E4">
        <w:rPr>
          <w:spacing w:val="-4"/>
          <w:sz w:val="24"/>
        </w:rPr>
        <w:t xml:space="preserve"> </w:t>
      </w:r>
      <w:r w:rsidRPr="005108E4">
        <w:rPr>
          <w:sz w:val="24"/>
        </w:rPr>
        <w:t>tends</w:t>
      </w:r>
      <w:r w:rsidRPr="005108E4">
        <w:rPr>
          <w:spacing w:val="-4"/>
          <w:sz w:val="24"/>
        </w:rPr>
        <w:t xml:space="preserve"> </w:t>
      </w:r>
      <w:r w:rsidRPr="005108E4">
        <w:rPr>
          <w:sz w:val="24"/>
        </w:rPr>
        <w:t>to</w:t>
      </w:r>
      <w:r w:rsidRPr="005108E4">
        <w:rPr>
          <w:spacing w:val="-5"/>
          <w:sz w:val="24"/>
        </w:rPr>
        <w:t xml:space="preserve"> </w:t>
      </w:r>
      <w:r w:rsidRPr="005108E4">
        <w:rPr>
          <w:sz w:val="24"/>
        </w:rPr>
        <w:t>deceive</w:t>
      </w:r>
      <w:r w:rsidRPr="005108E4">
        <w:rPr>
          <w:spacing w:val="-6"/>
          <w:sz w:val="24"/>
        </w:rPr>
        <w:t xml:space="preserve"> </w:t>
      </w:r>
      <w:r w:rsidRPr="005108E4">
        <w:rPr>
          <w:sz w:val="24"/>
        </w:rPr>
        <w:t>or</w:t>
      </w:r>
      <w:r w:rsidRPr="005108E4">
        <w:rPr>
          <w:spacing w:val="-5"/>
          <w:sz w:val="24"/>
        </w:rPr>
        <w:t xml:space="preserve"> </w:t>
      </w:r>
      <w:r w:rsidRPr="005108E4">
        <w:rPr>
          <w:sz w:val="24"/>
        </w:rPr>
        <w:t>create</w:t>
      </w:r>
      <w:r w:rsidRPr="005108E4">
        <w:rPr>
          <w:spacing w:val="-6"/>
          <w:sz w:val="24"/>
        </w:rPr>
        <w:t xml:space="preserve"> </w:t>
      </w:r>
      <w:r w:rsidRPr="005108E4">
        <w:rPr>
          <w:sz w:val="24"/>
        </w:rPr>
        <w:t>a</w:t>
      </w:r>
      <w:r w:rsidRPr="005108E4">
        <w:rPr>
          <w:spacing w:val="-3"/>
          <w:sz w:val="24"/>
        </w:rPr>
        <w:t xml:space="preserve"> </w:t>
      </w:r>
      <w:r w:rsidRPr="005108E4">
        <w:rPr>
          <w:sz w:val="24"/>
        </w:rPr>
        <w:t>misleading</w:t>
      </w:r>
      <w:r w:rsidRPr="005108E4">
        <w:rPr>
          <w:spacing w:val="-5"/>
          <w:sz w:val="24"/>
        </w:rPr>
        <w:t xml:space="preserve"> </w:t>
      </w:r>
      <w:r w:rsidRPr="005108E4">
        <w:rPr>
          <w:sz w:val="24"/>
        </w:rPr>
        <w:t>impression,</w:t>
      </w:r>
      <w:r w:rsidRPr="005108E4">
        <w:rPr>
          <w:spacing w:val="-6"/>
          <w:sz w:val="24"/>
        </w:rPr>
        <w:t xml:space="preserve"> </w:t>
      </w:r>
      <w:r w:rsidRPr="005108E4">
        <w:rPr>
          <w:sz w:val="24"/>
        </w:rPr>
        <w:t>whether</w:t>
      </w:r>
      <w:r w:rsidRPr="005108E4">
        <w:rPr>
          <w:spacing w:val="-5"/>
          <w:sz w:val="24"/>
        </w:rPr>
        <w:t xml:space="preserve"> </w:t>
      </w:r>
      <w:r w:rsidRPr="005108E4">
        <w:rPr>
          <w:sz w:val="24"/>
        </w:rPr>
        <w:t>directly or by omission or</w:t>
      </w:r>
      <w:r w:rsidRPr="005108E4">
        <w:rPr>
          <w:spacing w:val="-12"/>
          <w:sz w:val="24"/>
        </w:rPr>
        <w:t xml:space="preserve"> </w:t>
      </w:r>
      <w:r w:rsidRPr="005108E4">
        <w:rPr>
          <w:sz w:val="24"/>
        </w:rPr>
        <w:t>ambiguity;</w:t>
      </w:r>
    </w:p>
    <w:p w14:paraId="2E0A5E75" w14:textId="77777777" w:rsidR="00DA2759" w:rsidRPr="005108E4" w:rsidRDefault="009A7511">
      <w:pPr>
        <w:pStyle w:val="ListParagraph"/>
        <w:numPr>
          <w:ilvl w:val="2"/>
          <w:numId w:val="46"/>
        </w:numPr>
        <w:tabs>
          <w:tab w:val="left" w:pos="2333"/>
        </w:tabs>
        <w:spacing w:before="1" w:line="242" w:lineRule="auto"/>
        <w:ind w:right="110" w:firstLine="0"/>
        <w:rPr>
          <w:sz w:val="24"/>
        </w:rPr>
      </w:pPr>
      <w:r w:rsidRPr="005108E4">
        <w:rPr>
          <w:sz w:val="24"/>
        </w:rPr>
        <w:t>Advertising</w:t>
      </w:r>
      <w:r w:rsidRPr="005108E4">
        <w:rPr>
          <w:spacing w:val="-29"/>
          <w:sz w:val="24"/>
        </w:rPr>
        <w:t xml:space="preserve"> </w:t>
      </w:r>
      <w:r w:rsidRPr="005108E4">
        <w:rPr>
          <w:sz w:val="24"/>
        </w:rPr>
        <w:t>by</w:t>
      </w:r>
      <w:r w:rsidRPr="005108E4">
        <w:rPr>
          <w:spacing w:val="-33"/>
          <w:sz w:val="24"/>
        </w:rPr>
        <w:t xml:space="preserve"> </w:t>
      </w:r>
      <w:r w:rsidRPr="005108E4">
        <w:rPr>
          <w:sz w:val="24"/>
        </w:rPr>
        <w:t>means</w:t>
      </w:r>
      <w:r w:rsidRPr="005108E4">
        <w:rPr>
          <w:spacing w:val="-26"/>
          <w:sz w:val="24"/>
        </w:rPr>
        <w:t xml:space="preserve"> </w:t>
      </w:r>
      <w:r w:rsidRPr="005108E4">
        <w:rPr>
          <w:sz w:val="24"/>
        </w:rPr>
        <w:t>of</w:t>
      </w:r>
      <w:r w:rsidRPr="005108E4">
        <w:rPr>
          <w:spacing w:val="-28"/>
          <w:sz w:val="24"/>
        </w:rPr>
        <w:t xml:space="preserve"> </w:t>
      </w:r>
      <w:r w:rsidRPr="005108E4">
        <w:rPr>
          <w:sz w:val="24"/>
        </w:rPr>
        <w:t>television,</w:t>
      </w:r>
      <w:r w:rsidRPr="005108E4">
        <w:rPr>
          <w:spacing w:val="-26"/>
          <w:sz w:val="24"/>
        </w:rPr>
        <w:t xml:space="preserve"> </w:t>
      </w:r>
      <w:r w:rsidRPr="005108E4">
        <w:rPr>
          <w:sz w:val="24"/>
        </w:rPr>
        <w:t>radio,</w:t>
      </w:r>
      <w:r w:rsidRPr="005108E4">
        <w:rPr>
          <w:spacing w:val="-26"/>
          <w:sz w:val="24"/>
        </w:rPr>
        <w:t xml:space="preserve"> </w:t>
      </w:r>
      <w:r w:rsidRPr="005108E4">
        <w:rPr>
          <w:sz w:val="24"/>
        </w:rPr>
        <w:t>internet,</w:t>
      </w:r>
      <w:r w:rsidRPr="005108E4">
        <w:rPr>
          <w:spacing w:val="-27"/>
          <w:sz w:val="24"/>
        </w:rPr>
        <w:t xml:space="preserve"> </w:t>
      </w:r>
      <w:r w:rsidRPr="005108E4">
        <w:rPr>
          <w:sz w:val="24"/>
        </w:rPr>
        <w:t>mobile</w:t>
      </w:r>
      <w:r w:rsidRPr="005108E4">
        <w:rPr>
          <w:spacing w:val="-27"/>
          <w:sz w:val="24"/>
        </w:rPr>
        <w:t xml:space="preserve"> </w:t>
      </w:r>
      <w:r w:rsidRPr="005108E4">
        <w:rPr>
          <w:sz w:val="24"/>
        </w:rPr>
        <w:t>applications,</w:t>
      </w:r>
      <w:r w:rsidRPr="005108E4">
        <w:rPr>
          <w:spacing w:val="-26"/>
          <w:sz w:val="24"/>
        </w:rPr>
        <w:t xml:space="preserve"> </w:t>
      </w:r>
      <w:r w:rsidRPr="005108E4">
        <w:rPr>
          <w:sz w:val="24"/>
        </w:rPr>
        <w:t>social</w:t>
      </w:r>
      <w:r w:rsidRPr="005108E4">
        <w:rPr>
          <w:spacing w:val="-26"/>
          <w:sz w:val="24"/>
        </w:rPr>
        <w:t xml:space="preserve"> </w:t>
      </w:r>
      <w:r w:rsidRPr="005108E4">
        <w:rPr>
          <w:sz w:val="24"/>
        </w:rPr>
        <w:t>media, or other electronic communication, billboard or other outdoor advertising, or print publication,</w:t>
      </w:r>
      <w:r w:rsidRPr="005108E4">
        <w:rPr>
          <w:spacing w:val="-13"/>
          <w:sz w:val="24"/>
        </w:rPr>
        <w:t xml:space="preserve"> </w:t>
      </w:r>
      <w:r w:rsidRPr="005108E4">
        <w:rPr>
          <w:sz w:val="24"/>
        </w:rPr>
        <w:t>unless</w:t>
      </w:r>
      <w:r w:rsidRPr="005108E4">
        <w:rPr>
          <w:spacing w:val="-13"/>
          <w:sz w:val="24"/>
        </w:rPr>
        <w:t xml:space="preserve"> </w:t>
      </w:r>
      <w:r w:rsidRPr="005108E4">
        <w:rPr>
          <w:sz w:val="24"/>
        </w:rPr>
        <w:t>at</w:t>
      </w:r>
      <w:r w:rsidRPr="005108E4">
        <w:rPr>
          <w:spacing w:val="-13"/>
          <w:sz w:val="24"/>
        </w:rPr>
        <w:t xml:space="preserve"> </w:t>
      </w:r>
      <w:r w:rsidRPr="005108E4">
        <w:rPr>
          <w:sz w:val="24"/>
        </w:rPr>
        <w:t>least</w:t>
      </w:r>
      <w:r w:rsidRPr="005108E4">
        <w:rPr>
          <w:spacing w:val="-12"/>
          <w:sz w:val="24"/>
        </w:rPr>
        <w:t xml:space="preserve"> </w:t>
      </w:r>
      <w:r w:rsidRPr="005108E4">
        <w:rPr>
          <w:sz w:val="24"/>
        </w:rPr>
        <w:t>85%</w:t>
      </w:r>
      <w:r w:rsidRPr="005108E4">
        <w:rPr>
          <w:spacing w:val="-14"/>
          <w:sz w:val="24"/>
        </w:rPr>
        <w:t xml:space="preserve"> </w:t>
      </w:r>
      <w:r w:rsidRPr="005108E4">
        <w:rPr>
          <w:sz w:val="24"/>
        </w:rPr>
        <w:t>of</w:t>
      </w:r>
      <w:r w:rsidRPr="005108E4">
        <w:rPr>
          <w:spacing w:val="-14"/>
          <w:sz w:val="24"/>
        </w:rPr>
        <w:t xml:space="preserve"> </w:t>
      </w:r>
      <w:r w:rsidRPr="005108E4">
        <w:rPr>
          <w:sz w:val="24"/>
        </w:rPr>
        <w:t>the</w:t>
      </w:r>
      <w:r w:rsidRPr="005108E4">
        <w:rPr>
          <w:spacing w:val="-14"/>
          <w:sz w:val="24"/>
        </w:rPr>
        <w:t xml:space="preserve"> </w:t>
      </w:r>
      <w:r w:rsidRPr="005108E4">
        <w:rPr>
          <w:sz w:val="24"/>
        </w:rPr>
        <w:t>audience</w:t>
      </w:r>
      <w:r w:rsidRPr="005108E4">
        <w:rPr>
          <w:spacing w:val="-13"/>
          <w:sz w:val="24"/>
        </w:rPr>
        <w:t xml:space="preserve"> </w:t>
      </w:r>
      <w:r w:rsidRPr="005108E4">
        <w:rPr>
          <w:sz w:val="24"/>
        </w:rPr>
        <w:t>is</w:t>
      </w:r>
      <w:r w:rsidRPr="005108E4">
        <w:rPr>
          <w:spacing w:val="-13"/>
          <w:sz w:val="24"/>
        </w:rPr>
        <w:t xml:space="preserve"> </w:t>
      </w:r>
      <w:r w:rsidRPr="005108E4">
        <w:rPr>
          <w:sz w:val="24"/>
        </w:rPr>
        <w:t>reasonably</w:t>
      </w:r>
      <w:r w:rsidRPr="005108E4">
        <w:rPr>
          <w:spacing w:val="-19"/>
          <w:sz w:val="24"/>
        </w:rPr>
        <w:t xml:space="preserve"> </w:t>
      </w:r>
      <w:r w:rsidRPr="005108E4">
        <w:rPr>
          <w:sz w:val="24"/>
        </w:rPr>
        <w:t>expected</w:t>
      </w:r>
      <w:r w:rsidRPr="005108E4">
        <w:rPr>
          <w:spacing w:val="-11"/>
          <w:sz w:val="24"/>
        </w:rPr>
        <w:t xml:space="preserve"> </w:t>
      </w:r>
      <w:r w:rsidRPr="005108E4">
        <w:rPr>
          <w:sz w:val="24"/>
        </w:rPr>
        <w:t>to</w:t>
      </w:r>
      <w:r w:rsidRPr="005108E4">
        <w:rPr>
          <w:spacing w:val="-11"/>
          <w:sz w:val="24"/>
        </w:rPr>
        <w:t xml:space="preserve"> </w:t>
      </w:r>
      <w:r w:rsidRPr="005108E4">
        <w:rPr>
          <w:sz w:val="24"/>
        </w:rPr>
        <w:t>be</w:t>
      </w:r>
      <w:r w:rsidRPr="005108E4">
        <w:rPr>
          <w:spacing w:val="-14"/>
          <w:sz w:val="24"/>
        </w:rPr>
        <w:t xml:space="preserve"> </w:t>
      </w:r>
      <w:r w:rsidRPr="005108E4">
        <w:rPr>
          <w:sz w:val="24"/>
        </w:rPr>
        <w:t>21</w:t>
      </w:r>
      <w:r w:rsidRPr="005108E4">
        <w:rPr>
          <w:spacing w:val="-13"/>
          <w:sz w:val="24"/>
        </w:rPr>
        <w:t xml:space="preserve"> </w:t>
      </w:r>
      <w:r w:rsidRPr="005108E4">
        <w:rPr>
          <w:spacing w:val="-3"/>
          <w:sz w:val="24"/>
        </w:rPr>
        <w:t>years</w:t>
      </w:r>
      <w:r w:rsidRPr="005108E4">
        <w:rPr>
          <w:spacing w:val="-12"/>
          <w:sz w:val="24"/>
        </w:rPr>
        <w:t xml:space="preserve"> </w:t>
      </w:r>
      <w:r w:rsidRPr="005108E4">
        <w:rPr>
          <w:sz w:val="24"/>
        </w:rPr>
        <w:t>of age</w:t>
      </w:r>
      <w:r w:rsidRPr="005108E4">
        <w:rPr>
          <w:spacing w:val="-6"/>
          <w:sz w:val="24"/>
        </w:rPr>
        <w:t xml:space="preserve"> </w:t>
      </w:r>
      <w:r w:rsidRPr="005108E4">
        <w:rPr>
          <w:sz w:val="24"/>
        </w:rPr>
        <w:t>or</w:t>
      </w:r>
      <w:r w:rsidRPr="005108E4">
        <w:rPr>
          <w:spacing w:val="-5"/>
          <w:sz w:val="24"/>
        </w:rPr>
        <w:t xml:space="preserve"> </w:t>
      </w:r>
      <w:r w:rsidRPr="005108E4">
        <w:rPr>
          <w:sz w:val="24"/>
        </w:rPr>
        <w:t>older</w:t>
      </w:r>
      <w:r w:rsidRPr="005108E4">
        <w:rPr>
          <w:spacing w:val="-5"/>
          <w:sz w:val="24"/>
        </w:rPr>
        <w:t xml:space="preserve"> </w:t>
      </w:r>
      <w:r w:rsidRPr="005108E4">
        <w:rPr>
          <w:sz w:val="24"/>
        </w:rPr>
        <w:t>or</w:t>
      </w:r>
      <w:r w:rsidRPr="005108E4">
        <w:rPr>
          <w:spacing w:val="-7"/>
          <w:sz w:val="24"/>
        </w:rPr>
        <w:t xml:space="preserve"> </w:t>
      </w:r>
      <w:r w:rsidRPr="005108E4">
        <w:rPr>
          <w:sz w:val="24"/>
        </w:rPr>
        <w:t>comprised</w:t>
      </w:r>
      <w:r w:rsidRPr="005108E4">
        <w:rPr>
          <w:spacing w:val="-7"/>
          <w:sz w:val="24"/>
        </w:rPr>
        <w:t xml:space="preserve"> </w:t>
      </w:r>
      <w:r w:rsidRPr="005108E4">
        <w:rPr>
          <w:sz w:val="24"/>
        </w:rPr>
        <w:t>of</w:t>
      </w:r>
      <w:r w:rsidRPr="005108E4">
        <w:rPr>
          <w:spacing w:val="-7"/>
          <w:sz w:val="24"/>
        </w:rPr>
        <w:t xml:space="preserve"> </w:t>
      </w:r>
      <w:r w:rsidRPr="005108E4">
        <w:rPr>
          <w:sz w:val="24"/>
        </w:rPr>
        <w:t>individuals</w:t>
      </w:r>
      <w:r w:rsidRPr="005108E4">
        <w:rPr>
          <w:spacing w:val="-7"/>
          <w:sz w:val="24"/>
        </w:rPr>
        <w:t xml:space="preserve"> </w:t>
      </w:r>
      <w:r w:rsidRPr="005108E4">
        <w:rPr>
          <w:sz w:val="24"/>
        </w:rPr>
        <w:t>with</w:t>
      </w:r>
      <w:r w:rsidRPr="005108E4">
        <w:rPr>
          <w:spacing w:val="-4"/>
          <w:sz w:val="24"/>
        </w:rPr>
        <w:t xml:space="preserve"> </w:t>
      </w:r>
      <w:r w:rsidRPr="005108E4">
        <w:rPr>
          <w:sz w:val="24"/>
        </w:rPr>
        <w:t>debilitating</w:t>
      </w:r>
      <w:r w:rsidRPr="005108E4">
        <w:rPr>
          <w:spacing w:val="-7"/>
          <w:sz w:val="24"/>
        </w:rPr>
        <w:t xml:space="preserve"> </w:t>
      </w:r>
      <w:r w:rsidRPr="005108E4">
        <w:rPr>
          <w:sz w:val="24"/>
        </w:rPr>
        <w:t>conditions,</w:t>
      </w:r>
      <w:r w:rsidRPr="005108E4">
        <w:rPr>
          <w:spacing w:val="-5"/>
          <w:sz w:val="24"/>
        </w:rPr>
        <w:t xml:space="preserve"> </w:t>
      </w:r>
      <w:r w:rsidRPr="005108E4">
        <w:rPr>
          <w:sz w:val="24"/>
        </w:rPr>
        <w:t>as</w:t>
      </w:r>
      <w:r w:rsidRPr="005108E4">
        <w:rPr>
          <w:spacing w:val="-3"/>
          <w:sz w:val="24"/>
        </w:rPr>
        <w:t xml:space="preserve"> </w:t>
      </w:r>
      <w:r w:rsidRPr="005108E4">
        <w:rPr>
          <w:sz w:val="24"/>
        </w:rPr>
        <w:t>determined</w:t>
      </w:r>
      <w:r w:rsidRPr="005108E4">
        <w:rPr>
          <w:spacing w:val="-5"/>
          <w:sz w:val="24"/>
        </w:rPr>
        <w:t xml:space="preserve"> </w:t>
      </w:r>
      <w:r w:rsidRPr="005108E4">
        <w:rPr>
          <w:sz w:val="24"/>
        </w:rPr>
        <w:t>by reliable and current audience composition</w:t>
      </w:r>
      <w:r w:rsidRPr="005108E4">
        <w:rPr>
          <w:spacing w:val="-9"/>
          <w:sz w:val="24"/>
        </w:rPr>
        <w:t xml:space="preserve"> </w:t>
      </w:r>
      <w:r w:rsidRPr="005108E4">
        <w:rPr>
          <w:sz w:val="24"/>
        </w:rPr>
        <w:t>data;</w:t>
      </w:r>
    </w:p>
    <w:p w14:paraId="5ED67695" w14:textId="77777777" w:rsidR="00DA2759" w:rsidRPr="005108E4" w:rsidRDefault="009A7511">
      <w:pPr>
        <w:pStyle w:val="ListParagraph"/>
        <w:numPr>
          <w:ilvl w:val="2"/>
          <w:numId w:val="46"/>
        </w:numPr>
        <w:tabs>
          <w:tab w:val="left" w:pos="2381"/>
        </w:tabs>
        <w:spacing w:before="6" w:line="242" w:lineRule="auto"/>
        <w:ind w:right="115" w:firstLine="0"/>
        <w:rPr>
          <w:sz w:val="24"/>
        </w:rPr>
      </w:pPr>
      <w:r w:rsidRPr="005108E4">
        <w:rPr>
          <w:sz w:val="24"/>
        </w:rPr>
        <w:t>Advertising,</w:t>
      </w:r>
      <w:r w:rsidRPr="005108E4">
        <w:rPr>
          <w:spacing w:val="-8"/>
          <w:sz w:val="24"/>
        </w:rPr>
        <w:t xml:space="preserve"> </w:t>
      </w:r>
      <w:r w:rsidRPr="005108E4">
        <w:rPr>
          <w:sz w:val="24"/>
        </w:rPr>
        <w:t>including</w:t>
      </w:r>
      <w:r w:rsidRPr="005108E4">
        <w:rPr>
          <w:spacing w:val="-10"/>
          <w:sz w:val="24"/>
        </w:rPr>
        <w:t xml:space="preserve"> </w:t>
      </w:r>
      <w:r w:rsidRPr="005108E4">
        <w:rPr>
          <w:sz w:val="24"/>
        </w:rPr>
        <w:t>statements</w:t>
      </w:r>
      <w:r w:rsidRPr="005108E4">
        <w:rPr>
          <w:spacing w:val="-8"/>
          <w:sz w:val="24"/>
        </w:rPr>
        <w:t xml:space="preserve"> </w:t>
      </w:r>
      <w:r w:rsidRPr="005108E4">
        <w:rPr>
          <w:sz w:val="24"/>
        </w:rPr>
        <w:t>by</w:t>
      </w:r>
      <w:r w:rsidRPr="005108E4">
        <w:rPr>
          <w:spacing w:val="-17"/>
          <w:sz w:val="24"/>
        </w:rPr>
        <w:t xml:space="preserve"> </w:t>
      </w:r>
      <w:r w:rsidRPr="005108E4">
        <w:rPr>
          <w:sz w:val="24"/>
        </w:rPr>
        <w:t>a</w:t>
      </w:r>
      <w:r w:rsidRPr="005108E4">
        <w:rPr>
          <w:spacing w:val="-11"/>
          <w:sz w:val="24"/>
        </w:rPr>
        <w:t xml:space="preserve"> </w:t>
      </w:r>
      <w:r w:rsidRPr="005108E4">
        <w:rPr>
          <w:sz w:val="24"/>
        </w:rPr>
        <w:t>Licensee,</w:t>
      </w:r>
      <w:r w:rsidRPr="005108E4">
        <w:rPr>
          <w:spacing w:val="-9"/>
          <w:sz w:val="24"/>
        </w:rPr>
        <w:t xml:space="preserve"> </w:t>
      </w:r>
      <w:r w:rsidRPr="005108E4">
        <w:rPr>
          <w:sz w:val="24"/>
        </w:rPr>
        <w:t>that</w:t>
      </w:r>
      <w:r w:rsidRPr="005108E4">
        <w:rPr>
          <w:spacing w:val="-10"/>
          <w:sz w:val="24"/>
        </w:rPr>
        <w:t xml:space="preserve"> </w:t>
      </w:r>
      <w:r w:rsidRPr="005108E4">
        <w:rPr>
          <w:sz w:val="24"/>
        </w:rPr>
        <w:t>makes</w:t>
      </w:r>
      <w:r w:rsidRPr="005108E4">
        <w:rPr>
          <w:spacing w:val="-10"/>
          <w:sz w:val="24"/>
        </w:rPr>
        <w:t xml:space="preserve"> </w:t>
      </w:r>
      <w:r w:rsidRPr="005108E4">
        <w:rPr>
          <w:sz w:val="24"/>
        </w:rPr>
        <w:t>any</w:t>
      </w:r>
      <w:r w:rsidRPr="005108E4">
        <w:rPr>
          <w:spacing w:val="-17"/>
          <w:sz w:val="24"/>
        </w:rPr>
        <w:t xml:space="preserve"> </w:t>
      </w:r>
      <w:r w:rsidRPr="005108E4">
        <w:rPr>
          <w:sz w:val="24"/>
        </w:rPr>
        <w:t>false</w:t>
      </w:r>
      <w:r w:rsidRPr="005108E4">
        <w:rPr>
          <w:spacing w:val="-11"/>
          <w:sz w:val="24"/>
        </w:rPr>
        <w:t xml:space="preserve"> </w:t>
      </w:r>
      <w:r w:rsidRPr="005108E4">
        <w:rPr>
          <w:sz w:val="24"/>
        </w:rPr>
        <w:t>or</w:t>
      </w:r>
      <w:r w:rsidRPr="005108E4">
        <w:rPr>
          <w:spacing w:val="-10"/>
          <w:sz w:val="24"/>
        </w:rPr>
        <w:t xml:space="preserve"> </w:t>
      </w:r>
      <w:r w:rsidRPr="005108E4">
        <w:rPr>
          <w:sz w:val="24"/>
        </w:rPr>
        <w:t>statements concerning</w:t>
      </w:r>
      <w:r w:rsidRPr="005108E4">
        <w:rPr>
          <w:spacing w:val="-18"/>
          <w:sz w:val="24"/>
        </w:rPr>
        <w:t xml:space="preserve"> </w:t>
      </w:r>
      <w:r w:rsidRPr="005108E4">
        <w:rPr>
          <w:sz w:val="24"/>
        </w:rPr>
        <w:t>other</w:t>
      </w:r>
      <w:r w:rsidRPr="005108E4">
        <w:rPr>
          <w:spacing w:val="-17"/>
          <w:sz w:val="24"/>
        </w:rPr>
        <w:t xml:space="preserve"> </w:t>
      </w:r>
      <w:r w:rsidRPr="005108E4">
        <w:rPr>
          <w:sz w:val="24"/>
        </w:rPr>
        <w:t>Licensees</w:t>
      </w:r>
      <w:r w:rsidRPr="005108E4">
        <w:rPr>
          <w:spacing w:val="-15"/>
          <w:sz w:val="24"/>
        </w:rPr>
        <w:t xml:space="preserve"> </w:t>
      </w:r>
      <w:r w:rsidRPr="005108E4">
        <w:rPr>
          <w:sz w:val="24"/>
        </w:rPr>
        <w:t>and</w:t>
      </w:r>
      <w:r w:rsidRPr="005108E4">
        <w:rPr>
          <w:spacing w:val="-15"/>
          <w:sz w:val="24"/>
        </w:rPr>
        <w:t xml:space="preserve"> </w:t>
      </w:r>
      <w:r w:rsidRPr="005108E4">
        <w:rPr>
          <w:sz w:val="24"/>
        </w:rPr>
        <w:t>the</w:t>
      </w:r>
      <w:r w:rsidRPr="005108E4">
        <w:rPr>
          <w:spacing w:val="-19"/>
          <w:sz w:val="24"/>
        </w:rPr>
        <w:t xml:space="preserve"> </w:t>
      </w:r>
      <w:r w:rsidRPr="005108E4">
        <w:rPr>
          <w:sz w:val="24"/>
        </w:rPr>
        <w:t>conduct</w:t>
      </w:r>
      <w:r w:rsidRPr="005108E4">
        <w:rPr>
          <w:spacing w:val="-17"/>
          <w:sz w:val="24"/>
        </w:rPr>
        <w:t xml:space="preserve"> </w:t>
      </w:r>
      <w:r w:rsidRPr="005108E4">
        <w:rPr>
          <w:sz w:val="24"/>
        </w:rPr>
        <w:t>and</w:t>
      </w:r>
      <w:r w:rsidRPr="005108E4">
        <w:rPr>
          <w:spacing w:val="-18"/>
          <w:sz w:val="24"/>
        </w:rPr>
        <w:t xml:space="preserve"> </w:t>
      </w:r>
      <w:r w:rsidRPr="005108E4">
        <w:rPr>
          <w:sz w:val="24"/>
        </w:rPr>
        <w:t>products</w:t>
      </w:r>
      <w:r w:rsidRPr="005108E4">
        <w:rPr>
          <w:spacing w:val="-17"/>
          <w:sz w:val="24"/>
        </w:rPr>
        <w:t xml:space="preserve"> </w:t>
      </w:r>
      <w:r w:rsidRPr="005108E4">
        <w:rPr>
          <w:sz w:val="24"/>
        </w:rPr>
        <w:t>of</w:t>
      </w:r>
      <w:r w:rsidRPr="005108E4">
        <w:rPr>
          <w:spacing w:val="-18"/>
          <w:sz w:val="24"/>
        </w:rPr>
        <w:t xml:space="preserve"> </w:t>
      </w:r>
      <w:r w:rsidRPr="005108E4">
        <w:rPr>
          <w:sz w:val="24"/>
        </w:rPr>
        <w:t>such</w:t>
      </w:r>
      <w:r w:rsidRPr="005108E4">
        <w:rPr>
          <w:spacing w:val="-18"/>
          <w:sz w:val="24"/>
        </w:rPr>
        <w:t xml:space="preserve"> </w:t>
      </w:r>
      <w:r w:rsidRPr="005108E4">
        <w:rPr>
          <w:sz w:val="24"/>
        </w:rPr>
        <w:t>other</w:t>
      </w:r>
      <w:r w:rsidRPr="005108E4">
        <w:rPr>
          <w:spacing w:val="-18"/>
          <w:sz w:val="24"/>
        </w:rPr>
        <w:t xml:space="preserve"> </w:t>
      </w:r>
      <w:r w:rsidRPr="005108E4">
        <w:rPr>
          <w:sz w:val="24"/>
        </w:rPr>
        <w:t>Licensees</w:t>
      </w:r>
      <w:r w:rsidRPr="005108E4">
        <w:rPr>
          <w:spacing w:val="-17"/>
          <w:sz w:val="24"/>
        </w:rPr>
        <w:t xml:space="preserve"> </w:t>
      </w:r>
      <w:r w:rsidRPr="005108E4">
        <w:rPr>
          <w:sz w:val="24"/>
        </w:rPr>
        <w:t>that</w:t>
      </w:r>
      <w:r w:rsidRPr="005108E4">
        <w:rPr>
          <w:spacing w:val="-15"/>
          <w:sz w:val="24"/>
        </w:rPr>
        <w:t xml:space="preserve"> </w:t>
      </w:r>
      <w:r w:rsidRPr="005108E4">
        <w:rPr>
          <w:sz w:val="24"/>
        </w:rPr>
        <w:t>is deceptive,</w:t>
      </w:r>
      <w:r w:rsidRPr="005108E4">
        <w:rPr>
          <w:spacing w:val="-20"/>
          <w:sz w:val="24"/>
        </w:rPr>
        <w:t xml:space="preserve"> </w:t>
      </w:r>
      <w:r w:rsidRPr="005108E4">
        <w:rPr>
          <w:sz w:val="24"/>
        </w:rPr>
        <w:t>misleading,</w:t>
      </w:r>
      <w:r w:rsidRPr="005108E4">
        <w:rPr>
          <w:spacing w:val="-19"/>
          <w:sz w:val="24"/>
        </w:rPr>
        <w:t xml:space="preserve"> </w:t>
      </w:r>
      <w:r w:rsidRPr="005108E4">
        <w:rPr>
          <w:sz w:val="24"/>
        </w:rPr>
        <w:t>false</w:t>
      </w:r>
      <w:r w:rsidRPr="005108E4">
        <w:rPr>
          <w:spacing w:val="-20"/>
          <w:sz w:val="24"/>
        </w:rPr>
        <w:t xml:space="preserve"> </w:t>
      </w:r>
      <w:r w:rsidRPr="005108E4">
        <w:rPr>
          <w:sz w:val="24"/>
        </w:rPr>
        <w:t>or</w:t>
      </w:r>
      <w:r w:rsidRPr="005108E4">
        <w:rPr>
          <w:spacing w:val="-17"/>
          <w:sz w:val="24"/>
        </w:rPr>
        <w:t xml:space="preserve"> </w:t>
      </w:r>
      <w:r w:rsidRPr="005108E4">
        <w:rPr>
          <w:sz w:val="24"/>
        </w:rPr>
        <w:t>fraudulent,</w:t>
      </w:r>
      <w:r w:rsidRPr="005108E4">
        <w:rPr>
          <w:spacing w:val="-19"/>
          <w:sz w:val="24"/>
        </w:rPr>
        <w:t xml:space="preserve"> </w:t>
      </w:r>
      <w:r w:rsidRPr="005108E4">
        <w:rPr>
          <w:sz w:val="24"/>
        </w:rPr>
        <w:t>or</w:t>
      </w:r>
      <w:r w:rsidRPr="005108E4">
        <w:rPr>
          <w:spacing w:val="-20"/>
          <w:sz w:val="24"/>
        </w:rPr>
        <w:t xml:space="preserve"> </w:t>
      </w:r>
      <w:r w:rsidRPr="005108E4">
        <w:rPr>
          <w:sz w:val="24"/>
        </w:rPr>
        <w:t>that</w:t>
      </w:r>
      <w:r w:rsidRPr="005108E4">
        <w:rPr>
          <w:spacing w:val="-18"/>
          <w:sz w:val="24"/>
        </w:rPr>
        <w:t xml:space="preserve"> </w:t>
      </w:r>
      <w:r w:rsidRPr="005108E4">
        <w:rPr>
          <w:sz w:val="24"/>
        </w:rPr>
        <w:t>tends</w:t>
      </w:r>
      <w:r w:rsidRPr="005108E4">
        <w:rPr>
          <w:spacing w:val="-19"/>
          <w:sz w:val="24"/>
        </w:rPr>
        <w:t xml:space="preserve"> </w:t>
      </w:r>
      <w:r w:rsidRPr="005108E4">
        <w:rPr>
          <w:sz w:val="24"/>
        </w:rPr>
        <w:t>to</w:t>
      </w:r>
      <w:r w:rsidRPr="005108E4">
        <w:rPr>
          <w:spacing w:val="-19"/>
          <w:sz w:val="24"/>
        </w:rPr>
        <w:t xml:space="preserve"> </w:t>
      </w:r>
      <w:r w:rsidRPr="005108E4">
        <w:rPr>
          <w:sz w:val="24"/>
        </w:rPr>
        <w:t>deceive</w:t>
      </w:r>
      <w:r w:rsidRPr="005108E4">
        <w:rPr>
          <w:spacing w:val="-20"/>
          <w:sz w:val="24"/>
        </w:rPr>
        <w:t xml:space="preserve"> </w:t>
      </w:r>
      <w:r w:rsidRPr="005108E4">
        <w:rPr>
          <w:sz w:val="24"/>
        </w:rPr>
        <w:t>or</w:t>
      </w:r>
      <w:r w:rsidRPr="005108E4">
        <w:rPr>
          <w:spacing w:val="-20"/>
          <w:sz w:val="24"/>
        </w:rPr>
        <w:t xml:space="preserve"> </w:t>
      </w:r>
      <w:r w:rsidRPr="005108E4">
        <w:rPr>
          <w:sz w:val="24"/>
        </w:rPr>
        <w:t>create</w:t>
      </w:r>
      <w:r w:rsidRPr="005108E4">
        <w:rPr>
          <w:spacing w:val="-20"/>
          <w:sz w:val="24"/>
        </w:rPr>
        <w:t xml:space="preserve"> </w:t>
      </w:r>
      <w:r w:rsidRPr="005108E4">
        <w:rPr>
          <w:sz w:val="24"/>
        </w:rPr>
        <w:t>a</w:t>
      </w:r>
      <w:r w:rsidRPr="005108E4">
        <w:rPr>
          <w:spacing w:val="-20"/>
          <w:sz w:val="24"/>
        </w:rPr>
        <w:t xml:space="preserve"> </w:t>
      </w:r>
      <w:r w:rsidRPr="005108E4">
        <w:rPr>
          <w:sz w:val="24"/>
        </w:rPr>
        <w:t>misleading impression, whether directly or by omission or</w:t>
      </w:r>
      <w:r w:rsidRPr="005108E4">
        <w:rPr>
          <w:spacing w:val="-26"/>
          <w:sz w:val="24"/>
        </w:rPr>
        <w:t xml:space="preserve"> </w:t>
      </w:r>
      <w:r w:rsidRPr="005108E4">
        <w:rPr>
          <w:sz w:val="24"/>
        </w:rPr>
        <w:t>ambiguity;</w:t>
      </w:r>
    </w:p>
    <w:p w14:paraId="6490284A" w14:textId="77777777" w:rsidR="00DA2759" w:rsidRPr="005108E4" w:rsidRDefault="009A7511">
      <w:pPr>
        <w:pStyle w:val="ListParagraph"/>
        <w:numPr>
          <w:ilvl w:val="2"/>
          <w:numId w:val="46"/>
        </w:numPr>
        <w:tabs>
          <w:tab w:val="left" w:pos="2360"/>
        </w:tabs>
        <w:spacing w:before="3" w:line="242" w:lineRule="auto"/>
        <w:ind w:right="117" w:firstLine="0"/>
        <w:rPr>
          <w:sz w:val="24"/>
        </w:rPr>
      </w:pPr>
      <w:r w:rsidRPr="005108E4">
        <w:rPr>
          <w:sz w:val="24"/>
        </w:rPr>
        <w:t>Advertising</w:t>
      </w:r>
      <w:r w:rsidRPr="005108E4">
        <w:rPr>
          <w:spacing w:val="-19"/>
          <w:sz w:val="24"/>
        </w:rPr>
        <w:t xml:space="preserve"> </w:t>
      </w:r>
      <w:r w:rsidRPr="005108E4">
        <w:rPr>
          <w:sz w:val="24"/>
        </w:rPr>
        <w:t>on</w:t>
      </w:r>
      <w:r w:rsidRPr="005108E4">
        <w:rPr>
          <w:spacing w:val="-18"/>
          <w:sz w:val="24"/>
        </w:rPr>
        <w:t xml:space="preserve"> </w:t>
      </w:r>
      <w:r w:rsidRPr="005108E4">
        <w:rPr>
          <w:sz w:val="24"/>
        </w:rPr>
        <w:t>any</w:t>
      </w:r>
      <w:r w:rsidRPr="005108E4">
        <w:rPr>
          <w:spacing w:val="-25"/>
          <w:sz w:val="24"/>
        </w:rPr>
        <w:t xml:space="preserve"> </w:t>
      </w:r>
      <w:r w:rsidRPr="005108E4">
        <w:rPr>
          <w:sz w:val="24"/>
        </w:rPr>
        <w:t>billboards</w:t>
      </w:r>
      <w:r w:rsidRPr="005108E4">
        <w:rPr>
          <w:spacing w:val="-18"/>
          <w:sz w:val="24"/>
        </w:rPr>
        <w:t xml:space="preserve"> </w:t>
      </w:r>
      <w:r w:rsidRPr="005108E4">
        <w:rPr>
          <w:sz w:val="24"/>
        </w:rPr>
        <w:t>or</w:t>
      </w:r>
      <w:r w:rsidRPr="005108E4">
        <w:rPr>
          <w:spacing w:val="-19"/>
          <w:sz w:val="24"/>
        </w:rPr>
        <w:t xml:space="preserve"> </w:t>
      </w:r>
      <w:r w:rsidRPr="005108E4">
        <w:rPr>
          <w:sz w:val="24"/>
        </w:rPr>
        <w:t>any</w:t>
      </w:r>
      <w:r w:rsidRPr="005108E4">
        <w:rPr>
          <w:spacing w:val="-25"/>
          <w:sz w:val="24"/>
        </w:rPr>
        <w:t xml:space="preserve"> </w:t>
      </w:r>
      <w:r w:rsidRPr="005108E4">
        <w:rPr>
          <w:sz w:val="24"/>
        </w:rPr>
        <w:t>other</w:t>
      </w:r>
      <w:r w:rsidRPr="005108E4">
        <w:rPr>
          <w:spacing w:val="-19"/>
          <w:sz w:val="24"/>
        </w:rPr>
        <w:t xml:space="preserve"> </w:t>
      </w:r>
      <w:r w:rsidRPr="005108E4">
        <w:rPr>
          <w:sz w:val="24"/>
        </w:rPr>
        <w:t>public</w:t>
      </w:r>
      <w:r w:rsidRPr="005108E4">
        <w:rPr>
          <w:spacing w:val="-17"/>
          <w:sz w:val="24"/>
        </w:rPr>
        <w:t xml:space="preserve"> </w:t>
      </w:r>
      <w:r w:rsidRPr="005108E4">
        <w:rPr>
          <w:sz w:val="24"/>
        </w:rPr>
        <w:t>signage</w:t>
      </w:r>
      <w:r w:rsidRPr="005108E4">
        <w:rPr>
          <w:spacing w:val="-17"/>
          <w:sz w:val="24"/>
        </w:rPr>
        <w:t xml:space="preserve"> </w:t>
      </w:r>
      <w:r w:rsidRPr="005108E4">
        <w:rPr>
          <w:sz w:val="24"/>
        </w:rPr>
        <w:t>which</w:t>
      </w:r>
      <w:r w:rsidRPr="005108E4">
        <w:rPr>
          <w:spacing w:val="-17"/>
          <w:sz w:val="24"/>
        </w:rPr>
        <w:t xml:space="preserve"> </w:t>
      </w:r>
      <w:r w:rsidRPr="005108E4">
        <w:rPr>
          <w:sz w:val="24"/>
        </w:rPr>
        <w:t>fails</w:t>
      </w:r>
      <w:r w:rsidRPr="005108E4">
        <w:rPr>
          <w:spacing w:val="-15"/>
          <w:sz w:val="24"/>
        </w:rPr>
        <w:t xml:space="preserve"> </w:t>
      </w:r>
      <w:r w:rsidRPr="005108E4">
        <w:rPr>
          <w:sz w:val="24"/>
        </w:rPr>
        <w:t>to</w:t>
      </w:r>
      <w:r w:rsidRPr="005108E4">
        <w:rPr>
          <w:spacing w:val="-17"/>
          <w:sz w:val="24"/>
        </w:rPr>
        <w:t xml:space="preserve"> </w:t>
      </w:r>
      <w:r w:rsidRPr="005108E4">
        <w:rPr>
          <w:sz w:val="24"/>
        </w:rPr>
        <w:t>comply</w:t>
      </w:r>
      <w:r w:rsidRPr="005108E4">
        <w:rPr>
          <w:spacing w:val="-22"/>
          <w:sz w:val="24"/>
        </w:rPr>
        <w:t xml:space="preserve"> </w:t>
      </w:r>
      <w:r w:rsidRPr="005108E4">
        <w:rPr>
          <w:sz w:val="24"/>
        </w:rPr>
        <w:t>with all state laws and local</w:t>
      </w:r>
      <w:r w:rsidRPr="005108E4">
        <w:rPr>
          <w:spacing w:val="-5"/>
          <w:sz w:val="24"/>
        </w:rPr>
        <w:t xml:space="preserve"> </w:t>
      </w:r>
      <w:r w:rsidRPr="005108E4">
        <w:rPr>
          <w:sz w:val="24"/>
        </w:rPr>
        <w:t>ordinances;</w:t>
      </w:r>
    </w:p>
    <w:p w14:paraId="096689E2" w14:textId="77777777" w:rsidR="00DA2759" w:rsidRPr="005108E4" w:rsidRDefault="009A7511">
      <w:pPr>
        <w:pStyle w:val="ListParagraph"/>
        <w:numPr>
          <w:ilvl w:val="2"/>
          <w:numId w:val="46"/>
        </w:numPr>
        <w:tabs>
          <w:tab w:val="left" w:pos="2403"/>
        </w:tabs>
        <w:spacing w:before="2" w:line="242" w:lineRule="auto"/>
        <w:ind w:right="110" w:firstLine="0"/>
        <w:rPr>
          <w:sz w:val="24"/>
        </w:rPr>
      </w:pPr>
      <w:r w:rsidRPr="005108E4">
        <w:rPr>
          <w:sz w:val="24"/>
        </w:rPr>
        <w:t xml:space="preserve">Installation of any illuminated signage or external signage </w:t>
      </w:r>
      <w:r w:rsidRPr="005108E4">
        <w:rPr>
          <w:spacing w:val="-3"/>
          <w:sz w:val="24"/>
        </w:rPr>
        <w:t xml:space="preserve">beyond </w:t>
      </w:r>
      <w:r w:rsidRPr="005108E4">
        <w:rPr>
          <w:sz w:val="24"/>
        </w:rPr>
        <w:t>the period of 30 minutes before sundown until closing; provided however, that the Commission may further specify minimum signage</w:t>
      </w:r>
      <w:r w:rsidRPr="005108E4">
        <w:rPr>
          <w:spacing w:val="-13"/>
          <w:sz w:val="24"/>
        </w:rPr>
        <w:t xml:space="preserve"> </w:t>
      </w:r>
      <w:r w:rsidRPr="005108E4">
        <w:rPr>
          <w:sz w:val="24"/>
        </w:rPr>
        <w:t>requirements;</w:t>
      </w:r>
    </w:p>
    <w:p w14:paraId="3DC46544" w14:textId="77777777" w:rsidR="00DA2759" w:rsidRPr="005108E4" w:rsidRDefault="009A7511">
      <w:pPr>
        <w:pStyle w:val="ListParagraph"/>
        <w:numPr>
          <w:ilvl w:val="2"/>
          <w:numId w:val="46"/>
        </w:numPr>
        <w:tabs>
          <w:tab w:val="left" w:pos="2482"/>
        </w:tabs>
        <w:spacing w:before="1" w:line="244" w:lineRule="auto"/>
        <w:ind w:right="117" w:firstLine="0"/>
        <w:rPr>
          <w:sz w:val="24"/>
        </w:rPr>
      </w:pPr>
      <w:r w:rsidRPr="005108E4">
        <w:rPr>
          <w:sz w:val="24"/>
        </w:rPr>
        <w:t>The use of vehicles equipped with radio or loudspeakers for the advertising of Marijuana or Marijuana</w:t>
      </w:r>
      <w:r w:rsidRPr="005108E4">
        <w:rPr>
          <w:spacing w:val="-6"/>
          <w:sz w:val="24"/>
        </w:rPr>
        <w:t xml:space="preserve"> </w:t>
      </w:r>
      <w:r w:rsidRPr="005108E4">
        <w:rPr>
          <w:sz w:val="24"/>
        </w:rPr>
        <w:t>Products;</w:t>
      </w:r>
    </w:p>
    <w:p w14:paraId="326DA417" w14:textId="77777777" w:rsidR="00DA2759" w:rsidRPr="005108E4" w:rsidRDefault="009A7511">
      <w:pPr>
        <w:pStyle w:val="ListParagraph"/>
        <w:numPr>
          <w:ilvl w:val="2"/>
          <w:numId w:val="46"/>
        </w:numPr>
        <w:tabs>
          <w:tab w:val="left" w:pos="2369"/>
        </w:tabs>
        <w:spacing w:line="244" w:lineRule="auto"/>
        <w:ind w:right="115" w:firstLine="0"/>
        <w:rPr>
          <w:sz w:val="24"/>
        </w:rPr>
      </w:pPr>
      <w:r w:rsidRPr="005108E4">
        <w:rPr>
          <w:sz w:val="24"/>
        </w:rPr>
        <w:t>The</w:t>
      </w:r>
      <w:r w:rsidRPr="005108E4">
        <w:rPr>
          <w:spacing w:val="-14"/>
          <w:sz w:val="24"/>
        </w:rPr>
        <w:t xml:space="preserve"> </w:t>
      </w:r>
      <w:r w:rsidRPr="005108E4">
        <w:rPr>
          <w:sz w:val="24"/>
        </w:rPr>
        <w:t>use</w:t>
      </w:r>
      <w:r w:rsidRPr="005108E4">
        <w:rPr>
          <w:spacing w:val="-14"/>
          <w:sz w:val="24"/>
        </w:rPr>
        <w:t xml:space="preserve"> </w:t>
      </w:r>
      <w:r w:rsidRPr="005108E4">
        <w:rPr>
          <w:sz w:val="24"/>
        </w:rPr>
        <w:t>of</w:t>
      </w:r>
      <w:r w:rsidRPr="005108E4">
        <w:rPr>
          <w:spacing w:val="-14"/>
          <w:sz w:val="24"/>
        </w:rPr>
        <w:t xml:space="preserve"> </w:t>
      </w:r>
      <w:r w:rsidRPr="005108E4">
        <w:rPr>
          <w:sz w:val="24"/>
        </w:rPr>
        <w:t>radio</w:t>
      </w:r>
      <w:r w:rsidRPr="005108E4">
        <w:rPr>
          <w:spacing w:val="-13"/>
          <w:sz w:val="24"/>
        </w:rPr>
        <w:t xml:space="preserve"> </w:t>
      </w:r>
      <w:r w:rsidRPr="005108E4">
        <w:rPr>
          <w:sz w:val="24"/>
        </w:rPr>
        <w:t>or</w:t>
      </w:r>
      <w:r w:rsidRPr="005108E4">
        <w:rPr>
          <w:spacing w:val="-14"/>
          <w:sz w:val="24"/>
        </w:rPr>
        <w:t xml:space="preserve"> </w:t>
      </w:r>
      <w:r w:rsidRPr="005108E4">
        <w:rPr>
          <w:sz w:val="24"/>
        </w:rPr>
        <w:t>loudspeaker</w:t>
      </w:r>
      <w:r w:rsidRPr="005108E4">
        <w:rPr>
          <w:spacing w:val="-14"/>
          <w:sz w:val="24"/>
        </w:rPr>
        <w:t xml:space="preserve"> </w:t>
      </w:r>
      <w:r w:rsidRPr="005108E4">
        <w:rPr>
          <w:sz w:val="24"/>
        </w:rPr>
        <w:t>equipment</w:t>
      </w:r>
      <w:r w:rsidRPr="005108E4">
        <w:rPr>
          <w:spacing w:val="-13"/>
          <w:sz w:val="24"/>
        </w:rPr>
        <w:t xml:space="preserve"> </w:t>
      </w:r>
      <w:r w:rsidRPr="005108E4">
        <w:rPr>
          <w:sz w:val="24"/>
        </w:rPr>
        <w:t>in</w:t>
      </w:r>
      <w:r w:rsidRPr="005108E4">
        <w:rPr>
          <w:spacing w:val="-11"/>
          <w:sz w:val="24"/>
        </w:rPr>
        <w:t xml:space="preserve"> </w:t>
      </w:r>
      <w:r w:rsidRPr="005108E4">
        <w:rPr>
          <w:sz w:val="24"/>
        </w:rPr>
        <w:t>any</w:t>
      </w:r>
      <w:r w:rsidRPr="005108E4">
        <w:rPr>
          <w:spacing w:val="-17"/>
          <w:sz w:val="24"/>
        </w:rPr>
        <w:t xml:space="preserve"> </w:t>
      </w:r>
      <w:r w:rsidRPr="005108E4">
        <w:rPr>
          <w:sz w:val="24"/>
        </w:rPr>
        <w:t>MTC</w:t>
      </w:r>
      <w:r w:rsidRPr="005108E4">
        <w:rPr>
          <w:spacing w:val="-10"/>
          <w:sz w:val="24"/>
        </w:rPr>
        <w:t xml:space="preserve"> </w:t>
      </w:r>
      <w:r w:rsidRPr="005108E4">
        <w:rPr>
          <w:sz w:val="24"/>
        </w:rPr>
        <w:t>for</w:t>
      </w:r>
      <w:r w:rsidRPr="005108E4">
        <w:rPr>
          <w:spacing w:val="-11"/>
          <w:sz w:val="24"/>
        </w:rPr>
        <w:t xml:space="preserve"> </w:t>
      </w:r>
      <w:r w:rsidRPr="005108E4">
        <w:rPr>
          <w:sz w:val="24"/>
        </w:rPr>
        <w:t>the</w:t>
      </w:r>
      <w:r w:rsidRPr="005108E4">
        <w:rPr>
          <w:spacing w:val="-12"/>
          <w:sz w:val="24"/>
        </w:rPr>
        <w:t xml:space="preserve"> </w:t>
      </w:r>
      <w:r w:rsidRPr="005108E4">
        <w:rPr>
          <w:sz w:val="24"/>
        </w:rPr>
        <w:t>purpose</w:t>
      </w:r>
      <w:r w:rsidRPr="005108E4">
        <w:rPr>
          <w:spacing w:val="-12"/>
          <w:sz w:val="24"/>
        </w:rPr>
        <w:t xml:space="preserve"> </w:t>
      </w:r>
      <w:r w:rsidRPr="005108E4">
        <w:rPr>
          <w:sz w:val="24"/>
        </w:rPr>
        <w:t>of</w:t>
      </w:r>
      <w:r w:rsidRPr="005108E4">
        <w:rPr>
          <w:spacing w:val="-11"/>
          <w:sz w:val="24"/>
        </w:rPr>
        <w:t xml:space="preserve"> </w:t>
      </w:r>
      <w:r w:rsidRPr="005108E4">
        <w:rPr>
          <w:sz w:val="24"/>
        </w:rPr>
        <w:t>attracting attention to the sale of Marijuana or Marijuana</w:t>
      </w:r>
      <w:r w:rsidRPr="005108E4">
        <w:rPr>
          <w:spacing w:val="-16"/>
          <w:sz w:val="24"/>
        </w:rPr>
        <w:t xml:space="preserve"> </w:t>
      </w:r>
      <w:r w:rsidRPr="005108E4">
        <w:rPr>
          <w:sz w:val="24"/>
        </w:rPr>
        <w:t>Products;</w:t>
      </w:r>
    </w:p>
    <w:p w14:paraId="333CDDA6" w14:textId="77777777" w:rsidR="00DA2759" w:rsidRPr="005108E4" w:rsidRDefault="009A7511">
      <w:pPr>
        <w:pStyle w:val="ListParagraph"/>
        <w:numPr>
          <w:ilvl w:val="2"/>
          <w:numId w:val="46"/>
        </w:numPr>
        <w:tabs>
          <w:tab w:val="left" w:pos="2525"/>
        </w:tabs>
        <w:spacing w:line="244" w:lineRule="auto"/>
        <w:ind w:right="116" w:firstLine="0"/>
        <w:rPr>
          <w:sz w:val="24"/>
        </w:rPr>
      </w:pPr>
      <w:r w:rsidRPr="005108E4">
        <w:rPr>
          <w:sz w:val="24"/>
        </w:rPr>
        <w:t xml:space="preserve">Operation of any website of an MTC that fails to verify that the entrant is a Qualifying Patient or Caregiver or the entrant is 21 </w:t>
      </w:r>
      <w:r w:rsidRPr="005108E4">
        <w:rPr>
          <w:spacing w:val="-3"/>
          <w:sz w:val="24"/>
        </w:rPr>
        <w:t xml:space="preserve">years </w:t>
      </w:r>
      <w:r w:rsidRPr="005108E4">
        <w:rPr>
          <w:sz w:val="24"/>
        </w:rPr>
        <w:t>of age or</w:t>
      </w:r>
      <w:r w:rsidRPr="005108E4">
        <w:rPr>
          <w:spacing w:val="-27"/>
          <w:sz w:val="24"/>
        </w:rPr>
        <w:t xml:space="preserve"> </w:t>
      </w:r>
      <w:r w:rsidRPr="005108E4">
        <w:rPr>
          <w:sz w:val="24"/>
        </w:rPr>
        <w:t>older;</w:t>
      </w:r>
    </w:p>
    <w:p w14:paraId="410FF43C" w14:textId="77777777" w:rsidR="00DA2759" w:rsidRPr="005108E4" w:rsidRDefault="009A7511">
      <w:pPr>
        <w:pStyle w:val="ListParagraph"/>
        <w:numPr>
          <w:ilvl w:val="2"/>
          <w:numId w:val="46"/>
        </w:numPr>
        <w:tabs>
          <w:tab w:val="left" w:pos="2372"/>
        </w:tabs>
        <w:spacing w:line="242" w:lineRule="auto"/>
        <w:ind w:right="116" w:firstLine="0"/>
        <w:rPr>
          <w:sz w:val="24"/>
        </w:rPr>
      </w:pPr>
      <w:r w:rsidRPr="005108E4">
        <w:rPr>
          <w:sz w:val="24"/>
        </w:rPr>
        <w:t>Use</w:t>
      </w:r>
      <w:r w:rsidRPr="005108E4">
        <w:rPr>
          <w:spacing w:val="-13"/>
          <w:sz w:val="24"/>
        </w:rPr>
        <w:t xml:space="preserve"> </w:t>
      </w:r>
      <w:r w:rsidRPr="005108E4">
        <w:rPr>
          <w:sz w:val="24"/>
        </w:rPr>
        <w:t>of</w:t>
      </w:r>
      <w:r w:rsidRPr="005108E4">
        <w:rPr>
          <w:spacing w:val="-12"/>
          <w:sz w:val="24"/>
        </w:rPr>
        <w:t xml:space="preserve"> </w:t>
      </w:r>
      <w:r w:rsidRPr="005108E4">
        <w:rPr>
          <w:sz w:val="24"/>
        </w:rPr>
        <w:t>unsolicited</w:t>
      </w:r>
      <w:r w:rsidRPr="005108E4">
        <w:rPr>
          <w:spacing w:val="-11"/>
          <w:sz w:val="24"/>
        </w:rPr>
        <w:t xml:space="preserve"> </w:t>
      </w:r>
      <w:r w:rsidRPr="005108E4">
        <w:rPr>
          <w:sz w:val="24"/>
        </w:rPr>
        <w:t>pop-up</w:t>
      </w:r>
      <w:r w:rsidRPr="005108E4">
        <w:rPr>
          <w:spacing w:val="-13"/>
          <w:sz w:val="24"/>
        </w:rPr>
        <w:t xml:space="preserve"> </w:t>
      </w:r>
      <w:r w:rsidRPr="005108E4">
        <w:rPr>
          <w:sz w:val="24"/>
        </w:rPr>
        <w:t>advertisements</w:t>
      </w:r>
      <w:r w:rsidRPr="005108E4">
        <w:rPr>
          <w:spacing w:val="-14"/>
          <w:sz w:val="24"/>
        </w:rPr>
        <w:t xml:space="preserve"> </w:t>
      </w:r>
      <w:r w:rsidRPr="005108E4">
        <w:rPr>
          <w:sz w:val="24"/>
        </w:rPr>
        <w:t>on</w:t>
      </w:r>
      <w:r w:rsidRPr="005108E4">
        <w:rPr>
          <w:spacing w:val="-13"/>
          <w:sz w:val="24"/>
        </w:rPr>
        <w:t xml:space="preserve"> </w:t>
      </w:r>
      <w:r w:rsidRPr="005108E4">
        <w:rPr>
          <w:sz w:val="24"/>
        </w:rPr>
        <w:t>the</w:t>
      </w:r>
      <w:r w:rsidRPr="005108E4">
        <w:rPr>
          <w:spacing w:val="-15"/>
          <w:sz w:val="24"/>
        </w:rPr>
        <w:t xml:space="preserve"> </w:t>
      </w:r>
      <w:r w:rsidRPr="005108E4">
        <w:rPr>
          <w:sz w:val="24"/>
        </w:rPr>
        <w:t>internet</w:t>
      </w:r>
      <w:r w:rsidRPr="005108E4">
        <w:rPr>
          <w:spacing w:val="-13"/>
          <w:sz w:val="24"/>
        </w:rPr>
        <w:t xml:space="preserve"> </w:t>
      </w:r>
      <w:r w:rsidRPr="005108E4">
        <w:rPr>
          <w:sz w:val="24"/>
        </w:rPr>
        <w:t>or</w:t>
      </w:r>
      <w:r w:rsidRPr="005108E4">
        <w:rPr>
          <w:spacing w:val="-14"/>
          <w:sz w:val="24"/>
        </w:rPr>
        <w:t xml:space="preserve"> </w:t>
      </w:r>
      <w:r w:rsidRPr="005108E4">
        <w:rPr>
          <w:sz w:val="24"/>
        </w:rPr>
        <w:t>text</w:t>
      </w:r>
      <w:r w:rsidRPr="005108E4">
        <w:rPr>
          <w:spacing w:val="-14"/>
          <w:sz w:val="24"/>
        </w:rPr>
        <w:t xml:space="preserve"> </w:t>
      </w:r>
      <w:r w:rsidRPr="005108E4">
        <w:rPr>
          <w:sz w:val="24"/>
        </w:rPr>
        <w:t>message;</w:t>
      </w:r>
      <w:r w:rsidRPr="005108E4">
        <w:rPr>
          <w:spacing w:val="-13"/>
          <w:sz w:val="24"/>
        </w:rPr>
        <w:t xml:space="preserve"> </w:t>
      </w:r>
      <w:r w:rsidRPr="005108E4">
        <w:rPr>
          <w:sz w:val="24"/>
        </w:rPr>
        <w:t>unless</w:t>
      </w:r>
      <w:r w:rsidRPr="005108E4">
        <w:rPr>
          <w:spacing w:val="-14"/>
          <w:sz w:val="24"/>
        </w:rPr>
        <w:t xml:space="preserve"> </w:t>
      </w:r>
      <w:r w:rsidRPr="005108E4">
        <w:rPr>
          <w:sz w:val="24"/>
        </w:rPr>
        <w:t>the advertisement</w:t>
      </w:r>
      <w:r w:rsidRPr="005108E4">
        <w:rPr>
          <w:spacing w:val="-11"/>
          <w:sz w:val="24"/>
        </w:rPr>
        <w:t xml:space="preserve"> </w:t>
      </w:r>
      <w:r w:rsidRPr="005108E4">
        <w:rPr>
          <w:sz w:val="24"/>
        </w:rPr>
        <w:t>is</w:t>
      </w:r>
      <w:r w:rsidRPr="005108E4">
        <w:rPr>
          <w:spacing w:val="-11"/>
          <w:sz w:val="24"/>
        </w:rPr>
        <w:t xml:space="preserve"> </w:t>
      </w:r>
      <w:r w:rsidRPr="005108E4">
        <w:rPr>
          <w:sz w:val="24"/>
        </w:rPr>
        <w:t>a</w:t>
      </w:r>
      <w:r w:rsidRPr="005108E4">
        <w:rPr>
          <w:spacing w:val="-12"/>
          <w:sz w:val="24"/>
        </w:rPr>
        <w:t xml:space="preserve"> </w:t>
      </w:r>
      <w:r w:rsidRPr="005108E4">
        <w:rPr>
          <w:sz w:val="24"/>
        </w:rPr>
        <w:t>mobile</w:t>
      </w:r>
      <w:r w:rsidRPr="005108E4">
        <w:rPr>
          <w:spacing w:val="-12"/>
          <w:sz w:val="24"/>
        </w:rPr>
        <w:t xml:space="preserve"> </w:t>
      </w:r>
      <w:r w:rsidRPr="005108E4">
        <w:rPr>
          <w:sz w:val="24"/>
        </w:rPr>
        <w:t>device</w:t>
      </w:r>
      <w:r w:rsidRPr="005108E4">
        <w:rPr>
          <w:spacing w:val="-12"/>
          <w:sz w:val="24"/>
        </w:rPr>
        <w:t xml:space="preserve"> </w:t>
      </w:r>
      <w:r w:rsidRPr="005108E4">
        <w:rPr>
          <w:sz w:val="24"/>
        </w:rPr>
        <w:t>application</w:t>
      </w:r>
      <w:r w:rsidRPr="005108E4">
        <w:rPr>
          <w:spacing w:val="-11"/>
          <w:sz w:val="24"/>
        </w:rPr>
        <w:t xml:space="preserve"> </w:t>
      </w:r>
      <w:r w:rsidRPr="005108E4">
        <w:rPr>
          <w:sz w:val="24"/>
        </w:rPr>
        <w:t>installed</w:t>
      </w:r>
      <w:r w:rsidRPr="005108E4">
        <w:rPr>
          <w:spacing w:val="-11"/>
          <w:sz w:val="24"/>
        </w:rPr>
        <w:t xml:space="preserve"> </w:t>
      </w:r>
      <w:r w:rsidRPr="005108E4">
        <w:rPr>
          <w:sz w:val="24"/>
        </w:rPr>
        <w:t>on</w:t>
      </w:r>
      <w:r w:rsidRPr="005108E4">
        <w:rPr>
          <w:spacing w:val="-11"/>
          <w:sz w:val="24"/>
        </w:rPr>
        <w:t xml:space="preserve"> </w:t>
      </w:r>
      <w:r w:rsidRPr="005108E4">
        <w:rPr>
          <w:sz w:val="24"/>
        </w:rPr>
        <w:t>the</w:t>
      </w:r>
      <w:r w:rsidRPr="005108E4">
        <w:rPr>
          <w:spacing w:val="-14"/>
          <w:sz w:val="24"/>
        </w:rPr>
        <w:t xml:space="preserve"> </w:t>
      </w:r>
      <w:r w:rsidRPr="005108E4">
        <w:rPr>
          <w:sz w:val="24"/>
        </w:rPr>
        <w:t>device</w:t>
      </w:r>
      <w:r w:rsidRPr="005108E4">
        <w:rPr>
          <w:spacing w:val="-14"/>
          <w:sz w:val="24"/>
        </w:rPr>
        <w:t xml:space="preserve"> </w:t>
      </w:r>
      <w:r w:rsidRPr="005108E4">
        <w:rPr>
          <w:sz w:val="24"/>
        </w:rPr>
        <w:t>by</w:t>
      </w:r>
      <w:r w:rsidRPr="005108E4">
        <w:rPr>
          <w:spacing w:val="-19"/>
          <w:sz w:val="24"/>
        </w:rPr>
        <w:t xml:space="preserve"> </w:t>
      </w:r>
      <w:r w:rsidRPr="005108E4">
        <w:rPr>
          <w:sz w:val="24"/>
        </w:rPr>
        <w:t>the</w:t>
      </w:r>
      <w:r w:rsidRPr="005108E4">
        <w:rPr>
          <w:spacing w:val="-12"/>
          <w:sz w:val="24"/>
        </w:rPr>
        <w:t xml:space="preserve"> </w:t>
      </w:r>
      <w:r w:rsidRPr="005108E4">
        <w:rPr>
          <w:sz w:val="24"/>
        </w:rPr>
        <w:t>owner</w:t>
      </w:r>
      <w:r w:rsidRPr="005108E4">
        <w:rPr>
          <w:spacing w:val="-11"/>
          <w:sz w:val="24"/>
        </w:rPr>
        <w:t xml:space="preserve"> </w:t>
      </w:r>
      <w:r w:rsidRPr="005108E4">
        <w:rPr>
          <w:sz w:val="24"/>
        </w:rPr>
        <w:t>of</w:t>
      </w:r>
      <w:r w:rsidRPr="005108E4">
        <w:rPr>
          <w:spacing w:val="-11"/>
          <w:sz w:val="24"/>
        </w:rPr>
        <w:t xml:space="preserve"> </w:t>
      </w:r>
      <w:r w:rsidRPr="005108E4">
        <w:rPr>
          <w:sz w:val="24"/>
        </w:rPr>
        <w:t>the device</w:t>
      </w:r>
      <w:r w:rsidRPr="005108E4">
        <w:rPr>
          <w:spacing w:val="-13"/>
          <w:sz w:val="24"/>
        </w:rPr>
        <w:t xml:space="preserve"> </w:t>
      </w:r>
      <w:r w:rsidRPr="005108E4">
        <w:rPr>
          <w:sz w:val="24"/>
        </w:rPr>
        <w:t>who</w:t>
      </w:r>
      <w:r w:rsidRPr="005108E4">
        <w:rPr>
          <w:spacing w:val="-11"/>
          <w:sz w:val="24"/>
        </w:rPr>
        <w:t xml:space="preserve"> </w:t>
      </w:r>
      <w:r w:rsidRPr="005108E4">
        <w:rPr>
          <w:sz w:val="24"/>
        </w:rPr>
        <w:t>is</w:t>
      </w:r>
      <w:r w:rsidRPr="005108E4">
        <w:rPr>
          <w:spacing w:val="-11"/>
          <w:sz w:val="24"/>
        </w:rPr>
        <w:t xml:space="preserve"> </w:t>
      </w:r>
      <w:r w:rsidRPr="005108E4">
        <w:rPr>
          <w:sz w:val="24"/>
        </w:rPr>
        <w:t>a</w:t>
      </w:r>
      <w:r w:rsidRPr="005108E4">
        <w:rPr>
          <w:spacing w:val="-12"/>
          <w:sz w:val="24"/>
        </w:rPr>
        <w:t xml:space="preserve"> </w:t>
      </w:r>
      <w:r w:rsidRPr="005108E4">
        <w:rPr>
          <w:sz w:val="24"/>
        </w:rPr>
        <w:t>Qualifying</w:t>
      </w:r>
      <w:r w:rsidRPr="005108E4">
        <w:rPr>
          <w:spacing w:val="-13"/>
          <w:sz w:val="24"/>
        </w:rPr>
        <w:t xml:space="preserve"> </w:t>
      </w:r>
      <w:r w:rsidRPr="005108E4">
        <w:rPr>
          <w:sz w:val="24"/>
        </w:rPr>
        <w:t>Patient</w:t>
      </w:r>
      <w:r w:rsidRPr="005108E4">
        <w:rPr>
          <w:spacing w:val="-11"/>
          <w:sz w:val="24"/>
        </w:rPr>
        <w:t xml:space="preserve"> </w:t>
      </w:r>
      <w:r w:rsidRPr="005108E4">
        <w:rPr>
          <w:sz w:val="24"/>
        </w:rPr>
        <w:t>or</w:t>
      </w:r>
      <w:r w:rsidRPr="005108E4">
        <w:rPr>
          <w:spacing w:val="-11"/>
          <w:sz w:val="24"/>
        </w:rPr>
        <w:t xml:space="preserve"> </w:t>
      </w:r>
      <w:r w:rsidRPr="005108E4">
        <w:rPr>
          <w:sz w:val="24"/>
        </w:rPr>
        <w:t>Caregiver</w:t>
      </w:r>
      <w:r w:rsidRPr="005108E4">
        <w:rPr>
          <w:spacing w:val="-11"/>
          <w:sz w:val="24"/>
        </w:rPr>
        <w:t xml:space="preserve"> </w:t>
      </w:r>
      <w:r w:rsidRPr="005108E4">
        <w:rPr>
          <w:sz w:val="24"/>
        </w:rPr>
        <w:t>or</w:t>
      </w:r>
      <w:r w:rsidRPr="005108E4">
        <w:rPr>
          <w:spacing w:val="-11"/>
          <w:sz w:val="24"/>
        </w:rPr>
        <w:t xml:space="preserve"> </w:t>
      </w:r>
      <w:r w:rsidRPr="005108E4">
        <w:rPr>
          <w:sz w:val="24"/>
        </w:rPr>
        <w:t>21</w:t>
      </w:r>
      <w:r w:rsidRPr="005108E4">
        <w:rPr>
          <w:spacing w:val="-11"/>
          <w:sz w:val="24"/>
        </w:rPr>
        <w:t xml:space="preserve"> </w:t>
      </w:r>
      <w:r w:rsidRPr="005108E4">
        <w:rPr>
          <w:spacing w:val="-3"/>
          <w:sz w:val="24"/>
        </w:rPr>
        <w:t>years</w:t>
      </w:r>
      <w:r w:rsidRPr="005108E4">
        <w:rPr>
          <w:spacing w:val="-12"/>
          <w:sz w:val="24"/>
        </w:rPr>
        <w:t xml:space="preserve"> </w:t>
      </w:r>
      <w:r w:rsidRPr="005108E4">
        <w:rPr>
          <w:sz w:val="24"/>
        </w:rPr>
        <w:t>of</w:t>
      </w:r>
      <w:r w:rsidRPr="005108E4">
        <w:rPr>
          <w:spacing w:val="-11"/>
          <w:sz w:val="24"/>
        </w:rPr>
        <w:t xml:space="preserve"> </w:t>
      </w:r>
      <w:r w:rsidRPr="005108E4">
        <w:rPr>
          <w:sz w:val="24"/>
        </w:rPr>
        <w:t>age</w:t>
      </w:r>
      <w:r w:rsidRPr="005108E4">
        <w:rPr>
          <w:spacing w:val="-12"/>
          <w:sz w:val="24"/>
        </w:rPr>
        <w:t xml:space="preserve"> </w:t>
      </w:r>
      <w:r w:rsidRPr="005108E4">
        <w:rPr>
          <w:sz w:val="24"/>
        </w:rPr>
        <w:t>or</w:t>
      </w:r>
      <w:r w:rsidRPr="005108E4">
        <w:rPr>
          <w:spacing w:val="-11"/>
          <w:sz w:val="24"/>
        </w:rPr>
        <w:t xml:space="preserve"> </w:t>
      </w:r>
      <w:r w:rsidRPr="005108E4">
        <w:rPr>
          <w:sz w:val="24"/>
        </w:rPr>
        <w:t>older</w:t>
      </w:r>
      <w:r w:rsidRPr="005108E4">
        <w:rPr>
          <w:spacing w:val="-11"/>
          <w:sz w:val="24"/>
        </w:rPr>
        <w:t xml:space="preserve"> </w:t>
      </w:r>
      <w:r w:rsidRPr="005108E4">
        <w:rPr>
          <w:sz w:val="24"/>
        </w:rPr>
        <w:t>and</w:t>
      </w:r>
      <w:r w:rsidRPr="005108E4">
        <w:rPr>
          <w:spacing w:val="-12"/>
          <w:sz w:val="24"/>
        </w:rPr>
        <w:t xml:space="preserve"> </w:t>
      </w:r>
      <w:r w:rsidRPr="005108E4">
        <w:rPr>
          <w:sz w:val="24"/>
        </w:rPr>
        <w:t>includes a permanent and easy opt-out</w:t>
      </w:r>
      <w:r w:rsidRPr="005108E4">
        <w:rPr>
          <w:spacing w:val="-13"/>
          <w:sz w:val="24"/>
        </w:rPr>
        <w:t xml:space="preserve"> </w:t>
      </w:r>
      <w:r w:rsidRPr="005108E4">
        <w:rPr>
          <w:sz w:val="24"/>
        </w:rPr>
        <w:t>feature;</w:t>
      </w:r>
    </w:p>
    <w:p w14:paraId="1C196DDA" w14:textId="77777777" w:rsidR="00DA2759" w:rsidRPr="005108E4" w:rsidRDefault="009A7511">
      <w:pPr>
        <w:pStyle w:val="ListParagraph"/>
        <w:numPr>
          <w:ilvl w:val="2"/>
          <w:numId w:val="46"/>
        </w:numPr>
        <w:tabs>
          <w:tab w:val="left" w:pos="2465"/>
        </w:tabs>
        <w:spacing w:line="242" w:lineRule="auto"/>
        <w:ind w:right="116" w:firstLine="0"/>
        <w:rPr>
          <w:sz w:val="24"/>
        </w:rPr>
      </w:pPr>
      <w:r w:rsidRPr="005108E4">
        <w:rPr>
          <w:sz w:val="24"/>
        </w:rPr>
        <w:t>Any</w:t>
      </w:r>
      <w:r w:rsidRPr="005108E4">
        <w:rPr>
          <w:spacing w:val="-29"/>
          <w:sz w:val="24"/>
        </w:rPr>
        <w:t xml:space="preserve"> </w:t>
      </w:r>
      <w:r w:rsidRPr="005108E4">
        <w:rPr>
          <w:sz w:val="24"/>
        </w:rPr>
        <w:t>advertising,</w:t>
      </w:r>
      <w:r w:rsidRPr="005108E4">
        <w:rPr>
          <w:spacing w:val="-21"/>
          <w:sz w:val="24"/>
        </w:rPr>
        <w:t xml:space="preserve"> </w:t>
      </w:r>
      <w:r w:rsidRPr="005108E4">
        <w:rPr>
          <w:sz w:val="24"/>
        </w:rPr>
        <w:t>including</w:t>
      </w:r>
      <w:r w:rsidRPr="005108E4">
        <w:rPr>
          <w:spacing w:val="-23"/>
          <w:sz w:val="24"/>
        </w:rPr>
        <w:t xml:space="preserve"> </w:t>
      </w:r>
      <w:r w:rsidRPr="005108E4">
        <w:rPr>
          <w:sz w:val="24"/>
        </w:rPr>
        <w:t>the</w:t>
      </w:r>
      <w:r w:rsidRPr="005108E4">
        <w:rPr>
          <w:spacing w:val="-22"/>
          <w:sz w:val="24"/>
        </w:rPr>
        <w:t xml:space="preserve"> </w:t>
      </w:r>
      <w:r w:rsidRPr="005108E4">
        <w:rPr>
          <w:sz w:val="24"/>
        </w:rPr>
        <w:t>use</w:t>
      </w:r>
      <w:r w:rsidRPr="005108E4">
        <w:rPr>
          <w:spacing w:val="-24"/>
          <w:sz w:val="24"/>
        </w:rPr>
        <w:t xml:space="preserve"> </w:t>
      </w:r>
      <w:r w:rsidRPr="005108E4">
        <w:rPr>
          <w:sz w:val="24"/>
        </w:rPr>
        <w:t>of</w:t>
      </w:r>
      <w:r w:rsidRPr="005108E4">
        <w:rPr>
          <w:spacing w:val="-24"/>
          <w:sz w:val="24"/>
        </w:rPr>
        <w:t xml:space="preserve"> </w:t>
      </w:r>
      <w:r w:rsidRPr="005108E4">
        <w:rPr>
          <w:sz w:val="24"/>
        </w:rPr>
        <w:t>Brand</w:t>
      </w:r>
      <w:r w:rsidRPr="005108E4">
        <w:rPr>
          <w:spacing w:val="-24"/>
          <w:sz w:val="24"/>
        </w:rPr>
        <w:t xml:space="preserve"> </w:t>
      </w:r>
      <w:r w:rsidRPr="005108E4">
        <w:rPr>
          <w:sz w:val="24"/>
        </w:rPr>
        <w:t>Names,</w:t>
      </w:r>
      <w:r w:rsidRPr="005108E4">
        <w:rPr>
          <w:spacing w:val="-23"/>
          <w:sz w:val="24"/>
        </w:rPr>
        <w:t xml:space="preserve"> </w:t>
      </w:r>
      <w:r w:rsidRPr="005108E4">
        <w:rPr>
          <w:sz w:val="24"/>
        </w:rPr>
        <w:t>of</w:t>
      </w:r>
      <w:r w:rsidRPr="005108E4">
        <w:rPr>
          <w:spacing w:val="-22"/>
          <w:sz w:val="24"/>
        </w:rPr>
        <w:t xml:space="preserve"> </w:t>
      </w:r>
      <w:r w:rsidRPr="005108E4">
        <w:rPr>
          <w:sz w:val="24"/>
        </w:rPr>
        <w:t>an</w:t>
      </w:r>
      <w:r w:rsidRPr="005108E4">
        <w:rPr>
          <w:spacing w:val="-21"/>
          <w:sz w:val="24"/>
        </w:rPr>
        <w:t xml:space="preserve"> </w:t>
      </w:r>
      <w:r w:rsidRPr="005108E4">
        <w:rPr>
          <w:sz w:val="24"/>
        </w:rPr>
        <w:t>improper</w:t>
      </w:r>
      <w:r w:rsidRPr="005108E4">
        <w:rPr>
          <w:spacing w:val="-22"/>
          <w:sz w:val="24"/>
        </w:rPr>
        <w:t xml:space="preserve"> </w:t>
      </w:r>
      <w:r w:rsidRPr="005108E4">
        <w:rPr>
          <w:sz w:val="24"/>
        </w:rPr>
        <w:t>or</w:t>
      </w:r>
      <w:r w:rsidRPr="005108E4">
        <w:rPr>
          <w:spacing w:val="-22"/>
          <w:sz w:val="24"/>
        </w:rPr>
        <w:t xml:space="preserve"> </w:t>
      </w:r>
      <w:r w:rsidRPr="005108E4">
        <w:rPr>
          <w:sz w:val="24"/>
        </w:rPr>
        <w:t>objectionable nature including, but not limited to, the use or language or images offensive or disparaging to certain</w:t>
      </w:r>
      <w:r w:rsidRPr="005108E4">
        <w:rPr>
          <w:spacing w:val="-6"/>
          <w:sz w:val="24"/>
        </w:rPr>
        <w:t xml:space="preserve"> </w:t>
      </w:r>
      <w:r w:rsidRPr="005108E4">
        <w:rPr>
          <w:sz w:val="24"/>
        </w:rPr>
        <w:t>groups;</w:t>
      </w:r>
    </w:p>
    <w:p w14:paraId="169805AF" w14:textId="77777777" w:rsidR="00DA2759" w:rsidRPr="005108E4" w:rsidRDefault="009A7511">
      <w:pPr>
        <w:pStyle w:val="ListParagraph"/>
        <w:numPr>
          <w:ilvl w:val="2"/>
          <w:numId w:val="46"/>
        </w:numPr>
        <w:tabs>
          <w:tab w:val="left" w:pos="2530"/>
        </w:tabs>
        <w:spacing w:line="242" w:lineRule="auto"/>
        <w:ind w:right="117" w:firstLine="0"/>
        <w:rPr>
          <w:sz w:val="24"/>
        </w:rPr>
      </w:pPr>
      <w:r w:rsidRPr="005108E4">
        <w:rPr>
          <w:sz w:val="24"/>
        </w:rPr>
        <w:t>Any advertising solely for the promotion of Marijuana or Marijuana Products on MTC</w:t>
      </w:r>
      <w:r w:rsidRPr="005108E4">
        <w:rPr>
          <w:spacing w:val="-24"/>
          <w:sz w:val="24"/>
        </w:rPr>
        <w:t xml:space="preserve"> </w:t>
      </w:r>
      <w:r w:rsidRPr="005108E4">
        <w:rPr>
          <w:sz w:val="24"/>
        </w:rPr>
        <w:t>Branded</w:t>
      </w:r>
      <w:r w:rsidRPr="005108E4">
        <w:rPr>
          <w:spacing w:val="-23"/>
          <w:sz w:val="24"/>
        </w:rPr>
        <w:t xml:space="preserve"> </w:t>
      </w:r>
      <w:r w:rsidRPr="005108E4">
        <w:rPr>
          <w:sz w:val="24"/>
        </w:rPr>
        <w:t>Goods</w:t>
      </w:r>
      <w:r w:rsidRPr="005108E4">
        <w:rPr>
          <w:spacing w:val="-24"/>
          <w:sz w:val="24"/>
        </w:rPr>
        <w:t xml:space="preserve"> </w:t>
      </w:r>
      <w:r w:rsidRPr="005108E4">
        <w:rPr>
          <w:sz w:val="24"/>
        </w:rPr>
        <w:t>including,</w:t>
      </w:r>
      <w:r w:rsidRPr="005108E4">
        <w:rPr>
          <w:spacing w:val="-24"/>
          <w:sz w:val="24"/>
        </w:rPr>
        <w:t xml:space="preserve"> </w:t>
      </w:r>
      <w:r w:rsidRPr="005108E4">
        <w:rPr>
          <w:sz w:val="24"/>
        </w:rPr>
        <w:t>but</w:t>
      </w:r>
      <w:r w:rsidRPr="005108E4">
        <w:rPr>
          <w:spacing w:val="-23"/>
          <w:sz w:val="24"/>
        </w:rPr>
        <w:t xml:space="preserve"> </w:t>
      </w:r>
      <w:r w:rsidRPr="005108E4">
        <w:rPr>
          <w:sz w:val="24"/>
        </w:rPr>
        <w:t>not</w:t>
      </w:r>
      <w:r w:rsidRPr="005108E4">
        <w:rPr>
          <w:spacing w:val="-23"/>
          <w:sz w:val="24"/>
        </w:rPr>
        <w:t xml:space="preserve"> </w:t>
      </w:r>
      <w:r w:rsidRPr="005108E4">
        <w:rPr>
          <w:sz w:val="24"/>
        </w:rPr>
        <w:t>limited</w:t>
      </w:r>
      <w:r w:rsidRPr="005108E4">
        <w:rPr>
          <w:spacing w:val="-22"/>
          <w:sz w:val="24"/>
        </w:rPr>
        <w:t xml:space="preserve"> </w:t>
      </w:r>
      <w:r w:rsidRPr="005108E4">
        <w:rPr>
          <w:sz w:val="24"/>
        </w:rPr>
        <w:t>to,</w:t>
      </w:r>
      <w:r w:rsidRPr="005108E4">
        <w:rPr>
          <w:spacing w:val="-21"/>
          <w:sz w:val="24"/>
        </w:rPr>
        <w:t xml:space="preserve"> </w:t>
      </w:r>
      <w:r w:rsidRPr="005108E4">
        <w:rPr>
          <w:sz w:val="24"/>
        </w:rPr>
        <w:t>clothing,</w:t>
      </w:r>
      <w:r w:rsidRPr="005108E4">
        <w:rPr>
          <w:spacing w:val="-21"/>
          <w:sz w:val="24"/>
        </w:rPr>
        <w:t xml:space="preserve"> </w:t>
      </w:r>
      <w:r w:rsidRPr="005108E4">
        <w:rPr>
          <w:sz w:val="24"/>
        </w:rPr>
        <w:t>cups,</w:t>
      </w:r>
      <w:r w:rsidRPr="005108E4">
        <w:rPr>
          <w:spacing w:val="-21"/>
          <w:sz w:val="24"/>
        </w:rPr>
        <w:t xml:space="preserve"> </w:t>
      </w:r>
      <w:r w:rsidRPr="005108E4">
        <w:rPr>
          <w:sz w:val="24"/>
        </w:rPr>
        <w:t>drink</w:t>
      </w:r>
      <w:r w:rsidRPr="005108E4">
        <w:rPr>
          <w:spacing w:val="-22"/>
          <w:sz w:val="24"/>
        </w:rPr>
        <w:t xml:space="preserve"> </w:t>
      </w:r>
      <w:r w:rsidRPr="005108E4">
        <w:rPr>
          <w:sz w:val="24"/>
        </w:rPr>
        <w:t>holders,</w:t>
      </w:r>
      <w:r w:rsidRPr="005108E4">
        <w:rPr>
          <w:spacing w:val="-24"/>
          <w:sz w:val="24"/>
        </w:rPr>
        <w:t xml:space="preserve"> </w:t>
      </w:r>
      <w:r w:rsidRPr="005108E4">
        <w:rPr>
          <w:sz w:val="24"/>
        </w:rPr>
        <w:t>apparel accessories,</w:t>
      </w:r>
      <w:r w:rsidRPr="005108E4">
        <w:rPr>
          <w:spacing w:val="-19"/>
          <w:sz w:val="24"/>
        </w:rPr>
        <w:t xml:space="preserve"> </w:t>
      </w:r>
      <w:r w:rsidRPr="005108E4">
        <w:rPr>
          <w:sz w:val="24"/>
        </w:rPr>
        <w:t>electronic</w:t>
      </w:r>
      <w:r w:rsidRPr="005108E4">
        <w:rPr>
          <w:spacing w:val="-20"/>
          <w:sz w:val="24"/>
        </w:rPr>
        <w:t xml:space="preserve"> </w:t>
      </w:r>
      <w:r w:rsidRPr="005108E4">
        <w:rPr>
          <w:sz w:val="24"/>
        </w:rPr>
        <w:t>equipment</w:t>
      </w:r>
      <w:r w:rsidRPr="005108E4">
        <w:rPr>
          <w:spacing w:val="-20"/>
          <w:sz w:val="24"/>
        </w:rPr>
        <w:t xml:space="preserve"> </w:t>
      </w:r>
      <w:r w:rsidRPr="005108E4">
        <w:rPr>
          <w:sz w:val="24"/>
        </w:rPr>
        <w:t>or</w:t>
      </w:r>
      <w:r w:rsidRPr="005108E4">
        <w:rPr>
          <w:spacing w:val="-21"/>
          <w:sz w:val="24"/>
        </w:rPr>
        <w:t xml:space="preserve"> </w:t>
      </w:r>
      <w:r w:rsidRPr="005108E4">
        <w:rPr>
          <w:sz w:val="24"/>
        </w:rPr>
        <w:t>accessories,</w:t>
      </w:r>
      <w:r w:rsidRPr="005108E4">
        <w:rPr>
          <w:spacing w:val="-21"/>
          <w:sz w:val="24"/>
        </w:rPr>
        <w:t xml:space="preserve"> </w:t>
      </w:r>
      <w:r w:rsidRPr="005108E4">
        <w:rPr>
          <w:sz w:val="24"/>
        </w:rPr>
        <w:t>sporting</w:t>
      </w:r>
      <w:r w:rsidRPr="005108E4">
        <w:rPr>
          <w:spacing w:val="-22"/>
          <w:sz w:val="24"/>
        </w:rPr>
        <w:t xml:space="preserve"> </w:t>
      </w:r>
      <w:r w:rsidRPr="005108E4">
        <w:rPr>
          <w:sz w:val="24"/>
        </w:rPr>
        <w:t>equipment,</w:t>
      </w:r>
      <w:r w:rsidRPr="005108E4">
        <w:rPr>
          <w:spacing w:val="-19"/>
          <w:sz w:val="24"/>
        </w:rPr>
        <w:t xml:space="preserve"> </w:t>
      </w:r>
      <w:r w:rsidRPr="005108E4">
        <w:rPr>
          <w:sz w:val="24"/>
        </w:rPr>
        <w:t>novelty</w:t>
      </w:r>
      <w:r w:rsidRPr="005108E4">
        <w:rPr>
          <w:spacing w:val="-25"/>
          <w:sz w:val="24"/>
        </w:rPr>
        <w:t xml:space="preserve"> </w:t>
      </w:r>
      <w:r w:rsidRPr="005108E4">
        <w:rPr>
          <w:sz w:val="24"/>
        </w:rPr>
        <w:t>items</w:t>
      </w:r>
      <w:r w:rsidRPr="005108E4">
        <w:rPr>
          <w:spacing w:val="-18"/>
          <w:sz w:val="24"/>
        </w:rPr>
        <w:t xml:space="preserve"> </w:t>
      </w:r>
      <w:r w:rsidRPr="005108E4">
        <w:rPr>
          <w:sz w:val="24"/>
        </w:rPr>
        <w:t>and similar portable promotional</w:t>
      </w:r>
      <w:r w:rsidRPr="005108E4">
        <w:rPr>
          <w:spacing w:val="-4"/>
          <w:sz w:val="24"/>
        </w:rPr>
        <w:t xml:space="preserve"> </w:t>
      </w:r>
      <w:r w:rsidRPr="005108E4">
        <w:rPr>
          <w:sz w:val="24"/>
        </w:rPr>
        <w:t>items;</w:t>
      </w:r>
    </w:p>
    <w:p w14:paraId="611EDAF8" w14:textId="77777777" w:rsidR="00DA2759" w:rsidRPr="005108E4" w:rsidRDefault="009A7511">
      <w:pPr>
        <w:pStyle w:val="ListParagraph"/>
        <w:numPr>
          <w:ilvl w:val="2"/>
          <w:numId w:val="46"/>
        </w:numPr>
        <w:tabs>
          <w:tab w:val="left" w:pos="2624"/>
        </w:tabs>
        <w:spacing w:line="242" w:lineRule="auto"/>
        <w:ind w:right="117" w:firstLine="0"/>
        <w:rPr>
          <w:sz w:val="24"/>
        </w:rPr>
      </w:pPr>
      <w:r w:rsidRPr="005108E4">
        <w:rPr>
          <w:sz w:val="24"/>
        </w:rPr>
        <w:t>Advertising on or in public or private vehicles and at bus stops, taxi stands, transportation</w:t>
      </w:r>
      <w:r w:rsidRPr="005108E4">
        <w:rPr>
          <w:spacing w:val="-30"/>
          <w:sz w:val="24"/>
        </w:rPr>
        <w:t xml:space="preserve"> </w:t>
      </w:r>
      <w:r w:rsidRPr="005108E4">
        <w:rPr>
          <w:spacing w:val="-3"/>
          <w:sz w:val="24"/>
        </w:rPr>
        <w:t>waiting</w:t>
      </w:r>
      <w:r w:rsidRPr="005108E4">
        <w:rPr>
          <w:spacing w:val="-32"/>
          <w:sz w:val="24"/>
        </w:rPr>
        <w:t xml:space="preserve"> </w:t>
      </w:r>
      <w:r w:rsidRPr="005108E4">
        <w:rPr>
          <w:spacing w:val="-4"/>
          <w:sz w:val="24"/>
        </w:rPr>
        <w:t>areas,</w:t>
      </w:r>
      <w:r w:rsidRPr="005108E4">
        <w:rPr>
          <w:spacing w:val="-30"/>
          <w:sz w:val="24"/>
        </w:rPr>
        <w:t xml:space="preserve"> </w:t>
      </w:r>
      <w:r w:rsidRPr="005108E4">
        <w:rPr>
          <w:spacing w:val="-3"/>
          <w:sz w:val="24"/>
        </w:rPr>
        <w:t>train</w:t>
      </w:r>
      <w:r w:rsidRPr="005108E4">
        <w:rPr>
          <w:spacing w:val="-29"/>
          <w:sz w:val="24"/>
        </w:rPr>
        <w:t xml:space="preserve"> </w:t>
      </w:r>
      <w:r w:rsidRPr="005108E4">
        <w:rPr>
          <w:sz w:val="24"/>
        </w:rPr>
        <w:t>stations,</w:t>
      </w:r>
      <w:r w:rsidRPr="005108E4">
        <w:rPr>
          <w:spacing w:val="-28"/>
          <w:sz w:val="24"/>
        </w:rPr>
        <w:t xml:space="preserve"> </w:t>
      </w:r>
      <w:r w:rsidRPr="005108E4">
        <w:rPr>
          <w:sz w:val="24"/>
        </w:rPr>
        <w:t>airports,</w:t>
      </w:r>
      <w:r w:rsidRPr="005108E4">
        <w:rPr>
          <w:spacing w:val="-28"/>
          <w:sz w:val="24"/>
        </w:rPr>
        <w:t xml:space="preserve"> </w:t>
      </w:r>
      <w:r w:rsidRPr="005108E4">
        <w:rPr>
          <w:sz w:val="24"/>
        </w:rPr>
        <w:t>or</w:t>
      </w:r>
      <w:r w:rsidRPr="005108E4">
        <w:rPr>
          <w:spacing w:val="-28"/>
          <w:sz w:val="24"/>
        </w:rPr>
        <w:t xml:space="preserve"> </w:t>
      </w:r>
      <w:r w:rsidRPr="005108E4">
        <w:rPr>
          <w:sz w:val="24"/>
        </w:rPr>
        <w:t>other</w:t>
      </w:r>
      <w:r w:rsidRPr="005108E4">
        <w:rPr>
          <w:spacing w:val="-28"/>
          <w:sz w:val="24"/>
        </w:rPr>
        <w:t xml:space="preserve"> </w:t>
      </w:r>
      <w:r w:rsidRPr="005108E4">
        <w:rPr>
          <w:sz w:val="24"/>
        </w:rPr>
        <w:t>similar</w:t>
      </w:r>
      <w:r w:rsidRPr="005108E4">
        <w:rPr>
          <w:spacing w:val="-28"/>
          <w:sz w:val="24"/>
        </w:rPr>
        <w:t xml:space="preserve"> </w:t>
      </w:r>
      <w:r w:rsidRPr="005108E4">
        <w:rPr>
          <w:sz w:val="24"/>
        </w:rPr>
        <w:t>transportation</w:t>
      </w:r>
      <w:r w:rsidRPr="005108E4">
        <w:rPr>
          <w:spacing w:val="-28"/>
          <w:sz w:val="24"/>
        </w:rPr>
        <w:t xml:space="preserve"> </w:t>
      </w:r>
      <w:r w:rsidRPr="005108E4">
        <w:rPr>
          <w:sz w:val="24"/>
        </w:rPr>
        <w:t>venues including,</w:t>
      </w:r>
      <w:r w:rsidRPr="005108E4">
        <w:rPr>
          <w:spacing w:val="-13"/>
          <w:sz w:val="24"/>
        </w:rPr>
        <w:t xml:space="preserve"> </w:t>
      </w:r>
      <w:r w:rsidRPr="005108E4">
        <w:rPr>
          <w:sz w:val="24"/>
        </w:rPr>
        <w:t>but</w:t>
      </w:r>
      <w:r w:rsidRPr="005108E4">
        <w:rPr>
          <w:spacing w:val="-12"/>
          <w:sz w:val="24"/>
        </w:rPr>
        <w:t xml:space="preserve"> </w:t>
      </w:r>
      <w:r w:rsidRPr="005108E4">
        <w:rPr>
          <w:sz w:val="24"/>
        </w:rPr>
        <w:t>not</w:t>
      </w:r>
      <w:r w:rsidRPr="005108E4">
        <w:rPr>
          <w:spacing w:val="-11"/>
          <w:sz w:val="24"/>
        </w:rPr>
        <w:t xml:space="preserve"> </w:t>
      </w:r>
      <w:r w:rsidRPr="005108E4">
        <w:rPr>
          <w:sz w:val="24"/>
        </w:rPr>
        <w:t>limited</w:t>
      </w:r>
      <w:r w:rsidRPr="005108E4">
        <w:rPr>
          <w:spacing w:val="-13"/>
          <w:sz w:val="24"/>
        </w:rPr>
        <w:t xml:space="preserve"> </w:t>
      </w:r>
      <w:r w:rsidRPr="005108E4">
        <w:rPr>
          <w:sz w:val="24"/>
        </w:rPr>
        <w:t>to,</w:t>
      </w:r>
      <w:r w:rsidRPr="005108E4">
        <w:rPr>
          <w:spacing w:val="-13"/>
          <w:sz w:val="24"/>
        </w:rPr>
        <w:t xml:space="preserve"> </w:t>
      </w:r>
      <w:r w:rsidRPr="005108E4">
        <w:rPr>
          <w:sz w:val="24"/>
        </w:rPr>
        <w:t>vinyl-wrapped</w:t>
      </w:r>
      <w:r w:rsidRPr="005108E4">
        <w:rPr>
          <w:spacing w:val="-12"/>
          <w:sz w:val="24"/>
        </w:rPr>
        <w:t xml:space="preserve"> </w:t>
      </w:r>
      <w:r w:rsidRPr="005108E4">
        <w:rPr>
          <w:sz w:val="24"/>
        </w:rPr>
        <w:t>vehicles</w:t>
      </w:r>
      <w:r w:rsidRPr="005108E4">
        <w:rPr>
          <w:spacing w:val="-15"/>
          <w:sz w:val="24"/>
        </w:rPr>
        <w:t xml:space="preserve"> </w:t>
      </w:r>
      <w:r w:rsidRPr="005108E4">
        <w:rPr>
          <w:sz w:val="24"/>
        </w:rPr>
        <w:t>or</w:t>
      </w:r>
      <w:r w:rsidRPr="005108E4">
        <w:rPr>
          <w:spacing w:val="-15"/>
          <w:sz w:val="24"/>
        </w:rPr>
        <w:t xml:space="preserve"> </w:t>
      </w:r>
      <w:r w:rsidRPr="005108E4">
        <w:rPr>
          <w:sz w:val="24"/>
        </w:rPr>
        <w:t>signs</w:t>
      </w:r>
      <w:r w:rsidRPr="005108E4">
        <w:rPr>
          <w:spacing w:val="-15"/>
          <w:sz w:val="24"/>
        </w:rPr>
        <w:t xml:space="preserve"> </w:t>
      </w:r>
      <w:r w:rsidRPr="005108E4">
        <w:rPr>
          <w:sz w:val="24"/>
        </w:rPr>
        <w:t>or</w:t>
      </w:r>
      <w:r w:rsidRPr="005108E4">
        <w:rPr>
          <w:spacing w:val="-15"/>
          <w:sz w:val="24"/>
        </w:rPr>
        <w:t xml:space="preserve"> </w:t>
      </w:r>
      <w:r w:rsidRPr="005108E4">
        <w:rPr>
          <w:sz w:val="24"/>
        </w:rPr>
        <w:t>logos</w:t>
      </w:r>
      <w:r w:rsidRPr="005108E4">
        <w:rPr>
          <w:spacing w:val="-14"/>
          <w:sz w:val="24"/>
        </w:rPr>
        <w:t xml:space="preserve"> </w:t>
      </w:r>
      <w:r w:rsidRPr="005108E4">
        <w:rPr>
          <w:sz w:val="24"/>
        </w:rPr>
        <w:t>on</w:t>
      </w:r>
      <w:r w:rsidRPr="005108E4">
        <w:rPr>
          <w:spacing w:val="-13"/>
          <w:sz w:val="24"/>
        </w:rPr>
        <w:t xml:space="preserve"> </w:t>
      </w:r>
      <w:r w:rsidRPr="005108E4">
        <w:rPr>
          <w:sz w:val="24"/>
        </w:rPr>
        <w:t>transportation vehicles not owned by the</w:t>
      </w:r>
      <w:r w:rsidRPr="005108E4">
        <w:rPr>
          <w:spacing w:val="-12"/>
          <w:sz w:val="24"/>
        </w:rPr>
        <w:t xml:space="preserve"> </w:t>
      </w:r>
      <w:r w:rsidRPr="005108E4">
        <w:rPr>
          <w:sz w:val="24"/>
        </w:rPr>
        <w:t>MTC;</w:t>
      </w:r>
    </w:p>
    <w:p w14:paraId="77C35879" w14:textId="77777777" w:rsidR="00DA2759" w:rsidRPr="005108E4" w:rsidRDefault="009A7511">
      <w:pPr>
        <w:pStyle w:val="ListParagraph"/>
        <w:numPr>
          <w:ilvl w:val="2"/>
          <w:numId w:val="46"/>
        </w:numPr>
        <w:tabs>
          <w:tab w:val="left" w:pos="2580"/>
        </w:tabs>
        <w:spacing w:before="3" w:line="242" w:lineRule="auto"/>
        <w:ind w:right="117" w:firstLine="0"/>
        <w:rPr>
          <w:sz w:val="24"/>
        </w:rPr>
      </w:pPr>
      <w:r w:rsidRPr="005108E4">
        <w:rPr>
          <w:sz w:val="24"/>
        </w:rPr>
        <w:t>The display of signs or other printed material advertising any brand or kind of Marijuana or Marijuana Products that are displayed on the exterior of any licensed Premises;</w:t>
      </w:r>
    </w:p>
    <w:p w14:paraId="1C2607E1" w14:textId="77777777" w:rsidR="00DA2759" w:rsidRPr="005108E4" w:rsidRDefault="009A7511">
      <w:pPr>
        <w:pStyle w:val="ListParagraph"/>
        <w:numPr>
          <w:ilvl w:val="2"/>
          <w:numId w:val="46"/>
        </w:numPr>
        <w:tabs>
          <w:tab w:val="left" w:pos="2516"/>
        </w:tabs>
        <w:spacing w:before="1" w:line="244" w:lineRule="auto"/>
        <w:ind w:right="117" w:firstLine="0"/>
        <w:rPr>
          <w:sz w:val="24"/>
        </w:rPr>
      </w:pPr>
      <w:r w:rsidRPr="005108E4">
        <w:rPr>
          <w:sz w:val="24"/>
        </w:rPr>
        <w:t>Advertising of the price of Marijuana or Marijuana Products, except as permitted above pursuant to 935 CMR</w:t>
      </w:r>
      <w:r w:rsidRPr="005108E4">
        <w:rPr>
          <w:spacing w:val="-6"/>
          <w:sz w:val="24"/>
        </w:rPr>
        <w:t xml:space="preserve"> </w:t>
      </w:r>
      <w:r w:rsidRPr="005108E4">
        <w:rPr>
          <w:sz w:val="24"/>
        </w:rPr>
        <w:t>501.105(4)(a)5.;</w:t>
      </w:r>
    </w:p>
    <w:p w14:paraId="7A090832" w14:textId="77777777" w:rsidR="00DA2759" w:rsidRPr="005108E4" w:rsidRDefault="009A7511">
      <w:pPr>
        <w:pStyle w:val="ListParagraph"/>
        <w:numPr>
          <w:ilvl w:val="2"/>
          <w:numId w:val="46"/>
        </w:numPr>
        <w:tabs>
          <w:tab w:val="left" w:pos="2513"/>
        </w:tabs>
        <w:spacing w:line="244" w:lineRule="auto"/>
        <w:ind w:right="117" w:firstLine="0"/>
        <w:rPr>
          <w:sz w:val="24"/>
        </w:rPr>
      </w:pPr>
      <w:r w:rsidRPr="005108E4">
        <w:rPr>
          <w:sz w:val="24"/>
        </w:rPr>
        <w:t>Display</w:t>
      </w:r>
      <w:r w:rsidRPr="005108E4">
        <w:rPr>
          <w:spacing w:val="-11"/>
          <w:sz w:val="24"/>
        </w:rPr>
        <w:t xml:space="preserve"> </w:t>
      </w:r>
      <w:r w:rsidRPr="005108E4">
        <w:rPr>
          <w:sz w:val="24"/>
        </w:rPr>
        <w:t>of</w:t>
      </w:r>
      <w:r w:rsidRPr="005108E4">
        <w:rPr>
          <w:spacing w:val="-4"/>
          <w:sz w:val="24"/>
        </w:rPr>
        <w:t xml:space="preserve"> </w:t>
      </w:r>
      <w:r w:rsidRPr="005108E4">
        <w:rPr>
          <w:sz w:val="24"/>
        </w:rPr>
        <w:t>Marijuana</w:t>
      </w:r>
      <w:r w:rsidRPr="005108E4">
        <w:rPr>
          <w:spacing w:val="-4"/>
          <w:sz w:val="24"/>
        </w:rPr>
        <w:t xml:space="preserve"> </w:t>
      </w:r>
      <w:r w:rsidRPr="005108E4">
        <w:rPr>
          <w:sz w:val="24"/>
        </w:rPr>
        <w:t>or</w:t>
      </w:r>
      <w:r w:rsidRPr="005108E4">
        <w:rPr>
          <w:spacing w:val="-4"/>
          <w:sz w:val="24"/>
        </w:rPr>
        <w:t xml:space="preserve"> </w:t>
      </w:r>
      <w:r w:rsidRPr="005108E4">
        <w:rPr>
          <w:sz w:val="24"/>
        </w:rPr>
        <w:t>Marijuana</w:t>
      </w:r>
      <w:r w:rsidRPr="005108E4">
        <w:rPr>
          <w:spacing w:val="-4"/>
          <w:sz w:val="24"/>
        </w:rPr>
        <w:t xml:space="preserve"> </w:t>
      </w:r>
      <w:r w:rsidRPr="005108E4">
        <w:rPr>
          <w:sz w:val="24"/>
        </w:rPr>
        <w:t>Products</w:t>
      </w:r>
      <w:r w:rsidRPr="005108E4">
        <w:rPr>
          <w:spacing w:val="-3"/>
          <w:sz w:val="24"/>
        </w:rPr>
        <w:t xml:space="preserve"> </w:t>
      </w:r>
      <w:r w:rsidRPr="005108E4">
        <w:rPr>
          <w:sz w:val="24"/>
        </w:rPr>
        <w:t>so</w:t>
      </w:r>
      <w:r w:rsidRPr="005108E4">
        <w:rPr>
          <w:spacing w:val="-6"/>
          <w:sz w:val="24"/>
        </w:rPr>
        <w:t xml:space="preserve"> </w:t>
      </w:r>
      <w:r w:rsidRPr="005108E4">
        <w:rPr>
          <w:sz w:val="24"/>
        </w:rPr>
        <w:t>as</w:t>
      </w:r>
      <w:r w:rsidRPr="005108E4">
        <w:rPr>
          <w:spacing w:val="-5"/>
          <w:sz w:val="24"/>
        </w:rPr>
        <w:t xml:space="preserve"> </w:t>
      </w:r>
      <w:r w:rsidRPr="005108E4">
        <w:rPr>
          <w:sz w:val="24"/>
        </w:rPr>
        <w:t>to</w:t>
      </w:r>
      <w:r w:rsidRPr="005108E4">
        <w:rPr>
          <w:spacing w:val="-6"/>
          <w:sz w:val="24"/>
        </w:rPr>
        <w:t xml:space="preserve"> </w:t>
      </w:r>
      <w:r w:rsidRPr="005108E4">
        <w:rPr>
          <w:sz w:val="24"/>
        </w:rPr>
        <w:t>be</w:t>
      </w:r>
      <w:r w:rsidRPr="005108E4">
        <w:rPr>
          <w:spacing w:val="-6"/>
          <w:sz w:val="24"/>
        </w:rPr>
        <w:t xml:space="preserve"> </w:t>
      </w:r>
      <w:r w:rsidRPr="005108E4">
        <w:rPr>
          <w:sz w:val="24"/>
        </w:rPr>
        <w:t>clearly</w:t>
      </w:r>
      <w:r w:rsidRPr="005108E4">
        <w:rPr>
          <w:spacing w:val="-13"/>
          <w:sz w:val="24"/>
        </w:rPr>
        <w:t xml:space="preserve"> </w:t>
      </w:r>
      <w:r w:rsidRPr="005108E4">
        <w:rPr>
          <w:sz w:val="24"/>
        </w:rPr>
        <w:t>visible</w:t>
      </w:r>
      <w:r w:rsidRPr="005108E4">
        <w:rPr>
          <w:spacing w:val="-6"/>
          <w:sz w:val="24"/>
        </w:rPr>
        <w:t xml:space="preserve"> </w:t>
      </w:r>
      <w:r w:rsidRPr="005108E4">
        <w:rPr>
          <w:sz w:val="24"/>
        </w:rPr>
        <w:t>to</w:t>
      </w:r>
      <w:r w:rsidRPr="005108E4">
        <w:rPr>
          <w:spacing w:val="-6"/>
          <w:sz w:val="24"/>
        </w:rPr>
        <w:t xml:space="preserve"> </w:t>
      </w:r>
      <w:r w:rsidRPr="005108E4">
        <w:rPr>
          <w:sz w:val="24"/>
        </w:rPr>
        <w:t>a</w:t>
      </w:r>
      <w:r w:rsidRPr="005108E4">
        <w:rPr>
          <w:spacing w:val="-6"/>
          <w:sz w:val="24"/>
        </w:rPr>
        <w:t xml:space="preserve"> </w:t>
      </w:r>
      <w:r w:rsidRPr="005108E4">
        <w:rPr>
          <w:sz w:val="24"/>
        </w:rPr>
        <w:t>person from the exterior of an</w:t>
      </w:r>
      <w:r w:rsidRPr="005108E4">
        <w:rPr>
          <w:spacing w:val="-6"/>
          <w:sz w:val="24"/>
        </w:rPr>
        <w:t xml:space="preserve"> </w:t>
      </w:r>
      <w:r w:rsidRPr="005108E4">
        <w:rPr>
          <w:sz w:val="24"/>
        </w:rPr>
        <w:t>MTC;</w:t>
      </w:r>
    </w:p>
    <w:p w14:paraId="478C4E9D" w14:textId="77777777" w:rsidR="00DA2759" w:rsidRPr="005108E4" w:rsidRDefault="009A7511">
      <w:pPr>
        <w:pStyle w:val="ListParagraph"/>
        <w:numPr>
          <w:ilvl w:val="2"/>
          <w:numId w:val="46"/>
        </w:numPr>
        <w:tabs>
          <w:tab w:val="left" w:pos="2458"/>
        </w:tabs>
        <w:spacing w:line="242" w:lineRule="auto"/>
        <w:ind w:right="116" w:firstLine="0"/>
        <w:rPr>
          <w:sz w:val="24"/>
        </w:rPr>
      </w:pPr>
      <w:r w:rsidRPr="005108E4">
        <w:rPr>
          <w:sz w:val="24"/>
        </w:rPr>
        <w:t>Advertising,</w:t>
      </w:r>
      <w:r w:rsidRPr="005108E4">
        <w:rPr>
          <w:spacing w:val="-24"/>
          <w:sz w:val="24"/>
        </w:rPr>
        <w:t xml:space="preserve"> </w:t>
      </w:r>
      <w:r w:rsidRPr="005108E4">
        <w:rPr>
          <w:sz w:val="24"/>
        </w:rPr>
        <w:t>marketing</w:t>
      </w:r>
      <w:r w:rsidRPr="005108E4">
        <w:rPr>
          <w:spacing w:val="-26"/>
          <w:sz w:val="24"/>
        </w:rPr>
        <w:t xml:space="preserve"> </w:t>
      </w:r>
      <w:r w:rsidRPr="005108E4">
        <w:rPr>
          <w:sz w:val="24"/>
        </w:rPr>
        <w:t>or</w:t>
      </w:r>
      <w:r w:rsidRPr="005108E4">
        <w:rPr>
          <w:spacing w:val="-26"/>
          <w:sz w:val="24"/>
        </w:rPr>
        <w:t xml:space="preserve"> </w:t>
      </w:r>
      <w:r w:rsidRPr="005108E4">
        <w:rPr>
          <w:sz w:val="24"/>
        </w:rPr>
        <w:t>branding</w:t>
      </w:r>
      <w:r w:rsidRPr="005108E4">
        <w:rPr>
          <w:spacing w:val="-28"/>
          <w:sz w:val="24"/>
        </w:rPr>
        <w:t xml:space="preserve"> </w:t>
      </w:r>
      <w:r w:rsidRPr="005108E4">
        <w:rPr>
          <w:sz w:val="24"/>
        </w:rPr>
        <w:t>including</w:t>
      </w:r>
      <w:r w:rsidRPr="005108E4">
        <w:rPr>
          <w:spacing w:val="-28"/>
          <w:sz w:val="24"/>
        </w:rPr>
        <w:t xml:space="preserve"> </w:t>
      </w:r>
      <w:r w:rsidRPr="005108E4">
        <w:rPr>
          <w:sz w:val="24"/>
        </w:rPr>
        <w:t>any</w:t>
      </w:r>
      <w:r w:rsidRPr="005108E4">
        <w:rPr>
          <w:spacing w:val="-32"/>
          <w:sz w:val="24"/>
        </w:rPr>
        <w:t xml:space="preserve"> </w:t>
      </w:r>
      <w:r w:rsidRPr="005108E4">
        <w:rPr>
          <w:sz w:val="24"/>
        </w:rPr>
        <w:t>statement,</w:t>
      </w:r>
      <w:r w:rsidRPr="005108E4">
        <w:rPr>
          <w:spacing w:val="-26"/>
          <w:sz w:val="24"/>
        </w:rPr>
        <w:t xml:space="preserve"> </w:t>
      </w:r>
      <w:r w:rsidRPr="005108E4">
        <w:rPr>
          <w:sz w:val="24"/>
        </w:rPr>
        <w:t>design,</w:t>
      </w:r>
      <w:r w:rsidRPr="005108E4">
        <w:rPr>
          <w:spacing w:val="-27"/>
          <w:sz w:val="24"/>
        </w:rPr>
        <w:t xml:space="preserve"> </w:t>
      </w:r>
      <w:r w:rsidRPr="005108E4">
        <w:rPr>
          <w:sz w:val="24"/>
        </w:rPr>
        <w:t>representation, picture,</w:t>
      </w:r>
      <w:r w:rsidRPr="005108E4">
        <w:rPr>
          <w:spacing w:val="-24"/>
          <w:sz w:val="24"/>
        </w:rPr>
        <w:t xml:space="preserve"> </w:t>
      </w:r>
      <w:r w:rsidRPr="005108E4">
        <w:rPr>
          <w:sz w:val="24"/>
        </w:rPr>
        <w:t>or</w:t>
      </w:r>
      <w:r w:rsidRPr="005108E4">
        <w:rPr>
          <w:spacing w:val="-24"/>
          <w:sz w:val="24"/>
        </w:rPr>
        <w:t xml:space="preserve"> </w:t>
      </w:r>
      <w:r w:rsidRPr="005108E4">
        <w:rPr>
          <w:sz w:val="24"/>
        </w:rPr>
        <w:t>illustration</w:t>
      </w:r>
      <w:r w:rsidRPr="005108E4">
        <w:rPr>
          <w:spacing w:val="-24"/>
          <w:sz w:val="24"/>
        </w:rPr>
        <w:t xml:space="preserve"> </w:t>
      </w:r>
      <w:r w:rsidRPr="005108E4">
        <w:rPr>
          <w:sz w:val="24"/>
        </w:rPr>
        <w:t>that</w:t>
      </w:r>
      <w:r w:rsidRPr="005108E4">
        <w:rPr>
          <w:spacing w:val="-23"/>
          <w:sz w:val="24"/>
        </w:rPr>
        <w:t xml:space="preserve"> </w:t>
      </w:r>
      <w:r w:rsidRPr="005108E4">
        <w:rPr>
          <w:sz w:val="24"/>
        </w:rPr>
        <w:t>encourages</w:t>
      </w:r>
      <w:r w:rsidRPr="005108E4">
        <w:rPr>
          <w:spacing w:val="-24"/>
          <w:sz w:val="24"/>
        </w:rPr>
        <w:t xml:space="preserve"> </w:t>
      </w:r>
      <w:r w:rsidRPr="005108E4">
        <w:rPr>
          <w:sz w:val="24"/>
        </w:rPr>
        <w:t>or</w:t>
      </w:r>
      <w:r w:rsidRPr="005108E4">
        <w:rPr>
          <w:spacing w:val="-22"/>
          <w:sz w:val="24"/>
        </w:rPr>
        <w:t xml:space="preserve"> </w:t>
      </w:r>
      <w:r w:rsidRPr="005108E4">
        <w:rPr>
          <w:sz w:val="24"/>
        </w:rPr>
        <w:t>represents</w:t>
      </w:r>
      <w:r w:rsidRPr="005108E4">
        <w:rPr>
          <w:spacing w:val="-21"/>
          <w:sz w:val="24"/>
        </w:rPr>
        <w:t xml:space="preserve"> </w:t>
      </w:r>
      <w:r w:rsidRPr="005108E4">
        <w:rPr>
          <w:sz w:val="24"/>
        </w:rPr>
        <w:t>the</w:t>
      </w:r>
      <w:r w:rsidRPr="005108E4">
        <w:rPr>
          <w:spacing w:val="-22"/>
          <w:sz w:val="24"/>
        </w:rPr>
        <w:t xml:space="preserve"> </w:t>
      </w:r>
      <w:r w:rsidRPr="005108E4">
        <w:rPr>
          <w:sz w:val="24"/>
        </w:rPr>
        <w:t>use</w:t>
      </w:r>
      <w:r w:rsidRPr="005108E4">
        <w:rPr>
          <w:spacing w:val="-22"/>
          <w:sz w:val="24"/>
        </w:rPr>
        <w:t xml:space="preserve"> </w:t>
      </w:r>
      <w:r w:rsidRPr="005108E4">
        <w:rPr>
          <w:sz w:val="24"/>
        </w:rPr>
        <w:t>of</w:t>
      </w:r>
      <w:r w:rsidRPr="005108E4">
        <w:rPr>
          <w:spacing w:val="-22"/>
          <w:sz w:val="24"/>
        </w:rPr>
        <w:t xml:space="preserve"> </w:t>
      </w:r>
      <w:r w:rsidRPr="005108E4">
        <w:rPr>
          <w:sz w:val="24"/>
        </w:rPr>
        <w:t>Marijuana</w:t>
      </w:r>
      <w:r w:rsidRPr="005108E4">
        <w:rPr>
          <w:spacing w:val="-22"/>
          <w:sz w:val="24"/>
        </w:rPr>
        <w:t xml:space="preserve"> </w:t>
      </w:r>
      <w:r w:rsidRPr="005108E4">
        <w:rPr>
          <w:sz w:val="24"/>
        </w:rPr>
        <w:t>for</w:t>
      </w:r>
      <w:r w:rsidRPr="005108E4">
        <w:rPr>
          <w:spacing w:val="-22"/>
          <w:sz w:val="24"/>
        </w:rPr>
        <w:t xml:space="preserve"> </w:t>
      </w:r>
      <w:r w:rsidRPr="005108E4">
        <w:rPr>
          <w:sz w:val="24"/>
        </w:rPr>
        <w:t>any</w:t>
      </w:r>
      <w:r w:rsidRPr="005108E4">
        <w:rPr>
          <w:spacing w:val="-31"/>
          <w:sz w:val="24"/>
        </w:rPr>
        <w:t xml:space="preserve"> </w:t>
      </w:r>
      <w:r w:rsidRPr="005108E4">
        <w:rPr>
          <w:sz w:val="24"/>
        </w:rPr>
        <w:t>purpose other than to treat a Debilitating Medical Condition or related</w:t>
      </w:r>
      <w:r w:rsidRPr="005108E4">
        <w:rPr>
          <w:spacing w:val="-25"/>
          <w:sz w:val="24"/>
        </w:rPr>
        <w:t xml:space="preserve"> </w:t>
      </w:r>
      <w:r w:rsidRPr="005108E4">
        <w:rPr>
          <w:sz w:val="24"/>
        </w:rPr>
        <w:t>symptoms;</w:t>
      </w:r>
    </w:p>
    <w:p w14:paraId="6CB0BEF7" w14:textId="77777777" w:rsidR="00DA2759" w:rsidRPr="005108E4" w:rsidRDefault="009A7511">
      <w:pPr>
        <w:pStyle w:val="ListParagraph"/>
        <w:numPr>
          <w:ilvl w:val="1"/>
          <w:numId w:val="46"/>
        </w:numPr>
        <w:tabs>
          <w:tab w:val="left" w:pos="2091"/>
        </w:tabs>
        <w:spacing w:line="242" w:lineRule="auto"/>
        <w:ind w:left="1675" w:right="115" w:firstLine="0"/>
        <w:rPr>
          <w:sz w:val="24"/>
        </w:rPr>
      </w:pPr>
      <w:r w:rsidRPr="005108E4">
        <w:rPr>
          <w:sz w:val="24"/>
        </w:rPr>
        <w:t>The</w:t>
      </w:r>
      <w:r w:rsidRPr="005108E4">
        <w:rPr>
          <w:spacing w:val="-14"/>
          <w:sz w:val="24"/>
        </w:rPr>
        <w:t xml:space="preserve"> </w:t>
      </w:r>
      <w:r w:rsidRPr="005108E4">
        <w:rPr>
          <w:sz w:val="24"/>
        </w:rPr>
        <w:t>Commission</w:t>
      </w:r>
      <w:r w:rsidRPr="005108E4">
        <w:rPr>
          <w:spacing w:val="-12"/>
          <w:sz w:val="24"/>
        </w:rPr>
        <w:t xml:space="preserve"> </w:t>
      </w:r>
      <w:r w:rsidRPr="005108E4">
        <w:rPr>
          <w:sz w:val="24"/>
        </w:rPr>
        <w:t>shall</w:t>
      </w:r>
      <w:r w:rsidRPr="005108E4">
        <w:rPr>
          <w:spacing w:val="-13"/>
          <w:sz w:val="24"/>
        </w:rPr>
        <w:t xml:space="preserve"> </w:t>
      </w:r>
      <w:r w:rsidRPr="005108E4">
        <w:rPr>
          <w:sz w:val="24"/>
        </w:rPr>
        <w:t>maintain</w:t>
      </w:r>
      <w:r w:rsidRPr="005108E4">
        <w:rPr>
          <w:spacing w:val="-15"/>
          <w:sz w:val="24"/>
        </w:rPr>
        <w:t xml:space="preserve"> </w:t>
      </w:r>
      <w:r w:rsidRPr="005108E4">
        <w:rPr>
          <w:sz w:val="24"/>
        </w:rPr>
        <w:t>and</w:t>
      </w:r>
      <w:r w:rsidRPr="005108E4">
        <w:rPr>
          <w:spacing w:val="-15"/>
          <w:sz w:val="24"/>
        </w:rPr>
        <w:t xml:space="preserve"> </w:t>
      </w:r>
      <w:r w:rsidRPr="005108E4">
        <w:rPr>
          <w:sz w:val="24"/>
        </w:rPr>
        <w:t>make</w:t>
      </w:r>
      <w:r w:rsidRPr="005108E4">
        <w:rPr>
          <w:spacing w:val="-17"/>
          <w:sz w:val="24"/>
        </w:rPr>
        <w:t xml:space="preserve"> </w:t>
      </w:r>
      <w:r w:rsidRPr="005108E4">
        <w:rPr>
          <w:sz w:val="24"/>
        </w:rPr>
        <w:t>available</w:t>
      </w:r>
      <w:r w:rsidRPr="005108E4">
        <w:rPr>
          <w:spacing w:val="-16"/>
          <w:sz w:val="24"/>
        </w:rPr>
        <w:t xml:space="preserve"> </w:t>
      </w:r>
      <w:r w:rsidRPr="005108E4">
        <w:rPr>
          <w:sz w:val="24"/>
        </w:rPr>
        <w:t>a</w:t>
      </w:r>
      <w:r w:rsidRPr="005108E4">
        <w:rPr>
          <w:spacing w:val="-16"/>
          <w:sz w:val="24"/>
        </w:rPr>
        <w:t xml:space="preserve"> </w:t>
      </w:r>
      <w:r w:rsidRPr="005108E4">
        <w:rPr>
          <w:sz w:val="24"/>
        </w:rPr>
        <w:t>list</w:t>
      </w:r>
      <w:r w:rsidRPr="005108E4">
        <w:rPr>
          <w:spacing w:val="-14"/>
          <w:sz w:val="24"/>
        </w:rPr>
        <w:t xml:space="preserve"> </w:t>
      </w:r>
      <w:r w:rsidRPr="005108E4">
        <w:rPr>
          <w:sz w:val="24"/>
        </w:rPr>
        <w:t>of</w:t>
      </w:r>
      <w:r w:rsidRPr="005108E4">
        <w:rPr>
          <w:spacing w:val="-14"/>
          <w:sz w:val="24"/>
        </w:rPr>
        <w:t xml:space="preserve"> </w:t>
      </w:r>
      <w:r w:rsidRPr="005108E4">
        <w:rPr>
          <w:sz w:val="24"/>
        </w:rPr>
        <w:t>all</w:t>
      </w:r>
      <w:r w:rsidRPr="005108E4">
        <w:rPr>
          <w:spacing w:val="-12"/>
          <w:sz w:val="24"/>
        </w:rPr>
        <w:t xml:space="preserve"> </w:t>
      </w:r>
      <w:r w:rsidRPr="005108E4">
        <w:rPr>
          <w:sz w:val="24"/>
        </w:rPr>
        <w:t>MTCs,</w:t>
      </w:r>
      <w:r w:rsidRPr="005108E4">
        <w:rPr>
          <w:spacing w:val="-13"/>
          <w:sz w:val="24"/>
        </w:rPr>
        <w:t xml:space="preserve"> </w:t>
      </w:r>
      <w:r w:rsidRPr="005108E4">
        <w:rPr>
          <w:sz w:val="24"/>
        </w:rPr>
        <w:t>their</w:t>
      </w:r>
      <w:r w:rsidRPr="005108E4">
        <w:rPr>
          <w:spacing w:val="-13"/>
          <w:sz w:val="24"/>
        </w:rPr>
        <w:t xml:space="preserve"> </w:t>
      </w:r>
      <w:r w:rsidRPr="005108E4">
        <w:rPr>
          <w:sz w:val="24"/>
        </w:rPr>
        <w:t>dispensing location, and their contact</w:t>
      </w:r>
      <w:r w:rsidRPr="005108E4">
        <w:rPr>
          <w:spacing w:val="-5"/>
          <w:sz w:val="24"/>
        </w:rPr>
        <w:t xml:space="preserve"> </w:t>
      </w:r>
      <w:r w:rsidRPr="005108E4">
        <w:rPr>
          <w:sz w:val="24"/>
        </w:rPr>
        <w:t>information.</w:t>
      </w:r>
    </w:p>
    <w:p w14:paraId="369A7752" w14:textId="37FDE4E4" w:rsidR="00DA2759" w:rsidRPr="005108E4" w:rsidRDefault="009A7511" w:rsidP="00E077D0">
      <w:pPr>
        <w:pStyle w:val="ListParagraph"/>
        <w:numPr>
          <w:ilvl w:val="1"/>
          <w:numId w:val="46"/>
        </w:numPr>
        <w:tabs>
          <w:tab w:val="left" w:pos="2112"/>
        </w:tabs>
        <w:spacing w:line="242" w:lineRule="auto"/>
        <w:ind w:left="1675" w:right="116" w:firstLine="0"/>
      </w:pPr>
      <w:r w:rsidRPr="005108E4">
        <w:rPr>
          <w:sz w:val="24"/>
        </w:rPr>
        <w:t>Nothing</w:t>
      </w:r>
      <w:r w:rsidRPr="005108E4">
        <w:rPr>
          <w:spacing w:val="-13"/>
          <w:sz w:val="24"/>
        </w:rPr>
        <w:t xml:space="preserve"> </w:t>
      </w:r>
      <w:r w:rsidRPr="005108E4">
        <w:rPr>
          <w:sz w:val="24"/>
        </w:rPr>
        <w:t>in</w:t>
      </w:r>
      <w:r w:rsidRPr="005108E4">
        <w:rPr>
          <w:spacing w:val="-10"/>
          <w:sz w:val="24"/>
        </w:rPr>
        <w:t xml:space="preserve"> </w:t>
      </w:r>
      <w:r w:rsidRPr="005108E4">
        <w:rPr>
          <w:sz w:val="24"/>
        </w:rPr>
        <w:t>935</w:t>
      </w:r>
      <w:r w:rsidRPr="005108E4">
        <w:rPr>
          <w:spacing w:val="-11"/>
          <w:sz w:val="24"/>
        </w:rPr>
        <w:t xml:space="preserve"> </w:t>
      </w:r>
      <w:r w:rsidRPr="005108E4">
        <w:rPr>
          <w:sz w:val="24"/>
        </w:rPr>
        <w:t>CMR</w:t>
      </w:r>
      <w:r w:rsidRPr="005108E4">
        <w:rPr>
          <w:spacing w:val="-9"/>
          <w:sz w:val="24"/>
        </w:rPr>
        <w:t xml:space="preserve"> </w:t>
      </w:r>
      <w:r w:rsidRPr="005108E4">
        <w:rPr>
          <w:sz w:val="24"/>
        </w:rPr>
        <w:t>501.105(4)</w:t>
      </w:r>
      <w:r w:rsidRPr="005108E4">
        <w:rPr>
          <w:spacing w:val="-11"/>
          <w:sz w:val="24"/>
        </w:rPr>
        <w:t xml:space="preserve"> </w:t>
      </w:r>
      <w:r w:rsidRPr="005108E4">
        <w:rPr>
          <w:sz w:val="24"/>
        </w:rPr>
        <w:t>prohibits</w:t>
      </w:r>
      <w:r w:rsidRPr="005108E4">
        <w:rPr>
          <w:spacing w:val="-10"/>
          <w:sz w:val="24"/>
        </w:rPr>
        <w:t xml:space="preserve"> </w:t>
      </w:r>
      <w:r w:rsidRPr="005108E4">
        <w:rPr>
          <w:sz w:val="24"/>
        </w:rPr>
        <w:t>an</w:t>
      </w:r>
      <w:r w:rsidRPr="005108E4">
        <w:rPr>
          <w:spacing w:val="-12"/>
          <w:sz w:val="24"/>
        </w:rPr>
        <w:t xml:space="preserve"> </w:t>
      </w:r>
      <w:r w:rsidRPr="005108E4">
        <w:rPr>
          <w:sz w:val="24"/>
        </w:rPr>
        <w:t>MTC</w:t>
      </w:r>
      <w:r w:rsidRPr="005108E4">
        <w:rPr>
          <w:spacing w:val="-12"/>
          <w:sz w:val="24"/>
        </w:rPr>
        <w:t xml:space="preserve"> </w:t>
      </w:r>
      <w:r w:rsidRPr="005108E4">
        <w:rPr>
          <w:sz w:val="24"/>
        </w:rPr>
        <w:t>from</w:t>
      </w:r>
      <w:r w:rsidRPr="005108E4">
        <w:rPr>
          <w:spacing w:val="-12"/>
          <w:sz w:val="24"/>
        </w:rPr>
        <w:t xml:space="preserve"> </w:t>
      </w:r>
      <w:r w:rsidRPr="005108E4">
        <w:rPr>
          <w:sz w:val="24"/>
        </w:rPr>
        <w:t>using</w:t>
      </w:r>
      <w:r w:rsidRPr="005108E4">
        <w:rPr>
          <w:spacing w:val="-15"/>
          <w:sz w:val="24"/>
        </w:rPr>
        <w:t xml:space="preserve"> </w:t>
      </w:r>
      <w:r w:rsidRPr="005108E4">
        <w:rPr>
          <w:sz w:val="24"/>
        </w:rPr>
        <w:t>a</w:t>
      </w:r>
      <w:r w:rsidRPr="005108E4">
        <w:rPr>
          <w:spacing w:val="-13"/>
          <w:sz w:val="24"/>
        </w:rPr>
        <w:t xml:space="preserve"> </w:t>
      </w:r>
      <w:r w:rsidRPr="005108E4">
        <w:rPr>
          <w:sz w:val="24"/>
        </w:rPr>
        <w:t>mark</w:t>
      </w:r>
      <w:r w:rsidRPr="005108E4">
        <w:rPr>
          <w:spacing w:val="-13"/>
          <w:sz w:val="24"/>
        </w:rPr>
        <w:t xml:space="preserve"> </w:t>
      </w:r>
      <w:r w:rsidRPr="005108E4">
        <w:rPr>
          <w:sz w:val="24"/>
        </w:rPr>
        <w:t>provided</w:t>
      </w:r>
      <w:r w:rsidRPr="005108E4">
        <w:rPr>
          <w:spacing w:val="-12"/>
          <w:sz w:val="24"/>
        </w:rPr>
        <w:t xml:space="preserve"> </w:t>
      </w:r>
      <w:r w:rsidRPr="005108E4">
        <w:rPr>
          <w:sz w:val="24"/>
        </w:rPr>
        <w:t>by</w:t>
      </w:r>
      <w:r w:rsidRPr="005108E4">
        <w:rPr>
          <w:spacing w:val="-17"/>
          <w:sz w:val="24"/>
        </w:rPr>
        <w:t xml:space="preserve"> </w:t>
      </w:r>
      <w:r w:rsidRPr="005108E4">
        <w:rPr>
          <w:sz w:val="24"/>
        </w:rPr>
        <w:t>the Commission which uses images of</w:t>
      </w:r>
      <w:r w:rsidRPr="005108E4">
        <w:rPr>
          <w:spacing w:val="-5"/>
          <w:sz w:val="24"/>
        </w:rPr>
        <w:t xml:space="preserve"> </w:t>
      </w:r>
      <w:r w:rsidRPr="005108E4">
        <w:rPr>
          <w:sz w:val="24"/>
        </w:rPr>
        <w:t>Marijuana.</w:t>
      </w:r>
    </w:p>
    <w:p w14:paraId="5EE067B2" w14:textId="77777777" w:rsidR="00DA2759" w:rsidRPr="005108E4" w:rsidRDefault="009A7511">
      <w:pPr>
        <w:pStyle w:val="ListParagraph"/>
        <w:numPr>
          <w:ilvl w:val="1"/>
          <w:numId w:val="46"/>
        </w:numPr>
        <w:tabs>
          <w:tab w:val="left" w:pos="2112"/>
        </w:tabs>
        <w:spacing w:line="242" w:lineRule="auto"/>
        <w:ind w:left="1675" w:right="110" w:firstLine="0"/>
        <w:rPr>
          <w:sz w:val="24"/>
        </w:rPr>
      </w:pPr>
      <w:r w:rsidRPr="005108E4">
        <w:rPr>
          <w:sz w:val="24"/>
        </w:rPr>
        <w:t xml:space="preserve">CMOs shall comply with the requirements of each 935 CMR 500.105(4): </w:t>
      </w:r>
      <w:r w:rsidRPr="005108E4">
        <w:rPr>
          <w:i/>
          <w:sz w:val="24"/>
        </w:rPr>
        <w:t>Advertising Requirements</w:t>
      </w:r>
      <w:r w:rsidRPr="005108E4">
        <w:rPr>
          <w:i/>
          <w:spacing w:val="-21"/>
          <w:sz w:val="24"/>
        </w:rPr>
        <w:t xml:space="preserve"> </w:t>
      </w:r>
      <w:r w:rsidRPr="005108E4">
        <w:rPr>
          <w:sz w:val="24"/>
        </w:rPr>
        <w:t>and</w:t>
      </w:r>
      <w:r w:rsidRPr="005108E4">
        <w:rPr>
          <w:spacing w:val="-20"/>
          <w:sz w:val="24"/>
        </w:rPr>
        <w:t xml:space="preserve"> </w:t>
      </w:r>
      <w:r w:rsidRPr="005108E4">
        <w:rPr>
          <w:sz w:val="24"/>
        </w:rPr>
        <w:t>935</w:t>
      </w:r>
      <w:r w:rsidRPr="005108E4">
        <w:rPr>
          <w:spacing w:val="-20"/>
          <w:sz w:val="24"/>
        </w:rPr>
        <w:t xml:space="preserve"> </w:t>
      </w:r>
      <w:r w:rsidRPr="005108E4">
        <w:rPr>
          <w:sz w:val="24"/>
        </w:rPr>
        <w:t>CMR</w:t>
      </w:r>
      <w:r w:rsidRPr="005108E4">
        <w:rPr>
          <w:spacing w:val="-20"/>
          <w:sz w:val="24"/>
        </w:rPr>
        <w:t xml:space="preserve"> </w:t>
      </w:r>
      <w:r w:rsidRPr="005108E4">
        <w:rPr>
          <w:sz w:val="24"/>
        </w:rPr>
        <w:t>501.105(4)</w:t>
      </w:r>
      <w:r w:rsidRPr="005108E4">
        <w:rPr>
          <w:spacing w:val="-21"/>
          <w:sz w:val="24"/>
        </w:rPr>
        <w:t xml:space="preserve"> </w:t>
      </w:r>
      <w:r w:rsidRPr="005108E4">
        <w:rPr>
          <w:sz w:val="24"/>
        </w:rPr>
        <w:t>with</w:t>
      </w:r>
      <w:r w:rsidRPr="005108E4">
        <w:rPr>
          <w:spacing w:val="-18"/>
          <w:sz w:val="24"/>
        </w:rPr>
        <w:t xml:space="preserve"> </w:t>
      </w:r>
      <w:r w:rsidRPr="005108E4">
        <w:rPr>
          <w:sz w:val="24"/>
        </w:rPr>
        <w:t>respect</w:t>
      </w:r>
      <w:r w:rsidRPr="005108E4">
        <w:rPr>
          <w:spacing w:val="-18"/>
          <w:sz w:val="24"/>
        </w:rPr>
        <w:t xml:space="preserve"> </w:t>
      </w:r>
      <w:r w:rsidRPr="005108E4">
        <w:rPr>
          <w:sz w:val="24"/>
        </w:rPr>
        <w:t>to</w:t>
      </w:r>
      <w:r w:rsidRPr="005108E4">
        <w:rPr>
          <w:spacing w:val="-20"/>
          <w:sz w:val="24"/>
        </w:rPr>
        <w:t xml:space="preserve"> </w:t>
      </w:r>
      <w:r w:rsidRPr="005108E4">
        <w:rPr>
          <w:sz w:val="24"/>
        </w:rPr>
        <w:t>the</w:t>
      </w:r>
      <w:r w:rsidRPr="005108E4">
        <w:rPr>
          <w:spacing w:val="-21"/>
          <w:sz w:val="24"/>
        </w:rPr>
        <w:t xml:space="preserve"> </w:t>
      </w:r>
      <w:r w:rsidRPr="005108E4">
        <w:rPr>
          <w:sz w:val="24"/>
        </w:rPr>
        <w:t>applicable</w:t>
      </w:r>
      <w:r w:rsidRPr="005108E4">
        <w:rPr>
          <w:spacing w:val="-21"/>
          <w:sz w:val="24"/>
        </w:rPr>
        <w:t xml:space="preserve"> </w:t>
      </w:r>
      <w:r w:rsidRPr="005108E4">
        <w:rPr>
          <w:sz w:val="24"/>
        </w:rPr>
        <w:t>license.</w:t>
      </w:r>
      <w:r w:rsidRPr="005108E4">
        <w:rPr>
          <w:spacing w:val="20"/>
          <w:sz w:val="24"/>
        </w:rPr>
        <w:t xml:space="preserve"> </w:t>
      </w:r>
      <w:r w:rsidRPr="005108E4">
        <w:rPr>
          <w:sz w:val="24"/>
        </w:rPr>
        <w:t>A</w:t>
      </w:r>
      <w:r w:rsidRPr="005108E4">
        <w:rPr>
          <w:spacing w:val="-21"/>
          <w:sz w:val="24"/>
        </w:rPr>
        <w:t xml:space="preserve"> </w:t>
      </w:r>
      <w:r w:rsidRPr="005108E4">
        <w:rPr>
          <w:sz w:val="24"/>
        </w:rPr>
        <w:t>CMO</w:t>
      </w:r>
      <w:r w:rsidRPr="005108E4">
        <w:rPr>
          <w:spacing w:val="-21"/>
          <w:sz w:val="24"/>
        </w:rPr>
        <w:t xml:space="preserve"> </w:t>
      </w:r>
      <w:r w:rsidRPr="005108E4">
        <w:rPr>
          <w:sz w:val="24"/>
        </w:rPr>
        <w:t>may develop</w:t>
      </w:r>
      <w:r w:rsidRPr="005108E4">
        <w:rPr>
          <w:spacing w:val="-15"/>
          <w:sz w:val="24"/>
        </w:rPr>
        <w:t xml:space="preserve"> </w:t>
      </w:r>
      <w:r w:rsidRPr="005108E4">
        <w:rPr>
          <w:sz w:val="24"/>
        </w:rPr>
        <w:t>a</w:t>
      </w:r>
      <w:r w:rsidRPr="005108E4">
        <w:rPr>
          <w:spacing w:val="-15"/>
          <w:sz w:val="24"/>
        </w:rPr>
        <w:t xml:space="preserve"> </w:t>
      </w:r>
      <w:r w:rsidRPr="005108E4">
        <w:rPr>
          <w:sz w:val="24"/>
        </w:rPr>
        <w:t>single</w:t>
      </w:r>
      <w:r w:rsidRPr="005108E4">
        <w:rPr>
          <w:spacing w:val="-15"/>
          <w:sz w:val="24"/>
        </w:rPr>
        <w:t xml:space="preserve"> </w:t>
      </w:r>
      <w:r w:rsidRPr="005108E4">
        <w:rPr>
          <w:sz w:val="24"/>
        </w:rPr>
        <w:t>marketing</w:t>
      </w:r>
      <w:r w:rsidRPr="005108E4">
        <w:rPr>
          <w:spacing w:val="-14"/>
          <w:sz w:val="24"/>
        </w:rPr>
        <w:t xml:space="preserve"> </w:t>
      </w:r>
      <w:r w:rsidRPr="005108E4">
        <w:rPr>
          <w:sz w:val="24"/>
        </w:rPr>
        <w:t>campaign;</w:t>
      </w:r>
      <w:r w:rsidRPr="005108E4">
        <w:rPr>
          <w:spacing w:val="-12"/>
          <w:sz w:val="24"/>
        </w:rPr>
        <w:t xml:space="preserve"> </w:t>
      </w:r>
      <w:r w:rsidRPr="005108E4">
        <w:rPr>
          <w:sz w:val="24"/>
        </w:rPr>
        <w:t>provided,</w:t>
      </w:r>
      <w:r w:rsidRPr="005108E4">
        <w:rPr>
          <w:spacing w:val="-12"/>
          <w:sz w:val="24"/>
        </w:rPr>
        <w:t xml:space="preserve"> </w:t>
      </w:r>
      <w:r w:rsidRPr="005108E4">
        <w:rPr>
          <w:sz w:val="24"/>
        </w:rPr>
        <w:t>however,</w:t>
      </w:r>
      <w:r w:rsidRPr="005108E4">
        <w:rPr>
          <w:spacing w:val="-12"/>
          <w:sz w:val="24"/>
        </w:rPr>
        <w:t xml:space="preserve"> </w:t>
      </w:r>
      <w:r w:rsidRPr="005108E4">
        <w:rPr>
          <w:sz w:val="24"/>
        </w:rPr>
        <w:t>it</w:t>
      </w:r>
      <w:r w:rsidRPr="005108E4">
        <w:rPr>
          <w:spacing w:val="-12"/>
          <w:sz w:val="24"/>
        </w:rPr>
        <w:t xml:space="preserve"> </w:t>
      </w:r>
      <w:r w:rsidRPr="005108E4">
        <w:rPr>
          <w:sz w:val="24"/>
        </w:rPr>
        <w:t>shall</w:t>
      </w:r>
      <w:r w:rsidRPr="005108E4">
        <w:rPr>
          <w:spacing w:val="-14"/>
          <w:sz w:val="24"/>
        </w:rPr>
        <w:t xml:space="preserve"> </w:t>
      </w:r>
      <w:r w:rsidRPr="005108E4">
        <w:rPr>
          <w:sz w:val="24"/>
        </w:rPr>
        <w:t>apply</w:t>
      </w:r>
      <w:r w:rsidRPr="005108E4">
        <w:rPr>
          <w:spacing w:val="-21"/>
          <w:sz w:val="24"/>
        </w:rPr>
        <w:t xml:space="preserve"> </w:t>
      </w:r>
      <w:r w:rsidRPr="005108E4">
        <w:rPr>
          <w:sz w:val="24"/>
        </w:rPr>
        <w:t>the</w:t>
      </w:r>
      <w:r w:rsidRPr="005108E4">
        <w:rPr>
          <w:spacing w:val="-15"/>
          <w:sz w:val="24"/>
        </w:rPr>
        <w:t xml:space="preserve"> </w:t>
      </w:r>
      <w:r w:rsidRPr="005108E4">
        <w:rPr>
          <w:sz w:val="24"/>
        </w:rPr>
        <w:t>most</w:t>
      </w:r>
      <w:r w:rsidRPr="005108E4">
        <w:rPr>
          <w:spacing w:val="-14"/>
          <w:sz w:val="24"/>
        </w:rPr>
        <w:t xml:space="preserve"> </w:t>
      </w:r>
      <w:r w:rsidRPr="005108E4">
        <w:rPr>
          <w:sz w:val="24"/>
        </w:rPr>
        <w:t>restrictive requirements applicable under either</w:t>
      </w:r>
      <w:r w:rsidRPr="005108E4">
        <w:rPr>
          <w:spacing w:val="-6"/>
          <w:sz w:val="24"/>
        </w:rPr>
        <w:t xml:space="preserve"> </w:t>
      </w:r>
      <w:r w:rsidRPr="005108E4">
        <w:rPr>
          <w:sz w:val="24"/>
        </w:rPr>
        <w:t>license.</w:t>
      </w:r>
    </w:p>
    <w:p w14:paraId="61F6F3F9" w14:textId="77777777" w:rsidR="00DA2759" w:rsidRPr="005108E4" w:rsidRDefault="00DA2759">
      <w:pPr>
        <w:pStyle w:val="BodyText"/>
        <w:spacing w:before="6"/>
        <w:jc w:val="left"/>
      </w:pPr>
    </w:p>
    <w:p w14:paraId="59FA8F44" w14:textId="77777777" w:rsidR="00DA2759" w:rsidRPr="005108E4" w:rsidRDefault="009A7511" w:rsidP="00D0054B">
      <w:pPr>
        <w:pStyle w:val="ListParagraph"/>
        <w:numPr>
          <w:ilvl w:val="0"/>
          <w:numId w:val="46"/>
        </w:numPr>
        <w:tabs>
          <w:tab w:val="left" w:pos="1779"/>
        </w:tabs>
        <w:ind w:left="1778" w:hanging="460"/>
        <w:outlineLvl w:val="1"/>
        <w:rPr>
          <w:sz w:val="24"/>
        </w:rPr>
      </w:pPr>
      <w:r w:rsidRPr="005108E4">
        <w:rPr>
          <w:sz w:val="24"/>
          <w:u w:val="single"/>
        </w:rPr>
        <w:t>Labeling of Marijuana and Marijuana</w:t>
      </w:r>
      <w:r w:rsidRPr="005108E4">
        <w:rPr>
          <w:spacing w:val="-12"/>
          <w:sz w:val="24"/>
          <w:u w:val="single"/>
        </w:rPr>
        <w:t xml:space="preserve"> </w:t>
      </w:r>
      <w:r w:rsidRPr="005108E4">
        <w:rPr>
          <w:sz w:val="24"/>
          <w:u w:val="single"/>
        </w:rPr>
        <w:t>Products</w:t>
      </w:r>
      <w:r w:rsidRPr="005108E4">
        <w:rPr>
          <w:sz w:val="24"/>
        </w:rPr>
        <w:t>.</w:t>
      </w:r>
    </w:p>
    <w:p w14:paraId="7C570E8C" w14:textId="66D9E7CD" w:rsidR="00DA2759" w:rsidRPr="005108E4" w:rsidRDefault="00C96A78">
      <w:pPr>
        <w:pStyle w:val="ListParagraph"/>
        <w:numPr>
          <w:ilvl w:val="1"/>
          <w:numId w:val="46"/>
        </w:numPr>
        <w:tabs>
          <w:tab w:val="left" w:pos="2091"/>
        </w:tabs>
        <w:spacing w:before="5" w:line="242" w:lineRule="auto"/>
        <w:ind w:left="1675" w:right="115" w:firstLine="0"/>
        <w:rPr>
          <w:sz w:val="24"/>
        </w:rPr>
      </w:pPr>
      <w:r w:rsidRPr="005108E4">
        <w:rPr>
          <w:noProof/>
        </w:rPr>
        <mc:AlternateContent>
          <mc:Choice Requires="wps">
            <w:drawing>
              <wp:anchor distT="0" distB="0" distL="114300" distR="114300" simplePos="0" relativeHeight="251658249" behindDoc="1" locked="0" layoutInCell="1" allowOverlap="1" wp14:anchorId="566EAE92" wp14:editId="7E040892">
                <wp:simplePos x="0" y="0"/>
                <wp:positionH relativeFrom="page">
                  <wp:posOffset>3543300</wp:posOffset>
                </wp:positionH>
                <wp:positionV relativeFrom="paragraph">
                  <wp:posOffset>463550</wp:posOffset>
                </wp:positionV>
                <wp:extent cx="92075" cy="91440"/>
                <wp:effectExtent l="0" t="0" r="0" b="0"/>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075" cy="91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52AE88E" w14:textId="77777777" w:rsidR="00DA2759" w:rsidRDefault="009A7511">
                            <w:pPr>
                              <w:spacing w:line="141" w:lineRule="exact"/>
                              <w:rPr>
                                <w:sz w:val="14"/>
                              </w:rPr>
                            </w:pPr>
                            <w:r>
                              <w:rPr>
                                <w:sz w:val="14"/>
                              </w:rPr>
                              <w:t>16</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66EAE92" id="_x0000_t202" coordsize="21600,21600" o:spt="202" path="m,l,21600r21600,l21600,xe">
                <v:stroke joinstyle="miter"/>
                <v:path gradientshapeok="t" o:connecttype="rect"/>
              </v:shapetype>
              <v:shape id="Text Box 35" o:spid="_x0000_s1026" type="#_x0000_t202" style="position:absolute;left:0;text-align:left;margin-left:279pt;margin-top:36.5pt;width:7.25pt;height:7.2pt;z-index:-251658231;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V6u91AEAAI4DAAAOAAAAZHJzL2Uyb0RvYy54bWysU9tu2zAMfR+wfxD0vtgJukuNOEXXosOA&#10;7gJ0/QBalm1htqhRSuzs60fJcbqtb8NeBIqijs45pLZX09CLgyZv0JZyvcql0FZhbWxbysdvd6/e&#10;SeED2Bp6tLqUR+3l1e7li+3oCr3BDvtak2AQ64vRlbILwRVZ5lWnB/ArdNryYYM0QOAttVlNMDL6&#10;0GebPH+TjUi1I1Tae87ezodyl/CbRqvwpWm8DqIvJXMLaaW0VnHNdlsoWgLXGXWiAf/AYgBj+dEz&#10;1C0EEHsyz6AGowg9NmGlcMiwaYzSSQOrWed/qXnowOmkhc3x7myT/3+w6vPhwX0lEab3OHEDkwjv&#10;7lF998LiTQe21ddEOHYaan54HS3LRueL09VotS98BKnGT1hzk2EfMAFNDQ3RFdYpGJ0bcDybrqcg&#10;FCcvN/nb11IoPrlcX1yklmRQLFcd+fBB4yBiUErijiZoONz7EKlAsZTElyzemb5PXe3tHwkujJlE&#10;PbKdeYepmrg6SqiwPrIIwnlIeKg56JB+SjHygJTS/9gDaSn6j5aNiNO0BLQE1RKAVXy1lEGKObwJ&#10;89TtHZm2Y+TZaovXbFZjkpQnFiee3PSk8DSgcap+36eqp2+0+wUAAP//AwBQSwMEFAAGAAgAAAAh&#10;AL0XiTrgAAAACQEAAA8AAABkcnMvZG93bnJldi54bWxMj0FPg0AQhe8m/ofNmHizi1UKIkPTGD01&#10;MVI8eFzYLZCys8huW/z3Tk96epm8lzffy9ezHcTJTL53hHC/iEAYapzuqUX4rN7uUhA+KNJqcGQQ&#10;foyHdXF9latMuzOV5rQLreAS8plC6EIYMyl90xmr/MKNhtjbu8mqwOfUSj2pM5fbQS6jaCWt6ok/&#10;dGo0L51pDrujRdh8Ufnaf7/XH+W+7KvqKaLt6oB4ezNvnkEEM4e/MFzwGR0KZqrdkbQXA0Icp7wl&#10;ICQPrByIk2UMokZIk0eQRS7/Lyh+AQAA//8DAFBLAQItABQABgAIAAAAIQC2gziS/gAAAOEBAAAT&#10;AAAAAAAAAAAAAAAAAAAAAABbQ29udGVudF9UeXBlc10ueG1sUEsBAi0AFAAGAAgAAAAhADj9If/W&#10;AAAAlAEAAAsAAAAAAAAAAAAAAAAALwEAAF9yZWxzLy5yZWxzUEsBAi0AFAAGAAgAAAAhAIVXq73U&#10;AQAAjgMAAA4AAAAAAAAAAAAAAAAALgIAAGRycy9lMm9Eb2MueG1sUEsBAi0AFAAGAAgAAAAhAL0X&#10;iTrgAAAACQEAAA8AAAAAAAAAAAAAAAAALgQAAGRycy9kb3ducmV2LnhtbFBLBQYAAAAABAAEAPMA&#10;AAA7BQAAAAA=&#10;" filled="f" stroked="f">
                <v:textbox inset="0,0,0,0">
                  <w:txbxContent>
                    <w:p w14:paraId="352AE88E" w14:textId="77777777" w:rsidR="00DA2759" w:rsidRDefault="009A7511">
                      <w:pPr>
                        <w:spacing w:line="141" w:lineRule="exact"/>
                        <w:rPr>
                          <w:sz w:val="14"/>
                        </w:rPr>
                      </w:pPr>
                      <w:r>
                        <w:rPr>
                          <w:sz w:val="14"/>
                        </w:rPr>
                        <w:t>16</w:t>
                      </w:r>
                    </w:p>
                  </w:txbxContent>
                </v:textbox>
                <w10:wrap anchorx="page"/>
              </v:shape>
            </w:pict>
          </mc:Fallback>
        </mc:AlternateContent>
      </w:r>
      <w:r w:rsidR="009A7511" w:rsidRPr="005108E4">
        <w:rPr>
          <w:sz w:val="24"/>
          <w:u w:val="single"/>
        </w:rPr>
        <w:t>Labeling</w:t>
      </w:r>
      <w:r w:rsidR="009A7511" w:rsidRPr="005108E4">
        <w:rPr>
          <w:spacing w:val="-16"/>
          <w:sz w:val="24"/>
          <w:u w:val="single"/>
        </w:rPr>
        <w:t xml:space="preserve"> </w:t>
      </w:r>
      <w:r w:rsidR="009A7511" w:rsidRPr="005108E4">
        <w:rPr>
          <w:sz w:val="24"/>
          <w:u w:val="single"/>
        </w:rPr>
        <w:t>of</w:t>
      </w:r>
      <w:r w:rsidR="009A7511" w:rsidRPr="005108E4">
        <w:rPr>
          <w:spacing w:val="-14"/>
          <w:sz w:val="24"/>
          <w:u w:val="single"/>
        </w:rPr>
        <w:t xml:space="preserve"> </w:t>
      </w:r>
      <w:r w:rsidR="009A7511" w:rsidRPr="005108E4">
        <w:rPr>
          <w:sz w:val="24"/>
          <w:u w:val="single"/>
        </w:rPr>
        <w:t>Marijuana</w:t>
      </w:r>
      <w:r w:rsidR="009A7511" w:rsidRPr="005108E4">
        <w:rPr>
          <w:spacing w:val="-14"/>
          <w:sz w:val="24"/>
          <w:u w:val="single"/>
        </w:rPr>
        <w:t xml:space="preserve"> </w:t>
      </w:r>
      <w:r w:rsidR="009A7511" w:rsidRPr="005108E4">
        <w:rPr>
          <w:sz w:val="24"/>
          <w:u w:val="single"/>
        </w:rPr>
        <w:t>Not</w:t>
      </w:r>
      <w:r w:rsidR="009A7511" w:rsidRPr="005108E4">
        <w:rPr>
          <w:spacing w:val="-13"/>
          <w:sz w:val="24"/>
          <w:u w:val="single"/>
        </w:rPr>
        <w:t xml:space="preserve"> </w:t>
      </w:r>
      <w:r w:rsidR="009A7511" w:rsidRPr="005108E4">
        <w:rPr>
          <w:sz w:val="24"/>
          <w:u w:val="single"/>
        </w:rPr>
        <w:t>Sold</w:t>
      </w:r>
      <w:r w:rsidR="009A7511" w:rsidRPr="005108E4">
        <w:rPr>
          <w:spacing w:val="-14"/>
          <w:sz w:val="24"/>
          <w:u w:val="single"/>
        </w:rPr>
        <w:t xml:space="preserve"> </w:t>
      </w:r>
      <w:r w:rsidR="009A7511" w:rsidRPr="005108E4">
        <w:rPr>
          <w:sz w:val="24"/>
          <w:u w:val="single"/>
        </w:rPr>
        <w:t>as</w:t>
      </w:r>
      <w:r w:rsidR="009A7511" w:rsidRPr="005108E4">
        <w:rPr>
          <w:spacing w:val="-11"/>
          <w:sz w:val="24"/>
          <w:u w:val="single"/>
        </w:rPr>
        <w:t xml:space="preserve"> </w:t>
      </w:r>
      <w:r w:rsidR="009A7511" w:rsidRPr="005108E4">
        <w:rPr>
          <w:sz w:val="24"/>
          <w:u w:val="single"/>
        </w:rPr>
        <w:t>a</w:t>
      </w:r>
      <w:r w:rsidR="009A7511" w:rsidRPr="005108E4">
        <w:rPr>
          <w:spacing w:val="-12"/>
          <w:sz w:val="24"/>
          <w:u w:val="single"/>
        </w:rPr>
        <w:t xml:space="preserve"> </w:t>
      </w:r>
      <w:r w:rsidR="009A7511" w:rsidRPr="005108E4">
        <w:rPr>
          <w:sz w:val="24"/>
          <w:u w:val="single"/>
        </w:rPr>
        <w:t>Marijuana</w:t>
      </w:r>
      <w:r w:rsidR="009A7511" w:rsidRPr="005108E4">
        <w:rPr>
          <w:spacing w:val="-12"/>
          <w:sz w:val="24"/>
          <w:u w:val="single"/>
        </w:rPr>
        <w:t xml:space="preserve"> </w:t>
      </w:r>
      <w:r w:rsidR="009A7511" w:rsidRPr="005108E4">
        <w:rPr>
          <w:sz w:val="24"/>
          <w:u w:val="single"/>
        </w:rPr>
        <w:t>Product</w:t>
      </w:r>
      <w:r w:rsidR="009A7511" w:rsidRPr="005108E4">
        <w:rPr>
          <w:sz w:val="24"/>
        </w:rPr>
        <w:t>.</w:t>
      </w:r>
      <w:r w:rsidR="009A7511" w:rsidRPr="005108E4">
        <w:rPr>
          <w:spacing w:val="39"/>
          <w:sz w:val="24"/>
        </w:rPr>
        <w:t xml:space="preserve"> </w:t>
      </w:r>
      <w:r w:rsidR="009A7511" w:rsidRPr="005108E4">
        <w:rPr>
          <w:sz w:val="24"/>
        </w:rPr>
        <w:t>Prior</w:t>
      </w:r>
      <w:r w:rsidR="009A7511" w:rsidRPr="005108E4">
        <w:rPr>
          <w:spacing w:val="-12"/>
          <w:sz w:val="24"/>
        </w:rPr>
        <w:t xml:space="preserve"> </w:t>
      </w:r>
      <w:r w:rsidR="009A7511" w:rsidRPr="005108E4">
        <w:rPr>
          <w:sz w:val="24"/>
        </w:rPr>
        <w:t>to</w:t>
      </w:r>
      <w:r w:rsidR="009A7511" w:rsidRPr="005108E4">
        <w:rPr>
          <w:spacing w:val="-11"/>
          <w:sz w:val="24"/>
        </w:rPr>
        <w:t xml:space="preserve"> </w:t>
      </w:r>
      <w:r w:rsidR="009A7511" w:rsidRPr="005108E4">
        <w:rPr>
          <w:sz w:val="24"/>
        </w:rPr>
        <w:t>Marijuana</w:t>
      </w:r>
      <w:r w:rsidR="009A7511" w:rsidRPr="005108E4">
        <w:rPr>
          <w:spacing w:val="-14"/>
          <w:sz w:val="24"/>
        </w:rPr>
        <w:t xml:space="preserve"> </w:t>
      </w:r>
      <w:r w:rsidR="009A7511" w:rsidRPr="005108E4">
        <w:rPr>
          <w:sz w:val="24"/>
        </w:rPr>
        <w:t>being</w:t>
      </w:r>
      <w:r w:rsidR="009A7511" w:rsidRPr="005108E4">
        <w:rPr>
          <w:spacing w:val="-16"/>
          <w:sz w:val="24"/>
        </w:rPr>
        <w:t xml:space="preserve"> </w:t>
      </w:r>
      <w:r w:rsidR="009A7511" w:rsidRPr="005108E4">
        <w:rPr>
          <w:sz w:val="24"/>
        </w:rPr>
        <w:t xml:space="preserve">sold or Transferred, an MTC shall ensure the placement of a legible, firmly Affixed label on which the wording is no less than </w:t>
      </w:r>
      <w:r w:rsidR="009A7511" w:rsidRPr="005108E4">
        <w:rPr>
          <w:position w:val="10"/>
          <w:sz w:val="14"/>
        </w:rPr>
        <w:t>1</w:t>
      </w:r>
      <w:r w:rsidR="009A7511" w:rsidRPr="005108E4">
        <w:rPr>
          <w:sz w:val="24"/>
        </w:rPr>
        <w:t>/ of an inch in size on each package of Marijuana that it</w:t>
      </w:r>
      <w:r w:rsidR="009A7511" w:rsidRPr="005108E4">
        <w:rPr>
          <w:spacing w:val="-22"/>
          <w:sz w:val="24"/>
        </w:rPr>
        <w:t xml:space="preserve"> </w:t>
      </w:r>
      <w:r w:rsidR="009A7511" w:rsidRPr="005108E4">
        <w:rPr>
          <w:sz w:val="24"/>
        </w:rPr>
        <w:t>makes</w:t>
      </w:r>
      <w:r w:rsidR="009A7511" w:rsidRPr="005108E4">
        <w:rPr>
          <w:spacing w:val="-23"/>
          <w:sz w:val="24"/>
        </w:rPr>
        <w:t xml:space="preserve"> </w:t>
      </w:r>
      <w:r w:rsidR="009A7511" w:rsidRPr="005108E4">
        <w:rPr>
          <w:sz w:val="24"/>
        </w:rPr>
        <w:t>available</w:t>
      </w:r>
      <w:r w:rsidR="009A7511" w:rsidRPr="005108E4">
        <w:rPr>
          <w:spacing w:val="-24"/>
          <w:sz w:val="24"/>
        </w:rPr>
        <w:t xml:space="preserve"> </w:t>
      </w:r>
      <w:r w:rsidR="009A7511" w:rsidRPr="005108E4">
        <w:rPr>
          <w:sz w:val="24"/>
        </w:rPr>
        <w:t>for</w:t>
      </w:r>
      <w:r w:rsidR="009A7511" w:rsidRPr="005108E4">
        <w:rPr>
          <w:spacing w:val="-25"/>
          <w:sz w:val="24"/>
        </w:rPr>
        <w:t xml:space="preserve"> </w:t>
      </w:r>
      <w:r w:rsidR="009A7511" w:rsidRPr="005108E4">
        <w:rPr>
          <w:sz w:val="24"/>
        </w:rPr>
        <w:t>retail</w:t>
      </w:r>
      <w:r w:rsidR="009A7511" w:rsidRPr="005108E4">
        <w:rPr>
          <w:spacing w:val="-22"/>
          <w:sz w:val="24"/>
        </w:rPr>
        <w:t xml:space="preserve"> </w:t>
      </w:r>
      <w:r w:rsidR="009A7511" w:rsidRPr="005108E4">
        <w:rPr>
          <w:sz w:val="24"/>
        </w:rPr>
        <w:t>sale.</w:t>
      </w:r>
      <w:r w:rsidR="009A7511" w:rsidRPr="005108E4">
        <w:rPr>
          <w:spacing w:val="16"/>
          <w:sz w:val="24"/>
        </w:rPr>
        <w:t xml:space="preserve"> </w:t>
      </w:r>
      <w:r w:rsidR="009A7511" w:rsidRPr="005108E4">
        <w:rPr>
          <w:sz w:val="24"/>
        </w:rPr>
        <w:t>The</w:t>
      </w:r>
      <w:r w:rsidR="009A7511" w:rsidRPr="005108E4">
        <w:rPr>
          <w:spacing w:val="-24"/>
          <w:sz w:val="24"/>
        </w:rPr>
        <w:t xml:space="preserve"> </w:t>
      </w:r>
      <w:r w:rsidR="009A7511" w:rsidRPr="005108E4">
        <w:rPr>
          <w:sz w:val="24"/>
        </w:rPr>
        <w:t>Affixed</w:t>
      </w:r>
      <w:r w:rsidR="009A7511" w:rsidRPr="005108E4">
        <w:rPr>
          <w:spacing w:val="-22"/>
          <w:sz w:val="24"/>
        </w:rPr>
        <w:t xml:space="preserve"> </w:t>
      </w:r>
      <w:r w:rsidR="009A7511" w:rsidRPr="005108E4">
        <w:rPr>
          <w:sz w:val="24"/>
        </w:rPr>
        <w:t>label</w:t>
      </w:r>
      <w:r w:rsidR="009A7511" w:rsidRPr="005108E4">
        <w:rPr>
          <w:spacing w:val="-22"/>
          <w:sz w:val="24"/>
        </w:rPr>
        <w:t xml:space="preserve"> </w:t>
      </w:r>
      <w:r w:rsidR="009A7511" w:rsidRPr="005108E4">
        <w:rPr>
          <w:sz w:val="24"/>
        </w:rPr>
        <w:t>shall</w:t>
      </w:r>
      <w:r w:rsidR="009A7511" w:rsidRPr="005108E4">
        <w:rPr>
          <w:spacing w:val="-22"/>
          <w:sz w:val="24"/>
        </w:rPr>
        <w:t xml:space="preserve"> </w:t>
      </w:r>
      <w:r w:rsidR="009A7511" w:rsidRPr="005108E4">
        <w:rPr>
          <w:sz w:val="24"/>
        </w:rPr>
        <w:t>contain</w:t>
      </w:r>
      <w:r w:rsidR="009A7511" w:rsidRPr="005108E4">
        <w:rPr>
          <w:spacing w:val="-23"/>
          <w:sz w:val="24"/>
        </w:rPr>
        <w:t xml:space="preserve"> </w:t>
      </w:r>
      <w:r w:rsidR="009A7511" w:rsidRPr="005108E4">
        <w:rPr>
          <w:sz w:val="24"/>
        </w:rPr>
        <w:t>at</w:t>
      </w:r>
      <w:r w:rsidR="009A7511" w:rsidRPr="005108E4">
        <w:rPr>
          <w:spacing w:val="-21"/>
          <w:sz w:val="24"/>
        </w:rPr>
        <w:t xml:space="preserve"> </w:t>
      </w:r>
      <w:r w:rsidR="009A7511" w:rsidRPr="005108E4">
        <w:rPr>
          <w:sz w:val="24"/>
        </w:rPr>
        <w:t>a</w:t>
      </w:r>
      <w:r w:rsidR="009A7511" w:rsidRPr="005108E4">
        <w:rPr>
          <w:spacing w:val="-24"/>
          <w:sz w:val="24"/>
        </w:rPr>
        <w:t xml:space="preserve"> </w:t>
      </w:r>
      <w:r w:rsidR="009A7511" w:rsidRPr="005108E4">
        <w:rPr>
          <w:sz w:val="24"/>
        </w:rPr>
        <w:t>minimum</w:t>
      </w:r>
      <w:r w:rsidR="009A7511" w:rsidRPr="005108E4">
        <w:rPr>
          <w:spacing w:val="-22"/>
          <w:sz w:val="24"/>
        </w:rPr>
        <w:t xml:space="preserve"> </w:t>
      </w:r>
      <w:r w:rsidR="009A7511" w:rsidRPr="005108E4">
        <w:rPr>
          <w:sz w:val="24"/>
        </w:rPr>
        <w:t>the</w:t>
      </w:r>
      <w:r w:rsidR="009A7511" w:rsidRPr="005108E4">
        <w:rPr>
          <w:spacing w:val="-23"/>
          <w:sz w:val="24"/>
        </w:rPr>
        <w:t xml:space="preserve"> </w:t>
      </w:r>
      <w:r w:rsidR="009A7511" w:rsidRPr="005108E4">
        <w:rPr>
          <w:sz w:val="24"/>
        </w:rPr>
        <w:t>following information, but may not include a Qualifying Patient's</w:t>
      </w:r>
      <w:r w:rsidR="009A7511" w:rsidRPr="005108E4">
        <w:rPr>
          <w:spacing w:val="-22"/>
          <w:sz w:val="24"/>
        </w:rPr>
        <w:t xml:space="preserve"> </w:t>
      </w:r>
      <w:r w:rsidR="009A7511" w:rsidRPr="005108E4">
        <w:rPr>
          <w:sz w:val="24"/>
        </w:rPr>
        <w:t>name:</w:t>
      </w:r>
    </w:p>
    <w:p w14:paraId="32D611D0" w14:textId="77777777" w:rsidR="00DA2759" w:rsidRPr="005108E4" w:rsidRDefault="009A7511">
      <w:pPr>
        <w:pStyle w:val="ListParagraph"/>
        <w:numPr>
          <w:ilvl w:val="2"/>
          <w:numId w:val="46"/>
        </w:numPr>
        <w:tabs>
          <w:tab w:val="left" w:pos="2345"/>
        </w:tabs>
        <w:spacing w:line="242" w:lineRule="auto"/>
        <w:ind w:right="117" w:firstLine="0"/>
        <w:rPr>
          <w:sz w:val="24"/>
        </w:rPr>
      </w:pPr>
      <w:r w:rsidRPr="005108E4">
        <w:rPr>
          <w:sz w:val="24"/>
        </w:rPr>
        <w:t>The</w:t>
      </w:r>
      <w:r w:rsidRPr="005108E4">
        <w:rPr>
          <w:spacing w:val="-22"/>
          <w:sz w:val="24"/>
        </w:rPr>
        <w:t xml:space="preserve"> </w:t>
      </w:r>
      <w:r w:rsidRPr="005108E4">
        <w:rPr>
          <w:sz w:val="24"/>
        </w:rPr>
        <w:t>name</w:t>
      </w:r>
      <w:r w:rsidRPr="005108E4">
        <w:rPr>
          <w:spacing w:val="-22"/>
          <w:sz w:val="24"/>
        </w:rPr>
        <w:t xml:space="preserve"> </w:t>
      </w:r>
      <w:r w:rsidRPr="005108E4">
        <w:rPr>
          <w:sz w:val="24"/>
        </w:rPr>
        <w:t>and</w:t>
      </w:r>
      <w:r w:rsidRPr="005108E4">
        <w:rPr>
          <w:spacing w:val="-21"/>
          <w:sz w:val="24"/>
        </w:rPr>
        <w:t xml:space="preserve"> </w:t>
      </w:r>
      <w:r w:rsidRPr="005108E4">
        <w:rPr>
          <w:sz w:val="24"/>
        </w:rPr>
        <w:t>registration</w:t>
      </w:r>
      <w:r w:rsidRPr="005108E4">
        <w:rPr>
          <w:spacing w:val="-21"/>
          <w:sz w:val="24"/>
        </w:rPr>
        <w:t xml:space="preserve"> </w:t>
      </w:r>
      <w:r w:rsidRPr="005108E4">
        <w:rPr>
          <w:sz w:val="24"/>
        </w:rPr>
        <w:t>number,</w:t>
      </w:r>
      <w:r w:rsidRPr="005108E4">
        <w:rPr>
          <w:spacing w:val="-21"/>
          <w:sz w:val="24"/>
        </w:rPr>
        <w:t xml:space="preserve"> </w:t>
      </w:r>
      <w:r w:rsidRPr="005108E4">
        <w:rPr>
          <w:sz w:val="24"/>
        </w:rPr>
        <w:t>telephone</w:t>
      </w:r>
      <w:r w:rsidRPr="005108E4">
        <w:rPr>
          <w:spacing w:val="-21"/>
          <w:sz w:val="24"/>
        </w:rPr>
        <w:t xml:space="preserve"> </w:t>
      </w:r>
      <w:r w:rsidRPr="005108E4">
        <w:rPr>
          <w:sz w:val="24"/>
        </w:rPr>
        <w:t>number,</w:t>
      </w:r>
      <w:r w:rsidRPr="005108E4">
        <w:rPr>
          <w:spacing w:val="-24"/>
          <w:sz w:val="24"/>
        </w:rPr>
        <w:t xml:space="preserve"> </w:t>
      </w:r>
      <w:r w:rsidRPr="005108E4">
        <w:rPr>
          <w:sz w:val="24"/>
        </w:rPr>
        <w:t>email</w:t>
      </w:r>
      <w:r w:rsidRPr="005108E4">
        <w:rPr>
          <w:spacing w:val="-22"/>
          <w:sz w:val="24"/>
        </w:rPr>
        <w:t xml:space="preserve"> </w:t>
      </w:r>
      <w:r w:rsidRPr="005108E4">
        <w:rPr>
          <w:sz w:val="24"/>
        </w:rPr>
        <w:t>address</w:t>
      </w:r>
      <w:r w:rsidRPr="005108E4">
        <w:rPr>
          <w:spacing w:val="-24"/>
          <w:sz w:val="24"/>
        </w:rPr>
        <w:t xml:space="preserve"> </w:t>
      </w:r>
      <w:r w:rsidRPr="005108E4">
        <w:rPr>
          <w:sz w:val="24"/>
        </w:rPr>
        <w:t>of</w:t>
      </w:r>
      <w:r w:rsidRPr="005108E4">
        <w:rPr>
          <w:spacing w:val="-22"/>
          <w:sz w:val="24"/>
        </w:rPr>
        <w:t xml:space="preserve"> </w:t>
      </w:r>
      <w:r w:rsidRPr="005108E4">
        <w:rPr>
          <w:sz w:val="24"/>
        </w:rPr>
        <w:t>the</w:t>
      </w:r>
      <w:r w:rsidRPr="005108E4">
        <w:rPr>
          <w:spacing w:val="-22"/>
          <w:sz w:val="24"/>
        </w:rPr>
        <w:t xml:space="preserve"> </w:t>
      </w:r>
      <w:r w:rsidRPr="005108E4">
        <w:rPr>
          <w:sz w:val="24"/>
        </w:rPr>
        <w:t>MTC</w:t>
      </w:r>
      <w:r w:rsidRPr="005108E4">
        <w:rPr>
          <w:spacing w:val="-20"/>
          <w:sz w:val="24"/>
        </w:rPr>
        <w:t xml:space="preserve"> </w:t>
      </w:r>
      <w:r w:rsidRPr="005108E4">
        <w:rPr>
          <w:sz w:val="24"/>
        </w:rPr>
        <w:t>that produced</w:t>
      </w:r>
      <w:r w:rsidRPr="005108E4">
        <w:rPr>
          <w:spacing w:val="-14"/>
          <w:sz w:val="24"/>
        </w:rPr>
        <w:t xml:space="preserve"> </w:t>
      </w:r>
      <w:r w:rsidRPr="005108E4">
        <w:rPr>
          <w:sz w:val="24"/>
        </w:rPr>
        <w:t>the</w:t>
      </w:r>
      <w:r w:rsidRPr="005108E4">
        <w:rPr>
          <w:spacing w:val="-12"/>
          <w:sz w:val="24"/>
        </w:rPr>
        <w:t xml:space="preserve"> </w:t>
      </w:r>
      <w:r w:rsidRPr="005108E4">
        <w:rPr>
          <w:sz w:val="24"/>
        </w:rPr>
        <w:t>Marijuana,</w:t>
      </w:r>
      <w:r w:rsidRPr="005108E4">
        <w:rPr>
          <w:spacing w:val="-11"/>
          <w:sz w:val="24"/>
        </w:rPr>
        <w:t xml:space="preserve"> </w:t>
      </w:r>
      <w:r w:rsidRPr="005108E4">
        <w:rPr>
          <w:sz w:val="24"/>
        </w:rPr>
        <w:t>together</w:t>
      </w:r>
      <w:r w:rsidRPr="005108E4">
        <w:rPr>
          <w:spacing w:val="-12"/>
          <w:sz w:val="24"/>
        </w:rPr>
        <w:t xml:space="preserve"> </w:t>
      </w:r>
      <w:r w:rsidRPr="005108E4">
        <w:rPr>
          <w:sz w:val="24"/>
        </w:rPr>
        <w:t>with</w:t>
      </w:r>
      <w:r w:rsidRPr="005108E4">
        <w:rPr>
          <w:spacing w:val="-12"/>
          <w:sz w:val="24"/>
        </w:rPr>
        <w:t xml:space="preserve"> </w:t>
      </w:r>
      <w:r w:rsidRPr="005108E4">
        <w:rPr>
          <w:sz w:val="24"/>
        </w:rPr>
        <w:t>the</w:t>
      </w:r>
      <w:r w:rsidRPr="005108E4">
        <w:rPr>
          <w:spacing w:val="-12"/>
          <w:sz w:val="24"/>
        </w:rPr>
        <w:t xml:space="preserve"> </w:t>
      </w:r>
      <w:r w:rsidRPr="005108E4">
        <w:rPr>
          <w:sz w:val="24"/>
        </w:rPr>
        <w:t>retail</w:t>
      </w:r>
      <w:r w:rsidRPr="005108E4">
        <w:rPr>
          <w:spacing w:val="-11"/>
          <w:sz w:val="24"/>
        </w:rPr>
        <w:t xml:space="preserve"> </w:t>
      </w:r>
      <w:r w:rsidRPr="005108E4">
        <w:rPr>
          <w:sz w:val="24"/>
        </w:rPr>
        <w:t>Licensee's</w:t>
      </w:r>
      <w:r w:rsidRPr="005108E4">
        <w:rPr>
          <w:spacing w:val="-11"/>
          <w:sz w:val="24"/>
        </w:rPr>
        <w:t xml:space="preserve"> </w:t>
      </w:r>
      <w:r w:rsidRPr="005108E4">
        <w:rPr>
          <w:sz w:val="24"/>
        </w:rPr>
        <w:t>business</w:t>
      </w:r>
      <w:r w:rsidRPr="005108E4">
        <w:rPr>
          <w:spacing w:val="-11"/>
          <w:sz w:val="24"/>
        </w:rPr>
        <w:t xml:space="preserve"> </w:t>
      </w:r>
      <w:r w:rsidRPr="005108E4">
        <w:rPr>
          <w:sz w:val="24"/>
        </w:rPr>
        <w:t>telephone</w:t>
      </w:r>
      <w:r w:rsidRPr="005108E4">
        <w:rPr>
          <w:spacing w:val="-15"/>
          <w:sz w:val="24"/>
        </w:rPr>
        <w:t xml:space="preserve"> </w:t>
      </w:r>
      <w:r w:rsidRPr="005108E4">
        <w:rPr>
          <w:sz w:val="24"/>
        </w:rPr>
        <w:t>number, electronic mail address, and website information, if</w:t>
      </w:r>
      <w:r w:rsidRPr="005108E4">
        <w:rPr>
          <w:spacing w:val="-12"/>
          <w:sz w:val="24"/>
        </w:rPr>
        <w:t xml:space="preserve"> </w:t>
      </w:r>
      <w:r w:rsidRPr="005108E4">
        <w:rPr>
          <w:spacing w:val="-3"/>
          <w:sz w:val="24"/>
        </w:rPr>
        <w:t>any;</w:t>
      </w:r>
    </w:p>
    <w:p w14:paraId="59762344" w14:textId="77777777" w:rsidR="00DA2759" w:rsidRPr="005108E4" w:rsidRDefault="009A7511">
      <w:pPr>
        <w:pStyle w:val="ListParagraph"/>
        <w:numPr>
          <w:ilvl w:val="2"/>
          <w:numId w:val="46"/>
        </w:numPr>
        <w:tabs>
          <w:tab w:val="left" w:pos="2432"/>
        </w:tabs>
        <w:spacing w:line="242" w:lineRule="auto"/>
        <w:ind w:right="116" w:firstLine="0"/>
        <w:rPr>
          <w:sz w:val="24"/>
        </w:rPr>
      </w:pPr>
      <w:r w:rsidRPr="005108E4">
        <w:rPr>
          <w:sz w:val="24"/>
        </w:rPr>
        <w:t>The date that the MTC packaged the contents and a statement of which Licensee performed the</w:t>
      </w:r>
      <w:r w:rsidRPr="005108E4">
        <w:rPr>
          <w:spacing w:val="-4"/>
          <w:sz w:val="24"/>
        </w:rPr>
        <w:t xml:space="preserve"> </w:t>
      </w:r>
      <w:r w:rsidRPr="005108E4">
        <w:rPr>
          <w:sz w:val="24"/>
        </w:rPr>
        <w:t>packaging;</w:t>
      </w:r>
    </w:p>
    <w:p w14:paraId="2433C537" w14:textId="77777777" w:rsidR="00DA2759" w:rsidRPr="005108E4" w:rsidRDefault="009A7511">
      <w:pPr>
        <w:pStyle w:val="ListParagraph"/>
        <w:numPr>
          <w:ilvl w:val="2"/>
          <w:numId w:val="46"/>
        </w:numPr>
        <w:tabs>
          <w:tab w:val="left" w:pos="2403"/>
        </w:tabs>
        <w:spacing w:before="2" w:line="242" w:lineRule="auto"/>
        <w:ind w:right="116" w:firstLine="0"/>
        <w:rPr>
          <w:sz w:val="24"/>
        </w:rPr>
      </w:pPr>
      <w:r w:rsidRPr="005108E4">
        <w:rPr>
          <w:sz w:val="24"/>
        </w:rPr>
        <w:t>A batch number, sequential serial number, and bar code when used, to identify the batch associated with manufacturing and</w:t>
      </w:r>
      <w:r w:rsidRPr="005108E4">
        <w:rPr>
          <w:spacing w:val="-11"/>
          <w:sz w:val="24"/>
        </w:rPr>
        <w:t xml:space="preserve"> </w:t>
      </w:r>
      <w:r w:rsidRPr="005108E4">
        <w:rPr>
          <w:sz w:val="24"/>
        </w:rPr>
        <w:t>Processing;</w:t>
      </w:r>
    </w:p>
    <w:p w14:paraId="71219CD4"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Net weight or volume in U.S. customary or metric units, listed in that</w:t>
      </w:r>
      <w:r w:rsidRPr="005108E4">
        <w:rPr>
          <w:spacing w:val="-36"/>
          <w:sz w:val="24"/>
        </w:rPr>
        <w:t xml:space="preserve"> </w:t>
      </w:r>
      <w:r w:rsidRPr="005108E4">
        <w:rPr>
          <w:sz w:val="24"/>
        </w:rPr>
        <w:t>order;</w:t>
      </w:r>
    </w:p>
    <w:p w14:paraId="318A66A7" w14:textId="77777777" w:rsidR="00DA2759" w:rsidRPr="005108E4" w:rsidRDefault="009A7511">
      <w:pPr>
        <w:pStyle w:val="ListParagraph"/>
        <w:numPr>
          <w:ilvl w:val="2"/>
          <w:numId w:val="46"/>
        </w:numPr>
        <w:tabs>
          <w:tab w:val="left" w:pos="2525"/>
        </w:tabs>
        <w:spacing w:before="2" w:line="244" w:lineRule="auto"/>
        <w:ind w:right="117" w:firstLine="0"/>
        <w:rPr>
          <w:sz w:val="24"/>
        </w:rPr>
      </w:pPr>
      <w:r w:rsidRPr="005108E4">
        <w:rPr>
          <w:sz w:val="24"/>
        </w:rPr>
        <w:t>The full Cannabinoid Profile of the Marijuana contained within the package, including THC and other Cannabinoid</w:t>
      </w:r>
      <w:r w:rsidRPr="005108E4">
        <w:rPr>
          <w:spacing w:val="-8"/>
          <w:sz w:val="24"/>
        </w:rPr>
        <w:t xml:space="preserve"> </w:t>
      </w:r>
      <w:r w:rsidRPr="005108E4">
        <w:rPr>
          <w:sz w:val="24"/>
        </w:rPr>
        <w:t>levels;</w:t>
      </w:r>
    </w:p>
    <w:p w14:paraId="2590F567" w14:textId="77777777" w:rsidR="00DA2759" w:rsidRPr="005108E4" w:rsidRDefault="009A7511">
      <w:pPr>
        <w:pStyle w:val="ListParagraph"/>
        <w:numPr>
          <w:ilvl w:val="2"/>
          <w:numId w:val="46"/>
        </w:numPr>
        <w:tabs>
          <w:tab w:val="left" w:pos="2391"/>
        </w:tabs>
        <w:spacing w:line="244" w:lineRule="auto"/>
        <w:ind w:right="117" w:firstLine="0"/>
        <w:rPr>
          <w:sz w:val="24"/>
        </w:rPr>
      </w:pPr>
      <w:r w:rsidRPr="005108E4">
        <w:rPr>
          <w:sz w:val="24"/>
        </w:rPr>
        <w:t>A</w:t>
      </w:r>
      <w:r w:rsidRPr="005108E4">
        <w:rPr>
          <w:spacing w:val="-8"/>
          <w:sz w:val="24"/>
        </w:rPr>
        <w:t xml:space="preserve"> </w:t>
      </w:r>
      <w:r w:rsidRPr="005108E4">
        <w:rPr>
          <w:sz w:val="24"/>
        </w:rPr>
        <w:t>statement</w:t>
      </w:r>
      <w:r w:rsidRPr="005108E4">
        <w:rPr>
          <w:spacing w:val="-6"/>
          <w:sz w:val="24"/>
        </w:rPr>
        <w:t xml:space="preserve"> </w:t>
      </w:r>
      <w:r w:rsidRPr="005108E4">
        <w:rPr>
          <w:sz w:val="24"/>
        </w:rPr>
        <w:t>and</w:t>
      </w:r>
      <w:r w:rsidRPr="005108E4">
        <w:rPr>
          <w:spacing w:val="-7"/>
          <w:sz w:val="24"/>
        </w:rPr>
        <w:t xml:space="preserve"> </w:t>
      </w:r>
      <w:r w:rsidRPr="005108E4">
        <w:rPr>
          <w:sz w:val="24"/>
        </w:rPr>
        <w:t>a</w:t>
      </w:r>
      <w:r w:rsidRPr="005108E4">
        <w:rPr>
          <w:spacing w:val="-8"/>
          <w:sz w:val="24"/>
        </w:rPr>
        <w:t xml:space="preserve"> </w:t>
      </w:r>
      <w:r w:rsidRPr="005108E4">
        <w:rPr>
          <w:sz w:val="24"/>
        </w:rPr>
        <w:t>seal</w:t>
      </w:r>
      <w:r w:rsidRPr="005108E4">
        <w:rPr>
          <w:spacing w:val="-6"/>
          <w:sz w:val="24"/>
        </w:rPr>
        <w:t xml:space="preserve"> </w:t>
      </w:r>
      <w:r w:rsidRPr="005108E4">
        <w:rPr>
          <w:sz w:val="24"/>
        </w:rPr>
        <w:t>certifying</w:t>
      </w:r>
      <w:r w:rsidRPr="005108E4">
        <w:rPr>
          <w:spacing w:val="-9"/>
          <w:sz w:val="24"/>
        </w:rPr>
        <w:t xml:space="preserve"> </w:t>
      </w:r>
      <w:r w:rsidRPr="005108E4">
        <w:rPr>
          <w:sz w:val="24"/>
        </w:rPr>
        <w:t>that</w:t>
      </w:r>
      <w:r w:rsidRPr="005108E4">
        <w:rPr>
          <w:spacing w:val="-7"/>
          <w:sz w:val="24"/>
        </w:rPr>
        <w:t xml:space="preserve"> </w:t>
      </w:r>
      <w:r w:rsidRPr="005108E4">
        <w:rPr>
          <w:sz w:val="24"/>
        </w:rPr>
        <w:t>the</w:t>
      </w:r>
      <w:r w:rsidRPr="005108E4">
        <w:rPr>
          <w:spacing w:val="-8"/>
          <w:sz w:val="24"/>
        </w:rPr>
        <w:t xml:space="preserve"> </w:t>
      </w:r>
      <w:r w:rsidRPr="005108E4">
        <w:rPr>
          <w:sz w:val="24"/>
        </w:rPr>
        <w:t>product</w:t>
      </w:r>
      <w:r w:rsidRPr="005108E4">
        <w:rPr>
          <w:spacing w:val="-4"/>
          <w:sz w:val="24"/>
        </w:rPr>
        <w:t xml:space="preserve"> </w:t>
      </w:r>
      <w:r w:rsidRPr="005108E4">
        <w:rPr>
          <w:sz w:val="24"/>
        </w:rPr>
        <w:t>has</w:t>
      </w:r>
      <w:r w:rsidRPr="005108E4">
        <w:rPr>
          <w:spacing w:val="-4"/>
          <w:sz w:val="24"/>
        </w:rPr>
        <w:t xml:space="preserve"> </w:t>
      </w:r>
      <w:r w:rsidRPr="005108E4">
        <w:rPr>
          <w:sz w:val="24"/>
        </w:rPr>
        <w:t>been</w:t>
      </w:r>
      <w:r w:rsidRPr="005108E4">
        <w:rPr>
          <w:spacing w:val="-6"/>
          <w:sz w:val="24"/>
        </w:rPr>
        <w:t xml:space="preserve"> </w:t>
      </w:r>
      <w:r w:rsidRPr="005108E4">
        <w:rPr>
          <w:sz w:val="24"/>
        </w:rPr>
        <w:t>tested</w:t>
      </w:r>
      <w:r w:rsidRPr="005108E4">
        <w:rPr>
          <w:spacing w:val="-5"/>
          <w:sz w:val="24"/>
        </w:rPr>
        <w:t xml:space="preserve"> </w:t>
      </w:r>
      <w:r w:rsidRPr="005108E4">
        <w:rPr>
          <w:sz w:val="24"/>
        </w:rPr>
        <w:t>for</w:t>
      </w:r>
      <w:r w:rsidRPr="005108E4">
        <w:rPr>
          <w:spacing w:val="-5"/>
          <w:sz w:val="24"/>
        </w:rPr>
        <w:t xml:space="preserve"> </w:t>
      </w:r>
      <w:r w:rsidRPr="005108E4">
        <w:rPr>
          <w:sz w:val="24"/>
        </w:rPr>
        <w:t>contaminants, that there were no adverse findings, and the date of testing in accordance</w:t>
      </w:r>
      <w:r w:rsidRPr="005108E4">
        <w:rPr>
          <w:spacing w:val="49"/>
          <w:sz w:val="24"/>
        </w:rPr>
        <w:t xml:space="preserve"> </w:t>
      </w:r>
      <w:r w:rsidRPr="005108E4">
        <w:rPr>
          <w:sz w:val="24"/>
        </w:rPr>
        <w:t>with</w:t>
      </w:r>
    </w:p>
    <w:p w14:paraId="45233700" w14:textId="77777777" w:rsidR="00DA2759" w:rsidRPr="005108E4" w:rsidRDefault="009A7511">
      <w:pPr>
        <w:pStyle w:val="BodyText"/>
        <w:spacing w:line="272" w:lineRule="exact"/>
        <w:ind w:left="2035"/>
      </w:pPr>
      <w:r w:rsidRPr="005108E4">
        <w:t>M.G.L c. 94G, § 15;</w:t>
      </w:r>
    </w:p>
    <w:p w14:paraId="7301D8E2" w14:textId="77777777" w:rsidR="00DA2759" w:rsidRPr="005108E4" w:rsidRDefault="009A7511">
      <w:pPr>
        <w:pStyle w:val="ListParagraph"/>
        <w:numPr>
          <w:ilvl w:val="2"/>
          <w:numId w:val="46"/>
        </w:numPr>
        <w:tabs>
          <w:tab w:val="left" w:pos="2456"/>
        </w:tabs>
        <w:spacing w:before="1" w:line="242" w:lineRule="auto"/>
        <w:ind w:right="116" w:firstLine="0"/>
        <w:rPr>
          <w:sz w:val="24"/>
        </w:rPr>
      </w:pPr>
      <w:r w:rsidRPr="005108E4">
        <w:rPr>
          <w:sz w:val="24"/>
        </w:rPr>
        <w:t>This statement, including capitalization: “This product has not been analyzed or approved by the FDA. There is limited information on the side effects of using this product,</w:t>
      </w:r>
      <w:r w:rsidRPr="005108E4">
        <w:rPr>
          <w:spacing w:val="-12"/>
          <w:sz w:val="24"/>
        </w:rPr>
        <w:t xml:space="preserve"> </w:t>
      </w:r>
      <w:r w:rsidRPr="005108E4">
        <w:rPr>
          <w:sz w:val="24"/>
        </w:rPr>
        <w:t>and</w:t>
      </w:r>
      <w:r w:rsidRPr="005108E4">
        <w:rPr>
          <w:spacing w:val="-12"/>
          <w:sz w:val="24"/>
        </w:rPr>
        <w:t xml:space="preserve"> </w:t>
      </w:r>
      <w:r w:rsidRPr="005108E4">
        <w:rPr>
          <w:sz w:val="24"/>
        </w:rPr>
        <w:t>there</w:t>
      </w:r>
      <w:r w:rsidRPr="005108E4">
        <w:rPr>
          <w:spacing w:val="-13"/>
          <w:sz w:val="24"/>
        </w:rPr>
        <w:t xml:space="preserve"> </w:t>
      </w:r>
      <w:r w:rsidRPr="005108E4">
        <w:rPr>
          <w:sz w:val="24"/>
        </w:rPr>
        <w:t>may</w:t>
      </w:r>
      <w:r w:rsidRPr="005108E4">
        <w:rPr>
          <w:spacing w:val="-19"/>
          <w:sz w:val="24"/>
        </w:rPr>
        <w:t xml:space="preserve"> </w:t>
      </w:r>
      <w:r w:rsidRPr="005108E4">
        <w:rPr>
          <w:sz w:val="24"/>
        </w:rPr>
        <w:t>be</w:t>
      </w:r>
      <w:r w:rsidRPr="005108E4">
        <w:rPr>
          <w:spacing w:val="-13"/>
          <w:sz w:val="24"/>
        </w:rPr>
        <w:t xml:space="preserve"> </w:t>
      </w:r>
      <w:r w:rsidRPr="005108E4">
        <w:rPr>
          <w:sz w:val="24"/>
        </w:rPr>
        <w:t>associated</w:t>
      </w:r>
      <w:r w:rsidRPr="005108E4">
        <w:rPr>
          <w:spacing w:val="-12"/>
          <w:sz w:val="24"/>
        </w:rPr>
        <w:t xml:space="preserve"> </w:t>
      </w:r>
      <w:r w:rsidRPr="005108E4">
        <w:rPr>
          <w:sz w:val="24"/>
        </w:rPr>
        <w:t>health</w:t>
      </w:r>
      <w:r w:rsidRPr="005108E4">
        <w:rPr>
          <w:spacing w:val="-12"/>
          <w:sz w:val="24"/>
        </w:rPr>
        <w:t xml:space="preserve"> </w:t>
      </w:r>
      <w:r w:rsidRPr="005108E4">
        <w:rPr>
          <w:sz w:val="24"/>
        </w:rPr>
        <w:t>risks.</w:t>
      </w:r>
      <w:r w:rsidRPr="005108E4">
        <w:rPr>
          <w:spacing w:val="39"/>
          <w:sz w:val="24"/>
        </w:rPr>
        <w:t xml:space="preserve"> </w:t>
      </w:r>
      <w:r w:rsidRPr="005108E4">
        <w:rPr>
          <w:sz w:val="24"/>
        </w:rPr>
        <w:t>Marijuana</w:t>
      </w:r>
      <w:r w:rsidRPr="005108E4">
        <w:rPr>
          <w:spacing w:val="-10"/>
          <w:sz w:val="24"/>
        </w:rPr>
        <w:t xml:space="preserve"> </w:t>
      </w:r>
      <w:r w:rsidRPr="005108E4">
        <w:rPr>
          <w:sz w:val="24"/>
        </w:rPr>
        <w:t>use</w:t>
      </w:r>
      <w:r w:rsidRPr="005108E4">
        <w:rPr>
          <w:spacing w:val="-10"/>
          <w:sz w:val="24"/>
        </w:rPr>
        <w:t xml:space="preserve"> </w:t>
      </w:r>
      <w:r w:rsidRPr="005108E4">
        <w:rPr>
          <w:sz w:val="24"/>
        </w:rPr>
        <w:t>during</w:t>
      </w:r>
      <w:r w:rsidRPr="005108E4">
        <w:rPr>
          <w:spacing w:val="-12"/>
          <w:sz w:val="24"/>
        </w:rPr>
        <w:t xml:space="preserve"> </w:t>
      </w:r>
      <w:r w:rsidRPr="005108E4">
        <w:rPr>
          <w:sz w:val="24"/>
        </w:rPr>
        <w:t>pregnancy</w:t>
      </w:r>
      <w:r w:rsidRPr="005108E4">
        <w:rPr>
          <w:spacing w:val="-19"/>
          <w:sz w:val="24"/>
        </w:rPr>
        <w:t xml:space="preserve"> </w:t>
      </w:r>
      <w:r w:rsidRPr="005108E4">
        <w:rPr>
          <w:sz w:val="24"/>
        </w:rPr>
        <w:t xml:space="preserve">and breast-feeding may pose potential harms. </w:t>
      </w:r>
      <w:r w:rsidRPr="005108E4">
        <w:rPr>
          <w:spacing w:val="-3"/>
          <w:sz w:val="24"/>
        </w:rPr>
        <w:t xml:space="preserve">It </w:t>
      </w:r>
      <w:r w:rsidRPr="005108E4">
        <w:rPr>
          <w:sz w:val="24"/>
        </w:rPr>
        <w:t>is against the law to drive or operate machinery when under the influence of this product. KEEP THIS PRODUCT AWAY FROM</w:t>
      </w:r>
      <w:r w:rsidRPr="005108E4">
        <w:rPr>
          <w:spacing w:val="-1"/>
          <w:sz w:val="24"/>
        </w:rPr>
        <w:t xml:space="preserve"> </w:t>
      </w:r>
      <w:r w:rsidRPr="005108E4">
        <w:rPr>
          <w:sz w:val="24"/>
        </w:rPr>
        <w:t>CHILDREN.”;</w:t>
      </w:r>
    </w:p>
    <w:p w14:paraId="28EA46CC" w14:textId="77777777" w:rsidR="00DA2759" w:rsidRPr="005108E4" w:rsidRDefault="009A7511">
      <w:pPr>
        <w:pStyle w:val="ListParagraph"/>
        <w:numPr>
          <w:ilvl w:val="2"/>
          <w:numId w:val="46"/>
        </w:numPr>
        <w:tabs>
          <w:tab w:val="left" w:pos="2410"/>
        </w:tabs>
        <w:spacing w:before="5" w:line="242" w:lineRule="auto"/>
        <w:ind w:right="118" w:firstLine="0"/>
        <w:rPr>
          <w:sz w:val="24"/>
        </w:rPr>
      </w:pPr>
      <w:r w:rsidRPr="005108E4">
        <w:rPr>
          <w:sz w:val="24"/>
        </w:rPr>
        <w:t>The following symbol or easily recognizable mark issued by the Commission that indicates the package contains</w:t>
      </w:r>
      <w:r w:rsidRPr="005108E4">
        <w:rPr>
          <w:spacing w:val="-6"/>
          <w:sz w:val="24"/>
        </w:rPr>
        <w:t xml:space="preserve"> </w:t>
      </w:r>
      <w:r w:rsidRPr="005108E4">
        <w:rPr>
          <w:sz w:val="24"/>
        </w:rPr>
        <w:t>Marijuana:</w:t>
      </w:r>
    </w:p>
    <w:p w14:paraId="3EAABAC7" w14:textId="77777777" w:rsidR="00DA2759" w:rsidRPr="005108E4" w:rsidRDefault="00DA2759">
      <w:pPr>
        <w:pStyle w:val="BodyText"/>
        <w:jc w:val="left"/>
        <w:rPr>
          <w:sz w:val="20"/>
        </w:rPr>
      </w:pPr>
    </w:p>
    <w:p w14:paraId="36CC46C0" w14:textId="77777777" w:rsidR="00DA2759" w:rsidRPr="005108E4" w:rsidRDefault="009A7511">
      <w:pPr>
        <w:pStyle w:val="BodyText"/>
        <w:spacing w:before="8"/>
        <w:jc w:val="left"/>
        <w:rPr>
          <w:sz w:val="29"/>
        </w:rPr>
      </w:pPr>
      <w:r w:rsidRPr="005108E4">
        <w:rPr>
          <w:noProof/>
        </w:rPr>
        <w:drawing>
          <wp:anchor distT="0" distB="0" distL="0" distR="0" simplePos="0" relativeHeight="251658252" behindDoc="0" locked="0" layoutInCell="1" allowOverlap="1" wp14:anchorId="6F2C07CE" wp14:editId="073451D7">
            <wp:simplePos x="0" y="0"/>
            <wp:positionH relativeFrom="page">
              <wp:posOffset>2932654</wp:posOffset>
            </wp:positionH>
            <wp:positionV relativeFrom="paragraph">
              <wp:posOffset>241973</wp:posOffset>
            </wp:positionV>
            <wp:extent cx="994541" cy="1057465"/>
            <wp:effectExtent l="0" t="0" r="0" b="0"/>
            <wp:wrapTopAndBottom/>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1.jpeg"/>
                    <pic:cNvPicPr/>
                  </pic:nvPicPr>
                  <pic:blipFill>
                    <a:blip r:embed="rId20" cstate="print"/>
                    <a:stretch>
                      <a:fillRect/>
                    </a:stretch>
                  </pic:blipFill>
                  <pic:spPr>
                    <a:xfrm>
                      <a:off x="0" y="0"/>
                      <a:ext cx="994541" cy="1057465"/>
                    </a:xfrm>
                    <a:prstGeom prst="rect">
                      <a:avLst/>
                    </a:prstGeom>
                  </pic:spPr>
                </pic:pic>
              </a:graphicData>
            </a:graphic>
          </wp:anchor>
        </w:drawing>
      </w:r>
    </w:p>
    <w:p w14:paraId="55C30126" w14:textId="77777777" w:rsidR="00DA2759" w:rsidRPr="005108E4" w:rsidRDefault="00DA2759">
      <w:pPr>
        <w:pStyle w:val="BodyText"/>
        <w:jc w:val="left"/>
      </w:pPr>
    </w:p>
    <w:p w14:paraId="351000FF" w14:textId="77777777" w:rsidR="00DA2759" w:rsidRPr="005108E4" w:rsidRDefault="00DA2759">
      <w:pPr>
        <w:pStyle w:val="BodyText"/>
        <w:jc w:val="left"/>
      </w:pPr>
    </w:p>
    <w:p w14:paraId="42030995" w14:textId="77777777" w:rsidR="00DA2759" w:rsidRPr="005108E4" w:rsidRDefault="00DA2759">
      <w:pPr>
        <w:pStyle w:val="BodyText"/>
        <w:jc w:val="left"/>
      </w:pPr>
    </w:p>
    <w:p w14:paraId="099375E5" w14:textId="77777777" w:rsidR="00DA2759" w:rsidRPr="005108E4" w:rsidRDefault="00DA2759">
      <w:pPr>
        <w:pStyle w:val="BodyText"/>
        <w:spacing w:before="5"/>
        <w:jc w:val="left"/>
        <w:rPr>
          <w:sz w:val="19"/>
        </w:rPr>
      </w:pPr>
    </w:p>
    <w:p w14:paraId="791E80B8" w14:textId="77777777" w:rsidR="00DA2759" w:rsidRPr="005108E4" w:rsidRDefault="009A7511">
      <w:pPr>
        <w:pStyle w:val="ListParagraph"/>
        <w:numPr>
          <w:ilvl w:val="2"/>
          <w:numId w:val="46"/>
        </w:numPr>
        <w:tabs>
          <w:tab w:val="left" w:pos="2384"/>
        </w:tabs>
        <w:spacing w:line="242" w:lineRule="auto"/>
        <w:ind w:right="117" w:firstLine="0"/>
        <w:rPr>
          <w:sz w:val="24"/>
        </w:rPr>
      </w:pPr>
      <w:r w:rsidRPr="005108E4">
        <w:rPr>
          <w:sz w:val="24"/>
        </w:rPr>
        <w:t>The</w:t>
      </w:r>
      <w:r w:rsidRPr="005108E4">
        <w:rPr>
          <w:spacing w:val="-8"/>
          <w:sz w:val="24"/>
        </w:rPr>
        <w:t xml:space="preserve"> </w:t>
      </w:r>
      <w:r w:rsidRPr="005108E4">
        <w:rPr>
          <w:sz w:val="24"/>
        </w:rPr>
        <w:t>following</w:t>
      </w:r>
      <w:r w:rsidRPr="005108E4">
        <w:rPr>
          <w:spacing w:val="-9"/>
          <w:sz w:val="24"/>
        </w:rPr>
        <w:t xml:space="preserve"> </w:t>
      </w:r>
      <w:r w:rsidRPr="005108E4">
        <w:rPr>
          <w:sz w:val="24"/>
        </w:rPr>
        <w:t>symbol</w:t>
      </w:r>
      <w:r w:rsidRPr="005108E4">
        <w:rPr>
          <w:spacing w:val="-6"/>
          <w:sz w:val="24"/>
        </w:rPr>
        <w:t xml:space="preserve"> </w:t>
      </w:r>
      <w:r w:rsidRPr="005108E4">
        <w:rPr>
          <w:sz w:val="24"/>
        </w:rPr>
        <w:t>or</w:t>
      </w:r>
      <w:r w:rsidRPr="005108E4">
        <w:rPr>
          <w:spacing w:val="-7"/>
          <w:sz w:val="24"/>
        </w:rPr>
        <w:t xml:space="preserve"> </w:t>
      </w:r>
      <w:r w:rsidRPr="005108E4">
        <w:rPr>
          <w:sz w:val="24"/>
        </w:rPr>
        <w:t>other</w:t>
      </w:r>
      <w:r w:rsidRPr="005108E4">
        <w:rPr>
          <w:spacing w:val="-8"/>
          <w:sz w:val="24"/>
        </w:rPr>
        <w:t xml:space="preserve"> </w:t>
      </w:r>
      <w:r w:rsidRPr="005108E4">
        <w:rPr>
          <w:sz w:val="24"/>
        </w:rPr>
        <w:t>easily</w:t>
      </w:r>
      <w:r w:rsidRPr="005108E4">
        <w:rPr>
          <w:spacing w:val="-13"/>
          <w:sz w:val="24"/>
        </w:rPr>
        <w:t xml:space="preserve"> </w:t>
      </w:r>
      <w:r w:rsidRPr="005108E4">
        <w:rPr>
          <w:sz w:val="24"/>
        </w:rPr>
        <w:t>recognizable</w:t>
      </w:r>
      <w:r w:rsidRPr="005108E4">
        <w:rPr>
          <w:spacing w:val="-8"/>
          <w:sz w:val="24"/>
        </w:rPr>
        <w:t xml:space="preserve"> </w:t>
      </w:r>
      <w:r w:rsidRPr="005108E4">
        <w:rPr>
          <w:sz w:val="24"/>
        </w:rPr>
        <w:t>mark</w:t>
      </w:r>
      <w:r w:rsidRPr="005108E4">
        <w:rPr>
          <w:spacing w:val="-6"/>
          <w:sz w:val="24"/>
        </w:rPr>
        <w:t xml:space="preserve"> </w:t>
      </w:r>
      <w:r w:rsidRPr="005108E4">
        <w:rPr>
          <w:sz w:val="24"/>
        </w:rPr>
        <w:t>issued</w:t>
      </w:r>
      <w:r w:rsidRPr="005108E4">
        <w:rPr>
          <w:spacing w:val="-7"/>
          <w:sz w:val="24"/>
        </w:rPr>
        <w:t xml:space="preserve"> </w:t>
      </w:r>
      <w:r w:rsidRPr="005108E4">
        <w:rPr>
          <w:sz w:val="24"/>
        </w:rPr>
        <w:t>by</w:t>
      </w:r>
      <w:r w:rsidRPr="005108E4">
        <w:rPr>
          <w:spacing w:val="-13"/>
          <w:sz w:val="24"/>
        </w:rPr>
        <w:t xml:space="preserve"> </w:t>
      </w:r>
      <w:r w:rsidRPr="005108E4">
        <w:rPr>
          <w:sz w:val="24"/>
        </w:rPr>
        <w:t>the</w:t>
      </w:r>
      <w:r w:rsidRPr="005108E4">
        <w:rPr>
          <w:spacing w:val="-8"/>
          <w:sz w:val="24"/>
        </w:rPr>
        <w:t xml:space="preserve"> </w:t>
      </w:r>
      <w:r w:rsidRPr="005108E4">
        <w:rPr>
          <w:sz w:val="24"/>
        </w:rPr>
        <w:t>Commission that indicates that the product is harmful to</w:t>
      </w:r>
      <w:r w:rsidRPr="005108E4">
        <w:rPr>
          <w:spacing w:val="-8"/>
          <w:sz w:val="24"/>
        </w:rPr>
        <w:t xml:space="preserve"> </w:t>
      </w:r>
      <w:r w:rsidRPr="005108E4">
        <w:rPr>
          <w:sz w:val="24"/>
        </w:rPr>
        <w:t>children:</w:t>
      </w:r>
    </w:p>
    <w:p w14:paraId="223D0B55" w14:textId="77777777" w:rsidR="00DA2759" w:rsidRPr="005108E4" w:rsidRDefault="00DA2759">
      <w:pPr>
        <w:pStyle w:val="BodyText"/>
        <w:jc w:val="left"/>
        <w:rPr>
          <w:sz w:val="20"/>
        </w:rPr>
      </w:pPr>
    </w:p>
    <w:p w14:paraId="1AE8725B" w14:textId="77777777" w:rsidR="00DA2759" w:rsidRPr="005108E4" w:rsidRDefault="00DA2759">
      <w:pPr>
        <w:pStyle w:val="BodyText"/>
        <w:jc w:val="left"/>
        <w:rPr>
          <w:sz w:val="20"/>
        </w:rPr>
      </w:pPr>
    </w:p>
    <w:p w14:paraId="6277C28E" w14:textId="77777777" w:rsidR="00DA2759" w:rsidRPr="005108E4" w:rsidRDefault="00DA2759">
      <w:pPr>
        <w:pStyle w:val="BodyText"/>
        <w:jc w:val="left"/>
        <w:rPr>
          <w:sz w:val="20"/>
        </w:rPr>
      </w:pPr>
    </w:p>
    <w:p w14:paraId="276FB5F4" w14:textId="77777777" w:rsidR="00DA2759" w:rsidRPr="005108E4" w:rsidRDefault="00DA2759">
      <w:pPr>
        <w:pStyle w:val="BodyText"/>
        <w:jc w:val="left"/>
        <w:rPr>
          <w:sz w:val="20"/>
        </w:rPr>
      </w:pPr>
    </w:p>
    <w:p w14:paraId="03A4087E" w14:textId="77777777" w:rsidR="00DA2759" w:rsidRPr="005108E4" w:rsidRDefault="009A7511">
      <w:pPr>
        <w:pStyle w:val="BodyText"/>
        <w:spacing w:before="9"/>
        <w:jc w:val="left"/>
        <w:rPr>
          <w:sz w:val="11"/>
        </w:rPr>
      </w:pPr>
      <w:r w:rsidRPr="005108E4">
        <w:rPr>
          <w:noProof/>
        </w:rPr>
        <w:drawing>
          <wp:anchor distT="0" distB="0" distL="0" distR="0" simplePos="0" relativeHeight="251658240" behindDoc="0" locked="0" layoutInCell="1" allowOverlap="1" wp14:anchorId="7D345D13" wp14:editId="5CE3960A">
            <wp:simplePos x="0" y="0"/>
            <wp:positionH relativeFrom="page">
              <wp:posOffset>2997304</wp:posOffset>
            </wp:positionH>
            <wp:positionV relativeFrom="paragraph">
              <wp:posOffset>111412</wp:posOffset>
            </wp:positionV>
            <wp:extent cx="1098774" cy="1111567"/>
            <wp:effectExtent l="0" t="0" r="0" b="0"/>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2.jpeg"/>
                    <pic:cNvPicPr/>
                  </pic:nvPicPr>
                  <pic:blipFill>
                    <a:blip r:embed="rId21" cstate="print"/>
                    <a:stretch>
                      <a:fillRect/>
                    </a:stretch>
                  </pic:blipFill>
                  <pic:spPr>
                    <a:xfrm>
                      <a:off x="0" y="0"/>
                      <a:ext cx="1098774" cy="1111567"/>
                    </a:xfrm>
                    <a:prstGeom prst="rect">
                      <a:avLst/>
                    </a:prstGeom>
                  </pic:spPr>
                </pic:pic>
              </a:graphicData>
            </a:graphic>
          </wp:anchor>
        </w:drawing>
      </w:r>
    </w:p>
    <w:p w14:paraId="7F1E72B8" w14:textId="77777777" w:rsidR="00DA2759" w:rsidRPr="005108E4" w:rsidRDefault="00DA2759">
      <w:pPr>
        <w:rPr>
          <w:sz w:val="11"/>
        </w:rPr>
      </w:pPr>
    </w:p>
    <w:p w14:paraId="5600037C" w14:textId="77777777" w:rsidR="00993D97" w:rsidRPr="005108E4" w:rsidRDefault="00993D97" w:rsidP="00993D97">
      <w:pPr>
        <w:rPr>
          <w:sz w:val="11"/>
        </w:rPr>
      </w:pPr>
    </w:p>
    <w:p w14:paraId="6615BC67" w14:textId="77777777" w:rsidR="00993D97" w:rsidRPr="005108E4" w:rsidRDefault="00993D97" w:rsidP="00993D97">
      <w:pPr>
        <w:rPr>
          <w:sz w:val="11"/>
        </w:rPr>
      </w:pPr>
    </w:p>
    <w:p w14:paraId="1E7A31DE" w14:textId="77777777" w:rsidR="00993D97" w:rsidRPr="005108E4" w:rsidRDefault="00993D97" w:rsidP="00993D97">
      <w:pPr>
        <w:rPr>
          <w:sz w:val="11"/>
        </w:rPr>
      </w:pPr>
    </w:p>
    <w:p w14:paraId="00C92D44" w14:textId="77777777" w:rsidR="00993D97" w:rsidRPr="005108E4" w:rsidRDefault="00993D97" w:rsidP="00993D97">
      <w:pPr>
        <w:rPr>
          <w:sz w:val="11"/>
        </w:rPr>
      </w:pPr>
    </w:p>
    <w:p w14:paraId="102796DA" w14:textId="77777777" w:rsidR="00993D97" w:rsidRPr="005108E4" w:rsidRDefault="00993D97" w:rsidP="00993D97">
      <w:pPr>
        <w:rPr>
          <w:sz w:val="11"/>
        </w:rPr>
      </w:pPr>
    </w:p>
    <w:p w14:paraId="0A8AD719" w14:textId="77777777" w:rsidR="00993D97" w:rsidRPr="005108E4" w:rsidRDefault="00993D97" w:rsidP="00993D97">
      <w:pPr>
        <w:rPr>
          <w:sz w:val="11"/>
        </w:rPr>
      </w:pPr>
    </w:p>
    <w:p w14:paraId="02547C92" w14:textId="77777777" w:rsidR="00DA2759" w:rsidRPr="005108E4" w:rsidRDefault="00DA2759">
      <w:pPr>
        <w:pStyle w:val="BodyText"/>
        <w:spacing w:before="7"/>
        <w:jc w:val="left"/>
      </w:pPr>
    </w:p>
    <w:p w14:paraId="7E3BAF1F" w14:textId="77777777" w:rsidR="00DA2759" w:rsidRPr="005108E4" w:rsidRDefault="009A7511">
      <w:pPr>
        <w:pStyle w:val="ListParagraph"/>
        <w:numPr>
          <w:ilvl w:val="2"/>
          <w:numId w:val="46"/>
        </w:numPr>
        <w:tabs>
          <w:tab w:val="left" w:pos="2580"/>
        </w:tabs>
        <w:spacing w:line="242" w:lineRule="auto"/>
        <w:ind w:right="117" w:firstLine="0"/>
        <w:rPr>
          <w:sz w:val="24"/>
        </w:rPr>
      </w:pPr>
      <w:r w:rsidRPr="005108E4">
        <w:rPr>
          <w:sz w:val="24"/>
        </w:rPr>
        <w:t>935 CMR 501.105(5)(a) may not apply to Marijuana packaged for transport of wholesale cultivated Marijuana in compliance with 935 CMR 501.105(13); provided however,</w:t>
      </w:r>
      <w:r w:rsidRPr="005108E4">
        <w:rPr>
          <w:spacing w:val="-12"/>
          <w:sz w:val="24"/>
        </w:rPr>
        <w:t xml:space="preserve"> </w:t>
      </w:r>
      <w:r w:rsidRPr="005108E4">
        <w:rPr>
          <w:sz w:val="24"/>
        </w:rPr>
        <w:t>that</w:t>
      </w:r>
      <w:r w:rsidRPr="005108E4">
        <w:rPr>
          <w:spacing w:val="-10"/>
          <w:sz w:val="24"/>
        </w:rPr>
        <w:t xml:space="preserve"> </w:t>
      </w:r>
      <w:r w:rsidRPr="005108E4">
        <w:rPr>
          <w:sz w:val="24"/>
        </w:rPr>
        <w:t>the</w:t>
      </w:r>
      <w:r w:rsidRPr="005108E4">
        <w:rPr>
          <w:spacing w:val="-12"/>
          <w:sz w:val="24"/>
        </w:rPr>
        <w:t xml:space="preserve"> </w:t>
      </w:r>
      <w:r w:rsidRPr="005108E4">
        <w:rPr>
          <w:sz w:val="24"/>
        </w:rPr>
        <w:t>MTC</w:t>
      </w:r>
      <w:r w:rsidRPr="005108E4">
        <w:rPr>
          <w:spacing w:val="-10"/>
          <w:sz w:val="24"/>
        </w:rPr>
        <w:t xml:space="preserve"> </w:t>
      </w:r>
      <w:r w:rsidRPr="005108E4">
        <w:rPr>
          <w:sz w:val="24"/>
        </w:rPr>
        <w:t>is</w:t>
      </w:r>
      <w:r w:rsidRPr="005108E4">
        <w:rPr>
          <w:spacing w:val="-11"/>
          <w:sz w:val="24"/>
        </w:rPr>
        <w:t xml:space="preserve"> </w:t>
      </w:r>
      <w:r w:rsidRPr="005108E4">
        <w:rPr>
          <w:sz w:val="24"/>
        </w:rPr>
        <w:t>responsible</w:t>
      </w:r>
      <w:r w:rsidRPr="005108E4">
        <w:rPr>
          <w:spacing w:val="-12"/>
          <w:sz w:val="24"/>
        </w:rPr>
        <w:t xml:space="preserve"> </w:t>
      </w:r>
      <w:r w:rsidRPr="005108E4">
        <w:rPr>
          <w:sz w:val="24"/>
        </w:rPr>
        <w:t>for</w:t>
      </w:r>
      <w:r w:rsidRPr="005108E4">
        <w:rPr>
          <w:spacing w:val="-11"/>
          <w:sz w:val="24"/>
        </w:rPr>
        <w:t xml:space="preserve"> </w:t>
      </w:r>
      <w:r w:rsidRPr="005108E4">
        <w:rPr>
          <w:sz w:val="24"/>
        </w:rPr>
        <w:t>compliance</w:t>
      </w:r>
      <w:r w:rsidRPr="005108E4">
        <w:rPr>
          <w:spacing w:val="-12"/>
          <w:sz w:val="24"/>
        </w:rPr>
        <w:t xml:space="preserve"> </w:t>
      </w:r>
      <w:r w:rsidRPr="005108E4">
        <w:rPr>
          <w:sz w:val="24"/>
        </w:rPr>
        <w:t>with</w:t>
      </w:r>
      <w:r w:rsidRPr="005108E4">
        <w:rPr>
          <w:spacing w:val="-8"/>
          <w:sz w:val="24"/>
        </w:rPr>
        <w:t xml:space="preserve"> </w:t>
      </w:r>
      <w:r w:rsidRPr="005108E4">
        <w:rPr>
          <w:sz w:val="24"/>
        </w:rPr>
        <w:t>935</w:t>
      </w:r>
      <w:r w:rsidRPr="005108E4">
        <w:rPr>
          <w:spacing w:val="-8"/>
          <w:sz w:val="24"/>
        </w:rPr>
        <w:t xml:space="preserve"> </w:t>
      </w:r>
      <w:r w:rsidRPr="005108E4">
        <w:rPr>
          <w:sz w:val="24"/>
        </w:rPr>
        <w:t>CMR</w:t>
      </w:r>
      <w:r w:rsidRPr="005108E4">
        <w:rPr>
          <w:spacing w:val="-8"/>
          <w:sz w:val="24"/>
        </w:rPr>
        <w:t xml:space="preserve"> </w:t>
      </w:r>
      <w:r w:rsidRPr="005108E4">
        <w:rPr>
          <w:sz w:val="24"/>
        </w:rPr>
        <w:t>501.105(5)</w:t>
      </w:r>
      <w:r w:rsidRPr="005108E4">
        <w:rPr>
          <w:spacing w:val="-11"/>
          <w:sz w:val="24"/>
        </w:rPr>
        <w:t xml:space="preserve"> </w:t>
      </w:r>
      <w:r w:rsidRPr="005108E4">
        <w:rPr>
          <w:sz w:val="24"/>
        </w:rPr>
        <w:t>for</w:t>
      </w:r>
      <w:r w:rsidRPr="005108E4">
        <w:rPr>
          <w:spacing w:val="-11"/>
          <w:sz w:val="24"/>
        </w:rPr>
        <w:t xml:space="preserve"> </w:t>
      </w:r>
      <w:r w:rsidRPr="005108E4">
        <w:rPr>
          <w:sz w:val="24"/>
        </w:rPr>
        <w:t>all Marijuana Products sold or displayed to</w:t>
      </w:r>
      <w:r w:rsidRPr="005108E4">
        <w:rPr>
          <w:spacing w:val="-9"/>
          <w:sz w:val="24"/>
        </w:rPr>
        <w:t xml:space="preserve"> </w:t>
      </w:r>
      <w:r w:rsidRPr="005108E4">
        <w:rPr>
          <w:sz w:val="24"/>
        </w:rPr>
        <w:t>Patients.</w:t>
      </w:r>
    </w:p>
    <w:p w14:paraId="52BA4068" w14:textId="2D80FA10" w:rsidR="00DA2759" w:rsidRPr="005108E4" w:rsidRDefault="00C96A78">
      <w:pPr>
        <w:pStyle w:val="ListParagraph"/>
        <w:numPr>
          <w:ilvl w:val="1"/>
          <w:numId w:val="46"/>
        </w:numPr>
        <w:tabs>
          <w:tab w:val="left" w:pos="2112"/>
        </w:tabs>
        <w:spacing w:before="4"/>
        <w:ind w:left="1675" w:right="116" w:firstLine="0"/>
        <w:rPr>
          <w:sz w:val="24"/>
        </w:rPr>
      </w:pPr>
      <w:r w:rsidRPr="005108E4">
        <w:rPr>
          <w:noProof/>
        </w:rPr>
        <mc:AlternateContent>
          <mc:Choice Requires="wps">
            <w:drawing>
              <wp:anchor distT="0" distB="0" distL="114300" distR="114300" simplePos="0" relativeHeight="251658250" behindDoc="1" locked="0" layoutInCell="1" allowOverlap="1" wp14:anchorId="21FFEC74" wp14:editId="1EE89D76">
                <wp:simplePos x="0" y="0"/>
                <wp:positionH relativeFrom="page">
                  <wp:posOffset>5487670</wp:posOffset>
                </wp:positionH>
                <wp:positionV relativeFrom="paragraph">
                  <wp:posOffset>284480</wp:posOffset>
                </wp:positionV>
                <wp:extent cx="92075" cy="91440"/>
                <wp:effectExtent l="0" t="0" r="0" b="0"/>
                <wp:wrapNone/>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075" cy="91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8198E4" w14:textId="77777777" w:rsidR="00DA2759" w:rsidRDefault="009A7511">
                            <w:pPr>
                              <w:spacing w:line="141" w:lineRule="exact"/>
                              <w:rPr>
                                <w:sz w:val="14"/>
                              </w:rPr>
                            </w:pPr>
                            <w:r>
                              <w:rPr>
                                <w:sz w:val="14"/>
                              </w:rPr>
                              <w:t>16</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1FFEC74" id="Text Box 34" o:spid="_x0000_s1027" type="#_x0000_t202" style="position:absolute;left:0;text-align:left;margin-left:432.1pt;margin-top:22.4pt;width:7.25pt;height:7.2pt;z-index:-25165823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0LG/1gEAAJUDAAAOAAAAZHJzL2Uyb0RvYy54bWysU9tu1DAQfUfiHyy/s9ldlUujzValVRFS&#10;uUilHzBxnMQi8Zixd5Pl6xk7yRboG+LFmozt43OZ7K7GvhNHTd6gLeRmtZZCW4WVsU0hH7/dvXon&#10;hQ9gK+jQ6kKetJdX+5cvdoPL9RZb7CpNgkGszwdXyDYEl2eZV63uwa/QacubNVIPgT+pySqCgdH7&#10;Ltuu12+yAalyhEp7z93baVPuE35daxW+1LXXQXSFZG4hrZTWMq7Zfgd5Q+Bao2Ya8A8sejCWHz1D&#10;3UIAcSDzDKo3itBjHVYK+wzr2iidNLCazfovNQ8tOJ20sDnenW3y/w9WfT4+uK8kwvgeRw4wifDu&#10;HtV3LyzetGAbfU2EQ6uh4oc30bJscD6fr0arfe4jSDl8wopDhkPABDTW1EdXWKdgdA7gdDZdj0Eo&#10;bl5u129fS6F453JzcZEiySBfrjry4YPGXsSikMSJJmg43vsQqUC+HIkvWbwzXZdS7ewfDT4YO4l6&#10;ZDvxDmM5ClPNuqKSEqsTayGcZoVnm4sW6acUA89JIf2PA5CWovto2Y84VEtBS1EuBVjFVwsZpJjK&#10;mzAN38GRaVpGnhy3eM2e1SYpemIx0+Xsk9B5TuNw/f6dTj39TftfAAAA//8DAFBLAwQUAAYACAAA&#10;ACEASgWu+N8AAAAJAQAADwAAAGRycy9kb3ducmV2LnhtbEyPQU+DQBCF7yb+h82YeLOLBClFlqYx&#10;ejIxUjx4XGAKm7KzyG5b/PeOJz1O5st73yu2ix3FGWdvHCm4X0UgkFrXGeoVfNQvdxkIHzR1enSE&#10;Cr7Rw7a8vip03rkLVXjeh15wCPlcKxhCmHIpfTug1X7lJiT+HdxsdeBz7mU36wuH21HGUZRKqw1x&#10;w6AnfBqwPe5PVsHuk6pn8/XWvFeHytT1JqLX9KjU7c2yewQRcAl/MPzqszqU7NS4E3VejAqyNIkZ&#10;VZAkPIGBbJ2tQTQKHjYxyLKQ/xeUPwAAAP//AwBQSwECLQAUAAYACAAAACEAtoM4kv4AAADhAQAA&#10;EwAAAAAAAAAAAAAAAAAAAAAAW0NvbnRlbnRfVHlwZXNdLnhtbFBLAQItABQABgAIAAAAIQA4/SH/&#10;1gAAAJQBAAALAAAAAAAAAAAAAAAAAC8BAABfcmVscy8ucmVsc1BLAQItABQABgAIAAAAIQB30LG/&#10;1gEAAJUDAAAOAAAAAAAAAAAAAAAAAC4CAABkcnMvZTJvRG9jLnhtbFBLAQItABQABgAIAAAAIQBK&#10;Ba743wAAAAkBAAAPAAAAAAAAAAAAAAAAADAEAABkcnMvZG93bnJldi54bWxQSwUGAAAAAAQABADz&#10;AAAAPAUAAAAA&#10;" filled="f" stroked="f">
                <v:textbox inset="0,0,0,0">
                  <w:txbxContent>
                    <w:p w14:paraId="078198E4" w14:textId="77777777" w:rsidR="00DA2759" w:rsidRDefault="009A7511">
                      <w:pPr>
                        <w:spacing w:line="141" w:lineRule="exact"/>
                        <w:rPr>
                          <w:sz w:val="14"/>
                        </w:rPr>
                      </w:pPr>
                      <w:r>
                        <w:rPr>
                          <w:sz w:val="14"/>
                        </w:rPr>
                        <w:t>16</w:t>
                      </w:r>
                    </w:p>
                  </w:txbxContent>
                </v:textbox>
                <w10:wrap anchorx="page"/>
              </v:shape>
            </w:pict>
          </mc:Fallback>
        </mc:AlternateContent>
      </w:r>
      <w:r w:rsidR="009A7511" w:rsidRPr="005108E4">
        <w:rPr>
          <w:sz w:val="24"/>
          <w:u w:val="single"/>
        </w:rPr>
        <w:t>Labeling</w:t>
      </w:r>
      <w:r w:rsidR="009A7511" w:rsidRPr="005108E4">
        <w:rPr>
          <w:spacing w:val="-11"/>
          <w:sz w:val="24"/>
          <w:u w:val="single"/>
        </w:rPr>
        <w:t xml:space="preserve"> </w:t>
      </w:r>
      <w:r w:rsidR="009A7511" w:rsidRPr="005108E4">
        <w:rPr>
          <w:sz w:val="24"/>
          <w:u w:val="single"/>
        </w:rPr>
        <w:t>of</w:t>
      </w:r>
      <w:r w:rsidR="009A7511" w:rsidRPr="005108E4">
        <w:rPr>
          <w:spacing w:val="-10"/>
          <w:sz w:val="24"/>
          <w:u w:val="single"/>
        </w:rPr>
        <w:t xml:space="preserve"> </w:t>
      </w:r>
      <w:r w:rsidR="009A7511" w:rsidRPr="005108E4">
        <w:rPr>
          <w:sz w:val="24"/>
          <w:u w:val="single"/>
        </w:rPr>
        <w:t>Edibles</w:t>
      </w:r>
      <w:r w:rsidR="009A7511" w:rsidRPr="005108E4">
        <w:rPr>
          <w:sz w:val="24"/>
        </w:rPr>
        <w:t>.</w:t>
      </w:r>
      <w:r w:rsidR="009A7511" w:rsidRPr="005108E4">
        <w:rPr>
          <w:spacing w:val="44"/>
          <w:sz w:val="24"/>
        </w:rPr>
        <w:t xml:space="preserve"> </w:t>
      </w:r>
      <w:r w:rsidR="009A7511" w:rsidRPr="005108E4">
        <w:rPr>
          <w:sz w:val="24"/>
        </w:rPr>
        <w:t>Prior</w:t>
      </w:r>
      <w:r w:rsidR="009A7511" w:rsidRPr="005108E4">
        <w:rPr>
          <w:spacing w:val="-9"/>
          <w:sz w:val="24"/>
        </w:rPr>
        <w:t xml:space="preserve"> </w:t>
      </w:r>
      <w:r w:rsidR="009A7511" w:rsidRPr="005108E4">
        <w:rPr>
          <w:sz w:val="24"/>
        </w:rPr>
        <w:t>to</w:t>
      </w:r>
      <w:r w:rsidR="009A7511" w:rsidRPr="005108E4">
        <w:rPr>
          <w:spacing w:val="-8"/>
          <w:sz w:val="24"/>
        </w:rPr>
        <w:t xml:space="preserve"> </w:t>
      </w:r>
      <w:r w:rsidR="009A7511" w:rsidRPr="005108E4">
        <w:rPr>
          <w:sz w:val="24"/>
        </w:rPr>
        <w:t>Edibles</w:t>
      </w:r>
      <w:r w:rsidR="009A7511" w:rsidRPr="005108E4">
        <w:rPr>
          <w:spacing w:val="-8"/>
          <w:sz w:val="24"/>
        </w:rPr>
        <w:t xml:space="preserve"> </w:t>
      </w:r>
      <w:r w:rsidR="009A7511" w:rsidRPr="005108E4">
        <w:rPr>
          <w:sz w:val="24"/>
        </w:rPr>
        <w:t>being</w:t>
      </w:r>
      <w:r w:rsidR="009A7511" w:rsidRPr="005108E4">
        <w:rPr>
          <w:spacing w:val="-11"/>
          <w:sz w:val="24"/>
        </w:rPr>
        <w:t xml:space="preserve"> </w:t>
      </w:r>
      <w:r w:rsidR="009A7511" w:rsidRPr="005108E4">
        <w:rPr>
          <w:sz w:val="24"/>
        </w:rPr>
        <w:t>sold</w:t>
      </w:r>
      <w:r w:rsidR="009A7511" w:rsidRPr="005108E4">
        <w:rPr>
          <w:spacing w:val="-8"/>
          <w:sz w:val="24"/>
        </w:rPr>
        <w:t xml:space="preserve"> </w:t>
      </w:r>
      <w:r w:rsidR="009A7511" w:rsidRPr="005108E4">
        <w:rPr>
          <w:sz w:val="24"/>
        </w:rPr>
        <w:t>or</w:t>
      </w:r>
      <w:r w:rsidR="009A7511" w:rsidRPr="005108E4">
        <w:rPr>
          <w:spacing w:val="-9"/>
          <w:sz w:val="24"/>
        </w:rPr>
        <w:t xml:space="preserve"> </w:t>
      </w:r>
      <w:r w:rsidR="009A7511" w:rsidRPr="005108E4">
        <w:rPr>
          <w:sz w:val="24"/>
        </w:rPr>
        <w:t>Transferred,</w:t>
      </w:r>
      <w:r w:rsidR="009A7511" w:rsidRPr="005108E4">
        <w:rPr>
          <w:spacing w:val="-11"/>
          <w:sz w:val="24"/>
        </w:rPr>
        <w:t xml:space="preserve"> </w:t>
      </w:r>
      <w:r w:rsidR="009A7511" w:rsidRPr="005108E4">
        <w:rPr>
          <w:sz w:val="24"/>
        </w:rPr>
        <w:t>the</w:t>
      </w:r>
      <w:r w:rsidR="009A7511" w:rsidRPr="005108E4">
        <w:rPr>
          <w:spacing w:val="-12"/>
          <w:sz w:val="24"/>
        </w:rPr>
        <w:t xml:space="preserve"> </w:t>
      </w:r>
      <w:r w:rsidR="009A7511" w:rsidRPr="005108E4">
        <w:rPr>
          <w:sz w:val="24"/>
        </w:rPr>
        <w:t>MTC</w:t>
      </w:r>
      <w:r w:rsidR="009A7511" w:rsidRPr="005108E4">
        <w:rPr>
          <w:spacing w:val="-10"/>
          <w:sz w:val="24"/>
        </w:rPr>
        <w:t xml:space="preserve"> </w:t>
      </w:r>
      <w:r w:rsidR="009A7511" w:rsidRPr="005108E4">
        <w:rPr>
          <w:sz w:val="24"/>
        </w:rPr>
        <w:t>shall</w:t>
      </w:r>
      <w:r w:rsidR="009A7511" w:rsidRPr="005108E4">
        <w:rPr>
          <w:spacing w:val="-10"/>
          <w:sz w:val="24"/>
        </w:rPr>
        <w:t xml:space="preserve"> </w:t>
      </w:r>
      <w:r w:rsidR="009A7511" w:rsidRPr="005108E4">
        <w:rPr>
          <w:sz w:val="24"/>
        </w:rPr>
        <w:t>place</w:t>
      </w:r>
      <w:r w:rsidR="009A7511" w:rsidRPr="005108E4">
        <w:rPr>
          <w:spacing w:val="-12"/>
          <w:sz w:val="24"/>
        </w:rPr>
        <w:t xml:space="preserve"> </w:t>
      </w:r>
      <w:r w:rsidR="009A7511" w:rsidRPr="005108E4">
        <w:rPr>
          <w:sz w:val="24"/>
        </w:rPr>
        <w:t xml:space="preserve">a legible, firmly Affixed label on which the wording is no less than </w:t>
      </w:r>
      <w:r w:rsidR="009A7511" w:rsidRPr="005108E4">
        <w:rPr>
          <w:position w:val="10"/>
          <w:sz w:val="14"/>
        </w:rPr>
        <w:t>1</w:t>
      </w:r>
      <w:r w:rsidR="009A7511" w:rsidRPr="005108E4">
        <w:rPr>
          <w:sz w:val="24"/>
        </w:rPr>
        <w:t>/ of an inch in size on each Edible that it prepares for retail sale or wholesale. The Affixed label shall contain at a</w:t>
      </w:r>
      <w:r w:rsidR="009A7511" w:rsidRPr="005108E4">
        <w:rPr>
          <w:spacing w:val="-5"/>
          <w:sz w:val="24"/>
        </w:rPr>
        <w:t xml:space="preserve"> </w:t>
      </w:r>
      <w:r w:rsidR="009A7511" w:rsidRPr="005108E4">
        <w:rPr>
          <w:sz w:val="24"/>
        </w:rPr>
        <w:t>minimum</w:t>
      </w:r>
      <w:r w:rsidR="009A7511" w:rsidRPr="005108E4">
        <w:rPr>
          <w:spacing w:val="-3"/>
          <w:sz w:val="24"/>
        </w:rPr>
        <w:t xml:space="preserve"> </w:t>
      </w:r>
      <w:r w:rsidR="009A7511" w:rsidRPr="005108E4">
        <w:rPr>
          <w:sz w:val="24"/>
        </w:rPr>
        <w:t>the</w:t>
      </w:r>
      <w:r w:rsidR="009A7511" w:rsidRPr="005108E4">
        <w:rPr>
          <w:spacing w:val="-5"/>
          <w:sz w:val="24"/>
        </w:rPr>
        <w:t xml:space="preserve"> </w:t>
      </w:r>
      <w:r w:rsidR="009A7511" w:rsidRPr="005108E4">
        <w:rPr>
          <w:sz w:val="24"/>
        </w:rPr>
        <w:t>following</w:t>
      </w:r>
      <w:r w:rsidR="009A7511" w:rsidRPr="005108E4">
        <w:rPr>
          <w:spacing w:val="-6"/>
          <w:sz w:val="24"/>
        </w:rPr>
        <w:t xml:space="preserve"> </w:t>
      </w:r>
      <w:r w:rsidR="009A7511" w:rsidRPr="005108E4">
        <w:rPr>
          <w:sz w:val="24"/>
        </w:rPr>
        <w:t>information,</w:t>
      </w:r>
      <w:r w:rsidR="009A7511" w:rsidRPr="005108E4">
        <w:rPr>
          <w:spacing w:val="-4"/>
          <w:sz w:val="24"/>
        </w:rPr>
        <w:t xml:space="preserve"> </w:t>
      </w:r>
      <w:r w:rsidR="009A7511" w:rsidRPr="005108E4">
        <w:rPr>
          <w:sz w:val="24"/>
        </w:rPr>
        <w:t>but</w:t>
      </w:r>
      <w:r w:rsidR="009A7511" w:rsidRPr="005108E4">
        <w:rPr>
          <w:spacing w:val="-3"/>
          <w:sz w:val="24"/>
        </w:rPr>
        <w:t xml:space="preserve"> </w:t>
      </w:r>
      <w:r w:rsidR="009A7511" w:rsidRPr="005108E4">
        <w:rPr>
          <w:sz w:val="24"/>
        </w:rPr>
        <w:t>may</w:t>
      </w:r>
      <w:r w:rsidR="009A7511" w:rsidRPr="005108E4">
        <w:rPr>
          <w:spacing w:val="-10"/>
          <w:sz w:val="24"/>
        </w:rPr>
        <w:t xml:space="preserve"> </w:t>
      </w:r>
      <w:r w:rsidR="009A7511" w:rsidRPr="005108E4">
        <w:rPr>
          <w:sz w:val="24"/>
        </w:rPr>
        <w:t>not</w:t>
      </w:r>
      <w:r w:rsidR="009A7511" w:rsidRPr="005108E4">
        <w:rPr>
          <w:spacing w:val="-3"/>
          <w:sz w:val="24"/>
        </w:rPr>
        <w:t xml:space="preserve"> </w:t>
      </w:r>
      <w:r w:rsidR="009A7511" w:rsidRPr="005108E4">
        <w:rPr>
          <w:sz w:val="24"/>
        </w:rPr>
        <w:t>include</w:t>
      </w:r>
      <w:r w:rsidR="009A7511" w:rsidRPr="005108E4">
        <w:rPr>
          <w:spacing w:val="-5"/>
          <w:sz w:val="24"/>
        </w:rPr>
        <w:t xml:space="preserve"> </w:t>
      </w:r>
      <w:r w:rsidR="009A7511" w:rsidRPr="005108E4">
        <w:rPr>
          <w:sz w:val="24"/>
        </w:rPr>
        <w:t>a</w:t>
      </w:r>
      <w:r w:rsidR="009A7511" w:rsidRPr="005108E4">
        <w:rPr>
          <w:spacing w:val="-5"/>
          <w:sz w:val="24"/>
        </w:rPr>
        <w:t xml:space="preserve"> </w:t>
      </w:r>
      <w:r w:rsidR="009A7511" w:rsidRPr="005108E4">
        <w:rPr>
          <w:sz w:val="24"/>
        </w:rPr>
        <w:t>Qualifying</w:t>
      </w:r>
      <w:r w:rsidR="009A7511" w:rsidRPr="005108E4">
        <w:rPr>
          <w:spacing w:val="-6"/>
          <w:sz w:val="24"/>
        </w:rPr>
        <w:t xml:space="preserve"> </w:t>
      </w:r>
      <w:r w:rsidR="009A7511" w:rsidRPr="005108E4">
        <w:rPr>
          <w:sz w:val="24"/>
        </w:rPr>
        <w:t>Patient's</w:t>
      </w:r>
      <w:r w:rsidR="009A7511" w:rsidRPr="005108E4">
        <w:rPr>
          <w:spacing w:val="-3"/>
          <w:sz w:val="24"/>
        </w:rPr>
        <w:t xml:space="preserve"> </w:t>
      </w:r>
      <w:r w:rsidR="009A7511" w:rsidRPr="005108E4">
        <w:rPr>
          <w:sz w:val="24"/>
        </w:rPr>
        <w:t>name:</w:t>
      </w:r>
    </w:p>
    <w:p w14:paraId="4E45C832" w14:textId="77777777" w:rsidR="00DA2759" w:rsidRPr="005108E4" w:rsidRDefault="009A7511">
      <w:pPr>
        <w:pStyle w:val="ListParagraph"/>
        <w:numPr>
          <w:ilvl w:val="2"/>
          <w:numId w:val="46"/>
        </w:numPr>
        <w:tabs>
          <w:tab w:val="left" w:pos="2482"/>
        </w:tabs>
        <w:spacing w:before="8" w:line="242" w:lineRule="auto"/>
        <w:ind w:right="118" w:firstLine="0"/>
        <w:rPr>
          <w:sz w:val="24"/>
        </w:rPr>
      </w:pPr>
      <w:r w:rsidRPr="005108E4">
        <w:rPr>
          <w:sz w:val="24"/>
        </w:rPr>
        <w:t>The name and registration number of the Marijuana Product Manufacturer that produced the Marijuana Product, together with the Marijuana Product Manufacturer's business telephone number, e-mail address and website information, if</w:t>
      </w:r>
      <w:r w:rsidRPr="005108E4">
        <w:rPr>
          <w:spacing w:val="-21"/>
          <w:sz w:val="24"/>
        </w:rPr>
        <w:t xml:space="preserve"> </w:t>
      </w:r>
      <w:r w:rsidRPr="005108E4">
        <w:rPr>
          <w:spacing w:val="-3"/>
          <w:sz w:val="24"/>
        </w:rPr>
        <w:t>any;</w:t>
      </w:r>
    </w:p>
    <w:p w14:paraId="661E0E03" w14:textId="77777777" w:rsidR="00DA2759" w:rsidRPr="005108E4" w:rsidRDefault="009A7511">
      <w:pPr>
        <w:pStyle w:val="ListParagraph"/>
        <w:numPr>
          <w:ilvl w:val="2"/>
          <w:numId w:val="46"/>
        </w:numPr>
        <w:tabs>
          <w:tab w:val="left" w:pos="2396"/>
        </w:tabs>
        <w:spacing w:before="1"/>
        <w:ind w:left="2395" w:hanging="361"/>
        <w:rPr>
          <w:sz w:val="24"/>
        </w:rPr>
      </w:pPr>
      <w:r w:rsidRPr="005108E4">
        <w:rPr>
          <w:sz w:val="24"/>
        </w:rPr>
        <w:t>The name of the Marijuana</w:t>
      </w:r>
      <w:r w:rsidRPr="005108E4">
        <w:rPr>
          <w:spacing w:val="-11"/>
          <w:sz w:val="24"/>
        </w:rPr>
        <w:t xml:space="preserve"> </w:t>
      </w:r>
      <w:r w:rsidRPr="005108E4">
        <w:rPr>
          <w:sz w:val="24"/>
        </w:rPr>
        <w:t>Product;</w:t>
      </w:r>
    </w:p>
    <w:p w14:paraId="2A0C7FDA" w14:textId="77777777" w:rsidR="00DA2759" w:rsidRPr="005108E4" w:rsidRDefault="009A7511">
      <w:pPr>
        <w:pStyle w:val="ListParagraph"/>
        <w:numPr>
          <w:ilvl w:val="2"/>
          <w:numId w:val="46"/>
        </w:numPr>
        <w:tabs>
          <w:tab w:val="left" w:pos="2396"/>
        </w:tabs>
        <w:spacing w:before="5"/>
        <w:ind w:left="2395" w:hanging="361"/>
        <w:rPr>
          <w:sz w:val="24"/>
        </w:rPr>
      </w:pPr>
      <w:r w:rsidRPr="005108E4">
        <w:rPr>
          <w:sz w:val="24"/>
        </w:rPr>
        <w:t>Refrigeration of the product is required, as</w:t>
      </w:r>
      <w:r w:rsidRPr="005108E4">
        <w:rPr>
          <w:spacing w:val="-11"/>
          <w:sz w:val="24"/>
        </w:rPr>
        <w:t xml:space="preserve"> </w:t>
      </w:r>
      <w:r w:rsidRPr="005108E4">
        <w:rPr>
          <w:sz w:val="24"/>
        </w:rPr>
        <w:t>applicable;</w:t>
      </w:r>
    </w:p>
    <w:p w14:paraId="3C91A437" w14:textId="77777777" w:rsidR="00DA2759" w:rsidRPr="005108E4" w:rsidRDefault="009A7511">
      <w:pPr>
        <w:pStyle w:val="ListParagraph"/>
        <w:numPr>
          <w:ilvl w:val="2"/>
          <w:numId w:val="46"/>
        </w:numPr>
        <w:tabs>
          <w:tab w:val="left" w:pos="2396"/>
        </w:tabs>
        <w:spacing w:before="2" w:line="244" w:lineRule="auto"/>
        <w:ind w:right="117" w:firstLine="0"/>
        <w:rPr>
          <w:sz w:val="24"/>
        </w:rPr>
      </w:pPr>
      <w:r w:rsidRPr="005108E4">
        <w:rPr>
          <w:sz w:val="24"/>
        </w:rPr>
        <w:t>Total</w:t>
      </w:r>
      <w:r w:rsidRPr="005108E4">
        <w:rPr>
          <w:spacing w:val="-3"/>
          <w:sz w:val="24"/>
        </w:rPr>
        <w:t xml:space="preserve"> </w:t>
      </w:r>
      <w:r w:rsidRPr="005108E4">
        <w:rPr>
          <w:sz w:val="24"/>
        </w:rPr>
        <w:t>net</w:t>
      </w:r>
      <w:r w:rsidRPr="005108E4">
        <w:rPr>
          <w:spacing w:val="-3"/>
          <w:sz w:val="24"/>
        </w:rPr>
        <w:t xml:space="preserve"> </w:t>
      </w:r>
      <w:r w:rsidRPr="005108E4">
        <w:rPr>
          <w:sz w:val="24"/>
        </w:rPr>
        <w:t>weight</w:t>
      </w:r>
      <w:r w:rsidRPr="005108E4">
        <w:rPr>
          <w:spacing w:val="-3"/>
          <w:sz w:val="24"/>
        </w:rPr>
        <w:t xml:space="preserve"> </w:t>
      </w:r>
      <w:r w:rsidRPr="005108E4">
        <w:rPr>
          <w:sz w:val="24"/>
        </w:rPr>
        <w:t>or</w:t>
      </w:r>
      <w:r w:rsidRPr="005108E4">
        <w:rPr>
          <w:spacing w:val="-4"/>
          <w:sz w:val="24"/>
        </w:rPr>
        <w:t xml:space="preserve"> </w:t>
      </w:r>
      <w:r w:rsidRPr="005108E4">
        <w:rPr>
          <w:sz w:val="24"/>
        </w:rPr>
        <w:t>volume</w:t>
      </w:r>
      <w:r w:rsidRPr="005108E4">
        <w:rPr>
          <w:spacing w:val="-4"/>
          <w:sz w:val="24"/>
        </w:rPr>
        <w:t xml:space="preserve"> </w:t>
      </w:r>
      <w:r w:rsidRPr="005108E4">
        <w:rPr>
          <w:sz w:val="24"/>
        </w:rPr>
        <w:t>in</w:t>
      </w:r>
      <w:r w:rsidRPr="005108E4">
        <w:rPr>
          <w:spacing w:val="-4"/>
          <w:sz w:val="24"/>
        </w:rPr>
        <w:t xml:space="preserve"> </w:t>
      </w:r>
      <w:r w:rsidRPr="005108E4">
        <w:rPr>
          <w:sz w:val="24"/>
        </w:rPr>
        <w:t>U.S.</w:t>
      </w:r>
      <w:r w:rsidRPr="005108E4">
        <w:rPr>
          <w:spacing w:val="-4"/>
          <w:sz w:val="24"/>
        </w:rPr>
        <w:t xml:space="preserve"> </w:t>
      </w:r>
      <w:r w:rsidRPr="005108E4">
        <w:rPr>
          <w:sz w:val="24"/>
        </w:rPr>
        <w:t>customary</w:t>
      </w:r>
      <w:r w:rsidRPr="005108E4">
        <w:rPr>
          <w:spacing w:val="-10"/>
          <w:sz w:val="24"/>
        </w:rPr>
        <w:t xml:space="preserve"> </w:t>
      </w:r>
      <w:r w:rsidRPr="005108E4">
        <w:rPr>
          <w:sz w:val="24"/>
        </w:rPr>
        <w:t>and</w:t>
      </w:r>
      <w:r w:rsidRPr="005108E4">
        <w:rPr>
          <w:spacing w:val="-4"/>
          <w:sz w:val="24"/>
        </w:rPr>
        <w:t xml:space="preserve"> </w:t>
      </w:r>
      <w:r w:rsidRPr="005108E4">
        <w:rPr>
          <w:sz w:val="24"/>
        </w:rPr>
        <w:t>metric</w:t>
      </w:r>
      <w:r w:rsidRPr="005108E4">
        <w:rPr>
          <w:spacing w:val="-5"/>
          <w:sz w:val="24"/>
        </w:rPr>
        <w:t xml:space="preserve"> </w:t>
      </w:r>
      <w:r w:rsidRPr="005108E4">
        <w:rPr>
          <w:sz w:val="24"/>
        </w:rPr>
        <w:t>units,</w:t>
      </w:r>
      <w:r w:rsidRPr="005108E4">
        <w:rPr>
          <w:spacing w:val="-4"/>
          <w:sz w:val="24"/>
        </w:rPr>
        <w:t xml:space="preserve"> </w:t>
      </w:r>
      <w:r w:rsidRPr="005108E4">
        <w:rPr>
          <w:sz w:val="24"/>
        </w:rPr>
        <w:t>listed</w:t>
      </w:r>
      <w:r w:rsidRPr="005108E4">
        <w:rPr>
          <w:spacing w:val="-5"/>
          <w:sz w:val="24"/>
        </w:rPr>
        <w:t xml:space="preserve"> </w:t>
      </w:r>
      <w:r w:rsidRPr="005108E4">
        <w:rPr>
          <w:sz w:val="24"/>
        </w:rPr>
        <w:t>in</w:t>
      </w:r>
      <w:r w:rsidRPr="005108E4">
        <w:rPr>
          <w:spacing w:val="-6"/>
          <w:sz w:val="24"/>
        </w:rPr>
        <w:t xml:space="preserve"> </w:t>
      </w:r>
      <w:r w:rsidRPr="005108E4">
        <w:rPr>
          <w:sz w:val="24"/>
        </w:rPr>
        <w:t>that</w:t>
      </w:r>
      <w:r w:rsidRPr="005108E4">
        <w:rPr>
          <w:spacing w:val="-5"/>
          <w:sz w:val="24"/>
        </w:rPr>
        <w:t xml:space="preserve"> </w:t>
      </w:r>
      <w:r w:rsidRPr="005108E4">
        <w:rPr>
          <w:sz w:val="24"/>
        </w:rPr>
        <w:t>order, of the Marijuana</w:t>
      </w:r>
      <w:r w:rsidRPr="005108E4">
        <w:rPr>
          <w:spacing w:val="-6"/>
          <w:sz w:val="24"/>
        </w:rPr>
        <w:t xml:space="preserve"> </w:t>
      </w:r>
      <w:r w:rsidRPr="005108E4">
        <w:rPr>
          <w:sz w:val="24"/>
        </w:rPr>
        <w:t>Product;</w:t>
      </w:r>
    </w:p>
    <w:p w14:paraId="3A55998A" w14:textId="77777777" w:rsidR="00DA2759" w:rsidRPr="005108E4" w:rsidRDefault="009A7511">
      <w:pPr>
        <w:pStyle w:val="ListParagraph"/>
        <w:numPr>
          <w:ilvl w:val="2"/>
          <w:numId w:val="46"/>
        </w:numPr>
        <w:tabs>
          <w:tab w:val="left" w:pos="2525"/>
        </w:tabs>
        <w:spacing w:line="244" w:lineRule="auto"/>
        <w:ind w:right="117" w:firstLine="0"/>
        <w:rPr>
          <w:sz w:val="24"/>
        </w:rPr>
      </w:pPr>
      <w:r w:rsidRPr="005108E4">
        <w:rPr>
          <w:sz w:val="24"/>
        </w:rPr>
        <w:t>The number of servings in the Marijuana Product and the specific weight in milligrams of a serving</w:t>
      </w:r>
      <w:r w:rsidRPr="005108E4">
        <w:rPr>
          <w:spacing w:val="-7"/>
          <w:sz w:val="24"/>
        </w:rPr>
        <w:t xml:space="preserve"> </w:t>
      </w:r>
      <w:r w:rsidRPr="005108E4">
        <w:rPr>
          <w:sz w:val="24"/>
        </w:rPr>
        <w:t>size;</w:t>
      </w:r>
    </w:p>
    <w:p w14:paraId="00F00885" w14:textId="77777777" w:rsidR="00DA2759" w:rsidRPr="005108E4" w:rsidRDefault="009A7511">
      <w:pPr>
        <w:pStyle w:val="ListParagraph"/>
        <w:numPr>
          <w:ilvl w:val="2"/>
          <w:numId w:val="46"/>
        </w:numPr>
        <w:tabs>
          <w:tab w:val="left" w:pos="2338"/>
        </w:tabs>
        <w:spacing w:line="244" w:lineRule="auto"/>
        <w:ind w:right="115" w:firstLine="0"/>
        <w:rPr>
          <w:sz w:val="24"/>
        </w:rPr>
      </w:pPr>
      <w:r w:rsidRPr="005108E4">
        <w:rPr>
          <w:sz w:val="24"/>
        </w:rPr>
        <w:t>The</w:t>
      </w:r>
      <w:r w:rsidRPr="005108E4">
        <w:rPr>
          <w:spacing w:val="-24"/>
          <w:sz w:val="24"/>
        </w:rPr>
        <w:t xml:space="preserve"> </w:t>
      </w:r>
      <w:r w:rsidRPr="005108E4">
        <w:rPr>
          <w:spacing w:val="-3"/>
          <w:sz w:val="24"/>
        </w:rPr>
        <w:t>type</w:t>
      </w:r>
      <w:r w:rsidRPr="005108E4">
        <w:rPr>
          <w:spacing w:val="-23"/>
          <w:sz w:val="24"/>
        </w:rPr>
        <w:t xml:space="preserve"> </w:t>
      </w:r>
      <w:r w:rsidRPr="005108E4">
        <w:rPr>
          <w:sz w:val="24"/>
        </w:rPr>
        <w:t>of</w:t>
      </w:r>
      <w:r w:rsidRPr="005108E4">
        <w:rPr>
          <w:spacing w:val="-23"/>
          <w:sz w:val="24"/>
        </w:rPr>
        <w:t xml:space="preserve"> </w:t>
      </w:r>
      <w:r w:rsidRPr="005108E4">
        <w:rPr>
          <w:sz w:val="24"/>
        </w:rPr>
        <w:t>Marijuana</w:t>
      </w:r>
      <w:r w:rsidRPr="005108E4">
        <w:rPr>
          <w:spacing w:val="-23"/>
          <w:sz w:val="24"/>
        </w:rPr>
        <w:t xml:space="preserve"> </w:t>
      </w:r>
      <w:r w:rsidRPr="005108E4">
        <w:rPr>
          <w:sz w:val="24"/>
        </w:rPr>
        <w:t>used</w:t>
      </w:r>
      <w:r w:rsidRPr="005108E4">
        <w:rPr>
          <w:spacing w:val="-23"/>
          <w:sz w:val="24"/>
        </w:rPr>
        <w:t xml:space="preserve"> </w:t>
      </w:r>
      <w:r w:rsidRPr="005108E4">
        <w:rPr>
          <w:sz w:val="24"/>
        </w:rPr>
        <w:t>to</w:t>
      </w:r>
      <w:r w:rsidRPr="005108E4">
        <w:rPr>
          <w:spacing w:val="-22"/>
          <w:sz w:val="24"/>
        </w:rPr>
        <w:t xml:space="preserve"> </w:t>
      </w:r>
      <w:r w:rsidRPr="005108E4">
        <w:rPr>
          <w:sz w:val="24"/>
        </w:rPr>
        <w:t>produce</w:t>
      </w:r>
      <w:r w:rsidRPr="005108E4">
        <w:rPr>
          <w:spacing w:val="-24"/>
          <w:sz w:val="24"/>
        </w:rPr>
        <w:t xml:space="preserve"> </w:t>
      </w:r>
      <w:r w:rsidRPr="005108E4">
        <w:rPr>
          <w:sz w:val="24"/>
        </w:rPr>
        <w:t>the</w:t>
      </w:r>
      <w:r w:rsidRPr="005108E4">
        <w:rPr>
          <w:spacing w:val="-23"/>
          <w:sz w:val="24"/>
        </w:rPr>
        <w:t xml:space="preserve"> </w:t>
      </w:r>
      <w:r w:rsidRPr="005108E4">
        <w:rPr>
          <w:sz w:val="24"/>
        </w:rPr>
        <w:t>product,</w:t>
      </w:r>
      <w:r w:rsidRPr="005108E4">
        <w:rPr>
          <w:spacing w:val="-23"/>
          <w:sz w:val="24"/>
        </w:rPr>
        <w:t xml:space="preserve"> </w:t>
      </w:r>
      <w:r w:rsidRPr="005108E4">
        <w:rPr>
          <w:sz w:val="24"/>
        </w:rPr>
        <w:t>including</w:t>
      </w:r>
      <w:r w:rsidRPr="005108E4">
        <w:rPr>
          <w:spacing w:val="-24"/>
          <w:sz w:val="24"/>
        </w:rPr>
        <w:t xml:space="preserve"> </w:t>
      </w:r>
      <w:r w:rsidRPr="005108E4">
        <w:rPr>
          <w:sz w:val="24"/>
        </w:rPr>
        <w:t>what,</w:t>
      </w:r>
      <w:r w:rsidRPr="005108E4">
        <w:rPr>
          <w:spacing w:val="-23"/>
          <w:sz w:val="24"/>
        </w:rPr>
        <w:t xml:space="preserve"> </w:t>
      </w:r>
      <w:r w:rsidRPr="005108E4">
        <w:rPr>
          <w:sz w:val="24"/>
        </w:rPr>
        <w:t>if</w:t>
      </w:r>
      <w:r w:rsidRPr="005108E4">
        <w:rPr>
          <w:spacing w:val="-22"/>
          <w:sz w:val="24"/>
        </w:rPr>
        <w:t xml:space="preserve"> </w:t>
      </w:r>
      <w:r w:rsidRPr="005108E4">
        <w:rPr>
          <w:spacing w:val="-3"/>
          <w:sz w:val="24"/>
        </w:rPr>
        <w:t>any,</w:t>
      </w:r>
      <w:r w:rsidRPr="005108E4">
        <w:rPr>
          <w:spacing w:val="-25"/>
          <w:sz w:val="24"/>
        </w:rPr>
        <w:t xml:space="preserve"> </w:t>
      </w:r>
      <w:r w:rsidRPr="005108E4">
        <w:rPr>
          <w:sz w:val="24"/>
        </w:rPr>
        <w:t>Processing technique or solvents were</w:t>
      </w:r>
      <w:r w:rsidRPr="005108E4">
        <w:rPr>
          <w:spacing w:val="-6"/>
          <w:sz w:val="24"/>
        </w:rPr>
        <w:t xml:space="preserve"> </w:t>
      </w:r>
      <w:r w:rsidRPr="005108E4">
        <w:rPr>
          <w:sz w:val="24"/>
        </w:rPr>
        <w:t>used;</w:t>
      </w:r>
    </w:p>
    <w:p w14:paraId="13839170" w14:textId="77777777" w:rsidR="00DA2759" w:rsidRPr="005108E4" w:rsidRDefault="009A7511">
      <w:pPr>
        <w:pStyle w:val="ListParagraph"/>
        <w:numPr>
          <w:ilvl w:val="2"/>
          <w:numId w:val="46"/>
        </w:numPr>
        <w:tabs>
          <w:tab w:val="left" w:pos="2518"/>
        </w:tabs>
        <w:spacing w:line="242" w:lineRule="auto"/>
        <w:ind w:right="116" w:firstLine="0"/>
        <w:rPr>
          <w:sz w:val="24"/>
        </w:rPr>
      </w:pPr>
      <w:r w:rsidRPr="005108E4">
        <w:rPr>
          <w:sz w:val="24"/>
        </w:rPr>
        <w:t xml:space="preserve">A list of ingredients, including the full Cannabinoid Profile of the Marijuana </w:t>
      </w:r>
      <w:r w:rsidRPr="005108E4">
        <w:rPr>
          <w:spacing w:val="7"/>
          <w:sz w:val="24"/>
        </w:rPr>
        <w:t xml:space="preserve">contained </w:t>
      </w:r>
      <w:r w:rsidRPr="005108E4">
        <w:rPr>
          <w:spacing w:val="8"/>
          <w:sz w:val="24"/>
        </w:rPr>
        <w:t xml:space="preserve">within </w:t>
      </w:r>
      <w:r w:rsidRPr="005108E4">
        <w:rPr>
          <w:spacing w:val="6"/>
          <w:sz w:val="24"/>
        </w:rPr>
        <w:t xml:space="preserve">the </w:t>
      </w:r>
      <w:r w:rsidRPr="005108E4">
        <w:rPr>
          <w:spacing w:val="7"/>
          <w:sz w:val="24"/>
        </w:rPr>
        <w:t xml:space="preserve">Marijuana Product, </w:t>
      </w:r>
      <w:r w:rsidRPr="005108E4">
        <w:rPr>
          <w:spacing w:val="8"/>
          <w:sz w:val="24"/>
        </w:rPr>
        <w:t xml:space="preserve">including </w:t>
      </w:r>
      <w:r w:rsidRPr="005108E4">
        <w:rPr>
          <w:spacing w:val="7"/>
          <w:sz w:val="24"/>
        </w:rPr>
        <w:t xml:space="preserve">the </w:t>
      </w:r>
      <w:r w:rsidRPr="005108E4">
        <w:rPr>
          <w:spacing w:val="8"/>
          <w:sz w:val="24"/>
        </w:rPr>
        <w:t xml:space="preserve">amount </w:t>
      </w:r>
      <w:r w:rsidRPr="005108E4">
        <w:rPr>
          <w:spacing w:val="4"/>
          <w:sz w:val="24"/>
        </w:rPr>
        <w:t xml:space="preserve">of </w:t>
      </w:r>
      <w:r w:rsidRPr="005108E4">
        <w:rPr>
          <w:sz w:val="24"/>
        </w:rPr>
        <w:t>delta-nine-tetrahydrocannabinol</w:t>
      </w:r>
      <w:r w:rsidRPr="005108E4">
        <w:rPr>
          <w:spacing w:val="-10"/>
          <w:sz w:val="24"/>
        </w:rPr>
        <w:t xml:space="preserve"> </w:t>
      </w:r>
      <w:r w:rsidRPr="005108E4">
        <w:rPr>
          <w:sz w:val="24"/>
        </w:rPr>
        <w:t>(Δ9-THC)</w:t>
      </w:r>
      <w:r w:rsidRPr="005108E4">
        <w:rPr>
          <w:spacing w:val="-12"/>
          <w:sz w:val="24"/>
        </w:rPr>
        <w:t xml:space="preserve"> </w:t>
      </w:r>
      <w:r w:rsidRPr="005108E4">
        <w:rPr>
          <w:sz w:val="24"/>
        </w:rPr>
        <w:t>and</w:t>
      </w:r>
      <w:r w:rsidRPr="005108E4">
        <w:rPr>
          <w:spacing w:val="-11"/>
          <w:sz w:val="24"/>
        </w:rPr>
        <w:t xml:space="preserve"> </w:t>
      </w:r>
      <w:r w:rsidRPr="005108E4">
        <w:rPr>
          <w:sz w:val="24"/>
        </w:rPr>
        <w:t>other</w:t>
      </w:r>
      <w:r w:rsidRPr="005108E4">
        <w:rPr>
          <w:spacing w:val="-12"/>
          <w:sz w:val="24"/>
        </w:rPr>
        <w:t xml:space="preserve"> </w:t>
      </w:r>
      <w:r w:rsidRPr="005108E4">
        <w:rPr>
          <w:sz w:val="24"/>
        </w:rPr>
        <w:t>Cannabinoids</w:t>
      </w:r>
      <w:r w:rsidRPr="005108E4">
        <w:rPr>
          <w:spacing w:val="-11"/>
          <w:sz w:val="24"/>
        </w:rPr>
        <w:t xml:space="preserve"> </w:t>
      </w:r>
      <w:r w:rsidRPr="005108E4">
        <w:rPr>
          <w:sz w:val="24"/>
        </w:rPr>
        <w:t>in</w:t>
      </w:r>
      <w:r w:rsidRPr="005108E4">
        <w:rPr>
          <w:spacing w:val="-9"/>
          <w:sz w:val="24"/>
        </w:rPr>
        <w:t xml:space="preserve"> </w:t>
      </w:r>
      <w:r w:rsidRPr="005108E4">
        <w:rPr>
          <w:sz w:val="24"/>
        </w:rPr>
        <w:t>the</w:t>
      </w:r>
      <w:r w:rsidRPr="005108E4">
        <w:rPr>
          <w:spacing w:val="-10"/>
          <w:sz w:val="24"/>
        </w:rPr>
        <w:t xml:space="preserve"> </w:t>
      </w:r>
      <w:r w:rsidRPr="005108E4">
        <w:rPr>
          <w:sz w:val="24"/>
        </w:rPr>
        <w:t>package</w:t>
      </w:r>
      <w:r w:rsidRPr="005108E4">
        <w:rPr>
          <w:spacing w:val="-11"/>
          <w:sz w:val="24"/>
        </w:rPr>
        <w:t xml:space="preserve"> </w:t>
      </w:r>
      <w:r w:rsidRPr="005108E4">
        <w:rPr>
          <w:sz w:val="24"/>
        </w:rPr>
        <w:t>and in each serving of a Marijuana Product as expressed in absolute terms and as a percentage of</w:t>
      </w:r>
      <w:r w:rsidRPr="005108E4">
        <w:rPr>
          <w:spacing w:val="-4"/>
          <w:sz w:val="24"/>
        </w:rPr>
        <w:t xml:space="preserve"> </w:t>
      </w:r>
      <w:r w:rsidRPr="005108E4">
        <w:rPr>
          <w:sz w:val="24"/>
        </w:rPr>
        <w:t>volume;</w:t>
      </w:r>
    </w:p>
    <w:p w14:paraId="396F353B" w14:textId="77777777" w:rsidR="00DA2759" w:rsidRPr="005108E4" w:rsidRDefault="009A7511">
      <w:pPr>
        <w:pStyle w:val="ListParagraph"/>
        <w:numPr>
          <w:ilvl w:val="2"/>
          <w:numId w:val="46"/>
        </w:numPr>
        <w:tabs>
          <w:tab w:val="left" w:pos="2396"/>
        </w:tabs>
        <w:ind w:left="2395" w:hanging="361"/>
        <w:rPr>
          <w:sz w:val="24"/>
        </w:rPr>
      </w:pPr>
      <w:r w:rsidRPr="005108E4">
        <w:rPr>
          <w:sz w:val="24"/>
        </w:rPr>
        <w:t>The</w:t>
      </w:r>
      <w:r w:rsidRPr="005108E4">
        <w:rPr>
          <w:spacing w:val="-6"/>
          <w:sz w:val="24"/>
        </w:rPr>
        <w:t xml:space="preserve"> </w:t>
      </w:r>
      <w:r w:rsidRPr="005108E4">
        <w:rPr>
          <w:sz w:val="24"/>
        </w:rPr>
        <w:t>amount,</w:t>
      </w:r>
      <w:r w:rsidRPr="005108E4">
        <w:rPr>
          <w:spacing w:val="-4"/>
          <w:sz w:val="24"/>
        </w:rPr>
        <w:t xml:space="preserve"> </w:t>
      </w:r>
      <w:r w:rsidRPr="005108E4">
        <w:rPr>
          <w:sz w:val="24"/>
        </w:rPr>
        <w:t>in</w:t>
      </w:r>
      <w:r w:rsidRPr="005108E4">
        <w:rPr>
          <w:spacing w:val="-4"/>
          <w:sz w:val="24"/>
        </w:rPr>
        <w:t xml:space="preserve"> </w:t>
      </w:r>
      <w:r w:rsidRPr="005108E4">
        <w:rPr>
          <w:sz w:val="24"/>
        </w:rPr>
        <w:t>grams,</w:t>
      </w:r>
      <w:r w:rsidRPr="005108E4">
        <w:rPr>
          <w:spacing w:val="-4"/>
          <w:sz w:val="24"/>
        </w:rPr>
        <w:t xml:space="preserve"> </w:t>
      </w:r>
      <w:r w:rsidRPr="005108E4">
        <w:rPr>
          <w:sz w:val="24"/>
        </w:rPr>
        <w:t>of</w:t>
      </w:r>
      <w:r w:rsidRPr="005108E4">
        <w:rPr>
          <w:spacing w:val="-4"/>
          <w:sz w:val="24"/>
        </w:rPr>
        <w:t xml:space="preserve"> </w:t>
      </w:r>
      <w:r w:rsidRPr="005108E4">
        <w:rPr>
          <w:sz w:val="24"/>
        </w:rPr>
        <w:t>sodium,</w:t>
      </w:r>
      <w:r w:rsidRPr="005108E4">
        <w:rPr>
          <w:spacing w:val="-5"/>
          <w:sz w:val="24"/>
        </w:rPr>
        <w:t xml:space="preserve"> </w:t>
      </w:r>
      <w:r w:rsidRPr="005108E4">
        <w:rPr>
          <w:sz w:val="24"/>
        </w:rPr>
        <w:t>sugar,</w:t>
      </w:r>
      <w:r w:rsidRPr="005108E4">
        <w:rPr>
          <w:spacing w:val="-4"/>
          <w:sz w:val="24"/>
        </w:rPr>
        <w:t xml:space="preserve"> </w:t>
      </w:r>
      <w:r w:rsidRPr="005108E4">
        <w:rPr>
          <w:sz w:val="24"/>
        </w:rPr>
        <w:t>carbohydrates</w:t>
      </w:r>
      <w:r w:rsidRPr="005108E4">
        <w:rPr>
          <w:spacing w:val="-3"/>
          <w:sz w:val="24"/>
        </w:rPr>
        <w:t xml:space="preserve"> </w:t>
      </w:r>
      <w:r w:rsidRPr="005108E4">
        <w:rPr>
          <w:sz w:val="24"/>
        </w:rPr>
        <w:t>and</w:t>
      </w:r>
      <w:r w:rsidRPr="005108E4">
        <w:rPr>
          <w:spacing w:val="-4"/>
          <w:sz w:val="24"/>
        </w:rPr>
        <w:t xml:space="preserve"> </w:t>
      </w:r>
      <w:r w:rsidRPr="005108E4">
        <w:rPr>
          <w:sz w:val="24"/>
        </w:rPr>
        <w:t>total</w:t>
      </w:r>
      <w:r w:rsidRPr="005108E4">
        <w:rPr>
          <w:spacing w:val="-4"/>
          <w:sz w:val="24"/>
        </w:rPr>
        <w:t xml:space="preserve"> </w:t>
      </w:r>
      <w:r w:rsidRPr="005108E4">
        <w:rPr>
          <w:sz w:val="24"/>
        </w:rPr>
        <w:t>fat</w:t>
      </w:r>
      <w:r w:rsidRPr="005108E4">
        <w:rPr>
          <w:spacing w:val="-3"/>
          <w:sz w:val="24"/>
        </w:rPr>
        <w:t xml:space="preserve"> </w:t>
      </w:r>
      <w:r w:rsidRPr="005108E4">
        <w:rPr>
          <w:sz w:val="24"/>
        </w:rPr>
        <w:t>per</w:t>
      </w:r>
      <w:r w:rsidRPr="005108E4">
        <w:rPr>
          <w:spacing w:val="-4"/>
          <w:sz w:val="24"/>
        </w:rPr>
        <w:t xml:space="preserve"> </w:t>
      </w:r>
      <w:r w:rsidRPr="005108E4">
        <w:rPr>
          <w:sz w:val="24"/>
        </w:rPr>
        <w:t>serving;</w:t>
      </w:r>
    </w:p>
    <w:p w14:paraId="7A59D89B" w14:textId="77777777" w:rsidR="00DA2759" w:rsidRPr="005108E4" w:rsidRDefault="009A7511">
      <w:pPr>
        <w:pStyle w:val="ListParagraph"/>
        <w:numPr>
          <w:ilvl w:val="2"/>
          <w:numId w:val="46"/>
        </w:numPr>
        <w:tabs>
          <w:tab w:val="left" w:pos="2348"/>
        </w:tabs>
        <w:spacing w:line="244" w:lineRule="auto"/>
        <w:ind w:right="118" w:firstLine="0"/>
        <w:rPr>
          <w:sz w:val="24"/>
        </w:rPr>
      </w:pPr>
      <w:r w:rsidRPr="005108E4">
        <w:rPr>
          <w:sz w:val="24"/>
        </w:rPr>
        <w:t>The</w:t>
      </w:r>
      <w:r w:rsidRPr="005108E4">
        <w:rPr>
          <w:spacing w:val="-21"/>
          <w:sz w:val="24"/>
        </w:rPr>
        <w:t xml:space="preserve"> </w:t>
      </w:r>
      <w:r w:rsidRPr="005108E4">
        <w:rPr>
          <w:sz w:val="24"/>
        </w:rPr>
        <w:t>date</w:t>
      </w:r>
      <w:r w:rsidRPr="005108E4">
        <w:rPr>
          <w:spacing w:val="-21"/>
          <w:sz w:val="24"/>
        </w:rPr>
        <w:t xml:space="preserve"> </w:t>
      </w:r>
      <w:r w:rsidRPr="005108E4">
        <w:rPr>
          <w:sz w:val="24"/>
        </w:rPr>
        <w:t>of</w:t>
      </w:r>
      <w:r w:rsidRPr="005108E4">
        <w:rPr>
          <w:spacing w:val="-21"/>
          <w:sz w:val="24"/>
        </w:rPr>
        <w:t xml:space="preserve"> </w:t>
      </w:r>
      <w:r w:rsidRPr="005108E4">
        <w:rPr>
          <w:sz w:val="24"/>
        </w:rPr>
        <w:t>creation</w:t>
      </w:r>
      <w:r w:rsidRPr="005108E4">
        <w:rPr>
          <w:spacing w:val="-20"/>
          <w:sz w:val="24"/>
        </w:rPr>
        <w:t xml:space="preserve"> </w:t>
      </w:r>
      <w:r w:rsidRPr="005108E4">
        <w:rPr>
          <w:sz w:val="24"/>
        </w:rPr>
        <w:t>and</w:t>
      </w:r>
      <w:r w:rsidRPr="005108E4">
        <w:rPr>
          <w:spacing w:val="-20"/>
          <w:sz w:val="24"/>
        </w:rPr>
        <w:t xml:space="preserve"> </w:t>
      </w:r>
      <w:r w:rsidRPr="005108E4">
        <w:rPr>
          <w:sz w:val="24"/>
        </w:rPr>
        <w:t>the</w:t>
      </w:r>
      <w:r w:rsidRPr="005108E4">
        <w:rPr>
          <w:spacing w:val="-21"/>
          <w:sz w:val="24"/>
        </w:rPr>
        <w:t xml:space="preserve"> </w:t>
      </w:r>
      <w:r w:rsidRPr="005108E4">
        <w:rPr>
          <w:sz w:val="24"/>
        </w:rPr>
        <w:t>recommended</w:t>
      </w:r>
      <w:r w:rsidRPr="005108E4">
        <w:rPr>
          <w:spacing w:val="-18"/>
          <w:sz w:val="24"/>
        </w:rPr>
        <w:t xml:space="preserve"> </w:t>
      </w:r>
      <w:r w:rsidRPr="005108E4">
        <w:rPr>
          <w:sz w:val="24"/>
        </w:rPr>
        <w:t>"use</w:t>
      </w:r>
      <w:r w:rsidRPr="005108E4">
        <w:rPr>
          <w:spacing w:val="-19"/>
          <w:sz w:val="24"/>
        </w:rPr>
        <w:t xml:space="preserve"> </w:t>
      </w:r>
      <w:r w:rsidRPr="005108E4">
        <w:rPr>
          <w:spacing w:val="-3"/>
          <w:sz w:val="24"/>
        </w:rPr>
        <w:t>by"</w:t>
      </w:r>
      <w:r w:rsidRPr="005108E4">
        <w:rPr>
          <w:spacing w:val="-20"/>
          <w:sz w:val="24"/>
        </w:rPr>
        <w:t xml:space="preserve"> </w:t>
      </w:r>
      <w:r w:rsidRPr="005108E4">
        <w:rPr>
          <w:sz w:val="24"/>
        </w:rPr>
        <w:t>or</w:t>
      </w:r>
      <w:r w:rsidRPr="005108E4">
        <w:rPr>
          <w:spacing w:val="-19"/>
          <w:sz w:val="24"/>
        </w:rPr>
        <w:t xml:space="preserve"> </w:t>
      </w:r>
      <w:r w:rsidRPr="005108E4">
        <w:rPr>
          <w:sz w:val="24"/>
        </w:rPr>
        <w:t>expiration</w:t>
      </w:r>
      <w:r w:rsidRPr="005108E4">
        <w:rPr>
          <w:spacing w:val="-18"/>
          <w:sz w:val="24"/>
        </w:rPr>
        <w:t xml:space="preserve"> </w:t>
      </w:r>
      <w:r w:rsidRPr="005108E4">
        <w:rPr>
          <w:sz w:val="24"/>
        </w:rPr>
        <w:t>date</w:t>
      </w:r>
      <w:r w:rsidRPr="005108E4">
        <w:rPr>
          <w:spacing w:val="-19"/>
          <w:sz w:val="24"/>
        </w:rPr>
        <w:t xml:space="preserve"> </w:t>
      </w:r>
      <w:r w:rsidRPr="005108E4">
        <w:rPr>
          <w:sz w:val="24"/>
        </w:rPr>
        <w:t>which</w:t>
      </w:r>
      <w:r w:rsidRPr="005108E4">
        <w:rPr>
          <w:spacing w:val="-18"/>
          <w:sz w:val="24"/>
        </w:rPr>
        <w:t xml:space="preserve"> </w:t>
      </w:r>
      <w:r w:rsidRPr="005108E4">
        <w:rPr>
          <w:sz w:val="24"/>
        </w:rPr>
        <w:t>may</w:t>
      </w:r>
      <w:r w:rsidRPr="005108E4">
        <w:rPr>
          <w:spacing w:val="-25"/>
          <w:sz w:val="24"/>
        </w:rPr>
        <w:t xml:space="preserve"> </w:t>
      </w:r>
      <w:r w:rsidRPr="005108E4">
        <w:rPr>
          <w:sz w:val="24"/>
        </w:rPr>
        <w:t>not be altered or</w:t>
      </w:r>
      <w:r w:rsidRPr="005108E4">
        <w:rPr>
          <w:spacing w:val="-5"/>
          <w:sz w:val="24"/>
        </w:rPr>
        <w:t xml:space="preserve"> </w:t>
      </w:r>
      <w:r w:rsidRPr="005108E4">
        <w:rPr>
          <w:sz w:val="24"/>
        </w:rPr>
        <w:t>changed;</w:t>
      </w:r>
    </w:p>
    <w:p w14:paraId="63D7B56E" w14:textId="77777777" w:rsidR="00DA2759" w:rsidRPr="005108E4" w:rsidRDefault="009A7511">
      <w:pPr>
        <w:pStyle w:val="ListParagraph"/>
        <w:numPr>
          <w:ilvl w:val="2"/>
          <w:numId w:val="46"/>
        </w:numPr>
        <w:tabs>
          <w:tab w:val="left" w:pos="2494"/>
        </w:tabs>
        <w:spacing w:line="244" w:lineRule="auto"/>
        <w:ind w:right="116" w:firstLine="0"/>
        <w:rPr>
          <w:sz w:val="24"/>
        </w:rPr>
      </w:pPr>
      <w:r w:rsidRPr="005108E4">
        <w:rPr>
          <w:sz w:val="24"/>
        </w:rPr>
        <w:t>A</w:t>
      </w:r>
      <w:r w:rsidRPr="005108E4">
        <w:rPr>
          <w:spacing w:val="-12"/>
          <w:sz w:val="24"/>
        </w:rPr>
        <w:t xml:space="preserve"> </w:t>
      </w:r>
      <w:r w:rsidRPr="005108E4">
        <w:rPr>
          <w:sz w:val="24"/>
        </w:rPr>
        <w:t>batch</w:t>
      </w:r>
      <w:r w:rsidRPr="005108E4">
        <w:rPr>
          <w:spacing w:val="-12"/>
          <w:sz w:val="24"/>
        </w:rPr>
        <w:t xml:space="preserve"> </w:t>
      </w:r>
      <w:r w:rsidRPr="005108E4">
        <w:rPr>
          <w:sz w:val="24"/>
        </w:rPr>
        <w:t>number,</w:t>
      </w:r>
      <w:r w:rsidRPr="005108E4">
        <w:rPr>
          <w:spacing w:val="-11"/>
          <w:sz w:val="24"/>
        </w:rPr>
        <w:t xml:space="preserve"> </w:t>
      </w:r>
      <w:r w:rsidRPr="005108E4">
        <w:rPr>
          <w:sz w:val="24"/>
        </w:rPr>
        <w:t>sequential</w:t>
      </w:r>
      <w:r w:rsidRPr="005108E4">
        <w:rPr>
          <w:spacing w:val="-11"/>
          <w:sz w:val="24"/>
        </w:rPr>
        <w:t xml:space="preserve"> </w:t>
      </w:r>
      <w:r w:rsidRPr="005108E4">
        <w:rPr>
          <w:sz w:val="24"/>
        </w:rPr>
        <w:t>serial</w:t>
      </w:r>
      <w:r w:rsidRPr="005108E4">
        <w:rPr>
          <w:spacing w:val="-11"/>
          <w:sz w:val="24"/>
        </w:rPr>
        <w:t xml:space="preserve"> </w:t>
      </w:r>
      <w:r w:rsidRPr="005108E4">
        <w:rPr>
          <w:sz w:val="24"/>
        </w:rPr>
        <w:t>number</w:t>
      </w:r>
      <w:r w:rsidRPr="005108E4">
        <w:rPr>
          <w:spacing w:val="-11"/>
          <w:sz w:val="24"/>
        </w:rPr>
        <w:t xml:space="preserve"> </w:t>
      </w:r>
      <w:r w:rsidRPr="005108E4">
        <w:rPr>
          <w:sz w:val="24"/>
        </w:rPr>
        <w:t>and</w:t>
      </w:r>
      <w:r w:rsidRPr="005108E4">
        <w:rPr>
          <w:spacing w:val="-12"/>
          <w:sz w:val="24"/>
        </w:rPr>
        <w:t xml:space="preserve"> </w:t>
      </w:r>
      <w:r w:rsidRPr="005108E4">
        <w:rPr>
          <w:sz w:val="24"/>
        </w:rPr>
        <w:t>bar</w:t>
      </w:r>
      <w:r w:rsidRPr="005108E4">
        <w:rPr>
          <w:spacing w:val="-12"/>
          <w:sz w:val="24"/>
        </w:rPr>
        <w:t xml:space="preserve"> </w:t>
      </w:r>
      <w:r w:rsidRPr="005108E4">
        <w:rPr>
          <w:sz w:val="24"/>
        </w:rPr>
        <w:t>codes</w:t>
      </w:r>
      <w:r w:rsidRPr="005108E4">
        <w:rPr>
          <w:spacing w:val="-9"/>
          <w:sz w:val="24"/>
        </w:rPr>
        <w:t xml:space="preserve"> </w:t>
      </w:r>
      <w:r w:rsidRPr="005108E4">
        <w:rPr>
          <w:sz w:val="24"/>
        </w:rPr>
        <w:t>when</w:t>
      </w:r>
      <w:r w:rsidRPr="005108E4">
        <w:rPr>
          <w:spacing w:val="-11"/>
          <w:sz w:val="24"/>
        </w:rPr>
        <w:t xml:space="preserve"> </w:t>
      </w:r>
      <w:r w:rsidRPr="005108E4">
        <w:rPr>
          <w:sz w:val="24"/>
        </w:rPr>
        <w:t>used,</w:t>
      </w:r>
      <w:r w:rsidRPr="005108E4">
        <w:rPr>
          <w:spacing w:val="-12"/>
          <w:sz w:val="24"/>
        </w:rPr>
        <w:t xml:space="preserve"> </w:t>
      </w:r>
      <w:r w:rsidRPr="005108E4">
        <w:rPr>
          <w:sz w:val="24"/>
        </w:rPr>
        <w:t>to</w:t>
      </w:r>
      <w:r w:rsidRPr="005108E4">
        <w:rPr>
          <w:spacing w:val="-11"/>
          <w:sz w:val="24"/>
        </w:rPr>
        <w:t xml:space="preserve"> </w:t>
      </w:r>
      <w:r w:rsidRPr="005108E4">
        <w:rPr>
          <w:sz w:val="24"/>
        </w:rPr>
        <w:t>identify</w:t>
      </w:r>
      <w:r w:rsidRPr="005108E4">
        <w:rPr>
          <w:spacing w:val="-19"/>
          <w:sz w:val="24"/>
        </w:rPr>
        <w:t xml:space="preserve"> </w:t>
      </w:r>
      <w:r w:rsidRPr="005108E4">
        <w:rPr>
          <w:sz w:val="24"/>
        </w:rPr>
        <w:t>the batch associated with manufacturing and</w:t>
      </w:r>
      <w:r w:rsidRPr="005108E4">
        <w:rPr>
          <w:spacing w:val="-11"/>
          <w:sz w:val="24"/>
        </w:rPr>
        <w:t xml:space="preserve"> </w:t>
      </w:r>
      <w:r w:rsidRPr="005108E4">
        <w:rPr>
          <w:sz w:val="24"/>
        </w:rPr>
        <w:t>Processing;</w:t>
      </w:r>
    </w:p>
    <w:p w14:paraId="6558385E" w14:textId="77777777" w:rsidR="00DA2759" w:rsidRPr="005108E4" w:rsidRDefault="009A7511">
      <w:pPr>
        <w:pStyle w:val="ListParagraph"/>
        <w:numPr>
          <w:ilvl w:val="2"/>
          <w:numId w:val="46"/>
        </w:numPr>
        <w:tabs>
          <w:tab w:val="left" w:pos="2516"/>
        </w:tabs>
        <w:spacing w:line="272" w:lineRule="exact"/>
        <w:ind w:left="2515" w:hanging="481"/>
        <w:rPr>
          <w:sz w:val="24"/>
        </w:rPr>
      </w:pPr>
      <w:r w:rsidRPr="005108E4">
        <w:rPr>
          <w:sz w:val="24"/>
        </w:rPr>
        <w:t>Directions for use of the Marijuana</w:t>
      </w:r>
      <w:r w:rsidRPr="005108E4">
        <w:rPr>
          <w:spacing w:val="-10"/>
          <w:sz w:val="24"/>
        </w:rPr>
        <w:t xml:space="preserve"> </w:t>
      </w:r>
      <w:r w:rsidRPr="005108E4">
        <w:rPr>
          <w:sz w:val="24"/>
        </w:rPr>
        <w:t>Product;</w:t>
      </w:r>
    </w:p>
    <w:p w14:paraId="04774E36" w14:textId="77777777" w:rsidR="00DA2759" w:rsidRPr="005108E4" w:rsidRDefault="009A7511">
      <w:pPr>
        <w:pStyle w:val="ListParagraph"/>
        <w:numPr>
          <w:ilvl w:val="2"/>
          <w:numId w:val="46"/>
        </w:numPr>
        <w:tabs>
          <w:tab w:val="left" w:pos="2494"/>
        </w:tabs>
        <w:spacing w:line="242" w:lineRule="auto"/>
        <w:ind w:right="116" w:firstLine="0"/>
        <w:rPr>
          <w:sz w:val="24"/>
        </w:rPr>
      </w:pPr>
      <w:r w:rsidRPr="005108E4">
        <w:rPr>
          <w:sz w:val="24"/>
        </w:rPr>
        <w:t>A</w:t>
      </w:r>
      <w:r w:rsidRPr="005108E4">
        <w:rPr>
          <w:spacing w:val="-12"/>
          <w:sz w:val="24"/>
        </w:rPr>
        <w:t xml:space="preserve"> </w:t>
      </w:r>
      <w:r w:rsidRPr="005108E4">
        <w:rPr>
          <w:sz w:val="24"/>
        </w:rPr>
        <w:t>statement</w:t>
      </w:r>
      <w:r w:rsidRPr="005108E4">
        <w:rPr>
          <w:spacing w:val="-10"/>
          <w:sz w:val="24"/>
        </w:rPr>
        <w:t xml:space="preserve"> </w:t>
      </w:r>
      <w:r w:rsidRPr="005108E4">
        <w:rPr>
          <w:sz w:val="24"/>
        </w:rPr>
        <w:t>and</w:t>
      </w:r>
      <w:r w:rsidRPr="005108E4">
        <w:rPr>
          <w:spacing w:val="-9"/>
          <w:sz w:val="24"/>
        </w:rPr>
        <w:t xml:space="preserve"> </w:t>
      </w:r>
      <w:r w:rsidRPr="005108E4">
        <w:rPr>
          <w:sz w:val="24"/>
        </w:rPr>
        <w:t>a</w:t>
      </w:r>
      <w:r w:rsidRPr="005108E4">
        <w:rPr>
          <w:spacing w:val="-12"/>
          <w:sz w:val="24"/>
        </w:rPr>
        <w:t xml:space="preserve"> </w:t>
      </w:r>
      <w:r w:rsidRPr="005108E4">
        <w:rPr>
          <w:sz w:val="24"/>
        </w:rPr>
        <w:t>seal</w:t>
      </w:r>
      <w:r w:rsidRPr="005108E4">
        <w:rPr>
          <w:spacing w:val="-10"/>
          <w:sz w:val="24"/>
        </w:rPr>
        <w:t xml:space="preserve"> </w:t>
      </w:r>
      <w:r w:rsidRPr="005108E4">
        <w:rPr>
          <w:sz w:val="24"/>
        </w:rPr>
        <w:t>that</w:t>
      </w:r>
      <w:r w:rsidRPr="005108E4">
        <w:rPr>
          <w:spacing w:val="-11"/>
          <w:sz w:val="24"/>
        </w:rPr>
        <w:t xml:space="preserve"> </w:t>
      </w:r>
      <w:r w:rsidRPr="005108E4">
        <w:rPr>
          <w:sz w:val="24"/>
        </w:rPr>
        <w:t>the</w:t>
      </w:r>
      <w:r w:rsidRPr="005108E4">
        <w:rPr>
          <w:spacing w:val="-12"/>
          <w:sz w:val="24"/>
        </w:rPr>
        <w:t xml:space="preserve"> </w:t>
      </w:r>
      <w:r w:rsidRPr="005108E4">
        <w:rPr>
          <w:sz w:val="24"/>
        </w:rPr>
        <w:t>product</w:t>
      </w:r>
      <w:r w:rsidRPr="005108E4">
        <w:rPr>
          <w:spacing w:val="-10"/>
          <w:sz w:val="24"/>
        </w:rPr>
        <w:t xml:space="preserve"> </w:t>
      </w:r>
      <w:r w:rsidRPr="005108E4">
        <w:rPr>
          <w:sz w:val="24"/>
        </w:rPr>
        <w:t>has</w:t>
      </w:r>
      <w:r w:rsidRPr="005108E4">
        <w:rPr>
          <w:spacing w:val="-12"/>
          <w:sz w:val="24"/>
        </w:rPr>
        <w:t xml:space="preserve"> </w:t>
      </w:r>
      <w:r w:rsidRPr="005108E4">
        <w:rPr>
          <w:sz w:val="24"/>
        </w:rPr>
        <w:t>been</w:t>
      </w:r>
      <w:r w:rsidRPr="005108E4">
        <w:rPr>
          <w:spacing w:val="-11"/>
          <w:sz w:val="24"/>
        </w:rPr>
        <w:t xml:space="preserve"> </w:t>
      </w:r>
      <w:r w:rsidRPr="005108E4">
        <w:rPr>
          <w:sz w:val="24"/>
        </w:rPr>
        <w:t>tested</w:t>
      </w:r>
      <w:r w:rsidRPr="005108E4">
        <w:rPr>
          <w:spacing w:val="-11"/>
          <w:sz w:val="24"/>
        </w:rPr>
        <w:t xml:space="preserve"> </w:t>
      </w:r>
      <w:r w:rsidRPr="005108E4">
        <w:rPr>
          <w:sz w:val="24"/>
        </w:rPr>
        <w:t>for</w:t>
      </w:r>
      <w:r w:rsidRPr="005108E4">
        <w:rPr>
          <w:spacing w:val="-12"/>
          <w:sz w:val="24"/>
        </w:rPr>
        <w:t xml:space="preserve"> </w:t>
      </w:r>
      <w:r w:rsidRPr="005108E4">
        <w:rPr>
          <w:sz w:val="24"/>
        </w:rPr>
        <w:t>contaminants,</w:t>
      </w:r>
      <w:r w:rsidRPr="005108E4">
        <w:rPr>
          <w:spacing w:val="-11"/>
          <w:sz w:val="24"/>
        </w:rPr>
        <w:t xml:space="preserve"> </w:t>
      </w:r>
      <w:r w:rsidRPr="005108E4">
        <w:rPr>
          <w:sz w:val="24"/>
        </w:rPr>
        <w:t>that</w:t>
      </w:r>
      <w:r w:rsidRPr="005108E4">
        <w:rPr>
          <w:spacing w:val="-11"/>
          <w:sz w:val="24"/>
        </w:rPr>
        <w:t xml:space="preserve"> </w:t>
      </w:r>
      <w:r w:rsidRPr="005108E4">
        <w:rPr>
          <w:sz w:val="24"/>
        </w:rPr>
        <w:t>there were</w:t>
      </w:r>
      <w:r w:rsidRPr="005108E4">
        <w:rPr>
          <w:spacing w:val="-25"/>
          <w:sz w:val="24"/>
        </w:rPr>
        <w:t xml:space="preserve"> </w:t>
      </w:r>
      <w:r w:rsidRPr="005108E4">
        <w:rPr>
          <w:sz w:val="24"/>
        </w:rPr>
        <w:t>no</w:t>
      </w:r>
      <w:r w:rsidRPr="005108E4">
        <w:rPr>
          <w:spacing w:val="-23"/>
          <w:sz w:val="24"/>
        </w:rPr>
        <w:t xml:space="preserve"> </w:t>
      </w:r>
      <w:r w:rsidRPr="005108E4">
        <w:rPr>
          <w:sz w:val="24"/>
        </w:rPr>
        <w:t>adverse</w:t>
      </w:r>
      <w:r w:rsidRPr="005108E4">
        <w:rPr>
          <w:spacing w:val="-24"/>
          <w:sz w:val="24"/>
        </w:rPr>
        <w:t xml:space="preserve"> </w:t>
      </w:r>
      <w:r w:rsidRPr="005108E4">
        <w:rPr>
          <w:sz w:val="24"/>
        </w:rPr>
        <w:t>findings,</w:t>
      </w:r>
      <w:r w:rsidRPr="005108E4">
        <w:rPr>
          <w:spacing w:val="-23"/>
          <w:sz w:val="24"/>
        </w:rPr>
        <w:t xml:space="preserve"> </w:t>
      </w:r>
      <w:r w:rsidRPr="005108E4">
        <w:rPr>
          <w:sz w:val="24"/>
        </w:rPr>
        <w:t>and</w:t>
      </w:r>
      <w:r w:rsidRPr="005108E4">
        <w:rPr>
          <w:spacing w:val="-20"/>
          <w:sz w:val="24"/>
        </w:rPr>
        <w:t xml:space="preserve"> </w:t>
      </w:r>
      <w:r w:rsidRPr="005108E4">
        <w:rPr>
          <w:sz w:val="24"/>
        </w:rPr>
        <w:t>the</w:t>
      </w:r>
      <w:r w:rsidRPr="005108E4">
        <w:rPr>
          <w:spacing w:val="-22"/>
          <w:sz w:val="24"/>
        </w:rPr>
        <w:t xml:space="preserve"> </w:t>
      </w:r>
      <w:r w:rsidRPr="005108E4">
        <w:rPr>
          <w:sz w:val="24"/>
        </w:rPr>
        <w:t>date</w:t>
      </w:r>
      <w:r w:rsidRPr="005108E4">
        <w:rPr>
          <w:spacing w:val="-21"/>
          <w:sz w:val="24"/>
        </w:rPr>
        <w:t xml:space="preserve"> </w:t>
      </w:r>
      <w:r w:rsidRPr="005108E4">
        <w:rPr>
          <w:sz w:val="24"/>
        </w:rPr>
        <w:t>of</w:t>
      </w:r>
      <w:r w:rsidRPr="005108E4">
        <w:rPr>
          <w:spacing w:val="-21"/>
          <w:sz w:val="24"/>
        </w:rPr>
        <w:t xml:space="preserve"> </w:t>
      </w:r>
      <w:r w:rsidRPr="005108E4">
        <w:rPr>
          <w:sz w:val="24"/>
        </w:rPr>
        <w:t>testing</w:t>
      </w:r>
      <w:r w:rsidRPr="005108E4">
        <w:rPr>
          <w:spacing w:val="-23"/>
          <w:sz w:val="24"/>
        </w:rPr>
        <w:t xml:space="preserve"> </w:t>
      </w:r>
      <w:r w:rsidRPr="005108E4">
        <w:rPr>
          <w:sz w:val="24"/>
        </w:rPr>
        <w:t>in</w:t>
      </w:r>
      <w:r w:rsidRPr="005108E4">
        <w:rPr>
          <w:spacing w:val="-21"/>
          <w:sz w:val="24"/>
        </w:rPr>
        <w:t xml:space="preserve"> </w:t>
      </w:r>
      <w:r w:rsidRPr="005108E4">
        <w:rPr>
          <w:sz w:val="24"/>
        </w:rPr>
        <w:t>accordance</w:t>
      </w:r>
      <w:r w:rsidRPr="005108E4">
        <w:rPr>
          <w:spacing w:val="-21"/>
          <w:sz w:val="24"/>
        </w:rPr>
        <w:t xml:space="preserve"> </w:t>
      </w:r>
      <w:r w:rsidRPr="005108E4">
        <w:rPr>
          <w:sz w:val="24"/>
        </w:rPr>
        <w:t>with</w:t>
      </w:r>
      <w:r w:rsidRPr="005108E4">
        <w:rPr>
          <w:spacing w:val="-20"/>
          <w:sz w:val="24"/>
        </w:rPr>
        <w:t xml:space="preserve"> </w:t>
      </w:r>
      <w:r w:rsidRPr="005108E4">
        <w:rPr>
          <w:sz w:val="24"/>
        </w:rPr>
        <w:t>M.G.L.</w:t>
      </w:r>
      <w:r w:rsidRPr="005108E4">
        <w:rPr>
          <w:spacing w:val="-23"/>
          <w:sz w:val="24"/>
        </w:rPr>
        <w:t xml:space="preserve"> </w:t>
      </w:r>
      <w:r w:rsidRPr="005108E4">
        <w:rPr>
          <w:sz w:val="24"/>
        </w:rPr>
        <w:t>c.</w:t>
      </w:r>
      <w:r w:rsidRPr="005108E4">
        <w:rPr>
          <w:spacing w:val="-24"/>
          <w:sz w:val="24"/>
        </w:rPr>
        <w:t xml:space="preserve"> </w:t>
      </w:r>
      <w:r w:rsidRPr="005108E4">
        <w:rPr>
          <w:sz w:val="24"/>
        </w:rPr>
        <w:t>94G,</w:t>
      </w:r>
      <w:r w:rsidRPr="005108E4">
        <w:rPr>
          <w:spacing w:val="-23"/>
          <w:sz w:val="24"/>
        </w:rPr>
        <w:t xml:space="preserve"> </w:t>
      </w:r>
      <w:r w:rsidRPr="005108E4">
        <w:rPr>
          <w:sz w:val="24"/>
        </w:rPr>
        <w:t>§</w:t>
      </w:r>
      <w:r w:rsidRPr="005108E4">
        <w:rPr>
          <w:spacing w:val="-23"/>
          <w:sz w:val="24"/>
        </w:rPr>
        <w:t xml:space="preserve"> </w:t>
      </w:r>
      <w:r w:rsidRPr="005108E4">
        <w:rPr>
          <w:sz w:val="24"/>
        </w:rPr>
        <w:t>15;</w:t>
      </w:r>
    </w:p>
    <w:p w14:paraId="70001BD8" w14:textId="77777777" w:rsidR="00DA2759" w:rsidRPr="005108E4" w:rsidRDefault="009A7511">
      <w:pPr>
        <w:pStyle w:val="ListParagraph"/>
        <w:numPr>
          <w:ilvl w:val="2"/>
          <w:numId w:val="46"/>
        </w:numPr>
        <w:tabs>
          <w:tab w:val="left" w:pos="2516"/>
        </w:tabs>
        <w:ind w:left="2515" w:hanging="481"/>
        <w:rPr>
          <w:sz w:val="24"/>
        </w:rPr>
      </w:pPr>
      <w:r w:rsidRPr="005108E4">
        <w:rPr>
          <w:sz w:val="24"/>
        </w:rPr>
        <w:t>A warning if nuts or other Known Allergens are contained in the</w:t>
      </w:r>
      <w:r w:rsidRPr="005108E4">
        <w:rPr>
          <w:spacing w:val="-33"/>
          <w:sz w:val="24"/>
        </w:rPr>
        <w:t xml:space="preserve"> </w:t>
      </w:r>
      <w:r w:rsidRPr="005108E4">
        <w:rPr>
          <w:sz w:val="24"/>
        </w:rPr>
        <w:t>product;</w:t>
      </w:r>
    </w:p>
    <w:p w14:paraId="4F393071" w14:textId="77777777" w:rsidR="00DA2759" w:rsidRPr="005108E4" w:rsidRDefault="009A7511">
      <w:pPr>
        <w:pStyle w:val="ListParagraph"/>
        <w:numPr>
          <w:ilvl w:val="2"/>
          <w:numId w:val="46"/>
        </w:numPr>
        <w:tabs>
          <w:tab w:val="left" w:pos="2451"/>
        </w:tabs>
        <w:spacing w:before="2" w:line="242" w:lineRule="auto"/>
        <w:ind w:right="115" w:firstLine="0"/>
        <w:rPr>
          <w:sz w:val="24"/>
        </w:rPr>
      </w:pPr>
      <w:r w:rsidRPr="005108E4">
        <w:rPr>
          <w:sz w:val="24"/>
        </w:rPr>
        <w:t>This</w:t>
      </w:r>
      <w:r w:rsidRPr="005108E4">
        <w:rPr>
          <w:spacing w:val="-29"/>
          <w:sz w:val="24"/>
        </w:rPr>
        <w:t xml:space="preserve"> </w:t>
      </w:r>
      <w:r w:rsidRPr="005108E4">
        <w:rPr>
          <w:sz w:val="24"/>
        </w:rPr>
        <w:t>statement,</w:t>
      </w:r>
      <w:r w:rsidRPr="005108E4">
        <w:rPr>
          <w:spacing w:val="-29"/>
          <w:sz w:val="24"/>
        </w:rPr>
        <w:t xml:space="preserve"> </w:t>
      </w:r>
      <w:r w:rsidRPr="005108E4">
        <w:rPr>
          <w:sz w:val="24"/>
        </w:rPr>
        <w:t>including</w:t>
      </w:r>
      <w:r w:rsidRPr="005108E4">
        <w:rPr>
          <w:spacing w:val="-31"/>
          <w:sz w:val="24"/>
        </w:rPr>
        <w:t xml:space="preserve"> </w:t>
      </w:r>
      <w:r w:rsidRPr="005108E4">
        <w:rPr>
          <w:sz w:val="24"/>
        </w:rPr>
        <w:t>capitalization:</w:t>
      </w:r>
      <w:r w:rsidRPr="005108E4">
        <w:rPr>
          <w:spacing w:val="3"/>
          <w:sz w:val="24"/>
        </w:rPr>
        <w:t xml:space="preserve"> </w:t>
      </w:r>
      <w:r w:rsidRPr="005108E4">
        <w:rPr>
          <w:sz w:val="24"/>
        </w:rPr>
        <w:t>“The</w:t>
      </w:r>
      <w:r w:rsidRPr="005108E4">
        <w:rPr>
          <w:spacing w:val="-30"/>
          <w:sz w:val="24"/>
        </w:rPr>
        <w:t xml:space="preserve"> </w:t>
      </w:r>
      <w:r w:rsidRPr="005108E4">
        <w:rPr>
          <w:sz w:val="24"/>
        </w:rPr>
        <w:t>impairment</w:t>
      </w:r>
      <w:r w:rsidRPr="005108E4">
        <w:rPr>
          <w:spacing w:val="-28"/>
          <w:sz w:val="24"/>
        </w:rPr>
        <w:t xml:space="preserve"> </w:t>
      </w:r>
      <w:r w:rsidRPr="005108E4">
        <w:rPr>
          <w:sz w:val="24"/>
        </w:rPr>
        <w:t>effects</w:t>
      </w:r>
      <w:r w:rsidRPr="005108E4">
        <w:rPr>
          <w:spacing w:val="-27"/>
          <w:sz w:val="24"/>
        </w:rPr>
        <w:t xml:space="preserve"> </w:t>
      </w:r>
      <w:r w:rsidRPr="005108E4">
        <w:rPr>
          <w:sz w:val="24"/>
        </w:rPr>
        <w:t>of</w:t>
      </w:r>
      <w:r w:rsidRPr="005108E4">
        <w:rPr>
          <w:spacing w:val="-27"/>
          <w:sz w:val="24"/>
        </w:rPr>
        <w:t xml:space="preserve"> </w:t>
      </w:r>
      <w:r w:rsidRPr="005108E4">
        <w:rPr>
          <w:sz w:val="24"/>
        </w:rPr>
        <w:t>edible</w:t>
      </w:r>
      <w:r w:rsidRPr="005108E4">
        <w:rPr>
          <w:spacing w:val="-27"/>
          <w:sz w:val="24"/>
        </w:rPr>
        <w:t xml:space="preserve"> </w:t>
      </w:r>
      <w:r w:rsidRPr="005108E4">
        <w:rPr>
          <w:sz w:val="24"/>
        </w:rPr>
        <w:t>products may</w:t>
      </w:r>
      <w:r w:rsidRPr="005108E4">
        <w:rPr>
          <w:spacing w:val="-16"/>
          <w:sz w:val="24"/>
        </w:rPr>
        <w:t xml:space="preserve"> </w:t>
      </w:r>
      <w:r w:rsidRPr="005108E4">
        <w:rPr>
          <w:sz w:val="24"/>
        </w:rPr>
        <w:t>be</w:t>
      </w:r>
      <w:r w:rsidRPr="005108E4">
        <w:rPr>
          <w:spacing w:val="-9"/>
          <w:sz w:val="24"/>
        </w:rPr>
        <w:t xml:space="preserve"> </w:t>
      </w:r>
      <w:r w:rsidRPr="005108E4">
        <w:rPr>
          <w:spacing w:val="-3"/>
          <w:sz w:val="24"/>
        </w:rPr>
        <w:t>delayed</w:t>
      </w:r>
      <w:r w:rsidRPr="005108E4">
        <w:rPr>
          <w:spacing w:val="-7"/>
          <w:sz w:val="24"/>
        </w:rPr>
        <w:t xml:space="preserve"> </w:t>
      </w:r>
      <w:r w:rsidRPr="005108E4">
        <w:rPr>
          <w:sz w:val="24"/>
        </w:rPr>
        <w:t>by</w:t>
      </w:r>
      <w:r w:rsidRPr="005108E4">
        <w:rPr>
          <w:spacing w:val="-16"/>
          <w:sz w:val="24"/>
        </w:rPr>
        <w:t xml:space="preserve"> </w:t>
      </w:r>
      <w:r w:rsidRPr="005108E4">
        <w:rPr>
          <w:sz w:val="24"/>
        </w:rPr>
        <w:t>two</w:t>
      </w:r>
      <w:r w:rsidRPr="005108E4">
        <w:rPr>
          <w:spacing w:val="-8"/>
          <w:sz w:val="24"/>
        </w:rPr>
        <w:t xml:space="preserve"> </w:t>
      </w:r>
      <w:r w:rsidRPr="005108E4">
        <w:rPr>
          <w:sz w:val="24"/>
        </w:rPr>
        <w:t>hours</w:t>
      </w:r>
      <w:r w:rsidRPr="005108E4">
        <w:rPr>
          <w:spacing w:val="-7"/>
          <w:sz w:val="24"/>
        </w:rPr>
        <w:t xml:space="preserve"> </w:t>
      </w:r>
      <w:r w:rsidRPr="005108E4">
        <w:rPr>
          <w:sz w:val="24"/>
        </w:rPr>
        <w:t>or</w:t>
      </w:r>
      <w:r w:rsidRPr="005108E4">
        <w:rPr>
          <w:spacing w:val="-9"/>
          <w:sz w:val="24"/>
        </w:rPr>
        <w:t xml:space="preserve"> </w:t>
      </w:r>
      <w:r w:rsidRPr="005108E4">
        <w:rPr>
          <w:sz w:val="24"/>
        </w:rPr>
        <w:t>more.</w:t>
      </w:r>
      <w:r w:rsidRPr="005108E4">
        <w:rPr>
          <w:spacing w:val="44"/>
          <w:sz w:val="24"/>
        </w:rPr>
        <w:t xml:space="preserve"> </w:t>
      </w:r>
      <w:r w:rsidRPr="005108E4">
        <w:rPr>
          <w:sz w:val="24"/>
        </w:rPr>
        <w:t>This</w:t>
      </w:r>
      <w:r w:rsidRPr="005108E4">
        <w:rPr>
          <w:spacing w:val="-7"/>
          <w:sz w:val="24"/>
        </w:rPr>
        <w:t xml:space="preserve"> </w:t>
      </w:r>
      <w:r w:rsidRPr="005108E4">
        <w:rPr>
          <w:sz w:val="24"/>
        </w:rPr>
        <w:t>product</w:t>
      </w:r>
      <w:r w:rsidRPr="005108E4">
        <w:rPr>
          <w:spacing w:val="-10"/>
          <w:sz w:val="24"/>
        </w:rPr>
        <w:t xml:space="preserve"> </w:t>
      </w:r>
      <w:r w:rsidRPr="005108E4">
        <w:rPr>
          <w:sz w:val="24"/>
        </w:rPr>
        <w:t>has</w:t>
      </w:r>
      <w:r w:rsidRPr="005108E4">
        <w:rPr>
          <w:spacing w:val="-11"/>
          <w:sz w:val="24"/>
        </w:rPr>
        <w:t xml:space="preserve"> </w:t>
      </w:r>
      <w:r w:rsidRPr="005108E4">
        <w:rPr>
          <w:sz w:val="24"/>
        </w:rPr>
        <w:t>not</w:t>
      </w:r>
      <w:r w:rsidRPr="005108E4">
        <w:rPr>
          <w:spacing w:val="-9"/>
          <w:sz w:val="24"/>
        </w:rPr>
        <w:t xml:space="preserve"> </w:t>
      </w:r>
      <w:r w:rsidRPr="005108E4">
        <w:rPr>
          <w:sz w:val="24"/>
        </w:rPr>
        <w:t>been</w:t>
      </w:r>
      <w:r w:rsidRPr="005108E4">
        <w:rPr>
          <w:spacing w:val="-11"/>
          <w:sz w:val="24"/>
        </w:rPr>
        <w:t xml:space="preserve"> </w:t>
      </w:r>
      <w:r w:rsidRPr="005108E4">
        <w:rPr>
          <w:sz w:val="24"/>
        </w:rPr>
        <w:t>analyzed</w:t>
      </w:r>
      <w:r w:rsidRPr="005108E4">
        <w:rPr>
          <w:spacing w:val="-11"/>
          <w:sz w:val="24"/>
        </w:rPr>
        <w:t xml:space="preserve"> </w:t>
      </w:r>
      <w:r w:rsidRPr="005108E4">
        <w:rPr>
          <w:sz w:val="24"/>
        </w:rPr>
        <w:t>or</w:t>
      </w:r>
      <w:r w:rsidRPr="005108E4">
        <w:rPr>
          <w:spacing w:val="-10"/>
          <w:sz w:val="24"/>
        </w:rPr>
        <w:t xml:space="preserve"> </w:t>
      </w:r>
      <w:r w:rsidRPr="005108E4">
        <w:rPr>
          <w:sz w:val="24"/>
        </w:rPr>
        <w:t>approved by the FDA. There is limited information on the side effects of using this product, and there</w:t>
      </w:r>
      <w:r w:rsidRPr="005108E4">
        <w:rPr>
          <w:spacing w:val="-26"/>
          <w:sz w:val="24"/>
        </w:rPr>
        <w:t xml:space="preserve"> </w:t>
      </w:r>
      <w:r w:rsidRPr="005108E4">
        <w:rPr>
          <w:sz w:val="24"/>
        </w:rPr>
        <w:t>may</w:t>
      </w:r>
      <w:r w:rsidRPr="005108E4">
        <w:rPr>
          <w:spacing w:val="-31"/>
          <w:sz w:val="24"/>
        </w:rPr>
        <w:t xml:space="preserve"> </w:t>
      </w:r>
      <w:r w:rsidRPr="005108E4">
        <w:rPr>
          <w:sz w:val="24"/>
        </w:rPr>
        <w:t>be</w:t>
      </w:r>
      <w:r w:rsidRPr="005108E4">
        <w:rPr>
          <w:spacing w:val="-26"/>
          <w:sz w:val="24"/>
        </w:rPr>
        <w:t xml:space="preserve"> </w:t>
      </w:r>
      <w:r w:rsidRPr="005108E4">
        <w:rPr>
          <w:sz w:val="24"/>
        </w:rPr>
        <w:t>associated</w:t>
      </w:r>
      <w:r w:rsidRPr="005108E4">
        <w:rPr>
          <w:spacing w:val="-26"/>
          <w:sz w:val="24"/>
        </w:rPr>
        <w:t xml:space="preserve"> </w:t>
      </w:r>
      <w:r w:rsidRPr="005108E4">
        <w:rPr>
          <w:sz w:val="24"/>
        </w:rPr>
        <w:t>health</w:t>
      </w:r>
      <w:r w:rsidRPr="005108E4">
        <w:rPr>
          <w:spacing w:val="-27"/>
          <w:sz w:val="24"/>
        </w:rPr>
        <w:t xml:space="preserve"> </w:t>
      </w:r>
      <w:r w:rsidRPr="005108E4">
        <w:rPr>
          <w:sz w:val="24"/>
        </w:rPr>
        <w:t>risks.</w:t>
      </w:r>
      <w:r w:rsidRPr="005108E4">
        <w:rPr>
          <w:spacing w:val="7"/>
          <w:sz w:val="24"/>
        </w:rPr>
        <w:t xml:space="preserve"> </w:t>
      </w:r>
      <w:r w:rsidRPr="005108E4">
        <w:rPr>
          <w:sz w:val="24"/>
        </w:rPr>
        <w:t>Marijuana</w:t>
      </w:r>
      <w:r w:rsidRPr="005108E4">
        <w:rPr>
          <w:spacing w:val="-27"/>
          <w:sz w:val="24"/>
        </w:rPr>
        <w:t xml:space="preserve"> </w:t>
      </w:r>
      <w:r w:rsidRPr="005108E4">
        <w:rPr>
          <w:sz w:val="24"/>
        </w:rPr>
        <w:t>use</w:t>
      </w:r>
      <w:r w:rsidRPr="005108E4">
        <w:rPr>
          <w:spacing w:val="-28"/>
          <w:sz w:val="24"/>
        </w:rPr>
        <w:t xml:space="preserve"> </w:t>
      </w:r>
      <w:r w:rsidRPr="005108E4">
        <w:rPr>
          <w:sz w:val="24"/>
        </w:rPr>
        <w:t>during</w:t>
      </w:r>
      <w:r w:rsidRPr="005108E4">
        <w:rPr>
          <w:spacing w:val="-29"/>
          <w:sz w:val="24"/>
        </w:rPr>
        <w:t xml:space="preserve"> </w:t>
      </w:r>
      <w:r w:rsidRPr="005108E4">
        <w:rPr>
          <w:sz w:val="24"/>
        </w:rPr>
        <w:t>pregnancy</w:t>
      </w:r>
      <w:r w:rsidRPr="005108E4">
        <w:rPr>
          <w:spacing w:val="-33"/>
          <w:sz w:val="24"/>
        </w:rPr>
        <w:t xml:space="preserve"> </w:t>
      </w:r>
      <w:r w:rsidRPr="005108E4">
        <w:rPr>
          <w:sz w:val="24"/>
        </w:rPr>
        <w:t>and</w:t>
      </w:r>
      <w:r w:rsidRPr="005108E4">
        <w:rPr>
          <w:spacing w:val="-26"/>
          <w:sz w:val="24"/>
        </w:rPr>
        <w:t xml:space="preserve"> </w:t>
      </w:r>
      <w:r w:rsidRPr="005108E4">
        <w:rPr>
          <w:sz w:val="24"/>
        </w:rPr>
        <w:t>breast-feeding may</w:t>
      </w:r>
      <w:r w:rsidRPr="005108E4">
        <w:rPr>
          <w:spacing w:val="-28"/>
          <w:sz w:val="24"/>
        </w:rPr>
        <w:t xml:space="preserve"> </w:t>
      </w:r>
      <w:r w:rsidRPr="005108E4">
        <w:rPr>
          <w:sz w:val="24"/>
        </w:rPr>
        <w:t>pose</w:t>
      </w:r>
      <w:r w:rsidRPr="005108E4">
        <w:rPr>
          <w:spacing w:val="-21"/>
          <w:sz w:val="24"/>
        </w:rPr>
        <w:t xml:space="preserve"> </w:t>
      </w:r>
      <w:r w:rsidRPr="005108E4">
        <w:rPr>
          <w:sz w:val="24"/>
        </w:rPr>
        <w:t>potential</w:t>
      </w:r>
      <w:r w:rsidRPr="005108E4">
        <w:rPr>
          <w:spacing w:val="-20"/>
          <w:sz w:val="24"/>
        </w:rPr>
        <w:t xml:space="preserve"> </w:t>
      </w:r>
      <w:r w:rsidRPr="005108E4">
        <w:rPr>
          <w:sz w:val="24"/>
        </w:rPr>
        <w:t>harms.</w:t>
      </w:r>
      <w:r w:rsidRPr="005108E4">
        <w:rPr>
          <w:spacing w:val="20"/>
          <w:sz w:val="24"/>
        </w:rPr>
        <w:t xml:space="preserve"> </w:t>
      </w:r>
      <w:r w:rsidRPr="005108E4">
        <w:rPr>
          <w:spacing w:val="-3"/>
          <w:sz w:val="24"/>
        </w:rPr>
        <w:t>It</w:t>
      </w:r>
      <w:r w:rsidRPr="005108E4">
        <w:rPr>
          <w:spacing w:val="-20"/>
          <w:sz w:val="24"/>
        </w:rPr>
        <w:t xml:space="preserve"> </w:t>
      </w:r>
      <w:r w:rsidRPr="005108E4">
        <w:rPr>
          <w:sz w:val="24"/>
        </w:rPr>
        <w:t>is</w:t>
      </w:r>
      <w:r w:rsidRPr="005108E4">
        <w:rPr>
          <w:spacing w:val="-20"/>
          <w:sz w:val="24"/>
        </w:rPr>
        <w:t xml:space="preserve"> </w:t>
      </w:r>
      <w:r w:rsidRPr="005108E4">
        <w:rPr>
          <w:sz w:val="24"/>
        </w:rPr>
        <w:t>against</w:t>
      </w:r>
      <w:r w:rsidRPr="005108E4">
        <w:rPr>
          <w:spacing w:val="-21"/>
          <w:sz w:val="24"/>
        </w:rPr>
        <w:t xml:space="preserve"> </w:t>
      </w:r>
      <w:r w:rsidRPr="005108E4">
        <w:rPr>
          <w:sz w:val="24"/>
        </w:rPr>
        <w:t>the</w:t>
      </w:r>
      <w:r w:rsidRPr="005108E4">
        <w:rPr>
          <w:spacing w:val="-21"/>
          <w:sz w:val="24"/>
        </w:rPr>
        <w:t xml:space="preserve"> </w:t>
      </w:r>
      <w:r w:rsidRPr="005108E4">
        <w:rPr>
          <w:sz w:val="24"/>
        </w:rPr>
        <w:t>law</w:t>
      </w:r>
      <w:r w:rsidRPr="005108E4">
        <w:rPr>
          <w:spacing w:val="-21"/>
          <w:sz w:val="24"/>
        </w:rPr>
        <w:t xml:space="preserve"> </w:t>
      </w:r>
      <w:r w:rsidRPr="005108E4">
        <w:rPr>
          <w:sz w:val="24"/>
        </w:rPr>
        <w:t>to</w:t>
      </w:r>
      <w:r w:rsidRPr="005108E4">
        <w:rPr>
          <w:spacing w:val="-20"/>
          <w:sz w:val="24"/>
        </w:rPr>
        <w:t xml:space="preserve"> </w:t>
      </w:r>
      <w:r w:rsidRPr="005108E4">
        <w:rPr>
          <w:sz w:val="24"/>
        </w:rPr>
        <w:t>drive</w:t>
      </w:r>
      <w:r w:rsidRPr="005108E4">
        <w:rPr>
          <w:spacing w:val="-21"/>
          <w:sz w:val="24"/>
        </w:rPr>
        <w:t xml:space="preserve"> </w:t>
      </w:r>
      <w:r w:rsidRPr="005108E4">
        <w:rPr>
          <w:sz w:val="24"/>
        </w:rPr>
        <w:t>or</w:t>
      </w:r>
      <w:r w:rsidRPr="005108E4">
        <w:rPr>
          <w:spacing w:val="-21"/>
          <w:sz w:val="24"/>
        </w:rPr>
        <w:t xml:space="preserve"> </w:t>
      </w:r>
      <w:r w:rsidRPr="005108E4">
        <w:rPr>
          <w:sz w:val="24"/>
        </w:rPr>
        <w:t>operate</w:t>
      </w:r>
      <w:r w:rsidRPr="005108E4">
        <w:rPr>
          <w:spacing w:val="-21"/>
          <w:sz w:val="24"/>
        </w:rPr>
        <w:t xml:space="preserve"> </w:t>
      </w:r>
      <w:r w:rsidRPr="005108E4">
        <w:rPr>
          <w:sz w:val="24"/>
        </w:rPr>
        <w:t>machinery</w:t>
      </w:r>
      <w:r w:rsidRPr="005108E4">
        <w:rPr>
          <w:spacing w:val="-27"/>
          <w:sz w:val="24"/>
        </w:rPr>
        <w:t xml:space="preserve"> </w:t>
      </w:r>
      <w:r w:rsidRPr="005108E4">
        <w:rPr>
          <w:sz w:val="24"/>
        </w:rPr>
        <w:t>when</w:t>
      </w:r>
      <w:r w:rsidRPr="005108E4">
        <w:rPr>
          <w:spacing w:val="-20"/>
          <w:sz w:val="24"/>
        </w:rPr>
        <w:t xml:space="preserve"> </w:t>
      </w:r>
      <w:r w:rsidRPr="005108E4">
        <w:rPr>
          <w:sz w:val="24"/>
        </w:rPr>
        <w:t>under the influence of this product. KEEP THIS PRODUCT AWAY FROM</w:t>
      </w:r>
      <w:r w:rsidRPr="005108E4">
        <w:rPr>
          <w:spacing w:val="-2"/>
          <w:sz w:val="24"/>
        </w:rPr>
        <w:t xml:space="preserve"> </w:t>
      </w:r>
      <w:r w:rsidRPr="005108E4">
        <w:rPr>
          <w:sz w:val="24"/>
        </w:rPr>
        <w:t>CHILDREN.”;</w:t>
      </w:r>
    </w:p>
    <w:p w14:paraId="60044C5F" w14:textId="77777777" w:rsidR="00DA2759" w:rsidRPr="005108E4" w:rsidRDefault="009A7511">
      <w:pPr>
        <w:pStyle w:val="ListParagraph"/>
        <w:numPr>
          <w:ilvl w:val="2"/>
          <w:numId w:val="46"/>
        </w:numPr>
        <w:tabs>
          <w:tab w:val="left" w:pos="2509"/>
        </w:tabs>
        <w:spacing w:before="5" w:line="244" w:lineRule="auto"/>
        <w:ind w:right="118" w:firstLine="0"/>
        <w:rPr>
          <w:sz w:val="24"/>
        </w:rPr>
      </w:pPr>
      <w:r w:rsidRPr="005108E4">
        <w:rPr>
          <w:sz w:val="24"/>
        </w:rPr>
        <w:t>The</w:t>
      </w:r>
      <w:r w:rsidRPr="005108E4">
        <w:rPr>
          <w:spacing w:val="-6"/>
          <w:sz w:val="24"/>
        </w:rPr>
        <w:t xml:space="preserve"> </w:t>
      </w:r>
      <w:r w:rsidRPr="005108E4">
        <w:rPr>
          <w:sz w:val="24"/>
        </w:rPr>
        <w:t>following</w:t>
      </w:r>
      <w:r w:rsidRPr="005108E4">
        <w:rPr>
          <w:spacing w:val="-7"/>
          <w:sz w:val="24"/>
        </w:rPr>
        <w:t xml:space="preserve"> </w:t>
      </w:r>
      <w:r w:rsidRPr="005108E4">
        <w:rPr>
          <w:sz w:val="24"/>
        </w:rPr>
        <w:t>symbol</w:t>
      </w:r>
      <w:r w:rsidRPr="005108E4">
        <w:rPr>
          <w:spacing w:val="-4"/>
          <w:sz w:val="24"/>
        </w:rPr>
        <w:t xml:space="preserve"> </w:t>
      </w:r>
      <w:r w:rsidRPr="005108E4">
        <w:rPr>
          <w:sz w:val="24"/>
        </w:rPr>
        <w:t>or</w:t>
      </w:r>
      <w:r w:rsidRPr="005108E4">
        <w:rPr>
          <w:spacing w:val="-7"/>
          <w:sz w:val="24"/>
        </w:rPr>
        <w:t xml:space="preserve"> </w:t>
      </w:r>
      <w:r w:rsidRPr="005108E4">
        <w:rPr>
          <w:sz w:val="24"/>
        </w:rPr>
        <w:t>easily</w:t>
      </w:r>
      <w:r w:rsidRPr="005108E4">
        <w:rPr>
          <w:spacing w:val="-13"/>
          <w:sz w:val="24"/>
        </w:rPr>
        <w:t xml:space="preserve"> </w:t>
      </w:r>
      <w:r w:rsidRPr="005108E4">
        <w:rPr>
          <w:sz w:val="24"/>
        </w:rPr>
        <w:t>recognizable</w:t>
      </w:r>
      <w:r w:rsidRPr="005108E4">
        <w:rPr>
          <w:spacing w:val="-8"/>
          <w:sz w:val="24"/>
        </w:rPr>
        <w:t xml:space="preserve"> </w:t>
      </w:r>
      <w:r w:rsidRPr="005108E4">
        <w:rPr>
          <w:sz w:val="24"/>
        </w:rPr>
        <w:t>mark</w:t>
      </w:r>
      <w:r w:rsidRPr="005108E4">
        <w:rPr>
          <w:spacing w:val="-6"/>
          <w:sz w:val="24"/>
        </w:rPr>
        <w:t xml:space="preserve"> </w:t>
      </w:r>
      <w:r w:rsidRPr="005108E4">
        <w:rPr>
          <w:sz w:val="24"/>
        </w:rPr>
        <w:t>issued</w:t>
      </w:r>
      <w:r w:rsidRPr="005108E4">
        <w:rPr>
          <w:spacing w:val="-7"/>
          <w:sz w:val="24"/>
        </w:rPr>
        <w:t xml:space="preserve"> </w:t>
      </w:r>
      <w:r w:rsidRPr="005108E4">
        <w:rPr>
          <w:sz w:val="24"/>
        </w:rPr>
        <w:t>by</w:t>
      </w:r>
      <w:r w:rsidRPr="005108E4">
        <w:rPr>
          <w:spacing w:val="-13"/>
          <w:sz w:val="24"/>
        </w:rPr>
        <w:t xml:space="preserve"> </w:t>
      </w:r>
      <w:r w:rsidRPr="005108E4">
        <w:rPr>
          <w:sz w:val="24"/>
        </w:rPr>
        <w:t>the</w:t>
      </w:r>
      <w:r w:rsidRPr="005108E4">
        <w:rPr>
          <w:spacing w:val="-8"/>
          <w:sz w:val="24"/>
        </w:rPr>
        <w:t xml:space="preserve"> </w:t>
      </w:r>
      <w:r w:rsidRPr="005108E4">
        <w:rPr>
          <w:sz w:val="24"/>
        </w:rPr>
        <w:t>Commission</w:t>
      </w:r>
      <w:r w:rsidRPr="005108E4">
        <w:rPr>
          <w:spacing w:val="-6"/>
          <w:sz w:val="24"/>
        </w:rPr>
        <w:t xml:space="preserve"> </w:t>
      </w:r>
      <w:r w:rsidRPr="005108E4">
        <w:rPr>
          <w:sz w:val="24"/>
        </w:rPr>
        <w:t>that indicates the package contains</w:t>
      </w:r>
      <w:r w:rsidRPr="005108E4">
        <w:rPr>
          <w:spacing w:val="-6"/>
          <w:sz w:val="24"/>
        </w:rPr>
        <w:t xml:space="preserve"> </w:t>
      </w:r>
      <w:r w:rsidRPr="005108E4">
        <w:rPr>
          <w:sz w:val="24"/>
        </w:rPr>
        <w:t>Marijuana:</w:t>
      </w:r>
    </w:p>
    <w:p w14:paraId="1FF2B2E1" w14:textId="77777777" w:rsidR="00DA2759" w:rsidRPr="005108E4" w:rsidRDefault="009A7511">
      <w:pPr>
        <w:pStyle w:val="BodyText"/>
        <w:spacing w:before="7"/>
        <w:jc w:val="left"/>
        <w:rPr>
          <w:sz w:val="10"/>
        </w:rPr>
      </w:pPr>
      <w:r w:rsidRPr="005108E4">
        <w:rPr>
          <w:noProof/>
        </w:rPr>
        <w:drawing>
          <wp:anchor distT="0" distB="0" distL="0" distR="0" simplePos="0" relativeHeight="251658241" behindDoc="0" locked="0" layoutInCell="1" allowOverlap="1" wp14:anchorId="721EEA6A" wp14:editId="2713E144">
            <wp:simplePos x="0" y="0"/>
            <wp:positionH relativeFrom="page">
              <wp:posOffset>3028666</wp:posOffset>
            </wp:positionH>
            <wp:positionV relativeFrom="paragraph">
              <wp:posOffset>102447</wp:posOffset>
            </wp:positionV>
            <wp:extent cx="994541" cy="1057465"/>
            <wp:effectExtent l="0" t="0" r="0" b="0"/>
            <wp:wrapTopAndBottom/>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1.jpeg"/>
                    <pic:cNvPicPr/>
                  </pic:nvPicPr>
                  <pic:blipFill>
                    <a:blip r:embed="rId20" cstate="print"/>
                    <a:stretch>
                      <a:fillRect/>
                    </a:stretch>
                  </pic:blipFill>
                  <pic:spPr>
                    <a:xfrm>
                      <a:off x="0" y="0"/>
                      <a:ext cx="994541" cy="1057465"/>
                    </a:xfrm>
                    <a:prstGeom prst="rect">
                      <a:avLst/>
                    </a:prstGeom>
                  </pic:spPr>
                </pic:pic>
              </a:graphicData>
            </a:graphic>
          </wp:anchor>
        </w:drawing>
      </w:r>
    </w:p>
    <w:p w14:paraId="3CC51776" w14:textId="77777777" w:rsidR="00DA2759" w:rsidRPr="005108E4" w:rsidRDefault="00DA2759">
      <w:pPr>
        <w:pStyle w:val="BodyText"/>
        <w:spacing w:before="9"/>
        <w:jc w:val="left"/>
        <w:rPr>
          <w:sz w:val="32"/>
        </w:rPr>
      </w:pPr>
    </w:p>
    <w:p w14:paraId="7021ECC5" w14:textId="77777777" w:rsidR="00DA2759" w:rsidRPr="005108E4" w:rsidRDefault="009A7511">
      <w:pPr>
        <w:pStyle w:val="ListParagraph"/>
        <w:numPr>
          <w:ilvl w:val="2"/>
          <w:numId w:val="46"/>
        </w:numPr>
        <w:tabs>
          <w:tab w:val="left" w:pos="2480"/>
        </w:tabs>
        <w:spacing w:before="1" w:line="244" w:lineRule="auto"/>
        <w:ind w:right="117" w:firstLine="0"/>
        <w:rPr>
          <w:sz w:val="24"/>
        </w:rPr>
      </w:pPr>
      <w:r w:rsidRPr="005108E4">
        <w:rPr>
          <w:sz w:val="24"/>
        </w:rPr>
        <w:t>The</w:t>
      </w:r>
      <w:r w:rsidRPr="005108E4">
        <w:rPr>
          <w:spacing w:val="-18"/>
          <w:sz w:val="24"/>
        </w:rPr>
        <w:t xml:space="preserve"> </w:t>
      </w:r>
      <w:r w:rsidRPr="005108E4">
        <w:rPr>
          <w:sz w:val="24"/>
        </w:rPr>
        <w:t>following</w:t>
      </w:r>
      <w:r w:rsidRPr="005108E4">
        <w:rPr>
          <w:spacing w:val="-18"/>
          <w:sz w:val="24"/>
        </w:rPr>
        <w:t xml:space="preserve"> </w:t>
      </w:r>
      <w:r w:rsidRPr="005108E4">
        <w:rPr>
          <w:sz w:val="24"/>
        </w:rPr>
        <w:t>symbol</w:t>
      </w:r>
      <w:r w:rsidRPr="005108E4">
        <w:rPr>
          <w:spacing w:val="-14"/>
          <w:sz w:val="24"/>
        </w:rPr>
        <w:t xml:space="preserve"> </w:t>
      </w:r>
      <w:r w:rsidRPr="005108E4">
        <w:rPr>
          <w:sz w:val="24"/>
        </w:rPr>
        <w:t>or</w:t>
      </w:r>
      <w:r w:rsidRPr="005108E4">
        <w:rPr>
          <w:spacing w:val="-15"/>
          <w:sz w:val="24"/>
        </w:rPr>
        <w:t xml:space="preserve"> </w:t>
      </w:r>
      <w:r w:rsidRPr="005108E4">
        <w:rPr>
          <w:sz w:val="24"/>
        </w:rPr>
        <w:t>other</w:t>
      </w:r>
      <w:r w:rsidRPr="005108E4">
        <w:rPr>
          <w:spacing w:val="-15"/>
          <w:sz w:val="24"/>
        </w:rPr>
        <w:t xml:space="preserve"> </w:t>
      </w:r>
      <w:r w:rsidRPr="005108E4">
        <w:rPr>
          <w:sz w:val="24"/>
        </w:rPr>
        <w:t>easily</w:t>
      </w:r>
      <w:r w:rsidRPr="005108E4">
        <w:rPr>
          <w:spacing w:val="-20"/>
          <w:sz w:val="24"/>
        </w:rPr>
        <w:t xml:space="preserve"> </w:t>
      </w:r>
      <w:r w:rsidRPr="005108E4">
        <w:rPr>
          <w:sz w:val="24"/>
        </w:rPr>
        <w:t>recognizable</w:t>
      </w:r>
      <w:r w:rsidRPr="005108E4">
        <w:rPr>
          <w:spacing w:val="-18"/>
          <w:sz w:val="24"/>
        </w:rPr>
        <w:t xml:space="preserve"> </w:t>
      </w:r>
      <w:r w:rsidRPr="005108E4">
        <w:rPr>
          <w:sz w:val="24"/>
        </w:rPr>
        <w:t>mark</w:t>
      </w:r>
      <w:r w:rsidRPr="005108E4">
        <w:rPr>
          <w:spacing w:val="-16"/>
          <w:sz w:val="24"/>
        </w:rPr>
        <w:t xml:space="preserve"> </w:t>
      </w:r>
      <w:r w:rsidRPr="005108E4">
        <w:rPr>
          <w:sz w:val="24"/>
        </w:rPr>
        <w:t>issued</w:t>
      </w:r>
      <w:r w:rsidRPr="005108E4">
        <w:rPr>
          <w:spacing w:val="-17"/>
          <w:sz w:val="24"/>
        </w:rPr>
        <w:t xml:space="preserve"> </w:t>
      </w:r>
      <w:r w:rsidRPr="005108E4">
        <w:rPr>
          <w:sz w:val="24"/>
        </w:rPr>
        <w:t>by</w:t>
      </w:r>
      <w:r w:rsidRPr="005108E4">
        <w:rPr>
          <w:spacing w:val="-23"/>
          <w:sz w:val="24"/>
        </w:rPr>
        <w:t xml:space="preserve"> </w:t>
      </w:r>
      <w:r w:rsidRPr="005108E4">
        <w:rPr>
          <w:sz w:val="24"/>
        </w:rPr>
        <w:t>the</w:t>
      </w:r>
      <w:r w:rsidRPr="005108E4">
        <w:rPr>
          <w:spacing w:val="-17"/>
          <w:sz w:val="24"/>
        </w:rPr>
        <w:t xml:space="preserve"> </w:t>
      </w:r>
      <w:r w:rsidRPr="005108E4">
        <w:rPr>
          <w:sz w:val="24"/>
        </w:rPr>
        <w:t>Commission that indicates that the product is harmful to</w:t>
      </w:r>
      <w:r w:rsidRPr="005108E4">
        <w:rPr>
          <w:spacing w:val="-8"/>
          <w:sz w:val="24"/>
        </w:rPr>
        <w:t xml:space="preserve"> </w:t>
      </w:r>
      <w:r w:rsidRPr="005108E4">
        <w:rPr>
          <w:sz w:val="24"/>
        </w:rPr>
        <w:t>children:</w:t>
      </w:r>
    </w:p>
    <w:p w14:paraId="608538C7" w14:textId="77777777" w:rsidR="00DA2759" w:rsidRPr="005108E4" w:rsidRDefault="00DA2759">
      <w:pPr>
        <w:pStyle w:val="BodyText"/>
        <w:jc w:val="left"/>
        <w:rPr>
          <w:sz w:val="20"/>
        </w:rPr>
      </w:pPr>
    </w:p>
    <w:p w14:paraId="71E003D4" w14:textId="77777777" w:rsidR="00DA2759" w:rsidRPr="005108E4" w:rsidRDefault="009A7511">
      <w:pPr>
        <w:pStyle w:val="BodyText"/>
        <w:spacing w:before="1"/>
        <w:jc w:val="left"/>
        <w:rPr>
          <w:sz w:val="19"/>
        </w:rPr>
      </w:pPr>
      <w:r w:rsidRPr="005108E4">
        <w:rPr>
          <w:noProof/>
        </w:rPr>
        <w:drawing>
          <wp:anchor distT="0" distB="0" distL="0" distR="0" simplePos="0" relativeHeight="251658242" behindDoc="0" locked="0" layoutInCell="1" allowOverlap="1" wp14:anchorId="40B5B1D0" wp14:editId="157356AD">
            <wp:simplePos x="0" y="0"/>
            <wp:positionH relativeFrom="page">
              <wp:posOffset>2925721</wp:posOffset>
            </wp:positionH>
            <wp:positionV relativeFrom="paragraph">
              <wp:posOffset>164412</wp:posOffset>
            </wp:positionV>
            <wp:extent cx="1082645" cy="1074515"/>
            <wp:effectExtent l="0" t="0" r="0" b="0"/>
            <wp:wrapTopAndBottom/>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2.jpeg"/>
                    <pic:cNvPicPr/>
                  </pic:nvPicPr>
                  <pic:blipFill>
                    <a:blip r:embed="rId21" cstate="print"/>
                    <a:stretch>
                      <a:fillRect/>
                    </a:stretch>
                  </pic:blipFill>
                  <pic:spPr>
                    <a:xfrm>
                      <a:off x="0" y="0"/>
                      <a:ext cx="1082645" cy="1074515"/>
                    </a:xfrm>
                    <a:prstGeom prst="rect">
                      <a:avLst/>
                    </a:prstGeom>
                  </pic:spPr>
                </pic:pic>
              </a:graphicData>
            </a:graphic>
          </wp:anchor>
        </w:drawing>
      </w:r>
    </w:p>
    <w:p w14:paraId="4C0AC2CD" w14:textId="77777777" w:rsidR="00E97291" w:rsidRPr="005108E4" w:rsidRDefault="00E97291" w:rsidP="00E97291">
      <w:pPr>
        <w:rPr>
          <w:sz w:val="19"/>
        </w:rPr>
      </w:pPr>
    </w:p>
    <w:p w14:paraId="05A25F33" w14:textId="77777777" w:rsidR="00DA2759" w:rsidRPr="005108E4" w:rsidRDefault="00DA2759">
      <w:pPr>
        <w:pStyle w:val="BodyText"/>
        <w:spacing w:before="10"/>
        <w:jc w:val="left"/>
        <w:rPr>
          <w:sz w:val="19"/>
        </w:rPr>
      </w:pPr>
    </w:p>
    <w:p w14:paraId="22E45543" w14:textId="77777777" w:rsidR="00DA2759" w:rsidRPr="005108E4" w:rsidRDefault="00DA2759">
      <w:pPr>
        <w:pStyle w:val="BodyText"/>
        <w:spacing w:before="7"/>
        <w:jc w:val="left"/>
      </w:pPr>
    </w:p>
    <w:p w14:paraId="2CA7BDB0" w14:textId="77777777" w:rsidR="00DA2759" w:rsidRPr="005108E4" w:rsidRDefault="009A7511">
      <w:pPr>
        <w:pStyle w:val="ListParagraph"/>
        <w:numPr>
          <w:ilvl w:val="2"/>
          <w:numId w:val="46"/>
        </w:numPr>
        <w:tabs>
          <w:tab w:val="left" w:pos="2511"/>
        </w:tabs>
        <w:spacing w:line="242" w:lineRule="auto"/>
        <w:ind w:right="117" w:firstLine="0"/>
        <w:rPr>
          <w:sz w:val="24"/>
        </w:rPr>
      </w:pPr>
      <w:r w:rsidRPr="005108E4">
        <w:rPr>
          <w:sz w:val="24"/>
        </w:rPr>
        <w:t>935</w:t>
      </w:r>
      <w:r w:rsidRPr="005108E4">
        <w:rPr>
          <w:spacing w:val="-7"/>
          <w:sz w:val="24"/>
        </w:rPr>
        <w:t xml:space="preserve"> </w:t>
      </w:r>
      <w:r w:rsidRPr="005108E4">
        <w:rPr>
          <w:sz w:val="24"/>
        </w:rPr>
        <w:t>CMR</w:t>
      </w:r>
      <w:r w:rsidRPr="005108E4">
        <w:rPr>
          <w:spacing w:val="-5"/>
          <w:sz w:val="24"/>
        </w:rPr>
        <w:t xml:space="preserve"> </w:t>
      </w:r>
      <w:r w:rsidRPr="005108E4">
        <w:rPr>
          <w:sz w:val="24"/>
        </w:rPr>
        <w:t>501.105(5)(b)</w:t>
      </w:r>
      <w:r w:rsidRPr="005108E4">
        <w:rPr>
          <w:spacing w:val="-8"/>
          <w:sz w:val="24"/>
        </w:rPr>
        <w:t xml:space="preserve"> </w:t>
      </w:r>
      <w:r w:rsidRPr="005108E4">
        <w:rPr>
          <w:sz w:val="24"/>
        </w:rPr>
        <w:t>shall</w:t>
      </w:r>
      <w:r w:rsidRPr="005108E4">
        <w:rPr>
          <w:spacing w:val="-5"/>
          <w:sz w:val="24"/>
        </w:rPr>
        <w:t xml:space="preserve"> </w:t>
      </w:r>
      <w:r w:rsidRPr="005108E4">
        <w:rPr>
          <w:sz w:val="24"/>
        </w:rPr>
        <w:t>apply</w:t>
      </w:r>
      <w:r w:rsidRPr="005108E4">
        <w:rPr>
          <w:spacing w:val="-13"/>
          <w:sz w:val="24"/>
        </w:rPr>
        <w:t xml:space="preserve"> </w:t>
      </w:r>
      <w:r w:rsidRPr="005108E4">
        <w:rPr>
          <w:sz w:val="24"/>
        </w:rPr>
        <w:t>to</w:t>
      </w:r>
      <w:r w:rsidRPr="005108E4">
        <w:rPr>
          <w:spacing w:val="-7"/>
          <w:sz w:val="24"/>
        </w:rPr>
        <w:t xml:space="preserve"> </w:t>
      </w:r>
      <w:r w:rsidRPr="005108E4">
        <w:rPr>
          <w:sz w:val="24"/>
        </w:rPr>
        <w:t>Edibles</w:t>
      </w:r>
      <w:r w:rsidRPr="005108E4">
        <w:rPr>
          <w:spacing w:val="-6"/>
          <w:sz w:val="24"/>
        </w:rPr>
        <w:t xml:space="preserve"> </w:t>
      </w:r>
      <w:r w:rsidRPr="005108E4">
        <w:rPr>
          <w:sz w:val="24"/>
        </w:rPr>
        <w:t>produced</w:t>
      </w:r>
      <w:r w:rsidRPr="005108E4">
        <w:rPr>
          <w:spacing w:val="-6"/>
          <w:sz w:val="24"/>
        </w:rPr>
        <w:t xml:space="preserve"> </w:t>
      </w:r>
      <w:r w:rsidRPr="005108E4">
        <w:rPr>
          <w:sz w:val="24"/>
        </w:rPr>
        <w:t>by</w:t>
      </w:r>
      <w:r w:rsidRPr="005108E4">
        <w:rPr>
          <w:spacing w:val="-13"/>
          <w:sz w:val="24"/>
        </w:rPr>
        <w:t xml:space="preserve"> </w:t>
      </w:r>
      <w:r w:rsidRPr="005108E4">
        <w:rPr>
          <w:sz w:val="24"/>
        </w:rPr>
        <w:t>an</w:t>
      </w:r>
      <w:r w:rsidRPr="005108E4">
        <w:rPr>
          <w:spacing w:val="-7"/>
          <w:sz w:val="24"/>
        </w:rPr>
        <w:t xml:space="preserve"> </w:t>
      </w:r>
      <w:r w:rsidRPr="005108E4">
        <w:rPr>
          <w:sz w:val="24"/>
        </w:rPr>
        <w:t>MTC</w:t>
      </w:r>
      <w:r w:rsidRPr="005108E4">
        <w:rPr>
          <w:spacing w:val="-5"/>
          <w:sz w:val="24"/>
        </w:rPr>
        <w:t xml:space="preserve"> </w:t>
      </w:r>
      <w:r w:rsidRPr="005108E4">
        <w:rPr>
          <w:sz w:val="24"/>
        </w:rPr>
        <w:t>for</w:t>
      </w:r>
      <w:r w:rsidRPr="005108E4">
        <w:rPr>
          <w:spacing w:val="-8"/>
          <w:sz w:val="24"/>
        </w:rPr>
        <w:t xml:space="preserve"> </w:t>
      </w:r>
      <w:r w:rsidRPr="005108E4">
        <w:rPr>
          <w:sz w:val="24"/>
        </w:rPr>
        <w:t>transport to</w:t>
      </w:r>
      <w:r w:rsidRPr="005108E4">
        <w:rPr>
          <w:spacing w:val="-17"/>
          <w:sz w:val="24"/>
        </w:rPr>
        <w:t xml:space="preserve"> </w:t>
      </w:r>
      <w:r w:rsidRPr="005108E4">
        <w:rPr>
          <w:sz w:val="24"/>
        </w:rPr>
        <w:t>another</w:t>
      </w:r>
      <w:r w:rsidRPr="005108E4">
        <w:rPr>
          <w:spacing w:val="-14"/>
          <w:sz w:val="24"/>
        </w:rPr>
        <w:t xml:space="preserve"> </w:t>
      </w:r>
      <w:r w:rsidRPr="005108E4">
        <w:rPr>
          <w:sz w:val="24"/>
        </w:rPr>
        <w:t>Licensee</w:t>
      </w:r>
      <w:r w:rsidRPr="005108E4">
        <w:rPr>
          <w:spacing w:val="-14"/>
          <w:sz w:val="24"/>
        </w:rPr>
        <w:t xml:space="preserve"> </w:t>
      </w:r>
      <w:r w:rsidRPr="005108E4">
        <w:rPr>
          <w:sz w:val="24"/>
        </w:rPr>
        <w:t>in</w:t>
      </w:r>
      <w:r w:rsidRPr="005108E4">
        <w:rPr>
          <w:spacing w:val="-16"/>
          <w:sz w:val="24"/>
        </w:rPr>
        <w:t xml:space="preserve"> </w:t>
      </w:r>
      <w:r w:rsidRPr="005108E4">
        <w:rPr>
          <w:sz w:val="24"/>
        </w:rPr>
        <w:t>compliance</w:t>
      </w:r>
      <w:r w:rsidRPr="005108E4">
        <w:rPr>
          <w:spacing w:val="-17"/>
          <w:sz w:val="24"/>
        </w:rPr>
        <w:t xml:space="preserve"> </w:t>
      </w:r>
      <w:r w:rsidRPr="005108E4">
        <w:rPr>
          <w:sz w:val="24"/>
        </w:rPr>
        <w:t>with</w:t>
      </w:r>
      <w:r w:rsidRPr="005108E4">
        <w:rPr>
          <w:spacing w:val="-16"/>
          <w:sz w:val="24"/>
        </w:rPr>
        <w:t xml:space="preserve"> </w:t>
      </w:r>
      <w:r w:rsidRPr="005108E4">
        <w:rPr>
          <w:sz w:val="24"/>
        </w:rPr>
        <w:t>935</w:t>
      </w:r>
      <w:r w:rsidRPr="005108E4">
        <w:rPr>
          <w:spacing w:val="-16"/>
          <w:sz w:val="24"/>
        </w:rPr>
        <w:t xml:space="preserve"> </w:t>
      </w:r>
      <w:r w:rsidRPr="005108E4">
        <w:rPr>
          <w:sz w:val="24"/>
        </w:rPr>
        <w:t>CMR</w:t>
      </w:r>
      <w:r w:rsidRPr="005108E4">
        <w:rPr>
          <w:spacing w:val="-15"/>
          <w:sz w:val="24"/>
        </w:rPr>
        <w:t xml:space="preserve"> </w:t>
      </w:r>
      <w:r w:rsidRPr="005108E4">
        <w:rPr>
          <w:sz w:val="24"/>
        </w:rPr>
        <w:t>501.105(8)</w:t>
      </w:r>
      <w:r w:rsidRPr="005108E4">
        <w:rPr>
          <w:spacing w:val="-17"/>
          <w:sz w:val="24"/>
        </w:rPr>
        <w:t xml:space="preserve"> </w:t>
      </w:r>
      <w:r w:rsidRPr="005108E4">
        <w:rPr>
          <w:sz w:val="24"/>
        </w:rPr>
        <w:t>and</w:t>
      </w:r>
      <w:r w:rsidRPr="005108E4">
        <w:rPr>
          <w:spacing w:val="-16"/>
          <w:sz w:val="24"/>
        </w:rPr>
        <w:t xml:space="preserve"> </w:t>
      </w:r>
      <w:r w:rsidRPr="005108E4">
        <w:rPr>
          <w:sz w:val="24"/>
        </w:rPr>
        <w:t>shall</w:t>
      </w:r>
      <w:r w:rsidRPr="005108E4">
        <w:rPr>
          <w:spacing w:val="-15"/>
          <w:sz w:val="24"/>
        </w:rPr>
        <w:t xml:space="preserve"> </w:t>
      </w:r>
      <w:r w:rsidRPr="005108E4">
        <w:rPr>
          <w:sz w:val="24"/>
        </w:rPr>
        <w:t>be</w:t>
      </w:r>
      <w:r w:rsidRPr="005108E4">
        <w:rPr>
          <w:spacing w:val="-17"/>
          <w:sz w:val="24"/>
        </w:rPr>
        <w:t xml:space="preserve"> </w:t>
      </w:r>
      <w:r w:rsidRPr="005108E4">
        <w:rPr>
          <w:sz w:val="24"/>
        </w:rPr>
        <w:t>in</w:t>
      </w:r>
      <w:r w:rsidRPr="005108E4">
        <w:rPr>
          <w:spacing w:val="-16"/>
          <w:sz w:val="24"/>
        </w:rPr>
        <w:t xml:space="preserve"> </w:t>
      </w:r>
      <w:r w:rsidRPr="005108E4">
        <w:rPr>
          <w:sz w:val="24"/>
        </w:rPr>
        <w:t>addition</w:t>
      </w:r>
      <w:r w:rsidRPr="005108E4">
        <w:rPr>
          <w:spacing w:val="-16"/>
          <w:sz w:val="24"/>
        </w:rPr>
        <w:t xml:space="preserve"> </w:t>
      </w:r>
      <w:r w:rsidRPr="005108E4">
        <w:rPr>
          <w:sz w:val="24"/>
        </w:rPr>
        <w:t>to any regulation regarding the appearance of Edibles under 935 CMR</w:t>
      </w:r>
      <w:r w:rsidRPr="005108E4">
        <w:rPr>
          <w:spacing w:val="-40"/>
          <w:sz w:val="24"/>
        </w:rPr>
        <w:t xml:space="preserve"> </w:t>
      </w:r>
      <w:r w:rsidRPr="005108E4">
        <w:rPr>
          <w:sz w:val="24"/>
        </w:rPr>
        <w:t>501.150.</w:t>
      </w:r>
    </w:p>
    <w:p w14:paraId="3A24D451" w14:textId="77777777" w:rsidR="00DA2759" w:rsidRPr="005108E4" w:rsidRDefault="009A7511">
      <w:pPr>
        <w:pStyle w:val="ListParagraph"/>
        <w:numPr>
          <w:ilvl w:val="1"/>
          <w:numId w:val="46"/>
        </w:numPr>
        <w:tabs>
          <w:tab w:val="left" w:pos="2127"/>
        </w:tabs>
        <w:spacing w:before="6" w:line="235" w:lineRule="auto"/>
        <w:ind w:left="1675" w:right="116" w:firstLine="0"/>
        <w:rPr>
          <w:sz w:val="24"/>
        </w:rPr>
      </w:pPr>
      <w:r w:rsidRPr="005108E4">
        <w:rPr>
          <w:sz w:val="24"/>
          <w:u w:val="single"/>
        </w:rPr>
        <w:t>Labeling of Marijuana Concentrates and Extracts</w:t>
      </w:r>
      <w:r w:rsidRPr="005108E4">
        <w:rPr>
          <w:sz w:val="24"/>
        </w:rPr>
        <w:t xml:space="preserve">. Prior to Marijuana concentrates or extracts being sold or Transferred, the MTC shall place a legible, firmly Affixed label on which the wording is no less than </w:t>
      </w:r>
      <w:r w:rsidRPr="005108E4">
        <w:rPr>
          <w:position w:val="10"/>
          <w:sz w:val="14"/>
        </w:rPr>
        <w:t>1</w:t>
      </w:r>
      <w:r w:rsidRPr="005108E4">
        <w:rPr>
          <w:sz w:val="24"/>
        </w:rPr>
        <w:t>/</w:t>
      </w:r>
      <w:r w:rsidRPr="005108E4">
        <w:rPr>
          <w:position w:val="-4"/>
          <w:sz w:val="14"/>
        </w:rPr>
        <w:t xml:space="preserve">16 </w:t>
      </w:r>
      <w:r w:rsidRPr="005108E4">
        <w:rPr>
          <w:sz w:val="24"/>
        </w:rPr>
        <w:t>of an inch in size on each Marijuana concentrate container that it prepares for retail sale or wholesale. The Affixed label shall contain at a minimum</w:t>
      </w:r>
      <w:r w:rsidRPr="005108E4">
        <w:rPr>
          <w:spacing w:val="-3"/>
          <w:sz w:val="24"/>
        </w:rPr>
        <w:t xml:space="preserve"> </w:t>
      </w:r>
      <w:r w:rsidRPr="005108E4">
        <w:rPr>
          <w:sz w:val="24"/>
        </w:rPr>
        <w:t>the</w:t>
      </w:r>
      <w:r w:rsidRPr="005108E4">
        <w:rPr>
          <w:spacing w:val="-5"/>
          <w:sz w:val="24"/>
        </w:rPr>
        <w:t xml:space="preserve"> </w:t>
      </w:r>
      <w:r w:rsidRPr="005108E4">
        <w:rPr>
          <w:sz w:val="24"/>
        </w:rPr>
        <w:t>following</w:t>
      </w:r>
      <w:r w:rsidRPr="005108E4">
        <w:rPr>
          <w:spacing w:val="-5"/>
          <w:sz w:val="24"/>
        </w:rPr>
        <w:t xml:space="preserve"> </w:t>
      </w:r>
      <w:r w:rsidRPr="005108E4">
        <w:rPr>
          <w:sz w:val="24"/>
        </w:rPr>
        <w:t>information,</w:t>
      </w:r>
      <w:r w:rsidRPr="005108E4">
        <w:rPr>
          <w:spacing w:val="-4"/>
          <w:sz w:val="24"/>
        </w:rPr>
        <w:t xml:space="preserve"> </w:t>
      </w:r>
      <w:r w:rsidRPr="005108E4">
        <w:rPr>
          <w:sz w:val="24"/>
        </w:rPr>
        <w:t>but</w:t>
      </w:r>
      <w:r w:rsidRPr="005108E4">
        <w:rPr>
          <w:spacing w:val="-3"/>
          <w:sz w:val="24"/>
        </w:rPr>
        <w:t xml:space="preserve"> </w:t>
      </w:r>
      <w:r w:rsidRPr="005108E4">
        <w:rPr>
          <w:sz w:val="24"/>
        </w:rPr>
        <w:t>may</w:t>
      </w:r>
      <w:r w:rsidRPr="005108E4">
        <w:rPr>
          <w:spacing w:val="-10"/>
          <w:sz w:val="24"/>
        </w:rPr>
        <w:t xml:space="preserve"> </w:t>
      </w:r>
      <w:r w:rsidRPr="005108E4">
        <w:rPr>
          <w:sz w:val="24"/>
        </w:rPr>
        <w:t>not</w:t>
      </w:r>
      <w:r w:rsidRPr="005108E4">
        <w:rPr>
          <w:spacing w:val="-3"/>
          <w:sz w:val="24"/>
        </w:rPr>
        <w:t xml:space="preserve"> </w:t>
      </w:r>
      <w:r w:rsidRPr="005108E4">
        <w:rPr>
          <w:sz w:val="24"/>
        </w:rPr>
        <w:t>include</w:t>
      </w:r>
      <w:r w:rsidRPr="005108E4">
        <w:rPr>
          <w:spacing w:val="-4"/>
          <w:sz w:val="24"/>
        </w:rPr>
        <w:t xml:space="preserve"> </w:t>
      </w:r>
      <w:r w:rsidRPr="005108E4">
        <w:rPr>
          <w:sz w:val="24"/>
        </w:rPr>
        <w:t>a</w:t>
      </w:r>
      <w:r w:rsidRPr="005108E4">
        <w:rPr>
          <w:spacing w:val="-5"/>
          <w:sz w:val="24"/>
        </w:rPr>
        <w:t xml:space="preserve"> </w:t>
      </w:r>
      <w:r w:rsidRPr="005108E4">
        <w:rPr>
          <w:sz w:val="24"/>
        </w:rPr>
        <w:t>Qualifying</w:t>
      </w:r>
      <w:r w:rsidRPr="005108E4">
        <w:rPr>
          <w:spacing w:val="-5"/>
          <w:sz w:val="24"/>
        </w:rPr>
        <w:t xml:space="preserve"> </w:t>
      </w:r>
      <w:r w:rsidRPr="005108E4">
        <w:rPr>
          <w:sz w:val="24"/>
        </w:rPr>
        <w:t>Patient's</w:t>
      </w:r>
      <w:r w:rsidRPr="005108E4">
        <w:rPr>
          <w:spacing w:val="-3"/>
          <w:sz w:val="24"/>
        </w:rPr>
        <w:t xml:space="preserve"> </w:t>
      </w:r>
      <w:r w:rsidRPr="005108E4">
        <w:rPr>
          <w:sz w:val="24"/>
        </w:rPr>
        <w:t>name:</w:t>
      </w:r>
    </w:p>
    <w:p w14:paraId="31F1F6ED" w14:textId="77777777" w:rsidR="00DA2759" w:rsidRPr="005108E4" w:rsidRDefault="009A7511">
      <w:pPr>
        <w:pStyle w:val="ListParagraph"/>
        <w:numPr>
          <w:ilvl w:val="2"/>
          <w:numId w:val="46"/>
        </w:numPr>
        <w:tabs>
          <w:tab w:val="left" w:pos="2482"/>
        </w:tabs>
        <w:spacing w:before="8" w:line="242" w:lineRule="auto"/>
        <w:ind w:right="118" w:firstLine="0"/>
        <w:rPr>
          <w:sz w:val="24"/>
        </w:rPr>
      </w:pPr>
      <w:r w:rsidRPr="005108E4">
        <w:rPr>
          <w:sz w:val="24"/>
        </w:rPr>
        <w:t>The name and registration number of the Marijuana Product Manufacturer that produced the Marijuana Product, together with the Marijuana Product Manufacturer's business telephone number and e-mail</w:t>
      </w:r>
      <w:r w:rsidRPr="005108E4">
        <w:rPr>
          <w:spacing w:val="-7"/>
          <w:sz w:val="24"/>
        </w:rPr>
        <w:t xml:space="preserve"> </w:t>
      </w:r>
      <w:r w:rsidRPr="005108E4">
        <w:rPr>
          <w:sz w:val="24"/>
        </w:rPr>
        <w:t>address;</w:t>
      </w:r>
    </w:p>
    <w:p w14:paraId="2A9AB139" w14:textId="77777777" w:rsidR="00DA2759" w:rsidRPr="005108E4" w:rsidRDefault="009A7511">
      <w:pPr>
        <w:pStyle w:val="ListParagraph"/>
        <w:numPr>
          <w:ilvl w:val="2"/>
          <w:numId w:val="46"/>
        </w:numPr>
        <w:tabs>
          <w:tab w:val="left" w:pos="2396"/>
        </w:tabs>
        <w:spacing w:before="1"/>
        <w:ind w:left="2395" w:hanging="361"/>
        <w:rPr>
          <w:sz w:val="24"/>
        </w:rPr>
      </w:pPr>
      <w:r w:rsidRPr="005108E4">
        <w:rPr>
          <w:sz w:val="24"/>
        </w:rPr>
        <w:t>The name of the Marijuana</w:t>
      </w:r>
      <w:r w:rsidRPr="005108E4">
        <w:rPr>
          <w:spacing w:val="-11"/>
          <w:sz w:val="24"/>
        </w:rPr>
        <w:t xml:space="preserve"> </w:t>
      </w:r>
      <w:r w:rsidRPr="005108E4">
        <w:rPr>
          <w:sz w:val="24"/>
        </w:rPr>
        <w:t>Product;</w:t>
      </w:r>
    </w:p>
    <w:p w14:paraId="0B8DAA5B" w14:textId="77777777" w:rsidR="00DA2759" w:rsidRPr="005108E4" w:rsidRDefault="009A7511">
      <w:pPr>
        <w:pStyle w:val="ListParagraph"/>
        <w:numPr>
          <w:ilvl w:val="2"/>
          <w:numId w:val="46"/>
        </w:numPr>
        <w:tabs>
          <w:tab w:val="left" w:pos="2396"/>
        </w:tabs>
        <w:spacing w:before="5"/>
        <w:ind w:left="2395" w:hanging="361"/>
        <w:rPr>
          <w:sz w:val="24"/>
        </w:rPr>
      </w:pPr>
      <w:r w:rsidRPr="005108E4">
        <w:rPr>
          <w:sz w:val="24"/>
        </w:rPr>
        <w:t>Product identity, including the word "concentrate" or "extract", as</w:t>
      </w:r>
      <w:r w:rsidRPr="005108E4">
        <w:rPr>
          <w:spacing w:val="-38"/>
          <w:sz w:val="24"/>
        </w:rPr>
        <w:t xml:space="preserve"> </w:t>
      </w:r>
      <w:r w:rsidRPr="005108E4">
        <w:rPr>
          <w:sz w:val="24"/>
        </w:rPr>
        <w:t>applicable;</w:t>
      </w:r>
    </w:p>
    <w:p w14:paraId="54CD25F2" w14:textId="77777777" w:rsidR="00DA2759" w:rsidRPr="005108E4" w:rsidRDefault="009A7511">
      <w:pPr>
        <w:pStyle w:val="ListParagraph"/>
        <w:numPr>
          <w:ilvl w:val="2"/>
          <w:numId w:val="46"/>
        </w:numPr>
        <w:tabs>
          <w:tab w:val="left" w:pos="2345"/>
        </w:tabs>
        <w:spacing w:before="2" w:line="244" w:lineRule="auto"/>
        <w:ind w:right="117" w:firstLine="0"/>
        <w:rPr>
          <w:sz w:val="24"/>
        </w:rPr>
      </w:pPr>
      <w:r w:rsidRPr="005108E4">
        <w:rPr>
          <w:sz w:val="24"/>
        </w:rPr>
        <w:t>Total</w:t>
      </w:r>
      <w:r w:rsidRPr="005108E4">
        <w:rPr>
          <w:spacing w:val="-20"/>
          <w:sz w:val="24"/>
        </w:rPr>
        <w:t xml:space="preserve"> </w:t>
      </w:r>
      <w:r w:rsidRPr="005108E4">
        <w:rPr>
          <w:sz w:val="24"/>
        </w:rPr>
        <w:t>net</w:t>
      </w:r>
      <w:r w:rsidRPr="005108E4">
        <w:rPr>
          <w:spacing w:val="-20"/>
          <w:sz w:val="24"/>
        </w:rPr>
        <w:t xml:space="preserve"> </w:t>
      </w:r>
      <w:r w:rsidRPr="005108E4">
        <w:rPr>
          <w:sz w:val="24"/>
        </w:rPr>
        <w:t>weight</w:t>
      </w:r>
      <w:r w:rsidRPr="005108E4">
        <w:rPr>
          <w:spacing w:val="-17"/>
          <w:sz w:val="24"/>
        </w:rPr>
        <w:t xml:space="preserve"> </w:t>
      </w:r>
      <w:r w:rsidRPr="005108E4">
        <w:rPr>
          <w:sz w:val="24"/>
        </w:rPr>
        <w:t>or</w:t>
      </w:r>
      <w:r w:rsidRPr="005108E4">
        <w:rPr>
          <w:spacing w:val="-19"/>
          <w:sz w:val="24"/>
        </w:rPr>
        <w:t xml:space="preserve"> </w:t>
      </w:r>
      <w:r w:rsidRPr="005108E4">
        <w:rPr>
          <w:sz w:val="24"/>
        </w:rPr>
        <w:t>volume</w:t>
      </w:r>
      <w:r w:rsidRPr="005108E4">
        <w:rPr>
          <w:spacing w:val="-19"/>
          <w:sz w:val="24"/>
        </w:rPr>
        <w:t xml:space="preserve"> </w:t>
      </w:r>
      <w:r w:rsidRPr="005108E4">
        <w:rPr>
          <w:sz w:val="24"/>
        </w:rPr>
        <w:t>expressed</w:t>
      </w:r>
      <w:r w:rsidRPr="005108E4">
        <w:rPr>
          <w:spacing w:val="-18"/>
          <w:sz w:val="24"/>
        </w:rPr>
        <w:t xml:space="preserve"> </w:t>
      </w:r>
      <w:r w:rsidRPr="005108E4">
        <w:rPr>
          <w:sz w:val="24"/>
        </w:rPr>
        <w:t>in</w:t>
      </w:r>
      <w:r w:rsidRPr="005108E4">
        <w:rPr>
          <w:spacing w:val="-17"/>
          <w:sz w:val="24"/>
        </w:rPr>
        <w:t xml:space="preserve"> </w:t>
      </w:r>
      <w:r w:rsidRPr="005108E4">
        <w:rPr>
          <w:sz w:val="24"/>
        </w:rPr>
        <w:t>U.S.</w:t>
      </w:r>
      <w:r w:rsidRPr="005108E4">
        <w:rPr>
          <w:spacing w:val="-18"/>
          <w:sz w:val="24"/>
        </w:rPr>
        <w:t xml:space="preserve"> </w:t>
      </w:r>
      <w:r w:rsidRPr="005108E4">
        <w:rPr>
          <w:sz w:val="24"/>
        </w:rPr>
        <w:t>customary</w:t>
      </w:r>
      <w:r w:rsidRPr="005108E4">
        <w:rPr>
          <w:spacing w:val="-25"/>
          <w:sz w:val="24"/>
        </w:rPr>
        <w:t xml:space="preserve"> </w:t>
      </w:r>
      <w:r w:rsidRPr="005108E4">
        <w:rPr>
          <w:sz w:val="24"/>
        </w:rPr>
        <w:t>units</w:t>
      </w:r>
      <w:r w:rsidRPr="005108E4">
        <w:rPr>
          <w:spacing w:val="-18"/>
          <w:sz w:val="24"/>
        </w:rPr>
        <w:t xml:space="preserve"> </w:t>
      </w:r>
      <w:r w:rsidRPr="005108E4">
        <w:rPr>
          <w:sz w:val="24"/>
        </w:rPr>
        <w:t>and</w:t>
      </w:r>
      <w:r w:rsidRPr="005108E4">
        <w:rPr>
          <w:spacing w:val="-19"/>
          <w:sz w:val="24"/>
        </w:rPr>
        <w:t xml:space="preserve"> </w:t>
      </w:r>
      <w:r w:rsidRPr="005108E4">
        <w:rPr>
          <w:sz w:val="24"/>
        </w:rPr>
        <w:t>metric</w:t>
      </w:r>
      <w:r w:rsidRPr="005108E4">
        <w:rPr>
          <w:spacing w:val="-21"/>
          <w:sz w:val="24"/>
        </w:rPr>
        <w:t xml:space="preserve"> </w:t>
      </w:r>
      <w:r w:rsidRPr="005108E4">
        <w:rPr>
          <w:sz w:val="24"/>
        </w:rPr>
        <w:t>units,</w:t>
      </w:r>
      <w:r w:rsidRPr="005108E4">
        <w:rPr>
          <w:spacing w:val="-20"/>
          <w:sz w:val="24"/>
        </w:rPr>
        <w:t xml:space="preserve"> </w:t>
      </w:r>
      <w:r w:rsidRPr="005108E4">
        <w:rPr>
          <w:sz w:val="24"/>
        </w:rPr>
        <w:t>listed in that order, of a Marijuana</w:t>
      </w:r>
      <w:r w:rsidRPr="005108E4">
        <w:rPr>
          <w:spacing w:val="-9"/>
          <w:sz w:val="24"/>
        </w:rPr>
        <w:t xml:space="preserve"> </w:t>
      </w:r>
      <w:r w:rsidRPr="005108E4">
        <w:rPr>
          <w:sz w:val="24"/>
        </w:rPr>
        <w:t>Product;</w:t>
      </w:r>
    </w:p>
    <w:p w14:paraId="5D359A4A" w14:textId="77777777" w:rsidR="00DA2759" w:rsidRPr="005108E4" w:rsidRDefault="009A7511">
      <w:pPr>
        <w:pStyle w:val="ListParagraph"/>
        <w:numPr>
          <w:ilvl w:val="2"/>
          <w:numId w:val="46"/>
        </w:numPr>
        <w:tabs>
          <w:tab w:val="left" w:pos="2338"/>
        </w:tabs>
        <w:spacing w:line="244" w:lineRule="auto"/>
        <w:ind w:right="118" w:firstLine="0"/>
        <w:rPr>
          <w:sz w:val="24"/>
        </w:rPr>
      </w:pPr>
      <w:r w:rsidRPr="005108E4">
        <w:rPr>
          <w:spacing w:val="-3"/>
          <w:sz w:val="24"/>
        </w:rPr>
        <w:t>If</w:t>
      </w:r>
      <w:r w:rsidRPr="005108E4">
        <w:rPr>
          <w:spacing w:val="-24"/>
          <w:sz w:val="24"/>
        </w:rPr>
        <w:t xml:space="preserve"> </w:t>
      </w:r>
      <w:r w:rsidRPr="005108E4">
        <w:rPr>
          <w:sz w:val="24"/>
        </w:rPr>
        <w:t>applicable,</w:t>
      </w:r>
      <w:r w:rsidRPr="005108E4">
        <w:rPr>
          <w:spacing w:val="-24"/>
          <w:sz w:val="24"/>
        </w:rPr>
        <w:t xml:space="preserve"> </w:t>
      </w:r>
      <w:r w:rsidRPr="005108E4">
        <w:rPr>
          <w:sz w:val="24"/>
        </w:rPr>
        <w:t>the</w:t>
      </w:r>
      <w:r w:rsidRPr="005108E4">
        <w:rPr>
          <w:spacing w:val="-24"/>
          <w:sz w:val="24"/>
        </w:rPr>
        <w:t xml:space="preserve"> </w:t>
      </w:r>
      <w:r w:rsidRPr="005108E4">
        <w:rPr>
          <w:sz w:val="24"/>
        </w:rPr>
        <w:t>number</w:t>
      </w:r>
      <w:r w:rsidRPr="005108E4">
        <w:rPr>
          <w:spacing w:val="-27"/>
          <w:sz w:val="24"/>
        </w:rPr>
        <w:t xml:space="preserve"> </w:t>
      </w:r>
      <w:r w:rsidRPr="005108E4">
        <w:rPr>
          <w:sz w:val="24"/>
        </w:rPr>
        <w:t>of</w:t>
      </w:r>
      <w:r w:rsidRPr="005108E4">
        <w:rPr>
          <w:spacing w:val="-26"/>
          <w:sz w:val="24"/>
        </w:rPr>
        <w:t xml:space="preserve"> </w:t>
      </w:r>
      <w:r w:rsidRPr="005108E4">
        <w:rPr>
          <w:sz w:val="24"/>
        </w:rPr>
        <w:t>servings</w:t>
      </w:r>
      <w:r w:rsidRPr="005108E4">
        <w:rPr>
          <w:spacing w:val="-26"/>
          <w:sz w:val="24"/>
        </w:rPr>
        <w:t xml:space="preserve"> </w:t>
      </w:r>
      <w:r w:rsidRPr="005108E4">
        <w:rPr>
          <w:sz w:val="24"/>
        </w:rPr>
        <w:t>in</w:t>
      </w:r>
      <w:r w:rsidRPr="005108E4">
        <w:rPr>
          <w:spacing w:val="-25"/>
          <w:sz w:val="24"/>
        </w:rPr>
        <w:t xml:space="preserve"> </w:t>
      </w:r>
      <w:r w:rsidRPr="005108E4">
        <w:rPr>
          <w:sz w:val="24"/>
        </w:rPr>
        <w:t>the</w:t>
      </w:r>
      <w:r w:rsidRPr="005108E4">
        <w:rPr>
          <w:spacing w:val="-25"/>
          <w:sz w:val="24"/>
        </w:rPr>
        <w:t xml:space="preserve"> </w:t>
      </w:r>
      <w:r w:rsidRPr="005108E4">
        <w:rPr>
          <w:sz w:val="24"/>
        </w:rPr>
        <w:t>Marijuana</w:t>
      </w:r>
      <w:r w:rsidRPr="005108E4">
        <w:rPr>
          <w:spacing w:val="-24"/>
          <w:sz w:val="24"/>
        </w:rPr>
        <w:t xml:space="preserve"> </w:t>
      </w:r>
      <w:r w:rsidRPr="005108E4">
        <w:rPr>
          <w:sz w:val="24"/>
        </w:rPr>
        <w:t>Product</w:t>
      </w:r>
      <w:r w:rsidRPr="005108E4">
        <w:rPr>
          <w:spacing w:val="-23"/>
          <w:sz w:val="24"/>
        </w:rPr>
        <w:t xml:space="preserve"> </w:t>
      </w:r>
      <w:r w:rsidRPr="005108E4">
        <w:rPr>
          <w:sz w:val="24"/>
        </w:rPr>
        <w:t>and</w:t>
      </w:r>
      <w:r w:rsidRPr="005108E4">
        <w:rPr>
          <w:spacing w:val="-24"/>
          <w:sz w:val="24"/>
        </w:rPr>
        <w:t xml:space="preserve"> </w:t>
      </w:r>
      <w:r w:rsidRPr="005108E4">
        <w:rPr>
          <w:sz w:val="24"/>
        </w:rPr>
        <w:t>the</w:t>
      </w:r>
      <w:r w:rsidRPr="005108E4">
        <w:rPr>
          <w:spacing w:val="-24"/>
          <w:sz w:val="24"/>
        </w:rPr>
        <w:t xml:space="preserve"> </w:t>
      </w:r>
      <w:r w:rsidRPr="005108E4">
        <w:rPr>
          <w:sz w:val="24"/>
        </w:rPr>
        <w:t>specific</w:t>
      </w:r>
      <w:r w:rsidRPr="005108E4">
        <w:rPr>
          <w:spacing w:val="-25"/>
          <w:sz w:val="24"/>
        </w:rPr>
        <w:t xml:space="preserve"> </w:t>
      </w:r>
      <w:r w:rsidRPr="005108E4">
        <w:rPr>
          <w:sz w:val="24"/>
        </w:rPr>
        <w:t>weight in milligrams of a serving</w:t>
      </w:r>
      <w:r w:rsidRPr="005108E4">
        <w:rPr>
          <w:spacing w:val="-8"/>
          <w:sz w:val="24"/>
        </w:rPr>
        <w:t xml:space="preserve"> </w:t>
      </w:r>
      <w:r w:rsidRPr="005108E4">
        <w:rPr>
          <w:sz w:val="24"/>
        </w:rPr>
        <w:t>size;</w:t>
      </w:r>
    </w:p>
    <w:p w14:paraId="6C6CFFDE" w14:textId="77777777" w:rsidR="00DA2759" w:rsidRPr="005108E4" w:rsidRDefault="009A7511">
      <w:pPr>
        <w:pStyle w:val="ListParagraph"/>
        <w:numPr>
          <w:ilvl w:val="2"/>
          <w:numId w:val="46"/>
        </w:numPr>
        <w:tabs>
          <w:tab w:val="left" w:pos="2338"/>
        </w:tabs>
        <w:spacing w:line="244" w:lineRule="auto"/>
        <w:ind w:right="115" w:firstLine="0"/>
        <w:rPr>
          <w:sz w:val="24"/>
        </w:rPr>
      </w:pPr>
      <w:r w:rsidRPr="005108E4">
        <w:rPr>
          <w:sz w:val="24"/>
        </w:rPr>
        <w:t>The</w:t>
      </w:r>
      <w:r w:rsidRPr="005108E4">
        <w:rPr>
          <w:spacing w:val="-24"/>
          <w:sz w:val="24"/>
        </w:rPr>
        <w:t xml:space="preserve"> </w:t>
      </w:r>
      <w:r w:rsidRPr="005108E4">
        <w:rPr>
          <w:spacing w:val="-3"/>
          <w:sz w:val="24"/>
        </w:rPr>
        <w:t>type</w:t>
      </w:r>
      <w:r w:rsidRPr="005108E4">
        <w:rPr>
          <w:spacing w:val="-23"/>
          <w:sz w:val="24"/>
        </w:rPr>
        <w:t xml:space="preserve"> </w:t>
      </w:r>
      <w:r w:rsidRPr="005108E4">
        <w:rPr>
          <w:sz w:val="24"/>
        </w:rPr>
        <w:t>of</w:t>
      </w:r>
      <w:r w:rsidRPr="005108E4">
        <w:rPr>
          <w:spacing w:val="-23"/>
          <w:sz w:val="24"/>
        </w:rPr>
        <w:t xml:space="preserve"> </w:t>
      </w:r>
      <w:r w:rsidRPr="005108E4">
        <w:rPr>
          <w:sz w:val="24"/>
        </w:rPr>
        <w:t>Marijuana</w:t>
      </w:r>
      <w:r w:rsidRPr="005108E4">
        <w:rPr>
          <w:spacing w:val="-23"/>
          <w:sz w:val="24"/>
        </w:rPr>
        <w:t xml:space="preserve"> </w:t>
      </w:r>
      <w:r w:rsidRPr="005108E4">
        <w:rPr>
          <w:sz w:val="24"/>
        </w:rPr>
        <w:t>used</w:t>
      </w:r>
      <w:r w:rsidRPr="005108E4">
        <w:rPr>
          <w:spacing w:val="-23"/>
          <w:sz w:val="24"/>
        </w:rPr>
        <w:t xml:space="preserve"> </w:t>
      </w:r>
      <w:r w:rsidRPr="005108E4">
        <w:rPr>
          <w:sz w:val="24"/>
        </w:rPr>
        <w:t>to</w:t>
      </w:r>
      <w:r w:rsidRPr="005108E4">
        <w:rPr>
          <w:spacing w:val="-22"/>
          <w:sz w:val="24"/>
        </w:rPr>
        <w:t xml:space="preserve"> </w:t>
      </w:r>
      <w:r w:rsidRPr="005108E4">
        <w:rPr>
          <w:sz w:val="24"/>
        </w:rPr>
        <w:t>produce</w:t>
      </w:r>
      <w:r w:rsidRPr="005108E4">
        <w:rPr>
          <w:spacing w:val="-24"/>
          <w:sz w:val="24"/>
        </w:rPr>
        <w:t xml:space="preserve"> </w:t>
      </w:r>
      <w:r w:rsidRPr="005108E4">
        <w:rPr>
          <w:sz w:val="24"/>
        </w:rPr>
        <w:t>the</w:t>
      </w:r>
      <w:r w:rsidRPr="005108E4">
        <w:rPr>
          <w:spacing w:val="-23"/>
          <w:sz w:val="24"/>
        </w:rPr>
        <w:t xml:space="preserve"> </w:t>
      </w:r>
      <w:r w:rsidRPr="005108E4">
        <w:rPr>
          <w:sz w:val="24"/>
        </w:rPr>
        <w:t>product,</w:t>
      </w:r>
      <w:r w:rsidRPr="005108E4">
        <w:rPr>
          <w:spacing w:val="-23"/>
          <w:sz w:val="24"/>
        </w:rPr>
        <w:t xml:space="preserve"> </w:t>
      </w:r>
      <w:r w:rsidRPr="005108E4">
        <w:rPr>
          <w:sz w:val="24"/>
        </w:rPr>
        <w:t>including</w:t>
      </w:r>
      <w:r w:rsidRPr="005108E4">
        <w:rPr>
          <w:spacing w:val="-24"/>
          <w:sz w:val="24"/>
        </w:rPr>
        <w:t xml:space="preserve"> </w:t>
      </w:r>
      <w:r w:rsidRPr="005108E4">
        <w:rPr>
          <w:sz w:val="24"/>
        </w:rPr>
        <w:t>what,</w:t>
      </w:r>
      <w:r w:rsidRPr="005108E4">
        <w:rPr>
          <w:spacing w:val="-23"/>
          <w:sz w:val="24"/>
        </w:rPr>
        <w:t xml:space="preserve"> </w:t>
      </w:r>
      <w:r w:rsidRPr="005108E4">
        <w:rPr>
          <w:sz w:val="24"/>
        </w:rPr>
        <w:t>if</w:t>
      </w:r>
      <w:r w:rsidRPr="005108E4">
        <w:rPr>
          <w:spacing w:val="-22"/>
          <w:sz w:val="24"/>
        </w:rPr>
        <w:t xml:space="preserve"> </w:t>
      </w:r>
      <w:r w:rsidRPr="005108E4">
        <w:rPr>
          <w:spacing w:val="-3"/>
          <w:sz w:val="24"/>
        </w:rPr>
        <w:t>any,</w:t>
      </w:r>
      <w:r w:rsidRPr="005108E4">
        <w:rPr>
          <w:spacing w:val="-25"/>
          <w:sz w:val="24"/>
        </w:rPr>
        <w:t xml:space="preserve"> </w:t>
      </w:r>
      <w:r w:rsidRPr="005108E4">
        <w:rPr>
          <w:sz w:val="24"/>
        </w:rPr>
        <w:t>Processing technique or solvents were</w:t>
      </w:r>
      <w:r w:rsidRPr="005108E4">
        <w:rPr>
          <w:spacing w:val="-6"/>
          <w:sz w:val="24"/>
        </w:rPr>
        <w:t xml:space="preserve"> </w:t>
      </w:r>
      <w:r w:rsidRPr="005108E4">
        <w:rPr>
          <w:sz w:val="24"/>
        </w:rPr>
        <w:t>used;</w:t>
      </w:r>
    </w:p>
    <w:p w14:paraId="2CA0D293" w14:textId="77777777" w:rsidR="00DA2759" w:rsidRPr="005108E4" w:rsidRDefault="009A7511">
      <w:pPr>
        <w:pStyle w:val="ListParagraph"/>
        <w:numPr>
          <w:ilvl w:val="2"/>
          <w:numId w:val="46"/>
        </w:numPr>
        <w:tabs>
          <w:tab w:val="left" w:pos="2367"/>
        </w:tabs>
        <w:spacing w:line="242" w:lineRule="auto"/>
        <w:ind w:right="116" w:firstLine="0"/>
        <w:rPr>
          <w:sz w:val="24"/>
        </w:rPr>
      </w:pPr>
      <w:r w:rsidRPr="005108E4">
        <w:rPr>
          <w:sz w:val="24"/>
        </w:rPr>
        <w:t>A</w:t>
      </w:r>
      <w:r w:rsidRPr="005108E4">
        <w:rPr>
          <w:spacing w:val="-14"/>
          <w:sz w:val="24"/>
        </w:rPr>
        <w:t xml:space="preserve"> </w:t>
      </w:r>
      <w:r w:rsidRPr="005108E4">
        <w:rPr>
          <w:sz w:val="24"/>
        </w:rPr>
        <w:t>list</w:t>
      </w:r>
      <w:r w:rsidRPr="005108E4">
        <w:rPr>
          <w:spacing w:val="-13"/>
          <w:sz w:val="24"/>
        </w:rPr>
        <w:t xml:space="preserve"> </w:t>
      </w:r>
      <w:r w:rsidRPr="005108E4">
        <w:rPr>
          <w:sz w:val="24"/>
        </w:rPr>
        <w:t>of</w:t>
      </w:r>
      <w:r w:rsidRPr="005108E4">
        <w:rPr>
          <w:spacing w:val="-13"/>
          <w:sz w:val="24"/>
        </w:rPr>
        <w:t xml:space="preserve"> </w:t>
      </w:r>
      <w:r w:rsidRPr="005108E4">
        <w:rPr>
          <w:sz w:val="24"/>
        </w:rPr>
        <w:t>ingredients</w:t>
      </w:r>
      <w:r w:rsidRPr="005108E4">
        <w:rPr>
          <w:spacing w:val="-13"/>
          <w:sz w:val="24"/>
        </w:rPr>
        <w:t xml:space="preserve"> </w:t>
      </w:r>
      <w:r w:rsidRPr="005108E4">
        <w:rPr>
          <w:sz w:val="24"/>
        </w:rPr>
        <w:t>including,</w:t>
      </w:r>
      <w:r w:rsidRPr="005108E4">
        <w:rPr>
          <w:spacing w:val="-12"/>
          <w:sz w:val="24"/>
        </w:rPr>
        <w:t xml:space="preserve"> </w:t>
      </w:r>
      <w:r w:rsidRPr="005108E4">
        <w:rPr>
          <w:sz w:val="24"/>
        </w:rPr>
        <w:t>but</w:t>
      </w:r>
      <w:r w:rsidRPr="005108E4">
        <w:rPr>
          <w:spacing w:val="-13"/>
          <w:sz w:val="24"/>
        </w:rPr>
        <w:t xml:space="preserve"> </w:t>
      </w:r>
      <w:r w:rsidRPr="005108E4">
        <w:rPr>
          <w:sz w:val="24"/>
        </w:rPr>
        <w:t>not</w:t>
      </w:r>
      <w:r w:rsidRPr="005108E4">
        <w:rPr>
          <w:spacing w:val="-13"/>
          <w:sz w:val="24"/>
        </w:rPr>
        <w:t xml:space="preserve"> </w:t>
      </w:r>
      <w:r w:rsidRPr="005108E4">
        <w:rPr>
          <w:sz w:val="24"/>
        </w:rPr>
        <w:t>limited</w:t>
      </w:r>
      <w:r w:rsidRPr="005108E4">
        <w:rPr>
          <w:spacing w:val="-12"/>
          <w:sz w:val="24"/>
        </w:rPr>
        <w:t xml:space="preserve"> </w:t>
      </w:r>
      <w:r w:rsidRPr="005108E4">
        <w:rPr>
          <w:sz w:val="24"/>
        </w:rPr>
        <w:t>to,</w:t>
      </w:r>
      <w:r w:rsidRPr="005108E4">
        <w:rPr>
          <w:spacing w:val="-11"/>
          <w:sz w:val="24"/>
        </w:rPr>
        <w:t xml:space="preserve"> </w:t>
      </w:r>
      <w:r w:rsidRPr="005108E4">
        <w:rPr>
          <w:sz w:val="24"/>
        </w:rPr>
        <w:t>the</w:t>
      </w:r>
      <w:r w:rsidRPr="005108E4">
        <w:rPr>
          <w:spacing w:val="-11"/>
          <w:sz w:val="24"/>
        </w:rPr>
        <w:t xml:space="preserve"> </w:t>
      </w:r>
      <w:r w:rsidRPr="005108E4">
        <w:rPr>
          <w:sz w:val="24"/>
        </w:rPr>
        <w:t>full</w:t>
      </w:r>
      <w:r w:rsidRPr="005108E4">
        <w:rPr>
          <w:spacing w:val="-10"/>
          <w:sz w:val="24"/>
        </w:rPr>
        <w:t xml:space="preserve"> </w:t>
      </w:r>
      <w:r w:rsidRPr="005108E4">
        <w:rPr>
          <w:sz w:val="24"/>
        </w:rPr>
        <w:t>Cannabinoid</w:t>
      </w:r>
      <w:r w:rsidRPr="005108E4">
        <w:rPr>
          <w:spacing w:val="-11"/>
          <w:sz w:val="24"/>
        </w:rPr>
        <w:t xml:space="preserve"> </w:t>
      </w:r>
      <w:r w:rsidRPr="005108E4">
        <w:rPr>
          <w:sz w:val="24"/>
        </w:rPr>
        <w:t>Profile</w:t>
      </w:r>
      <w:r w:rsidRPr="005108E4">
        <w:rPr>
          <w:spacing w:val="-12"/>
          <w:sz w:val="24"/>
        </w:rPr>
        <w:t xml:space="preserve"> </w:t>
      </w:r>
      <w:r w:rsidRPr="005108E4">
        <w:rPr>
          <w:sz w:val="24"/>
        </w:rPr>
        <w:t>of</w:t>
      </w:r>
      <w:r w:rsidRPr="005108E4">
        <w:rPr>
          <w:spacing w:val="-13"/>
          <w:sz w:val="24"/>
        </w:rPr>
        <w:t xml:space="preserve"> </w:t>
      </w:r>
      <w:r w:rsidRPr="005108E4">
        <w:rPr>
          <w:sz w:val="24"/>
        </w:rPr>
        <w:t>the Marijuana contained within the Marijuana Product, including the amount of delta-nine-tetrahydrocannabinol</w:t>
      </w:r>
      <w:r w:rsidRPr="005108E4">
        <w:rPr>
          <w:spacing w:val="-10"/>
          <w:sz w:val="24"/>
        </w:rPr>
        <w:t xml:space="preserve"> </w:t>
      </w:r>
      <w:r w:rsidRPr="005108E4">
        <w:rPr>
          <w:sz w:val="24"/>
        </w:rPr>
        <w:t>(Δ9-THC)</w:t>
      </w:r>
      <w:r w:rsidRPr="005108E4">
        <w:rPr>
          <w:spacing w:val="-12"/>
          <w:sz w:val="24"/>
        </w:rPr>
        <w:t xml:space="preserve"> </w:t>
      </w:r>
      <w:r w:rsidRPr="005108E4">
        <w:rPr>
          <w:sz w:val="24"/>
        </w:rPr>
        <w:t>and</w:t>
      </w:r>
      <w:r w:rsidRPr="005108E4">
        <w:rPr>
          <w:spacing w:val="-11"/>
          <w:sz w:val="24"/>
        </w:rPr>
        <w:t xml:space="preserve"> </w:t>
      </w:r>
      <w:r w:rsidRPr="005108E4">
        <w:rPr>
          <w:sz w:val="24"/>
        </w:rPr>
        <w:t>other</w:t>
      </w:r>
      <w:r w:rsidRPr="005108E4">
        <w:rPr>
          <w:spacing w:val="-12"/>
          <w:sz w:val="24"/>
        </w:rPr>
        <w:t xml:space="preserve"> </w:t>
      </w:r>
      <w:r w:rsidRPr="005108E4">
        <w:rPr>
          <w:sz w:val="24"/>
        </w:rPr>
        <w:t>Cannabinoids</w:t>
      </w:r>
      <w:r w:rsidRPr="005108E4">
        <w:rPr>
          <w:spacing w:val="-11"/>
          <w:sz w:val="24"/>
        </w:rPr>
        <w:t xml:space="preserve"> </w:t>
      </w:r>
      <w:r w:rsidRPr="005108E4">
        <w:rPr>
          <w:sz w:val="24"/>
        </w:rPr>
        <w:t>in</w:t>
      </w:r>
      <w:r w:rsidRPr="005108E4">
        <w:rPr>
          <w:spacing w:val="-9"/>
          <w:sz w:val="24"/>
        </w:rPr>
        <w:t xml:space="preserve"> </w:t>
      </w:r>
      <w:r w:rsidRPr="005108E4">
        <w:rPr>
          <w:sz w:val="24"/>
        </w:rPr>
        <w:t>the</w:t>
      </w:r>
      <w:r w:rsidRPr="005108E4">
        <w:rPr>
          <w:spacing w:val="-10"/>
          <w:sz w:val="24"/>
        </w:rPr>
        <w:t xml:space="preserve"> </w:t>
      </w:r>
      <w:r w:rsidRPr="005108E4">
        <w:rPr>
          <w:sz w:val="24"/>
        </w:rPr>
        <w:t>package</w:t>
      </w:r>
      <w:r w:rsidRPr="005108E4">
        <w:rPr>
          <w:spacing w:val="-11"/>
          <w:sz w:val="24"/>
        </w:rPr>
        <w:t xml:space="preserve"> </w:t>
      </w:r>
      <w:r w:rsidRPr="005108E4">
        <w:rPr>
          <w:sz w:val="24"/>
        </w:rPr>
        <w:t>and in each serving of a Marijuana Product as expressed in absolute terms and as a percentage of volume, and the amount of specific additives infused or incorporated during</w:t>
      </w:r>
      <w:r w:rsidRPr="005108E4">
        <w:rPr>
          <w:spacing w:val="-8"/>
          <w:sz w:val="24"/>
        </w:rPr>
        <w:t xml:space="preserve"> </w:t>
      </w:r>
      <w:r w:rsidRPr="005108E4">
        <w:rPr>
          <w:sz w:val="24"/>
        </w:rPr>
        <w:t>the</w:t>
      </w:r>
      <w:r w:rsidRPr="005108E4">
        <w:rPr>
          <w:spacing w:val="-8"/>
          <w:sz w:val="24"/>
        </w:rPr>
        <w:t xml:space="preserve"> </w:t>
      </w:r>
      <w:r w:rsidRPr="005108E4">
        <w:rPr>
          <w:sz w:val="24"/>
        </w:rPr>
        <w:t>manufacturing</w:t>
      </w:r>
      <w:r w:rsidRPr="005108E4">
        <w:rPr>
          <w:spacing w:val="-9"/>
          <w:sz w:val="24"/>
        </w:rPr>
        <w:t xml:space="preserve"> </w:t>
      </w:r>
      <w:r w:rsidRPr="005108E4">
        <w:rPr>
          <w:sz w:val="24"/>
        </w:rPr>
        <w:t>process,</w:t>
      </w:r>
      <w:r w:rsidRPr="005108E4">
        <w:rPr>
          <w:spacing w:val="-8"/>
          <w:sz w:val="24"/>
        </w:rPr>
        <w:t xml:space="preserve"> </w:t>
      </w:r>
      <w:r w:rsidRPr="005108E4">
        <w:rPr>
          <w:sz w:val="24"/>
        </w:rPr>
        <w:t>whether</w:t>
      </w:r>
      <w:r w:rsidRPr="005108E4">
        <w:rPr>
          <w:spacing w:val="-8"/>
          <w:sz w:val="24"/>
        </w:rPr>
        <w:t xml:space="preserve"> </w:t>
      </w:r>
      <w:r w:rsidRPr="005108E4">
        <w:rPr>
          <w:sz w:val="24"/>
        </w:rPr>
        <w:t>active</w:t>
      </w:r>
      <w:r w:rsidRPr="005108E4">
        <w:rPr>
          <w:spacing w:val="-8"/>
          <w:sz w:val="24"/>
        </w:rPr>
        <w:t xml:space="preserve"> </w:t>
      </w:r>
      <w:r w:rsidRPr="005108E4">
        <w:rPr>
          <w:sz w:val="24"/>
        </w:rPr>
        <w:t>or</w:t>
      </w:r>
      <w:r w:rsidRPr="005108E4">
        <w:rPr>
          <w:spacing w:val="-9"/>
          <w:sz w:val="24"/>
        </w:rPr>
        <w:t xml:space="preserve"> </w:t>
      </w:r>
      <w:r w:rsidRPr="005108E4">
        <w:rPr>
          <w:sz w:val="24"/>
        </w:rPr>
        <w:t>inactive</w:t>
      </w:r>
      <w:r w:rsidRPr="005108E4">
        <w:rPr>
          <w:spacing w:val="-8"/>
          <w:sz w:val="24"/>
        </w:rPr>
        <w:t xml:space="preserve"> </w:t>
      </w:r>
      <w:r w:rsidRPr="005108E4">
        <w:rPr>
          <w:sz w:val="24"/>
        </w:rPr>
        <w:t>including,</w:t>
      </w:r>
      <w:r w:rsidRPr="005108E4">
        <w:rPr>
          <w:spacing w:val="-7"/>
          <w:sz w:val="24"/>
        </w:rPr>
        <w:t xml:space="preserve"> </w:t>
      </w:r>
      <w:r w:rsidRPr="005108E4">
        <w:rPr>
          <w:sz w:val="24"/>
        </w:rPr>
        <w:t>but</w:t>
      </w:r>
      <w:r w:rsidRPr="005108E4">
        <w:rPr>
          <w:spacing w:val="-7"/>
          <w:sz w:val="24"/>
        </w:rPr>
        <w:t xml:space="preserve"> </w:t>
      </w:r>
      <w:r w:rsidRPr="005108E4">
        <w:rPr>
          <w:sz w:val="24"/>
        </w:rPr>
        <w:t>not</w:t>
      </w:r>
      <w:r w:rsidRPr="005108E4">
        <w:rPr>
          <w:spacing w:val="-6"/>
          <w:sz w:val="24"/>
        </w:rPr>
        <w:t xml:space="preserve"> </w:t>
      </w:r>
      <w:r w:rsidRPr="005108E4">
        <w:rPr>
          <w:sz w:val="24"/>
        </w:rPr>
        <w:t>limited to,</w:t>
      </w:r>
      <w:r w:rsidRPr="005108E4">
        <w:rPr>
          <w:spacing w:val="-22"/>
          <w:sz w:val="24"/>
        </w:rPr>
        <w:t xml:space="preserve"> </w:t>
      </w:r>
      <w:r w:rsidRPr="005108E4">
        <w:rPr>
          <w:sz w:val="24"/>
        </w:rPr>
        <w:t>thickening</w:t>
      </w:r>
      <w:r w:rsidRPr="005108E4">
        <w:rPr>
          <w:spacing w:val="-24"/>
          <w:sz w:val="24"/>
        </w:rPr>
        <w:t xml:space="preserve"> </w:t>
      </w:r>
      <w:r w:rsidRPr="005108E4">
        <w:rPr>
          <w:sz w:val="24"/>
        </w:rPr>
        <w:t>agents,</w:t>
      </w:r>
      <w:r w:rsidRPr="005108E4">
        <w:rPr>
          <w:spacing w:val="-22"/>
          <w:sz w:val="24"/>
        </w:rPr>
        <w:t xml:space="preserve"> </w:t>
      </w:r>
      <w:r w:rsidRPr="005108E4">
        <w:rPr>
          <w:sz w:val="24"/>
        </w:rPr>
        <w:t>thinning</w:t>
      </w:r>
      <w:r w:rsidRPr="005108E4">
        <w:rPr>
          <w:spacing w:val="-24"/>
          <w:sz w:val="24"/>
        </w:rPr>
        <w:t xml:space="preserve"> </w:t>
      </w:r>
      <w:r w:rsidRPr="005108E4">
        <w:rPr>
          <w:sz w:val="24"/>
        </w:rPr>
        <w:t>agents,</w:t>
      </w:r>
      <w:r w:rsidRPr="005108E4">
        <w:rPr>
          <w:spacing w:val="-22"/>
          <w:sz w:val="24"/>
        </w:rPr>
        <w:t xml:space="preserve"> </w:t>
      </w:r>
      <w:r w:rsidRPr="005108E4">
        <w:rPr>
          <w:sz w:val="24"/>
        </w:rPr>
        <w:t>and</w:t>
      </w:r>
      <w:r w:rsidRPr="005108E4">
        <w:rPr>
          <w:spacing w:val="-21"/>
          <w:sz w:val="24"/>
        </w:rPr>
        <w:t xml:space="preserve"> </w:t>
      </w:r>
      <w:r w:rsidRPr="005108E4">
        <w:rPr>
          <w:sz w:val="24"/>
        </w:rPr>
        <w:t>specific</w:t>
      </w:r>
      <w:r w:rsidRPr="005108E4">
        <w:rPr>
          <w:spacing w:val="-21"/>
          <w:sz w:val="24"/>
        </w:rPr>
        <w:t xml:space="preserve"> </w:t>
      </w:r>
      <w:r w:rsidRPr="005108E4">
        <w:rPr>
          <w:sz w:val="24"/>
        </w:rPr>
        <w:t>terpenes,</w:t>
      </w:r>
      <w:r w:rsidRPr="005108E4">
        <w:rPr>
          <w:spacing w:val="-21"/>
          <w:sz w:val="24"/>
        </w:rPr>
        <w:t xml:space="preserve"> </w:t>
      </w:r>
      <w:r w:rsidRPr="005108E4">
        <w:rPr>
          <w:sz w:val="24"/>
        </w:rPr>
        <w:t>expressed</w:t>
      </w:r>
      <w:r w:rsidRPr="005108E4">
        <w:rPr>
          <w:spacing w:val="-22"/>
          <w:sz w:val="24"/>
        </w:rPr>
        <w:t xml:space="preserve"> </w:t>
      </w:r>
      <w:r w:rsidRPr="005108E4">
        <w:rPr>
          <w:sz w:val="24"/>
        </w:rPr>
        <w:t>in</w:t>
      </w:r>
      <w:r w:rsidRPr="005108E4">
        <w:rPr>
          <w:spacing w:val="-21"/>
          <w:sz w:val="24"/>
        </w:rPr>
        <w:t xml:space="preserve"> </w:t>
      </w:r>
      <w:r w:rsidRPr="005108E4">
        <w:rPr>
          <w:sz w:val="24"/>
        </w:rPr>
        <w:t>absolute</w:t>
      </w:r>
      <w:r w:rsidRPr="005108E4">
        <w:rPr>
          <w:spacing w:val="-23"/>
          <w:sz w:val="24"/>
        </w:rPr>
        <w:t xml:space="preserve"> </w:t>
      </w:r>
      <w:r w:rsidRPr="005108E4">
        <w:rPr>
          <w:sz w:val="24"/>
        </w:rPr>
        <w:t>terms and as a percentage of</w:t>
      </w:r>
      <w:r w:rsidRPr="005108E4">
        <w:rPr>
          <w:spacing w:val="-8"/>
          <w:sz w:val="24"/>
        </w:rPr>
        <w:t xml:space="preserve"> </w:t>
      </w:r>
      <w:r w:rsidRPr="005108E4">
        <w:rPr>
          <w:sz w:val="24"/>
        </w:rPr>
        <w:t>volume;</w:t>
      </w:r>
    </w:p>
    <w:p w14:paraId="30BB0CAC" w14:textId="77777777" w:rsidR="00DA2759" w:rsidRPr="005108E4" w:rsidRDefault="009A7511">
      <w:pPr>
        <w:pStyle w:val="ListParagraph"/>
        <w:numPr>
          <w:ilvl w:val="3"/>
          <w:numId w:val="46"/>
        </w:numPr>
        <w:tabs>
          <w:tab w:val="left" w:pos="2864"/>
        </w:tabs>
        <w:spacing w:line="242" w:lineRule="auto"/>
        <w:ind w:left="2395" w:right="116" w:firstLine="0"/>
        <w:rPr>
          <w:sz w:val="24"/>
        </w:rPr>
      </w:pPr>
      <w:r w:rsidRPr="005108E4">
        <w:rPr>
          <w:sz w:val="24"/>
        </w:rPr>
        <w:t>For Marijuana Vaporizer Devices, identification of specific additives shall include, but not be limited to, any additives identified on the FDA's Inactive Ingredient</w:t>
      </w:r>
      <w:r w:rsidRPr="005108E4">
        <w:rPr>
          <w:spacing w:val="-24"/>
          <w:sz w:val="24"/>
        </w:rPr>
        <w:t xml:space="preserve"> </w:t>
      </w:r>
      <w:r w:rsidRPr="005108E4">
        <w:rPr>
          <w:sz w:val="24"/>
        </w:rPr>
        <w:t>Database</w:t>
      </w:r>
      <w:r w:rsidRPr="005108E4">
        <w:rPr>
          <w:spacing w:val="-24"/>
          <w:sz w:val="24"/>
        </w:rPr>
        <w:t xml:space="preserve"> </w:t>
      </w:r>
      <w:r w:rsidRPr="005108E4">
        <w:rPr>
          <w:sz w:val="24"/>
        </w:rPr>
        <w:t>for</w:t>
      </w:r>
      <w:r w:rsidRPr="005108E4">
        <w:rPr>
          <w:spacing w:val="-25"/>
          <w:sz w:val="24"/>
        </w:rPr>
        <w:t xml:space="preserve"> </w:t>
      </w:r>
      <w:r w:rsidRPr="005108E4">
        <w:rPr>
          <w:sz w:val="24"/>
        </w:rPr>
        <w:t>"Respiratory</w:t>
      </w:r>
      <w:r w:rsidRPr="005108E4">
        <w:rPr>
          <w:spacing w:val="-32"/>
          <w:sz w:val="24"/>
        </w:rPr>
        <w:t xml:space="preserve"> </w:t>
      </w:r>
      <w:r w:rsidRPr="005108E4">
        <w:rPr>
          <w:sz w:val="24"/>
        </w:rPr>
        <w:t>(inhalation)"</w:t>
      </w:r>
      <w:r w:rsidRPr="005108E4">
        <w:rPr>
          <w:spacing w:val="-27"/>
          <w:sz w:val="24"/>
        </w:rPr>
        <w:t xml:space="preserve"> </w:t>
      </w:r>
      <w:r w:rsidRPr="005108E4">
        <w:rPr>
          <w:sz w:val="24"/>
        </w:rPr>
        <w:t>or</w:t>
      </w:r>
      <w:r w:rsidRPr="005108E4">
        <w:rPr>
          <w:spacing w:val="-25"/>
          <w:sz w:val="24"/>
        </w:rPr>
        <w:t xml:space="preserve"> </w:t>
      </w:r>
      <w:r w:rsidRPr="005108E4">
        <w:rPr>
          <w:sz w:val="24"/>
        </w:rPr>
        <w:t>"Oral"</w:t>
      </w:r>
      <w:r w:rsidRPr="005108E4">
        <w:rPr>
          <w:spacing w:val="-25"/>
          <w:sz w:val="24"/>
        </w:rPr>
        <w:t xml:space="preserve"> </w:t>
      </w:r>
      <w:r w:rsidRPr="005108E4">
        <w:rPr>
          <w:sz w:val="24"/>
        </w:rPr>
        <w:t>routes</w:t>
      </w:r>
      <w:r w:rsidRPr="005108E4">
        <w:rPr>
          <w:spacing w:val="-23"/>
          <w:sz w:val="24"/>
        </w:rPr>
        <w:t xml:space="preserve"> </w:t>
      </w:r>
      <w:r w:rsidRPr="005108E4">
        <w:rPr>
          <w:sz w:val="24"/>
        </w:rPr>
        <w:t>of</w:t>
      </w:r>
      <w:r w:rsidRPr="005108E4">
        <w:rPr>
          <w:spacing w:val="-25"/>
          <w:sz w:val="24"/>
        </w:rPr>
        <w:t xml:space="preserve"> </w:t>
      </w:r>
      <w:r w:rsidRPr="005108E4">
        <w:rPr>
          <w:sz w:val="24"/>
        </w:rPr>
        <w:t>administration and based on dosage form as an aerosol product or inhalant. The FDA Inactive Ingredient</w:t>
      </w:r>
      <w:r w:rsidRPr="005108E4">
        <w:rPr>
          <w:spacing w:val="-16"/>
          <w:sz w:val="24"/>
        </w:rPr>
        <w:t xml:space="preserve"> </w:t>
      </w:r>
      <w:r w:rsidRPr="005108E4">
        <w:rPr>
          <w:sz w:val="24"/>
        </w:rPr>
        <w:t>Database</w:t>
      </w:r>
      <w:r w:rsidRPr="005108E4">
        <w:rPr>
          <w:spacing w:val="-18"/>
          <w:sz w:val="24"/>
        </w:rPr>
        <w:t xml:space="preserve"> </w:t>
      </w:r>
      <w:r w:rsidRPr="005108E4">
        <w:rPr>
          <w:sz w:val="24"/>
        </w:rPr>
        <w:t>is</w:t>
      </w:r>
      <w:r w:rsidRPr="005108E4">
        <w:rPr>
          <w:spacing w:val="-18"/>
          <w:sz w:val="24"/>
        </w:rPr>
        <w:t xml:space="preserve"> </w:t>
      </w:r>
      <w:r w:rsidRPr="005108E4">
        <w:rPr>
          <w:sz w:val="24"/>
        </w:rPr>
        <w:t>available</w:t>
      </w:r>
      <w:r w:rsidRPr="005108E4">
        <w:rPr>
          <w:spacing w:val="-19"/>
          <w:sz w:val="24"/>
        </w:rPr>
        <w:t xml:space="preserve"> </w:t>
      </w:r>
      <w:r w:rsidRPr="005108E4">
        <w:rPr>
          <w:sz w:val="24"/>
        </w:rPr>
        <w:t>at</w:t>
      </w:r>
      <w:r w:rsidRPr="005108E4">
        <w:rPr>
          <w:color w:val="0000FF"/>
          <w:spacing w:val="-17"/>
          <w:sz w:val="24"/>
        </w:rPr>
        <w:t xml:space="preserve"> </w:t>
      </w:r>
      <w:r w:rsidRPr="005108E4">
        <w:rPr>
          <w:color w:val="0000FF"/>
          <w:sz w:val="24"/>
          <w:u w:val="single" w:color="0000FF"/>
        </w:rPr>
        <w:t>https://</w:t>
      </w:r>
      <w:hyperlink r:id="rId22">
        <w:r w:rsidRPr="005108E4">
          <w:rPr>
            <w:color w:val="0000FF"/>
            <w:sz w:val="24"/>
            <w:u w:val="single" w:color="0000FF"/>
          </w:rPr>
          <w:t>www.fda.gov/media/72482/download</w:t>
        </w:r>
        <w:r w:rsidRPr="005108E4">
          <w:rPr>
            <w:sz w:val="24"/>
          </w:rPr>
          <w:t>.</w:t>
        </w:r>
      </w:hyperlink>
      <w:r w:rsidRPr="005108E4">
        <w:rPr>
          <w:spacing w:val="27"/>
          <w:sz w:val="24"/>
        </w:rPr>
        <w:t xml:space="preserve"> </w:t>
      </w:r>
      <w:r w:rsidRPr="005108E4">
        <w:rPr>
          <w:spacing w:val="-3"/>
          <w:sz w:val="24"/>
        </w:rPr>
        <w:t xml:space="preserve">If </w:t>
      </w:r>
      <w:r w:rsidRPr="005108E4">
        <w:rPr>
          <w:sz w:val="24"/>
        </w:rPr>
        <w:t>the FDA database or its equivalent is no longer available, licensees shall use the database identified by the</w:t>
      </w:r>
      <w:r w:rsidRPr="005108E4">
        <w:rPr>
          <w:spacing w:val="-14"/>
          <w:sz w:val="24"/>
        </w:rPr>
        <w:t xml:space="preserve"> </w:t>
      </w:r>
      <w:r w:rsidRPr="005108E4">
        <w:rPr>
          <w:sz w:val="24"/>
        </w:rPr>
        <w:t>Commission.</w:t>
      </w:r>
    </w:p>
    <w:p w14:paraId="12E1EFF7" w14:textId="77777777" w:rsidR="00DA2759" w:rsidRPr="005108E4" w:rsidRDefault="009A7511">
      <w:pPr>
        <w:pStyle w:val="ListParagraph"/>
        <w:numPr>
          <w:ilvl w:val="3"/>
          <w:numId w:val="46"/>
        </w:numPr>
        <w:tabs>
          <w:tab w:val="left" w:pos="2684"/>
        </w:tabs>
        <w:spacing w:before="3" w:line="242" w:lineRule="auto"/>
        <w:ind w:left="2395" w:right="117" w:firstLine="0"/>
        <w:rPr>
          <w:sz w:val="24"/>
        </w:rPr>
      </w:pPr>
      <w:r w:rsidRPr="005108E4">
        <w:rPr>
          <w:sz w:val="24"/>
        </w:rPr>
        <w:t>For</w:t>
      </w:r>
      <w:r w:rsidRPr="005108E4">
        <w:rPr>
          <w:spacing w:val="-30"/>
          <w:sz w:val="24"/>
        </w:rPr>
        <w:t xml:space="preserve"> </w:t>
      </w:r>
      <w:r w:rsidRPr="005108E4">
        <w:rPr>
          <w:sz w:val="24"/>
        </w:rPr>
        <w:t>Marijuana</w:t>
      </w:r>
      <w:r w:rsidRPr="005108E4">
        <w:rPr>
          <w:spacing w:val="-31"/>
          <w:sz w:val="24"/>
        </w:rPr>
        <w:t xml:space="preserve"> </w:t>
      </w:r>
      <w:r w:rsidRPr="005108E4">
        <w:rPr>
          <w:spacing w:val="-3"/>
          <w:sz w:val="24"/>
        </w:rPr>
        <w:t>Vaporizer</w:t>
      </w:r>
      <w:r w:rsidRPr="005108E4">
        <w:rPr>
          <w:spacing w:val="-30"/>
          <w:sz w:val="24"/>
        </w:rPr>
        <w:t xml:space="preserve"> </w:t>
      </w:r>
      <w:r w:rsidRPr="005108E4">
        <w:rPr>
          <w:sz w:val="24"/>
        </w:rPr>
        <w:t>Devices</w:t>
      </w:r>
      <w:r w:rsidRPr="005108E4">
        <w:rPr>
          <w:spacing w:val="-29"/>
          <w:sz w:val="24"/>
        </w:rPr>
        <w:t xml:space="preserve"> </w:t>
      </w:r>
      <w:r w:rsidRPr="005108E4">
        <w:rPr>
          <w:sz w:val="24"/>
        </w:rPr>
        <w:t>produced</w:t>
      </w:r>
      <w:r w:rsidRPr="005108E4">
        <w:rPr>
          <w:spacing w:val="-30"/>
          <w:sz w:val="24"/>
        </w:rPr>
        <w:t xml:space="preserve"> </w:t>
      </w:r>
      <w:r w:rsidRPr="005108E4">
        <w:rPr>
          <w:sz w:val="24"/>
        </w:rPr>
        <w:t>using</w:t>
      </w:r>
      <w:r w:rsidRPr="005108E4">
        <w:rPr>
          <w:spacing w:val="-31"/>
          <w:sz w:val="24"/>
        </w:rPr>
        <w:t xml:space="preserve"> </w:t>
      </w:r>
      <w:r w:rsidRPr="005108E4">
        <w:rPr>
          <w:sz w:val="24"/>
        </w:rPr>
        <w:t>only</w:t>
      </w:r>
      <w:r w:rsidRPr="005108E4">
        <w:rPr>
          <w:spacing w:val="-36"/>
          <w:sz w:val="24"/>
        </w:rPr>
        <w:t xml:space="preserve"> </w:t>
      </w:r>
      <w:r w:rsidRPr="005108E4">
        <w:rPr>
          <w:sz w:val="24"/>
        </w:rPr>
        <w:t>cannabis-derived</w:t>
      </w:r>
      <w:r w:rsidRPr="005108E4">
        <w:rPr>
          <w:spacing w:val="-30"/>
          <w:sz w:val="24"/>
        </w:rPr>
        <w:t xml:space="preserve"> </w:t>
      </w:r>
      <w:r w:rsidRPr="005108E4">
        <w:rPr>
          <w:sz w:val="24"/>
        </w:rPr>
        <w:t>terpenes, the following statement: "This product was produced using only cannabis-derived terpenes."</w:t>
      </w:r>
    </w:p>
    <w:p w14:paraId="00BF832B" w14:textId="77777777" w:rsidR="00DA2759" w:rsidRPr="005108E4" w:rsidRDefault="009A7511">
      <w:pPr>
        <w:pStyle w:val="ListParagraph"/>
        <w:numPr>
          <w:ilvl w:val="3"/>
          <w:numId w:val="46"/>
        </w:numPr>
        <w:tabs>
          <w:tab w:val="left" w:pos="2993"/>
        </w:tabs>
        <w:spacing w:before="1" w:line="242" w:lineRule="auto"/>
        <w:ind w:left="2395" w:right="117" w:firstLine="0"/>
        <w:rPr>
          <w:sz w:val="24"/>
        </w:rPr>
      </w:pPr>
      <w:r w:rsidRPr="005108E4">
        <w:rPr>
          <w:sz w:val="24"/>
        </w:rPr>
        <w:t>For Marijuana Vaporizer Devices produced using terpenes other than cannabis-derived terpenes, the following statement: "This product was produced using terpenes derived from sources other than</w:t>
      </w:r>
      <w:r w:rsidRPr="005108E4">
        <w:rPr>
          <w:spacing w:val="-13"/>
          <w:sz w:val="24"/>
        </w:rPr>
        <w:t xml:space="preserve"> </w:t>
      </w:r>
      <w:r w:rsidRPr="005108E4">
        <w:rPr>
          <w:sz w:val="24"/>
        </w:rPr>
        <w:t>cannabis."</w:t>
      </w:r>
    </w:p>
    <w:p w14:paraId="4E17B115" w14:textId="77777777" w:rsidR="00DA2759" w:rsidRPr="005108E4" w:rsidRDefault="009A7511">
      <w:pPr>
        <w:pStyle w:val="ListParagraph"/>
        <w:numPr>
          <w:ilvl w:val="2"/>
          <w:numId w:val="46"/>
        </w:numPr>
        <w:tabs>
          <w:tab w:val="left" w:pos="2396"/>
        </w:tabs>
        <w:spacing w:before="4"/>
        <w:ind w:left="2395" w:hanging="361"/>
        <w:rPr>
          <w:sz w:val="24"/>
        </w:rPr>
      </w:pPr>
      <w:r w:rsidRPr="005108E4">
        <w:rPr>
          <w:sz w:val="24"/>
        </w:rPr>
        <w:t xml:space="preserve">The date of creation and the recommended "use </w:t>
      </w:r>
      <w:r w:rsidRPr="005108E4">
        <w:rPr>
          <w:spacing w:val="-3"/>
          <w:sz w:val="24"/>
        </w:rPr>
        <w:t xml:space="preserve">by" </w:t>
      </w:r>
      <w:r w:rsidRPr="005108E4">
        <w:rPr>
          <w:sz w:val="24"/>
        </w:rPr>
        <w:t>or expiration</w:t>
      </w:r>
      <w:r w:rsidRPr="005108E4">
        <w:rPr>
          <w:spacing w:val="-26"/>
          <w:sz w:val="24"/>
        </w:rPr>
        <w:t xml:space="preserve"> </w:t>
      </w:r>
      <w:r w:rsidRPr="005108E4">
        <w:rPr>
          <w:sz w:val="24"/>
        </w:rPr>
        <w:t>date;</w:t>
      </w:r>
    </w:p>
    <w:p w14:paraId="7DF14FC3" w14:textId="77777777" w:rsidR="00DA2759" w:rsidRPr="005108E4" w:rsidRDefault="009A7511">
      <w:pPr>
        <w:pStyle w:val="ListParagraph"/>
        <w:numPr>
          <w:ilvl w:val="2"/>
          <w:numId w:val="46"/>
        </w:numPr>
        <w:tabs>
          <w:tab w:val="left" w:pos="2403"/>
        </w:tabs>
        <w:spacing w:before="3" w:line="244" w:lineRule="auto"/>
        <w:ind w:right="116" w:firstLine="0"/>
        <w:rPr>
          <w:sz w:val="24"/>
        </w:rPr>
      </w:pPr>
      <w:r w:rsidRPr="005108E4">
        <w:rPr>
          <w:sz w:val="24"/>
        </w:rPr>
        <w:t>A batch number, sequential serial number, and bar code when used, to identify the batch associated with manufacturing and</w:t>
      </w:r>
      <w:r w:rsidRPr="005108E4">
        <w:rPr>
          <w:spacing w:val="-11"/>
          <w:sz w:val="24"/>
        </w:rPr>
        <w:t xml:space="preserve"> </w:t>
      </w:r>
      <w:r w:rsidRPr="005108E4">
        <w:rPr>
          <w:sz w:val="24"/>
        </w:rPr>
        <w:t>Processing;</w:t>
      </w:r>
    </w:p>
    <w:p w14:paraId="2D8DEF0A" w14:textId="77777777" w:rsidR="00DA2759" w:rsidRPr="005108E4" w:rsidRDefault="009A7511">
      <w:pPr>
        <w:pStyle w:val="ListParagraph"/>
        <w:numPr>
          <w:ilvl w:val="2"/>
          <w:numId w:val="46"/>
        </w:numPr>
        <w:tabs>
          <w:tab w:val="left" w:pos="2516"/>
        </w:tabs>
        <w:spacing w:line="272" w:lineRule="exact"/>
        <w:ind w:left="2515" w:hanging="481"/>
        <w:rPr>
          <w:sz w:val="24"/>
        </w:rPr>
      </w:pPr>
      <w:r w:rsidRPr="005108E4">
        <w:rPr>
          <w:sz w:val="24"/>
        </w:rPr>
        <w:t>Directions for use of the Marijuana</w:t>
      </w:r>
      <w:r w:rsidRPr="005108E4">
        <w:rPr>
          <w:spacing w:val="-10"/>
          <w:sz w:val="24"/>
        </w:rPr>
        <w:t xml:space="preserve"> </w:t>
      </w:r>
      <w:r w:rsidRPr="005108E4">
        <w:rPr>
          <w:sz w:val="24"/>
        </w:rPr>
        <w:t>Product;</w:t>
      </w:r>
    </w:p>
    <w:p w14:paraId="39182E92" w14:textId="77777777" w:rsidR="00DA2759" w:rsidRPr="005108E4" w:rsidRDefault="009A7511">
      <w:pPr>
        <w:pStyle w:val="ListParagraph"/>
        <w:numPr>
          <w:ilvl w:val="2"/>
          <w:numId w:val="46"/>
        </w:numPr>
        <w:tabs>
          <w:tab w:val="left" w:pos="2494"/>
        </w:tabs>
        <w:spacing w:before="4" w:line="242" w:lineRule="auto"/>
        <w:ind w:right="116" w:firstLine="0"/>
        <w:rPr>
          <w:sz w:val="24"/>
        </w:rPr>
      </w:pPr>
      <w:r w:rsidRPr="005108E4">
        <w:rPr>
          <w:sz w:val="24"/>
        </w:rPr>
        <w:t>A</w:t>
      </w:r>
      <w:r w:rsidRPr="005108E4">
        <w:rPr>
          <w:spacing w:val="-12"/>
          <w:sz w:val="24"/>
        </w:rPr>
        <w:t xml:space="preserve"> </w:t>
      </w:r>
      <w:r w:rsidRPr="005108E4">
        <w:rPr>
          <w:sz w:val="24"/>
        </w:rPr>
        <w:t>statement</w:t>
      </w:r>
      <w:r w:rsidRPr="005108E4">
        <w:rPr>
          <w:spacing w:val="-8"/>
          <w:sz w:val="24"/>
        </w:rPr>
        <w:t xml:space="preserve"> </w:t>
      </w:r>
      <w:r w:rsidRPr="005108E4">
        <w:rPr>
          <w:sz w:val="24"/>
        </w:rPr>
        <w:t>and</w:t>
      </w:r>
      <w:r w:rsidRPr="005108E4">
        <w:rPr>
          <w:spacing w:val="-12"/>
          <w:sz w:val="24"/>
        </w:rPr>
        <w:t xml:space="preserve"> </w:t>
      </w:r>
      <w:r w:rsidRPr="005108E4">
        <w:rPr>
          <w:sz w:val="24"/>
        </w:rPr>
        <w:t>a</w:t>
      </w:r>
      <w:r w:rsidRPr="005108E4">
        <w:rPr>
          <w:spacing w:val="-12"/>
          <w:sz w:val="24"/>
        </w:rPr>
        <w:t xml:space="preserve"> </w:t>
      </w:r>
      <w:r w:rsidRPr="005108E4">
        <w:rPr>
          <w:sz w:val="24"/>
        </w:rPr>
        <w:t>seal</w:t>
      </w:r>
      <w:r w:rsidRPr="005108E4">
        <w:rPr>
          <w:spacing w:val="-10"/>
          <w:sz w:val="24"/>
        </w:rPr>
        <w:t xml:space="preserve"> </w:t>
      </w:r>
      <w:r w:rsidRPr="005108E4">
        <w:rPr>
          <w:sz w:val="24"/>
        </w:rPr>
        <w:t>that</w:t>
      </w:r>
      <w:r w:rsidRPr="005108E4">
        <w:rPr>
          <w:spacing w:val="-11"/>
          <w:sz w:val="24"/>
        </w:rPr>
        <w:t xml:space="preserve"> </w:t>
      </w:r>
      <w:r w:rsidRPr="005108E4">
        <w:rPr>
          <w:sz w:val="24"/>
        </w:rPr>
        <w:t>the</w:t>
      </w:r>
      <w:r w:rsidRPr="005108E4">
        <w:rPr>
          <w:spacing w:val="-12"/>
          <w:sz w:val="24"/>
        </w:rPr>
        <w:t xml:space="preserve"> </w:t>
      </w:r>
      <w:r w:rsidRPr="005108E4">
        <w:rPr>
          <w:sz w:val="24"/>
        </w:rPr>
        <w:t>product</w:t>
      </w:r>
      <w:r w:rsidRPr="005108E4">
        <w:rPr>
          <w:spacing w:val="-10"/>
          <w:sz w:val="24"/>
        </w:rPr>
        <w:t xml:space="preserve"> </w:t>
      </w:r>
      <w:r w:rsidRPr="005108E4">
        <w:rPr>
          <w:sz w:val="24"/>
        </w:rPr>
        <w:t>has</w:t>
      </w:r>
      <w:r w:rsidRPr="005108E4">
        <w:rPr>
          <w:spacing w:val="-12"/>
          <w:sz w:val="24"/>
        </w:rPr>
        <w:t xml:space="preserve"> </w:t>
      </w:r>
      <w:r w:rsidRPr="005108E4">
        <w:rPr>
          <w:sz w:val="24"/>
        </w:rPr>
        <w:t>been</w:t>
      </w:r>
      <w:r w:rsidRPr="005108E4">
        <w:rPr>
          <w:spacing w:val="-11"/>
          <w:sz w:val="24"/>
        </w:rPr>
        <w:t xml:space="preserve"> </w:t>
      </w:r>
      <w:r w:rsidRPr="005108E4">
        <w:rPr>
          <w:sz w:val="24"/>
        </w:rPr>
        <w:t>tested</w:t>
      </w:r>
      <w:r w:rsidRPr="005108E4">
        <w:rPr>
          <w:spacing w:val="-11"/>
          <w:sz w:val="24"/>
        </w:rPr>
        <w:t xml:space="preserve"> </w:t>
      </w:r>
      <w:r w:rsidRPr="005108E4">
        <w:rPr>
          <w:sz w:val="24"/>
        </w:rPr>
        <w:t>for</w:t>
      </w:r>
      <w:r w:rsidRPr="005108E4">
        <w:rPr>
          <w:spacing w:val="-12"/>
          <w:sz w:val="24"/>
        </w:rPr>
        <w:t xml:space="preserve"> </w:t>
      </w:r>
      <w:r w:rsidRPr="005108E4">
        <w:rPr>
          <w:sz w:val="24"/>
        </w:rPr>
        <w:t>contaminants,</w:t>
      </w:r>
      <w:r w:rsidRPr="005108E4">
        <w:rPr>
          <w:spacing w:val="-11"/>
          <w:sz w:val="24"/>
        </w:rPr>
        <w:t xml:space="preserve"> </w:t>
      </w:r>
      <w:r w:rsidRPr="005108E4">
        <w:rPr>
          <w:sz w:val="24"/>
        </w:rPr>
        <w:t>that</w:t>
      </w:r>
      <w:r w:rsidRPr="005108E4">
        <w:rPr>
          <w:spacing w:val="-10"/>
          <w:sz w:val="24"/>
        </w:rPr>
        <w:t xml:space="preserve"> </w:t>
      </w:r>
      <w:r w:rsidRPr="005108E4">
        <w:rPr>
          <w:sz w:val="24"/>
        </w:rPr>
        <w:t>there were</w:t>
      </w:r>
      <w:r w:rsidRPr="005108E4">
        <w:rPr>
          <w:spacing w:val="-6"/>
          <w:sz w:val="24"/>
        </w:rPr>
        <w:t xml:space="preserve"> </w:t>
      </w:r>
      <w:r w:rsidRPr="005108E4">
        <w:rPr>
          <w:sz w:val="24"/>
        </w:rPr>
        <w:t>no</w:t>
      </w:r>
      <w:r w:rsidRPr="005108E4">
        <w:rPr>
          <w:spacing w:val="-5"/>
          <w:sz w:val="24"/>
        </w:rPr>
        <w:t xml:space="preserve"> </w:t>
      </w:r>
      <w:r w:rsidRPr="005108E4">
        <w:rPr>
          <w:sz w:val="24"/>
        </w:rPr>
        <w:t>adverse</w:t>
      </w:r>
      <w:r w:rsidRPr="005108E4">
        <w:rPr>
          <w:spacing w:val="-6"/>
          <w:sz w:val="24"/>
        </w:rPr>
        <w:t xml:space="preserve"> </w:t>
      </w:r>
      <w:r w:rsidRPr="005108E4">
        <w:rPr>
          <w:sz w:val="24"/>
        </w:rPr>
        <w:t>findings,</w:t>
      </w:r>
      <w:r w:rsidRPr="005108E4">
        <w:rPr>
          <w:spacing w:val="-5"/>
          <w:sz w:val="24"/>
        </w:rPr>
        <w:t xml:space="preserve"> </w:t>
      </w:r>
      <w:r w:rsidRPr="005108E4">
        <w:rPr>
          <w:sz w:val="24"/>
        </w:rPr>
        <w:t>and</w:t>
      </w:r>
      <w:r w:rsidRPr="005108E4">
        <w:rPr>
          <w:spacing w:val="-4"/>
          <w:sz w:val="24"/>
        </w:rPr>
        <w:t xml:space="preserve"> </w:t>
      </w:r>
      <w:r w:rsidRPr="005108E4">
        <w:rPr>
          <w:sz w:val="24"/>
        </w:rPr>
        <w:t>the</w:t>
      </w:r>
      <w:r w:rsidRPr="005108E4">
        <w:rPr>
          <w:spacing w:val="-3"/>
          <w:sz w:val="24"/>
        </w:rPr>
        <w:t xml:space="preserve"> </w:t>
      </w:r>
      <w:r w:rsidRPr="005108E4">
        <w:rPr>
          <w:sz w:val="24"/>
        </w:rPr>
        <w:t>date(s)</w:t>
      </w:r>
      <w:r w:rsidRPr="005108E4">
        <w:rPr>
          <w:spacing w:val="-3"/>
          <w:sz w:val="24"/>
        </w:rPr>
        <w:t xml:space="preserve"> </w:t>
      </w:r>
      <w:r w:rsidRPr="005108E4">
        <w:rPr>
          <w:sz w:val="24"/>
        </w:rPr>
        <w:t>of</w:t>
      </w:r>
      <w:r w:rsidRPr="005108E4">
        <w:rPr>
          <w:spacing w:val="-3"/>
          <w:sz w:val="24"/>
        </w:rPr>
        <w:t xml:space="preserve"> </w:t>
      </w:r>
      <w:r w:rsidRPr="005108E4">
        <w:rPr>
          <w:sz w:val="24"/>
        </w:rPr>
        <w:t>testing</w:t>
      </w:r>
      <w:r w:rsidRPr="005108E4">
        <w:rPr>
          <w:spacing w:val="-7"/>
          <w:sz w:val="24"/>
        </w:rPr>
        <w:t xml:space="preserve"> </w:t>
      </w:r>
      <w:r w:rsidRPr="005108E4">
        <w:rPr>
          <w:sz w:val="24"/>
        </w:rPr>
        <w:t>in</w:t>
      </w:r>
      <w:r w:rsidRPr="005108E4">
        <w:rPr>
          <w:spacing w:val="-5"/>
          <w:sz w:val="24"/>
        </w:rPr>
        <w:t xml:space="preserve"> </w:t>
      </w:r>
      <w:r w:rsidRPr="005108E4">
        <w:rPr>
          <w:sz w:val="24"/>
        </w:rPr>
        <w:t>accordance</w:t>
      </w:r>
      <w:r w:rsidRPr="005108E4">
        <w:rPr>
          <w:spacing w:val="-5"/>
          <w:sz w:val="24"/>
        </w:rPr>
        <w:t xml:space="preserve"> </w:t>
      </w:r>
      <w:r w:rsidRPr="005108E4">
        <w:rPr>
          <w:sz w:val="24"/>
        </w:rPr>
        <w:t>with</w:t>
      </w:r>
      <w:r w:rsidRPr="005108E4">
        <w:rPr>
          <w:spacing w:val="-5"/>
          <w:sz w:val="24"/>
        </w:rPr>
        <w:t xml:space="preserve"> </w:t>
      </w:r>
      <w:r w:rsidRPr="005108E4">
        <w:rPr>
          <w:sz w:val="24"/>
        </w:rPr>
        <w:t>M.G.L.</w:t>
      </w:r>
      <w:r w:rsidRPr="005108E4">
        <w:rPr>
          <w:spacing w:val="-5"/>
          <w:sz w:val="24"/>
        </w:rPr>
        <w:t xml:space="preserve"> </w:t>
      </w:r>
      <w:r w:rsidRPr="005108E4">
        <w:rPr>
          <w:sz w:val="24"/>
        </w:rPr>
        <w:t>c.</w:t>
      </w:r>
      <w:r w:rsidRPr="005108E4">
        <w:rPr>
          <w:spacing w:val="-5"/>
          <w:sz w:val="24"/>
        </w:rPr>
        <w:t xml:space="preserve"> </w:t>
      </w:r>
      <w:r w:rsidRPr="005108E4">
        <w:rPr>
          <w:sz w:val="24"/>
        </w:rPr>
        <w:t>94G,</w:t>
      </w:r>
    </w:p>
    <w:p w14:paraId="6FBF6C01" w14:textId="77777777" w:rsidR="00DA2759" w:rsidRPr="005108E4" w:rsidRDefault="009A7511">
      <w:pPr>
        <w:pStyle w:val="BodyText"/>
        <w:spacing w:before="2" w:line="242" w:lineRule="auto"/>
        <w:ind w:left="2035"/>
        <w:jc w:val="left"/>
      </w:pPr>
      <w:r w:rsidRPr="005108E4">
        <w:t>§</w:t>
      </w:r>
      <w:r w:rsidRPr="005108E4">
        <w:rPr>
          <w:spacing w:val="-17"/>
        </w:rPr>
        <w:t xml:space="preserve"> </w:t>
      </w:r>
      <w:r w:rsidRPr="005108E4">
        <w:t>15.</w:t>
      </w:r>
      <w:r w:rsidRPr="005108E4">
        <w:rPr>
          <w:spacing w:val="29"/>
        </w:rPr>
        <w:t xml:space="preserve"> </w:t>
      </w:r>
      <w:r w:rsidRPr="005108E4">
        <w:t>Marijuana</w:t>
      </w:r>
      <w:r w:rsidRPr="005108E4">
        <w:rPr>
          <w:spacing w:val="-17"/>
        </w:rPr>
        <w:t xml:space="preserve"> </w:t>
      </w:r>
      <w:r w:rsidRPr="005108E4">
        <w:t>Products</w:t>
      </w:r>
      <w:r w:rsidRPr="005108E4">
        <w:rPr>
          <w:spacing w:val="-16"/>
        </w:rPr>
        <w:t xml:space="preserve"> </w:t>
      </w:r>
      <w:r w:rsidRPr="005108E4">
        <w:t>that</w:t>
      </w:r>
      <w:r w:rsidRPr="005108E4">
        <w:rPr>
          <w:spacing w:val="-15"/>
        </w:rPr>
        <w:t xml:space="preserve"> </w:t>
      </w:r>
      <w:r w:rsidRPr="005108E4">
        <w:t>are</w:t>
      </w:r>
      <w:r w:rsidRPr="005108E4">
        <w:rPr>
          <w:spacing w:val="-17"/>
        </w:rPr>
        <w:t xml:space="preserve"> </w:t>
      </w:r>
      <w:r w:rsidRPr="005108E4">
        <w:t>required</w:t>
      </w:r>
      <w:r w:rsidRPr="005108E4">
        <w:rPr>
          <w:spacing w:val="-16"/>
        </w:rPr>
        <w:t xml:space="preserve"> </w:t>
      </w:r>
      <w:r w:rsidRPr="005108E4">
        <w:t>to</w:t>
      </w:r>
      <w:r w:rsidRPr="005108E4">
        <w:rPr>
          <w:spacing w:val="-17"/>
        </w:rPr>
        <w:t xml:space="preserve"> </w:t>
      </w:r>
      <w:r w:rsidRPr="005108E4">
        <w:t>undergo</w:t>
      </w:r>
      <w:r w:rsidRPr="005108E4">
        <w:rPr>
          <w:spacing w:val="-16"/>
        </w:rPr>
        <w:t xml:space="preserve"> </w:t>
      </w:r>
      <w:r w:rsidRPr="005108E4">
        <w:t>more</w:t>
      </w:r>
      <w:r w:rsidRPr="005108E4">
        <w:rPr>
          <w:spacing w:val="-19"/>
        </w:rPr>
        <w:t xml:space="preserve"> </w:t>
      </w:r>
      <w:r w:rsidRPr="005108E4">
        <w:t>than</w:t>
      </w:r>
      <w:r w:rsidRPr="005108E4">
        <w:rPr>
          <w:spacing w:val="-18"/>
        </w:rPr>
        <w:t xml:space="preserve"> </w:t>
      </w:r>
      <w:r w:rsidRPr="005108E4">
        <w:t>one</w:t>
      </w:r>
      <w:r w:rsidRPr="005108E4">
        <w:rPr>
          <w:spacing w:val="-19"/>
        </w:rPr>
        <w:t xml:space="preserve"> </w:t>
      </w:r>
      <w:r w:rsidRPr="005108E4">
        <w:t>screening</w:t>
      </w:r>
      <w:r w:rsidRPr="005108E4">
        <w:rPr>
          <w:spacing w:val="-20"/>
        </w:rPr>
        <w:t xml:space="preserve"> </w:t>
      </w:r>
      <w:r w:rsidRPr="005108E4">
        <w:t>shall</w:t>
      </w:r>
      <w:r w:rsidRPr="005108E4">
        <w:rPr>
          <w:spacing w:val="-15"/>
        </w:rPr>
        <w:t xml:space="preserve"> </w:t>
      </w:r>
      <w:r w:rsidRPr="005108E4">
        <w:t>list all applicable dates of</w:t>
      </w:r>
      <w:r w:rsidRPr="005108E4">
        <w:rPr>
          <w:spacing w:val="-4"/>
        </w:rPr>
        <w:t xml:space="preserve"> </w:t>
      </w:r>
      <w:r w:rsidRPr="005108E4">
        <w:t>testing;</w:t>
      </w:r>
    </w:p>
    <w:p w14:paraId="1D9F61D2" w14:textId="77777777" w:rsidR="00DA2759" w:rsidRPr="005108E4" w:rsidRDefault="009A7511">
      <w:pPr>
        <w:pStyle w:val="ListParagraph"/>
        <w:numPr>
          <w:ilvl w:val="2"/>
          <w:numId w:val="46"/>
        </w:numPr>
        <w:tabs>
          <w:tab w:val="left" w:pos="2516"/>
        </w:tabs>
        <w:spacing w:before="2"/>
        <w:ind w:left="2515" w:hanging="481"/>
        <w:rPr>
          <w:sz w:val="24"/>
        </w:rPr>
      </w:pPr>
      <w:r w:rsidRPr="005108E4">
        <w:rPr>
          <w:sz w:val="24"/>
        </w:rPr>
        <w:t>A warning if nuts or other Known Allergens are contained in the</w:t>
      </w:r>
      <w:r w:rsidRPr="005108E4">
        <w:rPr>
          <w:spacing w:val="-33"/>
          <w:sz w:val="24"/>
        </w:rPr>
        <w:t xml:space="preserve"> </w:t>
      </w:r>
      <w:r w:rsidRPr="005108E4">
        <w:rPr>
          <w:sz w:val="24"/>
        </w:rPr>
        <w:t>product;</w:t>
      </w:r>
    </w:p>
    <w:p w14:paraId="067867B8" w14:textId="6101F562" w:rsidR="00DA2759" w:rsidRPr="005108E4" w:rsidRDefault="009A7511">
      <w:pPr>
        <w:pStyle w:val="ListParagraph"/>
        <w:numPr>
          <w:ilvl w:val="2"/>
          <w:numId w:val="46"/>
        </w:numPr>
        <w:tabs>
          <w:tab w:val="left" w:pos="2545"/>
        </w:tabs>
        <w:spacing w:before="2" w:line="242" w:lineRule="auto"/>
        <w:ind w:right="116" w:firstLine="0"/>
        <w:rPr>
          <w:sz w:val="24"/>
        </w:rPr>
      </w:pPr>
      <w:r w:rsidRPr="005108E4">
        <w:rPr>
          <w:sz w:val="24"/>
        </w:rPr>
        <w:t>This statement, including capitalization: “This product has not been analyzed or approved by the FDA. There is limited information on the side effects of using this product,</w:t>
      </w:r>
      <w:r w:rsidRPr="005108E4">
        <w:rPr>
          <w:spacing w:val="-12"/>
          <w:sz w:val="24"/>
        </w:rPr>
        <w:t xml:space="preserve"> </w:t>
      </w:r>
      <w:r w:rsidRPr="005108E4">
        <w:rPr>
          <w:sz w:val="24"/>
        </w:rPr>
        <w:t>and</w:t>
      </w:r>
      <w:r w:rsidRPr="005108E4">
        <w:rPr>
          <w:spacing w:val="-12"/>
          <w:sz w:val="24"/>
        </w:rPr>
        <w:t xml:space="preserve"> </w:t>
      </w:r>
      <w:r w:rsidRPr="005108E4">
        <w:rPr>
          <w:sz w:val="24"/>
        </w:rPr>
        <w:t>there</w:t>
      </w:r>
      <w:r w:rsidRPr="005108E4">
        <w:rPr>
          <w:spacing w:val="-13"/>
          <w:sz w:val="24"/>
        </w:rPr>
        <w:t xml:space="preserve"> </w:t>
      </w:r>
      <w:r w:rsidRPr="005108E4">
        <w:rPr>
          <w:sz w:val="24"/>
        </w:rPr>
        <w:t>may</w:t>
      </w:r>
      <w:r w:rsidRPr="005108E4">
        <w:rPr>
          <w:spacing w:val="-19"/>
          <w:sz w:val="24"/>
        </w:rPr>
        <w:t xml:space="preserve"> </w:t>
      </w:r>
      <w:r w:rsidRPr="005108E4">
        <w:rPr>
          <w:sz w:val="24"/>
        </w:rPr>
        <w:t>be</w:t>
      </w:r>
      <w:r w:rsidRPr="005108E4">
        <w:rPr>
          <w:spacing w:val="-13"/>
          <w:sz w:val="24"/>
        </w:rPr>
        <w:t xml:space="preserve"> </w:t>
      </w:r>
      <w:r w:rsidRPr="005108E4">
        <w:rPr>
          <w:sz w:val="24"/>
        </w:rPr>
        <w:t>associated</w:t>
      </w:r>
      <w:r w:rsidRPr="005108E4">
        <w:rPr>
          <w:spacing w:val="-12"/>
          <w:sz w:val="24"/>
        </w:rPr>
        <w:t xml:space="preserve"> </w:t>
      </w:r>
      <w:r w:rsidRPr="005108E4">
        <w:rPr>
          <w:sz w:val="24"/>
        </w:rPr>
        <w:t>health</w:t>
      </w:r>
      <w:r w:rsidRPr="005108E4">
        <w:rPr>
          <w:spacing w:val="-12"/>
          <w:sz w:val="24"/>
        </w:rPr>
        <w:t xml:space="preserve"> </w:t>
      </w:r>
      <w:r w:rsidRPr="005108E4">
        <w:rPr>
          <w:sz w:val="24"/>
        </w:rPr>
        <w:t>risks.</w:t>
      </w:r>
      <w:r w:rsidRPr="005108E4">
        <w:rPr>
          <w:spacing w:val="39"/>
          <w:sz w:val="24"/>
        </w:rPr>
        <w:t xml:space="preserve"> </w:t>
      </w:r>
      <w:r w:rsidRPr="005108E4">
        <w:rPr>
          <w:sz w:val="24"/>
        </w:rPr>
        <w:t>Marijuana</w:t>
      </w:r>
      <w:r w:rsidRPr="005108E4">
        <w:rPr>
          <w:spacing w:val="-10"/>
          <w:sz w:val="24"/>
        </w:rPr>
        <w:t xml:space="preserve"> </w:t>
      </w:r>
      <w:r w:rsidRPr="005108E4">
        <w:rPr>
          <w:sz w:val="24"/>
        </w:rPr>
        <w:t>use</w:t>
      </w:r>
      <w:r w:rsidRPr="005108E4">
        <w:rPr>
          <w:spacing w:val="-10"/>
          <w:sz w:val="24"/>
        </w:rPr>
        <w:t xml:space="preserve"> </w:t>
      </w:r>
      <w:r w:rsidRPr="005108E4">
        <w:rPr>
          <w:sz w:val="24"/>
        </w:rPr>
        <w:t>during</w:t>
      </w:r>
      <w:r w:rsidRPr="005108E4">
        <w:rPr>
          <w:spacing w:val="-12"/>
          <w:sz w:val="24"/>
        </w:rPr>
        <w:t xml:space="preserve"> </w:t>
      </w:r>
      <w:r w:rsidRPr="005108E4">
        <w:rPr>
          <w:sz w:val="24"/>
        </w:rPr>
        <w:t>pregnancy</w:t>
      </w:r>
      <w:r w:rsidRPr="005108E4">
        <w:rPr>
          <w:spacing w:val="-19"/>
          <w:sz w:val="24"/>
        </w:rPr>
        <w:t xml:space="preserve"> </w:t>
      </w:r>
      <w:r w:rsidRPr="005108E4">
        <w:rPr>
          <w:sz w:val="24"/>
        </w:rPr>
        <w:t xml:space="preserve">and breast-feeding may pose potential harms. </w:t>
      </w:r>
      <w:r w:rsidRPr="005108E4">
        <w:rPr>
          <w:spacing w:val="-3"/>
          <w:sz w:val="24"/>
        </w:rPr>
        <w:t xml:space="preserve">It </w:t>
      </w:r>
      <w:r w:rsidRPr="005108E4">
        <w:rPr>
          <w:sz w:val="24"/>
        </w:rPr>
        <w:t>is against the law to drive or operate machinery when under the influence of this product. KEEP THIS PRODUCT AWAY FROM</w:t>
      </w:r>
      <w:r w:rsidRPr="005108E4">
        <w:rPr>
          <w:spacing w:val="-1"/>
          <w:sz w:val="24"/>
        </w:rPr>
        <w:t xml:space="preserve"> </w:t>
      </w:r>
      <w:r w:rsidRPr="005108E4">
        <w:rPr>
          <w:sz w:val="24"/>
        </w:rPr>
        <w:t>CHILDREN.”</w:t>
      </w:r>
    </w:p>
    <w:p w14:paraId="4B6539C4" w14:textId="77777777" w:rsidR="00DA2759" w:rsidRPr="005108E4" w:rsidRDefault="00DA2759">
      <w:pPr>
        <w:pStyle w:val="BodyText"/>
        <w:spacing w:before="7"/>
        <w:jc w:val="left"/>
      </w:pPr>
    </w:p>
    <w:p w14:paraId="0566013A" w14:textId="77777777" w:rsidR="00DA2759" w:rsidRPr="005108E4" w:rsidRDefault="009A7511">
      <w:pPr>
        <w:pStyle w:val="ListParagraph"/>
        <w:numPr>
          <w:ilvl w:val="2"/>
          <w:numId w:val="46"/>
        </w:numPr>
        <w:tabs>
          <w:tab w:val="left" w:pos="2508"/>
        </w:tabs>
        <w:spacing w:line="242" w:lineRule="auto"/>
        <w:ind w:right="118" w:firstLine="0"/>
        <w:rPr>
          <w:sz w:val="24"/>
        </w:rPr>
      </w:pPr>
      <w:r w:rsidRPr="005108E4">
        <w:rPr>
          <w:sz w:val="24"/>
        </w:rPr>
        <w:t>The</w:t>
      </w:r>
      <w:r w:rsidRPr="005108E4">
        <w:rPr>
          <w:spacing w:val="-8"/>
          <w:sz w:val="24"/>
        </w:rPr>
        <w:t xml:space="preserve"> </w:t>
      </w:r>
      <w:r w:rsidRPr="005108E4">
        <w:rPr>
          <w:sz w:val="24"/>
        </w:rPr>
        <w:t>following</w:t>
      </w:r>
      <w:r w:rsidRPr="005108E4">
        <w:rPr>
          <w:spacing w:val="-9"/>
          <w:sz w:val="24"/>
        </w:rPr>
        <w:t xml:space="preserve"> </w:t>
      </w:r>
      <w:r w:rsidRPr="005108E4">
        <w:rPr>
          <w:sz w:val="24"/>
        </w:rPr>
        <w:t>symbol</w:t>
      </w:r>
      <w:r w:rsidRPr="005108E4">
        <w:rPr>
          <w:spacing w:val="-5"/>
          <w:sz w:val="24"/>
        </w:rPr>
        <w:t xml:space="preserve"> </w:t>
      </w:r>
      <w:r w:rsidRPr="005108E4">
        <w:rPr>
          <w:sz w:val="24"/>
        </w:rPr>
        <w:t>or</w:t>
      </w:r>
      <w:r w:rsidRPr="005108E4">
        <w:rPr>
          <w:spacing w:val="-8"/>
          <w:sz w:val="24"/>
        </w:rPr>
        <w:t xml:space="preserve"> </w:t>
      </w:r>
      <w:r w:rsidRPr="005108E4">
        <w:rPr>
          <w:sz w:val="24"/>
        </w:rPr>
        <w:t>easily</w:t>
      </w:r>
      <w:r w:rsidRPr="005108E4">
        <w:rPr>
          <w:spacing w:val="-13"/>
          <w:sz w:val="24"/>
        </w:rPr>
        <w:t xml:space="preserve"> </w:t>
      </w:r>
      <w:r w:rsidRPr="005108E4">
        <w:rPr>
          <w:sz w:val="24"/>
        </w:rPr>
        <w:t>recognizable</w:t>
      </w:r>
      <w:r w:rsidRPr="005108E4">
        <w:rPr>
          <w:spacing w:val="-7"/>
          <w:sz w:val="24"/>
        </w:rPr>
        <w:t xml:space="preserve"> </w:t>
      </w:r>
      <w:r w:rsidRPr="005108E4">
        <w:rPr>
          <w:sz w:val="24"/>
        </w:rPr>
        <w:t>mark</w:t>
      </w:r>
      <w:r w:rsidRPr="005108E4">
        <w:rPr>
          <w:spacing w:val="-7"/>
          <w:sz w:val="24"/>
        </w:rPr>
        <w:t xml:space="preserve"> </w:t>
      </w:r>
      <w:r w:rsidRPr="005108E4">
        <w:rPr>
          <w:sz w:val="24"/>
        </w:rPr>
        <w:t>issued</w:t>
      </w:r>
      <w:r w:rsidRPr="005108E4">
        <w:rPr>
          <w:spacing w:val="-5"/>
          <w:sz w:val="24"/>
        </w:rPr>
        <w:t xml:space="preserve"> </w:t>
      </w:r>
      <w:r w:rsidRPr="005108E4">
        <w:rPr>
          <w:sz w:val="24"/>
        </w:rPr>
        <w:t>by</w:t>
      </w:r>
      <w:r w:rsidRPr="005108E4">
        <w:rPr>
          <w:spacing w:val="-11"/>
          <w:sz w:val="24"/>
        </w:rPr>
        <w:t xml:space="preserve"> </w:t>
      </w:r>
      <w:r w:rsidRPr="005108E4">
        <w:rPr>
          <w:sz w:val="24"/>
        </w:rPr>
        <w:t>the</w:t>
      </w:r>
      <w:r w:rsidRPr="005108E4">
        <w:rPr>
          <w:spacing w:val="-6"/>
          <w:sz w:val="24"/>
        </w:rPr>
        <w:t xml:space="preserve"> </w:t>
      </w:r>
      <w:r w:rsidRPr="005108E4">
        <w:rPr>
          <w:sz w:val="24"/>
        </w:rPr>
        <w:t>Commission</w:t>
      </w:r>
      <w:r w:rsidRPr="005108E4">
        <w:rPr>
          <w:spacing w:val="-6"/>
          <w:sz w:val="24"/>
        </w:rPr>
        <w:t xml:space="preserve"> </w:t>
      </w:r>
      <w:r w:rsidRPr="005108E4">
        <w:rPr>
          <w:sz w:val="24"/>
        </w:rPr>
        <w:t>that indicates the package contains</w:t>
      </w:r>
      <w:r w:rsidRPr="005108E4">
        <w:rPr>
          <w:spacing w:val="-6"/>
          <w:sz w:val="24"/>
        </w:rPr>
        <w:t xml:space="preserve"> </w:t>
      </w:r>
      <w:r w:rsidRPr="005108E4">
        <w:rPr>
          <w:sz w:val="24"/>
        </w:rPr>
        <w:t>Marijuana:</w:t>
      </w:r>
    </w:p>
    <w:p w14:paraId="3549CC90" w14:textId="77777777" w:rsidR="00DA2759" w:rsidRPr="005108E4" w:rsidRDefault="009A7511">
      <w:pPr>
        <w:pStyle w:val="BodyText"/>
        <w:spacing w:before="8"/>
        <w:jc w:val="left"/>
        <w:rPr>
          <w:sz w:val="10"/>
        </w:rPr>
      </w:pPr>
      <w:r w:rsidRPr="005108E4">
        <w:rPr>
          <w:noProof/>
        </w:rPr>
        <w:drawing>
          <wp:anchor distT="0" distB="0" distL="0" distR="0" simplePos="0" relativeHeight="251658243" behindDoc="0" locked="0" layoutInCell="1" allowOverlap="1" wp14:anchorId="04D0E3B9" wp14:editId="5CBCDE83">
            <wp:simplePos x="0" y="0"/>
            <wp:positionH relativeFrom="page">
              <wp:posOffset>3213070</wp:posOffset>
            </wp:positionH>
            <wp:positionV relativeFrom="paragraph">
              <wp:posOffset>102983</wp:posOffset>
            </wp:positionV>
            <wp:extent cx="994541" cy="1057465"/>
            <wp:effectExtent l="0" t="0" r="0" b="0"/>
            <wp:wrapTopAndBottom/>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age1.jpeg"/>
                    <pic:cNvPicPr/>
                  </pic:nvPicPr>
                  <pic:blipFill>
                    <a:blip r:embed="rId20" cstate="print"/>
                    <a:stretch>
                      <a:fillRect/>
                    </a:stretch>
                  </pic:blipFill>
                  <pic:spPr>
                    <a:xfrm>
                      <a:off x="0" y="0"/>
                      <a:ext cx="994541" cy="1057465"/>
                    </a:xfrm>
                    <a:prstGeom prst="rect">
                      <a:avLst/>
                    </a:prstGeom>
                  </pic:spPr>
                </pic:pic>
              </a:graphicData>
            </a:graphic>
          </wp:anchor>
        </w:drawing>
      </w:r>
    </w:p>
    <w:p w14:paraId="6B397685" w14:textId="77777777" w:rsidR="00DA2759" w:rsidRPr="005108E4" w:rsidRDefault="00DA2759">
      <w:pPr>
        <w:pStyle w:val="BodyText"/>
        <w:spacing w:before="3"/>
        <w:jc w:val="left"/>
        <w:rPr>
          <w:sz w:val="33"/>
        </w:rPr>
      </w:pPr>
    </w:p>
    <w:p w14:paraId="1684ADBA" w14:textId="77777777" w:rsidR="00DA2759" w:rsidRPr="005108E4" w:rsidRDefault="009A7511">
      <w:pPr>
        <w:pStyle w:val="ListParagraph"/>
        <w:numPr>
          <w:ilvl w:val="2"/>
          <w:numId w:val="46"/>
        </w:numPr>
        <w:tabs>
          <w:tab w:val="left" w:pos="2484"/>
        </w:tabs>
        <w:spacing w:line="242" w:lineRule="auto"/>
        <w:ind w:right="117" w:firstLine="0"/>
        <w:rPr>
          <w:sz w:val="24"/>
        </w:rPr>
      </w:pPr>
      <w:r w:rsidRPr="005108E4">
        <w:rPr>
          <w:sz w:val="24"/>
        </w:rPr>
        <w:t>The</w:t>
      </w:r>
      <w:r w:rsidRPr="005108E4">
        <w:rPr>
          <w:spacing w:val="-18"/>
          <w:sz w:val="24"/>
        </w:rPr>
        <w:t xml:space="preserve"> </w:t>
      </w:r>
      <w:r w:rsidRPr="005108E4">
        <w:rPr>
          <w:sz w:val="24"/>
        </w:rPr>
        <w:t>following</w:t>
      </w:r>
      <w:r w:rsidRPr="005108E4">
        <w:rPr>
          <w:spacing w:val="-19"/>
          <w:sz w:val="24"/>
        </w:rPr>
        <w:t xml:space="preserve"> </w:t>
      </w:r>
      <w:r w:rsidRPr="005108E4">
        <w:rPr>
          <w:sz w:val="24"/>
        </w:rPr>
        <w:t>symbol</w:t>
      </w:r>
      <w:r w:rsidRPr="005108E4">
        <w:rPr>
          <w:spacing w:val="-15"/>
          <w:sz w:val="24"/>
        </w:rPr>
        <w:t xml:space="preserve"> </w:t>
      </w:r>
      <w:r w:rsidRPr="005108E4">
        <w:rPr>
          <w:sz w:val="24"/>
        </w:rPr>
        <w:t>or</w:t>
      </w:r>
      <w:r w:rsidRPr="005108E4">
        <w:rPr>
          <w:spacing w:val="-17"/>
          <w:sz w:val="24"/>
        </w:rPr>
        <w:t xml:space="preserve"> </w:t>
      </w:r>
      <w:r w:rsidRPr="005108E4">
        <w:rPr>
          <w:sz w:val="24"/>
        </w:rPr>
        <w:t>other</w:t>
      </w:r>
      <w:r w:rsidRPr="005108E4">
        <w:rPr>
          <w:spacing w:val="-17"/>
          <w:sz w:val="24"/>
        </w:rPr>
        <w:t xml:space="preserve"> </w:t>
      </w:r>
      <w:r w:rsidRPr="005108E4">
        <w:rPr>
          <w:sz w:val="24"/>
        </w:rPr>
        <w:t>easily</w:t>
      </w:r>
      <w:r w:rsidRPr="005108E4">
        <w:rPr>
          <w:spacing w:val="-23"/>
          <w:sz w:val="24"/>
        </w:rPr>
        <w:t xml:space="preserve"> </w:t>
      </w:r>
      <w:r w:rsidRPr="005108E4">
        <w:rPr>
          <w:sz w:val="24"/>
        </w:rPr>
        <w:t>recognizable</w:t>
      </w:r>
      <w:r w:rsidRPr="005108E4">
        <w:rPr>
          <w:spacing w:val="-17"/>
          <w:sz w:val="24"/>
        </w:rPr>
        <w:t xml:space="preserve"> </w:t>
      </w:r>
      <w:r w:rsidRPr="005108E4">
        <w:rPr>
          <w:sz w:val="24"/>
        </w:rPr>
        <w:t>mark</w:t>
      </w:r>
      <w:r w:rsidRPr="005108E4">
        <w:rPr>
          <w:spacing w:val="-17"/>
          <w:sz w:val="24"/>
        </w:rPr>
        <w:t xml:space="preserve"> </w:t>
      </w:r>
      <w:r w:rsidRPr="005108E4">
        <w:rPr>
          <w:sz w:val="24"/>
        </w:rPr>
        <w:t>issued</w:t>
      </w:r>
      <w:r w:rsidRPr="005108E4">
        <w:rPr>
          <w:spacing w:val="-16"/>
          <w:sz w:val="24"/>
        </w:rPr>
        <w:t xml:space="preserve"> </w:t>
      </w:r>
      <w:r w:rsidRPr="005108E4">
        <w:rPr>
          <w:sz w:val="24"/>
        </w:rPr>
        <w:t>by</w:t>
      </w:r>
      <w:r w:rsidRPr="005108E4">
        <w:rPr>
          <w:spacing w:val="-21"/>
          <w:sz w:val="24"/>
        </w:rPr>
        <w:t xml:space="preserve"> </w:t>
      </w:r>
      <w:r w:rsidRPr="005108E4">
        <w:rPr>
          <w:sz w:val="24"/>
        </w:rPr>
        <w:t>the</w:t>
      </w:r>
      <w:r w:rsidRPr="005108E4">
        <w:rPr>
          <w:spacing w:val="-15"/>
          <w:sz w:val="24"/>
        </w:rPr>
        <w:t xml:space="preserve"> </w:t>
      </w:r>
      <w:r w:rsidRPr="005108E4">
        <w:rPr>
          <w:sz w:val="24"/>
        </w:rPr>
        <w:t>Commission that indicates that the product is harmful to</w:t>
      </w:r>
      <w:r w:rsidRPr="005108E4">
        <w:rPr>
          <w:spacing w:val="-8"/>
          <w:sz w:val="24"/>
        </w:rPr>
        <w:t xml:space="preserve"> </w:t>
      </w:r>
      <w:r w:rsidRPr="005108E4">
        <w:rPr>
          <w:sz w:val="24"/>
        </w:rPr>
        <w:t>children:</w:t>
      </w:r>
    </w:p>
    <w:p w14:paraId="7B097123" w14:textId="77777777" w:rsidR="00DA2759" w:rsidRPr="005108E4" w:rsidRDefault="009A7511">
      <w:pPr>
        <w:pStyle w:val="BodyText"/>
        <w:spacing w:before="9"/>
        <w:jc w:val="left"/>
        <w:rPr>
          <w:sz w:val="29"/>
        </w:rPr>
      </w:pPr>
      <w:r w:rsidRPr="005108E4">
        <w:rPr>
          <w:noProof/>
        </w:rPr>
        <w:drawing>
          <wp:anchor distT="0" distB="0" distL="0" distR="0" simplePos="0" relativeHeight="251658244" behindDoc="0" locked="0" layoutInCell="1" allowOverlap="1" wp14:anchorId="54B12B2B" wp14:editId="2BD1F9D2">
            <wp:simplePos x="0" y="0"/>
            <wp:positionH relativeFrom="page">
              <wp:posOffset>3319720</wp:posOffset>
            </wp:positionH>
            <wp:positionV relativeFrom="paragraph">
              <wp:posOffset>242519</wp:posOffset>
            </wp:positionV>
            <wp:extent cx="899287" cy="926306"/>
            <wp:effectExtent l="0" t="0" r="0" b="0"/>
            <wp:wrapTopAndBottom/>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2.jpeg"/>
                    <pic:cNvPicPr/>
                  </pic:nvPicPr>
                  <pic:blipFill>
                    <a:blip r:embed="rId21" cstate="print"/>
                    <a:stretch>
                      <a:fillRect/>
                    </a:stretch>
                  </pic:blipFill>
                  <pic:spPr>
                    <a:xfrm>
                      <a:off x="0" y="0"/>
                      <a:ext cx="899287" cy="926306"/>
                    </a:xfrm>
                    <a:prstGeom prst="rect">
                      <a:avLst/>
                    </a:prstGeom>
                  </pic:spPr>
                </pic:pic>
              </a:graphicData>
            </a:graphic>
          </wp:anchor>
        </w:drawing>
      </w:r>
    </w:p>
    <w:p w14:paraId="3446513D" w14:textId="77777777" w:rsidR="00DA2759" w:rsidRPr="005108E4" w:rsidRDefault="00DA2759">
      <w:pPr>
        <w:pStyle w:val="BodyText"/>
        <w:spacing w:before="1"/>
        <w:jc w:val="left"/>
        <w:rPr>
          <w:sz w:val="32"/>
        </w:rPr>
      </w:pPr>
    </w:p>
    <w:p w14:paraId="08A75F04" w14:textId="77777777" w:rsidR="00DA2759" w:rsidRPr="005108E4" w:rsidRDefault="009A7511">
      <w:pPr>
        <w:pStyle w:val="ListParagraph"/>
        <w:numPr>
          <w:ilvl w:val="2"/>
          <w:numId w:val="46"/>
        </w:numPr>
        <w:tabs>
          <w:tab w:val="left" w:pos="2667"/>
        </w:tabs>
        <w:spacing w:line="242" w:lineRule="auto"/>
        <w:ind w:right="118" w:firstLine="0"/>
        <w:rPr>
          <w:sz w:val="24"/>
        </w:rPr>
      </w:pPr>
      <w:r w:rsidRPr="005108E4">
        <w:rPr>
          <w:sz w:val="24"/>
        </w:rPr>
        <w:t>935 CMR 501.105(5)(c) shall apply to Marijuana concentrates and extracts produced by an MTC for transport to another Licensee in compliance with 935 CMR 501.105(13).</w:t>
      </w:r>
    </w:p>
    <w:p w14:paraId="17F4C55E" w14:textId="77777777" w:rsidR="00DA2759" w:rsidRPr="005108E4" w:rsidRDefault="009A7511">
      <w:pPr>
        <w:pStyle w:val="ListParagraph"/>
        <w:numPr>
          <w:ilvl w:val="1"/>
          <w:numId w:val="46"/>
        </w:numPr>
        <w:tabs>
          <w:tab w:val="left" w:pos="2192"/>
        </w:tabs>
        <w:spacing w:before="3" w:line="237" w:lineRule="auto"/>
        <w:ind w:left="1675" w:right="110" w:firstLine="0"/>
        <w:rPr>
          <w:sz w:val="24"/>
        </w:rPr>
      </w:pPr>
      <w:r w:rsidRPr="005108E4">
        <w:rPr>
          <w:sz w:val="24"/>
          <w:u w:val="single"/>
        </w:rPr>
        <w:t>Labeling of Marijuana Infused Tinctures, Topicals or Other Non-edible Marijuana- infused Products</w:t>
      </w:r>
      <w:r w:rsidRPr="005108E4">
        <w:rPr>
          <w:sz w:val="24"/>
        </w:rPr>
        <w:t>. Prior to Marijuana-infused Tinctures, topicals or other non-edible Marijuana-infused</w:t>
      </w:r>
      <w:r w:rsidRPr="005108E4">
        <w:rPr>
          <w:spacing w:val="-15"/>
          <w:sz w:val="24"/>
        </w:rPr>
        <w:t xml:space="preserve"> </w:t>
      </w:r>
      <w:r w:rsidRPr="005108E4">
        <w:rPr>
          <w:sz w:val="24"/>
        </w:rPr>
        <w:t>Products</w:t>
      </w:r>
      <w:r w:rsidRPr="005108E4">
        <w:rPr>
          <w:spacing w:val="-14"/>
          <w:sz w:val="24"/>
        </w:rPr>
        <w:t xml:space="preserve"> </w:t>
      </w:r>
      <w:r w:rsidRPr="005108E4">
        <w:rPr>
          <w:sz w:val="24"/>
        </w:rPr>
        <w:t>being</w:t>
      </w:r>
      <w:r w:rsidRPr="005108E4">
        <w:rPr>
          <w:spacing w:val="-16"/>
          <w:sz w:val="24"/>
        </w:rPr>
        <w:t xml:space="preserve"> </w:t>
      </w:r>
      <w:r w:rsidRPr="005108E4">
        <w:rPr>
          <w:sz w:val="24"/>
        </w:rPr>
        <w:t>sold</w:t>
      </w:r>
      <w:r w:rsidRPr="005108E4">
        <w:rPr>
          <w:spacing w:val="-15"/>
          <w:sz w:val="24"/>
        </w:rPr>
        <w:t xml:space="preserve"> </w:t>
      </w:r>
      <w:r w:rsidRPr="005108E4">
        <w:rPr>
          <w:sz w:val="24"/>
        </w:rPr>
        <w:t>or</w:t>
      </w:r>
      <w:r w:rsidRPr="005108E4">
        <w:rPr>
          <w:spacing w:val="-15"/>
          <w:sz w:val="24"/>
        </w:rPr>
        <w:t xml:space="preserve"> </w:t>
      </w:r>
      <w:r w:rsidRPr="005108E4">
        <w:rPr>
          <w:sz w:val="24"/>
        </w:rPr>
        <w:t>Transferred</w:t>
      </w:r>
      <w:r w:rsidRPr="005108E4">
        <w:rPr>
          <w:spacing w:val="-14"/>
          <w:sz w:val="24"/>
        </w:rPr>
        <w:t xml:space="preserve"> </w:t>
      </w:r>
      <w:r w:rsidRPr="005108E4">
        <w:rPr>
          <w:sz w:val="24"/>
        </w:rPr>
        <w:t>the</w:t>
      </w:r>
      <w:r w:rsidRPr="005108E4">
        <w:rPr>
          <w:spacing w:val="-15"/>
          <w:sz w:val="24"/>
        </w:rPr>
        <w:t xml:space="preserve"> </w:t>
      </w:r>
      <w:r w:rsidRPr="005108E4">
        <w:rPr>
          <w:sz w:val="24"/>
        </w:rPr>
        <w:t>MTC</w:t>
      </w:r>
      <w:r w:rsidRPr="005108E4">
        <w:rPr>
          <w:spacing w:val="-13"/>
          <w:sz w:val="24"/>
        </w:rPr>
        <w:t xml:space="preserve"> </w:t>
      </w:r>
      <w:r w:rsidRPr="005108E4">
        <w:rPr>
          <w:sz w:val="24"/>
        </w:rPr>
        <w:t>shall</w:t>
      </w:r>
      <w:r w:rsidRPr="005108E4">
        <w:rPr>
          <w:spacing w:val="-11"/>
          <w:sz w:val="24"/>
        </w:rPr>
        <w:t xml:space="preserve"> </w:t>
      </w:r>
      <w:r w:rsidRPr="005108E4">
        <w:rPr>
          <w:sz w:val="24"/>
        </w:rPr>
        <w:t>place</w:t>
      </w:r>
      <w:r w:rsidRPr="005108E4">
        <w:rPr>
          <w:spacing w:val="-13"/>
          <w:sz w:val="24"/>
        </w:rPr>
        <w:t xml:space="preserve"> </w:t>
      </w:r>
      <w:r w:rsidRPr="005108E4">
        <w:rPr>
          <w:sz w:val="24"/>
        </w:rPr>
        <w:t>a</w:t>
      </w:r>
      <w:r w:rsidRPr="005108E4">
        <w:rPr>
          <w:spacing w:val="-13"/>
          <w:sz w:val="24"/>
        </w:rPr>
        <w:t xml:space="preserve"> </w:t>
      </w:r>
      <w:r w:rsidRPr="005108E4">
        <w:rPr>
          <w:sz w:val="24"/>
        </w:rPr>
        <w:t>legible,</w:t>
      </w:r>
      <w:r w:rsidRPr="005108E4">
        <w:rPr>
          <w:spacing w:val="-14"/>
          <w:sz w:val="24"/>
        </w:rPr>
        <w:t xml:space="preserve"> </w:t>
      </w:r>
      <w:r w:rsidRPr="005108E4">
        <w:rPr>
          <w:sz w:val="24"/>
        </w:rPr>
        <w:t xml:space="preserve">firmly Affixed label on which the wording is no less than </w:t>
      </w:r>
      <w:r w:rsidRPr="005108E4">
        <w:rPr>
          <w:position w:val="10"/>
          <w:sz w:val="14"/>
        </w:rPr>
        <w:t>1</w:t>
      </w:r>
      <w:r w:rsidRPr="005108E4">
        <w:rPr>
          <w:sz w:val="24"/>
        </w:rPr>
        <w:t>/</w:t>
      </w:r>
      <w:r w:rsidRPr="005108E4">
        <w:rPr>
          <w:position w:val="-4"/>
          <w:sz w:val="14"/>
        </w:rPr>
        <w:t xml:space="preserve">16 </w:t>
      </w:r>
      <w:r w:rsidRPr="005108E4">
        <w:rPr>
          <w:sz w:val="24"/>
        </w:rPr>
        <w:t>of an inch in size on each container of</w:t>
      </w:r>
      <w:r w:rsidRPr="005108E4">
        <w:rPr>
          <w:spacing w:val="-17"/>
          <w:sz w:val="24"/>
        </w:rPr>
        <w:t xml:space="preserve"> </w:t>
      </w:r>
      <w:r w:rsidRPr="005108E4">
        <w:rPr>
          <w:sz w:val="24"/>
        </w:rPr>
        <w:t>Marijuana-infused</w:t>
      </w:r>
      <w:r w:rsidRPr="005108E4">
        <w:rPr>
          <w:spacing w:val="-17"/>
          <w:sz w:val="24"/>
        </w:rPr>
        <w:t xml:space="preserve"> </w:t>
      </w:r>
      <w:r w:rsidRPr="005108E4">
        <w:rPr>
          <w:sz w:val="24"/>
        </w:rPr>
        <w:t>Product</w:t>
      </w:r>
      <w:r w:rsidRPr="005108E4">
        <w:rPr>
          <w:spacing w:val="-16"/>
          <w:sz w:val="24"/>
        </w:rPr>
        <w:t xml:space="preserve"> </w:t>
      </w:r>
      <w:r w:rsidRPr="005108E4">
        <w:rPr>
          <w:sz w:val="24"/>
        </w:rPr>
        <w:t>that</w:t>
      </w:r>
      <w:r w:rsidRPr="005108E4">
        <w:rPr>
          <w:spacing w:val="-15"/>
          <w:sz w:val="24"/>
        </w:rPr>
        <w:t xml:space="preserve"> </w:t>
      </w:r>
      <w:r w:rsidRPr="005108E4">
        <w:rPr>
          <w:sz w:val="24"/>
        </w:rPr>
        <w:t>it</w:t>
      </w:r>
      <w:r w:rsidRPr="005108E4">
        <w:rPr>
          <w:spacing w:val="-16"/>
          <w:sz w:val="24"/>
        </w:rPr>
        <w:t xml:space="preserve"> </w:t>
      </w:r>
      <w:r w:rsidRPr="005108E4">
        <w:rPr>
          <w:sz w:val="24"/>
        </w:rPr>
        <w:t>prepares</w:t>
      </w:r>
      <w:r w:rsidRPr="005108E4">
        <w:rPr>
          <w:spacing w:val="-16"/>
          <w:sz w:val="24"/>
        </w:rPr>
        <w:t xml:space="preserve"> </w:t>
      </w:r>
      <w:r w:rsidRPr="005108E4">
        <w:rPr>
          <w:sz w:val="24"/>
        </w:rPr>
        <w:t>for</w:t>
      </w:r>
      <w:r w:rsidRPr="005108E4">
        <w:rPr>
          <w:spacing w:val="-17"/>
          <w:sz w:val="24"/>
        </w:rPr>
        <w:t xml:space="preserve"> </w:t>
      </w:r>
      <w:r w:rsidRPr="005108E4">
        <w:rPr>
          <w:sz w:val="24"/>
        </w:rPr>
        <w:t>retail</w:t>
      </w:r>
      <w:r w:rsidRPr="005108E4">
        <w:rPr>
          <w:spacing w:val="-14"/>
          <w:sz w:val="24"/>
        </w:rPr>
        <w:t xml:space="preserve"> </w:t>
      </w:r>
      <w:r w:rsidRPr="005108E4">
        <w:rPr>
          <w:sz w:val="24"/>
        </w:rPr>
        <w:t>sale</w:t>
      </w:r>
      <w:r w:rsidRPr="005108E4">
        <w:rPr>
          <w:spacing w:val="-14"/>
          <w:sz w:val="24"/>
        </w:rPr>
        <w:t xml:space="preserve"> </w:t>
      </w:r>
      <w:r w:rsidRPr="005108E4">
        <w:rPr>
          <w:sz w:val="24"/>
        </w:rPr>
        <w:t>or</w:t>
      </w:r>
      <w:r w:rsidRPr="005108E4">
        <w:rPr>
          <w:spacing w:val="-15"/>
          <w:sz w:val="24"/>
        </w:rPr>
        <w:t xml:space="preserve"> </w:t>
      </w:r>
      <w:r w:rsidRPr="005108E4">
        <w:rPr>
          <w:sz w:val="24"/>
        </w:rPr>
        <w:t>wholesale.</w:t>
      </w:r>
      <w:r w:rsidRPr="005108E4">
        <w:rPr>
          <w:spacing w:val="32"/>
          <w:sz w:val="24"/>
        </w:rPr>
        <w:t xml:space="preserve"> </w:t>
      </w:r>
      <w:r w:rsidRPr="005108E4">
        <w:rPr>
          <w:sz w:val="24"/>
        </w:rPr>
        <w:t>The</w:t>
      </w:r>
      <w:r w:rsidRPr="005108E4">
        <w:rPr>
          <w:spacing w:val="-18"/>
          <w:sz w:val="24"/>
        </w:rPr>
        <w:t xml:space="preserve"> </w:t>
      </w:r>
      <w:r w:rsidRPr="005108E4">
        <w:rPr>
          <w:sz w:val="24"/>
        </w:rPr>
        <w:t>Affixed</w:t>
      </w:r>
      <w:r w:rsidRPr="005108E4">
        <w:rPr>
          <w:spacing w:val="-16"/>
          <w:sz w:val="24"/>
        </w:rPr>
        <w:t xml:space="preserve"> </w:t>
      </w:r>
      <w:r w:rsidRPr="005108E4">
        <w:rPr>
          <w:sz w:val="24"/>
        </w:rPr>
        <w:t>label shall contain at a minimum the following information, but may not include a Qualifying Patient's</w:t>
      </w:r>
      <w:r w:rsidRPr="005108E4">
        <w:rPr>
          <w:spacing w:val="-1"/>
          <w:sz w:val="24"/>
        </w:rPr>
        <w:t xml:space="preserve"> </w:t>
      </w:r>
      <w:r w:rsidRPr="005108E4">
        <w:rPr>
          <w:sz w:val="24"/>
        </w:rPr>
        <w:t>name:</w:t>
      </w:r>
    </w:p>
    <w:p w14:paraId="2444615F" w14:textId="77777777" w:rsidR="00DA2759" w:rsidRPr="005108E4" w:rsidRDefault="009A7511">
      <w:pPr>
        <w:pStyle w:val="ListParagraph"/>
        <w:numPr>
          <w:ilvl w:val="2"/>
          <w:numId w:val="46"/>
        </w:numPr>
        <w:tabs>
          <w:tab w:val="left" w:pos="2360"/>
        </w:tabs>
        <w:spacing w:before="9" w:line="242" w:lineRule="auto"/>
        <w:ind w:right="116" w:firstLine="0"/>
        <w:rPr>
          <w:sz w:val="24"/>
        </w:rPr>
      </w:pPr>
      <w:r w:rsidRPr="005108E4">
        <w:rPr>
          <w:sz w:val="24"/>
        </w:rPr>
        <w:t>The</w:t>
      </w:r>
      <w:r w:rsidRPr="005108E4">
        <w:rPr>
          <w:spacing w:val="-20"/>
          <w:sz w:val="24"/>
        </w:rPr>
        <w:t xml:space="preserve"> </w:t>
      </w:r>
      <w:r w:rsidRPr="005108E4">
        <w:rPr>
          <w:sz w:val="24"/>
        </w:rPr>
        <w:t>name</w:t>
      </w:r>
      <w:r w:rsidRPr="005108E4">
        <w:rPr>
          <w:spacing w:val="-19"/>
          <w:sz w:val="24"/>
        </w:rPr>
        <w:t xml:space="preserve"> </w:t>
      </w:r>
      <w:r w:rsidRPr="005108E4">
        <w:rPr>
          <w:sz w:val="24"/>
        </w:rPr>
        <w:t>and</w:t>
      </w:r>
      <w:r w:rsidRPr="005108E4">
        <w:rPr>
          <w:spacing w:val="-19"/>
          <w:sz w:val="24"/>
        </w:rPr>
        <w:t xml:space="preserve"> </w:t>
      </w:r>
      <w:r w:rsidRPr="005108E4">
        <w:rPr>
          <w:sz w:val="24"/>
        </w:rPr>
        <w:t>registration</w:t>
      </w:r>
      <w:r w:rsidRPr="005108E4">
        <w:rPr>
          <w:spacing w:val="-18"/>
          <w:sz w:val="24"/>
        </w:rPr>
        <w:t xml:space="preserve"> </w:t>
      </w:r>
      <w:r w:rsidRPr="005108E4">
        <w:rPr>
          <w:sz w:val="24"/>
        </w:rPr>
        <w:t>number</w:t>
      </w:r>
      <w:r w:rsidRPr="005108E4">
        <w:rPr>
          <w:spacing w:val="-20"/>
          <w:sz w:val="24"/>
        </w:rPr>
        <w:t xml:space="preserve"> </w:t>
      </w:r>
      <w:r w:rsidRPr="005108E4">
        <w:rPr>
          <w:sz w:val="24"/>
        </w:rPr>
        <w:t>of</w:t>
      </w:r>
      <w:r w:rsidRPr="005108E4">
        <w:rPr>
          <w:spacing w:val="-19"/>
          <w:sz w:val="24"/>
        </w:rPr>
        <w:t xml:space="preserve"> </w:t>
      </w:r>
      <w:r w:rsidRPr="005108E4">
        <w:rPr>
          <w:sz w:val="24"/>
        </w:rPr>
        <w:t>the</w:t>
      </w:r>
      <w:r w:rsidRPr="005108E4">
        <w:rPr>
          <w:spacing w:val="-20"/>
          <w:sz w:val="24"/>
        </w:rPr>
        <w:t xml:space="preserve"> </w:t>
      </w:r>
      <w:r w:rsidRPr="005108E4">
        <w:rPr>
          <w:sz w:val="24"/>
        </w:rPr>
        <w:t>MTC</w:t>
      </w:r>
      <w:r w:rsidRPr="005108E4">
        <w:rPr>
          <w:spacing w:val="-17"/>
          <w:sz w:val="24"/>
        </w:rPr>
        <w:t xml:space="preserve"> </w:t>
      </w:r>
      <w:r w:rsidRPr="005108E4">
        <w:rPr>
          <w:sz w:val="24"/>
        </w:rPr>
        <w:t>that</w:t>
      </w:r>
      <w:r w:rsidRPr="005108E4">
        <w:rPr>
          <w:spacing w:val="-16"/>
          <w:sz w:val="24"/>
        </w:rPr>
        <w:t xml:space="preserve"> </w:t>
      </w:r>
      <w:r w:rsidRPr="005108E4">
        <w:rPr>
          <w:sz w:val="24"/>
        </w:rPr>
        <w:t>produced</w:t>
      </w:r>
      <w:r w:rsidRPr="005108E4">
        <w:rPr>
          <w:spacing w:val="-17"/>
          <w:sz w:val="24"/>
        </w:rPr>
        <w:t xml:space="preserve"> </w:t>
      </w:r>
      <w:r w:rsidRPr="005108E4">
        <w:rPr>
          <w:sz w:val="24"/>
        </w:rPr>
        <w:t>the</w:t>
      </w:r>
      <w:r w:rsidRPr="005108E4">
        <w:rPr>
          <w:spacing w:val="-17"/>
          <w:sz w:val="24"/>
        </w:rPr>
        <w:t xml:space="preserve"> </w:t>
      </w:r>
      <w:r w:rsidRPr="005108E4">
        <w:rPr>
          <w:sz w:val="24"/>
        </w:rPr>
        <w:t>Marijuana</w:t>
      </w:r>
      <w:r w:rsidRPr="005108E4">
        <w:rPr>
          <w:spacing w:val="-18"/>
          <w:sz w:val="24"/>
        </w:rPr>
        <w:t xml:space="preserve"> </w:t>
      </w:r>
      <w:r w:rsidRPr="005108E4">
        <w:rPr>
          <w:sz w:val="24"/>
        </w:rPr>
        <w:t>Product, together with the MTC's business telephone number, e-mail address and website information, if</w:t>
      </w:r>
      <w:r w:rsidRPr="005108E4">
        <w:rPr>
          <w:spacing w:val="-3"/>
          <w:sz w:val="24"/>
        </w:rPr>
        <w:t xml:space="preserve"> any;</w:t>
      </w:r>
    </w:p>
    <w:p w14:paraId="6E583228" w14:textId="77777777" w:rsidR="00DA2759" w:rsidRPr="005108E4" w:rsidRDefault="009A7511">
      <w:pPr>
        <w:pStyle w:val="ListParagraph"/>
        <w:numPr>
          <w:ilvl w:val="2"/>
          <w:numId w:val="46"/>
        </w:numPr>
        <w:tabs>
          <w:tab w:val="left" w:pos="2396"/>
        </w:tabs>
        <w:spacing w:before="1"/>
        <w:ind w:left="2395" w:hanging="361"/>
        <w:rPr>
          <w:sz w:val="24"/>
        </w:rPr>
      </w:pPr>
      <w:r w:rsidRPr="005108E4">
        <w:rPr>
          <w:sz w:val="24"/>
        </w:rPr>
        <w:t>The Marijuana Product's</w:t>
      </w:r>
      <w:r w:rsidRPr="005108E4">
        <w:rPr>
          <w:spacing w:val="-5"/>
          <w:sz w:val="24"/>
        </w:rPr>
        <w:t xml:space="preserve"> </w:t>
      </w:r>
      <w:r w:rsidRPr="005108E4">
        <w:rPr>
          <w:sz w:val="24"/>
        </w:rPr>
        <w:t>identity;</w:t>
      </w:r>
    </w:p>
    <w:p w14:paraId="48890EA9" w14:textId="77777777" w:rsidR="00DA2759" w:rsidRPr="005108E4" w:rsidRDefault="009A7511">
      <w:pPr>
        <w:pStyle w:val="ListParagraph"/>
        <w:numPr>
          <w:ilvl w:val="2"/>
          <w:numId w:val="46"/>
        </w:numPr>
        <w:tabs>
          <w:tab w:val="left" w:pos="2338"/>
        </w:tabs>
        <w:spacing w:before="5" w:line="242" w:lineRule="auto"/>
        <w:ind w:right="115" w:firstLine="0"/>
        <w:rPr>
          <w:sz w:val="24"/>
        </w:rPr>
      </w:pPr>
      <w:r w:rsidRPr="005108E4">
        <w:rPr>
          <w:sz w:val="24"/>
        </w:rPr>
        <w:t>The</w:t>
      </w:r>
      <w:r w:rsidRPr="005108E4">
        <w:rPr>
          <w:spacing w:val="-24"/>
          <w:sz w:val="24"/>
        </w:rPr>
        <w:t xml:space="preserve"> </w:t>
      </w:r>
      <w:r w:rsidRPr="005108E4">
        <w:rPr>
          <w:spacing w:val="-3"/>
          <w:sz w:val="24"/>
        </w:rPr>
        <w:t>type</w:t>
      </w:r>
      <w:r w:rsidRPr="005108E4">
        <w:rPr>
          <w:spacing w:val="-23"/>
          <w:sz w:val="24"/>
        </w:rPr>
        <w:t xml:space="preserve"> </w:t>
      </w:r>
      <w:r w:rsidRPr="005108E4">
        <w:rPr>
          <w:sz w:val="24"/>
        </w:rPr>
        <w:t>of</w:t>
      </w:r>
      <w:r w:rsidRPr="005108E4">
        <w:rPr>
          <w:spacing w:val="-23"/>
          <w:sz w:val="24"/>
        </w:rPr>
        <w:t xml:space="preserve"> </w:t>
      </w:r>
      <w:r w:rsidRPr="005108E4">
        <w:rPr>
          <w:sz w:val="24"/>
        </w:rPr>
        <w:t>Marijuana</w:t>
      </w:r>
      <w:r w:rsidRPr="005108E4">
        <w:rPr>
          <w:spacing w:val="-23"/>
          <w:sz w:val="24"/>
        </w:rPr>
        <w:t xml:space="preserve"> </w:t>
      </w:r>
      <w:r w:rsidRPr="005108E4">
        <w:rPr>
          <w:sz w:val="24"/>
        </w:rPr>
        <w:t>used</w:t>
      </w:r>
      <w:r w:rsidRPr="005108E4">
        <w:rPr>
          <w:spacing w:val="-23"/>
          <w:sz w:val="24"/>
        </w:rPr>
        <w:t xml:space="preserve"> </w:t>
      </w:r>
      <w:r w:rsidRPr="005108E4">
        <w:rPr>
          <w:sz w:val="24"/>
        </w:rPr>
        <w:t>to</w:t>
      </w:r>
      <w:r w:rsidRPr="005108E4">
        <w:rPr>
          <w:spacing w:val="-22"/>
          <w:sz w:val="24"/>
        </w:rPr>
        <w:t xml:space="preserve"> </w:t>
      </w:r>
      <w:r w:rsidRPr="005108E4">
        <w:rPr>
          <w:sz w:val="24"/>
        </w:rPr>
        <w:t>produce</w:t>
      </w:r>
      <w:r w:rsidRPr="005108E4">
        <w:rPr>
          <w:spacing w:val="-24"/>
          <w:sz w:val="24"/>
        </w:rPr>
        <w:t xml:space="preserve"> </w:t>
      </w:r>
      <w:r w:rsidRPr="005108E4">
        <w:rPr>
          <w:sz w:val="24"/>
        </w:rPr>
        <w:t>the</w:t>
      </w:r>
      <w:r w:rsidRPr="005108E4">
        <w:rPr>
          <w:spacing w:val="-23"/>
          <w:sz w:val="24"/>
        </w:rPr>
        <w:t xml:space="preserve"> </w:t>
      </w:r>
      <w:r w:rsidRPr="005108E4">
        <w:rPr>
          <w:sz w:val="24"/>
        </w:rPr>
        <w:t>product,</w:t>
      </w:r>
      <w:r w:rsidRPr="005108E4">
        <w:rPr>
          <w:spacing w:val="-23"/>
          <w:sz w:val="24"/>
        </w:rPr>
        <w:t xml:space="preserve"> </w:t>
      </w:r>
      <w:r w:rsidRPr="005108E4">
        <w:rPr>
          <w:sz w:val="24"/>
        </w:rPr>
        <w:t>including</w:t>
      </w:r>
      <w:r w:rsidRPr="005108E4">
        <w:rPr>
          <w:spacing w:val="-27"/>
          <w:sz w:val="24"/>
        </w:rPr>
        <w:t xml:space="preserve"> </w:t>
      </w:r>
      <w:r w:rsidRPr="005108E4">
        <w:rPr>
          <w:sz w:val="24"/>
        </w:rPr>
        <w:t>what,</w:t>
      </w:r>
      <w:r w:rsidRPr="005108E4">
        <w:rPr>
          <w:spacing w:val="-23"/>
          <w:sz w:val="24"/>
        </w:rPr>
        <w:t xml:space="preserve"> </w:t>
      </w:r>
      <w:r w:rsidRPr="005108E4">
        <w:rPr>
          <w:sz w:val="24"/>
        </w:rPr>
        <w:t>if</w:t>
      </w:r>
      <w:r w:rsidRPr="005108E4">
        <w:rPr>
          <w:spacing w:val="-22"/>
          <w:sz w:val="24"/>
        </w:rPr>
        <w:t xml:space="preserve"> </w:t>
      </w:r>
      <w:r w:rsidRPr="005108E4">
        <w:rPr>
          <w:spacing w:val="-3"/>
          <w:sz w:val="24"/>
        </w:rPr>
        <w:t>any,</w:t>
      </w:r>
      <w:r w:rsidRPr="005108E4">
        <w:rPr>
          <w:spacing w:val="-23"/>
          <w:sz w:val="24"/>
        </w:rPr>
        <w:t xml:space="preserve"> </w:t>
      </w:r>
      <w:r w:rsidRPr="005108E4">
        <w:rPr>
          <w:sz w:val="24"/>
        </w:rPr>
        <w:t>Processing technique or solvents were</w:t>
      </w:r>
      <w:r w:rsidRPr="005108E4">
        <w:rPr>
          <w:spacing w:val="-6"/>
          <w:sz w:val="24"/>
        </w:rPr>
        <w:t xml:space="preserve"> </w:t>
      </w:r>
      <w:r w:rsidRPr="005108E4">
        <w:rPr>
          <w:sz w:val="24"/>
        </w:rPr>
        <w:t>used;</w:t>
      </w:r>
    </w:p>
    <w:p w14:paraId="4D04330C" w14:textId="77777777" w:rsidR="00DA2759" w:rsidRPr="005108E4" w:rsidRDefault="009A7511">
      <w:pPr>
        <w:pStyle w:val="ListParagraph"/>
        <w:numPr>
          <w:ilvl w:val="2"/>
          <w:numId w:val="46"/>
        </w:numPr>
        <w:tabs>
          <w:tab w:val="left" w:pos="2525"/>
        </w:tabs>
        <w:spacing w:before="2" w:line="242" w:lineRule="auto"/>
        <w:ind w:right="110" w:firstLine="0"/>
        <w:rPr>
          <w:sz w:val="24"/>
        </w:rPr>
      </w:pPr>
      <w:r w:rsidRPr="005108E4">
        <w:rPr>
          <w:sz w:val="24"/>
        </w:rPr>
        <w:t>A list of ingredients, including the full Cannabinoid Profile of the Marijuana contained within the Marijuana Product, including the amount of delta-nine-tetrahy drocannabinol</w:t>
      </w:r>
      <w:r w:rsidRPr="005108E4">
        <w:rPr>
          <w:spacing w:val="-12"/>
          <w:sz w:val="24"/>
        </w:rPr>
        <w:t xml:space="preserve"> </w:t>
      </w:r>
      <w:r w:rsidRPr="005108E4">
        <w:rPr>
          <w:sz w:val="24"/>
        </w:rPr>
        <w:t>(Δ9-THC)</w:t>
      </w:r>
      <w:r w:rsidRPr="005108E4">
        <w:rPr>
          <w:spacing w:val="-12"/>
          <w:sz w:val="24"/>
        </w:rPr>
        <w:t xml:space="preserve"> </w:t>
      </w:r>
      <w:r w:rsidRPr="005108E4">
        <w:rPr>
          <w:sz w:val="24"/>
        </w:rPr>
        <w:t>and</w:t>
      </w:r>
      <w:r w:rsidRPr="005108E4">
        <w:rPr>
          <w:spacing w:val="-13"/>
          <w:sz w:val="24"/>
        </w:rPr>
        <w:t xml:space="preserve"> </w:t>
      </w:r>
      <w:r w:rsidRPr="005108E4">
        <w:rPr>
          <w:sz w:val="24"/>
        </w:rPr>
        <w:t>other</w:t>
      </w:r>
      <w:r w:rsidRPr="005108E4">
        <w:rPr>
          <w:spacing w:val="-12"/>
          <w:sz w:val="24"/>
        </w:rPr>
        <w:t xml:space="preserve"> </w:t>
      </w:r>
      <w:r w:rsidRPr="005108E4">
        <w:rPr>
          <w:sz w:val="24"/>
        </w:rPr>
        <w:t>Cannabinoids</w:t>
      </w:r>
      <w:r w:rsidRPr="005108E4">
        <w:rPr>
          <w:spacing w:val="-13"/>
          <w:sz w:val="24"/>
        </w:rPr>
        <w:t xml:space="preserve"> </w:t>
      </w:r>
      <w:r w:rsidRPr="005108E4">
        <w:rPr>
          <w:sz w:val="24"/>
        </w:rPr>
        <w:t>in</w:t>
      </w:r>
      <w:r w:rsidRPr="005108E4">
        <w:rPr>
          <w:spacing w:val="-12"/>
          <w:sz w:val="24"/>
        </w:rPr>
        <w:t xml:space="preserve"> </w:t>
      </w:r>
      <w:r w:rsidRPr="005108E4">
        <w:rPr>
          <w:sz w:val="24"/>
        </w:rPr>
        <w:t>the</w:t>
      </w:r>
      <w:r w:rsidRPr="005108E4">
        <w:rPr>
          <w:spacing w:val="-14"/>
          <w:sz w:val="24"/>
        </w:rPr>
        <w:t xml:space="preserve"> </w:t>
      </w:r>
      <w:r w:rsidRPr="005108E4">
        <w:rPr>
          <w:sz w:val="24"/>
        </w:rPr>
        <w:t>package</w:t>
      </w:r>
      <w:r w:rsidRPr="005108E4">
        <w:rPr>
          <w:spacing w:val="-13"/>
          <w:sz w:val="24"/>
        </w:rPr>
        <w:t xml:space="preserve"> </w:t>
      </w:r>
      <w:r w:rsidRPr="005108E4">
        <w:rPr>
          <w:sz w:val="24"/>
        </w:rPr>
        <w:t>and</w:t>
      </w:r>
      <w:r w:rsidRPr="005108E4">
        <w:rPr>
          <w:spacing w:val="-12"/>
          <w:sz w:val="24"/>
        </w:rPr>
        <w:t xml:space="preserve"> </w:t>
      </w:r>
      <w:r w:rsidRPr="005108E4">
        <w:rPr>
          <w:sz w:val="24"/>
        </w:rPr>
        <w:t>in</w:t>
      </w:r>
      <w:r w:rsidRPr="005108E4">
        <w:rPr>
          <w:spacing w:val="-13"/>
          <w:sz w:val="24"/>
        </w:rPr>
        <w:t xml:space="preserve"> </w:t>
      </w:r>
      <w:r w:rsidRPr="005108E4">
        <w:rPr>
          <w:sz w:val="24"/>
        </w:rPr>
        <w:t>each</w:t>
      </w:r>
      <w:r w:rsidRPr="005108E4">
        <w:rPr>
          <w:spacing w:val="-12"/>
          <w:sz w:val="24"/>
        </w:rPr>
        <w:t xml:space="preserve"> </w:t>
      </w:r>
      <w:r w:rsidRPr="005108E4">
        <w:rPr>
          <w:sz w:val="24"/>
        </w:rPr>
        <w:t>serving</w:t>
      </w:r>
      <w:r w:rsidRPr="005108E4">
        <w:rPr>
          <w:spacing w:val="-15"/>
          <w:sz w:val="24"/>
        </w:rPr>
        <w:t xml:space="preserve"> </w:t>
      </w:r>
      <w:r w:rsidRPr="005108E4">
        <w:rPr>
          <w:sz w:val="24"/>
        </w:rPr>
        <w:t>of a</w:t>
      </w:r>
      <w:r w:rsidRPr="005108E4">
        <w:rPr>
          <w:spacing w:val="-5"/>
          <w:sz w:val="24"/>
        </w:rPr>
        <w:t xml:space="preserve"> </w:t>
      </w:r>
      <w:r w:rsidRPr="005108E4">
        <w:rPr>
          <w:sz w:val="24"/>
        </w:rPr>
        <w:t>Marijuana</w:t>
      </w:r>
      <w:r w:rsidRPr="005108E4">
        <w:rPr>
          <w:spacing w:val="-4"/>
          <w:sz w:val="24"/>
        </w:rPr>
        <w:t xml:space="preserve"> </w:t>
      </w:r>
      <w:r w:rsidRPr="005108E4">
        <w:rPr>
          <w:sz w:val="24"/>
        </w:rPr>
        <w:t>Product</w:t>
      </w:r>
      <w:r w:rsidRPr="005108E4">
        <w:rPr>
          <w:spacing w:val="-3"/>
          <w:sz w:val="24"/>
        </w:rPr>
        <w:t xml:space="preserve"> </w:t>
      </w:r>
      <w:r w:rsidRPr="005108E4">
        <w:rPr>
          <w:sz w:val="24"/>
        </w:rPr>
        <w:t>as</w:t>
      </w:r>
      <w:r w:rsidRPr="005108E4">
        <w:rPr>
          <w:spacing w:val="-2"/>
          <w:sz w:val="24"/>
        </w:rPr>
        <w:t xml:space="preserve"> </w:t>
      </w:r>
      <w:r w:rsidRPr="005108E4">
        <w:rPr>
          <w:sz w:val="24"/>
        </w:rPr>
        <w:t>expressed</w:t>
      </w:r>
      <w:r w:rsidRPr="005108E4">
        <w:rPr>
          <w:spacing w:val="-4"/>
          <w:sz w:val="24"/>
        </w:rPr>
        <w:t xml:space="preserve"> </w:t>
      </w:r>
      <w:r w:rsidRPr="005108E4">
        <w:rPr>
          <w:sz w:val="24"/>
        </w:rPr>
        <w:t>in</w:t>
      </w:r>
      <w:r w:rsidRPr="005108E4">
        <w:rPr>
          <w:spacing w:val="-3"/>
          <w:sz w:val="24"/>
        </w:rPr>
        <w:t xml:space="preserve"> </w:t>
      </w:r>
      <w:r w:rsidRPr="005108E4">
        <w:rPr>
          <w:sz w:val="24"/>
        </w:rPr>
        <w:t>absolute</w:t>
      </w:r>
      <w:r w:rsidRPr="005108E4">
        <w:rPr>
          <w:spacing w:val="-5"/>
          <w:sz w:val="24"/>
        </w:rPr>
        <w:t xml:space="preserve"> </w:t>
      </w:r>
      <w:r w:rsidRPr="005108E4">
        <w:rPr>
          <w:sz w:val="24"/>
        </w:rPr>
        <w:t>terms</w:t>
      </w:r>
      <w:r w:rsidRPr="005108E4">
        <w:rPr>
          <w:spacing w:val="-2"/>
          <w:sz w:val="24"/>
        </w:rPr>
        <w:t xml:space="preserve"> </w:t>
      </w:r>
      <w:r w:rsidRPr="005108E4">
        <w:rPr>
          <w:sz w:val="24"/>
        </w:rPr>
        <w:t>and</w:t>
      </w:r>
      <w:r w:rsidRPr="005108E4">
        <w:rPr>
          <w:spacing w:val="-4"/>
          <w:sz w:val="24"/>
        </w:rPr>
        <w:t xml:space="preserve"> </w:t>
      </w:r>
      <w:r w:rsidRPr="005108E4">
        <w:rPr>
          <w:sz w:val="24"/>
        </w:rPr>
        <w:t>as</w:t>
      </w:r>
      <w:r w:rsidRPr="005108E4">
        <w:rPr>
          <w:spacing w:val="-2"/>
          <w:sz w:val="24"/>
        </w:rPr>
        <w:t xml:space="preserve"> </w:t>
      </w:r>
      <w:r w:rsidRPr="005108E4">
        <w:rPr>
          <w:sz w:val="24"/>
        </w:rPr>
        <w:t>a</w:t>
      </w:r>
      <w:r w:rsidRPr="005108E4">
        <w:rPr>
          <w:spacing w:val="-5"/>
          <w:sz w:val="24"/>
        </w:rPr>
        <w:t xml:space="preserve"> </w:t>
      </w:r>
      <w:r w:rsidRPr="005108E4">
        <w:rPr>
          <w:sz w:val="24"/>
        </w:rPr>
        <w:t>percentage</w:t>
      </w:r>
      <w:r w:rsidRPr="005108E4">
        <w:rPr>
          <w:spacing w:val="-4"/>
          <w:sz w:val="24"/>
        </w:rPr>
        <w:t xml:space="preserve"> </w:t>
      </w:r>
      <w:r w:rsidRPr="005108E4">
        <w:rPr>
          <w:sz w:val="24"/>
        </w:rPr>
        <w:t>of</w:t>
      </w:r>
      <w:r w:rsidRPr="005108E4">
        <w:rPr>
          <w:spacing w:val="-4"/>
          <w:sz w:val="24"/>
        </w:rPr>
        <w:t xml:space="preserve"> </w:t>
      </w:r>
      <w:r w:rsidRPr="005108E4">
        <w:rPr>
          <w:sz w:val="24"/>
        </w:rPr>
        <w:t>volume;</w:t>
      </w:r>
    </w:p>
    <w:p w14:paraId="35274267" w14:textId="77777777" w:rsidR="00DA2759" w:rsidRPr="005108E4" w:rsidRDefault="009A7511">
      <w:pPr>
        <w:pStyle w:val="ListParagraph"/>
        <w:numPr>
          <w:ilvl w:val="2"/>
          <w:numId w:val="46"/>
        </w:numPr>
        <w:tabs>
          <w:tab w:val="left" w:pos="2403"/>
        </w:tabs>
        <w:spacing w:before="3" w:line="242" w:lineRule="auto"/>
        <w:ind w:right="117" w:firstLine="0"/>
        <w:rPr>
          <w:sz w:val="24"/>
        </w:rPr>
      </w:pPr>
      <w:r w:rsidRPr="005108E4">
        <w:rPr>
          <w:sz w:val="24"/>
        </w:rPr>
        <w:t>Total net weight or volume as expressed in U.S. customary units and metric units, listed in that order, of the Marijuana</w:t>
      </w:r>
      <w:r w:rsidRPr="005108E4">
        <w:rPr>
          <w:spacing w:val="-11"/>
          <w:sz w:val="24"/>
        </w:rPr>
        <w:t xml:space="preserve"> </w:t>
      </w:r>
      <w:r w:rsidRPr="005108E4">
        <w:rPr>
          <w:sz w:val="24"/>
        </w:rPr>
        <w:t>Product;</w:t>
      </w:r>
    </w:p>
    <w:p w14:paraId="3E2B4A9A" w14:textId="77777777" w:rsidR="00DA2759" w:rsidRPr="005108E4" w:rsidRDefault="009A7511">
      <w:pPr>
        <w:pStyle w:val="ListParagraph"/>
        <w:numPr>
          <w:ilvl w:val="2"/>
          <w:numId w:val="46"/>
        </w:numPr>
        <w:tabs>
          <w:tab w:val="left" w:pos="2331"/>
        </w:tabs>
        <w:spacing w:before="2" w:line="242" w:lineRule="auto"/>
        <w:ind w:right="118" w:firstLine="0"/>
        <w:rPr>
          <w:sz w:val="24"/>
        </w:rPr>
      </w:pPr>
      <w:r w:rsidRPr="005108E4">
        <w:rPr>
          <w:spacing w:val="-3"/>
          <w:sz w:val="24"/>
        </w:rPr>
        <w:t>If</w:t>
      </w:r>
      <w:r w:rsidRPr="005108E4">
        <w:rPr>
          <w:spacing w:val="-27"/>
          <w:sz w:val="24"/>
        </w:rPr>
        <w:t xml:space="preserve"> </w:t>
      </w:r>
      <w:r w:rsidRPr="005108E4">
        <w:rPr>
          <w:sz w:val="24"/>
        </w:rPr>
        <w:t>applicable,</w:t>
      </w:r>
      <w:r w:rsidRPr="005108E4">
        <w:rPr>
          <w:spacing w:val="-23"/>
          <w:sz w:val="24"/>
        </w:rPr>
        <w:t xml:space="preserve"> </w:t>
      </w:r>
      <w:r w:rsidRPr="005108E4">
        <w:rPr>
          <w:sz w:val="24"/>
        </w:rPr>
        <w:t>the</w:t>
      </w:r>
      <w:r w:rsidRPr="005108E4">
        <w:rPr>
          <w:spacing w:val="-25"/>
          <w:sz w:val="24"/>
        </w:rPr>
        <w:t xml:space="preserve"> </w:t>
      </w:r>
      <w:r w:rsidRPr="005108E4">
        <w:rPr>
          <w:sz w:val="24"/>
        </w:rPr>
        <w:t>number</w:t>
      </w:r>
      <w:r w:rsidRPr="005108E4">
        <w:rPr>
          <w:spacing w:val="-24"/>
          <w:sz w:val="24"/>
        </w:rPr>
        <w:t xml:space="preserve"> </w:t>
      </w:r>
      <w:r w:rsidRPr="005108E4">
        <w:rPr>
          <w:sz w:val="24"/>
        </w:rPr>
        <w:t>of</w:t>
      </w:r>
      <w:r w:rsidRPr="005108E4">
        <w:rPr>
          <w:spacing w:val="-23"/>
          <w:sz w:val="24"/>
        </w:rPr>
        <w:t xml:space="preserve"> </w:t>
      </w:r>
      <w:r w:rsidRPr="005108E4">
        <w:rPr>
          <w:sz w:val="24"/>
        </w:rPr>
        <w:t>servings</w:t>
      </w:r>
      <w:r w:rsidRPr="005108E4">
        <w:rPr>
          <w:spacing w:val="-24"/>
          <w:sz w:val="24"/>
        </w:rPr>
        <w:t xml:space="preserve"> </w:t>
      </w:r>
      <w:r w:rsidRPr="005108E4">
        <w:rPr>
          <w:sz w:val="24"/>
        </w:rPr>
        <w:t>in</w:t>
      </w:r>
      <w:r w:rsidRPr="005108E4">
        <w:rPr>
          <w:spacing w:val="-24"/>
          <w:sz w:val="24"/>
        </w:rPr>
        <w:t xml:space="preserve"> </w:t>
      </w:r>
      <w:r w:rsidRPr="005108E4">
        <w:rPr>
          <w:sz w:val="24"/>
        </w:rPr>
        <w:t>the</w:t>
      </w:r>
      <w:r w:rsidRPr="005108E4">
        <w:rPr>
          <w:spacing w:val="-24"/>
          <w:sz w:val="24"/>
        </w:rPr>
        <w:t xml:space="preserve"> </w:t>
      </w:r>
      <w:r w:rsidRPr="005108E4">
        <w:rPr>
          <w:sz w:val="24"/>
        </w:rPr>
        <w:t>Marijuana</w:t>
      </w:r>
      <w:r w:rsidRPr="005108E4">
        <w:rPr>
          <w:spacing w:val="-25"/>
          <w:sz w:val="24"/>
        </w:rPr>
        <w:t xml:space="preserve"> </w:t>
      </w:r>
      <w:r w:rsidRPr="005108E4">
        <w:rPr>
          <w:sz w:val="24"/>
        </w:rPr>
        <w:t>Product</w:t>
      </w:r>
      <w:r w:rsidRPr="005108E4">
        <w:rPr>
          <w:spacing w:val="-22"/>
          <w:sz w:val="24"/>
        </w:rPr>
        <w:t xml:space="preserve"> </w:t>
      </w:r>
      <w:r w:rsidRPr="005108E4">
        <w:rPr>
          <w:sz w:val="24"/>
        </w:rPr>
        <w:t>and</w:t>
      </w:r>
      <w:r w:rsidRPr="005108E4">
        <w:rPr>
          <w:spacing w:val="-24"/>
          <w:sz w:val="24"/>
        </w:rPr>
        <w:t xml:space="preserve"> </w:t>
      </w:r>
      <w:r w:rsidRPr="005108E4">
        <w:rPr>
          <w:sz w:val="24"/>
        </w:rPr>
        <w:t>the</w:t>
      </w:r>
      <w:r w:rsidRPr="005108E4">
        <w:rPr>
          <w:spacing w:val="-24"/>
          <w:sz w:val="24"/>
        </w:rPr>
        <w:t xml:space="preserve"> </w:t>
      </w:r>
      <w:r w:rsidRPr="005108E4">
        <w:rPr>
          <w:sz w:val="24"/>
        </w:rPr>
        <w:t>specific</w:t>
      </w:r>
      <w:r w:rsidRPr="005108E4">
        <w:rPr>
          <w:spacing w:val="-25"/>
          <w:sz w:val="24"/>
        </w:rPr>
        <w:t xml:space="preserve"> </w:t>
      </w:r>
      <w:r w:rsidRPr="005108E4">
        <w:rPr>
          <w:sz w:val="24"/>
        </w:rPr>
        <w:t>weight in milligrams of a serving</w:t>
      </w:r>
      <w:r w:rsidRPr="005108E4">
        <w:rPr>
          <w:spacing w:val="-8"/>
          <w:sz w:val="24"/>
        </w:rPr>
        <w:t xml:space="preserve"> </w:t>
      </w:r>
      <w:r w:rsidRPr="005108E4">
        <w:rPr>
          <w:sz w:val="24"/>
        </w:rPr>
        <w:t>size;</w:t>
      </w:r>
    </w:p>
    <w:p w14:paraId="1DD9BFFA"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The date of product</w:t>
      </w:r>
      <w:r w:rsidRPr="005108E4">
        <w:rPr>
          <w:spacing w:val="-6"/>
          <w:sz w:val="24"/>
        </w:rPr>
        <w:t xml:space="preserve"> </w:t>
      </w:r>
      <w:r w:rsidRPr="005108E4">
        <w:rPr>
          <w:sz w:val="24"/>
        </w:rPr>
        <w:t>creation;</w:t>
      </w:r>
    </w:p>
    <w:p w14:paraId="45A69EFB" w14:textId="77777777" w:rsidR="00DA2759" w:rsidRPr="005108E4" w:rsidRDefault="009A7511">
      <w:pPr>
        <w:pStyle w:val="ListParagraph"/>
        <w:numPr>
          <w:ilvl w:val="2"/>
          <w:numId w:val="46"/>
        </w:numPr>
        <w:tabs>
          <w:tab w:val="left" w:pos="2403"/>
        </w:tabs>
        <w:spacing w:before="2" w:line="244" w:lineRule="auto"/>
        <w:ind w:right="116" w:firstLine="0"/>
        <w:rPr>
          <w:sz w:val="24"/>
        </w:rPr>
      </w:pPr>
      <w:r w:rsidRPr="005108E4">
        <w:rPr>
          <w:sz w:val="24"/>
        </w:rPr>
        <w:t>A batch number, sequential serial number, and bar code when used, to identify the batch associated with manufacturing and</w:t>
      </w:r>
      <w:r w:rsidRPr="005108E4">
        <w:rPr>
          <w:spacing w:val="-11"/>
          <w:sz w:val="24"/>
        </w:rPr>
        <w:t xml:space="preserve"> </w:t>
      </w:r>
      <w:r w:rsidRPr="005108E4">
        <w:rPr>
          <w:sz w:val="24"/>
        </w:rPr>
        <w:t>Processing;</w:t>
      </w:r>
    </w:p>
    <w:p w14:paraId="242DCFC3" w14:textId="77777777" w:rsidR="00DA2759" w:rsidRPr="005108E4" w:rsidRDefault="009A7511">
      <w:pPr>
        <w:pStyle w:val="ListParagraph"/>
        <w:numPr>
          <w:ilvl w:val="2"/>
          <w:numId w:val="46"/>
        </w:numPr>
        <w:tabs>
          <w:tab w:val="left" w:pos="2396"/>
        </w:tabs>
        <w:spacing w:line="272" w:lineRule="exact"/>
        <w:ind w:left="2395" w:hanging="361"/>
        <w:rPr>
          <w:sz w:val="24"/>
        </w:rPr>
      </w:pPr>
      <w:r w:rsidRPr="005108E4">
        <w:rPr>
          <w:sz w:val="24"/>
        </w:rPr>
        <w:t>Directions for use of the Marijuana</w:t>
      </w:r>
      <w:r w:rsidRPr="005108E4">
        <w:rPr>
          <w:spacing w:val="-10"/>
          <w:sz w:val="24"/>
        </w:rPr>
        <w:t xml:space="preserve"> </w:t>
      </w:r>
      <w:r w:rsidRPr="005108E4">
        <w:rPr>
          <w:sz w:val="24"/>
        </w:rPr>
        <w:t>Product;</w:t>
      </w:r>
    </w:p>
    <w:p w14:paraId="0C8837BF" w14:textId="77777777" w:rsidR="00DA2759" w:rsidRPr="005108E4" w:rsidRDefault="009A7511">
      <w:pPr>
        <w:pStyle w:val="ListParagraph"/>
        <w:numPr>
          <w:ilvl w:val="2"/>
          <w:numId w:val="46"/>
        </w:numPr>
        <w:tabs>
          <w:tab w:val="left" w:pos="2494"/>
        </w:tabs>
        <w:spacing w:before="5" w:line="242" w:lineRule="auto"/>
        <w:ind w:right="116" w:firstLine="0"/>
        <w:rPr>
          <w:sz w:val="24"/>
        </w:rPr>
      </w:pPr>
      <w:r w:rsidRPr="005108E4">
        <w:rPr>
          <w:sz w:val="24"/>
        </w:rPr>
        <w:t>A</w:t>
      </w:r>
      <w:r w:rsidRPr="005108E4">
        <w:rPr>
          <w:spacing w:val="-12"/>
          <w:sz w:val="24"/>
        </w:rPr>
        <w:t xml:space="preserve"> </w:t>
      </w:r>
      <w:r w:rsidRPr="005108E4">
        <w:rPr>
          <w:sz w:val="24"/>
        </w:rPr>
        <w:t>statement</w:t>
      </w:r>
      <w:r w:rsidRPr="005108E4">
        <w:rPr>
          <w:spacing w:val="-10"/>
          <w:sz w:val="24"/>
        </w:rPr>
        <w:t xml:space="preserve"> </w:t>
      </w:r>
      <w:r w:rsidRPr="005108E4">
        <w:rPr>
          <w:sz w:val="24"/>
        </w:rPr>
        <w:t>and</w:t>
      </w:r>
      <w:r w:rsidRPr="005108E4">
        <w:rPr>
          <w:spacing w:val="-12"/>
          <w:sz w:val="24"/>
        </w:rPr>
        <w:t xml:space="preserve"> </w:t>
      </w:r>
      <w:r w:rsidRPr="005108E4">
        <w:rPr>
          <w:sz w:val="24"/>
        </w:rPr>
        <w:t>a</w:t>
      </w:r>
      <w:r w:rsidRPr="005108E4">
        <w:rPr>
          <w:spacing w:val="-12"/>
          <w:sz w:val="24"/>
        </w:rPr>
        <w:t xml:space="preserve"> </w:t>
      </w:r>
      <w:r w:rsidRPr="005108E4">
        <w:rPr>
          <w:sz w:val="24"/>
        </w:rPr>
        <w:t>seal</w:t>
      </w:r>
      <w:r w:rsidRPr="005108E4">
        <w:rPr>
          <w:spacing w:val="-10"/>
          <w:sz w:val="24"/>
        </w:rPr>
        <w:t xml:space="preserve"> </w:t>
      </w:r>
      <w:r w:rsidRPr="005108E4">
        <w:rPr>
          <w:sz w:val="24"/>
        </w:rPr>
        <w:t>that</w:t>
      </w:r>
      <w:r w:rsidRPr="005108E4">
        <w:rPr>
          <w:spacing w:val="-11"/>
          <w:sz w:val="24"/>
        </w:rPr>
        <w:t xml:space="preserve"> </w:t>
      </w:r>
      <w:r w:rsidRPr="005108E4">
        <w:rPr>
          <w:sz w:val="24"/>
        </w:rPr>
        <w:t>the</w:t>
      </w:r>
      <w:r w:rsidRPr="005108E4">
        <w:rPr>
          <w:spacing w:val="-12"/>
          <w:sz w:val="24"/>
        </w:rPr>
        <w:t xml:space="preserve"> </w:t>
      </w:r>
      <w:r w:rsidRPr="005108E4">
        <w:rPr>
          <w:sz w:val="24"/>
        </w:rPr>
        <w:t>product</w:t>
      </w:r>
      <w:r w:rsidRPr="005108E4">
        <w:rPr>
          <w:spacing w:val="-10"/>
          <w:sz w:val="24"/>
        </w:rPr>
        <w:t xml:space="preserve"> </w:t>
      </w:r>
      <w:r w:rsidRPr="005108E4">
        <w:rPr>
          <w:sz w:val="24"/>
        </w:rPr>
        <w:t>has</w:t>
      </w:r>
      <w:r w:rsidRPr="005108E4">
        <w:rPr>
          <w:spacing w:val="-9"/>
          <w:sz w:val="24"/>
        </w:rPr>
        <w:t xml:space="preserve"> </w:t>
      </w:r>
      <w:r w:rsidRPr="005108E4">
        <w:rPr>
          <w:sz w:val="24"/>
        </w:rPr>
        <w:t>been</w:t>
      </w:r>
      <w:r w:rsidRPr="005108E4">
        <w:rPr>
          <w:spacing w:val="-11"/>
          <w:sz w:val="24"/>
        </w:rPr>
        <w:t xml:space="preserve"> </w:t>
      </w:r>
      <w:r w:rsidRPr="005108E4">
        <w:rPr>
          <w:sz w:val="24"/>
        </w:rPr>
        <w:t>tested</w:t>
      </w:r>
      <w:r w:rsidRPr="005108E4">
        <w:rPr>
          <w:spacing w:val="-11"/>
          <w:sz w:val="24"/>
        </w:rPr>
        <w:t xml:space="preserve"> </w:t>
      </w:r>
      <w:r w:rsidRPr="005108E4">
        <w:rPr>
          <w:sz w:val="24"/>
        </w:rPr>
        <w:t>for</w:t>
      </w:r>
      <w:r w:rsidRPr="005108E4">
        <w:rPr>
          <w:spacing w:val="-12"/>
          <w:sz w:val="24"/>
        </w:rPr>
        <w:t xml:space="preserve"> </w:t>
      </w:r>
      <w:r w:rsidRPr="005108E4">
        <w:rPr>
          <w:sz w:val="24"/>
        </w:rPr>
        <w:t>contaminants,</w:t>
      </w:r>
      <w:r w:rsidRPr="005108E4">
        <w:rPr>
          <w:spacing w:val="-11"/>
          <w:sz w:val="24"/>
        </w:rPr>
        <w:t xml:space="preserve"> </w:t>
      </w:r>
      <w:r w:rsidRPr="005108E4">
        <w:rPr>
          <w:sz w:val="24"/>
        </w:rPr>
        <w:t>that</w:t>
      </w:r>
      <w:r w:rsidRPr="005108E4">
        <w:rPr>
          <w:spacing w:val="-11"/>
          <w:sz w:val="24"/>
        </w:rPr>
        <w:t xml:space="preserve"> </w:t>
      </w:r>
      <w:r w:rsidRPr="005108E4">
        <w:rPr>
          <w:sz w:val="24"/>
        </w:rPr>
        <w:t>there were</w:t>
      </w:r>
      <w:r w:rsidRPr="005108E4">
        <w:rPr>
          <w:spacing w:val="-25"/>
          <w:sz w:val="24"/>
        </w:rPr>
        <w:t xml:space="preserve"> </w:t>
      </w:r>
      <w:r w:rsidRPr="005108E4">
        <w:rPr>
          <w:sz w:val="24"/>
        </w:rPr>
        <w:t>no</w:t>
      </w:r>
      <w:r w:rsidRPr="005108E4">
        <w:rPr>
          <w:spacing w:val="-23"/>
          <w:sz w:val="24"/>
        </w:rPr>
        <w:t xml:space="preserve"> </w:t>
      </w:r>
      <w:r w:rsidRPr="005108E4">
        <w:rPr>
          <w:sz w:val="24"/>
        </w:rPr>
        <w:t>adverse</w:t>
      </w:r>
      <w:r w:rsidRPr="005108E4">
        <w:rPr>
          <w:spacing w:val="-24"/>
          <w:sz w:val="24"/>
        </w:rPr>
        <w:t xml:space="preserve"> </w:t>
      </w:r>
      <w:r w:rsidRPr="005108E4">
        <w:rPr>
          <w:sz w:val="24"/>
        </w:rPr>
        <w:t>findings,</w:t>
      </w:r>
      <w:r w:rsidRPr="005108E4">
        <w:rPr>
          <w:spacing w:val="-23"/>
          <w:sz w:val="24"/>
        </w:rPr>
        <w:t xml:space="preserve"> </w:t>
      </w:r>
      <w:r w:rsidRPr="005108E4">
        <w:rPr>
          <w:sz w:val="24"/>
        </w:rPr>
        <w:t>and</w:t>
      </w:r>
      <w:r w:rsidRPr="005108E4">
        <w:rPr>
          <w:spacing w:val="-23"/>
          <w:sz w:val="24"/>
        </w:rPr>
        <w:t xml:space="preserve"> </w:t>
      </w:r>
      <w:r w:rsidRPr="005108E4">
        <w:rPr>
          <w:sz w:val="24"/>
        </w:rPr>
        <w:t>the</w:t>
      </w:r>
      <w:r w:rsidRPr="005108E4">
        <w:rPr>
          <w:spacing w:val="-21"/>
          <w:sz w:val="24"/>
        </w:rPr>
        <w:t xml:space="preserve"> </w:t>
      </w:r>
      <w:r w:rsidRPr="005108E4">
        <w:rPr>
          <w:sz w:val="24"/>
        </w:rPr>
        <w:t>date</w:t>
      </w:r>
      <w:r w:rsidRPr="005108E4">
        <w:rPr>
          <w:spacing w:val="-22"/>
          <w:sz w:val="24"/>
        </w:rPr>
        <w:t xml:space="preserve"> </w:t>
      </w:r>
      <w:r w:rsidRPr="005108E4">
        <w:rPr>
          <w:sz w:val="24"/>
        </w:rPr>
        <w:t>of</w:t>
      </w:r>
      <w:r w:rsidRPr="005108E4">
        <w:rPr>
          <w:spacing w:val="-21"/>
          <w:sz w:val="24"/>
        </w:rPr>
        <w:t xml:space="preserve"> </w:t>
      </w:r>
      <w:r w:rsidRPr="005108E4">
        <w:rPr>
          <w:sz w:val="24"/>
        </w:rPr>
        <w:t>testing</w:t>
      </w:r>
      <w:r w:rsidRPr="005108E4">
        <w:rPr>
          <w:spacing w:val="-23"/>
          <w:sz w:val="24"/>
        </w:rPr>
        <w:t xml:space="preserve"> </w:t>
      </w:r>
      <w:r w:rsidRPr="005108E4">
        <w:rPr>
          <w:sz w:val="24"/>
        </w:rPr>
        <w:t>in</w:t>
      </w:r>
      <w:r w:rsidRPr="005108E4">
        <w:rPr>
          <w:spacing w:val="-20"/>
          <w:sz w:val="24"/>
        </w:rPr>
        <w:t xml:space="preserve"> </w:t>
      </w:r>
      <w:r w:rsidRPr="005108E4">
        <w:rPr>
          <w:sz w:val="24"/>
        </w:rPr>
        <w:t>accordance</w:t>
      </w:r>
      <w:r w:rsidRPr="005108E4">
        <w:rPr>
          <w:spacing w:val="-22"/>
          <w:sz w:val="24"/>
        </w:rPr>
        <w:t xml:space="preserve"> </w:t>
      </w:r>
      <w:r w:rsidRPr="005108E4">
        <w:rPr>
          <w:sz w:val="24"/>
        </w:rPr>
        <w:t>with</w:t>
      </w:r>
      <w:r w:rsidRPr="005108E4">
        <w:rPr>
          <w:spacing w:val="-20"/>
          <w:sz w:val="24"/>
        </w:rPr>
        <w:t xml:space="preserve"> </w:t>
      </w:r>
      <w:r w:rsidRPr="005108E4">
        <w:rPr>
          <w:sz w:val="24"/>
        </w:rPr>
        <w:t>M.G.L.</w:t>
      </w:r>
      <w:r w:rsidRPr="005108E4">
        <w:rPr>
          <w:spacing w:val="-20"/>
          <w:sz w:val="24"/>
        </w:rPr>
        <w:t xml:space="preserve"> </w:t>
      </w:r>
      <w:r w:rsidRPr="005108E4">
        <w:rPr>
          <w:sz w:val="24"/>
        </w:rPr>
        <w:t>c.</w:t>
      </w:r>
      <w:r w:rsidRPr="005108E4">
        <w:rPr>
          <w:spacing w:val="-24"/>
          <w:sz w:val="24"/>
        </w:rPr>
        <w:t xml:space="preserve"> </w:t>
      </w:r>
      <w:r w:rsidRPr="005108E4">
        <w:rPr>
          <w:sz w:val="24"/>
        </w:rPr>
        <w:t>94G,</w:t>
      </w:r>
      <w:r w:rsidRPr="005108E4">
        <w:rPr>
          <w:spacing w:val="-23"/>
          <w:sz w:val="24"/>
        </w:rPr>
        <w:t xml:space="preserve"> </w:t>
      </w:r>
      <w:r w:rsidRPr="005108E4">
        <w:rPr>
          <w:sz w:val="24"/>
        </w:rPr>
        <w:t>§</w:t>
      </w:r>
      <w:r w:rsidRPr="005108E4">
        <w:rPr>
          <w:spacing w:val="-23"/>
          <w:sz w:val="24"/>
        </w:rPr>
        <w:t xml:space="preserve"> </w:t>
      </w:r>
      <w:r w:rsidRPr="005108E4">
        <w:rPr>
          <w:sz w:val="24"/>
        </w:rPr>
        <w:t>15;</w:t>
      </w:r>
    </w:p>
    <w:p w14:paraId="60CF4DF0" w14:textId="77777777" w:rsidR="00DA2759" w:rsidRPr="005108E4" w:rsidRDefault="009A7511">
      <w:pPr>
        <w:pStyle w:val="ListParagraph"/>
        <w:numPr>
          <w:ilvl w:val="2"/>
          <w:numId w:val="46"/>
        </w:numPr>
        <w:tabs>
          <w:tab w:val="left" w:pos="2516"/>
        </w:tabs>
        <w:spacing w:before="2"/>
        <w:ind w:left="2515" w:hanging="481"/>
        <w:rPr>
          <w:sz w:val="24"/>
        </w:rPr>
      </w:pPr>
      <w:r w:rsidRPr="005108E4">
        <w:rPr>
          <w:sz w:val="24"/>
        </w:rPr>
        <w:t>A warning if nuts or other Known Allergens are contained in the</w:t>
      </w:r>
      <w:r w:rsidRPr="005108E4">
        <w:rPr>
          <w:spacing w:val="-33"/>
          <w:sz w:val="24"/>
        </w:rPr>
        <w:t xml:space="preserve"> </w:t>
      </w:r>
      <w:r w:rsidRPr="005108E4">
        <w:rPr>
          <w:sz w:val="24"/>
        </w:rPr>
        <w:t>product;</w:t>
      </w:r>
    </w:p>
    <w:p w14:paraId="0BEDC8D5" w14:textId="77777777" w:rsidR="00DA2759" w:rsidRPr="005108E4" w:rsidRDefault="009A7511">
      <w:pPr>
        <w:pStyle w:val="ListParagraph"/>
        <w:numPr>
          <w:ilvl w:val="2"/>
          <w:numId w:val="46"/>
        </w:numPr>
        <w:tabs>
          <w:tab w:val="left" w:pos="2544"/>
        </w:tabs>
        <w:spacing w:before="2" w:line="242" w:lineRule="auto"/>
        <w:ind w:right="116" w:firstLine="0"/>
        <w:rPr>
          <w:sz w:val="24"/>
        </w:rPr>
      </w:pPr>
      <w:r w:rsidRPr="005108E4">
        <w:rPr>
          <w:sz w:val="24"/>
        </w:rPr>
        <w:t>This statement, including capitalization: “This product has not been analyzed or approved by the FDA. There is limited information on the side effects of using this product,</w:t>
      </w:r>
      <w:r w:rsidRPr="005108E4">
        <w:rPr>
          <w:spacing w:val="-12"/>
          <w:sz w:val="24"/>
        </w:rPr>
        <w:t xml:space="preserve"> </w:t>
      </w:r>
      <w:r w:rsidRPr="005108E4">
        <w:rPr>
          <w:sz w:val="24"/>
        </w:rPr>
        <w:t>and</w:t>
      </w:r>
      <w:r w:rsidRPr="005108E4">
        <w:rPr>
          <w:spacing w:val="-12"/>
          <w:sz w:val="24"/>
        </w:rPr>
        <w:t xml:space="preserve"> </w:t>
      </w:r>
      <w:r w:rsidRPr="005108E4">
        <w:rPr>
          <w:sz w:val="24"/>
        </w:rPr>
        <w:t>there</w:t>
      </w:r>
      <w:r w:rsidRPr="005108E4">
        <w:rPr>
          <w:spacing w:val="-13"/>
          <w:sz w:val="24"/>
        </w:rPr>
        <w:t xml:space="preserve"> </w:t>
      </w:r>
      <w:r w:rsidRPr="005108E4">
        <w:rPr>
          <w:sz w:val="24"/>
        </w:rPr>
        <w:t>may</w:t>
      </w:r>
      <w:r w:rsidRPr="005108E4">
        <w:rPr>
          <w:spacing w:val="-19"/>
          <w:sz w:val="24"/>
        </w:rPr>
        <w:t xml:space="preserve"> </w:t>
      </w:r>
      <w:r w:rsidRPr="005108E4">
        <w:rPr>
          <w:sz w:val="24"/>
        </w:rPr>
        <w:t>be</w:t>
      </w:r>
      <w:r w:rsidRPr="005108E4">
        <w:rPr>
          <w:spacing w:val="-13"/>
          <w:sz w:val="24"/>
        </w:rPr>
        <w:t xml:space="preserve"> </w:t>
      </w:r>
      <w:r w:rsidRPr="005108E4">
        <w:rPr>
          <w:sz w:val="24"/>
        </w:rPr>
        <w:t>associated</w:t>
      </w:r>
      <w:r w:rsidRPr="005108E4">
        <w:rPr>
          <w:spacing w:val="-12"/>
          <w:sz w:val="24"/>
        </w:rPr>
        <w:t xml:space="preserve"> </w:t>
      </w:r>
      <w:r w:rsidRPr="005108E4">
        <w:rPr>
          <w:sz w:val="24"/>
        </w:rPr>
        <w:t>health</w:t>
      </w:r>
      <w:r w:rsidRPr="005108E4">
        <w:rPr>
          <w:spacing w:val="-12"/>
          <w:sz w:val="24"/>
        </w:rPr>
        <w:t xml:space="preserve"> </w:t>
      </w:r>
      <w:r w:rsidRPr="005108E4">
        <w:rPr>
          <w:sz w:val="24"/>
        </w:rPr>
        <w:t>risks.</w:t>
      </w:r>
      <w:r w:rsidRPr="005108E4">
        <w:rPr>
          <w:spacing w:val="42"/>
          <w:sz w:val="24"/>
        </w:rPr>
        <w:t xml:space="preserve"> </w:t>
      </w:r>
      <w:r w:rsidRPr="005108E4">
        <w:rPr>
          <w:sz w:val="24"/>
        </w:rPr>
        <w:t>Marijuana</w:t>
      </w:r>
      <w:r w:rsidRPr="005108E4">
        <w:rPr>
          <w:spacing w:val="-10"/>
          <w:sz w:val="24"/>
        </w:rPr>
        <w:t xml:space="preserve"> </w:t>
      </w:r>
      <w:r w:rsidRPr="005108E4">
        <w:rPr>
          <w:sz w:val="24"/>
        </w:rPr>
        <w:t>use</w:t>
      </w:r>
      <w:r w:rsidRPr="005108E4">
        <w:rPr>
          <w:spacing w:val="-10"/>
          <w:sz w:val="24"/>
        </w:rPr>
        <w:t xml:space="preserve"> </w:t>
      </w:r>
      <w:r w:rsidRPr="005108E4">
        <w:rPr>
          <w:sz w:val="24"/>
        </w:rPr>
        <w:t>during</w:t>
      </w:r>
      <w:r w:rsidRPr="005108E4">
        <w:rPr>
          <w:spacing w:val="-14"/>
          <w:sz w:val="24"/>
        </w:rPr>
        <w:t xml:space="preserve"> </w:t>
      </w:r>
      <w:r w:rsidRPr="005108E4">
        <w:rPr>
          <w:sz w:val="24"/>
        </w:rPr>
        <w:t>pregnancy</w:t>
      </w:r>
      <w:r w:rsidRPr="005108E4">
        <w:rPr>
          <w:spacing w:val="-19"/>
          <w:sz w:val="24"/>
        </w:rPr>
        <w:t xml:space="preserve"> </w:t>
      </w:r>
      <w:r w:rsidRPr="005108E4">
        <w:rPr>
          <w:sz w:val="24"/>
        </w:rPr>
        <w:t xml:space="preserve">and breast-feeding may pose potential harms. </w:t>
      </w:r>
      <w:r w:rsidRPr="005108E4">
        <w:rPr>
          <w:spacing w:val="-3"/>
          <w:sz w:val="24"/>
        </w:rPr>
        <w:t xml:space="preserve">It </w:t>
      </w:r>
      <w:r w:rsidRPr="005108E4">
        <w:rPr>
          <w:sz w:val="24"/>
        </w:rPr>
        <w:t>is against the law to drive or operate machinery when under the influence of this product. KEEP THIS PRODUCT AWAY FROM</w:t>
      </w:r>
      <w:r w:rsidRPr="005108E4">
        <w:rPr>
          <w:spacing w:val="-1"/>
          <w:sz w:val="24"/>
        </w:rPr>
        <w:t xml:space="preserve"> </w:t>
      </w:r>
      <w:r w:rsidRPr="005108E4">
        <w:rPr>
          <w:sz w:val="24"/>
        </w:rPr>
        <w:t>CHILDREN.”;</w:t>
      </w:r>
    </w:p>
    <w:p w14:paraId="1A3AF30F" w14:textId="77777777" w:rsidR="00DA2759" w:rsidRPr="005108E4" w:rsidRDefault="00DA2759">
      <w:pPr>
        <w:pStyle w:val="BodyText"/>
        <w:spacing w:before="7"/>
        <w:jc w:val="left"/>
      </w:pPr>
    </w:p>
    <w:p w14:paraId="628B5054" w14:textId="77777777" w:rsidR="00DA2759" w:rsidRPr="005108E4" w:rsidRDefault="009A7511">
      <w:pPr>
        <w:pStyle w:val="ListParagraph"/>
        <w:numPr>
          <w:ilvl w:val="2"/>
          <w:numId w:val="46"/>
        </w:numPr>
        <w:tabs>
          <w:tab w:val="left" w:pos="2508"/>
        </w:tabs>
        <w:spacing w:line="242" w:lineRule="auto"/>
        <w:ind w:right="118" w:firstLine="0"/>
        <w:rPr>
          <w:sz w:val="24"/>
        </w:rPr>
      </w:pPr>
      <w:r w:rsidRPr="005108E4">
        <w:rPr>
          <w:sz w:val="24"/>
        </w:rPr>
        <w:t>The</w:t>
      </w:r>
      <w:r w:rsidRPr="005108E4">
        <w:rPr>
          <w:spacing w:val="-8"/>
          <w:sz w:val="24"/>
        </w:rPr>
        <w:t xml:space="preserve"> </w:t>
      </w:r>
      <w:r w:rsidRPr="005108E4">
        <w:rPr>
          <w:sz w:val="24"/>
        </w:rPr>
        <w:t>following</w:t>
      </w:r>
      <w:r w:rsidRPr="005108E4">
        <w:rPr>
          <w:spacing w:val="-9"/>
          <w:sz w:val="24"/>
        </w:rPr>
        <w:t xml:space="preserve"> </w:t>
      </w:r>
      <w:r w:rsidRPr="005108E4">
        <w:rPr>
          <w:sz w:val="24"/>
        </w:rPr>
        <w:t>symbol</w:t>
      </w:r>
      <w:r w:rsidRPr="005108E4">
        <w:rPr>
          <w:spacing w:val="-5"/>
          <w:sz w:val="24"/>
        </w:rPr>
        <w:t xml:space="preserve"> </w:t>
      </w:r>
      <w:r w:rsidRPr="005108E4">
        <w:rPr>
          <w:sz w:val="24"/>
        </w:rPr>
        <w:t>or</w:t>
      </w:r>
      <w:r w:rsidRPr="005108E4">
        <w:rPr>
          <w:spacing w:val="-8"/>
          <w:sz w:val="24"/>
        </w:rPr>
        <w:t xml:space="preserve"> </w:t>
      </w:r>
      <w:r w:rsidRPr="005108E4">
        <w:rPr>
          <w:sz w:val="24"/>
        </w:rPr>
        <w:t>easily</w:t>
      </w:r>
      <w:r w:rsidRPr="005108E4">
        <w:rPr>
          <w:spacing w:val="-13"/>
          <w:sz w:val="24"/>
        </w:rPr>
        <w:t xml:space="preserve"> </w:t>
      </w:r>
      <w:r w:rsidRPr="005108E4">
        <w:rPr>
          <w:sz w:val="24"/>
        </w:rPr>
        <w:t>recognizable</w:t>
      </w:r>
      <w:r w:rsidRPr="005108E4">
        <w:rPr>
          <w:spacing w:val="-7"/>
          <w:sz w:val="24"/>
        </w:rPr>
        <w:t xml:space="preserve"> </w:t>
      </w:r>
      <w:r w:rsidRPr="005108E4">
        <w:rPr>
          <w:sz w:val="24"/>
        </w:rPr>
        <w:t>mark</w:t>
      </w:r>
      <w:r w:rsidRPr="005108E4">
        <w:rPr>
          <w:spacing w:val="-7"/>
          <w:sz w:val="24"/>
        </w:rPr>
        <w:t xml:space="preserve"> </w:t>
      </w:r>
      <w:r w:rsidRPr="005108E4">
        <w:rPr>
          <w:sz w:val="24"/>
        </w:rPr>
        <w:t>issued</w:t>
      </w:r>
      <w:r w:rsidRPr="005108E4">
        <w:rPr>
          <w:spacing w:val="-5"/>
          <w:sz w:val="24"/>
        </w:rPr>
        <w:t xml:space="preserve"> </w:t>
      </w:r>
      <w:r w:rsidRPr="005108E4">
        <w:rPr>
          <w:sz w:val="24"/>
        </w:rPr>
        <w:t>by</w:t>
      </w:r>
      <w:r w:rsidRPr="005108E4">
        <w:rPr>
          <w:spacing w:val="-11"/>
          <w:sz w:val="24"/>
        </w:rPr>
        <w:t xml:space="preserve"> </w:t>
      </w:r>
      <w:r w:rsidRPr="005108E4">
        <w:rPr>
          <w:sz w:val="24"/>
        </w:rPr>
        <w:t>the</w:t>
      </w:r>
      <w:r w:rsidRPr="005108E4">
        <w:rPr>
          <w:spacing w:val="-6"/>
          <w:sz w:val="24"/>
        </w:rPr>
        <w:t xml:space="preserve"> </w:t>
      </w:r>
      <w:r w:rsidRPr="005108E4">
        <w:rPr>
          <w:sz w:val="24"/>
        </w:rPr>
        <w:t>Commission</w:t>
      </w:r>
      <w:r w:rsidRPr="005108E4">
        <w:rPr>
          <w:spacing w:val="-6"/>
          <w:sz w:val="24"/>
        </w:rPr>
        <w:t xml:space="preserve"> </w:t>
      </w:r>
      <w:r w:rsidRPr="005108E4">
        <w:rPr>
          <w:sz w:val="24"/>
        </w:rPr>
        <w:t>that indicates the package contains</w:t>
      </w:r>
      <w:r w:rsidRPr="005108E4">
        <w:rPr>
          <w:spacing w:val="-6"/>
          <w:sz w:val="24"/>
        </w:rPr>
        <w:t xml:space="preserve"> </w:t>
      </w:r>
      <w:r w:rsidRPr="005108E4">
        <w:rPr>
          <w:sz w:val="24"/>
        </w:rPr>
        <w:t>Marijuana:</w:t>
      </w:r>
    </w:p>
    <w:p w14:paraId="1595841B" w14:textId="77777777" w:rsidR="00DA2759" w:rsidRPr="005108E4" w:rsidRDefault="00DA2759">
      <w:pPr>
        <w:pStyle w:val="BodyText"/>
        <w:jc w:val="left"/>
        <w:rPr>
          <w:sz w:val="20"/>
        </w:rPr>
      </w:pPr>
    </w:p>
    <w:p w14:paraId="23F9AE44" w14:textId="77777777" w:rsidR="00DA2759" w:rsidRPr="005108E4" w:rsidRDefault="009A7511">
      <w:pPr>
        <w:pStyle w:val="BodyText"/>
        <w:spacing w:before="3"/>
        <w:jc w:val="left"/>
        <w:rPr>
          <w:sz w:val="16"/>
        </w:rPr>
      </w:pPr>
      <w:r w:rsidRPr="005108E4">
        <w:rPr>
          <w:noProof/>
        </w:rPr>
        <w:drawing>
          <wp:anchor distT="0" distB="0" distL="0" distR="0" simplePos="0" relativeHeight="251658245" behindDoc="0" locked="0" layoutInCell="1" allowOverlap="1" wp14:anchorId="3169C807" wp14:editId="422B8D1C">
            <wp:simplePos x="0" y="0"/>
            <wp:positionH relativeFrom="page">
              <wp:posOffset>3303408</wp:posOffset>
            </wp:positionH>
            <wp:positionV relativeFrom="paragraph">
              <wp:posOffset>143992</wp:posOffset>
            </wp:positionV>
            <wp:extent cx="720508" cy="754379"/>
            <wp:effectExtent l="0" t="0" r="0" b="0"/>
            <wp:wrapTopAndBottom/>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age3.jpeg"/>
                    <pic:cNvPicPr/>
                  </pic:nvPicPr>
                  <pic:blipFill>
                    <a:blip r:embed="rId23" cstate="print"/>
                    <a:stretch>
                      <a:fillRect/>
                    </a:stretch>
                  </pic:blipFill>
                  <pic:spPr>
                    <a:xfrm>
                      <a:off x="0" y="0"/>
                      <a:ext cx="720508" cy="754379"/>
                    </a:xfrm>
                    <a:prstGeom prst="rect">
                      <a:avLst/>
                    </a:prstGeom>
                  </pic:spPr>
                </pic:pic>
              </a:graphicData>
            </a:graphic>
          </wp:anchor>
        </w:drawing>
      </w:r>
    </w:p>
    <w:p w14:paraId="3C9F31DB" w14:textId="77777777" w:rsidR="00DA2759" w:rsidRPr="005108E4" w:rsidRDefault="00DA2759">
      <w:pPr>
        <w:pStyle w:val="BodyText"/>
        <w:jc w:val="left"/>
      </w:pPr>
    </w:p>
    <w:p w14:paraId="42487F84" w14:textId="77777777" w:rsidR="00DA2759" w:rsidRPr="005108E4" w:rsidRDefault="00DA2759">
      <w:pPr>
        <w:pStyle w:val="BodyText"/>
        <w:jc w:val="left"/>
      </w:pPr>
    </w:p>
    <w:p w14:paraId="7250C670" w14:textId="77777777" w:rsidR="00DA2759" w:rsidRPr="005108E4" w:rsidRDefault="00DA2759">
      <w:pPr>
        <w:pStyle w:val="BodyText"/>
        <w:spacing w:before="4"/>
        <w:jc w:val="left"/>
        <w:rPr>
          <w:sz w:val="25"/>
        </w:rPr>
      </w:pPr>
    </w:p>
    <w:p w14:paraId="1FD9AE93" w14:textId="77777777" w:rsidR="00DA2759" w:rsidRPr="005108E4" w:rsidRDefault="009A7511">
      <w:pPr>
        <w:pStyle w:val="ListParagraph"/>
        <w:numPr>
          <w:ilvl w:val="2"/>
          <w:numId w:val="46"/>
        </w:numPr>
        <w:tabs>
          <w:tab w:val="left" w:pos="2482"/>
        </w:tabs>
        <w:spacing w:line="244" w:lineRule="auto"/>
        <w:ind w:right="117" w:firstLine="0"/>
        <w:rPr>
          <w:sz w:val="24"/>
        </w:rPr>
      </w:pPr>
      <w:r w:rsidRPr="005108E4">
        <w:rPr>
          <w:sz w:val="24"/>
        </w:rPr>
        <w:t>The</w:t>
      </w:r>
      <w:r w:rsidRPr="005108E4">
        <w:rPr>
          <w:spacing w:val="-15"/>
          <w:sz w:val="24"/>
        </w:rPr>
        <w:t xml:space="preserve"> </w:t>
      </w:r>
      <w:r w:rsidRPr="005108E4">
        <w:rPr>
          <w:sz w:val="24"/>
        </w:rPr>
        <w:t>following</w:t>
      </w:r>
      <w:r w:rsidRPr="005108E4">
        <w:rPr>
          <w:spacing w:val="-17"/>
          <w:sz w:val="24"/>
        </w:rPr>
        <w:t xml:space="preserve"> </w:t>
      </w:r>
      <w:r w:rsidRPr="005108E4">
        <w:rPr>
          <w:sz w:val="24"/>
        </w:rPr>
        <w:t>symbol</w:t>
      </w:r>
      <w:r w:rsidRPr="005108E4">
        <w:rPr>
          <w:spacing w:val="-14"/>
          <w:sz w:val="24"/>
        </w:rPr>
        <w:t xml:space="preserve"> </w:t>
      </w:r>
      <w:r w:rsidRPr="005108E4">
        <w:rPr>
          <w:sz w:val="24"/>
        </w:rPr>
        <w:t>or</w:t>
      </w:r>
      <w:r w:rsidRPr="005108E4">
        <w:rPr>
          <w:spacing w:val="-16"/>
          <w:sz w:val="24"/>
        </w:rPr>
        <w:t xml:space="preserve"> </w:t>
      </w:r>
      <w:r w:rsidRPr="005108E4">
        <w:rPr>
          <w:sz w:val="24"/>
        </w:rPr>
        <w:t>other</w:t>
      </w:r>
      <w:r w:rsidRPr="005108E4">
        <w:rPr>
          <w:spacing w:val="-17"/>
          <w:sz w:val="24"/>
        </w:rPr>
        <w:t xml:space="preserve"> </w:t>
      </w:r>
      <w:r w:rsidRPr="005108E4">
        <w:rPr>
          <w:sz w:val="24"/>
        </w:rPr>
        <w:t>easily</w:t>
      </w:r>
      <w:r w:rsidRPr="005108E4">
        <w:rPr>
          <w:spacing w:val="-23"/>
          <w:sz w:val="24"/>
        </w:rPr>
        <w:t xml:space="preserve"> </w:t>
      </w:r>
      <w:r w:rsidRPr="005108E4">
        <w:rPr>
          <w:sz w:val="24"/>
        </w:rPr>
        <w:t>recognizable</w:t>
      </w:r>
      <w:r w:rsidRPr="005108E4">
        <w:rPr>
          <w:spacing w:val="-18"/>
          <w:sz w:val="24"/>
        </w:rPr>
        <w:t xml:space="preserve"> </w:t>
      </w:r>
      <w:r w:rsidRPr="005108E4">
        <w:rPr>
          <w:sz w:val="24"/>
        </w:rPr>
        <w:t>mark</w:t>
      </w:r>
      <w:r w:rsidRPr="005108E4">
        <w:rPr>
          <w:spacing w:val="-16"/>
          <w:sz w:val="24"/>
        </w:rPr>
        <w:t xml:space="preserve"> </w:t>
      </w:r>
      <w:r w:rsidRPr="005108E4">
        <w:rPr>
          <w:sz w:val="24"/>
        </w:rPr>
        <w:t>issued</w:t>
      </w:r>
      <w:r w:rsidRPr="005108E4">
        <w:rPr>
          <w:spacing w:val="-17"/>
          <w:sz w:val="24"/>
        </w:rPr>
        <w:t xml:space="preserve"> </w:t>
      </w:r>
      <w:r w:rsidRPr="005108E4">
        <w:rPr>
          <w:sz w:val="24"/>
        </w:rPr>
        <w:t>by</w:t>
      </w:r>
      <w:r w:rsidRPr="005108E4">
        <w:rPr>
          <w:spacing w:val="-23"/>
          <w:sz w:val="24"/>
        </w:rPr>
        <w:t xml:space="preserve"> </w:t>
      </w:r>
      <w:r w:rsidRPr="005108E4">
        <w:rPr>
          <w:sz w:val="24"/>
        </w:rPr>
        <w:t>the</w:t>
      </w:r>
      <w:r w:rsidRPr="005108E4">
        <w:rPr>
          <w:spacing w:val="-17"/>
          <w:sz w:val="24"/>
        </w:rPr>
        <w:t xml:space="preserve"> </w:t>
      </w:r>
      <w:r w:rsidRPr="005108E4">
        <w:rPr>
          <w:sz w:val="24"/>
        </w:rPr>
        <w:t>Commission that indicates that the product is harmful to</w:t>
      </w:r>
      <w:r w:rsidRPr="005108E4">
        <w:rPr>
          <w:spacing w:val="-8"/>
          <w:sz w:val="24"/>
        </w:rPr>
        <w:t xml:space="preserve"> </w:t>
      </w:r>
      <w:r w:rsidRPr="005108E4">
        <w:rPr>
          <w:sz w:val="24"/>
        </w:rPr>
        <w:t>children:</w:t>
      </w:r>
    </w:p>
    <w:p w14:paraId="7D0B08DA" w14:textId="77777777" w:rsidR="00DA2759" w:rsidRPr="005108E4" w:rsidRDefault="009A7511">
      <w:pPr>
        <w:pStyle w:val="BodyText"/>
        <w:spacing w:before="5"/>
        <w:jc w:val="left"/>
        <w:rPr>
          <w:sz w:val="26"/>
        </w:rPr>
      </w:pPr>
      <w:r w:rsidRPr="005108E4">
        <w:rPr>
          <w:noProof/>
        </w:rPr>
        <w:drawing>
          <wp:anchor distT="0" distB="0" distL="0" distR="0" simplePos="0" relativeHeight="251658246" behindDoc="0" locked="0" layoutInCell="1" allowOverlap="1" wp14:anchorId="1BD13979" wp14:editId="4496A9AE">
            <wp:simplePos x="0" y="0"/>
            <wp:positionH relativeFrom="page">
              <wp:posOffset>3319720</wp:posOffset>
            </wp:positionH>
            <wp:positionV relativeFrom="paragraph">
              <wp:posOffset>217791</wp:posOffset>
            </wp:positionV>
            <wp:extent cx="899287" cy="926306"/>
            <wp:effectExtent l="0" t="0" r="0" b="0"/>
            <wp:wrapTopAndBottom/>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age2.jpeg"/>
                    <pic:cNvPicPr/>
                  </pic:nvPicPr>
                  <pic:blipFill>
                    <a:blip r:embed="rId21" cstate="print"/>
                    <a:stretch>
                      <a:fillRect/>
                    </a:stretch>
                  </pic:blipFill>
                  <pic:spPr>
                    <a:xfrm>
                      <a:off x="0" y="0"/>
                      <a:ext cx="899287" cy="926306"/>
                    </a:xfrm>
                    <a:prstGeom prst="rect">
                      <a:avLst/>
                    </a:prstGeom>
                  </pic:spPr>
                </pic:pic>
              </a:graphicData>
            </a:graphic>
          </wp:anchor>
        </w:drawing>
      </w:r>
    </w:p>
    <w:p w14:paraId="2B5F9007" w14:textId="77777777" w:rsidR="00DA2759" w:rsidRPr="005108E4" w:rsidRDefault="00DA2759">
      <w:pPr>
        <w:pStyle w:val="BodyText"/>
        <w:jc w:val="left"/>
      </w:pPr>
    </w:p>
    <w:p w14:paraId="0C2527B3" w14:textId="77777777" w:rsidR="00DA2759" w:rsidRPr="005108E4" w:rsidRDefault="00DA2759">
      <w:pPr>
        <w:pStyle w:val="BodyText"/>
        <w:spacing w:before="4"/>
        <w:jc w:val="left"/>
        <w:rPr>
          <w:sz w:val="35"/>
        </w:rPr>
      </w:pPr>
    </w:p>
    <w:p w14:paraId="0870B8A0" w14:textId="77777777" w:rsidR="00DA2759" w:rsidRPr="005108E4" w:rsidRDefault="009A7511">
      <w:pPr>
        <w:pStyle w:val="ListParagraph"/>
        <w:numPr>
          <w:ilvl w:val="2"/>
          <w:numId w:val="46"/>
        </w:numPr>
        <w:tabs>
          <w:tab w:val="left" w:pos="2537"/>
        </w:tabs>
        <w:spacing w:before="1" w:line="242" w:lineRule="auto"/>
        <w:ind w:right="118" w:firstLine="0"/>
        <w:rPr>
          <w:sz w:val="24"/>
        </w:rPr>
      </w:pPr>
      <w:r w:rsidRPr="005108E4">
        <w:rPr>
          <w:sz w:val="24"/>
        </w:rPr>
        <w:t>935 CMR 501.105(5)(d) shall apply to Marijuana-infused Tinctures and topicals produced by an MTC for transport to another Licensee in compliance with 935 CMR 501.105(8).</w:t>
      </w:r>
    </w:p>
    <w:p w14:paraId="6767873F" w14:textId="77777777" w:rsidR="00DA2759" w:rsidRPr="005108E4" w:rsidRDefault="009A7511">
      <w:pPr>
        <w:pStyle w:val="ListParagraph"/>
        <w:numPr>
          <w:ilvl w:val="1"/>
          <w:numId w:val="46"/>
        </w:numPr>
        <w:tabs>
          <w:tab w:val="left" w:pos="2156"/>
        </w:tabs>
        <w:spacing w:before="12" w:line="228" w:lineRule="auto"/>
        <w:ind w:left="1675" w:right="116" w:firstLine="0"/>
        <w:rPr>
          <w:sz w:val="24"/>
        </w:rPr>
      </w:pPr>
      <w:r w:rsidRPr="005108E4">
        <w:rPr>
          <w:sz w:val="24"/>
          <w:u w:val="single"/>
        </w:rPr>
        <w:t>Labeling of Repackaged Marijuana</w:t>
      </w:r>
      <w:r w:rsidRPr="005108E4">
        <w:rPr>
          <w:sz w:val="24"/>
        </w:rPr>
        <w:t>. Prior to Repackaged Marijuana being sold, the Retailer</w:t>
      </w:r>
      <w:r w:rsidRPr="005108E4">
        <w:rPr>
          <w:spacing w:val="-7"/>
          <w:sz w:val="24"/>
        </w:rPr>
        <w:t xml:space="preserve"> </w:t>
      </w:r>
      <w:r w:rsidRPr="005108E4">
        <w:rPr>
          <w:sz w:val="24"/>
        </w:rPr>
        <w:t>shall</w:t>
      </w:r>
      <w:r w:rsidRPr="005108E4">
        <w:rPr>
          <w:spacing w:val="-4"/>
          <w:sz w:val="24"/>
        </w:rPr>
        <w:t xml:space="preserve"> </w:t>
      </w:r>
      <w:r w:rsidRPr="005108E4">
        <w:rPr>
          <w:sz w:val="24"/>
        </w:rPr>
        <w:t>place</w:t>
      </w:r>
      <w:r w:rsidRPr="005108E4">
        <w:rPr>
          <w:spacing w:val="-6"/>
          <w:sz w:val="24"/>
        </w:rPr>
        <w:t xml:space="preserve"> </w:t>
      </w:r>
      <w:r w:rsidRPr="005108E4">
        <w:rPr>
          <w:sz w:val="24"/>
        </w:rPr>
        <w:t>a</w:t>
      </w:r>
      <w:r w:rsidRPr="005108E4">
        <w:rPr>
          <w:spacing w:val="-7"/>
          <w:sz w:val="24"/>
        </w:rPr>
        <w:t xml:space="preserve"> </w:t>
      </w:r>
      <w:r w:rsidRPr="005108E4">
        <w:rPr>
          <w:sz w:val="24"/>
        </w:rPr>
        <w:t>legible,</w:t>
      </w:r>
      <w:r w:rsidRPr="005108E4">
        <w:rPr>
          <w:spacing w:val="-5"/>
          <w:sz w:val="24"/>
        </w:rPr>
        <w:t xml:space="preserve"> </w:t>
      </w:r>
      <w:r w:rsidRPr="005108E4">
        <w:rPr>
          <w:sz w:val="24"/>
        </w:rPr>
        <w:t>firmly</w:t>
      </w:r>
      <w:r w:rsidRPr="005108E4">
        <w:rPr>
          <w:spacing w:val="-12"/>
          <w:sz w:val="24"/>
        </w:rPr>
        <w:t xml:space="preserve"> </w:t>
      </w:r>
      <w:r w:rsidRPr="005108E4">
        <w:rPr>
          <w:sz w:val="24"/>
        </w:rPr>
        <w:t>Affixed</w:t>
      </w:r>
      <w:r w:rsidRPr="005108E4">
        <w:rPr>
          <w:spacing w:val="-5"/>
          <w:sz w:val="24"/>
        </w:rPr>
        <w:t xml:space="preserve"> </w:t>
      </w:r>
      <w:r w:rsidRPr="005108E4">
        <w:rPr>
          <w:sz w:val="24"/>
        </w:rPr>
        <w:t>label</w:t>
      </w:r>
      <w:r w:rsidRPr="005108E4">
        <w:rPr>
          <w:spacing w:val="-5"/>
          <w:sz w:val="24"/>
        </w:rPr>
        <w:t xml:space="preserve"> </w:t>
      </w:r>
      <w:r w:rsidRPr="005108E4">
        <w:rPr>
          <w:sz w:val="24"/>
        </w:rPr>
        <w:t>on</w:t>
      </w:r>
      <w:r w:rsidRPr="005108E4">
        <w:rPr>
          <w:spacing w:val="-5"/>
          <w:sz w:val="24"/>
        </w:rPr>
        <w:t xml:space="preserve"> </w:t>
      </w:r>
      <w:r w:rsidRPr="005108E4">
        <w:rPr>
          <w:sz w:val="24"/>
        </w:rPr>
        <w:t>which</w:t>
      </w:r>
      <w:r w:rsidRPr="005108E4">
        <w:rPr>
          <w:spacing w:val="-5"/>
          <w:sz w:val="24"/>
        </w:rPr>
        <w:t xml:space="preserve"> </w:t>
      </w:r>
      <w:r w:rsidRPr="005108E4">
        <w:rPr>
          <w:sz w:val="24"/>
        </w:rPr>
        <w:t>the</w:t>
      </w:r>
      <w:r w:rsidRPr="005108E4">
        <w:rPr>
          <w:spacing w:val="-4"/>
          <w:sz w:val="24"/>
        </w:rPr>
        <w:t xml:space="preserve"> </w:t>
      </w:r>
      <w:r w:rsidRPr="005108E4">
        <w:rPr>
          <w:sz w:val="24"/>
        </w:rPr>
        <w:t>wording</w:t>
      </w:r>
      <w:r w:rsidRPr="005108E4">
        <w:rPr>
          <w:spacing w:val="-6"/>
          <w:sz w:val="24"/>
        </w:rPr>
        <w:t xml:space="preserve"> </w:t>
      </w:r>
      <w:r w:rsidRPr="005108E4">
        <w:rPr>
          <w:sz w:val="24"/>
        </w:rPr>
        <w:t>is</w:t>
      </w:r>
      <w:r w:rsidRPr="005108E4">
        <w:rPr>
          <w:spacing w:val="-2"/>
          <w:sz w:val="24"/>
        </w:rPr>
        <w:t xml:space="preserve"> </w:t>
      </w:r>
      <w:r w:rsidRPr="005108E4">
        <w:rPr>
          <w:sz w:val="24"/>
        </w:rPr>
        <w:t>no</w:t>
      </w:r>
      <w:r w:rsidRPr="005108E4">
        <w:rPr>
          <w:spacing w:val="-4"/>
          <w:sz w:val="24"/>
        </w:rPr>
        <w:t xml:space="preserve"> </w:t>
      </w:r>
      <w:r w:rsidRPr="005108E4">
        <w:rPr>
          <w:sz w:val="24"/>
        </w:rPr>
        <w:t>less</w:t>
      </w:r>
      <w:r w:rsidRPr="005108E4">
        <w:rPr>
          <w:spacing w:val="-2"/>
          <w:sz w:val="24"/>
        </w:rPr>
        <w:t xml:space="preserve"> </w:t>
      </w:r>
      <w:r w:rsidRPr="005108E4">
        <w:rPr>
          <w:sz w:val="24"/>
        </w:rPr>
        <w:t>than</w:t>
      </w:r>
      <w:r w:rsidRPr="005108E4">
        <w:rPr>
          <w:spacing w:val="-3"/>
          <w:sz w:val="24"/>
        </w:rPr>
        <w:t xml:space="preserve"> </w:t>
      </w:r>
      <w:r w:rsidRPr="005108E4">
        <w:rPr>
          <w:position w:val="10"/>
          <w:sz w:val="14"/>
        </w:rPr>
        <w:t>1</w:t>
      </w:r>
      <w:r w:rsidRPr="005108E4">
        <w:rPr>
          <w:sz w:val="24"/>
        </w:rPr>
        <w:t>/</w:t>
      </w:r>
      <w:r w:rsidRPr="005108E4">
        <w:rPr>
          <w:position w:val="-4"/>
          <w:sz w:val="14"/>
        </w:rPr>
        <w:t>16</w:t>
      </w:r>
      <w:r w:rsidRPr="005108E4">
        <w:rPr>
          <w:sz w:val="14"/>
        </w:rPr>
        <w:t xml:space="preserve"> </w:t>
      </w:r>
      <w:r w:rsidRPr="005108E4">
        <w:rPr>
          <w:sz w:val="24"/>
        </w:rPr>
        <w:t>inch in size on each container of Marijuana that it prepares for retail</w:t>
      </w:r>
      <w:r w:rsidRPr="005108E4">
        <w:rPr>
          <w:spacing w:val="-26"/>
          <w:sz w:val="24"/>
        </w:rPr>
        <w:t xml:space="preserve"> </w:t>
      </w:r>
      <w:r w:rsidRPr="005108E4">
        <w:rPr>
          <w:sz w:val="24"/>
        </w:rPr>
        <w:t>sale.</w:t>
      </w:r>
    </w:p>
    <w:p w14:paraId="09BC73C7" w14:textId="77777777" w:rsidR="00DA2759" w:rsidRPr="005108E4" w:rsidRDefault="009A7511">
      <w:pPr>
        <w:pStyle w:val="ListParagraph"/>
        <w:numPr>
          <w:ilvl w:val="2"/>
          <w:numId w:val="46"/>
        </w:numPr>
        <w:tabs>
          <w:tab w:val="left" w:pos="2348"/>
        </w:tabs>
        <w:spacing w:before="7" w:line="242" w:lineRule="auto"/>
        <w:ind w:right="118" w:firstLine="0"/>
        <w:rPr>
          <w:sz w:val="24"/>
        </w:rPr>
      </w:pPr>
      <w:r w:rsidRPr="005108E4">
        <w:rPr>
          <w:sz w:val="24"/>
        </w:rPr>
        <w:t>The</w:t>
      </w:r>
      <w:r w:rsidRPr="005108E4">
        <w:rPr>
          <w:spacing w:val="-21"/>
          <w:sz w:val="24"/>
        </w:rPr>
        <w:t xml:space="preserve"> </w:t>
      </w:r>
      <w:r w:rsidRPr="005108E4">
        <w:rPr>
          <w:sz w:val="24"/>
        </w:rPr>
        <w:t>Affixed</w:t>
      </w:r>
      <w:r w:rsidRPr="005108E4">
        <w:rPr>
          <w:spacing w:val="-20"/>
          <w:sz w:val="24"/>
        </w:rPr>
        <w:t xml:space="preserve"> </w:t>
      </w:r>
      <w:r w:rsidRPr="005108E4">
        <w:rPr>
          <w:sz w:val="24"/>
        </w:rPr>
        <w:t>label</w:t>
      </w:r>
      <w:r w:rsidRPr="005108E4">
        <w:rPr>
          <w:spacing w:val="-19"/>
          <w:sz w:val="24"/>
        </w:rPr>
        <w:t xml:space="preserve"> </w:t>
      </w:r>
      <w:r w:rsidRPr="005108E4">
        <w:rPr>
          <w:sz w:val="24"/>
        </w:rPr>
        <w:t>shall</w:t>
      </w:r>
      <w:r w:rsidRPr="005108E4">
        <w:rPr>
          <w:spacing w:val="-20"/>
          <w:sz w:val="24"/>
        </w:rPr>
        <w:t xml:space="preserve"> </w:t>
      </w:r>
      <w:r w:rsidRPr="005108E4">
        <w:rPr>
          <w:sz w:val="24"/>
        </w:rPr>
        <w:t>contain</w:t>
      </w:r>
      <w:r w:rsidRPr="005108E4">
        <w:rPr>
          <w:spacing w:val="-20"/>
          <w:sz w:val="24"/>
        </w:rPr>
        <w:t xml:space="preserve"> </w:t>
      </w:r>
      <w:r w:rsidRPr="005108E4">
        <w:rPr>
          <w:sz w:val="24"/>
        </w:rPr>
        <w:t>at</w:t>
      </w:r>
      <w:r w:rsidRPr="005108E4">
        <w:rPr>
          <w:spacing w:val="-19"/>
          <w:sz w:val="24"/>
        </w:rPr>
        <w:t xml:space="preserve"> </w:t>
      </w:r>
      <w:r w:rsidRPr="005108E4">
        <w:rPr>
          <w:sz w:val="24"/>
        </w:rPr>
        <w:t>a</w:t>
      </w:r>
      <w:r w:rsidRPr="005108E4">
        <w:rPr>
          <w:spacing w:val="-19"/>
          <w:sz w:val="24"/>
        </w:rPr>
        <w:t xml:space="preserve"> </w:t>
      </w:r>
      <w:r w:rsidRPr="005108E4">
        <w:rPr>
          <w:sz w:val="24"/>
        </w:rPr>
        <w:t>minimum</w:t>
      </w:r>
      <w:r w:rsidRPr="005108E4">
        <w:rPr>
          <w:spacing w:val="-18"/>
          <w:sz w:val="24"/>
        </w:rPr>
        <w:t xml:space="preserve"> </w:t>
      </w:r>
      <w:r w:rsidRPr="005108E4">
        <w:rPr>
          <w:sz w:val="24"/>
        </w:rPr>
        <w:t>the</w:t>
      </w:r>
      <w:r w:rsidRPr="005108E4">
        <w:rPr>
          <w:spacing w:val="-18"/>
          <w:sz w:val="24"/>
        </w:rPr>
        <w:t xml:space="preserve"> </w:t>
      </w:r>
      <w:r w:rsidRPr="005108E4">
        <w:rPr>
          <w:sz w:val="24"/>
        </w:rPr>
        <w:t>following</w:t>
      </w:r>
      <w:r w:rsidRPr="005108E4">
        <w:rPr>
          <w:spacing w:val="-20"/>
          <w:sz w:val="24"/>
        </w:rPr>
        <w:t xml:space="preserve"> </w:t>
      </w:r>
      <w:r w:rsidRPr="005108E4">
        <w:rPr>
          <w:sz w:val="24"/>
        </w:rPr>
        <w:t>information,</w:t>
      </w:r>
      <w:r w:rsidRPr="005108E4">
        <w:rPr>
          <w:spacing w:val="-18"/>
          <w:sz w:val="24"/>
        </w:rPr>
        <w:t xml:space="preserve"> </w:t>
      </w:r>
      <w:r w:rsidRPr="005108E4">
        <w:rPr>
          <w:sz w:val="24"/>
        </w:rPr>
        <w:t>but</w:t>
      </w:r>
      <w:r w:rsidRPr="005108E4">
        <w:rPr>
          <w:spacing w:val="-16"/>
          <w:sz w:val="24"/>
        </w:rPr>
        <w:t xml:space="preserve"> </w:t>
      </w:r>
      <w:r w:rsidRPr="005108E4">
        <w:rPr>
          <w:sz w:val="24"/>
        </w:rPr>
        <w:t>may</w:t>
      </w:r>
      <w:r w:rsidRPr="005108E4">
        <w:rPr>
          <w:spacing w:val="-25"/>
          <w:sz w:val="24"/>
        </w:rPr>
        <w:t xml:space="preserve"> </w:t>
      </w:r>
      <w:r w:rsidRPr="005108E4">
        <w:rPr>
          <w:sz w:val="24"/>
        </w:rPr>
        <w:t>not include a Qualifying Patient's</w:t>
      </w:r>
      <w:r w:rsidRPr="005108E4">
        <w:rPr>
          <w:spacing w:val="-9"/>
          <w:sz w:val="24"/>
        </w:rPr>
        <w:t xml:space="preserve"> </w:t>
      </w:r>
      <w:r w:rsidRPr="005108E4">
        <w:rPr>
          <w:sz w:val="24"/>
        </w:rPr>
        <w:t>name:</w:t>
      </w:r>
    </w:p>
    <w:p w14:paraId="1DB23E63" w14:textId="77777777" w:rsidR="00DA2759" w:rsidRPr="005108E4" w:rsidRDefault="009A7511">
      <w:pPr>
        <w:pStyle w:val="ListParagraph"/>
        <w:numPr>
          <w:ilvl w:val="3"/>
          <w:numId w:val="46"/>
        </w:numPr>
        <w:tabs>
          <w:tab w:val="left" w:pos="2698"/>
        </w:tabs>
        <w:spacing w:before="2"/>
        <w:ind w:left="2697" w:hanging="303"/>
        <w:rPr>
          <w:sz w:val="24"/>
        </w:rPr>
      </w:pPr>
      <w:r w:rsidRPr="005108E4">
        <w:rPr>
          <w:sz w:val="24"/>
        </w:rPr>
        <w:t>The</w:t>
      </w:r>
      <w:r w:rsidRPr="005108E4">
        <w:rPr>
          <w:spacing w:val="-20"/>
          <w:sz w:val="24"/>
        </w:rPr>
        <w:t xml:space="preserve"> </w:t>
      </w:r>
      <w:r w:rsidRPr="005108E4">
        <w:rPr>
          <w:sz w:val="24"/>
        </w:rPr>
        <w:t>name</w:t>
      </w:r>
      <w:r w:rsidRPr="005108E4">
        <w:rPr>
          <w:spacing w:val="-19"/>
          <w:sz w:val="24"/>
        </w:rPr>
        <w:t xml:space="preserve"> </w:t>
      </w:r>
      <w:r w:rsidRPr="005108E4">
        <w:rPr>
          <w:sz w:val="24"/>
        </w:rPr>
        <w:t>and</w:t>
      </w:r>
      <w:r w:rsidRPr="005108E4">
        <w:rPr>
          <w:spacing w:val="-18"/>
          <w:sz w:val="24"/>
        </w:rPr>
        <w:t xml:space="preserve"> </w:t>
      </w:r>
      <w:r w:rsidRPr="005108E4">
        <w:rPr>
          <w:sz w:val="24"/>
        </w:rPr>
        <w:t>registration</w:t>
      </w:r>
      <w:r w:rsidRPr="005108E4">
        <w:rPr>
          <w:spacing w:val="-18"/>
          <w:sz w:val="24"/>
        </w:rPr>
        <w:t xml:space="preserve"> </w:t>
      </w:r>
      <w:r w:rsidRPr="005108E4">
        <w:rPr>
          <w:sz w:val="24"/>
        </w:rPr>
        <w:t>number</w:t>
      </w:r>
      <w:r w:rsidRPr="005108E4">
        <w:rPr>
          <w:spacing w:val="-16"/>
          <w:sz w:val="24"/>
        </w:rPr>
        <w:t xml:space="preserve"> </w:t>
      </w:r>
      <w:r w:rsidRPr="005108E4">
        <w:rPr>
          <w:sz w:val="24"/>
        </w:rPr>
        <w:t>of</w:t>
      </w:r>
      <w:r w:rsidRPr="005108E4">
        <w:rPr>
          <w:spacing w:val="-19"/>
          <w:sz w:val="24"/>
        </w:rPr>
        <w:t xml:space="preserve"> </w:t>
      </w:r>
      <w:r w:rsidRPr="005108E4">
        <w:rPr>
          <w:sz w:val="24"/>
        </w:rPr>
        <w:t>the</w:t>
      </w:r>
      <w:r w:rsidRPr="005108E4">
        <w:rPr>
          <w:spacing w:val="-19"/>
          <w:sz w:val="24"/>
        </w:rPr>
        <w:t xml:space="preserve"> </w:t>
      </w:r>
      <w:r w:rsidRPr="005108E4">
        <w:rPr>
          <w:sz w:val="24"/>
        </w:rPr>
        <w:t>Cultivator</w:t>
      </w:r>
      <w:r w:rsidRPr="005108E4">
        <w:rPr>
          <w:spacing w:val="-20"/>
          <w:sz w:val="24"/>
        </w:rPr>
        <w:t xml:space="preserve"> </w:t>
      </w:r>
      <w:r w:rsidRPr="005108E4">
        <w:rPr>
          <w:sz w:val="24"/>
        </w:rPr>
        <w:t>that</w:t>
      </w:r>
      <w:r w:rsidRPr="005108E4">
        <w:rPr>
          <w:spacing w:val="-17"/>
          <w:sz w:val="24"/>
        </w:rPr>
        <w:t xml:space="preserve"> </w:t>
      </w:r>
      <w:r w:rsidRPr="005108E4">
        <w:rPr>
          <w:sz w:val="24"/>
        </w:rPr>
        <w:t>produced</w:t>
      </w:r>
      <w:r w:rsidRPr="005108E4">
        <w:rPr>
          <w:spacing w:val="-18"/>
          <w:sz w:val="24"/>
        </w:rPr>
        <w:t xml:space="preserve"> </w:t>
      </w:r>
      <w:r w:rsidRPr="005108E4">
        <w:rPr>
          <w:sz w:val="24"/>
        </w:rPr>
        <w:t>the</w:t>
      </w:r>
      <w:r w:rsidRPr="005108E4">
        <w:rPr>
          <w:spacing w:val="-19"/>
          <w:sz w:val="24"/>
        </w:rPr>
        <w:t xml:space="preserve"> </w:t>
      </w:r>
      <w:r w:rsidRPr="005108E4">
        <w:rPr>
          <w:sz w:val="24"/>
        </w:rPr>
        <w:t>Marijuana;</w:t>
      </w:r>
    </w:p>
    <w:p w14:paraId="5A100C11" w14:textId="77777777" w:rsidR="00DA2759" w:rsidRPr="005108E4" w:rsidRDefault="009A7511">
      <w:pPr>
        <w:pStyle w:val="ListParagraph"/>
        <w:numPr>
          <w:ilvl w:val="3"/>
          <w:numId w:val="46"/>
        </w:numPr>
        <w:tabs>
          <w:tab w:val="left" w:pos="2763"/>
        </w:tabs>
        <w:spacing w:before="3" w:line="244" w:lineRule="auto"/>
        <w:ind w:left="2395" w:right="118" w:firstLine="0"/>
        <w:rPr>
          <w:sz w:val="24"/>
        </w:rPr>
      </w:pPr>
      <w:r w:rsidRPr="005108E4">
        <w:rPr>
          <w:sz w:val="24"/>
        </w:rPr>
        <w:t>Business or trade name of licensee that packaged the product, if different from the</w:t>
      </w:r>
      <w:r w:rsidRPr="005108E4">
        <w:rPr>
          <w:spacing w:val="-3"/>
          <w:sz w:val="24"/>
        </w:rPr>
        <w:t xml:space="preserve"> </w:t>
      </w:r>
      <w:r w:rsidRPr="005108E4">
        <w:rPr>
          <w:sz w:val="24"/>
        </w:rPr>
        <w:t>Cultivator;</w:t>
      </w:r>
    </w:p>
    <w:p w14:paraId="34ABD98B" w14:textId="77777777" w:rsidR="00DA2759" w:rsidRPr="005108E4" w:rsidRDefault="009A7511">
      <w:pPr>
        <w:pStyle w:val="ListParagraph"/>
        <w:numPr>
          <w:ilvl w:val="3"/>
          <w:numId w:val="46"/>
        </w:numPr>
        <w:tabs>
          <w:tab w:val="left" w:pos="2741"/>
        </w:tabs>
        <w:spacing w:line="272" w:lineRule="exact"/>
        <w:rPr>
          <w:sz w:val="24"/>
        </w:rPr>
      </w:pPr>
      <w:r w:rsidRPr="005108E4">
        <w:rPr>
          <w:sz w:val="24"/>
        </w:rPr>
        <w:t>Date of</w:t>
      </w:r>
      <w:r w:rsidRPr="005108E4">
        <w:rPr>
          <w:spacing w:val="-4"/>
          <w:sz w:val="24"/>
        </w:rPr>
        <w:t xml:space="preserve"> </w:t>
      </w:r>
      <w:r w:rsidRPr="005108E4">
        <w:rPr>
          <w:sz w:val="24"/>
        </w:rPr>
        <w:t>Harvest;</w:t>
      </w:r>
    </w:p>
    <w:p w14:paraId="3FC57C84" w14:textId="77777777" w:rsidR="00DA2759" w:rsidRPr="005108E4" w:rsidRDefault="009A7511">
      <w:pPr>
        <w:pStyle w:val="ListParagraph"/>
        <w:numPr>
          <w:ilvl w:val="3"/>
          <w:numId w:val="46"/>
        </w:numPr>
        <w:tabs>
          <w:tab w:val="left" w:pos="2756"/>
        </w:tabs>
        <w:spacing w:before="4"/>
        <w:ind w:left="2755" w:hanging="361"/>
        <w:rPr>
          <w:sz w:val="24"/>
        </w:rPr>
      </w:pPr>
      <w:r w:rsidRPr="005108E4">
        <w:rPr>
          <w:spacing w:val="-3"/>
          <w:sz w:val="24"/>
        </w:rPr>
        <w:t xml:space="preserve">Type </w:t>
      </w:r>
      <w:r w:rsidRPr="005108E4">
        <w:rPr>
          <w:sz w:val="24"/>
        </w:rPr>
        <w:t>of Marijuana or name of</w:t>
      </w:r>
      <w:r w:rsidRPr="005108E4">
        <w:rPr>
          <w:spacing w:val="-7"/>
          <w:sz w:val="24"/>
        </w:rPr>
        <w:t xml:space="preserve"> </w:t>
      </w:r>
      <w:r w:rsidRPr="005108E4">
        <w:rPr>
          <w:sz w:val="24"/>
        </w:rPr>
        <w:t>strain;</w:t>
      </w:r>
    </w:p>
    <w:p w14:paraId="1646B7B0" w14:textId="77777777" w:rsidR="00DA2759" w:rsidRPr="005108E4" w:rsidRDefault="009A7511">
      <w:pPr>
        <w:pStyle w:val="ListParagraph"/>
        <w:numPr>
          <w:ilvl w:val="3"/>
          <w:numId w:val="46"/>
        </w:numPr>
        <w:tabs>
          <w:tab w:val="left" w:pos="2724"/>
        </w:tabs>
        <w:spacing w:before="3" w:line="242" w:lineRule="auto"/>
        <w:ind w:left="2395" w:right="117" w:firstLine="0"/>
        <w:rPr>
          <w:sz w:val="24"/>
        </w:rPr>
      </w:pPr>
      <w:r w:rsidRPr="005108E4">
        <w:rPr>
          <w:sz w:val="24"/>
        </w:rPr>
        <w:t>The</w:t>
      </w:r>
      <w:r w:rsidRPr="005108E4">
        <w:rPr>
          <w:spacing w:val="-14"/>
          <w:sz w:val="24"/>
        </w:rPr>
        <w:t xml:space="preserve"> </w:t>
      </w:r>
      <w:r w:rsidRPr="005108E4">
        <w:rPr>
          <w:sz w:val="24"/>
        </w:rPr>
        <w:t>full</w:t>
      </w:r>
      <w:r w:rsidRPr="005108E4">
        <w:rPr>
          <w:spacing w:val="-11"/>
          <w:sz w:val="24"/>
        </w:rPr>
        <w:t xml:space="preserve"> </w:t>
      </w:r>
      <w:r w:rsidRPr="005108E4">
        <w:rPr>
          <w:sz w:val="24"/>
        </w:rPr>
        <w:t>Cannabinoid</w:t>
      </w:r>
      <w:r w:rsidRPr="005108E4">
        <w:rPr>
          <w:spacing w:val="-12"/>
          <w:sz w:val="24"/>
        </w:rPr>
        <w:t xml:space="preserve"> </w:t>
      </w:r>
      <w:r w:rsidRPr="005108E4">
        <w:rPr>
          <w:sz w:val="24"/>
        </w:rPr>
        <w:t>Profile</w:t>
      </w:r>
      <w:r w:rsidRPr="005108E4">
        <w:rPr>
          <w:spacing w:val="-13"/>
          <w:sz w:val="24"/>
        </w:rPr>
        <w:t xml:space="preserve"> </w:t>
      </w:r>
      <w:r w:rsidRPr="005108E4">
        <w:rPr>
          <w:sz w:val="24"/>
        </w:rPr>
        <w:t>of</w:t>
      </w:r>
      <w:r w:rsidRPr="005108E4">
        <w:rPr>
          <w:spacing w:val="-13"/>
          <w:sz w:val="24"/>
        </w:rPr>
        <w:t xml:space="preserve"> </w:t>
      </w:r>
      <w:r w:rsidRPr="005108E4">
        <w:rPr>
          <w:sz w:val="24"/>
        </w:rPr>
        <w:t>the</w:t>
      </w:r>
      <w:r w:rsidRPr="005108E4">
        <w:rPr>
          <w:spacing w:val="-13"/>
          <w:sz w:val="24"/>
        </w:rPr>
        <w:t xml:space="preserve"> </w:t>
      </w:r>
      <w:r w:rsidRPr="005108E4">
        <w:rPr>
          <w:sz w:val="24"/>
        </w:rPr>
        <w:t>Marijuana</w:t>
      </w:r>
      <w:r w:rsidRPr="005108E4">
        <w:rPr>
          <w:spacing w:val="-13"/>
          <w:sz w:val="24"/>
        </w:rPr>
        <w:t xml:space="preserve"> </w:t>
      </w:r>
      <w:r w:rsidRPr="005108E4">
        <w:rPr>
          <w:sz w:val="24"/>
        </w:rPr>
        <w:t>contained</w:t>
      </w:r>
      <w:r w:rsidRPr="005108E4">
        <w:rPr>
          <w:spacing w:val="-12"/>
          <w:sz w:val="24"/>
        </w:rPr>
        <w:t xml:space="preserve"> </w:t>
      </w:r>
      <w:r w:rsidRPr="005108E4">
        <w:rPr>
          <w:sz w:val="24"/>
        </w:rPr>
        <w:t>within</w:t>
      </w:r>
      <w:r w:rsidRPr="005108E4">
        <w:rPr>
          <w:spacing w:val="-13"/>
          <w:sz w:val="24"/>
        </w:rPr>
        <w:t xml:space="preserve"> </w:t>
      </w:r>
      <w:r w:rsidRPr="005108E4">
        <w:rPr>
          <w:sz w:val="24"/>
        </w:rPr>
        <w:t>the</w:t>
      </w:r>
      <w:r w:rsidRPr="005108E4">
        <w:rPr>
          <w:spacing w:val="-10"/>
          <w:sz w:val="24"/>
        </w:rPr>
        <w:t xml:space="preserve"> </w:t>
      </w:r>
      <w:r w:rsidRPr="005108E4">
        <w:rPr>
          <w:sz w:val="24"/>
        </w:rPr>
        <w:t>Repackaged Product, including the amount of delta-nine-tetrahydrocannabinol (Δ9-THC) and other Cannabinoids in the</w:t>
      </w:r>
      <w:r w:rsidRPr="005108E4">
        <w:rPr>
          <w:spacing w:val="-6"/>
          <w:sz w:val="24"/>
        </w:rPr>
        <w:t xml:space="preserve"> </w:t>
      </w:r>
      <w:r w:rsidRPr="005108E4">
        <w:rPr>
          <w:sz w:val="24"/>
        </w:rPr>
        <w:t>package;</w:t>
      </w:r>
    </w:p>
    <w:p w14:paraId="32018559" w14:textId="77777777" w:rsidR="00DA2759" w:rsidRPr="005108E4" w:rsidRDefault="009A7511">
      <w:pPr>
        <w:pStyle w:val="ListParagraph"/>
        <w:numPr>
          <w:ilvl w:val="3"/>
          <w:numId w:val="46"/>
        </w:numPr>
        <w:tabs>
          <w:tab w:val="left" w:pos="2715"/>
        </w:tabs>
        <w:spacing w:before="4"/>
        <w:ind w:left="2714" w:hanging="320"/>
        <w:rPr>
          <w:sz w:val="24"/>
        </w:rPr>
      </w:pPr>
      <w:r w:rsidRPr="005108E4">
        <w:rPr>
          <w:sz w:val="24"/>
        </w:rPr>
        <w:t>Weight in grams of usable marijuana used in</w:t>
      </w:r>
      <w:r w:rsidRPr="005108E4">
        <w:rPr>
          <w:spacing w:val="-13"/>
          <w:sz w:val="24"/>
        </w:rPr>
        <w:t xml:space="preserve"> </w:t>
      </w:r>
      <w:r w:rsidRPr="005108E4">
        <w:rPr>
          <w:sz w:val="24"/>
        </w:rPr>
        <w:t>product;</w:t>
      </w:r>
    </w:p>
    <w:p w14:paraId="7F6579D3" w14:textId="77777777" w:rsidR="00DA2759" w:rsidRPr="005108E4" w:rsidRDefault="009A7511">
      <w:pPr>
        <w:pStyle w:val="ListParagraph"/>
        <w:numPr>
          <w:ilvl w:val="3"/>
          <w:numId w:val="46"/>
        </w:numPr>
        <w:tabs>
          <w:tab w:val="left" w:pos="2760"/>
        </w:tabs>
        <w:spacing w:before="2" w:line="244" w:lineRule="auto"/>
        <w:ind w:left="2395" w:right="110" w:firstLine="0"/>
        <w:rPr>
          <w:sz w:val="24"/>
        </w:rPr>
      </w:pPr>
      <w:r w:rsidRPr="005108E4">
        <w:rPr>
          <w:sz w:val="24"/>
        </w:rPr>
        <w:t>A batch number, sequential serial number, and bar code when used, to identify the batch associated with manufacturing and</w:t>
      </w:r>
      <w:r w:rsidRPr="005108E4">
        <w:rPr>
          <w:spacing w:val="-14"/>
          <w:sz w:val="24"/>
        </w:rPr>
        <w:t xml:space="preserve"> </w:t>
      </w:r>
      <w:r w:rsidRPr="005108E4">
        <w:rPr>
          <w:sz w:val="24"/>
        </w:rPr>
        <w:t>Processing;</w:t>
      </w:r>
    </w:p>
    <w:p w14:paraId="72FF9354" w14:textId="77777777" w:rsidR="00DA2759" w:rsidRPr="005108E4" w:rsidRDefault="009A7511">
      <w:pPr>
        <w:pStyle w:val="ListParagraph"/>
        <w:numPr>
          <w:ilvl w:val="3"/>
          <w:numId w:val="46"/>
        </w:numPr>
        <w:tabs>
          <w:tab w:val="left" w:pos="2789"/>
        </w:tabs>
        <w:spacing w:line="244" w:lineRule="auto"/>
        <w:ind w:left="2395" w:right="117" w:firstLine="0"/>
        <w:rPr>
          <w:sz w:val="24"/>
        </w:rPr>
      </w:pPr>
      <w:r w:rsidRPr="005108E4">
        <w:rPr>
          <w:sz w:val="24"/>
        </w:rPr>
        <w:t>A statement and a seal that the product has been tested for contaminants, that there</w:t>
      </w:r>
      <w:r w:rsidRPr="005108E4">
        <w:rPr>
          <w:spacing w:val="8"/>
          <w:sz w:val="24"/>
        </w:rPr>
        <w:t xml:space="preserve"> </w:t>
      </w:r>
      <w:r w:rsidRPr="005108E4">
        <w:rPr>
          <w:sz w:val="24"/>
        </w:rPr>
        <w:t>were</w:t>
      </w:r>
      <w:r w:rsidRPr="005108E4">
        <w:rPr>
          <w:spacing w:val="8"/>
          <w:sz w:val="24"/>
        </w:rPr>
        <w:t xml:space="preserve"> </w:t>
      </w:r>
      <w:r w:rsidRPr="005108E4">
        <w:rPr>
          <w:sz w:val="24"/>
        </w:rPr>
        <w:t>no</w:t>
      </w:r>
      <w:r w:rsidRPr="005108E4">
        <w:rPr>
          <w:spacing w:val="9"/>
          <w:sz w:val="24"/>
        </w:rPr>
        <w:t xml:space="preserve"> </w:t>
      </w:r>
      <w:r w:rsidRPr="005108E4">
        <w:rPr>
          <w:sz w:val="24"/>
        </w:rPr>
        <w:t>adverse</w:t>
      </w:r>
      <w:r w:rsidRPr="005108E4">
        <w:rPr>
          <w:spacing w:val="13"/>
          <w:sz w:val="24"/>
        </w:rPr>
        <w:t xml:space="preserve"> </w:t>
      </w:r>
      <w:r w:rsidRPr="005108E4">
        <w:rPr>
          <w:sz w:val="24"/>
        </w:rPr>
        <w:t>findings,</w:t>
      </w:r>
      <w:r w:rsidRPr="005108E4">
        <w:rPr>
          <w:spacing w:val="9"/>
          <w:sz w:val="24"/>
        </w:rPr>
        <w:t xml:space="preserve"> </w:t>
      </w:r>
      <w:r w:rsidRPr="005108E4">
        <w:rPr>
          <w:sz w:val="24"/>
        </w:rPr>
        <w:t>and</w:t>
      </w:r>
      <w:r w:rsidRPr="005108E4">
        <w:rPr>
          <w:spacing w:val="9"/>
          <w:sz w:val="24"/>
        </w:rPr>
        <w:t xml:space="preserve"> </w:t>
      </w:r>
      <w:r w:rsidRPr="005108E4">
        <w:rPr>
          <w:sz w:val="24"/>
        </w:rPr>
        <w:t>the</w:t>
      </w:r>
      <w:r w:rsidRPr="005108E4">
        <w:rPr>
          <w:spacing w:val="8"/>
          <w:sz w:val="24"/>
        </w:rPr>
        <w:t xml:space="preserve"> </w:t>
      </w:r>
      <w:r w:rsidRPr="005108E4">
        <w:rPr>
          <w:sz w:val="24"/>
        </w:rPr>
        <w:t>date</w:t>
      </w:r>
      <w:r w:rsidRPr="005108E4">
        <w:rPr>
          <w:spacing w:val="8"/>
          <w:sz w:val="24"/>
        </w:rPr>
        <w:t xml:space="preserve"> </w:t>
      </w:r>
      <w:r w:rsidRPr="005108E4">
        <w:rPr>
          <w:sz w:val="24"/>
        </w:rPr>
        <w:t>of</w:t>
      </w:r>
      <w:r w:rsidRPr="005108E4">
        <w:rPr>
          <w:spacing w:val="9"/>
          <w:sz w:val="24"/>
        </w:rPr>
        <w:t xml:space="preserve"> </w:t>
      </w:r>
      <w:r w:rsidRPr="005108E4">
        <w:rPr>
          <w:sz w:val="24"/>
        </w:rPr>
        <w:t>testing</w:t>
      </w:r>
      <w:r w:rsidRPr="005108E4">
        <w:rPr>
          <w:spacing w:val="7"/>
          <w:sz w:val="24"/>
        </w:rPr>
        <w:t xml:space="preserve"> </w:t>
      </w:r>
      <w:r w:rsidRPr="005108E4">
        <w:rPr>
          <w:sz w:val="24"/>
        </w:rPr>
        <w:t>in</w:t>
      </w:r>
      <w:r w:rsidRPr="005108E4">
        <w:rPr>
          <w:spacing w:val="9"/>
          <w:sz w:val="24"/>
        </w:rPr>
        <w:t xml:space="preserve"> </w:t>
      </w:r>
      <w:r w:rsidRPr="005108E4">
        <w:rPr>
          <w:sz w:val="24"/>
        </w:rPr>
        <w:t>accordance</w:t>
      </w:r>
      <w:r w:rsidRPr="005108E4">
        <w:rPr>
          <w:spacing w:val="8"/>
          <w:sz w:val="24"/>
        </w:rPr>
        <w:t xml:space="preserve"> </w:t>
      </w:r>
      <w:r w:rsidRPr="005108E4">
        <w:rPr>
          <w:sz w:val="24"/>
        </w:rPr>
        <w:t>with</w:t>
      </w:r>
    </w:p>
    <w:p w14:paraId="51C3EB23" w14:textId="77777777" w:rsidR="00DA2759" w:rsidRPr="005108E4" w:rsidRDefault="009A7511">
      <w:pPr>
        <w:pStyle w:val="BodyText"/>
        <w:spacing w:line="272" w:lineRule="exact"/>
        <w:ind w:left="2395"/>
      </w:pPr>
      <w:r w:rsidRPr="005108E4">
        <w:t>M.G.L. c. 94G, § 15;</w:t>
      </w:r>
    </w:p>
    <w:p w14:paraId="64206DA9" w14:textId="77777777" w:rsidR="00DA2759" w:rsidRPr="005108E4" w:rsidRDefault="009A7511">
      <w:pPr>
        <w:pStyle w:val="ListParagraph"/>
        <w:numPr>
          <w:ilvl w:val="0"/>
          <w:numId w:val="45"/>
        </w:numPr>
        <w:tabs>
          <w:tab w:val="left" w:pos="2684"/>
        </w:tabs>
        <w:spacing w:before="1" w:line="242" w:lineRule="auto"/>
        <w:ind w:right="110" w:firstLine="0"/>
        <w:rPr>
          <w:sz w:val="24"/>
        </w:rPr>
      </w:pPr>
      <w:r w:rsidRPr="005108E4">
        <w:rPr>
          <w:sz w:val="24"/>
        </w:rPr>
        <w:t>This</w:t>
      </w:r>
      <w:r w:rsidRPr="005108E4">
        <w:rPr>
          <w:spacing w:val="-13"/>
          <w:sz w:val="24"/>
        </w:rPr>
        <w:t xml:space="preserve"> </w:t>
      </w:r>
      <w:r w:rsidRPr="005108E4">
        <w:rPr>
          <w:sz w:val="24"/>
        </w:rPr>
        <w:t>statement,</w:t>
      </w:r>
      <w:r w:rsidRPr="005108E4">
        <w:rPr>
          <w:spacing w:val="-12"/>
          <w:sz w:val="24"/>
        </w:rPr>
        <w:t xml:space="preserve"> </w:t>
      </w:r>
      <w:r w:rsidRPr="005108E4">
        <w:rPr>
          <w:sz w:val="24"/>
        </w:rPr>
        <w:t>including</w:t>
      </w:r>
      <w:r w:rsidRPr="005108E4">
        <w:rPr>
          <w:spacing w:val="-15"/>
          <w:sz w:val="24"/>
        </w:rPr>
        <w:t xml:space="preserve"> </w:t>
      </w:r>
      <w:r w:rsidRPr="005108E4">
        <w:rPr>
          <w:sz w:val="24"/>
        </w:rPr>
        <w:t>capitalization:</w:t>
      </w:r>
      <w:r w:rsidRPr="005108E4">
        <w:rPr>
          <w:spacing w:val="37"/>
          <w:sz w:val="24"/>
        </w:rPr>
        <w:t xml:space="preserve"> </w:t>
      </w:r>
      <w:r w:rsidRPr="005108E4">
        <w:rPr>
          <w:sz w:val="24"/>
        </w:rPr>
        <w:t>"This</w:t>
      </w:r>
      <w:r w:rsidRPr="005108E4">
        <w:rPr>
          <w:spacing w:val="-12"/>
          <w:sz w:val="24"/>
        </w:rPr>
        <w:t xml:space="preserve"> </w:t>
      </w:r>
      <w:r w:rsidRPr="005108E4">
        <w:rPr>
          <w:sz w:val="24"/>
        </w:rPr>
        <w:t>product</w:t>
      </w:r>
      <w:r w:rsidRPr="005108E4">
        <w:rPr>
          <w:spacing w:val="-12"/>
          <w:sz w:val="24"/>
        </w:rPr>
        <w:t xml:space="preserve"> </w:t>
      </w:r>
      <w:r w:rsidRPr="005108E4">
        <w:rPr>
          <w:sz w:val="24"/>
        </w:rPr>
        <w:t>has</w:t>
      </w:r>
      <w:r w:rsidRPr="005108E4">
        <w:rPr>
          <w:spacing w:val="-13"/>
          <w:sz w:val="24"/>
        </w:rPr>
        <w:t xml:space="preserve"> </w:t>
      </w:r>
      <w:r w:rsidRPr="005108E4">
        <w:rPr>
          <w:sz w:val="24"/>
        </w:rPr>
        <w:t>not</w:t>
      </w:r>
      <w:r w:rsidRPr="005108E4">
        <w:rPr>
          <w:spacing w:val="-9"/>
          <w:sz w:val="24"/>
        </w:rPr>
        <w:t xml:space="preserve"> </w:t>
      </w:r>
      <w:r w:rsidRPr="005108E4">
        <w:rPr>
          <w:sz w:val="24"/>
        </w:rPr>
        <w:t>been</w:t>
      </w:r>
      <w:r w:rsidRPr="005108E4">
        <w:rPr>
          <w:spacing w:val="-10"/>
          <w:sz w:val="24"/>
        </w:rPr>
        <w:t xml:space="preserve"> </w:t>
      </w:r>
      <w:r w:rsidRPr="005108E4">
        <w:rPr>
          <w:sz w:val="24"/>
        </w:rPr>
        <w:t>analyzed</w:t>
      </w:r>
      <w:r w:rsidRPr="005108E4">
        <w:rPr>
          <w:spacing w:val="-10"/>
          <w:sz w:val="24"/>
        </w:rPr>
        <w:t xml:space="preserve"> </w:t>
      </w:r>
      <w:r w:rsidRPr="005108E4">
        <w:rPr>
          <w:sz w:val="24"/>
        </w:rPr>
        <w:t>or approved</w:t>
      </w:r>
      <w:r w:rsidRPr="005108E4">
        <w:rPr>
          <w:spacing w:val="-4"/>
          <w:sz w:val="24"/>
        </w:rPr>
        <w:t xml:space="preserve"> </w:t>
      </w:r>
      <w:r w:rsidRPr="005108E4">
        <w:rPr>
          <w:sz w:val="24"/>
        </w:rPr>
        <w:t>by</w:t>
      </w:r>
      <w:r w:rsidRPr="005108E4">
        <w:rPr>
          <w:spacing w:val="-12"/>
          <w:sz w:val="24"/>
        </w:rPr>
        <w:t xml:space="preserve"> </w:t>
      </w:r>
      <w:r w:rsidRPr="005108E4">
        <w:rPr>
          <w:sz w:val="24"/>
        </w:rPr>
        <w:t>the</w:t>
      </w:r>
      <w:r w:rsidRPr="005108E4">
        <w:rPr>
          <w:spacing w:val="-7"/>
          <w:sz w:val="24"/>
        </w:rPr>
        <w:t xml:space="preserve"> </w:t>
      </w:r>
      <w:r w:rsidRPr="005108E4">
        <w:rPr>
          <w:sz w:val="24"/>
        </w:rPr>
        <w:t>FDA.</w:t>
      </w:r>
      <w:r w:rsidRPr="005108E4">
        <w:rPr>
          <w:spacing w:val="-6"/>
          <w:sz w:val="24"/>
        </w:rPr>
        <w:t xml:space="preserve"> </w:t>
      </w:r>
      <w:r w:rsidRPr="005108E4">
        <w:rPr>
          <w:sz w:val="24"/>
        </w:rPr>
        <w:t>There</w:t>
      </w:r>
      <w:r w:rsidRPr="005108E4">
        <w:rPr>
          <w:spacing w:val="-6"/>
          <w:sz w:val="24"/>
        </w:rPr>
        <w:t xml:space="preserve"> </w:t>
      </w:r>
      <w:r w:rsidRPr="005108E4">
        <w:rPr>
          <w:sz w:val="24"/>
        </w:rPr>
        <w:t>is</w:t>
      </w:r>
      <w:r w:rsidRPr="005108E4">
        <w:rPr>
          <w:spacing w:val="-6"/>
          <w:sz w:val="24"/>
        </w:rPr>
        <w:t xml:space="preserve"> </w:t>
      </w:r>
      <w:r w:rsidRPr="005108E4">
        <w:rPr>
          <w:sz w:val="24"/>
        </w:rPr>
        <w:t>limited</w:t>
      </w:r>
      <w:r w:rsidRPr="005108E4">
        <w:rPr>
          <w:spacing w:val="-5"/>
          <w:sz w:val="24"/>
        </w:rPr>
        <w:t xml:space="preserve"> </w:t>
      </w:r>
      <w:r w:rsidRPr="005108E4">
        <w:rPr>
          <w:sz w:val="24"/>
        </w:rPr>
        <w:t>information</w:t>
      </w:r>
      <w:r w:rsidRPr="005108E4">
        <w:rPr>
          <w:spacing w:val="-6"/>
          <w:sz w:val="24"/>
        </w:rPr>
        <w:t xml:space="preserve"> </w:t>
      </w:r>
      <w:r w:rsidRPr="005108E4">
        <w:rPr>
          <w:sz w:val="24"/>
        </w:rPr>
        <w:t>on</w:t>
      </w:r>
      <w:r w:rsidRPr="005108E4">
        <w:rPr>
          <w:spacing w:val="-6"/>
          <w:sz w:val="24"/>
        </w:rPr>
        <w:t xml:space="preserve"> </w:t>
      </w:r>
      <w:r w:rsidRPr="005108E4">
        <w:rPr>
          <w:sz w:val="24"/>
        </w:rPr>
        <w:t>the</w:t>
      </w:r>
      <w:r w:rsidRPr="005108E4">
        <w:rPr>
          <w:spacing w:val="-6"/>
          <w:sz w:val="24"/>
        </w:rPr>
        <w:t xml:space="preserve"> </w:t>
      </w:r>
      <w:r w:rsidRPr="005108E4">
        <w:rPr>
          <w:sz w:val="24"/>
        </w:rPr>
        <w:t>side</w:t>
      </w:r>
      <w:r w:rsidRPr="005108E4">
        <w:rPr>
          <w:spacing w:val="-5"/>
          <w:sz w:val="24"/>
        </w:rPr>
        <w:t xml:space="preserve"> </w:t>
      </w:r>
      <w:r w:rsidRPr="005108E4">
        <w:rPr>
          <w:sz w:val="24"/>
        </w:rPr>
        <w:t>effects</w:t>
      </w:r>
      <w:r w:rsidRPr="005108E4">
        <w:rPr>
          <w:spacing w:val="-2"/>
          <w:sz w:val="24"/>
        </w:rPr>
        <w:t xml:space="preserve"> </w:t>
      </w:r>
      <w:r w:rsidRPr="005108E4">
        <w:rPr>
          <w:sz w:val="24"/>
        </w:rPr>
        <w:t>of</w:t>
      </w:r>
      <w:r w:rsidRPr="005108E4">
        <w:rPr>
          <w:spacing w:val="-4"/>
          <w:sz w:val="24"/>
        </w:rPr>
        <w:t xml:space="preserve"> </w:t>
      </w:r>
      <w:r w:rsidRPr="005108E4">
        <w:rPr>
          <w:sz w:val="24"/>
        </w:rPr>
        <w:t>using</w:t>
      </w:r>
      <w:r w:rsidRPr="005108E4">
        <w:rPr>
          <w:spacing w:val="-6"/>
          <w:sz w:val="24"/>
        </w:rPr>
        <w:t xml:space="preserve"> </w:t>
      </w:r>
      <w:r w:rsidRPr="005108E4">
        <w:rPr>
          <w:sz w:val="24"/>
        </w:rPr>
        <w:t>this product,</w:t>
      </w:r>
      <w:r w:rsidRPr="005108E4">
        <w:rPr>
          <w:spacing w:val="-3"/>
          <w:sz w:val="24"/>
        </w:rPr>
        <w:t xml:space="preserve"> </w:t>
      </w:r>
      <w:r w:rsidRPr="005108E4">
        <w:rPr>
          <w:sz w:val="24"/>
        </w:rPr>
        <w:t>and</w:t>
      </w:r>
      <w:r w:rsidRPr="005108E4">
        <w:rPr>
          <w:spacing w:val="-3"/>
          <w:sz w:val="24"/>
        </w:rPr>
        <w:t xml:space="preserve"> </w:t>
      </w:r>
      <w:r w:rsidRPr="005108E4">
        <w:rPr>
          <w:sz w:val="24"/>
        </w:rPr>
        <w:t>there</w:t>
      </w:r>
      <w:r w:rsidRPr="005108E4">
        <w:rPr>
          <w:spacing w:val="-3"/>
          <w:sz w:val="24"/>
        </w:rPr>
        <w:t xml:space="preserve"> </w:t>
      </w:r>
      <w:r w:rsidRPr="005108E4">
        <w:rPr>
          <w:sz w:val="24"/>
        </w:rPr>
        <w:t>may</w:t>
      </w:r>
      <w:r w:rsidRPr="005108E4">
        <w:rPr>
          <w:spacing w:val="-9"/>
          <w:sz w:val="24"/>
        </w:rPr>
        <w:t xml:space="preserve"> </w:t>
      </w:r>
      <w:r w:rsidRPr="005108E4">
        <w:rPr>
          <w:sz w:val="24"/>
        </w:rPr>
        <w:t>be</w:t>
      </w:r>
      <w:r w:rsidRPr="005108E4">
        <w:rPr>
          <w:spacing w:val="-4"/>
          <w:sz w:val="24"/>
        </w:rPr>
        <w:t xml:space="preserve"> </w:t>
      </w:r>
      <w:r w:rsidRPr="005108E4">
        <w:rPr>
          <w:sz w:val="24"/>
        </w:rPr>
        <w:t>associated</w:t>
      </w:r>
      <w:r w:rsidRPr="005108E4">
        <w:rPr>
          <w:spacing w:val="-2"/>
          <w:sz w:val="24"/>
        </w:rPr>
        <w:t xml:space="preserve"> </w:t>
      </w:r>
      <w:r w:rsidRPr="005108E4">
        <w:rPr>
          <w:sz w:val="24"/>
        </w:rPr>
        <w:t>health</w:t>
      </w:r>
      <w:r w:rsidRPr="005108E4">
        <w:rPr>
          <w:spacing w:val="-6"/>
          <w:sz w:val="24"/>
        </w:rPr>
        <w:t xml:space="preserve"> </w:t>
      </w:r>
      <w:r w:rsidRPr="005108E4">
        <w:rPr>
          <w:sz w:val="24"/>
        </w:rPr>
        <w:t>risks.</w:t>
      </w:r>
      <w:r w:rsidRPr="005108E4">
        <w:rPr>
          <w:spacing w:val="-5"/>
          <w:sz w:val="24"/>
        </w:rPr>
        <w:t xml:space="preserve"> </w:t>
      </w:r>
      <w:r w:rsidRPr="005108E4">
        <w:rPr>
          <w:sz w:val="24"/>
        </w:rPr>
        <w:t>Marijuana</w:t>
      </w:r>
      <w:r w:rsidRPr="005108E4">
        <w:rPr>
          <w:spacing w:val="-4"/>
          <w:sz w:val="24"/>
        </w:rPr>
        <w:t xml:space="preserve"> </w:t>
      </w:r>
      <w:r w:rsidRPr="005108E4">
        <w:rPr>
          <w:sz w:val="24"/>
        </w:rPr>
        <w:t>use</w:t>
      </w:r>
      <w:r w:rsidRPr="005108E4">
        <w:rPr>
          <w:spacing w:val="-3"/>
          <w:sz w:val="24"/>
        </w:rPr>
        <w:t xml:space="preserve"> </w:t>
      </w:r>
      <w:r w:rsidRPr="005108E4">
        <w:rPr>
          <w:sz w:val="24"/>
        </w:rPr>
        <w:t>during</w:t>
      </w:r>
      <w:r w:rsidRPr="005108E4">
        <w:rPr>
          <w:spacing w:val="-5"/>
          <w:sz w:val="24"/>
        </w:rPr>
        <w:t xml:space="preserve"> </w:t>
      </w:r>
      <w:r w:rsidRPr="005108E4">
        <w:rPr>
          <w:sz w:val="24"/>
        </w:rPr>
        <w:t>pregnancy and</w:t>
      </w:r>
      <w:r w:rsidRPr="005108E4">
        <w:rPr>
          <w:spacing w:val="-17"/>
          <w:sz w:val="24"/>
        </w:rPr>
        <w:t xml:space="preserve"> </w:t>
      </w:r>
      <w:r w:rsidRPr="005108E4">
        <w:rPr>
          <w:sz w:val="24"/>
        </w:rPr>
        <w:t>breast-feeding</w:t>
      </w:r>
      <w:r w:rsidRPr="005108E4">
        <w:rPr>
          <w:spacing w:val="-18"/>
          <w:sz w:val="24"/>
        </w:rPr>
        <w:t xml:space="preserve"> </w:t>
      </w:r>
      <w:r w:rsidRPr="005108E4">
        <w:rPr>
          <w:sz w:val="24"/>
        </w:rPr>
        <w:t>may</w:t>
      </w:r>
      <w:r w:rsidRPr="005108E4">
        <w:rPr>
          <w:spacing w:val="-22"/>
          <w:sz w:val="24"/>
        </w:rPr>
        <w:t xml:space="preserve"> </w:t>
      </w:r>
      <w:r w:rsidRPr="005108E4">
        <w:rPr>
          <w:sz w:val="24"/>
        </w:rPr>
        <w:t>pose</w:t>
      </w:r>
      <w:r w:rsidRPr="005108E4">
        <w:rPr>
          <w:spacing w:val="-17"/>
          <w:sz w:val="24"/>
        </w:rPr>
        <w:t xml:space="preserve"> </w:t>
      </w:r>
      <w:r w:rsidRPr="005108E4">
        <w:rPr>
          <w:sz w:val="24"/>
        </w:rPr>
        <w:t>potential</w:t>
      </w:r>
      <w:r w:rsidRPr="005108E4">
        <w:rPr>
          <w:spacing w:val="-16"/>
          <w:sz w:val="24"/>
        </w:rPr>
        <w:t xml:space="preserve"> </w:t>
      </w:r>
      <w:r w:rsidRPr="005108E4">
        <w:rPr>
          <w:sz w:val="24"/>
        </w:rPr>
        <w:t>harms.</w:t>
      </w:r>
      <w:r w:rsidRPr="005108E4">
        <w:rPr>
          <w:spacing w:val="-13"/>
          <w:sz w:val="24"/>
        </w:rPr>
        <w:t xml:space="preserve"> </w:t>
      </w:r>
      <w:r w:rsidRPr="005108E4">
        <w:rPr>
          <w:spacing w:val="-3"/>
          <w:sz w:val="24"/>
        </w:rPr>
        <w:t>It</w:t>
      </w:r>
      <w:r w:rsidRPr="005108E4">
        <w:rPr>
          <w:spacing w:val="-13"/>
          <w:sz w:val="24"/>
        </w:rPr>
        <w:t xml:space="preserve"> </w:t>
      </w:r>
      <w:r w:rsidRPr="005108E4">
        <w:rPr>
          <w:sz w:val="24"/>
        </w:rPr>
        <w:t>is</w:t>
      </w:r>
      <w:r w:rsidRPr="005108E4">
        <w:rPr>
          <w:spacing w:val="-14"/>
          <w:sz w:val="24"/>
        </w:rPr>
        <w:t xml:space="preserve"> </w:t>
      </w:r>
      <w:r w:rsidRPr="005108E4">
        <w:rPr>
          <w:sz w:val="24"/>
        </w:rPr>
        <w:t>against</w:t>
      </w:r>
      <w:r w:rsidRPr="005108E4">
        <w:rPr>
          <w:spacing w:val="-13"/>
          <w:sz w:val="24"/>
        </w:rPr>
        <w:t xml:space="preserve"> </w:t>
      </w:r>
      <w:r w:rsidRPr="005108E4">
        <w:rPr>
          <w:sz w:val="24"/>
        </w:rPr>
        <w:t>the</w:t>
      </w:r>
      <w:r w:rsidRPr="005108E4">
        <w:rPr>
          <w:spacing w:val="-14"/>
          <w:sz w:val="24"/>
        </w:rPr>
        <w:t xml:space="preserve"> </w:t>
      </w:r>
      <w:r w:rsidRPr="005108E4">
        <w:rPr>
          <w:sz w:val="24"/>
        </w:rPr>
        <w:t>law</w:t>
      </w:r>
      <w:r w:rsidRPr="005108E4">
        <w:rPr>
          <w:spacing w:val="-17"/>
          <w:sz w:val="24"/>
        </w:rPr>
        <w:t xml:space="preserve"> </w:t>
      </w:r>
      <w:r w:rsidRPr="005108E4">
        <w:rPr>
          <w:sz w:val="24"/>
        </w:rPr>
        <w:t>to</w:t>
      </w:r>
      <w:r w:rsidRPr="005108E4">
        <w:rPr>
          <w:spacing w:val="-16"/>
          <w:sz w:val="24"/>
        </w:rPr>
        <w:t xml:space="preserve"> </w:t>
      </w:r>
      <w:r w:rsidRPr="005108E4">
        <w:rPr>
          <w:sz w:val="24"/>
        </w:rPr>
        <w:t>drive</w:t>
      </w:r>
      <w:r w:rsidRPr="005108E4">
        <w:rPr>
          <w:spacing w:val="-17"/>
          <w:sz w:val="24"/>
        </w:rPr>
        <w:t xml:space="preserve"> </w:t>
      </w:r>
      <w:r w:rsidRPr="005108E4">
        <w:rPr>
          <w:sz w:val="24"/>
        </w:rPr>
        <w:t>or</w:t>
      </w:r>
      <w:r w:rsidRPr="005108E4">
        <w:rPr>
          <w:spacing w:val="-16"/>
          <w:sz w:val="24"/>
        </w:rPr>
        <w:t xml:space="preserve"> </w:t>
      </w:r>
      <w:r w:rsidRPr="005108E4">
        <w:rPr>
          <w:sz w:val="24"/>
        </w:rPr>
        <w:t>operate machinery when under the influence of this product. KEEP THIS PRODUCT AWAY FROM</w:t>
      </w:r>
      <w:r w:rsidRPr="005108E4">
        <w:rPr>
          <w:spacing w:val="-2"/>
          <w:sz w:val="24"/>
        </w:rPr>
        <w:t xml:space="preserve"> </w:t>
      </w:r>
      <w:r w:rsidRPr="005108E4">
        <w:rPr>
          <w:sz w:val="24"/>
        </w:rPr>
        <w:t>CHILDREN.";</w:t>
      </w:r>
    </w:p>
    <w:p w14:paraId="4B1BE554" w14:textId="77777777" w:rsidR="00DA2759" w:rsidRPr="005108E4" w:rsidRDefault="009A7511">
      <w:pPr>
        <w:pStyle w:val="ListParagraph"/>
        <w:numPr>
          <w:ilvl w:val="0"/>
          <w:numId w:val="45"/>
        </w:numPr>
        <w:tabs>
          <w:tab w:val="left" w:pos="2652"/>
        </w:tabs>
        <w:spacing w:before="5" w:line="242" w:lineRule="auto"/>
        <w:ind w:right="118" w:firstLine="0"/>
        <w:rPr>
          <w:sz w:val="24"/>
        </w:rPr>
      </w:pPr>
      <w:r w:rsidRPr="005108E4">
        <w:rPr>
          <w:sz w:val="24"/>
        </w:rPr>
        <w:t>The</w:t>
      </w:r>
      <w:r w:rsidRPr="005108E4">
        <w:rPr>
          <w:spacing w:val="-22"/>
          <w:sz w:val="24"/>
        </w:rPr>
        <w:t xml:space="preserve"> </w:t>
      </w:r>
      <w:r w:rsidRPr="005108E4">
        <w:rPr>
          <w:sz w:val="24"/>
        </w:rPr>
        <w:t>following</w:t>
      </w:r>
      <w:r w:rsidRPr="005108E4">
        <w:rPr>
          <w:spacing w:val="-23"/>
          <w:sz w:val="24"/>
        </w:rPr>
        <w:t xml:space="preserve"> </w:t>
      </w:r>
      <w:r w:rsidRPr="005108E4">
        <w:rPr>
          <w:sz w:val="24"/>
        </w:rPr>
        <w:t>symbol</w:t>
      </w:r>
      <w:r w:rsidRPr="005108E4">
        <w:rPr>
          <w:spacing w:val="-18"/>
          <w:sz w:val="24"/>
        </w:rPr>
        <w:t xml:space="preserve"> </w:t>
      </w:r>
      <w:r w:rsidRPr="005108E4">
        <w:rPr>
          <w:sz w:val="24"/>
        </w:rPr>
        <w:t>or</w:t>
      </w:r>
      <w:r w:rsidRPr="005108E4">
        <w:rPr>
          <w:spacing w:val="-19"/>
          <w:sz w:val="24"/>
        </w:rPr>
        <w:t xml:space="preserve"> </w:t>
      </w:r>
      <w:r w:rsidRPr="005108E4">
        <w:rPr>
          <w:sz w:val="24"/>
        </w:rPr>
        <w:t>easily</w:t>
      </w:r>
      <w:r w:rsidRPr="005108E4">
        <w:rPr>
          <w:spacing w:val="-25"/>
          <w:sz w:val="24"/>
        </w:rPr>
        <w:t xml:space="preserve"> </w:t>
      </w:r>
      <w:r w:rsidRPr="005108E4">
        <w:rPr>
          <w:sz w:val="24"/>
        </w:rPr>
        <w:t>recognizable</w:t>
      </w:r>
      <w:r w:rsidRPr="005108E4">
        <w:rPr>
          <w:spacing w:val="-20"/>
          <w:sz w:val="24"/>
        </w:rPr>
        <w:t xml:space="preserve"> </w:t>
      </w:r>
      <w:r w:rsidRPr="005108E4">
        <w:rPr>
          <w:sz w:val="24"/>
        </w:rPr>
        <w:t>mark</w:t>
      </w:r>
      <w:r w:rsidRPr="005108E4">
        <w:rPr>
          <w:spacing w:val="-19"/>
          <w:sz w:val="24"/>
        </w:rPr>
        <w:t xml:space="preserve"> </w:t>
      </w:r>
      <w:r w:rsidRPr="005108E4">
        <w:rPr>
          <w:sz w:val="24"/>
        </w:rPr>
        <w:t>issued</w:t>
      </w:r>
      <w:r w:rsidRPr="005108E4">
        <w:rPr>
          <w:spacing w:val="-18"/>
          <w:sz w:val="24"/>
        </w:rPr>
        <w:t xml:space="preserve"> </w:t>
      </w:r>
      <w:r w:rsidRPr="005108E4">
        <w:rPr>
          <w:sz w:val="24"/>
        </w:rPr>
        <w:t>by</w:t>
      </w:r>
      <w:r w:rsidRPr="005108E4">
        <w:rPr>
          <w:spacing w:val="-25"/>
          <w:sz w:val="24"/>
        </w:rPr>
        <w:t xml:space="preserve"> </w:t>
      </w:r>
      <w:r w:rsidRPr="005108E4">
        <w:rPr>
          <w:sz w:val="24"/>
        </w:rPr>
        <w:t>the</w:t>
      </w:r>
      <w:r w:rsidRPr="005108E4">
        <w:rPr>
          <w:spacing w:val="-20"/>
          <w:sz w:val="24"/>
        </w:rPr>
        <w:t xml:space="preserve"> </w:t>
      </w:r>
      <w:r w:rsidRPr="005108E4">
        <w:rPr>
          <w:sz w:val="24"/>
        </w:rPr>
        <w:t>Commission</w:t>
      </w:r>
      <w:r w:rsidRPr="005108E4">
        <w:rPr>
          <w:spacing w:val="-19"/>
          <w:sz w:val="24"/>
        </w:rPr>
        <w:t xml:space="preserve"> </w:t>
      </w:r>
      <w:r w:rsidRPr="005108E4">
        <w:rPr>
          <w:sz w:val="24"/>
        </w:rPr>
        <w:t>that indicates the package contains</w:t>
      </w:r>
      <w:r w:rsidRPr="005108E4">
        <w:rPr>
          <w:spacing w:val="-6"/>
          <w:sz w:val="24"/>
        </w:rPr>
        <w:t xml:space="preserve"> </w:t>
      </w:r>
      <w:r w:rsidRPr="005108E4">
        <w:rPr>
          <w:sz w:val="24"/>
        </w:rPr>
        <w:t>Marijuana:</w:t>
      </w:r>
    </w:p>
    <w:p w14:paraId="3EBEE64E" w14:textId="3C256B11" w:rsidR="00C811B2" w:rsidRPr="005108E4" w:rsidRDefault="009A7511" w:rsidP="00E077D0">
      <w:pPr>
        <w:pStyle w:val="BodyText"/>
        <w:spacing w:before="6"/>
        <w:jc w:val="left"/>
      </w:pPr>
      <w:r w:rsidRPr="005108E4">
        <w:rPr>
          <w:noProof/>
        </w:rPr>
        <w:drawing>
          <wp:anchor distT="0" distB="0" distL="0" distR="0" simplePos="0" relativeHeight="251658247" behindDoc="0" locked="0" layoutInCell="1" allowOverlap="1" wp14:anchorId="62F84011" wp14:editId="68BEAD6E">
            <wp:simplePos x="0" y="0"/>
            <wp:positionH relativeFrom="page">
              <wp:posOffset>3354878</wp:posOffset>
            </wp:positionH>
            <wp:positionV relativeFrom="paragraph">
              <wp:posOffset>123956</wp:posOffset>
            </wp:positionV>
            <wp:extent cx="1180891" cy="1240536"/>
            <wp:effectExtent l="0" t="0" r="0" b="0"/>
            <wp:wrapTopAndBottom/>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image3.jpeg"/>
                    <pic:cNvPicPr/>
                  </pic:nvPicPr>
                  <pic:blipFill>
                    <a:blip r:embed="rId23" cstate="print"/>
                    <a:stretch>
                      <a:fillRect/>
                    </a:stretch>
                  </pic:blipFill>
                  <pic:spPr>
                    <a:xfrm>
                      <a:off x="0" y="0"/>
                      <a:ext cx="1180891" cy="1240536"/>
                    </a:xfrm>
                    <a:prstGeom prst="rect">
                      <a:avLst/>
                    </a:prstGeom>
                  </pic:spPr>
                </pic:pic>
              </a:graphicData>
            </a:graphic>
          </wp:anchor>
        </w:drawing>
      </w:r>
    </w:p>
    <w:p w14:paraId="0CC0FEEC" w14:textId="77777777" w:rsidR="00DA2759" w:rsidRPr="005108E4" w:rsidRDefault="00DA2759">
      <w:pPr>
        <w:pStyle w:val="BodyText"/>
        <w:jc w:val="left"/>
        <w:rPr>
          <w:sz w:val="20"/>
        </w:rPr>
      </w:pPr>
    </w:p>
    <w:p w14:paraId="63006BD0" w14:textId="77777777" w:rsidR="00DA2759" w:rsidRPr="005108E4" w:rsidRDefault="00DA2759">
      <w:pPr>
        <w:pStyle w:val="BodyText"/>
        <w:spacing w:before="10"/>
        <w:jc w:val="left"/>
        <w:rPr>
          <w:sz w:val="19"/>
        </w:rPr>
      </w:pPr>
    </w:p>
    <w:p w14:paraId="6669A434" w14:textId="77777777" w:rsidR="00DA2759" w:rsidRPr="005108E4" w:rsidRDefault="00DA2759">
      <w:pPr>
        <w:pStyle w:val="BodyText"/>
        <w:spacing w:before="4"/>
        <w:jc w:val="left"/>
        <w:rPr>
          <w:sz w:val="19"/>
        </w:rPr>
      </w:pPr>
    </w:p>
    <w:p w14:paraId="7DCD476A" w14:textId="77777777" w:rsidR="00DA2759" w:rsidRPr="005108E4" w:rsidRDefault="009A7511">
      <w:pPr>
        <w:pStyle w:val="ListParagraph"/>
        <w:numPr>
          <w:ilvl w:val="0"/>
          <w:numId w:val="45"/>
        </w:numPr>
        <w:tabs>
          <w:tab w:val="left" w:pos="2957"/>
        </w:tabs>
        <w:spacing w:before="61" w:line="242" w:lineRule="auto"/>
        <w:ind w:right="116" w:firstLine="0"/>
        <w:rPr>
          <w:sz w:val="24"/>
        </w:rPr>
      </w:pPr>
      <w:r w:rsidRPr="005108E4">
        <w:rPr>
          <w:sz w:val="24"/>
        </w:rPr>
        <w:t>The following symbol or other easily recognizable mark issued by the Commission that indicates that the product is harmful to</w:t>
      </w:r>
      <w:r w:rsidRPr="005108E4">
        <w:rPr>
          <w:spacing w:val="-13"/>
          <w:sz w:val="24"/>
        </w:rPr>
        <w:t xml:space="preserve"> </w:t>
      </w:r>
      <w:r w:rsidRPr="005108E4">
        <w:rPr>
          <w:sz w:val="24"/>
        </w:rPr>
        <w:t>children:</w:t>
      </w:r>
    </w:p>
    <w:p w14:paraId="47399642" w14:textId="77777777" w:rsidR="00DA2759" w:rsidRPr="005108E4" w:rsidRDefault="00DA2759">
      <w:pPr>
        <w:pStyle w:val="BodyText"/>
        <w:jc w:val="left"/>
        <w:rPr>
          <w:sz w:val="20"/>
        </w:rPr>
      </w:pPr>
    </w:p>
    <w:p w14:paraId="0746396C" w14:textId="77777777" w:rsidR="00DA2759" w:rsidRPr="005108E4" w:rsidRDefault="009A7511">
      <w:pPr>
        <w:pStyle w:val="BodyText"/>
        <w:spacing w:before="8"/>
        <w:jc w:val="left"/>
        <w:rPr>
          <w:sz w:val="13"/>
        </w:rPr>
      </w:pPr>
      <w:r w:rsidRPr="005108E4">
        <w:rPr>
          <w:noProof/>
        </w:rPr>
        <w:drawing>
          <wp:anchor distT="0" distB="0" distL="0" distR="0" simplePos="0" relativeHeight="251658248" behindDoc="0" locked="0" layoutInCell="1" allowOverlap="1" wp14:anchorId="76104C52" wp14:editId="6A4CCD30">
            <wp:simplePos x="0" y="0"/>
            <wp:positionH relativeFrom="page">
              <wp:posOffset>3326891</wp:posOffset>
            </wp:positionH>
            <wp:positionV relativeFrom="paragraph">
              <wp:posOffset>125383</wp:posOffset>
            </wp:positionV>
            <wp:extent cx="820510" cy="792956"/>
            <wp:effectExtent l="0" t="0" r="0" b="0"/>
            <wp:wrapTopAndBottom/>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image4.jpeg"/>
                    <pic:cNvPicPr/>
                  </pic:nvPicPr>
                  <pic:blipFill>
                    <a:blip r:embed="rId24" cstate="print"/>
                    <a:stretch>
                      <a:fillRect/>
                    </a:stretch>
                  </pic:blipFill>
                  <pic:spPr>
                    <a:xfrm>
                      <a:off x="0" y="0"/>
                      <a:ext cx="820510" cy="792956"/>
                    </a:xfrm>
                    <a:prstGeom prst="rect">
                      <a:avLst/>
                    </a:prstGeom>
                  </pic:spPr>
                </pic:pic>
              </a:graphicData>
            </a:graphic>
          </wp:anchor>
        </w:drawing>
      </w:r>
    </w:p>
    <w:p w14:paraId="2C1596BD" w14:textId="77777777" w:rsidR="00DA2759" w:rsidRPr="005108E4" w:rsidRDefault="00DA2759">
      <w:pPr>
        <w:pStyle w:val="BodyText"/>
        <w:jc w:val="left"/>
      </w:pPr>
    </w:p>
    <w:p w14:paraId="53449478" w14:textId="77777777" w:rsidR="00DA2759" w:rsidRPr="005108E4" w:rsidRDefault="00DA2759">
      <w:pPr>
        <w:pStyle w:val="BodyText"/>
        <w:spacing w:before="4"/>
        <w:jc w:val="left"/>
        <w:rPr>
          <w:sz w:val="22"/>
        </w:rPr>
      </w:pPr>
    </w:p>
    <w:p w14:paraId="0900A833" w14:textId="77777777" w:rsidR="00DA2759" w:rsidRPr="005108E4" w:rsidRDefault="009A7511">
      <w:pPr>
        <w:pStyle w:val="ListParagraph"/>
        <w:numPr>
          <w:ilvl w:val="2"/>
          <w:numId w:val="46"/>
        </w:numPr>
        <w:tabs>
          <w:tab w:val="left" w:pos="2396"/>
        </w:tabs>
        <w:spacing w:line="242" w:lineRule="auto"/>
        <w:ind w:right="110" w:firstLine="0"/>
        <w:rPr>
          <w:sz w:val="24"/>
        </w:rPr>
      </w:pPr>
      <w:r w:rsidRPr="005108E4">
        <w:rPr>
          <w:sz w:val="24"/>
        </w:rPr>
        <w:t>In circumstances where the labeling of the Marijuana Product is unreasonable or impractical,</w:t>
      </w:r>
      <w:r w:rsidRPr="005108E4">
        <w:rPr>
          <w:spacing w:val="-12"/>
          <w:sz w:val="24"/>
        </w:rPr>
        <w:t xml:space="preserve"> </w:t>
      </w:r>
      <w:r w:rsidRPr="005108E4">
        <w:rPr>
          <w:sz w:val="24"/>
        </w:rPr>
        <w:t>the</w:t>
      </w:r>
      <w:r w:rsidRPr="005108E4">
        <w:rPr>
          <w:spacing w:val="-12"/>
          <w:sz w:val="24"/>
        </w:rPr>
        <w:t xml:space="preserve"> </w:t>
      </w:r>
      <w:r w:rsidRPr="005108E4">
        <w:rPr>
          <w:sz w:val="24"/>
        </w:rPr>
        <w:t>MTC</w:t>
      </w:r>
      <w:r w:rsidRPr="005108E4">
        <w:rPr>
          <w:spacing w:val="-11"/>
          <w:sz w:val="24"/>
        </w:rPr>
        <w:t xml:space="preserve"> </w:t>
      </w:r>
      <w:r w:rsidRPr="005108E4">
        <w:rPr>
          <w:sz w:val="24"/>
        </w:rPr>
        <w:t>may</w:t>
      </w:r>
      <w:r w:rsidRPr="005108E4">
        <w:rPr>
          <w:spacing w:val="-18"/>
          <w:sz w:val="24"/>
        </w:rPr>
        <w:t xml:space="preserve"> </w:t>
      </w:r>
      <w:r w:rsidRPr="005108E4">
        <w:rPr>
          <w:sz w:val="24"/>
        </w:rPr>
        <w:t>include</w:t>
      </w:r>
      <w:r w:rsidRPr="005108E4">
        <w:rPr>
          <w:spacing w:val="-12"/>
          <w:sz w:val="24"/>
        </w:rPr>
        <w:t xml:space="preserve"> </w:t>
      </w:r>
      <w:r w:rsidRPr="005108E4">
        <w:rPr>
          <w:sz w:val="24"/>
        </w:rPr>
        <w:t>the</w:t>
      </w:r>
      <w:r w:rsidRPr="005108E4">
        <w:rPr>
          <w:spacing w:val="-12"/>
          <w:sz w:val="24"/>
        </w:rPr>
        <w:t xml:space="preserve"> </w:t>
      </w:r>
      <w:r w:rsidRPr="005108E4">
        <w:rPr>
          <w:sz w:val="24"/>
        </w:rPr>
        <w:t>labeling</w:t>
      </w:r>
      <w:r w:rsidRPr="005108E4">
        <w:rPr>
          <w:spacing w:val="-16"/>
          <w:sz w:val="24"/>
        </w:rPr>
        <w:t xml:space="preserve"> </w:t>
      </w:r>
      <w:r w:rsidRPr="005108E4">
        <w:rPr>
          <w:sz w:val="24"/>
        </w:rPr>
        <w:t>information</w:t>
      </w:r>
      <w:r w:rsidRPr="005108E4">
        <w:rPr>
          <w:spacing w:val="-14"/>
          <w:sz w:val="24"/>
        </w:rPr>
        <w:t xml:space="preserve"> </w:t>
      </w:r>
      <w:r w:rsidRPr="005108E4">
        <w:rPr>
          <w:sz w:val="24"/>
        </w:rPr>
        <w:t>on</w:t>
      </w:r>
      <w:r w:rsidRPr="005108E4">
        <w:rPr>
          <w:spacing w:val="-11"/>
          <w:sz w:val="24"/>
        </w:rPr>
        <w:t xml:space="preserve"> </w:t>
      </w:r>
      <w:r w:rsidRPr="005108E4">
        <w:rPr>
          <w:sz w:val="24"/>
        </w:rPr>
        <w:t>a</w:t>
      </w:r>
      <w:r w:rsidRPr="005108E4">
        <w:rPr>
          <w:spacing w:val="-12"/>
          <w:sz w:val="24"/>
        </w:rPr>
        <w:t xml:space="preserve"> </w:t>
      </w:r>
      <w:r w:rsidRPr="005108E4">
        <w:rPr>
          <w:sz w:val="24"/>
        </w:rPr>
        <w:t>peel-back</w:t>
      </w:r>
      <w:r w:rsidRPr="005108E4">
        <w:rPr>
          <w:spacing w:val="-12"/>
          <w:sz w:val="24"/>
        </w:rPr>
        <w:t xml:space="preserve"> </w:t>
      </w:r>
      <w:r w:rsidRPr="005108E4">
        <w:rPr>
          <w:sz w:val="24"/>
        </w:rPr>
        <w:t>label</w:t>
      </w:r>
      <w:r w:rsidRPr="005108E4">
        <w:rPr>
          <w:spacing w:val="-10"/>
          <w:sz w:val="24"/>
        </w:rPr>
        <w:t xml:space="preserve"> </w:t>
      </w:r>
      <w:r w:rsidRPr="005108E4">
        <w:rPr>
          <w:sz w:val="24"/>
        </w:rPr>
        <w:t>or</w:t>
      </w:r>
      <w:r w:rsidRPr="005108E4">
        <w:rPr>
          <w:spacing w:val="-12"/>
          <w:sz w:val="24"/>
        </w:rPr>
        <w:t xml:space="preserve"> </w:t>
      </w:r>
      <w:r w:rsidRPr="005108E4">
        <w:rPr>
          <w:sz w:val="24"/>
        </w:rPr>
        <w:t>may place</w:t>
      </w:r>
      <w:r w:rsidRPr="005108E4">
        <w:rPr>
          <w:spacing w:val="-20"/>
          <w:sz w:val="24"/>
        </w:rPr>
        <w:t xml:space="preserve"> </w:t>
      </w:r>
      <w:r w:rsidRPr="005108E4">
        <w:rPr>
          <w:sz w:val="24"/>
        </w:rPr>
        <w:t>the</w:t>
      </w:r>
      <w:r w:rsidRPr="005108E4">
        <w:rPr>
          <w:spacing w:val="-19"/>
          <w:sz w:val="24"/>
        </w:rPr>
        <w:t xml:space="preserve"> </w:t>
      </w:r>
      <w:r w:rsidRPr="005108E4">
        <w:rPr>
          <w:sz w:val="24"/>
        </w:rPr>
        <w:t>product</w:t>
      </w:r>
      <w:r w:rsidRPr="005108E4">
        <w:rPr>
          <w:spacing w:val="-17"/>
          <w:sz w:val="24"/>
        </w:rPr>
        <w:t xml:space="preserve"> </w:t>
      </w:r>
      <w:r w:rsidRPr="005108E4">
        <w:rPr>
          <w:sz w:val="24"/>
        </w:rPr>
        <w:t>in</w:t>
      </w:r>
      <w:r w:rsidRPr="005108E4">
        <w:rPr>
          <w:spacing w:val="-16"/>
          <w:sz w:val="24"/>
        </w:rPr>
        <w:t xml:space="preserve"> </w:t>
      </w:r>
      <w:r w:rsidRPr="005108E4">
        <w:rPr>
          <w:sz w:val="24"/>
        </w:rPr>
        <w:t>a</w:t>
      </w:r>
      <w:r w:rsidRPr="005108E4">
        <w:rPr>
          <w:spacing w:val="-18"/>
          <w:sz w:val="24"/>
        </w:rPr>
        <w:t xml:space="preserve"> </w:t>
      </w:r>
      <w:r w:rsidRPr="005108E4">
        <w:rPr>
          <w:sz w:val="24"/>
        </w:rPr>
        <w:t>sealed</w:t>
      </w:r>
      <w:r w:rsidRPr="005108E4">
        <w:rPr>
          <w:spacing w:val="-16"/>
          <w:sz w:val="24"/>
        </w:rPr>
        <w:t xml:space="preserve"> </w:t>
      </w:r>
      <w:r w:rsidRPr="005108E4">
        <w:rPr>
          <w:sz w:val="24"/>
        </w:rPr>
        <w:t>bag</w:t>
      </w:r>
      <w:r w:rsidRPr="005108E4">
        <w:rPr>
          <w:spacing w:val="-18"/>
          <w:sz w:val="24"/>
        </w:rPr>
        <w:t xml:space="preserve"> </w:t>
      </w:r>
      <w:r w:rsidRPr="005108E4">
        <w:rPr>
          <w:sz w:val="24"/>
        </w:rPr>
        <w:t>with</w:t>
      </w:r>
      <w:r w:rsidRPr="005108E4">
        <w:rPr>
          <w:spacing w:val="-16"/>
          <w:sz w:val="24"/>
        </w:rPr>
        <w:t xml:space="preserve"> </w:t>
      </w:r>
      <w:r w:rsidRPr="005108E4">
        <w:rPr>
          <w:sz w:val="24"/>
        </w:rPr>
        <w:t>an</w:t>
      </w:r>
      <w:r w:rsidRPr="005108E4">
        <w:rPr>
          <w:spacing w:val="-17"/>
          <w:sz w:val="24"/>
        </w:rPr>
        <w:t xml:space="preserve"> </w:t>
      </w:r>
      <w:r w:rsidRPr="005108E4">
        <w:rPr>
          <w:sz w:val="24"/>
        </w:rPr>
        <w:t>insert</w:t>
      </w:r>
      <w:r w:rsidRPr="005108E4">
        <w:rPr>
          <w:spacing w:val="-17"/>
          <w:sz w:val="24"/>
        </w:rPr>
        <w:t xml:space="preserve"> </w:t>
      </w:r>
      <w:r w:rsidRPr="005108E4">
        <w:rPr>
          <w:sz w:val="24"/>
        </w:rPr>
        <w:t>or</w:t>
      </w:r>
      <w:r w:rsidRPr="005108E4">
        <w:rPr>
          <w:spacing w:val="-19"/>
          <w:sz w:val="24"/>
        </w:rPr>
        <w:t xml:space="preserve"> </w:t>
      </w:r>
      <w:r w:rsidRPr="005108E4">
        <w:rPr>
          <w:sz w:val="24"/>
        </w:rPr>
        <w:t>additional,</w:t>
      </w:r>
      <w:r w:rsidRPr="005108E4">
        <w:rPr>
          <w:spacing w:val="-18"/>
          <w:sz w:val="24"/>
        </w:rPr>
        <w:t xml:space="preserve"> </w:t>
      </w:r>
      <w:r w:rsidRPr="005108E4">
        <w:rPr>
          <w:sz w:val="24"/>
        </w:rPr>
        <w:t>easily</w:t>
      </w:r>
      <w:r w:rsidRPr="005108E4">
        <w:rPr>
          <w:spacing w:val="-25"/>
          <w:sz w:val="24"/>
        </w:rPr>
        <w:t xml:space="preserve"> </w:t>
      </w:r>
      <w:r w:rsidRPr="005108E4">
        <w:rPr>
          <w:sz w:val="24"/>
        </w:rPr>
        <w:t>readable</w:t>
      </w:r>
      <w:r w:rsidRPr="005108E4">
        <w:rPr>
          <w:spacing w:val="-19"/>
          <w:sz w:val="24"/>
        </w:rPr>
        <w:t xml:space="preserve"> </w:t>
      </w:r>
      <w:r w:rsidRPr="005108E4">
        <w:rPr>
          <w:sz w:val="24"/>
        </w:rPr>
        <w:t>label</w:t>
      </w:r>
      <w:r w:rsidRPr="005108E4">
        <w:rPr>
          <w:spacing w:val="-17"/>
          <w:sz w:val="24"/>
        </w:rPr>
        <w:t xml:space="preserve"> </w:t>
      </w:r>
      <w:r w:rsidRPr="005108E4">
        <w:rPr>
          <w:sz w:val="24"/>
        </w:rPr>
        <w:t>firmly Affixed to that</w:t>
      </w:r>
      <w:r w:rsidRPr="005108E4">
        <w:rPr>
          <w:spacing w:val="-3"/>
          <w:sz w:val="24"/>
        </w:rPr>
        <w:t xml:space="preserve"> </w:t>
      </w:r>
      <w:r w:rsidRPr="005108E4">
        <w:rPr>
          <w:sz w:val="24"/>
        </w:rPr>
        <w:t>bag.</w:t>
      </w:r>
    </w:p>
    <w:p w14:paraId="79414F84" w14:textId="77777777" w:rsidR="00DA2759" w:rsidRPr="005108E4" w:rsidRDefault="009A7511">
      <w:pPr>
        <w:pStyle w:val="ListParagraph"/>
        <w:numPr>
          <w:ilvl w:val="1"/>
          <w:numId w:val="46"/>
        </w:numPr>
        <w:tabs>
          <w:tab w:val="left" w:pos="2201"/>
        </w:tabs>
        <w:spacing w:before="4" w:line="242" w:lineRule="auto"/>
        <w:ind w:left="1675" w:right="116" w:firstLine="0"/>
        <w:rPr>
          <w:sz w:val="24"/>
        </w:rPr>
      </w:pPr>
      <w:r w:rsidRPr="005108E4">
        <w:rPr>
          <w:spacing w:val="-3"/>
          <w:sz w:val="24"/>
        </w:rPr>
        <w:t xml:space="preserve">In </w:t>
      </w:r>
      <w:r w:rsidRPr="005108E4">
        <w:rPr>
          <w:sz w:val="24"/>
        </w:rPr>
        <w:t>circumstances where the labeling of the Marijuana Product is unreasonable or impractical,</w:t>
      </w:r>
      <w:r w:rsidRPr="005108E4">
        <w:rPr>
          <w:spacing w:val="-26"/>
          <w:sz w:val="24"/>
        </w:rPr>
        <w:t xml:space="preserve"> </w:t>
      </w:r>
      <w:r w:rsidRPr="005108E4">
        <w:rPr>
          <w:sz w:val="24"/>
        </w:rPr>
        <w:t>the</w:t>
      </w:r>
      <w:r w:rsidRPr="005108E4">
        <w:rPr>
          <w:spacing w:val="-26"/>
          <w:sz w:val="24"/>
        </w:rPr>
        <w:t xml:space="preserve"> </w:t>
      </w:r>
      <w:r w:rsidRPr="005108E4">
        <w:rPr>
          <w:sz w:val="24"/>
        </w:rPr>
        <w:t>MTC</w:t>
      </w:r>
      <w:r w:rsidRPr="005108E4">
        <w:rPr>
          <w:spacing w:val="-25"/>
          <w:sz w:val="24"/>
        </w:rPr>
        <w:t xml:space="preserve"> </w:t>
      </w:r>
      <w:r w:rsidRPr="005108E4">
        <w:rPr>
          <w:sz w:val="24"/>
        </w:rPr>
        <w:t>may</w:t>
      </w:r>
      <w:r w:rsidRPr="005108E4">
        <w:rPr>
          <w:spacing w:val="-32"/>
          <w:sz w:val="24"/>
        </w:rPr>
        <w:t xml:space="preserve"> </w:t>
      </w:r>
      <w:r w:rsidRPr="005108E4">
        <w:rPr>
          <w:sz w:val="24"/>
        </w:rPr>
        <w:t>include</w:t>
      </w:r>
      <w:r w:rsidRPr="005108E4">
        <w:rPr>
          <w:spacing w:val="-26"/>
          <w:sz w:val="24"/>
        </w:rPr>
        <w:t xml:space="preserve"> </w:t>
      </w:r>
      <w:r w:rsidRPr="005108E4">
        <w:rPr>
          <w:sz w:val="24"/>
        </w:rPr>
        <w:t>the</w:t>
      </w:r>
      <w:r w:rsidRPr="005108E4">
        <w:rPr>
          <w:spacing w:val="-26"/>
          <w:sz w:val="24"/>
        </w:rPr>
        <w:t xml:space="preserve"> </w:t>
      </w:r>
      <w:r w:rsidRPr="005108E4">
        <w:rPr>
          <w:sz w:val="24"/>
        </w:rPr>
        <w:t>labeling</w:t>
      </w:r>
      <w:r w:rsidRPr="005108E4">
        <w:rPr>
          <w:spacing w:val="-29"/>
          <w:sz w:val="24"/>
        </w:rPr>
        <w:t xml:space="preserve"> </w:t>
      </w:r>
      <w:r w:rsidRPr="005108E4">
        <w:rPr>
          <w:sz w:val="24"/>
        </w:rPr>
        <w:t>information</w:t>
      </w:r>
      <w:r w:rsidRPr="005108E4">
        <w:rPr>
          <w:spacing w:val="-25"/>
          <w:sz w:val="24"/>
        </w:rPr>
        <w:t xml:space="preserve"> </w:t>
      </w:r>
      <w:r w:rsidRPr="005108E4">
        <w:rPr>
          <w:sz w:val="24"/>
        </w:rPr>
        <w:t>on</w:t>
      </w:r>
      <w:r w:rsidRPr="005108E4">
        <w:rPr>
          <w:spacing w:val="-25"/>
          <w:sz w:val="24"/>
        </w:rPr>
        <w:t xml:space="preserve"> </w:t>
      </w:r>
      <w:r w:rsidRPr="005108E4">
        <w:rPr>
          <w:sz w:val="24"/>
        </w:rPr>
        <w:t>a</w:t>
      </w:r>
      <w:r w:rsidRPr="005108E4">
        <w:rPr>
          <w:spacing w:val="-27"/>
          <w:sz w:val="24"/>
        </w:rPr>
        <w:t xml:space="preserve"> </w:t>
      </w:r>
      <w:r w:rsidRPr="005108E4">
        <w:rPr>
          <w:sz w:val="24"/>
        </w:rPr>
        <w:t>peel-back</w:t>
      </w:r>
      <w:r w:rsidRPr="005108E4">
        <w:rPr>
          <w:spacing w:val="-25"/>
          <w:sz w:val="24"/>
        </w:rPr>
        <w:t xml:space="preserve"> </w:t>
      </w:r>
      <w:r w:rsidRPr="005108E4">
        <w:rPr>
          <w:sz w:val="24"/>
        </w:rPr>
        <w:t>label</w:t>
      </w:r>
      <w:r w:rsidRPr="005108E4">
        <w:rPr>
          <w:spacing w:val="-26"/>
          <w:sz w:val="24"/>
        </w:rPr>
        <w:t xml:space="preserve"> </w:t>
      </w:r>
      <w:r w:rsidRPr="005108E4">
        <w:rPr>
          <w:sz w:val="24"/>
        </w:rPr>
        <w:t>or</w:t>
      </w:r>
      <w:r w:rsidRPr="005108E4">
        <w:rPr>
          <w:spacing w:val="-26"/>
          <w:sz w:val="24"/>
        </w:rPr>
        <w:t xml:space="preserve"> </w:t>
      </w:r>
      <w:r w:rsidRPr="005108E4">
        <w:rPr>
          <w:sz w:val="24"/>
        </w:rPr>
        <w:t>may</w:t>
      </w:r>
      <w:r w:rsidRPr="005108E4">
        <w:rPr>
          <w:spacing w:val="-32"/>
          <w:sz w:val="24"/>
        </w:rPr>
        <w:t xml:space="preserve"> </w:t>
      </w:r>
      <w:r w:rsidRPr="005108E4">
        <w:rPr>
          <w:sz w:val="24"/>
        </w:rPr>
        <w:t>place the</w:t>
      </w:r>
      <w:r w:rsidRPr="005108E4">
        <w:rPr>
          <w:spacing w:val="-22"/>
          <w:sz w:val="24"/>
        </w:rPr>
        <w:t xml:space="preserve"> </w:t>
      </w:r>
      <w:r w:rsidRPr="005108E4">
        <w:rPr>
          <w:sz w:val="24"/>
        </w:rPr>
        <w:t>product</w:t>
      </w:r>
      <w:r w:rsidRPr="005108E4">
        <w:rPr>
          <w:spacing w:val="-21"/>
          <w:sz w:val="24"/>
        </w:rPr>
        <w:t xml:space="preserve"> </w:t>
      </w:r>
      <w:r w:rsidRPr="005108E4">
        <w:rPr>
          <w:sz w:val="24"/>
        </w:rPr>
        <w:t>in</w:t>
      </w:r>
      <w:r w:rsidRPr="005108E4">
        <w:rPr>
          <w:spacing w:val="-20"/>
          <w:sz w:val="24"/>
        </w:rPr>
        <w:t xml:space="preserve"> </w:t>
      </w:r>
      <w:r w:rsidRPr="005108E4">
        <w:rPr>
          <w:sz w:val="24"/>
        </w:rPr>
        <w:t>a</w:t>
      </w:r>
      <w:r w:rsidRPr="005108E4">
        <w:rPr>
          <w:spacing w:val="-22"/>
          <w:sz w:val="24"/>
        </w:rPr>
        <w:t xml:space="preserve"> </w:t>
      </w:r>
      <w:r w:rsidRPr="005108E4">
        <w:rPr>
          <w:sz w:val="24"/>
        </w:rPr>
        <w:t>take-away</w:t>
      </w:r>
      <w:r w:rsidRPr="005108E4">
        <w:rPr>
          <w:spacing w:val="-28"/>
          <w:sz w:val="24"/>
        </w:rPr>
        <w:t xml:space="preserve"> </w:t>
      </w:r>
      <w:r w:rsidRPr="005108E4">
        <w:rPr>
          <w:sz w:val="24"/>
        </w:rPr>
        <w:t>bag</w:t>
      </w:r>
      <w:r w:rsidRPr="005108E4">
        <w:rPr>
          <w:spacing w:val="-23"/>
          <w:sz w:val="24"/>
        </w:rPr>
        <w:t xml:space="preserve"> </w:t>
      </w:r>
      <w:r w:rsidRPr="005108E4">
        <w:rPr>
          <w:sz w:val="24"/>
        </w:rPr>
        <w:t>with</w:t>
      </w:r>
      <w:r w:rsidRPr="005108E4">
        <w:rPr>
          <w:spacing w:val="-21"/>
          <w:sz w:val="24"/>
        </w:rPr>
        <w:t xml:space="preserve"> </w:t>
      </w:r>
      <w:r w:rsidRPr="005108E4">
        <w:rPr>
          <w:sz w:val="24"/>
        </w:rPr>
        <w:t>an</w:t>
      </w:r>
      <w:r w:rsidRPr="005108E4">
        <w:rPr>
          <w:spacing w:val="-20"/>
          <w:sz w:val="24"/>
        </w:rPr>
        <w:t xml:space="preserve"> </w:t>
      </w:r>
      <w:r w:rsidRPr="005108E4">
        <w:rPr>
          <w:sz w:val="24"/>
        </w:rPr>
        <w:t>insert</w:t>
      </w:r>
      <w:r w:rsidRPr="005108E4">
        <w:rPr>
          <w:spacing w:val="-21"/>
          <w:sz w:val="24"/>
        </w:rPr>
        <w:t xml:space="preserve"> </w:t>
      </w:r>
      <w:r w:rsidRPr="005108E4">
        <w:rPr>
          <w:sz w:val="24"/>
        </w:rPr>
        <w:t>or</w:t>
      </w:r>
      <w:r w:rsidRPr="005108E4">
        <w:rPr>
          <w:spacing w:val="-21"/>
          <w:sz w:val="24"/>
        </w:rPr>
        <w:t xml:space="preserve"> </w:t>
      </w:r>
      <w:r w:rsidRPr="005108E4">
        <w:rPr>
          <w:sz w:val="24"/>
        </w:rPr>
        <w:t>additional,</w:t>
      </w:r>
      <w:r w:rsidRPr="005108E4">
        <w:rPr>
          <w:spacing w:val="-24"/>
          <w:sz w:val="24"/>
        </w:rPr>
        <w:t xml:space="preserve"> </w:t>
      </w:r>
      <w:r w:rsidRPr="005108E4">
        <w:rPr>
          <w:sz w:val="24"/>
        </w:rPr>
        <w:t>easily</w:t>
      </w:r>
      <w:r w:rsidRPr="005108E4">
        <w:rPr>
          <w:spacing w:val="-28"/>
          <w:sz w:val="24"/>
        </w:rPr>
        <w:t xml:space="preserve"> </w:t>
      </w:r>
      <w:r w:rsidRPr="005108E4">
        <w:rPr>
          <w:sz w:val="24"/>
        </w:rPr>
        <w:t>readable</w:t>
      </w:r>
      <w:r w:rsidRPr="005108E4">
        <w:rPr>
          <w:spacing w:val="-21"/>
          <w:sz w:val="24"/>
        </w:rPr>
        <w:t xml:space="preserve"> </w:t>
      </w:r>
      <w:r w:rsidRPr="005108E4">
        <w:rPr>
          <w:sz w:val="24"/>
        </w:rPr>
        <w:t>placed</w:t>
      </w:r>
      <w:r w:rsidRPr="005108E4">
        <w:rPr>
          <w:spacing w:val="-21"/>
          <w:sz w:val="24"/>
        </w:rPr>
        <w:t xml:space="preserve"> </w:t>
      </w:r>
      <w:r w:rsidRPr="005108E4">
        <w:rPr>
          <w:sz w:val="24"/>
        </w:rPr>
        <w:t>within</w:t>
      </w:r>
      <w:r w:rsidRPr="005108E4">
        <w:rPr>
          <w:spacing w:val="-20"/>
          <w:sz w:val="24"/>
        </w:rPr>
        <w:t xml:space="preserve"> </w:t>
      </w:r>
      <w:r w:rsidRPr="005108E4">
        <w:rPr>
          <w:sz w:val="24"/>
        </w:rPr>
        <w:t>that bag.</w:t>
      </w:r>
    </w:p>
    <w:p w14:paraId="5994747C" w14:textId="77777777" w:rsidR="00DA2759" w:rsidRPr="005108E4" w:rsidRDefault="009A7511">
      <w:pPr>
        <w:pStyle w:val="ListParagraph"/>
        <w:numPr>
          <w:ilvl w:val="1"/>
          <w:numId w:val="46"/>
        </w:numPr>
        <w:tabs>
          <w:tab w:val="left" w:pos="2182"/>
        </w:tabs>
        <w:spacing w:before="3" w:line="242" w:lineRule="auto"/>
        <w:ind w:left="1675" w:right="118" w:firstLine="0"/>
        <w:rPr>
          <w:sz w:val="24"/>
        </w:rPr>
      </w:pPr>
      <w:r w:rsidRPr="005108E4">
        <w:rPr>
          <w:sz w:val="24"/>
        </w:rPr>
        <w:t>CMOs shall comply with the labeling requirements in 935 CMR 500.105(5) for all adult-use sales and 935 CMR 501.105(5) for all medical-use</w:t>
      </w:r>
      <w:r w:rsidRPr="005108E4">
        <w:rPr>
          <w:spacing w:val="-15"/>
          <w:sz w:val="24"/>
        </w:rPr>
        <w:t xml:space="preserve"> </w:t>
      </w:r>
      <w:r w:rsidRPr="005108E4">
        <w:rPr>
          <w:sz w:val="24"/>
        </w:rPr>
        <w:t>sales.</w:t>
      </w:r>
    </w:p>
    <w:p w14:paraId="2F45AADD" w14:textId="77777777" w:rsidR="00DA2759" w:rsidRPr="005108E4" w:rsidRDefault="00DA2759">
      <w:pPr>
        <w:pStyle w:val="BodyText"/>
        <w:spacing w:before="4"/>
        <w:jc w:val="left"/>
      </w:pPr>
    </w:p>
    <w:p w14:paraId="1EB8B6C1" w14:textId="77777777" w:rsidR="00DA2759" w:rsidRPr="005108E4" w:rsidRDefault="009A7511" w:rsidP="00D0054B">
      <w:pPr>
        <w:pStyle w:val="ListParagraph"/>
        <w:numPr>
          <w:ilvl w:val="0"/>
          <w:numId w:val="46"/>
        </w:numPr>
        <w:tabs>
          <w:tab w:val="left" w:pos="1779"/>
        </w:tabs>
        <w:ind w:left="1778" w:hanging="459"/>
        <w:outlineLvl w:val="1"/>
        <w:rPr>
          <w:sz w:val="24"/>
        </w:rPr>
      </w:pPr>
      <w:r w:rsidRPr="005108E4">
        <w:rPr>
          <w:sz w:val="24"/>
          <w:u w:val="single"/>
        </w:rPr>
        <w:t>Packaging of Marijuana and Marijuana</w:t>
      </w:r>
      <w:r w:rsidRPr="005108E4">
        <w:rPr>
          <w:spacing w:val="-12"/>
          <w:sz w:val="24"/>
          <w:u w:val="single"/>
        </w:rPr>
        <w:t xml:space="preserve"> </w:t>
      </w:r>
      <w:r w:rsidRPr="005108E4">
        <w:rPr>
          <w:sz w:val="24"/>
          <w:u w:val="single"/>
        </w:rPr>
        <w:t>Products</w:t>
      </w:r>
      <w:r w:rsidRPr="005108E4">
        <w:rPr>
          <w:sz w:val="24"/>
        </w:rPr>
        <w:t>.</w:t>
      </w:r>
    </w:p>
    <w:p w14:paraId="2F47D51E" w14:textId="77777777" w:rsidR="00DA2759" w:rsidRPr="005108E4" w:rsidRDefault="009A7511">
      <w:pPr>
        <w:pStyle w:val="ListParagraph"/>
        <w:numPr>
          <w:ilvl w:val="1"/>
          <w:numId w:val="46"/>
        </w:numPr>
        <w:tabs>
          <w:tab w:val="left" w:pos="2127"/>
        </w:tabs>
        <w:spacing w:before="5" w:line="242" w:lineRule="auto"/>
        <w:ind w:left="1675" w:right="117" w:firstLine="0"/>
        <w:rPr>
          <w:sz w:val="24"/>
        </w:rPr>
      </w:pPr>
      <w:r w:rsidRPr="005108E4">
        <w:rPr>
          <w:sz w:val="24"/>
          <w:u w:val="single"/>
        </w:rPr>
        <w:t>Child-resistant Packaging</w:t>
      </w:r>
      <w:r w:rsidRPr="005108E4">
        <w:rPr>
          <w:sz w:val="24"/>
        </w:rPr>
        <w:t>. MTCs engaged in product manufacturing operations shall ensure that all Marijuana and Marijuana Products that are provided for sale to Registered Qualifying Patients shall be sold in child-resistant packaging. To comply with 935 CMR 501.105(6), Licensees shall</w:t>
      </w:r>
      <w:r w:rsidRPr="005108E4">
        <w:rPr>
          <w:spacing w:val="-3"/>
          <w:sz w:val="24"/>
        </w:rPr>
        <w:t xml:space="preserve"> </w:t>
      </w:r>
      <w:r w:rsidRPr="005108E4">
        <w:rPr>
          <w:sz w:val="24"/>
        </w:rPr>
        <w:t>ensure:</w:t>
      </w:r>
    </w:p>
    <w:p w14:paraId="71C7B2EB" w14:textId="77777777" w:rsidR="00DA2759" w:rsidRPr="005108E4" w:rsidRDefault="009A7511">
      <w:pPr>
        <w:pStyle w:val="ListParagraph"/>
        <w:numPr>
          <w:ilvl w:val="2"/>
          <w:numId w:val="46"/>
        </w:numPr>
        <w:tabs>
          <w:tab w:val="left" w:pos="2482"/>
        </w:tabs>
        <w:spacing w:before="3" w:line="242" w:lineRule="auto"/>
        <w:ind w:right="117" w:firstLine="0"/>
        <w:rPr>
          <w:sz w:val="24"/>
        </w:rPr>
      </w:pPr>
      <w:r w:rsidRPr="005108E4">
        <w:rPr>
          <w:sz w:val="24"/>
        </w:rPr>
        <w:t xml:space="preserve">That to the extent it is not Unreasonably Impracticable for the specific </w:t>
      </w:r>
      <w:r w:rsidRPr="005108E4">
        <w:rPr>
          <w:spacing w:val="-3"/>
          <w:sz w:val="24"/>
        </w:rPr>
        <w:t xml:space="preserve">type </w:t>
      </w:r>
      <w:r w:rsidRPr="005108E4">
        <w:rPr>
          <w:sz w:val="24"/>
        </w:rPr>
        <w:t>of product, Marijuana Products are packaged in containers that</w:t>
      </w:r>
      <w:r w:rsidRPr="005108E4">
        <w:rPr>
          <w:spacing w:val="-16"/>
          <w:sz w:val="24"/>
        </w:rPr>
        <w:t xml:space="preserve"> </w:t>
      </w:r>
      <w:r w:rsidRPr="005108E4">
        <w:rPr>
          <w:sz w:val="24"/>
        </w:rPr>
        <w:t>are:</w:t>
      </w:r>
    </w:p>
    <w:p w14:paraId="1527C51B" w14:textId="77777777" w:rsidR="00DA2759" w:rsidRPr="005108E4" w:rsidRDefault="009A7511">
      <w:pPr>
        <w:pStyle w:val="ListParagraph"/>
        <w:numPr>
          <w:ilvl w:val="3"/>
          <w:numId w:val="46"/>
        </w:numPr>
        <w:tabs>
          <w:tab w:val="left" w:pos="2741"/>
        </w:tabs>
        <w:spacing w:before="2"/>
        <w:rPr>
          <w:sz w:val="24"/>
        </w:rPr>
      </w:pPr>
      <w:r w:rsidRPr="005108E4">
        <w:rPr>
          <w:sz w:val="24"/>
        </w:rPr>
        <w:t>Opaque and plain in</w:t>
      </w:r>
      <w:r w:rsidRPr="005108E4">
        <w:rPr>
          <w:spacing w:val="-6"/>
          <w:sz w:val="24"/>
        </w:rPr>
        <w:t xml:space="preserve"> </w:t>
      </w:r>
      <w:r w:rsidRPr="005108E4">
        <w:rPr>
          <w:sz w:val="24"/>
        </w:rPr>
        <w:t>design;</w:t>
      </w:r>
    </w:p>
    <w:p w14:paraId="31C1474B" w14:textId="77777777" w:rsidR="00DA2759" w:rsidRPr="005108E4" w:rsidRDefault="009A7511">
      <w:pPr>
        <w:pStyle w:val="ListParagraph"/>
        <w:numPr>
          <w:ilvl w:val="3"/>
          <w:numId w:val="46"/>
        </w:numPr>
        <w:tabs>
          <w:tab w:val="left" w:pos="2712"/>
        </w:tabs>
        <w:spacing w:before="3" w:line="244" w:lineRule="auto"/>
        <w:ind w:left="2395" w:right="118" w:firstLine="0"/>
        <w:rPr>
          <w:sz w:val="24"/>
        </w:rPr>
      </w:pPr>
      <w:r w:rsidRPr="005108E4">
        <w:rPr>
          <w:sz w:val="24"/>
        </w:rPr>
        <w:t>Do</w:t>
      </w:r>
      <w:r w:rsidRPr="005108E4">
        <w:rPr>
          <w:spacing w:val="-20"/>
          <w:sz w:val="24"/>
        </w:rPr>
        <w:t xml:space="preserve"> </w:t>
      </w:r>
      <w:r w:rsidRPr="005108E4">
        <w:rPr>
          <w:sz w:val="24"/>
        </w:rPr>
        <w:t>not</w:t>
      </w:r>
      <w:r w:rsidRPr="005108E4">
        <w:rPr>
          <w:spacing w:val="-19"/>
          <w:sz w:val="24"/>
        </w:rPr>
        <w:t xml:space="preserve"> </w:t>
      </w:r>
      <w:r w:rsidRPr="005108E4">
        <w:rPr>
          <w:sz w:val="24"/>
        </w:rPr>
        <w:t>use</w:t>
      </w:r>
      <w:r w:rsidRPr="005108E4">
        <w:rPr>
          <w:spacing w:val="-21"/>
          <w:sz w:val="24"/>
        </w:rPr>
        <w:t xml:space="preserve"> </w:t>
      </w:r>
      <w:r w:rsidRPr="005108E4">
        <w:rPr>
          <w:sz w:val="24"/>
        </w:rPr>
        <w:t>bright</w:t>
      </w:r>
      <w:r w:rsidRPr="005108E4">
        <w:rPr>
          <w:spacing w:val="-22"/>
          <w:sz w:val="24"/>
        </w:rPr>
        <w:t xml:space="preserve"> </w:t>
      </w:r>
      <w:r w:rsidRPr="005108E4">
        <w:rPr>
          <w:sz w:val="24"/>
        </w:rPr>
        <w:t>colors,</w:t>
      </w:r>
      <w:r w:rsidRPr="005108E4">
        <w:rPr>
          <w:spacing w:val="-22"/>
          <w:sz w:val="24"/>
        </w:rPr>
        <w:t xml:space="preserve"> </w:t>
      </w:r>
      <w:r w:rsidRPr="005108E4">
        <w:rPr>
          <w:sz w:val="24"/>
        </w:rPr>
        <w:t>cartoon</w:t>
      </w:r>
      <w:r w:rsidRPr="005108E4">
        <w:rPr>
          <w:spacing w:val="-21"/>
          <w:sz w:val="24"/>
        </w:rPr>
        <w:t xml:space="preserve"> </w:t>
      </w:r>
      <w:r w:rsidRPr="005108E4">
        <w:rPr>
          <w:sz w:val="24"/>
        </w:rPr>
        <w:t>characters</w:t>
      </w:r>
      <w:r w:rsidRPr="005108E4">
        <w:rPr>
          <w:spacing w:val="-22"/>
          <w:sz w:val="24"/>
        </w:rPr>
        <w:t xml:space="preserve"> </w:t>
      </w:r>
      <w:r w:rsidRPr="005108E4">
        <w:rPr>
          <w:sz w:val="24"/>
        </w:rPr>
        <w:t>and</w:t>
      </w:r>
      <w:r w:rsidRPr="005108E4">
        <w:rPr>
          <w:spacing w:val="-22"/>
          <w:sz w:val="24"/>
        </w:rPr>
        <w:t xml:space="preserve"> </w:t>
      </w:r>
      <w:r w:rsidRPr="005108E4">
        <w:rPr>
          <w:sz w:val="24"/>
        </w:rPr>
        <w:t>other</w:t>
      </w:r>
      <w:r w:rsidRPr="005108E4">
        <w:rPr>
          <w:spacing w:val="-22"/>
          <w:sz w:val="24"/>
        </w:rPr>
        <w:t xml:space="preserve"> </w:t>
      </w:r>
      <w:r w:rsidRPr="005108E4">
        <w:rPr>
          <w:sz w:val="24"/>
        </w:rPr>
        <w:t>features</w:t>
      </w:r>
      <w:r w:rsidRPr="005108E4">
        <w:rPr>
          <w:spacing w:val="-20"/>
          <w:sz w:val="24"/>
        </w:rPr>
        <w:t xml:space="preserve"> </w:t>
      </w:r>
      <w:r w:rsidRPr="005108E4">
        <w:rPr>
          <w:sz w:val="24"/>
        </w:rPr>
        <w:t>designed</w:t>
      </w:r>
      <w:r w:rsidRPr="005108E4">
        <w:rPr>
          <w:spacing w:val="-20"/>
          <w:sz w:val="24"/>
        </w:rPr>
        <w:t xml:space="preserve"> </w:t>
      </w:r>
      <w:r w:rsidRPr="005108E4">
        <w:rPr>
          <w:sz w:val="24"/>
        </w:rPr>
        <w:t>to</w:t>
      </w:r>
      <w:r w:rsidRPr="005108E4">
        <w:rPr>
          <w:spacing w:val="-20"/>
          <w:sz w:val="24"/>
        </w:rPr>
        <w:t xml:space="preserve"> </w:t>
      </w:r>
      <w:r w:rsidRPr="005108E4">
        <w:rPr>
          <w:sz w:val="24"/>
        </w:rPr>
        <w:t>appeal to</w:t>
      </w:r>
      <w:r w:rsidRPr="005108E4">
        <w:rPr>
          <w:spacing w:val="-2"/>
          <w:sz w:val="24"/>
        </w:rPr>
        <w:t xml:space="preserve"> </w:t>
      </w:r>
      <w:r w:rsidRPr="005108E4">
        <w:rPr>
          <w:sz w:val="24"/>
        </w:rPr>
        <w:t>minors;</w:t>
      </w:r>
    </w:p>
    <w:p w14:paraId="5ED8E1B5" w14:textId="77777777" w:rsidR="00DA2759" w:rsidRPr="005108E4" w:rsidRDefault="009A7511">
      <w:pPr>
        <w:pStyle w:val="ListParagraph"/>
        <w:numPr>
          <w:ilvl w:val="3"/>
          <w:numId w:val="46"/>
        </w:numPr>
        <w:tabs>
          <w:tab w:val="left" w:pos="2792"/>
        </w:tabs>
        <w:spacing w:line="244" w:lineRule="auto"/>
        <w:ind w:left="2395" w:right="117" w:firstLine="0"/>
        <w:rPr>
          <w:sz w:val="24"/>
        </w:rPr>
      </w:pPr>
      <w:r w:rsidRPr="005108E4">
        <w:rPr>
          <w:sz w:val="24"/>
        </w:rPr>
        <w:t>Resealable for any Marijuana Product intended for more than a single use or containing multiple servings;</w:t>
      </w:r>
      <w:r w:rsidRPr="005108E4">
        <w:rPr>
          <w:spacing w:val="-6"/>
          <w:sz w:val="24"/>
        </w:rPr>
        <w:t xml:space="preserve"> </w:t>
      </w:r>
      <w:r w:rsidRPr="005108E4">
        <w:rPr>
          <w:sz w:val="24"/>
        </w:rPr>
        <w:t>and</w:t>
      </w:r>
    </w:p>
    <w:p w14:paraId="4157D850" w14:textId="77777777" w:rsidR="00DA2759" w:rsidRPr="005108E4" w:rsidRDefault="009A7511">
      <w:pPr>
        <w:pStyle w:val="ListParagraph"/>
        <w:numPr>
          <w:ilvl w:val="3"/>
          <w:numId w:val="46"/>
        </w:numPr>
        <w:tabs>
          <w:tab w:val="left" w:pos="2734"/>
        </w:tabs>
        <w:spacing w:line="242" w:lineRule="auto"/>
        <w:ind w:left="2395" w:right="115" w:firstLine="0"/>
        <w:rPr>
          <w:sz w:val="24"/>
        </w:rPr>
      </w:pPr>
      <w:r w:rsidRPr="005108E4">
        <w:rPr>
          <w:sz w:val="24"/>
        </w:rPr>
        <w:t>Certified</w:t>
      </w:r>
      <w:r w:rsidRPr="005108E4">
        <w:rPr>
          <w:spacing w:val="-15"/>
          <w:sz w:val="24"/>
        </w:rPr>
        <w:t xml:space="preserve"> </w:t>
      </w:r>
      <w:r w:rsidRPr="005108E4">
        <w:rPr>
          <w:sz w:val="24"/>
        </w:rPr>
        <w:t>by</w:t>
      </w:r>
      <w:r w:rsidRPr="005108E4">
        <w:rPr>
          <w:spacing w:val="-21"/>
          <w:sz w:val="24"/>
        </w:rPr>
        <w:t xml:space="preserve"> </w:t>
      </w:r>
      <w:r w:rsidRPr="005108E4">
        <w:rPr>
          <w:sz w:val="24"/>
        </w:rPr>
        <w:t>a</w:t>
      </w:r>
      <w:r w:rsidRPr="005108E4">
        <w:rPr>
          <w:spacing w:val="-14"/>
          <w:sz w:val="24"/>
        </w:rPr>
        <w:t xml:space="preserve"> </w:t>
      </w:r>
      <w:r w:rsidRPr="005108E4">
        <w:rPr>
          <w:sz w:val="24"/>
        </w:rPr>
        <w:t>qualified</w:t>
      </w:r>
      <w:r w:rsidRPr="005108E4">
        <w:rPr>
          <w:spacing w:val="-13"/>
          <w:sz w:val="24"/>
        </w:rPr>
        <w:t xml:space="preserve"> </w:t>
      </w:r>
      <w:r w:rsidRPr="005108E4">
        <w:rPr>
          <w:sz w:val="24"/>
        </w:rPr>
        <w:t>child-resistant</w:t>
      </w:r>
      <w:r w:rsidRPr="005108E4">
        <w:rPr>
          <w:spacing w:val="-12"/>
          <w:sz w:val="24"/>
        </w:rPr>
        <w:t xml:space="preserve"> </w:t>
      </w:r>
      <w:r w:rsidRPr="005108E4">
        <w:rPr>
          <w:sz w:val="24"/>
        </w:rPr>
        <w:t>packaging</w:t>
      </w:r>
      <w:r w:rsidRPr="005108E4">
        <w:rPr>
          <w:spacing w:val="-15"/>
          <w:sz w:val="24"/>
        </w:rPr>
        <w:t xml:space="preserve"> </w:t>
      </w:r>
      <w:r w:rsidRPr="005108E4">
        <w:rPr>
          <w:sz w:val="24"/>
        </w:rPr>
        <w:t>testing</w:t>
      </w:r>
      <w:r w:rsidRPr="005108E4">
        <w:rPr>
          <w:spacing w:val="-14"/>
          <w:sz w:val="24"/>
        </w:rPr>
        <w:t xml:space="preserve"> </w:t>
      </w:r>
      <w:r w:rsidRPr="005108E4">
        <w:rPr>
          <w:sz w:val="24"/>
        </w:rPr>
        <w:t>firm</w:t>
      </w:r>
      <w:r w:rsidRPr="005108E4">
        <w:rPr>
          <w:spacing w:val="-12"/>
          <w:sz w:val="24"/>
        </w:rPr>
        <w:t xml:space="preserve"> </w:t>
      </w:r>
      <w:r w:rsidRPr="005108E4">
        <w:rPr>
          <w:sz w:val="24"/>
        </w:rPr>
        <w:t>that</w:t>
      </w:r>
      <w:r w:rsidRPr="005108E4">
        <w:rPr>
          <w:spacing w:val="-12"/>
          <w:sz w:val="24"/>
        </w:rPr>
        <w:t xml:space="preserve"> </w:t>
      </w:r>
      <w:r w:rsidRPr="005108E4">
        <w:rPr>
          <w:sz w:val="24"/>
        </w:rPr>
        <w:t>the</w:t>
      </w:r>
      <w:r w:rsidRPr="005108E4">
        <w:rPr>
          <w:spacing w:val="-14"/>
          <w:sz w:val="24"/>
        </w:rPr>
        <w:t xml:space="preserve"> </w:t>
      </w:r>
      <w:r w:rsidRPr="005108E4">
        <w:rPr>
          <w:sz w:val="24"/>
        </w:rPr>
        <w:t>packaging complies</w:t>
      </w:r>
      <w:r w:rsidRPr="005108E4">
        <w:rPr>
          <w:spacing w:val="-5"/>
          <w:sz w:val="24"/>
        </w:rPr>
        <w:t xml:space="preserve"> </w:t>
      </w:r>
      <w:r w:rsidRPr="005108E4">
        <w:rPr>
          <w:sz w:val="24"/>
        </w:rPr>
        <w:t>with</w:t>
      </w:r>
      <w:r w:rsidRPr="005108E4">
        <w:rPr>
          <w:spacing w:val="-5"/>
          <w:sz w:val="24"/>
        </w:rPr>
        <w:t xml:space="preserve"> </w:t>
      </w:r>
      <w:r w:rsidRPr="005108E4">
        <w:rPr>
          <w:sz w:val="24"/>
        </w:rPr>
        <w:t>the</w:t>
      </w:r>
      <w:r w:rsidRPr="005108E4">
        <w:rPr>
          <w:spacing w:val="-6"/>
          <w:sz w:val="24"/>
        </w:rPr>
        <w:t xml:space="preserve"> </w:t>
      </w:r>
      <w:r w:rsidRPr="005108E4">
        <w:rPr>
          <w:sz w:val="24"/>
        </w:rPr>
        <w:t>most</w:t>
      </w:r>
      <w:r w:rsidRPr="005108E4">
        <w:rPr>
          <w:spacing w:val="-5"/>
          <w:sz w:val="24"/>
        </w:rPr>
        <w:t xml:space="preserve"> </w:t>
      </w:r>
      <w:r w:rsidRPr="005108E4">
        <w:rPr>
          <w:sz w:val="24"/>
        </w:rPr>
        <w:t>recent</w:t>
      </w:r>
      <w:r w:rsidRPr="005108E4">
        <w:rPr>
          <w:spacing w:val="-4"/>
          <w:sz w:val="24"/>
        </w:rPr>
        <w:t xml:space="preserve"> </w:t>
      </w:r>
      <w:r w:rsidRPr="005108E4">
        <w:rPr>
          <w:sz w:val="24"/>
        </w:rPr>
        <w:t>poison</w:t>
      </w:r>
      <w:r w:rsidRPr="005108E4">
        <w:rPr>
          <w:spacing w:val="-5"/>
          <w:sz w:val="24"/>
        </w:rPr>
        <w:t xml:space="preserve"> </w:t>
      </w:r>
      <w:r w:rsidRPr="005108E4">
        <w:rPr>
          <w:sz w:val="24"/>
        </w:rPr>
        <w:t>prevention</w:t>
      </w:r>
      <w:r w:rsidRPr="005108E4">
        <w:rPr>
          <w:spacing w:val="-5"/>
          <w:sz w:val="24"/>
        </w:rPr>
        <w:t xml:space="preserve"> </w:t>
      </w:r>
      <w:r w:rsidRPr="005108E4">
        <w:rPr>
          <w:sz w:val="24"/>
        </w:rPr>
        <w:t>packaging</w:t>
      </w:r>
      <w:r w:rsidRPr="005108E4">
        <w:rPr>
          <w:spacing w:val="-7"/>
          <w:sz w:val="24"/>
        </w:rPr>
        <w:t xml:space="preserve"> </w:t>
      </w:r>
      <w:r w:rsidRPr="005108E4">
        <w:rPr>
          <w:sz w:val="24"/>
        </w:rPr>
        <w:t>regulations</w:t>
      </w:r>
      <w:r w:rsidRPr="005108E4">
        <w:rPr>
          <w:spacing w:val="-5"/>
          <w:sz w:val="24"/>
        </w:rPr>
        <w:t xml:space="preserve"> </w:t>
      </w:r>
      <w:r w:rsidRPr="005108E4">
        <w:rPr>
          <w:sz w:val="24"/>
        </w:rPr>
        <w:t>of</w:t>
      </w:r>
      <w:r w:rsidRPr="005108E4">
        <w:rPr>
          <w:spacing w:val="-5"/>
          <w:sz w:val="24"/>
        </w:rPr>
        <w:t xml:space="preserve"> </w:t>
      </w:r>
      <w:r w:rsidRPr="005108E4">
        <w:rPr>
          <w:sz w:val="24"/>
        </w:rPr>
        <w:t>the</w:t>
      </w:r>
      <w:r w:rsidRPr="005108E4">
        <w:rPr>
          <w:spacing w:val="-6"/>
          <w:sz w:val="24"/>
        </w:rPr>
        <w:t xml:space="preserve"> </w:t>
      </w:r>
      <w:r w:rsidRPr="005108E4">
        <w:rPr>
          <w:sz w:val="24"/>
        </w:rPr>
        <w:t>U.S. Consumer Product Safety Commission as included at 16 CFR</w:t>
      </w:r>
      <w:r w:rsidRPr="005108E4">
        <w:rPr>
          <w:spacing w:val="-21"/>
          <w:sz w:val="24"/>
        </w:rPr>
        <w:t xml:space="preserve"> </w:t>
      </w:r>
      <w:r w:rsidRPr="005108E4">
        <w:rPr>
          <w:sz w:val="24"/>
        </w:rPr>
        <w:t>1700.</w:t>
      </w:r>
    </w:p>
    <w:p w14:paraId="62123CB1" w14:textId="77777777" w:rsidR="00DA2759" w:rsidRPr="005108E4" w:rsidRDefault="009A7511">
      <w:pPr>
        <w:pStyle w:val="ListParagraph"/>
        <w:numPr>
          <w:ilvl w:val="2"/>
          <w:numId w:val="46"/>
        </w:numPr>
        <w:tabs>
          <w:tab w:val="left" w:pos="2350"/>
        </w:tabs>
        <w:spacing w:line="242" w:lineRule="auto"/>
        <w:ind w:right="116" w:firstLine="0"/>
        <w:rPr>
          <w:sz w:val="24"/>
        </w:rPr>
      </w:pPr>
      <w:r w:rsidRPr="005108E4">
        <w:rPr>
          <w:sz w:val="24"/>
        </w:rPr>
        <w:t>That</w:t>
      </w:r>
      <w:r w:rsidRPr="005108E4">
        <w:rPr>
          <w:spacing w:val="-23"/>
          <w:sz w:val="24"/>
        </w:rPr>
        <w:t xml:space="preserve"> </w:t>
      </w:r>
      <w:r w:rsidRPr="005108E4">
        <w:rPr>
          <w:sz w:val="24"/>
        </w:rPr>
        <w:t>where</w:t>
      </w:r>
      <w:r w:rsidRPr="005108E4">
        <w:rPr>
          <w:spacing w:val="-23"/>
          <w:sz w:val="24"/>
        </w:rPr>
        <w:t xml:space="preserve"> </w:t>
      </w:r>
      <w:r w:rsidRPr="005108E4">
        <w:rPr>
          <w:sz w:val="24"/>
        </w:rPr>
        <w:t>compliance</w:t>
      </w:r>
      <w:r w:rsidRPr="005108E4">
        <w:rPr>
          <w:spacing w:val="-22"/>
          <w:sz w:val="24"/>
        </w:rPr>
        <w:t xml:space="preserve"> </w:t>
      </w:r>
      <w:r w:rsidRPr="005108E4">
        <w:rPr>
          <w:sz w:val="24"/>
        </w:rPr>
        <w:t>with</w:t>
      </w:r>
      <w:r w:rsidRPr="005108E4">
        <w:rPr>
          <w:spacing w:val="-23"/>
          <w:sz w:val="24"/>
        </w:rPr>
        <w:t xml:space="preserve"> </w:t>
      </w:r>
      <w:r w:rsidRPr="005108E4">
        <w:rPr>
          <w:sz w:val="24"/>
        </w:rPr>
        <w:t>the</w:t>
      </w:r>
      <w:r w:rsidRPr="005108E4">
        <w:rPr>
          <w:spacing w:val="-23"/>
          <w:sz w:val="24"/>
        </w:rPr>
        <w:t xml:space="preserve"> </w:t>
      </w:r>
      <w:r w:rsidRPr="005108E4">
        <w:rPr>
          <w:sz w:val="24"/>
        </w:rPr>
        <w:t>requirements</w:t>
      </w:r>
      <w:r w:rsidRPr="005108E4">
        <w:rPr>
          <w:spacing w:val="-22"/>
          <w:sz w:val="24"/>
        </w:rPr>
        <w:t xml:space="preserve"> </w:t>
      </w:r>
      <w:r w:rsidRPr="005108E4">
        <w:rPr>
          <w:sz w:val="24"/>
        </w:rPr>
        <w:t>of</w:t>
      </w:r>
      <w:r w:rsidRPr="005108E4">
        <w:rPr>
          <w:spacing w:val="-23"/>
          <w:sz w:val="24"/>
        </w:rPr>
        <w:t xml:space="preserve"> </w:t>
      </w:r>
      <w:r w:rsidRPr="005108E4">
        <w:rPr>
          <w:sz w:val="24"/>
        </w:rPr>
        <w:t>child-resistant</w:t>
      </w:r>
      <w:r w:rsidRPr="005108E4">
        <w:rPr>
          <w:spacing w:val="-22"/>
          <w:sz w:val="24"/>
        </w:rPr>
        <w:t xml:space="preserve"> </w:t>
      </w:r>
      <w:r w:rsidRPr="005108E4">
        <w:rPr>
          <w:sz w:val="24"/>
        </w:rPr>
        <w:t>packaging</w:t>
      </w:r>
      <w:r w:rsidRPr="005108E4">
        <w:rPr>
          <w:spacing w:val="-24"/>
          <w:sz w:val="24"/>
        </w:rPr>
        <w:t xml:space="preserve"> </w:t>
      </w:r>
      <w:r w:rsidRPr="005108E4">
        <w:rPr>
          <w:sz w:val="24"/>
        </w:rPr>
        <w:t>is</w:t>
      </w:r>
      <w:r w:rsidRPr="005108E4">
        <w:rPr>
          <w:spacing w:val="-22"/>
          <w:sz w:val="24"/>
        </w:rPr>
        <w:t xml:space="preserve"> </w:t>
      </w:r>
      <w:r w:rsidRPr="005108E4">
        <w:rPr>
          <w:sz w:val="24"/>
        </w:rPr>
        <w:t>deemed to</w:t>
      </w:r>
      <w:r w:rsidRPr="005108E4">
        <w:rPr>
          <w:spacing w:val="-30"/>
          <w:sz w:val="24"/>
        </w:rPr>
        <w:t xml:space="preserve"> </w:t>
      </w:r>
      <w:r w:rsidRPr="005108E4">
        <w:rPr>
          <w:sz w:val="24"/>
        </w:rPr>
        <w:t>be</w:t>
      </w:r>
      <w:r w:rsidRPr="005108E4">
        <w:rPr>
          <w:spacing w:val="-31"/>
          <w:sz w:val="24"/>
        </w:rPr>
        <w:t xml:space="preserve"> </w:t>
      </w:r>
      <w:r w:rsidRPr="005108E4">
        <w:rPr>
          <w:sz w:val="24"/>
        </w:rPr>
        <w:t>Unreasonably</w:t>
      </w:r>
      <w:r w:rsidRPr="005108E4">
        <w:rPr>
          <w:spacing w:val="-36"/>
          <w:sz w:val="24"/>
        </w:rPr>
        <w:t xml:space="preserve"> </w:t>
      </w:r>
      <w:r w:rsidRPr="005108E4">
        <w:rPr>
          <w:sz w:val="24"/>
        </w:rPr>
        <w:t>Impracticable</w:t>
      </w:r>
      <w:r w:rsidRPr="005108E4">
        <w:rPr>
          <w:spacing w:val="-31"/>
          <w:sz w:val="24"/>
        </w:rPr>
        <w:t xml:space="preserve"> </w:t>
      </w:r>
      <w:r w:rsidRPr="005108E4">
        <w:rPr>
          <w:sz w:val="24"/>
        </w:rPr>
        <w:t>or</w:t>
      </w:r>
      <w:r w:rsidRPr="005108E4">
        <w:rPr>
          <w:spacing w:val="-28"/>
          <w:sz w:val="24"/>
        </w:rPr>
        <w:t xml:space="preserve"> </w:t>
      </w:r>
      <w:r w:rsidRPr="005108E4">
        <w:rPr>
          <w:sz w:val="24"/>
        </w:rPr>
        <w:t>too</w:t>
      </w:r>
      <w:r w:rsidRPr="005108E4">
        <w:rPr>
          <w:spacing w:val="-27"/>
          <w:sz w:val="24"/>
        </w:rPr>
        <w:t xml:space="preserve"> </w:t>
      </w:r>
      <w:r w:rsidRPr="005108E4">
        <w:rPr>
          <w:sz w:val="24"/>
        </w:rPr>
        <w:t>challenging</w:t>
      </w:r>
      <w:r w:rsidRPr="005108E4">
        <w:rPr>
          <w:spacing w:val="-30"/>
          <w:sz w:val="24"/>
        </w:rPr>
        <w:t xml:space="preserve"> </w:t>
      </w:r>
      <w:r w:rsidRPr="005108E4">
        <w:rPr>
          <w:sz w:val="24"/>
        </w:rPr>
        <w:t>for</w:t>
      </w:r>
      <w:r w:rsidRPr="005108E4">
        <w:rPr>
          <w:spacing w:val="-29"/>
          <w:sz w:val="24"/>
        </w:rPr>
        <w:t xml:space="preserve"> </w:t>
      </w:r>
      <w:r w:rsidRPr="005108E4">
        <w:rPr>
          <w:sz w:val="24"/>
        </w:rPr>
        <w:t>Patients</w:t>
      </w:r>
      <w:r w:rsidRPr="005108E4">
        <w:rPr>
          <w:spacing w:val="-29"/>
          <w:sz w:val="24"/>
        </w:rPr>
        <w:t xml:space="preserve"> </w:t>
      </w:r>
      <w:r w:rsidRPr="005108E4">
        <w:rPr>
          <w:sz w:val="24"/>
        </w:rPr>
        <w:t>to</w:t>
      </w:r>
      <w:r w:rsidRPr="005108E4">
        <w:rPr>
          <w:spacing w:val="-29"/>
          <w:sz w:val="24"/>
        </w:rPr>
        <w:t xml:space="preserve"> </w:t>
      </w:r>
      <w:r w:rsidRPr="005108E4">
        <w:rPr>
          <w:sz w:val="24"/>
        </w:rPr>
        <w:t>maneuver,</w:t>
      </w:r>
      <w:r w:rsidRPr="005108E4">
        <w:rPr>
          <w:spacing w:val="-30"/>
          <w:sz w:val="24"/>
        </w:rPr>
        <w:t xml:space="preserve"> </w:t>
      </w:r>
      <w:r w:rsidRPr="005108E4">
        <w:rPr>
          <w:sz w:val="24"/>
        </w:rPr>
        <w:t>Marijuana Products shall be placed in an packaging that</w:t>
      </w:r>
      <w:r w:rsidRPr="005108E4">
        <w:rPr>
          <w:spacing w:val="-12"/>
          <w:sz w:val="24"/>
        </w:rPr>
        <w:t xml:space="preserve"> </w:t>
      </w:r>
      <w:r w:rsidRPr="005108E4">
        <w:rPr>
          <w:sz w:val="24"/>
        </w:rPr>
        <w:t>is:</w:t>
      </w:r>
    </w:p>
    <w:p w14:paraId="70AF4503" w14:textId="77777777" w:rsidR="00DA2759" w:rsidRPr="005108E4" w:rsidRDefault="009A7511">
      <w:pPr>
        <w:pStyle w:val="ListParagraph"/>
        <w:numPr>
          <w:ilvl w:val="3"/>
          <w:numId w:val="46"/>
        </w:numPr>
        <w:tabs>
          <w:tab w:val="left" w:pos="2741"/>
        </w:tabs>
        <w:rPr>
          <w:sz w:val="24"/>
        </w:rPr>
      </w:pPr>
      <w:r w:rsidRPr="005108E4">
        <w:rPr>
          <w:sz w:val="24"/>
        </w:rPr>
        <w:t>Capable of being resealed after it has been opened;</w:t>
      </w:r>
      <w:r w:rsidRPr="005108E4">
        <w:rPr>
          <w:spacing w:val="-17"/>
          <w:sz w:val="24"/>
        </w:rPr>
        <w:t xml:space="preserve"> </w:t>
      </w:r>
      <w:r w:rsidRPr="005108E4">
        <w:rPr>
          <w:sz w:val="24"/>
        </w:rPr>
        <w:t>and</w:t>
      </w:r>
    </w:p>
    <w:p w14:paraId="0EF787D1" w14:textId="77777777" w:rsidR="00DA2759" w:rsidRPr="005108E4" w:rsidRDefault="009A7511">
      <w:pPr>
        <w:pStyle w:val="ListParagraph"/>
        <w:numPr>
          <w:ilvl w:val="3"/>
          <w:numId w:val="46"/>
        </w:numPr>
        <w:tabs>
          <w:tab w:val="left" w:pos="2777"/>
        </w:tabs>
        <w:spacing w:before="2" w:line="242" w:lineRule="auto"/>
        <w:ind w:left="2395" w:right="116" w:firstLine="0"/>
        <w:rPr>
          <w:sz w:val="24"/>
        </w:rPr>
      </w:pPr>
      <w:r w:rsidRPr="005108E4">
        <w:rPr>
          <w:sz w:val="24"/>
        </w:rPr>
        <w:t>Includes the following statement, including capitalization, in at least ten-point Times New Roman, Helvetica or Arial font: "KEEP OUT OF REACH OF CHILDREN".</w:t>
      </w:r>
    </w:p>
    <w:p w14:paraId="49221CFD" w14:textId="77777777" w:rsidR="00DA2759" w:rsidRPr="005108E4" w:rsidRDefault="009A7511">
      <w:pPr>
        <w:pStyle w:val="ListParagraph"/>
        <w:numPr>
          <w:ilvl w:val="1"/>
          <w:numId w:val="46"/>
        </w:numPr>
        <w:tabs>
          <w:tab w:val="left" w:pos="2132"/>
        </w:tabs>
        <w:spacing w:before="1" w:line="242" w:lineRule="auto"/>
        <w:ind w:left="1675" w:right="115" w:firstLine="0"/>
        <w:rPr>
          <w:sz w:val="24"/>
        </w:rPr>
      </w:pPr>
      <w:r w:rsidRPr="005108E4">
        <w:rPr>
          <w:sz w:val="24"/>
          <w:u w:val="single"/>
        </w:rPr>
        <w:t>Limits on Packaging Design</w:t>
      </w:r>
      <w:r w:rsidRPr="005108E4">
        <w:rPr>
          <w:sz w:val="24"/>
        </w:rPr>
        <w:t>. Packaging for Marijuana or Marijuana Products sold or displayed to Patients, including any label or imprint Affixed to any packaging containing Marijuana or Marijuana Products or any exit packages, may not be attractive to minors. Packaging is explicitly prohibited</w:t>
      </w:r>
      <w:r w:rsidRPr="005108E4">
        <w:rPr>
          <w:spacing w:val="-13"/>
          <w:sz w:val="24"/>
        </w:rPr>
        <w:t xml:space="preserve"> </w:t>
      </w:r>
      <w:r w:rsidRPr="005108E4">
        <w:rPr>
          <w:sz w:val="24"/>
        </w:rPr>
        <w:t>from:</w:t>
      </w:r>
    </w:p>
    <w:p w14:paraId="3CBEFB5D" w14:textId="77777777" w:rsidR="00DA2759" w:rsidRPr="005108E4" w:rsidRDefault="009A7511">
      <w:pPr>
        <w:pStyle w:val="ListParagraph"/>
        <w:numPr>
          <w:ilvl w:val="2"/>
          <w:numId w:val="46"/>
        </w:numPr>
        <w:tabs>
          <w:tab w:val="left" w:pos="2531"/>
          <w:tab w:val="left" w:pos="2532"/>
        </w:tabs>
        <w:spacing w:before="4" w:line="244" w:lineRule="auto"/>
        <w:ind w:right="117" w:firstLine="0"/>
        <w:rPr>
          <w:sz w:val="24"/>
        </w:rPr>
      </w:pPr>
      <w:r w:rsidRPr="005108E4">
        <w:rPr>
          <w:sz w:val="24"/>
        </w:rPr>
        <w:t>Imitating or having a semblance to any existing branded consumer products, including foods and beverages, that do not contain</w:t>
      </w:r>
      <w:r w:rsidRPr="005108E4">
        <w:rPr>
          <w:spacing w:val="-15"/>
          <w:sz w:val="24"/>
        </w:rPr>
        <w:t xml:space="preserve"> </w:t>
      </w:r>
      <w:r w:rsidRPr="005108E4">
        <w:rPr>
          <w:sz w:val="24"/>
        </w:rPr>
        <w:t>Marijuana;</w:t>
      </w:r>
    </w:p>
    <w:p w14:paraId="05BDF661" w14:textId="77777777" w:rsidR="00DA2759" w:rsidRPr="005108E4" w:rsidRDefault="009A7511">
      <w:pPr>
        <w:pStyle w:val="ListParagraph"/>
        <w:numPr>
          <w:ilvl w:val="2"/>
          <w:numId w:val="46"/>
        </w:numPr>
        <w:tabs>
          <w:tab w:val="left" w:pos="2396"/>
        </w:tabs>
        <w:spacing w:line="272" w:lineRule="exact"/>
        <w:ind w:left="2395" w:hanging="361"/>
        <w:rPr>
          <w:sz w:val="24"/>
        </w:rPr>
      </w:pPr>
      <w:r w:rsidRPr="005108E4">
        <w:rPr>
          <w:sz w:val="24"/>
        </w:rPr>
        <w:t>Featuring</w:t>
      </w:r>
      <w:r w:rsidRPr="005108E4">
        <w:rPr>
          <w:spacing w:val="-4"/>
          <w:sz w:val="24"/>
        </w:rPr>
        <w:t xml:space="preserve"> </w:t>
      </w:r>
      <w:r w:rsidRPr="005108E4">
        <w:rPr>
          <w:sz w:val="24"/>
        </w:rPr>
        <w:t>cartoons;</w:t>
      </w:r>
    </w:p>
    <w:p w14:paraId="63A1A7AD" w14:textId="77777777" w:rsidR="00DA2759" w:rsidRPr="005108E4" w:rsidRDefault="009A7511">
      <w:pPr>
        <w:pStyle w:val="ListParagraph"/>
        <w:numPr>
          <w:ilvl w:val="2"/>
          <w:numId w:val="46"/>
        </w:numPr>
        <w:tabs>
          <w:tab w:val="left" w:pos="2367"/>
        </w:tabs>
        <w:spacing w:before="5" w:line="242" w:lineRule="auto"/>
        <w:ind w:right="118" w:firstLine="0"/>
        <w:rPr>
          <w:sz w:val="24"/>
        </w:rPr>
      </w:pPr>
      <w:r w:rsidRPr="005108E4">
        <w:rPr>
          <w:sz w:val="24"/>
        </w:rPr>
        <w:t>Featuring</w:t>
      </w:r>
      <w:r w:rsidRPr="005108E4">
        <w:rPr>
          <w:spacing w:val="-18"/>
          <w:sz w:val="24"/>
        </w:rPr>
        <w:t xml:space="preserve"> </w:t>
      </w:r>
      <w:r w:rsidRPr="005108E4">
        <w:rPr>
          <w:sz w:val="24"/>
        </w:rPr>
        <w:t>a</w:t>
      </w:r>
      <w:r w:rsidRPr="005108E4">
        <w:rPr>
          <w:spacing w:val="-15"/>
          <w:sz w:val="24"/>
        </w:rPr>
        <w:t xml:space="preserve"> </w:t>
      </w:r>
      <w:r w:rsidRPr="005108E4">
        <w:rPr>
          <w:sz w:val="24"/>
        </w:rPr>
        <w:t>design,</w:t>
      </w:r>
      <w:r w:rsidRPr="005108E4">
        <w:rPr>
          <w:spacing w:val="-15"/>
          <w:sz w:val="24"/>
        </w:rPr>
        <w:t xml:space="preserve"> </w:t>
      </w:r>
      <w:r w:rsidRPr="005108E4">
        <w:rPr>
          <w:sz w:val="24"/>
        </w:rPr>
        <w:t>brand</w:t>
      </w:r>
      <w:r w:rsidRPr="005108E4">
        <w:rPr>
          <w:spacing w:val="-14"/>
          <w:sz w:val="24"/>
        </w:rPr>
        <w:t xml:space="preserve"> </w:t>
      </w:r>
      <w:r w:rsidRPr="005108E4">
        <w:rPr>
          <w:sz w:val="24"/>
        </w:rPr>
        <w:t>or</w:t>
      </w:r>
      <w:r w:rsidRPr="005108E4">
        <w:rPr>
          <w:spacing w:val="-16"/>
          <w:sz w:val="24"/>
        </w:rPr>
        <w:t xml:space="preserve"> </w:t>
      </w:r>
      <w:r w:rsidRPr="005108E4">
        <w:rPr>
          <w:sz w:val="24"/>
        </w:rPr>
        <w:t>name</w:t>
      </w:r>
      <w:r w:rsidRPr="005108E4">
        <w:rPr>
          <w:spacing w:val="-14"/>
          <w:sz w:val="24"/>
        </w:rPr>
        <w:t xml:space="preserve"> </w:t>
      </w:r>
      <w:r w:rsidRPr="005108E4">
        <w:rPr>
          <w:sz w:val="24"/>
        </w:rPr>
        <w:t>that</w:t>
      </w:r>
      <w:r w:rsidRPr="005108E4">
        <w:rPr>
          <w:spacing w:val="-11"/>
          <w:sz w:val="24"/>
        </w:rPr>
        <w:t xml:space="preserve"> </w:t>
      </w:r>
      <w:r w:rsidRPr="005108E4">
        <w:rPr>
          <w:sz w:val="24"/>
        </w:rPr>
        <w:t>resembles</w:t>
      </w:r>
      <w:r w:rsidRPr="005108E4">
        <w:rPr>
          <w:spacing w:val="-13"/>
          <w:sz w:val="24"/>
        </w:rPr>
        <w:t xml:space="preserve"> </w:t>
      </w:r>
      <w:r w:rsidRPr="005108E4">
        <w:rPr>
          <w:sz w:val="24"/>
        </w:rPr>
        <w:t>a</w:t>
      </w:r>
      <w:r w:rsidRPr="005108E4">
        <w:rPr>
          <w:spacing w:val="-14"/>
          <w:sz w:val="24"/>
        </w:rPr>
        <w:t xml:space="preserve"> </w:t>
      </w:r>
      <w:r w:rsidRPr="005108E4">
        <w:rPr>
          <w:sz w:val="24"/>
        </w:rPr>
        <w:t>non-Cannabis</w:t>
      </w:r>
      <w:r w:rsidRPr="005108E4">
        <w:rPr>
          <w:spacing w:val="-13"/>
          <w:sz w:val="24"/>
        </w:rPr>
        <w:t xml:space="preserve"> </w:t>
      </w:r>
      <w:r w:rsidRPr="005108E4">
        <w:rPr>
          <w:sz w:val="24"/>
        </w:rPr>
        <w:t>consumer</w:t>
      </w:r>
      <w:r w:rsidRPr="005108E4">
        <w:rPr>
          <w:spacing w:val="-12"/>
          <w:sz w:val="24"/>
        </w:rPr>
        <w:t xml:space="preserve"> </w:t>
      </w:r>
      <w:r w:rsidRPr="005108E4">
        <w:rPr>
          <w:sz w:val="24"/>
        </w:rPr>
        <w:t xml:space="preserve">product of the </w:t>
      </w:r>
      <w:r w:rsidRPr="005108E4">
        <w:rPr>
          <w:spacing w:val="-3"/>
          <w:sz w:val="24"/>
        </w:rPr>
        <w:t xml:space="preserve">type </w:t>
      </w:r>
      <w:r w:rsidRPr="005108E4">
        <w:rPr>
          <w:sz w:val="24"/>
        </w:rPr>
        <w:t>that is typically marketed to</w:t>
      </w:r>
      <w:r w:rsidRPr="005108E4">
        <w:rPr>
          <w:spacing w:val="-15"/>
          <w:sz w:val="24"/>
        </w:rPr>
        <w:t xml:space="preserve"> </w:t>
      </w:r>
      <w:r w:rsidRPr="005108E4">
        <w:rPr>
          <w:sz w:val="24"/>
        </w:rPr>
        <w:t>minors;</w:t>
      </w:r>
    </w:p>
    <w:p w14:paraId="4BAA79C7" w14:textId="77777777" w:rsidR="00DA2759" w:rsidRPr="005108E4" w:rsidRDefault="009A7511">
      <w:pPr>
        <w:pStyle w:val="ListParagraph"/>
        <w:numPr>
          <w:ilvl w:val="2"/>
          <w:numId w:val="46"/>
        </w:numPr>
        <w:tabs>
          <w:tab w:val="left" w:pos="2474"/>
          <w:tab w:val="left" w:pos="2475"/>
        </w:tabs>
        <w:spacing w:before="1" w:line="242" w:lineRule="auto"/>
        <w:ind w:right="117" w:firstLine="0"/>
        <w:rPr>
          <w:sz w:val="24"/>
        </w:rPr>
      </w:pPr>
      <w:r w:rsidRPr="005108E4">
        <w:rPr>
          <w:sz w:val="24"/>
        </w:rPr>
        <w:t>Featuring symbols or celebrities that are commonly used to market products to minors;</w:t>
      </w:r>
    </w:p>
    <w:p w14:paraId="660EB0A4"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Featuring images of minors;</w:t>
      </w:r>
      <w:r w:rsidRPr="005108E4">
        <w:rPr>
          <w:spacing w:val="-5"/>
          <w:sz w:val="24"/>
        </w:rPr>
        <w:t xml:space="preserve"> </w:t>
      </w:r>
      <w:r w:rsidRPr="005108E4">
        <w:rPr>
          <w:sz w:val="24"/>
        </w:rPr>
        <w:t>and</w:t>
      </w:r>
    </w:p>
    <w:p w14:paraId="5A9DC48A" w14:textId="79228470" w:rsidR="00DA2759" w:rsidRPr="005108E4" w:rsidRDefault="009A7511" w:rsidP="00E077D0">
      <w:pPr>
        <w:pStyle w:val="ListParagraph"/>
        <w:numPr>
          <w:ilvl w:val="2"/>
          <w:numId w:val="46"/>
        </w:numPr>
        <w:tabs>
          <w:tab w:val="left" w:pos="2384"/>
        </w:tabs>
        <w:spacing w:before="3" w:line="244" w:lineRule="auto"/>
        <w:ind w:right="117" w:firstLine="0"/>
      </w:pPr>
      <w:r w:rsidRPr="005108E4">
        <w:rPr>
          <w:sz w:val="24"/>
        </w:rPr>
        <w:t>Featuring</w:t>
      </w:r>
      <w:r w:rsidRPr="005108E4">
        <w:rPr>
          <w:spacing w:val="-9"/>
          <w:sz w:val="24"/>
        </w:rPr>
        <w:t xml:space="preserve"> </w:t>
      </w:r>
      <w:r w:rsidRPr="005108E4">
        <w:rPr>
          <w:sz w:val="24"/>
        </w:rPr>
        <w:t>words</w:t>
      </w:r>
      <w:r w:rsidRPr="005108E4">
        <w:rPr>
          <w:spacing w:val="-7"/>
          <w:sz w:val="24"/>
        </w:rPr>
        <w:t xml:space="preserve"> </w:t>
      </w:r>
      <w:r w:rsidRPr="005108E4">
        <w:rPr>
          <w:sz w:val="24"/>
        </w:rPr>
        <w:t>that</w:t>
      </w:r>
      <w:r w:rsidRPr="005108E4">
        <w:rPr>
          <w:spacing w:val="-9"/>
          <w:sz w:val="24"/>
        </w:rPr>
        <w:t xml:space="preserve"> </w:t>
      </w:r>
      <w:r w:rsidRPr="005108E4">
        <w:rPr>
          <w:sz w:val="24"/>
        </w:rPr>
        <w:t>refer</w:t>
      </w:r>
      <w:r w:rsidRPr="005108E4">
        <w:rPr>
          <w:spacing w:val="-10"/>
          <w:sz w:val="24"/>
        </w:rPr>
        <w:t xml:space="preserve"> </w:t>
      </w:r>
      <w:r w:rsidRPr="005108E4">
        <w:rPr>
          <w:sz w:val="24"/>
        </w:rPr>
        <w:t>to</w:t>
      </w:r>
      <w:r w:rsidRPr="005108E4">
        <w:rPr>
          <w:spacing w:val="-9"/>
          <w:sz w:val="24"/>
        </w:rPr>
        <w:t xml:space="preserve"> </w:t>
      </w:r>
      <w:r w:rsidRPr="005108E4">
        <w:rPr>
          <w:sz w:val="24"/>
        </w:rPr>
        <w:t>products</w:t>
      </w:r>
      <w:r w:rsidRPr="005108E4">
        <w:rPr>
          <w:spacing w:val="-9"/>
          <w:sz w:val="24"/>
        </w:rPr>
        <w:t xml:space="preserve"> </w:t>
      </w:r>
      <w:r w:rsidRPr="005108E4">
        <w:rPr>
          <w:sz w:val="24"/>
        </w:rPr>
        <w:t>that</w:t>
      </w:r>
      <w:r w:rsidRPr="005108E4">
        <w:rPr>
          <w:spacing w:val="-8"/>
          <w:sz w:val="24"/>
        </w:rPr>
        <w:t xml:space="preserve"> </w:t>
      </w:r>
      <w:r w:rsidRPr="005108E4">
        <w:rPr>
          <w:sz w:val="24"/>
        </w:rPr>
        <w:t>are</w:t>
      </w:r>
      <w:r w:rsidRPr="005108E4">
        <w:rPr>
          <w:spacing w:val="-10"/>
          <w:sz w:val="24"/>
        </w:rPr>
        <w:t xml:space="preserve"> </w:t>
      </w:r>
      <w:r w:rsidRPr="005108E4">
        <w:rPr>
          <w:sz w:val="24"/>
        </w:rPr>
        <w:t>commonly</w:t>
      </w:r>
      <w:r w:rsidRPr="005108E4">
        <w:rPr>
          <w:spacing w:val="-16"/>
          <w:sz w:val="24"/>
        </w:rPr>
        <w:t xml:space="preserve"> </w:t>
      </w:r>
      <w:r w:rsidRPr="005108E4">
        <w:rPr>
          <w:sz w:val="24"/>
        </w:rPr>
        <w:t>associated</w:t>
      </w:r>
      <w:r w:rsidRPr="005108E4">
        <w:rPr>
          <w:spacing w:val="-9"/>
          <w:sz w:val="24"/>
        </w:rPr>
        <w:t xml:space="preserve"> </w:t>
      </w:r>
      <w:r w:rsidRPr="005108E4">
        <w:rPr>
          <w:sz w:val="24"/>
        </w:rPr>
        <w:t>with</w:t>
      </w:r>
      <w:r w:rsidRPr="005108E4">
        <w:rPr>
          <w:spacing w:val="-9"/>
          <w:sz w:val="24"/>
        </w:rPr>
        <w:t xml:space="preserve"> </w:t>
      </w:r>
      <w:r w:rsidRPr="005108E4">
        <w:rPr>
          <w:sz w:val="24"/>
        </w:rPr>
        <w:t>minors</w:t>
      </w:r>
      <w:r w:rsidRPr="005108E4">
        <w:rPr>
          <w:spacing w:val="-9"/>
          <w:sz w:val="24"/>
        </w:rPr>
        <w:t xml:space="preserve"> </w:t>
      </w:r>
      <w:r w:rsidRPr="005108E4">
        <w:rPr>
          <w:sz w:val="24"/>
        </w:rPr>
        <w:t>or marketed to</w:t>
      </w:r>
      <w:r w:rsidRPr="005108E4">
        <w:rPr>
          <w:spacing w:val="-3"/>
          <w:sz w:val="24"/>
        </w:rPr>
        <w:t xml:space="preserve"> </w:t>
      </w:r>
      <w:r w:rsidRPr="005108E4">
        <w:rPr>
          <w:sz w:val="24"/>
        </w:rPr>
        <w:t>minors.</w:t>
      </w:r>
    </w:p>
    <w:p w14:paraId="7189B646" w14:textId="77777777" w:rsidR="00DA2759" w:rsidRPr="005108E4" w:rsidRDefault="009A7511">
      <w:pPr>
        <w:pStyle w:val="ListParagraph"/>
        <w:numPr>
          <w:ilvl w:val="1"/>
          <w:numId w:val="46"/>
        </w:numPr>
        <w:tabs>
          <w:tab w:val="left" w:pos="2120"/>
        </w:tabs>
        <w:ind w:hanging="445"/>
        <w:rPr>
          <w:sz w:val="24"/>
        </w:rPr>
      </w:pPr>
      <w:r w:rsidRPr="005108E4">
        <w:rPr>
          <w:sz w:val="24"/>
          <w:u w:val="single"/>
        </w:rPr>
        <w:t>Packaging of Multiple</w:t>
      </w:r>
      <w:r w:rsidRPr="005108E4">
        <w:rPr>
          <w:spacing w:val="-7"/>
          <w:sz w:val="24"/>
          <w:u w:val="single"/>
        </w:rPr>
        <w:t xml:space="preserve"> </w:t>
      </w:r>
      <w:r w:rsidRPr="005108E4">
        <w:rPr>
          <w:sz w:val="24"/>
          <w:u w:val="single"/>
        </w:rPr>
        <w:t>Servings</w:t>
      </w:r>
      <w:r w:rsidRPr="005108E4">
        <w:rPr>
          <w:sz w:val="24"/>
        </w:rPr>
        <w:t>.</w:t>
      </w:r>
    </w:p>
    <w:p w14:paraId="4B229AF5" w14:textId="77777777" w:rsidR="00DA2759" w:rsidRPr="005108E4" w:rsidRDefault="009A7511">
      <w:pPr>
        <w:pStyle w:val="ListParagraph"/>
        <w:numPr>
          <w:ilvl w:val="2"/>
          <w:numId w:val="46"/>
        </w:numPr>
        <w:tabs>
          <w:tab w:val="left" w:pos="2504"/>
        </w:tabs>
        <w:spacing w:before="3" w:line="242" w:lineRule="auto"/>
        <w:ind w:right="115" w:firstLine="0"/>
        <w:rPr>
          <w:sz w:val="24"/>
        </w:rPr>
      </w:pPr>
      <w:r w:rsidRPr="005108E4">
        <w:rPr>
          <w:sz w:val="24"/>
        </w:rPr>
        <w:t>Packaging for Marijuana Products sold or displayed for Registered Qualifying Patients</w:t>
      </w:r>
      <w:r w:rsidRPr="005108E4">
        <w:rPr>
          <w:spacing w:val="-13"/>
          <w:sz w:val="24"/>
        </w:rPr>
        <w:t xml:space="preserve"> </w:t>
      </w:r>
      <w:r w:rsidRPr="005108E4">
        <w:rPr>
          <w:sz w:val="24"/>
        </w:rPr>
        <w:t>in</w:t>
      </w:r>
      <w:r w:rsidRPr="005108E4">
        <w:rPr>
          <w:spacing w:val="-13"/>
          <w:sz w:val="24"/>
        </w:rPr>
        <w:t xml:space="preserve"> </w:t>
      </w:r>
      <w:r w:rsidRPr="005108E4">
        <w:rPr>
          <w:sz w:val="24"/>
        </w:rPr>
        <w:t>multiple</w:t>
      </w:r>
      <w:r w:rsidRPr="005108E4">
        <w:rPr>
          <w:spacing w:val="-14"/>
          <w:sz w:val="24"/>
        </w:rPr>
        <w:t xml:space="preserve"> </w:t>
      </w:r>
      <w:r w:rsidRPr="005108E4">
        <w:rPr>
          <w:sz w:val="24"/>
        </w:rPr>
        <w:t>servings</w:t>
      </w:r>
      <w:r w:rsidRPr="005108E4">
        <w:rPr>
          <w:spacing w:val="-12"/>
          <w:sz w:val="24"/>
        </w:rPr>
        <w:t xml:space="preserve"> </w:t>
      </w:r>
      <w:r w:rsidRPr="005108E4">
        <w:rPr>
          <w:sz w:val="24"/>
        </w:rPr>
        <w:t>shall</w:t>
      </w:r>
      <w:r w:rsidRPr="005108E4">
        <w:rPr>
          <w:spacing w:val="-13"/>
          <w:sz w:val="24"/>
        </w:rPr>
        <w:t xml:space="preserve"> </w:t>
      </w:r>
      <w:r w:rsidRPr="005108E4">
        <w:rPr>
          <w:sz w:val="24"/>
        </w:rPr>
        <w:t>include</w:t>
      </w:r>
      <w:r w:rsidRPr="005108E4">
        <w:rPr>
          <w:spacing w:val="-14"/>
          <w:sz w:val="24"/>
        </w:rPr>
        <w:t xml:space="preserve"> </w:t>
      </w:r>
      <w:r w:rsidRPr="005108E4">
        <w:rPr>
          <w:sz w:val="24"/>
        </w:rPr>
        <w:t>the</w:t>
      </w:r>
      <w:r w:rsidRPr="005108E4">
        <w:rPr>
          <w:spacing w:val="-13"/>
          <w:sz w:val="24"/>
        </w:rPr>
        <w:t xml:space="preserve"> </w:t>
      </w:r>
      <w:r w:rsidRPr="005108E4">
        <w:rPr>
          <w:sz w:val="24"/>
        </w:rPr>
        <w:t>following</w:t>
      </w:r>
      <w:r w:rsidRPr="005108E4">
        <w:rPr>
          <w:spacing w:val="-13"/>
          <w:sz w:val="24"/>
        </w:rPr>
        <w:t xml:space="preserve"> </w:t>
      </w:r>
      <w:r w:rsidRPr="005108E4">
        <w:rPr>
          <w:sz w:val="24"/>
        </w:rPr>
        <w:t>statement</w:t>
      </w:r>
      <w:r w:rsidRPr="005108E4">
        <w:rPr>
          <w:spacing w:val="-10"/>
          <w:sz w:val="24"/>
        </w:rPr>
        <w:t xml:space="preserve"> </w:t>
      </w:r>
      <w:r w:rsidRPr="005108E4">
        <w:rPr>
          <w:sz w:val="24"/>
        </w:rPr>
        <w:t>on</w:t>
      </w:r>
      <w:r w:rsidRPr="005108E4">
        <w:rPr>
          <w:spacing w:val="-11"/>
          <w:sz w:val="24"/>
        </w:rPr>
        <w:t xml:space="preserve"> </w:t>
      </w:r>
      <w:r w:rsidRPr="005108E4">
        <w:rPr>
          <w:sz w:val="24"/>
        </w:rPr>
        <w:t>the</w:t>
      </w:r>
      <w:r w:rsidRPr="005108E4">
        <w:rPr>
          <w:spacing w:val="-11"/>
          <w:sz w:val="24"/>
        </w:rPr>
        <w:t xml:space="preserve"> </w:t>
      </w:r>
      <w:r w:rsidRPr="005108E4">
        <w:rPr>
          <w:sz w:val="24"/>
        </w:rPr>
        <w:t>exterior</w:t>
      </w:r>
      <w:r w:rsidRPr="005108E4">
        <w:rPr>
          <w:spacing w:val="-14"/>
          <w:sz w:val="24"/>
        </w:rPr>
        <w:t xml:space="preserve"> </w:t>
      </w:r>
      <w:r w:rsidRPr="005108E4">
        <w:rPr>
          <w:sz w:val="24"/>
        </w:rPr>
        <w:t>of</w:t>
      </w:r>
      <w:r w:rsidRPr="005108E4">
        <w:rPr>
          <w:spacing w:val="-14"/>
          <w:sz w:val="24"/>
        </w:rPr>
        <w:t xml:space="preserve"> </w:t>
      </w:r>
      <w:r w:rsidRPr="005108E4">
        <w:rPr>
          <w:sz w:val="24"/>
        </w:rPr>
        <w:t>the package</w:t>
      </w:r>
      <w:r w:rsidRPr="005108E4">
        <w:rPr>
          <w:spacing w:val="-18"/>
          <w:sz w:val="24"/>
        </w:rPr>
        <w:t xml:space="preserve"> </w:t>
      </w:r>
      <w:r w:rsidRPr="005108E4">
        <w:rPr>
          <w:sz w:val="24"/>
        </w:rPr>
        <w:t>in</w:t>
      </w:r>
      <w:r w:rsidRPr="005108E4">
        <w:rPr>
          <w:spacing w:val="-16"/>
          <w:sz w:val="24"/>
        </w:rPr>
        <w:t xml:space="preserve"> </w:t>
      </w:r>
      <w:r w:rsidRPr="005108E4">
        <w:rPr>
          <w:sz w:val="24"/>
        </w:rPr>
        <w:t>a</w:t>
      </w:r>
      <w:r w:rsidRPr="005108E4">
        <w:rPr>
          <w:spacing w:val="-17"/>
          <w:sz w:val="24"/>
        </w:rPr>
        <w:t xml:space="preserve"> </w:t>
      </w:r>
      <w:r w:rsidRPr="005108E4">
        <w:rPr>
          <w:sz w:val="24"/>
        </w:rPr>
        <w:t>printed</w:t>
      </w:r>
      <w:r w:rsidRPr="005108E4">
        <w:rPr>
          <w:spacing w:val="-16"/>
          <w:sz w:val="24"/>
        </w:rPr>
        <w:t xml:space="preserve"> </w:t>
      </w:r>
      <w:r w:rsidRPr="005108E4">
        <w:rPr>
          <w:sz w:val="24"/>
        </w:rPr>
        <w:t>font</w:t>
      </w:r>
      <w:r w:rsidRPr="005108E4">
        <w:rPr>
          <w:spacing w:val="-15"/>
          <w:sz w:val="24"/>
        </w:rPr>
        <w:t xml:space="preserve"> </w:t>
      </w:r>
      <w:r w:rsidRPr="005108E4">
        <w:rPr>
          <w:sz w:val="24"/>
        </w:rPr>
        <w:t>that</w:t>
      </w:r>
      <w:r w:rsidRPr="005108E4">
        <w:rPr>
          <w:spacing w:val="-16"/>
          <w:sz w:val="24"/>
        </w:rPr>
        <w:t xml:space="preserve"> </w:t>
      </w:r>
      <w:r w:rsidRPr="005108E4">
        <w:rPr>
          <w:sz w:val="24"/>
        </w:rPr>
        <w:t>is</w:t>
      </w:r>
      <w:r w:rsidRPr="005108E4">
        <w:rPr>
          <w:spacing w:val="-15"/>
          <w:sz w:val="24"/>
        </w:rPr>
        <w:t xml:space="preserve"> </w:t>
      </w:r>
      <w:r w:rsidRPr="005108E4">
        <w:rPr>
          <w:sz w:val="24"/>
        </w:rPr>
        <w:t>no</w:t>
      </w:r>
      <w:r w:rsidRPr="005108E4">
        <w:rPr>
          <w:spacing w:val="-16"/>
          <w:sz w:val="24"/>
        </w:rPr>
        <w:t xml:space="preserve"> </w:t>
      </w:r>
      <w:r w:rsidRPr="005108E4">
        <w:rPr>
          <w:sz w:val="24"/>
        </w:rPr>
        <w:t>smaller</w:t>
      </w:r>
      <w:r w:rsidRPr="005108E4">
        <w:rPr>
          <w:spacing w:val="-16"/>
          <w:sz w:val="24"/>
        </w:rPr>
        <w:t xml:space="preserve"> </w:t>
      </w:r>
      <w:r w:rsidRPr="005108E4">
        <w:rPr>
          <w:sz w:val="24"/>
        </w:rPr>
        <w:t>than</w:t>
      </w:r>
      <w:r w:rsidRPr="005108E4">
        <w:rPr>
          <w:spacing w:val="-14"/>
          <w:sz w:val="24"/>
        </w:rPr>
        <w:t xml:space="preserve"> </w:t>
      </w:r>
      <w:r w:rsidRPr="005108E4">
        <w:rPr>
          <w:sz w:val="24"/>
        </w:rPr>
        <w:t>ten-point</w:t>
      </w:r>
      <w:r w:rsidRPr="005108E4">
        <w:rPr>
          <w:spacing w:val="-13"/>
          <w:sz w:val="24"/>
        </w:rPr>
        <w:t xml:space="preserve"> </w:t>
      </w:r>
      <w:r w:rsidRPr="005108E4">
        <w:rPr>
          <w:sz w:val="24"/>
        </w:rPr>
        <w:t>Times</w:t>
      </w:r>
      <w:r w:rsidRPr="005108E4">
        <w:rPr>
          <w:spacing w:val="-13"/>
          <w:sz w:val="24"/>
        </w:rPr>
        <w:t xml:space="preserve"> </w:t>
      </w:r>
      <w:r w:rsidRPr="005108E4">
        <w:rPr>
          <w:sz w:val="24"/>
        </w:rPr>
        <w:t>New</w:t>
      </w:r>
      <w:r w:rsidRPr="005108E4">
        <w:rPr>
          <w:spacing w:val="-17"/>
          <w:sz w:val="24"/>
        </w:rPr>
        <w:t xml:space="preserve"> </w:t>
      </w:r>
      <w:r w:rsidRPr="005108E4">
        <w:rPr>
          <w:sz w:val="24"/>
        </w:rPr>
        <w:t>Roman,</w:t>
      </w:r>
      <w:r w:rsidRPr="005108E4">
        <w:rPr>
          <w:spacing w:val="-16"/>
          <w:sz w:val="24"/>
        </w:rPr>
        <w:t xml:space="preserve"> </w:t>
      </w:r>
      <w:r w:rsidRPr="005108E4">
        <w:rPr>
          <w:sz w:val="24"/>
        </w:rPr>
        <w:t xml:space="preserve">Helvetica or Arial, including capitalization: </w:t>
      </w:r>
      <w:r w:rsidRPr="005108E4">
        <w:rPr>
          <w:spacing w:val="-2"/>
          <w:sz w:val="24"/>
        </w:rPr>
        <w:t xml:space="preserve">"INCLUDES </w:t>
      </w:r>
      <w:r w:rsidRPr="005108E4">
        <w:rPr>
          <w:spacing w:val="-3"/>
          <w:sz w:val="24"/>
        </w:rPr>
        <w:t>MULTIPLE</w:t>
      </w:r>
      <w:r w:rsidRPr="005108E4">
        <w:rPr>
          <w:spacing w:val="-10"/>
          <w:sz w:val="24"/>
        </w:rPr>
        <w:t xml:space="preserve"> </w:t>
      </w:r>
      <w:r w:rsidRPr="005108E4">
        <w:rPr>
          <w:sz w:val="24"/>
        </w:rPr>
        <w:t>SERVINGS."</w:t>
      </w:r>
    </w:p>
    <w:p w14:paraId="099F88D7" w14:textId="77777777" w:rsidR="00DA2759" w:rsidRPr="005108E4" w:rsidRDefault="009A7511">
      <w:pPr>
        <w:pStyle w:val="ListParagraph"/>
        <w:numPr>
          <w:ilvl w:val="2"/>
          <w:numId w:val="46"/>
        </w:numPr>
        <w:tabs>
          <w:tab w:val="left" w:pos="2446"/>
        </w:tabs>
        <w:spacing w:before="3" w:line="242" w:lineRule="auto"/>
        <w:ind w:right="117" w:firstLine="0"/>
        <w:rPr>
          <w:sz w:val="24"/>
        </w:rPr>
      </w:pPr>
      <w:r w:rsidRPr="005108E4">
        <w:rPr>
          <w:sz w:val="24"/>
        </w:rPr>
        <w:t>Packaging for Marijuana Products in solid form sold or displayed for Registered Qualifying Patients in multiple servings shall allow a Registered Qualifying Patient to easily perform the division into single</w:t>
      </w:r>
      <w:r w:rsidRPr="005108E4">
        <w:rPr>
          <w:spacing w:val="-17"/>
          <w:sz w:val="24"/>
        </w:rPr>
        <w:t xml:space="preserve"> </w:t>
      </w:r>
      <w:r w:rsidRPr="005108E4">
        <w:rPr>
          <w:sz w:val="24"/>
        </w:rPr>
        <w:t>servings.</w:t>
      </w:r>
    </w:p>
    <w:p w14:paraId="48515FCB" w14:textId="77777777" w:rsidR="00DA2759" w:rsidRPr="005108E4" w:rsidRDefault="009A7511">
      <w:pPr>
        <w:pStyle w:val="ListParagraph"/>
        <w:numPr>
          <w:ilvl w:val="3"/>
          <w:numId w:val="46"/>
        </w:numPr>
        <w:tabs>
          <w:tab w:val="left" w:pos="2864"/>
        </w:tabs>
        <w:spacing w:before="4" w:line="242" w:lineRule="auto"/>
        <w:ind w:left="2395" w:right="110" w:firstLine="0"/>
        <w:rPr>
          <w:sz w:val="24"/>
        </w:rPr>
      </w:pPr>
      <w:r w:rsidRPr="005108E4">
        <w:rPr>
          <w:sz w:val="24"/>
        </w:rPr>
        <w:t>Edibles in a solid form shall be easily and permanently scored to identify individual</w:t>
      </w:r>
      <w:r w:rsidRPr="005108E4">
        <w:rPr>
          <w:spacing w:val="-1"/>
          <w:sz w:val="24"/>
        </w:rPr>
        <w:t xml:space="preserve"> </w:t>
      </w:r>
      <w:r w:rsidRPr="005108E4">
        <w:rPr>
          <w:sz w:val="24"/>
        </w:rPr>
        <w:t>servings.</w:t>
      </w:r>
    </w:p>
    <w:p w14:paraId="74D4D7B8" w14:textId="77777777" w:rsidR="00DA2759" w:rsidRPr="005108E4" w:rsidRDefault="009A7511">
      <w:pPr>
        <w:pStyle w:val="ListParagraph"/>
        <w:numPr>
          <w:ilvl w:val="3"/>
          <w:numId w:val="46"/>
        </w:numPr>
        <w:tabs>
          <w:tab w:val="left" w:pos="2698"/>
        </w:tabs>
        <w:spacing w:before="2" w:line="242" w:lineRule="auto"/>
        <w:ind w:left="2395" w:right="116" w:firstLine="0"/>
        <w:rPr>
          <w:sz w:val="24"/>
        </w:rPr>
      </w:pPr>
      <w:r w:rsidRPr="005108E4">
        <w:rPr>
          <w:sz w:val="24"/>
        </w:rPr>
        <w:t>Notwithstanding</w:t>
      </w:r>
      <w:r w:rsidRPr="005108E4">
        <w:rPr>
          <w:spacing w:val="-27"/>
          <w:sz w:val="24"/>
        </w:rPr>
        <w:t xml:space="preserve"> </w:t>
      </w:r>
      <w:r w:rsidRPr="005108E4">
        <w:rPr>
          <w:sz w:val="24"/>
        </w:rPr>
        <w:t>935</w:t>
      </w:r>
      <w:r w:rsidRPr="005108E4">
        <w:rPr>
          <w:spacing w:val="-27"/>
          <w:sz w:val="24"/>
        </w:rPr>
        <w:t xml:space="preserve"> </w:t>
      </w:r>
      <w:r w:rsidRPr="005108E4">
        <w:rPr>
          <w:sz w:val="24"/>
        </w:rPr>
        <w:t>CMR</w:t>
      </w:r>
      <w:r w:rsidRPr="005108E4">
        <w:rPr>
          <w:spacing w:val="-24"/>
          <w:sz w:val="24"/>
        </w:rPr>
        <w:t xml:space="preserve"> </w:t>
      </w:r>
      <w:r w:rsidRPr="005108E4">
        <w:rPr>
          <w:sz w:val="24"/>
        </w:rPr>
        <w:t>501.105(6)(c)2.a.,</w:t>
      </w:r>
      <w:r w:rsidRPr="005108E4">
        <w:rPr>
          <w:spacing w:val="-25"/>
          <w:sz w:val="24"/>
        </w:rPr>
        <w:t xml:space="preserve"> </w:t>
      </w:r>
      <w:r w:rsidRPr="005108E4">
        <w:rPr>
          <w:sz w:val="24"/>
        </w:rPr>
        <w:t>where</w:t>
      </w:r>
      <w:r w:rsidRPr="005108E4">
        <w:rPr>
          <w:spacing w:val="-26"/>
          <w:sz w:val="24"/>
        </w:rPr>
        <w:t xml:space="preserve"> </w:t>
      </w:r>
      <w:r w:rsidRPr="005108E4">
        <w:rPr>
          <w:sz w:val="24"/>
        </w:rPr>
        <w:t>a</w:t>
      </w:r>
      <w:r w:rsidRPr="005108E4">
        <w:rPr>
          <w:spacing w:val="-26"/>
          <w:sz w:val="24"/>
        </w:rPr>
        <w:t xml:space="preserve"> </w:t>
      </w:r>
      <w:r w:rsidRPr="005108E4">
        <w:rPr>
          <w:sz w:val="24"/>
        </w:rPr>
        <w:t>product</w:t>
      </w:r>
      <w:r w:rsidRPr="005108E4">
        <w:rPr>
          <w:spacing w:val="-25"/>
          <w:sz w:val="24"/>
        </w:rPr>
        <w:t xml:space="preserve"> </w:t>
      </w:r>
      <w:r w:rsidRPr="005108E4">
        <w:rPr>
          <w:sz w:val="24"/>
        </w:rPr>
        <w:t>is</w:t>
      </w:r>
      <w:r w:rsidRPr="005108E4">
        <w:rPr>
          <w:spacing w:val="-25"/>
          <w:sz w:val="24"/>
        </w:rPr>
        <w:t xml:space="preserve"> </w:t>
      </w:r>
      <w:r w:rsidRPr="005108E4">
        <w:rPr>
          <w:sz w:val="24"/>
        </w:rPr>
        <w:t>unable,</w:t>
      </w:r>
      <w:r w:rsidRPr="005108E4">
        <w:rPr>
          <w:spacing w:val="-25"/>
          <w:sz w:val="24"/>
        </w:rPr>
        <w:t xml:space="preserve"> </w:t>
      </w:r>
      <w:r w:rsidRPr="005108E4">
        <w:rPr>
          <w:sz w:val="24"/>
        </w:rPr>
        <w:t>because of</w:t>
      </w:r>
      <w:r w:rsidRPr="005108E4">
        <w:rPr>
          <w:spacing w:val="-3"/>
          <w:sz w:val="24"/>
        </w:rPr>
        <w:t xml:space="preserve"> </w:t>
      </w:r>
      <w:r w:rsidRPr="005108E4">
        <w:rPr>
          <w:sz w:val="24"/>
        </w:rPr>
        <w:t>its</w:t>
      </w:r>
      <w:r w:rsidRPr="005108E4">
        <w:rPr>
          <w:spacing w:val="-1"/>
          <w:sz w:val="24"/>
        </w:rPr>
        <w:t xml:space="preserve"> </w:t>
      </w:r>
      <w:r w:rsidRPr="005108E4">
        <w:rPr>
          <w:sz w:val="24"/>
        </w:rPr>
        <w:t>form,</w:t>
      </w:r>
      <w:r w:rsidRPr="005108E4">
        <w:rPr>
          <w:spacing w:val="-1"/>
          <w:sz w:val="24"/>
        </w:rPr>
        <w:t xml:space="preserve"> </w:t>
      </w:r>
      <w:r w:rsidRPr="005108E4">
        <w:rPr>
          <w:sz w:val="24"/>
        </w:rPr>
        <w:t>to</w:t>
      </w:r>
      <w:r w:rsidRPr="005108E4">
        <w:rPr>
          <w:spacing w:val="-2"/>
          <w:sz w:val="24"/>
        </w:rPr>
        <w:t xml:space="preserve"> </w:t>
      </w:r>
      <w:r w:rsidRPr="005108E4">
        <w:rPr>
          <w:sz w:val="24"/>
        </w:rPr>
        <w:t>be</w:t>
      </w:r>
      <w:r w:rsidRPr="005108E4">
        <w:rPr>
          <w:spacing w:val="-2"/>
          <w:sz w:val="24"/>
        </w:rPr>
        <w:t xml:space="preserve"> </w:t>
      </w:r>
      <w:r w:rsidRPr="005108E4">
        <w:rPr>
          <w:sz w:val="24"/>
        </w:rPr>
        <w:t>easily</w:t>
      </w:r>
      <w:r w:rsidRPr="005108E4">
        <w:rPr>
          <w:spacing w:val="-8"/>
          <w:sz w:val="24"/>
        </w:rPr>
        <w:t xml:space="preserve"> </w:t>
      </w:r>
      <w:r w:rsidRPr="005108E4">
        <w:rPr>
          <w:sz w:val="24"/>
        </w:rPr>
        <w:t>and</w:t>
      </w:r>
      <w:r w:rsidRPr="005108E4">
        <w:rPr>
          <w:spacing w:val="-1"/>
          <w:sz w:val="24"/>
        </w:rPr>
        <w:t xml:space="preserve"> </w:t>
      </w:r>
      <w:r w:rsidRPr="005108E4">
        <w:rPr>
          <w:sz w:val="24"/>
        </w:rPr>
        <w:t>permanently</w:t>
      </w:r>
      <w:r w:rsidRPr="005108E4">
        <w:rPr>
          <w:spacing w:val="-11"/>
          <w:sz w:val="24"/>
        </w:rPr>
        <w:t xml:space="preserve"> </w:t>
      </w:r>
      <w:r w:rsidRPr="005108E4">
        <w:rPr>
          <w:sz w:val="24"/>
        </w:rPr>
        <w:t>scored</w:t>
      </w:r>
      <w:r w:rsidRPr="005108E4">
        <w:rPr>
          <w:spacing w:val="-4"/>
          <w:sz w:val="24"/>
        </w:rPr>
        <w:t xml:space="preserve"> </w:t>
      </w:r>
      <w:r w:rsidRPr="005108E4">
        <w:rPr>
          <w:sz w:val="24"/>
        </w:rPr>
        <w:t>to</w:t>
      </w:r>
      <w:r w:rsidRPr="005108E4">
        <w:rPr>
          <w:spacing w:val="-4"/>
          <w:sz w:val="24"/>
        </w:rPr>
        <w:t xml:space="preserve"> </w:t>
      </w:r>
      <w:r w:rsidRPr="005108E4">
        <w:rPr>
          <w:sz w:val="24"/>
        </w:rPr>
        <w:t>identify</w:t>
      </w:r>
      <w:r w:rsidRPr="005108E4">
        <w:rPr>
          <w:spacing w:val="-11"/>
          <w:sz w:val="24"/>
        </w:rPr>
        <w:t xml:space="preserve"> </w:t>
      </w:r>
      <w:r w:rsidRPr="005108E4">
        <w:rPr>
          <w:sz w:val="24"/>
        </w:rPr>
        <w:t>individual</w:t>
      </w:r>
      <w:r w:rsidRPr="005108E4">
        <w:rPr>
          <w:spacing w:val="-3"/>
          <w:sz w:val="24"/>
        </w:rPr>
        <w:t xml:space="preserve"> </w:t>
      </w:r>
      <w:r w:rsidRPr="005108E4">
        <w:rPr>
          <w:sz w:val="24"/>
        </w:rPr>
        <w:t>servings,</w:t>
      </w:r>
      <w:r w:rsidRPr="005108E4">
        <w:rPr>
          <w:spacing w:val="-4"/>
          <w:sz w:val="24"/>
        </w:rPr>
        <w:t xml:space="preserve"> </w:t>
      </w:r>
      <w:r w:rsidRPr="005108E4">
        <w:rPr>
          <w:sz w:val="24"/>
        </w:rPr>
        <w:t>the product shall be packaged in a single serving size. The determination of whether a product can be easily and permanently scored shall be decided by the Commission consistent with sub-regulatory guidelines established by the Commission and provided to</w:t>
      </w:r>
      <w:r w:rsidRPr="005108E4">
        <w:rPr>
          <w:spacing w:val="-3"/>
          <w:sz w:val="24"/>
        </w:rPr>
        <w:t xml:space="preserve"> </w:t>
      </w:r>
      <w:r w:rsidRPr="005108E4">
        <w:rPr>
          <w:sz w:val="24"/>
        </w:rPr>
        <w:t>Licensees.</w:t>
      </w:r>
    </w:p>
    <w:p w14:paraId="24649A0B" w14:textId="77777777" w:rsidR="00DA2759" w:rsidRPr="005108E4" w:rsidRDefault="009A7511">
      <w:pPr>
        <w:pStyle w:val="ListParagraph"/>
        <w:numPr>
          <w:ilvl w:val="1"/>
          <w:numId w:val="46"/>
        </w:numPr>
        <w:tabs>
          <w:tab w:val="left" w:pos="2220"/>
        </w:tabs>
        <w:spacing w:before="5" w:line="242" w:lineRule="auto"/>
        <w:ind w:left="1675" w:right="118" w:firstLine="0"/>
        <w:rPr>
          <w:sz w:val="24"/>
        </w:rPr>
      </w:pPr>
      <w:r w:rsidRPr="005108E4">
        <w:rPr>
          <w:sz w:val="24"/>
        </w:rPr>
        <w:t>Each single serving of an Edible contained in a multiple-serving package may be marked,</w:t>
      </w:r>
      <w:r w:rsidRPr="005108E4">
        <w:rPr>
          <w:spacing w:val="-7"/>
          <w:sz w:val="24"/>
        </w:rPr>
        <w:t xml:space="preserve"> </w:t>
      </w:r>
      <w:r w:rsidRPr="005108E4">
        <w:rPr>
          <w:sz w:val="24"/>
        </w:rPr>
        <w:t>stamped</w:t>
      </w:r>
      <w:r w:rsidRPr="005108E4">
        <w:rPr>
          <w:spacing w:val="-4"/>
          <w:sz w:val="24"/>
        </w:rPr>
        <w:t xml:space="preserve"> </w:t>
      </w:r>
      <w:r w:rsidRPr="005108E4">
        <w:rPr>
          <w:sz w:val="24"/>
        </w:rPr>
        <w:t>or</w:t>
      </w:r>
      <w:r w:rsidRPr="005108E4">
        <w:rPr>
          <w:spacing w:val="-5"/>
          <w:sz w:val="24"/>
        </w:rPr>
        <w:t xml:space="preserve"> </w:t>
      </w:r>
      <w:r w:rsidRPr="005108E4">
        <w:rPr>
          <w:sz w:val="24"/>
        </w:rPr>
        <w:t>otherwise</w:t>
      </w:r>
      <w:r w:rsidRPr="005108E4">
        <w:rPr>
          <w:spacing w:val="-7"/>
          <w:sz w:val="24"/>
        </w:rPr>
        <w:t xml:space="preserve"> </w:t>
      </w:r>
      <w:r w:rsidRPr="005108E4">
        <w:rPr>
          <w:sz w:val="24"/>
        </w:rPr>
        <w:t>imprinted</w:t>
      </w:r>
      <w:r w:rsidRPr="005108E4">
        <w:rPr>
          <w:spacing w:val="-6"/>
          <w:sz w:val="24"/>
        </w:rPr>
        <w:t xml:space="preserve"> </w:t>
      </w:r>
      <w:r w:rsidRPr="005108E4">
        <w:rPr>
          <w:sz w:val="24"/>
        </w:rPr>
        <w:t>with</w:t>
      </w:r>
      <w:r w:rsidRPr="005108E4">
        <w:rPr>
          <w:spacing w:val="-7"/>
          <w:sz w:val="24"/>
        </w:rPr>
        <w:t xml:space="preserve"> </w:t>
      </w:r>
      <w:r w:rsidRPr="005108E4">
        <w:rPr>
          <w:sz w:val="24"/>
        </w:rPr>
        <w:t>the</w:t>
      </w:r>
      <w:r w:rsidRPr="005108E4">
        <w:rPr>
          <w:spacing w:val="-7"/>
          <w:sz w:val="24"/>
        </w:rPr>
        <w:t xml:space="preserve"> </w:t>
      </w:r>
      <w:r w:rsidRPr="005108E4">
        <w:rPr>
          <w:sz w:val="24"/>
        </w:rPr>
        <w:t>symbol</w:t>
      </w:r>
      <w:r w:rsidRPr="005108E4">
        <w:rPr>
          <w:spacing w:val="-5"/>
          <w:sz w:val="24"/>
        </w:rPr>
        <w:t xml:space="preserve"> </w:t>
      </w:r>
      <w:r w:rsidRPr="005108E4">
        <w:rPr>
          <w:sz w:val="24"/>
        </w:rPr>
        <w:t>issued</w:t>
      </w:r>
      <w:r w:rsidRPr="005108E4">
        <w:rPr>
          <w:spacing w:val="-7"/>
          <w:sz w:val="24"/>
        </w:rPr>
        <w:t xml:space="preserve"> </w:t>
      </w:r>
      <w:r w:rsidRPr="005108E4">
        <w:rPr>
          <w:sz w:val="24"/>
        </w:rPr>
        <w:t>by</w:t>
      </w:r>
      <w:r w:rsidRPr="005108E4">
        <w:rPr>
          <w:spacing w:val="-12"/>
          <w:sz w:val="24"/>
        </w:rPr>
        <w:t xml:space="preserve"> </w:t>
      </w:r>
      <w:r w:rsidRPr="005108E4">
        <w:rPr>
          <w:sz w:val="24"/>
        </w:rPr>
        <w:t>the</w:t>
      </w:r>
      <w:r w:rsidRPr="005108E4">
        <w:rPr>
          <w:spacing w:val="-8"/>
          <w:sz w:val="24"/>
        </w:rPr>
        <w:t xml:space="preserve"> </w:t>
      </w:r>
      <w:r w:rsidRPr="005108E4">
        <w:rPr>
          <w:sz w:val="24"/>
        </w:rPr>
        <w:t>Commission</w:t>
      </w:r>
      <w:r w:rsidRPr="005108E4">
        <w:rPr>
          <w:spacing w:val="-6"/>
          <w:sz w:val="24"/>
        </w:rPr>
        <w:t xml:space="preserve"> </w:t>
      </w:r>
      <w:r w:rsidRPr="005108E4">
        <w:rPr>
          <w:sz w:val="24"/>
        </w:rPr>
        <w:t>under 935 CMR 501.105(5) that indicates that the single serving is a Marijuana</w:t>
      </w:r>
      <w:r w:rsidRPr="005108E4">
        <w:rPr>
          <w:spacing w:val="-33"/>
          <w:sz w:val="24"/>
        </w:rPr>
        <w:t xml:space="preserve"> </w:t>
      </w:r>
      <w:r w:rsidRPr="005108E4">
        <w:rPr>
          <w:sz w:val="24"/>
        </w:rPr>
        <w:t>Product.</w:t>
      </w:r>
    </w:p>
    <w:p w14:paraId="42765690" w14:textId="77777777" w:rsidR="00DA2759" w:rsidRPr="005108E4" w:rsidRDefault="009A7511">
      <w:pPr>
        <w:pStyle w:val="ListParagraph"/>
        <w:numPr>
          <w:ilvl w:val="1"/>
          <w:numId w:val="46"/>
        </w:numPr>
        <w:tabs>
          <w:tab w:val="left" w:pos="2120"/>
        </w:tabs>
        <w:spacing w:before="1"/>
        <w:ind w:hanging="445"/>
        <w:rPr>
          <w:sz w:val="24"/>
        </w:rPr>
      </w:pPr>
      <w:r w:rsidRPr="005108E4">
        <w:rPr>
          <w:sz w:val="24"/>
        </w:rPr>
        <w:t>Serving size shall be determined by the</w:t>
      </w:r>
      <w:r w:rsidRPr="005108E4">
        <w:rPr>
          <w:spacing w:val="-20"/>
          <w:sz w:val="24"/>
        </w:rPr>
        <w:t xml:space="preserve"> </w:t>
      </w:r>
      <w:r w:rsidRPr="005108E4">
        <w:rPr>
          <w:sz w:val="24"/>
        </w:rPr>
        <w:t>MTC.</w:t>
      </w:r>
    </w:p>
    <w:p w14:paraId="50E39F7D" w14:textId="77777777" w:rsidR="00DA2759" w:rsidRPr="005108E4" w:rsidRDefault="009A7511">
      <w:pPr>
        <w:pStyle w:val="ListParagraph"/>
        <w:numPr>
          <w:ilvl w:val="1"/>
          <w:numId w:val="46"/>
        </w:numPr>
        <w:tabs>
          <w:tab w:val="left" w:pos="2244"/>
        </w:tabs>
        <w:spacing w:before="5" w:line="242" w:lineRule="auto"/>
        <w:ind w:left="1675" w:right="117" w:firstLine="0"/>
        <w:rPr>
          <w:sz w:val="24"/>
        </w:rPr>
      </w:pPr>
      <w:r w:rsidRPr="005108E4">
        <w:rPr>
          <w:sz w:val="24"/>
        </w:rPr>
        <w:t xml:space="preserve">CMOs shall comply with the packaging requirements in 935 CMR 500.105(6): </w:t>
      </w:r>
      <w:r w:rsidRPr="005108E4">
        <w:rPr>
          <w:i/>
          <w:sz w:val="24"/>
        </w:rPr>
        <w:t>Packaging</w:t>
      </w:r>
      <w:r w:rsidRPr="005108E4">
        <w:rPr>
          <w:i/>
          <w:spacing w:val="-29"/>
          <w:sz w:val="24"/>
        </w:rPr>
        <w:t xml:space="preserve"> </w:t>
      </w:r>
      <w:r w:rsidRPr="005108E4">
        <w:rPr>
          <w:i/>
          <w:sz w:val="24"/>
        </w:rPr>
        <w:t>of</w:t>
      </w:r>
      <w:r w:rsidRPr="005108E4">
        <w:rPr>
          <w:i/>
          <w:spacing w:val="-28"/>
          <w:sz w:val="24"/>
        </w:rPr>
        <w:t xml:space="preserve"> </w:t>
      </w:r>
      <w:r w:rsidRPr="005108E4">
        <w:rPr>
          <w:i/>
          <w:sz w:val="24"/>
        </w:rPr>
        <w:t>Marijuana</w:t>
      </w:r>
      <w:r w:rsidRPr="005108E4">
        <w:rPr>
          <w:i/>
          <w:spacing w:val="-29"/>
          <w:sz w:val="24"/>
        </w:rPr>
        <w:t xml:space="preserve"> </w:t>
      </w:r>
      <w:r w:rsidRPr="005108E4">
        <w:rPr>
          <w:i/>
          <w:sz w:val="24"/>
        </w:rPr>
        <w:t>and</w:t>
      </w:r>
      <w:r w:rsidRPr="005108E4">
        <w:rPr>
          <w:i/>
          <w:spacing w:val="-29"/>
          <w:sz w:val="24"/>
        </w:rPr>
        <w:t xml:space="preserve"> </w:t>
      </w:r>
      <w:r w:rsidRPr="005108E4">
        <w:rPr>
          <w:i/>
          <w:sz w:val="24"/>
        </w:rPr>
        <w:t>Marijuana</w:t>
      </w:r>
      <w:r w:rsidRPr="005108E4">
        <w:rPr>
          <w:i/>
          <w:spacing w:val="-30"/>
          <w:sz w:val="24"/>
        </w:rPr>
        <w:t xml:space="preserve"> </w:t>
      </w:r>
      <w:r w:rsidRPr="005108E4">
        <w:rPr>
          <w:i/>
          <w:sz w:val="24"/>
        </w:rPr>
        <w:t>Products</w:t>
      </w:r>
      <w:r w:rsidRPr="005108E4">
        <w:rPr>
          <w:i/>
          <w:spacing w:val="-28"/>
          <w:sz w:val="24"/>
        </w:rPr>
        <w:t xml:space="preserve"> </w:t>
      </w:r>
      <w:r w:rsidRPr="005108E4">
        <w:rPr>
          <w:sz w:val="24"/>
        </w:rPr>
        <w:t>for</w:t>
      </w:r>
      <w:r w:rsidRPr="005108E4">
        <w:rPr>
          <w:spacing w:val="-29"/>
          <w:sz w:val="24"/>
        </w:rPr>
        <w:t xml:space="preserve"> </w:t>
      </w:r>
      <w:r w:rsidRPr="005108E4">
        <w:rPr>
          <w:sz w:val="24"/>
        </w:rPr>
        <w:t>adult</w:t>
      </w:r>
      <w:r w:rsidRPr="005108E4">
        <w:rPr>
          <w:spacing w:val="-27"/>
          <w:sz w:val="24"/>
        </w:rPr>
        <w:t xml:space="preserve"> </w:t>
      </w:r>
      <w:r w:rsidRPr="005108E4">
        <w:rPr>
          <w:sz w:val="24"/>
        </w:rPr>
        <w:t>use</w:t>
      </w:r>
      <w:r w:rsidRPr="005108E4">
        <w:rPr>
          <w:spacing w:val="-30"/>
          <w:sz w:val="24"/>
        </w:rPr>
        <w:t xml:space="preserve"> </w:t>
      </w:r>
      <w:r w:rsidRPr="005108E4">
        <w:rPr>
          <w:sz w:val="24"/>
        </w:rPr>
        <w:t>sales</w:t>
      </w:r>
      <w:r w:rsidRPr="005108E4">
        <w:rPr>
          <w:spacing w:val="-28"/>
          <w:sz w:val="24"/>
        </w:rPr>
        <w:t xml:space="preserve"> </w:t>
      </w:r>
      <w:r w:rsidRPr="005108E4">
        <w:rPr>
          <w:sz w:val="24"/>
        </w:rPr>
        <w:t>or</w:t>
      </w:r>
      <w:r w:rsidRPr="005108E4">
        <w:rPr>
          <w:spacing w:val="-29"/>
          <w:sz w:val="24"/>
        </w:rPr>
        <w:t xml:space="preserve"> </w:t>
      </w:r>
      <w:r w:rsidRPr="005108E4">
        <w:rPr>
          <w:sz w:val="24"/>
        </w:rPr>
        <w:t>935</w:t>
      </w:r>
      <w:r w:rsidRPr="005108E4">
        <w:rPr>
          <w:spacing w:val="-28"/>
          <w:sz w:val="24"/>
        </w:rPr>
        <w:t xml:space="preserve"> </w:t>
      </w:r>
      <w:r w:rsidRPr="005108E4">
        <w:rPr>
          <w:sz w:val="24"/>
        </w:rPr>
        <w:t>CMR</w:t>
      </w:r>
      <w:r w:rsidRPr="005108E4">
        <w:rPr>
          <w:spacing w:val="-28"/>
          <w:sz w:val="24"/>
        </w:rPr>
        <w:t xml:space="preserve"> </w:t>
      </w:r>
      <w:r w:rsidRPr="005108E4">
        <w:rPr>
          <w:sz w:val="24"/>
        </w:rPr>
        <w:t>501.105(6) for medical use</w:t>
      </w:r>
      <w:r w:rsidRPr="005108E4">
        <w:rPr>
          <w:spacing w:val="-4"/>
          <w:sz w:val="24"/>
        </w:rPr>
        <w:t xml:space="preserve"> </w:t>
      </w:r>
      <w:r w:rsidRPr="005108E4">
        <w:rPr>
          <w:sz w:val="24"/>
        </w:rPr>
        <w:t>sales.</w:t>
      </w:r>
    </w:p>
    <w:p w14:paraId="476A5BB2" w14:textId="77777777" w:rsidR="00DA2759" w:rsidRPr="005108E4" w:rsidRDefault="00DA2759">
      <w:pPr>
        <w:pStyle w:val="BodyText"/>
        <w:spacing w:before="6"/>
        <w:jc w:val="left"/>
      </w:pPr>
    </w:p>
    <w:p w14:paraId="564C9AF9" w14:textId="77777777" w:rsidR="00DA2759" w:rsidRPr="005108E4" w:rsidRDefault="009A7511" w:rsidP="00D0054B">
      <w:pPr>
        <w:pStyle w:val="ListParagraph"/>
        <w:numPr>
          <w:ilvl w:val="0"/>
          <w:numId w:val="46"/>
        </w:numPr>
        <w:tabs>
          <w:tab w:val="left" w:pos="1743"/>
        </w:tabs>
        <w:spacing w:line="242" w:lineRule="auto"/>
        <w:ind w:left="1319" w:right="110" w:firstLine="0"/>
        <w:outlineLvl w:val="1"/>
        <w:rPr>
          <w:sz w:val="24"/>
        </w:rPr>
      </w:pPr>
      <w:r w:rsidRPr="005108E4">
        <w:rPr>
          <w:sz w:val="24"/>
          <w:u w:val="single"/>
        </w:rPr>
        <w:t>Packaging</w:t>
      </w:r>
      <w:r w:rsidRPr="005108E4">
        <w:rPr>
          <w:spacing w:val="-20"/>
          <w:sz w:val="24"/>
          <w:u w:val="single"/>
        </w:rPr>
        <w:t xml:space="preserve"> </w:t>
      </w:r>
      <w:r w:rsidRPr="005108E4">
        <w:rPr>
          <w:sz w:val="24"/>
          <w:u w:val="single"/>
        </w:rPr>
        <w:t>and</w:t>
      </w:r>
      <w:r w:rsidRPr="005108E4">
        <w:rPr>
          <w:spacing w:val="-17"/>
          <w:sz w:val="24"/>
          <w:u w:val="single"/>
        </w:rPr>
        <w:t xml:space="preserve"> </w:t>
      </w:r>
      <w:r w:rsidRPr="005108E4">
        <w:rPr>
          <w:sz w:val="24"/>
          <w:u w:val="single"/>
        </w:rPr>
        <w:t>Labeling</w:t>
      </w:r>
      <w:r w:rsidRPr="005108E4">
        <w:rPr>
          <w:spacing w:val="-18"/>
          <w:sz w:val="24"/>
          <w:u w:val="single"/>
        </w:rPr>
        <w:t xml:space="preserve"> </w:t>
      </w:r>
      <w:r w:rsidRPr="005108E4">
        <w:rPr>
          <w:sz w:val="24"/>
          <w:u w:val="single"/>
        </w:rPr>
        <w:t>Pre-approval</w:t>
      </w:r>
      <w:r w:rsidRPr="005108E4">
        <w:rPr>
          <w:sz w:val="24"/>
        </w:rPr>
        <w:t>.</w:t>
      </w:r>
      <w:r w:rsidRPr="005108E4">
        <w:rPr>
          <w:spacing w:val="30"/>
          <w:sz w:val="24"/>
        </w:rPr>
        <w:t xml:space="preserve"> </w:t>
      </w:r>
      <w:r w:rsidRPr="005108E4">
        <w:rPr>
          <w:sz w:val="24"/>
        </w:rPr>
        <w:t>Prior</w:t>
      </w:r>
      <w:r w:rsidRPr="005108E4">
        <w:rPr>
          <w:spacing w:val="-15"/>
          <w:sz w:val="24"/>
        </w:rPr>
        <w:t xml:space="preserve"> </w:t>
      </w:r>
      <w:r w:rsidRPr="005108E4">
        <w:rPr>
          <w:sz w:val="24"/>
        </w:rPr>
        <w:t>to</w:t>
      </w:r>
      <w:r w:rsidRPr="005108E4">
        <w:rPr>
          <w:spacing w:val="-18"/>
          <w:sz w:val="24"/>
        </w:rPr>
        <w:t xml:space="preserve"> </w:t>
      </w:r>
      <w:r w:rsidRPr="005108E4">
        <w:rPr>
          <w:sz w:val="24"/>
        </w:rPr>
        <w:t>Marijuana</w:t>
      </w:r>
      <w:r w:rsidRPr="005108E4">
        <w:rPr>
          <w:spacing w:val="-18"/>
          <w:sz w:val="24"/>
        </w:rPr>
        <w:t xml:space="preserve"> </w:t>
      </w:r>
      <w:r w:rsidRPr="005108E4">
        <w:rPr>
          <w:sz w:val="24"/>
        </w:rPr>
        <w:t>or</w:t>
      </w:r>
      <w:r w:rsidRPr="005108E4">
        <w:rPr>
          <w:spacing w:val="-18"/>
          <w:sz w:val="24"/>
        </w:rPr>
        <w:t xml:space="preserve"> </w:t>
      </w:r>
      <w:r w:rsidRPr="005108E4">
        <w:rPr>
          <w:sz w:val="24"/>
        </w:rPr>
        <w:t>Marijuana</w:t>
      </w:r>
      <w:r w:rsidRPr="005108E4">
        <w:rPr>
          <w:spacing w:val="-18"/>
          <w:sz w:val="24"/>
        </w:rPr>
        <w:t xml:space="preserve"> </w:t>
      </w:r>
      <w:r w:rsidRPr="005108E4">
        <w:rPr>
          <w:sz w:val="24"/>
        </w:rPr>
        <w:t>Product</w:t>
      </w:r>
      <w:r w:rsidRPr="005108E4">
        <w:rPr>
          <w:spacing w:val="-17"/>
          <w:sz w:val="24"/>
        </w:rPr>
        <w:t xml:space="preserve"> </w:t>
      </w:r>
      <w:r w:rsidRPr="005108E4">
        <w:rPr>
          <w:sz w:val="24"/>
        </w:rPr>
        <w:t>being</w:t>
      </w:r>
      <w:r w:rsidRPr="005108E4">
        <w:rPr>
          <w:spacing w:val="-19"/>
          <w:sz w:val="24"/>
        </w:rPr>
        <w:t xml:space="preserve"> </w:t>
      </w:r>
      <w:r w:rsidRPr="005108E4">
        <w:rPr>
          <w:sz w:val="24"/>
        </w:rPr>
        <w:t>sold at</w:t>
      </w:r>
      <w:r w:rsidRPr="005108E4">
        <w:rPr>
          <w:spacing w:val="-6"/>
          <w:sz w:val="24"/>
        </w:rPr>
        <w:t xml:space="preserve"> </w:t>
      </w:r>
      <w:r w:rsidRPr="005108E4">
        <w:rPr>
          <w:sz w:val="24"/>
        </w:rPr>
        <w:t>an</w:t>
      </w:r>
      <w:r w:rsidRPr="005108E4">
        <w:rPr>
          <w:spacing w:val="-7"/>
          <w:sz w:val="24"/>
        </w:rPr>
        <w:t xml:space="preserve"> </w:t>
      </w:r>
      <w:r w:rsidRPr="005108E4">
        <w:rPr>
          <w:sz w:val="24"/>
        </w:rPr>
        <w:t>MTC,</w:t>
      </w:r>
      <w:r w:rsidRPr="005108E4">
        <w:rPr>
          <w:spacing w:val="-7"/>
          <w:sz w:val="24"/>
        </w:rPr>
        <w:t xml:space="preserve"> </w:t>
      </w:r>
      <w:r w:rsidRPr="005108E4">
        <w:rPr>
          <w:sz w:val="24"/>
        </w:rPr>
        <w:t>a</w:t>
      </w:r>
      <w:r w:rsidRPr="005108E4">
        <w:rPr>
          <w:spacing w:val="-8"/>
          <w:sz w:val="24"/>
        </w:rPr>
        <w:t xml:space="preserve"> </w:t>
      </w:r>
      <w:r w:rsidRPr="005108E4">
        <w:rPr>
          <w:sz w:val="24"/>
        </w:rPr>
        <w:t>CMO,</w:t>
      </w:r>
      <w:r w:rsidRPr="005108E4">
        <w:rPr>
          <w:spacing w:val="-7"/>
          <w:sz w:val="24"/>
        </w:rPr>
        <w:t xml:space="preserve"> </w:t>
      </w:r>
      <w:r w:rsidRPr="005108E4">
        <w:rPr>
          <w:sz w:val="24"/>
        </w:rPr>
        <w:t>a</w:t>
      </w:r>
      <w:r w:rsidRPr="005108E4">
        <w:rPr>
          <w:spacing w:val="-8"/>
          <w:sz w:val="24"/>
        </w:rPr>
        <w:t xml:space="preserve"> </w:t>
      </w:r>
      <w:r w:rsidRPr="005108E4">
        <w:rPr>
          <w:sz w:val="24"/>
        </w:rPr>
        <w:t>Licensee</w:t>
      </w:r>
      <w:r w:rsidRPr="005108E4">
        <w:rPr>
          <w:spacing w:val="-8"/>
          <w:sz w:val="24"/>
        </w:rPr>
        <w:t xml:space="preserve"> </w:t>
      </w:r>
      <w:r w:rsidRPr="005108E4">
        <w:rPr>
          <w:sz w:val="24"/>
        </w:rPr>
        <w:t>or</w:t>
      </w:r>
      <w:r w:rsidRPr="005108E4">
        <w:rPr>
          <w:spacing w:val="-7"/>
          <w:sz w:val="24"/>
        </w:rPr>
        <w:t xml:space="preserve"> </w:t>
      </w:r>
      <w:r w:rsidRPr="005108E4">
        <w:rPr>
          <w:sz w:val="24"/>
        </w:rPr>
        <w:t>License</w:t>
      </w:r>
      <w:r w:rsidRPr="005108E4">
        <w:rPr>
          <w:spacing w:val="-8"/>
          <w:sz w:val="24"/>
        </w:rPr>
        <w:t xml:space="preserve"> </w:t>
      </w:r>
      <w:r w:rsidRPr="005108E4">
        <w:rPr>
          <w:sz w:val="24"/>
        </w:rPr>
        <w:t>Applicant</w:t>
      </w:r>
      <w:r w:rsidRPr="005108E4">
        <w:rPr>
          <w:spacing w:val="-6"/>
          <w:sz w:val="24"/>
        </w:rPr>
        <w:t xml:space="preserve"> </w:t>
      </w:r>
      <w:r w:rsidRPr="005108E4">
        <w:rPr>
          <w:sz w:val="24"/>
        </w:rPr>
        <w:t>may</w:t>
      </w:r>
      <w:r w:rsidRPr="005108E4">
        <w:rPr>
          <w:spacing w:val="-14"/>
          <w:sz w:val="24"/>
        </w:rPr>
        <w:t xml:space="preserve"> </w:t>
      </w:r>
      <w:r w:rsidRPr="005108E4">
        <w:rPr>
          <w:sz w:val="24"/>
        </w:rPr>
        <w:t>submit</w:t>
      </w:r>
      <w:r w:rsidRPr="005108E4">
        <w:rPr>
          <w:spacing w:val="-6"/>
          <w:sz w:val="24"/>
        </w:rPr>
        <w:t xml:space="preserve"> </w:t>
      </w:r>
      <w:r w:rsidRPr="005108E4">
        <w:rPr>
          <w:sz w:val="24"/>
        </w:rPr>
        <w:t>an</w:t>
      </w:r>
      <w:r w:rsidRPr="005108E4">
        <w:rPr>
          <w:spacing w:val="-7"/>
          <w:sz w:val="24"/>
        </w:rPr>
        <w:t xml:space="preserve"> </w:t>
      </w:r>
      <w:r w:rsidRPr="005108E4">
        <w:rPr>
          <w:sz w:val="24"/>
        </w:rPr>
        <w:t>application</w:t>
      </w:r>
      <w:r w:rsidRPr="005108E4">
        <w:rPr>
          <w:spacing w:val="-6"/>
          <w:sz w:val="24"/>
        </w:rPr>
        <w:t xml:space="preserve"> </w:t>
      </w:r>
      <w:r w:rsidRPr="005108E4">
        <w:rPr>
          <w:sz w:val="24"/>
        </w:rPr>
        <w:t>for</w:t>
      </w:r>
      <w:r w:rsidRPr="005108E4">
        <w:rPr>
          <w:spacing w:val="-8"/>
          <w:sz w:val="24"/>
        </w:rPr>
        <w:t xml:space="preserve"> </w:t>
      </w:r>
      <w:r w:rsidRPr="005108E4">
        <w:rPr>
          <w:sz w:val="24"/>
        </w:rPr>
        <w:t>packaging and</w:t>
      </w:r>
      <w:r w:rsidRPr="005108E4">
        <w:rPr>
          <w:spacing w:val="-17"/>
          <w:sz w:val="24"/>
        </w:rPr>
        <w:t xml:space="preserve"> </w:t>
      </w:r>
      <w:r w:rsidRPr="005108E4">
        <w:rPr>
          <w:sz w:val="24"/>
        </w:rPr>
        <w:t>label</w:t>
      </w:r>
      <w:r w:rsidRPr="005108E4">
        <w:rPr>
          <w:spacing w:val="-15"/>
          <w:sz w:val="24"/>
        </w:rPr>
        <w:t xml:space="preserve"> </w:t>
      </w:r>
      <w:r w:rsidRPr="005108E4">
        <w:rPr>
          <w:sz w:val="24"/>
        </w:rPr>
        <w:t>approval</w:t>
      </w:r>
      <w:r w:rsidRPr="005108E4">
        <w:rPr>
          <w:spacing w:val="-15"/>
          <w:sz w:val="24"/>
        </w:rPr>
        <w:t xml:space="preserve"> </w:t>
      </w:r>
      <w:r w:rsidRPr="005108E4">
        <w:rPr>
          <w:sz w:val="24"/>
        </w:rPr>
        <w:t>to</w:t>
      </w:r>
      <w:r w:rsidRPr="005108E4">
        <w:rPr>
          <w:spacing w:val="-16"/>
          <w:sz w:val="24"/>
        </w:rPr>
        <w:t xml:space="preserve"> </w:t>
      </w:r>
      <w:r w:rsidRPr="005108E4">
        <w:rPr>
          <w:sz w:val="24"/>
        </w:rPr>
        <w:t>the</w:t>
      </w:r>
      <w:r w:rsidRPr="005108E4">
        <w:rPr>
          <w:spacing w:val="-17"/>
          <w:sz w:val="24"/>
        </w:rPr>
        <w:t xml:space="preserve"> </w:t>
      </w:r>
      <w:r w:rsidRPr="005108E4">
        <w:rPr>
          <w:sz w:val="24"/>
        </w:rPr>
        <w:t>Commission.</w:t>
      </w:r>
      <w:r w:rsidRPr="005108E4">
        <w:rPr>
          <w:spacing w:val="33"/>
          <w:sz w:val="24"/>
        </w:rPr>
        <w:t xml:space="preserve"> </w:t>
      </w:r>
      <w:r w:rsidRPr="005108E4">
        <w:rPr>
          <w:sz w:val="24"/>
        </w:rPr>
        <w:t>An</w:t>
      </w:r>
      <w:r w:rsidRPr="005108E4">
        <w:rPr>
          <w:spacing w:val="-16"/>
          <w:sz w:val="24"/>
        </w:rPr>
        <w:t xml:space="preserve"> </w:t>
      </w:r>
      <w:r w:rsidRPr="005108E4">
        <w:rPr>
          <w:sz w:val="24"/>
        </w:rPr>
        <w:t>application</w:t>
      </w:r>
      <w:r w:rsidRPr="005108E4">
        <w:rPr>
          <w:spacing w:val="-16"/>
          <w:sz w:val="24"/>
        </w:rPr>
        <w:t xml:space="preserve"> </w:t>
      </w:r>
      <w:r w:rsidRPr="005108E4">
        <w:rPr>
          <w:sz w:val="24"/>
        </w:rPr>
        <w:t>for</w:t>
      </w:r>
      <w:r w:rsidRPr="005108E4">
        <w:rPr>
          <w:spacing w:val="-17"/>
          <w:sz w:val="24"/>
        </w:rPr>
        <w:t xml:space="preserve"> </w:t>
      </w:r>
      <w:r w:rsidRPr="005108E4">
        <w:rPr>
          <w:sz w:val="24"/>
        </w:rPr>
        <w:t>preapproval</w:t>
      </w:r>
      <w:r w:rsidRPr="005108E4">
        <w:rPr>
          <w:spacing w:val="-15"/>
          <w:sz w:val="24"/>
        </w:rPr>
        <w:t xml:space="preserve"> </w:t>
      </w:r>
      <w:r w:rsidRPr="005108E4">
        <w:rPr>
          <w:sz w:val="24"/>
        </w:rPr>
        <w:t>may</w:t>
      </w:r>
      <w:r w:rsidRPr="005108E4">
        <w:rPr>
          <w:spacing w:val="-23"/>
          <w:sz w:val="24"/>
        </w:rPr>
        <w:t xml:space="preserve"> </w:t>
      </w:r>
      <w:r w:rsidRPr="005108E4">
        <w:rPr>
          <w:sz w:val="24"/>
        </w:rPr>
        <w:t>be</w:t>
      </w:r>
      <w:r w:rsidRPr="005108E4">
        <w:rPr>
          <w:spacing w:val="-17"/>
          <w:sz w:val="24"/>
        </w:rPr>
        <w:t xml:space="preserve"> </w:t>
      </w:r>
      <w:r w:rsidRPr="005108E4">
        <w:rPr>
          <w:sz w:val="24"/>
        </w:rPr>
        <w:t>submitted</w:t>
      </w:r>
      <w:r w:rsidRPr="005108E4">
        <w:rPr>
          <w:spacing w:val="-16"/>
          <w:sz w:val="24"/>
        </w:rPr>
        <w:t xml:space="preserve"> </w:t>
      </w:r>
      <w:r w:rsidRPr="005108E4">
        <w:rPr>
          <w:sz w:val="24"/>
        </w:rPr>
        <w:t>at</w:t>
      </w:r>
      <w:r w:rsidRPr="005108E4">
        <w:rPr>
          <w:spacing w:val="-15"/>
          <w:sz w:val="24"/>
        </w:rPr>
        <w:t xml:space="preserve"> </w:t>
      </w:r>
      <w:r w:rsidRPr="005108E4">
        <w:rPr>
          <w:sz w:val="24"/>
        </w:rPr>
        <w:t>any time</w:t>
      </w:r>
      <w:r w:rsidRPr="005108E4">
        <w:rPr>
          <w:spacing w:val="-9"/>
          <w:sz w:val="24"/>
        </w:rPr>
        <w:t xml:space="preserve"> </w:t>
      </w:r>
      <w:r w:rsidRPr="005108E4">
        <w:rPr>
          <w:sz w:val="24"/>
        </w:rPr>
        <w:t>prior</w:t>
      </w:r>
      <w:r w:rsidRPr="005108E4">
        <w:rPr>
          <w:spacing w:val="-8"/>
          <w:sz w:val="24"/>
        </w:rPr>
        <w:t xml:space="preserve"> </w:t>
      </w:r>
      <w:r w:rsidRPr="005108E4">
        <w:rPr>
          <w:sz w:val="24"/>
        </w:rPr>
        <w:t>to</w:t>
      </w:r>
      <w:r w:rsidRPr="005108E4">
        <w:rPr>
          <w:spacing w:val="-6"/>
          <w:sz w:val="24"/>
        </w:rPr>
        <w:t xml:space="preserve"> </w:t>
      </w:r>
      <w:r w:rsidRPr="005108E4">
        <w:rPr>
          <w:sz w:val="24"/>
        </w:rPr>
        <w:t>Marijuana</w:t>
      </w:r>
      <w:r w:rsidRPr="005108E4">
        <w:rPr>
          <w:spacing w:val="-7"/>
          <w:sz w:val="24"/>
        </w:rPr>
        <w:t xml:space="preserve"> </w:t>
      </w:r>
      <w:r w:rsidRPr="005108E4">
        <w:rPr>
          <w:sz w:val="24"/>
        </w:rPr>
        <w:t>or</w:t>
      </w:r>
      <w:r w:rsidRPr="005108E4">
        <w:rPr>
          <w:spacing w:val="-6"/>
          <w:sz w:val="24"/>
        </w:rPr>
        <w:t xml:space="preserve"> </w:t>
      </w:r>
      <w:r w:rsidRPr="005108E4">
        <w:rPr>
          <w:sz w:val="24"/>
        </w:rPr>
        <w:t>Marijuana</w:t>
      </w:r>
      <w:r w:rsidRPr="005108E4">
        <w:rPr>
          <w:spacing w:val="-7"/>
          <w:sz w:val="24"/>
        </w:rPr>
        <w:t xml:space="preserve"> </w:t>
      </w:r>
      <w:r w:rsidRPr="005108E4">
        <w:rPr>
          <w:sz w:val="24"/>
        </w:rPr>
        <w:t>Product</w:t>
      </w:r>
      <w:r w:rsidRPr="005108E4">
        <w:rPr>
          <w:spacing w:val="-4"/>
          <w:sz w:val="24"/>
        </w:rPr>
        <w:t xml:space="preserve"> </w:t>
      </w:r>
      <w:r w:rsidRPr="005108E4">
        <w:rPr>
          <w:sz w:val="24"/>
        </w:rPr>
        <w:t>being</w:t>
      </w:r>
      <w:r w:rsidRPr="005108E4">
        <w:rPr>
          <w:spacing w:val="-8"/>
          <w:sz w:val="24"/>
        </w:rPr>
        <w:t xml:space="preserve"> </w:t>
      </w:r>
      <w:r w:rsidRPr="005108E4">
        <w:rPr>
          <w:sz w:val="24"/>
        </w:rPr>
        <w:t>sold</w:t>
      </w:r>
      <w:r w:rsidRPr="005108E4">
        <w:rPr>
          <w:spacing w:val="-6"/>
          <w:sz w:val="24"/>
        </w:rPr>
        <w:t xml:space="preserve"> </w:t>
      </w:r>
      <w:r w:rsidRPr="005108E4">
        <w:rPr>
          <w:sz w:val="24"/>
        </w:rPr>
        <w:t>or</w:t>
      </w:r>
      <w:r w:rsidRPr="005108E4">
        <w:rPr>
          <w:spacing w:val="-6"/>
          <w:sz w:val="24"/>
        </w:rPr>
        <w:t xml:space="preserve"> </w:t>
      </w:r>
      <w:r w:rsidRPr="005108E4">
        <w:rPr>
          <w:sz w:val="24"/>
        </w:rPr>
        <w:t>at</w:t>
      </w:r>
      <w:r w:rsidRPr="005108E4">
        <w:rPr>
          <w:spacing w:val="-5"/>
          <w:sz w:val="24"/>
        </w:rPr>
        <w:t xml:space="preserve"> </w:t>
      </w:r>
      <w:r w:rsidRPr="005108E4">
        <w:rPr>
          <w:sz w:val="24"/>
        </w:rPr>
        <w:t>any</w:t>
      </w:r>
      <w:r w:rsidRPr="005108E4">
        <w:rPr>
          <w:spacing w:val="-12"/>
          <w:sz w:val="24"/>
        </w:rPr>
        <w:t xml:space="preserve"> </w:t>
      </w:r>
      <w:r w:rsidRPr="005108E4">
        <w:rPr>
          <w:sz w:val="24"/>
        </w:rPr>
        <w:t>time</w:t>
      </w:r>
      <w:r w:rsidRPr="005108E4">
        <w:rPr>
          <w:spacing w:val="-7"/>
          <w:sz w:val="24"/>
        </w:rPr>
        <w:t xml:space="preserve"> </w:t>
      </w:r>
      <w:r w:rsidRPr="005108E4">
        <w:rPr>
          <w:sz w:val="24"/>
        </w:rPr>
        <w:t>a</w:t>
      </w:r>
      <w:r w:rsidRPr="005108E4">
        <w:rPr>
          <w:spacing w:val="-6"/>
          <w:sz w:val="24"/>
        </w:rPr>
        <w:t xml:space="preserve"> </w:t>
      </w:r>
      <w:r w:rsidRPr="005108E4">
        <w:rPr>
          <w:sz w:val="24"/>
        </w:rPr>
        <w:t>substantive</w:t>
      </w:r>
      <w:r w:rsidRPr="005108E4">
        <w:rPr>
          <w:spacing w:val="-7"/>
          <w:sz w:val="24"/>
        </w:rPr>
        <w:t xml:space="preserve"> </w:t>
      </w:r>
      <w:r w:rsidRPr="005108E4">
        <w:rPr>
          <w:sz w:val="24"/>
        </w:rPr>
        <w:t>change</w:t>
      </w:r>
      <w:r w:rsidRPr="005108E4">
        <w:rPr>
          <w:spacing w:val="-6"/>
          <w:sz w:val="24"/>
        </w:rPr>
        <w:t xml:space="preserve"> </w:t>
      </w:r>
      <w:r w:rsidRPr="005108E4">
        <w:rPr>
          <w:sz w:val="24"/>
        </w:rPr>
        <w:t>is made to the packaging or labeling of Marijuana or Marijuana Product. The Commission shall charge a fee for packaging and labeling preapproval pursuant to 935 CMR</w:t>
      </w:r>
      <w:r w:rsidRPr="005108E4">
        <w:rPr>
          <w:spacing w:val="-40"/>
          <w:sz w:val="24"/>
        </w:rPr>
        <w:t xml:space="preserve"> </w:t>
      </w:r>
      <w:r w:rsidRPr="005108E4">
        <w:rPr>
          <w:sz w:val="24"/>
        </w:rPr>
        <w:t>501.005.</w:t>
      </w:r>
    </w:p>
    <w:p w14:paraId="53E21E18" w14:textId="77777777" w:rsidR="00DA2759" w:rsidRPr="005108E4" w:rsidRDefault="009A7511">
      <w:pPr>
        <w:pStyle w:val="ListParagraph"/>
        <w:numPr>
          <w:ilvl w:val="1"/>
          <w:numId w:val="46"/>
        </w:numPr>
        <w:tabs>
          <w:tab w:val="left" w:pos="2084"/>
        </w:tabs>
        <w:spacing w:before="5" w:line="242" w:lineRule="auto"/>
        <w:ind w:left="1675" w:right="117" w:firstLine="0"/>
        <w:rPr>
          <w:sz w:val="24"/>
        </w:rPr>
      </w:pPr>
      <w:r w:rsidRPr="005108E4">
        <w:rPr>
          <w:sz w:val="24"/>
        </w:rPr>
        <w:t>Packaging</w:t>
      </w:r>
      <w:r w:rsidRPr="005108E4">
        <w:rPr>
          <w:spacing w:val="-22"/>
          <w:sz w:val="24"/>
        </w:rPr>
        <w:t xml:space="preserve"> </w:t>
      </w:r>
      <w:r w:rsidRPr="005108E4">
        <w:rPr>
          <w:sz w:val="24"/>
        </w:rPr>
        <w:t>and</w:t>
      </w:r>
      <w:r w:rsidRPr="005108E4">
        <w:rPr>
          <w:spacing w:val="-20"/>
          <w:sz w:val="24"/>
        </w:rPr>
        <w:t xml:space="preserve"> </w:t>
      </w:r>
      <w:r w:rsidRPr="005108E4">
        <w:rPr>
          <w:sz w:val="24"/>
        </w:rPr>
        <w:t>labeling</w:t>
      </w:r>
      <w:r w:rsidRPr="005108E4">
        <w:rPr>
          <w:spacing w:val="-21"/>
          <w:sz w:val="24"/>
        </w:rPr>
        <w:t xml:space="preserve"> </w:t>
      </w:r>
      <w:r w:rsidRPr="005108E4">
        <w:rPr>
          <w:sz w:val="24"/>
        </w:rPr>
        <w:t>preapproval</w:t>
      </w:r>
      <w:r w:rsidRPr="005108E4">
        <w:rPr>
          <w:spacing w:val="-19"/>
          <w:sz w:val="24"/>
        </w:rPr>
        <w:t xml:space="preserve"> </w:t>
      </w:r>
      <w:r w:rsidRPr="005108E4">
        <w:rPr>
          <w:sz w:val="24"/>
        </w:rPr>
        <w:t>review</w:t>
      </w:r>
      <w:r w:rsidRPr="005108E4">
        <w:rPr>
          <w:spacing w:val="-20"/>
          <w:sz w:val="24"/>
        </w:rPr>
        <w:t xml:space="preserve"> </w:t>
      </w:r>
      <w:r w:rsidRPr="005108E4">
        <w:rPr>
          <w:sz w:val="24"/>
        </w:rPr>
        <w:t>shall</w:t>
      </w:r>
      <w:r w:rsidRPr="005108E4">
        <w:rPr>
          <w:spacing w:val="-19"/>
          <w:sz w:val="24"/>
        </w:rPr>
        <w:t xml:space="preserve"> </w:t>
      </w:r>
      <w:r w:rsidRPr="005108E4">
        <w:rPr>
          <w:sz w:val="24"/>
        </w:rPr>
        <w:t>be</w:t>
      </w:r>
      <w:r w:rsidRPr="005108E4">
        <w:rPr>
          <w:spacing w:val="-21"/>
          <w:sz w:val="24"/>
        </w:rPr>
        <w:t xml:space="preserve"> </w:t>
      </w:r>
      <w:r w:rsidRPr="005108E4">
        <w:rPr>
          <w:sz w:val="24"/>
        </w:rPr>
        <w:t>limited</w:t>
      </w:r>
      <w:r w:rsidRPr="005108E4">
        <w:rPr>
          <w:spacing w:val="-19"/>
          <w:sz w:val="24"/>
        </w:rPr>
        <w:t xml:space="preserve"> </w:t>
      </w:r>
      <w:r w:rsidRPr="005108E4">
        <w:rPr>
          <w:sz w:val="24"/>
        </w:rPr>
        <w:t>to</w:t>
      </w:r>
      <w:r w:rsidRPr="005108E4">
        <w:rPr>
          <w:spacing w:val="-20"/>
          <w:sz w:val="24"/>
        </w:rPr>
        <w:t xml:space="preserve"> </w:t>
      </w:r>
      <w:r w:rsidRPr="005108E4">
        <w:rPr>
          <w:sz w:val="24"/>
        </w:rPr>
        <w:t>the</w:t>
      </w:r>
      <w:r w:rsidRPr="005108E4">
        <w:rPr>
          <w:spacing w:val="-21"/>
          <w:sz w:val="24"/>
        </w:rPr>
        <w:t xml:space="preserve"> </w:t>
      </w:r>
      <w:r w:rsidRPr="005108E4">
        <w:rPr>
          <w:sz w:val="24"/>
        </w:rPr>
        <w:t>physical</w:t>
      </w:r>
      <w:r w:rsidRPr="005108E4">
        <w:rPr>
          <w:spacing w:val="-19"/>
          <w:sz w:val="24"/>
        </w:rPr>
        <w:t xml:space="preserve"> </w:t>
      </w:r>
      <w:r w:rsidRPr="005108E4">
        <w:rPr>
          <w:sz w:val="24"/>
        </w:rPr>
        <w:t>attributes</w:t>
      </w:r>
      <w:r w:rsidRPr="005108E4">
        <w:rPr>
          <w:spacing w:val="-17"/>
          <w:sz w:val="24"/>
        </w:rPr>
        <w:t xml:space="preserve"> </w:t>
      </w:r>
      <w:r w:rsidRPr="005108E4">
        <w:rPr>
          <w:sz w:val="24"/>
        </w:rPr>
        <w:t>of, and statutorily required warnings on, the packaging and label, including but not limited to legibility, but may not include a review of specific Independent Testing Laboratory test results</w:t>
      </w:r>
      <w:r w:rsidRPr="005108E4">
        <w:rPr>
          <w:spacing w:val="-17"/>
          <w:sz w:val="24"/>
        </w:rPr>
        <w:t xml:space="preserve"> </w:t>
      </w:r>
      <w:r w:rsidRPr="005108E4">
        <w:rPr>
          <w:sz w:val="24"/>
        </w:rPr>
        <w:t>required</w:t>
      </w:r>
      <w:r w:rsidRPr="005108E4">
        <w:rPr>
          <w:spacing w:val="-18"/>
          <w:sz w:val="24"/>
        </w:rPr>
        <w:t xml:space="preserve"> </w:t>
      </w:r>
      <w:r w:rsidRPr="005108E4">
        <w:rPr>
          <w:sz w:val="24"/>
        </w:rPr>
        <w:t>pursuant</w:t>
      </w:r>
      <w:r w:rsidRPr="005108E4">
        <w:rPr>
          <w:spacing w:val="-16"/>
          <w:sz w:val="24"/>
        </w:rPr>
        <w:t xml:space="preserve"> </w:t>
      </w:r>
      <w:r w:rsidRPr="005108E4">
        <w:rPr>
          <w:sz w:val="24"/>
        </w:rPr>
        <w:t>to</w:t>
      </w:r>
      <w:r w:rsidRPr="005108E4">
        <w:rPr>
          <w:spacing w:val="-15"/>
          <w:sz w:val="24"/>
        </w:rPr>
        <w:t xml:space="preserve"> </w:t>
      </w:r>
      <w:r w:rsidRPr="005108E4">
        <w:rPr>
          <w:sz w:val="24"/>
        </w:rPr>
        <w:t>935</w:t>
      </w:r>
      <w:r w:rsidRPr="005108E4">
        <w:rPr>
          <w:spacing w:val="-15"/>
          <w:sz w:val="24"/>
        </w:rPr>
        <w:t xml:space="preserve"> </w:t>
      </w:r>
      <w:r w:rsidRPr="005108E4">
        <w:rPr>
          <w:sz w:val="24"/>
        </w:rPr>
        <w:t>CMR</w:t>
      </w:r>
      <w:r w:rsidRPr="005108E4">
        <w:rPr>
          <w:spacing w:val="-14"/>
          <w:sz w:val="24"/>
        </w:rPr>
        <w:t xml:space="preserve"> </w:t>
      </w:r>
      <w:r w:rsidRPr="005108E4">
        <w:rPr>
          <w:sz w:val="24"/>
        </w:rPr>
        <w:t>501.105(5).</w:t>
      </w:r>
      <w:r w:rsidRPr="005108E4">
        <w:rPr>
          <w:spacing w:val="29"/>
          <w:sz w:val="24"/>
        </w:rPr>
        <w:t xml:space="preserve"> </w:t>
      </w:r>
      <w:r w:rsidRPr="005108E4">
        <w:rPr>
          <w:sz w:val="24"/>
        </w:rPr>
        <w:t>The</w:t>
      </w:r>
      <w:r w:rsidRPr="005108E4">
        <w:rPr>
          <w:spacing w:val="-19"/>
          <w:sz w:val="24"/>
        </w:rPr>
        <w:t xml:space="preserve"> </w:t>
      </w:r>
      <w:r w:rsidRPr="005108E4">
        <w:rPr>
          <w:sz w:val="24"/>
        </w:rPr>
        <w:t>packaging</w:t>
      </w:r>
      <w:r w:rsidRPr="005108E4">
        <w:rPr>
          <w:spacing w:val="-19"/>
          <w:sz w:val="24"/>
        </w:rPr>
        <w:t xml:space="preserve"> </w:t>
      </w:r>
      <w:r w:rsidRPr="005108E4">
        <w:rPr>
          <w:sz w:val="24"/>
        </w:rPr>
        <w:t>and</w:t>
      </w:r>
      <w:r w:rsidRPr="005108E4">
        <w:rPr>
          <w:spacing w:val="-18"/>
          <w:sz w:val="24"/>
        </w:rPr>
        <w:t xml:space="preserve"> </w:t>
      </w:r>
      <w:r w:rsidRPr="005108E4">
        <w:rPr>
          <w:sz w:val="24"/>
        </w:rPr>
        <w:t>labeling</w:t>
      </w:r>
      <w:r w:rsidRPr="005108E4">
        <w:rPr>
          <w:spacing w:val="-19"/>
          <w:sz w:val="24"/>
        </w:rPr>
        <w:t xml:space="preserve"> </w:t>
      </w:r>
      <w:r w:rsidRPr="005108E4">
        <w:rPr>
          <w:sz w:val="24"/>
        </w:rPr>
        <w:t>preapproval process shall be in addition to the requirements of 935 CMR 501.105(5) and</w:t>
      </w:r>
      <w:r w:rsidRPr="005108E4">
        <w:rPr>
          <w:spacing w:val="-30"/>
          <w:sz w:val="24"/>
        </w:rPr>
        <w:t xml:space="preserve"> </w:t>
      </w:r>
      <w:r w:rsidRPr="005108E4">
        <w:rPr>
          <w:sz w:val="24"/>
        </w:rPr>
        <w:t>(6).</w:t>
      </w:r>
    </w:p>
    <w:p w14:paraId="24A95E2E" w14:textId="77777777" w:rsidR="00DA2759" w:rsidRPr="005108E4" w:rsidRDefault="009A7511">
      <w:pPr>
        <w:pStyle w:val="ListParagraph"/>
        <w:numPr>
          <w:ilvl w:val="1"/>
          <w:numId w:val="46"/>
        </w:numPr>
        <w:tabs>
          <w:tab w:val="left" w:pos="2206"/>
        </w:tabs>
        <w:spacing w:before="4" w:line="242" w:lineRule="auto"/>
        <w:ind w:left="1675" w:right="116" w:firstLine="0"/>
        <w:rPr>
          <w:sz w:val="24"/>
        </w:rPr>
      </w:pPr>
      <w:r w:rsidRPr="005108E4">
        <w:rPr>
          <w:sz w:val="24"/>
        </w:rPr>
        <w:t>In addition to an application for packaging and labeling preapproval in a form and manner</w:t>
      </w:r>
      <w:r w:rsidRPr="005108E4">
        <w:rPr>
          <w:spacing w:val="-23"/>
          <w:sz w:val="24"/>
        </w:rPr>
        <w:t xml:space="preserve"> </w:t>
      </w:r>
      <w:r w:rsidRPr="005108E4">
        <w:rPr>
          <w:sz w:val="24"/>
        </w:rPr>
        <w:t>determined</w:t>
      </w:r>
      <w:r w:rsidRPr="005108E4">
        <w:rPr>
          <w:spacing w:val="-21"/>
          <w:sz w:val="24"/>
        </w:rPr>
        <w:t xml:space="preserve"> </w:t>
      </w:r>
      <w:r w:rsidRPr="005108E4">
        <w:rPr>
          <w:sz w:val="24"/>
        </w:rPr>
        <w:t>by</w:t>
      </w:r>
      <w:r w:rsidRPr="005108E4">
        <w:rPr>
          <w:spacing w:val="-29"/>
          <w:sz w:val="24"/>
        </w:rPr>
        <w:t xml:space="preserve"> </w:t>
      </w:r>
      <w:r w:rsidRPr="005108E4">
        <w:rPr>
          <w:sz w:val="24"/>
        </w:rPr>
        <w:t>the</w:t>
      </w:r>
      <w:r w:rsidRPr="005108E4">
        <w:rPr>
          <w:spacing w:val="-22"/>
          <w:sz w:val="24"/>
        </w:rPr>
        <w:t xml:space="preserve"> </w:t>
      </w:r>
      <w:r w:rsidRPr="005108E4">
        <w:rPr>
          <w:sz w:val="24"/>
        </w:rPr>
        <w:t>Commission,</w:t>
      </w:r>
      <w:r w:rsidRPr="005108E4">
        <w:rPr>
          <w:spacing w:val="-22"/>
          <w:sz w:val="24"/>
        </w:rPr>
        <w:t xml:space="preserve"> </w:t>
      </w:r>
      <w:r w:rsidRPr="005108E4">
        <w:rPr>
          <w:sz w:val="24"/>
        </w:rPr>
        <w:t>an</w:t>
      </w:r>
      <w:r w:rsidRPr="005108E4">
        <w:rPr>
          <w:spacing w:val="-21"/>
          <w:sz w:val="24"/>
        </w:rPr>
        <w:t xml:space="preserve"> </w:t>
      </w:r>
      <w:r w:rsidRPr="005108E4">
        <w:rPr>
          <w:sz w:val="24"/>
        </w:rPr>
        <w:t>applicant</w:t>
      </w:r>
      <w:r w:rsidRPr="005108E4">
        <w:rPr>
          <w:spacing w:val="-24"/>
          <w:sz w:val="24"/>
        </w:rPr>
        <w:t xml:space="preserve"> </w:t>
      </w:r>
      <w:r w:rsidRPr="005108E4">
        <w:rPr>
          <w:sz w:val="24"/>
        </w:rPr>
        <w:t>for</w:t>
      </w:r>
      <w:r w:rsidRPr="005108E4">
        <w:rPr>
          <w:spacing w:val="-24"/>
          <w:sz w:val="24"/>
        </w:rPr>
        <w:t xml:space="preserve"> </w:t>
      </w:r>
      <w:r w:rsidRPr="005108E4">
        <w:rPr>
          <w:sz w:val="24"/>
        </w:rPr>
        <w:t>preapproval</w:t>
      </w:r>
      <w:r w:rsidRPr="005108E4">
        <w:rPr>
          <w:spacing w:val="-21"/>
          <w:sz w:val="24"/>
        </w:rPr>
        <w:t xml:space="preserve"> </w:t>
      </w:r>
      <w:r w:rsidRPr="005108E4">
        <w:rPr>
          <w:sz w:val="24"/>
        </w:rPr>
        <w:t>shall</w:t>
      </w:r>
      <w:r w:rsidRPr="005108E4">
        <w:rPr>
          <w:spacing w:val="-22"/>
          <w:sz w:val="24"/>
        </w:rPr>
        <w:t xml:space="preserve"> </w:t>
      </w:r>
      <w:r w:rsidRPr="005108E4">
        <w:rPr>
          <w:sz w:val="24"/>
        </w:rPr>
        <w:t>submit</w:t>
      </w:r>
      <w:r w:rsidRPr="005108E4">
        <w:rPr>
          <w:spacing w:val="-21"/>
          <w:sz w:val="24"/>
        </w:rPr>
        <w:t xml:space="preserve"> </w:t>
      </w:r>
      <w:r w:rsidRPr="005108E4">
        <w:rPr>
          <w:sz w:val="24"/>
        </w:rPr>
        <w:t>electronic files of the following to the</w:t>
      </w:r>
      <w:r w:rsidRPr="005108E4">
        <w:rPr>
          <w:spacing w:val="-10"/>
          <w:sz w:val="24"/>
        </w:rPr>
        <w:t xml:space="preserve"> </w:t>
      </w:r>
      <w:r w:rsidRPr="005108E4">
        <w:rPr>
          <w:sz w:val="24"/>
        </w:rPr>
        <w:t>Commission:</w:t>
      </w:r>
    </w:p>
    <w:p w14:paraId="108ECDED" w14:textId="77777777" w:rsidR="00DA2759" w:rsidRPr="005108E4" w:rsidRDefault="009A7511">
      <w:pPr>
        <w:pStyle w:val="ListParagraph"/>
        <w:numPr>
          <w:ilvl w:val="2"/>
          <w:numId w:val="46"/>
        </w:numPr>
        <w:tabs>
          <w:tab w:val="left" w:pos="2381"/>
        </w:tabs>
        <w:spacing w:before="3" w:line="242" w:lineRule="auto"/>
        <w:ind w:right="116" w:firstLine="0"/>
        <w:rPr>
          <w:sz w:val="24"/>
        </w:rPr>
      </w:pPr>
      <w:r w:rsidRPr="005108E4">
        <w:rPr>
          <w:sz w:val="24"/>
        </w:rPr>
        <w:t>For</w:t>
      </w:r>
      <w:r w:rsidRPr="005108E4">
        <w:rPr>
          <w:spacing w:val="-11"/>
          <w:sz w:val="24"/>
        </w:rPr>
        <w:t xml:space="preserve"> </w:t>
      </w:r>
      <w:r w:rsidRPr="005108E4">
        <w:rPr>
          <w:sz w:val="24"/>
        </w:rPr>
        <w:t>packaging</w:t>
      </w:r>
      <w:r w:rsidRPr="005108E4">
        <w:rPr>
          <w:spacing w:val="-10"/>
          <w:sz w:val="24"/>
        </w:rPr>
        <w:t xml:space="preserve"> </w:t>
      </w:r>
      <w:r w:rsidRPr="005108E4">
        <w:rPr>
          <w:sz w:val="24"/>
        </w:rPr>
        <w:t>preapproval,</w:t>
      </w:r>
      <w:r w:rsidRPr="005108E4">
        <w:rPr>
          <w:spacing w:val="-10"/>
          <w:sz w:val="24"/>
        </w:rPr>
        <w:t xml:space="preserve"> </w:t>
      </w:r>
      <w:r w:rsidRPr="005108E4">
        <w:rPr>
          <w:sz w:val="24"/>
        </w:rPr>
        <w:t>two</w:t>
      </w:r>
      <w:r w:rsidRPr="005108E4">
        <w:rPr>
          <w:spacing w:val="-10"/>
          <w:sz w:val="24"/>
        </w:rPr>
        <w:t xml:space="preserve"> </w:t>
      </w:r>
      <w:r w:rsidRPr="005108E4">
        <w:rPr>
          <w:sz w:val="24"/>
        </w:rPr>
        <w:t>images</w:t>
      </w:r>
      <w:r w:rsidRPr="005108E4">
        <w:rPr>
          <w:spacing w:val="-10"/>
          <w:sz w:val="24"/>
        </w:rPr>
        <w:t xml:space="preserve"> </w:t>
      </w:r>
      <w:r w:rsidRPr="005108E4">
        <w:rPr>
          <w:sz w:val="24"/>
        </w:rPr>
        <w:t>of</w:t>
      </w:r>
      <w:r w:rsidRPr="005108E4">
        <w:rPr>
          <w:spacing w:val="-11"/>
          <w:sz w:val="24"/>
        </w:rPr>
        <w:t xml:space="preserve"> </w:t>
      </w:r>
      <w:r w:rsidRPr="005108E4">
        <w:rPr>
          <w:sz w:val="24"/>
        </w:rPr>
        <w:t>the</w:t>
      </w:r>
      <w:r w:rsidRPr="005108E4">
        <w:rPr>
          <w:spacing w:val="-10"/>
          <w:sz w:val="24"/>
        </w:rPr>
        <w:t xml:space="preserve"> </w:t>
      </w:r>
      <w:r w:rsidRPr="005108E4">
        <w:rPr>
          <w:sz w:val="24"/>
        </w:rPr>
        <w:t>packaging,</w:t>
      </w:r>
      <w:r w:rsidRPr="005108E4">
        <w:rPr>
          <w:spacing w:val="-10"/>
          <w:sz w:val="24"/>
        </w:rPr>
        <w:t xml:space="preserve"> </w:t>
      </w:r>
      <w:r w:rsidRPr="005108E4">
        <w:rPr>
          <w:sz w:val="24"/>
        </w:rPr>
        <w:t>one</w:t>
      </w:r>
      <w:r w:rsidRPr="005108E4">
        <w:rPr>
          <w:spacing w:val="-11"/>
          <w:sz w:val="24"/>
        </w:rPr>
        <w:t xml:space="preserve"> </w:t>
      </w:r>
      <w:r w:rsidRPr="005108E4">
        <w:rPr>
          <w:sz w:val="24"/>
        </w:rPr>
        <w:t>depicting</w:t>
      </w:r>
      <w:r w:rsidRPr="005108E4">
        <w:rPr>
          <w:spacing w:val="-13"/>
          <w:sz w:val="24"/>
        </w:rPr>
        <w:t xml:space="preserve"> </w:t>
      </w:r>
      <w:r w:rsidRPr="005108E4">
        <w:rPr>
          <w:sz w:val="24"/>
        </w:rPr>
        <w:t>the</w:t>
      </w:r>
      <w:r w:rsidRPr="005108E4">
        <w:rPr>
          <w:spacing w:val="-11"/>
          <w:sz w:val="24"/>
        </w:rPr>
        <w:t xml:space="preserve"> </w:t>
      </w:r>
      <w:r w:rsidRPr="005108E4">
        <w:rPr>
          <w:sz w:val="24"/>
        </w:rPr>
        <w:t>front</w:t>
      </w:r>
      <w:r w:rsidRPr="005108E4">
        <w:rPr>
          <w:spacing w:val="-9"/>
          <w:sz w:val="24"/>
        </w:rPr>
        <w:t xml:space="preserve"> </w:t>
      </w:r>
      <w:r w:rsidRPr="005108E4">
        <w:rPr>
          <w:sz w:val="24"/>
        </w:rPr>
        <w:t>of the packaging and one depicting the back of the packaging. Photographs shall be electronic files in a JPEG format with a minimum photo resolution of 640 x 480 and print resolution of 300 DPI. Photographs shall be against a white</w:t>
      </w:r>
      <w:r w:rsidRPr="005108E4">
        <w:rPr>
          <w:spacing w:val="-35"/>
          <w:sz w:val="24"/>
        </w:rPr>
        <w:t xml:space="preserve"> </w:t>
      </w:r>
      <w:r w:rsidRPr="005108E4">
        <w:rPr>
          <w:sz w:val="24"/>
        </w:rPr>
        <w:t>background.</w:t>
      </w:r>
    </w:p>
    <w:p w14:paraId="517EADF3" w14:textId="77777777" w:rsidR="00DA2759" w:rsidRPr="005108E4" w:rsidRDefault="009A7511">
      <w:pPr>
        <w:pStyle w:val="ListParagraph"/>
        <w:numPr>
          <w:ilvl w:val="2"/>
          <w:numId w:val="46"/>
        </w:numPr>
        <w:tabs>
          <w:tab w:val="left" w:pos="2360"/>
        </w:tabs>
        <w:spacing w:before="4" w:line="242" w:lineRule="auto"/>
        <w:ind w:right="117" w:firstLine="0"/>
        <w:rPr>
          <w:sz w:val="24"/>
        </w:rPr>
      </w:pPr>
      <w:r w:rsidRPr="005108E4">
        <w:rPr>
          <w:sz w:val="24"/>
        </w:rPr>
        <w:t>For</w:t>
      </w:r>
      <w:r w:rsidRPr="005108E4">
        <w:rPr>
          <w:spacing w:val="-19"/>
          <w:sz w:val="24"/>
        </w:rPr>
        <w:t xml:space="preserve"> </w:t>
      </w:r>
      <w:r w:rsidRPr="005108E4">
        <w:rPr>
          <w:sz w:val="24"/>
        </w:rPr>
        <w:t>labeling</w:t>
      </w:r>
      <w:r w:rsidRPr="005108E4">
        <w:rPr>
          <w:spacing w:val="-20"/>
          <w:sz w:val="24"/>
        </w:rPr>
        <w:t xml:space="preserve"> </w:t>
      </w:r>
      <w:r w:rsidRPr="005108E4">
        <w:rPr>
          <w:sz w:val="24"/>
        </w:rPr>
        <w:t>preapproval,</w:t>
      </w:r>
      <w:r w:rsidRPr="005108E4">
        <w:rPr>
          <w:spacing w:val="-18"/>
          <w:sz w:val="24"/>
        </w:rPr>
        <w:t xml:space="preserve"> </w:t>
      </w:r>
      <w:r w:rsidRPr="005108E4">
        <w:rPr>
          <w:sz w:val="24"/>
        </w:rPr>
        <w:t>one</w:t>
      </w:r>
      <w:r w:rsidRPr="005108E4">
        <w:rPr>
          <w:spacing w:val="-21"/>
          <w:sz w:val="24"/>
        </w:rPr>
        <w:t xml:space="preserve"> </w:t>
      </w:r>
      <w:r w:rsidRPr="005108E4">
        <w:rPr>
          <w:sz w:val="24"/>
        </w:rPr>
        <w:t>image</w:t>
      </w:r>
      <w:r w:rsidRPr="005108E4">
        <w:rPr>
          <w:spacing w:val="-21"/>
          <w:sz w:val="24"/>
        </w:rPr>
        <w:t xml:space="preserve"> </w:t>
      </w:r>
      <w:r w:rsidRPr="005108E4">
        <w:rPr>
          <w:sz w:val="24"/>
        </w:rPr>
        <w:t>of</w:t>
      </w:r>
      <w:r w:rsidRPr="005108E4">
        <w:rPr>
          <w:spacing w:val="-19"/>
          <w:sz w:val="24"/>
        </w:rPr>
        <w:t xml:space="preserve"> </w:t>
      </w:r>
      <w:r w:rsidRPr="005108E4">
        <w:rPr>
          <w:sz w:val="24"/>
        </w:rPr>
        <w:t>each</w:t>
      </w:r>
      <w:r w:rsidRPr="005108E4">
        <w:rPr>
          <w:spacing w:val="-18"/>
          <w:sz w:val="24"/>
        </w:rPr>
        <w:t xml:space="preserve"> </w:t>
      </w:r>
      <w:r w:rsidRPr="005108E4">
        <w:rPr>
          <w:sz w:val="24"/>
        </w:rPr>
        <w:t>label</w:t>
      </w:r>
      <w:r w:rsidRPr="005108E4">
        <w:rPr>
          <w:spacing w:val="-18"/>
          <w:sz w:val="24"/>
        </w:rPr>
        <w:t xml:space="preserve"> </w:t>
      </w:r>
      <w:r w:rsidRPr="005108E4">
        <w:rPr>
          <w:sz w:val="24"/>
        </w:rPr>
        <w:t>requested</w:t>
      </w:r>
      <w:r w:rsidRPr="005108E4">
        <w:rPr>
          <w:spacing w:val="-18"/>
          <w:sz w:val="24"/>
        </w:rPr>
        <w:t xml:space="preserve"> </w:t>
      </w:r>
      <w:r w:rsidRPr="005108E4">
        <w:rPr>
          <w:sz w:val="24"/>
        </w:rPr>
        <w:t>for</w:t>
      </w:r>
      <w:r w:rsidRPr="005108E4">
        <w:rPr>
          <w:spacing w:val="-18"/>
          <w:sz w:val="24"/>
        </w:rPr>
        <w:t xml:space="preserve"> </w:t>
      </w:r>
      <w:r w:rsidRPr="005108E4">
        <w:rPr>
          <w:sz w:val="24"/>
        </w:rPr>
        <w:t>review.</w:t>
      </w:r>
      <w:r w:rsidRPr="005108E4">
        <w:rPr>
          <w:spacing w:val="-19"/>
          <w:sz w:val="24"/>
        </w:rPr>
        <w:t xml:space="preserve"> </w:t>
      </w:r>
      <w:r w:rsidRPr="005108E4">
        <w:rPr>
          <w:sz w:val="24"/>
        </w:rPr>
        <w:t>Photographs shall</w:t>
      </w:r>
      <w:r w:rsidRPr="005108E4">
        <w:rPr>
          <w:spacing w:val="-14"/>
          <w:sz w:val="24"/>
        </w:rPr>
        <w:t xml:space="preserve"> </w:t>
      </w:r>
      <w:r w:rsidRPr="005108E4">
        <w:rPr>
          <w:sz w:val="24"/>
        </w:rPr>
        <w:t>be</w:t>
      </w:r>
      <w:r w:rsidRPr="005108E4">
        <w:rPr>
          <w:spacing w:val="-16"/>
          <w:sz w:val="24"/>
        </w:rPr>
        <w:t xml:space="preserve"> </w:t>
      </w:r>
      <w:r w:rsidRPr="005108E4">
        <w:rPr>
          <w:sz w:val="24"/>
        </w:rPr>
        <w:t>electronic</w:t>
      </w:r>
      <w:r w:rsidRPr="005108E4">
        <w:rPr>
          <w:spacing w:val="-18"/>
          <w:sz w:val="24"/>
        </w:rPr>
        <w:t xml:space="preserve"> </w:t>
      </w:r>
      <w:r w:rsidRPr="005108E4">
        <w:rPr>
          <w:sz w:val="24"/>
        </w:rPr>
        <w:t>files</w:t>
      </w:r>
      <w:r w:rsidRPr="005108E4">
        <w:rPr>
          <w:spacing w:val="-17"/>
          <w:sz w:val="24"/>
        </w:rPr>
        <w:t xml:space="preserve"> </w:t>
      </w:r>
      <w:r w:rsidRPr="005108E4">
        <w:rPr>
          <w:sz w:val="24"/>
        </w:rPr>
        <w:t>in</w:t>
      </w:r>
      <w:r w:rsidRPr="005108E4">
        <w:rPr>
          <w:spacing w:val="-17"/>
          <w:sz w:val="24"/>
        </w:rPr>
        <w:t xml:space="preserve"> </w:t>
      </w:r>
      <w:r w:rsidRPr="005108E4">
        <w:rPr>
          <w:sz w:val="24"/>
        </w:rPr>
        <w:t>a</w:t>
      </w:r>
      <w:r w:rsidRPr="005108E4">
        <w:rPr>
          <w:spacing w:val="-17"/>
          <w:sz w:val="24"/>
        </w:rPr>
        <w:t xml:space="preserve"> </w:t>
      </w:r>
      <w:r w:rsidRPr="005108E4">
        <w:rPr>
          <w:sz w:val="24"/>
        </w:rPr>
        <w:t>JPEG</w:t>
      </w:r>
      <w:r w:rsidRPr="005108E4">
        <w:rPr>
          <w:spacing w:val="-17"/>
          <w:sz w:val="24"/>
        </w:rPr>
        <w:t xml:space="preserve"> </w:t>
      </w:r>
      <w:r w:rsidRPr="005108E4">
        <w:rPr>
          <w:sz w:val="24"/>
        </w:rPr>
        <w:t>format</w:t>
      </w:r>
      <w:r w:rsidRPr="005108E4">
        <w:rPr>
          <w:spacing w:val="-16"/>
          <w:sz w:val="24"/>
        </w:rPr>
        <w:t xml:space="preserve"> </w:t>
      </w:r>
      <w:r w:rsidRPr="005108E4">
        <w:rPr>
          <w:sz w:val="24"/>
        </w:rPr>
        <w:t>with</w:t>
      </w:r>
      <w:r w:rsidRPr="005108E4">
        <w:rPr>
          <w:spacing w:val="-17"/>
          <w:sz w:val="24"/>
        </w:rPr>
        <w:t xml:space="preserve"> </w:t>
      </w:r>
      <w:r w:rsidRPr="005108E4">
        <w:rPr>
          <w:sz w:val="24"/>
        </w:rPr>
        <w:t>a</w:t>
      </w:r>
      <w:r w:rsidRPr="005108E4">
        <w:rPr>
          <w:spacing w:val="-16"/>
          <w:sz w:val="24"/>
        </w:rPr>
        <w:t xml:space="preserve"> </w:t>
      </w:r>
      <w:r w:rsidRPr="005108E4">
        <w:rPr>
          <w:sz w:val="24"/>
        </w:rPr>
        <w:t>minimum</w:t>
      </w:r>
      <w:r w:rsidRPr="005108E4">
        <w:rPr>
          <w:spacing w:val="-13"/>
          <w:sz w:val="24"/>
        </w:rPr>
        <w:t xml:space="preserve"> </w:t>
      </w:r>
      <w:r w:rsidRPr="005108E4">
        <w:rPr>
          <w:sz w:val="24"/>
        </w:rPr>
        <w:t>photo</w:t>
      </w:r>
      <w:r w:rsidRPr="005108E4">
        <w:rPr>
          <w:spacing w:val="-15"/>
          <w:sz w:val="24"/>
        </w:rPr>
        <w:t xml:space="preserve"> </w:t>
      </w:r>
      <w:r w:rsidRPr="005108E4">
        <w:rPr>
          <w:sz w:val="24"/>
        </w:rPr>
        <w:t>resolution</w:t>
      </w:r>
      <w:r w:rsidRPr="005108E4">
        <w:rPr>
          <w:spacing w:val="-15"/>
          <w:sz w:val="24"/>
        </w:rPr>
        <w:t xml:space="preserve"> </w:t>
      </w:r>
      <w:r w:rsidRPr="005108E4">
        <w:rPr>
          <w:sz w:val="24"/>
        </w:rPr>
        <w:t>of</w:t>
      </w:r>
      <w:r w:rsidRPr="005108E4">
        <w:rPr>
          <w:spacing w:val="-15"/>
          <w:sz w:val="24"/>
        </w:rPr>
        <w:t xml:space="preserve"> </w:t>
      </w:r>
      <w:r w:rsidRPr="005108E4">
        <w:rPr>
          <w:sz w:val="24"/>
        </w:rPr>
        <w:t>640</w:t>
      </w:r>
      <w:r w:rsidRPr="005108E4">
        <w:rPr>
          <w:spacing w:val="-15"/>
          <w:sz w:val="24"/>
        </w:rPr>
        <w:t xml:space="preserve"> </w:t>
      </w:r>
      <w:r w:rsidRPr="005108E4">
        <w:rPr>
          <w:sz w:val="24"/>
        </w:rPr>
        <w:t>x</w:t>
      </w:r>
      <w:r w:rsidRPr="005108E4">
        <w:rPr>
          <w:spacing w:val="-12"/>
          <w:sz w:val="24"/>
        </w:rPr>
        <w:t xml:space="preserve"> </w:t>
      </w:r>
      <w:r w:rsidRPr="005108E4">
        <w:rPr>
          <w:sz w:val="24"/>
        </w:rPr>
        <w:t>480 and print resolution of 300 DPI. Photographs shall be against a white</w:t>
      </w:r>
      <w:r w:rsidRPr="005108E4">
        <w:rPr>
          <w:spacing w:val="12"/>
          <w:sz w:val="24"/>
        </w:rPr>
        <w:t xml:space="preserve"> </w:t>
      </w:r>
      <w:r w:rsidRPr="005108E4">
        <w:rPr>
          <w:sz w:val="24"/>
        </w:rPr>
        <w:t>background.</w:t>
      </w:r>
    </w:p>
    <w:p w14:paraId="03E42D9B" w14:textId="77777777" w:rsidR="00DA2759" w:rsidRPr="005108E4" w:rsidRDefault="009A7511">
      <w:pPr>
        <w:pStyle w:val="ListParagraph"/>
        <w:numPr>
          <w:ilvl w:val="1"/>
          <w:numId w:val="46"/>
        </w:numPr>
        <w:tabs>
          <w:tab w:val="left" w:pos="2076"/>
        </w:tabs>
        <w:spacing w:before="1" w:line="242" w:lineRule="auto"/>
        <w:ind w:left="1675" w:right="118" w:firstLine="0"/>
        <w:rPr>
          <w:sz w:val="24"/>
        </w:rPr>
      </w:pPr>
      <w:r w:rsidRPr="005108E4">
        <w:rPr>
          <w:sz w:val="24"/>
        </w:rPr>
        <w:t>The</w:t>
      </w:r>
      <w:r w:rsidRPr="005108E4">
        <w:rPr>
          <w:spacing w:val="-20"/>
          <w:sz w:val="24"/>
        </w:rPr>
        <w:t xml:space="preserve"> </w:t>
      </w:r>
      <w:r w:rsidRPr="005108E4">
        <w:rPr>
          <w:sz w:val="24"/>
        </w:rPr>
        <w:t>Commission</w:t>
      </w:r>
      <w:r w:rsidRPr="005108E4">
        <w:rPr>
          <w:spacing w:val="-19"/>
          <w:sz w:val="24"/>
        </w:rPr>
        <w:t xml:space="preserve"> </w:t>
      </w:r>
      <w:r w:rsidRPr="005108E4">
        <w:rPr>
          <w:sz w:val="24"/>
        </w:rPr>
        <w:t>shall</w:t>
      </w:r>
      <w:r w:rsidRPr="005108E4">
        <w:rPr>
          <w:spacing w:val="-16"/>
          <w:sz w:val="24"/>
        </w:rPr>
        <w:t xml:space="preserve"> </w:t>
      </w:r>
      <w:r w:rsidRPr="005108E4">
        <w:rPr>
          <w:sz w:val="24"/>
        </w:rPr>
        <w:t>make</w:t>
      </w:r>
      <w:r w:rsidRPr="005108E4">
        <w:rPr>
          <w:spacing w:val="-17"/>
          <w:sz w:val="24"/>
        </w:rPr>
        <w:t xml:space="preserve"> </w:t>
      </w:r>
      <w:r w:rsidRPr="005108E4">
        <w:rPr>
          <w:sz w:val="24"/>
        </w:rPr>
        <w:t>every</w:t>
      </w:r>
      <w:r w:rsidRPr="005108E4">
        <w:rPr>
          <w:spacing w:val="-24"/>
          <w:sz w:val="24"/>
        </w:rPr>
        <w:t xml:space="preserve"> </w:t>
      </w:r>
      <w:r w:rsidRPr="005108E4">
        <w:rPr>
          <w:sz w:val="24"/>
        </w:rPr>
        <w:t>effort</w:t>
      </w:r>
      <w:r w:rsidRPr="005108E4">
        <w:rPr>
          <w:spacing w:val="-15"/>
          <w:sz w:val="24"/>
        </w:rPr>
        <w:t xml:space="preserve"> </w:t>
      </w:r>
      <w:r w:rsidRPr="005108E4">
        <w:rPr>
          <w:sz w:val="24"/>
        </w:rPr>
        <w:t>to</w:t>
      </w:r>
      <w:r w:rsidRPr="005108E4">
        <w:rPr>
          <w:spacing w:val="-17"/>
          <w:sz w:val="24"/>
        </w:rPr>
        <w:t xml:space="preserve"> </w:t>
      </w:r>
      <w:r w:rsidRPr="005108E4">
        <w:rPr>
          <w:sz w:val="24"/>
        </w:rPr>
        <w:t>make</w:t>
      </w:r>
      <w:r w:rsidRPr="005108E4">
        <w:rPr>
          <w:spacing w:val="-20"/>
          <w:sz w:val="24"/>
        </w:rPr>
        <w:t xml:space="preserve"> </w:t>
      </w:r>
      <w:r w:rsidRPr="005108E4">
        <w:rPr>
          <w:sz w:val="24"/>
        </w:rPr>
        <w:t>a</w:t>
      </w:r>
      <w:r w:rsidRPr="005108E4">
        <w:rPr>
          <w:spacing w:val="-19"/>
          <w:sz w:val="24"/>
        </w:rPr>
        <w:t xml:space="preserve"> </w:t>
      </w:r>
      <w:r w:rsidRPr="005108E4">
        <w:rPr>
          <w:sz w:val="24"/>
        </w:rPr>
        <w:t>preapproval</w:t>
      </w:r>
      <w:r w:rsidRPr="005108E4">
        <w:rPr>
          <w:spacing w:val="-18"/>
          <w:sz w:val="24"/>
        </w:rPr>
        <w:t xml:space="preserve"> </w:t>
      </w:r>
      <w:r w:rsidRPr="005108E4">
        <w:rPr>
          <w:sz w:val="24"/>
        </w:rPr>
        <w:t>determination</w:t>
      </w:r>
      <w:r w:rsidRPr="005108E4">
        <w:rPr>
          <w:spacing w:val="-19"/>
          <w:sz w:val="24"/>
        </w:rPr>
        <w:t xml:space="preserve"> </w:t>
      </w:r>
      <w:r w:rsidRPr="005108E4">
        <w:rPr>
          <w:sz w:val="24"/>
        </w:rPr>
        <w:t>based</w:t>
      </w:r>
      <w:r w:rsidRPr="005108E4">
        <w:rPr>
          <w:spacing w:val="-18"/>
          <w:sz w:val="24"/>
        </w:rPr>
        <w:t xml:space="preserve"> </w:t>
      </w:r>
      <w:r w:rsidRPr="005108E4">
        <w:rPr>
          <w:sz w:val="24"/>
        </w:rPr>
        <w:t xml:space="preserve">on information submitted. </w:t>
      </w:r>
      <w:r w:rsidRPr="005108E4">
        <w:rPr>
          <w:spacing w:val="-3"/>
          <w:sz w:val="24"/>
        </w:rPr>
        <w:t xml:space="preserve">In </w:t>
      </w:r>
      <w:r w:rsidRPr="005108E4">
        <w:rPr>
          <w:sz w:val="24"/>
        </w:rPr>
        <w:t>the event that a preapproval determination is unable to be made conclusively based on submitted photographs, the Commission may request to view the packaging or label in person or through a video conference. Any such request by the Commission shall be made to the applicant electronically or in</w:t>
      </w:r>
      <w:r w:rsidRPr="005108E4">
        <w:rPr>
          <w:spacing w:val="-27"/>
          <w:sz w:val="24"/>
        </w:rPr>
        <w:t xml:space="preserve"> </w:t>
      </w:r>
      <w:r w:rsidRPr="005108E4">
        <w:rPr>
          <w:sz w:val="24"/>
        </w:rPr>
        <w:t>writing.</w:t>
      </w:r>
    </w:p>
    <w:p w14:paraId="63B63D1E" w14:textId="77777777" w:rsidR="00DA2759" w:rsidRPr="005108E4" w:rsidRDefault="00DA2759">
      <w:pPr>
        <w:pStyle w:val="BodyText"/>
        <w:spacing w:before="8"/>
        <w:jc w:val="left"/>
      </w:pPr>
    </w:p>
    <w:p w14:paraId="61538F5F" w14:textId="77777777" w:rsidR="00DA2759" w:rsidRPr="005108E4" w:rsidRDefault="009A7511" w:rsidP="00D0054B">
      <w:pPr>
        <w:pStyle w:val="ListParagraph"/>
        <w:numPr>
          <w:ilvl w:val="0"/>
          <w:numId w:val="46"/>
        </w:numPr>
        <w:tabs>
          <w:tab w:val="left" w:pos="1779"/>
        </w:tabs>
        <w:ind w:left="1778" w:hanging="459"/>
        <w:outlineLvl w:val="1"/>
        <w:rPr>
          <w:sz w:val="24"/>
        </w:rPr>
      </w:pPr>
      <w:r w:rsidRPr="005108E4">
        <w:rPr>
          <w:spacing w:val="-3"/>
          <w:sz w:val="24"/>
          <w:u w:val="single"/>
        </w:rPr>
        <w:t>Inventory</w:t>
      </w:r>
      <w:r w:rsidRPr="005108E4">
        <w:rPr>
          <w:spacing w:val="-3"/>
          <w:sz w:val="24"/>
        </w:rPr>
        <w:t>.</w:t>
      </w:r>
    </w:p>
    <w:p w14:paraId="0A55DFD1" w14:textId="255D5C50" w:rsidR="00DA2759" w:rsidRPr="005108E4" w:rsidRDefault="009A7511" w:rsidP="00E077D0">
      <w:pPr>
        <w:pStyle w:val="ListParagraph"/>
        <w:numPr>
          <w:ilvl w:val="1"/>
          <w:numId w:val="46"/>
        </w:numPr>
        <w:tabs>
          <w:tab w:val="left" w:pos="2122"/>
        </w:tabs>
        <w:spacing w:before="5" w:line="242" w:lineRule="auto"/>
        <w:ind w:left="1675" w:right="115" w:firstLine="0"/>
      </w:pPr>
      <w:r w:rsidRPr="005108E4">
        <w:rPr>
          <w:sz w:val="24"/>
        </w:rPr>
        <w:t>Subject to Marijuana or Marijuana Products being entered into the Seed-to-sale SOR, a Marijuana Establishment may Transfer product to an MTC, and an MTC may Transfer product to a Marijuana Establishment as long as there is no violation of the dosing limitations</w:t>
      </w:r>
      <w:r w:rsidRPr="005108E4">
        <w:rPr>
          <w:spacing w:val="-15"/>
          <w:sz w:val="24"/>
        </w:rPr>
        <w:t xml:space="preserve"> </w:t>
      </w:r>
      <w:r w:rsidRPr="005108E4">
        <w:rPr>
          <w:sz w:val="24"/>
        </w:rPr>
        <w:t>set</w:t>
      </w:r>
      <w:r w:rsidRPr="005108E4">
        <w:rPr>
          <w:spacing w:val="-14"/>
          <w:sz w:val="24"/>
        </w:rPr>
        <w:t xml:space="preserve"> </w:t>
      </w:r>
      <w:r w:rsidRPr="005108E4">
        <w:rPr>
          <w:sz w:val="24"/>
        </w:rPr>
        <w:t>forth</w:t>
      </w:r>
      <w:r w:rsidRPr="005108E4">
        <w:rPr>
          <w:spacing w:val="-12"/>
          <w:sz w:val="24"/>
        </w:rPr>
        <w:t xml:space="preserve"> </w:t>
      </w:r>
      <w:r w:rsidRPr="005108E4">
        <w:rPr>
          <w:sz w:val="24"/>
        </w:rPr>
        <w:t>in</w:t>
      </w:r>
      <w:r w:rsidRPr="005108E4">
        <w:rPr>
          <w:spacing w:val="-12"/>
          <w:sz w:val="24"/>
        </w:rPr>
        <w:t xml:space="preserve"> </w:t>
      </w:r>
      <w:r w:rsidRPr="005108E4">
        <w:rPr>
          <w:sz w:val="24"/>
        </w:rPr>
        <w:t>935</w:t>
      </w:r>
      <w:r w:rsidRPr="005108E4">
        <w:rPr>
          <w:spacing w:val="-12"/>
          <w:sz w:val="24"/>
        </w:rPr>
        <w:t xml:space="preserve"> </w:t>
      </w:r>
      <w:r w:rsidRPr="005108E4">
        <w:rPr>
          <w:sz w:val="24"/>
        </w:rPr>
        <w:t>CMR</w:t>
      </w:r>
      <w:r w:rsidRPr="005108E4">
        <w:rPr>
          <w:spacing w:val="-11"/>
          <w:sz w:val="24"/>
        </w:rPr>
        <w:t xml:space="preserve"> </w:t>
      </w:r>
      <w:r w:rsidRPr="005108E4">
        <w:rPr>
          <w:sz w:val="24"/>
        </w:rPr>
        <w:t>500.150(4):</w:t>
      </w:r>
      <w:r w:rsidRPr="005108E4">
        <w:rPr>
          <w:spacing w:val="36"/>
          <w:sz w:val="24"/>
        </w:rPr>
        <w:t xml:space="preserve"> </w:t>
      </w:r>
      <w:r w:rsidRPr="005108E4">
        <w:rPr>
          <w:i/>
          <w:sz w:val="24"/>
        </w:rPr>
        <w:t>Dosing</w:t>
      </w:r>
      <w:r w:rsidRPr="005108E4">
        <w:rPr>
          <w:i/>
          <w:spacing w:val="-12"/>
          <w:sz w:val="24"/>
        </w:rPr>
        <w:t xml:space="preserve"> </w:t>
      </w:r>
      <w:r w:rsidRPr="005108E4">
        <w:rPr>
          <w:i/>
          <w:sz w:val="24"/>
        </w:rPr>
        <w:t>Limitations</w:t>
      </w:r>
      <w:r w:rsidRPr="005108E4">
        <w:rPr>
          <w:i/>
          <w:spacing w:val="-12"/>
          <w:sz w:val="24"/>
        </w:rPr>
        <w:t xml:space="preserve"> </w:t>
      </w:r>
      <w:r w:rsidRPr="005108E4">
        <w:rPr>
          <w:sz w:val="24"/>
        </w:rPr>
        <w:t>or</w:t>
      </w:r>
      <w:r w:rsidRPr="005108E4">
        <w:rPr>
          <w:spacing w:val="-13"/>
          <w:sz w:val="24"/>
        </w:rPr>
        <w:t xml:space="preserve"> </w:t>
      </w:r>
      <w:r w:rsidRPr="005108E4">
        <w:rPr>
          <w:sz w:val="24"/>
        </w:rPr>
        <w:t>the</w:t>
      </w:r>
      <w:r w:rsidRPr="005108E4">
        <w:rPr>
          <w:spacing w:val="-13"/>
          <w:sz w:val="24"/>
        </w:rPr>
        <w:t xml:space="preserve"> </w:t>
      </w:r>
      <w:r w:rsidRPr="005108E4">
        <w:rPr>
          <w:sz w:val="24"/>
        </w:rPr>
        <w:t>limitations</w:t>
      </w:r>
      <w:r w:rsidRPr="005108E4">
        <w:rPr>
          <w:spacing w:val="-14"/>
          <w:sz w:val="24"/>
        </w:rPr>
        <w:t xml:space="preserve"> </w:t>
      </w:r>
      <w:r w:rsidRPr="005108E4">
        <w:rPr>
          <w:sz w:val="24"/>
        </w:rPr>
        <w:t>on</w:t>
      </w:r>
      <w:r w:rsidRPr="005108E4">
        <w:rPr>
          <w:spacing w:val="-15"/>
          <w:sz w:val="24"/>
        </w:rPr>
        <w:t xml:space="preserve"> </w:t>
      </w:r>
      <w:r w:rsidRPr="005108E4">
        <w:rPr>
          <w:sz w:val="24"/>
        </w:rPr>
        <w:t>total MTC inventory as set forth in 935 CMR 501.105(8)(m). Such Transfers cannot violate provisions protecting patient supply under 935 CMR 501.140(12). An MTC shall limit its Transfer</w:t>
      </w:r>
      <w:r w:rsidRPr="005108E4">
        <w:rPr>
          <w:spacing w:val="-6"/>
          <w:sz w:val="24"/>
        </w:rPr>
        <w:t xml:space="preserve"> </w:t>
      </w:r>
      <w:r w:rsidRPr="005108E4">
        <w:rPr>
          <w:sz w:val="24"/>
        </w:rPr>
        <w:t>of</w:t>
      </w:r>
      <w:r w:rsidRPr="005108E4">
        <w:rPr>
          <w:spacing w:val="-5"/>
          <w:sz w:val="24"/>
        </w:rPr>
        <w:t xml:space="preserve"> </w:t>
      </w:r>
      <w:r w:rsidRPr="005108E4">
        <w:rPr>
          <w:sz w:val="24"/>
        </w:rPr>
        <w:t>inventory</w:t>
      </w:r>
      <w:r w:rsidRPr="005108E4">
        <w:rPr>
          <w:spacing w:val="-9"/>
          <w:sz w:val="24"/>
        </w:rPr>
        <w:t xml:space="preserve"> </w:t>
      </w:r>
      <w:r w:rsidRPr="005108E4">
        <w:rPr>
          <w:sz w:val="24"/>
        </w:rPr>
        <w:t>of</w:t>
      </w:r>
      <w:r w:rsidRPr="005108E4">
        <w:rPr>
          <w:spacing w:val="-3"/>
          <w:sz w:val="24"/>
        </w:rPr>
        <w:t xml:space="preserve"> </w:t>
      </w:r>
      <w:r w:rsidRPr="005108E4">
        <w:rPr>
          <w:sz w:val="24"/>
        </w:rPr>
        <w:t>seeds,</w:t>
      </w:r>
      <w:r w:rsidRPr="005108E4">
        <w:rPr>
          <w:spacing w:val="-2"/>
          <w:sz w:val="24"/>
        </w:rPr>
        <w:t xml:space="preserve"> </w:t>
      </w:r>
      <w:r w:rsidRPr="005108E4">
        <w:rPr>
          <w:sz w:val="24"/>
        </w:rPr>
        <w:t>plants,</w:t>
      </w:r>
      <w:r w:rsidRPr="005108E4">
        <w:rPr>
          <w:spacing w:val="-2"/>
          <w:sz w:val="24"/>
        </w:rPr>
        <w:t xml:space="preserve"> </w:t>
      </w:r>
      <w:r w:rsidRPr="005108E4">
        <w:rPr>
          <w:sz w:val="24"/>
        </w:rPr>
        <w:t>and</w:t>
      </w:r>
      <w:r w:rsidRPr="005108E4">
        <w:rPr>
          <w:spacing w:val="-3"/>
          <w:sz w:val="24"/>
        </w:rPr>
        <w:t xml:space="preserve"> </w:t>
      </w:r>
      <w:r w:rsidRPr="005108E4">
        <w:rPr>
          <w:sz w:val="24"/>
        </w:rPr>
        <w:t>Usable</w:t>
      </w:r>
      <w:r w:rsidRPr="005108E4">
        <w:rPr>
          <w:spacing w:val="-3"/>
          <w:sz w:val="24"/>
        </w:rPr>
        <w:t xml:space="preserve"> </w:t>
      </w:r>
      <w:r w:rsidRPr="005108E4">
        <w:rPr>
          <w:sz w:val="24"/>
        </w:rPr>
        <w:t>Marijuana</w:t>
      </w:r>
      <w:r w:rsidRPr="005108E4">
        <w:rPr>
          <w:spacing w:val="-6"/>
          <w:sz w:val="24"/>
        </w:rPr>
        <w:t xml:space="preserve"> </w:t>
      </w:r>
      <w:r w:rsidRPr="005108E4">
        <w:rPr>
          <w:sz w:val="24"/>
        </w:rPr>
        <w:t>to</w:t>
      </w:r>
      <w:r w:rsidRPr="005108E4">
        <w:rPr>
          <w:spacing w:val="-5"/>
          <w:sz w:val="24"/>
        </w:rPr>
        <w:t xml:space="preserve"> </w:t>
      </w:r>
      <w:r w:rsidRPr="005108E4">
        <w:rPr>
          <w:sz w:val="24"/>
        </w:rPr>
        <w:t>reflect</w:t>
      </w:r>
      <w:r w:rsidRPr="005108E4">
        <w:rPr>
          <w:spacing w:val="-4"/>
          <w:sz w:val="24"/>
        </w:rPr>
        <w:t xml:space="preserve"> </w:t>
      </w:r>
      <w:r w:rsidRPr="005108E4">
        <w:rPr>
          <w:sz w:val="24"/>
        </w:rPr>
        <w:t>the</w:t>
      </w:r>
      <w:r w:rsidRPr="005108E4">
        <w:rPr>
          <w:spacing w:val="-6"/>
          <w:sz w:val="24"/>
        </w:rPr>
        <w:t xml:space="preserve"> </w:t>
      </w:r>
      <w:r w:rsidRPr="005108E4">
        <w:rPr>
          <w:sz w:val="24"/>
        </w:rPr>
        <w:t>projected</w:t>
      </w:r>
      <w:r w:rsidRPr="005108E4">
        <w:rPr>
          <w:spacing w:val="-6"/>
          <w:sz w:val="24"/>
        </w:rPr>
        <w:t xml:space="preserve"> </w:t>
      </w:r>
      <w:r w:rsidRPr="005108E4">
        <w:rPr>
          <w:sz w:val="24"/>
        </w:rPr>
        <w:t>needs of Registered Qualifying</w:t>
      </w:r>
      <w:r w:rsidRPr="005108E4">
        <w:rPr>
          <w:spacing w:val="-6"/>
          <w:sz w:val="24"/>
        </w:rPr>
        <w:t xml:space="preserve"> </w:t>
      </w:r>
      <w:r w:rsidRPr="005108E4">
        <w:rPr>
          <w:sz w:val="24"/>
        </w:rPr>
        <w:t>Patients.</w:t>
      </w:r>
    </w:p>
    <w:p w14:paraId="1B7814FE" w14:textId="77777777" w:rsidR="00DA2759" w:rsidRPr="005108E4" w:rsidRDefault="009A7511">
      <w:pPr>
        <w:pStyle w:val="ListParagraph"/>
        <w:numPr>
          <w:ilvl w:val="1"/>
          <w:numId w:val="46"/>
        </w:numPr>
        <w:tabs>
          <w:tab w:val="left" w:pos="2256"/>
        </w:tabs>
        <w:spacing w:line="242" w:lineRule="auto"/>
        <w:ind w:left="1675" w:right="117" w:firstLine="0"/>
        <w:rPr>
          <w:sz w:val="24"/>
        </w:rPr>
      </w:pPr>
      <w:r w:rsidRPr="005108E4">
        <w:rPr>
          <w:sz w:val="24"/>
        </w:rPr>
        <w:t>Real-time inventory shall be maintained as specified by the Commission and in  935</w:t>
      </w:r>
      <w:r w:rsidRPr="005108E4">
        <w:rPr>
          <w:spacing w:val="-17"/>
          <w:sz w:val="24"/>
        </w:rPr>
        <w:t xml:space="preserve"> </w:t>
      </w:r>
      <w:r w:rsidRPr="005108E4">
        <w:rPr>
          <w:sz w:val="24"/>
        </w:rPr>
        <w:t>CMR</w:t>
      </w:r>
      <w:r w:rsidRPr="005108E4">
        <w:rPr>
          <w:spacing w:val="-16"/>
          <w:sz w:val="24"/>
        </w:rPr>
        <w:t xml:space="preserve"> </w:t>
      </w:r>
      <w:r w:rsidRPr="005108E4">
        <w:rPr>
          <w:sz w:val="24"/>
        </w:rPr>
        <w:t>501.105(8)(c)</w:t>
      </w:r>
      <w:r w:rsidRPr="005108E4">
        <w:rPr>
          <w:spacing w:val="-16"/>
          <w:sz w:val="24"/>
        </w:rPr>
        <w:t xml:space="preserve"> </w:t>
      </w:r>
      <w:r w:rsidRPr="005108E4">
        <w:rPr>
          <w:sz w:val="24"/>
        </w:rPr>
        <w:t>and</w:t>
      </w:r>
      <w:r w:rsidRPr="005108E4">
        <w:rPr>
          <w:spacing w:val="-17"/>
          <w:sz w:val="24"/>
        </w:rPr>
        <w:t xml:space="preserve"> </w:t>
      </w:r>
      <w:r w:rsidRPr="005108E4">
        <w:rPr>
          <w:sz w:val="24"/>
        </w:rPr>
        <w:t>(d)</w:t>
      </w:r>
      <w:r w:rsidRPr="005108E4">
        <w:rPr>
          <w:spacing w:val="-19"/>
          <w:sz w:val="24"/>
        </w:rPr>
        <w:t xml:space="preserve"> </w:t>
      </w:r>
      <w:r w:rsidRPr="005108E4">
        <w:rPr>
          <w:sz w:val="24"/>
        </w:rPr>
        <w:t>including,</w:t>
      </w:r>
      <w:r w:rsidRPr="005108E4">
        <w:rPr>
          <w:spacing w:val="-18"/>
          <w:sz w:val="24"/>
        </w:rPr>
        <w:t xml:space="preserve"> </w:t>
      </w:r>
      <w:r w:rsidRPr="005108E4">
        <w:rPr>
          <w:sz w:val="24"/>
        </w:rPr>
        <w:t>at</w:t>
      </w:r>
      <w:r w:rsidRPr="005108E4">
        <w:rPr>
          <w:spacing w:val="-18"/>
          <w:sz w:val="24"/>
        </w:rPr>
        <w:t xml:space="preserve"> </w:t>
      </w:r>
      <w:r w:rsidRPr="005108E4">
        <w:rPr>
          <w:sz w:val="24"/>
        </w:rPr>
        <w:t>a</w:t>
      </w:r>
      <w:r w:rsidRPr="005108E4">
        <w:rPr>
          <w:spacing w:val="-19"/>
          <w:sz w:val="24"/>
        </w:rPr>
        <w:t xml:space="preserve"> </w:t>
      </w:r>
      <w:r w:rsidRPr="005108E4">
        <w:rPr>
          <w:sz w:val="24"/>
        </w:rPr>
        <w:t>minimum,</w:t>
      </w:r>
      <w:r w:rsidRPr="005108E4">
        <w:rPr>
          <w:spacing w:val="-18"/>
          <w:sz w:val="24"/>
        </w:rPr>
        <w:t xml:space="preserve"> </w:t>
      </w:r>
      <w:r w:rsidRPr="005108E4">
        <w:rPr>
          <w:sz w:val="24"/>
        </w:rPr>
        <w:t>an</w:t>
      </w:r>
      <w:r w:rsidRPr="005108E4">
        <w:rPr>
          <w:spacing w:val="-19"/>
          <w:sz w:val="24"/>
        </w:rPr>
        <w:t xml:space="preserve"> </w:t>
      </w:r>
      <w:r w:rsidRPr="005108E4">
        <w:rPr>
          <w:sz w:val="24"/>
        </w:rPr>
        <w:t>inventory</w:t>
      </w:r>
      <w:r w:rsidRPr="005108E4">
        <w:rPr>
          <w:spacing w:val="-23"/>
          <w:sz w:val="24"/>
        </w:rPr>
        <w:t xml:space="preserve"> </w:t>
      </w:r>
      <w:r w:rsidRPr="005108E4">
        <w:rPr>
          <w:sz w:val="24"/>
        </w:rPr>
        <w:t>of</w:t>
      </w:r>
      <w:r w:rsidRPr="005108E4">
        <w:rPr>
          <w:spacing w:val="-16"/>
          <w:sz w:val="24"/>
        </w:rPr>
        <w:t xml:space="preserve"> </w:t>
      </w:r>
      <w:r w:rsidRPr="005108E4">
        <w:rPr>
          <w:sz w:val="24"/>
        </w:rPr>
        <w:t>Marijuana</w:t>
      </w:r>
      <w:r w:rsidRPr="005108E4">
        <w:rPr>
          <w:spacing w:val="-18"/>
          <w:sz w:val="24"/>
        </w:rPr>
        <w:t xml:space="preserve"> </w:t>
      </w:r>
      <w:r w:rsidRPr="005108E4">
        <w:rPr>
          <w:sz w:val="24"/>
        </w:rPr>
        <w:t>plants, Marijuana plant seeds and Clones in any phase of development such as Propagation, Vegetation, and Flowering, Marijuana ready for dispensing, all MIPs, and all damaged, defective, expired, or contaminated Marijuana and MIPs awaiting</w:t>
      </w:r>
      <w:r w:rsidRPr="005108E4">
        <w:rPr>
          <w:spacing w:val="-22"/>
          <w:sz w:val="24"/>
        </w:rPr>
        <w:t xml:space="preserve"> </w:t>
      </w:r>
      <w:r w:rsidRPr="005108E4">
        <w:rPr>
          <w:sz w:val="24"/>
        </w:rPr>
        <w:t>disposal.</w:t>
      </w:r>
    </w:p>
    <w:p w14:paraId="68CA135C" w14:textId="77777777" w:rsidR="00DA2759" w:rsidRPr="005108E4" w:rsidRDefault="009A7511">
      <w:pPr>
        <w:pStyle w:val="ListParagraph"/>
        <w:numPr>
          <w:ilvl w:val="1"/>
          <w:numId w:val="46"/>
        </w:numPr>
        <w:tabs>
          <w:tab w:val="left" w:pos="2120"/>
        </w:tabs>
        <w:spacing w:before="3"/>
        <w:ind w:hanging="445"/>
        <w:rPr>
          <w:sz w:val="24"/>
        </w:rPr>
      </w:pPr>
      <w:r w:rsidRPr="005108E4">
        <w:rPr>
          <w:sz w:val="24"/>
        </w:rPr>
        <w:t>An MTC</w:t>
      </w:r>
      <w:r w:rsidRPr="005108E4">
        <w:rPr>
          <w:spacing w:val="-2"/>
          <w:sz w:val="24"/>
        </w:rPr>
        <w:t xml:space="preserve"> </w:t>
      </w:r>
      <w:r w:rsidRPr="005108E4">
        <w:rPr>
          <w:sz w:val="24"/>
        </w:rPr>
        <w:t>shall:</w:t>
      </w:r>
    </w:p>
    <w:p w14:paraId="2B55AE61" w14:textId="77777777" w:rsidR="00DA2759" w:rsidRPr="005108E4" w:rsidRDefault="009A7511">
      <w:pPr>
        <w:pStyle w:val="ListParagraph"/>
        <w:numPr>
          <w:ilvl w:val="2"/>
          <w:numId w:val="46"/>
        </w:numPr>
        <w:tabs>
          <w:tab w:val="left" w:pos="2331"/>
        </w:tabs>
        <w:spacing w:before="5" w:line="242" w:lineRule="auto"/>
        <w:ind w:right="117" w:firstLine="0"/>
        <w:rPr>
          <w:sz w:val="24"/>
        </w:rPr>
      </w:pPr>
      <w:r w:rsidRPr="005108E4">
        <w:rPr>
          <w:sz w:val="24"/>
        </w:rPr>
        <w:t>Establish</w:t>
      </w:r>
      <w:r w:rsidRPr="005108E4">
        <w:rPr>
          <w:spacing w:val="-27"/>
          <w:sz w:val="24"/>
        </w:rPr>
        <w:t xml:space="preserve"> </w:t>
      </w:r>
      <w:r w:rsidRPr="005108E4">
        <w:rPr>
          <w:sz w:val="24"/>
        </w:rPr>
        <w:t>inventory</w:t>
      </w:r>
      <w:r w:rsidRPr="005108E4">
        <w:rPr>
          <w:spacing w:val="-33"/>
          <w:sz w:val="24"/>
        </w:rPr>
        <w:t xml:space="preserve"> </w:t>
      </w:r>
      <w:r w:rsidRPr="005108E4">
        <w:rPr>
          <w:sz w:val="24"/>
        </w:rPr>
        <w:t>controls</w:t>
      </w:r>
      <w:r w:rsidRPr="005108E4">
        <w:rPr>
          <w:spacing w:val="-24"/>
          <w:sz w:val="24"/>
        </w:rPr>
        <w:t xml:space="preserve"> </w:t>
      </w:r>
      <w:r w:rsidRPr="005108E4">
        <w:rPr>
          <w:sz w:val="24"/>
        </w:rPr>
        <w:t>and</w:t>
      </w:r>
      <w:r w:rsidRPr="005108E4">
        <w:rPr>
          <w:spacing w:val="-25"/>
          <w:sz w:val="24"/>
        </w:rPr>
        <w:t xml:space="preserve"> </w:t>
      </w:r>
      <w:r w:rsidRPr="005108E4">
        <w:rPr>
          <w:sz w:val="24"/>
        </w:rPr>
        <w:t>procedures</w:t>
      </w:r>
      <w:r w:rsidRPr="005108E4">
        <w:rPr>
          <w:spacing w:val="-25"/>
          <w:sz w:val="24"/>
        </w:rPr>
        <w:t xml:space="preserve"> </w:t>
      </w:r>
      <w:r w:rsidRPr="005108E4">
        <w:rPr>
          <w:sz w:val="24"/>
        </w:rPr>
        <w:t>for</w:t>
      </w:r>
      <w:r w:rsidRPr="005108E4">
        <w:rPr>
          <w:spacing w:val="-24"/>
          <w:sz w:val="24"/>
        </w:rPr>
        <w:t xml:space="preserve"> </w:t>
      </w:r>
      <w:r w:rsidRPr="005108E4">
        <w:rPr>
          <w:sz w:val="24"/>
        </w:rPr>
        <w:t>the</w:t>
      </w:r>
      <w:r w:rsidRPr="005108E4">
        <w:rPr>
          <w:spacing w:val="-26"/>
          <w:sz w:val="24"/>
        </w:rPr>
        <w:t xml:space="preserve"> </w:t>
      </w:r>
      <w:r w:rsidRPr="005108E4">
        <w:rPr>
          <w:sz w:val="24"/>
        </w:rPr>
        <w:t>conduct</w:t>
      </w:r>
      <w:r w:rsidRPr="005108E4">
        <w:rPr>
          <w:spacing w:val="-24"/>
          <w:sz w:val="24"/>
        </w:rPr>
        <w:t xml:space="preserve"> </w:t>
      </w:r>
      <w:r w:rsidRPr="005108E4">
        <w:rPr>
          <w:sz w:val="24"/>
        </w:rPr>
        <w:t>of</w:t>
      </w:r>
      <w:r w:rsidRPr="005108E4">
        <w:rPr>
          <w:spacing w:val="-25"/>
          <w:sz w:val="24"/>
        </w:rPr>
        <w:t xml:space="preserve"> </w:t>
      </w:r>
      <w:r w:rsidRPr="005108E4">
        <w:rPr>
          <w:sz w:val="24"/>
        </w:rPr>
        <w:t>inventory</w:t>
      </w:r>
      <w:r w:rsidRPr="005108E4">
        <w:rPr>
          <w:spacing w:val="-32"/>
          <w:sz w:val="24"/>
        </w:rPr>
        <w:t xml:space="preserve"> </w:t>
      </w:r>
      <w:r w:rsidRPr="005108E4">
        <w:rPr>
          <w:sz w:val="24"/>
        </w:rPr>
        <w:t>reviews,</w:t>
      </w:r>
      <w:r w:rsidRPr="005108E4">
        <w:rPr>
          <w:spacing w:val="-27"/>
          <w:sz w:val="24"/>
        </w:rPr>
        <w:t xml:space="preserve"> </w:t>
      </w:r>
      <w:r w:rsidRPr="005108E4">
        <w:rPr>
          <w:sz w:val="24"/>
        </w:rPr>
        <w:t>and comprehensive inventories of Marijuana and MIPs in the process of cultivation, and finished, stored</w:t>
      </w:r>
      <w:r w:rsidRPr="005108E4">
        <w:rPr>
          <w:spacing w:val="-3"/>
          <w:sz w:val="24"/>
        </w:rPr>
        <w:t xml:space="preserve"> </w:t>
      </w:r>
      <w:r w:rsidRPr="005108E4">
        <w:rPr>
          <w:sz w:val="24"/>
        </w:rPr>
        <w:t>Marijuana;</w:t>
      </w:r>
    </w:p>
    <w:p w14:paraId="110F7FAE" w14:textId="77777777" w:rsidR="00DA2759" w:rsidRPr="005108E4" w:rsidRDefault="009A7511">
      <w:pPr>
        <w:pStyle w:val="ListParagraph"/>
        <w:numPr>
          <w:ilvl w:val="2"/>
          <w:numId w:val="46"/>
        </w:numPr>
        <w:tabs>
          <w:tab w:val="left" w:pos="2355"/>
        </w:tabs>
        <w:spacing w:before="2" w:line="244" w:lineRule="auto"/>
        <w:ind w:right="117" w:firstLine="0"/>
        <w:rPr>
          <w:sz w:val="24"/>
        </w:rPr>
      </w:pPr>
      <w:r w:rsidRPr="005108E4">
        <w:rPr>
          <w:sz w:val="24"/>
        </w:rPr>
        <w:t>Conduct</w:t>
      </w:r>
      <w:r w:rsidRPr="005108E4">
        <w:rPr>
          <w:spacing w:val="-18"/>
          <w:sz w:val="24"/>
        </w:rPr>
        <w:t xml:space="preserve"> </w:t>
      </w:r>
      <w:r w:rsidRPr="005108E4">
        <w:rPr>
          <w:sz w:val="24"/>
        </w:rPr>
        <w:t>a</w:t>
      </w:r>
      <w:r w:rsidRPr="005108E4">
        <w:rPr>
          <w:spacing w:val="-19"/>
          <w:sz w:val="24"/>
        </w:rPr>
        <w:t xml:space="preserve"> </w:t>
      </w:r>
      <w:r w:rsidRPr="005108E4">
        <w:rPr>
          <w:sz w:val="24"/>
        </w:rPr>
        <w:t>monthly</w:t>
      </w:r>
      <w:r w:rsidRPr="005108E4">
        <w:rPr>
          <w:spacing w:val="-25"/>
          <w:sz w:val="24"/>
        </w:rPr>
        <w:t xml:space="preserve"> </w:t>
      </w:r>
      <w:r w:rsidRPr="005108E4">
        <w:rPr>
          <w:sz w:val="24"/>
        </w:rPr>
        <w:t>inventory</w:t>
      </w:r>
      <w:r w:rsidRPr="005108E4">
        <w:rPr>
          <w:spacing w:val="-25"/>
          <w:sz w:val="24"/>
        </w:rPr>
        <w:t xml:space="preserve"> </w:t>
      </w:r>
      <w:r w:rsidRPr="005108E4">
        <w:rPr>
          <w:sz w:val="24"/>
        </w:rPr>
        <w:t>of</w:t>
      </w:r>
      <w:r w:rsidRPr="005108E4">
        <w:rPr>
          <w:spacing w:val="-19"/>
          <w:sz w:val="24"/>
        </w:rPr>
        <w:t xml:space="preserve"> </w:t>
      </w:r>
      <w:r w:rsidRPr="005108E4">
        <w:rPr>
          <w:sz w:val="24"/>
        </w:rPr>
        <w:t>Marijuana</w:t>
      </w:r>
      <w:r w:rsidRPr="005108E4">
        <w:rPr>
          <w:spacing w:val="-19"/>
          <w:sz w:val="24"/>
        </w:rPr>
        <w:t xml:space="preserve"> </w:t>
      </w:r>
      <w:r w:rsidRPr="005108E4">
        <w:rPr>
          <w:sz w:val="24"/>
        </w:rPr>
        <w:t>in</w:t>
      </w:r>
      <w:r w:rsidRPr="005108E4">
        <w:rPr>
          <w:spacing w:val="-19"/>
          <w:sz w:val="24"/>
        </w:rPr>
        <w:t xml:space="preserve"> </w:t>
      </w:r>
      <w:r w:rsidRPr="005108E4">
        <w:rPr>
          <w:sz w:val="24"/>
        </w:rPr>
        <w:t>the</w:t>
      </w:r>
      <w:r w:rsidRPr="005108E4">
        <w:rPr>
          <w:spacing w:val="-19"/>
          <w:sz w:val="24"/>
        </w:rPr>
        <w:t xml:space="preserve"> </w:t>
      </w:r>
      <w:r w:rsidRPr="005108E4">
        <w:rPr>
          <w:sz w:val="24"/>
        </w:rPr>
        <w:t>process</w:t>
      </w:r>
      <w:r w:rsidRPr="005108E4">
        <w:rPr>
          <w:spacing w:val="-18"/>
          <w:sz w:val="24"/>
        </w:rPr>
        <w:t xml:space="preserve"> </w:t>
      </w:r>
      <w:r w:rsidRPr="005108E4">
        <w:rPr>
          <w:sz w:val="24"/>
        </w:rPr>
        <w:t>of</w:t>
      </w:r>
      <w:r w:rsidRPr="005108E4">
        <w:rPr>
          <w:spacing w:val="-17"/>
          <w:sz w:val="24"/>
        </w:rPr>
        <w:t xml:space="preserve"> </w:t>
      </w:r>
      <w:r w:rsidRPr="005108E4">
        <w:rPr>
          <w:sz w:val="24"/>
        </w:rPr>
        <w:t>cultivation</w:t>
      </w:r>
      <w:r w:rsidRPr="005108E4">
        <w:rPr>
          <w:spacing w:val="-16"/>
          <w:sz w:val="24"/>
        </w:rPr>
        <w:t xml:space="preserve"> </w:t>
      </w:r>
      <w:r w:rsidRPr="005108E4">
        <w:rPr>
          <w:sz w:val="24"/>
        </w:rPr>
        <w:t>and</w:t>
      </w:r>
      <w:r w:rsidRPr="005108E4">
        <w:rPr>
          <w:spacing w:val="-17"/>
          <w:sz w:val="24"/>
        </w:rPr>
        <w:t xml:space="preserve"> </w:t>
      </w:r>
      <w:r w:rsidRPr="005108E4">
        <w:rPr>
          <w:sz w:val="24"/>
        </w:rPr>
        <w:t>finished, stored</w:t>
      </w:r>
      <w:r w:rsidRPr="005108E4">
        <w:rPr>
          <w:spacing w:val="-2"/>
          <w:sz w:val="24"/>
        </w:rPr>
        <w:t xml:space="preserve"> </w:t>
      </w:r>
      <w:r w:rsidRPr="005108E4">
        <w:rPr>
          <w:sz w:val="24"/>
        </w:rPr>
        <w:t>Marijuana;</w:t>
      </w:r>
    </w:p>
    <w:p w14:paraId="1AA1F1C8" w14:textId="77777777" w:rsidR="00DA2759" w:rsidRPr="005108E4" w:rsidRDefault="009A7511">
      <w:pPr>
        <w:pStyle w:val="ListParagraph"/>
        <w:numPr>
          <w:ilvl w:val="2"/>
          <w:numId w:val="46"/>
        </w:numPr>
        <w:tabs>
          <w:tab w:val="left" w:pos="2381"/>
        </w:tabs>
        <w:spacing w:line="244" w:lineRule="auto"/>
        <w:ind w:right="117" w:firstLine="0"/>
        <w:rPr>
          <w:sz w:val="24"/>
        </w:rPr>
      </w:pPr>
      <w:r w:rsidRPr="005108E4">
        <w:rPr>
          <w:sz w:val="24"/>
        </w:rPr>
        <w:t>Conduct</w:t>
      </w:r>
      <w:r w:rsidRPr="005108E4">
        <w:rPr>
          <w:spacing w:val="-9"/>
          <w:sz w:val="24"/>
        </w:rPr>
        <w:t xml:space="preserve"> </w:t>
      </w:r>
      <w:r w:rsidRPr="005108E4">
        <w:rPr>
          <w:sz w:val="24"/>
        </w:rPr>
        <w:t>a</w:t>
      </w:r>
      <w:r w:rsidRPr="005108E4">
        <w:rPr>
          <w:spacing w:val="-13"/>
          <w:sz w:val="24"/>
        </w:rPr>
        <w:t xml:space="preserve"> </w:t>
      </w:r>
      <w:r w:rsidRPr="005108E4">
        <w:rPr>
          <w:sz w:val="24"/>
        </w:rPr>
        <w:t>comprehensive</w:t>
      </w:r>
      <w:r w:rsidRPr="005108E4">
        <w:rPr>
          <w:spacing w:val="-13"/>
          <w:sz w:val="24"/>
        </w:rPr>
        <w:t xml:space="preserve"> </w:t>
      </w:r>
      <w:r w:rsidRPr="005108E4">
        <w:rPr>
          <w:sz w:val="24"/>
        </w:rPr>
        <w:t>annual</w:t>
      </w:r>
      <w:r w:rsidRPr="005108E4">
        <w:rPr>
          <w:spacing w:val="-10"/>
          <w:sz w:val="24"/>
        </w:rPr>
        <w:t xml:space="preserve"> </w:t>
      </w:r>
      <w:r w:rsidRPr="005108E4">
        <w:rPr>
          <w:sz w:val="24"/>
        </w:rPr>
        <w:t>inventory</w:t>
      </w:r>
      <w:r w:rsidRPr="005108E4">
        <w:rPr>
          <w:spacing w:val="-19"/>
          <w:sz w:val="24"/>
        </w:rPr>
        <w:t xml:space="preserve"> </w:t>
      </w:r>
      <w:r w:rsidRPr="005108E4">
        <w:rPr>
          <w:sz w:val="24"/>
        </w:rPr>
        <w:t>at</w:t>
      </w:r>
      <w:r w:rsidRPr="005108E4">
        <w:rPr>
          <w:spacing w:val="-10"/>
          <w:sz w:val="24"/>
        </w:rPr>
        <w:t xml:space="preserve"> </w:t>
      </w:r>
      <w:r w:rsidRPr="005108E4">
        <w:rPr>
          <w:sz w:val="24"/>
        </w:rPr>
        <w:t>least</w:t>
      </w:r>
      <w:r w:rsidRPr="005108E4">
        <w:rPr>
          <w:spacing w:val="-11"/>
          <w:sz w:val="24"/>
        </w:rPr>
        <w:t xml:space="preserve"> </w:t>
      </w:r>
      <w:r w:rsidRPr="005108E4">
        <w:rPr>
          <w:sz w:val="24"/>
        </w:rPr>
        <w:t>once</w:t>
      </w:r>
      <w:r w:rsidRPr="005108E4">
        <w:rPr>
          <w:spacing w:val="-10"/>
          <w:sz w:val="24"/>
        </w:rPr>
        <w:t xml:space="preserve"> </w:t>
      </w:r>
      <w:r w:rsidRPr="005108E4">
        <w:rPr>
          <w:sz w:val="24"/>
        </w:rPr>
        <w:t>every</w:t>
      </w:r>
      <w:r w:rsidRPr="005108E4">
        <w:rPr>
          <w:spacing w:val="-16"/>
          <w:sz w:val="24"/>
        </w:rPr>
        <w:t xml:space="preserve"> </w:t>
      </w:r>
      <w:r w:rsidRPr="005108E4">
        <w:rPr>
          <w:spacing w:val="-3"/>
          <w:sz w:val="24"/>
        </w:rPr>
        <w:t>year</w:t>
      </w:r>
      <w:r w:rsidRPr="005108E4">
        <w:rPr>
          <w:spacing w:val="-10"/>
          <w:sz w:val="24"/>
        </w:rPr>
        <w:t xml:space="preserve"> </w:t>
      </w:r>
      <w:r w:rsidRPr="005108E4">
        <w:rPr>
          <w:sz w:val="24"/>
        </w:rPr>
        <w:t>after</w:t>
      </w:r>
      <w:r w:rsidRPr="005108E4">
        <w:rPr>
          <w:spacing w:val="-10"/>
          <w:sz w:val="24"/>
        </w:rPr>
        <w:t xml:space="preserve"> </w:t>
      </w:r>
      <w:r w:rsidRPr="005108E4">
        <w:rPr>
          <w:sz w:val="24"/>
        </w:rPr>
        <w:t>the</w:t>
      </w:r>
      <w:r w:rsidRPr="005108E4">
        <w:rPr>
          <w:spacing w:val="-10"/>
          <w:sz w:val="24"/>
        </w:rPr>
        <w:t xml:space="preserve"> </w:t>
      </w:r>
      <w:r w:rsidRPr="005108E4">
        <w:rPr>
          <w:sz w:val="24"/>
        </w:rPr>
        <w:t>date</w:t>
      </w:r>
      <w:r w:rsidRPr="005108E4">
        <w:rPr>
          <w:spacing w:val="-10"/>
          <w:sz w:val="24"/>
        </w:rPr>
        <w:t xml:space="preserve"> </w:t>
      </w:r>
      <w:r w:rsidRPr="005108E4">
        <w:rPr>
          <w:sz w:val="24"/>
        </w:rPr>
        <w:t>of the previous comprehensive inventory;</w:t>
      </w:r>
      <w:r w:rsidRPr="005108E4">
        <w:rPr>
          <w:spacing w:val="-6"/>
          <w:sz w:val="24"/>
        </w:rPr>
        <w:t xml:space="preserve"> </w:t>
      </w:r>
      <w:r w:rsidRPr="005108E4">
        <w:rPr>
          <w:sz w:val="24"/>
        </w:rPr>
        <w:t>and</w:t>
      </w:r>
    </w:p>
    <w:p w14:paraId="51C548A4" w14:textId="77777777" w:rsidR="00DA2759" w:rsidRPr="005108E4" w:rsidRDefault="009A7511">
      <w:pPr>
        <w:pStyle w:val="ListParagraph"/>
        <w:numPr>
          <w:ilvl w:val="2"/>
          <w:numId w:val="46"/>
        </w:numPr>
        <w:tabs>
          <w:tab w:val="left" w:pos="2396"/>
        </w:tabs>
        <w:spacing w:line="272" w:lineRule="exact"/>
        <w:ind w:left="2395" w:hanging="361"/>
        <w:rPr>
          <w:sz w:val="24"/>
        </w:rPr>
      </w:pPr>
      <w:r w:rsidRPr="005108E4">
        <w:rPr>
          <w:sz w:val="24"/>
        </w:rPr>
        <w:t>Promptly</w:t>
      </w:r>
      <w:r w:rsidRPr="005108E4">
        <w:rPr>
          <w:spacing w:val="-10"/>
          <w:sz w:val="24"/>
        </w:rPr>
        <w:t xml:space="preserve"> </w:t>
      </w:r>
      <w:r w:rsidRPr="005108E4">
        <w:rPr>
          <w:sz w:val="24"/>
        </w:rPr>
        <w:t>transcribe</w:t>
      </w:r>
      <w:r w:rsidRPr="005108E4">
        <w:rPr>
          <w:spacing w:val="-4"/>
          <w:sz w:val="24"/>
        </w:rPr>
        <w:t xml:space="preserve"> </w:t>
      </w:r>
      <w:r w:rsidRPr="005108E4">
        <w:rPr>
          <w:sz w:val="24"/>
        </w:rPr>
        <w:t>inventories</w:t>
      </w:r>
      <w:r w:rsidRPr="005108E4">
        <w:rPr>
          <w:spacing w:val="-2"/>
          <w:sz w:val="24"/>
        </w:rPr>
        <w:t xml:space="preserve"> </w:t>
      </w:r>
      <w:r w:rsidRPr="005108E4">
        <w:rPr>
          <w:sz w:val="24"/>
        </w:rPr>
        <w:t>if</w:t>
      </w:r>
      <w:r w:rsidRPr="005108E4">
        <w:rPr>
          <w:spacing w:val="-2"/>
          <w:sz w:val="24"/>
        </w:rPr>
        <w:t xml:space="preserve"> </w:t>
      </w:r>
      <w:r w:rsidRPr="005108E4">
        <w:rPr>
          <w:sz w:val="24"/>
        </w:rPr>
        <w:t>taken</w:t>
      </w:r>
      <w:r w:rsidRPr="005108E4">
        <w:rPr>
          <w:spacing w:val="-3"/>
          <w:sz w:val="24"/>
        </w:rPr>
        <w:t xml:space="preserve"> </w:t>
      </w:r>
      <w:r w:rsidRPr="005108E4">
        <w:rPr>
          <w:sz w:val="24"/>
        </w:rPr>
        <w:t>by</w:t>
      </w:r>
      <w:r w:rsidRPr="005108E4">
        <w:rPr>
          <w:spacing w:val="-10"/>
          <w:sz w:val="24"/>
        </w:rPr>
        <w:t xml:space="preserve"> </w:t>
      </w:r>
      <w:r w:rsidRPr="005108E4">
        <w:rPr>
          <w:sz w:val="24"/>
        </w:rPr>
        <w:t>use</w:t>
      </w:r>
      <w:r w:rsidRPr="005108E4">
        <w:rPr>
          <w:spacing w:val="-3"/>
          <w:sz w:val="24"/>
        </w:rPr>
        <w:t xml:space="preserve"> </w:t>
      </w:r>
      <w:r w:rsidRPr="005108E4">
        <w:rPr>
          <w:sz w:val="24"/>
        </w:rPr>
        <w:t>of</w:t>
      </w:r>
      <w:r w:rsidRPr="005108E4">
        <w:rPr>
          <w:spacing w:val="-3"/>
          <w:sz w:val="24"/>
        </w:rPr>
        <w:t xml:space="preserve"> </w:t>
      </w:r>
      <w:r w:rsidRPr="005108E4">
        <w:rPr>
          <w:sz w:val="24"/>
        </w:rPr>
        <w:t>an</w:t>
      </w:r>
      <w:r w:rsidRPr="005108E4">
        <w:rPr>
          <w:spacing w:val="-3"/>
          <w:sz w:val="24"/>
        </w:rPr>
        <w:t xml:space="preserve"> </w:t>
      </w:r>
      <w:r w:rsidRPr="005108E4">
        <w:rPr>
          <w:sz w:val="24"/>
        </w:rPr>
        <w:t>oral</w:t>
      </w:r>
      <w:r w:rsidRPr="005108E4">
        <w:rPr>
          <w:spacing w:val="-2"/>
          <w:sz w:val="24"/>
        </w:rPr>
        <w:t xml:space="preserve"> </w:t>
      </w:r>
      <w:r w:rsidRPr="005108E4">
        <w:rPr>
          <w:sz w:val="24"/>
        </w:rPr>
        <w:t>recording</w:t>
      </w:r>
      <w:r w:rsidRPr="005108E4">
        <w:rPr>
          <w:spacing w:val="-4"/>
          <w:sz w:val="24"/>
        </w:rPr>
        <w:t xml:space="preserve"> </w:t>
      </w:r>
      <w:r w:rsidRPr="005108E4">
        <w:rPr>
          <w:sz w:val="24"/>
        </w:rPr>
        <w:t>device.</w:t>
      </w:r>
    </w:p>
    <w:p w14:paraId="1880A441" w14:textId="77777777" w:rsidR="00DA2759" w:rsidRPr="005108E4" w:rsidRDefault="009A7511">
      <w:pPr>
        <w:pStyle w:val="ListParagraph"/>
        <w:numPr>
          <w:ilvl w:val="1"/>
          <w:numId w:val="46"/>
        </w:numPr>
        <w:tabs>
          <w:tab w:val="left" w:pos="2134"/>
        </w:tabs>
        <w:spacing w:before="1" w:line="242" w:lineRule="auto"/>
        <w:ind w:left="1675" w:right="116" w:firstLine="0"/>
        <w:rPr>
          <w:sz w:val="24"/>
        </w:rPr>
      </w:pPr>
      <w:r w:rsidRPr="005108E4">
        <w:rPr>
          <w:sz w:val="24"/>
        </w:rPr>
        <w:t>The</w:t>
      </w:r>
      <w:r w:rsidRPr="005108E4">
        <w:rPr>
          <w:spacing w:val="-6"/>
          <w:sz w:val="24"/>
        </w:rPr>
        <w:t xml:space="preserve"> </w:t>
      </w:r>
      <w:r w:rsidRPr="005108E4">
        <w:rPr>
          <w:sz w:val="24"/>
        </w:rPr>
        <w:t>record</w:t>
      </w:r>
      <w:r w:rsidRPr="005108E4">
        <w:rPr>
          <w:spacing w:val="-4"/>
          <w:sz w:val="24"/>
        </w:rPr>
        <w:t xml:space="preserve"> </w:t>
      </w:r>
      <w:r w:rsidRPr="005108E4">
        <w:rPr>
          <w:sz w:val="24"/>
        </w:rPr>
        <w:t>of</w:t>
      </w:r>
      <w:r w:rsidRPr="005108E4">
        <w:rPr>
          <w:spacing w:val="-4"/>
          <w:sz w:val="24"/>
        </w:rPr>
        <w:t xml:space="preserve"> </w:t>
      </w:r>
      <w:r w:rsidRPr="005108E4">
        <w:rPr>
          <w:sz w:val="24"/>
        </w:rPr>
        <w:t>each</w:t>
      </w:r>
      <w:r w:rsidRPr="005108E4">
        <w:rPr>
          <w:spacing w:val="-5"/>
          <w:sz w:val="24"/>
        </w:rPr>
        <w:t xml:space="preserve"> </w:t>
      </w:r>
      <w:r w:rsidRPr="005108E4">
        <w:rPr>
          <w:sz w:val="24"/>
        </w:rPr>
        <w:t>inventory</w:t>
      </w:r>
      <w:r w:rsidRPr="005108E4">
        <w:rPr>
          <w:spacing w:val="-11"/>
          <w:sz w:val="24"/>
        </w:rPr>
        <w:t xml:space="preserve"> </w:t>
      </w:r>
      <w:r w:rsidRPr="005108E4">
        <w:rPr>
          <w:sz w:val="24"/>
        </w:rPr>
        <w:t>shall</w:t>
      </w:r>
      <w:r w:rsidRPr="005108E4">
        <w:rPr>
          <w:spacing w:val="-1"/>
          <w:sz w:val="24"/>
        </w:rPr>
        <w:t xml:space="preserve"> </w:t>
      </w:r>
      <w:r w:rsidRPr="005108E4">
        <w:rPr>
          <w:sz w:val="24"/>
        </w:rPr>
        <w:t>include,</w:t>
      </w:r>
      <w:r w:rsidRPr="005108E4">
        <w:rPr>
          <w:spacing w:val="-4"/>
          <w:sz w:val="24"/>
        </w:rPr>
        <w:t xml:space="preserve"> </w:t>
      </w:r>
      <w:r w:rsidRPr="005108E4">
        <w:rPr>
          <w:sz w:val="24"/>
        </w:rPr>
        <w:t>at</w:t>
      </w:r>
      <w:r w:rsidRPr="005108E4">
        <w:rPr>
          <w:spacing w:val="-4"/>
          <w:sz w:val="24"/>
        </w:rPr>
        <w:t xml:space="preserve"> </w:t>
      </w:r>
      <w:r w:rsidRPr="005108E4">
        <w:rPr>
          <w:sz w:val="24"/>
        </w:rPr>
        <w:t>a</w:t>
      </w:r>
      <w:r w:rsidRPr="005108E4">
        <w:rPr>
          <w:spacing w:val="-5"/>
          <w:sz w:val="24"/>
        </w:rPr>
        <w:t xml:space="preserve"> </w:t>
      </w:r>
      <w:r w:rsidRPr="005108E4">
        <w:rPr>
          <w:sz w:val="24"/>
        </w:rPr>
        <w:t>minimum,</w:t>
      </w:r>
      <w:r w:rsidRPr="005108E4">
        <w:rPr>
          <w:spacing w:val="-4"/>
          <w:sz w:val="24"/>
        </w:rPr>
        <w:t xml:space="preserve"> </w:t>
      </w:r>
      <w:r w:rsidRPr="005108E4">
        <w:rPr>
          <w:sz w:val="24"/>
        </w:rPr>
        <w:t>the</w:t>
      </w:r>
      <w:r w:rsidRPr="005108E4">
        <w:rPr>
          <w:spacing w:val="-5"/>
          <w:sz w:val="24"/>
        </w:rPr>
        <w:t xml:space="preserve"> </w:t>
      </w:r>
      <w:r w:rsidRPr="005108E4">
        <w:rPr>
          <w:sz w:val="24"/>
        </w:rPr>
        <w:t>date</w:t>
      </w:r>
      <w:r w:rsidRPr="005108E4">
        <w:rPr>
          <w:spacing w:val="-6"/>
          <w:sz w:val="24"/>
        </w:rPr>
        <w:t xml:space="preserve"> </w:t>
      </w:r>
      <w:r w:rsidRPr="005108E4">
        <w:rPr>
          <w:sz w:val="24"/>
        </w:rPr>
        <w:t>of</w:t>
      </w:r>
      <w:r w:rsidRPr="005108E4">
        <w:rPr>
          <w:spacing w:val="-4"/>
          <w:sz w:val="24"/>
        </w:rPr>
        <w:t xml:space="preserve"> </w:t>
      </w:r>
      <w:r w:rsidRPr="005108E4">
        <w:rPr>
          <w:sz w:val="24"/>
        </w:rPr>
        <w:t>the</w:t>
      </w:r>
      <w:r w:rsidRPr="005108E4">
        <w:rPr>
          <w:spacing w:val="-5"/>
          <w:sz w:val="24"/>
        </w:rPr>
        <w:t xml:space="preserve"> </w:t>
      </w:r>
      <w:r w:rsidRPr="005108E4">
        <w:rPr>
          <w:sz w:val="24"/>
        </w:rPr>
        <w:t>inventory,</w:t>
      </w:r>
      <w:r w:rsidRPr="005108E4">
        <w:rPr>
          <w:spacing w:val="-4"/>
          <w:sz w:val="24"/>
        </w:rPr>
        <w:t xml:space="preserve"> </w:t>
      </w:r>
      <w:r w:rsidRPr="005108E4">
        <w:rPr>
          <w:sz w:val="24"/>
        </w:rPr>
        <w:t>a summary</w:t>
      </w:r>
      <w:r w:rsidRPr="005108E4">
        <w:rPr>
          <w:spacing w:val="-9"/>
          <w:sz w:val="24"/>
        </w:rPr>
        <w:t xml:space="preserve"> </w:t>
      </w:r>
      <w:r w:rsidRPr="005108E4">
        <w:rPr>
          <w:sz w:val="24"/>
        </w:rPr>
        <w:t>of</w:t>
      </w:r>
      <w:r w:rsidRPr="005108E4">
        <w:rPr>
          <w:spacing w:val="-2"/>
          <w:sz w:val="24"/>
        </w:rPr>
        <w:t xml:space="preserve"> </w:t>
      </w:r>
      <w:r w:rsidRPr="005108E4">
        <w:rPr>
          <w:sz w:val="24"/>
        </w:rPr>
        <w:t>the</w:t>
      </w:r>
      <w:r w:rsidRPr="005108E4">
        <w:rPr>
          <w:spacing w:val="-3"/>
          <w:sz w:val="24"/>
        </w:rPr>
        <w:t xml:space="preserve"> </w:t>
      </w:r>
      <w:r w:rsidRPr="005108E4">
        <w:rPr>
          <w:sz w:val="24"/>
        </w:rPr>
        <w:t>inventory</w:t>
      </w:r>
      <w:r w:rsidRPr="005108E4">
        <w:rPr>
          <w:spacing w:val="-8"/>
          <w:sz w:val="24"/>
        </w:rPr>
        <w:t xml:space="preserve"> </w:t>
      </w:r>
      <w:r w:rsidRPr="005108E4">
        <w:rPr>
          <w:sz w:val="24"/>
        </w:rPr>
        <w:t>findings,</w:t>
      </w:r>
      <w:r w:rsidRPr="005108E4">
        <w:rPr>
          <w:spacing w:val="-4"/>
          <w:sz w:val="24"/>
        </w:rPr>
        <w:t xml:space="preserve"> </w:t>
      </w:r>
      <w:r w:rsidRPr="005108E4">
        <w:rPr>
          <w:sz w:val="24"/>
        </w:rPr>
        <w:t>and</w:t>
      </w:r>
      <w:r w:rsidRPr="005108E4">
        <w:rPr>
          <w:spacing w:val="-4"/>
          <w:sz w:val="24"/>
        </w:rPr>
        <w:t xml:space="preserve"> </w:t>
      </w:r>
      <w:r w:rsidRPr="005108E4">
        <w:rPr>
          <w:sz w:val="24"/>
        </w:rPr>
        <w:t>the</w:t>
      </w:r>
      <w:r w:rsidRPr="005108E4">
        <w:rPr>
          <w:spacing w:val="-6"/>
          <w:sz w:val="24"/>
        </w:rPr>
        <w:t xml:space="preserve"> </w:t>
      </w:r>
      <w:r w:rsidRPr="005108E4">
        <w:rPr>
          <w:sz w:val="24"/>
        </w:rPr>
        <w:t>names,</w:t>
      </w:r>
      <w:r w:rsidRPr="005108E4">
        <w:rPr>
          <w:spacing w:val="-4"/>
          <w:sz w:val="24"/>
        </w:rPr>
        <w:t xml:space="preserve"> </w:t>
      </w:r>
      <w:r w:rsidRPr="005108E4">
        <w:rPr>
          <w:sz w:val="24"/>
        </w:rPr>
        <w:t>signatures,</w:t>
      </w:r>
      <w:r w:rsidRPr="005108E4">
        <w:rPr>
          <w:spacing w:val="-5"/>
          <w:sz w:val="24"/>
        </w:rPr>
        <w:t xml:space="preserve"> </w:t>
      </w:r>
      <w:r w:rsidRPr="005108E4">
        <w:rPr>
          <w:sz w:val="24"/>
        </w:rPr>
        <w:t>and</w:t>
      </w:r>
      <w:r w:rsidRPr="005108E4">
        <w:rPr>
          <w:spacing w:val="-4"/>
          <w:sz w:val="24"/>
        </w:rPr>
        <w:t xml:space="preserve"> </w:t>
      </w:r>
      <w:r w:rsidRPr="005108E4">
        <w:rPr>
          <w:sz w:val="24"/>
        </w:rPr>
        <w:t>titles</w:t>
      </w:r>
      <w:r w:rsidRPr="005108E4">
        <w:rPr>
          <w:spacing w:val="-1"/>
          <w:sz w:val="24"/>
        </w:rPr>
        <w:t xml:space="preserve"> </w:t>
      </w:r>
      <w:r w:rsidRPr="005108E4">
        <w:rPr>
          <w:sz w:val="24"/>
        </w:rPr>
        <w:t>of</w:t>
      </w:r>
      <w:r w:rsidRPr="005108E4">
        <w:rPr>
          <w:spacing w:val="-3"/>
          <w:sz w:val="24"/>
        </w:rPr>
        <w:t xml:space="preserve"> </w:t>
      </w:r>
      <w:r w:rsidRPr="005108E4">
        <w:rPr>
          <w:sz w:val="24"/>
        </w:rPr>
        <w:t>the</w:t>
      </w:r>
      <w:r w:rsidRPr="005108E4">
        <w:rPr>
          <w:spacing w:val="-2"/>
          <w:sz w:val="24"/>
        </w:rPr>
        <w:t xml:space="preserve"> </w:t>
      </w:r>
      <w:r w:rsidRPr="005108E4">
        <w:rPr>
          <w:sz w:val="24"/>
        </w:rPr>
        <w:t>individuals who conducted the</w:t>
      </w:r>
      <w:r w:rsidRPr="005108E4">
        <w:rPr>
          <w:spacing w:val="-5"/>
          <w:sz w:val="24"/>
        </w:rPr>
        <w:t xml:space="preserve"> </w:t>
      </w:r>
      <w:r w:rsidRPr="005108E4">
        <w:rPr>
          <w:sz w:val="24"/>
        </w:rPr>
        <w:t>inventory.</w:t>
      </w:r>
    </w:p>
    <w:p w14:paraId="1A2A21F0" w14:textId="77777777" w:rsidR="00DA2759" w:rsidRPr="005108E4" w:rsidRDefault="009A7511">
      <w:pPr>
        <w:pStyle w:val="ListParagraph"/>
        <w:numPr>
          <w:ilvl w:val="1"/>
          <w:numId w:val="46"/>
        </w:numPr>
        <w:tabs>
          <w:tab w:val="left" w:pos="2096"/>
        </w:tabs>
        <w:spacing w:before="1" w:line="242" w:lineRule="auto"/>
        <w:ind w:left="1675" w:right="116" w:firstLine="0"/>
        <w:rPr>
          <w:sz w:val="24"/>
        </w:rPr>
      </w:pPr>
      <w:r w:rsidRPr="005108E4">
        <w:rPr>
          <w:sz w:val="24"/>
        </w:rPr>
        <w:t>An</w:t>
      </w:r>
      <w:r w:rsidRPr="005108E4">
        <w:rPr>
          <w:spacing w:val="-12"/>
          <w:sz w:val="24"/>
        </w:rPr>
        <w:t xml:space="preserve"> </w:t>
      </w:r>
      <w:r w:rsidRPr="005108E4">
        <w:rPr>
          <w:sz w:val="24"/>
        </w:rPr>
        <w:t>MTC</w:t>
      </w:r>
      <w:r w:rsidRPr="005108E4">
        <w:rPr>
          <w:spacing w:val="-13"/>
          <w:sz w:val="24"/>
        </w:rPr>
        <w:t xml:space="preserve"> </w:t>
      </w:r>
      <w:r w:rsidRPr="005108E4">
        <w:rPr>
          <w:sz w:val="24"/>
        </w:rPr>
        <w:t>shall</w:t>
      </w:r>
      <w:r w:rsidRPr="005108E4">
        <w:rPr>
          <w:spacing w:val="-14"/>
          <w:sz w:val="24"/>
        </w:rPr>
        <w:t xml:space="preserve"> </w:t>
      </w:r>
      <w:r w:rsidRPr="005108E4">
        <w:rPr>
          <w:sz w:val="24"/>
        </w:rPr>
        <w:t>attach</w:t>
      </w:r>
      <w:r w:rsidRPr="005108E4">
        <w:rPr>
          <w:spacing w:val="-14"/>
          <w:sz w:val="24"/>
        </w:rPr>
        <w:t xml:space="preserve"> </w:t>
      </w:r>
      <w:r w:rsidRPr="005108E4">
        <w:rPr>
          <w:sz w:val="24"/>
        </w:rPr>
        <w:t>plant</w:t>
      </w:r>
      <w:r w:rsidRPr="005108E4">
        <w:rPr>
          <w:spacing w:val="-13"/>
          <w:sz w:val="24"/>
        </w:rPr>
        <w:t xml:space="preserve"> </w:t>
      </w:r>
      <w:r w:rsidRPr="005108E4">
        <w:rPr>
          <w:sz w:val="24"/>
        </w:rPr>
        <w:t>tags</w:t>
      </w:r>
      <w:r w:rsidRPr="005108E4">
        <w:rPr>
          <w:spacing w:val="-14"/>
          <w:sz w:val="24"/>
        </w:rPr>
        <w:t xml:space="preserve"> </w:t>
      </w:r>
      <w:r w:rsidRPr="005108E4">
        <w:rPr>
          <w:sz w:val="24"/>
        </w:rPr>
        <w:t>to</w:t>
      </w:r>
      <w:r w:rsidRPr="005108E4">
        <w:rPr>
          <w:spacing w:val="-14"/>
          <w:sz w:val="24"/>
        </w:rPr>
        <w:t xml:space="preserve"> </w:t>
      </w:r>
      <w:r w:rsidRPr="005108E4">
        <w:rPr>
          <w:sz w:val="24"/>
        </w:rPr>
        <w:t>all</w:t>
      </w:r>
      <w:r w:rsidRPr="005108E4">
        <w:rPr>
          <w:spacing w:val="-13"/>
          <w:sz w:val="24"/>
        </w:rPr>
        <w:t xml:space="preserve"> </w:t>
      </w:r>
      <w:r w:rsidRPr="005108E4">
        <w:rPr>
          <w:sz w:val="24"/>
        </w:rPr>
        <w:t>Marijuana,</w:t>
      </w:r>
      <w:r w:rsidRPr="005108E4">
        <w:rPr>
          <w:spacing w:val="-14"/>
          <w:sz w:val="24"/>
        </w:rPr>
        <w:t xml:space="preserve"> </w:t>
      </w:r>
      <w:r w:rsidRPr="005108E4">
        <w:rPr>
          <w:sz w:val="24"/>
        </w:rPr>
        <w:t>Clones,</w:t>
      </w:r>
      <w:r w:rsidRPr="005108E4">
        <w:rPr>
          <w:spacing w:val="-14"/>
          <w:sz w:val="24"/>
        </w:rPr>
        <w:t xml:space="preserve"> </w:t>
      </w:r>
      <w:r w:rsidRPr="005108E4">
        <w:rPr>
          <w:sz w:val="24"/>
        </w:rPr>
        <w:t>and</w:t>
      </w:r>
      <w:r w:rsidRPr="005108E4">
        <w:rPr>
          <w:spacing w:val="-14"/>
          <w:sz w:val="24"/>
        </w:rPr>
        <w:t xml:space="preserve"> </w:t>
      </w:r>
      <w:r w:rsidRPr="005108E4">
        <w:rPr>
          <w:sz w:val="24"/>
        </w:rPr>
        <w:t>plants</w:t>
      </w:r>
      <w:r w:rsidRPr="005108E4">
        <w:rPr>
          <w:spacing w:val="-13"/>
          <w:sz w:val="24"/>
        </w:rPr>
        <w:t xml:space="preserve"> </w:t>
      </w:r>
      <w:r w:rsidRPr="005108E4">
        <w:rPr>
          <w:sz w:val="24"/>
        </w:rPr>
        <w:t>and</w:t>
      </w:r>
      <w:r w:rsidRPr="005108E4">
        <w:rPr>
          <w:spacing w:val="-14"/>
          <w:sz w:val="24"/>
        </w:rPr>
        <w:t xml:space="preserve"> </w:t>
      </w:r>
      <w:r w:rsidRPr="005108E4">
        <w:rPr>
          <w:sz w:val="24"/>
        </w:rPr>
        <w:t>attach</w:t>
      </w:r>
      <w:r w:rsidRPr="005108E4">
        <w:rPr>
          <w:spacing w:val="-14"/>
          <w:sz w:val="24"/>
        </w:rPr>
        <w:t xml:space="preserve"> </w:t>
      </w:r>
      <w:r w:rsidRPr="005108E4">
        <w:rPr>
          <w:sz w:val="24"/>
        </w:rPr>
        <w:t>package tags to all Finished Marijuana and Marijuana Products, and track all Marijuana seeds, Clones, plants, and Marijuana Products, using a Seed-to-sale methodology in a form and manner to be approved by the</w:t>
      </w:r>
      <w:r w:rsidRPr="005108E4">
        <w:rPr>
          <w:spacing w:val="-17"/>
          <w:sz w:val="24"/>
        </w:rPr>
        <w:t xml:space="preserve"> </w:t>
      </w:r>
      <w:r w:rsidRPr="005108E4">
        <w:rPr>
          <w:sz w:val="24"/>
        </w:rPr>
        <w:t>Commission.</w:t>
      </w:r>
    </w:p>
    <w:p w14:paraId="5D64C33C" w14:textId="77777777" w:rsidR="00DA2759" w:rsidRPr="005108E4" w:rsidRDefault="009A7511">
      <w:pPr>
        <w:pStyle w:val="ListParagraph"/>
        <w:numPr>
          <w:ilvl w:val="1"/>
          <w:numId w:val="46"/>
        </w:numPr>
        <w:tabs>
          <w:tab w:val="left" w:pos="2064"/>
        </w:tabs>
        <w:spacing w:before="3" w:line="244" w:lineRule="auto"/>
        <w:ind w:left="1675" w:right="117" w:firstLine="0"/>
        <w:rPr>
          <w:sz w:val="24"/>
        </w:rPr>
      </w:pPr>
      <w:r w:rsidRPr="005108E4">
        <w:rPr>
          <w:sz w:val="24"/>
        </w:rPr>
        <w:t>The</w:t>
      </w:r>
      <w:r w:rsidRPr="005108E4">
        <w:rPr>
          <w:spacing w:val="-14"/>
          <w:sz w:val="24"/>
        </w:rPr>
        <w:t xml:space="preserve"> </w:t>
      </w:r>
      <w:r w:rsidRPr="005108E4">
        <w:rPr>
          <w:sz w:val="24"/>
        </w:rPr>
        <w:t>failure</w:t>
      </w:r>
      <w:r w:rsidRPr="005108E4">
        <w:rPr>
          <w:spacing w:val="-14"/>
          <w:sz w:val="24"/>
        </w:rPr>
        <w:t xml:space="preserve"> </w:t>
      </w:r>
      <w:r w:rsidRPr="005108E4">
        <w:rPr>
          <w:sz w:val="24"/>
        </w:rPr>
        <w:t>to</w:t>
      </w:r>
      <w:r w:rsidRPr="005108E4">
        <w:rPr>
          <w:spacing w:val="-13"/>
          <w:sz w:val="24"/>
        </w:rPr>
        <w:t xml:space="preserve"> </w:t>
      </w:r>
      <w:r w:rsidRPr="005108E4">
        <w:rPr>
          <w:sz w:val="24"/>
        </w:rPr>
        <w:t>enter</w:t>
      </w:r>
      <w:r w:rsidRPr="005108E4">
        <w:rPr>
          <w:spacing w:val="-14"/>
          <w:sz w:val="24"/>
        </w:rPr>
        <w:t xml:space="preserve"> </w:t>
      </w:r>
      <w:r w:rsidRPr="005108E4">
        <w:rPr>
          <w:sz w:val="24"/>
        </w:rPr>
        <w:t>inventory</w:t>
      </w:r>
      <w:r w:rsidRPr="005108E4">
        <w:rPr>
          <w:spacing w:val="-19"/>
          <w:sz w:val="24"/>
        </w:rPr>
        <w:t xml:space="preserve"> </w:t>
      </w:r>
      <w:r w:rsidRPr="005108E4">
        <w:rPr>
          <w:sz w:val="24"/>
        </w:rPr>
        <w:t>into</w:t>
      </w:r>
      <w:r w:rsidRPr="005108E4">
        <w:rPr>
          <w:spacing w:val="-13"/>
          <w:sz w:val="24"/>
        </w:rPr>
        <w:t xml:space="preserve"> </w:t>
      </w:r>
      <w:r w:rsidRPr="005108E4">
        <w:rPr>
          <w:sz w:val="24"/>
        </w:rPr>
        <w:t>the</w:t>
      </w:r>
      <w:r w:rsidRPr="005108E4">
        <w:rPr>
          <w:spacing w:val="-14"/>
          <w:sz w:val="24"/>
        </w:rPr>
        <w:t xml:space="preserve"> </w:t>
      </w:r>
      <w:r w:rsidRPr="005108E4">
        <w:rPr>
          <w:sz w:val="24"/>
        </w:rPr>
        <w:t>Seed-to-sale</w:t>
      </w:r>
      <w:r w:rsidRPr="005108E4">
        <w:rPr>
          <w:spacing w:val="-13"/>
          <w:sz w:val="24"/>
        </w:rPr>
        <w:t xml:space="preserve"> </w:t>
      </w:r>
      <w:r w:rsidRPr="005108E4">
        <w:rPr>
          <w:sz w:val="24"/>
        </w:rPr>
        <w:t>SOR</w:t>
      </w:r>
      <w:r w:rsidRPr="005108E4">
        <w:rPr>
          <w:spacing w:val="-15"/>
          <w:sz w:val="24"/>
        </w:rPr>
        <w:t xml:space="preserve"> </w:t>
      </w:r>
      <w:r w:rsidRPr="005108E4">
        <w:rPr>
          <w:sz w:val="24"/>
        </w:rPr>
        <w:t>may</w:t>
      </w:r>
      <w:r w:rsidRPr="005108E4">
        <w:rPr>
          <w:spacing w:val="-22"/>
          <w:sz w:val="24"/>
        </w:rPr>
        <w:t xml:space="preserve"> </w:t>
      </w:r>
      <w:r w:rsidRPr="005108E4">
        <w:rPr>
          <w:sz w:val="24"/>
        </w:rPr>
        <w:t>result</w:t>
      </w:r>
      <w:r w:rsidRPr="005108E4">
        <w:rPr>
          <w:spacing w:val="-15"/>
          <w:sz w:val="24"/>
        </w:rPr>
        <w:t xml:space="preserve"> </w:t>
      </w:r>
      <w:r w:rsidRPr="005108E4">
        <w:rPr>
          <w:sz w:val="24"/>
        </w:rPr>
        <w:t>in</w:t>
      </w:r>
      <w:r w:rsidRPr="005108E4">
        <w:rPr>
          <w:spacing w:val="-16"/>
          <w:sz w:val="24"/>
        </w:rPr>
        <w:t xml:space="preserve"> </w:t>
      </w:r>
      <w:r w:rsidRPr="005108E4">
        <w:rPr>
          <w:sz w:val="24"/>
        </w:rPr>
        <w:t>the</w:t>
      </w:r>
      <w:r w:rsidRPr="005108E4">
        <w:rPr>
          <w:spacing w:val="-16"/>
          <w:sz w:val="24"/>
        </w:rPr>
        <w:t xml:space="preserve"> </w:t>
      </w:r>
      <w:r w:rsidRPr="005108E4">
        <w:rPr>
          <w:sz w:val="24"/>
        </w:rPr>
        <w:t>suspension</w:t>
      </w:r>
      <w:r w:rsidRPr="005108E4">
        <w:rPr>
          <w:spacing w:val="-13"/>
          <w:sz w:val="24"/>
        </w:rPr>
        <w:t xml:space="preserve"> </w:t>
      </w:r>
      <w:r w:rsidRPr="005108E4">
        <w:rPr>
          <w:sz w:val="24"/>
        </w:rPr>
        <w:t>or revocation of an MTC</w:t>
      </w:r>
      <w:r w:rsidRPr="005108E4">
        <w:rPr>
          <w:spacing w:val="-4"/>
          <w:sz w:val="24"/>
        </w:rPr>
        <w:t xml:space="preserve"> </w:t>
      </w:r>
      <w:r w:rsidRPr="005108E4">
        <w:rPr>
          <w:sz w:val="24"/>
        </w:rPr>
        <w:t>License.</w:t>
      </w:r>
    </w:p>
    <w:p w14:paraId="7DA2C6D6" w14:textId="77777777" w:rsidR="00DA2759" w:rsidRPr="005108E4" w:rsidRDefault="009A7511">
      <w:pPr>
        <w:pStyle w:val="ListParagraph"/>
        <w:numPr>
          <w:ilvl w:val="1"/>
          <w:numId w:val="46"/>
        </w:numPr>
        <w:tabs>
          <w:tab w:val="left" w:pos="2153"/>
        </w:tabs>
        <w:spacing w:line="242" w:lineRule="auto"/>
        <w:ind w:left="1675" w:right="110" w:firstLine="0"/>
        <w:rPr>
          <w:sz w:val="24"/>
        </w:rPr>
      </w:pPr>
      <w:r w:rsidRPr="005108E4">
        <w:rPr>
          <w:sz w:val="24"/>
        </w:rPr>
        <w:t>The use of the Seed-to-sale SOR does not preclude an MTC from using a secondary electronic</w:t>
      </w:r>
      <w:r w:rsidRPr="005108E4">
        <w:rPr>
          <w:spacing w:val="-24"/>
          <w:sz w:val="24"/>
        </w:rPr>
        <w:t xml:space="preserve"> </w:t>
      </w:r>
      <w:r w:rsidRPr="005108E4">
        <w:rPr>
          <w:sz w:val="24"/>
        </w:rPr>
        <w:t>tracking</w:t>
      </w:r>
      <w:r w:rsidRPr="005108E4">
        <w:rPr>
          <w:spacing w:val="-25"/>
          <w:sz w:val="24"/>
        </w:rPr>
        <w:t xml:space="preserve"> </w:t>
      </w:r>
      <w:r w:rsidRPr="005108E4">
        <w:rPr>
          <w:sz w:val="24"/>
        </w:rPr>
        <w:t>system</w:t>
      </w:r>
      <w:r w:rsidRPr="005108E4">
        <w:rPr>
          <w:spacing w:val="-22"/>
          <w:sz w:val="24"/>
        </w:rPr>
        <w:t xml:space="preserve"> </w:t>
      </w:r>
      <w:r w:rsidRPr="005108E4">
        <w:rPr>
          <w:sz w:val="24"/>
        </w:rPr>
        <w:t>so</w:t>
      </w:r>
      <w:r w:rsidRPr="005108E4">
        <w:rPr>
          <w:spacing w:val="-20"/>
          <w:sz w:val="24"/>
        </w:rPr>
        <w:t xml:space="preserve"> </w:t>
      </w:r>
      <w:r w:rsidRPr="005108E4">
        <w:rPr>
          <w:sz w:val="24"/>
        </w:rPr>
        <w:t>long</w:t>
      </w:r>
      <w:r w:rsidRPr="005108E4">
        <w:rPr>
          <w:spacing w:val="-23"/>
          <w:sz w:val="24"/>
        </w:rPr>
        <w:t xml:space="preserve"> </w:t>
      </w:r>
      <w:r w:rsidRPr="005108E4">
        <w:rPr>
          <w:sz w:val="24"/>
        </w:rPr>
        <w:t>as</w:t>
      </w:r>
      <w:r w:rsidRPr="005108E4">
        <w:rPr>
          <w:spacing w:val="-20"/>
          <w:sz w:val="24"/>
        </w:rPr>
        <w:t xml:space="preserve"> </w:t>
      </w:r>
      <w:r w:rsidRPr="005108E4">
        <w:rPr>
          <w:sz w:val="24"/>
        </w:rPr>
        <w:t>it</w:t>
      </w:r>
      <w:r w:rsidRPr="005108E4">
        <w:rPr>
          <w:spacing w:val="-20"/>
          <w:sz w:val="24"/>
        </w:rPr>
        <w:t xml:space="preserve"> </w:t>
      </w:r>
      <w:r w:rsidRPr="005108E4">
        <w:rPr>
          <w:sz w:val="24"/>
        </w:rPr>
        <w:t>complies</w:t>
      </w:r>
      <w:r w:rsidRPr="005108E4">
        <w:rPr>
          <w:spacing w:val="-20"/>
          <w:sz w:val="24"/>
        </w:rPr>
        <w:t xml:space="preserve"> </w:t>
      </w:r>
      <w:r w:rsidRPr="005108E4">
        <w:rPr>
          <w:sz w:val="24"/>
        </w:rPr>
        <w:t>with</w:t>
      </w:r>
      <w:r w:rsidRPr="005108E4">
        <w:rPr>
          <w:spacing w:val="-20"/>
          <w:sz w:val="24"/>
        </w:rPr>
        <w:t xml:space="preserve"> </w:t>
      </w:r>
      <w:r w:rsidRPr="005108E4">
        <w:rPr>
          <w:sz w:val="24"/>
        </w:rPr>
        <w:t>935</w:t>
      </w:r>
      <w:r w:rsidRPr="005108E4">
        <w:rPr>
          <w:spacing w:val="-21"/>
          <w:sz w:val="24"/>
        </w:rPr>
        <w:t xml:space="preserve"> </w:t>
      </w:r>
      <w:r w:rsidRPr="005108E4">
        <w:rPr>
          <w:sz w:val="24"/>
        </w:rPr>
        <w:t>CMR</w:t>
      </w:r>
      <w:r w:rsidRPr="005108E4">
        <w:rPr>
          <w:spacing w:val="-20"/>
          <w:sz w:val="24"/>
        </w:rPr>
        <w:t xml:space="preserve"> </w:t>
      </w:r>
      <w:r w:rsidRPr="005108E4">
        <w:rPr>
          <w:sz w:val="24"/>
        </w:rPr>
        <w:t>501.105(8).</w:t>
      </w:r>
      <w:r w:rsidRPr="005108E4">
        <w:rPr>
          <w:spacing w:val="17"/>
          <w:sz w:val="24"/>
        </w:rPr>
        <w:t xml:space="preserve"> </w:t>
      </w:r>
      <w:r w:rsidRPr="005108E4">
        <w:rPr>
          <w:sz w:val="24"/>
        </w:rPr>
        <w:t>The</w:t>
      </w:r>
      <w:r w:rsidRPr="005108E4">
        <w:rPr>
          <w:spacing w:val="-24"/>
          <w:sz w:val="24"/>
        </w:rPr>
        <w:t xml:space="preserve"> </w:t>
      </w:r>
      <w:r w:rsidRPr="005108E4">
        <w:rPr>
          <w:sz w:val="24"/>
        </w:rPr>
        <w:t>MTC</w:t>
      </w:r>
      <w:r w:rsidRPr="005108E4">
        <w:rPr>
          <w:spacing w:val="-21"/>
          <w:sz w:val="24"/>
        </w:rPr>
        <w:t xml:space="preserve"> </w:t>
      </w:r>
      <w:r w:rsidRPr="005108E4">
        <w:rPr>
          <w:sz w:val="24"/>
        </w:rPr>
        <w:t>shall seek</w:t>
      </w:r>
      <w:r w:rsidRPr="005108E4">
        <w:rPr>
          <w:spacing w:val="-13"/>
          <w:sz w:val="24"/>
        </w:rPr>
        <w:t xml:space="preserve"> </w:t>
      </w:r>
      <w:r w:rsidRPr="005108E4">
        <w:rPr>
          <w:sz w:val="24"/>
        </w:rPr>
        <w:t>approval</w:t>
      </w:r>
      <w:r w:rsidRPr="005108E4">
        <w:rPr>
          <w:spacing w:val="-13"/>
          <w:sz w:val="24"/>
        </w:rPr>
        <w:t xml:space="preserve"> </w:t>
      </w:r>
      <w:r w:rsidRPr="005108E4">
        <w:rPr>
          <w:sz w:val="24"/>
        </w:rPr>
        <w:t>from</w:t>
      </w:r>
      <w:r w:rsidRPr="005108E4">
        <w:rPr>
          <w:spacing w:val="-13"/>
          <w:sz w:val="24"/>
        </w:rPr>
        <w:t xml:space="preserve"> </w:t>
      </w:r>
      <w:r w:rsidRPr="005108E4">
        <w:rPr>
          <w:sz w:val="24"/>
        </w:rPr>
        <w:t>the</w:t>
      </w:r>
      <w:r w:rsidRPr="005108E4">
        <w:rPr>
          <w:spacing w:val="-14"/>
          <w:sz w:val="24"/>
        </w:rPr>
        <w:t xml:space="preserve"> </w:t>
      </w:r>
      <w:r w:rsidRPr="005108E4">
        <w:rPr>
          <w:sz w:val="24"/>
        </w:rPr>
        <w:t>Commission,</w:t>
      </w:r>
      <w:r w:rsidRPr="005108E4">
        <w:rPr>
          <w:spacing w:val="-13"/>
          <w:sz w:val="24"/>
        </w:rPr>
        <w:t xml:space="preserve"> </w:t>
      </w:r>
      <w:r w:rsidRPr="005108E4">
        <w:rPr>
          <w:sz w:val="24"/>
        </w:rPr>
        <w:t>in</w:t>
      </w:r>
      <w:r w:rsidRPr="005108E4">
        <w:rPr>
          <w:spacing w:val="-16"/>
          <w:sz w:val="24"/>
        </w:rPr>
        <w:t xml:space="preserve"> </w:t>
      </w:r>
      <w:r w:rsidRPr="005108E4">
        <w:rPr>
          <w:sz w:val="24"/>
        </w:rPr>
        <w:t>a</w:t>
      </w:r>
      <w:r w:rsidRPr="005108E4">
        <w:rPr>
          <w:spacing w:val="-16"/>
          <w:sz w:val="24"/>
        </w:rPr>
        <w:t xml:space="preserve"> </w:t>
      </w:r>
      <w:r w:rsidRPr="005108E4">
        <w:rPr>
          <w:sz w:val="24"/>
        </w:rPr>
        <w:t>form</w:t>
      </w:r>
      <w:r w:rsidRPr="005108E4">
        <w:rPr>
          <w:spacing w:val="-15"/>
          <w:sz w:val="24"/>
        </w:rPr>
        <w:t xml:space="preserve"> </w:t>
      </w:r>
      <w:r w:rsidRPr="005108E4">
        <w:rPr>
          <w:sz w:val="24"/>
        </w:rPr>
        <w:t>and</w:t>
      </w:r>
      <w:r w:rsidRPr="005108E4">
        <w:rPr>
          <w:spacing w:val="-16"/>
          <w:sz w:val="24"/>
        </w:rPr>
        <w:t xml:space="preserve"> </w:t>
      </w:r>
      <w:r w:rsidRPr="005108E4">
        <w:rPr>
          <w:sz w:val="24"/>
        </w:rPr>
        <w:t>manner</w:t>
      </w:r>
      <w:r w:rsidRPr="005108E4">
        <w:rPr>
          <w:spacing w:val="-14"/>
          <w:sz w:val="24"/>
        </w:rPr>
        <w:t xml:space="preserve"> </w:t>
      </w:r>
      <w:r w:rsidRPr="005108E4">
        <w:rPr>
          <w:sz w:val="24"/>
        </w:rPr>
        <w:t>determined</w:t>
      </w:r>
      <w:r w:rsidRPr="005108E4">
        <w:rPr>
          <w:spacing w:val="-13"/>
          <w:sz w:val="24"/>
        </w:rPr>
        <w:t xml:space="preserve"> </w:t>
      </w:r>
      <w:r w:rsidRPr="005108E4">
        <w:rPr>
          <w:sz w:val="24"/>
        </w:rPr>
        <w:t>by</w:t>
      </w:r>
      <w:r w:rsidRPr="005108E4">
        <w:rPr>
          <w:spacing w:val="-19"/>
          <w:sz w:val="24"/>
        </w:rPr>
        <w:t xml:space="preserve"> </w:t>
      </w:r>
      <w:r w:rsidRPr="005108E4">
        <w:rPr>
          <w:sz w:val="24"/>
        </w:rPr>
        <w:t>the</w:t>
      </w:r>
      <w:r w:rsidRPr="005108E4">
        <w:rPr>
          <w:spacing w:val="-14"/>
          <w:sz w:val="24"/>
        </w:rPr>
        <w:t xml:space="preserve"> </w:t>
      </w:r>
      <w:r w:rsidRPr="005108E4">
        <w:rPr>
          <w:sz w:val="24"/>
        </w:rPr>
        <w:t>Commission, to integrate its secondary system with the Seed-to-sale</w:t>
      </w:r>
      <w:r w:rsidRPr="005108E4">
        <w:rPr>
          <w:spacing w:val="-22"/>
          <w:sz w:val="24"/>
        </w:rPr>
        <w:t xml:space="preserve"> </w:t>
      </w:r>
      <w:r w:rsidRPr="005108E4">
        <w:rPr>
          <w:sz w:val="24"/>
        </w:rPr>
        <w:t>SOR.</w:t>
      </w:r>
    </w:p>
    <w:p w14:paraId="68B2EB1D" w14:textId="77777777" w:rsidR="00DA2759" w:rsidRPr="005108E4" w:rsidRDefault="009A7511">
      <w:pPr>
        <w:pStyle w:val="ListParagraph"/>
        <w:numPr>
          <w:ilvl w:val="1"/>
          <w:numId w:val="46"/>
        </w:numPr>
        <w:tabs>
          <w:tab w:val="left" w:pos="2213"/>
        </w:tabs>
        <w:spacing w:line="244" w:lineRule="auto"/>
        <w:ind w:left="1675" w:right="110" w:firstLine="0"/>
        <w:rPr>
          <w:sz w:val="24"/>
        </w:rPr>
      </w:pPr>
      <w:r w:rsidRPr="005108E4">
        <w:rPr>
          <w:sz w:val="24"/>
        </w:rPr>
        <w:t>Prior to the point of sale, an MTC shall specify the suggested retail price for any Marijuana or Marijuana Product intended for patient</w:t>
      </w:r>
      <w:r w:rsidRPr="005108E4">
        <w:rPr>
          <w:spacing w:val="-12"/>
          <w:sz w:val="24"/>
        </w:rPr>
        <w:t xml:space="preserve"> </w:t>
      </w:r>
      <w:r w:rsidRPr="005108E4">
        <w:rPr>
          <w:sz w:val="24"/>
        </w:rPr>
        <w:t>sale.</w:t>
      </w:r>
    </w:p>
    <w:p w14:paraId="32F29C9D" w14:textId="77777777" w:rsidR="00DA2759" w:rsidRPr="005108E4" w:rsidRDefault="009A7511">
      <w:pPr>
        <w:pStyle w:val="ListParagraph"/>
        <w:numPr>
          <w:ilvl w:val="1"/>
          <w:numId w:val="46"/>
        </w:numPr>
        <w:tabs>
          <w:tab w:val="left" w:pos="2088"/>
        </w:tabs>
        <w:spacing w:line="244" w:lineRule="auto"/>
        <w:ind w:left="1675" w:right="116" w:firstLine="0"/>
        <w:rPr>
          <w:sz w:val="24"/>
        </w:rPr>
      </w:pPr>
      <w:r w:rsidRPr="005108E4">
        <w:rPr>
          <w:sz w:val="24"/>
        </w:rPr>
        <w:t>An MTC shall limit its inventory of seeds, plants, and Usable Marijuana to reflect the projected needs of Registered Qualifying</w:t>
      </w:r>
      <w:r w:rsidRPr="005108E4">
        <w:rPr>
          <w:spacing w:val="-9"/>
          <w:sz w:val="24"/>
        </w:rPr>
        <w:t xml:space="preserve"> </w:t>
      </w:r>
      <w:r w:rsidRPr="005108E4">
        <w:rPr>
          <w:sz w:val="24"/>
        </w:rPr>
        <w:t>Patients.</w:t>
      </w:r>
    </w:p>
    <w:p w14:paraId="206F0E26" w14:textId="77777777" w:rsidR="00DA2759" w:rsidRPr="005108E4" w:rsidRDefault="009A7511">
      <w:pPr>
        <w:pStyle w:val="ListParagraph"/>
        <w:numPr>
          <w:ilvl w:val="1"/>
          <w:numId w:val="46"/>
        </w:numPr>
        <w:tabs>
          <w:tab w:val="left" w:pos="2088"/>
        </w:tabs>
        <w:spacing w:line="242" w:lineRule="auto"/>
        <w:ind w:left="1675" w:right="116" w:firstLine="0"/>
        <w:rPr>
          <w:sz w:val="24"/>
        </w:rPr>
      </w:pPr>
      <w:r w:rsidRPr="005108E4">
        <w:rPr>
          <w:sz w:val="24"/>
        </w:rPr>
        <w:t>An MTC may acquire Marijuana and Marijuana Product from or distribute Marijuana or Marijuana Product to another MTC or Marijuana Establishment in accordance with 935 CMR 501.140(8) and subject to the</w:t>
      </w:r>
      <w:r w:rsidRPr="005108E4">
        <w:rPr>
          <w:spacing w:val="-9"/>
          <w:sz w:val="24"/>
        </w:rPr>
        <w:t xml:space="preserve"> </w:t>
      </w:r>
      <w:r w:rsidRPr="005108E4">
        <w:rPr>
          <w:sz w:val="24"/>
        </w:rPr>
        <w:t>following:</w:t>
      </w:r>
    </w:p>
    <w:p w14:paraId="5F7E9CD9" w14:textId="77777777" w:rsidR="00DA2759" w:rsidRPr="005108E4" w:rsidRDefault="009A7511">
      <w:pPr>
        <w:pStyle w:val="ListParagraph"/>
        <w:numPr>
          <w:ilvl w:val="2"/>
          <w:numId w:val="46"/>
        </w:numPr>
        <w:tabs>
          <w:tab w:val="left" w:pos="2460"/>
        </w:tabs>
        <w:spacing w:line="242" w:lineRule="auto"/>
        <w:ind w:right="115" w:firstLine="0"/>
        <w:rPr>
          <w:sz w:val="24"/>
        </w:rPr>
      </w:pPr>
      <w:r w:rsidRPr="005108E4">
        <w:rPr>
          <w:sz w:val="24"/>
        </w:rPr>
        <w:t>The distribution and acquisition of Marijuana and Marijuana Product, including MIPs, to and from all other MTCs does not exceed, cumulatively, 45% of the MTC's total annual inventory of Marijuana as measured by weight, or for Marijuana Product, including MIPs, as measured by its combined dry weight equivalent in Marijuana concentrate; except that such requirement shall not apply to CMOs;</w:t>
      </w:r>
      <w:r w:rsidRPr="005108E4">
        <w:rPr>
          <w:spacing w:val="-23"/>
          <w:sz w:val="24"/>
        </w:rPr>
        <w:t xml:space="preserve"> </w:t>
      </w:r>
      <w:r w:rsidRPr="005108E4">
        <w:rPr>
          <w:sz w:val="24"/>
        </w:rPr>
        <w:t>and</w:t>
      </w:r>
    </w:p>
    <w:p w14:paraId="175410E5" w14:textId="77777777" w:rsidR="00DA2759" w:rsidRPr="005108E4" w:rsidRDefault="009A7511">
      <w:pPr>
        <w:pStyle w:val="ListParagraph"/>
        <w:numPr>
          <w:ilvl w:val="2"/>
          <w:numId w:val="46"/>
        </w:numPr>
        <w:tabs>
          <w:tab w:val="left" w:pos="2398"/>
        </w:tabs>
        <w:spacing w:line="244" w:lineRule="auto"/>
        <w:ind w:right="117" w:firstLine="0"/>
        <w:rPr>
          <w:sz w:val="24"/>
        </w:rPr>
      </w:pPr>
      <w:r w:rsidRPr="005108E4">
        <w:rPr>
          <w:sz w:val="24"/>
        </w:rPr>
        <w:t>A</w:t>
      </w:r>
      <w:r w:rsidRPr="005108E4">
        <w:rPr>
          <w:spacing w:val="-4"/>
          <w:sz w:val="24"/>
        </w:rPr>
        <w:t xml:space="preserve"> </w:t>
      </w:r>
      <w:r w:rsidRPr="005108E4">
        <w:rPr>
          <w:sz w:val="24"/>
        </w:rPr>
        <w:t>documented</w:t>
      </w:r>
      <w:r w:rsidRPr="005108E4">
        <w:rPr>
          <w:spacing w:val="-4"/>
          <w:sz w:val="24"/>
        </w:rPr>
        <w:t xml:space="preserve"> </w:t>
      </w:r>
      <w:r w:rsidRPr="005108E4">
        <w:rPr>
          <w:sz w:val="24"/>
        </w:rPr>
        <w:t>emergency</w:t>
      </w:r>
      <w:r w:rsidRPr="005108E4">
        <w:rPr>
          <w:spacing w:val="-12"/>
          <w:sz w:val="24"/>
        </w:rPr>
        <w:t xml:space="preserve"> </w:t>
      </w:r>
      <w:r w:rsidRPr="005108E4">
        <w:rPr>
          <w:sz w:val="24"/>
        </w:rPr>
        <w:t>occurs</w:t>
      </w:r>
      <w:r w:rsidRPr="005108E4">
        <w:rPr>
          <w:spacing w:val="-4"/>
          <w:sz w:val="24"/>
        </w:rPr>
        <w:t xml:space="preserve"> </w:t>
      </w:r>
      <w:r w:rsidRPr="005108E4">
        <w:rPr>
          <w:sz w:val="24"/>
        </w:rPr>
        <w:t>such</w:t>
      </w:r>
      <w:r w:rsidRPr="005108E4">
        <w:rPr>
          <w:spacing w:val="-5"/>
          <w:sz w:val="24"/>
        </w:rPr>
        <w:t xml:space="preserve"> </w:t>
      </w:r>
      <w:r w:rsidRPr="005108E4">
        <w:rPr>
          <w:sz w:val="24"/>
        </w:rPr>
        <w:t>as</w:t>
      </w:r>
      <w:r w:rsidRPr="005108E4">
        <w:rPr>
          <w:spacing w:val="-4"/>
          <w:sz w:val="24"/>
        </w:rPr>
        <w:t xml:space="preserve"> </w:t>
      </w:r>
      <w:r w:rsidRPr="005108E4">
        <w:rPr>
          <w:sz w:val="24"/>
        </w:rPr>
        <w:t>loss</w:t>
      </w:r>
      <w:r w:rsidRPr="005108E4">
        <w:rPr>
          <w:spacing w:val="-4"/>
          <w:sz w:val="24"/>
        </w:rPr>
        <w:t xml:space="preserve"> </w:t>
      </w:r>
      <w:r w:rsidRPr="005108E4">
        <w:rPr>
          <w:sz w:val="24"/>
        </w:rPr>
        <w:t>of</w:t>
      </w:r>
      <w:r w:rsidRPr="005108E4">
        <w:rPr>
          <w:spacing w:val="-4"/>
          <w:sz w:val="24"/>
        </w:rPr>
        <w:t xml:space="preserve"> </w:t>
      </w:r>
      <w:r w:rsidRPr="005108E4">
        <w:rPr>
          <w:sz w:val="24"/>
        </w:rPr>
        <w:t>crop,</w:t>
      </w:r>
      <w:r w:rsidRPr="005108E4">
        <w:rPr>
          <w:spacing w:val="-5"/>
          <w:sz w:val="24"/>
        </w:rPr>
        <w:t xml:space="preserve"> </w:t>
      </w:r>
      <w:r w:rsidRPr="005108E4">
        <w:rPr>
          <w:sz w:val="24"/>
        </w:rPr>
        <w:t>vandalism,</w:t>
      </w:r>
      <w:r w:rsidRPr="005108E4">
        <w:rPr>
          <w:spacing w:val="-5"/>
          <w:sz w:val="24"/>
        </w:rPr>
        <w:t xml:space="preserve"> </w:t>
      </w:r>
      <w:r w:rsidRPr="005108E4">
        <w:rPr>
          <w:sz w:val="24"/>
        </w:rPr>
        <w:t>or</w:t>
      </w:r>
      <w:r w:rsidRPr="005108E4">
        <w:rPr>
          <w:spacing w:val="-5"/>
          <w:sz w:val="24"/>
        </w:rPr>
        <w:t xml:space="preserve"> </w:t>
      </w:r>
      <w:r w:rsidRPr="005108E4">
        <w:rPr>
          <w:sz w:val="24"/>
        </w:rPr>
        <w:t>theft,</w:t>
      </w:r>
      <w:r w:rsidRPr="005108E4">
        <w:rPr>
          <w:spacing w:val="-5"/>
          <w:sz w:val="24"/>
        </w:rPr>
        <w:t xml:space="preserve"> </w:t>
      </w:r>
      <w:r w:rsidRPr="005108E4">
        <w:rPr>
          <w:sz w:val="24"/>
        </w:rPr>
        <w:t>or</w:t>
      </w:r>
      <w:r w:rsidRPr="005108E4">
        <w:rPr>
          <w:spacing w:val="-5"/>
          <w:sz w:val="24"/>
        </w:rPr>
        <w:t xml:space="preserve"> </w:t>
      </w:r>
      <w:r w:rsidRPr="005108E4">
        <w:rPr>
          <w:sz w:val="24"/>
        </w:rPr>
        <w:t>other circumstance as approved by the</w:t>
      </w:r>
      <w:r w:rsidRPr="005108E4">
        <w:rPr>
          <w:spacing w:val="-15"/>
          <w:sz w:val="24"/>
        </w:rPr>
        <w:t xml:space="preserve"> </w:t>
      </w:r>
      <w:r w:rsidRPr="005108E4">
        <w:rPr>
          <w:sz w:val="24"/>
        </w:rPr>
        <w:t>Commission.</w:t>
      </w:r>
    </w:p>
    <w:p w14:paraId="0F18CF6D" w14:textId="77777777" w:rsidR="00DA2759" w:rsidRPr="005108E4" w:rsidRDefault="009A7511">
      <w:pPr>
        <w:pStyle w:val="ListParagraph"/>
        <w:numPr>
          <w:ilvl w:val="1"/>
          <w:numId w:val="46"/>
        </w:numPr>
        <w:tabs>
          <w:tab w:val="left" w:pos="2091"/>
        </w:tabs>
        <w:spacing w:line="242" w:lineRule="auto"/>
        <w:ind w:left="1675" w:right="117" w:firstLine="0"/>
        <w:rPr>
          <w:sz w:val="24"/>
        </w:rPr>
      </w:pPr>
      <w:r w:rsidRPr="005108E4">
        <w:rPr>
          <w:sz w:val="24"/>
        </w:rPr>
        <w:t>Any</w:t>
      </w:r>
      <w:r w:rsidRPr="005108E4">
        <w:rPr>
          <w:spacing w:val="-25"/>
          <w:sz w:val="24"/>
        </w:rPr>
        <w:t xml:space="preserve"> </w:t>
      </w:r>
      <w:r w:rsidRPr="005108E4">
        <w:rPr>
          <w:sz w:val="24"/>
        </w:rPr>
        <w:t>distribution</w:t>
      </w:r>
      <w:r w:rsidRPr="005108E4">
        <w:rPr>
          <w:spacing w:val="-19"/>
          <w:sz w:val="24"/>
        </w:rPr>
        <w:t xml:space="preserve"> </w:t>
      </w:r>
      <w:r w:rsidRPr="005108E4">
        <w:rPr>
          <w:sz w:val="24"/>
        </w:rPr>
        <w:t>and</w:t>
      </w:r>
      <w:r w:rsidRPr="005108E4">
        <w:rPr>
          <w:spacing w:val="-18"/>
          <w:sz w:val="24"/>
        </w:rPr>
        <w:t xml:space="preserve"> </w:t>
      </w:r>
      <w:r w:rsidRPr="005108E4">
        <w:rPr>
          <w:sz w:val="24"/>
        </w:rPr>
        <w:t>acquisition</w:t>
      </w:r>
      <w:r w:rsidRPr="005108E4">
        <w:rPr>
          <w:spacing w:val="-19"/>
          <w:sz w:val="24"/>
        </w:rPr>
        <w:t xml:space="preserve"> </w:t>
      </w:r>
      <w:r w:rsidRPr="005108E4">
        <w:rPr>
          <w:sz w:val="24"/>
        </w:rPr>
        <w:t>of</w:t>
      </w:r>
      <w:r w:rsidRPr="005108E4">
        <w:rPr>
          <w:spacing w:val="-19"/>
          <w:sz w:val="24"/>
        </w:rPr>
        <w:t xml:space="preserve"> </w:t>
      </w:r>
      <w:r w:rsidRPr="005108E4">
        <w:rPr>
          <w:sz w:val="24"/>
        </w:rPr>
        <w:t>Marijuana</w:t>
      </w:r>
      <w:r w:rsidRPr="005108E4">
        <w:rPr>
          <w:spacing w:val="-20"/>
          <w:sz w:val="24"/>
        </w:rPr>
        <w:t xml:space="preserve"> </w:t>
      </w:r>
      <w:r w:rsidRPr="005108E4">
        <w:rPr>
          <w:sz w:val="24"/>
        </w:rPr>
        <w:t>and</w:t>
      </w:r>
      <w:r w:rsidRPr="005108E4">
        <w:rPr>
          <w:spacing w:val="-16"/>
          <w:sz w:val="24"/>
        </w:rPr>
        <w:t xml:space="preserve"> </w:t>
      </w:r>
      <w:r w:rsidRPr="005108E4">
        <w:rPr>
          <w:sz w:val="24"/>
        </w:rPr>
        <w:t>MIPs</w:t>
      </w:r>
      <w:r w:rsidRPr="005108E4">
        <w:rPr>
          <w:spacing w:val="-16"/>
          <w:sz w:val="24"/>
        </w:rPr>
        <w:t xml:space="preserve"> </w:t>
      </w:r>
      <w:r w:rsidRPr="005108E4">
        <w:rPr>
          <w:sz w:val="24"/>
        </w:rPr>
        <w:t>shall</w:t>
      </w:r>
      <w:r w:rsidRPr="005108E4">
        <w:rPr>
          <w:spacing w:val="-17"/>
          <w:sz w:val="24"/>
        </w:rPr>
        <w:t xml:space="preserve"> </w:t>
      </w:r>
      <w:r w:rsidRPr="005108E4">
        <w:rPr>
          <w:sz w:val="24"/>
        </w:rPr>
        <w:t>be</w:t>
      </w:r>
      <w:r w:rsidRPr="005108E4">
        <w:rPr>
          <w:spacing w:val="-20"/>
          <w:sz w:val="24"/>
        </w:rPr>
        <w:t xml:space="preserve"> </w:t>
      </w:r>
      <w:r w:rsidRPr="005108E4">
        <w:rPr>
          <w:sz w:val="24"/>
        </w:rPr>
        <w:t>tracked</w:t>
      </w:r>
      <w:r w:rsidRPr="005108E4">
        <w:rPr>
          <w:spacing w:val="-18"/>
          <w:sz w:val="24"/>
        </w:rPr>
        <w:t xml:space="preserve"> </w:t>
      </w:r>
      <w:r w:rsidRPr="005108E4">
        <w:rPr>
          <w:sz w:val="24"/>
        </w:rPr>
        <w:t>in</w:t>
      </w:r>
      <w:r w:rsidRPr="005108E4">
        <w:rPr>
          <w:spacing w:val="-19"/>
          <w:sz w:val="24"/>
        </w:rPr>
        <w:t xml:space="preserve"> </w:t>
      </w:r>
      <w:r w:rsidRPr="005108E4">
        <w:rPr>
          <w:sz w:val="24"/>
        </w:rPr>
        <w:t>the</w:t>
      </w:r>
      <w:r w:rsidRPr="005108E4">
        <w:rPr>
          <w:spacing w:val="-19"/>
          <w:sz w:val="24"/>
        </w:rPr>
        <w:t xml:space="preserve"> </w:t>
      </w:r>
      <w:r w:rsidRPr="005108E4">
        <w:rPr>
          <w:sz w:val="24"/>
        </w:rPr>
        <w:t>Seed-to- sale SOR in a form and manner determined by the Commission. Any distribution of Marijuana</w:t>
      </w:r>
      <w:r w:rsidRPr="005108E4">
        <w:rPr>
          <w:spacing w:val="-20"/>
          <w:sz w:val="24"/>
        </w:rPr>
        <w:t xml:space="preserve"> </w:t>
      </w:r>
      <w:r w:rsidRPr="005108E4">
        <w:rPr>
          <w:sz w:val="24"/>
        </w:rPr>
        <w:t>and</w:t>
      </w:r>
      <w:r w:rsidRPr="005108E4">
        <w:rPr>
          <w:spacing w:val="-18"/>
          <w:sz w:val="24"/>
        </w:rPr>
        <w:t xml:space="preserve"> </w:t>
      </w:r>
      <w:r w:rsidRPr="005108E4">
        <w:rPr>
          <w:sz w:val="24"/>
        </w:rPr>
        <w:t>MIPs</w:t>
      </w:r>
      <w:r w:rsidRPr="005108E4">
        <w:rPr>
          <w:spacing w:val="-18"/>
          <w:sz w:val="24"/>
        </w:rPr>
        <w:t xml:space="preserve"> </w:t>
      </w:r>
      <w:r w:rsidRPr="005108E4">
        <w:rPr>
          <w:sz w:val="24"/>
        </w:rPr>
        <w:t>that</w:t>
      </w:r>
      <w:r w:rsidRPr="005108E4">
        <w:rPr>
          <w:spacing w:val="-17"/>
          <w:sz w:val="24"/>
        </w:rPr>
        <w:t xml:space="preserve"> </w:t>
      </w:r>
      <w:r w:rsidRPr="005108E4">
        <w:rPr>
          <w:sz w:val="24"/>
        </w:rPr>
        <w:t>is</w:t>
      </w:r>
      <w:r w:rsidRPr="005108E4">
        <w:rPr>
          <w:spacing w:val="-18"/>
          <w:sz w:val="24"/>
        </w:rPr>
        <w:t xml:space="preserve"> </w:t>
      </w:r>
      <w:r w:rsidRPr="005108E4">
        <w:rPr>
          <w:sz w:val="24"/>
        </w:rPr>
        <w:t>not</w:t>
      </w:r>
      <w:r w:rsidRPr="005108E4">
        <w:rPr>
          <w:spacing w:val="-20"/>
          <w:sz w:val="24"/>
        </w:rPr>
        <w:t xml:space="preserve"> </w:t>
      </w:r>
      <w:r w:rsidRPr="005108E4">
        <w:rPr>
          <w:sz w:val="24"/>
        </w:rPr>
        <w:t>tracked</w:t>
      </w:r>
      <w:r w:rsidRPr="005108E4">
        <w:rPr>
          <w:spacing w:val="-20"/>
          <w:sz w:val="24"/>
        </w:rPr>
        <w:t xml:space="preserve"> </w:t>
      </w:r>
      <w:r w:rsidRPr="005108E4">
        <w:rPr>
          <w:sz w:val="24"/>
        </w:rPr>
        <w:t>in</w:t>
      </w:r>
      <w:r w:rsidRPr="005108E4">
        <w:rPr>
          <w:spacing w:val="-20"/>
          <w:sz w:val="24"/>
        </w:rPr>
        <w:t xml:space="preserve"> </w:t>
      </w:r>
      <w:r w:rsidRPr="005108E4">
        <w:rPr>
          <w:sz w:val="24"/>
        </w:rPr>
        <w:t>the</w:t>
      </w:r>
      <w:r w:rsidRPr="005108E4">
        <w:rPr>
          <w:spacing w:val="-21"/>
          <w:sz w:val="24"/>
        </w:rPr>
        <w:t xml:space="preserve"> </w:t>
      </w:r>
      <w:r w:rsidRPr="005108E4">
        <w:rPr>
          <w:sz w:val="24"/>
        </w:rPr>
        <w:t>Seed-to-sale</w:t>
      </w:r>
      <w:r w:rsidRPr="005108E4">
        <w:rPr>
          <w:spacing w:val="-21"/>
          <w:sz w:val="24"/>
        </w:rPr>
        <w:t xml:space="preserve"> </w:t>
      </w:r>
      <w:r w:rsidRPr="005108E4">
        <w:rPr>
          <w:sz w:val="24"/>
        </w:rPr>
        <w:t>SOR</w:t>
      </w:r>
      <w:r w:rsidRPr="005108E4">
        <w:rPr>
          <w:spacing w:val="-20"/>
          <w:sz w:val="24"/>
        </w:rPr>
        <w:t xml:space="preserve"> </w:t>
      </w:r>
      <w:r w:rsidRPr="005108E4">
        <w:rPr>
          <w:sz w:val="24"/>
        </w:rPr>
        <w:t>may</w:t>
      </w:r>
      <w:r w:rsidRPr="005108E4">
        <w:rPr>
          <w:spacing w:val="-27"/>
          <w:sz w:val="24"/>
        </w:rPr>
        <w:t xml:space="preserve"> </w:t>
      </w:r>
      <w:r w:rsidRPr="005108E4">
        <w:rPr>
          <w:sz w:val="24"/>
        </w:rPr>
        <w:t>result</w:t>
      </w:r>
      <w:r w:rsidRPr="005108E4">
        <w:rPr>
          <w:spacing w:val="-20"/>
          <w:sz w:val="24"/>
        </w:rPr>
        <w:t xml:space="preserve"> </w:t>
      </w:r>
      <w:r w:rsidRPr="005108E4">
        <w:rPr>
          <w:sz w:val="24"/>
        </w:rPr>
        <w:t>in</w:t>
      </w:r>
      <w:r w:rsidRPr="005108E4">
        <w:rPr>
          <w:spacing w:val="-18"/>
          <w:sz w:val="24"/>
        </w:rPr>
        <w:t xml:space="preserve"> </w:t>
      </w:r>
      <w:r w:rsidRPr="005108E4">
        <w:rPr>
          <w:sz w:val="24"/>
        </w:rPr>
        <w:t>the</w:t>
      </w:r>
      <w:r w:rsidRPr="005108E4">
        <w:rPr>
          <w:spacing w:val="-19"/>
          <w:sz w:val="24"/>
        </w:rPr>
        <w:t xml:space="preserve"> </w:t>
      </w:r>
      <w:r w:rsidRPr="005108E4">
        <w:rPr>
          <w:sz w:val="24"/>
        </w:rPr>
        <w:t>suspension or revocation of an MTC License or other administrative</w:t>
      </w:r>
      <w:r w:rsidRPr="005108E4">
        <w:rPr>
          <w:spacing w:val="-17"/>
          <w:sz w:val="24"/>
        </w:rPr>
        <w:t xml:space="preserve"> </w:t>
      </w:r>
      <w:r w:rsidRPr="005108E4">
        <w:rPr>
          <w:sz w:val="24"/>
        </w:rPr>
        <w:t>action.</w:t>
      </w:r>
    </w:p>
    <w:p w14:paraId="45DA3ED9" w14:textId="77777777" w:rsidR="00DA2759" w:rsidRPr="005108E4" w:rsidRDefault="009A7511">
      <w:pPr>
        <w:pStyle w:val="ListParagraph"/>
        <w:numPr>
          <w:ilvl w:val="1"/>
          <w:numId w:val="46"/>
        </w:numPr>
        <w:tabs>
          <w:tab w:val="left" w:pos="2103"/>
        </w:tabs>
        <w:spacing w:line="244" w:lineRule="auto"/>
        <w:ind w:left="1675" w:right="118" w:firstLine="0"/>
        <w:rPr>
          <w:sz w:val="24"/>
        </w:rPr>
      </w:pPr>
      <w:r w:rsidRPr="005108E4">
        <w:rPr>
          <w:sz w:val="24"/>
        </w:rPr>
        <w:t>An MTC may not engage in a transfer of inventory that would violate the provisions protecting patient supply under 935 CMR</w:t>
      </w:r>
      <w:r w:rsidRPr="005108E4">
        <w:rPr>
          <w:spacing w:val="-16"/>
          <w:sz w:val="24"/>
        </w:rPr>
        <w:t xml:space="preserve"> </w:t>
      </w:r>
      <w:r w:rsidRPr="005108E4">
        <w:rPr>
          <w:sz w:val="24"/>
        </w:rPr>
        <w:t>501.140(12).</w:t>
      </w:r>
    </w:p>
    <w:p w14:paraId="60A9D1CA" w14:textId="77777777" w:rsidR="00DA2759" w:rsidRPr="005108E4" w:rsidRDefault="009A7511">
      <w:pPr>
        <w:pStyle w:val="ListParagraph"/>
        <w:numPr>
          <w:ilvl w:val="1"/>
          <w:numId w:val="46"/>
        </w:numPr>
        <w:tabs>
          <w:tab w:val="left" w:pos="2158"/>
        </w:tabs>
        <w:spacing w:line="244" w:lineRule="auto"/>
        <w:ind w:left="1675" w:right="116" w:firstLine="0"/>
        <w:rPr>
          <w:sz w:val="24"/>
        </w:rPr>
      </w:pPr>
      <w:r w:rsidRPr="005108E4">
        <w:rPr>
          <w:sz w:val="24"/>
        </w:rPr>
        <w:t>A</w:t>
      </w:r>
      <w:r w:rsidRPr="005108E4">
        <w:rPr>
          <w:spacing w:val="-20"/>
          <w:sz w:val="24"/>
        </w:rPr>
        <w:t xml:space="preserve"> </w:t>
      </w:r>
      <w:r w:rsidRPr="005108E4">
        <w:rPr>
          <w:sz w:val="24"/>
        </w:rPr>
        <w:t>CMO</w:t>
      </w:r>
      <w:r w:rsidRPr="005108E4">
        <w:rPr>
          <w:spacing w:val="-20"/>
          <w:sz w:val="24"/>
        </w:rPr>
        <w:t xml:space="preserve"> </w:t>
      </w:r>
      <w:r w:rsidRPr="005108E4">
        <w:rPr>
          <w:sz w:val="24"/>
        </w:rPr>
        <w:t>shall</w:t>
      </w:r>
      <w:r w:rsidRPr="005108E4">
        <w:rPr>
          <w:spacing w:val="-19"/>
          <w:sz w:val="24"/>
        </w:rPr>
        <w:t xml:space="preserve"> </w:t>
      </w:r>
      <w:r w:rsidRPr="005108E4">
        <w:rPr>
          <w:sz w:val="24"/>
        </w:rPr>
        <w:t>implement</w:t>
      </w:r>
      <w:r w:rsidRPr="005108E4">
        <w:rPr>
          <w:spacing w:val="-19"/>
          <w:sz w:val="24"/>
        </w:rPr>
        <w:t xml:space="preserve"> </w:t>
      </w:r>
      <w:r w:rsidRPr="005108E4">
        <w:rPr>
          <w:sz w:val="24"/>
        </w:rPr>
        <w:t>procedures</w:t>
      </w:r>
      <w:r w:rsidRPr="005108E4">
        <w:rPr>
          <w:spacing w:val="-20"/>
          <w:sz w:val="24"/>
        </w:rPr>
        <w:t xml:space="preserve"> </w:t>
      </w:r>
      <w:r w:rsidRPr="005108E4">
        <w:rPr>
          <w:sz w:val="24"/>
        </w:rPr>
        <w:t>for</w:t>
      </w:r>
      <w:r w:rsidRPr="005108E4">
        <w:rPr>
          <w:spacing w:val="-21"/>
          <w:sz w:val="24"/>
        </w:rPr>
        <w:t xml:space="preserve"> </w:t>
      </w:r>
      <w:r w:rsidRPr="005108E4">
        <w:rPr>
          <w:sz w:val="24"/>
        </w:rPr>
        <w:t>electronic</w:t>
      </w:r>
      <w:r w:rsidRPr="005108E4">
        <w:rPr>
          <w:spacing w:val="-22"/>
          <w:sz w:val="24"/>
        </w:rPr>
        <w:t xml:space="preserve"> </w:t>
      </w:r>
      <w:r w:rsidRPr="005108E4">
        <w:rPr>
          <w:sz w:val="24"/>
        </w:rPr>
        <w:t>separation</w:t>
      </w:r>
      <w:r w:rsidRPr="005108E4">
        <w:rPr>
          <w:spacing w:val="-22"/>
          <w:sz w:val="24"/>
        </w:rPr>
        <w:t xml:space="preserve"> </w:t>
      </w:r>
      <w:r w:rsidRPr="005108E4">
        <w:rPr>
          <w:sz w:val="24"/>
        </w:rPr>
        <w:t>of</w:t>
      </w:r>
      <w:r w:rsidRPr="005108E4">
        <w:rPr>
          <w:spacing w:val="-23"/>
          <w:sz w:val="24"/>
        </w:rPr>
        <w:t xml:space="preserve"> </w:t>
      </w:r>
      <w:r w:rsidRPr="005108E4">
        <w:rPr>
          <w:sz w:val="24"/>
        </w:rPr>
        <w:t>medical-and</w:t>
      </w:r>
      <w:r w:rsidRPr="005108E4">
        <w:rPr>
          <w:spacing w:val="-21"/>
          <w:sz w:val="24"/>
        </w:rPr>
        <w:t xml:space="preserve"> </w:t>
      </w:r>
      <w:r w:rsidRPr="005108E4">
        <w:rPr>
          <w:sz w:val="24"/>
        </w:rPr>
        <w:t>adult-use Marijuana, MIPs, and Marijuana Products in the Seed-to-sale</w:t>
      </w:r>
      <w:r w:rsidRPr="005108E4">
        <w:rPr>
          <w:spacing w:val="-17"/>
          <w:sz w:val="24"/>
        </w:rPr>
        <w:t xml:space="preserve"> </w:t>
      </w:r>
      <w:r w:rsidRPr="005108E4">
        <w:rPr>
          <w:sz w:val="24"/>
        </w:rPr>
        <w:t>SOR.</w:t>
      </w:r>
    </w:p>
    <w:p w14:paraId="6DE20CBE" w14:textId="77777777" w:rsidR="00DA2759" w:rsidRPr="005108E4" w:rsidRDefault="009A7511">
      <w:pPr>
        <w:pStyle w:val="ListParagraph"/>
        <w:numPr>
          <w:ilvl w:val="1"/>
          <w:numId w:val="46"/>
        </w:numPr>
        <w:tabs>
          <w:tab w:val="left" w:pos="2076"/>
        </w:tabs>
        <w:spacing w:line="242" w:lineRule="auto"/>
        <w:ind w:left="1675" w:right="116" w:firstLine="0"/>
        <w:rPr>
          <w:sz w:val="24"/>
        </w:rPr>
      </w:pPr>
      <w:r w:rsidRPr="005108E4">
        <w:rPr>
          <w:sz w:val="24"/>
        </w:rPr>
        <w:t>A</w:t>
      </w:r>
      <w:r w:rsidRPr="005108E4">
        <w:rPr>
          <w:spacing w:val="-24"/>
          <w:sz w:val="24"/>
        </w:rPr>
        <w:t xml:space="preserve"> </w:t>
      </w:r>
      <w:r w:rsidRPr="005108E4">
        <w:rPr>
          <w:sz w:val="24"/>
        </w:rPr>
        <w:t>CMO</w:t>
      </w:r>
      <w:r w:rsidRPr="005108E4">
        <w:rPr>
          <w:spacing w:val="-24"/>
          <w:sz w:val="24"/>
        </w:rPr>
        <w:t xml:space="preserve"> </w:t>
      </w:r>
      <w:r w:rsidRPr="005108E4">
        <w:rPr>
          <w:sz w:val="24"/>
        </w:rPr>
        <w:t>shall</w:t>
      </w:r>
      <w:r w:rsidRPr="005108E4">
        <w:rPr>
          <w:spacing w:val="-23"/>
          <w:sz w:val="24"/>
        </w:rPr>
        <w:t xml:space="preserve"> </w:t>
      </w:r>
      <w:r w:rsidRPr="005108E4">
        <w:rPr>
          <w:sz w:val="24"/>
        </w:rPr>
        <w:t>designate</w:t>
      </w:r>
      <w:r w:rsidRPr="005108E4">
        <w:rPr>
          <w:spacing w:val="-25"/>
          <w:sz w:val="24"/>
        </w:rPr>
        <w:t xml:space="preserve"> </w:t>
      </w:r>
      <w:r w:rsidRPr="005108E4">
        <w:rPr>
          <w:sz w:val="24"/>
        </w:rPr>
        <w:t>whether</w:t>
      </w:r>
      <w:r w:rsidRPr="005108E4">
        <w:rPr>
          <w:spacing w:val="-22"/>
          <w:sz w:val="24"/>
        </w:rPr>
        <w:t xml:space="preserve"> </w:t>
      </w:r>
      <w:r w:rsidRPr="005108E4">
        <w:rPr>
          <w:sz w:val="24"/>
        </w:rPr>
        <w:t>Marijuana</w:t>
      </w:r>
      <w:r w:rsidRPr="005108E4">
        <w:rPr>
          <w:spacing w:val="-22"/>
          <w:sz w:val="24"/>
        </w:rPr>
        <w:t xml:space="preserve"> </w:t>
      </w:r>
      <w:r w:rsidRPr="005108E4">
        <w:rPr>
          <w:sz w:val="24"/>
        </w:rPr>
        <w:t>or</w:t>
      </w:r>
      <w:r w:rsidRPr="005108E4">
        <w:rPr>
          <w:spacing w:val="-22"/>
          <w:sz w:val="24"/>
        </w:rPr>
        <w:t xml:space="preserve"> </w:t>
      </w:r>
      <w:r w:rsidRPr="005108E4">
        <w:rPr>
          <w:sz w:val="24"/>
        </w:rPr>
        <w:t>MIPs,</w:t>
      </w:r>
      <w:r w:rsidRPr="005108E4">
        <w:rPr>
          <w:spacing w:val="-21"/>
          <w:sz w:val="24"/>
        </w:rPr>
        <w:t xml:space="preserve"> </w:t>
      </w:r>
      <w:r w:rsidRPr="005108E4">
        <w:rPr>
          <w:sz w:val="24"/>
        </w:rPr>
        <w:t>or</w:t>
      </w:r>
      <w:r w:rsidRPr="005108E4">
        <w:rPr>
          <w:spacing w:val="-24"/>
          <w:sz w:val="24"/>
        </w:rPr>
        <w:t xml:space="preserve"> </w:t>
      </w:r>
      <w:r w:rsidRPr="005108E4">
        <w:rPr>
          <w:sz w:val="24"/>
        </w:rPr>
        <w:t>Marijuana</w:t>
      </w:r>
      <w:r w:rsidRPr="005108E4">
        <w:rPr>
          <w:spacing w:val="-25"/>
          <w:sz w:val="24"/>
        </w:rPr>
        <w:t xml:space="preserve"> </w:t>
      </w:r>
      <w:r w:rsidRPr="005108E4">
        <w:rPr>
          <w:sz w:val="24"/>
        </w:rPr>
        <w:t>Products</w:t>
      </w:r>
      <w:r w:rsidRPr="005108E4">
        <w:rPr>
          <w:spacing w:val="-24"/>
          <w:sz w:val="24"/>
        </w:rPr>
        <w:t xml:space="preserve"> </w:t>
      </w:r>
      <w:r w:rsidRPr="005108E4">
        <w:rPr>
          <w:sz w:val="24"/>
        </w:rPr>
        <w:t>are</w:t>
      </w:r>
      <w:r w:rsidRPr="005108E4">
        <w:rPr>
          <w:spacing w:val="-24"/>
          <w:sz w:val="24"/>
        </w:rPr>
        <w:t xml:space="preserve"> </w:t>
      </w:r>
      <w:r w:rsidRPr="005108E4">
        <w:rPr>
          <w:sz w:val="24"/>
        </w:rPr>
        <w:t>intended for sale for adult use or medical use through the SOR. Products shall be transferred to the appropriate</w:t>
      </w:r>
      <w:r w:rsidRPr="005108E4">
        <w:rPr>
          <w:spacing w:val="-7"/>
          <w:sz w:val="24"/>
        </w:rPr>
        <w:t xml:space="preserve"> </w:t>
      </w:r>
      <w:r w:rsidRPr="005108E4">
        <w:rPr>
          <w:sz w:val="24"/>
        </w:rPr>
        <w:t>license</w:t>
      </w:r>
      <w:r w:rsidRPr="005108E4">
        <w:rPr>
          <w:spacing w:val="-7"/>
          <w:sz w:val="24"/>
        </w:rPr>
        <w:t xml:space="preserve"> </w:t>
      </w:r>
      <w:r w:rsidRPr="005108E4">
        <w:rPr>
          <w:sz w:val="24"/>
        </w:rPr>
        <w:t>within</w:t>
      </w:r>
      <w:r w:rsidRPr="005108E4">
        <w:rPr>
          <w:spacing w:val="-6"/>
          <w:sz w:val="24"/>
        </w:rPr>
        <w:t xml:space="preserve"> </w:t>
      </w:r>
      <w:r w:rsidRPr="005108E4">
        <w:rPr>
          <w:sz w:val="24"/>
        </w:rPr>
        <w:t>the</w:t>
      </w:r>
      <w:r w:rsidRPr="005108E4">
        <w:rPr>
          <w:spacing w:val="-7"/>
          <w:sz w:val="24"/>
        </w:rPr>
        <w:t xml:space="preserve"> </w:t>
      </w:r>
      <w:r w:rsidRPr="005108E4">
        <w:rPr>
          <w:sz w:val="24"/>
        </w:rPr>
        <w:t>Seed-to-sale</w:t>
      </w:r>
      <w:r w:rsidRPr="005108E4">
        <w:rPr>
          <w:spacing w:val="-7"/>
          <w:sz w:val="24"/>
        </w:rPr>
        <w:t xml:space="preserve"> </w:t>
      </w:r>
      <w:r w:rsidRPr="005108E4">
        <w:rPr>
          <w:sz w:val="24"/>
        </w:rPr>
        <w:t>SOR</w:t>
      </w:r>
      <w:r w:rsidRPr="005108E4">
        <w:rPr>
          <w:spacing w:val="-5"/>
          <w:sz w:val="24"/>
        </w:rPr>
        <w:t xml:space="preserve"> </w:t>
      </w:r>
      <w:r w:rsidRPr="005108E4">
        <w:rPr>
          <w:sz w:val="24"/>
        </w:rPr>
        <w:t>prior</w:t>
      </w:r>
      <w:r w:rsidRPr="005108E4">
        <w:rPr>
          <w:spacing w:val="-7"/>
          <w:sz w:val="24"/>
        </w:rPr>
        <w:t xml:space="preserve"> </w:t>
      </w:r>
      <w:r w:rsidRPr="005108E4">
        <w:rPr>
          <w:sz w:val="24"/>
        </w:rPr>
        <w:t>to</w:t>
      </w:r>
      <w:r w:rsidRPr="005108E4">
        <w:rPr>
          <w:spacing w:val="-8"/>
          <w:sz w:val="24"/>
        </w:rPr>
        <w:t xml:space="preserve"> </w:t>
      </w:r>
      <w:r w:rsidRPr="005108E4">
        <w:rPr>
          <w:sz w:val="24"/>
        </w:rPr>
        <w:t>sale.</w:t>
      </w:r>
      <w:r w:rsidRPr="005108E4">
        <w:rPr>
          <w:spacing w:val="44"/>
          <w:sz w:val="24"/>
        </w:rPr>
        <w:t xml:space="preserve"> </w:t>
      </w:r>
      <w:r w:rsidRPr="005108E4">
        <w:rPr>
          <w:sz w:val="24"/>
        </w:rPr>
        <w:t>After</w:t>
      </w:r>
      <w:r w:rsidRPr="005108E4">
        <w:rPr>
          <w:spacing w:val="-9"/>
          <w:sz w:val="24"/>
        </w:rPr>
        <w:t xml:space="preserve"> </w:t>
      </w:r>
      <w:r w:rsidRPr="005108E4">
        <w:rPr>
          <w:sz w:val="24"/>
        </w:rPr>
        <w:t>the</w:t>
      </w:r>
      <w:r w:rsidRPr="005108E4">
        <w:rPr>
          <w:spacing w:val="-9"/>
          <w:sz w:val="24"/>
        </w:rPr>
        <w:t xml:space="preserve"> </w:t>
      </w:r>
      <w:r w:rsidRPr="005108E4">
        <w:rPr>
          <w:sz w:val="24"/>
        </w:rPr>
        <w:t>point</w:t>
      </w:r>
      <w:r w:rsidRPr="005108E4">
        <w:rPr>
          <w:spacing w:val="-8"/>
          <w:sz w:val="24"/>
        </w:rPr>
        <w:t xml:space="preserve"> </w:t>
      </w:r>
      <w:r w:rsidRPr="005108E4">
        <w:rPr>
          <w:sz w:val="24"/>
        </w:rPr>
        <w:t>of</w:t>
      </w:r>
      <w:r w:rsidRPr="005108E4">
        <w:rPr>
          <w:spacing w:val="-9"/>
          <w:sz w:val="24"/>
        </w:rPr>
        <w:t xml:space="preserve"> </w:t>
      </w:r>
      <w:r w:rsidRPr="005108E4">
        <w:rPr>
          <w:sz w:val="24"/>
        </w:rPr>
        <w:t>sale,</w:t>
      </w:r>
      <w:r w:rsidRPr="005108E4">
        <w:rPr>
          <w:spacing w:val="-6"/>
          <w:sz w:val="24"/>
        </w:rPr>
        <w:t xml:space="preserve"> </w:t>
      </w:r>
      <w:r w:rsidRPr="005108E4">
        <w:rPr>
          <w:sz w:val="24"/>
        </w:rPr>
        <w:t>there shall be a reconciliation of that inventory in the</w:t>
      </w:r>
      <w:r w:rsidRPr="005108E4">
        <w:rPr>
          <w:spacing w:val="-21"/>
          <w:sz w:val="24"/>
        </w:rPr>
        <w:t xml:space="preserve"> </w:t>
      </w:r>
      <w:r w:rsidRPr="005108E4">
        <w:rPr>
          <w:sz w:val="24"/>
        </w:rPr>
        <w:t>SOR.</w:t>
      </w:r>
    </w:p>
    <w:p w14:paraId="140FD77A" w14:textId="77777777" w:rsidR="00DA2759" w:rsidRPr="005108E4" w:rsidRDefault="00DA2759">
      <w:pPr>
        <w:pStyle w:val="BodyText"/>
        <w:jc w:val="left"/>
      </w:pPr>
    </w:p>
    <w:p w14:paraId="20DB2C58" w14:textId="4E6829E9" w:rsidR="00DA2759" w:rsidRPr="005108E4" w:rsidRDefault="009A7511" w:rsidP="00E077D0">
      <w:pPr>
        <w:pStyle w:val="ListParagraph"/>
        <w:numPr>
          <w:ilvl w:val="0"/>
          <w:numId w:val="46"/>
        </w:numPr>
        <w:tabs>
          <w:tab w:val="left" w:pos="1764"/>
        </w:tabs>
        <w:spacing w:line="242" w:lineRule="auto"/>
        <w:ind w:right="110" w:hanging="1"/>
        <w:outlineLvl w:val="1"/>
      </w:pPr>
      <w:r w:rsidRPr="005108E4">
        <w:rPr>
          <w:sz w:val="24"/>
          <w:u w:val="single"/>
        </w:rPr>
        <w:t>Recordkeeping</w:t>
      </w:r>
      <w:r w:rsidRPr="005108E4">
        <w:rPr>
          <w:sz w:val="24"/>
        </w:rPr>
        <w:t>.</w:t>
      </w:r>
      <w:r w:rsidRPr="005108E4">
        <w:rPr>
          <w:spacing w:val="42"/>
          <w:sz w:val="24"/>
        </w:rPr>
        <w:t xml:space="preserve"> </w:t>
      </w:r>
      <w:r w:rsidRPr="005108E4">
        <w:rPr>
          <w:sz w:val="24"/>
        </w:rPr>
        <w:t>Records</w:t>
      </w:r>
      <w:r w:rsidRPr="005108E4">
        <w:rPr>
          <w:spacing w:val="-8"/>
          <w:sz w:val="24"/>
        </w:rPr>
        <w:t xml:space="preserve"> </w:t>
      </w:r>
      <w:r w:rsidRPr="005108E4">
        <w:rPr>
          <w:sz w:val="24"/>
        </w:rPr>
        <w:t>of</w:t>
      </w:r>
      <w:r w:rsidRPr="005108E4">
        <w:rPr>
          <w:spacing w:val="-11"/>
          <w:sz w:val="24"/>
        </w:rPr>
        <w:t xml:space="preserve"> </w:t>
      </w:r>
      <w:r w:rsidRPr="005108E4">
        <w:rPr>
          <w:sz w:val="24"/>
        </w:rPr>
        <w:t>an</w:t>
      </w:r>
      <w:r w:rsidRPr="005108E4">
        <w:rPr>
          <w:spacing w:val="-12"/>
          <w:sz w:val="24"/>
        </w:rPr>
        <w:t xml:space="preserve"> </w:t>
      </w:r>
      <w:r w:rsidRPr="005108E4">
        <w:rPr>
          <w:sz w:val="24"/>
        </w:rPr>
        <w:t>MTC</w:t>
      </w:r>
      <w:r w:rsidRPr="005108E4">
        <w:rPr>
          <w:spacing w:val="-10"/>
          <w:sz w:val="24"/>
        </w:rPr>
        <w:t xml:space="preserve"> </w:t>
      </w:r>
      <w:r w:rsidRPr="005108E4">
        <w:rPr>
          <w:sz w:val="24"/>
        </w:rPr>
        <w:t>shall</w:t>
      </w:r>
      <w:r w:rsidRPr="005108E4">
        <w:rPr>
          <w:spacing w:val="-11"/>
          <w:sz w:val="24"/>
        </w:rPr>
        <w:t xml:space="preserve"> </w:t>
      </w:r>
      <w:r w:rsidRPr="005108E4">
        <w:rPr>
          <w:sz w:val="24"/>
        </w:rPr>
        <w:t>be</w:t>
      </w:r>
      <w:r w:rsidRPr="005108E4">
        <w:rPr>
          <w:spacing w:val="-9"/>
          <w:sz w:val="24"/>
        </w:rPr>
        <w:t xml:space="preserve"> </w:t>
      </w:r>
      <w:r w:rsidRPr="005108E4">
        <w:rPr>
          <w:sz w:val="24"/>
        </w:rPr>
        <w:t>available</w:t>
      </w:r>
      <w:r w:rsidRPr="005108E4">
        <w:rPr>
          <w:spacing w:val="-9"/>
          <w:sz w:val="24"/>
        </w:rPr>
        <w:t xml:space="preserve"> </w:t>
      </w:r>
      <w:r w:rsidRPr="005108E4">
        <w:rPr>
          <w:sz w:val="24"/>
        </w:rPr>
        <w:t>for</w:t>
      </w:r>
      <w:r w:rsidRPr="005108E4">
        <w:rPr>
          <w:spacing w:val="-10"/>
          <w:sz w:val="24"/>
        </w:rPr>
        <w:t xml:space="preserve"> </w:t>
      </w:r>
      <w:r w:rsidRPr="005108E4">
        <w:rPr>
          <w:sz w:val="24"/>
        </w:rPr>
        <w:t>inspection</w:t>
      </w:r>
      <w:r w:rsidRPr="005108E4">
        <w:rPr>
          <w:spacing w:val="-8"/>
          <w:sz w:val="24"/>
        </w:rPr>
        <w:t xml:space="preserve"> </w:t>
      </w:r>
      <w:r w:rsidRPr="005108E4">
        <w:rPr>
          <w:sz w:val="24"/>
        </w:rPr>
        <w:t>by</w:t>
      </w:r>
      <w:r w:rsidRPr="005108E4">
        <w:rPr>
          <w:spacing w:val="-17"/>
          <w:sz w:val="24"/>
        </w:rPr>
        <w:t xml:space="preserve"> </w:t>
      </w:r>
      <w:r w:rsidRPr="005108E4">
        <w:rPr>
          <w:sz w:val="24"/>
        </w:rPr>
        <w:t>the</w:t>
      </w:r>
      <w:r w:rsidRPr="005108E4">
        <w:rPr>
          <w:spacing w:val="-9"/>
          <w:sz w:val="24"/>
        </w:rPr>
        <w:t xml:space="preserve"> </w:t>
      </w:r>
      <w:r w:rsidRPr="005108E4">
        <w:rPr>
          <w:sz w:val="24"/>
        </w:rPr>
        <w:t>Commission, on</w:t>
      </w:r>
      <w:r w:rsidRPr="005108E4">
        <w:rPr>
          <w:spacing w:val="-9"/>
          <w:sz w:val="24"/>
        </w:rPr>
        <w:t xml:space="preserve"> </w:t>
      </w:r>
      <w:r w:rsidRPr="005108E4">
        <w:rPr>
          <w:sz w:val="24"/>
        </w:rPr>
        <w:t>request.</w:t>
      </w:r>
      <w:r w:rsidRPr="005108E4">
        <w:rPr>
          <w:spacing w:val="42"/>
          <w:sz w:val="24"/>
        </w:rPr>
        <w:t xml:space="preserve"> </w:t>
      </w:r>
      <w:r w:rsidRPr="005108E4">
        <w:rPr>
          <w:sz w:val="24"/>
        </w:rPr>
        <w:t>The</w:t>
      </w:r>
      <w:r w:rsidRPr="005108E4">
        <w:rPr>
          <w:spacing w:val="-10"/>
          <w:sz w:val="24"/>
        </w:rPr>
        <w:t xml:space="preserve"> </w:t>
      </w:r>
      <w:r w:rsidRPr="005108E4">
        <w:rPr>
          <w:sz w:val="24"/>
        </w:rPr>
        <w:t>financial</w:t>
      </w:r>
      <w:r w:rsidRPr="005108E4">
        <w:rPr>
          <w:spacing w:val="-9"/>
          <w:sz w:val="24"/>
        </w:rPr>
        <w:t xml:space="preserve"> </w:t>
      </w:r>
      <w:r w:rsidRPr="005108E4">
        <w:rPr>
          <w:sz w:val="24"/>
        </w:rPr>
        <w:t>records</w:t>
      </w:r>
      <w:r w:rsidRPr="005108E4">
        <w:rPr>
          <w:spacing w:val="-9"/>
          <w:sz w:val="24"/>
        </w:rPr>
        <w:t xml:space="preserve"> </w:t>
      </w:r>
      <w:r w:rsidRPr="005108E4">
        <w:rPr>
          <w:sz w:val="24"/>
        </w:rPr>
        <w:t>of</w:t>
      </w:r>
      <w:r w:rsidRPr="005108E4">
        <w:rPr>
          <w:spacing w:val="-8"/>
          <w:sz w:val="24"/>
        </w:rPr>
        <w:t xml:space="preserve"> </w:t>
      </w:r>
      <w:r w:rsidRPr="005108E4">
        <w:rPr>
          <w:sz w:val="24"/>
        </w:rPr>
        <w:t>an</w:t>
      </w:r>
      <w:r w:rsidRPr="005108E4">
        <w:rPr>
          <w:spacing w:val="-7"/>
          <w:sz w:val="24"/>
        </w:rPr>
        <w:t xml:space="preserve"> </w:t>
      </w:r>
      <w:r w:rsidRPr="005108E4">
        <w:rPr>
          <w:sz w:val="24"/>
        </w:rPr>
        <w:t>MTC</w:t>
      </w:r>
      <w:r w:rsidRPr="005108E4">
        <w:rPr>
          <w:spacing w:val="-6"/>
          <w:sz w:val="24"/>
        </w:rPr>
        <w:t xml:space="preserve"> </w:t>
      </w:r>
      <w:r w:rsidRPr="005108E4">
        <w:rPr>
          <w:sz w:val="24"/>
        </w:rPr>
        <w:t>shall</w:t>
      </w:r>
      <w:r w:rsidRPr="005108E4">
        <w:rPr>
          <w:spacing w:val="-6"/>
          <w:sz w:val="24"/>
        </w:rPr>
        <w:t xml:space="preserve"> </w:t>
      </w:r>
      <w:r w:rsidRPr="005108E4">
        <w:rPr>
          <w:sz w:val="24"/>
        </w:rPr>
        <w:t>be</w:t>
      </w:r>
      <w:r w:rsidRPr="005108E4">
        <w:rPr>
          <w:spacing w:val="-10"/>
          <w:sz w:val="24"/>
        </w:rPr>
        <w:t xml:space="preserve"> </w:t>
      </w:r>
      <w:r w:rsidRPr="005108E4">
        <w:rPr>
          <w:sz w:val="24"/>
        </w:rPr>
        <w:t>maintained</w:t>
      </w:r>
      <w:r w:rsidRPr="005108E4">
        <w:rPr>
          <w:spacing w:val="-9"/>
          <w:sz w:val="24"/>
        </w:rPr>
        <w:t xml:space="preserve"> </w:t>
      </w:r>
      <w:r w:rsidRPr="005108E4">
        <w:rPr>
          <w:sz w:val="24"/>
        </w:rPr>
        <w:t>in</w:t>
      </w:r>
      <w:r w:rsidRPr="005108E4">
        <w:rPr>
          <w:spacing w:val="-9"/>
          <w:sz w:val="24"/>
        </w:rPr>
        <w:t xml:space="preserve"> </w:t>
      </w:r>
      <w:r w:rsidRPr="005108E4">
        <w:rPr>
          <w:sz w:val="24"/>
        </w:rPr>
        <w:t>accordance</w:t>
      </w:r>
      <w:r w:rsidRPr="005108E4">
        <w:rPr>
          <w:spacing w:val="-9"/>
          <w:sz w:val="24"/>
        </w:rPr>
        <w:t xml:space="preserve"> </w:t>
      </w:r>
      <w:r w:rsidRPr="005108E4">
        <w:rPr>
          <w:sz w:val="24"/>
        </w:rPr>
        <w:t>with</w:t>
      </w:r>
      <w:r w:rsidRPr="005108E4">
        <w:rPr>
          <w:spacing w:val="-9"/>
          <w:sz w:val="24"/>
        </w:rPr>
        <w:t xml:space="preserve"> </w:t>
      </w:r>
      <w:r w:rsidRPr="005108E4">
        <w:rPr>
          <w:sz w:val="24"/>
        </w:rPr>
        <w:t>generally accepted accounting principles. Written records that are required and are subject to inspection include, but are not limited to, all records required in any section of 935 CMR 501.000 in addition to the</w:t>
      </w:r>
      <w:r w:rsidRPr="005108E4">
        <w:rPr>
          <w:spacing w:val="-5"/>
          <w:sz w:val="24"/>
        </w:rPr>
        <w:t xml:space="preserve"> </w:t>
      </w:r>
      <w:r w:rsidRPr="005108E4">
        <w:rPr>
          <w:sz w:val="24"/>
        </w:rPr>
        <w:t>following:</w:t>
      </w:r>
    </w:p>
    <w:p w14:paraId="1340E538" w14:textId="77777777" w:rsidR="00DA2759" w:rsidRPr="005108E4" w:rsidRDefault="009A7511">
      <w:pPr>
        <w:pStyle w:val="ListParagraph"/>
        <w:numPr>
          <w:ilvl w:val="0"/>
          <w:numId w:val="33"/>
        </w:numPr>
        <w:tabs>
          <w:tab w:val="left" w:pos="2120"/>
        </w:tabs>
        <w:ind w:hanging="445"/>
        <w:rPr>
          <w:sz w:val="24"/>
        </w:rPr>
      </w:pPr>
      <w:r w:rsidRPr="005108E4">
        <w:rPr>
          <w:sz w:val="24"/>
        </w:rPr>
        <w:t>Operating procedures as required by 935 CMR</w:t>
      </w:r>
      <w:r w:rsidRPr="005108E4">
        <w:rPr>
          <w:spacing w:val="-19"/>
          <w:sz w:val="24"/>
        </w:rPr>
        <w:t xml:space="preserve"> </w:t>
      </w:r>
      <w:r w:rsidRPr="005108E4">
        <w:rPr>
          <w:sz w:val="24"/>
        </w:rPr>
        <w:t>501.105(1);</w:t>
      </w:r>
    </w:p>
    <w:p w14:paraId="3BA64021" w14:textId="77777777" w:rsidR="00DA2759" w:rsidRPr="005108E4" w:rsidRDefault="009A7511">
      <w:pPr>
        <w:pStyle w:val="ListParagraph"/>
        <w:numPr>
          <w:ilvl w:val="0"/>
          <w:numId w:val="33"/>
        </w:numPr>
        <w:tabs>
          <w:tab w:val="left" w:pos="2134"/>
        </w:tabs>
        <w:spacing w:before="3"/>
        <w:ind w:left="2133" w:hanging="459"/>
        <w:rPr>
          <w:sz w:val="24"/>
        </w:rPr>
      </w:pPr>
      <w:r w:rsidRPr="005108E4">
        <w:rPr>
          <w:sz w:val="24"/>
        </w:rPr>
        <w:t>Inventory records as required by 935 CMR</w:t>
      </w:r>
      <w:r w:rsidRPr="005108E4">
        <w:rPr>
          <w:spacing w:val="-24"/>
          <w:sz w:val="24"/>
        </w:rPr>
        <w:t xml:space="preserve"> </w:t>
      </w:r>
      <w:r w:rsidRPr="005108E4">
        <w:rPr>
          <w:sz w:val="24"/>
        </w:rPr>
        <w:t>501.105(8)(d);</w:t>
      </w:r>
    </w:p>
    <w:p w14:paraId="73F700F6" w14:textId="77777777" w:rsidR="00DA2759" w:rsidRPr="005108E4" w:rsidRDefault="009A7511">
      <w:pPr>
        <w:pStyle w:val="ListParagraph"/>
        <w:numPr>
          <w:ilvl w:val="0"/>
          <w:numId w:val="33"/>
        </w:numPr>
        <w:tabs>
          <w:tab w:val="left" w:pos="2067"/>
        </w:tabs>
        <w:spacing w:before="5" w:line="242" w:lineRule="auto"/>
        <w:ind w:left="1675" w:right="117" w:firstLine="0"/>
        <w:rPr>
          <w:sz w:val="24"/>
        </w:rPr>
      </w:pPr>
      <w:r w:rsidRPr="005108E4">
        <w:rPr>
          <w:sz w:val="24"/>
        </w:rPr>
        <w:t>Seed-to-sale</w:t>
      </w:r>
      <w:r w:rsidRPr="005108E4">
        <w:rPr>
          <w:spacing w:val="-24"/>
          <w:sz w:val="24"/>
        </w:rPr>
        <w:t xml:space="preserve"> </w:t>
      </w:r>
      <w:r w:rsidRPr="005108E4">
        <w:rPr>
          <w:sz w:val="24"/>
        </w:rPr>
        <w:t>Electronic</w:t>
      </w:r>
      <w:r w:rsidRPr="005108E4">
        <w:rPr>
          <w:spacing w:val="-24"/>
          <w:sz w:val="24"/>
        </w:rPr>
        <w:t xml:space="preserve"> </w:t>
      </w:r>
      <w:r w:rsidRPr="005108E4">
        <w:rPr>
          <w:sz w:val="24"/>
        </w:rPr>
        <w:t>Tracking</w:t>
      </w:r>
      <w:r w:rsidRPr="005108E4">
        <w:rPr>
          <w:spacing w:val="-25"/>
          <w:sz w:val="24"/>
        </w:rPr>
        <w:t xml:space="preserve"> </w:t>
      </w:r>
      <w:r w:rsidRPr="005108E4">
        <w:rPr>
          <w:sz w:val="24"/>
        </w:rPr>
        <w:t>System</w:t>
      </w:r>
      <w:r w:rsidRPr="005108E4">
        <w:rPr>
          <w:spacing w:val="-23"/>
          <w:sz w:val="24"/>
        </w:rPr>
        <w:t xml:space="preserve"> </w:t>
      </w:r>
      <w:r w:rsidRPr="005108E4">
        <w:rPr>
          <w:sz w:val="24"/>
        </w:rPr>
        <w:t>records</w:t>
      </w:r>
      <w:r w:rsidRPr="005108E4">
        <w:rPr>
          <w:spacing w:val="-23"/>
          <w:sz w:val="24"/>
        </w:rPr>
        <w:t xml:space="preserve"> </w:t>
      </w:r>
      <w:r w:rsidRPr="005108E4">
        <w:rPr>
          <w:sz w:val="24"/>
        </w:rPr>
        <w:t>for</w:t>
      </w:r>
      <w:r w:rsidRPr="005108E4">
        <w:rPr>
          <w:spacing w:val="-25"/>
          <w:sz w:val="24"/>
        </w:rPr>
        <w:t xml:space="preserve"> </w:t>
      </w:r>
      <w:r w:rsidRPr="005108E4">
        <w:rPr>
          <w:sz w:val="24"/>
        </w:rPr>
        <w:t>all</w:t>
      </w:r>
      <w:r w:rsidRPr="005108E4">
        <w:rPr>
          <w:spacing w:val="-25"/>
          <w:sz w:val="24"/>
        </w:rPr>
        <w:t xml:space="preserve"> </w:t>
      </w:r>
      <w:r w:rsidRPr="005108E4">
        <w:rPr>
          <w:sz w:val="24"/>
        </w:rPr>
        <w:t>Marijuana</w:t>
      </w:r>
      <w:r w:rsidRPr="005108E4">
        <w:rPr>
          <w:spacing w:val="-26"/>
          <w:sz w:val="24"/>
        </w:rPr>
        <w:t xml:space="preserve"> </w:t>
      </w:r>
      <w:r w:rsidRPr="005108E4">
        <w:rPr>
          <w:sz w:val="24"/>
        </w:rPr>
        <w:t>and</w:t>
      </w:r>
      <w:r w:rsidRPr="005108E4">
        <w:rPr>
          <w:spacing w:val="-26"/>
          <w:sz w:val="24"/>
        </w:rPr>
        <w:t xml:space="preserve"> </w:t>
      </w:r>
      <w:r w:rsidRPr="005108E4">
        <w:rPr>
          <w:sz w:val="24"/>
        </w:rPr>
        <w:t>MIPs</w:t>
      </w:r>
      <w:r w:rsidRPr="005108E4">
        <w:rPr>
          <w:spacing w:val="-25"/>
          <w:sz w:val="24"/>
        </w:rPr>
        <w:t xml:space="preserve"> </w:t>
      </w:r>
      <w:r w:rsidRPr="005108E4">
        <w:rPr>
          <w:sz w:val="24"/>
        </w:rPr>
        <w:t>as</w:t>
      </w:r>
      <w:r w:rsidRPr="005108E4">
        <w:rPr>
          <w:spacing w:val="-26"/>
          <w:sz w:val="24"/>
        </w:rPr>
        <w:t xml:space="preserve"> </w:t>
      </w:r>
      <w:r w:rsidRPr="005108E4">
        <w:rPr>
          <w:sz w:val="24"/>
        </w:rPr>
        <w:t>required by 935 CMR</w:t>
      </w:r>
      <w:r w:rsidRPr="005108E4">
        <w:rPr>
          <w:spacing w:val="-10"/>
          <w:sz w:val="24"/>
        </w:rPr>
        <w:t xml:space="preserve"> </w:t>
      </w:r>
      <w:r w:rsidRPr="005108E4">
        <w:rPr>
          <w:sz w:val="24"/>
        </w:rPr>
        <w:t>501.105(8)(e);</w:t>
      </w:r>
    </w:p>
    <w:p w14:paraId="65ECC870" w14:textId="77777777" w:rsidR="00DA2759" w:rsidRPr="005108E4" w:rsidRDefault="009A7511">
      <w:pPr>
        <w:pStyle w:val="ListParagraph"/>
        <w:numPr>
          <w:ilvl w:val="0"/>
          <w:numId w:val="33"/>
        </w:numPr>
        <w:tabs>
          <w:tab w:val="left" w:pos="2134"/>
        </w:tabs>
        <w:spacing w:before="1"/>
        <w:ind w:left="2133" w:hanging="459"/>
        <w:rPr>
          <w:sz w:val="24"/>
        </w:rPr>
      </w:pPr>
      <w:r w:rsidRPr="005108E4">
        <w:rPr>
          <w:sz w:val="24"/>
        </w:rPr>
        <w:t>The following personnel</w:t>
      </w:r>
      <w:r w:rsidRPr="005108E4">
        <w:rPr>
          <w:spacing w:val="-6"/>
          <w:sz w:val="24"/>
        </w:rPr>
        <w:t xml:space="preserve"> </w:t>
      </w:r>
      <w:r w:rsidRPr="005108E4">
        <w:rPr>
          <w:sz w:val="24"/>
        </w:rPr>
        <w:t>records:</w:t>
      </w:r>
    </w:p>
    <w:p w14:paraId="47D26041" w14:textId="77777777" w:rsidR="00DA2759" w:rsidRPr="005108E4" w:rsidRDefault="009A7511">
      <w:pPr>
        <w:pStyle w:val="ListParagraph"/>
        <w:numPr>
          <w:ilvl w:val="1"/>
          <w:numId w:val="33"/>
        </w:numPr>
        <w:tabs>
          <w:tab w:val="left" w:pos="2367"/>
        </w:tabs>
        <w:spacing w:before="3" w:line="244" w:lineRule="auto"/>
        <w:ind w:right="118" w:firstLine="0"/>
        <w:rPr>
          <w:sz w:val="24"/>
        </w:rPr>
      </w:pPr>
      <w:r w:rsidRPr="005108E4">
        <w:rPr>
          <w:sz w:val="24"/>
        </w:rPr>
        <w:t>Job</w:t>
      </w:r>
      <w:r w:rsidRPr="005108E4">
        <w:rPr>
          <w:spacing w:val="-15"/>
          <w:sz w:val="24"/>
        </w:rPr>
        <w:t xml:space="preserve"> </w:t>
      </w:r>
      <w:r w:rsidRPr="005108E4">
        <w:rPr>
          <w:sz w:val="24"/>
        </w:rPr>
        <w:t>descriptions</w:t>
      </w:r>
      <w:r w:rsidRPr="005108E4">
        <w:rPr>
          <w:spacing w:val="-15"/>
          <w:sz w:val="24"/>
        </w:rPr>
        <w:t xml:space="preserve"> </w:t>
      </w:r>
      <w:r w:rsidRPr="005108E4">
        <w:rPr>
          <w:sz w:val="24"/>
        </w:rPr>
        <w:t>for</w:t>
      </w:r>
      <w:r w:rsidRPr="005108E4">
        <w:rPr>
          <w:spacing w:val="-16"/>
          <w:sz w:val="24"/>
        </w:rPr>
        <w:t xml:space="preserve"> </w:t>
      </w:r>
      <w:r w:rsidRPr="005108E4">
        <w:rPr>
          <w:sz w:val="24"/>
        </w:rPr>
        <w:t>each</w:t>
      </w:r>
      <w:r w:rsidRPr="005108E4">
        <w:rPr>
          <w:spacing w:val="-15"/>
          <w:sz w:val="24"/>
        </w:rPr>
        <w:t xml:space="preserve"> </w:t>
      </w:r>
      <w:r w:rsidRPr="005108E4">
        <w:rPr>
          <w:sz w:val="24"/>
        </w:rPr>
        <w:t>employee</w:t>
      </w:r>
      <w:r w:rsidRPr="005108E4">
        <w:rPr>
          <w:spacing w:val="-19"/>
          <w:sz w:val="24"/>
        </w:rPr>
        <w:t xml:space="preserve"> </w:t>
      </w:r>
      <w:r w:rsidRPr="005108E4">
        <w:rPr>
          <w:sz w:val="24"/>
        </w:rPr>
        <w:t>and</w:t>
      </w:r>
      <w:r w:rsidRPr="005108E4">
        <w:rPr>
          <w:spacing w:val="-15"/>
          <w:sz w:val="24"/>
        </w:rPr>
        <w:t xml:space="preserve"> </w:t>
      </w:r>
      <w:r w:rsidRPr="005108E4">
        <w:rPr>
          <w:sz w:val="24"/>
        </w:rPr>
        <w:t>volunteer</w:t>
      </w:r>
      <w:r w:rsidRPr="005108E4">
        <w:rPr>
          <w:spacing w:val="-16"/>
          <w:sz w:val="24"/>
        </w:rPr>
        <w:t xml:space="preserve"> </w:t>
      </w:r>
      <w:r w:rsidRPr="005108E4">
        <w:rPr>
          <w:sz w:val="24"/>
        </w:rPr>
        <w:t>position,</w:t>
      </w:r>
      <w:r w:rsidRPr="005108E4">
        <w:rPr>
          <w:spacing w:val="-15"/>
          <w:sz w:val="24"/>
        </w:rPr>
        <w:t xml:space="preserve"> </w:t>
      </w:r>
      <w:r w:rsidRPr="005108E4">
        <w:rPr>
          <w:sz w:val="24"/>
        </w:rPr>
        <w:t>as</w:t>
      </w:r>
      <w:r w:rsidRPr="005108E4">
        <w:rPr>
          <w:spacing w:val="-15"/>
          <w:sz w:val="24"/>
        </w:rPr>
        <w:t xml:space="preserve"> </w:t>
      </w:r>
      <w:r w:rsidRPr="005108E4">
        <w:rPr>
          <w:sz w:val="24"/>
        </w:rPr>
        <w:t>well</w:t>
      </w:r>
      <w:r w:rsidRPr="005108E4">
        <w:rPr>
          <w:spacing w:val="-15"/>
          <w:sz w:val="24"/>
        </w:rPr>
        <w:t xml:space="preserve"> </w:t>
      </w:r>
      <w:r w:rsidRPr="005108E4">
        <w:rPr>
          <w:sz w:val="24"/>
        </w:rPr>
        <w:t>as</w:t>
      </w:r>
      <w:r w:rsidRPr="005108E4">
        <w:rPr>
          <w:spacing w:val="-14"/>
          <w:sz w:val="24"/>
        </w:rPr>
        <w:t xml:space="preserve"> </w:t>
      </w:r>
      <w:r w:rsidRPr="005108E4">
        <w:rPr>
          <w:sz w:val="24"/>
        </w:rPr>
        <w:t>organizational charts consistent with the job</w:t>
      </w:r>
      <w:r w:rsidRPr="005108E4">
        <w:rPr>
          <w:spacing w:val="-6"/>
          <w:sz w:val="24"/>
        </w:rPr>
        <w:t xml:space="preserve"> </w:t>
      </w:r>
      <w:r w:rsidRPr="005108E4">
        <w:rPr>
          <w:sz w:val="24"/>
        </w:rPr>
        <w:t>descriptions;</w:t>
      </w:r>
    </w:p>
    <w:p w14:paraId="6CC38935" w14:textId="77777777" w:rsidR="00DA2759" w:rsidRPr="005108E4" w:rsidRDefault="009A7511">
      <w:pPr>
        <w:pStyle w:val="ListParagraph"/>
        <w:numPr>
          <w:ilvl w:val="1"/>
          <w:numId w:val="33"/>
        </w:numPr>
        <w:tabs>
          <w:tab w:val="left" w:pos="2456"/>
        </w:tabs>
        <w:spacing w:line="242" w:lineRule="auto"/>
        <w:ind w:right="116" w:firstLine="0"/>
        <w:rPr>
          <w:sz w:val="24"/>
        </w:rPr>
      </w:pPr>
      <w:r w:rsidRPr="005108E4">
        <w:rPr>
          <w:sz w:val="24"/>
        </w:rPr>
        <w:t>A personnel record for each MTC and Laboratory Agent. Such records shall be maintained</w:t>
      </w:r>
      <w:r w:rsidRPr="005108E4">
        <w:rPr>
          <w:spacing w:val="-21"/>
          <w:sz w:val="24"/>
        </w:rPr>
        <w:t xml:space="preserve"> </w:t>
      </w:r>
      <w:r w:rsidRPr="005108E4">
        <w:rPr>
          <w:sz w:val="24"/>
        </w:rPr>
        <w:t>for</w:t>
      </w:r>
      <w:r w:rsidRPr="005108E4">
        <w:rPr>
          <w:spacing w:val="-21"/>
          <w:sz w:val="24"/>
        </w:rPr>
        <w:t xml:space="preserve"> </w:t>
      </w:r>
      <w:r w:rsidRPr="005108E4">
        <w:rPr>
          <w:sz w:val="24"/>
        </w:rPr>
        <w:t>at</w:t>
      </w:r>
      <w:r w:rsidRPr="005108E4">
        <w:rPr>
          <w:spacing w:val="-20"/>
          <w:sz w:val="24"/>
        </w:rPr>
        <w:t xml:space="preserve"> </w:t>
      </w:r>
      <w:r w:rsidRPr="005108E4">
        <w:rPr>
          <w:sz w:val="24"/>
        </w:rPr>
        <w:t>least</w:t>
      </w:r>
      <w:r w:rsidRPr="005108E4">
        <w:rPr>
          <w:spacing w:val="-20"/>
          <w:sz w:val="24"/>
        </w:rPr>
        <w:t xml:space="preserve"> </w:t>
      </w:r>
      <w:r w:rsidRPr="005108E4">
        <w:rPr>
          <w:sz w:val="24"/>
        </w:rPr>
        <w:t>12</w:t>
      </w:r>
      <w:r w:rsidRPr="005108E4">
        <w:rPr>
          <w:spacing w:val="-19"/>
          <w:sz w:val="24"/>
        </w:rPr>
        <w:t xml:space="preserve"> </w:t>
      </w:r>
      <w:r w:rsidRPr="005108E4">
        <w:rPr>
          <w:sz w:val="24"/>
        </w:rPr>
        <w:t>months</w:t>
      </w:r>
      <w:r w:rsidRPr="005108E4">
        <w:rPr>
          <w:spacing w:val="-18"/>
          <w:sz w:val="24"/>
        </w:rPr>
        <w:t xml:space="preserve"> </w:t>
      </w:r>
      <w:r w:rsidRPr="005108E4">
        <w:rPr>
          <w:sz w:val="24"/>
        </w:rPr>
        <w:t>after</w:t>
      </w:r>
      <w:r w:rsidRPr="005108E4">
        <w:rPr>
          <w:spacing w:val="-20"/>
          <w:sz w:val="24"/>
        </w:rPr>
        <w:t xml:space="preserve"> </w:t>
      </w:r>
      <w:r w:rsidRPr="005108E4">
        <w:rPr>
          <w:sz w:val="24"/>
        </w:rPr>
        <w:t>termination</w:t>
      </w:r>
      <w:r w:rsidRPr="005108E4">
        <w:rPr>
          <w:spacing w:val="-18"/>
          <w:sz w:val="24"/>
        </w:rPr>
        <w:t xml:space="preserve"> </w:t>
      </w:r>
      <w:r w:rsidRPr="005108E4">
        <w:rPr>
          <w:sz w:val="24"/>
        </w:rPr>
        <w:t>of</w:t>
      </w:r>
      <w:r w:rsidRPr="005108E4">
        <w:rPr>
          <w:spacing w:val="-21"/>
          <w:sz w:val="24"/>
        </w:rPr>
        <w:t xml:space="preserve"> </w:t>
      </w:r>
      <w:r w:rsidRPr="005108E4">
        <w:rPr>
          <w:sz w:val="24"/>
        </w:rPr>
        <w:t>the</w:t>
      </w:r>
      <w:r w:rsidRPr="005108E4">
        <w:rPr>
          <w:spacing w:val="-21"/>
          <w:sz w:val="24"/>
        </w:rPr>
        <w:t xml:space="preserve"> </w:t>
      </w:r>
      <w:r w:rsidRPr="005108E4">
        <w:rPr>
          <w:sz w:val="24"/>
        </w:rPr>
        <w:t>individual's</w:t>
      </w:r>
      <w:r w:rsidRPr="005108E4">
        <w:rPr>
          <w:spacing w:val="-21"/>
          <w:sz w:val="24"/>
        </w:rPr>
        <w:t xml:space="preserve"> </w:t>
      </w:r>
      <w:r w:rsidRPr="005108E4">
        <w:rPr>
          <w:sz w:val="24"/>
        </w:rPr>
        <w:t>affiliation</w:t>
      </w:r>
      <w:r w:rsidRPr="005108E4">
        <w:rPr>
          <w:spacing w:val="-20"/>
          <w:sz w:val="24"/>
        </w:rPr>
        <w:t xml:space="preserve"> </w:t>
      </w:r>
      <w:r w:rsidRPr="005108E4">
        <w:rPr>
          <w:sz w:val="24"/>
        </w:rPr>
        <w:t>with</w:t>
      </w:r>
      <w:r w:rsidRPr="005108E4">
        <w:rPr>
          <w:spacing w:val="-20"/>
          <w:sz w:val="24"/>
        </w:rPr>
        <w:t xml:space="preserve"> </w:t>
      </w:r>
      <w:r w:rsidRPr="005108E4">
        <w:rPr>
          <w:sz w:val="24"/>
        </w:rPr>
        <w:t>the MTC and shall include, at a minimum, the</w:t>
      </w:r>
      <w:r w:rsidRPr="005108E4">
        <w:rPr>
          <w:spacing w:val="-11"/>
          <w:sz w:val="24"/>
        </w:rPr>
        <w:t xml:space="preserve"> </w:t>
      </w:r>
      <w:r w:rsidRPr="005108E4">
        <w:rPr>
          <w:sz w:val="24"/>
        </w:rPr>
        <w:t>following:</w:t>
      </w:r>
    </w:p>
    <w:p w14:paraId="2473B02A" w14:textId="77777777" w:rsidR="00DA2759" w:rsidRPr="005108E4" w:rsidRDefault="009A7511">
      <w:pPr>
        <w:pStyle w:val="ListParagraph"/>
        <w:numPr>
          <w:ilvl w:val="2"/>
          <w:numId w:val="33"/>
        </w:numPr>
        <w:tabs>
          <w:tab w:val="left" w:pos="2748"/>
        </w:tabs>
        <w:spacing w:line="242" w:lineRule="auto"/>
        <w:ind w:right="117" w:firstLine="0"/>
        <w:rPr>
          <w:sz w:val="24"/>
        </w:rPr>
      </w:pPr>
      <w:r w:rsidRPr="005108E4">
        <w:rPr>
          <w:sz w:val="24"/>
        </w:rPr>
        <w:t>All materials submitted to the Commission pursuant to 935 CMR 501.029 and 501.030;</w:t>
      </w:r>
    </w:p>
    <w:p w14:paraId="053A031E" w14:textId="77777777" w:rsidR="00DA2759" w:rsidRPr="005108E4" w:rsidRDefault="009A7511">
      <w:pPr>
        <w:pStyle w:val="ListParagraph"/>
        <w:numPr>
          <w:ilvl w:val="2"/>
          <w:numId w:val="33"/>
        </w:numPr>
        <w:tabs>
          <w:tab w:val="left" w:pos="2756"/>
        </w:tabs>
        <w:spacing w:before="1"/>
        <w:ind w:left="2755" w:hanging="361"/>
        <w:rPr>
          <w:sz w:val="24"/>
        </w:rPr>
      </w:pPr>
      <w:r w:rsidRPr="005108E4">
        <w:rPr>
          <w:sz w:val="24"/>
        </w:rPr>
        <w:t>Documentation of verification of</w:t>
      </w:r>
      <w:r w:rsidRPr="005108E4">
        <w:rPr>
          <w:spacing w:val="-7"/>
          <w:sz w:val="24"/>
        </w:rPr>
        <w:t xml:space="preserve"> </w:t>
      </w:r>
      <w:r w:rsidRPr="005108E4">
        <w:rPr>
          <w:sz w:val="24"/>
        </w:rPr>
        <w:t>references;</w:t>
      </w:r>
    </w:p>
    <w:p w14:paraId="1D9650CB" w14:textId="77777777" w:rsidR="00DA2759" w:rsidRPr="005108E4" w:rsidRDefault="009A7511">
      <w:pPr>
        <w:pStyle w:val="ListParagraph"/>
        <w:numPr>
          <w:ilvl w:val="2"/>
          <w:numId w:val="33"/>
        </w:numPr>
        <w:tabs>
          <w:tab w:val="left" w:pos="2854"/>
        </w:tabs>
        <w:spacing w:before="3" w:line="244" w:lineRule="auto"/>
        <w:ind w:right="117" w:firstLine="0"/>
        <w:rPr>
          <w:sz w:val="24"/>
        </w:rPr>
      </w:pPr>
      <w:r w:rsidRPr="005108E4">
        <w:rPr>
          <w:sz w:val="24"/>
        </w:rPr>
        <w:t>The job description or employment contract that includes duties, authority, responsibilities, qualifications, and</w:t>
      </w:r>
      <w:r w:rsidRPr="005108E4">
        <w:rPr>
          <w:spacing w:val="-5"/>
          <w:sz w:val="24"/>
        </w:rPr>
        <w:t xml:space="preserve"> </w:t>
      </w:r>
      <w:r w:rsidRPr="005108E4">
        <w:rPr>
          <w:sz w:val="24"/>
        </w:rPr>
        <w:t>supervision;</w:t>
      </w:r>
    </w:p>
    <w:p w14:paraId="2AA64CBF" w14:textId="77777777" w:rsidR="00DA2759" w:rsidRPr="005108E4" w:rsidRDefault="009A7511">
      <w:pPr>
        <w:pStyle w:val="ListParagraph"/>
        <w:numPr>
          <w:ilvl w:val="2"/>
          <w:numId w:val="33"/>
        </w:numPr>
        <w:tabs>
          <w:tab w:val="left" w:pos="2727"/>
        </w:tabs>
        <w:spacing w:line="242" w:lineRule="auto"/>
        <w:ind w:right="116" w:firstLine="0"/>
        <w:rPr>
          <w:sz w:val="24"/>
        </w:rPr>
      </w:pPr>
      <w:r w:rsidRPr="005108E4">
        <w:rPr>
          <w:sz w:val="24"/>
        </w:rPr>
        <w:t>Documentation</w:t>
      </w:r>
      <w:r w:rsidRPr="005108E4">
        <w:rPr>
          <w:spacing w:val="-16"/>
          <w:sz w:val="24"/>
        </w:rPr>
        <w:t xml:space="preserve"> </w:t>
      </w:r>
      <w:r w:rsidRPr="005108E4">
        <w:rPr>
          <w:sz w:val="24"/>
        </w:rPr>
        <w:t>of</w:t>
      </w:r>
      <w:r w:rsidRPr="005108E4">
        <w:rPr>
          <w:spacing w:val="-17"/>
          <w:sz w:val="24"/>
        </w:rPr>
        <w:t xml:space="preserve"> </w:t>
      </w:r>
      <w:r w:rsidRPr="005108E4">
        <w:rPr>
          <w:sz w:val="24"/>
        </w:rPr>
        <w:t>all</w:t>
      </w:r>
      <w:r w:rsidRPr="005108E4">
        <w:rPr>
          <w:spacing w:val="-16"/>
          <w:sz w:val="24"/>
        </w:rPr>
        <w:t xml:space="preserve"> </w:t>
      </w:r>
      <w:r w:rsidRPr="005108E4">
        <w:rPr>
          <w:sz w:val="24"/>
        </w:rPr>
        <w:t>required</w:t>
      </w:r>
      <w:r w:rsidRPr="005108E4">
        <w:rPr>
          <w:spacing w:val="-15"/>
          <w:sz w:val="24"/>
        </w:rPr>
        <w:t xml:space="preserve"> </w:t>
      </w:r>
      <w:r w:rsidRPr="005108E4">
        <w:rPr>
          <w:sz w:val="24"/>
        </w:rPr>
        <w:t>training,</w:t>
      </w:r>
      <w:r w:rsidRPr="005108E4">
        <w:rPr>
          <w:spacing w:val="-16"/>
          <w:sz w:val="24"/>
        </w:rPr>
        <w:t xml:space="preserve"> </w:t>
      </w:r>
      <w:r w:rsidRPr="005108E4">
        <w:rPr>
          <w:sz w:val="24"/>
        </w:rPr>
        <w:t>including</w:t>
      </w:r>
      <w:r w:rsidRPr="005108E4">
        <w:rPr>
          <w:spacing w:val="-16"/>
          <w:sz w:val="24"/>
        </w:rPr>
        <w:t xml:space="preserve"> </w:t>
      </w:r>
      <w:r w:rsidRPr="005108E4">
        <w:rPr>
          <w:sz w:val="24"/>
        </w:rPr>
        <w:t>training</w:t>
      </w:r>
      <w:r w:rsidRPr="005108E4">
        <w:rPr>
          <w:spacing w:val="-16"/>
          <w:sz w:val="24"/>
        </w:rPr>
        <w:t xml:space="preserve"> </w:t>
      </w:r>
      <w:r w:rsidRPr="005108E4">
        <w:rPr>
          <w:sz w:val="24"/>
        </w:rPr>
        <w:t>regarding</w:t>
      </w:r>
      <w:r w:rsidRPr="005108E4">
        <w:rPr>
          <w:spacing w:val="-18"/>
          <w:sz w:val="24"/>
        </w:rPr>
        <w:t xml:space="preserve"> </w:t>
      </w:r>
      <w:r w:rsidRPr="005108E4">
        <w:rPr>
          <w:sz w:val="24"/>
        </w:rPr>
        <w:t>privacy</w:t>
      </w:r>
      <w:r w:rsidRPr="005108E4">
        <w:rPr>
          <w:spacing w:val="-22"/>
          <w:sz w:val="24"/>
        </w:rPr>
        <w:t xml:space="preserve"> </w:t>
      </w:r>
      <w:r w:rsidRPr="005108E4">
        <w:rPr>
          <w:sz w:val="24"/>
        </w:rPr>
        <w:t>and confidentiality</w:t>
      </w:r>
      <w:r w:rsidRPr="005108E4">
        <w:rPr>
          <w:spacing w:val="-37"/>
          <w:sz w:val="24"/>
        </w:rPr>
        <w:t xml:space="preserve"> </w:t>
      </w:r>
      <w:r w:rsidRPr="005108E4">
        <w:rPr>
          <w:spacing w:val="-3"/>
          <w:sz w:val="24"/>
        </w:rPr>
        <w:t>requirements,</w:t>
      </w:r>
      <w:r w:rsidRPr="005108E4">
        <w:rPr>
          <w:spacing w:val="-31"/>
          <w:sz w:val="24"/>
        </w:rPr>
        <w:t xml:space="preserve"> </w:t>
      </w:r>
      <w:r w:rsidRPr="005108E4">
        <w:rPr>
          <w:sz w:val="24"/>
        </w:rPr>
        <w:t>and</w:t>
      </w:r>
      <w:r w:rsidRPr="005108E4">
        <w:rPr>
          <w:spacing w:val="-28"/>
          <w:sz w:val="24"/>
        </w:rPr>
        <w:t xml:space="preserve"> </w:t>
      </w:r>
      <w:r w:rsidRPr="005108E4">
        <w:rPr>
          <w:sz w:val="24"/>
        </w:rPr>
        <w:t>the</w:t>
      </w:r>
      <w:r w:rsidRPr="005108E4">
        <w:rPr>
          <w:spacing w:val="-30"/>
          <w:sz w:val="24"/>
        </w:rPr>
        <w:t xml:space="preserve"> </w:t>
      </w:r>
      <w:r w:rsidRPr="005108E4">
        <w:rPr>
          <w:sz w:val="24"/>
        </w:rPr>
        <w:t>signed</w:t>
      </w:r>
      <w:r w:rsidRPr="005108E4">
        <w:rPr>
          <w:spacing w:val="-28"/>
          <w:sz w:val="24"/>
        </w:rPr>
        <w:t xml:space="preserve"> </w:t>
      </w:r>
      <w:r w:rsidRPr="005108E4">
        <w:rPr>
          <w:sz w:val="24"/>
        </w:rPr>
        <w:t>statement</w:t>
      </w:r>
      <w:r w:rsidRPr="005108E4">
        <w:rPr>
          <w:spacing w:val="-28"/>
          <w:sz w:val="24"/>
        </w:rPr>
        <w:t xml:space="preserve"> </w:t>
      </w:r>
      <w:r w:rsidRPr="005108E4">
        <w:rPr>
          <w:sz w:val="24"/>
        </w:rPr>
        <w:t>of</w:t>
      </w:r>
      <w:r w:rsidRPr="005108E4">
        <w:rPr>
          <w:spacing w:val="-29"/>
          <w:sz w:val="24"/>
        </w:rPr>
        <w:t xml:space="preserve"> </w:t>
      </w:r>
      <w:r w:rsidRPr="005108E4">
        <w:rPr>
          <w:sz w:val="24"/>
        </w:rPr>
        <w:t>the</w:t>
      </w:r>
      <w:r w:rsidRPr="005108E4">
        <w:rPr>
          <w:spacing w:val="-29"/>
          <w:sz w:val="24"/>
        </w:rPr>
        <w:t xml:space="preserve"> </w:t>
      </w:r>
      <w:r w:rsidRPr="005108E4">
        <w:rPr>
          <w:sz w:val="24"/>
        </w:rPr>
        <w:t>individual</w:t>
      </w:r>
      <w:r w:rsidRPr="005108E4">
        <w:rPr>
          <w:spacing w:val="-28"/>
          <w:sz w:val="24"/>
        </w:rPr>
        <w:t xml:space="preserve"> </w:t>
      </w:r>
      <w:r w:rsidRPr="005108E4">
        <w:rPr>
          <w:sz w:val="24"/>
        </w:rPr>
        <w:t>indicating</w:t>
      </w:r>
      <w:r w:rsidRPr="005108E4">
        <w:rPr>
          <w:spacing w:val="-31"/>
          <w:sz w:val="24"/>
        </w:rPr>
        <w:t xml:space="preserve"> </w:t>
      </w:r>
      <w:r w:rsidRPr="005108E4">
        <w:rPr>
          <w:sz w:val="24"/>
        </w:rPr>
        <w:t>the date, time, and place he or she received said training and the topics discussed, including the name and title of</w:t>
      </w:r>
      <w:r w:rsidRPr="005108E4">
        <w:rPr>
          <w:spacing w:val="-13"/>
          <w:sz w:val="24"/>
        </w:rPr>
        <w:t xml:space="preserve"> </w:t>
      </w:r>
      <w:r w:rsidRPr="005108E4">
        <w:rPr>
          <w:sz w:val="24"/>
        </w:rPr>
        <w:t>presenters;</w:t>
      </w:r>
    </w:p>
    <w:p w14:paraId="48DAFC6D" w14:textId="77777777" w:rsidR="00DA2759" w:rsidRPr="005108E4" w:rsidRDefault="009A7511">
      <w:pPr>
        <w:pStyle w:val="ListParagraph"/>
        <w:numPr>
          <w:ilvl w:val="2"/>
          <w:numId w:val="33"/>
        </w:numPr>
        <w:tabs>
          <w:tab w:val="left" w:pos="2734"/>
        </w:tabs>
        <w:spacing w:line="244" w:lineRule="auto"/>
        <w:ind w:right="117" w:firstLine="0"/>
        <w:rPr>
          <w:sz w:val="24"/>
        </w:rPr>
      </w:pPr>
      <w:r w:rsidRPr="005108E4">
        <w:rPr>
          <w:sz w:val="24"/>
        </w:rPr>
        <w:t>A</w:t>
      </w:r>
      <w:r w:rsidRPr="005108E4">
        <w:rPr>
          <w:spacing w:val="-6"/>
          <w:sz w:val="24"/>
        </w:rPr>
        <w:t xml:space="preserve"> </w:t>
      </w:r>
      <w:r w:rsidRPr="005108E4">
        <w:rPr>
          <w:sz w:val="24"/>
        </w:rPr>
        <w:t>copy</w:t>
      </w:r>
      <w:r w:rsidRPr="005108E4">
        <w:rPr>
          <w:spacing w:val="-11"/>
          <w:sz w:val="24"/>
        </w:rPr>
        <w:t xml:space="preserve"> </w:t>
      </w:r>
      <w:r w:rsidRPr="005108E4">
        <w:rPr>
          <w:sz w:val="24"/>
        </w:rPr>
        <w:t>of</w:t>
      </w:r>
      <w:r w:rsidRPr="005108E4">
        <w:rPr>
          <w:spacing w:val="-7"/>
          <w:sz w:val="24"/>
        </w:rPr>
        <w:t xml:space="preserve"> </w:t>
      </w:r>
      <w:r w:rsidRPr="005108E4">
        <w:rPr>
          <w:sz w:val="24"/>
        </w:rPr>
        <w:t>the</w:t>
      </w:r>
      <w:r w:rsidRPr="005108E4">
        <w:rPr>
          <w:spacing w:val="-6"/>
          <w:sz w:val="24"/>
        </w:rPr>
        <w:t xml:space="preserve"> </w:t>
      </w:r>
      <w:r w:rsidRPr="005108E4">
        <w:rPr>
          <w:sz w:val="24"/>
        </w:rPr>
        <w:t>application</w:t>
      </w:r>
      <w:r w:rsidRPr="005108E4">
        <w:rPr>
          <w:spacing w:val="-5"/>
          <w:sz w:val="24"/>
        </w:rPr>
        <w:t xml:space="preserve"> </w:t>
      </w:r>
      <w:r w:rsidRPr="005108E4">
        <w:rPr>
          <w:sz w:val="24"/>
        </w:rPr>
        <w:t>that</w:t>
      </w:r>
      <w:r w:rsidRPr="005108E4">
        <w:rPr>
          <w:spacing w:val="-7"/>
          <w:sz w:val="24"/>
        </w:rPr>
        <w:t xml:space="preserve"> </w:t>
      </w:r>
      <w:r w:rsidRPr="005108E4">
        <w:rPr>
          <w:sz w:val="24"/>
        </w:rPr>
        <w:t>the</w:t>
      </w:r>
      <w:r w:rsidRPr="005108E4">
        <w:rPr>
          <w:spacing w:val="-8"/>
          <w:sz w:val="24"/>
        </w:rPr>
        <w:t xml:space="preserve"> </w:t>
      </w:r>
      <w:r w:rsidRPr="005108E4">
        <w:rPr>
          <w:sz w:val="24"/>
        </w:rPr>
        <w:t>MTC</w:t>
      </w:r>
      <w:r w:rsidRPr="005108E4">
        <w:rPr>
          <w:spacing w:val="-7"/>
          <w:sz w:val="24"/>
        </w:rPr>
        <w:t xml:space="preserve"> </w:t>
      </w:r>
      <w:r w:rsidRPr="005108E4">
        <w:rPr>
          <w:sz w:val="24"/>
        </w:rPr>
        <w:t>submitted</w:t>
      </w:r>
      <w:r w:rsidRPr="005108E4">
        <w:rPr>
          <w:spacing w:val="-5"/>
          <w:sz w:val="24"/>
        </w:rPr>
        <w:t xml:space="preserve"> </w:t>
      </w:r>
      <w:r w:rsidRPr="005108E4">
        <w:rPr>
          <w:sz w:val="24"/>
        </w:rPr>
        <w:t>to</w:t>
      </w:r>
      <w:r w:rsidRPr="005108E4">
        <w:rPr>
          <w:spacing w:val="-5"/>
          <w:sz w:val="24"/>
        </w:rPr>
        <w:t xml:space="preserve"> </w:t>
      </w:r>
      <w:r w:rsidRPr="005108E4">
        <w:rPr>
          <w:sz w:val="24"/>
        </w:rPr>
        <w:t>the</w:t>
      </w:r>
      <w:r w:rsidRPr="005108E4">
        <w:rPr>
          <w:spacing w:val="-6"/>
          <w:sz w:val="24"/>
        </w:rPr>
        <w:t xml:space="preserve"> </w:t>
      </w:r>
      <w:r w:rsidRPr="005108E4">
        <w:rPr>
          <w:sz w:val="24"/>
        </w:rPr>
        <w:t>Commission</w:t>
      </w:r>
      <w:r w:rsidRPr="005108E4">
        <w:rPr>
          <w:spacing w:val="-5"/>
          <w:sz w:val="24"/>
        </w:rPr>
        <w:t xml:space="preserve"> </w:t>
      </w:r>
      <w:r w:rsidRPr="005108E4">
        <w:rPr>
          <w:sz w:val="24"/>
        </w:rPr>
        <w:t>on</w:t>
      </w:r>
      <w:r w:rsidRPr="005108E4">
        <w:rPr>
          <w:spacing w:val="-6"/>
          <w:sz w:val="24"/>
        </w:rPr>
        <w:t xml:space="preserve"> </w:t>
      </w:r>
      <w:r w:rsidRPr="005108E4">
        <w:rPr>
          <w:sz w:val="24"/>
        </w:rPr>
        <w:t>behalf of any prospective MTC</w:t>
      </w:r>
      <w:r w:rsidRPr="005108E4">
        <w:rPr>
          <w:spacing w:val="-12"/>
          <w:sz w:val="24"/>
        </w:rPr>
        <w:t xml:space="preserve"> </w:t>
      </w:r>
      <w:r w:rsidRPr="005108E4">
        <w:rPr>
          <w:sz w:val="24"/>
        </w:rPr>
        <w:t>agent;</w:t>
      </w:r>
    </w:p>
    <w:p w14:paraId="1412AE8D" w14:textId="77777777" w:rsidR="00DA2759" w:rsidRPr="005108E4" w:rsidRDefault="009A7511">
      <w:pPr>
        <w:pStyle w:val="ListParagraph"/>
        <w:numPr>
          <w:ilvl w:val="2"/>
          <w:numId w:val="33"/>
        </w:numPr>
        <w:tabs>
          <w:tab w:val="left" w:pos="2715"/>
        </w:tabs>
        <w:spacing w:line="272" w:lineRule="exact"/>
        <w:ind w:left="2714" w:hanging="320"/>
        <w:rPr>
          <w:sz w:val="24"/>
        </w:rPr>
      </w:pPr>
      <w:r w:rsidRPr="005108E4">
        <w:rPr>
          <w:sz w:val="24"/>
        </w:rPr>
        <w:t>Documentation of periodic performance</w:t>
      </w:r>
      <w:r w:rsidRPr="005108E4">
        <w:rPr>
          <w:spacing w:val="-9"/>
          <w:sz w:val="24"/>
        </w:rPr>
        <w:t xml:space="preserve"> </w:t>
      </w:r>
      <w:r w:rsidRPr="005108E4">
        <w:rPr>
          <w:sz w:val="24"/>
        </w:rPr>
        <w:t>evaluations;</w:t>
      </w:r>
    </w:p>
    <w:p w14:paraId="2BBF1F9B" w14:textId="77777777" w:rsidR="00DA2759" w:rsidRPr="005108E4" w:rsidRDefault="009A7511">
      <w:pPr>
        <w:pStyle w:val="ListParagraph"/>
        <w:numPr>
          <w:ilvl w:val="2"/>
          <w:numId w:val="33"/>
        </w:numPr>
        <w:tabs>
          <w:tab w:val="left" w:pos="2688"/>
        </w:tabs>
        <w:spacing w:before="4" w:line="242" w:lineRule="auto"/>
        <w:ind w:right="115" w:firstLine="0"/>
        <w:rPr>
          <w:sz w:val="24"/>
        </w:rPr>
      </w:pPr>
      <w:r w:rsidRPr="005108E4">
        <w:rPr>
          <w:sz w:val="24"/>
        </w:rPr>
        <w:t>Notice</w:t>
      </w:r>
      <w:r w:rsidRPr="005108E4">
        <w:rPr>
          <w:spacing w:val="-28"/>
          <w:sz w:val="24"/>
        </w:rPr>
        <w:t xml:space="preserve"> </w:t>
      </w:r>
      <w:r w:rsidRPr="005108E4">
        <w:rPr>
          <w:sz w:val="24"/>
        </w:rPr>
        <w:t>of</w:t>
      </w:r>
      <w:r w:rsidRPr="005108E4">
        <w:rPr>
          <w:spacing w:val="-28"/>
          <w:sz w:val="24"/>
        </w:rPr>
        <w:t xml:space="preserve"> </w:t>
      </w:r>
      <w:r w:rsidRPr="005108E4">
        <w:rPr>
          <w:sz w:val="24"/>
        </w:rPr>
        <w:t>completed</w:t>
      </w:r>
      <w:r w:rsidRPr="005108E4">
        <w:rPr>
          <w:spacing w:val="-26"/>
          <w:sz w:val="24"/>
        </w:rPr>
        <w:t xml:space="preserve"> </w:t>
      </w:r>
      <w:r w:rsidRPr="005108E4">
        <w:rPr>
          <w:sz w:val="24"/>
        </w:rPr>
        <w:t>Responsible</w:t>
      </w:r>
      <w:r w:rsidRPr="005108E4">
        <w:rPr>
          <w:spacing w:val="-28"/>
          <w:sz w:val="24"/>
        </w:rPr>
        <w:t xml:space="preserve"> </w:t>
      </w:r>
      <w:r w:rsidRPr="005108E4">
        <w:rPr>
          <w:sz w:val="24"/>
        </w:rPr>
        <w:t>Vendor</w:t>
      </w:r>
      <w:r w:rsidRPr="005108E4">
        <w:rPr>
          <w:spacing w:val="-27"/>
          <w:sz w:val="24"/>
        </w:rPr>
        <w:t xml:space="preserve"> </w:t>
      </w:r>
      <w:r w:rsidRPr="005108E4">
        <w:rPr>
          <w:sz w:val="24"/>
        </w:rPr>
        <w:t>Training</w:t>
      </w:r>
      <w:r w:rsidRPr="005108E4">
        <w:rPr>
          <w:spacing w:val="-30"/>
          <w:sz w:val="24"/>
        </w:rPr>
        <w:t xml:space="preserve"> </w:t>
      </w:r>
      <w:r w:rsidRPr="005108E4">
        <w:rPr>
          <w:sz w:val="24"/>
        </w:rPr>
        <w:t>Program</w:t>
      </w:r>
      <w:r w:rsidRPr="005108E4">
        <w:rPr>
          <w:spacing w:val="-26"/>
          <w:sz w:val="24"/>
        </w:rPr>
        <w:t xml:space="preserve"> </w:t>
      </w:r>
      <w:r w:rsidRPr="005108E4">
        <w:rPr>
          <w:sz w:val="24"/>
        </w:rPr>
        <w:t>and</w:t>
      </w:r>
      <w:r w:rsidRPr="005108E4">
        <w:rPr>
          <w:spacing w:val="-30"/>
          <w:sz w:val="24"/>
        </w:rPr>
        <w:t xml:space="preserve"> </w:t>
      </w:r>
      <w:r w:rsidRPr="005108E4">
        <w:rPr>
          <w:sz w:val="24"/>
        </w:rPr>
        <w:t>in-house</w:t>
      </w:r>
      <w:r w:rsidRPr="005108E4">
        <w:rPr>
          <w:spacing w:val="-27"/>
          <w:sz w:val="24"/>
        </w:rPr>
        <w:t xml:space="preserve"> </w:t>
      </w:r>
      <w:r w:rsidRPr="005108E4">
        <w:rPr>
          <w:sz w:val="24"/>
        </w:rPr>
        <w:t>training for MTC Agents required under 935 CMR 501.105(2);</w:t>
      </w:r>
      <w:r w:rsidRPr="005108E4">
        <w:rPr>
          <w:spacing w:val="-10"/>
          <w:sz w:val="24"/>
        </w:rPr>
        <w:t xml:space="preserve"> </w:t>
      </w:r>
      <w:r w:rsidRPr="005108E4">
        <w:rPr>
          <w:sz w:val="24"/>
        </w:rPr>
        <w:t>and</w:t>
      </w:r>
    </w:p>
    <w:p w14:paraId="5E2C429E" w14:textId="77777777" w:rsidR="00DA2759" w:rsidRPr="005108E4" w:rsidRDefault="009A7511">
      <w:pPr>
        <w:pStyle w:val="ListParagraph"/>
        <w:numPr>
          <w:ilvl w:val="2"/>
          <w:numId w:val="33"/>
        </w:numPr>
        <w:tabs>
          <w:tab w:val="left" w:pos="2756"/>
        </w:tabs>
        <w:spacing w:before="2"/>
        <w:ind w:left="2755" w:hanging="361"/>
        <w:rPr>
          <w:sz w:val="24"/>
        </w:rPr>
      </w:pPr>
      <w:r w:rsidRPr="005108E4">
        <w:rPr>
          <w:sz w:val="24"/>
        </w:rPr>
        <w:t>A record of any disciplinary action</w:t>
      </w:r>
      <w:r w:rsidRPr="005108E4">
        <w:rPr>
          <w:spacing w:val="-23"/>
          <w:sz w:val="24"/>
        </w:rPr>
        <w:t xml:space="preserve"> </w:t>
      </w:r>
      <w:r w:rsidRPr="005108E4">
        <w:rPr>
          <w:sz w:val="24"/>
        </w:rPr>
        <w:t>taken.</w:t>
      </w:r>
    </w:p>
    <w:p w14:paraId="630481E9" w14:textId="77777777" w:rsidR="00DA2759" w:rsidRPr="005108E4" w:rsidRDefault="009A7511">
      <w:pPr>
        <w:pStyle w:val="ListParagraph"/>
        <w:numPr>
          <w:ilvl w:val="1"/>
          <w:numId w:val="33"/>
        </w:numPr>
        <w:tabs>
          <w:tab w:val="left" w:pos="2388"/>
        </w:tabs>
        <w:spacing w:before="2" w:line="244" w:lineRule="auto"/>
        <w:ind w:right="117" w:firstLine="0"/>
        <w:rPr>
          <w:sz w:val="24"/>
        </w:rPr>
      </w:pPr>
      <w:r w:rsidRPr="005108E4">
        <w:rPr>
          <w:sz w:val="24"/>
        </w:rPr>
        <w:t>A</w:t>
      </w:r>
      <w:r w:rsidRPr="005108E4">
        <w:rPr>
          <w:spacing w:val="-7"/>
          <w:sz w:val="24"/>
        </w:rPr>
        <w:t xml:space="preserve"> </w:t>
      </w:r>
      <w:r w:rsidRPr="005108E4">
        <w:rPr>
          <w:sz w:val="24"/>
        </w:rPr>
        <w:t>staffing</w:t>
      </w:r>
      <w:r w:rsidRPr="005108E4">
        <w:rPr>
          <w:spacing w:val="-9"/>
          <w:sz w:val="24"/>
        </w:rPr>
        <w:t xml:space="preserve"> </w:t>
      </w:r>
      <w:r w:rsidRPr="005108E4">
        <w:rPr>
          <w:sz w:val="24"/>
        </w:rPr>
        <w:t>plan</w:t>
      </w:r>
      <w:r w:rsidRPr="005108E4">
        <w:rPr>
          <w:spacing w:val="-7"/>
          <w:sz w:val="24"/>
        </w:rPr>
        <w:t xml:space="preserve"> </w:t>
      </w:r>
      <w:r w:rsidRPr="005108E4">
        <w:rPr>
          <w:sz w:val="24"/>
        </w:rPr>
        <w:t>that</w:t>
      </w:r>
      <w:r w:rsidRPr="005108E4">
        <w:rPr>
          <w:spacing w:val="-6"/>
          <w:sz w:val="24"/>
        </w:rPr>
        <w:t xml:space="preserve"> </w:t>
      </w:r>
      <w:r w:rsidRPr="005108E4">
        <w:rPr>
          <w:sz w:val="24"/>
        </w:rPr>
        <w:t>will</w:t>
      </w:r>
      <w:r w:rsidRPr="005108E4">
        <w:rPr>
          <w:spacing w:val="-6"/>
          <w:sz w:val="24"/>
        </w:rPr>
        <w:t xml:space="preserve"> </w:t>
      </w:r>
      <w:r w:rsidRPr="005108E4">
        <w:rPr>
          <w:sz w:val="24"/>
        </w:rPr>
        <w:t>demonstrate</w:t>
      </w:r>
      <w:r w:rsidRPr="005108E4">
        <w:rPr>
          <w:spacing w:val="-7"/>
          <w:sz w:val="24"/>
        </w:rPr>
        <w:t xml:space="preserve"> </w:t>
      </w:r>
      <w:r w:rsidRPr="005108E4">
        <w:rPr>
          <w:sz w:val="24"/>
        </w:rPr>
        <w:t>accessible</w:t>
      </w:r>
      <w:r w:rsidRPr="005108E4">
        <w:rPr>
          <w:spacing w:val="-8"/>
          <w:sz w:val="24"/>
        </w:rPr>
        <w:t xml:space="preserve"> </w:t>
      </w:r>
      <w:r w:rsidRPr="005108E4">
        <w:rPr>
          <w:sz w:val="24"/>
        </w:rPr>
        <w:t>business</w:t>
      </w:r>
      <w:r w:rsidRPr="005108E4">
        <w:rPr>
          <w:spacing w:val="-7"/>
          <w:sz w:val="24"/>
        </w:rPr>
        <w:t xml:space="preserve"> </w:t>
      </w:r>
      <w:r w:rsidRPr="005108E4">
        <w:rPr>
          <w:sz w:val="24"/>
        </w:rPr>
        <w:t>hours</w:t>
      </w:r>
      <w:r w:rsidRPr="005108E4">
        <w:rPr>
          <w:spacing w:val="-4"/>
          <w:sz w:val="24"/>
        </w:rPr>
        <w:t xml:space="preserve"> </w:t>
      </w:r>
      <w:r w:rsidRPr="005108E4">
        <w:rPr>
          <w:sz w:val="24"/>
        </w:rPr>
        <w:t>and</w:t>
      </w:r>
      <w:r w:rsidRPr="005108E4">
        <w:rPr>
          <w:spacing w:val="-5"/>
          <w:sz w:val="24"/>
        </w:rPr>
        <w:t xml:space="preserve"> </w:t>
      </w:r>
      <w:r w:rsidRPr="005108E4">
        <w:rPr>
          <w:sz w:val="24"/>
        </w:rPr>
        <w:t>safe</w:t>
      </w:r>
      <w:r w:rsidRPr="005108E4">
        <w:rPr>
          <w:spacing w:val="-8"/>
          <w:sz w:val="24"/>
        </w:rPr>
        <w:t xml:space="preserve"> </w:t>
      </w:r>
      <w:r w:rsidRPr="005108E4">
        <w:rPr>
          <w:sz w:val="24"/>
        </w:rPr>
        <w:t>cultivation conditions;</w:t>
      </w:r>
    </w:p>
    <w:p w14:paraId="3EF8B1AB" w14:textId="77777777" w:rsidR="00DA2759" w:rsidRPr="005108E4" w:rsidRDefault="009A7511">
      <w:pPr>
        <w:pStyle w:val="ListParagraph"/>
        <w:numPr>
          <w:ilvl w:val="1"/>
          <w:numId w:val="33"/>
        </w:numPr>
        <w:tabs>
          <w:tab w:val="left" w:pos="2396"/>
        </w:tabs>
        <w:spacing w:line="272" w:lineRule="exact"/>
        <w:ind w:left="2395" w:hanging="361"/>
        <w:rPr>
          <w:sz w:val="24"/>
        </w:rPr>
      </w:pPr>
      <w:r w:rsidRPr="005108E4">
        <w:rPr>
          <w:sz w:val="24"/>
        </w:rPr>
        <w:t>Personnel policies and procedures, including, at a minimum, the</w:t>
      </w:r>
      <w:r w:rsidRPr="005108E4">
        <w:rPr>
          <w:spacing w:val="-26"/>
          <w:sz w:val="24"/>
        </w:rPr>
        <w:t xml:space="preserve"> </w:t>
      </w:r>
      <w:r w:rsidRPr="005108E4">
        <w:rPr>
          <w:sz w:val="24"/>
        </w:rPr>
        <w:t>following:</w:t>
      </w:r>
    </w:p>
    <w:p w14:paraId="65C4C7C8" w14:textId="77777777" w:rsidR="00DA2759" w:rsidRPr="005108E4" w:rsidRDefault="009A7511">
      <w:pPr>
        <w:pStyle w:val="ListParagraph"/>
        <w:numPr>
          <w:ilvl w:val="2"/>
          <w:numId w:val="33"/>
        </w:numPr>
        <w:tabs>
          <w:tab w:val="left" w:pos="2741"/>
        </w:tabs>
        <w:spacing w:before="5"/>
        <w:ind w:left="2740" w:hanging="346"/>
        <w:rPr>
          <w:sz w:val="24"/>
        </w:rPr>
      </w:pPr>
      <w:r w:rsidRPr="005108E4">
        <w:rPr>
          <w:sz w:val="24"/>
        </w:rPr>
        <w:t>Code of</w:t>
      </w:r>
      <w:r w:rsidRPr="005108E4">
        <w:rPr>
          <w:spacing w:val="-4"/>
          <w:sz w:val="24"/>
        </w:rPr>
        <w:t xml:space="preserve"> </w:t>
      </w:r>
      <w:r w:rsidRPr="005108E4">
        <w:rPr>
          <w:sz w:val="24"/>
        </w:rPr>
        <w:t>ethics;</w:t>
      </w:r>
    </w:p>
    <w:p w14:paraId="49313B9E" w14:textId="77777777" w:rsidR="00DA2759" w:rsidRPr="005108E4" w:rsidRDefault="009A7511">
      <w:pPr>
        <w:pStyle w:val="ListParagraph"/>
        <w:numPr>
          <w:ilvl w:val="2"/>
          <w:numId w:val="33"/>
        </w:numPr>
        <w:tabs>
          <w:tab w:val="left" w:pos="2756"/>
        </w:tabs>
        <w:spacing w:before="3"/>
        <w:ind w:left="2755" w:hanging="361"/>
        <w:rPr>
          <w:sz w:val="24"/>
        </w:rPr>
      </w:pPr>
      <w:r w:rsidRPr="005108E4">
        <w:rPr>
          <w:sz w:val="24"/>
        </w:rPr>
        <w:t>Whistle-blower policy;</w:t>
      </w:r>
      <w:r w:rsidRPr="005108E4">
        <w:rPr>
          <w:spacing w:val="-2"/>
          <w:sz w:val="24"/>
        </w:rPr>
        <w:t xml:space="preserve"> </w:t>
      </w:r>
      <w:r w:rsidRPr="005108E4">
        <w:rPr>
          <w:sz w:val="24"/>
        </w:rPr>
        <w:t>and</w:t>
      </w:r>
    </w:p>
    <w:p w14:paraId="00C8EED3" w14:textId="77777777" w:rsidR="00DA2759" w:rsidRPr="005108E4" w:rsidRDefault="009A7511">
      <w:pPr>
        <w:pStyle w:val="ListParagraph"/>
        <w:numPr>
          <w:ilvl w:val="2"/>
          <w:numId w:val="33"/>
        </w:numPr>
        <w:tabs>
          <w:tab w:val="left" w:pos="2964"/>
        </w:tabs>
        <w:spacing w:before="5" w:line="242" w:lineRule="auto"/>
        <w:ind w:right="116" w:firstLine="0"/>
        <w:rPr>
          <w:sz w:val="24"/>
        </w:rPr>
      </w:pPr>
      <w:r w:rsidRPr="005108E4">
        <w:rPr>
          <w:sz w:val="24"/>
        </w:rPr>
        <w:t xml:space="preserve">A policy which notifies persons with disabilities of their rights under </w:t>
      </w:r>
      <w:r w:rsidRPr="005108E4">
        <w:rPr>
          <w:spacing w:val="-3"/>
          <w:sz w:val="24"/>
        </w:rPr>
        <w:t>https://</w:t>
      </w:r>
      <w:hyperlink r:id="rId25">
        <w:r w:rsidRPr="005108E4">
          <w:rPr>
            <w:spacing w:val="-3"/>
            <w:sz w:val="24"/>
          </w:rPr>
          <w:t>www.mass.gov/service-details/about-employment-rights</w:t>
        </w:r>
        <w:r w:rsidRPr="005108E4">
          <w:rPr>
            <w:spacing w:val="-26"/>
            <w:sz w:val="24"/>
          </w:rPr>
          <w:t xml:space="preserve"> </w:t>
        </w:r>
      </w:hyperlink>
      <w:r w:rsidRPr="005108E4">
        <w:rPr>
          <w:sz w:val="24"/>
        </w:rPr>
        <w:t>or</w:t>
      </w:r>
      <w:r w:rsidRPr="005108E4">
        <w:rPr>
          <w:spacing w:val="-27"/>
          <w:sz w:val="24"/>
        </w:rPr>
        <w:t xml:space="preserve"> </w:t>
      </w:r>
      <w:r w:rsidRPr="005108E4">
        <w:rPr>
          <w:sz w:val="24"/>
        </w:rPr>
        <w:t>a</w:t>
      </w:r>
      <w:r w:rsidRPr="005108E4">
        <w:rPr>
          <w:spacing w:val="-27"/>
          <w:sz w:val="24"/>
        </w:rPr>
        <w:t xml:space="preserve"> </w:t>
      </w:r>
      <w:r w:rsidRPr="005108E4">
        <w:rPr>
          <w:spacing w:val="-3"/>
          <w:sz w:val="24"/>
        </w:rPr>
        <w:t>comparable</w:t>
      </w:r>
      <w:r w:rsidRPr="005108E4">
        <w:rPr>
          <w:spacing w:val="-27"/>
          <w:sz w:val="24"/>
        </w:rPr>
        <w:t xml:space="preserve"> </w:t>
      </w:r>
      <w:r w:rsidRPr="005108E4">
        <w:rPr>
          <w:sz w:val="24"/>
        </w:rPr>
        <w:t>link, and includes provisions prohibiting discrimination and providing reasonable accommodations;</w:t>
      </w:r>
      <w:r w:rsidRPr="005108E4">
        <w:rPr>
          <w:spacing w:val="-1"/>
          <w:sz w:val="24"/>
        </w:rPr>
        <w:t xml:space="preserve"> </w:t>
      </w:r>
      <w:r w:rsidRPr="005108E4">
        <w:rPr>
          <w:sz w:val="24"/>
        </w:rPr>
        <w:t>and</w:t>
      </w:r>
    </w:p>
    <w:p w14:paraId="377EC0A3" w14:textId="77777777" w:rsidR="00DA2759" w:rsidRPr="005108E4" w:rsidRDefault="009A7511">
      <w:pPr>
        <w:pStyle w:val="ListParagraph"/>
        <w:numPr>
          <w:ilvl w:val="1"/>
          <w:numId w:val="33"/>
        </w:numPr>
        <w:tabs>
          <w:tab w:val="left" w:pos="2482"/>
        </w:tabs>
        <w:spacing w:before="3" w:line="242" w:lineRule="auto"/>
        <w:ind w:right="117" w:firstLine="0"/>
        <w:rPr>
          <w:sz w:val="24"/>
        </w:rPr>
      </w:pPr>
      <w:r w:rsidRPr="005108E4">
        <w:rPr>
          <w:sz w:val="24"/>
        </w:rPr>
        <w:t>All background check reports obtained in accordance with M.G.L. c. 6, § 172, 935</w:t>
      </w:r>
      <w:r w:rsidRPr="005108E4">
        <w:rPr>
          <w:spacing w:val="-11"/>
          <w:sz w:val="24"/>
        </w:rPr>
        <w:t xml:space="preserve"> </w:t>
      </w:r>
      <w:r w:rsidRPr="005108E4">
        <w:rPr>
          <w:sz w:val="24"/>
        </w:rPr>
        <w:t>CMR</w:t>
      </w:r>
      <w:r w:rsidRPr="005108E4">
        <w:rPr>
          <w:spacing w:val="-10"/>
          <w:sz w:val="24"/>
        </w:rPr>
        <w:t xml:space="preserve"> </w:t>
      </w:r>
      <w:r w:rsidRPr="005108E4">
        <w:rPr>
          <w:sz w:val="24"/>
        </w:rPr>
        <w:t>501.029,</w:t>
      </w:r>
      <w:r w:rsidRPr="005108E4">
        <w:rPr>
          <w:spacing w:val="-11"/>
          <w:sz w:val="24"/>
        </w:rPr>
        <w:t xml:space="preserve"> </w:t>
      </w:r>
      <w:r w:rsidRPr="005108E4">
        <w:rPr>
          <w:sz w:val="24"/>
        </w:rPr>
        <w:t>935</w:t>
      </w:r>
      <w:r w:rsidRPr="005108E4">
        <w:rPr>
          <w:spacing w:val="-11"/>
          <w:sz w:val="24"/>
        </w:rPr>
        <w:t xml:space="preserve"> </w:t>
      </w:r>
      <w:r w:rsidRPr="005108E4">
        <w:rPr>
          <w:sz w:val="24"/>
        </w:rPr>
        <w:t>CMR</w:t>
      </w:r>
      <w:r w:rsidRPr="005108E4">
        <w:rPr>
          <w:spacing w:val="-9"/>
          <w:sz w:val="24"/>
        </w:rPr>
        <w:t xml:space="preserve"> </w:t>
      </w:r>
      <w:r w:rsidRPr="005108E4">
        <w:rPr>
          <w:sz w:val="24"/>
        </w:rPr>
        <w:t>501.030,</w:t>
      </w:r>
      <w:r w:rsidRPr="005108E4">
        <w:rPr>
          <w:spacing w:val="-11"/>
          <w:sz w:val="24"/>
        </w:rPr>
        <w:t xml:space="preserve"> </w:t>
      </w:r>
      <w:r w:rsidRPr="005108E4">
        <w:rPr>
          <w:sz w:val="24"/>
        </w:rPr>
        <w:t>and</w:t>
      </w:r>
      <w:r w:rsidRPr="005108E4">
        <w:rPr>
          <w:spacing w:val="-11"/>
          <w:sz w:val="24"/>
        </w:rPr>
        <w:t xml:space="preserve"> </w:t>
      </w:r>
      <w:r w:rsidRPr="005108E4">
        <w:rPr>
          <w:sz w:val="24"/>
        </w:rPr>
        <w:t>803</w:t>
      </w:r>
      <w:r w:rsidRPr="005108E4">
        <w:rPr>
          <w:spacing w:val="-13"/>
          <w:sz w:val="24"/>
        </w:rPr>
        <w:t xml:space="preserve"> </w:t>
      </w:r>
      <w:r w:rsidRPr="005108E4">
        <w:rPr>
          <w:sz w:val="24"/>
        </w:rPr>
        <w:t>CMR</w:t>
      </w:r>
      <w:r w:rsidRPr="005108E4">
        <w:rPr>
          <w:spacing w:val="-11"/>
          <w:sz w:val="24"/>
        </w:rPr>
        <w:t xml:space="preserve"> </w:t>
      </w:r>
      <w:r w:rsidRPr="005108E4">
        <w:rPr>
          <w:sz w:val="24"/>
        </w:rPr>
        <w:t>2.00:</w:t>
      </w:r>
      <w:r w:rsidRPr="005108E4">
        <w:rPr>
          <w:spacing w:val="35"/>
          <w:sz w:val="24"/>
        </w:rPr>
        <w:t xml:space="preserve"> </w:t>
      </w:r>
      <w:r w:rsidRPr="005108E4">
        <w:rPr>
          <w:i/>
          <w:sz w:val="24"/>
        </w:rPr>
        <w:t>Criminal</w:t>
      </w:r>
      <w:r w:rsidRPr="005108E4">
        <w:rPr>
          <w:i/>
          <w:spacing w:val="-12"/>
          <w:sz w:val="24"/>
        </w:rPr>
        <w:t xml:space="preserve"> </w:t>
      </w:r>
      <w:r w:rsidRPr="005108E4">
        <w:rPr>
          <w:i/>
          <w:sz w:val="24"/>
        </w:rPr>
        <w:t>Offender</w:t>
      </w:r>
      <w:r w:rsidRPr="005108E4">
        <w:rPr>
          <w:i/>
          <w:spacing w:val="-11"/>
          <w:sz w:val="24"/>
        </w:rPr>
        <w:t xml:space="preserve"> </w:t>
      </w:r>
      <w:r w:rsidRPr="005108E4">
        <w:rPr>
          <w:i/>
          <w:sz w:val="24"/>
        </w:rPr>
        <w:t>Record Information</w:t>
      </w:r>
      <w:r w:rsidRPr="005108E4">
        <w:rPr>
          <w:i/>
          <w:spacing w:val="-2"/>
          <w:sz w:val="24"/>
        </w:rPr>
        <w:t xml:space="preserve"> </w:t>
      </w:r>
      <w:r w:rsidRPr="005108E4">
        <w:rPr>
          <w:i/>
          <w:sz w:val="24"/>
        </w:rPr>
        <w:t>(CORI)</w:t>
      </w:r>
      <w:r w:rsidRPr="005108E4">
        <w:rPr>
          <w:sz w:val="24"/>
        </w:rPr>
        <w:t>;</w:t>
      </w:r>
    </w:p>
    <w:p w14:paraId="14B0F899" w14:textId="77777777" w:rsidR="00DA2759" w:rsidRPr="005108E4" w:rsidRDefault="009A7511">
      <w:pPr>
        <w:pStyle w:val="ListParagraph"/>
        <w:numPr>
          <w:ilvl w:val="0"/>
          <w:numId w:val="33"/>
        </w:numPr>
        <w:tabs>
          <w:tab w:val="left" w:pos="2120"/>
        </w:tabs>
        <w:spacing w:before="1"/>
        <w:ind w:hanging="445"/>
        <w:rPr>
          <w:sz w:val="24"/>
        </w:rPr>
      </w:pPr>
      <w:r w:rsidRPr="005108E4">
        <w:rPr>
          <w:sz w:val="24"/>
        </w:rPr>
        <w:t>Business records, which shall include manual or computerized records</w:t>
      </w:r>
      <w:r w:rsidRPr="005108E4">
        <w:rPr>
          <w:spacing w:val="-20"/>
          <w:sz w:val="24"/>
        </w:rPr>
        <w:t xml:space="preserve"> </w:t>
      </w:r>
      <w:r w:rsidRPr="005108E4">
        <w:rPr>
          <w:sz w:val="24"/>
        </w:rPr>
        <w:t>of:</w:t>
      </w:r>
    </w:p>
    <w:p w14:paraId="643DBA2E" w14:textId="77777777" w:rsidR="00DA2759" w:rsidRPr="005108E4" w:rsidRDefault="009A7511">
      <w:pPr>
        <w:pStyle w:val="ListParagraph"/>
        <w:numPr>
          <w:ilvl w:val="1"/>
          <w:numId w:val="33"/>
        </w:numPr>
        <w:tabs>
          <w:tab w:val="left" w:pos="2396"/>
        </w:tabs>
        <w:spacing w:before="5"/>
        <w:ind w:left="2395" w:hanging="361"/>
        <w:rPr>
          <w:sz w:val="24"/>
        </w:rPr>
      </w:pPr>
      <w:r w:rsidRPr="005108E4">
        <w:rPr>
          <w:sz w:val="24"/>
        </w:rPr>
        <w:t>Assets and</w:t>
      </w:r>
      <w:r w:rsidRPr="005108E4">
        <w:rPr>
          <w:spacing w:val="-2"/>
          <w:sz w:val="24"/>
        </w:rPr>
        <w:t xml:space="preserve"> </w:t>
      </w:r>
      <w:r w:rsidRPr="005108E4">
        <w:rPr>
          <w:sz w:val="24"/>
        </w:rPr>
        <w:t>liabilities;</w:t>
      </w:r>
    </w:p>
    <w:p w14:paraId="2F1C642F" w14:textId="77777777" w:rsidR="00DA2759" w:rsidRPr="005108E4" w:rsidRDefault="009A7511">
      <w:pPr>
        <w:pStyle w:val="ListParagraph"/>
        <w:numPr>
          <w:ilvl w:val="1"/>
          <w:numId w:val="33"/>
        </w:numPr>
        <w:tabs>
          <w:tab w:val="left" w:pos="2396"/>
        </w:tabs>
        <w:spacing w:before="3"/>
        <w:ind w:left="2395" w:hanging="361"/>
        <w:rPr>
          <w:sz w:val="24"/>
        </w:rPr>
      </w:pPr>
      <w:r w:rsidRPr="005108E4">
        <w:rPr>
          <w:sz w:val="24"/>
        </w:rPr>
        <w:t>Monetary</w:t>
      </w:r>
      <w:r w:rsidRPr="005108E4">
        <w:rPr>
          <w:spacing w:val="-9"/>
          <w:sz w:val="24"/>
        </w:rPr>
        <w:t xml:space="preserve"> </w:t>
      </w:r>
      <w:r w:rsidRPr="005108E4">
        <w:rPr>
          <w:sz w:val="24"/>
        </w:rPr>
        <w:t>transactions;</w:t>
      </w:r>
    </w:p>
    <w:p w14:paraId="6F3C2102" w14:textId="77777777" w:rsidR="00DA2759" w:rsidRPr="005108E4" w:rsidRDefault="009A7511">
      <w:pPr>
        <w:pStyle w:val="ListParagraph"/>
        <w:numPr>
          <w:ilvl w:val="1"/>
          <w:numId w:val="33"/>
        </w:numPr>
        <w:tabs>
          <w:tab w:val="left" w:pos="2353"/>
        </w:tabs>
        <w:spacing w:before="4" w:line="242" w:lineRule="auto"/>
        <w:ind w:right="117" w:firstLine="0"/>
        <w:rPr>
          <w:sz w:val="24"/>
        </w:rPr>
      </w:pPr>
      <w:r w:rsidRPr="005108E4">
        <w:rPr>
          <w:sz w:val="24"/>
        </w:rPr>
        <w:t>Books</w:t>
      </w:r>
      <w:r w:rsidRPr="005108E4">
        <w:rPr>
          <w:spacing w:val="-20"/>
          <w:sz w:val="24"/>
        </w:rPr>
        <w:t xml:space="preserve"> </w:t>
      </w:r>
      <w:r w:rsidRPr="005108E4">
        <w:rPr>
          <w:sz w:val="24"/>
        </w:rPr>
        <w:t>of</w:t>
      </w:r>
      <w:r w:rsidRPr="005108E4">
        <w:rPr>
          <w:spacing w:val="-21"/>
          <w:sz w:val="24"/>
        </w:rPr>
        <w:t xml:space="preserve"> </w:t>
      </w:r>
      <w:r w:rsidRPr="005108E4">
        <w:rPr>
          <w:sz w:val="24"/>
        </w:rPr>
        <w:t>accounts,</w:t>
      </w:r>
      <w:r w:rsidRPr="005108E4">
        <w:rPr>
          <w:spacing w:val="-20"/>
          <w:sz w:val="24"/>
        </w:rPr>
        <w:t xml:space="preserve"> </w:t>
      </w:r>
      <w:r w:rsidRPr="005108E4">
        <w:rPr>
          <w:sz w:val="24"/>
        </w:rPr>
        <w:t>which</w:t>
      </w:r>
      <w:r w:rsidRPr="005108E4">
        <w:rPr>
          <w:spacing w:val="-19"/>
          <w:sz w:val="24"/>
        </w:rPr>
        <w:t xml:space="preserve"> </w:t>
      </w:r>
      <w:r w:rsidRPr="005108E4">
        <w:rPr>
          <w:sz w:val="24"/>
        </w:rPr>
        <w:t>shall</w:t>
      </w:r>
      <w:r w:rsidRPr="005108E4">
        <w:rPr>
          <w:spacing w:val="-19"/>
          <w:sz w:val="24"/>
        </w:rPr>
        <w:t xml:space="preserve"> </w:t>
      </w:r>
      <w:r w:rsidRPr="005108E4">
        <w:rPr>
          <w:sz w:val="24"/>
        </w:rPr>
        <w:t>include</w:t>
      </w:r>
      <w:r w:rsidRPr="005108E4">
        <w:rPr>
          <w:spacing w:val="-21"/>
          <w:sz w:val="24"/>
        </w:rPr>
        <w:t xml:space="preserve"> </w:t>
      </w:r>
      <w:r w:rsidRPr="005108E4">
        <w:rPr>
          <w:sz w:val="24"/>
        </w:rPr>
        <w:t>journals,</w:t>
      </w:r>
      <w:r w:rsidRPr="005108E4">
        <w:rPr>
          <w:spacing w:val="-20"/>
          <w:sz w:val="24"/>
        </w:rPr>
        <w:t xml:space="preserve"> </w:t>
      </w:r>
      <w:r w:rsidRPr="005108E4">
        <w:rPr>
          <w:sz w:val="24"/>
        </w:rPr>
        <w:t>ledgers,</w:t>
      </w:r>
      <w:r w:rsidRPr="005108E4">
        <w:rPr>
          <w:spacing w:val="-18"/>
          <w:sz w:val="24"/>
        </w:rPr>
        <w:t xml:space="preserve"> </w:t>
      </w:r>
      <w:r w:rsidRPr="005108E4">
        <w:rPr>
          <w:sz w:val="24"/>
        </w:rPr>
        <w:t>and</w:t>
      </w:r>
      <w:r w:rsidRPr="005108E4">
        <w:rPr>
          <w:spacing w:val="-18"/>
          <w:sz w:val="24"/>
        </w:rPr>
        <w:t xml:space="preserve"> </w:t>
      </w:r>
      <w:r w:rsidRPr="005108E4">
        <w:rPr>
          <w:sz w:val="24"/>
        </w:rPr>
        <w:t>supporting</w:t>
      </w:r>
      <w:r w:rsidRPr="005108E4">
        <w:rPr>
          <w:spacing w:val="-19"/>
          <w:sz w:val="24"/>
        </w:rPr>
        <w:t xml:space="preserve"> </w:t>
      </w:r>
      <w:r w:rsidRPr="005108E4">
        <w:rPr>
          <w:sz w:val="24"/>
        </w:rPr>
        <w:t>documents, agreements, checks, invoices, and</w:t>
      </w:r>
      <w:r w:rsidRPr="005108E4">
        <w:rPr>
          <w:spacing w:val="-7"/>
          <w:sz w:val="24"/>
        </w:rPr>
        <w:t xml:space="preserve"> </w:t>
      </w:r>
      <w:r w:rsidRPr="005108E4">
        <w:rPr>
          <w:sz w:val="24"/>
        </w:rPr>
        <w:t>vouchers;</w:t>
      </w:r>
    </w:p>
    <w:p w14:paraId="70CB43EF" w14:textId="77777777" w:rsidR="00DA2759" w:rsidRPr="005108E4" w:rsidRDefault="009A7511">
      <w:pPr>
        <w:pStyle w:val="ListParagraph"/>
        <w:numPr>
          <w:ilvl w:val="1"/>
          <w:numId w:val="33"/>
        </w:numPr>
        <w:tabs>
          <w:tab w:val="left" w:pos="2362"/>
        </w:tabs>
        <w:spacing w:before="2" w:line="242" w:lineRule="auto"/>
        <w:ind w:right="118" w:firstLine="0"/>
        <w:rPr>
          <w:sz w:val="24"/>
        </w:rPr>
      </w:pPr>
      <w:r w:rsidRPr="005108E4">
        <w:rPr>
          <w:sz w:val="24"/>
        </w:rPr>
        <w:t>Sales</w:t>
      </w:r>
      <w:r w:rsidRPr="005108E4">
        <w:rPr>
          <w:spacing w:val="-15"/>
          <w:sz w:val="24"/>
        </w:rPr>
        <w:t xml:space="preserve"> </w:t>
      </w:r>
      <w:r w:rsidRPr="005108E4">
        <w:rPr>
          <w:sz w:val="24"/>
        </w:rPr>
        <w:t>records</w:t>
      </w:r>
      <w:r w:rsidRPr="005108E4">
        <w:rPr>
          <w:spacing w:val="-15"/>
          <w:sz w:val="24"/>
        </w:rPr>
        <w:t xml:space="preserve"> </w:t>
      </w:r>
      <w:r w:rsidRPr="005108E4">
        <w:rPr>
          <w:sz w:val="24"/>
        </w:rPr>
        <w:t>that</w:t>
      </w:r>
      <w:r w:rsidRPr="005108E4">
        <w:rPr>
          <w:spacing w:val="-15"/>
          <w:sz w:val="24"/>
        </w:rPr>
        <w:t xml:space="preserve"> </w:t>
      </w:r>
      <w:r w:rsidRPr="005108E4">
        <w:rPr>
          <w:sz w:val="24"/>
        </w:rPr>
        <w:t>indicate</w:t>
      </w:r>
      <w:r w:rsidRPr="005108E4">
        <w:rPr>
          <w:spacing w:val="-18"/>
          <w:sz w:val="24"/>
        </w:rPr>
        <w:t xml:space="preserve"> </w:t>
      </w:r>
      <w:r w:rsidRPr="005108E4">
        <w:rPr>
          <w:sz w:val="24"/>
        </w:rPr>
        <w:t>the</w:t>
      </w:r>
      <w:r w:rsidRPr="005108E4">
        <w:rPr>
          <w:spacing w:val="-18"/>
          <w:sz w:val="24"/>
        </w:rPr>
        <w:t xml:space="preserve"> </w:t>
      </w:r>
      <w:r w:rsidRPr="005108E4">
        <w:rPr>
          <w:sz w:val="24"/>
        </w:rPr>
        <w:t>name</w:t>
      </w:r>
      <w:r w:rsidRPr="005108E4">
        <w:rPr>
          <w:spacing w:val="-18"/>
          <w:sz w:val="24"/>
        </w:rPr>
        <w:t xml:space="preserve"> </w:t>
      </w:r>
      <w:r w:rsidRPr="005108E4">
        <w:rPr>
          <w:sz w:val="24"/>
        </w:rPr>
        <w:t>of</w:t>
      </w:r>
      <w:r w:rsidRPr="005108E4">
        <w:rPr>
          <w:spacing w:val="-18"/>
          <w:sz w:val="24"/>
        </w:rPr>
        <w:t xml:space="preserve"> </w:t>
      </w:r>
      <w:r w:rsidRPr="005108E4">
        <w:rPr>
          <w:sz w:val="24"/>
        </w:rPr>
        <w:t>the</w:t>
      </w:r>
      <w:r w:rsidRPr="005108E4">
        <w:rPr>
          <w:spacing w:val="-18"/>
          <w:sz w:val="24"/>
        </w:rPr>
        <w:t xml:space="preserve"> </w:t>
      </w:r>
      <w:r w:rsidRPr="005108E4">
        <w:rPr>
          <w:sz w:val="24"/>
        </w:rPr>
        <w:t>Registered</w:t>
      </w:r>
      <w:r w:rsidRPr="005108E4">
        <w:rPr>
          <w:spacing w:val="-18"/>
          <w:sz w:val="24"/>
        </w:rPr>
        <w:t xml:space="preserve"> </w:t>
      </w:r>
      <w:r w:rsidRPr="005108E4">
        <w:rPr>
          <w:sz w:val="24"/>
        </w:rPr>
        <w:t>Qualifying</w:t>
      </w:r>
      <w:r w:rsidRPr="005108E4">
        <w:rPr>
          <w:spacing w:val="-19"/>
          <w:sz w:val="24"/>
        </w:rPr>
        <w:t xml:space="preserve"> </w:t>
      </w:r>
      <w:r w:rsidRPr="005108E4">
        <w:rPr>
          <w:sz w:val="24"/>
        </w:rPr>
        <w:t>Patient</w:t>
      </w:r>
      <w:r w:rsidRPr="005108E4">
        <w:rPr>
          <w:spacing w:val="-16"/>
          <w:sz w:val="24"/>
        </w:rPr>
        <w:t xml:space="preserve"> </w:t>
      </w:r>
      <w:r w:rsidRPr="005108E4">
        <w:rPr>
          <w:sz w:val="24"/>
        </w:rPr>
        <w:t>or</w:t>
      </w:r>
      <w:r w:rsidRPr="005108E4">
        <w:rPr>
          <w:spacing w:val="-18"/>
          <w:sz w:val="24"/>
        </w:rPr>
        <w:t xml:space="preserve"> </w:t>
      </w:r>
      <w:r w:rsidRPr="005108E4">
        <w:rPr>
          <w:sz w:val="24"/>
        </w:rPr>
        <w:t>Personal Caregiver</w:t>
      </w:r>
      <w:r w:rsidRPr="005108E4">
        <w:rPr>
          <w:spacing w:val="-30"/>
          <w:sz w:val="24"/>
        </w:rPr>
        <w:t xml:space="preserve"> </w:t>
      </w:r>
      <w:r w:rsidRPr="005108E4">
        <w:rPr>
          <w:sz w:val="24"/>
        </w:rPr>
        <w:t>to</w:t>
      </w:r>
      <w:r w:rsidRPr="005108E4">
        <w:rPr>
          <w:spacing w:val="-27"/>
          <w:sz w:val="24"/>
        </w:rPr>
        <w:t xml:space="preserve"> </w:t>
      </w:r>
      <w:r w:rsidRPr="005108E4">
        <w:rPr>
          <w:sz w:val="24"/>
        </w:rPr>
        <w:t>whom</w:t>
      </w:r>
      <w:r w:rsidRPr="005108E4">
        <w:rPr>
          <w:spacing w:val="-28"/>
          <w:sz w:val="24"/>
        </w:rPr>
        <w:t xml:space="preserve"> </w:t>
      </w:r>
      <w:r w:rsidRPr="005108E4">
        <w:rPr>
          <w:sz w:val="24"/>
        </w:rPr>
        <w:t>Marijuana</w:t>
      </w:r>
      <w:r w:rsidRPr="005108E4">
        <w:rPr>
          <w:spacing w:val="-31"/>
          <w:sz w:val="24"/>
        </w:rPr>
        <w:t xml:space="preserve"> </w:t>
      </w:r>
      <w:r w:rsidRPr="005108E4">
        <w:rPr>
          <w:sz w:val="24"/>
        </w:rPr>
        <w:t>has</w:t>
      </w:r>
      <w:r w:rsidRPr="005108E4">
        <w:rPr>
          <w:spacing w:val="-28"/>
          <w:sz w:val="24"/>
        </w:rPr>
        <w:t xml:space="preserve"> </w:t>
      </w:r>
      <w:r w:rsidRPr="005108E4">
        <w:rPr>
          <w:sz w:val="24"/>
        </w:rPr>
        <w:t>been</w:t>
      </w:r>
      <w:r w:rsidRPr="005108E4">
        <w:rPr>
          <w:spacing w:val="-30"/>
          <w:sz w:val="24"/>
        </w:rPr>
        <w:t xml:space="preserve"> </w:t>
      </w:r>
      <w:r w:rsidRPr="005108E4">
        <w:rPr>
          <w:sz w:val="24"/>
        </w:rPr>
        <w:t>dispensed,</w:t>
      </w:r>
      <w:r w:rsidRPr="005108E4">
        <w:rPr>
          <w:spacing w:val="-29"/>
          <w:sz w:val="24"/>
        </w:rPr>
        <w:t xml:space="preserve"> </w:t>
      </w:r>
      <w:r w:rsidRPr="005108E4">
        <w:rPr>
          <w:sz w:val="24"/>
        </w:rPr>
        <w:t>including</w:t>
      </w:r>
      <w:r w:rsidRPr="005108E4">
        <w:rPr>
          <w:spacing w:val="-31"/>
          <w:sz w:val="24"/>
        </w:rPr>
        <w:t xml:space="preserve"> </w:t>
      </w:r>
      <w:r w:rsidRPr="005108E4">
        <w:rPr>
          <w:sz w:val="24"/>
        </w:rPr>
        <w:t>the</w:t>
      </w:r>
      <w:r w:rsidRPr="005108E4">
        <w:rPr>
          <w:spacing w:val="-30"/>
          <w:sz w:val="24"/>
        </w:rPr>
        <w:t xml:space="preserve"> </w:t>
      </w:r>
      <w:r w:rsidRPr="005108E4">
        <w:rPr>
          <w:sz w:val="24"/>
        </w:rPr>
        <w:t>quantity,</w:t>
      </w:r>
      <w:r w:rsidRPr="005108E4">
        <w:rPr>
          <w:spacing w:val="-30"/>
          <w:sz w:val="24"/>
        </w:rPr>
        <w:t xml:space="preserve"> </w:t>
      </w:r>
      <w:r w:rsidRPr="005108E4">
        <w:rPr>
          <w:sz w:val="24"/>
        </w:rPr>
        <w:t>form,</w:t>
      </w:r>
      <w:r w:rsidRPr="005108E4">
        <w:rPr>
          <w:spacing w:val="-29"/>
          <w:sz w:val="24"/>
        </w:rPr>
        <w:t xml:space="preserve"> </w:t>
      </w:r>
      <w:r w:rsidRPr="005108E4">
        <w:rPr>
          <w:sz w:val="24"/>
        </w:rPr>
        <w:t>and</w:t>
      </w:r>
      <w:r w:rsidRPr="005108E4">
        <w:rPr>
          <w:spacing w:val="-30"/>
          <w:sz w:val="24"/>
        </w:rPr>
        <w:t xml:space="preserve"> </w:t>
      </w:r>
      <w:r w:rsidRPr="005108E4">
        <w:rPr>
          <w:sz w:val="24"/>
        </w:rPr>
        <w:t>cost;</w:t>
      </w:r>
    </w:p>
    <w:p w14:paraId="40FA0B8E" w14:textId="77777777" w:rsidR="00DA2759" w:rsidRPr="005108E4" w:rsidRDefault="009A7511">
      <w:pPr>
        <w:pStyle w:val="ListParagraph"/>
        <w:numPr>
          <w:ilvl w:val="1"/>
          <w:numId w:val="33"/>
        </w:numPr>
        <w:tabs>
          <w:tab w:val="left" w:pos="2439"/>
        </w:tabs>
        <w:spacing w:before="2" w:line="242" w:lineRule="auto"/>
        <w:ind w:right="110" w:firstLine="0"/>
        <w:rPr>
          <w:sz w:val="24"/>
        </w:rPr>
      </w:pPr>
      <w:r w:rsidRPr="005108E4">
        <w:rPr>
          <w:sz w:val="24"/>
        </w:rPr>
        <w:t>Salary and wages paid to each employee, stipend paid to each board of directors member, and any executive compensation, bonus, benefit, or item of value paid to any individual affiliated with an MTC, including Persons or Entities Having Direct or Indirect Control over the</w:t>
      </w:r>
      <w:r w:rsidRPr="005108E4">
        <w:rPr>
          <w:spacing w:val="-4"/>
          <w:sz w:val="24"/>
        </w:rPr>
        <w:t xml:space="preserve"> </w:t>
      </w:r>
      <w:r w:rsidRPr="005108E4">
        <w:rPr>
          <w:sz w:val="24"/>
        </w:rPr>
        <w:t>MTC.</w:t>
      </w:r>
    </w:p>
    <w:p w14:paraId="539A176F" w14:textId="77777777" w:rsidR="00DA2759" w:rsidRPr="005108E4" w:rsidRDefault="009A7511">
      <w:pPr>
        <w:pStyle w:val="ListParagraph"/>
        <w:numPr>
          <w:ilvl w:val="0"/>
          <w:numId w:val="33"/>
        </w:numPr>
        <w:tabs>
          <w:tab w:val="left" w:pos="2093"/>
        </w:tabs>
        <w:spacing w:before="3"/>
        <w:ind w:left="2092" w:hanging="418"/>
        <w:rPr>
          <w:sz w:val="24"/>
        </w:rPr>
      </w:pPr>
      <w:r w:rsidRPr="005108E4">
        <w:rPr>
          <w:sz w:val="24"/>
        </w:rPr>
        <w:t>Waste disposal records as required under 935 CMR 501.105(12);</w:t>
      </w:r>
      <w:r w:rsidRPr="005108E4">
        <w:rPr>
          <w:spacing w:val="-15"/>
          <w:sz w:val="24"/>
        </w:rPr>
        <w:t xml:space="preserve"> </w:t>
      </w:r>
      <w:r w:rsidRPr="005108E4">
        <w:rPr>
          <w:sz w:val="24"/>
        </w:rPr>
        <w:t>and</w:t>
      </w:r>
    </w:p>
    <w:p w14:paraId="5981D6CA" w14:textId="77777777" w:rsidR="00DA2759" w:rsidRPr="005108E4" w:rsidRDefault="009A7511">
      <w:pPr>
        <w:pStyle w:val="ListParagraph"/>
        <w:numPr>
          <w:ilvl w:val="0"/>
          <w:numId w:val="33"/>
        </w:numPr>
        <w:tabs>
          <w:tab w:val="left" w:pos="2175"/>
        </w:tabs>
        <w:spacing w:before="3" w:line="244" w:lineRule="auto"/>
        <w:ind w:left="1675" w:right="116" w:firstLine="0"/>
        <w:rPr>
          <w:sz w:val="24"/>
        </w:rPr>
      </w:pPr>
      <w:r w:rsidRPr="005108E4">
        <w:rPr>
          <w:sz w:val="24"/>
        </w:rPr>
        <w:t>Following closure of an MTC, all records shall be kept for at least two years at the expense of the MTC and in a form and location acceptable to the</w:t>
      </w:r>
      <w:r w:rsidRPr="005108E4">
        <w:rPr>
          <w:spacing w:val="-30"/>
          <w:sz w:val="24"/>
        </w:rPr>
        <w:t xml:space="preserve"> </w:t>
      </w:r>
      <w:r w:rsidRPr="005108E4">
        <w:rPr>
          <w:sz w:val="24"/>
        </w:rPr>
        <w:t>Commission.</w:t>
      </w:r>
    </w:p>
    <w:p w14:paraId="6519D893" w14:textId="77777777" w:rsidR="00DA2759" w:rsidRPr="005108E4" w:rsidRDefault="00DA2759">
      <w:pPr>
        <w:pStyle w:val="BodyText"/>
        <w:spacing w:before="1"/>
        <w:jc w:val="left"/>
      </w:pPr>
    </w:p>
    <w:p w14:paraId="2B966D66" w14:textId="77777777" w:rsidR="00DA2759" w:rsidRPr="005108E4" w:rsidRDefault="009A7511" w:rsidP="000256A0">
      <w:pPr>
        <w:pStyle w:val="ListParagraph"/>
        <w:numPr>
          <w:ilvl w:val="0"/>
          <w:numId w:val="46"/>
        </w:numPr>
        <w:tabs>
          <w:tab w:val="left" w:pos="1899"/>
        </w:tabs>
        <w:ind w:left="1898" w:hanging="579"/>
        <w:outlineLvl w:val="1"/>
        <w:rPr>
          <w:sz w:val="24"/>
        </w:rPr>
      </w:pPr>
      <w:r w:rsidRPr="005108E4">
        <w:rPr>
          <w:sz w:val="24"/>
          <w:u w:val="single"/>
        </w:rPr>
        <w:t>Liability Insurance Coverage or Maintenance of</w:t>
      </w:r>
      <w:r w:rsidRPr="005108E4">
        <w:rPr>
          <w:spacing w:val="-21"/>
          <w:sz w:val="24"/>
          <w:u w:val="single"/>
        </w:rPr>
        <w:t xml:space="preserve"> </w:t>
      </w:r>
      <w:r w:rsidRPr="005108E4">
        <w:rPr>
          <w:sz w:val="24"/>
          <w:u w:val="single"/>
        </w:rPr>
        <w:t>Escrow</w:t>
      </w:r>
      <w:r w:rsidRPr="005108E4">
        <w:rPr>
          <w:sz w:val="24"/>
        </w:rPr>
        <w:t>.</w:t>
      </w:r>
    </w:p>
    <w:p w14:paraId="44EFAE68" w14:textId="77777777" w:rsidR="00DA2759" w:rsidRPr="005108E4" w:rsidRDefault="009A7511">
      <w:pPr>
        <w:pStyle w:val="ListParagraph"/>
        <w:numPr>
          <w:ilvl w:val="1"/>
          <w:numId w:val="46"/>
        </w:numPr>
        <w:tabs>
          <w:tab w:val="left" w:pos="2093"/>
        </w:tabs>
        <w:spacing w:before="2"/>
        <w:ind w:left="2092" w:hanging="418"/>
        <w:rPr>
          <w:sz w:val="24"/>
        </w:rPr>
      </w:pPr>
      <w:r w:rsidRPr="005108E4">
        <w:rPr>
          <w:sz w:val="24"/>
        </w:rPr>
        <w:t>An</w:t>
      </w:r>
      <w:r w:rsidRPr="005108E4">
        <w:rPr>
          <w:spacing w:val="-14"/>
          <w:sz w:val="24"/>
        </w:rPr>
        <w:t xml:space="preserve"> </w:t>
      </w:r>
      <w:r w:rsidRPr="005108E4">
        <w:rPr>
          <w:sz w:val="24"/>
        </w:rPr>
        <w:t>MTC</w:t>
      </w:r>
      <w:r w:rsidRPr="005108E4">
        <w:rPr>
          <w:spacing w:val="-12"/>
          <w:sz w:val="24"/>
        </w:rPr>
        <w:t xml:space="preserve"> </w:t>
      </w:r>
      <w:r w:rsidRPr="005108E4">
        <w:rPr>
          <w:sz w:val="24"/>
        </w:rPr>
        <w:t>shall</w:t>
      </w:r>
      <w:r w:rsidRPr="005108E4">
        <w:rPr>
          <w:spacing w:val="-13"/>
          <w:sz w:val="24"/>
        </w:rPr>
        <w:t xml:space="preserve"> </w:t>
      </w:r>
      <w:r w:rsidRPr="005108E4">
        <w:rPr>
          <w:sz w:val="24"/>
        </w:rPr>
        <w:t>obtain</w:t>
      </w:r>
      <w:r w:rsidRPr="005108E4">
        <w:rPr>
          <w:spacing w:val="-14"/>
          <w:sz w:val="24"/>
        </w:rPr>
        <w:t xml:space="preserve"> </w:t>
      </w:r>
      <w:r w:rsidRPr="005108E4">
        <w:rPr>
          <w:sz w:val="24"/>
        </w:rPr>
        <w:t>and</w:t>
      </w:r>
      <w:r w:rsidRPr="005108E4">
        <w:rPr>
          <w:spacing w:val="-13"/>
          <w:sz w:val="24"/>
        </w:rPr>
        <w:t xml:space="preserve"> </w:t>
      </w:r>
      <w:r w:rsidRPr="005108E4">
        <w:rPr>
          <w:sz w:val="24"/>
        </w:rPr>
        <w:t>maintain</w:t>
      </w:r>
      <w:r w:rsidRPr="005108E4">
        <w:rPr>
          <w:spacing w:val="-13"/>
          <w:sz w:val="24"/>
        </w:rPr>
        <w:t xml:space="preserve"> </w:t>
      </w:r>
      <w:r w:rsidRPr="005108E4">
        <w:rPr>
          <w:sz w:val="24"/>
        </w:rPr>
        <w:t>general</w:t>
      </w:r>
      <w:r w:rsidRPr="005108E4">
        <w:rPr>
          <w:spacing w:val="-13"/>
          <w:sz w:val="24"/>
        </w:rPr>
        <w:t xml:space="preserve"> </w:t>
      </w:r>
      <w:r w:rsidRPr="005108E4">
        <w:rPr>
          <w:sz w:val="24"/>
        </w:rPr>
        <w:t>liability</w:t>
      </w:r>
      <w:r w:rsidRPr="005108E4">
        <w:rPr>
          <w:spacing w:val="-20"/>
          <w:sz w:val="24"/>
        </w:rPr>
        <w:t xml:space="preserve"> </w:t>
      </w:r>
      <w:r w:rsidRPr="005108E4">
        <w:rPr>
          <w:sz w:val="24"/>
        </w:rPr>
        <w:t>insurance</w:t>
      </w:r>
      <w:r w:rsidRPr="005108E4">
        <w:rPr>
          <w:spacing w:val="-14"/>
          <w:sz w:val="24"/>
        </w:rPr>
        <w:t xml:space="preserve"> </w:t>
      </w:r>
      <w:r w:rsidRPr="005108E4">
        <w:rPr>
          <w:sz w:val="24"/>
        </w:rPr>
        <w:t>coverage</w:t>
      </w:r>
      <w:r w:rsidRPr="005108E4">
        <w:rPr>
          <w:spacing w:val="-13"/>
          <w:sz w:val="24"/>
        </w:rPr>
        <w:t xml:space="preserve"> </w:t>
      </w:r>
      <w:r w:rsidRPr="005108E4">
        <w:rPr>
          <w:sz w:val="24"/>
        </w:rPr>
        <w:t>for</w:t>
      </w:r>
      <w:r w:rsidRPr="005108E4">
        <w:rPr>
          <w:spacing w:val="-11"/>
          <w:sz w:val="24"/>
        </w:rPr>
        <w:t xml:space="preserve"> </w:t>
      </w:r>
      <w:r w:rsidRPr="005108E4">
        <w:rPr>
          <w:sz w:val="24"/>
        </w:rPr>
        <w:t>no</w:t>
      </w:r>
      <w:r w:rsidRPr="005108E4">
        <w:rPr>
          <w:spacing w:val="-11"/>
          <w:sz w:val="24"/>
        </w:rPr>
        <w:t xml:space="preserve"> </w:t>
      </w:r>
      <w:r w:rsidRPr="005108E4">
        <w:rPr>
          <w:sz w:val="24"/>
        </w:rPr>
        <w:t>less</w:t>
      </w:r>
      <w:r w:rsidRPr="005108E4">
        <w:rPr>
          <w:spacing w:val="-12"/>
          <w:sz w:val="24"/>
        </w:rPr>
        <w:t xml:space="preserve"> </w:t>
      </w:r>
      <w:r w:rsidRPr="005108E4">
        <w:rPr>
          <w:sz w:val="24"/>
        </w:rPr>
        <w:t>than</w:t>
      </w:r>
    </w:p>
    <w:p w14:paraId="3F4855CF" w14:textId="1F03E69C" w:rsidR="00DA2759" w:rsidRPr="005108E4" w:rsidRDefault="009A7511" w:rsidP="00E077D0">
      <w:pPr>
        <w:pStyle w:val="BodyText"/>
        <w:spacing w:before="5" w:line="242" w:lineRule="auto"/>
        <w:ind w:left="1675" w:right="110"/>
      </w:pPr>
      <w:r w:rsidRPr="005108E4">
        <w:t>$1,000,000 per occurrence and $2,000,000 in aggregate, annually, and product liability insurance</w:t>
      </w:r>
      <w:r w:rsidRPr="005108E4">
        <w:rPr>
          <w:spacing w:val="-20"/>
        </w:rPr>
        <w:t xml:space="preserve"> </w:t>
      </w:r>
      <w:r w:rsidRPr="005108E4">
        <w:t>coverage</w:t>
      </w:r>
      <w:r w:rsidRPr="005108E4">
        <w:rPr>
          <w:spacing w:val="-20"/>
        </w:rPr>
        <w:t xml:space="preserve"> </w:t>
      </w:r>
      <w:r w:rsidRPr="005108E4">
        <w:t>for</w:t>
      </w:r>
      <w:r w:rsidRPr="005108E4">
        <w:rPr>
          <w:spacing w:val="-22"/>
        </w:rPr>
        <w:t xml:space="preserve"> </w:t>
      </w:r>
      <w:r w:rsidRPr="005108E4">
        <w:t>no</w:t>
      </w:r>
      <w:r w:rsidRPr="005108E4">
        <w:rPr>
          <w:spacing w:val="-20"/>
        </w:rPr>
        <w:t xml:space="preserve"> </w:t>
      </w:r>
      <w:r w:rsidRPr="005108E4">
        <w:t>less</w:t>
      </w:r>
      <w:r w:rsidRPr="005108E4">
        <w:rPr>
          <w:spacing w:val="-21"/>
        </w:rPr>
        <w:t xml:space="preserve"> </w:t>
      </w:r>
      <w:r w:rsidRPr="005108E4">
        <w:t>than</w:t>
      </w:r>
      <w:r w:rsidRPr="005108E4">
        <w:rPr>
          <w:spacing w:val="-21"/>
        </w:rPr>
        <w:t xml:space="preserve"> </w:t>
      </w:r>
      <w:r w:rsidRPr="005108E4">
        <w:t>$1,000,000</w:t>
      </w:r>
      <w:r w:rsidRPr="005108E4">
        <w:rPr>
          <w:spacing w:val="-21"/>
        </w:rPr>
        <w:t xml:space="preserve"> </w:t>
      </w:r>
      <w:r w:rsidRPr="005108E4">
        <w:t>per</w:t>
      </w:r>
      <w:r w:rsidRPr="005108E4">
        <w:rPr>
          <w:spacing w:val="-21"/>
        </w:rPr>
        <w:t xml:space="preserve"> </w:t>
      </w:r>
      <w:r w:rsidRPr="005108E4">
        <w:t>occurrence</w:t>
      </w:r>
      <w:r w:rsidRPr="005108E4">
        <w:rPr>
          <w:spacing w:val="-22"/>
        </w:rPr>
        <w:t xml:space="preserve"> </w:t>
      </w:r>
      <w:r w:rsidRPr="005108E4">
        <w:t>and</w:t>
      </w:r>
      <w:r w:rsidRPr="005108E4">
        <w:rPr>
          <w:spacing w:val="-20"/>
        </w:rPr>
        <w:t xml:space="preserve"> </w:t>
      </w:r>
      <w:r w:rsidRPr="005108E4">
        <w:t>$2,000,000</w:t>
      </w:r>
      <w:r w:rsidRPr="005108E4">
        <w:rPr>
          <w:spacing w:val="-21"/>
        </w:rPr>
        <w:t xml:space="preserve"> </w:t>
      </w:r>
      <w:r w:rsidRPr="005108E4">
        <w:t>in</w:t>
      </w:r>
      <w:r w:rsidRPr="005108E4">
        <w:rPr>
          <w:spacing w:val="-21"/>
        </w:rPr>
        <w:t xml:space="preserve"> </w:t>
      </w:r>
      <w:r w:rsidRPr="005108E4">
        <w:t>aggregate, annually, except as provided in 935 CMR 501.105(10)(b) or otherwise approved by the Commission.</w:t>
      </w:r>
      <w:r w:rsidRPr="005108E4">
        <w:rPr>
          <w:spacing w:val="27"/>
        </w:rPr>
        <w:t xml:space="preserve"> </w:t>
      </w:r>
      <w:r w:rsidRPr="005108E4">
        <w:t>The</w:t>
      </w:r>
      <w:r w:rsidRPr="005108E4">
        <w:rPr>
          <w:spacing w:val="-18"/>
        </w:rPr>
        <w:t xml:space="preserve"> </w:t>
      </w:r>
      <w:r w:rsidRPr="005108E4">
        <w:t>deductible</w:t>
      </w:r>
      <w:r w:rsidRPr="005108E4">
        <w:rPr>
          <w:spacing w:val="-17"/>
        </w:rPr>
        <w:t xml:space="preserve"> </w:t>
      </w:r>
      <w:r w:rsidRPr="005108E4">
        <w:t>for</w:t>
      </w:r>
      <w:r w:rsidRPr="005108E4">
        <w:rPr>
          <w:spacing w:val="-17"/>
        </w:rPr>
        <w:t xml:space="preserve"> </w:t>
      </w:r>
      <w:r w:rsidRPr="005108E4">
        <w:t>each</w:t>
      </w:r>
      <w:r w:rsidRPr="005108E4">
        <w:rPr>
          <w:spacing w:val="-14"/>
        </w:rPr>
        <w:t xml:space="preserve"> </w:t>
      </w:r>
      <w:r w:rsidRPr="005108E4">
        <w:t>policy</w:t>
      </w:r>
      <w:r w:rsidRPr="005108E4">
        <w:rPr>
          <w:spacing w:val="-20"/>
        </w:rPr>
        <w:t xml:space="preserve"> </w:t>
      </w:r>
      <w:r w:rsidRPr="005108E4">
        <w:t>shall</w:t>
      </w:r>
      <w:r w:rsidRPr="005108E4">
        <w:rPr>
          <w:spacing w:val="-16"/>
        </w:rPr>
        <w:t xml:space="preserve"> </w:t>
      </w:r>
      <w:r w:rsidRPr="005108E4">
        <w:t>be</w:t>
      </w:r>
      <w:r w:rsidRPr="005108E4">
        <w:rPr>
          <w:spacing w:val="-18"/>
        </w:rPr>
        <w:t xml:space="preserve"> </w:t>
      </w:r>
      <w:r w:rsidRPr="005108E4">
        <w:t>no</w:t>
      </w:r>
      <w:r w:rsidRPr="005108E4">
        <w:rPr>
          <w:spacing w:val="-16"/>
        </w:rPr>
        <w:t xml:space="preserve"> </w:t>
      </w:r>
      <w:r w:rsidRPr="005108E4">
        <w:t>higher</w:t>
      </w:r>
      <w:r w:rsidRPr="005108E4">
        <w:rPr>
          <w:spacing w:val="-17"/>
        </w:rPr>
        <w:t xml:space="preserve"> </w:t>
      </w:r>
      <w:r w:rsidRPr="005108E4">
        <w:t>than</w:t>
      </w:r>
      <w:r w:rsidRPr="005108E4">
        <w:rPr>
          <w:spacing w:val="-17"/>
        </w:rPr>
        <w:t xml:space="preserve"> </w:t>
      </w:r>
      <w:r w:rsidRPr="005108E4">
        <w:t>$5,000</w:t>
      </w:r>
      <w:r w:rsidRPr="005108E4">
        <w:rPr>
          <w:spacing w:val="-17"/>
        </w:rPr>
        <w:t xml:space="preserve"> </w:t>
      </w:r>
      <w:r w:rsidRPr="005108E4">
        <w:t>per</w:t>
      </w:r>
      <w:r w:rsidRPr="005108E4">
        <w:rPr>
          <w:spacing w:val="-16"/>
        </w:rPr>
        <w:t xml:space="preserve"> </w:t>
      </w:r>
      <w:r w:rsidRPr="005108E4">
        <w:t>occurrence.</w:t>
      </w:r>
    </w:p>
    <w:p w14:paraId="5510AC08" w14:textId="77777777" w:rsidR="00DA2759" w:rsidRPr="005108E4" w:rsidRDefault="009A7511">
      <w:pPr>
        <w:pStyle w:val="ListParagraph"/>
        <w:numPr>
          <w:ilvl w:val="1"/>
          <w:numId w:val="46"/>
        </w:numPr>
        <w:tabs>
          <w:tab w:val="left" w:pos="2141"/>
        </w:tabs>
        <w:spacing w:line="242" w:lineRule="auto"/>
        <w:ind w:left="1675" w:right="116" w:firstLine="0"/>
        <w:rPr>
          <w:sz w:val="24"/>
        </w:rPr>
      </w:pPr>
      <w:r w:rsidRPr="005108E4">
        <w:rPr>
          <w:sz w:val="24"/>
        </w:rPr>
        <w:t>An MTC that documents an inability to obtain minimum liability insurance coverage as</w:t>
      </w:r>
      <w:r w:rsidRPr="005108E4">
        <w:rPr>
          <w:spacing w:val="-23"/>
          <w:sz w:val="24"/>
        </w:rPr>
        <w:t xml:space="preserve"> </w:t>
      </w:r>
      <w:r w:rsidRPr="005108E4">
        <w:rPr>
          <w:sz w:val="24"/>
        </w:rPr>
        <w:t>required</w:t>
      </w:r>
      <w:r w:rsidRPr="005108E4">
        <w:rPr>
          <w:spacing w:val="-20"/>
          <w:sz w:val="24"/>
        </w:rPr>
        <w:t xml:space="preserve"> </w:t>
      </w:r>
      <w:r w:rsidRPr="005108E4">
        <w:rPr>
          <w:sz w:val="24"/>
        </w:rPr>
        <w:t>by</w:t>
      </w:r>
      <w:r w:rsidRPr="005108E4">
        <w:rPr>
          <w:spacing w:val="-28"/>
          <w:sz w:val="24"/>
        </w:rPr>
        <w:t xml:space="preserve"> </w:t>
      </w:r>
      <w:r w:rsidRPr="005108E4">
        <w:rPr>
          <w:sz w:val="24"/>
        </w:rPr>
        <w:t>935</w:t>
      </w:r>
      <w:r w:rsidRPr="005108E4">
        <w:rPr>
          <w:spacing w:val="-20"/>
          <w:sz w:val="24"/>
        </w:rPr>
        <w:t xml:space="preserve"> </w:t>
      </w:r>
      <w:r w:rsidRPr="005108E4">
        <w:rPr>
          <w:sz w:val="24"/>
        </w:rPr>
        <w:t>CMR</w:t>
      </w:r>
      <w:r w:rsidRPr="005108E4">
        <w:rPr>
          <w:spacing w:val="-20"/>
          <w:sz w:val="24"/>
        </w:rPr>
        <w:t xml:space="preserve"> </w:t>
      </w:r>
      <w:r w:rsidRPr="005108E4">
        <w:rPr>
          <w:sz w:val="24"/>
        </w:rPr>
        <w:t>501.105(10)(a)</w:t>
      </w:r>
      <w:r w:rsidRPr="005108E4">
        <w:rPr>
          <w:spacing w:val="-21"/>
          <w:sz w:val="24"/>
        </w:rPr>
        <w:t xml:space="preserve"> </w:t>
      </w:r>
      <w:r w:rsidRPr="005108E4">
        <w:rPr>
          <w:sz w:val="24"/>
        </w:rPr>
        <w:t>may</w:t>
      </w:r>
      <w:r w:rsidRPr="005108E4">
        <w:rPr>
          <w:spacing w:val="-27"/>
          <w:sz w:val="24"/>
        </w:rPr>
        <w:t xml:space="preserve"> </w:t>
      </w:r>
      <w:r w:rsidRPr="005108E4">
        <w:rPr>
          <w:sz w:val="24"/>
        </w:rPr>
        <w:t>place</w:t>
      </w:r>
      <w:r w:rsidRPr="005108E4">
        <w:rPr>
          <w:spacing w:val="-21"/>
          <w:sz w:val="24"/>
        </w:rPr>
        <w:t xml:space="preserve"> </w:t>
      </w:r>
      <w:r w:rsidRPr="005108E4">
        <w:rPr>
          <w:sz w:val="24"/>
        </w:rPr>
        <w:t>in</w:t>
      </w:r>
      <w:r w:rsidRPr="005108E4">
        <w:rPr>
          <w:spacing w:val="-20"/>
          <w:sz w:val="24"/>
        </w:rPr>
        <w:t xml:space="preserve"> </w:t>
      </w:r>
      <w:r w:rsidRPr="005108E4">
        <w:rPr>
          <w:sz w:val="24"/>
        </w:rPr>
        <w:t>escrow</w:t>
      </w:r>
      <w:r w:rsidRPr="005108E4">
        <w:rPr>
          <w:spacing w:val="-21"/>
          <w:sz w:val="24"/>
        </w:rPr>
        <w:t xml:space="preserve"> </w:t>
      </w:r>
      <w:r w:rsidRPr="005108E4">
        <w:rPr>
          <w:sz w:val="24"/>
        </w:rPr>
        <w:t>a</w:t>
      </w:r>
      <w:r w:rsidRPr="005108E4">
        <w:rPr>
          <w:spacing w:val="-21"/>
          <w:sz w:val="24"/>
        </w:rPr>
        <w:t xml:space="preserve"> </w:t>
      </w:r>
      <w:r w:rsidRPr="005108E4">
        <w:rPr>
          <w:sz w:val="24"/>
        </w:rPr>
        <w:t>sum</w:t>
      </w:r>
      <w:r w:rsidRPr="005108E4">
        <w:rPr>
          <w:spacing w:val="-20"/>
          <w:sz w:val="24"/>
        </w:rPr>
        <w:t xml:space="preserve"> </w:t>
      </w:r>
      <w:r w:rsidRPr="005108E4">
        <w:rPr>
          <w:sz w:val="24"/>
        </w:rPr>
        <w:t>of</w:t>
      </w:r>
      <w:r w:rsidRPr="005108E4">
        <w:rPr>
          <w:spacing w:val="-21"/>
          <w:sz w:val="24"/>
        </w:rPr>
        <w:t xml:space="preserve"> </w:t>
      </w:r>
      <w:r w:rsidRPr="005108E4">
        <w:rPr>
          <w:sz w:val="24"/>
        </w:rPr>
        <w:t>no</w:t>
      </w:r>
      <w:r w:rsidRPr="005108E4">
        <w:rPr>
          <w:spacing w:val="-20"/>
          <w:sz w:val="24"/>
        </w:rPr>
        <w:t xml:space="preserve"> </w:t>
      </w:r>
      <w:r w:rsidRPr="005108E4">
        <w:rPr>
          <w:sz w:val="24"/>
        </w:rPr>
        <w:t>less</w:t>
      </w:r>
      <w:r w:rsidRPr="005108E4">
        <w:rPr>
          <w:spacing w:val="-20"/>
          <w:sz w:val="24"/>
        </w:rPr>
        <w:t xml:space="preserve"> </w:t>
      </w:r>
      <w:r w:rsidRPr="005108E4">
        <w:rPr>
          <w:sz w:val="24"/>
        </w:rPr>
        <w:t>than</w:t>
      </w:r>
      <w:r w:rsidRPr="005108E4">
        <w:rPr>
          <w:spacing w:val="-22"/>
          <w:sz w:val="24"/>
        </w:rPr>
        <w:t xml:space="preserve"> </w:t>
      </w:r>
      <w:r w:rsidRPr="005108E4">
        <w:rPr>
          <w:sz w:val="24"/>
        </w:rPr>
        <w:t>$250,000 or such other amount approved by the Commission, to be expended for coverage of liabilities.</w:t>
      </w:r>
    </w:p>
    <w:p w14:paraId="7BA493D5" w14:textId="77777777" w:rsidR="00DA2759" w:rsidRPr="005108E4" w:rsidRDefault="009A7511">
      <w:pPr>
        <w:pStyle w:val="ListParagraph"/>
        <w:numPr>
          <w:ilvl w:val="1"/>
          <w:numId w:val="46"/>
        </w:numPr>
        <w:tabs>
          <w:tab w:val="left" w:pos="2081"/>
        </w:tabs>
        <w:spacing w:before="4" w:line="242" w:lineRule="auto"/>
        <w:ind w:left="1675" w:right="117" w:firstLine="0"/>
        <w:rPr>
          <w:sz w:val="24"/>
        </w:rPr>
      </w:pPr>
      <w:r w:rsidRPr="005108E4">
        <w:rPr>
          <w:sz w:val="24"/>
        </w:rPr>
        <w:t>The</w:t>
      </w:r>
      <w:r w:rsidRPr="005108E4">
        <w:rPr>
          <w:spacing w:val="-21"/>
          <w:sz w:val="24"/>
        </w:rPr>
        <w:t xml:space="preserve"> </w:t>
      </w:r>
      <w:r w:rsidRPr="005108E4">
        <w:rPr>
          <w:sz w:val="24"/>
        </w:rPr>
        <w:t>escrow</w:t>
      </w:r>
      <w:r w:rsidRPr="005108E4">
        <w:rPr>
          <w:spacing w:val="-20"/>
          <w:sz w:val="24"/>
        </w:rPr>
        <w:t xml:space="preserve"> </w:t>
      </w:r>
      <w:r w:rsidRPr="005108E4">
        <w:rPr>
          <w:sz w:val="24"/>
        </w:rPr>
        <w:t>account</w:t>
      </w:r>
      <w:r w:rsidRPr="005108E4">
        <w:rPr>
          <w:spacing w:val="-18"/>
          <w:sz w:val="24"/>
        </w:rPr>
        <w:t xml:space="preserve"> </w:t>
      </w:r>
      <w:r w:rsidRPr="005108E4">
        <w:rPr>
          <w:sz w:val="24"/>
        </w:rPr>
        <w:t>required</w:t>
      </w:r>
      <w:r w:rsidRPr="005108E4">
        <w:rPr>
          <w:spacing w:val="-20"/>
          <w:sz w:val="24"/>
        </w:rPr>
        <w:t xml:space="preserve"> </w:t>
      </w:r>
      <w:r w:rsidRPr="005108E4">
        <w:rPr>
          <w:sz w:val="24"/>
        </w:rPr>
        <w:t>pursuant</w:t>
      </w:r>
      <w:r w:rsidRPr="005108E4">
        <w:rPr>
          <w:spacing w:val="-18"/>
          <w:sz w:val="24"/>
        </w:rPr>
        <w:t xml:space="preserve"> </w:t>
      </w:r>
      <w:r w:rsidRPr="005108E4">
        <w:rPr>
          <w:sz w:val="24"/>
        </w:rPr>
        <w:t>to</w:t>
      </w:r>
      <w:r w:rsidRPr="005108E4">
        <w:rPr>
          <w:spacing w:val="-20"/>
          <w:sz w:val="24"/>
        </w:rPr>
        <w:t xml:space="preserve"> </w:t>
      </w:r>
      <w:r w:rsidRPr="005108E4">
        <w:rPr>
          <w:sz w:val="24"/>
        </w:rPr>
        <w:t>935</w:t>
      </w:r>
      <w:r w:rsidRPr="005108E4">
        <w:rPr>
          <w:spacing w:val="-20"/>
          <w:sz w:val="24"/>
        </w:rPr>
        <w:t xml:space="preserve"> </w:t>
      </w:r>
      <w:r w:rsidRPr="005108E4">
        <w:rPr>
          <w:sz w:val="24"/>
        </w:rPr>
        <w:t>CMR</w:t>
      </w:r>
      <w:r w:rsidRPr="005108E4">
        <w:rPr>
          <w:spacing w:val="-18"/>
          <w:sz w:val="24"/>
        </w:rPr>
        <w:t xml:space="preserve"> </w:t>
      </w:r>
      <w:r w:rsidRPr="005108E4">
        <w:rPr>
          <w:sz w:val="24"/>
        </w:rPr>
        <w:t>501.105(10)(b)</w:t>
      </w:r>
      <w:r w:rsidRPr="005108E4">
        <w:rPr>
          <w:spacing w:val="-21"/>
          <w:sz w:val="24"/>
        </w:rPr>
        <w:t xml:space="preserve"> </w:t>
      </w:r>
      <w:r w:rsidRPr="005108E4">
        <w:rPr>
          <w:sz w:val="24"/>
        </w:rPr>
        <w:t>shall</w:t>
      </w:r>
      <w:r w:rsidRPr="005108E4">
        <w:rPr>
          <w:spacing w:val="-18"/>
          <w:sz w:val="24"/>
        </w:rPr>
        <w:t xml:space="preserve"> </w:t>
      </w:r>
      <w:r w:rsidRPr="005108E4">
        <w:rPr>
          <w:sz w:val="24"/>
        </w:rPr>
        <w:t>be</w:t>
      </w:r>
      <w:r w:rsidRPr="005108E4">
        <w:rPr>
          <w:spacing w:val="-21"/>
          <w:sz w:val="24"/>
        </w:rPr>
        <w:t xml:space="preserve"> </w:t>
      </w:r>
      <w:r w:rsidRPr="005108E4">
        <w:rPr>
          <w:sz w:val="24"/>
        </w:rPr>
        <w:t xml:space="preserve">replenished within ten business </w:t>
      </w:r>
      <w:r w:rsidRPr="005108E4">
        <w:rPr>
          <w:spacing w:val="-3"/>
          <w:sz w:val="24"/>
        </w:rPr>
        <w:t xml:space="preserve">days </w:t>
      </w:r>
      <w:r w:rsidRPr="005108E4">
        <w:rPr>
          <w:sz w:val="24"/>
        </w:rPr>
        <w:t>of any</w:t>
      </w:r>
      <w:r w:rsidRPr="005108E4">
        <w:rPr>
          <w:spacing w:val="-10"/>
          <w:sz w:val="24"/>
        </w:rPr>
        <w:t xml:space="preserve"> </w:t>
      </w:r>
      <w:r w:rsidRPr="005108E4">
        <w:rPr>
          <w:sz w:val="24"/>
        </w:rPr>
        <w:t>expenditure.</w:t>
      </w:r>
    </w:p>
    <w:p w14:paraId="73C845EA" w14:textId="77777777" w:rsidR="00DA2759" w:rsidRPr="005108E4" w:rsidRDefault="009A7511">
      <w:pPr>
        <w:pStyle w:val="ListParagraph"/>
        <w:numPr>
          <w:ilvl w:val="1"/>
          <w:numId w:val="46"/>
        </w:numPr>
        <w:tabs>
          <w:tab w:val="left" w:pos="2220"/>
        </w:tabs>
        <w:spacing w:before="1" w:line="242" w:lineRule="auto"/>
        <w:ind w:left="1675" w:right="116" w:firstLine="0"/>
        <w:rPr>
          <w:sz w:val="24"/>
        </w:rPr>
      </w:pPr>
      <w:r w:rsidRPr="005108E4">
        <w:rPr>
          <w:sz w:val="24"/>
        </w:rPr>
        <w:t>Reports documenting compliance with 935 CMR 501.105(10) shall be made in a manner and form determined by the Commission pursuant to 935 CMR</w:t>
      </w:r>
      <w:r w:rsidRPr="005108E4">
        <w:rPr>
          <w:spacing w:val="-31"/>
          <w:sz w:val="24"/>
        </w:rPr>
        <w:t xml:space="preserve"> </w:t>
      </w:r>
      <w:r w:rsidRPr="005108E4">
        <w:rPr>
          <w:sz w:val="24"/>
        </w:rPr>
        <w:t>501.000.</w:t>
      </w:r>
    </w:p>
    <w:p w14:paraId="652F25CE" w14:textId="77777777" w:rsidR="00DA2759" w:rsidRPr="005108E4" w:rsidRDefault="009A7511">
      <w:pPr>
        <w:pStyle w:val="ListParagraph"/>
        <w:numPr>
          <w:ilvl w:val="1"/>
          <w:numId w:val="46"/>
        </w:numPr>
        <w:tabs>
          <w:tab w:val="left" w:pos="2228"/>
        </w:tabs>
        <w:spacing w:before="2" w:line="242" w:lineRule="auto"/>
        <w:ind w:left="1675" w:right="117" w:firstLine="0"/>
        <w:rPr>
          <w:sz w:val="24"/>
        </w:rPr>
      </w:pPr>
      <w:r w:rsidRPr="005108E4">
        <w:rPr>
          <w:sz w:val="24"/>
        </w:rPr>
        <w:t xml:space="preserve">A CMO shall maintain the insurance coverage or escrow account required under 935 CMR 500.105(10): </w:t>
      </w:r>
      <w:r w:rsidRPr="005108E4">
        <w:rPr>
          <w:i/>
          <w:sz w:val="24"/>
        </w:rPr>
        <w:t xml:space="preserve">Liability Insurance Coverage or Maintenance of Escrow </w:t>
      </w:r>
      <w:r w:rsidRPr="005108E4">
        <w:rPr>
          <w:sz w:val="24"/>
        </w:rPr>
        <w:t>or 501.105(10) per</w:t>
      </w:r>
      <w:r w:rsidRPr="005108E4">
        <w:rPr>
          <w:spacing w:val="-3"/>
          <w:sz w:val="24"/>
        </w:rPr>
        <w:t xml:space="preserve"> </w:t>
      </w:r>
      <w:r w:rsidRPr="005108E4">
        <w:rPr>
          <w:sz w:val="24"/>
        </w:rPr>
        <w:t>location.</w:t>
      </w:r>
    </w:p>
    <w:p w14:paraId="5CCA3D28" w14:textId="77777777" w:rsidR="00DA2759" w:rsidRPr="005108E4" w:rsidRDefault="00DA2759">
      <w:pPr>
        <w:pStyle w:val="BodyText"/>
        <w:spacing w:before="6"/>
        <w:jc w:val="left"/>
      </w:pPr>
    </w:p>
    <w:p w14:paraId="559901E5" w14:textId="77777777" w:rsidR="00DA2759" w:rsidRPr="005108E4" w:rsidRDefault="009A7511" w:rsidP="000256A0">
      <w:pPr>
        <w:pStyle w:val="ListParagraph"/>
        <w:numPr>
          <w:ilvl w:val="0"/>
          <w:numId w:val="46"/>
        </w:numPr>
        <w:tabs>
          <w:tab w:val="left" w:pos="1899"/>
        </w:tabs>
        <w:ind w:left="1898" w:hanging="580"/>
        <w:outlineLvl w:val="1"/>
        <w:rPr>
          <w:sz w:val="24"/>
        </w:rPr>
      </w:pPr>
      <w:r w:rsidRPr="005108E4">
        <w:rPr>
          <w:sz w:val="24"/>
          <w:u w:val="single"/>
        </w:rPr>
        <w:t>Storage</w:t>
      </w:r>
      <w:r w:rsidRPr="005108E4">
        <w:rPr>
          <w:spacing w:val="-3"/>
          <w:sz w:val="24"/>
          <w:u w:val="single"/>
        </w:rPr>
        <w:t xml:space="preserve"> </w:t>
      </w:r>
      <w:r w:rsidRPr="005108E4">
        <w:rPr>
          <w:sz w:val="24"/>
          <w:u w:val="single"/>
        </w:rPr>
        <w:t>Requirements</w:t>
      </w:r>
      <w:r w:rsidRPr="005108E4">
        <w:rPr>
          <w:sz w:val="24"/>
        </w:rPr>
        <w:t>.</w:t>
      </w:r>
    </w:p>
    <w:p w14:paraId="69EA8A47" w14:textId="77777777" w:rsidR="00DA2759" w:rsidRPr="005108E4" w:rsidRDefault="009A7511">
      <w:pPr>
        <w:pStyle w:val="ListParagraph"/>
        <w:numPr>
          <w:ilvl w:val="1"/>
          <w:numId w:val="46"/>
        </w:numPr>
        <w:tabs>
          <w:tab w:val="left" w:pos="2069"/>
        </w:tabs>
        <w:spacing w:before="3" w:line="244" w:lineRule="auto"/>
        <w:ind w:left="1675" w:right="117" w:firstLine="0"/>
        <w:rPr>
          <w:sz w:val="24"/>
        </w:rPr>
      </w:pPr>
      <w:r w:rsidRPr="005108E4">
        <w:rPr>
          <w:sz w:val="24"/>
        </w:rPr>
        <w:t>An</w:t>
      </w:r>
      <w:r w:rsidRPr="005108E4">
        <w:rPr>
          <w:spacing w:val="-23"/>
          <w:sz w:val="24"/>
        </w:rPr>
        <w:t xml:space="preserve"> </w:t>
      </w:r>
      <w:r w:rsidRPr="005108E4">
        <w:rPr>
          <w:sz w:val="24"/>
        </w:rPr>
        <w:t>MTC</w:t>
      </w:r>
      <w:r w:rsidRPr="005108E4">
        <w:rPr>
          <w:spacing w:val="-22"/>
          <w:sz w:val="24"/>
        </w:rPr>
        <w:t xml:space="preserve"> </w:t>
      </w:r>
      <w:r w:rsidRPr="005108E4">
        <w:rPr>
          <w:sz w:val="24"/>
        </w:rPr>
        <w:t>shall</w:t>
      </w:r>
      <w:r w:rsidRPr="005108E4">
        <w:rPr>
          <w:spacing w:val="-20"/>
          <w:sz w:val="24"/>
        </w:rPr>
        <w:t xml:space="preserve"> </w:t>
      </w:r>
      <w:r w:rsidRPr="005108E4">
        <w:rPr>
          <w:sz w:val="24"/>
        </w:rPr>
        <w:t>provide</w:t>
      </w:r>
      <w:r w:rsidRPr="005108E4">
        <w:rPr>
          <w:spacing w:val="-21"/>
          <w:sz w:val="24"/>
        </w:rPr>
        <w:t xml:space="preserve"> </w:t>
      </w:r>
      <w:r w:rsidRPr="005108E4">
        <w:rPr>
          <w:sz w:val="24"/>
        </w:rPr>
        <w:t>adequate</w:t>
      </w:r>
      <w:r w:rsidRPr="005108E4">
        <w:rPr>
          <w:spacing w:val="-22"/>
          <w:sz w:val="24"/>
        </w:rPr>
        <w:t xml:space="preserve"> </w:t>
      </w:r>
      <w:r w:rsidRPr="005108E4">
        <w:rPr>
          <w:sz w:val="24"/>
        </w:rPr>
        <w:t>lighting,</w:t>
      </w:r>
      <w:r w:rsidRPr="005108E4">
        <w:rPr>
          <w:spacing w:val="-20"/>
          <w:sz w:val="24"/>
        </w:rPr>
        <w:t xml:space="preserve"> </w:t>
      </w:r>
      <w:r w:rsidRPr="005108E4">
        <w:rPr>
          <w:sz w:val="24"/>
        </w:rPr>
        <w:t>ventilation,</w:t>
      </w:r>
      <w:r w:rsidRPr="005108E4">
        <w:rPr>
          <w:spacing w:val="-21"/>
          <w:sz w:val="24"/>
        </w:rPr>
        <w:t xml:space="preserve"> </w:t>
      </w:r>
      <w:r w:rsidRPr="005108E4">
        <w:rPr>
          <w:sz w:val="24"/>
        </w:rPr>
        <w:t>temperature,</w:t>
      </w:r>
      <w:r w:rsidRPr="005108E4">
        <w:rPr>
          <w:spacing w:val="-20"/>
          <w:sz w:val="24"/>
        </w:rPr>
        <w:t xml:space="preserve"> </w:t>
      </w:r>
      <w:r w:rsidRPr="005108E4">
        <w:rPr>
          <w:sz w:val="24"/>
        </w:rPr>
        <w:t>humidity,</w:t>
      </w:r>
      <w:r w:rsidRPr="005108E4">
        <w:rPr>
          <w:spacing w:val="-21"/>
          <w:sz w:val="24"/>
        </w:rPr>
        <w:t xml:space="preserve"> </w:t>
      </w:r>
      <w:r w:rsidRPr="005108E4">
        <w:rPr>
          <w:sz w:val="24"/>
        </w:rPr>
        <w:t>space,</w:t>
      </w:r>
      <w:r w:rsidRPr="005108E4">
        <w:rPr>
          <w:spacing w:val="-21"/>
          <w:sz w:val="24"/>
        </w:rPr>
        <w:t xml:space="preserve"> </w:t>
      </w:r>
      <w:r w:rsidRPr="005108E4">
        <w:rPr>
          <w:sz w:val="24"/>
        </w:rPr>
        <w:t>and equipment,</w:t>
      </w:r>
      <w:r w:rsidRPr="005108E4">
        <w:rPr>
          <w:spacing w:val="-5"/>
          <w:sz w:val="24"/>
        </w:rPr>
        <w:t xml:space="preserve"> </w:t>
      </w:r>
      <w:r w:rsidRPr="005108E4">
        <w:rPr>
          <w:sz w:val="24"/>
        </w:rPr>
        <w:t>in</w:t>
      </w:r>
      <w:r w:rsidRPr="005108E4">
        <w:rPr>
          <w:spacing w:val="-4"/>
          <w:sz w:val="24"/>
        </w:rPr>
        <w:t xml:space="preserve"> </w:t>
      </w:r>
      <w:r w:rsidRPr="005108E4">
        <w:rPr>
          <w:sz w:val="24"/>
        </w:rPr>
        <w:t>accordance</w:t>
      </w:r>
      <w:r w:rsidRPr="005108E4">
        <w:rPr>
          <w:spacing w:val="-6"/>
          <w:sz w:val="24"/>
        </w:rPr>
        <w:t xml:space="preserve"> </w:t>
      </w:r>
      <w:r w:rsidRPr="005108E4">
        <w:rPr>
          <w:sz w:val="24"/>
        </w:rPr>
        <w:t>with</w:t>
      </w:r>
      <w:r w:rsidRPr="005108E4">
        <w:rPr>
          <w:spacing w:val="-4"/>
          <w:sz w:val="24"/>
        </w:rPr>
        <w:t xml:space="preserve"> </w:t>
      </w:r>
      <w:r w:rsidRPr="005108E4">
        <w:rPr>
          <w:sz w:val="24"/>
        </w:rPr>
        <w:t>applicable</w:t>
      </w:r>
      <w:r w:rsidRPr="005108E4">
        <w:rPr>
          <w:spacing w:val="-5"/>
          <w:sz w:val="24"/>
        </w:rPr>
        <w:t xml:space="preserve"> </w:t>
      </w:r>
      <w:r w:rsidRPr="005108E4">
        <w:rPr>
          <w:sz w:val="24"/>
        </w:rPr>
        <w:t>provisions</w:t>
      </w:r>
      <w:r w:rsidRPr="005108E4">
        <w:rPr>
          <w:spacing w:val="-4"/>
          <w:sz w:val="24"/>
        </w:rPr>
        <w:t xml:space="preserve"> </w:t>
      </w:r>
      <w:r w:rsidRPr="005108E4">
        <w:rPr>
          <w:sz w:val="24"/>
        </w:rPr>
        <w:t>of</w:t>
      </w:r>
      <w:r w:rsidRPr="005108E4">
        <w:rPr>
          <w:spacing w:val="-4"/>
          <w:sz w:val="24"/>
        </w:rPr>
        <w:t xml:space="preserve"> </w:t>
      </w:r>
      <w:r w:rsidRPr="005108E4">
        <w:rPr>
          <w:sz w:val="24"/>
        </w:rPr>
        <w:t>935</w:t>
      </w:r>
      <w:r w:rsidRPr="005108E4">
        <w:rPr>
          <w:spacing w:val="-5"/>
          <w:sz w:val="24"/>
        </w:rPr>
        <w:t xml:space="preserve"> </w:t>
      </w:r>
      <w:r w:rsidRPr="005108E4">
        <w:rPr>
          <w:sz w:val="24"/>
        </w:rPr>
        <w:t>CMR</w:t>
      </w:r>
      <w:r w:rsidRPr="005108E4">
        <w:rPr>
          <w:spacing w:val="-3"/>
          <w:sz w:val="24"/>
        </w:rPr>
        <w:t xml:space="preserve"> </w:t>
      </w:r>
      <w:r w:rsidRPr="005108E4">
        <w:rPr>
          <w:sz w:val="24"/>
        </w:rPr>
        <w:t>501.105</w:t>
      </w:r>
      <w:r w:rsidRPr="005108E4">
        <w:rPr>
          <w:spacing w:val="-5"/>
          <w:sz w:val="24"/>
        </w:rPr>
        <w:t xml:space="preserve"> </w:t>
      </w:r>
      <w:r w:rsidRPr="005108E4">
        <w:rPr>
          <w:sz w:val="24"/>
        </w:rPr>
        <w:t>and</w:t>
      </w:r>
      <w:r w:rsidRPr="005108E4">
        <w:rPr>
          <w:spacing w:val="-4"/>
          <w:sz w:val="24"/>
        </w:rPr>
        <w:t xml:space="preserve"> </w:t>
      </w:r>
      <w:r w:rsidRPr="005108E4">
        <w:rPr>
          <w:sz w:val="24"/>
        </w:rPr>
        <w:t>501.110.</w:t>
      </w:r>
    </w:p>
    <w:p w14:paraId="65C7A8B2" w14:textId="77777777" w:rsidR="00DA2759" w:rsidRPr="005108E4" w:rsidRDefault="009A7511">
      <w:pPr>
        <w:pStyle w:val="ListParagraph"/>
        <w:numPr>
          <w:ilvl w:val="1"/>
          <w:numId w:val="46"/>
        </w:numPr>
        <w:tabs>
          <w:tab w:val="left" w:pos="2127"/>
        </w:tabs>
        <w:spacing w:line="242" w:lineRule="auto"/>
        <w:ind w:left="1675" w:right="117" w:firstLine="0"/>
        <w:rPr>
          <w:sz w:val="24"/>
        </w:rPr>
      </w:pPr>
      <w:r w:rsidRPr="005108E4">
        <w:rPr>
          <w:sz w:val="24"/>
        </w:rPr>
        <w:t>An</w:t>
      </w:r>
      <w:r w:rsidRPr="005108E4">
        <w:rPr>
          <w:spacing w:val="-8"/>
          <w:sz w:val="24"/>
        </w:rPr>
        <w:t xml:space="preserve"> </w:t>
      </w:r>
      <w:r w:rsidRPr="005108E4">
        <w:rPr>
          <w:sz w:val="24"/>
        </w:rPr>
        <w:t>MTC</w:t>
      </w:r>
      <w:r w:rsidRPr="005108E4">
        <w:rPr>
          <w:spacing w:val="-6"/>
          <w:sz w:val="24"/>
        </w:rPr>
        <w:t xml:space="preserve"> </w:t>
      </w:r>
      <w:r w:rsidRPr="005108E4">
        <w:rPr>
          <w:sz w:val="24"/>
        </w:rPr>
        <w:t>shall</w:t>
      </w:r>
      <w:r w:rsidRPr="005108E4">
        <w:rPr>
          <w:spacing w:val="-6"/>
          <w:sz w:val="24"/>
        </w:rPr>
        <w:t xml:space="preserve"> </w:t>
      </w:r>
      <w:r w:rsidRPr="005108E4">
        <w:rPr>
          <w:sz w:val="24"/>
        </w:rPr>
        <w:t>have</w:t>
      </w:r>
      <w:r w:rsidRPr="005108E4">
        <w:rPr>
          <w:spacing w:val="-11"/>
          <w:sz w:val="24"/>
        </w:rPr>
        <w:t xml:space="preserve"> </w:t>
      </w:r>
      <w:r w:rsidRPr="005108E4">
        <w:rPr>
          <w:sz w:val="24"/>
        </w:rPr>
        <w:t>separate</w:t>
      </w:r>
      <w:r w:rsidRPr="005108E4">
        <w:rPr>
          <w:spacing w:val="-10"/>
          <w:sz w:val="24"/>
        </w:rPr>
        <w:t xml:space="preserve"> </w:t>
      </w:r>
      <w:r w:rsidRPr="005108E4">
        <w:rPr>
          <w:sz w:val="24"/>
        </w:rPr>
        <w:t>areas</w:t>
      </w:r>
      <w:r w:rsidRPr="005108E4">
        <w:rPr>
          <w:spacing w:val="-9"/>
          <w:sz w:val="24"/>
        </w:rPr>
        <w:t xml:space="preserve"> </w:t>
      </w:r>
      <w:r w:rsidRPr="005108E4">
        <w:rPr>
          <w:sz w:val="24"/>
        </w:rPr>
        <w:t>for</w:t>
      </w:r>
      <w:r w:rsidRPr="005108E4">
        <w:rPr>
          <w:spacing w:val="-10"/>
          <w:sz w:val="24"/>
        </w:rPr>
        <w:t xml:space="preserve"> </w:t>
      </w:r>
      <w:r w:rsidRPr="005108E4">
        <w:rPr>
          <w:sz w:val="24"/>
        </w:rPr>
        <w:t>storage</w:t>
      </w:r>
      <w:r w:rsidRPr="005108E4">
        <w:rPr>
          <w:spacing w:val="-10"/>
          <w:sz w:val="24"/>
        </w:rPr>
        <w:t xml:space="preserve"> </w:t>
      </w:r>
      <w:r w:rsidRPr="005108E4">
        <w:rPr>
          <w:sz w:val="24"/>
        </w:rPr>
        <w:t>of</w:t>
      </w:r>
      <w:r w:rsidRPr="005108E4">
        <w:rPr>
          <w:spacing w:val="-10"/>
          <w:sz w:val="24"/>
        </w:rPr>
        <w:t xml:space="preserve"> </w:t>
      </w:r>
      <w:r w:rsidRPr="005108E4">
        <w:rPr>
          <w:sz w:val="24"/>
        </w:rPr>
        <w:t>Marijuana</w:t>
      </w:r>
      <w:r w:rsidRPr="005108E4">
        <w:rPr>
          <w:spacing w:val="-10"/>
          <w:sz w:val="24"/>
        </w:rPr>
        <w:t xml:space="preserve"> </w:t>
      </w:r>
      <w:r w:rsidRPr="005108E4">
        <w:rPr>
          <w:sz w:val="24"/>
        </w:rPr>
        <w:t>that</w:t>
      </w:r>
      <w:r w:rsidRPr="005108E4">
        <w:rPr>
          <w:spacing w:val="-9"/>
          <w:sz w:val="24"/>
        </w:rPr>
        <w:t xml:space="preserve"> </w:t>
      </w:r>
      <w:r w:rsidRPr="005108E4">
        <w:rPr>
          <w:sz w:val="24"/>
        </w:rPr>
        <w:t>is</w:t>
      </w:r>
      <w:r w:rsidRPr="005108E4">
        <w:rPr>
          <w:spacing w:val="-9"/>
          <w:sz w:val="24"/>
        </w:rPr>
        <w:t xml:space="preserve"> </w:t>
      </w:r>
      <w:r w:rsidRPr="005108E4">
        <w:rPr>
          <w:sz w:val="24"/>
        </w:rPr>
        <w:t>outdated,</w:t>
      </w:r>
      <w:r w:rsidRPr="005108E4">
        <w:rPr>
          <w:spacing w:val="-9"/>
          <w:sz w:val="24"/>
        </w:rPr>
        <w:t xml:space="preserve"> </w:t>
      </w:r>
      <w:r w:rsidRPr="005108E4">
        <w:rPr>
          <w:sz w:val="24"/>
        </w:rPr>
        <w:t>damaged, deteriorated, mislabeled, or contaminated, or whose containers or packaging have been opened or breached, until such products are</w:t>
      </w:r>
      <w:r w:rsidRPr="005108E4">
        <w:rPr>
          <w:spacing w:val="-12"/>
          <w:sz w:val="24"/>
        </w:rPr>
        <w:t xml:space="preserve"> </w:t>
      </w:r>
      <w:r w:rsidRPr="005108E4">
        <w:rPr>
          <w:sz w:val="24"/>
        </w:rPr>
        <w:t>destroyed.</w:t>
      </w:r>
    </w:p>
    <w:p w14:paraId="379FABE0" w14:textId="77777777" w:rsidR="00DA2759" w:rsidRPr="005108E4" w:rsidRDefault="009A7511">
      <w:pPr>
        <w:pStyle w:val="ListParagraph"/>
        <w:numPr>
          <w:ilvl w:val="1"/>
          <w:numId w:val="46"/>
        </w:numPr>
        <w:tabs>
          <w:tab w:val="left" w:pos="2120"/>
        </w:tabs>
        <w:ind w:hanging="445"/>
        <w:rPr>
          <w:sz w:val="24"/>
        </w:rPr>
      </w:pPr>
      <w:r w:rsidRPr="005108E4">
        <w:rPr>
          <w:sz w:val="24"/>
        </w:rPr>
        <w:t>MTC storage areas shall be maintained in a clean and orderly</w:t>
      </w:r>
      <w:r w:rsidRPr="005108E4">
        <w:rPr>
          <w:spacing w:val="-32"/>
          <w:sz w:val="24"/>
        </w:rPr>
        <w:t xml:space="preserve"> </w:t>
      </w:r>
      <w:r w:rsidRPr="005108E4">
        <w:rPr>
          <w:sz w:val="24"/>
        </w:rPr>
        <w:t>condition.</w:t>
      </w:r>
    </w:p>
    <w:p w14:paraId="039189D8" w14:textId="77777777" w:rsidR="00DA2759" w:rsidRPr="005108E4" w:rsidRDefault="009A7511">
      <w:pPr>
        <w:pStyle w:val="ListParagraph"/>
        <w:numPr>
          <w:ilvl w:val="1"/>
          <w:numId w:val="46"/>
        </w:numPr>
        <w:tabs>
          <w:tab w:val="left" w:pos="2105"/>
        </w:tabs>
        <w:spacing w:before="2" w:line="244" w:lineRule="auto"/>
        <w:ind w:left="1675" w:right="117" w:firstLine="0"/>
        <w:rPr>
          <w:sz w:val="24"/>
        </w:rPr>
      </w:pPr>
      <w:r w:rsidRPr="005108E4">
        <w:rPr>
          <w:sz w:val="24"/>
        </w:rPr>
        <w:t>MTC</w:t>
      </w:r>
      <w:r w:rsidRPr="005108E4">
        <w:rPr>
          <w:spacing w:val="-13"/>
          <w:sz w:val="24"/>
        </w:rPr>
        <w:t xml:space="preserve"> </w:t>
      </w:r>
      <w:r w:rsidRPr="005108E4">
        <w:rPr>
          <w:sz w:val="24"/>
        </w:rPr>
        <w:t>storage</w:t>
      </w:r>
      <w:r w:rsidRPr="005108E4">
        <w:rPr>
          <w:spacing w:val="-14"/>
          <w:sz w:val="24"/>
        </w:rPr>
        <w:t xml:space="preserve"> </w:t>
      </w:r>
      <w:r w:rsidRPr="005108E4">
        <w:rPr>
          <w:sz w:val="24"/>
        </w:rPr>
        <w:t>areas</w:t>
      </w:r>
      <w:r w:rsidRPr="005108E4">
        <w:rPr>
          <w:spacing w:val="-13"/>
          <w:sz w:val="24"/>
        </w:rPr>
        <w:t xml:space="preserve"> </w:t>
      </w:r>
      <w:r w:rsidRPr="005108E4">
        <w:rPr>
          <w:sz w:val="24"/>
        </w:rPr>
        <w:t>shall</w:t>
      </w:r>
      <w:r w:rsidRPr="005108E4">
        <w:rPr>
          <w:spacing w:val="-14"/>
          <w:sz w:val="24"/>
        </w:rPr>
        <w:t xml:space="preserve"> </w:t>
      </w:r>
      <w:r w:rsidRPr="005108E4">
        <w:rPr>
          <w:sz w:val="24"/>
        </w:rPr>
        <w:t>be</w:t>
      </w:r>
      <w:r w:rsidRPr="005108E4">
        <w:rPr>
          <w:spacing w:val="-14"/>
          <w:sz w:val="24"/>
        </w:rPr>
        <w:t xml:space="preserve"> </w:t>
      </w:r>
      <w:r w:rsidRPr="005108E4">
        <w:rPr>
          <w:sz w:val="24"/>
        </w:rPr>
        <w:t>free</w:t>
      </w:r>
      <w:r w:rsidRPr="005108E4">
        <w:rPr>
          <w:spacing w:val="-14"/>
          <w:sz w:val="24"/>
        </w:rPr>
        <w:t xml:space="preserve"> </w:t>
      </w:r>
      <w:r w:rsidRPr="005108E4">
        <w:rPr>
          <w:sz w:val="24"/>
        </w:rPr>
        <w:t>from</w:t>
      </w:r>
      <w:r w:rsidRPr="005108E4">
        <w:rPr>
          <w:spacing w:val="-14"/>
          <w:sz w:val="24"/>
        </w:rPr>
        <w:t xml:space="preserve"> </w:t>
      </w:r>
      <w:r w:rsidRPr="005108E4">
        <w:rPr>
          <w:sz w:val="24"/>
        </w:rPr>
        <w:t>infestation</w:t>
      </w:r>
      <w:r w:rsidRPr="005108E4">
        <w:rPr>
          <w:spacing w:val="-13"/>
          <w:sz w:val="24"/>
        </w:rPr>
        <w:t xml:space="preserve"> </w:t>
      </w:r>
      <w:r w:rsidRPr="005108E4">
        <w:rPr>
          <w:sz w:val="24"/>
        </w:rPr>
        <w:t>by</w:t>
      </w:r>
      <w:r w:rsidRPr="005108E4">
        <w:rPr>
          <w:spacing w:val="-20"/>
          <w:sz w:val="24"/>
        </w:rPr>
        <w:t xml:space="preserve"> </w:t>
      </w:r>
      <w:r w:rsidRPr="005108E4">
        <w:rPr>
          <w:sz w:val="24"/>
        </w:rPr>
        <w:t>insects,</w:t>
      </w:r>
      <w:r w:rsidRPr="005108E4">
        <w:rPr>
          <w:spacing w:val="-13"/>
          <w:sz w:val="24"/>
        </w:rPr>
        <w:t xml:space="preserve"> </w:t>
      </w:r>
      <w:r w:rsidRPr="005108E4">
        <w:rPr>
          <w:sz w:val="24"/>
        </w:rPr>
        <w:t>rodents,</w:t>
      </w:r>
      <w:r w:rsidRPr="005108E4">
        <w:rPr>
          <w:spacing w:val="-12"/>
          <w:sz w:val="24"/>
        </w:rPr>
        <w:t xml:space="preserve"> </w:t>
      </w:r>
      <w:r w:rsidRPr="005108E4">
        <w:rPr>
          <w:sz w:val="24"/>
        </w:rPr>
        <w:t>birds,</w:t>
      </w:r>
      <w:r w:rsidRPr="005108E4">
        <w:rPr>
          <w:spacing w:val="-11"/>
          <w:sz w:val="24"/>
        </w:rPr>
        <w:t xml:space="preserve"> </w:t>
      </w:r>
      <w:r w:rsidRPr="005108E4">
        <w:rPr>
          <w:sz w:val="24"/>
        </w:rPr>
        <w:t>and</w:t>
      </w:r>
      <w:r w:rsidRPr="005108E4">
        <w:rPr>
          <w:spacing w:val="-12"/>
          <w:sz w:val="24"/>
        </w:rPr>
        <w:t xml:space="preserve"> </w:t>
      </w:r>
      <w:r w:rsidRPr="005108E4">
        <w:rPr>
          <w:sz w:val="24"/>
        </w:rPr>
        <w:t>pests</w:t>
      </w:r>
      <w:r w:rsidRPr="005108E4">
        <w:rPr>
          <w:spacing w:val="-13"/>
          <w:sz w:val="24"/>
        </w:rPr>
        <w:t xml:space="preserve"> </w:t>
      </w:r>
      <w:r w:rsidRPr="005108E4">
        <w:rPr>
          <w:sz w:val="24"/>
        </w:rPr>
        <w:t>of any</w:t>
      </w:r>
      <w:r w:rsidRPr="005108E4">
        <w:rPr>
          <w:spacing w:val="-9"/>
          <w:sz w:val="24"/>
        </w:rPr>
        <w:t xml:space="preserve"> </w:t>
      </w:r>
      <w:r w:rsidRPr="005108E4">
        <w:rPr>
          <w:sz w:val="24"/>
        </w:rPr>
        <w:t>kind.</w:t>
      </w:r>
    </w:p>
    <w:p w14:paraId="0161D24E" w14:textId="77777777" w:rsidR="00DA2759" w:rsidRPr="005108E4" w:rsidRDefault="009A7511">
      <w:pPr>
        <w:pStyle w:val="ListParagraph"/>
        <w:numPr>
          <w:ilvl w:val="1"/>
          <w:numId w:val="46"/>
        </w:numPr>
        <w:tabs>
          <w:tab w:val="left" w:pos="2091"/>
        </w:tabs>
        <w:spacing w:line="244" w:lineRule="auto"/>
        <w:ind w:left="1675" w:right="117" w:firstLine="0"/>
        <w:rPr>
          <w:sz w:val="24"/>
        </w:rPr>
      </w:pPr>
      <w:r w:rsidRPr="005108E4">
        <w:rPr>
          <w:sz w:val="24"/>
        </w:rPr>
        <w:t>MTC</w:t>
      </w:r>
      <w:r w:rsidRPr="005108E4">
        <w:rPr>
          <w:spacing w:val="-14"/>
          <w:sz w:val="24"/>
        </w:rPr>
        <w:t xml:space="preserve"> </w:t>
      </w:r>
      <w:r w:rsidRPr="005108E4">
        <w:rPr>
          <w:sz w:val="24"/>
        </w:rPr>
        <w:t>storage</w:t>
      </w:r>
      <w:r w:rsidRPr="005108E4">
        <w:rPr>
          <w:spacing w:val="-15"/>
          <w:sz w:val="24"/>
        </w:rPr>
        <w:t xml:space="preserve"> </w:t>
      </w:r>
      <w:r w:rsidRPr="005108E4">
        <w:rPr>
          <w:sz w:val="24"/>
        </w:rPr>
        <w:t>areas</w:t>
      </w:r>
      <w:r w:rsidRPr="005108E4">
        <w:rPr>
          <w:spacing w:val="-14"/>
          <w:sz w:val="24"/>
        </w:rPr>
        <w:t xml:space="preserve"> </w:t>
      </w:r>
      <w:r w:rsidRPr="005108E4">
        <w:rPr>
          <w:sz w:val="24"/>
        </w:rPr>
        <w:t>shall</w:t>
      </w:r>
      <w:r w:rsidRPr="005108E4">
        <w:rPr>
          <w:spacing w:val="-15"/>
          <w:sz w:val="24"/>
        </w:rPr>
        <w:t xml:space="preserve"> </w:t>
      </w:r>
      <w:r w:rsidRPr="005108E4">
        <w:rPr>
          <w:sz w:val="24"/>
        </w:rPr>
        <w:t>be</w:t>
      </w:r>
      <w:r w:rsidRPr="005108E4">
        <w:rPr>
          <w:spacing w:val="-15"/>
          <w:sz w:val="24"/>
        </w:rPr>
        <w:t xml:space="preserve"> </w:t>
      </w:r>
      <w:r w:rsidRPr="005108E4">
        <w:rPr>
          <w:sz w:val="24"/>
        </w:rPr>
        <w:t>maintained</w:t>
      </w:r>
      <w:r w:rsidRPr="005108E4">
        <w:rPr>
          <w:spacing w:val="-14"/>
          <w:sz w:val="24"/>
        </w:rPr>
        <w:t xml:space="preserve"> </w:t>
      </w:r>
      <w:r w:rsidRPr="005108E4">
        <w:rPr>
          <w:sz w:val="24"/>
        </w:rPr>
        <w:t>in</w:t>
      </w:r>
      <w:r w:rsidRPr="005108E4">
        <w:rPr>
          <w:spacing w:val="-15"/>
          <w:sz w:val="24"/>
        </w:rPr>
        <w:t xml:space="preserve"> </w:t>
      </w:r>
      <w:r w:rsidRPr="005108E4">
        <w:rPr>
          <w:sz w:val="24"/>
        </w:rPr>
        <w:t>accordance</w:t>
      </w:r>
      <w:r w:rsidRPr="005108E4">
        <w:rPr>
          <w:spacing w:val="-15"/>
          <w:sz w:val="24"/>
        </w:rPr>
        <w:t xml:space="preserve"> </w:t>
      </w:r>
      <w:r w:rsidRPr="005108E4">
        <w:rPr>
          <w:sz w:val="24"/>
        </w:rPr>
        <w:t>with</w:t>
      </w:r>
      <w:r w:rsidRPr="005108E4">
        <w:rPr>
          <w:spacing w:val="-14"/>
          <w:sz w:val="24"/>
        </w:rPr>
        <w:t xml:space="preserve"> </w:t>
      </w:r>
      <w:r w:rsidRPr="005108E4">
        <w:rPr>
          <w:sz w:val="24"/>
        </w:rPr>
        <w:t>the</w:t>
      </w:r>
      <w:r w:rsidRPr="005108E4">
        <w:rPr>
          <w:spacing w:val="-15"/>
          <w:sz w:val="24"/>
        </w:rPr>
        <w:t xml:space="preserve"> </w:t>
      </w:r>
      <w:r w:rsidRPr="005108E4">
        <w:rPr>
          <w:sz w:val="24"/>
        </w:rPr>
        <w:t>security</w:t>
      </w:r>
      <w:r w:rsidRPr="005108E4">
        <w:rPr>
          <w:spacing w:val="-21"/>
          <w:sz w:val="24"/>
        </w:rPr>
        <w:t xml:space="preserve"> </w:t>
      </w:r>
      <w:r w:rsidRPr="005108E4">
        <w:rPr>
          <w:sz w:val="24"/>
        </w:rPr>
        <w:t>requirements</w:t>
      </w:r>
      <w:r w:rsidRPr="005108E4">
        <w:rPr>
          <w:spacing w:val="-14"/>
          <w:sz w:val="24"/>
        </w:rPr>
        <w:t xml:space="preserve"> </w:t>
      </w:r>
      <w:r w:rsidRPr="005108E4">
        <w:rPr>
          <w:sz w:val="24"/>
        </w:rPr>
        <w:t>of 935 CMR</w:t>
      </w:r>
      <w:r w:rsidRPr="005108E4">
        <w:rPr>
          <w:spacing w:val="-2"/>
          <w:sz w:val="24"/>
        </w:rPr>
        <w:t xml:space="preserve"> </w:t>
      </w:r>
      <w:r w:rsidRPr="005108E4">
        <w:rPr>
          <w:sz w:val="24"/>
        </w:rPr>
        <w:t>501.110.</w:t>
      </w:r>
    </w:p>
    <w:p w14:paraId="20CD9B9B" w14:textId="77777777" w:rsidR="00DA2759" w:rsidRPr="005108E4" w:rsidRDefault="00DA2759">
      <w:pPr>
        <w:pStyle w:val="BodyText"/>
        <w:spacing w:before="9"/>
        <w:jc w:val="left"/>
        <w:rPr>
          <w:sz w:val="23"/>
        </w:rPr>
      </w:pPr>
    </w:p>
    <w:p w14:paraId="0AD755AA" w14:textId="77777777" w:rsidR="00DA2759" w:rsidRPr="005108E4" w:rsidRDefault="009A7511" w:rsidP="000256A0">
      <w:pPr>
        <w:pStyle w:val="ListParagraph"/>
        <w:numPr>
          <w:ilvl w:val="0"/>
          <w:numId w:val="46"/>
        </w:numPr>
        <w:tabs>
          <w:tab w:val="left" w:pos="1899"/>
        </w:tabs>
        <w:ind w:left="1898" w:hanging="579"/>
        <w:outlineLvl w:val="1"/>
        <w:rPr>
          <w:sz w:val="24"/>
        </w:rPr>
      </w:pPr>
      <w:r w:rsidRPr="005108E4">
        <w:rPr>
          <w:sz w:val="24"/>
          <w:u w:val="single"/>
        </w:rPr>
        <w:t>Waste</w:t>
      </w:r>
      <w:r w:rsidRPr="005108E4">
        <w:rPr>
          <w:spacing w:val="-3"/>
          <w:sz w:val="24"/>
          <w:u w:val="single"/>
        </w:rPr>
        <w:t xml:space="preserve"> </w:t>
      </w:r>
      <w:r w:rsidRPr="005108E4">
        <w:rPr>
          <w:sz w:val="24"/>
          <w:u w:val="single"/>
        </w:rPr>
        <w:t>Disposal</w:t>
      </w:r>
      <w:r w:rsidRPr="005108E4">
        <w:rPr>
          <w:sz w:val="24"/>
        </w:rPr>
        <w:t>.</w:t>
      </w:r>
    </w:p>
    <w:p w14:paraId="01FE1D43" w14:textId="77777777" w:rsidR="00DA2759" w:rsidRPr="005108E4" w:rsidRDefault="009A7511">
      <w:pPr>
        <w:pStyle w:val="ListParagraph"/>
        <w:numPr>
          <w:ilvl w:val="1"/>
          <w:numId w:val="46"/>
        </w:numPr>
        <w:tabs>
          <w:tab w:val="left" w:pos="2084"/>
        </w:tabs>
        <w:spacing w:before="2" w:line="242" w:lineRule="auto"/>
        <w:ind w:left="1675" w:right="116" w:firstLine="0"/>
        <w:rPr>
          <w:sz w:val="24"/>
        </w:rPr>
      </w:pPr>
      <w:r w:rsidRPr="005108E4">
        <w:rPr>
          <w:sz w:val="24"/>
        </w:rPr>
        <w:t>All</w:t>
      </w:r>
      <w:r w:rsidRPr="005108E4">
        <w:rPr>
          <w:spacing w:val="-18"/>
          <w:sz w:val="24"/>
        </w:rPr>
        <w:t xml:space="preserve"> </w:t>
      </w:r>
      <w:r w:rsidRPr="005108E4">
        <w:rPr>
          <w:sz w:val="24"/>
        </w:rPr>
        <w:t>recyclables</w:t>
      </w:r>
      <w:r w:rsidRPr="005108E4">
        <w:rPr>
          <w:spacing w:val="-17"/>
          <w:sz w:val="24"/>
        </w:rPr>
        <w:t xml:space="preserve"> </w:t>
      </w:r>
      <w:r w:rsidRPr="005108E4">
        <w:rPr>
          <w:sz w:val="24"/>
        </w:rPr>
        <w:t>and</w:t>
      </w:r>
      <w:r w:rsidRPr="005108E4">
        <w:rPr>
          <w:spacing w:val="-18"/>
          <w:sz w:val="24"/>
        </w:rPr>
        <w:t xml:space="preserve"> </w:t>
      </w:r>
      <w:r w:rsidRPr="005108E4">
        <w:rPr>
          <w:sz w:val="24"/>
        </w:rPr>
        <w:t>waste,</w:t>
      </w:r>
      <w:r w:rsidRPr="005108E4">
        <w:rPr>
          <w:spacing w:val="-18"/>
          <w:sz w:val="24"/>
        </w:rPr>
        <w:t xml:space="preserve"> </w:t>
      </w:r>
      <w:r w:rsidRPr="005108E4">
        <w:rPr>
          <w:sz w:val="24"/>
        </w:rPr>
        <w:t>including</w:t>
      </w:r>
      <w:r w:rsidRPr="005108E4">
        <w:rPr>
          <w:spacing w:val="-20"/>
          <w:sz w:val="24"/>
        </w:rPr>
        <w:t xml:space="preserve"> </w:t>
      </w:r>
      <w:r w:rsidRPr="005108E4">
        <w:rPr>
          <w:sz w:val="24"/>
        </w:rPr>
        <w:t>organic</w:t>
      </w:r>
      <w:r w:rsidRPr="005108E4">
        <w:rPr>
          <w:spacing w:val="-16"/>
          <w:sz w:val="24"/>
        </w:rPr>
        <w:t xml:space="preserve"> </w:t>
      </w:r>
      <w:r w:rsidRPr="005108E4">
        <w:rPr>
          <w:sz w:val="24"/>
        </w:rPr>
        <w:t>waste</w:t>
      </w:r>
      <w:r w:rsidRPr="005108E4">
        <w:rPr>
          <w:spacing w:val="-17"/>
          <w:sz w:val="24"/>
        </w:rPr>
        <w:t xml:space="preserve"> </w:t>
      </w:r>
      <w:r w:rsidRPr="005108E4">
        <w:rPr>
          <w:sz w:val="24"/>
        </w:rPr>
        <w:t>composed</w:t>
      </w:r>
      <w:r w:rsidRPr="005108E4">
        <w:rPr>
          <w:spacing w:val="-15"/>
          <w:sz w:val="24"/>
        </w:rPr>
        <w:t xml:space="preserve"> </w:t>
      </w:r>
      <w:r w:rsidRPr="005108E4">
        <w:rPr>
          <w:sz w:val="24"/>
        </w:rPr>
        <w:t>of</w:t>
      </w:r>
      <w:r w:rsidRPr="005108E4">
        <w:rPr>
          <w:spacing w:val="-17"/>
          <w:sz w:val="24"/>
        </w:rPr>
        <w:t xml:space="preserve"> </w:t>
      </w:r>
      <w:r w:rsidRPr="005108E4">
        <w:rPr>
          <w:sz w:val="24"/>
        </w:rPr>
        <w:t>or</w:t>
      </w:r>
      <w:r w:rsidRPr="005108E4">
        <w:rPr>
          <w:spacing w:val="-16"/>
          <w:sz w:val="24"/>
        </w:rPr>
        <w:t xml:space="preserve"> </w:t>
      </w:r>
      <w:r w:rsidRPr="005108E4">
        <w:rPr>
          <w:sz w:val="24"/>
        </w:rPr>
        <w:t>containing</w:t>
      </w:r>
      <w:r w:rsidRPr="005108E4">
        <w:rPr>
          <w:spacing w:val="-20"/>
          <w:sz w:val="24"/>
        </w:rPr>
        <w:t xml:space="preserve"> </w:t>
      </w:r>
      <w:r w:rsidRPr="005108E4">
        <w:rPr>
          <w:sz w:val="24"/>
        </w:rPr>
        <w:t>Finished Marijuana and MIPs, shall be stored, secured, and managed in accordance with applicable state and local statutes, ordinances, and regulations. All exterior waste receptacles located on the MTC's Premises shall be locked and secured to prevent unauthorized</w:t>
      </w:r>
      <w:r w:rsidRPr="005108E4">
        <w:rPr>
          <w:spacing w:val="-36"/>
          <w:sz w:val="24"/>
        </w:rPr>
        <w:t xml:space="preserve"> </w:t>
      </w:r>
      <w:r w:rsidRPr="005108E4">
        <w:rPr>
          <w:sz w:val="24"/>
        </w:rPr>
        <w:t>access.</w:t>
      </w:r>
    </w:p>
    <w:p w14:paraId="0CB53B8B" w14:textId="77777777" w:rsidR="00DA2759" w:rsidRPr="005108E4" w:rsidRDefault="009A7511">
      <w:pPr>
        <w:pStyle w:val="ListParagraph"/>
        <w:numPr>
          <w:ilvl w:val="1"/>
          <w:numId w:val="46"/>
        </w:numPr>
        <w:tabs>
          <w:tab w:val="left" w:pos="2170"/>
        </w:tabs>
        <w:spacing w:before="4" w:line="242" w:lineRule="auto"/>
        <w:ind w:left="1675" w:right="116" w:firstLine="0"/>
        <w:rPr>
          <w:sz w:val="24"/>
        </w:rPr>
      </w:pPr>
      <w:r w:rsidRPr="005108E4">
        <w:rPr>
          <w:sz w:val="24"/>
        </w:rPr>
        <w:t>Liquid waste containing Marijuana or by-products of Marijuana Processing shall be disposed</w:t>
      </w:r>
      <w:r w:rsidRPr="005108E4">
        <w:rPr>
          <w:spacing w:val="-8"/>
          <w:sz w:val="24"/>
        </w:rPr>
        <w:t xml:space="preserve"> </w:t>
      </w:r>
      <w:r w:rsidRPr="005108E4">
        <w:rPr>
          <w:sz w:val="24"/>
        </w:rPr>
        <w:t>of</w:t>
      </w:r>
      <w:r w:rsidRPr="005108E4">
        <w:rPr>
          <w:spacing w:val="-8"/>
          <w:sz w:val="24"/>
        </w:rPr>
        <w:t xml:space="preserve"> </w:t>
      </w:r>
      <w:r w:rsidRPr="005108E4">
        <w:rPr>
          <w:sz w:val="24"/>
        </w:rPr>
        <w:t>in</w:t>
      </w:r>
      <w:r w:rsidRPr="005108E4">
        <w:rPr>
          <w:spacing w:val="-7"/>
          <w:sz w:val="24"/>
        </w:rPr>
        <w:t xml:space="preserve"> </w:t>
      </w:r>
      <w:r w:rsidRPr="005108E4">
        <w:rPr>
          <w:sz w:val="24"/>
        </w:rPr>
        <w:t>compliance</w:t>
      </w:r>
      <w:r w:rsidRPr="005108E4">
        <w:rPr>
          <w:spacing w:val="-9"/>
          <w:sz w:val="24"/>
        </w:rPr>
        <w:t xml:space="preserve"> </w:t>
      </w:r>
      <w:r w:rsidRPr="005108E4">
        <w:rPr>
          <w:sz w:val="24"/>
        </w:rPr>
        <w:t>with</w:t>
      </w:r>
      <w:r w:rsidRPr="005108E4">
        <w:rPr>
          <w:spacing w:val="-7"/>
          <w:sz w:val="24"/>
        </w:rPr>
        <w:t xml:space="preserve"> </w:t>
      </w:r>
      <w:r w:rsidRPr="005108E4">
        <w:rPr>
          <w:sz w:val="24"/>
        </w:rPr>
        <w:t>all</w:t>
      </w:r>
      <w:r w:rsidRPr="005108E4">
        <w:rPr>
          <w:spacing w:val="-5"/>
          <w:sz w:val="24"/>
        </w:rPr>
        <w:t xml:space="preserve"> </w:t>
      </w:r>
      <w:r w:rsidRPr="005108E4">
        <w:rPr>
          <w:sz w:val="24"/>
        </w:rPr>
        <w:t>applicable</w:t>
      </w:r>
      <w:r w:rsidRPr="005108E4">
        <w:rPr>
          <w:spacing w:val="-8"/>
          <w:sz w:val="24"/>
        </w:rPr>
        <w:t xml:space="preserve"> </w:t>
      </w:r>
      <w:r w:rsidRPr="005108E4">
        <w:rPr>
          <w:sz w:val="24"/>
        </w:rPr>
        <w:t>state</w:t>
      </w:r>
      <w:r w:rsidRPr="005108E4">
        <w:rPr>
          <w:spacing w:val="-8"/>
          <w:sz w:val="24"/>
        </w:rPr>
        <w:t xml:space="preserve"> </w:t>
      </w:r>
      <w:r w:rsidRPr="005108E4">
        <w:rPr>
          <w:sz w:val="24"/>
        </w:rPr>
        <w:t>and</w:t>
      </w:r>
      <w:r w:rsidRPr="005108E4">
        <w:rPr>
          <w:spacing w:val="-8"/>
          <w:sz w:val="24"/>
        </w:rPr>
        <w:t xml:space="preserve"> </w:t>
      </w:r>
      <w:r w:rsidRPr="005108E4">
        <w:rPr>
          <w:sz w:val="24"/>
        </w:rPr>
        <w:t>federal</w:t>
      </w:r>
      <w:r w:rsidRPr="005108E4">
        <w:rPr>
          <w:spacing w:val="-6"/>
          <w:sz w:val="24"/>
        </w:rPr>
        <w:t xml:space="preserve"> </w:t>
      </w:r>
      <w:r w:rsidRPr="005108E4">
        <w:rPr>
          <w:sz w:val="24"/>
        </w:rPr>
        <w:t>requirements</w:t>
      </w:r>
      <w:r w:rsidRPr="005108E4">
        <w:rPr>
          <w:spacing w:val="-7"/>
          <w:sz w:val="24"/>
        </w:rPr>
        <w:t xml:space="preserve"> </w:t>
      </w:r>
      <w:r w:rsidRPr="005108E4">
        <w:rPr>
          <w:sz w:val="24"/>
        </w:rPr>
        <w:t>including,</w:t>
      </w:r>
      <w:r w:rsidRPr="005108E4">
        <w:rPr>
          <w:spacing w:val="-8"/>
          <w:sz w:val="24"/>
        </w:rPr>
        <w:t xml:space="preserve"> </w:t>
      </w:r>
      <w:r w:rsidRPr="005108E4">
        <w:rPr>
          <w:sz w:val="24"/>
        </w:rPr>
        <w:t>but not</w:t>
      </w:r>
      <w:r w:rsidRPr="005108E4">
        <w:rPr>
          <w:spacing w:val="-15"/>
          <w:sz w:val="24"/>
        </w:rPr>
        <w:t xml:space="preserve"> </w:t>
      </w:r>
      <w:r w:rsidRPr="005108E4">
        <w:rPr>
          <w:sz w:val="24"/>
        </w:rPr>
        <w:t>limited</w:t>
      </w:r>
      <w:r w:rsidRPr="005108E4">
        <w:rPr>
          <w:spacing w:val="-14"/>
          <w:sz w:val="24"/>
        </w:rPr>
        <w:t xml:space="preserve"> </w:t>
      </w:r>
      <w:r w:rsidRPr="005108E4">
        <w:rPr>
          <w:sz w:val="24"/>
        </w:rPr>
        <w:t>to,</w:t>
      </w:r>
      <w:r w:rsidRPr="005108E4">
        <w:rPr>
          <w:spacing w:val="-14"/>
          <w:sz w:val="24"/>
        </w:rPr>
        <w:t xml:space="preserve"> </w:t>
      </w:r>
      <w:r w:rsidRPr="005108E4">
        <w:rPr>
          <w:sz w:val="24"/>
        </w:rPr>
        <w:t>for</w:t>
      </w:r>
      <w:r w:rsidRPr="005108E4">
        <w:rPr>
          <w:spacing w:val="-16"/>
          <w:sz w:val="24"/>
        </w:rPr>
        <w:t xml:space="preserve"> </w:t>
      </w:r>
      <w:r w:rsidRPr="005108E4">
        <w:rPr>
          <w:sz w:val="24"/>
        </w:rPr>
        <w:t>discharge</w:t>
      </w:r>
      <w:r w:rsidRPr="005108E4">
        <w:rPr>
          <w:spacing w:val="-15"/>
          <w:sz w:val="24"/>
        </w:rPr>
        <w:t xml:space="preserve"> </w:t>
      </w:r>
      <w:r w:rsidRPr="005108E4">
        <w:rPr>
          <w:sz w:val="24"/>
        </w:rPr>
        <w:t>of</w:t>
      </w:r>
      <w:r w:rsidRPr="005108E4">
        <w:rPr>
          <w:spacing w:val="-15"/>
          <w:sz w:val="24"/>
        </w:rPr>
        <w:t xml:space="preserve"> </w:t>
      </w:r>
      <w:r w:rsidRPr="005108E4">
        <w:rPr>
          <w:sz w:val="24"/>
        </w:rPr>
        <w:t>pollutants</w:t>
      </w:r>
      <w:r w:rsidRPr="005108E4">
        <w:rPr>
          <w:spacing w:val="-15"/>
          <w:sz w:val="24"/>
        </w:rPr>
        <w:t xml:space="preserve"> </w:t>
      </w:r>
      <w:r w:rsidRPr="005108E4">
        <w:rPr>
          <w:sz w:val="24"/>
        </w:rPr>
        <w:t>into</w:t>
      </w:r>
      <w:r w:rsidRPr="005108E4">
        <w:rPr>
          <w:spacing w:val="-14"/>
          <w:sz w:val="24"/>
        </w:rPr>
        <w:t xml:space="preserve"> </w:t>
      </w:r>
      <w:r w:rsidRPr="005108E4">
        <w:rPr>
          <w:sz w:val="24"/>
        </w:rPr>
        <w:t>surface</w:t>
      </w:r>
      <w:r w:rsidRPr="005108E4">
        <w:rPr>
          <w:spacing w:val="-15"/>
          <w:sz w:val="24"/>
        </w:rPr>
        <w:t xml:space="preserve"> </w:t>
      </w:r>
      <w:r w:rsidRPr="005108E4">
        <w:rPr>
          <w:sz w:val="24"/>
        </w:rPr>
        <w:t>water</w:t>
      </w:r>
      <w:r w:rsidRPr="005108E4">
        <w:rPr>
          <w:spacing w:val="-15"/>
          <w:sz w:val="24"/>
        </w:rPr>
        <w:t xml:space="preserve"> </w:t>
      </w:r>
      <w:r w:rsidRPr="005108E4">
        <w:rPr>
          <w:sz w:val="24"/>
        </w:rPr>
        <w:t>or</w:t>
      </w:r>
      <w:r w:rsidRPr="005108E4">
        <w:rPr>
          <w:spacing w:val="-16"/>
          <w:sz w:val="24"/>
        </w:rPr>
        <w:t xml:space="preserve"> </w:t>
      </w:r>
      <w:r w:rsidRPr="005108E4">
        <w:rPr>
          <w:sz w:val="24"/>
        </w:rPr>
        <w:t>groundwater</w:t>
      </w:r>
      <w:r w:rsidRPr="005108E4">
        <w:rPr>
          <w:spacing w:val="-15"/>
          <w:sz w:val="24"/>
        </w:rPr>
        <w:t xml:space="preserve"> </w:t>
      </w:r>
      <w:r w:rsidRPr="005108E4">
        <w:rPr>
          <w:sz w:val="24"/>
        </w:rPr>
        <w:t xml:space="preserve">(Massachusetts Clean Waters Act, M.G.L. c. 21, §§ 26 through 53; 314 CMR 3.00: </w:t>
      </w:r>
      <w:r w:rsidRPr="005108E4">
        <w:rPr>
          <w:i/>
          <w:sz w:val="24"/>
        </w:rPr>
        <w:t>Surface Water Discharge Permit Program</w:t>
      </w:r>
      <w:r w:rsidRPr="005108E4">
        <w:rPr>
          <w:sz w:val="24"/>
        </w:rPr>
        <w:t xml:space="preserve">; 314 CMR 5.00: </w:t>
      </w:r>
      <w:r w:rsidRPr="005108E4">
        <w:rPr>
          <w:i/>
          <w:sz w:val="24"/>
        </w:rPr>
        <w:t>Groundwater Discharge Permit Program</w:t>
      </w:r>
      <w:r w:rsidRPr="005108E4">
        <w:rPr>
          <w:sz w:val="24"/>
        </w:rPr>
        <w:t xml:space="preserve">; 314 CMR 12.00: </w:t>
      </w:r>
      <w:r w:rsidRPr="005108E4">
        <w:rPr>
          <w:i/>
          <w:sz w:val="24"/>
        </w:rPr>
        <w:t>Operation, Maintenance and Pretreatment Standards for Wastewater Treatment Works and Indirect Dischargers</w:t>
      </w:r>
      <w:r w:rsidRPr="005108E4">
        <w:rPr>
          <w:sz w:val="24"/>
        </w:rPr>
        <w:t xml:space="preserve">; the Federal Clean Water Act, 33 U.S.C. 1251 </w:t>
      </w:r>
      <w:r w:rsidRPr="005108E4">
        <w:rPr>
          <w:i/>
          <w:sz w:val="24"/>
        </w:rPr>
        <w:t>et</w:t>
      </w:r>
      <w:r w:rsidRPr="005108E4">
        <w:rPr>
          <w:i/>
          <w:spacing w:val="-17"/>
          <w:sz w:val="24"/>
        </w:rPr>
        <w:t xml:space="preserve"> </w:t>
      </w:r>
      <w:r w:rsidRPr="005108E4">
        <w:rPr>
          <w:i/>
          <w:sz w:val="24"/>
        </w:rPr>
        <w:t>seq</w:t>
      </w:r>
      <w:r w:rsidRPr="005108E4">
        <w:rPr>
          <w:sz w:val="24"/>
        </w:rPr>
        <w:t>.,</w:t>
      </w:r>
      <w:r w:rsidRPr="005108E4">
        <w:rPr>
          <w:spacing w:val="-17"/>
          <w:sz w:val="24"/>
        </w:rPr>
        <w:t xml:space="preserve"> </w:t>
      </w:r>
      <w:r w:rsidRPr="005108E4">
        <w:rPr>
          <w:sz w:val="24"/>
        </w:rPr>
        <w:t>the</w:t>
      </w:r>
      <w:r w:rsidRPr="005108E4">
        <w:rPr>
          <w:spacing w:val="-18"/>
          <w:sz w:val="24"/>
        </w:rPr>
        <w:t xml:space="preserve"> </w:t>
      </w:r>
      <w:r w:rsidRPr="005108E4">
        <w:rPr>
          <w:sz w:val="24"/>
        </w:rPr>
        <w:t>National</w:t>
      </w:r>
      <w:r w:rsidRPr="005108E4">
        <w:rPr>
          <w:spacing w:val="-14"/>
          <w:sz w:val="24"/>
        </w:rPr>
        <w:t xml:space="preserve"> </w:t>
      </w:r>
      <w:r w:rsidRPr="005108E4">
        <w:rPr>
          <w:sz w:val="24"/>
        </w:rPr>
        <w:t>Pollutant</w:t>
      </w:r>
      <w:r w:rsidRPr="005108E4">
        <w:rPr>
          <w:spacing w:val="-15"/>
          <w:sz w:val="24"/>
        </w:rPr>
        <w:t xml:space="preserve"> </w:t>
      </w:r>
      <w:r w:rsidRPr="005108E4">
        <w:rPr>
          <w:sz w:val="24"/>
        </w:rPr>
        <w:t>Discharge</w:t>
      </w:r>
      <w:r w:rsidRPr="005108E4">
        <w:rPr>
          <w:spacing w:val="-15"/>
          <w:sz w:val="24"/>
        </w:rPr>
        <w:t xml:space="preserve"> </w:t>
      </w:r>
      <w:r w:rsidRPr="005108E4">
        <w:rPr>
          <w:sz w:val="24"/>
        </w:rPr>
        <w:t>Elimination</w:t>
      </w:r>
      <w:r w:rsidRPr="005108E4">
        <w:rPr>
          <w:spacing w:val="-14"/>
          <w:sz w:val="24"/>
        </w:rPr>
        <w:t xml:space="preserve"> </w:t>
      </w:r>
      <w:r w:rsidRPr="005108E4">
        <w:rPr>
          <w:sz w:val="24"/>
        </w:rPr>
        <w:t>System</w:t>
      </w:r>
      <w:r w:rsidRPr="005108E4">
        <w:rPr>
          <w:spacing w:val="-14"/>
          <w:sz w:val="24"/>
        </w:rPr>
        <w:t xml:space="preserve"> </w:t>
      </w:r>
      <w:r w:rsidRPr="005108E4">
        <w:rPr>
          <w:sz w:val="24"/>
        </w:rPr>
        <w:t>Permit</w:t>
      </w:r>
      <w:r w:rsidRPr="005108E4">
        <w:rPr>
          <w:spacing w:val="-15"/>
          <w:sz w:val="24"/>
        </w:rPr>
        <w:t xml:space="preserve"> </w:t>
      </w:r>
      <w:r w:rsidRPr="005108E4">
        <w:rPr>
          <w:sz w:val="24"/>
        </w:rPr>
        <w:t>Regulations</w:t>
      </w:r>
      <w:r w:rsidRPr="005108E4">
        <w:rPr>
          <w:spacing w:val="-16"/>
          <w:sz w:val="24"/>
        </w:rPr>
        <w:t xml:space="preserve"> </w:t>
      </w:r>
      <w:r w:rsidRPr="005108E4">
        <w:rPr>
          <w:sz w:val="24"/>
        </w:rPr>
        <w:t>at</w:t>
      </w:r>
      <w:r w:rsidRPr="005108E4">
        <w:rPr>
          <w:spacing w:val="-16"/>
          <w:sz w:val="24"/>
        </w:rPr>
        <w:t xml:space="preserve"> </w:t>
      </w:r>
      <w:r w:rsidRPr="005108E4">
        <w:rPr>
          <w:sz w:val="24"/>
        </w:rPr>
        <w:t>40</w:t>
      </w:r>
      <w:r w:rsidRPr="005108E4">
        <w:rPr>
          <w:spacing w:val="-17"/>
          <w:sz w:val="24"/>
        </w:rPr>
        <w:t xml:space="preserve"> </w:t>
      </w:r>
      <w:r w:rsidRPr="005108E4">
        <w:rPr>
          <w:sz w:val="24"/>
        </w:rPr>
        <w:t xml:space="preserve">CFR Part 122, 314 CMR 7.00: </w:t>
      </w:r>
      <w:r w:rsidRPr="005108E4">
        <w:rPr>
          <w:i/>
          <w:sz w:val="24"/>
        </w:rPr>
        <w:t>Sewer System Extension and Connection Permit Program</w:t>
      </w:r>
      <w:r w:rsidRPr="005108E4">
        <w:rPr>
          <w:sz w:val="24"/>
        </w:rPr>
        <w:t>), or stored</w:t>
      </w:r>
      <w:r w:rsidRPr="005108E4">
        <w:rPr>
          <w:spacing w:val="51"/>
          <w:sz w:val="24"/>
        </w:rPr>
        <w:t xml:space="preserve"> </w:t>
      </w:r>
      <w:r w:rsidRPr="005108E4">
        <w:rPr>
          <w:sz w:val="24"/>
        </w:rPr>
        <w:t>pending</w:t>
      </w:r>
      <w:r w:rsidRPr="005108E4">
        <w:rPr>
          <w:spacing w:val="48"/>
          <w:sz w:val="24"/>
        </w:rPr>
        <w:t xml:space="preserve"> </w:t>
      </w:r>
      <w:r w:rsidRPr="005108E4">
        <w:rPr>
          <w:sz w:val="24"/>
        </w:rPr>
        <w:t>disposal</w:t>
      </w:r>
      <w:r w:rsidRPr="005108E4">
        <w:rPr>
          <w:spacing w:val="52"/>
          <w:sz w:val="24"/>
        </w:rPr>
        <w:t xml:space="preserve"> </w:t>
      </w:r>
      <w:r w:rsidRPr="005108E4">
        <w:rPr>
          <w:sz w:val="24"/>
        </w:rPr>
        <w:t>in</w:t>
      </w:r>
      <w:r w:rsidRPr="005108E4">
        <w:rPr>
          <w:spacing w:val="51"/>
          <w:sz w:val="24"/>
        </w:rPr>
        <w:t xml:space="preserve"> </w:t>
      </w:r>
      <w:r w:rsidRPr="005108E4">
        <w:rPr>
          <w:sz w:val="24"/>
        </w:rPr>
        <w:t>an</w:t>
      </w:r>
      <w:r w:rsidRPr="005108E4">
        <w:rPr>
          <w:spacing w:val="51"/>
          <w:sz w:val="24"/>
        </w:rPr>
        <w:t xml:space="preserve"> </w:t>
      </w:r>
      <w:r w:rsidRPr="005108E4">
        <w:rPr>
          <w:sz w:val="24"/>
        </w:rPr>
        <w:t>industrial</w:t>
      </w:r>
      <w:r w:rsidRPr="005108E4">
        <w:rPr>
          <w:spacing w:val="52"/>
          <w:sz w:val="24"/>
        </w:rPr>
        <w:t xml:space="preserve"> </w:t>
      </w:r>
      <w:r w:rsidRPr="005108E4">
        <w:rPr>
          <w:sz w:val="24"/>
        </w:rPr>
        <w:t>wastewater</w:t>
      </w:r>
      <w:r w:rsidRPr="005108E4">
        <w:rPr>
          <w:spacing w:val="50"/>
          <w:sz w:val="24"/>
        </w:rPr>
        <w:t xml:space="preserve"> </w:t>
      </w:r>
      <w:r w:rsidRPr="005108E4">
        <w:rPr>
          <w:sz w:val="24"/>
        </w:rPr>
        <w:t>holding</w:t>
      </w:r>
      <w:r w:rsidRPr="005108E4">
        <w:rPr>
          <w:spacing w:val="49"/>
          <w:sz w:val="24"/>
        </w:rPr>
        <w:t xml:space="preserve"> </w:t>
      </w:r>
      <w:r w:rsidRPr="005108E4">
        <w:rPr>
          <w:sz w:val="24"/>
        </w:rPr>
        <w:t>tank</w:t>
      </w:r>
      <w:r w:rsidRPr="005108E4">
        <w:rPr>
          <w:spacing w:val="51"/>
          <w:sz w:val="24"/>
        </w:rPr>
        <w:t xml:space="preserve"> </w:t>
      </w:r>
      <w:r w:rsidRPr="005108E4">
        <w:rPr>
          <w:sz w:val="24"/>
        </w:rPr>
        <w:t>in</w:t>
      </w:r>
      <w:r w:rsidRPr="005108E4">
        <w:rPr>
          <w:spacing w:val="51"/>
          <w:sz w:val="24"/>
        </w:rPr>
        <w:t xml:space="preserve"> </w:t>
      </w:r>
      <w:r w:rsidRPr="005108E4">
        <w:rPr>
          <w:sz w:val="24"/>
        </w:rPr>
        <w:t>accordance</w:t>
      </w:r>
      <w:r w:rsidRPr="005108E4">
        <w:rPr>
          <w:spacing w:val="51"/>
          <w:sz w:val="24"/>
        </w:rPr>
        <w:t xml:space="preserve"> </w:t>
      </w:r>
      <w:r w:rsidRPr="005108E4">
        <w:rPr>
          <w:sz w:val="24"/>
        </w:rPr>
        <w:t>with</w:t>
      </w:r>
    </w:p>
    <w:p w14:paraId="1FB9F511" w14:textId="77777777" w:rsidR="00DA2759" w:rsidRPr="005108E4" w:rsidRDefault="009A7511">
      <w:pPr>
        <w:spacing w:before="8" w:line="244" w:lineRule="auto"/>
        <w:ind w:left="1675" w:right="117" w:hanging="1"/>
        <w:jc w:val="both"/>
        <w:rPr>
          <w:sz w:val="24"/>
        </w:rPr>
      </w:pPr>
      <w:r w:rsidRPr="005108E4">
        <w:rPr>
          <w:sz w:val="24"/>
        </w:rPr>
        <w:t xml:space="preserve">314 CMR 18.00: </w:t>
      </w:r>
      <w:r w:rsidRPr="005108E4">
        <w:rPr>
          <w:i/>
          <w:sz w:val="24"/>
        </w:rPr>
        <w:t>Industrial Wastewater Holding Tank and Container Construction, Operation, and Record Keeping Requirements</w:t>
      </w:r>
      <w:r w:rsidRPr="005108E4">
        <w:rPr>
          <w:sz w:val="24"/>
        </w:rPr>
        <w:t>.</w:t>
      </w:r>
    </w:p>
    <w:p w14:paraId="3BFB4A6C" w14:textId="77777777" w:rsidR="00DA2759" w:rsidRPr="005108E4" w:rsidRDefault="009A7511">
      <w:pPr>
        <w:pStyle w:val="ListParagraph"/>
        <w:numPr>
          <w:ilvl w:val="1"/>
          <w:numId w:val="46"/>
        </w:numPr>
        <w:tabs>
          <w:tab w:val="left" w:pos="2163"/>
        </w:tabs>
        <w:spacing w:line="244" w:lineRule="auto"/>
        <w:ind w:left="1675" w:right="116" w:firstLine="0"/>
        <w:rPr>
          <w:sz w:val="24"/>
        </w:rPr>
      </w:pPr>
      <w:r w:rsidRPr="005108E4">
        <w:rPr>
          <w:sz w:val="24"/>
        </w:rPr>
        <w:t>Organic material, recyclable material and solid waste generated at an MTC shall be redirected or disposed of as</w:t>
      </w:r>
      <w:r w:rsidRPr="005108E4">
        <w:rPr>
          <w:spacing w:val="-6"/>
          <w:sz w:val="24"/>
        </w:rPr>
        <w:t xml:space="preserve"> </w:t>
      </w:r>
      <w:r w:rsidRPr="005108E4">
        <w:rPr>
          <w:sz w:val="24"/>
        </w:rPr>
        <w:t>follows:</w:t>
      </w:r>
    </w:p>
    <w:p w14:paraId="3262DB7D" w14:textId="77777777" w:rsidR="00DA2759" w:rsidRPr="005108E4" w:rsidRDefault="009A7511">
      <w:pPr>
        <w:pStyle w:val="ListParagraph"/>
        <w:numPr>
          <w:ilvl w:val="2"/>
          <w:numId w:val="46"/>
        </w:numPr>
        <w:tabs>
          <w:tab w:val="left" w:pos="2355"/>
        </w:tabs>
        <w:spacing w:line="244" w:lineRule="auto"/>
        <w:ind w:right="117" w:firstLine="0"/>
        <w:rPr>
          <w:sz w:val="24"/>
        </w:rPr>
      </w:pPr>
      <w:r w:rsidRPr="005108E4">
        <w:rPr>
          <w:sz w:val="24"/>
        </w:rPr>
        <w:t>Organic</w:t>
      </w:r>
      <w:r w:rsidRPr="005108E4">
        <w:rPr>
          <w:spacing w:val="-20"/>
          <w:sz w:val="24"/>
        </w:rPr>
        <w:t xml:space="preserve"> </w:t>
      </w:r>
      <w:r w:rsidRPr="005108E4">
        <w:rPr>
          <w:sz w:val="24"/>
        </w:rPr>
        <w:t>and</w:t>
      </w:r>
      <w:r w:rsidRPr="005108E4">
        <w:rPr>
          <w:spacing w:val="-19"/>
          <w:sz w:val="24"/>
        </w:rPr>
        <w:t xml:space="preserve"> </w:t>
      </w:r>
      <w:r w:rsidRPr="005108E4">
        <w:rPr>
          <w:sz w:val="24"/>
        </w:rPr>
        <w:t>recyclable</w:t>
      </w:r>
      <w:r w:rsidRPr="005108E4">
        <w:rPr>
          <w:spacing w:val="-19"/>
          <w:sz w:val="24"/>
        </w:rPr>
        <w:t xml:space="preserve"> </w:t>
      </w:r>
      <w:r w:rsidRPr="005108E4">
        <w:rPr>
          <w:sz w:val="24"/>
        </w:rPr>
        <w:t>material</w:t>
      </w:r>
      <w:r w:rsidRPr="005108E4">
        <w:rPr>
          <w:spacing w:val="-18"/>
          <w:sz w:val="24"/>
        </w:rPr>
        <w:t xml:space="preserve"> </w:t>
      </w:r>
      <w:r w:rsidRPr="005108E4">
        <w:rPr>
          <w:sz w:val="24"/>
        </w:rPr>
        <w:t>shall</w:t>
      </w:r>
      <w:r w:rsidRPr="005108E4">
        <w:rPr>
          <w:spacing w:val="-18"/>
          <w:sz w:val="24"/>
        </w:rPr>
        <w:t xml:space="preserve"> </w:t>
      </w:r>
      <w:r w:rsidRPr="005108E4">
        <w:rPr>
          <w:sz w:val="24"/>
        </w:rPr>
        <w:t>be</w:t>
      </w:r>
      <w:r w:rsidRPr="005108E4">
        <w:rPr>
          <w:spacing w:val="-20"/>
          <w:sz w:val="24"/>
        </w:rPr>
        <w:t xml:space="preserve"> </w:t>
      </w:r>
      <w:r w:rsidRPr="005108E4">
        <w:rPr>
          <w:sz w:val="24"/>
        </w:rPr>
        <w:t>redirected</w:t>
      </w:r>
      <w:r w:rsidRPr="005108E4">
        <w:rPr>
          <w:spacing w:val="-18"/>
          <w:sz w:val="24"/>
        </w:rPr>
        <w:t xml:space="preserve"> </w:t>
      </w:r>
      <w:r w:rsidRPr="005108E4">
        <w:rPr>
          <w:sz w:val="24"/>
        </w:rPr>
        <w:t>from</w:t>
      </w:r>
      <w:r w:rsidRPr="005108E4">
        <w:rPr>
          <w:spacing w:val="-21"/>
          <w:sz w:val="24"/>
        </w:rPr>
        <w:t xml:space="preserve"> </w:t>
      </w:r>
      <w:r w:rsidRPr="005108E4">
        <w:rPr>
          <w:sz w:val="24"/>
        </w:rPr>
        <w:t>disposal</w:t>
      </w:r>
      <w:r w:rsidRPr="005108E4">
        <w:rPr>
          <w:spacing w:val="-19"/>
          <w:sz w:val="24"/>
        </w:rPr>
        <w:t xml:space="preserve"> </w:t>
      </w:r>
      <w:r w:rsidRPr="005108E4">
        <w:rPr>
          <w:sz w:val="24"/>
        </w:rPr>
        <w:t>in</w:t>
      </w:r>
      <w:r w:rsidRPr="005108E4">
        <w:rPr>
          <w:spacing w:val="-21"/>
          <w:sz w:val="24"/>
        </w:rPr>
        <w:t xml:space="preserve"> </w:t>
      </w:r>
      <w:r w:rsidRPr="005108E4">
        <w:rPr>
          <w:sz w:val="24"/>
        </w:rPr>
        <w:t>accordance</w:t>
      </w:r>
      <w:r w:rsidRPr="005108E4">
        <w:rPr>
          <w:spacing w:val="-21"/>
          <w:sz w:val="24"/>
        </w:rPr>
        <w:t xml:space="preserve"> </w:t>
      </w:r>
      <w:r w:rsidRPr="005108E4">
        <w:rPr>
          <w:sz w:val="24"/>
        </w:rPr>
        <w:t xml:space="preserve">with the waste disposal bans described at 310 CMR 19.017: </w:t>
      </w:r>
      <w:r w:rsidRPr="005108E4">
        <w:rPr>
          <w:i/>
          <w:sz w:val="24"/>
        </w:rPr>
        <w:t>Waste</w:t>
      </w:r>
      <w:r w:rsidRPr="005108E4">
        <w:rPr>
          <w:i/>
          <w:spacing w:val="-19"/>
          <w:sz w:val="24"/>
        </w:rPr>
        <w:t xml:space="preserve"> </w:t>
      </w:r>
      <w:r w:rsidRPr="005108E4">
        <w:rPr>
          <w:i/>
          <w:sz w:val="24"/>
        </w:rPr>
        <w:t>Bans</w:t>
      </w:r>
      <w:r w:rsidRPr="005108E4">
        <w:rPr>
          <w:sz w:val="24"/>
        </w:rPr>
        <w:t>.</w:t>
      </w:r>
    </w:p>
    <w:p w14:paraId="158B247A" w14:textId="77777777" w:rsidR="00DA2759" w:rsidRPr="005108E4" w:rsidRDefault="009A7511">
      <w:pPr>
        <w:pStyle w:val="ListParagraph"/>
        <w:numPr>
          <w:ilvl w:val="2"/>
          <w:numId w:val="46"/>
        </w:numPr>
        <w:tabs>
          <w:tab w:val="left" w:pos="2396"/>
        </w:tabs>
        <w:spacing w:line="272" w:lineRule="exact"/>
        <w:ind w:left="2395" w:hanging="361"/>
        <w:rPr>
          <w:sz w:val="24"/>
        </w:rPr>
      </w:pPr>
      <w:r w:rsidRPr="005108E4">
        <w:rPr>
          <w:sz w:val="24"/>
        </w:rPr>
        <w:t>To the greatest extent</w:t>
      </w:r>
      <w:r w:rsidRPr="005108E4">
        <w:rPr>
          <w:spacing w:val="-4"/>
          <w:sz w:val="24"/>
        </w:rPr>
        <w:t xml:space="preserve"> </w:t>
      </w:r>
      <w:r w:rsidRPr="005108E4">
        <w:rPr>
          <w:sz w:val="24"/>
        </w:rPr>
        <w:t>feasible:</w:t>
      </w:r>
    </w:p>
    <w:p w14:paraId="16031C89" w14:textId="77777777" w:rsidR="00DA2759" w:rsidRPr="005108E4" w:rsidRDefault="009A7511">
      <w:pPr>
        <w:pStyle w:val="ListParagraph"/>
        <w:numPr>
          <w:ilvl w:val="3"/>
          <w:numId w:val="46"/>
        </w:numPr>
        <w:tabs>
          <w:tab w:val="left" w:pos="2806"/>
        </w:tabs>
        <w:spacing w:line="242" w:lineRule="auto"/>
        <w:ind w:left="2395" w:right="116" w:firstLine="0"/>
        <w:rPr>
          <w:sz w:val="24"/>
        </w:rPr>
      </w:pPr>
      <w:r w:rsidRPr="005108E4">
        <w:rPr>
          <w:sz w:val="24"/>
        </w:rPr>
        <w:t xml:space="preserve">Any recyclable material as defined in 310 CMR 16.02: </w:t>
      </w:r>
      <w:r w:rsidRPr="005108E4">
        <w:rPr>
          <w:i/>
          <w:sz w:val="24"/>
        </w:rPr>
        <w:t xml:space="preserve">Definitions </w:t>
      </w:r>
      <w:r w:rsidRPr="005108E4">
        <w:rPr>
          <w:sz w:val="24"/>
        </w:rPr>
        <w:t xml:space="preserve">shall be </w:t>
      </w:r>
      <w:r w:rsidRPr="005108E4">
        <w:rPr>
          <w:spacing w:val="-3"/>
          <w:sz w:val="24"/>
        </w:rPr>
        <w:t xml:space="preserve">recycled </w:t>
      </w:r>
      <w:r w:rsidRPr="005108E4">
        <w:rPr>
          <w:sz w:val="24"/>
        </w:rPr>
        <w:t>in a manner approved by the Commission;</w:t>
      </w:r>
      <w:r w:rsidRPr="005108E4">
        <w:rPr>
          <w:spacing w:val="-15"/>
          <w:sz w:val="24"/>
        </w:rPr>
        <w:t xml:space="preserve"> </w:t>
      </w:r>
      <w:r w:rsidRPr="005108E4">
        <w:rPr>
          <w:sz w:val="24"/>
        </w:rPr>
        <w:t>and</w:t>
      </w:r>
    </w:p>
    <w:p w14:paraId="106A80CD" w14:textId="77777777" w:rsidR="00DA2759" w:rsidRPr="005108E4" w:rsidRDefault="009A7511">
      <w:pPr>
        <w:pStyle w:val="ListParagraph"/>
        <w:numPr>
          <w:ilvl w:val="3"/>
          <w:numId w:val="46"/>
        </w:numPr>
        <w:tabs>
          <w:tab w:val="left" w:pos="2857"/>
        </w:tabs>
        <w:spacing w:line="242" w:lineRule="auto"/>
        <w:ind w:left="2395" w:right="116" w:firstLine="0"/>
        <w:rPr>
          <w:sz w:val="24"/>
        </w:rPr>
      </w:pPr>
      <w:r w:rsidRPr="005108E4">
        <w:rPr>
          <w:sz w:val="24"/>
        </w:rPr>
        <w:t xml:space="preserve">Any Marijuana containing organic material as defined in 310 CMR 16.02: </w:t>
      </w:r>
      <w:r w:rsidRPr="005108E4">
        <w:rPr>
          <w:i/>
          <w:sz w:val="24"/>
        </w:rPr>
        <w:t xml:space="preserve">Definitions </w:t>
      </w:r>
      <w:r w:rsidRPr="005108E4">
        <w:rPr>
          <w:sz w:val="24"/>
        </w:rPr>
        <w:t>shall be ground up and mixed with other organic material as defined in 310 CMR 16.02 at the MTC such that the resulting mixture renders any Marijuana unusable</w:t>
      </w:r>
      <w:r w:rsidRPr="005108E4">
        <w:rPr>
          <w:spacing w:val="-19"/>
          <w:sz w:val="24"/>
        </w:rPr>
        <w:t xml:space="preserve"> </w:t>
      </w:r>
      <w:r w:rsidRPr="005108E4">
        <w:rPr>
          <w:sz w:val="24"/>
        </w:rPr>
        <w:t>for</w:t>
      </w:r>
      <w:r w:rsidRPr="005108E4">
        <w:rPr>
          <w:spacing w:val="-17"/>
          <w:sz w:val="24"/>
        </w:rPr>
        <w:t xml:space="preserve"> </w:t>
      </w:r>
      <w:r w:rsidRPr="005108E4">
        <w:rPr>
          <w:sz w:val="24"/>
        </w:rPr>
        <w:t>its</w:t>
      </w:r>
      <w:r w:rsidRPr="005108E4">
        <w:rPr>
          <w:spacing w:val="-17"/>
          <w:sz w:val="24"/>
        </w:rPr>
        <w:t xml:space="preserve"> </w:t>
      </w:r>
      <w:r w:rsidRPr="005108E4">
        <w:rPr>
          <w:sz w:val="24"/>
        </w:rPr>
        <w:t>original</w:t>
      </w:r>
      <w:r w:rsidRPr="005108E4">
        <w:rPr>
          <w:spacing w:val="-17"/>
          <w:sz w:val="24"/>
        </w:rPr>
        <w:t xml:space="preserve"> </w:t>
      </w:r>
      <w:r w:rsidRPr="005108E4">
        <w:rPr>
          <w:sz w:val="24"/>
        </w:rPr>
        <w:t>purpose.</w:t>
      </w:r>
      <w:r w:rsidRPr="005108E4">
        <w:rPr>
          <w:spacing w:val="23"/>
          <w:sz w:val="24"/>
        </w:rPr>
        <w:t xml:space="preserve"> </w:t>
      </w:r>
      <w:r w:rsidRPr="005108E4">
        <w:rPr>
          <w:sz w:val="24"/>
        </w:rPr>
        <w:t>Once</w:t>
      </w:r>
      <w:r w:rsidRPr="005108E4">
        <w:rPr>
          <w:spacing w:val="-20"/>
          <w:sz w:val="24"/>
        </w:rPr>
        <w:t xml:space="preserve"> </w:t>
      </w:r>
      <w:r w:rsidRPr="005108E4">
        <w:rPr>
          <w:sz w:val="24"/>
        </w:rPr>
        <w:t>such</w:t>
      </w:r>
      <w:r w:rsidRPr="005108E4">
        <w:rPr>
          <w:spacing w:val="-20"/>
          <w:sz w:val="24"/>
        </w:rPr>
        <w:t xml:space="preserve"> </w:t>
      </w:r>
      <w:r w:rsidRPr="005108E4">
        <w:rPr>
          <w:sz w:val="24"/>
        </w:rPr>
        <w:t>Marijuana</w:t>
      </w:r>
      <w:r w:rsidRPr="005108E4">
        <w:rPr>
          <w:spacing w:val="-20"/>
          <w:sz w:val="24"/>
        </w:rPr>
        <w:t xml:space="preserve"> </w:t>
      </w:r>
      <w:r w:rsidRPr="005108E4">
        <w:rPr>
          <w:sz w:val="24"/>
        </w:rPr>
        <w:t>has</w:t>
      </w:r>
      <w:r w:rsidRPr="005108E4">
        <w:rPr>
          <w:spacing w:val="-19"/>
          <w:sz w:val="24"/>
        </w:rPr>
        <w:t xml:space="preserve"> </w:t>
      </w:r>
      <w:r w:rsidRPr="005108E4">
        <w:rPr>
          <w:sz w:val="24"/>
        </w:rPr>
        <w:t>been</w:t>
      </w:r>
      <w:r w:rsidRPr="005108E4">
        <w:rPr>
          <w:spacing w:val="-20"/>
          <w:sz w:val="24"/>
        </w:rPr>
        <w:t xml:space="preserve"> </w:t>
      </w:r>
      <w:r w:rsidRPr="005108E4">
        <w:rPr>
          <w:sz w:val="24"/>
        </w:rPr>
        <w:t>rendered</w:t>
      </w:r>
      <w:r w:rsidRPr="005108E4">
        <w:rPr>
          <w:spacing w:val="-17"/>
          <w:sz w:val="24"/>
        </w:rPr>
        <w:t xml:space="preserve"> </w:t>
      </w:r>
      <w:r w:rsidRPr="005108E4">
        <w:rPr>
          <w:sz w:val="24"/>
        </w:rPr>
        <w:t>unusable, the</w:t>
      </w:r>
      <w:r w:rsidRPr="005108E4">
        <w:rPr>
          <w:spacing w:val="-30"/>
          <w:sz w:val="24"/>
        </w:rPr>
        <w:t xml:space="preserve"> </w:t>
      </w:r>
      <w:r w:rsidRPr="005108E4">
        <w:rPr>
          <w:sz w:val="24"/>
        </w:rPr>
        <w:t>organic</w:t>
      </w:r>
      <w:r w:rsidRPr="005108E4">
        <w:rPr>
          <w:spacing w:val="-28"/>
          <w:sz w:val="24"/>
        </w:rPr>
        <w:t xml:space="preserve"> </w:t>
      </w:r>
      <w:r w:rsidRPr="005108E4">
        <w:rPr>
          <w:sz w:val="24"/>
        </w:rPr>
        <w:t>material</w:t>
      </w:r>
      <w:r w:rsidRPr="005108E4">
        <w:rPr>
          <w:spacing w:val="-26"/>
          <w:sz w:val="24"/>
        </w:rPr>
        <w:t xml:space="preserve"> </w:t>
      </w:r>
      <w:r w:rsidRPr="005108E4">
        <w:rPr>
          <w:sz w:val="24"/>
        </w:rPr>
        <w:t>may</w:t>
      </w:r>
      <w:r w:rsidRPr="005108E4">
        <w:rPr>
          <w:spacing w:val="-33"/>
          <w:sz w:val="24"/>
        </w:rPr>
        <w:t xml:space="preserve"> </w:t>
      </w:r>
      <w:r w:rsidRPr="005108E4">
        <w:rPr>
          <w:sz w:val="24"/>
        </w:rPr>
        <w:t>be</w:t>
      </w:r>
      <w:r w:rsidRPr="005108E4">
        <w:rPr>
          <w:spacing w:val="-27"/>
          <w:sz w:val="24"/>
        </w:rPr>
        <w:t xml:space="preserve"> </w:t>
      </w:r>
      <w:r w:rsidRPr="005108E4">
        <w:rPr>
          <w:sz w:val="24"/>
        </w:rPr>
        <w:t>composted</w:t>
      </w:r>
      <w:r w:rsidRPr="005108E4">
        <w:rPr>
          <w:spacing w:val="-26"/>
          <w:sz w:val="24"/>
        </w:rPr>
        <w:t xml:space="preserve"> </w:t>
      </w:r>
      <w:r w:rsidRPr="005108E4">
        <w:rPr>
          <w:sz w:val="24"/>
        </w:rPr>
        <w:t>or</w:t>
      </w:r>
      <w:r w:rsidRPr="005108E4">
        <w:rPr>
          <w:spacing w:val="-29"/>
          <w:sz w:val="24"/>
        </w:rPr>
        <w:t xml:space="preserve"> </w:t>
      </w:r>
      <w:r w:rsidRPr="005108E4">
        <w:rPr>
          <w:sz w:val="24"/>
        </w:rPr>
        <w:t>digested</w:t>
      </w:r>
      <w:r w:rsidRPr="005108E4">
        <w:rPr>
          <w:spacing w:val="-29"/>
          <w:sz w:val="24"/>
        </w:rPr>
        <w:t xml:space="preserve"> </w:t>
      </w:r>
      <w:r w:rsidRPr="005108E4">
        <w:rPr>
          <w:sz w:val="24"/>
        </w:rPr>
        <w:t>at</w:t>
      </w:r>
      <w:r w:rsidRPr="005108E4">
        <w:rPr>
          <w:spacing w:val="-28"/>
          <w:sz w:val="24"/>
        </w:rPr>
        <w:t xml:space="preserve"> </w:t>
      </w:r>
      <w:r w:rsidRPr="005108E4">
        <w:rPr>
          <w:sz w:val="24"/>
        </w:rPr>
        <w:t>an</w:t>
      </w:r>
      <w:r w:rsidRPr="005108E4">
        <w:rPr>
          <w:spacing w:val="-30"/>
          <w:sz w:val="24"/>
        </w:rPr>
        <w:t xml:space="preserve"> </w:t>
      </w:r>
      <w:r w:rsidRPr="005108E4">
        <w:rPr>
          <w:sz w:val="24"/>
        </w:rPr>
        <w:t>aerobic</w:t>
      </w:r>
      <w:r w:rsidRPr="005108E4">
        <w:rPr>
          <w:spacing w:val="-29"/>
          <w:sz w:val="24"/>
        </w:rPr>
        <w:t xml:space="preserve"> </w:t>
      </w:r>
      <w:r w:rsidRPr="005108E4">
        <w:rPr>
          <w:sz w:val="24"/>
        </w:rPr>
        <w:t>or</w:t>
      </w:r>
      <w:r w:rsidRPr="005108E4">
        <w:rPr>
          <w:spacing w:val="-29"/>
          <w:sz w:val="24"/>
        </w:rPr>
        <w:t xml:space="preserve"> </w:t>
      </w:r>
      <w:r w:rsidRPr="005108E4">
        <w:rPr>
          <w:sz w:val="24"/>
        </w:rPr>
        <w:t>anaerobic</w:t>
      </w:r>
      <w:r w:rsidRPr="005108E4">
        <w:rPr>
          <w:spacing w:val="-30"/>
          <w:sz w:val="24"/>
        </w:rPr>
        <w:t xml:space="preserve"> </w:t>
      </w:r>
      <w:r w:rsidRPr="005108E4">
        <w:rPr>
          <w:sz w:val="24"/>
        </w:rPr>
        <w:t xml:space="preserve">digester at an operation that complies with the requirements of 310 CMR 16.00: </w:t>
      </w:r>
      <w:r w:rsidRPr="005108E4">
        <w:rPr>
          <w:i/>
          <w:sz w:val="24"/>
        </w:rPr>
        <w:t>Site Assignment Regulations for Solid Waste</w:t>
      </w:r>
      <w:r w:rsidRPr="005108E4">
        <w:rPr>
          <w:i/>
          <w:spacing w:val="-6"/>
          <w:sz w:val="24"/>
        </w:rPr>
        <w:t xml:space="preserve"> </w:t>
      </w:r>
      <w:r w:rsidRPr="005108E4">
        <w:rPr>
          <w:i/>
          <w:sz w:val="24"/>
        </w:rPr>
        <w:t>Facilities</w:t>
      </w:r>
      <w:r w:rsidRPr="005108E4">
        <w:rPr>
          <w:sz w:val="24"/>
        </w:rPr>
        <w:t>.</w:t>
      </w:r>
    </w:p>
    <w:p w14:paraId="60DBE175"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6E652D0D" w14:textId="77777777" w:rsidR="00DA2759" w:rsidRPr="005108E4" w:rsidRDefault="00DA2759">
      <w:pPr>
        <w:pStyle w:val="BodyText"/>
        <w:jc w:val="left"/>
        <w:rPr>
          <w:sz w:val="20"/>
        </w:rPr>
      </w:pPr>
    </w:p>
    <w:p w14:paraId="3A7E4CFA" w14:textId="77777777" w:rsidR="00DA2759" w:rsidRPr="005108E4" w:rsidRDefault="00DA2759">
      <w:pPr>
        <w:pStyle w:val="BodyText"/>
        <w:spacing w:before="10"/>
        <w:jc w:val="left"/>
        <w:rPr>
          <w:sz w:val="19"/>
        </w:rPr>
      </w:pPr>
    </w:p>
    <w:p w14:paraId="4FBBCD4C" w14:textId="77777777" w:rsidR="00DA2759" w:rsidRPr="005108E4" w:rsidRDefault="00DA2759">
      <w:pPr>
        <w:pStyle w:val="BodyText"/>
        <w:spacing w:before="7"/>
        <w:jc w:val="left"/>
      </w:pPr>
    </w:p>
    <w:p w14:paraId="72BFABF5" w14:textId="77777777" w:rsidR="00DA2759" w:rsidRPr="005108E4" w:rsidRDefault="009A7511">
      <w:pPr>
        <w:pStyle w:val="ListParagraph"/>
        <w:numPr>
          <w:ilvl w:val="2"/>
          <w:numId w:val="46"/>
        </w:numPr>
        <w:tabs>
          <w:tab w:val="left" w:pos="2345"/>
        </w:tabs>
        <w:spacing w:line="242" w:lineRule="auto"/>
        <w:ind w:right="116" w:firstLine="0"/>
        <w:rPr>
          <w:sz w:val="24"/>
        </w:rPr>
      </w:pPr>
      <w:r w:rsidRPr="005108E4">
        <w:rPr>
          <w:sz w:val="24"/>
        </w:rPr>
        <w:t>Solid</w:t>
      </w:r>
      <w:r w:rsidRPr="005108E4">
        <w:rPr>
          <w:spacing w:val="-24"/>
          <w:sz w:val="24"/>
        </w:rPr>
        <w:t xml:space="preserve"> </w:t>
      </w:r>
      <w:r w:rsidRPr="005108E4">
        <w:rPr>
          <w:sz w:val="24"/>
        </w:rPr>
        <w:t>waste</w:t>
      </w:r>
      <w:r w:rsidRPr="005108E4">
        <w:rPr>
          <w:spacing w:val="-24"/>
          <w:sz w:val="24"/>
        </w:rPr>
        <w:t xml:space="preserve"> </w:t>
      </w:r>
      <w:r w:rsidRPr="005108E4">
        <w:rPr>
          <w:sz w:val="24"/>
        </w:rPr>
        <w:t>containing</w:t>
      </w:r>
      <w:r w:rsidRPr="005108E4">
        <w:rPr>
          <w:spacing w:val="-25"/>
          <w:sz w:val="24"/>
        </w:rPr>
        <w:t xml:space="preserve"> </w:t>
      </w:r>
      <w:r w:rsidRPr="005108E4">
        <w:rPr>
          <w:sz w:val="24"/>
        </w:rPr>
        <w:t>Marijuana</w:t>
      </w:r>
      <w:r w:rsidRPr="005108E4">
        <w:rPr>
          <w:spacing w:val="-24"/>
          <w:sz w:val="24"/>
        </w:rPr>
        <w:t xml:space="preserve"> </w:t>
      </w:r>
      <w:r w:rsidRPr="005108E4">
        <w:rPr>
          <w:sz w:val="24"/>
        </w:rPr>
        <w:t>generated</w:t>
      </w:r>
      <w:r w:rsidRPr="005108E4">
        <w:rPr>
          <w:spacing w:val="-23"/>
          <w:sz w:val="24"/>
        </w:rPr>
        <w:t xml:space="preserve"> </w:t>
      </w:r>
      <w:r w:rsidRPr="005108E4">
        <w:rPr>
          <w:sz w:val="24"/>
        </w:rPr>
        <w:t>at</w:t>
      </w:r>
      <w:r w:rsidRPr="005108E4">
        <w:rPr>
          <w:spacing w:val="-23"/>
          <w:sz w:val="24"/>
        </w:rPr>
        <w:t xml:space="preserve"> </w:t>
      </w:r>
      <w:r w:rsidRPr="005108E4">
        <w:rPr>
          <w:sz w:val="24"/>
        </w:rPr>
        <w:t>an</w:t>
      </w:r>
      <w:r w:rsidRPr="005108E4">
        <w:rPr>
          <w:spacing w:val="-23"/>
          <w:sz w:val="24"/>
        </w:rPr>
        <w:t xml:space="preserve"> </w:t>
      </w:r>
      <w:r w:rsidRPr="005108E4">
        <w:rPr>
          <w:sz w:val="24"/>
        </w:rPr>
        <w:t>MTC</w:t>
      </w:r>
      <w:r w:rsidRPr="005108E4">
        <w:rPr>
          <w:spacing w:val="-22"/>
          <w:sz w:val="24"/>
        </w:rPr>
        <w:t xml:space="preserve"> </w:t>
      </w:r>
      <w:r w:rsidRPr="005108E4">
        <w:rPr>
          <w:sz w:val="24"/>
        </w:rPr>
        <w:t>shall</w:t>
      </w:r>
      <w:r w:rsidRPr="005108E4">
        <w:rPr>
          <w:spacing w:val="-22"/>
          <w:sz w:val="24"/>
        </w:rPr>
        <w:t xml:space="preserve"> </w:t>
      </w:r>
      <w:r w:rsidRPr="005108E4">
        <w:rPr>
          <w:sz w:val="24"/>
        </w:rPr>
        <w:t>be</w:t>
      </w:r>
      <w:r w:rsidRPr="005108E4">
        <w:rPr>
          <w:spacing w:val="-25"/>
          <w:sz w:val="24"/>
        </w:rPr>
        <w:t xml:space="preserve"> </w:t>
      </w:r>
      <w:r w:rsidRPr="005108E4">
        <w:rPr>
          <w:sz w:val="24"/>
        </w:rPr>
        <w:t>ground</w:t>
      </w:r>
      <w:r w:rsidRPr="005108E4">
        <w:rPr>
          <w:spacing w:val="-20"/>
          <w:sz w:val="24"/>
        </w:rPr>
        <w:t xml:space="preserve"> </w:t>
      </w:r>
      <w:r w:rsidRPr="005108E4">
        <w:rPr>
          <w:sz w:val="24"/>
        </w:rPr>
        <w:t>up</w:t>
      </w:r>
      <w:r w:rsidRPr="005108E4">
        <w:rPr>
          <w:spacing w:val="-20"/>
          <w:sz w:val="24"/>
        </w:rPr>
        <w:t xml:space="preserve"> </w:t>
      </w:r>
      <w:r w:rsidRPr="005108E4">
        <w:rPr>
          <w:sz w:val="24"/>
        </w:rPr>
        <w:t>and</w:t>
      </w:r>
      <w:r w:rsidRPr="005108E4">
        <w:rPr>
          <w:spacing w:val="-21"/>
          <w:sz w:val="24"/>
        </w:rPr>
        <w:t xml:space="preserve"> </w:t>
      </w:r>
      <w:r w:rsidRPr="005108E4">
        <w:rPr>
          <w:sz w:val="24"/>
        </w:rPr>
        <w:t>mixed with</w:t>
      </w:r>
      <w:r w:rsidRPr="005108E4">
        <w:rPr>
          <w:spacing w:val="-16"/>
          <w:sz w:val="24"/>
        </w:rPr>
        <w:t xml:space="preserve"> </w:t>
      </w:r>
      <w:r w:rsidRPr="005108E4">
        <w:rPr>
          <w:sz w:val="24"/>
        </w:rPr>
        <w:t>other</w:t>
      </w:r>
      <w:r w:rsidRPr="005108E4">
        <w:rPr>
          <w:spacing w:val="-16"/>
          <w:sz w:val="24"/>
        </w:rPr>
        <w:t xml:space="preserve"> </w:t>
      </w:r>
      <w:r w:rsidRPr="005108E4">
        <w:rPr>
          <w:sz w:val="24"/>
        </w:rPr>
        <w:t>solid</w:t>
      </w:r>
      <w:r w:rsidRPr="005108E4">
        <w:rPr>
          <w:spacing w:val="-15"/>
          <w:sz w:val="24"/>
        </w:rPr>
        <w:t xml:space="preserve"> </w:t>
      </w:r>
      <w:r w:rsidRPr="005108E4">
        <w:rPr>
          <w:sz w:val="24"/>
        </w:rPr>
        <w:t>waste</w:t>
      </w:r>
      <w:r w:rsidRPr="005108E4">
        <w:rPr>
          <w:spacing w:val="-18"/>
          <w:sz w:val="24"/>
        </w:rPr>
        <w:t xml:space="preserve"> </w:t>
      </w:r>
      <w:r w:rsidRPr="005108E4">
        <w:rPr>
          <w:sz w:val="24"/>
        </w:rPr>
        <w:t>at</w:t>
      </w:r>
      <w:r w:rsidRPr="005108E4">
        <w:rPr>
          <w:spacing w:val="-17"/>
          <w:sz w:val="24"/>
        </w:rPr>
        <w:t xml:space="preserve"> </w:t>
      </w:r>
      <w:r w:rsidRPr="005108E4">
        <w:rPr>
          <w:sz w:val="24"/>
        </w:rPr>
        <w:t>the</w:t>
      </w:r>
      <w:r w:rsidRPr="005108E4">
        <w:rPr>
          <w:spacing w:val="-18"/>
          <w:sz w:val="24"/>
        </w:rPr>
        <w:t xml:space="preserve"> </w:t>
      </w:r>
      <w:r w:rsidRPr="005108E4">
        <w:rPr>
          <w:sz w:val="24"/>
        </w:rPr>
        <w:t>MTC</w:t>
      </w:r>
      <w:r w:rsidRPr="005108E4">
        <w:rPr>
          <w:spacing w:val="-17"/>
          <w:sz w:val="24"/>
        </w:rPr>
        <w:t xml:space="preserve"> </w:t>
      </w:r>
      <w:r w:rsidRPr="005108E4">
        <w:rPr>
          <w:sz w:val="24"/>
        </w:rPr>
        <w:t>such</w:t>
      </w:r>
      <w:r w:rsidRPr="005108E4">
        <w:rPr>
          <w:spacing w:val="-15"/>
          <w:sz w:val="24"/>
        </w:rPr>
        <w:t xml:space="preserve"> </w:t>
      </w:r>
      <w:r w:rsidRPr="005108E4">
        <w:rPr>
          <w:sz w:val="24"/>
        </w:rPr>
        <w:t>that</w:t>
      </w:r>
      <w:r w:rsidRPr="005108E4">
        <w:rPr>
          <w:spacing w:val="-15"/>
          <w:sz w:val="24"/>
        </w:rPr>
        <w:t xml:space="preserve"> </w:t>
      </w:r>
      <w:r w:rsidRPr="005108E4">
        <w:rPr>
          <w:sz w:val="24"/>
        </w:rPr>
        <w:t>the</w:t>
      </w:r>
      <w:r w:rsidRPr="005108E4">
        <w:rPr>
          <w:spacing w:val="-16"/>
          <w:sz w:val="24"/>
        </w:rPr>
        <w:t xml:space="preserve"> </w:t>
      </w:r>
      <w:r w:rsidRPr="005108E4">
        <w:rPr>
          <w:sz w:val="24"/>
        </w:rPr>
        <w:t>resulting</w:t>
      </w:r>
      <w:r w:rsidRPr="005108E4">
        <w:rPr>
          <w:spacing w:val="-18"/>
          <w:sz w:val="24"/>
        </w:rPr>
        <w:t xml:space="preserve"> </w:t>
      </w:r>
      <w:r w:rsidRPr="005108E4">
        <w:rPr>
          <w:sz w:val="24"/>
        </w:rPr>
        <w:t>mixture</w:t>
      </w:r>
      <w:r w:rsidRPr="005108E4">
        <w:rPr>
          <w:spacing w:val="-16"/>
          <w:sz w:val="24"/>
        </w:rPr>
        <w:t xml:space="preserve"> </w:t>
      </w:r>
      <w:r w:rsidRPr="005108E4">
        <w:rPr>
          <w:sz w:val="24"/>
        </w:rPr>
        <w:t>renders</w:t>
      </w:r>
      <w:r w:rsidRPr="005108E4">
        <w:rPr>
          <w:spacing w:val="-15"/>
          <w:sz w:val="24"/>
        </w:rPr>
        <w:t xml:space="preserve"> </w:t>
      </w:r>
      <w:r w:rsidRPr="005108E4">
        <w:rPr>
          <w:sz w:val="24"/>
        </w:rPr>
        <w:t>any</w:t>
      </w:r>
      <w:r w:rsidRPr="005108E4">
        <w:rPr>
          <w:spacing w:val="-22"/>
          <w:sz w:val="24"/>
        </w:rPr>
        <w:t xml:space="preserve"> </w:t>
      </w:r>
      <w:r w:rsidRPr="005108E4">
        <w:rPr>
          <w:sz w:val="24"/>
        </w:rPr>
        <w:t>Marijuana unusable</w:t>
      </w:r>
      <w:r w:rsidRPr="005108E4">
        <w:rPr>
          <w:spacing w:val="-18"/>
          <w:sz w:val="24"/>
        </w:rPr>
        <w:t xml:space="preserve"> </w:t>
      </w:r>
      <w:r w:rsidRPr="005108E4">
        <w:rPr>
          <w:sz w:val="24"/>
        </w:rPr>
        <w:t>for</w:t>
      </w:r>
      <w:r w:rsidRPr="005108E4">
        <w:rPr>
          <w:spacing w:val="-18"/>
          <w:sz w:val="24"/>
        </w:rPr>
        <w:t xml:space="preserve"> </w:t>
      </w:r>
      <w:r w:rsidRPr="005108E4">
        <w:rPr>
          <w:sz w:val="24"/>
        </w:rPr>
        <w:t>its</w:t>
      </w:r>
      <w:r w:rsidRPr="005108E4">
        <w:rPr>
          <w:spacing w:val="-16"/>
          <w:sz w:val="24"/>
        </w:rPr>
        <w:t xml:space="preserve"> </w:t>
      </w:r>
      <w:r w:rsidRPr="005108E4">
        <w:rPr>
          <w:sz w:val="24"/>
        </w:rPr>
        <w:t>original</w:t>
      </w:r>
      <w:r w:rsidRPr="005108E4">
        <w:rPr>
          <w:spacing w:val="-16"/>
          <w:sz w:val="24"/>
        </w:rPr>
        <w:t xml:space="preserve"> </w:t>
      </w:r>
      <w:r w:rsidRPr="005108E4">
        <w:rPr>
          <w:sz w:val="24"/>
        </w:rPr>
        <w:t>purpose.</w:t>
      </w:r>
      <w:r w:rsidRPr="005108E4">
        <w:rPr>
          <w:spacing w:val="27"/>
          <w:sz w:val="24"/>
        </w:rPr>
        <w:t xml:space="preserve"> </w:t>
      </w:r>
      <w:r w:rsidRPr="005108E4">
        <w:rPr>
          <w:sz w:val="24"/>
        </w:rPr>
        <w:t>Once</w:t>
      </w:r>
      <w:r w:rsidRPr="005108E4">
        <w:rPr>
          <w:spacing w:val="-18"/>
          <w:sz w:val="24"/>
        </w:rPr>
        <w:t xml:space="preserve"> </w:t>
      </w:r>
      <w:r w:rsidRPr="005108E4">
        <w:rPr>
          <w:sz w:val="24"/>
        </w:rPr>
        <w:t>such</w:t>
      </w:r>
      <w:r w:rsidRPr="005108E4">
        <w:rPr>
          <w:spacing w:val="-17"/>
          <w:sz w:val="24"/>
        </w:rPr>
        <w:t xml:space="preserve"> </w:t>
      </w:r>
      <w:r w:rsidRPr="005108E4">
        <w:rPr>
          <w:sz w:val="24"/>
        </w:rPr>
        <w:t>Marijuana</w:t>
      </w:r>
      <w:r w:rsidRPr="005108E4">
        <w:rPr>
          <w:spacing w:val="-18"/>
          <w:sz w:val="24"/>
        </w:rPr>
        <w:t xml:space="preserve"> </w:t>
      </w:r>
      <w:r w:rsidRPr="005108E4">
        <w:rPr>
          <w:sz w:val="24"/>
        </w:rPr>
        <w:t>has</w:t>
      </w:r>
      <w:r w:rsidRPr="005108E4">
        <w:rPr>
          <w:spacing w:val="-17"/>
          <w:sz w:val="24"/>
        </w:rPr>
        <w:t xml:space="preserve"> </w:t>
      </w:r>
      <w:r w:rsidRPr="005108E4">
        <w:rPr>
          <w:sz w:val="24"/>
        </w:rPr>
        <w:t>been</w:t>
      </w:r>
      <w:r w:rsidRPr="005108E4">
        <w:rPr>
          <w:spacing w:val="-14"/>
          <w:sz w:val="24"/>
        </w:rPr>
        <w:t xml:space="preserve"> </w:t>
      </w:r>
      <w:r w:rsidRPr="005108E4">
        <w:rPr>
          <w:sz w:val="24"/>
        </w:rPr>
        <w:t>rendered</w:t>
      </w:r>
      <w:r w:rsidRPr="005108E4">
        <w:rPr>
          <w:spacing w:val="-17"/>
          <w:sz w:val="24"/>
        </w:rPr>
        <w:t xml:space="preserve"> </w:t>
      </w:r>
      <w:r w:rsidRPr="005108E4">
        <w:rPr>
          <w:sz w:val="24"/>
        </w:rPr>
        <w:t>unusable,</w:t>
      </w:r>
      <w:r w:rsidRPr="005108E4">
        <w:rPr>
          <w:spacing w:val="-17"/>
          <w:sz w:val="24"/>
        </w:rPr>
        <w:t xml:space="preserve"> </w:t>
      </w:r>
      <w:r w:rsidRPr="005108E4">
        <w:rPr>
          <w:sz w:val="24"/>
        </w:rPr>
        <w:t>the resulting solid waste may be brought to a solid waste transfer facility or a solid waste disposal facility (</w:t>
      </w:r>
      <w:r w:rsidRPr="005108E4">
        <w:rPr>
          <w:i/>
          <w:sz w:val="24"/>
        </w:rPr>
        <w:t>e.g</w:t>
      </w:r>
      <w:r w:rsidRPr="005108E4">
        <w:rPr>
          <w:sz w:val="24"/>
        </w:rPr>
        <w:t>., landfill or incinerator) that holds a valid permit issued by the Department</w:t>
      </w:r>
      <w:r w:rsidRPr="005108E4">
        <w:rPr>
          <w:spacing w:val="-22"/>
          <w:sz w:val="24"/>
        </w:rPr>
        <w:t xml:space="preserve"> </w:t>
      </w:r>
      <w:r w:rsidRPr="005108E4">
        <w:rPr>
          <w:sz w:val="24"/>
        </w:rPr>
        <w:t>of</w:t>
      </w:r>
      <w:r w:rsidRPr="005108E4">
        <w:rPr>
          <w:spacing w:val="-22"/>
          <w:sz w:val="24"/>
        </w:rPr>
        <w:t xml:space="preserve"> </w:t>
      </w:r>
      <w:r w:rsidRPr="005108E4">
        <w:rPr>
          <w:sz w:val="24"/>
        </w:rPr>
        <w:t>Environmental</w:t>
      </w:r>
      <w:r w:rsidRPr="005108E4">
        <w:rPr>
          <w:spacing w:val="-22"/>
          <w:sz w:val="24"/>
        </w:rPr>
        <w:t xml:space="preserve"> </w:t>
      </w:r>
      <w:r w:rsidRPr="005108E4">
        <w:rPr>
          <w:sz w:val="24"/>
        </w:rPr>
        <w:t>Protection</w:t>
      </w:r>
      <w:r w:rsidRPr="005108E4">
        <w:rPr>
          <w:spacing w:val="-21"/>
          <w:sz w:val="24"/>
        </w:rPr>
        <w:t xml:space="preserve"> </w:t>
      </w:r>
      <w:r w:rsidRPr="005108E4">
        <w:rPr>
          <w:sz w:val="24"/>
        </w:rPr>
        <w:t>or</w:t>
      </w:r>
      <w:r w:rsidRPr="005108E4">
        <w:rPr>
          <w:spacing w:val="-20"/>
          <w:sz w:val="24"/>
        </w:rPr>
        <w:t xml:space="preserve"> </w:t>
      </w:r>
      <w:r w:rsidRPr="005108E4">
        <w:rPr>
          <w:sz w:val="24"/>
        </w:rPr>
        <w:t>by</w:t>
      </w:r>
      <w:r w:rsidRPr="005108E4">
        <w:rPr>
          <w:spacing w:val="-26"/>
          <w:sz w:val="24"/>
        </w:rPr>
        <w:t xml:space="preserve"> </w:t>
      </w:r>
      <w:r w:rsidRPr="005108E4">
        <w:rPr>
          <w:sz w:val="24"/>
        </w:rPr>
        <w:t>the</w:t>
      </w:r>
      <w:r w:rsidRPr="005108E4">
        <w:rPr>
          <w:spacing w:val="-21"/>
          <w:sz w:val="24"/>
        </w:rPr>
        <w:t xml:space="preserve"> </w:t>
      </w:r>
      <w:r w:rsidRPr="005108E4">
        <w:rPr>
          <w:sz w:val="24"/>
        </w:rPr>
        <w:t>appropriate</w:t>
      </w:r>
      <w:r w:rsidRPr="005108E4">
        <w:rPr>
          <w:spacing w:val="-20"/>
          <w:sz w:val="24"/>
        </w:rPr>
        <w:t xml:space="preserve"> </w:t>
      </w:r>
      <w:r w:rsidRPr="005108E4">
        <w:rPr>
          <w:sz w:val="24"/>
        </w:rPr>
        <w:t>agency</w:t>
      </w:r>
      <w:r w:rsidRPr="005108E4">
        <w:rPr>
          <w:spacing w:val="-26"/>
          <w:sz w:val="24"/>
        </w:rPr>
        <w:t xml:space="preserve"> </w:t>
      </w:r>
      <w:r w:rsidRPr="005108E4">
        <w:rPr>
          <w:sz w:val="24"/>
        </w:rPr>
        <w:t>in</w:t>
      </w:r>
      <w:r w:rsidRPr="005108E4">
        <w:rPr>
          <w:spacing w:val="-22"/>
          <w:sz w:val="24"/>
        </w:rPr>
        <w:t xml:space="preserve"> </w:t>
      </w:r>
      <w:r w:rsidRPr="005108E4">
        <w:rPr>
          <w:sz w:val="24"/>
        </w:rPr>
        <w:t>the</w:t>
      </w:r>
      <w:r w:rsidRPr="005108E4">
        <w:rPr>
          <w:spacing w:val="-22"/>
          <w:sz w:val="24"/>
        </w:rPr>
        <w:t xml:space="preserve"> </w:t>
      </w:r>
      <w:r w:rsidRPr="005108E4">
        <w:rPr>
          <w:sz w:val="24"/>
        </w:rPr>
        <w:t>jurisdiction in which the facility is</w:t>
      </w:r>
      <w:r w:rsidRPr="005108E4">
        <w:rPr>
          <w:spacing w:val="-13"/>
          <w:sz w:val="24"/>
        </w:rPr>
        <w:t xml:space="preserve"> </w:t>
      </w:r>
      <w:r w:rsidRPr="005108E4">
        <w:rPr>
          <w:sz w:val="24"/>
        </w:rPr>
        <w:t>located.</w:t>
      </w:r>
    </w:p>
    <w:p w14:paraId="3E34BD8E" w14:textId="77777777" w:rsidR="00DA2759" w:rsidRPr="005108E4" w:rsidRDefault="009A7511">
      <w:pPr>
        <w:pStyle w:val="ListParagraph"/>
        <w:numPr>
          <w:ilvl w:val="1"/>
          <w:numId w:val="46"/>
        </w:numPr>
        <w:tabs>
          <w:tab w:val="left" w:pos="2165"/>
        </w:tabs>
        <w:spacing w:before="5" w:line="242" w:lineRule="auto"/>
        <w:ind w:left="1675" w:right="118" w:firstLine="0"/>
        <w:rPr>
          <w:sz w:val="24"/>
        </w:rPr>
      </w:pPr>
      <w:r w:rsidRPr="005108E4">
        <w:rPr>
          <w:sz w:val="24"/>
        </w:rPr>
        <w:t>No fewer than two MTC Agents shall witness and document how the solid waste or organic material containing Marijuana is handled on-site including, but not limited to, the grinding  up,  mixing,  storage  and  removal  from   the   MTC   in   accordance   with 935</w:t>
      </w:r>
      <w:r w:rsidRPr="005108E4">
        <w:rPr>
          <w:spacing w:val="-25"/>
          <w:sz w:val="24"/>
        </w:rPr>
        <w:t xml:space="preserve"> </w:t>
      </w:r>
      <w:r w:rsidRPr="005108E4">
        <w:rPr>
          <w:sz w:val="24"/>
        </w:rPr>
        <w:t>CMR</w:t>
      </w:r>
      <w:r w:rsidRPr="005108E4">
        <w:rPr>
          <w:spacing w:val="-24"/>
          <w:sz w:val="24"/>
        </w:rPr>
        <w:t xml:space="preserve"> </w:t>
      </w:r>
      <w:r w:rsidRPr="005108E4">
        <w:rPr>
          <w:sz w:val="24"/>
        </w:rPr>
        <w:t>501.105(12).</w:t>
      </w:r>
      <w:r w:rsidRPr="005108E4">
        <w:rPr>
          <w:spacing w:val="10"/>
          <w:sz w:val="24"/>
        </w:rPr>
        <w:t xml:space="preserve"> </w:t>
      </w:r>
      <w:r w:rsidRPr="005108E4">
        <w:rPr>
          <w:sz w:val="24"/>
        </w:rPr>
        <w:t>When</w:t>
      </w:r>
      <w:r w:rsidRPr="005108E4">
        <w:rPr>
          <w:spacing w:val="-25"/>
          <w:sz w:val="24"/>
        </w:rPr>
        <w:t xml:space="preserve"> </w:t>
      </w:r>
      <w:r w:rsidRPr="005108E4">
        <w:rPr>
          <w:sz w:val="24"/>
        </w:rPr>
        <w:t>Marijuana</w:t>
      </w:r>
      <w:r w:rsidRPr="005108E4">
        <w:rPr>
          <w:spacing w:val="-25"/>
          <w:sz w:val="24"/>
        </w:rPr>
        <w:t xml:space="preserve"> </w:t>
      </w:r>
      <w:r w:rsidRPr="005108E4">
        <w:rPr>
          <w:sz w:val="24"/>
        </w:rPr>
        <w:t>Products</w:t>
      </w:r>
      <w:r w:rsidRPr="005108E4">
        <w:rPr>
          <w:spacing w:val="-25"/>
          <w:sz w:val="24"/>
        </w:rPr>
        <w:t xml:space="preserve"> </w:t>
      </w:r>
      <w:r w:rsidRPr="005108E4">
        <w:rPr>
          <w:sz w:val="24"/>
        </w:rPr>
        <w:t>or</w:t>
      </w:r>
      <w:r w:rsidRPr="005108E4">
        <w:rPr>
          <w:spacing w:val="-26"/>
          <w:sz w:val="24"/>
        </w:rPr>
        <w:t xml:space="preserve"> </w:t>
      </w:r>
      <w:r w:rsidRPr="005108E4">
        <w:rPr>
          <w:sz w:val="24"/>
        </w:rPr>
        <w:t>waste</w:t>
      </w:r>
      <w:r w:rsidRPr="005108E4">
        <w:rPr>
          <w:spacing w:val="-26"/>
          <w:sz w:val="24"/>
        </w:rPr>
        <w:t xml:space="preserve"> </w:t>
      </w:r>
      <w:r w:rsidRPr="005108E4">
        <w:rPr>
          <w:sz w:val="24"/>
        </w:rPr>
        <w:t>is</w:t>
      </w:r>
      <w:r w:rsidRPr="005108E4">
        <w:rPr>
          <w:spacing w:val="-24"/>
          <w:sz w:val="24"/>
        </w:rPr>
        <w:t xml:space="preserve"> </w:t>
      </w:r>
      <w:r w:rsidRPr="005108E4">
        <w:rPr>
          <w:sz w:val="24"/>
        </w:rPr>
        <w:t>disposed</w:t>
      </w:r>
      <w:r w:rsidRPr="005108E4">
        <w:rPr>
          <w:spacing w:val="-25"/>
          <w:sz w:val="24"/>
        </w:rPr>
        <w:t xml:space="preserve"> </w:t>
      </w:r>
      <w:r w:rsidRPr="005108E4">
        <w:rPr>
          <w:sz w:val="24"/>
        </w:rPr>
        <w:t>or</w:t>
      </w:r>
      <w:r w:rsidRPr="005108E4">
        <w:rPr>
          <w:spacing w:val="-26"/>
          <w:sz w:val="24"/>
        </w:rPr>
        <w:t xml:space="preserve"> </w:t>
      </w:r>
      <w:r w:rsidRPr="005108E4">
        <w:rPr>
          <w:sz w:val="24"/>
        </w:rPr>
        <w:t>handled,</w:t>
      </w:r>
      <w:r w:rsidRPr="005108E4">
        <w:rPr>
          <w:spacing w:val="-25"/>
          <w:sz w:val="24"/>
        </w:rPr>
        <w:t xml:space="preserve"> </w:t>
      </w:r>
      <w:r w:rsidRPr="005108E4">
        <w:rPr>
          <w:sz w:val="24"/>
        </w:rPr>
        <w:t>the</w:t>
      </w:r>
      <w:r w:rsidRPr="005108E4">
        <w:rPr>
          <w:spacing w:val="-25"/>
          <w:sz w:val="24"/>
        </w:rPr>
        <w:t xml:space="preserve"> </w:t>
      </w:r>
      <w:r w:rsidRPr="005108E4">
        <w:rPr>
          <w:sz w:val="24"/>
        </w:rPr>
        <w:t>MTC shall</w:t>
      </w:r>
      <w:r w:rsidRPr="005108E4">
        <w:rPr>
          <w:spacing w:val="-9"/>
          <w:sz w:val="24"/>
        </w:rPr>
        <w:t xml:space="preserve"> </w:t>
      </w:r>
      <w:r w:rsidRPr="005108E4">
        <w:rPr>
          <w:sz w:val="24"/>
        </w:rPr>
        <w:t>create</w:t>
      </w:r>
      <w:r w:rsidRPr="005108E4">
        <w:rPr>
          <w:spacing w:val="-9"/>
          <w:sz w:val="24"/>
        </w:rPr>
        <w:t xml:space="preserve"> </w:t>
      </w:r>
      <w:r w:rsidRPr="005108E4">
        <w:rPr>
          <w:sz w:val="24"/>
        </w:rPr>
        <w:t>and</w:t>
      </w:r>
      <w:r w:rsidRPr="005108E4">
        <w:rPr>
          <w:spacing w:val="-8"/>
          <w:sz w:val="24"/>
        </w:rPr>
        <w:t xml:space="preserve"> </w:t>
      </w:r>
      <w:r w:rsidRPr="005108E4">
        <w:rPr>
          <w:sz w:val="24"/>
        </w:rPr>
        <w:t>maintain</w:t>
      </w:r>
      <w:r w:rsidRPr="005108E4">
        <w:rPr>
          <w:spacing w:val="-8"/>
          <w:sz w:val="24"/>
        </w:rPr>
        <w:t xml:space="preserve"> </w:t>
      </w:r>
      <w:r w:rsidRPr="005108E4">
        <w:rPr>
          <w:sz w:val="24"/>
        </w:rPr>
        <w:t>an</w:t>
      </w:r>
      <w:r w:rsidRPr="005108E4">
        <w:rPr>
          <w:spacing w:val="-8"/>
          <w:sz w:val="24"/>
        </w:rPr>
        <w:t xml:space="preserve"> </w:t>
      </w:r>
      <w:r w:rsidRPr="005108E4">
        <w:rPr>
          <w:sz w:val="24"/>
        </w:rPr>
        <w:t>electronic</w:t>
      </w:r>
      <w:r w:rsidRPr="005108E4">
        <w:rPr>
          <w:spacing w:val="-7"/>
          <w:sz w:val="24"/>
        </w:rPr>
        <w:t xml:space="preserve"> </w:t>
      </w:r>
      <w:r w:rsidRPr="005108E4">
        <w:rPr>
          <w:sz w:val="24"/>
        </w:rPr>
        <w:t>record</w:t>
      </w:r>
      <w:r w:rsidRPr="005108E4">
        <w:rPr>
          <w:spacing w:val="-6"/>
          <w:sz w:val="24"/>
        </w:rPr>
        <w:t xml:space="preserve"> </w:t>
      </w:r>
      <w:r w:rsidRPr="005108E4">
        <w:rPr>
          <w:sz w:val="24"/>
        </w:rPr>
        <w:t>of</w:t>
      </w:r>
      <w:r w:rsidRPr="005108E4">
        <w:rPr>
          <w:spacing w:val="-7"/>
          <w:sz w:val="24"/>
        </w:rPr>
        <w:t xml:space="preserve"> </w:t>
      </w:r>
      <w:r w:rsidRPr="005108E4">
        <w:rPr>
          <w:sz w:val="24"/>
        </w:rPr>
        <w:t>the</w:t>
      </w:r>
      <w:r w:rsidRPr="005108E4">
        <w:rPr>
          <w:spacing w:val="-7"/>
          <w:sz w:val="24"/>
        </w:rPr>
        <w:t xml:space="preserve"> </w:t>
      </w:r>
      <w:r w:rsidRPr="005108E4">
        <w:rPr>
          <w:sz w:val="24"/>
        </w:rPr>
        <w:t>date,</w:t>
      </w:r>
      <w:r w:rsidRPr="005108E4">
        <w:rPr>
          <w:spacing w:val="-6"/>
          <w:sz w:val="24"/>
        </w:rPr>
        <w:t xml:space="preserve"> </w:t>
      </w:r>
      <w:r w:rsidRPr="005108E4">
        <w:rPr>
          <w:sz w:val="24"/>
        </w:rPr>
        <w:t>the</w:t>
      </w:r>
      <w:r w:rsidRPr="005108E4">
        <w:rPr>
          <w:spacing w:val="-7"/>
          <w:sz w:val="24"/>
        </w:rPr>
        <w:t xml:space="preserve"> </w:t>
      </w:r>
      <w:r w:rsidRPr="005108E4">
        <w:rPr>
          <w:spacing w:val="-3"/>
          <w:sz w:val="24"/>
        </w:rPr>
        <w:t>type</w:t>
      </w:r>
      <w:r w:rsidRPr="005108E4">
        <w:rPr>
          <w:spacing w:val="-8"/>
          <w:sz w:val="24"/>
        </w:rPr>
        <w:t xml:space="preserve"> </w:t>
      </w:r>
      <w:r w:rsidRPr="005108E4">
        <w:rPr>
          <w:sz w:val="24"/>
        </w:rPr>
        <w:t>and</w:t>
      </w:r>
      <w:r w:rsidRPr="005108E4">
        <w:rPr>
          <w:spacing w:val="-8"/>
          <w:sz w:val="24"/>
        </w:rPr>
        <w:t xml:space="preserve"> </w:t>
      </w:r>
      <w:r w:rsidRPr="005108E4">
        <w:rPr>
          <w:sz w:val="24"/>
        </w:rPr>
        <w:t>quantity</w:t>
      </w:r>
      <w:r w:rsidRPr="005108E4">
        <w:rPr>
          <w:spacing w:val="-15"/>
          <w:sz w:val="24"/>
        </w:rPr>
        <w:t xml:space="preserve"> </w:t>
      </w:r>
      <w:r w:rsidRPr="005108E4">
        <w:rPr>
          <w:sz w:val="24"/>
        </w:rPr>
        <w:t>disposed</w:t>
      </w:r>
      <w:r w:rsidRPr="005108E4">
        <w:rPr>
          <w:spacing w:val="-8"/>
          <w:sz w:val="24"/>
        </w:rPr>
        <w:t xml:space="preserve"> </w:t>
      </w:r>
      <w:r w:rsidRPr="005108E4">
        <w:rPr>
          <w:sz w:val="24"/>
        </w:rPr>
        <w:t>or handled,</w:t>
      </w:r>
      <w:r w:rsidRPr="005108E4">
        <w:rPr>
          <w:spacing w:val="-21"/>
          <w:sz w:val="24"/>
        </w:rPr>
        <w:t xml:space="preserve"> </w:t>
      </w:r>
      <w:r w:rsidRPr="005108E4">
        <w:rPr>
          <w:sz w:val="24"/>
        </w:rPr>
        <w:t>the</w:t>
      </w:r>
      <w:r w:rsidRPr="005108E4">
        <w:rPr>
          <w:spacing w:val="-25"/>
          <w:sz w:val="24"/>
        </w:rPr>
        <w:t xml:space="preserve"> </w:t>
      </w:r>
      <w:r w:rsidRPr="005108E4">
        <w:rPr>
          <w:sz w:val="24"/>
        </w:rPr>
        <w:t>manner</w:t>
      </w:r>
      <w:r w:rsidRPr="005108E4">
        <w:rPr>
          <w:spacing w:val="-23"/>
          <w:sz w:val="24"/>
        </w:rPr>
        <w:t xml:space="preserve"> </w:t>
      </w:r>
      <w:r w:rsidRPr="005108E4">
        <w:rPr>
          <w:sz w:val="24"/>
        </w:rPr>
        <w:t>of</w:t>
      </w:r>
      <w:r w:rsidRPr="005108E4">
        <w:rPr>
          <w:spacing w:val="-22"/>
          <w:sz w:val="24"/>
        </w:rPr>
        <w:t xml:space="preserve"> </w:t>
      </w:r>
      <w:r w:rsidRPr="005108E4">
        <w:rPr>
          <w:sz w:val="24"/>
        </w:rPr>
        <w:t>disposal</w:t>
      </w:r>
      <w:r w:rsidRPr="005108E4">
        <w:rPr>
          <w:spacing w:val="-20"/>
          <w:sz w:val="24"/>
        </w:rPr>
        <w:t xml:space="preserve"> </w:t>
      </w:r>
      <w:r w:rsidRPr="005108E4">
        <w:rPr>
          <w:sz w:val="24"/>
        </w:rPr>
        <w:t>or</w:t>
      </w:r>
      <w:r w:rsidRPr="005108E4">
        <w:rPr>
          <w:spacing w:val="-22"/>
          <w:sz w:val="24"/>
        </w:rPr>
        <w:t xml:space="preserve"> </w:t>
      </w:r>
      <w:r w:rsidRPr="005108E4">
        <w:rPr>
          <w:sz w:val="24"/>
        </w:rPr>
        <w:t>other</w:t>
      </w:r>
      <w:r w:rsidRPr="005108E4">
        <w:rPr>
          <w:spacing w:val="-22"/>
          <w:sz w:val="24"/>
        </w:rPr>
        <w:t xml:space="preserve"> </w:t>
      </w:r>
      <w:r w:rsidRPr="005108E4">
        <w:rPr>
          <w:sz w:val="24"/>
        </w:rPr>
        <w:t>handling,</w:t>
      </w:r>
      <w:r w:rsidRPr="005108E4">
        <w:rPr>
          <w:spacing w:val="-20"/>
          <w:sz w:val="24"/>
        </w:rPr>
        <w:t xml:space="preserve"> </w:t>
      </w:r>
      <w:r w:rsidRPr="005108E4">
        <w:rPr>
          <w:sz w:val="24"/>
        </w:rPr>
        <w:t>the</w:t>
      </w:r>
      <w:r w:rsidRPr="005108E4">
        <w:rPr>
          <w:spacing w:val="-22"/>
          <w:sz w:val="24"/>
        </w:rPr>
        <w:t xml:space="preserve"> </w:t>
      </w:r>
      <w:r w:rsidRPr="005108E4">
        <w:rPr>
          <w:sz w:val="24"/>
        </w:rPr>
        <w:t>location</w:t>
      </w:r>
      <w:r w:rsidRPr="005108E4">
        <w:rPr>
          <w:spacing w:val="-21"/>
          <w:sz w:val="24"/>
        </w:rPr>
        <w:t xml:space="preserve"> </w:t>
      </w:r>
      <w:r w:rsidRPr="005108E4">
        <w:rPr>
          <w:sz w:val="24"/>
        </w:rPr>
        <w:t>of</w:t>
      </w:r>
      <w:r w:rsidRPr="005108E4">
        <w:rPr>
          <w:spacing w:val="-21"/>
          <w:sz w:val="24"/>
        </w:rPr>
        <w:t xml:space="preserve"> </w:t>
      </w:r>
      <w:r w:rsidRPr="005108E4">
        <w:rPr>
          <w:sz w:val="24"/>
        </w:rPr>
        <w:t>disposal</w:t>
      </w:r>
      <w:r w:rsidRPr="005108E4">
        <w:rPr>
          <w:spacing w:val="-21"/>
          <w:sz w:val="24"/>
        </w:rPr>
        <w:t xml:space="preserve"> </w:t>
      </w:r>
      <w:r w:rsidRPr="005108E4">
        <w:rPr>
          <w:sz w:val="24"/>
        </w:rPr>
        <w:t>or</w:t>
      </w:r>
      <w:r w:rsidRPr="005108E4">
        <w:rPr>
          <w:spacing w:val="-22"/>
          <w:sz w:val="24"/>
        </w:rPr>
        <w:t xml:space="preserve"> </w:t>
      </w:r>
      <w:r w:rsidRPr="005108E4">
        <w:rPr>
          <w:sz w:val="24"/>
        </w:rPr>
        <w:t>other</w:t>
      </w:r>
      <w:r w:rsidRPr="005108E4">
        <w:rPr>
          <w:spacing w:val="-21"/>
          <w:sz w:val="24"/>
        </w:rPr>
        <w:t xml:space="preserve"> </w:t>
      </w:r>
      <w:r w:rsidRPr="005108E4">
        <w:rPr>
          <w:sz w:val="24"/>
        </w:rPr>
        <w:t>handling, and the names of the two MTC Agents present during the disposal or other handling, with their</w:t>
      </w:r>
      <w:r w:rsidRPr="005108E4">
        <w:rPr>
          <w:spacing w:val="-16"/>
          <w:sz w:val="24"/>
        </w:rPr>
        <w:t xml:space="preserve"> </w:t>
      </w:r>
      <w:r w:rsidRPr="005108E4">
        <w:rPr>
          <w:sz w:val="24"/>
        </w:rPr>
        <w:t>signatures.</w:t>
      </w:r>
      <w:r w:rsidRPr="005108E4">
        <w:rPr>
          <w:spacing w:val="33"/>
          <w:sz w:val="24"/>
        </w:rPr>
        <w:t xml:space="preserve"> </w:t>
      </w:r>
      <w:r w:rsidRPr="005108E4">
        <w:rPr>
          <w:sz w:val="24"/>
        </w:rPr>
        <w:t>An</w:t>
      </w:r>
      <w:r w:rsidRPr="005108E4">
        <w:rPr>
          <w:spacing w:val="-12"/>
          <w:sz w:val="24"/>
        </w:rPr>
        <w:t xml:space="preserve"> </w:t>
      </w:r>
      <w:r w:rsidRPr="005108E4">
        <w:rPr>
          <w:sz w:val="24"/>
        </w:rPr>
        <w:t>MTC</w:t>
      </w:r>
      <w:r w:rsidRPr="005108E4">
        <w:rPr>
          <w:spacing w:val="-12"/>
          <w:sz w:val="24"/>
        </w:rPr>
        <w:t xml:space="preserve"> </w:t>
      </w:r>
      <w:r w:rsidRPr="005108E4">
        <w:rPr>
          <w:sz w:val="24"/>
        </w:rPr>
        <w:t>shall</w:t>
      </w:r>
      <w:r w:rsidRPr="005108E4">
        <w:rPr>
          <w:spacing w:val="-13"/>
          <w:sz w:val="24"/>
        </w:rPr>
        <w:t xml:space="preserve"> </w:t>
      </w:r>
      <w:r w:rsidRPr="005108E4">
        <w:rPr>
          <w:sz w:val="24"/>
        </w:rPr>
        <w:t>keep</w:t>
      </w:r>
      <w:r w:rsidRPr="005108E4">
        <w:rPr>
          <w:spacing w:val="-12"/>
          <w:sz w:val="24"/>
        </w:rPr>
        <w:t xml:space="preserve"> </w:t>
      </w:r>
      <w:r w:rsidRPr="005108E4">
        <w:rPr>
          <w:sz w:val="24"/>
        </w:rPr>
        <w:t>these</w:t>
      </w:r>
      <w:r w:rsidRPr="005108E4">
        <w:rPr>
          <w:spacing w:val="-14"/>
          <w:sz w:val="24"/>
        </w:rPr>
        <w:t xml:space="preserve"> </w:t>
      </w:r>
      <w:r w:rsidRPr="005108E4">
        <w:rPr>
          <w:sz w:val="24"/>
        </w:rPr>
        <w:t>records</w:t>
      </w:r>
      <w:r w:rsidRPr="005108E4">
        <w:rPr>
          <w:spacing w:val="-12"/>
          <w:sz w:val="24"/>
        </w:rPr>
        <w:t xml:space="preserve"> </w:t>
      </w:r>
      <w:r w:rsidRPr="005108E4">
        <w:rPr>
          <w:sz w:val="24"/>
        </w:rPr>
        <w:t>for</w:t>
      </w:r>
      <w:r w:rsidRPr="005108E4">
        <w:rPr>
          <w:spacing w:val="-14"/>
          <w:sz w:val="24"/>
        </w:rPr>
        <w:t xml:space="preserve"> </w:t>
      </w:r>
      <w:r w:rsidRPr="005108E4">
        <w:rPr>
          <w:sz w:val="24"/>
        </w:rPr>
        <w:t>at</w:t>
      </w:r>
      <w:r w:rsidRPr="005108E4">
        <w:rPr>
          <w:spacing w:val="-12"/>
          <w:sz w:val="24"/>
        </w:rPr>
        <w:t xml:space="preserve"> </w:t>
      </w:r>
      <w:r w:rsidRPr="005108E4">
        <w:rPr>
          <w:sz w:val="24"/>
        </w:rPr>
        <w:t>least</w:t>
      </w:r>
      <w:r w:rsidRPr="005108E4">
        <w:rPr>
          <w:spacing w:val="-13"/>
          <w:sz w:val="24"/>
        </w:rPr>
        <w:t xml:space="preserve"> </w:t>
      </w:r>
      <w:r w:rsidRPr="005108E4">
        <w:rPr>
          <w:sz w:val="24"/>
        </w:rPr>
        <w:t>three</w:t>
      </w:r>
      <w:r w:rsidRPr="005108E4">
        <w:rPr>
          <w:spacing w:val="-13"/>
          <w:sz w:val="24"/>
        </w:rPr>
        <w:t xml:space="preserve"> </w:t>
      </w:r>
      <w:r w:rsidRPr="005108E4">
        <w:rPr>
          <w:spacing w:val="-3"/>
          <w:sz w:val="24"/>
        </w:rPr>
        <w:t>years.</w:t>
      </w:r>
      <w:r w:rsidRPr="005108E4">
        <w:rPr>
          <w:spacing w:val="33"/>
          <w:sz w:val="24"/>
        </w:rPr>
        <w:t xml:space="preserve"> </w:t>
      </w:r>
      <w:r w:rsidRPr="005108E4">
        <w:rPr>
          <w:sz w:val="24"/>
        </w:rPr>
        <w:t>This</w:t>
      </w:r>
      <w:r w:rsidRPr="005108E4">
        <w:rPr>
          <w:spacing w:val="-15"/>
          <w:sz w:val="24"/>
        </w:rPr>
        <w:t xml:space="preserve"> </w:t>
      </w:r>
      <w:r w:rsidRPr="005108E4">
        <w:rPr>
          <w:sz w:val="24"/>
        </w:rPr>
        <w:t>period</w:t>
      </w:r>
      <w:r w:rsidRPr="005108E4">
        <w:rPr>
          <w:spacing w:val="-15"/>
          <w:sz w:val="24"/>
        </w:rPr>
        <w:t xml:space="preserve"> </w:t>
      </w:r>
      <w:r w:rsidRPr="005108E4">
        <w:rPr>
          <w:sz w:val="24"/>
        </w:rPr>
        <w:t>shall automatically</w:t>
      </w:r>
      <w:r w:rsidRPr="005108E4">
        <w:rPr>
          <w:spacing w:val="-9"/>
          <w:sz w:val="24"/>
        </w:rPr>
        <w:t xml:space="preserve"> </w:t>
      </w:r>
      <w:r w:rsidRPr="005108E4">
        <w:rPr>
          <w:sz w:val="24"/>
        </w:rPr>
        <w:t>be</w:t>
      </w:r>
      <w:r w:rsidRPr="005108E4">
        <w:rPr>
          <w:spacing w:val="-2"/>
          <w:sz w:val="24"/>
        </w:rPr>
        <w:t xml:space="preserve"> </w:t>
      </w:r>
      <w:r w:rsidRPr="005108E4">
        <w:rPr>
          <w:sz w:val="24"/>
        </w:rPr>
        <w:t>extended</w:t>
      </w:r>
      <w:r w:rsidRPr="005108E4">
        <w:rPr>
          <w:spacing w:val="-5"/>
          <w:sz w:val="24"/>
        </w:rPr>
        <w:t xml:space="preserve"> </w:t>
      </w:r>
      <w:r w:rsidRPr="005108E4">
        <w:rPr>
          <w:sz w:val="24"/>
        </w:rPr>
        <w:t>for</w:t>
      </w:r>
      <w:r w:rsidRPr="005108E4">
        <w:rPr>
          <w:spacing w:val="-5"/>
          <w:sz w:val="24"/>
        </w:rPr>
        <w:t xml:space="preserve"> </w:t>
      </w:r>
      <w:r w:rsidRPr="005108E4">
        <w:rPr>
          <w:sz w:val="24"/>
        </w:rPr>
        <w:t>the</w:t>
      </w:r>
      <w:r w:rsidRPr="005108E4">
        <w:rPr>
          <w:spacing w:val="-5"/>
          <w:sz w:val="24"/>
        </w:rPr>
        <w:t xml:space="preserve"> </w:t>
      </w:r>
      <w:r w:rsidRPr="005108E4">
        <w:rPr>
          <w:sz w:val="24"/>
        </w:rPr>
        <w:t>duration</w:t>
      </w:r>
      <w:r w:rsidRPr="005108E4">
        <w:rPr>
          <w:spacing w:val="-5"/>
          <w:sz w:val="24"/>
        </w:rPr>
        <w:t xml:space="preserve"> </w:t>
      </w:r>
      <w:r w:rsidRPr="005108E4">
        <w:rPr>
          <w:sz w:val="24"/>
        </w:rPr>
        <w:t>of</w:t>
      </w:r>
      <w:r w:rsidRPr="005108E4">
        <w:rPr>
          <w:spacing w:val="-4"/>
          <w:sz w:val="24"/>
        </w:rPr>
        <w:t xml:space="preserve"> </w:t>
      </w:r>
      <w:r w:rsidRPr="005108E4">
        <w:rPr>
          <w:sz w:val="24"/>
        </w:rPr>
        <w:t>any</w:t>
      </w:r>
      <w:r w:rsidRPr="005108E4">
        <w:rPr>
          <w:spacing w:val="-11"/>
          <w:sz w:val="24"/>
        </w:rPr>
        <w:t xml:space="preserve"> </w:t>
      </w:r>
      <w:r w:rsidRPr="005108E4">
        <w:rPr>
          <w:sz w:val="24"/>
        </w:rPr>
        <w:t>disciplinary</w:t>
      </w:r>
      <w:r w:rsidRPr="005108E4">
        <w:rPr>
          <w:spacing w:val="-12"/>
          <w:sz w:val="24"/>
        </w:rPr>
        <w:t xml:space="preserve"> </w:t>
      </w:r>
      <w:r w:rsidRPr="005108E4">
        <w:rPr>
          <w:sz w:val="24"/>
        </w:rPr>
        <w:t>action</w:t>
      </w:r>
      <w:r w:rsidRPr="005108E4">
        <w:rPr>
          <w:spacing w:val="-4"/>
          <w:sz w:val="24"/>
        </w:rPr>
        <w:t xml:space="preserve"> </w:t>
      </w:r>
      <w:r w:rsidRPr="005108E4">
        <w:rPr>
          <w:sz w:val="24"/>
        </w:rPr>
        <w:t>and</w:t>
      </w:r>
      <w:r w:rsidRPr="005108E4">
        <w:rPr>
          <w:spacing w:val="-2"/>
          <w:sz w:val="24"/>
        </w:rPr>
        <w:t xml:space="preserve"> </w:t>
      </w:r>
      <w:r w:rsidRPr="005108E4">
        <w:rPr>
          <w:sz w:val="24"/>
        </w:rPr>
        <w:t>may</w:t>
      </w:r>
      <w:r w:rsidRPr="005108E4">
        <w:rPr>
          <w:spacing w:val="-8"/>
          <w:sz w:val="24"/>
        </w:rPr>
        <w:t xml:space="preserve"> </w:t>
      </w:r>
      <w:r w:rsidRPr="005108E4">
        <w:rPr>
          <w:sz w:val="24"/>
        </w:rPr>
        <w:t>be</w:t>
      </w:r>
      <w:r w:rsidRPr="005108E4">
        <w:rPr>
          <w:spacing w:val="-3"/>
          <w:sz w:val="24"/>
        </w:rPr>
        <w:t xml:space="preserve"> </w:t>
      </w:r>
      <w:r w:rsidRPr="005108E4">
        <w:rPr>
          <w:sz w:val="24"/>
        </w:rPr>
        <w:t>extended by an order of the</w:t>
      </w:r>
      <w:r w:rsidRPr="005108E4">
        <w:rPr>
          <w:spacing w:val="-14"/>
          <w:sz w:val="24"/>
        </w:rPr>
        <w:t xml:space="preserve"> </w:t>
      </w:r>
      <w:r w:rsidRPr="005108E4">
        <w:rPr>
          <w:sz w:val="24"/>
        </w:rPr>
        <w:t>Commission.</w:t>
      </w:r>
    </w:p>
    <w:p w14:paraId="0858CBA1" w14:textId="77777777" w:rsidR="00DA2759" w:rsidRPr="005108E4" w:rsidRDefault="00DA2759">
      <w:pPr>
        <w:pStyle w:val="BodyText"/>
        <w:spacing w:before="2"/>
        <w:jc w:val="left"/>
        <w:rPr>
          <w:sz w:val="25"/>
        </w:rPr>
      </w:pPr>
    </w:p>
    <w:p w14:paraId="51888733" w14:textId="77777777" w:rsidR="00DA2759" w:rsidRPr="005108E4" w:rsidRDefault="009A7511" w:rsidP="000256A0">
      <w:pPr>
        <w:pStyle w:val="ListParagraph"/>
        <w:numPr>
          <w:ilvl w:val="0"/>
          <w:numId w:val="46"/>
        </w:numPr>
        <w:tabs>
          <w:tab w:val="left" w:pos="1899"/>
        </w:tabs>
        <w:ind w:left="1898" w:hanging="580"/>
        <w:outlineLvl w:val="1"/>
        <w:rPr>
          <w:sz w:val="24"/>
        </w:rPr>
      </w:pPr>
      <w:r w:rsidRPr="005108E4">
        <w:rPr>
          <w:sz w:val="24"/>
          <w:u w:val="single"/>
        </w:rPr>
        <w:t>Transportation Between</w:t>
      </w:r>
      <w:r w:rsidRPr="005108E4">
        <w:rPr>
          <w:spacing w:val="-3"/>
          <w:sz w:val="24"/>
          <w:u w:val="single"/>
        </w:rPr>
        <w:t xml:space="preserve"> </w:t>
      </w:r>
      <w:r w:rsidRPr="005108E4">
        <w:rPr>
          <w:sz w:val="24"/>
          <w:u w:val="single"/>
        </w:rPr>
        <w:t>MTCs</w:t>
      </w:r>
      <w:r w:rsidRPr="005108E4">
        <w:rPr>
          <w:sz w:val="24"/>
        </w:rPr>
        <w:t>.</w:t>
      </w:r>
    </w:p>
    <w:p w14:paraId="7DB793B4" w14:textId="77777777" w:rsidR="00DA2759" w:rsidRPr="005108E4" w:rsidRDefault="009A7511">
      <w:pPr>
        <w:pStyle w:val="ListParagraph"/>
        <w:numPr>
          <w:ilvl w:val="1"/>
          <w:numId w:val="46"/>
        </w:numPr>
        <w:tabs>
          <w:tab w:val="left" w:pos="2120"/>
        </w:tabs>
        <w:spacing w:before="2"/>
        <w:ind w:hanging="445"/>
        <w:rPr>
          <w:sz w:val="24"/>
        </w:rPr>
      </w:pPr>
      <w:r w:rsidRPr="005108E4">
        <w:rPr>
          <w:sz w:val="24"/>
          <w:u w:val="single"/>
        </w:rPr>
        <w:t>General</w:t>
      </w:r>
      <w:r w:rsidRPr="005108E4">
        <w:rPr>
          <w:spacing w:val="-1"/>
          <w:sz w:val="24"/>
          <w:u w:val="single"/>
        </w:rPr>
        <w:t xml:space="preserve"> </w:t>
      </w:r>
      <w:r w:rsidRPr="005108E4">
        <w:rPr>
          <w:sz w:val="24"/>
          <w:u w:val="single"/>
        </w:rPr>
        <w:t>Requirements</w:t>
      </w:r>
      <w:r w:rsidRPr="005108E4">
        <w:rPr>
          <w:sz w:val="24"/>
        </w:rPr>
        <w:t>.</w:t>
      </w:r>
    </w:p>
    <w:p w14:paraId="06AA5AFA" w14:textId="77777777" w:rsidR="00DA2759" w:rsidRPr="005108E4" w:rsidRDefault="009A7511">
      <w:pPr>
        <w:pStyle w:val="ListParagraph"/>
        <w:numPr>
          <w:ilvl w:val="2"/>
          <w:numId w:val="46"/>
        </w:numPr>
        <w:tabs>
          <w:tab w:val="left" w:pos="2367"/>
        </w:tabs>
        <w:spacing w:before="5" w:line="242" w:lineRule="auto"/>
        <w:ind w:right="118" w:firstLine="0"/>
        <w:rPr>
          <w:sz w:val="24"/>
        </w:rPr>
      </w:pPr>
      <w:r w:rsidRPr="005108E4">
        <w:rPr>
          <w:sz w:val="24"/>
        </w:rPr>
        <w:t>A</w:t>
      </w:r>
      <w:r w:rsidRPr="005108E4">
        <w:rPr>
          <w:spacing w:val="-15"/>
          <w:sz w:val="24"/>
        </w:rPr>
        <w:t xml:space="preserve"> </w:t>
      </w:r>
      <w:r w:rsidRPr="005108E4">
        <w:rPr>
          <w:sz w:val="24"/>
        </w:rPr>
        <w:t>licensed</w:t>
      </w:r>
      <w:r w:rsidRPr="005108E4">
        <w:rPr>
          <w:spacing w:val="-13"/>
          <w:sz w:val="24"/>
        </w:rPr>
        <w:t xml:space="preserve"> </w:t>
      </w:r>
      <w:r w:rsidRPr="005108E4">
        <w:rPr>
          <w:sz w:val="24"/>
        </w:rPr>
        <w:t>MTC</w:t>
      </w:r>
      <w:r w:rsidRPr="005108E4">
        <w:rPr>
          <w:spacing w:val="-13"/>
          <w:sz w:val="24"/>
        </w:rPr>
        <w:t xml:space="preserve"> </w:t>
      </w:r>
      <w:r w:rsidRPr="005108E4">
        <w:rPr>
          <w:sz w:val="24"/>
        </w:rPr>
        <w:t>shall</w:t>
      </w:r>
      <w:r w:rsidRPr="005108E4">
        <w:rPr>
          <w:spacing w:val="-13"/>
          <w:sz w:val="24"/>
        </w:rPr>
        <w:t xml:space="preserve"> </w:t>
      </w:r>
      <w:r w:rsidRPr="005108E4">
        <w:rPr>
          <w:sz w:val="24"/>
        </w:rPr>
        <w:t>be</w:t>
      </w:r>
      <w:r w:rsidRPr="005108E4">
        <w:rPr>
          <w:spacing w:val="-15"/>
          <w:sz w:val="24"/>
        </w:rPr>
        <w:t xml:space="preserve"> </w:t>
      </w:r>
      <w:r w:rsidRPr="005108E4">
        <w:rPr>
          <w:sz w:val="24"/>
        </w:rPr>
        <w:t>licensed</w:t>
      </w:r>
      <w:r w:rsidRPr="005108E4">
        <w:rPr>
          <w:spacing w:val="-16"/>
          <w:sz w:val="24"/>
        </w:rPr>
        <w:t xml:space="preserve"> </w:t>
      </w:r>
      <w:r w:rsidRPr="005108E4">
        <w:rPr>
          <w:sz w:val="24"/>
        </w:rPr>
        <w:t>to</w:t>
      </w:r>
      <w:r w:rsidRPr="005108E4">
        <w:rPr>
          <w:spacing w:val="-16"/>
          <w:sz w:val="24"/>
        </w:rPr>
        <w:t xml:space="preserve"> </w:t>
      </w:r>
      <w:r w:rsidRPr="005108E4">
        <w:rPr>
          <w:sz w:val="24"/>
        </w:rPr>
        <w:t>transport</w:t>
      </w:r>
      <w:r w:rsidRPr="005108E4">
        <w:rPr>
          <w:spacing w:val="-16"/>
          <w:sz w:val="24"/>
        </w:rPr>
        <w:t xml:space="preserve"> </w:t>
      </w:r>
      <w:r w:rsidRPr="005108E4">
        <w:rPr>
          <w:sz w:val="24"/>
        </w:rPr>
        <w:t>its</w:t>
      </w:r>
      <w:r w:rsidRPr="005108E4">
        <w:rPr>
          <w:spacing w:val="-15"/>
          <w:sz w:val="24"/>
        </w:rPr>
        <w:t xml:space="preserve"> </w:t>
      </w:r>
      <w:r w:rsidRPr="005108E4">
        <w:rPr>
          <w:sz w:val="24"/>
        </w:rPr>
        <w:t>Marijuana</w:t>
      </w:r>
      <w:r w:rsidRPr="005108E4">
        <w:rPr>
          <w:spacing w:val="-17"/>
          <w:sz w:val="24"/>
        </w:rPr>
        <w:t xml:space="preserve"> </w:t>
      </w:r>
      <w:r w:rsidRPr="005108E4">
        <w:rPr>
          <w:sz w:val="24"/>
        </w:rPr>
        <w:t>and</w:t>
      </w:r>
      <w:r w:rsidRPr="005108E4">
        <w:rPr>
          <w:spacing w:val="-16"/>
          <w:sz w:val="24"/>
        </w:rPr>
        <w:t xml:space="preserve"> </w:t>
      </w:r>
      <w:r w:rsidRPr="005108E4">
        <w:rPr>
          <w:sz w:val="24"/>
        </w:rPr>
        <w:t>Marijuana</w:t>
      </w:r>
      <w:r w:rsidRPr="005108E4">
        <w:rPr>
          <w:spacing w:val="-15"/>
          <w:sz w:val="24"/>
        </w:rPr>
        <w:t xml:space="preserve"> </w:t>
      </w:r>
      <w:r w:rsidRPr="005108E4">
        <w:rPr>
          <w:sz w:val="24"/>
        </w:rPr>
        <w:t>Products to other licensed establishments, including Marijuana Establishments, except as otherwise provided in 935 CMR</w:t>
      </w:r>
      <w:r w:rsidRPr="005108E4">
        <w:rPr>
          <w:spacing w:val="-7"/>
          <w:sz w:val="24"/>
        </w:rPr>
        <w:t xml:space="preserve"> </w:t>
      </w:r>
      <w:r w:rsidRPr="005108E4">
        <w:rPr>
          <w:sz w:val="24"/>
        </w:rPr>
        <w:t>501.105(13).</w:t>
      </w:r>
    </w:p>
    <w:p w14:paraId="5070E297" w14:textId="77777777" w:rsidR="00DA2759" w:rsidRPr="005108E4" w:rsidRDefault="009A7511">
      <w:pPr>
        <w:pStyle w:val="ListParagraph"/>
        <w:numPr>
          <w:ilvl w:val="2"/>
          <w:numId w:val="46"/>
        </w:numPr>
        <w:tabs>
          <w:tab w:val="left" w:pos="2396"/>
        </w:tabs>
        <w:spacing w:before="2" w:line="244" w:lineRule="auto"/>
        <w:ind w:right="117" w:firstLine="0"/>
        <w:rPr>
          <w:sz w:val="24"/>
        </w:rPr>
      </w:pPr>
      <w:r w:rsidRPr="005108E4">
        <w:rPr>
          <w:sz w:val="24"/>
        </w:rPr>
        <w:t>Marijuana</w:t>
      </w:r>
      <w:r w:rsidRPr="005108E4">
        <w:rPr>
          <w:spacing w:val="-7"/>
          <w:sz w:val="24"/>
        </w:rPr>
        <w:t xml:space="preserve"> </w:t>
      </w:r>
      <w:r w:rsidRPr="005108E4">
        <w:rPr>
          <w:sz w:val="24"/>
        </w:rPr>
        <w:t>Products</w:t>
      </w:r>
      <w:r w:rsidRPr="005108E4">
        <w:rPr>
          <w:spacing w:val="-5"/>
          <w:sz w:val="24"/>
        </w:rPr>
        <w:t xml:space="preserve"> </w:t>
      </w:r>
      <w:r w:rsidRPr="005108E4">
        <w:rPr>
          <w:sz w:val="24"/>
        </w:rPr>
        <w:t>may</w:t>
      </w:r>
      <w:r w:rsidRPr="005108E4">
        <w:rPr>
          <w:spacing w:val="-12"/>
          <w:sz w:val="24"/>
        </w:rPr>
        <w:t xml:space="preserve"> </w:t>
      </w:r>
      <w:r w:rsidRPr="005108E4">
        <w:rPr>
          <w:sz w:val="24"/>
        </w:rPr>
        <w:t>only</w:t>
      </w:r>
      <w:r w:rsidRPr="005108E4">
        <w:rPr>
          <w:spacing w:val="-12"/>
          <w:sz w:val="24"/>
        </w:rPr>
        <w:t xml:space="preserve"> </w:t>
      </w:r>
      <w:r w:rsidRPr="005108E4">
        <w:rPr>
          <w:sz w:val="24"/>
        </w:rPr>
        <w:t>be</w:t>
      </w:r>
      <w:r w:rsidRPr="005108E4">
        <w:rPr>
          <w:spacing w:val="-7"/>
          <w:sz w:val="24"/>
        </w:rPr>
        <w:t xml:space="preserve"> </w:t>
      </w:r>
      <w:r w:rsidRPr="005108E4">
        <w:rPr>
          <w:sz w:val="24"/>
        </w:rPr>
        <w:t>transported</w:t>
      </w:r>
      <w:r w:rsidRPr="005108E4">
        <w:rPr>
          <w:spacing w:val="-3"/>
          <w:sz w:val="24"/>
        </w:rPr>
        <w:t xml:space="preserve"> </w:t>
      </w:r>
      <w:r w:rsidRPr="005108E4">
        <w:rPr>
          <w:sz w:val="24"/>
        </w:rPr>
        <w:t>between</w:t>
      </w:r>
      <w:r w:rsidRPr="005108E4">
        <w:rPr>
          <w:spacing w:val="-6"/>
          <w:sz w:val="24"/>
        </w:rPr>
        <w:t xml:space="preserve"> </w:t>
      </w:r>
      <w:r w:rsidRPr="005108E4">
        <w:rPr>
          <w:sz w:val="24"/>
        </w:rPr>
        <w:t>licensed</w:t>
      </w:r>
      <w:r w:rsidRPr="005108E4">
        <w:rPr>
          <w:spacing w:val="-5"/>
          <w:sz w:val="24"/>
        </w:rPr>
        <w:t xml:space="preserve"> </w:t>
      </w:r>
      <w:r w:rsidRPr="005108E4">
        <w:rPr>
          <w:sz w:val="24"/>
        </w:rPr>
        <w:t>MTCs</w:t>
      </w:r>
      <w:r w:rsidRPr="005108E4">
        <w:rPr>
          <w:spacing w:val="-5"/>
          <w:sz w:val="24"/>
        </w:rPr>
        <w:t xml:space="preserve"> </w:t>
      </w:r>
      <w:r w:rsidRPr="005108E4">
        <w:rPr>
          <w:sz w:val="24"/>
        </w:rPr>
        <w:t>by</w:t>
      </w:r>
      <w:r w:rsidRPr="005108E4">
        <w:rPr>
          <w:spacing w:val="-12"/>
          <w:sz w:val="24"/>
        </w:rPr>
        <w:t xml:space="preserve"> </w:t>
      </w:r>
      <w:r w:rsidRPr="005108E4">
        <w:rPr>
          <w:sz w:val="24"/>
        </w:rPr>
        <w:t>registered MTC</w:t>
      </w:r>
      <w:r w:rsidRPr="005108E4">
        <w:rPr>
          <w:spacing w:val="-1"/>
          <w:sz w:val="24"/>
        </w:rPr>
        <w:t xml:space="preserve"> </w:t>
      </w:r>
      <w:r w:rsidRPr="005108E4">
        <w:rPr>
          <w:sz w:val="24"/>
        </w:rPr>
        <w:t>Agents.</w:t>
      </w:r>
    </w:p>
    <w:p w14:paraId="15B1966C" w14:textId="77777777" w:rsidR="00DA2759" w:rsidRPr="005108E4" w:rsidRDefault="009A7511">
      <w:pPr>
        <w:pStyle w:val="ListParagraph"/>
        <w:numPr>
          <w:ilvl w:val="2"/>
          <w:numId w:val="46"/>
        </w:numPr>
        <w:tabs>
          <w:tab w:val="left" w:pos="2410"/>
        </w:tabs>
        <w:spacing w:line="244" w:lineRule="auto"/>
        <w:ind w:right="117" w:firstLine="0"/>
        <w:rPr>
          <w:sz w:val="24"/>
        </w:rPr>
      </w:pPr>
      <w:r w:rsidRPr="005108E4">
        <w:rPr>
          <w:sz w:val="24"/>
        </w:rPr>
        <w:t>A Marijuana Transporter licensed pursuant to 935 CMR 500.050(9) may Transfer Marijuana and Marijuana Products to or from an</w:t>
      </w:r>
      <w:r w:rsidRPr="005108E4">
        <w:rPr>
          <w:spacing w:val="-12"/>
          <w:sz w:val="24"/>
        </w:rPr>
        <w:t xml:space="preserve"> </w:t>
      </w:r>
      <w:r w:rsidRPr="005108E4">
        <w:rPr>
          <w:sz w:val="24"/>
        </w:rPr>
        <w:t>MTC.</w:t>
      </w:r>
    </w:p>
    <w:p w14:paraId="58E45F5C" w14:textId="77777777" w:rsidR="00DA2759" w:rsidRPr="005108E4" w:rsidRDefault="009A7511">
      <w:pPr>
        <w:pStyle w:val="ListParagraph"/>
        <w:numPr>
          <w:ilvl w:val="2"/>
          <w:numId w:val="46"/>
        </w:numPr>
        <w:tabs>
          <w:tab w:val="left" w:pos="2518"/>
        </w:tabs>
        <w:spacing w:line="242" w:lineRule="auto"/>
        <w:ind w:right="117" w:firstLine="0"/>
        <w:rPr>
          <w:sz w:val="24"/>
        </w:rPr>
      </w:pPr>
      <w:r w:rsidRPr="005108E4">
        <w:rPr>
          <w:sz w:val="24"/>
        </w:rPr>
        <w:t>The originating and receiving licensed MTCs shall ensure that all transported Marijuana Products are linked to the Seed-to-sale SOR. For the purposes of tracking, seeds</w:t>
      </w:r>
      <w:r w:rsidRPr="005108E4">
        <w:rPr>
          <w:spacing w:val="-14"/>
          <w:sz w:val="24"/>
        </w:rPr>
        <w:t xml:space="preserve"> </w:t>
      </w:r>
      <w:r w:rsidRPr="005108E4">
        <w:rPr>
          <w:sz w:val="24"/>
        </w:rPr>
        <w:t>and</w:t>
      </w:r>
      <w:r w:rsidRPr="005108E4">
        <w:rPr>
          <w:spacing w:val="-12"/>
          <w:sz w:val="24"/>
        </w:rPr>
        <w:t xml:space="preserve"> </w:t>
      </w:r>
      <w:r w:rsidRPr="005108E4">
        <w:rPr>
          <w:sz w:val="24"/>
        </w:rPr>
        <w:t>Clones</w:t>
      </w:r>
      <w:r w:rsidRPr="005108E4">
        <w:rPr>
          <w:spacing w:val="-12"/>
          <w:sz w:val="24"/>
        </w:rPr>
        <w:t xml:space="preserve"> </w:t>
      </w:r>
      <w:r w:rsidRPr="005108E4">
        <w:rPr>
          <w:sz w:val="24"/>
        </w:rPr>
        <w:t>will</w:t>
      </w:r>
      <w:r w:rsidRPr="005108E4">
        <w:rPr>
          <w:spacing w:val="-13"/>
          <w:sz w:val="24"/>
        </w:rPr>
        <w:t xml:space="preserve"> </w:t>
      </w:r>
      <w:r w:rsidRPr="005108E4">
        <w:rPr>
          <w:sz w:val="24"/>
        </w:rPr>
        <w:t>be</w:t>
      </w:r>
      <w:r w:rsidRPr="005108E4">
        <w:rPr>
          <w:spacing w:val="-15"/>
          <w:sz w:val="24"/>
        </w:rPr>
        <w:t xml:space="preserve"> </w:t>
      </w:r>
      <w:r w:rsidRPr="005108E4">
        <w:rPr>
          <w:sz w:val="24"/>
        </w:rPr>
        <w:t>properly</w:t>
      </w:r>
      <w:r w:rsidRPr="005108E4">
        <w:rPr>
          <w:spacing w:val="-20"/>
          <w:sz w:val="24"/>
        </w:rPr>
        <w:t xml:space="preserve"> </w:t>
      </w:r>
      <w:r w:rsidRPr="005108E4">
        <w:rPr>
          <w:sz w:val="24"/>
        </w:rPr>
        <w:t>tracked</w:t>
      </w:r>
      <w:r w:rsidRPr="005108E4">
        <w:rPr>
          <w:spacing w:val="-14"/>
          <w:sz w:val="24"/>
        </w:rPr>
        <w:t xml:space="preserve"> </w:t>
      </w:r>
      <w:r w:rsidRPr="005108E4">
        <w:rPr>
          <w:sz w:val="24"/>
        </w:rPr>
        <w:t>and</w:t>
      </w:r>
      <w:r w:rsidRPr="005108E4">
        <w:rPr>
          <w:spacing w:val="-13"/>
          <w:sz w:val="24"/>
        </w:rPr>
        <w:t xml:space="preserve"> </w:t>
      </w:r>
      <w:r w:rsidRPr="005108E4">
        <w:rPr>
          <w:sz w:val="24"/>
        </w:rPr>
        <w:t>labeled</w:t>
      </w:r>
      <w:r w:rsidRPr="005108E4">
        <w:rPr>
          <w:spacing w:val="-14"/>
          <w:sz w:val="24"/>
        </w:rPr>
        <w:t xml:space="preserve"> </w:t>
      </w:r>
      <w:r w:rsidRPr="005108E4">
        <w:rPr>
          <w:sz w:val="24"/>
        </w:rPr>
        <w:t>in</w:t>
      </w:r>
      <w:r w:rsidRPr="005108E4">
        <w:rPr>
          <w:spacing w:val="-13"/>
          <w:sz w:val="24"/>
        </w:rPr>
        <w:t xml:space="preserve"> </w:t>
      </w:r>
      <w:r w:rsidRPr="005108E4">
        <w:rPr>
          <w:sz w:val="24"/>
        </w:rPr>
        <w:t>a</w:t>
      </w:r>
      <w:r w:rsidRPr="005108E4">
        <w:rPr>
          <w:spacing w:val="-15"/>
          <w:sz w:val="24"/>
        </w:rPr>
        <w:t xml:space="preserve"> </w:t>
      </w:r>
      <w:r w:rsidRPr="005108E4">
        <w:rPr>
          <w:sz w:val="24"/>
        </w:rPr>
        <w:t>form</w:t>
      </w:r>
      <w:r w:rsidRPr="005108E4">
        <w:rPr>
          <w:spacing w:val="-14"/>
          <w:sz w:val="24"/>
        </w:rPr>
        <w:t xml:space="preserve"> </w:t>
      </w:r>
      <w:r w:rsidRPr="005108E4">
        <w:rPr>
          <w:sz w:val="24"/>
        </w:rPr>
        <w:t>and</w:t>
      </w:r>
      <w:r w:rsidRPr="005108E4">
        <w:rPr>
          <w:spacing w:val="-13"/>
          <w:sz w:val="24"/>
        </w:rPr>
        <w:t xml:space="preserve"> </w:t>
      </w:r>
      <w:r w:rsidRPr="005108E4">
        <w:rPr>
          <w:sz w:val="24"/>
        </w:rPr>
        <w:t>manner</w:t>
      </w:r>
      <w:r w:rsidRPr="005108E4">
        <w:rPr>
          <w:spacing w:val="-15"/>
          <w:sz w:val="24"/>
        </w:rPr>
        <w:t xml:space="preserve"> </w:t>
      </w:r>
      <w:r w:rsidRPr="005108E4">
        <w:rPr>
          <w:sz w:val="24"/>
        </w:rPr>
        <w:t>determined by the</w:t>
      </w:r>
      <w:r w:rsidRPr="005108E4">
        <w:rPr>
          <w:spacing w:val="-11"/>
          <w:sz w:val="24"/>
        </w:rPr>
        <w:t xml:space="preserve"> </w:t>
      </w:r>
      <w:r w:rsidRPr="005108E4">
        <w:rPr>
          <w:sz w:val="24"/>
        </w:rPr>
        <w:t>Commission.</w:t>
      </w:r>
    </w:p>
    <w:p w14:paraId="4C2B3A1E" w14:textId="77777777" w:rsidR="00DA2759" w:rsidRPr="005108E4" w:rsidRDefault="009A7511">
      <w:pPr>
        <w:pStyle w:val="ListParagraph"/>
        <w:numPr>
          <w:ilvl w:val="2"/>
          <w:numId w:val="46"/>
        </w:numPr>
        <w:tabs>
          <w:tab w:val="left" w:pos="2410"/>
        </w:tabs>
        <w:spacing w:line="244" w:lineRule="auto"/>
        <w:ind w:right="118" w:firstLine="0"/>
        <w:rPr>
          <w:sz w:val="24"/>
        </w:rPr>
      </w:pPr>
      <w:r w:rsidRPr="005108E4">
        <w:rPr>
          <w:sz w:val="24"/>
        </w:rPr>
        <w:t>Any Marijuana Product that is undeliverable or is refused by the destination MTC shall be transported back to the originating</w:t>
      </w:r>
      <w:r w:rsidRPr="005108E4">
        <w:rPr>
          <w:spacing w:val="-15"/>
          <w:sz w:val="24"/>
        </w:rPr>
        <w:t xml:space="preserve"> </w:t>
      </w:r>
      <w:r w:rsidRPr="005108E4">
        <w:rPr>
          <w:sz w:val="24"/>
        </w:rPr>
        <w:t>establishment.</w:t>
      </w:r>
    </w:p>
    <w:p w14:paraId="316167BE" w14:textId="77777777" w:rsidR="00DA2759" w:rsidRPr="005108E4" w:rsidRDefault="009A7511">
      <w:pPr>
        <w:pStyle w:val="ListParagraph"/>
        <w:numPr>
          <w:ilvl w:val="2"/>
          <w:numId w:val="46"/>
        </w:numPr>
        <w:tabs>
          <w:tab w:val="left" w:pos="2352"/>
        </w:tabs>
        <w:spacing w:line="242" w:lineRule="auto"/>
        <w:ind w:right="116" w:firstLine="0"/>
        <w:rPr>
          <w:sz w:val="24"/>
        </w:rPr>
      </w:pPr>
      <w:r w:rsidRPr="005108E4">
        <w:rPr>
          <w:sz w:val="24"/>
        </w:rPr>
        <w:t>All</w:t>
      </w:r>
      <w:r w:rsidRPr="005108E4">
        <w:rPr>
          <w:spacing w:val="-18"/>
          <w:sz w:val="24"/>
        </w:rPr>
        <w:t xml:space="preserve"> </w:t>
      </w:r>
      <w:r w:rsidRPr="005108E4">
        <w:rPr>
          <w:sz w:val="24"/>
        </w:rPr>
        <w:t>vehicles</w:t>
      </w:r>
      <w:r w:rsidRPr="005108E4">
        <w:rPr>
          <w:spacing w:val="-18"/>
          <w:sz w:val="24"/>
        </w:rPr>
        <w:t xml:space="preserve"> </w:t>
      </w:r>
      <w:r w:rsidRPr="005108E4">
        <w:rPr>
          <w:sz w:val="24"/>
        </w:rPr>
        <w:t>transporting</w:t>
      </w:r>
      <w:r w:rsidRPr="005108E4">
        <w:rPr>
          <w:spacing w:val="-20"/>
          <w:sz w:val="24"/>
        </w:rPr>
        <w:t xml:space="preserve"> </w:t>
      </w:r>
      <w:r w:rsidRPr="005108E4">
        <w:rPr>
          <w:sz w:val="24"/>
        </w:rPr>
        <w:t>Marijuana</w:t>
      </w:r>
      <w:r w:rsidRPr="005108E4">
        <w:rPr>
          <w:spacing w:val="-19"/>
          <w:sz w:val="24"/>
        </w:rPr>
        <w:t xml:space="preserve"> </w:t>
      </w:r>
      <w:r w:rsidRPr="005108E4">
        <w:rPr>
          <w:sz w:val="24"/>
        </w:rPr>
        <w:t>Products</w:t>
      </w:r>
      <w:r w:rsidRPr="005108E4">
        <w:rPr>
          <w:spacing w:val="-20"/>
          <w:sz w:val="24"/>
        </w:rPr>
        <w:t xml:space="preserve"> </w:t>
      </w:r>
      <w:r w:rsidRPr="005108E4">
        <w:rPr>
          <w:sz w:val="24"/>
        </w:rPr>
        <w:t>shall</w:t>
      </w:r>
      <w:r w:rsidRPr="005108E4">
        <w:rPr>
          <w:spacing w:val="-20"/>
          <w:sz w:val="24"/>
        </w:rPr>
        <w:t xml:space="preserve"> </w:t>
      </w:r>
      <w:r w:rsidRPr="005108E4">
        <w:rPr>
          <w:sz w:val="24"/>
        </w:rPr>
        <w:t>be</w:t>
      </w:r>
      <w:r w:rsidRPr="005108E4">
        <w:rPr>
          <w:spacing w:val="-21"/>
          <w:sz w:val="24"/>
        </w:rPr>
        <w:t xml:space="preserve"> </w:t>
      </w:r>
      <w:r w:rsidRPr="005108E4">
        <w:rPr>
          <w:sz w:val="24"/>
        </w:rPr>
        <w:t>staffed</w:t>
      </w:r>
      <w:r w:rsidRPr="005108E4">
        <w:rPr>
          <w:spacing w:val="-19"/>
          <w:sz w:val="24"/>
        </w:rPr>
        <w:t xml:space="preserve"> </w:t>
      </w:r>
      <w:r w:rsidRPr="005108E4">
        <w:rPr>
          <w:sz w:val="24"/>
        </w:rPr>
        <w:t>with</w:t>
      </w:r>
      <w:r w:rsidRPr="005108E4">
        <w:rPr>
          <w:spacing w:val="-19"/>
          <w:sz w:val="24"/>
        </w:rPr>
        <w:t xml:space="preserve"> </w:t>
      </w:r>
      <w:r w:rsidRPr="005108E4">
        <w:rPr>
          <w:sz w:val="24"/>
        </w:rPr>
        <w:t>a</w:t>
      </w:r>
      <w:r w:rsidRPr="005108E4">
        <w:rPr>
          <w:spacing w:val="-19"/>
          <w:sz w:val="24"/>
        </w:rPr>
        <w:t xml:space="preserve"> </w:t>
      </w:r>
      <w:r w:rsidRPr="005108E4">
        <w:rPr>
          <w:sz w:val="24"/>
        </w:rPr>
        <w:t>minimum</w:t>
      </w:r>
      <w:r w:rsidRPr="005108E4">
        <w:rPr>
          <w:spacing w:val="-18"/>
          <w:sz w:val="24"/>
        </w:rPr>
        <w:t xml:space="preserve"> </w:t>
      </w:r>
      <w:r w:rsidRPr="005108E4">
        <w:rPr>
          <w:sz w:val="24"/>
        </w:rPr>
        <w:t>of</w:t>
      </w:r>
      <w:r w:rsidRPr="005108E4">
        <w:rPr>
          <w:spacing w:val="-19"/>
          <w:sz w:val="24"/>
        </w:rPr>
        <w:t xml:space="preserve"> </w:t>
      </w:r>
      <w:r w:rsidRPr="005108E4">
        <w:rPr>
          <w:sz w:val="24"/>
        </w:rPr>
        <w:t>two MTC</w:t>
      </w:r>
      <w:r w:rsidRPr="005108E4">
        <w:rPr>
          <w:spacing w:val="-10"/>
          <w:sz w:val="24"/>
        </w:rPr>
        <w:t xml:space="preserve"> </w:t>
      </w:r>
      <w:r w:rsidRPr="005108E4">
        <w:rPr>
          <w:sz w:val="24"/>
        </w:rPr>
        <w:t>Agents.</w:t>
      </w:r>
      <w:r w:rsidRPr="005108E4">
        <w:rPr>
          <w:spacing w:val="40"/>
          <w:sz w:val="24"/>
        </w:rPr>
        <w:t xml:space="preserve"> </w:t>
      </w:r>
      <w:r w:rsidRPr="005108E4">
        <w:rPr>
          <w:sz w:val="24"/>
        </w:rPr>
        <w:t>At</w:t>
      </w:r>
      <w:r w:rsidRPr="005108E4">
        <w:rPr>
          <w:spacing w:val="-9"/>
          <w:sz w:val="24"/>
        </w:rPr>
        <w:t xml:space="preserve"> </w:t>
      </w:r>
      <w:r w:rsidRPr="005108E4">
        <w:rPr>
          <w:sz w:val="24"/>
        </w:rPr>
        <w:t>least</w:t>
      </w:r>
      <w:r w:rsidRPr="005108E4">
        <w:rPr>
          <w:spacing w:val="-10"/>
          <w:sz w:val="24"/>
        </w:rPr>
        <w:t xml:space="preserve"> </w:t>
      </w:r>
      <w:r w:rsidRPr="005108E4">
        <w:rPr>
          <w:sz w:val="24"/>
        </w:rPr>
        <w:t>one</w:t>
      </w:r>
      <w:r w:rsidRPr="005108E4">
        <w:rPr>
          <w:spacing w:val="-8"/>
          <w:sz w:val="24"/>
        </w:rPr>
        <w:t xml:space="preserve"> </w:t>
      </w:r>
      <w:r w:rsidRPr="005108E4">
        <w:rPr>
          <w:sz w:val="24"/>
        </w:rPr>
        <w:t>agent</w:t>
      </w:r>
      <w:r w:rsidRPr="005108E4">
        <w:rPr>
          <w:spacing w:val="-8"/>
          <w:sz w:val="24"/>
        </w:rPr>
        <w:t xml:space="preserve"> </w:t>
      </w:r>
      <w:r w:rsidRPr="005108E4">
        <w:rPr>
          <w:sz w:val="24"/>
        </w:rPr>
        <w:t>shall</w:t>
      </w:r>
      <w:r w:rsidRPr="005108E4">
        <w:rPr>
          <w:spacing w:val="-9"/>
          <w:sz w:val="24"/>
        </w:rPr>
        <w:t xml:space="preserve"> </w:t>
      </w:r>
      <w:r w:rsidRPr="005108E4">
        <w:rPr>
          <w:spacing w:val="-3"/>
          <w:sz w:val="24"/>
        </w:rPr>
        <w:t>always</w:t>
      </w:r>
      <w:r w:rsidRPr="005108E4">
        <w:rPr>
          <w:spacing w:val="-11"/>
          <w:sz w:val="24"/>
        </w:rPr>
        <w:t xml:space="preserve"> </w:t>
      </w:r>
      <w:r w:rsidRPr="005108E4">
        <w:rPr>
          <w:sz w:val="24"/>
        </w:rPr>
        <w:t>remain</w:t>
      </w:r>
      <w:r w:rsidRPr="005108E4">
        <w:rPr>
          <w:spacing w:val="-10"/>
          <w:sz w:val="24"/>
        </w:rPr>
        <w:t xml:space="preserve"> </w:t>
      </w:r>
      <w:r w:rsidRPr="005108E4">
        <w:rPr>
          <w:sz w:val="24"/>
        </w:rPr>
        <w:t>with</w:t>
      </w:r>
      <w:r w:rsidRPr="005108E4">
        <w:rPr>
          <w:spacing w:val="-11"/>
          <w:sz w:val="24"/>
        </w:rPr>
        <w:t xml:space="preserve"> </w:t>
      </w:r>
      <w:r w:rsidRPr="005108E4">
        <w:rPr>
          <w:sz w:val="24"/>
        </w:rPr>
        <w:t>the</w:t>
      </w:r>
      <w:r w:rsidRPr="005108E4">
        <w:rPr>
          <w:spacing w:val="-11"/>
          <w:sz w:val="24"/>
        </w:rPr>
        <w:t xml:space="preserve"> </w:t>
      </w:r>
      <w:r w:rsidRPr="005108E4">
        <w:rPr>
          <w:sz w:val="24"/>
        </w:rPr>
        <w:t>vehicle</w:t>
      </w:r>
      <w:r w:rsidRPr="005108E4">
        <w:rPr>
          <w:spacing w:val="-12"/>
          <w:sz w:val="24"/>
        </w:rPr>
        <w:t xml:space="preserve"> </w:t>
      </w:r>
      <w:r w:rsidRPr="005108E4">
        <w:rPr>
          <w:sz w:val="24"/>
        </w:rPr>
        <w:t>when</w:t>
      </w:r>
      <w:r w:rsidRPr="005108E4">
        <w:rPr>
          <w:spacing w:val="-10"/>
          <w:sz w:val="24"/>
        </w:rPr>
        <w:t xml:space="preserve"> </w:t>
      </w:r>
      <w:r w:rsidRPr="005108E4">
        <w:rPr>
          <w:sz w:val="24"/>
        </w:rPr>
        <w:t>the</w:t>
      </w:r>
      <w:r w:rsidRPr="005108E4">
        <w:rPr>
          <w:spacing w:val="-11"/>
          <w:sz w:val="24"/>
        </w:rPr>
        <w:t xml:space="preserve"> </w:t>
      </w:r>
      <w:r w:rsidRPr="005108E4">
        <w:rPr>
          <w:sz w:val="24"/>
        </w:rPr>
        <w:t>vehicle contains Marijuana or Marijuana</w:t>
      </w:r>
      <w:r w:rsidRPr="005108E4">
        <w:rPr>
          <w:spacing w:val="-7"/>
          <w:sz w:val="24"/>
        </w:rPr>
        <w:t xml:space="preserve"> </w:t>
      </w:r>
      <w:r w:rsidRPr="005108E4">
        <w:rPr>
          <w:sz w:val="24"/>
        </w:rPr>
        <w:t>Products.</w:t>
      </w:r>
    </w:p>
    <w:p w14:paraId="00D5AB82" w14:textId="77777777" w:rsidR="00DA2759" w:rsidRPr="005108E4" w:rsidRDefault="009A7511">
      <w:pPr>
        <w:pStyle w:val="ListParagraph"/>
        <w:numPr>
          <w:ilvl w:val="2"/>
          <w:numId w:val="46"/>
        </w:numPr>
        <w:tabs>
          <w:tab w:val="left" w:pos="2439"/>
        </w:tabs>
        <w:spacing w:line="242" w:lineRule="auto"/>
        <w:ind w:right="116" w:firstLine="0"/>
        <w:rPr>
          <w:sz w:val="24"/>
        </w:rPr>
      </w:pPr>
      <w:r w:rsidRPr="005108E4">
        <w:rPr>
          <w:sz w:val="24"/>
        </w:rPr>
        <w:t>Prior to leaving an MTC for the purpose of transporting Marijuana Products, the originating MTC shall weigh, inventory, and account for, on video, all Marijuana Products to be</w:t>
      </w:r>
      <w:r w:rsidRPr="005108E4">
        <w:rPr>
          <w:spacing w:val="-4"/>
          <w:sz w:val="24"/>
        </w:rPr>
        <w:t xml:space="preserve"> </w:t>
      </w:r>
      <w:r w:rsidRPr="005108E4">
        <w:rPr>
          <w:sz w:val="24"/>
        </w:rPr>
        <w:t>transported.</w:t>
      </w:r>
    </w:p>
    <w:p w14:paraId="202158A5" w14:textId="77777777" w:rsidR="00DA2759" w:rsidRPr="005108E4" w:rsidRDefault="009A7511">
      <w:pPr>
        <w:pStyle w:val="ListParagraph"/>
        <w:numPr>
          <w:ilvl w:val="2"/>
          <w:numId w:val="46"/>
        </w:numPr>
        <w:tabs>
          <w:tab w:val="left" w:pos="2405"/>
        </w:tabs>
        <w:spacing w:line="244" w:lineRule="auto"/>
        <w:ind w:right="118" w:firstLine="0"/>
        <w:rPr>
          <w:sz w:val="24"/>
        </w:rPr>
      </w:pPr>
      <w:r w:rsidRPr="005108E4">
        <w:rPr>
          <w:sz w:val="24"/>
        </w:rPr>
        <w:t>Within eight hours after arrival at the destination MTC, the destination MTC shall re-weigh,</w:t>
      </w:r>
      <w:r w:rsidRPr="005108E4">
        <w:rPr>
          <w:spacing w:val="-7"/>
          <w:sz w:val="24"/>
        </w:rPr>
        <w:t xml:space="preserve"> </w:t>
      </w:r>
      <w:r w:rsidRPr="005108E4">
        <w:rPr>
          <w:sz w:val="24"/>
        </w:rPr>
        <w:t>re-inventory,</w:t>
      </w:r>
      <w:r w:rsidRPr="005108E4">
        <w:rPr>
          <w:spacing w:val="-7"/>
          <w:sz w:val="24"/>
        </w:rPr>
        <w:t xml:space="preserve"> </w:t>
      </w:r>
      <w:r w:rsidRPr="005108E4">
        <w:rPr>
          <w:sz w:val="24"/>
        </w:rPr>
        <w:t>and</w:t>
      </w:r>
      <w:r w:rsidRPr="005108E4">
        <w:rPr>
          <w:spacing w:val="-7"/>
          <w:sz w:val="24"/>
        </w:rPr>
        <w:t xml:space="preserve"> </w:t>
      </w:r>
      <w:r w:rsidRPr="005108E4">
        <w:rPr>
          <w:sz w:val="24"/>
        </w:rPr>
        <w:t>account</w:t>
      </w:r>
      <w:r w:rsidRPr="005108E4">
        <w:rPr>
          <w:spacing w:val="-5"/>
          <w:sz w:val="24"/>
        </w:rPr>
        <w:t xml:space="preserve"> </w:t>
      </w:r>
      <w:r w:rsidRPr="005108E4">
        <w:rPr>
          <w:sz w:val="24"/>
        </w:rPr>
        <w:t>for,</w:t>
      </w:r>
      <w:r w:rsidRPr="005108E4">
        <w:rPr>
          <w:spacing w:val="-7"/>
          <w:sz w:val="24"/>
        </w:rPr>
        <w:t xml:space="preserve"> </w:t>
      </w:r>
      <w:r w:rsidRPr="005108E4">
        <w:rPr>
          <w:sz w:val="24"/>
        </w:rPr>
        <w:t>on</w:t>
      </w:r>
      <w:r w:rsidRPr="005108E4">
        <w:rPr>
          <w:spacing w:val="-7"/>
          <w:sz w:val="24"/>
        </w:rPr>
        <w:t xml:space="preserve"> </w:t>
      </w:r>
      <w:r w:rsidRPr="005108E4">
        <w:rPr>
          <w:sz w:val="24"/>
        </w:rPr>
        <w:t>video,</w:t>
      </w:r>
      <w:r w:rsidRPr="005108E4">
        <w:rPr>
          <w:spacing w:val="-7"/>
          <w:sz w:val="24"/>
        </w:rPr>
        <w:t xml:space="preserve"> </w:t>
      </w:r>
      <w:r w:rsidRPr="005108E4">
        <w:rPr>
          <w:sz w:val="24"/>
        </w:rPr>
        <w:t>all</w:t>
      </w:r>
      <w:r w:rsidRPr="005108E4">
        <w:rPr>
          <w:spacing w:val="-5"/>
          <w:sz w:val="24"/>
        </w:rPr>
        <w:t xml:space="preserve"> </w:t>
      </w:r>
      <w:r w:rsidRPr="005108E4">
        <w:rPr>
          <w:sz w:val="24"/>
        </w:rPr>
        <w:t>Marijuana</w:t>
      </w:r>
      <w:r w:rsidRPr="005108E4">
        <w:rPr>
          <w:spacing w:val="-8"/>
          <w:sz w:val="24"/>
        </w:rPr>
        <w:t xml:space="preserve"> </w:t>
      </w:r>
      <w:r w:rsidRPr="005108E4">
        <w:rPr>
          <w:sz w:val="24"/>
        </w:rPr>
        <w:t>Products</w:t>
      </w:r>
      <w:r w:rsidRPr="005108E4">
        <w:rPr>
          <w:spacing w:val="-6"/>
          <w:sz w:val="24"/>
        </w:rPr>
        <w:t xml:space="preserve"> </w:t>
      </w:r>
      <w:r w:rsidRPr="005108E4">
        <w:rPr>
          <w:sz w:val="24"/>
        </w:rPr>
        <w:t>transported.</w:t>
      </w:r>
    </w:p>
    <w:p w14:paraId="3A52712F" w14:textId="77777777" w:rsidR="00DA2759" w:rsidRPr="005108E4" w:rsidRDefault="009A7511">
      <w:pPr>
        <w:pStyle w:val="ListParagraph"/>
        <w:numPr>
          <w:ilvl w:val="2"/>
          <w:numId w:val="46"/>
        </w:numPr>
        <w:tabs>
          <w:tab w:val="left" w:pos="2336"/>
        </w:tabs>
        <w:spacing w:line="242" w:lineRule="auto"/>
        <w:ind w:right="117" w:firstLine="0"/>
        <w:rPr>
          <w:sz w:val="24"/>
        </w:rPr>
      </w:pPr>
      <w:r w:rsidRPr="005108E4">
        <w:rPr>
          <w:sz w:val="24"/>
        </w:rPr>
        <w:t>When</w:t>
      </w:r>
      <w:r w:rsidRPr="005108E4">
        <w:rPr>
          <w:spacing w:val="-29"/>
          <w:sz w:val="24"/>
        </w:rPr>
        <w:t xml:space="preserve"> </w:t>
      </w:r>
      <w:r w:rsidRPr="005108E4">
        <w:rPr>
          <w:sz w:val="24"/>
        </w:rPr>
        <w:t>videotaping</w:t>
      </w:r>
      <w:r w:rsidRPr="005108E4">
        <w:rPr>
          <w:spacing w:val="-30"/>
          <w:sz w:val="24"/>
        </w:rPr>
        <w:t xml:space="preserve"> </w:t>
      </w:r>
      <w:r w:rsidRPr="005108E4">
        <w:rPr>
          <w:sz w:val="24"/>
        </w:rPr>
        <w:t>the</w:t>
      </w:r>
      <w:r w:rsidRPr="005108E4">
        <w:rPr>
          <w:spacing w:val="-29"/>
          <w:sz w:val="24"/>
        </w:rPr>
        <w:t xml:space="preserve"> </w:t>
      </w:r>
      <w:r w:rsidRPr="005108E4">
        <w:rPr>
          <w:sz w:val="24"/>
        </w:rPr>
        <w:t>weighing,</w:t>
      </w:r>
      <w:r w:rsidRPr="005108E4">
        <w:rPr>
          <w:spacing w:val="-29"/>
          <w:sz w:val="24"/>
        </w:rPr>
        <w:t xml:space="preserve"> </w:t>
      </w:r>
      <w:r w:rsidRPr="005108E4">
        <w:rPr>
          <w:sz w:val="24"/>
        </w:rPr>
        <w:t>inventorying,</w:t>
      </w:r>
      <w:r w:rsidRPr="005108E4">
        <w:rPr>
          <w:spacing w:val="-28"/>
          <w:sz w:val="24"/>
        </w:rPr>
        <w:t xml:space="preserve"> </w:t>
      </w:r>
      <w:r w:rsidRPr="005108E4">
        <w:rPr>
          <w:sz w:val="24"/>
        </w:rPr>
        <w:t>and</w:t>
      </w:r>
      <w:r w:rsidRPr="005108E4">
        <w:rPr>
          <w:spacing w:val="-28"/>
          <w:sz w:val="24"/>
        </w:rPr>
        <w:t xml:space="preserve"> </w:t>
      </w:r>
      <w:r w:rsidRPr="005108E4">
        <w:rPr>
          <w:sz w:val="24"/>
        </w:rPr>
        <w:t>accounting</w:t>
      </w:r>
      <w:r w:rsidRPr="005108E4">
        <w:rPr>
          <w:spacing w:val="-31"/>
          <w:sz w:val="24"/>
        </w:rPr>
        <w:t xml:space="preserve"> </w:t>
      </w:r>
      <w:r w:rsidRPr="005108E4">
        <w:rPr>
          <w:sz w:val="24"/>
        </w:rPr>
        <w:t>of</w:t>
      </w:r>
      <w:r w:rsidRPr="005108E4">
        <w:rPr>
          <w:spacing w:val="-29"/>
          <w:sz w:val="24"/>
        </w:rPr>
        <w:t xml:space="preserve"> </w:t>
      </w:r>
      <w:r w:rsidRPr="005108E4">
        <w:rPr>
          <w:sz w:val="24"/>
        </w:rPr>
        <w:t>Marijuana</w:t>
      </w:r>
      <w:r w:rsidRPr="005108E4">
        <w:rPr>
          <w:spacing w:val="-29"/>
          <w:sz w:val="24"/>
        </w:rPr>
        <w:t xml:space="preserve"> </w:t>
      </w:r>
      <w:r w:rsidRPr="005108E4">
        <w:rPr>
          <w:sz w:val="24"/>
        </w:rPr>
        <w:t>Products before</w:t>
      </w:r>
      <w:r w:rsidRPr="005108E4">
        <w:rPr>
          <w:spacing w:val="-14"/>
          <w:sz w:val="24"/>
        </w:rPr>
        <w:t xml:space="preserve"> </w:t>
      </w:r>
      <w:r w:rsidRPr="005108E4">
        <w:rPr>
          <w:sz w:val="24"/>
        </w:rPr>
        <w:t>transportation</w:t>
      </w:r>
      <w:r w:rsidRPr="005108E4">
        <w:rPr>
          <w:spacing w:val="-13"/>
          <w:sz w:val="24"/>
        </w:rPr>
        <w:t xml:space="preserve"> </w:t>
      </w:r>
      <w:r w:rsidRPr="005108E4">
        <w:rPr>
          <w:sz w:val="24"/>
        </w:rPr>
        <w:t>or</w:t>
      </w:r>
      <w:r w:rsidRPr="005108E4">
        <w:rPr>
          <w:spacing w:val="-10"/>
          <w:sz w:val="24"/>
        </w:rPr>
        <w:t xml:space="preserve"> </w:t>
      </w:r>
      <w:r w:rsidRPr="005108E4">
        <w:rPr>
          <w:sz w:val="24"/>
        </w:rPr>
        <w:t>after</w:t>
      </w:r>
      <w:r w:rsidRPr="005108E4">
        <w:rPr>
          <w:spacing w:val="-11"/>
          <w:sz w:val="24"/>
        </w:rPr>
        <w:t xml:space="preserve"> </w:t>
      </w:r>
      <w:r w:rsidRPr="005108E4">
        <w:rPr>
          <w:sz w:val="24"/>
        </w:rPr>
        <w:t>receipt,</w:t>
      </w:r>
      <w:r w:rsidRPr="005108E4">
        <w:rPr>
          <w:spacing w:val="-10"/>
          <w:sz w:val="24"/>
        </w:rPr>
        <w:t xml:space="preserve"> </w:t>
      </w:r>
      <w:r w:rsidRPr="005108E4">
        <w:rPr>
          <w:sz w:val="24"/>
        </w:rPr>
        <w:t>the</w:t>
      </w:r>
      <w:r w:rsidRPr="005108E4">
        <w:rPr>
          <w:spacing w:val="-11"/>
          <w:sz w:val="24"/>
        </w:rPr>
        <w:t xml:space="preserve"> </w:t>
      </w:r>
      <w:r w:rsidRPr="005108E4">
        <w:rPr>
          <w:sz w:val="24"/>
        </w:rPr>
        <w:t>video</w:t>
      </w:r>
      <w:r w:rsidRPr="005108E4">
        <w:rPr>
          <w:spacing w:val="-13"/>
          <w:sz w:val="24"/>
        </w:rPr>
        <w:t xml:space="preserve"> </w:t>
      </w:r>
      <w:r w:rsidRPr="005108E4">
        <w:rPr>
          <w:sz w:val="24"/>
        </w:rPr>
        <w:t>shall</w:t>
      </w:r>
      <w:r w:rsidRPr="005108E4">
        <w:rPr>
          <w:spacing w:val="-11"/>
          <w:sz w:val="24"/>
        </w:rPr>
        <w:t xml:space="preserve"> </w:t>
      </w:r>
      <w:r w:rsidRPr="005108E4">
        <w:rPr>
          <w:sz w:val="24"/>
        </w:rPr>
        <w:t>show</w:t>
      </w:r>
      <w:r w:rsidRPr="005108E4">
        <w:rPr>
          <w:spacing w:val="-13"/>
          <w:sz w:val="24"/>
        </w:rPr>
        <w:t xml:space="preserve"> </w:t>
      </w:r>
      <w:r w:rsidRPr="005108E4">
        <w:rPr>
          <w:sz w:val="24"/>
        </w:rPr>
        <w:t>each</w:t>
      </w:r>
      <w:r w:rsidRPr="005108E4">
        <w:rPr>
          <w:spacing w:val="-13"/>
          <w:sz w:val="24"/>
        </w:rPr>
        <w:t xml:space="preserve"> </w:t>
      </w:r>
      <w:r w:rsidRPr="005108E4">
        <w:rPr>
          <w:sz w:val="24"/>
        </w:rPr>
        <w:t>product</w:t>
      </w:r>
      <w:r w:rsidRPr="005108E4">
        <w:rPr>
          <w:spacing w:val="-11"/>
          <w:sz w:val="24"/>
        </w:rPr>
        <w:t xml:space="preserve"> </w:t>
      </w:r>
      <w:r w:rsidRPr="005108E4">
        <w:rPr>
          <w:sz w:val="24"/>
        </w:rPr>
        <w:t>being</w:t>
      </w:r>
      <w:r w:rsidRPr="005108E4">
        <w:rPr>
          <w:spacing w:val="-15"/>
          <w:sz w:val="24"/>
        </w:rPr>
        <w:t xml:space="preserve"> </w:t>
      </w:r>
      <w:r w:rsidRPr="005108E4">
        <w:rPr>
          <w:sz w:val="24"/>
        </w:rPr>
        <w:t>weighed, the weight, and the</w:t>
      </w:r>
      <w:r w:rsidRPr="005108E4">
        <w:rPr>
          <w:spacing w:val="-7"/>
          <w:sz w:val="24"/>
        </w:rPr>
        <w:t xml:space="preserve"> </w:t>
      </w:r>
      <w:r w:rsidRPr="005108E4">
        <w:rPr>
          <w:sz w:val="24"/>
        </w:rPr>
        <w:t>manifest.</w:t>
      </w:r>
    </w:p>
    <w:p w14:paraId="07CCE2BE" w14:textId="77777777" w:rsidR="00DA2759" w:rsidRPr="005108E4" w:rsidRDefault="009A7511">
      <w:pPr>
        <w:pStyle w:val="ListParagraph"/>
        <w:numPr>
          <w:ilvl w:val="2"/>
          <w:numId w:val="46"/>
        </w:numPr>
        <w:tabs>
          <w:tab w:val="left" w:pos="2739"/>
        </w:tabs>
        <w:spacing w:line="242" w:lineRule="auto"/>
        <w:ind w:right="117" w:firstLine="0"/>
        <w:rPr>
          <w:sz w:val="24"/>
        </w:rPr>
      </w:pPr>
      <w:r w:rsidRPr="005108E4">
        <w:rPr>
          <w:sz w:val="24"/>
        </w:rPr>
        <w:t>Marijuana Products shall be packaged in sealed, labeled, and tamper or child-resistant packaging prior to and during</w:t>
      </w:r>
      <w:r w:rsidRPr="005108E4">
        <w:rPr>
          <w:spacing w:val="-14"/>
          <w:sz w:val="24"/>
        </w:rPr>
        <w:t xml:space="preserve"> </w:t>
      </w:r>
      <w:r w:rsidRPr="005108E4">
        <w:rPr>
          <w:sz w:val="24"/>
        </w:rPr>
        <w:t>transportation.</w:t>
      </w:r>
    </w:p>
    <w:p w14:paraId="5A2359E8" w14:textId="77777777" w:rsidR="00DA2759" w:rsidRPr="005108E4" w:rsidRDefault="009A7511">
      <w:pPr>
        <w:pStyle w:val="ListParagraph"/>
        <w:numPr>
          <w:ilvl w:val="2"/>
          <w:numId w:val="46"/>
        </w:numPr>
        <w:tabs>
          <w:tab w:val="left" w:pos="2516"/>
        </w:tabs>
        <w:spacing w:line="242" w:lineRule="auto"/>
        <w:ind w:right="117" w:firstLine="0"/>
        <w:rPr>
          <w:sz w:val="24"/>
        </w:rPr>
      </w:pPr>
      <w:r w:rsidRPr="005108E4">
        <w:rPr>
          <w:spacing w:val="-3"/>
          <w:sz w:val="24"/>
        </w:rPr>
        <w:t>In</w:t>
      </w:r>
      <w:r w:rsidRPr="005108E4">
        <w:rPr>
          <w:spacing w:val="-5"/>
          <w:sz w:val="24"/>
        </w:rPr>
        <w:t xml:space="preserve"> </w:t>
      </w:r>
      <w:r w:rsidRPr="005108E4">
        <w:rPr>
          <w:sz w:val="24"/>
        </w:rPr>
        <w:t>the</w:t>
      </w:r>
      <w:r w:rsidRPr="005108E4">
        <w:rPr>
          <w:spacing w:val="-6"/>
          <w:sz w:val="24"/>
        </w:rPr>
        <w:t xml:space="preserve"> </w:t>
      </w:r>
      <w:r w:rsidRPr="005108E4">
        <w:rPr>
          <w:sz w:val="24"/>
        </w:rPr>
        <w:t>case</w:t>
      </w:r>
      <w:r w:rsidRPr="005108E4">
        <w:rPr>
          <w:spacing w:val="-5"/>
          <w:sz w:val="24"/>
        </w:rPr>
        <w:t xml:space="preserve"> </w:t>
      </w:r>
      <w:r w:rsidRPr="005108E4">
        <w:rPr>
          <w:sz w:val="24"/>
        </w:rPr>
        <w:t>of</w:t>
      </w:r>
      <w:r w:rsidRPr="005108E4">
        <w:rPr>
          <w:spacing w:val="-5"/>
          <w:sz w:val="24"/>
        </w:rPr>
        <w:t xml:space="preserve"> </w:t>
      </w:r>
      <w:r w:rsidRPr="005108E4">
        <w:rPr>
          <w:sz w:val="24"/>
        </w:rPr>
        <w:t>an</w:t>
      </w:r>
      <w:r w:rsidRPr="005108E4">
        <w:rPr>
          <w:spacing w:val="-7"/>
          <w:sz w:val="24"/>
        </w:rPr>
        <w:t xml:space="preserve"> </w:t>
      </w:r>
      <w:r w:rsidRPr="005108E4">
        <w:rPr>
          <w:sz w:val="24"/>
        </w:rPr>
        <w:t>emergency</w:t>
      </w:r>
      <w:r w:rsidRPr="005108E4">
        <w:rPr>
          <w:spacing w:val="-13"/>
          <w:sz w:val="24"/>
        </w:rPr>
        <w:t xml:space="preserve"> </w:t>
      </w:r>
      <w:r w:rsidRPr="005108E4">
        <w:rPr>
          <w:sz w:val="24"/>
        </w:rPr>
        <w:t>stop</w:t>
      </w:r>
      <w:r w:rsidRPr="005108E4">
        <w:rPr>
          <w:spacing w:val="-6"/>
          <w:sz w:val="24"/>
        </w:rPr>
        <w:t xml:space="preserve"> </w:t>
      </w:r>
      <w:r w:rsidRPr="005108E4">
        <w:rPr>
          <w:sz w:val="24"/>
        </w:rPr>
        <w:t>during</w:t>
      </w:r>
      <w:r w:rsidRPr="005108E4">
        <w:rPr>
          <w:spacing w:val="-9"/>
          <w:sz w:val="24"/>
        </w:rPr>
        <w:t xml:space="preserve"> </w:t>
      </w:r>
      <w:r w:rsidRPr="005108E4">
        <w:rPr>
          <w:sz w:val="24"/>
        </w:rPr>
        <w:t>the</w:t>
      </w:r>
      <w:r w:rsidRPr="005108E4">
        <w:rPr>
          <w:spacing w:val="-5"/>
          <w:sz w:val="24"/>
        </w:rPr>
        <w:t xml:space="preserve"> </w:t>
      </w:r>
      <w:r w:rsidRPr="005108E4">
        <w:rPr>
          <w:sz w:val="24"/>
        </w:rPr>
        <w:t>transportation</w:t>
      </w:r>
      <w:r w:rsidRPr="005108E4">
        <w:rPr>
          <w:spacing w:val="-5"/>
          <w:sz w:val="24"/>
        </w:rPr>
        <w:t xml:space="preserve"> </w:t>
      </w:r>
      <w:r w:rsidRPr="005108E4">
        <w:rPr>
          <w:sz w:val="24"/>
        </w:rPr>
        <w:t>of</w:t>
      </w:r>
      <w:r w:rsidRPr="005108E4">
        <w:rPr>
          <w:spacing w:val="-5"/>
          <w:sz w:val="24"/>
        </w:rPr>
        <w:t xml:space="preserve"> </w:t>
      </w:r>
      <w:r w:rsidRPr="005108E4">
        <w:rPr>
          <w:sz w:val="24"/>
        </w:rPr>
        <w:t>Marijuana</w:t>
      </w:r>
      <w:r w:rsidRPr="005108E4">
        <w:rPr>
          <w:spacing w:val="-5"/>
          <w:sz w:val="24"/>
        </w:rPr>
        <w:t xml:space="preserve"> </w:t>
      </w:r>
      <w:r w:rsidRPr="005108E4">
        <w:rPr>
          <w:sz w:val="24"/>
        </w:rPr>
        <w:t>Products, a log shall be maintained describing the reason for the stop, the duration, the location, and any activities of personnel exiting the vehicle. Licensees shall comply with applicable requirements of 935 CMR</w:t>
      </w:r>
      <w:r w:rsidRPr="005108E4">
        <w:rPr>
          <w:spacing w:val="-7"/>
          <w:sz w:val="24"/>
        </w:rPr>
        <w:t xml:space="preserve"> </w:t>
      </w:r>
      <w:r w:rsidRPr="005108E4">
        <w:rPr>
          <w:sz w:val="24"/>
        </w:rPr>
        <w:t>501.110(9).</w:t>
      </w:r>
    </w:p>
    <w:p w14:paraId="193CECAE" w14:textId="77777777" w:rsidR="00DA2759" w:rsidRPr="005108E4" w:rsidRDefault="009A7511">
      <w:pPr>
        <w:pStyle w:val="ListParagraph"/>
        <w:numPr>
          <w:ilvl w:val="2"/>
          <w:numId w:val="46"/>
        </w:numPr>
        <w:tabs>
          <w:tab w:val="left" w:pos="2487"/>
        </w:tabs>
        <w:spacing w:before="2" w:line="242" w:lineRule="auto"/>
        <w:ind w:right="118" w:firstLine="0"/>
        <w:rPr>
          <w:sz w:val="24"/>
        </w:rPr>
      </w:pPr>
      <w:r w:rsidRPr="005108E4">
        <w:rPr>
          <w:sz w:val="24"/>
        </w:rPr>
        <w:t>An</w:t>
      </w:r>
      <w:r w:rsidRPr="005108E4">
        <w:rPr>
          <w:spacing w:val="-14"/>
          <w:sz w:val="24"/>
        </w:rPr>
        <w:t xml:space="preserve"> </w:t>
      </w:r>
      <w:r w:rsidRPr="005108E4">
        <w:rPr>
          <w:sz w:val="24"/>
        </w:rPr>
        <w:t>MTC</w:t>
      </w:r>
      <w:r w:rsidRPr="005108E4">
        <w:rPr>
          <w:spacing w:val="-13"/>
          <w:sz w:val="24"/>
        </w:rPr>
        <w:t xml:space="preserve"> </w:t>
      </w:r>
      <w:r w:rsidRPr="005108E4">
        <w:rPr>
          <w:sz w:val="24"/>
        </w:rPr>
        <w:t>transporting</w:t>
      </w:r>
      <w:r w:rsidRPr="005108E4">
        <w:rPr>
          <w:spacing w:val="-17"/>
          <w:sz w:val="24"/>
        </w:rPr>
        <w:t xml:space="preserve"> </w:t>
      </w:r>
      <w:r w:rsidRPr="005108E4">
        <w:rPr>
          <w:sz w:val="24"/>
        </w:rPr>
        <w:t>Marijuana</w:t>
      </w:r>
      <w:r w:rsidRPr="005108E4">
        <w:rPr>
          <w:spacing w:val="-13"/>
          <w:sz w:val="24"/>
        </w:rPr>
        <w:t xml:space="preserve"> </w:t>
      </w:r>
      <w:r w:rsidRPr="005108E4">
        <w:rPr>
          <w:sz w:val="24"/>
        </w:rPr>
        <w:t>Products</w:t>
      </w:r>
      <w:r w:rsidRPr="005108E4">
        <w:rPr>
          <w:spacing w:val="-12"/>
          <w:sz w:val="24"/>
        </w:rPr>
        <w:t xml:space="preserve"> </w:t>
      </w:r>
      <w:r w:rsidRPr="005108E4">
        <w:rPr>
          <w:sz w:val="24"/>
        </w:rPr>
        <w:t>shall</w:t>
      </w:r>
      <w:r w:rsidRPr="005108E4">
        <w:rPr>
          <w:spacing w:val="-14"/>
          <w:sz w:val="24"/>
        </w:rPr>
        <w:t xml:space="preserve"> </w:t>
      </w:r>
      <w:r w:rsidRPr="005108E4">
        <w:rPr>
          <w:sz w:val="24"/>
        </w:rPr>
        <w:t>ensure</w:t>
      </w:r>
      <w:r w:rsidRPr="005108E4">
        <w:rPr>
          <w:spacing w:val="-15"/>
          <w:sz w:val="24"/>
        </w:rPr>
        <w:t xml:space="preserve"> </w:t>
      </w:r>
      <w:r w:rsidRPr="005108E4">
        <w:rPr>
          <w:sz w:val="24"/>
        </w:rPr>
        <w:t>that</w:t>
      </w:r>
      <w:r w:rsidRPr="005108E4">
        <w:rPr>
          <w:spacing w:val="-14"/>
          <w:sz w:val="24"/>
        </w:rPr>
        <w:t xml:space="preserve"> </w:t>
      </w:r>
      <w:r w:rsidRPr="005108E4">
        <w:rPr>
          <w:sz w:val="24"/>
        </w:rPr>
        <w:t>all</w:t>
      </w:r>
      <w:r w:rsidRPr="005108E4">
        <w:rPr>
          <w:spacing w:val="-13"/>
          <w:sz w:val="24"/>
        </w:rPr>
        <w:t xml:space="preserve"> </w:t>
      </w:r>
      <w:r w:rsidRPr="005108E4">
        <w:rPr>
          <w:sz w:val="24"/>
        </w:rPr>
        <w:t>transportation</w:t>
      </w:r>
      <w:r w:rsidRPr="005108E4">
        <w:rPr>
          <w:spacing w:val="-14"/>
          <w:sz w:val="24"/>
        </w:rPr>
        <w:t xml:space="preserve"> </w:t>
      </w:r>
      <w:r w:rsidRPr="005108E4">
        <w:rPr>
          <w:sz w:val="24"/>
        </w:rPr>
        <w:t>times and routes are</w:t>
      </w:r>
      <w:r w:rsidRPr="005108E4">
        <w:rPr>
          <w:spacing w:val="-4"/>
          <w:sz w:val="24"/>
        </w:rPr>
        <w:t xml:space="preserve"> </w:t>
      </w:r>
      <w:r w:rsidRPr="005108E4">
        <w:rPr>
          <w:sz w:val="24"/>
        </w:rPr>
        <w:t>randomized.</w:t>
      </w:r>
    </w:p>
    <w:p w14:paraId="5150890E" w14:textId="77777777" w:rsidR="00DA2759" w:rsidRPr="005108E4" w:rsidRDefault="009A7511">
      <w:pPr>
        <w:pStyle w:val="ListParagraph"/>
        <w:numPr>
          <w:ilvl w:val="2"/>
          <w:numId w:val="46"/>
        </w:numPr>
        <w:tabs>
          <w:tab w:val="left" w:pos="2580"/>
        </w:tabs>
        <w:spacing w:before="2" w:line="242" w:lineRule="auto"/>
        <w:ind w:right="118" w:firstLine="0"/>
        <w:rPr>
          <w:sz w:val="24"/>
        </w:rPr>
      </w:pPr>
      <w:r w:rsidRPr="005108E4">
        <w:rPr>
          <w:sz w:val="24"/>
        </w:rPr>
        <w:t>An MTC transporting Marijuana Products shall ensure that all transport routes remain within the</w:t>
      </w:r>
      <w:r w:rsidRPr="005108E4">
        <w:rPr>
          <w:spacing w:val="-5"/>
          <w:sz w:val="24"/>
        </w:rPr>
        <w:t xml:space="preserve"> </w:t>
      </w:r>
      <w:r w:rsidRPr="005108E4">
        <w:rPr>
          <w:sz w:val="24"/>
        </w:rPr>
        <w:t>Commonwealth.</w:t>
      </w:r>
    </w:p>
    <w:p w14:paraId="19A6C09F" w14:textId="77777777" w:rsidR="00DA2759" w:rsidRPr="005108E4" w:rsidRDefault="009A7511">
      <w:pPr>
        <w:pStyle w:val="ListParagraph"/>
        <w:numPr>
          <w:ilvl w:val="2"/>
          <w:numId w:val="46"/>
        </w:numPr>
        <w:tabs>
          <w:tab w:val="left" w:pos="2530"/>
        </w:tabs>
        <w:spacing w:before="2" w:line="242" w:lineRule="auto"/>
        <w:ind w:right="117" w:firstLine="0"/>
        <w:rPr>
          <w:sz w:val="24"/>
        </w:rPr>
      </w:pPr>
      <w:r w:rsidRPr="005108E4">
        <w:rPr>
          <w:sz w:val="24"/>
        </w:rPr>
        <w:t>All vehicles and transportation equipment used in the transportation of Cannabis Products or Edibles requiring temperature control for safety shall be designed, maintained, and equipped as necessary to provide adequate temperature control to prevent</w:t>
      </w:r>
      <w:r w:rsidRPr="005108E4">
        <w:rPr>
          <w:spacing w:val="-6"/>
          <w:sz w:val="24"/>
        </w:rPr>
        <w:t xml:space="preserve"> </w:t>
      </w:r>
      <w:r w:rsidRPr="005108E4">
        <w:rPr>
          <w:sz w:val="24"/>
        </w:rPr>
        <w:t>the</w:t>
      </w:r>
      <w:r w:rsidRPr="005108E4">
        <w:rPr>
          <w:spacing w:val="-8"/>
          <w:sz w:val="24"/>
        </w:rPr>
        <w:t xml:space="preserve"> </w:t>
      </w:r>
      <w:r w:rsidRPr="005108E4">
        <w:rPr>
          <w:sz w:val="24"/>
        </w:rPr>
        <w:t>Cannabis</w:t>
      </w:r>
      <w:r w:rsidRPr="005108E4">
        <w:rPr>
          <w:spacing w:val="-8"/>
          <w:sz w:val="24"/>
        </w:rPr>
        <w:t xml:space="preserve"> </w:t>
      </w:r>
      <w:r w:rsidRPr="005108E4">
        <w:rPr>
          <w:sz w:val="24"/>
        </w:rPr>
        <w:t>products</w:t>
      </w:r>
      <w:r w:rsidRPr="005108E4">
        <w:rPr>
          <w:spacing w:val="-8"/>
          <w:sz w:val="24"/>
        </w:rPr>
        <w:t xml:space="preserve"> </w:t>
      </w:r>
      <w:r w:rsidRPr="005108E4">
        <w:rPr>
          <w:sz w:val="24"/>
        </w:rPr>
        <w:t>or</w:t>
      </w:r>
      <w:r w:rsidRPr="005108E4">
        <w:rPr>
          <w:spacing w:val="-9"/>
          <w:sz w:val="24"/>
        </w:rPr>
        <w:t xml:space="preserve"> </w:t>
      </w:r>
      <w:r w:rsidRPr="005108E4">
        <w:rPr>
          <w:sz w:val="24"/>
        </w:rPr>
        <w:t>Edibles</w:t>
      </w:r>
      <w:r w:rsidRPr="005108E4">
        <w:rPr>
          <w:spacing w:val="-7"/>
          <w:sz w:val="24"/>
        </w:rPr>
        <w:t xml:space="preserve"> </w:t>
      </w:r>
      <w:r w:rsidRPr="005108E4">
        <w:rPr>
          <w:sz w:val="24"/>
        </w:rPr>
        <w:t>from</w:t>
      </w:r>
      <w:r w:rsidRPr="005108E4">
        <w:rPr>
          <w:spacing w:val="-6"/>
          <w:sz w:val="24"/>
        </w:rPr>
        <w:t xml:space="preserve"> </w:t>
      </w:r>
      <w:r w:rsidRPr="005108E4">
        <w:rPr>
          <w:sz w:val="24"/>
        </w:rPr>
        <w:t>becoming</w:t>
      </w:r>
      <w:r w:rsidRPr="005108E4">
        <w:rPr>
          <w:spacing w:val="-7"/>
          <w:sz w:val="24"/>
        </w:rPr>
        <w:t xml:space="preserve"> </w:t>
      </w:r>
      <w:r w:rsidRPr="005108E4">
        <w:rPr>
          <w:sz w:val="24"/>
        </w:rPr>
        <w:t>unsafe</w:t>
      </w:r>
      <w:r w:rsidRPr="005108E4">
        <w:rPr>
          <w:spacing w:val="-7"/>
          <w:sz w:val="24"/>
        </w:rPr>
        <w:t xml:space="preserve"> </w:t>
      </w:r>
      <w:r w:rsidRPr="005108E4">
        <w:rPr>
          <w:sz w:val="24"/>
        </w:rPr>
        <w:t>during</w:t>
      </w:r>
      <w:r w:rsidRPr="005108E4">
        <w:rPr>
          <w:spacing w:val="-8"/>
          <w:sz w:val="24"/>
        </w:rPr>
        <w:t xml:space="preserve"> </w:t>
      </w:r>
      <w:r w:rsidRPr="005108E4">
        <w:rPr>
          <w:sz w:val="24"/>
        </w:rPr>
        <w:t>transportation, consistent with applicable requirements pursuant to 21 CFR</w:t>
      </w:r>
      <w:r w:rsidRPr="005108E4">
        <w:rPr>
          <w:spacing w:val="-15"/>
          <w:sz w:val="24"/>
        </w:rPr>
        <w:t xml:space="preserve"> </w:t>
      </w:r>
      <w:r w:rsidRPr="005108E4">
        <w:rPr>
          <w:sz w:val="24"/>
        </w:rPr>
        <w:t>1.908(c).</w:t>
      </w:r>
    </w:p>
    <w:p w14:paraId="2D3841C5"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623FEA45" w14:textId="77777777" w:rsidR="00DA2759" w:rsidRPr="005108E4" w:rsidRDefault="00DA2759">
      <w:pPr>
        <w:pStyle w:val="BodyText"/>
        <w:jc w:val="left"/>
        <w:rPr>
          <w:sz w:val="20"/>
        </w:rPr>
      </w:pPr>
    </w:p>
    <w:p w14:paraId="490B52C0" w14:textId="77777777" w:rsidR="00DA2759" w:rsidRPr="005108E4" w:rsidRDefault="00DA2759">
      <w:pPr>
        <w:pStyle w:val="BodyText"/>
        <w:spacing w:before="10"/>
        <w:jc w:val="left"/>
        <w:rPr>
          <w:sz w:val="19"/>
        </w:rPr>
      </w:pPr>
    </w:p>
    <w:p w14:paraId="0A329891" w14:textId="77777777" w:rsidR="00DA2759" w:rsidRPr="005108E4" w:rsidRDefault="00DA2759">
      <w:pPr>
        <w:pStyle w:val="BodyText"/>
        <w:spacing w:before="7"/>
        <w:jc w:val="left"/>
      </w:pPr>
    </w:p>
    <w:p w14:paraId="5213A04E" w14:textId="77777777" w:rsidR="00DA2759" w:rsidRPr="005108E4" w:rsidRDefault="009A7511">
      <w:pPr>
        <w:pStyle w:val="ListParagraph"/>
        <w:numPr>
          <w:ilvl w:val="2"/>
          <w:numId w:val="46"/>
        </w:numPr>
        <w:tabs>
          <w:tab w:val="left" w:pos="2487"/>
        </w:tabs>
        <w:spacing w:line="242" w:lineRule="auto"/>
        <w:ind w:right="116" w:firstLine="0"/>
        <w:rPr>
          <w:sz w:val="24"/>
        </w:rPr>
      </w:pPr>
      <w:r w:rsidRPr="005108E4">
        <w:rPr>
          <w:sz w:val="24"/>
        </w:rPr>
        <w:t>All</w:t>
      </w:r>
      <w:r w:rsidRPr="005108E4">
        <w:rPr>
          <w:spacing w:val="-11"/>
          <w:sz w:val="24"/>
        </w:rPr>
        <w:t xml:space="preserve"> </w:t>
      </w:r>
      <w:r w:rsidRPr="005108E4">
        <w:rPr>
          <w:sz w:val="24"/>
        </w:rPr>
        <w:t>vehicles</w:t>
      </w:r>
      <w:r w:rsidRPr="005108E4">
        <w:rPr>
          <w:spacing w:val="-11"/>
          <w:sz w:val="24"/>
        </w:rPr>
        <w:t xml:space="preserve"> </w:t>
      </w:r>
      <w:r w:rsidRPr="005108E4">
        <w:rPr>
          <w:sz w:val="24"/>
        </w:rPr>
        <w:t>shall</w:t>
      </w:r>
      <w:r w:rsidRPr="005108E4">
        <w:rPr>
          <w:spacing w:val="-11"/>
          <w:sz w:val="24"/>
        </w:rPr>
        <w:t xml:space="preserve"> </w:t>
      </w:r>
      <w:r w:rsidRPr="005108E4">
        <w:rPr>
          <w:sz w:val="24"/>
        </w:rPr>
        <w:t>be</w:t>
      </w:r>
      <w:r w:rsidRPr="005108E4">
        <w:rPr>
          <w:spacing w:val="-12"/>
          <w:sz w:val="24"/>
        </w:rPr>
        <w:t xml:space="preserve"> </w:t>
      </w:r>
      <w:r w:rsidRPr="005108E4">
        <w:rPr>
          <w:sz w:val="24"/>
        </w:rPr>
        <w:t>equipped</w:t>
      </w:r>
      <w:r w:rsidRPr="005108E4">
        <w:rPr>
          <w:spacing w:val="-11"/>
          <w:sz w:val="24"/>
        </w:rPr>
        <w:t xml:space="preserve"> </w:t>
      </w:r>
      <w:r w:rsidRPr="005108E4">
        <w:rPr>
          <w:sz w:val="24"/>
        </w:rPr>
        <w:t>with</w:t>
      </w:r>
      <w:r w:rsidRPr="005108E4">
        <w:rPr>
          <w:spacing w:val="-12"/>
          <w:sz w:val="24"/>
        </w:rPr>
        <w:t xml:space="preserve"> </w:t>
      </w:r>
      <w:r w:rsidRPr="005108E4">
        <w:rPr>
          <w:sz w:val="24"/>
        </w:rPr>
        <w:t>a</w:t>
      </w:r>
      <w:r w:rsidRPr="005108E4">
        <w:rPr>
          <w:spacing w:val="-12"/>
          <w:sz w:val="24"/>
        </w:rPr>
        <w:t xml:space="preserve"> </w:t>
      </w:r>
      <w:r w:rsidRPr="005108E4">
        <w:rPr>
          <w:sz w:val="24"/>
        </w:rPr>
        <w:t>video</w:t>
      </w:r>
      <w:r w:rsidRPr="005108E4">
        <w:rPr>
          <w:spacing w:val="-11"/>
          <w:sz w:val="24"/>
        </w:rPr>
        <w:t xml:space="preserve"> </w:t>
      </w:r>
      <w:r w:rsidRPr="005108E4">
        <w:rPr>
          <w:sz w:val="24"/>
        </w:rPr>
        <w:t>system</w:t>
      </w:r>
      <w:r w:rsidRPr="005108E4">
        <w:rPr>
          <w:spacing w:val="-11"/>
          <w:sz w:val="24"/>
        </w:rPr>
        <w:t xml:space="preserve"> </w:t>
      </w:r>
      <w:r w:rsidRPr="005108E4">
        <w:rPr>
          <w:sz w:val="24"/>
        </w:rPr>
        <w:t>that</w:t>
      </w:r>
      <w:r w:rsidRPr="005108E4">
        <w:rPr>
          <w:spacing w:val="-10"/>
          <w:sz w:val="24"/>
        </w:rPr>
        <w:t xml:space="preserve"> </w:t>
      </w:r>
      <w:r w:rsidRPr="005108E4">
        <w:rPr>
          <w:sz w:val="24"/>
        </w:rPr>
        <w:t>includes</w:t>
      </w:r>
      <w:r w:rsidRPr="005108E4">
        <w:rPr>
          <w:spacing w:val="-13"/>
          <w:sz w:val="24"/>
        </w:rPr>
        <w:t xml:space="preserve"> </w:t>
      </w:r>
      <w:r w:rsidRPr="005108E4">
        <w:rPr>
          <w:sz w:val="24"/>
        </w:rPr>
        <w:t>one</w:t>
      </w:r>
      <w:r w:rsidRPr="005108E4">
        <w:rPr>
          <w:spacing w:val="-14"/>
          <w:sz w:val="24"/>
        </w:rPr>
        <w:t xml:space="preserve"> </w:t>
      </w:r>
      <w:r w:rsidRPr="005108E4">
        <w:rPr>
          <w:sz w:val="24"/>
        </w:rPr>
        <w:t>or</w:t>
      </w:r>
      <w:r w:rsidRPr="005108E4">
        <w:rPr>
          <w:spacing w:val="-15"/>
          <w:sz w:val="24"/>
        </w:rPr>
        <w:t xml:space="preserve"> </w:t>
      </w:r>
      <w:r w:rsidRPr="005108E4">
        <w:rPr>
          <w:sz w:val="24"/>
        </w:rPr>
        <w:t>more</w:t>
      </w:r>
      <w:r w:rsidRPr="005108E4">
        <w:rPr>
          <w:spacing w:val="-14"/>
          <w:sz w:val="24"/>
        </w:rPr>
        <w:t xml:space="preserve"> </w:t>
      </w:r>
      <w:r w:rsidRPr="005108E4">
        <w:rPr>
          <w:sz w:val="24"/>
        </w:rPr>
        <w:t>video cameras in the storage area of the vehicle and one or more video cameras in the driver area of the vehicle and which shall remain operational at all times during the entire transportation process and which shall</w:t>
      </w:r>
      <w:r w:rsidRPr="005108E4">
        <w:rPr>
          <w:spacing w:val="-6"/>
          <w:sz w:val="24"/>
        </w:rPr>
        <w:t xml:space="preserve"> </w:t>
      </w:r>
      <w:r w:rsidRPr="005108E4">
        <w:rPr>
          <w:sz w:val="24"/>
        </w:rPr>
        <w:t>have:</w:t>
      </w:r>
    </w:p>
    <w:p w14:paraId="55F9C1ED" w14:textId="77777777" w:rsidR="00DA2759" w:rsidRPr="005108E4" w:rsidRDefault="009A7511">
      <w:pPr>
        <w:pStyle w:val="ListParagraph"/>
        <w:numPr>
          <w:ilvl w:val="3"/>
          <w:numId w:val="46"/>
        </w:numPr>
        <w:tabs>
          <w:tab w:val="left" w:pos="2741"/>
        </w:tabs>
        <w:spacing w:before="4"/>
        <w:rPr>
          <w:sz w:val="24"/>
        </w:rPr>
      </w:pPr>
      <w:r w:rsidRPr="005108E4">
        <w:rPr>
          <w:sz w:val="24"/>
        </w:rPr>
        <w:t>The</w:t>
      </w:r>
      <w:r w:rsidRPr="005108E4">
        <w:rPr>
          <w:spacing w:val="-4"/>
          <w:sz w:val="24"/>
        </w:rPr>
        <w:t xml:space="preserve"> </w:t>
      </w:r>
      <w:r w:rsidRPr="005108E4">
        <w:rPr>
          <w:sz w:val="24"/>
        </w:rPr>
        <w:t>ability</w:t>
      </w:r>
      <w:r w:rsidRPr="005108E4">
        <w:rPr>
          <w:spacing w:val="-10"/>
          <w:sz w:val="24"/>
        </w:rPr>
        <w:t xml:space="preserve"> </w:t>
      </w:r>
      <w:r w:rsidRPr="005108E4">
        <w:rPr>
          <w:sz w:val="24"/>
        </w:rPr>
        <w:t>to</w:t>
      </w:r>
      <w:r w:rsidRPr="005108E4">
        <w:rPr>
          <w:spacing w:val="-3"/>
          <w:sz w:val="24"/>
        </w:rPr>
        <w:t xml:space="preserve"> </w:t>
      </w:r>
      <w:r w:rsidRPr="005108E4">
        <w:rPr>
          <w:sz w:val="24"/>
        </w:rPr>
        <w:t>produce</w:t>
      </w:r>
      <w:r w:rsidRPr="005108E4">
        <w:rPr>
          <w:spacing w:val="-4"/>
          <w:sz w:val="24"/>
        </w:rPr>
        <w:t xml:space="preserve"> </w:t>
      </w:r>
      <w:r w:rsidRPr="005108E4">
        <w:rPr>
          <w:sz w:val="24"/>
        </w:rPr>
        <w:t>a</w:t>
      </w:r>
      <w:r w:rsidRPr="005108E4">
        <w:rPr>
          <w:spacing w:val="-4"/>
          <w:sz w:val="24"/>
        </w:rPr>
        <w:t xml:space="preserve"> </w:t>
      </w:r>
      <w:r w:rsidRPr="005108E4">
        <w:rPr>
          <w:sz w:val="24"/>
        </w:rPr>
        <w:t>clear</w:t>
      </w:r>
      <w:r w:rsidRPr="005108E4">
        <w:rPr>
          <w:spacing w:val="-3"/>
          <w:sz w:val="24"/>
        </w:rPr>
        <w:t xml:space="preserve"> </w:t>
      </w:r>
      <w:r w:rsidRPr="005108E4">
        <w:rPr>
          <w:sz w:val="24"/>
        </w:rPr>
        <w:t>color</w:t>
      </w:r>
      <w:r w:rsidRPr="005108E4">
        <w:rPr>
          <w:spacing w:val="-3"/>
          <w:sz w:val="24"/>
        </w:rPr>
        <w:t xml:space="preserve"> </w:t>
      </w:r>
      <w:r w:rsidRPr="005108E4">
        <w:rPr>
          <w:sz w:val="24"/>
        </w:rPr>
        <w:t>still</w:t>
      </w:r>
      <w:r w:rsidRPr="005108E4">
        <w:rPr>
          <w:spacing w:val="-2"/>
          <w:sz w:val="24"/>
        </w:rPr>
        <w:t xml:space="preserve"> </w:t>
      </w:r>
      <w:r w:rsidRPr="005108E4">
        <w:rPr>
          <w:sz w:val="24"/>
        </w:rPr>
        <w:t>photo</w:t>
      </w:r>
      <w:r w:rsidRPr="005108E4">
        <w:rPr>
          <w:spacing w:val="-3"/>
          <w:sz w:val="24"/>
        </w:rPr>
        <w:t xml:space="preserve"> </w:t>
      </w:r>
      <w:r w:rsidRPr="005108E4">
        <w:rPr>
          <w:sz w:val="24"/>
        </w:rPr>
        <w:t>whether</w:t>
      </w:r>
      <w:r w:rsidRPr="005108E4">
        <w:rPr>
          <w:spacing w:val="-4"/>
          <w:sz w:val="24"/>
        </w:rPr>
        <w:t xml:space="preserve"> </w:t>
      </w:r>
      <w:r w:rsidRPr="005108E4">
        <w:rPr>
          <w:sz w:val="24"/>
        </w:rPr>
        <w:t>live</w:t>
      </w:r>
      <w:r w:rsidRPr="005108E4">
        <w:rPr>
          <w:spacing w:val="-4"/>
          <w:sz w:val="24"/>
        </w:rPr>
        <w:t xml:space="preserve"> </w:t>
      </w:r>
      <w:r w:rsidRPr="005108E4">
        <w:rPr>
          <w:sz w:val="24"/>
        </w:rPr>
        <w:t>or</w:t>
      </w:r>
      <w:r w:rsidRPr="005108E4">
        <w:rPr>
          <w:spacing w:val="-3"/>
          <w:sz w:val="24"/>
        </w:rPr>
        <w:t xml:space="preserve"> </w:t>
      </w:r>
      <w:r w:rsidRPr="005108E4">
        <w:rPr>
          <w:sz w:val="24"/>
        </w:rPr>
        <w:t>recorded;</w:t>
      </w:r>
      <w:r w:rsidRPr="005108E4">
        <w:rPr>
          <w:spacing w:val="-2"/>
          <w:sz w:val="24"/>
        </w:rPr>
        <w:t xml:space="preserve"> </w:t>
      </w:r>
      <w:r w:rsidRPr="005108E4">
        <w:rPr>
          <w:sz w:val="24"/>
        </w:rPr>
        <w:t>and</w:t>
      </w:r>
    </w:p>
    <w:p w14:paraId="69918905" w14:textId="77777777" w:rsidR="00DA2759" w:rsidRPr="005108E4" w:rsidRDefault="009A7511">
      <w:pPr>
        <w:pStyle w:val="ListParagraph"/>
        <w:numPr>
          <w:ilvl w:val="3"/>
          <w:numId w:val="46"/>
        </w:numPr>
        <w:tabs>
          <w:tab w:val="left" w:pos="2871"/>
        </w:tabs>
        <w:spacing w:before="2" w:line="244" w:lineRule="auto"/>
        <w:ind w:left="2395" w:right="116" w:firstLine="0"/>
        <w:rPr>
          <w:sz w:val="24"/>
        </w:rPr>
      </w:pPr>
      <w:r w:rsidRPr="005108E4">
        <w:rPr>
          <w:sz w:val="24"/>
        </w:rPr>
        <w:t xml:space="preserve">A date and time stamp embedded in all recordings which shall </w:t>
      </w:r>
      <w:r w:rsidRPr="005108E4">
        <w:rPr>
          <w:spacing w:val="-3"/>
          <w:sz w:val="24"/>
        </w:rPr>
        <w:t xml:space="preserve">always </w:t>
      </w:r>
      <w:r w:rsidRPr="005108E4">
        <w:rPr>
          <w:sz w:val="24"/>
        </w:rPr>
        <w:t>be synchronized</w:t>
      </w:r>
      <w:r w:rsidRPr="005108E4">
        <w:rPr>
          <w:spacing w:val="-4"/>
          <w:sz w:val="24"/>
        </w:rPr>
        <w:t xml:space="preserve"> </w:t>
      </w:r>
      <w:r w:rsidRPr="005108E4">
        <w:rPr>
          <w:sz w:val="24"/>
        </w:rPr>
        <w:t>and</w:t>
      </w:r>
      <w:r w:rsidRPr="005108E4">
        <w:rPr>
          <w:spacing w:val="-4"/>
          <w:sz w:val="24"/>
        </w:rPr>
        <w:t xml:space="preserve"> </w:t>
      </w:r>
      <w:r w:rsidRPr="005108E4">
        <w:rPr>
          <w:sz w:val="24"/>
        </w:rPr>
        <w:t>set</w:t>
      </w:r>
      <w:r w:rsidRPr="005108E4">
        <w:rPr>
          <w:spacing w:val="-3"/>
          <w:sz w:val="24"/>
        </w:rPr>
        <w:t xml:space="preserve"> </w:t>
      </w:r>
      <w:r w:rsidRPr="005108E4">
        <w:rPr>
          <w:sz w:val="24"/>
        </w:rPr>
        <w:t>correctly</w:t>
      </w:r>
      <w:r w:rsidRPr="005108E4">
        <w:rPr>
          <w:spacing w:val="-10"/>
          <w:sz w:val="24"/>
        </w:rPr>
        <w:t xml:space="preserve"> </w:t>
      </w:r>
      <w:r w:rsidRPr="005108E4">
        <w:rPr>
          <w:sz w:val="24"/>
        </w:rPr>
        <w:t>and</w:t>
      </w:r>
      <w:r w:rsidRPr="005108E4">
        <w:rPr>
          <w:spacing w:val="-4"/>
          <w:sz w:val="24"/>
        </w:rPr>
        <w:t xml:space="preserve"> </w:t>
      </w:r>
      <w:r w:rsidRPr="005108E4">
        <w:rPr>
          <w:sz w:val="24"/>
        </w:rPr>
        <w:t>may</w:t>
      </w:r>
      <w:r w:rsidRPr="005108E4">
        <w:rPr>
          <w:spacing w:val="-10"/>
          <w:sz w:val="24"/>
        </w:rPr>
        <w:t xml:space="preserve"> </w:t>
      </w:r>
      <w:r w:rsidRPr="005108E4">
        <w:rPr>
          <w:sz w:val="24"/>
        </w:rPr>
        <w:t>not</w:t>
      </w:r>
      <w:r w:rsidRPr="005108E4">
        <w:rPr>
          <w:spacing w:val="-3"/>
          <w:sz w:val="24"/>
        </w:rPr>
        <w:t xml:space="preserve"> </w:t>
      </w:r>
      <w:r w:rsidRPr="005108E4">
        <w:rPr>
          <w:sz w:val="24"/>
        </w:rPr>
        <w:t>significantly</w:t>
      </w:r>
      <w:r w:rsidRPr="005108E4">
        <w:rPr>
          <w:spacing w:val="-10"/>
          <w:sz w:val="24"/>
        </w:rPr>
        <w:t xml:space="preserve"> </w:t>
      </w:r>
      <w:r w:rsidRPr="005108E4">
        <w:rPr>
          <w:sz w:val="24"/>
        </w:rPr>
        <w:t>obscure</w:t>
      </w:r>
      <w:r w:rsidRPr="005108E4">
        <w:rPr>
          <w:spacing w:val="-5"/>
          <w:sz w:val="24"/>
        </w:rPr>
        <w:t xml:space="preserve"> </w:t>
      </w:r>
      <w:r w:rsidRPr="005108E4">
        <w:rPr>
          <w:sz w:val="24"/>
        </w:rPr>
        <w:t>the</w:t>
      </w:r>
      <w:r w:rsidRPr="005108E4">
        <w:rPr>
          <w:spacing w:val="-5"/>
          <w:sz w:val="24"/>
        </w:rPr>
        <w:t xml:space="preserve"> </w:t>
      </w:r>
      <w:r w:rsidRPr="005108E4">
        <w:rPr>
          <w:sz w:val="24"/>
        </w:rPr>
        <w:t>picture.</w:t>
      </w:r>
    </w:p>
    <w:p w14:paraId="0F42828D" w14:textId="77777777" w:rsidR="00DA2759" w:rsidRPr="005108E4" w:rsidRDefault="009A7511">
      <w:pPr>
        <w:pStyle w:val="ListParagraph"/>
        <w:numPr>
          <w:ilvl w:val="1"/>
          <w:numId w:val="46"/>
        </w:numPr>
        <w:tabs>
          <w:tab w:val="left" w:pos="2134"/>
        </w:tabs>
        <w:spacing w:line="272" w:lineRule="exact"/>
        <w:ind w:left="2133" w:hanging="459"/>
        <w:rPr>
          <w:sz w:val="24"/>
        </w:rPr>
      </w:pPr>
      <w:r w:rsidRPr="005108E4">
        <w:rPr>
          <w:sz w:val="24"/>
          <w:u w:val="single"/>
        </w:rPr>
        <w:t>Reporting</w:t>
      </w:r>
      <w:r w:rsidRPr="005108E4">
        <w:rPr>
          <w:spacing w:val="-4"/>
          <w:sz w:val="24"/>
          <w:u w:val="single"/>
        </w:rPr>
        <w:t xml:space="preserve"> </w:t>
      </w:r>
      <w:r w:rsidRPr="005108E4">
        <w:rPr>
          <w:sz w:val="24"/>
          <w:u w:val="single"/>
        </w:rPr>
        <w:t>Requirements</w:t>
      </w:r>
      <w:r w:rsidRPr="005108E4">
        <w:rPr>
          <w:sz w:val="24"/>
        </w:rPr>
        <w:t>.</w:t>
      </w:r>
    </w:p>
    <w:p w14:paraId="059706C3" w14:textId="77777777" w:rsidR="00DA2759" w:rsidRPr="005108E4" w:rsidRDefault="009A7511">
      <w:pPr>
        <w:pStyle w:val="ListParagraph"/>
        <w:numPr>
          <w:ilvl w:val="2"/>
          <w:numId w:val="46"/>
        </w:numPr>
        <w:tabs>
          <w:tab w:val="left" w:pos="2396"/>
        </w:tabs>
        <w:spacing w:before="5" w:line="242" w:lineRule="auto"/>
        <w:ind w:right="117" w:firstLine="0"/>
        <w:rPr>
          <w:sz w:val="24"/>
        </w:rPr>
      </w:pPr>
      <w:r w:rsidRPr="005108E4">
        <w:rPr>
          <w:sz w:val="24"/>
        </w:rPr>
        <w:t>MTC agents shall document and report any unusual discrepancy in weight or inventory</w:t>
      </w:r>
      <w:r w:rsidRPr="005108E4">
        <w:rPr>
          <w:spacing w:val="-18"/>
          <w:sz w:val="24"/>
        </w:rPr>
        <w:t xml:space="preserve"> </w:t>
      </w:r>
      <w:r w:rsidRPr="005108E4">
        <w:rPr>
          <w:sz w:val="24"/>
        </w:rPr>
        <w:t>to</w:t>
      </w:r>
      <w:r w:rsidRPr="005108E4">
        <w:rPr>
          <w:spacing w:val="-13"/>
          <w:sz w:val="24"/>
        </w:rPr>
        <w:t xml:space="preserve"> </w:t>
      </w:r>
      <w:r w:rsidRPr="005108E4">
        <w:rPr>
          <w:sz w:val="24"/>
        </w:rPr>
        <w:t>the</w:t>
      </w:r>
      <w:r w:rsidRPr="005108E4">
        <w:rPr>
          <w:spacing w:val="-14"/>
          <w:sz w:val="24"/>
        </w:rPr>
        <w:t xml:space="preserve"> </w:t>
      </w:r>
      <w:r w:rsidRPr="005108E4">
        <w:rPr>
          <w:sz w:val="24"/>
        </w:rPr>
        <w:t>Commission</w:t>
      </w:r>
      <w:r w:rsidRPr="005108E4">
        <w:rPr>
          <w:spacing w:val="-13"/>
          <w:sz w:val="24"/>
        </w:rPr>
        <w:t xml:space="preserve"> </w:t>
      </w:r>
      <w:r w:rsidRPr="005108E4">
        <w:rPr>
          <w:sz w:val="24"/>
        </w:rPr>
        <w:t>and</w:t>
      </w:r>
      <w:r w:rsidRPr="005108E4">
        <w:rPr>
          <w:spacing w:val="-13"/>
          <w:sz w:val="24"/>
        </w:rPr>
        <w:t xml:space="preserve"> </w:t>
      </w:r>
      <w:r w:rsidRPr="005108E4">
        <w:rPr>
          <w:spacing w:val="-3"/>
          <w:sz w:val="24"/>
        </w:rPr>
        <w:t>Law</w:t>
      </w:r>
      <w:r w:rsidRPr="005108E4">
        <w:rPr>
          <w:spacing w:val="-13"/>
          <w:sz w:val="24"/>
        </w:rPr>
        <w:t xml:space="preserve"> </w:t>
      </w:r>
      <w:r w:rsidRPr="005108E4">
        <w:rPr>
          <w:sz w:val="24"/>
        </w:rPr>
        <w:t>Enforcement</w:t>
      </w:r>
      <w:r w:rsidRPr="005108E4">
        <w:rPr>
          <w:spacing w:val="-13"/>
          <w:sz w:val="24"/>
        </w:rPr>
        <w:t xml:space="preserve"> </w:t>
      </w:r>
      <w:r w:rsidRPr="005108E4">
        <w:rPr>
          <w:sz w:val="24"/>
        </w:rPr>
        <w:t>Authorities</w:t>
      </w:r>
      <w:r w:rsidRPr="005108E4">
        <w:rPr>
          <w:spacing w:val="-13"/>
          <w:sz w:val="24"/>
        </w:rPr>
        <w:t xml:space="preserve"> </w:t>
      </w:r>
      <w:r w:rsidRPr="005108E4">
        <w:rPr>
          <w:sz w:val="24"/>
        </w:rPr>
        <w:t>not</w:t>
      </w:r>
      <w:r w:rsidRPr="005108E4">
        <w:rPr>
          <w:spacing w:val="-13"/>
          <w:sz w:val="24"/>
        </w:rPr>
        <w:t xml:space="preserve"> </w:t>
      </w:r>
      <w:r w:rsidRPr="005108E4">
        <w:rPr>
          <w:sz w:val="24"/>
        </w:rPr>
        <w:t>more</w:t>
      </w:r>
      <w:r w:rsidRPr="005108E4">
        <w:rPr>
          <w:spacing w:val="-14"/>
          <w:sz w:val="24"/>
        </w:rPr>
        <w:t xml:space="preserve"> </w:t>
      </w:r>
      <w:r w:rsidRPr="005108E4">
        <w:rPr>
          <w:sz w:val="24"/>
        </w:rPr>
        <w:t>than</w:t>
      </w:r>
      <w:r w:rsidRPr="005108E4">
        <w:rPr>
          <w:spacing w:val="-13"/>
          <w:sz w:val="24"/>
        </w:rPr>
        <w:t xml:space="preserve"> </w:t>
      </w:r>
      <w:r w:rsidRPr="005108E4">
        <w:rPr>
          <w:sz w:val="24"/>
        </w:rPr>
        <w:t>24</w:t>
      </w:r>
      <w:r w:rsidRPr="005108E4">
        <w:rPr>
          <w:spacing w:val="-11"/>
          <w:sz w:val="24"/>
        </w:rPr>
        <w:t xml:space="preserve"> </w:t>
      </w:r>
      <w:r w:rsidRPr="005108E4">
        <w:rPr>
          <w:sz w:val="24"/>
        </w:rPr>
        <w:t>hours of the discovery of such a</w:t>
      </w:r>
      <w:r w:rsidRPr="005108E4">
        <w:rPr>
          <w:spacing w:val="-18"/>
          <w:sz w:val="24"/>
        </w:rPr>
        <w:t xml:space="preserve"> </w:t>
      </w:r>
      <w:r w:rsidRPr="005108E4">
        <w:rPr>
          <w:sz w:val="24"/>
        </w:rPr>
        <w:t>discrepancy.</w:t>
      </w:r>
    </w:p>
    <w:p w14:paraId="0DEB0869" w14:textId="77777777" w:rsidR="00DA2759" w:rsidRPr="005108E4" w:rsidRDefault="009A7511">
      <w:pPr>
        <w:pStyle w:val="ListParagraph"/>
        <w:numPr>
          <w:ilvl w:val="2"/>
          <w:numId w:val="46"/>
        </w:numPr>
        <w:tabs>
          <w:tab w:val="left" w:pos="2396"/>
        </w:tabs>
        <w:spacing w:before="1" w:line="242" w:lineRule="auto"/>
        <w:ind w:right="110" w:firstLine="0"/>
        <w:rPr>
          <w:sz w:val="24"/>
        </w:rPr>
      </w:pPr>
      <w:r w:rsidRPr="005108E4">
        <w:rPr>
          <w:sz w:val="24"/>
        </w:rPr>
        <w:t>MTC</w:t>
      </w:r>
      <w:r w:rsidRPr="005108E4">
        <w:rPr>
          <w:spacing w:val="-4"/>
          <w:sz w:val="24"/>
        </w:rPr>
        <w:t xml:space="preserve"> </w:t>
      </w:r>
      <w:r w:rsidRPr="005108E4">
        <w:rPr>
          <w:sz w:val="24"/>
        </w:rPr>
        <w:t>agents</w:t>
      </w:r>
      <w:r w:rsidRPr="005108E4">
        <w:rPr>
          <w:spacing w:val="-3"/>
          <w:sz w:val="24"/>
        </w:rPr>
        <w:t xml:space="preserve"> </w:t>
      </w:r>
      <w:r w:rsidRPr="005108E4">
        <w:rPr>
          <w:sz w:val="24"/>
        </w:rPr>
        <w:t>shall</w:t>
      </w:r>
      <w:r w:rsidRPr="005108E4">
        <w:rPr>
          <w:spacing w:val="-4"/>
          <w:sz w:val="24"/>
        </w:rPr>
        <w:t xml:space="preserve"> </w:t>
      </w:r>
      <w:r w:rsidRPr="005108E4">
        <w:rPr>
          <w:sz w:val="24"/>
        </w:rPr>
        <w:t>report</w:t>
      </w:r>
      <w:r w:rsidRPr="005108E4">
        <w:rPr>
          <w:spacing w:val="-5"/>
          <w:sz w:val="24"/>
        </w:rPr>
        <w:t xml:space="preserve"> </w:t>
      </w:r>
      <w:r w:rsidRPr="005108E4">
        <w:rPr>
          <w:sz w:val="24"/>
        </w:rPr>
        <w:t>to</w:t>
      </w:r>
      <w:r w:rsidRPr="005108E4">
        <w:rPr>
          <w:spacing w:val="-6"/>
          <w:sz w:val="24"/>
        </w:rPr>
        <w:t xml:space="preserve"> </w:t>
      </w:r>
      <w:r w:rsidRPr="005108E4">
        <w:rPr>
          <w:sz w:val="24"/>
        </w:rPr>
        <w:t>the</w:t>
      </w:r>
      <w:r w:rsidRPr="005108E4">
        <w:rPr>
          <w:spacing w:val="-8"/>
          <w:sz w:val="24"/>
        </w:rPr>
        <w:t xml:space="preserve"> </w:t>
      </w:r>
      <w:r w:rsidRPr="005108E4">
        <w:rPr>
          <w:sz w:val="24"/>
        </w:rPr>
        <w:t>Commission</w:t>
      </w:r>
      <w:r w:rsidRPr="005108E4">
        <w:rPr>
          <w:spacing w:val="-4"/>
          <w:sz w:val="24"/>
        </w:rPr>
        <w:t xml:space="preserve"> </w:t>
      </w:r>
      <w:r w:rsidRPr="005108E4">
        <w:rPr>
          <w:sz w:val="24"/>
        </w:rPr>
        <w:t>and</w:t>
      </w:r>
      <w:r w:rsidRPr="005108E4">
        <w:rPr>
          <w:spacing w:val="-4"/>
          <w:sz w:val="24"/>
        </w:rPr>
        <w:t xml:space="preserve"> </w:t>
      </w:r>
      <w:r w:rsidRPr="005108E4">
        <w:rPr>
          <w:spacing w:val="-3"/>
          <w:sz w:val="24"/>
        </w:rPr>
        <w:t>Law</w:t>
      </w:r>
      <w:r w:rsidRPr="005108E4">
        <w:rPr>
          <w:spacing w:val="-5"/>
          <w:sz w:val="24"/>
        </w:rPr>
        <w:t xml:space="preserve"> </w:t>
      </w:r>
      <w:r w:rsidRPr="005108E4">
        <w:rPr>
          <w:sz w:val="24"/>
        </w:rPr>
        <w:t>Enforcement</w:t>
      </w:r>
      <w:r w:rsidRPr="005108E4">
        <w:rPr>
          <w:spacing w:val="-3"/>
          <w:sz w:val="24"/>
        </w:rPr>
        <w:t xml:space="preserve"> </w:t>
      </w:r>
      <w:r w:rsidRPr="005108E4">
        <w:rPr>
          <w:sz w:val="24"/>
        </w:rPr>
        <w:t>Authorities</w:t>
      </w:r>
      <w:r w:rsidRPr="005108E4">
        <w:rPr>
          <w:spacing w:val="-4"/>
          <w:sz w:val="24"/>
        </w:rPr>
        <w:t xml:space="preserve"> </w:t>
      </w:r>
      <w:r w:rsidRPr="005108E4">
        <w:rPr>
          <w:sz w:val="24"/>
        </w:rPr>
        <w:t>any vehicle accidents, diversions, losses, or other reportable incidents that occur during transport,</w:t>
      </w:r>
      <w:r w:rsidRPr="005108E4">
        <w:rPr>
          <w:spacing w:val="-29"/>
          <w:sz w:val="24"/>
        </w:rPr>
        <w:t xml:space="preserve"> </w:t>
      </w:r>
      <w:r w:rsidRPr="005108E4">
        <w:rPr>
          <w:sz w:val="24"/>
        </w:rPr>
        <w:t>not</w:t>
      </w:r>
      <w:r w:rsidRPr="005108E4">
        <w:rPr>
          <w:spacing w:val="-27"/>
          <w:sz w:val="24"/>
        </w:rPr>
        <w:t xml:space="preserve"> </w:t>
      </w:r>
      <w:r w:rsidRPr="005108E4">
        <w:rPr>
          <w:sz w:val="24"/>
        </w:rPr>
        <w:t>more</w:t>
      </w:r>
      <w:r w:rsidRPr="005108E4">
        <w:rPr>
          <w:spacing w:val="-29"/>
          <w:sz w:val="24"/>
        </w:rPr>
        <w:t xml:space="preserve"> </w:t>
      </w:r>
      <w:r w:rsidRPr="005108E4">
        <w:rPr>
          <w:spacing w:val="-3"/>
          <w:sz w:val="24"/>
        </w:rPr>
        <w:t>than</w:t>
      </w:r>
      <w:r w:rsidRPr="005108E4">
        <w:rPr>
          <w:spacing w:val="-30"/>
          <w:sz w:val="24"/>
        </w:rPr>
        <w:t xml:space="preserve"> </w:t>
      </w:r>
      <w:r w:rsidRPr="005108E4">
        <w:rPr>
          <w:sz w:val="24"/>
        </w:rPr>
        <w:t>24</w:t>
      </w:r>
      <w:r w:rsidRPr="005108E4">
        <w:rPr>
          <w:spacing w:val="-28"/>
          <w:sz w:val="24"/>
        </w:rPr>
        <w:t xml:space="preserve"> </w:t>
      </w:r>
      <w:r w:rsidRPr="005108E4">
        <w:rPr>
          <w:sz w:val="24"/>
        </w:rPr>
        <w:t>hours</w:t>
      </w:r>
      <w:r w:rsidRPr="005108E4">
        <w:rPr>
          <w:spacing w:val="-27"/>
          <w:sz w:val="24"/>
        </w:rPr>
        <w:t xml:space="preserve"> </w:t>
      </w:r>
      <w:r w:rsidRPr="005108E4">
        <w:rPr>
          <w:sz w:val="24"/>
        </w:rPr>
        <w:t>of</w:t>
      </w:r>
      <w:r w:rsidRPr="005108E4">
        <w:rPr>
          <w:spacing w:val="-28"/>
          <w:sz w:val="24"/>
        </w:rPr>
        <w:t xml:space="preserve"> </w:t>
      </w:r>
      <w:r w:rsidRPr="005108E4">
        <w:rPr>
          <w:sz w:val="24"/>
        </w:rPr>
        <w:t>such</w:t>
      </w:r>
      <w:r w:rsidRPr="005108E4">
        <w:rPr>
          <w:spacing w:val="-28"/>
          <w:sz w:val="24"/>
        </w:rPr>
        <w:t xml:space="preserve"> </w:t>
      </w:r>
      <w:r w:rsidRPr="005108E4">
        <w:rPr>
          <w:sz w:val="24"/>
        </w:rPr>
        <w:t>accidents,</w:t>
      </w:r>
      <w:r w:rsidRPr="005108E4">
        <w:rPr>
          <w:spacing w:val="-28"/>
          <w:sz w:val="24"/>
        </w:rPr>
        <w:t xml:space="preserve"> </w:t>
      </w:r>
      <w:r w:rsidRPr="005108E4">
        <w:rPr>
          <w:sz w:val="24"/>
        </w:rPr>
        <w:t>diversions,</w:t>
      </w:r>
      <w:r w:rsidRPr="005108E4">
        <w:rPr>
          <w:spacing w:val="-28"/>
          <w:sz w:val="24"/>
        </w:rPr>
        <w:t xml:space="preserve"> </w:t>
      </w:r>
      <w:r w:rsidRPr="005108E4">
        <w:rPr>
          <w:sz w:val="24"/>
        </w:rPr>
        <w:t>losses,</w:t>
      </w:r>
      <w:r w:rsidRPr="005108E4">
        <w:rPr>
          <w:spacing w:val="-28"/>
          <w:sz w:val="24"/>
        </w:rPr>
        <w:t xml:space="preserve"> </w:t>
      </w:r>
      <w:r w:rsidRPr="005108E4">
        <w:rPr>
          <w:sz w:val="24"/>
        </w:rPr>
        <w:t>or</w:t>
      </w:r>
      <w:r w:rsidRPr="005108E4">
        <w:rPr>
          <w:spacing w:val="-28"/>
          <w:sz w:val="24"/>
        </w:rPr>
        <w:t xml:space="preserve"> </w:t>
      </w:r>
      <w:r w:rsidRPr="005108E4">
        <w:rPr>
          <w:sz w:val="24"/>
        </w:rPr>
        <w:t>other</w:t>
      </w:r>
      <w:r w:rsidRPr="005108E4">
        <w:rPr>
          <w:spacing w:val="-29"/>
          <w:sz w:val="24"/>
        </w:rPr>
        <w:t xml:space="preserve"> </w:t>
      </w:r>
      <w:r w:rsidRPr="005108E4">
        <w:rPr>
          <w:sz w:val="24"/>
        </w:rPr>
        <w:t>reportable incidents.</w:t>
      </w:r>
    </w:p>
    <w:p w14:paraId="0CAE6603" w14:textId="77777777" w:rsidR="00DA2759" w:rsidRPr="005108E4" w:rsidRDefault="009A7511">
      <w:pPr>
        <w:pStyle w:val="ListParagraph"/>
        <w:numPr>
          <w:ilvl w:val="1"/>
          <w:numId w:val="46"/>
        </w:numPr>
        <w:tabs>
          <w:tab w:val="left" w:pos="2120"/>
        </w:tabs>
        <w:spacing w:before="4"/>
        <w:ind w:hanging="445"/>
        <w:rPr>
          <w:sz w:val="24"/>
        </w:rPr>
      </w:pPr>
      <w:r w:rsidRPr="005108E4">
        <w:rPr>
          <w:sz w:val="24"/>
          <w:u w:val="single"/>
        </w:rPr>
        <w:t>Vehicles</w:t>
      </w:r>
      <w:r w:rsidRPr="005108E4">
        <w:rPr>
          <w:sz w:val="24"/>
        </w:rPr>
        <w:t>.</w:t>
      </w:r>
    </w:p>
    <w:p w14:paraId="198C279B" w14:textId="77777777" w:rsidR="00DA2759" w:rsidRPr="005108E4" w:rsidRDefault="009A7511">
      <w:pPr>
        <w:pStyle w:val="ListParagraph"/>
        <w:numPr>
          <w:ilvl w:val="2"/>
          <w:numId w:val="46"/>
        </w:numPr>
        <w:tabs>
          <w:tab w:val="left" w:pos="2396"/>
        </w:tabs>
        <w:spacing w:before="5"/>
        <w:ind w:left="2395" w:hanging="361"/>
        <w:rPr>
          <w:sz w:val="24"/>
        </w:rPr>
      </w:pPr>
      <w:r w:rsidRPr="005108E4">
        <w:rPr>
          <w:sz w:val="24"/>
        </w:rPr>
        <w:t>A vehicle used for transporting Marijuana Products shall</w:t>
      </w:r>
      <w:r w:rsidRPr="005108E4">
        <w:rPr>
          <w:spacing w:val="-16"/>
          <w:sz w:val="24"/>
        </w:rPr>
        <w:t xml:space="preserve"> </w:t>
      </w:r>
      <w:r w:rsidRPr="005108E4">
        <w:rPr>
          <w:sz w:val="24"/>
        </w:rPr>
        <w:t>be:</w:t>
      </w:r>
    </w:p>
    <w:p w14:paraId="30D826B9" w14:textId="77777777" w:rsidR="00DA2759" w:rsidRPr="005108E4" w:rsidRDefault="009A7511">
      <w:pPr>
        <w:pStyle w:val="ListParagraph"/>
        <w:numPr>
          <w:ilvl w:val="3"/>
          <w:numId w:val="46"/>
        </w:numPr>
        <w:tabs>
          <w:tab w:val="left" w:pos="2921"/>
        </w:tabs>
        <w:spacing w:before="2" w:line="244" w:lineRule="auto"/>
        <w:ind w:left="2395" w:right="116" w:firstLine="0"/>
        <w:rPr>
          <w:sz w:val="24"/>
        </w:rPr>
      </w:pPr>
      <w:r w:rsidRPr="005108E4">
        <w:rPr>
          <w:sz w:val="24"/>
        </w:rPr>
        <w:t>Exclusively owned or leased by the MTC or otherwise licensed by the Commission as a Third-party</w:t>
      </w:r>
      <w:r w:rsidRPr="005108E4">
        <w:rPr>
          <w:spacing w:val="-13"/>
          <w:sz w:val="24"/>
        </w:rPr>
        <w:t xml:space="preserve"> </w:t>
      </w:r>
      <w:r w:rsidRPr="005108E4">
        <w:rPr>
          <w:sz w:val="24"/>
        </w:rPr>
        <w:t>Transporter;</w:t>
      </w:r>
    </w:p>
    <w:p w14:paraId="6F5250A2" w14:textId="77777777" w:rsidR="00DA2759" w:rsidRPr="005108E4" w:rsidRDefault="009A7511">
      <w:pPr>
        <w:pStyle w:val="ListParagraph"/>
        <w:numPr>
          <w:ilvl w:val="3"/>
          <w:numId w:val="46"/>
        </w:numPr>
        <w:tabs>
          <w:tab w:val="left" w:pos="2684"/>
        </w:tabs>
        <w:spacing w:line="242" w:lineRule="auto"/>
        <w:ind w:left="2395" w:right="116" w:firstLine="0"/>
        <w:rPr>
          <w:sz w:val="24"/>
        </w:rPr>
      </w:pPr>
      <w:r w:rsidRPr="005108E4">
        <w:rPr>
          <w:sz w:val="24"/>
        </w:rPr>
        <w:t>Properly</w:t>
      </w:r>
      <w:r w:rsidRPr="005108E4">
        <w:rPr>
          <w:spacing w:val="-37"/>
          <w:sz w:val="24"/>
        </w:rPr>
        <w:t xml:space="preserve"> </w:t>
      </w:r>
      <w:r w:rsidRPr="005108E4">
        <w:rPr>
          <w:sz w:val="24"/>
        </w:rPr>
        <w:t>registered,</w:t>
      </w:r>
      <w:r w:rsidRPr="005108E4">
        <w:rPr>
          <w:spacing w:val="-31"/>
          <w:sz w:val="24"/>
        </w:rPr>
        <w:t xml:space="preserve"> </w:t>
      </w:r>
      <w:r w:rsidRPr="005108E4">
        <w:rPr>
          <w:sz w:val="24"/>
        </w:rPr>
        <w:t>inspected,</w:t>
      </w:r>
      <w:r w:rsidRPr="005108E4">
        <w:rPr>
          <w:spacing w:val="-31"/>
          <w:sz w:val="24"/>
        </w:rPr>
        <w:t xml:space="preserve"> </w:t>
      </w:r>
      <w:r w:rsidRPr="005108E4">
        <w:rPr>
          <w:sz w:val="24"/>
        </w:rPr>
        <w:t>and</w:t>
      </w:r>
      <w:r w:rsidRPr="005108E4">
        <w:rPr>
          <w:spacing w:val="-31"/>
          <w:sz w:val="24"/>
        </w:rPr>
        <w:t xml:space="preserve"> </w:t>
      </w:r>
      <w:r w:rsidRPr="005108E4">
        <w:rPr>
          <w:sz w:val="24"/>
        </w:rPr>
        <w:t>insured</w:t>
      </w:r>
      <w:r w:rsidRPr="005108E4">
        <w:rPr>
          <w:spacing w:val="-31"/>
          <w:sz w:val="24"/>
        </w:rPr>
        <w:t xml:space="preserve"> </w:t>
      </w:r>
      <w:r w:rsidRPr="005108E4">
        <w:rPr>
          <w:sz w:val="24"/>
        </w:rPr>
        <w:t>in</w:t>
      </w:r>
      <w:r w:rsidRPr="005108E4">
        <w:rPr>
          <w:spacing w:val="-31"/>
          <w:sz w:val="24"/>
        </w:rPr>
        <w:t xml:space="preserve"> </w:t>
      </w:r>
      <w:r w:rsidRPr="005108E4">
        <w:rPr>
          <w:sz w:val="24"/>
        </w:rPr>
        <w:t>the</w:t>
      </w:r>
      <w:r w:rsidRPr="005108E4">
        <w:rPr>
          <w:spacing w:val="-32"/>
          <w:sz w:val="24"/>
        </w:rPr>
        <w:t xml:space="preserve"> </w:t>
      </w:r>
      <w:r w:rsidRPr="005108E4">
        <w:rPr>
          <w:sz w:val="24"/>
        </w:rPr>
        <w:t>Commonwealth</w:t>
      </w:r>
      <w:r w:rsidRPr="005108E4">
        <w:rPr>
          <w:spacing w:val="-31"/>
          <w:sz w:val="24"/>
        </w:rPr>
        <w:t xml:space="preserve"> </w:t>
      </w:r>
      <w:r w:rsidRPr="005108E4">
        <w:rPr>
          <w:sz w:val="24"/>
        </w:rPr>
        <w:t>(documentation of</w:t>
      </w:r>
      <w:r w:rsidRPr="005108E4">
        <w:rPr>
          <w:spacing w:val="-23"/>
          <w:sz w:val="24"/>
        </w:rPr>
        <w:t xml:space="preserve"> </w:t>
      </w:r>
      <w:r w:rsidRPr="005108E4">
        <w:rPr>
          <w:sz w:val="24"/>
        </w:rPr>
        <w:t>such</w:t>
      </w:r>
      <w:r w:rsidRPr="005108E4">
        <w:rPr>
          <w:spacing w:val="-23"/>
          <w:sz w:val="24"/>
        </w:rPr>
        <w:t xml:space="preserve"> </w:t>
      </w:r>
      <w:r w:rsidRPr="005108E4">
        <w:rPr>
          <w:sz w:val="24"/>
        </w:rPr>
        <w:t>status</w:t>
      </w:r>
      <w:r w:rsidRPr="005108E4">
        <w:rPr>
          <w:spacing w:val="-23"/>
          <w:sz w:val="24"/>
        </w:rPr>
        <w:t xml:space="preserve"> </w:t>
      </w:r>
      <w:r w:rsidRPr="005108E4">
        <w:rPr>
          <w:sz w:val="24"/>
        </w:rPr>
        <w:t>shall</w:t>
      </w:r>
      <w:r w:rsidRPr="005108E4">
        <w:rPr>
          <w:spacing w:val="-21"/>
          <w:sz w:val="24"/>
        </w:rPr>
        <w:t xml:space="preserve"> </w:t>
      </w:r>
      <w:r w:rsidRPr="005108E4">
        <w:rPr>
          <w:sz w:val="24"/>
        </w:rPr>
        <w:t>be</w:t>
      </w:r>
      <w:r w:rsidRPr="005108E4">
        <w:rPr>
          <w:spacing w:val="-24"/>
          <w:sz w:val="24"/>
        </w:rPr>
        <w:t xml:space="preserve"> </w:t>
      </w:r>
      <w:r w:rsidRPr="005108E4">
        <w:rPr>
          <w:sz w:val="24"/>
        </w:rPr>
        <w:t>maintained</w:t>
      </w:r>
      <w:r w:rsidRPr="005108E4">
        <w:rPr>
          <w:spacing w:val="-23"/>
          <w:sz w:val="24"/>
        </w:rPr>
        <w:t xml:space="preserve"> </w:t>
      </w:r>
      <w:r w:rsidRPr="005108E4">
        <w:rPr>
          <w:sz w:val="24"/>
        </w:rPr>
        <w:t>as</w:t>
      </w:r>
      <w:r w:rsidRPr="005108E4">
        <w:rPr>
          <w:spacing w:val="-23"/>
          <w:sz w:val="24"/>
        </w:rPr>
        <w:t xml:space="preserve"> </w:t>
      </w:r>
      <w:r w:rsidRPr="005108E4">
        <w:rPr>
          <w:sz w:val="24"/>
        </w:rPr>
        <w:t>records</w:t>
      </w:r>
      <w:r w:rsidRPr="005108E4">
        <w:rPr>
          <w:spacing w:val="-22"/>
          <w:sz w:val="24"/>
        </w:rPr>
        <w:t xml:space="preserve"> </w:t>
      </w:r>
      <w:r w:rsidRPr="005108E4">
        <w:rPr>
          <w:sz w:val="24"/>
        </w:rPr>
        <w:t>of</w:t>
      </w:r>
      <w:r w:rsidRPr="005108E4">
        <w:rPr>
          <w:spacing w:val="-23"/>
          <w:sz w:val="24"/>
        </w:rPr>
        <w:t xml:space="preserve"> </w:t>
      </w:r>
      <w:r w:rsidRPr="005108E4">
        <w:rPr>
          <w:sz w:val="24"/>
        </w:rPr>
        <w:t>the</w:t>
      </w:r>
      <w:r w:rsidRPr="005108E4">
        <w:rPr>
          <w:spacing w:val="-24"/>
          <w:sz w:val="24"/>
        </w:rPr>
        <w:t xml:space="preserve"> </w:t>
      </w:r>
      <w:r w:rsidRPr="005108E4">
        <w:rPr>
          <w:sz w:val="24"/>
        </w:rPr>
        <w:t>MTC,</w:t>
      </w:r>
      <w:r w:rsidRPr="005108E4">
        <w:rPr>
          <w:spacing w:val="-22"/>
          <w:sz w:val="24"/>
        </w:rPr>
        <w:t xml:space="preserve"> </w:t>
      </w:r>
      <w:r w:rsidRPr="005108E4">
        <w:rPr>
          <w:sz w:val="24"/>
        </w:rPr>
        <w:t>and</w:t>
      </w:r>
      <w:r w:rsidRPr="005108E4">
        <w:rPr>
          <w:spacing w:val="-23"/>
          <w:sz w:val="24"/>
        </w:rPr>
        <w:t xml:space="preserve"> </w:t>
      </w:r>
      <w:r w:rsidRPr="005108E4">
        <w:rPr>
          <w:sz w:val="24"/>
        </w:rPr>
        <w:t>shall</w:t>
      </w:r>
      <w:r w:rsidRPr="005108E4">
        <w:rPr>
          <w:spacing w:val="-22"/>
          <w:sz w:val="24"/>
        </w:rPr>
        <w:t xml:space="preserve"> </w:t>
      </w:r>
      <w:r w:rsidRPr="005108E4">
        <w:rPr>
          <w:sz w:val="24"/>
        </w:rPr>
        <w:t>be</w:t>
      </w:r>
      <w:r w:rsidRPr="005108E4">
        <w:rPr>
          <w:spacing w:val="-24"/>
          <w:sz w:val="24"/>
        </w:rPr>
        <w:t xml:space="preserve"> </w:t>
      </w:r>
      <w:r w:rsidRPr="005108E4">
        <w:rPr>
          <w:sz w:val="24"/>
        </w:rPr>
        <w:t>made</w:t>
      </w:r>
      <w:r w:rsidRPr="005108E4">
        <w:rPr>
          <w:spacing w:val="-23"/>
          <w:sz w:val="24"/>
        </w:rPr>
        <w:t xml:space="preserve"> </w:t>
      </w:r>
      <w:r w:rsidRPr="005108E4">
        <w:rPr>
          <w:sz w:val="24"/>
        </w:rPr>
        <w:t>available to the Commission on</w:t>
      </w:r>
      <w:r w:rsidRPr="005108E4">
        <w:rPr>
          <w:spacing w:val="-6"/>
          <w:sz w:val="24"/>
        </w:rPr>
        <w:t xml:space="preserve"> </w:t>
      </w:r>
      <w:r w:rsidRPr="005108E4">
        <w:rPr>
          <w:sz w:val="24"/>
        </w:rPr>
        <w:t>request);</w:t>
      </w:r>
    </w:p>
    <w:p w14:paraId="43EC575B" w14:textId="77777777" w:rsidR="00DA2759" w:rsidRPr="005108E4" w:rsidRDefault="009A7511">
      <w:pPr>
        <w:pStyle w:val="ListParagraph"/>
        <w:numPr>
          <w:ilvl w:val="3"/>
          <w:numId w:val="46"/>
        </w:numPr>
        <w:tabs>
          <w:tab w:val="left" w:pos="2741"/>
        </w:tabs>
        <w:rPr>
          <w:sz w:val="24"/>
        </w:rPr>
      </w:pPr>
      <w:r w:rsidRPr="005108E4">
        <w:rPr>
          <w:sz w:val="24"/>
        </w:rPr>
        <w:t>Equipped with an alarm system approved by the Commission;</w:t>
      </w:r>
      <w:r w:rsidRPr="005108E4">
        <w:rPr>
          <w:spacing w:val="-25"/>
          <w:sz w:val="24"/>
        </w:rPr>
        <w:t xml:space="preserve"> </w:t>
      </w:r>
      <w:r w:rsidRPr="005108E4">
        <w:rPr>
          <w:sz w:val="24"/>
        </w:rPr>
        <w:t>and</w:t>
      </w:r>
    </w:p>
    <w:p w14:paraId="5CE00550" w14:textId="77777777" w:rsidR="00DA2759" w:rsidRPr="005108E4" w:rsidRDefault="009A7511">
      <w:pPr>
        <w:pStyle w:val="ListParagraph"/>
        <w:numPr>
          <w:ilvl w:val="3"/>
          <w:numId w:val="46"/>
        </w:numPr>
        <w:tabs>
          <w:tab w:val="left" w:pos="2741"/>
        </w:tabs>
        <w:spacing w:before="2" w:line="244" w:lineRule="auto"/>
        <w:ind w:left="2395" w:right="117" w:firstLine="0"/>
        <w:rPr>
          <w:sz w:val="24"/>
        </w:rPr>
      </w:pPr>
      <w:r w:rsidRPr="005108E4">
        <w:rPr>
          <w:sz w:val="24"/>
        </w:rPr>
        <w:t>Equipped</w:t>
      </w:r>
      <w:r w:rsidRPr="005108E4">
        <w:rPr>
          <w:spacing w:val="-11"/>
          <w:sz w:val="24"/>
        </w:rPr>
        <w:t xml:space="preserve"> </w:t>
      </w:r>
      <w:r w:rsidRPr="005108E4">
        <w:rPr>
          <w:sz w:val="24"/>
        </w:rPr>
        <w:t>with</w:t>
      </w:r>
      <w:r w:rsidRPr="005108E4">
        <w:rPr>
          <w:spacing w:val="-10"/>
          <w:sz w:val="24"/>
        </w:rPr>
        <w:t xml:space="preserve"> </w:t>
      </w:r>
      <w:r w:rsidRPr="005108E4">
        <w:rPr>
          <w:sz w:val="24"/>
        </w:rPr>
        <w:t>functioning</w:t>
      </w:r>
      <w:r w:rsidRPr="005108E4">
        <w:rPr>
          <w:spacing w:val="-13"/>
          <w:sz w:val="24"/>
        </w:rPr>
        <w:t xml:space="preserve"> </w:t>
      </w:r>
      <w:r w:rsidRPr="005108E4">
        <w:rPr>
          <w:sz w:val="24"/>
        </w:rPr>
        <w:t>heating</w:t>
      </w:r>
      <w:r w:rsidRPr="005108E4">
        <w:rPr>
          <w:spacing w:val="-15"/>
          <w:sz w:val="24"/>
        </w:rPr>
        <w:t xml:space="preserve"> </w:t>
      </w:r>
      <w:r w:rsidRPr="005108E4">
        <w:rPr>
          <w:sz w:val="24"/>
        </w:rPr>
        <w:t>and</w:t>
      </w:r>
      <w:r w:rsidRPr="005108E4">
        <w:rPr>
          <w:spacing w:val="-10"/>
          <w:sz w:val="24"/>
        </w:rPr>
        <w:t xml:space="preserve"> </w:t>
      </w:r>
      <w:r w:rsidRPr="005108E4">
        <w:rPr>
          <w:sz w:val="24"/>
        </w:rPr>
        <w:t>air</w:t>
      </w:r>
      <w:r w:rsidRPr="005108E4">
        <w:rPr>
          <w:spacing w:val="-12"/>
          <w:sz w:val="24"/>
        </w:rPr>
        <w:t xml:space="preserve"> </w:t>
      </w:r>
      <w:r w:rsidRPr="005108E4">
        <w:rPr>
          <w:sz w:val="24"/>
        </w:rPr>
        <w:t>conditioning</w:t>
      </w:r>
      <w:r w:rsidRPr="005108E4">
        <w:rPr>
          <w:spacing w:val="-13"/>
          <w:sz w:val="24"/>
        </w:rPr>
        <w:t xml:space="preserve"> </w:t>
      </w:r>
      <w:r w:rsidRPr="005108E4">
        <w:rPr>
          <w:sz w:val="24"/>
        </w:rPr>
        <w:t>systems</w:t>
      </w:r>
      <w:r w:rsidRPr="005108E4">
        <w:rPr>
          <w:spacing w:val="-10"/>
          <w:sz w:val="24"/>
        </w:rPr>
        <w:t xml:space="preserve"> </w:t>
      </w:r>
      <w:r w:rsidRPr="005108E4">
        <w:rPr>
          <w:sz w:val="24"/>
        </w:rPr>
        <w:t>appropriate</w:t>
      </w:r>
      <w:r w:rsidRPr="005108E4">
        <w:rPr>
          <w:spacing w:val="-11"/>
          <w:sz w:val="24"/>
        </w:rPr>
        <w:t xml:space="preserve"> </w:t>
      </w:r>
      <w:r w:rsidRPr="005108E4">
        <w:rPr>
          <w:sz w:val="24"/>
        </w:rPr>
        <w:t>for maintaining correct temperatures for storage of Marijuana</w:t>
      </w:r>
      <w:r w:rsidRPr="005108E4">
        <w:rPr>
          <w:spacing w:val="-20"/>
          <w:sz w:val="24"/>
        </w:rPr>
        <w:t xml:space="preserve"> </w:t>
      </w:r>
      <w:r w:rsidRPr="005108E4">
        <w:rPr>
          <w:sz w:val="24"/>
        </w:rPr>
        <w:t>Products.</w:t>
      </w:r>
    </w:p>
    <w:p w14:paraId="1938C44D" w14:textId="77777777" w:rsidR="00DA2759" w:rsidRPr="005108E4" w:rsidRDefault="009A7511">
      <w:pPr>
        <w:pStyle w:val="ListParagraph"/>
        <w:numPr>
          <w:ilvl w:val="2"/>
          <w:numId w:val="46"/>
        </w:numPr>
        <w:tabs>
          <w:tab w:val="left" w:pos="2396"/>
        </w:tabs>
        <w:spacing w:line="272" w:lineRule="exact"/>
        <w:ind w:left="2395" w:hanging="361"/>
        <w:rPr>
          <w:sz w:val="24"/>
        </w:rPr>
      </w:pPr>
      <w:r w:rsidRPr="005108E4">
        <w:rPr>
          <w:sz w:val="24"/>
        </w:rPr>
        <w:t>Marijuana Products may not be visible from outside the</w:t>
      </w:r>
      <w:r w:rsidRPr="005108E4">
        <w:rPr>
          <w:spacing w:val="-25"/>
          <w:sz w:val="24"/>
        </w:rPr>
        <w:t xml:space="preserve"> </w:t>
      </w:r>
      <w:r w:rsidRPr="005108E4">
        <w:rPr>
          <w:sz w:val="24"/>
        </w:rPr>
        <w:t>vehicle.</w:t>
      </w:r>
    </w:p>
    <w:p w14:paraId="31CF8994" w14:textId="77777777" w:rsidR="00DA2759" w:rsidRPr="005108E4" w:rsidRDefault="009A7511">
      <w:pPr>
        <w:pStyle w:val="ListParagraph"/>
        <w:numPr>
          <w:ilvl w:val="2"/>
          <w:numId w:val="46"/>
        </w:numPr>
        <w:tabs>
          <w:tab w:val="left" w:pos="2468"/>
        </w:tabs>
        <w:spacing w:before="5" w:line="242" w:lineRule="auto"/>
        <w:ind w:right="115" w:firstLine="0"/>
        <w:rPr>
          <w:sz w:val="24"/>
        </w:rPr>
      </w:pPr>
      <w:r w:rsidRPr="005108E4">
        <w:rPr>
          <w:sz w:val="24"/>
        </w:rPr>
        <w:t>Any vehicle used to transport or deliver Marijuana or Marijuana Products must comply</w:t>
      </w:r>
      <w:r w:rsidRPr="005108E4">
        <w:rPr>
          <w:spacing w:val="-37"/>
          <w:sz w:val="24"/>
        </w:rPr>
        <w:t xml:space="preserve"> </w:t>
      </w:r>
      <w:r w:rsidRPr="005108E4">
        <w:rPr>
          <w:sz w:val="24"/>
        </w:rPr>
        <w:t>with</w:t>
      </w:r>
      <w:r w:rsidRPr="005108E4">
        <w:rPr>
          <w:spacing w:val="-30"/>
          <w:sz w:val="24"/>
        </w:rPr>
        <w:t xml:space="preserve"> </w:t>
      </w:r>
      <w:r w:rsidRPr="005108E4">
        <w:rPr>
          <w:sz w:val="24"/>
        </w:rPr>
        <w:t>applicable</w:t>
      </w:r>
      <w:r w:rsidRPr="005108E4">
        <w:rPr>
          <w:spacing w:val="-31"/>
          <w:sz w:val="24"/>
        </w:rPr>
        <w:t xml:space="preserve"> </w:t>
      </w:r>
      <w:r w:rsidRPr="005108E4">
        <w:rPr>
          <w:sz w:val="24"/>
        </w:rPr>
        <w:t>Massachusetts</w:t>
      </w:r>
      <w:r w:rsidRPr="005108E4">
        <w:rPr>
          <w:spacing w:val="-29"/>
          <w:sz w:val="24"/>
        </w:rPr>
        <w:t xml:space="preserve"> </w:t>
      </w:r>
      <w:r w:rsidRPr="005108E4">
        <w:rPr>
          <w:sz w:val="24"/>
        </w:rPr>
        <w:t>Registry</w:t>
      </w:r>
      <w:r w:rsidRPr="005108E4">
        <w:rPr>
          <w:spacing w:val="-36"/>
          <w:sz w:val="24"/>
        </w:rPr>
        <w:t xml:space="preserve"> </w:t>
      </w:r>
      <w:r w:rsidRPr="005108E4">
        <w:rPr>
          <w:sz w:val="24"/>
        </w:rPr>
        <w:t>of</w:t>
      </w:r>
      <w:r w:rsidRPr="005108E4">
        <w:rPr>
          <w:spacing w:val="-31"/>
          <w:sz w:val="24"/>
        </w:rPr>
        <w:t xml:space="preserve"> </w:t>
      </w:r>
      <w:r w:rsidRPr="005108E4">
        <w:rPr>
          <w:sz w:val="24"/>
        </w:rPr>
        <w:t>Motor</w:t>
      </w:r>
      <w:r w:rsidRPr="005108E4">
        <w:rPr>
          <w:spacing w:val="-30"/>
          <w:sz w:val="24"/>
        </w:rPr>
        <w:t xml:space="preserve"> </w:t>
      </w:r>
      <w:r w:rsidRPr="005108E4">
        <w:rPr>
          <w:sz w:val="24"/>
        </w:rPr>
        <w:t>Vehicles</w:t>
      </w:r>
      <w:r w:rsidRPr="005108E4">
        <w:rPr>
          <w:spacing w:val="-29"/>
          <w:sz w:val="24"/>
        </w:rPr>
        <w:t xml:space="preserve"> </w:t>
      </w:r>
      <w:r w:rsidRPr="005108E4">
        <w:rPr>
          <w:sz w:val="24"/>
        </w:rPr>
        <w:t>(RMV)</w:t>
      </w:r>
      <w:r w:rsidRPr="005108E4">
        <w:rPr>
          <w:spacing w:val="-30"/>
          <w:sz w:val="24"/>
        </w:rPr>
        <w:t xml:space="preserve"> </w:t>
      </w:r>
      <w:r w:rsidRPr="005108E4">
        <w:rPr>
          <w:sz w:val="24"/>
        </w:rPr>
        <w:t>requirements, but may not include any additional external marking that indicate the vehicle is being used to transport or deliver Marijuana or Marijuana</w:t>
      </w:r>
      <w:r w:rsidRPr="005108E4">
        <w:rPr>
          <w:spacing w:val="-15"/>
          <w:sz w:val="24"/>
        </w:rPr>
        <w:t xml:space="preserve"> </w:t>
      </w:r>
      <w:r w:rsidRPr="005108E4">
        <w:rPr>
          <w:sz w:val="24"/>
        </w:rPr>
        <w:t>Products.</w:t>
      </w:r>
    </w:p>
    <w:p w14:paraId="01DDB0CF" w14:textId="77777777" w:rsidR="00DA2759" w:rsidRPr="005108E4" w:rsidRDefault="009A7511">
      <w:pPr>
        <w:pStyle w:val="ListParagraph"/>
        <w:numPr>
          <w:ilvl w:val="2"/>
          <w:numId w:val="46"/>
        </w:numPr>
        <w:tabs>
          <w:tab w:val="left" w:pos="2446"/>
        </w:tabs>
        <w:spacing w:before="4" w:line="242" w:lineRule="auto"/>
        <w:ind w:right="117" w:firstLine="0"/>
        <w:rPr>
          <w:sz w:val="24"/>
        </w:rPr>
      </w:pPr>
      <w:r w:rsidRPr="005108E4">
        <w:rPr>
          <w:sz w:val="24"/>
        </w:rPr>
        <w:t>When transporting Marijuana Products, no other products may be transported or stored in the same</w:t>
      </w:r>
      <w:r w:rsidRPr="005108E4">
        <w:rPr>
          <w:spacing w:val="-7"/>
          <w:sz w:val="24"/>
        </w:rPr>
        <w:t xml:space="preserve"> </w:t>
      </w:r>
      <w:r w:rsidRPr="005108E4">
        <w:rPr>
          <w:sz w:val="24"/>
        </w:rPr>
        <w:t>vehicle.</w:t>
      </w:r>
    </w:p>
    <w:p w14:paraId="30D4B7F6" w14:textId="77777777" w:rsidR="00DA2759" w:rsidRPr="005108E4" w:rsidRDefault="009A7511">
      <w:pPr>
        <w:pStyle w:val="ListParagraph"/>
        <w:numPr>
          <w:ilvl w:val="2"/>
          <w:numId w:val="46"/>
        </w:numPr>
        <w:tabs>
          <w:tab w:val="left" w:pos="2396"/>
        </w:tabs>
        <w:spacing w:before="1"/>
        <w:ind w:left="2395" w:hanging="361"/>
        <w:rPr>
          <w:sz w:val="24"/>
        </w:rPr>
      </w:pPr>
      <w:r w:rsidRPr="005108E4">
        <w:rPr>
          <w:sz w:val="24"/>
        </w:rPr>
        <w:t>No firearms may be located within the vehicle or on an MTC</w:t>
      </w:r>
      <w:r w:rsidRPr="005108E4">
        <w:rPr>
          <w:spacing w:val="-31"/>
          <w:sz w:val="24"/>
        </w:rPr>
        <w:t xml:space="preserve"> </w:t>
      </w:r>
      <w:r w:rsidRPr="005108E4">
        <w:rPr>
          <w:sz w:val="24"/>
        </w:rPr>
        <w:t>Agent.</w:t>
      </w:r>
    </w:p>
    <w:p w14:paraId="6BA22C23" w14:textId="77777777" w:rsidR="00DA2759" w:rsidRPr="005108E4" w:rsidRDefault="009A7511">
      <w:pPr>
        <w:pStyle w:val="ListParagraph"/>
        <w:numPr>
          <w:ilvl w:val="1"/>
          <w:numId w:val="46"/>
        </w:numPr>
        <w:tabs>
          <w:tab w:val="left" w:pos="2336"/>
        </w:tabs>
        <w:spacing w:before="3"/>
        <w:ind w:left="2335" w:hanging="661"/>
        <w:rPr>
          <w:sz w:val="24"/>
        </w:rPr>
      </w:pPr>
      <w:r w:rsidRPr="005108E4">
        <w:rPr>
          <w:sz w:val="24"/>
          <w:u w:val="single"/>
        </w:rPr>
        <w:t>Storage</w:t>
      </w:r>
      <w:r w:rsidRPr="005108E4">
        <w:rPr>
          <w:spacing w:val="-3"/>
          <w:sz w:val="24"/>
          <w:u w:val="single"/>
        </w:rPr>
        <w:t xml:space="preserve"> </w:t>
      </w:r>
      <w:r w:rsidRPr="005108E4">
        <w:rPr>
          <w:sz w:val="24"/>
          <w:u w:val="single"/>
        </w:rPr>
        <w:t>Requirements</w:t>
      </w:r>
      <w:r w:rsidRPr="005108E4">
        <w:rPr>
          <w:sz w:val="24"/>
        </w:rPr>
        <w:t>.</w:t>
      </w:r>
    </w:p>
    <w:p w14:paraId="47842E67" w14:textId="77777777" w:rsidR="00DA2759" w:rsidRPr="005108E4" w:rsidRDefault="009A7511">
      <w:pPr>
        <w:pStyle w:val="ListParagraph"/>
        <w:numPr>
          <w:ilvl w:val="2"/>
          <w:numId w:val="46"/>
        </w:numPr>
        <w:tabs>
          <w:tab w:val="left" w:pos="2345"/>
        </w:tabs>
        <w:spacing w:before="5" w:line="242" w:lineRule="auto"/>
        <w:ind w:right="118" w:firstLine="0"/>
        <w:rPr>
          <w:sz w:val="24"/>
        </w:rPr>
      </w:pPr>
      <w:r w:rsidRPr="005108E4">
        <w:rPr>
          <w:sz w:val="24"/>
        </w:rPr>
        <w:t>Marijuana</w:t>
      </w:r>
      <w:r w:rsidRPr="005108E4">
        <w:rPr>
          <w:spacing w:val="-23"/>
          <w:sz w:val="24"/>
        </w:rPr>
        <w:t xml:space="preserve"> </w:t>
      </w:r>
      <w:r w:rsidRPr="005108E4">
        <w:rPr>
          <w:sz w:val="24"/>
        </w:rPr>
        <w:t>Products</w:t>
      </w:r>
      <w:r w:rsidRPr="005108E4">
        <w:rPr>
          <w:spacing w:val="-21"/>
          <w:sz w:val="24"/>
        </w:rPr>
        <w:t xml:space="preserve"> </w:t>
      </w:r>
      <w:r w:rsidRPr="005108E4">
        <w:rPr>
          <w:sz w:val="24"/>
        </w:rPr>
        <w:t>shall</w:t>
      </w:r>
      <w:r w:rsidRPr="005108E4">
        <w:rPr>
          <w:spacing w:val="-22"/>
          <w:sz w:val="24"/>
        </w:rPr>
        <w:t xml:space="preserve"> </w:t>
      </w:r>
      <w:r w:rsidRPr="005108E4">
        <w:rPr>
          <w:sz w:val="24"/>
        </w:rPr>
        <w:t>be</w:t>
      </w:r>
      <w:r w:rsidRPr="005108E4">
        <w:rPr>
          <w:spacing w:val="-22"/>
          <w:sz w:val="24"/>
        </w:rPr>
        <w:t xml:space="preserve"> </w:t>
      </w:r>
      <w:r w:rsidRPr="005108E4">
        <w:rPr>
          <w:sz w:val="24"/>
        </w:rPr>
        <w:t>transported</w:t>
      </w:r>
      <w:r w:rsidRPr="005108E4">
        <w:rPr>
          <w:spacing w:val="-22"/>
          <w:sz w:val="24"/>
        </w:rPr>
        <w:t xml:space="preserve"> </w:t>
      </w:r>
      <w:r w:rsidRPr="005108E4">
        <w:rPr>
          <w:sz w:val="24"/>
        </w:rPr>
        <w:t>in</w:t>
      </w:r>
      <w:r w:rsidRPr="005108E4">
        <w:rPr>
          <w:spacing w:val="-21"/>
          <w:sz w:val="24"/>
        </w:rPr>
        <w:t xml:space="preserve"> </w:t>
      </w:r>
      <w:r w:rsidRPr="005108E4">
        <w:rPr>
          <w:sz w:val="24"/>
        </w:rPr>
        <w:t>a</w:t>
      </w:r>
      <w:r w:rsidRPr="005108E4">
        <w:rPr>
          <w:spacing w:val="-22"/>
          <w:sz w:val="24"/>
        </w:rPr>
        <w:t xml:space="preserve"> </w:t>
      </w:r>
      <w:r w:rsidRPr="005108E4">
        <w:rPr>
          <w:sz w:val="24"/>
        </w:rPr>
        <w:t>secure,</w:t>
      </w:r>
      <w:r w:rsidRPr="005108E4">
        <w:rPr>
          <w:spacing w:val="-20"/>
          <w:sz w:val="24"/>
        </w:rPr>
        <w:t xml:space="preserve"> </w:t>
      </w:r>
      <w:r w:rsidRPr="005108E4">
        <w:rPr>
          <w:sz w:val="24"/>
        </w:rPr>
        <w:t>locked</w:t>
      </w:r>
      <w:r w:rsidRPr="005108E4">
        <w:rPr>
          <w:spacing w:val="-20"/>
          <w:sz w:val="24"/>
        </w:rPr>
        <w:t xml:space="preserve"> </w:t>
      </w:r>
      <w:r w:rsidRPr="005108E4">
        <w:rPr>
          <w:sz w:val="24"/>
        </w:rPr>
        <w:t>storage</w:t>
      </w:r>
      <w:r w:rsidRPr="005108E4">
        <w:rPr>
          <w:spacing w:val="-22"/>
          <w:sz w:val="24"/>
        </w:rPr>
        <w:t xml:space="preserve"> </w:t>
      </w:r>
      <w:r w:rsidRPr="005108E4">
        <w:rPr>
          <w:sz w:val="24"/>
        </w:rPr>
        <w:t>compartment</w:t>
      </w:r>
      <w:r w:rsidRPr="005108E4">
        <w:rPr>
          <w:spacing w:val="-22"/>
          <w:sz w:val="24"/>
        </w:rPr>
        <w:t xml:space="preserve"> </w:t>
      </w:r>
      <w:r w:rsidRPr="005108E4">
        <w:rPr>
          <w:sz w:val="24"/>
        </w:rPr>
        <w:t>that is a part of the vehicle transporting the Marijuana</w:t>
      </w:r>
      <w:r w:rsidRPr="005108E4">
        <w:rPr>
          <w:spacing w:val="-20"/>
          <w:sz w:val="24"/>
        </w:rPr>
        <w:t xml:space="preserve"> </w:t>
      </w:r>
      <w:r w:rsidRPr="005108E4">
        <w:rPr>
          <w:sz w:val="24"/>
        </w:rPr>
        <w:t>Products.</w:t>
      </w:r>
    </w:p>
    <w:p w14:paraId="34F510A4" w14:textId="77777777" w:rsidR="00DA2759" w:rsidRPr="005108E4" w:rsidRDefault="009A7511">
      <w:pPr>
        <w:pStyle w:val="ListParagraph"/>
        <w:numPr>
          <w:ilvl w:val="2"/>
          <w:numId w:val="46"/>
        </w:numPr>
        <w:tabs>
          <w:tab w:val="left" w:pos="2331"/>
        </w:tabs>
        <w:spacing w:before="1"/>
        <w:ind w:left="2330" w:hanging="296"/>
        <w:rPr>
          <w:sz w:val="24"/>
        </w:rPr>
      </w:pPr>
      <w:r w:rsidRPr="005108E4">
        <w:rPr>
          <w:sz w:val="24"/>
        </w:rPr>
        <w:t>The</w:t>
      </w:r>
      <w:r w:rsidRPr="005108E4">
        <w:rPr>
          <w:spacing w:val="-25"/>
          <w:sz w:val="24"/>
        </w:rPr>
        <w:t xml:space="preserve"> </w:t>
      </w:r>
      <w:r w:rsidRPr="005108E4">
        <w:rPr>
          <w:sz w:val="24"/>
        </w:rPr>
        <w:t>storage</w:t>
      </w:r>
      <w:r w:rsidRPr="005108E4">
        <w:rPr>
          <w:spacing w:val="-24"/>
          <w:sz w:val="24"/>
        </w:rPr>
        <w:t xml:space="preserve"> </w:t>
      </w:r>
      <w:r w:rsidRPr="005108E4">
        <w:rPr>
          <w:sz w:val="24"/>
        </w:rPr>
        <w:t>compartment</w:t>
      </w:r>
      <w:r w:rsidRPr="005108E4">
        <w:rPr>
          <w:spacing w:val="-23"/>
          <w:sz w:val="24"/>
        </w:rPr>
        <w:t xml:space="preserve"> </w:t>
      </w:r>
      <w:r w:rsidRPr="005108E4">
        <w:rPr>
          <w:sz w:val="24"/>
        </w:rPr>
        <w:t>shall</w:t>
      </w:r>
      <w:r w:rsidRPr="005108E4">
        <w:rPr>
          <w:spacing w:val="-22"/>
          <w:sz w:val="24"/>
        </w:rPr>
        <w:t xml:space="preserve"> </w:t>
      </w:r>
      <w:r w:rsidRPr="005108E4">
        <w:rPr>
          <w:sz w:val="24"/>
        </w:rPr>
        <w:t>be</w:t>
      </w:r>
      <w:r w:rsidRPr="005108E4">
        <w:rPr>
          <w:spacing w:val="-25"/>
          <w:sz w:val="24"/>
        </w:rPr>
        <w:t xml:space="preserve"> </w:t>
      </w:r>
      <w:r w:rsidRPr="005108E4">
        <w:rPr>
          <w:sz w:val="24"/>
        </w:rPr>
        <w:t>sufficiently</w:t>
      </w:r>
      <w:r w:rsidRPr="005108E4">
        <w:rPr>
          <w:spacing w:val="-29"/>
          <w:sz w:val="24"/>
        </w:rPr>
        <w:t xml:space="preserve"> </w:t>
      </w:r>
      <w:r w:rsidRPr="005108E4">
        <w:rPr>
          <w:sz w:val="24"/>
        </w:rPr>
        <w:t>secure</w:t>
      </w:r>
      <w:r w:rsidRPr="005108E4">
        <w:rPr>
          <w:spacing w:val="-25"/>
          <w:sz w:val="24"/>
        </w:rPr>
        <w:t xml:space="preserve"> </w:t>
      </w:r>
      <w:r w:rsidRPr="005108E4">
        <w:rPr>
          <w:sz w:val="24"/>
        </w:rPr>
        <w:t>that</w:t>
      </w:r>
      <w:r w:rsidRPr="005108E4">
        <w:rPr>
          <w:spacing w:val="-22"/>
          <w:sz w:val="24"/>
        </w:rPr>
        <w:t xml:space="preserve"> </w:t>
      </w:r>
      <w:r w:rsidRPr="005108E4">
        <w:rPr>
          <w:sz w:val="24"/>
        </w:rPr>
        <w:t>it</w:t>
      </w:r>
      <w:r w:rsidRPr="005108E4">
        <w:rPr>
          <w:spacing w:val="-23"/>
          <w:sz w:val="24"/>
        </w:rPr>
        <w:t xml:space="preserve"> </w:t>
      </w:r>
      <w:r w:rsidRPr="005108E4">
        <w:rPr>
          <w:sz w:val="24"/>
        </w:rPr>
        <w:t>cannot</w:t>
      </w:r>
      <w:r w:rsidRPr="005108E4">
        <w:rPr>
          <w:spacing w:val="-25"/>
          <w:sz w:val="24"/>
        </w:rPr>
        <w:t xml:space="preserve"> </w:t>
      </w:r>
      <w:r w:rsidRPr="005108E4">
        <w:rPr>
          <w:sz w:val="24"/>
        </w:rPr>
        <w:t>be</w:t>
      </w:r>
      <w:r w:rsidRPr="005108E4">
        <w:rPr>
          <w:spacing w:val="-26"/>
          <w:sz w:val="24"/>
        </w:rPr>
        <w:t xml:space="preserve"> </w:t>
      </w:r>
      <w:r w:rsidRPr="005108E4">
        <w:rPr>
          <w:sz w:val="24"/>
        </w:rPr>
        <w:t>easily</w:t>
      </w:r>
      <w:r w:rsidRPr="005108E4">
        <w:rPr>
          <w:spacing w:val="-32"/>
          <w:sz w:val="24"/>
        </w:rPr>
        <w:t xml:space="preserve"> </w:t>
      </w:r>
      <w:r w:rsidRPr="005108E4">
        <w:rPr>
          <w:sz w:val="24"/>
        </w:rPr>
        <w:t>removed.</w:t>
      </w:r>
    </w:p>
    <w:p w14:paraId="388C3AA5" w14:textId="77777777" w:rsidR="00DA2759" w:rsidRPr="005108E4" w:rsidRDefault="009A7511">
      <w:pPr>
        <w:pStyle w:val="ListParagraph"/>
        <w:numPr>
          <w:ilvl w:val="2"/>
          <w:numId w:val="46"/>
        </w:numPr>
        <w:tabs>
          <w:tab w:val="left" w:pos="2388"/>
        </w:tabs>
        <w:spacing w:before="3" w:line="242" w:lineRule="auto"/>
        <w:ind w:right="116" w:firstLine="0"/>
        <w:rPr>
          <w:sz w:val="24"/>
        </w:rPr>
      </w:pPr>
      <w:r w:rsidRPr="005108E4">
        <w:rPr>
          <w:spacing w:val="-3"/>
          <w:sz w:val="24"/>
        </w:rPr>
        <w:t>If</w:t>
      </w:r>
      <w:r w:rsidRPr="005108E4">
        <w:rPr>
          <w:spacing w:val="-7"/>
          <w:sz w:val="24"/>
        </w:rPr>
        <w:t xml:space="preserve"> </w:t>
      </w:r>
      <w:r w:rsidRPr="005108E4">
        <w:rPr>
          <w:sz w:val="24"/>
        </w:rPr>
        <w:t>an</w:t>
      </w:r>
      <w:r w:rsidRPr="005108E4">
        <w:rPr>
          <w:spacing w:val="-6"/>
          <w:sz w:val="24"/>
        </w:rPr>
        <w:t xml:space="preserve"> </w:t>
      </w:r>
      <w:r w:rsidRPr="005108E4">
        <w:rPr>
          <w:sz w:val="24"/>
        </w:rPr>
        <w:t>MTC</w:t>
      </w:r>
      <w:r w:rsidRPr="005108E4">
        <w:rPr>
          <w:spacing w:val="-7"/>
          <w:sz w:val="24"/>
        </w:rPr>
        <w:t xml:space="preserve"> </w:t>
      </w:r>
      <w:r w:rsidRPr="005108E4">
        <w:rPr>
          <w:sz w:val="24"/>
        </w:rPr>
        <w:t>is</w:t>
      </w:r>
      <w:r w:rsidRPr="005108E4">
        <w:rPr>
          <w:spacing w:val="-8"/>
          <w:sz w:val="24"/>
        </w:rPr>
        <w:t xml:space="preserve"> </w:t>
      </w:r>
      <w:r w:rsidRPr="005108E4">
        <w:rPr>
          <w:sz w:val="24"/>
        </w:rPr>
        <w:t>transporting</w:t>
      </w:r>
      <w:r w:rsidRPr="005108E4">
        <w:rPr>
          <w:spacing w:val="-10"/>
          <w:sz w:val="24"/>
        </w:rPr>
        <w:t xml:space="preserve"> </w:t>
      </w:r>
      <w:r w:rsidRPr="005108E4">
        <w:rPr>
          <w:sz w:val="24"/>
        </w:rPr>
        <w:t>Marijuana</w:t>
      </w:r>
      <w:r w:rsidRPr="005108E4">
        <w:rPr>
          <w:spacing w:val="-9"/>
          <w:sz w:val="24"/>
        </w:rPr>
        <w:t xml:space="preserve"> </w:t>
      </w:r>
      <w:r w:rsidRPr="005108E4">
        <w:rPr>
          <w:sz w:val="24"/>
        </w:rPr>
        <w:t>Products</w:t>
      </w:r>
      <w:r w:rsidRPr="005108E4">
        <w:rPr>
          <w:spacing w:val="-7"/>
          <w:sz w:val="24"/>
        </w:rPr>
        <w:t xml:space="preserve"> </w:t>
      </w:r>
      <w:r w:rsidRPr="005108E4">
        <w:rPr>
          <w:sz w:val="24"/>
        </w:rPr>
        <w:t>for</w:t>
      </w:r>
      <w:r w:rsidRPr="005108E4">
        <w:rPr>
          <w:spacing w:val="-9"/>
          <w:sz w:val="24"/>
        </w:rPr>
        <w:t xml:space="preserve"> </w:t>
      </w:r>
      <w:r w:rsidRPr="005108E4">
        <w:rPr>
          <w:sz w:val="24"/>
        </w:rPr>
        <w:t>more</w:t>
      </w:r>
      <w:r w:rsidRPr="005108E4">
        <w:rPr>
          <w:spacing w:val="-8"/>
          <w:sz w:val="24"/>
        </w:rPr>
        <w:t xml:space="preserve"> </w:t>
      </w:r>
      <w:r w:rsidRPr="005108E4">
        <w:rPr>
          <w:sz w:val="24"/>
        </w:rPr>
        <w:t>than</w:t>
      </w:r>
      <w:r w:rsidRPr="005108E4">
        <w:rPr>
          <w:spacing w:val="-8"/>
          <w:sz w:val="24"/>
        </w:rPr>
        <w:t xml:space="preserve"> </w:t>
      </w:r>
      <w:r w:rsidRPr="005108E4">
        <w:rPr>
          <w:sz w:val="24"/>
        </w:rPr>
        <w:t>one</w:t>
      </w:r>
      <w:r w:rsidRPr="005108E4">
        <w:rPr>
          <w:spacing w:val="-9"/>
          <w:sz w:val="24"/>
        </w:rPr>
        <w:t xml:space="preserve"> </w:t>
      </w:r>
      <w:r w:rsidRPr="005108E4">
        <w:rPr>
          <w:sz w:val="24"/>
        </w:rPr>
        <w:t>licensed</w:t>
      </w:r>
      <w:r w:rsidRPr="005108E4">
        <w:rPr>
          <w:spacing w:val="-7"/>
          <w:sz w:val="24"/>
        </w:rPr>
        <w:t xml:space="preserve"> </w:t>
      </w:r>
      <w:r w:rsidRPr="005108E4">
        <w:rPr>
          <w:sz w:val="24"/>
        </w:rPr>
        <w:t>MTC</w:t>
      </w:r>
      <w:r w:rsidRPr="005108E4">
        <w:rPr>
          <w:spacing w:val="-8"/>
          <w:sz w:val="24"/>
        </w:rPr>
        <w:t xml:space="preserve"> </w:t>
      </w:r>
      <w:r w:rsidRPr="005108E4">
        <w:rPr>
          <w:sz w:val="24"/>
        </w:rPr>
        <w:t>at</w:t>
      </w:r>
      <w:r w:rsidRPr="005108E4">
        <w:rPr>
          <w:spacing w:val="-7"/>
          <w:sz w:val="24"/>
        </w:rPr>
        <w:t xml:space="preserve"> </w:t>
      </w:r>
      <w:r w:rsidRPr="005108E4">
        <w:rPr>
          <w:sz w:val="24"/>
        </w:rPr>
        <w:t>a time,</w:t>
      </w:r>
      <w:r w:rsidRPr="005108E4">
        <w:rPr>
          <w:spacing w:val="-20"/>
          <w:sz w:val="24"/>
        </w:rPr>
        <w:t xml:space="preserve"> </w:t>
      </w:r>
      <w:r w:rsidRPr="005108E4">
        <w:rPr>
          <w:sz w:val="24"/>
        </w:rPr>
        <w:t>the</w:t>
      </w:r>
      <w:r w:rsidRPr="005108E4">
        <w:rPr>
          <w:spacing w:val="-19"/>
          <w:sz w:val="24"/>
        </w:rPr>
        <w:t xml:space="preserve"> </w:t>
      </w:r>
      <w:r w:rsidRPr="005108E4">
        <w:rPr>
          <w:sz w:val="24"/>
        </w:rPr>
        <w:t>Marijuana</w:t>
      </w:r>
      <w:r w:rsidRPr="005108E4">
        <w:rPr>
          <w:spacing w:val="-22"/>
          <w:sz w:val="24"/>
        </w:rPr>
        <w:t xml:space="preserve"> </w:t>
      </w:r>
      <w:r w:rsidRPr="005108E4">
        <w:rPr>
          <w:sz w:val="24"/>
        </w:rPr>
        <w:t>Products</w:t>
      </w:r>
      <w:r w:rsidRPr="005108E4">
        <w:rPr>
          <w:spacing w:val="-21"/>
          <w:sz w:val="24"/>
        </w:rPr>
        <w:t xml:space="preserve"> </w:t>
      </w:r>
      <w:r w:rsidRPr="005108E4">
        <w:rPr>
          <w:sz w:val="24"/>
        </w:rPr>
        <w:t>for</w:t>
      </w:r>
      <w:r w:rsidRPr="005108E4">
        <w:rPr>
          <w:spacing w:val="-22"/>
          <w:sz w:val="24"/>
        </w:rPr>
        <w:t xml:space="preserve"> </w:t>
      </w:r>
      <w:r w:rsidRPr="005108E4">
        <w:rPr>
          <w:sz w:val="24"/>
        </w:rPr>
        <w:t>each</w:t>
      </w:r>
      <w:r w:rsidRPr="005108E4">
        <w:rPr>
          <w:spacing w:val="-21"/>
          <w:sz w:val="24"/>
        </w:rPr>
        <w:t xml:space="preserve"> </w:t>
      </w:r>
      <w:r w:rsidRPr="005108E4">
        <w:rPr>
          <w:sz w:val="24"/>
        </w:rPr>
        <w:t>Licensee</w:t>
      </w:r>
      <w:r w:rsidRPr="005108E4">
        <w:rPr>
          <w:spacing w:val="-22"/>
          <w:sz w:val="24"/>
        </w:rPr>
        <w:t xml:space="preserve"> </w:t>
      </w:r>
      <w:r w:rsidRPr="005108E4">
        <w:rPr>
          <w:sz w:val="24"/>
        </w:rPr>
        <w:t>shall</w:t>
      </w:r>
      <w:r w:rsidRPr="005108E4">
        <w:rPr>
          <w:spacing w:val="-18"/>
          <w:sz w:val="24"/>
        </w:rPr>
        <w:t xml:space="preserve"> </w:t>
      </w:r>
      <w:r w:rsidRPr="005108E4">
        <w:rPr>
          <w:sz w:val="24"/>
        </w:rPr>
        <w:t>be</w:t>
      </w:r>
      <w:r w:rsidRPr="005108E4">
        <w:rPr>
          <w:spacing w:val="-20"/>
          <w:sz w:val="24"/>
        </w:rPr>
        <w:t xml:space="preserve"> </w:t>
      </w:r>
      <w:r w:rsidRPr="005108E4">
        <w:rPr>
          <w:sz w:val="24"/>
        </w:rPr>
        <w:t>kept</w:t>
      </w:r>
      <w:r w:rsidRPr="005108E4">
        <w:rPr>
          <w:spacing w:val="-18"/>
          <w:sz w:val="24"/>
        </w:rPr>
        <w:t xml:space="preserve"> </w:t>
      </w:r>
      <w:r w:rsidRPr="005108E4">
        <w:rPr>
          <w:sz w:val="24"/>
        </w:rPr>
        <w:t>in</w:t>
      </w:r>
      <w:r w:rsidRPr="005108E4">
        <w:rPr>
          <w:spacing w:val="-19"/>
          <w:sz w:val="24"/>
        </w:rPr>
        <w:t xml:space="preserve"> </w:t>
      </w:r>
      <w:r w:rsidRPr="005108E4">
        <w:rPr>
          <w:sz w:val="24"/>
        </w:rPr>
        <w:t>a</w:t>
      </w:r>
      <w:r w:rsidRPr="005108E4">
        <w:rPr>
          <w:spacing w:val="-20"/>
          <w:sz w:val="24"/>
        </w:rPr>
        <w:t xml:space="preserve"> </w:t>
      </w:r>
      <w:r w:rsidRPr="005108E4">
        <w:rPr>
          <w:sz w:val="24"/>
        </w:rPr>
        <w:t>separate</w:t>
      </w:r>
      <w:r w:rsidRPr="005108E4">
        <w:rPr>
          <w:spacing w:val="-20"/>
          <w:sz w:val="24"/>
        </w:rPr>
        <w:t xml:space="preserve"> </w:t>
      </w:r>
      <w:r w:rsidRPr="005108E4">
        <w:rPr>
          <w:sz w:val="24"/>
        </w:rPr>
        <w:t>locked</w:t>
      </w:r>
      <w:r w:rsidRPr="005108E4">
        <w:rPr>
          <w:spacing w:val="-19"/>
          <w:sz w:val="24"/>
        </w:rPr>
        <w:t xml:space="preserve"> </w:t>
      </w:r>
      <w:r w:rsidRPr="005108E4">
        <w:rPr>
          <w:sz w:val="24"/>
        </w:rPr>
        <w:t>storage compartment</w:t>
      </w:r>
      <w:r w:rsidRPr="005108E4">
        <w:rPr>
          <w:spacing w:val="-11"/>
          <w:sz w:val="24"/>
        </w:rPr>
        <w:t xml:space="preserve"> </w:t>
      </w:r>
      <w:r w:rsidRPr="005108E4">
        <w:rPr>
          <w:sz w:val="24"/>
        </w:rPr>
        <w:t>during</w:t>
      </w:r>
      <w:r w:rsidRPr="005108E4">
        <w:rPr>
          <w:spacing w:val="-12"/>
          <w:sz w:val="24"/>
        </w:rPr>
        <w:t xml:space="preserve"> </w:t>
      </w:r>
      <w:r w:rsidRPr="005108E4">
        <w:rPr>
          <w:sz w:val="24"/>
        </w:rPr>
        <w:t>transportation</w:t>
      </w:r>
      <w:r w:rsidRPr="005108E4">
        <w:rPr>
          <w:spacing w:val="-8"/>
          <w:sz w:val="24"/>
        </w:rPr>
        <w:t xml:space="preserve"> </w:t>
      </w:r>
      <w:r w:rsidRPr="005108E4">
        <w:rPr>
          <w:sz w:val="24"/>
        </w:rPr>
        <w:t>and</w:t>
      </w:r>
      <w:r w:rsidRPr="005108E4">
        <w:rPr>
          <w:spacing w:val="-9"/>
          <w:sz w:val="24"/>
        </w:rPr>
        <w:t xml:space="preserve"> </w:t>
      </w:r>
      <w:r w:rsidRPr="005108E4">
        <w:rPr>
          <w:sz w:val="24"/>
        </w:rPr>
        <w:t>separate</w:t>
      </w:r>
      <w:r w:rsidRPr="005108E4">
        <w:rPr>
          <w:spacing w:val="-11"/>
          <w:sz w:val="24"/>
        </w:rPr>
        <w:t xml:space="preserve"> </w:t>
      </w:r>
      <w:r w:rsidRPr="005108E4">
        <w:rPr>
          <w:sz w:val="24"/>
        </w:rPr>
        <w:t>manifests</w:t>
      </w:r>
      <w:r w:rsidRPr="005108E4">
        <w:rPr>
          <w:spacing w:val="-10"/>
          <w:sz w:val="24"/>
        </w:rPr>
        <w:t xml:space="preserve"> </w:t>
      </w:r>
      <w:r w:rsidRPr="005108E4">
        <w:rPr>
          <w:sz w:val="24"/>
        </w:rPr>
        <w:t>shall</w:t>
      </w:r>
      <w:r w:rsidRPr="005108E4">
        <w:rPr>
          <w:spacing w:val="-10"/>
          <w:sz w:val="24"/>
        </w:rPr>
        <w:t xml:space="preserve"> </w:t>
      </w:r>
      <w:r w:rsidRPr="005108E4">
        <w:rPr>
          <w:sz w:val="24"/>
        </w:rPr>
        <w:t>be</w:t>
      </w:r>
      <w:r w:rsidRPr="005108E4">
        <w:rPr>
          <w:spacing w:val="-11"/>
          <w:sz w:val="24"/>
        </w:rPr>
        <w:t xml:space="preserve"> </w:t>
      </w:r>
      <w:r w:rsidRPr="005108E4">
        <w:rPr>
          <w:sz w:val="24"/>
        </w:rPr>
        <w:t>maintained</w:t>
      </w:r>
      <w:r w:rsidRPr="005108E4">
        <w:rPr>
          <w:spacing w:val="-10"/>
          <w:sz w:val="24"/>
        </w:rPr>
        <w:t xml:space="preserve"> </w:t>
      </w:r>
      <w:r w:rsidRPr="005108E4">
        <w:rPr>
          <w:sz w:val="24"/>
        </w:rPr>
        <w:t>for</w:t>
      </w:r>
      <w:r w:rsidRPr="005108E4">
        <w:rPr>
          <w:spacing w:val="-11"/>
          <w:sz w:val="24"/>
        </w:rPr>
        <w:t xml:space="preserve"> </w:t>
      </w:r>
      <w:r w:rsidRPr="005108E4">
        <w:rPr>
          <w:sz w:val="24"/>
        </w:rPr>
        <w:t>each MTC.</w:t>
      </w:r>
    </w:p>
    <w:p w14:paraId="76B2A853" w14:textId="77777777" w:rsidR="00DA2759" w:rsidRPr="005108E4" w:rsidRDefault="009A7511">
      <w:pPr>
        <w:pStyle w:val="ListParagraph"/>
        <w:numPr>
          <w:ilvl w:val="2"/>
          <w:numId w:val="46"/>
        </w:numPr>
        <w:tabs>
          <w:tab w:val="left" w:pos="2423"/>
          <w:tab w:val="left" w:pos="2424"/>
        </w:tabs>
        <w:spacing w:before="3" w:line="244" w:lineRule="auto"/>
        <w:ind w:right="118" w:firstLine="0"/>
        <w:rPr>
          <w:sz w:val="24"/>
        </w:rPr>
      </w:pPr>
      <w:r w:rsidRPr="005108E4">
        <w:rPr>
          <w:spacing w:val="-3"/>
          <w:sz w:val="24"/>
        </w:rPr>
        <w:t xml:space="preserve">If </w:t>
      </w:r>
      <w:r w:rsidRPr="005108E4">
        <w:rPr>
          <w:sz w:val="24"/>
        </w:rPr>
        <w:t>an MTC is transporting Marijuana Products to multiple other establishments, it may</w:t>
      </w:r>
      <w:r w:rsidRPr="005108E4">
        <w:rPr>
          <w:spacing w:val="-45"/>
          <w:sz w:val="24"/>
        </w:rPr>
        <w:t xml:space="preserve"> </w:t>
      </w:r>
      <w:r w:rsidRPr="005108E4">
        <w:rPr>
          <w:sz w:val="24"/>
        </w:rPr>
        <w:t>seek the Commission's permission to adopt reasonable alternative safeguards.</w:t>
      </w:r>
    </w:p>
    <w:p w14:paraId="3EF076EE" w14:textId="77777777" w:rsidR="00DA2759" w:rsidRPr="005108E4" w:rsidRDefault="009A7511">
      <w:pPr>
        <w:pStyle w:val="ListParagraph"/>
        <w:numPr>
          <w:ilvl w:val="1"/>
          <w:numId w:val="46"/>
        </w:numPr>
        <w:tabs>
          <w:tab w:val="left" w:pos="2120"/>
        </w:tabs>
        <w:spacing w:line="272" w:lineRule="exact"/>
        <w:ind w:hanging="445"/>
        <w:rPr>
          <w:sz w:val="24"/>
        </w:rPr>
      </w:pPr>
      <w:r w:rsidRPr="005108E4">
        <w:rPr>
          <w:sz w:val="24"/>
          <w:u w:val="single"/>
        </w:rPr>
        <w:t>Communications</w:t>
      </w:r>
      <w:r w:rsidRPr="005108E4">
        <w:rPr>
          <w:sz w:val="24"/>
        </w:rPr>
        <w:t>.</w:t>
      </w:r>
    </w:p>
    <w:p w14:paraId="2A0F6F30" w14:textId="77777777" w:rsidR="00DA2759" w:rsidRPr="005108E4" w:rsidRDefault="009A7511">
      <w:pPr>
        <w:pStyle w:val="ListParagraph"/>
        <w:numPr>
          <w:ilvl w:val="2"/>
          <w:numId w:val="46"/>
        </w:numPr>
        <w:tabs>
          <w:tab w:val="left" w:pos="2376"/>
        </w:tabs>
        <w:spacing w:before="5" w:line="242" w:lineRule="auto"/>
        <w:ind w:right="115" w:firstLine="0"/>
        <w:rPr>
          <w:sz w:val="24"/>
        </w:rPr>
      </w:pPr>
      <w:r w:rsidRPr="005108E4">
        <w:rPr>
          <w:sz w:val="24"/>
        </w:rPr>
        <w:t>Any</w:t>
      </w:r>
      <w:r w:rsidRPr="005108E4">
        <w:rPr>
          <w:spacing w:val="-19"/>
          <w:sz w:val="24"/>
        </w:rPr>
        <w:t xml:space="preserve"> </w:t>
      </w:r>
      <w:r w:rsidRPr="005108E4">
        <w:rPr>
          <w:sz w:val="24"/>
        </w:rPr>
        <w:t>vehicle</w:t>
      </w:r>
      <w:r w:rsidRPr="005108E4">
        <w:rPr>
          <w:spacing w:val="-12"/>
          <w:sz w:val="24"/>
        </w:rPr>
        <w:t xml:space="preserve"> </w:t>
      </w:r>
      <w:r w:rsidRPr="005108E4">
        <w:rPr>
          <w:sz w:val="24"/>
        </w:rPr>
        <w:t>used</w:t>
      </w:r>
      <w:r w:rsidRPr="005108E4">
        <w:rPr>
          <w:spacing w:val="-10"/>
          <w:sz w:val="24"/>
        </w:rPr>
        <w:t xml:space="preserve"> </w:t>
      </w:r>
      <w:r w:rsidRPr="005108E4">
        <w:rPr>
          <w:sz w:val="24"/>
        </w:rPr>
        <w:t>to</w:t>
      </w:r>
      <w:r w:rsidRPr="005108E4">
        <w:rPr>
          <w:spacing w:val="-9"/>
          <w:sz w:val="24"/>
        </w:rPr>
        <w:t xml:space="preserve"> </w:t>
      </w:r>
      <w:r w:rsidRPr="005108E4">
        <w:rPr>
          <w:sz w:val="24"/>
        </w:rPr>
        <w:t>transport</w:t>
      </w:r>
      <w:r w:rsidRPr="005108E4">
        <w:rPr>
          <w:spacing w:val="-9"/>
          <w:sz w:val="24"/>
        </w:rPr>
        <w:t xml:space="preserve"> </w:t>
      </w:r>
      <w:r w:rsidRPr="005108E4">
        <w:rPr>
          <w:sz w:val="24"/>
        </w:rPr>
        <w:t>Marijuana</w:t>
      </w:r>
      <w:r w:rsidRPr="005108E4">
        <w:rPr>
          <w:spacing w:val="-9"/>
          <w:sz w:val="24"/>
        </w:rPr>
        <w:t xml:space="preserve"> </w:t>
      </w:r>
      <w:r w:rsidRPr="005108E4">
        <w:rPr>
          <w:sz w:val="24"/>
        </w:rPr>
        <w:t>Products</w:t>
      </w:r>
      <w:r w:rsidRPr="005108E4">
        <w:rPr>
          <w:spacing w:val="-9"/>
          <w:sz w:val="24"/>
        </w:rPr>
        <w:t xml:space="preserve"> </w:t>
      </w:r>
      <w:r w:rsidRPr="005108E4">
        <w:rPr>
          <w:sz w:val="24"/>
        </w:rPr>
        <w:t>shall</w:t>
      </w:r>
      <w:r w:rsidRPr="005108E4">
        <w:rPr>
          <w:spacing w:val="-9"/>
          <w:sz w:val="24"/>
        </w:rPr>
        <w:t xml:space="preserve"> </w:t>
      </w:r>
      <w:r w:rsidRPr="005108E4">
        <w:rPr>
          <w:sz w:val="24"/>
        </w:rPr>
        <w:t>contain</w:t>
      </w:r>
      <w:r w:rsidRPr="005108E4">
        <w:rPr>
          <w:spacing w:val="-9"/>
          <w:sz w:val="24"/>
        </w:rPr>
        <w:t xml:space="preserve"> </w:t>
      </w:r>
      <w:r w:rsidRPr="005108E4">
        <w:rPr>
          <w:sz w:val="24"/>
        </w:rPr>
        <w:t>a</w:t>
      </w:r>
      <w:r w:rsidRPr="005108E4">
        <w:rPr>
          <w:spacing w:val="-10"/>
          <w:sz w:val="24"/>
        </w:rPr>
        <w:t xml:space="preserve"> </w:t>
      </w:r>
      <w:r w:rsidRPr="005108E4">
        <w:rPr>
          <w:sz w:val="24"/>
        </w:rPr>
        <w:t>global</w:t>
      </w:r>
      <w:r w:rsidRPr="005108E4">
        <w:rPr>
          <w:spacing w:val="-9"/>
          <w:sz w:val="24"/>
        </w:rPr>
        <w:t xml:space="preserve"> </w:t>
      </w:r>
      <w:r w:rsidRPr="005108E4">
        <w:rPr>
          <w:sz w:val="24"/>
        </w:rPr>
        <w:t>positioning system (GPS) monitoring device that</w:t>
      </w:r>
      <w:r w:rsidRPr="005108E4">
        <w:rPr>
          <w:spacing w:val="-8"/>
          <w:sz w:val="24"/>
        </w:rPr>
        <w:t xml:space="preserve"> </w:t>
      </w:r>
      <w:r w:rsidRPr="005108E4">
        <w:rPr>
          <w:sz w:val="24"/>
        </w:rPr>
        <w:t>is:</w:t>
      </w:r>
    </w:p>
    <w:p w14:paraId="2D295F67" w14:textId="77777777" w:rsidR="00DA2759" w:rsidRPr="005108E4" w:rsidRDefault="009A7511">
      <w:pPr>
        <w:pStyle w:val="ListParagraph"/>
        <w:numPr>
          <w:ilvl w:val="3"/>
          <w:numId w:val="46"/>
        </w:numPr>
        <w:tabs>
          <w:tab w:val="left" w:pos="2741"/>
        </w:tabs>
        <w:spacing w:before="2"/>
        <w:rPr>
          <w:sz w:val="24"/>
        </w:rPr>
      </w:pPr>
      <w:r w:rsidRPr="005108E4">
        <w:rPr>
          <w:sz w:val="24"/>
        </w:rPr>
        <w:t>Not a mobile device that is easily</w:t>
      </w:r>
      <w:r w:rsidRPr="005108E4">
        <w:rPr>
          <w:spacing w:val="-17"/>
          <w:sz w:val="24"/>
        </w:rPr>
        <w:t xml:space="preserve"> </w:t>
      </w:r>
      <w:r w:rsidRPr="005108E4">
        <w:rPr>
          <w:sz w:val="24"/>
        </w:rPr>
        <w:t>removable;</w:t>
      </w:r>
    </w:p>
    <w:p w14:paraId="273DB987" w14:textId="77777777" w:rsidR="00DA2759" w:rsidRPr="005108E4" w:rsidRDefault="009A7511">
      <w:pPr>
        <w:pStyle w:val="ListParagraph"/>
        <w:numPr>
          <w:ilvl w:val="3"/>
          <w:numId w:val="46"/>
        </w:numPr>
        <w:tabs>
          <w:tab w:val="left" w:pos="2727"/>
        </w:tabs>
        <w:spacing w:before="2"/>
        <w:ind w:left="2726" w:hanging="332"/>
        <w:rPr>
          <w:sz w:val="24"/>
        </w:rPr>
      </w:pPr>
      <w:r w:rsidRPr="005108E4">
        <w:rPr>
          <w:sz w:val="24"/>
        </w:rPr>
        <w:t>Attached</w:t>
      </w:r>
      <w:r w:rsidRPr="005108E4">
        <w:rPr>
          <w:spacing w:val="-16"/>
          <w:sz w:val="24"/>
        </w:rPr>
        <w:t xml:space="preserve"> </w:t>
      </w:r>
      <w:r w:rsidRPr="005108E4">
        <w:rPr>
          <w:sz w:val="24"/>
        </w:rPr>
        <w:t>to</w:t>
      </w:r>
      <w:r w:rsidRPr="005108E4">
        <w:rPr>
          <w:spacing w:val="-16"/>
          <w:sz w:val="24"/>
        </w:rPr>
        <w:t xml:space="preserve"> </w:t>
      </w:r>
      <w:r w:rsidRPr="005108E4">
        <w:rPr>
          <w:sz w:val="24"/>
        </w:rPr>
        <w:t>the</w:t>
      </w:r>
      <w:r w:rsidRPr="005108E4">
        <w:rPr>
          <w:spacing w:val="-17"/>
          <w:sz w:val="24"/>
        </w:rPr>
        <w:t xml:space="preserve"> </w:t>
      </w:r>
      <w:r w:rsidRPr="005108E4">
        <w:rPr>
          <w:sz w:val="24"/>
        </w:rPr>
        <w:t>vehicle</w:t>
      </w:r>
      <w:r w:rsidRPr="005108E4">
        <w:rPr>
          <w:spacing w:val="-17"/>
          <w:sz w:val="24"/>
        </w:rPr>
        <w:t xml:space="preserve"> </w:t>
      </w:r>
      <w:r w:rsidRPr="005108E4">
        <w:rPr>
          <w:sz w:val="24"/>
        </w:rPr>
        <w:t>at</w:t>
      </w:r>
      <w:r w:rsidRPr="005108E4">
        <w:rPr>
          <w:spacing w:val="-15"/>
          <w:sz w:val="24"/>
        </w:rPr>
        <w:t xml:space="preserve"> </w:t>
      </w:r>
      <w:r w:rsidRPr="005108E4">
        <w:rPr>
          <w:sz w:val="24"/>
        </w:rPr>
        <w:t>all</w:t>
      </w:r>
      <w:r w:rsidRPr="005108E4">
        <w:rPr>
          <w:spacing w:val="-15"/>
          <w:sz w:val="24"/>
        </w:rPr>
        <w:t xml:space="preserve"> </w:t>
      </w:r>
      <w:r w:rsidRPr="005108E4">
        <w:rPr>
          <w:sz w:val="24"/>
        </w:rPr>
        <w:t>times</w:t>
      </w:r>
      <w:r w:rsidRPr="005108E4">
        <w:rPr>
          <w:spacing w:val="-13"/>
          <w:sz w:val="24"/>
        </w:rPr>
        <w:t xml:space="preserve"> </w:t>
      </w:r>
      <w:r w:rsidRPr="005108E4">
        <w:rPr>
          <w:sz w:val="24"/>
        </w:rPr>
        <w:t>that</w:t>
      </w:r>
      <w:r w:rsidRPr="005108E4">
        <w:rPr>
          <w:spacing w:val="-13"/>
          <w:sz w:val="24"/>
        </w:rPr>
        <w:t xml:space="preserve"> </w:t>
      </w:r>
      <w:r w:rsidRPr="005108E4">
        <w:rPr>
          <w:sz w:val="24"/>
        </w:rPr>
        <w:t>the</w:t>
      </w:r>
      <w:r w:rsidRPr="005108E4">
        <w:rPr>
          <w:spacing w:val="-13"/>
          <w:sz w:val="24"/>
        </w:rPr>
        <w:t xml:space="preserve"> </w:t>
      </w:r>
      <w:r w:rsidRPr="005108E4">
        <w:rPr>
          <w:sz w:val="24"/>
        </w:rPr>
        <w:t>vehicle</w:t>
      </w:r>
      <w:r w:rsidRPr="005108E4">
        <w:rPr>
          <w:spacing w:val="-14"/>
          <w:sz w:val="24"/>
        </w:rPr>
        <w:t xml:space="preserve"> </w:t>
      </w:r>
      <w:r w:rsidRPr="005108E4">
        <w:rPr>
          <w:sz w:val="24"/>
        </w:rPr>
        <w:t>contains</w:t>
      </w:r>
      <w:r w:rsidRPr="005108E4">
        <w:rPr>
          <w:spacing w:val="-13"/>
          <w:sz w:val="24"/>
        </w:rPr>
        <w:t xml:space="preserve"> </w:t>
      </w:r>
      <w:r w:rsidRPr="005108E4">
        <w:rPr>
          <w:sz w:val="24"/>
        </w:rPr>
        <w:t>Marijuana</w:t>
      </w:r>
      <w:r w:rsidRPr="005108E4">
        <w:rPr>
          <w:spacing w:val="-14"/>
          <w:sz w:val="24"/>
        </w:rPr>
        <w:t xml:space="preserve"> </w:t>
      </w:r>
      <w:r w:rsidRPr="005108E4">
        <w:rPr>
          <w:sz w:val="24"/>
        </w:rPr>
        <w:t>Products;</w:t>
      </w:r>
    </w:p>
    <w:p w14:paraId="060331FC" w14:textId="77777777" w:rsidR="00DA2759" w:rsidRPr="005108E4" w:rsidRDefault="009A7511">
      <w:pPr>
        <w:pStyle w:val="ListParagraph"/>
        <w:numPr>
          <w:ilvl w:val="3"/>
          <w:numId w:val="46"/>
        </w:numPr>
        <w:tabs>
          <w:tab w:val="left" w:pos="2741"/>
        </w:tabs>
        <w:spacing w:before="5"/>
        <w:rPr>
          <w:sz w:val="24"/>
        </w:rPr>
      </w:pPr>
      <w:r w:rsidRPr="005108E4">
        <w:rPr>
          <w:sz w:val="24"/>
        </w:rPr>
        <w:t>Monitored by the MTC during transport of Marijuana Products;</w:t>
      </w:r>
      <w:r w:rsidRPr="005108E4">
        <w:rPr>
          <w:spacing w:val="-27"/>
          <w:sz w:val="24"/>
        </w:rPr>
        <w:t xml:space="preserve"> </w:t>
      </w:r>
      <w:r w:rsidRPr="005108E4">
        <w:rPr>
          <w:sz w:val="24"/>
        </w:rPr>
        <w:t>and</w:t>
      </w:r>
    </w:p>
    <w:p w14:paraId="43A13E07" w14:textId="77777777" w:rsidR="00DA2759" w:rsidRPr="005108E4" w:rsidRDefault="009A7511">
      <w:pPr>
        <w:pStyle w:val="ListParagraph"/>
        <w:numPr>
          <w:ilvl w:val="3"/>
          <w:numId w:val="46"/>
        </w:numPr>
        <w:tabs>
          <w:tab w:val="left" w:pos="2913"/>
          <w:tab w:val="left" w:pos="2914"/>
        </w:tabs>
        <w:spacing w:before="3" w:line="244" w:lineRule="auto"/>
        <w:ind w:left="2395" w:right="116" w:firstLine="0"/>
        <w:rPr>
          <w:sz w:val="24"/>
        </w:rPr>
      </w:pPr>
      <w:r w:rsidRPr="005108E4">
        <w:rPr>
          <w:sz w:val="24"/>
        </w:rPr>
        <w:t>Inspected by the Commission prior to initial transportation of Marijuana Products, and after any alteration to the locked storage</w:t>
      </w:r>
      <w:r w:rsidRPr="005108E4">
        <w:rPr>
          <w:spacing w:val="-31"/>
          <w:sz w:val="24"/>
        </w:rPr>
        <w:t xml:space="preserve"> </w:t>
      </w:r>
      <w:r w:rsidRPr="005108E4">
        <w:rPr>
          <w:sz w:val="24"/>
        </w:rPr>
        <w:t>compartment.</w:t>
      </w:r>
    </w:p>
    <w:p w14:paraId="1BD57633" w14:textId="77777777" w:rsidR="00DA2759" w:rsidRPr="005108E4" w:rsidRDefault="009A7511">
      <w:pPr>
        <w:pStyle w:val="ListParagraph"/>
        <w:numPr>
          <w:ilvl w:val="2"/>
          <w:numId w:val="46"/>
        </w:numPr>
        <w:tabs>
          <w:tab w:val="left" w:pos="2446"/>
        </w:tabs>
        <w:spacing w:line="242" w:lineRule="auto"/>
        <w:ind w:right="116" w:firstLine="0"/>
        <w:rPr>
          <w:sz w:val="24"/>
        </w:rPr>
      </w:pPr>
      <w:r w:rsidRPr="005108E4">
        <w:rPr>
          <w:sz w:val="24"/>
        </w:rPr>
        <w:t xml:space="preserve">Each MTC Agent transporting Marijuana Products shall </w:t>
      </w:r>
      <w:r w:rsidRPr="005108E4">
        <w:rPr>
          <w:spacing w:val="-3"/>
          <w:sz w:val="24"/>
        </w:rPr>
        <w:t xml:space="preserve">always </w:t>
      </w:r>
      <w:r w:rsidRPr="005108E4">
        <w:rPr>
          <w:sz w:val="24"/>
        </w:rPr>
        <w:t>have access to a secure form of communication with personnel at the originating location when the vehicle contains Marijuana and Marijuana</w:t>
      </w:r>
      <w:r w:rsidRPr="005108E4">
        <w:rPr>
          <w:spacing w:val="-10"/>
          <w:sz w:val="24"/>
        </w:rPr>
        <w:t xml:space="preserve"> </w:t>
      </w:r>
      <w:r w:rsidRPr="005108E4">
        <w:rPr>
          <w:sz w:val="24"/>
        </w:rPr>
        <w:t>Products.</w:t>
      </w:r>
    </w:p>
    <w:p w14:paraId="67244C54" w14:textId="77777777" w:rsidR="00DA2759" w:rsidRPr="005108E4" w:rsidRDefault="009A7511">
      <w:pPr>
        <w:pStyle w:val="ListParagraph"/>
        <w:numPr>
          <w:ilvl w:val="2"/>
          <w:numId w:val="46"/>
        </w:numPr>
        <w:tabs>
          <w:tab w:val="left" w:pos="2396"/>
        </w:tabs>
        <w:ind w:left="2395" w:hanging="361"/>
        <w:rPr>
          <w:sz w:val="24"/>
        </w:rPr>
      </w:pPr>
      <w:r w:rsidRPr="005108E4">
        <w:rPr>
          <w:sz w:val="24"/>
        </w:rPr>
        <w:t xml:space="preserve">Secure </w:t>
      </w:r>
      <w:r w:rsidRPr="005108E4">
        <w:rPr>
          <w:spacing w:val="-3"/>
          <w:sz w:val="24"/>
        </w:rPr>
        <w:t xml:space="preserve">types </w:t>
      </w:r>
      <w:r w:rsidRPr="005108E4">
        <w:rPr>
          <w:sz w:val="24"/>
        </w:rPr>
        <w:t>of communication include, but are not limited</w:t>
      </w:r>
      <w:r w:rsidRPr="005108E4">
        <w:rPr>
          <w:spacing w:val="-11"/>
          <w:sz w:val="24"/>
        </w:rPr>
        <w:t xml:space="preserve"> </w:t>
      </w:r>
      <w:r w:rsidRPr="005108E4">
        <w:rPr>
          <w:sz w:val="24"/>
        </w:rPr>
        <w:t>to:</w:t>
      </w:r>
    </w:p>
    <w:p w14:paraId="76912F7E" w14:textId="77777777" w:rsidR="00DA2759" w:rsidRPr="005108E4" w:rsidRDefault="009A7511">
      <w:pPr>
        <w:pStyle w:val="ListParagraph"/>
        <w:numPr>
          <w:ilvl w:val="3"/>
          <w:numId w:val="46"/>
        </w:numPr>
        <w:tabs>
          <w:tab w:val="left" w:pos="2741"/>
        </w:tabs>
        <w:spacing w:before="2"/>
        <w:rPr>
          <w:sz w:val="24"/>
        </w:rPr>
      </w:pPr>
      <w:r w:rsidRPr="005108E4">
        <w:rPr>
          <w:sz w:val="24"/>
        </w:rPr>
        <w:t>Two-way digital or analog radio (UHF or</w:t>
      </w:r>
      <w:r w:rsidRPr="005108E4">
        <w:rPr>
          <w:spacing w:val="-20"/>
          <w:sz w:val="24"/>
        </w:rPr>
        <w:t xml:space="preserve"> </w:t>
      </w:r>
      <w:r w:rsidRPr="005108E4">
        <w:rPr>
          <w:sz w:val="24"/>
        </w:rPr>
        <w:t>VHF);</w:t>
      </w:r>
    </w:p>
    <w:p w14:paraId="3AD7F414" w14:textId="7FBDEF0D" w:rsidR="00DA2759" w:rsidRPr="005108E4" w:rsidRDefault="009A7511" w:rsidP="00966CF2">
      <w:pPr>
        <w:pStyle w:val="ListParagraph"/>
        <w:numPr>
          <w:ilvl w:val="3"/>
          <w:numId w:val="46"/>
        </w:numPr>
        <w:tabs>
          <w:tab w:val="left" w:pos="2756"/>
        </w:tabs>
        <w:spacing w:before="5"/>
        <w:rPr>
          <w:sz w:val="24"/>
        </w:rPr>
      </w:pPr>
      <w:r w:rsidRPr="005108E4">
        <w:rPr>
          <w:sz w:val="24"/>
        </w:rPr>
        <w:t>Cellular phone;</w:t>
      </w:r>
      <w:r w:rsidRPr="005108E4">
        <w:rPr>
          <w:spacing w:val="-2"/>
          <w:sz w:val="24"/>
        </w:rPr>
        <w:t xml:space="preserve"> </w:t>
      </w:r>
      <w:r w:rsidRPr="005108E4">
        <w:rPr>
          <w:sz w:val="24"/>
        </w:rPr>
        <w:t>or</w:t>
      </w:r>
    </w:p>
    <w:p w14:paraId="767C6058" w14:textId="48AF7787" w:rsidR="00DA2759" w:rsidRPr="005108E4" w:rsidRDefault="00966CF2" w:rsidP="00E077D0">
      <w:pPr>
        <w:pStyle w:val="ListParagraph"/>
        <w:tabs>
          <w:tab w:val="left" w:pos="2741"/>
        </w:tabs>
        <w:spacing w:before="2"/>
        <w:ind w:left="2740" w:hanging="400"/>
        <w:rPr>
          <w:sz w:val="24"/>
        </w:rPr>
        <w:sectPr w:rsidR="00DA2759" w:rsidRPr="005108E4">
          <w:pgSz w:w="12240" w:h="20160"/>
          <w:pgMar w:top="980" w:right="1320" w:bottom="960" w:left="480" w:header="744" w:footer="777" w:gutter="0"/>
          <w:cols w:space="720"/>
        </w:sectPr>
      </w:pPr>
      <w:r w:rsidRPr="005108E4">
        <w:rPr>
          <w:sz w:val="24"/>
        </w:rPr>
        <w:t xml:space="preserve"> </w:t>
      </w:r>
      <w:r w:rsidR="00E43ABE" w:rsidRPr="005108E4">
        <w:rPr>
          <w:sz w:val="24"/>
        </w:rPr>
        <w:t xml:space="preserve">c.   </w:t>
      </w:r>
      <w:r w:rsidR="009A7511" w:rsidRPr="005108E4">
        <w:rPr>
          <w:sz w:val="24"/>
        </w:rPr>
        <w:t>Satellite</w:t>
      </w:r>
      <w:r w:rsidR="009A7511" w:rsidRPr="005108E4">
        <w:rPr>
          <w:spacing w:val="-3"/>
          <w:sz w:val="24"/>
        </w:rPr>
        <w:t xml:space="preserve"> </w:t>
      </w:r>
      <w:r w:rsidR="009A7511" w:rsidRPr="005108E4">
        <w:rPr>
          <w:sz w:val="24"/>
        </w:rPr>
        <w:t>phone.</w:t>
      </w:r>
    </w:p>
    <w:p w14:paraId="518ABF9A" w14:textId="77777777" w:rsidR="00DA2759" w:rsidRPr="005108E4" w:rsidRDefault="00DA2759">
      <w:pPr>
        <w:pStyle w:val="BodyText"/>
        <w:spacing w:before="7"/>
        <w:jc w:val="left"/>
      </w:pPr>
    </w:p>
    <w:p w14:paraId="52E56131" w14:textId="77777777" w:rsidR="00DA2759" w:rsidRPr="005108E4" w:rsidRDefault="009A7511">
      <w:pPr>
        <w:pStyle w:val="ListParagraph"/>
        <w:numPr>
          <w:ilvl w:val="2"/>
          <w:numId w:val="46"/>
        </w:numPr>
        <w:tabs>
          <w:tab w:val="left" w:pos="2396"/>
        </w:tabs>
        <w:spacing w:line="242" w:lineRule="auto"/>
        <w:ind w:right="117" w:firstLine="0"/>
        <w:rPr>
          <w:sz w:val="24"/>
        </w:rPr>
      </w:pPr>
      <w:r w:rsidRPr="005108E4">
        <w:rPr>
          <w:sz w:val="24"/>
        </w:rPr>
        <w:t xml:space="preserve">When choosing a </w:t>
      </w:r>
      <w:r w:rsidRPr="005108E4">
        <w:rPr>
          <w:spacing w:val="-3"/>
          <w:sz w:val="24"/>
        </w:rPr>
        <w:t xml:space="preserve">type </w:t>
      </w:r>
      <w:r w:rsidRPr="005108E4">
        <w:rPr>
          <w:sz w:val="24"/>
        </w:rPr>
        <w:t>of secure communications, the following shall be taken into consideration:</w:t>
      </w:r>
    </w:p>
    <w:p w14:paraId="44CE845E" w14:textId="77777777" w:rsidR="00DA2759" w:rsidRPr="005108E4" w:rsidRDefault="009A7511">
      <w:pPr>
        <w:pStyle w:val="ListParagraph"/>
        <w:numPr>
          <w:ilvl w:val="3"/>
          <w:numId w:val="46"/>
        </w:numPr>
        <w:tabs>
          <w:tab w:val="left" w:pos="2741"/>
        </w:tabs>
        <w:spacing w:before="2"/>
        <w:rPr>
          <w:sz w:val="24"/>
        </w:rPr>
      </w:pPr>
      <w:r w:rsidRPr="005108E4">
        <w:rPr>
          <w:sz w:val="24"/>
        </w:rPr>
        <w:t>Cellular signal</w:t>
      </w:r>
      <w:r w:rsidRPr="005108E4">
        <w:rPr>
          <w:spacing w:val="-2"/>
          <w:sz w:val="24"/>
        </w:rPr>
        <w:t xml:space="preserve"> </w:t>
      </w:r>
      <w:r w:rsidRPr="005108E4">
        <w:rPr>
          <w:sz w:val="24"/>
        </w:rPr>
        <w:t>coverage;</w:t>
      </w:r>
    </w:p>
    <w:p w14:paraId="41B8F5BF" w14:textId="77777777" w:rsidR="00DA2759" w:rsidRPr="005108E4" w:rsidRDefault="009A7511">
      <w:pPr>
        <w:pStyle w:val="ListParagraph"/>
        <w:numPr>
          <w:ilvl w:val="3"/>
          <w:numId w:val="46"/>
        </w:numPr>
        <w:tabs>
          <w:tab w:val="left" w:pos="2756"/>
        </w:tabs>
        <w:spacing w:before="2"/>
        <w:ind w:left="2755" w:hanging="361"/>
        <w:rPr>
          <w:sz w:val="24"/>
        </w:rPr>
      </w:pPr>
      <w:r w:rsidRPr="005108E4">
        <w:rPr>
          <w:sz w:val="24"/>
        </w:rPr>
        <w:t>Transportation</w:t>
      </w:r>
      <w:r w:rsidRPr="005108E4">
        <w:rPr>
          <w:spacing w:val="-2"/>
          <w:sz w:val="24"/>
        </w:rPr>
        <w:t xml:space="preserve"> </w:t>
      </w:r>
      <w:r w:rsidRPr="005108E4">
        <w:rPr>
          <w:sz w:val="24"/>
        </w:rPr>
        <w:t>area;</w:t>
      </w:r>
    </w:p>
    <w:p w14:paraId="6FB873EE" w14:textId="77777777" w:rsidR="00DA2759" w:rsidRPr="005108E4" w:rsidRDefault="009A7511">
      <w:pPr>
        <w:pStyle w:val="ListParagraph"/>
        <w:numPr>
          <w:ilvl w:val="3"/>
          <w:numId w:val="46"/>
        </w:numPr>
        <w:tabs>
          <w:tab w:val="left" w:pos="2741"/>
        </w:tabs>
        <w:spacing w:before="5"/>
        <w:rPr>
          <w:sz w:val="24"/>
        </w:rPr>
      </w:pPr>
      <w:r w:rsidRPr="005108E4">
        <w:rPr>
          <w:sz w:val="24"/>
        </w:rPr>
        <w:t>Base</w:t>
      </w:r>
      <w:r w:rsidRPr="005108E4">
        <w:rPr>
          <w:spacing w:val="-3"/>
          <w:sz w:val="24"/>
        </w:rPr>
        <w:t xml:space="preserve"> </w:t>
      </w:r>
      <w:r w:rsidRPr="005108E4">
        <w:rPr>
          <w:sz w:val="24"/>
        </w:rPr>
        <w:t>capabilities;</w:t>
      </w:r>
    </w:p>
    <w:p w14:paraId="12445F9C" w14:textId="77777777" w:rsidR="00DA2759" w:rsidRPr="005108E4" w:rsidRDefault="009A7511">
      <w:pPr>
        <w:pStyle w:val="ListParagraph"/>
        <w:numPr>
          <w:ilvl w:val="3"/>
          <w:numId w:val="46"/>
        </w:numPr>
        <w:tabs>
          <w:tab w:val="left" w:pos="2756"/>
        </w:tabs>
        <w:spacing w:before="3"/>
        <w:ind w:left="2755" w:hanging="361"/>
        <w:rPr>
          <w:sz w:val="24"/>
        </w:rPr>
      </w:pPr>
      <w:r w:rsidRPr="005108E4">
        <w:rPr>
          <w:sz w:val="24"/>
        </w:rPr>
        <w:t>Antenna coverage;</w:t>
      </w:r>
      <w:r w:rsidRPr="005108E4">
        <w:rPr>
          <w:spacing w:val="-3"/>
          <w:sz w:val="24"/>
        </w:rPr>
        <w:t xml:space="preserve"> </w:t>
      </w:r>
      <w:r w:rsidRPr="005108E4">
        <w:rPr>
          <w:sz w:val="24"/>
        </w:rPr>
        <w:t>and</w:t>
      </w:r>
    </w:p>
    <w:p w14:paraId="641497BF" w14:textId="77777777" w:rsidR="00DA2759" w:rsidRPr="005108E4" w:rsidRDefault="009A7511">
      <w:pPr>
        <w:pStyle w:val="ListParagraph"/>
        <w:numPr>
          <w:ilvl w:val="3"/>
          <w:numId w:val="46"/>
        </w:numPr>
        <w:tabs>
          <w:tab w:val="left" w:pos="2741"/>
        </w:tabs>
        <w:spacing w:before="4"/>
        <w:rPr>
          <w:sz w:val="24"/>
        </w:rPr>
      </w:pPr>
      <w:r w:rsidRPr="005108E4">
        <w:rPr>
          <w:sz w:val="24"/>
        </w:rPr>
        <w:t>Frequency of</w:t>
      </w:r>
      <w:r w:rsidRPr="005108E4">
        <w:rPr>
          <w:spacing w:val="-10"/>
          <w:sz w:val="24"/>
        </w:rPr>
        <w:t xml:space="preserve"> </w:t>
      </w:r>
      <w:r w:rsidRPr="005108E4">
        <w:rPr>
          <w:sz w:val="24"/>
        </w:rPr>
        <w:t>transportation.</w:t>
      </w:r>
    </w:p>
    <w:p w14:paraId="050E5D72" w14:textId="77777777" w:rsidR="00DA2759" w:rsidRPr="005108E4" w:rsidRDefault="009A7511">
      <w:pPr>
        <w:pStyle w:val="ListParagraph"/>
        <w:numPr>
          <w:ilvl w:val="2"/>
          <w:numId w:val="46"/>
        </w:numPr>
        <w:tabs>
          <w:tab w:val="left" w:pos="2331"/>
        </w:tabs>
        <w:spacing w:before="3" w:line="242" w:lineRule="auto"/>
        <w:ind w:right="118" w:firstLine="0"/>
        <w:rPr>
          <w:sz w:val="24"/>
        </w:rPr>
      </w:pPr>
      <w:r w:rsidRPr="005108E4">
        <w:rPr>
          <w:sz w:val="24"/>
        </w:rPr>
        <w:t>Prior</w:t>
      </w:r>
      <w:r w:rsidRPr="005108E4">
        <w:rPr>
          <w:spacing w:val="-27"/>
          <w:sz w:val="24"/>
        </w:rPr>
        <w:t xml:space="preserve"> </w:t>
      </w:r>
      <w:r w:rsidRPr="005108E4">
        <w:rPr>
          <w:sz w:val="24"/>
        </w:rPr>
        <w:t>to,</w:t>
      </w:r>
      <w:r w:rsidRPr="005108E4">
        <w:rPr>
          <w:spacing w:val="-26"/>
          <w:sz w:val="24"/>
        </w:rPr>
        <w:t xml:space="preserve"> </w:t>
      </w:r>
      <w:r w:rsidRPr="005108E4">
        <w:rPr>
          <w:sz w:val="24"/>
        </w:rPr>
        <w:t>and</w:t>
      </w:r>
      <w:r w:rsidRPr="005108E4">
        <w:rPr>
          <w:spacing w:val="-25"/>
          <w:sz w:val="24"/>
        </w:rPr>
        <w:t xml:space="preserve"> </w:t>
      </w:r>
      <w:r w:rsidRPr="005108E4">
        <w:rPr>
          <w:sz w:val="24"/>
        </w:rPr>
        <w:t>immediately</w:t>
      </w:r>
      <w:r w:rsidRPr="005108E4">
        <w:rPr>
          <w:spacing w:val="-30"/>
          <w:sz w:val="24"/>
        </w:rPr>
        <w:t xml:space="preserve"> </w:t>
      </w:r>
      <w:r w:rsidRPr="005108E4">
        <w:rPr>
          <w:sz w:val="24"/>
        </w:rPr>
        <w:t>after</w:t>
      </w:r>
      <w:r w:rsidRPr="005108E4">
        <w:rPr>
          <w:spacing w:val="-24"/>
          <w:sz w:val="24"/>
        </w:rPr>
        <w:t xml:space="preserve"> </w:t>
      </w:r>
      <w:r w:rsidRPr="005108E4">
        <w:rPr>
          <w:sz w:val="24"/>
        </w:rPr>
        <w:t>leaving</w:t>
      </w:r>
      <w:r w:rsidRPr="005108E4">
        <w:rPr>
          <w:spacing w:val="-28"/>
          <w:sz w:val="24"/>
        </w:rPr>
        <w:t xml:space="preserve"> </w:t>
      </w:r>
      <w:r w:rsidRPr="005108E4">
        <w:rPr>
          <w:sz w:val="24"/>
        </w:rPr>
        <w:t>the</w:t>
      </w:r>
      <w:r w:rsidRPr="005108E4">
        <w:rPr>
          <w:spacing w:val="-27"/>
          <w:sz w:val="24"/>
        </w:rPr>
        <w:t xml:space="preserve"> </w:t>
      </w:r>
      <w:r w:rsidRPr="005108E4">
        <w:rPr>
          <w:sz w:val="24"/>
        </w:rPr>
        <w:t>originating</w:t>
      </w:r>
      <w:r w:rsidRPr="005108E4">
        <w:rPr>
          <w:spacing w:val="-28"/>
          <w:sz w:val="24"/>
        </w:rPr>
        <w:t xml:space="preserve"> </w:t>
      </w:r>
      <w:r w:rsidRPr="005108E4">
        <w:rPr>
          <w:sz w:val="24"/>
        </w:rPr>
        <w:t>location,</w:t>
      </w:r>
      <w:r w:rsidRPr="005108E4">
        <w:rPr>
          <w:spacing w:val="-26"/>
          <w:sz w:val="24"/>
        </w:rPr>
        <w:t xml:space="preserve"> </w:t>
      </w:r>
      <w:r w:rsidRPr="005108E4">
        <w:rPr>
          <w:sz w:val="24"/>
        </w:rPr>
        <w:t>the</w:t>
      </w:r>
      <w:r w:rsidRPr="005108E4">
        <w:rPr>
          <w:spacing w:val="-26"/>
          <w:sz w:val="24"/>
        </w:rPr>
        <w:t xml:space="preserve"> </w:t>
      </w:r>
      <w:r w:rsidRPr="005108E4">
        <w:rPr>
          <w:sz w:val="24"/>
        </w:rPr>
        <w:t>MTC</w:t>
      </w:r>
      <w:r w:rsidRPr="005108E4">
        <w:rPr>
          <w:spacing w:val="-25"/>
          <w:sz w:val="24"/>
        </w:rPr>
        <w:t xml:space="preserve"> </w:t>
      </w:r>
      <w:r w:rsidRPr="005108E4">
        <w:rPr>
          <w:sz w:val="24"/>
        </w:rPr>
        <w:t>Agents</w:t>
      </w:r>
      <w:r w:rsidRPr="005108E4">
        <w:rPr>
          <w:spacing w:val="-26"/>
          <w:sz w:val="24"/>
        </w:rPr>
        <w:t xml:space="preserve"> </w:t>
      </w:r>
      <w:r w:rsidRPr="005108E4">
        <w:rPr>
          <w:sz w:val="24"/>
        </w:rPr>
        <w:t>shall use the secure form of communication to contact the originating location to test communications and GPS</w:t>
      </w:r>
      <w:r w:rsidRPr="005108E4">
        <w:rPr>
          <w:spacing w:val="-3"/>
          <w:sz w:val="24"/>
        </w:rPr>
        <w:t xml:space="preserve"> </w:t>
      </w:r>
      <w:r w:rsidRPr="005108E4">
        <w:rPr>
          <w:sz w:val="24"/>
        </w:rPr>
        <w:t>operability.</w:t>
      </w:r>
    </w:p>
    <w:p w14:paraId="132396D7" w14:textId="77777777" w:rsidR="00DA2759" w:rsidRPr="005108E4" w:rsidRDefault="009A7511">
      <w:pPr>
        <w:pStyle w:val="ListParagraph"/>
        <w:numPr>
          <w:ilvl w:val="2"/>
          <w:numId w:val="46"/>
        </w:numPr>
        <w:tabs>
          <w:tab w:val="left" w:pos="2540"/>
        </w:tabs>
        <w:spacing w:before="4" w:line="242" w:lineRule="auto"/>
        <w:ind w:right="116" w:firstLine="0"/>
        <w:rPr>
          <w:sz w:val="24"/>
        </w:rPr>
      </w:pPr>
      <w:r w:rsidRPr="005108E4">
        <w:rPr>
          <w:spacing w:val="-3"/>
          <w:sz w:val="24"/>
        </w:rPr>
        <w:t xml:space="preserve">If </w:t>
      </w:r>
      <w:r w:rsidRPr="005108E4">
        <w:rPr>
          <w:sz w:val="24"/>
        </w:rPr>
        <w:t>communications or the GPS system fail while on route, the MTC Agents transporting Marijuana Products shall return to the originating location until the communication system or GPS system is</w:t>
      </w:r>
      <w:r w:rsidRPr="005108E4">
        <w:rPr>
          <w:spacing w:val="-6"/>
          <w:sz w:val="24"/>
        </w:rPr>
        <w:t xml:space="preserve"> </w:t>
      </w:r>
      <w:r w:rsidRPr="005108E4">
        <w:rPr>
          <w:sz w:val="24"/>
        </w:rPr>
        <w:t>operational.</w:t>
      </w:r>
    </w:p>
    <w:p w14:paraId="575E60F7" w14:textId="77777777" w:rsidR="00DA2759" w:rsidRPr="005108E4" w:rsidRDefault="009A7511">
      <w:pPr>
        <w:pStyle w:val="ListParagraph"/>
        <w:numPr>
          <w:ilvl w:val="2"/>
          <w:numId w:val="46"/>
        </w:numPr>
        <w:tabs>
          <w:tab w:val="left" w:pos="2482"/>
        </w:tabs>
        <w:spacing w:before="1" w:line="242" w:lineRule="auto"/>
        <w:ind w:right="115" w:firstLine="0"/>
        <w:rPr>
          <w:sz w:val="24"/>
        </w:rPr>
      </w:pPr>
      <w:r w:rsidRPr="005108E4">
        <w:rPr>
          <w:sz w:val="24"/>
        </w:rPr>
        <w:t>The MTC Agents transporting Marijuana Products shall contact the originating location</w:t>
      </w:r>
      <w:r w:rsidRPr="005108E4">
        <w:rPr>
          <w:spacing w:val="-14"/>
          <w:sz w:val="24"/>
        </w:rPr>
        <w:t xml:space="preserve"> </w:t>
      </w:r>
      <w:r w:rsidRPr="005108E4">
        <w:rPr>
          <w:sz w:val="24"/>
        </w:rPr>
        <w:t>when</w:t>
      </w:r>
      <w:r w:rsidRPr="005108E4">
        <w:rPr>
          <w:spacing w:val="-13"/>
          <w:sz w:val="24"/>
        </w:rPr>
        <w:t xml:space="preserve"> </w:t>
      </w:r>
      <w:r w:rsidRPr="005108E4">
        <w:rPr>
          <w:sz w:val="24"/>
        </w:rPr>
        <w:t>stopping</w:t>
      </w:r>
      <w:r w:rsidRPr="005108E4">
        <w:rPr>
          <w:spacing w:val="-18"/>
          <w:sz w:val="24"/>
        </w:rPr>
        <w:t xml:space="preserve"> </w:t>
      </w:r>
      <w:r w:rsidRPr="005108E4">
        <w:rPr>
          <w:sz w:val="24"/>
        </w:rPr>
        <w:t>at</w:t>
      </w:r>
      <w:r w:rsidRPr="005108E4">
        <w:rPr>
          <w:spacing w:val="-15"/>
          <w:sz w:val="24"/>
        </w:rPr>
        <w:t xml:space="preserve"> </w:t>
      </w:r>
      <w:r w:rsidRPr="005108E4">
        <w:rPr>
          <w:sz w:val="24"/>
        </w:rPr>
        <w:t>and</w:t>
      </w:r>
      <w:r w:rsidRPr="005108E4">
        <w:rPr>
          <w:spacing w:val="-15"/>
          <w:sz w:val="24"/>
        </w:rPr>
        <w:t xml:space="preserve"> </w:t>
      </w:r>
      <w:r w:rsidRPr="005108E4">
        <w:rPr>
          <w:sz w:val="24"/>
        </w:rPr>
        <w:t>leaving</w:t>
      </w:r>
      <w:r w:rsidRPr="005108E4">
        <w:rPr>
          <w:spacing w:val="-18"/>
          <w:sz w:val="24"/>
        </w:rPr>
        <w:t xml:space="preserve"> </w:t>
      </w:r>
      <w:r w:rsidRPr="005108E4">
        <w:rPr>
          <w:sz w:val="24"/>
        </w:rPr>
        <w:t>any</w:t>
      </w:r>
      <w:r w:rsidRPr="005108E4">
        <w:rPr>
          <w:spacing w:val="-21"/>
          <w:sz w:val="24"/>
        </w:rPr>
        <w:t xml:space="preserve"> </w:t>
      </w:r>
      <w:r w:rsidRPr="005108E4">
        <w:rPr>
          <w:sz w:val="24"/>
        </w:rPr>
        <w:t>scheduled</w:t>
      </w:r>
      <w:r w:rsidRPr="005108E4">
        <w:rPr>
          <w:spacing w:val="-15"/>
          <w:sz w:val="24"/>
        </w:rPr>
        <w:t xml:space="preserve"> </w:t>
      </w:r>
      <w:r w:rsidRPr="005108E4">
        <w:rPr>
          <w:sz w:val="24"/>
        </w:rPr>
        <w:t>location,</w:t>
      </w:r>
      <w:r w:rsidRPr="005108E4">
        <w:rPr>
          <w:spacing w:val="-14"/>
          <w:sz w:val="24"/>
        </w:rPr>
        <w:t xml:space="preserve"> </w:t>
      </w:r>
      <w:r w:rsidRPr="005108E4">
        <w:rPr>
          <w:sz w:val="24"/>
        </w:rPr>
        <w:t>and</w:t>
      </w:r>
      <w:r w:rsidRPr="005108E4">
        <w:rPr>
          <w:spacing w:val="-13"/>
          <w:sz w:val="24"/>
        </w:rPr>
        <w:t xml:space="preserve"> </w:t>
      </w:r>
      <w:r w:rsidRPr="005108E4">
        <w:rPr>
          <w:sz w:val="24"/>
        </w:rPr>
        <w:t>regularly</w:t>
      </w:r>
      <w:r w:rsidRPr="005108E4">
        <w:rPr>
          <w:spacing w:val="-19"/>
          <w:sz w:val="24"/>
        </w:rPr>
        <w:t xml:space="preserve"> </w:t>
      </w:r>
      <w:r w:rsidRPr="005108E4">
        <w:rPr>
          <w:sz w:val="24"/>
        </w:rPr>
        <w:t>throughout the trip, at least every 30</w:t>
      </w:r>
      <w:r w:rsidRPr="005108E4">
        <w:rPr>
          <w:spacing w:val="-14"/>
          <w:sz w:val="24"/>
        </w:rPr>
        <w:t xml:space="preserve"> </w:t>
      </w:r>
      <w:r w:rsidRPr="005108E4">
        <w:rPr>
          <w:sz w:val="24"/>
        </w:rPr>
        <w:t>minutes.</w:t>
      </w:r>
    </w:p>
    <w:p w14:paraId="5ABAB9AC" w14:textId="77777777" w:rsidR="00DA2759" w:rsidRPr="005108E4" w:rsidRDefault="009A7511">
      <w:pPr>
        <w:pStyle w:val="ListParagraph"/>
        <w:numPr>
          <w:ilvl w:val="2"/>
          <w:numId w:val="46"/>
        </w:numPr>
        <w:tabs>
          <w:tab w:val="left" w:pos="2388"/>
        </w:tabs>
        <w:spacing w:before="4" w:line="242" w:lineRule="auto"/>
        <w:ind w:right="117" w:firstLine="0"/>
        <w:rPr>
          <w:sz w:val="24"/>
        </w:rPr>
      </w:pPr>
      <w:r w:rsidRPr="005108E4">
        <w:rPr>
          <w:sz w:val="24"/>
        </w:rPr>
        <w:t>The</w:t>
      </w:r>
      <w:r w:rsidRPr="005108E4">
        <w:rPr>
          <w:spacing w:val="-8"/>
          <w:sz w:val="24"/>
        </w:rPr>
        <w:t xml:space="preserve"> </w:t>
      </w:r>
      <w:r w:rsidRPr="005108E4">
        <w:rPr>
          <w:sz w:val="24"/>
        </w:rPr>
        <w:t>originating</w:t>
      </w:r>
      <w:r w:rsidRPr="005108E4">
        <w:rPr>
          <w:spacing w:val="-8"/>
          <w:sz w:val="24"/>
        </w:rPr>
        <w:t xml:space="preserve"> </w:t>
      </w:r>
      <w:r w:rsidRPr="005108E4">
        <w:rPr>
          <w:sz w:val="24"/>
        </w:rPr>
        <w:t>location</w:t>
      </w:r>
      <w:r w:rsidRPr="005108E4">
        <w:rPr>
          <w:spacing w:val="-7"/>
          <w:sz w:val="24"/>
        </w:rPr>
        <w:t xml:space="preserve"> </w:t>
      </w:r>
      <w:r w:rsidRPr="005108E4">
        <w:rPr>
          <w:sz w:val="24"/>
        </w:rPr>
        <w:t>shall</w:t>
      </w:r>
      <w:r w:rsidRPr="005108E4">
        <w:rPr>
          <w:spacing w:val="-3"/>
          <w:sz w:val="24"/>
        </w:rPr>
        <w:t xml:space="preserve"> </w:t>
      </w:r>
      <w:r w:rsidRPr="005108E4">
        <w:rPr>
          <w:sz w:val="24"/>
        </w:rPr>
        <w:t>have</w:t>
      </w:r>
      <w:r w:rsidRPr="005108E4">
        <w:rPr>
          <w:spacing w:val="-8"/>
          <w:sz w:val="24"/>
        </w:rPr>
        <w:t xml:space="preserve"> </w:t>
      </w:r>
      <w:r w:rsidRPr="005108E4">
        <w:rPr>
          <w:sz w:val="24"/>
        </w:rPr>
        <w:t>an</w:t>
      </w:r>
      <w:r w:rsidRPr="005108E4">
        <w:rPr>
          <w:spacing w:val="-6"/>
          <w:sz w:val="24"/>
        </w:rPr>
        <w:t xml:space="preserve"> </w:t>
      </w:r>
      <w:r w:rsidRPr="005108E4">
        <w:rPr>
          <w:sz w:val="24"/>
        </w:rPr>
        <w:t>MTC</w:t>
      </w:r>
      <w:r w:rsidRPr="005108E4">
        <w:rPr>
          <w:spacing w:val="-5"/>
          <w:sz w:val="24"/>
        </w:rPr>
        <w:t xml:space="preserve"> </w:t>
      </w:r>
      <w:r w:rsidRPr="005108E4">
        <w:rPr>
          <w:sz w:val="24"/>
        </w:rPr>
        <w:t>Agent</w:t>
      </w:r>
      <w:r w:rsidRPr="005108E4">
        <w:rPr>
          <w:spacing w:val="-6"/>
          <w:sz w:val="24"/>
        </w:rPr>
        <w:t xml:space="preserve"> </w:t>
      </w:r>
      <w:r w:rsidRPr="005108E4">
        <w:rPr>
          <w:sz w:val="24"/>
        </w:rPr>
        <w:t>assigned</w:t>
      </w:r>
      <w:r w:rsidRPr="005108E4">
        <w:rPr>
          <w:spacing w:val="-6"/>
          <w:sz w:val="24"/>
        </w:rPr>
        <w:t xml:space="preserve"> </w:t>
      </w:r>
      <w:r w:rsidRPr="005108E4">
        <w:rPr>
          <w:sz w:val="24"/>
        </w:rPr>
        <w:t>to</w:t>
      </w:r>
      <w:r w:rsidRPr="005108E4">
        <w:rPr>
          <w:spacing w:val="-7"/>
          <w:sz w:val="24"/>
        </w:rPr>
        <w:t xml:space="preserve"> </w:t>
      </w:r>
      <w:r w:rsidRPr="005108E4">
        <w:rPr>
          <w:sz w:val="24"/>
        </w:rPr>
        <w:t>monitoring</w:t>
      </w:r>
      <w:r w:rsidRPr="005108E4">
        <w:rPr>
          <w:spacing w:val="-8"/>
          <w:sz w:val="24"/>
        </w:rPr>
        <w:t xml:space="preserve"> </w:t>
      </w:r>
      <w:r w:rsidRPr="005108E4">
        <w:rPr>
          <w:sz w:val="24"/>
        </w:rPr>
        <w:t>the</w:t>
      </w:r>
      <w:r w:rsidRPr="005108E4">
        <w:rPr>
          <w:spacing w:val="-7"/>
          <w:sz w:val="24"/>
        </w:rPr>
        <w:t xml:space="preserve"> </w:t>
      </w:r>
      <w:r w:rsidRPr="005108E4">
        <w:rPr>
          <w:sz w:val="24"/>
        </w:rPr>
        <w:t>GPS unit</w:t>
      </w:r>
      <w:r w:rsidRPr="005108E4">
        <w:rPr>
          <w:spacing w:val="-14"/>
          <w:sz w:val="24"/>
        </w:rPr>
        <w:t xml:space="preserve"> </w:t>
      </w:r>
      <w:r w:rsidRPr="005108E4">
        <w:rPr>
          <w:sz w:val="24"/>
        </w:rPr>
        <w:t>and</w:t>
      </w:r>
      <w:r w:rsidRPr="005108E4">
        <w:rPr>
          <w:spacing w:val="-14"/>
          <w:sz w:val="24"/>
        </w:rPr>
        <w:t xml:space="preserve"> </w:t>
      </w:r>
      <w:r w:rsidRPr="005108E4">
        <w:rPr>
          <w:sz w:val="24"/>
        </w:rPr>
        <w:t>secure</w:t>
      </w:r>
      <w:r w:rsidRPr="005108E4">
        <w:rPr>
          <w:spacing w:val="-12"/>
          <w:sz w:val="24"/>
        </w:rPr>
        <w:t xml:space="preserve"> </w:t>
      </w:r>
      <w:r w:rsidRPr="005108E4">
        <w:rPr>
          <w:sz w:val="24"/>
        </w:rPr>
        <w:t>form</w:t>
      </w:r>
      <w:r w:rsidRPr="005108E4">
        <w:rPr>
          <w:spacing w:val="-11"/>
          <w:sz w:val="24"/>
        </w:rPr>
        <w:t xml:space="preserve"> </w:t>
      </w:r>
      <w:r w:rsidRPr="005108E4">
        <w:rPr>
          <w:sz w:val="24"/>
        </w:rPr>
        <w:t>of</w:t>
      </w:r>
      <w:r w:rsidRPr="005108E4">
        <w:rPr>
          <w:spacing w:val="-12"/>
          <w:sz w:val="24"/>
        </w:rPr>
        <w:t xml:space="preserve"> </w:t>
      </w:r>
      <w:r w:rsidRPr="005108E4">
        <w:rPr>
          <w:sz w:val="24"/>
        </w:rPr>
        <w:t>communication,</w:t>
      </w:r>
      <w:r w:rsidRPr="005108E4">
        <w:rPr>
          <w:spacing w:val="-11"/>
          <w:sz w:val="24"/>
        </w:rPr>
        <w:t xml:space="preserve"> </w:t>
      </w:r>
      <w:r w:rsidRPr="005108E4">
        <w:rPr>
          <w:sz w:val="24"/>
        </w:rPr>
        <w:t>who</w:t>
      </w:r>
      <w:r w:rsidRPr="005108E4">
        <w:rPr>
          <w:spacing w:val="-12"/>
          <w:sz w:val="24"/>
        </w:rPr>
        <w:t xml:space="preserve"> </w:t>
      </w:r>
      <w:r w:rsidRPr="005108E4">
        <w:rPr>
          <w:sz w:val="24"/>
        </w:rPr>
        <w:t>shall</w:t>
      </w:r>
      <w:r w:rsidRPr="005108E4">
        <w:rPr>
          <w:spacing w:val="-11"/>
          <w:sz w:val="24"/>
        </w:rPr>
        <w:t xml:space="preserve"> </w:t>
      </w:r>
      <w:r w:rsidRPr="005108E4">
        <w:rPr>
          <w:sz w:val="24"/>
        </w:rPr>
        <w:t>log</w:t>
      </w:r>
      <w:r w:rsidRPr="005108E4">
        <w:rPr>
          <w:spacing w:val="-13"/>
          <w:sz w:val="24"/>
        </w:rPr>
        <w:t xml:space="preserve"> </w:t>
      </w:r>
      <w:r w:rsidRPr="005108E4">
        <w:rPr>
          <w:sz w:val="24"/>
        </w:rPr>
        <w:t>all</w:t>
      </w:r>
      <w:r w:rsidRPr="005108E4">
        <w:rPr>
          <w:spacing w:val="-14"/>
          <w:sz w:val="24"/>
        </w:rPr>
        <w:t xml:space="preserve"> </w:t>
      </w:r>
      <w:r w:rsidRPr="005108E4">
        <w:rPr>
          <w:sz w:val="24"/>
        </w:rPr>
        <w:t>official</w:t>
      </w:r>
      <w:r w:rsidRPr="005108E4">
        <w:rPr>
          <w:spacing w:val="-13"/>
          <w:sz w:val="24"/>
        </w:rPr>
        <w:t xml:space="preserve"> </w:t>
      </w:r>
      <w:r w:rsidRPr="005108E4">
        <w:rPr>
          <w:sz w:val="24"/>
        </w:rPr>
        <w:t>communications</w:t>
      </w:r>
      <w:r w:rsidRPr="005108E4">
        <w:rPr>
          <w:spacing w:val="-14"/>
          <w:sz w:val="24"/>
        </w:rPr>
        <w:t xml:space="preserve"> </w:t>
      </w:r>
      <w:r w:rsidRPr="005108E4">
        <w:rPr>
          <w:sz w:val="24"/>
        </w:rPr>
        <w:t>with MTC Agents transporting Marijuana</w:t>
      </w:r>
      <w:r w:rsidRPr="005108E4">
        <w:rPr>
          <w:spacing w:val="-7"/>
          <w:sz w:val="24"/>
        </w:rPr>
        <w:t xml:space="preserve"> </w:t>
      </w:r>
      <w:r w:rsidRPr="005108E4">
        <w:rPr>
          <w:sz w:val="24"/>
        </w:rPr>
        <w:t>Products.</w:t>
      </w:r>
    </w:p>
    <w:p w14:paraId="4871E270" w14:textId="77777777" w:rsidR="00DA2759" w:rsidRPr="005108E4" w:rsidRDefault="009A7511">
      <w:pPr>
        <w:pStyle w:val="ListParagraph"/>
        <w:numPr>
          <w:ilvl w:val="1"/>
          <w:numId w:val="46"/>
        </w:numPr>
        <w:tabs>
          <w:tab w:val="left" w:pos="2093"/>
        </w:tabs>
        <w:spacing w:before="1"/>
        <w:ind w:left="2092" w:hanging="418"/>
        <w:rPr>
          <w:sz w:val="24"/>
        </w:rPr>
      </w:pPr>
      <w:r w:rsidRPr="005108E4">
        <w:rPr>
          <w:sz w:val="24"/>
          <w:u w:val="single"/>
        </w:rPr>
        <w:t>Manifests</w:t>
      </w:r>
      <w:r w:rsidRPr="005108E4">
        <w:rPr>
          <w:sz w:val="24"/>
        </w:rPr>
        <w:t>.</w:t>
      </w:r>
    </w:p>
    <w:p w14:paraId="5408AC31" w14:textId="77777777" w:rsidR="00DA2759" w:rsidRPr="005108E4" w:rsidRDefault="009A7511">
      <w:pPr>
        <w:pStyle w:val="ListParagraph"/>
        <w:numPr>
          <w:ilvl w:val="2"/>
          <w:numId w:val="46"/>
        </w:numPr>
        <w:tabs>
          <w:tab w:val="left" w:pos="2367"/>
        </w:tabs>
        <w:spacing w:before="5" w:line="242" w:lineRule="auto"/>
        <w:ind w:right="116" w:firstLine="0"/>
        <w:rPr>
          <w:sz w:val="24"/>
        </w:rPr>
      </w:pPr>
      <w:r w:rsidRPr="005108E4">
        <w:rPr>
          <w:sz w:val="24"/>
        </w:rPr>
        <w:t>A</w:t>
      </w:r>
      <w:r w:rsidRPr="005108E4">
        <w:rPr>
          <w:spacing w:val="-14"/>
          <w:sz w:val="24"/>
        </w:rPr>
        <w:t xml:space="preserve"> </w:t>
      </w:r>
      <w:r w:rsidRPr="005108E4">
        <w:rPr>
          <w:sz w:val="24"/>
        </w:rPr>
        <w:t>manifest</w:t>
      </w:r>
      <w:r w:rsidRPr="005108E4">
        <w:rPr>
          <w:spacing w:val="-10"/>
          <w:sz w:val="24"/>
        </w:rPr>
        <w:t xml:space="preserve"> </w:t>
      </w:r>
      <w:r w:rsidRPr="005108E4">
        <w:rPr>
          <w:sz w:val="24"/>
        </w:rPr>
        <w:t>shall</w:t>
      </w:r>
      <w:r w:rsidRPr="005108E4">
        <w:rPr>
          <w:spacing w:val="-10"/>
          <w:sz w:val="24"/>
        </w:rPr>
        <w:t xml:space="preserve"> </w:t>
      </w:r>
      <w:r w:rsidRPr="005108E4">
        <w:rPr>
          <w:sz w:val="24"/>
        </w:rPr>
        <w:t>be</w:t>
      </w:r>
      <w:r w:rsidRPr="005108E4">
        <w:rPr>
          <w:spacing w:val="-12"/>
          <w:sz w:val="24"/>
        </w:rPr>
        <w:t xml:space="preserve"> </w:t>
      </w:r>
      <w:r w:rsidRPr="005108E4">
        <w:rPr>
          <w:sz w:val="24"/>
        </w:rPr>
        <w:t>filled</w:t>
      </w:r>
      <w:r w:rsidRPr="005108E4">
        <w:rPr>
          <w:spacing w:val="-11"/>
          <w:sz w:val="24"/>
        </w:rPr>
        <w:t xml:space="preserve"> </w:t>
      </w:r>
      <w:r w:rsidRPr="005108E4">
        <w:rPr>
          <w:sz w:val="24"/>
        </w:rPr>
        <w:t>out</w:t>
      </w:r>
      <w:r w:rsidRPr="005108E4">
        <w:rPr>
          <w:spacing w:val="-10"/>
          <w:sz w:val="24"/>
        </w:rPr>
        <w:t xml:space="preserve"> </w:t>
      </w:r>
      <w:r w:rsidRPr="005108E4">
        <w:rPr>
          <w:sz w:val="24"/>
        </w:rPr>
        <w:t>in</w:t>
      </w:r>
      <w:r w:rsidRPr="005108E4">
        <w:rPr>
          <w:spacing w:val="-11"/>
          <w:sz w:val="24"/>
        </w:rPr>
        <w:t xml:space="preserve"> </w:t>
      </w:r>
      <w:r w:rsidRPr="005108E4">
        <w:rPr>
          <w:sz w:val="24"/>
        </w:rPr>
        <w:t>triplicate,</w:t>
      </w:r>
      <w:r w:rsidRPr="005108E4">
        <w:rPr>
          <w:spacing w:val="-11"/>
          <w:sz w:val="24"/>
        </w:rPr>
        <w:t xml:space="preserve"> </w:t>
      </w:r>
      <w:r w:rsidRPr="005108E4">
        <w:rPr>
          <w:sz w:val="24"/>
        </w:rPr>
        <w:t>with</w:t>
      </w:r>
      <w:r w:rsidRPr="005108E4">
        <w:rPr>
          <w:spacing w:val="-11"/>
          <w:sz w:val="24"/>
        </w:rPr>
        <w:t xml:space="preserve"> </w:t>
      </w:r>
      <w:r w:rsidRPr="005108E4">
        <w:rPr>
          <w:sz w:val="24"/>
        </w:rPr>
        <w:t>the</w:t>
      </w:r>
      <w:r w:rsidRPr="005108E4">
        <w:rPr>
          <w:spacing w:val="-12"/>
          <w:sz w:val="24"/>
        </w:rPr>
        <w:t xml:space="preserve"> </w:t>
      </w:r>
      <w:r w:rsidRPr="005108E4">
        <w:rPr>
          <w:sz w:val="24"/>
        </w:rPr>
        <w:t>original</w:t>
      </w:r>
      <w:r w:rsidRPr="005108E4">
        <w:rPr>
          <w:spacing w:val="-13"/>
          <w:sz w:val="24"/>
        </w:rPr>
        <w:t xml:space="preserve"> </w:t>
      </w:r>
      <w:r w:rsidRPr="005108E4">
        <w:rPr>
          <w:sz w:val="24"/>
        </w:rPr>
        <w:t>manifest</w:t>
      </w:r>
      <w:r w:rsidRPr="005108E4">
        <w:rPr>
          <w:spacing w:val="-13"/>
          <w:sz w:val="24"/>
        </w:rPr>
        <w:t xml:space="preserve"> </w:t>
      </w:r>
      <w:r w:rsidRPr="005108E4">
        <w:rPr>
          <w:sz w:val="24"/>
        </w:rPr>
        <w:t>remaining</w:t>
      </w:r>
      <w:r w:rsidRPr="005108E4">
        <w:rPr>
          <w:spacing w:val="-16"/>
          <w:sz w:val="24"/>
        </w:rPr>
        <w:t xml:space="preserve"> </w:t>
      </w:r>
      <w:r w:rsidRPr="005108E4">
        <w:rPr>
          <w:sz w:val="24"/>
        </w:rPr>
        <w:t>with the originating MTC, a second copy provide to the destination MTC on arrival, and a copy</w:t>
      </w:r>
      <w:r w:rsidRPr="005108E4">
        <w:rPr>
          <w:spacing w:val="-13"/>
          <w:sz w:val="24"/>
        </w:rPr>
        <w:t xml:space="preserve"> </w:t>
      </w:r>
      <w:r w:rsidRPr="005108E4">
        <w:rPr>
          <w:sz w:val="24"/>
        </w:rPr>
        <w:t>to</w:t>
      </w:r>
      <w:r w:rsidRPr="005108E4">
        <w:rPr>
          <w:spacing w:val="-6"/>
          <w:sz w:val="24"/>
        </w:rPr>
        <w:t xml:space="preserve"> </w:t>
      </w:r>
      <w:r w:rsidRPr="005108E4">
        <w:rPr>
          <w:sz w:val="24"/>
        </w:rPr>
        <w:t>be</w:t>
      </w:r>
      <w:r w:rsidRPr="005108E4">
        <w:rPr>
          <w:spacing w:val="-7"/>
          <w:sz w:val="24"/>
        </w:rPr>
        <w:t xml:space="preserve"> </w:t>
      </w:r>
      <w:r w:rsidRPr="005108E4">
        <w:rPr>
          <w:sz w:val="24"/>
        </w:rPr>
        <w:t>kept</w:t>
      </w:r>
      <w:r w:rsidRPr="005108E4">
        <w:rPr>
          <w:spacing w:val="-6"/>
          <w:sz w:val="24"/>
        </w:rPr>
        <w:t xml:space="preserve"> </w:t>
      </w:r>
      <w:r w:rsidRPr="005108E4">
        <w:rPr>
          <w:sz w:val="24"/>
        </w:rPr>
        <w:t>with</w:t>
      </w:r>
      <w:r w:rsidRPr="005108E4">
        <w:rPr>
          <w:spacing w:val="-6"/>
          <w:sz w:val="24"/>
        </w:rPr>
        <w:t xml:space="preserve"> </w:t>
      </w:r>
      <w:r w:rsidRPr="005108E4">
        <w:rPr>
          <w:sz w:val="24"/>
        </w:rPr>
        <w:t>the</w:t>
      </w:r>
      <w:r w:rsidRPr="005108E4">
        <w:rPr>
          <w:spacing w:val="-7"/>
          <w:sz w:val="24"/>
        </w:rPr>
        <w:t xml:space="preserve"> </w:t>
      </w:r>
      <w:r w:rsidRPr="005108E4">
        <w:rPr>
          <w:sz w:val="24"/>
        </w:rPr>
        <w:t>licensed</w:t>
      </w:r>
      <w:r w:rsidRPr="005108E4">
        <w:rPr>
          <w:spacing w:val="-6"/>
          <w:sz w:val="24"/>
        </w:rPr>
        <w:t xml:space="preserve"> </w:t>
      </w:r>
      <w:r w:rsidRPr="005108E4">
        <w:rPr>
          <w:sz w:val="24"/>
        </w:rPr>
        <w:t>MTC</w:t>
      </w:r>
      <w:r w:rsidRPr="005108E4">
        <w:rPr>
          <w:spacing w:val="-5"/>
          <w:sz w:val="24"/>
        </w:rPr>
        <w:t xml:space="preserve"> </w:t>
      </w:r>
      <w:r w:rsidRPr="005108E4">
        <w:rPr>
          <w:sz w:val="24"/>
        </w:rPr>
        <w:t>Agent</w:t>
      </w:r>
      <w:r w:rsidRPr="005108E4">
        <w:rPr>
          <w:spacing w:val="-5"/>
          <w:sz w:val="24"/>
        </w:rPr>
        <w:t xml:space="preserve"> </w:t>
      </w:r>
      <w:r w:rsidRPr="005108E4">
        <w:rPr>
          <w:sz w:val="24"/>
        </w:rPr>
        <w:t>during</w:t>
      </w:r>
      <w:r w:rsidRPr="005108E4">
        <w:rPr>
          <w:spacing w:val="-8"/>
          <w:sz w:val="24"/>
        </w:rPr>
        <w:t xml:space="preserve"> </w:t>
      </w:r>
      <w:r w:rsidRPr="005108E4">
        <w:rPr>
          <w:sz w:val="24"/>
        </w:rPr>
        <w:t>transportation</w:t>
      </w:r>
      <w:r w:rsidRPr="005108E4">
        <w:rPr>
          <w:spacing w:val="-6"/>
          <w:sz w:val="24"/>
        </w:rPr>
        <w:t xml:space="preserve"> </w:t>
      </w:r>
      <w:r w:rsidRPr="005108E4">
        <w:rPr>
          <w:sz w:val="24"/>
        </w:rPr>
        <w:t>and</w:t>
      </w:r>
      <w:r w:rsidRPr="005108E4">
        <w:rPr>
          <w:spacing w:val="-5"/>
          <w:sz w:val="24"/>
        </w:rPr>
        <w:t xml:space="preserve"> </w:t>
      </w:r>
      <w:r w:rsidRPr="005108E4">
        <w:rPr>
          <w:sz w:val="24"/>
        </w:rPr>
        <w:t>returned</w:t>
      </w:r>
      <w:r w:rsidRPr="005108E4">
        <w:rPr>
          <w:spacing w:val="-4"/>
          <w:sz w:val="24"/>
        </w:rPr>
        <w:t xml:space="preserve"> </w:t>
      </w:r>
      <w:r w:rsidRPr="005108E4">
        <w:rPr>
          <w:sz w:val="24"/>
        </w:rPr>
        <w:t>to</w:t>
      </w:r>
      <w:r w:rsidRPr="005108E4">
        <w:rPr>
          <w:spacing w:val="-4"/>
          <w:sz w:val="24"/>
        </w:rPr>
        <w:t xml:space="preserve"> </w:t>
      </w:r>
      <w:r w:rsidRPr="005108E4">
        <w:rPr>
          <w:sz w:val="24"/>
        </w:rPr>
        <w:t>the MTC on completion of the</w:t>
      </w:r>
      <w:r w:rsidRPr="005108E4">
        <w:rPr>
          <w:spacing w:val="-7"/>
          <w:sz w:val="24"/>
        </w:rPr>
        <w:t xml:space="preserve"> </w:t>
      </w:r>
      <w:r w:rsidRPr="005108E4">
        <w:rPr>
          <w:sz w:val="24"/>
        </w:rPr>
        <w:t>transportation.</w:t>
      </w:r>
    </w:p>
    <w:p w14:paraId="6BC2B4E8" w14:textId="77777777" w:rsidR="00DA2759" w:rsidRPr="005108E4" w:rsidRDefault="009A7511">
      <w:pPr>
        <w:pStyle w:val="ListParagraph"/>
        <w:numPr>
          <w:ilvl w:val="2"/>
          <w:numId w:val="46"/>
        </w:numPr>
        <w:tabs>
          <w:tab w:val="left" w:pos="2374"/>
        </w:tabs>
        <w:spacing w:before="4" w:line="242" w:lineRule="auto"/>
        <w:ind w:right="118" w:firstLine="0"/>
        <w:rPr>
          <w:sz w:val="24"/>
        </w:rPr>
      </w:pPr>
      <w:r w:rsidRPr="005108E4">
        <w:rPr>
          <w:sz w:val="24"/>
        </w:rPr>
        <w:t>Prior</w:t>
      </w:r>
      <w:r w:rsidRPr="005108E4">
        <w:rPr>
          <w:spacing w:val="-11"/>
          <w:sz w:val="24"/>
        </w:rPr>
        <w:t xml:space="preserve"> </w:t>
      </w:r>
      <w:r w:rsidRPr="005108E4">
        <w:rPr>
          <w:sz w:val="24"/>
        </w:rPr>
        <w:t>to</w:t>
      </w:r>
      <w:r w:rsidRPr="005108E4">
        <w:rPr>
          <w:spacing w:val="-8"/>
          <w:sz w:val="24"/>
        </w:rPr>
        <w:t xml:space="preserve"> </w:t>
      </w:r>
      <w:r w:rsidRPr="005108E4">
        <w:rPr>
          <w:sz w:val="24"/>
        </w:rPr>
        <w:t>transport,</w:t>
      </w:r>
      <w:r w:rsidRPr="005108E4">
        <w:rPr>
          <w:spacing w:val="-8"/>
          <w:sz w:val="24"/>
        </w:rPr>
        <w:t xml:space="preserve"> </w:t>
      </w:r>
      <w:r w:rsidRPr="005108E4">
        <w:rPr>
          <w:sz w:val="24"/>
        </w:rPr>
        <w:t>the</w:t>
      </w:r>
      <w:r w:rsidRPr="005108E4">
        <w:rPr>
          <w:spacing w:val="-9"/>
          <w:sz w:val="24"/>
        </w:rPr>
        <w:t xml:space="preserve"> </w:t>
      </w:r>
      <w:r w:rsidRPr="005108E4">
        <w:rPr>
          <w:sz w:val="24"/>
        </w:rPr>
        <w:t>manifest</w:t>
      </w:r>
      <w:r w:rsidRPr="005108E4">
        <w:rPr>
          <w:spacing w:val="-8"/>
          <w:sz w:val="24"/>
        </w:rPr>
        <w:t xml:space="preserve"> </w:t>
      </w:r>
      <w:r w:rsidRPr="005108E4">
        <w:rPr>
          <w:sz w:val="24"/>
        </w:rPr>
        <w:t>shall</w:t>
      </w:r>
      <w:r w:rsidRPr="005108E4">
        <w:rPr>
          <w:spacing w:val="-9"/>
          <w:sz w:val="24"/>
        </w:rPr>
        <w:t xml:space="preserve"> </w:t>
      </w:r>
      <w:r w:rsidRPr="005108E4">
        <w:rPr>
          <w:sz w:val="24"/>
        </w:rPr>
        <w:t>be</w:t>
      </w:r>
      <w:r w:rsidRPr="005108E4">
        <w:rPr>
          <w:spacing w:val="-11"/>
          <w:sz w:val="24"/>
        </w:rPr>
        <w:t xml:space="preserve"> </w:t>
      </w:r>
      <w:r w:rsidRPr="005108E4">
        <w:rPr>
          <w:sz w:val="24"/>
        </w:rPr>
        <w:t>securely</w:t>
      </w:r>
      <w:r w:rsidRPr="005108E4">
        <w:rPr>
          <w:spacing w:val="-18"/>
          <w:sz w:val="24"/>
        </w:rPr>
        <w:t xml:space="preserve"> </w:t>
      </w:r>
      <w:r w:rsidRPr="005108E4">
        <w:rPr>
          <w:sz w:val="24"/>
        </w:rPr>
        <w:t>transmitted</w:t>
      </w:r>
      <w:r w:rsidRPr="005108E4">
        <w:rPr>
          <w:spacing w:val="-11"/>
          <w:sz w:val="24"/>
        </w:rPr>
        <w:t xml:space="preserve"> </w:t>
      </w:r>
      <w:r w:rsidRPr="005108E4">
        <w:rPr>
          <w:sz w:val="24"/>
        </w:rPr>
        <w:t>to</w:t>
      </w:r>
      <w:r w:rsidRPr="005108E4">
        <w:rPr>
          <w:spacing w:val="-11"/>
          <w:sz w:val="24"/>
        </w:rPr>
        <w:t xml:space="preserve"> </w:t>
      </w:r>
      <w:r w:rsidRPr="005108E4">
        <w:rPr>
          <w:sz w:val="24"/>
        </w:rPr>
        <w:t>the</w:t>
      </w:r>
      <w:r w:rsidRPr="005108E4">
        <w:rPr>
          <w:spacing w:val="-11"/>
          <w:sz w:val="24"/>
        </w:rPr>
        <w:t xml:space="preserve"> </w:t>
      </w:r>
      <w:r w:rsidRPr="005108E4">
        <w:rPr>
          <w:sz w:val="24"/>
        </w:rPr>
        <w:t>destination</w:t>
      </w:r>
      <w:r w:rsidRPr="005108E4">
        <w:rPr>
          <w:spacing w:val="-11"/>
          <w:sz w:val="24"/>
        </w:rPr>
        <w:t xml:space="preserve"> </w:t>
      </w:r>
      <w:r w:rsidRPr="005108E4">
        <w:rPr>
          <w:sz w:val="24"/>
        </w:rPr>
        <w:t>MTC by facsimile or</w:t>
      </w:r>
      <w:r w:rsidRPr="005108E4">
        <w:rPr>
          <w:spacing w:val="-12"/>
          <w:sz w:val="24"/>
        </w:rPr>
        <w:t xml:space="preserve"> </w:t>
      </w:r>
      <w:r w:rsidRPr="005108E4">
        <w:rPr>
          <w:sz w:val="24"/>
        </w:rPr>
        <w:t>email.</w:t>
      </w:r>
    </w:p>
    <w:p w14:paraId="27A311B5" w14:textId="77777777" w:rsidR="00DA2759" w:rsidRPr="005108E4" w:rsidRDefault="009A7511">
      <w:pPr>
        <w:pStyle w:val="ListParagraph"/>
        <w:numPr>
          <w:ilvl w:val="2"/>
          <w:numId w:val="46"/>
        </w:numPr>
        <w:tabs>
          <w:tab w:val="left" w:pos="2446"/>
        </w:tabs>
        <w:spacing w:before="1" w:line="242" w:lineRule="auto"/>
        <w:ind w:right="117" w:firstLine="0"/>
        <w:rPr>
          <w:sz w:val="24"/>
        </w:rPr>
      </w:pPr>
      <w:r w:rsidRPr="005108E4">
        <w:rPr>
          <w:sz w:val="24"/>
        </w:rPr>
        <w:t>On arrival at the destination MTC, an MTC Agent at the destination MTC shall compare the manifest produced by the agents who transported the Marijuana Products to the copy transmitted by facsimile or email. This manifest shall, at a minimum, include:</w:t>
      </w:r>
    </w:p>
    <w:p w14:paraId="35EB161C" w14:textId="77777777" w:rsidR="00DA2759" w:rsidRPr="005108E4" w:rsidRDefault="009A7511">
      <w:pPr>
        <w:pStyle w:val="ListParagraph"/>
        <w:numPr>
          <w:ilvl w:val="3"/>
          <w:numId w:val="46"/>
        </w:numPr>
        <w:tabs>
          <w:tab w:val="left" w:pos="2741"/>
        </w:tabs>
        <w:spacing w:before="4"/>
        <w:rPr>
          <w:sz w:val="24"/>
        </w:rPr>
      </w:pPr>
      <w:r w:rsidRPr="005108E4">
        <w:rPr>
          <w:sz w:val="24"/>
        </w:rPr>
        <w:t>The originating MTC name, address, and registration</w:t>
      </w:r>
      <w:r w:rsidRPr="005108E4">
        <w:rPr>
          <w:spacing w:val="-17"/>
          <w:sz w:val="24"/>
        </w:rPr>
        <w:t xml:space="preserve"> </w:t>
      </w:r>
      <w:r w:rsidRPr="005108E4">
        <w:rPr>
          <w:sz w:val="24"/>
        </w:rPr>
        <w:t>number;</w:t>
      </w:r>
    </w:p>
    <w:p w14:paraId="16BC0358" w14:textId="77777777" w:rsidR="00DA2759" w:rsidRPr="005108E4" w:rsidRDefault="009A7511">
      <w:pPr>
        <w:pStyle w:val="ListParagraph"/>
        <w:numPr>
          <w:ilvl w:val="3"/>
          <w:numId w:val="46"/>
        </w:numPr>
        <w:tabs>
          <w:tab w:val="left" w:pos="2710"/>
        </w:tabs>
        <w:spacing w:before="2" w:line="244" w:lineRule="auto"/>
        <w:ind w:left="2395" w:right="116" w:firstLine="0"/>
        <w:rPr>
          <w:sz w:val="24"/>
        </w:rPr>
      </w:pPr>
      <w:r w:rsidRPr="005108E4">
        <w:rPr>
          <w:sz w:val="24"/>
        </w:rPr>
        <w:t>The</w:t>
      </w:r>
      <w:r w:rsidRPr="005108E4">
        <w:rPr>
          <w:spacing w:val="-21"/>
          <w:sz w:val="24"/>
        </w:rPr>
        <w:t xml:space="preserve"> </w:t>
      </w:r>
      <w:r w:rsidRPr="005108E4">
        <w:rPr>
          <w:sz w:val="24"/>
        </w:rPr>
        <w:t>names</w:t>
      </w:r>
      <w:r w:rsidRPr="005108E4">
        <w:rPr>
          <w:spacing w:val="-19"/>
          <w:sz w:val="24"/>
        </w:rPr>
        <w:t xml:space="preserve"> </w:t>
      </w:r>
      <w:r w:rsidRPr="005108E4">
        <w:rPr>
          <w:sz w:val="24"/>
        </w:rPr>
        <w:t>and</w:t>
      </w:r>
      <w:r w:rsidRPr="005108E4">
        <w:rPr>
          <w:spacing w:val="-19"/>
          <w:sz w:val="24"/>
        </w:rPr>
        <w:t xml:space="preserve"> </w:t>
      </w:r>
      <w:r w:rsidRPr="005108E4">
        <w:rPr>
          <w:sz w:val="24"/>
        </w:rPr>
        <w:t>registration</w:t>
      </w:r>
      <w:r w:rsidRPr="005108E4">
        <w:rPr>
          <w:spacing w:val="-19"/>
          <w:sz w:val="24"/>
        </w:rPr>
        <w:t xml:space="preserve"> </w:t>
      </w:r>
      <w:r w:rsidRPr="005108E4">
        <w:rPr>
          <w:sz w:val="24"/>
        </w:rPr>
        <w:t>numbers</w:t>
      </w:r>
      <w:r w:rsidRPr="005108E4">
        <w:rPr>
          <w:spacing w:val="-19"/>
          <w:sz w:val="24"/>
        </w:rPr>
        <w:t xml:space="preserve"> </w:t>
      </w:r>
      <w:r w:rsidRPr="005108E4">
        <w:rPr>
          <w:sz w:val="24"/>
        </w:rPr>
        <w:t>of</w:t>
      </w:r>
      <w:r w:rsidRPr="005108E4">
        <w:rPr>
          <w:spacing w:val="-20"/>
          <w:sz w:val="24"/>
        </w:rPr>
        <w:t xml:space="preserve"> </w:t>
      </w:r>
      <w:r w:rsidRPr="005108E4">
        <w:rPr>
          <w:sz w:val="24"/>
        </w:rPr>
        <w:t>the</w:t>
      </w:r>
      <w:r w:rsidRPr="005108E4">
        <w:rPr>
          <w:spacing w:val="-21"/>
          <w:sz w:val="24"/>
        </w:rPr>
        <w:t xml:space="preserve"> </w:t>
      </w:r>
      <w:r w:rsidRPr="005108E4">
        <w:rPr>
          <w:sz w:val="24"/>
        </w:rPr>
        <w:t>agents</w:t>
      </w:r>
      <w:r w:rsidRPr="005108E4">
        <w:rPr>
          <w:spacing w:val="-19"/>
          <w:sz w:val="24"/>
        </w:rPr>
        <w:t xml:space="preserve"> </w:t>
      </w:r>
      <w:r w:rsidRPr="005108E4">
        <w:rPr>
          <w:sz w:val="24"/>
        </w:rPr>
        <w:t>who</w:t>
      </w:r>
      <w:r w:rsidRPr="005108E4">
        <w:rPr>
          <w:spacing w:val="-19"/>
          <w:sz w:val="24"/>
        </w:rPr>
        <w:t xml:space="preserve"> </w:t>
      </w:r>
      <w:r w:rsidRPr="005108E4">
        <w:rPr>
          <w:sz w:val="24"/>
        </w:rPr>
        <w:t>transported</w:t>
      </w:r>
      <w:r w:rsidRPr="005108E4">
        <w:rPr>
          <w:spacing w:val="-21"/>
          <w:sz w:val="24"/>
        </w:rPr>
        <w:t xml:space="preserve"> </w:t>
      </w:r>
      <w:r w:rsidRPr="005108E4">
        <w:rPr>
          <w:sz w:val="24"/>
        </w:rPr>
        <w:t>the</w:t>
      </w:r>
      <w:r w:rsidRPr="005108E4">
        <w:rPr>
          <w:spacing w:val="-22"/>
          <w:sz w:val="24"/>
        </w:rPr>
        <w:t xml:space="preserve"> </w:t>
      </w:r>
      <w:r w:rsidRPr="005108E4">
        <w:rPr>
          <w:sz w:val="24"/>
        </w:rPr>
        <w:t>Marijuana Products;</w:t>
      </w:r>
    </w:p>
    <w:p w14:paraId="45D91246" w14:textId="77777777" w:rsidR="00DA2759" w:rsidRPr="005108E4" w:rsidRDefault="009A7511">
      <w:pPr>
        <w:pStyle w:val="ListParagraph"/>
        <w:numPr>
          <w:ilvl w:val="3"/>
          <w:numId w:val="46"/>
        </w:numPr>
        <w:tabs>
          <w:tab w:val="left" w:pos="2698"/>
        </w:tabs>
        <w:spacing w:line="272" w:lineRule="exact"/>
        <w:ind w:left="2697" w:hanging="303"/>
        <w:rPr>
          <w:sz w:val="24"/>
        </w:rPr>
      </w:pPr>
      <w:r w:rsidRPr="005108E4">
        <w:rPr>
          <w:sz w:val="24"/>
        </w:rPr>
        <w:t>The</w:t>
      </w:r>
      <w:r w:rsidRPr="005108E4">
        <w:rPr>
          <w:spacing w:val="-19"/>
          <w:sz w:val="24"/>
        </w:rPr>
        <w:t xml:space="preserve"> </w:t>
      </w:r>
      <w:r w:rsidRPr="005108E4">
        <w:rPr>
          <w:sz w:val="24"/>
        </w:rPr>
        <w:t>name</w:t>
      </w:r>
      <w:r w:rsidRPr="005108E4">
        <w:rPr>
          <w:spacing w:val="-19"/>
          <w:sz w:val="24"/>
        </w:rPr>
        <w:t xml:space="preserve"> </w:t>
      </w:r>
      <w:r w:rsidRPr="005108E4">
        <w:rPr>
          <w:sz w:val="24"/>
        </w:rPr>
        <w:t>and</w:t>
      </w:r>
      <w:r w:rsidRPr="005108E4">
        <w:rPr>
          <w:spacing w:val="-19"/>
          <w:sz w:val="24"/>
        </w:rPr>
        <w:t xml:space="preserve"> </w:t>
      </w:r>
      <w:r w:rsidRPr="005108E4">
        <w:rPr>
          <w:sz w:val="24"/>
        </w:rPr>
        <w:t>registration</w:t>
      </w:r>
      <w:r w:rsidRPr="005108E4">
        <w:rPr>
          <w:spacing w:val="-18"/>
          <w:sz w:val="24"/>
        </w:rPr>
        <w:t xml:space="preserve"> </w:t>
      </w:r>
      <w:r w:rsidRPr="005108E4">
        <w:rPr>
          <w:sz w:val="24"/>
        </w:rPr>
        <w:t>number</w:t>
      </w:r>
      <w:r w:rsidRPr="005108E4">
        <w:rPr>
          <w:spacing w:val="-20"/>
          <w:sz w:val="24"/>
        </w:rPr>
        <w:t xml:space="preserve"> </w:t>
      </w:r>
      <w:r w:rsidRPr="005108E4">
        <w:rPr>
          <w:sz w:val="24"/>
        </w:rPr>
        <w:t>of</w:t>
      </w:r>
      <w:r w:rsidRPr="005108E4">
        <w:rPr>
          <w:spacing w:val="-21"/>
          <w:sz w:val="24"/>
        </w:rPr>
        <w:t xml:space="preserve"> </w:t>
      </w:r>
      <w:r w:rsidRPr="005108E4">
        <w:rPr>
          <w:sz w:val="24"/>
        </w:rPr>
        <w:t>the</w:t>
      </w:r>
      <w:r w:rsidRPr="005108E4">
        <w:rPr>
          <w:spacing w:val="-21"/>
          <w:sz w:val="24"/>
        </w:rPr>
        <w:t xml:space="preserve"> </w:t>
      </w:r>
      <w:r w:rsidRPr="005108E4">
        <w:rPr>
          <w:sz w:val="24"/>
        </w:rPr>
        <w:t>MTC</w:t>
      </w:r>
      <w:r w:rsidRPr="005108E4">
        <w:rPr>
          <w:spacing w:val="-20"/>
          <w:sz w:val="24"/>
        </w:rPr>
        <w:t xml:space="preserve"> </w:t>
      </w:r>
      <w:r w:rsidRPr="005108E4">
        <w:rPr>
          <w:sz w:val="24"/>
        </w:rPr>
        <w:t>Agent</w:t>
      </w:r>
      <w:r w:rsidRPr="005108E4">
        <w:rPr>
          <w:spacing w:val="-20"/>
          <w:sz w:val="24"/>
        </w:rPr>
        <w:t xml:space="preserve"> </w:t>
      </w:r>
      <w:r w:rsidRPr="005108E4">
        <w:rPr>
          <w:sz w:val="24"/>
        </w:rPr>
        <w:t>who</w:t>
      </w:r>
      <w:r w:rsidRPr="005108E4">
        <w:rPr>
          <w:spacing w:val="-18"/>
          <w:sz w:val="24"/>
        </w:rPr>
        <w:t xml:space="preserve"> </w:t>
      </w:r>
      <w:r w:rsidRPr="005108E4">
        <w:rPr>
          <w:sz w:val="24"/>
        </w:rPr>
        <w:t>prepared</w:t>
      </w:r>
      <w:r w:rsidRPr="005108E4">
        <w:rPr>
          <w:spacing w:val="-18"/>
          <w:sz w:val="24"/>
        </w:rPr>
        <w:t xml:space="preserve"> </w:t>
      </w:r>
      <w:r w:rsidRPr="005108E4">
        <w:rPr>
          <w:sz w:val="24"/>
        </w:rPr>
        <w:t>the</w:t>
      </w:r>
      <w:r w:rsidRPr="005108E4">
        <w:rPr>
          <w:spacing w:val="-19"/>
          <w:sz w:val="24"/>
        </w:rPr>
        <w:t xml:space="preserve"> </w:t>
      </w:r>
      <w:r w:rsidRPr="005108E4">
        <w:rPr>
          <w:sz w:val="24"/>
        </w:rPr>
        <w:t>manifest;</w:t>
      </w:r>
    </w:p>
    <w:p w14:paraId="339ECFF6" w14:textId="77777777" w:rsidR="00DA2759" w:rsidRPr="005108E4" w:rsidRDefault="009A7511">
      <w:pPr>
        <w:pStyle w:val="ListParagraph"/>
        <w:numPr>
          <w:ilvl w:val="3"/>
          <w:numId w:val="46"/>
        </w:numPr>
        <w:tabs>
          <w:tab w:val="left" w:pos="2756"/>
        </w:tabs>
        <w:spacing w:before="5"/>
        <w:ind w:left="2755" w:hanging="361"/>
        <w:rPr>
          <w:sz w:val="24"/>
        </w:rPr>
      </w:pPr>
      <w:r w:rsidRPr="005108E4">
        <w:rPr>
          <w:sz w:val="24"/>
        </w:rPr>
        <w:t>The destination MTC name, address, and registration</w:t>
      </w:r>
      <w:r w:rsidRPr="005108E4">
        <w:rPr>
          <w:spacing w:val="-14"/>
          <w:sz w:val="24"/>
        </w:rPr>
        <w:t xml:space="preserve"> </w:t>
      </w:r>
      <w:r w:rsidRPr="005108E4">
        <w:rPr>
          <w:sz w:val="24"/>
        </w:rPr>
        <w:t>number;</w:t>
      </w:r>
    </w:p>
    <w:p w14:paraId="6E9CE39C" w14:textId="77777777" w:rsidR="00DA2759" w:rsidRPr="005108E4" w:rsidRDefault="009A7511">
      <w:pPr>
        <w:pStyle w:val="ListParagraph"/>
        <w:numPr>
          <w:ilvl w:val="3"/>
          <w:numId w:val="46"/>
        </w:numPr>
        <w:tabs>
          <w:tab w:val="left" w:pos="2722"/>
        </w:tabs>
        <w:spacing w:before="2" w:line="244" w:lineRule="auto"/>
        <w:ind w:left="2395" w:right="118" w:firstLine="0"/>
        <w:rPr>
          <w:sz w:val="24"/>
        </w:rPr>
      </w:pPr>
      <w:r w:rsidRPr="005108E4">
        <w:rPr>
          <w:sz w:val="24"/>
        </w:rPr>
        <w:t>A</w:t>
      </w:r>
      <w:r w:rsidRPr="005108E4">
        <w:rPr>
          <w:spacing w:val="-13"/>
          <w:sz w:val="24"/>
        </w:rPr>
        <w:t xml:space="preserve"> </w:t>
      </w:r>
      <w:r w:rsidRPr="005108E4">
        <w:rPr>
          <w:sz w:val="24"/>
        </w:rPr>
        <w:t>description</w:t>
      </w:r>
      <w:r w:rsidRPr="005108E4">
        <w:rPr>
          <w:spacing w:val="-12"/>
          <w:sz w:val="24"/>
        </w:rPr>
        <w:t xml:space="preserve"> </w:t>
      </w:r>
      <w:r w:rsidRPr="005108E4">
        <w:rPr>
          <w:sz w:val="24"/>
        </w:rPr>
        <w:t>of</w:t>
      </w:r>
      <w:r w:rsidRPr="005108E4">
        <w:rPr>
          <w:spacing w:val="-12"/>
          <w:sz w:val="24"/>
        </w:rPr>
        <w:t xml:space="preserve"> </w:t>
      </w:r>
      <w:r w:rsidRPr="005108E4">
        <w:rPr>
          <w:sz w:val="24"/>
        </w:rPr>
        <w:t>the</w:t>
      </w:r>
      <w:r w:rsidRPr="005108E4">
        <w:rPr>
          <w:spacing w:val="-13"/>
          <w:sz w:val="24"/>
        </w:rPr>
        <w:t xml:space="preserve"> </w:t>
      </w:r>
      <w:r w:rsidRPr="005108E4">
        <w:rPr>
          <w:sz w:val="24"/>
        </w:rPr>
        <w:t>Marijuana</w:t>
      </w:r>
      <w:r w:rsidRPr="005108E4">
        <w:rPr>
          <w:spacing w:val="-13"/>
          <w:sz w:val="24"/>
        </w:rPr>
        <w:t xml:space="preserve"> </w:t>
      </w:r>
      <w:r w:rsidRPr="005108E4">
        <w:rPr>
          <w:sz w:val="24"/>
        </w:rPr>
        <w:t>Products</w:t>
      </w:r>
      <w:r w:rsidRPr="005108E4">
        <w:rPr>
          <w:spacing w:val="-13"/>
          <w:sz w:val="24"/>
        </w:rPr>
        <w:t xml:space="preserve"> </w:t>
      </w:r>
      <w:r w:rsidRPr="005108E4">
        <w:rPr>
          <w:sz w:val="24"/>
        </w:rPr>
        <w:t>being</w:t>
      </w:r>
      <w:r w:rsidRPr="005108E4">
        <w:rPr>
          <w:spacing w:val="-14"/>
          <w:sz w:val="24"/>
        </w:rPr>
        <w:t xml:space="preserve"> </w:t>
      </w:r>
      <w:r w:rsidRPr="005108E4">
        <w:rPr>
          <w:sz w:val="24"/>
        </w:rPr>
        <w:t>transported,</w:t>
      </w:r>
      <w:r w:rsidRPr="005108E4">
        <w:rPr>
          <w:spacing w:val="-12"/>
          <w:sz w:val="24"/>
        </w:rPr>
        <w:t xml:space="preserve"> </w:t>
      </w:r>
      <w:r w:rsidRPr="005108E4">
        <w:rPr>
          <w:sz w:val="24"/>
        </w:rPr>
        <w:t>including</w:t>
      </w:r>
      <w:r w:rsidRPr="005108E4">
        <w:rPr>
          <w:spacing w:val="-14"/>
          <w:sz w:val="24"/>
        </w:rPr>
        <w:t xml:space="preserve"> </w:t>
      </w:r>
      <w:r w:rsidRPr="005108E4">
        <w:rPr>
          <w:sz w:val="24"/>
        </w:rPr>
        <w:t>the</w:t>
      </w:r>
      <w:r w:rsidRPr="005108E4">
        <w:rPr>
          <w:spacing w:val="-13"/>
          <w:sz w:val="24"/>
        </w:rPr>
        <w:t xml:space="preserve"> </w:t>
      </w:r>
      <w:r w:rsidRPr="005108E4">
        <w:rPr>
          <w:sz w:val="24"/>
        </w:rPr>
        <w:t xml:space="preserve">weight and form or </w:t>
      </w:r>
      <w:r w:rsidRPr="005108E4">
        <w:rPr>
          <w:spacing w:val="-3"/>
          <w:sz w:val="24"/>
        </w:rPr>
        <w:t xml:space="preserve">type </w:t>
      </w:r>
      <w:r w:rsidRPr="005108E4">
        <w:rPr>
          <w:sz w:val="24"/>
        </w:rPr>
        <w:t>of</w:t>
      </w:r>
      <w:r w:rsidRPr="005108E4">
        <w:rPr>
          <w:spacing w:val="-3"/>
          <w:sz w:val="24"/>
        </w:rPr>
        <w:t xml:space="preserve"> </w:t>
      </w:r>
      <w:r w:rsidRPr="005108E4">
        <w:rPr>
          <w:sz w:val="24"/>
        </w:rPr>
        <w:t>product;</w:t>
      </w:r>
    </w:p>
    <w:p w14:paraId="13D4D04F" w14:textId="77777777" w:rsidR="00DA2759" w:rsidRPr="005108E4" w:rsidRDefault="009A7511">
      <w:pPr>
        <w:pStyle w:val="ListParagraph"/>
        <w:numPr>
          <w:ilvl w:val="3"/>
          <w:numId w:val="46"/>
        </w:numPr>
        <w:tabs>
          <w:tab w:val="left" w:pos="2722"/>
        </w:tabs>
        <w:spacing w:line="242" w:lineRule="auto"/>
        <w:ind w:left="2395" w:right="115" w:firstLine="0"/>
        <w:rPr>
          <w:sz w:val="24"/>
        </w:rPr>
      </w:pPr>
      <w:r w:rsidRPr="005108E4">
        <w:rPr>
          <w:sz w:val="24"/>
        </w:rPr>
        <w:t>The</w:t>
      </w:r>
      <w:r w:rsidRPr="005108E4">
        <w:rPr>
          <w:spacing w:val="-4"/>
          <w:sz w:val="24"/>
        </w:rPr>
        <w:t xml:space="preserve"> </w:t>
      </w:r>
      <w:r w:rsidRPr="005108E4">
        <w:rPr>
          <w:sz w:val="24"/>
        </w:rPr>
        <w:t>mileage</w:t>
      </w:r>
      <w:r w:rsidRPr="005108E4">
        <w:rPr>
          <w:spacing w:val="-3"/>
          <w:sz w:val="24"/>
        </w:rPr>
        <w:t xml:space="preserve"> </w:t>
      </w:r>
      <w:r w:rsidRPr="005108E4">
        <w:rPr>
          <w:sz w:val="24"/>
        </w:rPr>
        <w:t>of</w:t>
      </w:r>
      <w:r w:rsidRPr="005108E4">
        <w:rPr>
          <w:spacing w:val="-3"/>
          <w:sz w:val="24"/>
        </w:rPr>
        <w:t xml:space="preserve"> </w:t>
      </w:r>
      <w:r w:rsidRPr="005108E4">
        <w:rPr>
          <w:sz w:val="24"/>
        </w:rPr>
        <w:t>the</w:t>
      </w:r>
      <w:r w:rsidRPr="005108E4">
        <w:rPr>
          <w:spacing w:val="-5"/>
          <w:sz w:val="24"/>
        </w:rPr>
        <w:t xml:space="preserve"> </w:t>
      </w:r>
      <w:r w:rsidRPr="005108E4">
        <w:rPr>
          <w:sz w:val="24"/>
        </w:rPr>
        <w:t>transporting</w:t>
      </w:r>
      <w:r w:rsidRPr="005108E4">
        <w:rPr>
          <w:spacing w:val="-7"/>
          <w:sz w:val="24"/>
        </w:rPr>
        <w:t xml:space="preserve"> </w:t>
      </w:r>
      <w:r w:rsidRPr="005108E4">
        <w:rPr>
          <w:sz w:val="24"/>
        </w:rPr>
        <w:t>vehicle</w:t>
      </w:r>
      <w:r w:rsidRPr="005108E4">
        <w:rPr>
          <w:spacing w:val="-6"/>
          <w:sz w:val="24"/>
        </w:rPr>
        <w:t xml:space="preserve"> </w:t>
      </w:r>
      <w:r w:rsidRPr="005108E4">
        <w:rPr>
          <w:sz w:val="24"/>
        </w:rPr>
        <w:t>at</w:t>
      </w:r>
      <w:r w:rsidRPr="005108E4">
        <w:rPr>
          <w:spacing w:val="-4"/>
          <w:sz w:val="24"/>
        </w:rPr>
        <w:t xml:space="preserve"> </w:t>
      </w:r>
      <w:r w:rsidRPr="005108E4">
        <w:rPr>
          <w:sz w:val="24"/>
        </w:rPr>
        <w:t>departure</w:t>
      </w:r>
      <w:r w:rsidRPr="005108E4">
        <w:rPr>
          <w:spacing w:val="-6"/>
          <w:sz w:val="24"/>
        </w:rPr>
        <w:t xml:space="preserve"> </w:t>
      </w:r>
      <w:r w:rsidRPr="005108E4">
        <w:rPr>
          <w:sz w:val="24"/>
        </w:rPr>
        <w:t>from</w:t>
      </w:r>
      <w:r w:rsidRPr="005108E4">
        <w:rPr>
          <w:spacing w:val="-2"/>
          <w:sz w:val="24"/>
        </w:rPr>
        <w:t xml:space="preserve"> </w:t>
      </w:r>
      <w:r w:rsidRPr="005108E4">
        <w:rPr>
          <w:sz w:val="24"/>
        </w:rPr>
        <w:t>originating</w:t>
      </w:r>
      <w:r w:rsidRPr="005108E4">
        <w:rPr>
          <w:spacing w:val="-5"/>
          <w:sz w:val="24"/>
        </w:rPr>
        <w:t xml:space="preserve"> </w:t>
      </w:r>
      <w:r w:rsidRPr="005108E4">
        <w:rPr>
          <w:sz w:val="24"/>
        </w:rPr>
        <w:t>MTC</w:t>
      </w:r>
      <w:r w:rsidRPr="005108E4">
        <w:rPr>
          <w:spacing w:val="-1"/>
          <w:sz w:val="24"/>
        </w:rPr>
        <w:t xml:space="preserve"> </w:t>
      </w:r>
      <w:r w:rsidRPr="005108E4">
        <w:rPr>
          <w:sz w:val="24"/>
        </w:rPr>
        <w:t>and mileage on arrival at destination MTC, as well as mileage on return to originating MTC;</w:t>
      </w:r>
    </w:p>
    <w:p w14:paraId="66482B42" w14:textId="77777777" w:rsidR="00DA2759" w:rsidRPr="005108E4" w:rsidRDefault="009A7511">
      <w:pPr>
        <w:pStyle w:val="ListParagraph"/>
        <w:numPr>
          <w:ilvl w:val="3"/>
          <w:numId w:val="46"/>
        </w:numPr>
        <w:tabs>
          <w:tab w:val="left" w:pos="2746"/>
        </w:tabs>
        <w:spacing w:line="242" w:lineRule="auto"/>
        <w:ind w:left="2395" w:right="117" w:firstLine="0"/>
        <w:rPr>
          <w:sz w:val="24"/>
        </w:rPr>
      </w:pPr>
      <w:r w:rsidRPr="005108E4">
        <w:rPr>
          <w:sz w:val="24"/>
        </w:rPr>
        <w:t>The</w:t>
      </w:r>
      <w:r w:rsidRPr="005108E4">
        <w:rPr>
          <w:spacing w:val="-8"/>
          <w:sz w:val="24"/>
        </w:rPr>
        <w:t xml:space="preserve"> </w:t>
      </w:r>
      <w:r w:rsidRPr="005108E4">
        <w:rPr>
          <w:sz w:val="24"/>
        </w:rPr>
        <w:t>date</w:t>
      </w:r>
      <w:r w:rsidRPr="005108E4">
        <w:rPr>
          <w:spacing w:val="-7"/>
          <w:sz w:val="24"/>
        </w:rPr>
        <w:t xml:space="preserve"> </w:t>
      </w:r>
      <w:r w:rsidRPr="005108E4">
        <w:rPr>
          <w:sz w:val="24"/>
        </w:rPr>
        <w:t>and</w:t>
      </w:r>
      <w:r w:rsidRPr="005108E4">
        <w:rPr>
          <w:spacing w:val="-7"/>
          <w:sz w:val="24"/>
        </w:rPr>
        <w:t xml:space="preserve"> </w:t>
      </w:r>
      <w:r w:rsidRPr="005108E4">
        <w:rPr>
          <w:sz w:val="24"/>
        </w:rPr>
        <w:t>time</w:t>
      </w:r>
      <w:r w:rsidRPr="005108E4">
        <w:rPr>
          <w:spacing w:val="-7"/>
          <w:sz w:val="24"/>
        </w:rPr>
        <w:t xml:space="preserve"> </w:t>
      </w:r>
      <w:r w:rsidRPr="005108E4">
        <w:rPr>
          <w:sz w:val="24"/>
        </w:rPr>
        <w:t>of</w:t>
      </w:r>
      <w:r w:rsidRPr="005108E4">
        <w:rPr>
          <w:spacing w:val="-8"/>
          <w:sz w:val="24"/>
        </w:rPr>
        <w:t xml:space="preserve"> </w:t>
      </w:r>
      <w:r w:rsidRPr="005108E4">
        <w:rPr>
          <w:sz w:val="24"/>
        </w:rPr>
        <w:t>departure</w:t>
      </w:r>
      <w:r w:rsidRPr="005108E4">
        <w:rPr>
          <w:spacing w:val="-7"/>
          <w:sz w:val="24"/>
        </w:rPr>
        <w:t xml:space="preserve"> </w:t>
      </w:r>
      <w:r w:rsidRPr="005108E4">
        <w:rPr>
          <w:sz w:val="24"/>
        </w:rPr>
        <w:t>from</w:t>
      </w:r>
      <w:r w:rsidRPr="005108E4">
        <w:rPr>
          <w:spacing w:val="-6"/>
          <w:sz w:val="24"/>
        </w:rPr>
        <w:t xml:space="preserve"> </w:t>
      </w:r>
      <w:r w:rsidRPr="005108E4">
        <w:rPr>
          <w:sz w:val="24"/>
        </w:rPr>
        <w:t>originating</w:t>
      </w:r>
      <w:r w:rsidRPr="005108E4">
        <w:rPr>
          <w:spacing w:val="-7"/>
          <w:sz w:val="24"/>
        </w:rPr>
        <w:t xml:space="preserve"> </w:t>
      </w:r>
      <w:r w:rsidRPr="005108E4">
        <w:rPr>
          <w:sz w:val="24"/>
        </w:rPr>
        <w:t>MTC</w:t>
      </w:r>
      <w:r w:rsidRPr="005108E4">
        <w:rPr>
          <w:spacing w:val="-4"/>
          <w:sz w:val="24"/>
        </w:rPr>
        <w:t xml:space="preserve"> </w:t>
      </w:r>
      <w:r w:rsidRPr="005108E4">
        <w:rPr>
          <w:sz w:val="24"/>
        </w:rPr>
        <w:t>and</w:t>
      </w:r>
      <w:r w:rsidRPr="005108E4">
        <w:rPr>
          <w:spacing w:val="-4"/>
          <w:sz w:val="24"/>
        </w:rPr>
        <w:t xml:space="preserve"> </w:t>
      </w:r>
      <w:r w:rsidRPr="005108E4">
        <w:rPr>
          <w:sz w:val="24"/>
        </w:rPr>
        <w:t>arrival</w:t>
      </w:r>
      <w:r w:rsidRPr="005108E4">
        <w:rPr>
          <w:spacing w:val="-6"/>
          <w:sz w:val="24"/>
        </w:rPr>
        <w:t xml:space="preserve"> </w:t>
      </w:r>
      <w:r w:rsidRPr="005108E4">
        <w:rPr>
          <w:sz w:val="24"/>
        </w:rPr>
        <w:t>at</w:t>
      </w:r>
      <w:r w:rsidRPr="005108E4">
        <w:rPr>
          <w:spacing w:val="-5"/>
          <w:sz w:val="24"/>
        </w:rPr>
        <w:t xml:space="preserve"> </w:t>
      </w:r>
      <w:r w:rsidRPr="005108E4">
        <w:rPr>
          <w:sz w:val="24"/>
        </w:rPr>
        <w:t>destination MTC for each</w:t>
      </w:r>
      <w:r w:rsidRPr="005108E4">
        <w:rPr>
          <w:spacing w:val="-3"/>
          <w:sz w:val="24"/>
        </w:rPr>
        <w:t xml:space="preserve"> </w:t>
      </w:r>
      <w:r w:rsidRPr="005108E4">
        <w:rPr>
          <w:sz w:val="24"/>
        </w:rPr>
        <w:t>transportation;</w:t>
      </w:r>
    </w:p>
    <w:p w14:paraId="79B06488" w14:textId="77777777" w:rsidR="00DA2759" w:rsidRPr="005108E4" w:rsidRDefault="009A7511">
      <w:pPr>
        <w:pStyle w:val="ListParagraph"/>
        <w:numPr>
          <w:ilvl w:val="3"/>
          <w:numId w:val="46"/>
        </w:numPr>
        <w:tabs>
          <w:tab w:val="left" w:pos="2756"/>
        </w:tabs>
        <w:spacing w:before="2"/>
        <w:ind w:left="2755" w:hanging="361"/>
        <w:rPr>
          <w:sz w:val="24"/>
        </w:rPr>
      </w:pPr>
      <w:r w:rsidRPr="005108E4">
        <w:rPr>
          <w:sz w:val="24"/>
        </w:rPr>
        <w:t>A signature line for the MTC Agent who receives the Marijuana</w:t>
      </w:r>
      <w:r w:rsidRPr="005108E4">
        <w:rPr>
          <w:spacing w:val="-35"/>
          <w:sz w:val="24"/>
        </w:rPr>
        <w:t xml:space="preserve"> </w:t>
      </w:r>
      <w:r w:rsidRPr="005108E4">
        <w:rPr>
          <w:sz w:val="24"/>
        </w:rPr>
        <w:t>Products;</w:t>
      </w:r>
    </w:p>
    <w:p w14:paraId="7F0DA246" w14:textId="77777777" w:rsidR="00DA2759" w:rsidRPr="005108E4" w:rsidRDefault="009A7511">
      <w:pPr>
        <w:pStyle w:val="ListParagraph"/>
        <w:numPr>
          <w:ilvl w:val="3"/>
          <w:numId w:val="46"/>
        </w:numPr>
        <w:tabs>
          <w:tab w:val="left" w:pos="2703"/>
        </w:tabs>
        <w:spacing w:before="3"/>
        <w:ind w:left="2702" w:hanging="308"/>
        <w:rPr>
          <w:sz w:val="24"/>
        </w:rPr>
      </w:pPr>
      <w:r w:rsidRPr="005108E4">
        <w:rPr>
          <w:sz w:val="24"/>
        </w:rPr>
        <w:t>The weight and inventory before departure and on</w:t>
      </w:r>
      <w:r w:rsidRPr="005108E4">
        <w:rPr>
          <w:spacing w:val="-25"/>
          <w:sz w:val="24"/>
        </w:rPr>
        <w:t xml:space="preserve"> </w:t>
      </w:r>
      <w:r w:rsidRPr="005108E4">
        <w:rPr>
          <w:sz w:val="24"/>
        </w:rPr>
        <w:t>receipt;</w:t>
      </w:r>
    </w:p>
    <w:p w14:paraId="491754C9" w14:textId="77777777" w:rsidR="00DA2759" w:rsidRPr="005108E4" w:rsidRDefault="009A7511">
      <w:pPr>
        <w:pStyle w:val="ListParagraph"/>
        <w:numPr>
          <w:ilvl w:val="3"/>
          <w:numId w:val="46"/>
        </w:numPr>
        <w:tabs>
          <w:tab w:val="left" w:pos="2954"/>
          <w:tab w:val="left" w:pos="2955"/>
        </w:tabs>
        <w:spacing w:before="4" w:line="242" w:lineRule="auto"/>
        <w:ind w:left="2395" w:right="117" w:firstLine="0"/>
        <w:rPr>
          <w:sz w:val="24"/>
        </w:rPr>
      </w:pPr>
      <w:r w:rsidRPr="005108E4">
        <w:rPr>
          <w:sz w:val="24"/>
        </w:rPr>
        <w:t>The date and time that the transported products were reweighed and re-inventoried;</w:t>
      </w:r>
    </w:p>
    <w:p w14:paraId="1F1C7884" w14:textId="77777777" w:rsidR="00DA2759" w:rsidRPr="005108E4" w:rsidRDefault="009A7511">
      <w:pPr>
        <w:pStyle w:val="ListParagraph"/>
        <w:numPr>
          <w:ilvl w:val="3"/>
          <w:numId w:val="46"/>
        </w:numPr>
        <w:tabs>
          <w:tab w:val="left" w:pos="2863"/>
          <w:tab w:val="left" w:pos="2864"/>
        </w:tabs>
        <w:spacing w:before="2" w:line="242" w:lineRule="auto"/>
        <w:ind w:left="2395" w:right="117" w:firstLine="0"/>
        <w:rPr>
          <w:sz w:val="24"/>
        </w:rPr>
      </w:pPr>
      <w:r w:rsidRPr="005108E4">
        <w:rPr>
          <w:sz w:val="24"/>
        </w:rPr>
        <w:t>The name of the MTC Agent at the destination MTC who reweighed and re-inventoried products;</w:t>
      </w:r>
      <w:r w:rsidRPr="005108E4">
        <w:rPr>
          <w:spacing w:val="-2"/>
          <w:sz w:val="24"/>
        </w:rPr>
        <w:t xml:space="preserve"> </w:t>
      </w:r>
      <w:r w:rsidRPr="005108E4">
        <w:rPr>
          <w:sz w:val="24"/>
        </w:rPr>
        <w:t>and</w:t>
      </w:r>
    </w:p>
    <w:p w14:paraId="22481D19" w14:textId="77777777" w:rsidR="00DA2759" w:rsidRPr="005108E4" w:rsidRDefault="009A7511">
      <w:pPr>
        <w:pStyle w:val="ListParagraph"/>
        <w:numPr>
          <w:ilvl w:val="3"/>
          <w:numId w:val="46"/>
        </w:numPr>
        <w:tabs>
          <w:tab w:val="left" w:pos="2703"/>
        </w:tabs>
        <w:spacing w:before="2"/>
        <w:ind w:left="2702" w:hanging="308"/>
        <w:rPr>
          <w:sz w:val="24"/>
        </w:rPr>
      </w:pPr>
      <w:r w:rsidRPr="005108E4">
        <w:rPr>
          <w:sz w:val="24"/>
        </w:rPr>
        <w:t>The vehicle make, model and license plate</w:t>
      </w:r>
      <w:r w:rsidRPr="005108E4">
        <w:rPr>
          <w:spacing w:val="-14"/>
          <w:sz w:val="24"/>
        </w:rPr>
        <w:t xml:space="preserve"> </w:t>
      </w:r>
      <w:r w:rsidRPr="005108E4">
        <w:rPr>
          <w:sz w:val="24"/>
        </w:rPr>
        <w:t>number.</w:t>
      </w:r>
    </w:p>
    <w:p w14:paraId="439103F3" w14:textId="77777777" w:rsidR="00DA2759" w:rsidRPr="005108E4" w:rsidRDefault="009A7511">
      <w:pPr>
        <w:pStyle w:val="ListParagraph"/>
        <w:numPr>
          <w:ilvl w:val="2"/>
          <w:numId w:val="46"/>
        </w:numPr>
        <w:tabs>
          <w:tab w:val="left" w:pos="2381"/>
        </w:tabs>
        <w:spacing w:before="2" w:line="244" w:lineRule="auto"/>
        <w:ind w:right="117" w:firstLine="0"/>
        <w:rPr>
          <w:sz w:val="24"/>
        </w:rPr>
      </w:pPr>
      <w:r w:rsidRPr="005108E4">
        <w:rPr>
          <w:sz w:val="24"/>
        </w:rPr>
        <w:t>The</w:t>
      </w:r>
      <w:r w:rsidRPr="005108E4">
        <w:rPr>
          <w:spacing w:val="-10"/>
          <w:sz w:val="24"/>
        </w:rPr>
        <w:t xml:space="preserve"> </w:t>
      </w:r>
      <w:r w:rsidRPr="005108E4">
        <w:rPr>
          <w:sz w:val="24"/>
        </w:rPr>
        <w:t>manifest</w:t>
      </w:r>
      <w:r w:rsidRPr="005108E4">
        <w:rPr>
          <w:spacing w:val="-9"/>
          <w:sz w:val="24"/>
        </w:rPr>
        <w:t xml:space="preserve"> </w:t>
      </w:r>
      <w:r w:rsidRPr="005108E4">
        <w:rPr>
          <w:sz w:val="24"/>
        </w:rPr>
        <w:t>shall</w:t>
      </w:r>
      <w:r w:rsidRPr="005108E4">
        <w:rPr>
          <w:spacing w:val="-8"/>
          <w:sz w:val="24"/>
        </w:rPr>
        <w:t xml:space="preserve"> </w:t>
      </w:r>
      <w:r w:rsidRPr="005108E4">
        <w:rPr>
          <w:sz w:val="24"/>
        </w:rPr>
        <w:t>be</w:t>
      </w:r>
      <w:r w:rsidRPr="005108E4">
        <w:rPr>
          <w:spacing w:val="-10"/>
          <w:sz w:val="24"/>
        </w:rPr>
        <w:t xml:space="preserve"> </w:t>
      </w:r>
      <w:r w:rsidRPr="005108E4">
        <w:rPr>
          <w:sz w:val="24"/>
        </w:rPr>
        <w:t>maintained</w:t>
      </w:r>
      <w:r w:rsidRPr="005108E4">
        <w:rPr>
          <w:spacing w:val="-8"/>
          <w:sz w:val="24"/>
        </w:rPr>
        <w:t xml:space="preserve"> </w:t>
      </w:r>
      <w:r w:rsidRPr="005108E4">
        <w:rPr>
          <w:sz w:val="24"/>
        </w:rPr>
        <w:t>within</w:t>
      </w:r>
      <w:r w:rsidRPr="005108E4">
        <w:rPr>
          <w:spacing w:val="-9"/>
          <w:sz w:val="24"/>
        </w:rPr>
        <w:t xml:space="preserve"> </w:t>
      </w:r>
      <w:r w:rsidRPr="005108E4">
        <w:rPr>
          <w:sz w:val="24"/>
        </w:rPr>
        <w:t>the</w:t>
      </w:r>
      <w:r w:rsidRPr="005108E4">
        <w:rPr>
          <w:spacing w:val="-12"/>
          <w:sz w:val="24"/>
        </w:rPr>
        <w:t xml:space="preserve"> </w:t>
      </w:r>
      <w:r w:rsidRPr="005108E4">
        <w:rPr>
          <w:sz w:val="24"/>
        </w:rPr>
        <w:t>vehicle</w:t>
      </w:r>
      <w:r w:rsidRPr="005108E4">
        <w:rPr>
          <w:spacing w:val="-10"/>
          <w:sz w:val="24"/>
        </w:rPr>
        <w:t xml:space="preserve"> </w:t>
      </w:r>
      <w:r w:rsidRPr="005108E4">
        <w:rPr>
          <w:sz w:val="24"/>
        </w:rPr>
        <w:t>during</w:t>
      </w:r>
      <w:r w:rsidRPr="005108E4">
        <w:rPr>
          <w:spacing w:val="-11"/>
          <w:sz w:val="24"/>
        </w:rPr>
        <w:t xml:space="preserve"> </w:t>
      </w:r>
      <w:r w:rsidRPr="005108E4">
        <w:rPr>
          <w:sz w:val="24"/>
        </w:rPr>
        <w:t>the</w:t>
      </w:r>
      <w:r w:rsidRPr="005108E4">
        <w:rPr>
          <w:spacing w:val="-10"/>
          <w:sz w:val="24"/>
        </w:rPr>
        <w:t xml:space="preserve"> </w:t>
      </w:r>
      <w:r w:rsidRPr="005108E4">
        <w:rPr>
          <w:sz w:val="24"/>
        </w:rPr>
        <w:t>entire</w:t>
      </w:r>
      <w:r w:rsidRPr="005108E4">
        <w:rPr>
          <w:spacing w:val="-9"/>
          <w:sz w:val="24"/>
        </w:rPr>
        <w:t xml:space="preserve"> </w:t>
      </w:r>
      <w:r w:rsidRPr="005108E4">
        <w:rPr>
          <w:sz w:val="24"/>
        </w:rPr>
        <w:t>transportation process, until the delivery is</w:t>
      </w:r>
      <w:r w:rsidRPr="005108E4">
        <w:rPr>
          <w:spacing w:val="-13"/>
          <w:sz w:val="24"/>
        </w:rPr>
        <w:t xml:space="preserve"> </w:t>
      </w:r>
      <w:r w:rsidRPr="005108E4">
        <w:rPr>
          <w:sz w:val="24"/>
        </w:rPr>
        <w:t>completed.</w:t>
      </w:r>
    </w:p>
    <w:p w14:paraId="2D516023" w14:textId="77777777" w:rsidR="00DA2759" w:rsidRPr="005108E4" w:rsidRDefault="009A7511">
      <w:pPr>
        <w:pStyle w:val="ListParagraph"/>
        <w:numPr>
          <w:ilvl w:val="2"/>
          <w:numId w:val="46"/>
        </w:numPr>
        <w:tabs>
          <w:tab w:val="left" w:pos="2374"/>
        </w:tabs>
        <w:spacing w:line="244" w:lineRule="auto"/>
        <w:ind w:right="116" w:firstLine="0"/>
        <w:rPr>
          <w:sz w:val="24"/>
        </w:rPr>
      </w:pPr>
      <w:r w:rsidRPr="005108E4">
        <w:rPr>
          <w:sz w:val="24"/>
        </w:rPr>
        <w:t>An</w:t>
      </w:r>
      <w:r w:rsidRPr="005108E4">
        <w:rPr>
          <w:spacing w:val="-11"/>
          <w:sz w:val="24"/>
        </w:rPr>
        <w:t xml:space="preserve"> </w:t>
      </w:r>
      <w:r w:rsidRPr="005108E4">
        <w:rPr>
          <w:sz w:val="24"/>
        </w:rPr>
        <w:t>MTC</w:t>
      </w:r>
      <w:r w:rsidRPr="005108E4">
        <w:rPr>
          <w:spacing w:val="-10"/>
          <w:sz w:val="24"/>
        </w:rPr>
        <w:t xml:space="preserve"> </w:t>
      </w:r>
      <w:r w:rsidRPr="005108E4">
        <w:rPr>
          <w:sz w:val="24"/>
        </w:rPr>
        <w:t>shall</w:t>
      </w:r>
      <w:r w:rsidRPr="005108E4">
        <w:rPr>
          <w:spacing w:val="-9"/>
          <w:sz w:val="24"/>
        </w:rPr>
        <w:t xml:space="preserve"> </w:t>
      </w:r>
      <w:r w:rsidRPr="005108E4">
        <w:rPr>
          <w:sz w:val="24"/>
        </w:rPr>
        <w:t>retain</w:t>
      </w:r>
      <w:r w:rsidRPr="005108E4">
        <w:rPr>
          <w:spacing w:val="-11"/>
          <w:sz w:val="24"/>
        </w:rPr>
        <w:t xml:space="preserve"> </w:t>
      </w:r>
      <w:r w:rsidRPr="005108E4">
        <w:rPr>
          <w:sz w:val="24"/>
        </w:rPr>
        <w:t>all</w:t>
      </w:r>
      <w:r w:rsidRPr="005108E4">
        <w:rPr>
          <w:spacing w:val="-10"/>
          <w:sz w:val="24"/>
        </w:rPr>
        <w:t xml:space="preserve"> </w:t>
      </w:r>
      <w:r w:rsidRPr="005108E4">
        <w:rPr>
          <w:sz w:val="24"/>
        </w:rPr>
        <w:t>transportation</w:t>
      </w:r>
      <w:r w:rsidRPr="005108E4">
        <w:rPr>
          <w:spacing w:val="-10"/>
          <w:sz w:val="24"/>
        </w:rPr>
        <w:t xml:space="preserve"> </w:t>
      </w:r>
      <w:r w:rsidRPr="005108E4">
        <w:rPr>
          <w:sz w:val="24"/>
        </w:rPr>
        <w:t>manifests</w:t>
      </w:r>
      <w:r w:rsidRPr="005108E4">
        <w:rPr>
          <w:spacing w:val="-11"/>
          <w:sz w:val="24"/>
        </w:rPr>
        <w:t xml:space="preserve"> </w:t>
      </w:r>
      <w:r w:rsidRPr="005108E4">
        <w:rPr>
          <w:sz w:val="24"/>
        </w:rPr>
        <w:t>for</w:t>
      </w:r>
      <w:r w:rsidRPr="005108E4">
        <w:rPr>
          <w:spacing w:val="-10"/>
          <w:sz w:val="24"/>
        </w:rPr>
        <w:t xml:space="preserve"> </w:t>
      </w:r>
      <w:r w:rsidRPr="005108E4">
        <w:rPr>
          <w:sz w:val="24"/>
        </w:rPr>
        <w:t>no</w:t>
      </w:r>
      <w:r w:rsidRPr="005108E4">
        <w:rPr>
          <w:spacing w:val="-11"/>
          <w:sz w:val="24"/>
        </w:rPr>
        <w:t xml:space="preserve"> </w:t>
      </w:r>
      <w:r w:rsidRPr="005108E4">
        <w:rPr>
          <w:sz w:val="24"/>
        </w:rPr>
        <w:t>less</w:t>
      </w:r>
      <w:r w:rsidRPr="005108E4">
        <w:rPr>
          <w:spacing w:val="-10"/>
          <w:sz w:val="24"/>
        </w:rPr>
        <w:t xml:space="preserve"> </w:t>
      </w:r>
      <w:r w:rsidRPr="005108E4">
        <w:rPr>
          <w:sz w:val="24"/>
        </w:rPr>
        <w:t>than</w:t>
      </w:r>
      <w:r w:rsidRPr="005108E4">
        <w:rPr>
          <w:spacing w:val="-11"/>
          <w:sz w:val="24"/>
        </w:rPr>
        <w:t xml:space="preserve"> </w:t>
      </w:r>
      <w:r w:rsidRPr="005108E4">
        <w:rPr>
          <w:sz w:val="24"/>
        </w:rPr>
        <w:t>one</w:t>
      </w:r>
      <w:r w:rsidRPr="005108E4">
        <w:rPr>
          <w:spacing w:val="-12"/>
          <w:sz w:val="24"/>
        </w:rPr>
        <w:t xml:space="preserve"> </w:t>
      </w:r>
      <w:r w:rsidRPr="005108E4">
        <w:rPr>
          <w:spacing w:val="-3"/>
          <w:sz w:val="24"/>
        </w:rPr>
        <w:t>year</w:t>
      </w:r>
      <w:r w:rsidRPr="005108E4">
        <w:rPr>
          <w:spacing w:val="-10"/>
          <w:sz w:val="24"/>
        </w:rPr>
        <w:t xml:space="preserve"> </w:t>
      </w:r>
      <w:r w:rsidRPr="005108E4">
        <w:rPr>
          <w:sz w:val="24"/>
        </w:rPr>
        <w:t>and</w:t>
      </w:r>
      <w:r w:rsidRPr="005108E4">
        <w:rPr>
          <w:spacing w:val="-11"/>
          <w:sz w:val="24"/>
        </w:rPr>
        <w:t xml:space="preserve"> </w:t>
      </w:r>
      <w:r w:rsidRPr="005108E4">
        <w:rPr>
          <w:sz w:val="24"/>
        </w:rPr>
        <w:t>make them available to the Commission on</w:t>
      </w:r>
      <w:r w:rsidRPr="005108E4">
        <w:rPr>
          <w:spacing w:val="-9"/>
          <w:sz w:val="24"/>
        </w:rPr>
        <w:t xml:space="preserve"> </w:t>
      </w:r>
      <w:r w:rsidRPr="005108E4">
        <w:rPr>
          <w:sz w:val="24"/>
        </w:rPr>
        <w:t>request.</w:t>
      </w:r>
    </w:p>
    <w:p w14:paraId="25E1F6E8" w14:textId="77777777" w:rsidR="00DA2759" w:rsidRPr="005108E4" w:rsidRDefault="009A7511">
      <w:pPr>
        <w:pStyle w:val="ListParagraph"/>
        <w:numPr>
          <w:ilvl w:val="1"/>
          <w:numId w:val="46"/>
        </w:numPr>
        <w:tabs>
          <w:tab w:val="left" w:pos="2132"/>
        </w:tabs>
        <w:spacing w:line="272" w:lineRule="exact"/>
        <w:ind w:left="2131" w:hanging="457"/>
        <w:rPr>
          <w:sz w:val="24"/>
        </w:rPr>
      </w:pPr>
      <w:r w:rsidRPr="005108E4">
        <w:rPr>
          <w:sz w:val="24"/>
          <w:u w:val="single"/>
        </w:rPr>
        <w:t>Requirements for</w:t>
      </w:r>
      <w:r w:rsidRPr="005108E4">
        <w:rPr>
          <w:spacing w:val="-2"/>
          <w:sz w:val="24"/>
          <w:u w:val="single"/>
        </w:rPr>
        <w:t xml:space="preserve"> </w:t>
      </w:r>
      <w:r w:rsidRPr="005108E4">
        <w:rPr>
          <w:sz w:val="24"/>
          <w:u w:val="single"/>
        </w:rPr>
        <w:t>Agents</w:t>
      </w:r>
      <w:r w:rsidRPr="005108E4">
        <w:rPr>
          <w:sz w:val="24"/>
        </w:rPr>
        <w:t>.</w:t>
      </w:r>
    </w:p>
    <w:p w14:paraId="68C9F41A" w14:textId="77777777" w:rsidR="00DA2759" w:rsidRPr="005108E4" w:rsidRDefault="009A7511">
      <w:pPr>
        <w:pStyle w:val="ListParagraph"/>
        <w:numPr>
          <w:ilvl w:val="2"/>
          <w:numId w:val="46"/>
        </w:numPr>
        <w:tabs>
          <w:tab w:val="left" w:pos="2393"/>
        </w:tabs>
        <w:spacing w:before="1" w:line="242" w:lineRule="auto"/>
        <w:ind w:right="115" w:firstLine="0"/>
        <w:rPr>
          <w:sz w:val="24"/>
        </w:rPr>
      </w:pPr>
      <w:r w:rsidRPr="005108E4">
        <w:rPr>
          <w:sz w:val="24"/>
        </w:rPr>
        <w:t>Each</w:t>
      </w:r>
      <w:r w:rsidRPr="005108E4">
        <w:rPr>
          <w:spacing w:val="-7"/>
          <w:sz w:val="24"/>
        </w:rPr>
        <w:t xml:space="preserve"> </w:t>
      </w:r>
      <w:r w:rsidRPr="005108E4">
        <w:rPr>
          <w:sz w:val="24"/>
        </w:rPr>
        <w:t>employee</w:t>
      </w:r>
      <w:r w:rsidRPr="005108E4">
        <w:rPr>
          <w:spacing w:val="-8"/>
          <w:sz w:val="24"/>
        </w:rPr>
        <w:t xml:space="preserve"> </w:t>
      </w:r>
      <w:r w:rsidRPr="005108E4">
        <w:rPr>
          <w:sz w:val="24"/>
        </w:rPr>
        <w:t>or</w:t>
      </w:r>
      <w:r w:rsidRPr="005108E4">
        <w:rPr>
          <w:spacing w:val="-6"/>
          <w:sz w:val="24"/>
        </w:rPr>
        <w:t xml:space="preserve"> </w:t>
      </w:r>
      <w:r w:rsidRPr="005108E4">
        <w:rPr>
          <w:sz w:val="24"/>
        </w:rPr>
        <w:t>agent</w:t>
      </w:r>
      <w:r w:rsidRPr="005108E4">
        <w:rPr>
          <w:spacing w:val="-8"/>
          <w:sz w:val="24"/>
        </w:rPr>
        <w:t xml:space="preserve"> </w:t>
      </w:r>
      <w:r w:rsidRPr="005108E4">
        <w:rPr>
          <w:sz w:val="24"/>
        </w:rPr>
        <w:t>transporting</w:t>
      </w:r>
      <w:r w:rsidRPr="005108E4">
        <w:rPr>
          <w:spacing w:val="-10"/>
          <w:sz w:val="24"/>
        </w:rPr>
        <w:t xml:space="preserve"> </w:t>
      </w:r>
      <w:r w:rsidRPr="005108E4">
        <w:rPr>
          <w:sz w:val="24"/>
        </w:rPr>
        <w:t>or</w:t>
      </w:r>
      <w:r w:rsidRPr="005108E4">
        <w:rPr>
          <w:spacing w:val="-9"/>
          <w:sz w:val="24"/>
        </w:rPr>
        <w:t xml:space="preserve"> </w:t>
      </w:r>
      <w:r w:rsidRPr="005108E4">
        <w:rPr>
          <w:sz w:val="24"/>
        </w:rPr>
        <w:t>otherwise</w:t>
      </w:r>
      <w:r w:rsidRPr="005108E4">
        <w:rPr>
          <w:spacing w:val="-9"/>
          <w:sz w:val="24"/>
        </w:rPr>
        <w:t xml:space="preserve"> </w:t>
      </w:r>
      <w:r w:rsidRPr="005108E4">
        <w:rPr>
          <w:sz w:val="24"/>
        </w:rPr>
        <w:t>handling</w:t>
      </w:r>
      <w:r w:rsidRPr="005108E4">
        <w:rPr>
          <w:spacing w:val="-10"/>
          <w:sz w:val="24"/>
        </w:rPr>
        <w:t xml:space="preserve"> </w:t>
      </w:r>
      <w:r w:rsidRPr="005108E4">
        <w:rPr>
          <w:sz w:val="24"/>
        </w:rPr>
        <w:t>Marijuana</w:t>
      </w:r>
      <w:r w:rsidRPr="005108E4">
        <w:rPr>
          <w:spacing w:val="-10"/>
          <w:sz w:val="24"/>
        </w:rPr>
        <w:t xml:space="preserve"> </w:t>
      </w:r>
      <w:r w:rsidRPr="005108E4">
        <w:rPr>
          <w:sz w:val="24"/>
        </w:rPr>
        <w:t>Products</w:t>
      </w:r>
      <w:r w:rsidRPr="005108E4">
        <w:rPr>
          <w:spacing w:val="-8"/>
          <w:sz w:val="24"/>
        </w:rPr>
        <w:t xml:space="preserve"> </w:t>
      </w:r>
      <w:r w:rsidRPr="005108E4">
        <w:rPr>
          <w:sz w:val="24"/>
        </w:rPr>
        <w:t>for an</w:t>
      </w:r>
      <w:r w:rsidRPr="005108E4">
        <w:rPr>
          <w:spacing w:val="-24"/>
          <w:sz w:val="24"/>
        </w:rPr>
        <w:t xml:space="preserve"> </w:t>
      </w:r>
      <w:r w:rsidRPr="005108E4">
        <w:rPr>
          <w:sz w:val="24"/>
        </w:rPr>
        <w:t>MTC</w:t>
      </w:r>
      <w:r w:rsidRPr="005108E4">
        <w:rPr>
          <w:spacing w:val="-22"/>
          <w:sz w:val="24"/>
        </w:rPr>
        <w:t xml:space="preserve"> </w:t>
      </w:r>
      <w:r w:rsidRPr="005108E4">
        <w:rPr>
          <w:sz w:val="24"/>
        </w:rPr>
        <w:t>shall</w:t>
      </w:r>
      <w:r w:rsidRPr="005108E4">
        <w:rPr>
          <w:spacing w:val="-22"/>
          <w:sz w:val="24"/>
        </w:rPr>
        <w:t xml:space="preserve"> </w:t>
      </w:r>
      <w:r w:rsidRPr="005108E4">
        <w:rPr>
          <w:sz w:val="24"/>
        </w:rPr>
        <w:t>be</w:t>
      </w:r>
      <w:r w:rsidRPr="005108E4">
        <w:rPr>
          <w:spacing w:val="-25"/>
          <w:sz w:val="24"/>
        </w:rPr>
        <w:t xml:space="preserve"> </w:t>
      </w:r>
      <w:r w:rsidRPr="005108E4">
        <w:rPr>
          <w:sz w:val="24"/>
        </w:rPr>
        <w:t>registered</w:t>
      </w:r>
      <w:r w:rsidRPr="005108E4">
        <w:rPr>
          <w:spacing w:val="-23"/>
          <w:sz w:val="24"/>
        </w:rPr>
        <w:t xml:space="preserve"> </w:t>
      </w:r>
      <w:r w:rsidRPr="005108E4">
        <w:rPr>
          <w:sz w:val="24"/>
        </w:rPr>
        <w:t>as</w:t>
      </w:r>
      <w:r w:rsidRPr="005108E4">
        <w:rPr>
          <w:spacing w:val="-23"/>
          <w:sz w:val="24"/>
        </w:rPr>
        <w:t xml:space="preserve"> </w:t>
      </w:r>
      <w:r w:rsidRPr="005108E4">
        <w:rPr>
          <w:sz w:val="24"/>
        </w:rPr>
        <w:t>an</w:t>
      </w:r>
      <w:r w:rsidRPr="005108E4">
        <w:rPr>
          <w:spacing w:val="-23"/>
          <w:sz w:val="24"/>
        </w:rPr>
        <w:t xml:space="preserve"> </w:t>
      </w:r>
      <w:r w:rsidRPr="005108E4">
        <w:rPr>
          <w:sz w:val="24"/>
        </w:rPr>
        <w:t>MTC</w:t>
      </w:r>
      <w:r w:rsidRPr="005108E4">
        <w:rPr>
          <w:spacing w:val="-23"/>
          <w:sz w:val="24"/>
        </w:rPr>
        <w:t xml:space="preserve"> </w:t>
      </w:r>
      <w:r w:rsidRPr="005108E4">
        <w:rPr>
          <w:sz w:val="24"/>
        </w:rPr>
        <w:t>Agent</w:t>
      </w:r>
      <w:r w:rsidRPr="005108E4">
        <w:rPr>
          <w:spacing w:val="-25"/>
          <w:sz w:val="24"/>
        </w:rPr>
        <w:t xml:space="preserve"> </w:t>
      </w:r>
      <w:r w:rsidRPr="005108E4">
        <w:rPr>
          <w:sz w:val="24"/>
        </w:rPr>
        <w:t>and</w:t>
      </w:r>
      <w:r w:rsidRPr="005108E4">
        <w:rPr>
          <w:spacing w:val="-25"/>
          <w:sz w:val="24"/>
        </w:rPr>
        <w:t xml:space="preserve"> </w:t>
      </w:r>
      <w:r w:rsidRPr="005108E4">
        <w:rPr>
          <w:sz w:val="24"/>
        </w:rPr>
        <w:t>have</w:t>
      </w:r>
      <w:r w:rsidRPr="005108E4">
        <w:rPr>
          <w:spacing w:val="-26"/>
          <w:sz w:val="24"/>
        </w:rPr>
        <w:t xml:space="preserve"> </w:t>
      </w:r>
      <w:r w:rsidRPr="005108E4">
        <w:rPr>
          <w:sz w:val="24"/>
        </w:rPr>
        <w:t>a</w:t>
      </w:r>
      <w:r w:rsidRPr="005108E4">
        <w:rPr>
          <w:spacing w:val="-26"/>
          <w:sz w:val="24"/>
        </w:rPr>
        <w:t xml:space="preserve"> </w:t>
      </w:r>
      <w:r w:rsidRPr="005108E4">
        <w:rPr>
          <w:sz w:val="24"/>
        </w:rPr>
        <w:t>driver's</w:t>
      </w:r>
      <w:r w:rsidRPr="005108E4">
        <w:rPr>
          <w:spacing w:val="-25"/>
          <w:sz w:val="24"/>
        </w:rPr>
        <w:t xml:space="preserve"> </w:t>
      </w:r>
      <w:r w:rsidRPr="005108E4">
        <w:rPr>
          <w:sz w:val="24"/>
        </w:rPr>
        <w:t>license</w:t>
      </w:r>
      <w:r w:rsidRPr="005108E4">
        <w:rPr>
          <w:spacing w:val="-24"/>
          <w:sz w:val="24"/>
        </w:rPr>
        <w:t xml:space="preserve"> </w:t>
      </w:r>
      <w:r w:rsidRPr="005108E4">
        <w:rPr>
          <w:sz w:val="24"/>
        </w:rPr>
        <w:t>in</w:t>
      </w:r>
      <w:r w:rsidRPr="005108E4">
        <w:rPr>
          <w:spacing w:val="-24"/>
          <w:sz w:val="24"/>
        </w:rPr>
        <w:t xml:space="preserve"> </w:t>
      </w:r>
      <w:r w:rsidRPr="005108E4">
        <w:rPr>
          <w:sz w:val="24"/>
        </w:rPr>
        <w:t>good</w:t>
      </w:r>
      <w:r w:rsidRPr="005108E4">
        <w:rPr>
          <w:spacing w:val="-23"/>
          <w:sz w:val="24"/>
        </w:rPr>
        <w:t xml:space="preserve"> </w:t>
      </w:r>
      <w:r w:rsidRPr="005108E4">
        <w:rPr>
          <w:sz w:val="24"/>
        </w:rPr>
        <w:t>standing issued by the Massachusetts Registry of Motor Vehicles for all classes of vehicle the MTC agent will operate for the MTC prior to transporting or otherwise handling Marijuana</w:t>
      </w:r>
      <w:r w:rsidRPr="005108E4">
        <w:rPr>
          <w:spacing w:val="-3"/>
          <w:sz w:val="24"/>
        </w:rPr>
        <w:t xml:space="preserve"> </w:t>
      </w:r>
      <w:r w:rsidRPr="005108E4">
        <w:rPr>
          <w:sz w:val="24"/>
        </w:rPr>
        <w:t>Products.</w:t>
      </w:r>
    </w:p>
    <w:p w14:paraId="26A670C6"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2ED52AB7" w14:textId="77777777" w:rsidR="00DA2759" w:rsidRPr="005108E4" w:rsidRDefault="00DA2759">
      <w:pPr>
        <w:pStyle w:val="BodyText"/>
        <w:spacing w:before="7"/>
        <w:jc w:val="left"/>
      </w:pPr>
    </w:p>
    <w:p w14:paraId="42D486BF" w14:textId="77777777" w:rsidR="00DA2759" w:rsidRPr="005108E4" w:rsidRDefault="009A7511">
      <w:pPr>
        <w:pStyle w:val="ListParagraph"/>
        <w:numPr>
          <w:ilvl w:val="2"/>
          <w:numId w:val="46"/>
        </w:numPr>
        <w:tabs>
          <w:tab w:val="left" w:pos="2446"/>
        </w:tabs>
        <w:spacing w:line="242" w:lineRule="auto"/>
        <w:ind w:right="117" w:firstLine="0"/>
        <w:rPr>
          <w:sz w:val="24"/>
        </w:rPr>
      </w:pPr>
      <w:r w:rsidRPr="005108E4">
        <w:rPr>
          <w:sz w:val="24"/>
        </w:rPr>
        <w:t>An MTC Agent shall carry his or her Agent Registration Card at all times when transporting</w:t>
      </w:r>
      <w:r w:rsidRPr="005108E4">
        <w:rPr>
          <w:spacing w:val="-21"/>
          <w:sz w:val="24"/>
        </w:rPr>
        <w:t xml:space="preserve"> </w:t>
      </w:r>
      <w:r w:rsidRPr="005108E4">
        <w:rPr>
          <w:sz w:val="24"/>
        </w:rPr>
        <w:t>Marijuana</w:t>
      </w:r>
      <w:r w:rsidRPr="005108E4">
        <w:rPr>
          <w:spacing w:val="-20"/>
          <w:sz w:val="24"/>
        </w:rPr>
        <w:t xml:space="preserve"> </w:t>
      </w:r>
      <w:r w:rsidRPr="005108E4">
        <w:rPr>
          <w:sz w:val="24"/>
        </w:rPr>
        <w:t>Products</w:t>
      </w:r>
      <w:r w:rsidRPr="005108E4">
        <w:rPr>
          <w:spacing w:val="-19"/>
          <w:sz w:val="24"/>
        </w:rPr>
        <w:t xml:space="preserve"> </w:t>
      </w:r>
      <w:r w:rsidRPr="005108E4">
        <w:rPr>
          <w:sz w:val="24"/>
        </w:rPr>
        <w:t>and</w:t>
      </w:r>
      <w:r w:rsidRPr="005108E4">
        <w:rPr>
          <w:spacing w:val="-19"/>
          <w:sz w:val="24"/>
        </w:rPr>
        <w:t xml:space="preserve"> </w:t>
      </w:r>
      <w:r w:rsidRPr="005108E4">
        <w:rPr>
          <w:sz w:val="24"/>
        </w:rPr>
        <w:t>shall</w:t>
      </w:r>
      <w:r w:rsidRPr="005108E4">
        <w:rPr>
          <w:spacing w:val="-19"/>
          <w:sz w:val="24"/>
        </w:rPr>
        <w:t xml:space="preserve"> </w:t>
      </w:r>
      <w:r w:rsidRPr="005108E4">
        <w:rPr>
          <w:sz w:val="24"/>
        </w:rPr>
        <w:t>produce</w:t>
      </w:r>
      <w:r w:rsidRPr="005108E4">
        <w:rPr>
          <w:spacing w:val="-21"/>
          <w:sz w:val="24"/>
        </w:rPr>
        <w:t xml:space="preserve"> </w:t>
      </w:r>
      <w:r w:rsidRPr="005108E4">
        <w:rPr>
          <w:sz w:val="24"/>
        </w:rPr>
        <w:t>his</w:t>
      </w:r>
      <w:r w:rsidRPr="005108E4">
        <w:rPr>
          <w:spacing w:val="-21"/>
          <w:sz w:val="24"/>
        </w:rPr>
        <w:t xml:space="preserve"> </w:t>
      </w:r>
      <w:r w:rsidRPr="005108E4">
        <w:rPr>
          <w:sz w:val="24"/>
        </w:rPr>
        <w:t>or</w:t>
      </w:r>
      <w:r w:rsidRPr="005108E4">
        <w:rPr>
          <w:spacing w:val="-20"/>
          <w:sz w:val="24"/>
        </w:rPr>
        <w:t xml:space="preserve"> </w:t>
      </w:r>
      <w:r w:rsidRPr="005108E4">
        <w:rPr>
          <w:sz w:val="24"/>
        </w:rPr>
        <w:t>her</w:t>
      </w:r>
      <w:r w:rsidRPr="005108E4">
        <w:rPr>
          <w:spacing w:val="-20"/>
          <w:sz w:val="24"/>
        </w:rPr>
        <w:t xml:space="preserve"> </w:t>
      </w:r>
      <w:r w:rsidRPr="005108E4">
        <w:rPr>
          <w:sz w:val="24"/>
        </w:rPr>
        <w:t>Agent</w:t>
      </w:r>
      <w:r w:rsidRPr="005108E4">
        <w:rPr>
          <w:spacing w:val="-18"/>
          <w:sz w:val="24"/>
        </w:rPr>
        <w:t xml:space="preserve"> </w:t>
      </w:r>
      <w:r w:rsidRPr="005108E4">
        <w:rPr>
          <w:sz w:val="24"/>
        </w:rPr>
        <w:t>Registration</w:t>
      </w:r>
      <w:r w:rsidRPr="005108E4">
        <w:rPr>
          <w:spacing w:val="-19"/>
          <w:sz w:val="24"/>
        </w:rPr>
        <w:t xml:space="preserve"> </w:t>
      </w:r>
      <w:r w:rsidRPr="005108E4">
        <w:rPr>
          <w:sz w:val="24"/>
        </w:rPr>
        <w:t>Card</w:t>
      </w:r>
      <w:r w:rsidRPr="005108E4">
        <w:rPr>
          <w:spacing w:val="-19"/>
          <w:sz w:val="24"/>
        </w:rPr>
        <w:t xml:space="preserve"> </w:t>
      </w:r>
      <w:r w:rsidRPr="005108E4">
        <w:rPr>
          <w:sz w:val="24"/>
        </w:rPr>
        <w:t xml:space="preserve">to the Commission or </w:t>
      </w:r>
      <w:r w:rsidRPr="005108E4">
        <w:rPr>
          <w:spacing w:val="-3"/>
          <w:sz w:val="24"/>
        </w:rPr>
        <w:t xml:space="preserve">Law </w:t>
      </w:r>
      <w:r w:rsidRPr="005108E4">
        <w:rPr>
          <w:sz w:val="24"/>
        </w:rPr>
        <w:t>Enforcement Authorities on</w:t>
      </w:r>
      <w:r w:rsidRPr="005108E4">
        <w:rPr>
          <w:spacing w:val="-7"/>
          <w:sz w:val="24"/>
        </w:rPr>
        <w:t xml:space="preserve"> </w:t>
      </w:r>
      <w:r w:rsidRPr="005108E4">
        <w:rPr>
          <w:sz w:val="24"/>
        </w:rPr>
        <w:t>request.</w:t>
      </w:r>
    </w:p>
    <w:p w14:paraId="6E42262D" w14:textId="77777777" w:rsidR="00DA2759" w:rsidRPr="005108E4" w:rsidRDefault="009A7511">
      <w:pPr>
        <w:pStyle w:val="ListParagraph"/>
        <w:numPr>
          <w:ilvl w:val="1"/>
          <w:numId w:val="46"/>
        </w:numPr>
        <w:tabs>
          <w:tab w:val="left" w:pos="2189"/>
        </w:tabs>
        <w:spacing w:before="2" w:line="242" w:lineRule="auto"/>
        <w:ind w:left="1675" w:right="117" w:firstLine="0"/>
        <w:rPr>
          <w:sz w:val="24"/>
        </w:rPr>
      </w:pPr>
      <w:r w:rsidRPr="005108E4">
        <w:rPr>
          <w:sz w:val="24"/>
        </w:rPr>
        <w:t>MTCs engaged in transportation operations shall use best management practices to reduce energy and water usage, engage in energy conservation and mitigate other environmental</w:t>
      </w:r>
      <w:r w:rsidRPr="005108E4">
        <w:rPr>
          <w:spacing w:val="-1"/>
          <w:sz w:val="24"/>
        </w:rPr>
        <w:t xml:space="preserve"> </w:t>
      </w:r>
      <w:r w:rsidRPr="005108E4">
        <w:rPr>
          <w:sz w:val="24"/>
        </w:rPr>
        <w:t>impacts.</w:t>
      </w:r>
    </w:p>
    <w:p w14:paraId="7ABF6F8D" w14:textId="77777777" w:rsidR="00DA2759" w:rsidRPr="005108E4" w:rsidRDefault="009A7511">
      <w:pPr>
        <w:pStyle w:val="ListParagraph"/>
        <w:numPr>
          <w:ilvl w:val="1"/>
          <w:numId w:val="46"/>
        </w:numPr>
        <w:tabs>
          <w:tab w:val="left" w:pos="2088"/>
        </w:tabs>
        <w:spacing w:before="3" w:line="242" w:lineRule="auto"/>
        <w:ind w:left="1675" w:right="116" w:firstLine="0"/>
        <w:rPr>
          <w:sz w:val="24"/>
        </w:rPr>
      </w:pPr>
      <w:r w:rsidRPr="005108E4">
        <w:rPr>
          <w:sz w:val="24"/>
        </w:rPr>
        <w:t>A CMO can transport adult use and medical use Marijuana and Marijuana Products if it is appropriately licensed to do so. Where a CMO is transporting both adult use and medical</w:t>
      </w:r>
      <w:r w:rsidRPr="005108E4">
        <w:rPr>
          <w:spacing w:val="-21"/>
          <w:sz w:val="24"/>
        </w:rPr>
        <w:t xml:space="preserve"> </w:t>
      </w:r>
      <w:r w:rsidRPr="005108E4">
        <w:rPr>
          <w:sz w:val="24"/>
        </w:rPr>
        <w:t>use</w:t>
      </w:r>
      <w:r w:rsidRPr="005108E4">
        <w:rPr>
          <w:spacing w:val="-24"/>
          <w:sz w:val="24"/>
        </w:rPr>
        <w:t xml:space="preserve"> </w:t>
      </w:r>
      <w:r w:rsidRPr="005108E4">
        <w:rPr>
          <w:sz w:val="24"/>
        </w:rPr>
        <w:t>Marijuana,</w:t>
      </w:r>
      <w:r w:rsidRPr="005108E4">
        <w:rPr>
          <w:spacing w:val="-20"/>
          <w:sz w:val="24"/>
        </w:rPr>
        <w:t xml:space="preserve"> </w:t>
      </w:r>
      <w:r w:rsidRPr="005108E4">
        <w:rPr>
          <w:sz w:val="24"/>
        </w:rPr>
        <w:t>MIPs</w:t>
      </w:r>
      <w:r w:rsidRPr="005108E4">
        <w:rPr>
          <w:spacing w:val="-20"/>
          <w:sz w:val="24"/>
        </w:rPr>
        <w:t xml:space="preserve"> </w:t>
      </w:r>
      <w:r w:rsidRPr="005108E4">
        <w:rPr>
          <w:sz w:val="24"/>
        </w:rPr>
        <w:t>and</w:t>
      </w:r>
      <w:r w:rsidRPr="005108E4">
        <w:rPr>
          <w:spacing w:val="-21"/>
          <w:sz w:val="24"/>
        </w:rPr>
        <w:t xml:space="preserve"> </w:t>
      </w:r>
      <w:r w:rsidRPr="005108E4">
        <w:rPr>
          <w:sz w:val="24"/>
        </w:rPr>
        <w:t>Marijuana</w:t>
      </w:r>
      <w:r w:rsidRPr="005108E4">
        <w:rPr>
          <w:spacing w:val="-21"/>
          <w:sz w:val="24"/>
        </w:rPr>
        <w:t xml:space="preserve"> </w:t>
      </w:r>
      <w:r w:rsidRPr="005108E4">
        <w:rPr>
          <w:sz w:val="24"/>
        </w:rPr>
        <w:t>Products,</w:t>
      </w:r>
      <w:r w:rsidRPr="005108E4">
        <w:rPr>
          <w:spacing w:val="-20"/>
          <w:sz w:val="24"/>
        </w:rPr>
        <w:t xml:space="preserve"> </w:t>
      </w:r>
      <w:r w:rsidRPr="005108E4">
        <w:rPr>
          <w:sz w:val="24"/>
        </w:rPr>
        <w:t>the</w:t>
      </w:r>
      <w:r w:rsidRPr="005108E4">
        <w:rPr>
          <w:spacing w:val="-21"/>
          <w:sz w:val="24"/>
        </w:rPr>
        <w:t xml:space="preserve"> </w:t>
      </w:r>
      <w:r w:rsidRPr="005108E4">
        <w:rPr>
          <w:sz w:val="24"/>
        </w:rPr>
        <w:t>CMO</w:t>
      </w:r>
      <w:r w:rsidRPr="005108E4">
        <w:rPr>
          <w:spacing w:val="-22"/>
          <w:sz w:val="24"/>
        </w:rPr>
        <w:t xml:space="preserve"> </w:t>
      </w:r>
      <w:r w:rsidRPr="005108E4">
        <w:rPr>
          <w:sz w:val="24"/>
        </w:rPr>
        <w:t>shall</w:t>
      </w:r>
      <w:r w:rsidRPr="005108E4">
        <w:rPr>
          <w:spacing w:val="-20"/>
          <w:sz w:val="24"/>
        </w:rPr>
        <w:t xml:space="preserve"> </w:t>
      </w:r>
      <w:r w:rsidRPr="005108E4">
        <w:rPr>
          <w:sz w:val="24"/>
        </w:rPr>
        <w:t>comply</w:t>
      </w:r>
      <w:r w:rsidRPr="005108E4">
        <w:rPr>
          <w:spacing w:val="-28"/>
          <w:sz w:val="24"/>
        </w:rPr>
        <w:t xml:space="preserve"> </w:t>
      </w:r>
      <w:r w:rsidRPr="005108E4">
        <w:rPr>
          <w:sz w:val="24"/>
        </w:rPr>
        <w:t>with</w:t>
      </w:r>
      <w:r w:rsidRPr="005108E4">
        <w:rPr>
          <w:spacing w:val="-20"/>
          <w:sz w:val="24"/>
        </w:rPr>
        <w:t xml:space="preserve"> </w:t>
      </w:r>
      <w:r w:rsidRPr="005108E4">
        <w:rPr>
          <w:sz w:val="24"/>
        </w:rPr>
        <w:t>the</w:t>
      </w:r>
      <w:r w:rsidRPr="005108E4">
        <w:rPr>
          <w:spacing w:val="-21"/>
          <w:sz w:val="24"/>
        </w:rPr>
        <w:t xml:space="preserve"> </w:t>
      </w:r>
      <w:r w:rsidRPr="005108E4">
        <w:rPr>
          <w:sz w:val="24"/>
        </w:rPr>
        <w:t>more restrictive security</w:t>
      </w:r>
      <w:r w:rsidRPr="005108E4">
        <w:rPr>
          <w:spacing w:val="-11"/>
          <w:sz w:val="24"/>
        </w:rPr>
        <w:t xml:space="preserve"> </w:t>
      </w:r>
      <w:r w:rsidRPr="005108E4">
        <w:rPr>
          <w:sz w:val="24"/>
        </w:rPr>
        <w:t>provisions.</w:t>
      </w:r>
    </w:p>
    <w:p w14:paraId="1D2760F2" w14:textId="77777777" w:rsidR="00DA2759" w:rsidRPr="005108E4" w:rsidRDefault="00DA2759">
      <w:pPr>
        <w:pStyle w:val="BodyText"/>
        <w:spacing w:before="6"/>
        <w:jc w:val="left"/>
      </w:pPr>
    </w:p>
    <w:p w14:paraId="0ABEECF9" w14:textId="77777777" w:rsidR="00DA2759" w:rsidRPr="005108E4" w:rsidRDefault="009A7511" w:rsidP="000256A0">
      <w:pPr>
        <w:pStyle w:val="ListParagraph"/>
        <w:numPr>
          <w:ilvl w:val="0"/>
          <w:numId w:val="46"/>
        </w:numPr>
        <w:tabs>
          <w:tab w:val="left" w:pos="1899"/>
        </w:tabs>
        <w:ind w:left="1898" w:hanging="580"/>
        <w:outlineLvl w:val="1"/>
        <w:rPr>
          <w:sz w:val="24"/>
        </w:rPr>
      </w:pPr>
      <w:r w:rsidRPr="005108E4">
        <w:rPr>
          <w:sz w:val="24"/>
          <w:u w:val="single"/>
        </w:rPr>
        <w:t xml:space="preserve">Access to the Commission, Emergency Responders, and </w:t>
      </w:r>
      <w:r w:rsidRPr="005108E4">
        <w:rPr>
          <w:spacing w:val="-3"/>
          <w:sz w:val="24"/>
          <w:u w:val="single"/>
        </w:rPr>
        <w:t>Law</w:t>
      </w:r>
      <w:r w:rsidRPr="005108E4">
        <w:rPr>
          <w:spacing w:val="-26"/>
          <w:sz w:val="24"/>
          <w:u w:val="single"/>
        </w:rPr>
        <w:t xml:space="preserve"> </w:t>
      </w:r>
      <w:r w:rsidRPr="005108E4">
        <w:rPr>
          <w:sz w:val="24"/>
          <w:u w:val="single"/>
        </w:rPr>
        <w:t>Enforcement</w:t>
      </w:r>
      <w:r w:rsidRPr="005108E4">
        <w:rPr>
          <w:sz w:val="24"/>
        </w:rPr>
        <w:t>.</w:t>
      </w:r>
    </w:p>
    <w:p w14:paraId="5995C3C1" w14:textId="77777777" w:rsidR="00DA2759" w:rsidRPr="005108E4" w:rsidRDefault="009A7511">
      <w:pPr>
        <w:pStyle w:val="ListParagraph"/>
        <w:numPr>
          <w:ilvl w:val="1"/>
          <w:numId w:val="46"/>
        </w:numPr>
        <w:tabs>
          <w:tab w:val="left" w:pos="2091"/>
        </w:tabs>
        <w:spacing w:before="5"/>
        <w:ind w:left="2090" w:hanging="416"/>
        <w:rPr>
          <w:sz w:val="24"/>
        </w:rPr>
      </w:pPr>
      <w:r w:rsidRPr="005108E4">
        <w:rPr>
          <w:sz w:val="24"/>
        </w:rPr>
        <w:t>The</w:t>
      </w:r>
      <w:r w:rsidRPr="005108E4">
        <w:rPr>
          <w:spacing w:val="-14"/>
          <w:sz w:val="24"/>
        </w:rPr>
        <w:t xml:space="preserve"> </w:t>
      </w:r>
      <w:r w:rsidRPr="005108E4">
        <w:rPr>
          <w:sz w:val="24"/>
        </w:rPr>
        <w:t>following</w:t>
      </w:r>
      <w:r w:rsidRPr="005108E4">
        <w:rPr>
          <w:spacing w:val="-16"/>
          <w:sz w:val="24"/>
        </w:rPr>
        <w:t xml:space="preserve"> </w:t>
      </w:r>
      <w:r w:rsidRPr="005108E4">
        <w:rPr>
          <w:sz w:val="24"/>
        </w:rPr>
        <w:t>individuals</w:t>
      </w:r>
      <w:r w:rsidRPr="005108E4">
        <w:rPr>
          <w:spacing w:val="-13"/>
          <w:sz w:val="24"/>
        </w:rPr>
        <w:t xml:space="preserve"> </w:t>
      </w:r>
      <w:r w:rsidRPr="005108E4">
        <w:rPr>
          <w:sz w:val="24"/>
        </w:rPr>
        <w:t>shall</w:t>
      </w:r>
      <w:r w:rsidRPr="005108E4">
        <w:rPr>
          <w:spacing w:val="-15"/>
          <w:sz w:val="24"/>
        </w:rPr>
        <w:t xml:space="preserve"> </w:t>
      </w:r>
      <w:r w:rsidRPr="005108E4">
        <w:rPr>
          <w:sz w:val="24"/>
        </w:rPr>
        <w:t>have</w:t>
      </w:r>
      <w:r w:rsidRPr="005108E4">
        <w:rPr>
          <w:spacing w:val="-17"/>
          <w:sz w:val="24"/>
        </w:rPr>
        <w:t xml:space="preserve"> </w:t>
      </w:r>
      <w:r w:rsidRPr="005108E4">
        <w:rPr>
          <w:sz w:val="24"/>
        </w:rPr>
        <w:t>access</w:t>
      </w:r>
      <w:r w:rsidRPr="005108E4">
        <w:rPr>
          <w:spacing w:val="-13"/>
          <w:sz w:val="24"/>
        </w:rPr>
        <w:t xml:space="preserve"> </w:t>
      </w:r>
      <w:r w:rsidRPr="005108E4">
        <w:rPr>
          <w:sz w:val="24"/>
        </w:rPr>
        <w:t>to</w:t>
      </w:r>
      <w:r w:rsidRPr="005108E4">
        <w:rPr>
          <w:spacing w:val="-13"/>
          <w:sz w:val="24"/>
        </w:rPr>
        <w:t xml:space="preserve"> </w:t>
      </w:r>
      <w:r w:rsidRPr="005108E4">
        <w:rPr>
          <w:sz w:val="24"/>
        </w:rPr>
        <w:t>an</w:t>
      </w:r>
      <w:r w:rsidRPr="005108E4">
        <w:rPr>
          <w:spacing w:val="-13"/>
          <w:sz w:val="24"/>
        </w:rPr>
        <w:t xml:space="preserve"> </w:t>
      </w:r>
      <w:r w:rsidRPr="005108E4">
        <w:rPr>
          <w:sz w:val="24"/>
        </w:rPr>
        <w:t>MTC</w:t>
      </w:r>
      <w:r w:rsidRPr="005108E4">
        <w:rPr>
          <w:spacing w:val="-12"/>
          <w:sz w:val="24"/>
        </w:rPr>
        <w:t xml:space="preserve"> </w:t>
      </w:r>
      <w:r w:rsidRPr="005108E4">
        <w:rPr>
          <w:sz w:val="24"/>
        </w:rPr>
        <w:t>or</w:t>
      </w:r>
      <w:r w:rsidRPr="005108E4">
        <w:rPr>
          <w:spacing w:val="-14"/>
          <w:sz w:val="24"/>
        </w:rPr>
        <w:t xml:space="preserve"> </w:t>
      </w:r>
      <w:r w:rsidRPr="005108E4">
        <w:rPr>
          <w:sz w:val="24"/>
        </w:rPr>
        <w:t>MTC</w:t>
      </w:r>
      <w:r w:rsidRPr="005108E4">
        <w:rPr>
          <w:spacing w:val="-12"/>
          <w:sz w:val="24"/>
        </w:rPr>
        <w:t xml:space="preserve"> </w:t>
      </w:r>
      <w:r w:rsidRPr="005108E4">
        <w:rPr>
          <w:sz w:val="24"/>
        </w:rPr>
        <w:t>transportation</w:t>
      </w:r>
      <w:r w:rsidRPr="005108E4">
        <w:rPr>
          <w:spacing w:val="-13"/>
          <w:sz w:val="24"/>
        </w:rPr>
        <w:t xml:space="preserve"> </w:t>
      </w:r>
      <w:r w:rsidRPr="005108E4">
        <w:rPr>
          <w:sz w:val="24"/>
        </w:rPr>
        <w:t>vehicle:</w:t>
      </w:r>
    </w:p>
    <w:p w14:paraId="61839EE6" w14:textId="77777777" w:rsidR="00DA2759" w:rsidRPr="005108E4" w:rsidRDefault="009A7511">
      <w:pPr>
        <w:pStyle w:val="ListParagraph"/>
        <w:numPr>
          <w:ilvl w:val="2"/>
          <w:numId w:val="46"/>
        </w:numPr>
        <w:tabs>
          <w:tab w:val="left" w:pos="2352"/>
        </w:tabs>
        <w:spacing w:before="3" w:line="244" w:lineRule="auto"/>
        <w:ind w:right="110" w:firstLine="0"/>
        <w:rPr>
          <w:sz w:val="24"/>
        </w:rPr>
      </w:pPr>
      <w:r w:rsidRPr="005108E4">
        <w:rPr>
          <w:sz w:val="24"/>
        </w:rPr>
        <w:t>Representatives</w:t>
      </w:r>
      <w:r w:rsidRPr="005108E4">
        <w:rPr>
          <w:spacing w:val="-18"/>
          <w:sz w:val="24"/>
        </w:rPr>
        <w:t xml:space="preserve"> </w:t>
      </w:r>
      <w:r w:rsidRPr="005108E4">
        <w:rPr>
          <w:sz w:val="24"/>
        </w:rPr>
        <w:t>of</w:t>
      </w:r>
      <w:r w:rsidRPr="005108E4">
        <w:rPr>
          <w:spacing w:val="-17"/>
          <w:sz w:val="24"/>
        </w:rPr>
        <w:t xml:space="preserve"> </w:t>
      </w:r>
      <w:r w:rsidRPr="005108E4">
        <w:rPr>
          <w:sz w:val="24"/>
        </w:rPr>
        <w:t>the</w:t>
      </w:r>
      <w:r w:rsidRPr="005108E4">
        <w:rPr>
          <w:spacing w:val="-17"/>
          <w:sz w:val="24"/>
        </w:rPr>
        <w:t xml:space="preserve"> </w:t>
      </w:r>
      <w:r w:rsidRPr="005108E4">
        <w:rPr>
          <w:sz w:val="24"/>
        </w:rPr>
        <w:t>Commission</w:t>
      </w:r>
      <w:r w:rsidRPr="005108E4">
        <w:rPr>
          <w:spacing w:val="-16"/>
          <w:sz w:val="24"/>
        </w:rPr>
        <w:t xml:space="preserve"> </w:t>
      </w:r>
      <w:r w:rsidRPr="005108E4">
        <w:rPr>
          <w:sz w:val="24"/>
        </w:rPr>
        <w:t>as</w:t>
      </w:r>
      <w:r w:rsidRPr="005108E4">
        <w:rPr>
          <w:spacing w:val="-15"/>
          <w:sz w:val="24"/>
        </w:rPr>
        <w:t xml:space="preserve"> </w:t>
      </w:r>
      <w:r w:rsidRPr="005108E4">
        <w:rPr>
          <w:sz w:val="24"/>
        </w:rPr>
        <w:t>authorized</w:t>
      </w:r>
      <w:r w:rsidRPr="005108E4">
        <w:rPr>
          <w:spacing w:val="-16"/>
          <w:sz w:val="24"/>
        </w:rPr>
        <w:t xml:space="preserve"> </w:t>
      </w:r>
      <w:r w:rsidRPr="005108E4">
        <w:rPr>
          <w:sz w:val="24"/>
        </w:rPr>
        <w:t>by</w:t>
      </w:r>
      <w:r w:rsidRPr="005108E4">
        <w:rPr>
          <w:spacing w:val="-22"/>
          <w:sz w:val="24"/>
        </w:rPr>
        <w:t xml:space="preserve"> </w:t>
      </w:r>
      <w:r w:rsidRPr="005108E4">
        <w:rPr>
          <w:sz w:val="24"/>
        </w:rPr>
        <w:t>St.</w:t>
      </w:r>
      <w:r w:rsidRPr="005108E4">
        <w:rPr>
          <w:spacing w:val="-17"/>
          <w:sz w:val="24"/>
        </w:rPr>
        <w:t xml:space="preserve"> </w:t>
      </w:r>
      <w:r w:rsidRPr="005108E4">
        <w:rPr>
          <w:sz w:val="24"/>
        </w:rPr>
        <w:t>2016,</w:t>
      </w:r>
      <w:r w:rsidRPr="005108E4">
        <w:rPr>
          <w:spacing w:val="-16"/>
          <w:sz w:val="24"/>
        </w:rPr>
        <w:t xml:space="preserve"> </w:t>
      </w:r>
      <w:r w:rsidRPr="005108E4">
        <w:rPr>
          <w:sz w:val="24"/>
        </w:rPr>
        <w:t>c.</w:t>
      </w:r>
      <w:r w:rsidRPr="005108E4">
        <w:rPr>
          <w:spacing w:val="-16"/>
          <w:sz w:val="24"/>
        </w:rPr>
        <w:t xml:space="preserve"> </w:t>
      </w:r>
      <w:r w:rsidRPr="005108E4">
        <w:rPr>
          <w:sz w:val="24"/>
        </w:rPr>
        <w:t>334,</w:t>
      </w:r>
      <w:r w:rsidRPr="005108E4">
        <w:rPr>
          <w:spacing w:val="-18"/>
          <w:sz w:val="24"/>
        </w:rPr>
        <w:t xml:space="preserve"> </w:t>
      </w:r>
      <w:r w:rsidRPr="005108E4">
        <w:rPr>
          <w:sz w:val="24"/>
        </w:rPr>
        <w:t>as</w:t>
      </w:r>
      <w:r w:rsidRPr="005108E4">
        <w:rPr>
          <w:spacing w:val="-18"/>
          <w:sz w:val="24"/>
        </w:rPr>
        <w:t xml:space="preserve"> </w:t>
      </w:r>
      <w:r w:rsidRPr="005108E4">
        <w:rPr>
          <w:sz w:val="24"/>
        </w:rPr>
        <w:t>amended</w:t>
      </w:r>
      <w:r w:rsidRPr="005108E4">
        <w:rPr>
          <w:spacing w:val="-18"/>
          <w:sz w:val="24"/>
        </w:rPr>
        <w:t xml:space="preserve"> </w:t>
      </w:r>
      <w:r w:rsidRPr="005108E4">
        <w:rPr>
          <w:sz w:val="24"/>
        </w:rPr>
        <w:t>by St. 2017, c. 55, M.G.L. c. 94G, M.G.L. c. 94I, and 935 CMR</w:t>
      </w:r>
      <w:r w:rsidRPr="005108E4">
        <w:rPr>
          <w:spacing w:val="-28"/>
          <w:sz w:val="24"/>
        </w:rPr>
        <w:t xml:space="preserve"> </w:t>
      </w:r>
      <w:r w:rsidRPr="005108E4">
        <w:rPr>
          <w:sz w:val="24"/>
        </w:rPr>
        <w:t>501.000.</w:t>
      </w:r>
    </w:p>
    <w:p w14:paraId="1173CAF4" w14:textId="77777777" w:rsidR="00DA2759" w:rsidRPr="005108E4" w:rsidRDefault="009A7511">
      <w:pPr>
        <w:pStyle w:val="ListParagraph"/>
        <w:numPr>
          <w:ilvl w:val="2"/>
          <w:numId w:val="46"/>
        </w:numPr>
        <w:tabs>
          <w:tab w:val="left" w:pos="2396"/>
        </w:tabs>
        <w:spacing w:line="272" w:lineRule="exact"/>
        <w:ind w:left="2395" w:hanging="361"/>
        <w:rPr>
          <w:sz w:val="24"/>
        </w:rPr>
      </w:pPr>
      <w:r w:rsidRPr="005108E4">
        <w:rPr>
          <w:sz w:val="24"/>
        </w:rPr>
        <w:t>Representatives of other state agencies of the Commonwealth;</w:t>
      </w:r>
      <w:r w:rsidRPr="005108E4">
        <w:rPr>
          <w:spacing w:val="-17"/>
          <w:sz w:val="24"/>
        </w:rPr>
        <w:t xml:space="preserve"> </w:t>
      </w:r>
      <w:r w:rsidRPr="005108E4">
        <w:rPr>
          <w:sz w:val="24"/>
        </w:rPr>
        <w:t>and</w:t>
      </w:r>
    </w:p>
    <w:p w14:paraId="223DAD9D" w14:textId="77777777" w:rsidR="00DA2759" w:rsidRPr="005108E4" w:rsidRDefault="009A7511">
      <w:pPr>
        <w:pStyle w:val="ListParagraph"/>
        <w:numPr>
          <w:ilvl w:val="2"/>
          <w:numId w:val="46"/>
        </w:numPr>
        <w:tabs>
          <w:tab w:val="left" w:pos="2396"/>
        </w:tabs>
        <w:spacing w:before="4"/>
        <w:ind w:left="2395" w:hanging="361"/>
        <w:rPr>
          <w:sz w:val="24"/>
        </w:rPr>
      </w:pPr>
      <w:r w:rsidRPr="005108E4">
        <w:rPr>
          <w:sz w:val="24"/>
        </w:rPr>
        <w:t>Emergency responders while responding to an</w:t>
      </w:r>
      <w:r w:rsidRPr="005108E4">
        <w:rPr>
          <w:spacing w:val="-18"/>
          <w:sz w:val="24"/>
        </w:rPr>
        <w:t xml:space="preserve"> </w:t>
      </w:r>
      <w:r w:rsidRPr="005108E4">
        <w:rPr>
          <w:spacing w:val="-3"/>
          <w:sz w:val="24"/>
        </w:rPr>
        <w:t>emergency.</w:t>
      </w:r>
    </w:p>
    <w:p w14:paraId="333A11A4" w14:textId="77777777" w:rsidR="00DA2759" w:rsidRPr="005108E4" w:rsidRDefault="009A7511">
      <w:pPr>
        <w:pStyle w:val="ListParagraph"/>
        <w:numPr>
          <w:ilvl w:val="1"/>
          <w:numId w:val="46"/>
        </w:numPr>
        <w:tabs>
          <w:tab w:val="left" w:pos="2292"/>
        </w:tabs>
        <w:spacing w:before="3" w:line="242" w:lineRule="auto"/>
        <w:ind w:left="1675" w:right="115" w:firstLine="0"/>
        <w:rPr>
          <w:sz w:val="24"/>
        </w:rPr>
      </w:pPr>
      <w:r w:rsidRPr="005108E4">
        <w:rPr>
          <w:sz w:val="24"/>
        </w:rPr>
        <w:t>935 CMR 501.000 may not be construed to prohibit access to authorized law enforcement</w:t>
      </w:r>
      <w:r w:rsidRPr="005108E4">
        <w:rPr>
          <w:spacing w:val="-23"/>
          <w:sz w:val="24"/>
        </w:rPr>
        <w:t xml:space="preserve"> </w:t>
      </w:r>
      <w:r w:rsidRPr="005108E4">
        <w:rPr>
          <w:sz w:val="24"/>
        </w:rPr>
        <w:t>personnel</w:t>
      </w:r>
      <w:r w:rsidRPr="005108E4">
        <w:rPr>
          <w:spacing w:val="-23"/>
          <w:sz w:val="24"/>
        </w:rPr>
        <w:t xml:space="preserve"> </w:t>
      </w:r>
      <w:r w:rsidRPr="005108E4">
        <w:rPr>
          <w:sz w:val="24"/>
        </w:rPr>
        <w:t>or</w:t>
      </w:r>
      <w:r w:rsidRPr="005108E4">
        <w:rPr>
          <w:spacing w:val="-24"/>
          <w:sz w:val="24"/>
        </w:rPr>
        <w:t xml:space="preserve"> </w:t>
      </w:r>
      <w:r w:rsidRPr="005108E4">
        <w:rPr>
          <w:sz w:val="24"/>
        </w:rPr>
        <w:t>local</w:t>
      </w:r>
      <w:r w:rsidRPr="005108E4">
        <w:rPr>
          <w:spacing w:val="-23"/>
          <w:sz w:val="24"/>
        </w:rPr>
        <w:t xml:space="preserve"> </w:t>
      </w:r>
      <w:r w:rsidRPr="005108E4">
        <w:rPr>
          <w:sz w:val="24"/>
        </w:rPr>
        <w:t>public</w:t>
      </w:r>
      <w:r w:rsidRPr="005108E4">
        <w:rPr>
          <w:spacing w:val="-24"/>
          <w:sz w:val="24"/>
        </w:rPr>
        <w:t xml:space="preserve"> </w:t>
      </w:r>
      <w:r w:rsidRPr="005108E4">
        <w:rPr>
          <w:sz w:val="24"/>
        </w:rPr>
        <w:t>health,</w:t>
      </w:r>
      <w:r w:rsidRPr="005108E4">
        <w:rPr>
          <w:spacing w:val="-23"/>
          <w:sz w:val="24"/>
        </w:rPr>
        <w:t xml:space="preserve"> </w:t>
      </w:r>
      <w:r w:rsidRPr="005108E4">
        <w:rPr>
          <w:sz w:val="24"/>
        </w:rPr>
        <w:t>inspectional</w:t>
      </w:r>
      <w:r w:rsidRPr="005108E4">
        <w:rPr>
          <w:spacing w:val="-23"/>
          <w:sz w:val="24"/>
        </w:rPr>
        <w:t xml:space="preserve"> </w:t>
      </w:r>
      <w:r w:rsidRPr="005108E4">
        <w:rPr>
          <w:sz w:val="24"/>
        </w:rPr>
        <w:t>services,</w:t>
      </w:r>
      <w:r w:rsidRPr="005108E4">
        <w:rPr>
          <w:spacing w:val="-23"/>
          <w:sz w:val="24"/>
        </w:rPr>
        <w:t xml:space="preserve"> </w:t>
      </w:r>
      <w:r w:rsidRPr="005108E4">
        <w:rPr>
          <w:sz w:val="24"/>
        </w:rPr>
        <w:t>or</w:t>
      </w:r>
      <w:r w:rsidRPr="005108E4">
        <w:rPr>
          <w:spacing w:val="-25"/>
          <w:sz w:val="24"/>
        </w:rPr>
        <w:t xml:space="preserve"> </w:t>
      </w:r>
      <w:r w:rsidRPr="005108E4">
        <w:rPr>
          <w:sz w:val="24"/>
        </w:rPr>
        <w:t>other</w:t>
      </w:r>
      <w:r w:rsidRPr="005108E4">
        <w:rPr>
          <w:spacing w:val="-26"/>
          <w:sz w:val="24"/>
        </w:rPr>
        <w:t xml:space="preserve"> </w:t>
      </w:r>
      <w:r w:rsidRPr="005108E4">
        <w:rPr>
          <w:sz w:val="24"/>
        </w:rPr>
        <w:t>permit-granting agents acting within their lawful</w:t>
      </w:r>
      <w:r w:rsidRPr="005108E4">
        <w:rPr>
          <w:spacing w:val="-7"/>
          <w:sz w:val="24"/>
        </w:rPr>
        <w:t xml:space="preserve"> </w:t>
      </w:r>
      <w:r w:rsidRPr="005108E4">
        <w:rPr>
          <w:sz w:val="24"/>
        </w:rPr>
        <w:t>jurisdiction</w:t>
      </w:r>
    </w:p>
    <w:p w14:paraId="55C37D7E" w14:textId="77777777" w:rsidR="00DA2759" w:rsidRPr="005108E4" w:rsidRDefault="00DA2759">
      <w:pPr>
        <w:pStyle w:val="BodyText"/>
        <w:spacing w:before="6"/>
        <w:jc w:val="left"/>
      </w:pPr>
    </w:p>
    <w:p w14:paraId="47B23E76" w14:textId="77777777" w:rsidR="00DA2759" w:rsidRPr="005108E4" w:rsidRDefault="009A7511" w:rsidP="000256A0">
      <w:pPr>
        <w:pStyle w:val="ListParagraph"/>
        <w:numPr>
          <w:ilvl w:val="0"/>
          <w:numId w:val="46"/>
        </w:numPr>
        <w:tabs>
          <w:tab w:val="left" w:pos="1952"/>
        </w:tabs>
        <w:spacing w:line="244" w:lineRule="auto"/>
        <w:ind w:left="1319" w:right="116" w:firstLine="0"/>
        <w:outlineLvl w:val="1"/>
        <w:rPr>
          <w:sz w:val="24"/>
        </w:rPr>
      </w:pPr>
      <w:r w:rsidRPr="005108E4">
        <w:rPr>
          <w:sz w:val="24"/>
          <w:u w:val="single"/>
        </w:rPr>
        <w:t>Energy Efficiency and Conservation</w:t>
      </w:r>
      <w:r w:rsidRPr="005108E4">
        <w:rPr>
          <w:sz w:val="24"/>
        </w:rPr>
        <w:t>. An MTC shall demonstrate consideration of the following factors as part of its operating plan and application for</w:t>
      </w:r>
      <w:r w:rsidRPr="005108E4">
        <w:rPr>
          <w:spacing w:val="-24"/>
          <w:sz w:val="24"/>
        </w:rPr>
        <w:t xml:space="preserve"> </w:t>
      </w:r>
      <w:r w:rsidRPr="005108E4">
        <w:rPr>
          <w:sz w:val="24"/>
        </w:rPr>
        <w:t>licensure:</w:t>
      </w:r>
    </w:p>
    <w:p w14:paraId="1C132018" w14:textId="77777777" w:rsidR="00DA2759" w:rsidRPr="005108E4" w:rsidRDefault="009A7511">
      <w:pPr>
        <w:pStyle w:val="ListParagraph"/>
        <w:numPr>
          <w:ilvl w:val="1"/>
          <w:numId w:val="46"/>
        </w:numPr>
        <w:tabs>
          <w:tab w:val="left" w:pos="2124"/>
        </w:tabs>
        <w:spacing w:line="244" w:lineRule="auto"/>
        <w:ind w:left="1675" w:right="115" w:firstLine="0"/>
        <w:rPr>
          <w:sz w:val="24"/>
        </w:rPr>
      </w:pPr>
      <w:r w:rsidRPr="005108E4">
        <w:rPr>
          <w:sz w:val="24"/>
        </w:rPr>
        <w:t>Identification</w:t>
      </w:r>
      <w:r w:rsidRPr="005108E4">
        <w:rPr>
          <w:spacing w:val="-7"/>
          <w:sz w:val="24"/>
        </w:rPr>
        <w:t xml:space="preserve"> </w:t>
      </w:r>
      <w:r w:rsidRPr="005108E4">
        <w:rPr>
          <w:sz w:val="24"/>
        </w:rPr>
        <w:t>of</w:t>
      </w:r>
      <w:r w:rsidRPr="005108E4">
        <w:rPr>
          <w:spacing w:val="-7"/>
          <w:sz w:val="24"/>
        </w:rPr>
        <w:t xml:space="preserve"> </w:t>
      </w:r>
      <w:r w:rsidRPr="005108E4">
        <w:rPr>
          <w:sz w:val="24"/>
        </w:rPr>
        <w:t>potential</w:t>
      </w:r>
      <w:r w:rsidRPr="005108E4">
        <w:rPr>
          <w:spacing w:val="-6"/>
          <w:sz w:val="24"/>
        </w:rPr>
        <w:t xml:space="preserve"> </w:t>
      </w:r>
      <w:r w:rsidRPr="005108E4">
        <w:rPr>
          <w:sz w:val="24"/>
        </w:rPr>
        <w:t>energy</w:t>
      </w:r>
      <w:r w:rsidRPr="005108E4">
        <w:rPr>
          <w:spacing w:val="-13"/>
          <w:sz w:val="24"/>
        </w:rPr>
        <w:t xml:space="preserve"> </w:t>
      </w:r>
      <w:r w:rsidRPr="005108E4">
        <w:rPr>
          <w:sz w:val="24"/>
        </w:rPr>
        <w:t>use</w:t>
      </w:r>
      <w:r w:rsidRPr="005108E4">
        <w:rPr>
          <w:spacing w:val="-7"/>
          <w:sz w:val="24"/>
        </w:rPr>
        <w:t xml:space="preserve"> </w:t>
      </w:r>
      <w:r w:rsidRPr="005108E4">
        <w:rPr>
          <w:sz w:val="24"/>
        </w:rPr>
        <w:t>reduction</w:t>
      </w:r>
      <w:r w:rsidRPr="005108E4">
        <w:rPr>
          <w:spacing w:val="-4"/>
          <w:sz w:val="24"/>
        </w:rPr>
        <w:t xml:space="preserve"> </w:t>
      </w:r>
      <w:r w:rsidRPr="005108E4">
        <w:rPr>
          <w:sz w:val="24"/>
        </w:rPr>
        <w:t>opportunities</w:t>
      </w:r>
      <w:r w:rsidRPr="005108E4">
        <w:rPr>
          <w:spacing w:val="-4"/>
          <w:sz w:val="24"/>
        </w:rPr>
        <w:t xml:space="preserve"> </w:t>
      </w:r>
      <w:r w:rsidRPr="005108E4">
        <w:rPr>
          <w:sz w:val="24"/>
        </w:rPr>
        <w:t>(such</w:t>
      </w:r>
      <w:r w:rsidRPr="005108E4">
        <w:rPr>
          <w:spacing w:val="-4"/>
          <w:sz w:val="24"/>
        </w:rPr>
        <w:t xml:space="preserve"> </w:t>
      </w:r>
      <w:r w:rsidRPr="005108E4">
        <w:rPr>
          <w:sz w:val="24"/>
        </w:rPr>
        <w:t>as</w:t>
      </w:r>
      <w:r w:rsidRPr="005108E4">
        <w:rPr>
          <w:spacing w:val="-4"/>
          <w:sz w:val="24"/>
        </w:rPr>
        <w:t xml:space="preserve"> </w:t>
      </w:r>
      <w:r w:rsidRPr="005108E4">
        <w:rPr>
          <w:sz w:val="24"/>
        </w:rPr>
        <w:t>natural</w:t>
      </w:r>
      <w:r w:rsidRPr="005108E4">
        <w:rPr>
          <w:spacing w:val="-4"/>
          <w:sz w:val="24"/>
        </w:rPr>
        <w:t xml:space="preserve"> </w:t>
      </w:r>
      <w:r w:rsidRPr="005108E4">
        <w:rPr>
          <w:sz w:val="24"/>
        </w:rPr>
        <w:t>lighting and</w:t>
      </w:r>
      <w:r w:rsidRPr="005108E4">
        <w:rPr>
          <w:spacing w:val="-5"/>
          <w:sz w:val="24"/>
        </w:rPr>
        <w:t xml:space="preserve"> </w:t>
      </w:r>
      <w:r w:rsidRPr="005108E4">
        <w:rPr>
          <w:sz w:val="24"/>
        </w:rPr>
        <w:t>energy</w:t>
      </w:r>
      <w:r w:rsidRPr="005108E4">
        <w:rPr>
          <w:spacing w:val="-10"/>
          <w:sz w:val="24"/>
        </w:rPr>
        <w:t xml:space="preserve"> </w:t>
      </w:r>
      <w:r w:rsidRPr="005108E4">
        <w:rPr>
          <w:sz w:val="24"/>
        </w:rPr>
        <w:t>efficiency</w:t>
      </w:r>
      <w:r w:rsidRPr="005108E4">
        <w:rPr>
          <w:spacing w:val="-11"/>
          <w:sz w:val="24"/>
        </w:rPr>
        <w:t xml:space="preserve"> </w:t>
      </w:r>
      <w:r w:rsidRPr="005108E4">
        <w:rPr>
          <w:sz w:val="24"/>
        </w:rPr>
        <w:t>measures),</w:t>
      </w:r>
      <w:r w:rsidRPr="005108E4">
        <w:rPr>
          <w:spacing w:val="-4"/>
          <w:sz w:val="24"/>
        </w:rPr>
        <w:t xml:space="preserve"> </w:t>
      </w:r>
      <w:r w:rsidRPr="005108E4">
        <w:rPr>
          <w:sz w:val="24"/>
        </w:rPr>
        <w:t>and</w:t>
      </w:r>
      <w:r w:rsidRPr="005108E4">
        <w:rPr>
          <w:spacing w:val="-4"/>
          <w:sz w:val="24"/>
        </w:rPr>
        <w:t xml:space="preserve"> </w:t>
      </w:r>
      <w:r w:rsidRPr="005108E4">
        <w:rPr>
          <w:sz w:val="24"/>
        </w:rPr>
        <w:t>a</w:t>
      </w:r>
      <w:r w:rsidRPr="005108E4">
        <w:rPr>
          <w:spacing w:val="-5"/>
          <w:sz w:val="24"/>
        </w:rPr>
        <w:t xml:space="preserve"> </w:t>
      </w:r>
      <w:r w:rsidRPr="005108E4">
        <w:rPr>
          <w:sz w:val="24"/>
        </w:rPr>
        <w:t>plan</w:t>
      </w:r>
      <w:r w:rsidRPr="005108E4">
        <w:rPr>
          <w:spacing w:val="-4"/>
          <w:sz w:val="24"/>
        </w:rPr>
        <w:t xml:space="preserve"> </w:t>
      </w:r>
      <w:r w:rsidRPr="005108E4">
        <w:rPr>
          <w:sz w:val="24"/>
        </w:rPr>
        <w:t>for</w:t>
      </w:r>
      <w:r w:rsidRPr="005108E4">
        <w:rPr>
          <w:spacing w:val="-4"/>
          <w:sz w:val="24"/>
        </w:rPr>
        <w:t xml:space="preserve"> </w:t>
      </w:r>
      <w:r w:rsidRPr="005108E4">
        <w:rPr>
          <w:sz w:val="24"/>
        </w:rPr>
        <w:t>implementation</w:t>
      </w:r>
      <w:r w:rsidRPr="005108E4">
        <w:rPr>
          <w:spacing w:val="-4"/>
          <w:sz w:val="24"/>
        </w:rPr>
        <w:t xml:space="preserve"> </w:t>
      </w:r>
      <w:r w:rsidRPr="005108E4">
        <w:rPr>
          <w:sz w:val="24"/>
        </w:rPr>
        <w:t>of</w:t>
      </w:r>
      <w:r w:rsidRPr="005108E4">
        <w:rPr>
          <w:spacing w:val="-4"/>
          <w:sz w:val="24"/>
        </w:rPr>
        <w:t xml:space="preserve"> </w:t>
      </w:r>
      <w:r w:rsidRPr="005108E4">
        <w:rPr>
          <w:sz w:val="24"/>
        </w:rPr>
        <w:t>such</w:t>
      </w:r>
      <w:r w:rsidRPr="005108E4">
        <w:rPr>
          <w:spacing w:val="-4"/>
          <w:sz w:val="24"/>
        </w:rPr>
        <w:t xml:space="preserve"> </w:t>
      </w:r>
      <w:r w:rsidRPr="005108E4">
        <w:rPr>
          <w:sz w:val="24"/>
        </w:rPr>
        <w:t>opportunities;</w:t>
      </w:r>
    </w:p>
    <w:p w14:paraId="24C2E96D" w14:textId="77777777" w:rsidR="00DA2759" w:rsidRPr="005108E4" w:rsidRDefault="009A7511">
      <w:pPr>
        <w:pStyle w:val="ListParagraph"/>
        <w:numPr>
          <w:ilvl w:val="1"/>
          <w:numId w:val="46"/>
        </w:numPr>
        <w:tabs>
          <w:tab w:val="left" w:pos="2249"/>
        </w:tabs>
        <w:spacing w:line="242" w:lineRule="auto"/>
        <w:ind w:left="1675" w:right="118" w:firstLine="0"/>
        <w:rPr>
          <w:sz w:val="24"/>
        </w:rPr>
      </w:pPr>
      <w:r w:rsidRPr="005108E4">
        <w:rPr>
          <w:sz w:val="24"/>
        </w:rPr>
        <w:t>Consideration of opportunities for renewable energy generation including, where applicable,</w:t>
      </w:r>
      <w:r w:rsidRPr="005108E4">
        <w:rPr>
          <w:spacing w:val="-11"/>
          <w:sz w:val="24"/>
        </w:rPr>
        <w:t xml:space="preserve"> </w:t>
      </w:r>
      <w:r w:rsidRPr="005108E4">
        <w:rPr>
          <w:sz w:val="24"/>
        </w:rPr>
        <w:t>submission</w:t>
      </w:r>
      <w:r w:rsidRPr="005108E4">
        <w:rPr>
          <w:spacing w:val="-10"/>
          <w:sz w:val="24"/>
        </w:rPr>
        <w:t xml:space="preserve"> </w:t>
      </w:r>
      <w:r w:rsidRPr="005108E4">
        <w:rPr>
          <w:sz w:val="24"/>
        </w:rPr>
        <w:t>of</w:t>
      </w:r>
      <w:r w:rsidRPr="005108E4">
        <w:rPr>
          <w:spacing w:val="-11"/>
          <w:sz w:val="24"/>
        </w:rPr>
        <w:t xml:space="preserve"> </w:t>
      </w:r>
      <w:r w:rsidRPr="005108E4">
        <w:rPr>
          <w:sz w:val="24"/>
        </w:rPr>
        <w:t>building</w:t>
      </w:r>
      <w:r w:rsidRPr="005108E4">
        <w:rPr>
          <w:spacing w:val="-13"/>
          <w:sz w:val="24"/>
        </w:rPr>
        <w:t xml:space="preserve"> </w:t>
      </w:r>
      <w:r w:rsidRPr="005108E4">
        <w:rPr>
          <w:sz w:val="24"/>
        </w:rPr>
        <w:t>plans</w:t>
      </w:r>
      <w:r w:rsidRPr="005108E4">
        <w:rPr>
          <w:spacing w:val="-10"/>
          <w:sz w:val="24"/>
        </w:rPr>
        <w:t xml:space="preserve"> </w:t>
      </w:r>
      <w:r w:rsidRPr="005108E4">
        <w:rPr>
          <w:sz w:val="24"/>
        </w:rPr>
        <w:t>showing</w:t>
      </w:r>
      <w:r w:rsidRPr="005108E4">
        <w:rPr>
          <w:spacing w:val="-13"/>
          <w:sz w:val="24"/>
        </w:rPr>
        <w:t xml:space="preserve"> </w:t>
      </w:r>
      <w:r w:rsidRPr="005108E4">
        <w:rPr>
          <w:sz w:val="24"/>
        </w:rPr>
        <w:t>where</w:t>
      </w:r>
      <w:r w:rsidRPr="005108E4">
        <w:rPr>
          <w:spacing w:val="-11"/>
          <w:sz w:val="24"/>
        </w:rPr>
        <w:t xml:space="preserve"> </w:t>
      </w:r>
      <w:r w:rsidRPr="005108E4">
        <w:rPr>
          <w:sz w:val="24"/>
        </w:rPr>
        <w:t>energy</w:t>
      </w:r>
      <w:r w:rsidRPr="005108E4">
        <w:rPr>
          <w:spacing w:val="-19"/>
          <w:sz w:val="24"/>
        </w:rPr>
        <w:t xml:space="preserve"> </w:t>
      </w:r>
      <w:r w:rsidRPr="005108E4">
        <w:rPr>
          <w:sz w:val="24"/>
        </w:rPr>
        <w:t>generators</w:t>
      </w:r>
      <w:r w:rsidRPr="005108E4">
        <w:rPr>
          <w:spacing w:val="-13"/>
          <w:sz w:val="24"/>
        </w:rPr>
        <w:t xml:space="preserve"> </w:t>
      </w:r>
      <w:r w:rsidRPr="005108E4">
        <w:rPr>
          <w:sz w:val="24"/>
        </w:rPr>
        <w:t>could</w:t>
      </w:r>
      <w:r w:rsidRPr="005108E4">
        <w:rPr>
          <w:spacing w:val="-10"/>
          <w:sz w:val="24"/>
        </w:rPr>
        <w:t xml:space="preserve"> </w:t>
      </w:r>
      <w:r w:rsidRPr="005108E4">
        <w:rPr>
          <w:sz w:val="24"/>
        </w:rPr>
        <w:t>be</w:t>
      </w:r>
      <w:r w:rsidRPr="005108E4">
        <w:rPr>
          <w:spacing w:val="-12"/>
          <w:sz w:val="24"/>
        </w:rPr>
        <w:t xml:space="preserve"> </w:t>
      </w:r>
      <w:r w:rsidRPr="005108E4">
        <w:rPr>
          <w:sz w:val="24"/>
        </w:rPr>
        <w:t>placed on the site, and an explanation of why the identified opportunities were not pursued, if applicable;</w:t>
      </w:r>
    </w:p>
    <w:p w14:paraId="6481B09E" w14:textId="77777777" w:rsidR="00DA2759" w:rsidRPr="005108E4" w:rsidRDefault="009A7511">
      <w:pPr>
        <w:pStyle w:val="ListParagraph"/>
        <w:numPr>
          <w:ilvl w:val="1"/>
          <w:numId w:val="46"/>
        </w:numPr>
        <w:tabs>
          <w:tab w:val="left" w:pos="2336"/>
        </w:tabs>
        <w:spacing w:line="244" w:lineRule="auto"/>
        <w:ind w:left="1675" w:right="117" w:firstLine="0"/>
        <w:rPr>
          <w:sz w:val="24"/>
        </w:rPr>
      </w:pPr>
      <w:r w:rsidRPr="005108E4">
        <w:rPr>
          <w:sz w:val="24"/>
        </w:rPr>
        <w:t>Strategies to reduce electric demand (such as lighting schedules, active load management, and energy storage);</w:t>
      </w:r>
      <w:r w:rsidRPr="005108E4">
        <w:rPr>
          <w:spacing w:val="-12"/>
          <w:sz w:val="24"/>
        </w:rPr>
        <w:t xml:space="preserve"> </w:t>
      </w:r>
      <w:r w:rsidRPr="005108E4">
        <w:rPr>
          <w:sz w:val="24"/>
        </w:rPr>
        <w:t>and</w:t>
      </w:r>
    </w:p>
    <w:p w14:paraId="5E619C2D" w14:textId="77777777" w:rsidR="00DA2759" w:rsidRPr="005108E4" w:rsidRDefault="009A7511">
      <w:pPr>
        <w:pStyle w:val="ListParagraph"/>
        <w:numPr>
          <w:ilvl w:val="1"/>
          <w:numId w:val="46"/>
        </w:numPr>
        <w:tabs>
          <w:tab w:val="left" w:pos="2096"/>
        </w:tabs>
        <w:spacing w:line="244" w:lineRule="auto"/>
        <w:ind w:left="1675" w:right="117" w:firstLine="0"/>
        <w:rPr>
          <w:sz w:val="24"/>
        </w:rPr>
      </w:pPr>
      <w:r w:rsidRPr="005108E4">
        <w:rPr>
          <w:sz w:val="24"/>
        </w:rPr>
        <w:t>Engagement</w:t>
      </w:r>
      <w:r w:rsidRPr="005108E4">
        <w:rPr>
          <w:spacing w:val="-18"/>
          <w:sz w:val="24"/>
        </w:rPr>
        <w:t xml:space="preserve"> </w:t>
      </w:r>
      <w:r w:rsidRPr="005108E4">
        <w:rPr>
          <w:sz w:val="24"/>
        </w:rPr>
        <w:t>with</w:t>
      </w:r>
      <w:r w:rsidRPr="005108E4">
        <w:rPr>
          <w:spacing w:val="-18"/>
          <w:sz w:val="24"/>
        </w:rPr>
        <w:t xml:space="preserve"> </w:t>
      </w:r>
      <w:r w:rsidRPr="005108E4">
        <w:rPr>
          <w:sz w:val="24"/>
        </w:rPr>
        <w:t>energy</w:t>
      </w:r>
      <w:r w:rsidRPr="005108E4">
        <w:rPr>
          <w:spacing w:val="-24"/>
          <w:sz w:val="24"/>
        </w:rPr>
        <w:t xml:space="preserve"> </w:t>
      </w:r>
      <w:r w:rsidRPr="005108E4">
        <w:rPr>
          <w:sz w:val="24"/>
        </w:rPr>
        <w:t>efficiency</w:t>
      </w:r>
      <w:r w:rsidRPr="005108E4">
        <w:rPr>
          <w:spacing w:val="-25"/>
          <w:sz w:val="24"/>
        </w:rPr>
        <w:t xml:space="preserve"> </w:t>
      </w:r>
      <w:r w:rsidRPr="005108E4">
        <w:rPr>
          <w:sz w:val="24"/>
        </w:rPr>
        <w:t>programs</w:t>
      </w:r>
      <w:r w:rsidRPr="005108E4">
        <w:rPr>
          <w:spacing w:val="-17"/>
          <w:sz w:val="24"/>
        </w:rPr>
        <w:t xml:space="preserve"> </w:t>
      </w:r>
      <w:r w:rsidRPr="005108E4">
        <w:rPr>
          <w:sz w:val="24"/>
        </w:rPr>
        <w:t>offered</w:t>
      </w:r>
      <w:r w:rsidRPr="005108E4">
        <w:rPr>
          <w:spacing w:val="-18"/>
          <w:sz w:val="24"/>
        </w:rPr>
        <w:t xml:space="preserve"> </w:t>
      </w:r>
      <w:r w:rsidRPr="005108E4">
        <w:rPr>
          <w:sz w:val="24"/>
        </w:rPr>
        <w:t>pursuant</w:t>
      </w:r>
      <w:r w:rsidRPr="005108E4">
        <w:rPr>
          <w:spacing w:val="-17"/>
          <w:sz w:val="24"/>
        </w:rPr>
        <w:t xml:space="preserve"> </w:t>
      </w:r>
      <w:r w:rsidRPr="005108E4">
        <w:rPr>
          <w:sz w:val="24"/>
        </w:rPr>
        <w:t>to</w:t>
      </w:r>
      <w:r w:rsidRPr="005108E4">
        <w:rPr>
          <w:spacing w:val="-18"/>
          <w:sz w:val="24"/>
        </w:rPr>
        <w:t xml:space="preserve"> </w:t>
      </w:r>
      <w:r w:rsidRPr="005108E4">
        <w:rPr>
          <w:sz w:val="24"/>
        </w:rPr>
        <w:t>M.G.L.</w:t>
      </w:r>
      <w:r w:rsidRPr="005108E4">
        <w:rPr>
          <w:spacing w:val="-18"/>
          <w:sz w:val="24"/>
        </w:rPr>
        <w:t xml:space="preserve"> </w:t>
      </w:r>
      <w:r w:rsidRPr="005108E4">
        <w:rPr>
          <w:sz w:val="24"/>
        </w:rPr>
        <w:t>c.</w:t>
      </w:r>
      <w:r w:rsidRPr="005108E4">
        <w:rPr>
          <w:spacing w:val="-18"/>
          <w:sz w:val="24"/>
        </w:rPr>
        <w:t xml:space="preserve"> </w:t>
      </w:r>
      <w:r w:rsidRPr="005108E4">
        <w:rPr>
          <w:sz w:val="24"/>
        </w:rPr>
        <w:t>25,</w:t>
      </w:r>
      <w:r w:rsidRPr="005108E4">
        <w:rPr>
          <w:spacing w:val="-19"/>
          <w:sz w:val="24"/>
        </w:rPr>
        <w:t xml:space="preserve"> </w:t>
      </w:r>
      <w:r w:rsidRPr="005108E4">
        <w:rPr>
          <w:sz w:val="24"/>
        </w:rPr>
        <w:t>§</w:t>
      </w:r>
      <w:r w:rsidRPr="005108E4">
        <w:rPr>
          <w:spacing w:val="-19"/>
          <w:sz w:val="24"/>
        </w:rPr>
        <w:t xml:space="preserve"> </w:t>
      </w:r>
      <w:r w:rsidRPr="005108E4">
        <w:rPr>
          <w:sz w:val="24"/>
        </w:rPr>
        <w:t>21,</w:t>
      </w:r>
      <w:r w:rsidRPr="005108E4">
        <w:rPr>
          <w:spacing w:val="-20"/>
          <w:sz w:val="24"/>
        </w:rPr>
        <w:t xml:space="preserve"> </w:t>
      </w:r>
      <w:r w:rsidRPr="005108E4">
        <w:rPr>
          <w:sz w:val="24"/>
        </w:rPr>
        <w:t>or through municipal lighting</w:t>
      </w:r>
      <w:r w:rsidRPr="005108E4">
        <w:rPr>
          <w:spacing w:val="-5"/>
          <w:sz w:val="24"/>
        </w:rPr>
        <w:t xml:space="preserve"> </w:t>
      </w:r>
      <w:r w:rsidRPr="005108E4">
        <w:rPr>
          <w:sz w:val="24"/>
        </w:rPr>
        <w:t>plants.</w:t>
      </w:r>
    </w:p>
    <w:p w14:paraId="61B15113" w14:textId="77777777" w:rsidR="00DA2759" w:rsidRPr="005108E4" w:rsidRDefault="00DA2759">
      <w:pPr>
        <w:pStyle w:val="BodyText"/>
        <w:spacing w:before="4"/>
        <w:jc w:val="left"/>
        <w:rPr>
          <w:sz w:val="23"/>
        </w:rPr>
      </w:pPr>
    </w:p>
    <w:p w14:paraId="6A8020DD" w14:textId="77777777" w:rsidR="00DA2759" w:rsidRPr="005108E4" w:rsidRDefault="009A7511" w:rsidP="000256A0">
      <w:pPr>
        <w:pStyle w:val="ListParagraph"/>
        <w:numPr>
          <w:ilvl w:val="0"/>
          <w:numId w:val="46"/>
        </w:numPr>
        <w:tabs>
          <w:tab w:val="left" w:pos="1899"/>
        </w:tabs>
        <w:spacing w:before="1"/>
        <w:ind w:left="1898" w:hanging="580"/>
        <w:outlineLvl w:val="1"/>
        <w:rPr>
          <w:sz w:val="24"/>
        </w:rPr>
      </w:pPr>
      <w:r w:rsidRPr="005108E4">
        <w:rPr>
          <w:sz w:val="24"/>
          <w:u w:val="single"/>
        </w:rPr>
        <w:t>Bond</w:t>
      </w:r>
      <w:r w:rsidRPr="005108E4">
        <w:rPr>
          <w:sz w:val="24"/>
        </w:rPr>
        <w:t>.</w:t>
      </w:r>
    </w:p>
    <w:p w14:paraId="5079ABC1" w14:textId="77777777" w:rsidR="00DA2759" w:rsidRPr="005108E4" w:rsidRDefault="009A7511">
      <w:pPr>
        <w:pStyle w:val="ListParagraph"/>
        <w:numPr>
          <w:ilvl w:val="1"/>
          <w:numId w:val="46"/>
        </w:numPr>
        <w:tabs>
          <w:tab w:val="left" w:pos="2177"/>
        </w:tabs>
        <w:spacing w:before="2" w:line="242" w:lineRule="auto"/>
        <w:ind w:left="1675" w:right="116" w:firstLine="0"/>
        <w:rPr>
          <w:sz w:val="24"/>
        </w:rPr>
      </w:pPr>
      <w:r w:rsidRPr="005108E4">
        <w:rPr>
          <w:sz w:val="24"/>
        </w:rPr>
        <w:t>Prior to commencing operations, an MTC shall provide proof of having obtained a surety</w:t>
      </w:r>
      <w:r w:rsidRPr="005108E4">
        <w:rPr>
          <w:spacing w:val="-30"/>
          <w:sz w:val="24"/>
        </w:rPr>
        <w:t xml:space="preserve"> </w:t>
      </w:r>
      <w:r w:rsidRPr="005108E4">
        <w:rPr>
          <w:sz w:val="24"/>
        </w:rPr>
        <w:t>bond</w:t>
      </w:r>
      <w:r w:rsidRPr="005108E4">
        <w:rPr>
          <w:spacing w:val="-24"/>
          <w:sz w:val="24"/>
        </w:rPr>
        <w:t xml:space="preserve"> </w:t>
      </w:r>
      <w:r w:rsidRPr="005108E4">
        <w:rPr>
          <w:sz w:val="24"/>
        </w:rPr>
        <w:t>in</w:t>
      </w:r>
      <w:r w:rsidRPr="005108E4">
        <w:rPr>
          <w:spacing w:val="-24"/>
          <w:sz w:val="24"/>
        </w:rPr>
        <w:t xml:space="preserve"> </w:t>
      </w:r>
      <w:r w:rsidRPr="005108E4">
        <w:rPr>
          <w:sz w:val="24"/>
        </w:rPr>
        <w:t>an</w:t>
      </w:r>
      <w:r w:rsidRPr="005108E4">
        <w:rPr>
          <w:spacing w:val="-23"/>
          <w:sz w:val="24"/>
        </w:rPr>
        <w:t xml:space="preserve"> </w:t>
      </w:r>
      <w:r w:rsidRPr="005108E4">
        <w:rPr>
          <w:sz w:val="24"/>
        </w:rPr>
        <w:t>amount</w:t>
      </w:r>
      <w:r w:rsidRPr="005108E4">
        <w:rPr>
          <w:spacing w:val="-23"/>
          <w:sz w:val="24"/>
        </w:rPr>
        <w:t xml:space="preserve"> </w:t>
      </w:r>
      <w:r w:rsidRPr="005108E4">
        <w:rPr>
          <w:sz w:val="24"/>
        </w:rPr>
        <w:t>equal</w:t>
      </w:r>
      <w:r w:rsidRPr="005108E4">
        <w:rPr>
          <w:spacing w:val="-22"/>
          <w:sz w:val="24"/>
        </w:rPr>
        <w:t xml:space="preserve"> </w:t>
      </w:r>
      <w:r w:rsidRPr="005108E4">
        <w:rPr>
          <w:sz w:val="24"/>
        </w:rPr>
        <w:t>to</w:t>
      </w:r>
      <w:r w:rsidRPr="005108E4">
        <w:rPr>
          <w:spacing w:val="-24"/>
          <w:sz w:val="24"/>
        </w:rPr>
        <w:t xml:space="preserve"> </w:t>
      </w:r>
      <w:r w:rsidRPr="005108E4">
        <w:rPr>
          <w:sz w:val="24"/>
        </w:rPr>
        <w:t>its</w:t>
      </w:r>
      <w:r w:rsidRPr="005108E4">
        <w:rPr>
          <w:spacing w:val="-24"/>
          <w:sz w:val="24"/>
        </w:rPr>
        <w:t xml:space="preserve"> </w:t>
      </w:r>
      <w:r w:rsidRPr="005108E4">
        <w:rPr>
          <w:sz w:val="24"/>
        </w:rPr>
        <w:t>licensure</w:t>
      </w:r>
      <w:r w:rsidRPr="005108E4">
        <w:rPr>
          <w:spacing w:val="-24"/>
          <w:sz w:val="24"/>
        </w:rPr>
        <w:t xml:space="preserve"> </w:t>
      </w:r>
      <w:r w:rsidRPr="005108E4">
        <w:rPr>
          <w:sz w:val="24"/>
        </w:rPr>
        <w:t>fee</w:t>
      </w:r>
      <w:r w:rsidRPr="005108E4">
        <w:rPr>
          <w:spacing w:val="-25"/>
          <w:sz w:val="24"/>
        </w:rPr>
        <w:t xml:space="preserve"> </w:t>
      </w:r>
      <w:r w:rsidRPr="005108E4">
        <w:rPr>
          <w:sz w:val="24"/>
        </w:rPr>
        <w:t>payable</w:t>
      </w:r>
      <w:r w:rsidRPr="005108E4">
        <w:rPr>
          <w:spacing w:val="-24"/>
          <w:sz w:val="24"/>
        </w:rPr>
        <w:t xml:space="preserve"> </w:t>
      </w:r>
      <w:r w:rsidRPr="005108E4">
        <w:rPr>
          <w:sz w:val="24"/>
        </w:rPr>
        <w:t>to</w:t>
      </w:r>
      <w:r w:rsidRPr="005108E4">
        <w:rPr>
          <w:spacing w:val="-21"/>
          <w:sz w:val="24"/>
        </w:rPr>
        <w:t xml:space="preserve"> </w:t>
      </w:r>
      <w:r w:rsidRPr="005108E4">
        <w:rPr>
          <w:sz w:val="24"/>
        </w:rPr>
        <w:t>the</w:t>
      </w:r>
      <w:r w:rsidRPr="005108E4">
        <w:rPr>
          <w:spacing w:val="-22"/>
          <w:sz w:val="24"/>
        </w:rPr>
        <w:t xml:space="preserve"> </w:t>
      </w:r>
      <w:r w:rsidRPr="005108E4">
        <w:rPr>
          <w:sz w:val="24"/>
        </w:rPr>
        <w:t>Marijuana</w:t>
      </w:r>
      <w:r w:rsidRPr="005108E4">
        <w:rPr>
          <w:spacing w:val="-21"/>
          <w:sz w:val="24"/>
        </w:rPr>
        <w:t xml:space="preserve"> </w:t>
      </w:r>
      <w:r w:rsidRPr="005108E4">
        <w:rPr>
          <w:sz w:val="24"/>
        </w:rPr>
        <w:t>Regulation</w:t>
      </w:r>
      <w:r w:rsidRPr="005108E4">
        <w:rPr>
          <w:spacing w:val="-21"/>
          <w:sz w:val="24"/>
        </w:rPr>
        <w:t xml:space="preserve"> </w:t>
      </w:r>
      <w:r w:rsidRPr="005108E4">
        <w:rPr>
          <w:sz w:val="24"/>
        </w:rPr>
        <w:t>Fund to ensure payment of the cost incurred</w:t>
      </w:r>
      <w:r w:rsidRPr="005108E4">
        <w:rPr>
          <w:spacing w:val="-10"/>
          <w:sz w:val="24"/>
        </w:rPr>
        <w:t xml:space="preserve"> </w:t>
      </w:r>
      <w:r w:rsidRPr="005108E4">
        <w:rPr>
          <w:sz w:val="24"/>
        </w:rPr>
        <w:t>for:</w:t>
      </w:r>
    </w:p>
    <w:p w14:paraId="66BEF369" w14:textId="77777777" w:rsidR="00DA2759" w:rsidRPr="005108E4" w:rsidRDefault="009A7511">
      <w:pPr>
        <w:pStyle w:val="ListParagraph"/>
        <w:numPr>
          <w:ilvl w:val="2"/>
          <w:numId w:val="46"/>
        </w:numPr>
        <w:tabs>
          <w:tab w:val="left" w:pos="2367"/>
        </w:tabs>
        <w:spacing w:before="4" w:line="242" w:lineRule="auto"/>
        <w:ind w:right="117" w:firstLine="0"/>
        <w:rPr>
          <w:sz w:val="24"/>
        </w:rPr>
      </w:pPr>
      <w:r w:rsidRPr="005108E4">
        <w:rPr>
          <w:sz w:val="24"/>
        </w:rPr>
        <w:t>the</w:t>
      </w:r>
      <w:r w:rsidRPr="005108E4">
        <w:rPr>
          <w:spacing w:val="-16"/>
          <w:sz w:val="24"/>
        </w:rPr>
        <w:t xml:space="preserve"> </w:t>
      </w:r>
      <w:r w:rsidRPr="005108E4">
        <w:rPr>
          <w:sz w:val="24"/>
        </w:rPr>
        <w:t>destruction</w:t>
      </w:r>
      <w:r w:rsidRPr="005108E4">
        <w:rPr>
          <w:spacing w:val="-14"/>
          <w:sz w:val="24"/>
        </w:rPr>
        <w:t xml:space="preserve"> </w:t>
      </w:r>
      <w:r w:rsidRPr="005108E4">
        <w:rPr>
          <w:sz w:val="24"/>
        </w:rPr>
        <w:t>of</w:t>
      </w:r>
      <w:r w:rsidRPr="005108E4">
        <w:rPr>
          <w:spacing w:val="-15"/>
          <w:sz w:val="24"/>
        </w:rPr>
        <w:t xml:space="preserve"> </w:t>
      </w:r>
      <w:r w:rsidRPr="005108E4">
        <w:rPr>
          <w:sz w:val="24"/>
        </w:rPr>
        <w:t>Cannabis</w:t>
      </w:r>
      <w:r w:rsidRPr="005108E4">
        <w:rPr>
          <w:spacing w:val="-14"/>
          <w:sz w:val="24"/>
        </w:rPr>
        <w:t xml:space="preserve"> </w:t>
      </w:r>
      <w:r w:rsidRPr="005108E4">
        <w:rPr>
          <w:sz w:val="24"/>
        </w:rPr>
        <w:t>goods</w:t>
      </w:r>
      <w:r w:rsidRPr="005108E4">
        <w:rPr>
          <w:spacing w:val="-14"/>
          <w:sz w:val="24"/>
        </w:rPr>
        <w:t xml:space="preserve"> </w:t>
      </w:r>
      <w:r w:rsidRPr="005108E4">
        <w:rPr>
          <w:sz w:val="24"/>
        </w:rPr>
        <w:t>necessitated</w:t>
      </w:r>
      <w:r w:rsidRPr="005108E4">
        <w:rPr>
          <w:spacing w:val="-14"/>
          <w:sz w:val="24"/>
        </w:rPr>
        <w:t xml:space="preserve"> </w:t>
      </w:r>
      <w:r w:rsidRPr="005108E4">
        <w:rPr>
          <w:sz w:val="24"/>
        </w:rPr>
        <w:t>by</w:t>
      </w:r>
      <w:r w:rsidRPr="005108E4">
        <w:rPr>
          <w:spacing w:val="-21"/>
          <w:sz w:val="24"/>
        </w:rPr>
        <w:t xml:space="preserve"> </w:t>
      </w:r>
      <w:r w:rsidRPr="005108E4">
        <w:rPr>
          <w:sz w:val="24"/>
        </w:rPr>
        <w:t>a</w:t>
      </w:r>
      <w:r w:rsidRPr="005108E4">
        <w:rPr>
          <w:spacing w:val="-15"/>
          <w:sz w:val="24"/>
        </w:rPr>
        <w:t xml:space="preserve"> </w:t>
      </w:r>
      <w:r w:rsidRPr="005108E4">
        <w:rPr>
          <w:sz w:val="24"/>
        </w:rPr>
        <w:t>violation</w:t>
      </w:r>
      <w:r w:rsidRPr="005108E4">
        <w:rPr>
          <w:spacing w:val="-12"/>
          <w:sz w:val="24"/>
        </w:rPr>
        <w:t xml:space="preserve"> </w:t>
      </w:r>
      <w:r w:rsidRPr="005108E4">
        <w:rPr>
          <w:sz w:val="24"/>
        </w:rPr>
        <w:t>of</w:t>
      </w:r>
      <w:r w:rsidRPr="005108E4">
        <w:rPr>
          <w:spacing w:val="-12"/>
          <w:sz w:val="24"/>
        </w:rPr>
        <w:t xml:space="preserve"> </w:t>
      </w:r>
      <w:r w:rsidRPr="005108E4">
        <w:rPr>
          <w:sz w:val="24"/>
        </w:rPr>
        <w:t>M.G.L.</w:t>
      </w:r>
      <w:r w:rsidRPr="005108E4">
        <w:rPr>
          <w:spacing w:val="-13"/>
          <w:sz w:val="24"/>
        </w:rPr>
        <w:t xml:space="preserve"> </w:t>
      </w:r>
      <w:r w:rsidRPr="005108E4">
        <w:rPr>
          <w:sz w:val="24"/>
        </w:rPr>
        <w:t>c.</w:t>
      </w:r>
      <w:r w:rsidRPr="005108E4">
        <w:rPr>
          <w:spacing w:val="-14"/>
          <w:sz w:val="24"/>
        </w:rPr>
        <w:t xml:space="preserve"> </w:t>
      </w:r>
      <w:r w:rsidRPr="005108E4">
        <w:rPr>
          <w:sz w:val="24"/>
        </w:rPr>
        <w:t>94G,</w:t>
      </w:r>
      <w:r w:rsidRPr="005108E4">
        <w:rPr>
          <w:spacing w:val="-14"/>
          <w:sz w:val="24"/>
        </w:rPr>
        <w:t xml:space="preserve"> </w:t>
      </w:r>
      <w:r w:rsidRPr="005108E4">
        <w:rPr>
          <w:sz w:val="24"/>
        </w:rPr>
        <w:t>94I, or 935 CMR</w:t>
      </w:r>
      <w:r w:rsidRPr="005108E4">
        <w:rPr>
          <w:spacing w:val="-3"/>
          <w:sz w:val="24"/>
        </w:rPr>
        <w:t xml:space="preserve"> </w:t>
      </w:r>
      <w:r w:rsidRPr="005108E4">
        <w:rPr>
          <w:sz w:val="24"/>
        </w:rPr>
        <w:t>501.000;</w:t>
      </w:r>
    </w:p>
    <w:p w14:paraId="468CFD5A"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The costs and compensation of a Court</w:t>
      </w:r>
      <w:r w:rsidRPr="005108E4">
        <w:rPr>
          <w:spacing w:val="-11"/>
          <w:sz w:val="24"/>
        </w:rPr>
        <w:t xml:space="preserve"> </w:t>
      </w:r>
      <w:r w:rsidRPr="005108E4">
        <w:rPr>
          <w:sz w:val="24"/>
        </w:rPr>
        <w:t>Appointee;</w:t>
      </w:r>
    </w:p>
    <w:p w14:paraId="29E0495A"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The cessation of operation of the MTC;</w:t>
      </w:r>
      <w:r w:rsidRPr="005108E4">
        <w:rPr>
          <w:spacing w:val="-10"/>
          <w:sz w:val="24"/>
        </w:rPr>
        <w:t xml:space="preserve"> </w:t>
      </w:r>
      <w:r w:rsidRPr="005108E4">
        <w:rPr>
          <w:sz w:val="24"/>
        </w:rPr>
        <w:t>or</w:t>
      </w:r>
    </w:p>
    <w:p w14:paraId="1C6ACB81" w14:textId="77777777" w:rsidR="00DA2759" w:rsidRPr="005108E4" w:rsidRDefault="009A7511">
      <w:pPr>
        <w:pStyle w:val="ListParagraph"/>
        <w:numPr>
          <w:ilvl w:val="2"/>
          <w:numId w:val="46"/>
        </w:numPr>
        <w:tabs>
          <w:tab w:val="left" w:pos="2403"/>
        </w:tabs>
        <w:spacing w:before="5" w:line="242" w:lineRule="auto"/>
        <w:ind w:right="110" w:firstLine="0"/>
        <w:rPr>
          <w:sz w:val="24"/>
        </w:rPr>
      </w:pPr>
      <w:r w:rsidRPr="005108E4">
        <w:rPr>
          <w:sz w:val="24"/>
        </w:rPr>
        <w:t>Such other uses that the Commission may authorize to ensure public health, safety and</w:t>
      </w:r>
      <w:r w:rsidRPr="005108E4">
        <w:rPr>
          <w:spacing w:val="-2"/>
          <w:sz w:val="24"/>
        </w:rPr>
        <w:t xml:space="preserve"> </w:t>
      </w:r>
      <w:r w:rsidRPr="005108E4">
        <w:rPr>
          <w:sz w:val="24"/>
        </w:rPr>
        <w:t>welfare</w:t>
      </w:r>
    </w:p>
    <w:p w14:paraId="480DC41E" w14:textId="77777777" w:rsidR="00DA2759" w:rsidRPr="005108E4" w:rsidRDefault="009A7511">
      <w:pPr>
        <w:pStyle w:val="ListParagraph"/>
        <w:numPr>
          <w:ilvl w:val="1"/>
          <w:numId w:val="46"/>
        </w:numPr>
        <w:tabs>
          <w:tab w:val="left" w:pos="2206"/>
        </w:tabs>
        <w:spacing w:before="2" w:line="242" w:lineRule="auto"/>
        <w:ind w:left="1675" w:right="110" w:firstLine="0"/>
        <w:rPr>
          <w:sz w:val="24"/>
        </w:rPr>
      </w:pPr>
      <w:r w:rsidRPr="005108E4">
        <w:rPr>
          <w:sz w:val="24"/>
        </w:rPr>
        <w:t>All bonds required under 935 CMR 501.000 shall be issued by a corporate surety licensed to transact surety business in the</w:t>
      </w:r>
      <w:r w:rsidRPr="005108E4">
        <w:rPr>
          <w:spacing w:val="-17"/>
          <w:sz w:val="24"/>
        </w:rPr>
        <w:t xml:space="preserve"> </w:t>
      </w:r>
      <w:r w:rsidRPr="005108E4">
        <w:rPr>
          <w:sz w:val="24"/>
        </w:rPr>
        <w:t>Commonwealth.</w:t>
      </w:r>
    </w:p>
    <w:p w14:paraId="53298BD6" w14:textId="77777777" w:rsidR="00DA2759" w:rsidRPr="005108E4" w:rsidRDefault="009A7511">
      <w:pPr>
        <w:pStyle w:val="ListParagraph"/>
        <w:numPr>
          <w:ilvl w:val="1"/>
          <w:numId w:val="46"/>
        </w:numPr>
        <w:tabs>
          <w:tab w:val="left" w:pos="2112"/>
        </w:tabs>
        <w:spacing w:before="1" w:line="242" w:lineRule="auto"/>
        <w:ind w:left="1675" w:right="116" w:firstLine="0"/>
        <w:rPr>
          <w:sz w:val="24"/>
        </w:rPr>
      </w:pPr>
      <w:r w:rsidRPr="005108E4">
        <w:rPr>
          <w:spacing w:val="-3"/>
          <w:sz w:val="24"/>
        </w:rPr>
        <w:t>If</w:t>
      </w:r>
      <w:r w:rsidRPr="005108E4">
        <w:rPr>
          <w:spacing w:val="-7"/>
          <w:sz w:val="24"/>
        </w:rPr>
        <w:t xml:space="preserve"> </w:t>
      </w:r>
      <w:r w:rsidRPr="005108E4">
        <w:rPr>
          <w:sz w:val="24"/>
        </w:rPr>
        <w:t>the</w:t>
      </w:r>
      <w:r w:rsidRPr="005108E4">
        <w:rPr>
          <w:spacing w:val="-7"/>
          <w:sz w:val="24"/>
        </w:rPr>
        <w:t xml:space="preserve"> </w:t>
      </w:r>
      <w:r w:rsidRPr="005108E4">
        <w:rPr>
          <w:sz w:val="24"/>
        </w:rPr>
        <w:t>MTC</w:t>
      </w:r>
      <w:r w:rsidRPr="005108E4">
        <w:rPr>
          <w:spacing w:val="-5"/>
          <w:sz w:val="24"/>
        </w:rPr>
        <w:t xml:space="preserve"> </w:t>
      </w:r>
      <w:r w:rsidRPr="005108E4">
        <w:rPr>
          <w:sz w:val="24"/>
        </w:rPr>
        <w:t>is</w:t>
      </w:r>
      <w:r w:rsidRPr="005108E4">
        <w:rPr>
          <w:spacing w:val="-6"/>
          <w:sz w:val="24"/>
        </w:rPr>
        <w:t xml:space="preserve"> </w:t>
      </w:r>
      <w:r w:rsidRPr="005108E4">
        <w:rPr>
          <w:sz w:val="24"/>
        </w:rPr>
        <w:t>unable</w:t>
      </w:r>
      <w:r w:rsidRPr="005108E4">
        <w:rPr>
          <w:spacing w:val="-6"/>
          <w:sz w:val="24"/>
        </w:rPr>
        <w:t xml:space="preserve"> </w:t>
      </w:r>
      <w:r w:rsidRPr="005108E4">
        <w:rPr>
          <w:sz w:val="24"/>
        </w:rPr>
        <w:t>to</w:t>
      </w:r>
      <w:r w:rsidRPr="005108E4">
        <w:rPr>
          <w:spacing w:val="-6"/>
          <w:sz w:val="24"/>
        </w:rPr>
        <w:t xml:space="preserve"> </w:t>
      </w:r>
      <w:r w:rsidRPr="005108E4">
        <w:rPr>
          <w:sz w:val="24"/>
        </w:rPr>
        <w:t>secure</w:t>
      </w:r>
      <w:r w:rsidRPr="005108E4">
        <w:rPr>
          <w:spacing w:val="-7"/>
          <w:sz w:val="24"/>
        </w:rPr>
        <w:t xml:space="preserve"> </w:t>
      </w:r>
      <w:r w:rsidRPr="005108E4">
        <w:rPr>
          <w:sz w:val="24"/>
        </w:rPr>
        <w:t>a</w:t>
      </w:r>
      <w:r w:rsidRPr="005108E4">
        <w:rPr>
          <w:spacing w:val="-9"/>
          <w:sz w:val="24"/>
        </w:rPr>
        <w:t xml:space="preserve"> </w:t>
      </w:r>
      <w:r w:rsidRPr="005108E4">
        <w:rPr>
          <w:sz w:val="24"/>
        </w:rPr>
        <w:t>surety</w:t>
      </w:r>
      <w:r w:rsidRPr="005108E4">
        <w:rPr>
          <w:spacing w:val="-15"/>
          <w:sz w:val="24"/>
        </w:rPr>
        <w:t xml:space="preserve"> </w:t>
      </w:r>
      <w:r w:rsidRPr="005108E4">
        <w:rPr>
          <w:sz w:val="24"/>
        </w:rPr>
        <w:t>bond,</w:t>
      </w:r>
      <w:r w:rsidRPr="005108E4">
        <w:rPr>
          <w:spacing w:val="-8"/>
          <w:sz w:val="24"/>
        </w:rPr>
        <w:t xml:space="preserve"> </w:t>
      </w:r>
      <w:r w:rsidRPr="005108E4">
        <w:rPr>
          <w:sz w:val="24"/>
        </w:rPr>
        <w:t>as</w:t>
      </w:r>
      <w:r w:rsidRPr="005108E4">
        <w:rPr>
          <w:spacing w:val="-7"/>
          <w:sz w:val="24"/>
        </w:rPr>
        <w:t xml:space="preserve"> </w:t>
      </w:r>
      <w:r w:rsidRPr="005108E4">
        <w:rPr>
          <w:sz w:val="24"/>
        </w:rPr>
        <w:t>required</w:t>
      </w:r>
      <w:r w:rsidRPr="005108E4">
        <w:rPr>
          <w:spacing w:val="-6"/>
          <w:sz w:val="24"/>
        </w:rPr>
        <w:t xml:space="preserve"> </w:t>
      </w:r>
      <w:r w:rsidRPr="005108E4">
        <w:rPr>
          <w:sz w:val="24"/>
        </w:rPr>
        <w:t>by</w:t>
      </w:r>
      <w:r w:rsidRPr="005108E4">
        <w:rPr>
          <w:spacing w:val="-12"/>
          <w:sz w:val="24"/>
        </w:rPr>
        <w:t xml:space="preserve"> </w:t>
      </w:r>
      <w:r w:rsidRPr="005108E4">
        <w:rPr>
          <w:sz w:val="24"/>
        </w:rPr>
        <w:t>935</w:t>
      </w:r>
      <w:r w:rsidRPr="005108E4">
        <w:rPr>
          <w:spacing w:val="-6"/>
          <w:sz w:val="24"/>
        </w:rPr>
        <w:t xml:space="preserve"> </w:t>
      </w:r>
      <w:r w:rsidRPr="005108E4">
        <w:rPr>
          <w:sz w:val="24"/>
        </w:rPr>
        <w:t>CMR</w:t>
      </w:r>
      <w:r w:rsidRPr="005108E4">
        <w:rPr>
          <w:spacing w:val="-5"/>
          <w:sz w:val="24"/>
        </w:rPr>
        <w:t xml:space="preserve"> </w:t>
      </w:r>
      <w:r w:rsidRPr="005108E4">
        <w:rPr>
          <w:sz w:val="24"/>
        </w:rPr>
        <w:t>501.105(16)(a) it</w:t>
      </w:r>
      <w:r w:rsidRPr="005108E4">
        <w:rPr>
          <w:spacing w:val="-1"/>
          <w:sz w:val="24"/>
        </w:rPr>
        <w:t xml:space="preserve"> </w:t>
      </w:r>
      <w:r w:rsidRPr="005108E4">
        <w:rPr>
          <w:sz w:val="24"/>
        </w:rPr>
        <w:t>may</w:t>
      </w:r>
      <w:r w:rsidRPr="005108E4">
        <w:rPr>
          <w:spacing w:val="-7"/>
          <w:sz w:val="24"/>
        </w:rPr>
        <w:t xml:space="preserve"> </w:t>
      </w:r>
      <w:r w:rsidRPr="005108E4">
        <w:rPr>
          <w:sz w:val="24"/>
        </w:rPr>
        <w:t>place</w:t>
      </w:r>
      <w:r w:rsidRPr="005108E4">
        <w:rPr>
          <w:spacing w:val="-2"/>
          <w:sz w:val="24"/>
        </w:rPr>
        <w:t xml:space="preserve"> </w:t>
      </w:r>
      <w:r w:rsidRPr="005108E4">
        <w:rPr>
          <w:sz w:val="24"/>
        </w:rPr>
        <w:t>in escrow</w:t>
      </w:r>
      <w:r w:rsidRPr="005108E4">
        <w:rPr>
          <w:spacing w:val="-1"/>
          <w:sz w:val="24"/>
        </w:rPr>
        <w:t xml:space="preserve"> </w:t>
      </w:r>
      <w:r w:rsidRPr="005108E4">
        <w:rPr>
          <w:sz w:val="24"/>
        </w:rPr>
        <w:t>a</w:t>
      </w:r>
      <w:r w:rsidRPr="005108E4">
        <w:rPr>
          <w:spacing w:val="-5"/>
          <w:sz w:val="24"/>
        </w:rPr>
        <w:t xml:space="preserve"> </w:t>
      </w:r>
      <w:r w:rsidRPr="005108E4">
        <w:rPr>
          <w:sz w:val="24"/>
        </w:rPr>
        <w:t>sum</w:t>
      </w:r>
      <w:r w:rsidRPr="005108E4">
        <w:rPr>
          <w:spacing w:val="-2"/>
          <w:sz w:val="24"/>
        </w:rPr>
        <w:t xml:space="preserve"> </w:t>
      </w:r>
      <w:r w:rsidRPr="005108E4">
        <w:rPr>
          <w:sz w:val="24"/>
        </w:rPr>
        <w:t>of</w:t>
      </w:r>
      <w:r w:rsidRPr="005108E4">
        <w:rPr>
          <w:spacing w:val="-4"/>
          <w:sz w:val="24"/>
        </w:rPr>
        <w:t xml:space="preserve"> </w:t>
      </w:r>
      <w:r w:rsidRPr="005108E4">
        <w:rPr>
          <w:sz w:val="24"/>
        </w:rPr>
        <w:t>no</w:t>
      </w:r>
      <w:r w:rsidRPr="005108E4">
        <w:rPr>
          <w:spacing w:val="-3"/>
          <w:sz w:val="24"/>
        </w:rPr>
        <w:t xml:space="preserve"> </w:t>
      </w:r>
      <w:r w:rsidRPr="005108E4">
        <w:rPr>
          <w:sz w:val="24"/>
        </w:rPr>
        <w:t>less</w:t>
      </w:r>
      <w:r w:rsidRPr="005108E4">
        <w:rPr>
          <w:spacing w:val="-2"/>
          <w:sz w:val="24"/>
        </w:rPr>
        <w:t xml:space="preserve"> </w:t>
      </w:r>
      <w:r w:rsidRPr="005108E4">
        <w:rPr>
          <w:sz w:val="24"/>
        </w:rPr>
        <w:t>than</w:t>
      </w:r>
      <w:r w:rsidRPr="005108E4">
        <w:rPr>
          <w:spacing w:val="-4"/>
          <w:sz w:val="24"/>
        </w:rPr>
        <w:t xml:space="preserve"> </w:t>
      </w:r>
      <w:r w:rsidRPr="005108E4">
        <w:rPr>
          <w:sz w:val="24"/>
        </w:rPr>
        <w:t>$5,000</w:t>
      </w:r>
      <w:r w:rsidRPr="005108E4">
        <w:rPr>
          <w:spacing w:val="-3"/>
          <w:sz w:val="24"/>
        </w:rPr>
        <w:t xml:space="preserve"> </w:t>
      </w:r>
      <w:r w:rsidRPr="005108E4">
        <w:rPr>
          <w:sz w:val="24"/>
        </w:rPr>
        <w:t>or</w:t>
      </w:r>
      <w:r w:rsidRPr="005108E4">
        <w:rPr>
          <w:spacing w:val="-3"/>
          <w:sz w:val="24"/>
        </w:rPr>
        <w:t xml:space="preserve"> </w:t>
      </w:r>
      <w:r w:rsidRPr="005108E4">
        <w:rPr>
          <w:sz w:val="24"/>
        </w:rPr>
        <w:t>such</w:t>
      </w:r>
      <w:r w:rsidRPr="005108E4">
        <w:rPr>
          <w:spacing w:val="-4"/>
          <w:sz w:val="24"/>
        </w:rPr>
        <w:t xml:space="preserve"> </w:t>
      </w:r>
      <w:r w:rsidRPr="005108E4">
        <w:rPr>
          <w:sz w:val="24"/>
        </w:rPr>
        <w:t>other</w:t>
      </w:r>
      <w:r w:rsidRPr="005108E4">
        <w:rPr>
          <w:spacing w:val="-3"/>
          <w:sz w:val="24"/>
        </w:rPr>
        <w:t xml:space="preserve"> </w:t>
      </w:r>
      <w:r w:rsidRPr="005108E4">
        <w:rPr>
          <w:sz w:val="24"/>
        </w:rPr>
        <w:t>amount</w:t>
      </w:r>
      <w:r w:rsidRPr="005108E4">
        <w:rPr>
          <w:spacing w:val="-2"/>
          <w:sz w:val="24"/>
        </w:rPr>
        <w:t xml:space="preserve"> </w:t>
      </w:r>
      <w:r w:rsidRPr="005108E4">
        <w:rPr>
          <w:sz w:val="24"/>
        </w:rPr>
        <w:t>approved</w:t>
      </w:r>
      <w:r w:rsidRPr="005108E4">
        <w:rPr>
          <w:spacing w:val="-4"/>
          <w:sz w:val="24"/>
        </w:rPr>
        <w:t xml:space="preserve"> </w:t>
      </w:r>
      <w:r w:rsidRPr="005108E4">
        <w:rPr>
          <w:sz w:val="24"/>
        </w:rPr>
        <w:t>by</w:t>
      </w:r>
      <w:r w:rsidRPr="005108E4">
        <w:rPr>
          <w:spacing w:val="-10"/>
          <w:sz w:val="24"/>
        </w:rPr>
        <w:t xml:space="preserve"> </w:t>
      </w:r>
      <w:r w:rsidRPr="005108E4">
        <w:rPr>
          <w:sz w:val="24"/>
        </w:rPr>
        <w:t>the Commission, to be expended for coverage of</w:t>
      </w:r>
      <w:r w:rsidRPr="005108E4">
        <w:rPr>
          <w:spacing w:val="-12"/>
          <w:sz w:val="24"/>
        </w:rPr>
        <w:t xml:space="preserve"> </w:t>
      </w:r>
      <w:r w:rsidRPr="005108E4">
        <w:rPr>
          <w:sz w:val="24"/>
        </w:rPr>
        <w:t>liabilities.</w:t>
      </w:r>
    </w:p>
    <w:p w14:paraId="7BE681E1" w14:textId="77777777" w:rsidR="00DA2759" w:rsidRPr="005108E4" w:rsidRDefault="009A7511">
      <w:pPr>
        <w:pStyle w:val="ListParagraph"/>
        <w:numPr>
          <w:ilvl w:val="1"/>
          <w:numId w:val="46"/>
        </w:numPr>
        <w:tabs>
          <w:tab w:val="left" w:pos="2091"/>
        </w:tabs>
        <w:spacing w:before="2" w:line="242" w:lineRule="auto"/>
        <w:ind w:left="1675" w:right="116" w:firstLine="0"/>
        <w:rPr>
          <w:sz w:val="24"/>
        </w:rPr>
      </w:pPr>
      <w:r w:rsidRPr="005108E4">
        <w:rPr>
          <w:sz w:val="24"/>
        </w:rPr>
        <w:t>The</w:t>
      </w:r>
      <w:r w:rsidRPr="005108E4">
        <w:rPr>
          <w:spacing w:val="-21"/>
          <w:sz w:val="24"/>
        </w:rPr>
        <w:t xml:space="preserve"> </w:t>
      </w:r>
      <w:r w:rsidRPr="005108E4">
        <w:rPr>
          <w:sz w:val="24"/>
        </w:rPr>
        <w:t>escrow</w:t>
      </w:r>
      <w:r w:rsidRPr="005108E4">
        <w:rPr>
          <w:spacing w:val="-20"/>
          <w:sz w:val="24"/>
        </w:rPr>
        <w:t xml:space="preserve"> </w:t>
      </w:r>
      <w:r w:rsidRPr="005108E4">
        <w:rPr>
          <w:sz w:val="24"/>
        </w:rPr>
        <w:t>account</w:t>
      </w:r>
      <w:r w:rsidRPr="005108E4">
        <w:rPr>
          <w:spacing w:val="-18"/>
          <w:sz w:val="24"/>
        </w:rPr>
        <w:t xml:space="preserve"> </w:t>
      </w:r>
      <w:r w:rsidRPr="005108E4">
        <w:rPr>
          <w:sz w:val="24"/>
        </w:rPr>
        <w:t>required</w:t>
      </w:r>
      <w:r w:rsidRPr="005108E4">
        <w:rPr>
          <w:spacing w:val="-20"/>
          <w:sz w:val="24"/>
        </w:rPr>
        <w:t xml:space="preserve"> </w:t>
      </w:r>
      <w:r w:rsidRPr="005108E4">
        <w:rPr>
          <w:sz w:val="24"/>
        </w:rPr>
        <w:t>pursuant</w:t>
      </w:r>
      <w:r w:rsidRPr="005108E4">
        <w:rPr>
          <w:spacing w:val="-17"/>
          <w:sz w:val="24"/>
        </w:rPr>
        <w:t xml:space="preserve"> </w:t>
      </w:r>
      <w:r w:rsidRPr="005108E4">
        <w:rPr>
          <w:sz w:val="24"/>
        </w:rPr>
        <w:t>to</w:t>
      </w:r>
      <w:r w:rsidRPr="005108E4">
        <w:rPr>
          <w:spacing w:val="-18"/>
          <w:sz w:val="24"/>
        </w:rPr>
        <w:t xml:space="preserve"> </w:t>
      </w:r>
      <w:r w:rsidRPr="005108E4">
        <w:rPr>
          <w:sz w:val="24"/>
        </w:rPr>
        <w:t>935</w:t>
      </w:r>
      <w:r w:rsidRPr="005108E4">
        <w:rPr>
          <w:spacing w:val="-19"/>
          <w:sz w:val="24"/>
        </w:rPr>
        <w:t xml:space="preserve"> </w:t>
      </w:r>
      <w:r w:rsidRPr="005108E4">
        <w:rPr>
          <w:sz w:val="24"/>
        </w:rPr>
        <w:t>CMR</w:t>
      </w:r>
      <w:r w:rsidRPr="005108E4">
        <w:rPr>
          <w:spacing w:val="-19"/>
          <w:sz w:val="24"/>
        </w:rPr>
        <w:t xml:space="preserve"> </w:t>
      </w:r>
      <w:r w:rsidRPr="005108E4">
        <w:rPr>
          <w:sz w:val="24"/>
        </w:rPr>
        <w:t>501.105(16)(c)</w:t>
      </w:r>
      <w:r w:rsidRPr="005108E4">
        <w:rPr>
          <w:spacing w:val="-20"/>
          <w:sz w:val="24"/>
        </w:rPr>
        <w:t xml:space="preserve"> </w:t>
      </w:r>
      <w:r w:rsidRPr="005108E4">
        <w:rPr>
          <w:sz w:val="24"/>
        </w:rPr>
        <w:t>shall</w:t>
      </w:r>
      <w:r w:rsidRPr="005108E4">
        <w:rPr>
          <w:spacing w:val="-19"/>
          <w:sz w:val="24"/>
        </w:rPr>
        <w:t xml:space="preserve"> </w:t>
      </w:r>
      <w:r w:rsidRPr="005108E4">
        <w:rPr>
          <w:sz w:val="24"/>
        </w:rPr>
        <w:t>be</w:t>
      </w:r>
      <w:r w:rsidRPr="005108E4">
        <w:rPr>
          <w:spacing w:val="-21"/>
          <w:sz w:val="24"/>
        </w:rPr>
        <w:t xml:space="preserve"> </w:t>
      </w:r>
      <w:r w:rsidRPr="005108E4">
        <w:rPr>
          <w:sz w:val="24"/>
        </w:rPr>
        <w:t>replenished within</w:t>
      </w:r>
      <w:r w:rsidRPr="005108E4">
        <w:rPr>
          <w:spacing w:val="-16"/>
          <w:sz w:val="24"/>
        </w:rPr>
        <w:t xml:space="preserve"> </w:t>
      </w:r>
      <w:r w:rsidRPr="005108E4">
        <w:rPr>
          <w:sz w:val="24"/>
        </w:rPr>
        <w:t>ten</w:t>
      </w:r>
      <w:r w:rsidRPr="005108E4">
        <w:rPr>
          <w:spacing w:val="-13"/>
          <w:sz w:val="24"/>
        </w:rPr>
        <w:t xml:space="preserve"> </w:t>
      </w:r>
      <w:r w:rsidRPr="005108E4">
        <w:rPr>
          <w:sz w:val="24"/>
        </w:rPr>
        <w:t>business</w:t>
      </w:r>
      <w:r w:rsidRPr="005108E4">
        <w:rPr>
          <w:spacing w:val="-13"/>
          <w:sz w:val="24"/>
        </w:rPr>
        <w:t xml:space="preserve"> </w:t>
      </w:r>
      <w:r w:rsidRPr="005108E4">
        <w:rPr>
          <w:spacing w:val="-3"/>
          <w:sz w:val="24"/>
        </w:rPr>
        <w:t>days</w:t>
      </w:r>
      <w:r w:rsidRPr="005108E4">
        <w:rPr>
          <w:spacing w:val="-13"/>
          <w:sz w:val="24"/>
        </w:rPr>
        <w:t xml:space="preserve"> </w:t>
      </w:r>
      <w:r w:rsidRPr="005108E4">
        <w:rPr>
          <w:sz w:val="24"/>
        </w:rPr>
        <w:t>of</w:t>
      </w:r>
      <w:r w:rsidRPr="005108E4">
        <w:rPr>
          <w:spacing w:val="-16"/>
          <w:sz w:val="24"/>
        </w:rPr>
        <w:t xml:space="preserve"> </w:t>
      </w:r>
      <w:r w:rsidRPr="005108E4">
        <w:rPr>
          <w:sz w:val="24"/>
        </w:rPr>
        <w:t>any</w:t>
      </w:r>
      <w:r w:rsidRPr="005108E4">
        <w:rPr>
          <w:spacing w:val="-22"/>
          <w:sz w:val="24"/>
        </w:rPr>
        <w:t xml:space="preserve"> </w:t>
      </w:r>
      <w:r w:rsidRPr="005108E4">
        <w:rPr>
          <w:sz w:val="24"/>
        </w:rPr>
        <w:t>expenditure</w:t>
      </w:r>
      <w:r w:rsidRPr="005108E4">
        <w:rPr>
          <w:spacing w:val="-16"/>
          <w:sz w:val="24"/>
        </w:rPr>
        <w:t xml:space="preserve"> </w:t>
      </w:r>
      <w:r w:rsidRPr="005108E4">
        <w:rPr>
          <w:sz w:val="24"/>
        </w:rPr>
        <w:t>required</w:t>
      </w:r>
      <w:r w:rsidRPr="005108E4">
        <w:rPr>
          <w:spacing w:val="-16"/>
          <w:sz w:val="24"/>
        </w:rPr>
        <w:t xml:space="preserve"> </w:t>
      </w:r>
      <w:r w:rsidRPr="005108E4">
        <w:rPr>
          <w:sz w:val="24"/>
        </w:rPr>
        <w:t>under</w:t>
      </w:r>
      <w:r w:rsidRPr="005108E4">
        <w:rPr>
          <w:spacing w:val="-16"/>
          <w:sz w:val="24"/>
        </w:rPr>
        <w:t xml:space="preserve"> </w:t>
      </w:r>
      <w:r w:rsidRPr="005108E4">
        <w:rPr>
          <w:sz w:val="24"/>
        </w:rPr>
        <w:t>935</w:t>
      </w:r>
      <w:r w:rsidRPr="005108E4">
        <w:rPr>
          <w:spacing w:val="-16"/>
          <w:sz w:val="24"/>
        </w:rPr>
        <w:t xml:space="preserve"> </w:t>
      </w:r>
      <w:r w:rsidRPr="005108E4">
        <w:rPr>
          <w:sz w:val="24"/>
        </w:rPr>
        <w:t>CMR</w:t>
      </w:r>
      <w:r w:rsidRPr="005108E4">
        <w:rPr>
          <w:spacing w:val="-14"/>
          <w:sz w:val="24"/>
        </w:rPr>
        <w:t xml:space="preserve"> </w:t>
      </w:r>
      <w:r w:rsidRPr="005108E4">
        <w:rPr>
          <w:sz w:val="24"/>
        </w:rPr>
        <w:t>501.105,</w:t>
      </w:r>
      <w:r w:rsidRPr="005108E4">
        <w:rPr>
          <w:spacing w:val="-16"/>
          <w:sz w:val="24"/>
        </w:rPr>
        <w:t xml:space="preserve"> </w:t>
      </w:r>
      <w:r w:rsidRPr="005108E4">
        <w:rPr>
          <w:sz w:val="24"/>
        </w:rPr>
        <w:t>except</w:t>
      </w:r>
      <w:r w:rsidRPr="005108E4">
        <w:rPr>
          <w:spacing w:val="-15"/>
          <w:sz w:val="24"/>
        </w:rPr>
        <w:t xml:space="preserve"> </w:t>
      </w:r>
      <w:r w:rsidRPr="005108E4">
        <w:rPr>
          <w:sz w:val="24"/>
        </w:rPr>
        <w:t>if</w:t>
      </w:r>
      <w:r w:rsidRPr="005108E4">
        <w:rPr>
          <w:spacing w:val="-16"/>
          <w:sz w:val="24"/>
        </w:rPr>
        <w:t xml:space="preserve"> </w:t>
      </w:r>
      <w:r w:rsidRPr="005108E4">
        <w:rPr>
          <w:sz w:val="24"/>
        </w:rPr>
        <w:t>the MTC</w:t>
      </w:r>
      <w:r w:rsidRPr="005108E4">
        <w:rPr>
          <w:spacing w:val="-13"/>
          <w:sz w:val="24"/>
        </w:rPr>
        <w:t xml:space="preserve"> </w:t>
      </w:r>
      <w:r w:rsidRPr="005108E4">
        <w:rPr>
          <w:sz w:val="24"/>
        </w:rPr>
        <w:t>has</w:t>
      </w:r>
      <w:r w:rsidRPr="005108E4">
        <w:rPr>
          <w:spacing w:val="-14"/>
          <w:sz w:val="24"/>
        </w:rPr>
        <w:t xml:space="preserve"> </w:t>
      </w:r>
      <w:r w:rsidRPr="005108E4">
        <w:rPr>
          <w:sz w:val="24"/>
        </w:rPr>
        <w:t>ceased</w:t>
      </w:r>
      <w:r w:rsidRPr="005108E4">
        <w:rPr>
          <w:spacing w:val="-13"/>
          <w:sz w:val="24"/>
        </w:rPr>
        <w:t xml:space="preserve"> </w:t>
      </w:r>
      <w:r w:rsidRPr="005108E4">
        <w:rPr>
          <w:sz w:val="24"/>
        </w:rPr>
        <w:t>operations.</w:t>
      </w:r>
      <w:r w:rsidRPr="005108E4">
        <w:rPr>
          <w:spacing w:val="32"/>
          <w:sz w:val="24"/>
        </w:rPr>
        <w:t xml:space="preserve"> </w:t>
      </w:r>
      <w:r w:rsidRPr="005108E4">
        <w:rPr>
          <w:sz w:val="24"/>
        </w:rPr>
        <w:t>Documentation</w:t>
      </w:r>
      <w:r w:rsidRPr="005108E4">
        <w:rPr>
          <w:spacing w:val="-13"/>
          <w:sz w:val="24"/>
        </w:rPr>
        <w:t xml:space="preserve"> </w:t>
      </w:r>
      <w:r w:rsidRPr="005108E4">
        <w:rPr>
          <w:sz w:val="24"/>
        </w:rPr>
        <w:t>of</w:t>
      </w:r>
      <w:r w:rsidRPr="005108E4">
        <w:rPr>
          <w:spacing w:val="-15"/>
          <w:sz w:val="24"/>
        </w:rPr>
        <w:t xml:space="preserve"> </w:t>
      </w:r>
      <w:r w:rsidRPr="005108E4">
        <w:rPr>
          <w:sz w:val="24"/>
        </w:rPr>
        <w:t>the</w:t>
      </w:r>
      <w:r w:rsidRPr="005108E4">
        <w:rPr>
          <w:spacing w:val="-14"/>
          <w:sz w:val="24"/>
        </w:rPr>
        <w:t xml:space="preserve"> </w:t>
      </w:r>
      <w:r w:rsidRPr="005108E4">
        <w:rPr>
          <w:sz w:val="24"/>
        </w:rPr>
        <w:t>replenishment</w:t>
      </w:r>
      <w:r w:rsidRPr="005108E4">
        <w:rPr>
          <w:spacing w:val="-14"/>
          <w:sz w:val="24"/>
        </w:rPr>
        <w:t xml:space="preserve"> </w:t>
      </w:r>
      <w:r w:rsidRPr="005108E4">
        <w:rPr>
          <w:sz w:val="24"/>
        </w:rPr>
        <w:t>shall</w:t>
      </w:r>
      <w:r w:rsidRPr="005108E4">
        <w:rPr>
          <w:spacing w:val="-13"/>
          <w:sz w:val="24"/>
        </w:rPr>
        <w:t xml:space="preserve"> </w:t>
      </w:r>
      <w:r w:rsidRPr="005108E4">
        <w:rPr>
          <w:sz w:val="24"/>
        </w:rPr>
        <w:t>be</w:t>
      </w:r>
      <w:r w:rsidRPr="005108E4">
        <w:rPr>
          <w:spacing w:val="-15"/>
          <w:sz w:val="24"/>
        </w:rPr>
        <w:t xml:space="preserve"> </w:t>
      </w:r>
      <w:r w:rsidRPr="005108E4">
        <w:rPr>
          <w:sz w:val="24"/>
        </w:rPr>
        <w:t>promptly</w:t>
      </w:r>
      <w:r w:rsidRPr="005108E4">
        <w:rPr>
          <w:spacing w:val="-20"/>
          <w:sz w:val="24"/>
        </w:rPr>
        <w:t xml:space="preserve"> </w:t>
      </w:r>
      <w:r w:rsidRPr="005108E4">
        <w:rPr>
          <w:sz w:val="24"/>
        </w:rPr>
        <w:t>sent</w:t>
      </w:r>
      <w:r w:rsidRPr="005108E4">
        <w:rPr>
          <w:spacing w:val="-14"/>
          <w:sz w:val="24"/>
        </w:rPr>
        <w:t xml:space="preserve"> </w:t>
      </w:r>
      <w:r w:rsidRPr="005108E4">
        <w:rPr>
          <w:sz w:val="24"/>
        </w:rPr>
        <w:t>to the</w:t>
      </w:r>
      <w:r w:rsidRPr="005108E4">
        <w:rPr>
          <w:spacing w:val="-3"/>
          <w:sz w:val="24"/>
        </w:rPr>
        <w:t xml:space="preserve"> </w:t>
      </w:r>
      <w:r w:rsidRPr="005108E4">
        <w:rPr>
          <w:sz w:val="24"/>
        </w:rPr>
        <w:t>Commission.</w:t>
      </w:r>
    </w:p>
    <w:p w14:paraId="55119F94" w14:textId="77777777" w:rsidR="00DA2759" w:rsidRPr="005108E4" w:rsidRDefault="00DA2759">
      <w:pPr>
        <w:pStyle w:val="BodyText"/>
        <w:spacing w:before="8"/>
        <w:jc w:val="left"/>
      </w:pPr>
    </w:p>
    <w:p w14:paraId="2023E0EF" w14:textId="77777777" w:rsidR="00DA2759" w:rsidRPr="005108E4" w:rsidRDefault="009A7511" w:rsidP="000256A0">
      <w:pPr>
        <w:pStyle w:val="ListParagraph"/>
        <w:numPr>
          <w:ilvl w:val="0"/>
          <w:numId w:val="46"/>
        </w:numPr>
        <w:tabs>
          <w:tab w:val="left" w:pos="2043"/>
        </w:tabs>
        <w:spacing w:line="242" w:lineRule="auto"/>
        <w:ind w:right="116" w:firstLine="0"/>
        <w:outlineLvl w:val="1"/>
        <w:rPr>
          <w:sz w:val="24"/>
        </w:rPr>
      </w:pPr>
      <w:r w:rsidRPr="005108E4">
        <w:rPr>
          <w:sz w:val="24"/>
          <w:u w:val="single"/>
        </w:rPr>
        <w:t>Reports to the Commission</w:t>
      </w:r>
      <w:r w:rsidRPr="005108E4">
        <w:rPr>
          <w:sz w:val="24"/>
        </w:rPr>
        <w:t>. The Commission may require ongoing reporting on operational, quality, and financial information in a form and manner determined by the Commission.</w:t>
      </w:r>
    </w:p>
    <w:p w14:paraId="1B790772"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3EAC3C9F" w14:textId="77777777" w:rsidR="00DA2759" w:rsidRPr="005108E4" w:rsidRDefault="00DA2759">
      <w:pPr>
        <w:pStyle w:val="BodyText"/>
        <w:spacing w:before="7"/>
        <w:jc w:val="left"/>
      </w:pPr>
    </w:p>
    <w:p w14:paraId="709E6F68" w14:textId="77777777" w:rsidR="00DA2759" w:rsidRPr="005108E4" w:rsidRDefault="009A7511" w:rsidP="000256A0">
      <w:pPr>
        <w:pStyle w:val="ListParagraph"/>
        <w:numPr>
          <w:ilvl w:val="0"/>
          <w:numId w:val="46"/>
        </w:numPr>
        <w:tabs>
          <w:tab w:val="left" w:pos="1928"/>
        </w:tabs>
        <w:spacing w:line="242" w:lineRule="auto"/>
        <w:ind w:left="1319" w:right="117" w:firstLine="0"/>
        <w:outlineLvl w:val="1"/>
        <w:rPr>
          <w:sz w:val="24"/>
        </w:rPr>
      </w:pPr>
      <w:r w:rsidRPr="005108E4">
        <w:rPr>
          <w:sz w:val="24"/>
          <w:u w:val="single"/>
        </w:rPr>
        <w:t>Requirements on the Expiration, Revocation, or Voiding of Certificate of Licensure of MTC</w:t>
      </w:r>
      <w:r w:rsidRPr="005108E4">
        <w:rPr>
          <w:sz w:val="24"/>
        </w:rPr>
        <w:t>.</w:t>
      </w:r>
    </w:p>
    <w:p w14:paraId="0924EC36" w14:textId="77777777" w:rsidR="00DA2759" w:rsidRPr="005108E4" w:rsidRDefault="009A7511">
      <w:pPr>
        <w:pStyle w:val="ListParagraph"/>
        <w:numPr>
          <w:ilvl w:val="1"/>
          <w:numId w:val="46"/>
        </w:numPr>
        <w:tabs>
          <w:tab w:val="left" w:pos="2091"/>
        </w:tabs>
        <w:spacing w:before="2" w:line="242" w:lineRule="auto"/>
        <w:ind w:left="1675" w:right="116" w:firstLine="0"/>
        <w:rPr>
          <w:sz w:val="24"/>
        </w:rPr>
      </w:pPr>
      <w:r w:rsidRPr="005108E4">
        <w:rPr>
          <w:spacing w:val="-3"/>
          <w:sz w:val="24"/>
        </w:rPr>
        <w:t>If</w:t>
      </w:r>
      <w:r w:rsidRPr="005108E4">
        <w:rPr>
          <w:spacing w:val="-15"/>
          <w:sz w:val="24"/>
        </w:rPr>
        <w:t xml:space="preserve"> </w:t>
      </w:r>
      <w:r w:rsidRPr="005108E4">
        <w:rPr>
          <w:sz w:val="24"/>
        </w:rPr>
        <w:t>a</w:t>
      </w:r>
      <w:r w:rsidRPr="005108E4">
        <w:rPr>
          <w:spacing w:val="-15"/>
          <w:sz w:val="24"/>
        </w:rPr>
        <w:t xml:space="preserve"> </w:t>
      </w:r>
      <w:r w:rsidRPr="005108E4">
        <w:rPr>
          <w:sz w:val="24"/>
        </w:rPr>
        <w:t>License</w:t>
      </w:r>
      <w:r w:rsidRPr="005108E4">
        <w:rPr>
          <w:spacing w:val="-15"/>
          <w:sz w:val="24"/>
        </w:rPr>
        <w:t xml:space="preserve"> </w:t>
      </w:r>
      <w:r w:rsidRPr="005108E4">
        <w:rPr>
          <w:sz w:val="24"/>
        </w:rPr>
        <w:t>to</w:t>
      </w:r>
      <w:r w:rsidRPr="005108E4">
        <w:rPr>
          <w:spacing w:val="-13"/>
          <w:sz w:val="24"/>
        </w:rPr>
        <w:t xml:space="preserve"> </w:t>
      </w:r>
      <w:r w:rsidRPr="005108E4">
        <w:rPr>
          <w:sz w:val="24"/>
        </w:rPr>
        <w:t>operate</w:t>
      </w:r>
      <w:r w:rsidRPr="005108E4">
        <w:rPr>
          <w:spacing w:val="-15"/>
          <w:sz w:val="24"/>
        </w:rPr>
        <w:t xml:space="preserve"> </w:t>
      </w:r>
      <w:r w:rsidRPr="005108E4">
        <w:rPr>
          <w:sz w:val="24"/>
        </w:rPr>
        <w:t>expires</w:t>
      </w:r>
      <w:r w:rsidRPr="005108E4">
        <w:rPr>
          <w:spacing w:val="-14"/>
          <w:sz w:val="24"/>
        </w:rPr>
        <w:t xml:space="preserve"> </w:t>
      </w:r>
      <w:r w:rsidRPr="005108E4">
        <w:rPr>
          <w:sz w:val="24"/>
        </w:rPr>
        <w:t>without</w:t>
      </w:r>
      <w:r w:rsidRPr="005108E4">
        <w:rPr>
          <w:spacing w:val="-14"/>
          <w:sz w:val="24"/>
        </w:rPr>
        <w:t xml:space="preserve"> </w:t>
      </w:r>
      <w:r w:rsidRPr="005108E4">
        <w:rPr>
          <w:sz w:val="24"/>
        </w:rPr>
        <w:t>being</w:t>
      </w:r>
      <w:r w:rsidRPr="005108E4">
        <w:rPr>
          <w:spacing w:val="-16"/>
          <w:sz w:val="24"/>
        </w:rPr>
        <w:t xml:space="preserve"> </w:t>
      </w:r>
      <w:r w:rsidRPr="005108E4">
        <w:rPr>
          <w:sz w:val="24"/>
        </w:rPr>
        <w:t>renewed,</w:t>
      </w:r>
      <w:r w:rsidRPr="005108E4">
        <w:rPr>
          <w:spacing w:val="-14"/>
          <w:sz w:val="24"/>
        </w:rPr>
        <w:t xml:space="preserve"> </w:t>
      </w:r>
      <w:r w:rsidRPr="005108E4">
        <w:rPr>
          <w:sz w:val="24"/>
        </w:rPr>
        <w:t>is</w:t>
      </w:r>
      <w:r w:rsidRPr="005108E4">
        <w:rPr>
          <w:spacing w:val="-14"/>
          <w:sz w:val="24"/>
        </w:rPr>
        <w:t xml:space="preserve"> </w:t>
      </w:r>
      <w:r w:rsidRPr="005108E4">
        <w:rPr>
          <w:sz w:val="24"/>
        </w:rPr>
        <w:t>revoked,</w:t>
      </w:r>
      <w:r w:rsidRPr="005108E4">
        <w:rPr>
          <w:spacing w:val="-13"/>
          <w:sz w:val="24"/>
        </w:rPr>
        <w:t xml:space="preserve"> </w:t>
      </w:r>
      <w:r w:rsidRPr="005108E4">
        <w:rPr>
          <w:sz w:val="24"/>
        </w:rPr>
        <w:t>or</w:t>
      </w:r>
      <w:r w:rsidRPr="005108E4">
        <w:rPr>
          <w:spacing w:val="-15"/>
          <w:sz w:val="24"/>
        </w:rPr>
        <w:t xml:space="preserve"> </w:t>
      </w:r>
      <w:r w:rsidRPr="005108E4">
        <w:rPr>
          <w:sz w:val="24"/>
        </w:rPr>
        <w:t>becomes</w:t>
      </w:r>
      <w:r w:rsidRPr="005108E4">
        <w:rPr>
          <w:spacing w:val="-14"/>
          <w:sz w:val="24"/>
        </w:rPr>
        <w:t xml:space="preserve"> </w:t>
      </w:r>
      <w:r w:rsidRPr="005108E4">
        <w:rPr>
          <w:sz w:val="24"/>
        </w:rPr>
        <w:t>void,</w:t>
      </w:r>
      <w:r w:rsidRPr="005108E4">
        <w:rPr>
          <w:spacing w:val="-14"/>
          <w:sz w:val="24"/>
        </w:rPr>
        <w:t xml:space="preserve"> </w:t>
      </w:r>
      <w:r w:rsidRPr="005108E4">
        <w:rPr>
          <w:sz w:val="24"/>
        </w:rPr>
        <w:t>the MTC</w:t>
      </w:r>
      <w:r w:rsidRPr="005108E4">
        <w:rPr>
          <w:spacing w:val="-1"/>
          <w:sz w:val="24"/>
        </w:rPr>
        <w:t xml:space="preserve"> </w:t>
      </w:r>
      <w:r w:rsidRPr="005108E4">
        <w:rPr>
          <w:sz w:val="24"/>
        </w:rPr>
        <w:t>shall:</w:t>
      </w:r>
    </w:p>
    <w:p w14:paraId="688677CE" w14:textId="77777777" w:rsidR="00DA2759" w:rsidRPr="005108E4" w:rsidRDefault="009A7511">
      <w:pPr>
        <w:pStyle w:val="ListParagraph"/>
        <w:numPr>
          <w:ilvl w:val="2"/>
          <w:numId w:val="46"/>
        </w:numPr>
        <w:tabs>
          <w:tab w:val="left" w:pos="2396"/>
        </w:tabs>
        <w:spacing w:before="2"/>
        <w:ind w:left="2395" w:hanging="361"/>
        <w:rPr>
          <w:sz w:val="24"/>
        </w:rPr>
      </w:pPr>
      <w:r w:rsidRPr="005108E4">
        <w:rPr>
          <w:sz w:val="24"/>
        </w:rPr>
        <w:t>Immediately discontinue cultivation and production of</w:t>
      </w:r>
      <w:r w:rsidRPr="005108E4">
        <w:rPr>
          <w:spacing w:val="-22"/>
          <w:sz w:val="24"/>
        </w:rPr>
        <w:t xml:space="preserve"> </w:t>
      </w:r>
      <w:r w:rsidRPr="005108E4">
        <w:rPr>
          <w:sz w:val="24"/>
        </w:rPr>
        <w:t>Marijuana;</w:t>
      </w:r>
    </w:p>
    <w:p w14:paraId="09AF0FC7" w14:textId="77777777" w:rsidR="00DA2759" w:rsidRPr="005108E4" w:rsidRDefault="009A7511">
      <w:pPr>
        <w:pStyle w:val="ListParagraph"/>
        <w:numPr>
          <w:ilvl w:val="2"/>
          <w:numId w:val="46"/>
        </w:numPr>
        <w:tabs>
          <w:tab w:val="left" w:pos="2396"/>
        </w:tabs>
        <w:spacing w:before="2" w:line="244" w:lineRule="auto"/>
        <w:ind w:right="118" w:firstLine="0"/>
        <w:rPr>
          <w:sz w:val="24"/>
        </w:rPr>
      </w:pPr>
      <w:r w:rsidRPr="005108E4">
        <w:rPr>
          <w:sz w:val="24"/>
        </w:rPr>
        <w:t>Weigh</w:t>
      </w:r>
      <w:r w:rsidRPr="005108E4">
        <w:rPr>
          <w:spacing w:val="-5"/>
          <w:sz w:val="24"/>
        </w:rPr>
        <w:t xml:space="preserve"> </w:t>
      </w:r>
      <w:r w:rsidRPr="005108E4">
        <w:rPr>
          <w:sz w:val="24"/>
        </w:rPr>
        <w:t>and</w:t>
      </w:r>
      <w:r w:rsidRPr="005108E4">
        <w:rPr>
          <w:spacing w:val="-5"/>
          <w:sz w:val="24"/>
        </w:rPr>
        <w:t xml:space="preserve"> </w:t>
      </w:r>
      <w:r w:rsidRPr="005108E4">
        <w:rPr>
          <w:sz w:val="24"/>
        </w:rPr>
        <w:t>inventory</w:t>
      </w:r>
      <w:r w:rsidRPr="005108E4">
        <w:rPr>
          <w:spacing w:val="-11"/>
          <w:sz w:val="24"/>
        </w:rPr>
        <w:t xml:space="preserve"> </w:t>
      </w:r>
      <w:r w:rsidRPr="005108E4">
        <w:rPr>
          <w:sz w:val="24"/>
        </w:rPr>
        <w:t>all</w:t>
      </w:r>
      <w:r w:rsidRPr="005108E4">
        <w:rPr>
          <w:spacing w:val="-4"/>
          <w:sz w:val="24"/>
        </w:rPr>
        <w:t xml:space="preserve"> </w:t>
      </w:r>
      <w:r w:rsidRPr="005108E4">
        <w:rPr>
          <w:sz w:val="24"/>
        </w:rPr>
        <w:t>unused</w:t>
      </w:r>
      <w:r w:rsidRPr="005108E4">
        <w:rPr>
          <w:spacing w:val="-4"/>
          <w:sz w:val="24"/>
        </w:rPr>
        <w:t xml:space="preserve"> </w:t>
      </w:r>
      <w:r w:rsidRPr="005108E4">
        <w:rPr>
          <w:sz w:val="24"/>
        </w:rPr>
        <w:t>Marijuana</w:t>
      </w:r>
      <w:r w:rsidRPr="005108E4">
        <w:rPr>
          <w:spacing w:val="-6"/>
          <w:sz w:val="24"/>
        </w:rPr>
        <w:t xml:space="preserve"> </w:t>
      </w:r>
      <w:r w:rsidRPr="005108E4">
        <w:rPr>
          <w:sz w:val="24"/>
        </w:rPr>
        <w:t>in</w:t>
      </w:r>
      <w:r w:rsidRPr="005108E4">
        <w:rPr>
          <w:spacing w:val="-2"/>
          <w:sz w:val="24"/>
        </w:rPr>
        <w:t xml:space="preserve"> </w:t>
      </w:r>
      <w:r w:rsidRPr="005108E4">
        <w:rPr>
          <w:sz w:val="24"/>
        </w:rPr>
        <w:t>all</w:t>
      </w:r>
      <w:r w:rsidRPr="005108E4">
        <w:rPr>
          <w:spacing w:val="-1"/>
          <w:sz w:val="24"/>
        </w:rPr>
        <w:t xml:space="preserve"> </w:t>
      </w:r>
      <w:r w:rsidRPr="005108E4">
        <w:rPr>
          <w:sz w:val="24"/>
        </w:rPr>
        <w:t>stages</w:t>
      </w:r>
      <w:r w:rsidRPr="005108E4">
        <w:rPr>
          <w:spacing w:val="-2"/>
          <w:sz w:val="24"/>
        </w:rPr>
        <w:t xml:space="preserve"> </w:t>
      </w:r>
      <w:r w:rsidRPr="005108E4">
        <w:rPr>
          <w:sz w:val="24"/>
        </w:rPr>
        <w:t>of</w:t>
      </w:r>
      <w:r w:rsidRPr="005108E4">
        <w:rPr>
          <w:spacing w:val="-5"/>
          <w:sz w:val="24"/>
        </w:rPr>
        <w:t xml:space="preserve"> </w:t>
      </w:r>
      <w:r w:rsidRPr="005108E4">
        <w:rPr>
          <w:sz w:val="24"/>
        </w:rPr>
        <w:t>cultivation</w:t>
      </w:r>
      <w:r w:rsidRPr="005108E4">
        <w:rPr>
          <w:spacing w:val="-5"/>
          <w:sz w:val="24"/>
        </w:rPr>
        <w:t xml:space="preserve"> </w:t>
      </w:r>
      <w:r w:rsidRPr="005108E4">
        <w:rPr>
          <w:sz w:val="24"/>
        </w:rPr>
        <w:t>and</w:t>
      </w:r>
      <w:r w:rsidRPr="005108E4">
        <w:rPr>
          <w:spacing w:val="-4"/>
          <w:sz w:val="24"/>
        </w:rPr>
        <w:t xml:space="preserve"> </w:t>
      </w:r>
      <w:r w:rsidRPr="005108E4">
        <w:rPr>
          <w:sz w:val="24"/>
        </w:rPr>
        <w:t>all</w:t>
      </w:r>
      <w:r w:rsidRPr="005108E4">
        <w:rPr>
          <w:spacing w:val="-4"/>
          <w:sz w:val="24"/>
        </w:rPr>
        <w:t xml:space="preserve"> </w:t>
      </w:r>
      <w:r w:rsidRPr="005108E4">
        <w:rPr>
          <w:sz w:val="24"/>
        </w:rPr>
        <w:t>MIPs in</w:t>
      </w:r>
      <w:r w:rsidRPr="005108E4">
        <w:rPr>
          <w:spacing w:val="-4"/>
          <w:sz w:val="24"/>
        </w:rPr>
        <w:t xml:space="preserve"> </w:t>
      </w:r>
      <w:r w:rsidRPr="005108E4">
        <w:rPr>
          <w:sz w:val="24"/>
        </w:rPr>
        <w:t>any</w:t>
      </w:r>
      <w:r w:rsidRPr="005108E4">
        <w:rPr>
          <w:spacing w:val="-11"/>
          <w:sz w:val="24"/>
        </w:rPr>
        <w:t xml:space="preserve"> </w:t>
      </w:r>
      <w:r w:rsidRPr="005108E4">
        <w:rPr>
          <w:sz w:val="24"/>
        </w:rPr>
        <w:t>stage</w:t>
      </w:r>
      <w:r w:rsidRPr="005108E4">
        <w:rPr>
          <w:spacing w:val="-4"/>
          <w:sz w:val="24"/>
        </w:rPr>
        <w:t xml:space="preserve"> </w:t>
      </w:r>
      <w:r w:rsidRPr="005108E4">
        <w:rPr>
          <w:sz w:val="24"/>
        </w:rPr>
        <w:t>of</w:t>
      </w:r>
      <w:r w:rsidRPr="005108E4">
        <w:rPr>
          <w:spacing w:val="-4"/>
          <w:sz w:val="24"/>
        </w:rPr>
        <w:t xml:space="preserve"> </w:t>
      </w:r>
      <w:r w:rsidRPr="005108E4">
        <w:rPr>
          <w:sz w:val="24"/>
        </w:rPr>
        <w:t>production,</w:t>
      </w:r>
      <w:r w:rsidRPr="005108E4">
        <w:rPr>
          <w:spacing w:val="-4"/>
          <w:sz w:val="24"/>
        </w:rPr>
        <w:t xml:space="preserve"> </w:t>
      </w:r>
      <w:r w:rsidRPr="005108E4">
        <w:rPr>
          <w:sz w:val="24"/>
        </w:rPr>
        <w:t>and</w:t>
      </w:r>
      <w:r w:rsidRPr="005108E4">
        <w:rPr>
          <w:spacing w:val="-4"/>
          <w:sz w:val="24"/>
        </w:rPr>
        <w:t xml:space="preserve"> </w:t>
      </w:r>
      <w:r w:rsidRPr="005108E4">
        <w:rPr>
          <w:sz w:val="24"/>
        </w:rPr>
        <w:t>create</w:t>
      </w:r>
      <w:r w:rsidRPr="005108E4">
        <w:rPr>
          <w:spacing w:val="-5"/>
          <w:sz w:val="24"/>
        </w:rPr>
        <w:t xml:space="preserve"> </w:t>
      </w:r>
      <w:r w:rsidRPr="005108E4">
        <w:rPr>
          <w:sz w:val="24"/>
        </w:rPr>
        <w:t>and</w:t>
      </w:r>
      <w:r w:rsidRPr="005108E4">
        <w:rPr>
          <w:spacing w:val="-3"/>
          <w:sz w:val="24"/>
        </w:rPr>
        <w:t xml:space="preserve"> </w:t>
      </w:r>
      <w:r w:rsidRPr="005108E4">
        <w:rPr>
          <w:sz w:val="24"/>
        </w:rPr>
        <w:t>maintain</w:t>
      </w:r>
      <w:r w:rsidRPr="005108E4">
        <w:rPr>
          <w:spacing w:val="-4"/>
          <w:sz w:val="24"/>
        </w:rPr>
        <w:t xml:space="preserve"> </w:t>
      </w:r>
      <w:r w:rsidRPr="005108E4">
        <w:rPr>
          <w:sz w:val="24"/>
        </w:rPr>
        <w:t>a</w:t>
      </w:r>
      <w:r w:rsidRPr="005108E4">
        <w:rPr>
          <w:spacing w:val="-5"/>
          <w:sz w:val="24"/>
        </w:rPr>
        <w:t xml:space="preserve"> </w:t>
      </w:r>
      <w:r w:rsidRPr="005108E4">
        <w:rPr>
          <w:sz w:val="24"/>
        </w:rPr>
        <w:t>written</w:t>
      </w:r>
      <w:r w:rsidRPr="005108E4">
        <w:rPr>
          <w:spacing w:val="-4"/>
          <w:sz w:val="24"/>
        </w:rPr>
        <w:t xml:space="preserve"> </w:t>
      </w:r>
      <w:r w:rsidRPr="005108E4">
        <w:rPr>
          <w:sz w:val="24"/>
        </w:rPr>
        <w:t>record</w:t>
      </w:r>
      <w:r w:rsidRPr="005108E4">
        <w:rPr>
          <w:spacing w:val="-4"/>
          <w:sz w:val="24"/>
        </w:rPr>
        <w:t xml:space="preserve"> </w:t>
      </w:r>
      <w:r w:rsidRPr="005108E4">
        <w:rPr>
          <w:sz w:val="24"/>
        </w:rPr>
        <w:t>of</w:t>
      </w:r>
      <w:r w:rsidRPr="005108E4">
        <w:rPr>
          <w:spacing w:val="-3"/>
          <w:sz w:val="24"/>
        </w:rPr>
        <w:t xml:space="preserve"> </w:t>
      </w:r>
      <w:r w:rsidRPr="005108E4">
        <w:rPr>
          <w:sz w:val="24"/>
        </w:rPr>
        <w:t>all</w:t>
      </w:r>
      <w:r w:rsidRPr="005108E4">
        <w:rPr>
          <w:spacing w:val="-3"/>
          <w:sz w:val="24"/>
        </w:rPr>
        <w:t xml:space="preserve"> </w:t>
      </w:r>
      <w:r w:rsidRPr="005108E4">
        <w:rPr>
          <w:sz w:val="24"/>
        </w:rPr>
        <w:t>such</w:t>
      </w:r>
      <w:r w:rsidRPr="005108E4">
        <w:rPr>
          <w:spacing w:val="-4"/>
          <w:sz w:val="24"/>
        </w:rPr>
        <w:t xml:space="preserve"> </w:t>
      </w:r>
      <w:r w:rsidRPr="005108E4">
        <w:rPr>
          <w:sz w:val="24"/>
        </w:rPr>
        <w:t>items;</w:t>
      </w:r>
    </w:p>
    <w:p w14:paraId="1BFCF506" w14:textId="77777777" w:rsidR="00DA2759" w:rsidRPr="005108E4" w:rsidRDefault="009A7511">
      <w:pPr>
        <w:pStyle w:val="ListParagraph"/>
        <w:numPr>
          <w:ilvl w:val="2"/>
          <w:numId w:val="46"/>
        </w:numPr>
        <w:tabs>
          <w:tab w:val="left" w:pos="2423"/>
          <w:tab w:val="left" w:pos="2424"/>
        </w:tabs>
        <w:spacing w:line="244" w:lineRule="auto"/>
        <w:ind w:right="117" w:firstLine="0"/>
        <w:rPr>
          <w:sz w:val="24"/>
        </w:rPr>
      </w:pPr>
      <w:r w:rsidRPr="005108E4">
        <w:rPr>
          <w:sz w:val="24"/>
        </w:rPr>
        <w:t>Dispose of the unused Marijuana in accordance with 935 CMR 501.105(12) after approval by the Commission. Such disposal shall be in the public interest;</w:t>
      </w:r>
      <w:r w:rsidRPr="005108E4">
        <w:rPr>
          <w:spacing w:val="-36"/>
          <w:sz w:val="24"/>
        </w:rPr>
        <w:t xml:space="preserve"> </w:t>
      </w:r>
      <w:r w:rsidRPr="005108E4">
        <w:rPr>
          <w:sz w:val="24"/>
        </w:rPr>
        <w:t>and</w:t>
      </w:r>
    </w:p>
    <w:p w14:paraId="5250B5B4" w14:textId="77777777" w:rsidR="00DA2759" w:rsidRPr="005108E4" w:rsidRDefault="009A7511">
      <w:pPr>
        <w:pStyle w:val="ListParagraph"/>
        <w:numPr>
          <w:ilvl w:val="2"/>
          <w:numId w:val="46"/>
        </w:numPr>
        <w:tabs>
          <w:tab w:val="left" w:pos="2396"/>
        </w:tabs>
        <w:spacing w:line="272" w:lineRule="exact"/>
        <w:ind w:left="2395" w:hanging="361"/>
        <w:rPr>
          <w:sz w:val="24"/>
        </w:rPr>
      </w:pPr>
      <w:r w:rsidRPr="005108E4">
        <w:rPr>
          <w:sz w:val="24"/>
        </w:rPr>
        <w:t>Maintain all records as required by 935 CMR</w:t>
      </w:r>
      <w:r w:rsidRPr="005108E4">
        <w:rPr>
          <w:spacing w:val="-18"/>
          <w:sz w:val="24"/>
        </w:rPr>
        <w:t xml:space="preserve"> </w:t>
      </w:r>
      <w:r w:rsidRPr="005108E4">
        <w:rPr>
          <w:sz w:val="24"/>
        </w:rPr>
        <w:t>501.105(9)(g).</w:t>
      </w:r>
    </w:p>
    <w:p w14:paraId="7D57A203" w14:textId="77777777" w:rsidR="00DA2759" w:rsidRPr="005108E4" w:rsidRDefault="009A7511">
      <w:pPr>
        <w:pStyle w:val="ListParagraph"/>
        <w:numPr>
          <w:ilvl w:val="1"/>
          <w:numId w:val="46"/>
        </w:numPr>
        <w:tabs>
          <w:tab w:val="left" w:pos="2156"/>
        </w:tabs>
        <w:spacing w:before="1" w:line="242" w:lineRule="auto"/>
        <w:ind w:left="1675" w:right="116" w:firstLine="0"/>
        <w:rPr>
          <w:sz w:val="24"/>
        </w:rPr>
      </w:pPr>
      <w:r w:rsidRPr="005108E4">
        <w:rPr>
          <w:spacing w:val="-3"/>
          <w:sz w:val="24"/>
        </w:rPr>
        <w:t xml:space="preserve">If </w:t>
      </w:r>
      <w:r w:rsidRPr="005108E4">
        <w:rPr>
          <w:sz w:val="24"/>
        </w:rPr>
        <w:t>the MTC does not comply with the requirements of 935 CMR 501.105(15)(a), the Commission</w:t>
      </w:r>
      <w:r w:rsidRPr="005108E4">
        <w:rPr>
          <w:spacing w:val="-11"/>
          <w:sz w:val="24"/>
        </w:rPr>
        <w:t xml:space="preserve"> </w:t>
      </w:r>
      <w:r w:rsidRPr="005108E4">
        <w:rPr>
          <w:sz w:val="24"/>
        </w:rPr>
        <w:t>shall</w:t>
      </w:r>
      <w:r w:rsidRPr="005108E4">
        <w:rPr>
          <w:spacing w:val="-10"/>
          <w:sz w:val="24"/>
        </w:rPr>
        <w:t xml:space="preserve"> </w:t>
      </w:r>
      <w:r w:rsidRPr="005108E4">
        <w:rPr>
          <w:sz w:val="24"/>
        </w:rPr>
        <w:t>have</w:t>
      </w:r>
      <w:r w:rsidRPr="005108E4">
        <w:rPr>
          <w:spacing w:val="-11"/>
          <w:sz w:val="24"/>
        </w:rPr>
        <w:t xml:space="preserve"> </w:t>
      </w:r>
      <w:r w:rsidRPr="005108E4">
        <w:rPr>
          <w:sz w:val="24"/>
        </w:rPr>
        <w:t>the</w:t>
      </w:r>
      <w:r w:rsidRPr="005108E4">
        <w:rPr>
          <w:spacing w:val="-12"/>
          <w:sz w:val="24"/>
        </w:rPr>
        <w:t xml:space="preserve"> </w:t>
      </w:r>
      <w:r w:rsidRPr="005108E4">
        <w:rPr>
          <w:sz w:val="24"/>
        </w:rPr>
        <w:t>authority</w:t>
      </w:r>
      <w:r w:rsidRPr="005108E4">
        <w:rPr>
          <w:spacing w:val="-17"/>
          <w:sz w:val="24"/>
        </w:rPr>
        <w:t xml:space="preserve"> </w:t>
      </w:r>
      <w:r w:rsidRPr="005108E4">
        <w:rPr>
          <w:sz w:val="24"/>
        </w:rPr>
        <w:t>to,</w:t>
      </w:r>
      <w:r w:rsidRPr="005108E4">
        <w:rPr>
          <w:spacing w:val="-10"/>
          <w:sz w:val="24"/>
        </w:rPr>
        <w:t xml:space="preserve"> </w:t>
      </w:r>
      <w:r w:rsidRPr="005108E4">
        <w:rPr>
          <w:sz w:val="24"/>
        </w:rPr>
        <w:t>at</w:t>
      </w:r>
      <w:r w:rsidRPr="005108E4">
        <w:rPr>
          <w:spacing w:val="-10"/>
          <w:sz w:val="24"/>
        </w:rPr>
        <w:t xml:space="preserve"> </w:t>
      </w:r>
      <w:r w:rsidRPr="005108E4">
        <w:rPr>
          <w:sz w:val="24"/>
        </w:rPr>
        <w:t>the</w:t>
      </w:r>
      <w:r w:rsidRPr="005108E4">
        <w:rPr>
          <w:spacing w:val="-11"/>
          <w:sz w:val="24"/>
        </w:rPr>
        <w:t xml:space="preserve"> </w:t>
      </w:r>
      <w:r w:rsidRPr="005108E4">
        <w:rPr>
          <w:sz w:val="24"/>
        </w:rPr>
        <w:t>MTC's</w:t>
      </w:r>
      <w:r w:rsidRPr="005108E4">
        <w:rPr>
          <w:spacing w:val="-11"/>
          <w:sz w:val="24"/>
        </w:rPr>
        <w:t xml:space="preserve"> </w:t>
      </w:r>
      <w:r w:rsidRPr="005108E4">
        <w:rPr>
          <w:sz w:val="24"/>
        </w:rPr>
        <w:t>expense,</w:t>
      </w:r>
      <w:r w:rsidRPr="005108E4">
        <w:rPr>
          <w:spacing w:val="-7"/>
          <w:sz w:val="24"/>
        </w:rPr>
        <w:t xml:space="preserve"> </w:t>
      </w:r>
      <w:r w:rsidRPr="005108E4">
        <w:rPr>
          <w:sz w:val="24"/>
        </w:rPr>
        <w:t>secure</w:t>
      </w:r>
      <w:r w:rsidRPr="005108E4">
        <w:rPr>
          <w:spacing w:val="-9"/>
          <w:sz w:val="24"/>
        </w:rPr>
        <w:t xml:space="preserve"> </w:t>
      </w:r>
      <w:r w:rsidRPr="005108E4">
        <w:rPr>
          <w:sz w:val="24"/>
        </w:rPr>
        <w:t>the</w:t>
      </w:r>
      <w:r w:rsidRPr="005108E4">
        <w:rPr>
          <w:spacing w:val="-9"/>
          <w:sz w:val="24"/>
        </w:rPr>
        <w:t xml:space="preserve"> </w:t>
      </w:r>
      <w:r w:rsidRPr="005108E4">
        <w:rPr>
          <w:sz w:val="24"/>
        </w:rPr>
        <w:t>MTC,</w:t>
      </w:r>
      <w:r w:rsidRPr="005108E4">
        <w:rPr>
          <w:spacing w:val="-10"/>
          <w:sz w:val="24"/>
        </w:rPr>
        <w:t xml:space="preserve"> </w:t>
      </w:r>
      <w:r w:rsidRPr="005108E4">
        <w:rPr>
          <w:sz w:val="24"/>
        </w:rPr>
        <w:t>and</w:t>
      </w:r>
      <w:r w:rsidRPr="005108E4">
        <w:rPr>
          <w:spacing w:val="-11"/>
          <w:sz w:val="24"/>
        </w:rPr>
        <w:t xml:space="preserve"> </w:t>
      </w:r>
      <w:r w:rsidRPr="005108E4">
        <w:rPr>
          <w:sz w:val="24"/>
        </w:rPr>
        <w:t>after</w:t>
      </w:r>
      <w:r w:rsidRPr="005108E4">
        <w:rPr>
          <w:spacing w:val="-10"/>
          <w:sz w:val="24"/>
        </w:rPr>
        <w:t xml:space="preserve"> </w:t>
      </w:r>
      <w:r w:rsidRPr="005108E4">
        <w:rPr>
          <w:sz w:val="24"/>
        </w:rPr>
        <w:t>a period</w:t>
      </w:r>
      <w:r w:rsidRPr="005108E4">
        <w:rPr>
          <w:spacing w:val="-9"/>
          <w:sz w:val="24"/>
        </w:rPr>
        <w:t xml:space="preserve"> </w:t>
      </w:r>
      <w:r w:rsidRPr="005108E4">
        <w:rPr>
          <w:sz w:val="24"/>
        </w:rPr>
        <w:t>of</w:t>
      </w:r>
      <w:r w:rsidRPr="005108E4">
        <w:rPr>
          <w:spacing w:val="-11"/>
          <w:sz w:val="24"/>
        </w:rPr>
        <w:t xml:space="preserve"> </w:t>
      </w:r>
      <w:r w:rsidRPr="005108E4">
        <w:rPr>
          <w:sz w:val="24"/>
        </w:rPr>
        <w:t>30</w:t>
      </w:r>
      <w:r w:rsidRPr="005108E4">
        <w:rPr>
          <w:spacing w:val="-12"/>
          <w:sz w:val="24"/>
        </w:rPr>
        <w:t xml:space="preserve"> </w:t>
      </w:r>
      <w:r w:rsidRPr="005108E4">
        <w:rPr>
          <w:sz w:val="24"/>
        </w:rPr>
        <w:t>calendar</w:t>
      </w:r>
      <w:r w:rsidRPr="005108E4">
        <w:rPr>
          <w:spacing w:val="-11"/>
          <w:sz w:val="24"/>
        </w:rPr>
        <w:t xml:space="preserve"> </w:t>
      </w:r>
      <w:r w:rsidRPr="005108E4">
        <w:rPr>
          <w:spacing w:val="-3"/>
          <w:sz w:val="24"/>
        </w:rPr>
        <w:t>days,</w:t>
      </w:r>
      <w:r w:rsidRPr="005108E4">
        <w:rPr>
          <w:spacing w:val="-12"/>
          <w:sz w:val="24"/>
        </w:rPr>
        <w:t xml:space="preserve"> </w:t>
      </w:r>
      <w:r w:rsidRPr="005108E4">
        <w:rPr>
          <w:sz w:val="24"/>
        </w:rPr>
        <w:t>seize,</w:t>
      </w:r>
      <w:r w:rsidRPr="005108E4">
        <w:rPr>
          <w:spacing w:val="-11"/>
          <w:sz w:val="24"/>
        </w:rPr>
        <w:t xml:space="preserve"> </w:t>
      </w:r>
      <w:r w:rsidRPr="005108E4">
        <w:rPr>
          <w:sz w:val="24"/>
        </w:rPr>
        <w:t>and</w:t>
      </w:r>
      <w:r w:rsidRPr="005108E4">
        <w:rPr>
          <w:spacing w:val="-11"/>
          <w:sz w:val="24"/>
        </w:rPr>
        <w:t xml:space="preserve"> </w:t>
      </w:r>
      <w:r w:rsidRPr="005108E4">
        <w:rPr>
          <w:sz w:val="24"/>
        </w:rPr>
        <w:t>destroy</w:t>
      </w:r>
      <w:r w:rsidRPr="005108E4">
        <w:rPr>
          <w:spacing w:val="-18"/>
          <w:sz w:val="24"/>
        </w:rPr>
        <w:t xml:space="preserve"> </w:t>
      </w:r>
      <w:r w:rsidRPr="005108E4">
        <w:rPr>
          <w:sz w:val="24"/>
        </w:rPr>
        <w:t>the</w:t>
      </w:r>
      <w:r w:rsidRPr="005108E4">
        <w:rPr>
          <w:spacing w:val="-13"/>
          <w:sz w:val="24"/>
        </w:rPr>
        <w:t xml:space="preserve"> </w:t>
      </w:r>
      <w:r w:rsidRPr="005108E4">
        <w:rPr>
          <w:sz w:val="24"/>
        </w:rPr>
        <w:t>inventory</w:t>
      </w:r>
      <w:r w:rsidRPr="005108E4">
        <w:rPr>
          <w:spacing w:val="-17"/>
          <w:sz w:val="24"/>
        </w:rPr>
        <w:t xml:space="preserve"> </w:t>
      </w:r>
      <w:r w:rsidRPr="005108E4">
        <w:rPr>
          <w:sz w:val="24"/>
        </w:rPr>
        <w:t>and</w:t>
      </w:r>
      <w:r w:rsidRPr="005108E4">
        <w:rPr>
          <w:spacing w:val="-9"/>
          <w:sz w:val="24"/>
        </w:rPr>
        <w:t xml:space="preserve"> </w:t>
      </w:r>
      <w:r w:rsidRPr="005108E4">
        <w:rPr>
          <w:sz w:val="24"/>
        </w:rPr>
        <w:t>equipment</w:t>
      </w:r>
      <w:r w:rsidRPr="005108E4">
        <w:rPr>
          <w:spacing w:val="-9"/>
          <w:sz w:val="24"/>
        </w:rPr>
        <w:t xml:space="preserve"> </w:t>
      </w:r>
      <w:r w:rsidRPr="005108E4">
        <w:rPr>
          <w:sz w:val="24"/>
        </w:rPr>
        <w:t>and</w:t>
      </w:r>
      <w:r w:rsidRPr="005108E4">
        <w:rPr>
          <w:spacing w:val="-8"/>
          <w:sz w:val="24"/>
        </w:rPr>
        <w:t xml:space="preserve"> </w:t>
      </w:r>
      <w:r w:rsidRPr="005108E4">
        <w:rPr>
          <w:sz w:val="24"/>
        </w:rPr>
        <w:t>contract</w:t>
      </w:r>
      <w:r w:rsidRPr="005108E4">
        <w:rPr>
          <w:spacing w:val="-9"/>
          <w:sz w:val="24"/>
        </w:rPr>
        <w:t xml:space="preserve"> </w:t>
      </w:r>
      <w:r w:rsidRPr="005108E4">
        <w:rPr>
          <w:sz w:val="24"/>
        </w:rPr>
        <w:t>for the storage of MTC</w:t>
      </w:r>
      <w:r w:rsidRPr="005108E4">
        <w:rPr>
          <w:spacing w:val="-6"/>
          <w:sz w:val="24"/>
        </w:rPr>
        <w:t xml:space="preserve"> </w:t>
      </w:r>
      <w:r w:rsidRPr="005108E4">
        <w:rPr>
          <w:sz w:val="24"/>
        </w:rPr>
        <w:t>records.</w:t>
      </w:r>
    </w:p>
    <w:p w14:paraId="25EF5550" w14:textId="77777777" w:rsidR="00DA2759" w:rsidRPr="005108E4" w:rsidRDefault="00DA2759">
      <w:pPr>
        <w:pStyle w:val="BodyText"/>
        <w:spacing w:before="6"/>
        <w:jc w:val="left"/>
      </w:pPr>
    </w:p>
    <w:p w14:paraId="69A89A3A" w14:textId="77777777" w:rsidR="00DA2759" w:rsidRPr="005108E4" w:rsidRDefault="009A7511" w:rsidP="000256A0">
      <w:pPr>
        <w:pStyle w:val="ListParagraph"/>
        <w:numPr>
          <w:ilvl w:val="0"/>
          <w:numId w:val="46"/>
        </w:numPr>
        <w:tabs>
          <w:tab w:val="left" w:pos="1899"/>
        </w:tabs>
        <w:ind w:left="1898" w:hanging="580"/>
        <w:outlineLvl w:val="1"/>
        <w:rPr>
          <w:sz w:val="24"/>
        </w:rPr>
      </w:pPr>
      <w:r w:rsidRPr="005108E4">
        <w:rPr>
          <w:sz w:val="24"/>
          <w:u w:val="single"/>
        </w:rPr>
        <w:t>Prohibitions</w:t>
      </w:r>
      <w:r w:rsidRPr="005108E4">
        <w:rPr>
          <w:sz w:val="24"/>
        </w:rPr>
        <w:t>.</w:t>
      </w:r>
    </w:p>
    <w:p w14:paraId="04319DCF" w14:textId="77777777" w:rsidR="00DA2759" w:rsidRPr="005108E4" w:rsidRDefault="009A7511">
      <w:pPr>
        <w:pStyle w:val="ListParagraph"/>
        <w:numPr>
          <w:ilvl w:val="1"/>
          <w:numId w:val="46"/>
        </w:numPr>
        <w:tabs>
          <w:tab w:val="left" w:pos="2084"/>
        </w:tabs>
        <w:spacing w:before="5" w:line="242" w:lineRule="auto"/>
        <w:ind w:left="1675" w:right="117" w:firstLine="0"/>
        <w:rPr>
          <w:sz w:val="24"/>
        </w:rPr>
      </w:pPr>
      <w:r w:rsidRPr="005108E4">
        <w:rPr>
          <w:sz w:val="24"/>
        </w:rPr>
        <w:t>Unless</w:t>
      </w:r>
      <w:r w:rsidRPr="005108E4">
        <w:rPr>
          <w:spacing w:val="-16"/>
          <w:sz w:val="24"/>
        </w:rPr>
        <w:t xml:space="preserve"> </w:t>
      </w:r>
      <w:r w:rsidRPr="005108E4">
        <w:rPr>
          <w:sz w:val="24"/>
        </w:rPr>
        <w:t>otherwise</w:t>
      </w:r>
      <w:r w:rsidRPr="005108E4">
        <w:rPr>
          <w:spacing w:val="-17"/>
          <w:sz w:val="24"/>
        </w:rPr>
        <w:t xml:space="preserve"> </w:t>
      </w:r>
      <w:r w:rsidRPr="005108E4">
        <w:rPr>
          <w:sz w:val="24"/>
        </w:rPr>
        <w:t>authorized</w:t>
      </w:r>
      <w:r w:rsidRPr="005108E4">
        <w:rPr>
          <w:spacing w:val="-16"/>
          <w:sz w:val="24"/>
        </w:rPr>
        <w:t xml:space="preserve"> </w:t>
      </w:r>
      <w:r w:rsidRPr="005108E4">
        <w:rPr>
          <w:sz w:val="24"/>
        </w:rPr>
        <w:t>by</w:t>
      </w:r>
      <w:r w:rsidRPr="005108E4">
        <w:rPr>
          <w:spacing w:val="-22"/>
          <w:sz w:val="24"/>
        </w:rPr>
        <w:t xml:space="preserve"> </w:t>
      </w:r>
      <w:r w:rsidRPr="005108E4">
        <w:rPr>
          <w:sz w:val="24"/>
        </w:rPr>
        <w:t>the</w:t>
      </w:r>
      <w:r w:rsidRPr="005108E4">
        <w:rPr>
          <w:spacing w:val="-19"/>
          <w:sz w:val="24"/>
        </w:rPr>
        <w:t xml:space="preserve"> </w:t>
      </w:r>
      <w:r w:rsidRPr="005108E4">
        <w:rPr>
          <w:sz w:val="24"/>
        </w:rPr>
        <w:t>Commission,</w:t>
      </w:r>
      <w:r w:rsidRPr="005108E4">
        <w:rPr>
          <w:spacing w:val="-18"/>
          <w:sz w:val="24"/>
        </w:rPr>
        <w:t xml:space="preserve"> </w:t>
      </w:r>
      <w:r w:rsidRPr="005108E4">
        <w:rPr>
          <w:sz w:val="24"/>
        </w:rPr>
        <w:t>an</w:t>
      </w:r>
      <w:r w:rsidRPr="005108E4">
        <w:rPr>
          <w:spacing w:val="-18"/>
          <w:sz w:val="24"/>
        </w:rPr>
        <w:t xml:space="preserve"> </w:t>
      </w:r>
      <w:r w:rsidRPr="005108E4">
        <w:rPr>
          <w:sz w:val="24"/>
        </w:rPr>
        <w:t>MTC</w:t>
      </w:r>
      <w:r w:rsidRPr="005108E4">
        <w:rPr>
          <w:spacing w:val="-15"/>
          <w:sz w:val="24"/>
        </w:rPr>
        <w:t xml:space="preserve"> </w:t>
      </w:r>
      <w:r w:rsidRPr="005108E4">
        <w:rPr>
          <w:sz w:val="24"/>
        </w:rPr>
        <w:t>may</w:t>
      </w:r>
      <w:r w:rsidRPr="005108E4">
        <w:rPr>
          <w:spacing w:val="-23"/>
          <w:sz w:val="24"/>
        </w:rPr>
        <w:t xml:space="preserve"> </w:t>
      </w:r>
      <w:r w:rsidRPr="005108E4">
        <w:rPr>
          <w:sz w:val="24"/>
        </w:rPr>
        <w:t>not</w:t>
      </w:r>
      <w:r w:rsidRPr="005108E4">
        <w:rPr>
          <w:spacing w:val="-15"/>
          <w:sz w:val="24"/>
        </w:rPr>
        <w:t xml:space="preserve"> </w:t>
      </w:r>
      <w:r w:rsidRPr="005108E4">
        <w:rPr>
          <w:sz w:val="24"/>
        </w:rPr>
        <w:t>dispense,</w:t>
      </w:r>
      <w:r w:rsidRPr="005108E4">
        <w:rPr>
          <w:spacing w:val="-16"/>
          <w:sz w:val="24"/>
        </w:rPr>
        <w:t xml:space="preserve"> </w:t>
      </w:r>
      <w:r w:rsidRPr="005108E4">
        <w:rPr>
          <w:sz w:val="24"/>
        </w:rPr>
        <w:t>deliver,</w:t>
      </w:r>
      <w:r w:rsidRPr="005108E4">
        <w:rPr>
          <w:spacing w:val="-16"/>
          <w:sz w:val="24"/>
        </w:rPr>
        <w:t xml:space="preserve"> </w:t>
      </w:r>
      <w:r w:rsidRPr="005108E4">
        <w:rPr>
          <w:sz w:val="24"/>
        </w:rPr>
        <w:t>or otherwise</w:t>
      </w:r>
      <w:r w:rsidRPr="005108E4">
        <w:rPr>
          <w:spacing w:val="-18"/>
          <w:sz w:val="24"/>
        </w:rPr>
        <w:t xml:space="preserve"> </w:t>
      </w:r>
      <w:r w:rsidRPr="005108E4">
        <w:rPr>
          <w:sz w:val="24"/>
        </w:rPr>
        <w:t>transfer</w:t>
      </w:r>
      <w:r w:rsidRPr="005108E4">
        <w:rPr>
          <w:spacing w:val="-17"/>
          <w:sz w:val="24"/>
        </w:rPr>
        <w:t xml:space="preserve"> </w:t>
      </w:r>
      <w:r w:rsidRPr="005108E4">
        <w:rPr>
          <w:sz w:val="24"/>
        </w:rPr>
        <w:t>Marijuana</w:t>
      </w:r>
      <w:r w:rsidRPr="005108E4">
        <w:rPr>
          <w:spacing w:val="-18"/>
          <w:sz w:val="24"/>
        </w:rPr>
        <w:t xml:space="preserve"> </w:t>
      </w:r>
      <w:r w:rsidRPr="005108E4">
        <w:rPr>
          <w:sz w:val="24"/>
        </w:rPr>
        <w:t>to</w:t>
      </w:r>
      <w:r w:rsidRPr="005108E4">
        <w:rPr>
          <w:spacing w:val="-16"/>
          <w:sz w:val="24"/>
        </w:rPr>
        <w:t xml:space="preserve"> </w:t>
      </w:r>
      <w:r w:rsidRPr="005108E4">
        <w:rPr>
          <w:sz w:val="24"/>
        </w:rPr>
        <w:t>a</w:t>
      </w:r>
      <w:r w:rsidRPr="005108E4">
        <w:rPr>
          <w:spacing w:val="-18"/>
          <w:sz w:val="24"/>
        </w:rPr>
        <w:t xml:space="preserve"> </w:t>
      </w:r>
      <w:r w:rsidRPr="005108E4">
        <w:rPr>
          <w:sz w:val="24"/>
        </w:rPr>
        <w:t>person</w:t>
      </w:r>
      <w:r w:rsidRPr="005108E4">
        <w:rPr>
          <w:spacing w:val="-17"/>
          <w:sz w:val="24"/>
        </w:rPr>
        <w:t xml:space="preserve"> </w:t>
      </w:r>
      <w:r w:rsidRPr="005108E4">
        <w:rPr>
          <w:sz w:val="24"/>
        </w:rPr>
        <w:t>other</w:t>
      </w:r>
      <w:r w:rsidRPr="005108E4">
        <w:rPr>
          <w:spacing w:val="-17"/>
          <w:sz w:val="24"/>
        </w:rPr>
        <w:t xml:space="preserve"> </w:t>
      </w:r>
      <w:r w:rsidRPr="005108E4">
        <w:rPr>
          <w:sz w:val="24"/>
        </w:rPr>
        <w:t>than</w:t>
      </w:r>
      <w:r w:rsidRPr="005108E4">
        <w:rPr>
          <w:spacing w:val="-17"/>
          <w:sz w:val="24"/>
        </w:rPr>
        <w:t xml:space="preserve"> </w:t>
      </w:r>
      <w:r w:rsidRPr="005108E4">
        <w:rPr>
          <w:sz w:val="24"/>
        </w:rPr>
        <w:t>a</w:t>
      </w:r>
      <w:r w:rsidRPr="005108E4">
        <w:rPr>
          <w:spacing w:val="-17"/>
          <w:sz w:val="24"/>
        </w:rPr>
        <w:t xml:space="preserve"> </w:t>
      </w:r>
      <w:r w:rsidRPr="005108E4">
        <w:rPr>
          <w:sz w:val="24"/>
        </w:rPr>
        <w:t>Registered</w:t>
      </w:r>
      <w:r w:rsidRPr="005108E4">
        <w:rPr>
          <w:spacing w:val="-17"/>
          <w:sz w:val="24"/>
        </w:rPr>
        <w:t xml:space="preserve"> </w:t>
      </w:r>
      <w:r w:rsidRPr="005108E4">
        <w:rPr>
          <w:sz w:val="24"/>
        </w:rPr>
        <w:t>Qualifying</w:t>
      </w:r>
      <w:r w:rsidRPr="005108E4">
        <w:rPr>
          <w:spacing w:val="-19"/>
          <w:sz w:val="24"/>
        </w:rPr>
        <w:t xml:space="preserve"> </w:t>
      </w:r>
      <w:r w:rsidRPr="005108E4">
        <w:rPr>
          <w:sz w:val="24"/>
        </w:rPr>
        <w:t>Patient</w:t>
      </w:r>
      <w:r w:rsidRPr="005108E4">
        <w:rPr>
          <w:spacing w:val="-15"/>
          <w:sz w:val="24"/>
        </w:rPr>
        <w:t xml:space="preserve"> </w:t>
      </w:r>
      <w:r w:rsidRPr="005108E4">
        <w:rPr>
          <w:sz w:val="24"/>
        </w:rPr>
        <w:t>or</w:t>
      </w:r>
      <w:r w:rsidRPr="005108E4">
        <w:rPr>
          <w:spacing w:val="-17"/>
          <w:sz w:val="24"/>
        </w:rPr>
        <w:t xml:space="preserve"> </w:t>
      </w:r>
      <w:r w:rsidRPr="005108E4">
        <w:rPr>
          <w:sz w:val="24"/>
        </w:rPr>
        <w:t>to</w:t>
      </w:r>
      <w:r w:rsidRPr="005108E4">
        <w:rPr>
          <w:spacing w:val="-17"/>
          <w:sz w:val="24"/>
        </w:rPr>
        <w:t xml:space="preserve"> </w:t>
      </w:r>
      <w:r w:rsidRPr="005108E4">
        <w:rPr>
          <w:sz w:val="24"/>
        </w:rPr>
        <w:t>his or her Personal Caregiver, to  another  MTC  or  to  a  laboratory  as  provided  for  in  935 CMR</w:t>
      </w:r>
      <w:r w:rsidRPr="005108E4">
        <w:rPr>
          <w:spacing w:val="-2"/>
          <w:sz w:val="24"/>
        </w:rPr>
        <w:t xml:space="preserve"> </w:t>
      </w:r>
      <w:r w:rsidRPr="005108E4">
        <w:rPr>
          <w:sz w:val="24"/>
        </w:rPr>
        <w:t>501.105(13).</w:t>
      </w:r>
    </w:p>
    <w:p w14:paraId="7E7FAF8A" w14:textId="77777777" w:rsidR="00DA2759" w:rsidRPr="005108E4" w:rsidRDefault="009A7511">
      <w:pPr>
        <w:pStyle w:val="ListParagraph"/>
        <w:numPr>
          <w:ilvl w:val="1"/>
          <w:numId w:val="46"/>
        </w:numPr>
        <w:tabs>
          <w:tab w:val="left" w:pos="2134"/>
        </w:tabs>
        <w:spacing w:before="3" w:line="242" w:lineRule="auto"/>
        <w:ind w:left="1675" w:right="110" w:firstLine="0"/>
        <w:rPr>
          <w:sz w:val="24"/>
        </w:rPr>
      </w:pPr>
      <w:r w:rsidRPr="005108E4">
        <w:rPr>
          <w:sz w:val="24"/>
        </w:rPr>
        <w:t>Unless</w:t>
      </w:r>
      <w:r w:rsidRPr="005108E4">
        <w:rPr>
          <w:spacing w:val="-4"/>
          <w:sz w:val="24"/>
        </w:rPr>
        <w:t xml:space="preserve"> </w:t>
      </w:r>
      <w:r w:rsidRPr="005108E4">
        <w:rPr>
          <w:sz w:val="24"/>
        </w:rPr>
        <w:t>otherwise</w:t>
      </w:r>
      <w:r w:rsidRPr="005108E4">
        <w:rPr>
          <w:spacing w:val="-5"/>
          <w:sz w:val="24"/>
        </w:rPr>
        <w:t xml:space="preserve"> </w:t>
      </w:r>
      <w:r w:rsidRPr="005108E4">
        <w:rPr>
          <w:sz w:val="24"/>
        </w:rPr>
        <w:t>authorized</w:t>
      </w:r>
      <w:r w:rsidRPr="005108E4">
        <w:rPr>
          <w:spacing w:val="-6"/>
          <w:sz w:val="24"/>
        </w:rPr>
        <w:t xml:space="preserve"> </w:t>
      </w:r>
      <w:r w:rsidRPr="005108E4">
        <w:rPr>
          <w:sz w:val="24"/>
        </w:rPr>
        <w:t>by</w:t>
      </w:r>
      <w:r w:rsidRPr="005108E4">
        <w:rPr>
          <w:spacing w:val="-13"/>
          <w:sz w:val="24"/>
        </w:rPr>
        <w:t xml:space="preserve"> </w:t>
      </w:r>
      <w:r w:rsidRPr="005108E4">
        <w:rPr>
          <w:sz w:val="24"/>
        </w:rPr>
        <w:t>the</w:t>
      </w:r>
      <w:r w:rsidRPr="005108E4">
        <w:rPr>
          <w:spacing w:val="-7"/>
          <w:sz w:val="24"/>
        </w:rPr>
        <w:t xml:space="preserve"> </w:t>
      </w:r>
      <w:r w:rsidRPr="005108E4">
        <w:rPr>
          <w:sz w:val="24"/>
        </w:rPr>
        <w:t>Commission,</w:t>
      </w:r>
      <w:r w:rsidRPr="005108E4">
        <w:rPr>
          <w:spacing w:val="-6"/>
          <w:sz w:val="24"/>
        </w:rPr>
        <w:t xml:space="preserve"> </w:t>
      </w:r>
      <w:r w:rsidRPr="005108E4">
        <w:rPr>
          <w:sz w:val="24"/>
        </w:rPr>
        <w:t>an</w:t>
      </w:r>
      <w:r w:rsidRPr="005108E4">
        <w:rPr>
          <w:spacing w:val="-7"/>
          <w:sz w:val="24"/>
        </w:rPr>
        <w:t xml:space="preserve"> </w:t>
      </w:r>
      <w:r w:rsidRPr="005108E4">
        <w:rPr>
          <w:sz w:val="24"/>
        </w:rPr>
        <w:t>MTC</w:t>
      </w:r>
      <w:r w:rsidRPr="005108E4">
        <w:rPr>
          <w:spacing w:val="-5"/>
          <w:sz w:val="24"/>
        </w:rPr>
        <w:t xml:space="preserve"> </w:t>
      </w:r>
      <w:r w:rsidRPr="005108E4">
        <w:rPr>
          <w:sz w:val="24"/>
        </w:rPr>
        <w:t>may</w:t>
      </w:r>
      <w:r w:rsidRPr="005108E4">
        <w:rPr>
          <w:spacing w:val="-13"/>
          <w:sz w:val="24"/>
        </w:rPr>
        <w:t xml:space="preserve"> </w:t>
      </w:r>
      <w:r w:rsidRPr="005108E4">
        <w:rPr>
          <w:sz w:val="24"/>
        </w:rPr>
        <w:t>not</w:t>
      </w:r>
      <w:r w:rsidRPr="005108E4">
        <w:rPr>
          <w:spacing w:val="-5"/>
          <w:sz w:val="24"/>
        </w:rPr>
        <w:t xml:space="preserve"> </w:t>
      </w:r>
      <w:r w:rsidRPr="005108E4">
        <w:rPr>
          <w:sz w:val="24"/>
        </w:rPr>
        <w:t>acquire</w:t>
      </w:r>
      <w:r w:rsidRPr="005108E4">
        <w:rPr>
          <w:spacing w:val="-5"/>
          <w:sz w:val="24"/>
        </w:rPr>
        <w:t xml:space="preserve"> </w:t>
      </w:r>
      <w:r w:rsidRPr="005108E4">
        <w:rPr>
          <w:sz w:val="24"/>
        </w:rPr>
        <w:t>Marijuana or Marijuana plants, except through the cultivation of Marijuana by that MTC or another MTC</w:t>
      </w:r>
      <w:r w:rsidRPr="005108E4">
        <w:rPr>
          <w:spacing w:val="-4"/>
          <w:sz w:val="24"/>
        </w:rPr>
        <w:t xml:space="preserve"> </w:t>
      </w:r>
      <w:r w:rsidRPr="005108E4">
        <w:rPr>
          <w:sz w:val="24"/>
        </w:rPr>
        <w:t>as</w:t>
      </w:r>
      <w:r w:rsidRPr="005108E4">
        <w:rPr>
          <w:spacing w:val="-4"/>
          <w:sz w:val="24"/>
        </w:rPr>
        <w:t xml:space="preserve"> </w:t>
      </w:r>
      <w:r w:rsidRPr="005108E4">
        <w:rPr>
          <w:sz w:val="24"/>
        </w:rPr>
        <w:t>specified</w:t>
      </w:r>
      <w:r w:rsidRPr="005108E4">
        <w:rPr>
          <w:spacing w:val="-4"/>
          <w:sz w:val="24"/>
        </w:rPr>
        <w:t xml:space="preserve"> </w:t>
      </w:r>
      <w:r w:rsidRPr="005108E4">
        <w:rPr>
          <w:sz w:val="24"/>
        </w:rPr>
        <w:t>in</w:t>
      </w:r>
      <w:r w:rsidRPr="005108E4">
        <w:rPr>
          <w:spacing w:val="-5"/>
          <w:sz w:val="24"/>
        </w:rPr>
        <w:t xml:space="preserve"> </w:t>
      </w:r>
      <w:r w:rsidRPr="005108E4">
        <w:rPr>
          <w:sz w:val="24"/>
        </w:rPr>
        <w:t>935</w:t>
      </w:r>
      <w:r w:rsidRPr="005108E4">
        <w:rPr>
          <w:spacing w:val="-4"/>
          <w:sz w:val="24"/>
        </w:rPr>
        <w:t xml:space="preserve"> </w:t>
      </w:r>
      <w:r w:rsidRPr="005108E4">
        <w:rPr>
          <w:sz w:val="24"/>
        </w:rPr>
        <w:t>CMR</w:t>
      </w:r>
      <w:r w:rsidRPr="005108E4">
        <w:rPr>
          <w:spacing w:val="-4"/>
          <w:sz w:val="24"/>
        </w:rPr>
        <w:t xml:space="preserve"> </w:t>
      </w:r>
      <w:r w:rsidRPr="005108E4">
        <w:rPr>
          <w:sz w:val="24"/>
        </w:rPr>
        <w:t>501.105(13);</w:t>
      </w:r>
      <w:r w:rsidRPr="005108E4">
        <w:rPr>
          <w:spacing w:val="-3"/>
          <w:sz w:val="24"/>
        </w:rPr>
        <w:t xml:space="preserve"> </w:t>
      </w:r>
      <w:r w:rsidRPr="005108E4">
        <w:rPr>
          <w:sz w:val="24"/>
        </w:rPr>
        <w:t>provided,</w:t>
      </w:r>
      <w:r w:rsidRPr="005108E4">
        <w:rPr>
          <w:spacing w:val="-2"/>
          <w:sz w:val="24"/>
        </w:rPr>
        <w:t xml:space="preserve"> </w:t>
      </w:r>
      <w:r w:rsidRPr="005108E4">
        <w:rPr>
          <w:sz w:val="24"/>
        </w:rPr>
        <w:t>however</w:t>
      </w:r>
      <w:r w:rsidRPr="005108E4">
        <w:rPr>
          <w:spacing w:val="-5"/>
          <w:sz w:val="24"/>
        </w:rPr>
        <w:t xml:space="preserve"> </w:t>
      </w:r>
      <w:r w:rsidRPr="005108E4">
        <w:rPr>
          <w:sz w:val="24"/>
        </w:rPr>
        <w:t>that</w:t>
      </w:r>
      <w:r w:rsidRPr="005108E4">
        <w:rPr>
          <w:spacing w:val="-3"/>
          <w:sz w:val="24"/>
        </w:rPr>
        <w:t xml:space="preserve"> </w:t>
      </w:r>
      <w:r w:rsidRPr="005108E4">
        <w:rPr>
          <w:sz w:val="24"/>
        </w:rPr>
        <w:t>an</w:t>
      </w:r>
      <w:r w:rsidRPr="005108E4">
        <w:rPr>
          <w:spacing w:val="-5"/>
          <w:sz w:val="24"/>
        </w:rPr>
        <w:t xml:space="preserve"> </w:t>
      </w:r>
      <w:r w:rsidRPr="005108E4">
        <w:rPr>
          <w:sz w:val="24"/>
        </w:rPr>
        <w:t>MTC</w:t>
      </w:r>
      <w:r w:rsidRPr="005108E4">
        <w:rPr>
          <w:spacing w:val="-3"/>
          <w:sz w:val="24"/>
        </w:rPr>
        <w:t xml:space="preserve"> </w:t>
      </w:r>
      <w:r w:rsidRPr="005108E4">
        <w:rPr>
          <w:sz w:val="24"/>
        </w:rPr>
        <w:t>may</w:t>
      </w:r>
      <w:r w:rsidRPr="005108E4">
        <w:rPr>
          <w:spacing w:val="-11"/>
          <w:sz w:val="24"/>
        </w:rPr>
        <w:t xml:space="preserve"> </w:t>
      </w:r>
      <w:r w:rsidRPr="005108E4">
        <w:rPr>
          <w:sz w:val="24"/>
        </w:rPr>
        <w:t xml:space="preserve">acquire Marijuana seeds, cuttings or genetic plant material. Cuttings or genetic plant material may only be acquired within 90 </w:t>
      </w:r>
      <w:r w:rsidRPr="005108E4">
        <w:rPr>
          <w:spacing w:val="-3"/>
          <w:sz w:val="24"/>
        </w:rPr>
        <w:t xml:space="preserve">days </w:t>
      </w:r>
      <w:r w:rsidRPr="005108E4">
        <w:rPr>
          <w:sz w:val="24"/>
        </w:rPr>
        <w:t>of receiving a final Certificate of Licensure, or such other time  period  approved  by  the  Commission   and   otherwise   as   authorized   under  935 CMR</w:t>
      </w:r>
      <w:r w:rsidRPr="005108E4">
        <w:rPr>
          <w:spacing w:val="-2"/>
          <w:sz w:val="24"/>
        </w:rPr>
        <w:t xml:space="preserve"> </w:t>
      </w:r>
      <w:r w:rsidRPr="005108E4">
        <w:rPr>
          <w:sz w:val="24"/>
        </w:rPr>
        <w:t>501.105(13).</w:t>
      </w:r>
    </w:p>
    <w:p w14:paraId="037E3AD2" w14:textId="77777777" w:rsidR="00DA2759" w:rsidRPr="005108E4" w:rsidRDefault="009A7511">
      <w:pPr>
        <w:pStyle w:val="ListParagraph"/>
        <w:numPr>
          <w:ilvl w:val="1"/>
          <w:numId w:val="46"/>
        </w:numPr>
        <w:tabs>
          <w:tab w:val="left" w:pos="2048"/>
        </w:tabs>
        <w:spacing w:before="5" w:line="242" w:lineRule="auto"/>
        <w:ind w:left="1675" w:right="110" w:firstLine="0"/>
        <w:rPr>
          <w:sz w:val="24"/>
        </w:rPr>
      </w:pPr>
      <w:r w:rsidRPr="005108E4">
        <w:rPr>
          <w:sz w:val="24"/>
        </w:rPr>
        <w:t>Unless</w:t>
      </w:r>
      <w:r w:rsidRPr="005108E4">
        <w:rPr>
          <w:spacing w:val="-28"/>
          <w:sz w:val="24"/>
        </w:rPr>
        <w:t xml:space="preserve"> </w:t>
      </w:r>
      <w:r w:rsidRPr="005108E4">
        <w:rPr>
          <w:sz w:val="24"/>
        </w:rPr>
        <w:t>authorized</w:t>
      </w:r>
      <w:r w:rsidRPr="005108E4">
        <w:rPr>
          <w:spacing w:val="-28"/>
          <w:sz w:val="24"/>
        </w:rPr>
        <w:t xml:space="preserve"> </w:t>
      </w:r>
      <w:r w:rsidRPr="005108E4">
        <w:rPr>
          <w:sz w:val="24"/>
        </w:rPr>
        <w:t>by</w:t>
      </w:r>
      <w:r w:rsidRPr="005108E4">
        <w:rPr>
          <w:spacing w:val="-35"/>
          <w:sz w:val="24"/>
        </w:rPr>
        <w:t xml:space="preserve"> </w:t>
      </w:r>
      <w:r w:rsidRPr="005108E4">
        <w:rPr>
          <w:sz w:val="24"/>
        </w:rPr>
        <w:t>the</w:t>
      </w:r>
      <w:r w:rsidRPr="005108E4">
        <w:rPr>
          <w:spacing w:val="-29"/>
          <w:sz w:val="24"/>
        </w:rPr>
        <w:t xml:space="preserve"> </w:t>
      </w:r>
      <w:r w:rsidRPr="005108E4">
        <w:rPr>
          <w:sz w:val="24"/>
        </w:rPr>
        <w:t>Commission,</w:t>
      </w:r>
      <w:r w:rsidRPr="005108E4">
        <w:rPr>
          <w:spacing w:val="-26"/>
          <w:sz w:val="24"/>
        </w:rPr>
        <w:t xml:space="preserve"> </w:t>
      </w:r>
      <w:r w:rsidRPr="005108E4">
        <w:rPr>
          <w:sz w:val="24"/>
        </w:rPr>
        <w:t>an</w:t>
      </w:r>
      <w:r w:rsidRPr="005108E4">
        <w:rPr>
          <w:spacing w:val="-28"/>
          <w:sz w:val="24"/>
        </w:rPr>
        <w:t xml:space="preserve"> </w:t>
      </w:r>
      <w:r w:rsidRPr="005108E4">
        <w:rPr>
          <w:sz w:val="24"/>
        </w:rPr>
        <w:t>MTC</w:t>
      </w:r>
      <w:r w:rsidRPr="005108E4">
        <w:rPr>
          <w:spacing w:val="-28"/>
          <w:sz w:val="24"/>
        </w:rPr>
        <w:t xml:space="preserve"> </w:t>
      </w:r>
      <w:r w:rsidRPr="005108E4">
        <w:rPr>
          <w:sz w:val="24"/>
        </w:rPr>
        <w:t>is</w:t>
      </w:r>
      <w:r w:rsidRPr="005108E4">
        <w:rPr>
          <w:spacing w:val="-27"/>
          <w:sz w:val="24"/>
        </w:rPr>
        <w:t xml:space="preserve"> </w:t>
      </w:r>
      <w:r w:rsidRPr="005108E4">
        <w:rPr>
          <w:sz w:val="24"/>
        </w:rPr>
        <w:t>prohibited</w:t>
      </w:r>
      <w:r w:rsidRPr="005108E4">
        <w:rPr>
          <w:spacing w:val="-29"/>
          <w:sz w:val="24"/>
        </w:rPr>
        <w:t xml:space="preserve"> </w:t>
      </w:r>
      <w:r w:rsidRPr="005108E4">
        <w:rPr>
          <w:sz w:val="24"/>
        </w:rPr>
        <w:t>from</w:t>
      </w:r>
      <w:r w:rsidRPr="005108E4">
        <w:rPr>
          <w:spacing w:val="-27"/>
          <w:sz w:val="24"/>
        </w:rPr>
        <w:t xml:space="preserve"> </w:t>
      </w:r>
      <w:r w:rsidRPr="005108E4">
        <w:rPr>
          <w:sz w:val="24"/>
        </w:rPr>
        <w:t>acquiring,</w:t>
      </w:r>
      <w:r w:rsidRPr="005108E4">
        <w:rPr>
          <w:spacing w:val="-29"/>
          <w:sz w:val="24"/>
        </w:rPr>
        <w:t xml:space="preserve"> </w:t>
      </w:r>
      <w:r w:rsidRPr="005108E4">
        <w:rPr>
          <w:sz w:val="24"/>
        </w:rPr>
        <w:t xml:space="preserve">possessing, </w:t>
      </w:r>
      <w:r w:rsidRPr="005108E4">
        <w:rPr>
          <w:spacing w:val="-3"/>
          <w:sz w:val="24"/>
        </w:rPr>
        <w:t>cultivating,</w:t>
      </w:r>
      <w:r w:rsidRPr="005108E4">
        <w:rPr>
          <w:spacing w:val="-30"/>
          <w:sz w:val="24"/>
        </w:rPr>
        <w:t xml:space="preserve"> </w:t>
      </w:r>
      <w:r w:rsidRPr="005108E4">
        <w:rPr>
          <w:spacing w:val="-3"/>
          <w:sz w:val="24"/>
        </w:rPr>
        <w:t>delivering,</w:t>
      </w:r>
      <w:r w:rsidRPr="005108E4">
        <w:rPr>
          <w:spacing w:val="-28"/>
          <w:sz w:val="24"/>
        </w:rPr>
        <w:t xml:space="preserve"> </w:t>
      </w:r>
      <w:r w:rsidRPr="005108E4">
        <w:rPr>
          <w:sz w:val="24"/>
        </w:rPr>
        <w:t>Transferring,</w:t>
      </w:r>
      <w:r w:rsidRPr="005108E4">
        <w:rPr>
          <w:spacing w:val="-28"/>
          <w:sz w:val="24"/>
        </w:rPr>
        <w:t xml:space="preserve"> </w:t>
      </w:r>
      <w:r w:rsidRPr="005108E4">
        <w:rPr>
          <w:sz w:val="24"/>
        </w:rPr>
        <w:t>transporting,</w:t>
      </w:r>
      <w:r w:rsidRPr="005108E4">
        <w:rPr>
          <w:spacing w:val="-28"/>
          <w:sz w:val="24"/>
        </w:rPr>
        <w:t xml:space="preserve"> </w:t>
      </w:r>
      <w:r w:rsidRPr="005108E4">
        <w:rPr>
          <w:sz w:val="24"/>
        </w:rPr>
        <w:t>supplying,</w:t>
      </w:r>
      <w:r w:rsidRPr="005108E4">
        <w:rPr>
          <w:spacing w:val="-28"/>
          <w:sz w:val="24"/>
        </w:rPr>
        <w:t xml:space="preserve"> </w:t>
      </w:r>
      <w:r w:rsidRPr="005108E4">
        <w:rPr>
          <w:sz w:val="24"/>
        </w:rPr>
        <w:t>or</w:t>
      </w:r>
      <w:r w:rsidRPr="005108E4">
        <w:rPr>
          <w:spacing w:val="-28"/>
          <w:sz w:val="24"/>
        </w:rPr>
        <w:t xml:space="preserve"> </w:t>
      </w:r>
      <w:r w:rsidRPr="005108E4">
        <w:rPr>
          <w:sz w:val="24"/>
        </w:rPr>
        <w:t>dispensing</w:t>
      </w:r>
      <w:r w:rsidRPr="005108E4">
        <w:rPr>
          <w:spacing w:val="-30"/>
          <w:sz w:val="24"/>
        </w:rPr>
        <w:t xml:space="preserve"> </w:t>
      </w:r>
      <w:r w:rsidRPr="005108E4">
        <w:rPr>
          <w:spacing w:val="-3"/>
          <w:sz w:val="24"/>
        </w:rPr>
        <w:t>Marijuana</w:t>
      </w:r>
      <w:r w:rsidRPr="005108E4">
        <w:rPr>
          <w:spacing w:val="-30"/>
          <w:sz w:val="24"/>
        </w:rPr>
        <w:t xml:space="preserve"> </w:t>
      </w:r>
      <w:r w:rsidRPr="005108E4">
        <w:rPr>
          <w:spacing w:val="-3"/>
          <w:sz w:val="24"/>
        </w:rPr>
        <w:t>for</w:t>
      </w:r>
      <w:r w:rsidRPr="005108E4">
        <w:rPr>
          <w:spacing w:val="-31"/>
          <w:sz w:val="24"/>
        </w:rPr>
        <w:t xml:space="preserve"> </w:t>
      </w:r>
      <w:r w:rsidRPr="005108E4">
        <w:rPr>
          <w:spacing w:val="-3"/>
          <w:sz w:val="24"/>
        </w:rPr>
        <w:t xml:space="preserve">any </w:t>
      </w:r>
      <w:r w:rsidRPr="005108E4">
        <w:rPr>
          <w:sz w:val="24"/>
        </w:rPr>
        <w:t>purpose except to assist Registered Qualifying</w:t>
      </w:r>
      <w:r w:rsidRPr="005108E4">
        <w:rPr>
          <w:spacing w:val="-11"/>
          <w:sz w:val="24"/>
        </w:rPr>
        <w:t xml:space="preserve"> </w:t>
      </w:r>
      <w:r w:rsidRPr="005108E4">
        <w:rPr>
          <w:sz w:val="24"/>
        </w:rPr>
        <w:t>Patients.</w:t>
      </w:r>
    </w:p>
    <w:p w14:paraId="1CA33D2B" w14:textId="77777777" w:rsidR="00DA2759" w:rsidRPr="005108E4" w:rsidRDefault="009A7511">
      <w:pPr>
        <w:pStyle w:val="ListParagraph"/>
        <w:numPr>
          <w:ilvl w:val="1"/>
          <w:numId w:val="46"/>
        </w:numPr>
        <w:tabs>
          <w:tab w:val="left" w:pos="2343"/>
        </w:tabs>
        <w:spacing w:before="4" w:line="242" w:lineRule="auto"/>
        <w:ind w:left="1675" w:right="117" w:firstLine="0"/>
        <w:rPr>
          <w:sz w:val="24"/>
        </w:rPr>
      </w:pPr>
      <w:r w:rsidRPr="005108E4">
        <w:rPr>
          <w:sz w:val="24"/>
        </w:rPr>
        <w:t>An MTC may not give away any  Marijuana  except  as  required  pursuant  to  935 CMR 501.050(1)(g). An MTC may not provide any samples of</w:t>
      </w:r>
      <w:r w:rsidRPr="005108E4">
        <w:rPr>
          <w:spacing w:val="-39"/>
          <w:sz w:val="24"/>
        </w:rPr>
        <w:t xml:space="preserve"> </w:t>
      </w:r>
      <w:r w:rsidRPr="005108E4">
        <w:rPr>
          <w:sz w:val="24"/>
        </w:rPr>
        <w:t>Marijuana.</w:t>
      </w:r>
    </w:p>
    <w:p w14:paraId="3D6E5AE9" w14:textId="77777777" w:rsidR="00DA2759" w:rsidRPr="005108E4" w:rsidRDefault="009A7511">
      <w:pPr>
        <w:pStyle w:val="ListParagraph"/>
        <w:numPr>
          <w:ilvl w:val="1"/>
          <w:numId w:val="46"/>
        </w:numPr>
        <w:tabs>
          <w:tab w:val="left" w:pos="2228"/>
        </w:tabs>
        <w:spacing w:before="2" w:line="242" w:lineRule="auto"/>
        <w:ind w:left="1675" w:right="116" w:firstLine="0"/>
        <w:rPr>
          <w:sz w:val="24"/>
        </w:rPr>
      </w:pPr>
      <w:r w:rsidRPr="005108E4">
        <w:rPr>
          <w:sz w:val="24"/>
        </w:rPr>
        <w:t>An MTC may not receive orders for Marijuana in any manner other than from a Registered Qualifying Patient or Personal Caregiver in person at the MTC, except in the cases of delivery, in which an order may be received by telephone or through a password-protected, internet-based</w:t>
      </w:r>
      <w:r w:rsidRPr="005108E4">
        <w:rPr>
          <w:spacing w:val="-3"/>
          <w:sz w:val="24"/>
        </w:rPr>
        <w:t xml:space="preserve"> </w:t>
      </w:r>
      <w:r w:rsidRPr="005108E4">
        <w:rPr>
          <w:sz w:val="24"/>
        </w:rPr>
        <w:t>platform.</w:t>
      </w:r>
    </w:p>
    <w:p w14:paraId="4DA270A3" w14:textId="77777777" w:rsidR="00DA2759" w:rsidRPr="005108E4" w:rsidRDefault="009A7511">
      <w:pPr>
        <w:pStyle w:val="ListParagraph"/>
        <w:numPr>
          <w:ilvl w:val="1"/>
          <w:numId w:val="46"/>
        </w:numPr>
        <w:tabs>
          <w:tab w:val="left" w:pos="2129"/>
        </w:tabs>
        <w:spacing w:before="3" w:line="242" w:lineRule="auto"/>
        <w:ind w:left="1675" w:right="116" w:firstLine="0"/>
        <w:rPr>
          <w:sz w:val="24"/>
        </w:rPr>
      </w:pPr>
      <w:r w:rsidRPr="005108E4">
        <w:rPr>
          <w:sz w:val="24"/>
        </w:rPr>
        <w:t>An MTC may not fill orders for Marijuana in any manner other than to a Registered Qualifying Patient or Personal Caregiver in person at the MTC, except in the case of delivery, in which an order may be delivered only to the Residence of a Registered Qualifying Patient or Personal Caregiver or the Caregiving Institution of a Registered Qualifying</w:t>
      </w:r>
      <w:r w:rsidRPr="005108E4">
        <w:rPr>
          <w:spacing w:val="-19"/>
          <w:sz w:val="24"/>
        </w:rPr>
        <w:t xml:space="preserve"> </w:t>
      </w:r>
      <w:r w:rsidRPr="005108E4">
        <w:rPr>
          <w:sz w:val="24"/>
        </w:rPr>
        <w:t>Patient.</w:t>
      </w:r>
      <w:r w:rsidRPr="005108E4">
        <w:rPr>
          <w:spacing w:val="29"/>
          <w:sz w:val="24"/>
        </w:rPr>
        <w:t xml:space="preserve"> </w:t>
      </w:r>
      <w:r w:rsidRPr="005108E4">
        <w:rPr>
          <w:sz w:val="24"/>
        </w:rPr>
        <w:t>The</w:t>
      </w:r>
      <w:r w:rsidRPr="005108E4">
        <w:rPr>
          <w:spacing w:val="-17"/>
          <w:sz w:val="24"/>
        </w:rPr>
        <w:t xml:space="preserve"> </w:t>
      </w:r>
      <w:r w:rsidRPr="005108E4">
        <w:rPr>
          <w:sz w:val="24"/>
        </w:rPr>
        <w:t>Qualifying</w:t>
      </w:r>
      <w:r w:rsidRPr="005108E4">
        <w:rPr>
          <w:spacing w:val="-18"/>
          <w:sz w:val="24"/>
        </w:rPr>
        <w:t xml:space="preserve"> </w:t>
      </w:r>
      <w:r w:rsidRPr="005108E4">
        <w:rPr>
          <w:sz w:val="24"/>
        </w:rPr>
        <w:t>Patient</w:t>
      </w:r>
      <w:r w:rsidRPr="005108E4">
        <w:rPr>
          <w:spacing w:val="-16"/>
          <w:sz w:val="24"/>
        </w:rPr>
        <w:t xml:space="preserve"> </w:t>
      </w:r>
      <w:r w:rsidRPr="005108E4">
        <w:rPr>
          <w:sz w:val="24"/>
        </w:rPr>
        <w:t>or</w:t>
      </w:r>
      <w:r w:rsidRPr="005108E4">
        <w:rPr>
          <w:spacing w:val="-16"/>
          <w:sz w:val="24"/>
        </w:rPr>
        <w:t xml:space="preserve"> </w:t>
      </w:r>
      <w:r w:rsidRPr="005108E4">
        <w:rPr>
          <w:sz w:val="24"/>
        </w:rPr>
        <w:t>caregiver</w:t>
      </w:r>
      <w:r w:rsidRPr="005108E4">
        <w:rPr>
          <w:spacing w:val="-18"/>
          <w:sz w:val="24"/>
        </w:rPr>
        <w:t xml:space="preserve"> </w:t>
      </w:r>
      <w:r w:rsidRPr="005108E4">
        <w:rPr>
          <w:sz w:val="24"/>
        </w:rPr>
        <w:t>receiving</w:t>
      </w:r>
      <w:r w:rsidRPr="005108E4">
        <w:rPr>
          <w:spacing w:val="-19"/>
          <w:sz w:val="24"/>
        </w:rPr>
        <w:t xml:space="preserve"> </w:t>
      </w:r>
      <w:r w:rsidRPr="005108E4">
        <w:rPr>
          <w:sz w:val="24"/>
        </w:rPr>
        <w:t>the</w:t>
      </w:r>
      <w:r w:rsidRPr="005108E4">
        <w:rPr>
          <w:spacing w:val="-16"/>
          <w:sz w:val="24"/>
        </w:rPr>
        <w:t xml:space="preserve"> </w:t>
      </w:r>
      <w:r w:rsidRPr="005108E4">
        <w:rPr>
          <w:sz w:val="24"/>
        </w:rPr>
        <w:t>delivery</w:t>
      </w:r>
      <w:r w:rsidRPr="005108E4">
        <w:rPr>
          <w:spacing w:val="-22"/>
          <w:sz w:val="24"/>
        </w:rPr>
        <w:t xml:space="preserve"> </w:t>
      </w:r>
      <w:r w:rsidRPr="005108E4">
        <w:rPr>
          <w:sz w:val="24"/>
        </w:rPr>
        <w:t>shall</w:t>
      </w:r>
      <w:r w:rsidRPr="005108E4">
        <w:rPr>
          <w:spacing w:val="-16"/>
          <w:sz w:val="24"/>
        </w:rPr>
        <w:t xml:space="preserve"> </w:t>
      </w:r>
      <w:r w:rsidRPr="005108E4">
        <w:rPr>
          <w:sz w:val="24"/>
        </w:rPr>
        <w:t>possess a temporary or an annual Registration Card and valid photo identification as required pursuant to 935 CMR 501.140(2). An MTC is prohibited from delivering adult use Marijuana.</w:t>
      </w:r>
    </w:p>
    <w:p w14:paraId="6BC80ECE" w14:textId="77777777" w:rsidR="00DA2759" w:rsidRPr="005108E4" w:rsidRDefault="009A7511">
      <w:pPr>
        <w:pStyle w:val="ListParagraph"/>
        <w:numPr>
          <w:ilvl w:val="1"/>
          <w:numId w:val="46"/>
        </w:numPr>
        <w:tabs>
          <w:tab w:val="left" w:pos="2146"/>
        </w:tabs>
        <w:spacing w:before="7" w:line="242" w:lineRule="auto"/>
        <w:ind w:left="1675" w:right="117" w:firstLine="0"/>
        <w:rPr>
          <w:sz w:val="24"/>
        </w:rPr>
      </w:pPr>
      <w:r w:rsidRPr="005108E4">
        <w:rPr>
          <w:sz w:val="24"/>
        </w:rPr>
        <w:t>Unless authorized by the Commission, an MTC may not sell any products other than Marijuana, including MIPs and Marijuana seeds, and other Marijuana Accessories and products such as vaporizers that facilitate the use of Marijuana for medical</w:t>
      </w:r>
      <w:r w:rsidRPr="005108E4">
        <w:rPr>
          <w:spacing w:val="-39"/>
          <w:sz w:val="24"/>
        </w:rPr>
        <w:t xml:space="preserve"> </w:t>
      </w:r>
      <w:r w:rsidRPr="005108E4">
        <w:rPr>
          <w:sz w:val="24"/>
        </w:rPr>
        <w:t>purposes.</w:t>
      </w:r>
    </w:p>
    <w:p w14:paraId="74ECDCC2" w14:textId="77777777" w:rsidR="00DA2759" w:rsidRPr="005108E4" w:rsidRDefault="009A7511">
      <w:pPr>
        <w:pStyle w:val="ListParagraph"/>
        <w:numPr>
          <w:ilvl w:val="1"/>
          <w:numId w:val="46"/>
        </w:numPr>
        <w:tabs>
          <w:tab w:val="left" w:pos="2199"/>
        </w:tabs>
        <w:spacing w:before="1" w:line="242" w:lineRule="auto"/>
        <w:ind w:left="1675" w:right="117" w:firstLine="0"/>
        <w:rPr>
          <w:sz w:val="24"/>
        </w:rPr>
      </w:pPr>
      <w:r w:rsidRPr="005108E4">
        <w:rPr>
          <w:sz w:val="24"/>
        </w:rPr>
        <w:t>Consumption of Marijuana on the Premises or grounds of any MTC is prohibited; provided,</w:t>
      </w:r>
      <w:r w:rsidRPr="005108E4">
        <w:rPr>
          <w:spacing w:val="-14"/>
          <w:sz w:val="24"/>
        </w:rPr>
        <w:t xml:space="preserve"> </w:t>
      </w:r>
      <w:r w:rsidRPr="005108E4">
        <w:rPr>
          <w:sz w:val="24"/>
        </w:rPr>
        <w:t>however,</w:t>
      </w:r>
      <w:r w:rsidRPr="005108E4">
        <w:rPr>
          <w:spacing w:val="-14"/>
          <w:sz w:val="24"/>
        </w:rPr>
        <w:t xml:space="preserve"> </w:t>
      </w:r>
      <w:r w:rsidRPr="005108E4">
        <w:rPr>
          <w:sz w:val="24"/>
        </w:rPr>
        <w:t>that</w:t>
      </w:r>
      <w:r w:rsidRPr="005108E4">
        <w:rPr>
          <w:spacing w:val="-14"/>
          <w:sz w:val="24"/>
        </w:rPr>
        <w:t xml:space="preserve"> </w:t>
      </w:r>
      <w:r w:rsidRPr="005108E4">
        <w:rPr>
          <w:sz w:val="24"/>
        </w:rPr>
        <w:t>an</w:t>
      </w:r>
      <w:r w:rsidRPr="005108E4">
        <w:rPr>
          <w:spacing w:val="-14"/>
          <w:sz w:val="24"/>
        </w:rPr>
        <w:t xml:space="preserve"> </w:t>
      </w:r>
      <w:r w:rsidRPr="005108E4">
        <w:rPr>
          <w:sz w:val="24"/>
        </w:rPr>
        <w:t>MTC</w:t>
      </w:r>
      <w:r w:rsidRPr="005108E4">
        <w:rPr>
          <w:spacing w:val="-12"/>
          <w:sz w:val="24"/>
        </w:rPr>
        <w:t xml:space="preserve"> </w:t>
      </w:r>
      <w:r w:rsidRPr="005108E4">
        <w:rPr>
          <w:sz w:val="24"/>
        </w:rPr>
        <w:t>may</w:t>
      </w:r>
      <w:r w:rsidRPr="005108E4">
        <w:rPr>
          <w:spacing w:val="-21"/>
          <w:sz w:val="24"/>
        </w:rPr>
        <w:t xml:space="preserve"> </w:t>
      </w:r>
      <w:r w:rsidRPr="005108E4">
        <w:rPr>
          <w:sz w:val="24"/>
        </w:rPr>
        <w:t>administer</w:t>
      </w:r>
      <w:r w:rsidRPr="005108E4">
        <w:rPr>
          <w:spacing w:val="-14"/>
          <w:sz w:val="24"/>
        </w:rPr>
        <w:t xml:space="preserve"> </w:t>
      </w:r>
      <w:r w:rsidRPr="005108E4">
        <w:rPr>
          <w:sz w:val="24"/>
        </w:rPr>
        <w:t>medical</w:t>
      </w:r>
      <w:r w:rsidRPr="005108E4">
        <w:rPr>
          <w:spacing w:val="-16"/>
          <w:sz w:val="24"/>
        </w:rPr>
        <w:t xml:space="preserve"> </w:t>
      </w:r>
      <w:r w:rsidRPr="005108E4">
        <w:rPr>
          <w:sz w:val="24"/>
        </w:rPr>
        <w:t>use</w:t>
      </w:r>
      <w:r w:rsidRPr="005108E4">
        <w:rPr>
          <w:spacing w:val="-18"/>
          <w:sz w:val="24"/>
        </w:rPr>
        <w:t xml:space="preserve"> </w:t>
      </w:r>
      <w:r w:rsidRPr="005108E4">
        <w:rPr>
          <w:sz w:val="24"/>
        </w:rPr>
        <w:t>Marijuana</w:t>
      </w:r>
      <w:r w:rsidRPr="005108E4">
        <w:rPr>
          <w:spacing w:val="-17"/>
          <w:sz w:val="24"/>
        </w:rPr>
        <w:t xml:space="preserve"> </w:t>
      </w:r>
      <w:r w:rsidRPr="005108E4">
        <w:rPr>
          <w:sz w:val="24"/>
        </w:rPr>
        <w:t>for</w:t>
      </w:r>
      <w:r w:rsidRPr="005108E4">
        <w:rPr>
          <w:spacing w:val="-17"/>
          <w:sz w:val="24"/>
        </w:rPr>
        <w:t xml:space="preserve"> </w:t>
      </w:r>
      <w:r w:rsidRPr="005108E4">
        <w:rPr>
          <w:sz w:val="24"/>
        </w:rPr>
        <w:t>the</w:t>
      </w:r>
      <w:r w:rsidRPr="005108E4">
        <w:rPr>
          <w:spacing w:val="-17"/>
          <w:sz w:val="24"/>
        </w:rPr>
        <w:t xml:space="preserve"> </w:t>
      </w:r>
      <w:r w:rsidRPr="005108E4">
        <w:rPr>
          <w:sz w:val="24"/>
        </w:rPr>
        <w:t>purposes</w:t>
      </w:r>
      <w:r w:rsidRPr="005108E4">
        <w:rPr>
          <w:spacing w:val="-16"/>
          <w:sz w:val="24"/>
        </w:rPr>
        <w:t xml:space="preserve"> </w:t>
      </w:r>
      <w:r w:rsidRPr="005108E4">
        <w:rPr>
          <w:sz w:val="24"/>
        </w:rPr>
        <w:t>of teaching</w:t>
      </w:r>
      <w:r w:rsidRPr="005108E4">
        <w:rPr>
          <w:spacing w:val="-24"/>
          <w:sz w:val="24"/>
        </w:rPr>
        <w:t xml:space="preserve"> </w:t>
      </w:r>
      <w:r w:rsidRPr="005108E4">
        <w:rPr>
          <w:sz w:val="24"/>
        </w:rPr>
        <w:t>use</w:t>
      </w:r>
      <w:r w:rsidRPr="005108E4">
        <w:rPr>
          <w:spacing w:val="-21"/>
          <w:sz w:val="24"/>
        </w:rPr>
        <w:t xml:space="preserve"> </w:t>
      </w:r>
      <w:r w:rsidRPr="005108E4">
        <w:rPr>
          <w:sz w:val="24"/>
        </w:rPr>
        <w:t>of</w:t>
      </w:r>
      <w:r w:rsidRPr="005108E4">
        <w:rPr>
          <w:spacing w:val="-22"/>
          <w:sz w:val="24"/>
        </w:rPr>
        <w:t xml:space="preserve"> </w:t>
      </w:r>
      <w:r w:rsidRPr="005108E4">
        <w:rPr>
          <w:sz w:val="24"/>
        </w:rPr>
        <w:t>vaporizers,</w:t>
      </w:r>
      <w:r w:rsidRPr="005108E4">
        <w:rPr>
          <w:spacing w:val="-20"/>
          <w:sz w:val="24"/>
        </w:rPr>
        <w:t xml:space="preserve"> </w:t>
      </w:r>
      <w:r w:rsidRPr="005108E4">
        <w:rPr>
          <w:sz w:val="24"/>
        </w:rPr>
        <w:t>or</w:t>
      </w:r>
      <w:r w:rsidRPr="005108E4">
        <w:rPr>
          <w:spacing w:val="-22"/>
          <w:sz w:val="24"/>
        </w:rPr>
        <w:t xml:space="preserve"> </w:t>
      </w:r>
      <w:r w:rsidRPr="005108E4">
        <w:rPr>
          <w:sz w:val="24"/>
        </w:rPr>
        <w:t>demonstration</w:t>
      </w:r>
      <w:r w:rsidRPr="005108E4">
        <w:rPr>
          <w:spacing w:val="-21"/>
          <w:sz w:val="24"/>
        </w:rPr>
        <w:t xml:space="preserve"> </w:t>
      </w:r>
      <w:r w:rsidRPr="005108E4">
        <w:rPr>
          <w:sz w:val="24"/>
        </w:rPr>
        <w:t>of</w:t>
      </w:r>
      <w:r w:rsidRPr="005108E4">
        <w:rPr>
          <w:spacing w:val="-21"/>
          <w:sz w:val="24"/>
        </w:rPr>
        <w:t xml:space="preserve"> </w:t>
      </w:r>
      <w:r w:rsidRPr="005108E4">
        <w:rPr>
          <w:sz w:val="24"/>
        </w:rPr>
        <w:t>use</w:t>
      </w:r>
      <w:r w:rsidRPr="005108E4">
        <w:rPr>
          <w:spacing w:val="-22"/>
          <w:sz w:val="24"/>
        </w:rPr>
        <w:t xml:space="preserve"> </w:t>
      </w:r>
      <w:r w:rsidRPr="005108E4">
        <w:rPr>
          <w:sz w:val="24"/>
        </w:rPr>
        <w:t>of</w:t>
      </w:r>
      <w:r w:rsidRPr="005108E4">
        <w:rPr>
          <w:spacing w:val="-21"/>
          <w:sz w:val="24"/>
        </w:rPr>
        <w:t xml:space="preserve"> </w:t>
      </w:r>
      <w:r w:rsidRPr="005108E4">
        <w:rPr>
          <w:sz w:val="24"/>
        </w:rPr>
        <w:t>other</w:t>
      </w:r>
      <w:r w:rsidRPr="005108E4">
        <w:rPr>
          <w:spacing w:val="-22"/>
          <w:sz w:val="24"/>
        </w:rPr>
        <w:t xml:space="preserve"> </w:t>
      </w:r>
      <w:r w:rsidRPr="005108E4">
        <w:rPr>
          <w:sz w:val="24"/>
        </w:rPr>
        <w:t>products</w:t>
      </w:r>
      <w:r w:rsidRPr="005108E4">
        <w:rPr>
          <w:spacing w:val="-18"/>
          <w:sz w:val="24"/>
        </w:rPr>
        <w:t xml:space="preserve"> </w:t>
      </w:r>
      <w:r w:rsidRPr="005108E4">
        <w:rPr>
          <w:sz w:val="24"/>
        </w:rPr>
        <w:t>as</w:t>
      </w:r>
      <w:r w:rsidRPr="005108E4">
        <w:rPr>
          <w:spacing w:val="-19"/>
          <w:sz w:val="24"/>
        </w:rPr>
        <w:t xml:space="preserve"> </w:t>
      </w:r>
      <w:r w:rsidRPr="005108E4">
        <w:rPr>
          <w:sz w:val="24"/>
        </w:rPr>
        <w:t>necessary.</w:t>
      </w:r>
      <w:r w:rsidRPr="005108E4">
        <w:rPr>
          <w:spacing w:val="23"/>
          <w:sz w:val="24"/>
        </w:rPr>
        <w:t xml:space="preserve"> </w:t>
      </w:r>
      <w:r w:rsidRPr="005108E4">
        <w:rPr>
          <w:sz w:val="24"/>
        </w:rPr>
        <w:t>An</w:t>
      </w:r>
      <w:r w:rsidRPr="005108E4">
        <w:rPr>
          <w:spacing w:val="-21"/>
          <w:sz w:val="24"/>
        </w:rPr>
        <w:t xml:space="preserve"> </w:t>
      </w:r>
      <w:r w:rsidRPr="005108E4">
        <w:rPr>
          <w:sz w:val="24"/>
        </w:rPr>
        <w:t>MTC is prohibited from administering adult use</w:t>
      </w:r>
      <w:r w:rsidRPr="005108E4">
        <w:rPr>
          <w:spacing w:val="-9"/>
          <w:sz w:val="24"/>
        </w:rPr>
        <w:t xml:space="preserve"> </w:t>
      </w:r>
      <w:r w:rsidRPr="005108E4">
        <w:rPr>
          <w:sz w:val="24"/>
        </w:rPr>
        <w:t>Marijuana.</w:t>
      </w:r>
    </w:p>
    <w:p w14:paraId="08242F1A" w14:textId="11C4AB43" w:rsidR="00DA2759" w:rsidRPr="005108E4" w:rsidRDefault="009A7511" w:rsidP="00E077D0">
      <w:pPr>
        <w:pStyle w:val="ListParagraph"/>
        <w:numPr>
          <w:ilvl w:val="1"/>
          <w:numId w:val="46"/>
        </w:numPr>
        <w:tabs>
          <w:tab w:val="left" w:pos="2067"/>
        </w:tabs>
        <w:spacing w:before="4" w:line="244" w:lineRule="auto"/>
        <w:ind w:left="1675" w:right="117" w:firstLine="0"/>
        <w:rPr>
          <w:sz w:val="24"/>
        </w:rPr>
        <w:sectPr w:rsidR="00DA2759" w:rsidRPr="005108E4">
          <w:pgSz w:w="12240" w:h="20160"/>
          <w:pgMar w:top="980" w:right="1320" w:bottom="960" w:left="480" w:header="744" w:footer="777" w:gutter="0"/>
          <w:cols w:space="720"/>
        </w:sectPr>
      </w:pPr>
      <w:r w:rsidRPr="005108E4">
        <w:rPr>
          <w:sz w:val="24"/>
        </w:rPr>
        <w:t>An</w:t>
      </w:r>
      <w:r w:rsidRPr="005108E4">
        <w:rPr>
          <w:spacing w:val="-10"/>
          <w:sz w:val="24"/>
        </w:rPr>
        <w:t xml:space="preserve"> </w:t>
      </w:r>
      <w:r w:rsidRPr="005108E4">
        <w:rPr>
          <w:sz w:val="24"/>
        </w:rPr>
        <w:t>MTC</w:t>
      </w:r>
      <w:r w:rsidRPr="005108E4">
        <w:rPr>
          <w:spacing w:val="-10"/>
          <w:sz w:val="24"/>
        </w:rPr>
        <w:t xml:space="preserve"> </w:t>
      </w:r>
      <w:r w:rsidRPr="005108E4">
        <w:rPr>
          <w:sz w:val="24"/>
        </w:rPr>
        <w:t>may</w:t>
      </w:r>
      <w:r w:rsidRPr="005108E4">
        <w:rPr>
          <w:spacing w:val="-17"/>
          <w:sz w:val="24"/>
        </w:rPr>
        <w:t xml:space="preserve"> </w:t>
      </w:r>
      <w:r w:rsidRPr="005108E4">
        <w:rPr>
          <w:sz w:val="24"/>
        </w:rPr>
        <w:t>not</w:t>
      </w:r>
      <w:r w:rsidRPr="005108E4">
        <w:rPr>
          <w:spacing w:val="-10"/>
          <w:sz w:val="24"/>
        </w:rPr>
        <w:t xml:space="preserve"> </w:t>
      </w:r>
      <w:r w:rsidRPr="005108E4">
        <w:rPr>
          <w:sz w:val="24"/>
        </w:rPr>
        <w:t>adulterate</w:t>
      </w:r>
      <w:r w:rsidRPr="005108E4">
        <w:rPr>
          <w:spacing w:val="-10"/>
          <w:sz w:val="24"/>
        </w:rPr>
        <w:t xml:space="preserve"> </w:t>
      </w:r>
      <w:r w:rsidRPr="005108E4">
        <w:rPr>
          <w:sz w:val="24"/>
        </w:rPr>
        <w:t>Marijuana,</w:t>
      </w:r>
      <w:r w:rsidRPr="005108E4">
        <w:rPr>
          <w:spacing w:val="-10"/>
          <w:sz w:val="24"/>
        </w:rPr>
        <w:t xml:space="preserve"> </w:t>
      </w:r>
      <w:r w:rsidRPr="005108E4">
        <w:rPr>
          <w:sz w:val="24"/>
        </w:rPr>
        <w:t>including</w:t>
      </w:r>
      <w:r w:rsidRPr="005108E4">
        <w:rPr>
          <w:spacing w:val="-13"/>
          <w:sz w:val="24"/>
        </w:rPr>
        <w:t xml:space="preserve"> </w:t>
      </w:r>
      <w:r w:rsidRPr="005108E4">
        <w:rPr>
          <w:sz w:val="24"/>
        </w:rPr>
        <w:t>with</w:t>
      </w:r>
      <w:r w:rsidRPr="005108E4">
        <w:rPr>
          <w:spacing w:val="-9"/>
          <w:sz w:val="24"/>
        </w:rPr>
        <w:t xml:space="preserve"> </w:t>
      </w:r>
      <w:r w:rsidRPr="005108E4">
        <w:rPr>
          <w:sz w:val="24"/>
        </w:rPr>
        <w:t>psychoactive</w:t>
      </w:r>
      <w:r w:rsidRPr="005108E4">
        <w:rPr>
          <w:spacing w:val="-11"/>
          <w:sz w:val="24"/>
        </w:rPr>
        <w:t xml:space="preserve"> </w:t>
      </w:r>
      <w:r w:rsidRPr="005108E4">
        <w:rPr>
          <w:sz w:val="24"/>
        </w:rPr>
        <w:t>additives</w:t>
      </w:r>
      <w:r w:rsidRPr="005108E4">
        <w:rPr>
          <w:spacing w:val="-10"/>
          <w:sz w:val="24"/>
        </w:rPr>
        <w:t xml:space="preserve"> </w:t>
      </w:r>
      <w:r w:rsidRPr="005108E4">
        <w:rPr>
          <w:sz w:val="24"/>
        </w:rPr>
        <w:t>or</w:t>
      </w:r>
      <w:r w:rsidRPr="005108E4">
        <w:rPr>
          <w:spacing w:val="-10"/>
          <w:sz w:val="24"/>
        </w:rPr>
        <w:t xml:space="preserve"> </w:t>
      </w:r>
      <w:r w:rsidRPr="005108E4">
        <w:rPr>
          <w:sz w:val="24"/>
        </w:rPr>
        <w:t>other illegal</w:t>
      </w:r>
      <w:r w:rsidRPr="005108E4">
        <w:rPr>
          <w:spacing w:val="-1"/>
          <w:sz w:val="24"/>
        </w:rPr>
        <w:t xml:space="preserve"> </w:t>
      </w:r>
      <w:r w:rsidRPr="005108E4">
        <w:rPr>
          <w:sz w:val="24"/>
        </w:rPr>
        <w:t>substances.</w:t>
      </w:r>
    </w:p>
    <w:p w14:paraId="10A18867" w14:textId="77777777" w:rsidR="00DA2759" w:rsidRPr="005108E4" w:rsidRDefault="00DA2759">
      <w:pPr>
        <w:pStyle w:val="BodyText"/>
        <w:spacing w:before="10"/>
        <w:jc w:val="left"/>
        <w:rPr>
          <w:sz w:val="19"/>
        </w:rPr>
      </w:pPr>
    </w:p>
    <w:p w14:paraId="1FFAA13A" w14:textId="77777777" w:rsidR="00DA2759" w:rsidRPr="005108E4" w:rsidRDefault="009A7511" w:rsidP="000256A0">
      <w:pPr>
        <w:pStyle w:val="BodyText"/>
        <w:spacing w:before="61"/>
        <w:ind w:left="120"/>
        <w:jc w:val="left"/>
        <w:outlineLvl w:val="0"/>
      </w:pPr>
      <w:r w:rsidRPr="005108E4">
        <w:rPr>
          <w:u w:val="single"/>
        </w:rPr>
        <w:t>501.110: Security Requirements for Medical Marijuana Treatment Centers</w:t>
      </w:r>
    </w:p>
    <w:p w14:paraId="6D07DE52" w14:textId="77777777" w:rsidR="00DA2759" w:rsidRPr="005108E4" w:rsidRDefault="00DA2759">
      <w:pPr>
        <w:pStyle w:val="BodyText"/>
        <w:spacing w:before="4"/>
        <w:jc w:val="left"/>
        <w:rPr>
          <w:sz w:val="19"/>
        </w:rPr>
      </w:pPr>
    </w:p>
    <w:p w14:paraId="61E8EF17" w14:textId="77777777" w:rsidR="00DA2759" w:rsidRPr="005108E4" w:rsidRDefault="009A7511" w:rsidP="000256A0">
      <w:pPr>
        <w:pStyle w:val="ListParagraph"/>
        <w:numPr>
          <w:ilvl w:val="0"/>
          <w:numId w:val="32"/>
        </w:numPr>
        <w:tabs>
          <w:tab w:val="left" w:pos="1745"/>
        </w:tabs>
        <w:spacing w:before="61" w:line="242" w:lineRule="auto"/>
        <w:ind w:right="116" w:firstLine="0"/>
        <w:outlineLvl w:val="1"/>
        <w:rPr>
          <w:sz w:val="24"/>
        </w:rPr>
      </w:pPr>
      <w:r w:rsidRPr="005108E4">
        <w:rPr>
          <w:sz w:val="24"/>
          <w:u w:val="single"/>
        </w:rPr>
        <w:t>General</w:t>
      </w:r>
      <w:r w:rsidRPr="005108E4">
        <w:rPr>
          <w:spacing w:val="-17"/>
          <w:sz w:val="24"/>
          <w:u w:val="single"/>
        </w:rPr>
        <w:t xml:space="preserve"> </w:t>
      </w:r>
      <w:r w:rsidRPr="005108E4">
        <w:rPr>
          <w:sz w:val="24"/>
          <w:u w:val="single"/>
        </w:rPr>
        <w:t>Requirements</w:t>
      </w:r>
      <w:r w:rsidRPr="005108E4">
        <w:rPr>
          <w:sz w:val="24"/>
        </w:rPr>
        <w:t>.</w:t>
      </w:r>
      <w:r w:rsidRPr="005108E4">
        <w:rPr>
          <w:spacing w:val="27"/>
          <w:sz w:val="24"/>
        </w:rPr>
        <w:t xml:space="preserve"> </w:t>
      </w:r>
      <w:r w:rsidRPr="005108E4">
        <w:rPr>
          <w:sz w:val="24"/>
        </w:rPr>
        <w:t>An</w:t>
      </w:r>
      <w:r w:rsidRPr="005108E4">
        <w:rPr>
          <w:spacing w:val="-17"/>
          <w:sz w:val="24"/>
        </w:rPr>
        <w:t xml:space="preserve"> </w:t>
      </w:r>
      <w:r w:rsidRPr="005108E4">
        <w:rPr>
          <w:sz w:val="24"/>
        </w:rPr>
        <w:t>MTC</w:t>
      </w:r>
      <w:r w:rsidRPr="005108E4">
        <w:rPr>
          <w:spacing w:val="-16"/>
          <w:sz w:val="24"/>
        </w:rPr>
        <w:t xml:space="preserve"> </w:t>
      </w:r>
      <w:r w:rsidRPr="005108E4">
        <w:rPr>
          <w:sz w:val="24"/>
        </w:rPr>
        <w:t>shall</w:t>
      </w:r>
      <w:r w:rsidRPr="005108E4">
        <w:rPr>
          <w:spacing w:val="-16"/>
          <w:sz w:val="24"/>
        </w:rPr>
        <w:t xml:space="preserve"> </w:t>
      </w:r>
      <w:r w:rsidRPr="005108E4">
        <w:rPr>
          <w:sz w:val="24"/>
        </w:rPr>
        <w:t>implement</w:t>
      </w:r>
      <w:r w:rsidRPr="005108E4">
        <w:rPr>
          <w:spacing w:val="-17"/>
          <w:sz w:val="24"/>
        </w:rPr>
        <w:t xml:space="preserve"> </w:t>
      </w:r>
      <w:r w:rsidRPr="005108E4">
        <w:rPr>
          <w:sz w:val="24"/>
        </w:rPr>
        <w:t>sufficient</w:t>
      </w:r>
      <w:r w:rsidRPr="005108E4">
        <w:rPr>
          <w:spacing w:val="-16"/>
          <w:sz w:val="24"/>
        </w:rPr>
        <w:t xml:space="preserve"> </w:t>
      </w:r>
      <w:r w:rsidRPr="005108E4">
        <w:rPr>
          <w:sz w:val="24"/>
        </w:rPr>
        <w:t>security</w:t>
      </w:r>
      <w:r w:rsidRPr="005108E4">
        <w:rPr>
          <w:spacing w:val="-23"/>
          <w:sz w:val="24"/>
        </w:rPr>
        <w:t xml:space="preserve"> </w:t>
      </w:r>
      <w:r w:rsidRPr="005108E4">
        <w:rPr>
          <w:sz w:val="24"/>
        </w:rPr>
        <w:t>measures</w:t>
      </w:r>
      <w:r w:rsidRPr="005108E4">
        <w:rPr>
          <w:spacing w:val="-17"/>
          <w:sz w:val="24"/>
        </w:rPr>
        <w:t xml:space="preserve"> </w:t>
      </w:r>
      <w:r w:rsidRPr="005108E4">
        <w:rPr>
          <w:sz w:val="24"/>
        </w:rPr>
        <w:t>to</w:t>
      </w:r>
      <w:r w:rsidRPr="005108E4">
        <w:rPr>
          <w:spacing w:val="-17"/>
          <w:sz w:val="24"/>
        </w:rPr>
        <w:t xml:space="preserve"> </w:t>
      </w:r>
      <w:r w:rsidRPr="005108E4">
        <w:rPr>
          <w:sz w:val="24"/>
        </w:rPr>
        <w:t>deter</w:t>
      </w:r>
      <w:r w:rsidRPr="005108E4">
        <w:rPr>
          <w:spacing w:val="-17"/>
          <w:sz w:val="24"/>
        </w:rPr>
        <w:t xml:space="preserve"> </w:t>
      </w:r>
      <w:r w:rsidRPr="005108E4">
        <w:rPr>
          <w:sz w:val="24"/>
        </w:rPr>
        <w:t>and prevent unauthorized entrance into areas containing Marijuana, theft of Marijuana and ensure the</w:t>
      </w:r>
      <w:r w:rsidRPr="005108E4">
        <w:rPr>
          <w:spacing w:val="-16"/>
          <w:sz w:val="24"/>
        </w:rPr>
        <w:t xml:space="preserve"> </w:t>
      </w:r>
      <w:r w:rsidRPr="005108E4">
        <w:rPr>
          <w:sz w:val="24"/>
        </w:rPr>
        <w:t>safety</w:t>
      </w:r>
      <w:r w:rsidRPr="005108E4">
        <w:rPr>
          <w:spacing w:val="-22"/>
          <w:sz w:val="24"/>
        </w:rPr>
        <w:t xml:space="preserve"> </w:t>
      </w:r>
      <w:r w:rsidRPr="005108E4">
        <w:rPr>
          <w:sz w:val="24"/>
        </w:rPr>
        <w:t>of</w:t>
      </w:r>
      <w:r w:rsidRPr="005108E4">
        <w:rPr>
          <w:spacing w:val="-15"/>
          <w:sz w:val="24"/>
        </w:rPr>
        <w:t xml:space="preserve"> </w:t>
      </w:r>
      <w:r w:rsidRPr="005108E4">
        <w:rPr>
          <w:sz w:val="24"/>
        </w:rPr>
        <w:t>MTC</w:t>
      </w:r>
      <w:r w:rsidRPr="005108E4">
        <w:rPr>
          <w:spacing w:val="-14"/>
          <w:sz w:val="24"/>
        </w:rPr>
        <w:t xml:space="preserve"> </w:t>
      </w:r>
      <w:r w:rsidRPr="005108E4">
        <w:rPr>
          <w:sz w:val="24"/>
        </w:rPr>
        <w:t>employees,</w:t>
      </w:r>
      <w:r w:rsidRPr="005108E4">
        <w:rPr>
          <w:spacing w:val="-18"/>
          <w:sz w:val="24"/>
        </w:rPr>
        <w:t xml:space="preserve"> </w:t>
      </w:r>
      <w:r w:rsidRPr="005108E4">
        <w:rPr>
          <w:sz w:val="24"/>
        </w:rPr>
        <w:t>Qualifying</w:t>
      </w:r>
      <w:r w:rsidRPr="005108E4">
        <w:rPr>
          <w:spacing w:val="-19"/>
          <w:sz w:val="24"/>
        </w:rPr>
        <w:t xml:space="preserve"> </w:t>
      </w:r>
      <w:r w:rsidRPr="005108E4">
        <w:rPr>
          <w:sz w:val="24"/>
        </w:rPr>
        <w:t>Patients</w:t>
      </w:r>
      <w:r w:rsidRPr="005108E4">
        <w:rPr>
          <w:spacing w:val="-17"/>
          <w:sz w:val="24"/>
        </w:rPr>
        <w:t xml:space="preserve"> </w:t>
      </w:r>
      <w:r w:rsidRPr="005108E4">
        <w:rPr>
          <w:sz w:val="24"/>
        </w:rPr>
        <w:t>and</w:t>
      </w:r>
      <w:r w:rsidRPr="005108E4">
        <w:rPr>
          <w:spacing w:val="-18"/>
          <w:sz w:val="24"/>
        </w:rPr>
        <w:t xml:space="preserve"> </w:t>
      </w:r>
      <w:r w:rsidRPr="005108E4">
        <w:rPr>
          <w:sz w:val="24"/>
        </w:rPr>
        <w:t>the</w:t>
      </w:r>
      <w:r w:rsidRPr="005108E4">
        <w:rPr>
          <w:spacing w:val="-18"/>
          <w:sz w:val="24"/>
        </w:rPr>
        <w:t xml:space="preserve"> </w:t>
      </w:r>
      <w:r w:rsidRPr="005108E4">
        <w:rPr>
          <w:sz w:val="24"/>
        </w:rPr>
        <w:t>general</w:t>
      </w:r>
      <w:r w:rsidRPr="005108E4">
        <w:rPr>
          <w:spacing w:val="-17"/>
          <w:sz w:val="24"/>
        </w:rPr>
        <w:t xml:space="preserve"> </w:t>
      </w:r>
      <w:r w:rsidRPr="005108E4">
        <w:rPr>
          <w:sz w:val="24"/>
        </w:rPr>
        <w:t>public.</w:t>
      </w:r>
      <w:r w:rsidRPr="005108E4">
        <w:rPr>
          <w:spacing w:val="26"/>
          <w:sz w:val="24"/>
        </w:rPr>
        <w:t xml:space="preserve"> </w:t>
      </w:r>
      <w:r w:rsidRPr="005108E4">
        <w:rPr>
          <w:sz w:val="24"/>
        </w:rPr>
        <w:t>Security</w:t>
      </w:r>
      <w:r w:rsidRPr="005108E4">
        <w:rPr>
          <w:spacing w:val="-22"/>
          <w:sz w:val="24"/>
        </w:rPr>
        <w:t xml:space="preserve"> </w:t>
      </w:r>
      <w:r w:rsidRPr="005108E4">
        <w:rPr>
          <w:sz w:val="24"/>
        </w:rPr>
        <w:t>measures</w:t>
      </w:r>
      <w:r w:rsidRPr="005108E4">
        <w:rPr>
          <w:spacing w:val="-14"/>
          <w:sz w:val="24"/>
        </w:rPr>
        <w:t xml:space="preserve"> </w:t>
      </w:r>
      <w:r w:rsidRPr="005108E4">
        <w:rPr>
          <w:sz w:val="24"/>
        </w:rPr>
        <w:t>to protect</w:t>
      </w:r>
      <w:r w:rsidRPr="005108E4">
        <w:rPr>
          <w:spacing w:val="-6"/>
          <w:sz w:val="24"/>
        </w:rPr>
        <w:t xml:space="preserve"> </w:t>
      </w:r>
      <w:r w:rsidRPr="005108E4">
        <w:rPr>
          <w:sz w:val="24"/>
        </w:rPr>
        <w:t>the</w:t>
      </w:r>
      <w:r w:rsidRPr="005108E4">
        <w:rPr>
          <w:spacing w:val="-8"/>
          <w:sz w:val="24"/>
        </w:rPr>
        <w:t xml:space="preserve"> </w:t>
      </w:r>
      <w:r w:rsidRPr="005108E4">
        <w:rPr>
          <w:sz w:val="24"/>
        </w:rPr>
        <w:t>Premises,</w:t>
      </w:r>
      <w:r w:rsidRPr="005108E4">
        <w:rPr>
          <w:spacing w:val="-7"/>
          <w:sz w:val="24"/>
        </w:rPr>
        <w:t xml:space="preserve"> </w:t>
      </w:r>
      <w:r w:rsidRPr="005108E4">
        <w:rPr>
          <w:sz w:val="24"/>
        </w:rPr>
        <w:t>Registered</w:t>
      </w:r>
      <w:r w:rsidRPr="005108E4">
        <w:rPr>
          <w:spacing w:val="-7"/>
          <w:sz w:val="24"/>
        </w:rPr>
        <w:t xml:space="preserve"> </w:t>
      </w:r>
      <w:r w:rsidRPr="005108E4">
        <w:rPr>
          <w:sz w:val="24"/>
        </w:rPr>
        <w:t>Qualifying</w:t>
      </w:r>
      <w:r w:rsidRPr="005108E4">
        <w:rPr>
          <w:spacing w:val="-8"/>
          <w:sz w:val="24"/>
        </w:rPr>
        <w:t xml:space="preserve"> </w:t>
      </w:r>
      <w:r w:rsidRPr="005108E4">
        <w:rPr>
          <w:sz w:val="24"/>
        </w:rPr>
        <w:t>Patients,</w:t>
      </w:r>
      <w:r w:rsidRPr="005108E4">
        <w:rPr>
          <w:spacing w:val="-7"/>
          <w:sz w:val="24"/>
        </w:rPr>
        <w:t xml:space="preserve"> </w:t>
      </w:r>
      <w:r w:rsidRPr="005108E4">
        <w:rPr>
          <w:sz w:val="24"/>
        </w:rPr>
        <w:t>Personal</w:t>
      </w:r>
      <w:r w:rsidRPr="005108E4">
        <w:rPr>
          <w:spacing w:val="-8"/>
          <w:sz w:val="24"/>
        </w:rPr>
        <w:t xml:space="preserve"> </w:t>
      </w:r>
      <w:r w:rsidRPr="005108E4">
        <w:rPr>
          <w:sz w:val="24"/>
        </w:rPr>
        <w:t>Caregivers,</w:t>
      </w:r>
      <w:r w:rsidRPr="005108E4">
        <w:rPr>
          <w:spacing w:val="-8"/>
          <w:sz w:val="24"/>
        </w:rPr>
        <w:t xml:space="preserve"> </w:t>
      </w:r>
      <w:r w:rsidRPr="005108E4">
        <w:rPr>
          <w:sz w:val="24"/>
        </w:rPr>
        <w:t>and</w:t>
      </w:r>
      <w:r w:rsidRPr="005108E4">
        <w:rPr>
          <w:spacing w:val="-9"/>
          <w:sz w:val="24"/>
        </w:rPr>
        <w:t xml:space="preserve"> </w:t>
      </w:r>
      <w:r w:rsidRPr="005108E4">
        <w:rPr>
          <w:sz w:val="24"/>
        </w:rPr>
        <w:t>MTC</w:t>
      </w:r>
      <w:r w:rsidRPr="005108E4">
        <w:rPr>
          <w:spacing w:val="-7"/>
          <w:sz w:val="24"/>
        </w:rPr>
        <w:t xml:space="preserve"> </w:t>
      </w:r>
      <w:r w:rsidRPr="005108E4">
        <w:rPr>
          <w:sz w:val="24"/>
        </w:rPr>
        <w:t>agents</w:t>
      </w:r>
      <w:r w:rsidRPr="005108E4">
        <w:rPr>
          <w:spacing w:val="-9"/>
          <w:sz w:val="24"/>
        </w:rPr>
        <w:t xml:space="preserve"> </w:t>
      </w:r>
      <w:r w:rsidRPr="005108E4">
        <w:rPr>
          <w:sz w:val="24"/>
        </w:rPr>
        <w:t>of the MTC shall include, but are not limited to, the</w:t>
      </w:r>
      <w:r w:rsidRPr="005108E4">
        <w:rPr>
          <w:spacing w:val="-14"/>
          <w:sz w:val="24"/>
        </w:rPr>
        <w:t xml:space="preserve"> </w:t>
      </w:r>
      <w:r w:rsidRPr="005108E4">
        <w:rPr>
          <w:sz w:val="24"/>
        </w:rPr>
        <w:t>following:</w:t>
      </w:r>
    </w:p>
    <w:p w14:paraId="40293693" w14:textId="77777777" w:rsidR="00DA2759" w:rsidRPr="005108E4" w:rsidRDefault="009A7511">
      <w:pPr>
        <w:pStyle w:val="ListParagraph"/>
        <w:numPr>
          <w:ilvl w:val="1"/>
          <w:numId w:val="32"/>
        </w:numPr>
        <w:tabs>
          <w:tab w:val="left" w:pos="2228"/>
        </w:tabs>
        <w:spacing w:before="3" w:line="242" w:lineRule="auto"/>
        <w:ind w:right="116" w:firstLine="0"/>
        <w:rPr>
          <w:sz w:val="24"/>
        </w:rPr>
      </w:pPr>
      <w:r w:rsidRPr="005108E4">
        <w:rPr>
          <w:sz w:val="24"/>
        </w:rPr>
        <w:t>Positively identifying and allowing only Registered Qualifying Patients, Personal Caregivers, MTC agents, Marijuana Courier agents, as applicable, and, subject to the requirements</w:t>
      </w:r>
      <w:r w:rsidRPr="005108E4">
        <w:rPr>
          <w:spacing w:val="-16"/>
          <w:sz w:val="24"/>
        </w:rPr>
        <w:t xml:space="preserve"> </w:t>
      </w:r>
      <w:r w:rsidRPr="005108E4">
        <w:rPr>
          <w:sz w:val="24"/>
        </w:rPr>
        <w:t>of</w:t>
      </w:r>
      <w:r w:rsidRPr="005108E4">
        <w:rPr>
          <w:spacing w:val="-16"/>
          <w:sz w:val="24"/>
        </w:rPr>
        <w:t xml:space="preserve"> </w:t>
      </w:r>
      <w:r w:rsidRPr="005108E4">
        <w:rPr>
          <w:sz w:val="24"/>
        </w:rPr>
        <w:t>935</w:t>
      </w:r>
      <w:r w:rsidRPr="005108E4">
        <w:rPr>
          <w:spacing w:val="-15"/>
          <w:sz w:val="24"/>
        </w:rPr>
        <w:t xml:space="preserve"> </w:t>
      </w:r>
      <w:r w:rsidRPr="005108E4">
        <w:rPr>
          <w:sz w:val="24"/>
        </w:rPr>
        <w:t>CMR</w:t>
      </w:r>
      <w:r w:rsidRPr="005108E4">
        <w:rPr>
          <w:spacing w:val="-14"/>
          <w:sz w:val="24"/>
        </w:rPr>
        <w:t xml:space="preserve"> </w:t>
      </w:r>
      <w:r w:rsidRPr="005108E4">
        <w:rPr>
          <w:sz w:val="24"/>
        </w:rPr>
        <w:t>501.110(4)(e),</w:t>
      </w:r>
      <w:r w:rsidRPr="005108E4">
        <w:rPr>
          <w:spacing w:val="-15"/>
          <w:sz w:val="24"/>
        </w:rPr>
        <w:t xml:space="preserve"> </w:t>
      </w:r>
      <w:r w:rsidRPr="005108E4">
        <w:rPr>
          <w:sz w:val="24"/>
        </w:rPr>
        <w:t>outside</w:t>
      </w:r>
      <w:r w:rsidRPr="005108E4">
        <w:rPr>
          <w:spacing w:val="-15"/>
          <w:sz w:val="24"/>
        </w:rPr>
        <w:t xml:space="preserve"> </w:t>
      </w:r>
      <w:r w:rsidRPr="005108E4">
        <w:rPr>
          <w:sz w:val="24"/>
        </w:rPr>
        <w:t>vendors,</w:t>
      </w:r>
      <w:r w:rsidRPr="005108E4">
        <w:rPr>
          <w:spacing w:val="-15"/>
          <w:sz w:val="24"/>
        </w:rPr>
        <w:t xml:space="preserve"> </w:t>
      </w:r>
      <w:r w:rsidRPr="005108E4">
        <w:rPr>
          <w:sz w:val="24"/>
        </w:rPr>
        <w:t>contractors,</w:t>
      </w:r>
      <w:r w:rsidRPr="005108E4">
        <w:rPr>
          <w:spacing w:val="-15"/>
          <w:sz w:val="24"/>
        </w:rPr>
        <w:t xml:space="preserve"> </w:t>
      </w:r>
      <w:r w:rsidRPr="005108E4">
        <w:rPr>
          <w:sz w:val="24"/>
        </w:rPr>
        <w:t>and</w:t>
      </w:r>
      <w:r w:rsidRPr="005108E4">
        <w:rPr>
          <w:spacing w:val="-15"/>
          <w:sz w:val="24"/>
        </w:rPr>
        <w:t xml:space="preserve"> </w:t>
      </w:r>
      <w:r w:rsidRPr="005108E4">
        <w:rPr>
          <w:sz w:val="24"/>
        </w:rPr>
        <w:t>Visitors,</w:t>
      </w:r>
      <w:r w:rsidRPr="005108E4">
        <w:rPr>
          <w:spacing w:val="-15"/>
          <w:sz w:val="24"/>
        </w:rPr>
        <w:t xml:space="preserve"> </w:t>
      </w:r>
      <w:r w:rsidRPr="005108E4">
        <w:rPr>
          <w:sz w:val="24"/>
        </w:rPr>
        <w:t>access to the</w:t>
      </w:r>
      <w:r w:rsidRPr="005108E4">
        <w:rPr>
          <w:spacing w:val="-4"/>
          <w:sz w:val="24"/>
        </w:rPr>
        <w:t xml:space="preserve"> </w:t>
      </w:r>
      <w:r w:rsidRPr="005108E4">
        <w:rPr>
          <w:sz w:val="24"/>
        </w:rPr>
        <w:t>MTC;</w:t>
      </w:r>
    </w:p>
    <w:p w14:paraId="081F6A7D" w14:textId="77777777" w:rsidR="00DA2759" w:rsidRPr="005108E4" w:rsidRDefault="009A7511">
      <w:pPr>
        <w:pStyle w:val="ListParagraph"/>
        <w:numPr>
          <w:ilvl w:val="1"/>
          <w:numId w:val="32"/>
        </w:numPr>
        <w:tabs>
          <w:tab w:val="left" w:pos="2184"/>
        </w:tabs>
        <w:spacing w:before="3" w:line="242" w:lineRule="auto"/>
        <w:ind w:right="117" w:firstLine="0"/>
        <w:rPr>
          <w:sz w:val="24"/>
        </w:rPr>
      </w:pPr>
      <w:r w:rsidRPr="005108E4">
        <w:rPr>
          <w:sz w:val="24"/>
        </w:rPr>
        <w:t>Preventing individuals from remaining on the Premises of the MTC if they are not engaging</w:t>
      </w:r>
      <w:r w:rsidRPr="005108E4">
        <w:rPr>
          <w:spacing w:val="-8"/>
          <w:sz w:val="24"/>
        </w:rPr>
        <w:t xml:space="preserve"> </w:t>
      </w:r>
      <w:r w:rsidRPr="005108E4">
        <w:rPr>
          <w:sz w:val="24"/>
        </w:rPr>
        <w:t>in</w:t>
      </w:r>
      <w:r w:rsidRPr="005108E4">
        <w:rPr>
          <w:spacing w:val="-6"/>
          <w:sz w:val="24"/>
        </w:rPr>
        <w:t xml:space="preserve"> </w:t>
      </w:r>
      <w:r w:rsidRPr="005108E4">
        <w:rPr>
          <w:sz w:val="24"/>
        </w:rPr>
        <w:t>activity</w:t>
      </w:r>
      <w:r w:rsidRPr="005108E4">
        <w:rPr>
          <w:spacing w:val="-12"/>
          <w:sz w:val="24"/>
        </w:rPr>
        <w:t xml:space="preserve"> </w:t>
      </w:r>
      <w:r w:rsidRPr="005108E4">
        <w:rPr>
          <w:sz w:val="24"/>
        </w:rPr>
        <w:t>expressly</w:t>
      </w:r>
      <w:r w:rsidRPr="005108E4">
        <w:rPr>
          <w:spacing w:val="-12"/>
          <w:sz w:val="24"/>
        </w:rPr>
        <w:t xml:space="preserve"> </w:t>
      </w:r>
      <w:r w:rsidRPr="005108E4">
        <w:rPr>
          <w:sz w:val="24"/>
        </w:rPr>
        <w:t>or</w:t>
      </w:r>
      <w:r w:rsidRPr="005108E4">
        <w:rPr>
          <w:spacing w:val="-5"/>
          <w:sz w:val="24"/>
        </w:rPr>
        <w:t xml:space="preserve"> </w:t>
      </w:r>
      <w:r w:rsidRPr="005108E4">
        <w:rPr>
          <w:sz w:val="24"/>
        </w:rPr>
        <w:t>by</w:t>
      </w:r>
      <w:r w:rsidRPr="005108E4">
        <w:rPr>
          <w:spacing w:val="-13"/>
          <w:sz w:val="24"/>
        </w:rPr>
        <w:t xml:space="preserve"> </w:t>
      </w:r>
      <w:r w:rsidRPr="005108E4">
        <w:rPr>
          <w:sz w:val="24"/>
        </w:rPr>
        <w:t>necessary</w:t>
      </w:r>
      <w:r w:rsidRPr="005108E4">
        <w:rPr>
          <w:spacing w:val="-12"/>
          <w:sz w:val="24"/>
        </w:rPr>
        <w:t xml:space="preserve"> </w:t>
      </w:r>
      <w:r w:rsidRPr="005108E4">
        <w:rPr>
          <w:sz w:val="24"/>
        </w:rPr>
        <w:t>implication</w:t>
      </w:r>
      <w:r w:rsidRPr="005108E4">
        <w:rPr>
          <w:spacing w:val="-5"/>
          <w:sz w:val="24"/>
        </w:rPr>
        <w:t xml:space="preserve"> </w:t>
      </w:r>
      <w:r w:rsidRPr="005108E4">
        <w:rPr>
          <w:sz w:val="24"/>
        </w:rPr>
        <w:t>permitted</w:t>
      </w:r>
      <w:r w:rsidRPr="005108E4">
        <w:rPr>
          <w:spacing w:val="-6"/>
          <w:sz w:val="24"/>
        </w:rPr>
        <w:t xml:space="preserve"> </w:t>
      </w:r>
      <w:r w:rsidRPr="005108E4">
        <w:rPr>
          <w:sz w:val="24"/>
        </w:rPr>
        <w:t>by</w:t>
      </w:r>
      <w:r w:rsidRPr="005108E4">
        <w:rPr>
          <w:spacing w:val="-12"/>
          <w:sz w:val="24"/>
        </w:rPr>
        <w:t xml:space="preserve"> </w:t>
      </w:r>
      <w:r w:rsidRPr="005108E4">
        <w:rPr>
          <w:sz w:val="24"/>
        </w:rPr>
        <w:t>M.G.L.</w:t>
      </w:r>
      <w:r w:rsidRPr="005108E4">
        <w:rPr>
          <w:spacing w:val="-6"/>
          <w:sz w:val="24"/>
        </w:rPr>
        <w:t xml:space="preserve"> </w:t>
      </w:r>
      <w:r w:rsidRPr="005108E4">
        <w:rPr>
          <w:sz w:val="24"/>
        </w:rPr>
        <w:t>c.</w:t>
      </w:r>
      <w:r w:rsidRPr="005108E4">
        <w:rPr>
          <w:spacing w:val="-5"/>
          <w:sz w:val="24"/>
        </w:rPr>
        <w:t xml:space="preserve"> </w:t>
      </w:r>
      <w:r w:rsidRPr="005108E4">
        <w:rPr>
          <w:sz w:val="24"/>
        </w:rPr>
        <w:t>94I,</w:t>
      </w:r>
      <w:r w:rsidRPr="005108E4">
        <w:rPr>
          <w:spacing w:val="-6"/>
          <w:sz w:val="24"/>
        </w:rPr>
        <w:t xml:space="preserve"> </w:t>
      </w:r>
      <w:r w:rsidRPr="005108E4">
        <w:rPr>
          <w:sz w:val="24"/>
        </w:rPr>
        <w:t>and 935 CMR</w:t>
      </w:r>
      <w:r w:rsidRPr="005108E4">
        <w:rPr>
          <w:spacing w:val="-2"/>
          <w:sz w:val="24"/>
        </w:rPr>
        <w:t xml:space="preserve"> </w:t>
      </w:r>
      <w:r w:rsidRPr="005108E4">
        <w:rPr>
          <w:sz w:val="24"/>
        </w:rPr>
        <w:t>501.000;</w:t>
      </w:r>
    </w:p>
    <w:p w14:paraId="38450305" w14:textId="77777777" w:rsidR="00DA2759" w:rsidRPr="005108E4" w:rsidRDefault="009A7511">
      <w:pPr>
        <w:pStyle w:val="ListParagraph"/>
        <w:numPr>
          <w:ilvl w:val="1"/>
          <w:numId w:val="32"/>
        </w:numPr>
        <w:tabs>
          <w:tab w:val="left" w:pos="2156"/>
        </w:tabs>
        <w:spacing w:before="4" w:line="242" w:lineRule="auto"/>
        <w:ind w:right="116" w:firstLine="0"/>
        <w:rPr>
          <w:sz w:val="24"/>
        </w:rPr>
      </w:pPr>
      <w:r w:rsidRPr="005108E4">
        <w:rPr>
          <w:sz w:val="24"/>
        </w:rPr>
        <w:t>Disposing of Marijuana in accordance with 935 CMR 501.105(12), in excess of the quantity</w:t>
      </w:r>
      <w:r w:rsidRPr="005108E4">
        <w:rPr>
          <w:spacing w:val="-12"/>
          <w:sz w:val="24"/>
        </w:rPr>
        <w:t xml:space="preserve"> </w:t>
      </w:r>
      <w:r w:rsidRPr="005108E4">
        <w:rPr>
          <w:sz w:val="24"/>
        </w:rPr>
        <w:t>required</w:t>
      </w:r>
      <w:r w:rsidRPr="005108E4">
        <w:rPr>
          <w:spacing w:val="-5"/>
          <w:sz w:val="24"/>
        </w:rPr>
        <w:t xml:space="preserve"> </w:t>
      </w:r>
      <w:r w:rsidRPr="005108E4">
        <w:rPr>
          <w:sz w:val="24"/>
        </w:rPr>
        <w:t>for</w:t>
      </w:r>
      <w:r w:rsidRPr="005108E4">
        <w:rPr>
          <w:spacing w:val="-5"/>
          <w:sz w:val="24"/>
        </w:rPr>
        <w:t xml:space="preserve"> </w:t>
      </w:r>
      <w:r w:rsidRPr="005108E4">
        <w:rPr>
          <w:sz w:val="24"/>
        </w:rPr>
        <w:t>normal,</w:t>
      </w:r>
      <w:r w:rsidRPr="005108E4">
        <w:rPr>
          <w:spacing w:val="-5"/>
          <w:sz w:val="24"/>
        </w:rPr>
        <w:t xml:space="preserve"> </w:t>
      </w:r>
      <w:r w:rsidRPr="005108E4">
        <w:rPr>
          <w:sz w:val="24"/>
        </w:rPr>
        <w:t>efficient</w:t>
      </w:r>
      <w:r w:rsidRPr="005108E4">
        <w:rPr>
          <w:spacing w:val="-4"/>
          <w:sz w:val="24"/>
        </w:rPr>
        <w:t xml:space="preserve"> </w:t>
      </w:r>
      <w:r w:rsidRPr="005108E4">
        <w:rPr>
          <w:sz w:val="24"/>
        </w:rPr>
        <w:t>operation</w:t>
      </w:r>
      <w:r w:rsidRPr="005108E4">
        <w:rPr>
          <w:spacing w:val="-5"/>
          <w:sz w:val="24"/>
        </w:rPr>
        <w:t xml:space="preserve"> </w:t>
      </w:r>
      <w:r w:rsidRPr="005108E4">
        <w:rPr>
          <w:sz w:val="24"/>
        </w:rPr>
        <w:t>as</w:t>
      </w:r>
      <w:r w:rsidRPr="005108E4">
        <w:rPr>
          <w:spacing w:val="-4"/>
          <w:sz w:val="24"/>
        </w:rPr>
        <w:t xml:space="preserve"> </w:t>
      </w:r>
      <w:r w:rsidRPr="005108E4">
        <w:rPr>
          <w:sz w:val="24"/>
        </w:rPr>
        <w:t>established</w:t>
      </w:r>
      <w:r w:rsidRPr="005108E4">
        <w:rPr>
          <w:spacing w:val="-5"/>
          <w:sz w:val="24"/>
        </w:rPr>
        <w:t xml:space="preserve"> </w:t>
      </w:r>
      <w:r w:rsidRPr="005108E4">
        <w:rPr>
          <w:sz w:val="24"/>
        </w:rPr>
        <w:t>within</w:t>
      </w:r>
      <w:r w:rsidRPr="005108E4">
        <w:rPr>
          <w:spacing w:val="-5"/>
          <w:sz w:val="24"/>
        </w:rPr>
        <w:t xml:space="preserve"> </w:t>
      </w:r>
      <w:r w:rsidRPr="005108E4">
        <w:rPr>
          <w:sz w:val="24"/>
        </w:rPr>
        <w:t>935</w:t>
      </w:r>
      <w:r w:rsidRPr="005108E4">
        <w:rPr>
          <w:spacing w:val="-5"/>
          <w:sz w:val="24"/>
        </w:rPr>
        <w:t xml:space="preserve"> </w:t>
      </w:r>
      <w:r w:rsidRPr="005108E4">
        <w:rPr>
          <w:sz w:val="24"/>
        </w:rPr>
        <w:t>CMR</w:t>
      </w:r>
      <w:r w:rsidRPr="005108E4">
        <w:rPr>
          <w:spacing w:val="-4"/>
          <w:sz w:val="24"/>
        </w:rPr>
        <w:t xml:space="preserve"> </w:t>
      </w:r>
      <w:r w:rsidRPr="005108E4">
        <w:rPr>
          <w:sz w:val="24"/>
        </w:rPr>
        <w:t>501.105;</w:t>
      </w:r>
    </w:p>
    <w:p w14:paraId="4A91A6D7" w14:textId="77777777" w:rsidR="00DA2759" w:rsidRPr="005108E4" w:rsidRDefault="009A7511">
      <w:pPr>
        <w:pStyle w:val="ListParagraph"/>
        <w:numPr>
          <w:ilvl w:val="1"/>
          <w:numId w:val="32"/>
        </w:numPr>
        <w:tabs>
          <w:tab w:val="left" w:pos="2134"/>
        </w:tabs>
        <w:spacing w:before="2"/>
        <w:ind w:left="2133" w:hanging="459"/>
        <w:rPr>
          <w:sz w:val="24"/>
        </w:rPr>
      </w:pPr>
      <w:r w:rsidRPr="005108E4">
        <w:rPr>
          <w:sz w:val="24"/>
        </w:rPr>
        <w:t>Securing all entrances to the MTC to prevent unauthorized</w:t>
      </w:r>
      <w:r w:rsidRPr="005108E4">
        <w:rPr>
          <w:spacing w:val="-17"/>
          <w:sz w:val="24"/>
        </w:rPr>
        <w:t xml:space="preserve"> </w:t>
      </w:r>
      <w:r w:rsidRPr="005108E4">
        <w:rPr>
          <w:sz w:val="24"/>
        </w:rPr>
        <w:t>access;</w:t>
      </w:r>
    </w:p>
    <w:p w14:paraId="50BA5FA5" w14:textId="77777777" w:rsidR="00DA2759" w:rsidRPr="005108E4" w:rsidRDefault="009A7511">
      <w:pPr>
        <w:pStyle w:val="ListParagraph"/>
        <w:numPr>
          <w:ilvl w:val="1"/>
          <w:numId w:val="32"/>
        </w:numPr>
        <w:tabs>
          <w:tab w:val="left" w:pos="2184"/>
        </w:tabs>
        <w:spacing w:before="2" w:line="242" w:lineRule="auto"/>
        <w:ind w:right="116" w:firstLine="0"/>
        <w:rPr>
          <w:sz w:val="24"/>
        </w:rPr>
      </w:pPr>
      <w:r w:rsidRPr="005108E4">
        <w:rPr>
          <w:sz w:val="24"/>
        </w:rPr>
        <w:t>Establishing Limited Access Areas which, after receipt of a final License, shall be accessible only to specifically authorized personnel limited to include only the minimum number of employees essential for efficient</w:t>
      </w:r>
      <w:r w:rsidRPr="005108E4">
        <w:rPr>
          <w:spacing w:val="-8"/>
          <w:sz w:val="24"/>
        </w:rPr>
        <w:t xml:space="preserve"> </w:t>
      </w:r>
      <w:r w:rsidRPr="005108E4">
        <w:rPr>
          <w:sz w:val="24"/>
        </w:rPr>
        <w:t>operation;</w:t>
      </w:r>
    </w:p>
    <w:p w14:paraId="18F4191B" w14:textId="77777777" w:rsidR="00DA2759" w:rsidRPr="005108E4" w:rsidRDefault="009A7511">
      <w:pPr>
        <w:pStyle w:val="ListParagraph"/>
        <w:numPr>
          <w:ilvl w:val="1"/>
          <w:numId w:val="32"/>
        </w:numPr>
        <w:tabs>
          <w:tab w:val="left" w:pos="2079"/>
        </w:tabs>
        <w:spacing w:before="4" w:line="242" w:lineRule="auto"/>
        <w:ind w:right="118" w:firstLine="0"/>
        <w:rPr>
          <w:sz w:val="24"/>
        </w:rPr>
      </w:pPr>
      <w:r w:rsidRPr="005108E4">
        <w:rPr>
          <w:sz w:val="24"/>
        </w:rPr>
        <w:t>Storing</w:t>
      </w:r>
      <w:r w:rsidRPr="005108E4">
        <w:rPr>
          <w:spacing w:val="-11"/>
          <w:sz w:val="24"/>
        </w:rPr>
        <w:t xml:space="preserve"> </w:t>
      </w:r>
      <w:r w:rsidRPr="005108E4">
        <w:rPr>
          <w:sz w:val="24"/>
        </w:rPr>
        <w:t>all</w:t>
      </w:r>
      <w:r w:rsidRPr="005108E4">
        <w:rPr>
          <w:spacing w:val="-8"/>
          <w:sz w:val="24"/>
        </w:rPr>
        <w:t xml:space="preserve"> </w:t>
      </w:r>
      <w:r w:rsidRPr="005108E4">
        <w:rPr>
          <w:sz w:val="24"/>
        </w:rPr>
        <w:t>finished</w:t>
      </w:r>
      <w:r w:rsidRPr="005108E4">
        <w:rPr>
          <w:spacing w:val="-8"/>
          <w:sz w:val="24"/>
        </w:rPr>
        <w:t xml:space="preserve"> </w:t>
      </w:r>
      <w:r w:rsidRPr="005108E4">
        <w:rPr>
          <w:sz w:val="24"/>
        </w:rPr>
        <w:t>Marijuana</w:t>
      </w:r>
      <w:r w:rsidRPr="005108E4">
        <w:rPr>
          <w:spacing w:val="-9"/>
          <w:sz w:val="24"/>
        </w:rPr>
        <w:t xml:space="preserve"> </w:t>
      </w:r>
      <w:r w:rsidRPr="005108E4">
        <w:rPr>
          <w:sz w:val="24"/>
        </w:rPr>
        <w:t>in</w:t>
      </w:r>
      <w:r w:rsidRPr="005108E4">
        <w:rPr>
          <w:spacing w:val="-8"/>
          <w:sz w:val="24"/>
        </w:rPr>
        <w:t xml:space="preserve"> </w:t>
      </w:r>
      <w:r w:rsidRPr="005108E4">
        <w:rPr>
          <w:sz w:val="24"/>
        </w:rPr>
        <w:t>a</w:t>
      </w:r>
      <w:r w:rsidRPr="005108E4">
        <w:rPr>
          <w:spacing w:val="-8"/>
          <w:sz w:val="24"/>
        </w:rPr>
        <w:t xml:space="preserve"> </w:t>
      </w:r>
      <w:r w:rsidRPr="005108E4">
        <w:rPr>
          <w:sz w:val="24"/>
        </w:rPr>
        <w:t>secure,</w:t>
      </w:r>
      <w:r w:rsidRPr="005108E4">
        <w:rPr>
          <w:spacing w:val="-8"/>
          <w:sz w:val="24"/>
        </w:rPr>
        <w:t xml:space="preserve"> </w:t>
      </w:r>
      <w:r w:rsidRPr="005108E4">
        <w:rPr>
          <w:sz w:val="24"/>
        </w:rPr>
        <w:t>locked</w:t>
      </w:r>
      <w:r w:rsidRPr="005108E4">
        <w:rPr>
          <w:spacing w:val="-8"/>
          <w:sz w:val="24"/>
        </w:rPr>
        <w:t xml:space="preserve"> </w:t>
      </w:r>
      <w:r w:rsidRPr="005108E4">
        <w:rPr>
          <w:sz w:val="24"/>
        </w:rPr>
        <w:t>safe</w:t>
      </w:r>
      <w:r w:rsidRPr="005108E4">
        <w:rPr>
          <w:spacing w:val="-9"/>
          <w:sz w:val="24"/>
        </w:rPr>
        <w:t xml:space="preserve"> </w:t>
      </w:r>
      <w:r w:rsidRPr="005108E4">
        <w:rPr>
          <w:sz w:val="24"/>
        </w:rPr>
        <w:t>or</w:t>
      </w:r>
      <w:r w:rsidRPr="005108E4">
        <w:rPr>
          <w:spacing w:val="-9"/>
          <w:sz w:val="24"/>
        </w:rPr>
        <w:t xml:space="preserve"> </w:t>
      </w:r>
      <w:r w:rsidRPr="005108E4">
        <w:rPr>
          <w:sz w:val="24"/>
        </w:rPr>
        <w:t>vault</w:t>
      </w:r>
      <w:r w:rsidRPr="005108E4">
        <w:rPr>
          <w:spacing w:val="-9"/>
          <w:sz w:val="24"/>
        </w:rPr>
        <w:t xml:space="preserve"> </w:t>
      </w:r>
      <w:r w:rsidRPr="005108E4">
        <w:rPr>
          <w:sz w:val="24"/>
        </w:rPr>
        <w:t>and</w:t>
      </w:r>
      <w:r w:rsidRPr="005108E4">
        <w:rPr>
          <w:spacing w:val="-8"/>
          <w:sz w:val="24"/>
        </w:rPr>
        <w:t xml:space="preserve"> </w:t>
      </w:r>
      <w:r w:rsidRPr="005108E4">
        <w:rPr>
          <w:sz w:val="24"/>
        </w:rPr>
        <w:t>in</w:t>
      </w:r>
      <w:r w:rsidRPr="005108E4">
        <w:rPr>
          <w:spacing w:val="-8"/>
          <w:sz w:val="24"/>
        </w:rPr>
        <w:t xml:space="preserve"> </w:t>
      </w:r>
      <w:r w:rsidRPr="005108E4">
        <w:rPr>
          <w:sz w:val="24"/>
        </w:rPr>
        <w:t>such</w:t>
      </w:r>
      <w:r w:rsidRPr="005108E4">
        <w:rPr>
          <w:spacing w:val="-8"/>
          <w:sz w:val="24"/>
        </w:rPr>
        <w:t xml:space="preserve"> </w:t>
      </w:r>
      <w:r w:rsidRPr="005108E4">
        <w:rPr>
          <w:sz w:val="24"/>
        </w:rPr>
        <w:t>a</w:t>
      </w:r>
      <w:r w:rsidRPr="005108E4">
        <w:rPr>
          <w:spacing w:val="-9"/>
          <w:sz w:val="24"/>
        </w:rPr>
        <w:t xml:space="preserve"> </w:t>
      </w:r>
      <w:r w:rsidRPr="005108E4">
        <w:rPr>
          <w:sz w:val="24"/>
        </w:rPr>
        <w:t>manner</w:t>
      </w:r>
      <w:r w:rsidRPr="005108E4">
        <w:rPr>
          <w:spacing w:val="-8"/>
          <w:sz w:val="24"/>
        </w:rPr>
        <w:t xml:space="preserve"> </w:t>
      </w:r>
      <w:r w:rsidRPr="005108E4">
        <w:rPr>
          <w:sz w:val="24"/>
        </w:rPr>
        <w:t>as to prevent diversion, theft, and</w:t>
      </w:r>
      <w:r w:rsidRPr="005108E4">
        <w:rPr>
          <w:spacing w:val="-6"/>
          <w:sz w:val="24"/>
        </w:rPr>
        <w:t xml:space="preserve"> </w:t>
      </w:r>
      <w:r w:rsidRPr="005108E4">
        <w:rPr>
          <w:sz w:val="24"/>
        </w:rPr>
        <w:t>loss;</w:t>
      </w:r>
    </w:p>
    <w:p w14:paraId="6773E451" w14:textId="77777777" w:rsidR="00DA2759" w:rsidRPr="005108E4" w:rsidRDefault="009A7511">
      <w:pPr>
        <w:pStyle w:val="ListParagraph"/>
        <w:numPr>
          <w:ilvl w:val="1"/>
          <w:numId w:val="32"/>
        </w:numPr>
        <w:tabs>
          <w:tab w:val="left" w:pos="2168"/>
        </w:tabs>
        <w:spacing w:before="2" w:line="242" w:lineRule="auto"/>
        <w:ind w:right="118" w:firstLine="0"/>
        <w:rPr>
          <w:sz w:val="24"/>
        </w:rPr>
      </w:pPr>
      <w:r w:rsidRPr="005108E4">
        <w:rPr>
          <w:sz w:val="24"/>
        </w:rPr>
        <w:t>Keeping all safes, vaults, and any other equipment or areas used for the production, cultivation,</w:t>
      </w:r>
      <w:r w:rsidRPr="005108E4">
        <w:rPr>
          <w:spacing w:val="-18"/>
          <w:sz w:val="24"/>
        </w:rPr>
        <w:t xml:space="preserve"> </w:t>
      </w:r>
      <w:r w:rsidRPr="005108E4">
        <w:rPr>
          <w:sz w:val="24"/>
        </w:rPr>
        <w:t>harvesting,</w:t>
      </w:r>
      <w:r w:rsidRPr="005108E4">
        <w:rPr>
          <w:spacing w:val="-18"/>
          <w:sz w:val="24"/>
        </w:rPr>
        <w:t xml:space="preserve"> </w:t>
      </w:r>
      <w:r w:rsidRPr="005108E4">
        <w:rPr>
          <w:sz w:val="24"/>
        </w:rPr>
        <w:t>Processing,</w:t>
      </w:r>
      <w:r w:rsidRPr="005108E4">
        <w:rPr>
          <w:spacing w:val="-18"/>
          <w:sz w:val="24"/>
        </w:rPr>
        <w:t xml:space="preserve"> </w:t>
      </w:r>
      <w:r w:rsidRPr="005108E4">
        <w:rPr>
          <w:sz w:val="24"/>
        </w:rPr>
        <w:t>or</w:t>
      </w:r>
      <w:r w:rsidRPr="005108E4">
        <w:rPr>
          <w:spacing w:val="-18"/>
          <w:sz w:val="24"/>
        </w:rPr>
        <w:t xml:space="preserve"> </w:t>
      </w:r>
      <w:r w:rsidRPr="005108E4">
        <w:rPr>
          <w:sz w:val="24"/>
        </w:rPr>
        <w:t>storage,</w:t>
      </w:r>
      <w:r w:rsidRPr="005108E4">
        <w:rPr>
          <w:spacing w:val="-18"/>
          <w:sz w:val="24"/>
        </w:rPr>
        <w:t xml:space="preserve"> </w:t>
      </w:r>
      <w:r w:rsidRPr="005108E4">
        <w:rPr>
          <w:sz w:val="24"/>
        </w:rPr>
        <w:t>including</w:t>
      </w:r>
      <w:r w:rsidRPr="005108E4">
        <w:rPr>
          <w:spacing w:val="-19"/>
          <w:sz w:val="24"/>
        </w:rPr>
        <w:t xml:space="preserve"> </w:t>
      </w:r>
      <w:r w:rsidRPr="005108E4">
        <w:rPr>
          <w:sz w:val="24"/>
        </w:rPr>
        <w:t>prior</w:t>
      </w:r>
      <w:r w:rsidRPr="005108E4">
        <w:rPr>
          <w:spacing w:val="-18"/>
          <w:sz w:val="24"/>
        </w:rPr>
        <w:t xml:space="preserve"> </w:t>
      </w:r>
      <w:r w:rsidRPr="005108E4">
        <w:rPr>
          <w:sz w:val="24"/>
        </w:rPr>
        <w:t>to</w:t>
      </w:r>
      <w:r w:rsidRPr="005108E4">
        <w:rPr>
          <w:spacing w:val="-20"/>
          <w:sz w:val="24"/>
        </w:rPr>
        <w:t xml:space="preserve"> </w:t>
      </w:r>
      <w:r w:rsidRPr="005108E4">
        <w:rPr>
          <w:sz w:val="24"/>
        </w:rPr>
        <w:t>disposal,</w:t>
      </w:r>
      <w:r w:rsidRPr="005108E4">
        <w:rPr>
          <w:spacing w:val="-19"/>
          <w:sz w:val="24"/>
        </w:rPr>
        <w:t xml:space="preserve"> </w:t>
      </w:r>
      <w:r w:rsidRPr="005108E4">
        <w:rPr>
          <w:sz w:val="24"/>
        </w:rPr>
        <w:t>of</w:t>
      </w:r>
      <w:r w:rsidRPr="005108E4">
        <w:rPr>
          <w:spacing w:val="-18"/>
          <w:sz w:val="24"/>
        </w:rPr>
        <w:t xml:space="preserve"> </w:t>
      </w:r>
      <w:r w:rsidRPr="005108E4">
        <w:rPr>
          <w:sz w:val="24"/>
        </w:rPr>
        <w:t>Marijuana</w:t>
      </w:r>
      <w:r w:rsidRPr="005108E4">
        <w:rPr>
          <w:spacing w:val="-19"/>
          <w:sz w:val="24"/>
        </w:rPr>
        <w:t xml:space="preserve"> </w:t>
      </w:r>
      <w:r w:rsidRPr="005108E4">
        <w:rPr>
          <w:sz w:val="24"/>
        </w:rPr>
        <w:t>and MIPs</w:t>
      </w:r>
      <w:r w:rsidRPr="005108E4">
        <w:rPr>
          <w:spacing w:val="-24"/>
          <w:sz w:val="24"/>
        </w:rPr>
        <w:t xml:space="preserve"> </w:t>
      </w:r>
      <w:r w:rsidRPr="005108E4">
        <w:rPr>
          <w:sz w:val="24"/>
        </w:rPr>
        <w:t>securely</w:t>
      </w:r>
      <w:r w:rsidRPr="005108E4">
        <w:rPr>
          <w:spacing w:val="-30"/>
          <w:sz w:val="24"/>
        </w:rPr>
        <w:t xml:space="preserve"> </w:t>
      </w:r>
      <w:r w:rsidRPr="005108E4">
        <w:rPr>
          <w:sz w:val="24"/>
        </w:rPr>
        <w:t>locked</w:t>
      </w:r>
      <w:r w:rsidRPr="005108E4">
        <w:rPr>
          <w:spacing w:val="-24"/>
          <w:sz w:val="24"/>
        </w:rPr>
        <w:t xml:space="preserve"> </w:t>
      </w:r>
      <w:r w:rsidRPr="005108E4">
        <w:rPr>
          <w:sz w:val="24"/>
        </w:rPr>
        <w:t>and</w:t>
      </w:r>
      <w:r w:rsidRPr="005108E4">
        <w:rPr>
          <w:spacing w:val="-24"/>
          <w:sz w:val="24"/>
        </w:rPr>
        <w:t xml:space="preserve"> </w:t>
      </w:r>
      <w:r w:rsidRPr="005108E4">
        <w:rPr>
          <w:sz w:val="24"/>
        </w:rPr>
        <w:t>protected</w:t>
      </w:r>
      <w:r w:rsidRPr="005108E4">
        <w:rPr>
          <w:spacing w:val="-26"/>
          <w:sz w:val="24"/>
        </w:rPr>
        <w:t xml:space="preserve"> </w:t>
      </w:r>
      <w:r w:rsidRPr="005108E4">
        <w:rPr>
          <w:sz w:val="24"/>
        </w:rPr>
        <w:t>from</w:t>
      </w:r>
      <w:r w:rsidRPr="005108E4">
        <w:rPr>
          <w:spacing w:val="-25"/>
          <w:sz w:val="24"/>
        </w:rPr>
        <w:t xml:space="preserve"> </w:t>
      </w:r>
      <w:r w:rsidRPr="005108E4">
        <w:rPr>
          <w:spacing w:val="-2"/>
          <w:sz w:val="24"/>
        </w:rPr>
        <w:t>entry,</w:t>
      </w:r>
      <w:r w:rsidRPr="005108E4">
        <w:rPr>
          <w:spacing w:val="-26"/>
          <w:sz w:val="24"/>
        </w:rPr>
        <w:t xml:space="preserve"> </w:t>
      </w:r>
      <w:r w:rsidRPr="005108E4">
        <w:rPr>
          <w:sz w:val="24"/>
        </w:rPr>
        <w:t>except</w:t>
      </w:r>
      <w:r w:rsidRPr="005108E4">
        <w:rPr>
          <w:spacing w:val="-26"/>
          <w:sz w:val="24"/>
        </w:rPr>
        <w:t xml:space="preserve"> </w:t>
      </w:r>
      <w:r w:rsidRPr="005108E4">
        <w:rPr>
          <w:sz w:val="24"/>
        </w:rPr>
        <w:t>for</w:t>
      </w:r>
      <w:r w:rsidRPr="005108E4">
        <w:rPr>
          <w:spacing w:val="-26"/>
          <w:sz w:val="24"/>
        </w:rPr>
        <w:t xml:space="preserve"> </w:t>
      </w:r>
      <w:r w:rsidRPr="005108E4">
        <w:rPr>
          <w:sz w:val="24"/>
        </w:rPr>
        <w:t>the</w:t>
      </w:r>
      <w:r w:rsidRPr="005108E4">
        <w:rPr>
          <w:spacing w:val="-27"/>
          <w:sz w:val="24"/>
        </w:rPr>
        <w:t xml:space="preserve"> </w:t>
      </w:r>
      <w:r w:rsidRPr="005108E4">
        <w:rPr>
          <w:sz w:val="24"/>
        </w:rPr>
        <w:t>actual</w:t>
      </w:r>
      <w:r w:rsidRPr="005108E4">
        <w:rPr>
          <w:spacing w:val="-23"/>
          <w:sz w:val="24"/>
        </w:rPr>
        <w:t xml:space="preserve"> </w:t>
      </w:r>
      <w:r w:rsidRPr="005108E4">
        <w:rPr>
          <w:sz w:val="24"/>
        </w:rPr>
        <w:t>time</w:t>
      </w:r>
      <w:r w:rsidRPr="005108E4">
        <w:rPr>
          <w:spacing w:val="-24"/>
          <w:sz w:val="24"/>
        </w:rPr>
        <w:t xml:space="preserve"> </w:t>
      </w:r>
      <w:r w:rsidRPr="005108E4">
        <w:rPr>
          <w:sz w:val="24"/>
        </w:rPr>
        <w:t>required</w:t>
      </w:r>
      <w:r w:rsidRPr="005108E4">
        <w:rPr>
          <w:spacing w:val="-24"/>
          <w:sz w:val="24"/>
        </w:rPr>
        <w:t xml:space="preserve"> </w:t>
      </w:r>
      <w:r w:rsidRPr="005108E4">
        <w:rPr>
          <w:sz w:val="24"/>
        </w:rPr>
        <w:t>to</w:t>
      </w:r>
      <w:r w:rsidRPr="005108E4">
        <w:rPr>
          <w:spacing w:val="-24"/>
          <w:sz w:val="24"/>
        </w:rPr>
        <w:t xml:space="preserve"> </w:t>
      </w:r>
      <w:r w:rsidRPr="005108E4">
        <w:rPr>
          <w:sz w:val="24"/>
        </w:rPr>
        <w:t>remove or replace</w:t>
      </w:r>
      <w:r w:rsidRPr="005108E4">
        <w:rPr>
          <w:spacing w:val="-4"/>
          <w:sz w:val="24"/>
        </w:rPr>
        <w:t xml:space="preserve"> </w:t>
      </w:r>
      <w:r w:rsidRPr="005108E4">
        <w:rPr>
          <w:sz w:val="24"/>
        </w:rPr>
        <w:t>Marijuana;</w:t>
      </w:r>
    </w:p>
    <w:p w14:paraId="640AEA84" w14:textId="77777777" w:rsidR="00DA2759" w:rsidRPr="005108E4" w:rsidRDefault="009A7511">
      <w:pPr>
        <w:pStyle w:val="ListParagraph"/>
        <w:numPr>
          <w:ilvl w:val="1"/>
          <w:numId w:val="32"/>
        </w:numPr>
        <w:tabs>
          <w:tab w:val="left" w:pos="2134"/>
        </w:tabs>
        <w:spacing w:before="3"/>
        <w:ind w:left="2133" w:hanging="459"/>
        <w:rPr>
          <w:sz w:val="24"/>
        </w:rPr>
      </w:pPr>
      <w:r w:rsidRPr="005108E4">
        <w:rPr>
          <w:sz w:val="24"/>
        </w:rPr>
        <w:t>Keeping all locks and security equipment in good working</w:t>
      </w:r>
      <w:r w:rsidRPr="005108E4">
        <w:rPr>
          <w:spacing w:val="-26"/>
          <w:sz w:val="24"/>
        </w:rPr>
        <w:t xml:space="preserve"> </w:t>
      </w:r>
      <w:r w:rsidRPr="005108E4">
        <w:rPr>
          <w:sz w:val="24"/>
        </w:rPr>
        <w:t>order;</w:t>
      </w:r>
    </w:p>
    <w:p w14:paraId="11D3A3CC" w14:textId="77777777" w:rsidR="00DA2759" w:rsidRPr="005108E4" w:rsidRDefault="009A7511">
      <w:pPr>
        <w:pStyle w:val="ListParagraph"/>
        <w:numPr>
          <w:ilvl w:val="1"/>
          <w:numId w:val="32"/>
        </w:numPr>
        <w:tabs>
          <w:tab w:val="left" w:pos="2096"/>
        </w:tabs>
        <w:spacing w:before="3" w:line="244" w:lineRule="auto"/>
        <w:ind w:right="117" w:firstLine="0"/>
        <w:rPr>
          <w:sz w:val="24"/>
        </w:rPr>
      </w:pPr>
      <w:r w:rsidRPr="005108E4">
        <w:rPr>
          <w:sz w:val="24"/>
        </w:rPr>
        <w:t xml:space="preserve">Prohibiting </w:t>
      </w:r>
      <w:r w:rsidRPr="005108E4">
        <w:rPr>
          <w:spacing w:val="-3"/>
          <w:sz w:val="24"/>
        </w:rPr>
        <w:t xml:space="preserve">keys, </w:t>
      </w:r>
      <w:r w:rsidRPr="005108E4">
        <w:rPr>
          <w:sz w:val="24"/>
        </w:rPr>
        <w:t xml:space="preserve">if </w:t>
      </w:r>
      <w:r w:rsidRPr="005108E4">
        <w:rPr>
          <w:spacing w:val="-3"/>
          <w:sz w:val="24"/>
        </w:rPr>
        <w:t xml:space="preserve">any, </w:t>
      </w:r>
      <w:r w:rsidRPr="005108E4">
        <w:rPr>
          <w:sz w:val="24"/>
        </w:rPr>
        <w:t>from being left in the locks, or stored or placed in a location accessible to persons other than specifically authorized</w:t>
      </w:r>
      <w:r w:rsidRPr="005108E4">
        <w:rPr>
          <w:spacing w:val="-21"/>
          <w:sz w:val="24"/>
        </w:rPr>
        <w:t xml:space="preserve"> </w:t>
      </w:r>
      <w:r w:rsidRPr="005108E4">
        <w:rPr>
          <w:sz w:val="24"/>
        </w:rPr>
        <w:t>personnel;</w:t>
      </w:r>
    </w:p>
    <w:p w14:paraId="7F3F746A" w14:textId="77777777" w:rsidR="00DA2759" w:rsidRPr="005108E4" w:rsidRDefault="009A7511">
      <w:pPr>
        <w:pStyle w:val="ListParagraph"/>
        <w:numPr>
          <w:ilvl w:val="1"/>
          <w:numId w:val="32"/>
        </w:numPr>
        <w:tabs>
          <w:tab w:val="left" w:pos="2038"/>
        </w:tabs>
        <w:spacing w:line="242" w:lineRule="auto"/>
        <w:ind w:right="117" w:firstLine="0"/>
        <w:rPr>
          <w:sz w:val="24"/>
        </w:rPr>
      </w:pPr>
      <w:r w:rsidRPr="005108E4">
        <w:rPr>
          <w:sz w:val="24"/>
        </w:rPr>
        <w:t>Prohibit</w:t>
      </w:r>
      <w:r w:rsidRPr="005108E4">
        <w:rPr>
          <w:spacing w:val="-19"/>
          <w:sz w:val="24"/>
        </w:rPr>
        <w:t xml:space="preserve"> </w:t>
      </w:r>
      <w:r w:rsidRPr="005108E4">
        <w:rPr>
          <w:sz w:val="24"/>
        </w:rPr>
        <w:t>accessibility</w:t>
      </w:r>
      <w:r w:rsidRPr="005108E4">
        <w:rPr>
          <w:spacing w:val="-26"/>
          <w:sz w:val="24"/>
        </w:rPr>
        <w:t xml:space="preserve"> </w:t>
      </w:r>
      <w:r w:rsidRPr="005108E4">
        <w:rPr>
          <w:sz w:val="24"/>
        </w:rPr>
        <w:t>of</w:t>
      </w:r>
      <w:r w:rsidRPr="005108E4">
        <w:rPr>
          <w:spacing w:val="-21"/>
          <w:sz w:val="24"/>
        </w:rPr>
        <w:t xml:space="preserve"> </w:t>
      </w:r>
      <w:r w:rsidRPr="005108E4">
        <w:rPr>
          <w:sz w:val="24"/>
        </w:rPr>
        <w:t>security</w:t>
      </w:r>
      <w:r w:rsidRPr="005108E4">
        <w:rPr>
          <w:spacing w:val="-28"/>
          <w:sz w:val="24"/>
        </w:rPr>
        <w:t xml:space="preserve"> </w:t>
      </w:r>
      <w:r w:rsidRPr="005108E4">
        <w:rPr>
          <w:sz w:val="24"/>
        </w:rPr>
        <w:t>measures,</w:t>
      </w:r>
      <w:r w:rsidRPr="005108E4">
        <w:rPr>
          <w:spacing w:val="-22"/>
          <w:sz w:val="24"/>
        </w:rPr>
        <w:t xml:space="preserve"> </w:t>
      </w:r>
      <w:r w:rsidRPr="005108E4">
        <w:rPr>
          <w:sz w:val="24"/>
        </w:rPr>
        <w:t>such</w:t>
      </w:r>
      <w:r w:rsidRPr="005108E4">
        <w:rPr>
          <w:spacing w:val="-21"/>
          <w:sz w:val="24"/>
        </w:rPr>
        <w:t xml:space="preserve"> </w:t>
      </w:r>
      <w:r w:rsidRPr="005108E4">
        <w:rPr>
          <w:sz w:val="24"/>
        </w:rPr>
        <w:t>as</w:t>
      </w:r>
      <w:r w:rsidRPr="005108E4">
        <w:rPr>
          <w:spacing w:val="-22"/>
          <w:sz w:val="24"/>
        </w:rPr>
        <w:t xml:space="preserve"> </w:t>
      </w:r>
      <w:r w:rsidRPr="005108E4">
        <w:rPr>
          <w:sz w:val="24"/>
        </w:rPr>
        <w:t>combination</w:t>
      </w:r>
      <w:r w:rsidRPr="005108E4">
        <w:rPr>
          <w:spacing w:val="-19"/>
          <w:sz w:val="24"/>
        </w:rPr>
        <w:t xml:space="preserve"> </w:t>
      </w:r>
      <w:r w:rsidRPr="005108E4">
        <w:rPr>
          <w:sz w:val="24"/>
        </w:rPr>
        <w:t>numbers,</w:t>
      </w:r>
      <w:r w:rsidRPr="005108E4">
        <w:rPr>
          <w:spacing w:val="-20"/>
          <w:sz w:val="24"/>
        </w:rPr>
        <w:t xml:space="preserve"> </w:t>
      </w:r>
      <w:r w:rsidRPr="005108E4">
        <w:rPr>
          <w:sz w:val="24"/>
        </w:rPr>
        <w:t>passwords,</w:t>
      </w:r>
      <w:r w:rsidRPr="005108E4">
        <w:rPr>
          <w:spacing w:val="-20"/>
          <w:sz w:val="24"/>
        </w:rPr>
        <w:t xml:space="preserve"> </w:t>
      </w:r>
      <w:r w:rsidRPr="005108E4">
        <w:rPr>
          <w:sz w:val="24"/>
        </w:rPr>
        <w:t>or electronic or biometric security systems, to persons other than specifically authorized personnel;</w:t>
      </w:r>
    </w:p>
    <w:p w14:paraId="40620643" w14:textId="77777777" w:rsidR="00DA2759" w:rsidRPr="005108E4" w:rsidRDefault="009A7511">
      <w:pPr>
        <w:pStyle w:val="ListParagraph"/>
        <w:numPr>
          <w:ilvl w:val="1"/>
          <w:numId w:val="32"/>
        </w:numPr>
        <w:tabs>
          <w:tab w:val="left" w:pos="2091"/>
        </w:tabs>
        <w:ind w:left="2090" w:hanging="416"/>
        <w:rPr>
          <w:sz w:val="24"/>
        </w:rPr>
      </w:pPr>
      <w:r w:rsidRPr="005108E4">
        <w:rPr>
          <w:sz w:val="24"/>
        </w:rPr>
        <w:t>Ensure</w:t>
      </w:r>
      <w:r w:rsidRPr="005108E4">
        <w:rPr>
          <w:spacing w:val="-19"/>
          <w:sz w:val="24"/>
        </w:rPr>
        <w:t xml:space="preserve"> </w:t>
      </w:r>
      <w:r w:rsidRPr="005108E4">
        <w:rPr>
          <w:sz w:val="24"/>
        </w:rPr>
        <w:t>that</w:t>
      </w:r>
      <w:r w:rsidRPr="005108E4">
        <w:rPr>
          <w:spacing w:val="-17"/>
          <w:sz w:val="24"/>
        </w:rPr>
        <w:t xml:space="preserve"> </w:t>
      </w:r>
      <w:r w:rsidRPr="005108E4">
        <w:rPr>
          <w:sz w:val="24"/>
        </w:rPr>
        <w:t>the</w:t>
      </w:r>
      <w:r w:rsidRPr="005108E4">
        <w:rPr>
          <w:spacing w:val="-18"/>
          <w:sz w:val="24"/>
        </w:rPr>
        <w:t xml:space="preserve"> </w:t>
      </w:r>
      <w:r w:rsidRPr="005108E4">
        <w:rPr>
          <w:sz w:val="24"/>
        </w:rPr>
        <w:t>outside</w:t>
      </w:r>
      <w:r w:rsidRPr="005108E4">
        <w:rPr>
          <w:spacing w:val="-19"/>
          <w:sz w:val="24"/>
        </w:rPr>
        <w:t xml:space="preserve"> </w:t>
      </w:r>
      <w:r w:rsidRPr="005108E4">
        <w:rPr>
          <w:sz w:val="24"/>
        </w:rPr>
        <w:t>perimeter</w:t>
      </w:r>
      <w:r w:rsidRPr="005108E4">
        <w:rPr>
          <w:spacing w:val="-18"/>
          <w:sz w:val="24"/>
        </w:rPr>
        <w:t xml:space="preserve"> </w:t>
      </w:r>
      <w:r w:rsidRPr="005108E4">
        <w:rPr>
          <w:sz w:val="24"/>
        </w:rPr>
        <w:t>of</w:t>
      </w:r>
      <w:r w:rsidRPr="005108E4">
        <w:rPr>
          <w:spacing w:val="-19"/>
          <w:sz w:val="24"/>
        </w:rPr>
        <w:t xml:space="preserve"> </w:t>
      </w:r>
      <w:r w:rsidRPr="005108E4">
        <w:rPr>
          <w:sz w:val="24"/>
        </w:rPr>
        <w:t>the</w:t>
      </w:r>
      <w:r w:rsidRPr="005108E4">
        <w:rPr>
          <w:spacing w:val="-18"/>
          <w:sz w:val="24"/>
        </w:rPr>
        <w:t xml:space="preserve"> </w:t>
      </w:r>
      <w:r w:rsidRPr="005108E4">
        <w:rPr>
          <w:sz w:val="24"/>
        </w:rPr>
        <w:t>MTC</w:t>
      </w:r>
      <w:r w:rsidRPr="005108E4">
        <w:rPr>
          <w:spacing w:val="-17"/>
          <w:sz w:val="24"/>
        </w:rPr>
        <w:t xml:space="preserve"> </w:t>
      </w:r>
      <w:r w:rsidRPr="005108E4">
        <w:rPr>
          <w:sz w:val="24"/>
        </w:rPr>
        <w:t>is</w:t>
      </w:r>
      <w:r w:rsidRPr="005108E4">
        <w:rPr>
          <w:spacing w:val="-18"/>
          <w:sz w:val="24"/>
        </w:rPr>
        <w:t xml:space="preserve"> </w:t>
      </w:r>
      <w:r w:rsidRPr="005108E4">
        <w:rPr>
          <w:sz w:val="24"/>
        </w:rPr>
        <w:t>sufficiently</w:t>
      </w:r>
      <w:r w:rsidRPr="005108E4">
        <w:rPr>
          <w:spacing w:val="-24"/>
          <w:sz w:val="24"/>
        </w:rPr>
        <w:t xml:space="preserve"> </w:t>
      </w:r>
      <w:r w:rsidRPr="005108E4">
        <w:rPr>
          <w:sz w:val="24"/>
        </w:rPr>
        <w:t>lit</w:t>
      </w:r>
      <w:r w:rsidRPr="005108E4">
        <w:rPr>
          <w:spacing w:val="-16"/>
          <w:sz w:val="24"/>
        </w:rPr>
        <w:t xml:space="preserve"> </w:t>
      </w:r>
      <w:r w:rsidRPr="005108E4">
        <w:rPr>
          <w:sz w:val="24"/>
        </w:rPr>
        <w:t>to</w:t>
      </w:r>
      <w:r w:rsidRPr="005108E4">
        <w:rPr>
          <w:spacing w:val="-18"/>
          <w:sz w:val="24"/>
        </w:rPr>
        <w:t xml:space="preserve"> </w:t>
      </w:r>
      <w:r w:rsidRPr="005108E4">
        <w:rPr>
          <w:sz w:val="24"/>
        </w:rPr>
        <w:t>facilitate</w:t>
      </w:r>
      <w:r w:rsidRPr="005108E4">
        <w:rPr>
          <w:spacing w:val="-18"/>
          <w:sz w:val="24"/>
        </w:rPr>
        <w:t xml:space="preserve"> </w:t>
      </w:r>
      <w:r w:rsidRPr="005108E4">
        <w:rPr>
          <w:sz w:val="24"/>
        </w:rPr>
        <w:t>surveillance;</w:t>
      </w:r>
    </w:p>
    <w:p w14:paraId="0B9706A5" w14:textId="77777777" w:rsidR="00DA2759" w:rsidRPr="005108E4" w:rsidRDefault="009A7511">
      <w:pPr>
        <w:pStyle w:val="ListParagraph"/>
        <w:numPr>
          <w:ilvl w:val="1"/>
          <w:numId w:val="32"/>
        </w:numPr>
        <w:tabs>
          <w:tab w:val="left" w:pos="2060"/>
        </w:tabs>
        <w:spacing w:before="2" w:line="244" w:lineRule="auto"/>
        <w:ind w:right="118" w:firstLine="0"/>
        <w:rPr>
          <w:sz w:val="24"/>
        </w:rPr>
      </w:pPr>
      <w:r w:rsidRPr="005108E4">
        <w:rPr>
          <w:sz w:val="24"/>
        </w:rPr>
        <w:t>Ensuring</w:t>
      </w:r>
      <w:r w:rsidRPr="005108E4">
        <w:rPr>
          <w:spacing w:val="-13"/>
          <w:sz w:val="24"/>
        </w:rPr>
        <w:t xml:space="preserve"> </w:t>
      </w:r>
      <w:r w:rsidRPr="005108E4">
        <w:rPr>
          <w:sz w:val="24"/>
        </w:rPr>
        <w:t>that</w:t>
      </w:r>
      <w:r w:rsidRPr="005108E4">
        <w:rPr>
          <w:spacing w:val="-11"/>
          <w:sz w:val="24"/>
        </w:rPr>
        <w:t xml:space="preserve"> </w:t>
      </w:r>
      <w:r w:rsidRPr="005108E4">
        <w:rPr>
          <w:sz w:val="24"/>
        </w:rPr>
        <w:t>all</w:t>
      </w:r>
      <w:r w:rsidRPr="005108E4">
        <w:rPr>
          <w:spacing w:val="-10"/>
          <w:sz w:val="24"/>
        </w:rPr>
        <w:t xml:space="preserve"> </w:t>
      </w:r>
      <w:r w:rsidRPr="005108E4">
        <w:rPr>
          <w:sz w:val="24"/>
        </w:rPr>
        <w:t>Marijuana</w:t>
      </w:r>
      <w:r w:rsidRPr="005108E4">
        <w:rPr>
          <w:spacing w:val="-12"/>
          <w:sz w:val="24"/>
        </w:rPr>
        <w:t xml:space="preserve"> </w:t>
      </w:r>
      <w:r w:rsidRPr="005108E4">
        <w:rPr>
          <w:sz w:val="24"/>
        </w:rPr>
        <w:t>Products</w:t>
      </w:r>
      <w:r w:rsidRPr="005108E4">
        <w:rPr>
          <w:spacing w:val="-11"/>
          <w:sz w:val="24"/>
        </w:rPr>
        <w:t xml:space="preserve"> </w:t>
      </w:r>
      <w:r w:rsidRPr="005108E4">
        <w:rPr>
          <w:sz w:val="24"/>
        </w:rPr>
        <w:t>are</w:t>
      </w:r>
      <w:r w:rsidRPr="005108E4">
        <w:rPr>
          <w:spacing w:val="-14"/>
          <w:sz w:val="24"/>
        </w:rPr>
        <w:t xml:space="preserve"> </w:t>
      </w:r>
      <w:r w:rsidRPr="005108E4">
        <w:rPr>
          <w:sz w:val="24"/>
        </w:rPr>
        <w:t>kept</w:t>
      </w:r>
      <w:r w:rsidRPr="005108E4">
        <w:rPr>
          <w:spacing w:val="-12"/>
          <w:sz w:val="24"/>
        </w:rPr>
        <w:t xml:space="preserve"> </w:t>
      </w:r>
      <w:r w:rsidRPr="005108E4">
        <w:rPr>
          <w:sz w:val="24"/>
        </w:rPr>
        <w:t>out</w:t>
      </w:r>
      <w:r w:rsidRPr="005108E4">
        <w:rPr>
          <w:spacing w:val="-13"/>
          <w:sz w:val="24"/>
        </w:rPr>
        <w:t xml:space="preserve"> </w:t>
      </w:r>
      <w:r w:rsidRPr="005108E4">
        <w:rPr>
          <w:sz w:val="24"/>
        </w:rPr>
        <w:t>of</w:t>
      </w:r>
      <w:r w:rsidRPr="005108E4">
        <w:rPr>
          <w:spacing w:val="-14"/>
          <w:sz w:val="24"/>
        </w:rPr>
        <w:t xml:space="preserve"> </w:t>
      </w:r>
      <w:r w:rsidRPr="005108E4">
        <w:rPr>
          <w:sz w:val="24"/>
        </w:rPr>
        <w:t>plain</w:t>
      </w:r>
      <w:r w:rsidRPr="005108E4">
        <w:rPr>
          <w:spacing w:val="-13"/>
          <w:sz w:val="24"/>
        </w:rPr>
        <w:t xml:space="preserve"> </w:t>
      </w:r>
      <w:r w:rsidRPr="005108E4">
        <w:rPr>
          <w:sz w:val="24"/>
        </w:rPr>
        <w:t>sight</w:t>
      </w:r>
      <w:r w:rsidRPr="005108E4">
        <w:rPr>
          <w:spacing w:val="-13"/>
          <w:sz w:val="24"/>
        </w:rPr>
        <w:t xml:space="preserve"> </w:t>
      </w:r>
      <w:r w:rsidRPr="005108E4">
        <w:rPr>
          <w:sz w:val="24"/>
        </w:rPr>
        <w:t>and</w:t>
      </w:r>
      <w:r w:rsidRPr="005108E4">
        <w:rPr>
          <w:spacing w:val="-13"/>
          <w:sz w:val="24"/>
        </w:rPr>
        <w:t xml:space="preserve"> </w:t>
      </w:r>
      <w:r w:rsidRPr="005108E4">
        <w:rPr>
          <w:sz w:val="24"/>
        </w:rPr>
        <w:t>are</w:t>
      </w:r>
      <w:r w:rsidRPr="005108E4">
        <w:rPr>
          <w:spacing w:val="-14"/>
          <w:sz w:val="24"/>
        </w:rPr>
        <w:t xml:space="preserve"> </w:t>
      </w:r>
      <w:r w:rsidRPr="005108E4">
        <w:rPr>
          <w:sz w:val="24"/>
        </w:rPr>
        <w:t>not</w:t>
      </w:r>
      <w:r w:rsidRPr="005108E4">
        <w:rPr>
          <w:spacing w:val="-13"/>
          <w:sz w:val="24"/>
        </w:rPr>
        <w:t xml:space="preserve"> </w:t>
      </w:r>
      <w:r w:rsidRPr="005108E4">
        <w:rPr>
          <w:sz w:val="24"/>
        </w:rPr>
        <w:t>visible</w:t>
      </w:r>
      <w:r w:rsidRPr="005108E4">
        <w:rPr>
          <w:spacing w:val="-14"/>
          <w:sz w:val="24"/>
        </w:rPr>
        <w:t xml:space="preserve"> </w:t>
      </w:r>
      <w:r w:rsidRPr="005108E4">
        <w:rPr>
          <w:sz w:val="24"/>
        </w:rPr>
        <w:t>from a</w:t>
      </w:r>
      <w:r w:rsidRPr="005108E4">
        <w:rPr>
          <w:spacing w:val="-5"/>
          <w:sz w:val="24"/>
        </w:rPr>
        <w:t xml:space="preserve"> </w:t>
      </w:r>
      <w:r w:rsidRPr="005108E4">
        <w:rPr>
          <w:sz w:val="24"/>
        </w:rPr>
        <w:t>public</w:t>
      </w:r>
      <w:r w:rsidRPr="005108E4">
        <w:rPr>
          <w:spacing w:val="-4"/>
          <w:sz w:val="24"/>
        </w:rPr>
        <w:t xml:space="preserve"> </w:t>
      </w:r>
      <w:r w:rsidRPr="005108E4">
        <w:rPr>
          <w:sz w:val="24"/>
        </w:rPr>
        <w:t>place,</w:t>
      </w:r>
      <w:r w:rsidRPr="005108E4">
        <w:rPr>
          <w:spacing w:val="-4"/>
          <w:sz w:val="24"/>
        </w:rPr>
        <w:t xml:space="preserve"> </w:t>
      </w:r>
      <w:r w:rsidRPr="005108E4">
        <w:rPr>
          <w:sz w:val="24"/>
        </w:rPr>
        <w:t>outside</w:t>
      </w:r>
      <w:r w:rsidRPr="005108E4">
        <w:rPr>
          <w:spacing w:val="-4"/>
          <w:sz w:val="24"/>
        </w:rPr>
        <w:t xml:space="preserve"> </w:t>
      </w:r>
      <w:r w:rsidRPr="005108E4">
        <w:rPr>
          <w:sz w:val="24"/>
        </w:rPr>
        <w:t>of</w:t>
      </w:r>
      <w:r w:rsidRPr="005108E4">
        <w:rPr>
          <w:spacing w:val="-4"/>
          <w:sz w:val="24"/>
        </w:rPr>
        <w:t xml:space="preserve"> </w:t>
      </w:r>
      <w:r w:rsidRPr="005108E4">
        <w:rPr>
          <w:sz w:val="24"/>
        </w:rPr>
        <w:t>the</w:t>
      </w:r>
      <w:r w:rsidRPr="005108E4">
        <w:rPr>
          <w:spacing w:val="-5"/>
          <w:sz w:val="24"/>
        </w:rPr>
        <w:t xml:space="preserve"> </w:t>
      </w:r>
      <w:r w:rsidRPr="005108E4">
        <w:rPr>
          <w:sz w:val="24"/>
        </w:rPr>
        <w:t>MTC,</w:t>
      </w:r>
      <w:r w:rsidRPr="005108E4">
        <w:rPr>
          <w:spacing w:val="-3"/>
          <w:sz w:val="24"/>
        </w:rPr>
        <w:t xml:space="preserve"> </w:t>
      </w:r>
      <w:r w:rsidRPr="005108E4">
        <w:rPr>
          <w:sz w:val="24"/>
        </w:rPr>
        <w:t>without</w:t>
      </w:r>
      <w:r w:rsidRPr="005108E4">
        <w:rPr>
          <w:spacing w:val="-3"/>
          <w:sz w:val="24"/>
        </w:rPr>
        <w:t xml:space="preserve"> </w:t>
      </w:r>
      <w:r w:rsidRPr="005108E4">
        <w:rPr>
          <w:sz w:val="24"/>
        </w:rPr>
        <w:t>the</w:t>
      </w:r>
      <w:r w:rsidRPr="005108E4">
        <w:rPr>
          <w:spacing w:val="-4"/>
          <w:sz w:val="24"/>
        </w:rPr>
        <w:t xml:space="preserve"> </w:t>
      </w:r>
      <w:r w:rsidRPr="005108E4">
        <w:rPr>
          <w:sz w:val="24"/>
        </w:rPr>
        <w:t>use</w:t>
      </w:r>
      <w:r w:rsidRPr="005108E4">
        <w:rPr>
          <w:spacing w:val="-5"/>
          <w:sz w:val="24"/>
        </w:rPr>
        <w:t xml:space="preserve"> </w:t>
      </w:r>
      <w:r w:rsidRPr="005108E4">
        <w:rPr>
          <w:sz w:val="24"/>
        </w:rPr>
        <w:t>of</w:t>
      </w:r>
      <w:r w:rsidRPr="005108E4">
        <w:rPr>
          <w:spacing w:val="-3"/>
          <w:sz w:val="24"/>
        </w:rPr>
        <w:t xml:space="preserve"> </w:t>
      </w:r>
      <w:r w:rsidRPr="005108E4">
        <w:rPr>
          <w:sz w:val="24"/>
        </w:rPr>
        <w:t>binoculars,</w:t>
      </w:r>
      <w:r w:rsidRPr="005108E4">
        <w:rPr>
          <w:spacing w:val="-4"/>
          <w:sz w:val="24"/>
        </w:rPr>
        <w:t xml:space="preserve"> </w:t>
      </w:r>
      <w:r w:rsidRPr="005108E4">
        <w:rPr>
          <w:sz w:val="24"/>
        </w:rPr>
        <w:t>optical</w:t>
      </w:r>
      <w:r w:rsidRPr="005108E4">
        <w:rPr>
          <w:spacing w:val="-2"/>
          <w:sz w:val="24"/>
        </w:rPr>
        <w:t xml:space="preserve"> </w:t>
      </w:r>
      <w:r w:rsidRPr="005108E4">
        <w:rPr>
          <w:sz w:val="24"/>
        </w:rPr>
        <w:t>aids</w:t>
      </w:r>
      <w:r w:rsidRPr="005108E4">
        <w:rPr>
          <w:spacing w:val="-3"/>
          <w:sz w:val="24"/>
        </w:rPr>
        <w:t xml:space="preserve"> </w:t>
      </w:r>
      <w:r w:rsidRPr="005108E4">
        <w:rPr>
          <w:sz w:val="24"/>
        </w:rPr>
        <w:t>or</w:t>
      </w:r>
      <w:r w:rsidRPr="005108E4">
        <w:rPr>
          <w:spacing w:val="-3"/>
          <w:sz w:val="24"/>
        </w:rPr>
        <w:t xml:space="preserve"> </w:t>
      </w:r>
      <w:r w:rsidRPr="005108E4">
        <w:rPr>
          <w:sz w:val="24"/>
        </w:rPr>
        <w:t>aircraft;</w:t>
      </w:r>
    </w:p>
    <w:p w14:paraId="3BE6944D" w14:textId="77777777" w:rsidR="00DA2759" w:rsidRPr="005108E4" w:rsidRDefault="009A7511">
      <w:pPr>
        <w:pStyle w:val="ListParagraph"/>
        <w:numPr>
          <w:ilvl w:val="1"/>
          <w:numId w:val="32"/>
        </w:numPr>
        <w:tabs>
          <w:tab w:val="left" w:pos="2244"/>
        </w:tabs>
        <w:spacing w:line="242" w:lineRule="auto"/>
        <w:ind w:right="110" w:firstLine="0"/>
        <w:rPr>
          <w:sz w:val="24"/>
        </w:rPr>
      </w:pPr>
      <w:r w:rsidRPr="005108E4">
        <w:rPr>
          <w:sz w:val="24"/>
        </w:rPr>
        <w:t>Develop emergency policies and procedures for securing all product following any instance of diversion, theft, or loss of Marijuana, and conduct an assessment to determine whether additional safeguards are</w:t>
      </w:r>
      <w:r w:rsidRPr="005108E4">
        <w:rPr>
          <w:spacing w:val="-6"/>
          <w:sz w:val="24"/>
        </w:rPr>
        <w:t xml:space="preserve"> </w:t>
      </w:r>
      <w:r w:rsidRPr="005108E4">
        <w:rPr>
          <w:sz w:val="24"/>
        </w:rPr>
        <w:t>necessary;</w:t>
      </w:r>
    </w:p>
    <w:p w14:paraId="17D415D5" w14:textId="77777777" w:rsidR="00DA2759" w:rsidRPr="005108E4" w:rsidRDefault="009A7511">
      <w:pPr>
        <w:pStyle w:val="ListParagraph"/>
        <w:numPr>
          <w:ilvl w:val="1"/>
          <w:numId w:val="32"/>
        </w:numPr>
        <w:tabs>
          <w:tab w:val="left" w:pos="2098"/>
        </w:tabs>
        <w:spacing w:line="242" w:lineRule="auto"/>
        <w:ind w:right="118" w:firstLine="0"/>
        <w:rPr>
          <w:sz w:val="24"/>
        </w:rPr>
      </w:pPr>
      <w:r w:rsidRPr="005108E4">
        <w:rPr>
          <w:sz w:val="24"/>
        </w:rPr>
        <w:t>Develop</w:t>
      </w:r>
      <w:r w:rsidRPr="005108E4">
        <w:rPr>
          <w:spacing w:val="-18"/>
          <w:sz w:val="24"/>
        </w:rPr>
        <w:t xml:space="preserve"> </w:t>
      </w:r>
      <w:r w:rsidRPr="005108E4">
        <w:rPr>
          <w:sz w:val="24"/>
        </w:rPr>
        <w:t>sufficient</w:t>
      </w:r>
      <w:r w:rsidRPr="005108E4">
        <w:rPr>
          <w:spacing w:val="-14"/>
          <w:sz w:val="24"/>
        </w:rPr>
        <w:t xml:space="preserve"> </w:t>
      </w:r>
      <w:r w:rsidRPr="005108E4">
        <w:rPr>
          <w:sz w:val="24"/>
        </w:rPr>
        <w:t>additional</w:t>
      </w:r>
      <w:r w:rsidRPr="005108E4">
        <w:rPr>
          <w:spacing w:val="-14"/>
          <w:sz w:val="24"/>
        </w:rPr>
        <w:t xml:space="preserve"> </w:t>
      </w:r>
      <w:r w:rsidRPr="005108E4">
        <w:rPr>
          <w:sz w:val="24"/>
        </w:rPr>
        <w:t>safeguards</w:t>
      </w:r>
      <w:r w:rsidRPr="005108E4">
        <w:rPr>
          <w:spacing w:val="-15"/>
          <w:sz w:val="24"/>
        </w:rPr>
        <w:t xml:space="preserve"> </w:t>
      </w:r>
      <w:r w:rsidRPr="005108E4">
        <w:rPr>
          <w:sz w:val="24"/>
        </w:rPr>
        <w:t>as</w:t>
      </w:r>
      <w:r w:rsidRPr="005108E4">
        <w:rPr>
          <w:spacing w:val="-16"/>
          <w:sz w:val="24"/>
        </w:rPr>
        <w:t xml:space="preserve"> </w:t>
      </w:r>
      <w:r w:rsidRPr="005108E4">
        <w:rPr>
          <w:sz w:val="24"/>
        </w:rPr>
        <w:t>required</w:t>
      </w:r>
      <w:r w:rsidRPr="005108E4">
        <w:rPr>
          <w:spacing w:val="-17"/>
          <w:sz w:val="24"/>
        </w:rPr>
        <w:t xml:space="preserve"> </w:t>
      </w:r>
      <w:r w:rsidRPr="005108E4">
        <w:rPr>
          <w:sz w:val="24"/>
        </w:rPr>
        <w:t>by</w:t>
      </w:r>
      <w:r w:rsidRPr="005108E4">
        <w:rPr>
          <w:spacing w:val="-24"/>
          <w:sz w:val="24"/>
        </w:rPr>
        <w:t xml:space="preserve"> </w:t>
      </w:r>
      <w:r w:rsidRPr="005108E4">
        <w:rPr>
          <w:sz w:val="24"/>
        </w:rPr>
        <w:t>the</w:t>
      </w:r>
      <w:r w:rsidRPr="005108E4">
        <w:rPr>
          <w:spacing w:val="-18"/>
          <w:sz w:val="24"/>
        </w:rPr>
        <w:t xml:space="preserve"> </w:t>
      </w:r>
      <w:r w:rsidRPr="005108E4">
        <w:rPr>
          <w:sz w:val="24"/>
        </w:rPr>
        <w:t>Commission</w:t>
      </w:r>
      <w:r w:rsidRPr="005108E4">
        <w:rPr>
          <w:spacing w:val="-17"/>
          <w:sz w:val="24"/>
        </w:rPr>
        <w:t xml:space="preserve"> </w:t>
      </w:r>
      <w:r w:rsidRPr="005108E4">
        <w:rPr>
          <w:sz w:val="24"/>
        </w:rPr>
        <w:t>for</w:t>
      </w:r>
      <w:r w:rsidRPr="005108E4">
        <w:rPr>
          <w:spacing w:val="-17"/>
          <w:sz w:val="24"/>
        </w:rPr>
        <w:t xml:space="preserve"> </w:t>
      </w:r>
      <w:r w:rsidRPr="005108E4">
        <w:rPr>
          <w:sz w:val="24"/>
        </w:rPr>
        <w:t>MTCs</w:t>
      </w:r>
      <w:r w:rsidRPr="005108E4">
        <w:rPr>
          <w:spacing w:val="-16"/>
          <w:sz w:val="24"/>
        </w:rPr>
        <w:t xml:space="preserve"> </w:t>
      </w:r>
      <w:r w:rsidRPr="005108E4">
        <w:rPr>
          <w:sz w:val="24"/>
        </w:rPr>
        <w:t>that present special security</w:t>
      </w:r>
      <w:r w:rsidRPr="005108E4">
        <w:rPr>
          <w:spacing w:val="-9"/>
          <w:sz w:val="24"/>
        </w:rPr>
        <w:t xml:space="preserve"> </w:t>
      </w:r>
      <w:r w:rsidRPr="005108E4">
        <w:rPr>
          <w:sz w:val="24"/>
        </w:rPr>
        <w:t>concerns;</w:t>
      </w:r>
    </w:p>
    <w:p w14:paraId="3E564746" w14:textId="77777777" w:rsidR="00DA2759" w:rsidRPr="005108E4" w:rsidRDefault="009A7511">
      <w:pPr>
        <w:pStyle w:val="ListParagraph"/>
        <w:numPr>
          <w:ilvl w:val="1"/>
          <w:numId w:val="32"/>
        </w:numPr>
        <w:tabs>
          <w:tab w:val="left" w:pos="2168"/>
        </w:tabs>
        <w:spacing w:before="2" w:line="242" w:lineRule="auto"/>
        <w:ind w:right="118" w:firstLine="0"/>
        <w:rPr>
          <w:sz w:val="24"/>
        </w:rPr>
      </w:pPr>
      <w:r w:rsidRPr="005108E4">
        <w:rPr>
          <w:sz w:val="24"/>
        </w:rPr>
        <w:t>At MTCs where transactions are conducted in cash, establishing procedures for safe cash handling and cash transportation to financial institutions to prevent theft, loss and associated risks to the safety of employees, customers and the general</w:t>
      </w:r>
      <w:r w:rsidRPr="005108E4">
        <w:rPr>
          <w:spacing w:val="-36"/>
          <w:sz w:val="24"/>
        </w:rPr>
        <w:t xml:space="preserve"> </w:t>
      </w:r>
      <w:r w:rsidRPr="005108E4">
        <w:rPr>
          <w:sz w:val="24"/>
        </w:rPr>
        <w:t>public;</w:t>
      </w:r>
    </w:p>
    <w:p w14:paraId="0EF9196E" w14:textId="77777777" w:rsidR="00DA2759" w:rsidRPr="005108E4" w:rsidRDefault="009A7511">
      <w:pPr>
        <w:pStyle w:val="ListParagraph"/>
        <w:numPr>
          <w:ilvl w:val="1"/>
          <w:numId w:val="32"/>
        </w:numPr>
        <w:tabs>
          <w:tab w:val="left" w:pos="2081"/>
        </w:tabs>
        <w:spacing w:before="1" w:line="242" w:lineRule="auto"/>
        <w:ind w:right="117" w:firstLine="0"/>
        <w:rPr>
          <w:sz w:val="24"/>
        </w:rPr>
      </w:pPr>
      <w:r w:rsidRPr="005108E4">
        <w:rPr>
          <w:sz w:val="24"/>
        </w:rPr>
        <w:t>Sharing</w:t>
      </w:r>
      <w:r w:rsidRPr="005108E4">
        <w:rPr>
          <w:spacing w:val="-23"/>
          <w:sz w:val="24"/>
        </w:rPr>
        <w:t xml:space="preserve"> </w:t>
      </w:r>
      <w:r w:rsidRPr="005108E4">
        <w:rPr>
          <w:sz w:val="24"/>
        </w:rPr>
        <w:t>the</w:t>
      </w:r>
      <w:r w:rsidRPr="005108E4">
        <w:rPr>
          <w:spacing w:val="-21"/>
          <w:sz w:val="24"/>
        </w:rPr>
        <w:t xml:space="preserve"> </w:t>
      </w:r>
      <w:r w:rsidRPr="005108E4">
        <w:rPr>
          <w:sz w:val="24"/>
        </w:rPr>
        <w:t>MTC's</w:t>
      </w:r>
      <w:r w:rsidRPr="005108E4">
        <w:rPr>
          <w:spacing w:val="-19"/>
          <w:sz w:val="24"/>
        </w:rPr>
        <w:t xml:space="preserve"> </w:t>
      </w:r>
      <w:r w:rsidRPr="005108E4">
        <w:rPr>
          <w:sz w:val="24"/>
        </w:rPr>
        <w:t>floor</w:t>
      </w:r>
      <w:r w:rsidRPr="005108E4">
        <w:rPr>
          <w:spacing w:val="-21"/>
          <w:sz w:val="24"/>
        </w:rPr>
        <w:t xml:space="preserve"> </w:t>
      </w:r>
      <w:r w:rsidRPr="005108E4">
        <w:rPr>
          <w:sz w:val="24"/>
        </w:rPr>
        <w:t>plan</w:t>
      </w:r>
      <w:r w:rsidRPr="005108E4">
        <w:rPr>
          <w:spacing w:val="-20"/>
          <w:sz w:val="24"/>
        </w:rPr>
        <w:t xml:space="preserve"> </w:t>
      </w:r>
      <w:r w:rsidRPr="005108E4">
        <w:rPr>
          <w:sz w:val="24"/>
        </w:rPr>
        <w:t>or</w:t>
      </w:r>
      <w:r w:rsidRPr="005108E4">
        <w:rPr>
          <w:spacing w:val="-21"/>
          <w:sz w:val="24"/>
        </w:rPr>
        <w:t xml:space="preserve"> </w:t>
      </w:r>
      <w:r w:rsidRPr="005108E4">
        <w:rPr>
          <w:spacing w:val="-2"/>
          <w:sz w:val="24"/>
        </w:rPr>
        <w:t>layout</w:t>
      </w:r>
      <w:r w:rsidRPr="005108E4">
        <w:rPr>
          <w:spacing w:val="-19"/>
          <w:sz w:val="24"/>
        </w:rPr>
        <w:t xml:space="preserve"> </w:t>
      </w:r>
      <w:r w:rsidRPr="005108E4">
        <w:rPr>
          <w:sz w:val="24"/>
        </w:rPr>
        <w:t>of</w:t>
      </w:r>
      <w:r w:rsidRPr="005108E4">
        <w:rPr>
          <w:spacing w:val="-21"/>
          <w:sz w:val="24"/>
        </w:rPr>
        <w:t xml:space="preserve"> </w:t>
      </w:r>
      <w:r w:rsidRPr="005108E4">
        <w:rPr>
          <w:sz w:val="24"/>
        </w:rPr>
        <w:t>the</w:t>
      </w:r>
      <w:r w:rsidRPr="005108E4">
        <w:rPr>
          <w:spacing w:val="-24"/>
          <w:sz w:val="24"/>
        </w:rPr>
        <w:t xml:space="preserve"> </w:t>
      </w:r>
      <w:r w:rsidRPr="005108E4">
        <w:rPr>
          <w:sz w:val="24"/>
        </w:rPr>
        <w:t>facility</w:t>
      </w:r>
      <w:r w:rsidRPr="005108E4">
        <w:rPr>
          <w:spacing w:val="-29"/>
          <w:sz w:val="24"/>
        </w:rPr>
        <w:t xml:space="preserve"> </w:t>
      </w:r>
      <w:r w:rsidRPr="005108E4">
        <w:rPr>
          <w:sz w:val="24"/>
        </w:rPr>
        <w:t>with</w:t>
      </w:r>
      <w:r w:rsidRPr="005108E4">
        <w:rPr>
          <w:spacing w:val="-22"/>
          <w:sz w:val="24"/>
        </w:rPr>
        <w:t xml:space="preserve"> </w:t>
      </w:r>
      <w:r w:rsidRPr="005108E4">
        <w:rPr>
          <w:spacing w:val="-3"/>
          <w:sz w:val="24"/>
        </w:rPr>
        <w:t>Law</w:t>
      </w:r>
      <w:r w:rsidRPr="005108E4">
        <w:rPr>
          <w:spacing w:val="-23"/>
          <w:sz w:val="24"/>
        </w:rPr>
        <w:t xml:space="preserve"> </w:t>
      </w:r>
      <w:r w:rsidRPr="005108E4">
        <w:rPr>
          <w:sz w:val="24"/>
        </w:rPr>
        <w:t>Enforcement</w:t>
      </w:r>
      <w:r w:rsidRPr="005108E4">
        <w:rPr>
          <w:spacing w:val="-21"/>
          <w:sz w:val="24"/>
        </w:rPr>
        <w:t xml:space="preserve"> </w:t>
      </w:r>
      <w:r w:rsidRPr="005108E4">
        <w:rPr>
          <w:sz w:val="24"/>
        </w:rPr>
        <w:t>Authorities in a manner and scope as required by the municipality and identifying when the use of flammable</w:t>
      </w:r>
      <w:r w:rsidRPr="005108E4">
        <w:rPr>
          <w:spacing w:val="-5"/>
          <w:sz w:val="24"/>
        </w:rPr>
        <w:t xml:space="preserve"> </w:t>
      </w:r>
      <w:r w:rsidRPr="005108E4">
        <w:rPr>
          <w:sz w:val="24"/>
        </w:rPr>
        <w:t>or</w:t>
      </w:r>
      <w:r w:rsidRPr="005108E4">
        <w:rPr>
          <w:spacing w:val="-3"/>
          <w:sz w:val="24"/>
        </w:rPr>
        <w:t xml:space="preserve"> </w:t>
      </w:r>
      <w:r w:rsidRPr="005108E4">
        <w:rPr>
          <w:sz w:val="24"/>
        </w:rPr>
        <w:t>combustible</w:t>
      </w:r>
      <w:r w:rsidRPr="005108E4">
        <w:rPr>
          <w:spacing w:val="-4"/>
          <w:sz w:val="24"/>
        </w:rPr>
        <w:t xml:space="preserve"> </w:t>
      </w:r>
      <w:r w:rsidRPr="005108E4">
        <w:rPr>
          <w:sz w:val="24"/>
        </w:rPr>
        <w:t>solvents,</w:t>
      </w:r>
      <w:r w:rsidRPr="005108E4">
        <w:rPr>
          <w:spacing w:val="-4"/>
          <w:sz w:val="24"/>
        </w:rPr>
        <w:t xml:space="preserve"> </w:t>
      </w:r>
      <w:r w:rsidRPr="005108E4">
        <w:rPr>
          <w:sz w:val="24"/>
        </w:rPr>
        <w:t>chemicals</w:t>
      </w:r>
      <w:r w:rsidRPr="005108E4">
        <w:rPr>
          <w:spacing w:val="-2"/>
          <w:sz w:val="24"/>
        </w:rPr>
        <w:t xml:space="preserve"> </w:t>
      </w:r>
      <w:r w:rsidRPr="005108E4">
        <w:rPr>
          <w:sz w:val="24"/>
        </w:rPr>
        <w:t>or</w:t>
      </w:r>
      <w:r w:rsidRPr="005108E4">
        <w:rPr>
          <w:spacing w:val="-3"/>
          <w:sz w:val="24"/>
        </w:rPr>
        <w:t xml:space="preserve"> </w:t>
      </w:r>
      <w:r w:rsidRPr="005108E4">
        <w:rPr>
          <w:sz w:val="24"/>
        </w:rPr>
        <w:t>other</w:t>
      </w:r>
      <w:r w:rsidRPr="005108E4">
        <w:rPr>
          <w:spacing w:val="-3"/>
          <w:sz w:val="24"/>
        </w:rPr>
        <w:t xml:space="preserve"> </w:t>
      </w:r>
      <w:r w:rsidRPr="005108E4">
        <w:rPr>
          <w:sz w:val="24"/>
        </w:rPr>
        <w:t>materials</w:t>
      </w:r>
      <w:r w:rsidRPr="005108E4">
        <w:rPr>
          <w:spacing w:val="-3"/>
          <w:sz w:val="24"/>
        </w:rPr>
        <w:t xml:space="preserve"> </w:t>
      </w:r>
      <w:r w:rsidRPr="005108E4">
        <w:rPr>
          <w:sz w:val="24"/>
        </w:rPr>
        <w:t>are</w:t>
      </w:r>
      <w:r w:rsidRPr="005108E4">
        <w:rPr>
          <w:spacing w:val="-4"/>
          <w:sz w:val="24"/>
        </w:rPr>
        <w:t xml:space="preserve"> </w:t>
      </w:r>
      <w:r w:rsidRPr="005108E4">
        <w:rPr>
          <w:sz w:val="24"/>
        </w:rPr>
        <w:t>in</w:t>
      </w:r>
      <w:r w:rsidRPr="005108E4">
        <w:rPr>
          <w:spacing w:val="-3"/>
          <w:sz w:val="24"/>
        </w:rPr>
        <w:t xml:space="preserve"> </w:t>
      </w:r>
      <w:r w:rsidRPr="005108E4">
        <w:rPr>
          <w:sz w:val="24"/>
        </w:rPr>
        <w:t>use</w:t>
      </w:r>
      <w:r w:rsidRPr="005108E4">
        <w:rPr>
          <w:spacing w:val="-4"/>
          <w:sz w:val="24"/>
        </w:rPr>
        <w:t xml:space="preserve"> </w:t>
      </w:r>
      <w:r w:rsidRPr="005108E4">
        <w:rPr>
          <w:sz w:val="24"/>
        </w:rPr>
        <w:t>at</w:t>
      </w:r>
      <w:r w:rsidRPr="005108E4">
        <w:rPr>
          <w:spacing w:val="-3"/>
          <w:sz w:val="24"/>
        </w:rPr>
        <w:t xml:space="preserve"> </w:t>
      </w:r>
      <w:r w:rsidRPr="005108E4">
        <w:rPr>
          <w:sz w:val="24"/>
        </w:rPr>
        <w:t>the</w:t>
      </w:r>
      <w:r w:rsidRPr="005108E4">
        <w:rPr>
          <w:spacing w:val="-4"/>
          <w:sz w:val="24"/>
        </w:rPr>
        <w:t xml:space="preserve"> </w:t>
      </w:r>
      <w:r w:rsidRPr="005108E4">
        <w:rPr>
          <w:sz w:val="24"/>
        </w:rPr>
        <w:t>MTC;</w:t>
      </w:r>
    </w:p>
    <w:p w14:paraId="05515201" w14:textId="77777777" w:rsidR="00DA2759" w:rsidRPr="005108E4" w:rsidRDefault="009A7511">
      <w:pPr>
        <w:pStyle w:val="ListParagraph"/>
        <w:numPr>
          <w:ilvl w:val="1"/>
          <w:numId w:val="32"/>
        </w:numPr>
        <w:tabs>
          <w:tab w:val="left" w:pos="2105"/>
        </w:tabs>
        <w:spacing w:before="4" w:line="242" w:lineRule="auto"/>
        <w:ind w:right="117" w:firstLine="0"/>
        <w:rPr>
          <w:sz w:val="24"/>
        </w:rPr>
      </w:pPr>
      <w:r w:rsidRPr="005108E4">
        <w:rPr>
          <w:sz w:val="24"/>
        </w:rPr>
        <w:t>Sharing</w:t>
      </w:r>
      <w:r w:rsidRPr="005108E4">
        <w:rPr>
          <w:spacing w:val="-17"/>
          <w:sz w:val="24"/>
        </w:rPr>
        <w:t xml:space="preserve"> </w:t>
      </w:r>
      <w:r w:rsidRPr="005108E4">
        <w:rPr>
          <w:sz w:val="24"/>
        </w:rPr>
        <w:t>the</w:t>
      </w:r>
      <w:r w:rsidRPr="005108E4">
        <w:rPr>
          <w:spacing w:val="-15"/>
          <w:sz w:val="24"/>
        </w:rPr>
        <w:t xml:space="preserve"> </w:t>
      </w:r>
      <w:r w:rsidRPr="005108E4">
        <w:rPr>
          <w:sz w:val="24"/>
        </w:rPr>
        <w:t>MTC's</w:t>
      </w:r>
      <w:r w:rsidRPr="005108E4">
        <w:rPr>
          <w:spacing w:val="-14"/>
          <w:sz w:val="24"/>
        </w:rPr>
        <w:t xml:space="preserve"> </w:t>
      </w:r>
      <w:r w:rsidRPr="005108E4">
        <w:rPr>
          <w:sz w:val="24"/>
        </w:rPr>
        <w:t>security</w:t>
      </w:r>
      <w:r w:rsidRPr="005108E4">
        <w:rPr>
          <w:spacing w:val="-21"/>
          <w:sz w:val="24"/>
        </w:rPr>
        <w:t xml:space="preserve"> </w:t>
      </w:r>
      <w:r w:rsidRPr="005108E4">
        <w:rPr>
          <w:sz w:val="24"/>
        </w:rPr>
        <w:t>plan</w:t>
      </w:r>
      <w:r w:rsidRPr="005108E4">
        <w:rPr>
          <w:spacing w:val="-14"/>
          <w:sz w:val="24"/>
        </w:rPr>
        <w:t xml:space="preserve"> </w:t>
      </w:r>
      <w:r w:rsidRPr="005108E4">
        <w:rPr>
          <w:sz w:val="24"/>
        </w:rPr>
        <w:t>and</w:t>
      </w:r>
      <w:r w:rsidRPr="005108E4">
        <w:rPr>
          <w:spacing w:val="-14"/>
          <w:sz w:val="24"/>
        </w:rPr>
        <w:t xml:space="preserve"> </w:t>
      </w:r>
      <w:r w:rsidRPr="005108E4">
        <w:rPr>
          <w:sz w:val="24"/>
        </w:rPr>
        <w:t>procedures</w:t>
      </w:r>
      <w:r w:rsidRPr="005108E4">
        <w:rPr>
          <w:spacing w:val="-14"/>
          <w:sz w:val="24"/>
        </w:rPr>
        <w:t xml:space="preserve"> </w:t>
      </w:r>
      <w:r w:rsidRPr="005108E4">
        <w:rPr>
          <w:sz w:val="24"/>
        </w:rPr>
        <w:t>with</w:t>
      </w:r>
      <w:r w:rsidRPr="005108E4">
        <w:rPr>
          <w:spacing w:val="-14"/>
          <w:sz w:val="24"/>
        </w:rPr>
        <w:t xml:space="preserve"> </w:t>
      </w:r>
      <w:r w:rsidRPr="005108E4">
        <w:rPr>
          <w:spacing w:val="-3"/>
          <w:sz w:val="24"/>
        </w:rPr>
        <w:t>Law</w:t>
      </w:r>
      <w:r w:rsidRPr="005108E4">
        <w:rPr>
          <w:spacing w:val="-15"/>
          <w:sz w:val="24"/>
        </w:rPr>
        <w:t xml:space="preserve"> </w:t>
      </w:r>
      <w:r w:rsidRPr="005108E4">
        <w:rPr>
          <w:sz w:val="24"/>
        </w:rPr>
        <w:t>Enforcement</w:t>
      </w:r>
      <w:r w:rsidRPr="005108E4">
        <w:rPr>
          <w:spacing w:val="-14"/>
          <w:sz w:val="24"/>
        </w:rPr>
        <w:t xml:space="preserve"> </w:t>
      </w:r>
      <w:r w:rsidRPr="005108E4">
        <w:rPr>
          <w:sz w:val="24"/>
        </w:rPr>
        <w:t>Authorities,</w:t>
      </w:r>
      <w:r w:rsidRPr="005108E4">
        <w:rPr>
          <w:spacing w:val="-14"/>
          <w:sz w:val="24"/>
        </w:rPr>
        <w:t xml:space="preserve"> </w:t>
      </w:r>
      <w:r w:rsidRPr="005108E4">
        <w:rPr>
          <w:sz w:val="24"/>
        </w:rPr>
        <w:t xml:space="preserve">in the municipality where the MTC is located and periodically updating </w:t>
      </w:r>
      <w:r w:rsidRPr="005108E4">
        <w:rPr>
          <w:spacing w:val="-3"/>
          <w:sz w:val="24"/>
        </w:rPr>
        <w:t xml:space="preserve">Law </w:t>
      </w:r>
      <w:r w:rsidRPr="005108E4">
        <w:rPr>
          <w:sz w:val="24"/>
        </w:rPr>
        <w:t xml:space="preserve">Enforcement Authorities if the plans or procedures are modified in a material </w:t>
      </w:r>
      <w:r w:rsidRPr="005108E4">
        <w:rPr>
          <w:spacing w:val="-3"/>
          <w:sz w:val="24"/>
        </w:rPr>
        <w:t>way;</w:t>
      </w:r>
      <w:r w:rsidRPr="005108E4">
        <w:rPr>
          <w:spacing w:val="-22"/>
          <w:sz w:val="24"/>
        </w:rPr>
        <w:t xml:space="preserve"> </w:t>
      </w:r>
      <w:r w:rsidRPr="005108E4">
        <w:rPr>
          <w:sz w:val="24"/>
        </w:rPr>
        <w:t>and</w:t>
      </w:r>
    </w:p>
    <w:p w14:paraId="1BC396F4" w14:textId="77777777" w:rsidR="00DA2759" w:rsidRPr="005108E4" w:rsidRDefault="009A7511">
      <w:pPr>
        <w:pStyle w:val="ListParagraph"/>
        <w:numPr>
          <w:ilvl w:val="1"/>
          <w:numId w:val="32"/>
        </w:numPr>
        <w:tabs>
          <w:tab w:val="left" w:pos="2036"/>
        </w:tabs>
        <w:spacing w:before="1" w:line="242" w:lineRule="auto"/>
        <w:ind w:right="110" w:firstLine="0"/>
        <w:rPr>
          <w:sz w:val="24"/>
        </w:rPr>
      </w:pPr>
      <w:r w:rsidRPr="005108E4">
        <w:rPr>
          <w:sz w:val="24"/>
        </w:rPr>
        <w:t>Inside</w:t>
      </w:r>
      <w:r w:rsidRPr="005108E4">
        <w:rPr>
          <w:spacing w:val="-25"/>
          <w:sz w:val="24"/>
        </w:rPr>
        <w:t xml:space="preserve"> </w:t>
      </w:r>
      <w:r w:rsidRPr="005108E4">
        <w:rPr>
          <w:sz w:val="24"/>
        </w:rPr>
        <w:t>the</w:t>
      </w:r>
      <w:r w:rsidRPr="005108E4">
        <w:rPr>
          <w:spacing w:val="-24"/>
          <w:sz w:val="24"/>
        </w:rPr>
        <w:t xml:space="preserve"> </w:t>
      </w:r>
      <w:r w:rsidRPr="005108E4">
        <w:rPr>
          <w:sz w:val="24"/>
        </w:rPr>
        <w:t>MTC,</w:t>
      </w:r>
      <w:r w:rsidRPr="005108E4">
        <w:rPr>
          <w:spacing w:val="-20"/>
          <w:sz w:val="24"/>
        </w:rPr>
        <w:t xml:space="preserve"> </w:t>
      </w:r>
      <w:r w:rsidRPr="005108E4">
        <w:rPr>
          <w:sz w:val="24"/>
        </w:rPr>
        <w:t>all</w:t>
      </w:r>
      <w:r w:rsidRPr="005108E4">
        <w:rPr>
          <w:spacing w:val="-20"/>
          <w:sz w:val="24"/>
        </w:rPr>
        <w:t xml:space="preserve"> </w:t>
      </w:r>
      <w:r w:rsidRPr="005108E4">
        <w:rPr>
          <w:sz w:val="24"/>
        </w:rPr>
        <w:t>Marijuana</w:t>
      </w:r>
      <w:r w:rsidRPr="005108E4">
        <w:rPr>
          <w:spacing w:val="-22"/>
          <w:sz w:val="24"/>
        </w:rPr>
        <w:t xml:space="preserve"> </w:t>
      </w:r>
      <w:r w:rsidRPr="005108E4">
        <w:rPr>
          <w:sz w:val="24"/>
        </w:rPr>
        <w:t>shall</w:t>
      </w:r>
      <w:r w:rsidRPr="005108E4">
        <w:rPr>
          <w:spacing w:val="-20"/>
          <w:sz w:val="24"/>
        </w:rPr>
        <w:t xml:space="preserve"> </w:t>
      </w:r>
      <w:r w:rsidRPr="005108E4">
        <w:rPr>
          <w:sz w:val="24"/>
        </w:rPr>
        <w:t>be</w:t>
      </w:r>
      <w:r w:rsidRPr="005108E4">
        <w:rPr>
          <w:spacing w:val="-21"/>
          <w:sz w:val="24"/>
        </w:rPr>
        <w:t xml:space="preserve"> </w:t>
      </w:r>
      <w:r w:rsidRPr="005108E4">
        <w:rPr>
          <w:sz w:val="24"/>
        </w:rPr>
        <w:t>kept</w:t>
      </w:r>
      <w:r w:rsidRPr="005108E4">
        <w:rPr>
          <w:spacing w:val="-21"/>
          <w:sz w:val="24"/>
        </w:rPr>
        <w:t xml:space="preserve"> </w:t>
      </w:r>
      <w:r w:rsidRPr="005108E4">
        <w:rPr>
          <w:sz w:val="24"/>
        </w:rPr>
        <w:t>in</w:t>
      </w:r>
      <w:r w:rsidRPr="005108E4">
        <w:rPr>
          <w:spacing w:val="-20"/>
          <w:sz w:val="24"/>
        </w:rPr>
        <w:t xml:space="preserve"> </w:t>
      </w:r>
      <w:r w:rsidRPr="005108E4">
        <w:rPr>
          <w:sz w:val="24"/>
        </w:rPr>
        <w:t>a</w:t>
      </w:r>
      <w:r w:rsidRPr="005108E4">
        <w:rPr>
          <w:spacing w:val="-21"/>
          <w:sz w:val="24"/>
        </w:rPr>
        <w:t xml:space="preserve"> </w:t>
      </w:r>
      <w:r w:rsidRPr="005108E4">
        <w:rPr>
          <w:sz w:val="24"/>
        </w:rPr>
        <w:t>Limited</w:t>
      </w:r>
      <w:r w:rsidRPr="005108E4">
        <w:rPr>
          <w:spacing w:val="-21"/>
          <w:sz w:val="24"/>
        </w:rPr>
        <w:t xml:space="preserve"> </w:t>
      </w:r>
      <w:r w:rsidRPr="005108E4">
        <w:rPr>
          <w:sz w:val="24"/>
        </w:rPr>
        <w:t>Access</w:t>
      </w:r>
      <w:r w:rsidRPr="005108E4">
        <w:rPr>
          <w:spacing w:val="-20"/>
          <w:sz w:val="24"/>
        </w:rPr>
        <w:t xml:space="preserve"> </w:t>
      </w:r>
      <w:r w:rsidRPr="005108E4">
        <w:rPr>
          <w:sz w:val="24"/>
        </w:rPr>
        <w:t>Area</w:t>
      </w:r>
      <w:r w:rsidRPr="005108E4">
        <w:rPr>
          <w:spacing w:val="-21"/>
          <w:sz w:val="24"/>
        </w:rPr>
        <w:t xml:space="preserve"> </w:t>
      </w:r>
      <w:r w:rsidRPr="005108E4">
        <w:rPr>
          <w:sz w:val="24"/>
        </w:rPr>
        <w:t>inaccessible</w:t>
      </w:r>
      <w:r w:rsidRPr="005108E4">
        <w:rPr>
          <w:spacing w:val="-22"/>
          <w:sz w:val="24"/>
        </w:rPr>
        <w:t xml:space="preserve"> </w:t>
      </w:r>
      <w:r w:rsidRPr="005108E4">
        <w:rPr>
          <w:sz w:val="24"/>
        </w:rPr>
        <w:t>to</w:t>
      </w:r>
      <w:r w:rsidRPr="005108E4">
        <w:rPr>
          <w:spacing w:val="-20"/>
          <w:sz w:val="24"/>
        </w:rPr>
        <w:t xml:space="preserve"> </w:t>
      </w:r>
      <w:r w:rsidRPr="005108E4">
        <w:rPr>
          <w:sz w:val="24"/>
        </w:rPr>
        <w:t>any persons other than MTC agents, except for displays allowable under 935 CMR 501.105(4)(a)4.</w:t>
      </w:r>
      <w:r w:rsidRPr="005108E4">
        <w:rPr>
          <w:spacing w:val="17"/>
          <w:sz w:val="24"/>
        </w:rPr>
        <w:t xml:space="preserve"> </w:t>
      </w:r>
      <w:r w:rsidRPr="005108E4">
        <w:rPr>
          <w:sz w:val="24"/>
        </w:rPr>
        <w:t>Inside</w:t>
      </w:r>
      <w:r w:rsidRPr="005108E4">
        <w:rPr>
          <w:spacing w:val="-22"/>
          <w:sz w:val="24"/>
        </w:rPr>
        <w:t xml:space="preserve"> </w:t>
      </w:r>
      <w:r w:rsidRPr="005108E4">
        <w:rPr>
          <w:sz w:val="24"/>
        </w:rPr>
        <w:t>the</w:t>
      </w:r>
      <w:r w:rsidRPr="005108E4">
        <w:rPr>
          <w:spacing w:val="-23"/>
          <w:sz w:val="24"/>
        </w:rPr>
        <w:t xml:space="preserve"> </w:t>
      </w:r>
      <w:r w:rsidRPr="005108E4">
        <w:rPr>
          <w:sz w:val="24"/>
        </w:rPr>
        <w:t>MTC,</w:t>
      </w:r>
      <w:r w:rsidRPr="005108E4">
        <w:rPr>
          <w:spacing w:val="-21"/>
          <w:sz w:val="24"/>
        </w:rPr>
        <w:t xml:space="preserve"> </w:t>
      </w:r>
      <w:r w:rsidRPr="005108E4">
        <w:rPr>
          <w:sz w:val="24"/>
        </w:rPr>
        <w:t>all</w:t>
      </w:r>
      <w:r w:rsidRPr="005108E4">
        <w:rPr>
          <w:spacing w:val="-21"/>
          <w:sz w:val="24"/>
        </w:rPr>
        <w:t xml:space="preserve"> </w:t>
      </w:r>
      <w:r w:rsidRPr="005108E4">
        <w:rPr>
          <w:sz w:val="24"/>
        </w:rPr>
        <w:t>Marijuana</w:t>
      </w:r>
      <w:r w:rsidRPr="005108E4">
        <w:rPr>
          <w:spacing w:val="-25"/>
          <w:sz w:val="24"/>
        </w:rPr>
        <w:t xml:space="preserve"> </w:t>
      </w:r>
      <w:r w:rsidRPr="005108E4">
        <w:rPr>
          <w:sz w:val="24"/>
        </w:rPr>
        <w:t>shall</w:t>
      </w:r>
      <w:r w:rsidRPr="005108E4">
        <w:rPr>
          <w:spacing w:val="-23"/>
          <w:sz w:val="24"/>
        </w:rPr>
        <w:t xml:space="preserve"> </w:t>
      </w:r>
      <w:r w:rsidRPr="005108E4">
        <w:rPr>
          <w:sz w:val="24"/>
        </w:rPr>
        <w:t>be</w:t>
      </w:r>
      <w:r w:rsidRPr="005108E4">
        <w:rPr>
          <w:spacing w:val="-25"/>
          <w:sz w:val="24"/>
        </w:rPr>
        <w:t xml:space="preserve"> </w:t>
      </w:r>
      <w:r w:rsidRPr="005108E4">
        <w:rPr>
          <w:sz w:val="24"/>
        </w:rPr>
        <w:t>stored</w:t>
      </w:r>
      <w:r w:rsidRPr="005108E4">
        <w:rPr>
          <w:spacing w:val="-24"/>
          <w:sz w:val="24"/>
        </w:rPr>
        <w:t xml:space="preserve"> </w:t>
      </w:r>
      <w:r w:rsidRPr="005108E4">
        <w:rPr>
          <w:sz w:val="24"/>
        </w:rPr>
        <w:t>in</w:t>
      </w:r>
      <w:r w:rsidRPr="005108E4">
        <w:rPr>
          <w:spacing w:val="-24"/>
          <w:sz w:val="24"/>
        </w:rPr>
        <w:t xml:space="preserve"> </w:t>
      </w:r>
      <w:r w:rsidRPr="005108E4">
        <w:rPr>
          <w:sz w:val="24"/>
        </w:rPr>
        <w:t>a</w:t>
      </w:r>
      <w:r w:rsidRPr="005108E4">
        <w:rPr>
          <w:spacing w:val="-25"/>
          <w:sz w:val="24"/>
        </w:rPr>
        <w:t xml:space="preserve"> </w:t>
      </w:r>
      <w:r w:rsidRPr="005108E4">
        <w:rPr>
          <w:sz w:val="24"/>
        </w:rPr>
        <w:t>locked,</w:t>
      </w:r>
      <w:r w:rsidRPr="005108E4">
        <w:rPr>
          <w:spacing w:val="-21"/>
          <w:sz w:val="24"/>
        </w:rPr>
        <w:t xml:space="preserve"> </w:t>
      </w:r>
      <w:r w:rsidRPr="005108E4">
        <w:rPr>
          <w:sz w:val="24"/>
        </w:rPr>
        <w:t>access-controlled space in a Limited Access Area during nonbusiness</w:t>
      </w:r>
      <w:r w:rsidRPr="005108E4">
        <w:rPr>
          <w:spacing w:val="-16"/>
          <w:sz w:val="24"/>
        </w:rPr>
        <w:t xml:space="preserve"> </w:t>
      </w:r>
      <w:r w:rsidRPr="005108E4">
        <w:rPr>
          <w:sz w:val="24"/>
        </w:rPr>
        <w:t>hours.</w:t>
      </w:r>
    </w:p>
    <w:p w14:paraId="3982D706" w14:textId="77777777" w:rsidR="00DA2759" w:rsidRPr="005108E4" w:rsidRDefault="00DA2759">
      <w:pPr>
        <w:pStyle w:val="BodyText"/>
        <w:spacing w:before="8"/>
        <w:jc w:val="left"/>
      </w:pPr>
    </w:p>
    <w:p w14:paraId="6B7FC67C" w14:textId="77777777" w:rsidR="00DA2759" w:rsidRPr="005108E4" w:rsidRDefault="009A7511" w:rsidP="000256A0">
      <w:pPr>
        <w:pStyle w:val="ListParagraph"/>
        <w:numPr>
          <w:ilvl w:val="0"/>
          <w:numId w:val="32"/>
        </w:numPr>
        <w:tabs>
          <w:tab w:val="left" w:pos="1779"/>
        </w:tabs>
        <w:spacing w:before="1"/>
        <w:ind w:left="1778" w:hanging="460"/>
        <w:outlineLvl w:val="1"/>
        <w:rPr>
          <w:sz w:val="24"/>
        </w:rPr>
      </w:pPr>
      <w:r w:rsidRPr="005108E4">
        <w:rPr>
          <w:sz w:val="24"/>
          <w:u w:val="single"/>
        </w:rPr>
        <w:t>Alternative Security</w:t>
      </w:r>
      <w:r w:rsidRPr="005108E4">
        <w:rPr>
          <w:spacing w:val="-11"/>
          <w:sz w:val="24"/>
          <w:u w:val="single"/>
        </w:rPr>
        <w:t xml:space="preserve"> </w:t>
      </w:r>
      <w:r w:rsidRPr="005108E4">
        <w:rPr>
          <w:sz w:val="24"/>
          <w:u w:val="single"/>
        </w:rPr>
        <w:t>Provisions</w:t>
      </w:r>
      <w:r w:rsidRPr="005108E4">
        <w:rPr>
          <w:sz w:val="24"/>
        </w:rPr>
        <w:t>.</w:t>
      </w:r>
    </w:p>
    <w:p w14:paraId="1FEE83ED" w14:textId="77777777" w:rsidR="00DA2759" w:rsidRPr="005108E4" w:rsidRDefault="009A7511">
      <w:pPr>
        <w:pStyle w:val="ListParagraph"/>
        <w:numPr>
          <w:ilvl w:val="1"/>
          <w:numId w:val="32"/>
        </w:numPr>
        <w:tabs>
          <w:tab w:val="left" w:pos="2048"/>
        </w:tabs>
        <w:spacing w:before="2" w:line="242" w:lineRule="auto"/>
        <w:ind w:right="116" w:firstLine="0"/>
        <w:rPr>
          <w:sz w:val="24"/>
        </w:rPr>
      </w:pPr>
      <w:r w:rsidRPr="005108E4">
        <w:rPr>
          <w:sz w:val="24"/>
        </w:rPr>
        <w:t>Notwithstanding</w:t>
      </w:r>
      <w:r w:rsidRPr="005108E4">
        <w:rPr>
          <w:spacing w:val="-29"/>
          <w:sz w:val="24"/>
        </w:rPr>
        <w:t xml:space="preserve"> </w:t>
      </w:r>
      <w:r w:rsidRPr="005108E4">
        <w:rPr>
          <w:sz w:val="24"/>
        </w:rPr>
        <w:t>the</w:t>
      </w:r>
      <w:r w:rsidRPr="005108E4">
        <w:rPr>
          <w:spacing w:val="-27"/>
          <w:sz w:val="24"/>
        </w:rPr>
        <w:t xml:space="preserve"> </w:t>
      </w:r>
      <w:r w:rsidRPr="005108E4">
        <w:rPr>
          <w:sz w:val="24"/>
        </w:rPr>
        <w:t>requirements</w:t>
      </w:r>
      <w:r w:rsidRPr="005108E4">
        <w:rPr>
          <w:spacing w:val="-26"/>
          <w:sz w:val="24"/>
        </w:rPr>
        <w:t xml:space="preserve"> </w:t>
      </w:r>
      <w:r w:rsidRPr="005108E4">
        <w:rPr>
          <w:sz w:val="24"/>
        </w:rPr>
        <w:t>specified</w:t>
      </w:r>
      <w:r w:rsidRPr="005108E4">
        <w:rPr>
          <w:spacing w:val="-26"/>
          <w:sz w:val="24"/>
        </w:rPr>
        <w:t xml:space="preserve"> </w:t>
      </w:r>
      <w:r w:rsidRPr="005108E4">
        <w:rPr>
          <w:sz w:val="24"/>
        </w:rPr>
        <w:t>in</w:t>
      </w:r>
      <w:r w:rsidRPr="005108E4">
        <w:rPr>
          <w:spacing w:val="-26"/>
          <w:sz w:val="24"/>
        </w:rPr>
        <w:t xml:space="preserve"> </w:t>
      </w:r>
      <w:r w:rsidRPr="005108E4">
        <w:rPr>
          <w:sz w:val="24"/>
        </w:rPr>
        <w:t>935</w:t>
      </w:r>
      <w:r w:rsidRPr="005108E4">
        <w:rPr>
          <w:spacing w:val="-27"/>
          <w:sz w:val="24"/>
        </w:rPr>
        <w:t xml:space="preserve"> </w:t>
      </w:r>
      <w:r w:rsidRPr="005108E4">
        <w:rPr>
          <w:sz w:val="24"/>
        </w:rPr>
        <w:t>CMR</w:t>
      </w:r>
      <w:r w:rsidRPr="005108E4">
        <w:rPr>
          <w:spacing w:val="-25"/>
          <w:sz w:val="24"/>
        </w:rPr>
        <w:t xml:space="preserve"> </w:t>
      </w:r>
      <w:r w:rsidRPr="005108E4">
        <w:rPr>
          <w:sz w:val="24"/>
        </w:rPr>
        <w:t>501.110(1)</w:t>
      </w:r>
      <w:r w:rsidRPr="005108E4">
        <w:rPr>
          <w:spacing w:val="-27"/>
          <w:sz w:val="24"/>
        </w:rPr>
        <w:t xml:space="preserve"> </w:t>
      </w:r>
      <w:r w:rsidRPr="005108E4">
        <w:rPr>
          <w:sz w:val="24"/>
        </w:rPr>
        <w:t>and</w:t>
      </w:r>
      <w:r w:rsidRPr="005108E4">
        <w:rPr>
          <w:spacing w:val="-26"/>
          <w:sz w:val="24"/>
        </w:rPr>
        <w:t xml:space="preserve"> </w:t>
      </w:r>
      <w:r w:rsidRPr="005108E4">
        <w:rPr>
          <w:sz w:val="24"/>
        </w:rPr>
        <w:t>(5)</w:t>
      </w:r>
      <w:r w:rsidRPr="005108E4">
        <w:rPr>
          <w:spacing w:val="-27"/>
          <w:sz w:val="24"/>
        </w:rPr>
        <w:t xml:space="preserve"> </w:t>
      </w:r>
      <w:r w:rsidRPr="005108E4">
        <w:rPr>
          <w:sz w:val="24"/>
        </w:rPr>
        <w:t>through</w:t>
      </w:r>
      <w:r w:rsidRPr="005108E4">
        <w:rPr>
          <w:spacing w:val="-28"/>
          <w:sz w:val="24"/>
        </w:rPr>
        <w:t xml:space="preserve"> </w:t>
      </w:r>
      <w:r w:rsidRPr="005108E4">
        <w:rPr>
          <w:sz w:val="24"/>
        </w:rPr>
        <w:t>(7), if an MTC has provided other, specific safeguards that may be regarded as an adequate substitute for those requirements, such measures may be taken into account by the Commission in evaluating the overall required security measures. For purposes of cash handling and cash transportation, only alternative safeguards that comply with the requirements</w:t>
      </w:r>
      <w:r w:rsidRPr="005108E4">
        <w:rPr>
          <w:spacing w:val="-4"/>
          <w:sz w:val="24"/>
        </w:rPr>
        <w:t xml:space="preserve"> </w:t>
      </w:r>
      <w:r w:rsidRPr="005108E4">
        <w:rPr>
          <w:sz w:val="24"/>
        </w:rPr>
        <w:t>of</w:t>
      </w:r>
      <w:r w:rsidRPr="005108E4">
        <w:rPr>
          <w:spacing w:val="-4"/>
          <w:sz w:val="24"/>
        </w:rPr>
        <w:t xml:space="preserve"> </w:t>
      </w:r>
      <w:r w:rsidRPr="005108E4">
        <w:rPr>
          <w:sz w:val="24"/>
        </w:rPr>
        <w:t>935</w:t>
      </w:r>
      <w:r w:rsidRPr="005108E4">
        <w:rPr>
          <w:spacing w:val="-4"/>
          <w:sz w:val="24"/>
        </w:rPr>
        <w:t xml:space="preserve"> </w:t>
      </w:r>
      <w:r w:rsidRPr="005108E4">
        <w:rPr>
          <w:sz w:val="24"/>
        </w:rPr>
        <w:t>CMR</w:t>
      </w:r>
      <w:r w:rsidRPr="005108E4">
        <w:rPr>
          <w:spacing w:val="-3"/>
          <w:sz w:val="24"/>
        </w:rPr>
        <w:t xml:space="preserve"> </w:t>
      </w:r>
      <w:r w:rsidRPr="005108E4">
        <w:rPr>
          <w:sz w:val="24"/>
        </w:rPr>
        <w:t>501.110(7)(b)</w:t>
      </w:r>
      <w:r w:rsidRPr="005108E4">
        <w:rPr>
          <w:spacing w:val="-4"/>
          <w:sz w:val="24"/>
        </w:rPr>
        <w:t xml:space="preserve"> </w:t>
      </w:r>
      <w:r w:rsidRPr="005108E4">
        <w:rPr>
          <w:sz w:val="24"/>
        </w:rPr>
        <w:t>shall</w:t>
      </w:r>
      <w:r w:rsidRPr="005108E4">
        <w:rPr>
          <w:spacing w:val="-3"/>
          <w:sz w:val="24"/>
        </w:rPr>
        <w:t xml:space="preserve"> </w:t>
      </w:r>
      <w:r w:rsidRPr="005108E4">
        <w:rPr>
          <w:sz w:val="24"/>
        </w:rPr>
        <w:t>be</w:t>
      </w:r>
      <w:r w:rsidRPr="005108E4">
        <w:rPr>
          <w:spacing w:val="-5"/>
          <w:sz w:val="24"/>
        </w:rPr>
        <w:t xml:space="preserve"> </w:t>
      </w:r>
      <w:r w:rsidRPr="005108E4">
        <w:rPr>
          <w:sz w:val="24"/>
        </w:rPr>
        <w:t>considered</w:t>
      </w:r>
      <w:r w:rsidRPr="005108E4">
        <w:rPr>
          <w:spacing w:val="-4"/>
          <w:sz w:val="24"/>
        </w:rPr>
        <w:t xml:space="preserve"> </w:t>
      </w:r>
      <w:r w:rsidRPr="005108E4">
        <w:rPr>
          <w:sz w:val="24"/>
        </w:rPr>
        <w:t>to</w:t>
      </w:r>
      <w:r w:rsidRPr="005108E4">
        <w:rPr>
          <w:spacing w:val="-4"/>
          <w:sz w:val="24"/>
        </w:rPr>
        <w:t xml:space="preserve"> </w:t>
      </w:r>
      <w:r w:rsidRPr="005108E4">
        <w:rPr>
          <w:sz w:val="24"/>
        </w:rPr>
        <w:t>be</w:t>
      </w:r>
      <w:r w:rsidRPr="005108E4">
        <w:rPr>
          <w:spacing w:val="-5"/>
          <w:sz w:val="24"/>
        </w:rPr>
        <w:t xml:space="preserve"> </w:t>
      </w:r>
      <w:r w:rsidRPr="005108E4">
        <w:rPr>
          <w:sz w:val="24"/>
        </w:rPr>
        <w:t>adequate</w:t>
      </w:r>
      <w:r w:rsidRPr="005108E4">
        <w:rPr>
          <w:spacing w:val="-5"/>
          <w:sz w:val="24"/>
        </w:rPr>
        <w:t xml:space="preserve"> </w:t>
      </w:r>
      <w:r w:rsidRPr="005108E4">
        <w:rPr>
          <w:sz w:val="24"/>
        </w:rPr>
        <w:t>substitutes.</w:t>
      </w:r>
    </w:p>
    <w:p w14:paraId="1C47DEC3"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0C399325" w14:textId="77777777" w:rsidR="00DA2759" w:rsidRPr="005108E4" w:rsidRDefault="00DA2759">
      <w:pPr>
        <w:pStyle w:val="BodyText"/>
        <w:jc w:val="left"/>
        <w:rPr>
          <w:sz w:val="20"/>
        </w:rPr>
      </w:pPr>
    </w:p>
    <w:p w14:paraId="17CE9DAE" w14:textId="77777777" w:rsidR="00DA2759" w:rsidRPr="005108E4" w:rsidRDefault="00DA2759">
      <w:pPr>
        <w:pStyle w:val="BodyText"/>
        <w:spacing w:before="5"/>
        <w:jc w:val="left"/>
        <w:rPr>
          <w:sz w:val="19"/>
        </w:rPr>
      </w:pPr>
    </w:p>
    <w:p w14:paraId="16A6D16A" w14:textId="77777777" w:rsidR="00DA2759" w:rsidRPr="005108E4" w:rsidRDefault="00DA2759">
      <w:pPr>
        <w:pStyle w:val="BodyText"/>
        <w:spacing w:before="9"/>
        <w:jc w:val="left"/>
        <w:rPr>
          <w:sz w:val="23"/>
        </w:rPr>
      </w:pPr>
    </w:p>
    <w:p w14:paraId="18BC9AF7" w14:textId="77777777" w:rsidR="00DA2759" w:rsidRPr="005108E4" w:rsidRDefault="009A7511">
      <w:pPr>
        <w:pStyle w:val="ListParagraph"/>
        <w:numPr>
          <w:ilvl w:val="1"/>
          <w:numId w:val="32"/>
        </w:numPr>
        <w:tabs>
          <w:tab w:val="left" w:pos="2105"/>
        </w:tabs>
        <w:spacing w:line="237" w:lineRule="auto"/>
        <w:ind w:right="110" w:firstLine="0"/>
        <w:rPr>
          <w:sz w:val="24"/>
        </w:rPr>
      </w:pPr>
      <w:r w:rsidRPr="005108E4">
        <w:rPr>
          <w:sz w:val="24"/>
        </w:rPr>
        <w:t>The</w:t>
      </w:r>
      <w:r w:rsidRPr="005108E4">
        <w:rPr>
          <w:spacing w:val="-15"/>
          <w:sz w:val="24"/>
        </w:rPr>
        <w:t xml:space="preserve"> </w:t>
      </w:r>
      <w:r w:rsidRPr="005108E4">
        <w:rPr>
          <w:sz w:val="24"/>
        </w:rPr>
        <w:t>applicant</w:t>
      </w:r>
      <w:r w:rsidRPr="005108E4">
        <w:rPr>
          <w:spacing w:val="-14"/>
          <w:sz w:val="24"/>
        </w:rPr>
        <w:t xml:space="preserve"> </w:t>
      </w:r>
      <w:r w:rsidRPr="005108E4">
        <w:rPr>
          <w:sz w:val="24"/>
        </w:rPr>
        <w:t>or</w:t>
      </w:r>
      <w:r w:rsidRPr="005108E4">
        <w:rPr>
          <w:spacing w:val="-15"/>
          <w:sz w:val="24"/>
        </w:rPr>
        <w:t xml:space="preserve"> </w:t>
      </w:r>
      <w:r w:rsidRPr="005108E4">
        <w:rPr>
          <w:sz w:val="24"/>
        </w:rPr>
        <w:t>Licensee</w:t>
      </w:r>
      <w:r w:rsidRPr="005108E4">
        <w:rPr>
          <w:spacing w:val="-15"/>
          <w:sz w:val="24"/>
        </w:rPr>
        <w:t xml:space="preserve"> </w:t>
      </w:r>
      <w:r w:rsidRPr="005108E4">
        <w:rPr>
          <w:sz w:val="24"/>
        </w:rPr>
        <w:t>shall</w:t>
      </w:r>
      <w:r w:rsidRPr="005108E4">
        <w:rPr>
          <w:spacing w:val="-14"/>
          <w:sz w:val="24"/>
        </w:rPr>
        <w:t xml:space="preserve"> </w:t>
      </w:r>
      <w:r w:rsidRPr="005108E4">
        <w:rPr>
          <w:sz w:val="24"/>
        </w:rPr>
        <w:t>submit</w:t>
      </w:r>
      <w:r w:rsidRPr="005108E4">
        <w:rPr>
          <w:spacing w:val="-14"/>
          <w:sz w:val="24"/>
        </w:rPr>
        <w:t xml:space="preserve"> </w:t>
      </w:r>
      <w:r w:rsidRPr="005108E4">
        <w:rPr>
          <w:sz w:val="24"/>
        </w:rPr>
        <w:t>a</w:t>
      </w:r>
      <w:r w:rsidRPr="005108E4">
        <w:rPr>
          <w:spacing w:val="-15"/>
          <w:sz w:val="24"/>
        </w:rPr>
        <w:t xml:space="preserve"> </w:t>
      </w:r>
      <w:r w:rsidRPr="005108E4">
        <w:rPr>
          <w:sz w:val="24"/>
        </w:rPr>
        <w:t>request</w:t>
      </w:r>
      <w:r w:rsidRPr="005108E4">
        <w:rPr>
          <w:spacing w:val="-14"/>
          <w:sz w:val="24"/>
        </w:rPr>
        <w:t xml:space="preserve"> </w:t>
      </w:r>
      <w:r w:rsidRPr="005108E4">
        <w:rPr>
          <w:sz w:val="24"/>
        </w:rPr>
        <w:t>for</w:t>
      </w:r>
      <w:r w:rsidRPr="005108E4">
        <w:rPr>
          <w:spacing w:val="-15"/>
          <w:sz w:val="24"/>
        </w:rPr>
        <w:t xml:space="preserve"> </w:t>
      </w:r>
      <w:r w:rsidRPr="005108E4">
        <w:rPr>
          <w:sz w:val="24"/>
        </w:rPr>
        <w:t>an</w:t>
      </w:r>
      <w:r w:rsidRPr="005108E4">
        <w:rPr>
          <w:spacing w:val="-14"/>
          <w:sz w:val="24"/>
        </w:rPr>
        <w:t xml:space="preserve"> </w:t>
      </w:r>
      <w:r w:rsidRPr="005108E4">
        <w:rPr>
          <w:sz w:val="24"/>
        </w:rPr>
        <w:t>alternative</w:t>
      </w:r>
      <w:r w:rsidRPr="005108E4">
        <w:rPr>
          <w:spacing w:val="-14"/>
          <w:sz w:val="24"/>
        </w:rPr>
        <w:t xml:space="preserve"> </w:t>
      </w:r>
      <w:r w:rsidRPr="005108E4">
        <w:rPr>
          <w:sz w:val="24"/>
        </w:rPr>
        <w:t>security</w:t>
      </w:r>
      <w:r w:rsidRPr="005108E4">
        <w:rPr>
          <w:spacing w:val="-21"/>
          <w:sz w:val="24"/>
        </w:rPr>
        <w:t xml:space="preserve"> </w:t>
      </w:r>
      <w:r w:rsidRPr="005108E4">
        <w:rPr>
          <w:sz w:val="24"/>
        </w:rPr>
        <w:t>provision</w:t>
      </w:r>
      <w:r w:rsidRPr="005108E4">
        <w:rPr>
          <w:spacing w:val="-14"/>
          <w:sz w:val="24"/>
        </w:rPr>
        <w:t xml:space="preserve"> </w:t>
      </w:r>
      <w:r w:rsidRPr="005108E4">
        <w:rPr>
          <w:sz w:val="24"/>
        </w:rPr>
        <w:t xml:space="preserve">to the Commission on a form as determined and made available by the Commission. Upon receipt of the form, the Commission shall submit the request to the chief law enforcement officer in the municipality where the MTC is located or will be located. The Commission </w:t>
      </w:r>
      <w:r w:rsidRPr="005108E4">
        <w:rPr>
          <w:spacing w:val="-3"/>
          <w:sz w:val="24"/>
        </w:rPr>
        <w:t>shall</w:t>
      </w:r>
      <w:r w:rsidRPr="005108E4">
        <w:rPr>
          <w:spacing w:val="-29"/>
          <w:sz w:val="24"/>
        </w:rPr>
        <w:t xml:space="preserve"> </w:t>
      </w:r>
      <w:r w:rsidRPr="005108E4">
        <w:rPr>
          <w:sz w:val="24"/>
        </w:rPr>
        <w:t>request</w:t>
      </w:r>
      <w:r w:rsidRPr="005108E4">
        <w:rPr>
          <w:spacing w:val="-29"/>
          <w:sz w:val="24"/>
        </w:rPr>
        <w:t xml:space="preserve"> </w:t>
      </w:r>
      <w:r w:rsidRPr="005108E4">
        <w:rPr>
          <w:sz w:val="24"/>
        </w:rPr>
        <w:t>that</w:t>
      </w:r>
      <w:r w:rsidRPr="005108E4">
        <w:rPr>
          <w:spacing w:val="-29"/>
          <w:sz w:val="24"/>
        </w:rPr>
        <w:t xml:space="preserve"> </w:t>
      </w:r>
      <w:r w:rsidRPr="005108E4">
        <w:rPr>
          <w:sz w:val="24"/>
        </w:rPr>
        <w:t>the</w:t>
      </w:r>
      <w:r w:rsidRPr="005108E4">
        <w:rPr>
          <w:spacing w:val="-30"/>
          <w:sz w:val="24"/>
        </w:rPr>
        <w:t xml:space="preserve"> </w:t>
      </w:r>
      <w:r w:rsidRPr="005108E4">
        <w:rPr>
          <w:sz w:val="24"/>
        </w:rPr>
        <w:t>chief</w:t>
      </w:r>
      <w:r w:rsidRPr="005108E4">
        <w:rPr>
          <w:spacing w:val="-30"/>
          <w:sz w:val="24"/>
        </w:rPr>
        <w:t xml:space="preserve"> </w:t>
      </w:r>
      <w:r w:rsidRPr="005108E4">
        <w:rPr>
          <w:sz w:val="24"/>
        </w:rPr>
        <w:t>law</w:t>
      </w:r>
      <w:r w:rsidRPr="005108E4">
        <w:rPr>
          <w:spacing w:val="-29"/>
          <w:sz w:val="24"/>
        </w:rPr>
        <w:t xml:space="preserve"> </w:t>
      </w:r>
      <w:r w:rsidRPr="005108E4">
        <w:rPr>
          <w:sz w:val="24"/>
        </w:rPr>
        <w:t>enforcement</w:t>
      </w:r>
      <w:r w:rsidRPr="005108E4">
        <w:rPr>
          <w:spacing w:val="-29"/>
          <w:sz w:val="24"/>
        </w:rPr>
        <w:t xml:space="preserve"> </w:t>
      </w:r>
      <w:r w:rsidRPr="005108E4">
        <w:rPr>
          <w:sz w:val="24"/>
        </w:rPr>
        <w:t>officer</w:t>
      </w:r>
      <w:r w:rsidRPr="005108E4">
        <w:rPr>
          <w:spacing w:val="-30"/>
          <w:sz w:val="24"/>
        </w:rPr>
        <w:t xml:space="preserve"> </w:t>
      </w:r>
      <w:r w:rsidRPr="005108E4">
        <w:rPr>
          <w:sz w:val="24"/>
        </w:rPr>
        <w:t>review</w:t>
      </w:r>
      <w:r w:rsidRPr="005108E4">
        <w:rPr>
          <w:spacing w:val="-29"/>
          <w:sz w:val="24"/>
        </w:rPr>
        <w:t xml:space="preserve"> </w:t>
      </w:r>
      <w:r w:rsidRPr="005108E4">
        <w:rPr>
          <w:sz w:val="24"/>
        </w:rPr>
        <w:t>the</w:t>
      </w:r>
      <w:r w:rsidRPr="005108E4">
        <w:rPr>
          <w:spacing w:val="-31"/>
          <w:sz w:val="24"/>
        </w:rPr>
        <w:t xml:space="preserve"> </w:t>
      </w:r>
      <w:r w:rsidRPr="005108E4">
        <w:rPr>
          <w:sz w:val="24"/>
        </w:rPr>
        <w:t>request</w:t>
      </w:r>
      <w:r w:rsidRPr="005108E4">
        <w:rPr>
          <w:spacing w:val="-28"/>
          <w:sz w:val="24"/>
        </w:rPr>
        <w:t xml:space="preserve"> </w:t>
      </w:r>
      <w:r w:rsidRPr="005108E4">
        <w:rPr>
          <w:sz w:val="24"/>
        </w:rPr>
        <w:t>and</w:t>
      </w:r>
      <w:r w:rsidRPr="005108E4">
        <w:rPr>
          <w:spacing w:val="-30"/>
          <w:sz w:val="24"/>
        </w:rPr>
        <w:t xml:space="preserve"> </w:t>
      </w:r>
      <w:r w:rsidRPr="005108E4">
        <w:rPr>
          <w:sz w:val="24"/>
        </w:rPr>
        <w:t>alternative</w:t>
      </w:r>
      <w:r w:rsidRPr="005108E4">
        <w:rPr>
          <w:spacing w:val="-30"/>
          <w:sz w:val="24"/>
        </w:rPr>
        <w:t xml:space="preserve"> </w:t>
      </w:r>
      <w:r w:rsidRPr="005108E4">
        <w:rPr>
          <w:sz w:val="24"/>
        </w:rPr>
        <w:t>security provision requested and, within 30</w:t>
      </w:r>
      <w:r w:rsidRPr="005108E4">
        <w:rPr>
          <w:spacing w:val="-6"/>
          <w:sz w:val="24"/>
        </w:rPr>
        <w:t xml:space="preserve"> </w:t>
      </w:r>
      <w:r w:rsidRPr="005108E4">
        <w:rPr>
          <w:spacing w:val="-3"/>
          <w:sz w:val="24"/>
        </w:rPr>
        <w:t>days;</w:t>
      </w:r>
    </w:p>
    <w:p w14:paraId="1691A5D6" w14:textId="77777777" w:rsidR="00DA2759" w:rsidRPr="005108E4" w:rsidRDefault="009A7511">
      <w:pPr>
        <w:pStyle w:val="ListParagraph"/>
        <w:numPr>
          <w:ilvl w:val="2"/>
          <w:numId w:val="32"/>
        </w:numPr>
        <w:tabs>
          <w:tab w:val="left" w:pos="2396"/>
        </w:tabs>
        <w:spacing w:line="275" w:lineRule="exact"/>
        <w:ind w:hanging="361"/>
        <w:rPr>
          <w:sz w:val="24"/>
        </w:rPr>
      </w:pPr>
      <w:r w:rsidRPr="005108E4">
        <w:rPr>
          <w:sz w:val="24"/>
        </w:rPr>
        <w:t>Certify the sufficiency of the requested alternate security</w:t>
      </w:r>
      <w:r w:rsidRPr="005108E4">
        <w:rPr>
          <w:spacing w:val="-44"/>
          <w:sz w:val="24"/>
        </w:rPr>
        <w:t xml:space="preserve"> </w:t>
      </w:r>
      <w:r w:rsidRPr="005108E4">
        <w:rPr>
          <w:sz w:val="24"/>
        </w:rPr>
        <w:t>provision; or</w:t>
      </w:r>
    </w:p>
    <w:p w14:paraId="6C93CDBE" w14:textId="77777777" w:rsidR="00DA2759" w:rsidRPr="005108E4" w:rsidRDefault="009A7511">
      <w:pPr>
        <w:pStyle w:val="ListParagraph"/>
        <w:numPr>
          <w:ilvl w:val="2"/>
          <w:numId w:val="32"/>
        </w:numPr>
        <w:tabs>
          <w:tab w:val="left" w:pos="2432"/>
        </w:tabs>
        <w:spacing w:before="1" w:line="237" w:lineRule="auto"/>
        <w:ind w:left="2035" w:right="110" w:firstLine="0"/>
        <w:rPr>
          <w:sz w:val="24"/>
        </w:rPr>
      </w:pPr>
      <w:r w:rsidRPr="005108E4">
        <w:rPr>
          <w:sz w:val="24"/>
        </w:rPr>
        <w:t>Provide the Commission with a statement of reasons why the alternative security provision is not sufficient in the opinion of the chief law enforcement</w:t>
      </w:r>
      <w:r w:rsidRPr="005108E4">
        <w:rPr>
          <w:spacing w:val="-30"/>
          <w:sz w:val="24"/>
        </w:rPr>
        <w:t xml:space="preserve"> </w:t>
      </w:r>
      <w:r w:rsidRPr="005108E4">
        <w:rPr>
          <w:sz w:val="24"/>
        </w:rPr>
        <w:t>officer.</w:t>
      </w:r>
    </w:p>
    <w:p w14:paraId="7D48EB67" w14:textId="77777777" w:rsidR="00DA2759" w:rsidRPr="005108E4" w:rsidRDefault="009A7511">
      <w:pPr>
        <w:pStyle w:val="ListParagraph"/>
        <w:numPr>
          <w:ilvl w:val="1"/>
          <w:numId w:val="32"/>
        </w:numPr>
        <w:tabs>
          <w:tab w:val="left" w:pos="2300"/>
        </w:tabs>
        <w:spacing w:before="1" w:line="237" w:lineRule="auto"/>
        <w:ind w:right="117" w:firstLine="0"/>
        <w:rPr>
          <w:sz w:val="24"/>
        </w:rPr>
      </w:pPr>
      <w:r w:rsidRPr="005108E4">
        <w:rPr>
          <w:sz w:val="24"/>
        </w:rPr>
        <w:t>The Commission shall take the chief law enforcement officer's opinion under consideration</w:t>
      </w:r>
      <w:r w:rsidRPr="005108E4">
        <w:rPr>
          <w:spacing w:val="-28"/>
          <w:sz w:val="24"/>
        </w:rPr>
        <w:t xml:space="preserve"> </w:t>
      </w:r>
      <w:r w:rsidRPr="005108E4">
        <w:rPr>
          <w:sz w:val="24"/>
        </w:rPr>
        <w:t>in</w:t>
      </w:r>
      <w:r w:rsidRPr="005108E4">
        <w:rPr>
          <w:spacing w:val="-28"/>
          <w:sz w:val="24"/>
        </w:rPr>
        <w:t xml:space="preserve"> </w:t>
      </w:r>
      <w:r w:rsidRPr="005108E4">
        <w:rPr>
          <w:sz w:val="24"/>
        </w:rPr>
        <w:t>determining</w:t>
      </w:r>
      <w:r w:rsidRPr="005108E4">
        <w:rPr>
          <w:spacing w:val="-30"/>
          <w:sz w:val="24"/>
        </w:rPr>
        <w:t xml:space="preserve"> </w:t>
      </w:r>
      <w:r w:rsidRPr="005108E4">
        <w:rPr>
          <w:sz w:val="24"/>
        </w:rPr>
        <w:t>whether</w:t>
      </w:r>
      <w:r w:rsidRPr="005108E4">
        <w:rPr>
          <w:spacing w:val="-27"/>
          <w:sz w:val="24"/>
        </w:rPr>
        <w:t xml:space="preserve"> </w:t>
      </w:r>
      <w:r w:rsidRPr="005108E4">
        <w:rPr>
          <w:sz w:val="24"/>
        </w:rPr>
        <w:t>to</w:t>
      </w:r>
      <w:r w:rsidRPr="005108E4">
        <w:rPr>
          <w:spacing w:val="-28"/>
          <w:sz w:val="24"/>
        </w:rPr>
        <w:t xml:space="preserve"> </w:t>
      </w:r>
      <w:r w:rsidRPr="005108E4">
        <w:rPr>
          <w:spacing w:val="-4"/>
          <w:sz w:val="24"/>
        </w:rPr>
        <w:t>grant</w:t>
      </w:r>
      <w:r w:rsidRPr="005108E4">
        <w:rPr>
          <w:spacing w:val="-29"/>
          <w:sz w:val="24"/>
        </w:rPr>
        <w:t xml:space="preserve"> </w:t>
      </w:r>
      <w:r w:rsidRPr="005108E4">
        <w:rPr>
          <w:sz w:val="24"/>
        </w:rPr>
        <w:t>the</w:t>
      </w:r>
      <w:r w:rsidRPr="005108E4">
        <w:rPr>
          <w:spacing w:val="-30"/>
          <w:sz w:val="24"/>
        </w:rPr>
        <w:t xml:space="preserve"> </w:t>
      </w:r>
      <w:r w:rsidRPr="005108E4">
        <w:rPr>
          <w:spacing w:val="-3"/>
          <w:sz w:val="24"/>
        </w:rPr>
        <w:t>alternative</w:t>
      </w:r>
      <w:r w:rsidRPr="005108E4">
        <w:rPr>
          <w:spacing w:val="-31"/>
          <w:sz w:val="24"/>
        </w:rPr>
        <w:t xml:space="preserve"> </w:t>
      </w:r>
      <w:r w:rsidRPr="005108E4">
        <w:rPr>
          <w:spacing w:val="-3"/>
          <w:sz w:val="24"/>
        </w:rPr>
        <w:t>security</w:t>
      </w:r>
      <w:r w:rsidRPr="005108E4">
        <w:rPr>
          <w:spacing w:val="-36"/>
          <w:sz w:val="24"/>
        </w:rPr>
        <w:t xml:space="preserve"> </w:t>
      </w:r>
      <w:r w:rsidRPr="005108E4">
        <w:rPr>
          <w:sz w:val="24"/>
        </w:rPr>
        <w:t>provision,</w:t>
      </w:r>
      <w:r w:rsidRPr="005108E4">
        <w:rPr>
          <w:spacing w:val="-28"/>
          <w:sz w:val="24"/>
        </w:rPr>
        <w:t xml:space="preserve"> </w:t>
      </w:r>
      <w:r w:rsidRPr="005108E4">
        <w:rPr>
          <w:sz w:val="24"/>
        </w:rPr>
        <w:t>provided</w:t>
      </w:r>
      <w:r w:rsidRPr="005108E4">
        <w:rPr>
          <w:spacing w:val="-28"/>
          <w:sz w:val="24"/>
        </w:rPr>
        <w:t xml:space="preserve"> </w:t>
      </w:r>
      <w:r w:rsidRPr="005108E4">
        <w:rPr>
          <w:sz w:val="24"/>
        </w:rPr>
        <w:t xml:space="preserve">that it may not be determinative. </w:t>
      </w:r>
      <w:r w:rsidRPr="005108E4">
        <w:rPr>
          <w:spacing w:val="-3"/>
          <w:sz w:val="24"/>
        </w:rPr>
        <w:t xml:space="preserve">If </w:t>
      </w:r>
      <w:r w:rsidRPr="005108E4">
        <w:rPr>
          <w:sz w:val="24"/>
        </w:rPr>
        <w:t xml:space="preserve">no response is received from the chief law enforcement officer or a delegee within 30 </w:t>
      </w:r>
      <w:r w:rsidRPr="005108E4">
        <w:rPr>
          <w:spacing w:val="-3"/>
          <w:sz w:val="24"/>
        </w:rPr>
        <w:t xml:space="preserve">days </w:t>
      </w:r>
      <w:r w:rsidRPr="005108E4">
        <w:rPr>
          <w:sz w:val="24"/>
        </w:rPr>
        <w:t>of submitting the request to the chief law enforcement officer, the Commission shall proceed with a</w:t>
      </w:r>
      <w:r w:rsidRPr="005108E4">
        <w:rPr>
          <w:spacing w:val="-12"/>
          <w:sz w:val="24"/>
        </w:rPr>
        <w:t xml:space="preserve"> </w:t>
      </w:r>
      <w:r w:rsidRPr="005108E4">
        <w:rPr>
          <w:sz w:val="24"/>
        </w:rPr>
        <w:t>determination.</w:t>
      </w:r>
    </w:p>
    <w:p w14:paraId="717BD882" w14:textId="77777777" w:rsidR="00DA2759" w:rsidRPr="005108E4" w:rsidRDefault="00DA2759">
      <w:pPr>
        <w:pStyle w:val="BodyText"/>
        <w:spacing w:before="11"/>
        <w:jc w:val="left"/>
        <w:rPr>
          <w:sz w:val="23"/>
        </w:rPr>
      </w:pPr>
    </w:p>
    <w:p w14:paraId="372DEA70" w14:textId="77777777" w:rsidR="00DA2759" w:rsidRPr="005108E4" w:rsidRDefault="009A7511" w:rsidP="000256A0">
      <w:pPr>
        <w:pStyle w:val="ListParagraph"/>
        <w:numPr>
          <w:ilvl w:val="0"/>
          <w:numId w:val="32"/>
        </w:numPr>
        <w:tabs>
          <w:tab w:val="left" w:pos="1781"/>
        </w:tabs>
        <w:spacing w:line="237" w:lineRule="auto"/>
        <w:ind w:right="116" w:firstLine="0"/>
        <w:outlineLvl w:val="1"/>
        <w:rPr>
          <w:sz w:val="24"/>
        </w:rPr>
      </w:pPr>
      <w:r w:rsidRPr="005108E4">
        <w:rPr>
          <w:sz w:val="24"/>
          <w:u w:val="single"/>
        </w:rPr>
        <w:t>Buffer Zone</w:t>
      </w:r>
      <w:r w:rsidRPr="005108E4">
        <w:rPr>
          <w:sz w:val="24"/>
        </w:rPr>
        <w:t xml:space="preserve">. An MTC Entrance may not be closer than 500 feet from the nearest School Entrance, unless a city or town adopts an ordinance or </w:t>
      </w:r>
      <w:r w:rsidRPr="005108E4">
        <w:rPr>
          <w:spacing w:val="-3"/>
          <w:sz w:val="24"/>
        </w:rPr>
        <w:t xml:space="preserve">bylaw </w:t>
      </w:r>
      <w:r w:rsidRPr="005108E4">
        <w:rPr>
          <w:sz w:val="24"/>
        </w:rPr>
        <w:t>that reduces the distance requirement.</w:t>
      </w:r>
    </w:p>
    <w:p w14:paraId="7787A439" w14:textId="77777777" w:rsidR="00DA2759" w:rsidRPr="005108E4" w:rsidRDefault="009A7511">
      <w:pPr>
        <w:pStyle w:val="ListParagraph"/>
        <w:numPr>
          <w:ilvl w:val="1"/>
          <w:numId w:val="32"/>
        </w:numPr>
        <w:tabs>
          <w:tab w:val="left" w:pos="2206"/>
        </w:tabs>
        <w:spacing w:before="1" w:line="237" w:lineRule="auto"/>
        <w:ind w:right="116" w:firstLine="0"/>
        <w:rPr>
          <w:sz w:val="24"/>
        </w:rPr>
      </w:pPr>
      <w:r w:rsidRPr="005108E4">
        <w:rPr>
          <w:sz w:val="24"/>
        </w:rPr>
        <w:t>The buffer zone distance of 500 feet shall be measured in a straight line from the geometric</w:t>
      </w:r>
      <w:r w:rsidRPr="005108E4">
        <w:rPr>
          <w:spacing w:val="-27"/>
          <w:sz w:val="24"/>
        </w:rPr>
        <w:t xml:space="preserve"> </w:t>
      </w:r>
      <w:r w:rsidRPr="005108E4">
        <w:rPr>
          <w:sz w:val="24"/>
        </w:rPr>
        <w:t>center</w:t>
      </w:r>
      <w:r w:rsidRPr="005108E4">
        <w:rPr>
          <w:spacing w:val="-27"/>
          <w:sz w:val="24"/>
        </w:rPr>
        <w:t xml:space="preserve"> </w:t>
      </w:r>
      <w:r w:rsidRPr="005108E4">
        <w:rPr>
          <w:sz w:val="24"/>
        </w:rPr>
        <w:t>of</w:t>
      </w:r>
      <w:r w:rsidRPr="005108E4">
        <w:rPr>
          <w:spacing w:val="-27"/>
          <w:sz w:val="24"/>
        </w:rPr>
        <w:t xml:space="preserve"> </w:t>
      </w:r>
      <w:r w:rsidRPr="005108E4">
        <w:rPr>
          <w:sz w:val="24"/>
        </w:rPr>
        <w:t>the</w:t>
      </w:r>
      <w:r w:rsidRPr="005108E4">
        <w:rPr>
          <w:spacing w:val="-27"/>
          <w:sz w:val="24"/>
        </w:rPr>
        <w:t xml:space="preserve"> </w:t>
      </w:r>
      <w:r w:rsidRPr="005108E4">
        <w:rPr>
          <w:sz w:val="24"/>
        </w:rPr>
        <w:t>MTC</w:t>
      </w:r>
      <w:r w:rsidRPr="005108E4">
        <w:rPr>
          <w:spacing w:val="-25"/>
          <w:sz w:val="24"/>
        </w:rPr>
        <w:t xml:space="preserve"> </w:t>
      </w:r>
      <w:r w:rsidRPr="005108E4">
        <w:rPr>
          <w:sz w:val="24"/>
        </w:rPr>
        <w:t>Entrance</w:t>
      </w:r>
      <w:r w:rsidRPr="005108E4">
        <w:rPr>
          <w:spacing w:val="-25"/>
          <w:sz w:val="24"/>
        </w:rPr>
        <w:t xml:space="preserve"> </w:t>
      </w:r>
      <w:r w:rsidRPr="005108E4">
        <w:rPr>
          <w:sz w:val="24"/>
        </w:rPr>
        <w:t>to</w:t>
      </w:r>
      <w:r w:rsidRPr="005108E4">
        <w:rPr>
          <w:spacing w:val="-26"/>
          <w:sz w:val="24"/>
        </w:rPr>
        <w:t xml:space="preserve"> </w:t>
      </w:r>
      <w:r w:rsidRPr="005108E4">
        <w:rPr>
          <w:sz w:val="24"/>
        </w:rPr>
        <w:t>the</w:t>
      </w:r>
      <w:r w:rsidRPr="005108E4">
        <w:rPr>
          <w:spacing w:val="-27"/>
          <w:sz w:val="24"/>
        </w:rPr>
        <w:t xml:space="preserve"> </w:t>
      </w:r>
      <w:r w:rsidRPr="005108E4">
        <w:rPr>
          <w:sz w:val="24"/>
        </w:rPr>
        <w:t>geometric</w:t>
      </w:r>
      <w:r w:rsidRPr="005108E4">
        <w:rPr>
          <w:spacing w:val="-27"/>
          <w:sz w:val="24"/>
        </w:rPr>
        <w:t xml:space="preserve"> </w:t>
      </w:r>
      <w:r w:rsidRPr="005108E4">
        <w:rPr>
          <w:sz w:val="24"/>
        </w:rPr>
        <w:t>center</w:t>
      </w:r>
      <w:r w:rsidRPr="005108E4">
        <w:rPr>
          <w:spacing w:val="-27"/>
          <w:sz w:val="24"/>
        </w:rPr>
        <w:t xml:space="preserve"> </w:t>
      </w:r>
      <w:r w:rsidRPr="005108E4">
        <w:rPr>
          <w:sz w:val="24"/>
        </w:rPr>
        <w:t>of</w:t>
      </w:r>
      <w:r w:rsidRPr="005108E4">
        <w:rPr>
          <w:spacing w:val="-26"/>
          <w:sz w:val="24"/>
        </w:rPr>
        <w:t xml:space="preserve"> </w:t>
      </w:r>
      <w:r w:rsidRPr="005108E4">
        <w:rPr>
          <w:sz w:val="24"/>
        </w:rPr>
        <w:t>the</w:t>
      </w:r>
      <w:r w:rsidRPr="005108E4">
        <w:rPr>
          <w:spacing w:val="-27"/>
          <w:sz w:val="24"/>
        </w:rPr>
        <w:t xml:space="preserve"> </w:t>
      </w:r>
      <w:r w:rsidRPr="005108E4">
        <w:rPr>
          <w:sz w:val="24"/>
        </w:rPr>
        <w:t>nearest</w:t>
      </w:r>
      <w:r w:rsidRPr="005108E4">
        <w:rPr>
          <w:spacing w:val="-26"/>
          <w:sz w:val="24"/>
        </w:rPr>
        <w:t xml:space="preserve"> </w:t>
      </w:r>
      <w:r w:rsidRPr="005108E4">
        <w:rPr>
          <w:sz w:val="24"/>
        </w:rPr>
        <w:t>School</w:t>
      </w:r>
      <w:r w:rsidRPr="005108E4">
        <w:rPr>
          <w:spacing w:val="-26"/>
          <w:sz w:val="24"/>
        </w:rPr>
        <w:t xml:space="preserve"> </w:t>
      </w:r>
      <w:r w:rsidRPr="005108E4">
        <w:rPr>
          <w:sz w:val="24"/>
        </w:rPr>
        <w:t>Entrance unless there is an Impassable Barrier within those 500 feet; in these cases, the buffer zone distance shall be measured along the center of the shortest publicly-accessible pedestrian travel path from the geometric center of the MTC Entrance to the geometric center of the nearest School</w:t>
      </w:r>
      <w:r w:rsidRPr="005108E4">
        <w:rPr>
          <w:spacing w:val="-1"/>
          <w:sz w:val="24"/>
        </w:rPr>
        <w:t xml:space="preserve"> </w:t>
      </w:r>
      <w:r w:rsidRPr="005108E4">
        <w:rPr>
          <w:sz w:val="24"/>
        </w:rPr>
        <w:t>Entrance.</w:t>
      </w:r>
    </w:p>
    <w:p w14:paraId="29B4213C" w14:textId="77777777" w:rsidR="00DA2759" w:rsidRPr="005108E4" w:rsidRDefault="009A7511">
      <w:pPr>
        <w:pStyle w:val="ListParagraph"/>
        <w:numPr>
          <w:ilvl w:val="1"/>
          <w:numId w:val="32"/>
        </w:numPr>
        <w:tabs>
          <w:tab w:val="left" w:pos="2228"/>
        </w:tabs>
        <w:spacing w:before="3" w:line="237" w:lineRule="auto"/>
        <w:ind w:right="117" w:firstLine="0"/>
        <w:rPr>
          <w:sz w:val="24"/>
        </w:rPr>
      </w:pPr>
      <w:r w:rsidRPr="005108E4">
        <w:rPr>
          <w:sz w:val="24"/>
        </w:rPr>
        <w:t xml:space="preserve">The buffer zone distance of 500 feet may be reduced if a city or town adopts an ordinance or </w:t>
      </w:r>
      <w:r w:rsidRPr="005108E4">
        <w:rPr>
          <w:spacing w:val="-3"/>
          <w:sz w:val="24"/>
        </w:rPr>
        <w:t xml:space="preserve">bylaw </w:t>
      </w:r>
      <w:r w:rsidRPr="005108E4">
        <w:rPr>
          <w:sz w:val="24"/>
        </w:rPr>
        <w:t>that reduces the distance</w:t>
      </w:r>
      <w:r w:rsidRPr="005108E4">
        <w:rPr>
          <w:spacing w:val="-9"/>
          <w:sz w:val="24"/>
        </w:rPr>
        <w:t xml:space="preserve"> </w:t>
      </w:r>
      <w:r w:rsidRPr="005108E4">
        <w:rPr>
          <w:sz w:val="24"/>
        </w:rPr>
        <w:t>requirement.</w:t>
      </w:r>
    </w:p>
    <w:p w14:paraId="7E6BBE74" w14:textId="77777777" w:rsidR="00DA2759" w:rsidRPr="005108E4" w:rsidRDefault="00DA2759">
      <w:pPr>
        <w:pStyle w:val="BodyText"/>
        <w:spacing w:before="7"/>
        <w:jc w:val="left"/>
        <w:rPr>
          <w:sz w:val="23"/>
        </w:rPr>
      </w:pPr>
    </w:p>
    <w:p w14:paraId="0676692C" w14:textId="77777777" w:rsidR="00DA2759" w:rsidRPr="005108E4" w:rsidRDefault="009A7511" w:rsidP="000256A0">
      <w:pPr>
        <w:pStyle w:val="ListParagraph"/>
        <w:numPr>
          <w:ilvl w:val="0"/>
          <w:numId w:val="32"/>
        </w:numPr>
        <w:tabs>
          <w:tab w:val="left" w:pos="1779"/>
        </w:tabs>
        <w:spacing w:line="275" w:lineRule="exact"/>
        <w:ind w:left="1778" w:hanging="460"/>
        <w:outlineLvl w:val="1"/>
        <w:rPr>
          <w:sz w:val="24"/>
        </w:rPr>
      </w:pPr>
      <w:r w:rsidRPr="005108E4">
        <w:rPr>
          <w:sz w:val="24"/>
          <w:u w:val="single"/>
        </w:rPr>
        <w:t>Limited Access</w:t>
      </w:r>
      <w:r w:rsidRPr="005108E4">
        <w:rPr>
          <w:spacing w:val="-2"/>
          <w:sz w:val="24"/>
          <w:u w:val="single"/>
        </w:rPr>
        <w:t xml:space="preserve"> </w:t>
      </w:r>
      <w:r w:rsidRPr="005108E4">
        <w:rPr>
          <w:sz w:val="24"/>
          <w:u w:val="single"/>
        </w:rPr>
        <w:t>Areas</w:t>
      </w:r>
      <w:r w:rsidRPr="005108E4">
        <w:rPr>
          <w:sz w:val="24"/>
        </w:rPr>
        <w:t>.</w:t>
      </w:r>
    </w:p>
    <w:p w14:paraId="07AD685F" w14:textId="77777777" w:rsidR="00DA2759" w:rsidRPr="005108E4" w:rsidRDefault="009A7511">
      <w:pPr>
        <w:pStyle w:val="ListParagraph"/>
        <w:numPr>
          <w:ilvl w:val="1"/>
          <w:numId w:val="32"/>
        </w:numPr>
        <w:tabs>
          <w:tab w:val="left" w:pos="2156"/>
        </w:tabs>
        <w:spacing w:before="1" w:line="237" w:lineRule="auto"/>
        <w:ind w:right="116" w:firstLine="0"/>
        <w:rPr>
          <w:sz w:val="24"/>
        </w:rPr>
      </w:pPr>
      <w:r w:rsidRPr="005108E4">
        <w:rPr>
          <w:sz w:val="24"/>
        </w:rPr>
        <w:t>All Limited Access Areas shall be identified by the posting of a sign that shall be a minimum of 12" x 12" and which states: "Do Not Enter - Limited Access - Area Access Limited</w:t>
      </w:r>
      <w:r w:rsidRPr="005108E4">
        <w:rPr>
          <w:spacing w:val="-4"/>
          <w:sz w:val="24"/>
        </w:rPr>
        <w:t xml:space="preserve"> </w:t>
      </w:r>
      <w:r w:rsidRPr="005108E4">
        <w:rPr>
          <w:sz w:val="24"/>
        </w:rPr>
        <w:t>to</w:t>
      </w:r>
      <w:r w:rsidRPr="005108E4">
        <w:rPr>
          <w:spacing w:val="-4"/>
          <w:sz w:val="24"/>
        </w:rPr>
        <w:t xml:space="preserve"> </w:t>
      </w:r>
      <w:r w:rsidRPr="005108E4">
        <w:rPr>
          <w:sz w:val="24"/>
        </w:rPr>
        <w:t>Authorized</w:t>
      </w:r>
      <w:r w:rsidRPr="005108E4">
        <w:rPr>
          <w:spacing w:val="-3"/>
          <w:sz w:val="24"/>
        </w:rPr>
        <w:t xml:space="preserve"> </w:t>
      </w:r>
      <w:r w:rsidRPr="005108E4">
        <w:rPr>
          <w:sz w:val="24"/>
        </w:rPr>
        <w:t>Personnel</w:t>
      </w:r>
      <w:r w:rsidRPr="005108E4">
        <w:rPr>
          <w:spacing w:val="-3"/>
          <w:sz w:val="24"/>
        </w:rPr>
        <w:t xml:space="preserve"> </w:t>
      </w:r>
      <w:r w:rsidRPr="005108E4">
        <w:rPr>
          <w:sz w:val="24"/>
        </w:rPr>
        <w:t>Only"</w:t>
      </w:r>
      <w:r w:rsidRPr="005108E4">
        <w:rPr>
          <w:spacing w:val="-4"/>
          <w:sz w:val="24"/>
        </w:rPr>
        <w:t xml:space="preserve"> </w:t>
      </w:r>
      <w:r w:rsidRPr="005108E4">
        <w:rPr>
          <w:sz w:val="24"/>
        </w:rPr>
        <w:t>in</w:t>
      </w:r>
      <w:r w:rsidRPr="005108E4">
        <w:rPr>
          <w:spacing w:val="-4"/>
          <w:sz w:val="24"/>
        </w:rPr>
        <w:t xml:space="preserve"> </w:t>
      </w:r>
      <w:r w:rsidRPr="005108E4">
        <w:rPr>
          <w:sz w:val="24"/>
        </w:rPr>
        <w:t>lettering</w:t>
      </w:r>
      <w:r w:rsidRPr="005108E4">
        <w:rPr>
          <w:spacing w:val="-5"/>
          <w:sz w:val="24"/>
        </w:rPr>
        <w:t xml:space="preserve"> </w:t>
      </w:r>
      <w:r w:rsidRPr="005108E4">
        <w:rPr>
          <w:sz w:val="24"/>
        </w:rPr>
        <w:t>no</w:t>
      </w:r>
      <w:r w:rsidRPr="005108E4">
        <w:rPr>
          <w:spacing w:val="-4"/>
          <w:sz w:val="24"/>
        </w:rPr>
        <w:t xml:space="preserve"> </w:t>
      </w:r>
      <w:r w:rsidRPr="005108E4">
        <w:rPr>
          <w:sz w:val="24"/>
        </w:rPr>
        <w:t>smaller</w:t>
      </w:r>
      <w:r w:rsidRPr="005108E4">
        <w:rPr>
          <w:spacing w:val="-4"/>
          <w:sz w:val="24"/>
        </w:rPr>
        <w:t xml:space="preserve"> </w:t>
      </w:r>
      <w:r w:rsidRPr="005108E4">
        <w:rPr>
          <w:sz w:val="24"/>
        </w:rPr>
        <w:t>than</w:t>
      </w:r>
      <w:r w:rsidRPr="005108E4">
        <w:rPr>
          <w:spacing w:val="-3"/>
          <w:sz w:val="24"/>
        </w:rPr>
        <w:t xml:space="preserve"> </w:t>
      </w:r>
      <w:r w:rsidRPr="005108E4">
        <w:rPr>
          <w:sz w:val="24"/>
        </w:rPr>
        <w:t>one</w:t>
      </w:r>
      <w:r w:rsidRPr="005108E4">
        <w:rPr>
          <w:spacing w:val="-5"/>
          <w:sz w:val="24"/>
        </w:rPr>
        <w:t xml:space="preserve"> </w:t>
      </w:r>
      <w:r w:rsidRPr="005108E4">
        <w:rPr>
          <w:sz w:val="24"/>
        </w:rPr>
        <w:t>inch</w:t>
      </w:r>
      <w:r w:rsidRPr="005108E4">
        <w:rPr>
          <w:spacing w:val="-3"/>
          <w:sz w:val="24"/>
        </w:rPr>
        <w:t xml:space="preserve"> </w:t>
      </w:r>
      <w:r w:rsidRPr="005108E4">
        <w:rPr>
          <w:sz w:val="24"/>
        </w:rPr>
        <w:t>in</w:t>
      </w:r>
      <w:r w:rsidRPr="005108E4">
        <w:rPr>
          <w:spacing w:val="-4"/>
          <w:sz w:val="24"/>
        </w:rPr>
        <w:t xml:space="preserve"> </w:t>
      </w:r>
      <w:r w:rsidRPr="005108E4">
        <w:rPr>
          <w:sz w:val="24"/>
        </w:rPr>
        <w:t>height.</w:t>
      </w:r>
    </w:p>
    <w:p w14:paraId="2289BE82" w14:textId="77777777" w:rsidR="00DA2759" w:rsidRPr="005108E4" w:rsidRDefault="009A7511">
      <w:pPr>
        <w:pStyle w:val="ListParagraph"/>
        <w:numPr>
          <w:ilvl w:val="1"/>
          <w:numId w:val="32"/>
        </w:numPr>
        <w:tabs>
          <w:tab w:val="left" w:pos="2163"/>
        </w:tabs>
        <w:spacing w:before="1" w:line="237" w:lineRule="auto"/>
        <w:ind w:right="116" w:firstLine="0"/>
        <w:rPr>
          <w:sz w:val="24"/>
        </w:rPr>
      </w:pPr>
      <w:r w:rsidRPr="005108E4">
        <w:rPr>
          <w:sz w:val="24"/>
        </w:rPr>
        <w:t>All Limited Access Areas shall be clearly described by the filing of a diagram of the licensed</w:t>
      </w:r>
      <w:r w:rsidRPr="005108E4">
        <w:rPr>
          <w:spacing w:val="-19"/>
          <w:sz w:val="24"/>
        </w:rPr>
        <w:t xml:space="preserve"> </w:t>
      </w:r>
      <w:r w:rsidRPr="005108E4">
        <w:rPr>
          <w:sz w:val="24"/>
        </w:rPr>
        <w:t>Premises,</w:t>
      </w:r>
      <w:r w:rsidRPr="005108E4">
        <w:rPr>
          <w:spacing w:val="-16"/>
          <w:sz w:val="24"/>
        </w:rPr>
        <w:t xml:space="preserve"> </w:t>
      </w:r>
      <w:r w:rsidRPr="005108E4">
        <w:rPr>
          <w:sz w:val="24"/>
        </w:rPr>
        <w:t>in</w:t>
      </w:r>
      <w:r w:rsidRPr="005108E4">
        <w:rPr>
          <w:spacing w:val="-17"/>
          <w:sz w:val="24"/>
        </w:rPr>
        <w:t xml:space="preserve"> </w:t>
      </w:r>
      <w:r w:rsidRPr="005108E4">
        <w:rPr>
          <w:sz w:val="24"/>
        </w:rPr>
        <w:t>the</w:t>
      </w:r>
      <w:r w:rsidRPr="005108E4">
        <w:rPr>
          <w:spacing w:val="-17"/>
          <w:sz w:val="24"/>
        </w:rPr>
        <w:t xml:space="preserve"> </w:t>
      </w:r>
      <w:r w:rsidRPr="005108E4">
        <w:rPr>
          <w:sz w:val="24"/>
        </w:rPr>
        <w:t>form</w:t>
      </w:r>
      <w:r w:rsidRPr="005108E4">
        <w:rPr>
          <w:spacing w:val="-16"/>
          <w:sz w:val="24"/>
        </w:rPr>
        <w:t xml:space="preserve"> </w:t>
      </w:r>
      <w:r w:rsidRPr="005108E4">
        <w:rPr>
          <w:sz w:val="24"/>
        </w:rPr>
        <w:t>and</w:t>
      </w:r>
      <w:r w:rsidRPr="005108E4">
        <w:rPr>
          <w:spacing w:val="-17"/>
          <w:sz w:val="24"/>
        </w:rPr>
        <w:t xml:space="preserve"> </w:t>
      </w:r>
      <w:r w:rsidRPr="005108E4">
        <w:rPr>
          <w:sz w:val="24"/>
        </w:rPr>
        <w:t>manner</w:t>
      </w:r>
      <w:r w:rsidRPr="005108E4">
        <w:rPr>
          <w:spacing w:val="-16"/>
          <w:sz w:val="24"/>
        </w:rPr>
        <w:t xml:space="preserve"> </w:t>
      </w:r>
      <w:r w:rsidRPr="005108E4">
        <w:rPr>
          <w:sz w:val="24"/>
        </w:rPr>
        <w:t>determined</w:t>
      </w:r>
      <w:r w:rsidRPr="005108E4">
        <w:rPr>
          <w:spacing w:val="-17"/>
          <w:sz w:val="24"/>
        </w:rPr>
        <w:t xml:space="preserve"> </w:t>
      </w:r>
      <w:r w:rsidRPr="005108E4">
        <w:rPr>
          <w:sz w:val="24"/>
        </w:rPr>
        <w:t>by</w:t>
      </w:r>
      <w:r w:rsidRPr="005108E4">
        <w:rPr>
          <w:spacing w:val="-24"/>
          <w:sz w:val="24"/>
        </w:rPr>
        <w:t xml:space="preserve"> </w:t>
      </w:r>
      <w:r w:rsidRPr="005108E4">
        <w:rPr>
          <w:sz w:val="24"/>
        </w:rPr>
        <w:t>the</w:t>
      </w:r>
      <w:r w:rsidRPr="005108E4">
        <w:rPr>
          <w:spacing w:val="-20"/>
          <w:sz w:val="24"/>
        </w:rPr>
        <w:t xml:space="preserve"> </w:t>
      </w:r>
      <w:r w:rsidRPr="005108E4">
        <w:rPr>
          <w:sz w:val="24"/>
        </w:rPr>
        <w:t>Commission,</w:t>
      </w:r>
      <w:r w:rsidRPr="005108E4">
        <w:rPr>
          <w:spacing w:val="-18"/>
          <w:sz w:val="24"/>
        </w:rPr>
        <w:t xml:space="preserve"> </w:t>
      </w:r>
      <w:r w:rsidRPr="005108E4">
        <w:rPr>
          <w:sz w:val="24"/>
        </w:rPr>
        <w:t>reflecting</w:t>
      </w:r>
      <w:r w:rsidRPr="005108E4">
        <w:rPr>
          <w:spacing w:val="-20"/>
          <w:sz w:val="24"/>
        </w:rPr>
        <w:t xml:space="preserve"> </w:t>
      </w:r>
      <w:r w:rsidRPr="005108E4">
        <w:rPr>
          <w:sz w:val="24"/>
        </w:rPr>
        <w:t>walls, partitions, counters, and all areas of entry and exit, including loading areas. Said diagram shall also show all Propagation, Vegetation, Flowering, Processing, production, storage, disposal, and retail sales</w:t>
      </w:r>
      <w:r w:rsidRPr="005108E4">
        <w:rPr>
          <w:spacing w:val="-3"/>
          <w:sz w:val="24"/>
        </w:rPr>
        <w:t xml:space="preserve"> </w:t>
      </w:r>
      <w:r w:rsidRPr="005108E4">
        <w:rPr>
          <w:sz w:val="24"/>
        </w:rPr>
        <w:t>areas.</w:t>
      </w:r>
    </w:p>
    <w:p w14:paraId="195E4B55" w14:textId="77777777" w:rsidR="00DA2759" w:rsidRPr="005108E4" w:rsidRDefault="009A7511">
      <w:pPr>
        <w:pStyle w:val="ListParagraph"/>
        <w:numPr>
          <w:ilvl w:val="1"/>
          <w:numId w:val="32"/>
        </w:numPr>
        <w:tabs>
          <w:tab w:val="left" w:pos="2120"/>
        </w:tabs>
        <w:spacing w:before="2" w:line="237" w:lineRule="auto"/>
        <w:ind w:right="113" w:firstLine="0"/>
        <w:rPr>
          <w:sz w:val="24"/>
        </w:rPr>
      </w:pPr>
      <w:r w:rsidRPr="005108E4">
        <w:rPr>
          <w:sz w:val="24"/>
        </w:rPr>
        <w:t>At</w:t>
      </w:r>
      <w:r w:rsidRPr="005108E4">
        <w:rPr>
          <w:spacing w:val="-5"/>
          <w:sz w:val="24"/>
        </w:rPr>
        <w:t xml:space="preserve"> </w:t>
      </w:r>
      <w:r w:rsidRPr="005108E4">
        <w:rPr>
          <w:sz w:val="24"/>
        </w:rPr>
        <w:t>all</w:t>
      </w:r>
      <w:r w:rsidRPr="005108E4">
        <w:rPr>
          <w:spacing w:val="-4"/>
          <w:sz w:val="24"/>
        </w:rPr>
        <w:t xml:space="preserve"> </w:t>
      </w:r>
      <w:r w:rsidRPr="005108E4">
        <w:rPr>
          <w:sz w:val="24"/>
        </w:rPr>
        <w:t>times</w:t>
      </w:r>
      <w:r w:rsidRPr="005108E4">
        <w:rPr>
          <w:spacing w:val="-4"/>
          <w:sz w:val="24"/>
        </w:rPr>
        <w:t xml:space="preserve"> </w:t>
      </w:r>
      <w:r w:rsidRPr="005108E4">
        <w:rPr>
          <w:sz w:val="24"/>
        </w:rPr>
        <w:t>following</w:t>
      </w:r>
      <w:r w:rsidRPr="005108E4">
        <w:rPr>
          <w:spacing w:val="-7"/>
          <w:sz w:val="24"/>
        </w:rPr>
        <w:t xml:space="preserve"> </w:t>
      </w:r>
      <w:r w:rsidRPr="005108E4">
        <w:rPr>
          <w:sz w:val="24"/>
        </w:rPr>
        <w:t>receipt</w:t>
      </w:r>
      <w:r w:rsidRPr="005108E4">
        <w:rPr>
          <w:spacing w:val="-4"/>
          <w:sz w:val="24"/>
        </w:rPr>
        <w:t xml:space="preserve"> </w:t>
      </w:r>
      <w:r w:rsidRPr="005108E4">
        <w:rPr>
          <w:sz w:val="24"/>
        </w:rPr>
        <w:t>of</w:t>
      </w:r>
      <w:r w:rsidRPr="005108E4">
        <w:rPr>
          <w:spacing w:val="-6"/>
          <w:sz w:val="24"/>
        </w:rPr>
        <w:t xml:space="preserve"> </w:t>
      </w:r>
      <w:r w:rsidRPr="005108E4">
        <w:rPr>
          <w:sz w:val="24"/>
        </w:rPr>
        <w:t>a</w:t>
      </w:r>
      <w:r w:rsidRPr="005108E4">
        <w:rPr>
          <w:spacing w:val="-6"/>
          <w:sz w:val="24"/>
        </w:rPr>
        <w:t xml:space="preserve"> </w:t>
      </w:r>
      <w:r w:rsidRPr="005108E4">
        <w:rPr>
          <w:sz w:val="24"/>
        </w:rPr>
        <w:t>final</w:t>
      </w:r>
      <w:r w:rsidRPr="005108E4">
        <w:rPr>
          <w:spacing w:val="-4"/>
          <w:sz w:val="24"/>
        </w:rPr>
        <w:t xml:space="preserve"> </w:t>
      </w:r>
      <w:r w:rsidRPr="005108E4">
        <w:rPr>
          <w:sz w:val="24"/>
        </w:rPr>
        <w:t>License,</w:t>
      </w:r>
      <w:r w:rsidRPr="005108E4">
        <w:rPr>
          <w:spacing w:val="-5"/>
          <w:sz w:val="24"/>
        </w:rPr>
        <w:t xml:space="preserve"> </w:t>
      </w:r>
      <w:r w:rsidRPr="005108E4">
        <w:rPr>
          <w:sz w:val="24"/>
        </w:rPr>
        <w:t>access</w:t>
      </w:r>
      <w:r w:rsidRPr="005108E4">
        <w:rPr>
          <w:spacing w:val="-4"/>
          <w:sz w:val="24"/>
        </w:rPr>
        <w:t xml:space="preserve"> </w:t>
      </w:r>
      <w:r w:rsidRPr="005108E4">
        <w:rPr>
          <w:sz w:val="24"/>
        </w:rPr>
        <w:t>to</w:t>
      </w:r>
      <w:r w:rsidRPr="005108E4">
        <w:rPr>
          <w:spacing w:val="-7"/>
          <w:sz w:val="24"/>
        </w:rPr>
        <w:t xml:space="preserve"> </w:t>
      </w:r>
      <w:r w:rsidRPr="005108E4">
        <w:rPr>
          <w:sz w:val="24"/>
        </w:rPr>
        <w:t>Limited</w:t>
      </w:r>
      <w:r w:rsidRPr="005108E4">
        <w:rPr>
          <w:spacing w:val="-7"/>
          <w:sz w:val="24"/>
        </w:rPr>
        <w:t xml:space="preserve"> </w:t>
      </w:r>
      <w:r w:rsidRPr="005108E4">
        <w:rPr>
          <w:sz w:val="24"/>
        </w:rPr>
        <w:t>Access</w:t>
      </w:r>
      <w:r w:rsidRPr="005108E4">
        <w:rPr>
          <w:spacing w:val="-5"/>
          <w:sz w:val="24"/>
        </w:rPr>
        <w:t xml:space="preserve"> </w:t>
      </w:r>
      <w:r w:rsidRPr="005108E4">
        <w:rPr>
          <w:sz w:val="24"/>
        </w:rPr>
        <w:t>Areas</w:t>
      </w:r>
      <w:r w:rsidRPr="005108E4">
        <w:rPr>
          <w:spacing w:val="-4"/>
          <w:sz w:val="24"/>
        </w:rPr>
        <w:t xml:space="preserve"> </w:t>
      </w:r>
      <w:r w:rsidRPr="005108E4">
        <w:rPr>
          <w:sz w:val="24"/>
        </w:rPr>
        <w:t>shall be</w:t>
      </w:r>
      <w:r w:rsidRPr="005108E4">
        <w:rPr>
          <w:spacing w:val="-22"/>
          <w:sz w:val="24"/>
        </w:rPr>
        <w:t xml:space="preserve"> </w:t>
      </w:r>
      <w:r w:rsidRPr="005108E4">
        <w:rPr>
          <w:sz w:val="24"/>
        </w:rPr>
        <w:t>limited</w:t>
      </w:r>
      <w:r w:rsidRPr="005108E4">
        <w:rPr>
          <w:spacing w:val="-20"/>
          <w:sz w:val="24"/>
        </w:rPr>
        <w:t xml:space="preserve"> </w:t>
      </w:r>
      <w:r w:rsidRPr="005108E4">
        <w:rPr>
          <w:sz w:val="24"/>
        </w:rPr>
        <w:t>to</w:t>
      </w:r>
      <w:r w:rsidRPr="005108E4">
        <w:rPr>
          <w:spacing w:val="-21"/>
          <w:sz w:val="24"/>
        </w:rPr>
        <w:t xml:space="preserve"> </w:t>
      </w:r>
      <w:r w:rsidRPr="005108E4">
        <w:rPr>
          <w:sz w:val="24"/>
        </w:rPr>
        <w:t>persons</w:t>
      </w:r>
      <w:r w:rsidRPr="005108E4">
        <w:rPr>
          <w:spacing w:val="-20"/>
          <w:sz w:val="24"/>
        </w:rPr>
        <w:t xml:space="preserve"> </w:t>
      </w:r>
      <w:r w:rsidRPr="005108E4">
        <w:rPr>
          <w:sz w:val="24"/>
        </w:rPr>
        <w:t>that</w:t>
      </w:r>
      <w:r w:rsidRPr="005108E4">
        <w:rPr>
          <w:spacing w:val="-21"/>
          <w:sz w:val="24"/>
        </w:rPr>
        <w:t xml:space="preserve"> </w:t>
      </w:r>
      <w:r w:rsidRPr="005108E4">
        <w:rPr>
          <w:sz w:val="24"/>
        </w:rPr>
        <w:t>are</w:t>
      </w:r>
      <w:r w:rsidRPr="005108E4">
        <w:rPr>
          <w:spacing w:val="-19"/>
          <w:sz w:val="24"/>
        </w:rPr>
        <w:t xml:space="preserve"> </w:t>
      </w:r>
      <w:r w:rsidRPr="005108E4">
        <w:rPr>
          <w:sz w:val="24"/>
        </w:rPr>
        <w:t>essential</w:t>
      </w:r>
      <w:r w:rsidRPr="005108E4">
        <w:rPr>
          <w:spacing w:val="-18"/>
          <w:sz w:val="24"/>
        </w:rPr>
        <w:t xml:space="preserve"> </w:t>
      </w:r>
      <w:r w:rsidRPr="005108E4">
        <w:rPr>
          <w:sz w:val="24"/>
        </w:rPr>
        <w:t>to</w:t>
      </w:r>
      <w:r w:rsidRPr="005108E4">
        <w:rPr>
          <w:spacing w:val="-18"/>
          <w:sz w:val="24"/>
        </w:rPr>
        <w:t xml:space="preserve"> </w:t>
      </w:r>
      <w:r w:rsidRPr="005108E4">
        <w:rPr>
          <w:sz w:val="24"/>
        </w:rPr>
        <w:t>operations</w:t>
      </w:r>
      <w:r w:rsidRPr="005108E4">
        <w:rPr>
          <w:spacing w:val="-19"/>
          <w:sz w:val="24"/>
        </w:rPr>
        <w:t xml:space="preserve"> </w:t>
      </w:r>
      <w:r w:rsidRPr="005108E4">
        <w:rPr>
          <w:sz w:val="24"/>
        </w:rPr>
        <w:t>in</w:t>
      </w:r>
      <w:r w:rsidRPr="005108E4">
        <w:rPr>
          <w:spacing w:val="-19"/>
          <w:sz w:val="24"/>
        </w:rPr>
        <w:t xml:space="preserve"> </w:t>
      </w:r>
      <w:r w:rsidRPr="005108E4">
        <w:rPr>
          <w:sz w:val="24"/>
        </w:rPr>
        <w:t>these</w:t>
      </w:r>
      <w:r w:rsidRPr="005108E4">
        <w:rPr>
          <w:spacing w:val="-19"/>
          <w:sz w:val="24"/>
        </w:rPr>
        <w:t xml:space="preserve"> </w:t>
      </w:r>
      <w:r w:rsidRPr="005108E4">
        <w:rPr>
          <w:sz w:val="24"/>
        </w:rPr>
        <w:t>areas</w:t>
      </w:r>
      <w:r w:rsidRPr="005108E4">
        <w:rPr>
          <w:spacing w:val="-19"/>
          <w:sz w:val="24"/>
        </w:rPr>
        <w:t xml:space="preserve"> </w:t>
      </w:r>
      <w:r w:rsidRPr="005108E4">
        <w:rPr>
          <w:sz w:val="24"/>
        </w:rPr>
        <w:t>and</w:t>
      </w:r>
      <w:r w:rsidRPr="005108E4">
        <w:rPr>
          <w:spacing w:val="-18"/>
          <w:sz w:val="24"/>
        </w:rPr>
        <w:t xml:space="preserve"> </w:t>
      </w:r>
      <w:r w:rsidRPr="005108E4">
        <w:rPr>
          <w:sz w:val="24"/>
        </w:rPr>
        <w:t>specifically</w:t>
      </w:r>
      <w:r w:rsidRPr="005108E4">
        <w:rPr>
          <w:spacing w:val="-25"/>
          <w:sz w:val="24"/>
        </w:rPr>
        <w:t xml:space="preserve"> </w:t>
      </w:r>
      <w:r w:rsidRPr="005108E4">
        <w:rPr>
          <w:sz w:val="24"/>
        </w:rPr>
        <w:t>permitted by the MTC, representatives of the Commission acting in accordance with their authority under the adult use, medical use and CMO laws; Commission Delegee(s); and local law enforcement</w:t>
      </w:r>
      <w:r w:rsidRPr="005108E4">
        <w:rPr>
          <w:spacing w:val="-24"/>
          <w:sz w:val="24"/>
        </w:rPr>
        <w:t xml:space="preserve"> </w:t>
      </w:r>
      <w:r w:rsidRPr="005108E4">
        <w:rPr>
          <w:sz w:val="24"/>
        </w:rPr>
        <w:t>authorities,</w:t>
      </w:r>
      <w:r w:rsidRPr="005108E4">
        <w:rPr>
          <w:spacing w:val="-21"/>
          <w:sz w:val="24"/>
        </w:rPr>
        <w:t xml:space="preserve"> </w:t>
      </w:r>
      <w:r w:rsidRPr="005108E4">
        <w:rPr>
          <w:sz w:val="24"/>
        </w:rPr>
        <w:t>fire</w:t>
      </w:r>
      <w:r w:rsidRPr="005108E4">
        <w:rPr>
          <w:spacing w:val="-22"/>
          <w:sz w:val="24"/>
        </w:rPr>
        <w:t xml:space="preserve"> </w:t>
      </w:r>
      <w:r w:rsidRPr="005108E4">
        <w:rPr>
          <w:sz w:val="24"/>
        </w:rPr>
        <w:t>safety</w:t>
      </w:r>
      <w:r w:rsidRPr="005108E4">
        <w:rPr>
          <w:spacing w:val="-28"/>
          <w:sz w:val="24"/>
        </w:rPr>
        <w:t xml:space="preserve"> </w:t>
      </w:r>
      <w:r w:rsidRPr="005108E4">
        <w:rPr>
          <w:sz w:val="24"/>
        </w:rPr>
        <w:t>personnel</w:t>
      </w:r>
      <w:r w:rsidRPr="005108E4">
        <w:rPr>
          <w:spacing w:val="-23"/>
          <w:sz w:val="24"/>
        </w:rPr>
        <w:t xml:space="preserve"> </w:t>
      </w:r>
      <w:r w:rsidRPr="005108E4">
        <w:rPr>
          <w:sz w:val="24"/>
        </w:rPr>
        <w:t>and</w:t>
      </w:r>
      <w:r w:rsidRPr="005108E4">
        <w:rPr>
          <w:spacing w:val="-23"/>
          <w:sz w:val="24"/>
        </w:rPr>
        <w:t xml:space="preserve"> </w:t>
      </w:r>
      <w:r w:rsidRPr="005108E4">
        <w:rPr>
          <w:sz w:val="24"/>
        </w:rPr>
        <w:t>emergency</w:t>
      </w:r>
      <w:r w:rsidRPr="005108E4">
        <w:rPr>
          <w:spacing w:val="-30"/>
          <w:sz w:val="24"/>
        </w:rPr>
        <w:t xml:space="preserve"> </w:t>
      </w:r>
      <w:r w:rsidRPr="005108E4">
        <w:rPr>
          <w:sz w:val="24"/>
        </w:rPr>
        <w:t>medical</w:t>
      </w:r>
      <w:r w:rsidRPr="005108E4">
        <w:rPr>
          <w:spacing w:val="-23"/>
          <w:sz w:val="24"/>
        </w:rPr>
        <w:t xml:space="preserve"> </w:t>
      </w:r>
      <w:r w:rsidRPr="005108E4">
        <w:rPr>
          <w:sz w:val="24"/>
        </w:rPr>
        <w:t>services</w:t>
      </w:r>
      <w:r w:rsidRPr="005108E4">
        <w:rPr>
          <w:spacing w:val="-24"/>
          <w:sz w:val="24"/>
        </w:rPr>
        <w:t xml:space="preserve"> </w:t>
      </w:r>
      <w:r w:rsidRPr="005108E4">
        <w:rPr>
          <w:sz w:val="24"/>
        </w:rPr>
        <w:t>acting</w:t>
      </w:r>
      <w:r w:rsidRPr="005108E4">
        <w:rPr>
          <w:spacing w:val="-25"/>
          <w:sz w:val="24"/>
        </w:rPr>
        <w:t xml:space="preserve"> </w:t>
      </w:r>
      <w:r w:rsidRPr="005108E4">
        <w:rPr>
          <w:sz w:val="24"/>
        </w:rPr>
        <w:t>within their lawful jurisdiction and official</w:t>
      </w:r>
      <w:r w:rsidRPr="005108E4">
        <w:rPr>
          <w:spacing w:val="-6"/>
          <w:sz w:val="24"/>
        </w:rPr>
        <w:t xml:space="preserve"> </w:t>
      </w:r>
      <w:r w:rsidRPr="005108E4">
        <w:rPr>
          <w:sz w:val="24"/>
        </w:rPr>
        <w:t>capacity.</w:t>
      </w:r>
    </w:p>
    <w:p w14:paraId="517CC801" w14:textId="77777777" w:rsidR="00DA2759" w:rsidRPr="005108E4" w:rsidRDefault="009A7511">
      <w:pPr>
        <w:pStyle w:val="ListParagraph"/>
        <w:numPr>
          <w:ilvl w:val="1"/>
          <w:numId w:val="32"/>
        </w:numPr>
        <w:tabs>
          <w:tab w:val="left" w:pos="2141"/>
        </w:tabs>
        <w:spacing w:before="3" w:line="237" w:lineRule="auto"/>
        <w:ind w:right="116" w:firstLine="0"/>
        <w:rPr>
          <w:sz w:val="24"/>
        </w:rPr>
      </w:pPr>
      <w:r w:rsidRPr="005108E4">
        <w:rPr>
          <w:sz w:val="24"/>
        </w:rPr>
        <w:t>An</w:t>
      </w:r>
      <w:r w:rsidRPr="005108E4">
        <w:rPr>
          <w:spacing w:val="-1"/>
          <w:sz w:val="24"/>
        </w:rPr>
        <w:t xml:space="preserve"> </w:t>
      </w:r>
      <w:r w:rsidRPr="005108E4">
        <w:rPr>
          <w:sz w:val="24"/>
        </w:rPr>
        <w:t>MTC agent</w:t>
      </w:r>
      <w:r w:rsidRPr="005108E4">
        <w:rPr>
          <w:spacing w:val="-1"/>
          <w:sz w:val="24"/>
        </w:rPr>
        <w:t xml:space="preserve"> </w:t>
      </w:r>
      <w:r w:rsidRPr="005108E4">
        <w:rPr>
          <w:sz w:val="24"/>
        </w:rPr>
        <w:t>shall</w:t>
      </w:r>
      <w:r w:rsidRPr="005108E4">
        <w:rPr>
          <w:spacing w:val="-1"/>
          <w:sz w:val="24"/>
        </w:rPr>
        <w:t xml:space="preserve"> </w:t>
      </w:r>
      <w:r w:rsidRPr="005108E4">
        <w:rPr>
          <w:sz w:val="24"/>
        </w:rPr>
        <w:t>visibly</w:t>
      </w:r>
      <w:r w:rsidRPr="005108E4">
        <w:rPr>
          <w:spacing w:val="-11"/>
          <w:sz w:val="24"/>
        </w:rPr>
        <w:t xml:space="preserve"> </w:t>
      </w:r>
      <w:r w:rsidRPr="005108E4">
        <w:rPr>
          <w:sz w:val="24"/>
        </w:rPr>
        <w:t>display</w:t>
      </w:r>
      <w:r w:rsidRPr="005108E4">
        <w:rPr>
          <w:spacing w:val="-10"/>
          <w:sz w:val="24"/>
        </w:rPr>
        <w:t xml:space="preserve"> </w:t>
      </w:r>
      <w:r w:rsidRPr="005108E4">
        <w:rPr>
          <w:sz w:val="24"/>
        </w:rPr>
        <w:t>an</w:t>
      </w:r>
      <w:r w:rsidRPr="005108E4">
        <w:rPr>
          <w:spacing w:val="-4"/>
          <w:sz w:val="24"/>
        </w:rPr>
        <w:t xml:space="preserve"> </w:t>
      </w:r>
      <w:r w:rsidRPr="005108E4">
        <w:rPr>
          <w:sz w:val="24"/>
        </w:rPr>
        <w:t>identification</w:t>
      </w:r>
      <w:r w:rsidRPr="005108E4">
        <w:rPr>
          <w:spacing w:val="-3"/>
          <w:sz w:val="24"/>
        </w:rPr>
        <w:t xml:space="preserve"> </w:t>
      </w:r>
      <w:r w:rsidRPr="005108E4">
        <w:rPr>
          <w:sz w:val="24"/>
        </w:rPr>
        <w:t>badge</w:t>
      </w:r>
      <w:r w:rsidRPr="005108E4">
        <w:rPr>
          <w:spacing w:val="-5"/>
          <w:sz w:val="24"/>
        </w:rPr>
        <w:t xml:space="preserve"> </w:t>
      </w:r>
      <w:r w:rsidRPr="005108E4">
        <w:rPr>
          <w:sz w:val="24"/>
        </w:rPr>
        <w:t>issued</w:t>
      </w:r>
      <w:r w:rsidRPr="005108E4">
        <w:rPr>
          <w:spacing w:val="-4"/>
          <w:sz w:val="24"/>
        </w:rPr>
        <w:t xml:space="preserve"> </w:t>
      </w:r>
      <w:r w:rsidRPr="005108E4">
        <w:rPr>
          <w:sz w:val="24"/>
        </w:rPr>
        <w:t>by</w:t>
      </w:r>
      <w:r w:rsidRPr="005108E4">
        <w:rPr>
          <w:spacing w:val="-10"/>
          <w:sz w:val="24"/>
        </w:rPr>
        <w:t xml:space="preserve"> </w:t>
      </w:r>
      <w:r w:rsidRPr="005108E4">
        <w:rPr>
          <w:sz w:val="24"/>
        </w:rPr>
        <w:t>the</w:t>
      </w:r>
      <w:r w:rsidRPr="005108E4">
        <w:rPr>
          <w:spacing w:val="-5"/>
          <w:sz w:val="24"/>
        </w:rPr>
        <w:t xml:space="preserve"> </w:t>
      </w:r>
      <w:r w:rsidRPr="005108E4">
        <w:rPr>
          <w:sz w:val="24"/>
        </w:rPr>
        <w:t>MTC</w:t>
      </w:r>
      <w:r w:rsidRPr="005108E4">
        <w:rPr>
          <w:spacing w:val="-3"/>
          <w:sz w:val="24"/>
        </w:rPr>
        <w:t xml:space="preserve"> </w:t>
      </w:r>
      <w:r w:rsidRPr="005108E4">
        <w:rPr>
          <w:sz w:val="24"/>
        </w:rPr>
        <w:t>or</w:t>
      </w:r>
      <w:r w:rsidRPr="005108E4">
        <w:rPr>
          <w:spacing w:val="-4"/>
          <w:sz w:val="24"/>
        </w:rPr>
        <w:t xml:space="preserve"> </w:t>
      </w:r>
      <w:r w:rsidRPr="005108E4">
        <w:rPr>
          <w:sz w:val="24"/>
        </w:rPr>
        <w:t>the Commission at all times while at the MTC or transporting</w:t>
      </w:r>
      <w:r w:rsidRPr="005108E4">
        <w:rPr>
          <w:spacing w:val="-16"/>
          <w:sz w:val="24"/>
        </w:rPr>
        <w:t xml:space="preserve"> </w:t>
      </w:r>
      <w:r w:rsidRPr="005108E4">
        <w:rPr>
          <w:sz w:val="24"/>
        </w:rPr>
        <w:t>Marijuana.</w:t>
      </w:r>
    </w:p>
    <w:p w14:paraId="3B11BD2F" w14:textId="77777777" w:rsidR="00DA2759" w:rsidRPr="005108E4" w:rsidRDefault="009A7511">
      <w:pPr>
        <w:pStyle w:val="ListParagraph"/>
        <w:numPr>
          <w:ilvl w:val="1"/>
          <w:numId w:val="32"/>
        </w:numPr>
        <w:tabs>
          <w:tab w:val="left" w:pos="2096"/>
        </w:tabs>
        <w:spacing w:line="237" w:lineRule="auto"/>
        <w:ind w:right="110" w:firstLine="0"/>
        <w:rPr>
          <w:sz w:val="24"/>
        </w:rPr>
      </w:pPr>
      <w:r w:rsidRPr="005108E4">
        <w:rPr>
          <w:sz w:val="24"/>
        </w:rPr>
        <w:t>Following</w:t>
      </w:r>
      <w:r w:rsidRPr="005108E4">
        <w:rPr>
          <w:spacing w:val="-18"/>
          <w:sz w:val="24"/>
        </w:rPr>
        <w:t xml:space="preserve"> </w:t>
      </w:r>
      <w:r w:rsidRPr="005108E4">
        <w:rPr>
          <w:sz w:val="24"/>
        </w:rPr>
        <w:t>receipt</w:t>
      </w:r>
      <w:r w:rsidRPr="005108E4">
        <w:rPr>
          <w:spacing w:val="-14"/>
          <w:sz w:val="24"/>
        </w:rPr>
        <w:t xml:space="preserve"> </w:t>
      </w:r>
      <w:r w:rsidRPr="005108E4">
        <w:rPr>
          <w:sz w:val="24"/>
        </w:rPr>
        <w:t>of</w:t>
      </w:r>
      <w:r w:rsidRPr="005108E4">
        <w:rPr>
          <w:spacing w:val="-15"/>
          <w:sz w:val="24"/>
        </w:rPr>
        <w:t xml:space="preserve"> </w:t>
      </w:r>
      <w:r w:rsidRPr="005108E4">
        <w:rPr>
          <w:sz w:val="24"/>
        </w:rPr>
        <w:t>a</w:t>
      </w:r>
      <w:r w:rsidRPr="005108E4">
        <w:rPr>
          <w:spacing w:val="-16"/>
          <w:sz w:val="24"/>
        </w:rPr>
        <w:t xml:space="preserve"> </w:t>
      </w:r>
      <w:r w:rsidRPr="005108E4">
        <w:rPr>
          <w:sz w:val="24"/>
        </w:rPr>
        <w:t>final</w:t>
      </w:r>
      <w:r w:rsidRPr="005108E4">
        <w:rPr>
          <w:spacing w:val="-14"/>
          <w:sz w:val="24"/>
        </w:rPr>
        <w:t xml:space="preserve"> </w:t>
      </w:r>
      <w:r w:rsidRPr="005108E4">
        <w:rPr>
          <w:sz w:val="24"/>
        </w:rPr>
        <w:t>License,</w:t>
      </w:r>
      <w:r w:rsidRPr="005108E4">
        <w:rPr>
          <w:spacing w:val="-14"/>
          <w:sz w:val="24"/>
        </w:rPr>
        <w:t xml:space="preserve"> </w:t>
      </w:r>
      <w:r w:rsidRPr="005108E4">
        <w:rPr>
          <w:sz w:val="24"/>
        </w:rPr>
        <w:t>all</w:t>
      </w:r>
      <w:r w:rsidRPr="005108E4">
        <w:rPr>
          <w:spacing w:val="-15"/>
          <w:sz w:val="24"/>
        </w:rPr>
        <w:t xml:space="preserve"> </w:t>
      </w:r>
      <w:r w:rsidRPr="005108E4">
        <w:rPr>
          <w:sz w:val="24"/>
        </w:rPr>
        <w:t>outside</w:t>
      </w:r>
      <w:r w:rsidRPr="005108E4">
        <w:rPr>
          <w:spacing w:val="-15"/>
          <w:sz w:val="24"/>
        </w:rPr>
        <w:t xml:space="preserve"> </w:t>
      </w:r>
      <w:r w:rsidRPr="005108E4">
        <w:rPr>
          <w:sz w:val="24"/>
        </w:rPr>
        <w:t>vendors,</w:t>
      </w:r>
      <w:r w:rsidRPr="005108E4">
        <w:rPr>
          <w:spacing w:val="-15"/>
          <w:sz w:val="24"/>
        </w:rPr>
        <w:t xml:space="preserve"> </w:t>
      </w:r>
      <w:r w:rsidRPr="005108E4">
        <w:rPr>
          <w:sz w:val="24"/>
        </w:rPr>
        <w:t>contractors,</w:t>
      </w:r>
      <w:r w:rsidRPr="005108E4">
        <w:rPr>
          <w:spacing w:val="-12"/>
          <w:sz w:val="24"/>
        </w:rPr>
        <w:t xml:space="preserve"> </w:t>
      </w:r>
      <w:r w:rsidRPr="005108E4">
        <w:rPr>
          <w:sz w:val="24"/>
        </w:rPr>
        <w:t>and</w:t>
      </w:r>
      <w:r w:rsidRPr="005108E4">
        <w:rPr>
          <w:spacing w:val="-13"/>
          <w:sz w:val="24"/>
        </w:rPr>
        <w:t xml:space="preserve"> </w:t>
      </w:r>
      <w:r w:rsidRPr="005108E4">
        <w:rPr>
          <w:sz w:val="24"/>
        </w:rPr>
        <w:t>Visitors</w:t>
      </w:r>
      <w:r w:rsidRPr="005108E4">
        <w:rPr>
          <w:spacing w:val="-12"/>
          <w:sz w:val="24"/>
        </w:rPr>
        <w:t xml:space="preserve"> </w:t>
      </w:r>
      <w:r w:rsidRPr="005108E4">
        <w:rPr>
          <w:sz w:val="24"/>
        </w:rPr>
        <w:t>shall obtain</w:t>
      </w:r>
      <w:r w:rsidRPr="005108E4">
        <w:rPr>
          <w:spacing w:val="-6"/>
          <w:sz w:val="24"/>
        </w:rPr>
        <w:t xml:space="preserve"> </w:t>
      </w:r>
      <w:r w:rsidRPr="005108E4">
        <w:rPr>
          <w:sz w:val="24"/>
        </w:rPr>
        <w:t>a</w:t>
      </w:r>
      <w:r w:rsidRPr="005108E4">
        <w:rPr>
          <w:spacing w:val="-6"/>
          <w:sz w:val="24"/>
        </w:rPr>
        <w:t xml:space="preserve"> </w:t>
      </w:r>
      <w:r w:rsidRPr="005108E4">
        <w:rPr>
          <w:sz w:val="24"/>
        </w:rPr>
        <w:t>Visitor</w:t>
      </w:r>
      <w:r w:rsidRPr="005108E4">
        <w:rPr>
          <w:spacing w:val="-3"/>
          <w:sz w:val="24"/>
        </w:rPr>
        <w:t xml:space="preserve"> </w:t>
      </w:r>
      <w:r w:rsidRPr="005108E4">
        <w:rPr>
          <w:sz w:val="24"/>
        </w:rPr>
        <w:t>Identification</w:t>
      </w:r>
      <w:r w:rsidRPr="005108E4">
        <w:rPr>
          <w:spacing w:val="-2"/>
          <w:sz w:val="24"/>
        </w:rPr>
        <w:t xml:space="preserve"> </w:t>
      </w:r>
      <w:r w:rsidRPr="005108E4">
        <w:rPr>
          <w:sz w:val="24"/>
        </w:rPr>
        <w:t>Badge</w:t>
      </w:r>
      <w:r w:rsidRPr="005108E4">
        <w:rPr>
          <w:spacing w:val="-3"/>
          <w:sz w:val="24"/>
        </w:rPr>
        <w:t xml:space="preserve"> </w:t>
      </w:r>
      <w:r w:rsidRPr="005108E4">
        <w:rPr>
          <w:sz w:val="24"/>
        </w:rPr>
        <w:t>prior</w:t>
      </w:r>
      <w:r w:rsidRPr="005108E4">
        <w:rPr>
          <w:spacing w:val="-3"/>
          <w:sz w:val="24"/>
        </w:rPr>
        <w:t xml:space="preserve"> </w:t>
      </w:r>
      <w:r w:rsidRPr="005108E4">
        <w:rPr>
          <w:sz w:val="24"/>
        </w:rPr>
        <w:t>to</w:t>
      </w:r>
      <w:r w:rsidRPr="005108E4">
        <w:rPr>
          <w:spacing w:val="-3"/>
          <w:sz w:val="24"/>
        </w:rPr>
        <w:t xml:space="preserve"> </w:t>
      </w:r>
      <w:r w:rsidRPr="005108E4">
        <w:rPr>
          <w:sz w:val="24"/>
        </w:rPr>
        <w:t>entering</w:t>
      </w:r>
      <w:r w:rsidRPr="005108E4">
        <w:rPr>
          <w:spacing w:val="-5"/>
          <w:sz w:val="24"/>
        </w:rPr>
        <w:t xml:space="preserve"> </w:t>
      </w:r>
      <w:r w:rsidRPr="005108E4">
        <w:rPr>
          <w:sz w:val="24"/>
        </w:rPr>
        <w:t>a</w:t>
      </w:r>
      <w:r w:rsidRPr="005108E4">
        <w:rPr>
          <w:spacing w:val="-3"/>
          <w:sz w:val="24"/>
        </w:rPr>
        <w:t xml:space="preserve"> </w:t>
      </w:r>
      <w:r w:rsidRPr="005108E4">
        <w:rPr>
          <w:sz w:val="24"/>
        </w:rPr>
        <w:t>Limited</w:t>
      </w:r>
      <w:r w:rsidRPr="005108E4">
        <w:rPr>
          <w:spacing w:val="-5"/>
          <w:sz w:val="24"/>
        </w:rPr>
        <w:t xml:space="preserve"> </w:t>
      </w:r>
      <w:r w:rsidRPr="005108E4">
        <w:rPr>
          <w:sz w:val="24"/>
        </w:rPr>
        <w:t>Access</w:t>
      </w:r>
      <w:r w:rsidRPr="005108E4">
        <w:rPr>
          <w:spacing w:val="-4"/>
          <w:sz w:val="24"/>
        </w:rPr>
        <w:t xml:space="preserve"> </w:t>
      </w:r>
      <w:r w:rsidRPr="005108E4">
        <w:rPr>
          <w:sz w:val="24"/>
        </w:rPr>
        <w:t>Area,</w:t>
      </w:r>
      <w:r w:rsidRPr="005108E4">
        <w:rPr>
          <w:spacing w:val="-5"/>
          <w:sz w:val="24"/>
        </w:rPr>
        <w:t xml:space="preserve"> </w:t>
      </w:r>
      <w:r w:rsidRPr="005108E4">
        <w:rPr>
          <w:sz w:val="24"/>
        </w:rPr>
        <w:t>and</w:t>
      </w:r>
      <w:r w:rsidRPr="005108E4">
        <w:rPr>
          <w:spacing w:val="-5"/>
          <w:sz w:val="24"/>
        </w:rPr>
        <w:t xml:space="preserve"> </w:t>
      </w:r>
      <w:r w:rsidRPr="005108E4">
        <w:rPr>
          <w:sz w:val="24"/>
        </w:rPr>
        <w:t>shall</w:t>
      </w:r>
      <w:r w:rsidRPr="005108E4">
        <w:rPr>
          <w:spacing w:val="-4"/>
          <w:sz w:val="24"/>
        </w:rPr>
        <w:t xml:space="preserve"> </w:t>
      </w:r>
      <w:r w:rsidRPr="005108E4">
        <w:rPr>
          <w:sz w:val="24"/>
        </w:rPr>
        <w:t>be escorted at all times by an MTC agent authorized to enter the Limited Access Area. The Visitor</w:t>
      </w:r>
      <w:r w:rsidRPr="005108E4">
        <w:rPr>
          <w:spacing w:val="-15"/>
          <w:sz w:val="24"/>
        </w:rPr>
        <w:t xml:space="preserve"> </w:t>
      </w:r>
      <w:r w:rsidRPr="005108E4">
        <w:rPr>
          <w:sz w:val="24"/>
        </w:rPr>
        <w:t>Identification</w:t>
      </w:r>
      <w:r w:rsidRPr="005108E4">
        <w:rPr>
          <w:spacing w:val="-13"/>
          <w:sz w:val="24"/>
        </w:rPr>
        <w:t xml:space="preserve"> </w:t>
      </w:r>
      <w:r w:rsidRPr="005108E4">
        <w:rPr>
          <w:sz w:val="24"/>
        </w:rPr>
        <w:t>Badge</w:t>
      </w:r>
      <w:r w:rsidRPr="005108E4">
        <w:rPr>
          <w:spacing w:val="-18"/>
          <w:sz w:val="24"/>
        </w:rPr>
        <w:t xml:space="preserve"> </w:t>
      </w:r>
      <w:r w:rsidRPr="005108E4">
        <w:rPr>
          <w:sz w:val="24"/>
        </w:rPr>
        <w:t>shall</w:t>
      </w:r>
      <w:r w:rsidRPr="005108E4">
        <w:rPr>
          <w:spacing w:val="-15"/>
          <w:sz w:val="24"/>
        </w:rPr>
        <w:t xml:space="preserve"> </w:t>
      </w:r>
      <w:r w:rsidRPr="005108E4">
        <w:rPr>
          <w:sz w:val="24"/>
        </w:rPr>
        <w:t>be</w:t>
      </w:r>
      <w:r w:rsidRPr="005108E4">
        <w:rPr>
          <w:spacing w:val="-17"/>
          <w:sz w:val="24"/>
        </w:rPr>
        <w:t xml:space="preserve"> </w:t>
      </w:r>
      <w:r w:rsidRPr="005108E4">
        <w:rPr>
          <w:sz w:val="24"/>
        </w:rPr>
        <w:t>visibly</w:t>
      </w:r>
      <w:r w:rsidRPr="005108E4">
        <w:rPr>
          <w:spacing w:val="-23"/>
          <w:sz w:val="24"/>
        </w:rPr>
        <w:t xml:space="preserve"> </w:t>
      </w:r>
      <w:r w:rsidRPr="005108E4">
        <w:rPr>
          <w:sz w:val="24"/>
        </w:rPr>
        <w:t>displayed</w:t>
      </w:r>
      <w:r w:rsidRPr="005108E4">
        <w:rPr>
          <w:spacing w:val="-16"/>
          <w:sz w:val="24"/>
        </w:rPr>
        <w:t xml:space="preserve"> </w:t>
      </w:r>
      <w:r w:rsidRPr="005108E4">
        <w:rPr>
          <w:sz w:val="24"/>
        </w:rPr>
        <w:t>at</w:t>
      </w:r>
      <w:r w:rsidRPr="005108E4">
        <w:rPr>
          <w:spacing w:val="-16"/>
          <w:sz w:val="24"/>
        </w:rPr>
        <w:t xml:space="preserve"> </w:t>
      </w:r>
      <w:r w:rsidRPr="005108E4">
        <w:rPr>
          <w:sz w:val="24"/>
        </w:rPr>
        <w:t>all</w:t>
      </w:r>
      <w:r w:rsidRPr="005108E4">
        <w:rPr>
          <w:spacing w:val="-15"/>
          <w:sz w:val="24"/>
        </w:rPr>
        <w:t xml:space="preserve"> </w:t>
      </w:r>
      <w:r w:rsidRPr="005108E4">
        <w:rPr>
          <w:sz w:val="24"/>
        </w:rPr>
        <w:t>times</w:t>
      </w:r>
      <w:r w:rsidRPr="005108E4">
        <w:rPr>
          <w:spacing w:val="-16"/>
          <w:sz w:val="24"/>
        </w:rPr>
        <w:t xml:space="preserve"> </w:t>
      </w:r>
      <w:r w:rsidRPr="005108E4">
        <w:rPr>
          <w:sz w:val="24"/>
        </w:rPr>
        <w:t>while</w:t>
      </w:r>
      <w:r w:rsidRPr="005108E4">
        <w:rPr>
          <w:spacing w:val="-17"/>
          <w:sz w:val="24"/>
        </w:rPr>
        <w:t xml:space="preserve"> </w:t>
      </w:r>
      <w:r w:rsidRPr="005108E4">
        <w:rPr>
          <w:sz w:val="24"/>
        </w:rPr>
        <w:t>the</w:t>
      </w:r>
      <w:r w:rsidRPr="005108E4">
        <w:rPr>
          <w:spacing w:val="-17"/>
          <w:sz w:val="24"/>
        </w:rPr>
        <w:t xml:space="preserve"> </w:t>
      </w:r>
      <w:r w:rsidRPr="005108E4">
        <w:rPr>
          <w:sz w:val="24"/>
        </w:rPr>
        <w:t>Visitor</w:t>
      </w:r>
      <w:r w:rsidRPr="005108E4">
        <w:rPr>
          <w:spacing w:val="-14"/>
          <w:sz w:val="24"/>
        </w:rPr>
        <w:t xml:space="preserve"> </w:t>
      </w:r>
      <w:r w:rsidRPr="005108E4">
        <w:rPr>
          <w:sz w:val="24"/>
        </w:rPr>
        <w:t>is</w:t>
      </w:r>
      <w:r w:rsidRPr="005108E4">
        <w:rPr>
          <w:spacing w:val="-14"/>
          <w:sz w:val="24"/>
        </w:rPr>
        <w:t xml:space="preserve"> </w:t>
      </w:r>
      <w:r w:rsidRPr="005108E4">
        <w:rPr>
          <w:sz w:val="24"/>
        </w:rPr>
        <w:t>in</w:t>
      </w:r>
      <w:r w:rsidRPr="005108E4">
        <w:rPr>
          <w:spacing w:val="-13"/>
          <w:sz w:val="24"/>
        </w:rPr>
        <w:t xml:space="preserve"> </w:t>
      </w:r>
      <w:r w:rsidRPr="005108E4">
        <w:rPr>
          <w:sz w:val="24"/>
        </w:rPr>
        <w:t>any Limited</w:t>
      </w:r>
      <w:r w:rsidRPr="005108E4">
        <w:rPr>
          <w:spacing w:val="-14"/>
          <w:sz w:val="24"/>
        </w:rPr>
        <w:t xml:space="preserve"> </w:t>
      </w:r>
      <w:r w:rsidRPr="005108E4">
        <w:rPr>
          <w:sz w:val="24"/>
        </w:rPr>
        <w:t>Access</w:t>
      </w:r>
      <w:r w:rsidRPr="005108E4">
        <w:rPr>
          <w:spacing w:val="-13"/>
          <w:sz w:val="24"/>
        </w:rPr>
        <w:t xml:space="preserve"> </w:t>
      </w:r>
      <w:r w:rsidRPr="005108E4">
        <w:rPr>
          <w:sz w:val="24"/>
        </w:rPr>
        <w:t>Area.</w:t>
      </w:r>
      <w:r w:rsidRPr="005108E4">
        <w:rPr>
          <w:spacing w:val="34"/>
          <w:sz w:val="24"/>
        </w:rPr>
        <w:t xml:space="preserve"> </w:t>
      </w:r>
      <w:r w:rsidRPr="005108E4">
        <w:rPr>
          <w:sz w:val="24"/>
        </w:rPr>
        <w:t>All</w:t>
      </w:r>
      <w:r w:rsidRPr="005108E4">
        <w:rPr>
          <w:spacing w:val="-13"/>
          <w:sz w:val="24"/>
        </w:rPr>
        <w:t xml:space="preserve"> </w:t>
      </w:r>
      <w:r w:rsidRPr="005108E4">
        <w:rPr>
          <w:sz w:val="24"/>
        </w:rPr>
        <w:t>Visitors</w:t>
      </w:r>
      <w:r w:rsidRPr="005108E4">
        <w:rPr>
          <w:spacing w:val="-13"/>
          <w:sz w:val="24"/>
        </w:rPr>
        <w:t xml:space="preserve"> </w:t>
      </w:r>
      <w:r w:rsidRPr="005108E4">
        <w:rPr>
          <w:sz w:val="24"/>
        </w:rPr>
        <w:t>shall</w:t>
      </w:r>
      <w:r w:rsidRPr="005108E4">
        <w:rPr>
          <w:spacing w:val="-15"/>
          <w:sz w:val="24"/>
        </w:rPr>
        <w:t xml:space="preserve"> </w:t>
      </w:r>
      <w:r w:rsidRPr="005108E4">
        <w:rPr>
          <w:sz w:val="24"/>
        </w:rPr>
        <w:t>be</w:t>
      </w:r>
      <w:r w:rsidRPr="005108E4">
        <w:rPr>
          <w:spacing w:val="-17"/>
          <w:sz w:val="24"/>
        </w:rPr>
        <w:t xml:space="preserve"> </w:t>
      </w:r>
      <w:r w:rsidRPr="005108E4">
        <w:rPr>
          <w:sz w:val="24"/>
        </w:rPr>
        <w:t>logged</w:t>
      </w:r>
      <w:r w:rsidRPr="005108E4">
        <w:rPr>
          <w:spacing w:val="-16"/>
          <w:sz w:val="24"/>
        </w:rPr>
        <w:t xml:space="preserve"> </w:t>
      </w:r>
      <w:r w:rsidRPr="005108E4">
        <w:rPr>
          <w:sz w:val="24"/>
        </w:rPr>
        <w:t>in</w:t>
      </w:r>
      <w:r w:rsidRPr="005108E4">
        <w:rPr>
          <w:spacing w:val="-16"/>
          <w:sz w:val="24"/>
        </w:rPr>
        <w:t xml:space="preserve"> </w:t>
      </w:r>
      <w:r w:rsidRPr="005108E4">
        <w:rPr>
          <w:sz w:val="24"/>
        </w:rPr>
        <w:t>and</w:t>
      </w:r>
      <w:r w:rsidRPr="005108E4">
        <w:rPr>
          <w:spacing w:val="-16"/>
          <w:sz w:val="24"/>
        </w:rPr>
        <w:t xml:space="preserve"> </w:t>
      </w:r>
      <w:r w:rsidRPr="005108E4">
        <w:rPr>
          <w:sz w:val="24"/>
        </w:rPr>
        <w:t>out,</w:t>
      </w:r>
      <w:r w:rsidRPr="005108E4">
        <w:rPr>
          <w:spacing w:val="-16"/>
          <w:sz w:val="24"/>
        </w:rPr>
        <w:t xml:space="preserve"> </w:t>
      </w:r>
      <w:r w:rsidRPr="005108E4">
        <w:rPr>
          <w:sz w:val="24"/>
        </w:rPr>
        <w:t>and</w:t>
      </w:r>
      <w:r w:rsidRPr="005108E4">
        <w:rPr>
          <w:spacing w:val="-16"/>
          <w:sz w:val="24"/>
        </w:rPr>
        <w:t xml:space="preserve"> </w:t>
      </w:r>
      <w:r w:rsidRPr="005108E4">
        <w:rPr>
          <w:sz w:val="24"/>
        </w:rPr>
        <w:t>that</w:t>
      </w:r>
      <w:r w:rsidRPr="005108E4">
        <w:rPr>
          <w:spacing w:val="-13"/>
          <w:sz w:val="24"/>
        </w:rPr>
        <w:t xml:space="preserve"> </w:t>
      </w:r>
      <w:r w:rsidRPr="005108E4">
        <w:rPr>
          <w:sz w:val="24"/>
        </w:rPr>
        <w:t>log</w:t>
      </w:r>
      <w:r w:rsidRPr="005108E4">
        <w:rPr>
          <w:spacing w:val="-16"/>
          <w:sz w:val="24"/>
        </w:rPr>
        <w:t xml:space="preserve"> </w:t>
      </w:r>
      <w:r w:rsidRPr="005108E4">
        <w:rPr>
          <w:sz w:val="24"/>
        </w:rPr>
        <w:t>shall</w:t>
      </w:r>
      <w:r w:rsidRPr="005108E4">
        <w:rPr>
          <w:spacing w:val="-13"/>
          <w:sz w:val="24"/>
        </w:rPr>
        <w:t xml:space="preserve"> </w:t>
      </w:r>
      <w:r w:rsidRPr="005108E4">
        <w:rPr>
          <w:sz w:val="24"/>
        </w:rPr>
        <w:t>be</w:t>
      </w:r>
      <w:r w:rsidRPr="005108E4">
        <w:rPr>
          <w:spacing w:val="-15"/>
          <w:sz w:val="24"/>
        </w:rPr>
        <w:t xml:space="preserve"> </w:t>
      </w:r>
      <w:r w:rsidRPr="005108E4">
        <w:rPr>
          <w:sz w:val="24"/>
        </w:rPr>
        <w:t>available for inspection by the Commission at all times. All Visitor Identification Badges shall be returned to the MTC upon</w:t>
      </w:r>
      <w:r w:rsidRPr="005108E4">
        <w:rPr>
          <w:spacing w:val="-6"/>
          <w:sz w:val="24"/>
        </w:rPr>
        <w:t xml:space="preserve"> </w:t>
      </w:r>
      <w:r w:rsidRPr="005108E4">
        <w:rPr>
          <w:sz w:val="24"/>
        </w:rPr>
        <w:t>exit.</w:t>
      </w:r>
    </w:p>
    <w:p w14:paraId="3293805A" w14:textId="77777777" w:rsidR="00DA2759" w:rsidRPr="005108E4" w:rsidRDefault="00DA2759">
      <w:pPr>
        <w:pStyle w:val="BodyText"/>
        <w:spacing w:before="10"/>
        <w:jc w:val="left"/>
        <w:rPr>
          <w:sz w:val="23"/>
        </w:rPr>
      </w:pPr>
    </w:p>
    <w:p w14:paraId="5FAFD316" w14:textId="77777777" w:rsidR="00DA2759" w:rsidRPr="005108E4" w:rsidRDefault="009A7511" w:rsidP="000256A0">
      <w:pPr>
        <w:pStyle w:val="ListParagraph"/>
        <w:numPr>
          <w:ilvl w:val="0"/>
          <w:numId w:val="32"/>
        </w:numPr>
        <w:tabs>
          <w:tab w:val="left" w:pos="1779"/>
        </w:tabs>
        <w:spacing w:line="275" w:lineRule="exact"/>
        <w:ind w:left="1778" w:hanging="459"/>
        <w:outlineLvl w:val="1"/>
        <w:rPr>
          <w:sz w:val="24"/>
        </w:rPr>
      </w:pPr>
      <w:r w:rsidRPr="005108E4">
        <w:rPr>
          <w:sz w:val="24"/>
          <w:u w:val="single"/>
        </w:rPr>
        <w:t>Security and Alarm</w:t>
      </w:r>
      <w:r w:rsidRPr="005108E4">
        <w:rPr>
          <w:spacing w:val="-10"/>
          <w:sz w:val="24"/>
          <w:u w:val="single"/>
        </w:rPr>
        <w:t xml:space="preserve"> </w:t>
      </w:r>
      <w:r w:rsidRPr="005108E4">
        <w:rPr>
          <w:sz w:val="24"/>
          <w:u w:val="single"/>
        </w:rPr>
        <w:t>Systems</w:t>
      </w:r>
      <w:r w:rsidRPr="005108E4">
        <w:rPr>
          <w:sz w:val="24"/>
        </w:rPr>
        <w:t>.</w:t>
      </w:r>
    </w:p>
    <w:p w14:paraId="7741DD63" w14:textId="77777777" w:rsidR="00DA2759" w:rsidRPr="005108E4" w:rsidRDefault="009A7511">
      <w:pPr>
        <w:pStyle w:val="ListParagraph"/>
        <w:numPr>
          <w:ilvl w:val="1"/>
          <w:numId w:val="32"/>
        </w:numPr>
        <w:tabs>
          <w:tab w:val="left" w:pos="2112"/>
        </w:tabs>
        <w:spacing w:before="1" w:line="237" w:lineRule="auto"/>
        <w:ind w:right="117" w:firstLine="0"/>
        <w:rPr>
          <w:sz w:val="24"/>
        </w:rPr>
      </w:pPr>
      <w:r w:rsidRPr="005108E4">
        <w:rPr>
          <w:sz w:val="24"/>
        </w:rPr>
        <w:t>An</w:t>
      </w:r>
      <w:r w:rsidRPr="005108E4">
        <w:rPr>
          <w:spacing w:val="-8"/>
          <w:sz w:val="24"/>
        </w:rPr>
        <w:t xml:space="preserve"> </w:t>
      </w:r>
      <w:r w:rsidRPr="005108E4">
        <w:rPr>
          <w:sz w:val="24"/>
        </w:rPr>
        <w:t>MTC</w:t>
      </w:r>
      <w:r w:rsidRPr="005108E4">
        <w:rPr>
          <w:spacing w:val="-6"/>
          <w:sz w:val="24"/>
        </w:rPr>
        <w:t xml:space="preserve"> </w:t>
      </w:r>
      <w:r w:rsidRPr="005108E4">
        <w:rPr>
          <w:sz w:val="24"/>
        </w:rPr>
        <w:t>shall</w:t>
      </w:r>
      <w:r w:rsidRPr="005108E4">
        <w:rPr>
          <w:spacing w:val="-7"/>
          <w:sz w:val="24"/>
        </w:rPr>
        <w:t xml:space="preserve"> </w:t>
      </w:r>
      <w:r w:rsidRPr="005108E4">
        <w:rPr>
          <w:sz w:val="24"/>
        </w:rPr>
        <w:t>have</w:t>
      </w:r>
      <w:r w:rsidRPr="005108E4">
        <w:rPr>
          <w:spacing w:val="-10"/>
          <w:sz w:val="24"/>
        </w:rPr>
        <w:t xml:space="preserve"> </w:t>
      </w:r>
      <w:r w:rsidRPr="005108E4">
        <w:rPr>
          <w:sz w:val="24"/>
        </w:rPr>
        <w:t>an</w:t>
      </w:r>
      <w:r w:rsidRPr="005108E4">
        <w:rPr>
          <w:spacing w:val="-9"/>
          <w:sz w:val="24"/>
        </w:rPr>
        <w:t xml:space="preserve"> </w:t>
      </w:r>
      <w:r w:rsidRPr="005108E4">
        <w:rPr>
          <w:sz w:val="24"/>
        </w:rPr>
        <w:t>adequate</w:t>
      </w:r>
      <w:r w:rsidRPr="005108E4">
        <w:rPr>
          <w:spacing w:val="-10"/>
          <w:sz w:val="24"/>
        </w:rPr>
        <w:t xml:space="preserve"> </w:t>
      </w:r>
      <w:r w:rsidRPr="005108E4">
        <w:rPr>
          <w:sz w:val="24"/>
        </w:rPr>
        <w:t>security</w:t>
      </w:r>
      <w:r w:rsidRPr="005108E4">
        <w:rPr>
          <w:spacing w:val="-17"/>
          <w:sz w:val="24"/>
        </w:rPr>
        <w:t xml:space="preserve"> </w:t>
      </w:r>
      <w:r w:rsidRPr="005108E4">
        <w:rPr>
          <w:sz w:val="24"/>
        </w:rPr>
        <w:t>system</w:t>
      </w:r>
      <w:r w:rsidRPr="005108E4">
        <w:rPr>
          <w:spacing w:val="-9"/>
          <w:sz w:val="24"/>
        </w:rPr>
        <w:t xml:space="preserve"> </w:t>
      </w:r>
      <w:r w:rsidRPr="005108E4">
        <w:rPr>
          <w:sz w:val="24"/>
        </w:rPr>
        <w:t>to</w:t>
      </w:r>
      <w:r w:rsidRPr="005108E4">
        <w:rPr>
          <w:spacing w:val="-10"/>
          <w:sz w:val="24"/>
        </w:rPr>
        <w:t xml:space="preserve"> </w:t>
      </w:r>
      <w:r w:rsidRPr="005108E4">
        <w:rPr>
          <w:sz w:val="24"/>
        </w:rPr>
        <w:t>prevent</w:t>
      </w:r>
      <w:r w:rsidRPr="005108E4">
        <w:rPr>
          <w:spacing w:val="-9"/>
          <w:sz w:val="24"/>
        </w:rPr>
        <w:t xml:space="preserve"> </w:t>
      </w:r>
      <w:r w:rsidRPr="005108E4">
        <w:rPr>
          <w:sz w:val="24"/>
        </w:rPr>
        <w:t>and</w:t>
      </w:r>
      <w:r w:rsidRPr="005108E4">
        <w:rPr>
          <w:spacing w:val="-9"/>
          <w:sz w:val="24"/>
        </w:rPr>
        <w:t xml:space="preserve"> </w:t>
      </w:r>
      <w:r w:rsidRPr="005108E4">
        <w:rPr>
          <w:sz w:val="24"/>
        </w:rPr>
        <w:t>detect</w:t>
      </w:r>
      <w:r w:rsidRPr="005108E4">
        <w:rPr>
          <w:spacing w:val="-7"/>
          <w:sz w:val="24"/>
        </w:rPr>
        <w:t xml:space="preserve"> </w:t>
      </w:r>
      <w:r w:rsidRPr="005108E4">
        <w:rPr>
          <w:sz w:val="24"/>
        </w:rPr>
        <w:t>diversion,</w:t>
      </w:r>
      <w:r w:rsidRPr="005108E4">
        <w:rPr>
          <w:spacing w:val="-7"/>
          <w:sz w:val="24"/>
        </w:rPr>
        <w:t xml:space="preserve"> </w:t>
      </w:r>
      <w:r w:rsidRPr="005108E4">
        <w:rPr>
          <w:sz w:val="24"/>
        </w:rPr>
        <w:t>theft, or</w:t>
      </w:r>
      <w:r w:rsidRPr="005108E4">
        <w:rPr>
          <w:spacing w:val="-28"/>
          <w:sz w:val="24"/>
        </w:rPr>
        <w:t xml:space="preserve"> </w:t>
      </w:r>
      <w:r w:rsidRPr="005108E4">
        <w:rPr>
          <w:sz w:val="24"/>
        </w:rPr>
        <w:t>loss</w:t>
      </w:r>
      <w:r w:rsidRPr="005108E4">
        <w:rPr>
          <w:spacing w:val="-26"/>
          <w:sz w:val="24"/>
        </w:rPr>
        <w:t xml:space="preserve"> </w:t>
      </w:r>
      <w:r w:rsidRPr="005108E4">
        <w:rPr>
          <w:sz w:val="24"/>
        </w:rPr>
        <w:t>of</w:t>
      </w:r>
      <w:r w:rsidRPr="005108E4">
        <w:rPr>
          <w:spacing w:val="-27"/>
          <w:sz w:val="24"/>
        </w:rPr>
        <w:t xml:space="preserve"> </w:t>
      </w:r>
      <w:r w:rsidRPr="005108E4">
        <w:rPr>
          <w:sz w:val="24"/>
        </w:rPr>
        <w:t>Marijuana</w:t>
      </w:r>
      <w:r w:rsidRPr="005108E4">
        <w:rPr>
          <w:spacing w:val="-29"/>
          <w:sz w:val="24"/>
        </w:rPr>
        <w:t xml:space="preserve"> </w:t>
      </w:r>
      <w:r w:rsidRPr="005108E4">
        <w:rPr>
          <w:sz w:val="24"/>
        </w:rPr>
        <w:t>or</w:t>
      </w:r>
      <w:r w:rsidRPr="005108E4">
        <w:rPr>
          <w:spacing w:val="-29"/>
          <w:sz w:val="24"/>
        </w:rPr>
        <w:t xml:space="preserve"> </w:t>
      </w:r>
      <w:r w:rsidRPr="005108E4">
        <w:rPr>
          <w:sz w:val="24"/>
        </w:rPr>
        <w:t>unauthorized</w:t>
      </w:r>
      <w:r w:rsidRPr="005108E4">
        <w:rPr>
          <w:spacing w:val="-29"/>
          <w:sz w:val="24"/>
        </w:rPr>
        <w:t xml:space="preserve"> </w:t>
      </w:r>
      <w:r w:rsidRPr="005108E4">
        <w:rPr>
          <w:sz w:val="24"/>
        </w:rPr>
        <w:t>intrusion,</w:t>
      </w:r>
      <w:r w:rsidRPr="005108E4">
        <w:rPr>
          <w:spacing w:val="-29"/>
          <w:sz w:val="24"/>
        </w:rPr>
        <w:t xml:space="preserve"> </w:t>
      </w:r>
      <w:r w:rsidRPr="005108E4">
        <w:rPr>
          <w:sz w:val="24"/>
        </w:rPr>
        <w:t>utilizing</w:t>
      </w:r>
      <w:r w:rsidRPr="005108E4">
        <w:rPr>
          <w:spacing w:val="-30"/>
          <w:sz w:val="24"/>
        </w:rPr>
        <w:t xml:space="preserve"> </w:t>
      </w:r>
      <w:r w:rsidRPr="005108E4">
        <w:rPr>
          <w:sz w:val="24"/>
        </w:rPr>
        <w:t>commercial</w:t>
      </w:r>
      <w:r w:rsidRPr="005108E4">
        <w:rPr>
          <w:spacing w:val="-28"/>
          <w:sz w:val="24"/>
        </w:rPr>
        <w:t xml:space="preserve"> </w:t>
      </w:r>
      <w:r w:rsidRPr="005108E4">
        <w:rPr>
          <w:sz w:val="24"/>
        </w:rPr>
        <w:t>grade</w:t>
      </w:r>
      <w:r w:rsidRPr="005108E4">
        <w:rPr>
          <w:spacing w:val="-30"/>
          <w:sz w:val="24"/>
        </w:rPr>
        <w:t xml:space="preserve"> </w:t>
      </w:r>
      <w:r w:rsidRPr="005108E4">
        <w:rPr>
          <w:sz w:val="24"/>
        </w:rPr>
        <w:t>equipment,</w:t>
      </w:r>
      <w:r w:rsidRPr="005108E4">
        <w:rPr>
          <w:spacing w:val="-29"/>
          <w:sz w:val="24"/>
        </w:rPr>
        <w:t xml:space="preserve"> </w:t>
      </w:r>
      <w:r w:rsidRPr="005108E4">
        <w:rPr>
          <w:sz w:val="24"/>
        </w:rPr>
        <w:t>which shall, at a minimum,</w:t>
      </w:r>
      <w:r w:rsidRPr="005108E4">
        <w:rPr>
          <w:spacing w:val="-5"/>
          <w:sz w:val="24"/>
        </w:rPr>
        <w:t xml:space="preserve"> </w:t>
      </w:r>
      <w:r w:rsidRPr="005108E4">
        <w:rPr>
          <w:sz w:val="24"/>
        </w:rPr>
        <w:t>include:</w:t>
      </w:r>
    </w:p>
    <w:p w14:paraId="34D71C79" w14:textId="77777777" w:rsidR="00DA2759" w:rsidRPr="005108E4" w:rsidRDefault="009A7511">
      <w:pPr>
        <w:pStyle w:val="ListParagraph"/>
        <w:numPr>
          <w:ilvl w:val="2"/>
          <w:numId w:val="32"/>
        </w:numPr>
        <w:tabs>
          <w:tab w:val="left" w:pos="2396"/>
        </w:tabs>
        <w:spacing w:line="274" w:lineRule="exact"/>
        <w:ind w:hanging="361"/>
        <w:rPr>
          <w:sz w:val="24"/>
        </w:rPr>
      </w:pPr>
      <w:r w:rsidRPr="005108E4">
        <w:rPr>
          <w:sz w:val="24"/>
        </w:rPr>
        <w:t>A perimeter alarm on all entry and exit points and perimeter</w:t>
      </w:r>
      <w:r w:rsidRPr="005108E4">
        <w:rPr>
          <w:spacing w:val="-27"/>
          <w:sz w:val="24"/>
        </w:rPr>
        <w:t xml:space="preserve"> </w:t>
      </w:r>
      <w:r w:rsidRPr="005108E4">
        <w:rPr>
          <w:sz w:val="24"/>
        </w:rPr>
        <w:t>windows;</w:t>
      </w:r>
    </w:p>
    <w:p w14:paraId="3B6C0B06" w14:textId="77777777" w:rsidR="00DA2759" w:rsidRPr="005108E4" w:rsidRDefault="009A7511">
      <w:pPr>
        <w:pStyle w:val="ListParagraph"/>
        <w:numPr>
          <w:ilvl w:val="2"/>
          <w:numId w:val="32"/>
        </w:numPr>
        <w:tabs>
          <w:tab w:val="left" w:pos="2388"/>
        </w:tabs>
        <w:spacing w:before="1" w:line="237" w:lineRule="auto"/>
        <w:ind w:left="2035" w:right="110" w:firstLine="0"/>
        <w:rPr>
          <w:sz w:val="24"/>
        </w:rPr>
      </w:pPr>
      <w:r w:rsidRPr="005108E4">
        <w:rPr>
          <w:sz w:val="24"/>
        </w:rPr>
        <w:t>A</w:t>
      </w:r>
      <w:r w:rsidRPr="005108E4">
        <w:rPr>
          <w:spacing w:val="-7"/>
          <w:sz w:val="24"/>
        </w:rPr>
        <w:t xml:space="preserve"> </w:t>
      </w:r>
      <w:r w:rsidRPr="005108E4">
        <w:rPr>
          <w:sz w:val="24"/>
        </w:rPr>
        <w:t>failure</w:t>
      </w:r>
      <w:r w:rsidRPr="005108E4">
        <w:rPr>
          <w:spacing w:val="-8"/>
          <w:sz w:val="24"/>
        </w:rPr>
        <w:t xml:space="preserve"> </w:t>
      </w:r>
      <w:r w:rsidRPr="005108E4">
        <w:rPr>
          <w:sz w:val="24"/>
        </w:rPr>
        <w:t>notification</w:t>
      </w:r>
      <w:r w:rsidRPr="005108E4">
        <w:rPr>
          <w:spacing w:val="-7"/>
          <w:sz w:val="24"/>
        </w:rPr>
        <w:t xml:space="preserve"> </w:t>
      </w:r>
      <w:r w:rsidRPr="005108E4">
        <w:rPr>
          <w:sz w:val="24"/>
        </w:rPr>
        <w:t>system</w:t>
      </w:r>
      <w:r w:rsidRPr="005108E4">
        <w:rPr>
          <w:spacing w:val="-7"/>
          <w:sz w:val="24"/>
        </w:rPr>
        <w:t xml:space="preserve"> </w:t>
      </w:r>
      <w:r w:rsidRPr="005108E4">
        <w:rPr>
          <w:sz w:val="24"/>
        </w:rPr>
        <w:t>that</w:t>
      </w:r>
      <w:r w:rsidRPr="005108E4">
        <w:rPr>
          <w:spacing w:val="-6"/>
          <w:sz w:val="24"/>
        </w:rPr>
        <w:t xml:space="preserve"> </w:t>
      </w:r>
      <w:r w:rsidRPr="005108E4">
        <w:rPr>
          <w:sz w:val="24"/>
        </w:rPr>
        <w:t>provides</w:t>
      </w:r>
      <w:r w:rsidRPr="005108E4">
        <w:rPr>
          <w:spacing w:val="-7"/>
          <w:sz w:val="24"/>
        </w:rPr>
        <w:t xml:space="preserve"> </w:t>
      </w:r>
      <w:r w:rsidRPr="005108E4">
        <w:rPr>
          <w:sz w:val="24"/>
        </w:rPr>
        <w:t>an</w:t>
      </w:r>
      <w:r w:rsidRPr="005108E4">
        <w:rPr>
          <w:spacing w:val="-7"/>
          <w:sz w:val="24"/>
        </w:rPr>
        <w:t xml:space="preserve"> </w:t>
      </w:r>
      <w:r w:rsidRPr="005108E4">
        <w:rPr>
          <w:sz w:val="24"/>
        </w:rPr>
        <w:t>audible,</w:t>
      </w:r>
      <w:r w:rsidRPr="005108E4">
        <w:rPr>
          <w:spacing w:val="-6"/>
          <w:sz w:val="24"/>
        </w:rPr>
        <w:t xml:space="preserve"> </w:t>
      </w:r>
      <w:r w:rsidRPr="005108E4">
        <w:rPr>
          <w:sz w:val="24"/>
        </w:rPr>
        <w:t>text,</w:t>
      </w:r>
      <w:r w:rsidRPr="005108E4">
        <w:rPr>
          <w:spacing w:val="-7"/>
          <w:sz w:val="24"/>
        </w:rPr>
        <w:t xml:space="preserve"> </w:t>
      </w:r>
      <w:r w:rsidRPr="005108E4">
        <w:rPr>
          <w:sz w:val="24"/>
        </w:rPr>
        <w:t>or</w:t>
      </w:r>
      <w:r w:rsidRPr="005108E4">
        <w:rPr>
          <w:spacing w:val="-8"/>
          <w:sz w:val="24"/>
        </w:rPr>
        <w:t xml:space="preserve"> </w:t>
      </w:r>
      <w:r w:rsidRPr="005108E4">
        <w:rPr>
          <w:sz w:val="24"/>
        </w:rPr>
        <w:t>visual</w:t>
      </w:r>
      <w:r w:rsidRPr="005108E4">
        <w:rPr>
          <w:spacing w:val="-6"/>
          <w:sz w:val="24"/>
        </w:rPr>
        <w:t xml:space="preserve"> </w:t>
      </w:r>
      <w:r w:rsidRPr="005108E4">
        <w:rPr>
          <w:sz w:val="24"/>
        </w:rPr>
        <w:t>notification</w:t>
      </w:r>
      <w:r w:rsidRPr="005108E4">
        <w:rPr>
          <w:spacing w:val="-7"/>
          <w:sz w:val="24"/>
        </w:rPr>
        <w:t xml:space="preserve"> </w:t>
      </w:r>
      <w:r w:rsidRPr="005108E4">
        <w:rPr>
          <w:sz w:val="24"/>
        </w:rPr>
        <w:t>of any failure in the surveillance system. The failure notification system shall provide an alert</w:t>
      </w:r>
      <w:r w:rsidRPr="005108E4">
        <w:rPr>
          <w:spacing w:val="-16"/>
          <w:sz w:val="24"/>
        </w:rPr>
        <w:t xml:space="preserve"> </w:t>
      </w:r>
      <w:r w:rsidRPr="005108E4">
        <w:rPr>
          <w:sz w:val="24"/>
        </w:rPr>
        <w:t>to</w:t>
      </w:r>
      <w:r w:rsidRPr="005108E4">
        <w:rPr>
          <w:spacing w:val="-17"/>
          <w:sz w:val="24"/>
        </w:rPr>
        <w:t xml:space="preserve"> </w:t>
      </w:r>
      <w:r w:rsidRPr="005108E4">
        <w:rPr>
          <w:sz w:val="24"/>
        </w:rPr>
        <w:t>designated</w:t>
      </w:r>
      <w:r w:rsidRPr="005108E4">
        <w:rPr>
          <w:spacing w:val="-17"/>
          <w:sz w:val="24"/>
        </w:rPr>
        <w:t xml:space="preserve"> </w:t>
      </w:r>
      <w:r w:rsidRPr="005108E4">
        <w:rPr>
          <w:sz w:val="24"/>
        </w:rPr>
        <w:t>employees</w:t>
      </w:r>
      <w:r w:rsidRPr="005108E4">
        <w:rPr>
          <w:spacing w:val="-15"/>
          <w:sz w:val="24"/>
        </w:rPr>
        <w:t xml:space="preserve"> </w:t>
      </w:r>
      <w:r w:rsidRPr="005108E4">
        <w:rPr>
          <w:sz w:val="24"/>
        </w:rPr>
        <w:t>of</w:t>
      </w:r>
      <w:r w:rsidRPr="005108E4">
        <w:rPr>
          <w:spacing w:val="-17"/>
          <w:sz w:val="24"/>
        </w:rPr>
        <w:t xml:space="preserve"> </w:t>
      </w:r>
      <w:r w:rsidRPr="005108E4">
        <w:rPr>
          <w:sz w:val="24"/>
        </w:rPr>
        <w:t>the</w:t>
      </w:r>
      <w:r w:rsidRPr="005108E4">
        <w:rPr>
          <w:spacing w:val="-17"/>
          <w:sz w:val="24"/>
        </w:rPr>
        <w:t xml:space="preserve"> </w:t>
      </w:r>
      <w:r w:rsidRPr="005108E4">
        <w:rPr>
          <w:sz w:val="24"/>
        </w:rPr>
        <w:t>MTC</w:t>
      </w:r>
      <w:r w:rsidRPr="005108E4">
        <w:rPr>
          <w:spacing w:val="-16"/>
          <w:sz w:val="24"/>
        </w:rPr>
        <w:t xml:space="preserve"> </w:t>
      </w:r>
      <w:r w:rsidRPr="005108E4">
        <w:rPr>
          <w:sz w:val="24"/>
        </w:rPr>
        <w:t>within</w:t>
      </w:r>
      <w:r w:rsidRPr="005108E4">
        <w:rPr>
          <w:spacing w:val="-17"/>
          <w:sz w:val="24"/>
        </w:rPr>
        <w:t xml:space="preserve"> </w:t>
      </w:r>
      <w:r w:rsidRPr="005108E4">
        <w:rPr>
          <w:sz w:val="24"/>
        </w:rPr>
        <w:t>five</w:t>
      </w:r>
      <w:r w:rsidRPr="005108E4">
        <w:rPr>
          <w:spacing w:val="-15"/>
          <w:sz w:val="24"/>
        </w:rPr>
        <w:t xml:space="preserve"> </w:t>
      </w:r>
      <w:r w:rsidRPr="005108E4">
        <w:rPr>
          <w:sz w:val="24"/>
        </w:rPr>
        <w:t>minutes</w:t>
      </w:r>
      <w:r w:rsidRPr="005108E4">
        <w:rPr>
          <w:spacing w:val="-13"/>
          <w:sz w:val="24"/>
        </w:rPr>
        <w:t xml:space="preserve"> </w:t>
      </w:r>
      <w:r w:rsidRPr="005108E4">
        <w:rPr>
          <w:sz w:val="24"/>
        </w:rPr>
        <w:t>after</w:t>
      </w:r>
      <w:r w:rsidRPr="005108E4">
        <w:rPr>
          <w:spacing w:val="-15"/>
          <w:sz w:val="24"/>
        </w:rPr>
        <w:t xml:space="preserve"> </w:t>
      </w:r>
      <w:r w:rsidRPr="005108E4">
        <w:rPr>
          <w:sz w:val="24"/>
        </w:rPr>
        <w:t>the</w:t>
      </w:r>
      <w:r w:rsidRPr="005108E4">
        <w:rPr>
          <w:spacing w:val="-15"/>
          <w:sz w:val="24"/>
        </w:rPr>
        <w:t xml:space="preserve"> </w:t>
      </w:r>
      <w:r w:rsidRPr="005108E4">
        <w:rPr>
          <w:sz w:val="24"/>
        </w:rPr>
        <w:t>failure,</w:t>
      </w:r>
      <w:r w:rsidRPr="005108E4">
        <w:rPr>
          <w:spacing w:val="-17"/>
          <w:sz w:val="24"/>
        </w:rPr>
        <w:t xml:space="preserve"> </w:t>
      </w:r>
      <w:r w:rsidRPr="005108E4">
        <w:rPr>
          <w:sz w:val="24"/>
        </w:rPr>
        <w:t>either</w:t>
      </w:r>
      <w:r w:rsidRPr="005108E4">
        <w:rPr>
          <w:spacing w:val="-16"/>
          <w:sz w:val="24"/>
        </w:rPr>
        <w:t xml:space="preserve"> </w:t>
      </w:r>
      <w:r w:rsidRPr="005108E4">
        <w:rPr>
          <w:sz w:val="24"/>
        </w:rPr>
        <w:t>by telephone, email, or text</w:t>
      </w:r>
      <w:r w:rsidRPr="005108E4">
        <w:rPr>
          <w:spacing w:val="-4"/>
          <w:sz w:val="24"/>
        </w:rPr>
        <w:t xml:space="preserve"> </w:t>
      </w:r>
      <w:r w:rsidRPr="005108E4">
        <w:rPr>
          <w:sz w:val="24"/>
        </w:rPr>
        <w:t>message;</w:t>
      </w:r>
    </w:p>
    <w:p w14:paraId="3AEFC071" w14:textId="77777777" w:rsidR="00DA2759" w:rsidRPr="005108E4" w:rsidRDefault="00DA2759">
      <w:pPr>
        <w:spacing w:line="237" w:lineRule="auto"/>
        <w:jc w:val="both"/>
        <w:rPr>
          <w:sz w:val="24"/>
        </w:rPr>
        <w:sectPr w:rsidR="00DA2759" w:rsidRPr="005108E4">
          <w:pgSz w:w="12240" w:h="20160"/>
          <w:pgMar w:top="980" w:right="1320" w:bottom="960" w:left="480" w:header="744" w:footer="777" w:gutter="0"/>
          <w:cols w:space="720"/>
        </w:sectPr>
      </w:pPr>
    </w:p>
    <w:p w14:paraId="1AB69209" w14:textId="77777777" w:rsidR="00DA2759" w:rsidRPr="005108E4" w:rsidRDefault="00DA2759">
      <w:pPr>
        <w:pStyle w:val="BodyText"/>
        <w:jc w:val="left"/>
        <w:rPr>
          <w:sz w:val="20"/>
        </w:rPr>
      </w:pPr>
    </w:p>
    <w:p w14:paraId="690D14B8" w14:textId="77777777" w:rsidR="00DA2759" w:rsidRPr="005108E4" w:rsidRDefault="00DA2759">
      <w:pPr>
        <w:pStyle w:val="BodyText"/>
        <w:spacing w:before="10"/>
        <w:jc w:val="left"/>
        <w:rPr>
          <w:sz w:val="19"/>
        </w:rPr>
      </w:pPr>
    </w:p>
    <w:p w14:paraId="0CFA40CB" w14:textId="77777777" w:rsidR="00DA2759" w:rsidRPr="005108E4" w:rsidRDefault="00DA2759">
      <w:pPr>
        <w:pStyle w:val="BodyText"/>
        <w:spacing w:before="7"/>
        <w:jc w:val="left"/>
      </w:pPr>
    </w:p>
    <w:p w14:paraId="77946FDA" w14:textId="77777777" w:rsidR="00DA2759" w:rsidRPr="005108E4" w:rsidRDefault="009A7511">
      <w:pPr>
        <w:pStyle w:val="ListParagraph"/>
        <w:numPr>
          <w:ilvl w:val="2"/>
          <w:numId w:val="32"/>
        </w:numPr>
        <w:tabs>
          <w:tab w:val="left" w:pos="2381"/>
        </w:tabs>
        <w:spacing w:line="242" w:lineRule="auto"/>
        <w:ind w:left="2035" w:right="117" w:firstLine="0"/>
        <w:rPr>
          <w:sz w:val="24"/>
        </w:rPr>
      </w:pPr>
      <w:r w:rsidRPr="005108E4">
        <w:rPr>
          <w:sz w:val="24"/>
        </w:rPr>
        <w:t>A</w:t>
      </w:r>
      <w:r w:rsidRPr="005108E4">
        <w:rPr>
          <w:spacing w:val="-12"/>
          <w:sz w:val="24"/>
        </w:rPr>
        <w:t xml:space="preserve"> </w:t>
      </w:r>
      <w:r w:rsidRPr="005108E4">
        <w:rPr>
          <w:sz w:val="24"/>
        </w:rPr>
        <w:t>Duress</w:t>
      </w:r>
      <w:r w:rsidRPr="005108E4">
        <w:rPr>
          <w:spacing w:val="-11"/>
          <w:sz w:val="24"/>
        </w:rPr>
        <w:t xml:space="preserve"> </w:t>
      </w:r>
      <w:r w:rsidRPr="005108E4">
        <w:rPr>
          <w:sz w:val="24"/>
        </w:rPr>
        <w:t>Alarm,</w:t>
      </w:r>
      <w:r w:rsidRPr="005108E4">
        <w:rPr>
          <w:spacing w:val="-11"/>
          <w:sz w:val="24"/>
        </w:rPr>
        <w:t xml:space="preserve"> </w:t>
      </w:r>
      <w:r w:rsidRPr="005108E4">
        <w:rPr>
          <w:sz w:val="24"/>
        </w:rPr>
        <w:t>Panic</w:t>
      </w:r>
      <w:r w:rsidRPr="005108E4">
        <w:rPr>
          <w:spacing w:val="-12"/>
          <w:sz w:val="24"/>
        </w:rPr>
        <w:t xml:space="preserve"> </w:t>
      </w:r>
      <w:r w:rsidRPr="005108E4">
        <w:rPr>
          <w:sz w:val="24"/>
        </w:rPr>
        <w:t>Alarm,</w:t>
      </w:r>
      <w:r w:rsidRPr="005108E4">
        <w:rPr>
          <w:spacing w:val="-8"/>
          <w:sz w:val="24"/>
        </w:rPr>
        <w:t xml:space="preserve"> </w:t>
      </w:r>
      <w:r w:rsidRPr="005108E4">
        <w:rPr>
          <w:sz w:val="24"/>
        </w:rPr>
        <w:t>or</w:t>
      </w:r>
      <w:r w:rsidRPr="005108E4">
        <w:rPr>
          <w:spacing w:val="-10"/>
          <w:sz w:val="24"/>
        </w:rPr>
        <w:t xml:space="preserve"> </w:t>
      </w:r>
      <w:r w:rsidRPr="005108E4">
        <w:rPr>
          <w:sz w:val="24"/>
        </w:rPr>
        <w:t>Holdup</w:t>
      </w:r>
      <w:r w:rsidRPr="005108E4">
        <w:rPr>
          <w:spacing w:val="-8"/>
          <w:sz w:val="24"/>
        </w:rPr>
        <w:t xml:space="preserve"> </w:t>
      </w:r>
      <w:r w:rsidRPr="005108E4">
        <w:rPr>
          <w:sz w:val="24"/>
        </w:rPr>
        <w:t>Alarm</w:t>
      </w:r>
      <w:r w:rsidRPr="005108E4">
        <w:rPr>
          <w:spacing w:val="-8"/>
          <w:sz w:val="24"/>
        </w:rPr>
        <w:t xml:space="preserve"> </w:t>
      </w:r>
      <w:r w:rsidRPr="005108E4">
        <w:rPr>
          <w:sz w:val="24"/>
        </w:rPr>
        <w:t>connected</w:t>
      </w:r>
      <w:r w:rsidRPr="005108E4">
        <w:rPr>
          <w:spacing w:val="-9"/>
          <w:sz w:val="24"/>
        </w:rPr>
        <w:t xml:space="preserve"> </w:t>
      </w:r>
      <w:r w:rsidRPr="005108E4">
        <w:rPr>
          <w:sz w:val="24"/>
        </w:rPr>
        <w:t>to</w:t>
      </w:r>
      <w:r w:rsidRPr="005108E4">
        <w:rPr>
          <w:spacing w:val="-8"/>
          <w:sz w:val="24"/>
        </w:rPr>
        <w:t xml:space="preserve"> </w:t>
      </w:r>
      <w:r w:rsidRPr="005108E4">
        <w:rPr>
          <w:sz w:val="24"/>
        </w:rPr>
        <w:t>local</w:t>
      </w:r>
      <w:r w:rsidRPr="005108E4">
        <w:rPr>
          <w:spacing w:val="-8"/>
          <w:sz w:val="24"/>
        </w:rPr>
        <w:t xml:space="preserve"> </w:t>
      </w:r>
      <w:r w:rsidRPr="005108E4">
        <w:rPr>
          <w:sz w:val="24"/>
        </w:rPr>
        <w:t>public</w:t>
      </w:r>
      <w:r w:rsidRPr="005108E4">
        <w:rPr>
          <w:spacing w:val="-10"/>
          <w:sz w:val="24"/>
        </w:rPr>
        <w:t xml:space="preserve"> </w:t>
      </w:r>
      <w:r w:rsidRPr="005108E4">
        <w:rPr>
          <w:sz w:val="24"/>
        </w:rPr>
        <w:t>safety</w:t>
      </w:r>
      <w:r w:rsidRPr="005108E4">
        <w:rPr>
          <w:spacing w:val="-15"/>
          <w:sz w:val="24"/>
        </w:rPr>
        <w:t xml:space="preserve"> </w:t>
      </w:r>
      <w:r w:rsidRPr="005108E4">
        <w:rPr>
          <w:sz w:val="24"/>
        </w:rPr>
        <w:t>or law enforcement</w:t>
      </w:r>
      <w:r w:rsidRPr="005108E4">
        <w:rPr>
          <w:spacing w:val="-2"/>
          <w:sz w:val="24"/>
        </w:rPr>
        <w:t xml:space="preserve"> </w:t>
      </w:r>
      <w:r w:rsidRPr="005108E4">
        <w:rPr>
          <w:sz w:val="24"/>
        </w:rPr>
        <w:t>authorities;</w:t>
      </w:r>
    </w:p>
    <w:p w14:paraId="149402AC" w14:textId="77777777" w:rsidR="00DA2759" w:rsidRPr="005108E4" w:rsidRDefault="009A7511">
      <w:pPr>
        <w:pStyle w:val="ListParagraph"/>
        <w:numPr>
          <w:ilvl w:val="2"/>
          <w:numId w:val="32"/>
        </w:numPr>
        <w:tabs>
          <w:tab w:val="left" w:pos="2345"/>
        </w:tabs>
        <w:spacing w:before="2" w:line="242" w:lineRule="auto"/>
        <w:ind w:left="2035" w:right="116" w:firstLine="0"/>
        <w:rPr>
          <w:sz w:val="24"/>
        </w:rPr>
      </w:pPr>
      <w:r w:rsidRPr="005108E4">
        <w:rPr>
          <w:sz w:val="24"/>
        </w:rPr>
        <w:t>Video</w:t>
      </w:r>
      <w:r w:rsidRPr="005108E4">
        <w:rPr>
          <w:spacing w:val="-21"/>
          <w:sz w:val="24"/>
        </w:rPr>
        <w:t xml:space="preserve"> </w:t>
      </w:r>
      <w:r w:rsidRPr="005108E4">
        <w:rPr>
          <w:sz w:val="24"/>
        </w:rPr>
        <w:t>cameras</w:t>
      </w:r>
      <w:r w:rsidRPr="005108E4">
        <w:rPr>
          <w:spacing w:val="-21"/>
          <w:sz w:val="24"/>
        </w:rPr>
        <w:t xml:space="preserve"> </w:t>
      </w:r>
      <w:r w:rsidRPr="005108E4">
        <w:rPr>
          <w:sz w:val="24"/>
        </w:rPr>
        <w:t>in</w:t>
      </w:r>
      <w:r w:rsidRPr="005108E4">
        <w:rPr>
          <w:spacing w:val="-21"/>
          <w:sz w:val="24"/>
        </w:rPr>
        <w:t xml:space="preserve"> </w:t>
      </w:r>
      <w:r w:rsidRPr="005108E4">
        <w:rPr>
          <w:sz w:val="24"/>
        </w:rPr>
        <w:t>all</w:t>
      </w:r>
      <w:r w:rsidRPr="005108E4">
        <w:rPr>
          <w:spacing w:val="-20"/>
          <w:sz w:val="24"/>
        </w:rPr>
        <w:t xml:space="preserve"> </w:t>
      </w:r>
      <w:r w:rsidRPr="005108E4">
        <w:rPr>
          <w:sz w:val="24"/>
        </w:rPr>
        <w:t>areas</w:t>
      </w:r>
      <w:r w:rsidRPr="005108E4">
        <w:rPr>
          <w:spacing w:val="-21"/>
          <w:sz w:val="24"/>
        </w:rPr>
        <w:t xml:space="preserve"> </w:t>
      </w:r>
      <w:r w:rsidRPr="005108E4">
        <w:rPr>
          <w:sz w:val="24"/>
        </w:rPr>
        <w:t>that</w:t>
      </w:r>
      <w:r w:rsidRPr="005108E4">
        <w:rPr>
          <w:spacing w:val="-23"/>
          <w:sz w:val="24"/>
        </w:rPr>
        <w:t xml:space="preserve"> </w:t>
      </w:r>
      <w:r w:rsidRPr="005108E4">
        <w:rPr>
          <w:sz w:val="24"/>
        </w:rPr>
        <w:t>may</w:t>
      </w:r>
      <w:r w:rsidRPr="005108E4">
        <w:rPr>
          <w:spacing w:val="-29"/>
          <w:sz w:val="24"/>
        </w:rPr>
        <w:t xml:space="preserve"> </w:t>
      </w:r>
      <w:r w:rsidRPr="005108E4">
        <w:rPr>
          <w:sz w:val="24"/>
        </w:rPr>
        <w:t>contain</w:t>
      </w:r>
      <w:r w:rsidRPr="005108E4">
        <w:rPr>
          <w:spacing w:val="-24"/>
          <w:sz w:val="24"/>
        </w:rPr>
        <w:t xml:space="preserve"> </w:t>
      </w:r>
      <w:r w:rsidRPr="005108E4">
        <w:rPr>
          <w:sz w:val="24"/>
        </w:rPr>
        <w:t>Marijuana,</w:t>
      </w:r>
      <w:r w:rsidRPr="005108E4">
        <w:rPr>
          <w:spacing w:val="-23"/>
          <w:sz w:val="24"/>
        </w:rPr>
        <w:t xml:space="preserve"> </w:t>
      </w:r>
      <w:r w:rsidRPr="005108E4">
        <w:rPr>
          <w:sz w:val="24"/>
        </w:rPr>
        <w:t>vaults</w:t>
      </w:r>
      <w:r w:rsidRPr="005108E4">
        <w:rPr>
          <w:spacing w:val="-21"/>
          <w:sz w:val="24"/>
        </w:rPr>
        <w:t xml:space="preserve"> </w:t>
      </w:r>
      <w:r w:rsidRPr="005108E4">
        <w:rPr>
          <w:sz w:val="24"/>
        </w:rPr>
        <w:t>or</w:t>
      </w:r>
      <w:r w:rsidRPr="005108E4">
        <w:rPr>
          <w:spacing w:val="-22"/>
          <w:sz w:val="24"/>
        </w:rPr>
        <w:t xml:space="preserve"> </w:t>
      </w:r>
      <w:r w:rsidRPr="005108E4">
        <w:rPr>
          <w:sz w:val="24"/>
        </w:rPr>
        <w:t>safes</w:t>
      </w:r>
      <w:r w:rsidRPr="005108E4">
        <w:rPr>
          <w:spacing w:val="-20"/>
          <w:sz w:val="24"/>
        </w:rPr>
        <w:t xml:space="preserve"> </w:t>
      </w:r>
      <w:r w:rsidRPr="005108E4">
        <w:rPr>
          <w:sz w:val="24"/>
        </w:rPr>
        <w:t>for</w:t>
      </w:r>
      <w:r w:rsidRPr="005108E4">
        <w:rPr>
          <w:spacing w:val="-22"/>
          <w:sz w:val="24"/>
        </w:rPr>
        <w:t xml:space="preserve"> </w:t>
      </w:r>
      <w:r w:rsidRPr="005108E4">
        <w:rPr>
          <w:sz w:val="24"/>
        </w:rPr>
        <w:t>the</w:t>
      </w:r>
      <w:r w:rsidRPr="005108E4">
        <w:rPr>
          <w:spacing w:val="-22"/>
          <w:sz w:val="24"/>
        </w:rPr>
        <w:t xml:space="preserve"> </w:t>
      </w:r>
      <w:r w:rsidRPr="005108E4">
        <w:rPr>
          <w:sz w:val="24"/>
        </w:rPr>
        <w:t>purpose of securing cash, at all points of entry and exit, and in any parking lot, which shall be appropriate for the normal lighting conditions of the area under surveillance. The cameras shall be directed at all safes, vaults, sales areas, and areas where Marijuana is cultivated,</w:t>
      </w:r>
      <w:r w:rsidRPr="005108E4">
        <w:rPr>
          <w:spacing w:val="-24"/>
          <w:sz w:val="24"/>
        </w:rPr>
        <w:t xml:space="preserve"> </w:t>
      </w:r>
      <w:r w:rsidRPr="005108E4">
        <w:rPr>
          <w:sz w:val="24"/>
        </w:rPr>
        <w:t>harvested,</w:t>
      </w:r>
      <w:r w:rsidRPr="005108E4">
        <w:rPr>
          <w:spacing w:val="-22"/>
          <w:sz w:val="24"/>
        </w:rPr>
        <w:t xml:space="preserve"> </w:t>
      </w:r>
      <w:r w:rsidRPr="005108E4">
        <w:rPr>
          <w:sz w:val="24"/>
        </w:rPr>
        <w:t>Processed,</w:t>
      </w:r>
      <w:r w:rsidRPr="005108E4">
        <w:rPr>
          <w:spacing w:val="-21"/>
          <w:sz w:val="24"/>
        </w:rPr>
        <w:t xml:space="preserve"> </w:t>
      </w:r>
      <w:r w:rsidRPr="005108E4">
        <w:rPr>
          <w:sz w:val="24"/>
        </w:rPr>
        <w:t>prepared,</w:t>
      </w:r>
      <w:r w:rsidRPr="005108E4">
        <w:rPr>
          <w:spacing w:val="-22"/>
          <w:sz w:val="24"/>
        </w:rPr>
        <w:t xml:space="preserve"> </w:t>
      </w:r>
      <w:r w:rsidRPr="005108E4">
        <w:rPr>
          <w:sz w:val="24"/>
        </w:rPr>
        <w:t>stored,</w:t>
      </w:r>
      <w:r w:rsidRPr="005108E4">
        <w:rPr>
          <w:spacing w:val="-22"/>
          <w:sz w:val="24"/>
        </w:rPr>
        <w:t xml:space="preserve"> </w:t>
      </w:r>
      <w:r w:rsidRPr="005108E4">
        <w:rPr>
          <w:sz w:val="24"/>
        </w:rPr>
        <w:t>handled,</w:t>
      </w:r>
      <w:r w:rsidRPr="005108E4">
        <w:rPr>
          <w:spacing w:val="-21"/>
          <w:sz w:val="24"/>
        </w:rPr>
        <w:t xml:space="preserve"> </w:t>
      </w:r>
      <w:r w:rsidRPr="005108E4">
        <w:rPr>
          <w:sz w:val="24"/>
        </w:rPr>
        <w:t>Transferred</w:t>
      </w:r>
      <w:r w:rsidRPr="005108E4">
        <w:rPr>
          <w:spacing w:val="-22"/>
          <w:sz w:val="24"/>
        </w:rPr>
        <w:t xml:space="preserve"> </w:t>
      </w:r>
      <w:r w:rsidRPr="005108E4">
        <w:rPr>
          <w:sz w:val="24"/>
        </w:rPr>
        <w:t>or</w:t>
      </w:r>
      <w:r w:rsidRPr="005108E4">
        <w:rPr>
          <w:spacing w:val="-22"/>
          <w:sz w:val="24"/>
        </w:rPr>
        <w:t xml:space="preserve"> </w:t>
      </w:r>
      <w:r w:rsidRPr="005108E4">
        <w:rPr>
          <w:sz w:val="24"/>
        </w:rPr>
        <w:t>dispensed,</w:t>
      </w:r>
      <w:r w:rsidRPr="005108E4">
        <w:rPr>
          <w:spacing w:val="-22"/>
          <w:sz w:val="24"/>
        </w:rPr>
        <w:t xml:space="preserve"> </w:t>
      </w:r>
      <w:r w:rsidRPr="005108E4">
        <w:rPr>
          <w:sz w:val="24"/>
        </w:rPr>
        <w:t>or where cash is kept and Processed. Cameras shall be angled to allow for the capture of clear</w:t>
      </w:r>
      <w:r w:rsidRPr="005108E4">
        <w:rPr>
          <w:spacing w:val="-5"/>
          <w:sz w:val="24"/>
        </w:rPr>
        <w:t xml:space="preserve"> </w:t>
      </w:r>
      <w:r w:rsidRPr="005108E4">
        <w:rPr>
          <w:sz w:val="24"/>
        </w:rPr>
        <w:t>and</w:t>
      </w:r>
      <w:r w:rsidRPr="005108E4">
        <w:rPr>
          <w:spacing w:val="-4"/>
          <w:sz w:val="24"/>
        </w:rPr>
        <w:t xml:space="preserve"> </w:t>
      </w:r>
      <w:r w:rsidRPr="005108E4">
        <w:rPr>
          <w:sz w:val="24"/>
        </w:rPr>
        <w:t>certain</w:t>
      </w:r>
      <w:r w:rsidRPr="005108E4">
        <w:rPr>
          <w:spacing w:val="-4"/>
          <w:sz w:val="24"/>
        </w:rPr>
        <w:t xml:space="preserve"> </w:t>
      </w:r>
      <w:r w:rsidRPr="005108E4">
        <w:rPr>
          <w:sz w:val="24"/>
        </w:rPr>
        <w:t>identification</w:t>
      </w:r>
      <w:r w:rsidRPr="005108E4">
        <w:rPr>
          <w:spacing w:val="-4"/>
          <w:sz w:val="24"/>
        </w:rPr>
        <w:t xml:space="preserve"> </w:t>
      </w:r>
      <w:r w:rsidRPr="005108E4">
        <w:rPr>
          <w:sz w:val="24"/>
        </w:rPr>
        <w:t>of</w:t>
      </w:r>
      <w:r w:rsidRPr="005108E4">
        <w:rPr>
          <w:spacing w:val="-4"/>
          <w:sz w:val="24"/>
        </w:rPr>
        <w:t xml:space="preserve"> </w:t>
      </w:r>
      <w:r w:rsidRPr="005108E4">
        <w:rPr>
          <w:sz w:val="24"/>
        </w:rPr>
        <w:t>any</w:t>
      </w:r>
      <w:r w:rsidRPr="005108E4">
        <w:rPr>
          <w:spacing w:val="-11"/>
          <w:sz w:val="24"/>
        </w:rPr>
        <w:t xml:space="preserve"> </w:t>
      </w:r>
      <w:r w:rsidRPr="005108E4">
        <w:rPr>
          <w:sz w:val="24"/>
        </w:rPr>
        <w:t>individual</w:t>
      </w:r>
      <w:r w:rsidRPr="005108E4">
        <w:rPr>
          <w:spacing w:val="-3"/>
          <w:sz w:val="24"/>
        </w:rPr>
        <w:t xml:space="preserve"> </w:t>
      </w:r>
      <w:r w:rsidRPr="005108E4">
        <w:rPr>
          <w:sz w:val="24"/>
        </w:rPr>
        <w:t>entering</w:t>
      </w:r>
      <w:r w:rsidRPr="005108E4">
        <w:rPr>
          <w:spacing w:val="-6"/>
          <w:sz w:val="24"/>
        </w:rPr>
        <w:t xml:space="preserve"> </w:t>
      </w:r>
      <w:r w:rsidRPr="005108E4">
        <w:rPr>
          <w:sz w:val="24"/>
        </w:rPr>
        <w:t>or</w:t>
      </w:r>
      <w:r w:rsidRPr="005108E4">
        <w:rPr>
          <w:spacing w:val="-4"/>
          <w:sz w:val="24"/>
        </w:rPr>
        <w:t xml:space="preserve"> </w:t>
      </w:r>
      <w:r w:rsidRPr="005108E4">
        <w:rPr>
          <w:sz w:val="24"/>
        </w:rPr>
        <w:t>exiting</w:t>
      </w:r>
      <w:r w:rsidRPr="005108E4">
        <w:rPr>
          <w:spacing w:val="-6"/>
          <w:sz w:val="24"/>
        </w:rPr>
        <w:t xml:space="preserve"> </w:t>
      </w:r>
      <w:r w:rsidRPr="005108E4">
        <w:rPr>
          <w:sz w:val="24"/>
        </w:rPr>
        <w:t>the</w:t>
      </w:r>
      <w:r w:rsidRPr="005108E4">
        <w:rPr>
          <w:spacing w:val="-5"/>
          <w:sz w:val="24"/>
        </w:rPr>
        <w:t xml:space="preserve"> </w:t>
      </w:r>
      <w:r w:rsidRPr="005108E4">
        <w:rPr>
          <w:sz w:val="24"/>
        </w:rPr>
        <w:t>MTC</w:t>
      </w:r>
      <w:r w:rsidRPr="005108E4">
        <w:rPr>
          <w:spacing w:val="-3"/>
          <w:sz w:val="24"/>
        </w:rPr>
        <w:t xml:space="preserve"> </w:t>
      </w:r>
      <w:r w:rsidRPr="005108E4">
        <w:rPr>
          <w:sz w:val="24"/>
        </w:rPr>
        <w:t>or</w:t>
      </w:r>
      <w:r w:rsidRPr="005108E4">
        <w:rPr>
          <w:spacing w:val="-5"/>
          <w:sz w:val="24"/>
        </w:rPr>
        <w:t xml:space="preserve"> </w:t>
      </w:r>
      <w:r w:rsidRPr="005108E4">
        <w:rPr>
          <w:sz w:val="24"/>
        </w:rPr>
        <w:t>area;</w:t>
      </w:r>
    </w:p>
    <w:p w14:paraId="0D37395C" w14:textId="77777777" w:rsidR="00DA2759" w:rsidRPr="005108E4" w:rsidRDefault="009A7511">
      <w:pPr>
        <w:pStyle w:val="ListParagraph"/>
        <w:numPr>
          <w:ilvl w:val="2"/>
          <w:numId w:val="32"/>
        </w:numPr>
        <w:tabs>
          <w:tab w:val="left" w:pos="2374"/>
        </w:tabs>
        <w:spacing w:before="5" w:line="242" w:lineRule="auto"/>
        <w:ind w:left="2035" w:right="110" w:firstLine="0"/>
        <w:rPr>
          <w:sz w:val="24"/>
        </w:rPr>
      </w:pPr>
      <w:r w:rsidRPr="005108E4">
        <w:rPr>
          <w:sz w:val="24"/>
        </w:rPr>
        <w:t>24-hour</w:t>
      </w:r>
      <w:r w:rsidRPr="005108E4">
        <w:rPr>
          <w:spacing w:val="-13"/>
          <w:sz w:val="24"/>
        </w:rPr>
        <w:t xml:space="preserve"> </w:t>
      </w:r>
      <w:r w:rsidRPr="005108E4">
        <w:rPr>
          <w:sz w:val="24"/>
        </w:rPr>
        <w:t>recordings</w:t>
      </w:r>
      <w:r w:rsidRPr="005108E4">
        <w:rPr>
          <w:spacing w:val="-13"/>
          <w:sz w:val="24"/>
        </w:rPr>
        <w:t xml:space="preserve"> </w:t>
      </w:r>
      <w:r w:rsidRPr="005108E4">
        <w:rPr>
          <w:sz w:val="24"/>
        </w:rPr>
        <w:t>from</w:t>
      </w:r>
      <w:r w:rsidRPr="005108E4">
        <w:rPr>
          <w:spacing w:val="-11"/>
          <w:sz w:val="24"/>
        </w:rPr>
        <w:t xml:space="preserve"> </w:t>
      </w:r>
      <w:r w:rsidRPr="005108E4">
        <w:rPr>
          <w:sz w:val="24"/>
        </w:rPr>
        <w:t>all</w:t>
      </w:r>
      <w:r w:rsidRPr="005108E4">
        <w:rPr>
          <w:spacing w:val="-12"/>
          <w:sz w:val="24"/>
        </w:rPr>
        <w:t xml:space="preserve"> </w:t>
      </w:r>
      <w:r w:rsidRPr="005108E4">
        <w:rPr>
          <w:sz w:val="24"/>
        </w:rPr>
        <w:t>video</w:t>
      </w:r>
      <w:r w:rsidRPr="005108E4">
        <w:rPr>
          <w:spacing w:val="-13"/>
          <w:sz w:val="24"/>
        </w:rPr>
        <w:t xml:space="preserve"> </w:t>
      </w:r>
      <w:r w:rsidRPr="005108E4">
        <w:rPr>
          <w:sz w:val="24"/>
        </w:rPr>
        <w:t>cameras</w:t>
      </w:r>
      <w:r w:rsidRPr="005108E4">
        <w:rPr>
          <w:spacing w:val="-12"/>
          <w:sz w:val="24"/>
        </w:rPr>
        <w:t xml:space="preserve"> </w:t>
      </w:r>
      <w:r w:rsidRPr="005108E4">
        <w:rPr>
          <w:sz w:val="24"/>
        </w:rPr>
        <w:t>that</w:t>
      </w:r>
      <w:r w:rsidRPr="005108E4">
        <w:rPr>
          <w:spacing w:val="-12"/>
          <w:sz w:val="24"/>
        </w:rPr>
        <w:t xml:space="preserve"> </w:t>
      </w:r>
      <w:r w:rsidRPr="005108E4">
        <w:rPr>
          <w:sz w:val="24"/>
        </w:rPr>
        <w:t>are</w:t>
      </w:r>
      <w:r w:rsidRPr="005108E4">
        <w:rPr>
          <w:spacing w:val="-11"/>
          <w:sz w:val="24"/>
        </w:rPr>
        <w:t xml:space="preserve"> </w:t>
      </w:r>
      <w:r w:rsidRPr="005108E4">
        <w:rPr>
          <w:sz w:val="24"/>
        </w:rPr>
        <w:t>available</w:t>
      </w:r>
      <w:r w:rsidRPr="005108E4">
        <w:rPr>
          <w:spacing w:val="-14"/>
          <w:sz w:val="24"/>
        </w:rPr>
        <w:t xml:space="preserve"> </w:t>
      </w:r>
      <w:r w:rsidRPr="005108E4">
        <w:rPr>
          <w:sz w:val="24"/>
        </w:rPr>
        <w:t>for</w:t>
      </w:r>
      <w:r w:rsidRPr="005108E4">
        <w:rPr>
          <w:spacing w:val="-12"/>
          <w:sz w:val="24"/>
        </w:rPr>
        <w:t xml:space="preserve"> </w:t>
      </w:r>
      <w:r w:rsidRPr="005108E4">
        <w:rPr>
          <w:sz w:val="24"/>
        </w:rPr>
        <w:t>immediate</w:t>
      </w:r>
      <w:r w:rsidRPr="005108E4">
        <w:rPr>
          <w:spacing w:val="-14"/>
          <w:sz w:val="24"/>
        </w:rPr>
        <w:t xml:space="preserve"> </w:t>
      </w:r>
      <w:r w:rsidRPr="005108E4">
        <w:rPr>
          <w:sz w:val="24"/>
        </w:rPr>
        <w:t xml:space="preserve">viewing by the Commission upon request and that are retained for at least 90 calendar </w:t>
      </w:r>
      <w:r w:rsidRPr="005108E4">
        <w:rPr>
          <w:spacing w:val="-3"/>
          <w:sz w:val="24"/>
        </w:rPr>
        <w:t xml:space="preserve">days. </w:t>
      </w:r>
      <w:r w:rsidRPr="005108E4">
        <w:rPr>
          <w:sz w:val="24"/>
        </w:rPr>
        <w:t>Recordings may not be destroyed or altered, and shall be retained as long as necessary if</w:t>
      </w:r>
      <w:r w:rsidRPr="005108E4">
        <w:rPr>
          <w:spacing w:val="-19"/>
          <w:sz w:val="24"/>
        </w:rPr>
        <w:t xml:space="preserve"> </w:t>
      </w:r>
      <w:r w:rsidRPr="005108E4">
        <w:rPr>
          <w:sz w:val="24"/>
        </w:rPr>
        <w:t>the</w:t>
      </w:r>
      <w:r w:rsidRPr="005108E4">
        <w:rPr>
          <w:spacing w:val="-19"/>
          <w:sz w:val="24"/>
        </w:rPr>
        <w:t xml:space="preserve"> </w:t>
      </w:r>
      <w:r w:rsidRPr="005108E4">
        <w:rPr>
          <w:sz w:val="24"/>
        </w:rPr>
        <w:t>MTC</w:t>
      </w:r>
      <w:r w:rsidRPr="005108E4">
        <w:rPr>
          <w:spacing w:val="-17"/>
          <w:sz w:val="24"/>
        </w:rPr>
        <w:t xml:space="preserve"> </w:t>
      </w:r>
      <w:r w:rsidRPr="005108E4">
        <w:rPr>
          <w:sz w:val="24"/>
        </w:rPr>
        <w:t>is</w:t>
      </w:r>
      <w:r w:rsidRPr="005108E4">
        <w:rPr>
          <w:spacing w:val="-18"/>
          <w:sz w:val="24"/>
        </w:rPr>
        <w:t xml:space="preserve"> </w:t>
      </w:r>
      <w:r w:rsidRPr="005108E4">
        <w:rPr>
          <w:sz w:val="24"/>
        </w:rPr>
        <w:t>aware</w:t>
      </w:r>
      <w:r w:rsidRPr="005108E4">
        <w:rPr>
          <w:spacing w:val="-19"/>
          <w:sz w:val="24"/>
        </w:rPr>
        <w:t xml:space="preserve"> </w:t>
      </w:r>
      <w:r w:rsidRPr="005108E4">
        <w:rPr>
          <w:sz w:val="24"/>
        </w:rPr>
        <w:t>of</w:t>
      </w:r>
      <w:r w:rsidRPr="005108E4">
        <w:rPr>
          <w:spacing w:val="-19"/>
          <w:sz w:val="24"/>
        </w:rPr>
        <w:t xml:space="preserve"> </w:t>
      </w:r>
      <w:r w:rsidRPr="005108E4">
        <w:rPr>
          <w:sz w:val="24"/>
        </w:rPr>
        <w:t>a</w:t>
      </w:r>
      <w:r w:rsidRPr="005108E4">
        <w:rPr>
          <w:spacing w:val="-19"/>
          <w:sz w:val="24"/>
        </w:rPr>
        <w:t xml:space="preserve"> </w:t>
      </w:r>
      <w:r w:rsidRPr="005108E4">
        <w:rPr>
          <w:sz w:val="24"/>
        </w:rPr>
        <w:t>pending</w:t>
      </w:r>
      <w:r w:rsidRPr="005108E4">
        <w:rPr>
          <w:spacing w:val="-20"/>
          <w:sz w:val="24"/>
        </w:rPr>
        <w:t xml:space="preserve"> </w:t>
      </w:r>
      <w:r w:rsidRPr="005108E4">
        <w:rPr>
          <w:sz w:val="24"/>
        </w:rPr>
        <w:t>criminal,</w:t>
      </w:r>
      <w:r w:rsidRPr="005108E4">
        <w:rPr>
          <w:spacing w:val="-18"/>
          <w:sz w:val="24"/>
        </w:rPr>
        <w:t xml:space="preserve"> </w:t>
      </w:r>
      <w:r w:rsidRPr="005108E4">
        <w:rPr>
          <w:sz w:val="24"/>
        </w:rPr>
        <w:t>civil,</w:t>
      </w:r>
      <w:r w:rsidRPr="005108E4">
        <w:rPr>
          <w:spacing w:val="-18"/>
          <w:sz w:val="24"/>
        </w:rPr>
        <w:t xml:space="preserve"> </w:t>
      </w:r>
      <w:r w:rsidRPr="005108E4">
        <w:rPr>
          <w:sz w:val="24"/>
        </w:rPr>
        <w:t>or</w:t>
      </w:r>
      <w:r w:rsidRPr="005108E4">
        <w:rPr>
          <w:spacing w:val="-16"/>
          <w:sz w:val="24"/>
        </w:rPr>
        <w:t xml:space="preserve"> </w:t>
      </w:r>
      <w:r w:rsidRPr="005108E4">
        <w:rPr>
          <w:sz w:val="24"/>
        </w:rPr>
        <w:t>administrative</w:t>
      </w:r>
      <w:r w:rsidRPr="005108E4">
        <w:rPr>
          <w:spacing w:val="-19"/>
          <w:sz w:val="24"/>
        </w:rPr>
        <w:t xml:space="preserve"> </w:t>
      </w:r>
      <w:r w:rsidRPr="005108E4">
        <w:rPr>
          <w:sz w:val="24"/>
        </w:rPr>
        <w:t>investigation,</w:t>
      </w:r>
      <w:r w:rsidRPr="005108E4">
        <w:rPr>
          <w:spacing w:val="-18"/>
          <w:sz w:val="24"/>
        </w:rPr>
        <w:t xml:space="preserve"> </w:t>
      </w:r>
      <w:r w:rsidRPr="005108E4">
        <w:rPr>
          <w:sz w:val="24"/>
        </w:rPr>
        <w:t>or</w:t>
      </w:r>
      <w:r w:rsidRPr="005108E4">
        <w:rPr>
          <w:spacing w:val="-19"/>
          <w:sz w:val="24"/>
        </w:rPr>
        <w:t xml:space="preserve"> </w:t>
      </w:r>
      <w:r w:rsidRPr="005108E4">
        <w:rPr>
          <w:sz w:val="24"/>
        </w:rPr>
        <w:t>legal proceeding for which the recording may contain relevant</w:t>
      </w:r>
      <w:r w:rsidRPr="005108E4">
        <w:rPr>
          <w:spacing w:val="-30"/>
          <w:sz w:val="24"/>
        </w:rPr>
        <w:t xml:space="preserve"> </w:t>
      </w:r>
      <w:r w:rsidRPr="005108E4">
        <w:rPr>
          <w:sz w:val="24"/>
        </w:rPr>
        <w:t>information;</w:t>
      </w:r>
    </w:p>
    <w:p w14:paraId="1AA02CBB" w14:textId="77777777" w:rsidR="00DA2759" w:rsidRPr="005108E4" w:rsidRDefault="009A7511">
      <w:pPr>
        <w:pStyle w:val="ListParagraph"/>
        <w:numPr>
          <w:ilvl w:val="2"/>
          <w:numId w:val="32"/>
        </w:numPr>
        <w:tabs>
          <w:tab w:val="left" w:pos="2396"/>
        </w:tabs>
        <w:spacing w:before="5"/>
        <w:ind w:hanging="361"/>
        <w:rPr>
          <w:sz w:val="24"/>
        </w:rPr>
      </w:pPr>
      <w:r w:rsidRPr="005108E4">
        <w:rPr>
          <w:sz w:val="24"/>
        </w:rPr>
        <w:t>The</w:t>
      </w:r>
      <w:r w:rsidRPr="005108E4">
        <w:rPr>
          <w:spacing w:val="-5"/>
          <w:sz w:val="24"/>
        </w:rPr>
        <w:t xml:space="preserve"> </w:t>
      </w:r>
      <w:r w:rsidRPr="005108E4">
        <w:rPr>
          <w:sz w:val="24"/>
        </w:rPr>
        <w:t>ability</w:t>
      </w:r>
      <w:r w:rsidRPr="005108E4">
        <w:rPr>
          <w:spacing w:val="-10"/>
          <w:sz w:val="24"/>
        </w:rPr>
        <w:t xml:space="preserve"> </w:t>
      </w:r>
      <w:r w:rsidRPr="005108E4">
        <w:rPr>
          <w:sz w:val="24"/>
        </w:rPr>
        <w:t>to</w:t>
      </w:r>
      <w:r w:rsidRPr="005108E4">
        <w:rPr>
          <w:spacing w:val="-3"/>
          <w:sz w:val="24"/>
        </w:rPr>
        <w:t xml:space="preserve"> </w:t>
      </w:r>
      <w:r w:rsidRPr="005108E4">
        <w:rPr>
          <w:sz w:val="24"/>
        </w:rPr>
        <w:t>immediately</w:t>
      </w:r>
      <w:r w:rsidRPr="005108E4">
        <w:rPr>
          <w:spacing w:val="-10"/>
          <w:sz w:val="24"/>
        </w:rPr>
        <w:t xml:space="preserve"> </w:t>
      </w:r>
      <w:r w:rsidRPr="005108E4">
        <w:rPr>
          <w:sz w:val="24"/>
        </w:rPr>
        <w:t>produce</w:t>
      </w:r>
      <w:r w:rsidRPr="005108E4">
        <w:rPr>
          <w:spacing w:val="-4"/>
          <w:sz w:val="24"/>
        </w:rPr>
        <w:t xml:space="preserve"> </w:t>
      </w:r>
      <w:r w:rsidRPr="005108E4">
        <w:rPr>
          <w:sz w:val="24"/>
        </w:rPr>
        <w:t>a</w:t>
      </w:r>
      <w:r w:rsidRPr="005108E4">
        <w:rPr>
          <w:spacing w:val="-4"/>
          <w:sz w:val="24"/>
        </w:rPr>
        <w:t xml:space="preserve"> </w:t>
      </w:r>
      <w:r w:rsidRPr="005108E4">
        <w:rPr>
          <w:sz w:val="24"/>
        </w:rPr>
        <w:t>clear,</w:t>
      </w:r>
      <w:r w:rsidRPr="005108E4">
        <w:rPr>
          <w:spacing w:val="-4"/>
          <w:sz w:val="24"/>
        </w:rPr>
        <w:t xml:space="preserve"> </w:t>
      </w:r>
      <w:r w:rsidRPr="005108E4">
        <w:rPr>
          <w:sz w:val="24"/>
        </w:rPr>
        <w:t>color,</w:t>
      </w:r>
      <w:r w:rsidRPr="005108E4">
        <w:rPr>
          <w:spacing w:val="-3"/>
          <w:sz w:val="24"/>
        </w:rPr>
        <w:t xml:space="preserve"> </w:t>
      </w:r>
      <w:r w:rsidRPr="005108E4">
        <w:rPr>
          <w:sz w:val="24"/>
        </w:rPr>
        <w:t>still</w:t>
      </w:r>
      <w:r w:rsidRPr="005108E4">
        <w:rPr>
          <w:spacing w:val="-2"/>
          <w:sz w:val="24"/>
        </w:rPr>
        <w:t xml:space="preserve"> </w:t>
      </w:r>
      <w:r w:rsidRPr="005108E4">
        <w:rPr>
          <w:sz w:val="24"/>
        </w:rPr>
        <w:t>image</w:t>
      </w:r>
      <w:r w:rsidRPr="005108E4">
        <w:rPr>
          <w:spacing w:val="-4"/>
          <w:sz w:val="24"/>
        </w:rPr>
        <w:t xml:space="preserve"> </w:t>
      </w:r>
      <w:r w:rsidRPr="005108E4">
        <w:rPr>
          <w:sz w:val="24"/>
        </w:rPr>
        <w:t>(live</w:t>
      </w:r>
      <w:r w:rsidRPr="005108E4">
        <w:rPr>
          <w:spacing w:val="-4"/>
          <w:sz w:val="24"/>
        </w:rPr>
        <w:t xml:space="preserve"> </w:t>
      </w:r>
      <w:r w:rsidRPr="005108E4">
        <w:rPr>
          <w:sz w:val="24"/>
        </w:rPr>
        <w:t>or</w:t>
      </w:r>
      <w:r w:rsidRPr="005108E4">
        <w:rPr>
          <w:spacing w:val="-4"/>
          <w:sz w:val="24"/>
        </w:rPr>
        <w:t xml:space="preserve"> </w:t>
      </w:r>
      <w:r w:rsidRPr="005108E4">
        <w:rPr>
          <w:sz w:val="24"/>
        </w:rPr>
        <w:t>recorded);</w:t>
      </w:r>
    </w:p>
    <w:p w14:paraId="0DE0BF27" w14:textId="77777777" w:rsidR="00DA2759" w:rsidRPr="005108E4" w:rsidRDefault="009A7511">
      <w:pPr>
        <w:pStyle w:val="ListParagraph"/>
        <w:numPr>
          <w:ilvl w:val="2"/>
          <w:numId w:val="32"/>
        </w:numPr>
        <w:tabs>
          <w:tab w:val="left" w:pos="2458"/>
        </w:tabs>
        <w:spacing w:before="3" w:line="244" w:lineRule="auto"/>
        <w:ind w:left="2035" w:right="116" w:firstLine="0"/>
        <w:rPr>
          <w:sz w:val="24"/>
        </w:rPr>
      </w:pPr>
      <w:r w:rsidRPr="005108E4">
        <w:rPr>
          <w:sz w:val="24"/>
        </w:rPr>
        <w:t>A date and time stamp embedded on all recordings. The date and time shall be synchronized</w:t>
      </w:r>
      <w:r w:rsidRPr="005108E4">
        <w:rPr>
          <w:spacing w:val="-4"/>
          <w:sz w:val="24"/>
        </w:rPr>
        <w:t xml:space="preserve"> </w:t>
      </w:r>
      <w:r w:rsidRPr="005108E4">
        <w:rPr>
          <w:sz w:val="24"/>
        </w:rPr>
        <w:t>and</w:t>
      </w:r>
      <w:r w:rsidRPr="005108E4">
        <w:rPr>
          <w:spacing w:val="-3"/>
          <w:sz w:val="24"/>
        </w:rPr>
        <w:t xml:space="preserve"> </w:t>
      </w:r>
      <w:r w:rsidRPr="005108E4">
        <w:rPr>
          <w:sz w:val="24"/>
        </w:rPr>
        <w:t>set</w:t>
      </w:r>
      <w:r w:rsidRPr="005108E4">
        <w:rPr>
          <w:spacing w:val="-2"/>
          <w:sz w:val="24"/>
        </w:rPr>
        <w:t xml:space="preserve"> </w:t>
      </w:r>
      <w:r w:rsidRPr="005108E4">
        <w:rPr>
          <w:sz w:val="24"/>
        </w:rPr>
        <w:t>correctly</w:t>
      </w:r>
      <w:r w:rsidRPr="005108E4">
        <w:rPr>
          <w:spacing w:val="-10"/>
          <w:sz w:val="24"/>
        </w:rPr>
        <w:t xml:space="preserve"> </w:t>
      </w:r>
      <w:r w:rsidRPr="005108E4">
        <w:rPr>
          <w:sz w:val="24"/>
        </w:rPr>
        <w:t>and</w:t>
      </w:r>
      <w:r w:rsidRPr="005108E4">
        <w:rPr>
          <w:spacing w:val="-3"/>
          <w:sz w:val="24"/>
        </w:rPr>
        <w:t xml:space="preserve"> </w:t>
      </w:r>
      <w:r w:rsidRPr="005108E4">
        <w:rPr>
          <w:sz w:val="24"/>
        </w:rPr>
        <w:t>may</w:t>
      </w:r>
      <w:r w:rsidRPr="005108E4">
        <w:rPr>
          <w:spacing w:val="-10"/>
          <w:sz w:val="24"/>
        </w:rPr>
        <w:t xml:space="preserve"> </w:t>
      </w:r>
      <w:r w:rsidRPr="005108E4">
        <w:rPr>
          <w:sz w:val="24"/>
        </w:rPr>
        <w:t>not</w:t>
      </w:r>
      <w:r w:rsidRPr="005108E4">
        <w:rPr>
          <w:spacing w:val="-2"/>
          <w:sz w:val="24"/>
        </w:rPr>
        <w:t xml:space="preserve"> </w:t>
      </w:r>
      <w:r w:rsidRPr="005108E4">
        <w:rPr>
          <w:sz w:val="24"/>
        </w:rPr>
        <w:t>significantly</w:t>
      </w:r>
      <w:r w:rsidRPr="005108E4">
        <w:rPr>
          <w:spacing w:val="-10"/>
          <w:sz w:val="24"/>
        </w:rPr>
        <w:t xml:space="preserve"> </w:t>
      </w:r>
      <w:r w:rsidRPr="005108E4">
        <w:rPr>
          <w:sz w:val="24"/>
        </w:rPr>
        <w:t>obscure</w:t>
      </w:r>
      <w:r w:rsidRPr="005108E4">
        <w:rPr>
          <w:spacing w:val="-4"/>
          <w:sz w:val="24"/>
        </w:rPr>
        <w:t xml:space="preserve"> </w:t>
      </w:r>
      <w:r w:rsidRPr="005108E4">
        <w:rPr>
          <w:sz w:val="24"/>
        </w:rPr>
        <w:t>the</w:t>
      </w:r>
      <w:r w:rsidRPr="005108E4">
        <w:rPr>
          <w:spacing w:val="-4"/>
          <w:sz w:val="24"/>
        </w:rPr>
        <w:t xml:space="preserve"> </w:t>
      </w:r>
      <w:r w:rsidRPr="005108E4">
        <w:rPr>
          <w:sz w:val="24"/>
        </w:rPr>
        <w:t>picture;</w:t>
      </w:r>
    </w:p>
    <w:p w14:paraId="0211FE02" w14:textId="77777777" w:rsidR="00DA2759" w:rsidRPr="005108E4" w:rsidRDefault="009A7511">
      <w:pPr>
        <w:pStyle w:val="ListParagraph"/>
        <w:numPr>
          <w:ilvl w:val="2"/>
          <w:numId w:val="32"/>
        </w:numPr>
        <w:tabs>
          <w:tab w:val="left" w:pos="2357"/>
        </w:tabs>
        <w:spacing w:line="242" w:lineRule="auto"/>
        <w:ind w:left="2035" w:right="118" w:firstLine="0"/>
        <w:rPr>
          <w:sz w:val="24"/>
        </w:rPr>
      </w:pPr>
      <w:r w:rsidRPr="005108E4">
        <w:rPr>
          <w:sz w:val="24"/>
        </w:rPr>
        <w:t>The</w:t>
      </w:r>
      <w:r w:rsidRPr="005108E4">
        <w:rPr>
          <w:spacing w:val="-17"/>
          <w:sz w:val="24"/>
        </w:rPr>
        <w:t xml:space="preserve"> </w:t>
      </w:r>
      <w:r w:rsidRPr="005108E4">
        <w:rPr>
          <w:sz w:val="24"/>
        </w:rPr>
        <w:t>ability</w:t>
      </w:r>
      <w:r w:rsidRPr="005108E4">
        <w:rPr>
          <w:spacing w:val="-25"/>
          <w:sz w:val="24"/>
        </w:rPr>
        <w:t xml:space="preserve"> </w:t>
      </w:r>
      <w:r w:rsidRPr="005108E4">
        <w:rPr>
          <w:sz w:val="24"/>
        </w:rPr>
        <w:t>to</w:t>
      </w:r>
      <w:r w:rsidRPr="005108E4">
        <w:rPr>
          <w:spacing w:val="-18"/>
          <w:sz w:val="24"/>
        </w:rPr>
        <w:t xml:space="preserve"> </w:t>
      </w:r>
      <w:r w:rsidRPr="005108E4">
        <w:rPr>
          <w:sz w:val="24"/>
        </w:rPr>
        <w:t>remain</w:t>
      </w:r>
      <w:r w:rsidRPr="005108E4">
        <w:rPr>
          <w:spacing w:val="-18"/>
          <w:sz w:val="24"/>
        </w:rPr>
        <w:t xml:space="preserve"> </w:t>
      </w:r>
      <w:r w:rsidRPr="005108E4">
        <w:rPr>
          <w:sz w:val="24"/>
        </w:rPr>
        <w:t>operational</w:t>
      </w:r>
      <w:r w:rsidRPr="005108E4">
        <w:rPr>
          <w:spacing w:val="-17"/>
          <w:sz w:val="24"/>
        </w:rPr>
        <w:t xml:space="preserve"> </w:t>
      </w:r>
      <w:r w:rsidRPr="005108E4">
        <w:rPr>
          <w:sz w:val="24"/>
        </w:rPr>
        <w:t>during</w:t>
      </w:r>
      <w:r w:rsidRPr="005108E4">
        <w:rPr>
          <w:spacing w:val="-20"/>
          <w:sz w:val="24"/>
        </w:rPr>
        <w:t xml:space="preserve"> </w:t>
      </w:r>
      <w:r w:rsidRPr="005108E4">
        <w:rPr>
          <w:sz w:val="24"/>
        </w:rPr>
        <w:t>a</w:t>
      </w:r>
      <w:r w:rsidRPr="005108E4">
        <w:rPr>
          <w:spacing w:val="-18"/>
          <w:sz w:val="24"/>
        </w:rPr>
        <w:t xml:space="preserve"> </w:t>
      </w:r>
      <w:r w:rsidRPr="005108E4">
        <w:rPr>
          <w:sz w:val="24"/>
        </w:rPr>
        <w:t>power</w:t>
      </w:r>
      <w:r w:rsidRPr="005108E4">
        <w:rPr>
          <w:spacing w:val="-19"/>
          <w:sz w:val="24"/>
        </w:rPr>
        <w:t xml:space="preserve"> </w:t>
      </w:r>
      <w:r w:rsidRPr="005108E4">
        <w:rPr>
          <w:sz w:val="24"/>
        </w:rPr>
        <w:t>outage</w:t>
      </w:r>
      <w:r w:rsidRPr="005108E4">
        <w:rPr>
          <w:spacing w:val="-19"/>
          <w:sz w:val="24"/>
        </w:rPr>
        <w:t xml:space="preserve"> </w:t>
      </w:r>
      <w:r w:rsidRPr="005108E4">
        <w:rPr>
          <w:sz w:val="24"/>
        </w:rPr>
        <w:t>for</w:t>
      </w:r>
      <w:r w:rsidRPr="005108E4">
        <w:rPr>
          <w:spacing w:val="-19"/>
          <w:sz w:val="24"/>
        </w:rPr>
        <w:t xml:space="preserve"> </w:t>
      </w:r>
      <w:r w:rsidRPr="005108E4">
        <w:rPr>
          <w:sz w:val="24"/>
        </w:rPr>
        <w:t>a</w:t>
      </w:r>
      <w:r w:rsidRPr="005108E4">
        <w:rPr>
          <w:spacing w:val="-19"/>
          <w:sz w:val="24"/>
        </w:rPr>
        <w:t xml:space="preserve"> </w:t>
      </w:r>
      <w:r w:rsidRPr="005108E4">
        <w:rPr>
          <w:sz w:val="24"/>
        </w:rPr>
        <w:t>minimum</w:t>
      </w:r>
      <w:r w:rsidRPr="005108E4">
        <w:rPr>
          <w:spacing w:val="-18"/>
          <w:sz w:val="24"/>
        </w:rPr>
        <w:t xml:space="preserve"> </w:t>
      </w:r>
      <w:r w:rsidRPr="005108E4">
        <w:rPr>
          <w:sz w:val="24"/>
        </w:rPr>
        <w:t>of</w:t>
      </w:r>
      <w:r w:rsidRPr="005108E4">
        <w:rPr>
          <w:spacing w:val="-19"/>
          <w:sz w:val="24"/>
        </w:rPr>
        <w:t xml:space="preserve"> </w:t>
      </w:r>
      <w:r w:rsidRPr="005108E4">
        <w:rPr>
          <w:sz w:val="24"/>
        </w:rPr>
        <w:t>four</w:t>
      </w:r>
      <w:r w:rsidRPr="005108E4">
        <w:rPr>
          <w:spacing w:val="-19"/>
          <w:sz w:val="24"/>
        </w:rPr>
        <w:t xml:space="preserve"> </w:t>
      </w:r>
      <w:r w:rsidRPr="005108E4">
        <w:rPr>
          <w:sz w:val="24"/>
        </w:rPr>
        <w:t>hours and,</w:t>
      </w:r>
      <w:r w:rsidRPr="005108E4">
        <w:rPr>
          <w:spacing w:val="-13"/>
          <w:sz w:val="24"/>
        </w:rPr>
        <w:t xml:space="preserve"> </w:t>
      </w:r>
      <w:r w:rsidRPr="005108E4">
        <w:rPr>
          <w:sz w:val="24"/>
        </w:rPr>
        <w:t>if</w:t>
      </w:r>
      <w:r w:rsidRPr="005108E4">
        <w:rPr>
          <w:spacing w:val="-15"/>
          <w:sz w:val="24"/>
        </w:rPr>
        <w:t xml:space="preserve"> </w:t>
      </w:r>
      <w:r w:rsidRPr="005108E4">
        <w:rPr>
          <w:sz w:val="24"/>
        </w:rPr>
        <w:t>it</w:t>
      </w:r>
      <w:r w:rsidRPr="005108E4">
        <w:rPr>
          <w:spacing w:val="-15"/>
          <w:sz w:val="24"/>
        </w:rPr>
        <w:t xml:space="preserve"> </w:t>
      </w:r>
      <w:r w:rsidRPr="005108E4">
        <w:rPr>
          <w:sz w:val="24"/>
        </w:rPr>
        <w:t>appears</w:t>
      </w:r>
      <w:r w:rsidRPr="005108E4">
        <w:rPr>
          <w:spacing w:val="-12"/>
          <w:sz w:val="24"/>
        </w:rPr>
        <w:t xml:space="preserve"> </w:t>
      </w:r>
      <w:r w:rsidRPr="005108E4">
        <w:rPr>
          <w:sz w:val="24"/>
        </w:rPr>
        <w:t>likely</w:t>
      </w:r>
      <w:r w:rsidRPr="005108E4">
        <w:rPr>
          <w:spacing w:val="-20"/>
          <w:sz w:val="24"/>
        </w:rPr>
        <w:t xml:space="preserve"> </w:t>
      </w:r>
      <w:r w:rsidRPr="005108E4">
        <w:rPr>
          <w:sz w:val="24"/>
        </w:rPr>
        <w:t>that</w:t>
      </w:r>
      <w:r w:rsidRPr="005108E4">
        <w:rPr>
          <w:spacing w:val="-12"/>
          <w:sz w:val="24"/>
        </w:rPr>
        <w:t xml:space="preserve"> </w:t>
      </w:r>
      <w:r w:rsidRPr="005108E4">
        <w:rPr>
          <w:sz w:val="24"/>
        </w:rPr>
        <w:t>the</w:t>
      </w:r>
      <w:r w:rsidRPr="005108E4">
        <w:rPr>
          <w:spacing w:val="-14"/>
          <w:sz w:val="24"/>
        </w:rPr>
        <w:t xml:space="preserve"> </w:t>
      </w:r>
      <w:r w:rsidRPr="005108E4">
        <w:rPr>
          <w:sz w:val="24"/>
        </w:rPr>
        <w:t>outage</w:t>
      </w:r>
      <w:r w:rsidRPr="005108E4">
        <w:rPr>
          <w:spacing w:val="-13"/>
          <w:sz w:val="24"/>
        </w:rPr>
        <w:t xml:space="preserve"> </w:t>
      </w:r>
      <w:r w:rsidRPr="005108E4">
        <w:rPr>
          <w:sz w:val="24"/>
        </w:rPr>
        <w:t>will</w:t>
      </w:r>
      <w:r w:rsidRPr="005108E4">
        <w:rPr>
          <w:spacing w:val="-13"/>
          <w:sz w:val="24"/>
        </w:rPr>
        <w:t xml:space="preserve"> </w:t>
      </w:r>
      <w:r w:rsidRPr="005108E4">
        <w:rPr>
          <w:sz w:val="24"/>
        </w:rPr>
        <w:t>last</w:t>
      </w:r>
      <w:r w:rsidRPr="005108E4">
        <w:rPr>
          <w:spacing w:val="-12"/>
          <w:sz w:val="24"/>
        </w:rPr>
        <w:t xml:space="preserve"> </w:t>
      </w:r>
      <w:r w:rsidRPr="005108E4">
        <w:rPr>
          <w:sz w:val="24"/>
        </w:rPr>
        <w:t>for</w:t>
      </w:r>
      <w:r w:rsidRPr="005108E4">
        <w:rPr>
          <w:spacing w:val="-14"/>
          <w:sz w:val="24"/>
        </w:rPr>
        <w:t xml:space="preserve"> </w:t>
      </w:r>
      <w:r w:rsidRPr="005108E4">
        <w:rPr>
          <w:sz w:val="24"/>
        </w:rPr>
        <w:t>more</w:t>
      </w:r>
      <w:r w:rsidRPr="005108E4">
        <w:rPr>
          <w:spacing w:val="-13"/>
          <w:sz w:val="24"/>
        </w:rPr>
        <w:t xml:space="preserve"> </w:t>
      </w:r>
      <w:r w:rsidRPr="005108E4">
        <w:rPr>
          <w:sz w:val="24"/>
        </w:rPr>
        <w:t>than</w:t>
      </w:r>
      <w:r w:rsidRPr="005108E4">
        <w:rPr>
          <w:spacing w:val="-13"/>
          <w:sz w:val="24"/>
        </w:rPr>
        <w:t xml:space="preserve"> </w:t>
      </w:r>
      <w:r w:rsidRPr="005108E4">
        <w:rPr>
          <w:sz w:val="24"/>
        </w:rPr>
        <w:t>four</w:t>
      </w:r>
      <w:r w:rsidRPr="005108E4">
        <w:rPr>
          <w:spacing w:val="-14"/>
          <w:sz w:val="24"/>
        </w:rPr>
        <w:t xml:space="preserve"> </w:t>
      </w:r>
      <w:r w:rsidRPr="005108E4">
        <w:rPr>
          <w:sz w:val="24"/>
        </w:rPr>
        <w:t>hours,</w:t>
      </w:r>
      <w:r w:rsidRPr="005108E4">
        <w:rPr>
          <w:spacing w:val="-12"/>
          <w:sz w:val="24"/>
        </w:rPr>
        <w:t xml:space="preserve"> </w:t>
      </w:r>
      <w:r w:rsidRPr="005108E4">
        <w:rPr>
          <w:sz w:val="24"/>
        </w:rPr>
        <w:t>the</w:t>
      </w:r>
      <w:r w:rsidRPr="005108E4">
        <w:rPr>
          <w:spacing w:val="-14"/>
          <w:sz w:val="24"/>
        </w:rPr>
        <w:t xml:space="preserve"> </w:t>
      </w:r>
      <w:r w:rsidRPr="005108E4">
        <w:rPr>
          <w:sz w:val="24"/>
        </w:rPr>
        <w:t>MTC</w:t>
      </w:r>
      <w:r w:rsidRPr="005108E4">
        <w:rPr>
          <w:spacing w:val="-11"/>
          <w:sz w:val="24"/>
        </w:rPr>
        <w:t xml:space="preserve"> </w:t>
      </w:r>
      <w:r w:rsidRPr="005108E4">
        <w:rPr>
          <w:sz w:val="24"/>
        </w:rPr>
        <w:t>takes sufficient</w:t>
      </w:r>
      <w:r w:rsidRPr="005108E4">
        <w:rPr>
          <w:spacing w:val="-13"/>
          <w:sz w:val="24"/>
        </w:rPr>
        <w:t xml:space="preserve"> </w:t>
      </w:r>
      <w:r w:rsidRPr="005108E4">
        <w:rPr>
          <w:sz w:val="24"/>
        </w:rPr>
        <w:t>steps</w:t>
      </w:r>
      <w:r w:rsidRPr="005108E4">
        <w:rPr>
          <w:spacing w:val="-13"/>
          <w:sz w:val="24"/>
        </w:rPr>
        <w:t xml:space="preserve"> </w:t>
      </w:r>
      <w:r w:rsidRPr="005108E4">
        <w:rPr>
          <w:sz w:val="24"/>
        </w:rPr>
        <w:t>to</w:t>
      </w:r>
      <w:r w:rsidRPr="005108E4">
        <w:rPr>
          <w:spacing w:val="-16"/>
          <w:sz w:val="24"/>
        </w:rPr>
        <w:t xml:space="preserve"> </w:t>
      </w:r>
      <w:r w:rsidRPr="005108E4">
        <w:rPr>
          <w:sz w:val="24"/>
        </w:rPr>
        <w:t>ensure</w:t>
      </w:r>
      <w:r w:rsidRPr="005108E4">
        <w:rPr>
          <w:spacing w:val="-17"/>
          <w:sz w:val="24"/>
        </w:rPr>
        <w:t xml:space="preserve"> </w:t>
      </w:r>
      <w:r w:rsidRPr="005108E4">
        <w:rPr>
          <w:sz w:val="24"/>
        </w:rPr>
        <w:t>security</w:t>
      </w:r>
      <w:r w:rsidRPr="005108E4">
        <w:rPr>
          <w:spacing w:val="-22"/>
          <w:sz w:val="24"/>
        </w:rPr>
        <w:t xml:space="preserve"> </w:t>
      </w:r>
      <w:r w:rsidRPr="005108E4">
        <w:rPr>
          <w:sz w:val="24"/>
        </w:rPr>
        <w:t>on</w:t>
      </w:r>
      <w:r w:rsidRPr="005108E4">
        <w:rPr>
          <w:spacing w:val="-16"/>
          <w:sz w:val="24"/>
        </w:rPr>
        <w:t xml:space="preserve"> </w:t>
      </w:r>
      <w:r w:rsidRPr="005108E4">
        <w:rPr>
          <w:sz w:val="24"/>
        </w:rPr>
        <w:t>the</w:t>
      </w:r>
      <w:r w:rsidRPr="005108E4">
        <w:rPr>
          <w:spacing w:val="-17"/>
          <w:sz w:val="24"/>
        </w:rPr>
        <w:t xml:space="preserve"> </w:t>
      </w:r>
      <w:r w:rsidRPr="005108E4">
        <w:rPr>
          <w:sz w:val="24"/>
        </w:rPr>
        <w:t>premises</w:t>
      </w:r>
      <w:r w:rsidRPr="005108E4">
        <w:rPr>
          <w:spacing w:val="-15"/>
          <w:sz w:val="24"/>
        </w:rPr>
        <w:t xml:space="preserve"> </w:t>
      </w:r>
      <w:r w:rsidRPr="005108E4">
        <w:rPr>
          <w:sz w:val="24"/>
        </w:rPr>
        <w:t>in</w:t>
      </w:r>
      <w:r w:rsidRPr="005108E4">
        <w:rPr>
          <w:spacing w:val="-16"/>
          <w:sz w:val="24"/>
        </w:rPr>
        <w:t xml:space="preserve"> </w:t>
      </w:r>
      <w:r w:rsidRPr="005108E4">
        <w:rPr>
          <w:sz w:val="24"/>
        </w:rPr>
        <w:t>consultation</w:t>
      </w:r>
      <w:r w:rsidRPr="005108E4">
        <w:rPr>
          <w:spacing w:val="-13"/>
          <w:sz w:val="24"/>
        </w:rPr>
        <w:t xml:space="preserve"> </w:t>
      </w:r>
      <w:r w:rsidRPr="005108E4">
        <w:rPr>
          <w:sz w:val="24"/>
        </w:rPr>
        <w:t>with</w:t>
      </w:r>
      <w:r w:rsidRPr="005108E4">
        <w:rPr>
          <w:spacing w:val="-13"/>
          <w:sz w:val="24"/>
        </w:rPr>
        <w:t xml:space="preserve"> </w:t>
      </w:r>
      <w:r w:rsidRPr="005108E4">
        <w:rPr>
          <w:sz w:val="24"/>
        </w:rPr>
        <w:t>the</w:t>
      </w:r>
      <w:r w:rsidRPr="005108E4">
        <w:rPr>
          <w:spacing w:val="-14"/>
          <w:sz w:val="24"/>
        </w:rPr>
        <w:t xml:space="preserve"> </w:t>
      </w:r>
      <w:r w:rsidRPr="005108E4">
        <w:rPr>
          <w:sz w:val="24"/>
        </w:rPr>
        <w:t>Commission; and</w:t>
      </w:r>
    </w:p>
    <w:p w14:paraId="074A471B" w14:textId="77777777" w:rsidR="00DA2759" w:rsidRPr="005108E4" w:rsidRDefault="009A7511">
      <w:pPr>
        <w:pStyle w:val="ListParagraph"/>
        <w:numPr>
          <w:ilvl w:val="2"/>
          <w:numId w:val="32"/>
        </w:numPr>
        <w:tabs>
          <w:tab w:val="left" w:pos="2352"/>
        </w:tabs>
        <w:spacing w:line="242" w:lineRule="auto"/>
        <w:ind w:left="2035" w:right="116" w:firstLine="0"/>
        <w:rPr>
          <w:sz w:val="24"/>
        </w:rPr>
      </w:pPr>
      <w:r w:rsidRPr="005108E4">
        <w:rPr>
          <w:sz w:val="24"/>
        </w:rPr>
        <w:t>A</w:t>
      </w:r>
      <w:r w:rsidRPr="005108E4">
        <w:rPr>
          <w:spacing w:val="-18"/>
          <w:sz w:val="24"/>
        </w:rPr>
        <w:t xml:space="preserve"> </w:t>
      </w:r>
      <w:r w:rsidRPr="005108E4">
        <w:rPr>
          <w:sz w:val="24"/>
        </w:rPr>
        <w:t>video</w:t>
      </w:r>
      <w:r w:rsidRPr="005108E4">
        <w:rPr>
          <w:spacing w:val="-18"/>
          <w:sz w:val="24"/>
        </w:rPr>
        <w:t xml:space="preserve"> </w:t>
      </w:r>
      <w:r w:rsidRPr="005108E4">
        <w:rPr>
          <w:sz w:val="24"/>
        </w:rPr>
        <w:t>recording</w:t>
      </w:r>
      <w:r w:rsidRPr="005108E4">
        <w:rPr>
          <w:spacing w:val="-20"/>
          <w:sz w:val="24"/>
        </w:rPr>
        <w:t xml:space="preserve"> </w:t>
      </w:r>
      <w:r w:rsidRPr="005108E4">
        <w:rPr>
          <w:sz w:val="24"/>
        </w:rPr>
        <w:t>that</w:t>
      </w:r>
      <w:r w:rsidRPr="005108E4">
        <w:rPr>
          <w:spacing w:val="-17"/>
          <w:sz w:val="24"/>
        </w:rPr>
        <w:t xml:space="preserve"> </w:t>
      </w:r>
      <w:r w:rsidRPr="005108E4">
        <w:rPr>
          <w:sz w:val="24"/>
        </w:rPr>
        <w:t>allows</w:t>
      </w:r>
      <w:r w:rsidRPr="005108E4">
        <w:rPr>
          <w:spacing w:val="-18"/>
          <w:sz w:val="24"/>
        </w:rPr>
        <w:t xml:space="preserve"> </w:t>
      </w:r>
      <w:r w:rsidRPr="005108E4">
        <w:rPr>
          <w:sz w:val="24"/>
        </w:rPr>
        <w:t>for</w:t>
      </w:r>
      <w:r w:rsidRPr="005108E4">
        <w:rPr>
          <w:spacing w:val="-19"/>
          <w:sz w:val="24"/>
        </w:rPr>
        <w:t xml:space="preserve"> </w:t>
      </w:r>
      <w:r w:rsidRPr="005108E4">
        <w:rPr>
          <w:sz w:val="24"/>
        </w:rPr>
        <w:t>the</w:t>
      </w:r>
      <w:r w:rsidRPr="005108E4">
        <w:rPr>
          <w:spacing w:val="-19"/>
          <w:sz w:val="24"/>
        </w:rPr>
        <w:t xml:space="preserve"> </w:t>
      </w:r>
      <w:r w:rsidRPr="005108E4">
        <w:rPr>
          <w:sz w:val="24"/>
        </w:rPr>
        <w:t>exporting</w:t>
      </w:r>
      <w:r w:rsidRPr="005108E4">
        <w:rPr>
          <w:spacing w:val="-19"/>
          <w:sz w:val="24"/>
        </w:rPr>
        <w:t xml:space="preserve"> </w:t>
      </w:r>
      <w:r w:rsidRPr="005108E4">
        <w:rPr>
          <w:sz w:val="24"/>
        </w:rPr>
        <w:t>of</w:t>
      </w:r>
      <w:r w:rsidRPr="005108E4">
        <w:rPr>
          <w:spacing w:val="-21"/>
          <w:sz w:val="24"/>
        </w:rPr>
        <w:t xml:space="preserve"> </w:t>
      </w:r>
      <w:r w:rsidRPr="005108E4">
        <w:rPr>
          <w:sz w:val="24"/>
        </w:rPr>
        <w:t>still</w:t>
      </w:r>
      <w:r w:rsidRPr="005108E4">
        <w:rPr>
          <w:spacing w:val="-20"/>
          <w:sz w:val="24"/>
        </w:rPr>
        <w:t xml:space="preserve"> </w:t>
      </w:r>
      <w:r w:rsidRPr="005108E4">
        <w:rPr>
          <w:sz w:val="24"/>
        </w:rPr>
        <w:t>images</w:t>
      </w:r>
      <w:r w:rsidRPr="005108E4">
        <w:rPr>
          <w:spacing w:val="-20"/>
          <w:sz w:val="24"/>
        </w:rPr>
        <w:t xml:space="preserve"> </w:t>
      </w:r>
      <w:r w:rsidRPr="005108E4">
        <w:rPr>
          <w:sz w:val="24"/>
        </w:rPr>
        <w:t>in</w:t>
      </w:r>
      <w:r w:rsidRPr="005108E4">
        <w:rPr>
          <w:spacing w:val="-20"/>
          <w:sz w:val="24"/>
        </w:rPr>
        <w:t xml:space="preserve"> </w:t>
      </w:r>
      <w:r w:rsidRPr="005108E4">
        <w:rPr>
          <w:sz w:val="24"/>
        </w:rPr>
        <w:t>an</w:t>
      </w:r>
      <w:r w:rsidRPr="005108E4">
        <w:rPr>
          <w:spacing w:val="-17"/>
          <w:sz w:val="24"/>
        </w:rPr>
        <w:t xml:space="preserve"> </w:t>
      </w:r>
      <w:r w:rsidRPr="005108E4">
        <w:rPr>
          <w:sz w:val="24"/>
        </w:rPr>
        <w:t>industry</w:t>
      </w:r>
      <w:r w:rsidRPr="005108E4">
        <w:rPr>
          <w:spacing w:val="-25"/>
          <w:sz w:val="24"/>
        </w:rPr>
        <w:t xml:space="preserve"> </w:t>
      </w:r>
      <w:r w:rsidRPr="005108E4">
        <w:rPr>
          <w:sz w:val="24"/>
        </w:rPr>
        <w:t>standard image</w:t>
      </w:r>
      <w:r w:rsidRPr="005108E4">
        <w:rPr>
          <w:spacing w:val="-17"/>
          <w:sz w:val="24"/>
        </w:rPr>
        <w:t xml:space="preserve"> </w:t>
      </w:r>
      <w:r w:rsidRPr="005108E4">
        <w:rPr>
          <w:sz w:val="24"/>
        </w:rPr>
        <w:t>format,</w:t>
      </w:r>
      <w:r w:rsidRPr="005108E4">
        <w:rPr>
          <w:spacing w:val="-16"/>
          <w:sz w:val="24"/>
        </w:rPr>
        <w:t xml:space="preserve"> </w:t>
      </w:r>
      <w:r w:rsidRPr="005108E4">
        <w:rPr>
          <w:sz w:val="24"/>
        </w:rPr>
        <w:t>including</w:t>
      </w:r>
      <w:r w:rsidRPr="005108E4">
        <w:rPr>
          <w:spacing w:val="-17"/>
          <w:sz w:val="24"/>
        </w:rPr>
        <w:t xml:space="preserve"> </w:t>
      </w:r>
      <w:r w:rsidRPr="005108E4">
        <w:rPr>
          <w:sz w:val="24"/>
        </w:rPr>
        <w:t>.jpg,</w:t>
      </w:r>
      <w:r w:rsidRPr="005108E4">
        <w:rPr>
          <w:spacing w:val="-16"/>
          <w:sz w:val="24"/>
        </w:rPr>
        <w:t xml:space="preserve"> </w:t>
      </w:r>
      <w:r w:rsidRPr="005108E4">
        <w:rPr>
          <w:sz w:val="24"/>
        </w:rPr>
        <w:t>.bmp,</w:t>
      </w:r>
      <w:r w:rsidRPr="005108E4">
        <w:rPr>
          <w:spacing w:val="-18"/>
          <w:sz w:val="24"/>
        </w:rPr>
        <w:t xml:space="preserve"> </w:t>
      </w:r>
      <w:r w:rsidRPr="005108E4">
        <w:rPr>
          <w:sz w:val="24"/>
        </w:rPr>
        <w:t>and</w:t>
      </w:r>
      <w:r w:rsidRPr="005108E4">
        <w:rPr>
          <w:spacing w:val="-15"/>
          <w:sz w:val="24"/>
        </w:rPr>
        <w:t xml:space="preserve"> </w:t>
      </w:r>
      <w:r w:rsidRPr="005108E4">
        <w:rPr>
          <w:sz w:val="24"/>
        </w:rPr>
        <w:t>.gif.</w:t>
      </w:r>
      <w:r w:rsidRPr="005108E4">
        <w:rPr>
          <w:spacing w:val="14"/>
          <w:sz w:val="24"/>
        </w:rPr>
        <w:t xml:space="preserve"> </w:t>
      </w:r>
      <w:r w:rsidRPr="005108E4">
        <w:rPr>
          <w:sz w:val="24"/>
        </w:rPr>
        <w:t>Exported</w:t>
      </w:r>
      <w:r w:rsidRPr="005108E4">
        <w:rPr>
          <w:spacing w:val="-15"/>
          <w:sz w:val="24"/>
        </w:rPr>
        <w:t xml:space="preserve"> </w:t>
      </w:r>
      <w:r w:rsidRPr="005108E4">
        <w:rPr>
          <w:sz w:val="24"/>
        </w:rPr>
        <w:t>video</w:t>
      </w:r>
      <w:r w:rsidRPr="005108E4">
        <w:rPr>
          <w:spacing w:val="-16"/>
          <w:sz w:val="24"/>
        </w:rPr>
        <w:t xml:space="preserve"> </w:t>
      </w:r>
      <w:r w:rsidRPr="005108E4">
        <w:rPr>
          <w:sz w:val="24"/>
        </w:rPr>
        <w:t>shall</w:t>
      </w:r>
      <w:r w:rsidRPr="005108E4">
        <w:rPr>
          <w:spacing w:val="-15"/>
          <w:sz w:val="24"/>
        </w:rPr>
        <w:t xml:space="preserve"> </w:t>
      </w:r>
      <w:r w:rsidRPr="005108E4">
        <w:rPr>
          <w:sz w:val="24"/>
        </w:rPr>
        <w:t>have</w:t>
      </w:r>
      <w:r w:rsidRPr="005108E4">
        <w:rPr>
          <w:spacing w:val="-17"/>
          <w:sz w:val="24"/>
        </w:rPr>
        <w:t xml:space="preserve"> </w:t>
      </w:r>
      <w:r w:rsidRPr="005108E4">
        <w:rPr>
          <w:sz w:val="24"/>
        </w:rPr>
        <w:t>the</w:t>
      </w:r>
      <w:r w:rsidRPr="005108E4">
        <w:rPr>
          <w:spacing w:val="-16"/>
          <w:sz w:val="24"/>
        </w:rPr>
        <w:t xml:space="preserve"> </w:t>
      </w:r>
      <w:r w:rsidRPr="005108E4">
        <w:rPr>
          <w:sz w:val="24"/>
        </w:rPr>
        <w:t>ability</w:t>
      </w:r>
      <w:r w:rsidRPr="005108E4">
        <w:rPr>
          <w:spacing w:val="-23"/>
          <w:sz w:val="24"/>
        </w:rPr>
        <w:t xml:space="preserve"> </w:t>
      </w:r>
      <w:r w:rsidRPr="005108E4">
        <w:rPr>
          <w:sz w:val="24"/>
        </w:rPr>
        <w:t>to</w:t>
      </w:r>
      <w:r w:rsidRPr="005108E4">
        <w:rPr>
          <w:spacing w:val="-15"/>
          <w:sz w:val="24"/>
        </w:rPr>
        <w:t xml:space="preserve"> </w:t>
      </w:r>
      <w:r w:rsidRPr="005108E4">
        <w:rPr>
          <w:sz w:val="24"/>
        </w:rPr>
        <w:t>be archived</w:t>
      </w:r>
      <w:r w:rsidRPr="005108E4">
        <w:rPr>
          <w:spacing w:val="-13"/>
          <w:sz w:val="24"/>
        </w:rPr>
        <w:t xml:space="preserve"> </w:t>
      </w:r>
      <w:r w:rsidRPr="005108E4">
        <w:rPr>
          <w:sz w:val="24"/>
        </w:rPr>
        <w:t>in</w:t>
      </w:r>
      <w:r w:rsidRPr="005108E4">
        <w:rPr>
          <w:spacing w:val="-13"/>
          <w:sz w:val="24"/>
        </w:rPr>
        <w:t xml:space="preserve"> </w:t>
      </w:r>
      <w:r w:rsidRPr="005108E4">
        <w:rPr>
          <w:sz w:val="24"/>
        </w:rPr>
        <w:t>a</w:t>
      </w:r>
      <w:r w:rsidRPr="005108E4">
        <w:rPr>
          <w:spacing w:val="-14"/>
          <w:sz w:val="24"/>
        </w:rPr>
        <w:t xml:space="preserve"> </w:t>
      </w:r>
      <w:r w:rsidRPr="005108E4">
        <w:rPr>
          <w:sz w:val="24"/>
        </w:rPr>
        <w:t>proprietary</w:t>
      </w:r>
      <w:r w:rsidRPr="005108E4">
        <w:rPr>
          <w:spacing w:val="-19"/>
          <w:sz w:val="24"/>
        </w:rPr>
        <w:t xml:space="preserve"> </w:t>
      </w:r>
      <w:r w:rsidRPr="005108E4">
        <w:rPr>
          <w:sz w:val="24"/>
        </w:rPr>
        <w:t>format</w:t>
      </w:r>
      <w:r w:rsidRPr="005108E4">
        <w:rPr>
          <w:spacing w:val="-12"/>
          <w:sz w:val="24"/>
        </w:rPr>
        <w:t xml:space="preserve"> </w:t>
      </w:r>
      <w:r w:rsidRPr="005108E4">
        <w:rPr>
          <w:sz w:val="24"/>
        </w:rPr>
        <w:t>that</w:t>
      </w:r>
      <w:r w:rsidRPr="005108E4">
        <w:rPr>
          <w:spacing w:val="-11"/>
          <w:sz w:val="24"/>
        </w:rPr>
        <w:t xml:space="preserve"> </w:t>
      </w:r>
      <w:r w:rsidRPr="005108E4">
        <w:rPr>
          <w:sz w:val="24"/>
        </w:rPr>
        <w:t>ensures</w:t>
      </w:r>
      <w:r w:rsidRPr="005108E4">
        <w:rPr>
          <w:spacing w:val="-10"/>
          <w:sz w:val="24"/>
        </w:rPr>
        <w:t xml:space="preserve"> </w:t>
      </w:r>
      <w:r w:rsidRPr="005108E4">
        <w:rPr>
          <w:sz w:val="24"/>
        </w:rPr>
        <w:t>authentication</w:t>
      </w:r>
      <w:r w:rsidRPr="005108E4">
        <w:rPr>
          <w:spacing w:val="-10"/>
          <w:sz w:val="24"/>
        </w:rPr>
        <w:t xml:space="preserve"> </w:t>
      </w:r>
      <w:r w:rsidRPr="005108E4">
        <w:rPr>
          <w:sz w:val="24"/>
        </w:rPr>
        <w:t>of</w:t>
      </w:r>
      <w:r w:rsidRPr="005108E4">
        <w:rPr>
          <w:spacing w:val="-11"/>
          <w:sz w:val="24"/>
        </w:rPr>
        <w:t xml:space="preserve"> </w:t>
      </w:r>
      <w:r w:rsidRPr="005108E4">
        <w:rPr>
          <w:sz w:val="24"/>
        </w:rPr>
        <w:t>the</w:t>
      </w:r>
      <w:r w:rsidRPr="005108E4">
        <w:rPr>
          <w:spacing w:val="-11"/>
          <w:sz w:val="24"/>
        </w:rPr>
        <w:t xml:space="preserve"> </w:t>
      </w:r>
      <w:r w:rsidRPr="005108E4">
        <w:rPr>
          <w:sz w:val="24"/>
        </w:rPr>
        <w:t>video</w:t>
      </w:r>
      <w:r w:rsidRPr="005108E4">
        <w:rPr>
          <w:spacing w:val="-10"/>
          <w:sz w:val="24"/>
        </w:rPr>
        <w:t xml:space="preserve"> </w:t>
      </w:r>
      <w:r w:rsidRPr="005108E4">
        <w:rPr>
          <w:sz w:val="24"/>
        </w:rPr>
        <w:t>and</w:t>
      </w:r>
      <w:r w:rsidRPr="005108E4">
        <w:rPr>
          <w:spacing w:val="-10"/>
          <w:sz w:val="24"/>
        </w:rPr>
        <w:t xml:space="preserve"> </w:t>
      </w:r>
      <w:r w:rsidRPr="005108E4">
        <w:rPr>
          <w:sz w:val="24"/>
        </w:rPr>
        <w:t>guarantees that</w:t>
      </w:r>
      <w:r w:rsidRPr="005108E4">
        <w:rPr>
          <w:spacing w:val="-16"/>
          <w:sz w:val="24"/>
        </w:rPr>
        <w:t xml:space="preserve"> </w:t>
      </w:r>
      <w:r w:rsidRPr="005108E4">
        <w:rPr>
          <w:sz w:val="24"/>
        </w:rPr>
        <w:t>no</w:t>
      </w:r>
      <w:r w:rsidRPr="005108E4">
        <w:rPr>
          <w:spacing w:val="-16"/>
          <w:sz w:val="24"/>
        </w:rPr>
        <w:t xml:space="preserve"> </w:t>
      </w:r>
      <w:r w:rsidRPr="005108E4">
        <w:rPr>
          <w:sz w:val="24"/>
        </w:rPr>
        <w:t>alteration</w:t>
      </w:r>
      <w:r w:rsidRPr="005108E4">
        <w:rPr>
          <w:spacing w:val="-16"/>
          <w:sz w:val="24"/>
        </w:rPr>
        <w:t xml:space="preserve"> </w:t>
      </w:r>
      <w:r w:rsidRPr="005108E4">
        <w:rPr>
          <w:sz w:val="24"/>
        </w:rPr>
        <w:t>of</w:t>
      </w:r>
      <w:r w:rsidRPr="005108E4">
        <w:rPr>
          <w:spacing w:val="-15"/>
          <w:sz w:val="24"/>
        </w:rPr>
        <w:t xml:space="preserve"> </w:t>
      </w:r>
      <w:r w:rsidRPr="005108E4">
        <w:rPr>
          <w:sz w:val="24"/>
        </w:rPr>
        <w:t>the</w:t>
      </w:r>
      <w:r w:rsidRPr="005108E4">
        <w:rPr>
          <w:spacing w:val="-15"/>
          <w:sz w:val="24"/>
        </w:rPr>
        <w:t xml:space="preserve"> </w:t>
      </w:r>
      <w:r w:rsidRPr="005108E4">
        <w:rPr>
          <w:sz w:val="24"/>
        </w:rPr>
        <w:t>recorded</w:t>
      </w:r>
      <w:r w:rsidRPr="005108E4">
        <w:rPr>
          <w:spacing w:val="-13"/>
          <w:sz w:val="24"/>
        </w:rPr>
        <w:t xml:space="preserve"> </w:t>
      </w:r>
      <w:r w:rsidRPr="005108E4">
        <w:rPr>
          <w:sz w:val="24"/>
        </w:rPr>
        <w:t>image</w:t>
      </w:r>
      <w:r w:rsidRPr="005108E4">
        <w:rPr>
          <w:spacing w:val="-14"/>
          <w:sz w:val="24"/>
        </w:rPr>
        <w:t xml:space="preserve"> </w:t>
      </w:r>
      <w:r w:rsidRPr="005108E4">
        <w:rPr>
          <w:sz w:val="24"/>
        </w:rPr>
        <w:t>has</w:t>
      </w:r>
      <w:r w:rsidRPr="005108E4">
        <w:rPr>
          <w:spacing w:val="-13"/>
          <w:sz w:val="24"/>
        </w:rPr>
        <w:t xml:space="preserve"> </w:t>
      </w:r>
      <w:r w:rsidRPr="005108E4">
        <w:rPr>
          <w:sz w:val="24"/>
        </w:rPr>
        <w:t>taken</w:t>
      </w:r>
      <w:r w:rsidRPr="005108E4">
        <w:rPr>
          <w:spacing w:val="-13"/>
          <w:sz w:val="24"/>
        </w:rPr>
        <w:t xml:space="preserve"> </w:t>
      </w:r>
      <w:r w:rsidRPr="005108E4">
        <w:rPr>
          <w:sz w:val="24"/>
        </w:rPr>
        <w:t>place.</w:t>
      </w:r>
      <w:r w:rsidRPr="005108E4">
        <w:rPr>
          <w:spacing w:val="33"/>
          <w:sz w:val="24"/>
        </w:rPr>
        <w:t xml:space="preserve"> </w:t>
      </w:r>
      <w:r w:rsidRPr="005108E4">
        <w:rPr>
          <w:sz w:val="24"/>
        </w:rPr>
        <w:t>Exported</w:t>
      </w:r>
      <w:r w:rsidRPr="005108E4">
        <w:rPr>
          <w:spacing w:val="-13"/>
          <w:sz w:val="24"/>
        </w:rPr>
        <w:t xml:space="preserve"> </w:t>
      </w:r>
      <w:r w:rsidRPr="005108E4">
        <w:rPr>
          <w:sz w:val="24"/>
        </w:rPr>
        <w:t>video</w:t>
      </w:r>
      <w:r w:rsidRPr="005108E4">
        <w:rPr>
          <w:spacing w:val="-13"/>
          <w:sz w:val="24"/>
        </w:rPr>
        <w:t xml:space="preserve"> </w:t>
      </w:r>
      <w:r w:rsidRPr="005108E4">
        <w:rPr>
          <w:sz w:val="24"/>
        </w:rPr>
        <w:t>shall</w:t>
      </w:r>
      <w:r w:rsidRPr="005108E4">
        <w:rPr>
          <w:spacing w:val="-15"/>
          <w:sz w:val="24"/>
        </w:rPr>
        <w:t xml:space="preserve"> </w:t>
      </w:r>
      <w:r w:rsidRPr="005108E4">
        <w:rPr>
          <w:sz w:val="24"/>
        </w:rPr>
        <w:t>be</w:t>
      </w:r>
      <w:r w:rsidRPr="005108E4">
        <w:rPr>
          <w:spacing w:val="-17"/>
          <w:sz w:val="24"/>
        </w:rPr>
        <w:t xml:space="preserve"> </w:t>
      </w:r>
      <w:r w:rsidRPr="005108E4">
        <w:rPr>
          <w:sz w:val="24"/>
        </w:rPr>
        <w:t>able</w:t>
      </w:r>
      <w:r w:rsidRPr="005108E4">
        <w:rPr>
          <w:spacing w:val="-17"/>
          <w:sz w:val="24"/>
        </w:rPr>
        <w:t xml:space="preserve"> </w:t>
      </w:r>
      <w:r w:rsidRPr="005108E4">
        <w:rPr>
          <w:sz w:val="24"/>
        </w:rPr>
        <w:t xml:space="preserve">to be saved in an industry standard file format that can be </w:t>
      </w:r>
      <w:r w:rsidRPr="005108E4">
        <w:rPr>
          <w:spacing w:val="-3"/>
          <w:sz w:val="24"/>
        </w:rPr>
        <w:t xml:space="preserve">played </w:t>
      </w:r>
      <w:r w:rsidRPr="005108E4">
        <w:rPr>
          <w:sz w:val="24"/>
        </w:rPr>
        <w:t>on a standard computer operating system. All recordings shall be erased or destroyed prior to</w:t>
      </w:r>
      <w:r w:rsidRPr="005108E4">
        <w:rPr>
          <w:spacing w:val="-41"/>
          <w:sz w:val="24"/>
        </w:rPr>
        <w:t xml:space="preserve"> </w:t>
      </w:r>
      <w:r w:rsidRPr="005108E4">
        <w:rPr>
          <w:sz w:val="24"/>
        </w:rPr>
        <w:t>disposal.</w:t>
      </w:r>
    </w:p>
    <w:p w14:paraId="47968903" w14:textId="77777777" w:rsidR="00DA2759" w:rsidRPr="005108E4" w:rsidRDefault="009A7511">
      <w:pPr>
        <w:pStyle w:val="ListParagraph"/>
        <w:numPr>
          <w:ilvl w:val="1"/>
          <w:numId w:val="32"/>
        </w:numPr>
        <w:tabs>
          <w:tab w:val="left" w:pos="2127"/>
        </w:tabs>
        <w:spacing w:before="5" w:line="244" w:lineRule="auto"/>
        <w:ind w:right="117" w:firstLine="0"/>
        <w:rPr>
          <w:sz w:val="24"/>
        </w:rPr>
      </w:pPr>
      <w:r w:rsidRPr="005108E4">
        <w:rPr>
          <w:sz w:val="24"/>
        </w:rPr>
        <w:t>All</w:t>
      </w:r>
      <w:r w:rsidRPr="005108E4">
        <w:rPr>
          <w:spacing w:val="-7"/>
          <w:sz w:val="24"/>
        </w:rPr>
        <w:t xml:space="preserve"> </w:t>
      </w:r>
      <w:r w:rsidRPr="005108E4">
        <w:rPr>
          <w:sz w:val="24"/>
        </w:rPr>
        <w:t>security</w:t>
      </w:r>
      <w:r w:rsidRPr="005108E4">
        <w:rPr>
          <w:spacing w:val="-14"/>
          <w:sz w:val="24"/>
        </w:rPr>
        <w:t xml:space="preserve"> </w:t>
      </w:r>
      <w:r w:rsidRPr="005108E4">
        <w:rPr>
          <w:sz w:val="24"/>
        </w:rPr>
        <w:t>system</w:t>
      </w:r>
      <w:r w:rsidRPr="005108E4">
        <w:rPr>
          <w:spacing w:val="-8"/>
          <w:sz w:val="24"/>
        </w:rPr>
        <w:t xml:space="preserve"> </w:t>
      </w:r>
      <w:r w:rsidRPr="005108E4">
        <w:rPr>
          <w:sz w:val="24"/>
        </w:rPr>
        <w:t>equipment</w:t>
      </w:r>
      <w:r w:rsidRPr="005108E4">
        <w:rPr>
          <w:spacing w:val="-6"/>
          <w:sz w:val="24"/>
        </w:rPr>
        <w:t xml:space="preserve"> </w:t>
      </w:r>
      <w:r w:rsidRPr="005108E4">
        <w:rPr>
          <w:sz w:val="24"/>
        </w:rPr>
        <w:t>and</w:t>
      </w:r>
      <w:r w:rsidRPr="005108E4">
        <w:rPr>
          <w:spacing w:val="-8"/>
          <w:sz w:val="24"/>
        </w:rPr>
        <w:t xml:space="preserve"> </w:t>
      </w:r>
      <w:r w:rsidRPr="005108E4">
        <w:rPr>
          <w:sz w:val="24"/>
        </w:rPr>
        <w:t>recordings</w:t>
      </w:r>
      <w:r w:rsidRPr="005108E4">
        <w:rPr>
          <w:spacing w:val="-7"/>
          <w:sz w:val="24"/>
        </w:rPr>
        <w:t xml:space="preserve"> </w:t>
      </w:r>
      <w:r w:rsidRPr="005108E4">
        <w:rPr>
          <w:sz w:val="24"/>
        </w:rPr>
        <w:t>shall</w:t>
      </w:r>
      <w:r w:rsidRPr="005108E4">
        <w:rPr>
          <w:spacing w:val="-7"/>
          <w:sz w:val="24"/>
        </w:rPr>
        <w:t xml:space="preserve"> </w:t>
      </w:r>
      <w:r w:rsidRPr="005108E4">
        <w:rPr>
          <w:sz w:val="24"/>
        </w:rPr>
        <w:t>be</w:t>
      </w:r>
      <w:r w:rsidRPr="005108E4">
        <w:rPr>
          <w:spacing w:val="-9"/>
          <w:sz w:val="24"/>
        </w:rPr>
        <w:t xml:space="preserve"> </w:t>
      </w:r>
      <w:r w:rsidRPr="005108E4">
        <w:rPr>
          <w:sz w:val="24"/>
        </w:rPr>
        <w:t>maintained</w:t>
      </w:r>
      <w:r w:rsidRPr="005108E4">
        <w:rPr>
          <w:spacing w:val="-7"/>
          <w:sz w:val="24"/>
        </w:rPr>
        <w:t xml:space="preserve"> </w:t>
      </w:r>
      <w:r w:rsidRPr="005108E4">
        <w:rPr>
          <w:sz w:val="24"/>
        </w:rPr>
        <w:t>in</w:t>
      </w:r>
      <w:r w:rsidRPr="005108E4">
        <w:rPr>
          <w:spacing w:val="-8"/>
          <w:sz w:val="24"/>
        </w:rPr>
        <w:t xml:space="preserve"> </w:t>
      </w:r>
      <w:r w:rsidRPr="005108E4">
        <w:rPr>
          <w:sz w:val="24"/>
        </w:rPr>
        <w:t>a</w:t>
      </w:r>
      <w:r w:rsidRPr="005108E4">
        <w:rPr>
          <w:spacing w:val="-10"/>
          <w:sz w:val="24"/>
        </w:rPr>
        <w:t xml:space="preserve"> </w:t>
      </w:r>
      <w:r w:rsidRPr="005108E4">
        <w:rPr>
          <w:sz w:val="24"/>
        </w:rPr>
        <w:t>secure</w:t>
      </w:r>
      <w:r w:rsidRPr="005108E4">
        <w:rPr>
          <w:spacing w:val="-9"/>
          <w:sz w:val="24"/>
        </w:rPr>
        <w:t xml:space="preserve"> </w:t>
      </w:r>
      <w:r w:rsidRPr="005108E4">
        <w:rPr>
          <w:sz w:val="24"/>
        </w:rPr>
        <w:t>location to prevent theft, loss, destruction, and</w:t>
      </w:r>
      <w:r w:rsidRPr="005108E4">
        <w:rPr>
          <w:spacing w:val="-8"/>
          <w:sz w:val="24"/>
        </w:rPr>
        <w:t xml:space="preserve"> </w:t>
      </w:r>
      <w:r w:rsidRPr="005108E4">
        <w:rPr>
          <w:sz w:val="24"/>
        </w:rPr>
        <w:t>alterations.</w:t>
      </w:r>
    </w:p>
    <w:p w14:paraId="75131D61" w14:textId="77777777" w:rsidR="00DA2759" w:rsidRPr="005108E4" w:rsidRDefault="009A7511">
      <w:pPr>
        <w:pStyle w:val="ListParagraph"/>
        <w:numPr>
          <w:ilvl w:val="1"/>
          <w:numId w:val="32"/>
        </w:numPr>
        <w:tabs>
          <w:tab w:val="left" w:pos="2136"/>
        </w:tabs>
        <w:spacing w:line="242" w:lineRule="auto"/>
        <w:ind w:right="110" w:firstLine="0"/>
        <w:rPr>
          <w:sz w:val="24"/>
        </w:rPr>
      </w:pPr>
      <w:r w:rsidRPr="005108E4">
        <w:rPr>
          <w:sz w:val="24"/>
        </w:rPr>
        <w:t>In addition to the requirements listed in 935 CMR 501.110(5), the MTC shall have a back-up alarm system, with all capabilities of the primary system, provided by a company supplying</w:t>
      </w:r>
      <w:r w:rsidRPr="005108E4">
        <w:rPr>
          <w:spacing w:val="-20"/>
          <w:sz w:val="24"/>
        </w:rPr>
        <w:t xml:space="preserve"> </w:t>
      </w:r>
      <w:r w:rsidRPr="005108E4">
        <w:rPr>
          <w:sz w:val="24"/>
        </w:rPr>
        <w:t>commercial</w:t>
      </w:r>
      <w:r w:rsidRPr="005108E4">
        <w:rPr>
          <w:spacing w:val="-17"/>
          <w:sz w:val="24"/>
        </w:rPr>
        <w:t xml:space="preserve"> </w:t>
      </w:r>
      <w:r w:rsidRPr="005108E4">
        <w:rPr>
          <w:sz w:val="24"/>
        </w:rPr>
        <w:t>grade</w:t>
      </w:r>
      <w:r w:rsidRPr="005108E4">
        <w:rPr>
          <w:spacing w:val="-21"/>
          <w:sz w:val="24"/>
        </w:rPr>
        <w:t xml:space="preserve"> </w:t>
      </w:r>
      <w:r w:rsidRPr="005108E4">
        <w:rPr>
          <w:sz w:val="24"/>
        </w:rPr>
        <w:t>equipment,</w:t>
      </w:r>
      <w:r w:rsidRPr="005108E4">
        <w:rPr>
          <w:spacing w:val="-20"/>
          <w:sz w:val="24"/>
        </w:rPr>
        <w:t xml:space="preserve"> </w:t>
      </w:r>
      <w:r w:rsidRPr="005108E4">
        <w:rPr>
          <w:sz w:val="24"/>
        </w:rPr>
        <w:t>which</w:t>
      </w:r>
      <w:r w:rsidRPr="005108E4">
        <w:rPr>
          <w:spacing w:val="-19"/>
          <w:sz w:val="24"/>
        </w:rPr>
        <w:t xml:space="preserve"> </w:t>
      </w:r>
      <w:r w:rsidRPr="005108E4">
        <w:rPr>
          <w:sz w:val="24"/>
        </w:rPr>
        <w:t>may</w:t>
      </w:r>
      <w:r w:rsidRPr="005108E4">
        <w:rPr>
          <w:spacing w:val="-26"/>
          <w:sz w:val="24"/>
        </w:rPr>
        <w:t xml:space="preserve"> </w:t>
      </w:r>
      <w:r w:rsidRPr="005108E4">
        <w:rPr>
          <w:sz w:val="24"/>
        </w:rPr>
        <w:t>not</w:t>
      </w:r>
      <w:r w:rsidRPr="005108E4">
        <w:rPr>
          <w:spacing w:val="-19"/>
          <w:sz w:val="24"/>
        </w:rPr>
        <w:t xml:space="preserve"> </w:t>
      </w:r>
      <w:r w:rsidRPr="005108E4">
        <w:rPr>
          <w:sz w:val="24"/>
        </w:rPr>
        <w:t>be</w:t>
      </w:r>
      <w:r w:rsidRPr="005108E4">
        <w:rPr>
          <w:spacing w:val="-19"/>
          <w:sz w:val="24"/>
        </w:rPr>
        <w:t xml:space="preserve"> </w:t>
      </w:r>
      <w:r w:rsidRPr="005108E4">
        <w:rPr>
          <w:sz w:val="24"/>
        </w:rPr>
        <w:t>the</w:t>
      </w:r>
      <w:r w:rsidRPr="005108E4">
        <w:rPr>
          <w:spacing w:val="-19"/>
          <w:sz w:val="24"/>
        </w:rPr>
        <w:t xml:space="preserve"> </w:t>
      </w:r>
      <w:r w:rsidRPr="005108E4">
        <w:rPr>
          <w:sz w:val="24"/>
        </w:rPr>
        <w:t>same</w:t>
      </w:r>
      <w:r w:rsidRPr="005108E4">
        <w:rPr>
          <w:spacing w:val="-19"/>
          <w:sz w:val="24"/>
        </w:rPr>
        <w:t xml:space="preserve"> </w:t>
      </w:r>
      <w:r w:rsidRPr="005108E4">
        <w:rPr>
          <w:sz w:val="24"/>
        </w:rPr>
        <w:t>company</w:t>
      </w:r>
      <w:r w:rsidRPr="005108E4">
        <w:rPr>
          <w:spacing w:val="-24"/>
          <w:sz w:val="24"/>
        </w:rPr>
        <w:t xml:space="preserve"> </w:t>
      </w:r>
      <w:r w:rsidRPr="005108E4">
        <w:rPr>
          <w:sz w:val="24"/>
        </w:rPr>
        <w:t>supplying</w:t>
      </w:r>
      <w:r w:rsidRPr="005108E4">
        <w:rPr>
          <w:spacing w:val="-20"/>
          <w:sz w:val="24"/>
        </w:rPr>
        <w:t xml:space="preserve"> </w:t>
      </w:r>
      <w:r w:rsidRPr="005108E4">
        <w:rPr>
          <w:sz w:val="24"/>
        </w:rPr>
        <w:t>the primary security system, or shall demonstrate to the Commission's satisfaction alternate safeguards to ensure continuous operation of a security</w:t>
      </w:r>
      <w:r w:rsidRPr="005108E4">
        <w:rPr>
          <w:spacing w:val="-23"/>
          <w:sz w:val="24"/>
        </w:rPr>
        <w:t xml:space="preserve"> </w:t>
      </w:r>
      <w:r w:rsidRPr="005108E4">
        <w:rPr>
          <w:sz w:val="24"/>
        </w:rPr>
        <w:t>system.</w:t>
      </w:r>
    </w:p>
    <w:p w14:paraId="795B1955" w14:textId="77777777" w:rsidR="00DA2759" w:rsidRPr="005108E4" w:rsidRDefault="009A7511">
      <w:pPr>
        <w:pStyle w:val="ListParagraph"/>
        <w:numPr>
          <w:ilvl w:val="1"/>
          <w:numId w:val="32"/>
        </w:numPr>
        <w:tabs>
          <w:tab w:val="left" w:pos="2096"/>
        </w:tabs>
        <w:spacing w:before="1" w:line="242" w:lineRule="auto"/>
        <w:ind w:right="110" w:firstLine="0"/>
        <w:rPr>
          <w:sz w:val="24"/>
        </w:rPr>
      </w:pPr>
      <w:r w:rsidRPr="005108E4">
        <w:rPr>
          <w:sz w:val="24"/>
        </w:rPr>
        <w:t>Access</w:t>
      </w:r>
      <w:r w:rsidRPr="005108E4">
        <w:rPr>
          <w:spacing w:val="-16"/>
          <w:sz w:val="24"/>
        </w:rPr>
        <w:t xml:space="preserve"> </w:t>
      </w:r>
      <w:r w:rsidRPr="005108E4">
        <w:rPr>
          <w:sz w:val="24"/>
        </w:rPr>
        <w:t>to</w:t>
      </w:r>
      <w:r w:rsidRPr="005108E4">
        <w:rPr>
          <w:spacing w:val="-17"/>
          <w:sz w:val="24"/>
        </w:rPr>
        <w:t xml:space="preserve"> </w:t>
      </w:r>
      <w:r w:rsidRPr="005108E4">
        <w:rPr>
          <w:sz w:val="24"/>
        </w:rPr>
        <w:t>surveillance</w:t>
      </w:r>
      <w:r w:rsidRPr="005108E4">
        <w:rPr>
          <w:spacing w:val="-18"/>
          <w:sz w:val="24"/>
        </w:rPr>
        <w:t xml:space="preserve"> </w:t>
      </w:r>
      <w:r w:rsidRPr="005108E4">
        <w:rPr>
          <w:sz w:val="24"/>
        </w:rPr>
        <w:t>areas</w:t>
      </w:r>
      <w:r w:rsidRPr="005108E4">
        <w:rPr>
          <w:spacing w:val="-16"/>
          <w:sz w:val="24"/>
        </w:rPr>
        <w:t xml:space="preserve"> </w:t>
      </w:r>
      <w:r w:rsidRPr="005108E4">
        <w:rPr>
          <w:sz w:val="24"/>
        </w:rPr>
        <w:t>shall</w:t>
      </w:r>
      <w:r w:rsidRPr="005108E4">
        <w:rPr>
          <w:spacing w:val="-15"/>
          <w:sz w:val="24"/>
        </w:rPr>
        <w:t xml:space="preserve"> </w:t>
      </w:r>
      <w:r w:rsidRPr="005108E4">
        <w:rPr>
          <w:sz w:val="24"/>
        </w:rPr>
        <w:t>be</w:t>
      </w:r>
      <w:r w:rsidRPr="005108E4">
        <w:rPr>
          <w:spacing w:val="-18"/>
          <w:sz w:val="24"/>
        </w:rPr>
        <w:t xml:space="preserve"> </w:t>
      </w:r>
      <w:r w:rsidRPr="005108E4">
        <w:rPr>
          <w:sz w:val="24"/>
        </w:rPr>
        <w:t>limited</w:t>
      </w:r>
      <w:r w:rsidRPr="005108E4">
        <w:rPr>
          <w:spacing w:val="-17"/>
          <w:sz w:val="24"/>
        </w:rPr>
        <w:t xml:space="preserve"> </w:t>
      </w:r>
      <w:r w:rsidRPr="005108E4">
        <w:rPr>
          <w:sz w:val="24"/>
        </w:rPr>
        <w:t>to</w:t>
      </w:r>
      <w:r w:rsidRPr="005108E4">
        <w:rPr>
          <w:spacing w:val="-17"/>
          <w:sz w:val="24"/>
        </w:rPr>
        <w:t xml:space="preserve"> </w:t>
      </w:r>
      <w:r w:rsidRPr="005108E4">
        <w:rPr>
          <w:sz w:val="24"/>
        </w:rPr>
        <w:t>persons</w:t>
      </w:r>
      <w:r w:rsidRPr="005108E4">
        <w:rPr>
          <w:spacing w:val="-15"/>
          <w:sz w:val="24"/>
        </w:rPr>
        <w:t xml:space="preserve"> </w:t>
      </w:r>
      <w:r w:rsidRPr="005108E4">
        <w:rPr>
          <w:sz w:val="24"/>
        </w:rPr>
        <w:t>that</w:t>
      </w:r>
      <w:r w:rsidRPr="005108E4">
        <w:rPr>
          <w:spacing w:val="-18"/>
          <w:sz w:val="24"/>
        </w:rPr>
        <w:t xml:space="preserve"> </w:t>
      </w:r>
      <w:r w:rsidRPr="005108E4">
        <w:rPr>
          <w:sz w:val="24"/>
        </w:rPr>
        <w:t>are</w:t>
      </w:r>
      <w:r w:rsidRPr="005108E4">
        <w:rPr>
          <w:spacing w:val="-20"/>
          <w:sz w:val="24"/>
        </w:rPr>
        <w:t xml:space="preserve"> </w:t>
      </w:r>
      <w:r w:rsidRPr="005108E4">
        <w:rPr>
          <w:sz w:val="24"/>
        </w:rPr>
        <w:t>essential</w:t>
      </w:r>
      <w:r w:rsidRPr="005108E4">
        <w:rPr>
          <w:spacing w:val="-17"/>
          <w:sz w:val="24"/>
        </w:rPr>
        <w:t xml:space="preserve"> </w:t>
      </w:r>
      <w:r w:rsidRPr="005108E4">
        <w:rPr>
          <w:sz w:val="24"/>
        </w:rPr>
        <w:t>to</w:t>
      </w:r>
      <w:r w:rsidRPr="005108E4">
        <w:rPr>
          <w:spacing w:val="-19"/>
          <w:sz w:val="24"/>
        </w:rPr>
        <w:t xml:space="preserve"> </w:t>
      </w:r>
      <w:r w:rsidRPr="005108E4">
        <w:rPr>
          <w:sz w:val="24"/>
        </w:rPr>
        <w:t>surveillance operations, law enforcement authorities acting within their lawful jurisdiction, fire safety personnel, security system service personnel, representatives of the Commission as authorized by M.G.L. c. 94I, and 935 CMR 501.000, and Commission</w:t>
      </w:r>
      <w:r w:rsidRPr="005108E4">
        <w:rPr>
          <w:spacing w:val="-41"/>
          <w:sz w:val="24"/>
        </w:rPr>
        <w:t xml:space="preserve"> </w:t>
      </w:r>
      <w:r w:rsidRPr="005108E4">
        <w:rPr>
          <w:sz w:val="24"/>
        </w:rPr>
        <w:t>Delegee(s).</w:t>
      </w:r>
    </w:p>
    <w:p w14:paraId="36E7BEE7" w14:textId="77777777" w:rsidR="00DA2759" w:rsidRPr="005108E4" w:rsidRDefault="009A7511">
      <w:pPr>
        <w:pStyle w:val="ListParagraph"/>
        <w:numPr>
          <w:ilvl w:val="1"/>
          <w:numId w:val="32"/>
        </w:numPr>
        <w:tabs>
          <w:tab w:val="left" w:pos="2156"/>
        </w:tabs>
        <w:spacing w:before="4" w:line="242" w:lineRule="auto"/>
        <w:ind w:right="116" w:firstLine="0"/>
        <w:rPr>
          <w:sz w:val="24"/>
        </w:rPr>
      </w:pPr>
      <w:r w:rsidRPr="005108E4">
        <w:rPr>
          <w:sz w:val="24"/>
        </w:rPr>
        <w:t>A current list of authorized employees and service personnel that have access to the surveillance</w:t>
      </w:r>
      <w:r w:rsidRPr="005108E4">
        <w:rPr>
          <w:spacing w:val="-29"/>
          <w:sz w:val="24"/>
        </w:rPr>
        <w:t xml:space="preserve"> </w:t>
      </w:r>
      <w:r w:rsidRPr="005108E4">
        <w:rPr>
          <w:sz w:val="24"/>
        </w:rPr>
        <w:t>room</w:t>
      </w:r>
      <w:r w:rsidRPr="005108E4">
        <w:rPr>
          <w:spacing w:val="-28"/>
          <w:sz w:val="24"/>
        </w:rPr>
        <w:t xml:space="preserve"> </w:t>
      </w:r>
      <w:r w:rsidRPr="005108E4">
        <w:rPr>
          <w:sz w:val="24"/>
        </w:rPr>
        <w:t>shall</w:t>
      </w:r>
      <w:r w:rsidRPr="005108E4">
        <w:rPr>
          <w:spacing w:val="-27"/>
          <w:sz w:val="24"/>
        </w:rPr>
        <w:t xml:space="preserve"> </w:t>
      </w:r>
      <w:r w:rsidRPr="005108E4">
        <w:rPr>
          <w:sz w:val="24"/>
        </w:rPr>
        <w:t>be</w:t>
      </w:r>
      <w:r w:rsidRPr="005108E4">
        <w:rPr>
          <w:spacing w:val="-26"/>
          <w:sz w:val="24"/>
        </w:rPr>
        <w:t xml:space="preserve"> </w:t>
      </w:r>
      <w:r w:rsidRPr="005108E4">
        <w:rPr>
          <w:sz w:val="24"/>
        </w:rPr>
        <w:t>available</w:t>
      </w:r>
      <w:r w:rsidRPr="005108E4">
        <w:rPr>
          <w:spacing w:val="-26"/>
          <w:sz w:val="24"/>
        </w:rPr>
        <w:t xml:space="preserve"> </w:t>
      </w:r>
      <w:r w:rsidRPr="005108E4">
        <w:rPr>
          <w:sz w:val="24"/>
        </w:rPr>
        <w:t>to</w:t>
      </w:r>
      <w:r w:rsidRPr="005108E4">
        <w:rPr>
          <w:spacing w:val="-26"/>
          <w:sz w:val="24"/>
        </w:rPr>
        <w:t xml:space="preserve"> </w:t>
      </w:r>
      <w:r w:rsidRPr="005108E4">
        <w:rPr>
          <w:sz w:val="24"/>
        </w:rPr>
        <w:t>the</w:t>
      </w:r>
      <w:r w:rsidRPr="005108E4">
        <w:rPr>
          <w:spacing w:val="-26"/>
          <w:sz w:val="24"/>
        </w:rPr>
        <w:t xml:space="preserve"> </w:t>
      </w:r>
      <w:r w:rsidRPr="005108E4">
        <w:rPr>
          <w:sz w:val="24"/>
        </w:rPr>
        <w:t>Commission</w:t>
      </w:r>
      <w:r w:rsidRPr="005108E4">
        <w:rPr>
          <w:spacing w:val="-25"/>
          <w:sz w:val="24"/>
        </w:rPr>
        <w:t xml:space="preserve"> </w:t>
      </w:r>
      <w:r w:rsidRPr="005108E4">
        <w:rPr>
          <w:sz w:val="24"/>
        </w:rPr>
        <w:t>upon</w:t>
      </w:r>
      <w:r w:rsidRPr="005108E4">
        <w:rPr>
          <w:spacing w:val="-26"/>
          <w:sz w:val="24"/>
        </w:rPr>
        <w:t xml:space="preserve"> </w:t>
      </w:r>
      <w:r w:rsidRPr="005108E4">
        <w:rPr>
          <w:sz w:val="24"/>
        </w:rPr>
        <w:t>request.</w:t>
      </w:r>
      <w:r w:rsidRPr="005108E4">
        <w:rPr>
          <w:spacing w:val="10"/>
          <w:sz w:val="24"/>
        </w:rPr>
        <w:t xml:space="preserve"> </w:t>
      </w:r>
      <w:r w:rsidRPr="005108E4">
        <w:rPr>
          <w:spacing w:val="-3"/>
          <w:sz w:val="24"/>
        </w:rPr>
        <w:t>If</w:t>
      </w:r>
      <w:r w:rsidRPr="005108E4">
        <w:rPr>
          <w:spacing w:val="-28"/>
          <w:sz w:val="24"/>
        </w:rPr>
        <w:t xml:space="preserve"> </w:t>
      </w:r>
      <w:r w:rsidRPr="005108E4">
        <w:rPr>
          <w:sz w:val="24"/>
        </w:rPr>
        <w:t>on-site,</w:t>
      </w:r>
      <w:r w:rsidRPr="005108E4">
        <w:rPr>
          <w:spacing w:val="-28"/>
          <w:sz w:val="24"/>
        </w:rPr>
        <w:t xml:space="preserve"> </w:t>
      </w:r>
      <w:r w:rsidRPr="005108E4">
        <w:rPr>
          <w:sz w:val="24"/>
        </w:rPr>
        <w:t>surveillance rooms shall remain locked and may not be used for any other</w:t>
      </w:r>
      <w:r w:rsidRPr="005108E4">
        <w:rPr>
          <w:spacing w:val="-35"/>
          <w:sz w:val="24"/>
        </w:rPr>
        <w:t xml:space="preserve"> </w:t>
      </w:r>
      <w:r w:rsidRPr="005108E4">
        <w:rPr>
          <w:sz w:val="24"/>
        </w:rPr>
        <w:t>function.</w:t>
      </w:r>
    </w:p>
    <w:p w14:paraId="7393627B" w14:textId="77777777" w:rsidR="00DA2759" w:rsidRPr="005108E4" w:rsidRDefault="009A7511">
      <w:pPr>
        <w:pStyle w:val="ListParagraph"/>
        <w:numPr>
          <w:ilvl w:val="1"/>
          <w:numId w:val="32"/>
        </w:numPr>
        <w:tabs>
          <w:tab w:val="left" w:pos="2064"/>
        </w:tabs>
        <w:spacing w:before="1" w:line="244" w:lineRule="auto"/>
        <w:ind w:right="117" w:firstLine="0"/>
        <w:rPr>
          <w:sz w:val="24"/>
        </w:rPr>
      </w:pPr>
      <w:r w:rsidRPr="005108E4">
        <w:rPr>
          <w:sz w:val="24"/>
        </w:rPr>
        <w:t>All</w:t>
      </w:r>
      <w:r w:rsidRPr="005108E4">
        <w:rPr>
          <w:spacing w:val="-14"/>
          <w:sz w:val="24"/>
        </w:rPr>
        <w:t xml:space="preserve"> </w:t>
      </w:r>
      <w:r w:rsidRPr="005108E4">
        <w:rPr>
          <w:sz w:val="24"/>
        </w:rPr>
        <w:t>security</w:t>
      </w:r>
      <w:r w:rsidRPr="005108E4">
        <w:rPr>
          <w:spacing w:val="-20"/>
          <w:sz w:val="24"/>
        </w:rPr>
        <w:t xml:space="preserve"> </w:t>
      </w:r>
      <w:r w:rsidRPr="005108E4">
        <w:rPr>
          <w:sz w:val="24"/>
        </w:rPr>
        <w:t>equipment</w:t>
      </w:r>
      <w:r w:rsidRPr="005108E4">
        <w:rPr>
          <w:spacing w:val="-13"/>
          <w:sz w:val="24"/>
        </w:rPr>
        <w:t xml:space="preserve"> </w:t>
      </w:r>
      <w:r w:rsidRPr="005108E4">
        <w:rPr>
          <w:sz w:val="24"/>
        </w:rPr>
        <w:t>shall</w:t>
      </w:r>
      <w:r w:rsidRPr="005108E4">
        <w:rPr>
          <w:spacing w:val="-14"/>
          <w:sz w:val="24"/>
        </w:rPr>
        <w:t xml:space="preserve"> </w:t>
      </w:r>
      <w:r w:rsidRPr="005108E4">
        <w:rPr>
          <w:sz w:val="24"/>
        </w:rPr>
        <w:t>be</w:t>
      </w:r>
      <w:r w:rsidRPr="005108E4">
        <w:rPr>
          <w:spacing w:val="-14"/>
          <w:sz w:val="24"/>
        </w:rPr>
        <w:t xml:space="preserve"> </w:t>
      </w:r>
      <w:r w:rsidRPr="005108E4">
        <w:rPr>
          <w:sz w:val="24"/>
        </w:rPr>
        <w:t>in</w:t>
      </w:r>
      <w:r w:rsidRPr="005108E4">
        <w:rPr>
          <w:spacing w:val="-13"/>
          <w:sz w:val="24"/>
        </w:rPr>
        <w:t xml:space="preserve"> </w:t>
      </w:r>
      <w:r w:rsidRPr="005108E4">
        <w:rPr>
          <w:sz w:val="24"/>
        </w:rPr>
        <w:t>good</w:t>
      </w:r>
      <w:r w:rsidRPr="005108E4">
        <w:rPr>
          <w:spacing w:val="-14"/>
          <w:sz w:val="24"/>
        </w:rPr>
        <w:t xml:space="preserve"> </w:t>
      </w:r>
      <w:r w:rsidRPr="005108E4">
        <w:rPr>
          <w:sz w:val="24"/>
        </w:rPr>
        <w:t>working</w:t>
      </w:r>
      <w:r w:rsidRPr="005108E4">
        <w:rPr>
          <w:spacing w:val="-16"/>
          <w:sz w:val="24"/>
        </w:rPr>
        <w:t xml:space="preserve"> </w:t>
      </w:r>
      <w:r w:rsidRPr="005108E4">
        <w:rPr>
          <w:sz w:val="24"/>
        </w:rPr>
        <w:t>order</w:t>
      </w:r>
      <w:r w:rsidRPr="005108E4">
        <w:rPr>
          <w:spacing w:val="-14"/>
          <w:sz w:val="24"/>
        </w:rPr>
        <w:t xml:space="preserve"> </w:t>
      </w:r>
      <w:r w:rsidRPr="005108E4">
        <w:rPr>
          <w:sz w:val="24"/>
        </w:rPr>
        <w:t>and</w:t>
      </w:r>
      <w:r w:rsidRPr="005108E4">
        <w:rPr>
          <w:spacing w:val="-14"/>
          <w:sz w:val="24"/>
        </w:rPr>
        <w:t xml:space="preserve"> </w:t>
      </w:r>
      <w:r w:rsidRPr="005108E4">
        <w:rPr>
          <w:sz w:val="24"/>
        </w:rPr>
        <w:t>shall</w:t>
      </w:r>
      <w:r w:rsidRPr="005108E4">
        <w:rPr>
          <w:spacing w:val="-13"/>
          <w:sz w:val="24"/>
        </w:rPr>
        <w:t xml:space="preserve"> </w:t>
      </w:r>
      <w:r w:rsidRPr="005108E4">
        <w:rPr>
          <w:sz w:val="24"/>
        </w:rPr>
        <w:t>be</w:t>
      </w:r>
      <w:r w:rsidRPr="005108E4">
        <w:rPr>
          <w:spacing w:val="-14"/>
          <w:sz w:val="24"/>
        </w:rPr>
        <w:t xml:space="preserve"> </w:t>
      </w:r>
      <w:r w:rsidRPr="005108E4">
        <w:rPr>
          <w:sz w:val="24"/>
        </w:rPr>
        <w:t>inspected</w:t>
      </w:r>
      <w:r w:rsidRPr="005108E4">
        <w:rPr>
          <w:spacing w:val="-14"/>
          <w:sz w:val="24"/>
        </w:rPr>
        <w:t xml:space="preserve"> </w:t>
      </w:r>
      <w:r w:rsidRPr="005108E4">
        <w:rPr>
          <w:sz w:val="24"/>
        </w:rPr>
        <w:t>and</w:t>
      </w:r>
      <w:r w:rsidRPr="005108E4">
        <w:rPr>
          <w:spacing w:val="-13"/>
          <w:sz w:val="24"/>
        </w:rPr>
        <w:t xml:space="preserve"> </w:t>
      </w:r>
      <w:r w:rsidRPr="005108E4">
        <w:rPr>
          <w:sz w:val="24"/>
        </w:rPr>
        <w:t>tested at</w:t>
      </w:r>
      <w:r w:rsidRPr="005108E4">
        <w:rPr>
          <w:spacing w:val="-4"/>
          <w:sz w:val="24"/>
        </w:rPr>
        <w:t xml:space="preserve"> </w:t>
      </w:r>
      <w:r w:rsidRPr="005108E4">
        <w:rPr>
          <w:sz w:val="24"/>
        </w:rPr>
        <w:t>regular</w:t>
      </w:r>
      <w:r w:rsidRPr="005108E4">
        <w:rPr>
          <w:spacing w:val="-4"/>
          <w:sz w:val="24"/>
        </w:rPr>
        <w:t xml:space="preserve"> </w:t>
      </w:r>
      <w:r w:rsidRPr="005108E4">
        <w:rPr>
          <w:sz w:val="24"/>
        </w:rPr>
        <w:t>intervals,</w:t>
      </w:r>
      <w:r w:rsidRPr="005108E4">
        <w:rPr>
          <w:spacing w:val="-4"/>
          <w:sz w:val="24"/>
        </w:rPr>
        <w:t xml:space="preserve"> </w:t>
      </w:r>
      <w:r w:rsidRPr="005108E4">
        <w:rPr>
          <w:sz w:val="24"/>
        </w:rPr>
        <w:t>not</w:t>
      </w:r>
      <w:r w:rsidRPr="005108E4">
        <w:rPr>
          <w:spacing w:val="-3"/>
          <w:sz w:val="24"/>
        </w:rPr>
        <w:t xml:space="preserve"> </w:t>
      </w:r>
      <w:r w:rsidRPr="005108E4">
        <w:rPr>
          <w:sz w:val="24"/>
        </w:rPr>
        <w:t>to</w:t>
      </w:r>
      <w:r w:rsidRPr="005108E4">
        <w:rPr>
          <w:spacing w:val="-4"/>
          <w:sz w:val="24"/>
        </w:rPr>
        <w:t xml:space="preserve"> </w:t>
      </w:r>
      <w:r w:rsidRPr="005108E4">
        <w:rPr>
          <w:sz w:val="24"/>
        </w:rPr>
        <w:t>exceed</w:t>
      </w:r>
      <w:r w:rsidRPr="005108E4">
        <w:rPr>
          <w:spacing w:val="-4"/>
          <w:sz w:val="24"/>
        </w:rPr>
        <w:t xml:space="preserve"> </w:t>
      </w:r>
      <w:r w:rsidRPr="005108E4">
        <w:rPr>
          <w:sz w:val="24"/>
        </w:rPr>
        <w:t>30</w:t>
      </w:r>
      <w:r w:rsidRPr="005108E4">
        <w:rPr>
          <w:spacing w:val="-4"/>
          <w:sz w:val="24"/>
        </w:rPr>
        <w:t xml:space="preserve"> </w:t>
      </w:r>
      <w:r w:rsidRPr="005108E4">
        <w:rPr>
          <w:sz w:val="24"/>
        </w:rPr>
        <w:t>calendar</w:t>
      </w:r>
      <w:r w:rsidRPr="005108E4">
        <w:rPr>
          <w:spacing w:val="-4"/>
          <w:sz w:val="24"/>
        </w:rPr>
        <w:t xml:space="preserve"> </w:t>
      </w:r>
      <w:r w:rsidRPr="005108E4">
        <w:rPr>
          <w:spacing w:val="-3"/>
          <w:sz w:val="24"/>
        </w:rPr>
        <w:t>days</w:t>
      </w:r>
      <w:r w:rsidRPr="005108E4">
        <w:rPr>
          <w:spacing w:val="-4"/>
          <w:sz w:val="24"/>
        </w:rPr>
        <w:t xml:space="preserve"> </w:t>
      </w:r>
      <w:r w:rsidRPr="005108E4">
        <w:rPr>
          <w:sz w:val="24"/>
        </w:rPr>
        <w:t>from</w:t>
      </w:r>
      <w:r w:rsidRPr="005108E4">
        <w:rPr>
          <w:spacing w:val="-3"/>
          <w:sz w:val="24"/>
        </w:rPr>
        <w:t xml:space="preserve"> </w:t>
      </w:r>
      <w:r w:rsidRPr="005108E4">
        <w:rPr>
          <w:sz w:val="24"/>
        </w:rPr>
        <w:t>the</w:t>
      </w:r>
      <w:r w:rsidRPr="005108E4">
        <w:rPr>
          <w:spacing w:val="-5"/>
          <w:sz w:val="24"/>
        </w:rPr>
        <w:t xml:space="preserve"> </w:t>
      </w:r>
      <w:r w:rsidRPr="005108E4">
        <w:rPr>
          <w:sz w:val="24"/>
        </w:rPr>
        <w:t>previous</w:t>
      </w:r>
      <w:r w:rsidRPr="005108E4">
        <w:rPr>
          <w:spacing w:val="-3"/>
          <w:sz w:val="24"/>
        </w:rPr>
        <w:t xml:space="preserve"> </w:t>
      </w:r>
      <w:r w:rsidRPr="005108E4">
        <w:rPr>
          <w:sz w:val="24"/>
        </w:rPr>
        <w:t>inspection</w:t>
      </w:r>
      <w:r w:rsidRPr="005108E4">
        <w:rPr>
          <w:spacing w:val="-4"/>
          <w:sz w:val="24"/>
        </w:rPr>
        <w:t xml:space="preserve"> </w:t>
      </w:r>
      <w:r w:rsidRPr="005108E4">
        <w:rPr>
          <w:sz w:val="24"/>
        </w:rPr>
        <w:t>and</w:t>
      </w:r>
      <w:r w:rsidRPr="005108E4">
        <w:rPr>
          <w:spacing w:val="-4"/>
          <w:sz w:val="24"/>
        </w:rPr>
        <w:t xml:space="preserve"> </w:t>
      </w:r>
      <w:r w:rsidRPr="005108E4">
        <w:rPr>
          <w:sz w:val="24"/>
        </w:rPr>
        <w:t>test.</w:t>
      </w:r>
    </w:p>
    <w:p w14:paraId="7835FC38" w14:textId="77777777" w:rsidR="00DA2759" w:rsidRPr="005108E4" w:rsidRDefault="009A7511">
      <w:pPr>
        <w:pStyle w:val="ListParagraph"/>
        <w:numPr>
          <w:ilvl w:val="1"/>
          <w:numId w:val="32"/>
        </w:numPr>
        <w:tabs>
          <w:tab w:val="left" w:pos="2093"/>
        </w:tabs>
        <w:spacing w:line="244" w:lineRule="auto"/>
        <w:ind w:right="118" w:firstLine="0"/>
        <w:rPr>
          <w:sz w:val="24"/>
        </w:rPr>
      </w:pPr>
      <w:r w:rsidRPr="005108E4">
        <w:rPr>
          <w:sz w:val="24"/>
        </w:rPr>
        <w:t>Trees,</w:t>
      </w:r>
      <w:r w:rsidRPr="005108E4">
        <w:rPr>
          <w:spacing w:val="-18"/>
          <w:sz w:val="24"/>
        </w:rPr>
        <w:t xml:space="preserve"> </w:t>
      </w:r>
      <w:r w:rsidRPr="005108E4">
        <w:rPr>
          <w:sz w:val="24"/>
        </w:rPr>
        <w:t>bushes</w:t>
      </w:r>
      <w:r w:rsidRPr="005108E4">
        <w:rPr>
          <w:spacing w:val="-18"/>
          <w:sz w:val="24"/>
        </w:rPr>
        <w:t xml:space="preserve"> </w:t>
      </w:r>
      <w:r w:rsidRPr="005108E4">
        <w:rPr>
          <w:sz w:val="24"/>
        </w:rPr>
        <w:t>and</w:t>
      </w:r>
      <w:r w:rsidRPr="005108E4">
        <w:rPr>
          <w:spacing w:val="-16"/>
          <w:sz w:val="24"/>
        </w:rPr>
        <w:t xml:space="preserve"> </w:t>
      </w:r>
      <w:r w:rsidRPr="005108E4">
        <w:rPr>
          <w:sz w:val="24"/>
        </w:rPr>
        <w:t>other</w:t>
      </w:r>
      <w:r w:rsidRPr="005108E4">
        <w:rPr>
          <w:spacing w:val="-16"/>
          <w:sz w:val="24"/>
        </w:rPr>
        <w:t xml:space="preserve"> </w:t>
      </w:r>
      <w:r w:rsidRPr="005108E4">
        <w:rPr>
          <w:sz w:val="24"/>
        </w:rPr>
        <w:t>foliage</w:t>
      </w:r>
      <w:r w:rsidRPr="005108E4">
        <w:rPr>
          <w:spacing w:val="-17"/>
          <w:sz w:val="24"/>
        </w:rPr>
        <w:t xml:space="preserve"> </w:t>
      </w:r>
      <w:r w:rsidRPr="005108E4">
        <w:rPr>
          <w:sz w:val="24"/>
        </w:rPr>
        <w:t>outside</w:t>
      </w:r>
      <w:r w:rsidRPr="005108E4">
        <w:rPr>
          <w:spacing w:val="-17"/>
          <w:sz w:val="24"/>
        </w:rPr>
        <w:t xml:space="preserve"> </w:t>
      </w:r>
      <w:r w:rsidRPr="005108E4">
        <w:rPr>
          <w:sz w:val="24"/>
        </w:rPr>
        <w:t>of</w:t>
      </w:r>
      <w:r w:rsidRPr="005108E4">
        <w:rPr>
          <w:spacing w:val="-16"/>
          <w:sz w:val="24"/>
        </w:rPr>
        <w:t xml:space="preserve"> </w:t>
      </w:r>
      <w:r w:rsidRPr="005108E4">
        <w:rPr>
          <w:sz w:val="24"/>
        </w:rPr>
        <w:t>the</w:t>
      </w:r>
      <w:r w:rsidRPr="005108E4">
        <w:rPr>
          <w:spacing w:val="-17"/>
          <w:sz w:val="24"/>
        </w:rPr>
        <w:t xml:space="preserve"> </w:t>
      </w:r>
      <w:r w:rsidRPr="005108E4">
        <w:rPr>
          <w:sz w:val="24"/>
        </w:rPr>
        <w:t>MTC</w:t>
      </w:r>
      <w:r w:rsidRPr="005108E4">
        <w:rPr>
          <w:spacing w:val="-15"/>
          <w:sz w:val="24"/>
        </w:rPr>
        <w:t xml:space="preserve"> </w:t>
      </w:r>
      <w:r w:rsidRPr="005108E4">
        <w:rPr>
          <w:sz w:val="24"/>
        </w:rPr>
        <w:t>shall</w:t>
      </w:r>
      <w:r w:rsidRPr="005108E4">
        <w:rPr>
          <w:spacing w:val="-15"/>
          <w:sz w:val="24"/>
        </w:rPr>
        <w:t xml:space="preserve"> </w:t>
      </w:r>
      <w:r w:rsidRPr="005108E4">
        <w:rPr>
          <w:sz w:val="24"/>
        </w:rPr>
        <w:t>be</w:t>
      </w:r>
      <w:r w:rsidRPr="005108E4">
        <w:rPr>
          <w:spacing w:val="-17"/>
          <w:sz w:val="24"/>
        </w:rPr>
        <w:t xml:space="preserve"> </w:t>
      </w:r>
      <w:r w:rsidRPr="005108E4">
        <w:rPr>
          <w:sz w:val="24"/>
        </w:rPr>
        <w:t>maintained</w:t>
      </w:r>
      <w:r w:rsidRPr="005108E4">
        <w:rPr>
          <w:spacing w:val="-16"/>
          <w:sz w:val="24"/>
        </w:rPr>
        <w:t xml:space="preserve"> </w:t>
      </w:r>
      <w:r w:rsidRPr="005108E4">
        <w:rPr>
          <w:sz w:val="24"/>
        </w:rPr>
        <w:t>so</w:t>
      </w:r>
      <w:r w:rsidRPr="005108E4">
        <w:rPr>
          <w:spacing w:val="-16"/>
          <w:sz w:val="24"/>
        </w:rPr>
        <w:t xml:space="preserve"> </w:t>
      </w:r>
      <w:r w:rsidRPr="005108E4">
        <w:rPr>
          <w:sz w:val="24"/>
        </w:rPr>
        <w:t>as</w:t>
      </w:r>
      <w:r w:rsidRPr="005108E4">
        <w:rPr>
          <w:spacing w:val="-15"/>
          <w:sz w:val="24"/>
        </w:rPr>
        <w:t xml:space="preserve"> </w:t>
      </w:r>
      <w:r w:rsidRPr="005108E4">
        <w:rPr>
          <w:sz w:val="24"/>
        </w:rPr>
        <w:t>to</w:t>
      </w:r>
      <w:r w:rsidRPr="005108E4">
        <w:rPr>
          <w:spacing w:val="-15"/>
          <w:sz w:val="24"/>
        </w:rPr>
        <w:t xml:space="preserve"> </w:t>
      </w:r>
      <w:r w:rsidRPr="005108E4">
        <w:rPr>
          <w:sz w:val="24"/>
        </w:rPr>
        <w:t>prevent a person or persons from concealing themselves from</w:t>
      </w:r>
      <w:r w:rsidRPr="005108E4">
        <w:rPr>
          <w:spacing w:val="-13"/>
          <w:sz w:val="24"/>
        </w:rPr>
        <w:t xml:space="preserve"> </w:t>
      </w:r>
      <w:r w:rsidRPr="005108E4">
        <w:rPr>
          <w:sz w:val="24"/>
        </w:rPr>
        <w:t>sight.</w:t>
      </w:r>
    </w:p>
    <w:p w14:paraId="4A19F424" w14:textId="77777777" w:rsidR="00DA2759" w:rsidRPr="005108E4" w:rsidRDefault="00DA2759">
      <w:pPr>
        <w:pStyle w:val="BodyText"/>
        <w:spacing w:before="9"/>
        <w:jc w:val="left"/>
        <w:rPr>
          <w:sz w:val="23"/>
        </w:rPr>
      </w:pPr>
    </w:p>
    <w:p w14:paraId="60B7F666" w14:textId="77777777" w:rsidR="00DA2759" w:rsidRPr="005108E4" w:rsidRDefault="009A7511" w:rsidP="000256A0">
      <w:pPr>
        <w:pStyle w:val="ListParagraph"/>
        <w:numPr>
          <w:ilvl w:val="0"/>
          <w:numId w:val="32"/>
        </w:numPr>
        <w:tabs>
          <w:tab w:val="left" w:pos="1779"/>
        </w:tabs>
        <w:ind w:left="1778" w:hanging="459"/>
        <w:outlineLvl w:val="1"/>
        <w:rPr>
          <w:sz w:val="24"/>
        </w:rPr>
      </w:pPr>
      <w:r w:rsidRPr="005108E4">
        <w:rPr>
          <w:sz w:val="24"/>
          <w:u w:val="single"/>
        </w:rPr>
        <w:t>Security and Alarm Requirements for MTCs Operating</w:t>
      </w:r>
      <w:r w:rsidRPr="005108E4">
        <w:rPr>
          <w:spacing w:val="-19"/>
          <w:sz w:val="24"/>
          <w:u w:val="single"/>
        </w:rPr>
        <w:t xml:space="preserve"> </w:t>
      </w:r>
      <w:r w:rsidRPr="005108E4">
        <w:rPr>
          <w:sz w:val="24"/>
          <w:u w:val="single"/>
        </w:rPr>
        <w:t>Outdoors</w:t>
      </w:r>
      <w:r w:rsidRPr="005108E4">
        <w:rPr>
          <w:sz w:val="24"/>
        </w:rPr>
        <w:t>.</w:t>
      </w:r>
    </w:p>
    <w:p w14:paraId="0C74816C" w14:textId="77777777" w:rsidR="00DA2759" w:rsidRPr="005108E4" w:rsidRDefault="009A7511">
      <w:pPr>
        <w:pStyle w:val="ListParagraph"/>
        <w:numPr>
          <w:ilvl w:val="1"/>
          <w:numId w:val="32"/>
        </w:numPr>
        <w:tabs>
          <w:tab w:val="left" w:pos="2120"/>
        </w:tabs>
        <w:spacing w:before="2" w:line="242" w:lineRule="auto"/>
        <w:ind w:right="117" w:firstLine="0"/>
        <w:rPr>
          <w:sz w:val="24"/>
        </w:rPr>
      </w:pPr>
      <w:r w:rsidRPr="005108E4">
        <w:rPr>
          <w:sz w:val="24"/>
        </w:rPr>
        <w:t>An MTC that is an operating outdoors shall implement adequate security measures to ensure that outdoor areas are not readily accessible to unauthorized individuals and to prevent</w:t>
      </w:r>
      <w:r w:rsidRPr="005108E4">
        <w:rPr>
          <w:spacing w:val="-14"/>
          <w:sz w:val="24"/>
        </w:rPr>
        <w:t xml:space="preserve"> </w:t>
      </w:r>
      <w:r w:rsidRPr="005108E4">
        <w:rPr>
          <w:sz w:val="24"/>
        </w:rPr>
        <w:t>and</w:t>
      </w:r>
      <w:r w:rsidRPr="005108E4">
        <w:rPr>
          <w:spacing w:val="-13"/>
          <w:sz w:val="24"/>
        </w:rPr>
        <w:t xml:space="preserve"> </w:t>
      </w:r>
      <w:r w:rsidRPr="005108E4">
        <w:rPr>
          <w:sz w:val="24"/>
        </w:rPr>
        <w:t>detect</w:t>
      </w:r>
      <w:r w:rsidRPr="005108E4">
        <w:rPr>
          <w:spacing w:val="-13"/>
          <w:sz w:val="24"/>
        </w:rPr>
        <w:t xml:space="preserve"> </w:t>
      </w:r>
      <w:r w:rsidRPr="005108E4">
        <w:rPr>
          <w:sz w:val="24"/>
        </w:rPr>
        <w:t>diversion,</w:t>
      </w:r>
      <w:r w:rsidRPr="005108E4">
        <w:rPr>
          <w:spacing w:val="-14"/>
          <w:sz w:val="24"/>
        </w:rPr>
        <w:t xml:space="preserve"> </w:t>
      </w:r>
      <w:r w:rsidRPr="005108E4">
        <w:rPr>
          <w:sz w:val="24"/>
        </w:rPr>
        <w:t>theft</w:t>
      </w:r>
      <w:r w:rsidRPr="005108E4">
        <w:rPr>
          <w:spacing w:val="-13"/>
          <w:sz w:val="24"/>
        </w:rPr>
        <w:t xml:space="preserve"> </w:t>
      </w:r>
      <w:r w:rsidRPr="005108E4">
        <w:rPr>
          <w:sz w:val="24"/>
        </w:rPr>
        <w:t>or</w:t>
      </w:r>
      <w:r w:rsidRPr="005108E4">
        <w:rPr>
          <w:spacing w:val="-14"/>
          <w:sz w:val="24"/>
        </w:rPr>
        <w:t xml:space="preserve"> </w:t>
      </w:r>
      <w:r w:rsidRPr="005108E4">
        <w:rPr>
          <w:sz w:val="24"/>
        </w:rPr>
        <w:t>loss</w:t>
      </w:r>
      <w:r w:rsidRPr="005108E4">
        <w:rPr>
          <w:spacing w:val="-14"/>
          <w:sz w:val="24"/>
        </w:rPr>
        <w:t xml:space="preserve"> </w:t>
      </w:r>
      <w:r w:rsidRPr="005108E4">
        <w:rPr>
          <w:sz w:val="24"/>
        </w:rPr>
        <w:t>of</w:t>
      </w:r>
      <w:r w:rsidRPr="005108E4">
        <w:rPr>
          <w:spacing w:val="-14"/>
          <w:sz w:val="24"/>
        </w:rPr>
        <w:t xml:space="preserve"> </w:t>
      </w:r>
      <w:r w:rsidRPr="005108E4">
        <w:rPr>
          <w:sz w:val="24"/>
        </w:rPr>
        <w:t>Marijuana</w:t>
      </w:r>
      <w:r w:rsidRPr="005108E4">
        <w:rPr>
          <w:spacing w:val="-14"/>
          <w:sz w:val="24"/>
        </w:rPr>
        <w:t xml:space="preserve"> </w:t>
      </w:r>
      <w:r w:rsidRPr="005108E4">
        <w:rPr>
          <w:sz w:val="24"/>
        </w:rPr>
        <w:t>which</w:t>
      </w:r>
      <w:r w:rsidRPr="005108E4">
        <w:rPr>
          <w:spacing w:val="-12"/>
          <w:sz w:val="24"/>
        </w:rPr>
        <w:t xml:space="preserve"> </w:t>
      </w:r>
      <w:r w:rsidRPr="005108E4">
        <w:rPr>
          <w:sz w:val="24"/>
        </w:rPr>
        <w:t>shall,</w:t>
      </w:r>
      <w:r w:rsidRPr="005108E4">
        <w:rPr>
          <w:spacing w:val="-11"/>
          <w:sz w:val="24"/>
        </w:rPr>
        <w:t xml:space="preserve"> </w:t>
      </w:r>
      <w:r w:rsidRPr="005108E4">
        <w:rPr>
          <w:sz w:val="24"/>
        </w:rPr>
        <w:t>at</w:t>
      </w:r>
      <w:r w:rsidRPr="005108E4">
        <w:rPr>
          <w:spacing w:val="-11"/>
          <w:sz w:val="24"/>
        </w:rPr>
        <w:t xml:space="preserve"> </w:t>
      </w:r>
      <w:r w:rsidRPr="005108E4">
        <w:rPr>
          <w:sz w:val="24"/>
        </w:rPr>
        <w:t>a</w:t>
      </w:r>
      <w:r w:rsidRPr="005108E4">
        <w:rPr>
          <w:spacing w:val="-12"/>
          <w:sz w:val="24"/>
        </w:rPr>
        <w:t xml:space="preserve"> </w:t>
      </w:r>
      <w:r w:rsidRPr="005108E4">
        <w:rPr>
          <w:sz w:val="24"/>
        </w:rPr>
        <w:t>minimum,</w:t>
      </w:r>
      <w:r w:rsidRPr="005108E4">
        <w:rPr>
          <w:spacing w:val="-13"/>
          <w:sz w:val="24"/>
        </w:rPr>
        <w:t xml:space="preserve"> </w:t>
      </w:r>
      <w:r w:rsidRPr="005108E4">
        <w:rPr>
          <w:sz w:val="24"/>
        </w:rPr>
        <w:t>include:</w:t>
      </w:r>
    </w:p>
    <w:p w14:paraId="6C95C1F5" w14:textId="77777777" w:rsidR="00DA2759" w:rsidRPr="005108E4" w:rsidRDefault="009A7511">
      <w:pPr>
        <w:pStyle w:val="ListParagraph"/>
        <w:numPr>
          <w:ilvl w:val="2"/>
          <w:numId w:val="32"/>
        </w:numPr>
        <w:tabs>
          <w:tab w:val="left" w:pos="2374"/>
        </w:tabs>
        <w:spacing w:before="4" w:line="242" w:lineRule="auto"/>
        <w:ind w:left="2035" w:right="117" w:firstLine="0"/>
        <w:rPr>
          <w:sz w:val="24"/>
        </w:rPr>
      </w:pPr>
      <w:r w:rsidRPr="005108E4">
        <w:rPr>
          <w:sz w:val="24"/>
        </w:rPr>
        <w:t>A</w:t>
      </w:r>
      <w:r w:rsidRPr="005108E4">
        <w:rPr>
          <w:spacing w:val="-13"/>
          <w:sz w:val="24"/>
        </w:rPr>
        <w:t xml:space="preserve"> </w:t>
      </w:r>
      <w:r w:rsidRPr="005108E4">
        <w:rPr>
          <w:sz w:val="24"/>
        </w:rPr>
        <w:t>perimeter</w:t>
      </w:r>
      <w:r w:rsidRPr="005108E4">
        <w:rPr>
          <w:spacing w:val="-12"/>
          <w:sz w:val="24"/>
        </w:rPr>
        <w:t xml:space="preserve"> </w:t>
      </w:r>
      <w:r w:rsidRPr="005108E4">
        <w:rPr>
          <w:sz w:val="24"/>
        </w:rPr>
        <w:t>security</w:t>
      </w:r>
      <w:r w:rsidRPr="005108E4">
        <w:rPr>
          <w:spacing w:val="-19"/>
          <w:sz w:val="24"/>
        </w:rPr>
        <w:t xml:space="preserve"> </w:t>
      </w:r>
      <w:r w:rsidRPr="005108E4">
        <w:rPr>
          <w:sz w:val="24"/>
        </w:rPr>
        <w:t>fence</w:t>
      </w:r>
      <w:r w:rsidRPr="005108E4">
        <w:rPr>
          <w:spacing w:val="-13"/>
          <w:sz w:val="24"/>
        </w:rPr>
        <w:t xml:space="preserve"> </w:t>
      </w:r>
      <w:r w:rsidRPr="005108E4">
        <w:rPr>
          <w:sz w:val="24"/>
        </w:rPr>
        <w:t>designed</w:t>
      </w:r>
      <w:r w:rsidRPr="005108E4">
        <w:rPr>
          <w:spacing w:val="-13"/>
          <w:sz w:val="24"/>
        </w:rPr>
        <w:t xml:space="preserve"> </w:t>
      </w:r>
      <w:r w:rsidRPr="005108E4">
        <w:rPr>
          <w:sz w:val="24"/>
        </w:rPr>
        <w:t>to</w:t>
      </w:r>
      <w:r w:rsidRPr="005108E4">
        <w:rPr>
          <w:spacing w:val="-12"/>
          <w:sz w:val="24"/>
        </w:rPr>
        <w:t xml:space="preserve"> </w:t>
      </w:r>
      <w:r w:rsidRPr="005108E4">
        <w:rPr>
          <w:sz w:val="24"/>
        </w:rPr>
        <w:t>prevent</w:t>
      </w:r>
      <w:r w:rsidRPr="005108E4">
        <w:rPr>
          <w:spacing w:val="-12"/>
          <w:sz w:val="24"/>
        </w:rPr>
        <w:t xml:space="preserve"> </w:t>
      </w:r>
      <w:r w:rsidRPr="005108E4">
        <w:rPr>
          <w:sz w:val="24"/>
        </w:rPr>
        <w:t>unauthorized</w:t>
      </w:r>
      <w:r w:rsidRPr="005108E4">
        <w:rPr>
          <w:spacing w:val="-9"/>
          <w:sz w:val="24"/>
        </w:rPr>
        <w:t xml:space="preserve"> </w:t>
      </w:r>
      <w:r w:rsidRPr="005108E4">
        <w:rPr>
          <w:sz w:val="24"/>
        </w:rPr>
        <w:t>entry</w:t>
      </w:r>
      <w:r w:rsidRPr="005108E4">
        <w:rPr>
          <w:spacing w:val="-17"/>
          <w:sz w:val="24"/>
        </w:rPr>
        <w:t xml:space="preserve"> </w:t>
      </w:r>
      <w:r w:rsidRPr="005108E4">
        <w:rPr>
          <w:sz w:val="24"/>
        </w:rPr>
        <w:t>to</w:t>
      </w:r>
      <w:r w:rsidRPr="005108E4">
        <w:rPr>
          <w:spacing w:val="-10"/>
          <w:sz w:val="24"/>
        </w:rPr>
        <w:t xml:space="preserve"> </w:t>
      </w:r>
      <w:r w:rsidRPr="005108E4">
        <w:rPr>
          <w:sz w:val="24"/>
        </w:rPr>
        <w:t>the</w:t>
      </w:r>
      <w:r w:rsidRPr="005108E4">
        <w:rPr>
          <w:spacing w:val="-10"/>
          <w:sz w:val="24"/>
        </w:rPr>
        <w:t xml:space="preserve"> </w:t>
      </w:r>
      <w:r w:rsidRPr="005108E4">
        <w:rPr>
          <w:sz w:val="24"/>
        </w:rPr>
        <w:t>cultivation facility with signs notifying observers that it is a Limited Access</w:t>
      </w:r>
      <w:r w:rsidRPr="005108E4">
        <w:rPr>
          <w:spacing w:val="-30"/>
          <w:sz w:val="24"/>
        </w:rPr>
        <w:t xml:space="preserve"> </w:t>
      </w:r>
      <w:r w:rsidRPr="005108E4">
        <w:rPr>
          <w:sz w:val="24"/>
        </w:rPr>
        <w:t>Area;</w:t>
      </w:r>
    </w:p>
    <w:p w14:paraId="483EB6E9" w14:textId="77777777" w:rsidR="00DA2759" w:rsidRPr="005108E4" w:rsidRDefault="009A7511">
      <w:pPr>
        <w:pStyle w:val="ListParagraph"/>
        <w:numPr>
          <w:ilvl w:val="2"/>
          <w:numId w:val="32"/>
        </w:numPr>
        <w:tabs>
          <w:tab w:val="left" w:pos="2396"/>
        </w:tabs>
        <w:spacing w:before="2"/>
        <w:ind w:hanging="361"/>
        <w:rPr>
          <w:sz w:val="24"/>
        </w:rPr>
      </w:pPr>
      <w:r w:rsidRPr="005108E4">
        <w:rPr>
          <w:sz w:val="24"/>
        </w:rPr>
        <w:t>Commercial-grade, nonresidential</w:t>
      </w:r>
      <w:r w:rsidRPr="005108E4">
        <w:rPr>
          <w:spacing w:val="-2"/>
          <w:sz w:val="24"/>
        </w:rPr>
        <w:t xml:space="preserve"> </w:t>
      </w:r>
      <w:r w:rsidRPr="005108E4">
        <w:rPr>
          <w:sz w:val="24"/>
        </w:rPr>
        <w:t>locks;</w:t>
      </w:r>
    </w:p>
    <w:p w14:paraId="28FBD97E" w14:textId="77777777" w:rsidR="00DA2759" w:rsidRPr="005108E4" w:rsidRDefault="009A7511">
      <w:pPr>
        <w:pStyle w:val="ListParagraph"/>
        <w:numPr>
          <w:ilvl w:val="2"/>
          <w:numId w:val="32"/>
        </w:numPr>
        <w:tabs>
          <w:tab w:val="left" w:pos="2396"/>
        </w:tabs>
        <w:spacing w:before="2"/>
        <w:ind w:hanging="361"/>
        <w:rPr>
          <w:sz w:val="24"/>
        </w:rPr>
      </w:pPr>
      <w:r w:rsidRPr="005108E4">
        <w:rPr>
          <w:sz w:val="24"/>
        </w:rPr>
        <w:t>A security alarm system that</w:t>
      </w:r>
      <w:r w:rsidRPr="005108E4">
        <w:rPr>
          <w:spacing w:val="-11"/>
          <w:sz w:val="24"/>
        </w:rPr>
        <w:t xml:space="preserve"> </w:t>
      </w:r>
      <w:r w:rsidRPr="005108E4">
        <w:rPr>
          <w:sz w:val="24"/>
        </w:rPr>
        <w:t>shall:</w:t>
      </w:r>
    </w:p>
    <w:p w14:paraId="60D3903C" w14:textId="77777777" w:rsidR="00DA2759" w:rsidRPr="005108E4" w:rsidRDefault="009A7511">
      <w:pPr>
        <w:pStyle w:val="ListParagraph"/>
        <w:numPr>
          <w:ilvl w:val="3"/>
          <w:numId w:val="32"/>
        </w:numPr>
        <w:tabs>
          <w:tab w:val="left" w:pos="2715"/>
        </w:tabs>
        <w:spacing w:before="5" w:line="242" w:lineRule="auto"/>
        <w:ind w:right="117" w:firstLine="0"/>
        <w:rPr>
          <w:sz w:val="24"/>
        </w:rPr>
      </w:pPr>
      <w:r w:rsidRPr="005108E4">
        <w:rPr>
          <w:sz w:val="24"/>
        </w:rPr>
        <w:t>Be</w:t>
      </w:r>
      <w:r w:rsidRPr="005108E4">
        <w:rPr>
          <w:spacing w:val="-15"/>
          <w:sz w:val="24"/>
        </w:rPr>
        <w:t xml:space="preserve"> </w:t>
      </w:r>
      <w:r w:rsidRPr="005108E4">
        <w:rPr>
          <w:sz w:val="24"/>
        </w:rPr>
        <w:t>continuously</w:t>
      </w:r>
      <w:r w:rsidRPr="005108E4">
        <w:rPr>
          <w:spacing w:val="-20"/>
          <w:sz w:val="24"/>
        </w:rPr>
        <w:t xml:space="preserve"> </w:t>
      </w:r>
      <w:r w:rsidRPr="005108E4">
        <w:rPr>
          <w:sz w:val="24"/>
        </w:rPr>
        <w:t>monitored,</w:t>
      </w:r>
      <w:r w:rsidRPr="005108E4">
        <w:rPr>
          <w:spacing w:val="-14"/>
          <w:sz w:val="24"/>
        </w:rPr>
        <w:t xml:space="preserve"> </w:t>
      </w:r>
      <w:r w:rsidRPr="005108E4">
        <w:rPr>
          <w:sz w:val="24"/>
        </w:rPr>
        <w:t>whether</w:t>
      </w:r>
      <w:r w:rsidRPr="005108E4">
        <w:rPr>
          <w:spacing w:val="-17"/>
          <w:sz w:val="24"/>
        </w:rPr>
        <w:t xml:space="preserve"> </w:t>
      </w:r>
      <w:r w:rsidRPr="005108E4">
        <w:rPr>
          <w:sz w:val="24"/>
        </w:rPr>
        <w:t>electronically,</w:t>
      </w:r>
      <w:r w:rsidRPr="005108E4">
        <w:rPr>
          <w:spacing w:val="-15"/>
          <w:sz w:val="24"/>
        </w:rPr>
        <w:t xml:space="preserve"> </w:t>
      </w:r>
      <w:r w:rsidRPr="005108E4">
        <w:rPr>
          <w:sz w:val="24"/>
        </w:rPr>
        <w:t>by</w:t>
      </w:r>
      <w:r w:rsidRPr="005108E4">
        <w:rPr>
          <w:spacing w:val="-22"/>
          <w:sz w:val="24"/>
        </w:rPr>
        <w:t xml:space="preserve"> </w:t>
      </w:r>
      <w:r w:rsidRPr="005108E4">
        <w:rPr>
          <w:sz w:val="24"/>
        </w:rPr>
        <w:t>a</w:t>
      </w:r>
      <w:r w:rsidRPr="005108E4">
        <w:rPr>
          <w:spacing w:val="-16"/>
          <w:sz w:val="24"/>
        </w:rPr>
        <w:t xml:space="preserve"> </w:t>
      </w:r>
      <w:r w:rsidRPr="005108E4">
        <w:rPr>
          <w:sz w:val="24"/>
        </w:rPr>
        <w:t>monitoring</w:t>
      </w:r>
      <w:r w:rsidRPr="005108E4">
        <w:rPr>
          <w:spacing w:val="-19"/>
          <w:sz w:val="24"/>
        </w:rPr>
        <w:t xml:space="preserve"> </w:t>
      </w:r>
      <w:r w:rsidRPr="005108E4">
        <w:rPr>
          <w:sz w:val="24"/>
        </w:rPr>
        <w:t>company</w:t>
      </w:r>
      <w:r w:rsidRPr="005108E4">
        <w:rPr>
          <w:spacing w:val="-21"/>
          <w:sz w:val="24"/>
        </w:rPr>
        <w:t xml:space="preserve"> </w:t>
      </w:r>
      <w:r w:rsidRPr="005108E4">
        <w:rPr>
          <w:sz w:val="24"/>
        </w:rPr>
        <w:t>or other means determined to be adequate by the Commission;</w:t>
      </w:r>
      <w:r w:rsidRPr="005108E4">
        <w:rPr>
          <w:spacing w:val="-25"/>
          <w:sz w:val="24"/>
        </w:rPr>
        <w:t xml:space="preserve"> </w:t>
      </w:r>
      <w:r w:rsidRPr="005108E4">
        <w:rPr>
          <w:sz w:val="24"/>
        </w:rPr>
        <w:t>and</w:t>
      </w:r>
    </w:p>
    <w:p w14:paraId="2F51495B" w14:textId="77777777" w:rsidR="00DA2759" w:rsidRPr="005108E4" w:rsidRDefault="009A7511">
      <w:pPr>
        <w:pStyle w:val="ListParagraph"/>
        <w:numPr>
          <w:ilvl w:val="3"/>
          <w:numId w:val="32"/>
        </w:numPr>
        <w:tabs>
          <w:tab w:val="left" w:pos="2727"/>
        </w:tabs>
        <w:spacing w:before="2" w:line="242" w:lineRule="auto"/>
        <w:ind w:right="116" w:firstLine="0"/>
        <w:rPr>
          <w:sz w:val="24"/>
        </w:rPr>
      </w:pPr>
      <w:r w:rsidRPr="005108E4">
        <w:rPr>
          <w:sz w:val="24"/>
        </w:rPr>
        <w:t>Provide</w:t>
      </w:r>
      <w:r w:rsidRPr="005108E4">
        <w:rPr>
          <w:spacing w:val="-15"/>
          <w:sz w:val="24"/>
        </w:rPr>
        <w:t xml:space="preserve"> </w:t>
      </w:r>
      <w:r w:rsidRPr="005108E4">
        <w:rPr>
          <w:sz w:val="24"/>
        </w:rPr>
        <w:t>an</w:t>
      </w:r>
      <w:r w:rsidRPr="005108E4">
        <w:rPr>
          <w:spacing w:val="-13"/>
          <w:sz w:val="24"/>
        </w:rPr>
        <w:t xml:space="preserve"> </w:t>
      </w:r>
      <w:r w:rsidRPr="005108E4">
        <w:rPr>
          <w:sz w:val="24"/>
        </w:rPr>
        <w:t>alert</w:t>
      </w:r>
      <w:r w:rsidRPr="005108E4">
        <w:rPr>
          <w:spacing w:val="-14"/>
          <w:sz w:val="24"/>
        </w:rPr>
        <w:t xml:space="preserve"> </w:t>
      </w:r>
      <w:r w:rsidRPr="005108E4">
        <w:rPr>
          <w:sz w:val="24"/>
        </w:rPr>
        <w:t>to</w:t>
      </w:r>
      <w:r w:rsidRPr="005108E4">
        <w:rPr>
          <w:spacing w:val="-13"/>
          <w:sz w:val="24"/>
        </w:rPr>
        <w:t xml:space="preserve"> </w:t>
      </w:r>
      <w:r w:rsidRPr="005108E4">
        <w:rPr>
          <w:sz w:val="24"/>
        </w:rPr>
        <w:t>designated</w:t>
      </w:r>
      <w:r w:rsidRPr="005108E4">
        <w:rPr>
          <w:spacing w:val="-14"/>
          <w:sz w:val="24"/>
        </w:rPr>
        <w:t xml:space="preserve"> </w:t>
      </w:r>
      <w:r w:rsidRPr="005108E4">
        <w:rPr>
          <w:sz w:val="24"/>
        </w:rPr>
        <w:t>employees</w:t>
      </w:r>
      <w:r w:rsidRPr="005108E4">
        <w:rPr>
          <w:spacing w:val="-13"/>
          <w:sz w:val="24"/>
        </w:rPr>
        <w:t xml:space="preserve"> </w:t>
      </w:r>
      <w:r w:rsidRPr="005108E4">
        <w:rPr>
          <w:sz w:val="24"/>
        </w:rPr>
        <w:t>of</w:t>
      </w:r>
      <w:r w:rsidRPr="005108E4">
        <w:rPr>
          <w:spacing w:val="-15"/>
          <w:sz w:val="24"/>
        </w:rPr>
        <w:t xml:space="preserve"> </w:t>
      </w:r>
      <w:r w:rsidRPr="005108E4">
        <w:rPr>
          <w:sz w:val="24"/>
        </w:rPr>
        <w:t>the</w:t>
      </w:r>
      <w:r w:rsidRPr="005108E4">
        <w:rPr>
          <w:spacing w:val="-12"/>
          <w:sz w:val="24"/>
        </w:rPr>
        <w:t xml:space="preserve"> </w:t>
      </w:r>
      <w:r w:rsidRPr="005108E4">
        <w:rPr>
          <w:sz w:val="24"/>
        </w:rPr>
        <w:t>MTC</w:t>
      </w:r>
      <w:r w:rsidRPr="005108E4">
        <w:rPr>
          <w:spacing w:val="-11"/>
          <w:sz w:val="24"/>
        </w:rPr>
        <w:t xml:space="preserve"> </w:t>
      </w:r>
      <w:r w:rsidRPr="005108E4">
        <w:rPr>
          <w:sz w:val="24"/>
        </w:rPr>
        <w:t>within</w:t>
      </w:r>
      <w:r w:rsidRPr="005108E4">
        <w:rPr>
          <w:spacing w:val="-11"/>
          <w:sz w:val="24"/>
        </w:rPr>
        <w:t xml:space="preserve"> </w:t>
      </w:r>
      <w:r w:rsidRPr="005108E4">
        <w:rPr>
          <w:sz w:val="24"/>
        </w:rPr>
        <w:t>five</w:t>
      </w:r>
      <w:r w:rsidRPr="005108E4">
        <w:rPr>
          <w:spacing w:val="-13"/>
          <w:sz w:val="24"/>
        </w:rPr>
        <w:t xml:space="preserve"> </w:t>
      </w:r>
      <w:r w:rsidRPr="005108E4">
        <w:rPr>
          <w:sz w:val="24"/>
        </w:rPr>
        <w:t>minutes</w:t>
      </w:r>
      <w:r w:rsidRPr="005108E4">
        <w:rPr>
          <w:spacing w:val="-11"/>
          <w:sz w:val="24"/>
        </w:rPr>
        <w:t xml:space="preserve"> </w:t>
      </w:r>
      <w:r w:rsidRPr="005108E4">
        <w:rPr>
          <w:sz w:val="24"/>
        </w:rPr>
        <w:t>after</w:t>
      </w:r>
      <w:r w:rsidRPr="005108E4">
        <w:rPr>
          <w:spacing w:val="-15"/>
          <w:sz w:val="24"/>
        </w:rPr>
        <w:t xml:space="preserve"> </w:t>
      </w:r>
      <w:r w:rsidRPr="005108E4">
        <w:rPr>
          <w:sz w:val="24"/>
        </w:rPr>
        <w:t>a notification of an alarm or a system failure, either by telephone, email or text message.</w:t>
      </w:r>
    </w:p>
    <w:p w14:paraId="5C77EFB0"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003325A8" w14:textId="77777777" w:rsidR="00DA2759" w:rsidRPr="005108E4" w:rsidRDefault="00DA2759">
      <w:pPr>
        <w:pStyle w:val="BodyText"/>
        <w:jc w:val="left"/>
        <w:rPr>
          <w:sz w:val="20"/>
        </w:rPr>
      </w:pPr>
    </w:p>
    <w:p w14:paraId="45385507" w14:textId="77777777" w:rsidR="00DA2759" w:rsidRPr="005108E4" w:rsidRDefault="00DA2759">
      <w:pPr>
        <w:pStyle w:val="BodyText"/>
        <w:spacing w:before="10"/>
        <w:jc w:val="left"/>
        <w:rPr>
          <w:sz w:val="19"/>
        </w:rPr>
      </w:pPr>
    </w:p>
    <w:p w14:paraId="5C250531" w14:textId="77777777" w:rsidR="00DA2759" w:rsidRPr="005108E4" w:rsidRDefault="00DA2759">
      <w:pPr>
        <w:pStyle w:val="BodyText"/>
        <w:spacing w:before="7"/>
        <w:jc w:val="left"/>
      </w:pPr>
    </w:p>
    <w:p w14:paraId="134503D7" w14:textId="77777777" w:rsidR="00DA2759" w:rsidRPr="005108E4" w:rsidRDefault="009A7511">
      <w:pPr>
        <w:pStyle w:val="ListParagraph"/>
        <w:numPr>
          <w:ilvl w:val="2"/>
          <w:numId w:val="32"/>
        </w:numPr>
        <w:tabs>
          <w:tab w:val="left" w:pos="2403"/>
        </w:tabs>
        <w:spacing w:line="242" w:lineRule="auto"/>
        <w:ind w:left="2035" w:right="116" w:firstLine="0"/>
        <w:rPr>
          <w:sz w:val="24"/>
        </w:rPr>
      </w:pPr>
      <w:r w:rsidRPr="005108E4">
        <w:rPr>
          <w:sz w:val="24"/>
        </w:rPr>
        <w:t>Video cameras at all points of entry and exit and in any parking lot which shall be appropriate for the normal lighting conditions of the area under surveillance. The cameras shall be directed at all safes, vaults, sales areas, and areas where Marijuana is cultivated,</w:t>
      </w:r>
      <w:r w:rsidRPr="005108E4">
        <w:rPr>
          <w:spacing w:val="-32"/>
          <w:sz w:val="24"/>
        </w:rPr>
        <w:t xml:space="preserve"> </w:t>
      </w:r>
      <w:r w:rsidRPr="005108E4">
        <w:rPr>
          <w:sz w:val="24"/>
        </w:rPr>
        <w:t>harvested,</w:t>
      </w:r>
      <w:r w:rsidRPr="005108E4">
        <w:rPr>
          <w:spacing w:val="-32"/>
          <w:sz w:val="24"/>
        </w:rPr>
        <w:t xml:space="preserve"> </w:t>
      </w:r>
      <w:r w:rsidRPr="005108E4">
        <w:rPr>
          <w:sz w:val="24"/>
        </w:rPr>
        <w:t>Processed,</w:t>
      </w:r>
      <w:r w:rsidRPr="005108E4">
        <w:rPr>
          <w:spacing w:val="-31"/>
          <w:sz w:val="24"/>
        </w:rPr>
        <w:t xml:space="preserve"> </w:t>
      </w:r>
      <w:r w:rsidRPr="005108E4">
        <w:rPr>
          <w:sz w:val="24"/>
        </w:rPr>
        <w:t>prepared,</w:t>
      </w:r>
      <w:r w:rsidRPr="005108E4">
        <w:rPr>
          <w:spacing w:val="-32"/>
          <w:sz w:val="24"/>
        </w:rPr>
        <w:t xml:space="preserve"> </w:t>
      </w:r>
      <w:r w:rsidRPr="005108E4">
        <w:rPr>
          <w:sz w:val="24"/>
        </w:rPr>
        <w:t>stored,</w:t>
      </w:r>
      <w:r w:rsidRPr="005108E4">
        <w:rPr>
          <w:spacing w:val="-32"/>
          <w:sz w:val="24"/>
        </w:rPr>
        <w:t xml:space="preserve"> </w:t>
      </w:r>
      <w:r w:rsidRPr="005108E4">
        <w:rPr>
          <w:sz w:val="24"/>
        </w:rPr>
        <w:t>handled,</w:t>
      </w:r>
      <w:r w:rsidRPr="005108E4">
        <w:rPr>
          <w:spacing w:val="-31"/>
          <w:sz w:val="24"/>
        </w:rPr>
        <w:t xml:space="preserve"> </w:t>
      </w:r>
      <w:r w:rsidRPr="005108E4">
        <w:rPr>
          <w:sz w:val="24"/>
        </w:rPr>
        <w:t>Transferred</w:t>
      </w:r>
      <w:r w:rsidRPr="005108E4">
        <w:rPr>
          <w:spacing w:val="-32"/>
          <w:sz w:val="24"/>
        </w:rPr>
        <w:t xml:space="preserve"> </w:t>
      </w:r>
      <w:r w:rsidRPr="005108E4">
        <w:rPr>
          <w:sz w:val="24"/>
        </w:rPr>
        <w:t>or</w:t>
      </w:r>
      <w:r w:rsidRPr="005108E4">
        <w:rPr>
          <w:spacing w:val="-31"/>
          <w:sz w:val="24"/>
        </w:rPr>
        <w:t xml:space="preserve"> </w:t>
      </w:r>
      <w:r w:rsidRPr="005108E4">
        <w:rPr>
          <w:sz w:val="24"/>
        </w:rPr>
        <w:t>dispensed</w:t>
      </w:r>
      <w:r w:rsidRPr="005108E4">
        <w:rPr>
          <w:spacing w:val="-32"/>
          <w:sz w:val="24"/>
        </w:rPr>
        <w:t xml:space="preserve"> </w:t>
      </w:r>
      <w:r w:rsidRPr="005108E4">
        <w:rPr>
          <w:sz w:val="24"/>
        </w:rPr>
        <w:t>and for</w:t>
      </w:r>
      <w:r w:rsidRPr="005108E4">
        <w:rPr>
          <w:spacing w:val="-9"/>
          <w:sz w:val="24"/>
        </w:rPr>
        <w:t xml:space="preserve"> </w:t>
      </w:r>
      <w:r w:rsidRPr="005108E4">
        <w:rPr>
          <w:sz w:val="24"/>
        </w:rPr>
        <w:t>the</w:t>
      </w:r>
      <w:r w:rsidRPr="005108E4">
        <w:rPr>
          <w:spacing w:val="-9"/>
          <w:sz w:val="24"/>
        </w:rPr>
        <w:t xml:space="preserve"> </w:t>
      </w:r>
      <w:r w:rsidRPr="005108E4">
        <w:rPr>
          <w:sz w:val="24"/>
        </w:rPr>
        <w:t>purpose</w:t>
      </w:r>
      <w:r w:rsidRPr="005108E4">
        <w:rPr>
          <w:spacing w:val="-12"/>
          <w:sz w:val="24"/>
        </w:rPr>
        <w:t xml:space="preserve"> </w:t>
      </w:r>
      <w:r w:rsidRPr="005108E4">
        <w:rPr>
          <w:sz w:val="24"/>
        </w:rPr>
        <w:t>of</w:t>
      </w:r>
      <w:r w:rsidRPr="005108E4">
        <w:rPr>
          <w:spacing w:val="-11"/>
          <w:sz w:val="24"/>
        </w:rPr>
        <w:t xml:space="preserve"> </w:t>
      </w:r>
      <w:r w:rsidRPr="005108E4">
        <w:rPr>
          <w:sz w:val="24"/>
        </w:rPr>
        <w:t>securing</w:t>
      </w:r>
      <w:r w:rsidRPr="005108E4">
        <w:rPr>
          <w:spacing w:val="-12"/>
          <w:sz w:val="24"/>
        </w:rPr>
        <w:t xml:space="preserve"> </w:t>
      </w:r>
      <w:r w:rsidRPr="005108E4">
        <w:rPr>
          <w:sz w:val="24"/>
        </w:rPr>
        <w:t>cash.</w:t>
      </w:r>
      <w:r w:rsidRPr="005108E4">
        <w:rPr>
          <w:spacing w:val="39"/>
          <w:sz w:val="24"/>
        </w:rPr>
        <w:t xml:space="preserve"> </w:t>
      </w:r>
      <w:r w:rsidRPr="005108E4">
        <w:rPr>
          <w:sz w:val="24"/>
        </w:rPr>
        <w:t>Cameras</w:t>
      </w:r>
      <w:r w:rsidRPr="005108E4">
        <w:rPr>
          <w:spacing w:val="-11"/>
          <w:sz w:val="24"/>
        </w:rPr>
        <w:t xml:space="preserve"> </w:t>
      </w:r>
      <w:r w:rsidRPr="005108E4">
        <w:rPr>
          <w:sz w:val="24"/>
        </w:rPr>
        <w:t>shall</w:t>
      </w:r>
      <w:r w:rsidRPr="005108E4">
        <w:rPr>
          <w:spacing w:val="-9"/>
          <w:sz w:val="24"/>
        </w:rPr>
        <w:t xml:space="preserve"> </w:t>
      </w:r>
      <w:r w:rsidRPr="005108E4">
        <w:rPr>
          <w:sz w:val="24"/>
        </w:rPr>
        <w:t>be</w:t>
      </w:r>
      <w:r w:rsidRPr="005108E4">
        <w:rPr>
          <w:spacing w:val="-12"/>
          <w:sz w:val="24"/>
        </w:rPr>
        <w:t xml:space="preserve"> </w:t>
      </w:r>
      <w:r w:rsidRPr="005108E4">
        <w:rPr>
          <w:sz w:val="24"/>
        </w:rPr>
        <w:t>angled</w:t>
      </w:r>
      <w:r w:rsidRPr="005108E4">
        <w:rPr>
          <w:spacing w:val="-11"/>
          <w:sz w:val="24"/>
        </w:rPr>
        <w:t xml:space="preserve"> </w:t>
      </w:r>
      <w:r w:rsidRPr="005108E4">
        <w:rPr>
          <w:sz w:val="24"/>
        </w:rPr>
        <w:t>so</w:t>
      </w:r>
      <w:r w:rsidRPr="005108E4">
        <w:rPr>
          <w:spacing w:val="-11"/>
          <w:sz w:val="24"/>
        </w:rPr>
        <w:t xml:space="preserve"> </w:t>
      </w:r>
      <w:r w:rsidRPr="005108E4">
        <w:rPr>
          <w:sz w:val="24"/>
        </w:rPr>
        <w:t>as</w:t>
      </w:r>
      <w:r w:rsidRPr="005108E4">
        <w:rPr>
          <w:spacing w:val="-10"/>
          <w:sz w:val="24"/>
        </w:rPr>
        <w:t xml:space="preserve"> </w:t>
      </w:r>
      <w:r w:rsidRPr="005108E4">
        <w:rPr>
          <w:sz w:val="24"/>
        </w:rPr>
        <w:t>to</w:t>
      </w:r>
      <w:r w:rsidRPr="005108E4">
        <w:rPr>
          <w:spacing w:val="-11"/>
          <w:sz w:val="24"/>
        </w:rPr>
        <w:t xml:space="preserve"> </w:t>
      </w:r>
      <w:r w:rsidRPr="005108E4">
        <w:rPr>
          <w:sz w:val="24"/>
        </w:rPr>
        <w:t>allow</w:t>
      </w:r>
      <w:r w:rsidRPr="005108E4">
        <w:rPr>
          <w:spacing w:val="-11"/>
          <w:sz w:val="24"/>
        </w:rPr>
        <w:t xml:space="preserve"> </w:t>
      </w:r>
      <w:r w:rsidRPr="005108E4">
        <w:rPr>
          <w:sz w:val="24"/>
        </w:rPr>
        <w:t>for</w:t>
      </w:r>
      <w:r w:rsidRPr="005108E4">
        <w:rPr>
          <w:spacing w:val="-11"/>
          <w:sz w:val="24"/>
        </w:rPr>
        <w:t xml:space="preserve"> </w:t>
      </w:r>
      <w:r w:rsidRPr="005108E4">
        <w:rPr>
          <w:sz w:val="24"/>
        </w:rPr>
        <w:t>the</w:t>
      </w:r>
      <w:r w:rsidRPr="005108E4">
        <w:rPr>
          <w:spacing w:val="-11"/>
          <w:sz w:val="24"/>
        </w:rPr>
        <w:t xml:space="preserve"> </w:t>
      </w:r>
      <w:r w:rsidRPr="005108E4">
        <w:rPr>
          <w:sz w:val="24"/>
        </w:rPr>
        <w:t>capture of</w:t>
      </w:r>
      <w:r w:rsidRPr="005108E4">
        <w:rPr>
          <w:spacing w:val="-4"/>
          <w:sz w:val="24"/>
        </w:rPr>
        <w:t xml:space="preserve"> </w:t>
      </w:r>
      <w:r w:rsidRPr="005108E4">
        <w:rPr>
          <w:sz w:val="24"/>
        </w:rPr>
        <w:t>clear</w:t>
      </w:r>
      <w:r w:rsidRPr="005108E4">
        <w:rPr>
          <w:spacing w:val="-4"/>
          <w:sz w:val="24"/>
        </w:rPr>
        <w:t xml:space="preserve"> </w:t>
      </w:r>
      <w:r w:rsidRPr="005108E4">
        <w:rPr>
          <w:sz w:val="24"/>
        </w:rPr>
        <w:t>and</w:t>
      </w:r>
      <w:r w:rsidRPr="005108E4">
        <w:rPr>
          <w:spacing w:val="-4"/>
          <w:sz w:val="24"/>
        </w:rPr>
        <w:t xml:space="preserve"> </w:t>
      </w:r>
      <w:r w:rsidRPr="005108E4">
        <w:rPr>
          <w:sz w:val="24"/>
        </w:rPr>
        <w:t>certain</w:t>
      </w:r>
      <w:r w:rsidRPr="005108E4">
        <w:rPr>
          <w:spacing w:val="-3"/>
          <w:sz w:val="24"/>
        </w:rPr>
        <w:t xml:space="preserve"> </w:t>
      </w:r>
      <w:r w:rsidRPr="005108E4">
        <w:rPr>
          <w:sz w:val="24"/>
        </w:rPr>
        <w:t>identification</w:t>
      </w:r>
      <w:r w:rsidRPr="005108E4">
        <w:rPr>
          <w:spacing w:val="-4"/>
          <w:sz w:val="24"/>
        </w:rPr>
        <w:t xml:space="preserve"> </w:t>
      </w:r>
      <w:r w:rsidRPr="005108E4">
        <w:rPr>
          <w:sz w:val="24"/>
        </w:rPr>
        <w:t>of</w:t>
      </w:r>
      <w:r w:rsidRPr="005108E4">
        <w:rPr>
          <w:spacing w:val="-4"/>
          <w:sz w:val="24"/>
        </w:rPr>
        <w:t xml:space="preserve"> </w:t>
      </w:r>
      <w:r w:rsidRPr="005108E4">
        <w:rPr>
          <w:sz w:val="24"/>
        </w:rPr>
        <w:t>any</w:t>
      </w:r>
      <w:r w:rsidRPr="005108E4">
        <w:rPr>
          <w:spacing w:val="-10"/>
          <w:sz w:val="24"/>
        </w:rPr>
        <w:t xml:space="preserve"> </w:t>
      </w:r>
      <w:r w:rsidRPr="005108E4">
        <w:rPr>
          <w:sz w:val="24"/>
        </w:rPr>
        <w:t>person</w:t>
      </w:r>
      <w:r w:rsidRPr="005108E4">
        <w:rPr>
          <w:spacing w:val="-4"/>
          <w:sz w:val="24"/>
        </w:rPr>
        <w:t xml:space="preserve"> </w:t>
      </w:r>
      <w:r w:rsidRPr="005108E4">
        <w:rPr>
          <w:sz w:val="24"/>
        </w:rPr>
        <w:t>entering</w:t>
      </w:r>
      <w:r w:rsidRPr="005108E4">
        <w:rPr>
          <w:spacing w:val="-5"/>
          <w:sz w:val="24"/>
        </w:rPr>
        <w:t xml:space="preserve"> </w:t>
      </w:r>
      <w:r w:rsidRPr="005108E4">
        <w:rPr>
          <w:sz w:val="24"/>
        </w:rPr>
        <w:t>or</w:t>
      </w:r>
      <w:r w:rsidRPr="005108E4">
        <w:rPr>
          <w:spacing w:val="-4"/>
          <w:sz w:val="24"/>
        </w:rPr>
        <w:t xml:space="preserve"> </w:t>
      </w:r>
      <w:r w:rsidRPr="005108E4">
        <w:rPr>
          <w:sz w:val="24"/>
        </w:rPr>
        <w:t>exiting</w:t>
      </w:r>
      <w:r w:rsidRPr="005108E4">
        <w:rPr>
          <w:spacing w:val="-6"/>
          <w:sz w:val="24"/>
        </w:rPr>
        <w:t xml:space="preserve"> </w:t>
      </w:r>
      <w:r w:rsidRPr="005108E4">
        <w:rPr>
          <w:sz w:val="24"/>
        </w:rPr>
        <w:t>the</w:t>
      </w:r>
      <w:r w:rsidRPr="005108E4">
        <w:rPr>
          <w:spacing w:val="-4"/>
          <w:sz w:val="24"/>
        </w:rPr>
        <w:t xml:space="preserve"> </w:t>
      </w:r>
      <w:r w:rsidRPr="005108E4">
        <w:rPr>
          <w:sz w:val="24"/>
        </w:rPr>
        <w:t>MTC</w:t>
      </w:r>
      <w:r w:rsidRPr="005108E4">
        <w:rPr>
          <w:spacing w:val="-3"/>
          <w:sz w:val="24"/>
        </w:rPr>
        <w:t xml:space="preserve"> </w:t>
      </w:r>
      <w:r w:rsidRPr="005108E4">
        <w:rPr>
          <w:sz w:val="24"/>
        </w:rPr>
        <w:t>or</w:t>
      </w:r>
      <w:r w:rsidRPr="005108E4">
        <w:rPr>
          <w:spacing w:val="-4"/>
          <w:sz w:val="24"/>
        </w:rPr>
        <w:t xml:space="preserve"> </w:t>
      </w:r>
      <w:r w:rsidRPr="005108E4">
        <w:rPr>
          <w:sz w:val="24"/>
        </w:rPr>
        <w:t>area;</w:t>
      </w:r>
    </w:p>
    <w:p w14:paraId="59B11D2E" w14:textId="77777777" w:rsidR="00DA2759" w:rsidRPr="005108E4" w:rsidRDefault="009A7511">
      <w:pPr>
        <w:pStyle w:val="ListParagraph"/>
        <w:numPr>
          <w:ilvl w:val="2"/>
          <w:numId w:val="32"/>
        </w:numPr>
        <w:tabs>
          <w:tab w:val="left" w:pos="2403"/>
        </w:tabs>
        <w:spacing w:before="5" w:line="242" w:lineRule="auto"/>
        <w:ind w:left="2035" w:right="115" w:firstLine="0"/>
        <w:rPr>
          <w:sz w:val="24"/>
        </w:rPr>
      </w:pPr>
      <w:r w:rsidRPr="005108E4">
        <w:rPr>
          <w:sz w:val="24"/>
        </w:rPr>
        <w:t>Recordings</w:t>
      </w:r>
      <w:r w:rsidRPr="005108E4">
        <w:rPr>
          <w:spacing w:val="-3"/>
          <w:sz w:val="24"/>
        </w:rPr>
        <w:t xml:space="preserve"> </w:t>
      </w:r>
      <w:r w:rsidRPr="005108E4">
        <w:rPr>
          <w:sz w:val="24"/>
        </w:rPr>
        <w:t>from</w:t>
      </w:r>
      <w:r w:rsidRPr="005108E4">
        <w:rPr>
          <w:spacing w:val="-2"/>
          <w:sz w:val="24"/>
        </w:rPr>
        <w:t xml:space="preserve"> </w:t>
      </w:r>
      <w:r w:rsidRPr="005108E4">
        <w:rPr>
          <w:sz w:val="24"/>
        </w:rPr>
        <w:t>all</w:t>
      </w:r>
      <w:r w:rsidRPr="005108E4">
        <w:rPr>
          <w:spacing w:val="-2"/>
          <w:sz w:val="24"/>
        </w:rPr>
        <w:t xml:space="preserve"> </w:t>
      </w:r>
      <w:r w:rsidRPr="005108E4">
        <w:rPr>
          <w:sz w:val="24"/>
        </w:rPr>
        <w:t>video</w:t>
      </w:r>
      <w:r w:rsidRPr="005108E4">
        <w:rPr>
          <w:spacing w:val="-5"/>
          <w:sz w:val="24"/>
        </w:rPr>
        <w:t xml:space="preserve"> </w:t>
      </w:r>
      <w:r w:rsidRPr="005108E4">
        <w:rPr>
          <w:sz w:val="24"/>
        </w:rPr>
        <w:t>cameras</w:t>
      </w:r>
      <w:r w:rsidRPr="005108E4">
        <w:rPr>
          <w:spacing w:val="-4"/>
          <w:sz w:val="24"/>
        </w:rPr>
        <w:t xml:space="preserve"> </w:t>
      </w:r>
      <w:r w:rsidRPr="005108E4">
        <w:rPr>
          <w:sz w:val="24"/>
        </w:rPr>
        <w:t>which</w:t>
      </w:r>
      <w:r w:rsidRPr="005108E4">
        <w:rPr>
          <w:spacing w:val="-6"/>
          <w:sz w:val="24"/>
        </w:rPr>
        <w:t xml:space="preserve"> </w:t>
      </w:r>
      <w:r w:rsidRPr="005108E4">
        <w:rPr>
          <w:sz w:val="24"/>
        </w:rPr>
        <w:t>shall</w:t>
      </w:r>
      <w:r w:rsidRPr="005108E4">
        <w:rPr>
          <w:spacing w:val="-4"/>
          <w:sz w:val="24"/>
        </w:rPr>
        <w:t xml:space="preserve"> </w:t>
      </w:r>
      <w:r w:rsidRPr="005108E4">
        <w:rPr>
          <w:sz w:val="24"/>
        </w:rPr>
        <w:t>be</w:t>
      </w:r>
      <w:r w:rsidRPr="005108E4">
        <w:rPr>
          <w:spacing w:val="-6"/>
          <w:sz w:val="24"/>
        </w:rPr>
        <w:t xml:space="preserve"> </w:t>
      </w:r>
      <w:r w:rsidRPr="005108E4">
        <w:rPr>
          <w:sz w:val="24"/>
        </w:rPr>
        <w:t>enabled</w:t>
      </w:r>
      <w:r w:rsidRPr="005108E4">
        <w:rPr>
          <w:spacing w:val="-5"/>
          <w:sz w:val="24"/>
        </w:rPr>
        <w:t xml:space="preserve"> </w:t>
      </w:r>
      <w:r w:rsidRPr="005108E4">
        <w:rPr>
          <w:sz w:val="24"/>
        </w:rPr>
        <w:t>to</w:t>
      </w:r>
      <w:r w:rsidRPr="005108E4">
        <w:rPr>
          <w:spacing w:val="-5"/>
          <w:sz w:val="24"/>
        </w:rPr>
        <w:t xml:space="preserve"> </w:t>
      </w:r>
      <w:r w:rsidRPr="005108E4">
        <w:rPr>
          <w:sz w:val="24"/>
        </w:rPr>
        <w:t>record</w:t>
      </w:r>
      <w:r w:rsidRPr="005108E4">
        <w:rPr>
          <w:spacing w:val="-5"/>
          <w:sz w:val="24"/>
        </w:rPr>
        <w:t xml:space="preserve"> </w:t>
      </w:r>
      <w:r w:rsidRPr="005108E4">
        <w:rPr>
          <w:sz w:val="24"/>
        </w:rPr>
        <w:t>24</w:t>
      </w:r>
      <w:r w:rsidRPr="005108E4">
        <w:rPr>
          <w:spacing w:val="-2"/>
          <w:sz w:val="24"/>
        </w:rPr>
        <w:t xml:space="preserve"> </w:t>
      </w:r>
      <w:r w:rsidRPr="005108E4">
        <w:rPr>
          <w:sz w:val="24"/>
        </w:rPr>
        <w:t>hours</w:t>
      </w:r>
      <w:r w:rsidRPr="005108E4">
        <w:rPr>
          <w:spacing w:val="-2"/>
          <w:sz w:val="24"/>
        </w:rPr>
        <w:t xml:space="preserve"> </w:t>
      </w:r>
      <w:r w:rsidRPr="005108E4">
        <w:rPr>
          <w:sz w:val="24"/>
        </w:rPr>
        <w:t>each day and be available for immediate viewing by the Commission on request for at least the</w:t>
      </w:r>
      <w:r w:rsidRPr="005108E4">
        <w:rPr>
          <w:spacing w:val="-18"/>
          <w:sz w:val="24"/>
        </w:rPr>
        <w:t xml:space="preserve"> </w:t>
      </w:r>
      <w:r w:rsidRPr="005108E4">
        <w:rPr>
          <w:sz w:val="24"/>
        </w:rPr>
        <w:t>preceding</w:t>
      </w:r>
      <w:r w:rsidRPr="005108E4">
        <w:rPr>
          <w:spacing w:val="-18"/>
          <w:sz w:val="24"/>
        </w:rPr>
        <w:t xml:space="preserve"> </w:t>
      </w:r>
      <w:r w:rsidRPr="005108E4">
        <w:rPr>
          <w:sz w:val="24"/>
        </w:rPr>
        <w:t>90</w:t>
      </w:r>
      <w:r w:rsidRPr="005108E4">
        <w:rPr>
          <w:spacing w:val="-17"/>
          <w:sz w:val="24"/>
        </w:rPr>
        <w:t xml:space="preserve"> </w:t>
      </w:r>
      <w:r w:rsidRPr="005108E4">
        <w:rPr>
          <w:sz w:val="24"/>
        </w:rPr>
        <w:t>calendar</w:t>
      </w:r>
      <w:r w:rsidRPr="005108E4">
        <w:rPr>
          <w:spacing w:val="-16"/>
          <w:sz w:val="24"/>
        </w:rPr>
        <w:t xml:space="preserve"> </w:t>
      </w:r>
      <w:r w:rsidRPr="005108E4">
        <w:rPr>
          <w:spacing w:val="-3"/>
          <w:sz w:val="24"/>
        </w:rPr>
        <w:t>days</w:t>
      </w:r>
      <w:r w:rsidRPr="005108E4">
        <w:rPr>
          <w:spacing w:val="-15"/>
          <w:sz w:val="24"/>
        </w:rPr>
        <w:t xml:space="preserve"> </w:t>
      </w:r>
      <w:r w:rsidRPr="005108E4">
        <w:rPr>
          <w:sz w:val="24"/>
        </w:rPr>
        <w:t>or</w:t>
      </w:r>
      <w:r w:rsidRPr="005108E4">
        <w:rPr>
          <w:spacing w:val="-17"/>
          <w:sz w:val="24"/>
        </w:rPr>
        <w:t xml:space="preserve"> </w:t>
      </w:r>
      <w:r w:rsidRPr="005108E4">
        <w:rPr>
          <w:sz w:val="24"/>
        </w:rPr>
        <w:t>the</w:t>
      </w:r>
      <w:r w:rsidRPr="005108E4">
        <w:rPr>
          <w:spacing w:val="-17"/>
          <w:sz w:val="24"/>
        </w:rPr>
        <w:t xml:space="preserve"> </w:t>
      </w:r>
      <w:r w:rsidRPr="005108E4">
        <w:rPr>
          <w:sz w:val="24"/>
        </w:rPr>
        <w:t>duration</w:t>
      </w:r>
      <w:r w:rsidRPr="005108E4">
        <w:rPr>
          <w:spacing w:val="-17"/>
          <w:sz w:val="24"/>
        </w:rPr>
        <w:t xml:space="preserve"> </w:t>
      </w:r>
      <w:r w:rsidRPr="005108E4">
        <w:rPr>
          <w:sz w:val="24"/>
        </w:rPr>
        <w:t>of</w:t>
      </w:r>
      <w:r w:rsidRPr="005108E4">
        <w:rPr>
          <w:spacing w:val="-19"/>
          <w:sz w:val="24"/>
        </w:rPr>
        <w:t xml:space="preserve"> </w:t>
      </w:r>
      <w:r w:rsidRPr="005108E4">
        <w:rPr>
          <w:sz w:val="24"/>
        </w:rPr>
        <w:t>a</w:t>
      </w:r>
      <w:r w:rsidRPr="005108E4">
        <w:rPr>
          <w:spacing w:val="-19"/>
          <w:sz w:val="24"/>
        </w:rPr>
        <w:t xml:space="preserve"> </w:t>
      </w:r>
      <w:r w:rsidRPr="005108E4">
        <w:rPr>
          <w:sz w:val="24"/>
        </w:rPr>
        <w:t>request</w:t>
      </w:r>
      <w:r w:rsidRPr="005108E4">
        <w:rPr>
          <w:spacing w:val="-17"/>
          <w:sz w:val="24"/>
        </w:rPr>
        <w:t xml:space="preserve"> </w:t>
      </w:r>
      <w:r w:rsidRPr="005108E4">
        <w:rPr>
          <w:sz w:val="24"/>
        </w:rPr>
        <w:t>to</w:t>
      </w:r>
      <w:r w:rsidRPr="005108E4">
        <w:rPr>
          <w:spacing w:val="-19"/>
          <w:sz w:val="24"/>
        </w:rPr>
        <w:t xml:space="preserve"> </w:t>
      </w:r>
      <w:r w:rsidRPr="005108E4">
        <w:rPr>
          <w:sz w:val="24"/>
        </w:rPr>
        <w:t>preserve</w:t>
      </w:r>
      <w:r w:rsidRPr="005108E4">
        <w:rPr>
          <w:spacing w:val="-19"/>
          <w:sz w:val="24"/>
        </w:rPr>
        <w:t xml:space="preserve"> </w:t>
      </w:r>
      <w:r w:rsidRPr="005108E4">
        <w:rPr>
          <w:sz w:val="24"/>
        </w:rPr>
        <w:t>the</w:t>
      </w:r>
      <w:r w:rsidRPr="005108E4">
        <w:rPr>
          <w:spacing w:val="-17"/>
          <w:sz w:val="24"/>
        </w:rPr>
        <w:t xml:space="preserve"> </w:t>
      </w:r>
      <w:r w:rsidRPr="005108E4">
        <w:rPr>
          <w:sz w:val="24"/>
        </w:rPr>
        <w:t>recordings</w:t>
      </w:r>
      <w:r w:rsidRPr="005108E4">
        <w:rPr>
          <w:spacing w:val="-16"/>
          <w:sz w:val="24"/>
        </w:rPr>
        <w:t xml:space="preserve"> </w:t>
      </w:r>
      <w:r w:rsidRPr="005108E4">
        <w:rPr>
          <w:sz w:val="24"/>
        </w:rPr>
        <w:t>for a</w:t>
      </w:r>
      <w:r w:rsidRPr="005108E4">
        <w:rPr>
          <w:spacing w:val="-26"/>
          <w:sz w:val="24"/>
        </w:rPr>
        <w:t xml:space="preserve"> </w:t>
      </w:r>
      <w:r w:rsidRPr="005108E4">
        <w:rPr>
          <w:sz w:val="24"/>
        </w:rPr>
        <w:t>specified</w:t>
      </w:r>
      <w:r w:rsidRPr="005108E4">
        <w:rPr>
          <w:spacing w:val="-24"/>
          <w:sz w:val="24"/>
        </w:rPr>
        <w:t xml:space="preserve"> </w:t>
      </w:r>
      <w:r w:rsidRPr="005108E4">
        <w:rPr>
          <w:sz w:val="24"/>
        </w:rPr>
        <w:t>period</w:t>
      </w:r>
      <w:r w:rsidRPr="005108E4">
        <w:rPr>
          <w:spacing w:val="-23"/>
          <w:sz w:val="24"/>
        </w:rPr>
        <w:t xml:space="preserve"> </w:t>
      </w:r>
      <w:r w:rsidRPr="005108E4">
        <w:rPr>
          <w:sz w:val="24"/>
        </w:rPr>
        <w:t>of</w:t>
      </w:r>
      <w:r w:rsidRPr="005108E4">
        <w:rPr>
          <w:spacing w:val="-23"/>
          <w:sz w:val="24"/>
        </w:rPr>
        <w:t xml:space="preserve"> </w:t>
      </w:r>
      <w:r w:rsidRPr="005108E4">
        <w:rPr>
          <w:sz w:val="24"/>
        </w:rPr>
        <w:t>time</w:t>
      </w:r>
      <w:r w:rsidRPr="005108E4">
        <w:rPr>
          <w:spacing w:val="-24"/>
          <w:sz w:val="24"/>
        </w:rPr>
        <w:t xml:space="preserve"> </w:t>
      </w:r>
      <w:r w:rsidRPr="005108E4">
        <w:rPr>
          <w:sz w:val="24"/>
        </w:rPr>
        <w:t>made</w:t>
      </w:r>
      <w:r w:rsidRPr="005108E4">
        <w:rPr>
          <w:spacing w:val="-24"/>
          <w:sz w:val="24"/>
        </w:rPr>
        <w:t xml:space="preserve"> </w:t>
      </w:r>
      <w:r w:rsidRPr="005108E4">
        <w:rPr>
          <w:sz w:val="24"/>
        </w:rPr>
        <w:t>by</w:t>
      </w:r>
      <w:r w:rsidRPr="005108E4">
        <w:rPr>
          <w:spacing w:val="-30"/>
          <w:sz w:val="24"/>
        </w:rPr>
        <w:t xml:space="preserve"> </w:t>
      </w:r>
      <w:r w:rsidRPr="005108E4">
        <w:rPr>
          <w:sz w:val="24"/>
        </w:rPr>
        <w:t>the</w:t>
      </w:r>
      <w:r w:rsidRPr="005108E4">
        <w:rPr>
          <w:spacing w:val="-24"/>
          <w:sz w:val="24"/>
        </w:rPr>
        <w:t xml:space="preserve"> </w:t>
      </w:r>
      <w:r w:rsidRPr="005108E4">
        <w:rPr>
          <w:sz w:val="24"/>
        </w:rPr>
        <w:t>Commission,</w:t>
      </w:r>
      <w:r w:rsidRPr="005108E4">
        <w:rPr>
          <w:spacing w:val="-23"/>
          <w:sz w:val="24"/>
        </w:rPr>
        <w:t xml:space="preserve"> </w:t>
      </w:r>
      <w:r w:rsidRPr="005108E4">
        <w:rPr>
          <w:sz w:val="24"/>
        </w:rPr>
        <w:t>whichever</w:t>
      </w:r>
      <w:r w:rsidRPr="005108E4">
        <w:rPr>
          <w:spacing w:val="-23"/>
          <w:sz w:val="24"/>
        </w:rPr>
        <w:t xml:space="preserve"> </w:t>
      </w:r>
      <w:r w:rsidRPr="005108E4">
        <w:rPr>
          <w:sz w:val="24"/>
        </w:rPr>
        <w:t>is</w:t>
      </w:r>
      <w:r w:rsidRPr="005108E4">
        <w:rPr>
          <w:spacing w:val="-23"/>
          <w:sz w:val="24"/>
        </w:rPr>
        <w:t xml:space="preserve"> </w:t>
      </w:r>
      <w:r w:rsidRPr="005108E4">
        <w:rPr>
          <w:sz w:val="24"/>
        </w:rPr>
        <w:t>longer.</w:t>
      </w:r>
      <w:r w:rsidRPr="005108E4">
        <w:rPr>
          <w:spacing w:val="10"/>
          <w:sz w:val="24"/>
        </w:rPr>
        <w:t xml:space="preserve"> </w:t>
      </w:r>
      <w:r w:rsidRPr="005108E4">
        <w:rPr>
          <w:sz w:val="24"/>
        </w:rPr>
        <w:t>Video</w:t>
      </w:r>
      <w:r w:rsidRPr="005108E4">
        <w:rPr>
          <w:spacing w:val="-25"/>
          <w:sz w:val="24"/>
        </w:rPr>
        <w:t xml:space="preserve"> </w:t>
      </w:r>
      <w:r w:rsidRPr="005108E4">
        <w:rPr>
          <w:sz w:val="24"/>
        </w:rPr>
        <w:t>cameras may use motion detection sensors to begin recording, so long as the motion detection sensor system provides an alert to designated employees of the MTC in a manner established</w:t>
      </w:r>
      <w:r w:rsidRPr="005108E4">
        <w:rPr>
          <w:spacing w:val="-9"/>
          <w:sz w:val="24"/>
        </w:rPr>
        <w:t xml:space="preserve"> </w:t>
      </w:r>
      <w:r w:rsidRPr="005108E4">
        <w:rPr>
          <w:sz w:val="24"/>
        </w:rPr>
        <w:t>in</w:t>
      </w:r>
      <w:r w:rsidRPr="005108E4">
        <w:rPr>
          <w:spacing w:val="-9"/>
          <w:sz w:val="24"/>
        </w:rPr>
        <w:t xml:space="preserve"> </w:t>
      </w:r>
      <w:r w:rsidRPr="005108E4">
        <w:rPr>
          <w:sz w:val="24"/>
        </w:rPr>
        <w:t>the</w:t>
      </w:r>
      <w:r w:rsidRPr="005108E4">
        <w:rPr>
          <w:spacing w:val="-10"/>
          <w:sz w:val="24"/>
        </w:rPr>
        <w:t xml:space="preserve"> </w:t>
      </w:r>
      <w:r w:rsidRPr="005108E4">
        <w:rPr>
          <w:sz w:val="24"/>
        </w:rPr>
        <w:t>MTC's</w:t>
      </w:r>
      <w:r w:rsidRPr="005108E4">
        <w:rPr>
          <w:spacing w:val="-7"/>
          <w:sz w:val="24"/>
        </w:rPr>
        <w:t xml:space="preserve"> </w:t>
      </w:r>
      <w:r w:rsidRPr="005108E4">
        <w:rPr>
          <w:sz w:val="24"/>
        </w:rPr>
        <w:t>written</w:t>
      </w:r>
      <w:r w:rsidRPr="005108E4">
        <w:rPr>
          <w:spacing w:val="-7"/>
          <w:sz w:val="24"/>
        </w:rPr>
        <w:t xml:space="preserve"> </w:t>
      </w:r>
      <w:r w:rsidRPr="005108E4">
        <w:rPr>
          <w:sz w:val="24"/>
        </w:rPr>
        <w:t>security</w:t>
      </w:r>
      <w:r w:rsidRPr="005108E4">
        <w:rPr>
          <w:spacing w:val="-13"/>
          <w:sz w:val="24"/>
        </w:rPr>
        <w:t xml:space="preserve"> </w:t>
      </w:r>
      <w:r w:rsidRPr="005108E4">
        <w:rPr>
          <w:sz w:val="24"/>
        </w:rPr>
        <w:t>procedures</w:t>
      </w:r>
      <w:r w:rsidRPr="005108E4">
        <w:rPr>
          <w:spacing w:val="-7"/>
          <w:sz w:val="24"/>
        </w:rPr>
        <w:t xml:space="preserve"> </w:t>
      </w:r>
      <w:r w:rsidRPr="005108E4">
        <w:rPr>
          <w:sz w:val="24"/>
        </w:rPr>
        <w:t>and</w:t>
      </w:r>
      <w:r w:rsidRPr="005108E4">
        <w:rPr>
          <w:spacing w:val="-7"/>
          <w:sz w:val="24"/>
        </w:rPr>
        <w:t xml:space="preserve"> </w:t>
      </w:r>
      <w:r w:rsidRPr="005108E4">
        <w:rPr>
          <w:sz w:val="24"/>
        </w:rPr>
        <w:t>approved</w:t>
      </w:r>
      <w:r w:rsidRPr="005108E4">
        <w:rPr>
          <w:spacing w:val="-7"/>
          <w:sz w:val="24"/>
        </w:rPr>
        <w:t xml:space="preserve"> </w:t>
      </w:r>
      <w:r w:rsidRPr="005108E4">
        <w:rPr>
          <w:sz w:val="24"/>
        </w:rPr>
        <w:t>by</w:t>
      </w:r>
      <w:r w:rsidRPr="005108E4">
        <w:rPr>
          <w:spacing w:val="-14"/>
          <w:sz w:val="24"/>
        </w:rPr>
        <w:t xml:space="preserve"> </w:t>
      </w:r>
      <w:r w:rsidRPr="005108E4">
        <w:rPr>
          <w:sz w:val="24"/>
        </w:rPr>
        <w:t>the</w:t>
      </w:r>
      <w:r w:rsidRPr="005108E4">
        <w:rPr>
          <w:spacing w:val="-8"/>
          <w:sz w:val="24"/>
        </w:rPr>
        <w:t xml:space="preserve"> </w:t>
      </w:r>
      <w:r w:rsidRPr="005108E4">
        <w:rPr>
          <w:sz w:val="24"/>
        </w:rPr>
        <w:t xml:space="preserve">Commission or a Commission Delegee. </w:t>
      </w:r>
      <w:r w:rsidRPr="005108E4">
        <w:rPr>
          <w:spacing w:val="-3"/>
          <w:sz w:val="24"/>
        </w:rPr>
        <w:t xml:space="preserve">If </w:t>
      </w:r>
      <w:r w:rsidRPr="005108E4">
        <w:rPr>
          <w:sz w:val="24"/>
        </w:rPr>
        <w:t>an MTC receives notice that the motion detection sensor is</w:t>
      </w:r>
      <w:r w:rsidRPr="005108E4">
        <w:rPr>
          <w:spacing w:val="-5"/>
          <w:sz w:val="24"/>
        </w:rPr>
        <w:t xml:space="preserve"> </w:t>
      </w:r>
      <w:r w:rsidRPr="005108E4">
        <w:rPr>
          <w:sz w:val="24"/>
        </w:rPr>
        <w:t>not</w:t>
      </w:r>
      <w:r w:rsidRPr="005108E4">
        <w:rPr>
          <w:spacing w:val="-4"/>
          <w:sz w:val="24"/>
        </w:rPr>
        <w:t xml:space="preserve"> </w:t>
      </w:r>
      <w:r w:rsidRPr="005108E4">
        <w:rPr>
          <w:sz w:val="24"/>
        </w:rPr>
        <w:t>working</w:t>
      </w:r>
      <w:r w:rsidRPr="005108E4">
        <w:rPr>
          <w:spacing w:val="-7"/>
          <w:sz w:val="24"/>
        </w:rPr>
        <w:t xml:space="preserve"> </w:t>
      </w:r>
      <w:r w:rsidRPr="005108E4">
        <w:rPr>
          <w:sz w:val="24"/>
        </w:rPr>
        <w:t>correctly,</w:t>
      </w:r>
      <w:r w:rsidRPr="005108E4">
        <w:rPr>
          <w:spacing w:val="-5"/>
          <w:sz w:val="24"/>
        </w:rPr>
        <w:t xml:space="preserve"> </w:t>
      </w:r>
      <w:r w:rsidRPr="005108E4">
        <w:rPr>
          <w:sz w:val="24"/>
        </w:rPr>
        <w:t>it</w:t>
      </w:r>
      <w:r w:rsidRPr="005108E4">
        <w:rPr>
          <w:spacing w:val="-4"/>
          <w:sz w:val="24"/>
        </w:rPr>
        <w:t xml:space="preserve"> </w:t>
      </w:r>
      <w:r w:rsidRPr="005108E4">
        <w:rPr>
          <w:sz w:val="24"/>
        </w:rPr>
        <w:t>shall</w:t>
      </w:r>
      <w:r w:rsidRPr="005108E4">
        <w:rPr>
          <w:spacing w:val="-2"/>
          <w:sz w:val="24"/>
        </w:rPr>
        <w:t xml:space="preserve"> </w:t>
      </w:r>
      <w:r w:rsidRPr="005108E4">
        <w:rPr>
          <w:sz w:val="24"/>
        </w:rPr>
        <w:t>take</w:t>
      </w:r>
      <w:r w:rsidRPr="005108E4">
        <w:rPr>
          <w:spacing w:val="-4"/>
          <w:sz w:val="24"/>
        </w:rPr>
        <w:t xml:space="preserve"> </w:t>
      </w:r>
      <w:r w:rsidRPr="005108E4">
        <w:rPr>
          <w:sz w:val="24"/>
        </w:rPr>
        <w:t>prompt</w:t>
      </w:r>
      <w:r w:rsidRPr="005108E4">
        <w:rPr>
          <w:spacing w:val="-2"/>
          <w:sz w:val="24"/>
        </w:rPr>
        <w:t xml:space="preserve"> </w:t>
      </w:r>
      <w:r w:rsidRPr="005108E4">
        <w:rPr>
          <w:sz w:val="24"/>
        </w:rPr>
        <w:t>action</w:t>
      </w:r>
      <w:r w:rsidRPr="005108E4">
        <w:rPr>
          <w:spacing w:val="-2"/>
          <w:sz w:val="24"/>
        </w:rPr>
        <w:t xml:space="preserve"> </w:t>
      </w:r>
      <w:r w:rsidRPr="005108E4">
        <w:rPr>
          <w:sz w:val="24"/>
        </w:rPr>
        <w:t>to</w:t>
      </w:r>
      <w:r w:rsidRPr="005108E4">
        <w:rPr>
          <w:spacing w:val="-2"/>
          <w:sz w:val="24"/>
        </w:rPr>
        <w:t xml:space="preserve"> </w:t>
      </w:r>
      <w:r w:rsidRPr="005108E4">
        <w:rPr>
          <w:sz w:val="24"/>
        </w:rPr>
        <w:t>make</w:t>
      </w:r>
      <w:r w:rsidRPr="005108E4">
        <w:rPr>
          <w:spacing w:val="-6"/>
          <w:sz w:val="24"/>
        </w:rPr>
        <w:t xml:space="preserve"> </w:t>
      </w:r>
      <w:r w:rsidRPr="005108E4">
        <w:rPr>
          <w:sz w:val="24"/>
        </w:rPr>
        <w:t>corrections</w:t>
      </w:r>
      <w:r w:rsidRPr="005108E4">
        <w:rPr>
          <w:spacing w:val="-5"/>
          <w:sz w:val="24"/>
        </w:rPr>
        <w:t xml:space="preserve"> </w:t>
      </w:r>
      <w:r w:rsidRPr="005108E4">
        <w:rPr>
          <w:sz w:val="24"/>
        </w:rPr>
        <w:t>and</w:t>
      </w:r>
      <w:r w:rsidRPr="005108E4">
        <w:rPr>
          <w:spacing w:val="-5"/>
          <w:sz w:val="24"/>
        </w:rPr>
        <w:t xml:space="preserve"> </w:t>
      </w:r>
      <w:r w:rsidRPr="005108E4">
        <w:rPr>
          <w:sz w:val="24"/>
        </w:rPr>
        <w:t>document those</w:t>
      </w:r>
      <w:r w:rsidRPr="005108E4">
        <w:rPr>
          <w:spacing w:val="-15"/>
          <w:sz w:val="24"/>
        </w:rPr>
        <w:t xml:space="preserve"> </w:t>
      </w:r>
      <w:r w:rsidRPr="005108E4">
        <w:rPr>
          <w:sz w:val="24"/>
        </w:rPr>
        <w:t>actions.</w:t>
      </w:r>
      <w:r w:rsidRPr="005108E4">
        <w:rPr>
          <w:spacing w:val="32"/>
          <w:sz w:val="24"/>
        </w:rPr>
        <w:t xml:space="preserve"> </w:t>
      </w:r>
      <w:r w:rsidRPr="005108E4">
        <w:rPr>
          <w:sz w:val="24"/>
        </w:rPr>
        <w:t>Recordings</w:t>
      </w:r>
      <w:r w:rsidRPr="005108E4">
        <w:rPr>
          <w:spacing w:val="-14"/>
          <w:sz w:val="24"/>
        </w:rPr>
        <w:t xml:space="preserve"> </w:t>
      </w:r>
      <w:r w:rsidRPr="005108E4">
        <w:rPr>
          <w:sz w:val="24"/>
        </w:rPr>
        <w:t>may</w:t>
      </w:r>
      <w:r w:rsidRPr="005108E4">
        <w:rPr>
          <w:spacing w:val="-20"/>
          <w:sz w:val="24"/>
        </w:rPr>
        <w:t xml:space="preserve"> </w:t>
      </w:r>
      <w:r w:rsidRPr="005108E4">
        <w:rPr>
          <w:sz w:val="24"/>
        </w:rPr>
        <w:t>not</w:t>
      </w:r>
      <w:r w:rsidRPr="005108E4">
        <w:rPr>
          <w:spacing w:val="-14"/>
          <w:sz w:val="24"/>
        </w:rPr>
        <w:t xml:space="preserve"> </w:t>
      </w:r>
      <w:r w:rsidRPr="005108E4">
        <w:rPr>
          <w:sz w:val="24"/>
        </w:rPr>
        <w:t>be</w:t>
      </w:r>
      <w:r w:rsidRPr="005108E4">
        <w:rPr>
          <w:spacing w:val="-15"/>
          <w:sz w:val="24"/>
        </w:rPr>
        <w:t xml:space="preserve"> </w:t>
      </w:r>
      <w:r w:rsidRPr="005108E4">
        <w:rPr>
          <w:sz w:val="24"/>
        </w:rPr>
        <w:t>destroyed</w:t>
      </w:r>
      <w:r w:rsidRPr="005108E4">
        <w:rPr>
          <w:spacing w:val="-14"/>
          <w:sz w:val="24"/>
        </w:rPr>
        <w:t xml:space="preserve"> </w:t>
      </w:r>
      <w:r w:rsidRPr="005108E4">
        <w:rPr>
          <w:sz w:val="24"/>
        </w:rPr>
        <w:t>or</w:t>
      </w:r>
      <w:r w:rsidRPr="005108E4">
        <w:rPr>
          <w:spacing w:val="-14"/>
          <w:sz w:val="24"/>
        </w:rPr>
        <w:t xml:space="preserve"> </w:t>
      </w:r>
      <w:r w:rsidRPr="005108E4">
        <w:rPr>
          <w:sz w:val="24"/>
        </w:rPr>
        <w:t>altered,</w:t>
      </w:r>
      <w:r w:rsidRPr="005108E4">
        <w:rPr>
          <w:spacing w:val="-14"/>
          <w:sz w:val="24"/>
        </w:rPr>
        <w:t xml:space="preserve"> </w:t>
      </w:r>
      <w:r w:rsidRPr="005108E4">
        <w:rPr>
          <w:sz w:val="24"/>
        </w:rPr>
        <w:t>and</w:t>
      </w:r>
      <w:r w:rsidRPr="005108E4">
        <w:rPr>
          <w:spacing w:val="-14"/>
          <w:sz w:val="24"/>
        </w:rPr>
        <w:t xml:space="preserve"> </w:t>
      </w:r>
      <w:r w:rsidRPr="005108E4">
        <w:rPr>
          <w:sz w:val="24"/>
        </w:rPr>
        <w:t>shall</w:t>
      </w:r>
      <w:r w:rsidRPr="005108E4">
        <w:rPr>
          <w:spacing w:val="-14"/>
          <w:sz w:val="24"/>
        </w:rPr>
        <w:t xml:space="preserve"> </w:t>
      </w:r>
      <w:r w:rsidRPr="005108E4">
        <w:rPr>
          <w:sz w:val="24"/>
        </w:rPr>
        <w:t>be</w:t>
      </w:r>
      <w:r w:rsidRPr="005108E4">
        <w:rPr>
          <w:spacing w:val="-13"/>
          <w:sz w:val="24"/>
        </w:rPr>
        <w:t xml:space="preserve"> </w:t>
      </w:r>
      <w:r w:rsidRPr="005108E4">
        <w:rPr>
          <w:sz w:val="24"/>
        </w:rPr>
        <w:t>retained</w:t>
      </w:r>
      <w:r w:rsidRPr="005108E4">
        <w:rPr>
          <w:spacing w:val="-14"/>
          <w:sz w:val="24"/>
        </w:rPr>
        <w:t xml:space="preserve"> </w:t>
      </w:r>
      <w:r w:rsidRPr="005108E4">
        <w:rPr>
          <w:sz w:val="24"/>
        </w:rPr>
        <w:t>as</w:t>
      </w:r>
      <w:r w:rsidRPr="005108E4">
        <w:rPr>
          <w:spacing w:val="-14"/>
          <w:sz w:val="24"/>
        </w:rPr>
        <w:t xml:space="preserve"> </w:t>
      </w:r>
      <w:r w:rsidRPr="005108E4">
        <w:rPr>
          <w:sz w:val="24"/>
        </w:rPr>
        <w:t>long as necessary if the MTC is aware of a pending criminal, civil or administrative investigation or legal proceeding for which the recording may contain relevant information;</w:t>
      </w:r>
    </w:p>
    <w:p w14:paraId="7AB951E3" w14:textId="77777777" w:rsidR="00DA2759" w:rsidRPr="005108E4" w:rsidRDefault="009A7511">
      <w:pPr>
        <w:pStyle w:val="ListParagraph"/>
        <w:numPr>
          <w:ilvl w:val="2"/>
          <w:numId w:val="32"/>
        </w:numPr>
        <w:tabs>
          <w:tab w:val="left" w:pos="2345"/>
        </w:tabs>
        <w:spacing w:before="10"/>
        <w:ind w:left="2344" w:hanging="310"/>
        <w:rPr>
          <w:sz w:val="24"/>
        </w:rPr>
      </w:pPr>
      <w:r w:rsidRPr="005108E4">
        <w:rPr>
          <w:sz w:val="24"/>
        </w:rPr>
        <w:t>The</w:t>
      </w:r>
      <w:r w:rsidRPr="005108E4">
        <w:rPr>
          <w:spacing w:val="-21"/>
          <w:sz w:val="24"/>
        </w:rPr>
        <w:t xml:space="preserve"> </w:t>
      </w:r>
      <w:r w:rsidRPr="005108E4">
        <w:rPr>
          <w:sz w:val="24"/>
        </w:rPr>
        <w:t>ability</w:t>
      </w:r>
      <w:r w:rsidRPr="005108E4">
        <w:rPr>
          <w:spacing w:val="-28"/>
          <w:sz w:val="24"/>
        </w:rPr>
        <w:t xml:space="preserve"> </w:t>
      </w:r>
      <w:r w:rsidRPr="005108E4">
        <w:rPr>
          <w:sz w:val="24"/>
        </w:rPr>
        <w:t>to</w:t>
      </w:r>
      <w:r w:rsidRPr="005108E4">
        <w:rPr>
          <w:spacing w:val="-20"/>
          <w:sz w:val="24"/>
        </w:rPr>
        <w:t xml:space="preserve"> </w:t>
      </w:r>
      <w:r w:rsidRPr="005108E4">
        <w:rPr>
          <w:sz w:val="24"/>
        </w:rPr>
        <w:t>immediately</w:t>
      </w:r>
      <w:r w:rsidRPr="005108E4">
        <w:rPr>
          <w:spacing w:val="-27"/>
          <w:sz w:val="24"/>
        </w:rPr>
        <w:t xml:space="preserve"> </w:t>
      </w:r>
      <w:r w:rsidRPr="005108E4">
        <w:rPr>
          <w:sz w:val="24"/>
        </w:rPr>
        <w:t>produce</w:t>
      </w:r>
      <w:r w:rsidRPr="005108E4">
        <w:rPr>
          <w:spacing w:val="-21"/>
          <w:sz w:val="24"/>
        </w:rPr>
        <w:t xml:space="preserve"> </w:t>
      </w:r>
      <w:r w:rsidRPr="005108E4">
        <w:rPr>
          <w:sz w:val="24"/>
        </w:rPr>
        <w:t>a</w:t>
      </w:r>
      <w:r w:rsidRPr="005108E4">
        <w:rPr>
          <w:spacing w:val="-24"/>
          <w:sz w:val="24"/>
        </w:rPr>
        <w:t xml:space="preserve"> </w:t>
      </w:r>
      <w:r w:rsidRPr="005108E4">
        <w:rPr>
          <w:sz w:val="24"/>
        </w:rPr>
        <w:t>clear,</w:t>
      </w:r>
      <w:r w:rsidRPr="005108E4">
        <w:rPr>
          <w:spacing w:val="-23"/>
          <w:sz w:val="24"/>
        </w:rPr>
        <w:t xml:space="preserve"> </w:t>
      </w:r>
      <w:r w:rsidRPr="005108E4">
        <w:rPr>
          <w:sz w:val="24"/>
        </w:rPr>
        <w:t>color</w:t>
      </w:r>
      <w:r w:rsidRPr="005108E4">
        <w:rPr>
          <w:spacing w:val="-23"/>
          <w:sz w:val="24"/>
        </w:rPr>
        <w:t xml:space="preserve"> </w:t>
      </w:r>
      <w:r w:rsidRPr="005108E4">
        <w:rPr>
          <w:sz w:val="24"/>
        </w:rPr>
        <w:t>still</w:t>
      </w:r>
      <w:r w:rsidRPr="005108E4">
        <w:rPr>
          <w:spacing w:val="-22"/>
          <w:sz w:val="24"/>
        </w:rPr>
        <w:t xml:space="preserve"> </w:t>
      </w:r>
      <w:r w:rsidRPr="005108E4">
        <w:rPr>
          <w:sz w:val="24"/>
        </w:rPr>
        <w:t>image</w:t>
      </w:r>
      <w:r w:rsidRPr="005108E4">
        <w:rPr>
          <w:spacing w:val="-24"/>
          <w:sz w:val="24"/>
        </w:rPr>
        <w:t xml:space="preserve"> </w:t>
      </w:r>
      <w:r w:rsidRPr="005108E4">
        <w:rPr>
          <w:sz w:val="24"/>
        </w:rPr>
        <w:t>whether</w:t>
      </w:r>
      <w:r w:rsidRPr="005108E4">
        <w:rPr>
          <w:spacing w:val="-22"/>
          <w:sz w:val="24"/>
        </w:rPr>
        <w:t xml:space="preserve"> </w:t>
      </w:r>
      <w:r w:rsidRPr="005108E4">
        <w:rPr>
          <w:sz w:val="24"/>
        </w:rPr>
        <w:t>live</w:t>
      </w:r>
      <w:r w:rsidRPr="005108E4">
        <w:rPr>
          <w:spacing w:val="-21"/>
          <w:sz w:val="24"/>
        </w:rPr>
        <w:t xml:space="preserve"> </w:t>
      </w:r>
      <w:r w:rsidRPr="005108E4">
        <w:rPr>
          <w:sz w:val="24"/>
        </w:rPr>
        <w:t>or</w:t>
      </w:r>
      <w:r w:rsidRPr="005108E4">
        <w:rPr>
          <w:spacing w:val="-21"/>
          <w:sz w:val="24"/>
        </w:rPr>
        <w:t xml:space="preserve"> </w:t>
      </w:r>
      <w:r w:rsidRPr="005108E4">
        <w:rPr>
          <w:sz w:val="24"/>
        </w:rPr>
        <w:t>recorded;</w:t>
      </w:r>
    </w:p>
    <w:p w14:paraId="32876C0C" w14:textId="77777777" w:rsidR="00DA2759" w:rsidRPr="005108E4" w:rsidRDefault="009A7511">
      <w:pPr>
        <w:pStyle w:val="ListParagraph"/>
        <w:numPr>
          <w:ilvl w:val="2"/>
          <w:numId w:val="32"/>
        </w:numPr>
        <w:tabs>
          <w:tab w:val="left" w:pos="2367"/>
        </w:tabs>
        <w:spacing w:before="5" w:line="242" w:lineRule="auto"/>
        <w:ind w:left="2035" w:right="117" w:firstLine="0"/>
        <w:rPr>
          <w:sz w:val="24"/>
        </w:rPr>
      </w:pPr>
      <w:r w:rsidRPr="005108E4">
        <w:rPr>
          <w:sz w:val="24"/>
        </w:rPr>
        <w:t>A</w:t>
      </w:r>
      <w:r w:rsidRPr="005108E4">
        <w:rPr>
          <w:spacing w:val="-15"/>
          <w:sz w:val="24"/>
        </w:rPr>
        <w:t xml:space="preserve"> </w:t>
      </w:r>
      <w:r w:rsidRPr="005108E4">
        <w:rPr>
          <w:sz w:val="24"/>
        </w:rPr>
        <w:t>date</w:t>
      </w:r>
      <w:r w:rsidRPr="005108E4">
        <w:rPr>
          <w:spacing w:val="-15"/>
          <w:sz w:val="24"/>
        </w:rPr>
        <w:t xml:space="preserve"> </w:t>
      </w:r>
      <w:r w:rsidRPr="005108E4">
        <w:rPr>
          <w:sz w:val="24"/>
        </w:rPr>
        <w:t>and</w:t>
      </w:r>
      <w:r w:rsidRPr="005108E4">
        <w:rPr>
          <w:spacing w:val="-12"/>
          <w:sz w:val="24"/>
        </w:rPr>
        <w:t xml:space="preserve"> </w:t>
      </w:r>
      <w:r w:rsidRPr="005108E4">
        <w:rPr>
          <w:sz w:val="24"/>
        </w:rPr>
        <w:t>time</w:t>
      </w:r>
      <w:r w:rsidRPr="005108E4">
        <w:rPr>
          <w:spacing w:val="-12"/>
          <w:sz w:val="24"/>
        </w:rPr>
        <w:t xml:space="preserve"> </w:t>
      </w:r>
      <w:r w:rsidRPr="005108E4">
        <w:rPr>
          <w:sz w:val="24"/>
        </w:rPr>
        <w:t>stamp</w:t>
      </w:r>
      <w:r w:rsidRPr="005108E4">
        <w:rPr>
          <w:spacing w:val="-12"/>
          <w:sz w:val="24"/>
        </w:rPr>
        <w:t xml:space="preserve"> </w:t>
      </w:r>
      <w:r w:rsidRPr="005108E4">
        <w:rPr>
          <w:sz w:val="24"/>
        </w:rPr>
        <w:t>embedded</w:t>
      </w:r>
      <w:r w:rsidRPr="005108E4">
        <w:rPr>
          <w:spacing w:val="-12"/>
          <w:sz w:val="24"/>
        </w:rPr>
        <w:t xml:space="preserve"> </w:t>
      </w:r>
      <w:r w:rsidRPr="005108E4">
        <w:rPr>
          <w:sz w:val="24"/>
        </w:rPr>
        <w:t>in</w:t>
      </w:r>
      <w:r w:rsidRPr="005108E4">
        <w:rPr>
          <w:spacing w:val="-12"/>
          <w:sz w:val="24"/>
        </w:rPr>
        <w:t xml:space="preserve"> </w:t>
      </w:r>
      <w:r w:rsidRPr="005108E4">
        <w:rPr>
          <w:sz w:val="24"/>
        </w:rPr>
        <w:t>all</w:t>
      </w:r>
      <w:r w:rsidRPr="005108E4">
        <w:rPr>
          <w:spacing w:val="-11"/>
          <w:sz w:val="24"/>
        </w:rPr>
        <w:t xml:space="preserve"> </w:t>
      </w:r>
      <w:r w:rsidRPr="005108E4">
        <w:rPr>
          <w:sz w:val="24"/>
        </w:rPr>
        <w:t>recordings,</w:t>
      </w:r>
      <w:r w:rsidRPr="005108E4">
        <w:rPr>
          <w:spacing w:val="-11"/>
          <w:sz w:val="24"/>
        </w:rPr>
        <w:t xml:space="preserve"> </w:t>
      </w:r>
      <w:r w:rsidRPr="005108E4">
        <w:rPr>
          <w:sz w:val="24"/>
        </w:rPr>
        <w:t>which</w:t>
      </w:r>
      <w:r w:rsidRPr="005108E4">
        <w:rPr>
          <w:spacing w:val="-12"/>
          <w:sz w:val="24"/>
        </w:rPr>
        <w:t xml:space="preserve"> </w:t>
      </w:r>
      <w:r w:rsidRPr="005108E4">
        <w:rPr>
          <w:sz w:val="24"/>
        </w:rPr>
        <w:t>shall</w:t>
      </w:r>
      <w:r w:rsidRPr="005108E4">
        <w:rPr>
          <w:spacing w:val="-14"/>
          <w:sz w:val="24"/>
        </w:rPr>
        <w:t xml:space="preserve"> </w:t>
      </w:r>
      <w:r w:rsidRPr="005108E4">
        <w:rPr>
          <w:sz w:val="24"/>
        </w:rPr>
        <w:t>be</w:t>
      </w:r>
      <w:r w:rsidRPr="005108E4">
        <w:rPr>
          <w:spacing w:val="-15"/>
          <w:sz w:val="24"/>
        </w:rPr>
        <w:t xml:space="preserve"> </w:t>
      </w:r>
      <w:r w:rsidRPr="005108E4">
        <w:rPr>
          <w:sz w:val="24"/>
        </w:rPr>
        <w:t>synchronized</w:t>
      </w:r>
      <w:r w:rsidRPr="005108E4">
        <w:rPr>
          <w:spacing w:val="-13"/>
          <w:sz w:val="24"/>
        </w:rPr>
        <w:t xml:space="preserve"> </w:t>
      </w:r>
      <w:r w:rsidRPr="005108E4">
        <w:rPr>
          <w:sz w:val="24"/>
        </w:rPr>
        <w:t>and set correctly at all times and may not significantly obscure the</w:t>
      </w:r>
      <w:r w:rsidRPr="005108E4">
        <w:rPr>
          <w:spacing w:val="-42"/>
          <w:sz w:val="24"/>
        </w:rPr>
        <w:t xml:space="preserve"> </w:t>
      </w:r>
      <w:r w:rsidRPr="005108E4">
        <w:rPr>
          <w:sz w:val="24"/>
        </w:rPr>
        <w:t>picture;</w:t>
      </w:r>
    </w:p>
    <w:p w14:paraId="1048E87F" w14:textId="77777777" w:rsidR="00DA2759" w:rsidRPr="005108E4" w:rsidRDefault="009A7511">
      <w:pPr>
        <w:pStyle w:val="ListParagraph"/>
        <w:numPr>
          <w:ilvl w:val="2"/>
          <w:numId w:val="32"/>
        </w:numPr>
        <w:tabs>
          <w:tab w:val="left" w:pos="2352"/>
        </w:tabs>
        <w:spacing w:before="2" w:line="242" w:lineRule="auto"/>
        <w:ind w:left="2035" w:right="118" w:firstLine="0"/>
        <w:rPr>
          <w:sz w:val="24"/>
        </w:rPr>
      </w:pPr>
      <w:r w:rsidRPr="005108E4">
        <w:rPr>
          <w:sz w:val="24"/>
        </w:rPr>
        <w:t>The</w:t>
      </w:r>
      <w:r w:rsidRPr="005108E4">
        <w:rPr>
          <w:spacing w:val="-19"/>
          <w:sz w:val="24"/>
        </w:rPr>
        <w:t xml:space="preserve"> </w:t>
      </w:r>
      <w:r w:rsidRPr="005108E4">
        <w:rPr>
          <w:sz w:val="24"/>
        </w:rPr>
        <w:t>ability</w:t>
      </w:r>
      <w:r w:rsidRPr="005108E4">
        <w:rPr>
          <w:spacing w:val="-25"/>
          <w:sz w:val="24"/>
        </w:rPr>
        <w:t xml:space="preserve"> </w:t>
      </w:r>
      <w:r w:rsidRPr="005108E4">
        <w:rPr>
          <w:sz w:val="24"/>
        </w:rPr>
        <w:t>to</w:t>
      </w:r>
      <w:r w:rsidRPr="005108E4">
        <w:rPr>
          <w:spacing w:val="-18"/>
          <w:sz w:val="24"/>
        </w:rPr>
        <w:t xml:space="preserve"> </w:t>
      </w:r>
      <w:r w:rsidRPr="005108E4">
        <w:rPr>
          <w:sz w:val="24"/>
        </w:rPr>
        <w:t>remain</w:t>
      </w:r>
      <w:r w:rsidRPr="005108E4">
        <w:rPr>
          <w:spacing w:val="-16"/>
          <w:sz w:val="24"/>
        </w:rPr>
        <w:t xml:space="preserve"> </w:t>
      </w:r>
      <w:r w:rsidRPr="005108E4">
        <w:rPr>
          <w:sz w:val="24"/>
        </w:rPr>
        <w:t>operational</w:t>
      </w:r>
      <w:r w:rsidRPr="005108E4">
        <w:rPr>
          <w:spacing w:val="-15"/>
          <w:sz w:val="24"/>
        </w:rPr>
        <w:t xml:space="preserve"> </w:t>
      </w:r>
      <w:r w:rsidRPr="005108E4">
        <w:rPr>
          <w:sz w:val="24"/>
        </w:rPr>
        <w:t>during</w:t>
      </w:r>
      <w:r w:rsidRPr="005108E4">
        <w:rPr>
          <w:spacing w:val="-18"/>
          <w:sz w:val="24"/>
        </w:rPr>
        <w:t xml:space="preserve"> </w:t>
      </w:r>
      <w:r w:rsidRPr="005108E4">
        <w:rPr>
          <w:sz w:val="24"/>
        </w:rPr>
        <w:t>a</w:t>
      </w:r>
      <w:r w:rsidRPr="005108E4">
        <w:rPr>
          <w:spacing w:val="-19"/>
          <w:sz w:val="24"/>
        </w:rPr>
        <w:t xml:space="preserve"> </w:t>
      </w:r>
      <w:r w:rsidRPr="005108E4">
        <w:rPr>
          <w:sz w:val="24"/>
        </w:rPr>
        <w:t>power</w:t>
      </w:r>
      <w:r w:rsidRPr="005108E4">
        <w:rPr>
          <w:spacing w:val="-18"/>
          <w:sz w:val="24"/>
        </w:rPr>
        <w:t xml:space="preserve"> </w:t>
      </w:r>
      <w:r w:rsidRPr="005108E4">
        <w:rPr>
          <w:sz w:val="24"/>
        </w:rPr>
        <w:t>outage</w:t>
      </w:r>
      <w:r w:rsidRPr="005108E4">
        <w:rPr>
          <w:spacing w:val="-19"/>
          <w:sz w:val="24"/>
        </w:rPr>
        <w:t xml:space="preserve"> </w:t>
      </w:r>
      <w:r w:rsidRPr="005108E4">
        <w:rPr>
          <w:sz w:val="24"/>
        </w:rPr>
        <w:t>for</w:t>
      </w:r>
      <w:r w:rsidRPr="005108E4">
        <w:rPr>
          <w:spacing w:val="-19"/>
          <w:sz w:val="24"/>
        </w:rPr>
        <w:t xml:space="preserve"> </w:t>
      </w:r>
      <w:r w:rsidRPr="005108E4">
        <w:rPr>
          <w:sz w:val="24"/>
        </w:rPr>
        <w:t>a</w:t>
      </w:r>
      <w:r w:rsidRPr="005108E4">
        <w:rPr>
          <w:spacing w:val="-19"/>
          <w:sz w:val="24"/>
        </w:rPr>
        <w:t xml:space="preserve"> </w:t>
      </w:r>
      <w:r w:rsidRPr="005108E4">
        <w:rPr>
          <w:sz w:val="24"/>
        </w:rPr>
        <w:t>minimum</w:t>
      </w:r>
      <w:r w:rsidRPr="005108E4">
        <w:rPr>
          <w:spacing w:val="-18"/>
          <w:sz w:val="24"/>
        </w:rPr>
        <w:t xml:space="preserve"> </w:t>
      </w:r>
      <w:r w:rsidRPr="005108E4">
        <w:rPr>
          <w:sz w:val="24"/>
        </w:rPr>
        <w:t>of</w:t>
      </w:r>
      <w:r w:rsidRPr="005108E4">
        <w:rPr>
          <w:spacing w:val="-19"/>
          <w:sz w:val="24"/>
        </w:rPr>
        <w:t xml:space="preserve"> </w:t>
      </w:r>
      <w:r w:rsidRPr="005108E4">
        <w:rPr>
          <w:sz w:val="24"/>
        </w:rPr>
        <w:t>four</w:t>
      </w:r>
      <w:r w:rsidRPr="005108E4">
        <w:rPr>
          <w:spacing w:val="-19"/>
          <w:sz w:val="24"/>
        </w:rPr>
        <w:t xml:space="preserve"> </w:t>
      </w:r>
      <w:r w:rsidRPr="005108E4">
        <w:rPr>
          <w:sz w:val="24"/>
        </w:rPr>
        <w:t>hours and,</w:t>
      </w:r>
      <w:r w:rsidRPr="005108E4">
        <w:rPr>
          <w:spacing w:val="-13"/>
          <w:sz w:val="24"/>
        </w:rPr>
        <w:t xml:space="preserve"> </w:t>
      </w:r>
      <w:r w:rsidRPr="005108E4">
        <w:rPr>
          <w:sz w:val="24"/>
        </w:rPr>
        <w:t>if</w:t>
      </w:r>
      <w:r w:rsidRPr="005108E4">
        <w:rPr>
          <w:spacing w:val="-14"/>
          <w:sz w:val="24"/>
        </w:rPr>
        <w:t xml:space="preserve"> </w:t>
      </w:r>
      <w:r w:rsidRPr="005108E4">
        <w:rPr>
          <w:sz w:val="24"/>
        </w:rPr>
        <w:t>it</w:t>
      </w:r>
      <w:r w:rsidRPr="005108E4">
        <w:rPr>
          <w:spacing w:val="-12"/>
          <w:sz w:val="24"/>
        </w:rPr>
        <w:t xml:space="preserve"> </w:t>
      </w:r>
      <w:r w:rsidRPr="005108E4">
        <w:rPr>
          <w:sz w:val="24"/>
        </w:rPr>
        <w:t>appears</w:t>
      </w:r>
      <w:r w:rsidRPr="005108E4">
        <w:rPr>
          <w:spacing w:val="-13"/>
          <w:sz w:val="24"/>
        </w:rPr>
        <w:t xml:space="preserve"> </w:t>
      </w:r>
      <w:r w:rsidRPr="005108E4">
        <w:rPr>
          <w:sz w:val="24"/>
        </w:rPr>
        <w:t>likely</w:t>
      </w:r>
      <w:r w:rsidRPr="005108E4">
        <w:rPr>
          <w:spacing w:val="-19"/>
          <w:sz w:val="24"/>
        </w:rPr>
        <w:t xml:space="preserve"> </w:t>
      </w:r>
      <w:r w:rsidRPr="005108E4">
        <w:rPr>
          <w:sz w:val="24"/>
        </w:rPr>
        <w:t>that</w:t>
      </w:r>
      <w:r w:rsidRPr="005108E4">
        <w:rPr>
          <w:spacing w:val="-14"/>
          <w:sz w:val="24"/>
        </w:rPr>
        <w:t xml:space="preserve"> </w:t>
      </w:r>
      <w:r w:rsidRPr="005108E4">
        <w:rPr>
          <w:sz w:val="24"/>
        </w:rPr>
        <w:t>the</w:t>
      </w:r>
      <w:r w:rsidRPr="005108E4">
        <w:rPr>
          <w:spacing w:val="-17"/>
          <w:sz w:val="24"/>
        </w:rPr>
        <w:t xml:space="preserve"> </w:t>
      </w:r>
      <w:r w:rsidRPr="005108E4">
        <w:rPr>
          <w:sz w:val="24"/>
        </w:rPr>
        <w:t>outage</w:t>
      </w:r>
      <w:r w:rsidRPr="005108E4">
        <w:rPr>
          <w:spacing w:val="-13"/>
          <w:sz w:val="24"/>
        </w:rPr>
        <w:t xml:space="preserve"> </w:t>
      </w:r>
      <w:r w:rsidRPr="005108E4">
        <w:rPr>
          <w:sz w:val="24"/>
        </w:rPr>
        <w:t>will</w:t>
      </w:r>
      <w:r w:rsidRPr="005108E4">
        <w:rPr>
          <w:spacing w:val="-13"/>
          <w:sz w:val="24"/>
        </w:rPr>
        <w:t xml:space="preserve"> </w:t>
      </w:r>
      <w:r w:rsidRPr="005108E4">
        <w:rPr>
          <w:sz w:val="24"/>
        </w:rPr>
        <w:t>last</w:t>
      </w:r>
      <w:r w:rsidRPr="005108E4">
        <w:rPr>
          <w:spacing w:val="-12"/>
          <w:sz w:val="24"/>
        </w:rPr>
        <w:t xml:space="preserve"> </w:t>
      </w:r>
      <w:r w:rsidRPr="005108E4">
        <w:rPr>
          <w:sz w:val="24"/>
        </w:rPr>
        <w:t>for</w:t>
      </w:r>
      <w:r w:rsidRPr="005108E4">
        <w:rPr>
          <w:spacing w:val="-14"/>
          <w:sz w:val="24"/>
        </w:rPr>
        <w:t xml:space="preserve"> </w:t>
      </w:r>
      <w:r w:rsidRPr="005108E4">
        <w:rPr>
          <w:sz w:val="24"/>
        </w:rPr>
        <w:t>more</w:t>
      </w:r>
      <w:r w:rsidRPr="005108E4">
        <w:rPr>
          <w:spacing w:val="-13"/>
          <w:sz w:val="24"/>
        </w:rPr>
        <w:t xml:space="preserve"> </w:t>
      </w:r>
      <w:r w:rsidRPr="005108E4">
        <w:rPr>
          <w:sz w:val="24"/>
        </w:rPr>
        <w:t>than</w:t>
      </w:r>
      <w:r w:rsidRPr="005108E4">
        <w:rPr>
          <w:spacing w:val="-13"/>
          <w:sz w:val="24"/>
        </w:rPr>
        <w:t xml:space="preserve"> </w:t>
      </w:r>
      <w:r w:rsidRPr="005108E4">
        <w:rPr>
          <w:sz w:val="24"/>
        </w:rPr>
        <w:t>four</w:t>
      </w:r>
      <w:r w:rsidRPr="005108E4">
        <w:rPr>
          <w:spacing w:val="-13"/>
          <w:sz w:val="24"/>
        </w:rPr>
        <w:t xml:space="preserve"> </w:t>
      </w:r>
      <w:r w:rsidRPr="005108E4">
        <w:rPr>
          <w:sz w:val="24"/>
        </w:rPr>
        <w:t>hours,</w:t>
      </w:r>
      <w:r w:rsidRPr="005108E4">
        <w:rPr>
          <w:spacing w:val="-13"/>
          <w:sz w:val="24"/>
        </w:rPr>
        <w:t xml:space="preserve"> </w:t>
      </w:r>
      <w:r w:rsidRPr="005108E4">
        <w:rPr>
          <w:sz w:val="24"/>
        </w:rPr>
        <w:t>the</w:t>
      </w:r>
      <w:r w:rsidRPr="005108E4">
        <w:rPr>
          <w:spacing w:val="-14"/>
          <w:sz w:val="24"/>
        </w:rPr>
        <w:t xml:space="preserve"> </w:t>
      </w:r>
      <w:r w:rsidRPr="005108E4">
        <w:rPr>
          <w:sz w:val="24"/>
        </w:rPr>
        <w:t>MTC</w:t>
      </w:r>
      <w:r w:rsidRPr="005108E4">
        <w:rPr>
          <w:spacing w:val="-11"/>
          <w:sz w:val="24"/>
        </w:rPr>
        <w:t xml:space="preserve"> </w:t>
      </w:r>
      <w:r w:rsidRPr="005108E4">
        <w:rPr>
          <w:sz w:val="24"/>
        </w:rPr>
        <w:t>takes sufficient</w:t>
      </w:r>
      <w:r w:rsidRPr="005108E4">
        <w:rPr>
          <w:spacing w:val="-15"/>
          <w:sz w:val="24"/>
        </w:rPr>
        <w:t xml:space="preserve"> </w:t>
      </w:r>
      <w:r w:rsidRPr="005108E4">
        <w:rPr>
          <w:sz w:val="24"/>
        </w:rPr>
        <w:t>steps</w:t>
      </w:r>
      <w:r w:rsidRPr="005108E4">
        <w:rPr>
          <w:spacing w:val="-15"/>
          <w:sz w:val="24"/>
        </w:rPr>
        <w:t xml:space="preserve"> </w:t>
      </w:r>
      <w:r w:rsidRPr="005108E4">
        <w:rPr>
          <w:sz w:val="24"/>
        </w:rPr>
        <w:t>to</w:t>
      </w:r>
      <w:r w:rsidRPr="005108E4">
        <w:rPr>
          <w:spacing w:val="-16"/>
          <w:sz w:val="24"/>
        </w:rPr>
        <w:t xml:space="preserve"> </w:t>
      </w:r>
      <w:r w:rsidRPr="005108E4">
        <w:rPr>
          <w:sz w:val="24"/>
        </w:rPr>
        <w:t>ensure</w:t>
      </w:r>
      <w:r w:rsidRPr="005108E4">
        <w:rPr>
          <w:spacing w:val="-17"/>
          <w:sz w:val="24"/>
        </w:rPr>
        <w:t xml:space="preserve"> </w:t>
      </w:r>
      <w:r w:rsidRPr="005108E4">
        <w:rPr>
          <w:sz w:val="24"/>
        </w:rPr>
        <w:t>security</w:t>
      </w:r>
      <w:r w:rsidRPr="005108E4">
        <w:rPr>
          <w:spacing w:val="-19"/>
          <w:sz w:val="24"/>
        </w:rPr>
        <w:t xml:space="preserve"> </w:t>
      </w:r>
      <w:r w:rsidRPr="005108E4">
        <w:rPr>
          <w:sz w:val="24"/>
        </w:rPr>
        <w:t>on</w:t>
      </w:r>
      <w:r w:rsidRPr="005108E4">
        <w:rPr>
          <w:spacing w:val="-13"/>
          <w:sz w:val="24"/>
        </w:rPr>
        <w:t xml:space="preserve"> </w:t>
      </w:r>
      <w:r w:rsidRPr="005108E4">
        <w:rPr>
          <w:sz w:val="24"/>
        </w:rPr>
        <w:t>the</w:t>
      </w:r>
      <w:r w:rsidRPr="005108E4">
        <w:rPr>
          <w:spacing w:val="-14"/>
          <w:sz w:val="24"/>
        </w:rPr>
        <w:t xml:space="preserve"> </w:t>
      </w:r>
      <w:r w:rsidRPr="005108E4">
        <w:rPr>
          <w:sz w:val="24"/>
        </w:rPr>
        <w:t>premises</w:t>
      </w:r>
      <w:r w:rsidRPr="005108E4">
        <w:rPr>
          <w:spacing w:val="-13"/>
          <w:sz w:val="24"/>
        </w:rPr>
        <w:t xml:space="preserve"> </w:t>
      </w:r>
      <w:r w:rsidRPr="005108E4">
        <w:rPr>
          <w:sz w:val="24"/>
        </w:rPr>
        <w:t>in</w:t>
      </w:r>
      <w:r w:rsidRPr="005108E4">
        <w:rPr>
          <w:spacing w:val="-13"/>
          <w:sz w:val="24"/>
        </w:rPr>
        <w:t xml:space="preserve"> </w:t>
      </w:r>
      <w:r w:rsidRPr="005108E4">
        <w:rPr>
          <w:sz w:val="24"/>
        </w:rPr>
        <w:t>consultation</w:t>
      </w:r>
      <w:r w:rsidRPr="005108E4">
        <w:rPr>
          <w:spacing w:val="-16"/>
          <w:sz w:val="24"/>
        </w:rPr>
        <w:t xml:space="preserve"> </w:t>
      </w:r>
      <w:r w:rsidRPr="005108E4">
        <w:rPr>
          <w:sz w:val="24"/>
        </w:rPr>
        <w:t>with</w:t>
      </w:r>
      <w:r w:rsidRPr="005108E4">
        <w:rPr>
          <w:spacing w:val="-16"/>
          <w:sz w:val="24"/>
        </w:rPr>
        <w:t xml:space="preserve"> </w:t>
      </w:r>
      <w:r w:rsidRPr="005108E4">
        <w:rPr>
          <w:sz w:val="24"/>
        </w:rPr>
        <w:t>the</w:t>
      </w:r>
      <w:r w:rsidRPr="005108E4">
        <w:rPr>
          <w:spacing w:val="-17"/>
          <w:sz w:val="24"/>
        </w:rPr>
        <w:t xml:space="preserve"> </w:t>
      </w:r>
      <w:r w:rsidRPr="005108E4">
        <w:rPr>
          <w:sz w:val="24"/>
        </w:rPr>
        <w:t>Commission; and</w:t>
      </w:r>
    </w:p>
    <w:p w14:paraId="580C0556" w14:textId="77777777" w:rsidR="00DA2759" w:rsidRPr="005108E4" w:rsidRDefault="009A7511">
      <w:pPr>
        <w:pStyle w:val="ListParagraph"/>
        <w:numPr>
          <w:ilvl w:val="2"/>
          <w:numId w:val="32"/>
        </w:numPr>
        <w:tabs>
          <w:tab w:val="left" w:pos="2345"/>
        </w:tabs>
        <w:spacing w:before="3" w:line="242" w:lineRule="auto"/>
        <w:ind w:left="2035" w:right="116" w:firstLine="0"/>
        <w:rPr>
          <w:sz w:val="24"/>
        </w:rPr>
      </w:pPr>
      <w:r w:rsidRPr="005108E4">
        <w:rPr>
          <w:sz w:val="24"/>
        </w:rPr>
        <w:t>A</w:t>
      </w:r>
      <w:r w:rsidRPr="005108E4">
        <w:rPr>
          <w:spacing w:val="-18"/>
          <w:sz w:val="24"/>
        </w:rPr>
        <w:t xml:space="preserve"> </w:t>
      </w:r>
      <w:r w:rsidRPr="005108E4">
        <w:rPr>
          <w:sz w:val="24"/>
        </w:rPr>
        <w:t>video</w:t>
      </w:r>
      <w:r w:rsidRPr="005108E4">
        <w:rPr>
          <w:spacing w:val="-18"/>
          <w:sz w:val="24"/>
        </w:rPr>
        <w:t xml:space="preserve"> </w:t>
      </w:r>
      <w:r w:rsidRPr="005108E4">
        <w:rPr>
          <w:sz w:val="24"/>
        </w:rPr>
        <w:t>recording</w:t>
      </w:r>
      <w:r w:rsidRPr="005108E4">
        <w:rPr>
          <w:spacing w:val="-20"/>
          <w:sz w:val="24"/>
        </w:rPr>
        <w:t xml:space="preserve"> </w:t>
      </w:r>
      <w:r w:rsidRPr="005108E4">
        <w:rPr>
          <w:sz w:val="24"/>
        </w:rPr>
        <w:t>that</w:t>
      </w:r>
      <w:r w:rsidRPr="005108E4">
        <w:rPr>
          <w:spacing w:val="-17"/>
          <w:sz w:val="24"/>
        </w:rPr>
        <w:t xml:space="preserve"> </w:t>
      </w:r>
      <w:r w:rsidRPr="005108E4">
        <w:rPr>
          <w:sz w:val="24"/>
        </w:rPr>
        <w:t>allows</w:t>
      </w:r>
      <w:r w:rsidRPr="005108E4">
        <w:rPr>
          <w:spacing w:val="-18"/>
          <w:sz w:val="24"/>
        </w:rPr>
        <w:t xml:space="preserve"> </w:t>
      </w:r>
      <w:r w:rsidRPr="005108E4">
        <w:rPr>
          <w:sz w:val="24"/>
        </w:rPr>
        <w:t>for</w:t>
      </w:r>
      <w:r w:rsidRPr="005108E4">
        <w:rPr>
          <w:spacing w:val="-19"/>
          <w:sz w:val="24"/>
        </w:rPr>
        <w:t xml:space="preserve"> </w:t>
      </w:r>
      <w:r w:rsidRPr="005108E4">
        <w:rPr>
          <w:sz w:val="24"/>
        </w:rPr>
        <w:t>the</w:t>
      </w:r>
      <w:r w:rsidRPr="005108E4">
        <w:rPr>
          <w:spacing w:val="-18"/>
          <w:sz w:val="24"/>
        </w:rPr>
        <w:t xml:space="preserve"> </w:t>
      </w:r>
      <w:r w:rsidRPr="005108E4">
        <w:rPr>
          <w:sz w:val="24"/>
        </w:rPr>
        <w:t>exporting</w:t>
      </w:r>
      <w:r w:rsidRPr="005108E4">
        <w:rPr>
          <w:spacing w:val="-20"/>
          <w:sz w:val="24"/>
        </w:rPr>
        <w:t xml:space="preserve"> </w:t>
      </w:r>
      <w:r w:rsidRPr="005108E4">
        <w:rPr>
          <w:sz w:val="24"/>
        </w:rPr>
        <w:t>of</w:t>
      </w:r>
      <w:r w:rsidRPr="005108E4">
        <w:rPr>
          <w:spacing w:val="-19"/>
          <w:sz w:val="24"/>
        </w:rPr>
        <w:t xml:space="preserve"> </w:t>
      </w:r>
      <w:r w:rsidRPr="005108E4">
        <w:rPr>
          <w:sz w:val="24"/>
        </w:rPr>
        <w:t>still</w:t>
      </w:r>
      <w:r w:rsidRPr="005108E4">
        <w:rPr>
          <w:spacing w:val="-17"/>
          <w:sz w:val="24"/>
        </w:rPr>
        <w:t xml:space="preserve"> </w:t>
      </w:r>
      <w:r w:rsidRPr="005108E4">
        <w:rPr>
          <w:sz w:val="24"/>
        </w:rPr>
        <w:t>images</w:t>
      </w:r>
      <w:r w:rsidRPr="005108E4">
        <w:rPr>
          <w:spacing w:val="-18"/>
          <w:sz w:val="24"/>
        </w:rPr>
        <w:t xml:space="preserve"> </w:t>
      </w:r>
      <w:r w:rsidRPr="005108E4">
        <w:rPr>
          <w:sz w:val="24"/>
        </w:rPr>
        <w:t>in</w:t>
      </w:r>
      <w:r w:rsidRPr="005108E4">
        <w:rPr>
          <w:spacing w:val="-18"/>
          <w:sz w:val="24"/>
        </w:rPr>
        <w:t xml:space="preserve"> </w:t>
      </w:r>
      <w:r w:rsidRPr="005108E4">
        <w:rPr>
          <w:sz w:val="24"/>
        </w:rPr>
        <w:t>an</w:t>
      </w:r>
      <w:r w:rsidRPr="005108E4">
        <w:rPr>
          <w:spacing w:val="-18"/>
          <w:sz w:val="24"/>
        </w:rPr>
        <w:t xml:space="preserve"> </w:t>
      </w:r>
      <w:r w:rsidRPr="005108E4">
        <w:rPr>
          <w:sz w:val="24"/>
        </w:rPr>
        <w:t>industry</w:t>
      </w:r>
      <w:r w:rsidRPr="005108E4">
        <w:rPr>
          <w:spacing w:val="-27"/>
          <w:sz w:val="24"/>
        </w:rPr>
        <w:t xml:space="preserve"> </w:t>
      </w:r>
      <w:r w:rsidRPr="005108E4">
        <w:rPr>
          <w:sz w:val="24"/>
        </w:rPr>
        <w:t>standard image</w:t>
      </w:r>
      <w:r w:rsidRPr="005108E4">
        <w:rPr>
          <w:spacing w:val="-9"/>
          <w:sz w:val="24"/>
        </w:rPr>
        <w:t xml:space="preserve"> </w:t>
      </w:r>
      <w:r w:rsidRPr="005108E4">
        <w:rPr>
          <w:sz w:val="24"/>
        </w:rPr>
        <w:t>format,</w:t>
      </w:r>
      <w:r w:rsidRPr="005108E4">
        <w:rPr>
          <w:spacing w:val="-11"/>
          <w:sz w:val="24"/>
        </w:rPr>
        <w:t xml:space="preserve"> </w:t>
      </w:r>
      <w:r w:rsidRPr="005108E4">
        <w:rPr>
          <w:sz w:val="24"/>
        </w:rPr>
        <w:t>including</w:t>
      </w:r>
      <w:r w:rsidRPr="005108E4">
        <w:rPr>
          <w:spacing w:val="-11"/>
          <w:sz w:val="24"/>
        </w:rPr>
        <w:t xml:space="preserve"> </w:t>
      </w:r>
      <w:r w:rsidRPr="005108E4">
        <w:rPr>
          <w:sz w:val="24"/>
        </w:rPr>
        <w:t>.jpg,</w:t>
      </w:r>
      <w:r w:rsidRPr="005108E4">
        <w:rPr>
          <w:spacing w:val="-8"/>
          <w:sz w:val="24"/>
        </w:rPr>
        <w:t xml:space="preserve"> </w:t>
      </w:r>
      <w:r w:rsidRPr="005108E4">
        <w:rPr>
          <w:sz w:val="24"/>
        </w:rPr>
        <w:t>.bmp</w:t>
      </w:r>
      <w:r w:rsidRPr="005108E4">
        <w:rPr>
          <w:spacing w:val="-8"/>
          <w:sz w:val="24"/>
        </w:rPr>
        <w:t xml:space="preserve"> </w:t>
      </w:r>
      <w:r w:rsidRPr="005108E4">
        <w:rPr>
          <w:sz w:val="24"/>
        </w:rPr>
        <w:t>and</w:t>
      </w:r>
      <w:r w:rsidRPr="005108E4">
        <w:rPr>
          <w:spacing w:val="-7"/>
          <w:sz w:val="24"/>
        </w:rPr>
        <w:t xml:space="preserve"> </w:t>
      </w:r>
      <w:r w:rsidRPr="005108E4">
        <w:rPr>
          <w:sz w:val="24"/>
        </w:rPr>
        <w:t>.gif.</w:t>
      </w:r>
      <w:r w:rsidRPr="005108E4">
        <w:rPr>
          <w:spacing w:val="44"/>
          <w:sz w:val="24"/>
        </w:rPr>
        <w:t xml:space="preserve"> </w:t>
      </w:r>
      <w:r w:rsidRPr="005108E4">
        <w:rPr>
          <w:sz w:val="24"/>
        </w:rPr>
        <w:t>Exported</w:t>
      </w:r>
      <w:r w:rsidRPr="005108E4">
        <w:rPr>
          <w:spacing w:val="-8"/>
          <w:sz w:val="24"/>
        </w:rPr>
        <w:t xml:space="preserve"> </w:t>
      </w:r>
      <w:r w:rsidRPr="005108E4">
        <w:rPr>
          <w:sz w:val="24"/>
        </w:rPr>
        <w:t>video</w:t>
      </w:r>
      <w:r w:rsidRPr="005108E4">
        <w:rPr>
          <w:spacing w:val="-8"/>
          <w:sz w:val="24"/>
        </w:rPr>
        <w:t xml:space="preserve"> </w:t>
      </w:r>
      <w:r w:rsidRPr="005108E4">
        <w:rPr>
          <w:sz w:val="24"/>
        </w:rPr>
        <w:t>shall</w:t>
      </w:r>
      <w:r w:rsidRPr="005108E4">
        <w:rPr>
          <w:spacing w:val="-8"/>
          <w:sz w:val="24"/>
        </w:rPr>
        <w:t xml:space="preserve"> </w:t>
      </w:r>
      <w:r w:rsidRPr="005108E4">
        <w:rPr>
          <w:sz w:val="24"/>
        </w:rPr>
        <w:t>have</w:t>
      </w:r>
      <w:r w:rsidRPr="005108E4">
        <w:rPr>
          <w:spacing w:val="-9"/>
          <w:sz w:val="24"/>
        </w:rPr>
        <w:t xml:space="preserve"> </w:t>
      </w:r>
      <w:r w:rsidRPr="005108E4">
        <w:rPr>
          <w:sz w:val="24"/>
        </w:rPr>
        <w:t>the</w:t>
      </w:r>
      <w:r w:rsidRPr="005108E4">
        <w:rPr>
          <w:spacing w:val="-9"/>
          <w:sz w:val="24"/>
        </w:rPr>
        <w:t xml:space="preserve"> </w:t>
      </w:r>
      <w:r w:rsidRPr="005108E4">
        <w:rPr>
          <w:sz w:val="24"/>
        </w:rPr>
        <w:t>ability</w:t>
      </w:r>
      <w:r w:rsidRPr="005108E4">
        <w:rPr>
          <w:spacing w:val="-15"/>
          <w:sz w:val="24"/>
        </w:rPr>
        <w:t xml:space="preserve"> </w:t>
      </w:r>
      <w:r w:rsidRPr="005108E4">
        <w:rPr>
          <w:sz w:val="24"/>
        </w:rPr>
        <w:t>to</w:t>
      </w:r>
      <w:r w:rsidRPr="005108E4">
        <w:rPr>
          <w:spacing w:val="-8"/>
          <w:sz w:val="24"/>
        </w:rPr>
        <w:t xml:space="preserve"> </w:t>
      </w:r>
      <w:r w:rsidRPr="005108E4">
        <w:rPr>
          <w:sz w:val="24"/>
        </w:rPr>
        <w:t>be archived</w:t>
      </w:r>
      <w:r w:rsidRPr="005108E4">
        <w:rPr>
          <w:spacing w:val="-13"/>
          <w:sz w:val="24"/>
        </w:rPr>
        <w:t xml:space="preserve"> </w:t>
      </w:r>
      <w:r w:rsidRPr="005108E4">
        <w:rPr>
          <w:sz w:val="24"/>
        </w:rPr>
        <w:t>in</w:t>
      </w:r>
      <w:r w:rsidRPr="005108E4">
        <w:rPr>
          <w:spacing w:val="-10"/>
          <w:sz w:val="24"/>
        </w:rPr>
        <w:t xml:space="preserve"> </w:t>
      </w:r>
      <w:r w:rsidRPr="005108E4">
        <w:rPr>
          <w:sz w:val="24"/>
        </w:rPr>
        <w:t>a</w:t>
      </w:r>
      <w:r w:rsidRPr="005108E4">
        <w:rPr>
          <w:spacing w:val="-11"/>
          <w:sz w:val="24"/>
        </w:rPr>
        <w:t xml:space="preserve"> </w:t>
      </w:r>
      <w:r w:rsidRPr="005108E4">
        <w:rPr>
          <w:sz w:val="24"/>
        </w:rPr>
        <w:t>proprietary</w:t>
      </w:r>
      <w:r w:rsidRPr="005108E4">
        <w:rPr>
          <w:spacing w:val="-17"/>
          <w:sz w:val="24"/>
        </w:rPr>
        <w:t xml:space="preserve"> </w:t>
      </w:r>
      <w:r w:rsidRPr="005108E4">
        <w:rPr>
          <w:sz w:val="24"/>
        </w:rPr>
        <w:t>format</w:t>
      </w:r>
      <w:r w:rsidRPr="005108E4">
        <w:rPr>
          <w:spacing w:val="-11"/>
          <w:sz w:val="24"/>
        </w:rPr>
        <w:t xml:space="preserve"> </w:t>
      </w:r>
      <w:r w:rsidRPr="005108E4">
        <w:rPr>
          <w:sz w:val="24"/>
        </w:rPr>
        <w:t>that</w:t>
      </w:r>
      <w:r w:rsidRPr="005108E4">
        <w:rPr>
          <w:spacing w:val="-10"/>
          <w:sz w:val="24"/>
        </w:rPr>
        <w:t xml:space="preserve"> </w:t>
      </w:r>
      <w:r w:rsidRPr="005108E4">
        <w:rPr>
          <w:sz w:val="24"/>
        </w:rPr>
        <w:t>ensures</w:t>
      </w:r>
      <w:r w:rsidRPr="005108E4">
        <w:rPr>
          <w:spacing w:val="-10"/>
          <w:sz w:val="24"/>
        </w:rPr>
        <w:t xml:space="preserve"> </w:t>
      </w:r>
      <w:r w:rsidRPr="005108E4">
        <w:rPr>
          <w:sz w:val="24"/>
        </w:rPr>
        <w:t>authentication</w:t>
      </w:r>
      <w:r w:rsidRPr="005108E4">
        <w:rPr>
          <w:spacing w:val="-12"/>
          <w:sz w:val="24"/>
        </w:rPr>
        <w:t xml:space="preserve"> </w:t>
      </w:r>
      <w:r w:rsidRPr="005108E4">
        <w:rPr>
          <w:sz w:val="24"/>
        </w:rPr>
        <w:t>of</w:t>
      </w:r>
      <w:r w:rsidRPr="005108E4">
        <w:rPr>
          <w:spacing w:val="-13"/>
          <w:sz w:val="24"/>
        </w:rPr>
        <w:t xml:space="preserve"> </w:t>
      </w:r>
      <w:r w:rsidRPr="005108E4">
        <w:rPr>
          <w:sz w:val="24"/>
        </w:rPr>
        <w:t>the</w:t>
      </w:r>
      <w:r w:rsidRPr="005108E4">
        <w:rPr>
          <w:spacing w:val="-14"/>
          <w:sz w:val="24"/>
        </w:rPr>
        <w:t xml:space="preserve"> </w:t>
      </w:r>
      <w:r w:rsidRPr="005108E4">
        <w:rPr>
          <w:sz w:val="24"/>
        </w:rPr>
        <w:t>video</w:t>
      </w:r>
      <w:r w:rsidRPr="005108E4">
        <w:rPr>
          <w:spacing w:val="-12"/>
          <w:sz w:val="24"/>
        </w:rPr>
        <w:t xml:space="preserve"> </w:t>
      </w:r>
      <w:r w:rsidRPr="005108E4">
        <w:rPr>
          <w:sz w:val="24"/>
        </w:rPr>
        <w:t>and</w:t>
      </w:r>
      <w:r w:rsidRPr="005108E4">
        <w:rPr>
          <w:spacing w:val="-13"/>
          <w:sz w:val="24"/>
        </w:rPr>
        <w:t xml:space="preserve"> </w:t>
      </w:r>
      <w:r w:rsidRPr="005108E4">
        <w:rPr>
          <w:sz w:val="24"/>
        </w:rPr>
        <w:t>guarantees that</w:t>
      </w:r>
      <w:r w:rsidRPr="005108E4">
        <w:rPr>
          <w:spacing w:val="-14"/>
          <w:sz w:val="24"/>
        </w:rPr>
        <w:t xml:space="preserve"> </w:t>
      </w:r>
      <w:r w:rsidRPr="005108E4">
        <w:rPr>
          <w:sz w:val="24"/>
        </w:rPr>
        <w:t>no</w:t>
      </w:r>
      <w:r w:rsidRPr="005108E4">
        <w:rPr>
          <w:spacing w:val="-13"/>
          <w:sz w:val="24"/>
        </w:rPr>
        <w:t xml:space="preserve"> </w:t>
      </w:r>
      <w:r w:rsidRPr="005108E4">
        <w:rPr>
          <w:sz w:val="24"/>
        </w:rPr>
        <w:t>alteration</w:t>
      </w:r>
      <w:r w:rsidRPr="005108E4">
        <w:rPr>
          <w:spacing w:val="-14"/>
          <w:sz w:val="24"/>
        </w:rPr>
        <w:t xml:space="preserve"> </w:t>
      </w:r>
      <w:r w:rsidRPr="005108E4">
        <w:rPr>
          <w:sz w:val="24"/>
        </w:rPr>
        <w:t>of</w:t>
      </w:r>
      <w:r w:rsidRPr="005108E4">
        <w:rPr>
          <w:spacing w:val="-14"/>
          <w:sz w:val="24"/>
        </w:rPr>
        <w:t xml:space="preserve"> </w:t>
      </w:r>
      <w:r w:rsidRPr="005108E4">
        <w:rPr>
          <w:sz w:val="24"/>
        </w:rPr>
        <w:t>the</w:t>
      </w:r>
      <w:r w:rsidRPr="005108E4">
        <w:rPr>
          <w:spacing w:val="-14"/>
          <w:sz w:val="24"/>
        </w:rPr>
        <w:t xml:space="preserve"> </w:t>
      </w:r>
      <w:r w:rsidRPr="005108E4">
        <w:rPr>
          <w:sz w:val="24"/>
        </w:rPr>
        <w:t>recorded</w:t>
      </w:r>
      <w:r w:rsidRPr="005108E4">
        <w:rPr>
          <w:spacing w:val="-14"/>
          <w:sz w:val="24"/>
        </w:rPr>
        <w:t xml:space="preserve"> </w:t>
      </w:r>
      <w:r w:rsidRPr="005108E4">
        <w:rPr>
          <w:sz w:val="24"/>
        </w:rPr>
        <w:t>image</w:t>
      </w:r>
      <w:r w:rsidRPr="005108E4">
        <w:rPr>
          <w:spacing w:val="-12"/>
          <w:sz w:val="24"/>
        </w:rPr>
        <w:t xml:space="preserve"> </w:t>
      </w:r>
      <w:r w:rsidRPr="005108E4">
        <w:rPr>
          <w:sz w:val="24"/>
        </w:rPr>
        <w:t>has</w:t>
      </w:r>
      <w:r w:rsidRPr="005108E4">
        <w:rPr>
          <w:spacing w:val="-12"/>
          <w:sz w:val="24"/>
        </w:rPr>
        <w:t xml:space="preserve"> </w:t>
      </w:r>
      <w:r w:rsidRPr="005108E4">
        <w:rPr>
          <w:sz w:val="24"/>
        </w:rPr>
        <w:t>taken</w:t>
      </w:r>
      <w:r w:rsidRPr="005108E4">
        <w:rPr>
          <w:spacing w:val="-11"/>
          <w:sz w:val="24"/>
        </w:rPr>
        <w:t xml:space="preserve"> </w:t>
      </w:r>
      <w:r w:rsidRPr="005108E4">
        <w:rPr>
          <w:sz w:val="24"/>
        </w:rPr>
        <w:t>place.</w:t>
      </w:r>
      <w:r w:rsidRPr="005108E4">
        <w:rPr>
          <w:spacing w:val="33"/>
          <w:sz w:val="24"/>
        </w:rPr>
        <w:t xml:space="preserve"> </w:t>
      </w:r>
      <w:r w:rsidRPr="005108E4">
        <w:rPr>
          <w:sz w:val="24"/>
        </w:rPr>
        <w:t>Exported</w:t>
      </w:r>
      <w:r w:rsidRPr="005108E4">
        <w:rPr>
          <w:spacing w:val="-14"/>
          <w:sz w:val="24"/>
        </w:rPr>
        <w:t xml:space="preserve"> </w:t>
      </w:r>
      <w:r w:rsidRPr="005108E4">
        <w:rPr>
          <w:sz w:val="24"/>
        </w:rPr>
        <w:t>video</w:t>
      </w:r>
      <w:r w:rsidRPr="005108E4">
        <w:rPr>
          <w:spacing w:val="-13"/>
          <w:sz w:val="24"/>
        </w:rPr>
        <w:t xml:space="preserve"> </w:t>
      </w:r>
      <w:r w:rsidRPr="005108E4">
        <w:rPr>
          <w:sz w:val="24"/>
        </w:rPr>
        <w:t>shall</w:t>
      </w:r>
      <w:r w:rsidRPr="005108E4">
        <w:rPr>
          <w:spacing w:val="-13"/>
          <w:sz w:val="24"/>
        </w:rPr>
        <w:t xml:space="preserve"> </w:t>
      </w:r>
      <w:r w:rsidRPr="005108E4">
        <w:rPr>
          <w:sz w:val="24"/>
        </w:rPr>
        <w:t>also</w:t>
      </w:r>
      <w:r w:rsidRPr="005108E4">
        <w:rPr>
          <w:spacing w:val="-14"/>
          <w:sz w:val="24"/>
        </w:rPr>
        <w:t xml:space="preserve"> </w:t>
      </w:r>
      <w:r w:rsidRPr="005108E4">
        <w:rPr>
          <w:sz w:val="24"/>
        </w:rPr>
        <w:t xml:space="preserve">have the ability to be saved in an industry standard file format that may be </w:t>
      </w:r>
      <w:r w:rsidRPr="005108E4">
        <w:rPr>
          <w:spacing w:val="-3"/>
          <w:sz w:val="24"/>
        </w:rPr>
        <w:t xml:space="preserve">played </w:t>
      </w:r>
      <w:r w:rsidRPr="005108E4">
        <w:rPr>
          <w:sz w:val="24"/>
        </w:rPr>
        <w:t>on a standard computer operating system. All recordings shall be erased or destroyed prior to</w:t>
      </w:r>
      <w:r w:rsidRPr="005108E4">
        <w:rPr>
          <w:spacing w:val="-2"/>
          <w:sz w:val="24"/>
        </w:rPr>
        <w:t xml:space="preserve"> </w:t>
      </w:r>
      <w:r w:rsidRPr="005108E4">
        <w:rPr>
          <w:sz w:val="24"/>
        </w:rPr>
        <w:t>disposal.</w:t>
      </w:r>
    </w:p>
    <w:p w14:paraId="60358CBB" w14:textId="77777777" w:rsidR="00DA2759" w:rsidRPr="005108E4" w:rsidRDefault="009A7511">
      <w:pPr>
        <w:pStyle w:val="ListParagraph"/>
        <w:numPr>
          <w:ilvl w:val="1"/>
          <w:numId w:val="32"/>
        </w:numPr>
        <w:tabs>
          <w:tab w:val="left" w:pos="2127"/>
        </w:tabs>
        <w:spacing w:before="5" w:line="244" w:lineRule="auto"/>
        <w:ind w:right="117" w:firstLine="0"/>
        <w:rPr>
          <w:sz w:val="24"/>
        </w:rPr>
      </w:pPr>
      <w:r w:rsidRPr="005108E4">
        <w:rPr>
          <w:sz w:val="24"/>
        </w:rPr>
        <w:t>All</w:t>
      </w:r>
      <w:r w:rsidRPr="005108E4">
        <w:rPr>
          <w:spacing w:val="-7"/>
          <w:sz w:val="24"/>
        </w:rPr>
        <w:t xml:space="preserve"> </w:t>
      </w:r>
      <w:r w:rsidRPr="005108E4">
        <w:rPr>
          <w:sz w:val="24"/>
        </w:rPr>
        <w:t>security</w:t>
      </w:r>
      <w:r w:rsidRPr="005108E4">
        <w:rPr>
          <w:spacing w:val="-14"/>
          <w:sz w:val="24"/>
        </w:rPr>
        <w:t xml:space="preserve"> </w:t>
      </w:r>
      <w:r w:rsidRPr="005108E4">
        <w:rPr>
          <w:sz w:val="24"/>
        </w:rPr>
        <w:t>system</w:t>
      </w:r>
      <w:r w:rsidRPr="005108E4">
        <w:rPr>
          <w:spacing w:val="-8"/>
          <w:sz w:val="24"/>
        </w:rPr>
        <w:t xml:space="preserve"> </w:t>
      </w:r>
      <w:r w:rsidRPr="005108E4">
        <w:rPr>
          <w:sz w:val="24"/>
        </w:rPr>
        <w:t>equipment</w:t>
      </w:r>
      <w:r w:rsidRPr="005108E4">
        <w:rPr>
          <w:spacing w:val="-6"/>
          <w:sz w:val="24"/>
        </w:rPr>
        <w:t xml:space="preserve"> </w:t>
      </w:r>
      <w:r w:rsidRPr="005108E4">
        <w:rPr>
          <w:sz w:val="24"/>
        </w:rPr>
        <w:t>and</w:t>
      </w:r>
      <w:r w:rsidRPr="005108E4">
        <w:rPr>
          <w:spacing w:val="-10"/>
          <w:sz w:val="24"/>
        </w:rPr>
        <w:t xml:space="preserve"> </w:t>
      </w:r>
      <w:r w:rsidRPr="005108E4">
        <w:rPr>
          <w:sz w:val="24"/>
        </w:rPr>
        <w:t>recordings</w:t>
      </w:r>
      <w:r w:rsidRPr="005108E4">
        <w:rPr>
          <w:spacing w:val="-7"/>
          <w:sz w:val="24"/>
        </w:rPr>
        <w:t xml:space="preserve"> </w:t>
      </w:r>
      <w:r w:rsidRPr="005108E4">
        <w:rPr>
          <w:sz w:val="24"/>
        </w:rPr>
        <w:t>shall</w:t>
      </w:r>
      <w:r w:rsidRPr="005108E4">
        <w:rPr>
          <w:spacing w:val="-7"/>
          <w:sz w:val="24"/>
        </w:rPr>
        <w:t xml:space="preserve"> </w:t>
      </w:r>
      <w:r w:rsidRPr="005108E4">
        <w:rPr>
          <w:sz w:val="24"/>
        </w:rPr>
        <w:t>be</w:t>
      </w:r>
      <w:r w:rsidRPr="005108E4">
        <w:rPr>
          <w:spacing w:val="-8"/>
          <w:sz w:val="24"/>
        </w:rPr>
        <w:t xml:space="preserve"> </w:t>
      </w:r>
      <w:r w:rsidRPr="005108E4">
        <w:rPr>
          <w:sz w:val="24"/>
        </w:rPr>
        <w:t>maintained</w:t>
      </w:r>
      <w:r w:rsidRPr="005108E4">
        <w:rPr>
          <w:spacing w:val="-8"/>
          <w:sz w:val="24"/>
        </w:rPr>
        <w:t xml:space="preserve"> </w:t>
      </w:r>
      <w:r w:rsidRPr="005108E4">
        <w:rPr>
          <w:sz w:val="24"/>
        </w:rPr>
        <w:t>in</w:t>
      </w:r>
      <w:r w:rsidRPr="005108E4">
        <w:rPr>
          <w:spacing w:val="-8"/>
          <w:sz w:val="24"/>
        </w:rPr>
        <w:t xml:space="preserve"> </w:t>
      </w:r>
      <w:r w:rsidRPr="005108E4">
        <w:rPr>
          <w:sz w:val="24"/>
        </w:rPr>
        <w:t>a</w:t>
      </w:r>
      <w:r w:rsidRPr="005108E4">
        <w:rPr>
          <w:spacing w:val="-8"/>
          <w:sz w:val="24"/>
        </w:rPr>
        <w:t xml:space="preserve"> </w:t>
      </w:r>
      <w:r w:rsidRPr="005108E4">
        <w:rPr>
          <w:sz w:val="24"/>
        </w:rPr>
        <w:t>secure</w:t>
      </w:r>
      <w:r w:rsidRPr="005108E4">
        <w:rPr>
          <w:spacing w:val="-9"/>
          <w:sz w:val="24"/>
        </w:rPr>
        <w:t xml:space="preserve"> </w:t>
      </w:r>
      <w:r w:rsidRPr="005108E4">
        <w:rPr>
          <w:sz w:val="24"/>
        </w:rPr>
        <w:t>location so as to prevent theft, loss, destruction and</w:t>
      </w:r>
      <w:r w:rsidRPr="005108E4">
        <w:rPr>
          <w:spacing w:val="-10"/>
          <w:sz w:val="24"/>
        </w:rPr>
        <w:t xml:space="preserve"> </w:t>
      </w:r>
      <w:r w:rsidRPr="005108E4">
        <w:rPr>
          <w:sz w:val="24"/>
        </w:rPr>
        <w:t>alterations.</w:t>
      </w:r>
    </w:p>
    <w:p w14:paraId="0164CFA2" w14:textId="77777777" w:rsidR="00DA2759" w:rsidRPr="005108E4" w:rsidRDefault="009A7511">
      <w:pPr>
        <w:pStyle w:val="ListParagraph"/>
        <w:numPr>
          <w:ilvl w:val="1"/>
          <w:numId w:val="32"/>
        </w:numPr>
        <w:tabs>
          <w:tab w:val="left" w:pos="2148"/>
        </w:tabs>
        <w:spacing w:line="242" w:lineRule="auto"/>
        <w:ind w:right="110" w:firstLine="0"/>
        <w:rPr>
          <w:sz w:val="24"/>
        </w:rPr>
      </w:pPr>
      <w:r w:rsidRPr="005108E4">
        <w:rPr>
          <w:sz w:val="24"/>
        </w:rPr>
        <w:t>In addition to the requirements listed in 935 CMR 501.110(5), the MTC shall have a back-up alarm system, with all capabilities of the primary system, provided by a company supplying</w:t>
      </w:r>
      <w:r w:rsidRPr="005108E4">
        <w:rPr>
          <w:spacing w:val="-20"/>
          <w:sz w:val="24"/>
        </w:rPr>
        <w:t xml:space="preserve"> </w:t>
      </w:r>
      <w:r w:rsidRPr="005108E4">
        <w:rPr>
          <w:sz w:val="24"/>
        </w:rPr>
        <w:t>commercial</w:t>
      </w:r>
      <w:r w:rsidRPr="005108E4">
        <w:rPr>
          <w:spacing w:val="-17"/>
          <w:sz w:val="24"/>
        </w:rPr>
        <w:t xml:space="preserve"> </w:t>
      </w:r>
      <w:r w:rsidRPr="005108E4">
        <w:rPr>
          <w:sz w:val="24"/>
        </w:rPr>
        <w:t>grade</w:t>
      </w:r>
      <w:r w:rsidRPr="005108E4">
        <w:rPr>
          <w:spacing w:val="-19"/>
          <w:sz w:val="24"/>
        </w:rPr>
        <w:t xml:space="preserve"> </w:t>
      </w:r>
      <w:r w:rsidRPr="005108E4">
        <w:rPr>
          <w:sz w:val="24"/>
        </w:rPr>
        <w:t>equipment,</w:t>
      </w:r>
      <w:r w:rsidRPr="005108E4">
        <w:rPr>
          <w:spacing w:val="-18"/>
          <w:sz w:val="24"/>
        </w:rPr>
        <w:t xml:space="preserve"> </w:t>
      </w:r>
      <w:r w:rsidRPr="005108E4">
        <w:rPr>
          <w:sz w:val="24"/>
        </w:rPr>
        <w:t>which</w:t>
      </w:r>
      <w:r w:rsidRPr="005108E4">
        <w:rPr>
          <w:spacing w:val="-18"/>
          <w:sz w:val="24"/>
        </w:rPr>
        <w:t xml:space="preserve"> </w:t>
      </w:r>
      <w:r w:rsidRPr="005108E4">
        <w:rPr>
          <w:sz w:val="24"/>
        </w:rPr>
        <w:t>may</w:t>
      </w:r>
      <w:r w:rsidRPr="005108E4">
        <w:rPr>
          <w:spacing w:val="-26"/>
          <w:sz w:val="24"/>
        </w:rPr>
        <w:t xml:space="preserve"> </w:t>
      </w:r>
      <w:r w:rsidRPr="005108E4">
        <w:rPr>
          <w:sz w:val="24"/>
        </w:rPr>
        <w:t>not</w:t>
      </w:r>
      <w:r w:rsidRPr="005108E4">
        <w:rPr>
          <w:spacing w:val="-19"/>
          <w:sz w:val="24"/>
        </w:rPr>
        <w:t xml:space="preserve"> </w:t>
      </w:r>
      <w:r w:rsidRPr="005108E4">
        <w:rPr>
          <w:sz w:val="24"/>
        </w:rPr>
        <w:t>be</w:t>
      </w:r>
      <w:r w:rsidRPr="005108E4">
        <w:rPr>
          <w:spacing w:val="-21"/>
          <w:sz w:val="24"/>
        </w:rPr>
        <w:t xml:space="preserve"> </w:t>
      </w:r>
      <w:r w:rsidRPr="005108E4">
        <w:rPr>
          <w:sz w:val="24"/>
        </w:rPr>
        <w:t>the</w:t>
      </w:r>
      <w:r w:rsidRPr="005108E4">
        <w:rPr>
          <w:spacing w:val="-20"/>
          <w:sz w:val="24"/>
        </w:rPr>
        <w:t xml:space="preserve"> </w:t>
      </w:r>
      <w:r w:rsidRPr="005108E4">
        <w:rPr>
          <w:sz w:val="24"/>
        </w:rPr>
        <w:t>same</w:t>
      </w:r>
      <w:r w:rsidRPr="005108E4">
        <w:rPr>
          <w:spacing w:val="-21"/>
          <w:sz w:val="24"/>
        </w:rPr>
        <w:t xml:space="preserve"> </w:t>
      </w:r>
      <w:r w:rsidRPr="005108E4">
        <w:rPr>
          <w:sz w:val="24"/>
        </w:rPr>
        <w:t>company</w:t>
      </w:r>
      <w:r w:rsidRPr="005108E4">
        <w:rPr>
          <w:spacing w:val="-24"/>
          <w:sz w:val="24"/>
        </w:rPr>
        <w:t xml:space="preserve"> </w:t>
      </w:r>
      <w:r w:rsidRPr="005108E4">
        <w:rPr>
          <w:sz w:val="24"/>
        </w:rPr>
        <w:t>supplying</w:t>
      </w:r>
      <w:r w:rsidRPr="005108E4">
        <w:rPr>
          <w:spacing w:val="-20"/>
          <w:sz w:val="24"/>
        </w:rPr>
        <w:t xml:space="preserve"> </w:t>
      </w:r>
      <w:r w:rsidRPr="005108E4">
        <w:rPr>
          <w:sz w:val="24"/>
        </w:rPr>
        <w:t>the primary security system, or shall demonstrate to the Commission's satisfaction alternate safeguards to ensure continuous operation of a security</w:t>
      </w:r>
      <w:r w:rsidRPr="005108E4">
        <w:rPr>
          <w:spacing w:val="-23"/>
          <w:sz w:val="24"/>
        </w:rPr>
        <w:t xml:space="preserve"> </w:t>
      </w:r>
      <w:r w:rsidRPr="005108E4">
        <w:rPr>
          <w:sz w:val="24"/>
        </w:rPr>
        <w:t>system.</w:t>
      </w:r>
    </w:p>
    <w:p w14:paraId="137E2A55" w14:textId="77777777" w:rsidR="00DA2759" w:rsidRPr="005108E4" w:rsidRDefault="009A7511">
      <w:pPr>
        <w:pStyle w:val="ListParagraph"/>
        <w:numPr>
          <w:ilvl w:val="1"/>
          <w:numId w:val="32"/>
        </w:numPr>
        <w:tabs>
          <w:tab w:val="left" w:pos="2098"/>
        </w:tabs>
        <w:spacing w:before="2" w:line="242" w:lineRule="auto"/>
        <w:ind w:right="110" w:firstLine="0"/>
        <w:rPr>
          <w:sz w:val="24"/>
        </w:rPr>
      </w:pPr>
      <w:r w:rsidRPr="005108E4">
        <w:rPr>
          <w:sz w:val="24"/>
        </w:rPr>
        <w:t>Access</w:t>
      </w:r>
      <w:r w:rsidRPr="005108E4">
        <w:rPr>
          <w:spacing w:val="-16"/>
          <w:sz w:val="24"/>
        </w:rPr>
        <w:t xml:space="preserve"> </w:t>
      </w:r>
      <w:r w:rsidRPr="005108E4">
        <w:rPr>
          <w:sz w:val="24"/>
        </w:rPr>
        <w:t>to</w:t>
      </w:r>
      <w:r w:rsidRPr="005108E4">
        <w:rPr>
          <w:spacing w:val="-17"/>
          <w:sz w:val="24"/>
        </w:rPr>
        <w:t xml:space="preserve"> </w:t>
      </w:r>
      <w:r w:rsidRPr="005108E4">
        <w:rPr>
          <w:sz w:val="24"/>
        </w:rPr>
        <w:t>surveillance</w:t>
      </w:r>
      <w:r w:rsidRPr="005108E4">
        <w:rPr>
          <w:spacing w:val="-18"/>
          <w:sz w:val="24"/>
        </w:rPr>
        <w:t xml:space="preserve"> </w:t>
      </w:r>
      <w:r w:rsidRPr="005108E4">
        <w:rPr>
          <w:sz w:val="24"/>
        </w:rPr>
        <w:t>areas</w:t>
      </w:r>
      <w:r w:rsidRPr="005108E4">
        <w:rPr>
          <w:spacing w:val="-16"/>
          <w:sz w:val="24"/>
        </w:rPr>
        <w:t xml:space="preserve"> </w:t>
      </w:r>
      <w:r w:rsidRPr="005108E4">
        <w:rPr>
          <w:sz w:val="24"/>
        </w:rPr>
        <w:t>shall</w:t>
      </w:r>
      <w:r w:rsidRPr="005108E4">
        <w:rPr>
          <w:spacing w:val="-17"/>
          <w:sz w:val="24"/>
        </w:rPr>
        <w:t xml:space="preserve"> </w:t>
      </w:r>
      <w:r w:rsidRPr="005108E4">
        <w:rPr>
          <w:sz w:val="24"/>
        </w:rPr>
        <w:t>be</w:t>
      </w:r>
      <w:r w:rsidRPr="005108E4">
        <w:rPr>
          <w:spacing w:val="-20"/>
          <w:sz w:val="24"/>
        </w:rPr>
        <w:t xml:space="preserve"> </w:t>
      </w:r>
      <w:r w:rsidRPr="005108E4">
        <w:rPr>
          <w:sz w:val="24"/>
        </w:rPr>
        <w:t>limited</w:t>
      </w:r>
      <w:r w:rsidRPr="005108E4">
        <w:rPr>
          <w:spacing w:val="-18"/>
          <w:sz w:val="24"/>
        </w:rPr>
        <w:t xml:space="preserve"> </w:t>
      </w:r>
      <w:r w:rsidRPr="005108E4">
        <w:rPr>
          <w:sz w:val="24"/>
        </w:rPr>
        <w:t>to</w:t>
      </w:r>
      <w:r w:rsidRPr="005108E4">
        <w:rPr>
          <w:spacing w:val="-19"/>
          <w:sz w:val="24"/>
        </w:rPr>
        <w:t xml:space="preserve"> </w:t>
      </w:r>
      <w:r w:rsidRPr="005108E4">
        <w:rPr>
          <w:sz w:val="24"/>
        </w:rPr>
        <w:t>persons</w:t>
      </w:r>
      <w:r w:rsidRPr="005108E4">
        <w:rPr>
          <w:spacing w:val="-19"/>
          <w:sz w:val="24"/>
        </w:rPr>
        <w:t xml:space="preserve"> </w:t>
      </w:r>
      <w:r w:rsidRPr="005108E4">
        <w:rPr>
          <w:sz w:val="24"/>
        </w:rPr>
        <w:t>that</w:t>
      </w:r>
      <w:r w:rsidRPr="005108E4">
        <w:rPr>
          <w:spacing w:val="-15"/>
          <w:sz w:val="24"/>
        </w:rPr>
        <w:t xml:space="preserve"> </w:t>
      </w:r>
      <w:r w:rsidRPr="005108E4">
        <w:rPr>
          <w:sz w:val="24"/>
        </w:rPr>
        <w:t>are</w:t>
      </w:r>
      <w:r w:rsidRPr="005108E4">
        <w:rPr>
          <w:spacing w:val="-18"/>
          <w:sz w:val="24"/>
        </w:rPr>
        <w:t xml:space="preserve"> </w:t>
      </w:r>
      <w:r w:rsidRPr="005108E4">
        <w:rPr>
          <w:sz w:val="24"/>
        </w:rPr>
        <w:t>essential</w:t>
      </w:r>
      <w:r w:rsidRPr="005108E4">
        <w:rPr>
          <w:spacing w:val="-16"/>
          <w:sz w:val="24"/>
        </w:rPr>
        <w:t xml:space="preserve"> </w:t>
      </w:r>
      <w:r w:rsidRPr="005108E4">
        <w:rPr>
          <w:sz w:val="24"/>
        </w:rPr>
        <w:t>to</w:t>
      </w:r>
      <w:r w:rsidRPr="005108E4">
        <w:rPr>
          <w:spacing w:val="-17"/>
          <w:sz w:val="24"/>
        </w:rPr>
        <w:t xml:space="preserve"> </w:t>
      </w:r>
      <w:r w:rsidRPr="005108E4">
        <w:rPr>
          <w:sz w:val="24"/>
        </w:rPr>
        <w:t>surveillance operations, law enforcement authorities acting within their lawful jurisdiction, fire safety personnel, security system service personnel and the Commission. A current list of authorized</w:t>
      </w:r>
      <w:r w:rsidRPr="005108E4">
        <w:rPr>
          <w:spacing w:val="-13"/>
          <w:sz w:val="24"/>
        </w:rPr>
        <w:t xml:space="preserve"> </w:t>
      </w:r>
      <w:r w:rsidRPr="005108E4">
        <w:rPr>
          <w:sz w:val="24"/>
        </w:rPr>
        <w:t>employees</w:t>
      </w:r>
      <w:r w:rsidRPr="005108E4">
        <w:rPr>
          <w:spacing w:val="-13"/>
          <w:sz w:val="24"/>
        </w:rPr>
        <w:t xml:space="preserve"> </w:t>
      </w:r>
      <w:r w:rsidRPr="005108E4">
        <w:rPr>
          <w:sz w:val="24"/>
        </w:rPr>
        <w:t>and</w:t>
      </w:r>
      <w:r w:rsidRPr="005108E4">
        <w:rPr>
          <w:spacing w:val="-13"/>
          <w:sz w:val="24"/>
        </w:rPr>
        <w:t xml:space="preserve"> </w:t>
      </w:r>
      <w:r w:rsidRPr="005108E4">
        <w:rPr>
          <w:sz w:val="24"/>
        </w:rPr>
        <w:t>service</w:t>
      </w:r>
      <w:r w:rsidRPr="005108E4">
        <w:rPr>
          <w:spacing w:val="-14"/>
          <w:sz w:val="24"/>
        </w:rPr>
        <w:t xml:space="preserve"> </w:t>
      </w:r>
      <w:r w:rsidRPr="005108E4">
        <w:rPr>
          <w:sz w:val="24"/>
        </w:rPr>
        <w:t>personnel</w:t>
      </w:r>
      <w:r w:rsidRPr="005108E4">
        <w:rPr>
          <w:spacing w:val="-11"/>
          <w:sz w:val="24"/>
        </w:rPr>
        <w:t xml:space="preserve"> </w:t>
      </w:r>
      <w:r w:rsidRPr="005108E4">
        <w:rPr>
          <w:sz w:val="24"/>
        </w:rPr>
        <w:t>that</w:t>
      </w:r>
      <w:r w:rsidRPr="005108E4">
        <w:rPr>
          <w:spacing w:val="-10"/>
          <w:sz w:val="24"/>
        </w:rPr>
        <w:t xml:space="preserve"> </w:t>
      </w:r>
      <w:r w:rsidRPr="005108E4">
        <w:rPr>
          <w:sz w:val="24"/>
        </w:rPr>
        <w:t>have</w:t>
      </w:r>
      <w:r w:rsidRPr="005108E4">
        <w:rPr>
          <w:spacing w:val="-11"/>
          <w:sz w:val="24"/>
        </w:rPr>
        <w:t xml:space="preserve"> </w:t>
      </w:r>
      <w:r w:rsidRPr="005108E4">
        <w:rPr>
          <w:sz w:val="24"/>
        </w:rPr>
        <w:t>access</w:t>
      </w:r>
      <w:r w:rsidRPr="005108E4">
        <w:rPr>
          <w:spacing w:val="-10"/>
          <w:sz w:val="24"/>
        </w:rPr>
        <w:t xml:space="preserve"> </w:t>
      </w:r>
      <w:r w:rsidRPr="005108E4">
        <w:rPr>
          <w:sz w:val="24"/>
        </w:rPr>
        <w:t>to</w:t>
      </w:r>
      <w:r w:rsidRPr="005108E4">
        <w:rPr>
          <w:spacing w:val="-13"/>
          <w:sz w:val="24"/>
        </w:rPr>
        <w:t xml:space="preserve"> </w:t>
      </w:r>
      <w:r w:rsidRPr="005108E4">
        <w:rPr>
          <w:sz w:val="24"/>
        </w:rPr>
        <w:t>the</w:t>
      </w:r>
      <w:r w:rsidRPr="005108E4">
        <w:rPr>
          <w:spacing w:val="-14"/>
          <w:sz w:val="24"/>
        </w:rPr>
        <w:t xml:space="preserve"> </w:t>
      </w:r>
      <w:r w:rsidRPr="005108E4">
        <w:rPr>
          <w:sz w:val="24"/>
        </w:rPr>
        <w:t>surveillance</w:t>
      </w:r>
      <w:r w:rsidRPr="005108E4">
        <w:rPr>
          <w:spacing w:val="-14"/>
          <w:sz w:val="24"/>
        </w:rPr>
        <w:t xml:space="preserve"> </w:t>
      </w:r>
      <w:r w:rsidRPr="005108E4">
        <w:rPr>
          <w:sz w:val="24"/>
        </w:rPr>
        <w:t>room</w:t>
      </w:r>
      <w:r w:rsidRPr="005108E4">
        <w:rPr>
          <w:spacing w:val="-12"/>
          <w:sz w:val="24"/>
        </w:rPr>
        <w:t xml:space="preserve"> </w:t>
      </w:r>
      <w:r w:rsidRPr="005108E4">
        <w:rPr>
          <w:sz w:val="24"/>
        </w:rPr>
        <w:t>shall be</w:t>
      </w:r>
      <w:r w:rsidRPr="005108E4">
        <w:rPr>
          <w:spacing w:val="-9"/>
          <w:sz w:val="24"/>
        </w:rPr>
        <w:t xml:space="preserve"> </w:t>
      </w:r>
      <w:r w:rsidRPr="005108E4">
        <w:rPr>
          <w:sz w:val="24"/>
        </w:rPr>
        <w:t>available</w:t>
      </w:r>
      <w:r w:rsidRPr="005108E4">
        <w:rPr>
          <w:spacing w:val="-10"/>
          <w:sz w:val="24"/>
        </w:rPr>
        <w:t xml:space="preserve"> </w:t>
      </w:r>
      <w:r w:rsidRPr="005108E4">
        <w:rPr>
          <w:sz w:val="24"/>
        </w:rPr>
        <w:t>to</w:t>
      </w:r>
      <w:r w:rsidRPr="005108E4">
        <w:rPr>
          <w:spacing w:val="-10"/>
          <w:sz w:val="24"/>
        </w:rPr>
        <w:t xml:space="preserve"> </w:t>
      </w:r>
      <w:r w:rsidRPr="005108E4">
        <w:rPr>
          <w:sz w:val="24"/>
        </w:rPr>
        <w:t>the</w:t>
      </w:r>
      <w:r w:rsidRPr="005108E4">
        <w:rPr>
          <w:spacing w:val="-11"/>
          <w:sz w:val="24"/>
        </w:rPr>
        <w:t xml:space="preserve"> </w:t>
      </w:r>
      <w:r w:rsidRPr="005108E4">
        <w:rPr>
          <w:sz w:val="24"/>
        </w:rPr>
        <w:t>Commission</w:t>
      </w:r>
      <w:r w:rsidRPr="005108E4">
        <w:rPr>
          <w:spacing w:val="-10"/>
          <w:sz w:val="24"/>
        </w:rPr>
        <w:t xml:space="preserve"> </w:t>
      </w:r>
      <w:r w:rsidRPr="005108E4">
        <w:rPr>
          <w:sz w:val="24"/>
        </w:rPr>
        <w:t>on</w:t>
      </w:r>
      <w:r w:rsidRPr="005108E4">
        <w:rPr>
          <w:spacing w:val="-10"/>
          <w:sz w:val="24"/>
        </w:rPr>
        <w:t xml:space="preserve"> </w:t>
      </w:r>
      <w:r w:rsidRPr="005108E4">
        <w:rPr>
          <w:sz w:val="24"/>
        </w:rPr>
        <w:t>request.</w:t>
      </w:r>
      <w:r w:rsidRPr="005108E4">
        <w:rPr>
          <w:spacing w:val="46"/>
          <w:sz w:val="24"/>
        </w:rPr>
        <w:t xml:space="preserve"> </w:t>
      </w:r>
      <w:r w:rsidRPr="005108E4">
        <w:rPr>
          <w:spacing w:val="-3"/>
          <w:sz w:val="24"/>
        </w:rPr>
        <w:t>If</w:t>
      </w:r>
      <w:r w:rsidRPr="005108E4">
        <w:rPr>
          <w:spacing w:val="-8"/>
          <w:sz w:val="24"/>
        </w:rPr>
        <w:t xml:space="preserve"> </w:t>
      </w:r>
      <w:r w:rsidRPr="005108E4">
        <w:rPr>
          <w:sz w:val="24"/>
        </w:rPr>
        <w:t>the</w:t>
      </w:r>
      <w:r w:rsidRPr="005108E4">
        <w:rPr>
          <w:spacing w:val="-8"/>
          <w:sz w:val="24"/>
        </w:rPr>
        <w:t xml:space="preserve"> </w:t>
      </w:r>
      <w:r w:rsidRPr="005108E4">
        <w:rPr>
          <w:sz w:val="24"/>
        </w:rPr>
        <w:t>surveillance</w:t>
      </w:r>
      <w:r w:rsidRPr="005108E4">
        <w:rPr>
          <w:spacing w:val="-8"/>
          <w:sz w:val="24"/>
        </w:rPr>
        <w:t xml:space="preserve"> </w:t>
      </w:r>
      <w:r w:rsidRPr="005108E4">
        <w:rPr>
          <w:sz w:val="24"/>
        </w:rPr>
        <w:t>room</w:t>
      </w:r>
      <w:r w:rsidRPr="005108E4">
        <w:rPr>
          <w:spacing w:val="-7"/>
          <w:sz w:val="24"/>
        </w:rPr>
        <w:t xml:space="preserve"> </w:t>
      </w:r>
      <w:r w:rsidRPr="005108E4">
        <w:rPr>
          <w:sz w:val="24"/>
        </w:rPr>
        <w:t>is</w:t>
      </w:r>
      <w:r w:rsidRPr="005108E4">
        <w:rPr>
          <w:spacing w:val="-7"/>
          <w:sz w:val="24"/>
        </w:rPr>
        <w:t xml:space="preserve"> </w:t>
      </w:r>
      <w:r w:rsidRPr="005108E4">
        <w:rPr>
          <w:sz w:val="24"/>
        </w:rPr>
        <w:t>on-site</w:t>
      </w:r>
      <w:r w:rsidRPr="005108E4">
        <w:rPr>
          <w:spacing w:val="-8"/>
          <w:sz w:val="24"/>
        </w:rPr>
        <w:t xml:space="preserve"> </w:t>
      </w:r>
      <w:r w:rsidRPr="005108E4">
        <w:rPr>
          <w:sz w:val="24"/>
        </w:rPr>
        <w:t>of</w:t>
      </w:r>
      <w:r w:rsidRPr="005108E4">
        <w:rPr>
          <w:spacing w:val="-8"/>
          <w:sz w:val="24"/>
        </w:rPr>
        <w:t xml:space="preserve"> </w:t>
      </w:r>
      <w:r w:rsidRPr="005108E4">
        <w:rPr>
          <w:sz w:val="24"/>
        </w:rPr>
        <w:t>the</w:t>
      </w:r>
      <w:r w:rsidRPr="005108E4">
        <w:rPr>
          <w:spacing w:val="-8"/>
          <w:sz w:val="24"/>
        </w:rPr>
        <w:t xml:space="preserve"> </w:t>
      </w:r>
      <w:r w:rsidRPr="005108E4">
        <w:rPr>
          <w:sz w:val="24"/>
        </w:rPr>
        <w:t>MTC, it shall remain locked and may not be used for any other</w:t>
      </w:r>
      <w:r w:rsidRPr="005108E4">
        <w:rPr>
          <w:spacing w:val="-33"/>
          <w:sz w:val="24"/>
        </w:rPr>
        <w:t xml:space="preserve"> </w:t>
      </w:r>
      <w:r w:rsidRPr="005108E4">
        <w:rPr>
          <w:sz w:val="24"/>
        </w:rPr>
        <w:t>function.</w:t>
      </w:r>
    </w:p>
    <w:p w14:paraId="6A2AC65C" w14:textId="77777777" w:rsidR="00DA2759" w:rsidRPr="005108E4" w:rsidRDefault="009A7511">
      <w:pPr>
        <w:pStyle w:val="ListParagraph"/>
        <w:numPr>
          <w:ilvl w:val="1"/>
          <w:numId w:val="32"/>
        </w:numPr>
        <w:tabs>
          <w:tab w:val="left" w:pos="2084"/>
        </w:tabs>
        <w:spacing w:before="5" w:line="242" w:lineRule="auto"/>
        <w:ind w:right="117" w:firstLine="0"/>
        <w:rPr>
          <w:sz w:val="24"/>
        </w:rPr>
      </w:pPr>
      <w:r w:rsidRPr="005108E4">
        <w:rPr>
          <w:sz w:val="24"/>
        </w:rPr>
        <w:t>All</w:t>
      </w:r>
      <w:r w:rsidRPr="005108E4">
        <w:rPr>
          <w:spacing w:val="-16"/>
          <w:sz w:val="24"/>
        </w:rPr>
        <w:t xml:space="preserve"> </w:t>
      </w:r>
      <w:r w:rsidRPr="005108E4">
        <w:rPr>
          <w:sz w:val="24"/>
        </w:rPr>
        <w:t>security</w:t>
      </w:r>
      <w:r w:rsidRPr="005108E4">
        <w:rPr>
          <w:spacing w:val="-23"/>
          <w:sz w:val="24"/>
        </w:rPr>
        <w:t xml:space="preserve"> </w:t>
      </w:r>
      <w:r w:rsidRPr="005108E4">
        <w:rPr>
          <w:sz w:val="24"/>
        </w:rPr>
        <w:t>equipment</w:t>
      </w:r>
      <w:r w:rsidRPr="005108E4">
        <w:rPr>
          <w:spacing w:val="-15"/>
          <w:sz w:val="24"/>
        </w:rPr>
        <w:t xml:space="preserve"> </w:t>
      </w:r>
      <w:r w:rsidRPr="005108E4">
        <w:rPr>
          <w:sz w:val="24"/>
        </w:rPr>
        <w:t>shall</w:t>
      </w:r>
      <w:r w:rsidRPr="005108E4">
        <w:rPr>
          <w:spacing w:val="-15"/>
          <w:sz w:val="24"/>
        </w:rPr>
        <w:t xml:space="preserve"> </w:t>
      </w:r>
      <w:r w:rsidRPr="005108E4">
        <w:rPr>
          <w:sz w:val="24"/>
        </w:rPr>
        <w:t>be</w:t>
      </w:r>
      <w:r w:rsidRPr="005108E4">
        <w:rPr>
          <w:spacing w:val="-18"/>
          <w:sz w:val="24"/>
        </w:rPr>
        <w:t xml:space="preserve"> </w:t>
      </w:r>
      <w:r w:rsidRPr="005108E4">
        <w:rPr>
          <w:sz w:val="24"/>
        </w:rPr>
        <w:t>in</w:t>
      </w:r>
      <w:r w:rsidRPr="005108E4">
        <w:rPr>
          <w:spacing w:val="-16"/>
          <w:sz w:val="24"/>
        </w:rPr>
        <w:t xml:space="preserve"> </w:t>
      </w:r>
      <w:r w:rsidRPr="005108E4">
        <w:rPr>
          <w:sz w:val="24"/>
        </w:rPr>
        <w:t>good</w:t>
      </w:r>
      <w:r w:rsidRPr="005108E4">
        <w:rPr>
          <w:spacing w:val="-16"/>
          <w:sz w:val="24"/>
        </w:rPr>
        <w:t xml:space="preserve"> </w:t>
      </w:r>
      <w:r w:rsidRPr="005108E4">
        <w:rPr>
          <w:sz w:val="24"/>
        </w:rPr>
        <w:t>working</w:t>
      </w:r>
      <w:r w:rsidRPr="005108E4">
        <w:rPr>
          <w:spacing w:val="-18"/>
          <w:sz w:val="24"/>
        </w:rPr>
        <w:t xml:space="preserve"> </w:t>
      </w:r>
      <w:r w:rsidRPr="005108E4">
        <w:rPr>
          <w:sz w:val="24"/>
        </w:rPr>
        <w:t>order</w:t>
      </w:r>
      <w:r w:rsidRPr="005108E4">
        <w:rPr>
          <w:spacing w:val="-15"/>
          <w:sz w:val="24"/>
        </w:rPr>
        <w:t xml:space="preserve"> </w:t>
      </w:r>
      <w:r w:rsidRPr="005108E4">
        <w:rPr>
          <w:sz w:val="24"/>
        </w:rPr>
        <w:t>and</w:t>
      </w:r>
      <w:r w:rsidRPr="005108E4">
        <w:rPr>
          <w:spacing w:val="-13"/>
          <w:sz w:val="24"/>
        </w:rPr>
        <w:t xml:space="preserve"> </w:t>
      </w:r>
      <w:r w:rsidRPr="005108E4">
        <w:rPr>
          <w:sz w:val="24"/>
        </w:rPr>
        <w:t>shall</w:t>
      </w:r>
      <w:r w:rsidRPr="005108E4">
        <w:rPr>
          <w:spacing w:val="-14"/>
          <w:sz w:val="24"/>
        </w:rPr>
        <w:t xml:space="preserve"> </w:t>
      </w:r>
      <w:r w:rsidRPr="005108E4">
        <w:rPr>
          <w:sz w:val="24"/>
        </w:rPr>
        <w:t>be</w:t>
      </w:r>
      <w:r w:rsidRPr="005108E4">
        <w:rPr>
          <w:spacing w:val="-14"/>
          <w:sz w:val="24"/>
        </w:rPr>
        <w:t xml:space="preserve"> </w:t>
      </w:r>
      <w:r w:rsidRPr="005108E4">
        <w:rPr>
          <w:sz w:val="24"/>
        </w:rPr>
        <w:t>inspected</w:t>
      </w:r>
      <w:r w:rsidRPr="005108E4">
        <w:rPr>
          <w:spacing w:val="-14"/>
          <w:sz w:val="24"/>
        </w:rPr>
        <w:t xml:space="preserve"> </w:t>
      </w:r>
      <w:r w:rsidRPr="005108E4">
        <w:rPr>
          <w:sz w:val="24"/>
        </w:rPr>
        <w:t>and</w:t>
      </w:r>
      <w:r w:rsidRPr="005108E4">
        <w:rPr>
          <w:spacing w:val="-13"/>
          <w:sz w:val="24"/>
        </w:rPr>
        <w:t xml:space="preserve"> </w:t>
      </w:r>
      <w:r w:rsidRPr="005108E4">
        <w:rPr>
          <w:sz w:val="24"/>
        </w:rPr>
        <w:t>tested at</w:t>
      </w:r>
      <w:r w:rsidRPr="005108E4">
        <w:rPr>
          <w:spacing w:val="-4"/>
          <w:sz w:val="24"/>
        </w:rPr>
        <w:t xml:space="preserve"> </w:t>
      </w:r>
      <w:r w:rsidRPr="005108E4">
        <w:rPr>
          <w:sz w:val="24"/>
        </w:rPr>
        <w:t>regular</w:t>
      </w:r>
      <w:r w:rsidRPr="005108E4">
        <w:rPr>
          <w:spacing w:val="-4"/>
          <w:sz w:val="24"/>
        </w:rPr>
        <w:t xml:space="preserve"> </w:t>
      </w:r>
      <w:r w:rsidRPr="005108E4">
        <w:rPr>
          <w:sz w:val="24"/>
        </w:rPr>
        <w:t>intervals,</w:t>
      </w:r>
      <w:r w:rsidRPr="005108E4">
        <w:rPr>
          <w:spacing w:val="-4"/>
          <w:sz w:val="24"/>
        </w:rPr>
        <w:t xml:space="preserve"> </w:t>
      </w:r>
      <w:r w:rsidRPr="005108E4">
        <w:rPr>
          <w:sz w:val="24"/>
        </w:rPr>
        <w:t>not</w:t>
      </w:r>
      <w:r w:rsidRPr="005108E4">
        <w:rPr>
          <w:spacing w:val="-3"/>
          <w:sz w:val="24"/>
        </w:rPr>
        <w:t xml:space="preserve"> </w:t>
      </w:r>
      <w:r w:rsidRPr="005108E4">
        <w:rPr>
          <w:sz w:val="24"/>
        </w:rPr>
        <w:t>to</w:t>
      </w:r>
      <w:r w:rsidRPr="005108E4">
        <w:rPr>
          <w:spacing w:val="-4"/>
          <w:sz w:val="24"/>
        </w:rPr>
        <w:t xml:space="preserve"> </w:t>
      </w:r>
      <w:r w:rsidRPr="005108E4">
        <w:rPr>
          <w:sz w:val="24"/>
        </w:rPr>
        <w:t>exceed</w:t>
      </w:r>
      <w:r w:rsidRPr="005108E4">
        <w:rPr>
          <w:spacing w:val="-4"/>
          <w:sz w:val="24"/>
        </w:rPr>
        <w:t xml:space="preserve"> </w:t>
      </w:r>
      <w:r w:rsidRPr="005108E4">
        <w:rPr>
          <w:sz w:val="24"/>
        </w:rPr>
        <w:t>30</w:t>
      </w:r>
      <w:r w:rsidRPr="005108E4">
        <w:rPr>
          <w:spacing w:val="-4"/>
          <w:sz w:val="24"/>
        </w:rPr>
        <w:t xml:space="preserve"> </w:t>
      </w:r>
      <w:r w:rsidRPr="005108E4">
        <w:rPr>
          <w:sz w:val="24"/>
        </w:rPr>
        <w:t>calendar</w:t>
      </w:r>
      <w:r w:rsidRPr="005108E4">
        <w:rPr>
          <w:spacing w:val="-4"/>
          <w:sz w:val="24"/>
        </w:rPr>
        <w:t xml:space="preserve"> </w:t>
      </w:r>
      <w:r w:rsidRPr="005108E4">
        <w:rPr>
          <w:spacing w:val="-3"/>
          <w:sz w:val="24"/>
        </w:rPr>
        <w:t>days</w:t>
      </w:r>
      <w:r w:rsidRPr="005108E4">
        <w:rPr>
          <w:spacing w:val="-4"/>
          <w:sz w:val="24"/>
        </w:rPr>
        <w:t xml:space="preserve"> </w:t>
      </w:r>
      <w:r w:rsidRPr="005108E4">
        <w:rPr>
          <w:sz w:val="24"/>
        </w:rPr>
        <w:t>from</w:t>
      </w:r>
      <w:r w:rsidRPr="005108E4">
        <w:rPr>
          <w:spacing w:val="-3"/>
          <w:sz w:val="24"/>
        </w:rPr>
        <w:t xml:space="preserve"> </w:t>
      </w:r>
      <w:r w:rsidRPr="005108E4">
        <w:rPr>
          <w:sz w:val="24"/>
        </w:rPr>
        <w:t>the</w:t>
      </w:r>
      <w:r w:rsidRPr="005108E4">
        <w:rPr>
          <w:spacing w:val="-5"/>
          <w:sz w:val="24"/>
        </w:rPr>
        <w:t xml:space="preserve"> </w:t>
      </w:r>
      <w:r w:rsidRPr="005108E4">
        <w:rPr>
          <w:sz w:val="24"/>
        </w:rPr>
        <w:t>previous</w:t>
      </w:r>
      <w:r w:rsidRPr="005108E4">
        <w:rPr>
          <w:spacing w:val="-3"/>
          <w:sz w:val="24"/>
        </w:rPr>
        <w:t xml:space="preserve"> </w:t>
      </w:r>
      <w:r w:rsidRPr="005108E4">
        <w:rPr>
          <w:sz w:val="24"/>
        </w:rPr>
        <w:t>inspection</w:t>
      </w:r>
      <w:r w:rsidRPr="005108E4">
        <w:rPr>
          <w:spacing w:val="-4"/>
          <w:sz w:val="24"/>
        </w:rPr>
        <w:t xml:space="preserve"> </w:t>
      </w:r>
      <w:r w:rsidRPr="005108E4">
        <w:rPr>
          <w:sz w:val="24"/>
        </w:rPr>
        <w:t>and</w:t>
      </w:r>
      <w:r w:rsidRPr="005108E4">
        <w:rPr>
          <w:spacing w:val="-4"/>
          <w:sz w:val="24"/>
        </w:rPr>
        <w:t xml:space="preserve"> </w:t>
      </w:r>
      <w:r w:rsidRPr="005108E4">
        <w:rPr>
          <w:sz w:val="24"/>
        </w:rPr>
        <w:t>test.</w:t>
      </w:r>
    </w:p>
    <w:p w14:paraId="0608A7B5" w14:textId="77777777" w:rsidR="00DA2759" w:rsidRPr="005108E4" w:rsidRDefault="009A7511">
      <w:pPr>
        <w:pStyle w:val="ListParagraph"/>
        <w:numPr>
          <w:ilvl w:val="1"/>
          <w:numId w:val="32"/>
        </w:numPr>
        <w:tabs>
          <w:tab w:val="left" w:pos="2165"/>
        </w:tabs>
        <w:spacing w:before="2" w:line="242" w:lineRule="auto"/>
        <w:ind w:right="117" w:firstLine="0"/>
        <w:rPr>
          <w:sz w:val="24"/>
        </w:rPr>
      </w:pPr>
      <w:r w:rsidRPr="005108E4">
        <w:rPr>
          <w:sz w:val="24"/>
        </w:rPr>
        <w:t>Security plans and procedures shared with law enforcement authorities pursuant to 935 CMR 501.110(1)(q) shall</w:t>
      </w:r>
      <w:r w:rsidRPr="005108E4">
        <w:rPr>
          <w:spacing w:val="-3"/>
          <w:sz w:val="24"/>
        </w:rPr>
        <w:t xml:space="preserve"> </w:t>
      </w:r>
      <w:r w:rsidRPr="005108E4">
        <w:rPr>
          <w:sz w:val="24"/>
        </w:rPr>
        <w:t>include:</w:t>
      </w:r>
    </w:p>
    <w:p w14:paraId="15167252" w14:textId="77777777" w:rsidR="00DA2759" w:rsidRPr="005108E4" w:rsidRDefault="009A7511">
      <w:pPr>
        <w:pStyle w:val="ListParagraph"/>
        <w:numPr>
          <w:ilvl w:val="2"/>
          <w:numId w:val="32"/>
        </w:numPr>
        <w:tabs>
          <w:tab w:val="left" w:pos="2452"/>
          <w:tab w:val="left" w:pos="2453"/>
        </w:tabs>
        <w:spacing w:before="2" w:line="242" w:lineRule="auto"/>
        <w:ind w:left="2035" w:right="116" w:firstLine="0"/>
        <w:rPr>
          <w:sz w:val="24"/>
        </w:rPr>
      </w:pPr>
      <w:r w:rsidRPr="005108E4">
        <w:rPr>
          <w:sz w:val="24"/>
        </w:rPr>
        <w:t>A description of the location and operation of the security system, including the location of the central control on the</w:t>
      </w:r>
      <w:r w:rsidRPr="005108E4">
        <w:rPr>
          <w:spacing w:val="-10"/>
          <w:sz w:val="24"/>
        </w:rPr>
        <w:t xml:space="preserve"> </w:t>
      </w:r>
      <w:r w:rsidRPr="005108E4">
        <w:rPr>
          <w:sz w:val="24"/>
        </w:rPr>
        <w:t>Premises;</w:t>
      </w:r>
    </w:p>
    <w:p w14:paraId="192C63AC" w14:textId="77777777" w:rsidR="00DA2759" w:rsidRPr="005108E4" w:rsidRDefault="009A7511">
      <w:pPr>
        <w:pStyle w:val="ListParagraph"/>
        <w:numPr>
          <w:ilvl w:val="2"/>
          <w:numId w:val="32"/>
        </w:numPr>
        <w:tabs>
          <w:tab w:val="left" w:pos="2396"/>
        </w:tabs>
        <w:spacing w:before="1"/>
        <w:ind w:hanging="361"/>
        <w:rPr>
          <w:sz w:val="24"/>
        </w:rPr>
      </w:pPr>
      <w:r w:rsidRPr="005108E4">
        <w:rPr>
          <w:sz w:val="24"/>
        </w:rPr>
        <w:t>A schematic of security</w:t>
      </w:r>
      <w:r w:rsidRPr="005108E4">
        <w:rPr>
          <w:spacing w:val="-13"/>
          <w:sz w:val="24"/>
        </w:rPr>
        <w:t xml:space="preserve"> </w:t>
      </w:r>
      <w:r w:rsidRPr="005108E4">
        <w:rPr>
          <w:sz w:val="24"/>
        </w:rPr>
        <w:t>zones;</w:t>
      </w:r>
    </w:p>
    <w:p w14:paraId="56F87395" w14:textId="77777777" w:rsidR="00DA2759" w:rsidRPr="005108E4" w:rsidRDefault="009A7511">
      <w:pPr>
        <w:pStyle w:val="ListParagraph"/>
        <w:numPr>
          <w:ilvl w:val="2"/>
          <w:numId w:val="32"/>
        </w:numPr>
        <w:tabs>
          <w:tab w:val="left" w:pos="2396"/>
        </w:tabs>
        <w:spacing w:before="3"/>
        <w:ind w:hanging="361"/>
        <w:rPr>
          <w:sz w:val="24"/>
        </w:rPr>
      </w:pPr>
      <w:r w:rsidRPr="005108E4">
        <w:rPr>
          <w:sz w:val="24"/>
        </w:rPr>
        <w:t>The</w:t>
      </w:r>
      <w:r w:rsidRPr="005108E4">
        <w:rPr>
          <w:spacing w:val="-4"/>
          <w:sz w:val="24"/>
        </w:rPr>
        <w:t xml:space="preserve"> </w:t>
      </w:r>
      <w:r w:rsidRPr="005108E4">
        <w:rPr>
          <w:sz w:val="24"/>
        </w:rPr>
        <w:t>name</w:t>
      </w:r>
      <w:r w:rsidRPr="005108E4">
        <w:rPr>
          <w:spacing w:val="-3"/>
          <w:sz w:val="24"/>
        </w:rPr>
        <w:t xml:space="preserve"> </w:t>
      </w:r>
      <w:r w:rsidRPr="005108E4">
        <w:rPr>
          <w:sz w:val="24"/>
        </w:rPr>
        <w:t>of</w:t>
      </w:r>
      <w:r w:rsidRPr="005108E4">
        <w:rPr>
          <w:spacing w:val="-3"/>
          <w:sz w:val="24"/>
        </w:rPr>
        <w:t xml:space="preserve"> </w:t>
      </w:r>
      <w:r w:rsidRPr="005108E4">
        <w:rPr>
          <w:sz w:val="24"/>
        </w:rPr>
        <w:t>the</w:t>
      </w:r>
      <w:r w:rsidRPr="005108E4">
        <w:rPr>
          <w:spacing w:val="-4"/>
          <w:sz w:val="24"/>
        </w:rPr>
        <w:t xml:space="preserve"> </w:t>
      </w:r>
      <w:r w:rsidRPr="005108E4">
        <w:rPr>
          <w:sz w:val="24"/>
        </w:rPr>
        <w:t>security</w:t>
      </w:r>
      <w:r w:rsidRPr="005108E4">
        <w:rPr>
          <w:spacing w:val="-9"/>
          <w:sz w:val="24"/>
        </w:rPr>
        <w:t xml:space="preserve"> </w:t>
      </w:r>
      <w:r w:rsidRPr="005108E4">
        <w:rPr>
          <w:sz w:val="24"/>
        </w:rPr>
        <w:t>alarm</w:t>
      </w:r>
      <w:r w:rsidRPr="005108E4">
        <w:rPr>
          <w:spacing w:val="-1"/>
          <w:sz w:val="24"/>
        </w:rPr>
        <w:t xml:space="preserve"> </w:t>
      </w:r>
      <w:r w:rsidRPr="005108E4">
        <w:rPr>
          <w:sz w:val="24"/>
        </w:rPr>
        <w:t>company</w:t>
      </w:r>
      <w:r w:rsidRPr="005108E4">
        <w:rPr>
          <w:spacing w:val="-10"/>
          <w:sz w:val="24"/>
        </w:rPr>
        <w:t xml:space="preserve"> </w:t>
      </w:r>
      <w:r w:rsidRPr="005108E4">
        <w:rPr>
          <w:sz w:val="24"/>
        </w:rPr>
        <w:t>and</w:t>
      </w:r>
      <w:r w:rsidRPr="005108E4">
        <w:rPr>
          <w:spacing w:val="-2"/>
          <w:sz w:val="24"/>
        </w:rPr>
        <w:t xml:space="preserve"> </w:t>
      </w:r>
      <w:r w:rsidRPr="005108E4">
        <w:rPr>
          <w:sz w:val="24"/>
        </w:rPr>
        <w:t>monitoring</w:t>
      </w:r>
      <w:r w:rsidRPr="005108E4">
        <w:rPr>
          <w:spacing w:val="-5"/>
          <w:sz w:val="24"/>
        </w:rPr>
        <w:t xml:space="preserve"> </w:t>
      </w:r>
      <w:r w:rsidRPr="005108E4">
        <w:rPr>
          <w:sz w:val="24"/>
        </w:rPr>
        <w:t>company,</w:t>
      </w:r>
      <w:r w:rsidRPr="005108E4">
        <w:rPr>
          <w:spacing w:val="-2"/>
          <w:sz w:val="24"/>
        </w:rPr>
        <w:t xml:space="preserve"> </w:t>
      </w:r>
      <w:r w:rsidRPr="005108E4">
        <w:rPr>
          <w:sz w:val="24"/>
        </w:rPr>
        <w:t>if</w:t>
      </w:r>
      <w:r w:rsidRPr="005108E4">
        <w:rPr>
          <w:spacing w:val="-3"/>
          <w:sz w:val="24"/>
        </w:rPr>
        <w:t xml:space="preserve"> any;</w:t>
      </w:r>
    </w:p>
    <w:p w14:paraId="1476FA84" w14:textId="77777777" w:rsidR="00DA2759" w:rsidRPr="005108E4" w:rsidRDefault="009A7511">
      <w:pPr>
        <w:pStyle w:val="ListParagraph"/>
        <w:numPr>
          <w:ilvl w:val="2"/>
          <w:numId w:val="32"/>
        </w:numPr>
        <w:tabs>
          <w:tab w:val="left" w:pos="2474"/>
          <w:tab w:val="left" w:pos="2475"/>
        </w:tabs>
        <w:spacing w:before="5" w:line="242" w:lineRule="auto"/>
        <w:ind w:left="2035" w:right="116" w:firstLine="0"/>
        <w:rPr>
          <w:sz w:val="24"/>
        </w:rPr>
      </w:pPr>
      <w:r w:rsidRPr="005108E4">
        <w:rPr>
          <w:sz w:val="24"/>
        </w:rPr>
        <w:t>A floor plan or layout of the facility in a manner and scope as required by the municipality;</w:t>
      </w:r>
      <w:r w:rsidRPr="005108E4">
        <w:rPr>
          <w:spacing w:val="-1"/>
          <w:sz w:val="24"/>
        </w:rPr>
        <w:t xml:space="preserve"> </w:t>
      </w:r>
      <w:r w:rsidRPr="005108E4">
        <w:rPr>
          <w:sz w:val="24"/>
        </w:rPr>
        <w:t>and</w:t>
      </w:r>
    </w:p>
    <w:p w14:paraId="33755632" w14:textId="77777777" w:rsidR="00DA2759" w:rsidRPr="005108E4" w:rsidRDefault="009A7511">
      <w:pPr>
        <w:pStyle w:val="ListParagraph"/>
        <w:numPr>
          <w:ilvl w:val="2"/>
          <w:numId w:val="32"/>
        </w:numPr>
        <w:tabs>
          <w:tab w:val="left" w:pos="2372"/>
        </w:tabs>
        <w:spacing w:before="1" w:line="242" w:lineRule="auto"/>
        <w:ind w:left="2035" w:right="117" w:firstLine="0"/>
        <w:rPr>
          <w:sz w:val="24"/>
        </w:rPr>
      </w:pPr>
      <w:r w:rsidRPr="005108E4">
        <w:rPr>
          <w:sz w:val="24"/>
        </w:rPr>
        <w:t>A</w:t>
      </w:r>
      <w:r w:rsidRPr="005108E4">
        <w:rPr>
          <w:spacing w:val="-15"/>
          <w:sz w:val="24"/>
        </w:rPr>
        <w:t xml:space="preserve"> </w:t>
      </w:r>
      <w:r w:rsidRPr="005108E4">
        <w:rPr>
          <w:sz w:val="24"/>
        </w:rPr>
        <w:t>safety</w:t>
      </w:r>
      <w:r w:rsidRPr="005108E4">
        <w:rPr>
          <w:spacing w:val="-21"/>
          <w:sz w:val="24"/>
        </w:rPr>
        <w:t xml:space="preserve"> </w:t>
      </w:r>
      <w:r w:rsidRPr="005108E4">
        <w:rPr>
          <w:sz w:val="24"/>
        </w:rPr>
        <w:t>plan</w:t>
      </w:r>
      <w:r w:rsidRPr="005108E4">
        <w:rPr>
          <w:spacing w:val="-12"/>
          <w:sz w:val="24"/>
        </w:rPr>
        <w:t xml:space="preserve"> </w:t>
      </w:r>
      <w:r w:rsidRPr="005108E4">
        <w:rPr>
          <w:sz w:val="24"/>
        </w:rPr>
        <w:t>for</w:t>
      </w:r>
      <w:r w:rsidRPr="005108E4">
        <w:rPr>
          <w:spacing w:val="-12"/>
          <w:sz w:val="24"/>
        </w:rPr>
        <w:t xml:space="preserve"> </w:t>
      </w:r>
      <w:r w:rsidRPr="005108E4">
        <w:rPr>
          <w:sz w:val="24"/>
        </w:rPr>
        <w:t>the</w:t>
      </w:r>
      <w:r w:rsidRPr="005108E4">
        <w:rPr>
          <w:spacing w:val="-13"/>
          <w:sz w:val="24"/>
        </w:rPr>
        <w:t xml:space="preserve"> </w:t>
      </w:r>
      <w:r w:rsidRPr="005108E4">
        <w:rPr>
          <w:sz w:val="24"/>
        </w:rPr>
        <w:t>manufacture</w:t>
      </w:r>
      <w:r w:rsidRPr="005108E4">
        <w:rPr>
          <w:spacing w:val="-13"/>
          <w:sz w:val="24"/>
        </w:rPr>
        <w:t xml:space="preserve"> </w:t>
      </w:r>
      <w:r w:rsidRPr="005108E4">
        <w:rPr>
          <w:sz w:val="24"/>
        </w:rPr>
        <w:t>and</w:t>
      </w:r>
      <w:r w:rsidRPr="005108E4">
        <w:rPr>
          <w:spacing w:val="-12"/>
          <w:sz w:val="24"/>
        </w:rPr>
        <w:t xml:space="preserve"> </w:t>
      </w:r>
      <w:r w:rsidRPr="005108E4">
        <w:rPr>
          <w:sz w:val="24"/>
        </w:rPr>
        <w:t>production</w:t>
      </w:r>
      <w:r w:rsidRPr="005108E4">
        <w:rPr>
          <w:spacing w:val="-12"/>
          <w:sz w:val="24"/>
        </w:rPr>
        <w:t xml:space="preserve"> </w:t>
      </w:r>
      <w:r w:rsidRPr="005108E4">
        <w:rPr>
          <w:sz w:val="24"/>
        </w:rPr>
        <w:t>of</w:t>
      </w:r>
      <w:r w:rsidRPr="005108E4">
        <w:rPr>
          <w:spacing w:val="-12"/>
          <w:sz w:val="24"/>
        </w:rPr>
        <w:t xml:space="preserve"> </w:t>
      </w:r>
      <w:r w:rsidRPr="005108E4">
        <w:rPr>
          <w:sz w:val="24"/>
        </w:rPr>
        <w:t>Marijuana</w:t>
      </w:r>
      <w:r w:rsidRPr="005108E4">
        <w:rPr>
          <w:spacing w:val="-13"/>
          <w:sz w:val="24"/>
        </w:rPr>
        <w:t xml:space="preserve"> </w:t>
      </w:r>
      <w:r w:rsidRPr="005108E4">
        <w:rPr>
          <w:sz w:val="24"/>
        </w:rPr>
        <w:t>Products</w:t>
      </w:r>
      <w:r w:rsidRPr="005108E4">
        <w:rPr>
          <w:spacing w:val="-12"/>
          <w:sz w:val="24"/>
        </w:rPr>
        <w:t xml:space="preserve"> </w:t>
      </w:r>
      <w:r w:rsidRPr="005108E4">
        <w:rPr>
          <w:sz w:val="24"/>
        </w:rPr>
        <w:t>as</w:t>
      </w:r>
      <w:r w:rsidRPr="005108E4">
        <w:rPr>
          <w:spacing w:val="-12"/>
          <w:sz w:val="24"/>
        </w:rPr>
        <w:t xml:space="preserve"> </w:t>
      </w:r>
      <w:r w:rsidRPr="005108E4">
        <w:rPr>
          <w:sz w:val="24"/>
        </w:rPr>
        <w:t>required pursuant to 935 CMR</w:t>
      </w:r>
      <w:r w:rsidRPr="005108E4">
        <w:rPr>
          <w:spacing w:val="-3"/>
          <w:sz w:val="24"/>
        </w:rPr>
        <w:t xml:space="preserve"> </w:t>
      </w:r>
      <w:r w:rsidRPr="005108E4">
        <w:rPr>
          <w:sz w:val="24"/>
        </w:rPr>
        <w:t>501.101(1)(c).</w:t>
      </w:r>
    </w:p>
    <w:p w14:paraId="37789781" w14:textId="77777777" w:rsidR="00DA2759" w:rsidRPr="005108E4" w:rsidRDefault="00DA2759">
      <w:pPr>
        <w:spacing w:line="242" w:lineRule="auto"/>
        <w:rPr>
          <w:sz w:val="24"/>
        </w:rPr>
        <w:sectPr w:rsidR="00DA2759" w:rsidRPr="005108E4">
          <w:pgSz w:w="12240" w:h="20160"/>
          <w:pgMar w:top="980" w:right="1320" w:bottom="960" w:left="480" w:header="744" w:footer="777" w:gutter="0"/>
          <w:cols w:space="720"/>
        </w:sectPr>
      </w:pPr>
    </w:p>
    <w:p w14:paraId="77805678" w14:textId="77777777" w:rsidR="00DA2759" w:rsidRPr="005108E4" w:rsidRDefault="00DA2759">
      <w:pPr>
        <w:pStyle w:val="BodyText"/>
        <w:spacing w:before="10"/>
        <w:jc w:val="left"/>
        <w:rPr>
          <w:sz w:val="19"/>
        </w:rPr>
      </w:pPr>
    </w:p>
    <w:p w14:paraId="4B51FFE5" w14:textId="77777777" w:rsidR="00DA2759" w:rsidRPr="005108E4" w:rsidRDefault="00DA2759">
      <w:pPr>
        <w:pStyle w:val="BodyText"/>
        <w:spacing w:before="7"/>
        <w:jc w:val="left"/>
      </w:pPr>
    </w:p>
    <w:p w14:paraId="23D2CA10" w14:textId="77777777" w:rsidR="00DA2759" w:rsidRPr="005108E4" w:rsidRDefault="009A7511" w:rsidP="000256A0">
      <w:pPr>
        <w:pStyle w:val="ListParagraph"/>
        <w:numPr>
          <w:ilvl w:val="0"/>
          <w:numId w:val="32"/>
        </w:numPr>
        <w:tabs>
          <w:tab w:val="left" w:pos="1779"/>
        </w:tabs>
        <w:ind w:left="1778" w:hanging="459"/>
        <w:outlineLvl w:val="1"/>
        <w:rPr>
          <w:sz w:val="24"/>
        </w:rPr>
      </w:pPr>
      <w:r w:rsidRPr="005108E4">
        <w:rPr>
          <w:sz w:val="24"/>
          <w:u w:val="single"/>
        </w:rPr>
        <w:t>Cash Handling and Transportation</w:t>
      </w:r>
      <w:r w:rsidRPr="005108E4">
        <w:rPr>
          <w:spacing w:val="-8"/>
          <w:sz w:val="24"/>
          <w:u w:val="single"/>
        </w:rPr>
        <w:t xml:space="preserve"> </w:t>
      </w:r>
      <w:r w:rsidRPr="005108E4">
        <w:rPr>
          <w:sz w:val="24"/>
          <w:u w:val="single"/>
        </w:rPr>
        <w:t>Requirements</w:t>
      </w:r>
      <w:r w:rsidRPr="005108E4">
        <w:rPr>
          <w:sz w:val="24"/>
        </w:rPr>
        <w:t>.</w:t>
      </w:r>
    </w:p>
    <w:p w14:paraId="689E816E" w14:textId="77777777" w:rsidR="00DA2759" w:rsidRPr="005108E4" w:rsidRDefault="009A7511">
      <w:pPr>
        <w:pStyle w:val="ListParagraph"/>
        <w:numPr>
          <w:ilvl w:val="1"/>
          <w:numId w:val="32"/>
        </w:numPr>
        <w:tabs>
          <w:tab w:val="left" w:pos="2105"/>
        </w:tabs>
        <w:spacing w:before="3" w:line="242" w:lineRule="auto"/>
        <w:ind w:right="110" w:firstLine="0"/>
        <w:rPr>
          <w:sz w:val="24"/>
        </w:rPr>
      </w:pPr>
      <w:r w:rsidRPr="005108E4">
        <w:rPr>
          <w:sz w:val="24"/>
        </w:rPr>
        <w:t>An</w:t>
      </w:r>
      <w:r w:rsidRPr="005108E4">
        <w:rPr>
          <w:spacing w:val="-8"/>
          <w:sz w:val="24"/>
        </w:rPr>
        <w:t xml:space="preserve"> </w:t>
      </w:r>
      <w:r w:rsidRPr="005108E4">
        <w:rPr>
          <w:sz w:val="24"/>
        </w:rPr>
        <w:t>MTC</w:t>
      </w:r>
      <w:r w:rsidRPr="005108E4">
        <w:rPr>
          <w:spacing w:val="-5"/>
          <w:sz w:val="24"/>
        </w:rPr>
        <w:t xml:space="preserve"> </w:t>
      </w:r>
      <w:r w:rsidRPr="005108E4">
        <w:rPr>
          <w:sz w:val="24"/>
        </w:rPr>
        <w:t>with</w:t>
      </w:r>
      <w:r w:rsidRPr="005108E4">
        <w:rPr>
          <w:spacing w:val="-6"/>
          <w:sz w:val="24"/>
        </w:rPr>
        <w:t xml:space="preserve"> </w:t>
      </w:r>
      <w:r w:rsidRPr="005108E4">
        <w:rPr>
          <w:sz w:val="24"/>
        </w:rPr>
        <w:t>a</w:t>
      </w:r>
      <w:r w:rsidRPr="005108E4">
        <w:rPr>
          <w:spacing w:val="-7"/>
          <w:sz w:val="24"/>
        </w:rPr>
        <w:t xml:space="preserve"> </w:t>
      </w:r>
      <w:r w:rsidRPr="005108E4">
        <w:rPr>
          <w:sz w:val="24"/>
        </w:rPr>
        <w:t>contract</w:t>
      </w:r>
      <w:r w:rsidRPr="005108E4">
        <w:rPr>
          <w:spacing w:val="-5"/>
          <w:sz w:val="24"/>
        </w:rPr>
        <w:t xml:space="preserve"> </w:t>
      </w:r>
      <w:r w:rsidRPr="005108E4">
        <w:rPr>
          <w:sz w:val="24"/>
        </w:rPr>
        <w:t>to</w:t>
      </w:r>
      <w:r w:rsidRPr="005108E4">
        <w:rPr>
          <w:spacing w:val="-6"/>
          <w:sz w:val="24"/>
        </w:rPr>
        <w:t xml:space="preserve"> </w:t>
      </w:r>
      <w:r w:rsidRPr="005108E4">
        <w:rPr>
          <w:sz w:val="24"/>
        </w:rPr>
        <w:t>deposit</w:t>
      </w:r>
      <w:r w:rsidRPr="005108E4">
        <w:rPr>
          <w:spacing w:val="-5"/>
          <w:sz w:val="24"/>
        </w:rPr>
        <w:t xml:space="preserve"> </w:t>
      </w:r>
      <w:r w:rsidRPr="005108E4">
        <w:rPr>
          <w:sz w:val="24"/>
        </w:rPr>
        <w:t>funds</w:t>
      </w:r>
      <w:r w:rsidRPr="005108E4">
        <w:rPr>
          <w:spacing w:val="-8"/>
          <w:sz w:val="24"/>
        </w:rPr>
        <w:t xml:space="preserve"> </w:t>
      </w:r>
      <w:r w:rsidRPr="005108E4">
        <w:rPr>
          <w:sz w:val="24"/>
        </w:rPr>
        <w:t>with</w:t>
      </w:r>
      <w:r w:rsidRPr="005108E4">
        <w:rPr>
          <w:spacing w:val="-7"/>
          <w:sz w:val="24"/>
        </w:rPr>
        <w:t xml:space="preserve"> </w:t>
      </w:r>
      <w:r w:rsidRPr="005108E4">
        <w:rPr>
          <w:sz w:val="24"/>
        </w:rPr>
        <w:t>a</w:t>
      </w:r>
      <w:r w:rsidRPr="005108E4">
        <w:rPr>
          <w:spacing w:val="-9"/>
          <w:sz w:val="24"/>
        </w:rPr>
        <w:t xml:space="preserve"> </w:t>
      </w:r>
      <w:r w:rsidRPr="005108E4">
        <w:rPr>
          <w:sz w:val="24"/>
        </w:rPr>
        <w:t>financial</w:t>
      </w:r>
      <w:r w:rsidRPr="005108E4">
        <w:rPr>
          <w:spacing w:val="-8"/>
          <w:sz w:val="24"/>
        </w:rPr>
        <w:t xml:space="preserve"> </w:t>
      </w:r>
      <w:r w:rsidRPr="005108E4">
        <w:rPr>
          <w:sz w:val="24"/>
        </w:rPr>
        <w:t>institution</w:t>
      </w:r>
      <w:r w:rsidRPr="005108E4">
        <w:rPr>
          <w:spacing w:val="-8"/>
          <w:sz w:val="24"/>
        </w:rPr>
        <w:t xml:space="preserve"> </w:t>
      </w:r>
      <w:r w:rsidRPr="005108E4">
        <w:rPr>
          <w:sz w:val="24"/>
        </w:rPr>
        <w:t>that</w:t>
      </w:r>
      <w:r w:rsidRPr="005108E4">
        <w:rPr>
          <w:spacing w:val="-8"/>
          <w:sz w:val="24"/>
        </w:rPr>
        <w:t xml:space="preserve"> </w:t>
      </w:r>
      <w:r w:rsidRPr="005108E4">
        <w:rPr>
          <w:sz w:val="24"/>
        </w:rPr>
        <w:t>conducts</w:t>
      </w:r>
      <w:r w:rsidRPr="005108E4">
        <w:rPr>
          <w:spacing w:val="-7"/>
          <w:sz w:val="24"/>
        </w:rPr>
        <w:t xml:space="preserve"> </w:t>
      </w:r>
      <w:r w:rsidRPr="005108E4">
        <w:rPr>
          <w:sz w:val="24"/>
        </w:rPr>
        <w:t>any transaction</w:t>
      </w:r>
      <w:r w:rsidRPr="005108E4">
        <w:rPr>
          <w:spacing w:val="-27"/>
          <w:sz w:val="24"/>
        </w:rPr>
        <w:t xml:space="preserve"> </w:t>
      </w:r>
      <w:r w:rsidRPr="005108E4">
        <w:rPr>
          <w:sz w:val="24"/>
        </w:rPr>
        <w:t>in</w:t>
      </w:r>
      <w:r w:rsidRPr="005108E4">
        <w:rPr>
          <w:spacing w:val="-27"/>
          <w:sz w:val="24"/>
        </w:rPr>
        <w:t xml:space="preserve"> </w:t>
      </w:r>
      <w:r w:rsidRPr="005108E4">
        <w:rPr>
          <w:sz w:val="24"/>
        </w:rPr>
        <w:t>cash</w:t>
      </w:r>
      <w:r w:rsidRPr="005108E4">
        <w:rPr>
          <w:spacing w:val="-25"/>
          <w:sz w:val="24"/>
        </w:rPr>
        <w:t xml:space="preserve"> </w:t>
      </w:r>
      <w:r w:rsidRPr="005108E4">
        <w:rPr>
          <w:sz w:val="24"/>
        </w:rPr>
        <w:t>shall</w:t>
      </w:r>
      <w:r w:rsidRPr="005108E4">
        <w:rPr>
          <w:spacing w:val="-25"/>
          <w:sz w:val="24"/>
        </w:rPr>
        <w:t xml:space="preserve"> </w:t>
      </w:r>
      <w:r w:rsidRPr="005108E4">
        <w:rPr>
          <w:sz w:val="24"/>
        </w:rPr>
        <w:t>establish</w:t>
      </w:r>
      <w:r w:rsidRPr="005108E4">
        <w:rPr>
          <w:spacing w:val="-25"/>
          <w:sz w:val="24"/>
        </w:rPr>
        <w:t xml:space="preserve"> </w:t>
      </w:r>
      <w:r w:rsidRPr="005108E4">
        <w:rPr>
          <w:sz w:val="24"/>
        </w:rPr>
        <w:t>and</w:t>
      </w:r>
      <w:r w:rsidRPr="005108E4">
        <w:rPr>
          <w:spacing w:val="-27"/>
          <w:sz w:val="24"/>
        </w:rPr>
        <w:t xml:space="preserve"> </w:t>
      </w:r>
      <w:r w:rsidRPr="005108E4">
        <w:rPr>
          <w:sz w:val="24"/>
        </w:rPr>
        <w:t>implement</w:t>
      </w:r>
      <w:r w:rsidRPr="005108E4">
        <w:rPr>
          <w:spacing w:val="-27"/>
          <w:sz w:val="24"/>
        </w:rPr>
        <w:t xml:space="preserve"> </w:t>
      </w:r>
      <w:r w:rsidRPr="005108E4">
        <w:rPr>
          <w:sz w:val="24"/>
        </w:rPr>
        <w:t>adequate</w:t>
      </w:r>
      <w:r w:rsidRPr="005108E4">
        <w:rPr>
          <w:spacing w:val="-27"/>
          <w:sz w:val="24"/>
        </w:rPr>
        <w:t xml:space="preserve"> </w:t>
      </w:r>
      <w:r w:rsidRPr="005108E4">
        <w:rPr>
          <w:sz w:val="24"/>
        </w:rPr>
        <w:t>security</w:t>
      </w:r>
      <w:r w:rsidRPr="005108E4">
        <w:rPr>
          <w:spacing w:val="-33"/>
          <w:sz w:val="24"/>
        </w:rPr>
        <w:t xml:space="preserve"> </w:t>
      </w:r>
      <w:r w:rsidRPr="005108E4">
        <w:rPr>
          <w:sz w:val="24"/>
        </w:rPr>
        <w:t>measures</w:t>
      </w:r>
      <w:r w:rsidRPr="005108E4">
        <w:rPr>
          <w:spacing w:val="-27"/>
          <w:sz w:val="24"/>
        </w:rPr>
        <w:t xml:space="preserve"> </w:t>
      </w:r>
      <w:r w:rsidRPr="005108E4">
        <w:rPr>
          <w:sz w:val="24"/>
        </w:rPr>
        <w:t>and</w:t>
      </w:r>
      <w:r w:rsidRPr="005108E4">
        <w:rPr>
          <w:spacing w:val="-27"/>
          <w:sz w:val="24"/>
        </w:rPr>
        <w:t xml:space="preserve"> </w:t>
      </w:r>
      <w:r w:rsidRPr="005108E4">
        <w:rPr>
          <w:sz w:val="24"/>
        </w:rPr>
        <w:t>procedures for safe cash handling and cash transportation to financial institutions or Massachusetts Department</w:t>
      </w:r>
      <w:r w:rsidRPr="005108E4">
        <w:rPr>
          <w:spacing w:val="-21"/>
          <w:sz w:val="24"/>
        </w:rPr>
        <w:t xml:space="preserve"> </w:t>
      </w:r>
      <w:r w:rsidRPr="005108E4">
        <w:rPr>
          <w:sz w:val="24"/>
        </w:rPr>
        <w:t>of</w:t>
      </w:r>
      <w:r w:rsidRPr="005108E4">
        <w:rPr>
          <w:spacing w:val="-22"/>
          <w:sz w:val="24"/>
        </w:rPr>
        <w:t xml:space="preserve"> </w:t>
      </w:r>
      <w:r w:rsidRPr="005108E4">
        <w:rPr>
          <w:sz w:val="24"/>
        </w:rPr>
        <w:t>Revenue</w:t>
      </w:r>
      <w:r w:rsidRPr="005108E4">
        <w:rPr>
          <w:spacing w:val="-22"/>
          <w:sz w:val="24"/>
        </w:rPr>
        <w:t xml:space="preserve"> </w:t>
      </w:r>
      <w:r w:rsidRPr="005108E4">
        <w:rPr>
          <w:sz w:val="24"/>
        </w:rPr>
        <w:t>(DOR)</w:t>
      </w:r>
      <w:r w:rsidRPr="005108E4">
        <w:rPr>
          <w:spacing w:val="-22"/>
          <w:sz w:val="24"/>
        </w:rPr>
        <w:t xml:space="preserve"> </w:t>
      </w:r>
      <w:r w:rsidRPr="005108E4">
        <w:rPr>
          <w:sz w:val="24"/>
        </w:rPr>
        <w:t>facilities</w:t>
      </w:r>
      <w:r w:rsidRPr="005108E4">
        <w:rPr>
          <w:spacing w:val="-20"/>
          <w:sz w:val="24"/>
        </w:rPr>
        <w:t xml:space="preserve"> </w:t>
      </w:r>
      <w:r w:rsidRPr="005108E4">
        <w:rPr>
          <w:sz w:val="24"/>
        </w:rPr>
        <w:t>to</w:t>
      </w:r>
      <w:r w:rsidRPr="005108E4">
        <w:rPr>
          <w:spacing w:val="-21"/>
          <w:sz w:val="24"/>
        </w:rPr>
        <w:t xml:space="preserve"> </w:t>
      </w:r>
      <w:r w:rsidRPr="005108E4">
        <w:rPr>
          <w:sz w:val="24"/>
        </w:rPr>
        <w:t>prevent</w:t>
      </w:r>
      <w:r w:rsidRPr="005108E4">
        <w:rPr>
          <w:spacing w:val="-21"/>
          <w:sz w:val="24"/>
        </w:rPr>
        <w:t xml:space="preserve"> </w:t>
      </w:r>
      <w:r w:rsidRPr="005108E4">
        <w:rPr>
          <w:sz w:val="24"/>
        </w:rPr>
        <w:t>theft</w:t>
      </w:r>
      <w:r w:rsidRPr="005108E4">
        <w:rPr>
          <w:spacing w:val="-21"/>
          <w:sz w:val="24"/>
        </w:rPr>
        <w:t xml:space="preserve"> </w:t>
      </w:r>
      <w:r w:rsidRPr="005108E4">
        <w:rPr>
          <w:sz w:val="24"/>
        </w:rPr>
        <w:t>and</w:t>
      </w:r>
      <w:r w:rsidRPr="005108E4">
        <w:rPr>
          <w:spacing w:val="-21"/>
          <w:sz w:val="24"/>
        </w:rPr>
        <w:t xml:space="preserve"> </w:t>
      </w:r>
      <w:r w:rsidRPr="005108E4">
        <w:rPr>
          <w:sz w:val="24"/>
        </w:rPr>
        <w:t>loss,</w:t>
      </w:r>
      <w:r w:rsidRPr="005108E4">
        <w:rPr>
          <w:spacing w:val="-21"/>
          <w:sz w:val="24"/>
        </w:rPr>
        <w:t xml:space="preserve"> </w:t>
      </w:r>
      <w:r w:rsidRPr="005108E4">
        <w:rPr>
          <w:sz w:val="24"/>
        </w:rPr>
        <w:t>and</w:t>
      </w:r>
      <w:r w:rsidRPr="005108E4">
        <w:rPr>
          <w:spacing w:val="-20"/>
          <w:sz w:val="24"/>
        </w:rPr>
        <w:t xml:space="preserve"> </w:t>
      </w:r>
      <w:r w:rsidRPr="005108E4">
        <w:rPr>
          <w:sz w:val="24"/>
        </w:rPr>
        <w:t>to</w:t>
      </w:r>
      <w:r w:rsidRPr="005108E4">
        <w:rPr>
          <w:spacing w:val="-21"/>
          <w:sz w:val="24"/>
        </w:rPr>
        <w:t xml:space="preserve"> </w:t>
      </w:r>
      <w:r w:rsidRPr="005108E4">
        <w:rPr>
          <w:sz w:val="24"/>
        </w:rPr>
        <w:t>mitigate</w:t>
      </w:r>
      <w:r w:rsidRPr="005108E4">
        <w:rPr>
          <w:spacing w:val="-22"/>
          <w:sz w:val="24"/>
        </w:rPr>
        <w:t xml:space="preserve"> </w:t>
      </w:r>
      <w:r w:rsidRPr="005108E4">
        <w:rPr>
          <w:sz w:val="24"/>
        </w:rPr>
        <w:t>associated risks to the safety of employees, customers and the general public. Adequate security measures shall</w:t>
      </w:r>
      <w:r w:rsidRPr="005108E4">
        <w:rPr>
          <w:spacing w:val="-1"/>
          <w:sz w:val="24"/>
        </w:rPr>
        <w:t xml:space="preserve"> </w:t>
      </w:r>
      <w:r w:rsidRPr="005108E4">
        <w:rPr>
          <w:sz w:val="24"/>
        </w:rPr>
        <w:t>include:</w:t>
      </w:r>
    </w:p>
    <w:p w14:paraId="23D84CF4" w14:textId="77777777" w:rsidR="00DA2759" w:rsidRPr="005108E4" w:rsidRDefault="009A7511">
      <w:pPr>
        <w:pStyle w:val="ListParagraph"/>
        <w:numPr>
          <w:ilvl w:val="2"/>
          <w:numId w:val="32"/>
        </w:numPr>
        <w:tabs>
          <w:tab w:val="left" w:pos="2352"/>
        </w:tabs>
        <w:spacing w:before="5" w:line="244" w:lineRule="auto"/>
        <w:ind w:left="2035" w:right="118" w:firstLine="0"/>
        <w:rPr>
          <w:sz w:val="24"/>
        </w:rPr>
      </w:pPr>
      <w:r w:rsidRPr="005108E4">
        <w:rPr>
          <w:sz w:val="24"/>
        </w:rPr>
        <w:t>An</w:t>
      </w:r>
      <w:r w:rsidRPr="005108E4">
        <w:rPr>
          <w:spacing w:val="-19"/>
          <w:sz w:val="24"/>
        </w:rPr>
        <w:t xml:space="preserve"> </w:t>
      </w:r>
      <w:r w:rsidRPr="005108E4">
        <w:rPr>
          <w:sz w:val="24"/>
        </w:rPr>
        <w:t>on-site</w:t>
      </w:r>
      <w:r w:rsidRPr="005108E4">
        <w:rPr>
          <w:spacing w:val="-20"/>
          <w:sz w:val="24"/>
        </w:rPr>
        <w:t xml:space="preserve"> </w:t>
      </w:r>
      <w:r w:rsidRPr="005108E4">
        <w:rPr>
          <w:sz w:val="24"/>
        </w:rPr>
        <w:t>secure</w:t>
      </w:r>
      <w:r w:rsidRPr="005108E4">
        <w:rPr>
          <w:spacing w:val="-19"/>
          <w:sz w:val="24"/>
        </w:rPr>
        <w:t xml:space="preserve"> </w:t>
      </w:r>
      <w:r w:rsidRPr="005108E4">
        <w:rPr>
          <w:sz w:val="24"/>
        </w:rPr>
        <w:t>locked</w:t>
      </w:r>
      <w:r w:rsidRPr="005108E4">
        <w:rPr>
          <w:spacing w:val="-19"/>
          <w:sz w:val="24"/>
        </w:rPr>
        <w:t xml:space="preserve"> </w:t>
      </w:r>
      <w:r w:rsidRPr="005108E4">
        <w:rPr>
          <w:sz w:val="24"/>
        </w:rPr>
        <w:t>safe</w:t>
      </w:r>
      <w:r w:rsidRPr="005108E4">
        <w:rPr>
          <w:spacing w:val="-19"/>
          <w:sz w:val="24"/>
        </w:rPr>
        <w:t xml:space="preserve"> </w:t>
      </w:r>
      <w:r w:rsidRPr="005108E4">
        <w:rPr>
          <w:sz w:val="24"/>
        </w:rPr>
        <w:t>or</w:t>
      </w:r>
      <w:r w:rsidRPr="005108E4">
        <w:rPr>
          <w:spacing w:val="-20"/>
          <w:sz w:val="24"/>
        </w:rPr>
        <w:t xml:space="preserve"> </w:t>
      </w:r>
      <w:r w:rsidRPr="005108E4">
        <w:rPr>
          <w:sz w:val="24"/>
        </w:rPr>
        <w:t>vault</w:t>
      </w:r>
      <w:r w:rsidRPr="005108E4">
        <w:rPr>
          <w:spacing w:val="-17"/>
          <w:sz w:val="24"/>
        </w:rPr>
        <w:t xml:space="preserve"> </w:t>
      </w:r>
      <w:r w:rsidRPr="005108E4">
        <w:rPr>
          <w:sz w:val="24"/>
        </w:rPr>
        <w:t>maintained</w:t>
      </w:r>
      <w:r w:rsidRPr="005108E4">
        <w:rPr>
          <w:spacing w:val="-19"/>
          <w:sz w:val="24"/>
        </w:rPr>
        <w:t xml:space="preserve"> </w:t>
      </w:r>
      <w:r w:rsidRPr="005108E4">
        <w:rPr>
          <w:sz w:val="24"/>
        </w:rPr>
        <w:t>in</w:t>
      </w:r>
      <w:r w:rsidRPr="005108E4">
        <w:rPr>
          <w:spacing w:val="-19"/>
          <w:sz w:val="24"/>
        </w:rPr>
        <w:t xml:space="preserve"> </w:t>
      </w:r>
      <w:r w:rsidRPr="005108E4">
        <w:rPr>
          <w:sz w:val="24"/>
        </w:rPr>
        <w:t>an</w:t>
      </w:r>
      <w:r w:rsidRPr="005108E4">
        <w:rPr>
          <w:spacing w:val="-20"/>
          <w:sz w:val="24"/>
        </w:rPr>
        <w:t xml:space="preserve"> </w:t>
      </w:r>
      <w:r w:rsidRPr="005108E4">
        <w:rPr>
          <w:sz w:val="24"/>
        </w:rPr>
        <w:t>area</w:t>
      </w:r>
      <w:r w:rsidRPr="005108E4">
        <w:rPr>
          <w:spacing w:val="-21"/>
          <w:sz w:val="24"/>
        </w:rPr>
        <w:t xml:space="preserve"> </w:t>
      </w:r>
      <w:r w:rsidRPr="005108E4">
        <w:rPr>
          <w:sz w:val="24"/>
        </w:rPr>
        <w:t>separate</w:t>
      </w:r>
      <w:r w:rsidRPr="005108E4">
        <w:rPr>
          <w:spacing w:val="-22"/>
          <w:sz w:val="24"/>
        </w:rPr>
        <w:t xml:space="preserve"> </w:t>
      </w:r>
      <w:r w:rsidRPr="005108E4">
        <w:rPr>
          <w:sz w:val="24"/>
        </w:rPr>
        <w:t>from</w:t>
      </w:r>
      <w:r w:rsidRPr="005108E4">
        <w:rPr>
          <w:spacing w:val="-18"/>
          <w:sz w:val="24"/>
        </w:rPr>
        <w:t xml:space="preserve"> </w:t>
      </w:r>
      <w:r w:rsidRPr="005108E4">
        <w:rPr>
          <w:sz w:val="24"/>
        </w:rPr>
        <w:t>retail</w:t>
      </w:r>
      <w:r w:rsidRPr="005108E4">
        <w:rPr>
          <w:spacing w:val="-18"/>
          <w:sz w:val="24"/>
        </w:rPr>
        <w:t xml:space="preserve"> </w:t>
      </w:r>
      <w:r w:rsidRPr="005108E4">
        <w:rPr>
          <w:sz w:val="24"/>
        </w:rPr>
        <w:t>sales areas used exclusively for the purpose of securing</w:t>
      </w:r>
      <w:r w:rsidRPr="005108E4">
        <w:rPr>
          <w:spacing w:val="-23"/>
          <w:sz w:val="24"/>
        </w:rPr>
        <w:t xml:space="preserve"> </w:t>
      </w:r>
      <w:r w:rsidRPr="005108E4">
        <w:rPr>
          <w:sz w:val="24"/>
        </w:rPr>
        <w:t>cash;</w:t>
      </w:r>
    </w:p>
    <w:p w14:paraId="3C0CE703" w14:textId="77777777" w:rsidR="00DA2759" w:rsidRPr="005108E4" w:rsidRDefault="009A7511">
      <w:pPr>
        <w:pStyle w:val="ListParagraph"/>
        <w:numPr>
          <w:ilvl w:val="2"/>
          <w:numId w:val="32"/>
        </w:numPr>
        <w:tabs>
          <w:tab w:val="left" w:pos="2388"/>
        </w:tabs>
        <w:spacing w:line="242" w:lineRule="auto"/>
        <w:ind w:left="2035" w:right="118" w:firstLine="0"/>
        <w:rPr>
          <w:sz w:val="24"/>
        </w:rPr>
      </w:pPr>
      <w:r w:rsidRPr="005108E4">
        <w:rPr>
          <w:sz w:val="24"/>
        </w:rPr>
        <w:t>Video</w:t>
      </w:r>
      <w:r w:rsidRPr="005108E4">
        <w:rPr>
          <w:spacing w:val="-8"/>
          <w:sz w:val="24"/>
        </w:rPr>
        <w:t xml:space="preserve"> </w:t>
      </w:r>
      <w:r w:rsidRPr="005108E4">
        <w:rPr>
          <w:sz w:val="24"/>
        </w:rPr>
        <w:t>cameras</w:t>
      </w:r>
      <w:r w:rsidRPr="005108E4">
        <w:rPr>
          <w:spacing w:val="-7"/>
          <w:sz w:val="24"/>
        </w:rPr>
        <w:t xml:space="preserve"> </w:t>
      </w:r>
      <w:r w:rsidRPr="005108E4">
        <w:rPr>
          <w:sz w:val="24"/>
        </w:rPr>
        <w:t>directed</w:t>
      </w:r>
      <w:r w:rsidRPr="005108E4">
        <w:rPr>
          <w:spacing w:val="-5"/>
          <w:sz w:val="24"/>
        </w:rPr>
        <w:t xml:space="preserve"> </w:t>
      </w:r>
      <w:r w:rsidRPr="005108E4">
        <w:rPr>
          <w:sz w:val="24"/>
        </w:rPr>
        <w:t>to</w:t>
      </w:r>
      <w:r w:rsidRPr="005108E4">
        <w:rPr>
          <w:spacing w:val="-5"/>
          <w:sz w:val="24"/>
        </w:rPr>
        <w:t xml:space="preserve"> </w:t>
      </w:r>
      <w:r w:rsidRPr="005108E4">
        <w:rPr>
          <w:sz w:val="24"/>
        </w:rPr>
        <w:t>provide</w:t>
      </w:r>
      <w:r w:rsidRPr="005108E4">
        <w:rPr>
          <w:spacing w:val="-7"/>
          <w:sz w:val="24"/>
        </w:rPr>
        <w:t xml:space="preserve"> </w:t>
      </w:r>
      <w:r w:rsidRPr="005108E4">
        <w:rPr>
          <w:sz w:val="24"/>
        </w:rPr>
        <w:t>images</w:t>
      </w:r>
      <w:r w:rsidRPr="005108E4">
        <w:rPr>
          <w:spacing w:val="-4"/>
          <w:sz w:val="24"/>
        </w:rPr>
        <w:t xml:space="preserve"> </w:t>
      </w:r>
      <w:r w:rsidRPr="005108E4">
        <w:rPr>
          <w:sz w:val="24"/>
        </w:rPr>
        <w:t>of</w:t>
      </w:r>
      <w:r w:rsidRPr="005108E4">
        <w:rPr>
          <w:spacing w:val="-5"/>
          <w:sz w:val="24"/>
        </w:rPr>
        <w:t xml:space="preserve"> </w:t>
      </w:r>
      <w:r w:rsidRPr="005108E4">
        <w:rPr>
          <w:sz w:val="24"/>
        </w:rPr>
        <w:t>areas</w:t>
      </w:r>
      <w:r w:rsidRPr="005108E4">
        <w:rPr>
          <w:spacing w:val="-5"/>
          <w:sz w:val="24"/>
        </w:rPr>
        <w:t xml:space="preserve"> </w:t>
      </w:r>
      <w:r w:rsidRPr="005108E4">
        <w:rPr>
          <w:sz w:val="24"/>
        </w:rPr>
        <w:t>where</w:t>
      </w:r>
      <w:r w:rsidRPr="005108E4">
        <w:rPr>
          <w:spacing w:val="-8"/>
          <w:sz w:val="24"/>
        </w:rPr>
        <w:t xml:space="preserve"> </w:t>
      </w:r>
      <w:r w:rsidRPr="005108E4">
        <w:rPr>
          <w:sz w:val="24"/>
        </w:rPr>
        <w:t>cash</w:t>
      </w:r>
      <w:r w:rsidRPr="005108E4">
        <w:rPr>
          <w:spacing w:val="-7"/>
          <w:sz w:val="24"/>
        </w:rPr>
        <w:t xml:space="preserve"> </w:t>
      </w:r>
      <w:r w:rsidRPr="005108E4">
        <w:rPr>
          <w:sz w:val="24"/>
        </w:rPr>
        <w:t>is</w:t>
      </w:r>
      <w:r w:rsidRPr="005108E4">
        <w:rPr>
          <w:spacing w:val="-7"/>
          <w:sz w:val="24"/>
        </w:rPr>
        <w:t xml:space="preserve"> </w:t>
      </w:r>
      <w:r w:rsidRPr="005108E4">
        <w:rPr>
          <w:sz w:val="24"/>
        </w:rPr>
        <w:t>kept,</w:t>
      </w:r>
      <w:r w:rsidRPr="005108E4">
        <w:rPr>
          <w:spacing w:val="-7"/>
          <w:sz w:val="24"/>
        </w:rPr>
        <w:t xml:space="preserve"> </w:t>
      </w:r>
      <w:r w:rsidRPr="005108E4">
        <w:rPr>
          <w:sz w:val="24"/>
        </w:rPr>
        <w:t>handled</w:t>
      </w:r>
      <w:r w:rsidRPr="005108E4">
        <w:rPr>
          <w:spacing w:val="-7"/>
          <w:sz w:val="24"/>
        </w:rPr>
        <w:t xml:space="preserve"> </w:t>
      </w:r>
      <w:r w:rsidRPr="005108E4">
        <w:rPr>
          <w:sz w:val="24"/>
        </w:rPr>
        <w:t>and packaged for transport to financial institutions or DOR facilities, provided that the cameras</w:t>
      </w:r>
      <w:r w:rsidRPr="005108E4">
        <w:rPr>
          <w:spacing w:val="-21"/>
          <w:sz w:val="24"/>
        </w:rPr>
        <w:t xml:space="preserve"> </w:t>
      </w:r>
      <w:r w:rsidRPr="005108E4">
        <w:rPr>
          <w:sz w:val="24"/>
        </w:rPr>
        <w:t>may</w:t>
      </w:r>
      <w:r w:rsidRPr="005108E4">
        <w:rPr>
          <w:spacing w:val="-26"/>
          <w:sz w:val="24"/>
        </w:rPr>
        <w:t xml:space="preserve"> </w:t>
      </w:r>
      <w:r w:rsidRPr="005108E4">
        <w:rPr>
          <w:sz w:val="24"/>
        </w:rPr>
        <w:t>be</w:t>
      </w:r>
      <w:r w:rsidRPr="005108E4">
        <w:rPr>
          <w:spacing w:val="-21"/>
          <w:sz w:val="24"/>
        </w:rPr>
        <w:t xml:space="preserve"> </w:t>
      </w:r>
      <w:r w:rsidRPr="005108E4">
        <w:rPr>
          <w:sz w:val="24"/>
        </w:rPr>
        <w:t>motion-sensor</w:t>
      </w:r>
      <w:r w:rsidRPr="005108E4">
        <w:rPr>
          <w:spacing w:val="-22"/>
          <w:sz w:val="24"/>
        </w:rPr>
        <w:t xml:space="preserve"> </w:t>
      </w:r>
      <w:r w:rsidRPr="005108E4">
        <w:rPr>
          <w:sz w:val="24"/>
        </w:rPr>
        <w:t>activated</w:t>
      </w:r>
      <w:r w:rsidRPr="005108E4">
        <w:rPr>
          <w:spacing w:val="-20"/>
          <w:sz w:val="24"/>
        </w:rPr>
        <w:t xml:space="preserve"> </w:t>
      </w:r>
      <w:r w:rsidRPr="005108E4">
        <w:rPr>
          <w:sz w:val="24"/>
        </w:rPr>
        <w:t>cameras</w:t>
      </w:r>
      <w:r w:rsidRPr="005108E4">
        <w:rPr>
          <w:spacing w:val="-20"/>
          <w:sz w:val="24"/>
        </w:rPr>
        <w:t xml:space="preserve"> </w:t>
      </w:r>
      <w:r w:rsidRPr="005108E4">
        <w:rPr>
          <w:sz w:val="24"/>
        </w:rPr>
        <w:t>and</w:t>
      </w:r>
      <w:r w:rsidRPr="005108E4">
        <w:rPr>
          <w:spacing w:val="-21"/>
          <w:sz w:val="24"/>
        </w:rPr>
        <w:t xml:space="preserve"> </w:t>
      </w:r>
      <w:r w:rsidRPr="005108E4">
        <w:rPr>
          <w:sz w:val="24"/>
        </w:rPr>
        <w:t>provided,</w:t>
      </w:r>
      <w:r w:rsidRPr="005108E4">
        <w:rPr>
          <w:spacing w:val="-20"/>
          <w:sz w:val="24"/>
        </w:rPr>
        <w:t xml:space="preserve"> </w:t>
      </w:r>
      <w:r w:rsidRPr="005108E4">
        <w:rPr>
          <w:sz w:val="24"/>
        </w:rPr>
        <w:t>further,</w:t>
      </w:r>
      <w:r w:rsidRPr="005108E4">
        <w:rPr>
          <w:spacing w:val="-20"/>
          <w:sz w:val="24"/>
        </w:rPr>
        <w:t xml:space="preserve"> </w:t>
      </w:r>
      <w:r w:rsidRPr="005108E4">
        <w:rPr>
          <w:sz w:val="24"/>
        </w:rPr>
        <w:t>that</w:t>
      </w:r>
      <w:r w:rsidRPr="005108E4">
        <w:rPr>
          <w:spacing w:val="-20"/>
          <w:sz w:val="24"/>
        </w:rPr>
        <w:t xml:space="preserve"> </w:t>
      </w:r>
      <w:r w:rsidRPr="005108E4">
        <w:rPr>
          <w:sz w:val="24"/>
        </w:rPr>
        <w:t>all</w:t>
      </w:r>
      <w:r w:rsidRPr="005108E4">
        <w:rPr>
          <w:spacing w:val="-19"/>
          <w:sz w:val="24"/>
        </w:rPr>
        <w:t xml:space="preserve"> </w:t>
      </w:r>
      <w:r w:rsidRPr="005108E4">
        <w:rPr>
          <w:sz w:val="24"/>
        </w:rPr>
        <w:t>cameras be able to produce a clear, still image whether live or</w:t>
      </w:r>
      <w:r w:rsidRPr="005108E4">
        <w:rPr>
          <w:spacing w:val="-25"/>
          <w:sz w:val="24"/>
        </w:rPr>
        <w:t xml:space="preserve"> </w:t>
      </w:r>
      <w:r w:rsidRPr="005108E4">
        <w:rPr>
          <w:sz w:val="24"/>
        </w:rPr>
        <w:t>recorded;</w:t>
      </w:r>
    </w:p>
    <w:p w14:paraId="560724AC" w14:textId="77777777" w:rsidR="00DA2759" w:rsidRPr="005108E4" w:rsidRDefault="009A7511">
      <w:pPr>
        <w:pStyle w:val="ListParagraph"/>
        <w:numPr>
          <w:ilvl w:val="2"/>
          <w:numId w:val="32"/>
        </w:numPr>
        <w:tabs>
          <w:tab w:val="left" w:pos="2384"/>
        </w:tabs>
        <w:spacing w:line="242" w:lineRule="auto"/>
        <w:ind w:left="2035" w:right="116" w:firstLine="0"/>
        <w:rPr>
          <w:sz w:val="24"/>
        </w:rPr>
      </w:pPr>
      <w:r w:rsidRPr="005108E4">
        <w:rPr>
          <w:sz w:val="24"/>
        </w:rPr>
        <w:t>A</w:t>
      </w:r>
      <w:r w:rsidRPr="005108E4">
        <w:rPr>
          <w:spacing w:val="-7"/>
          <w:sz w:val="24"/>
        </w:rPr>
        <w:t xml:space="preserve"> </w:t>
      </w:r>
      <w:r w:rsidRPr="005108E4">
        <w:rPr>
          <w:sz w:val="24"/>
        </w:rPr>
        <w:t>written</w:t>
      </w:r>
      <w:r w:rsidRPr="005108E4">
        <w:rPr>
          <w:spacing w:val="-6"/>
          <w:sz w:val="24"/>
        </w:rPr>
        <w:t xml:space="preserve"> </w:t>
      </w:r>
      <w:r w:rsidRPr="005108E4">
        <w:rPr>
          <w:sz w:val="24"/>
        </w:rPr>
        <w:t>process</w:t>
      </w:r>
      <w:r w:rsidRPr="005108E4">
        <w:rPr>
          <w:spacing w:val="-7"/>
          <w:sz w:val="24"/>
        </w:rPr>
        <w:t xml:space="preserve"> </w:t>
      </w:r>
      <w:r w:rsidRPr="005108E4">
        <w:rPr>
          <w:sz w:val="24"/>
        </w:rPr>
        <w:t>for</w:t>
      </w:r>
      <w:r w:rsidRPr="005108E4">
        <w:rPr>
          <w:spacing w:val="-7"/>
          <w:sz w:val="24"/>
        </w:rPr>
        <w:t xml:space="preserve"> </w:t>
      </w:r>
      <w:r w:rsidRPr="005108E4">
        <w:rPr>
          <w:sz w:val="24"/>
        </w:rPr>
        <w:t>securing</w:t>
      </w:r>
      <w:r w:rsidRPr="005108E4">
        <w:rPr>
          <w:spacing w:val="-9"/>
          <w:sz w:val="24"/>
        </w:rPr>
        <w:t xml:space="preserve"> </w:t>
      </w:r>
      <w:r w:rsidRPr="005108E4">
        <w:rPr>
          <w:sz w:val="24"/>
        </w:rPr>
        <w:t>cash</w:t>
      </w:r>
      <w:r w:rsidRPr="005108E4">
        <w:rPr>
          <w:spacing w:val="-6"/>
          <w:sz w:val="24"/>
        </w:rPr>
        <w:t xml:space="preserve"> </w:t>
      </w:r>
      <w:r w:rsidRPr="005108E4">
        <w:rPr>
          <w:sz w:val="24"/>
        </w:rPr>
        <w:t>and</w:t>
      </w:r>
      <w:r w:rsidRPr="005108E4">
        <w:rPr>
          <w:spacing w:val="-7"/>
          <w:sz w:val="24"/>
        </w:rPr>
        <w:t xml:space="preserve"> </w:t>
      </w:r>
      <w:r w:rsidRPr="005108E4">
        <w:rPr>
          <w:sz w:val="24"/>
        </w:rPr>
        <w:t>ensuring</w:t>
      </w:r>
      <w:r w:rsidRPr="005108E4">
        <w:rPr>
          <w:spacing w:val="-8"/>
          <w:sz w:val="24"/>
        </w:rPr>
        <w:t xml:space="preserve"> </w:t>
      </w:r>
      <w:r w:rsidRPr="005108E4">
        <w:rPr>
          <w:sz w:val="24"/>
        </w:rPr>
        <w:t>transfers</w:t>
      </w:r>
      <w:r w:rsidRPr="005108E4">
        <w:rPr>
          <w:spacing w:val="-6"/>
          <w:sz w:val="24"/>
        </w:rPr>
        <w:t xml:space="preserve"> </w:t>
      </w:r>
      <w:r w:rsidRPr="005108E4">
        <w:rPr>
          <w:sz w:val="24"/>
        </w:rPr>
        <w:t>of</w:t>
      </w:r>
      <w:r w:rsidRPr="005108E4">
        <w:rPr>
          <w:spacing w:val="-8"/>
          <w:sz w:val="24"/>
        </w:rPr>
        <w:t xml:space="preserve"> </w:t>
      </w:r>
      <w:r w:rsidRPr="005108E4">
        <w:rPr>
          <w:sz w:val="24"/>
        </w:rPr>
        <w:t>deposits</w:t>
      </w:r>
      <w:r w:rsidRPr="005108E4">
        <w:rPr>
          <w:spacing w:val="-8"/>
          <w:sz w:val="24"/>
        </w:rPr>
        <w:t xml:space="preserve"> </w:t>
      </w:r>
      <w:r w:rsidRPr="005108E4">
        <w:rPr>
          <w:sz w:val="24"/>
        </w:rPr>
        <w:t>to</w:t>
      </w:r>
      <w:r w:rsidRPr="005108E4">
        <w:rPr>
          <w:spacing w:val="-9"/>
          <w:sz w:val="24"/>
        </w:rPr>
        <w:t xml:space="preserve"> </w:t>
      </w:r>
      <w:r w:rsidRPr="005108E4">
        <w:rPr>
          <w:sz w:val="24"/>
        </w:rPr>
        <w:t>the</w:t>
      </w:r>
      <w:r w:rsidRPr="005108E4">
        <w:rPr>
          <w:spacing w:val="-9"/>
          <w:sz w:val="24"/>
        </w:rPr>
        <w:t xml:space="preserve"> </w:t>
      </w:r>
      <w:r w:rsidRPr="005108E4">
        <w:rPr>
          <w:sz w:val="24"/>
        </w:rPr>
        <w:t>MTC's financial institutions and DOR facilities on an incremental basis consistent with the requirements for deposit by the financial institution or DOR</w:t>
      </w:r>
      <w:r w:rsidRPr="005108E4">
        <w:rPr>
          <w:spacing w:val="-23"/>
          <w:sz w:val="24"/>
        </w:rPr>
        <w:t xml:space="preserve"> </w:t>
      </w:r>
      <w:r w:rsidRPr="005108E4">
        <w:rPr>
          <w:sz w:val="24"/>
        </w:rPr>
        <w:t>facilities;</w:t>
      </w:r>
    </w:p>
    <w:p w14:paraId="6B16B85E" w14:textId="77777777" w:rsidR="00DA2759" w:rsidRPr="005108E4" w:rsidRDefault="009A7511">
      <w:pPr>
        <w:pStyle w:val="ListParagraph"/>
        <w:numPr>
          <w:ilvl w:val="2"/>
          <w:numId w:val="32"/>
        </w:numPr>
        <w:tabs>
          <w:tab w:val="left" w:pos="2362"/>
        </w:tabs>
        <w:spacing w:before="3" w:line="242" w:lineRule="auto"/>
        <w:ind w:left="2035" w:right="117" w:firstLine="0"/>
        <w:rPr>
          <w:sz w:val="24"/>
        </w:rPr>
      </w:pPr>
      <w:r w:rsidRPr="005108E4">
        <w:rPr>
          <w:sz w:val="24"/>
        </w:rPr>
        <w:t>Use</w:t>
      </w:r>
      <w:r w:rsidRPr="005108E4">
        <w:rPr>
          <w:spacing w:val="-15"/>
          <w:sz w:val="24"/>
        </w:rPr>
        <w:t xml:space="preserve"> </w:t>
      </w:r>
      <w:r w:rsidRPr="005108E4">
        <w:rPr>
          <w:sz w:val="24"/>
        </w:rPr>
        <w:t>of</w:t>
      </w:r>
      <w:r w:rsidRPr="005108E4">
        <w:rPr>
          <w:spacing w:val="-14"/>
          <w:sz w:val="24"/>
        </w:rPr>
        <w:t xml:space="preserve"> </w:t>
      </w:r>
      <w:r w:rsidRPr="005108E4">
        <w:rPr>
          <w:sz w:val="24"/>
        </w:rPr>
        <w:t>an</w:t>
      </w:r>
      <w:r w:rsidRPr="005108E4">
        <w:rPr>
          <w:spacing w:val="-13"/>
          <w:sz w:val="24"/>
        </w:rPr>
        <w:t xml:space="preserve"> </w:t>
      </w:r>
      <w:r w:rsidRPr="005108E4">
        <w:rPr>
          <w:sz w:val="24"/>
        </w:rPr>
        <w:t>armored</w:t>
      </w:r>
      <w:r w:rsidRPr="005108E4">
        <w:rPr>
          <w:spacing w:val="-14"/>
          <w:sz w:val="24"/>
        </w:rPr>
        <w:t xml:space="preserve"> </w:t>
      </w:r>
      <w:r w:rsidRPr="005108E4">
        <w:rPr>
          <w:sz w:val="24"/>
        </w:rPr>
        <w:t>transport</w:t>
      </w:r>
      <w:r w:rsidRPr="005108E4">
        <w:rPr>
          <w:spacing w:val="-15"/>
          <w:sz w:val="24"/>
        </w:rPr>
        <w:t xml:space="preserve"> </w:t>
      </w:r>
      <w:r w:rsidRPr="005108E4">
        <w:rPr>
          <w:sz w:val="24"/>
        </w:rPr>
        <w:t>provider</w:t>
      </w:r>
      <w:r w:rsidRPr="005108E4">
        <w:rPr>
          <w:spacing w:val="-16"/>
          <w:sz w:val="24"/>
        </w:rPr>
        <w:t xml:space="preserve"> </w:t>
      </w:r>
      <w:r w:rsidRPr="005108E4">
        <w:rPr>
          <w:sz w:val="24"/>
        </w:rPr>
        <w:t>that</w:t>
      </w:r>
      <w:r w:rsidRPr="005108E4">
        <w:rPr>
          <w:spacing w:val="-15"/>
          <w:sz w:val="24"/>
        </w:rPr>
        <w:t xml:space="preserve"> </w:t>
      </w:r>
      <w:r w:rsidRPr="005108E4">
        <w:rPr>
          <w:sz w:val="24"/>
        </w:rPr>
        <w:t>is</w:t>
      </w:r>
      <w:r w:rsidRPr="005108E4">
        <w:rPr>
          <w:spacing w:val="-16"/>
          <w:sz w:val="24"/>
        </w:rPr>
        <w:t xml:space="preserve"> </w:t>
      </w:r>
      <w:r w:rsidRPr="005108E4">
        <w:rPr>
          <w:sz w:val="24"/>
        </w:rPr>
        <w:t>licensed</w:t>
      </w:r>
      <w:r w:rsidRPr="005108E4">
        <w:rPr>
          <w:spacing w:val="-16"/>
          <w:sz w:val="24"/>
        </w:rPr>
        <w:t xml:space="preserve"> </w:t>
      </w:r>
      <w:r w:rsidRPr="005108E4">
        <w:rPr>
          <w:sz w:val="24"/>
        </w:rPr>
        <w:t>pursuant</w:t>
      </w:r>
      <w:r w:rsidRPr="005108E4">
        <w:rPr>
          <w:spacing w:val="-15"/>
          <w:sz w:val="24"/>
        </w:rPr>
        <w:t xml:space="preserve"> </w:t>
      </w:r>
      <w:r w:rsidRPr="005108E4">
        <w:rPr>
          <w:sz w:val="24"/>
        </w:rPr>
        <w:t>to</w:t>
      </w:r>
      <w:r w:rsidRPr="005108E4">
        <w:rPr>
          <w:spacing w:val="-16"/>
          <w:sz w:val="24"/>
        </w:rPr>
        <w:t xml:space="preserve"> </w:t>
      </w:r>
      <w:r w:rsidRPr="005108E4">
        <w:rPr>
          <w:sz w:val="24"/>
        </w:rPr>
        <w:t>M.G.L.</w:t>
      </w:r>
      <w:r w:rsidRPr="005108E4">
        <w:rPr>
          <w:spacing w:val="-16"/>
          <w:sz w:val="24"/>
        </w:rPr>
        <w:t xml:space="preserve"> </w:t>
      </w:r>
      <w:r w:rsidRPr="005108E4">
        <w:rPr>
          <w:sz w:val="24"/>
        </w:rPr>
        <w:t>c.</w:t>
      </w:r>
      <w:r w:rsidRPr="005108E4">
        <w:rPr>
          <w:spacing w:val="-17"/>
          <w:sz w:val="24"/>
        </w:rPr>
        <w:t xml:space="preserve"> </w:t>
      </w:r>
      <w:r w:rsidRPr="005108E4">
        <w:rPr>
          <w:sz w:val="24"/>
        </w:rPr>
        <w:t>147,</w:t>
      </w:r>
      <w:r w:rsidRPr="005108E4">
        <w:rPr>
          <w:spacing w:val="-16"/>
          <w:sz w:val="24"/>
        </w:rPr>
        <w:t xml:space="preserve"> </w:t>
      </w:r>
      <w:r w:rsidRPr="005108E4">
        <w:rPr>
          <w:sz w:val="24"/>
        </w:rPr>
        <w:t>§</w:t>
      </w:r>
      <w:r w:rsidRPr="005108E4">
        <w:rPr>
          <w:spacing w:val="-16"/>
          <w:sz w:val="24"/>
        </w:rPr>
        <w:t xml:space="preserve"> </w:t>
      </w:r>
      <w:r w:rsidRPr="005108E4">
        <w:rPr>
          <w:sz w:val="24"/>
        </w:rPr>
        <w:t xml:space="preserve">25 (watch, guard or patrol </w:t>
      </w:r>
      <w:r w:rsidRPr="005108E4">
        <w:rPr>
          <w:spacing w:val="-3"/>
          <w:sz w:val="24"/>
        </w:rPr>
        <w:t xml:space="preserve">agency) </w:t>
      </w:r>
      <w:r w:rsidRPr="005108E4">
        <w:rPr>
          <w:sz w:val="24"/>
        </w:rPr>
        <w:t>and has been approved by the financial institution or DOR</w:t>
      </w:r>
      <w:r w:rsidRPr="005108E4">
        <w:rPr>
          <w:spacing w:val="-1"/>
          <w:sz w:val="24"/>
        </w:rPr>
        <w:t xml:space="preserve"> </w:t>
      </w:r>
      <w:r w:rsidRPr="005108E4">
        <w:rPr>
          <w:sz w:val="24"/>
        </w:rPr>
        <w:t>facility.</w:t>
      </w:r>
    </w:p>
    <w:p w14:paraId="61ABDED7" w14:textId="77777777" w:rsidR="00DA2759" w:rsidRPr="005108E4" w:rsidRDefault="009A7511">
      <w:pPr>
        <w:pStyle w:val="ListParagraph"/>
        <w:numPr>
          <w:ilvl w:val="1"/>
          <w:numId w:val="32"/>
        </w:numPr>
        <w:tabs>
          <w:tab w:val="left" w:pos="2141"/>
        </w:tabs>
        <w:spacing w:before="2" w:line="242" w:lineRule="auto"/>
        <w:ind w:right="110" w:firstLine="0"/>
        <w:rPr>
          <w:sz w:val="24"/>
        </w:rPr>
      </w:pPr>
      <w:r w:rsidRPr="005108E4">
        <w:rPr>
          <w:sz w:val="24"/>
        </w:rPr>
        <w:t>Notwithstanding the requirement of 935 CMR 501.110(7)(a)4., an MTC may request an alternative security provision under 935 CMR 501.110(2) for purposes of cash transportation</w:t>
      </w:r>
      <w:r w:rsidRPr="005108E4">
        <w:rPr>
          <w:spacing w:val="-27"/>
          <w:sz w:val="24"/>
        </w:rPr>
        <w:t xml:space="preserve"> </w:t>
      </w:r>
      <w:r w:rsidRPr="005108E4">
        <w:rPr>
          <w:sz w:val="24"/>
        </w:rPr>
        <w:t>to</w:t>
      </w:r>
      <w:r w:rsidRPr="005108E4">
        <w:rPr>
          <w:spacing w:val="-26"/>
          <w:sz w:val="24"/>
        </w:rPr>
        <w:t xml:space="preserve"> </w:t>
      </w:r>
      <w:r w:rsidRPr="005108E4">
        <w:rPr>
          <w:sz w:val="24"/>
        </w:rPr>
        <w:t>financial</w:t>
      </w:r>
      <w:r w:rsidRPr="005108E4">
        <w:rPr>
          <w:spacing w:val="-27"/>
          <w:sz w:val="24"/>
        </w:rPr>
        <w:t xml:space="preserve"> </w:t>
      </w:r>
      <w:r w:rsidRPr="005108E4">
        <w:rPr>
          <w:sz w:val="24"/>
        </w:rPr>
        <w:t>institutions</w:t>
      </w:r>
      <w:r w:rsidRPr="005108E4">
        <w:rPr>
          <w:spacing w:val="-26"/>
          <w:sz w:val="24"/>
        </w:rPr>
        <w:t xml:space="preserve"> </w:t>
      </w:r>
      <w:r w:rsidRPr="005108E4">
        <w:rPr>
          <w:sz w:val="24"/>
        </w:rPr>
        <w:t>and</w:t>
      </w:r>
      <w:r w:rsidRPr="005108E4">
        <w:rPr>
          <w:spacing w:val="-27"/>
          <w:sz w:val="24"/>
        </w:rPr>
        <w:t xml:space="preserve"> </w:t>
      </w:r>
      <w:r w:rsidRPr="005108E4">
        <w:rPr>
          <w:sz w:val="24"/>
        </w:rPr>
        <w:t>DOR</w:t>
      </w:r>
      <w:r w:rsidRPr="005108E4">
        <w:rPr>
          <w:spacing w:val="-25"/>
          <w:sz w:val="24"/>
        </w:rPr>
        <w:t xml:space="preserve"> </w:t>
      </w:r>
      <w:r w:rsidRPr="005108E4">
        <w:rPr>
          <w:sz w:val="24"/>
        </w:rPr>
        <w:t>facilities.</w:t>
      </w:r>
      <w:r w:rsidRPr="005108E4">
        <w:rPr>
          <w:spacing w:val="7"/>
          <w:sz w:val="24"/>
        </w:rPr>
        <w:t xml:space="preserve"> </w:t>
      </w:r>
      <w:r w:rsidRPr="005108E4">
        <w:rPr>
          <w:sz w:val="24"/>
        </w:rPr>
        <w:t>Any</w:t>
      </w:r>
      <w:r w:rsidRPr="005108E4">
        <w:rPr>
          <w:spacing w:val="-33"/>
          <w:sz w:val="24"/>
        </w:rPr>
        <w:t xml:space="preserve"> </w:t>
      </w:r>
      <w:r w:rsidRPr="005108E4">
        <w:rPr>
          <w:sz w:val="24"/>
        </w:rPr>
        <w:t>approved</w:t>
      </w:r>
      <w:r w:rsidRPr="005108E4">
        <w:rPr>
          <w:spacing w:val="-26"/>
          <w:sz w:val="24"/>
        </w:rPr>
        <w:t xml:space="preserve"> </w:t>
      </w:r>
      <w:r w:rsidRPr="005108E4">
        <w:rPr>
          <w:sz w:val="24"/>
        </w:rPr>
        <w:t>alternative</w:t>
      </w:r>
      <w:r w:rsidRPr="005108E4">
        <w:rPr>
          <w:spacing w:val="-28"/>
          <w:sz w:val="24"/>
        </w:rPr>
        <w:t xml:space="preserve"> </w:t>
      </w:r>
      <w:r w:rsidRPr="005108E4">
        <w:rPr>
          <w:sz w:val="24"/>
        </w:rPr>
        <w:t>security provision shall be included in the security plan shared with law enforcement in the municipality in which the MTC is licensed and periodically updated as required under 935 CMR 501.110(1)(q). To be determined to provide a sufficient alternative, any such alternative safeguard shall include, but may not be limited</w:t>
      </w:r>
      <w:r w:rsidRPr="005108E4">
        <w:rPr>
          <w:spacing w:val="-21"/>
          <w:sz w:val="24"/>
        </w:rPr>
        <w:t xml:space="preserve"> </w:t>
      </w:r>
      <w:r w:rsidRPr="005108E4">
        <w:rPr>
          <w:sz w:val="24"/>
        </w:rPr>
        <w:t>to:</w:t>
      </w:r>
    </w:p>
    <w:p w14:paraId="1990BF24" w14:textId="77777777" w:rsidR="00DA2759" w:rsidRPr="005108E4" w:rsidRDefault="009A7511">
      <w:pPr>
        <w:pStyle w:val="ListParagraph"/>
        <w:numPr>
          <w:ilvl w:val="2"/>
          <w:numId w:val="32"/>
        </w:numPr>
        <w:tabs>
          <w:tab w:val="left" w:pos="2403"/>
        </w:tabs>
        <w:spacing w:before="7" w:line="242" w:lineRule="auto"/>
        <w:ind w:left="2035" w:right="117" w:firstLine="0"/>
        <w:rPr>
          <w:sz w:val="24"/>
        </w:rPr>
      </w:pPr>
      <w:r w:rsidRPr="005108E4">
        <w:rPr>
          <w:sz w:val="24"/>
        </w:rPr>
        <w:t>Requiring the use of a locked bag for the transportation of cash from an MTC to a financial institution or DOR</w:t>
      </w:r>
      <w:r w:rsidRPr="005108E4">
        <w:rPr>
          <w:spacing w:val="-4"/>
          <w:sz w:val="24"/>
        </w:rPr>
        <w:t xml:space="preserve"> </w:t>
      </w:r>
      <w:r w:rsidRPr="005108E4">
        <w:rPr>
          <w:sz w:val="24"/>
        </w:rPr>
        <w:t>facility;</w:t>
      </w:r>
    </w:p>
    <w:p w14:paraId="6101842B" w14:textId="77777777" w:rsidR="00DA2759" w:rsidRPr="005108E4" w:rsidRDefault="009A7511">
      <w:pPr>
        <w:pStyle w:val="ListParagraph"/>
        <w:numPr>
          <w:ilvl w:val="2"/>
          <w:numId w:val="32"/>
        </w:numPr>
        <w:tabs>
          <w:tab w:val="left" w:pos="2396"/>
        </w:tabs>
        <w:spacing w:before="2"/>
        <w:ind w:hanging="361"/>
        <w:rPr>
          <w:sz w:val="24"/>
        </w:rPr>
      </w:pPr>
      <w:r w:rsidRPr="005108E4">
        <w:rPr>
          <w:sz w:val="24"/>
        </w:rPr>
        <w:t>Requiring any transportation of cash be conducted in an unmarked</w:t>
      </w:r>
      <w:r w:rsidRPr="005108E4">
        <w:rPr>
          <w:spacing w:val="-39"/>
          <w:sz w:val="24"/>
        </w:rPr>
        <w:t xml:space="preserve"> </w:t>
      </w:r>
      <w:r w:rsidRPr="005108E4">
        <w:rPr>
          <w:sz w:val="24"/>
        </w:rPr>
        <w:t>vehicle;</w:t>
      </w:r>
    </w:p>
    <w:p w14:paraId="12385963" w14:textId="77777777" w:rsidR="00DA2759" w:rsidRPr="005108E4" w:rsidRDefault="009A7511">
      <w:pPr>
        <w:pStyle w:val="ListParagraph"/>
        <w:numPr>
          <w:ilvl w:val="2"/>
          <w:numId w:val="32"/>
        </w:numPr>
        <w:tabs>
          <w:tab w:val="left" w:pos="2360"/>
        </w:tabs>
        <w:spacing w:before="2" w:line="244" w:lineRule="auto"/>
        <w:ind w:left="2035" w:right="118" w:firstLine="0"/>
        <w:rPr>
          <w:sz w:val="24"/>
        </w:rPr>
      </w:pPr>
      <w:r w:rsidRPr="005108E4">
        <w:rPr>
          <w:sz w:val="24"/>
        </w:rPr>
        <w:t>Requiring</w:t>
      </w:r>
      <w:r w:rsidRPr="005108E4">
        <w:rPr>
          <w:spacing w:val="-20"/>
          <w:sz w:val="24"/>
        </w:rPr>
        <w:t xml:space="preserve"> </w:t>
      </w:r>
      <w:r w:rsidRPr="005108E4">
        <w:rPr>
          <w:sz w:val="24"/>
        </w:rPr>
        <w:t>two</w:t>
      </w:r>
      <w:r w:rsidRPr="005108E4">
        <w:rPr>
          <w:spacing w:val="-17"/>
          <w:sz w:val="24"/>
        </w:rPr>
        <w:t xml:space="preserve"> </w:t>
      </w:r>
      <w:r w:rsidRPr="005108E4">
        <w:rPr>
          <w:sz w:val="24"/>
        </w:rPr>
        <w:t>registered</w:t>
      </w:r>
      <w:r w:rsidRPr="005108E4">
        <w:rPr>
          <w:spacing w:val="-19"/>
          <w:sz w:val="24"/>
        </w:rPr>
        <w:t xml:space="preserve"> </w:t>
      </w:r>
      <w:r w:rsidRPr="005108E4">
        <w:rPr>
          <w:sz w:val="24"/>
        </w:rPr>
        <w:t>MTC</w:t>
      </w:r>
      <w:r w:rsidRPr="005108E4">
        <w:rPr>
          <w:spacing w:val="-18"/>
          <w:sz w:val="24"/>
        </w:rPr>
        <w:t xml:space="preserve"> </w:t>
      </w:r>
      <w:r w:rsidRPr="005108E4">
        <w:rPr>
          <w:sz w:val="24"/>
        </w:rPr>
        <w:t>Agents</w:t>
      </w:r>
      <w:r w:rsidRPr="005108E4">
        <w:rPr>
          <w:spacing w:val="-19"/>
          <w:sz w:val="24"/>
        </w:rPr>
        <w:t xml:space="preserve"> </w:t>
      </w:r>
      <w:r w:rsidRPr="005108E4">
        <w:rPr>
          <w:sz w:val="24"/>
        </w:rPr>
        <w:t>employed</w:t>
      </w:r>
      <w:r w:rsidRPr="005108E4">
        <w:rPr>
          <w:spacing w:val="-20"/>
          <w:sz w:val="24"/>
        </w:rPr>
        <w:t xml:space="preserve"> </w:t>
      </w:r>
      <w:r w:rsidRPr="005108E4">
        <w:rPr>
          <w:sz w:val="24"/>
        </w:rPr>
        <w:t>by</w:t>
      </w:r>
      <w:r w:rsidRPr="005108E4">
        <w:rPr>
          <w:spacing w:val="-25"/>
          <w:sz w:val="24"/>
        </w:rPr>
        <w:t xml:space="preserve"> </w:t>
      </w:r>
      <w:r w:rsidRPr="005108E4">
        <w:rPr>
          <w:sz w:val="24"/>
        </w:rPr>
        <w:t>the</w:t>
      </w:r>
      <w:r w:rsidRPr="005108E4">
        <w:rPr>
          <w:spacing w:val="-18"/>
          <w:sz w:val="24"/>
        </w:rPr>
        <w:t xml:space="preserve"> </w:t>
      </w:r>
      <w:r w:rsidRPr="005108E4">
        <w:rPr>
          <w:sz w:val="24"/>
        </w:rPr>
        <w:t>Licensee</w:t>
      </w:r>
      <w:r w:rsidRPr="005108E4">
        <w:rPr>
          <w:spacing w:val="-18"/>
          <w:sz w:val="24"/>
        </w:rPr>
        <w:t xml:space="preserve"> </w:t>
      </w:r>
      <w:r w:rsidRPr="005108E4">
        <w:rPr>
          <w:sz w:val="24"/>
        </w:rPr>
        <w:t>to</w:t>
      </w:r>
      <w:r w:rsidRPr="005108E4">
        <w:rPr>
          <w:spacing w:val="-18"/>
          <w:sz w:val="24"/>
        </w:rPr>
        <w:t xml:space="preserve"> </w:t>
      </w:r>
      <w:r w:rsidRPr="005108E4">
        <w:rPr>
          <w:sz w:val="24"/>
        </w:rPr>
        <w:t>be</w:t>
      </w:r>
      <w:r w:rsidRPr="005108E4">
        <w:rPr>
          <w:spacing w:val="-18"/>
          <w:sz w:val="24"/>
        </w:rPr>
        <w:t xml:space="preserve"> </w:t>
      </w:r>
      <w:r w:rsidRPr="005108E4">
        <w:rPr>
          <w:sz w:val="24"/>
        </w:rPr>
        <w:t>present</w:t>
      </w:r>
      <w:r w:rsidRPr="005108E4">
        <w:rPr>
          <w:spacing w:val="-16"/>
          <w:sz w:val="24"/>
        </w:rPr>
        <w:t xml:space="preserve"> </w:t>
      </w:r>
      <w:r w:rsidRPr="005108E4">
        <w:rPr>
          <w:sz w:val="24"/>
        </w:rPr>
        <w:t>in</w:t>
      </w:r>
      <w:r w:rsidRPr="005108E4">
        <w:rPr>
          <w:spacing w:val="-18"/>
          <w:sz w:val="24"/>
        </w:rPr>
        <w:t xml:space="preserve"> </w:t>
      </w:r>
      <w:r w:rsidRPr="005108E4">
        <w:rPr>
          <w:sz w:val="24"/>
        </w:rPr>
        <w:t>the vehicle at all times during transportation of</w:t>
      </w:r>
      <w:r w:rsidRPr="005108E4">
        <w:rPr>
          <w:spacing w:val="-11"/>
          <w:sz w:val="24"/>
        </w:rPr>
        <w:t xml:space="preserve"> </w:t>
      </w:r>
      <w:r w:rsidRPr="005108E4">
        <w:rPr>
          <w:sz w:val="24"/>
        </w:rPr>
        <w:t>deposits;</w:t>
      </w:r>
    </w:p>
    <w:p w14:paraId="16C9F6CC" w14:textId="77777777" w:rsidR="00DA2759" w:rsidRPr="005108E4" w:rsidRDefault="009A7511">
      <w:pPr>
        <w:pStyle w:val="ListParagraph"/>
        <w:numPr>
          <w:ilvl w:val="2"/>
          <w:numId w:val="32"/>
        </w:numPr>
        <w:tabs>
          <w:tab w:val="left" w:pos="2367"/>
        </w:tabs>
        <w:spacing w:line="272" w:lineRule="exact"/>
        <w:ind w:left="2366" w:hanging="332"/>
        <w:rPr>
          <w:sz w:val="24"/>
        </w:rPr>
      </w:pPr>
      <w:r w:rsidRPr="005108E4">
        <w:rPr>
          <w:sz w:val="24"/>
        </w:rPr>
        <w:t>Requiring</w:t>
      </w:r>
      <w:r w:rsidRPr="005108E4">
        <w:rPr>
          <w:spacing w:val="-16"/>
          <w:sz w:val="24"/>
        </w:rPr>
        <w:t xml:space="preserve"> </w:t>
      </w:r>
      <w:r w:rsidRPr="005108E4">
        <w:rPr>
          <w:sz w:val="24"/>
        </w:rPr>
        <w:t>real-time</w:t>
      </w:r>
      <w:r w:rsidRPr="005108E4">
        <w:rPr>
          <w:spacing w:val="-14"/>
          <w:sz w:val="24"/>
        </w:rPr>
        <w:t xml:space="preserve"> </w:t>
      </w:r>
      <w:r w:rsidRPr="005108E4">
        <w:rPr>
          <w:sz w:val="24"/>
        </w:rPr>
        <w:t>GPS</w:t>
      </w:r>
      <w:r w:rsidRPr="005108E4">
        <w:rPr>
          <w:spacing w:val="-12"/>
          <w:sz w:val="24"/>
        </w:rPr>
        <w:t xml:space="preserve"> </w:t>
      </w:r>
      <w:r w:rsidRPr="005108E4">
        <w:rPr>
          <w:sz w:val="24"/>
        </w:rPr>
        <w:t>tracking</w:t>
      </w:r>
      <w:r w:rsidRPr="005108E4">
        <w:rPr>
          <w:spacing w:val="-13"/>
          <w:sz w:val="24"/>
        </w:rPr>
        <w:t xml:space="preserve"> </w:t>
      </w:r>
      <w:r w:rsidRPr="005108E4">
        <w:rPr>
          <w:sz w:val="24"/>
        </w:rPr>
        <w:t>of</w:t>
      </w:r>
      <w:r w:rsidRPr="005108E4">
        <w:rPr>
          <w:spacing w:val="-11"/>
          <w:sz w:val="24"/>
        </w:rPr>
        <w:t xml:space="preserve"> </w:t>
      </w:r>
      <w:r w:rsidRPr="005108E4">
        <w:rPr>
          <w:sz w:val="24"/>
        </w:rPr>
        <w:t>the</w:t>
      </w:r>
      <w:r w:rsidRPr="005108E4">
        <w:rPr>
          <w:spacing w:val="-12"/>
          <w:sz w:val="24"/>
        </w:rPr>
        <w:t xml:space="preserve"> </w:t>
      </w:r>
      <w:r w:rsidRPr="005108E4">
        <w:rPr>
          <w:sz w:val="24"/>
        </w:rPr>
        <w:t>vehicle</w:t>
      </w:r>
      <w:r w:rsidRPr="005108E4">
        <w:rPr>
          <w:spacing w:val="-12"/>
          <w:sz w:val="24"/>
        </w:rPr>
        <w:t xml:space="preserve"> </w:t>
      </w:r>
      <w:r w:rsidRPr="005108E4">
        <w:rPr>
          <w:sz w:val="24"/>
        </w:rPr>
        <w:t>at</w:t>
      </w:r>
      <w:r w:rsidRPr="005108E4">
        <w:rPr>
          <w:spacing w:val="-10"/>
          <w:sz w:val="24"/>
        </w:rPr>
        <w:t xml:space="preserve"> </w:t>
      </w:r>
      <w:r w:rsidRPr="005108E4">
        <w:rPr>
          <w:sz w:val="24"/>
        </w:rPr>
        <w:t>all</w:t>
      </w:r>
      <w:r w:rsidRPr="005108E4">
        <w:rPr>
          <w:spacing w:val="-10"/>
          <w:sz w:val="24"/>
        </w:rPr>
        <w:t xml:space="preserve"> </w:t>
      </w:r>
      <w:r w:rsidRPr="005108E4">
        <w:rPr>
          <w:sz w:val="24"/>
        </w:rPr>
        <w:t>times</w:t>
      </w:r>
      <w:r w:rsidRPr="005108E4">
        <w:rPr>
          <w:spacing w:val="-11"/>
          <w:sz w:val="24"/>
        </w:rPr>
        <w:t xml:space="preserve"> </w:t>
      </w:r>
      <w:r w:rsidRPr="005108E4">
        <w:rPr>
          <w:sz w:val="24"/>
        </w:rPr>
        <w:t>when</w:t>
      </w:r>
      <w:r w:rsidRPr="005108E4">
        <w:rPr>
          <w:spacing w:val="-11"/>
          <w:sz w:val="24"/>
        </w:rPr>
        <w:t xml:space="preserve"> </w:t>
      </w:r>
      <w:r w:rsidRPr="005108E4">
        <w:rPr>
          <w:sz w:val="24"/>
        </w:rPr>
        <w:t>transporting</w:t>
      </w:r>
      <w:r w:rsidRPr="005108E4">
        <w:rPr>
          <w:spacing w:val="-16"/>
          <w:sz w:val="24"/>
        </w:rPr>
        <w:t xml:space="preserve"> </w:t>
      </w:r>
      <w:r w:rsidRPr="005108E4">
        <w:rPr>
          <w:sz w:val="24"/>
        </w:rPr>
        <w:t>cash;</w:t>
      </w:r>
    </w:p>
    <w:p w14:paraId="5D0D9CB1" w14:textId="77777777" w:rsidR="00DA2759" w:rsidRPr="005108E4" w:rsidRDefault="009A7511">
      <w:pPr>
        <w:pStyle w:val="ListParagraph"/>
        <w:numPr>
          <w:ilvl w:val="2"/>
          <w:numId w:val="32"/>
        </w:numPr>
        <w:tabs>
          <w:tab w:val="left" w:pos="2331"/>
        </w:tabs>
        <w:spacing w:before="5" w:line="242" w:lineRule="auto"/>
        <w:ind w:left="2035" w:right="117" w:firstLine="0"/>
        <w:rPr>
          <w:sz w:val="24"/>
        </w:rPr>
      </w:pPr>
      <w:r w:rsidRPr="005108E4">
        <w:rPr>
          <w:sz w:val="24"/>
        </w:rPr>
        <w:t>Requiring</w:t>
      </w:r>
      <w:r w:rsidRPr="005108E4">
        <w:rPr>
          <w:spacing w:val="-30"/>
          <w:sz w:val="24"/>
        </w:rPr>
        <w:t xml:space="preserve"> </w:t>
      </w:r>
      <w:r w:rsidRPr="005108E4">
        <w:rPr>
          <w:sz w:val="24"/>
        </w:rPr>
        <w:t>access</w:t>
      </w:r>
      <w:r w:rsidRPr="005108E4">
        <w:rPr>
          <w:spacing w:val="-27"/>
          <w:sz w:val="24"/>
        </w:rPr>
        <w:t xml:space="preserve"> </w:t>
      </w:r>
      <w:r w:rsidRPr="005108E4">
        <w:rPr>
          <w:sz w:val="24"/>
        </w:rPr>
        <w:t>to</w:t>
      </w:r>
      <w:r w:rsidRPr="005108E4">
        <w:rPr>
          <w:spacing w:val="-26"/>
          <w:sz w:val="24"/>
        </w:rPr>
        <w:t xml:space="preserve"> </w:t>
      </w:r>
      <w:r w:rsidRPr="005108E4">
        <w:rPr>
          <w:sz w:val="24"/>
        </w:rPr>
        <w:t>two-way</w:t>
      </w:r>
      <w:r w:rsidRPr="005108E4">
        <w:rPr>
          <w:spacing w:val="-31"/>
          <w:sz w:val="24"/>
        </w:rPr>
        <w:t xml:space="preserve"> </w:t>
      </w:r>
      <w:r w:rsidRPr="005108E4">
        <w:rPr>
          <w:sz w:val="24"/>
        </w:rPr>
        <w:t>communications</w:t>
      </w:r>
      <w:r w:rsidRPr="005108E4">
        <w:rPr>
          <w:spacing w:val="-25"/>
          <w:sz w:val="24"/>
        </w:rPr>
        <w:t xml:space="preserve"> </w:t>
      </w:r>
      <w:r w:rsidRPr="005108E4">
        <w:rPr>
          <w:sz w:val="24"/>
        </w:rPr>
        <w:t>between</w:t>
      </w:r>
      <w:r w:rsidRPr="005108E4">
        <w:rPr>
          <w:spacing w:val="-26"/>
          <w:sz w:val="24"/>
        </w:rPr>
        <w:t xml:space="preserve"> </w:t>
      </w:r>
      <w:r w:rsidRPr="005108E4">
        <w:rPr>
          <w:sz w:val="24"/>
        </w:rPr>
        <w:t>the</w:t>
      </w:r>
      <w:r w:rsidRPr="005108E4">
        <w:rPr>
          <w:spacing w:val="-26"/>
          <w:sz w:val="24"/>
        </w:rPr>
        <w:t xml:space="preserve"> </w:t>
      </w:r>
      <w:r w:rsidRPr="005108E4">
        <w:rPr>
          <w:sz w:val="24"/>
        </w:rPr>
        <w:t>transportation</w:t>
      </w:r>
      <w:r w:rsidRPr="005108E4">
        <w:rPr>
          <w:spacing w:val="-25"/>
          <w:sz w:val="24"/>
        </w:rPr>
        <w:t xml:space="preserve"> </w:t>
      </w:r>
      <w:r w:rsidRPr="005108E4">
        <w:rPr>
          <w:sz w:val="24"/>
        </w:rPr>
        <w:t>vehicle</w:t>
      </w:r>
      <w:r w:rsidRPr="005108E4">
        <w:rPr>
          <w:spacing w:val="-28"/>
          <w:sz w:val="24"/>
        </w:rPr>
        <w:t xml:space="preserve"> </w:t>
      </w:r>
      <w:r w:rsidRPr="005108E4">
        <w:rPr>
          <w:sz w:val="24"/>
        </w:rPr>
        <w:t>and the</w:t>
      </w:r>
      <w:r w:rsidRPr="005108E4">
        <w:rPr>
          <w:spacing w:val="-3"/>
          <w:sz w:val="24"/>
        </w:rPr>
        <w:t xml:space="preserve"> </w:t>
      </w:r>
      <w:r w:rsidRPr="005108E4">
        <w:rPr>
          <w:sz w:val="24"/>
        </w:rPr>
        <w:t>MTC;</w:t>
      </w:r>
    </w:p>
    <w:p w14:paraId="6E410F0F" w14:textId="77777777" w:rsidR="00DA2759" w:rsidRPr="005108E4" w:rsidRDefault="009A7511">
      <w:pPr>
        <w:pStyle w:val="ListParagraph"/>
        <w:numPr>
          <w:ilvl w:val="2"/>
          <w:numId w:val="32"/>
        </w:numPr>
        <w:tabs>
          <w:tab w:val="left" w:pos="2388"/>
        </w:tabs>
        <w:spacing w:before="2" w:line="242" w:lineRule="auto"/>
        <w:ind w:left="2035" w:right="118" w:firstLine="0"/>
        <w:rPr>
          <w:sz w:val="24"/>
        </w:rPr>
      </w:pPr>
      <w:r w:rsidRPr="005108E4">
        <w:rPr>
          <w:sz w:val="24"/>
        </w:rPr>
        <w:t>Prohibiting</w:t>
      </w:r>
      <w:r w:rsidRPr="005108E4">
        <w:rPr>
          <w:spacing w:val="-9"/>
          <w:sz w:val="24"/>
        </w:rPr>
        <w:t xml:space="preserve"> </w:t>
      </w:r>
      <w:r w:rsidRPr="005108E4">
        <w:rPr>
          <w:sz w:val="24"/>
        </w:rPr>
        <w:t>the</w:t>
      </w:r>
      <w:r w:rsidRPr="005108E4">
        <w:rPr>
          <w:spacing w:val="-7"/>
          <w:sz w:val="24"/>
        </w:rPr>
        <w:t xml:space="preserve"> </w:t>
      </w:r>
      <w:r w:rsidRPr="005108E4">
        <w:rPr>
          <w:sz w:val="24"/>
        </w:rPr>
        <w:t>transportation</w:t>
      </w:r>
      <w:r w:rsidRPr="005108E4">
        <w:rPr>
          <w:spacing w:val="-6"/>
          <w:sz w:val="24"/>
        </w:rPr>
        <w:t xml:space="preserve"> </w:t>
      </w:r>
      <w:r w:rsidRPr="005108E4">
        <w:rPr>
          <w:sz w:val="24"/>
        </w:rPr>
        <w:t>of</w:t>
      </w:r>
      <w:r w:rsidRPr="005108E4">
        <w:rPr>
          <w:spacing w:val="-7"/>
          <w:sz w:val="24"/>
        </w:rPr>
        <w:t xml:space="preserve"> </w:t>
      </w:r>
      <w:r w:rsidRPr="005108E4">
        <w:rPr>
          <w:sz w:val="24"/>
        </w:rPr>
        <w:t>Marijuana</w:t>
      </w:r>
      <w:r w:rsidRPr="005108E4">
        <w:rPr>
          <w:spacing w:val="-7"/>
          <w:sz w:val="24"/>
        </w:rPr>
        <w:t xml:space="preserve"> </w:t>
      </w:r>
      <w:r w:rsidRPr="005108E4">
        <w:rPr>
          <w:sz w:val="24"/>
        </w:rPr>
        <w:t>or</w:t>
      </w:r>
      <w:r w:rsidRPr="005108E4">
        <w:rPr>
          <w:spacing w:val="-7"/>
          <w:sz w:val="24"/>
        </w:rPr>
        <w:t xml:space="preserve"> </w:t>
      </w:r>
      <w:r w:rsidRPr="005108E4">
        <w:rPr>
          <w:sz w:val="24"/>
        </w:rPr>
        <w:t>Marijuana</w:t>
      </w:r>
      <w:r w:rsidRPr="005108E4">
        <w:rPr>
          <w:spacing w:val="-7"/>
          <w:sz w:val="24"/>
        </w:rPr>
        <w:t xml:space="preserve"> </w:t>
      </w:r>
      <w:r w:rsidRPr="005108E4">
        <w:rPr>
          <w:sz w:val="24"/>
        </w:rPr>
        <w:t>Products</w:t>
      </w:r>
      <w:r w:rsidRPr="005108E4">
        <w:rPr>
          <w:spacing w:val="-7"/>
          <w:sz w:val="24"/>
        </w:rPr>
        <w:t xml:space="preserve"> </w:t>
      </w:r>
      <w:r w:rsidRPr="005108E4">
        <w:rPr>
          <w:sz w:val="24"/>
        </w:rPr>
        <w:t>at</w:t>
      </w:r>
      <w:r w:rsidRPr="005108E4">
        <w:rPr>
          <w:spacing w:val="-3"/>
          <w:sz w:val="24"/>
        </w:rPr>
        <w:t xml:space="preserve"> </w:t>
      </w:r>
      <w:r w:rsidRPr="005108E4">
        <w:rPr>
          <w:sz w:val="24"/>
        </w:rPr>
        <w:t>the</w:t>
      </w:r>
      <w:r w:rsidRPr="005108E4">
        <w:rPr>
          <w:spacing w:val="-7"/>
          <w:sz w:val="24"/>
        </w:rPr>
        <w:t xml:space="preserve"> </w:t>
      </w:r>
      <w:r w:rsidRPr="005108E4">
        <w:rPr>
          <w:sz w:val="24"/>
        </w:rPr>
        <w:t>same</w:t>
      </w:r>
      <w:r w:rsidRPr="005108E4">
        <w:rPr>
          <w:spacing w:val="-7"/>
          <w:sz w:val="24"/>
        </w:rPr>
        <w:t xml:space="preserve"> </w:t>
      </w:r>
      <w:r w:rsidRPr="005108E4">
        <w:rPr>
          <w:sz w:val="24"/>
        </w:rPr>
        <w:t>time that</w:t>
      </w:r>
      <w:r w:rsidRPr="005108E4">
        <w:rPr>
          <w:spacing w:val="-4"/>
          <w:sz w:val="24"/>
        </w:rPr>
        <w:t xml:space="preserve"> </w:t>
      </w:r>
      <w:r w:rsidRPr="005108E4">
        <w:rPr>
          <w:sz w:val="24"/>
        </w:rPr>
        <w:t>cash</w:t>
      </w:r>
      <w:r w:rsidRPr="005108E4">
        <w:rPr>
          <w:spacing w:val="-4"/>
          <w:sz w:val="24"/>
        </w:rPr>
        <w:t xml:space="preserve"> </w:t>
      </w:r>
      <w:r w:rsidRPr="005108E4">
        <w:rPr>
          <w:sz w:val="24"/>
        </w:rPr>
        <w:t>is</w:t>
      </w:r>
      <w:r w:rsidRPr="005108E4">
        <w:rPr>
          <w:spacing w:val="-4"/>
          <w:sz w:val="24"/>
        </w:rPr>
        <w:t xml:space="preserve"> </w:t>
      </w:r>
      <w:r w:rsidRPr="005108E4">
        <w:rPr>
          <w:sz w:val="24"/>
        </w:rPr>
        <w:t>being</w:t>
      </w:r>
      <w:r w:rsidRPr="005108E4">
        <w:rPr>
          <w:spacing w:val="-6"/>
          <w:sz w:val="24"/>
        </w:rPr>
        <w:t xml:space="preserve"> </w:t>
      </w:r>
      <w:r w:rsidRPr="005108E4">
        <w:rPr>
          <w:sz w:val="24"/>
        </w:rPr>
        <w:t>transported</w:t>
      </w:r>
      <w:r w:rsidRPr="005108E4">
        <w:rPr>
          <w:spacing w:val="-5"/>
          <w:sz w:val="24"/>
        </w:rPr>
        <w:t xml:space="preserve"> </w:t>
      </w:r>
      <w:r w:rsidRPr="005108E4">
        <w:rPr>
          <w:sz w:val="24"/>
        </w:rPr>
        <w:t>for</w:t>
      </w:r>
      <w:r w:rsidRPr="005108E4">
        <w:rPr>
          <w:spacing w:val="-4"/>
          <w:sz w:val="24"/>
        </w:rPr>
        <w:t xml:space="preserve"> </w:t>
      </w:r>
      <w:r w:rsidRPr="005108E4">
        <w:rPr>
          <w:sz w:val="24"/>
        </w:rPr>
        <w:t>deposit</w:t>
      </w:r>
      <w:r w:rsidRPr="005108E4">
        <w:rPr>
          <w:spacing w:val="-3"/>
          <w:sz w:val="24"/>
        </w:rPr>
        <w:t xml:space="preserve"> </w:t>
      </w:r>
      <w:r w:rsidRPr="005108E4">
        <w:rPr>
          <w:sz w:val="24"/>
        </w:rPr>
        <w:t>to</w:t>
      </w:r>
      <w:r w:rsidRPr="005108E4">
        <w:rPr>
          <w:spacing w:val="-5"/>
          <w:sz w:val="24"/>
        </w:rPr>
        <w:t xml:space="preserve"> </w:t>
      </w:r>
      <w:r w:rsidRPr="005108E4">
        <w:rPr>
          <w:sz w:val="24"/>
        </w:rPr>
        <w:t>a</w:t>
      </w:r>
      <w:r w:rsidRPr="005108E4">
        <w:rPr>
          <w:spacing w:val="-5"/>
          <w:sz w:val="24"/>
        </w:rPr>
        <w:t xml:space="preserve"> </w:t>
      </w:r>
      <w:r w:rsidRPr="005108E4">
        <w:rPr>
          <w:sz w:val="24"/>
        </w:rPr>
        <w:t>financial</w:t>
      </w:r>
      <w:r w:rsidRPr="005108E4">
        <w:rPr>
          <w:spacing w:val="-4"/>
          <w:sz w:val="24"/>
        </w:rPr>
        <w:t xml:space="preserve"> </w:t>
      </w:r>
      <w:r w:rsidRPr="005108E4">
        <w:rPr>
          <w:sz w:val="24"/>
        </w:rPr>
        <w:t>institution</w:t>
      </w:r>
      <w:r w:rsidRPr="005108E4">
        <w:rPr>
          <w:spacing w:val="-4"/>
          <w:sz w:val="24"/>
        </w:rPr>
        <w:t xml:space="preserve"> </w:t>
      </w:r>
      <w:r w:rsidRPr="005108E4">
        <w:rPr>
          <w:sz w:val="24"/>
        </w:rPr>
        <w:t>or</w:t>
      </w:r>
      <w:r w:rsidRPr="005108E4">
        <w:rPr>
          <w:spacing w:val="-5"/>
          <w:sz w:val="24"/>
        </w:rPr>
        <w:t xml:space="preserve"> </w:t>
      </w:r>
      <w:r w:rsidRPr="005108E4">
        <w:rPr>
          <w:sz w:val="24"/>
        </w:rPr>
        <w:t>DOR</w:t>
      </w:r>
      <w:r w:rsidRPr="005108E4">
        <w:rPr>
          <w:spacing w:val="-3"/>
          <w:sz w:val="24"/>
        </w:rPr>
        <w:t xml:space="preserve"> </w:t>
      </w:r>
      <w:r w:rsidRPr="005108E4">
        <w:rPr>
          <w:sz w:val="24"/>
        </w:rPr>
        <w:t>facility;</w:t>
      </w:r>
      <w:r w:rsidRPr="005108E4">
        <w:rPr>
          <w:spacing w:val="-3"/>
          <w:sz w:val="24"/>
        </w:rPr>
        <w:t xml:space="preserve"> </w:t>
      </w:r>
      <w:r w:rsidRPr="005108E4">
        <w:rPr>
          <w:sz w:val="24"/>
        </w:rPr>
        <w:t>and</w:t>
      </w:r>
    </w:p>
    <w:p w14:paraId="50EBADB5" w14:textId="77777777" w:rsidR="00DA2759" w:rsidRPr="005108E4" w:rsidRDefault="009A7511">
      <w:pPr>
        <w:pStyle w:val="ListParagraph"/>
        <w:numPr>
          <w:ilvl w:val="2"/>
          <w:numId w:val="32"/>
        </w:numPr>
        <w:tabs>
          <w:tab w:val="left" w:pos="2396"/>
        </w:tabs>
        <w:spacing w:before="1"/>
        <w:ind w:hanging="361"/>
        <w:rPr>
          <w:sz w:val="24"/>
        </w:rPr>
      </w:pPr>
      <w:r w:rsidRPr="005108E4">
        <w:rPr>
          <w:sz w:val="24"/>
        </w:rPr>
        <w:t>Approval</w:t>
      </w:r>
      <w:r w:rsidRPr="005108E4">
        <w:rPr>
          <w:spacing w:val="-4"/>
          <w:sz w:val="24"/>
        </w:rPr>
        <w:t xml:space="preserve"> </w:t>
      </w:r>
      <w:r w:rsidRPr="005108E4">
        <w:rPr>
          <w:sz w:val="24"/>
        </w:rPr>
        <w:t>of</w:t>
      </w:r>
      <w:r w:rsidRPr="005108E4">
        <w:rPr>
          <w:spacing w:val="-4"/>
          <w:sz w:val="24"/>
        </w:rPr>
        <w:t xml:space="preserve"> </w:t>
      </w:r>
      <w:r w:rsidRPr="005108E4">
        <w:rPr>
          <w:sz w:val="24"/>
        </w:rPr>
        <w:t>the</w:t>
      </w:r>
      <w:r w:rsidRPr="005108E4">
        <w:rPr>
          <w:spacing w:val="-6"/>
          <w:sz w:val="24"/>
        </w:rPr>
        <w:t xml:space="preserve"> </w:t>
      </w:r>
      <w:r w:rsidRPr="005108E4">
        <w:rPr>
          <w:sz w:val="24"/>
        </w:rPr>
        <w:t>alternative</w:t>
      </w:r>
      <w:r w:rsidRPr="005108E4">
        <w:rPr>
          <w:spacing w:val="-5"/>
          <w:sz w:val="24"/>
        </w:rPr>
        <w:t xml:space="preserve"> </w:t>
      </w:r>
      <w:r w:rsidRPr="005108E4">
        <w:rPr>
          <w:sz w:val="24"/>
        </w:rPr>
        <w:t>safeguard</w:t>
      </w:r>
      <w:r w:rsidRPr="005108E4">
        <w:rPr>
          <w:spacing w:val="-4"/>
          <w:sz w:val="24"/>
        </w:rPr>
        <w:t xml:space="preserve"> </w:t>
      </w:r>
      <w:r w:rsidRPr="005108E4">
        <w:rPr>
          <w:sz w:val="24"/>
        </w:rPr>
        <w:t>by</w:t>
      </w:r>
      <w:r w:rsidRPr="005108E4">
        <w:rPr>
          <w:spacing w:val="-11"/>
          <w:sz w:val="24"/>
        </w:rPr>
        <w:t xml:space="preserve"> </w:t>
      </w:r>
      <w:r w:rsidRPr="005108E4">
        <w:rPr>
          <w:sz w:val="24"/>
        </w:rPr>
        <w:t>the</w:t>
      </w:r>
      <w:r w:rsidRPr="005108E4">
        <w:rPr>
          <w:spacing w:val="-6"/>
          <w:sz w:val="24"/>
        </w:rPr>
        <w:t xml:space="preserve"> </w:t>
      </w:r>
      <w:r w:rsidRPr="005108E4">
        <w:rPr>
          <w:sz w:val="24"/>
        </w:rPr>
        <w:t>financial</w:t>
      </w:r>
      <w:r w:rsidRPr="005108E4">
        <w:rPr>
          <w:spacing w:val="-3"/>
          <w:sz w:val="24"/>
        </w:rPr>
        <w:t xml:space="preserve"> </w:t>
      </w:r>
      <w:r w:rsidRPr="005108E4">
        <w:rPr>
          <w:sz w:val="24"/>
        </w:rPr>
        <w:t>institution</w:t>
      </w:r>
      <w:r w:rsidRPr="005108E4">
        <w:rPr>
          <w:spacing w:val="-5"/>
          <w:sz w:val="24"/>
        </w:rPr>
        <w:t xml:space="preserve"> </w:t>
      </w:r>
      <w:r w:rsidRPr="005108E4">
        <w:rPr>
          <w:sz w:val="24"/>
        </w:rPr>
        <w:t>or</w:t>
      </w:r>
      <w:r w:rsidRPr="005108E4">
        <w:rPr>
          <w:spacing w:val="-4"/>
          <w:sz w:val="24"/>
        </w:rPr>
        <w:t xml:space="preserve"> </w:t>
      </w:r>
      <w:r w:rsidRPr="005108E4">
        <w:rPr>
          <w:sz w:val="24"/>
        </w:rPr>
        <w:t>DOR</w:t>
      </w:r>
      <w:r w:rsidRPr="005108E4">
        <w:rPr>
          <w:spacing w:val="-3"/>
          <w:sz w:val="24"/>
        </w:rPr>
        <w:t xml:space="preserve"> </w:t>
      </w:r>
      <w:r w:rsidRPr="005108E4">
        <w:rPr>
          <w:sz w:val="24"/>
        </w:rPr>
        <w:t>facility.</w:t>
      </w:r>
    </w:p>
    <w:p w14:paraId="7C73CAF2" w14:textId="77777777" w:rsidR="00DA2759" w:rsidRPr="005108E4" w:rsidRDefault="009A7511">
      <w:pPr>
        <w:pStyle w:val="ListParagraph"/>
        <w:numPr>
          <w:ilvl w:val="1"/>
          <w:numId w:val="32"/>
        </w:numPr>
        <w:tabs>
          <w:tab w:val="left" w:pos="2134"/>
        </w:tabs>
        <w:spacing w:before="3" w:line="242" w:lineRule="auto"/>
        <w:ind w:right="117" w:firstLine="0"/>
        <w:rPr>
          <w:sz w:val="24"/>
        </w:rPr>
      </w:pPr>
      <w:r w:rsidRPr="005108E4">
        <w:rPr>
          <w:sz w:val="24"/>
        </w:rPr>
        <w:t>All written safety and security measures developed under this section shall be treated as security planning documents, the public disclosure of which would jeopardize public safety.</w:t>
      </w:r>
    </w:p>
    <w:p w14:paraId="013DB016" w14:textId="77777777" w:rsidR="00DA2759" w:rsidRPr="005108E4" w:rsidRDefault="00DA2759">
      <w:pPr>
        <w:pStyle w:val="BodyText"/>
        <w:spacing w:before="6"/>
        <w:jc w:val="left"/>
      </w:pPr>
    </w:p>
    <w:p w14:paraId="3698ED5F" w14:textId="77777777" w:rsidR="00DA2759" w:rsidRPr="005108E4" w:rsidRDefault="009A7511" w:rsidP="000256A0">
      <w:pPr>
        <w:pStyle w:val="ListParagraph"/>
        <w:numPr>
          <w:ilvl w:val="0"/>
          <w:numId w:val="32"/>
        </w:numPr>
        <w:tabs>
          <w:tab w:val="left" w:pos="1899"/>
        </w:tabs>
        <w:ind w:left="1898" w:hanging="580"/>
        <w:outlineLvl w:val="1"/>
        <w:rPr>
          <w:sz w:val="24"/>
        </w:rPr>
      </w:pPr>
      <w:r w:rsidRPr="005108E4">
        <w:rPr>
          <w:sz w:val="24"/>
          <w:u w:val="single"/>
        </w:rPr>
        <w:t>Security Requirements for MTC Home Delivery</w:t>
      </w:r>
      <w:r w:rsidRPr="005108E4">
        <w:rPr>
          <w:spacing w:val="-23"/>
          <w:sz w:val="24"/>
          <w:u w:val="single"/>
        </w:rPr>
        <w:t xml:space="preserve"> </w:t>
      </w:r>
      <w:r w:rsidRPr="005108E4">
        <w:rPr>
          <w:sz w:val="24"/>
          <w:u w:val="single"/>
        </w:rPr>
        <w:t>Operations.</w:t>
      </w:r>
    </w:p>
    <w:p w14:paraId="23D723E4" w14:textId="77777777" w:rsidR="00DA2759" w:rsidRPr="005108E4" w:rsidRDefault="009A7511">
      <w:pPr>
        <w:pStyle w:val="ListParagraph"/>
        <w:numPr>
          <w:ilvl w:val="1"/>
          <w:numId w:val="32"/>
        </w:numPr>
        <w:tabs>
          <w:tab w:val="left" w:pos="2278"/>
        </w:tabs>
        <w:spacing w:before="5" w:line="242" w:lineRule="auto"/>
        <w:ind w:right="116" w:firstLine="0"/>
        <w:rPr>
          <w:sz w:val="24"/>
        </w:rPr>
      </w:pPr>
      <w:r w:rsidRPr="005108E4">
        <w:rPr>
          <w:sz w:val="24"/>
        </w:rPr>
        <w:t>An MTC authorized to perform home delivery (MTC) or a Marijuana Courier performing deliveries to Patients and Caregivers on behalf of an MTC, shall implement adequate</w:t>
      </w:r>
      <w:r w:rsidRPr="005108E4">
        <w:rPr>
          <w:spacing w:val="-14"/>
          <w:sz w:val="24"/>
        </w:rPr>
        <w:t xml:space="preserve"> </w:t>
      </w:r>
      <w:r w:rsidRPr="005108E4">
        <w:rPr>
          <w:sz w:val="24"/>
        </w:rPr>
        <w:t>security</w:t>
      </w:r>
      <w:r w:rsidRPr="005108E4">
        <w:rPr>
          <w:spacing w:val="-19"/>
          <w:sz w:val="24"/>
        </w:rPr>
        <w:t xml:space="preserve"> </w:t>
      </w:r>
      <w:r w:rsidRPr="005108E4">
        <w:rPr>
          <w:sz w:val="24"/>
        </w:rPr>
        <w:t>measures</w:t>
      </w:r>
      <w:r w:rsidRPr="005108E4">
        <w:rPr>
          <w:spacing w:val="-13"/>
          <w:sz w:val="24"/>
        </w:rPr>
        <w:t xml:space="preserve"> </w:t>
      </w:r>
      <w:r w:rsidRPr="005108E4">
        <w:rPr>
          <w:sz w:val="24"/>
        </w:rPr>
        <w:t>to</w:t>
      </w:r>
      <w:r w:rsidRPr="005108E4">
        <w:rPr>
          <w:spacing w:val="-13"/>
          <w:sz w:val="24"/>
        </w:rPr>
        <w:t xml:space="preserve"> </w:t>
      </w:r>
      <w:r w:rsidRPr="005108E4">
        <w:rPr>
          <w:sz w:val="24"/>
        </w:rPr>
        <w:t>ensure</w:t>
      </w:r>
      <w:r w:rsidRPr="005108E4">
        <w:rPr>
          <w:spacing w:val="-13"/>
          <w:sz w:val="24"/>
        </w:rPr>
        <w:t xml:space="preserve"> </w:t>
      </w:r>
      <w:r w:rsidRPr="005108E4">
        <w:rPr>
          <w:sz w:val="24"/>
        </w:rPr>
        <w:t>that</w:t>
      </w:r>
      <w:r w:rsidRPr="005108E4">
        <w:rPr>
          <w:spacing w:val="-15"/>
          <w:sz w:val="24"/>
        </w:rPr>
        <w:t xml:space="preserve"> </w:t>
      </w:r>
      <w:r w:rsidRPr="005108E4">
        <w:rPr>
          <w:sz w:val="24"/>
        </w:rPr>
        <w:t>each</w:t>
      </w:r>
      <w:r w:rsidRPr="005108E4">
        <w:rPr>
          <w:spacing w:val="-14"/>
          <w:sz w:val="24"/>
        </w:rPr>
        <w:t xml:space="preserve"> </w:t>
      </w:r>
      <w:r w:rsidRPr="005108E4">
        <w:rPr>
          <w:sz w:val="24"/>
        </w:rPr>
        <w:t>vehicle</w:t>
      </w:r>
      <w:r w:rsidRPr="005108E4">
        <w:rPr>
          <w:spacing w:val="-16"/>
          <w:sz w:val="24"/>
        </w:rPr>
        <w:t xml:space="preserve"> </w:t>
      </w:r>
      <w:r w:rsidRPr="005108E4">
        <w:rPr>
          <w:sz w:val="24"/>
        </w:rPr>
        <w:t>used</w:t>
      </w:r>
      <w:r w:rsidRPr="005108E4">
        <w:rPr>
          <w:spacing w:val="-14"/>
          <w:sz w:val="24"/>
        </w:rPr>
        <w:t xml:space="preserve"> </w:t>
      </w:r>
      <w:r w:rsidRPr="005108E4">
        <w:rPr>
          <w:sz w:val="24"/>
        </w:rPr>
        <w:t>for</w:t>
      </w:r>
      <w:r w:rsidRPr="005108E4">
        <w:rPr>
          <w:spacing w:val="-16"/>
          <w:sz w:val="24"/>
        </w:rPr>
        <w:t xml:space="preserve"> </w:t>
      </w:r>
      <w:r w:rsidRPr="005108E4">
        <w:rPr>
          <w:sz w:val="24"/>
        </w:rPr>
        <w:t>transportation</w:t>
      </w:r>
      <w:r w:rsidRPr="005108E4">
        <w:rPr>
          <w:spacing w:val="-12"/>
          <w:sz w:val="24"/>
        </w:rPr>
        <w:t xml:space="preserve"> </w:t>
      </w:r>
      <w:r w:rsidRPr="005108E4">
        <w:rPr>
          <w:sz w:val="24"/>
        </w:rPr>
        <w:t>of</w:t>
      </w:r>
      <w:r w:rsidRPr="005108E4">
        <w:rPr>
          <w:spacing w:val="-13"/>
          <w:sz w:val="24"/>
        </w:rPr>
        <w:t xml:space="preserve"> </w:t>
      </w:r>
      <w:r w:rsidRPr="005108E4">
        <w:rPr>
          <w:sz w:val="24"/>
        </w:rPr>
        <w:t>Marijuana and</w:t>
      </w:r>
      <w:r w:rsidRPr="005108E4">
        <w:rPr>
          <w:spacing w:val="-22"/>
          <w:sz w:val="24"/>
        </w:rPr>
        <w:t xml:space="preserve"> </w:t>
      </w:r>
      <w:r w:rsidRPr="005108E4">
        <w:rPr>
          <w:sz w:val="24"/>
        </w:rPr>
        <w:t>Marijuana</w:t>
      </w:r>
      <w:r w:rsidRPr="005108E4">
        <w:rPr>
          <w:spacing w:val="-25"/>
          <w:sz w:val="24"/>
        </w:rPr>
        <w:t xml:space="preserve"> </w:t>
      </w:r>
      <w:r w:rsidRPr="005108E4">
        <w:rPr>
          <w:sz w:val="24"/>
        </w:rPr>
        <w:t>Products</w:t>
      </w:r>
      <w:r w:rsidRPr="005108E4">
        <w:rPr>
          <w:spacing w:val="-24"/>
          <w:sz w:val="24"/>
        </w:rPr>
        <w:t xml:space="preserve"> </w:t>
      </w:r>
      <w:r w:rsidRPr="005108E4">
        <w:rPr>
          <w:sz w:val="24"/>
        </w:rPr>
        <w:t>are</w:t>
      </w:r>
      <w:r w:rsidRPr="005108E4">
        <w:rPr>
          <w:spacing w:val="-26"/>
          <w:sz w:val="24"/>
        </w:rPr>
        <w:t xml:space="preserve"> </w:t>
      </w:r>
      <w:r w:rsidRPr="005108E4">
        <w:rPr>
          <w:sz w:val="24"/>
        </w:rPr>
        <w:t>not</w:t>
      </w:r>
      <w:r w:rsidRPr="005108E4">
        <w:rPr>
          <w:spacing w:val="-23"/>
          <w:sz w:val="24"/>
        </w:rPr>
        <w:t xml:space="preserve"> </w:t>
      </w:r>
      <w:r w:rsidRPr="005108E4">
        <w:rPr>
          <w:sz w:val="24"/>
        </w:rPr>
        <w:t>readily</w:t>
      </w:r>
      <w:r w:rsidRPr="005108E4">
        <w:rPr>
          <w:spacing w:val="-30"/>
          <w:sz w:val="24"/>
        </w:rPr>
        <w:t xml:space="preserve"> </w:t>
      </w:r>
      <w:r w:rsidRPr="005108E4">
        <w:rPr>
          <w:sz w:val="24"/>
        </w:rPr>
        <w:t>accessible</w:t>
      </w:r>
      <w:r w:rsidRPr="005108E4">
        <w:rPr>
          <w:spacing w:val="-25"/>
          <w:sz w:val="24"/>
        </w:rPr>
        <w:t xml:space="preserve"> </w:t>
      </w:r>
      <w:r w:rsidRPr="005108E4">
        <w:rPr>
          <w:sz w:val="24"/>
        </w:rPr>
        <w:t>to</w:t>
      </w:r>
      <w:r w:rsidRPr="005108E4">
        <w:rPr>
          <w:spacing w:val="-25"/>
          <w:sz w:val="24"/>
        </w:rPr>
        <w:t xml:space="preserve"> </w:t>
      </w:r>
      <w:r w:rsidRPr="005108E4">
        <w:rPr>
          <w:sz w:val="24"/>
        </w:rPr>
        <w:t>unauthorized</w:t>
      </w:r>
      <w:r w:rsidRPr="005108E4">
        <w:rPr>
          <w:spacing w:val="-24"/>
          <w:sz w:val="24"/>
        </w:rPr>
        <w:t xml:space="preserve"> </w:t>
      </w:r>
      <w:r w:rsidRPr="005108E4">
        <w:rPr>
          <w:sz w:val="24"/>
        </w:rPr>
        <w:t>individuals</w:t>
      </w:r>
      <w:r w:rsidRPr="005108E4">
        <w:rPr>
          <w:spacing w:val="-24"/>
          <w:sz w:val="24"/>
        </w:rPr>
        <w:t xml:space="preserve"> </w:t>
      </w:r>
      <w:r w:rsidRPr="005108E4">
        <w:rPr>
          <w:sz w:val="24"/>
        </w:rPr>
        <w:t>and</w:t>
      </w:r>
      <w:r w:rsidRPr="005108E4">
        <w:rPr>
          <w:spacing w:val="-24"/>
          <w:sz w:val="24"/>
        </w:rPr>
        <w:t xml:space="preserve"> </w:t>
      </w:r>
      <w:r w:rsidRPr="005108E4">
        <w:rPr>
          <w:sz w:val="24"/>
        </w:rPr>
        <w:t>to</w:t>
      </w:r>
      <w:r w:rsidRPr="005108E4">
        <w:rPr>
          <w:spacing w:val="-25"/>
          <w:sz w:val="24"/>
        </w:rPr>
        <w:t xml:space="preserve"> </w:t>
      </w:r>
      <w:r w:rsidRPr="005108E4">
        <w:rPr>
          <w:sz w:val="24"/>
        </w:rPr>
        <w:t>prevent and detect diversion, theft or loss of Marijuana. Security measures shall, at a minimum, include for each operational delivery</w:t>
      </w:r>
      <w:r w:rsidRPr="005108E4">
        <w:rPr>
          <w:spacing w:val="-15"/>
          <w:sz w:val="24"/>
        </w:rPr>
        <w:t xml:space="preserve"> </w:t>
      </w:r>
      <w:r w:rsidRPr="005108E4">
        <w:rPr>
          <w:sz w:val="24"/>
        </w:rPr>
        <w:t>vehicle:</w:t>
      </w:r>
    </w:p>
    <w:p w14:paraId="0F88A09F" w14:textId="77777777" w:rsidR="00DA2759" w:rsidRPr="005108E4" w:rsidRDefault="009A7511">
      <w:pPr>
        <w:pStyle w:val="ListParagraph"/>
        <w:numPr>
          <w:ilvl w:val="2"/>
          <w:numId w:val="32"/>
        </w:numPr>
        <w:tabs>
          <w:tab w:val="left" w:pos="2396"/>
        </w:tabs>
        <w:spacing w:before="5"/>
        <w:ind w:hanging="361"/>
        <w:rPr>
          <w:sz w:val="24"/>
        </w:rPr>
      </w:pPr>
      <w:r w:rsidRPr="005108E4">
        <w:rPr>
          <w:sz w:val="24"/>
        </w:rPr>
        <w:t>A vehicle security system that includes an exterior</w:t>
      </w:r>
      <w:r w:rsidRPr="005108E4">
        <w:rPr>
          <w:spacing w:val="-19"/>
          <w:sz w:val="24"/>
        </w:rPr>
        <w:t xml:space="preserve"> </w:t>
      </w:r>
      <w:r w:rsidRPr="005108E4">
        <w:rPr>
          <w:sz w:val="24"/>
        </w:rPr>
        <w:t>alarm;</w:t>
      </w:r>
    </w:p>
    <w:p w14:paraId="0786AF7C" w14:textId="77777777" w:rsidR="00DA2759" w:rsidRPr="005108E4" w:rsidRDefault="009A7511">
      <w:pPr>
        <w:pStyle w:val="ListParagraph"/>
        <w:numPr>
          <w:ilvl w:val="2"/>
          <w:numId w:val="32"/>
        </w:numPr>
        <w:tabs>
          <w:tab w:val="left" w:pos="2439"/>
        </w:tabs>
        <w:spacing w:before="2" w:line="244" w:lineRule="auto"/>
        <w:ind w:left="2035" w:right="110" w:firstLine="0"/>
        <w:rPr>
          <w:sz w:val="24"/>
        </w:rPr>
      </w:pPr>
      <w:r w:rsidRPr="005108E4">
        <w:rPr>
          <w:sz w:val="24"/>
        </w:rPr>
        <w:t>A secure, locked storage compartment that is a part of the vehicle and not easily removable for the purpose of transporting the Marijuana or Marijuana</w:t>
      </w:r>
      <w:r w:rsidRPr="005108E4">
        <w:rPr>
          <w:spacing w:val="-38"/>
          <w:sz w:val="24"/>
        </w:rPr>
        <w:t xml:space="preserve"> </w:t>
      </w:r>
      <w:r w:rsidRPr="005108E4">
        <w:rPr>
          <w:sz w:val="24"/>
        </w:rPr>
        <w:t>Products.</w:t>
      </w:r>
    </w:p>
    <w:p w14:paraId="5506D29B" w14:textId="77777777" w:rsidR="00DA2759" w:rsidRPr="005108E4" w:rsidRDefault="009A7511">
      <w:pPr>
        <w:pStyle w:val="ListParagraph"/>
        <w:numPr>
          <w:ilvl w:val="2"/>
          <w:numId w:val="32"/>
        </w:numPr>
        <w:tabs>
          <w:tab w:val="left" w:pos="2410"/>
        </w:tabs>
        <w:spacing w:line="242" w:lineRule="auto"/>
        <w:ind w:left="2035" w:right="110" w:firstLine="0"/>
        <w:rPr>
          <w:sz w:val="24"/>
        </w:rPr>
      </w:pPr>
      <w:r w:rsidRPr="005108E4">
        <w:rPr>
          <w:sz w:val="24"/>
        </w:rPr>
        <w:t>A secure, locked storage compartment that is secured to the vehicle and not easily removable for the purpose of transporting and securing cash used as payment for deliveries of Marijuana or Marijuana</w:t>
      </w:r>
      <w:r w:rsidRPr="005108E4">
        <w:rPr>
          <w:spacing w:val="-8"/>
          <w:sz w:val="24"/>
        </w:rPr>
        <w:t xml:space="preserve"> </w:t>
      </w:r>
      <w:r w:rsidRPr="005108E4">
        <w:rPr>
          <w:sz w:val="24"/>
        </w:rPr>
        <w:t>Products.</w:t>
      </w:r>
    </w:p>
    <w:p w14:paraId="01CA64BF" w14:textId="77777777" w:rsidR="00DA2759" w:rsidRPr="005108E4" w:rsidRDefault="009A7511">
      <w:pPr>
        <w:pStyle w:val="ListParagraph"/>
        <w:numPr>
          <w:ilvl w:val="2"/>
          <w:numId w:val="32"/>
        </w:numPr>
        <w:tabs>
          <w:tab w:val="left" w:pos="2338"/>
        </w:tabs>
        <w:spacing w:line="242" w:lineRule="auto"/>
        <w:ind w:left="2035" w:right="116" w:firstLine="0"/>
        <w:rPr>
          <w:sz w:val="24"/>
        </w:rPr>
      </w:pPr>
      <w:r w:rsidRPr="005108E4">
        <w:rPr>
          <w:sz w:val="24"/>
        </w:rPr>
        <w:t>A</w:t>
      </w:r>
      <w:r w:rsidRPr="005108E4">
        <w:rPr>
          <w:spacing w:val="-24"/>
          <w:sz w:val="24"/>
        </w:rPr>
        <w:t xml:space="preserve"> </w:t>
      </w:r>
      <w:r w:rsidRPr="005108E4">
        <w:rPr>
          <w:sz w:val="24"/>
        </w:rPr>
        <w:t>means</w:t>
      </w:r>
      <w:r w:rsidRPr="005108E4">
        <w:rPr>
          <w:spacing w:val="-24"/>
          <w:sz w:val="24"/>
        </w:rPr>
        <w:t xml:space="preserve"> </w:t>
      </w:r>
      <w:r w:rsidRPr="005108E4">
        <w:rPr>
          <w:sz w:val="24"/>
        </w:rPr>
        <w:t>of</w:t>
      </w:r>
      <w:r w:rsidRPr="005108E4">
        <w:rPr>
          <w:spacing w:val="-24"/>
          <w:sz w:val="24"/>
        </w:rPr>
        <w:t xml:space="preserve"> </w:t>
      </w:r>
      <w:r w:rsidRPr="005108E4">
        <w:rPr>
          <w:sz w:val="24"/>
        </w:rPr>
        <w:t>secure</w:t>
      </w:r>
      <w:r w:rsidRPr="005108E4">
        <w:rPr>
          <w:spacing w:val="-25"/>
          <w:sz w:val="24"/>
        </w:rPr>
        <w:t xml:space="preserve"> </w:t>
      </w:r>
      <w:r w:rsidRPr="005108E4">
        <w:rPr>
          <w:sz w:val="24"/>
        </w:rPr>
        <w:t>communication</w:t>
      </w:r>
      <w:r w:rsidRPr="005108E4">
        <w:rPr>
          <w:spacing w:val="-21"/>
          <w:sz w:val="24"/>
        </w:rPr>
        <w:t xml:space="preserve"> </w:t>
      </w:r>
      <w:r w:rsidRPr="005108E4">
        <w:rPr>
          <w:sz w:val="24"/>
        </w:rPr>
        <w:t>between</w:t>
      </w:r>
      <w:r w:rsidRPr="005108E4">
        <w:rPr>
          <w:spacing w:val="-22"/>
          <w:sz w:val="24"/>
        </w:rPr>
        <w:t xml:space="preserve"> </w:t>
      </w:r>
      <w:r w:rsidRPr="005108E4">
        <w:rPr>
          <w:sz w:val="24"/>
        </w:rPr>
        <w:t>each</w:t>
      </w:r>
      <w:r w:rsidRPr="005108E4">
        <w:rPr>
          <w:spacing w:val="-23"/>
          <w:sz w:val="24"/>
        </w:rPr>
        <w:t xml:space="preserve"> </w:t>
      </w:r>
      <w:r w:rsidRPr="005108E4">
        <w:rPr>
          <w:sz w:val="24"/>
        </w:rPr>
        <w:t>vehicle</w:t>
      </w:r>
      <w:r w:rsidRPr="005108E4">
        <w:rPr>
          <w:spacing w:val="-25"/>
          <w:sz w:val="24"/>
        </w:rPr>
        <w:t xml:space="preserve"> </w:t>
      </w:r>
      <w:r w:rsidRPr="005108E4">
        <w:rPr>
          <w:sz w:val="24"/>
        </w:rPr>
        <w:t>and</w:t>
      </w:r>
      <w:r w:rsidRPr="005108E4">
        <w:rPr>
          <w:spacing w:val="-24"/>
          <w:sz w:val="24"/>
        </w:rPr>
        <w:t xml:space="preserve"> </w:t>
      </w:r>
      <w:r w:rsidRPr="005108E4">
        <w:rPr>
          <w:sz w:val="24"/>
        </w:rPr>
        <w:t>the</w:t>
      </w:r>
      <w:r w:rsidRPr="005108E4">
        <w:rPr>
          <w:spacing w:val="-25"/>
          <w:sz w:val="24"/>
        </w:rPr>
        <w:t xml:space="preserve"> </w:t>
      </w:r>
      <w:r w:rsidRPr="005108E4">
        <w:rPr>
          <w:sz w:val="24"/>
        </w:rPr>
        <w:t>MTC's</w:t>
      </w:r>
      <w:r w:rsidRPr="005108E4">
        <w:rPr>
          <w:spacing w:val="-24"/>
          <w:sz w:val="24"/>
        </w:rPr>
        <w:t xml:space="preserve"> </w:t>
      </w:r>
      <w:r w:rsidRPr="005108E4">
        <w:rPr>
          <w:sz w:val="24"/>
        </w:rPr>
        <w:t>or</w:t>
      </w:r>
      <w:r w:rsidRPr="005108E4">
        <w:rPr>
          <w:spacing w:val="-24"/>
          <w:sz w:val="24"/>
        </w:rPr>
        <w:t xml:space="preserve"> </w:t>
      </w:r>
      <w:r w:rsidRPr="005108E4">
        <w:rPr>
          <w:sz w:val="24"/>
        </w:rPr>
        <w:t>Marijuana Courier's</w:t>
      </w:r>
      <w:r w:rsidRPr="005108E4">
        <w:rPr>
          <w:spacing w:val="-24"/>
          <w:sz w:val="24"/>
        </w:rPr>
        <w:t xml:space="preserve"> </w:t>
      </w:r>
      <w:r w:rsidRPr="005108E4">
        <w:rPr>
          <w:sz w:val="24"/>
        </w:rPr>
        <w:t>dispatching</w:t>
      </w:r>
      <w:r w:rsidRPr="005108E4">
        <w:rPr>
          <w:spacing w:val="-26"/>
          <w:sz w:val="24"/>
        </w:rPr>
        <w:t xml:space="preserve"> </w:t>
      </w:r>
      <w:r w:rsidRPr="005108E4">
        <w:rPr>
          <w:sz w:val="24"/>
        </w:rPr>
        <w:t>location</w:t>
      </w:r>
      <w:r w:rsidRPr="005108E4">
        <w:rPr>
          <w:spacing w:val="-23"/>
          <w:sz w:val="24"/>
        </w:rPr>
        <w:t xml:space="preserve"> </w:t>
      </w:r>
      <w:r w:rsidRPr="005108E4">
        <w:rPr>
          <w:sz w:val="24"/>
        </w:rPr>
        <w:t>which</w:t>
      </w:r>
      <w:r w:rsidRPr="005108E4">
        <w:rPr>
          <w:spacing w:val="-24"/>
          <w:sz w:val="24"/>
        </w:rPr>
        <w:t xml:space="preserve"> </w:t>
      </w:r>
      <w:r w:rsidRPr="005108E4">
        <w:rPr>
          <w:sz w:val="24"/>
        </w:rPr>
        <w:t>shall</w:t>
      </w:r>
      <w:r w:rsidRPr="005108E4">
        <w:rPr>
          <w:spacing w:val="-23"/>
          <w:sz w:val="24"/>
        </w:rPr>
        <w:t xml:space="preserve"> </w:t>
      </w:r>
      <w:r w:rsidRPr="005108E4">
        <w:rPr>
          <w:sz w:val="24"/>
        </w:rPr>
        <w:t>be</w:t>
      </w:r>
      <w:r w:rsidRPr="005108E4">
        <w:rPr>
          <w:spacing w:val="-24"/>
          <w:sz w:val="24"/>
        </w:rPr>
        <w:t xml:space="preserve"> </w:t>
      </w:r>
      <w:r w:rsidRPr="005108E4">
        <w:rPr>
          <w:sz w:val="24"/>
        </w:rPr>
        <w:t>capable</w:t>
      </w:r>
      <w:r w:rsidRPr="005108E4">
        <w:rPr>
          <w:spacing w:val="-25"/>
          <w:sz w:val="24"/>
        </w:rPr>
        <w:t xml:space="preserve"> </w:t>
      </w:r>
      <w:r w:rsidRPr="005108E4">
        <w:rPr>
          <w:sz w:val="24"/>
        </w:rPr>
        <w:t>of</w:t>
      </w:r>
      <w:r w:rsidRPr="005108E4">
        <w:rPr>
          <w:spacing w:val="-21"/>
          <w:sz w:val="24"/>
        </w:rPr>
        <w:t xml:space="preserve"> </w:t>
      </w:r>
      <w:r w:rsidRPr="005108E4">
        <w:rPr>
          <w:sz w:val="24"/>
        </w:rPr>
        <w:t>being</w:t>
      </w:r>
      <w:r w:rsidRPr="005108E4">
        <w:rPr>
          <w:spacing w:val="-24"/>
          <w:sz w:val="24"/>
        </w:rPr>
        <w:t xml:space="preserve"> </w:t>
      </w:r>
      <w:r w:rsidRPr="005108E4">
        <w:rPr>
          <w:sz w:val="24"/>
        </w:rPr>
        <w:t>monitored</w:t>
      </w:r>
      <w:r w:rsidRPr="005108E4">
        <w:rPr>
          <w:spacing w:val="-21"/>
          <w:sz w:val="24"/>
        </w:rPr>
        <w:t xml:space="preserve"> </w:t>
      </w:r>
      <w:r w:rsidRPr="005108E4">
        <w:rPr>
          <w:sz w:val="24"/>
        </w:rPr>
        <w:t>at</w:t>
      </w:r>
      <w:r w:rsidRPr="005108E4">
        <w:rPr>
          <w:spacing w:val="-23"/>
          <w:sz w:val="24"/>
        </w:rPr>
        <w:t xml:space="preserve"> </w:t>
      </w:r>
      <w:r w:rsidRPr="005108E4">
        <w:rPr>
          <w:sz w:val="24"/>
        </w:rPr>
        <w:t>all</w:t>
      </w:r>
      <w:r w:rsidRPr="005108E4">
        <w:rPr>
          <w:spacing w:val="-22"/>
          <w:sz w:val="24"/>
        </w:rPr>
        <w:t xml:space="preserve"> </w:t>
      </w:r>
      <w:r w:rsidRPr="005108E4">
        <w:rPr>
          <w:sz w:val="24"/>
        </w:rPr>
        <w:t>times</w:t>
      </w:r>
      <w:r w:rsidRPr="005108E4">
        <w:rPr>
          <w:spacing w:val="-24"/>
          <w:sz w:val="24"/>
        </w:rPr>
        <w:t xml:space="preserve"> </w:t>
      </w:r>
      <w:r w:rsidRPr="005108E4">
        <w:rPr>
          <w:sz w:val="24"/>
        </w:rPr>
        <w:t>that a vehicle is performing a delivery</w:t>
      </w:r>
      <w:r w:rsidRPr="005108E4">
        <w:rPr>
          <w:spacing w:val="-43"/>
          <w:sz w:val="24"/>
        </w:rPr>
        <w:t xml:space="preserve"> </w:t>
      </w:r>
      <w:r w:rsidRPr="005108E4">
        <w:rPr>
          <w:sz w:val="24"/>
        </w:rPr>
        <w:t>route. Means of communication shall include:</w:t>
      </w:r>
    </w:p>
    <w:p w14:paraId="4C879E18" w14:textId="77777777" w:rsidR="00DA2759" w:rsidRPr="005108E4" w:rsidRDefault="009A7511">
      <w:pPr>
        <w:pStyle w:val="ListParagraph"/>
        <w:numPr>
          <w:ilvl w:val="3"/>
          <w:numId w:val="32"/>
        </w:numPr>
        <w:tabs>
          <w:tab w:val="left" w:pos="2741"/>
        </w:tabs>
        <w:spacing w:before="2"/>
        <w:ind w:left="2740" w:hanging="346"/>
        <w:rPr>
          <w:sz w:val="24"/>
        </w:rPr>
      </w:pPr>
      <w:r w:rsidRPr="005108E4">
        <w:rPr>
          <w:sz w:val="24"/>
        </w:rPr>
        <w:t>Two-way digital or analog radio (UHF or</w:t>
      </w:r>
      <w:r w:rsidRPr="005108E4">
        <w:rPr>
          <w:spacing w:val="-20"/>
          <w:sz w:val="24"/>
        </w:rPr>
        <w:t xml:space="preserve"> </w:t>
      </w:r>
      <w:r w:rsidRPr="005108E4">
        <w:rPr>
          <w:sz w:val="24"/>
        </w:rPr>
        <w:t>VHF);</w:t>
      </w:r>
    </w:p>
    <w:p w14:paraId="09C8ED18" w14:textId="77777777" w:rsidR="00DA2759" w:rsidRPr="005108E4" w:rsidRDefault="009A7511">
      <w:pPr>
        <w:pStyle w:val="ListParagraph"/>
        <w:numPr>
          <w:ilvl w:val="3"/>
          <w:numId w:val="32"/>
        </w:numPr>
        <w:tabs>
          <w:tab w:val="left" w:pos="2756"/>
        </w:tabs>
        <w:spacing w:before="5"/>
        <w:ind w:left="2755" w:hanging="361"/>
        <w:rPr>
          <w:sz w:val="24"/>
        </w:rPr>
      </w:pPr>
      <w:r w:rsidRPr="005108E4">
        <w:rPr>
          <w:sz w:val="24"/>
        </w:rPr>
        <w:t>Cellular phone;</w:t>
      </w:r>
      <w:r w:rsidRPr="005108E4">
        <w:rPr>
          <w:spacing w:val="-2"/>
          <w:sz w:val="24"/>
        </w:rPr>
        <w:t xml:space="preserve"> </w:t>
      </w:r>
      <w:r w:rsidRPr="005108E4">
        <w:rPr>
          <w:sz w:val="24"/>
        </w:rPr>
        <w:t>or</w:t>
      </w:r>
    </w:p>
    <w:p w14:paraId="34E8F67E" w14:textId="25217C6E" w:rsidR="00DA2759" w:rsidRPr="005108E4" w:rsidRDefault="009A7511" w:rsidP="00E077D0">
      <w:pPr>
        <w:pStyle w:val="ListParagraph"/>
        <w:numPr>
          <w:ilvl w:val="3"/>
          <w:numId w:val="32"/>
        </w:numPr>
        <w:tabs>
          <w:tab w:val="left" w:pos="2741"/>
        </w:tabs>
        <w:spacing w:before="2"/>
        <w:ind w:left="2740" w:hanging="346"/>
        <w:rPr>
          <w:sz w:val="24"/>
        </w:rPr>
        <w:sectPr w:rsidR="00DA2759" w:rsidRPr="005108E4">
          <w:pgSz w:w="12240" w:h="20160"/>
          <w:pgMar w:top="980" w:right="1320" w:bottom="960" w:left="480" w:header="744" w:footer="777" w:gutter="0"/>
          <w:cols w:space="720"/>
        </w:sectPr>
      </w:pPr>
      <w:r w:rsidRPr="005108E4">
        <w:rPr>
          <w:sz w:val="24"/>
        </w:rPr>
        <w:t>Satellite</w:t>
      </w:r>
      <w:r w:rsidRPr="005108E4">
        <w:rPr>
          <w:spacing w:val="-3"/>
          <w:sz w:val="24"/>
        </w:rPr>
        <w:t xml:space="preserve"> </w:t>
      </w:r>
      <w:r w:rsidRPr="005108E4">
        <w:rPr>
          <w:sz w:val="24"/>
        </w:rPr>
        <w:t>phone.</w:t>
      </w:r>
    </w:p>
    <w:p w14:paraId="5C1FE537" w14:textId="77777777" w:rsidR="00DA2759" w:rsidRPr="005108E4" w:rsidRDefault="00DA2759">
      <w:pPr>
        <w:pStyle w:val="BodyText"/>
        <w:spacing w:before="7"/>
        <w:jc w:val="left"/>
      </w:pPr>
    </w:p>
    <w:p w14:paraId="4EA94539" w14:textId="77777777" w:rsidR="00DA2759" w:rsidRPr="005108E4" w:rsidRDefault="009A7511">
      <w:pPr>
        <w:pStyle w:val="ListParagraph"/>
        <w:numPr>
          <w:ilvl w:val="2"/>
          <w:numId w:val="32"/>
        </w:numPr>
        <w:tabs>
          <w:tab w:val="left" w:pos="2396"/>
        </w:tabs>
        <w:ind w:hanging="361"/>
        <w:rPr>
          <w:sz w:val="24"/>
        </w:rPr>
      </w:pPr>
      <w:r w:rsidRPr="005108E4">
        <w:rPr>
          <w:sz w:val="24"/>
        </w:rPr>
        <w:t>A global positioning system (GPS) monitoring device that</w:t>
      </w:r>
      <w:r w:rsidRPr="005108E4">
        <w:rPr>
          <w:spacing w:val="-16"/>
          <w:sz w:val="24"/>
        </w:rPr>
        <w:t xml:space="preserve"> </w:t>
      </w:r>
      <w:r w:rsidRPr="005108E4">
        <w:rPr>
          <w:sz w:val="24"/>
        </w:rPr>
        <w:t>is:</w:t>
      </w:r>
    </w:p>
    <w:p w14:paraId="4ED1782B" w14:textId="77777777" w:rsidR="00DA2759" w:rsidRPr="005108E4" w:rsidRDefault="009A7511">
      <w:pPr>
        <w:pStyle w:val="ListParagraph"/>
        <w:numPr>
          <w:ilvl w:val="3"/>
          <w:numId w:val="32"/>
        </w:numPr>
        <w:tabs>
          <w:tab w:val="left" w:pos="2705"/>
        </w:tabs>
        <w:spacing w:before="3" w:line="244" w:lineRule="auto"/>
        <w:ind w:right="116" w:firstLine="0"/>
        <w:rPr>
          <w:sz w:val="24"/>
        </w:rPr>
      </w:pPr>
      <w:r w:rsidRPr="005108E4">
        <w:rPr>
          <w:sz w:val="24"/>
        </w:rPr>
        <w:t>Not</w:t>
      </w:r>
      <w:r w:rsidRPr="005108E4">
        <w:rPr>
          <w:spacing w:val="-15"/>
          <w:sz w:val="24"/>
        </w:rPr>
        <w:t xml:space="preserve"> </w:t>
      </w:r>
      <w:r w:rsidRPr="005108E4">
        <w:rPr>
          <w:sz w:val="24"/>
        </w:rPr>
        <w:t>a</w:t>
      </w:r>
      <w:r w:rsidRPr="005108E4">
        <w:rPr>
          <w:spacing w:val="-17"/>
          <w:sz w:val="24"/>
        </w:rPr>
        <w:t xml:space="preserve"> </w:t>
      </w:r>
      <w:r w:rsidRPr="005108E4">
        <w:rPr>
          <w:sz w:val="24"/>
        </w:rPr>
        <w:t>mobile</w:t>
      </w:r>
      <w:r w:rsidRPr="005108E4">
        <w:rPr>
          <w:spacing w:val="-16"/>
          <w:sz w:val="24"/>
        </w:rPr>
        <w:t xml:space="preserve"> </w:t>
      </w:r>
      <w:r w:rsidRPr="005108E4">
        <w:rPr>
          <w:sz w:val="24"/>
        </w:rPr>
        <w:t>device</w:t>
      </w:r>
      <w:r w:rsidRPr="005108E4">
        <w:rPr>
          <w:spacing w:val="-16"/>
          <w:sz w:val="24"/>
        </w:rPr>
        <w:t xml:space="preserve"> </w:t>
      </w:r>
      <w:r w:rsidRPr="005108E4">
        <w:rPr>
          <w:sz w:val="24"/>
        </w:rPr>
        <w:t>and</w:t>
      </w:r>
      <w:r w:rsidRPr="005108E4">
        <w:rPr>
          <w:spacing w:val="-16"/>
          <w:sz w:val="24"/>
        </w:rPr>
        <w:t xml:space="preserve"> </w:t>
      </w:r>
      <w:r w:rsidRPr="005108E4">
        <w:rPr>
          <w:sz w:val="24"/>
        </w:rPr>
        <w:t>that</w:t>
      </w:r>
      <w:r w:rsidRPr="005108E4">
        <w:rPr>
          <w:spacing w:val="-16"/>
          <w:sz w:val="24"/>
        </w:rPr>
        <w:t xml:space="preserve"> </w:t>
      </w:r>
      <w:r w:rsidRPr="005108E4">
        <w:rPr>
          <w:sz w:val="24"/>
        </w:rPr>
        <w:t>is</w:t>
      </w:r>
      <w:r w:rsidRPr="005108E4">
        <w:rPr>
          <w:spacing w:val="-18"/>
          <w:sz w:val="24"/>
        </w:rPr>
        <w:t xml:space="preserve"> </w:t>
      </w:r>
      <w:r w:rsidRPr="005108E4">
        <w:rPr>
          <w:sz w:val="24"/>
        </w:rPr>
        <w:t>attached</w:t>
      </w:r>
      <w:r w:rsidRPr="005108E4">
        <w:rPr>
          <w:spacing w:val="-17"/>
          <w:sz w:val="24"/>
        </w:rPr>
        <w:t xml:space="preserve"> </w:t>
      </w:r>
      <w:r w:rsidRPr="005108E4">
        <w:rPr>
          <w:sz w:val="24"/>
        </w:rPr>
        <w:t>to</w:t>
      </w:r>
      <w:r w:rsidRPr="005108E4">
        <w:rPr>
          <w:spacing w:val="-18"/>
          <w:sz w:val="24"/>
        </w:rPr>
        <w:t xml:space="preserve"> </w:t>
      </w:r>
      <w:r w:rsidRPr="005108E4">
        <w:rPr>
          <w:sz w:val="24"/>
        </w:rPr>
        <w:t>the</w:t>
      </w:r>
      <w:r w:rsidRPr="005108E4">
        <w:rPr>
          <w:spacing w:val="-18"/>
          <w:sz w:val="24"/>
        </w:rPr>
        <w:t xml:space="preserve"> </w:t>
      </w:r>
      <w:r w:rsidRPr="005108E4">
        <w:rPr>
          <w:sz w:val="24"/>
        </w:rPr>
        <w:t>vehicle</w:t>
      </w:r>
      <w:r w:rsidRPr="005108E4">
        <w:rPr>
          <w:spacing w:val="-18"/>
          <w:sz w:val="24"/>
        </w:rPr>
        <w:t xml:space="preserve"> </w:t>
      </w:r>
      <w:r w:rsidRPr="005108E4">
        <w:rPr>
          <w:sz w:val="24"/>
        </w:rPr>
        <w:t>at</w:t>
      </w:r>
      <w:r w:rsidRPr="005108E4">
        <w:rPr>
          <w:spacing w:val="-17"/>
          <w:sz w:val="24"/>
        </w:rPr>
        <w:t xml:space="preserve"> </w:t>
      </w:r>
      <w:r w:rsidRPr="005108E4">
        <w:rPr>
          <w:sz w:val="24"/>
        </w:rPr>
        <w:t>all</w:t>
      </w:r>
      <w:r w:rsidRPr="005108E4">
        <w:rPr>
          <w:spacing w:val="-16"/>
          <w:sz w:val="24"/>
        </w:rPr>
        <w:t xml:space="preserve"> </w:t>
      </w:r>
      <w:r w:rsidRPr="005108E4">
        <w:rPr>
          <w:sz w:val="24"/>
        </w:rPr>
        <w:t>times</w:t>
      </w:r>
      <w:r w:rsidRPr="005108E4">
        <w:rPr>
          <w:spacing w:val="-18"/>
          <w:sz w:val="24"/>
        </w:rPr>
        <w:t xml:space="preserve"> </w:t>
      </w:r>
      <w:r w:rsidRPr="005108E4">
        <w:rPr>
          <w:sz w:val="24"/>
        </w:rPr>
        <w:t>that</w:t>
      </w:r>
      <w:r w:rsidRPr="005108E4">
        <w:rPr>
          <w:spacing w:val="-14"/>
          <w:sz w:val="24"/>
        </w:rPr>
        <w:t xml:space="preserve"> </w:t>
      </w:r>
      <w:r w:rsidRPr="005108E4">
        <w:rPr>
          <w:sz w:val="24"/>
        </w:rPr>
        <w:t>the</w:t>
      </w:r>
      <w:r w:rsidRPr="005108E4">
        <w:rPr>
          <w:spacing w:val="-17"/>
          <w:sz w:val="24"/>
        </w:rPr>
        <w:t xml:space="preserve"> </w:t>
      </w:r>
      <w:r w:rsidRPr="005108E4">
        <w:rPr>
          <w:sz w:val="24"/>
        </w:rPr>
        <w:t>vehicle contains Marijuana or Marijuana Products;</w:t>
      </w:r>
      <w:r w:rsidRPr="005108E4">
        <w:rPr>
          <w:spacing w:val="-8"/>
          <w:sz w:val="24"/>
        </w:rPr>
        <w:t xml:space="preserve"> </w:t>
      </w:r>
      <w:r w:rsidRPr="005108E4">
        <w:rPr>
          <w:sz w:val="24"/>
        </w:rPr>
        <w:t>and</w:t>
      </w:r>
    </w:p>
    <w:p w14:paraId="54FBE901" w14:textId="77777777" w:rsidR="00DA2759" w:rsidRPr="005108E4" w:rsidRDefault="009A7511">
      <w:pPr>
        <w:pStyle w:val="ListParagraph"/>
        <w:numPr>
          <w:ilvl w:val="3"/>
          <w:numId w:val="32"/>
        </w:numPr>
        <w:tabs>
          <w:tab w:val="left" w:pos="2835"/>
        </w:tabs>
        <w:spacing w:line="242" w:lineRule="auto"/>
        <w:ind w:right="110" w:firstLine="0"/>
        <w:rPr>
          <w:sz w:val="24"/>
        </w:rPr>
      </w:pPr>
      <w:r w:rsidRPr="005108E4">
        <w:rPr>
          <w:sz w:val="24"/>
        </w:rPr>
        <w:t>Monitored by the MTC or Marijuana Courier at a fixed location during the transportation</w:t>
      </w:r>
      <w:r w:rsidRPr="005108E4">
        <w:rPr>
          <w:spacing w:val="-17"/>
          <w:sz w:val="24"/>
        </w:rPr>
        <w:t xml:space="preserve"> </w:t>
      </w:r>
      <w:r w:rsidRPr="005108E4">
        <w:rPr>
          <w:sz w:val="24"/>
        </w:rPr>
        <w:t>of</w:t>
      </w:r>
      <w:r w:rsidRPr="005108E4">
        <w:rPr>
          <w:spacing w:val="-17"/>
          <w:sz w:val="24"/>
        </w:rPr>
        <w:t xml:space="preserve"> </w:t>
      </w:r>
      <w:r w:rsidRPr="005108E4">
        <w:rPr>
          <w:sz w:val="24"/>
        </w:rPr>
        <w:t>Marijuana</w:t>
      </w:r>
      <w:r w:rsidRPr="005108E4">
        <w:rPr>
          <w:spacing w:val="-14"/>
          <w:sz w:val="24"/>
        </w:rPr>
        <w:t xml:space="preserve"> </w:t>
      </w:r>
      <w:r w:rsidRPr="005108E4">
        <w:rPr>
          <w:sz w:val="24"/>
        </w:rPr>
        <w:t>or</w:t>
      </w:r>
      <w:r w:rsidRPr="005108E4">
        <w:rPr>
          <w:spacing w:val="-15"/>
          <w:sz w:val="24"/>
        </w:rPr>
        <w:t xml:space="preserve"> </w:t>
      </w:r>
      <w:r w:rsidRPr="005108E4">
        <w:rPr>
          <w:sz w:val="24"/>
        </w:rPr>
        <w:t>Marijuana</w:t>
      </w:r>
      <w:r w:rsidRPr="005108E4">
        <w:rPr>
          <w:spacing w:val="-15"/>
          <w:sz w:val="24"/>
        </w:rPr>
        <w:t xml:space="preserve"> </w:t>
      </w:r>
      <w:r w:rsidRPr="005108E4">
        <w:rPr>
          <w:sz w:val="24"/>
        </w:rPr>
        <w:t>Products</w:t>
      </w:r>
      <w:r w:rsidRPr="005108E4">
        <w:rPr>
          <w:spacing w:val="-14"/>
          <w:sz w:val="24"/>
        </w:rPr>
        <w:t xml:space="preserve"> </w:t>
      </w:r>
      <w:r w:rsidRPr="005108E4">
        <w:rPr>
          <w:sz w:val="24"/>
        </w:rPr>
        <w:t>for</w:t>
      </w:r>
      <w:r w:rsidRPr="005108E4">
        <w:rPr>
          <w:spacing w:val="-15"/>
          <w:sz w:val="24"/>
        </w:rPr>
        <w:t xml:space="preserve"> </w:t>
      </w:r>
      <w:r w:rsidRPr="005108E4">
        <w:rPr>
          <w:sz w:val="24"/>
        </w:rPr>
        <w:t>the</w:t>
      </w:r>
      <w:r w:rsidRPr="005108E4">
        <w:rPr>
          <w:spacing w:val="-14"/>
          <w:sz w:val="24"/>
        </w:rPr>
        <w:t xml:space="preserve"> </w:t>
      </w:r>
      <w:r w:rsidRPr="005108E4">
        <w:rPr>
          <w:sz w:val="24"/>
        </w:rPr>
        <w:t>purpose</w:t>
      </w:r>
      <w:r w:rsidRPr="005108E4">
        <w:rPr>
          <w:spacing w:val="-15"/>
          <w:sz w:val="24"/>
        </w:rPr>
        <w:t xml:space="preserve"> </w:t>
      </w:r>
      <w:r w:rsidRPr="005108E4">
        <w:rPr>
          <w:sz w:val="24"/>
        </w:rPr>
        <w:t>of</w:t>
      </w:r>
      <w:r w:rsidRPr="005108E4">
        <w:rPr>
          <w:spacing w:val="-15"/>
          <w:sz w:val="24"/>
        </w:rPr>
        <w:t xml:space="preserve"> </w:t>
      </w:r>
      <w:r w:rsidRPr="005108E4">
        <w:rPr>
          <w:sz w:val="24"/>
        </w:rPr>
        <w:t>home</w:t>
      </w:r>
      <w:r w:rsidRPr="005108E4">
        <w:rPr>
          <w:spacing w:val="-17"/>
          <w:sz w:val="24"/>
        </w:rPr>
        <w:t xml:space="preserve"> </w:t>
      </w:r>
      <w:r w:rsidRPr="005108E4">
        <w:rPr>
          <w:sz w:val="24"/>
        </w:rPr>
        <w:t>delivery with location checks occurring at least every 30 minutes. The MTC or Marijuana Courier</w:t>
      </w:r>
      <w:r w:rsidRPr="005108E4">
        <w:rPr>
          <w:spacing w:val="-24"/>
          <w:sz w:val="24"/>
        </w:rPr>
        <w:t xml:space="preserve"> </w:t>
      </w:r>
      <w:r w:rsidRPr="005108E4">
        <w:rPr>
          <w:sz w:val="24"/>
        </w:rPr>
        <w:t>may</w:t>
      </w:r>
      <w:r w:rsidRPr="005108E4">
        <w:rPr>
          <w:spacing w:val="-33"/>
          <w:sz w:val="24"/>
        </w:rPr>
        <w:t xml:space="preserve"> </w:t>
      </w:r>
      <w:r w:rsidRPr="005108E4">
        <w:rPr>
          <w:sz w:val="24"/>
        </w:rPr>
        <w:t>delegate</w:t>
      </w:r>
      <w:r w:rsidRPr="005108E4">
        <w:rPr>
          <w:spacing w:val="-26"/>
          <w:sz w:val="24"/>
        </w:rPr>
        <w:t xml:space="preserve"> </w:t>
      </w:r>
      <w:r w:rsidRPr="005108E4">
        <w:rPr>
          <w:sz w:val="24"/>
        </w:rPr>
        <w:t>monitoring</w:t>
      </w:r>
      <w:r w:rsidRPr="005108E4">
        <w:rPr>
          <w:spacing w:val="-29"/>
          <w:sz w:val="24"/>
        </w:rPr>
        <w:t xml:space="preserve"> </w:t>
      </w:r>
      <w:r w:rsidRPr="005108E4">
        <w:rPr>
          <w:sz w:val="24"/>
        </w:rPr>
        <w:t>of</w:t>
      </w:r>
      <w:r w:rsidRPr="005108E4">
        <w:rPr>
          <w:spacing w:val="-24"/>
          <w:sz w:val="24"/>
        </w:rPr>
        <w:t xml:space="preserve"> </w:t>
      </w:r>
      <w:r w:rsidRPr="005108E4">
        <w:rPr>
          <w:sz w:val="24"/>
        </w:rPr>
        <w:t>the</w:t>
      </w:r>
      <w:r w:rsidRPr="005108E4">
        <w:rPr>
          <w:spacing w:val="-25"/>
          <w:sz w:val="24"/>
        </w:rPr>
        <w:t xml:space="preserve"> </w:t>
      </w:r>
      <w:r w:rsidRPr="005108E4">
        <w:rPr>
          <w:sz w:val="24"/>
        </w:rPr>
        <w:t>GPS</w:t>
      </w:r>
      <w:r w:rsidRPr="005108E4">
        <w:rPr>
          <w:spacing w:val="-23"/>
          <w:sz w:val="24"/>
        </w:rPr>
        <w:t xml:space="preserve"> </w:t>
      </w:r>
      <w:r w:rsidRPr="005108E4">
        <w:rPr>
          <w:sz w:val="24"/>
        </w:rPr>
        <w:t>to</w:t>
      </w:r>
      <w:r w:rsidRPr="005108E4">
        <w:rPr>
          <w:spacing w:val="-24"/>
          <w:sz w:val="24"/>
        </w:rPr>
        <w:t xml:space="preserve"> </w:t>
      </w:r>
      <w:r w:rsidRPr="005108E4">
        <w:rPr>
          <w:sz w:val="24"/>
        </w:rPr>
        <w:t>the</w:t>
      </w:r>
      <w:r w:rsidRPr="005108E4">
        <w:rPr>
          <w:spacing w:val="-25"/>
          <w:sz w:val="24"/>
        </w:rPr>
        <w:t xml:space="preserve"> </w:t>
      </w:r>
      <w:r w:rsidRPr="005108E4">
        <w:rPr>
          <w:sz w:val="24"/>
        </w:rPr>
        <w:t>Third-party</w:t>
      </w:r>
      <w:r w:rsidRPr="005108E4">
        <w:rPr>
          <w:spacing w:val="-30"/>
          <w:sz w:val="24"/>
        </w:rPr>
        <w:t xml:space="preserve"> </w:t>
      </w:r>
      <w:r w:rsidRPr="005108E4">
        <w:rPr>
          <w:sz w:val="24"/>
        </w:rPr>
        <w:t>Technology</w:t>
      </w:r>
      <w:r w:rsidRPr="005108E4">
        <w:rPr>
          <w:spacing w:val="-30"/>
          <w:sz w:val="24"/>
        </w:rPr>
        <w:t xml:space="preserve"> </w:t>
      </w:r>
      <w:r w:rsidRPr="005108E4">
        <w:rPr>
          <w:sz w:val="24"/>
        </w:rPr>
        <w:t>Platform Provider</w:t>
      </w:r>
      <w:r w:rsidRPr="005108E4">
        <w:rPr>
          <w:spacing w:val="-17"/>
          <w:sz w:val="24"/>
        </w:rPr>
        <w:t xml:space="preserve"> </w:t>
      </w:r>
      <w:r w:rsidRPr="005108E4">
        <w:rPr>
          <w:sz w:val="24"/>
        </w:rPr>
        <w:t>with</w:t>
      </w:r>
      <w:r w:rsidRPr="005108E4">
        <w:rPr>
          <w:spacing w:val="-16"/>
          <w:sz w:val="24"/>
        </w:rPr>
        <w:t xml:space="preserve"> </w:t>
      </w:r>
      <w:r w:rsidRPr="005108E4">
        <w:rPr>
          <w:sz w:val="24"/>
        </w:rPr>
        <w:t>which</w:t>
      </w:r>
      <w:r w:rsidRPr="005108E4">
        <w:rPr>
          <w:spacing w:val="-18"/>
          <w:sz w:val="24"/>
        </w:rPr>
        <w:t xml:space="preserve"> </w:t>
      </w:r>
      <w:r w:rsidRPr="005108E4">
        <w:rPr>
          <w:sz w:val="24"/>
        </w:rPr>
        <w:t>the</w:t>
      </w:r>
      <w:r w:rsidRPr="005108E4">
        <w:rPr>
          <w:spacing w:val="-19"/>
          <w:sz w:val="24"/>
        </w:rPr>
        <w:t xml:space="preserve"> </w:t>
      </w:r>
      <w:r w:rsidRPr="005108E4">
        <w:rPr>
          <w:sz w:val="24"/>
        </w:rPr>
        <w:t>MTC</w:t>
      </w:r>
      <w:r w:rsidRPr="005108E4">
        <w:rPr>
          <w:spacing w:val="-17"/>
          <w:sz w:val="24"/>
        </w:rPr>
        <w:t xml:space="preserve"> </w:t>
      </w:r>
      <w:r w:rsidRPr="005108E4">
        <w:rPr>
          <w:sz w:val="24"/>
        </w:rPr>
        <w:t>or</w:t>
      </w:r>
      <w:r w:rsidRPr="005108E4">
        <w:rPr>
          <w:spacing w:val="-19"/>
          <w:sz w:val="24"/>
        </w:rPr>
        <w:t xml:space="preserve"> </w:t>
      </w:r>
      <w:r w:rsidRPr="005108E4">
        <w:rPr>
          <w:sz w:val="24"/>
        </w:rPr>
        <w:t>Marijuana</w:t>
      </w:r>
      <w:r w:rsidRPr="005108E4">
        <w:rPr>
          <w:spacing w:val="-19"/>
          <w:sz w:val="24"/>
        </w:rPr>
        <w:t xml:space="preserve"> </w:t>
      </w:r>
      <w:r w:rsidRPr="005108E4">
        <w:rPr>
          <w:sz w:val="24"/>
        </w:rPr>
        <w:t>Courier</w:t>
      </w:r>
      <w:r w:rsidRPr="005108E4">
        <w:rPr>
          <w:spacing w:val="-19"/>
          <w:sz w:val="24"/>
        </w:rPr>
        <w:t xml:space="preserve"> </w:t>
      </w:r>
      <w:r w:rsidRPr="005108E4">
        <w:rPr>
          <w:sz w:val="24"/>
        </w:rPr>
        <w:t>has</w:t>
      </w:r>
      <w:r w:rsidRPr="005108E4">
        <w:rPr>
          <w:spacing w:val="-18"/>
          <w:sz w:val="24"/>
        </w:rPr>
        <w:t xml:space="preserve"> </w:t>
      </w:r>
      <w:r w:rsidRPr="005108E4">
        <w:rPr>
          <w:sz w:val="24"/>
        </w:rPr>
        <w:t>a</w:t>
      </w:r>
      <w:r w:rsidRPr="005108E4">
        <w:rPr>
          <w:spacing w:val="-19"/>
          <w:sz w:val="24"/>
        </w:rPr>
        <w:t xml:space="preserve"> </w:t>
      </w:r>
      <w:r w:rsidRPr="005108E4">
        <w:rPr>
          <w:sz w:val="24"/>
        </w:rPr>
        <w:t>contract,</w:t>
      </w:r>
      <w:r w:rsidRPr="005108E4">
        <w:rPr>
          <w:spacing w:val="-18"/>
          <w:sz w:val="24"/>
        </w:rPr>
        <w:t xml:space="preserve"> </w:t>
      </w:r>
      <w:r w:rsidRPr="005108E4">
        <w:rPr>
          <w:sz w:val="24"/>
        </w:rPr>
        <w:t>provided</w:t>
      </w:r>
      <w:r w:rsidRPr="005108E4">
        <w:rPr>
          <w:spacing w:val="-18"/>
          <w:sz w:val="24"/>
        </w:rPr>
        <w:t xml:space="preserve"> </w:t>
      </w:r>
      <w:r w:rsidRPr="005108E4">
        <w:rPr>
          <w:sz w:val="24"/>
        </w:rPr>
        <w:t>that</w:t>
      </w:r>
      <w:r w:rsidRPr="005108E4">
        <w:rPr>
          <w:spacing w:val="-17"/>
          <w:sz w:val="24"/>
        </w:rPr>
        <w:t xml:space="preserve"> </w:t>
      </w:r>
      <w:r w:rsidRPr="005108E4">
        <w:rPr>
          <w:sz w:val="24"/>
        </w:rPr>
        <w:t>the MTC Licensee or Marijuana Courier shall be responsible for ensuring that monitoring occurs as required 935 CMR 501.110(8) and the contract is made available for inspection and on request, submitted to the</w:t>
      </w:r>
      <w:r w:rsidRPr="005108E4">
        <w:rPr>
          <w:spacing w:val="-21"/>
          <w:sz w:val="24"/>
        </w:rPr>
        <w:t xml:space="preserve"> </w:t>
      </w:r>
      <w:r w:rsidRPr="005108E4">
        <w:rPr>
          <w:sz w:val="24"/>
        </w:rPr>
        <w:t>Commission.</w:t>
      </w:r>
    </w:p>
    <w:p w14:paraId="5F26ADF8" w14:textId="77777777" w:rsidR="00DA2759" w:rsidRPr="005108E4" w:rsidRDefault="009A7511">
      <w:pPr>
        <w:pStyle w:val="ListParagraph"/>
        <w:numPr>
          <w:ilvl w:val="2"/>
          <w:numId w:val="32"/>
        </w:numPr>
        <w:tabs>
          <w:tab w:val="left" w:pos="2410"/>
        </w:tabs>
        <w:spacing w:before="3" w:line="242" w:lineRule="auto"/>
        <w:ind w:left="2035" w:right="116" w:firstLine="0"/>
        <w:rPr>
          <w:sz w:val="24"/>
        </w:rPr>
      </w:pPr>
      <w:r w:rsidRPr="005108E4">
        <w:rPr>
          <w:sz w:val="24"/>
        </w:rPr>
        <w:t>A video system that includes one or more video cameras in the storage area of the vehicle</w:t>
      </w:r>
      <w:r w:rsidRPr="005108E4">
        <w:rPr>
          <w:spacing w:val="-9"/>
          <w:sz w:val="24"/>
        </w:rPr>
        <w:t xml:space="preserve"> </w:t>
      </w:r>
      <w:r w:rsidRPr="005108E4">
        <w:rPr>
          <w:sz w:val="24"/>
        </w:rPr>
        <w:t>and</w:t>
      </w:r>
      <w:r w:rsidRPr="005108E4">
        <w:rPr>
          <w:spacing w:val="-8"/>
          <w:sz w:val="24"/>
        </w:rPr>
        <w:t xml:space="preserve"> </w:t>
      </w:r>
      <w:r w:rsidRPr="005108E4">
        <w:rPr>
          <w:sz w:val="24"/>
        </w:rPr>
        <w:t>one</w:t>
      </w:r>
      <w:r w:rsidRPr="005108E4">
        <w:rPr>
          <w:spacing w:val="-9"/>
          <w:sz w:val="24"/>
        </w:rPr>
        <w:t xml:space="preserve"> </w:t>
      </w:r>
      <w:r w:rsidRPr="005108E4">
        <w:rPr>
          <w:sz w:val="24"/>
        </w:rPr>
        <w:t>or</w:t>
      </w:r>
      <w:r w:rsidRPr="005108E4">
        <w:rPr>
          <w:spacing w:val="-9"/>
          <w:sz w:val="24"/>
        </w:rPr>
        <w:t xml:space="preserve"> </w:t>
      </w:r>
      <w:r w:rsidRPr="005108E4">
        <w:rPr>
          <w:sz w:val="24"/>
        </w:rPr>
        <w:t>more</w:t>
      </w:r>
      <w:r w:rsidRPr="005108E4">
        <w:rPr>
          <w:spacing w:val="-9"/>
          <w:sz w:val="24"/>
        </w:rPr>
        <w:t xml:space="preserve"> </w:t>
      </w:r>
      <w:r w:rsidRPr="005108E4">
        <w:rPr>
          <w:sz w:val="24"/>
        </w:rPr>
        <w:t>video</w:t>
      </w:r>
      <w:r w:rsidRPr="005108E4">
        <w:rPr>
          <w:spacing w:val="-8"/>
          <w:sz w:val="24"/>
        </w:rPr>
        <w:t xml:space="preserve"> </w:t>
      </w:r>
      <w:r w:rsidRPr="005108E4">
        <w:rPr>
          <w:sz w:val="24"/>
        </w:rPr>
        <w:t>cameras</w:t>
      </w:r>
      <w:r w:rsidRPr="005108E4">
        <w:rPr>
          <w:spacing w:val="-8"/>
          <w:sz w:val="24"/>
        </w:rPr>
        <w:t xml:space="preserve"> </w:t>
      </w:r>
      <w:r w:rsidRPr="005108E4">
        <w:rPr>
          <w:sz w:val="24"/>
        </w:rPr>
        <w:t>in</w:t>
      </w:r>
      <w:r w:rsidRPr="005108E4">
        <w:rPr>
          <w:spacing w:val="-11"/>
          <w:sz w:val="24"/>
        </w:rPr>
        <w:t xml:space="preserve"> </w:t>
      </w:r>
      <w:r w:rsidRPr="005108E4">
        <w:rPr>
          <w:sz w:val="24"/>
        </w:rPr>
        <w:t>the</w:t>
      </w:r>
      <w:r w:rsidRPr="005108E4">
        <w:rPr>
          <w:spacing w:val="-9"/>
          <w:sz w:val="24"/>
        </w:rPr>
        <w:t xml:space="preserve"> </w:t>
      </w:r>
      <w:r w:rsidRPr="005108E4">
        <w:rPr>
          <w:sz w:val="24"/>
        </w:rPr>
        <w:t>driver</w:t>
      </w:r>
      <w:r w:rsidRPr="005108E4">
        <w:rPr>
          <w:spacing w:val="-9"/>
          <w:sz w:val="24"/>
        </w:rPr>
        <w:t xml:space="preserve"> </w:t>
      </w:r>
      <w:r w:rsidRPr="005108E4">
        <w:rPr>
          <w:sz w:val="24"/>
        </w:rPr>
        <w:t>area</w:t>
      </w:r>
      <w:r w:rsidRPr="005108E4">
        <w:rPr>
          <w:spacing w:val="-9"/>
          <w:sz w:val="24"/>
        </w:rPr>
        <w:t xml:space="preserve"> </w:t>
      </w:r>
      <w:r w:rsidRPr="005108E4">
        <w:rPr>
          <w:sz w:val="24"/>
        </w:rPr>
        <w:t>of</w:t>
      </w:r>
      <w:r w:rsidRPr="005108E4">
        <w:rPr>
          <w:spacing w:val="-9"/>
          <w:sz w:val="24"/>
        </w:rPr>
        <w:t xml:space="preserve"> </w:t>
      </w:r>
      <w:r w:rsidRPr="005108E4">
        <w:rPr>
          <w:sz w:val="24"/>
        </w:rPr>
        <w:t>the</w:t>
      </w:r>
      <w:r w:rsidRPr="005108E4">
        <w:rPr>
          <w:spacing w:val="-9"/>
          <w:sz w:val="24"/>
        </w:rPr>
        <w:t xml:space="preserve"> </w:t>
      </w:r>
      <w:r w:rsidRPr="005108E4">
        <w:rPr>
          <w:sz w:val="24"/>
        </w:rPr>
        <w:t>vehicle</w:t>
      </w:r>
      <w:r w:rsidRPr="005108E4">
        <w:rPr>
          <w:spacing w:val="-9"/>
          <w:sz w:val="24"/>
        </w:rPr>
        <w:t xml:space="preserve"> </w:t>
      </w:r>
      <w:r w:rsidRPr="005108E4">
        <w:rPr>
          <w:sz w:val="24"/>
        </w:rPr>
        <w:t>and</w:t>
      </w:r>
      <w:r w:rsidRPr="005108E4">
        <w:rPr>
          <w:spacing w:val="-8"/>
          <w:sz w:val="24"/>
        </w:rPr>
        <w:t xml:space="preserve"> </w:t>
      </w:r>
      <w:r w:rsidRPr="005108E4">
        <w:rPr>
          <w:sz w:val="24"/>
        </w:rPr>
        <w:t>which</w:t>
      </w:r>
      <w:r w:rsidRPr="005108E4">
        <w:rPr>
          <w:spacing w:val="-8"/>
          <w:sz w:val="24"/>
        </w:rPr>
        <w:t xml:space="preserve"> </w:t>
      </w:r>
      <w:r w:rsidRPr="005108E4">
        <w:rPr>
          <w:sz w:val="24"/>
        </w:rPr>
        <w:t>shall remain</w:t>
      </w:r>
      <w:r w:rsidRPr="005108E4">
        <w:rPr>
          <w:spacing w:val="-7"/>
          <w:sz w:val="24"/>
        </w:rPr>
        <w:t xml:space="preserve"> </w:t>
      </w:r>
      <w:r w:rsidRPr="005108E4">
        <w:rPr>
          <w:sz w:val="24"/>
        </w:rPr>
        <w:t>operational</w:t>
      </w:r>
      <w:r w:rsidRPr="005108E4">
        <w:rPr>
          <w:spacing w:val="-6"/>
          <w:sz w:val="24"/>
        </w:rPr>
        <w:t xml:space="preserve"> </w:t>
      </w:r>
      <w:r w:rsidRPr="005108E4">
        <w:rPr>
          <w:sz w:val="24"/>
        </w:rPr>
        <w:t>at</w:t>
      </w:r>
      <w:r w:rsidRPr="005108E4">
        <w:rPr>
          <w:spacing w:val="-4"/>
          <w:sz w:val="24"/>
        </w:rPr>
        <w:t xml:space="preserve"> </w:t>
      </w:r>
      <w:r w:rsidRPr="005108E4">
        <w:rPr>
          <w:sz w:val="24"/>
        </w:rPr>
        <w:t>all</w:t>
      </w:r>
      <w:r w:rsidRPr="005108E4">
        <w:rPr>
          <w:spacing w:val="-5"/>
          <w:sz w:val="24"/>
        </w:rPr>
        <w:t xml:space="preserve"> </w:t>
      </w:r>
      <w:r w:rsidRPr="005108E4">
        <w:rPr>
          <w:sz w:val="24"/>
        </w:rPr>
        <w:t>times</w:t>
      </w:r>
      <w:r w:rsidRPr="005108E4">
        <w:rPr>
          <w:spacing w:val="-4"/>
          <w:sz w:val="24"/>
        </w:rPr>
        <w:t xml:space="preserve"> </w:t>
      </w:r>
      <w:r w:rsidRPr="005108E4">
        <w:rPr>
          <w:sz w:val="24"/>
        </w:rPr>
        <w:t>during</w:t>
      </w:r>
      <w:r w:rsidRPr="005108E4">
        <w:rPr>
          <w:spacing w:val="-7"/>
          <w:sz w:val="24"/>
        </w:rPr>
        <w:t xml:space="preserve"> </w:t>
      </w:r>
      <w:r w:rsidRPr="005108E4">
        <w:rPr>
          <w:sz w:val="24"/>
        </w:rPr>
        <w:t>the</w:t>
      </w:r>
      <w:r w:rsidRPr="005108E4">
        <w:rPr>
          <w:spacing w:val="-6"/>
          <w:sz w:val="24"/>
        </w:rPr>
        <w:t xml:space="preserve"> </w:t>
      </w:r>
      <w:r w:rsidRPr="005108E4">
        <w:rPr>
          <w:sz w:val="24"/>
        </w:rPr>
        <w:t>entire</w:t>
      </w:r>
      <w:r w:rsidRPr="005108E4">
        <w:rPr>
          <w:spacing w:val="-6"/>
          <w:sz w:val="24"/>
        </w:rPr>
        <w:t xml:space="preserve"> </w:t>
      </w:r>
      <w:r w:rsidRPr="005108E4">
        <w:rPr>
          <w:sz w:val="24"/>
        </w:rPr>
        <w:t>transportation</w:t>
      </w:r>
      <w:r w:rsidRPr="005108E4">
        <w:rPr>
          <w:spacing w:val="-5"/>
          <w:sz w:val="24"/>
        </w:rPr>
        <w:t xml:space="preserve"> </w:t>
      </w:r>
      <w:r w:rsidRPr="005108E4">
        <w:rPr>
          <w:sz w:val="24"/>
        </w:rPr>
        <w:t>process</w:t>
      </w:r>
      <w:r w:rsidRPr="005108E4">
        <w:rPr>
          <w:spacing w:val="-4"/>
          <w:sz w:val="24"/>
        </w:rPr>
        <w:t xml:space="preserve"> </w:t>
      </w:r>
      <w:r w:rsidRPr="005108E4">
        <w:rPr>
          <w:sz w:val="24"/>
        </w:rPr>
        <w:t>and</w:t>
      </w:r>
      <w:r w:rsidRPr="005108E4">
        <w:rPr>
          <w:spacing w:val="-5"/>
          <w:sz w:val="24"/>
        </w:rPr>
        <w:t xml:space="preserve"> </w:t>
      </w:r>
      <w:r w:rsidRPr="005108E4">
        <w:rPr>
          <w:sz w:val="24"/>
        </w:rPr>
        <w:t>which</w:t>
      </w:r>
      <w:r w:rsidRPr="005108E4">
        <w:rPr>
          <w:spacing w:val="-7"/>
          <w:sz w:val="24"/>
        </w:rPr>
        <w:t xml:space="preserve"> </w:t>
      </w:r>
      <w:r w:rsidRPr="005108E4">
        <w:rPr>
          <w:sz w:val="24"/>
        </w:rPr>
        <w:t>shall have:</w:t>
      </w:r>
    </w:p>
    <w:p w14:paraId="69ECDE6E" w14:textId="77777777" w:rsidR="00DA2759" w:rsidRPr="005108E4" w:rsidRDefault="009A7511">
      <w:pPr>
        <w:pStyle w:val="ListParagraph"/>
        <w:numPr>
          <w:ilvl w:val="3"/>
          <w:numId w:val="32"/>
        </w:numPr>
        <w:tabs>
          <w:tab w:val="left" w:pos="2741"/>
        </w:tabs>
        <w:spacing w:before="3"/>
        <w:ind w:left="2740" w:hanging="346"/>
        <w:rPr>
          <w:sz w:val="24"/>
        </w:rPr>
      </w:pPr>
      <w:r w:rsidRPr="005108E4">
        <w:rPr>
          <w:sz w:val="24"/>
        </w:rPr>
        <w:t>The</w:t>
      </w:r>
      <w:r w:rsidRPr="005108E4">
        <w:rPr>
          <w:spacing w:val="-4"/>
          <w:sz w:val="24"/>
        </w:rPr>
        <w:t xml:space="preserve"> </w:t>
      </w:r>
      <w:r w:rsidRPr="005108E4">
        <w:rPr>
          <w:sz w:val="24"/>
        </w:rPr>
        <w:t>ability</w:t>
      </w:r>
      <w:r w:rsidRPr="005108E4">
        <w:rPr>
          <w:spacing w:val="-10"/>
          <w:sz w:val="24"/>
        </w:rPr>
        <w:t xml:space="preserve"> </w:t>
      </w:r>
      <w:r w:rsidRPr="005108E4">
        <w:rPr>
          <w:sz w:val="24"/>
        </w:rPr>
        <w:t>to</w:t>
      </w:r>
      <w:r w:rsidRPr="005108E4">
        <w:rPr>
          <w:spacing w:val="-3"/>
          <w:sz w:val="24"/>
        </w:rPr>
        <w:t xml:space="preserve"> </w:t>
      </w:r>
      <w:r w:rsidRPr="005108E4">
        <w:rPr>
          <w:sz w:val="24"/>
        </w:rPr>
        <w:t>produce</w:t>
      </w:r>
      <w:r w:rsidRPr="005108E4">
        <w:rPr>
          <w:spacing w:val="-4"/>
          <w:sz w:val="24"/>
        </w:rPr>
        <w:t xml:space="preserve"> </w:t>
      </w:r>
      <w:r w:rsidRPr="005108E4">
        <w:rPr>
          <w:sz w:val="24"/>
        </w:rPr>
        <w:t>a</w:t>
      </w:r>
      <w:r w:rsidRPr="005108E4">
        <w:rPr>
          <w:spacing w:val="-4"/>
          <w:sz w:val="24"/>
        </w:rPr>
        <w:t xml:space="preserve"> </w:t>
      </w:r>
      <w:r w:rsidRPr="005108E4">
        <w:rPr>
          <w:sz w:val="24"/>
        </w:rPr>
        <w:t>clear</w:t>
      </w:r>
      <w:r w:rsidRPr="005108E4">
        <w:rPr>
          <w:spacing w:val="-3"/>
          <w:sz w:val="24"/>
        </w:rPr>
        <w:t xml:space="preserve"> </w:t>
      </w:r>
      <w:r w:rsidRPr="005108E4">
        <w:rPr>
          <w:sz w:val="24"/>
        </w:rPr>
        <w:t>color</w:t>
      </w:r>
      <w:r w:rsidRPr="005108E4">
        <w:rPr>
          <w:spacing w:val="-3"/>
          <w:sz w:val="24"/>
        </w:rPr>
        <w:t xml:space="preserve"> </w:t>
      </w:r>
      <w:r w:rsidRPr="005108E4">
        <w:rPr>
          <w:sz w:val="24"/>
        </w:rPr>
        <w:t>still</w:t>
      </w:r>
      <w:r w:rsidRPr="005108E4">
        <w:rPr>
          <w:spacing w:val="-2"/>
          <w:sz w:val="24"/>
        </w:rPr>
        <w:t xml:space="preserve"> </w:t>
      </w:r>
      <w:r w:rsidRPr="005108E4">
        <w:rPr>
          <w:sz w:val="24"/>
        </w:rPr>
        <w:t>photo</w:t>
      </w:r>
      <w:r w:rsidRPr="005108E4">
        <w:rPr>
          <w:spacing w:val="-3"/>
          <w:sz w:val="24"/>
        </w:rPr>
        <w:t xml:space="preserve"> </w:t>
      </w:r>
      <w:r w:rsidRPr="005108E4">
        <w:rPr>
          <w:sz w:val="24"/>
        </w:rPr>
        <w:t>whether</w:t>
      </w:r>
      <w:r w:rsidRPr="005108E4">
        <w:rPr>
          <w:spacing w:val="-4"/>
          <w:sz w:val="24"/>
        </w:rPr>
        <w:t xml:space="preserve"> </w:t>
      </w:r>
      <w:r w:rsidRPr="005108E4">
        <w:rPr>
          <w:sz w:val="24"/>
        </w:rPr>
        <w:t>live</w:t>
      </w:r>
      <w:r w:rsidRPr="005108E4">
        <w:rPr>
          <w:spacing w:val="-4"/>
          <w:sz w:val="24"/>
        </w:rPr>
        <w:t xml:space="preserve"> </w:t>
      </w:r>
      <w:r w:rsidRPr="005108E4">
        <w:rPr>
          <w:sz w:val="24"/>
        </w:rPr>
        <w:t>or</w:t>
      </w:r>
      <w:r w:rsidRPr="005108E4">
        <w:rPr>
          <w:spacing w:val="-3"/>
          <w:sz w:val="24"/>
        </w:rPr>
        <w:t xml:space="preserve"> </w:t>
      </w:r>
      <w:r w:rsidRPr="005108E4">
        <w:rPr>
          <w:sz w:val="24"/>
        </w:rPr>
        <w:t>recorded;</w:t>
      </w:r>
      <w:r w:rsidRPr="005108E4">
        <w:rPr>
          <w:spacing w:val="-2"/>
          <w:sz w:val="24"/>
        </w:rPr>
        <w:t xml:space="preserve"> </w:t>
      </w:r>
      <w:r w:rsidRPr="005108E4">
        <w:rPr>
          <w:sz w:val="24"/>
        </w:rPr>
        <w:t>and</w:t>
      </w:r>
    </w:p>
    <w:p w14:paraId="3F1E0BE9" w14:textId="77777777" w:rsidR="00DA2759" w:rsidRPr="005108E4" w:rsidRDefault="009A7511">
      <w:pPr>
        <w:pStyle w:val="ListParagraph"/>
        <w:numPr>
          <w:ilvl w:val="3"/>
          <w:numId w:val="32"/>
        </w:numPr>
        <w:tabs>
          <w:tab w:val="left" w:pos="2749"/>
        </w:tabs>
        <w:spacing w:before="5" w:line="242" w:lineRule="auto"/>
        <w:ind w:right="117" w:firstLine="0"/>
        <w:rPr>
          <w:sz w:val="24"/>
        </w:rPr>
      </w:pPr>
      <w:r w:rsidRPr="005108E4">
        <w:rPr>
          <w:sz w:val="24"/>
        </w:rPr>
        <w:t>A</w:t>
      </w:r>
      <w:r w:rsidRPr="005108E4">
        <w:rPr>
          <w:spacing w:val="-7"/>
          <w:sz w:val="24"/>
        </w:rPr>
        <w:t xml:space="preserve"> </w:t>
      </w:r>
      <w:r w:rsidRPr="005108E4">
        <w:rPr>
          <w:sz w:val="24"/>
        </w:rPr>
        <w:t>date</w:t>
      </w:r>
      <w:r w:rsidRPr="005108E4">
        <w:rPr>
          <w:spacing w:val="-6"/>
          <w:sz w:val="24"/>
        </w:rPr>
        <w:t xml:space="preserve"> </w:t>
      </w:r>
      <w:r w:rsidRPr="005108E4">
        <w:rPr>
          <w:sz w:val="24"/>
        </w:rPr>
        <w:t>and</w:t>
      </w:r>
      <w:r w:rsidRPr="005108E4">
        <w:rPr>
          <w:spacing w:val="-5"/>
          <w:sz w:val="24"/>
        </w:rPr>
        <w:t xml:space="preserve"> </w:t>
      </w:r>
      <w:r w:rsidRPr="005108E4">
        <w:rPr>
          <w:sz w:val="24"/>
        </w:rPr>
        <w:t>time</w:t>
      </w:r>
      <w:r w:rsidRPr="005108E4">
        <w:rPr>
          <w:spacing w:val="-6"/>
          <w:sz w:val="24"/>
        </w:rPr>
        <w:t xml:space="preserve"> </w:t>
      </w:r>
      <w:r w:rsidRPr="005108E4">
        <w:rPr>
          <w:sz w:val="24"/>
        </w:rPr>
        <w:t>stamp</w:t>
      </w:r>
      <w:r w:rsidRPr="005108E4">
        <w:rPr>
          <w:spacing w:val="-7"/>
          <w:sz w:val="24"/>
        </w:rPr>
        <w:t xml:space="preserve"> </w:t>
      </w:r>
      <w:r w:rsidRPr="005108E4">
        <w:rPr>
          <w:sz w:val="24"/>
        </w:rPr>
        <w:t>embedded</w:t>
      </w:r>
      <w:r w:rsidRPr="005108E4">
        <w:rPr>
          <w:spacing w:val="-7"/>
          <w:sz w:val="24"/>
        </w:rPr>
        <w:t xml:space="preserve"> </w:t>
      </w:r>
      <w:r w:rsidRPr="005108E4">
        <w:rPr>
          <w:sz w:val="24"/>
        </w:rPr>
        <w:t>in</w:t>
      </w:r>
      <w:r w:rsidRPr="005108E4">
        <w:rPr>
          <w:spacing w:val="-7"/>
          <w:sz w:val="24"/>
        </w:rPr>
        <w:t xml:space="preserve"> </w:t>
      </w:r>
      <w:r w:rsidRPr="005108E4">
        <w:rPr>
          <w:sz w:val="24"/>
        </w:rPr>
        <w:t>all</w:t>
      </w:r>
      <w:r w:rsidRPr="005108E4">
        <w:rPr>
          <w:spacing w:val="-6"/>
          <w:sz w:val="24"/>
        </w:rPr>
        <w:t xml:space="preserve"> </w:t>
      </w:r>
      <w:r w:rsidRPr="005108E4">
        <w:rPr>
          <w:sz w:val="24"/>
        </w:rPr>
        <w:t>recordings</w:t>
      </w:r>
      <w:r w:rsidRPr="005108E4">
        <w:rPr>
          <w:spacing w:val="-7"/>
          <w:sz w:val="24"/>
        </w:rPr>
        <w:t xml:space="preserve"> </w:t>
      </w:r>
      <w:r w:rsidRPr="005108E4">
        <w:rPr>
          <w:sz w:val="24"/>
        </w:rPr>
        <w:t>which</w:t>
      </w:r>
      <w:r w:rsidRPr="005108E4">
        <w:rPr>
          <w:spacing w:val="-6"/>
          <w:sz w:val="24"/>
        </w:rPr>
        <w:t xml:space="preserve"> </w:t>
      </w:r>
      <w:r w:rsidRPr="005108E4">
        <w:rPr>
          <w:sz w:val="24"/>
        </w:rPr>
        <w:t>shall</w:t>
      </w:r>
      <w:r w:rsidRPr="005108E4">
        <w:rPr>
          <w:spacing w:val="-6"/>
          <w:sz w:val="24"/>
        </w:rPr>
        <w:t xml:space="preserve"> </w:t>
      </w:r>
      <w:r w:rsidRPr="005108E4">
        <w:rPr>
          <w:sz w:val="24"/>
        </w:rPr>
        <w:t>be</w:t>
      </w:r>
      <w:r w:rsidRPr="005108E4">
        <w:rPr>
          <w:spacing w:val="-8"/>
          <w:sz w:val="24"/>
        </w:rPr>
        <w:t xml:space="preserve"> </w:t>
      </w:r>
      <w:r w:rsidRPr="005108E4">
        <w:rPr>
          <w:sz w:val="24"/>
        </w:rPr>
        <w:t>synchronized and</w:t>
      </w:r>
      <w:r w:rsidRPr="005108E4">
        <w:rPr>
          <w:spacing w:val="-3"/>
          <w:sz w:val="24"/>
        </w:rPr>
        <w:t xml:space="preserve"> </w:t>
      </w:r>
      <w:r w:rsidRPr="005108E4">
        <w:rPr>
          <w:sz w:val="24"/>
        </w:rPr>
        <w:t>set</w:t>
      </w:r>
      <w:r w:rsidRPr="005108E4">
        <w:rPr>
          <w:spacing w:val="-2"/>
          <w:sz w:val="24"/>
        </w:rPr>
        <w:t xml:space="preserve"> </w:t>
      </w:r>
      <w:r w:rsidRPr="005108E4">
        <w:rPr>
          <w:sz w:val="24"/>
        </w:rPr>
        <w:t>correctly</w:t>
      </w:r>
      <w:r w:rsidRPr="005108E4">
        <w:rPr>
          <w:spacing w:val="-10"/>
          <w:sz w:val="24"/>
        </w:rPr>
        <w:t xml:space="preserve"> </w:t>
      </w:r>
      <w:r w:rsidRPr="005108E4">
        <w:rPr>
          <w:sz w:val="24"/>
        </w:rPr>
        <w:t>at</w:t>
      </w:r>
      <w:r w:rsidRPr="005108E4">
        <w:rPr>
          <w:spacing w:val="-1"/>
          <w:sz w:val="24"/>
        </w:rPr>
        <w:t xml:space="preserve"> </w:t>
      </w:r>
      <w:r w:rsidRPr="005108E4">
        <w:rPr>
          <w:sz w:val="24"/>
        </w:rPr>
        <w:t>all</w:t>
      </w:r>
      <w:r w:rsidRPr="005108E4">
        <w:rPr>
          <w:spacing w:val="-2"/>
          <w:sz w:val="24"/>
        </w:rPr>
        <w:t xml:space="preserve"> </w:t>
      </w:r>
      <w:r w:rsidRPr="005108E4">
        <w:rPr>
          <w:sz w:val="24"/>
        </w:rPr>
        <w:t>times</w:t>
      </w:r>
      <w:r w:rsidRPr="005108E4">
        <w:rPr>
          <w:spacing w:val="-2"/>
          <w:sz w:val="24"/>
        </w:rPr>
        <w:t xml:space="preserve"> </w:t>
      </w:r>
      <w:r w:rsidRPr="005108E4">
        <w:rPr>
          <w:sz w:val="24"/>
        </w:rPr>
        <w:t>and</w:t>
      </w:r>
      <w:r w:rsidRPr="005108E4">
        <w:rPr>
          <w:spacing w:val="-3"/>
          <w:sz w:val="24"/>
        </w:rPr>
        <w:t xml:space="preserve"> </w:t>
      </w:r>
      <w:r w:rsidRPr="005108E4">
        <w:rPr>
          <w:sz w:val="24"/>
        </w:rPr>
        <w:t>may</w:t>
      </w:r>
      <w:r w:rsidRPr="005108E4">
        <w:rPr>
          <w:spacing w:val="-9"/>
          <w:sz w:val="24"/>
        </w:rPr>
        <w:t xml:space="preserve"> </w:t>
      </w:r>
      <w:r w:rsidRPr="005108E4">
        <w:rPr>
          <w:sz w:val="24"/>
        </w:rPr>
        <w:t>not</w:t>
      </w:r>
      <w:r w:rsidRPr="005108E4">
        <w:rPr>
          <w:spacing w:val="-2"/>
          <w:sz w:val="24"/>
        </w:rPr>
        <w:t xml:space="preserve"> </w:t>
      </w:r>
      <w:r w:rsidRPr="005108E4">
        <w:rPr>
          <w:sz w:val="24"/>
        </w:rPr>
        <w:t>significantly</w:t>
      </w:r>
      <w:r w:rsidRPr="005108E4">
        <w:rPr>
          <w:spacing w:val="-10"/>
          <w:sz w:val="24"/>
        </w:rPr>
        <w:t xml:space="preserve"> </w:t>
      </w:r>
      <w:r w:rsidRPr="005108E4">
        <w:rPr>
          <w:sz w:val="24"/>
        </w:rPr>
        <w:t>obscure</w:t>
      </w:r>
      <w:r w:rsidRPr="005108E4">
        <w:rPr>
          <w:spacing w:val="-3"/>
          <w:sz w:val="24"/>
        </w:rPr>
        <w:t xml:space="preserve"> </w:t>
      </w:r>
      <w:r w:rsidRPr="005108E4">
        <w:rPr>
          <w:sz w:val="24"/>
        </w:rPr>
        <w:t>the</w:t>
      </w:r>
      <w:r w:rsidRPr="005108E4">
        <w:rPr>
          <w:spacing w:val="-4"/>
          <w:sz w:val="24"/>
        </w:rPr>
        <w:t xml:space="preserve"> </w:t>
      </w:r>
      <w:r w:rsidRPr="005108E4">
        <w:rPr>
          <w:sz w:val="24"/>
        </w:rPr>
        <w:t>picture.</w:t>
      </w:r>
    </w:p>
    <w:p w14:paraId="7EBBBD56" w14:textId="77777777" w:rsidR="00DA2759" w:rsidRPr="005108E4" w:rsidRDefault="009A7511">
      <w:pPr>
        <w:pStyle w:val="ListParagraph"/>
        <w:numPr>
          <w:ilvl w:val="2"/>
          <w:numId w:val="32"/>
        </w:numPr>
        <w:tabs>
          <w:tab w:val="left" w:pos="2461"/>
        </w:tabs>
        <w:spacing w:before="2" w:line="242" w:lineRule="auto"/>
        <w:ind w:left="2035" w:right="116" w:firstLine="0"/>
        <w:rPr>
          <w:sz w:val="24"/>
        </w:rPr>
      </w:pPr>
      <w:r w:rsidRPr="005108E4">
        <w:rPr>
          <w:sz w:val="24"/>
        </w:rPr>
        <w:t>All security equipment on vehicles shall be in good working order and shall be inspected</w:t>
      </w:r>
      <w:r w:rsidRPr="005108E4">
        <w:rPr>
          <w:spacing w:val="-24"/>
          <w:sz w:val="24"/>
        </w:rPr>
        <w:t xml:space="preserve"> </w:t>
      </w:r>
      <w:r w:rsidRPr="005108E4">
        <w:rPr>
          <w:sz w:val="24"/>
        </w:rPr>
        <w:t>and</w:t>
      </w:r>
      <w:r w:rsidRPr="005108E4">
        <w:rPr>
          <w:spacing w:val="-23"/>
          <w:sz w:val="24"/>
        </w:rPr>
        <w:t xml:space="preserve"> </w:t>
      </w:r>
      <w:r w:rsidRPr="005108E4">
        <w:rPr>
          <w:sz w:val="24"/>
        </w:rPr>
        <w:t>tested</w:t>
      </w:r>
      <w:r w:rsidRPr="005108E4">
        <w:rPr>
          <w:spacing w:val="-24"/>
          <w:sz w:val="24"/>
        </w:rPr>
        <w:t xml:space="preserve"> </w:t>
      </w:r>
      <w:r w:rsidRPr="005108E4">
        <w:rPr>
          <w:sz w:val="24"/>
        </w:rPr>
        <w:t>at</w:t>
      </w:r>
      <w:r w:rsidRPr="005108E4">
        <w:rPr>
          <w:spacing w:val="-22"/>
          <w:sz w:val="24"/>
        </w:rPr>
        <w:t xml:space="preserve"> </w:t>
      </w:r>
      <w:r w:rsidRPr="005108E4">
        <w:rPr>
          <w:sz w:val="24"/>
        </w:rPr>
        <w:t>regular</w:t>
      </w:r>
      <w:r w:rsidRPr="005108E4">
        <w:rPr>
          <w:spacing w:val="-24"/>
          <w:sz w:val="24"/>
        </w:rPr>
        <w:t xml:space="preserve"> </w:t>
      </w:r>
      <w:r w:rsidRPr="005108E4">
        <w:rPr>
          <w:sz w:val="24"/>
        </w:rPr>
        <w:t>intervals,</w:t>
      </w:r>
      <w:r w:rsidRPr="005108E4">
        <w:rPr>
          <w:spacing w:val="-23"/>
          <w:sz w:val="24"/>
        </w:rPr>
        <w:t xml:space="preserve"> </w:t>
      </w:r>
      <w:r w:rsidRPr="005108E4">
        <w:rPr>
          <w:sz w:val="24"/>
        </w:rPr>
        <w:t>no</w:t>
      </w:r>
      <w:r w:rsidRPr="005108E4">
        <w:rPr>
          <w:spacing w:val="-24"/>
          <w:sz w:val="24"/>
        </w:rPr>
        <w:t xml:space="preserve"> </w:t>
      </w:r>
      <w:r w:rsidRPr="005108E4">
        <w:rPr>
          <w:sz w:val="24"/>
        </w:rPr>
        <w:t>to</w:t>
      </w:r>
      <w:r w:rsidRPr="005108E4">
        <w:rPr>
          <w:spacing w:val="-23"/>
          <w:sz w:val="24"/>
        </w:rPr>
        <w:t xml:space="preserve"> </w:t>
      </w:r>
      <w:r w:rsidRPr="005108E4">
        <w:rPr>
          <w:sz w:val="24"/>
        </w:rPr>
        <w:t>exceed</w:t>
      </w:r>
      <w:r w:rsidRPr="005108E4">
        <w:rPr>
          <w:spacing w:val="-21"/>
          <w:sz w:val="24"/>
        </w:rPr>
        <w:t xml:space="preserve"> </w:t>
      </w:r>
      <w:r w:rsidRPr="005108E4">
        <w:rPr>
          <w:sz w:val="24"/>
        </w:rPr>
        <w:t>30</w:t>
      </w:r>
      <w:r w:rsidRPr="005108E4">
        <w:rPr>
          <w:spacing w:val="-21"/>
          <w:sz w:val="24"/>
        </w:rPr>
        <w:t xml:space="preserve"> </w:t>
      </w:r>
      <w:r w:rsidRPr="005108E4">
        <w:rPr>
          <w:sz w:val="24"/>
        </w:rPr>
        <w:t>calendar</w:t>
      </w:r>
      <w:r w:rsidRPr="005108E4">
        <w:rPr>
          <w:spacing w:val="-22"/>
          <w:sz w:val="24"/>
        </w:rPr>
        <w:t xml:space="preserve"> </w:t>
      </w:r>
      <w:r w:rsidRPr="005108E4">
        <w:rPr>
          <w:spacing w:val="-3"/>
          <w:sz w:val="24"/>
        </w:rPr>
        <w:t>days</w:t>
      </w:r>
      <w:r w:rsidRPr="005108E4">
        <w:rPr>
          <w:spacing w:val="-20"/>
          <w:sz w:val="24"/>
        </w:rPr>
        <w:t xml:space="preserve"> </w:t>
      </w:r>
      <w:r w:rsidRPr="005108E4">
        <w:rPr>
          <w:sz w:val="24"/>
        </w:rPr>
        <w:t>from</w:t>
      </w:r>
      <w:r w:rsidRPr="005108E4">
        <w:rPr>
          <w:spacing w:val="-21"/>
          <w:sz w:val="24"/>
        </w:rPr>
        <w:t xml:space="preserve"> </w:t>
      </w:r>
      <w:r w:rsidRPr="005108E4">
        <w:rPr>
          <w:sz w:val="24"/>
        </w:rPr>
        <w:t>the</w:t>
      </w:r>
      <w:r w:rsidRPr="005108E4">
        <w:rPr>
          <w:spacing w:val="-22"/>
          <w:sz w:val="24"/>
        </w:rPr>
        <w:t xml:space="preserve"> </w:t>
      </w:r>
      <w:r w:rsidRPr="005108E4">
        <w:rPr>
          <w:sz w:val="24"/>
        </w:rPr>
        <w:t>previous inspection and</w:t>
      </w:r>
      <w:r w:rsidRPr="005108E4">
        <w:rPr>
          <w:spacing w:val="-3"/>
          <w:sz w:val="24"/>
        </w:rPr>
        <w:t xml:space="preserve"> </w:t>
      </w:r>
      <w:r w:rsidRPr="005108E4">
        <w:rPr>
          <w:sz w:val="24"/>
        </w:rPr>
        <w:t>test.</w:t>
      </w:r>
    </w:p>
    <w:p w14:paraId="035B8854" w14:textId="77777777" w:rsidR="00DA2759" w:rsidRPr="005108E4" w:rsidRDefault="009A7511">
      <w:pPr>
        <w:pStyle w:val="ListParagraph"/>
        <w:numPr>
          <w:ilvl w:val="1"/>
          <w:numId w:val="32"/>
        </w:numPr>
        <w:tabs>
          <w:tab w:val="left" w:pos="2077"/>
        </w:tabs>
        <w:spacing w:before="1" w:line="242" w:lineRule="auto"/>
        <w:ind w:right="116" w:firstLine="0"/>
        <w:rPr>
          <w:sz w:val="24"/>
        </w:rPr>
      </w:pPr>
      <w:r w:rsidRPr="005108E4">
        <w:rPr>
          <w:sz w:val="24"/>
        </w:rPr>
        <w:t>An</w:t>
      </w:r>
      <w:r w:rsidRPr="005108E4">
        <w:rPr>
          <w:spacing w:val="-24"/>
          <w:sz w:val="24"/>
        </w:rPr>
        <w:t xml:space="preserve"> </w:t>
      </w:r>
      <w:r w:rsidRPr="005108E4">
        <w:rPr>
          <w:sz w:val="24"/>
        </w:rPr>
        <w:t>MTC</w:t>
      </w:r>
      <w:r w:rsidRPr="005108E4">
        <w:rPr>
          <w:spacing w:val="-23"/>
          <w:sz w:val="24"/>
        </w:rPr>
        <w:t xml:space="preserve"> </w:t>
      </w:r>
      <w:r w:rsidRPr="005108E4">
        <w:rPr>
          <w:sz w:val="24"/>
        </w:rPr>
        <w:t>transporting</w:t>
      </w:r>
      <w:r w:rsidRPr="005108E4">
        <w:rPr>
          <w:spacing w:val="-26"/>
          <w:sz w:val="24"/>
        </w:rPr>
        <w:t xml:space="preserve"> </w:t>
      </w:r>
      <w:r w:rsidRPr="005108E4">
        <w:rPr>
          <w:sz w:val="24"/>
        </w:rPr>
        <w:t>Marijuana</w:t>
      </w:r>
      <w:r w:rsidRPr="005108E4">
        <w:rPr>
          <w:spacing w:val="-25"/>
          <w:sz w:val="24"/>
        </w:rPr>
        <w:t xml:space="preserve"> </w:t>
      </w:r>
      <w:r w:rsidRPr="005108E4">
        <w:rPr>
          <w:sz w:val="24"/>
        </w:rPr>
        <w:t>and</w:t>
      </w:r>
      <w:r w:rsidRPr="005108E4">
        <w:rPr>
          <w:spacing w:val="-21"/>
          <w:sz w:val="24"/>
        </w:rPr>
        <w:t xml:space="preserve"> </w:t>
      </w:r>
      <w:r w:rsidRPr="005108E4">
        <w:rPr>
          <w:sz w:val="24"/>
        </w:rPr>
        <w:t>Marijuana</w:t>
      </w:r>
      <w:r w:rsidRPr="005108E4">
        <w:rPr>
          <w:spacing w:val="-22"/>
          <w:sz w:val="24"/>
        </w:rPr>
        <w:t xml:space="preserve"> </w:t>
      </w:r>
      <w:r w:rsidRPr="005108E4">
        <w:rPr>
          <w:sz w:val="24"/>
        </w:rPr>
        <w:t>Products</w:t>
      </w:r>
      <w:r w:rsidRPr="005108E4">
        <w:rPr>
          <w:spacing w:val="-24"/>
          <w:sz w:val="24"/>
        </w:rPr>
        <w:t xml:space="preserve"> </w:t>
      </w:r>
      <w:r w:rsidRPr="005108E4">
        <w:rPr>
          <w:sz w:val="24"/>
        </w:rPr>
        <w:t>for</w:t>
      </w:r>
      <w:r w:rsidRPr="005108E4">
        <w:rPr>
          <w:spacing w:val="-23"/>
          <w:sz w:val="24"/>
        </w:rPr>
        <w:t xml:space="preserve"> </w:t>
      </w:r>
      <w:r w:rsidRPr="005108E4">
        <w:rPr>
          <w:sz w:val="24"/>
        </w:rPr>
        <w:t>home</w:t>
      </w:r>
      <w:r w:rsidRPr="005108E4">
        <w:rPr>
          <w:spacing w:val="-25"/>
          <w:sz w:val="24"/>
        </w:rPr>
        <w:t xml:space="preserve"> </w:t>
      </w:r>
      <w:r w:rsidRPr="005108E4">
        <w:rPr>
          <w:sz w:val="24"/>
        </w:rPr>
        <w:t>delivery</w:t>
      </w:r>
      <w:r w:rsidRPr="005108E4">
        <w:rPr>
          <w:spacing w:val="-30"/>
          <w:sz w:val="24"/>
        </w:rPr>
        <w:t xml:space="preserve"> </w:t>
      </w:r>
      <w:r w:rsidRPr="005108E4">
        <w:rPr>
          <w:sz w:val="24"/>
        </w:rPr>
        <w:t>shall</w:t>
      </w:r>
      <w:r w:rsidRPr="005108E4">
        <w:rPr>
          <w:spacing w:val="-23"/>
          <w:sz w:val="24"/>
        </w:rPr>
        <w:t xml:space="preserve"> </w:t>
      </w:r>
      <w:r w:rsidRPr="005108E4">
        <w:rPr>
          <w:sz w:val="24"/>
        </w:rPr>
        <w:t>ensure that</w:t>
      </w:r>
      <w:r w:rsidRPr="005108E4">
        <w:rPr>
          <w:spacing w:val="-22"/>
          <w:sz w:val="24"/>
        </w:rPr>
        <w:t xml:space="preserve"> </w:t>
      </w:r>
      <w:r w:rsidRPr="005108E4">
        <w:rPr>
          <w:sz w:val="24"/>
        </w:rPr>
        <w:t>all</w:t>
      </w:r>
      <w:r w:rsidRPr="005108E4">
        <w:rPr>
          <w:spacing w:val="-22"/>
          <w:sz w:val="24"/>
        </w:rPr>
        <w:t xml:space="preserve"> </w:t>
      </w:r>
      <w:r w:rsidRPr="005108E4">
        <w:rPr>
          <w:sz w:val="24"/>
        </w:rPr>
        <w:t>vehicles</w:t>
      </w:r>
      <w:r w:rsidRPr="005108E4">
        <w:rPr>
          <w:spacing w:val="-22"/>
          <w:sz w:val="24"/>
        </w:rPr>
        <w:t xml:space="preserve"> </w:t>
      </w:r>
      <w:r w:rsidRPr="005108E4">
        <w:rPr>
          <w:sz w:val="24"/>
        </w:rPr>
        <w:t>used</w:t>
      </w:r>
      <w:r w:rsidRPr="005108E4">
        <w:rPr>
          <w:spacing w:val="-23"/>
          <w:sz w:val="24"/>
        </w:rPr>
        <w:t xml:space="preserve"> </w:t>
      </w:r>
      <w:r w:rsidRPr="005108E4">
        <w:rPr>
          <w:sz w:val="24"/>
        </w:rPr>
        <w:t>for</w:t>
      </w:r>
      <w:r w:rsidRPr="005108E4">
        <w:rPr>
          <w:spacing w:val="-22"/>
          <w:sz w:val="24"/>
        </w:rPr>
        <w:t xml:space="preserve"> </w:t>
      </w:r>
      <w:r w:rsidRPr="005108E4">
        <w:rPr>
          <w:sz w:val="24"/>
        </w:rPr>
        <w:t>deliveries</w:t>
      </w:r>
      <w:r w:rsidRPr="005108E4">
        <w:rPr>
          <w:spacing w:val="-23"/>
          <w:sz w:val="24"/>
        </w:rPr>
        <w:t xml:space="preserve"> </w:t>
      </w:r>
      <w:r w:rsidRPr="005108E4">
        <w:rPr>
          <w:sz w:val="24"/>
        </w:rPr>
        <w:t>are</w:t>
      </w:r>
      <w:r w:rsidRPr="005108E4">
        <w:rPr>
          <w:spacing w:val="-21"/>
          <w:sz w:val="24"/>
        </w:rPr>
        <w:t xml:space="preserve"> </w:t>
      </w:r>
      <w:r w:rsidRPr="005108E4">
        <w:rPr>
          <w:sz w:val="24"/>
        </w:rPr>
        <w:t>staffed</w:t>
      </w:r>
      <w:r w:rsidRPr="005108E4">
        <w:rPr>
          <w:spacing w:val="-19"/>
          <w:sz w:val="24"/>
        </w:rPr>
        <w:t xml:space="preserve"> </w:t>
      </w:r>
      <w:r w:rsidRPr="005108E4">
        <w:rPr>
          <w:sz w:val="24"/>
        </w:rPr>
        <w:t>with</w:t>
      </w:r>
      <w:r w:rsidRPr="005108E4">
        <w:rPr>
          <w:spacing w:val="-20"/>
          <w:sz w:val="24"/>
        </w:rPr>
        <w:t xml:space="preserve"> </w:t>
      </w:r>
      <w:r w:rsidRPr="005108E4">
        <w:rPr>
          <w:sz w:val="24"/>
        </w:rPr>
        <w:t>a</w:t>
      </w:r>
      <w:r w:rsidRPr="005108E4">
        <w:rPr>
          <w:spacing w:val="-21"/>
          <w:sz w:val="24"/>
        </w:rPr>
        <w:t xml:space="preserve"> </w:t>
      </w:r>
      <w:r w:rsidRPr="005108E4">
        <w:rPr>
          <w:sz w:val="24"/>
        </w:rPr>
        <w:t>minimum</w:t>
      </w:r>
      <w:r w:rsidRPr="005108E4">
        <w:rPr>
          <w:spacing w:val="-20"/>
          <w:sz w:val="24"/>
        </w:rPr>
        <w:t xml:space="preserve"> </w:t>
      </w:r>
      <w:r w:rsidRPr="005108E4">
        <w:rPr>
          <w:sz w:val="24"/>
        </w:rPr>
        <w:t>of</w:t>
      </w:r>
      <w:r w:rsidRPr="005108E4">
        <w:rPr>
          <w:spacing w:val="-22"/>
          <w:sz w:val="24"/>
        </w:rPr>
        <w:t xml:space="preserve"> </w:t>
      </w:r>
      <w:r w:rsidRPr="005108E4">
        <w:rPr>
          <w:sz w:val="24"/>
        </w:rPr>
        <w:t>two</w:t>
      </w:r>
      <w:r w:rsidRPr="005108E4">
        <w:rPr>
          <w:spacing w:val="-23"/>
          <w:sz w:val="24"/>
        </w:rPr>
        <w:t xml:space="preserve"> </w:t>
      </w:r>
      <w:r w:rsidRPr="005108E4">
        <w:rPr>
          <w:sz w:val="24"/>
        </w:rPr>
        <w:t>MTC</w:t>
      </w:r>
      <w:r w:rsidRPr="005108E4">
        <w:rPr>
          <w:spacing w:val="-21"/>
          <w:sz w:val="24"/>
        </w:rPr>
        <w:t xml:space="preserve"> </w:t>
      </w:r>
      <w:r w:rsidRPr="005108E4">
        <w:rPr>
          <w:sz w:val="24"/>
        </w:rPr>
        <w:t>Agents.</w:t>
      </w:r>
      <w:r w:rsidRPr="005108E4">
        <w:rPr>
          <w:spacing w:val="15"/>
          <w:sz w:val="24"/>
        </w:rPr>
        <w:t xml:space="preserve"> </w:t>
      </w:r>
      <w:r w:rsidRPr="005108E4">
        <w:rPr>
          <w:sz w:val="24"/>
        </w:rPr>
        <w:t>At</w:t>
      </w:r>
      <w:r w:rsidRPr="005108E4">
        <w:rPr>
          <w:spacing w:val="-21"/>
          <w:sz w:val="24"/>
        </w:rPr>
        <w:t xml:space="preserve"> </w:t>
      </w:r>
      <w:r w:rsidRPr="005108E4">
        <w:rPr>
          <w:sz w:val="24"/>
        </w:rPr>
        <w:t>least one</w:t>
      </w:r>
      <w:r w:rsidRPr="005108E4">
        <w:rPr>
          <w:spacing w:val="-26"/>
          <w:sz w:val="24"/>
        </w:rPr>
        <w:t xml:space="preserve"> </w:t>
      </w:r>
      <w:r w:rsidRPr="005108E4">
        <w:rPr>
          <w:sz w:val="24"/>
        </w:rPr>
        <w:t>MTC</w:t>
      </w:r>
      <w:r w:rsidRPr="005108E4">
        <w:rPr>
          <w:spacing w:val="-24"/>
          <w:sz w:val="24"/>
        </w:rPr>
        <w:t xml:space="preserve"> </w:t>
      </w:r>
      <w:r w:rsidRPr="005108E4">
        <w:rPr>
          <w:sz w:val="24"/>
        </w:rPr>
        <w:t>Agent</w:t>
      </w:r>
      <w:r w:rsidRPr="005108E4">
        <w:rPr>
          <w:spacing w:val="-25"/>
          <w:sz w:val="24"/>
        </w:rPr>
        <w:t xml:space="preserve"> </w:t>
      </w:r>
      <w:r w:rsidRPr="005108E4">
        <w:rPr>
          <w:sz w:val="24"/>
        </w:rPr>
        <w:t>shall</w:t>
      </w:r>
      <w:r w:rsidRPr="005108E4">
        <w:rPr>
          <w:spacing w:val="-22"/>
          <w:sz w:val="24"/>
        </w:rPr>
        <w:t xml:space="preserve"> </w:t>
      </w:r>
      <w:r w:rsidRPr="005108E4">
        <w:rPr>
          <w:sz w:val="24"/>
        </w:rPr>
        <w:t>remain</w:t>
      </w:r>
      <w:r w:rsidRPr="005108E4">
        <w:rPr>
          <w:spacing w:val="-23"/>
          <w:sz w:val="24"/>
        </w:rPr>
        <w:t xml:space="preserve"> </w:t>
      </w:r>
      <w:r w:rsidRPr="005108E4">
        <w:rPr>
          <w:sz w:val="24"/>
        </w:rPr>
        <w:t>with</w:t>
      </w:r>
      <w:r w:rsidRPr="005108E4">
        <w:rPr>
          <w:spacing w:val="-23"/>
          <w:sz w:val="24"/>
        </w:rPr>
        <w:t xml:space="preserve"> </w:t>
      </w:r>
      <w:r w:rsidRPr="005108E4">
        <w:rPr>
          <w:sz w:val="24"/>
        </w:rPr>
        <w:t>the</w:t>
      </w:r>
      <w:r w:rsidRPr="005108E4">
        <w:rPr>
          <w:spacing w:val="-24"/>
          <w:sz w:val="24"/>
        </w:rPr>
        <w:t xml:space="preserve"> </w:t>
      </w:r>
      <w:r w:rsidRPr="005108E4">
        <w:rPr>
          <w:sz w:val="24"/>
        </w:rPr>
        <w:t>vehicle</w:t>
      </w:r>
      <w:r w:rsidRPr="005108E4">
        <w:rPr>
          <w:spacing w:val="-24"/>
          <w:sz w:val="24"/>
        </w:rPr>
        <w:t xml:space="preserve"> </w:t>
      </w:r>
      <w:r w:rsidRPr="005108E4">
        <w:rPr>
          <w:sz w:val="24"/>
        </w:rPr>
        <w:t>at</w:t>
      </w:r>
      <w:r w:rsidRPr="005108E4">
        <w:rPr>
          <w:spacing w:val="-22"/>
          <w:sz w:val="24"/>
        </w:rPr>
        <w:t xml:space="preserve"> </w:t>
      </w:r>
      <w:r w:rsidRPr="005108E4">
        <w:rPr>
          <w:sz w:val="24"/>
        </w:rPr>
        <w:t>all</w:t>
      </w:r>
      <w:r w:rsidRPr="005108E4">
        <w:rPr>
          <w:spacing w:val="-23"/>
          <w:sz w:val="24"/>
        </w:rPr>
        <w:t xml:space="preserve"> </w:t>
      </w:r>
      <w:r w:rsidRPr="005108E4">
        <w:rPr>
          <w:sz w:val="24"/>
        </w:rPr>
        <w:t>times</w:t>
      </w:r>
      <w:r w:rsidRPr="005108E4">
        <w:rPr>
          <w:spacing w:val="-23"/>
          <w:sz w:val="24"/>
        </w:rPr>
        <w:t xml:space="preserve"> </w:t>
      </w:r>
      <w:r w:rsidRPr="005108E4">
        <w:rPr>
          <w:sz w:val="24"/>
        </w:rPr>
        <w:t>that</w:t>
      </w:r>
      <w:r w:rsidRPr="005108E4">
        <w:rPr>
          <w:spacing w:val="-22"/>
          <w:sz w:val="24"/>
        </w:rPr>
        <w:t xml:space="preserve"> </w:t>
      </w:r>
      <w:r w:rsidRPr="005108E4">
        <w:rPr>
          <w:sz w:val="24"/>
        </w:rPr>
        <w:t>the</w:t>
      </w:r>
      <w:r w:rsidRPr="005108E4">
        <w:rPr>
          <w:spacing w:val="-24"/>
          <w:sz w:val="24"/>
        </w:rPr>
        <w:t xml:space="preserve"> </w:t>
      </w:r>
      <w:r w:rsidRPr="005108E4">
        <w:rPr>
          <w:sz w:val="24"/>
        </w:rPr>
        <w:t>vehicle</w:t>
      </w:r>
      <w:r w:rsidRPr="005108E4">
        <w:rPr>
          <w:spacing w:val="-24"/>
          <w:sz w:val="24"/>
        </w:rPr>
        <w:t xml:space="preserve"> </w:t>
      </w:r>
      <w:r w:rsidRPr="005108E4">
        <w:rPr>
          <w:sz w:val="24"/>
        </w:rPr>
        <w:t>contains</w:t>
      </w:r>
      <w:r w:rsidRPr="005108E4">
        <w:rPr>
          <w:spacing w:val="-23"/>
          <w:sz w:val="24"/>
        </w:rPr>
        <w:t xml:space="preserve"> </w:t>
      </w:r>
      <w:r w:rsidRPr="005108E4">
        <w:rPr>
          <w:sz w:val="24"/>
        </w:rPr>
        <w:t>Marijuana or Marijuana</w:t>
      </w:r>
      <w:r w:rsidRPr="005108E4">
        <w:rPr>
          <w:spacing w:val="-4"/>
          <w:sz w:val="24"/>
        </w:rPr>
        <w:t xml:space="preserve"> </w:t>
      </w:r>
      <w:r w:rsidRPr="005108E4">
        <w:rPr>
          <w:sz w:val="24"/>
        </w:rPr>
        <w:t>Products.</w:t>
      </w:r>
    </w:p>
    <w:p w14:paraId="6989AA32" w14:textId="77777777" w:rsidR="00DA2759" w:rsidRPr="005108E4" w:rsidRDefault="009A7511">
      <w:pPr>
        <w:pStyle w:val="ListParagraph"/>
        <w:numPr>
          <w:ilvl w:val="1"/>
          <w:numId w:val="32"/>
        </w:numPr>
        <w:tabs>
          <w:tab w:val="left" w:pos="2163"/>
        </w:tabs>
        <w:spacing w:before="4" w:line="242" w:lineRule="auto"/>
        <w:ind w:right="116" w:firstLine="0"/>
        <w:rPr>
          <w:sz w:val="24"/>
        </w:rPr>
      </w:pPr>
      <w:r w:rsidRPr="005108E4">
        <w:rPr>
          <w:sz w:val="24"/>
        </w:rPr>
        <w:t>The Commission may establish required training programs for MTC and Marijuana Courier</w:t>
      </w:r>
      <w:r w:rsidRPr="005108E4">
        <w:rPr>
          <w:spacing w:val="-22"/>
          <w:sz w:val="24"/>
        </w:rPr>
        <w:t xml:space="preserve"> </w:t>
      </w:r>
      <w:r w:rsidRPr="005108E4">
        <w:rPr>
          <w:sz w:val="24"/>
        </w:rPr>
        <w:t>Agents</w:t>
      </w:r>
      <w:r w:rsidRPr="005108E4">
        <w:rPr>
          <w:spacing w:val="-20"/>
          <w:sz w:val="24"/>
        </w:rPr>
        <w:t xml:space="preserve"> </w:t>
      </w:r>
      <w:r w:rsidRPr="005108E4">
        <w:rPr>
          <w:sz w:val="24"/>
        </w:rPr>
        <w:t>that</w:t>
      </w:r>
      <w:r w:rsidRPr="005108E4">
        <w:rPr>
          <w:spacing w:val="-20"/>
          <w:sz w:val="24"/>
        </w:rPr>
        <w:t xml:space="preserve"> </w:t>
      </w:r>
      <w:r w:rsidRPr="005108E4">
        <w:rPr>
          <w:sz w:val="24"/>
        </w:rPr>
        <w:t>shall</w:t>
      </w:r>
      <w:r w:rsidRPr="005108E4">
        <w:rPr>
          <w:spacing w:val="-20"/>
          <w:sz w:val="24"/>
        </w:rPr>
        <w:t xml:space="preserve"> </w:t>
      </w:r>
      <w:r w:rsidRPr="005108E4">
        <w:rPr>
          <w:sz w:val="24"/>
        </w:rPr>
        <w:t>be</w:t>
      </w:r>
      <w:r w:rsidRPr="005108E4">
        <w:rPr>
          <w:spacing w:val="-21"/>
          <w:sz w:val="24"/>
        </w:rPr>
        <w:t xml:space="preserve"> </w:t>
      </w:r>
      <w:r w:rsidRPr="005108E4">
        <w:rPr>
          <w:sz w:val="24"/>
        </w:rPr>
        <w:t>completed</w:t>
      </w:r>
      <w:r w:rsidRPr="005108E4">
        <w:rPr>
          <w:spacing w:val="-23"/>
          <w:sz w:val="24"/>
        </w:rPr>
        <w:t xml:space="preserve"> </w:t>
      </w:r>
      <w:r w:rsidRPr="005108E4">
        <w:rPr>
          <w:sz w:val="24"/>
        </w:rPr>
        <w:t>within</w:t>
      </w:r>
      <w:r w:rsidRPr="005108E4">
        <w:rPr>
          <w:spacing w:val="-23"/>
          <w:sz w:val="24"/>
        </w:rPr>
        <w:t xml:space="preserve"> </w:t>
      </w:r>
      <w:r w:rsidRPr="005108E4">
        <w:rPr>
          <w:sz w:val="24"/>
        </w:rPr>
        <w:t>a</w:t>
      </w:r>
      <w:r w:rsidRPr="005108E4">
        <w:rPr>
          <w:spacing w:val="-23"/>
          <w:sz w:val="24"/>
        </w:rPr>
        <w:t xml:space="preserve"> </w:t>
      </w:r>
      <w:r w:rsidRPr="005108E4">
        <w:rPr>
          <w:sz w:val="24"/>
        </w:rPr>
        <w:t>reasonable</w:t>
      </w:r>
      <w:r w:rsidRPr="005108E4">
        <w:rPr>
          <w:spacing w:val="-24"/>
          <w:sz w:val="24"/>
        </w:rPr>
        <w:t xml:space="preserve"> </w:t>
      </w:r>
      <w:r w:rsidRPr="005108E4">
        <w:rPr>
          <w:sz w:val="24"/>
        </w:rPr>
        <w:t>period</w:t>
      </w:r>
      <w:r w:rsidRPr="005108E4">
        <w:rPr>
          <w:spacing w:val="-23"/>
          <w:sz w:val="24"/>
        </w:rPr>
        <w:t xml:space="preserve"> </w:t>
      </w:r>
      <w:r w:rsidRPr="005108E4">
        <w:rPr>
          <w:sz w:val="24"/>
        </w:rPr>
        <w:t>of</w:t>
      </w:r>
      <w:r w:rsidRPr="005108E4">
        <w:rPr>
          <w:spacing w:val="-23"/>
          <w:sz w:val="24"/>
        </w:rPr>
        <w:t xml:space="preserve"> </w:t>
      </w:r>
      <w:r w:rsidRPr="005108E4">
        <w:rPr>
          <w:sz w:val="24"/>
        </w:rPr>
        <w:t>time</w:t>
      </w:r>
      <w:r w:rsidRPr="005108E4">
        <w:rPr>
          <w:spacing w:val="-21"/>
          <w:sz w:val="24"/>
        </w:rPr>
        <w:t xml:space="preserve"> </w:t>
      </w:r>
      <w:r w:rsidRPr="005108E4">
        <w:rPr>
          <w:sz w:val="24"/>
        </w:rPr>
        <w:t>and</w:t>
      </w:r>
      <w:r w:rsidRPr="005108E4">
        <w:rPr>
          <w:spacing w:val="-20"/>
          <w:sz w:val="24"/>
        </w:rPr>
        <w:t xml:space="preserve"> </w:t>
      </w:r>
      <w:r w:rsidRPr="005108E4">
        <w:rPr>
          <w:sz w:val="24"/>
        </w:rPr>
        <w:t>at</w:t>
      </w:r>
      <w:r w:rsidRPr="005108E4">
        <w:rPr>
          <w:spacing w:val="-20"/>
          <w:sz w:val="24"/>
        </w:rPr>
        <w:t xml:space="preserve"> </w:t>
      </w:r>
      <w:r w:rsidRPr="005108E4">
        <w:rPr>
          <w:sz w:val="24"/>
        </w:rPr>
        <w:t>the</w:t>
      </w:r>
      <w:r w:rsidRPr="005108E4">
        <w:rPr>
          <w:spacing w:val="-21"/>
          <w:sz w:val="24"/>
        </w:rPr>
        <w:t xml:space="preserve"> </w:t>
      </w:r>
      <w:r w:rsidRPr="005108E4">
        <w:rPr>
          <w:sz w:val="24"/>
        </w:rPr>
        <w:t>expense of the MTC or Marijuana Courier. Trainings shall include, but may not be limited to, the requirements of 935 CMR</w:t>
      </w:r>
      <w:r w:rsidRPr="005108E4">
        <w:rPr>
          <w:spacing w:val="-4"/>
          <w:sz w:val="24"/>
        </w:rPr>
        <w:t xml:space="preserve"> </w:t>
      </w:r>
      <w:r w:rsidRPr="005108E4">
        <w:rPr>
          <w:sz w:val="24"/>
        </w:rPr>
        <w:t>501.105(2)(b)7.:</w:t>
      </w:r>
    </w:p>
    <w:p w14:paraId="61533C65" w14:textId="77777777" w:rsidR="00DA2759" w:rsidRPr="005108E4" w:rsidRDefault="009A7511">
      <w:pPr>
        <w:pStyle w:val="ListParagraph"/>
        <w:numPr>
          <w:ilvl w:val="1"/>
          <w:numId w:val="32"/>
        </w:numPr>
        <w:tabs>
          <w:tab w:val="left" w:pos="2127"/>
        </w:tabs>
        <w:spacing w:before="3" w:line="242" w:lineRule="auto"/>
        <w:ind w:right="116" w:firstLine="0"/>
        <w:rPr>
          <w:sz w:val="24"/>
        </w:rPr>
      </w:pPr>
      <w:r w:rsidRPr="005108E4">
        <w:rPr>
          <w:sz w:val="24"/>
        </w:rPr>
        <w:t>An</w:t>
      </w:r>
      <w:r w:rsidRPr="005108E4">
        <w:rPr>
          <w:spacing w:val="-7"/>
          <w:sz w:val="24"/>
        </w:rPr>
        <w:t xml:space="preserve"> </w:t>
      </w:r>
      <w:r w:rsidRPr="005108E4">
        <w:rPr>
          <w:sz w:val="24"/>
        </w:rPr>
        <w:t>MTC</w:t>
      </w:r>
      <w:r w:rsidRPr="005108E4">
        <w:rPr>
          <w:spacing w:val="-6"/>
          <w:sz w:val="24"/>
        </w:rPr>
        <w:t xml:space="preserve"> </w:t>
      </w:r>
      <w:r w:rsidRPr="005108E4">
        <w:rPr>
          <w:sz w:val="24"/>
        </w:rPr>
        <w:t>agent</w:t>
      </w:r>
      <w:r w:rsidRPr="005108E4">
        <w:rPr>
          <w:spacing w:val="-6"/>
          <w:sz w:val="24"/>
        </w:rPr>
        <w:t xml:space="preserve"> </w:t>
      </w:r>
      <w:r w:rsidRPr="005108E4">
        <w:rPr>
          <w:sz w:val="24"/>
        </w:rPr>
        <w:t>shall</w:t>
      </w:r>
      <w:r w:rsidRPr="005108E4">
        <w:rPr>
          <w:spacing w:val="-6"/>
          <w:sz w:val="24"/>
        </w:rPr>
        <w:t xml:space="preserve"> </w:t>
      </w:r>
      <w:r w:rsidRPr="005108E4">
        <w:rPr>
          <w:sz w:val="24"/>
        </w:rPr>
        <w:t>document</w:t>
      </w:r>
      <w:r w:rsidRPr="005108E4">
        <w:rPr>
          <w:spacing w:val="-6"/>
          <w:sz w:val="24"/>
        </w:rPr>
        <w:t xml:space="preserve"> </w:t>
      </w:r>
      <w:r w:rsidRPr="005108E4">
        <w:rPr>
          <w:sz w:val="24"/>
        </w:rPr>
        <w:t>and</w:t>
      </w:r>
      <w:r w:rsidRPr="005108E4">
        <w:rPr>
          <w:spacing w:val="-7"/>
          <w:sz w:val="24"/>
        </w:rPr>
        <w:t xml:space="preserve"> </w:t>
      </w:r>
      <w:r w:rsidRPr="005108E4">
        <w:rPr>
          <w:sz w:val="24"/>
        </w:rPr>
        <w:t>report</w:t>
      </w:r>
      <w:r w:rsidRPr="005108E4">
        <w:rPr>
          <w:spacing w:val="-6"/>
          <w:sz w:val="24"/>
        </w:rPr>
        <w:t xml:space="preserve"> </w:t>
      </w:r>
      <w:r w:rsidRPr="005108E4">
        <w:rPr>
          <w:sz w:val="24"/>
        </w:rPr>
        <w:t>any</w:t>
      </w:r>
      <w:r w:rsidRPr="005108E4">
        <w:rPr>
          <w:spacing w:val="-14"/>
          <w:sz w:val="24"/>
        </w:rPr>
        <w:t xml:space="preserve"> </w:t>
      </w:r>
      <w:r w:rsidRPr="005108E4">
        <w:rPr>
          <w:sz w:val="24"/>
        </w:rPr>
        <w:t>unusual</w:t>
      </w:r>
      <w:r w:rsidRPr="005108E4">
        <w:rPr>
          <w:spacing w:val="-6"/>
          <w:sz w:val="24"/>
        </w:rPr>
        <w:t xml:space="preserve"> </w:t>
      </w:r>
      <w:r w:rsidRPr="005108E4">
        <w:rPr>
          <w:sz w:val="24"/>
        </w:rPr>
        <w:t>discrepancy</w:t>
      </w:r>
      <w:r w:rsidRPr="005108E4">
        <w:rPr>
          <w:spacing w:val="-13"/>
          <w:sz w:val="24"/>
        </w:rPr>
        <w:t xml:space="preserve"> </w:t>
      </w:r>
      <w:r w:rsidRPr="005108E4">
        <w:rPr>
          <w:sz w:val="24"/>
        </w:rPr>
        <w:t>in</w:t>
      </w:r>
      <w:r w:rsidRPr="005108E4">
        <w:rPr>
          <w:spacing w:val="-7"/>
          <w:sz w:val="24"/>
        </w:rPr>
        <w:t xml:space="preserve"> </w:t>
      </w:r>
      <w:r w:rsidRPr="005108E4">
        <w:rPr>
          <w:sz w:val="24"/>
        </w:rPr>
        <w:t>inventory</w:t>
      </w:r>
      <w:r w:rsidRPr="005108E4">
        <w:rPr>
          <w:spacing w:val="-14"/>
          <w:sz w:val="24"/>
        </w:rPr>
        <w:t xml:space="preserve"> </w:t>
      </w:r>
      <w:r w:rsidRPr="005108E4">
        <w:rPr>
          <w:sz w:val="24"/>
        </w:rPr>
        <w:t>to</w:t>
      </w:r>
      <w:r w:rsidRPr="005108E4">
        <w:rPr>
          <w:spacing w:val="-7"/>
          <w:sz w:val="24"/>
        </w:rPr>
        <w:t xml:space="preserve"> </w:t>
      </w:r>
      <w:r w:rsidRPr="005108E4">
        <w:rPr>
          <w:sz w:val="24"/>
        </w:rPr>
        <w:t>the Commission and local law enforcement within 24 hours of the discovery of such a discrepancy.</w:t>
      </w:r>
    </w:p>
    <w:p w14:paraId="5140CEAC" w14:textId="77777777" w:rsidR="00DA2759" w:rsidRPr="005108E4" w:rsidRDefault="009A7511">
      <w:pPr>
        <w:pStyle w:val="ListParagraph"/>
        <w:numPr>
          <w:ilvl w:val="1"/>
          <w:numId w:val="32"/>
        </w:numPr>
        <w:tabs>
          <w:tab w:val="left" w:pos="2230"/>
        </w:tabs>
        <w:spacing w:before="4" w:line="242" w:lineRule="auto"/>
        <w:ind w:right="110" w:firstLine="0"/>
        <w:rPr>
          <w:sz w:val="24"/>
        </w:rPr>
      </w:pPr>
      <w:r w:rsidRPr="005108E4">
        <w:rPr>
          <w:sz w:val="24"/>
        </w:rPr>
        <w:t>An MTC shall report to the Commission and local law enforcement any vehicle accidents, diversions, losses, or other reportable incidents that occur during transport immediately and, under no circumstances, more than 24 hours of becoming aware of any accidents,</w:t>
      </w:r>
      <w:r w:rsidRPr="005108E4">
        <w:rPr>
          <w:spacing w:val="-10"/>
          <w:sz w:val="24"/>
        </w:rPr>
        <w:t xml:space="preserve"> </w:t>
      </w:r>
      <w:r w:rsidRPr="005108E4">
        <w:rPr>
          <w:sz w:val="24"/>
        </w:rPr>
        <w:t>diversions,</w:t>
      </w:r>
      <w:r w:rsidRPr="005108E4">
        <w:rPr>
          <w:spacing w:val="-9"/>
          <w:sz w:val="24"/>
        </w:rPr>
        <w:t xml:space="preserve"> </w:t>
      </w:r>
      <w:r w:rsidRPr="005108E4">
        <w:rPr>
          <w:sz w:val="24"/>
        </w:rPr>
        <w:t>losses,</w:t>
      </w:r>
      <w:r w:rsidRPr="005108E4">
        <w:rPr>
          <w:spacing w:val="-9"/>
          <w:sz w:val="24"/>
        </w:rPr>
        <w:t xml:space="preserve"> </w:t>
      </w:r>
      <w:r w:rsidRPr="005108E4">
        <w:rPr>
          <w:sz w:val="24"/>
        </w:rPr>
        <w:t>or</w:t>
      </w:r>
      <w:r w:rsidRPr="005108E4">
        <w:rPr>
          <w:spacing w:val="-11"/>
          <w:sz w:val="24"/>
        </w:rPr>
        <w:t xml:space="preserve"> </w:t>
      </w:r>
      <w:r w:rsidRPr="005108E4">
        <w:rPr>
          <w:sz w:val="24"/>
        </w:rPr>
        <w:t>other</w:t>
      </w:r>
      <w:r w:rsidRPr="005108E4">
        <w:rPr>
          <w:spacing w:val="-10"/>
          <w:sz w:val="24"/>
        </w:rPr>
        <w:t xml:space="preserve"> </w:t>
      </w:r>
      <w:r w:rsidRPr="005108E4">
        <w:rPr>
          <w:sz w:val="24"/>
        </w:rPr>
        <w:t>reportable</w:t>
      </w:r>
      <w:r w:rsidRPr="005108E4">
        <w:rPr>
          <w:spacing w:val="-10"/>
          <w:sz w:val="24"/>
        </w:rPr>
        <w:t xml:space="preserve"> </w:t>
      </w:r>
      <w:r w:rsidRPr="005108E4">
        <w:rPr>
          <w:sz w:val="24"/>
        </w:rPr>
        <w:t>incidents</w:t>
      </w:r>
      <w:r w:rsidRPr="005108E4">
        <w:rPr>
          <w:spacing w:val="-8"/>
          <w:sz w:val="24"/>
        </w:rPr>
        <w:t xml:space="preserve"> </w:t>
      </w:r>
      <w:r w:rsidRPr="005108E4">
        <w:rPr>
          <w:sz w:val="24"/>
        </w:rPr>
        <w:t>and</w:t>
      </w:r>
      <w:r w:rsidRPr="005108E4">
        <w:rPr>
          <w:spacing w:val="-7"/>
          <w:sz w:val="24"/>
        </w:rPr>
        <w:t xml:space="preserve"> </w:t>
      </w:r>
      <w:r w:rsidRPr="005108E4">
        <w:rPr>
          <w:sz w:val="24"/>
        </w:rPr>
        <w:t>shall</w:t>
      </w:r>
      <w:r w:rsidRPr="005108E4">
        <w:rPr>
          <w:spacing w:val="-7"/>
          <w:sz w:val="24"/>
        </w:rPr>
        <w:t xml:space="preserve"> </w:t>
      </w:r>
      <w:r w:rsidRPr="005108E4">
        <w:rPr>
          <w:sz w:val="24"/>
        </w:rPr>
        <w:t>otherwise</w:t>
      </w:r>
      <w:r w:rsidRPr="005108E4">
        <w:rPr>
          <w:spacing w:val="-8"/>
          <w:sz w:val="24"/>
        </w:rPr>
        <w:t xml:space="preserve"> </w:t>
      </w:r>
      <w:r w:rsidRPr="005108E4">
        <w:rPr>
          <w:sz w:val="24"/>
        </w:rPr>
        <w:t>comply</w:t>
      </w:r>
      <w:r w:rsidRPr="005108E4">
        <w:rPr>
          <w:spacing w:val="-17"/>
          <w:sz w:val="24"/>
        </w:rPr>
        <w:t xml:space="preserve"> </w:t>
      </w:r>
      <w:r w:rsidRPr="005108E4">
        <w:rPr>
          <w:sz w:val="24"/>
        </w:rPr>
        <w:t>with the incident reporting requirements set forth under 935 CMR</w:t>
      </w:r>
      <w:r w:rsidRPr="005108E4">
        <w:rPr>
          <w:spacing w:val="-19"/>
          <w:sz w:val="24"/>
        </w:rPr>
        <w:t xml:space="preserve"> </w:t>
      </w:r>
      <w:r w:rsidRPr="005108E4">
        <w:rPr>
          <w:sz w:val="24"/>
        </w:rPr>
        <w:t>501.110(9).</w:t>
      </w:r>
    </w:p>
    <w:p w14:paraId="3E459079" w14:textId="77777777" w:rsidR="00DA2759" w:rsidRPr="005108E4" w:rsidRDefault="009A7511">
      <w:pPr>
        <w:pStyle w:val="ListParagraph"/>
        <w:numPr>
          <w:ilvl w:val="1"/>
          <w:numId w:val="32"/>
        </w:numPr>
        <w:tabs>
          <w:tab w:val="left" w:pos="2065"/>
        </w:tabs>
        <w:spacing w:before="3" w:line="244" w:lineRule="auto"/>
        <w:ind w:right="115" w:firstLine="0"/>
        <w:rPr>
          <w:sz w:val="24"/>
        </w:rPr>
      </w:pPr>
      <w:r w:rsidRPr="005108E4">
        <w:rPr>
          <w:sz w:val="24"/>
        </w:rPr>
        <w:t>The</w:t>
      </w:r>
      <w:r w:rsidRPr="005108E4">
        <w:rPr>
          <w:spacing w:val="-15"/>
          <w:sz w:val="24"/>
        </w:rPr>
        <w:t xml:space="preserve"> </w:t>
      </w:r>
      <w:r w:rsidRPr="005108E4">
        <w:rPr>
          <w:sz w:val="24"/>
        </w:rPr>
        <w:t>following</w:t>
      </w:r>
      <w:r w:rsidRPr="005108E4">
        <w:rPr>
          <w:spacing w:val="-17"/>
          <w:sz w:val="24"/>
        </w:rPr>
        <w:t xml:space="preserve"> </w:t>
      </w:r>
      <w:r w:rsidRPr="005108E4">
        <w:rPr>
          <w:sz w:val="24"/>
        </w:rPr>
        <w:t>individuals</w:t>
      </w:r>
      <w:r w:rsidRPr="005108E4">
        <w:rPr>
          <w:spacing w:val="-13"/>
          <w:sz w:val="24"/>
        </w:rPr>
        <w:t xml:space="preserve"> </w:t>
      </w:r>
      <w:r w:rsidRPr="005108E4">
        <w:rPr>
          <w:sz w:val="24"/>
        </w:rPr>
        <w:t>shall</w:t>
      </w:r>
      <w:r w:rsidRPr="005108E4">
        <w:rPr>
          <w:spacing w:val="-11"/>
          <w:sz w:val="24"/>
        </w:rPr>
        <w:t xml:space="preserve"> </w:t>
      </w:r>
      <w:r w:rsidRPr="005108E4">
        <w:rPr>
          <w:sz w:val="24"/>
        </w:rPr>
        <w:t>have</w:t>
      </w:r>
      <w:r w:rsidRPr="005108E4">
        <w:rPr>
          <w:spacing w:val="-13"/>
          <w:sz w:val="24"/>
        </w:rPr>
        <w:t xml:space="preserve"> </w:t>
      </w:r>
      <w:r w:rsidRPr="005108E4">
        <w:rPr>
          <w:sz w:val="24"/>
        </w:rPr>
        <w:t>access</w:t>
      </w:r>
      <w:r w:rsidRPr="005108E4">
        <w:rPr>
          <w:spacing w:val="-12"/>
          <w:sz w:val="24"/>
        </w:rPr>
        <w:t xml:space="preserve"> </w:t>
      </w:r>
      <w:r w:rsidRPr="005108E4">
        <w:rPr>
          <w:sz w:val="24"/>
        </w:rPr>
        <w:t>to</w:t>
      </w:r>
      <w:r w:rsidRPr="005108E4">
        <w:rPr>
          <w:spacing w:val="-13"/>
          <w:sz w:val="24"/>
        </w:rPr>
        <w:t xml:space="preserve"> </w:t>
      </w:r>
      <w:r w:rsidRPr="005108E4">
        <w:rPr>
          <w:sz w:val="24"/>
        </w:rPr>
        <w:t>MTC</w:t>
      </w:r>
      <w:r w:rsidRPr="005108E4">
        <w:rPr>
          <w:spacing w:val="-11"/>
          <w:sz w:val="24"/>
        </w:rPr>
        <w:t xml:space="preserve"> </w:t>
      </w:r>
      <w:r w:rsidRPr="005108E4">
        <w:rPr>
          <w:sz w:val="24"/>
        </w:rPr>
        <w:t>operations</w:t>
      </w:r>
      <w:r w:rsidRPr="005108E4">
        <w:rPr>
          <w:spacing w:val="-14"/>
          <w:sz w:val="24"/>
        </w:rPr>
        <w:t xml:space="preserve"> </w:t>
      </w:r>
      <w:r w:rsidRPr="005108E4">
        <w:rPr>
          <w:sz w:val="24"/>
        </w:rPr>
        <w:t>and</w:t>
      </w:r>
      <w:r w:rsidRPr="005108E4">
        <w:rPr>
          <w:spacing w:val="-14"/>
          <w:sz w:val="24"/>
        </w:rPr>
        <w:t xml:space="preserve"> </w:t>
      </w:r>
      <w:r w:rsidRPr="005108E4">
        <w:rPr>
          <w:sz w:val="24"/>
        </w:rPr>
        <w:t>vehicles,</w:t>
      </w:r>
      <w:r w:rsidRPr="005108E4">
        <w:rPr>
          <w:spacing w:val="-14"/>
          <w:sz w:val="24"/>
        </w:rPr>
        <w:t xml:space="preserve"> </w:t>
      </w:r>
      <w:r w:rsidRPr="005108E4">
        <w:rPr>
          <w:sz w:val="24"/>
        </w:rPr>
        <w:t>including video</w:t>
      </w:r>
      <w:r w:rsidRPr="005108E4">
        <w:rPr>
          <w:spacing w:val="-2"/>
          <w:sz w:val="24"/>
        </w:rPr>
        <w:t xml:space="preserve"> </w:t>
      </w:r>
      <w:r w:rsidRPr="005108E4">
        <w:rPr>
          <w:sz w:val="24"/>
        </w:rPr>
        <w:t>recordings:</w:t>
      </w:r>
    </w:p>
    <w:p w14:paraId="0DC452B1" w14:textId="77777777" w:rsidR="00DA2759" w:rsidRPr="005108E4" w:rsidRDefault="009A7511">
      <w:pPr>
        <w:pStyle w:val="ListParagraph"/>
        <w:numPr>
          <w:ilvl w:val="2"/>
          <w:numId w:val="32"/>
        </w:numPr>
        <w:tabs>
          <w:tab w:val="left" w:pos="2416"/>
          <w:tab w:val="left" w:pos="2417"/>
        </w:tabs>
        <w:spacing w:line="244" w:lineRule="auto"/>
        <w:ind w:left="2035" w:right="110" w:firstLine="0"/>
        <w:rPr>
          <w:sz w:val="24"/>
        </w:rPr>
      </w:pPr>
      <w:r w:rsidRPr="005108E4">
        <w:rPr>
          <w:sz w:val="24"/>
        </w:rPr>
        <w:t>Representatives of the Commission in the course of responsibilities authorized by 935 CMR</w:t>
      </w:r>
      <w:r w:rsidRPr="005108E4">
        <w:rPr>
          <w:spacing w:val="-2"/>
          <w:sz w:val="24"/>
        </w:rPr>
        <w:t xml:space="preserve"> </w:t>
      </w:r>
      <w:r w:rsidRPr="005108E4">
        <w:rPr>
          <w:sz w:val="24"/>
        </w:rPr>
        <w:t>501.000;</w:t>
      </w:r>
    </w:p>
    <w:p w14:paraId="3FA516E2" w14:textId="77777777" w:rsidR="00DA2759" w:rsidRPr="005108E4" w:rsidRDefault="009A7511">
      <w:pPr>
        <w:pStyle w:val="ListParagraph"/>
        <w:numPr>
          <w:ilvl w:val="2"/>
          <w:numId w:val="32"/>
        </w:numPr>
        <w:tabs>
          <w:tab w:val="left" w:pos="2467"/>
          <w:tab w:val="left" w:pos="2468"/>
        </w:tabs>
        <w:spacing w:line="244" w:lineRule="auto"/>
        <w:ind w:left="2035" w:right="118" w:firstLine="0"/>
        <w:rPr>
          <w:sz w:val="24"/>
        </w:rPr>
      </w:pPr>
      <w:r w:rsidRPr="005108E4">
        <w:rPr>
          <w:sz w:val="24"/>
        </w:rPr>
        <w:t>Representatives of other state agencies of the Commonwealth of Massachusetts acting within their jurisdiction;</w:t>
      </w:r>
      <w:r w:rsidRPr="005108E4">
        <w:rPr>
          <w:spacing w:val="-6"/>
          <w:sz w:val="24"/>
        </w:rPr>
        <w:t xml:space="preserve"> </w:t>
      </w:r>
      <w:r w:rsidRPr="005108E4">
        <w:rPr>
          <w:sz w:val="24"/>
        </w:rPr>
        <w:t>and</w:t>
      </w:r>
    </w:p>
    <w:p w14:paraId="3B6BB9FD" w14:textId="77777777" w:rsidR="00DA2759" w:rsidRPr="005108E4" w:rsidRDefault="009A7511">
      <w:pPr>
        <w:pStyle w:val="ListParagraph"/>
        <w:numPr>
          <w:ilvl w:val="2"/>
          <w:numId w:val="32"/>
        </w:numPr>
        <w:tabs>
          <w:tab w:val="left" w:pos="2474"/>
          <w:tab w:val="left" w:pos="2475"/>
        </w:tabs>
        <w:spacing w:line="244" w:lineRule="auto"/>
        <w:ind w:left="2035" w:right="117" w:firstLine="0"/>
        <w:rPr>
          <w:sz w:val="24"/>
        </w:rPr>
      </w:pPr>
      <w:r w:rsidRPr="005108E4">
        <w:rPr>
          <w:spacing w:val="-3"/>
          <w:sz w:val="24"/>
        </w:rPr>
        <w:t xml:space="preserve">Law </w:t>
      </w:r>
      <w:r w:rsidRPr="005108E4">
        <w:rPr>
          <w:sz w:val="24"/>
        </w:rPr>
        <w:t>Enforcement Authorities and emergency medical services in the course of responding to an</w:t>
      </w:r>
      <w:r w:rsidRPr="005108E4">
        <w:rPr>
          <w:spacing w:val="-5"/>
          <w:sz w:val="24"/>
        </w:rPr>
        <w:t xml:space="preserve"> </w:t>
      </w:r>
      <w:r w:rsidRPr="005108E4">
        <w:rPr>
          <w:spacing w:val="-3"/>
          <w:sz w:val="24"/>
        </w:rPr>
        <w:t>emergency.</w:t>
      </w:r>
    </w:p>
    <w:p w14:paraId="2ECAE93E" w14:textId="77777777" w:rsidR="00DA2759" w:rsidRPr="005108E4" w:rsidRDefault="009A7511">
      <w:pPr>
        <w:pStyle w:val="ListParagraph"/>
        <w:numPr>
          <w:ilvl w:val="1"/>
          <w:numId w:val="32"/>
        </w:numPr>
        <w:tabs>
          <w:tab w:val="left" w:pos="2290"/>
        </w:tabs>
        <w:spacing w:line="242" w:lineRule="auto"/>
        <w:ind w:right="115" w:firstLine="0"/>
        <w:rPr>
          <w:sz w:val="24"/>
        </w:rPr>
      </w:pPr>
      <w:r w:rsidRPr="005108E4">
        <w:rPr>
          <w:sz w:val="24"/>
        </w:rPr>
        <w:t>935 CMR 501.000 may not be construed to prohibit access to authorized law enforcement</w:t>
      </w:r>
      <w:r w:rsidRPr="005108E4">
        <w:rPr>
          <w:spacing w:val="-25"/>
          <w:sz w:val="24"/>
        </w:rPr>
        <w:t xml:space="preserve"> </w:t>
      </w:r>
      <w:r w:rsidRPr="005108E4">
        <w:rPr>
          <w:sz w:val="24"/>
        </w:rPr>
        <w:t>personnel</w:t>
      </w:r>
      <w:r w:rsidRPr="005108E4">
        <w:rPr>
          <w:spacing w:val="-25"/>
          <w:sz w:val="24"/>
        </w:rPr>
        <w:t xml:space="preserve"> </w:t>
      </w:r>
      <w:r w:rsidRPr="005108E4">
        <w:rPr>
          <w:sz w:val="24"/>
        </w:rPr>
        <w:t>or</w:t>
      </w:r>
      <w:r w:rsidRPr="005108E4">
        <w:rPr>
          <w:spacing w:val="-24"/>
          <w:sz w:val="24"/>
        </w:rPr>
        <w:t xml:space="preserve"> </w:t>
      </w:r>
      <w:r w:rsidRPr="005108E4">
        <w:rPr>
          <w:sz w:val="24"/>
        </w:rPr>
        <w:t>local</w:t>
      </w:r>
      <w:r w:rsidRPr="005108E4">
        <w:rPr>
          <w:spacing w:val="-23"/>
          <w:sz w:val="24"/>
        </w:rPr>
        <w:t xml:space="preserve"> </w:t>
      </w:r>
      <w:r w:rsidRPr="005108E4">
        <w:rPr>
          <w:sz w:val="24"/>
        </w:rPr>
        <w:t>public</w:t>
      </w:r>
      <w:r w:rsidRPr="005108E4">
        <w:rPr>
          <w:spacing w:val="-23"/>
          <w:sz w:val="24"/>
        </w:rPr>
        <w:t xml:space="preserve"> </w:t>
      </w:r>
      <w:r w:rsidRPr="005108E4">
        <w:rPr>
          <w:sz w:val="24"/>
        </w:rPr>
        <w:t>health,</w:t>
      </w:r>
      <w:r w:rsidRPr="005108E4">
        <w:rPr>
          <w:spacing w:val="-23"/>
          <w:sz w:val="24"/>
        </w:rPr>
        <w:t xml:space="preserve"> </w:t>
      </w:r>
      <w:r w:rsidRPr="005108E4">
        <w:rPr>
          <w:sz w:val="24"/>
        </w:rPr>
        <w:t>inspectional</w:t>
      </w:r>
      <w:r w:rsidRPr="005108E4">
        <w:rPr>
          <w:spacing w:val="-23"/>
          <w:sz w:val="24"/>
        </w:rPr>
        <w:t xml:space="preserve"> </w:t>
      </w:r>
      <w:r w:rsidRPr="005108E4">
        <w:rPr>
          <w:sz w:val="24"/>
        </w:rPr>
        <w:t>services,</w:t>
      </w:r>
      <w:r w:rsidRPr="005108E4">
        <w:rPr>
          <w:spacing w:val="-23"/>
          <w:sz w:val="24"/>
        </w:rPr>
        <w:t xml:space="preserve"> </w:t>
      </w:r>
      <w:r w:rsidRPr="005108E4">
        <w:rPr>
          <w:sz w:val="24"/>
        </w:rPr>
        <w:t>or</w:t>
      </w:r>
      <w:r w:rsidRPr="005108E4">
        <w:rPr>
          <w:spacing w:val="-24"/>
          <w:sz w:val="24"/>
        </w:rPr>
        <w:t xml:space="preserve"> </w:t>
      </w:r>
      <w:r w:rsidRPr="005108E4">
        <w:rPr>
          <w:sz w:val="24"/>
        </w:rPr>
        <w:t>other</w:t>
      </w:r>
      <w:r w:rsidRPr="005108E4">
        <w:rPr>
          <w:spacing w:val="-24"/>
          <w:sz w:val="24"/>
        </w:rPr>
        <w:t xml:space="preserve"> </w:t>
      </w:r>
      <w:r w:rsidRPr="005108E4">
        <w:rPr>
          <w:sz w:val="24"/>
        </w:rPr>
        <w:t>permit-granting agents acting within their lawful</w:t>
      </w:r>
      <w:r w:rsidRPr="005108E4">
        <w:rPr>
          <w:spacing w:val="-7"/>
          <w:sz w:val="24"/>
        </w:rPr>
        <w:t xml:space="preserve"> </w:t>
      </w:r>
      <w:r w:rsidRPr="005108E4">
        <w:rPr>
          <w:sz w:val="24"/>
        </w:rPr>
        <w:t>jurisdiction.</w:t>
      </w:r>
    </w:p>
    <w:p w14:paraId="3962AA31" w14:textId="77777777" w:rsidR="00DA2759" w:rsidRPr="005108E4" w:rsidRDefault="009A7511">
      <w:pPr>
        <w:pStyle w:val="ListParagraph"/>
        <w:numPr>
          <w:ilvl w:val="1"/>
          <w:numId w:val="32"/>
        </w:numPr>
        <w:tabs>
          <w:tab w:val="left" w:pos="2105"/>
        </w:tabs>
        <w:spacing w:line="242" w:lineRule="auto"/>
        <w:ind w:right="116" w:firstLine="0"/>
        <w:rPr>
          <w:sz w:val="24"/>
        </w:rPr>
      </w:pPr>
      <w:r w:rsidRPr="005108E4">
        <w:rPr>
          <w:sz w:val="24"/>
        </w:rPr>
        <w:t>All</w:t>
      </w:r>
      <w:r w:rsidRPr="005108E4">
        <w:rPr>
          <w:spacing w:val="-14"/>
          <w:sz w:val="24"/>
        </w:rPr>
        <w:t xml:space="preserve"> </w:t>
      </w:r>
      <w:r w:rsidRPr="005108E4">
        <w:rPr>
          <w:sz w:val="24"/>
        </w:rPr>
        <w:t>vehicles</w:t>
      </w:r>
      <w:r w:rsidRPr="005108E4">
        <w:rPr>
          <w:spacing w:val="-13"/>
          <w:sz w:val="24"/>
        </w:rPr>
        <w:t xml:space="preserve"> </w:t>
      </w:r>
      <w:r w:rsidRPr="005108E4">
        <w:rPr>
          <w:sz w:val="24"/>
        </w:rPr>
        <w:t>used</w:t>
      </w:r>
      <w:r w:rsidRPr="005108E4">
        <w:rPr>
          <w:spacing w:val="-11"/>
          <w:sz w:val="24"/>
        </w:rPr>
        <w:t xml:space="preserve"> </w:t>
      </w:r>
      <w:r w:rsidRPr="005108E4">
        <w:rPr>
          <w:sz w:val="24"/>
        </w:rPr>
        <w:t>by</w:t>
      </w:r>
      <w:r w:rsidRPr="005108E4">
        <w:rPr>
          <w:spacing w:val="-18"/>
          <w:sz w:val="24"/>
        </w:rPr>
        <w:t xml:space="preserve"> </w:t>
      </w:r>
      <w:r w:rsidRPr="005108E4">
        <w:rPr>
          <w:sz w:val="24"/>
        </w:rPr>
        <w:t>the</w:t>
      </w:r>
      <w:r w:rsidRPr="005108E4">
        <w:rPr>
          <w:spacing w:val="-12"/>
          <w:sz w:val="24"/>
        </w:rPr>
        <w:t xml:space="preserve"> </w:t>
      </w:r>
      <w:r w:rsidRPr="005108E4">
        <w:rPr>
          <w:sz w:val="24"/>
        </w:rPr>
        <w:t>MTC</w:t>
      </w:r>
      <w:r w:rsidRPr="005108E4">
        <w:rPr>
          <w:spacing w:val="-11"/>
          <w:sz w:val="24"/>
        </w:rPr>
        <w:t xml:space="preserve"> </w:t>
      </w:r>
      <w:r w:rsidRPr="005108E4">
        <w:rPr>
          <w:sz w:val="24"/>
        </w:rPr>
        <w:t>for</w:t>
      </w:r>
      <w:r w:rsidRPr="005108E4">
        <w:rPr>
          <w:spacing w:val="-11"/>
          <w:sz w:val="24"/>
        </w:rPr>
        <w:t xml:space="preserve"> </w:t>
      </w:r>
      <w:r w:rsidRPr="005108E4">
        <w:rPr>
          <w:sz w:val="24"/>
        </w:rPr>
        <w:t>home</w:t>
      </w:r>
      <w:r w:rsidRPr="005108E4">
        <w:rPr>
          <w:spacing w:val="-12"/>
          <w:sz w:val="24"/>
        </w:rPr>
        <w:t xml:space="preserve"> </w:t>
      </w:r>
      <w:r w:rsidRPr="005108E4">
        <w:rPr>
          <w:sz w:val="24"/>
        </w:rPr>
        <w:t>delivery</w:t>
      </w:r>
      <w:r w:rsidRPr="005108E4">
        <w:rPr>
          <w:spacing w:val="-18"/>
          <w:sz w:val="24"/>
        </w:rPr>
        <w:t xml:space="preserve"> </w:t>
      </w:r>
      <w:r w:rsidRPr="005108E4">
        <w:rPr>
          <w:sz w:val="24"/>
        </w:rPr>
        <w:t>are</w:t>
      </w:r>
      <w:r w:rsidRPr="005108E4">
        <w:rPr>
          <w:spacing w:val="-15"/>
          <w:sz w:val="24"/>
        </w:rPr>
        <w:t xml:space="preserve"> </w:t>
      </w:r>
      <w:r w:rsidRPr="005108E4">
        <w:rPr>
          <w:sz w:val="24"/>
        </w:rPr>
        <w:t>subject</w:t>
      </w:r>
      <w:r w:rsidRPr="005108E4">
        <w:rPr>
          <w:spacing w:val="-13"/>
          <w:sz w:val="24"/>
        </w:rPr>
        <w:t xml:space="preserve"> </w:t>
      </w:r>
      <w:r w:rsidRPr="005108E4">
        <w:rPr>
          <w:sz w:val="24"/>
        </w:rPr>
        <w:t>to</w:t>
      </w:r>
      <w:r w:rsidRPr="005108E4">
        <w:rPr>
          <w:spacing w:val="-13"/>
          <w:sz w:val="24"/>
        </w:rPr>
        <w:t xml:space="preserve"> </w:t>
      </w:r>
      <w:r w:rsidRPr="005108E4">
        <w:rPr>
          <w:sz w:val="24"/>
        </w:rPr>
        <w:t>inspection</w:t>
      </w:r>
      <w:r w:rsidRPr="005108E4">
        <w:rPr>
          <w:spacing w:val="-13"/>
          <w:sz w:val="24"/>
        </w:rPr>
        <w:t xml:space="preserve"> </w:t>
      </w:r>
      <w:r w:rsidRPr="005108E4">
        <w:rPr>
          <w:sz w:val="24"/>
        </w:rPr>
        <w:t>and</w:t>
      </w:r>
      <w:r w:rsidRPr="005108E4">
        <w:rPr>
          <w:spacing w:val="-13"/>
          <w:sz w:val="24"/>
        </w:rPr>
        <w:t xml:space="preserve"> </w:t>
      </w:r>
      <w:r w:rsidRPr="005108E4">
        <w:rPr>
          <w:sz w:val="24"/>
        </w:rPr>
        <w:t>approval by</w:t>
      </w:r>
      <w:r w:rsidRPr="005108E4">
        <w:rPr>
          <w:spacing w:val="-22"/>
          <w:sz w:val="24"/>
        </w:rPr>
        <w:t xml:space="preserve"> </w:t>
      </w:r>
      <w:r w:rsidRPr="005108E4">
        <w:rPr>
          <w:sz w:val="24"/>
        </w:rPr>
        <w:t>the</w:t>
      </w:r>
      <w:r w:rsidRPr="005108E4">
        <w:rPr>
          <w:spacing w:val="-15"/>
          <w:sz w:val="24"/>
        </w:rPr>
        <w:t xml:space="preserve"> </w:t>
      </w:r>
      <w:r w:rsidRPr="005108E4">
        <w:rPr>
          <w:sz w:val="24"/>
        </w:rPr>
        <w:t>Commission</w:t>
      </w:r>
      <w:r w:rsidRPr="005108E4">
        <w:rPr>
          <w:spacing w:val="-15"/>
          <w:sz w:val="24"/>
        </w:rPr>
        <w:t xml:space="preserve"> </w:t>
      </w:r>
      <w:r w:rsidRPr="005108E4">
        <w:rPr>
          <w:sz w:val="24"/>
        </w:rPr>
        <w:t>prior</w:t>
      </w:r>
      <w:r w:rsidRPr="005108E4">
        <w:rPr>
          <w:spacing w:val="-15"/>
          <w:sz w:val="24"/>
        </w:rPr>
        <w:t xml:space="preserve"> </w:t>
      </w:r>
      <w:r w:rsidRPr="005108E4">
        <w:rPr>
          <w:sz w:val="24"/>
        </w:rPr>
        <w:t>being</w:t>
      </w:r>
      <w:r w:rsidRPr="005108E4">
        <w:rPr>
          <w:spacing w:val="-16"/>
          <w:sz w:val="24"/>
        </w:rPr>
        <w:t xml:space="preserve"> </w:t>
      </w:r>
      <w:r w:rsidRPr="005108E4">
        <w:rPr>
          <w:sz w:val="24"/>
        </w:rPr>
        <w:t>put</w:t>
      </w:r>
      <w:r w:rsidRPr="005108E4">
        <w:rPr>
          <w:spacing w:val="-14"/>
          <w:sz w:val="24"/>
        </w:rPr>
        <w:t xml:space="preserve"> </w:t>
      </w:r>
      <w:r w:rsidRPr="005108E4">
        <w:rPr>
          <w:sz w:val="24"/>
        </w:rPr>
        <w:t>into</w:t>
      </w:r>
      <w:r w:rsidRPr="005108E4">
        <w:rPr>
          <w:spacing w:val="-14"/>
          <w:sz w:val="24"/>
        </w:rPr>
        <w:t xml:space="preserve"> </w:t>
      </w:r>
      <w:r w:rsidRPr="005108E4">
        <w:rPr>
          <w:sz w:val="24"/>
        </w:rPr>
        <w:t>use.</w:t>
      </w:r>
      <w:r w:rsidRPr="005108E4">
        <w:rPr>
          <w:spacing w:val="32"/>
          <w:sz w:val="24"/>
        </w:rPr>
        <w:t xml:space="preserve"> </w:t>
      </w:r>
      <w:r w:rsidRPr="005108E4">
        <w:rPr>
          <w:spacing w:val="-3"/>
          <w:sz w:val="24"/>
        </w:rPr>
        <w:t>It</w:t>
      </w:r>
      <w:r w:rsidRPr="005108E4">
        <w:rPr>
          <w:spacing w:val="-14"/>
          <w:sz w:val="24"/>
        </w:rPr>
        <w:t xml:space="preserve"> </w:t>
      </w:r>
      <w:r w:rsidRPr="005108E4">
        <w:rPr>
          <w:sz w:val="24"/>
        </w:rPr>
        <w:t>shall</w:t>
      </w:r>
      <w:r w:rsidRPr="005108E4">
        <w:rPr>
          <w:spacing w:val="-12"/>
          <w:sz w:val="24"/>
        </w:rPr>
        <w:t xml:space="preserve"> </w:t>
      </w:r>
      <w:r w:rsidRPr="005108E4">
        <w:rPr>
          <w:sz w:val="24"/>
        </w:rPr>
        <w:t>be</w:t>
      </w:r>
      <w:r w:rsidRPr="005108E4">
        <w:rPr>
          <w:spacing w:val="-15"/>
          <w:sz w:val="24"/>
        </w:rPr>
        <w:t xml:space="preserve"> </w:t>
      </w:r>
      <w:r w:rsidRPr="005108E4">
        <w:rPr>
          <w:sz w:val="24"/>
        </w:rPr>
        <w:t>the</w:t>
      </w:r>
      <w:r w:rsidRPr="005108E4">
        <w:rPr>
          <w:spacing w:val="-16"/>
          <w:sz w:val="24"/>
        </w:rPr>
        <w:t xml:space="preserve"> </w:t>
      </w:r>
      <w:r w:rsidRPr="005108E4">
        <w:rPr>
          <w:sz w:val="24"/>
        </w:rPr>
        <w:t>MTCs</w:t>
      </w:r>
      <w:r w:rsidRPr="005108E4">
        <w:rPr>
          <w:spacing w:val="-13"/>
          <w:sz w:val="24"/>
        </w:rPr>
        <w:t xml:space="preserve"> </w:t>
      </w:r>
      <w:r w:rsidRPr="005108E4">
        <w:rPr>
          <w:sz w:val="24"/>
        </w:rPr>
        <w:t>responsibility</w:t>
      </w:r>
      <w:r w:rsidRPr="005108E4">
        <w:rPr>
          <w:spacing w:val="-22"/>
          <w:sz w:val="24"/>
        </w:rPr>
        <w:t xml:space="preserve"> </w:t>
      </w:r>
      <w:r w:rsidRPr="005108E4">
        <w:rPr>
          <w:sz w:val="24"/>
        </w:rPr>
        <w:t>to</w:t>
      </w:r>
      <w:r w:rsidRPr="005108E4">
        <w:rPr>
          <w:spacing w:val="-14"/>
          <w:sz w:val="24"/>
        </w:rPr>
        <w:t xml:space="preserve"> </w:t>
      </w:r>
      <w:r w:rsidRPr="005108E4">
        <w:rPr>
          <w:sz w:val="24"/>
        </w:rPr>
        <w:t>make</w:t>
      </w:r>
      <w:r w:rsidRPr="005108E4">
        <w:rPr>
          <w:spacing w:val="-16"/>
          <w:sz w:val="24"/>
        </w:rPr>
        <w:t xml:space="preserve"> </w:t>
      </w:r>
      <w:r w:rsidRPr="005108E4">
        <w:rPr>
          <w:sz w:val="24"/>
        </w:rPr>
        <w:t>the Commission aware of its intent to introduce a new vehicle into operation and ensure an inspection of the vehicle prior to commencing</w:t>
      </w:r>
      <w:r w:rsidRPr="005108E4">
        <w:rPr>
          <w:spacing w:val="-15"/>
          <w:sz w:val="24"/>
        </w:rPr>
        <w:t xml:space="preserve"> </w:t>
      </w:r>
      <w:r w:rsidRPr="005108E4">
        <w:rPr>
          <w:sz w:val="24"/>
        </w:rPr>
        <w:t>operation.</w:t>
      </w:r>
    </w:p>
    <w:p w14:paraId="1927FC42" w14:textId="77777777" w:rsidR="00DA2759" w:rsidRPr="005108E4" w:rsidRDefault="009A7511">
      <w:pPr>
        <w:pStyle w:val="ListParagraph"/>
        <w:numPr>
          <w:ilvl w:val="1"/>
          <w:numId w:val="32"/>
        </w:numPr>
        <w:tabs>
          <w:tab w:val="left" w:pos="2081"/>
        </w:tabs>
        <w:spacing w:line="242" w:lineRule="auto"/>
        <w:ind w:right="115" w:firstLine="0"/>
        <w:rPr>
          <w:sz w:val="24"/>
        </w:rPr>
      </w:pPr>
      <w:r w:rsidRPr="005108E4">
        <w:rPr>
          <w:sz w:val="24"/>
        </w:rPr>
        <w:t>Firearms</w:t>
      </w:r>
      <w:r w:rsidRPr="005108E4">
        <w:rPr>
          <w:spacing w:val="-5"/>
          <w:sz w:val="24"/>
        </w:rPr>
        <w:t xml:space="preserve"> </w:t>
      </w:r>
      <w:r w:rsidRPr="005108E4">
        <w:rPr>
          <w:sz w:val="24"/>
        </w:rPr>
        <w:t>are</w:t>
      </w:r>
      <w:r w:rsidRPr="005108E4">
        <w:rPr>
          <w:spacing w:val="-6"/>
          <w:sz w:val="24"/>
        </w:rPr>
        <w:t xml:space="preserve"> </w:t>
      </w:r>
      <w:r w:rsidRPr="005108E4">
        <w:rPr>
          <w:sz w:val="24"/>
        </w:rPr>
        <w:t>strictly</w:t>
      </w:r>
      <w:r w:rsidRPr="005108E4">
        <w:rPr>
          <w:spacing w:val="-12"/>
          <w:sz w:val="24"/>
        </w:rPr>
        <w:t xml:space="preserve"> </w:t>
      </w:r>
      <w:r w:rsidRPr="005108E4">
        <w:rPr>
          <w:sz w:val="24"/>
        </w:rPr>
        <w:t>prohibited</w:t>
      </w:r>
      <w:r w:rsidRPr="005108E4">
        <w:rPr>
          <w:spacing w:val="-5"/>
          <w:sz w:val="24"/>
        </w:rPr>
        <w:t xml:space="preserve"> </w:t>
      </w:r>
      <w:r w:rsidRPr="005108E4">
        <w:rPr>
          <w:sz w:val="24"/>
        </w:rPr>
        <w:t>from</w:t>
      </w:r>
      <w:r w:rsidRPr="005108E4">
        <w:rPr>
          <w:spacing w:val="-4"/>
          <w:sz w:val="24"/>
        </w:rPr>
        <w:t xml:space="preserve"> </w:t>
      </w:r>
      <w:r w:rsidRPr="005108E4">
        <w:rPr>
          <w:sz w:val="24"/>
        </w:rPr>
        <w:t>MTC</w:t>
      </w:r>
      <w:r w:rsidRPr="005108E4">
        <w:rPr>
          <w:spacing w:val="-5"/>
          <w:sz w:val="24"/>
        </w:rPr>
        <w:t xml:space="preserve"> </w:t>
      </w:r>
      <w:r w:rsidRPr="005108E4">
        <w:rPr>
          <w:sz w:val="24"/>
        </w:rPr>
        <w:t>vehicles</w:t>
      </w:r>
      <w:r w:rsidRPr="005108E4">
        <w:rPr>
          <w:spacing w:val="-2"/>
          <w:sz w:val="24"/>
        </w:rPr>
        <w:t xml:space="preserve"> </w:t>
      </w:r>
      <w:r w:rsidRPr="005108E4">
        <w:rPr>
          <w:sz w:val="24"/>
        </w:rPr>
        <w:t>and</w:t>
      </w:r>
      <w:r w:rsidRPr="005108E4">
        <w:rPr>
          <w:spacing w:val="-3"/>
          <w:sz w:val="24"/>
        </w:rPr>
        <w:t xml:space="preserve"> </w:t>
      </w:r>
      <w:r w:rsidRPr="005108E4">
        <w:rPr>
          <w:sz w:val="24"/>
        </w:rPr>
        <w:t>from</w:t>
      </w:r>
      <w:r w:rsidRPr="005108E4">
        <w:rPr>
          <w:spacing w:val="-4"/>
          <w:sz w:val="24"/>
        </w:rPr>
        <w:t xml:space="preserve"> </w:t>
      </w:r>
      <w:r w:rsidRPr="005108E4">
        <w:rPr>
          <w:sz w:val="24"/>
        </w:rPr>
        <w:t>MTC</w:t>
      </w:r>
      <w:r w:rsidRPr="005108E4">
        <w:rPr>
          <w:spacing w:val="-4"/>
          <w:sz w:val="24"/>
        </w:rPr>
        <w:t xml:space="preserve"> </w:t>
      </w:r>
      <w:r w:rsidRPr="005108E4">
        <w:rPr>
          <w:sz w:val="24"/>
        </w:rPr>
        <w:t>agents</w:t>
      </w:r>
      <w:r w:rsidRPr="005108E4">
        <w:rPr>
          <w:spacing w:val="-5"/>
          <w:sz w:val="24"/>
        </w:rPr>
        <w:t xml:space="preserve"> </w:t>
      </w:r>
      <w:r w:rsidRPr="005108E4">
        <w:rPr>
          <w:sz w:val="24"/>
        </w:rPr>
        <w:t>performing home</w:t>
      </w:r>
      <w:r w:rsidRPr="005108E4">
        <w:rPr>
          <w:spacing w:val="-3"/>
          <w:sz w:val="24"/>
        </w:rPr>
        <w:t xml:space="preserve"> </w:t>
      </w:r>
      <w:r w:rsidRPr="005108E4">
        <w:rPr>
          <w:sz w:val="24"/>
        </w:rPr>
        <w:t>deliveries.</w:t>
      </w:r>
    </w:p>
    <w:p w14:paraId="2E053D61" w14:textId="77777777" w:rsidR="00DA2759" w:rsidRPr="005108E4" w:rsidRDefault="00DA2759">
      <w:pPr>
        <w:pStyle w:val="BodyText"/>
        <w:spacing w:before="8"/>
        <w:jc w:val="left"/>
        <w:rPr>
          <w:sz w:val="23"/>
        </w:rPr>
      </w:pPr>
    </w:p>
    <w:p w14:paraId="1A107E11" w14:textId="77777777" w:rsidR="00DA2759" w:rsidRPr="005108E4" w:rsidRDefault="009A7511" w:rsidP="00E94CBF">
      <w:pPr>
        <w:pStyle w:val="ListParagraph"/>
        <w:numPr>
          <w:ilvl w:val="0"/>
          <w:numId w:val="32"/>
        </w:numPr>
        <w:tabs>
          <w:tab w:val="left" w:pos="1779"/>
        </w:tabs>
        <w:ind w:left="1778" w:hanging="459"/>
        <w:outlineLvl w:val="1"/>
        <w:rPr>
          <w:sz w:val="24"/>
        </w:rPr>
      </w:pPr>
      <w:r w:rsidRPr="005108E4">
        <w:rPr>
          <w:sz w:val="24"/>
          <w:u w:val="single"/>
        </w:rPr>
        <w:t>Incident</w:t>
      </w:r>
      <w:r w:rsidRPr="005108E4">
        <w:rPr>
          <w:spacing w:val="-1"/>
          <w:sz w:val="24"/>
          <w:u w:val="single"/>
        </w:rPr>
        <w:t xml:space="preserve"> </w:t>
      </w:r>
      <w:r w:rsidRPr="005108E4">
        <w:rPr>
          <w:sz w:val="24"/>
          <w:u w:val="single"/>
        </w:rPr>
        <w:t>Reporting</w:t>
      </w:r>
      <w:r w:rsidRPr="005108E4">
        <w:rPr>
          <w:sz w:val="24"/>
        </w:rPr>
        <w:t>.</w:t>
      </w:r>
    </w:p>
    <w:p w14:paraId="5DB9F305" w14:textId="36099EFD" w:rsidR="00DA2759" w:rsidRPr="005108E4" w:rsidRDefault="009A7511" w:rsidP="00E077D0">
      <w:pPr>
        <w:pStyle w:val="ListParagraph"/>
        <w:numPr>
          <w:ilvl w:val="1"/>
          <w:numId w:val="32"/>
        </w:numPr>
        <w:tabs>
          <w:tab w:val="left" w:pos="2141"/>
        </w:tabs>
        <w:spacing w:before="5" w:line="242" w:lineRule="auto"/>
        <w:ind w:right="110" w:firstLine="0"/>
        <w:rPr>
          <w:sz w:val="24"/>
        </w:rPr>
        <w:sectPr w:rsidR="00DA2759" w:rsidRPr="005108E4">
          <w:pgSz w:w="12240" w:h="20160"/>
          <w:pgMar w:top="980" w:right="1320" w:bottom="960" w:left="480" w:header="744" w:footer="777" w:gutter="0"/>
          <w:cols w:space="720"/>
        </w:sectPr>
      </w:pPr>
      <w:r w:rsidRPr="005108E4">
        <w:rPr>
          <w:sz w:val="24"/>
        </w:rPr>
        <w:t xml:space="preserve">An MTC shall immediately notify appropriate </w:t>
      </w:r>
      <w:r w:rsidRPr="005108E4">
        <w:rPr>
          <w:spacing w:val="-3"/>
          <w:sz w:val="24"/>
        </w:rPr>
        <w:t xml:space="preserve">Law </w:t>
      </w:r>
      <w:r w:rsidRPr="005108E4">
        <w:rPr>
          <w:sz w:val="24"/>
        </w:rPr>
        <w:t>Enforcement Authorities and the Commission</w:t>
      </w:r>
      <w:r w:rsidRPr="005108E4">
        <w:rPr>
          <w:spacing w:val="-15"/>
          <w:sz w:val="24"/>
        </w:rPr>
        <w:t xml:space="preserve"> </w:t>
      </w:r>
      <w:r w:rsidRPr="005108E4">
        <w:rPr>
          <w:sz w:val="24"/>
        </w:rPr>
        <w:t>any</w:t>
      </w:r>
      <w:r w:rsidRPr="005108E4">
        <w:rPr>
          <w:spacing w:val="-21"/>
          <w:sz w:val="24"/>
        </w:rPr>
        <w:t xml:space="preserve"> </w:t>
      </w:r>
      <w:r w:rsidRPr="005108E4">
        <w:rPr>
          <w:sz w:val="24"/>
        </w:rPr>
        <w:t>breach</w:t>
      </w:r>
      <w:r w:rsidRPr="005108E4">
        <w:rPr>
          <w:spacing w:val="-15"/>
          <w:sz w:val="24"/>
        </w:rPr>
        <w:t xml:space="preserve"> </w:t>
      </w:r>
      <w:r w:rsidRPr="005108E4">
        <w:rPr>
          <w:sz w:val="24"/>
        </w:rPr>
        <w:t>of</w:t>
      </w:r>
      <w:r w:rsidRPr="005108E4">
        <w:rPr>
          <w:spacing w:val="-15"/>
          <w:sz w:val="24"/>
        </w:rPr>
        <w:t xml:space="preserve"> </w:t>
      </w:r>
      <w:r w:rsidRPr="005108E4">
        <w:rPr>
          <w:sz w:val="24"/>
        </w:rPr>
        <w:t>security</w:t>
      </w:r>
      <w:r w:rsidRPr="005108E4">
        <w:rPr>
          <w:spacing w:val="-21"/>
          <w:sz w:val="24"/>
        </w:rPr>
        <w:t xml:space="preserve"> </w:t>
      </w:r>
      <w:r w:rsidRPr="005108E4">
        <w:rPr>
          <w:sz w:val="24"/>
        </w:rPr>
        <w:t>or</w:t>
      </w:r>
      <w:r w:rsidRPr="005108E4">
        <w:rPr>
          <w:spacing w:val="-16"/>
          <w:sz w:val="24"/>
        </w:rPr>
        <w:t xml:space="preserve"> </w:t>
      </w:r>
      <w:r w:rsidRPr="005108E4">
        <w:rPr>
          <w:sz w:val="24"/>
        </w:rPr>
        <w:t>other</w:t>
      </w:r>
      <w:r w:rsidRPr="005108E4">
        <w:rPr>
          <w:spacing w:val="-15"/>
          <w:sz w:val="24"/>
        </w:rPr>
        <w:t xml:space="preserve"> </w:t>
      </w:r>
      <w:r w:rsidRPr="005108E4">
        <w:rPr>
          <w:sz w:val="24"/>
        </w:rPr>
        <w:t>reportable</w:t>
      </w:r>
      <w:r w:rsidRPr="005108E4">
        <w:rPr>
          <w:spacing w:val="-14"/>
          <w:sz w:val="24"/>
        </w:rPr>
        <w:t xml:space="preserve"> </w:t>
      </w:r>
      <w:r w:rsidRPr="005108E4">
        <w:rPr>
          <w:sz w:val="24"/>
        </w:rPr>
        <w:t>incident</w:t>
      </w:r>
      <w:r w:rsidRPr="005108E4">
        <w:rPr>
          <w:spacing w:val="-12"/>
          <w:sz w:val="24"/>
        </w:rPr>
        <w:t xml:space="preserve"> </w:t>
      </w:r>
      <w:r w:rsidRPr="005108E4">
        <w:rPr>
          <w:sz w:val="24"/>
        </w:rPr>
        <w:t>defined</w:t>
      </w:r>
      <w:r w:rsidRPr="005108E4">
        <w:rPr>
          <w:spacing w:val="-12"/>
          <w:sz w:val="24"/>
        </w:rPr>
        <w:t xml:space="preserve"> </w:t>
      </w:r>
      <w:r w:rsidRPr="005108E4">
        <w:rPr>
          <w:sz w:val="24"/>
        </w:rPr>
        <w:t>herein</w:t>
      </w:r>
      <w:r w:rsidRPr="005108E4">
        <w:rPr>
          <w:spacing w:val="-15"/>
          <w:sz w:val="24"/>
        </w:rPr>
        <w:t xml:space="preserve"> </w:t>
      </w:r>
      <w:r w:rsidRPr="005108E4">
        <w:rPr>
          <w:sz w:val="24"/>
        </w:rPr>
        <w:t>immediately and, in no instance, more than 24 hours following discovery of the breach or incident. Notification shall occur, but not be limited to, during the following</w:t>
      </w:r>
      <w:r w:rsidRPr="005108E4">
        <w:rPr>
          <w:spacing w:val="-28"/>
          <w:sz w:val="24"/>
        </w:rPr>
        <w:t xml:space="preserve"> </w:t>
      </w:r>
      <w:r w:rsidRPr="005108E4">
        <w:rPr>
          <w:sz w:val="24"/>
        </w:rPr>
        <w:t>occasions:</w:t>
      </w:r>
    </w:p>
    <w:p w14:paraId="777C9950" w14:textId="77777777" w:rsidR="00DA2759" w:rsidRPr="005108E4" w:rsidRDefault="00DA2759">
      <w:pPr>
        <w:pStyle w:val="BodyText"/>
        <w:spacing w:before="7"/>
        <w:jc w:val="left"/>
      </w:pPr>
    </w:p>
    <w:p w14:paraId="0212866E" w14:textId="77777777" w:rsidR="00DA2759" w:rsidRPr="005108E4" w:rsidRDefault="009A7511">
      <w:pPr>
        <w:pStyle w:val="ListParagraph"/>
        <w:numPr>
          <w:ilvl w:val="0"/>
          <w:numId w:val="31"/>
        </w:numPr>
        <w:tabs>
          <w:tab w:val="left" w:pos="2396"/>
        </w:tabs>
        <w:ind w:hanging="361"/>
        <w:rPr>
          <w:sz w:val="24"/>
        </w:rPr>
      </w:pPr>
      <w:r w:rsidRPr="005108E4">
        <w:rPr>
          <w:sz w:val="24"/>
        </w:rPr>
        <w:t>Discovery of inventory</w:t>
      </w:r>
      <w:r w:rsidRPr="005108E4">
        <w:rPr>
          <w:spacing w:val="-18"/>
          <w:sz w:val="24"/>
        </w:rPr>
        <w:t xml:space="preserve"> </w:t>
      </w:r>
      <w:r w:rsidRPr="005108E4">
        <w:rPr>
          <w:sz w:val="24"/>
        </w:rPr>
        <w:t>discrepancies;</w:t>
      </w:r>
    </w:p>
    <w:p w14:paraId="1BBBE0E3" w14:textId="77777777" w:rsidR="00DA2759" w:rsidRPr="005108E4" w:rsidRDefault="009A7511">
      <w:pPr>
        <w:pStyle w:val="ListParagraph"/>
        <w:numPr>
          <w:ilvl w:val="0"/>
          <w:numId w:val="31"/>
        </w:numPr>
        <w:tabs>
          <w:tab w:val="left" w:pos="2396"/>
        </w:tabs>
        <w:spacing w:before="3"/>
        <w:ind w:hanging="361"/>
        <w:rPr>
          <w:sz w:val="24"/>
        </w:rPr>
      </w:pPr>
      <w:r w:rsidRPr="005108E4">
        <w:rPr>
          <w:sz w:val="24"/>
        </w:rPr>
        <w:t>Diversion, theft, or loss of any Marijuana</w:t>
      </w:r>
      <w:r w:rsidRPr="005108E4">
        <w:rPr>
          <w:spacing w:val="-17"/>
          <w:sz w:val="24"/>
        </w:rPr>
        <w:t xml:space="preserve"> </w:t>
      </w:r>
      <w:r w:rsidRPr="005108E4">
        <w:rPr>
          <w:sz w:val="24"/>
        </w:rPr>
        <w:t>Product;</w:t>
      </w:r>
    </w:p>
    <w:p w14:paraId="11AF1D6A" w14:textId="77777777" w:rsidR="00DA2759" w:rsidRPr="005108E4" w:rsidRDefault="009A7511">
      <w:pPr>
        <w:pStyle w:val="ListParagraph"/>
        <w:numPr>
          <w:ilvl w:val="0"/>
          <w:numId w:val="31"/>
        </w:numPr>
        <w:tabs>
          <w:tab w:val="left" w:pos="2381"/>
        </w:tabs>
        <w:spacing w:before="5" w:line="242" w:lineRule="auto"/>
        <w:ind w:left="2035" w:right="116" w:firstLine="0"/>
        <w:rPr>
          <w:sz w:val="24"/>
        </w:rPr>
      </w:pPr>
      <w:r w:rsidRPr="005108E4">
        <w:rPr>
          <w:sz w:val="24"/>
        </w:rPr>
        <w:t>Any</w:t>
      </w:r>
      <w:r w:rsidRPr="005108E4">
        <w:rPr>
          <w:spacing w:val="-13"/>
          <w:sz w:val="24"/>
        </w:rPr>
        <w:t xml:space="preserve"> </w:t>
      </w:r>
      <w:r w:rsidRPr="005108E4">
        <w:rPr>
          <w:sz w:val="24"/>
        </w:rPr>
        <w:t>criminal</w:t>
      </w:r>
      <w:r w:rsidRPr="005108E4">
        <w:rPr>
          <w:spacing w:val="-4"/>
          <w:sz w:val="24"/>
        </w:rPr>
        <w:t xml:space="preserve"> </w:t>
      </w:r>
      <w:r w:rsidRPr="005108E4">
        <w:rPr>
          <w:sz w:val="24"/>
        </w:rPr>
        <w:t>action</w:t>
      </w:r>
      <w:r w:rsidRPr="005108E4">
        <w:rPr>
          <w:spacing w:val="-6"/>
          <w:sz w:val="24"/>
        </w:rPr>
        <w:t xml:space="preserve"> </w:t>
      </w:r>
      <w:r w:rsidRPr="005108E4">
        <w:rPr>
          <w:sz w:val="24"/>
        </w:rPr>
        <w:t>involving</w:t>
      </w:r>
      <w:r w:rsidRPr="005108E4">
        <w:rPr>
          <w:spacing w:val="-7"/>
          <w:sz w:val="24"/>
        </w:rPr>
        <w:t xml:space="preserve"> </w:t>
      </w:r>
      <w:r w:rsidRPr="005108E4">
        <w:rPr>
          <w:sz w:val="24"/>
        </w:rPr>
        <w:t>the</w:t>
      </w:r>
      <w:r w:rsidRPr="005108E4">
        <w:rPr>
          <w:spacing w:val="-7"/>
          <w:sz w:val="24"/>
        </w:rPr>
        <w:t xml:space="preserve"> </w:t>
      </w:r>
      <w:r w:rsidRPr="005108E4">
        <w:rPr>
          <w:sz w:val="24"/>
        </w:rPr>
        <w:t>MTC</w:t>
      </w:r>
      <w:r w:rsidRPr="005108E4">
        <w:rPr>
          <w:spacing w:val="-4"/>
          <w:sz w:val="24"/>
        </w:rPr>
        <w:t xml:space="preserve"> </w:t>
      </w:r>
      <w:r w:rsidRPr="005108E4">
        <w:rPr>
          <w:sz w:val="24"/>
        </w:rPr>
        <w:t>or</w:t>
      </w:r>
      <w:r w:rsidRPr="005108E4">
        <w:rPr>
          <w:spacing w:val="-7"/>
          <w:sz w:val="24"/>
        </w:rPr>
        <w:t xml:space="preserve"> </w:t>
      </w:r>
      <w:r w:rsidRPr="005108E4">
        <w:rPr>
          <w:sz w:val="24"/>
        </w:rPr>
        <w:t>an</w:t>
      </w:r>
      <w:r w:rsidRPr="005108E4">
        <w:rPr>
          <w:spacing w:val="-5"/>
          <w:sz w:val="24"/>
        </w:rPr>
        <w:t xml:space="preserve"> </w:t>
      </w:r>
      <w:r w:rsidRPr="005108E4">
        <w:rPr>
          <w:sz w:val="24"/>
        </w:rPr>
        <w:t>MTC</w:t>
      </w:r>
      <w:r w:rsidRPr="005108E4">
        <w:rPr>
          <w:spacing w:val="-5"/>
          <w:sz w:val="24"/>
        </w:rPr>
        <w:t xml:space="preserve"> </w:t>
      </w:r>
      <w:r w:rsidRPr="005108E4">
        <w:rPr>
          <w:sz w:val="24"/>
        </w:rPr>
        <w:t>Agent</w:t>
      </w:r>
      <w:r w:rsidRPr="005108E4">
        <w:rPr>
          <w:spacing w:val="-4"/>
          <w:sz w:val="24"/>
        </w:rPr>
        <w:t xml:space="preserve"> </w:t>
      </w:r>
      <w:r w:rsidRPr="005108E4">
        <w:rPr>
          <w:sz w:val="24"/>
        </w:rPr>
        <w:t>or</w:t>
      </w:r>
      <w:r w:rsidRPr="005108E4">
        <w:rPr>
          <w:spacing w:val="-7"/>
          <w:sz w:val="24"/>
        </w:rPr>
        <w:t xml:space="preserve"> </w:t>
      </w:r>
      <w:r w:rsidRPr="005108E4">
        <w:rPr>
          <w:sz w:val="24"/>
        </w:rPr>
        <w:t>occurring</w:t>
      </w:r>
      <w:r w:rsidRPr="005108E4">
        <w:rPr>
          <w:spacing w:val="-10"/>
          <w:sz w:val="24"/>
        </w:rPr>
        <w:t xml:space="preserve"> </w:t>
      </w:r>
      <w:r w:rsidRPr="005108E4">
        <w:rPr>
          <w:sz w:val="24"/>
        </w:rPr>
        <w:t>on</w:t>
      </w:r>
      <w:r w:rsidRPr="005108E4">
        <w:rPr>
          <w:spacing w:val="-7"/>
          <w:sz w:val="24"/>
        </w:rPr>
        <w:t xml:space="preserve"> </w:t>
      </w:r>
      <w:r w:rsidRPr="005108E4">
        <w:rPr>
          <w:sz w:val="24"/>
        </w:rPr>
        <w:t>or</w:t>
      </w:r>
      <w:r w:rsidRPr="005108E4">
        <w:rPr>
          <w:spacing w:val="-9"/>
          <w:sz w:val="24"/>
        </w:rPr>
        <w:t xml:space="preserve"> </w:t>
      </w:r>
      <w:r w:rsidRPr="005108E4">
        <w:rPr>
          <w:sz w:val="24"/>
        </w:rPr>
        <w:t>in</w:t>
      </w:r>
      <w:r w:rsidRPr="005108E4">
        <w:rPr>
          <w:spacing w:val="-7"/>
          <w:sz w:val="24"/>
        </w:rPr>
        <w:t xml:space="preserve"> </w:t>
      </w:r>
      <w:r w:rsidRPr="005108E4">
        <w:rPr>
          <w:sz w:val="24"/>
        </w:rPr>
        <w:t>the MTC</w:t>
      </w:r>
      <w:r w:rsidRPr="005108E4">
        <w:rPr>
          <w:spacing w:val="-1"/>
          <w:sz w:val="24"/>
        </w:rPr>
        <w:t xml:space="preserve"> </w:t>
      </w:r>
      <w:r w:rsidRPr="005108E4">
        <w:rPr>
          <w:sz w:val="24"/>
        </w:rPr>
        <w:t>Premises;</w:t>
      </w:r>
    </w:p>
    <w:p w14:paraId="060837CA" w14:textId="77777777" w:rsidR="00DA2759" w:rsidRPr="005108E4" w:rsidRDefault="009A7511">
      <w:pPr>
        <w:pStyle w:val="ListParagraph"/>
        <w:numPr>
          <w:ilvl w:val="0"/>
          <w:numId w:val="31"/>
        </w:numPr>
        <w:tabs>
          <w:tab w:val="left" w:pos="2518"/>
        </w:tabs>
        <w:spacing w:before="1" w:line="242" w:lineRule="auto"/>
        <w:ind w:left="2035" w:right="117" w:firstLine="0"/>
        <w:rPr>
          <w:sz w:val="24"/>
        </w:rPr>
      </w:pPr>
      <w:r w:rsidRPr="005108E4">
        <w:rPr>
          <w:sz w:val="24"/>
        </w:rPr>
        <w:t>Any suspicious act involving the sale, cultivation, distribution, Processing, or production of Marijuana by any</w:t>
      </w:r>
      <w:r w:rsidRPr="005108E4">
        <w:rPr>
          <w:spacing w:val="-22"/>
          <w:sz w:val="24"/>
        </w:rPr>
        <w:t xml:space="preserve"> </w:t>
      </w:r>
      <w:r w:rsidRPr="005108E4">
        <w:rPr>
          <w:sz w:val="24"/>
        </w:rPr>
        <w:t>person;</w:t>
      </w:r>
    </w:p>
    <w:p w14:paraId="0450F06A" w14:textId="77777777" w:rsidR="00DA2759" w:rsidRPr="005108E4" w:rsidRDefault="009A7511">
      <w:pPr>
        <w:pStyle w:val="ListParagraph"/>
        <w:numPr>
          <w:ilvl w:val="0"/>
          <w:numId w:val="31"/>
        </w:numPr>
        <w:tabs>
          <w:tab w:val="left" w:pos="2396"/>
        </w:tabs>
        <w:spacing w:before="2"/>
        <w:ind w:hanging="361"/>
        <w:rPr>
          <w:sz w:val="24"/>
        </w:rPr>
      </w:pPr>
      <w:r w:rsidRPr="005108E4">
        <w:rPr>
          <w:sz w:val="24"/>
        </w:rPr>
        <w:t>Unauthorized destruction of</w:t>
      </w:r>
      <w:r w:rsidRPr="005108E4">
        <w:rPr>
          <w:spacing w:val="-4"/>
          <w:sz w:val="24"/>
        </w:rPr>
        <w:t xml:space="preserve"> </w:t>
      </w:r>
      <w:r w:rsidRPr="005108E4">
        <w:rPr>
          <w:sz w:val="24"/>
        </w:rPr>
        <w:t>Marijuana;</w:t>
      </w:r>
    </w:p>
    <w:p w14:paraId="3023D68B" w14:textId="77777777" w:rsidR="00DA2759" w:rsidRPr="005108E4" w:rsidRDefault="009A7511">
      <w:pPr>
        <w:pStyle w:val="ListParagraph"/>
        <w:numPr>
          <w:ilvl w:val="0"/>
          <w:numId w:val="31"/>
        </w:numPr>
        <w:tabs>
          <w:tab w:val="left" w:pos="2489"/>
        </w:tabs>
        <w:spacing w:before="2" w:line="244" w:lineRule="auto"/>
        <w:ind w:left="2035" w:right="117" w:firstLine="0"/>
        <w:rPr>
          <w:sz w:val="24"/>
        </w:rPr>
      </w:pPr>
      <w:r w:rsidRPr="005108E4">
        <w:rPr>
          <w:sz w:val="24"/>
        </w:rPr>
        <w:t>Any loss or unauthorized alteration of records related to Marijuana, Registered Qualifying Patients, Personal Caregivers, or MTC</w:t>
      </w:r>
      <w:r w:rsidRPr="005108E4">
        <w:rPr>
          <w:spacing w:val="-11"/>
          <w:sz w:val="24"/>
        </w:rPr>
        <w:t xml:space="preserve"> </w:t>
      </w:r>
      <w:r w:rsidRPr="005108E4">
        <w:rPr>
          <w:sz w:val="24"/>
        </w:rPr>
        <w:t>Agents;</w:t>
      </w:r>
    </w:p>
    <w:p w14:paraId="69EA69A3" w14:textId="77777777" w:rsidR="00DA2759" w:rsidRPr="005108E4" w:rsidRDefault="009A7511">
      <w:pPr>
        <w:pStyle w:val="ListParagraph"/>
        <w:numPr>
          <w:ilvl w:val="0"/>
          <w:numId w:val="31"/>
        </w:numPr>
        <w:tabs>
          <w:tab w:val="left" w:pos="2376"/>
        </w:tabs>
        <w:spacing w:line="242" w:lineRule="auto"/>
        <w:ind w:left="2035" w:right="116" w:firstLine="0"/>
        <w:rPr>
          <w:sz w:val="24"/>
        </w:rPr>
      </w:pPr>
      <w:r w:rsidRPr="005108E4">
        <w:rPr>
          <w:sz w:val="24"/>
        </w:rPr>
        <w:t>An</w:t>
      </w:r>
      <w:r w:rsidRPr="005108E4">
        <w:rPr>
          <w:spacing w:val="-13"/>
          <w:sz w:val="24"/>
        </w:rPr>
        <w:t xml:space="preserve"> </w:t>
      </w:r>
      <w:r w:rsidRPr="005108E4">
        <w:rPr>
          <w:sz w:val="24"/>
        </w:rPr>
        <w:t>alarm</w:t>
      </w:r>
      <w:r w:rsidRPr="005108E4">
        <w:rPr>
          <w:spacing w:val="-11"/>
          <w:sz w:val="24"/>
        </w:rPr>
        <w:t xml:space="preserve"> </w:t>
      </w:r>
      <w:r w:rsidRPr="005108E4">
        <w:rPr>
          <w:sz w:val="24"/>
        </w:rPr>
        <w:t>activation</w:t>
      </w:r>
      <w:r w:rsidRPr="005108E4">
        <w:rPr>
          <w:spacing w:val="-12"/>
          <w:sz w:val="24"/>
        </w:rPr>
        <w:t xml:space="preserve"> </w:t>
      </w:r>
      <w:r w:rsidRPr="005108E4">
        <w:rPr>
          <w:sz w:val="24"/>
        </w:rPr>
        <w:t>or</w:t>
      </w:r>
      <w:r w:rsidRPr="005108E4">
        <w:rPr>
          <w:spacing w:val="-10"/>
          <w:sz w:val="24"/>
        </w:rPr>
        <w:t xml:space="preserve"> </w:t>
      </w:r>
      <w:r w:rsidRPr="005108E4">
        <w:rPr>
          <w:sz w:val="24"/>
        </w:rPr>
        <w:t>other</w:t>
      </w:r>
      <w:r w:rsidRPr="005108E4">
        <w:rPr>
          <w:spacing w:val="-11"/>
          <w:sz w:val="24"/>
        </w:rPr>
        <w:t xml:space="preserve"> </w:t>
      </w:r>
      <w:r w:rsidRPr="005108E4">
        <w:rPr>
          <w:sz w:val="24"/>
        </w:rPr>
        <w:t>event</w:t>
      </w:r>
      <w:r w:rsidRPr="005108E4">
        <w:rPr>
          <w:spacing w:val="-9"/>
          <w:sz w:val="24"/>
        </w:rPr>
        <w:t xml:space="preserve"> </w:t>
      </w:r>
      <w:r w:rsidRPr="005108E4">
        <w:rPr>
          <w:sz w:val="24"/>
        </w:rPr>
        <w:t>that</w:t>
      </w:r>
      <w:r w:rsidRPr="005108E4">
        <w:rPr>
          <w:spacing w:val="-9"/>
          <w:sz w:val="24"/>
        </w:rPr>
        <w:t xml:space="preserve"> </w:t>
      </w:r>
      <w:r w:rsidRPr="005108E4">
        <w:rPr>
          <w:sz w:val="24"/>
        </w:rPr>
        <w:t>requires</w:t>
      </w:r>
      <w:r w:rsidRPr="005108E4">
        <w:rPr>
          <w:spacing w:val="-10"/>
          <w:sz w:val="24"/>
        </w:rPr>
        <w:t xml:space="preserve"> </w:t>
      </w:r>
      <w:r w:rsidRPr="005108E4">
        <w:rPr>
          <w:sz w:val="24"/>
        </w:rPr>
        <w:t>response</w:t>
      </w:r>
      <w:r w:rsidRPr="005108E4">
        <w:rPr>
          <w:spacing w:val="-10"/>
          <w:sz w:val="24"/>
        </w:rPr>
        <w:t xml:space="preserve"> </w:t>
      </w:r>
      <w:r w:rsidRPr="005108E4">
        <w:rPr>
          <w:sz w:val="24"/>
        </w:rPr>
        <w:t>by</w:t>
      </w:r>
      <w:r w:rsidRPr="005108E4">
        <w:rPr>
          <w:spacing w:val="-17"/>
          <w:sz w:val="24"/>
        </w:rPr>
        <w:t xml:space="preserve"> </w:t>
      </w:r>
      <w:r w:rsidRPr="005108E4">
        <w:rPr>
          <w:sz w:val="24"/>
        </w:rPr>
        <w:t>public</w:t>
      </w:r>
      <w:r w:rsidRPr="005108E4">
        <w:rPr>
          <w:spacing w:val="-10"/>
          <w:sz w:val="24"/>
        </w:rPr>
        <w:t xml:space="preserve"> </w:t>
      </w:r>
      <w:r w:rsidRPr="005108E4">
        <w:rPr>
          <w:sz w:val="24"/>
        </w:rPr>
        <w:t>safety</w:t>
      </w:r>
      <w:r w:rsidRPr="005108E4">
        <w:rPr>
          <w:spacing w:val="-17"/>
          <w:sz w:val="24"/>
        </w:rPr>
        <w:t xml:space="preserve"> </w:t>
      </w:r>
      <w:r w:rsidRPr="005108E4">
        <w:rPr>
          <w:sz w:val="24"/>
        </w:rPr>
        <w:t>personnel including,</w:t>
      </w:r>
      <w:r w:rsidRPr="005108E4">
        <w:rPr>
          <w:spacing w:val="-13"/>
          <w:sz w:val="24"/>
        </w:rPr>
        <w:t xml:space="preserve"> </w:t>
      </w:r>
      <w:r w:rsidRPr="005108E4">
        <w:rPr>
          <w:sz w:val="24"/>
        </w:rPr>
        <w:t>but</w:t>
      </w:r>
      <w:r w:rsidRPr="005108E4">
        <w:rPr>
          <w:spacing w:val="-11"/>
          <w:sz w:val="24"/>
        </w:rPr>
        <w:t xml:space="preserve"> </w:t>
      </w:r>
      <w:r w:rsidRPr="005108E4">
        <w:rPr>
          <w:sz w:val="24"/>
        </w:rPr>
        <w:t>not</w:t>
      </w:r>
      <w:r w:rsidRPr="005108E4">
        <w:rPr>
          <w:spacing w:val="-11"/>
          <w:sz w:val="24"/>
        </w:rPr>
        <w:t xml:space="preserve"> </w:t>
      </w:r>
      <w:r w:rsidRPr="005108E4">
        <w:rPr>
          <w:sz w:val="24"/>
        </w:rPr>
        <w:t>limited</w:t>
      </w:r>
      <w:r w:rsidRPr="005108E4">
        <w:rPr>
          <w:spacing w:val="-13"/>
          <w:sz w:val="24"/>
        </w:rPr>
        <w:t xml:space="preserve"> </w:t>
      </w:r>
      <w:r w:rsidRPr="005108E4">
        <w:rPr>
          <w:sz w:val="24"/>
        </w:rPr>
        <w:t>to,</w:t>
      </w:r>
      <w:r w:rsidRPr="005108E4">
        <w:rPr>
          <w:spacing w:val="-12"/>
          <w:sz w:val="24"/>
        </w:rPr>
        <w:t xml:space="preserve"> </w:t>
      </w:r>
      <w:r w:rsidRPr="005108E4">
        <w:rPr>
          <w:sz w:val="24"/>
        </w:rPr>
        <w:t>local</w:t>
      </w:r>
      <w:r w:rsidRPr="005108E4">
        <w:rPr>
          <w:spacing w:val="-11"/>
          <w:sz w:val="24"/>
        </w:rPr>
        <w:t xml:space="preserve"> </w:t>
      </w:r>
      <w:r w:rsidRPr="005108E4">
        <w:rPr>
          <w:sz w:val="24"/>
        </w:rPr>
        <w:t>law</w:t>
      </w:r>
      <w:r w:rsidRPr="005108E4">
        <w:rPr>
          <w:spacing w:val="-10"/>
          <w:sz w:val="24"/>
        </w:rPr>
        <w:t xml:space="preserve"> </w:t>
      </w:r>
      <w:r w:rsidRPr="005108E4">
        <w:rPr>
          <w:sz w:val="24"/>
        </w:rPr>
        <w:t>enforcement,</w:t>
      </w:r>
      <w:r w:rsidRPr="005108E4">
        <w:rPr>
          <w:spacing w:val="-10"/>
          <w:sz w:val="24"/>
        </w:rPr>
        <w:t xml:space="preserve"> </w:t>
      </w:r>
      <w:r w:rsidRPr="005108E4">
        <w:rPr>
          <w:sz w:val="24"/>
        </w:rPr>
        <w:t>municipal</w:t>
      </w:r>
      <w:r w:rsidRPr="005108E4">
        <w:rPr>
          <w:spacing w:val="-9"/>
          <w:sz w:val="24"/>
        </w:rPr>
        <w:t xml:space="preserve"> </w:t>
      </w:r>
      <w:r w:rsidRPr="005108E4">
        <w:rPr>
          <w:sz w:val="24"/>
        </w:rPr>
        <w:t>fire</w:t>
      </w:r>
      <w:r w:rsidRPr="005108E4">
        <w:rPr>
          <w:spacing w:val="-13"/>
          <w:sz w:val="24"/>
        </w:rPr>
        <w:t xml:space="preserve"> </w:t>
      </w:r>
      <w:r w:rsidRPr="005108E4">
        <w:rPr>
          <w:sz w:val="24"/>
        </w:rPr>
        <w:t>departments,</w:t>
      </w:r>
      <w:r w:rsidRPr="005108E4">
        <w:rPr>
          <w:spacing w:val="-13"/>
          <w:sz w:val="24"/>
        </w:rPr>
        <w:t xml:space="preserve"> </w:t>
      </w:r>
      <w:r w:rsidRPr="005108E4">
        <w:rPr>
          <w:sz w:val="24"/>
        </w:rPr>
        <w:t>public works or municipal sanitation departments, and municipal inspectional services department, or security personnel privately engaged by the</w:t>
      </w:r>
      <w:r w:rsidRPr="005108E4">
        <w:rPr>
          <w:spacing w:val="-37"/>
          <w:sz w:val="24"/>
        </w:rPr>
        <w:t xml:space="preserve"> </w:t>
      </w:r>
      <w:r w:rsidRPr="005108E4">
        <w:rPr>
          <w:sz w:val="24"/>
        </w:rPr>
        <w:t>MTC;</w:t>
      </w:r>
    </w:p>
    <w:p w14:paraId="60E37591" w14:textId="77777777" w:rsidR="00DA2759" w:rsidRPr="005108E4" w:rsidRDefault="009A7511">
      <w:pPr>
        <w:pStyle w:val="ListParagraph"/>
        <w:numPr>
          <w:ilvl w:val="0"/>
          <w:numId w:val="31"/>
        </w:numPr>
        <w:tabs>
          <w:tab w:val="left" w:pos="2518"/>
        </w:tabs>
        <w:spacing w:line="244" w:lineRule="auto"/>
        <w:ind w:left="2035" w:right="117" w:firstLine="0"/>
        <w:rPr>
          <w:sz w:val="24"/>
        </w:rPr>
      </w:pPr>
      <w:r w:rsidRPr="005108E4">
        <w:rPr>
          <w:sz w:val="24"/>
        </w:rPr>
        <w:t>The failure of any security alarm system due to a loss of electrical power or mechanical malfunction that is expected to last longer than eight</w:t>
      </w:r>
      <w:r w:rsidRPr="005108E4">
        <w:rPr>
          <w:spacing w:val="-19"/>
          <w:sz w:val="24"/>
        </w:rPr>
        <w:t xml:space="preserve"> </w:t>
      </w:r>
      <w:r w:rsidRPr="005108E4">
        <w:rPr>
          <w:sz w:val="24"/>
        </w:rPr>
        <w:t>hours;</w:t>
      </w:r>
    </w:p>
    <w:p w14:paraId="11223656" w14:textId="77777777" w:rsidR="00DA2759" w:rsidRPr="005108E4" w:rsidRDefault="009A7511">
      <w:pPr>
        <w:pStyle w:val="ListParagraph"/>
        <w:numPr>
          <w:ilvl w:val="0"/>
          <w:numId w:val="31"/>
        </w:numPr>
        <w:tabs>
          <w:tab w:val="left" w:pos="2518"/>
        </w:tabs>
        <w:spacing w:line="242" w:lineRule="auto"/>
        <w:ind w:left="2035" w:right="110" w:firstLine="0"/>
        <w:rPr>
          <w:sz w:val="24"/>
        </w:rPr>
      </w:pPr>
      <w:r w:rsidRPr="005108E4">
        <w:rPr>
          <w:sz w:val="24"/>
        </w:rPr>
        <w:t>A significant motor vehicle crash that occurs while transporting or delivering Finished Marijuana Products and would require the filing of a Motor Vehicle Crash Operator</w:t>
      </w:r>
      <w:r w:rsidRPr="005108E4">
        <w:rPr>
          <w:spacing w:val="-5"/>
          <w:sz w:val="24"/>
        </w:rPr>
        <w:t xml:space="preserve"> </w:t>
      </w:r>
      <w:r w:rsidRPr="005108E4">
        <w:rPr>
          <w:sz w:val="24"/>
        </w:rPr>
        <w:t>Report</w:t>
      </w:r>
      <w:r w:rsidRPr="005108E4">
        <w:rPr>
          <w:spacing w:val="-4"/>
          <w:sz w:val="24"/>
        </w:rPr>
        <w:t xml:space="preserve"> </w:t>
      </w:r>
      <w:r w:rsidRPr="005108E4">
        <w:rPr>
          <w:sz w:val="24"/>
        </w:rPr>
        <w:t>pursuant</w:t>
      </w:r>
      <w:r w:rsidRPr="005108E4">
        <w:rPr>
          <w:spacing w:val="-4"/>
          <w:sz w:val="24"/>
        </w:rPr>
        <w:t xml:space="preserve"> </w:t>
      </w:r>
      <w:r w:rsidRPr="005108E4">
        <w:rPr>
          <w:sz w:val="24"/>
        </w:rPr>
        <w:t>to</w:t>
      </w:r>
      <w:r w:rsidRPr="005108E4">
        <w:rPr>
          <w:spacing w:val="-4"/>
          <w:sz w:val="24"/>
        </w:rPr>
        <w:t xml:space="preserve"> </w:t>
      </w:r>
      <w:r w:rsidRPr="005108E4">
        <w:rPr>
          <w:sz w:val="24"/>
        </w:rPr>
        <w:t>M.G.L.</w:t>
      </w:r>
      <w:r w:rsidRPr="005108E4">
        <w:rPr>
          <w:spacing w:val="-5"/>
          <w:sz w:val="24"/>
        </w:rPr>
        <w:t xml:space="preserve"> </w:t>
      </w:r>
      <w:r w:rsidRPr="005108E4">
        <w:rPr>
          <w:sz w:val="24"/>
        </w:rPr>
        <w:t>c.</w:t>
      </w:r>
      <w:r w:rsidRPr="005108E4">
        <w:rPr>
          <w:spacing w:val="-7"/>
          <w:sz w:val="24"/>
        </w:rPr>
        <w:t xml:space="preserve"> </w:t>
      </w:r>
      <w:r w:rsidRPr="005108E4">
        <w:rPr>
          <w:sz w:val="24"/>
        </w:rPr>
        <w:t>90</w:t>
      </w:r>
      <w:r w:rsidRPr="005108E4">
        <w:rPr>
          <w:spacing w:val="-6"/>
          <w:sz w:val="24"/>
        </w:rPr>
        <w:t xml:space="preserve"> </w:t>
      </w:r>
      <w:r w:rsidRPr="005108E4">
        <w:rPr>
          <w:sz w:val="24"/>
        </w:rPr>
        <w:t>§</w:t>
      </w:r>
      <w:r w:rsidRPr="005108E4">
        <w:rPr>
          <w:spacing w:val="-7"/>
          <w:sz w:val="24"/>
        </w:rPr>
        <w:t xml:space="preserve"> </w:t>
      </w:r>
      <w:r w:rsidRPr="005108E4">
        <w:rPr>
          <w:sz w:val="24"/>
        </w:rPr>
        <w:t>26;</w:t>
      </w:r>
      <w:r w:rsidRPr="005108E4">
        <w:rPr>
          <w:spacing w:val="-5"/>
          <w:sz w:val="24"/>
        </w:rPr>
        <w:t xml:space="preserve"> </w:t>
      </w:r>
      <w:r w:rsidRPr="005108E4">
        <w:rPr>
          <w:sz w:val="24"/>
        </w:rPr>
        <w:t>provided</w:t>
      </w:r>
      <w:r w:rsidRPr="005108E4">
        <w:rPr>
          <w:spacing w:val="-7"/>
          <w:sz w:val="24"/>
        </w:rPr>
        <w:t xml:space="preserve"> </w:t>
      </w:r>
      <w:r w:rsidRPr="005108E4">
        <w:rPr>
          <w:sz w:val="24"/>
        </w:rPr>
        <w:t>however</w:t>
      </w:r>
      <w:r w:rsidRPr="005108E4">
        <w:rPr>
          <w:spacing w:val="-7"/>
          <w:sz w:val="24"/>
        </w:rPr>
        <w:t xml:space="preserve"> </w:t>
      </w:r>
      <w:r w:rsidRPr="005108E4">
        <w:rPr>
          <w:sz w:val="24"/>
        </w:rPr>
        <w:t>that</w:t>
      </w:r>
      <w:r w:rsidRPr="005108E4">
        <w:rPr>
          <w:spacing w:val="-6"/>
          <w:sz w:val="24"/>
        </w:rPr>
        <w:t xml:space="preserve"> </w:t>
      </w:r>
      <w:r w:rsidRPr="005108E4">
        <w:rPr>
          <w:sz w:val="24"/>
        </w:rPr>
        <w:t>a</w:t>
      </w:r>
      <w:r w:rsidRPr="005108E4">
        <w:rPr>
          <w:spacing w:val="-6"/>
          <w:sz w:val="24"/>
        </w:rPr>
        <w:t xml:space="preserve"> </w:t>
      </w:r>
      <w:r w:rsidRPr="005108E4">
        <w:rPr>
          <w:sz w:val="24"/>
        </w:rPr>
        <w:t>motor</w:t>
      </w:r>
      <w:r w:rsidRPr="005108E4">
        <w:rPr>
          <w:spacing w:val="-4"/>
          <w:sz w:val="24"/>
        </w:rPr>
        <w:t xml:space="preserve"> </w:t>
      </w:r>
      <w:r w:rsidRPr="005108E4">
        <w:rPr>
          <w:sz w:val="24"/>
        </w:rPr>
        <w:t>vehicle crash</w:t>
      </w:r>
      <w:r w:rsidRPr="005108E4">
        <w:rPr>
          <w:spacing w:val="-27"/>
          <w:sz w:val="24"/>
        </w:rPr>
        <w:t xml:space="preserve"> </w:t>
      </w:r>
      <w:r w:rsidRPr="005108E4">
        <w:rPr>
          <w:sz w:val="24"/>
        </w:rPr>
        <w:t>that</w:t>
      </w:r>
      <w:r w:rsidRPr="005108E4">
        <w:rPr>
          <w:spacing w:val="-27"/>
          <w:sz w:val="24"/>
        </w:rPr>
        <w:t xml:space="preserve"> </w:t>
      </w:r>
      <w:r w:rsidRPr="005108E4">
        <w:rPr>
          <w:sz w:val="24"/>
        </w:rPr>
        <w:t>renders</w:t>
      </w:r>
      <w:r w:rsidRPr="005108E4">
        <w:rPr>
          <w:spacing w:val="-27"/>
          <w:sz w:val="24"/>
        </w:rPr>
        <w:t xml:space="preserve"> </w:t>
      </w:r>
      <w:r w:rsidRPr="005108E4">
        <w:rPr>
          <w:sz w:val="24"/>
        </w:rPr>
        <w:t>the</w:t>
      </w:r>
      <w:r w:rsidRPr="005108E4">
        <w:rPr>
          <w:spacing w:val="-28"/>
          <w:sz w:val="24"/>
        </w:rPr>
        <w:t xml:space="preserve"> </w:t>
      </w:r>
      <w:r w:rsidRPr="005108E4">
        <w:rPr>
          <w:sz w:val="24"/>
        </w:rPr>
        <w:t>Licensee's</w:t>
      </w:r>
      <w:r w:rsidRPr="005108E4">
        <w:rPr>
          <w:spacing w:val="-27"/>
          <w:sz w:val="24"/>
        </w:rPr>
        <w:t xml:space="preserve"> </w:t>
      </w:r>
      <w:r w:rsidRPr="005108E4">
        <w:rPr>
          <w:sz w:val="24"/>
        </w:rPr>
        <w:t>vehicle</w:t>
      </w:r>
      <w:r w:rsidRPr="005108E4">
        <w:rPr>
          <w:spacing w:val="-28"/>
          <w:sz w:val="24"/>
        </w:rPr>
        <w:t xml:space="preserve"> </w:t>
      </w:r>
      <w:r w:rsidRPr="005108E4">
        <w:rPr>
          <w:sz w:val="24"/>
        </w:rPr>
        <w:t>inoperable</w:t>
      </w:r>
      <w:r w:rsidRPr="005108E4">
        <w:rPr>
          <w:spacing w:val="-31"/>
          <w:sz w:val="24"/>
        </w:rPr>
        <w:t xml:space="preserve"> </w:t>
      </w:r>
      <w:r w:rsidRPr="005108E4">
        <w:rPr>
          <w:sz w:val="24"/>
        </w:rPr>
        <w:t>shall</w:t>
      </w:r>
      <w:r w:rsidRPr="005108E4">
        <w:rPr>
          <w:spacing w:val="-28"/>
          <w:sz w:val="24"/>
        </w:rPr>
        <w:t xml:space="preserve"> </w:t>
      </w:r>
      <w:r w:rsidRPr="005108E4">
        <w:rPr>
          <w:sz w:val="24"/>
        </w:rPr>
        <w:t>be</w:t>
      </w:r>
      <w:r w:rsidRPr="005108E4">
        <w:rPr>
          <w:spacing w:val="-31"/>
          <w:sz w:val="24"/>
        </w:rPr>
        <w:t xml:space="preserve"> </w:t>
      </w:r>
      <w:r w:rsidRPr="005108E4">
        <w:rPr>
          <w:sz w:val="24"/>
        </w:rPr>
        <w:t>reported</w:t>
      </w:r>
      <w:r w:rsidRPr="005108E4">
        <w:rPr>
          <w:spacing w:val="-29"/>
          <w:sz w:val="24"/>
        </w:rPr>
        <w:t xml:space="preserve"> </w:t>
      </w:r>
      <w:r w:rsidRPr="005108E4">
        <w:rPr>
          <w:sz w:val="24"/>
        </w:rPr>
        <w:t>immediately</w:t>
      </w:r>
      <w:r w:rsidRPr="005108E4">
        <w:rPr>
          <w:spacing w:val="-36"/>
          <w:sz w:val="24"/>
        </w:rPr>
        <w:t xml:space="preserve"> </w:t>
      </w:r>
      <w:r w:rsidRPr="005108E4">
        <w:rPr>
          <w:sz w:val="24"/>
        </w:rPr>
        <w:t>to</w:t>
      </w:r>
      <w:r w:rsidRPr="005108E4">
        <w:rPr>
          <w:spacing w:val="-27"/>
          <w:sz w:val="24"/>
        </w:rPr>
        <w:t xml:space="preserve"> </w:t>
      </w:r>
      <w:r w:rsidRPr="005108E4">
        <w:rPr>
          <w:sz w:val="24"/>
        </w:rPr>
        <w:t>state and</w:t>
      </w:r>
      <w:r w:rsidRPr="005108E4">
        <w:rPr>
          <w:spacing w:val="-8"/>
          <w:sz w:val="24"/>
        </w:rPr>
        <w:t xml:space="preserve"> </w:t>
      </w:r>
      <w:r w:rsidRPr="005108E4">
        <w:rPr>
          <w:sz w:val="24"/>
        </w:rPr>
        <w:t>local</w:t>
      </w:r>
      <w:r w:rsidRPr="005108E4">
        <w:rPr>
          <w:spacing w:val="-6"/>
          <w:sz w:val="24"/>
        </w:rPr>
        <w:t xml:space="preserve"> </w:t>
      </w:r>
      <w:r w:rsidRPr="005108E4">
        <w:rPr>
          <w:sz w:val="24"/>
        </w:rPr>
        <w:t>law</w:t>
      </w:r>
      <w:r w:rsidRPr="005108E4">
        <w:rPr>
          <w:spacing w:val="-8"/>
          <w:sz w:val="24"/>
        </w:rPr>
        <w:t xml:space="preserve"> </w:t>
      </w:r>
      <w:r w:rsidRPr="005108E4">
        <w:rPr>
          <w:sz w:val="24"/>
        </w:rPr>
        <w:t>enforcement</w:t>
      </w:r>
      <w:r w:rsidRPr="005108E4">
        <w:rPr>
          <w:spacing w:val="-6"/>
          <w:sz w:val="24"/>
        </w:rPr>
        <w:t xml:space="preserve"> </w:t>
      </w:r>
      <w:r w:rsidRPr="005108E4">
        <w:rPr>
          <w:sz w:val="24"/>
        </w:rPr>
        <w:t>so</w:t>
      </w:r>
      <w:r w:rsidRPr="005108E4">
        <w:rPr>
          <w:spacing w:val="-7"/>
          <w:sz w:val="24"/>
        </w:rPr>
        <w:t xml:space="preserve"> </w:t>
      </w:r>
      <w:r w:rsidRPr="005108E4">
        <w:rPr>
          <w:sz w:val="24"/>
        </w:rPr>
        <w:t>that</w:t>
      </w:r>
      <w:r w:rsidRPr="005108E4">
        <w:rPr>
          <w:spacing w:val="-7"/>
          <w:sz w:val="24"/>
        </w:rPr>
        <w:t xml:space="preserve"> </w:t>
      </w:r>
      <w:r w:rsidRPr="005108E4">
        <w:rPr>
          <w:sz w:val="24"/>
        </w:rPr>
        <w:t>Marijuana</w:t>
      </w:r>
      <w:r w:rsidRPr="005108E4">
        <w:rPr>
          <w:spacing w:val="-8"/>
          <w:sz w:val="24"/>
        </w:rPr>
        <w:t xml:space="preserve"> </w:t>
      </w:r>
      <w:r w:rsidRPr="005108E4">
        <w:rPr>
          <w:sz w:val="24"/>
        </w:rPr>
        <w:t>or</w:t>
      </w:r>
      <w:r w:rsidRPr="005108E4">
        <w:rPr>
          <w:spacing w:val="-8"/>
          <w:sz w:val="24"/>
        </w:rPr>
        <w:t xml:space="preserve"> </w:t>
      </w:r>
      <w:r w:rsidRPr="005108E4">
        <w:rPr>
          <w:sz w:val="24"/>
        </w:rPr>
        <w:t>Marijuana</w:t>
      </w:r>
      <w:r w:rsidRPr="005108E4">
        <w:rPr>
          <w:spacing w:val="-8"/>
          <w:sz w:val="24"/>
        </w:rPr>
        <w:t xml:space="preserve"> </w:t>
      </w:r>
      <w:r w:rsidRPr="005108E4">
        <w:rPr>
          <w:sz w:val="24"/>
        </w:rPr>
        <w:t>Products</w:t>
      </w:r>
      <w:r w:rsidRPr="005108E4">
        <w:rPr>
          <w:spacing w:val="-8"/>
          <w:sz w:val="24"/>
        </w:rPr>
        <w:t xml:space="preserve"> </w:t>
      </w:r>
      <w:r w:rsidRPr="005108E4">
        <w:rPr>
          <w:sz w:val="24"/>
        </w:rPr>
        <w:t>may</w:t>
      </w:r>
      <w:r w:rsidRPr="005108E4">
        <w:rPr>
          <w:spacing w:val="-13"/>
          <w:sz w:val="24"/>
        </w:rPr>
        <w:t xml:space="preserve"> </w:t>
      </w:r>
      <w:r w:rsidRPr="005108E4">
        <w:rPr>
          <w:sz w:val="24"/>
        </w:rPr>
        <w:t>be</w:t>
      </w:r>
      <w:r w:rsidRPr="005108E4">
        <w:rPr>
          <w:spacing w:val="-9"/>
          <w:sz w:val="24"/>
        </w:rPr>
        <w:t xml:space="preserve"> </w:t>
      </w:r>
      <w:r w:rsidRPr="005108E4">
        <w:rPr>
          <w:sz w:val="24"/>
        </w:rPr>
        <w:t>adequately secured;</w:t>
      </w:r>
      <w:r w:rsidRPr="005108E4">
        <w:rPr>
          <w:spacing w:val="-1"/>
          <w:sz w:val="24"/>
        </w:rPr>
        <w:t xml:space="preserve"> </w:t>
      </w:r>
      <w:r w:rsidRPr="005108E4">
        <w:rPr>
          <w:sz w:val="24"/>
        </w:rPr>
        <w:t>or</w:t>
      </w:r>
    </w:p>
    <w:p w14:paraId="688B41FA" w14:textId="77777777" w:rsidR="00DA2759" w:rsidRPr="005108E4" w:rsidRDefault="009A7511">
      <w:pPr>
        <w:pStyle w:val="ListParagraph"/>
        <w:numPr>
          <w:ilvl w:val="0"/>
          <w:numId w:val="31"/>
        </w:numPr>
        <w:tabs>
          <w:tab w:val="left" w:pos="2516"/>
        </w:tabs>
        <w:spacing w:before="1"/>
        <w:ind w:left="2515" w:hanging="481"/>
        <w:rPr>
          <w:sz w:val="24"/>
        </w:rPr>
      </w:pPr>
      <w:r w:rsidRPr="005108E4">
        <w:rPr>
          <w:sz w:val="24"/>
        </w:rPr>
        <w:t>Any other breach of</w:t>
      </w:r>
      <w:r w:rsidRPr="005108E4">
        <w:rPr>
          <w:spacing w:val="-13"/>
          <w:sz w:val="24"/>
        </w:rPr>
        <w:t xml:space="preserve"> </w:t>
      </w:r>
      <w:r w:rsidRPr="005108E4">
        <w:rPr>
          <w:sz w:val="24"/>
        </w:rPr>
        <w:t>security.</w:t>
      </w:r>
    </w:p>
    <w:p w14:paraId="416F11A0" w14:textId="77777777" w:rsidR="00DA2759" w:rsidRPr="005108E4" w:rsidRDefault="009A7511">
      <w:pPr>
        <w:pStyle w:val="ListParagraph"/>
        <w:numPr>
          <w:ilvl w:val="1"/>
          <w:numId w:val="32"/>
        </w:numPr>
        <w:tabs>
          <w:tab w:val="left" w:pos="2192"/>
        </w:tabs>
        <w:spacing w:before="5" w:line="242" w:lineRule="auto"/>
        <w:ind w:right="110" w:firstLine="0"/>
        <w:rPr>
          <w:sz w:val="24"/>
        </w:rPr>
      </w:pPr>
      <w:r w:rsidRPr="005108E4">
        <w:rPr>
          <w:sz w:val="24"/>
        </w:rPr>
        <w:t xml:space="preserve">An MTC shall, within ten calendar </w:t>
      </w:r>
      <w:r w:rsidRPr="005108E4">
        <w:rPr>
          <w:spacing w:val="-3"/>
          <w:sz w:val="24"/>
        </w:rPr>
        <w:t xml:space="preserve">days, </w:t>
      </w:r>
      <w:r w:rsidRPr="005108E4">
        <w:rPr>
          <w:sz w:val="24"/>
        </w:rPr>
        <w:t>provide notice to the Commission of any incident</w:t>
      </w:r>
      <w:r w:rsidRPr="005108E4">
        <w:rPr>
          <w:spacing w:val="-9"/>
          <w:sz w:val="24"/>
        </w:rPr>
        <w:t xml:space="preserve"> </w:t>
      </w:r>
      <w:r w:rsidRPr="005108E4">
        <w:rPr>
          <w:sz w:val="24"/>
        </w:rPr>
        <w:t>described</w:t>
      </w:r>
      <w:r w:rsidRPr="005108E4">
        <w:rPr>
          <w:spacing w:val="-9"/>
          <w:sz w:val="24"/>
        </w:rPr>
        <w:t xml:space="preserve"> </w:t>
      </w:r>
      <w:r w:rsidRPr="005108E4">
        <w:rPr>
          <w:sz w:val="24"/>
        </w:rPr>
        <w:t>in</w:t>
      </w:r>
      <w:r w:rsidRPr="005108E4">
        <w:rPr>
          <w:spacing w:val="-8"/>
          <w:sz w:val="24"/>
        </w:rPr>
        <w:t xml:space="preserve"> </w:t>
      </w:r>
      <w:r w:rsidRPr="005108E4">
        <w:rPr>
          <w:sz w:val="24"/>
        </w:rPr>
        <w:t>935</w:t>
      </w:r>
      <w:r w:rsidRPr="005108E4">
        <w:rPr>
          <w:spacing w:val="-9"/>
          <w:sz w:val="24"/>
        </w:rPr>
        <w:t xml:space="preserve"> </w:t>
      </w:r>
      <w:r w:rsidRPr="005108E4">
        <w:rPr>
          <w:sz w:val="24"/>
        </w:rPr>
        <w:t>CMR</w:t>
      </w:r>
      <w:r w:rsidRPr="005108E4">
        <w:rPr>
          <w:spacing w:val="-8"/>
          <w:sz w:val="24"/>
        </w:rPr>
        <w:t xml:space="preserve"> </w:t>
      </w:r>
      <w:r w:rsidRPr="005108E4">
        <w:rPr>
          <w:sz w:val="24"/>
        </w:rPr>
        <w:t>501.110(9)(a),</w:t>
      </w:r>
      <w:r w:rsidRPr="005108E4">
        <w:rPr>
          <w:spacing w:val="-9"/>
          <w:sz w:val="24"/>
        </w:rPr>
        <w:t xml:space="preserve"> </w:t>
      </w:r>
      <w:r w:rsidRPr="005108E4">
        <w:rPr>
          <w:sz w:val="24"/>
        </w:rPr>
        <w:t>by</w:t>
      </w:r>
      <w:r w:rsidRPr="005108E4">
        <w:rPr>
          <w:spacing w:val="-18"/>
          <w:sz w:val="24"/>
        </w:rPr>
        <w:t xml:space="preserve"> </w:t>
      </w:r>
      <w:r w:rsidRPr="005108E4">
        <w:rPr>
          <w:sz w:val="24"/>
        </w:rPr>
        <w:t>submitting</w:t>
      </w:r>
      <w:r w:rsidRPr="005108E4">
        <w:rPr>
          <w:spacing w:val="-11"/>
          <w:sz w:val="24"/>
        </w:rPr>
        <w:t xml:space="preserve"> </w:t>
      </w:r>
      <w:r w:rsidRPr="005108E4">
        <w:rPr>
          <w:sz w:val="24"/>
        </w:rPr>
        <w:t>an</w:t>
      </w:r>
      <w:r w:rsidRPr="005108E4">
        <w:rPr>
          <w:spacing w:val="-9"/>
          <w:sz w:val="24"/>
        </w:rPr>
        <w:t xml:space="preserve"> </w:t>
      </w:r>
      <w:r w:rsidRPr="005108E4">
        <w:rPr>
          <w:sz w:val="24"/>
        </w:rPr>
        <w:t>incident</w:t>
      </w:r>
      <w:r w:rsidRPr="005108E4">
        <w:rPr>
          <w:spacing w:val="-8"/>
          <w:sz w:val="24"/>
        </w:rPr>
        <w:t xml:space="preserve"> </w:t>
      </w:r>
      <w:r w:rsidRPr="005108E4">
        <w:rPr>
          <w:sz w:val="24"/>
        </w:rPr>
        <w:t>report</w:t>
      </w:r>
      <w:r w:rsidRPr="005108E4">
        <w:rPr>
          <w:spacing w:val="-9"/>
          <w:sz w:val="24"/>
        </w:rPr>
        <w:t xml:space="preserve"> </w:t>
      </w:r>
      <w:r w:rsidRPr="005108E4">
        <w:rPr>
          <w:sz w:val="24"/>
        </w:rPr>
        <w:t>in</w:t>
      </w:r>
      <w:r w:rsidRPr="005108E4">
        <w:rPr>
          <w:spacing w:val="-8"/>
          <w:sz w:val="24"/>
        </w:rPr>
        <w:t xml:space="preserve"> </w:t>
      </w:r>
      <w:r w:rsidRPr="005108E4">
        <w:rPr>
          <w:sz w:val="24"/>
        </w:rPr>
        <w:t>the</w:t>
      </w:r>
      <w:r w:rsidRPr="005108E4">
        <w:rPr>
          <w:spacing w:val="-10"/>
          <w:sz w:val="24"/>
        </w:rPr>
        <w:t xml:space="preserve"> </w:t>
      </w:r>
      <w:r w:rsidRPr="005108E4">
        <w:rPr>
          <w:sz w:val="24"/>
        </w:rPr>
        <w:t>form and</w:t>
      </w:r>
      <w:r w:rsidRPr="005108E4">
        <w:rPr>
          <w:spacing w:val="-26"/>
          <w:sz w:val="24"/>
        </w:rPr>
        <w:t xml:space="preserve"> </w:t>
      </w:r>
      <w:r w:rsidRPr="005108E4">
        <w:rPr>
          <w:sz w:val="24"/>
        </w:rPr>
        <w:t>manner</w:t>
      </w:r>
      <w:r w:rsidRPr="005108E4">
        <w:rPr>
          <w:spacing w:val="-27"/>
          <w:sz w:val="24"/>
        </w:rPr>
        <w:t xml:space="preserve"> </w:t>
      </w:r>
      <w:r w:rsidRPr="005108E4">
        <w:rPr>
          <w:sz w:val="24"/>
        </w:rPr>
        <w:t>determined</w:t>
      </w:r>
      <w:r w:rsidRPr="005108E4">
        <w:rPr>
          <w:spacing w:val="-25"/>
          <w:sz w:val="24"/>
        </w:rPr>
        <w:t xml:space="preserve"> </w:t>
      </w:r>
      <w:r w:rsidRPr="005108E4">
        <w:rPr>
          <w:sz w:val="24"/>
        </w:rPr>
        <w:t>by</w:t>
      </w:r>
      <w:r w:rsidRPr="005108E4">
        <w:rPr>
          <w:spacing w:val="-32"/>
          <w:sz w:val="24"/>
        </w:rPr>
        <w:t xml:space="preserve"> </w:t>
      </w:r>
      <w:r w:rsidRPr="005108E4">
        <w:rPr>
          <w:sz w:val="24"/>
        </w:rPr>
        <w:t>the</w:t>
      </w:r>
      <w:r w:rsidRPr="005108E4">
        <w:rPr>
          <w:spacing w:val="-27"/>
          <w:sz w:val="24"/>
        </w:rPr>
        <w:t xml:space="preserve"> </w:t>
      </w:r>
      <w:r w:rsidRPr="005108E4">
        <w:rPr>
          <w:sz w:val="24"/>
        </w:rPr>
        <w:t>Commission</w:t>
      </w:r>
      <w:r w:rsidRPr="005108E4">
        <w:rPr>
          <w:spacing w:val="-25"/>
          <w:sz w:val="24"/>
        </w:rPr>
        <w:t xml:space="preserve"> </w:t>
      </w:r>
      <w:r w:rsidRPr="005108E4">
        <w:rPr>
          <w:sz w:val="24"/>
        </w:rPr>
        <w:t>which</w:t>
      </w:r>
      <w:r w:rsidRPr="005108E4">
        <w:rPr>
          <w:spacing w:val="-28"/>
          <w:sz w:val="24"/>
        </w:rPr>
        <w:t xml:space="preserve"> </w:t>
      </w:r>
      <w:r w:rsidRPr="005108E4">
        <w:rPr>
          <w:sz w:val="24"/>
        </w:rPr>
        <w:t>details</w:t>
      </w:r>
      <w:r w:rsidRPr="005108E4">
        <w:rPr>
          <w:spacing w:val="-28"/>
          <w:sz w:val="24"/>
        </w:rPr>
        <w:t xml:space="preserve"> </w:t>
      </w:r>
      <w:r w:rsidRPr="005108E4">
        <w:rPr>
          <w:sz w:val="24"/>
        </w:rPr>
        <w:t>the</w:t>
      </w:r>
      <w:r w:rsidRPr="005108E4">
        <w:rPr>
          <w:spacing w:val="-29"/>
          <w:sz w:val="24"/>
        </w:rPr>
        <w:t xml:space="preserve"> </w:t>
      </w:r>
      <w:r w:rsidRPr="005108E4">
        <w:rPr>
          <w:sz w:val="24"/>
        </w:rPr>
        <w:t>circumstances</w:t>
      </w:r>
      <w:r w:rsidRPr="005108E4">
        <w:rPr>
          <w:spacing w:val="-26"/>
          <w:sz w:val="24"/>
        </w:rPr>
        <w:t xml:space="preserve"> </w:t>
      </w:r>
      <w:r w:rsidRPr="005108E4">
        <w:rPr>
          <w:sz w:val="24"/>
        </w:rPr>
        <w:t>of</w:t>
      </w:r>
      <w:r w:rsidRPr="005108E4">
        <w:rPr>
          <w:spacing w:val="-26"/>
          <w:sz w:val="24"/>
        </w:rPr>
        <w:t xml:space="preserve"> </w:t>
      </w:r>
      <w:r w:rsidRPr="005108E4">
        <w:rPr>
          <w:sz w:val="24"/>
        </w:rPr>
        <w:t>the</w:t>
      </w:r>
      <w:r w:rsidRPr="005108E4">
        <w:rPr>
          <w:spacing w:val="-27"/>
          <w:sz w:val="24"/>
        </w:rPr>
        <w:t xml:space="preserve"> </w:t>
      </w:r>
      <w:r w:rsidRPr="005108E4">
        <w:rPr>
          <w:sz w:val="24"/>
        </w:rPr>
        <w:t>event,</w:t>
      </w:r>
      <w:r w:rsidRPr="005108E4">
        <w:rPr>
          <w:spacing w:val="-25"/>
          <w:sz w:val="24"/>
        </w:rPr>
        <w:t xml:space="preserve"> </w:t>
      </w:r>
      <w:r w:rsidRPr="005108E4">
        <w:rPr>
          <w:sz w:val="24"/>
        </w:rPr>
        <w:t>any corrective</w:t>
      </w:r>
      <w:r w:rsidRPr="005108E4">
        <w:rPr>
          <w:spacing w:val="-29"/>
          <w:sz w:val="24"/>
        </w:rPr>
        <w:t xml:space="preserve"> </w:t>
      </w:r>
      <w:r w:rsidRPr="005108E4">
        <w:rPr>
          <w:sz w:val="24"/>
        </w:rPr>
        <w:t>actions</w:t>
      </w:r>
      <w:r w:rsidRPr="005108E4">
        <w:rPr>
          <w:spacing w:val="-27"/>
          <w:sz w:val="24"/>
        </w:rPr>
        <w:t xml:space="preserve"> </w:t>
      </w:r>
      <w:r w:rsidRPr="005108E4">
        <w:rPr>
          <w:sz w:val="24"/>
        </w:rPr>
        <w:t>taken,</w:t>
      </w:r>
      <w:r w:rsidRPr="005108E4">
        <w:rPr>
          <w:spacing w:val="-27"/>
          <w:sz w:val="24"/>
        </w:rPr>
        <w:t xml:space="preserve"> </w:t>
      </w:r>
      <w:r w:rsidRPr="005108E4">
        <w:rPr>
          <w:sz w:val="24"/>
        </w:rPr>
        <w:t>and</w:t>
      </w:r>
      <w:r w:rsidRPr="005108E4">
        <w:rPr>
          <w:spacing w:val="-30"/>
          <w:sz w:val="24"/>
        </w:rPr>
        <w:t xml:space="preserve"> </w:t>
      </w:r>
      <w:r w:rsidRPr="005108E4">
        <w:rPr>
          <w:sz w:val="24"/>
        </w:rPr>
        <w:t>confirmation</w:t>
      </w:r>
      <w:r w:rsidRPr="005108E4">
        <w:rPr>
          <w:spacing w:val="-30"/>
          <w:sz w:val="24"/>
        </w:rPr>
        <w:t xml:space="preserve"> </w:t>
      </w:r>
      <w:r w:rsidRPr="005108E4">
        <w:rPr>
          <w:sz w:val="24"/>
        </w:rPr>
        <w:t>that</w:t>
      </w:r>
      <w:r w:rsidRPr="005108E4">
        <w:rPr>
          <w:spacing w:val="-29"/>
          <w:sz w:val="24"/>
        </w:rPr>
        <w:t xml:space="preserve"> </w:t>
      </w:r>
      <w:r w:rsidRPr="005108E4">
        <w:rPr>
          <w:sz w:val="24"/>
        </w:rPr>
        <w:t>the</w:t>
      </w:r>
      <w:r w:rsidRPr="005108E4">
        <w:rPr>
          <w:spacing w:val="-31"/>
          <w:sz w:val="24"/>
        </w:rPr>
        <w:t xml:space="preserve"> </w:t>
      </w:r>
      <w:r w:rsidRPr="005108E4">
        <w:rPr>
          <w:sz w:val="24"/>
        </w:rPr>
        <w:t>appropriate</w:t>
      </w:r>
      <w:r w:rsidRPr="005108E4">
        <w:rPr>
          <w:spacing w:val="-30"/>
          <w:sz w:val="24"/>
        </w:rPr>
        <w:t xml:space="preserve"> </w:t>
      </w:r>
      <w:r w:rsidRPr="005108E4">
        <w:rPr>
          <w:spacing w:val="-3"/>
          <w:sz w:val="24"/>
        </w:rPr>
        <w:t>Law</w:t>
      </w:r>
      <w:r w:rsidRPr="005108E4">
        <w:rPr>
          <w:spacing w:val="-30"/>
          <w:sz w:val="24"/>
        </w:rPr>
        <w:t xml:space="preserve"> </w:t>
      </w:r>
      <w:r w:rsidRPr="005108E4">
        <w:rPr>
          <w:sz w:val="24"/>
        </w:rPr>
        <w:t>Enforcement</w:t>
      </w:r>
      <w:r w:rsidRPr="005108E4">
        <w:rPr>
          <w:spacing w:val="-28"/>
          <w:sz w:val="24"/>
        </w:rPr>
        <w:t xml:space="preserve"> </w:t>
      </w:r>
      <w:r w:rsidRPr="005108E4">
        <w:rPr>
          <w:sz w:val="24"/>
        </w:rPr>
        <w:t>Authorities were</w:t>
      </w:r>
      <w:r w:rsidRPr="005108E4">
        <w:rPr>
          <w:spacing w:val="-3"/>
          <w:sz w:val="24"/>
        </w:rPr>
        <w:t xml:space="preserve"> </w:t>
      </w:r>
      <w:r w:rsidRPr="005108E4">
        <w:rPr>
          <w:sz w:val="24"/>
        </w:rPr>
        <w:t>notified.</w:t>
      </w:r>
    </w:p>
    <w:p w14:paraId="5D03FFFD" w14:textId="77777777" w:rsidR="00DA2759" w:rsidRPr="005108E4" w:rsidRDefault="009A7511">
      <w:pPr>
        <w:pStyle w:val="ListParagraph"/>
        <w:numPr>
          <w:ilvl w:val="1"/>
          <w:numId w:val="32"/>
        </w:numPr>
        <w:tabs>
          <w:tab w:val="left" w:pos="2158"/>
        </w:tabs>
        <w:spacing w:before="3" w:line="242" w:lineRule="auto"/>
        <w:ind w:right="116" w:firstLine="0"/>
        <w:rPr>
          <w:sz w:val="24"/>
        </w:rPr>
      </w:pPr>
      <w:r w:rsidRPr="005108E4">
        <w:rPr>
          <w:sz w:val="24"/>
        </w:rPr>
        <w:t>All  documentation  related  to  an   incident   that   is   reportable   pursuant   to   935 CMR 501.110(9)(a) shall be maintained by an MTC for no less than one year or the duration of an open investigation, whichever is longer, and made available to the Commission</w:t>
      </w:r>
      <w:r w:rsidRPr="005108E4">
        <w:rPr>
          <w:spacing w:val="-27"/>
          <w:sz w:val="24"/>
        </w:rPr>
        <w:t xml:space="preserve"> </w:t>
      </w:r>
      <w:r w:rsidRPr="005108E4">
        <w:rPr>
          <w:sz w:val="24"/>
        </w:rPr>
        <w:t>and</w:t>
      </w:r>
      <w:r w:rsidRPr="005108E4">
        <w:rPr>
          <w:spacing w:val="-27"/>
          <w:sz w:val="24"/>
        </w:rPr>
        <w:t xml:space="preserve"> </w:t>
      </w:r>
      <w:r w:rsidRPr="005108E4">
        <w:rPr>
          <w:sz w:val="24"/>
        </w:rPr>
        <w:t>to</w:t>
      </w:r>
      <w:r w:rsidRPr="005108E4">
        <w:rPr>
          <w:spacing w:val="-26"/>
          <w:sz w:val="24"/>
        </w:rPr>
        <w:t xml:space="preserve"> </w:t>
      </w:r>
      <w:r w:rsidRPr="005108E4">
        <w:rPr>
          <w:spacing w:val="-3"/>
          <w:sz w:val="24"/>
        </w:rPr>
        <w:t>Law</w:t>
      </w:r>
      <w:r w:rsidRPr="005108E4">
        <w:rPr>
          <w:spacing w:val="-27"/>
          <w:sz w:val="24"/>
        </w:rPr>
        <w:t xml:space="preserve"> </w:t>
      </w:r>
      <w:r w:rsidRPr="005108E4">
        <w:rPr>
          <w:sz w:val="24"/>
        </w:rPr>
        <w:t>Enforcement</w:t>
      </w:r>
      <w:r w:rsidRPr="005108E4">
        <w:rPr>
          <w:spacing w:val="-26"/>
          <w:sz w:val="24"/>
        </w:rPr>
        <w:t xml:space="preserve"> </w:t>
      </w:r>
      <w:r w:rsidRPr="005108E4">
        <w:rPr>
          <w:spacing w:val="-3"/>
          <w:sz w:val="24"/>
        </w:rPr>
        <w:t>Authorities</w:t>
      </w:r>
      <w:r w:rsidRPr="005108E4">
        <w:rPr>
          <w:spacing w:val="-28"/>
          <w:sz w:val="24"/>
        </w:rPr>
        <w:t xml:space="preserve"> </w:t>
      </w:r>
      <w:r w:rsidRPr="005108E4">
        <w:rPr>
          <w:spacing w:val="-3"/>
          <w:sz w:val="24"/>
        </w:rPr>
        <w:t>acting</w:t>
      </w:r>
      <w:r w:rsidRPr="005108E4">
        <w:rPr>
          <w:spacing w:val="-31"/>
          <w:sz w:val="24"/>
        </w:rPr>
        <w:t xml:space="preserve"> </w:t>
      </w:r>
      <w:r w:rsidRPr="005108E4">
        <w:rPr>
          <w:sz w:val="24"/>
        </w:rPr>
        <w:t>within</w:t>
      </w:r>
      <w:r w:rsidRPr="005108E4">
        <w:rPr>
          <w:spacing w:val="-28"/>
          <w:sz w:val="24"/>
        </w:rPr>
        <w:t xml:space="preserve"> </w:t>
      </w:r>
      <w:r w:rsidRPr="005108E4">
        <w:rPr>
          <w:spacing w:val="-3"/>
          <w:sz w:val="24"/>
        </w:rPr>
        <w:t>their</w:t>
      </w:r>
      <w:r w:rsidRPr="005108E4">
        <w:rPr>
          <w:spacing w:val="-27"/>
          <w:sz w:val="24"/>
        </w:rPr>
        <w:t xml:space="preserve"> </w:t>
      </w:r>
      <w:r w:rsidRPr="005108E4">
        <w:rPr>
          <w:sz w:val="24"/>
        </w:rPr>
        <w:t>lawful</w:t>
      </w:r>
      <w:r w:rsidRPr="005108E4">
        <w:rPr>
          <w:spacing w:val="-25"/>
          <w:sz w:val="24"/>
        </w:rPr>
        <w:t xml:space="preserve"> </w:t>
      </w:r>
      <w:r w:rsidRPr="005108E4">
        <w:rPr>
          <w:sz w:val="24"/>
        </w:rPr>
        <w:t>jurisdiction</w:t>
      </w:r>
      <w:r w:rsidRPr="005108E4">
        <w:rPr>
          <w:spacing w:val="-27"/>
          <w:sz w:val="24"/>
        </w:rPr>
        <w:t xml:space="preserve"> </w:t>
      </w:r>
      <w:r w:rsidRPr="005108E4">
        <w:rPr>
          <w:sz w:val="24"/>
        </w:rPr>
        <w:t>upon request.</w:t>
      </w:r>
    </w:p>
    <w:p w14:paraId="7D807715" w14:textId="77777777" w:rsidR="00DA2759" w:rsidRPr="005108E4" w:rsidRDefault="00DA2759">
      <w:pPr>
        <w:pStyle w:val="BodyText"/>
        <w:spacing w:before="8"/>
        <w:jc w:val="left"/>
      </w:pPr>
    </w:p>
    <w:p w14:paraId="4465493B" w14:textId="77777777" w:rsidR="00DA2759" w:rsidRPr="005108E4" w:rsidRDefault="009A7511" w:rsidP="00E94CBF">
      <w:pPr>
        <w:pStyle w:val="ListParagraph"/>
        <w:numPr>
          <w:ilvl w:val="0"/>
          <w:numId w:val="32"/>
        </w:numPr>
        <w:tabs>
          <w:tab w:val="left" w:pos="1892"/>
        </w:tabs>
        <w:spacing w:line="242" w:lineRule="auto"/>
        <w:ind w:left="1320" w:right="110" w:firstLine="0"/>
        <w:outlineLvl w:val="1"/>
        <w:rPr>
          <w:sz w:val="24"/>
        </w:rPr>
      </w:pPr>
      <w:r w:rsidRPr="005108E4">
        <w:rPr>
          <w:sz w:val="24"/>
          <w:u w:val="single"/>
        </w:rPr>
        <w:t>Security Audits</w:t>
      </w:r>
      <w:r w:rsidRPr="005108E4">
        <w:rPr>
          <w:sz w:val="24"/>
        </w:rPr>
        <w:t>. An MTC shall, on an annual basis, obtain at its own expense a security system audit by a vendor approved by the Commission. A report of such audit shall be submitted,</w:t>
      </w:r>
      <w:r w:rsidRPr="005108E4">
        <w:rPr>
          <w:spacing w:val="-13"/>
          <w:sz w:val="24"/>
        </w:rPr>
        <w:t xml:space="preserve"> </w:t>
      </w:r>
      <w:r w:rsidRPr="005108E4">
        <w:rPr>
          <w:sz w:val="24"/>
        </w:rPr>
        <w:t>in</w:t>
      </w:r>
      <w:r w:rsidRPr="005108E4">
        <w:rPr>
          <w:spacing w:val="-13"/>
          <w:sz w:val="24"/>
        </w:rPr>
        <w:t xml:space="preserve"> </w:t>
      </w:r>
      <w:r w:rsidRPr="005108E4">
        <w:rPr>
          <w:sz w:val="24"/>
        </w:rPr>
        <w:t>a</w:t>
      </w:r>
      <w:r w:rsidRPr="005108E4">
        <w:rPr>
          <w:spacing w:val="-14"/>
          <w:sz w:val="24"/>
        </w:rPr>
        <w:t xml:space="preserve"> </w:t>
      </w:r>
      <w:r w:rsidRPr="005108E4">
        <w:rPr>
          <w:sz w:val="24"/>
        </w:rPr>
        <w:t>form</w:t>
      </w:r>
      <w:r w:rsidRPr="005108E4">
        <w:rPr>
          <w:spacing w:val="-12"/>
          <w:sz w:val="24"/>
        </w:rPr>
        <w:t xml:space="preserve"> </w:t>
      </w:r>
      <w:r w:rsidRPr="005108E4">
        <w:rPr>
          <w:sz w:val="24"/>
        </w:rPr>
        <w:t>and</w:t>
      </w:r>
      <w:r w:rsidRPr="005108E4">
        <w:rPr>
          <w:spacing w:val="-13"/>
          <w:sz w:val="24"/>
        </w:rPr>
        <w:t xml:space="preserve"> </w:t>
      </w:r>
      <w:r w:rsidRPr="005108E4">
        <w:rPr>
          <w:sz w:val="24"/>
        </w:rPr>
        <w:t>manner</w:t>
      </w:r>
      <w:r w:rsidRPr="005108E4">
        <w:rPr>
          <w:spacing w:val="-16"/>
          <w:sz w:val="24"/>
        </w:rPr>
        <w:t xml:space="preserve"> </w:t>
      </w:r>
      <w:r w:rsidRPr="005108E4">
        <w:rPr>
          <w:sz w:val="24"/>
        </w:rPr>
        <w:t>determined</w:t>
      </w:r>
      <w:r w:rsidRPr="005108E4">
        <w:rPr>
          <w:spacing w:val="-15"/>
          <w:sz w:val="24"/>
        </w:rPr>
        <w:t xml:space="preserve"> </w:t>
      </w:r>
      <w:r w:rsidRPr="005108E4">
        <w:rPr>
          <w:sz w:val="24"/>
        </w:rPr>
        <w:t>by</w:t>
      </w:r>
      <w:r w:rsidRPr="005108E4">
        <w:rPr>
          <w:spacing w:val="-23"/>
          <w:sz w:val="24"/>
        </w:rPr>
        <w:t xml:space="preserve"> </w:t>
      </w:r>
      <w:r w:rsidRPr="005108E4">
        <w:rPr>
          <w:sz w:val="24"/>
        </w:rPr>
        <w:t>the</w:t>
      </w:r>
      <w:r w:rsidRPr="005108E4">
        <w:rPr>
          <w:spacing w:val="-16"/>
          <w:sz w:val="24"/>
        </w:rPr>
        <w:t xml:space="preserve"> </w:t>
      </w:r>
      <w:r w:rsidRPr="005108E4">
        <w:rPr>
          <w:sz w:val="24"/>
        </w:rPr>
        <w:t>Commission,</w:t>
      </w:r>
      <w:r w:rsidRPr="005108E4">
        <w:rPr>
          <w:spacing w:val="-16"/>
          <w:sz w:val="24"/>
        </w:rPr>
        <w:t xml:space="preserve"> </w:t>
      </w:r>
      <w:r w:rsidRPr="005108E4">
        <w:rPr>
          <w:sz w:val="24"/>
        </w:rPr>
        <w:t>no</w:t>
      </w:r>
      <w:r w:rsidRPr="005108E4">
        <w:rPr>
          <w:spacing w:val="-15"/>
          <w:sz w:val="24"/>
        </w:rPr>
        <w:t xml:space="preserve"> </w:t>
      </w:r>
      <w:r w:rsidRPr="005108E4">
        <w:rPr>
          <w:sz w:val="24"/>
        </w:rPr>
        <w:t>later</w:t>
      </w:r>
      <w:r w:rsidRPr="005108E4">
        <w:rPr>
          <w:spacing w:val="-16"/>
          <w:sz w:val="24"/>
        </w:rPr>
        <w:t xml:space="preserve"> </w:t>
      </w:r>
      <w:r w:rsidRPr="005108E4">
        <w:rPr>
          <w:sz w:val="24"/>
        </w:rPr>
        <w:t>than</w:t>
      </w:r>
      <w:r w:rsidRPr="005108E4">
        <w:rPr>
          <w:spacing w:val="-15"/>
          <w:sz w:val="24"/>
        </w:rPr>
        <w:t xml:space="preserve"> </w:t>
      </w:r>
      <w:r w:rsidRPr="005108E4">
        <w:rPr>
          <w:sz w:val="24"/>
        </w:rPr>
        <w:t>30</w:t>
      </w:r>
      <w:r w:rsidRPr="005108E4">
        <w:rPr>
          <w:spacing w:val="-16"/>
          <w:sz w:val="24"/>
        </w:rPr>
        <w:t xml:space="preserve"> </w:t>
      </w:r>
      <w:r w:rsidRPr="005108E4">
        <w:rPr>
          <w:sz w:val="24"/>
        </w:rPr>
        <w:t>calendar</w:t>
      </w:r>
      <w:r w:rsidRPr="005108E4">
        <w:rPr>
          <w:spacing w:val="-16"/>
          <w:sz w:val="24"/>
        </w:rPr>
        <w:t xml:space="preserve"> </w:t>
      </w:r>
      <w:r w:rsidRPr="005108E4">
        <w:rPr>
          <w:spacing w:val="-3"/>
          <w:sz w:val="24"/>
        </w:rPr>
        <w:t xml:space="preserve">days </w:t>
      </w:r>
      <w:r w:rsidRPr="005108E4">
        <w:rPr>
          <w:sz w:val="24"/>
        </w:rPr>
        <w:t>after</w:t>
      </w:r>
      <w:r w:rsidRPr="005108E4">
        <w:rPr>
          <w:spacing w:val="-24"/>
          <w:sz w:val="24"/>
        </w:rPr>
        <w:t xml:space="preserve"> </w:t>
      </w:r>
      <w:r w:rsidRPr="005108E4">
        <w:rPr>
          <w:sz w:val="24"/>
        </w:rPr>
        <w:t>the</w:t>
      </w:r>
      <w:r w:rsidRPr="005108E4">
        <w:rPr>
          <w:spacing w:val="-25"/>
          <w:sz w:val="24"/>
        </w:rPr>
        <w:t xml:space="preserve"> </w:t>
      </w:r>
      <w:r w:rsidRPr="005108E4">
        <w:rPr>
          <w:sz w:val="24"/>
        </w:rPr>
        <w:t>audit</w:t>
      </w:r>
      <w:r w:rsidRPr="005108E4">
        <w:rPr>
          <w:spacing w:val="-22"/>
          <w:sz w:val="24"/>
        </w:rPr>
        <w:t xml:space="preserve"> </w:t>
      </w:r>
      <w:r w:rsidRPr="005108E4">
        <w:rPr>
          <w:sz w:val="24"/>
        </w:rPr>
        <w:t>is</w:t>
      </w:r>
      <w:r w:rsidRPr="005108E4">
        <w:rPr>
          <w:spacing w:val="-24"/>
          <w:sz w:val="24"/>
        </w:rPr>
        <w:t xml:space="preserve"> </w:t>
      </w:r>
      <w:r w:rsidRPr="005108E4">
        <w:rPr>
          <w:sz w:val="24"/>
        </w:rPr>
        <w:t>conducted.</w:t>
      </w:r>
      <w:r w:rsidRPr="005108E4">
        <w:rPr>
          <w:spacing w:val="14"/>
          <w:sz w:val="24"/>
        </w:rPr>
        <w:t xml:space="preserve"> </w:t>
      </w:r>
      <w:r w:rsidRPr="005108E4">
        <w:rPr>
          <w:spacing w:val="-3"/>
          <w:sz w:val="24"/>
        </w:rPr>
        <w:t>If</w:t>
      </w:r>
      <w:r w:rsidRPr="005108E4">
        <w:rPr>
          <w:spacing w:val="-22"/>
          <w:sz w:val="24"/>
        </w:rPr>
        <w:t xml:space="preserve"> </w:t>
      </w:r>
      <w:r w:rsidRPr="005108E4">
        <w:rPr>
          <w:sz w:val="24"/>
        </w:rPr>
        <w:t>the</w:t>
      </w:r>
      <w:r w:rsidRPr="005108E4">
        <w:rPr>
          <w:spacing w:val="-22"/>
          <w:sz w:val="24"/>
        </w:rPr>
        <w:t xml:space="preserve"> </w:t>
      </w:r>
      <w:r w:rsidRPr="005108E4">
        <w:rPr>
          <w:sz w:val="24"/>
        </w:rPr>
        <w:t>audit</w:t>
      </w:r>
      <w:r w:rsidRPr="005108E4">
        <w:rPr>
          <w:spacing w:val="-21"/>
          <w:sz w:val="24"/>
        </w:rPr>
        <w:t xml:space="preserve"> </w:t>
      </w:r>
      <w:r w:rsidRPr="005108E4">
        <w:rPr>
          <w:sz w:val="24"/>
        </w:rPr>
        <w:t>identifies</w:t>
      </w:r>
      <w:r w:rsidRPr="005108E4">
        <w:rPr>
          <w:spacing w:val="-24"/>
          <w:sz w:val="24"/>
        </w:rPr>
        <w:t xml:space="preserve"> </w:t>
      </w:r>
      <w:r w:rsidRPr="005108E4">
        <w:rPr>
          <w:sz w:val="24"/>
        </w:rPr>
        <w:t>concerns</w:t>
      </w:r>
      <w:r w:rsidRPr="005108E4">
        <w:rPr>
          <w:spacing w:val="-23"/>
          <w:sz w:val="24"/>
        </w:rPr>
        <w:t xml:space="preserve"> </w:t>
      </w:r>
      <w:r w:rsidRPr="005108E4">
        <w:rPr>
          <w:sz w:val="24"/>
        </w:rPr>
        <w:t>related</w:t>
      </w:r>
      <w:r w:rsidRPr="005108E4">
        <w:rPr>
          <w:spacing w:val="-24"/>
          <w:sz w:val="24"/>
        </w:rPr>
        <w:t xml:space="preserve"> </w:t>
      </w:r>
      <w:r w:rsidRPr="005108E4">
        <w:rPr>
          <w:sz w:val="24"/>
        </w:rPr>
        <w:t>to</w:t>
      </w:r>
      <w:r w:rsidRPr="005108E4">
        <w:rPr>
          <w:spacing w:val="-24"/>
          <w:sz w:val="24"/>
        </w:rPr>
        <w:t xml:space="preserve"> </w:t>
      </w:r>
      <w:r w:rsidRPr="005108E4">
        <w:rPr>
          <w:sz w:val="24"/>
        </w:rPr>
        <w:t>the</w:t>
      </w:r>
      <w:r w:rsidRPr="005108E4">
        <w:rPr>
          <w:spacing w:val="-24"/>
          <w:sz w:val="24"/>
        </w:rPr>
        <w:t xml:space="preserve"> </w:t>
      </w:r>
      <w:r w:rsidRPr="005108E4">
        <w:rPr>
          <w:sz w:val="24"/>
        </w:rPr>
        <w:t>MTC's</w:t>
      </w:r>
      <w:r w:rsidRPr="005108E4">
        <w:rPr>
          <w:spacing w:val="-24"/>
          <w:sz w:val="24"/>
        </w:rPr>
        <w:t xml:space="preserve"> </w:t>
      </w:r>
      <w:r w:rsidRPr="005108E4">
        <w:rPr>
          <w:sz w:val="24"/>
        </w:rPr>
        <w:t>security</w:t>
      </w:r>
      <w:r w:rsidRPr="005108E4">
        <w:rPr>
          <w:spacing w:val="-30"/>
          <w:sz w:val="24"/>
        </w:rPr>
        <w:t xml:space="preserve"> </w:t>
      </w:r>
      <w:r w:rsidRPr="005108E4">
        <w:rPr>
          <w:sz w:val="24"/>
        </w:rPr>
        <w:t xml:space="preserve">system, the MTC shall also submit a plan to mitigate those concerns within ten business </w:t>
      </w:r>
      <w:r w:rsidRPr="005108E4">
        <w:rPr>
          <w:spacing w:val="-3"/>
          <w:sz w:val="24"/>
        </w:rPr>
        <w:t xml:space="preserve">days </w:t>
      </w:r>
      <w:r w:rsidRPr="005108E4">
        <w:rPr>
          <w:sz w:val="24"/>
        </w:rPr>
        <w:t>of submitting the</w:t>
      </w:r>
      <w:r w:rsidRPr="005108E4">
        <w:rPr>
          <w:spacing w:val="-6"/>
          <w:sz w:val="24"/>
        </w:rPr>
        <w:t xml:space="preserve"> </w:t>
      </w:r>
      <w:r w:rsidRPr="005108E4">
        <w:rPr>
          <w:sz w:val="24"/>
        </w:rPr>
        <w:t>audit.</w:t>
      </w:r>
    </w:p>
    <w:p w14:paraId="7CB725C9" w14:textId="77777777" w:rsidR="00DA2759" w:rsidRPr="005108E4" w:rsidRDefault="00DA2759">
      <w:pPr>
        <w:pStyle w:val="BodyText"/>
        <w:spacing w:before="10"/>
        <w:jc w:val="left"/>
      </w:pPr>
    </w:p>
    <w:p w14:paraId="1931898E" w14:textId="77777777" w:rsidR="00DA2759" w:rsidRPr="005108E4" w:rsidRDefault="009A7511" w:rsidP="00E94CBF">
      <w:pPr>
        <w:pStyle w:val="BodyText"/>
        <w:spacing w:line="242" w:lineRule="auto"/>
        <w:ind w:left="1139" w:hanging="1020"/>
        <w:jc w:val="left"/>
        <w:outlineLvl w:val="0"/>
      </w:pPr>
      <w:r w:rsidRPr="005108E4">
        <w:rPr>
          <w:u w:val="single"/>
        </w:rPr>
        <w:t>501.120: Additional Operational Requirements for the Cultivation, Acquisition, and Distribution of Marijuana</w:t>
      </w:r>
    </w:p>
    <w:p w14:paraId="1C76D80B" w14:textId="77777777" w:rsidR="00DA2759" w:rsidRPr="005108E4" w:rsidRDefault="00DA2759">
      <w:pPr>
        <w:pStyle w:val="BodyText"/>
        <w:spacing w:before="1"/>
        <w:jc w:val="left"/>
        <w:rPr>
          <w:sz w:val="19"/>
        </w:rPr>
      </w:pPr>
    </w:p>
    <w:p w14:paraId="164ACE1A" w14:textId="77777777" w:rsidR="00DA2759" w:rsidRPr="005108E4" w:rsidRDefault="009A7511" w:rsidP="00E94CBF">
      <w:pPr>
        <w:pStyle w:val="ListParagraph"/>
        <w:numPr>
          <w:ilvl w:val="0"/>
          <w:numId w:val="30"/>
        </w:numPr>
        <w:tabs>
          <w:tab w:val="left" w:pos="1779"/>
        </w:tabs>
        <w:spacing w:before="61" w:line="242" w:lineRule="auto"/>
        <w:ind w:left="1319" w:right="117" w:firstLine="0"/>
        <w:outlineLvl w:val="1"/>
        <w:rPr>
          <w:sz w:val="24"/>
        </w:rPr>
      </w:pPr>
      <w:r w:rsidRPr="005108E4">
        <w:rPr>
          <w:spacing w:val="-3"/>
          <w:sz w:val="24"/>
        </w:rPr>
        <w:t xml:space="preserve">In  </w:t>
      </w:r>
      <w:r w:rsidRPr="005108E4">
        <w:rPr>
          <w:sz w:val="24"/>
        </w:rPr>
        <w:t>addition  to  the  general  operational  requirements   for   MTCs   required   under 935 CMR 501.105 and security requirements provided in 935 CMR 501.110, MTCs shall comply</w:t>
      </w:r>
      <w:r w:rsidRPr="005108E4">
        <w:rPr>
          <w:spacing w:val="-37"/>
          <w:sz w:val="24"/>
        </w:rPr>
        <w:t xml:space="preserve"> </w:t>
      </w:r>
      <w:r w:rsidRPr="005108E4">
        <w:rPr>
          <w:sz w:val="24"/>
        </w:rPr>
        <w:t>with</w:t>
      </w:r>
      <w:r w:rsidRPr="005108E4">
        <w:rPr>
          <w:spacing w:val="-31"/>
          <w:sz w:val="24"/>
        </w:rPr>
        <w:t xml:space="preserve"> </w:t>
      </w:r>
      <w:r w:rsidRPr="005108E4">
        <w:rPr>
          <w:sz w:val="24"/>
        </w:rPr>
        <w:t>additional</w:t>
      </w:r>
      <w:r w:rsidRPr="005108E4">
        <w:rPr>
          <w:spacing w:val="-30"/>
          <w:sz w:val="24"/>
        </w:rPr>
        <w:t xml:space="preserve"> </w:t>
      </w:r>
      <w:r w:rsidRPr="005108E4">
        <w:rPr>
          <w:sz w:val="24"/>
        </w:rPr>
        <w:t>operational</w:t>
      </w:r>
      <w:r w:rsidRPr="005108E4">
        <w:rPr>
          <w:spacing w:val="-30"/>
          <w:sz w:val="24"/>
        </w:rPr>
        <w:t xml:space="preserve"> </w:t>
      </w:r>
      <w:r w:rsidRPr="005108E4">
        <w:rPr>
          <w:sz w:val="24"/>
        </w:rPr>
        <w:t>requirements</w:t>
      </w:r>
      <w:r w:rsidRPr="005108E4">
        <w:rPr>
          <w:spacing w:val="-30"/>
          <w:sz w:val="24"/>
        </w:rPr>
        <w:t xml:space="preserve"> </w:t>
      </w:r>
      <w:r w:rsidRPr="005108E4">
        <w:rPr>
          <w:sz w:val="24"/>
        </w:rPr>
        <w:t>for</w:t>
      </w:r>
      <w:r w:rsidRPr="005108E4">
        <w:rPr>
          <w:spacing w:val="-31"/>
          <w:sz w:val="24"/>
        </w:rPr>
        <w:t xml:space="preserve"> </w:t>
      </w:r>
      <w:r w:rsidRPr="005108E4">
        <w:rPr>
          <w:sz w:val="24"/>
        </w:rPr>
        <w:t>the</w:t>
      </w:r>
      <w:r w:rsidRPr="005108E4">
        <w:rPr>
          <w:spacing w:val="-32"/>
          <w:sz w:val="24"/>
        </w:rPr>
        <w:t xml:space="preserve"> </w:t>
      </w:r>
      <w:r w:rsidRPr="005108E4">
        <w:rPr>
          <w:sz w:val="24"/>
        </w:rPr>
        <w:t>cultivation,</w:t>
      </w:r>
      <w:r w:rsidRPr="005108E4">
        <w:rPr>
          <w:spacing w:val="-31"/>
          <w:sz w:val="24"/>
        </w:rPr>
        <w:t xml:space="preserve"> </w:t>
      </w:r>
      <w:r w:rsidRPr="005108E4">
        <w:rPr>
          <w:sz w:val="24"/>
        </w:rPr>
        <w:t>acquisition,</w:t>
      </w:r>
      <w:r w:rsidRPr="005108E4">
        <w:rPr>
          <w:spacing w:val="-31"/>
          <w:sz w:val="24"/>
        </w:rPr>
        <w:t xml:space="preserve"> </w:t>
      </w:r>
      <w:r w:rsidRPr="005108E4">
        <w:rPr>
          <w:sz w:val="24"/>
        </w:rPr>
        <w:t>and</w:t>
      </w:r>
      <w:r w:rsidRPr="005108E4">
        <w:rPr>
          <w:spacing w:val="-31"/>
          <w:sz w:val="24"/>
        </w:rPr>
        <w:t xml:space="preserve"> </w:t>
      </w:r>
      <w:r w:rsidRPr="005108E4">
        <w:rPr>
          <w:sz w:val="24"/>
        </w:rPr>
        <w:t>distribution of Marijuana required under 935 CMR</w:t>
      </w:r>
      <w:r w:rsidRPr="005108E4">
        <w:rPr>
          <w:spacing w:val="-8"/>
          <w:sz w:val="24"/>
        </w:rPr>
        <w:t xml:space="preserve"> </w:t>
      </w:r>
      <w:r w:rsidRPr="005108E4">
        <w:rPr>
          <w:sz w:val="24"/>
        </w:rPr>
        <w:t>501.120.</w:t>
      </w:r>
    </w:p>
    <w:p w14:paraId="4ED18673" w14:textId="77777777" w:rsidR="00DA2759" w:rsidRPr="005108E4" w:rsidRDefault="00DA2759">
      <w:pPr>
        <w:pStyle w:val="BodyText"/>
        <w:spacing w:before="8"/>
        <w:jc w:val="left"/>
      </w:pPr>
    </w:p>
    <w:p w14:paraId="571FBCCC" w14:textId="77777777" w:rsidR="00DA2759" w:rsidRPr="005108E4" w:rsidRDefault="009A7511" w:rsidP="00E94CBF">
      <w:pPr>
        <w:pStyle w:val="ListParagraph"/>
        <w:numPr>
          <w:ilvl w:val="0"/>
          <w:numId w:val="30"/>
        </w:numPr>
        <w:tabs>
          <w:tab w:val="left" w:pos="1793"/>
        </w:tabs>
        <w:spacing w:line="242" w:lineRule="auto"/>
        <w:ind w:left="1319" w:right="116" w:firstLine="0"/>
        <w:outlineLvl w:val="1"/>
        <w:rPr>
          <w:sz w:val="24"/>
        </w:rPr>
      </w:pPr>
      <w:r w:rsidRPr="005108E4">
        <w:rPr>
          <w:sz w:val="24"/>
        </w:rPr>
        <w:t xml:space="preserve">Except as authorized by 935 CMR 501.140(3)(c) and unless otherwise authorized by the Commission, only an MTC is permitted to cultivate medical-use Marijuana, except for a Registered Qualifying Patient granted a Hardship Cultivation Registration or that Patient's Personal Caregiver. Prior to commencing operations, MTCs shall disclose all growing media and plant nutrients intended to be used during the cultivation process. </w:t>
      </w:r>
      <w:r w:rsidRPr="005108E4">
        <w:rPr>
          <w:spacing w:val="-3"/>
          <w:sz w:val="24"/>
        </w:rPr>
        <w:t xml:space="preserve">In </w:t>
      </w:r>
      <w:r w:rsidRPr="005108E4">
        <w:rPr>
          <w:sz w:val="24"/>
        </w:rPr>
        <w:t>all instances, MTCs shall disclose all growing media and plant nutrients being used upon</w:t>
      </w:r>
      <w:r w:rsidRPr="005108E4">
        <w:rPr>
          <w:spacing w:val="-26"/>
          <w:sz w:val="24"/>
        </w:rPr>
        <w:t xml:space="preserve"> </w:t>
      </w:r>
      <w:r w:rsidRPr="005108E4">
        <w:rPr>
          <w:sz w:val="24"/>
        </w:rPr>
        <w:t>request.</w:t>
      </w:r>
    </w:p>
    <w:p w14:paraId="779AC1D6" w14:textId="77777777" w:rsidR="00DA2759" w:rsidRPr="005108E4" w:rsidRDefault="00DA2759">
      <w:pPr>
        <w:pStyle w:val="BodyText"/>
        <w:spacing w:before="8"/>
        <w:jc w:val="left"/>
      </w:pPr>
    </w:p>
    <w:p w14:paraId="070B25E2" w14:textId="77777777" w:rsidR="00DA2759" w:rsidRPr="005108E4" w:rsidRDefault="009A7511" w:rsidP="00E94CBF">
      <w:pPr>
        <w:pStyle w:val="ListParagraph"/>
        <w:numPr>
          <w:ilvl w:val="0"/>
          <w:numId w:val="30"/>
        </w:numPr>
        <w:tabs>
          <w:tab w:val="left" w:pos="1808"/>
        </w:tabs>
        <w:spacing w:line="242" w:lineRule="auto"/>
        <w:ind w:left="1319" w:right="110" w:firstLine="0"/>
        <w:outlineLvl w:val="1"/>
        <w:rPr>
          <w:sz w:val="24"/>
        </w:rPr>
      </w:pPr>
      <w:r w:rsidRPr="005108E4">
        <w:rPr>
          <w:sz w:val="24"/>
        </w:rPr>
        <w:t>Unless otherwise authorized by the Commission, a cultivation location of an MTC may cultivate</w:t>
      </w:r>
      <w:r w:rsidRPr="005108E4">
        <w:rPr>
          <w:spacing w:val="-21"/>
          <w:sz w:val="24"/>
        </w:rPr>
        <w:t xml:space="preserve"> </w:t>
      </w:r>
      <w:r w:rsidRPr="005108E4">
        <w:rPr>
          <w:sz w:val="24"/>
        </w:rPr>
        <w:t>Marijuana</w:t>
      </w:r>
      <w:r w:rsidRPr="005108E4">
        <w:rPr>
          <w:spacing w:val="-21"/>
          <w:sz w:val="24"/>
        </w:rPr>
        <w:t xml:space="preserve"> </w:t>
      </w:r>
      <w:r w:rsidRPr="005108E4">
        <w:rPr>
          <w:sz w:val="24"/>
        </w:rPr>
        <w:t>for</w:t>
      </w:r>
      <w:r w:rsidRPr="005108E4">
        <w:rPr>
          <w:spacing w:val="-21"/>
          <w:sz w:val="24"/>
        </w:rPr>
        <w:t xml:space="preserve"> </w:t>
      </w:r>
      <w:r w:rsidRPr="005108E4">
        <w:rPr>
          <w:sz w:val="24"/>
        </w:rPr>
        <w:t>only</w:t>
      </w:r>
      <w:r w:rsidRPr="005108E4">
        <w:rPr>
          <w:spacing w:val="-28"/>
          <w:sz w:val="24"/>
        </w:rPr>
        <w:t xml:space="preserve"> </w:t>
      </w:r>
      <w:r w:rsidRPr="005108E4">
        <w:rPr>
          <w:sz w:val="24"/>
        </w:rPr>
        <w:t>that</w:t>
      </w:r>
      <w:r w:rsidRPr="005108E4">
        <w:rPr>
          <w:spacing w:val="-20"/>
          <w:sz w:val="24"/>
        </w:rPr>
        <w:t xml:space="preserve"> </w:t>
      </w:r>
      <w:r w:rsidRPr="005108E4">
        <w:rPr>
          <w:sz w:val="24"/>
        </w:rPr>
        <w:t>MTC,</w:t>
      </w:r>
      <w:r w:rsidRPr="005108E4">
        <w:rPr>
          <w:spacing w:val="-20"/>
          <w:sz w:val="24"/>
        </w:rPr>
        <w:t xml:space="preserve"> </w:t>
      </w:r>
      <w:r w:rsidRPr="005108E4">
        <w:rPr>
          <w:sz w:val="24"/>
        </w:rPr>
        <w:t>and</w:t>
      </w:r>
      <w:r w:rsidRPr="005108E4">
        <w:rPr>
          <w:spacing w:val="-20"/>
          <w:sz w:val="24"/>
        </w:rPr>
        <w:t xml:space="preserve"> </w:t>
      </w:r>
      <w:r w:rsidRPr="005108E4">
        <w:rPr>
          <w:sz w:val="24"/>
        </w:rPr>
        <w:t>up</w:t>
      </w:r>
      <w:r w:rsidRPr="005108E4">
        <w:rPr>
          <w:spacing w:val="-23"/>
          <w:sz w:val="24"/>
        </w:rPr>
        <w:t xml:space="preserve"> </w:t>
      </w:r>
      <w:r w:rsidRPr="005108E4">
        <w:rPr>
          <w:sz w:val="24"/>
        </w:rPr>
        <w:t>to</w:t>
      </w:r>
      <w:r w:rsidRPr="005108E4">
        <w:rPr>
          <w:spacing w:val="-22"/>
          <w:sz w:val="24"/>
        </w:rPr>
        <w:t xml:space="preserve"> </w:t>
      </w:r>
      <w:r w:rsidRPr="005108E4">
        <w:rPr>
          <w:sz w:val="24"/>
        </w:rPr>
        <w:t>two</w:t>
      </w:r>
      <w:r w:rsidRPr="005108E4">
        <w:rPr>
          <w:spacing w:val="-23"/>
          <w:sz w:val="24"/>
        </w:rPr>
        <w:t xml:space="preserve"> </w:t>
      </w:r>
      <w:r w:rsidRPr="005108E4">
        <w:rPr>
          <w:sz w:val="24"/>
        </w:rPr>
        <w:t>additional</w:t>
      </w:r>
      <w:r w:rsidRPr="005108E4">
        <w:rPr>
          <w:spacing w:val="-22"/>
          <w:sz w:val="24"/>
        </w:rPr>
        <w:t xml:space="preserve"> </w:t>
      </w:r>
      <w:r w:rsidRPr="005108E4">
        <w:rPr>
          <w:sz w:val="24"/>
        </w:rPr>
        <w:t>MTCs</w:t>
      </w:r>
      <w:r w:rsidRPr="005108E4">
        <w:rPr>
          <w:spacing w:val="-23"/>
          <w:sz w:val="24"/>
        </w:rPr>
        <w:t xml:space="preserve"> </w:t>
      </w:r>
      <w:r w:rsidRPr="005108E4">
        <w:rPr>
          <w:sz w:val="24"/>
        </w:rPr>
        <w:t>locations</w:t>
      </w:r>
      <w:r w:rsidRPr="005108E4">
        <w:rPr>
          <w:spacing w:val="-23"/>
          <w:sz w:val="24"/>
        </w:rPr>
        <w:t xml:space="preserve"> </w:t>
      </w:r>
      <w:r w:rsidRPr="005108E4">
        <w:rPr>
          <w:sz w:val="24"/>
        </w:rPr>
        <w:t>operated</w:t>
      </w:r>
      <w:r w:rsidRPr="005108E4">
        <w:rPr>
          <w:spacing w:val="-22"/>
          <w:sz w:val="24"/>
        </w:rPr>
        <w:t xml:space="preserve"> </w:t>
      </w:r>
      <w:r w:rsidRPr="005108E4">
        <w:rPr>
          <w:sz w:val="24"/>
        </w:rPr>
        <w:t>by</w:t>
      </w:r>
      <w:r w:rsidRPr="005108E4">
        <w:rPr>
          <w:spacing w:val="-30"/>
          <w:sz w:val="24"/>
        </w:rPr>
        <w:t xml:space="preserve"> </w:t>
      </w:r>
      <w:r w:rsidRPr="005108E4">
        <w:rPr>
          <w:sz w:val="24"/>
        </w:rPr>
        <w:t>the same entity</w:t>
      </w:r>
      <w:r w:rsidRPr="005108E4">
        <w:rPr>
          <w:spacing w:val="-11"/>
          <w:sz w:val="24"/>
        </w:rPr>
        <w:t xml:space="preserve"> </w:t>
      </w:r>
      <w:r w:rsidRPr="005108E4">
        <w:rPr>
          <w:sz w:val="24"/>
        </w:rPr>
        <w:t>Owner.</w:t>
      </w:r>
    </w:p>
    <w:p w14:paraId="51B8FB62"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4898321A" w14:textId="77777777" w:rsidR="00DA2759" w:rsidRPr="005108E4" w:rsidRDefault="00DA2759">
      <w:pPr>
        <w:pStyle w:val="BodyText"/>
        <w:spacing w:before="7"/>
        <w:jc w:val="left"/>
      </w:pPr>
    </w:p>
    <w:p w14:paraId="11C6F101" w14:textId="77777777" w:rsidR="00DA2759" w:rsidRPr="005108E4" w:rsidRDefault="009A7511" w:rsidP="00E94CBF">
      <w:pPr>
        <w:pStyle w:val="ListParagraph"/>
        <w:numPr>
          <w:ilvl w:val="0"/>
          <w:numId w:val="30"/>
        </w:numPr>
        <w:tabs>
          <w:tab w:val="left" w:pos="1750"/>
        </w:tabs>
        <w:spacing w:line="242" w:lineRule="auto"/>
        <w:ind w:right="118" w:firstLine="0"/>
        <w:outlineLvl w:val="1"/>
        <w:rPr>
          <w:sz w:val="24"/>
        </w:rPr>
      </w:pPr>
      <w:r w:rsidRPr="005108E4">
        <w:rPr>
          <w:sz w:val="24"/>
        </w:rPr>
        <w:t>All</w:t>
      </w:r>
      <w:r w:rsidRPr="005108E4">
        <w:rPr>
          <w:spacing w:val="-14"/>
          <w:sz w:val="24"/>
        </w:rPr>
        <w:t xml:space="preserve"> </w:t>
      </w:r>
      <w:r w:rsidRPr="005108E4">
        <w:rPr>
          <w:sz w:val="24"/>
        </w:rPr>
        <w:t>phases</w:t>
      </w:r>
      <w:r w:rsidRPr="005108E4">
        <w:rPr>
          <w:spacing w:val="-13"/>
          <w:sz w:val="24"/>
        </w:rPr>
        <w:t xml:space="preserve"> </w:t>
      </w:r>
      <w:r w:rsidRPr="005108E4">
        <w:rPr>
          <w:sz w:val="24"/>
        </w:rPr>
        <w:t>of</w:t>
      </w:r>
      <w:r w:rsidRPr="005108E4">
        <w:rPr>
          <w:spacing w:val="-15"/>
          <w:sz w:val="24"/>
        </w:rPr>
        <w:t xml:space="preserve"> </w:t>
      </w:r>
      <w:r w:rsidRPr="005108E4">
        <w:rPr>
          <w:sz w:val="24"/>
        </w:rPr>
        <w:t>the</w:t>
      </w:r>
      <w:r w:rsidRPr="005108E4">
        <w:rPr>
          <w:spacing w:val="-14"/>
          <w:sz w:val="24"/>
        </w:rPr>
        <w:t xml:space="preserve"> </w:t>
      </w:r>
      <w:r w:rsidRPr="005108E4">
        <w:rPr>
          <w:sz w:val="24"/>
        </w:rPr>
        <w:t>cultivation</w:t>
      </w:r>
      <w:r w:rsidRPr="005108E4">
        <w:rPr>
          <w:spacing w:val="-14"/>
          <w:sz w:val="24"/>
        </w:rPr>
        <w:t xml:space="preserve"> </w:t>
      </w:r>
      <w:r w:rsidRPr="005108E4">
        <w:rPr>
          <w:sz w:val="24"/>
        </w:rPr>
        <w:t>of</w:t>
      </w:r>
      <w:r w:rsidRPr="005108E4">
        <w:rPr>
          <w:spacing w:val="-14"/>
          <w:sz w:val="24"/>
        </w:rPr>
        <w:t xml:space="preserve"> </w:t>
      </w:r>
      <w:r w:rsidRPr="005108E4">
        <w:rPr>
          <w:sz w:val="24"/>
        </w:rPr>
        <w:t>Marijuana</w:t>
      </w:r>
      <w:r w:rsidRPr="005108E4">
        <w:rPr>
          <w:spacing w:val="-15"/>
          <w:sz w:val="24"/>
        </w:rPr>
        <w:t xml:space="preserve"> </w:t>
      </w:r>
      <w:r w:rsidRPr="005108E4">
        <w:rPr>
          <w:sz w:val="24"/>
        </w:rPr>
        <w:t>shall</w:t>
      </w:r>
      <w:r w:rsidRPr="005108E4">
        <w:rPr>
          <w:spacing w:val="-13"/>
          <w:sz w:val="24"/>
        </w:rPr>
        <w:t xml:space="preserve"> </w:t>
      </w:r>
      <w:r w:rsidRPr="005108E4">
        <w:rPr>
          <w:sz w:val="24"/>
        </w:rPr>
        <w:t>take</w:t>
      </w:r>
      <w:r w:rsidRPr="005108E4">
        <w:rPr>
          <w:spacing w:val="-15"/>
          <w:sz w:val="24"/>
        </w:rPr>
        <w:t xml:space="preserve"> </w:t>
      </w:r>
      <w:r w:rsidRPr="005108E4">
        <w:rPr>
          <w:sz w:val="24"/>
        </w:rPr>
        <w:t>place</w:t>
      </w:r>
      <w:r w:rsidRPr="005108E4">
        <w:rPr>
          <w:spacing w:val="-14"/>
          <w:sz w:val="24"/>
        </w:rPr>
        <w:t xml:space="preserve"> </w:t>
      </w:r>
      <w:r w:rsidRPr="005108E4">
        <w:rPr>
          <w:sz w:val="24"/>
        </w:rPr>
        <w:t>in</w:t>
      </w:r>
      <w:r w:rsidRPr="005108E4">
        <w:rPr>
          <w:spacing w:val="-13"/>
          <w:sz w:val="24"/>
        </w:rPr>
        <w:t xml:space="preserve"> </w:t>
      </w:r>
      <w:r w:rsidRPr="005108E4">
        <w:rPr>
          <w:sz w:val="24"/>
        </w:rPr>
        <w:t>a</w:t>
      </w:r>
      <w:r w:rsidRPr="005108E4">
        <w:rPr>
          <w:spacing w:val="-13"/>
          <w:sz w:val="24"/>
        </w:rPr>
        <w:t xml:space="preserve"> </w:t>
      </w:r>
      <w:r w:rsidRPr="005108E4">
        <w:rPr>
          <w:sz w:val="24"/>
        </w:rPr>
        <w:t>designated,</w:t>
      </w:r>
      <w:r w:rsidRPr="005108E4">
        <w:rPr>
          <w:spacing w:val="33"/>
          <w:sz w:val="24"/>
        </w:rPr>
        <w:t xml:space="preserve"> </w:t>
      </w:r>
      <w:r w:rsidRPr="005108E4">
        <w:rPr>
          <w:sz w:val="24"/>
        </w:rPr>
        <w:t>Limited</w:t>
      </w:r>
      <w:r w:rsidRPr="005108E4">
        <w:rPr>
          <w:spacing w:val="-14"/>
          <w:sz w:val="24"/>
        </w:rPr>
        <w:t xml:space="preserve"> </w:t>
      </w:r>
      <w:r w:rsidRPr="005108E4">
        <w:rPr>
          <w:sz w:val="24"/>
        </w:rPr>
        <w:t>Access Areas</w:t>
      </w:r>
      <w:r w:rsidRPr="005108E4">
        <w:rPr>
          <w:spacing w:val="-12"/>
          <w:sz w:val="24"/>
        </w:rPr>
        <w:t xml:space="preserve"> </w:t>
      </w:r>
      <w:r w:rsidRPr="005108E4">
        <w:rPr>
          <w:sz w:val="24"/>
        </w:rPr>
        <w:t>where</w:t>
      </w:r>
      <w:r w:rsidRPr="005108E4">
        <w:rPr>
          <w:spacing w:val="-9"/>
          <w:sz w:val="24"/>
        </w:rPr>
        <w:t xml:space="preserve"> </w:t>
      </w:r>
      <w:r w:rsidRPr="005108E4">
        <w:rPr>
          <w:sz w:val="24"/>
        </w:rPr>
        <w:t>Marijuana</w:t>
      </w:r>
      <w:r w:rsidRPr="005108E4">
        <w:rPr>
          <w:spacing w:val="-9"/>
          <w:sz w:val="24"/>
        </w:rPr>
        <w:t xml:space="preserve"> </w:t>
      </w:r>
      <w:r w:rsidRPr="005108E4">
        <w:rPr>
          <w:sz w:val="24"/>
        </w:rPr>
        <w:t>is</w:t>
      </w:r>
      <w:r w:rsidRPr="005108E4">
        <w:rPr>
          <w:spacing w:val="-9"/>
          <w:sz w:val="24"/>
        </w:rPr>
        <w:t xml:space="preserve"> </w:t>
      </w:r>
      <w:r w:rsidRPr="005108E4">
        <w:rPr>
          <w:sz w:val="24"/>
        </w:rPr>
        <w:t>not</w:t>
      </w:r>
      <w:r w:rsidRPr="005108E4">
        <w:rPr>
          <w:spacing w:val="-10"/>
          <w:sz w:val="24"/>
        </w:rPr>
        <w:t xml:space="preserve"> </w:t>
      </w:r>
      <w:r w:rsidRPr="005108E4">
        <w:rPr>
          <w:sz w:val="24"/>
        </w:rPr>
        <w:t>visible</w:t>
      </w:r>
      <w:r w:rsidRPr="005108E4">
        <w:rPr>
          <w:spacing w:val="-12"/>
          <w:sz w:val="24"/>
        </w:rPr>
        <w:t xml:space="preserve"> </w:t>
      </w:r>
      <w:r w:rsidRPr="005108E4">
        <w:rPr>
          <w:sz w:val="24"/>
        </w:rPr>
        <w:t>from</w:t>
      </w:r>
      <w:r w:rsidRPr="005108E4">
        <w:rPr>
          <w:spacing w:val="-10"/>
          <w:sz w:val="24"/>
        </w:rPr>
        <w:t xml:space="preserve"> </w:t>
      </w:r>
      <w:r w:rsidRPr="005108E4">
        <w:rPr>
          <w:sz w:val="24"/>
        </w:rPr>
        <w:t>a</w:t>
      </w:r>
      <w:r w:rsidRPr="005108E4">
        <w:rPr>
          <w:spacing w:val="-13"/>
          <w:sz w:val="24"/>
        </w:rPr>
        <w:t xml:space="preserve"> </w:t>
      </w:r>
      <w:r w:rsidRPr="005108E4">
        <w:rPr>
          <w:sz w:val="24"/>
        </w:rPr>
        <w:t>public</w:t>
      </w:r>
      <w:r w:rsidRPr="005108E4">
        <w:rPr>
          <w:spacing w:val="-12"/>
          <w:sz w:val="24"/>
        </w:rPr>
        <w:t xml:space="preserve"> </w:t>
      </w:r>
      <w:r w:rsidRPr="005108E4">
        <w:rPr>
          <w:sz w:val="24"/>
        </w:rPr>
        <w:t>place</w:t>
      </w:r>
      <w:r w:rsidRPr="005108E4">
        <w:rPr>
          <w:spacing w:val="-12"/>
          <w:sz w:val="24"/>
        </w:rPr>
        <w:t xml:space="preserve"> </w:t>
      </w:r>
      <w:r w:rsidRPr="005108E4">
        <w:rPr>
          <w:sz w:val="24"/>
        </w:rPr>
        <w:t>without</w:t>
      </w:r>
      <w:r w:rsidRPr="005108E4">
        <w:rPr>
          <w:spacing w:val="-10"/>
          <w:sz w:val="24"/>
        </w:rPr>
        <w:t xml:space="preserve"> </w:t>
      </w:r>
      <w:r w:rsidRPr="005108E4">
        <w:rPr>
          <w:sz w:val="24"/>
        </w:rPr>
        <w:t>the</w:t>
      </w:r>
      <w:r w:rsidRPr="005108E4">
        <w:rPr>
          <w:spacing w:val="-12"/>
          <w:sz w:val="24"/>
        </w:rPr>
        <w:t xml:space="preserve"> </w:t>
      </w:r>
      <w:r w:rsidRPr="005108E4">
        <w:rPr>
          <w:sz w:val="24"/>
        </w:rPr>
        <w:t>use</w:t>
      </w:r>
      <w:r w:rsidRPr="005108E4">
        <w:rPr>
          <w:spacing w:val="-13"/>
          <w:sz w:val="24"/>
        </w:rPr>
        <w:t xml:space="preserve"> </w:t>
      </w:r>
      <w:r w:rsidRPr="005108E4">
        <w:rPr>
          <w:sz w:val="24"/>
        </w:rPr>
        <w:t>of</w:t>
      </w:r>
      <w:r w:rsidRPr="005108E4">
        <w:rPr>
          <w:spacing w:val="-11"/>
          <w:sz w:val="24"/>
        </w:rPr>
        <w:t xml:space="preserve"> </w:t>
      </w:r>
      <w:r w:rsidRPr="005108E4">
        <w:rPr>
          <w:sz w:val="24"/>
        </w:rPr>
        <w:t>binoculars,</w:t>
      </w:r>
      <w:r w:rsidRPr="005108E4">
        <w:rPr>
          <w:spacing w:val="-11"/>
          <w:sz w:val="24"/>
        </w:rPr>
        <w:t xml:space="preserve"> </w:t>
      </w:r>
      <w:r w:rsidRPr="005108E4">
        <w:rPr>
          <w:sz w:val="24"/>
        </w:rPr>
        <w:t>aircraft or other optical aids. Marijuana is not visible if it cannot be reasonably</w:t>
      </w:r>
      <w:r w:rsidRPr="005108E4">
        <w:rPr>
          <w:spacing w:val="-36"/>
          <w:sz w:val="24"/>
        </w:rPr>
        <w:t xml:space="preserve"> </w:t>
      </w:r>
      <w:r w:rsidRPr="005108E4">
        <w:rPr>
          <w:sz w:val="24"/>
        </w:rPr>
        <w:t>identified.</w:t>
      </w:r>
    </w:p>
    <w:p w14:paraId="181879E0" w14:textId="77777777" w:rsidR="00DA2759" w:rsidRPr="005108E4" w:rsidRDefault="00DA2759">
      <w:pPr>
        <w:pStyle w:val="BodyText"/>
        <w:spacing w:before="6"/>
        <w:jc w:val="left"/>
      </w:pPr>
    </w:p>
    <w:p w14:paraId="7E0836ED" w14:textId="77777777" w:rsidR="00DA2759" w:rsidRPr="005108E4" w:rsidRDefault="009A7511" w:rsidP="00E94CBF">
      <w:pPr>
        <w:pStyle w:val="ListParagraph"/>
        <w:numPr>
          <w:ilvl w:val="0"/>
          <w:numId w:val="30"/>
        </w:numPr>
        <w:tabs>
          <w:tab w:val="left" w:pos="1844"/>
        </w:tabs>
        <w:spacing w:line="242" w:lineRule="auto"/>
        <w:ind w:right="116" w:firstLine="0"/>
        <w:outlineLvl w:val="1"/>
        <w:rPr>
          <w:sz w:val="24"/>
        </w:rPr>
      </w:pPr>
      <w:r w:rsidRPr="005108E4">
        <w:rPr>
          <w:sz w:val="24"/>
        </w:rPr>
        <w:t xml:space="preserve">Application of Pesticides shall be performed in compliance with M.G.L. c. 132B, and 333 CMR 2.00: </w:t>
      </w:r>
      <w:r w:rsidRPr="005108E4">
        <w:rPr>
          <w:i/>
          <w:sz w:val="24"/>
        </w:rPr>
        <w:t xml:space="preserve">General Information </w:t>
      </w:r>
      <w:r w:rsidRPr="005108E4">
        <w:rPr>
          <w:sz w:val="24"/>
        </w:rPr>
        <w:t xml:space="preserve">through 333 CMR 14.00: </w:t>
      </w:r>
      <w:r w:rsidRPr="005108E4">
        <w:rPr>
          <w:i/>
          <w:sz w:val="24"/>
        </w:rPr>
        <w:t>Protection of Children and Families from Harmful Pesticides</w:t>
      </w:r>
      <w:r w:rsidRPr="005108E4">
        <w:rPr>
          <w:sz w:val="24"/>
        </w:rPr>
        <w:t>. Any testing results indicating noncompliance shall be immediately</w:t>
      </w:r>
      <w:r w:rsidRPr="005108E4">
        <w:rPr>
          <w:spacing w:val="-10"/>
          <w:sz w:val="24"/>
        </w:rPr>
        <w:t xml:space="preserve"> </w:t>
      </w:r>
      <w:r w:rsidRPr="005108E4">
        <w:rPr>
          <w:sz w:val="24"/>
        </w:rPr>
        <w:t>reported</w:t>
      </w:r>
      <w:r w:rsidRPr="005108E4">
        <w:rPr>
          <w:spacing w:val="-2"/>
          <w:sz w:val="24"/>
        </w:rPr>
        <w:t xml:space="preserve"> </w:t>
      </w:r>
      <w:r w:rsidRPr="005108E4">
        <w:rPr>
          <w:sz w:val="24"/>
        </w:rPr>
        <w:t>to</w:t>
      </w:r>
      <w:r w:rsidRPr="005108E4">
        <w:rPr>
          <w:spacing w:val="-3"/>
          <w:sz w:val="24"/>
        </w:rPr>
        <w:t xml:space="preserve"> </w:t>
      </w:r>
      <w:r w:rsidRPr="005108E4">
        <w:rPr>
          <w:sz w:val="24"/>
        </w:rPr>
        <w:t>the</w:t>
      </w:r>
      <w:r w:rsidRPr="005108E4">
        <w:rPr>
          <w:spacing w:val="-3"/>
          <w:sz w:val="24"/>
        </w:rPr>
        <w:t xml:space="preserve"> </w:t>
      </w:r>
      <w:r w:rsidRPr="005108E4">
        <w:rPr>
          <w:sz w:val="24"/>
        </w:rPr>
        <w:t>Commission,</w:t>
      </w:r>
      <w:r w:rsidRPr="005108E4">
        <w:rPr>
          <w:spacing w:val="-3"/>
          <w:sz w:val="24"/>
        </w:rPr>
        <w:t xml:space="preserve"> </w:t>
      </w:r>
      <w:r w:rsidRPr="005108E4">
        <w:rPr>
          <w:sz w:val="24"/>
        </w:rPr>
        <w:t>who</w:t>
      </w:r>
      <w:r w:rsidRPr="005108E4">
        <w:rPr>
          <w:spacing w:val="-2"/>
          <w:sz w:val="24"/>
        </w:rPr>
        <w:t xml:space="preserve"> </w:t>
      </w:r>
      <w:r w:rsidRPr="005108E4">
        <w:rPr>
          <w:sz w:val="24"/>
        </w:rPr>
        <w:t>may</w:t>
      </w:r>
      <w:r w:rsidRPr="005108E4">
        <w:rPr>
          <w:spacing w:val="-10"/>
          <w:sz w:val="24"/>
        </w:rPr>
        <w:t xml:space="preserve"> </w:t>
      </w:r>
      <w:r w:rsidRPr="005108E4">
        <w:rPr>
          <w:sz w:val="24"/>
        </w:rPr>
        <w:t>refer</w:t>
      </w:r>
      <w:r w:rsidRPr="005108E4">
        <w:rPr>
          <w:spacing w:val="-2"/>
          <w:sz w:val="24"/>
        </w:rPr>
        <w:t xml:space="preserve"> </w:t>
      </w:r>
      <w:r w:rsidRPr="005108E4">
        <w:rPr>
          <w:sz w:val="24"/>
        </w:rPr>
        <w:t>any</w:t>
      </w:r>
      <w:r w:rsidRPr="005108E4">
        <w:rPr>
          <w:spacing w:val="-9"/>
          <w:sz w:val="24"/>
        </w:rPr>
        <w:t xml:space="preserve"> </w:t>
      </w:r>
      <w:r w:rsidRPr="005108E4">
        <w:rPr>
          <w:sz w:val="24"/>
        </w:rPr>
        <w:t>such</w:t>
      </w:r>
      <w:r w:rsidRPr="005108E4">
        <w:rPr>
          <w:spacing w:val="-3"/>
          <w:sz w:val="24"/>
        </w:rPr>
        <w:t xml:space="preserve"> </w:t>
      </w:r>
      <w:r w:rsidRPr="005108E4">
        <w:rPr>
          <w:sz w:val="24"/>
        </w:rPr>
        <w:t>result</w:t>
      </w:r>
      <w:r w:rsidRPr="005108E4">
        <w:rPr>
          <w:spacing w:val="-1"/>
          <w:sz w:val="24"/>
        </w:rPr>
        <w:t xml:space="preserve"> </w:t>
      </w:r>
      <w:r w:rsidRPr="005108E4">
        <w:rPr>
          <w:sz w:val="24"/>
        </w:rPr>
        <w:t>to</w:t>
      </w:r>
      <w:r w:rsidRPr="005108E4">
        <w:rPr>
          <w:spacing w:val="-3"/>
          <w:sz w:val="24"/>
        </w:rPr>
        <w:t xml:space="preserve"> </w:t>
      </w:r>
      <w:r w:rsidRPr="005108E4">
        <w:rPr>
          <w:sz w:val="24"/>
        </w:rPr>
        <w:t>the</w:t>
      </w:r>
      <w:r w:rsidRPr="005108E4">
        <w:rPr>
          <w:spacing w:val="-3"/>
          <w:sz w:val="24"/>
        </w:rPr>
        <w:t xml:space="preserve"> </w:t>
      </w:r>
      <w:r w:rsidRPr="005108E4">
        <w:rPr>
          <w:sz w:val="24"/>
        </w:rPr>
        <w:t>MDAR.</w:t>
      </w:r>
    </w:p>
    <w:p w14:paraId="1C3016EA" w14:textId="77777777" w:rsidR="00DA2759" w:rsidRPr="005108E4" w:rsidRDefault="00DA2759">
      <w:pPr>
        <w:pStyle w:val="BodyText"/>
        <w:spacing w:before="6"/>
        <w:jc w:val="left"/>
      </w:pPr>
    </w:p>
    <w:p w14:paraId="7BEBC960" w14:textId="77777777" w:rsidR="00DA2759" w:rsidRPr="005108E4" w:rsidRDefault="009A7511" w:rsidP="00E94CBF">
      <w:pPr>
        <w:pStyle w:val="ListParagraph"/>
        <w:numPr>
          <w:ilvl w:val="0"/>
          <w:numId w:val="30"/>
        </w:numPr>
        <w:tabs>
          <w:tab w:val="left" w:pos="1887"/>
        </w:tabs>
        <w:spacing w:line="242" w:lineRule="auto"/>
        <w:ind w:right="115" w:firstLine="0"/>
        <w:outlineLvl w:val="1"/>
        <w:rPr>
          <w:sz w:val="24"/>
        </w:rPr>
      </w:pPr>
      <w:r w:rsidRPr="005108E4">
        <w:rPr>
          <w:sz w:val="24"/>
        </w:rPr>
        <w:t>An MTC selling or otherwise Transferring Marijuana to another MTC or Marijuana Establishment shall provide documentation of its compliance, or lack thereof, with the testing requirements of 935 CMR</w:t>
      </w:r>
      <w:r w:rsidRPr="005108E4">
        <w:rPr>
          <w:spacing w:val="-3"/>
          <w:sz w:val="24"/>
        </w:rPr>
        <w:t xml:space="preserve"> </w:t>
      </w:r>
      <w:r w:rsidRPr="005108E4">
        <w:rPr>
          <w:sz w:val="24"/>
        </w:rPr>
        <w:t>501.160.</w:t>
      </w:r>
    </w:p>
    <w:p w14:paraId="1F9954D3" w14:textId="77777777" w:rsidR="00DA2759" w:rsidRPr="005108E4" w:rsidRDefault="00DA2759">
      <w:pPr>
        <w:pStyle w:val="BodyText"/>
        <w:spacing w:before="6"/>
        <w:jc w:val="left"/>
      </w:pPr>
    </w:p>
    <w:p w14:paraId="5857DA53" w14:textId="77777777" w:rsidR="00DA2759" w:rsidRPr="005108E4" w:rsidRDefault="009A7511" w:rsidP="00E94CBF">
      <w:pPr>
        <w:pStyle w:val="ListParagraph"/>
        <w:numPr>
          <w:ilvl w:val="0"/>
          <w:numId w:val="30"/>
        </w:numPr>
        <w:tabs>
          <w:tab w:val="left" w:pos="1772"/>
        </w:tabs>
        <w:spacing w:before="1" w:line="242" w:lineRule="auto"/>
        <w:ind w:right="117" w:firstLine="0"/>
        <w:outlineLvl w:val="1"/>
        <w:rPr>
          <w:sz w:val="24"/>
        </w:rPr>
      </w:pPr>
      <w:r w:rsidRPr="005108E4">
        <w:rPr>
          <w:sz w:val="24"/>
        </w:rPr>
        <w:t>An</w:t>
      </w:r>
      <w:r w:rsidRPr="005108E4">
        <w:rPr>
          <w:spacing w:val="-7"/>
          <w:sz w:val="24"/>
        </w:rPr>
        <w:t xml:space="preserve"> </w:t>
      </w:r>
      <w:r w:rsidRPr="005108E4">
        <w:rPr>
          <w:sz w:val="24"/>
        </w:rPr>
        <w:t>MTC</w:t>
      </w:r>
      <w:r w:rsidRPr="005108E4">
        <w:rPr>
          <w:spacing w:val="-5"/>
          <w:sz w:val="24"/>
        </w:rPr>
        <w:t xml:space="preserve"> </w:t>
      </w:r>
      <w:r w:rsidRPr="005108E4">
        <w:rPr>
          <w:sz w:val="24"/>
        </w:rPr>
        <w:t>may</w:t>
      </w:r>
      <w:r w:rsidRPr="005108E4">
        <w:rPr>
          <w:spacing w:val="-12"/>
          <w:sz w:val="24"/>
        </w:rPr>
        <w:t xml:space="preserve"> </w:t>
      </w:r>
      <w:r w:rsidRPr="005108E4">
        <w:rPr>
          <w:sz w:val="24"/>
        </w:rPr>
        <w:t>label</w:t>
      </w:r>
      <w:r w:rsidRPr="005108E4">
        <w:rPr>
          <w:spacing w:val="-5"/>
          <w:sz w:val="24"/>
        </w:rPr>
        <w:t xml:space="preserve"> </w:t>
      </w:r>
      <w:r w:rsidRPr="005108E4">
        <w:rPr>
          <w:sz w:val="24"/>
        </w:rPr>
        <w:t>Marijuana</w:t>
      </w:r>
      <w:r w:rsidRPr="005108E4">
        <w:rPr>
          <w:spacing w:val="-7"/>
          <w:sz w:val="24"/>
        </w:rPr>
        <w:t xml:space="preserve"> </w:t>
      </w:r>
      <w:r w:rsidRPr="005108E4">
        <w:rPr>
          <w:sz w:val="24"/>
        </w:rPr>
        <w:t>and</w:t>
      </w:r>
      <w:r w:rsidRPr="005108E4">
        <w:rPr>
          <w:spacing w:val="-6"/>
          <w:sz w:val="24"/>
        </w:rPr>
        <w:t xml:space="preserve"> </w:t>
      </w:r>
      <w:r w:rsidRPr="005108E4">
        <w:rPr>
          <w:sz w:val="24"/>
        </w:rPr>
        <w:t>MIPS</w:t>
      </w:r>
      <w:r w:rsidRPr="005108E4">
        <w:rPr>
          <w:spacing w:val="-6"/>
          <w:sz w:val="24"/>
        </w:rPr>
        <w:t xml:space="preserve"> </w:t>
      </w:r>
      <w:r w:rsidRPr="005108E4">
        <w:rPr>
          <w:sz w:val="24"/>
        </w:rPr>
        <w:t>with</w:t>
      </w:r>
      <w:r w:rsidRPr="005108E4">
        <w:rPr>
          <w:spacing w:val="-6"/>
          <w:sz w:val="24"/>
        </w:rPr>
        <w:t xml:space="preserve"> </w:t>
      </w:r>
      <w:r w:rsidRPr="005108E4">
        <w:rPr>
          <w:sz w:val="24"/>
        </w:rPr>
        <w:t>the</w:t>
      </w:r>
      <w:r w:rsidRPr="005108E4">
        <w:rPr>
          <w:spacing w:val="-7"/>
          <w:sz w:val="24"/>
        </w:rPr>
        <w:t xml:space="preserve"> </w:t>
      </w:r>
      <w:r w:rsidRPr="005108E4">
        <w:rPr>
          <w:sz w:val="24"/>
        </w:rPr>
        <w:t>word</w:t>
      </w:r>
      <w:r w:rsidRPr="005108E4">
        <w:rPr>
          <w:spacing w:val="-6"/>
          <w:sz w:val="24"/>
        </w:rPr>
        <w:t xml:space="preserve"> </w:t>
      </w:r>
      <w:r w:rsidRPr="005108E4">
        <w:rPr>
          <w:sz w:val="24"/>
        </w:rPr>
        <w:t>"organic"</w:t>
      </w:r>
      <w:r w:rsidRPr="005108E4">
        <w:rPr>
          <w:spacing w:val="-8"/>
          <w:sz w:val="24"/>
        </w:rPr>
        <w:t xml:space="preserve"> </w:t>
      </w:r>
      <w:r w:rsidRPr="005108E4">
        <w:rPr>
          <w:sz w:val="24"/>
        </w:rPr>
        <w:t>only</w:t>
      </w:r>
      <w:r w:rsidRPr="005108E4">
        <w:rPr>
          <w:spacing w:val="-12"/>
          <w:sz w:val="24"/>
        </w:rPr>
        <w:t xml:space="preserve"> </w:t>
      </w:r>
      <w:r w:rsidRPr="005108E4">
        <w:rPr>
          <w:sz w:val="24"/>
        </w:rPr>
        <w:t>if</w:t>
      </w:r>
      <w:r w:rsidRPr="005108E4">
        <w:rPr>
          <w:spacing w:val="-7"/>
          <w:sz w:val="24"/>
        </w:rPr>
        <w:t xml:space="preserve"> </w:t>
      </w:r>
      <w:r w:rsidRPr="005108E4">
        <w:rPr>
          <w:sz w:val="24"/>
        </w:rPr>
        <w:t>all</w:t>
      </w:r>
      <w:r w:rsidRPr="005108E4">
        <w:rPr>
          <w:spacing w:val="-5"/>
          <w:sz w:val="24"/>
        </w:rPr>
        <w:t xml:space="preserve"> </w:t>
      </w:r>
      <w:r w:rsidRPr="005108E4">
        <w:rPr>
          <w:sz w:val="24"/>
        </w:rPr>
        <w:t>cultivation</w:t>
      </w:r>
      <w:r w:rsidRPr="005108E4">
        <w:rPr>
          <w:spacing w:val="-6"/>
          <w:sz w:val="24"/>
        </w:rPr>
        <w:t xml:space="preserve"> </w:t>
      </w:r>
      <w:r w:rsidRPr="005108E4">
        <w:rPr>
          <w:sz w:val="24"/>
        </w:rPr>
        <w:t>is consistent with US Department of Agriculture organic requirements at 7 CFR Part 205 and consistent with the MDAR requirements for Pesticide</w:t>
      </w:r>
      <w:r w:rsidRPr="005108E4">
        <w:rPr>
          <w:spacing w:val="-10"/>
          <w:sz w:val="24"/>
        </w:rPr>
        <w:t xml:space="preserve"> </w:t>
      </w:r>
      <w:r w:rsidRPr="005108E4">
        <w:rPr>
          <w:sz w:val="24"/>
        </w:rPr>
        <w:t>usage.</w:t>
      </w:r>
    </w:p>
    <w:p w14:paraId="3D5F7A6B" w14:textId="77777777" w:rsidR="00DA2759" w:rsidRPr="005108E4" w:rsidRDefault="00DA2759">
      <w:pPr>
        <w:pStyle w:val="BodyText"/>
        <w:spacing w:before="6"/>
        <w:jc w:val="left"/>
      </w:pPr>
    </w:p>
    <w:p w14:paraId="12E833AA" w14:textId="77777777" w:rsidR="00DA2759" w:rsidRPr="005108E4" w:rsidRDefault="009A7511" w:rsidP="009B55D4">
      <w:pPr>
        <w:pStyle w:val="ListParagraph"/>
        <w:numPr>
          <w:ilvl w:val="0"/>
          <w:numId w:val="30"/>
        </w:numPr>
        <w:tabs>
          <w:tab w:val="left" w:pos="1721"/>
        </w:tabs>
        <w:spacing w:line="242" w:lineRule="auto"/>
        <w:ind w:right="116" w:firstLine="0"/>
        <w:outlineLvl w:val="1"/>
        <w:rPr>
          <w:sz w:val="24"/>
        </w:rPr>
      </w:pPr>
      <w:r w:rsidRPr="005108E4">
        <w:rPr>
          <w:sz w:val="24"/>
        </w:rPr>
        <w:t>Soil</w:t>
      </w:r>
      <w:r w:rsidRPr="005108E4">
        <w:rPr>
          <w:spacing w:val="-26"/>
          <w:sz w:val="24"/>
        </w:rPr>
        <w:t xml:space="preserve"> </w:t>
      </w:r>
      <w:r w:rsidRPr="005108E4">
        <w:rPr>
          <w:sz w:val="24"/>
        </w:rPr>
        <w:t>for</w:t>
      </w:r>
      <w:r w:rsidRPr="005108E4">
        <w:rPr>
          <w:spacing w:val="-27"/>
          <w:sz w:val="24"/>
        </w:rPr>
        <w:t xml:space="preserve"> </w:t>
      </w:r>
      <w:r w:rsidRPr="005108E4">
        <w:rPr>
          <w:sz w:val="24"/>
        </w:rPr>
        <w:t>cultivation</w:t>
      </w:r>
      <w:r w:rsidRPr="005108E4">
        <w:rPr>
          <w:spacing w:val="-23"/>
          <w:sz w:val="24"/>
        </w:rPr>
        <w:t xml:space="preserve"> </w:t>
      </w:r>
      <w:r w:rsidRPr="005108E4">
        <w:rPr>
          <w:sz w:val="24"/>
        </w:rPr>
        <w:t>shall</w:t>
      </w:r>
      <w:r w:rsidRPr="005108E4">
        <w:rPr>
          <w:spacing w:val="-23"/>
          <w:sz w:val="24"/>
        </w:rPr>
        <w:t xml:space="preserve"> </w:t>
      </w:r>
      <w:r w:rsidRPr="005108E4">
        <w:rPr>
          <w:sz w:val="24"/>
        </w:rPr>
        <w:t>meet</w:t>
      </w:r>
      <w:r w:rsidRPr="005108E4">
        <w:rPr>
          <w:spacing w:val="-23"/>
          <w:sz w:val="24"/>
        </w:rPr>
        <w:t xml:space="preserve"> </w:t>
      </w:r>
      <w:r w:rsidRPr="005108E4">
        <w:rPr>
          <w:sz w:val="24"/>
        </w:rPr>
        <w:t>federal</w:t>
      </w:r>
      <w:r w:rsidRPr="005108E4">
        <w:rPr>
          <w:spacing w:val="-23"/>
          <w:sz w:val="24"/>
        </w:rPr>
        <w:t xml:space="preserve"> </w:t>
      </w:r>
      <w:r w:rsidRPr="005108E4">
        <w:rPr>
          <w:sz w:val="24"/>
        </w:rPr>
        <w:t>standards</w:t>
      </w:r>
      <w:r w:rsidRPr="005108E4">
        <w:rPr>
          <w:spacing w:val="-24"/>
          <w:sz w:val="24"/>
        </w:rPr>
        <w:t xml:space="preserve"> </w:t>
      </w:r>
      <w:r w:rsidRPr="005108E4">
        <w:rPr>
          <w:sz w:val="24"/>
        </w:rPr>
        <w:t>identified</w:t>
      </w:r>
      <w:r w:rsidRPr="005108E4">
        <w:rPr>
          <w:spacing w:val="-23"/>
          <w:sz w:val="24"/>
        </w:rPr>
        <w:t xml:space="preserve"> </w:t>
      </w:r>
      <w:r w:rsidRPr="005108E4">
        <w:rPr>
          <w:sz w:val="24"/>
        </w:rPr>
        <w:t>by</w:t>
      </w:r>
      <w:r w:rsidRPr="005108E4">
        <w:rPr>
          <w:spacing w:val="-30"/>
          <w:sz w:val="24"/>
        </w:rPr>
        <w:t xml:space="preserve"> </w:t>
      </w:r>
      <w:r w:rsidRPr="005108E4">
        <w:rPr>
          <w:sz w:val="24"/>
        </w:rPr>
        <w:t>the</w:t>
      </w:r>
      <w:r w:rsidRPr="005108E4">
        <w:rPr>
          <w:spacing w:val="-25"/>
          <w:sz w:val="24"/>
        </w:rPr>
        <w:t xml:space="preserve"> </w:t>
      </w:r>
      <w:r w:rsidRPr="005108E4">
        <w:rPr>
          <w:sz w:val="24"/>
        </w:rPr>
        <w:t>Commission</w:t>
      </w:r>
      <w:r w:rsidRPr="005108E4">
        <w:rPr>
          <w:spacing w:val="-24"/>
          <w:sz w:val="24"/>
        </w:rPr>
        <w:t xml:space="preserve"> </w:t>
      </w:r>
      <w:r w:rsidRPr="005108E4">
        <w:rPr>
          <w:sz w:val="24"/>
        </w:rPr>
        <w:t>including,</w:t>
      </w:r>
      <w:r w:rsidRPr="005108E4">
        <w:rPr>
          <w:spacing w:val="-24"/>
          <w:sz w:val="24"/>
        </w:rPr>
        <w:t xml:space="preserve"> </w:t>
      </w:r>
      <w:r w:rsidRPr="005108E4">
        <w:rPr>
          <w:sz w:val="24"/>
        </w:rPr>
        <w:t>but not</w:t>
      </w:r>
      <w:r w:rsidRPr="005108E4">
        <w:rPr>
          <w:spacing w:val="-29"/>
          <w:sz w:val="24"/>
        </w:rPr>
        <w:t xml:space="preserve"> </w:t>
      </w:r>
      <w:r w:rsidRPr="005108E4">
        <w:rPr>
          <w:sz w:val="24"/>
        </w:rPr>
        <w:t>limited</w:t>
      </w:r>
      <w:r w:rsidRPr="005108E4">
        <w:rPr>
          <w:spacing w:val="-30"/>
          <w:sz w:val="24"/>
        </w:rPr>
        <w:t xml:space="preserve"> </w:t>
      </w:r>
      <w:r w:rsidRPr="005108E4">
        <w:rPr>
          <w:sz w:val="24"/>
        </w:rPr>
        <w:t>to,</w:t>
      </w:r>
      <w:r w:rsidRPr="005108E4">
        <w:rPr>
          <w:spacing w:val="-30"/>
          <w:sz w:val="24"/>
        </w:rPr>
        <w:t xml:space="preserve"> </w:t>
      </w:r>
      <w:r w:rsidRPr="005108E4">
        <w:rPr>
          <w:sz w:val="24"/>
        </w:rPr>
        <w:t>the</w:t>
      </w:r>
      <w:r w:rsidRPr="005108E4">
        <w:rPr>
          <w:spacing w:val="-31"/>
          <w:sz w:val="24"/>
        </w:rPr>
        <w:t xml:space="preserve"> </w:t>
      </w:r>
      <w:r w:rsidRPr="005108E4">
        <w:rPr>
          <w:sz w:val="24"/>
        </w:rPr>
        <w:t>US</w:t>
      </w:r>
      <w:r w:rsidRPr="005108E4">
        <w:rPr>
          <w:spacing w:val="-28"/>
          <w:sz w:val="24"/>
        </w:rPr>
        <w:t xml:space="preserve"> </w:t>
      </w:r>
      <w:r w:rsidRPr="005108E4">
        <w:rPr>
          <w:sz w:val="24"/>
        </w:rPr>
        <w:t>Agency</w:t>
      </w:r>
      <w:r w:rsidRPr="005108E4">
        <w:rPr>
          <w:spacing w:val="-36"/>
          <w:sz w:val="24"/>
        </w:rPr>
        <w:t xml:space="preserve"> </w:t>
      </w:r>
      <w:r w:rsidRPr="005108E4">
        <w:rPr>
          <w:sz w:val="24"/>
        </w:rPr>
        <w:t>for</w:t>
      </w:r>
      <w:r w:rsidRPr="005108E4">
        <w:rPr>
          <w:spacing w:val="-30"/>
          <w:sz w:val="24"/>
        </w:rPr>
        <w:t xml:space="preserve"> </w:t>
      </w:r>
      <w:r w:rsidRPr="005108E4">
        <w:rPr>
          <w:sz w:val="24"/>
        </w:rPr>
        <w:t>Toxic</w:t>
      </w:r>
      <w:r w:rsidRPr="005108E4">
        <w:rPr>
          <w:spacing w:val="-31"/>
          <w:sz w:val="24"/>
        </w:rPr>
        <w:t xml:space="preserve"> </w:t>
      </w:r>
      <w:r w:rsidRPr="005108E4">
        <w:rPr>
          <w:sz w:val="24"/>
        </w:rPr>
        <w:t>Substances</w:t>
      </w:r>
      <w:r w:rsidRPr="005108E4">
        <w:rPr>
          <w:spacing w:val="-29"/>
          <w:sz w:val="24"/>
        </w:rPr>
        <w:t xml:space="preserve"> </w:t>
      </w:r>
      <w:r w:rsidRPr="005108E4">
        <w:rPr>
          <w:sz w:val="24"/>
        </w:rPr>
        <w:t>and</w:t>
      </w:r>
      <w:r w:rsidRPr="005108E4">
        <w:rPr>
          <w:spacing w:val="-29"/>
          <w:sz w:val="24"/>
        </w:rPr>
        <w:t xml:space="preserve"> </w:t>
      </w:r>
      <w:r w:rsidRPr="005108E4">
        <w:rPr>
          <w:sz w:val="24"/>
        </w:rPr>
        <w:t>Disease</w:t>
      </w:r>
      <w:r w:rsidRPr="005108E4">
        <w:rPr>
          <w:spacing w:val="-31"/>
          <w:sz w:val="24"/>
        </w:rPr>
        <w:t xml:space="preserve"> </w:t>
      </w:r>
      <w:r w:rsidRPr="005108E4">
        <w:rPr>
          <w:sz w:val="24"/>
        </w:rPr>
        <w:t>Registry's</w:t>
      </w:r>
      <w:r w:rsidRPr="005108E4">
        <w:rPr>
          <w:spacing w:val="-29"/>
          <w:sz w:val="24"/>
        </w:rPr>
        <w:t xml:space="preserve"> </w:t>
      </w:r>
      <w:r w:rsidRPr="005108E4">
        <w:rPr>
          <w:sz w:val="24"/>
        </w:rPr>
        <w:t>Environmental</w:t>
      </w:r>
      <w:r w:rsidRPr="005108E4">
        <w:rPr>
          <w:spacing w:val="-29"/>
          <w:sz w:val="24"/>
        </w:rPr>
        <w:t xml:space="preserve"> </w:t>
      </w:r>
      <w:r w:rsidRPr="005108E4">
        <w:rPr>
          <w:sz w:val="24"/>
        </w:rPr>
        <w:t>Media Evaluation Guidelines for residential soil</w:t>
      </w:r>
      <w:r w:rsidRPr="005108E4">
        <w:rPr>
          <w:spacing w:val="-4"/>
          <w:sz w:val="24"/>
        </w:rPr>
        <w:t xml:space="preserve"> </w:t>
      </w:r>
      <w:r w:rsidRPr="005108E4">
        <w:rPr>
          <w:sz w:val="24"/>
        </w:rPr>
        <w:t>levels.</w:t>
      </w:r>
    </w:p>
    <w:p w14:paraId="7112BD99" w14:textId="77777777" w:rsidR="00DA2759" w:rsidRPr="005108E4" w:rsidRDefault="00DA2759">
      <w:pPr>
        <w:pStyle w:val="BodyText"/>
        <w:spacing w:before="6"/>
        <w:jc w:val="left"/>
      </w:pPr>
    </w:p>
    <w:p w14:paraId="7700834D" w14:textId="77777777" w:rsidR="00DA2759" w:rsidRPr="005108E4" w:rsidRDefault="009A7511" w:rsidP="009B55D4">
      <w:pPr>
        <w:pStyle w:val="ListParagraph"/>
        <w:numPr>
          <w:ilvl w:val="0"/>
          <w:numId w:val="30"/>
        </w:numPr>
        <w:tabs>
          <w:tab w:val="left" w:pos="1805"/>
        </w:tabs>
        <w:spacing w:line="242" w:lineRule="auto"/>
        <w:ind w:right="116" w:firstLine="0"/>
        <w:outlineLvl w:val="1"/>
        <w:rPr>
          <w:sz w:val="24"/>
        </w:rPr>
      </w:pPr>
      <w:r w:rsidRPr="005108E4">
        <w:rPr>
          <w:sz w:val="24"/>
        </w:rPr>
        <w:t>The cultivation process shall use best practices to limit contamination including, but not limited to, mold, fungus, bacterial diseases, rot, pests, Pesticides not  in compliance  with  935</w:t>
      </w:r>
      <w:r w:rsidRPr="005108E4">
        <w:rPr>
          <w:spacing w:val="-6"/>
          <w:sz w:val="24"/>
        </w:rPr>
        <w:t xml:space="preserve"> </w:t>
      </w:r>
      <w:r w:rsidRPr="005108E4">
        <w:rPr>
          <w:sz w:val="24"/>
        </w:rPr>
        <w:t>CMR</w:t>
      </w:r>
      <w:r w:rsidRPr="005108E4">
        <w:rPr>
          <w:spacing w:val="-4"/>
          <w:sz w:val="24"/>
        </w:rPr>
        <w:t xml:space="preserve"> </w:t>
      </w:r>
      <w:r w:rsidRPr="005108E4">
        <w:rPr>
          <w:sz w:val="24"/>
        </w:rPr>
        <w:t>501.120(5),</w:t>
      </w:r>
      <w:r w:rsidRPr="005108E4">
        <w:rPr>
          <w:spacing w:val="-7"/>
          <w:sz w:val="24"/>
        </w:rPr>
        <w:t xml:space="preserve"> </w:t>
      </w:r>
      <w:r w:rsidRPr="005108E4">
        <w:rPr>
          <w:sz w:val="24"/>
        </w:rPr>
        <w:t>mildew,</w:t>
      </w:r>
      <w:r w:rsidRPr="005108E4">
        <w:rPr>
          <w:spacing w:val="-7"/>
          <w:sz w:val="24"/>
        </w:rPr>
        <w:t xml:space="preserve"> </w:t>
      </w:r>
      <w:r w:rsidRPr="005108E4">
        <w:rPr>
          <w:sz w:val="24"/>
        </w:rPr>
        <w:t>and</w:t>
      </w:r>
      <w:r w:rsidRPr="005108E4">
        <w:rPr>
          <w:spacing w:val="-7"/>
          <w:sz w:val="24"/>
        </w:rPr>
        <w:t xml:space="preserve"> </w:t>
      </w:r>
      <w:r w:rsidRPr="005108E4">
        <w:rPr>
          <w:sz w:val="24"/>
        </w:rPr>
        <w:t>any</w:t>
      </w:r>
      <w:r w:rsidRPr="005108E4">
        <w:rPr>
          <w:spacing w:val="-14"/>
          <w:sz w:val="24"/>
        </w:rPr>
        <w:t xml:space="preserve"> </w:t>
      </w:r>
      <w:r w:rsidRPr="005108E4">
        <w:rPr>
          <w:sz w:val="24"/>
        </w:rPr>
        <w:t>other</w:t>
      </w:r>
      <w:r w:rsidRPr="005108E4">
        <w:rPr>
          <w:spacing w:val="-8"/>
          <w:sz w:val="24"/>
        </w:rPr>
        <w:t xml:space="preserve"> </w:t>
      </w:r>
      <w:r w:rsidRPr="005108E4">
        <w:rPr>
          <w:sz w:val="24"/>
        </w:rPr>
        <w:t>contaminant</w:t>
      </w:r>
      <w:r w:rsidRPr="005108E4">
        <w:rPr>
          <w:spacing w:val="-6"/>
          <w:sz w:val="24"/>
        </w:rPr>
        <w:t xml:space="preserve"> </w:t>
      </w:r>
      <w:r w:rsidRPr="005108E4">
        <w:rPr>
          <w:sz w:val="24"/>
        </w:rPr>
        <w:t>identified</w:t>
      </w:r>
      <w:r w:rsidRPr="005108E4">
        <w:rPr>
          <w:spacing w:val="-7"/>
          <w:sz w:val="24"/>
        </w:rPr>
        <w:t xml:space="preserve"> </w:t>
      </w:r>
      <w:r w:rsidRPr="005108E4">
        <w:rPr>
          <w:sz w:val="24"/>
        </w:rPr>
        <w:t>as</w:t>
      </w:r>
      <w:r w:rsidRPr="005108E4">
        <w:rPr>
          <w:spacing w:val="-7"/>
          <w:sz w:val="24"/>
        </w:rPr>
        <w:t xml:space="preserve"> </w:t>
      </w:r>
      <w:r w:rsidRPr="005108E4">
        <w:rPr>
          <w:sz w:val="24"/>
        </w:rPr>
        <w:t>posing</w:t>
      </w:r>
      <w:r w:rsidRPr="005108E4">
        <w:rPr>
          <w:spacing w:val="-9"/>
          <w:sz w:val="24"/>
        </w:rPr>
        <w:t xml:space="preserve"> </w:t>
      </w:r>
      <w:r w:rsidRPr="005108E4">
        <w:rPr>
          <w:sz w:val="24"/>
        </w:rPr>
        <w:t>potential</w:t>
      </w:r>
      <w:r w:rsidRPr="005108E4">
        <w:rPr>
          <w:spacing w:val="-6"/>
          <w:sz w:val="24"/>
        </w:rPr>
        <w:t xml:space="preserve"> </w:t>
      </w:r>
      <w:r w:rsidRPr="005108E4">
        <w:rPr>
          <w:sz w:val="24"/>
        </w:rPr>
        <w:t>harm. Best practices shall be consistent with state and local law including, but not limited to, the Commission's Guidance on Integrated Pest</w:t>
      </w:r>
      <w:r w:rsidRPr="005108E4">
        <w:rPr>
          <w:spacing w:val="-8"/>
          <w:sz w:val="24"/>
        </w:rPr>
        <w:t xml:space="preserve"> </w:t>
      </w:r>
      <w:r w:rsidRPr="005108E4">
        <w:rPr>
          <w:sz w:val="24"/>
        </w:rPr>
        <w:t>Management.</w:t>
      </w:r>
    </w:p>
    <w:p w14:paraId="69BA1064" w14:textId="77777777" w:rsidR="00DA2759" w:rsidRPr="005108E4" w:rsidRDefault="00DA2759">
      <w:pPr>
        <w:pStyle w:val="BodyText"/>
        <w:spacing w:before="8"/>
        <w:jc w:val="left"/>
      </w:pPr>
    </w:p>
    <w:p w14:paraId="2213AA11" w14:textId="77777777" w:rsidR="00DA2759" w:rsidRPr="005108E4" w:rsidRDefault="009A7511" w:rsidP="009B55D4">
      <w:pPr>
        <w:pStyle w:val="ListParagraph"/>
        <w:numPr>
          <w:ilvl w:val="0"/>
          <w:numId w:val="30"/>
        </w:numPr>
        <w:tabs>
          <w:tab w:val="left" w:pos="1841"/>
        </w:tabs>
        <w:spacing w:line="242" w:lineRule="auto"/>
        <w:ind w:right="110" w:firstLine="0"/>
        <w:outlineLvl w:val="1"/>
        <w:rPr>
          <w:sz w:val="24"/>
        </w:rPr>
      </w:pPr>
      <w:r w:rsidRPr="005108E4">
        <w:rPr>
          <w:sz w:val="24"/>
        </w:rPr>
        <w:t>Any</w:t>
      </w:r>
      <w:r w:rsidRPr="005108E4">
        <w:rPr>
          <w:spacing w:val="-28"/>
          <w:sz w:val="24"/>
        </w:rPr>
        <w:t xml:space="preserve"> </w:t>
      </w:r>
      <w:r w:rsidRPr="005108E4">
        <w:rPr>
          <w:sz w:val="24"/>
        </w:rPr>
        <w:t>application</w:t>
      </w:r>
      <w:r w:rsidRPr="005108E4">
        <w:rPr>
          <w:spacing w:val="-20"/>
          <w:sz w:val="24"/>
        </w:rPr>
        <w:t xml:space="preserve"> </w:t>
      </w:r>
      <w:r w:rsidRPr="005108E4">
        <w:rPr>
          <w:sz w:val="24"/>
        </w:rPr>
        <w:t>of</w:t>
      </w:r>
      <w:r w:rsidRPr="005108E4">
        <w:rPr>
          <w:spacing w:val="-21"/>
          <w:sz w:val="24"/>
        </w:rPr>
        <w:t xml:space="preserve"> </w:t>
      </w:r>
      <w:r w:rsidRPr="005108E4">
        <w:rPr>
          <w:sz w:val="24"/>
        </w:rPr>
        <w:t>plant</w:t>
      </w:r>
      <w:r w:rsidRPr="005108E4">
        <w:rPr>
          <w:spacing w:val="-21"/>
          <w:sz w:val="24"/>
        </w:rPr>
        <w:t xml:space="preserve"> </w:t>
      </w:r>
      <w:r w:rsidRPr="005108E4">
        <w:rPr>
          <w:sz w:val="24"/>
        </w:rPr>
        <w:t>nutrient</w:t>
      </w:r>
      <w:r w:rsidRPr="005108E4">
        <w:rPr>
          <w:spacing w:val="-20"/>
          <w:sz w:val="24"/>
        </w:rPr>
        <w:t xml:space="preserve"> </w:t>
      </w:r>
      <w:r w:rsidRPr="005108E4">
        <w:rPr>
          <w:sz w:val="24"/>
        </w:rPr>
        <w:t>to</w:t>
      </w:r>
      <w:r w:rsidRPr="005108E4">
        <w:rPr>
          <w:spacing w:val="-20"/>
          <w:sz w:val="24"/>
        </w:rPr>
        <w:t xml:space="preserve"> </w:t>
      </w:r>
      <w:r w:rsidRPr="005108E4">
        <w:rPr>
          <w:sz w:val="24"/>
        </w:rPr>
        <w:t>land</w:t>
      </w:r>
      <w:r w:rsidRPr="005108E4">
        <w:rPr>
          <w:spacing w:val="-20"/>
          <w:sz w:val="24"/>
        </w:rPr>
        <w:t xml:space="preserve"> </w:t>
      </w:r>
      <w:r w:rsidRPr="005108E4">
        <w:rPr>
          <w:sz w:val="24"/>
        </w:rPr>
        <w:t>used</w:t>
      </w:r>
      <w:r w:rsidRPr="005108E4">
        <w:rPr>
          <w:spacing w:val="-20"/>
          <w:sz w:val="24"/>
        </w:rPr>
        <w:t xml:space="preserve"> </w:t>
      </w:r>
      <w:r w:rsidRPr="005108E4">
        <w:rPr>
          <w:sz w:val="24"/>
        </w:rPr>
        <w:t>for</w:t>
      </w:r>
      <w:r w:rsidRPr="005108E4">
        <w:rPr>
          <w:spacing w:val="-21"/>
          <w:sz w:val="24"/>
        </w:rPr>
        <w:t xml:space="preserve"> </w:t>
      </w:r>
      <w:r w:rsidRPr="005108E4">
        <w:rPr>
          <w:sz w:val="24"/>
        </w:rPr>
        <w:t>the</w:t>
      </w:r>
      <w:r w:rsidRPr="005108E4">
        <w:rPr>
          <w:spacing w:val="-21"/>
          <w:sz w:val="24"/>
        </w:rPr>
        <w:t xml:space="preserve"> </w:t>
      </w:r>
      <w:r w:rsidRPr="005108E4">
        <w:rPr>
          <w:sz w:val="24"/>
        </w:rPr>
        <w:t>cultivation</w:t>
      </w:r>
      <w:r w:rsidRPr="005108E4">
        <w:rPr>
          <w:spacing w:val="-23"/>
          <w:sz w:val="24"/>
        </w:rPr>
        <w:t xml:space="preserve"> </w:t>
      </w:r>
      <w:r w:rsidRPr="005108E4">
        <w:rPr>
          <w:sz w:val="24"/>
        </w:rPr>
        <w:t>of</w:t>
      </w:r>
      <w:r w:rsidRPr="005108E4">
        <w:rPr>
          <w:spacing w:val="-23"/>
          <w:sz w:val="24"/>
        </w:rPr>
        <w:t xml:space="preserve"> </w:t>
      </w:r>
      <w:r w:rsidRPr="005108E4">
        <w:rPr>
          <w:sz w:val="24"/>
        </w:rPr>
        <w:t>Marijuana</w:t>
      </w:r>
      <w:r w:rsidRPr="005108E4">
        <w:rPr>
          <w:spacing w:val="-24"/>
          <w:sz w:val="24"/>
        </w:rPr>
        <w:t xml:space="preserve"> </w:t>
      </w:r>
      <w:r w:rsidRPr="005108E4">
        <w:rPr>
          <w:sz w:val="24"/>
        </w:rPr>
        <w:t>shall</w:t>
      </w:r>
      <w:r w:rsidRPr="005108E4">
        <w:rPr>
          <w:spacing w:val="-22"/>
          <w:sz w:val="24"/>
        </w:rPr>
        <w:t xml:space="preserve"> </w:t>
      </w:r>
      <w:r w:rsidRPr="005108E4">
        <w:rPr>
          <w:sz w:val="24"/>
        </w:rPr>
        <w:t>comply with</w:t>
      </w:r>
      <w:r w:rsidRPr="005108E4">
        <w:rPr>
          <w:spacing w:val="-18"/>
          <w:sz w:val="24"/>
        </w:rPr>
        <w:t xml:space="preserve"> </w:t>
      </w:r>
      <w:r w:rsidRPr="005108E4">
        <w:rPr>
          <w:sz w:val="24"/>
        </w:rPr>
        <w:t>St.</w:t>
      </w:r>
      <w:r w:rsidRPr="005108E4">
        <w:rPr>
          <w:spacing w:val="-17"/>
          <w:sz w:val="24"/>
        </w:rPr>
        <w:t xml:space="preserve"> </w:t>
      </w:r>
      <w:r w:rsidRPr="005108E4">
        <w:rPr>
          <w:sz w:val="24"/>
        </w:rPr>
        <w:t>2012,</w:t>
      </w:r>
      <w:r w:rsidRPr="005108E4">
        <w:rPr>
          <w:spacing w:val="-17"/>
          <w:sz w:val="24"/>
        </w:rPr>
        <w:t xml:space="preserve"> </w:t>
      </w:r>
      <w:r w:rsidRPr="005108E4">
        <w:rPr>
          <w:sz w:val="24"/>
        </w:rPr>
        <w:t>c.</w:t>
      </w:r>
      <w:r w:rsidRPr="005108E4">
        <w:rPr>
          <w:spacing w:val="-17"/>
          <w:sz w:val="24"/>
        </w:rPr>
        <w:t xml:space="preserve"> </w:t>
      </w:r>
      <w:r w:rsidRPr="005108E4">
        <w:rPr>
          <w:sz w:val="24"/>
        </w:rPr>
        <w:t>262,</w:t>
      </w:r>
      <w:r w:rsidRPr="005108E4">
        <w:rPr>
          <w:spacing w:val="-17"/>
          <w:sz w:val="24"/>
        </w:rPr>
        <w:t xml:space="preserve"> </w:t>
      </w:r>
      <w:r w:rsidRPr="005108E4">
        <w:rPr>
          <w:sz w:val="24"/>
        </w:rPr>
        <w:t>as</w:t>
      </w:r>
      <w:r w:rsidRPr="005108E4">
        <w:rPr>
          <w:spacing w:val="-17"/>
          <w:sz w:val="24"/>
        </w:rPr>
        <w:t xml:space="preserve"> </w:t>
      </w:r>
      <w:r w:rsidRPr="005108E4">
        <w:rPr>
          <w:sz w:val="24"/>
        </w:rPr>
        <w:t>amended</w:t>
      </w:r>
      <w:r w:rsidRPr="005108E4">
        <w:rPr>
          <w:spacing w:val="-17"/>
          <w:sz w:val="24"/>
        </w:rPr>
        <w:t xml:space="preserve"> </w:t>
      </w:r>
      <w:r w:rsidRPr="005108E4">
        <w:rPr>
          <w:sz w:val="24"/>
        </w:rPr>
        <w:t>by</w:t>
      </w:r>
      <w:r w:rsidRPr="005108E4">
        <w:rPr>
          <w:spacing w:val="-23"/>
          <w:sz w:val="24"/>
        </w:rPr>
        <w:t xml:space="preserve"> </w:t>
      </w:r>
      <w:r w:rsidRPr="005108E4">
        <w:rPr>
          <w:sz w:val="24"/>
        </w:rPr>
        <w:t>St.</w:t>
      </w:r>
      <w:r w:rsidRPr="005108E4">
        <w:rPr>
          <w:spacing w:val="-17"/>
          <w:sz w:val="24"/>
        </w:rPr>
        <w:t xml:space="preserve"> </w:t>
      </w:r>
      <w:r w:rsidRPr="005108E4">
        <w:rPr>
          <w:sz w:val="24"/>
        </w:rPr>
        <w:t>2013,</w:t>
      </w:r>
      <w:r w:rsidRPr="005108E4">
        <w:rPr>
          <w:spacing w:val="-17"/>
          <w:sz w:val="24"/>
        </w:rPr>
        <w:t xml:space="preserve"> </w:t>
      </w:r>
      <w:r w:rsidRPr="005108E4">
        <w:rPr>
          <w:sz w:val="24"/>
        </w:rPr>
        <w:t>c.</w:t>
      </w:r>
      <w:r w:rsidRPr="005108E4">
        <w:rPr>
          <w:spacing w:val="-18"/>
          <w:sz w:val="24"/>
        </w:rPr>
        <w:t xml:space="preserve"> </w:t>
      </w:r>
      <w:r w:rsidRPr="005108E4">
        <w:rPr>
          <w:sz w:val="24"/>
        </w:rPr>
        <w:t>118,</w:t>
      </w:r>
      <w:r w:rsidRPr="005108E4">
        <w:rPr>
          <w:spacing w:val="-17"/>
          <w:sz w:val="24"/>
        </w:rPr>
        <w:t xml:space="preserve"> </w:t>
      </w:r>
      <w:r w:rsidRPr="005108E4">
        <w:rPr>
          <w:sz w:val="24"/>
        </w:rPr>
        <w:t>§</w:t>
      </w:r>
      <w:r w:rsidRPr="005108E4">
        <w:rPr>
          <w:spacing w:val="-17"/>
          <w:sz w:val="24"/>
        </w:rPr>
        <w:t xml:space="preserve"> </w:t>
      </w:r>
      <w:r w:rsidRPr="005108E4">
        <w:rPr>
          <w:sz w:val="24"/>
        </w:rPr>
        <w:t>26,</w:t>
      </w:r>
      <w:r w:rsidRPr="005108E4">
        <w:rPr>
          <w:spacing w:val="-17"/>
          <w:sz w:val="24"/>
        </w:rPr>
        <w:t xml:space="preserve"> </w:t>
      </w:r>
      <w:r w:rsidRPr="005108E4">
        <w:rPr>
          <w:sz w:val="24"/>
        </w:rPr>
        <w:t>and</w:t>
      </w:r>
      <w:r w:rsidRPr="005108E4">
        <w:rPr>
          <w:spacing w:val="-17"/>
          <w:sz w:val="24"/>
        </w:rPr>
        <w:t xml:space="preserve"> </w:t>
      </w:r>
      <w:r w:rsidRPr="005108E4">
        <w:rPr>
          <w:sz w:val="24"/>
        </w:rPr>
        <w:t>330</w:t>
      </w:r>
      <w:r w:rsidRPr="005108E4">
        <w:rPr>
          <w:spacing w:val="-17"/>
          <w:sz w:val="24"/>
        </w:rPr>
        <w:t xml:space="preserve"> </w:t>
      </w:r>
      <w:r w:rsidRPr="005108E4">
        <w:rPr>
          <w:sz w:val="24"/>
        </w:rPr>
        <w:t>CMR</w:t>
      </w:r>
      <w:r w:rsidRPr="005108E4">
        <w:rPr>
          <w:spacing w:val="-16"/>
          <w:sz w:val="24"/>
        </w:rPr>
        <w:t xml:space="preserve"> </w:t>
      </w:r>
      <w:r w:rsidRPr="005108E4">
        <w:rPr>
          <w:sz w:val="24"/>
        </w:rPr>
        <w:t>31.00:</w:t>
      </w:r>
      <w:r w:rsidRPr="005108E4">
        <w:rPr>
          <w:spacing w:val="27"/>
          <w:sz w:val="24"/>
        </w:rPr>
        <w:t xml:space="preserve"> </w:t>
      </w:r>
      <w:r w:rsidRPr="005108E4">
        <w:rPr>
          <w:i/>
          <w:sz w:val="24"/>
        </w:rPr>
        <w:t>Plant</w:t>
      </w:r>
      <w:r w:rsidRPr="005108E4">
        <w:rPr>
          <w:i/>
          <w:spacing w:val="-16"/>
          <w:sz w:val="24"/>
        </w:rPr>
        <w:t xml:space="preserve"> </w:t>
      </w:r>
      <w:r w:rsidRPr="005108E4">
        <w:rPr>
          <w:i/>
          <w:sz w:val="24"/>
        </w:rPr>
        <w:t>Nutrient Application Requirements for Agricultural Land and Non-agricultural Turf and</w:t>
      </w:r>
      <w:r w:rsidRPr="005108E4">
        <w:rPr>
          <w:i/>
          <w:spacing w:val="-22"/>
          <w:sz w:val="24"/>
        </w:rPr>
        <w:t xml:space="preserve"> </w:t>
      </w:r>
      <w:r w:rsidRPr="005108E4">
        <w:rPr>
          <w:i/>
          <w:sz w:val="24"/>
        </w:rPr>
        <w:t>Lawns</w:t>
      </w:r>
      <w:r w:rsidRPr="005108E4">
        <w:rPr>
          <w:sz w:val="24"/>
        </w:rPr>
        <w:t>.</w:t>
      </w:r>
    </w:p>
    <w:p w14:paraId="67700A91" w14:textId="77777777" w:rsidR="00DA2759" w:rsidRPr="005108E4" w:rsidRDefault="00DA2759">
      <w:pPr>
        <w:pStyle w:val="BodyText"/>
        <w:spacing w:before="6"/>
        <w:jc w:val="left"/>
      </w:pPr>
    </w:p>
    <w:p w14:paraId="505245F3" w14:textId="77777777" w:rsidR="00DA2759" w:rsidRPr="005108E4" w:rsidRDefault="009A7511" w:rsidP="009B55D4">
      <w:pPr>
        <w:pStyle w:val="ListParagraph"/>
        <w:numPr>
          <w:ilvl w:val="0"/>
          <w:numId w:val="30"/>
        </w:numPr>
        <w:tabs>
          <w:tab w:val="left" w:pos="1993"/>
        </w:tabs>
        <w:spacing w:line="242" w:lineRule="auto"/>
        <w:ind w:right="116" w:firstLine="0"/>
        <w:outlineLvl w:val="1"/>
        <w:rPr>
          <w:sz w:val="24"/>
        </w:rPr>
      </w:pPr>
      <w:r w:rsidRPr="005108E4">
        <w:rPr>
          <w:sz w:val="24"/>
        </w:rPr>
        <w:t xml:space="preserve">MTC cultivation operations shall satisfy minimum energy efficiency and equipment standards established by the Commission and meet all applicable environmental laws, regulations, permits and other applicable approvals including, but not limited to, those related to water quality and quantity, wastewater, solid and hazardous waste management, and air pollution control, including prevention of odor and noise pursuant to 310 CMR 7.00: </w:t>
      </w:r>
      <w:r w:rsidRPr="005108E4">
        <w:rPr>
          <w:i/>
          <w:sz w:val="24"/>
        </w:rPr>
        <w:t>Air Pollution</w:t>
      </w:r>
      <w:r w:rsidRPr="005108E4">
        <w:rPr>
          <w:i/>
          <w:spacing w:val="-17"/>
          <w:sz w:val="24"/>
        </w:rPr>
        <w:t xml:space="preserve"> </w:t>
      </w:r>
      <w:r w:rsidRPr="005108E4">
        <w:rPr>
          <w:i/>
          <w:sz w:val="24"/>
        </w:rPr>
        <w:t>Control</w:t>
      </w:r>
      <w:r w:rsidRPr="005108E4">
        <w:rPr>
          <w:i/>
          <w:spacing w:val="-15"/>
          <w:sz w:val="24"/>
        </w:rPr>
        <w:t xml:space="preserve"> </w:t>
      </w:r>
      <w:r w:rsidRPr="005108E4">
        <w:rPr>
          <w:sz w:val="24"/>
        </w:rPr>
        <w:t>as</w:t>
      </w:r>
      <w:r w:rsidRPr="005108E4">
        <w:rPr>
          <w:spacing w:val="-18"/>
          <w:sz w:val="24"/>
        </w:rPr>
        <w:t xml:space="preserve"> </w:t>
      </w:r>
      <w:r w:rsidRPr="005108E4">
        <w:rPr>
          <w:sz w:val="24"/>
        </w:rPr>
        <w:t>a</w:t>
      </w:r>
      <w:r w:rsidRPr="005108E4">
        <w:rPr>
          <w:spacing w:val="-19"/>
          <w:sz w:val="24"/>
        </w:rPr>
        <w:t xml:space="preserve"> </w:t>
      </w:r>
      <w:r w:rsidRPr="005108E4">
        <w:rPr>
          <w:sz w:val="24"/>
        </w:rPr>
        <w:t>condition</w:t>
      </w:r>
      <w:r w:rsidRPr="005108E4">
        <w:rPr>
          <w:spacing w:val="-18"/>
          <w:sz w:val="24"/>
        </w:rPr>
        <w:t xml:space="preserve"> </w:t>
      </w:r>
      <w:r w:rsidRPr="005108E4">
        <w:rPr>
          <w:sz w:val="24"/>
        </w:rPr>
        <w:t>of</w:t>
      </w:r>
      <w:r w:rsidRPr="005108E4">
        <w:rPr>
          <w:spacing w:val="-16"/>
          <w:sz w:val="24"/>
        </w:rPr>
        <w:t xml:space="preserve"> </w:t>
      </w:r>
      <w:r w:rsidRPr="005108E4">
        <w:rPr>
          <w:sz w:val="24"/>
        </w:rPr>
        <w:t>obtaining</w:t>
      </w:r>
      <w:r w:rsidRPr="005108E4">
        <w:rPr>
          <w:spacing w:val="-18"/>
          <w:sz w:val="24"/>
        </w:rPr>
        <w:t xml:space="preserve"> </w:t>
      </w:r>
      <w:r w:rsidRPr="005108E4">
        <w:rPr>
          <w:sz w:val="24"/>
        </w:rPr>
        <w:t>a</w:t>
      </w:r>
      <w:r w:rsidRPr="005108E4">
        <w:rPr>
          <w:spacing w:val="-18"/>
          <w:sz w:val="24"/>
        </w:rPr>
        <w:t xml:space="preserve"> </w:t>
      </w:r>
      <w:r w:rsidRPr="005108E4">
        <w:rPr>
          <w:sz w:val="24"/>
        </w:rPr>
        <w:t>final</w:t>
      </w:r>
      <w:r w:rsidRPr="005108E4">
        <w:rPr>
          <w:spacing w:val="-15"/>
          <w:sz w:val="24"/>
        </w:rPr>
        <w:t xml:space="preserve"> </w:t>
      </w:r>
      <w:r w:rsidRPr="005108E4">
        <w:rPr>
          <w:sz w:val="24"/>
        </w:rPr>
        <w:t>License</w:t>
      </w:r>
      <w:r w:rsidRPr="005108E4">
        <w:rPr>
          <w:spacing w:val="-17"/>
          <w:sz w:val="24"/>
        </w:rPr>
        <w:t xml:space="preserve"> </w:t>
      </w:r>
      <w:r w:rsidRPr="005108E4">
        <w:rPr>
          <w:sz w:val="24"/>
        </w:rPr>
        <w:t>under</w:t>
      </w:r>
      <w:r w:rsidRPr="005108E4">
        <w:rPr>
          <w:spacing w:val="-16"/>
          <w:sz w:val="24"/>
        </w:rPr>
        <w:t xml:space="preserve"> </w:t>
      </w:r>
      <w:r w:rsidRPr="005108E4">
        <w:rPr>
          <w:sz w:val="24"/>
        </w:rPr>
        <w:t>935</w:t>
      </w:r>
      <w:r w:rsidRPr="005108E4">
        <w:rPr>
          <w:spacing w:val="-16"/>
          <w:sz w:val="24"/>
        </w:rPr>
        <w:t xml:space="preserve"> </w:t>
      </w:r>
      <w:r w:rsidRPr="005108E4">
        <w:rPr>
          <w:sz w:val="24"/>
        </w:rPr>
        <w:t>CMR</w:t>
      </w:r>
      <w:r w:rsidRPr="005108E4">
        <w:rPr>
          <w:spacing w:val="-16"/>
          <w:sz w:val="24"/>
        </w:rPr>
        <w:t xml:space="preserve"> </w:t>
      </w:r>
      <w:r w:rsidRPr="005108E4">
        <w:rPr>
          <w:sz w:val="24"/>
        </w:rPr>
        <w:t>501.103(2)</w:t>
      </w:r>
      <w:r w:rsidRPr="005108E4">
        <w:rPr>
          <w:spacing w:val="-16"/>
          <w:sz w:val="24"/>
        </w:rPr>
        <w:t xml:space="preserve"> </w:t>
      </w:r>
      <w:r w:rsidRPr="005108E4">
        <w:rPr>
          <w:sz w:val="24"/>
        </w:rPr>
        <w:t>and</w:t>
      </w:r>
      <w:r w:rsidRPr="005108E4">
        <w:rPr>
          <w:spacing w:val="-16"/>
          <w:sz w:val="24"/>
        </w:rPr>
        <w:t xml:space="preserve"> </w:t>
      </w:r>
      <w:r w:rsidRPr="005108E4">
        <w:rPr>
          <w:sz w:val="24"/>
        </w:rPr>
        <w:t>as a</w:t>
      </w:r>
      <w:r w:rsidRPr="005108E4">
        <w:rPr>
          <w:spacing w:val="-22"/>
          <w:sz w:val="24"/>
        </w:rPr>
        <w:t xml:space="preserve"> </w:t>
      </w:r>
      <w:r w:rsidRPr="005108E4">
        <w:rPr>
          <w:sz w:val="24"/>
        </w:rPr>
        <w:t>condition</w:t>
      </w:r>
      <w:r w:rsidRPr="005108E4">
        <w:rPr>
          <w:spacing w:val="-21"/>
          <w:sz w:val="24"/>
        </w:rPr>
        <w:t xml:space="preserve"> </w:t>
      </w:r>
      <w:r w:rsidRPr="005108E4">
        <w:rPr>
          <w:sz w:val="24"/>
        </w:rPr>
        <w:t>of</w:t>
      </w:r>
      <w:r w:rsidRPr="005108E4">
        <w:rPr>
          <w:spacing w:val="-21"/>
          <w:sz w:val="24"/>
        </w:rPr>
        <w:t xml:space="preserve"> </w:t>
      </w:r>
      <w:r w:rsidRPr="005108E4">
        <w:rPr>
          <w:sz w:val="24"/>
        </w:rPr>
        <w:t>renewal</w:t>
      </w:r>
      <w:r w:rsidRPr="005108E4">
        <w:rPr>
          <w:spacing w:val="-21"/>
          <w:sz w:val="24"/>
        </w:rPr>
        <w:t xml:space="preserve"> </w:t>
      </w:r>
      <w:r w:rsidRPr="005108E4">
        <w:rPr>
          <w:sz w:val="24"/>
        </w:rPr>
        <w:t>under</w:t>
      </w:r>
      <w:r w:rsidRPr="005108E4">
        <w:rPr>
          <w:spacing w:val="-21"/>
          <w:sz w:val="24"/>
        </w:rPr>
        <w:t xml:space="preserve"> </w:t>
      </w:r>
      <w:r w:rsidRPr="005108E4">
        <w:rPr>
          <w:sz w:val="24"/>
        </w:rPr>
        <w:t>935</w:t>
      </w:r>
      <w:r w:rsidRPr="005108E4">
        <w:rPr>
          <w:spacing w:val="-21"/>
          <w:sz w:val="24"/>
        </w:rPr>
        <w:t xml:space="preserve"> </w:t>
      </w:r>
      <w:r w:rsidRPr="005108E4">
        <w:rPr>
          <w:sz w:val="24"/>
        </w:rPr>
        <w:t>CMR</w:t>
      </w:r>
      <w:r w:rsidRPr="005108E4">
        <w:rPr>
          <w:spacing w:val="-21"/>
          <w:sz w:val="24"/>
        </w:rPr>
        <w:t xml:space="preserve"> </w:t>
      </w:r>
      <w:r w:rsidRPr="005108E4">
        <w:rPr>
          <w:sz w:val="24"/>
        </w:rPr>
        <w:t>501.103(4).</w:t>
      </w:r>
      <w:r w:rsidRPr="005108E4">
        <w:rPr>
          <w:spacing w:val="14"/>
          <w:sz w:val="24"/>
        </w:rPr>
        <w:t xml:space="preserve"> </w:t>
      </w:r>
      <w:r w:rsidRPr="005108E4">
        <w:rPr>
          <w:sz w:val="24"/>
        </w:rPr>
        <w:t>MTC</w:t>
      </w:r>
      <w:r w:rsidRPr="005108E4">
        <w:rPr>
          <w:spacing w:val="-22"/>
          <w:sz w:val="24"/>
        </w:rPr>
        <w:t xml:space="preserve"> </w:t>
      </w:r>
      <w:r w:rsidRPr="005108E4">
        <w:rPr>
          <w:sz w:val="24"/>
        </w:rPr>
        <w:t>cultivation</w:t>
      </w:r>
      <w:r w:rsidRPr="005108E4">
        <w:rPr>
          <w:spacing w:val="-23"/>
          <w:sz w:val="24"/>
        </w:rPr>
        <w:t xml:space="preserve"> </w:t>
      </w:r>
      <w:r w:rsidRPr="005108E4">
        <w:rPr>
          <w:sz w:val="24"/>
        </w:rPr>
        <w:t>operations</w:t>
      </w:r>
      <w:r w:rsidRPr="005108E4">
        <w:rPr>
          <w:spacing w:val="-21"/>
          <w:sz w:val="24"/>
        </w:rPr>
        <w:t xml:space="preserve"> </w:t>
      </w:r>
      <w:r w:rsidRPr="005108E4">
        <w:rPr>
          <w:sz w:val="24"/>
        </w:rPr>
        <w:t>shall</w:t>
      </w:r>
      <w:r w:rsidRPr="005108E4">
        <w:rPr>
          <w:spacing w:val="-21"/>
          <w:sz w:val="24"/>
        </w:rPr>
        <w:t xml:space="preserve"> </w:t>
      </w:r>
      <w:r w:rsidRPr="005108E4">
        <w:rPr>
          <w:sz w:val="24"/>
        </w:rPr>
        <w:t>adopt</w:t>
      </w:r>
      <w:r w:rsidRPr="005108E4">
        <w:rPr>
          <w:spacing w:val="-20"/>
          <w:sz w:val="24"/>
        </w:rPr>
        <w:t xml:space="preserve"> </w:t>
      </w:r>
      <w:r w:rsidRPr="005108E4">
        <w:rPr>
          <w:sz w:val="24"/>
        </w:rPr>
        <w:t>and use</w:t>
      </w:r>
      <w:r w:rsidRPr="005108E4">
        <w:rPr>
          <w:spacing w:val="-28"/>
          <w:sz w:val="24"/>
        </w:rPr>
        <w:t xml:space="preserve"> </w:t>
      </w:r>
      <w:r w:rsidRPr="005108E4">
        <w:rPr>
          <w:sz w:val="24"/>
        </w:rPr>
        <w:t>additional</w:t>
      </w:r>
      <w:r w:rsidRPr="005108E4">
        <w:rPr>
          <w:spacing w:val="-25"/>
          <w:sz w:val="24"/>
        </w:rPr>
        <w:t xml:space="preserve"> </w:t>
      </w:r>
      <w:r w:rsidRPr="005108E4">
        <w:rPr>
          <w:sz w:val="24"/>
        </w:rPr>
        <w:t>best</w:t>
      </w:r>
      <w:r w:rsidRPr="005108E4">
        <w:rPr>
          <w:spacing w:val="-25"/>
          <w:sz w:val="24"/>
        </w:rPr>
        <w:t xml:space="preserve"> </w:t>
      </w:r>
      <w:r w:rsidRPr="005108E4">
        <w:rPr>
          <w:spacing w:val="-4"/>
          <w:sz w:val="24"/>
        </w:rPr>
        <w:t>management</w:t>
      </w:r>
      <w:r w:rsidRPr="005108E4">
        <w:rPr>
          <w:spacing w:val="-28"/>
          <w:sz w:val="24"/>
        </w:rPr>
        <w:t xml:space="preserve"> </w:t>
      </w:r>
      <w:r w:rsidRPr="005108E4">
        <w:rPr>
          <w:spacing w:val="-3"/>
          <w:sz w:val="24"/>
        </w:rPr>
        <w:t>practices</w:t>
      </w:r>
      <w:r w:rsidRPr="005108E4">
        <w:rPr>
          <w:spacing w:val="-25"/>
          <w:sz w:val="24"/>
        </w:rPr>
        <w:t xml:space="preserve"> </w:t>
      </w:r>
      <w:r w:rsidRPr="005108E4">
        <w:rPr>
          <w:sz w:val="24"/>
        </w:rPr>
        <w:t>as</w:t>
      </w:r>
      <w:r w:rsidRPr="005108E4">
        <w:rPr>
          <w:spacing w:val="-25"/>
          <w:sz w:val="24"/>
        </w:rPr>
        <w:t xml:space="preserve"> </w:t>
      </w:r>
      <w:r w:rsidRPr="005108E4">
        <w:rPr>
          <w:sz w:val="24"/>
        </w:rPr>
        <w:t>determined</w:t>
      </w:r>
      <w:r w:rsidRPr="005108E4">
        <w:rPr>
          <w:spacing w:val="-27"/>
          <w:sz w:val="24"/>
        </w:rPr>
        <w:t xml:space="preserve"> </w:t>
      </w:r>
      <w:r w:rsidRPr="005108E4">
        <w:rPr>
          <w:sz w:val="24"/>
        </w:rPr>
        <w:t>by</w:t>
      </w:r>
      <w:r w:rsidRPr="005108E4">
        <w:rPr>
          <w:spacing w:val="-33"/>
          <w:sz w:val="24"/>
        </w:rPr>
        <w:t xml:space="preserve"> </w:t>
      </w:r>
      <w:r w:rsidRPr="005108E4">
        <w:rPr>
          <w:sz w:val="24"/>
        </w:rPr>
        <w:t>the</w:t>
      </w:r>
      <w:r w:rsidRPr="005108E4">
        <w:rPr>
          <w:spacing w:val="-27"/>
          <w:sz w:val="24"/>
        </w:rPr>
        <w:t xml:space="preserve"> </w:t>
      </w:r>
      <w:r w:rsidRPr="005108E4">
        <w:rPr>
          <w:sz w:val="24"/>
        </w:rPr>
        <w:t>Commission,</w:t>
      </w:r>
      <w:r w:rsidRPr="005108E4">
        <w:rPr>
          <w:spacing w:val="-26"/>
          <w:sz w:val="24"/>
        </w:rPr>
        <w:t xml:space="preserve"> </w:t>
      </w:r>
      <w:r w:rsidRPr="005108E4">
        <w:rPr>
          <w:sz w:val="24"/>
        </w:rPr>
        <w:t>in</w:t>
      </w:r>
      <w:r w:rsidRPr="005108E4">
        <w:rPr>
          <w:spacing w:val="-26"/>
          <w:sz w:val="24"/>
        </w:rPr>
        <w:t xml:space="preserve"> </w:t>
      </w:r>
      <w:r w:rsidRPr="005108E4">
        <w:rPr>
          <w:sz w:val="24"/>
        </w:rPr>
        <w:t>consultation</w:t>
      </w:r>
      <w:r w:rsidRPr="005108E4">
        <w:rPr>
          <w:spacing w:val="-27"/>
          <w:sz w:val="24"/>
        </w:rPr>
        <w:t xml:space="preserve"> </w:t>
      </w:r>
      <w:r w:rsidRPr="005108E4">
        <w:rPr>
          <w:sz w:val="24"/>
        </w:rPr>
        <w:t>with the working group established under St. 2017, c. 55, § 78(b) or applicable departments or divisions</w:t>
      </w:r>
      <w:r w:rsidRPr="005108E4">
        <w:rPr>
          <w:spacing w:val="-10"/>
          <w:sz w:val="24"/>
        </w:rPr>
        <w:t xml:space="preserve"> </w:t>
      </w:r>
      <w:r w:rsidRPr="005108E4">
        <w:rPr>
          <w:sz w:val="24"/>
        </w:rPr>
        <w:t>of</w:t>
      </w:r>
      <w:r w:rsidRPr="005108E4">
        <w:rPr>
          <w:spacing w:val="-11"/>
          <w:sz w:val="24"/>
        </w:rPr>
        <w:t xml:space="preserve"> </w:t>
      </w:r>
      <w:r w:rsidRPr="005108E4">
        <w:rPr>
          <w:sz w:val="24"/>
        </w:rPr>
        <w:t>the</w:t>
      </w:r>
      <w:r w:rsidRPr="005108E4">
        <w:rPr>
          <w:spacing w:val="-11"/>
          <w:sz w:val="24"/>
        </w:rPr>
        <w:t xml:space="preserve"> </w:t>
      </w:r>
      <w:r w:rsidRPr="005108E4">
        <w:rPr>
          <w:sz w:val="24"/>
        </w:rPr>
        <w:t>EOEEA,</w:t>
      </w:r>
      <w:r w:rsidRPr="005108E4">
        <w:rPr>
          <w:spacing w:val="-8"/>
          <w:sz w:val="24"/>
        </w:rPr>
        <w:t xml:space="preserve"> </w:t>
      </w:r>
      <w:r w:rsidRPr="005108E4">
        <w:rPr>
          <w:sz w:val="24"/>
        </w:rPr>
        <w:t>to</w:t>
      </w:r>
      <w:r w:rsidRPr="005108E4">
        <w:rPr>
          <w:spacing w:val="-8"/>
          <w:sz w:val="24"/>
        </w:rPr>
        <w:t xml:space="preserve"> </w:t>
      </w:r>
      <w:r w:rsidRPr="005108E4">
        <w:rPr>
          <w:sz w:val="24"/>
        </w:rPr>
        <w:t>reduce</w:t>
      </w:r>
      <w:r w:rsidRPr="005108E4">
        <w:rPr>
          <w:spacing w:val="-9"/>
          <w:sz w:val="24"/>
        </w:rPr>
        <w:t xml:space="preserve"> </w:t>
      </w:r>
      <w:r w:rsidRPr="005108E4">
        <w:rPr>
          <w:sz w:val="24"/>
        </w:rPr>
        <w:t>energy</w:t>
      </w:r>
      <w:r w:rsidRPr="005108E4">
        <w:rPr>
          <w:spacing w:val="-14"/>
          <w:sz w:val="24"/>
        </w:rPr>
        <w:t xml:space="preserve"> </w:t>
      </w:r>
      <w:r w:rsidRPr="005108E4">
        <w:rPr>
          <w:sz w:val="24"/>
        </w:rPr>
        <w:t>and</w:t>
      </w:r>
      <w:r w:rsidRPr="005108E4">
        <w:rPr>
          <w:spacing w:val="-10"/>
          <w:sz w:val="24"/>
        </w:rPr>
        <w:t xml:space="preserve"> </w:t>
      </w:r>
      <w:r w:rsidRPr="005108E4">
        <w:rPr>
          <w:sz w:val="24"/>
        </w:rPr>
        <w:t>water</w:t>
      </w:r>
      <w:r w:rsidRPr="005108E4">
        <w:rPr>
          <w:spacing w:val="-10"/>
          <w:sz w:val="24"/>
        </w:rPr>
        <w:t xml:space="preserve"> </w:t>
      </w:r>
      <w:r w:rsidRPr="005108E4">
        <w:rPr>
          <w:sz w:val="24"/>
        </w:rPr>
        <w:t>usage,</w:t>
      </w:r>
      <w:r w:rsidRPr="005108E4">
        <w:rPr>
          <w:spacing w:val="-10"/>
          <w:sz w:val="24"/>
        </w:rPr>
        <w:t xml:space="preserve"> </w:t>
      </w:r>
      <w:r w:rsidRPr="005108E4">
        <w:rPr>
          <w:sz w:val="24"/>
        </w:rPr>
        <w:t>engage</w:t>
      </w:r>
      <w:r w:rsidRPr="005108E4">
        <w:rPr>
          <w:spacing w:val="-11"/>
          <w:sz w:val="24"/>
        </w:rPr>
        <w:t xml:space="preserve"> </w:t>
      </w:r>
      <w:r w:rsidRPr="005108E4">
        <w:rPr>
          <w:sz w:val="24"/>
        </w:rPr>
        <w:t>in</w:t>
      </w:r>
      <w:r w:rsidRPr="005108E4">
        <w:rPr>
          <w:spacing w:val="-10"/>
          <w:sz w:val="24"/>
        </w:rPr>
        <w:t xml:space="preserve"> </w:t>
      </w:r>
      <w:r w:rsidRPr="005108E4">
        <w:rPr>
          <w:sz w:val="24"/>
        </w:rPr>
        <w:t>energy</w:t>
      </w:r>
      <w:r w:rsidRPr="005108E4">
        <w:rPr>
          <w:spacing w:val="-17"/>
          <w:sz w:val="24"/>
        </w:rPr>
        <w:t xml:space="preserve"> </w:t>
      </w:r>
      <w:r w:rsidRPr="005108E4">
        <w:rPr>
          <w:sz w:val="24"/>
        </w:rPr>
        <w:t>conservation</w:t>
      </w:r>
      <w:r w:rsidRPr="005108E4">
        <w:rPr>
          <w:spacing w:val="-10"/>
          <w:sz w:val="24"/>
        </w:rPr>
        <w:t xml:space="preserve"> </w:t>
      </w:r>
      <w:r w:rsidRPr="005108E4">
        <w:rPr>
          <w:sz w:val="24"/>
        </w:rPr>
        <w:t>and mitigate</w:t>
      </w:r>
      <w:r w:rsidRPr="005108E4">
        <w:rPr>
          <w:spacing w:val="-21"/>
          <w:sz w:val="24"/>
        </w:rPr>
        <w:t xml:space="preserve"> </w:t>
      </w:r>
      <w:r w:rsidRPr="005108E4">
        <w:rPr>
          <w:sz w:val="24"/>
        </w:rPr>
        <w:t>other</w:t>
      </w:r>
      <w:r w:rsidRPr="005108E4">
        <w:rPr>
          <w:spacing w:val="-20"/>
          <w:sz w:val="24"/>
        </w:rPr>
        <w:t xml:space="preserve"> </w:t>
      </w:r>
      <w:r w:rsidRPr="005108E4">
        <w:rPr>
          <w:sz w:val="24"/>
        </w:rPr>
        <w:t>environmental</w:t>
      </w:r>
      <w:r w:rsidRPr="005108E4">
        <w:rPr>
          <w:spacing w:val="-19"/>
          <w:sz w:val="24"/>
        </w:rPr>
        <w:t xml:space="preserve"> </w:t>
      </w:r>
      <w:r w:rsidRPr="005108E4">
        <w:rPr>
          <w:sz w:val="24"/>
        </w:rPr>
        <w:t>impacts,</w:t>
      </w:r>
      <w:r w:rsidRPr="005108E4">
        <w:rPr>
          <w:spacing w:val="-19"/>
          <w:sz w:val="24"/>
        </w:rPr>
        <w:t xml:space="preserve"> </w:t>
      </w:r>
      <w:r w:rsidRPr="005108E4">
        <w:rPr>
          <w:sz w:val="24"/>
        </w:rPr>
        <w:t>and</w:t>
      </w:r>
      <w:r w:rsidRPr="005108E4">
        <w:rPr>
          <w:spacing w:val="-20"/>
          <w:sz w:val="24"/>
        </w:rPr>
        <w:t xml:space="preserve"> </w:t>
      </w:r>
      <w:r w:rsidRPr="005108E4">
        <w:rPr>
          <w:sz w:val="24"/>
        </w:rPr>
        <w:t>shall</w:t>
      </w:r>
      <w:r w:rsidRPr="005108E4">
        <w:rPr>
          <w:spacing w:val="-21"/>
          <w:sz w:val="24"/>
        </w:rPr>
        <w:t xml:space="preserve"> </w:t>
      </w:r>
      <w:r w:rsidRPr="005108E4">
        <w:rPr>
          <w:sz w:val="24"/>
        </w:rPr>
        <w:t>provide</w:t>
      </w:r>
      <w:r w:rsidRPr="005108E4">
        <w:rPr>
          <w:spacing w:val="-22"/>
          <w:sz w:val="24"/>
        </w:rPr>
        <w:t xml:space="preserve"> </w:t>
      </w:r>
      <w:r w:rsidRPr="005108E4">
        <w:rPr>
          <w:sz w:val="24"/>
        </w:rPr>
        <w:t>energy</w:t>
      </w:r>
      <w:r w:rsidRPr="005108E4">
        <w:rPr>
          <w:spacing w:val="-28"/>
          <w:sz w:val="24"/>
        </w:rPr>
        <w:t xml:space="preserve"> </w:t>
      </w:r>
      <w:r w:rsidRPr="005108E4">
        <w:rPr>
          <w:sz w:val="24"/>
        </w:rPr>
        <w:t>and</w:t>
      </w:r>
      <w:r w:rsidRPr="005108E4">
        <w:rPr>
          <w:spacing w:val="-20"/>
          <w:sz w:val="24"/>
        </w:rPr>
        <w:t xml:space="preserve"> </w:t>
      </w:r>
      <w:r w:rsidRPr="005108E4">
        <w:rPr>
          <w:sz w:val="24"/>
        </w:rPr>
        <w:t>water</w:t>
      </w:r>
      <w:r w:rsidRPr="005108E4">
        <w:rPr>
          <w:spacing w:val="-20"/>
          <w:sz w:val="24"/>
        </w:rPr>
        <w:t xml:space="preserve"> </w:t>
      </w:r>
      <w:r w:rsidRPr="005108E4">
        <w:rPr>
          <w:sz w:val="24"/>
        </w:rPr>
        <w:t>usage</w:t>
      </w:r>
      <w:r w:rsidRPr="005108E4">
        <w:rPr>
          <w:spacing w:val="-21"/>
          <w:sz w:val="24"/>
        </w:rPr>
        <w:t xml:space="preserve"> </w:t>
      </w:r>
      <w:r w:rsidRPr="005108E4">
        <w:rPr>
          <w:sz w:val="24"/>
        </w:rPr>
        <w:t>reporting</w:t>
      </w:r>
      <w:r w:rsidRPr="005108E4">
        <w:rPr>
          <w:spacing w:val="-21"/>
          <w:sz w:val="24"/>
        </w:rPr>
        <w:t xml:space="preserve"> </w:t>
      </w:r>
      <w:r w:rsidRPr="005108E4">
        <w:rPr>
          <w:sz w:val="24"/>
        </w:rPr>
        <w:t>to</w:t>
      </w:r>
      <w:r w:rsidRPr="005108E4">
        <w:rPr>
          <w:spacing w:val="-19"/>
          <w:sz w:val="24"/>
        </w:rPr>
        <w:t xml:space="preserve"> </w:t>
      </w:r>
      <w:r w:rsidRPr="005108E4">
        <w:rPr>
          <w:sz w:val="24"/>
        </w:rPr>
        <w:t>the Commission</w:t>
      </w:r>
      <w:r w:rsidRPr="005108E4">
        <w:rPr>
          <w:spacing w:val="-21"/>
          <w:sz w:val="24"/>
        </w:rPr>
        <w:t xml:space="preserve"> </w:t>
      </w:r>
      <w:r w:rsidRPr="005108E4">
        <w:rPr>
          <w:sz w:val="24"/>
        </w:rPr>
        <w:t>in</w:t>
      </w:r>
      <w:r w:rsidRPr="005108E4">
        <w:rPr>
          <w:spacing w:val="-21"/>
          <w:sz w:val="24"/>
        </w:rPr>
        <w:t xml:space="preserve"> </w:t>
      </w:r>
      <w:r w:rsidRPr="005108E4">
        <w:rPr>
          <w:sz w:val="24"/>
        </w:rPr>
        <w:t>a</w:t>
      </w:r>
      <w:r w:rsidRPr="005108E4">
        <w:rPr>
          <w:spacing w:val="-22"/>
          <w:sz w:val="24"/>
        </w:rPr>
        <w:t xml:space="preserve"> </w:t>
      </w:r>
      <w:r w:rsidRPr="005108E4">
        <w:rPr>
          <w:sz w:val="24"/>
        </w:rPr>
        <w:t>form</w:t>
      </w:r>
      <w:r w:rsidRPr="005108E4">
        <w:rPr>
          <w:spacing w:val="-20"/>
          <w:sz w:val="24"/>
        </w:rPr>
        <w:t xml:space="preserve"> </w:t>
      </w:r>
      <w:r w:rsidRPr="005108E4">
        <w:rPr>
          <w:sz w:val="24"/>
        </w:rPr>
        <w:t>determined</w:t>
      </w:r>
      <w:r w:rsidRPr="005108E4">
        <w:rPr>
          <w:spacing w:val="-21"/>
          <w:sz w:val="24"/>
        </w:rPr>
        <w:t xml:space="preserve"> </w:t>
      </w:r>
      <w:r w:rsidRPr="005108E4">
        <w:rPr>
          <w:sz w:val="24"/>
        </w:rPr>
        <w:t>by</w:t>
      </w:r>
      <w:r w:rsidRPr="005108E4">
        <w:rPr>
          <w:spacing w:val="-28"/>
          <w:sz w:val="24"/>
        </w:rPr>
        <w:t xml:space="preserve"> </w:t>
      </w:r>
      <w:r w:rsidRPr="005108E4">
        <w:rPr>
          <w:sz w:val="24"/>
        </w:rPr>
        <w:t>the</w:t>
      </w:r>
      <w:r w:rsidRPr="005108E4">
        <w:rPr>
          <w:spacing w:val="-22"/>
          <w:sz w:val="24"/>
        </w:rPr>
        <w:t xml:space="preserve"> </w:t>
      </w:r>
      <w:r w:rsidRPr="005108E4">
        <w:rPr>
          <w:sz w:val="24"/>
        </w:rPr>
        <w:t>Commission.</w:t>
      </w:r>
      <w:r w:rsidRPr="005108E4">
        <w:rPr>
          <w:spacing w:val="19"/>
          <w:sz w:val="24"/>
        </w:rPr>
        <w:t xml:space="preserve"> </w:t>
      </w:r>
      <w:r w:rsidRPr="005108E4">
        <w:rPr>
          <w:sz w:val="24"/>
        </w:rPr>
        <w:t>Each</w:t>
      </w:r>
      <w:r w:rsidRPr="005108E4">
        <w:rPr>
          <w:spacing w:val="-21"/>
          <w:sz w:val="24"/>
        </w:rPr>
        <w:t xml:space="preserve"> </w:t>
      </w:r>
      <w:r w:rsidRPr="005108E4">
        <w:rPr>
          <w:sz w:val="24"/>
        </w:rPr>
        <w:t>License</w:t>
      </w:r>
      <w:r w:rsidRPr="005108E4">
        <w:rPr>
          <w:spacing w:val="-21"/>
          <w:sz w:val="24"/>
        </w:rPr>
        <w:t xml:space="preserve"> </w:t>
      </w:r>
      <w:r w:rsidRPr="005108E4">
        <w:rPr>
          <w:sz w:val="24"/>
        </w:rPr>
        <w:t>renewal</w:t>
      </w:r>
      <w:r w:rsidRPr="005108E4">
        <w:rPr>
          <w:spacing w:val="-21"/>
          <w:sz w:val="24"/>
        </w:rPr>
        <w:t xml:space="preserve"> </w:t>
      </w:r>
      <w:r w:rsidRPr="005108E4">
        <w:rPr>
          <w:sz w:val="24"/>
        </w:rPr>
        <w:t>application</w:t>
      </w:r>
      <w:r w:rsidRPr="005108E4">
        <w:rPr>
          <w:spacing w:val="-21"/>
          <w:sz w:val="24"/>
        </w:rPr>
        <w:t xml:space="preserve"> </w:t>
      </w:r>
      <w:r w:rsidRPr="005108E4">
        <w:rPr>
          <w:sz w:val="24"/>
        </w:rPr>
        <w:t>under 935</w:t>
      </w:r>
      <w:r w:rsidRPr="005108E4">
        <w:rPr>
          <w:spacing w:val="-21"/>
          <w:sz w:val="24"/>
        </w:rPr>
        <w:t xml:space="preserve"> </w:t>
      </w:r>
      <w:r w:rsidRPr="005108E4">
        <w:rPr>
          <w:sz w:val="24"/>
        </w:rPr>
        <w:t>CMR</w:t>
      </w:r>
      <w:r w:rsidRPr="005108E4">
        <w:rPr>
          <w:spacing w:val="-21"/>
          <w:sz w:val="24"/>
        </w:rPr>
        <w:t xml:space="preserve"> </w:t>
      </w:r>
      <w:r w:rsidRPr="005108E4">
        <w:rPr>
          <w:sz w:val="24"/>
        </w:rPr>
        <w:t>501.103(4)</w:t>
      </w:r>
      <w:r w:rsidRPr="005108E4">
        <w:rPr>
          <w:spacing w:val="-21"/>
          <w:sz w:val="24"/>
        </w:rPr>
        <w:t xml:space="preserve"> </w:t>
      </w:r>
      <w:r w:rsidRPr="005108E4">
        <w:rPr>
          <w:sz w:val="24"/>
        </w:rPr>
        <w:t>must</w:t>
      </w:r>
      <w:r w:rsidRPr="005108E4">
        <w:rPr>
          <w:spacing w:val="-21"/>
          <w:sz w:val="24"/>
        </w:rPr>
        <w:t xml:space="preserve"> </w:t>
      </w:r>
      <w:r w:rsidRPr="005108E4">
        <w:rPr>
          <w:sz w:val="24"/>
        </w:rPr>
        <w:t>include</w:t>
      </w:r>
      <w:r w:rsidRPr="005108E4">
        <w:rPr>
          <w:spacing w:val="-21"/>
          <w:sz w:val="24"/>
        </w:rPr>
        <w:t xml:space="preserve"> </w:t>
      </w:r>
      <w:r w:rsidRPr="005108E4">
        <w:rPr>
          <w:sz w:val="24"/>
        </w:rPr>
        <w:t>a</w:t>
      </w:r>
      <w:r w:rsidRPr="005108E4">
        <w:rPr>
          <w:spacing w:val="-22"/>
          <w:sz w:val="24"/>
        </w:rPr>
        <w:t xml:space="preserve"> </w:t>
      </w:r>
      <w:r w:rsidRPr="005108E4">
        <w:rPr>
          <w:sz w:val="24"/>
        </w:rPr>
        <w:t>report</w:t>
      </w:r>
      <w:r w:rsidRPr="005108E4">
        <w:rPr>
          <w:spacing w:val="-22"/>
          <w:sz w:val="24"/>
        </w:rPr>
        <w:t xml:space="preserve"> </w:t>
      </w:r>
      <w:r w:rsidRPr="005108E4">
        <w:rPr>
          <w:sz w:val="24"/>
        </w:rPr>
        <w:t>of</w:t>
      </w:r>
      <w:r w:rsidRPr="005108E4">
        <w:rPr>
          <w:spacing w:val="-23"/>
          <w:sz w:val="24"/>
        </w:rPr>
        <w:t xml:space="preserve"> </w:t>
      </w:r>
      <w:r w:rsidRPr="005108E4">
        <w:rPr>
          <w:sz w:val="24"/>
        </w:rPr>
        <w:t>the</w:t>
      </w:r>
      <w:r w:rsidRPr="005108E4">
        <w:rPr>
          <w:spacing w:val="-22"/>
          <w:sz w:val="24"/>
        </w:rPr>
        <w:t xml:space="preserve"> </w:t>
      </w:r>
      <w:r w:rsidRPr="005108E4">
        <w:rPr>
          <w:sz w:val="24"/>
        </w:rPr>
        <w:t>MTC</w:t>
      </w:r>
      <w:r w:rsidRPr="005108E4">
        <w:rPr>
          <w:spacing w:val="-20"/>
          <w:sz w:val="24"/>
        </w:rPr>
        <w:t xml:space="preserve"> </w:t>
      </w:r>
      <w:r w:rsidRPr="005108E4">
        <w:rPr>
          <w:sz w:val="24"/>
        </w:rPr>
        <w:t>cultivation</w:t>
      </w:r>
      <w:r w:rsidRPr="005108E4">
        <w:rPr>
          <w:spacing w:val="-21"/>
          <w:sz w:val="24"/>
        </w:rPr>
        <w:t xml:space="preserve"> </w:t>
      </w:r>
      <w:r w:rsidRPr="005108E4">
        <w:rPr>
          <w:sz w:val="24"/>
        </w:rPr>
        <w:t>operations'</w:t>
      </w:r>
      <w:r w:rsidRPr="005108E4">
        <w:rPr>
          <w:spacing w:val="-23"/>
          <w:sz w:val="24"/>
        </w:rPr>
        <w:t xml:space="preserve"> </w:t>
      </w:r>
      <w:r w:rsidRPr="005108E4">
        <w:rPr>
          <w:sz w:val="24"/>
        </w:rPr>
        <w:t>energy</w:t>
      </w:r>
      <w:r w:rsidRPr="005108E4">
        <w:rPr>
          <w:spacing w:val="-28"/>
          <w:sz w:val="24"/>
        </w:rPr>
        <w:t xml:space="preserve"> </w:t>
      </w:r>
      <w:r w:rsidRPr="005108E4">
        <w:rPr>
          <w:sz w:val="24"/>
        </w:rPr>
        <w:t>and</w:t>
      </w:r>
      <w:r w:rsidRPr="005108E4">
        <w:rPr>
          <w:spacing w:val="-21"/>
          <w:sz w:val="24"/>
        </w:rPr>
        <w:t xml:space="preserve"> </w:t>
      </w:r>
      <w:r w:rsidRPr="005108E4">
        <w:rPr>
          <w:sz w:val="24"/>
        </w:rPr>
        <w:t>water usage over the 12-month period preceding the date of</w:t>
      </w:r>
      <w:r w:rsidRPr="005108E4">
        <w:rPr>
          <w:spacing w:val="-22"/>
          <w:sz w:val="24"/>
        </w:rPr>
        <w:t xml:space="preserve"> </w:t>
      </w:r>
      <w:r w:rsidRPr="005108E4">
        <w:rPr>
          <w:sz w:val="24"/>
        </w:rPr>
        <w:t>application.</w:t>
      </w:r>
    </w:p>
    <w:p w14:paraId="7F525CFB" w14:textId="77777777" w:rsidR="00DA2759" w:rsidRPr="005108E4" w:rsidRDefault="00DA2759">
      <w:pPr>
        <w:pStyle w:val="BodyText"/>
        <w:spacing w:before="5"/>
        <w:jc w:val="left"/>
        <w:rPr>
          <w:sz w:val="25"/>
        </w:rPr>
      </w:pPr>
    </w:p>
    <w:p w14:paraId="15C603FE" w14:textId="77777777" w:rsidR="00DA2759" w:rsidRPr="005108E4" w:rsidRDefault="009A7511" w:rsidP="009B55D4">
      <w:pPr>
        <w:pStyle w:val="ListParagraph"/>
        <w:numPr>
          <w:ilvl w:val="0"/>
          <w:numId w:val="30"/>
        </w:numPr>
        <w:tabs>
          <w:tab w:val="left" w:pos="1882"/>
        </w:tabs>
        <w:spacing w:before="1" w:line="242" w:lineRule="auto"/>
        <w:ind w:right="110" w:firstLine="0"/>
        <w:outlineLvl w:val="1"/>
        <w:rPr>
          <w:sz w:val="24"/>
        </w:rPr>
      </w:pPr>
      <w:r w:rsidRPr="005108E4">
        <w:rPr>
          <w:sz w:val="24"/>
        </w:rPr>
        <w:t>MTC</w:t>
      </w:r>
      <w:r w:rsidRPr="005108E4">
        <w:rPr>
          <w:spacing w:val="-10"/>
          <w:sz w:val="24"/>
        </w:rPr>
        <w:t xml:space="preserve"> </w:t>
      </w:r>
      <w:r w:rsidRPr="005108E4">
        <w:rPr>
          <w:sz w:val="24"/>
        </w:rPr>
        <w:t>cultivation</w:t>
      </w:r>
      <w:r w:rsidRPr="005108E4">
        <w:rPr>
          <w:spacing w:val="-9"/>
          <w:sz w:val="24"/>
        </w:rPr>
        <w:t xml:space="preserve"> </w:t>
      </w:r>
      <w:r w:rsidRPr="005108E4">
        <w:rPr>
          <w:sz w:val="24"/>
        </w:rPr>
        <w:t>operations</w:t>
      </w:r>
      <w:r w:rsidRPr="005108E4">
        <w:rPr>
          <w:spacing w:val="-9"/>
          <w:sz w:val="24"/>
        </w:rPr>
        <w:t xml:space="preserve"> </w:t>
      </w:r>
      <w:r w:rsidRPr="005108E4">
        <w:rPr>
          <w:sz w:val="24"/>
        </w:rPr>
        <w:t>shall</w:t>
      </w:r>
      <w:r w:rsidRPr="005108E4">
        <w:rPr>
          <w:spacing w:val="-9"/>
          <w:sz w:val="24"/>
        </w:rPr>
        <w:t xml:space="preserve"> </w:t>
      </w:r>
      <w:r w:rsidRPr="005108E4">
        <w:rPr>
          <w:sz w:val="24"/>
        </w:rPr>
        <w:t>be</w:t>
      </w:r>
      <w:r w:rsidRPr="005108E4">
        <w:rPr>
          <w:spacing w:val="-11"/>
          <w:sz w:val="24"/>
        </w:rPr>
        <w:t xml:space="preserve"> </w:t>
      </w:r>
      <w:r w:rsidRPr="005108E4">
        <w:rPr>
          <w:sz w:val="24"/>
        </w:rPr>
        <w:t>subject</w:t>
      </w:r>
      <w:r w:rsidRPr="005108E4">
        <w:rPr>
          <w:spacing w:val="-9"/>
          <w:sz w:val="24"/>
        </w:rPr>
        <w:t xml:space="preserve"> </w:t>
      </w:r>
      <w:r w:rsidRPr="005108E4">
        <w:rPr>
          <w:sz w:val="24"/>
        </w:rPr>
        <w:t>to</w:t>
      </w:r>
      <w:r w:rsidRPr="005108E4">
        <w:rPr>
          <w:spacing w:val="-9"/>
          <w:sz w:val="24"/>
        </w:rPr>
        <w:t xml:space="preserve"> </w:t>
      </w:r>
      <w:r w:rsidRPr="005108E4">
        <w:rPr>
          <w:sz w:val="24"/>
        </w:rPr>
        <w:t>the</w:t>
      </w:r>
      <w:r w:rsidRPr="005108E4">
        <w:rPr>
          <w:spacing w:val="-13"/>
          <w:sz w:val="24"/>
        </w:rPr>
        <w:t xml:space="preserve"> </w:t>
      </w:r>
      <w:r w:rsidRPr="005108E4">
        <w:rPr>
          <w:sz w:val="24"/>
        </w:rPr>
        <w:t>following</w:t>
      </w:r>
      <w:r w:rsidRPr="005108E4">
        <w:rPr>
          <w:spacing w:val="-14"/>
          <w:sz w:val="24"/>
        </w:rPr>
        <w:t xml:space="preserve"> </w:t>
      </w:r>
      <w:r w:rsidRPr="005108E4">
        <w:rPr>
          <w:sz w:val="24"/>
        </w:rPr>
        <w:t>minimum</w:t>
      </w:r>
      <w:r w:rsidRPr="005108E4">
        <w:rPr>
          <w:spacing w:val="-11"/>
          <w:sz w:val="24"/>
        </w:rPr>
        <w:t xml:space="preserve"> </w:t>
      </w:r>
      <w:r w:rsidRPr="005108E4">
        <w:rPr>
          <w:sz w:val="24"/>
        </w:rPr>
        <w:t>energy</w:t>
      </w:r>
      <w:r w:rsidRPr="005108E4">
        <w:rPr>
          <w:spacing w:val="-18"/>
          <w:sz w:val="24"/>
        </w:rPr>
        <w:t xml:space="preserve"> </w:t>
      </w:r>
      <w:r w:rsidRPr="005108E4">
        <w:rPr>
          <w:sz w:val="24"/>
        </w:rPr>
        <w:t>efficiency and equipment</w:t>
      </w:r>
      <w:r w:rsidRPr="005108E4">
        <w:rPr>
          <w:spacing w:val="-2"/>
          <w:sz w:val="24"/>
        </w:rPr>
        <w:t xml:space="preserve"> </w:t>
      </w:r>
      <w:r w:rsidRPr="005108E4">
        <w:rPr>
          <w:sz w:val="24"/>
        </w:rPr>
        <w:t>standards:</w:t>
      </w:r>
    </w:p>
    <w:p w14:paraId="6893F605" w14:textId="77777777" w:rsidR="00DA2759" w:rsidRPr="005108E4" w:rsidRDefault="009A7511">
      <w:pPr>
        <w:pStyle w:val="ListParagraph"/>
        <w:numPr>
          <w:ilvl w:val="1"/>
          <w:numId w:val="30"/>
        </w:numPr>
        <w:tabs>
          <w:tab w:val="left" w:pos="2216"/>
        </w:tabs>
        <w:spacing w:before="1" w:line="242" w:lineRule="auto"/>
        <w:ind w:right="117" w:firstLine="0"/>
        <w:rPr>
          <w:sz w:val="24"/>
        </w:rPr>
      </w:pPr>
      <w:r w:rsidRPr="005108E4">
        <w:rPr>
          <w:sz w:val="24"/>
        </w:rPr>
        <w:t>The building envelope for all facilities, except Greenhouses, shall meet minimum Massachusetts  Building  Code  requirements  and  all   Massachusetts   amendments  (780</w:t>
      </w:r>
      <w:r w:rsidRPr="005108E4">
        <w:rPr>
          <w:spacing w:val="-20"/>
          <w:sz w:val="24"/>
        </w:rPr>
        <w:t xml:space="preserve"> </w:t>
      </w:r>
      <w:r w:rsidRPr="005108E4">
        <w:rPr>
          <w:sz w:val="24"/>
        </w:rPr>
        <w:t>CMR:</w:t>
      </w:r>
      <w:r w:rsidRPr="005108E4">
        <w:rPr>
          <w:spacing w:val="4"/>
          <w:sz w:val="24"/>
        </w:rPr>
        <w:t xml:space="preserve"> </w:t>
      </w:r>
      <w:r w:rsidRPr="005108E4">
        <w:rPr>
          <w:i/>
          <w:sz w:val="24"/>
        </w:rPr>
        <w:t>State</w:t>
      </w:r>
      <w:r w:rsidRPr="005108E4">
        <w:rPr>
          <w:i/>
          <w:spacing w:val="-21"/>
          <w:sz w:val="24"/>
        </w:rPr>
        <w:t xml:space="preserve"> </w:t>
      </w:r>
      <w:r w:rsidRPr="005108E4">
        <w:rPr>
          <w:i/>
          <w:sz w:val="24"/>
        </w:rPr>
        <w:t>Building</w:t>
      </w:r>
      <w:r w:rsidRPr="005108E4">
        <w:rPr>
          <w:i/>
          <w:spacing w:val="-19"/>
          <w:sz w:val="24"/>
        </w:rPr>
        <w:t xml:space="preserve"> </w:t>
      </w:r>
      <w:r w:rsidRPr="005108E4">
        <w:rPr>
          <w:i/>
          <w:sz w:val="24"/>
        </w:rPr>
        <w:t>Code</w:t>
      </w:r>
      <w:r w:rsidRPr="005108E4">
        <w:rPr>
          <w:sz w:val="24"/>
        </w:rPr>
        <w:t>),</w:t>
      </w:r>
      <w:r w:rsidRPr="005108E4">
        <w:rPr>
          <w:spacing w:val="-20"/>
          <w:sz w:val="24"/>
        </w:rPr>
        <w:t xml:space="preserve"> </w:t>
      </w:r>
      <w:r w:rsidRPr="005108E4">
        <w:rPr>
          <w:sz w:val="24"/>
        </w:rPr>
        <w:t>International</w:t>
      </w:r>
      <w:r w:rsidRPr="005108E4">
        <w:rPr>
          <w:spacing w:val="-18"/>
          <w:sz w:val="24"/>
        </w:rPr>
        <w:t xml:space="preserve"> </w:t>
      </w:r>
      <w:r w:rsidRPr="005108E4">
        <w:rPr>
          <w:sz w:val="24"/>
        </w:rPr>
        <w:t>Energy</w:t>
      </w:r>
      <w:r w:rsidRPr="005108E4">
        <w:rPr>
          <w:spacing w:val="-28"/>
          <w:sz w:val="24"/>
        </w:rPr>
        <w:t xml:space="preserve"> </w:t>
      </w:r>
      <w:r w:rsidRPr="005108E4">
        <w:rPr>
          <w:sz w:val="24"/>
        </w:rPr>
        <w:t>Conservation</w:t>
      </w:r>
      <w:r w:rsidRPr="005108E4">
        <w:rPr>
          <w:spacing w:val="-22"/>
          <w:sz w:val="24"/>
        </w:rPr>
        <w:t xml:space="preserve"> </w:t>
      </w:r>
      <w:r w:rsidRPr="005108E4">
        <w:rPr>
          <w:sz w:val="24"/>
        </w:rPr>
        <w:t>Code</w:t>
      </w:r>
      <w:r w:rsidRPr="005108E4">
        <w:rPr>
          <w:spacing w:val="-20"/>
          <w:sz w:val="24"/>
        </w:rPr>
        <w:t xml:space="preserve"> </w:t>
      </w:r>
      <w:r w:rsidRPr="005108E4">
        <w:rPr>
          <w:sz w:val="24"/>
        </w:rPr>
        <w:t>(IECC)</w:t>
      </w:r>
      <w:r w:rsidRPr="005108E4">
        <w:rPr>
          <w:spacing w:val="-20"/>
          <w:sz w:val="24"/>
        </w:rPr>
        <w:t xml:space="preserve"> </w:t>
      </w:r>
      <w:r w:rsidRPr="005108E4">
        <w:rPr>
          <w:sz w:val="24"/>
        </w:rPr>
        <w:t>Section</w:t>
      </w:r>
    </w:p>
    <w:p w14:paraId="0F521A5A" w14:textId="77777777" w:rsidR="00DA2759" w:rsidRPr="005108E4" w:rsidRDefault="009A7511">
      <w:pPr>
        <w:pStyle w:val="BodyText"/>
        <w:spacing w:before="2" w:line="242" w:lineRule="auto"/>
        <w:ind w:left="1675" w:right="110"/>
      </w:pPr>
      <w:r w:rsidRPr="005108E4">
        <w:t>C.402 or The American Society of Heating, Refrigerating and Air-conditioning Engineers (ASHRAE)  Chapters  5.4  and  5.5  as  applied   or   incorporated   by   reference   in  780 CMR</w:t>
      </w:r>
      <w:r w:rsidRPr="005108E4">
        <w:rPr>
          <w:i/>
        </w:rPr>
        <w:t>: State Building Code</w:t>
      </w:r>
      <w:r w:rsidRPr="005108E4">
        <w:t>, except that facilities using existing buildings may demonstrate compliance by showing that the envelope insulation complies with code minimum</w:t>
      </w:r>
      <w:r w:rsidRPr="005108E4">
        <w:rPr>
          <w:spacing w:val="-8"/>
        </w:rPr>
        <w:t xml:space="preserve"> </w:t>
      </w:r>
      <w:r w:rsidRPr="005108E4">
        <w:t>standards</w:t>
      </w:r>
      <w:r w:rsidRPr="005108E4">
        <w:rPr>
          <w:spacing w:val="-7"/>
        </w:rPr>
        <w:t xml:space="preserve"> </w:t>
      </w:r>
      <w:r w:rsidRPr="005108E4">
        <w:t>for</w:t>
      </w:r>
      <w:r w:rsidRPr="005108E4">
        <w:rPr>
          <w:spacing w:val="-11"/>
        </w:rPr>
        <w:t xml:space="preserve"> </w:t>
      </w:r>
      <w:r w:rsidRPr="005108E4">
        <w:rPr>
          <w:spacing w:val="-3"/>
        </w:rPr>
        <w:t>Type</w:t>
      </w:r>
      <w:r w:rsidRPr="005108E4">
        <w:rPr>
          <w:spacing w:val="-10"/>
        </w:rPr>
        <w:t xml:space="preserve"> </w:t>
      </w:r>
      <w:r w:rsidRPr="005108E4">
        <w:t>Factory</w:t>
      </w:r>
      <w:r w:rsidRPr="005108E4">
        <w:rPr>
          <w:spacing w:val="-17"/>
        </w:rPr>
        <w:t xml:space="preserve"> </w:t>
      </w:r>
      <w:r w:rsidRPr="005108E4">
        <w:t>Industrial</w:t>
      </w:r>
      <w:r w:rsidRPr="005108E4">
        <w:rPr>
          <w:spacing w:val="-9"/>
        </w:rPr>
        <w:t xml:space="preserve"> </w:t>
      </w:r>
      <w:r w:rsidRPr="005108E4">
        <w:t>F-1,</w:t>
      </w:r>
      <w:r w:rsidRPr="005108E4">
        <w:rPr>
          <w:spacing w:val="-9"/>
        </w:rPr>
        <w:t xml:space="preserve"> </w:t>
      </w:r>
      <w:r w:rsidRPr="005108E4">
        <w:t>as</w:t>
      </w:r>
      <w:r w:rsidRPr="005108E4">
        <w:rPr>
          <w:spacing w:val="-9"/>
        </w:rPr>
        <w:t xml:space="preserve"> </w:t>
      </w:r>
      <w:r w:rsidRPr="005108E4">
        <w:t>further</w:t>
      </w:r>
      <w:r w:rsidRPr="005108E4">
        <w:rPr>
          <w:spacing w:val="-11"/>
        </w:rPr>
        <w:t xml:space="preserve"> </w:t>
      </w:r>
      <w:r w:rsidRPr="005108E4">
        <w:t>defined</w:t>
      </w:r>
      <w:r w:rsidRPr="005108E4">
        <w:rPr>
          <w:spacing w:val="-7"/>
        </w:rPr>
        <w:t xml:space="preserve"> </w:t>
      </w:r>
      <w:r w:rsidRPr="005108E4">
        <w:t>in</w:t>
      </w:r>
      <w:r w:rsidRPr="005108E4">
        <w:rPr>
          <w:spacing w:val="-8"/>
        </w:rPr>
        <w:t xml:space="preserve"> </w:t>
      </w:r>
      <w:r w:rsidRPr="005108E4">
        <w:t>guidelines</w:t>
      </w:r>
      <w:r w:rsidRPr="005108E4">
        <w:rPr>
          <w:spacing w:val="-7"/>
        </w:rPr>
        <w:t xml:space="preserve"> </w:t>
      </w:r>
      <w:r w:rsidRPr="005108E4">
        <w:t>issued by the</w:t>
      </w:r>
      <w:r w:rsidRPr="005108E4">
        <w:rPr>
          <w:spacing w:val="-11"/>
        </w:rPr>
        <w:t xml:space="preserve"> </w:t>
      </w:r>
      <w:r w:rsidRPr="005108E4">
        <w:t>Commission.</w:t>
      </w:r>
    </w:p>
    <w:p w14:paraId="60B88B28" w14:textId="7B157E93" w:rsidR="00DA2759" w:rsidRPr="005108E4" w:rsidRDefault="009A7511" w:rsidP="00E077D0">
      <w:pPr>
        <w:pStyle w:val="ListParagraph"/>
        <w:numPr>
          <w:ilvl w:val="1"/>
          <w:numId w:val="30"/>
        </w:numPr>
        <w:tabs>
          <w:tab w:val="left" w:pos="2292"/>
        </w:tabs>
        <w:spacing w:before="5" w:line="244" w:lineRule="auto"/>
        <w:ind w:right="115" w:firstLine="0"/>
        <w:rPr>
          <w:sz w:val="24"/>
        </w:rPr>
        <w:sectPr w:rsidR="00DA2759" w:rsidRPr="005108E4">
          <w:pgSz w:w="12240" w:h="20160"/>
          <w:pgMar w:top="980" w:right="1320" w:bottom="960" w:left="480" w:header="744" w:footer="777" w:gutter="0"/>
          <w:cols w:space="720"/>
        </w:sectPr>
      </w:pPr>
      <w:r w:rsidRPr="005108E4">
        <w:rPr>
          <w:sz w:val="24"/>
        </w:rPr>
        <w:t>Lighting used for MTC cultivation operations shall meet one of the following compliance</w:t>
      </w:r>
      <w:r w:rsidRPr="005108E4">
        <w:rPr>
          <w:spacing w:val="-3"/>
          <w:sz w:val="24"/>
        </w:rPr>
        <w:t xml:space="preserve"> </w:t>
      </w:r>
      <w:r w:rsidRPr="005108E4">
        <w:rPr>
          <w:sz w:val="24"/>
        </w:rPr>
        <w:t>paths:</w:t>
      </w:r>
    </w:p>
    <w:p w14:paraId="22C99AB3" w14:textId="77777777" w:rsidR="00DA2759" w:rsidRPr="005108E4" w:rsidRDefault="00DA2759">
      <w:pPr>
        <w:pStyle w:val="BodyText"/>
        <w:spacing w:before="10"/>
        <w:jc w:val="left"/>
        <w:rPr>
          <w:sz w:val="19"/>
        </w:rPr>
      </w:pPr>
    </w:p>
    <w:p w14:paraId="68DC3F2A" w14:textId="77777777" w:rsidR="00DA2759" w:rsidRPr="005108E4" w:rsidRDefault="00DA2759">
      <w:pPr>
        <w:pStyle w:val="BodyText"/>
        <w:spacing w:before="7"/>
        <w:jc w:val="left"/>
      </w:pPr>
    </w:p>
    <w:p w14:paraId="64701595" w14:textId="77777777" w:rsidR="00DA2759" w:rsidRPr="005108E4" w:rsidRDefault="009A7511">
      <w:pPr>
        <w:pStyle w:val="ListParagraph"/>
        <w:numPr>
          <w:ilvl w:val="0"/>
          <w:numId w:val="29"/>
        </w:numPr>
        <w:tabs>
          <w:tab w:val="left" w:pos="2345"/>
        </w:tabs>
        <w:spacing w:line="242" w:lineRule="auto"/>
        <w:ind w:right="118" w:firstLine="0"/>
        <w:rPr>
          <w:sz w:val="24"/>
        </w:rPr>
      </w:pPr>
      <w:r w:rsidRPr="005108E4">
        <w:rPr>
          <w:sz w:val="24"/>
        </w:rPr>
        <w:t>Horticulture</w:t>
      </w:r>
      <w:r w:rsidRPr="005108E4">
        <w:rPr>
          <w:spacing w:val="-25"/>
          <w:sz w:val="24"/>
        </w:rPr>
        <w:t xml:space="preserve"> </w:t>
      </w:r>
      <w:r w:rsidRPr="005108E4">
        <w:rPr>
          <w:sz w:val="24"/>
        </w:rPr>
        <w:t>Lighting</w:t>
      </w:r>
      <w:r w:rsidRPr="005108E4">
        <w:rPr>
          <w:spacing w:val="-26"/>
          <w:sz w:val="24"/>
        </w:rPr>
        <w:t xml:space="preserve"> </w:t>
      </w:r>
      <w:r w:rsidRPr="005108E4">
        <w:rPr>
          <w:sz w:val="24"/>
        </w:rPr>
        <w:t>Power</w:t>
      </w:r>
      <w:r w:rsidRPr="005108E4">
        <w:rPr>
          <w:spacing w:val="-24"/>
          <w:sz w:val="24"/>
        </w:rPr>
        <w:t xml:space="preserve"> </w:t>
      </w:r>
      <w:r w:rsidRPr="005108E4">
        <w:rPr>
          <w:sz w:val="24"/>
        </w:rPr>
        <w:t>Density</w:t>
      </w:r>
      <w:r w:rsidRPr="005108E4">
        <w:rPr>
          <w:spacing w:val="-30"/>
          <w:sz w:val="24"/>
        </w:rPr>
        <w:t xml:space="preserve"> </w:t>
      </w:r>
      <w:r w:rsidRPr="005108E4">
        <w:rPr>
          <w:sz w:val="24"/>
        </w:rPr>
        <w:t>may</w:t>
      </w:r>
      <w:r w:rsidRPr="005108E4">
        <w:rPr>
          <w:spacing w:val="-28"/>
          <w:sz w:val="24"/>
        </w:rPr>
        <w:t xml:space="preserve"> </w:t>
      </w:r>
      <w:r w:rsidRPr="005108E4">
        <w:rPr>
          <w:sz w:val="24"/>
        </w:rPr>
        <w:t>not</w:t>
      </w:r>
      <w:r w:rsidRPr="005108E4">
        <w:rPr>
          <w:spacing w:val="-22"/>
          <w:sz w:val="24"/>
        </w:rPr>
        <w:t xml:space="preserve"> </w:t>
      </w:r>
      <w:r w:rsidRPr="005108E4">
        <w:rPr>
          <w:sz w:val="24"/>
        </w:rPr>
        <w:t>exceed</w:t>
      </w:r>
      <w:r w:rsidRPr="005108E4">
        <w:rPr>
          <w:spacing w:val="-21"/>
          <w:sz w:val="24"/>
        </w:rPr>
        <w:t xml:space="preserve"> </w:t>
      </w:r>
      <w:r w:rsidRPr="005108E4">
        <w:rPr>
          <w:sz w:val="24"/>
        </w:rPr>
        <w:t>36</w:t>
      </w:r>
      <w:r w:rsidRPr="005108E4">
        <w:rPr>
          <w:spacing w:val="-21"/>
          <w:sz w:val="24"/>
        </w:rPr>
        <w:t xml:space="preserve"> </w:t>
      </w:r>
      <w:r w:rsidRPr="005108E4">
        <w:rPr>
          <w:sz w:val="24"/>
        </w:rPr>
        <w:t>watts</w:t>
      </w:r>
      <w:r w:rsidRPr="005108E4">
        <w:rPr>
          <w:spacing w:val="-21"/>
          <w:sz w:val="24"/>
        </w:rPr>
        <w:t xml:space="preserve"> </w:t>
      </w:r>
      <w:r w:rsidRPr="005108E4">
        <w:rPr>
          <w:sz w:val="24"/>
        </w:rPr>
        <w:t>per</w:t>
      </w:r>
      <w:r w:rsidRPr="005108E4">
        <w:rPr>
          <w:spacing w:val="-22"/>
          <w:sz w:val="24"/>
        </w:rPr>
        <w:t xml:space="preserve"> </w:t>
      </w:r>
      <w:r w:rsidRPr="005108E4">
        <w:rPr>
          <w:sz w:val="24"/>
        </w:rPr>
        <w:t>square</w:t>
      </w:r>
      <w:r w:rsidRPr="005108E4">
        <w:rPr>
          <w:spacing w:val="-22"/>
          <w:sz w:val="24"/>
        </w:rPr>
        <w:t xml:space="preserve"> </w:t>
      </w:r>
      <w:r w:rsidRPr="005108E4">
        <w:rPr>
          <w:sz w:val="24"/>
        </w:rPr>
        <w:t>foot,</w:t>
      </w:r>
      <w:r w:rsidRPr="005108E4">
        <w:rPr>
          <w:spacing w:val="-21"/>
          <w:sz w:val="24"/>
        </w:rPr>
        <w:t xml:space="preserve"> </w:t>
      </w:r>
      <w:r w:rsidRPr="005108E4">
        <w:rPr>
          <w:sz w:val="24"/>
        </w:rPr>
        <w:t>except for Tier 1 and Tier 2 which may not exceed 50 watts per square</w:t>
      </w:r>
      <w:r w:rsidRPr="005108E4">
        <w:rPr>
          <w:spacing w:val="-32"/>
          <w:sz w:val="24"/>
        </w:rPr>
        <w:t xml:space="preserve"> </w:t>
      </w:r>
      <w:r w:rsidRPr="005108E4">
        <w:rPr>
          <w:sz w:val="24"/>
        </w:rPr>
        <w:t>foot;</w:t>
      </w:r>
    </w:p>
    <w:p w14:paraId="3AF8E17A" w14:textId="77777777" w:rsidR="00DA2759" w:rsidRPr="005108E4" w:rsidRDefault="009A7511">
      <w:pPr>
        <w:pStyle w:val="ListParagraph"/>
        <w:numPr>
          <w:ilvl w:val="0"/>
          <w:numId w:val="29"/>
        </w:numPr>
        <w:tabs>
          <w:tab w:val="left" w:pos="2453"/>
        </w:tabs>
        <w:spacing w:before="2" w:line="242" w:lineRule="auto"/>
        <w:ind w:right="116" w:firstLine="0"/>
        <w:rPr>
          <w:sz w:val="24"/>
        </w:rPr>
      </w:pPr>
      <w:r w:rsidRPr="005108E4">
        <w:rPr>
          <w:sz w:val="24"/>
        </w:rPr>
        <w:t>All horticultural lighting used in a facility is listed on the current Design Lights Consortium Solid-State Horticultural Lighting Qualified Products List ("Horticultural QPL") or other similar list approved by the Commission as of the date of License application,</w:t>
      </w:r>
      <w:r w:rsidRPr="005108E4">
        <w:rPr>
          <w:spacing w:val="-26"/>
          <w:sz w:val="24"/>
        </w:rPr>
        <w:t xml:space="preserve"> </w:t>
      </w:r>
      <w:r w:rsidRPr="005108E4">
        <w:rPr>
          <w:sz w:val="24"/>
        </w:rPr>
        <w:t>and</w:t>
      </w:r>
      <w:r w:rsidRPr="005108E4">
        <w:rPr>
          <w:spacing w:val="-26"/>
          <w:sz w:val="24"/>
        </w:rPr>
        <w:t xml:space="preserve"> </w:t>
      </w:r>
      <w:r w:rsidRPr="005108E4">
        <w:rPr>
          <w:sz w:val="24"/>
        </w:rPr>
        <w:t>lighting</w:t>
      </w:r>
      <w:r w:rsidRPr="005108E4">
        <w:rPr>
          <w:spacing w:val="-26"/>
          <w:sz w:val="24"/>
        </w:rPr>
        <w:t xml:space="preserve"> </w:t>
      </w:r>
      <w:r w:rsidRPr="005108E4">
        <w:rPr>
          <w:sz w:val="24"/>
        </w:rPr>
        <w:t>Photosynthetic</w:t>
      </w:r>
      <w:r w:rsidRPr="005108E4">
        <w:rPr>
          <w:spacing w:val="-24"/>
          <w:sz w:val="24"/>
        </w:rPr>
        <w:t xml:space="preserve"> </w:t>
      </w:r>
      <w:r w:rsidRPr="005108E4">
        <w:rPr>
          <w:sz w:val="24"/>
        </w:rPr>
        <w:t>Photon</w:t>
      </w:r>
      <w:r w:rsidRPr="005108E4">
        <w:rPr>
          <w:spacing w:val="-24"/>
          <w:sz w:val="24"/>
        </w:rPr>
        <w:t xml:space="preserve"> </w:t>
      </w:r>
      <w:r w:rsidRPr="005108E4">
        <w:rPr>
          <w:sz w:val="24"/>
        </w:rPr>
        <w:t>Efficacy</w:t>
      </w:r>
      <w:r w:rsidRPr="005108E4">
        <w:rPr>
          <w:spacing w:val="-31"/>
          <w:sz w:val="24"/>
        </w:rPr>
        <w:t xml:space="preserve"> </w:t>
      </w:r>
      <w:r w:rsidRPr="005108E4">
        <w:rPr>
          <w:sz w:val="24"/>
        </w:rPr>
        <w:t>(PPE)</w:t>
      </w:r>
      <w:r w:rsidRPr="005108E4">
        <w:rPr>
          <w:spacing w:val="-24"/>
          <w:sz w:val="24"/>
        </w:rPr>
        <w:t xml:space="preserve"> </w:t>
      </w:r>
      <w:r w:rsidRPr="005108E4">
        <w:rPr>
          <w:sz w:val="24"/>
        </w:rPr>
        <w:t>is</w:t>
      </w:r>
      <w:r w:rsidRPr="005108E4">
        <w:rPr>
          <w:spacing w:val="-23"/>
          <w:sz w:val="24"/>
        </w:rPr>
        <w:t xml:space="preserve"> </w:t>
      </w:r>
      <w:r w:rsidRPr="005108E4">
        <w:rPr>
          <w:sz w:val="24"/>
        </w:rPr>
        <w:t>at</w:t>
      </w:r>
      <w:r w:rsidRPr="005108E4">
        <w:rPr>
          <w:spacing w:val="-23"/>
          <w:sz w:val="24"/>
        </w:rPr>
        <w:t xml:space="preserve"> </w:t>
      </w:r>
      <w:r w:rsidRPr="005108E4">
        <w:rPr>
          <w:sz w:val="24"/>
        </w:rPr>
        <w:t>least</w:t>
      </w:r>
      <w:r w:rsidRPr="005108E4">
        <w:rPr>
          <w:spacing w:val="-26"/>
          <w:sz w:val="24"/>
        </w:rPr>
        <w:t xml:space="preserve"> </w:t>
      </w:r>
      <w:r w:rsidRPr="005108E4">
        <w:rPr>
          <w:sz w:val="24"/>
        </w:rPr>
        <w:t>15</w:t>
      </w:r>
      <w:r w:rsidRPr="005108E4">
        <w:rPr>
          <w:spacing w:val="-26"/>
          <w:sz w:val="24"/>
        </w:rPr>
        <w:t xml:space="preserve"> </w:t>
      </w:r>
      <w:r w:rsidRPr="005108E4">
        <w:rPr>
          <w:sz w:val="24"/>
        </w:rPr>
        <w:t>%</w:t>
      </w:r>
      <w:r w:rsidRPr="005108E4">
        <w:rPr>
          <w:spacing w:val="-27"/>
          <w:sz w:val="24"/>
        </w:rPr>
        <w:t xml:space="preserve"> </w:t>
      </w:r>
      <w:r w:rsidRPr="005108E4">
        <w:rPr>
          <w:sz w:val="24"/>
        </w:rPr>
        <w:t>above</w:t>
      </w:r>
      <w:r w:rsidRPr="005108E4">
        <w:rPr>
          <w:spacing w:val="-26"/>
          <w:sz w:val="24"/>
        </w:rPr>
        <w:t xml:space="preserve"> </w:t>
      </w:r>
      <w:r w:rsidRPr="005108E4">
        <w:rPr>
          <w:sz w:val="24"/>
        </w:rPr>
        <w:t>the minimum</w:t>
      </w:r>
      <w:r w:rsidRPr="005108E4">
        <w:rPr>
          <w:spacing w:val="-26"/>
          <w:sz w:val="24"/>
        </w:rPr>
        <w:t xml:space="preserve"> </w:t>
      </w:r>
      <w:r w:rsidRPr="005108E4">
        <w:rPr>
          <w:sz w:val="24"/>
        </w:rPr>
        <w:t>Horticultural</w:t>
      </w:r>
      <w:r w:rsidRPr="005108E4">
        <w:rPr>
          <w:spacing w:val="-25"/>
          <w:sz w:val="24"/>
        </w:rPr>
        <w:t xml:space="preserve"> </w:t>
      </w:r>
      <w:r w:rsidRPr="005108E4">
        <w:rPr>
          <w:sz w:val="24"/>
        </w:rPr>
        <w:t>QPL</w:t>
      </w:r>
      <w:r w:rsidRPr="005108E4">
        <w:rPr>
          <w:spacing w:val="-30"/>
          <w:sz w:val="24"/>
        </w:rPr>
        <w:t xml:space="preserve"> </w:t>
      </w:r>
      <w:r w:rsidRPr="005108E4">
        <w:rPr>
          <w:sz w:val="24"/>
        </w:rPr>
        <w:t>threshold</w:t>
      </w:r>
      <w:r w:rsidRPr="005108E4">
        <w:rPr>
          <w:spacing w:val="-26"/>
          <w:sz w:val="24"/>
        </w:rPr>
        <w:t xml:space="preserve"> </w:t>
      </w:r>
      <w:r w:rsidRPr="005108E4">
        <w:rPr>
          <w:sz w:val="24"/>
        </w:rPr>
        <w:t>rounded</w:t>
      </w:r>
      <w:r w:rsidRPr="005108E4">
        <w:rPr>
          <w:spacing w:val="-25"/>
          <w:sz w:val="24"/>
        </w:rPr>
        <w:t xml:space="preserve"> </w:t>
      </w:r>
      <w:r w:rsidRPr="005108E4">
        <w:rPr>
          <w:sz w:val="24"/>
        </w:rPr>
        <w:t>up</w:t>
      </w:r>
      <w:r w:rsidRPr="005108E4">
        <w:rPr>
          <w:spacing w:val="-29"/>
          <w:sz w:val="24"/>
        </w:rPr>
        <w:t xml:space="preserve"> </w:t>
      </w:r>
      <w:r w:rsidRPr="005108E4">
        <w:rPr>
          <w:sz w:val="24"/>
        </w:rPr>
        <w:t>to</w:t>
      </w:r>
      <w:r w:rsidRPr="005108E4">
        <w:rPr>
          <w:spacing w:val="-28"/>
          <w:sz w:val="24"/>
        </w:rPr>
        <w:t xml:space="preserve"> </w:t>
      </w:r>
      <w:r w:rsidRPr="005108E4">
        <w:rPr>
          <w:sz w:val="24"/>
        </w:rPr>
        <w:t>the</w:t>
      </w:r>
      <w:r w:rsidRPr="005108E4">
        <w:rPr>
          <w:spacing w:val="-29"/>
          <w:sz w:val="24"/>
        </w:rPr>
        <w:t xml:space="preserve"> </w:t>
      </w:r>
      <w:r w:rsidRPr="005108E4">
        <w:rPr>
          <w:sz w:val="24"/>
        </w:rPr>
        <w:t>nearest</w:t>
      </w:r>
      <w:r w:rsidRPr="005108E4">
        <w:rPr>
          <w:spacing w:val="-27"/>
          <w:sz w:val="24"/>
        </w:rPr>
        <w:t xml:space="preserve"> </w:t>
      </w:r>
      <w:r w:rsidRPr="005108E4">
        <w:rPr>
          <w:sz w:val="24"/>
        </w:rPr>
        <w:t>0.1</w:t>
      </w:r>
      <w:r w:rsidRPr="005108E4">
        <w:rPr>
          <w:spacing w:val="-28"/>
          <w:sz w:val="24"/>
        </w:rPr>
        <w:t xml:space="preserve"> </w:t>
      </w:r>
      <w:r w:rsidRPr="005108E4">
        <w:rPr>
          <w:sz w:val="24"/>
        </w:rPr>
        <w:t>μmol/J</w:t>
      </w:r>
      <w:r w:rsidRPr="005108E4">
        <w:rPr>
          <w:spacing w:val="-26"/>
          <w:sz w:val="24"/>
        </w:rPr>
        <w:t xml:space="preserve"> </w:t>
      </w:r>
      <w:r w:rsidRPr="005108E4">
        <w:rPr>
          <w:sz w:val="24"/>
        </w:rPr>
        <w:t>(micromoles per joule);</w:t>
      </w:r>
      <w:r w:rsidRPr="005108E4">
        <w:rPr>
          <w:spacing w:val="-2"/>
          <w:sz w:val="24"/>
        </w:rPr>
        <w:t xml:space="preserve"> </w:t>
      </w:r>
      <w:r w:rsidRPr="005108E4">
        <w:rPr>
          <w:sz w:val="24"/>
        </w:rPr>
        <w:t>or</w:t>
      </w:r>
    </w:p>
    <w:p w14:paraId="78EED1D2" w14:textId="77777777" w:rsidR="00DA2759" w:rsidRPr="005108E4" w:rsidRDefault="009A7511">
      <w:pPr>
        <w:pStyle w:val="ListParagraph"/>
        <w:numPr>
          <w:ilvl w:val="0"/>
          <w:numId w:val="29"/>
        </w:numPr>
        <w:tabs>
          <w:tab w:val="left" w:pos="2367"/>
        </w:tabs>
        <w:spacing w:before="5" w:line="242" w:lineRule="auto"/>
        <w:ind w:right="110" w:firstLine="0"/>
        <w:rPr>
          <w:sz w:val="24"/>
        </w:rPr>
      </w:pPr>
      <w:r w:rsidRPr="005108E4">
        <w:rPr>
          <w:sz w:val="24"/>
        </w:rPr>
        <w:t>A</w:t>
      </w:r>
      <w:r w:rsidRPr="005108E4">
        <w:rPr>
          <w:spacing w:val="-15"/>
          <w:sz w:val="24"/>
        </w:rPr>
        <w:t xml:space="preserve"> </w:t>
      </w:r>
      <w:r w:rsidRPr="005108E4">
        <w:rPr>
          <w:sz w:val="24"/>
        </w:rPr>
        <w:t>facility</w:t>
      </w:r>
      <w:r w:rsidRPr="005108E4">
        <w:rPr>
          <w:spacing w:val="-20"/>
          <w:sz w:val="24"/>
        </w:rPr>
        <w:t xml:space="preserve"> </w:t>
      </w:r>
      <w:r w:rsidRPr="005108E4">
        <w:rPr>
          <w:sz w:val="24"/>
        </w:rPr>
        <w:t>seeking</w:t>
      </w:r>
      <w:r w:rsidRPr="005108E4">
        <w:rPr>
          <w:spacing w:val="-18"/>
          <w:sz w:val="24"/>
        </w:rPr>
        <w:t xml:space="preserve"> </w:t>
      </w:r>
      <w:r w:rsidRPr="005108E4">
        <w:rPr>
          <w:sz w:val="24"/>
        </w:rPr>
        <w:t>to</w:t>
      </w:r>
      <w:r w:rsidRPr="005108E4">
        <w:rPr>
          <w:spacing w:val="-16"/>
          <w:sz w:val="24"/>
        </w:rPr>
        <w:t xml:space="preserve"> </w:t>
      </w:r>
      <w:r w:rsidRPr="005108E4">
        <w:rPr>
          <w:sz w:val="24"/>
        </w:rPr>
        <w:t>use</w:t>
      </w:r>
      <w:r w:rsidRPr="005108E4">
        <w:rPr>
          <w:spacing w:val="-17"/>
          <w:sz w:val="24"/>
        </w:rPr>
        <w:t xml:space="preserve"> </w:t>
      </w:r>
      <w:r w:rsidRPr="005108E4">
        <w:rPr>
          <w:sz w:val="24"/>
        </w:rPr>
        <w:t>horticultural</w:t>
      </w:r>
      <w:r w:rsidRPr="005108E4">
        <w:rPr>
          <w:spacing w:val="-16"/>
          <w:sz w:val="24"/>
        </w:rPr>
        <w:t xml:space="preserve"> </w:t>
      </w:r>
      <w:r w:rsidRPr="005108E4">
        <w:rPr>
          <w:sz w:val="24"/>
        </w:rPr>
        <w:t>lighting</w:t>
      </w:r>
      <w:r w:rsidRPr="005108E4">
        <w:rPr>
          <w:spacing w:val="-18"/>
          <w:sz w:val="24"/>
        </w:rPr>
        <w:t xml:space="preserve"> </w:t>
      </w:r>
      <w:r w:rsidRPr="005108E4">
        <w:rPr>
          <w:sz w:val="24"/>
        </w:rPr>
        <w:t>not</w:t>
      </w:r>
      <w:r w:rsidRPr="005108E4">
        <w:rPr>
          <w:spacing w:val="-15"/>
          <w:sz w:val="24"/>
        </w:rPr>
        <w:t xml:space="preserve"> </w:t>
      </w:r>
      <w:r w:rsidRPr="005108E4">
        <w:rPr>
          <w:sz w:val="24"/>
        </w:rPr>
        <w:t>included</w:t>
      </w:r>
      <w:r w:rsidRPr="005108E4">
        <w:rPr>
          <w:spacing w:val="-14"/>
          <w:sz w:val="24"/>
        </w:rPr>
        <w:t xml:space="preserve"> </w:t>
      </w:r>
      <w:r w:rsidRPr="005108E4">
        <w:rPr>
          <w:sz w:val="24"/>
        </w:rPr>
        <w:t>on</w:t>
      </w:r>
      <w:r w:rsidRPr="005108E4">
        <w:rPr>
          <w:spacing w:val="-13"/>
          <w:sz w:val="24"/>
        </w:rPr>
        <w:t xml:space="preserve"> </w:t>
      </w:r>
      <w:r w:rsidRPr="005108E4">
        <w:rPr>
          <w:sz w:val="24"/>
        </w:rPr>
        <w:t>the</w:t>
      </w:r>
      <w:r w:rsidRPr="005108E4">
        <w:rPr>
          <w:spacing w:val="-15"/>
          <w:sz w:val="24"/>
        </w:rPr>
        <w:t xml:space="preserve"> </w:t>
      </w:r>
      <w:r w:rsidRPr="005108E4">
        <w:rPr>
          <w:sz w:val="24"/>
        </w:rPr>
        <w:t>Horticultural</w:t>
      </w:r>
      <w:r w:rsidRPr="005108E4">
        <w:rPr>
          <w:spacing w:val="-13"/>
          <w:sz w:val="24"/>
        </w:rPr>
        <w:t xml:space="preserve"> </w:t>
      </w:r>
      <w:r w:rsidRPr="005108E4">
        <w:rPr>
          <w:sz w:val="24"/>
        </w:rPr>
        <w:t>QPL or other similar list approved by the Commission shall seek a waiver pursuant to    935</w:t>
      </w:r>
      <w:r w:rsidRPr="005108E4">
        <w:rPr>
          <w:spacing w:val="-13"/>
          <w:sz w:val="24"/>
        </w:rPr>
        <w:t xml:space="preserve"> </w:t>
      </w:r>
      <w:r w:rsidRPr="005108E4">
        <w:rPr>
          <w:sz w:val="24"/>
        </w:rPr>
        <w:t>CMR</w:t>
      </w:r>
      <w:r w:rsidRPr="005108E4">
        <w:rPr>
          <w:spacing w:val="-9"/>
          <w:sz w:val="24"/>
        </w:rPr>
        <w:t xml:space="preserve"> </w:t>
      </w:r>
      <w:r w:rsidRPr="005108E4">
        <w:rPr>
          <w:sz w:val="24"/>
        </w:rPr>
        <w:t>501.850</w:t>
      </w:r>
      <w:r w:rsidRPr="005108E4">
        <w:rPr>
          <w:spacing w:val="-10"/>
          <w:sz w:val="24"/>
        </w:rPr>
        <w:t xml:space="preserve"> </w:t>
      </w:r>
      <w:r w:rsidRPr="005108E4">
        <w:rPr>
          <w:sz w:val="24"/>
        </w:rPr>
        <w:t>and</w:t>
      </w:r>
      <w:r w:rsidRPr="005108E4">
        <w:rPr>
          <w:spacing w:val="-9"/>
          <w:sz w:val="24"/>
        </w:rPr>
        <w:t xml:space="preserve"> </w:t>
      </w:r>
      <w:r w:rsidRPr="005108E4">
        <w:rPr>
          <w:sz w:val="24"/>
        </w:rPr>
        <w:t>provide</w:t>
      </w:r>
      <w:r w:rsidRPr="005108E4">
        <w:rPr>
          <w:spacing w:val="-11"/>
          <w:sz w:val="24"/>
        </w:rPr>
        <w:t xml:space="preserve"> </w:t>
      </w:r>
      <w:r w:rsidRPr="005108E4">
        <w:rPr>
          <w:sz w:val="24"/>
        </w:rPr>
        <w:t>documentation</w:t>
      </w:r>
      <w:r w:rsidRPr="005108E4">
        <w:rPr>
          <w:spacing w:val="-9"/>
          <w:sz w:val="24"/>
        </w:rPr>
        <w:t xml:space="preserve"> </w:t>
      </w:r>
      <w:r w:rsidRPr="005108E4">
        <w:rPr>
          <w:sz w:val="24"/>
        </w:rPr>
        <w:t>of</w:t>
      </w:r>
      <w:r w:rsidRPr="005108E4">
        <w:rPr>
          <w:spacing w:val="-11"/>
          <w:sz w:val="24"/>
        </w:rPr>
        <w:t xml:space="preserve"> </w:t>
      </w:r>
      <w:r w:rsidRPr="005108E4">
        <w:rPr>
          <w:sz w:val="24"/>
        </w:rPr>
        <w:t>third-party</w:t>
      </w:r>
      <w:r w:rsidRPr="005108E4">
        <w:rPr>
          <w:spacing w:val="-17"/>
          <w:sz w:val="24"/>
        </w:rPr>
        <w:t xml:space="preserve"> </w:t>
      </w:r>
      <w:r w:rsidRPr="005108E4">
        <w:rPr>
          <w:sz w:val="24"/>
        </w:rPr>
        <w:t>certification</w:t>
      </w:r>
      <w:r w:rsidRPr="005108E4">
        <w:rPr>
          <w:spacing w:val="-9"/>
          <w:sz w:val="24"/>
        </w:rPr>
        <w:t xml:space="preserve"> </w:t>
      </w:r>
      <w:r w:rsidRPr="005108E4">
        <w:rPr>
          <w:sz w:val="24"/>
        </w:rPr>
        <w:t>of</w:t>
      </w:r>
      <w:r w:rsidRPr="005108E4">
        <w:rPr>
          <w:spacing w:val="-12"/>
          <w:sz w:val="24"/>
        </w:rPr>
        <w:t xml:space="preserve"> </w:t>
      </w:r>
      <w:r w:rsidRPr="005108E4">
        <w:rPr>
          <w:sz w:val="24"/>
        </w:rPr>
        <w:t>the</w:t>
      </w:r>
      <w:r w:rsidRPr="005108E4">
        <w:rPr>
          <w:spacing w:val="-13"/>
          <w:sz w:val="24"/>
        </w:rPr>
        <w:t xml:space="preserve"> </w:t>
      </w:r>
      <w:r w:rsidRPr="005108E4">
        <w:rPr>
          <w:sz w:val="24"/>
        </w:rPr>
        <w:t>energy efficiency</w:t>
      </w:r>
      <w:r w:rsidRPr="005108E4">
        <w:rPr>
          <w:spacing w:val="-33"/>
          <w:sz w:val="24"/>
        </w:rPr>
        <w:t xml:space="preserve"> </w:t>
      </w:r>
      <w:r w:rsidRPr="005108E4">
        <w:rPr>
          <w:sz w:val="24"/>
        </w:rPr>
        <w:t>features</w:t>
      </w:r>
      <w:r w:rsidRPr="005108E4">
        <w:rPr>
          <w:spacing w:val="-27"/>
          <w:sz w:val="24"/>
        </w:rPr>
        <w:t xml:space="preserve"> </w:t>
      </w:r>
      <w:r w:rsidRPr="005108E4">
        <w:rPr>
          <w:sz w:val="24"/>
        </w:rPr>
        <w:t>of</w:t>
      </w:r>
      <w:r w:rsidRPr="005108E4">
        <w:rPr>
          <w:spacing w:val="-25"/>
          <w:sz w:val="24"/>
        </w:rPr>
        <w:t xml:space="preserve"> </w:t>
      </w:r>
      <w:r w:rsidRPr="005108E4">
        <w:rPr>
          <w:sz w:val="24"/>
        </w:rPr>
        <w:t>the</w:t>
      </w:r>
      <w:r w:rsidRPr="005108E4">
        <w:rPr>
          <w:spacing w:val="-26"/>
          <w:sz w:val="24"/>
        </w:rPr>
        <w:t xml:space="preserve"> </w:t>
      </w:r>
      <w:r w:rsidRPr="005108E4">
        <w:rPr>
          <w:sz w:val="24"/>
        </w:rPr>
        <w:t>proposed</w:t>
      </w:r>
      <w:r w:rsidRPr="005108E4">
        <w:rPr>
          <w:spacing w:val="-25"/>
          <w:sz w:val="24"/>
        </w:rPr>
        <w:t xml:space="preserve"> </w:t>
      </w:r>
      <w:r w:rsidRPr="005108E4">
        <w:rPr>
          <w:sz w:val="24"/>
        </w:rPr>
        <w:t>lighting.</w:t>
      </w:r>
      <w:r w:rsidRPr="005108E4">
        <w:rPr>
          <w:spacing w:val="9"/>
          <w:sz w:val="24"/>
        </w:rPr>
        <w:t xml:space="preserve"> </w:t>
      </w:r>
      <w:r w:rsidRPr="005108E4">
        <w:rPr>
          <w:sz w:val="24"/>
        </w:rPr>
        <w:t>All</w:t>
      </w:r>
      <w:r w:rsidRPr="005108E4">
        <w:rPr>
          <w:spacing w:val="-27"/>
          <w:sz w:val="24"/>
        </w:rPr>
        <w:t xml:space="preserve"> </w:t>
      </w:r>
      <w:r w:rsidRPr="005108E4">
        <w:rPr>
          <w:sz w:val="24"/>
        </w:rPr>
        <w:t>facilities,</w:t>
      </w:r>
      <w:r w:rsidRPr="005108E4">
        <w:rPr>
          <w:spacing w:val="-27"/>
          <w:sz w:val="24"/>
        </w:rPr>
        <w:t xml:space="preserve"> </w:t>
      </w:r>
      <w:r w:rsidRPr="005108E4">
        <w:rPr>
          <w:sz w:val="24"/>
        </w:rPr>
        <w:t>regardless</w:t>
      </w:r>
      <w:r w:rsidRPr="005108E4">
        <w:rPr>
          <w:spacing w:val="-26"/>
          <w:sz w:val="24"/>
        </w:rPr>
        <w:t xml:space="preserve"> </w:t>
      </w:r>
      <w:r w:rsidRPr="005108E4">
        <w:rPr>
          <w:sz w:val="24"/>
        </w:rPr>
        <w:t>of</w:t>
      </w:r>
      <w:r w:rsidRPr="005108E4">
        <w:rPr>
          <w:spacing w:val="-28"/>
          <w:sz w:val="24"/>
        </w:rPr>
        <w:t xml:space="preserve"> </w:t>
      </w:r>
      <w:r w:rsidRPr="005108E4">
        <w:rPr>
          <w:sz w:val="24"/>
        </w:rPr>
        <w:t>compliance</w:t>
      </w:r>
      <w:r w:rsidRPr="005108E4">
        <w:rPr>
          <w:spacing w:val="-28"/>
          <w:sz w:val="24"/>
        </w:rPr>
        <w:t xml:space="preserve"> </w:t>
      </w:r>
      <w:r w:rsidRPr="005108E4">
        <w:rPr>
          <w:sz w:val="24"/>
        </w:rPr>
        <w:t xml:space="preserve">path, shall provide third-party safety certification by an OSHA NRTL or SCC-recognized </w:t>
      </w:r>
      <w:r w:rsidRPr="005108E4">
        <w:rPr>
          <w:spacing w:val="-3"/>
          <w:sz w:val="24"/>
        </w:rPr>
        <w:t xml:space="preserve">body, </w:t>
      </w:r>
      <w:r w:rsidRPr="005108E4">
        <w:rPr>
          <w:sz w:val="24"/>
        </w:rPr>
        <w:t>which shall certify that products meet a set of safety requirements and standards deemed applicable to horticultural lighting products by that safety</w:t>
      </w:r>
      <w:r w:rsidRPr="005108E4">
        <w:rPr>
          <w:spacing w:val="-45"/>
          <w:sz w:val="24"/>
        </w:rPr>
        <w:t xml:space="preserve"> </w:t>
      </w:r>
      <w:r w:rsidRPr="005108E4">
        <w:rPr>
          <w:sz w:val="24"/>
        </w:rPr>
        <w:t>organization.</w:t>
      </w:r>
    </w:p>
    <w:p w14:paraId="7CF45095" w14:textId="77777777" w:rsidR="00DA2759" w:rsidRPr="005108E4" w:rsidRDefault="009A7511">
      <w:pPr>
        <w:pStyle w:val="ListParagraph"/>
        <w:numPr>
          <w:ilvl w:val="1"/>
          <w:numId w:val="30"/>
        </w:numPr>
        <w:tabs>
          <w:tab w:val="left" w:pos="2084"/>
        </w:tabs>
        <w:spacing w:before="5" w:line="242" w:lineRule="auto"/>
        <w:ind w:right="118" w:firstLine="0"/>
        <w:rPr>
          <w:sz w:val="24"/>
        </w:rPr>
      </w:pPr>
      <w:r w:rsidRPr="005108E4">
        <w:rPr>
          <w:sz w:val="24"/>
        </w:rPr>
        <w:t>Heating</w:t>
      </w:r>
      <w:r w:rsidRPr="005108E4">
        <w:rPr>
          <w:spacing w:val="-20"/>
          <w:sz w:val="24"/>
        </w:rPr>
        <w:t xml:space="preserve"> </w:t>
      </w:r>
      <w:r w:rsidRPr="005108E4">
        <w:rPr>
          <w:sz w:val="24"/>
        </w:rPr>
        <w:t>Ventilation</w:t>
      </w:r>
      <w:r w:rsidRPr="005108E4">
        <w:rPr>
          <w:spacing w:val="-18"/>
          <w:sz w:val="24"/>
        </w:rPr>
        <w:t xml:space="preserve"> </w:t>
      </w:r>
      <w:r w:rsidRPr="005108E4">
        <w:rPr>
          <w:sz w:val="24"/>
        </w:rPr>
        <w:t>and</w:t>
      </w:r>
      <w:r w:rsidRPr="005108E4">
        <w:rPr>
          <w:spacing w:val="-18"/>
          <w:sz w:val="24"/>
        </w:rPr>
        <w:t xml:space="preserve"> </w:t>
      </w:r>
      <w:r w:rsidRPr="005108E4">
        <w:rPr>
          <w:sz w:val="24"/>
        </w:rPr>
        <w:t>Air</w:t>
      </w:r>
      <w:r w:rsidRPr="005108E4">
        <w:rPr>
          <w:spacing w:val="-18"/>
          <w:sz w:val="24"/>
        </w:rPr>
        <w:t xml:space="preserve"> </w:t>
      </w:r>
      <w:r w:rsidRPr="005108E4">
        <w:rPr>
          <w:sz w:val="24"/>
        </w:rPr>
        <w:t>Conditioning</w:t>
      </w:r>
      <w:r w:rsidRPr="005108E4">
        <w:rPr>
          <w:spacing w:val="-18"/>
          <w:sz w:val="24"/>
        </w:rPr>
        <w:t xml:space="preserve"> </w:t>
      </w:r>
      <w:r w:rsidRPr="005108E4">
        <w:rPr>
          <w:sz w:val="24"/>
        </w:rPr>
        <w:t>(HVAC)</w:t>
      </w:r>
      <w:r w:rsidRPr="005108E4">
        <w:rPr>
          <w:spacing w:val="-16"/>
          <w:sz w:val="24"/>
        </w:rPr>
        <w:t xml:space="preserve"> </w:t>
      </w:r>
      <w:r w:rsidRPr="005108E4">
        <w:rPr>
          <w:sz w:val="24"/>
        </w:rPr>
        <w:t>and</w:t>
      </w:r>
      <w:r w:rsidRPr="005108E4">
        <w:rPr>
          <w:spacing w:val="-15"/>
          <w:sz w:val="24"/>
        </w:rPr>
        <w:t xml:space="preserve"> </w:t>
      </w:r>
      <w:r w:rsidRPr="005108E4">
        <w:rPr>
          <w:sz w:val="24"/>
        </w:rPr>
        <w:t>dehumidification</w:t>
      </w:r>
      <w:r w:rsidRPr="005108E4">
        <w:rPr>
          <w:spacing w:val="-18"/>
          <w:sz w:val="24"/>
        </w:rPr>
        <w:t xml:space="preserve"> </w:t>
      </w:r>
      <w:r w:rsidRPr="005108E4">
        <w:rPr>
          <w:sz w:val="24"/>
        </w:rPr>
        <w:t>systems</w:t>
      </w:r>
      <w:r w:rsidRPr="005108E4">
        <w:rPr>
          <w:spacing w:val="-17"/>
          <w:sz w:val="24"/>
        </w:rPr>
        <w:t xml:space="preserve"> </w:t>
      </w:r>
      <w:r w:rsidRPr="005108E4">
        <w:rPr>
          <w:sz w:val="24"/>
        </w:rPr>
        <w:t>shall meet</w:t>
      </w:r>
      <w:r w:rsidRPr="005108E4">
        <w:rPr>
          <w:spacing w:val="-6"/>
          <w:sz w:val="24"/>
        </w:rPr>
        <w:t xml:space="preserve"> </w:t>
      </w:r>
      <w:r w:rsidRPr="005108E4">
        <w:rPr>
          <w:sz w:val="24"/>
        </w:rPr>
        <w:t>Massachusetts</w:t>
      </w:r>
      <w:r w:rsidRPr="005108E4">
        <w:rPr>
          <w:spacing w:val="-5"/>
          <w:sz w:val="24"/>
        </w:rPr>
        <w:t xml:space="preserve"> </w:t>
      </w:r>
      <w:r w:rsidRPr="005108E4">
        <w:rPr>
          <w:sz w:val="24"/>
        </w:rPr>
        <w:t>State</w:t>
      </w:r>
      <w:r w:rsidRPr="005108E4">
        <w:rPr>
          <w:spacing w:val="-7"/>
          <w:sz w:val="24"/>
        </w:rPr>
        <w:t xml:space="preserve"> </w:t>
      </w:r>
      <w:r w:rsidRPr="005108E4">
        <w:rPr>
          <w:sz w:val="24"/>
        </w:rPr>
        <w:t>Building</w:t>
      </w:r>
      <w:r w:rsidRPr="005108E4">
        <w:rPr>
          <w:spacing w:val="-8"/>
          <w:sz w:val="24"/>
        </w:rPr>
        <w:t xml:space="preserve"> </w:t>
      </w:r>
      <w:r w:rsidRPr="005108E4">
        <w:rPr>
          <w:sz w:val="24"/>
        </w:rPr>
        <w:t>Code</w:t>
      </w:r>
      <w:r w:rsidRPr="005108E4">
        <w:rPr>
          <w:spacing w:val="-8"/>
          <w:sz w:val="24"/>
        </w:rPr>
        <w:t xml:space="preserve"> </w:t>
      </w:r>
      <w:r w:rsidRPr="005108E4">
        <w:rPr>
          <w:sz w:val="24"/>
        </w:rPr>
        <w:t>requirements</w:t>
      </w:r>
      <w:r w:rsidRPr="005108E4">
        <w:rPr>
          <w:spacing w:val="-5"/>
          <w:sz w:val="24"/>
        </w:rPr>
        <w:t xml:space="preserve"> </w:t>
      </w:r>
      <w:r w:rsidRPr="005108E4">
        <w:rPr>
          <w:sz w:val="24"/>
        </w:rPr>
        <w:t>and</w:t>
      </w:r>
      <w:r w:rsidRPr="005108E4">
        <w:rPr>
          <w:spacing w:val="-6"/>
          <w:sz w:val="24"/>
        </w:rPr>
        <w:t xml:space="preserve"> </w:t>
      </w:r>
      <w:r w:rsidRPr="005108E4">
        <w:rPr>
          <w:sz w:val="24"/>
        </w:rPr>
        <w:t>all</w:t>
      </w:r>
      <w:r w:rsidRPr="005108E4">
        <w:rPr>
          <w:spacing w:val="-7"/>
          <w:sz w:val="24"/>
        </w:rPr>
        <w:t xml:space="preserve"> </w:t>
      </w:r>
      <w:r w:rsidRPr="005108E4">
        <w:rPr>
          <w:sz w:val="24"/>
        </w:rPr>
        <w:t>Massachusetts</w:t>
      </w:r>
      <w:r w:rsidRPr="005108E4">
        <w:rPr>
          <w:spacing w:val="-6"/>
          <w:sz w:val="24"/>
        </w:rPr>
        <w:t xml:space="preserve"> </w:t>
      </w:r>
      <w:r w:rsidRPr="005108E4">
        <w:rPr>
          <w:sz w:val="24"/>
        </w:rPr>
        <w:t xml:space="preserve">amendments (780 CMR: </w:t>
      </w:r>
      <w:r w:rsidRPr="005108E4">
        <w:rPr>
          <w:i/>
          <w:sz w:val="24"/>
        </w:rPr>
        <w:t>State Building Code</w:t>
      </w:r>
      <w:r w:rsidRPr="005108E4">
        <w:rPr>
          <w:sz w:val="24"/>
        </w:rPr>
        <w:t xml:space="preserve">), IECC Section C.403 or ASHRAE Chapter 6 as applied or incorporated by reference in (780 CMR: </w:t>
      </w:r>
      <w:r w:rsidRPr="005108E4">
        <w:rPr>
          <w:i/>
          <w:sz w:val="24"/>
        </w:rPr>
        <w:t>State Building Code</w:t>
      </w:r>
      <w:r w:rsidRPr="005108E4">
        <w:rPr>
          <w:sz w:val="24"/>
        </w:rPr>
        <w:t>). As part of the documentation required under 935 CMR 501.120(11) an MTC engaged in cultivation operations</w:t>
      </w:r>
      <w:r w:rsidRPr="005108E4">
        <w:rPr>
          <w:spacing w:val="-27"/>
          <w:sz w:val="24"/>
        </w:rPr>
        <w:t xml:space="preserve"> </w:t>
      </w:r>
      <w:r w:rsidRPr="005108E4">
        <w:rPr>
          <w:sz w:val="24"/>
        </w:rPr>
        <w:t>shall</w:t>
      </w:r>
      <w:r w:rsidRPr="005108E4">
        <w:rPr>
          <w:spacing w:val="-27"/>
          <w:sz w:val="24"/>
        </w:rPr>
        <w:t xml:space="preserve"> </w:t>
      </w:r>
      <w:r w:rsidRPr="005108E4">
        <w:rPr>
          <w:sz w:val="24"/>
        </w:rPr>
        <w:t>provide</w:t>
      </w:r>
      <w:r w:rsidRPr="005108E4">
        <w:rPr>
          <w:spacing w:val="-27"/>
          <w:sz w:val="24"/>
        </w:rPr>
        <w:t xml:space="preserve"> </w:t>
      </w:r>
      <w:r w:rsidRPr="005108E4">
        <w:rPr>
          <w:sz w:val="24"/>
        </w:rPr>
        <w:t>a</w:t>
      </w:r>
      <w:r w:rsidRPr="005108E4">
        <w:rPr>
          <w:spacing w:val="-27"/>
          <w:sz w:val="24"/>
        </w:rPr>
        <w:t xml:space="preserve"> </w:t>
      </w:r>
      <w:r w:rsidRPr="005108E4">
        <w:rPr>
          <w:sz w:val="24"/>
        </w:rPr>
        <w:t>certification</w:t>
      </w:r>
      <w:r w:rsidRPr="005108E4">
        <w:rPr>
          <w:spacing w:val="-27"/>
          <w:sz w:val="24"/>
        </w:rPr>
        <w:t xml:space="preserve"> </w:t>
      </w:r>
      <w:r w:rsidRPr="005108E4">
        <w:rPr>
          <w:sz w:val="24"/>
        </w:rPr>
        <w:t>from</w:t>
      </w:r>
      <w:r w:rsidRPr="005108E4">
        <w:rPr>
          <w:spacing w:val="-25"/>
          <w:sz w:val="24"/>
        </w:rPr>
        <w:t xml:space="preserve"> </w:t>
      </w:r>
      <w:r w:rsidRPr="005108E4">
        <w:rPr>
          <w:sz w:val="24"/>
        </w:rPr>
        <w:t>a</w:t>
      </w:r>
      <w:r w:rsidRPr="005108E4">
        <w:rPr>
          <w:spacing w:val="-27"/>
          <w:sz w:val="24"/>
        </w:rPr>
        <w:t xml:space="preserve"> </w:t>
      </w:r>
      <w:r w:rsidRPr="005108E4">
        <w:rPr>
          <w:sz w:val="24"/>
        </w:rPr>
        <w:t>Massachusetts</w:t>
      </w:r>
      <w:r w:rsidRPr="005108E4">
        <w:rPr>
          <w:spacing w:val="-26"/>
          <w:sz w:val="24"/>
        </w:rPr>
        <w:t xml:space="preserve"> </w:t>
      </w:r>
      <w:r w:rsidRPr="005108E4">
        <w:rPr>
          <w:sz w:val="24"/>
        </w:rPr>
        <w:t>Licensed</w:t>
      </w:r>
      <w:r w:rsidRPr="005108E4">
        <w:rPr>
          <w:spacing w:val="-26"/>
          <w:sz w:val="24"/>
        </w:rPr>
        <w:t xml:space="preserve"> </w:t>
      </w:r>
      <w:r w:rsidRPr="005108E4">
        <w:rPr>
          <w:sz w:val="24"/>
        </w:rPr>
        <w:t>Mechanical</w:t>
      </w:r>
      <w:r w:rsidRPr="005108E4">
        <w:rPr>
          <w:spacing w:val="-25"/>
          <w:sz w:val="24"/>
        </w:rPr>
        <w:t xml:space="preserve"> </w:t>
      </w:r>
      <w:r w:rsidRPr="005108E4">
        <w:rPr>
          <w:sz w:val="24"/>
        </w:rPr>
        <w:t>Engineer that</w:t>
      </w:r>
      <w:r w:rsidRPr="005108E4">
        <w:rPr>
          <w:spacing w:val="-29"/>
          <w:sz w:val="24"/>
        </w:rPr>
        <w:t xml:space="preserve"> </w:t>
      </w:r>
      <w:r w:rsidRPr="005108E4">
        <w:rPr>
          <w:sz w:val="24"/>
        </w:rPr>
        <w:t>the</w:t>
      </w:r>
      <w:r w:rsidRPr="005108E4">
        <w:rPr>
          <w:spacing w:val="-28"/>
          <w:sz w:val="24"/>
        </w:rPr>
        <w:t xml:space="preserve"> </w:t>
      </w:r>
      <w:r w:rsidRPr="005108E4">
        <w:rPr>
          <w:sz w:val="24"/>
        </w:rPr>
        <w:t>HVAC</w:t>
      </w:r>
      <w:r w:rsidRPr="005108E4">
        <w:rPr>
          <w:spacing w:val="-26"/>
          <w:sz w:val="24"/>
        </w:rPr>
        <w:t xml:space="preserve"> </w:t>
      </w:r>
      <w:r w:rsidRPr="005108E4">
        <w:rPr>
          <w:sz w:val="24"/>
        </w:rPr>
        <w:t>and</w:t>
      </w:r>
      <w:r w:rsidRPr="005108E4">
        <w:rPr>
          <w:spacing w:val="-27"/>
          <w:sz w:val="24"/>
        </w:rPr>
        <w:t xml:space="preserve"> </w:t>
      </w:r>
      <w:r w:rsidRPr="005108E4">
        <w:rPr>
          <w:sz w:val="24"/>
        </w:rPr>
        <w:t>dehumidification</w:t>
      </w:r>
      <w:r w:rsidRPr="005108E4">
        <w:rPr>
          <w:spacing w:val="-26"/>
          <w:sz w:val="24"/>
        </w:rPr>
        <w:t xml:space="preserve"> </w:t>
      </w:r>
      <w:r w:rsidRPr="005108E4">
        <w:rPr>
          <w:sz w:val="24"/>
        </w:rPr>
        <w:t>systems</w:t>
      </w:r>
      <w:r w:rsidRPr="005108E4">
        <w:rPr>
          <w:spacing w:val="-27"/>
          <w:sz w:val="24"/>
        </w:rPr>
        <w:t xml:space="preserve"> </w:t>
      </w:r>
      <w:r w:rsidRPr="005108E4">
        <w:rPr>
          <w:sz w:val="24"/>
        </w:rPr>
        <w:t>meet</w:t>
      </w:r>
      <w:r w:rsidRPr="005108E4">
        <w:rPr>
          <w:spacing w:val="-27"/>
          <w:sz w:val="24"/>
        </w:rPr>
        <w:t xml:space="preserve"> </w:t>
      </w:r>
      <w:r w:rsidRPr="005108E4">
        <w:rPr>
          <w:sz w:val="24"/>
        </w:rPr>
        <w:t>Massachusetts</w:t>
      </w:r>
      <w:r w:rsidRPr="005108E4">
        <w:rPr>
          <w:spacing w:val="-29"/>
          <w:sz w:val="24"/>
        </w:rPr>
        <w:t xml:space="preserve"> </w:t>
      </w:r>
      <w:r w:rsidRPr="005108E4">
        <w:rPr>
          <w:sz w:val="24"/>
        </w:rPr>
        <w:t>building</w:t>
      </w:r>
      <w:r w:rsidRPr="005108E4">
        <w:rPr>
          <w:spacing w:val="-31"/>
          <w:sz w:val="24"/>
        </w:rPr>
        <w:t xml:space="preserve"> </w:t>
      </w:r>
      <w:r w:rsidRPr="005108E4">
        <w:rPr>
          <w:sz w:val="24"/>
        </w:rPr>
        <w:t>code</w:t>
      </w:r>
      <w:r w:rsidRPr="005108E4">
        <w:rPr>
          <w:spacing w:val="-30"/>
          <w:sz w:val="24"/>
        </w:rPr>
        <w:t xml:space="preserve"> </w:t>
      </w:r>
      <w:r w:rsidRPr="005108E4">
        <w:rPr>
          <w:sz w:val="24"/>
        </w:rPr>
        <w:t>as</w:t>
      </w:r>
      <w:r w:rsidRPr="005108E4">
        <w:rPr>
          <w:spacing w:val="-29"/>
          <w:sz w:val="24"/>
        </w:rPr>
        <w:t xml:space="preserve"> </w:t>
      </w:r>
      <w:r w:rsidRPr="005108E4">
        <w:rPr>
          <w:sz w:val="24"/>
        </w:rPr>
        <w:t>specified in 935 CMR 501.120(11) and that such systems have been evaluated and sized for the anticipated loads of the</w:t>
      </w:r>
      <w:r w:rsidRPr="005108E4">
        <w:rPr>
          <w:spacing w:val="-6"/>
          <w:sz w:val="24"/>
        </w:rPr>
        <w:t xml:space="preserve"> </w:t>
      </w:r>
      <w:r w:rsidRPr="005108E4">
        <w:rPr>
          <w:sz w:val="24"/>
        </w:rPr>
        <w:t>facility.</w:t>
      </w:r>
    </w:p>
    <w:p w14:paraId="43C46887" w14:textId="77777777" w:rsidR="00DA2759" w:rsidRPr="005108E4" w:rsidRDefault="009A7511">
      <w:pPr>
        <w:pStyle w:val="ListParagraph"/>
        <w:numPr>
          <w:ilvl w:val="1"/>
          <w:numId w:val="30"/>
        </w:numPr>
        <w:tabs>
          <w:tab w:val="left" w:pos="2165"/>
        </w:tabs>
        <w:spacing w:before="9" w:line="242" w:lineRule="auto"/>
        <w:ind w:right="115" w:firstLine="0"/>
        <w:rPr>
          <w:sz w:val="24"/>
        </w:rPr>
      </w:pPr>
      <w:r w:rsidRPr="005108E4">
        <w:rPr>
          <w:sz w:val="24"/>
        </w:rPr>
        <w:t>Safety protocols shall be established and documented to protect workers, Qualifying Patients,</w:t>
      </w:r>
      <w:r w:rsidRPr="005108E4">
        <w:rPr>
          <w:spacing w:val="-14"/>
          <w:sz w:val="24"/>
        </w:rPr>
        <w:t xml:space="preserve"> </w:t>
      </w:r>
      <w:r w:rsidRPr="005108E4">
        <w:rPr>
          <w:sz w:val="24"/>
        </w:rPr>
        <w:t>or</w:t>
      </w:r>
      <w:r w:rsidRPr="005108E4">
        <w:rPr>
          <w:spacing w:val="-13"/>
          <w:sz w:val="24"/>
        </w:rPr>
        <w:t xml:space="preserve"> </w:t>
      </w:r>
      <w:r w:rsidRPr="005108E4">
        <w:rPr>
          <w:sz w:val="24"/>
        </w:rPr>
        <w:t>Visitors</w:t>
      </w:r>
      <w:r w:rsidRPr="005108E4">
        <w:rPr>
          <w:spacing w:val="-13"/>
          <w:sz w:val="24"/>
        </w:rPr>
        <w:t xml:space="preserve"> </w:t>
      </w:r>
      <w:r w:rsidRPr="005108E4">
        <w:rPr>
          <w:sz w:val="24"/>
        </w:rPr>
        <w:t>(</w:t>
      </w:r>
      <w:r w:rsidRPr="005108E4">
        <w:rPr>
          <w:i/>
          <w:sz w:val="24"/>
        </w:rPr>
        <w:t>e.g</w:t>
      </w:r>
      <w:r w:rsidRPr="005108E4">
        <w:rPr>
          <w:sz w:val="24"/>
        </w:rPr>
        <w:t>.,</w:t>
      </w:r>
      <w:r w:rsidRPr="005108E4">
        <w:rPr>
          <w:spacing w:val="-15"/>
          <w:sz w:val="24"/>
        </w:rPr>
        <w:t xml:space="preserve"> </w:t>
      </w:r>
      <w:r w:rsidRPr="005108E4">
        <w:rPr>
          <w:spacing w:val="-4"/>
          <w:sz w:val="24"/>
        </w:rPr>
        <w:t>eye</w:t>
      </w:r>
      <w:r w:rsidRPr="005108E4">
        <w:rPr>
          <w:spacing w:val="-16"/>
          <w:sz w:val="24"/>
        </w:rPr>
        <w:t xml:space="preserve"> </w:t>
      </w:r>
      <w:r w:rsidRPr="005108E4">
        <w:rPr>
          <w:sz w:val="24"/>
        </w:rPr>
        <w:t>protection</w:t>
      </w:r>
      <w:r w:rsidRPr="005108E4">
        <w:rPr>
          <w:spacing w:val="-15"/>
          <w:sz w:val="24"/>
        </w:rPr>
        <w:t xml:space="preserve"> </w:t>
      </w:r>
      <w:r w:rsidRPr="005108E4">
        <w:rPr>
          <w:sz w:val="24"/>
        </w:rPr>
        <w:t>near</w:t>
      </w:r>
      <w:r w:rsidRPr="005108E4">
        <w:rPr>
          <w:spacing w:val="-13"/>
          <w:sz w:val="24"/>
        </w:rPr>
        <w:t xml:space="preserve"> </w:t>
      </w:r>
      <w:r w:rsidRPr="005108E4">
        <w:rPr>
          <w:sz w:val="24"/>
        </w:rPr>
        <w:t>operating</w:t>
      </w:r>
      <w:r w:rsidRPr="005108E4">
        <w:rPr>
          <w:spacing w:val="-15"/>
          <w:sz w:val="24"/>
        </w:rPr>
        <w:t xml:space="preserve"> </w:t>
      </w:r>
      <w:r w:rsidRPr="005108E4">
        <w:rPr>
          <w:sz w:val="24"/>
        </w:rPr>
        <w:t>Horticultural</w:t>
      </w:r>
      <w:r w:rsidRPr="005108E4">
        <w:rPr>
          <w:spacing w:val="-12"/>
          <w:sz w:val="24"/>
        </w:rPr>
        <w:t xml:space="preserve"> </w:t>
      </w:r>
      <w:r w:rsidRPr="005108E4">
        <w:rPr>
          <w:sz w:val="24"/>
        </w:rPr>
        <w:t>Lighting</w:t>
      </w:r>
      <w:r w:rsidRPr="005108E4">
        <w:rPr>
          <w:spacing w:val="-15"/>
          <w:sz w:val="24"/>
        </w:rPr>
        <w:t xml:space="preserve"> </w:t>
      </w:r>
      <w:r w:rsidRPr="005108E4">
        <w:rPr>
          <w:sz w:val="24"/>
        </w:rPr>
        <w:t>Equipment).</w:t>
      </w:r>
    </w:p>
    <w:p w14:paraId="60EADB62" w14:textId="77777777" w:rsidR="00DA2759" w:rsidRPr="005108E4" w:rsidRDefault="009A7511">
      <w:pPr>
        <w:pStyle w:val="ListParagraph"/>
        <w:numPr>
          <w:ilvl w:val="1"/>
          <w:numId w:val="30"/>
        </w:numPr>
        <w:tabs>
          <w:tab w:val="left" w:pos="2091"/>
        </w:tabs>
        <w:spacing w:before="2" w:line="242" w:lineRule="auto"/>
        <w:ind w:right="110" w:firstLine="0"/>
        <w:rPr>
          <w:sz w:val="24"/>
        </w:rPr>
      </w:pPr>
      <w:r w:rsidRPr="005108E4">
        <w:rPr>
          <w:sz w:val="24"/>
        </w:rPr>
        <w:t>The</w:t>
      </w:r>
      <w:r w:rsidRPr="005108E4">
        <w:rPr>
          <w:spacing w:val="-15"/>
          <w:sz w:val="24"/>
        </w:rPr>
        <w:t xml:space="preserve"> </w:t>
      </w:r>
      <w:r w:rsidRPr="005108E4">
        <w:rPr>
          <w:sz w:val="24"/>
        </w:rPr>
        <w:t>requirements</w:t>
      </w:r>
      <w:r w:rsidRPr="005108E4">
        <w:rPr>
          <w:spacing w:val="-13"/>
          <w:sz w:val="24"/>
        </w:rPr>
        <w:t xml:space="preserve"> </w:t>
      </w:r>
      <w:r w:rsidRPr="005108E4">
        <w:rPr>
          <w:sz w:val="24"/>
        </w:rPr>
        <w:t>in</w:t>
      </w:r>
      <w:r w:rsidRPr="005108E4">
        <w:rPr>
          <w:spacing w:val="-13"/>
          <w:sz w:val="24"/>
        </w:rPr>
        <w:t xml:space="preserve"> </w:t>
      </w:r>
      <w:r w:rsidRPr="005108E4">
        <w:rPr>
          <w:sz w:val="24"/>
        </w:rPr>
        <w:t>935</w:t>
      </w:r>
      <w:r w:rsidRPr="005108E4">
        <w:rPr>
          <w:spacing w:val="-13"/>
          <w:sz w:val="24"/>
        </w:rPr>
        <w:t xml:space="preserve"> </w:t>
      </w:r>
      <w:r w:rsidRPr="005108E4">
        <w:rPr>
          <w:sz w:val="24"/>
        </w:rPr>
        <w:t>CMR</w:t>
      </w:r>
      <w:r w:rsidRPr="005108E4">
        <w:rPr>
          <w:spacing w:val="-12"/>
          <w:sz w:val="24"/>
        </w:rPr>
        <w:t xml:space="preserve"> </w:t>
      </w:r>
      <w:r w:rsidRPr="005108E4">
        <w:rPr>
          <w:sz w:val="24"/>
        </w:rPr>
        <w:t>501.120(12)(b)</w:t>
      </w:r>
      <w:r w:rsidRPr="005108E4">
        <w:rPr>
          <w:spacing w:val="-11"/>
          <w:sz w:val="24"/>
        </w:rPr>
        <w:t xml:space="preserve"> </w:t>
      </w:r>
      <w:r w:rsidRPr="005108E4">
        <w:rPr>
          <w:sz w:val="24"/>
        </w:rPr>
        <w:t>and</w:t>
      </w:r>
      <w:r w:rsidRPr="005108E4">
        <w:rPr>
          <w:spacing w:val="-12"/>
          <w:sz w:val="24"/>
        </w:rPr>
        <w:t xml:space="preserve"> </w:t>
      </w:r>
      <w:r w:rsidRPr="005108E4">
        <w:rPr>
          <w:sz w:val="24"/>
        </w:rPr>
        <w:t>(c)</w:t>
      </w:r>
      <w:r w:rsidRPr="005108E4">
        <w:rPr>
          <w:spacing w:val="-11"/>
          <w:sz w:val="24"/>
        </w:rPr>
        <w:t xml:space="preserve"> </w:t>
      </w:r>
      <w:r w:rsidRPr="005108E4">
        <w:rPr>
          <w:sz w:val="24"/>
        </w:rPr>
        <w:t>may</w:t>
      </w:r>
      <w:r w:rsidRPr="005108E4">
        <w:rPr>
          <w:spacing w:val="-18"/>
          <w:sz w:val="24"/>
        </w:rPr>
        <w:t xml:space="preserve"> </w:t>
      </w:r>
      <w:r w:rsidRPr="005108E4">
        <w:rPr>
          <w:sz w:val="24"/>
        </w:rPr>
        <w:t>not</w:t>
      </w:r>
      <w:r w:rsidRPr="005108E4">
        <w:rPr>
          <w:spacing w:val="-10"/>
          <w:sz w:val="24"/>
        </w:rPr>
        <w:t xml:space="preserve"> </w:t>
      </w:r>
      <w:r w:rsidRPr="005108E4">
        <w:rPr>
          <w:sz w:val="24"/>
        </w:rPr>
        <w:t>be</w:t>
      </w:r>
      <w:r w:rsidRPr="005108E4">
        <w:rPr>
          <w:spacing w:val="-12"/>
          <w:sz w:val="24"/>
        </w:rPr>
        <w:t xml:space="preserve"> </w:t>
      </w:r>
      <w:r w:rsidRPr="005108E4">
        <w:rPr>
          <w:sz w:val="24"/>
        </w:rPr>
        <w:t>required</w:t>
      </w:r>
      <w:r w:rsidRPr="005108E4">
        <w:rPr>
          <w:spacing w:val="-11"/>
          <w:sz w:val="24"/>
        </w:rPr>
        <w:t xml:space="preserve"> </w:t>
      </w:r>
      <w:r w:rsidRPr="005108E4">
        <w:rPr>
          <w:sz w:val="24"/>
        </w:rPr>
        <w:t>if</w:t>
      </w:r>
      <w:r w:rsidRPr="005108E4">
        <w:rPr>
          <w:spacing w:val="-12"/>
          <w:sz w:val="24"/>
        </w:rPr>
        <w:t xml:space="preserve"> </w:t>
      </w:r>
      <w:r w:rsidRPr="005108E4">
        <w:rPr>
          <w:sz w:val="24"/>
        </w:rPr>
        <w:t>an</w:t>
      </w:r>
      <w:r w:rsidRPr="005108E4">
        <w:rPr>
          <w:spacing w:val="-13"/>
          <w:sz w:val="24"/>
        </w:rPr>
        <w:t xml:space="preserve"> </w:t>
      </w:r>
      <w:r w:rsidRPr="005108E4">
        <w:rPr>
          <w:sz w:val="24"/>
        </w:rPr>
        <w:t>indoor MTC</w:t>
      </w:r>
      <w:r w:rsidRPr="005108E4">
        <w:rPr>
          <w:spacing w:val="-13"/>
          <w:sz w:val="24"/>
        </w:rPr>
        <w:t xml:space="preserve"> </w:t>
      </w:r>
      <w:r w:rsidRPr="005108E4">
        <w:rPr>
          <w:sz w:val="24"/>
        </w:rPr>
        <w:t>cultivation</w:t>
      </w:r>
      <w:r w:rsidRPr="005108E4">
        <w:rPr>
          <w:spacing w:val="-13"/>
          <w:sz w:val="24"/>
        </w:rPr>
        <w:t xml:space="preserve"> </w:t>
      </w:r>
      <w:r w:rsidRPr="005108E4">
        <w:rPr>
          <w:sz w:val="24"/>
        </w:rPr>
        <w:t>operation</w:t>
      </w:r>
      <w:r w:rsidRPr="005108E4">
        <w:rPr>
          <w:spacing w:val="-14"/>
          <w:sz w:val="24"/>
        </w:rPr>
        <w:t xml:space="preserve"> </w:t>
      </w:r>
      <w:r w:rsidRPr="005108E4">
        <w:rPr>
          <w:sz w:val="24"/>
        </w:rPr>
        <w:t>is</w:t>
      </w:r>
      <w:r w:rsidRPr="005108E4">
        <w:rPr>
          <w:spacing w:val="-13"/>
          <w:sz w:val="24"/>
        </w:rPr>
        <w:t xml:space="preserve"> </w:t>
      </w:r>
      <w:r w:rsidRPr="005108E4">
        <w:rPr>
          <w:sz w:val="24"/>
        </w:rPr>
        <w:t>generating</w:t>
      </w:r>
      <w:r w:rsidRPr="005108E4">
        <w:rPr>
          <w:spacing w:val="-14"/>
          <w:sz w:val="24"/>
        </w:rPr>
        <w:t xml:space="preserve"> </w:t>
      </w:r>
      <w:r w:rsidRPr="005108E4">
        <w:rPr>
          <w:sz w:val="24"/>
        </w:rPr>
        <w:t>80%</w:t>
      </w:r>
      <w:r w:rsidRPr="005108E4">
        <w:rPr>
          <w:spacing w:val="-12"/>
          <w:sz w:val="24"/>
        </w:rPr>
        <w:t xml:space="preserve"> </w:t>
      </w:r>
      <w:r w:rsidRPr="005108E4">
        <w:rPr>
          <w:sz w:val="24"/>
        </w:rPr>
        <w:t>or</w:t>
      </w:r>
      <w:r w:rsidRPr="005108E4">
        <w:rPr>
          <w:spacing w:val="-12"/>
          <w:sz w:val="24"/>
        </w:rPr>
        <w:t xml:space="preserve"> </w:t>
      </w:r>
      <w:r w:rsidRPr="005108E4">
        <w:rPr>
          <w:sz w:val="24"/>
        </w:rPr>
        <w:t>more</w:t>
      </w:r>
      <w:r w:rsidRPr="005108E4">
        <w:rPr>
          <w:spacing w:val="-12"/>
          <w:sz w:val="24"/>
        </w:rPr>
        <w:t xml:space="preserve"> </w:t>
      </w:r>
      <w:r w:rsidRPr="005108E4">
        <w:rPr>
          <w:sz w:val="24"/>
        </w:rPr>
        <w:t>of</w:t>
      </w:r>
      <w:r w:rsidRPr="005108E4">
        <w:rPr>
          <w:spacing w:val="-12"/>
          <w:sz w:val="24"/>
        </w:rPr>
        <w:t xml:space="preserve"> </w:t>
      </w:r>
      <w:r w:rsidRPr="005108E4">
        <w:rPr>
          <w:sz w:val="24"/>
        </w:rPr>
        <w:t>the</w:t>
      </w:r>
      <w:r w:rsidRPr="005108E4">
        <w:rPr>
          <w:spacing w:val="-12"/>
          <w:sz w:val="24"/>
        </w:rPr>
        <w:t xml:space="preserve"> </w:t>
      </w:r>
      <w:r w:rsidRPr="005108E4">
        <w:rPr>
          <w:sz w:val="24"/>
        </w:rPr>
        <w:t>total</w:t>
      </w:r>
      <w:r w:rsidRPr="005108E4">
        <w:rPr>
          <w:spacing w:val="-11"/>
          <w:sz w:val="24"/>
        </w:rPr>
        <w:t xml:space="preserve"> </w:t>
      </w:r>
      <w:r w:rsidRPr="005108E4">
        <w:rPr>
          <w:sz w:val="24"/>
        </w:rPr>
        <w:t>annual</w:t>
      </w:r>
      <w:r w:rsidRPr="005108E4">
        <w:rPr>
          <w:spacing w:val="-10"/>
          <w:sz w:val="24"/>
        </w:rPr>
        <w:t xml:space="preserve"> </w:t>
      </w:r>
      <w:r w:rsidRPr="005108E4">
        <w:rPr>
          <w:sz w:val="24"/>
        </w:rPr>
        <w:t>on-site</w:t>
      </w:r>
      <w:r w:rsidRPr="005108E4">
        <w:rPr>
          <w:spacing w:val="-15"/>
          <w:sz w:val="24"/>
        </w:rPr>
        <w:t xml:space="preserve"> </w:t>
      </w:r>
      <w:r w:rsidRPr="005108E4">
        <w:rPr>
          <w:sz w:val="24"/>
        </w:rPr>
        <w:t>energy</w:t>
      </w:r>
      <w:r w:rsidRPr="005108E4">
        <w:rPr>
          <w:spacing w:val="-19"/>
          <w:sz w:val="24"/>
        </w:rPr>
        <w:t xml:space="preserve"> </w:t>
      </w:r>
      <w:r w:rsidRPr="005108E4">
        <w:rPr>
          <w:sz w:val="24"/>
        </w:rPr>
        <w:t>use for all fuels (expressed on a MWh basis) from an on-site clean or renewable generating source,</w:t>
      </w:r>
      <w:r w:rsidRPr="005108E4">
        <w:rPr>
          <w:spacing w:val="-6"/>
          <w:sz w:val="24"/>
        </w:rPr>
        <w:t xml:space="preserve"> </w:t>
      </w:r>
      <w:r w:rsidRPr="005108E4">
        <w:rPr>
          <w:sz w:val="24"/>
        </w:rPr>
        <w:t>or</w:t>
      </w:r>
      <w:r w:rsidRPr="005108E4">
        <w:rPr>
          <w:spacing w:val="-5"/>
          <w:sz w:val="24"/>
        </w:rPr>
        <w:t xml:space="preserve"> </w:t>
      </w:r>
      <w:r w:rsidRPr="005108E4">
        <w:rPr>
          <w:sz w:val="24"/>
        </w:rPr>
        <w:t>renewable</w:t>
      </w:r>
      <w:r w:rsidRPr="005108E4">
        <w:rPr>
          <w:spacing w:val="-7"/>
          <w:sz w:val="24"/>
        </w:rPr>
        <w:t xml:space="preserve"> </w:t>
      </w:r>
      <w:r w:rsidRPr="005108E4">
        <w:rPr>
          <w:sz w:val="24"/>
        </w:rPr>
        <w:t>thermal</w:t>
      </w:r>
      <w:r w:rsidRPr="005108E4">
        <w:rPr>
          <w:spacing w:val="-4"/>
          <w:sz w:val="24"/>
        </w:rPr>
        <w:t xml:space="preserve"> </w:t>
      </w:r>
      <w:r w:rsidRPr="005108E4">
        <w:rPr>
          <w:sz w:val="24"/>
        </w:rPr>
        <w:t>generation,</w:t>
      </w:r>
      <w:r w:rsidRPr="005108E4">
        <w:rPr>
          <w:spacing w:val="-6"/>
          <w:sz w:val="24"/>
        </w:rPr>
        <w:t xml:space="preserve"> </w:t>
      </w:r>
      <w:r w:rsidRPr="005108E4">
        <w:rPr>
          <w:sz w:val="24"/>
        </w:rPr>
        <w:t>as</w:t>
      </w:r>
      <w:r w:rsidRPr="005108E4">
        <w:rPr>
          <w:spacing w:val="-4"/>
          <w:sz w:val="24"/>
        </w:rPr>
        <w:t xml:space="preserve"> </w:t>
      </w:r>
      <w:r w:rsidRPr="005108E4">
        <w:rPr>
          <w:sz w:val="24"/>
        </w:rPr>
        <w:t>provided</w:t>
      </w:r>
      <w:r w:rsidRPr="005108E4">
        <w:rPr>
          <w:spacing w:val="-5"/>
          <w:sz w:val="24"/>
        </w:rPr>
        <w:t xml:space="preserve"> </w:t>
      </w:r>
      <w:r w:rsidRPr="005108E4">
        <w:rPr>
          <w:sz w:val="24"/>
        </w:rPr>
        <w:t>in</w:t>
      </w:r>
      <w:r w:rsidRPr="005108E4">
        <w:rPr>
          <w:spacing w:val="-8"/>
          <w:sz w:val="24"/>
        </w:rPr>
        <w:t xml:space="preserve"> </w:t>
      </w:r>
      <w:r w:rsidRPr="005108E4">
        <w:rPr>
          <w:sz w:val="24"/>
        </w:rPr>
        <w:t>M.G.L.</w:t>
      </w:r>
      <w:r w:rsidRPr="005108E4">
        <w:rPr>
          <w:spacing w:val="-7"/>
          <w:sz w:val="24"/>
        </w:rPr>
        <w:t xml:space="preserve"> </w:t>
      </w:r>
      <w:r w:rsidRPr="005108E4">
        <w:rPr>
          <w:sz w:val="24"/>
        </w:rPr>
        <w:t>c.</w:t>
      </w:r>
      <w:r w:rsidRPr="005108E4">
        <w:rPr>
          <w:spacing w:val="-7"/>
          <w:sz w:val="24"/>
        </w:rPr>
        <w:t xml:space="preserve"> </w:t>
      </w:r>
      <w:r w:rsidRPr="005108E4">
        <w:rPr>
          <w:sz w:val="24"/>
        </w:rPr>
        <w:t>25A,</w:t>
      </w:r>
      <w:r w:rsidRPr="005108E4">
        <w:rPr>
          <w:spacing w:val="-7"/>
          <w:sz w:val="24"/>
        </w:rPr>
        <w:t xml:space="preserve"> </w:t>
      </w:r>
      <w:r w:rsidRPr="005108E4">
        <w:rPr>
          <w:sz w:val="24"/>
        </w:rPr>
        <w:t>§§</w:t>
      </w:r>
      <w:r w:rsidRPr="005108E4">
        <w:rPr>
          <w:spacing w:val="-8"/>
          <w:sz w:val="24"/>
        </w:rPr>
        <w:t xml:space="preserve"> </w:t>
      </w:r>
      <w:r w:rsidRPr="005108E4">
        <w:rPr>
          <w:sz w:val="24"/>
        </w:rPr>
        <w:t>11F</w:t>
      </w:r>
      <w:r w:rsidRPr="005108E4">
        <w:rPr>
          <w:spacing w:val="-8"/>
          <w:sz w:val="24"/>
        </w:rPr>
        <w:t xml:space="preserve"> </w:t>
      </w:r>
      <w:r w:rsidRPr="005108E4">
        <w:rPr>
          <w:sz w:val="24"/>
        </w:rPr>
        <w:t>and</w:t>
      </w:r>
      <w:r w:rsidRPr="005108E4">
        <w:rPr>
          <w:spacing w:val="-5"/>
          <w:sz w:val="24"/>
        </w:rPr>
        <w:t xml:space="preserve"> </w:t>
      </w:r>
      <w:r w:rsidRPr="005108E4">
        <w:rPr>
          <w:sz w:val="24"/>
        </w:rPr>
        <w:t>11F½. Additionally,</w:t>
      </w:r>
      <w:r w:rsidRPr="005108E4">
        <w:rPr>
          <w:spacing w:val="-31"/>
          <w:sz w:val="24"/>
        </w:rPr>
        <w:t xml:space="preserve"> </w:t>
      </w:r>
      <w:r w:rsidRPr="005108E4">
        <w:rPr>
          <w:sz w:val="24"/>
        </w:rPr>
        <w:t>the</w:t>
      </w:r>
      <w:r w:rsidRPr="005108E4">
        <w:rPr>
          <w:spacing w:val="-32"/>
          <w:sz w:val="24"/>
        </w:rPr>
        <w:t xml:space="preserve"> </w:t>
      </w:r>
      <w:r w:rsidRPr="005108E4">
        <w:rPr>
          <w:sz w:val="24"/>
        </w:rPr>
        <w:t>Licensee</w:t>
      </w:r>
      <w:r w:rsidRPr="005108E4">
        <w:rPr>
          <w:spacing w:val="-32"/>
          <w:sz w:val="24"/>
        </w:rPr>
        <w:t xml:space="preserve"> </w:t>
      </w:r>
      <w:r w:rsidRPr="005108E4">
        <w:rPr>
          <w:sz w:val="24"/>
        </w:rPr>
        <w:t>shall</w:t>
      </w:r>
      <w:r w:rsidRPr="005108E4">
        <w:rPr>
          <w:spacing w:val="-30"/>
          <w:sz w:val="24"/>
        </w:rPr>
        <w:t xml:space="preserve"> </w:t>
      </w:r>
      <w:r w:rsidRPr="005108E4">
        <w:rPr>
          <w:sz w:val="24"/>
        </w:rPr>
        <w:t>document</w:t>
      </w:r>
      <w:r w:rsidRPr="005108E4">
        <w:rPr>
          <w:spacing w:val="-30"/>
          <w:sz w:val="24"/>
        </w:rPr>
        <w:t xml:space="preserve"> </w:t>
      </w:r>
      <w:r w:rsidRPr="005108E4">
        <w:rPr>
          <w:sz w:val="24"/>
        </w:rPr>
        <w:t>that</w:t>
      </w:r>
      <w:r w:rsidRPr="005108E4">
        <w:rPr>
          <w:spacing w:val="-32"/>
          <w:sz w:val="24"/>
        </w:rPr>
        <w:t xml:space="preserve"> </w:t>
      </w:r>
      <w:r w:rsidRPr="005108E4">
        <w:rPr>
          <w:spacing w:val="-3"/>
          <w:sz w:val="24"/>
        </w:rPr>
        <w:t>renewable</w:t>
      </w:r>
      <w:r w:rsidRPr="005108E4">
        <w:rPr>
          <w:spacing w:val="-33"/>
          <w:sz w:val="24"/>
        </w:rPr>
        <w:t xml:space="preserve"> </w:t>
      </w:r>
      <w:r w:rsidRPr="005108E4">
        <w:rPr>
          <w:sz w:val="24"/>
        </w:rPr>
        <w:t>energy</w:t>
      </w:r>
      <w:r w:rsidRPr="005108E4">
        <w:rPr>
          <w:spacing w:val="-37"/>
          <w:sz w:val="24"/>
        </w:rPr>
        <w:t xml:space="preserve"> </w:t>
      </w:r>
      <w:r w:rsidRPr="005108E4">
        <w:rPr>
          <w:sz w:val="24"/>
        </w:rPr>
        <w:t>credits</w:t>
      </w:r>
      <w:r w:rsidRPr="005108E4">
        <w:rPr>
          <w:spacing w:val="-30"/>
          <w:sz w:val="24"/>
        </w:rPr>
        <w:t xml:space="preserve"> </w:t>
      </w:r>
      <w:r w:rsidRPr="005108E4">
        <w:rPr>
          <w:sz w:val="24"/>
        </w:rPr>
        <w:t>or</w:t>
      </w:r>
      <w:r w:rsidRPr="005108E4">
        <w:rPr>
          <w:spacing w:val="-30"/>
          <w:sz w:val="24"/>
        </w:rPr>
        <w:t xml:space="preserve"> </w:t>
      </w:r>
      <w:r w:rsidRPr="005108E4">
        <w:rPr>
          <w:sz w:val="24"/>
        </w:rPr>
        <w:t>alternative</w:t>
      </w:r>
      <w:r w:rsidRPr="005108E4">
        <w:rPr>
          <w:spacing w:val="-32"/>
          <w:sz w:val="24"/>
        </w:rPr>
        <w:t xml:space="preserve"> </w:t>
      </w:r>
      <w:r w:rsidRPr="005108E4">
        <w:rPr>
          <w:sz w:val="24"/>
        </w:rPr>
        <w:t>energy credits representing the portion of the Licensee's energy usage not generated on-site have been purchased and retired on an annual</w:t>
      </w:r>
      <w:r w:rsidRPr="005108E4">
        <w:rPr>
          <w:spacing w:val="-10"/>
          <w:sz w:val="24"/>
        </w:rPr>
        <w:t xml:space="preserve"> </w:t>
      </w:r>
      <w:r w:rsidRPr="005108E4">
        <w:rPr>
          <w:sz w:val="24"/>
        </w:rPr>
        <w:t>basis.</w:t>
      </w:r>
    </w:p>
    <w:p w14:paraId="2CEF1E5D" w14:textId="77777777" w:rsidR="00DA2759" w:rsidRPr="005108E4" w:rsidRDefault="009A7511">
      <w:pPr>
        <w:pStyle w:val="ListParagraph"/>
        <w:numPr>
          <w:ilvl w:val="1"/>
          <w:numId w:val="30"/>
        </w:numPr>
        <w:tabs>
          <w:tab w:val="left" w:pos="2057"/>
        </w:tabs>
        <w:spacing w:before="5" w:line="242" w:lineRule="auto"/>
        <w:ind w:right="115" w:firstLine="0"/>
        <w:rPr>
          <w:sz w:val="24"/>
        </w:rPr>
      </w:pPr>
      <w:r w:rsidRPr="005108E4">
        <w:rPr>
          <w:sz w:val="24"/>
        </w:rPr>
        <w:t>Prior</w:t>
      </w:r>
      <w:r w:rsidRPr="005108E4">
        <w:rPr>
          <w:spacing w:val="-17"/>
          <w:sz w:val="24"/>
        </w:rPr>
        <w:t xml:space="preserve"> </w:t>
      </w:r>
      <w:r w:rsidRPr="005108E4">
        <w:rPr>
          <w:sz w:val="24"/>
        </w:rPr>
        <w:t>to</w:t>
      </w:r>
      <w:r w:rsidRPr="005108E4">
        <w:rPr>
          <w:spacing w:val="-16"/>
          <w:sz w:val="24"/>
        </w:rPr>
        <w:t xml:space="preserve"> </w:t>
      </w:r>
      <w:r w:rsidRPr="005108E4">
        <w:rPr>
          <w:sz w:val="24"/>
        </w:rPr>
        <w:t>final</w:t>
      </w:r>
      <w:r w:rsidRPr="005108E4">
        <w:rPr>
          <w:spacing w:val="-16"/>
          <w:sz w:val="24"/>
        </w:rPr>
        <w:t xml:space="preserve"> </w:t>
      </w:r>
      <w:r w:rsidRPr="005108E4">
        <w:rPr>
          <w:sz w:val="24"/>
        </w:rPr>
        <w:t>licensure,</w:t>
      </w:r>
      <w:r w:rsidRPr="005108E4">
        <w:rPr>
          <w:spacing w:val="-16"/>
          <w:sz w:val="24"/>
        </w:rPr>
        <w:t xml:space="preserve"> </w:t>
      </w:r>
      <w:r w:rsidRPr="005108E4">
        <w:rPr>
          <w:sz w:val="24"/>
        </w:rPr>
        <w:t>an</w:t>
      </w:r>
      <w:r w:rsidRPr="005108E4">
        <w:rPr>
          <w:spacing w:val="-19"/>
          <w:sz w:val="24"/>
        </w:rPr>
        <w:t xml:space="preserve"> </w:t>
      </w:r>
      <w:r w:rsidRPr="005108E4">
        <w:rPr>
          <w:sz w:val="24"/>
        </w:rPr>
        <w:t>MTC</w:t>
      </w:r>
      <w:r w:rsidRPr="005108E4">
        <w:rPr>
          <w:spacing w:val="-17"/>
          <w:sz w:val="24"/>
        </w:rPr>
        <w:t xml:space="preserve"> </w:t>
      </w:r>
      <w:r w:rsidRPr="005108E4">
        <w:rPr>
          <w:sz w:val="24"/>
        </w:rPr>
        <w:t>applicant</w:t>
      </w:r>
      <w:r w:rsidRPr="005108E4">
        <w:rPr>
          <w:spacing w:val="-17"/>
          <w:sz w:val="24"/>
        </w:rPr>
        <w:t xml:space="preserve"> </w:t>
      </w:r>
      <w:r w:rsidRPr="005108E4">
        <w:rPr>
          <w:sz w:val="24"/>
        </w:rPr>
        <w:t>shall</w:t>
      </w:r>
      <w:r w:rsidRPr="005108E4">
        <w:rPr>
          <w:spacing w:val="-18"/>
          <w:sz w:val="24"/>
        </w:rPr>
        <w:t xml:space="preserve"> </w:t>
      </w:r>
      <w:r w:rsidRPr="005108E4">
        <w:rPr>
          <w:sz w:val="24"/>
        </w:rPr>
        <w:t>demonstrate</w:t>
      </w:r>
      <w:r w:rsidRPr="005108E4">
        <w:rPr>
          <w:spacing w:val="-19"/>
          <w:sz w:val="24"/>
        </w:rPr>
        <w:t xml:space="preserve"> </w:t>
      </w:r>
      <w:r w:rsidRPr="005108E4">
        <w:rPr>
          <w:sz w:val="24"/>
        </w:rPr>
        <w:t>compliance</w:t>
      </w:r>
      <w:r w:rsidRPr="005108E4">
        <w:rPr>
          <w:spacing w:val="-19"/>
          <w:sz w:val="24"/>
        </w:rPr>
        <w:t xml:space="preserve"> </w:t>
      </w:r>
      <w:r w:rsidRPr="005108E4">
        <w:rPr>
          <w:sz w:val="24"/>
        </w:rPr>
        <w:t>with</w:t>
      </w:r>
      <w:r w:rsidRPr="005108E4">
        <w:rPr>
          <w:spacing w:val="-18"/>
          <w:sz w:val="24"/>
        </w:rPr>
        <w:t xml:space="preserve"> </w:t>
      </w:r>
      <w:r w:rsidRPr="005108E4">
        <w:rPr>
          <w:sz w:val="24"/>
        </w:rPr>
        <w:t>935</w:t>
      </w:r>
      <w:r w:rsidRPr="005108E4">
        <w:rPr>
          <w:spacing w:val="-19"/>
          <w:sz w:val="24"/>
        </w:rPr>
        <w:t xml:space="preserve"> </w:t>
      </w:r>
      <w:r w:rsidRPr="005108E4">
        <w:rPr>
          <w:sz w:val="24"/>
        </w:rPr>
        <w:t>CMR 501.120(11)</w:t>
      </w:r>
      <w:r w:rsidRPr="005108E4">
        <w:rPr>
          <w:spacing w:val="-28"/>
          <w:sz w:val="24"/>
        </w:rPr>
        <w:t xml:space="preserve"> </w:t>
      </w:r>
      <w:r w:rsidRPr="005108E4">
        <w:rPr>
          <w:sz w:val="24"/>
        </w:rPr>
        <w:t>by</w:t>
      </w:r>
      <w:r w:rsidRPr="005108E4">
        <w:rPr>
          <w:spacing w:val="-33"/>
          <w:sz w:val="24"/>
        </w:rPr>
        <w:t xml:space="preserve"> </w:t>
      </w:r>
      <w:r w:rsidRPr="005108E4">
        <w:rPr>
          <w:sz w:val="24"/>
        </w:rPr>
        <w:t>submitting</w:t>
      </w:r>
      <w:r w:rsidRPr="005108E4">
        <w:rPr>
          <w:spacing w:val="-29"/>
          <w:sz w:val="24"/>
        </w:rPr>
        <w:t xml:space="preserve"> </w:t>
      </w:r>
      <w:r w:rsidRPr="005108E4">
        <w:rPr>
          <w:sz w:val="24"/>
        </w:rPr>
        <w:t>an</w:t>
      </w:r>
      <w:r w:rsidRPr="005108E4">
        <w:rPr>
          <w:spacing w:val="-27"/>
          <w:sz w:val="24"/>
        </w:rPr>
        <w:t xml:space="preserve"> </w:t>
      </w:r>
      <w:r w:rsidRPr="005108E4">
        <w:rPr>
          <w:sz w:val="24"/>
        </w:rPr>
        <w:t>energy</w:t>
      </w:r>
      <w:r w:rsidRPr="005108E4">
        <w:rPr>
          <w:spacing w:val="-34"/>
          <w:sz w:val="24"/>
        </w:rPr>
        <w:t xml:space="preserve"> </w:t>
      </w:r>
      <w:r w:rsidRPr="005108E4">
        <w:rPr>
          <w:sz w:val="24"/>
        </w:rPr>
        <w:t>compliance</w:t>
      </w:r>
      <w:r w:rsidRPr="005108E4">
        <w:rPr>
          <w:spacing w:val="-28"/>
          <w:sz w:val="24"/>
        </w:rPr>
        <w:t xml:space="preserve"> </w:t>
      </w:r>
      <w:r w:rsidRPr="005108E4">
        <w:rPr>
          <w:sz w:val="24"/>
        </w:rPr>
        <w:t>letter</w:t>
      </w:r>
      <w:r w:rsidRPr="005108E4">
        <w:rPr>
          <w:spacing w:val="-30"/>
          <w:sz w:val="24"/>
        </w:rPr>
        <w:t xml:space="preserve"> </w:t>
      </w:r>
      <w:r w:rsidRPr="005108E4">
        <w:rPr>
          <w:spacing w:val="-4"/>
          <w:sz w:val="24"/>
        </w:rPr>
        <w:t>prepared</w:t>
      </w:r>
      <w:r w:rsidRPr="005108E4">
        <w:rPr>
          <w:spacing w:val="-29"/>
          <w:sz w:val="24"/>
        </w:rPr>
        <w:t xml:space="preserve"> </w:t>
      </w:r>
      <w:r w:rsidRPr="005108E4">
        <w:rPr>
          <w:sz w:val="24"/>
        </w:rPr>
        <w:t>by</w:t>
      </w:r>
      <w:r w:rsidRPr="005108E4">
        <w:rPr>
          <w:spacing w:val="-36"/>
          <w:sz w:val="24"/>
        </w:rPr>
        <w:t xml:space="preserve"> </w:t>
      </w:r>
      <w:r w:rsidRPr="005108E4">
        <w:rPr>
          <w:sz w:val="24"/>
        </w:rPr>
        <w:t>a</w:t>
      </w:r>
      <w:r w:rsidRPr="005108E4">
        <w:rPr>
          <w:spacing w:val="-30"/>
          <w:sz w:val="24"/>
        </w:rPr>
        <w:t xml:space="preserve"> </w:t>
      </w:r>
      <w:r w:rsidRPr="005108E4">
        <w:rPr>
          <w:spacing w:val="-3"/>
          <w:sz w:val="24"/>
        </w:rPr>
        <w:t>Massachusetts</w:t>
      </w:r>
      <w:r w:rsidRPr="005108E4">
        <w:rPr>
          <w:spacing w:val="-29"/>
          <w:sz w:val="24"/>
        </w:rPr>
        <w:t xml:space="preserve"> </w:t>
      </w:r>
      <w:r w:rsidRPr="005108E4">
        <w:rPr>
          <w:spacing w:val="-3"/>
          <w:sz w:val="24"/>
        </w:rPr>
        <w:t xml:space="preserve">Licensed </w:t>
      </w:r>
      <w:r w:rsidRPr="005108E4">
        <w:rPr>
          <w:sz w:val="24"/>
        </w:rPr>
        <w:t>Professional Engineer or Massachusetts Licensed Registered Architect with supporting documentation,</w:t>
      </w:r>
      <w:r w:rsidRPr="005108E4">
        <w:rPr>
          <w:spacing w:val="-10"/>
          <w:sz w:val="24"/>
        </w:rPr>
        <w:t xml:space="preserve"> </w:t>
      </w:r>
      <w:r w:rsidRPr="005108E4">
        <w:rPr>
          <w:sz w:val="24"/>
        </w:rPr>
        <w:t>together</w:t>
      </w:r>
      <w:r w:rsidRPr="005108E4">
        <w:rPr>
          <w:spacing w:val="-11"/>
          <w:sz w:val="24"/>
        </w:rPr>
        <w:t xml:space="preserve"> </w:t>
      </w:r>
      <w:r w:rsidRPr="005108E4">
        <w:rPr>
          <w:sz w:val="24"/>
        </w:rPr>
        <w:t>with</w:t>
      </w:r>
      <w:r w:rsidRPr="005108E4">
        <w:rPr>
          <w:spacing w:val="-9"/>
          <w:sz w:val="24"/>
        </w:rPr>
        <w:t xml:space="preserve"> </w:t>
      </w:r>
      <w:r w:rsidRPr="005108E4">
        <w:rPr>
          <w:sz w:val="24"/>
        </w:rPr>
        <w:t>submission</w:t>
      </w:r>
      <w:r w:rsidRPr="005108E4">
        <w:rPr>
          <w:spacing w:val="-10"/>
          <w:sz w:val="24"/>
        </w:rPr>
        <w:t xml:space="preserve"> </w:t>
      </w:r>
      <w:r w:rsidRPr="005108E4">
        <w:rPr>
          <w:sz w:val="24"/>
        </w:rPr>
        <w:t>of</w:t>
      </w:r>
      <w:r w:rsidRPr="005108E4">
        <w:rPr>
          <w:spacing w:val="-10"/>
          <w:sz w:val="24"/>
        </w:rPr>
        <w:t xml:space="preserve"> </w:t>
      </w:r>
      <w:r w:rsidRPr="005108E4">
        <w:rPr>
          <w:sz w:val="24"/>
        </w:rPr>
        <w:t>building</w:t>
      </w:r>
      <w:r w:rsidRPr="005108E4">
        <w:rPr>
          <w:spacing w:val="-15"/>
          <w:sz w:val="24"/>
        </w:rPr>
        <w:t xml:space="preserve"> </w:t>
      </w:r>
      <w:r w:rsidRPr="005108E4">
        <w:rPr>
          <w:sz w:val="24"/>
        </w:rPr>
        <w:t>plans</w:t>
      </w:r>
      <w:r w:rsidRPr="005108E4">
        <w:rPr>
          <w:spacing w:val="-12"/>
          <w:sz w:val="24"/>
        </w:rPr>
        <w:t xml:space="preserve"> </w:t>
      </w:r>
      <w:r w:rsidRPr="005108E4">
        <w:rPr>
          <w:sz w:val="24"/>
        </w:rPr>
        <w:t>under</w:t>
      </w:r>
      <w:r w:rsidRPr="005108E4">
        <w:rPr>
          <w:spacing w:val="-12"/>
          <w:sz w:val="24"/>
        </w:rPr>
        <w:t xml:space="preserve"> </w:t>
      </w:r>
      <w:r w:rsidRPr="005108E4">
        <w:rPr>
          <w:sz w:val="24"/>
        </w:rPr>
        <w:t>935</w:t>
      </w:r>
      <w:r w:rsidRPr="005108E4">
        <w:rPr>
          <w:spacing w:val="-13"/>
          <w:sz w:val="24"/>
        </w:rPr>
        <w:t xml:space="preserve"> </w:t>
      </w:r>
      <w:r w:rsidRPr="005108E4">
        <w:rPr>
          <w:sz w:val="24"/>
        </w:rPr>
        <w:t>CMR</w:t>
      </w:r>
      <w:r w:rsidRPr="005108E4">
        <w:rPr>
          <w:spacing w:val="-11"/>
          <w:sz w:val="24"/>
        </w:rPr>
        <w:t xml:space="preserve"> </w:t>
      </w:r>
      <w:r w:rsidRPr="005108E4">
        <w:rPr>
          <w:sz w:val="24"/>
        </w:rPr>
        <w:t>501.103(1)(a). To</w:t>
      </w:r>
      <w:r w:rsidRPr="005108E4">
        <w:rPr>
          <w:spacing w:val="-19"/>
          <w:sz w:val="24"/>
        </w:rPr>
        <w:t xml:space="preserve"> </w:t>
      </w:r>
      <w:r w:rsidRPr="005108E4">
        <w:rPr>
          <w:sz w:val="24"/>
        </w:rPr>
        <w:t>the</w:t>
      </w:r>
      <w:r w:rsidRPr="005108E4">
        <w:rPr>
          <w:spacing w:val="-21"/>
          <w:sz w:val="24"/>
        </w:rPr>
        <w:t xml:space="preserve"> </w:t>
      </w:r>
      <w:r w:rsidRPr="005108E4">
        <w:rPr>
          <w:sz w:val="24"/>
        </w:rPr>
        <w:t>extent</w:t>
      </w:r>
      <w:r w:rsidRPr="005108E4">
        <w:rPr>
          <w:spacing w:val="-17"/>
          <w:sz w:val="24"/>
        </w:rPr>
        <w:t xml:space="preserve"> </w:t>
      </w:r>
      <w:r w:rsidRPr="005108E4">
        <w:rPr>
          <w:sz w:val="24"/>
        </w:rPr>
        <w:t>updates</w:t>
      </w:r>
      <w:r w:rsidRPr="005108E4">
        <w:rPr>
          <w:spacing w:val="-18"/>
          <w:sz w:val="24"/>
        </w:rPr>
        <w:t xml:space="preserve"> </w:t>
      </w:r>
      <w:r w:rsidRPr="005108E4">
        <w:rPr>
          <w:sz w:val="24"/>
        </w:rPr>
        <w:t>are</w:t>
      </w:r>
      <w:r w:rsidRPr="005108E4">
        <w:rPr>
          <w:spacing w:val="-19"/>
          <w:sz w:val="24"/>
        </w:rPr>
        <w:t xml:space="preserve"> </w:t>
      </w:r>
      <w:r w:rsidRPr="005108E4">
        <w:rPr>
          <w:sz w:val="24"/>
        </w:rPr>
        <w:t>required</w:t>
      </w:r>
      <w:r w:rsidRPr="005108E4">
        <w:rPr>
          <w:spacing w:val="-18"/>
          <w:sz w:val="24"/>
        </w:rPr>
        <w:t xml:space="preserve"> </w:t>
      </w:r>
      <w:r w:rsidRPr="005108E4">
        <w:rPr>
          <w:sz w:val="24"/>
        </w:rPr>
        <w:t>to</w:t>
      </w:r>
      <w:r w:rsidRPr="005108E4">
        <w:rPr>
          <w:spacing w:val="-18"/>
          <w:sz w:val="24"/>
        </w:rPr>
        <w:t xml:space="preserve"> </w:t>
      </w:r>
      <w:r w:rsidRPr="005108E4">
        <w:rPr>
          <w:sz w:val="24"/>
        </w:rPr>
        <w:t>the</w:t>
      </w:r>
      <w:r w:rsidRPr="005108E4">
        <w:rPr>
          <w:spacing w:val="-19"/>
          <w:sz w:val="24"/>
        </w:rPr>
        <w:t xml:space="preserve"> </w:t>
      </w:r>
      <w:r w:rsidRPr="005108E4">
        <w:rPr>
          <w:sz w:val="24"/>
        </w:rPr>
        <w:t>information</w:t>
      </w:r>
      <w:r w:rsidRPr="005108E4">
        <w:rPr>
          <w:spacing w:val="-19"/>
          <w:sz w:val="24"/>
        </w:rPr>
        <w:t xml:space="preserve"> </w:t>
      </w:r>
      <w:r w:rsidRPr="005108E4">
        <w:rPr>
          <w:sz w:val="24"/>
        </w:rPr>
        <w:t>provided</w:t>
      </w:r>
      <w:r w:rsidRPr="005108E4">
        <w:rPr>
          <w:spacing w:val="-18"/>
          <w:sz w:val="24"/>
        </w:rPr>
        <w:t xml:space="preserve"> </w:t>
      </w:r>
      <w:r w:rsidRPr="005108E4">
        <w:rPr>
          <w:sz w:val="24"/>
        </w:rPr>
        <w:t>for</w:t>
      </w:r>
      <w:r w:rsidRPr="005108E4">
        <w:rPr>
          <w:spacing w:val="-19"/>
          <w:sz w:val="24"/>
        </w:rPr>
        <w:t xml:space="preserve"> </w:t>
      </w:r>
      <w:r w:rsidRPr="005108E4">
        <w:rPr>
          <w:sz w:val="24"/>
        </w:rPr>
        <w:t>initial</w:t>
      </w:r>
      <w:r w:rsidRPr="005108E4">
        <w:rPr>
          <w:spacing w:val="-17"/>
          <w:sz w:val="24"/>
        </w:rPr>
        <w:t xml:space="preserve"> </w:t>
      </w:r>
      <w:r w:rsidRPr="005108E4">
        <w:rPr>
          <w:sz w:val="24"/>
        </w:rPr>
        <w:t>licensure,</w:t>
      </w:r>
      <w:r w:rsidRPr="005108E4">
        <w:rPr>
          <w:spacing w:val="-18"/>
          <w:sz w:val="24"/>
        </w:rPr>
        <w:t xml:space="preserve"> </w:t>
      </w:r>
      <w:r w:rsidRPr="005108E4">
        <w:rPr>
          <w:sz w:val="24"/>
        </w:rPr>
        <w:t>the</w:t>
      </w:r>
      <w:r w:rsidRPr="005108E4">
        <w:rPr>
          <w:spacing w:val="-19"/>
          <w:sz w:val="24"/>
        </w:rPr>
        <w:t xml:space="preserve"> </w:t>
      </w:r>
      <w:r w:rsidRPr="005108E4">
        <w:rPr>
          <w:sz w:val="24"/>
        </w:rPr>
        <w:t>MTC shall submit an updated energy compliance letter prepared by a Massachusetts Licensed Professional Engineer or Massachusetts Licensed Registered Architect with supporting documentation,</w:t>
      </w:r>
      <w:r w:rsidRPr="005108E4">
        <w:rPr>
          <w:spacing w:val="-14"/>
          <w:sz w:val="24"/>
        </w:rPr>
        <w:t xml:space="preserve"> </w:t>
      </w:r>
      <w:r w:rsidRPr="005108E4">
        <w:rPr>
          <w:sz w:val="24"/>
        </w:rPr>
        <w:t>together</w:t>
      </w:r>
      <w:r w:rsidRPr="005108E4">
        <w:rPr>
          <w:spacing w:val="-15"/>
          <w:sz w:val="24"/>
        </w:rPr>
        <w:t xml:space="preserve"> </w:t>
      </w:r>
      <w:r w:rsidRPr="005108E4">
        <w:rPr>
          <w:sz w:val="24"/>
        </w:rPr>
        <w:t>with</w:t>
      </w:r>
      <w:r w:rsidRPr="005108E4">
        <w:rPr>
          <w:spacing w:val="-15"/>
          <w:sz w:val="24"/>
        </w:rPr>
        <w:t xml:space="preserve"> </w:t>
      </w:r>
      <w:r w:rsidRPr="005108E4">
        <w:rPr>
          <w:sz w:val="24"/>
        </w:rPr>
        <w:t>a</w:t>
      </w:r>
      <w:r w:rsidRPr="005108E4">
        <w:rPr>
          <w:spacing w:val="-16"/>
          <w:sz w:val="24"/>
        </w:rPr>
        <w:t xml:space="preserve"> </w:t>
      </w:r>
      <w:r w:rsidRPr="005108E4">
        <w:rPr>
          <w:sz w:val="24"/>
        </w:rPr>
        <w:t>renewal</w:t>
      </w:r>
      <w:r w:rsidRPr="005108E4">
        <w:rPr>
          <w:spacing w:val="-15"/>
          <w:sz w:val="24"/>
        </w:rPr>
        <w:t xml:space="preserve"> </w:t>
      </w:r>
      <w:r w:rsidRPr="005108E4">
        <w:rPr>
          <w:sz w:val="24"/>
        </w:rPr>
        <w:t>application</w:t>
      </w:r>
      <w:r w:rsidRPr="005108E4">
        <w:rPr>
          <w:spacing w:val="-15"/>
          <w:sz w:val="24"/>
        </w:rPr>
        <w:t xml:space="preserve"> </w:t>
      </w:r>
      <w:r w:rsidRPr="005108E4">
        <w:rPr>
          <w:sz w:val="24"/>
        </w:rPr>
        <w:t>submitted</w:t>
      </w:r>
      <w:r w:rsidRPr="005108E4">
        <w:rPr>
          <w:spacing w:val="-13"/>
          <w:sz w:val="24"/>
        </w:rPr>
        <w:t xml:space="preserve"> </w:t>
      </w:r>
      <w:r w:rsidRPr="005108E4">
        <w:rPr>
          <w:sz w:val="24"/>
        </w:rPr>
        <w:t>under</w:t>
      </w:r>
      <w:r w:rsidRPr="005108E4">
        <w:rPr>
          <w:spacing w:val="-13"/>
          <w:sz w:val="24"/>
        </w:rPr>
        <w:t xml:space="preserve"> </w:t>
      </w:r>
      <w:r w:rsidRPr="005108E4">
        <w:rPr>
          <w:sz w:val="24"/>
        </w:rPr>
        <w:t>935</w:t>
      </w:r>
      <w:r w:rsidRPr="005108E4">
        <w:rPr>
          <w:spacing w:val="-13"/>
          <w:sz w:val="24"/>
        </w:rPr>
        <w:t xml:space="preserve"> </w:t>
      </w:r>
      <w:r w:rsidRPr="005108E4">
        <w:rPr>
          <w:sz w:val="24"/>
        </w:rPr>
        <w:t>CMR</w:t>
      </w:r>
      <w:r w:rsidRPr="005108E4">
        <w:rPr>
          <w:spacing w:val="-12"/>
          <w:sz w:val="24"/>
        </w:rPr>
        <w:t xml:space="preserve"> </w:t>
      </w:r>
      <w:r w:rsidRPr="005108E4">
        <w:rPr>
          <w:sz w:val="24"/>
        </w:rPr>
        <w:t>501.103(4).</w:t>
      </w:r>
    </w:p>
    <w:p w14:paraId="6C6C8E81" w14:textId="77777777" w:rsidR="00DA2759" w:rsidRPr="005108E4" w:rsidRDefault="009A7511">
      <w:pPr>
        <w:pStyle w:val="ListParagraph"/>
        <w:numPr>
          <w:ilvl w:val="1"/>
          <w:numId w:val="30"/>
        </w:numPr>
        <w:tabs>
          <w:tab w:val="left" w:pos="2081"/>
        </w:tabs>
        <w:spacing w:before="6" w:line="242" w:lineRule="auto"/>
        <w:ind w:right="110" w:firstLine="0"/>
        <w:rPr>
          <w:sz w:val="24"/>
        </w:rPr>
      </w:pPr>
      <w:r w:rsidRPr="005108E4">
        <w:rPr>
          <w:sz w:val="24"/>
        </w:rPr>
        <w:t>A</w:t>
      </w:r>
      <w:r w:rsidRPr="005108E4">
        <w:rPr>
          <w:spacing w:val="-22"/>
          <w:sz w:val="24"/>
        </w:rPr>
        <w:t xml:space="preserve"> </w:t>
      </w:r>
      <w:r w:rsidRPr="005108E4">
        <w:rPr>
          <w:sz w:val="24"/>
        </w:rPr>
        <w:t>CMO</w:t>
      </w:r>
      <w:r w:rsidRPr="005108E4">
        <w:rPr>
          <w:spacing w:val="-21"/>
          <w:sz w:val="24"/>
        </w:rPr>
        <w:t xml:space="preserve"> </w:t>
      </w:r>
      <w:r w:rsidRPr="005108E4">
        <w:rPr>
          <w:sz w:val="24"/>
        </w:rPr>
        <w:t>with</w:t>
      </w:r>
      <w:r w:rsidRPr="005108E4">
        <w:rPr>
          <w:spacing w:val="-20"/>
          <w:sz w:val="24"/>
        </w:rPr>
        <w:t xml:space="preserve"> </w:t>
      </w:r>
      <w:r w:rsidRPr="005108E4">
        <w:rPr>
          <w:sz w:val="24"/>
        </w:rPr>
        <w:t>a</w:t>
      </w:r>
      <w:r w:rsidRPr="005108E4">
        <w:rPr>
          <w:spacing w:val="-21"/>
          <w:sz w:val="24"/>
        </w:rPr>
        <w:t xml:space="preserve"> </w:t>
      </w:r>
      <w:r w:rsidRPr="005108E4">
        <w:rPr>
          <w:sz w:val="24"/>
        </w:rPr>
        <w:t>final</w:t>
      </w:r>
      <w:r w:rsidRPr="005108E4">
        <w:rPr>
          <w:spacing w:val="-20"/>
          <w:sz w:val="24"/>
        </w:rPr>
        <w:t xml:space="preserve"> </w:t>
      </w:r>
      <w:r w:rsidRPr="005108E4">
        <w:rPr>
          <w:sz w:val="24"/>
        </w:rPr>
        <w:t>Certificate</w:t>
      </w:r>
      <w:r w:rsidRPr="005108E4">
        <w:rPr>
          <w:spacing w:val="-20"/>
          <w:sz w:val="24"/>
        </w:rPr>
        <w:t xml:space="preserve"> </w:t>
      </w:r>
      <w:r w:rsidRPr="005108E4">
        <w:rPr>
          <w:sz w:val="24"/>
        </w:rPr>
        <w:t>of</w:t>
      </w:r>
      <w:r w:rsidRPr="005108E4">
        <w:rPr>
          <w:spacing w:val="-19"/>
          <w:sz w:val="24"/>
        </w:rPr>
        <w:t xml:space="preserve"> </w:t>
      </w:r>
      <w:r w:rsidRPr="005108E4">
        <w:rPr>
          <w:sz w:val="24"/>
        </w:rPr>
        <w:t>Licensure</w:t>
      </w:r>
      <w:r w:rsidRPr="005108E4">
        <w:rPr>
          <w:spacing w:val="-19"/>
          <w:sz w:val="24"/>
        </w:rPr>
        <w:t xml:space="preserve"> </w:t>
      </w:r>
      <w:r w:rsidRPr="005108E4">
        <w:rPr>
          <w:sz w:val="24"/>
        </w:rPr>
        <w:t>issued</w:t>
      </w:r>
      <w:r w:rsidRPr="005108E4">
        <w:rPr>
          <w:spacing w:val="-19"/>
          <w:sz w:val="24"/>
        </w:rPr>
        <w:t xml:space="preserve"> </w:t>
      </w:r>
      <w:r w:rsidRPr="005108E4">
        <w:rPr>
          <w:sz w:val="24"/>
        </w:rPr>
        <w:t>before</w:t>
      </w:r>
      <w:r w:rsidRPr="005108E4">
        <w:rPr>
          <w:spacing w:val="-21"/>
          <w:sz w:val="24"/>
        </w:rPr>
        <w:t xml:space="preserve"> </w:t>
      </w:r>
      <w:r w:rsidRPr="005108E4">
        <w:rPr>
          <w:sz w:val="24"/>
        </w:rPr>
        <w:t>November</w:t>
      </w:r>
      <w:r w:rsidRPr="005108E4">
        <w:rPr>
          <w:spacing w:val="-21"/>
          <w:sz w:val="24"/>
        </w:rPr>
        <w:t xml:space="preserve"> </w:t>
      </w:r>
      <w:r w:rsidRPr="005108E4">
        <w:rPr>
          <w:sz w:val="24"/>
        </w:rPr>
        <w:t>1,</w:t>
      </w:r>
      <w:r w:rsidRPr="005108E4">
        <w:rPr>
          <w:spacing w:val="-20"/>
          <w:sz w:val="24"/>
        </w:rPr>
        <w:t xml:space="preserve"> </w:t>
      </w:r>
      <w:r w:rsidRPr="005108E4">
        <w:rPr>
          <w:sz w:val="24"/>
        </w:rPr>
        <w:t>2019</w:t>
      </w:r>
      <w:r w:rsidRPr="005108E4">
        <w:rPr>
          <w:spacing w:val="-21"/>
          <w:sz w:val="24"/>
        </w:rPr>
        <w:t xml:space="preserve"> </w:t>
      </w:r>
      <w:r w:rsidRPr="005108E4">
        <w:rPr>
          <w:sz w:val="24"/>
        </w:rPr>
        <w:t>shall</w:t>
      </w:r>
      <w:r w:rsidRPr="005108E4">
        <w:rPr>
          <w:spacing w:val="-20"/>
          <w:sz w:val="24"/>
        </w:rPr>
        <w:t xml:space="preserve"> </w:t>
      </w:r>
      <w:r w:rsidRPr="005108E4">
        <w:rPr>
          <w:sz w:val="24"/>
        </w:rPr>
        <w:t>have until July 1, 2020 to comply with 935 CMR 501.120(11), except that any additions to or renovations to a facility shall comply with 935 CMR 501.120(11). An MTC with a final Certificate</w:t>
      </w:r>
      <w:r w:rsidRPr="005108E4">
        <w:rPr>
          <w:spacing w:val="-15"/>
          <w:sz w:val="24"/>
        </w:rPr>
        <w:t xml:space="preserve"> </w:t>
      </w:r>
      <w:r w:rsidRPr="005108E4">
        <w:rPr>
          <w:sz w:val="24"/>
        </w:rPr>
        <w:t>of</w:t>
      </w:r>
      <w:r w:rsidRPr="005108E4">
        <w:rPr>
          <w:spacing w:val="-15"/>
          <w:sz w:val="24"/>
        </w:rPr>
        <w:t xml:space="preserve"> </w:t>
      </w:r>
      <w:r w:rsidRPr="005108E4">
        <w:rPr>
          <w:sz w:val="24"/>
        </w:rPr>
        <w:t>Licensure</w:t>
      </w:r>
      <w:r w:rsidRPr="005108E4">
        <w:rPr>
          <w:spacing w:val="-15"/>
          <w:sz w:val="24"/>
        </w:rPr>
        <w:t xml:space="preserve"> </w:t>
      </w:r>
      <w:r w:rsidRPr="005108E4">
        <w:rPr>
          <w:sz w:val="24"/>
        </w:rPr>
        <w:t>issued</w:t>
      </w:r>
      <w:r w:rsidRPr="005108E4">
        <w:rPr>
          <w:spacing w:val="-13"/>
          <w:sz w:val="24"/>
        </w:rPr>
        <w:t xml:space="preserve"> </w:t>
      </w:r>
      <w:r w:rsidRPr="005108E4">
        <w:rPr>
          <w:sz w:val="24"/>
        </w:rPr>
        <w:t>before</w:t>
      </w:r>
      <w:r w:rsidRPr="005108E4">
        <w:rPr>
          <w:spacing w:val="-15"/>
          <w:sz w:val="24"/>
        </w:rPr>
        <w:t xml:space="preserve"> </w:t>
      </w:r>
      <w:r w:rsidRPr="005108E4">
        <w:rPr>
          <w:sz w:val="24"/>
        </w:rPr>
        <w:t>November</w:t>
      </w:r>
      <w:r w:rsidRPr="005108E4">
        <w:rPr>
          <w:spacing w:val="-17"/>
          <w:sz w:val="24"/>
        </w:rPr>
        <w:t xml:space="preserve"> </w:t>
      </w:r>
      <w:r w:rsidRPr="005108E4">
        <w:rPr>
          <w:sz w:val="24"/>
        </w:rPr>
        <w:t>1,</w:t>
      </w:r>
      <w:r w:rsidRPr="005108E4">
        <w:rPr>
          <w:spacing w:val="-16"/>
          <w:sz w:val="24"/>
        </w:rPr>
        <w:t xml:space="preserve"> </w:t>
      </w:r>
      <w:r w:rsidRPr="005108E4">
        <w:rPr>
          <w:sz w:val="24"/>
        </w:rPr>
        <w:t>2019</w:t>
      </w:r>
      <w:r w:rsidRPr="005108E4">
        <w:rPr>
          <w:spacing w:val="-17"/>
          <w:sz w:val="24"/>
        </w:rPr>
        <w:t xml:space="preserve"> </w:t>
      </w:r>
      <w:r w:rsidRPr="005108E4">
        <w:rPr>
          <w:sz w:val="24"/>
        </w:rPr>
        <w:t>shall</w:t>
      </w:r>
      <w:r w:rsidRPr="005108E4">
        <w:rPr>
          <w:spacing w:val="-15"/>
          <w:sz w:val="24"/>
        </w:rPr>
        <w:t xml:space="preserve"> </w:t>
      </w:r>
      <w:r w:rsidRPr="005108E4">
        <w:rPr>
          <w:sz w:val="24"/>
        </w:rPr>
        <w:t>have</w:t>
      </w:r>
      <w:r w:rsidRPr="005108E4">
        <w:rPr>
          <w:spacing w:val="-18"/>
          <w:sz w:val="24"/>
        </w:rPr>
        <w:t xml:space="preserve"> </w:t>
      </w:r>
      <w:r w:rsidRPr="005108E4">
        <w:rPr>
          <w:sz w:val="24"/>
        </w:rPr>
        <w:t>until</w:t>
      </w:r>
      <w:r w:rsidRPr="005108E4">
        <w:rPr>
          <w:spacing w:val="-16"/>
          <w:sz w:val="24"/>
        </w:rPr>
        <w:t xml:space="preserve"> </w:t>
      </w:r>
      <w:r w:rsidRPr="005108E4">
        <w:rPr>
          <w:sz w:val="24"/>
        </w:rPr>
        <w:t>January</w:t>
      </w:r>
      <w:r w:rsidRPr="005108E4">
        <w:rPr>
          <w:spacing w:val="-23"/>
          <w:sz w:val="24"/>
        </w:rPr>
        <w:t xml:space="preserve"> </w:t>
      </w:r>
      <w:r w:rsidRPr="005108E4">
        <w:rPr>
          <w:sz w:val="24"/>
        </w:rPr>
        <w:t>1,</w:t>
      </w:r>
      <w:r w:rsidRPr="005108E4">
        <w:rPr>
          <w:spacing w:val="-16"/>
          <w:sz w:val="24"/>
        </w:rPr>
        <w:t xml:space="preserve"> </w:t>
      </w:r>
      <w:r w:rsidRPr="005108E4">
        <w:rPr>
          <w:sz w:val="24"/>
        </w:rPr>
        <w:t>2021</w:t>
      </w:r>
      <w:r w:rsidRPr="005108E4">
        <w:rPr>
          <w:spacing w:val="-17"/>
          <w:sz w:val="24"/>
        </w:rPr>
        <w:t xml:space="preserve"> </w:t>
      </w:r>
      <w:r w:rsidRPr="005108E4">
        <w:rPr>
          <w:sz w:val="24"/>
        </w:rPr>
        <w:t>to comply</w:t>
      </w:r>
      <w:r w:rsidRPr="005108E4">
        <w:rPr>
          <w:spacing w:val="-20"/>
          <w:sz w:val="24"/>
        </w:rPr>
        <w:t xml:space="preserve"> </w:t>
      </w:r>
      <w:r w:rsidRPr="005108E4">
        <w:rPr>
          <w:sz w:val="24"/>
        </w:rPr>
        <w:t>with</w:t>
      </w:r>
      <w:r w:rsidRPr="005108E4">
        <w:rPr>
          <w:spacing w:val="-13"/>
          <w:sz w:val="24"/>
        </w:rPr>
        <w:t xml:space="preserve"> </w:t>
      </w:r>
      <w:r w:rsidRPr="005108E4">
        <w:rPr>
          <w:sz w:val="24"/>
        </w:rPr>
        <w:t>935</w:t>
      </w:r>
      <w:r w:rsidRPr="005108E4">
        <w:rPr>
          <w:spacing w:val="-13"/>
          <w:sz w:val="24"/>
        </w:rPr>
        <w:t xml:space="preserve"> </w:t>
      </w:r>
      <w:r w:rsidRPr="005108E4">
        <w:rPr>
          <w:sz w:val="24"/>
        </w:rPr>
        <w:t>CMR</w:t>
      </w:r>
      <w:r w:rsidRPr="005108E4">
        <w:rPr>
          <w:spacing w:val="-12"/>
          <w:sz w:val="24"/>
        </w:rPr>
        <w:t xml:space="preserve"> </w:t>
      </w:r>
      <w:r w:rsidRPr="005108E4">
        <w:rPr>
          <w:sz w:val="24"/>
        </w:rPr>
        <w:t>501.120(11),</w:t>
      </w:r>
      <w:r w:rsidRPr="005108E4">
        <w:rPr>
          <w:spacing w:val="-14"/>
          <w:sz w:val="24"/>
        </w:rPr>
        <w:t xml:space="preserve"> </w:t>
      </w:r>
      <w:r w:rsidRPr="005108E4">
        <w:rPr>
          <w:sz w:val="24"/>
        </w:rPr>
        <w:t>except</w:t>
      </w:r>
      <w:r w:rsidRPr="005108E4">
        <w:rPr>
          <w:spacing w:val="-13"/>
          <w:sz w:val="24"/>
        </w:rPr>
        <w:t xml:space="preserve"> </w:t>
      </w:r>
      <w:r w:rsidRPr="005108E4">
        <w:rPr>
          <w:sz w:val="24"/>
        </w:rPr>
        <w:t>that</w:t>
      </w:r>
      <w:r w:rsidRPr="005108E4">
        <w:rPr>
          <w:spacing w:val="-13"/>
          <w:sz w:val="24"/>
        </w:rPr>
        <w:t xml:space="preserve"> </w:t>
      </w:r>
      <w:r w:rsidRPr="005108E4">
        <w:rPr>
          <w:sz w:val="24"/>
        </w:rPr>
        <w:t>any</w:t>
      </w:r>
      <w:r w:rsidRPr="005108E4">
        <w:rPr>
          <w:spacing w:val="-19"/>
          <w:sz w:val="24"/>
        </w:rPr>
        <w:t xml:space="preserve"> </w:t>
      </w:r>
      <w:r w:rsidRPr="005108E4">
        <w:rPr>
          <w:sz w:val="24"/>
        </w:rPr>
        <w:t>additions</w:t>
      </w:r>
      <w:r w:rsidRPr="005108E4">
        <w:rPr>
          <w:spacing w:val="-13"/>
          <w:sz w:val="24"/>
        </w:rPr>
        <w:t xml:space="preserve"> </w:t>
      </w:r>
      <w:r w:rsidRPr="005108E4">
        <w:rPr>
          <w:sz w:val="24"/>
        </w:rPr>
        <w:t>to</w:t>
      </w:r>
      <w:r w:rsidRPr="005108E4">
        <w:rPr>
          <w:spacing w:val="-16"/>
          <w:sz w:val="24"/>
        </w:rPr>
        <w:t xml:space="preserve"> </w:t>
      </w:r>
      <w:r w:rsidRPr="005108E4">
        <w:rPr>
          <w:sz w:val="24"/>
        </w:rPr>
        <w:t>or</w:t>
      </w:r>
      <w:r w:rsidRPr="005108E4">
        <w:rPr>
          <w:spacing w:val="-16"/>
          <w:sz w:val="24"/>
        </w:rPr>
        <w:t xml:space="preserve"> </w:t>
      </w:r>
      <w:r w:rsidRPr="005108E4">
        <w:rPr>
          <w:sz w:val="24"/>
        </w:rPr>
        <w:t>renovations</w:t>
      </w:r>
      <w:r w:rsidRPr="005108E4">
        <w:rPr>
          <w:spacing w:val="-15"/>
          <w:sz w:val="24"/>
        </w:rPr>
        <w:t xml:space="preserve"> </w:t>
      </w:r>
      <w:r w:rsidRPr="005108E4">
        <w:rPr>
          <w:sz w:val="24"/>
        </w:rPr>
        <w:t>to</w:t>
      </w:r>
      <w:r w:rsidRPr="005108E4">
        <w:rPr>
          <w:spacing w:val="-16"/>
          <w:sz w:val="24"/>
        </w:rPr>
        <w:t xml:space="preserve"> </w:t>
      </w:r>
      <w:r w:rsidRPr="005108E4">
        <w:rPr>
          <w:sz w:val="24"/>
        </w:rPr>
        <w:t>a</w:t>
      </w:r>
      <w:r w:rsidRPr="005108E4">
        <w:rPr>
          <w:spacing w:val="-14"/>
          <w:sz w:val="24"/>
        </w:rPr>
        <w:t xml:space="preserve"> </w:t>
      </w:r>
      <w:r w:rsidRPr="005108E4">
        <w:rPr>
          <w:sz w:val="24"/>
        </w:rPr>
        <w:t>facility shall comply with 935 CMR 501.120(11). An MTC subject to 935 CMR 501.120(12)(g) may apply for an additional six-month extension if it agrees to install meters to monitor energy usage, water usage and other data determined by the Commission as necessary in order to provide reports on energy usage, water usage, waste production and other data in a form and manner determined by the</w:t>
      </w:r>
      <w:r w:rsidRPr="005108E4">
        <w:rPr>
          <w:spacing w:val="-18"/>
          <w:sz w:val="24"/>
        </w:rPr>
        <w:t xml:space="preserve"> </w:t>
      </w:r>
      <w:r w:rsidRPr="005108E4">
        <w:rPr>
          <w:sz w:val="24"/>
        </w:rPr>
        <w:t>Commission.</w:t>
      </w:r>
    </w:p>
    <w:p w14:paraId="1BA3D7F6" w14:textId="77777777" w:rsidR="00DA2759" w:rsidRPr="005108E4" w:rsidRDefault="009A7511">
      <w:pPr>
        <w:pStyle w:val="ListParagraph"/>
        <w:numPr>
          <w:ilvl w:val="1"/>
          <w:numId w:val="30"/>
        </w:numPr>
        <w:tabs>
          <w:tab w:val="left" w:pos="2141"/>
        </w:tabs>
        <w:spacing w:before="9" w:line="244" w:lineRule="auto"/>
        <w:ind w:right="115" w:firstLine="0"/>
        <w:rPr>
          <w:sz w:val="24"/>
        </w:rPr>
      </w:pPr>
      <w:r w:rsidRPr="005108E4">
        <w:rPr>
          <w:sz w:val="24"/>
        </w:rPr>
        <w:t>For purposes of 935 CMR 501.120(11), the following terms shall have the following meanings:</w:t>
      </w:r>
    </w:p>
    <w:p w14:paraId="77A0BDD3" w14:textId="77777777" w:rsidR="00DA2759" w:rsidRPr="005108E4" w:rsidRDefault="009A7511">
      <w:pPr>
        <w:pStyle w:val="ListParagraph"/>
        <w:numPr>
          <w:ilvl w:val="2"/>
          <w:numId w:val="30"/>
        </w:numPr>
        <w:tabs>
          <w:tab w:val="left" w:pos="2326"/>
        </w:tabs>
        <w:spacing w:line="242" w:lineRule="auto"/>
        <w:ind w:right="117" w:firstLine="0"/>
        <w:rPr>
          <w:sz w:val="24"/>
        </w:rPr>
      </w:pPr>
      <w:r w:rsidRPr="005108E4">
        <w:rPr>
          <w:sz w:val="24"/>
        </w:rPr>
        <w:t>Horticultural</w:t>
      </w:r>
      <w:r w:rsidRPr="005108E4">
        <w:rPr>
          <w:spacing w:val="-29"/>
          <w:sz w:val="24"/>
        </w:rPr>
        <w:t xml:space="preserve"> </w:t>
      </w:r>
      <w:r w:rsidRPr="005108E4">
        <w:rPr>
          <w:sz w:val="24"/>
        </w:rPr>
        <w:t>Lighting</w:t>
      </w:r>
      <w:r w:rsidRPr="005108E4">
        <w:rPr>
          <w:spacing w:val="-30"/>
          <w:sz w:val="24"/>
        </w:rPr>
        <w:t xml:space="preserve"> </w:t>
      </w:r>
      <w:r w:rsidRPr="005108E4">
        <w:rPr>
          <w:sz w:val="24"/>
        </w:rPr>
        <w:t>Equipment</w:t>
      </w:r>
      <w:r w:rsidRPr="005108E4">
        <w:rPr>
          <w:spacing w:val="-28"/>
          <w:sz w:val="24"/>
        </w:rPr>
        <w:t xml:space="preserve"> </w:t>
      </w:r>
      <w:r w:rsidRPr="005108E4">
        <w:rPr>
          <w:sz w:val="24"/>
        </w:rPr>
        <w:t>(HLE)</w:t>
      </w:r>
      <w:r w:rsidRPr="005108E4">
        <w:rPr>
          <w:spacing w:val="-29"/>
          <w:sz w:val="24"/>
        </w:rPr>
        <w:t xml:space="preserve"> </w:t>
      </w:r>
      <w:r w:rsidRPr="005108E4">
        <w:rPr>
          <w:sz w:val="24"/>
        </w:rPr>
        <w:t>means</w:t>
      </w:r>
      <w:r w:rsidRPr="005108E4">
        <w:rPr>
          <w:spacing w:val="-28"/>
          <w:sz w:val="24"/>
        </w:rPr>
        <w:t xml:space="preserve"> </w:t>
      </w:r>
      <w:r w:rsidRPr="005108E4">
        <w:rPr>
          <w:sz w:val="24"/>
        </w:rPr>
        <w:t>any</w:t>
      </w:r>
      <w:r w:rsidRPr="005108E4">
        <w:rPr>
          <w:spacing w:val="-34"/>
          <w:sz w:val="24"/>
        </w:rPr>
        <w:t xml:space="preserve"> </w:t>
      </w:r>
      <w:r w:rsidRPr="005108E4">
        <w:rPr>
          <w:sz w:val="24"/>
        </w:rPr>
        <w:t>lighting</w:t>
      </w:r>
      <w:r w:rsidRPr="005108E4">
        <w:rPr>
          <w:spacing w:val="-33"/>
          <w:sz w:val="24"/>
        </w:rPr>
        <w:t xml:space="preserve"> </w:t>
      </w:r>
      <w:r w:rsidRPr="005108E4">
        <w:rPr>
          <w:sz w:val="24"/>
        </w:rPr>
        <w:t>equipment</w:t>
      </w:r>
      <w:r w:rsidRPr="005108E4">
        <w:rPr>
          <w:spacing w:val="-29"/>
          <w:sz w:val="24"/>
        </w:rPr>
        <w:t xml:space="preserve"> </w:t>
      </w:r>
      <w:r w:rsidRPr="005108E4">
        <w:rPr>
          <w:sz w:val="24"/>
        </w:rPr>
        <w:t>(</w:t>
      </w:r>
      <w:r w:rsidRPr="005108E4">
        <w:rPr>
          <w:i/>
          <w:sz w:val="24"/>
        </w:rPr>
        <w:t>e.g</w:t>
      </w:r>
      <w:r w:rsidRPr="005108E4">
        <w:rPr>
          <w:sz w:val="24"/>
        </w:rPr>
        <w:t>.</w:t>
      </w:r>
      <w:r w:rsidRPr="005108E4">
        <w:rPr>
          <w:spacing w:val="-31"/>
          <w:sz w:val="24"/>
        </w:rPr>
        <w:t xml:space="preserve"> </w:t>
      </w:r>
      <w:r w:rsidRPr="005108E4">
        <w:rPr>
          <w:sz w:val="24"/>
        </w:rPr>
        <w:t>fixtures, bulbs,</w:t>
      </w:r>
      <w:r w:rsidRPr="005108E4">
        <w:rPr>
          <w:spacing w:val="-5"/>
          <w:sz w:val="24"/>
        </w:rPr>
        <w:t xml:space="preserve"> </w:t>
      </w:r>
      <w:r w:rsidRPr="005108E4">
        <w:rPr>
          <w:sz w:val="24"/>
        </w:rPr>
        <w:t>ballasts,</w:t>
      </w:r>
      <w:r w:rsidRPr="005108E4">
        <w:rPr>
          <w:spacing w:val="-5"/>
          <w:sz w:val="24"/>
        </w:rPr>
        <w:t xml:space="preserve"> </w:t>
      </w:r>
      <w:r w:rsidRPr="005108E4">
        <w:rPr>
          <w:sz w:val="24"/>
        </w:rPr>
        <w:t>controls,</w:t>
      </w:r>
      <w:r w:rsidRPr="005108E4">
        <w:rPr>
          <w:spacing w:val="-4"/>
          <w:sz w:val="24"/>
        </w:rPr>
        <w:t xml:space="preserve"> </w:t>
      </w:r>
      <w:r w:rsidRPr="005108E4">
        <w:rPr>
          <w:i/>
          <w:sz w:val="24"/>
        </w:rPr>
        <w:t>etc</w:t>
      </w:r>
      <w:r w:rsidRPr="005108E4">
        <w:rPr>
          <w:sz w:val="24"/>
        </w:rPr>
        <w:t>.)</w:t>
      </w:r>
      <w:r w:rsidRPr="005108E4">
        <w:rPr>
          <w:spacing w:val="-5"/>
          <w:sz w:val="24"/>
        </w:rPr>
        <w:t xml:space="preserve"> </w:t>
      </w:r>
      <w:r w:rsidRPr="005108E4">
        <w:rPr>
          <w:sz w:val="24"/>
        </w:rPr>
        <w:t>that</w:t>
      </w:r>
      <w:r w:rsidRPr="005108E4">
        <w:rPr>
          <w:spacing w:val="-6"/>
          <w:sz w:val="24"/>
        </w:rPr>
        <w:t xml:space="preserve"> </w:t>
      </w:r>
      <w:r w:rsidRPr="005108E4">
        <w:rPr>
          <w:sz w:val="24"/>
        </w:rPr>
        <w:t>uses</w:t>
      </w:r>
      <w:r w:rsidRPr="005108E4">
        <w:rPr>
          <w:spacing w:val="-6"/>
          <w:sz w:val="24"/>
        </w:rPr>
        <w:t xml:space="preserve"> </w:t>
      </w:r>
      <w:r w:rsidRPr="005108E4">
        <w:rPr>
          <w:sz w:val="24"/>
        </w:rPr>
        <w:t>energy</w:t>
      </w:r>
      <w:r w:rsidRPr="005108E4">
        <w:rPr>
          <w:spacing w:val="-13"/>
          <w:sz w:val="24"/>
        </w:rPr>
        <w:t xml:space="preserve"> </w:t>
      </w:r>
      <w:r w:rsidRPr="005108E4">
        <w:rPr>
          <w:sz w:val="24"/>
        </w:rPr>
        <w:t>for</w:t>
      </w:r>
      <w:r w:rsidRPr="005108E4">
        <w:rPr>
          <w:spacing w:val="-8"/>
          <w:sz w:val="24"/>
        </w:rPr>
        <w:t xml:space="preserve"> </w:t>
      </w:r>
      <w:r w:rsidRPr="005108E4">
        <w:rPr>
          <w:sz w:val="24"/>
        </w:rPr>
        <w:t>the</w:t>
      </w:r>
      <w:r w:rsidRPr="005108E4">
        <w:rPr>
          <w:spacing w:val="-7"/>
          <w:sz w:val="24"/>
        </w:rPr>
        <w:t xml:space="preserve"> </w:t>
      </w:r>
      <w:r w:rsidRPr="005108E4">
        <w:rPr>
          <w:sz w:val="24"/>
        </w:rPr>
        <w:t>cultivation</w:t>
      </w:r>
      <w:r w:rsidRPr="005108E4">
        <w:rPr>
          <w:spacing w:val="-5"/>
          <w:sz w:val="24"/>
        </w:rPr>
        <w:t xml:space="preserve"> </w:t>
      </w:r>
      <w:r w:rsidRPr="005108E4">
        <w:rPr>
          <w:sz w:val="24"/>
        </w:rPr>
        <w:t>of</w:t>
      </w:r>
      <w:r w:rsidRPr="005108E4">
        <w:rPr>
          <w:spacing w:val="-5"/>
          <w:sz w:val="24"/>
        </w:rPr>
        <w:t xml:space="preserve"> </w:t>
      </w:r>
      <w:r w:rsidRPr="005108E4">
        <w:rPr>
          <w:sz w:val="24"/>
        </w:rPr>
        <w:t>plants,</w:t>
      </w:r>
      <w:r w:rsidRPr="005108E4">
        <w:rPr>
          <w:spacing w:val="-4"/>
          <w:sz w:val="24"/>
        </w:rPr>
        <w:t xml:space="preserve"> </w:t>
      </w:r>
      <w:r w:rsidRPr="005108E4">
        <w:rPr>
          <w:sz w:val="24"/>
        </w:rPr>
        <w:t>at</w:t>
      </w:r>
      <w:r w:rsidRPr="005108E4">
        <w:rPr>
          <w:spacing w:val="-4"/>
          <w:sz w:val="24"/>
        </w:rPr>
        <w:t xml:space="preserve"> </w:t>
      </w:r>
      <w:r w:rsidRPr="005108E4">
        <w:rPr>
          <w:sz w:val="24"/>
        </w:rPr>
        <w:t>any</w:t>
      </w:r>
      <w:r w:rsidRPr="005108E4">
        <w:rPr>
          <w:spacing w:val="-11"/>
          <w:sz w:val="24"/>
        </w:rPr>
        <w:t xml:space="preserve"> </w:t>
      </w:r>
      <w:r w:rsidRPr="005108E4">
        <w:rPr>
          <w:sz w:val="24"/>
        </w:rPr>
        <w:t>stage of</w:t>
      </w:r>
      <w:r w:rsidRPr="005108E4">
        <w:rPr>
          <w:spacing w:val="-32"/>
          <w:sz w:val="24"/>
        </w:rPr>
        <w:t xml:space="preserve"> </w:t>
      </w:r>
      <w:r w:rsidRPr="005108E4">
        <w:rPr>
          <w:sz w:val="24"/>
        </w:rPr>
        <w:t>growth</w:t>
      </w:r>
      <w:r w:rsidRPr="005108E4">
        <w:rPr>
          <w:spacing w:val="-32"/>
          <w:sz w:val="24"/>
        </w:rPr>
        <w:t xml:space="preserve"> </w:t>
      </w:r>
      <w:r w:rsidRPr="005108E4">
        <w:rPr>
          <w:sz w:val="24"/>
        </w:rPr>
        <w:t>(</w:t>
      </w:r>
      <w:r w:rsidRPr="005108E4">
        <w:rPr>
          <w:i/>
          <w:sz w:val="24"/>
        </w:rPr>
        <w:t>e.g</w:t>
      </w:r>
      <w:r w:rsidRPr="005108E4">
        <w:rPr>
          <w:sz w:val="24"/>
        </w:rPr>
        <w:t>.</w:t>
      </w:r>
      <w:r w:rsidRPr="005108E4">
        <w:rPr>
          <w:spacing w:val="-29"/>
          <w:sz w:val="24"/>
        </w:rPr>
        <w:t xml:space="preserve"> </w:t>
      </w:r>
      <w:r w:rsidRPr="005108E4">
        <w:rPr>
          <w:sz w:val="24"/>
        </w:rPr>
        <w:t>germination,</w:t>
      </w:r>
      <w:r w:rsidRPr="005108E4">
        <w:rPr>
          <w:spacing w:val="-30"/>
          <w:sz w:val="24"/>
        </w:rPr>
        <w:t xml:space="preserve"> </w:t>
      </w:r>
      <w:r w:rsidRPr="005108E4">
        <w:rPr>
          <w:sz w:val="24"/>
        </w:rPr>
        <w:t>cloning/mother</w:t>
      </w:r>
      <w:r w:rsidRPr="005108E4">
        <w:rPr>
          <w:spacing w:val="-30"/>
          <w:sz w:val="24"/>
        </w:rPr>
        <w:t xml:space="preserve"> </w:t>
      </w:r>
      <w:r w:rsidRPr="005108E4">
        <w:rPr>
          <w:sz w:val="24"/>
        </w:rPr>
        <w:t>plants,</w:t>
      </w:r>
      <w:r w:rsidRPr="005108E4">
        <w:rPr>
          <w:spacing w:val="-29"/>
          <w:sz w:val="24"/>
        </w:rPr>
        <w:t xml:space="preserve"> </w:t>
      </w:r>
      <w:r w:rsidRPr="005108E4">
        <w:rPr>
          <w:sz w:val="24"/>
        </w:rPr>
        <w:t>Propagation,</w:t>
      </w:r>
      <w:r w:rsidRPr="005108E4">
        <w:rPr>
          <w:spacing w:val="-30"/>
          <w:sz w:val="24"/>
        </w:rPr>
        <w:t xml:space="preserve"> </w:t>
      </w:r>
      <w:r w:rsidRPr="005108E4">
        <w:rPr>
          <w:sz w:val="24"/>
        </w:rPr>
        <w:t>Vegetation,</w:t>
      </w:r>
      <w:r w:rsidRPr="005108E4">
        <w:rPr>
          <w:spacing w:val="-29"/>
          <w:sz w:val="24"/>
        </w:rPr>
        <w:t xml:space="preserve"> </w:t>
      </w:r>
      <w:r w:rsidRPr="005108E4">
        <w:rPr>
          <w:sz w:val="24"/>
        </w:rPr>
        <w:t>Flowering, and</w:t>
      </w:r>
      <w:r w:rsidRPr="005108E4">
        <w:rPr>
          <w:spacing w:val="-2"/>
          <w:sz w:val="24"/>
        </w:rPr>
        <w:t xml:space="preserve"> </w:t>
      </w:r>
      <w:r w:rsidRPr="005108E4">
        <w:rPr>
          <w:sz w:val="24"/>
        </w:rPr>
        <w:t>harvest).</w:t>
      </w:r>
    </w:p>
    <w:p w14:paraId="6C9F301A"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14DB6FD1" w14:textId="77777777" w:rsidR="00DA2759" w:rsidRPr="005108E4" w:rsidRDefault="00DA2759">
      <w:pPr>
        <w:pStyle w:val="BodyText"/>
        <w:spacing w:before="7"/>
        <w:jc w:val="left"/>
      </w:pPr>
    </w:p>
    <w:p w14:paraId="415D745A" w14:textId="77777777" w:rsidR="00DA2759" w:rsidRPr="005108E4" w:rsidRDefault="009A7511">
      <w:pPr>
        <w:pStyle w:val="ListParagraph"/>
        <w:numPr>
          <w:ilvl w:val="2"/>
          <w:numId w:val="30"/>
        </w:numPr>
        <w:tabs>
          <w:tab w:val="left" w:pos="2439"/>
        </w:tabs>
        <w:spacing w:line="242" w:lineRule="auto"/>
        <w:ind w:right="116" w:firstLine="0"/>
        <w:rPr>
          <w:sz w:val="24"/>
        </w:rPr>
      </w:pPr>
      <w:r w:rsidRPr="005108E4">
        <w:rPr>
          <w:sz w:val="24"/>
        </w:rPr>
        <w:t>Horticulture Lighting Square Footage (HLSF) means an area to be calculated in square feet and measured using clearly identifiable boundaries of all areas(s) that will contain</w:t>
      </w:r>
      <w:r w:rsidRPr="005108E4">
        <w:rPr>
          <w:spacing w:val="-4"/>
          <w:sz w:val="24"/>
        </w:rPr>
        <w:t xml:space="preserve"> </w:t>
      </w:r>
      <w:r w:rsidRPr="005108E4">
        <w:rPr>
          <w:sz w:val="24"/>
        </w:rPr>
        <w:t>plants</w:t>
      </w:r>
      <w:r w:rsidRPr="005108E4">
        <w:rPr>
          <w:spacing w:val="-3"/>
          <w:sz w:val="24"/>
        </w:rPr>
        <w:t xml:space="preserve"> </w:t>
      </w:r>
      <w:r w:rsidRPr="005108E4">
        <w:rPr>
          <w:sz w:val="24"/>
        </w:rPr>
        <w:t>at</w:t>
      </w:r>
      <w:r w:rsidRPr="005108E4">
        <w:rPr>
          <w:spacing w:val="-4"/>
          <w:sz w:val="24"/>
        </w:rPr>
        <w:t xml:space="preserve"> </w:t>
      </w:r>
      <w:r w:rsidRPr="005108E4">
        <w:rPr>
          <w:sz w:val="24"/>
        </w:rPr>
        <w:t>any</w:t>
      </w:r>
      <w:r w:rsidRPr="005108E4">
        <w:rPr>
          <w:spacing w:val="-10"/>
          <w:sz w:val="24"/>
        </w:rPr>
        <w:t xml:space="preserve"> </w:t>
      </w:r>
      <w:r w:rsidRPr="005108E4">
        <w:rPr>
          <w:sz w:val="24"/>
        </w:rPr>
        <w:t>point</w:t>
      </w:r>
      <w:r w:rsidRPr="005108E4">
        <w:rPr>
          <w:spacing w:val="-3"/>
          <w:sz w:val="24"/>
        </w:rPr>
        <w:t xml:space="preserve"> </w:t>
      </w:r>
      <w:r w:rsidRPr="005108E4">
        <w:rPr>
          <w:sz w:val="24"/>
        </w:rPr>
        <w:t>in</w:t>
      </w:r>
      <w:r w:rsidRPr="005108E4">
        <w:rPr>
          <w:spacing w:val="-4"/>
          <w:sz w:val="24"/>
        </w:rPr>
        <w:t xml:space="preserve"> </w:t>
      </w:r>
      <w:r w:rsidRPr="005108E4">
        <w:rPr>
          <w:sz w:val="24"/>
        </w:rPr>
        <w:t>time,</w:t>
      </w:r>
      <w:r w:rsidRPr="005108E4">
        <w:rPr>
          <w:spacing w:val="-4"/>
          <w:sz w:val="24"/>
        </w:rPr>
        <w:t xml:space="preserve"> </w:t>
      </w:r>
      <w:r w:rsidRPr="005108E4">
        <w:rPr>
          <w:sz w:val="24"/>
        </w:rPr>
        <w:t>at</w:t>
      </w:r>
      <w:r w:rsidRPr="005108E4">
        <w:rPr>
          <w:spacing w:val="-3"/>
          <w:sz w:val="24"/>
        </w:rPr>
        <w:t xml:space="preserve"> </w:t>
      </w:r>
      <w:r w:rsidRPr="005108E4">
        <w:rPr>
          <w:sz w:val="24"/>
        </w:rPr>
        <w:t>any</w:t>
      </w:r>
      <w:r w:rsidRPr="005108E4">
        <w:rPr>
          <w:spacing w:val="-11"/>
          <w:sz w:val="24"/>
        </w:rPr>
        <w:t xml:space="preserve"> </w:t>
      </w:r>
      <w:r w:rsidRPr="005108E4">
        <w:rPr>
          <w:sz w:val="24"/>
        </w:rPr>
        <w:t>stage</w:t>
      </w:r>
      <w:r w:rsidRPr="005108E4">
        <w:rPr>
          <w:spacing w:val="-5"/>
          <w:sz w:val="24"/>
        </w:rPr>
        <w:t xml:space="preserve"> </w:t>
      </w:r>
      <w:r w:rsidRPr="005108E4">
        <w:rPr>
          <w:sz w:val="24"/>
        </w:rPr>
        <w:t>of</w:t>
      </w:r>
      <w:r w:rsidRPr="005108E4">
        <w:rPr>
          <w:spacing w:val="-2"/>
          <w:sz w:val="24"/>
        </w:rPr>
        <w:t xml:space="preserve"> </w:t>
      </w:r>
      <w:r w:rsidRPr="005108E4">
        <w:rPr>
          <w:sz w:val="24"/>
        </w:rPr>
        <w:t>growth,</w:t>
      </w:r>
      <w:r w:rsidRPr="005108E4">
        <w:rPr>
          <w:spacing w:val="-1"/>
          <w:sz w:val="24"/>
        </w:rPr>
        <w:t xml:space="preserve"> </w:t>
      </w:r>
      <w:r w:rsidRPr="005108E4">
        <w:rPr>
          <w:sz w:val="24"/>
        </w:rPr>
        <w:t>including</w:t>
      </w:r>
      <w:r w:rsidRPr="005108E4">
        <w:rPr>
          <w:spacing w:val="-4"/>
          <w:sz w:val="24"/>
        </w:rPr>
        <w:t xml:space="preserve"> </w:t>
      </w:r>
      <w:r w:rsidRPr="005108E4">
        <w:rPr>
          <w:sz w:val="24"/>
        </w:rPr>
        <w:t>all</w:t>
      </w:r>
      <w:r w:rsidRPr="005108E4">
        <w:rPr>
          <w:spacing w:val="-1"/>
          <w:sz w:val="24"/>
        </w:rPr>
        <w:t xml:space="preserve"> </w:t>
      </w:r>
      <w:r w:rsidRPr="005108E4">
        <w:rPr>
          <w:sz w:val="24"/>
        </w:rPr>
        <w:t>of</w:t>
      </w:r>
      <w:r w:rsidRPr="005108E4">
        <w:rPr>
          <w:spacing w:val="-4"/>
          <w:sz w:val="24"/>
        </w:rPr>
        <w:t xml:space="preserve"> </w:t>
      </w:r>
      <w:r w:rsidRPr="005108E4">
        <w:rPr>
          <w:sz w:val="24"/>
        </w:rPr>
        <w:t>the</w:t>
      </w:r>
      <w:r w:rsidRPr="005108E4">
        <w:rPr>
          <w:spacing w:val="-5"/>
          <w:sz w:val="24"/>
        </w:rPr>
        <w:t xml:space="preserve"> </w:t>
      </w:r>
      <w:r w:rsidRPr="005108E4">
        <w:rPr>
          <w:sz w:val="24"/>
        </w:rPr>
        <w:t xml:space="preserve">space(s) within the boundaries, HLSF may be noncontiguous, but each unique area included in the total HLSF calculations shall be separated by an identifiable boundary which includes, but is not limited to: interior walls, shelves, Greenhouse walls, hoop house walls, garden benches, hedge rows, fencing, garden beds, or garden plots. </w:t>
      </w:r>
      <w:r w:rsidRPr="005108E4">
        <w:rPr>
          <w:spacing w:val="-3"/>
          <w:sz w:val="24"/>
        </w:rPr>
        <w:t xml:space="preserve">If </w:t>
      </w:r>
      <w:r w:rsidRPr="005108E4">
        <w:rPr>
          <w:sz w:val="24"/>
        </w:rPr>
        <w:t>plants are being</w:t>
      </w:r>
      <w:r w:rsidRPr="005108E4">
        <w:rPr>
          <w:spacing w:val="-19"/>
          <w:sz w:val="24"/>
        </w:rPr>
        <w:t xml:space="preserve"> </w:t>
      </w:r>
      <w:r w:rsidRPr="005108E4">
        <w:rPr>
          <w:sz w:val="24"/>
        </w:rPr>
        <w:t>cultivated</w:t>
      </w:r>
      <w:r w:rsidRPr="005108E4">
        <w:rPr>
          <w:spacing w:val="-17"/>
          <w:sz w:val="24"/>
        </w:rPr>
        <w:t xml:space="preserve"> </w:t>
      </w:r>
      <w:r w:rsidRPr="005108E4">
        <w:rPr>
          <w:sz w:val="24"/>
        </w:rPr>
        <w:t>using</w:t>
      </w:r>
      <w:r w:rsidRPr="005108E4">
        <w:rPr>
          <w:spacing w:val="-21"/>
          <w:sz w:val="24"/>
        </w:rPr>
        <w:t xml:space="preserve"> </w:t>
      </w:r>
      <w:r w:rsidRPr="005108E4">
        <w:rPr>
          <w:sz w:val="24"/>
        </w:rPr>
        <w:t>a</w:t>
      </w:r>
      <w:r w:rsidRPr="005108E4">
        <w:rPr>
          <w:spacing w:val="-18"/>
          <w:sz w:val="24"/>
        </w:rPr>
        <w:t xml:space="preserve"> </w:t>
      </w:r>
      <w:r w:rsidRPr="005108E4">
        <w:rPr>
          <w:sz w:val="24"/>
        </w:rPr>
        <w:t>shelving</w:t>
      </w:r>
      <w:r w:rsidRPr="005108E4">
        <w:rPr>
          <w:spacing w:val="-18"/>
          <w:sz w:val="24"/>
        </w:rPr>
        <w:t xml:space="preserve"> </w:t>
      </w:r>
      <w:r w:rsidRPr="005108E4">
        <w:rPr>
          <w:sz w:val="24"/>
        </w:rPr>
        <w:t>system,</w:t>
      </w:r>
      <w:r w:rsidRPr="005108E4">
        <w:rPr>
          <w:spacing w:val="-17"/>
          <w:sz w:val="24"/>
        </w:rPr>
        <w:t xml:space="preserve"> </w:t>
      </w:r>
      <w:r w:rsidRPr="005108E4">
        <w:rPr>
          <w:sz w:val="24"/>
        </w:rPr>
        <w:t>the</w:t>
      </w:r>
      <w:r w:rsidRPr="005108E4">
        <w:rPr>
          <w:spacing w:val="-18"/>
          <w:sz w:val="24"/>
        </w:rPr>
        <w:t xml:space="preserve"> </w:t>
      </w:r>
      <w:r w:rsidRPr="005108E4">
        <w:rPr>
          <w:sz w:val="24"/>
        </w:rPr>
        <w:t>surface</w:t>
      </w:r>
      <w:r w:rsidRPr="005108E4">
        <w:rPr>
          <w:spacing w:val="-18"/>
          <w:sz w:val="24"/>
        </w:rPr>
        <w:t xml:space="preserve"> </w:t>
      </w:r>
      <w:r w:rsidRPr="005108E4">
        <w:rPr>
          <w:sz w:val="24"/>
        </w:rPr>
        <w:t>area</w:t>
      </w:r>
      <w:r w:rsidRPr="005108E4">
        <w:rPr>
          <w:spacing w:val="-18"/>
          <w:sz w:val="24"/>
        </w:rPr>
        <w:t xml:space="preserve"> </w:t>
      </w:r>
      <w:r w:rsidRPr="005108E4">
        <w:rPr>
          <w:sz w:val="24"/>
        </w:rPr>
        <w:t>of</w:t>
      </w:r>
      <w:r w:rsidRPr="005108E4">
        <w:rPr>
          <w:spacing w:val="-17"/>
          <w:sz w:val="24"/>
        </w:rPr>
        <w:t xml:space="preserve"> </w:t>
      </w:r>
      <w:r w:rsidRPr="005108E4">
        <w:rPr>
          <w:sz w:val="24"/>
        </w:rPr>
        <w:t>each</w:t>
      </w:r>
      <w:r w:rsidRPr="005108E4">
        <w:rPr>
          <w:spacing w:val="-17"/>
          <w:sz w:val="24"/>
        </w:rPr>
        <w:t xml:space="preserve"> </w:t>
      </w:r>
      <w:r w:rsidRPr="005108E4">
        <w:rPr>
          <w:sz w:val="24"/>
        </w:rPr>
        <w:t>level</w:t>
      </w:r>
      <w:r w:rsidRPr="005108E4">
        <w:rPr>
          <w:spacing w:val="-16"/>
          <w:sz w:val="24"/>
        </w:rPr>
        <w:t xml:space="preserve"> </w:t>
      </w:r>
      <w:r w:rsidRPr="005108E4">
        <w:rPr>
          <w:sz w:val="24"/>
        </w:rPr>
        <w:t>shall</w:t>
      </w:r>
      <w:r w:rsidRPr="005108E4">
        <w:rPr>
          <w:spacing w:val="-16"/>
          <w:sz w:val="24"/>
        </w:rPr>
        <w:t xml:space="preserve"> </w:t>
      </w:r>
      <w:r w:rsidRPr="005108E4">
        <w:rPr>
          <w:sz w:val="24"/>
        </w:rPr>
        <w:t>be</w:t>
      </w:r>
      <w:r w:rsidRPr="005108E4">
        <w:rPr>
          <w:spacing w:val="-18"/>
          <w:sz w:val="24"/>
        </w:rPr>
        <w:t xml:space="preserve"> </w:t>
      </w:r>
      <w:r w:rsidRPr="005108E4">
        <w:rPr>
          <w:sz w:val="24"/>
        </w:rPr>
        <w:t>included in the total HLSF</w:t>
      </w:r>
      <w:r w:rsidRPr="005108E4">
        <w:rPr>
          <w:spacing w:val="-6"/>
          <w:sz w:val="24"/>
        </w:rPr>
        <w:t xml:space="preserve"> </w:t>
      </w:r>
      <w:r w:rsidRPr="005108E4">
        <w:rPr>
          <w:sz w:val="24"/>
        </w:rPr>
        <w:t>calculation.</w:t>
      </w:r>
    </w:p>
    <w:p w14:paraId="394568DA" w14:textId="77777777" w:rsidR="00DA2759" w:rsidRPr="005108E4" w:rsidRDefault="009A7511">
      <w:pPr>
        <w:pStyle w:val="ListParagraph"/>
        <w:numPr>
          <w:ilvl w:val="2"/>
          <w:numId w:val="30"/>
        </w:numPr>
        <w:tabs>
          <w:tab w:val="left" w:pos="2439"/>
        </w:tabs>
        <w:spacing w:before="7" w:line="242" w:lineRule="auto"/>
        <w:ind w:right="116" w:firstLine="0"/>
        <w:rPr>
          <w:sz w:val="24"/>
        </w:rPr>
      </w:pPr>
      <w:r w:rsidRPr="005108E4">
        <w:rPr>
          <w:sz w:val="24"/>
        </w:rPr>
        <w:t>Lighting Power Density (HLPD) means a measure of total watts of Horticultural Lighting Equipment per total Horticulture Lighting Square Footage, (HLE/HLSF = HLPD) expressed as number of watts per square</w:t>
      </w:r>
      <w:r w:rsidRPr="005108E4">
        <w:rPr>
          <w:spacing w:val="-12"/>
          <w:sz w:val="24"/>
        </w:rPr>
        <w:t xml:space="preserve"> </w:t>
      </w:r>
      <w:r w:rsidRPr="005108E4">
        <w:rPr>
          <w:sz w:val="24"/>
        </w:rPr>
        <w:t>foot.</w:t>
      </w:r>
    </w:p>
    <w:p w14:paraId="36D449F7" w14:textId="77777777" w:rsidR="00DA2759" w:rsidRPr="005108E4" w:rsidRDefault="00DA2759">
      <w:pPr>
        <w:pStyle w:val="BodyText"/>
        <w:spacing w:before="6"/>
        <w:jc w:val="left"/>
      </w:pPr>
    </w:p>
    <w:p w14:paraId="0926493F" w14:textId="77777777" w:rsidR="00DA2759" w:rsidRPr="005108E4" w:rsidRDefault="009A7511" w:rsidP="009B55D4">
      <w:pPr>
        <w:pStyle w:val="ListParagraph"/>
        <w:numPr>
          <w:ilvl w:val="0"/>
          <w:numId w:val="30"/>
        </w:numPr>
        <w:tabs>
          <w:tab w:val="left" w:pos="1906"/>
        </w:tabs>
        <w:spacing w:line="242" w:lineRule="auto"/>
        <w:ind w:right="117" w:firstLine="0"/>
        <w:outlineLvl w:val="1"/>
        <w:rPr>
          <w:sz w:val="24"/>
        </w:rPr>
      </w:pPr>
      <w:r w:rsidRPr="005108E4">
        <w:rPr>
          <w:spacing w:val="-3"/>
          <w:sz w:val="24"/>
        </w:rPr>
        <w:t xml:space="preserve">In </w:t>
      </w:r>
      <w:r w:rsidRPr="005108E4">
        <w:rPr>
          <w:sz w:val="24"/>
        </w:rPr>
        <w:t xml:space="preserve">addition to the written operating policies required under 935 CMR 501.105(1), MTC </w:t>
      </w:r>
      <w:r w:rsidRPr="005108E4">
        <w:rPr>
          <w:spacing w:val="-3"/>
          <w:sz w:val="24"/>
        </w:rPr>
        <w:t>cultivation</w:t>
      </w:r>
      <w:r w:rsidRPr="005108E4">
        <w:rPr>
          <w:spacing w:val="-27"/>
          <w:sz w:val="24"/>
        </w:rPr>
        <w:t xml:space="preserve"> </w:t>
      </w:r>
      <w:r w:rsidRPr="005108E4">
        <w:rPr>
          <w:sz w:val="24"/>
        </w:rPr>
        <w:t>operations,</w:t>
      </w:r>
      <w:r w:rsidRPr="005108E4">
        <w:rPr>
          <w:spacing w:val="-27"/>
          <w:sz w:val="24"/>
        </w:rPr>
        <w:t xml:space="preserve"> </w:t>
      </w:r>
      <w:r w:rsidRPr="005108E4">
        <w:rPr>
          <w:sz w:val="24"/>
        </w:rPr>
        <w:t>including</w:t>
      </w:r>
      <w:r w:rsidRPr="005108E4">
        <w:rPr>
          <w:spacing w:val="-29"/>
          <w:sz w:val="24"/>
        </w:rPr>
        <w:t xml:space="preserve"> </w:t>
      </w:r>
      <w:r w:rsidRPr="005108E4">
        <w:rPr>
          <w:sz w:val="24"/>
        </w:rPr>
        <w:t>CMO</w:t>
      </w:r>
      <w:r w:rsidRPr="005108E4">
        <w:rPr>
          <w:spacing w:val="-26"/>
          <w:sz w:val="24"/>
        </w:rPr>
        <w:t xml:space="preserve"> </w:t>
      </w:r>
      <w:r w:rsidRPr="005108E4">
        <w:rPr>
          <w:sz w:val="24"/>
        </w:rPr>
        <w:t>Marijuana</w:t>
      </w:r>
      <w:r w:rsidRPr="005108E4">
        <w:rPr>
          <w:spacing w:val="-28"/>
          <w:sz w:val="24"/>
        </w:rPr>
        <w:t xml:space="preserve"> </w:t>
      </w:r>
      <w:r w:rsidRPr="005108E4">
        <w:rPr>
          <w:sz w:val="24"/>
        </w:rPr>
        <w:t>Cultivators,</w:t>
      </w:r>
      <w:r w:rsidRPr="005108E4">
        <w:rPr>
          <w:spacing w:val="-27"/>
          <w:sz w:val="24"/>
        </w:rPr>
        <w:t xml:space="preserve"> </w:t>
      </w:r>
      <w:r w:rsidRPr="005108E4">
        <w:rPr>
          <w:sz w:val="24"/>
        </w:rPr>
        <w:t>shall</w:t>
      </w:r>
      <w:r w:rsidRPr="005108E4">
        <w:rPr>
          <w:spacing w:val="-25"/>
          <w:sz w:val="24"/>
        </w:rPr>
        <w:t xml:space="preserve"> </w:t>
      </w:r>
      <w:r w:rsidRPr="005108E4">
        <w:rPr>
          <w:sz w:val="24"/>
        </w:rPr>
        <w:t>maintain</w:t>
      </w:r>
      <w:r w:rsidRPr="005108E4">
        <w:rPr>
          <w:spacing w:val="-29"/>
          <w:sz w:val="24"/>
        </w:rPr>
        <w:t xml:space="preserve"> </w:t>
      </w:r>
      <w:r w:rsidRPr="005108E4">
        <w:rPr>
          <w:spacing w:val="-3"/>
          <w:sz w:val="24"/>
        </w:rPr>
        <w:t>written</w:t>
      </w:r>
      <w:r w:rsidRPr="005108E4">
        <w:rPr>
          <w:spacing w:val="-29"/>
          <w:sz w:val="24"/>
        </w:rPr>
        <w:t xml:space="preserve"> </w:t>
      </w:r>
      <w:r w:rsidRPr="005108E4">
        <w:rPr>
          <w:spacing w:val="-3"/>
          <w:sz w:val="24"/>
        </w:rPr>
        <w:t>policies</w:t>
      </w:r>
      <w:r w:rsidRPr="005108E4">
        <w:rPr>
          <w:spacing w:val="-28"/>
          <w:sz w:val="24"/>
        </w:rPr>
        <w:t xml:space="preserve"> </w:t>
      </w:r>
      <w:r w:rsidRPr="005108E4">
        <w:rPr>
          <w:spacing w:val="-3"/>
          <w:sz w:val="24"/>
        </w:rPr>
        <w:t xml:space="preserve">and </w:t>
      </w:r>
      <w:r w:rsidRPr="005108E4">
        <w:rPr>
          <w:sz w:val="24"/>
        </w:rPr>
        <w:t>procedures</w:t>
      </w:r>
      <w:r w:rsidRPr="005108E4">
        <w:rPr>
          <w:spacing w:val="-14"/>
          <w:sz w:val="24"/>
        </w:rPr>
        <w:t xml:space="preserve"> </w:t>
      </w:r>
      <w:r w:rsidRPr="005108E4">
        <w:rPr>
          <w:sz w:val="24"/>
        </w:rPr>
        <w:t>for</w:t>
      </w:r>
      <w:r w:rsidRPr="005108E4">
        <w:rPr>
          <w:spacing w:val="-13"/>
          <w:sz w:val="24"/>
        </w:rPr>
        <w:t xml:space="preserve"> </w:t>
      </w:r>
      <w:r w:rsidRPr="005108E4">
        <w:rPr>
          <w:sz w:val="24"/>
        </w:rPr>
        <w:t>the</w:t>
      </w:r>
      <w:r w:rsidRPr="005108E4">
        <w:rPr>
          <w:spacing w:val="-14"/>
          <w:sz w:val="24"/>
        </w:rPr>
        <w:t xml:space="preserve"> </w:t>
      </w:r>
      <w:r w:rsidRPr="005108E4">
        <w:rPr>
          <w:sz w:val="24"/>
        </w:rPr>
        <w:t>cultivation,</w:t>
      </w:r>
      <w:r w:rsidRPr="005108E4">
        <w:rPr>
          <w:spacing w:val="-10"/>
          <w:sz w:val="24"/>
        </w:rPr>
        <w:t xml:space="preserve"> </w:t>
      </w:r>
      <w:r w:rsidRPr="005108E4">
        <w:rPr>
          <w:sz w:val="24"/>
        </w:rPr>
        <w:t>production,</w:t>
      </w:r>
      <w:r w:rsidRPr="005108E4">
        <w:rPr>
          <w:spacing w:val="-10"/>
          <w:sz w:val="24"/>
        </w:rPr>
        <w:t xml:space="preserve"> </w:t>
      </w:r>
      <w:r w:rsidRPr="005108E4">
        <w:rPr>
          <w:sz w:val="24"/>
        </w:rPr>
        <w:t>Transfer</w:t>
      </w:r>
      <w:r w:rsidRPr="005108E4">
        <w:rPr>
          <w:spacing w:val="-12"/>
          <w:sz w:val="24"/>
        </w:rPr>
        <w:t xml:space="preserve"> </w:t>
      </w:r>
      <w:r w:rsidRPr="005108E4">
        <w:rPr>
          <w:sz w:val="24"/>
        </w:rPr>
        <w:t>or</w:t>
      </w:r>
      <w:r w:rsidRPr="005108E4">
        <w:rPr>
          <w:spacing w:val="-11"/>
          <w:sz w:val="24"/>
        </w:rPr>
        <w:t xml:space="preserve"> </w:t>
      </w:r>
      <w:r w:rsidRPr="005108E4">
        <w:rPr>
          <w:sz w:val="24"/>
        </w:rPr>
        <w:t>distribution</w:t>
      </w:r>
      <w:r w:rsidRPr="005108E4">
        <w:rPr>
          <w:spacing w:val="-13"/>
          <w:sz w:val="24"/>
        </w:rPr>
        <w:t xml:space="preserve"> </w:t>
      </w:r>
      <w:r w:rsidRPr="005108E4">
        <w:rPr>
          <w:sz w:val="24"/>
        </w:rPr>
        <w:t>of</w:t>
      </w:r>
      <w:r w:rsidRPr="005108E4">
        <w:rPr>
          <w:spacing w:val="-13"/>
          <w:sz w:val="24"/>
        </w:rPr>
        <w:t xml:space="preserve"> </w:t>
      </w:r>
      <w:r w:rsidRPr="005108E4">
        <w:rPr>
          <w:sz w:val="24"/>
        </w:rPr>
        <w:t>Marijuana,</w:t>
      </w:r>
      <w:r w:rsidRPr="005108E4">
        <w:rPr>
          <w:spacing w:val="-13"/>
          <w:sz w:val="24"/>
        </w:rPr>
        <w:t xml:space="preserve"> </w:t>
      </w:r>
      <w:r w:rsidRPr="005108E4">
        <w:rPr>
          <w:sz w:val="24"/>
        </w:rPr>
        <w:t>as</w:t>
      </w:r>
      <w:r w:rsidRPr="005108E4">
        <w:rPr>
          <w:spacing w:val="-13"/>
          <w:sz w:val="24"/>
        </w:rPr>
        <w:t xml:space="preserve"> </w:t>
      </w:r>
      <w:r w:rsidRPr="005108E4">
        <w:rPr>
          <w:sz w:val="24"/>
        </w:rPr>
        <w:t>applicable, which shall include, but not be limited</w:t>
      </w:r>
      <w:r w:rsidRPr="005108E4">
        <w:rPr>
          <w:spacing w:val="-7"/>
          <w:sz w:val="24"/>
        </w:rPr>
        <w:t xml:space="preserve"> </w:t>
      </w:r>
      <w:r w:rsidRPr="005108E4">
        <w:rPr>
          <w:sz w:val="24"/>
        </w:rPr>
        <w:t>to:</w:t>
      </w:r>
    </w:p>
    <w:p w14:paraId="1CD4B86D" w14:textId="77777777" w:rsidR="00DA2759" w:rsidRPr="005108E4" w:rsidRDefault="009A7511">
      <w:pPr>
        <w:pStyle w:val="ListParagraph"/>
        <w:numPr>
          <w:ilvl w:val="1"/>
          <w:numId w:val="30"/>
        </w:numPr>
        <w:tabs>
          <w:tab w:val="left" w:pos="2076"/>
        </w:tabs>
        <w:spacing w:before="3" w:line="242" w:lineRule="auto"/>
        <w:ind w:right="115" w:firstLine="0"/>
        <w:rPr>
          <w:sz w:val="24"/>
        </w:rPr>
      </w:pPr>
      <w:r w:rsidRPr="005108E4">
        <w:rPr>
          <w:sz w:val="24"/>
        </w:rPr>
        <w:t>Methods</w:t>
      </w:r>
      <w:r w:rsidRPr="005108E4">
        <w:rPr>
          <w:spacing w:val="-21"/>
          <w:sz w:val="24"/>
        </w:rPr>
        <w:t xml:space="preserve"> </w:t>
      </w:r>
      <w:r w:rsidRPr="005108E4">
        <w:rPr>
          <w:sz w:val="24"/>
        </w:rPr>
        <w:t>for</w:t>
      </w:r>
      <w:r w:rsidRPr="005108E4">
        <w:rPr>
          <w:spacing w:val="-21"/>
          <w:sz w:val="24"/>
        </w:rPr>
        <w:t xml:space="preserve"> </w:t>
      </w:r>
      <w:r w:rsidRPr="005108E4">
        <w:rPr>
          <w:sz w:val="24"/>
        </w:rPr>
        <w:t>identifying,</w:t>
      </w:r>
      <w:r w:rsidRPr="005108E4">
        <w:rPr>
          <w:spacing w:val="-23"/>
          <w:sz w:val="24"/>
        </w:rPr>
        <w:t xml:space="preserve"> </w:t>
      </w:r>
      <w:r w:rsidRPr="005108E4">
        <w:rPr>
          <w:sz w:val="24"/>
        </w:rPr>
        <w:t>recording,</w:t>
      </w:r>
      <w:r w:rsidRPr="005108E4">
        <w:rPr>
          <w:spacing w:val="-22"/>
          <w:sz w:val="24"/>
        </w:rPr>
        <w:t xml:space="preserve"> </w:t>
      </w:r>
      <w:r w:rsidRPr="005108E4">
        <w:rPr>
          <w:sz w:val="24"/>
        </w:rPr>
        <w:t>and</w:t>
      </w:r>
      <w:r w:rsidRPr="005108E4">
        <w:rPr>
          <w:spacing w:val="-22"/>
          <w:sz w:val="24"/>
        </w:rPr>
        <w:t xml:space="preserve"> </w:t>
      </w:r>
      <w:r w:rsidRPr="005108E4">
        <w:rPr>
          <w:sz w:val="24"/>
        </w:rPr>
        <w:t>reporting</w:t>
      </w:r>
      <w:r w:rsidRPr="005108E4">
        <w:rPr>
          <w:spacing w:val="-22"/>
          <w:sz w:val="24"/>
        </w:rPr>
        <w:t xml:space="preserve"> </w:t>
      </w:r>
      <w:r w:rsidRPr="005108E4">
        <w:rPr>
          <w:sz w:val="24"/>
        </w:rPr>
        <w:t>diversion,</w:t>
      </w:r>
      <w:r w:rsidRPr="005108E4">
        <w:rPr>
          <w:spacing w:val="-21"/>
          <w:sz w:val="24"/>
        </w:rPr>
        <w:t xml:space="preserve"> </w:t>
      </w:r>
      <w:r w:rsidRPr="005108E4">
        <w:rPr>
          <w:sz w:val="24"/>
        </w:rPr>
        <w:t>theft,</w:t>
      </w:r>
      <w:r w:rsidRPr="005108E4">
        <w:rPr>
          <w:spacing w:val="-20"/>
          <w:sz w:val="24"/>
        </w:rPr>
        <w:t xml:space="preserve"> </w:t>
      </w:r>
      <w:r w:rsidRPr="005108E4">
        <w:rPr>
          <w:sz w:val="24"/>
        </w:rPr>
        <w:t>or</w:t>
      </w:r>
      <w:r w:rsidRPr="005108E4">
        <w:rPr>
          <w:spacing w:val="-22"/>
          <w:sz w:val="24"/>
        </w:rPr>
        <w:t xml:space="preserve"> </w:t>
      </w:r>
      <w:r w:rsidRPr="005108E4">
        <w:rPr>
          <w:sz w:val="24"/>
        </w:rPr>
        <w:t>loss,</w:t>
      </w:r>
      <w:r w:rsidRPr="005108E4">
        <w:rPr>
          <w:spacing w:val="-20"/>
          <w:sz w:val="24"/>
        </w:rPr>
        <w:t xml:space="preserve"> </w:t>
      </w:r>
      <w:r w:rsidRPr="005108E4">
        <w:rPr>
          <w:sz w:val="24"/>
        </w:rPr>
        <w:t>for</w:t>
      </w:r>
      <w:r w:rsidRPr="005108E4">
        <w:rPr>
          <w:spacing w:val="-21"/>
          <w:sz w:val="24"/>
        </w:rPr>
        <w:t xml:space="preserve"> </w:t>
      </w:r>
      <w:r w:rsidRPr="005108E4">
        <w:rPr>
          <w:sz w:val="24"/>
        </w:rPr>
        <w:t>correcting all errors and inaccuracies in inventories, and for maintaining accurate inventory. The policies and procedures, at a minimum, shall comply with 935 CMR</w:t>
      </w:r>
      <w:r w:rsidRPr="005108E4">
        <w:rPr>
          <w:spacing w:val="-32"/>
          <w:sz w:val="24"/>
        </w:rPr>
        <w:t xml:space="preserve"> </w:t>
      </w:r>
      <w:r w:rsidRPr="005108E4">
        <w:rPr>
          <w:sz w:val="24"/>
        </w:rPr>
        <w:t>501.105(8);</w:t>
      </w:r>
    </w:p>
    <w:p w14:paraId="27B3EC77" w14:textId="77777777" w:rsidR="00DA2759" w:rsidRPr="005108E4" w:rsidRDefault="009A7511">
      <w:pPr>
        <w:pStyle w:val="ListParagraph"/>
        <w:numPr>
          <w:ilvl w:val="1"/>
          <w:numId w:val="30"/>
        </w:numPr>
        <w:tabs>
          <w:tab w:val="left" w:pos="2170"/>
        </w:tabs>
        <w:spacing w:before="4" w:line="242" w:lineRule="auto"/>
        <w:ind w:right="116" w:firstLine="0"/>
        <w:rPr>
          <w:sz w:val="24"/>
        </w:rPr>
      </w:pPr>
      <w:r w:rsidRPr="005108E4">
        <w:rPr>
          <w:sz w:val="24"/>
        </w:rPr>
        <w:t>Policies and procedures for handling voluntary and mandatory recalls of Marijuana. Such procedures shall be adequate to deal with recalls due to any action initiated at the request or order of the Commission, and any voluntary action by an MTC to remove defective or potentially defective Marijuana from the market, as well as any action undertaken to promote public health and</w:t>
      </w:r>
      <w:r w:rsidRPr="005108E4">
        <w:rPr>
          <w:spacing w:val="-11"/>
          <w:sz w:val="24"/>
        </w:rPr>
        <w:t xml:space="preserve"> </w:t>
      </w:r>
      <w:r w:rsidRPr="005108E4">
        <w:rPr>
          <w:sz w:val="24"/>
        </w:rPr>
        <w:t>safety;</w:t>
      </w:r>
    </w:p>
    <w:p w14:paraId="3C8353EB" w14:textId="77777777" w:rsidR="00DA2759" w:rsidRPr="005108E4" w:rsidRDefault="009A7511">
      <w:pPr>
        <w:pStyle w:val="ListParagraph"/>
        <w:numPr>
          <w:ilvl w:val="1"/>
          <w:numId w:val="30"/>
        </w:numPr>
        <w:tabs>
          <w:tab w:val="left" w:pos="2295"/>
        </w:tabs>
        <w:spacing w:before="3" w:line="242" w:lineRule="auto"/>
        <w:ind w:right="117" w:firstLine="0"/>
        <w:rPr>
          <w:sz w:val="24"/>
        </w:rPr>
      </w:pPr>
      <w:r w:rsidRPr="005108E4">
        <w:rPr>
          <w:sz w:val="24"/>
        </w:rPr>
        <w:t>Policies and procedures for ensuring that any outdated, damaged, deteriorated, mislabeled,</w:t>
      </w:r>
      <w:r w:rsidRPr="005108E4">
        <w:rPr>
          <w:spacing w:val="-5"/>
          <w:sz w:val="24"/>
        </w:rPr>
        <w:t xml:space="preserve"> </w:t>
      </w:r>
      <w:r w:rsidRPr="005108E4">
        <w:rPr>
          <w:sz w:val="24"/>
        </w:rPr>
        <w:t>or</w:t>
      </w:r>
      <w:r w:rsidRPr="005108E4">
        <w:rPr>
          <w:spacing w:val="-5"/>
          <w:sz w:val="24"/>
        </w:rPr>
        <w:t xml:space="preserve"> </w:t>
      </w:r>
      <w:r w:rsidRPr="005108E4">
        <w:rPr>
          <w:sz w:val="24"/>
        </w:rPr>
        <w:t>contaminated</w:t>
      </w:r>
      <w:r w:rsidRPr="005108E4">
        <w:rPr>
          <w:spacing w:val="-5"/>
          <w:sz w:val="24"/>
        </w:rPr>
        <w:t xml:space="preserve"> </w:t>
      </w:r>
      <w:r w:rsidRPr="005108E4">
        <w:rPr>
          <w:sz w:val="24"/>
        </w:rPr>
        <w:t>Marijuana</w:t>
      </w:r>
      <w:r w:rsidRPr="005108E4">
        <w:rPr>
          <w:spacing w:val="-5"/>
          <w:sz w:val="24"/>
        </w:rPr>
        <w:t xml:space="preserve"> </w:t>
      </w:r>
      <w:r w:rsidRPr="005108E4">
        <w:rPr>
          <w:sz w:val="24"/>
        </w:rPr>
        <w:t>is</w:t>
      </w:r>
      <w:r w:rsidRPr="005108E4">
        <w:rPr>
          <w:spacing w:val="-4"/>
          <w:sz w:val="24"/>
        </w:rPr>
        <w:t xml:space="preserve"> </w:t>
      </w:r>
      <w:r w:rsidRPr="005108E4">
        <w:rPr>
          <w:sz w:val="24"/>
        </w:rPr>
        <w:t>segregated</w:t>
      </w:r>
      <w:r w:rsidRPr="005108E4">
        <w:rPr>
          <w:spacing w:val="-5"/>
          <w:sz w:val="24"/>
        </w:rPr>
        <w:t xml:space="preserve"> </w:t>
      </w:r>
      <w:r w:rsidRPr="005108E4">
        <w:rPr>
          <w:sz w:val="24"/>
        </w:rPr>
        <w:t>from</w:t>
      </w:r>
      <w:r w:rsidRPr="005108E4">
        <w:rPr>
          <w:spacing w:val="-4"/>
          <w:sz w:val="24"/>
        </w:rPr>
        <w:t xml:space="preserve"> </w:t>
      </w:r>
      <w:r w:rsidRPr="005108E4">
        <w:rPr>
          <w:sz w:val="24"/>
        </w:rPr>
        <w:t>other</w:t>
      </w:r>
      <w:r w:rsidRPr="005108E4">
        <w:rPr>
          <w:spacing w:val="-5"/>
          <w:sz w:val="24"/>
        </w:rPr>
        <w:t xml:space="preserve"> </w:t>
      </w:r>
      <w:r w:rsidRPr="005108E4">
        <w:rPr>
          <w:sz w:val="24"/>
        </w:rPr>
        <w:t>Marijuana</w:t>
      </w:r>
      <w:r w:rsidRPr="005108E4">
        <w:rPr>
          <w:spacing w:val="-6"/>
          <w:sz w:val="24"/>
        </w:rPr>
        <w:t xml:space="preserve"> </w:t>
      </w:r>
      <w:r w:rsidRPr="005108E4">
        <w:rPr>
          <w:sz w:val="24"/>
        </w:rPr>
        <w:t>and</w:t>
      </w:r>
      <w:r w:rsidRPr="005108E4">
        <w:rPr>
          <w:spacing w:val="-7"/>
          <w:sz w:val="24"/>
        </w:rPr>
        <w:t xml:space="preserve"> </w:t>
      </w:r>
      <w:r w:rsidRPr="005108E4">
        <w:rPr>
          <w:sz w:val="24"/>
        </w:rPr>
        <w:t>destroyed. Such</w:t>
      </w:r>
      <w:r w:rsidRPr="005108E4">
        <w:rPr>
          <w:spacing w:val="-26"/>
          <w:sz w:val="24"/>
        </w:rPr>
        <w:t xml:space="preserve"> </w:t>
      </w:r>
      <w:r w:rsidRPr="005108E4">
        <w:rPr>
          <w:sz w:val="24"/>
        </w:rPr>
        <w:t>procedures</w:t>
      </w:r>
      <w:r w:rsidRPr="005108E4">
        <w:rPr>
          <w:spacing w:val="-26"/>
          <w:sz w:val="24"/>
        </w:rPr>
        <w:t xml:space="preserve"> </w:t>
      </w:r>
      <w:r w:rsidRPr="005108E4">
        <w:rPr>
          <w:sz w:val="24"/>
        </w:rPr>
        <w:t>shall</w:t>
      </w:r>
      <w:r w:rsidRPr="005108E4">
        <w:rPr>
          <w:spacing w:val="-26"/>
          <w:sz w:val="24"/>
        </w:rPr>
        <w:t xml:space="preserve"> </w:t>
      </w:r>
      <w:r w:rsidRPr="005108E4">
        <w:rPr>
          <w:sz w:val="24"/>
        </w:rPr>
        <w:t>provide</w:t>
      </w:r>
      <w:r w:rsidRPr="005108E4">
        <w:rPr>
          <w:spacing w:val="-25"/>
          <w:sz w:val="24"/>
        </w:rPr>
        <w:t xml:space="preserve"> </w:t>
      </w:r>
      <w:r w:rsidRPr="005108E4">
        <w:rPr>
          <w:sz w:val="24"/>
        </w:rPr>
        <w:t>for</w:t>
      </w:r>
      <w:r w:rsidRPr="005108E4">
        <w:rPr>
          <w:spacing w:val="-27"/>
          <w:sz w:val="24"/>
        </w:rPr>
        <w:t xml:space="preserve"> </w:t>
      </w:r>
      <w:r w:rsidRPr="005108E4">
        <w:rPr>
          <w:sz w:val="24"/>
        </w:rPr>
        <w:t>written</w:t>
      </w:r>
      <w:r w:rsidRPr="005108E4">
        <w:rPr>
          <w:spacing w:val="-25"/>
          <w:sz w:val="24"/>
        </w:rPr>
        <w:t xml:space="preserve"> </w:t>
      </w:r>
      <w:r w:rsidRPr="005108E4">
        <w:rPr>
          <w:sz w:val="24"/>
        </w:rPr>
        <w:t>documentation</w:t>
      </w:r>
      <w:r w:rsidRPr="005108E4">
        <w:rPr>
          <w:spacing w:val="-26"/>
          <w:sz w:val="24"/>
        </w:rPr>
        <w:t xml:space="preserve"> </w:t>
      </w:r>
      <w:r w:rsidRPr="005108E4">
        <w:rPr>
          <w:sz w:val="24"/>
        </w:rPr>
        <w:t>of</w:t>
      </w:r>
      <w:r w:rsidRPr="005108E4">
        <w:rPr>
          <w:spacing w:val="-27"/>
          <w:sz w:val="24"/>
        </w:rPr>
        <w:t xml:space="preserve"> </w:t>
      </w:r>
      <w:r w:rsidRPr="005108E4">
        <w:rPr>
          <w:sz w:val="24"/>
        </w:rPr>
        <w:t>the</w:t>
      </w:r>
      <w:r w:rsidRPr="005108E4">
        <w:rPr>
          <w:spacing w:val="-27"/>
          <w:sz w:val="24"/>
        </w:rPr>
        <w:t xml:space="preserve"> </w:t>
      </w:r>
      <w:r w:rsidRPr="005108E4">
        <w:rPr>
          <w:sz w:val="24"/>
        </w:rPr>
        <w:t>disposition</w:t>
      </w:r>
      <w:r w:rsidRPr="005108E4">
        <w:rPr>
          <w:spacing w:val="-25"/>
          <w:sz w:val="24"/>
        </w:rPr>
        <w:t xml:space="preserve"> </w:t>
      </w:r>
      <w:r w:rsidRPr="005108E4">
        <w:rPr>
          <w:sz w:val="24"/>
        </w:rPr>
        <w:t>of</w:t>
      </w:r>
      <w:r w:rsidRPr="005108E4">
        <w:rPr>
          <w:spacing w:val="-27"/>
          <w:sz w:val="24"/>
        </w:rPr>
        <w:t xml:space="preserve"> </w:t>
      </w:r>
      <w:r w:rsidRPr="005108E4">
        <w:rPr>
          <w:sz w:val="24"/>
        </w:rPr>
        <w:t>the</w:t>
      </w:r>
      <w:r w:rsidRPr="005108E4">
        <w:rPr>
          <w:spacing w:val="-27"/>
          <w:sz w:val="24"/>
        </w:rPr>
        <w:t xml:space="preserve"> </w:t>
      </w:r>
      <w:r w:rsidRPr="005108E4">
        <w:rPr>
          <w:sz w:val="24"/>
        </w:rPr>
        <w:t>Marijuana. The policies and procedures, at a minimum, shall comply</w:t>
      </w:r>
      <w:r w:rsidRPr="005108E4">
        <w:rPr>
          <w:spacing w:val="-45"/>
          <w:sz w:val="24"/>
        </w:rPr>
        <w:t xml:space="preserve"> </w:t>
      </w:r>
      <w:r w:rsidRPr="005108E4">
        <w:rPr>
          <w:sz w:val="24"/>
        </w:rPr>
        <w:t>with 935 CMR 501.105(12);</w:t>
      </w:r>
    </w:p>
    <w:p w14:paraId="15372B2D" w14:textId="77777777" w:rsidR="00DA2759" w:rsidRPr="005108E4" w:rsidRDefault="009A7511">
      <w:pPr>
        <w:pStyle w:val="ListParagraph"/>
        <w:numPr>
          <w:ilvl w:val="1"/>
          <w:numId w:val="30"/>
        </w:numPr>
        <w:tabs>
          <w:tab w:val="left" w:pos="2076"/>
        </w:tabs>
        <w:spacing w:before="4" w:line="244" w:lineRule="auto"/>
        <w:ind w:right="117" w:firstLine="0"/>
        <w:rPr>
          <w:sz w:val="24"/>
        </w:rPr>
      </w:pPr>
      <w:r w:rsidRPr="005108E4">
        <w:rPr>
          <w:sz w:val="24"/>
          <w:u w:val="single"/>
        </w:rPr>
        <w:t>Policies</w:t>
      </w:r>
      <w:r w:rsidRPr="005108E4">
        <w:rPr>
          <w:spacing w:val="-25"/>
          <w:sz w:val="24"/>
          <w:u w:val="single"/>
        </w:rPr>
        <w:t xml:space="preserve"> </w:t>
      </w:r>
      <w:r w:rsidRPr="005108E4">
        <w:rPr>
          <w:sz w:val="24"/>
          <w:u w:val="single"/>
        </w:rPr>
        <w:t>and</w:t>
      </w:r>
      <w:r w:rsidRPr="005108E4">
        <w:rPr>
          <w:spacing w:val="-24"/>
          <w:sz w:val="24"/>
          <w:u w:val="single"/>
        </w:rPr>
        <w:t xml:space="preserve"> </w:t>
      </w:r>
      <w:r w:rsidRPr="005108E4">
        <w:rPr>
          <w:sz w:val="24"/>
          <w:u w:val="single"/>
        </w:rPr>
        <w:t>Procedures</w:t>
      </w:r>
      <w:r w:rsidRPr="005108E4">
        <w:rPr>
          <w:spacing w:val="-24"/>
          <w:sz w:val="24"/>
          <w:u w:val="single"/>
        </w:rPr>
        <w:t xml:space="preserve"> </w:t>
      </w:r>
      <w:r w:rsidRPr="005108E4">
        <w:rPr>
          <w:sz w:val="24"/>
          <w:u w:val="single"/>
        </w:rPr>
        <w:t>for</w:t>
      </w:r>
      <w:r w:rsidRPr="005108E4">
        <w:rPr>
          <w:spacing w:val="-27"/>
          <w:sz w:val="24"/>
          <w:u w:val="single"/>
        </w:rPr>
        <w:t xml:space="preserve"> </w:t>
      </w:r>
      <w:r w:rsidRPr="005108E4">
        <w:rPr>
          <w:sz w:val="24"/>
          <w:u w:val="single"/>
        </w:rPr>
        <w:t>Transportation</w:t>
      </w:r>
      <w:r w:rsidRPr="005108E4">
        <w:rPr>
          <w:sz w:val="24"/>
        </w:rPr>
        <w:t>.</w:t>
      </w:r>
      <w:r w:rsidRPr="005108E4">
        <w:rPr>
          <w:spacing w:val="8"/>
          <w:sz w:val="24"/>
        </w:rPr>
        <w:t xml:space="preserve"> </w:t>
      </w:r>
      <w:r w:rsidRPr="005108E4">
        <w:rPr>
          <w:sz w:val="24"/>
        </w:rPr>
        <w:t>The</w:t>
      </w:r>
      <w:r w:rsidRPr="005108E4">
        <w:rPr>
          <w:spacing w:val="-26"/>
          <w:sz w:val="24"/>
        </w:rPr>
        <w:t xml:space="preserve"> </w:t>
      </w:r>
      <w:r w:rsidRPr="005108E4">
        <w:rPr>
          <w:sz w:val="24"/>
        </w:rPr>
        <w:t>policies</w:t>
      </w:r>
      <w:r w:rsidRPr="005108E4">
        <w:rPr>
          <w:spacing w:val="-26"/>
          <w:sz w:val="24"/>
        </w:rPr>
        <w:t xml:space="preserve"> </w:t>
      </w:r>
      <w:r w:rsidRPr="005108E4">
        <w:rPr>
          <w:sz w:val="24"/>
        </w:rPr>
        <w:t>and</w:t>
      </w:r>
      <w:r w:rsidRPr="005108E4">
        <w:rPr>
          <w:spacing w:val="-24"/>
          <w:sz w:val="24"/>
        </w:rPr>
        <w:t xml:space="preserve"> </w:t>
      </w:r>
      <w:r w:rsidRPr="005108E4">
        <w:rPr>
          <w:sz w:val="24"/>
        </w:rPr>
        <w:t>procedures,</w:t>
      </w:r>
      <w:r w:rsidRPr="005108E4">
        <w:rPr>
          <w:spacing w:val="-25"/>
          <w:sz w:val="24"/>
        </w:rPr>
        <w:t xml:space="preserve"> </w:t>
      </w:r>
      <w:r w:rsidRPr="005108E4">
        <w:rPr>
          <w:sz w:val="24"/>
        </w:rPr>
        <w:t>at</w:t>
      </w:r>
      <w:r w:rsidRPr="005108E4">
        <w:rPr>
          <w:spacing w:val="-23"/>
          <w:sz w:val="24"/>
        </w:rPr>
        <w:t xml:space="preserve"> </w:t>
      </w:r>
      <w:r w:rsidRPr="005108E4">
        <w:rPr>
          <w:sz w:val="24"/>
        </w:rPr>
        <w:t>a</w:t>
      </w:r>
      <w:r w:rsidRPr="005108E4">
        <w:rPr>
          <w:spacing w:val="-25"/>
          <w:sz w:val="24"/>
        </w:rPr>
        <w:t xml:space="preserve"> </w:t>
      </w:r>
      <w:r w:rsidRPr="005108E4">
        <w:rPr>
          <w:sz w:val="24"/>
        </w:rPr>
        <w:t>minimum, shall comply with 935 CMR</w:t>
      </w:r>
      <w:r w:rsidRPr="005108E4">
        <w:rPr>
          <w:spacing w:val="-12"/>
          <w:sz w:val="24"/>
        </w:rPr>
        <w:t xml:space="preserve"> </w:t>
      </w:r>
      <w:r w:rsidRPr="005108E4">
        <w:rPr>
          <w:sz w:val="24"/>
        </w:rPr>
        <w:t>501.105(13);</w:t>
      </w:r>
    </w:p>
    <w:p w14:paraId="008017CC" w14:textId="77777777" w:rsidR="00DA2759" w:rsidRPr="005108E4" w:rsidRDefault="009A7511">
      <w:pPr>
        <w:pStyle w:val="ListParagraph"/>
        <w:numPr>
          <w:ilvl w:val="1"/>
          <w:numId w:val="30"/>
        </w:numPr>
        <w:tabs>
          <w:tab w:val="left" w:pos="2321"/>
        </w:tabs>
        <w:spacing w:line="242" w:lineRule="auto"/>
        <w:ind w:right="110" w:firstLine="0"/>
        <w:rPr>
          <w:sz w:val="24"/>
        </w:rPr>
      </w:pPr>
      <w:r w:rsidRPr="005108E4">
        <w:rPr>
          <w:sz w:val="24"/>
        </w:rPr>
        <w:t>Policies and procedures to reduce energy and water usage, engage in energy conservation and mitigate other environmental impacts. The policies and procedures, at a minimum, shall comply with 935 CMR 501.105(15) and</w:t>
      </w:r>
      <w:r w:rsidRPr="005108E4">
        <w:rPr>
          <w:spacing w:val="-20"/>
          <w:sz w:val="24"/>
        </w:rPr>
        <w:t xml:space="preserve"> </w:t>
      </w:r>
      <w:r w:rsidRPr="005108E4">
        <w:rPr>
          <w:sz w:val="24"/>
        </w:rPr>
        <w:t>501.120(11);</w:t>
      </w:r>
    </w:p>
    <w:p w14:paraId="4D1D944C" w14:textId="77777777" w:rsidR="00DA2759" w:rsidRPr="005108E4" w:rsidRDefault="009A7511">
      <w:pPr>
        <w:pStyle w:val="ListParagraph"/>
        <w:numPr>
          <w:ilvl w:val="1"/>
          <w:numId w:val="30"/>
        </w:numPr>
        <w:tabs>
          <w:tab w:val="left" w:pos="2036"/>
        </w:tabs>
        <w:spacing w:line="242" w:lineRule="auto"/>
        <w:ind w:right="118" w:firstLine="0"/>
        <w:rPr>
          <w:sz w:val="24"/>
        </w:rPr>
      </w:pPr>
      <w:r w:rsidRPr="005108E4">
        <w:rPr>
          <w:sz w:val="24"/>
        </w:rPr>
        <w:t>Policies</w:t>
      </w:r>
      <w:r w:rsidRPr="005108E4">
        <w:rPr>
          <w:spacing w:val="-25"/>
          <w:sz w:val="24"/>
        </w:rPr>
        <w:t xml:space="preserve"> </w:t>
      </w:r>
      <w:r w:rsidRPr="005108E4">
        <w:rPr>
          <w:sz w:val="24"/>
        </w:rPr>
        <w:t>and</w:t>
      </w:r>
      <w:r w:rsidRPr="005108E4">
        <w:rPr>
          <w:spacing w:val="-26"/>
          <w:sz w:val="24"/>
        </w:rPr>
        <w:t xml:space="preserve"> </w:t>
      </w:r>
      <w:r w:rsidRPr="005108E4">
        <w:rPr>
          <w:sz w:val="24"/>
        </w:rPr>
        <w:t>procedures</w:t>
      </w:r>
      <w:r w:rsidRPr="005108E4">
        <w:rPr>
          <w:spacing w:val="-26"/>
          <w:sz w:val="24"/>
        </w:rPr>
        <w:t xml:space="preserve"> </w:t>
      </w:r>
      <w:r w:rsidRPr="005108E4">
        <w:rPr>
          <w:sz w:val="24"/>
        </w:rPr>
        <w:t>for</w:t>
      </w:r>
      <w:r w:rsidRPr="005108E4">
        <w:rPr>
          <w:spacing w:val="-27"/>
          <w:sz w:val="24"/>
        </w:rPr>
        <w:t xml:space="preserve"> </w:t>
      </w:r>
      <w:r w:rsidRPr="005108E4">
        <w:rPr>
          <w:sz w:val="24"/>
        </w:rPr>
        <w:t>ensuring</w:t>
      </w:r>
      <w:r w:rsidRPr="005108E4">
        <w:rPr>
          <w:spacing w:val="-29"/>
          <w:sz w:val="24"/>
        </w:rPr>
        <w:t xml:space="preserve"> </w:t>
      </w:r>
      <w:r w:rsidRPr="005108E4">
        <w:rPr>
          <w:sz w:val="24"/>
        </w:rPr>
        <w:t>fire</w:t>
      </w:r>
      <w:r w:rsidRPr="005108E4">
        <w:rPr>
          <w:spacing w:val="-27"/>
          <w:sz w:val="24"/>
        </w:rPr>
        <w:t xml:space="preserve"> </w:t>
      </w:r>
      <w:r w:rsidRPr="005108E4">
        <w:rPr>
          <w:sz w:val="24"/>
        </w:rPr>
        <w:t>safety</w:t>
      </w:r>
      <w:r w:rsidRPr="005108E4">
        <w:rPr>
          <w:spacing w:val="-32"/>
          <w:sz w:val="24"/>
        </w:rPr>
        <w:t xml:space="preserve"> </w:t>
      </w:r>
      <w:r w:rsidRPr="005108E4">
        <w:rPr>
          <w:sz w:val="24"/>
        </w:rPr>
        <w:t>in</w:t>
      </w:r>
      <w:r w:rsidRPr="005108E4">
        <w:rPr>
          <w:spacing w:val="-27"/>
          <w:sz w:val="24"/>
        </w:rPr>
        <w:t xml:space="preserve"> </w:t>
      </w:r>
      <w:r w:rsidRPr="005108E4">
        <w:rPr>
          <w:sz w:val="24"/>
        </w:rPr>
        <w:t>cultivation</w:t>
      </w:r>
      <w:r w:rsidRPr="005108E4">
        <w:rPr>
          <w:spacing w:val="-24"/>
          <w:sz w:val="24"/>
        </w:rPr>
        <w:t xml:space="preserve"> </w:t>
      </w:r>
      <w:r w:rsidRPr="005108E4">
        <w:rPr>
          <w:sz w:val="24"/>
        </w:rPr>
        <w:t>activities</w:t>
      </w:r>
      <w:r w:rsidRPr="005108E4">
        <w:rPr>
          <w:spacing w:val="-24"/>
          <w:sz w:val="24"/>
        </w:rPr>
        <w:t xml:space="preserve"> </w:t>
      </w:r>
      <w:r w:rsidRPr="005108E4">
        <w:rPr>
          <w:sz w:val="24"/>
        </w:rPr>
        <w:t>including,</w:t>
      </w:r>
      <w:r w:rsidRPr="005108E4">
        <w:rPr>
          <w:spacing w:val="-25"/>
          <w:sz w:val="24"/>
        </w:rPr>
        <w:t xml:space="preserve"> </w:t>
      </w:r>
      <w:r w:rsidRPr="005108E4">
        <w:rPr>
          <w:sz w:val="24"/>
        </w:rPr>
        <w:t>but</w:t>
      </w:r>
      <w:r w:rsidRPr="005108E4">
        <w:rPr>
          <w:spacing w:val="-23"/>
          <w:sz w:val="24"/>
        </w:rPr>
        <w:t xml:space="preserve"> </w:t>
      </w:r>
      <w:r w:rsidRPr="005108E4">
        <w:rPr>
          <w:sz w:val="24"/>
        </w:rPr>
        <w:t xml:space="preserve">not limited to, the storage and processing of chemicals or fertilizers, in compliance with the standards set forth in 527 CMR 1.00: </w:t>
      </w:r>
      <w:r w:rsidRPr="005108E4">
        <w:rPr>
          <w:i/>
          <w:sz w:val="24"/>
        </w:rPr>
        <w:t>Massachusetts Comprehensive Fire Code</w:t>
      </w:r>
      <w:r w:rsidRPr="005108E4">
        <w:rPr>
          <w:sz w:val="24"/>
        </w:rPr>
        <w:t>;</w:t>
      </w:r>
      <w:r w:rsidRPr="005108E4">
        <w:rPr>
          <w:spacing w:val="-31"/>
          <w:sz w:val="24"/>
        </w:rPr>
        <w:t xml:space="preserve"> </w:t>
      </w:r>
      <w:r w:rsidRPr="005108E4">
        <w:rPr>
          <w:sz w:val="24"/>
        </w:rPr>
        <w:t>and</w:t>
      </w:r>
    </w:p>
    <w:p w14:paraId="02CF0161" w14:textId="77777777" w:rsidR="00DA2759" w:rsidRPr="005108E4" w:rsidRDefault="009A7511">
      <w:pPr>
        <w:pStyle w:val="ListParagraph"/>
        <w:numPr>
          <w:ilvl w:val="1"/>
          <w:numId w:val="30"/>
        </w:numPr>
        <w:tabs>
          <w:tab w:val="left" w:pos="2189"/>
        </w:tabs>
        <w:spacing w:before="1" w:line="244" w:lineRule="auto"/>
        <w:ind w:right="117" w:firstLine="0"/>
        <w:rPr>
          <w:sz w:val="24"/>
        </w:rPr>
      </w:pPr>
      <w:r w:rsidRPr="005108E4">
        <w:rPr>
          <w:sz w:val="24"/>
        </w:rPr>
        <w:t>Policies and procedures for the Transfer, acquisition, or sale of Marijuana between MTCs and Marijuana</w:t>
      </w:r>
      <w:r w:rsidRPr="005108E4">
        <w:rPr>
          <w:spacing w:val="-4"/>
          <w:sz w:val="24"/>
        </w:rPr>
        <w:t xml:space="preserve"> </w:t>
      </w:r>
      <w:r w:rsidRPr="005108E4">
        <w:rPr>
          <w:sz w:val="24"/>
        </w:rPr>
        <w:t>Establishments.</w:t>
      </w:r>
    </w:p>
    <w:p w14:paraId="5A74960B" w14:textId="77777777" w:rsidR="00DA2759" w:rsidRPr="005108E4" w:rsidRDefault="00DA2759">
      <w:pPr>
        <w:pStyle w:val="BodyText"/>
        <w:spacing w:before="1"/>
        <w:jc w:val="left"/>
      </w:pPr>
    </w:p>
    <w:p w14:paraId="45ACF97E" w14:textId="77777777" w:rsidR="00DA2759" w:rsidRPr="005108E4" w:rsidRDefault="009A7511" w:rsidP="009B55D4">
      <w:pPr>
        <w:pStyle w:val="BodyText"/>
        <w:spacing w:line="242" w:lineRule="auto"/>
        <w:ind w:left="1139" w:right="236" w:hanging="1020"/>
        <w:jc w:val="left"/>
        <w:outlineLvl w:val="0"/>
      </w:pPr>
      <w:r w:rsidRPr="005108E4">
        <w:rPr>
          <w:u w:val="single"/>
        </w:rPr>
        <w:t>501.130: Additional Operational Requirements for Handling and Testing Marijuana and for Production of MIPs</w:t>
      </w:r>
    </w:p>
    <w:p w14:paraId="17EC2AEC" w14:textId="77777777" w:rsidR="00DA2759" w:rsidRPr="005108E4" w:rsidRDefault="00DA2759">
      <w:pPr>
        <w:pStyle w:val="BodyText"/>
        <w:spacing w:before="1"/>
        <w:jc w:val="left"/>
        <w:rPr>
          <w:sz w:val="19"/>
        </w:rPr>
      </w:pPr>
    </w:p>
    <w:p w14:paraId="5A375289" w14:textId="77777777" w:rsidR="00DA2759" w:rsidRPr="005108E4" w:rsidRDefault="009A7511" w:rsidP="009B55D4">
      <w:pPr>
        <w:pStyle w:val="ListParagraph"/>
        <w:numPr>
          <w:ilvl w:val="0"/>
          <w:numId w:val="28"/>
        </w:numPr>
        <w:tabs>
          <w:tab w:val="left" w:pos="1815"/>
        </w:tabs>
        <w:spacing w:before="61"/>
        <w:ind w:hanging="496"/>
        <w:outlineLvl w:val="1"/>
        <w:rPr>
          <w:sz w:val="24"/>
        </w:rPr>
      </w:pPr>
      <w:r w:rsidRPr="005108E4">
        <w:rPr>
          <w:spacing w:val="-3"/>
          <w:sz w:val="24"/>
        </w:rPr>
        <w:t>In</w:t>
      </w:r>
      <w:r w:rsidRPr="005108E4">
        <w:rPr>
          <w:spacing w:val="8"/>
          <w:sz w:val="24"/>
        </w:rPr>
        <w:t xml:space="preserve"> </w:t>
      </w:r>
      <w:r w:rsidRPr="005108E4">
        <w:rPr>
          <w:sz w:val="24"/>
        </w:rPr>
        <w:t>addition</w:t>
      </w:r>
      <w:r w:rsidRPr="005108E4">
        <w:rPr>
          <w:spacing w:val="9"/>
          <w:sz w:val="24"/>
        </w:rPr>
        <w:t xml:space="preserve"> </w:t>
      </w:r>
      <w:r w:rsidRPr="005108E4">
        <w:rPr>
          <w:sz w:val="24"/>
        </w:rPr>
        <w:t>to</w:t>
      </w:r>
      <w:r w:rsidRPr="005108E4">
        <w:rPr>
          <w:spacing w:val="9"/>
          <w:sz w:val="24"/>
        </w:rPr>
        <w:t xml:space="preserve"> </w:t>
      </w:r>
      <w:r w:rsidRPr="005108E4">
        <w:rPr>
          <w:sz w:val="24"/>
        </w:rPr>
        <w:t>the</w:t>
      </w:r>
      <w:r w:rsidRPr="005108E4">
        <w:rPr>
          <w:spacing w:val="8"/>
          <w:sz w:val="24"/>
        </w:rPr>
        <w:t xml:space="preserve"> </w:t>
      </w:r>
      <w:r w:rsidRPr="005108E4">
        <w:rPr>
          <w:sz w:val="24"/>
        </w:rPr>
        <w:t>general</w:t>
      </w:r>
      <w:r w:rsidRPr="005108E4">
        <w:rPr>
          <w:spacing w:val="9"/>
          <w:sz w:val="24"/>
        </w:rPr>
        <w:t xml:space="preserve"> </w:t>
      </w:r>
      <w:r w:rsidRPr="005108E4">
        <w:rPr>
          <w:sz w:val="24"/>
        </w:rPr>
        <w:t>operational</w:t>
      </w:r>
      <w:r w:rsidRPr="005108E4">
        <w:rPr>
          <w:spacing w:val="10"/>
          <w:sz w:val="24"/>
        </w:rPr>
        <w:t xml:space="preserve"> </w:t>
      </w:r>
      <w:r w:rsidRPr="005108E4">
        <w:rPr>
          <w:sz w:val="24"/>
        </w:rPr>
        <w:t>requirements</w:t>
      </w:r>
      <w:r w:rsidRPr="005108E4">
        <w:rPr>
          <w:spacing w:val="10"/>
          <w:sz w:val="24"/>
        </w:rPr>
        <w:t xml:space="preserve"> </w:t>
      </w:r>
      <w:r w:rsidRPr="005108E4">
        <w:rPr>
          <w:sz w:val="24"/>
        </w:rPr>
        <w:t>for</w:t>
      </w:r>
      <w:r w:rsidRPr="005108E4">
        <w:rPr>
          <w:spacing w:val="9"/>
          <w:sz w:val="24"/>
        </w:rPr>
        <w:t xml:space="preserve"> </w:t>
      </w:r>
      <w:r w:rsidRPr="005108E4">
        <w:rPr>
          <w:sz w:val="24"/>
        </w:rPr>
        <w:t>MTCs</w:t>
      </w:r>
      <w:r w:rsidRPr="005108E4">
        <w:rPr>
          <w:spacing w:val="9"/>
          <w:sz w:val="24"/>
        </w:rPr>
        <w:t xml:space="preserve"> </w:t>
      </w:r>
      <w:r w:rsidRPr="005108E4">
        <w:rPr>
          <w:sz w:val="24"/>
        </w:rPr>
        <w:t>required</w:t>
      </w:r>
      <w:r w:rsidRPr="005108E4">
        <w:rPr>
          <w:spacing w:val="14"/>
          <w:sz w:val="24"/>
        </w:rPr>
        <w:t xml:space="preserve"> </w:t>
      </w:r>
      <w:r w:rsidRPr="005108E4">
        <w:rPr>
          <w:sz w:val="24"/>
        </w:rPr>
        <w:t>under</w:t>
      </w:r>
      <w:r w:rsidRPr="005108E4">
        <w:rPr>
          <w:spacing w:val="9"/>
          <w:sz w:val="24"/>
        </w:rPr>
        <w:t xml:space="preserve"> </w:t>
      </w:r>
      <w:r w:rsidRPr="005108E4">
        <w:rPr>
          <w:sz w:val="24"/>
        </w:rPr>
        <w:t>935</w:t>
      </w:r>
      <w:r w:rsidRPr="005108E4">
        <w:rPr>
          <w:spacing w:val="8"/>
          <w:sz w:val="24"/>
        </w:rPr>
        <w:t xml:space="preserve"> </w:t>
      </w:r>
      <w:r w:rsidRPr="005108E4">
        <w:rPr>
          <w:sz w:val="24"/>
        </w:rPr>
        <w:t>CMR</w:t>
      </w:r>
    </w:p>
    <w:p w14:paraId="17663175" w14:textId="77777777" w:rsidR="00DA2759" w:rsidRPr="005108E4" w:rsidRDefault="009A7511">
      <w:pPr>
        <w:pStyle w:val="BodyText"/>
        <w:spacing w:before="5" w:line="242" w:lineRule="auto"/>
        <w:ind w:left="1319" w:right="117"/>
      </w:pPr>
      <w:r w:rsidRPr="005108E4">
        <w:t>501.105 and security requirements provided in 935 CMR 501.110, MTCs shall comply with additional operational requirements required under 935 CMR 501.130.</w:t>
      </w:r>
    </w:p>
    <w:p w14:paraId="46840742" w14:textId="77777777" w:rsidR="00DA2759" w:rsidRPr="005108E4" w:rsidRDefault="00DA2759">
      <w:pPr>
        <w:pStyle w:val="BodyText"/>
        <w:spacing w:before="4"/>
        <w:jc w:val="left"/>
      </w:pPr>
    </w:p>
    <w:p w14:paraId="521739D4" w14:textId="77777777" w:rsidR="00DA2759" w:rsidRPr="005108E4" w:rsidRDefault="009A7511" w:rsidP="009B55D4">
      <w:pPr>
        <w:pStyle w:val="ListParagraph"/>
        <w:numPr>
          <w:ilvl w:val="0"/>
          <w:numId w:val="44"/>
        </w:numPr>
        <w:tabs>
          <w:tab w:val="left" w:pos="1779"/>
        </w:tabs>
        <w:ind w:hanging="460"/>
        <w:outlineLvl w:val="1"/>
        <w:rPr>
          <w:sz w:val="24"/>
        </w:rPr>
      </w:pPr>
      <w:r w:rsidRPr="005108E4">
        <w:rPr>
          <w:sz w:val="24"/>
        </w:rPr>
        <w:t>Production of Edibles shall take place in compliance with the</w:t>
      </w:r>
      <w:r w:rsidRPr="005108E4">
        <w:rPr>
          <w:spacing w:val="-22"/>
          <w:sz w:val="24"/>
        </w:rPr>
        <w:t xml:space="preserve"> </w:t>
      </w:r>
      <w:r w:rsidRPr="005108E4">
        <w:rPr>
          <w:sz w:val="24"/>
        </w:rPr>
        <w:t>following:</w:t>
      </w:r>
    </w:p>
    <w:p w14:paraId="60126576" w14:textId="77777777" w:rsidR="00DA2759" w:rsidRPr="005108E4" w:rsidRDefault="009A7511">
      <w:pPr>
        <w:pStyle w:val="ListParagraph"/>
        <w:numPr>
          <w:ilvl w:val="1"/>
          <w:numId w:val="44"/>
        </w:numPr>
        <w:tabs>
          <w:tab w:val="left" w:pos="2156"/>
        </w:tabs>
        <w:spacing w:before="5" w:line="242" w:lineRule="auto"/>
        <w:ind w:right="117" w:firstLine="0"/>
        <w:rPr>
          <w:i/>
          <w:sz w:val="24"/>
        </w:rPr>
      </w:pPr>
      <w:r w:rsidRPr="005108E4">
        <w:rPr>
          <w:sz w:val="24"/>
        </w:rPr>
        <w:t xml:space="preserve">All Edibles shall be prepared, handled, and stored in compliance with the sanitation requirements in in 105 CMR 500.000: </w:t>
      </w:r>
      <w:r w:rsidRPr="005108E4">
        <w:rPr>
          <w:i/>
          <w:sz w:val="24"/>
        </w:rPr>
        <w:t>Good Manufacturing Practices for Food</w:t>
      </w:r>
      <w:r w:rsidRPr="005108E4">
        <w:rPr>
          <w:sz w:val="24"/>
        </w:rPr>
        <w:t xml:space="preserve">, and with the requirements for food handlers specified in 105 CMR 300.000: </w:t>
      </w:r>
      <w:r w:rsidRPr="005108E4">
        <w:rPr>
          <w:i/>
          <w:sz w:val="24"/>
        </w:rPr>
        <w:t>Reportable</w:t>
      </w:r>
      <w:r w:rsidRPr="005108E4">
        <w:rPr>
          <w:i/>
          <w:spacing w:val="29"/>
          <w:sz w:val="24"/>
        </w:rPr>
        <w:t xml:space="preserve"> </w:t>
      </w:r>
      <w:r w:rsidRPr="005108E4">
        <w:rPr>
          <w:i/>
          <w:sz w:val="24"/>
        </w:rPr>
        <w:t>Diseases,</w:t>
      </w:r>
    </w:p>
    <w:p w14:paraId="3CCB4BD7" w14:textId="77777777" w:rsidR="00DA2759" w:rsidRPr="005108E4" w:rsidRDefault="009A7511">
      <w:pPr>
        <w:spacing w:before="1"/>
        <w:ind w:left="1675"/>
        <w:jc w:val="both"/>
        <w:rPr>
          <w:sz w:val="24"/>
        </w:rPr>
      </w:pPr>
      <w:r w:rsidRPr="005108E4">
        <w:rPr>
          <w:i/>
          <w:sz w:val="24"/>
        </w:rPr>
        <w:t>Surveillance, and Isolation and Quarantine Requirements</w:t>
      </w:r>
      <w:r w:rsidRPr="005108E4">
        <w:rPr>
          <w:sz w:val="24"/>
        </w:rPr>
        <w:t>; and</w:t>
      </w:r>
    </w:p>
    <w:p w14:paraId="5E294721" w14:textId="77777777" w:rsidR="00DA2759" w:rsidRPr="005108E4" w:rsidRDefault="009A7511">
      <w:pPr>
        <w:pStyle w:val="ListParagraph"/>
        <w:numPr>
          <w:ilvl w:val="1"/>
          <w:numId w:val="44"/>
        </w:numPr>
        <w:tabs>
          <w:tab w:val="left" w:pos="2228"/>
        </w:tabs>
        <w:spacing w:before="5" w:line="242" w:lineRule="auto"/>
        <w:ind w:right="116" w:firstLine="0"/>
        <w:rPr>
          <w:sz w:val="24"/>
        </w:rPr>
      </w:pPr>
      <w:r w:rsidRPr="005108E4">
        <w:rPr>
          <w:sz w:val="24"/>
        </w:rPr>
        <w:t>Any Edible that is made to resemble a typical food or beverage product shall be packaged</w:t>
      </w:r>
      <w:r w:rsidRPr="005108E4">
        <w:rPr>
          <w:spacing w:val="-4"/>
          <w:sz w:val="24"/>
        </w:rPr>
        <w:t xml:space="preserve"> </w:t>
      </w:r>
      <w:r w:rsidRPr="005108E4">
        <w:rPr>
          <w:sz w:val="24"/>
        </w:rPr>
        <w:t>in</w:t>
      </w:r>
      <w:r w:rsidRPr="005108E4">
        <w:rPr>
          <w:spacing w:val="-4"/>
          <w:sz w:val="24"/>
        </w:rPr>
        <w:t xml:space="preserve"> </w:t>
      </w:r>
      <w:r w:rsidRPr="005108E4">
        <w:rPr>
          <w:sz w:val="24"/>
        </w:rPr>
        <w:t>an</w:t>
      </w:r>
      <w:r w:rsidRPr="005108E4">
        <w:rPr>
          <w:spacing w:val="-4"/>
          <w:sz w:val="24"/>
        </w:rPr>
        <w:t xml:space="preserve"> </w:t>
      </w:r>
      <w:r w:rsidRPr="005108E4">
        <w:rPr>
          <w:sz w:val="24"/>
        </w:rPr>
        <w:t>opaque</w:t>
      </w:r>
      <w:r w:rsidRPr="005108E4">
        <w:rPr>
          <w:spacing w:val="-5"/>
          <w:sz w:val="24"/>
        </w:rPr>
        <w:t xml:space="preserve"> </w:t>
      </w:r>
      <w:r w:rsidRPr="005108E4">
        <w:rPr>
          <w:sz w:val="24"/>
        </w:rPr>
        <w:t>package</w:t>
      </w:r>
      <w:r w:rsidRPr="005108E4">
        <w:rPr>
          <w:spacing w:val="-4"/>
          <w:sz w:val="24"/>
        </w:rPr>
        <w:t xml:space="preserve"> </w:t>
      </w:r>
      <w:r w:rsidRPr="005108E4">
        <w:rPr>
          <w:sz w:val="24"/>
        </w:rPr>
        <w:t>and</w:t>
      </w:r>
      <w:r w:rsidRPr="005108E4">
        <w:rPr>
          <w:spacing w:val="-4"/>
          <w:sz w:val="24"/>
        </w:rPr>
        <w:t xml:space="preserve"> </w:t>
      </w:r>
      <w:r w:rsidRPr="005108E4">
        <w:rPr>
          <w:sz w:val="24"/>
        </w:rPr>
        <w:t>labeled</w:t>
      </w:r>
      <w:r w:rsidRPr="005108E4">
        <w:rPr>
          <w:spacing w:val="-4"/>
          <w:sz w:val="24"/>
        </w:rPr>
        <w:t xml:space="preserve"> </w:t>
      </w:r>
      <w:r w:rsidRPr="005108E4">
        <w:rPr>
          <w:sz w:val="24"/>
        </w:rPr>
        <w:t>as</w:t>
      </w:r>
      <w:r w:rsidRPr="005108E4">
        <w:rPr>
          <w:spacing w:val="-3"/>
          <w:sz w:val="24"/>
        </w:rPr>
        <w:t xml:space="preserve"> </w:t>
      </w:r>
      <w:r w:rsidRPr="005108E4">
        <w:rPr>
          <w:sz w:val="24"/>
        </w:rPr>
        <w:t>required</w:t>
      </w:r>
      <w:r w:rsidRPr="005108E4">
        <w:rPr>
          <w:spacing w:val="-3"/>
          <w:sz w:val="24"/>
        </w:rPr>
        <w:t xml:space="preserve"> </w:t>
      </w:r>
      <w:r w:rsidRPr="005108E4">
        <w:rPr>
          <w:sz w:val="24"/>
        </w:rPr>
        <w:t>by</w:t>
      </w:r>
      <w:r w:rsidRPr="005108E4">
        <w:rPr>
          <w:spacing w:val="-11"/>
          <w:sz w:val="24"/>
        </w:rPr>
        <w:t xml:space="preserve"> </w:t>
      </w:r>
      <w:r w:rsidRPr="005108E4">
        <w:rPr>
          <w:sz w:val="24"/>
        </w:rPr>
        <w:t>935</w:t>
      </w:r>
      <w:r w:rsidRPr="005108E4">
        <w:rPr>
          <w:spacing w:val="-4"/>
          <w:sz w:val="24"/>
        </w:rPr>
        <w:t xml:space="preserve"> </w:t>
      </w:r>
      <w:r w:rsidRPr="005108E4">
        <w:rPr>
          <w:sz w:val="24"/>
        </w:rPr>
        <w:t>CMR</w:t>
      </w:r>
      <w:r w:rsidRPr="005108E4">
        <w:rPr>
          <w:spacing w:val="-2"/>
          <w:sz w:val="24"/>
        </w:rPr>
        <w:t xml:space="preserve"> </w:t>
      </w:r>
      <w:r w:rsidRPr="005108E4">
        <w:rPr>
          <w:sz w:val="24"/>
        </w:rPr>
        <w:t>501.105(5)(c).</w:t>
      </w:r>
    </w:p>
    <w:p w14:paraId="709A9686"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27C513F4" w14:textId="77777777" w:rsidR="00DA2759" w:rsidRPr="005108E4" w:rsidRDefault="00DA2759">
      <w:pPr>
        <w:pStyle w:val="BodyText"/>
        <w:spacing w:before="7"/>
        <w:jc w:val="left"/>
      </w:pPr>
    </w:p>
    <w:p w14:paraId="4E9B45F1" w14:textId="77777777" w:rsidR="00DA2759" w:rsidRPr="005108E4" w:rsidRDefault="009A7511" w:rsidP="009B55D4">
      <w:pPr>
        <w:pStyle w:val="ListParagraph"/>
        <w:numPr>
          <w:ilvl w:val="0"/>
          <w:numId w:val="44"/>
        </w:numPr>
        <w:tabs>
          <w:tab w:val="left" w:pos="1980"/>
        </w:tabs>
        <w:spacing w:line="242" w:lineRule="auto"/>
        <w:ind w:left="1320" w:right="110" w:firstLine="0"/>
        <w:outlineLvl w:val="1"/>
        <w:rPr>
          <w:sz w:val="24"/>
        </w:rPr>
      </w:pPr>
      <w:r w:rsidRPr="005108E4">
        <w:rPr>
          <w:sz w:val="24"/>
        </w:rPr>
        <w:t xml:space="preserve">An MTC engaged in product manufacturing operations shall meet all applicable environmental laws, regulations, permits and other applicable approvals including, but not limited to, those related to water quality and quantity, wastewater, solid and hazardous waste management and air pollution control, including prevention of odor and noise pursuant to 310 CMR 7.00: </w:t>
      </w:r>
      <w:r w:rsidRPr="005108E4">
        <w:rPr>
          <w:i/>
          <w:sz w:val="24"/>
        </w:rPr>
        <w:t>Air Pollution Control</w:t>
      </w:r>
      <w:r w:rsidRPr="005108E4">
        <w:rPr>
          <w:sz w:val="24"/>
        </w:rPr>
        <w:t>, and to use additional best management practices as determined by the Commission in consultation with  the working group  established  under St.</w:t>
      </w:r>
      <w:r w:rsidRPr="005108E4">
        <w:rPr>
          <w:spacing w:val="-5"/>
          <w:sz w:val="24"/>
        </w:rPr>
        <w:t xml:space="preserve"> </w:t>
      </w:r>
      <w:r w:rsidRPr="005108E4">
        <w:rPr>
          <w:sz w:val="24"/>
        </w:rPr>
        <w:t>2017,</w:t>
      </w:r>
      <w:r w:rsidRPr="005108E4">
        <w:rPr>
          <w:spacing w:val="-4"/>
          <w:sz w:val="24"/>
        </w:rPr>
        <w:t xml:space="preserve"> </w:t>
      </w:r>
      <w:r w:rsidRPr="005108E4">
        <w:rPr>
          <w:sz w:val="24"/>
        </w:rPr>
        <w:t>c.</w:t>
      </w:r>
      <w:r w:rsidRPr="005108E4">
        <w:rPr>
          <w:spacing w:val="-6"/>
          <w:sz w:val="24"/>
        </w:rPr>
        <w:t xml:space="preserve"> </w:t>
      </w:r>
      <w:r w:rsidRPr="005108E4">
        <w:rPr>
          <w:sz w:val="24"/>
        </w:rPr>
        <w:t>55,</w:t>
      </w:r>
      <w:r w:rsidRPr="005108E4">
        <w:rPr>
          <w:spacing w:val="-6"/>
          <w:sz w:val="24"/>
        </w:rPr>
        <w:t xml:space="preserve"> </w:t>
      </w:r>
      <w:r w:rsidRPr="005108E4">
        <w:rPr>
          <w:sz w:val="24"/>
        </w:rPr>
        <w:t>§</w:t>
      </w:r>
      <w:r w:rsidRPr="005108E4">
        <w:rPr>
          <w:spacing w:val="-6"/>
          <w:sz w:val="24"/>
        </w:rPr>
        <w:t xml:space="preserve"> </w:t>
      </w:r>
      <w:r w:rsidRPr="005108E4">
        <w:rPr>
          <w:sz w:val="24"/>
        </w:rPr>
        <w:t>78(b)</w:t>
      </w:r>
      <w:r w:rsidRPr="005108E4">
        <w:rPr>
          <w:spacing w:val="-7"/>
          <w:sz w:val="24"/>
        </w:rPr>
        <w:t xml:space="preserve"> </w:t>
      </w:r>
      <w:r w:rsidRPr="005108E4">
        <w:rPr>
          <w:sz w:val="24"/>
        </w:rPr>
        <w:t>or</w:t>
      </w:r>
      <w:r w:rsidRPr="005108E4">
        <w:rPr>
          <w:spacing w:val="-7"/>
          <w:sz w:val="24"/>
        </w:rPr>
        <w:t xml:space="preserve"> </w:t>
      </w:r>
      <w:r w:rsidRPr="005108E4">
        <w:rPr>
          <w:sz w:val="24"/>
        </w:rPr>
        <w:t>applicable</w:t>
      </w:r>
      <w:r w:rsidRPr="005108E4">
        <w:rPr>
          <w:spacing w:val="-7"/>
          <w:sz w:val="24"/>
        </w:rPr>
        <w:t xml:space="preserve"> </w:t>
      </w:r>
      <w:r w:rsidRPr="005108E4">
        <w:rPr>
          <w:sz w:val="24"/>
        </w:rPr>
        <w:t>departments</w:t>
      </w:r>
      <w:r w:rsidRPr="005108E4">
        <w:rPr>
          <w:spacing w:val="-7"/>
          <w:sz w:val="24"/>
        </w:rPr>
        <w:t xml:space="preserve"> </w:t>
      </w:r>
      <w:r w:rsidRPr="005108E4">
        <w:rPr>
          <w:sz w:val="24"/>
        </w:rPr>
        <w:t>or</w:t>
      </w:r>
      <w:r w:rsidRPr="005108E4">
        <w:rPr>
          <w:spacing w:val="-7"/>
          <w:sz w:val="24"/>
        </w:rPr>
        <w:t xml:space="preserve"> </w:t>
      </w:r>
      <w:r w:rsidRPr="005108E4">
        <w:rPr>
          <w:sz w:val="24"/>
        </w:rPr>
        <w:t>divisions</w:t>
      </w:r>
      <w:r w:rsidRPr="005108E4">
        <w:rPr>
          <w:spacing w:val="-6"/>
          <w:sz w:val="24"/>
        </w:rPr>
        <w:t xml:space="preserve"> </w:t>
      </w:r>
      <w:r w:rsidRPr="005108E4">
        <w:rPr>
          <w:sz w:val="24"/>
        </w:rPr>
        <w:t>of</w:t>
      </w:r>
      <w:r w:rsidRPr="005108E4">
        <w:rPr>
          <w:spacing w:val="-7"/>
          <w:sz w:val="24"/>
        </w:rPr>
        <w:t xml:space="preserve"> </w:t>
      </w:r>
      <w:r w:rsidRPr="005108E4">
        <w:rPr>
          <w:sz w:val="24"/>
        </w:rPr>
        <w:t>the</w:t>
      </w:r>
      <w:r w:rsidRPr="005108E4">
        <w:rPr>
          <w:spacing w:val="-7"/>
          <w:sz w:val="24"/>
        </w:rPr>
        <w:t xml:space="preserve"> </w:t>
      </w:r>
      <w:r w:rsidRPr="005108E4">
        <w:rPr>
          <w:sz w:val="24"/>
        </w:rPr>
        <w:t>EOEEA</w:t>
      </w:r>
      <w:r w:rsidRPr="005108E4">
        <w:rPr>
          <w:spacing w:val="-6"/>
          <w:sz w:val="24"/>
        </w:rPr>
        <w:t xml:space="preserve"> </w:t>
      </w:r>
      <w:r w:rsidRPr="005108E4">
        <w:rPr>
          <w:sz w:val="24"/>
        </w:rPr>
        <w:t>to</w:t>
      </w:r>
      <w:r w:rsidRPr="005108E4">
        <w:rPr>
          <w:spacing w:val="-4"/>
          <w:sz w:val="24"/>
        </w:rPr>
        <w:t xml:space="preserve"> </w:t>
      </w:r>
      <w:r w:rsidRPr="005108E4">
        <w:rPr>
          <w:sz w:val="24"/>
        </w:rPr>
        <w:t>reduce</w:t>
      </w:r>
      <w:r w:rsidRPr="005108E4">
        <w:rPr>
          <w:spacing w:val="-5"/>
          <w:sz w:val="24"/>
        </w:rPr>
        <w:t xml:space="preserve"> </w:t>
      </w:r>
      <w:r w:rsidRPr="005108E4">
        <w:rPr>
          <w:sz w:val="24"/>
        </w:rPr>
        <w:t>energy and</w:t>
      </w:r>
      <w:r w:rsidRPr="005108E4">
        <w:rPr>
          <w:spacing w:val="-5"/>
          <w:sz w:val="24"/>
        </w:rPr>
        <w:t xml:space="preserve"> </w:t>
      </w:r>
      <w:r w:rsidRPr="005108E4">
        <w:rPr>
          <w:sz w:val="24"/>
        </w:rPr>
        <w:t>water</w:t>
      </w:r>
      <w:r w:rsidRPr="005108E4">
        <w:rPr>
          <w:spacing w:val="-5"/>
          <w:sz w:val="24"/>
        </w:rPr>
        <w:t xml:space="preserve"> </w:t>
      </w:r>
      <w:r w:rsidRPr="005108E4">
        <w:rPr>
          <w:sz w:val="24"/>
        </w:rPr>
        <w:t>usage,</w:t>
      </w:r>
      <w:r w:rsidRPr="005108E4">
        <w:rPr>
          <w:spacing w:val="-5"/>
          <w:sz w:val="24"/>
        </w:rPr>
        <w:t xml:space="preserve"> </w:t>
      </w:r>
      <w:r w:rsidRPr="005108E4">
        <w:rPr>
          <w:sz w:val="24"/>
        </w:rPr>
        <w:t>engage</w:t>
      </w:r>
      <w:r w:rsidRPr="005108E4">
        <w:rPr>
          <w:spacing w:val="-6"/>
          <w:sz w:val="24"/>
        </w:rPr>
        <w:t xml:space="preserve"> </w:t>
      </w:r>
      <w:r w:rsidRPr="005108E4">
        <w:rPr>
          <w:sz w:val="24"/>
        </w:rPr>
        <w:t>in</w:t>
      </w:r>
      <w:r w:rsidRPr="005108E4">
        <w:rPr>
          <w:spacing w:val="-5"/>
          <w:sz w:val="24"/>
        </w:rPr>
        <w:t xml:space="preserve"> </w:t>
      </w:r>
      <w:r w:rsidRPr="005108E4">
        <w:rPr>
          <w:sz w:val="24"/>
        </w:rPr>
        <w:t>energy</w:t>
      </w:r>
      <w:r w:rsidRPr="005108E4">
        <w:rPr>
          <w:spacing w:val="-12"/>
          <w:sz w:val="24"/>
        </w:rPr>
        <w:t xml:space="preserve"> </w:t>
      </w:r>
      <w:r w:rsidRPr="005108E4">
        <w:rPr>
          <w:sz w:val="24"/>
        </w:rPr>
        <w:t>conservation</w:t>
      </w:r>
      <w:r w:rsidRPr="005108E4">
        <w:rPr>
          <w:spacing w:val="-5"/>
          <w:sz w:val="24"/>
        </w:rPr>
        <w:t xml:space="preserve"> </w:t>
      </w:r>
      <w:r w:rsidRPr="005108E4">
        <w:rPr>
          <w:sz w:val="24"/>
        </w:rPr>
        <w:t>and</w:t>
      </w:r>
      <w:r w:rsidRPr="005108E4">
        <w:rPr>
          <w:spacing w:val="-5"/>
          <w:sz w:val="24"/>
        </w:rPr>
        <w:t xml:space="preserve"> </w:t>
      </w:r>
      <w:r w:rsidRPr="005108E4">
        <w:rPr>
          <w:sz w:val="24"/>
        </w:rPr>
        <w:t>mitigate</w:t>
      </w:r>
      <w:r w:rsidRPr="005108E4">
        <w:rPr>
          <w:spacing w:val="-6"/>
          <w:sz w:val="24"/>
        </w:rPr>
        <w:t xml:space="preserve"> </w:t>
      </w:r>
      <w:r w:rsidRPr="005108E4">
        <w:rPr>
          <w:sz w:val="24"/>
        </w:rPr>
        <w:t>other</w:t>
      </w:r>
      <w:r w:rsidRPr="005108E4">
        <w:rPr>
          <w:spacing w:val="-5"/>
          <w:sz w:val="24"/>
        </w:rPr>
        <w:t xml:space="preserve"> </w:t>
      </w:r>
      <w:r w:rsidRPr="005108E4">
        <w:rPr>
          <w:sz w:val="24"/>
        </w:rPr>
        <w:t>environmental</w:t>
      </w:r>
      <w:r w:rsidRPr="005108E4">
        <w:rPr>
          <w:spacing w:val="-4"/>
          <w:sz w:val="24"/>
        </w:rPr>
        <w:t xml:space="preserve"> </w:t>
      </w:r>
      <w:r w:rsidRPr="005108E4">
        <w:rPr>
          <w:sz w:val="24"/>
        </w:rPr>
        <w:t>impacts.</w:t>
      </w:r>
    </w:p>
    <w:p w14:paraId="35D71847" w14:textId="77777777" w:rsidR="00DA2759" w:rsidRPr="005108E4" w:rsidRDefault="00DA2759">
      <w:pPr>
        <w:pStyle w:val="BodyText"/>
        <w:spacing w:before="9"/>
        <w:jc w:val="left"/>
      </w:pPr>
    </w:p>
    <w:p w14:paraId="17CB1A96" w14:textId="77777777" w:rsidR="00DA2759" w:rsidRPr="005108E4" w:rsidRDefault="009A7511" w:rsidP="009B55D4">
      <w:pPr>
        <w:pStyle w:val="ListParagraph"/>
        <w:numPr>
          <w:ilvl w:val="0"/>
          <w:numId w:val="44"/>
        </w:numPr>
        <w:tabs>
          <w:tab w:val="left" w:pos="1887"/>
        </w:tabs>
        <w:spacing w:before="1" w:line="242" w:lineRule="auto"/>
        <w:ind w:left="1320" w:right="115" w:firstLine="0"/>
        <w:outlineLvl w:val="1"/>
        <w:rPr>
          <w:sz w:val="24"/>
        </w:rPr>
      </w:pPr>
      <w:r w:rsidRPr="005108E4">
        <w:rPr>
          <w:sz w:val="24"/>
        </w:rPr>
        <w:t>An MTC selling or otherwise Transferring Marijuana to another MTC or Marijuana Establishment shall provide documentation of its compliance, or lack thereof, with the testing requirements of 935 CMR 501.160, and standards established by the Commission for the conditions, including time and temperature controls, necessary to protect Marijuana Products against physical, chemical, and microbial contamination as well as against deterioration of finished products during storage and</w:t>
      </w:r>
      <w:r w:rsidRPr="005108E4">
        <w:rPr>
          <w:spacing w:val="-10"/>
          <w:sz w:val="24"/>
        </w:rPr>
        <w:t xml:space="preserve"> </w:t>
      </w:r>
      <w:r w:rsidRPr="005108E4">
        <w:rPr>
          <w:sz w:val="24"/>
        </w:rPr>
        <w:t>transportation.</w:t>
      </w:r>
    </w:p>
    <w:p w14:paraId="65C7A835" w14:textId="77777777" w:rsidR="00DA2759" w:rsidRPr="005108E4" w:rsidRDefault="009A7511">
      <w:pPr>
        <w:pStyle w:val="ListParagraph"/>
        <w:numPr>
          <w:ilvl w:val="1"/>
          <w:numId w:val="44"/>
        </w:numPr>
        <w:tabs>
          <w:tab w:val="left" w:pos="2098"/>
        </w:tabs>
        <w:spacing w:before="5" w:line="242" w:lineRule="auto"/>
        <w:ind w:right="110" w:firstLine="0"/>
        <w:rPr>
          <w:sz w:val="24"/>
        </w:rPr>
      </w:pPr>
      <w:r w:rsidRPr="005108E4">
        <w:rPr>
          <w:sz w:val="24"/>
        </w:rPr>
        <w:t>An</w:t>
      </w:r>
      <w:r w:rsidRPr="005108E4">
        <w:rPr>
          <w:spacing w:val="-12"/>
          <w:sz w:val="24"/>
        </w:rPr>
        <w:t xml:space="preserve"> </w:t>
      </w:r>
      <w:r w:rsidRPr="005108E4">
        <w:rPr>
          <w:sz w:val="24"/>
        </w:rPr>
        <w:t>MTC</w:t>
      </w:r>
      <w:r w:rsidRPr="005108E4">
        <w:rPr>
          <w:spacing w:val="-11"/>
          <w:sz w:val="24"/>
        </w:rPr>
        <w:t xml:space="preserve"> </w:t>
      </w:r>
      <w:r w:rsidRPr="005108E4">
        <w:rPr>
          <w:sz w:val="24"/>
        </w:rPr>
        <w:t>shall</w:t>
      </w:r>
      <w:r w:rsidRPr="005108E4">
        <w:rPr>
          <w:spacing w:val="-11"/>
          <w:sz w:val="24"/>
        </w:rPr>
        <w:t xml:space="preserve"> </w:t>
      </w:r>
      <w:r w:rsidRPr="005108E4">
        <w:rPr>
          <w:sz w:val="24"/>
        </w:rPr>
        <w:t>retain</w:t>
      </w:r>
      <w:r w:rsidRPr="005108E4">
        <w:rPr>
          <w:spacing w:val="-11"/>
          <w:sz w:val="24"/>
        </w:rPr>
        <w:t xml:space="preserve"> </w:t>
      </w:r>
      <w:r w:rsidRPr="005108E4">
        <w:rPr>
          <w:sz w:val="24"/>
        </w:rPr>
        <w:t>all</w:t>
      </w:r>
      <w:r w:rsidRPr="005108E4">
        <w:rPr>
          <w:spacing w:val="-11"/>
          <w:sz w:val="24"/>
        </w:rPr>
        <w:t xml:space="preserve"> </w:t>
      </w:r>
      <w:r w:rsidRPr="005108E4">
        <w:rPr>
          <w:sz w:val="24"/>
        </w:rPr>
        <w:t>records</w:t>
      </w:r>
      <w:r w:rsidRPr="005108E4">
        <w:rPr>
          <w:spacing w:val="-12"/>
          <w:sz w:val="24"/>
        </w:rPr>
        <w:t xml:space="preserve"> </w:t>
      </w:r>
      <w:r w:rsidRPr="005108E4">
        <w:rPr>
          <w:sz w:val="24"/>
        </w:rPr>
        <w:t>of</w:t>
      </w:r>
      <w:r w:rsidRPr="005108E4">
        <w:rPr>
          <w:spacing w:val="-14"/>
          <w:sz w:val="24"/>
        </w:rPr>
        <w:t xml:space="preserve"> </w:t>
      </w:r>
      <w:r w:rsidRPr="005108E4">
        <w:rPr>
          <w:sz w:val="24"/>
        </w:rPr>
        <w:t>purchases</w:t>
      </w:r>
      <w:r w:rsidRPr="005108E4">
        <w:rPr>
          <w:spacing w:val="-12"/>
          <w:sz w:val="24"/>
        </w:rPr>
        <w:t xml:space="preserve"> </w:t>
      </w:r>
      <w:r w:rsidRPr="005108E4">
        <w:rPr>
          <w:sz w:val="24"/>
        </w:rPr>
        <w:t>from</w:t>
      </w:r>
      <w:r w:rsidRPr="005108E4">
        <w:rPr>
          <w:spacing w:val="-11"/>
          <w:sz w:val="24"/>
        </w:rPr>
        <w:t xml:space="preserve"> </w:t>
      </w:r>
      <w:r w:rsidRPr="005108E4">
        <w:rPr>
          <w:sz w:val="24"/>
        </w:rPr>
        <w:t>any</w:t>
      </w:r>
      <w:r w:rsidRPr="005108E4">
        <w:rPr>
          <w:spacing w:val="-18"/>
          <w:sz w:val="24"/>
        </w:rPr>
        <w:t xml:space="preserve"> </w:t>
      </w:r>
      <w:r w:rsidRPr="005108E4">
        <w:rPr>
          <w:sz w:val="24"/>
        </w:rPr>
        <w:t>manufacturer</w:t>
      </w:r>
      <w:r w:rsidRPr="005108E4">
        <w:rPr>
          <w:spacing w:val="-12"/>
          <w:sz w:val="24"/>
        </w:rPr>
        <w:t xml:space="preserve"> </w:t>
      </w:r>
      <w:r w:rsidRPr="005108E4">
        <w:rPr>
          <w:sz w:val="24"/>
        </w:rPr>
        <w:t>or</w:t>
      </w:r>
      <w:r w:rsidRPr="005108E4">
        <w:rPr>
          <w:spacing w:val="-11"/>
          <w:sz w:val="24"/>
        </w:rPr>
        <w:t xml:space="preserve"> </w:t>
      </w:r>
      <w:r w:rsidRPr="005108E4">
        <w:rPr>
          <w:sz w:val="24"/>
        </w:rPr>
        <w:t>supplier</w:t>
      </w:r>
      <w:r w:rsidRPr="005108E4">
        <w:rPr>
          <w:spacing w:val="-12"/>
          <w:sz w:val="24"/>
        </w:rPr>
        <w:t xml:space="preserve"> </w:t>
      </w:r>
      <w:r w:rsidRPr="005108E4">
        <w:rPr>
          <w:sz w:val="24"/>
        </w:rPr>
        <w:t>of</w:t>
      </w:r>
      <w:r w:rsidRPr="005108E4">
        <w:rPr>
          <w:spacing w:val="-12"/>
          <w:sz w:val="24"/>
        </w:rPr>
        <w:t xml:space="preserve"> </w:t>
      </w:r>
      <w:r w:rsidRPr="005108E4">
        <w:rPr>
          <w:sz w:val="24"/>
        </w:rPr>
        <w:t>any ingredient, additive, device, component part or other materials obtained by the MTC in relation to the manufacturing of Marijuana Vaporizer Devices and such records shall be made available to the Commission on</w:t>
      </w:r>
      <w:r w:rsidRPr="005108E4">
        <w:rPr>
          <w:spacing w:val="-11"/>
          <w:sz w:val="24"/>
        </w:rPr>
        <w:t xml:space="preserve"> </w:t>
      </w:r>
      <w:r w:rsidRPr="005108E4">
        <w:rPr>
          <w:sz w:val="24"/>
        </w:rPr>
        <w:t>request.</w:t>
      </w:r>
    </w:p>
    <w:p w14:paraId="378CF08A" w14:textId="77777777" w:rsidR="00DA2759" w:rsidRPr="005108E4" w:rsidRDefault="009A7511">
      <w:pPr>
        <w:pStyle w:val="ListParagraph"/>
        <w:numPr>
          <w:ilvl w:val="1"/>
          <w:numId w:val="44"/>
        </w:numPr>
        <w:tabs>
          <w:tab w:val="left" w:pos="2127"/>
        </w:tabs>
        <w:spacing w:before="3" w:line="242" w:lineRule="auto"/>
        <w:ind w:right="116" w:firstLine="0"/>
        <w:rPr>
          <w:sz w:val="24"/>
        </w:rPr>
      </w:pPr>
      <w:r w:rsidRPr="005108E4">
        <w:rPr>
          <w:sz w:val="24"/>
        </w:rPr>
        <w:t>An</w:t>
      </w:r>
      <w:r w:rsidRPr="005108E4">
        <w:rPr>
          <w:spacing w:val="-7"/>
          <w:sz w:val="24"/>
        </w:rPr>
        <w:t xml:space="preserve"> </w:t>
      </w:r>
      <w:r w:rsidRPr="005108E4">
        <w:rPr>
          <w:sz w:val="24"/>
        </w:rPr>
        <w:t>MTC</w:t>
      </w:r>
      <w:r w:rsidRPr="005108E4">
        <w:rPr>
          <w:spacing w:val="-6"/>
          <w:sz w:val="24"/>
        </w:rPr>
        <w:t xml:space="preserve"> </w:t>
      </w:r>
      <w:r w:rsidRPr="005108E4">
        <w:rPr>
          <w:sz w:val="24"/>
        </w:rPr>
        <w:t>shall</w:t>
      </w:r>
      <w:r w:rsidRPr="005108E4">
        <w:rPr>
          <w:spacing w:val="-5"/>
          <w:sz w:val="24"/>
        </w:rPr>
        <w:t xml:space="preserve"> </w:t>
      </w:r>
      <w:r w:rsidRPr="005108E4">
        <w:rPr>
          <w:sz w:val="24"/>
        </w:rPr>
        <w:t>maintain</w:t>
      </w:r>
      <w:r w:rsidRPr="005108E4">
        <w:rPr>
          <w:spacing w:val="-7"/>
          <w:sz w:val="24"/>
        </w:rPr>
        <w:t xml:space="preserve"> </w:t>
      </w:r>
      <w:r w:rsidRPr="005108E4">
        <w:rPr>
          <w:sz w:val="24"/>
        </w:rPr>
        <w:t>records</w:t>
      </w:r>
      <w:r w:rsidRPr="005108E4">
        <w:rPr>
          <w:spacing w:val="-6"/>
          <w:sz w:val="24"/>
        </w:rPr>
        <w:t xml:space="preserve"> </w:t>
      </w:r>
      <w:r w:rsidRPr="005108E4">
        <w:rPr>
          <w:sz w:val="24"/>
        </w:rPr>
        <w:t>of</w:t>
      </w:r>
      <w:r w:rsidRPr="005108E4">
        <w:rPr>
          <w:spacing w:val="-10"/>
          <w:sz w:val="24"/>
        </w:rPr>
        <w:t xml:space="preserve"> </w:t>
      </w:r>
      <w:r w:rsidRPr="005108E4">
        <w:rPr>
          <w:sz w:val="24"/>
        </w:rPr>
        <w:t>the</w:t>
      </w:r>
      <w:r w:rsidRPr="005108E4">
        <w:rPr>
          <w:spacing w:val="-9"/>
          <w:sz w:val="24"/>
        </w:rPr>
        <w:t xml:space="preserve"> </w:t>
      </w:r>
      <w:r w:rsidRPr="005108E4">
        <w:rPr>
          <w:sz w:val="24"/>
        </w:rPr>
        <w:t>name</w:t>
      </w:r>
      <w:r w:rsidRPr="005108E4">
        <w:rPr>
          <w:spacing w:val="-9"/>
          <w:sz w:val="24"/>
        </w:rPr>
        <w:t xml:space="preserve"> </w:t>
      </w:r>
      <w:r w:rsidRPr="005108E4">
        <w:rPr>
          <w:sz w:val="24"/>
        </w:rPr>
        <w:t>and</w:t>
      </w:r>
      <w:r w:rsidRPr="005108E4">
        <w:rPr>
          <w:spacing w:val="-9"/>
          <w:sz w:val="24"/>
        </w:rPr>
        <w:t xml:space="preserve"> </w:t>
      </w:r>
      <w:r w:rsidRPr="005108E4">
        <w:rPr>
          <w:sz w:val="24"/>
        </w:rPr>
        <w:t>business</w:t>
      </w:r>
      <w:r w:rsidRPr="005108E4">
        <w:rPr>
          <w:spacing w:val="-8"/>
          <w:sz w:val="24"/>
        </w:rPr>
        <w:t xml:space="preserve"> </w:t>
      </w:r>
      <w:r w:rsidRPr="005108E4">
        <w:rPr>
          <w:sz w:val="24"/>
        </w:rPr>
        <w:t>address</w:t>
      </w:r>
      <w:r w:rsidRPr="005108E4">
        <w:rPr>
          <w:spacing w:val="-8"/>
          <w:sz w:val="24"/>
        </w:rPr>
        <w:t xml:space="preserve"> </w:t>
      </w:r>
      <w:r w:rsidRPr="005108E4">
        <w:rPr>
          <w:sz w:val="24"/>
        </w:rPr>
        <w:t>of</w:t>
      </w:r>
      <w:r w:rsidRPr="005108E4">
        <w:rPr>
          <w:spacing w:val="-10"/>
          <w:sz w:val="24"/>
        </w:rPr>
        <w:t xml:space="preserve"> </w:t>
      </w:r>
      <w:r w:rsidRPr="005108E4">
        <w:rPr>
          <w:sz w:val="24"/>
        </w:rPr>
        <w:t>the</w:t>
      </w:r>
      <w:r w:rsidRPr="005108E4">
        <w:rPr>
          <w:spacing w:val="-9"/>
          <w:sz w:val="24"/>
        </w:rPr>
        <w:t xml:space="preserve"> </w:t>
      </w:r>
      <w:r w:rsidRPr="005108E4">
        <w:rPr>
          <w:sz w:val="24"/>
        </w:rPr>
        <w:t>manufacturer of</w:t>
      </w:r>
      <w:r w:rsidRPr="005108E4">
        <w:rPr>
          <w:spacing w:val="-31"/>
          <w:sz w:val="24"/>
        </w:rPr>
        <w:t xml:space="preserve"> </w:t>
      </w:r>
      <w:r w:rsidRPr="005108E4">
        <w:rPr>
          <w:sz w:val="24"/>
        </w:rPr>
        <w:t>any</w:t>
      </w:r>
      <w:r w:rsidRPr="005108E4">
        <w:rPr>
          <w:spacing w:val="-36"/>
          <w:sz w:val="24"/>
        </w:rPr>
        <w:t xml:space="preserve"> </w:t>
      </w:r>
      <w:r w:rsidRPr="005108E4">
        <w:rPr>
          <w:sz w:val="24"/>
        </w:rPr>
        <w:t>cartridge,</w:t>
      </w:r>
      <w:r w:rsidRPr="005108E4">
        <w:rPr>
          <w:spacing w:val="-30"/>
          <w:sz w:val="24"/>
        </w:rPr>
        <w:t xml:space="preserve"> </w:t>
      </w:r>
      <w:r w:rsidRPr="005108E4">
        <w:rPr>
          <w:sz w:val="24"/>
        </w:rPr>
        <w:t>battery,</w:t>
      </w:r>
      <w:r w:rsidRPr="005108E4">
        <w:rPr>
          <w:spacing w:val="-27"/>
          <w:sz w:val="24"/>
        </w:rPr>
        <w:t xml:space="preserve"> </w:t>
      </w:r>
      <w:r w:rsidRPr="005108E4">
        <w:rPr>
          <w:sz w:val="24"/>
        </w:rPr>
        <w:t>atomizer</w:t>
      </w:r>
      <w:r w:rsidRPr="005108E4">
        <w:rPr>
          <w:spacing w:val="-28"/>
          <w:sz w:val="24"/>
        </w:rPr>
        <w:t xml:space="preserve"> </w:t>
      </w:r>
      <w:r w:rsidRPr="005108E4">
        <w:rPr>
          <w:sz w:val="24"/>
        </w:rPr>
        <w:t>coil,</w:t>
      </w:r>
      <w:r w:rsidRPr="005108E4">
        <w:rPr>
          <w:spacing w:val="-31"/>
          <w:sz w:val="24"/>
        </w:rPr>
        <w:t xml:space="preserve"> </w:t>
      </w:r>
      <w:r w:rsidRPr="005108E4">
        <w:rPr>
          <w:sz w:val="24"/>
        </w:rPr>
        <w:t>hardware</w:t>
      </w:r>
      <w:r w:rsidRPr="005108E4">
        <w:rPr>
          <w:spacing w:val="-30"/>
          <w:sz w:val="24"/>
        </w:rPr>
        <w:t xml:space="preserve"> </w:t>
      </w:r>
      <w:r w:rsidRPr="005108E4">
        <w:rPr>
          <w:sz w:val="24"/>
        </w:rPr>
        <w:t>or</w:t>
      </w:r>
      <w:r w:rsidRPr="005108E4">
        <w:rPr>
          <w:spacing w:val="-30"/>
          <w:sz w:val="24"/>
        </w:rPr>
        <w:t xml:space="preserve"> </w:t>
      </w:r>
      <w:r w:rsidRPr="005108E4">
        <w:rPr>
          <w:sz w:val="24"/>
        </w:rPr>
        <w:t>other</w:t>
      </w:r>
      <w:r w:rsidRPr="005108E4">
        <w:rPr>
          <w:spacing w:val="-31"/>
          <w:sz w:val="24"/>
        </w:rPr>
        <w:t xml:space="preserve"> </w:t>
      </w:r>
      <w:r w:rsidRPr="005108E4">
        <w:rPr>
          <w:sz w:val="24"/>
        </w:rPr>
        <w:t>component</w:t>
      </w:r>
      <w:r w:rsidRPr="005108E4">
        <w:rPr>
          <w:spacing w:val="-29"/>
          <w:sz w:val="24"/>
        </w:rPr>
        <w:t xml:space="preserve"> </w:t>
      </w:r>
      <w:r w:rsidRPr="005108E4">
        <w:rPr>
          <w:sz w:val="24"/>
        </w:rPr>
        <w:t>of</w:t>
      </w:r>
      <w:r w:rsidRPr="005108E4">
        <w:rPr>
          <w:spacing w:val="-30"/>
          <w:sz w:val="24"/>
        </w:rPr>
        <w:t xml:space="preserve"> </w:t>
      </w:r>
      <w:r w:rsidRPr="005108E4">
        <w:rPr>
          <w:sz w:val="24"/>
        </w:rPr>
        <w:t>Marijuana</w:t>
      </w:r>
      <w:r w:rsidRPr="005108E4">
        <w:rPr>
          <w:spacing w:val="-31"/>
          <w:sz w:val="24"/>
        </w:rPr>
        <w:t xml:space="preserve"> </w:t>
      </w:r>
      <w:r w:rsidRPr="005108E4">
        <w:rPr>
          <w:sz w:val="24"/>
        </w:rPr>
        <w:t>Vaporizer Products manufactured by the Licensee. Further, the MTC shall, on request by the Commission,</w:t>
      </w:r>
      <w:r w:rsidRPr="005108E4">
        <w:rPr>
          <w:spacing w:val="-29"/>
          <w:sz w:val="24"/>
        </w:rPr>
        <w:t xml:space="preserve"> </w:t>
      </w:r>
      <w:r w:rsidRPr="005108E4">
        <w:rPr>
          <w:sz w:val="24"/>
        </w:rPr>
        <w:t>identify</w:t>
      </w:r>
      <w:r w:rsidRPr="005108E4">
        <w:rPr>
          <w:spacing w:val="-35"/>
          <w:sz w:val="24"/>
        </w:rPr>
        <w:t xml:space="preserve"> </w:t>
      </w:r>
      <w:r w:rsidRPr="005108E4">
        <w:rPr>
          <w:sz w:val="24"/>
        </w:rPr>
        <w:t>the</w:t>
      </w:r>
      <w:r w:rsidRPr="005108E4">
        <w:rPr>
          <w:spacing w:val="-29"/>
          <w:sz w:val="24"/>
        </w:rPr>
        <w:t xml:space="preserve"> </w:t>
      </w:r>
      <w:r w:rsidRPr="005108E4">
        <w:rPr>
          <w:sz w:val="24"/>
        </w:rPr>
        <w:t>materials</w:t>
      </w:r>
      <w:r w:rsidRPr="005108E4">
        <w:rPr>
          <w:spacing w:val="-27"/>
          <w:sz w:val="24"/>
        </w:rPr>
        <w:t xml:space="preserve"> </w:t>
      </w:r>
      <w:r w:rsidRPr="005108E4">
        <w:rPr>
          <w:sz w:val="24"/>
        </w:rPr>
        <w:t>used</w:t>
      </w:r>
      <w:r w:rsidRPr="005108E4">
        <w:rPr>
          <w:spacing w:val="-29"/>
          <w:sz w:val="24"/>
        </w:rPr>
        <w:t xml:space="preserve"> </w:t>
      </w:r>
      <w:r w:rsidRPr="005108E4">
        <w:rPr>
          <w:sz w:val="24"/>
        </w:rPr>
        <w:t>in</w:t>
      </w:r>
      <w:r w:rsidRPr="005108E4">
        <w:rPr>
          <w:spacing w:val="-28"/>
          <w:sz w:val="24"/>
        </w:rPr>
        <w:t xml:space="preserve"> </w:t>
      </w:r>
      <w:r w:rsidRPr="005108E4">
        <w:rPr>
          <w:sz w:val="24"/>
        </w:rPr>
        <w:t>the</w:t>
      </w:r>
      <w:r w:rsidRPr="005108E4">
        <w:rPr>
          <w:spacing w:val="-29"/>
          <w:sz w:val="24"/>
        </w:rPr>
        <w:t xml:space="preserve"> </w:t>
      </w:r>
      <w:r w:rsidRPr="005108E4">
        <w:rPr>
          <w:sz w:val="24"/>
        </w:rPr>
        <w:t>device's</w:t>
      </w:r>
      <w:r w:rsidRPr="005108E4">
        <w:rPr>
          <w:spacing w:val="-28"/>
          <w:sz w:val="24"/>
        </w:rPr>
        <w:t xml:space="preserve"> </w:t>
      </w:r>
      <w:r w:rsidRPr="005108E4">
        <w:rPr>
          <w:sz w:val="24"/>
        </w:rPr>
        <w:t>atomizer</w:t>
      </w:r>
      <w:r w:rsidRPr="005108E4">
        <w:rPr>
          <w:spacing w:val="-28"/>
          <w:sz w:val="24"/>
        </w:rPr>
        <w:t xml:space="preserve"> </w:t>
      </w:r>
      <w:r w:rsidRPr="005108E4">
        <w:rPr>
          <w:sz w:val="24"/>
        </w:rPr>
        <w:t>coil</w:t>
      </w:r>
      <w:r w:rsidRPr="005108E4">
        <w:rPr>
          <w:spacing w:val="-27"/>
          <w:sz w:val="24"/>
        </w:rPr>
        <w:t xml:space="preserve"> </w:t>
      </w:r>
      <w:r w:rsidRPr="005108E4">
        <w:rPr>
          <w:sz w:val="24"/>
        </w:rPr>
        <w:t>(</w:t>
      </w:r>
      <w:r w:rsidRPr="005108E4">
        <w:rPr>
          <w:i/>
          <w:sz w:val="24"/>
        </w:rPr>
        <w:t>e.g</w:t>
      </w:r>
      <w:r w:rsidRPr="005108E4">
        <w:rPr>
          <w:sz w:val="24"/>
        </w:rPr>
        <w:t>.,</w:t>
      </w:r>
      <w:r w:rsidRPr="005108E4">
        <w:rPr>
          <w:spacing w:val="-29"/>
          <w:sz w:val="24"/>
        </w:rPr>
        <w:t xml:space="preserve"> </w:t>
      </w:r>
      <w:r w:rsidRPr="005108E4">
        <w:rPr>
          <w:sz w:val="24"/>
        </w:rPr>
        <w:t>titanium,</w:t>
      </w:r>
      <w:r w:rsidRPr="005108E4">
        <w:rPr>
          <w:spacing w:val="-28"/>
          <w:sz w:val="24"/>
        </w:rPr>
        <w:t xml:space="preserve"> </w:t>
      </w:r>
      <w:r w:rsidRPr="005108E4">
        <w:rPr>
          <w:sz w:val="24"/>
        </w:rPr>
        <w:t>titanium alloy, quartz, copper, nichrome, kanthal, or other specified material) or state if such information cannot be reasonably</w:t>
      </w:r>
      <w:r w:rsidRPr="005108E4">
        <w:rPr>
          <w:spacing w:val="-13"/>
          <w:sz w:val="24"/>
        </w:rPr>
        <w:t xml:space="preserve"> </w:t>
      </w:r>
      <w:r w:rsidRPr="005108E4">
        <w:rPr>
          <w:sz w:val="24"/>
        </w:rPr>
        <w:t>ascertained.</w:t>
      </w:r>
    </w:p>
    <w:p w14:paraId="34F4BE91" w14:textId="77777777" w:rsidR="00DA2759" w:rsidRPr="005108E4" w:rsidRDefault="009A7511">
      <w:pPr>
        <w:pStyle w:val="ListParagraph"/>
        <w:numPr>
          <w:ilvl w:val="1"/>
          <w:numId w:val="44"/>
        </w:numPr>
        <w:tabs>
          <w:tab w:val="left" w:pos="2065"/>
        </w:tabs>
        <w:spacing w:before="5" w:line="242" w:lineRule="auto"/>
        <w:ind w:right="116" w:firstLine="0"/>
        <w:rPr>
          <w:sz w:val="24"/>
        </w:rPr>
      </w:pPr>
      <w:r w:rsidRPr="005108E4">
        <w:rPr>
          <w:sz w:val="24"/>
        </w:rPr>
        <w:t>A</w:t>
      </w:r>
      <w:r w:rsidRPr="005108E4">
        <w:rPr>
          <w:spacing w:val="-25"/>
          <w:sz w:val="24"/>
        </w:rPr>
        <w:t xml:space="preserve"> </w:t>
      </w:r>
      <w:r w:rsidRPr="005108E4">
        <w:rPr>
          <w:sz w:val="24"/>
        </w:rPr>
        <w:t>copy</w:t>
      </w:r>
      <w:r w:rsidRPr="005108E4">
        <w:rPr>
          <w:spacing w:val="-30"/>
          <w:sz w:val="24"/>
        </w:rPr>
        <w:t xml:space="preserve"> </w:t>
      </w:r>
      <w:r w:rsidRPr="005108E4">
        <w:rPr>
          <w:sz w:val="24"/>
        </w:rPr>
        <w:t>of</w:t>
      </w:r>
      <w:r w:rsidRPr="005108E4">
        <w:rPr>
          <w:spacing w:val="-25"/>
          <w:sz w:val="24"/>
        </w:rPr>
        <w:t xml:space="preserve"> </w:t>
      </w:r>
      <w:r w:rsidRPr="005108E4">
        <w:rPr>
          <w:sz w:val="24"/>
        </w:rPr>
        <w:t>the</w:t>
      </w:r>
      <w:r w:rsidRPr="005108E4">
        <w:rPr>
          <w:spacing w:val="-25"/>
          <w:sz w:val="24"/>
        </w:rPr>
        <w:t xml:space="preserve"> </w:t>
      </w:r>
      <w:r w:rsidRPr="005108E4">
        <w:rPr>
          <w:sz w:val="24"/>
        </w:rPr>
        <w:t>Certificate</w:t>
      </w:r>
      <w:r w:rsidRPr="005108E4">
        <w:rPr>
          <w:spacing w:val="-25"/>
          <w:sz w:val="24"/>
        </w:rPr>
        <w:t xml:space="preserve"> </w:t>
      </w:r>
      <w:r w:rsidRPr="005108E4">
        <w:rPr>
          <w:sz w:val="24"/>
        </w:rPr>
        <w:t>of</w:t>
      </w:r>
      <w:r w:rsidRPr="005108E4">
        <w:rPr>
          <w:spacing w:val="-24"/>
          <w:sz w:val="24"/>
        </w:rPr>
        <w:t xml:space="preserve"> </w:t>
      </w:r>
      <w:r w:rsidRPr="005108E4">
        <w:rPr>
          <w:sz w:val="24"/>
        </w:rPr>
        <w:t>Analysis</w:t>
      </w:r>
      <w:r w:rsidRPr="005108E4">
        <w:rPr>
          <w:spacing w:val="-25"/>
          <w:sz w:val="24"/>
        </w:rPr>
        <w:t xml:space="preserve"> </w:t>
      </w:r>
      <w:r w:rsidRPr="005108E4">
        <w:rPr>
          <w:sz w:val="24"/>
        </w:rPr>
        <w:t>for</w:t>
      </w:r>
      <w:r w:rsidRPr="005108E4">
        <w:rPr>
          <w:spacing w:val="-24"/>
          <w:sz w:val="24"/>
        </w:rPr>
        <w:t xml:space="preserve"> </w:t>
      </w:r>
      <w:r w:rsidRPr="005108E4">
        <w:rPr>
          <w:sz w:val="24"/>
        </w:rPr>
        <w:t>each</w:t>
      </w:r>
      <w:r w:rsidRPr="005108E4">
        <w:rPr>
          <w:spacing w:val="-24"/>
          <w:sz w:val="24"/>
        </w:rPr>
        <w:t xml:space="preserve"> </w:t>
      </w:r>
      <w:r w:rsidRPr="005108E4">
        <w:rPr>
          <w:sz w:val="24"/>
        </w:rPr>
        <w:t>thickening</w:t>
      </w:r>
      <w:r w:rsidRPr="005108E4">
        <w:rPr>
          <w:spacing w:val="-27"/>
          <w:sz w:val="24"/>
        </w:rPr>
        <w:t xml:space="preserve"> </w:t>
      </w:r>
      <w:r w:rsidRPr="005108E4">
        <w:rPr>
          <w:sz w:val="24"/>
        </w:rPr>
        <w:t>agent,</w:t>
      </w:r>
      <w:r w:rsidRPr="005108E4">
        <w:rPr>
          <w:spacing w:val="-24"/>
          <w:sz w:val="24"/>
        </w:rPr>
        <w:t xml:space="preserve"> </w:t>
      </w:r>
      <w:r w:rsidRPr="005108E4">
        <w:rPr>
          <w:sz w:val="24"/>
        </w:rPr>
        <w:t>thinning</w:t>
      </w:r>
      <w:r w:rsidRPr="005108E4">
        <w:rPr>
          <w:spacing w:val="-26"/>
          <w:sz w:val="24"/>
        </w:rPr>
        <w:t xml:space="preserve"> </w:t>
      </w:r>
      <w:r w:rsidRPr="005108E4">
        <w:rPr>
          <w:sz w:val="24"/>
        </w:rPr>
        <w:t>agent</w:t>
      </w:r>
      <w:r w:rsidRPr="005108E4">
        <w:rPr>
          <w:spacing w:val="-23"/>
          <w:sz w:val="24"/>
        </w:rPr>
        <w:t xml:space="preserve"> </w:t>
      </w:r>
      <w:r w:rsidRPr="005108E4">
        <w:rPr>
          <w:sz w:val="24"/>
        </w:rPr>
        <w:t>or</w:t>
      </w:r>
      <w:r w:rsidRPr="005108E4">
        <w:rPr>
          <w:spacing w:val="-25"/>
          <w:sz w:val="24"/>
        </w:rPr>
        <w:t xml:space="preserve"> </w:t>
      </w:r>
      <w:r w:rsidRPr="005108E4">
        <w:rPr>
          <w:sz w:val="24"/>
        </w:rPr>
        <w:t>terpene infused or incorporated into a Marijuana Vaporizer Device during production shall be retained by an MTC and provided as a part of a wholesale transaction with any MTC or Marijuana</w:t>
      </w:r>
      <w:r w:rsidRPr="005108E4">
        <w:rPr>
          <w:spacing w:val="-3"/>
          <w:sz w:val="24"/>
        </w:rPr>
        <w:t xml:space="preserve"> </w:t>
      </w:r>
      <w:r w:rsidRPr="005108E4">
        <w:rPr>
          <w:sz w:val="24"/>
        </w:rPr>
        <w:t>Retailer.</w:t>
      </w:r>
    </w:p>
    <w:p w14:paraId="2C3F91C0" w14:textId="77777777" w:rsidR="00DA2759" w:rsidRPr="005108E4" w:rsidRDefault="009A7511">
      <w:pPr>
        <w:pStyle w:val="ListParagraph"/>
        <w:numPr>
          <w:ilvl w:val="1"/>
          <w:numId w:val="44"/>
        </w:numPr>
        <w:tabs>
          <w:tab w:val="left" w:pos="2235"/>
        </w:tabs>
        <w:spacing w:before="4" w:line="242" w:lineRule="auto"/>
        <w:ind w:right="116" w:firstLine="0"/>
        <w:rPr>
          <w:sz w:val="24"/>
        </w:rPr>
      </w:pPr>
      <w:r w:rsidRPr="005108E4">
        <w:rPr>
          <w:sz w:val="24"/>
        </w:rPr>
        <w:t>An MTC that wholesales Marijuana Vaporizer Devices to an MTC or Marijuana Retailer shall provide the recipient with the information insert required by 935 CMR 501.105(5)(c) or the necessary information to produce such an insert and the appropriate labeling information required by 935 CMR</w:t>
      </w:r>
      <w:r w:rsidRPr="005108E4">
        <w:rPr>
          <w:spacing w:val="-17"/>
          <w:sz w:val="24"/>
        </w:rPr>
        <w:t xml:space="preserve"> </w:t>
      </w:r>
      <w:r w:rsidRPr="005108E4">
        <w:rPr>
          <w:sz w:val="24"/>
        </w:rPr>
        <w:t>501.000.</w:t>
      </w:r>
    </w:p>
    <w:p w14:paraId="1DC73AC2" w14:textId="77777777" w:rsidR="00DA2759" w:rsidRPr="005108E4" w:rsidRDefault="00DA2759">
      <w:pPr>
        <w:pStyle w:val="BodyText"/>
        <w:spacing w:before="8"/>
        <w:jc w:val="left"/>
      </w:pPr>
    </w:p>
    <w:p w14:paraId="7F25ED4E" w14:textId="77777777" w:rsidR="00DA2759" w:rsidRPr="005108E4" w:rsidRDefault="009A7511" w:rsidP="009B55D4">
      <w:pPr>
        <w:pStyle w:val="ListParagraph"/>
        <w:numPr>
          <w:ilvl w:val="0"/>
          <w:numId w:val="44"/>
        </w:numPr>
        <w:tabs>
          <w:tab w:val="left" w:pos="1801"/>
        </w:tabs>
        <w:spacing w:line="242" w:lineRule="auto"/>
        <w:ind w:left="1320" w:right="117" w:firstLine="0"/>
        <w:outlineLvl w:val="1"/>
        <w:rPr>
          <w:sz w:val="24"/>
        </w:rPr>
      </w:pPr>
      <w:r w:rsidRPr="005108E4">
        <w:rPr>
          <w:sz w:val="24"/>
        </w:rPr>
        <w:t>Written policies and procedures for the production and distribution of Marijuana, which shall include, but not be limited</w:t>
      </w:r>
      <w:r w:rsidRPr="005108E4">
        <w:rPr>
          <w:spacing w:val="-5"/>
          <w:sz w:val="24"/>
        </w:rPr>
        <w:t xml:space="preserve"> </w:t>
      </w:r>
      <w:r w:rsidRPr="005108E4">
        <w:rPr>
          <w:sz w:val="24"/>
        </w:rPr>
        <w:t>to:</w:t>
      </w:r>
    </w:p>
    <w:p w14:paraId="6D0DB874" w14:textId="77777777" w:rsidR="00DA2759" w:rsidRPr="005108E4" w:rsidRDefault="009A7511">
      <w:pPr>
        <w:pStyle w:val="ListParagraph"/>
        <w:numPr>
          <w:ilvl w:val="1"/>
          <w:numId w:val="44"/>
        </w:numPr>
        <w:tabs>
          <w:tab w:val="left" w:pos="2211"/>
        </w:tabs>
        <w:spacing w:before="2" w:line="242" w:lineRule="auto"/>
        <w:ind w:right="116" w:firstLine="0"/>
        <w:rPr>
          <w:sz w:val="24"/>
        </w:rPr>
      </w:pPr>
      <w:r w:rsidRPr="005108E4">
        <w:rPr>
          <w:sz w:val="24"/>
        </w:rPr>
        <w:t>Methods for identifying, recording, and reporting diversion, theft, or loss, and for correcting all errors and inaccuracies in inventories. The policies and procedures, at a minimum, shall comply with 935 CMR</w:t>
      </w:r>
      <w:r w:rsidRPr="005108E4">
        <w:rPr>
          <w:spacing w:val="-13"/>
          <w:sz w:val="24"/>
        </w:rPr>
        <w:t xml:space="preserve"> </w:t>
      </w:r>
      <w:r w:rsidRPr="005108E4">
        <w:rPr>
          <w:sz w:val="24"/>
        </w:rPr>
        <w:t>501.105(8);</w:t>
      </w:r>
    </w:p>
    <w:p w14:paraId="426A225E" w14:textId="77777777" w:rsidR="00DA2759" w:rsidRPr="005108E4" w:rsidRDefault="009A7511">
      <w:pPr>
        <w:pStyle w:val="ListParagraph"/>
        <w:numPr>
          <w:ilvl w:val="1"/>
          <w:numId w:val="44"/>
        </w:numPr>
        <w:tabs>
          <w:tab w:val="left" w:pos="2271"/>
        </w:tabs>
        <w:spacing w:before="1" w:line="242" w:lineRule="auto"/>
        <w:ind w:right="116" w:firstLine="0"/>
        <w:rPr>
          <w:sz w:val="24"/>
        </w:rPr>
      </w:pPr>
      <w:r w:rsidRPr="005108E4">
        <w:rPr>
          <w:sz w:val="24"/>
        </w:rPr>
        <w:t>A procedure for handling voluntary and mandatory recalls of Marijuana. Such procedure</w:t>
      </w:r>
      <w:r w:rsidRPr="005108E4">
        <w:rPr>
          <w:spacing w:val="-8"/>
          <w:sz w:val="24"/>
        </w:rPr>
        <w:t xml:space="preserve"> </w:t>
      </w:r>
      <w:r w:rsidRPr="005108E4">
        <w:rPr>
          <w:sz w:val="24"/>
        </w:rPr>
        <w:t>shall</w:t>
      </w:r>
      <w:r w:rsidRPr="005108E4">
        <w:rPr>
          <w:spacing w:val="-5"/>
          <w:sz w:val="24"/>
        </w:rPr>
        <w:t xml:space="preserve"> </w:t>
      </w:r>
      <w:r w:rsidRPr="005108E4">
        <w:rPr>
          <w:sz w:val="24"/>
        </w:rPr>
        <w:t>be</w:t>
      </w:r>
      <w:r w:rsidRPr="005108E4">
        <w:rPr>
          <w:spacing w:val="-7"/>
          <w:sz w:val="24"/>
        </w:rPr>
        <w:t xml:space="preserve"> </w:t>
      </w:r>
      <w:r w:rsidRPr="005108E4">
        <w:rPr>
          <w:sz w:val="24"/>
        </w:rPr>
        <w:t>adequate</w:t>
      </w:r>
      <w:r w:rsidRPr="005108E4">
        <w:rPr>
          <w:spacing w:val="-8"/>
          <w:sz w:val="24"/>
        </w:rPr>
        <w:t xml:space="preserve"> </w:t>
      </w:r>
      <w:r w:rsidRPr="005108E4">
        <w:rPr>
          <w:sz w:val="24"/>
        </w:rPr>
        <w:t>to</w:t>
      </w:r>
      <w:r w:rsidRPr="005108E4">
        <w:rPr>
          <w:spacing w:val="-6"/>
          <w:sz w:val="24"/>
        </w:rPr>
        <w:t xml:space="preserve"> </w:t>
      </w:r>
      <w:r w:rsidRPr="005108E4">
        <w:rPr>
          <w:sz w:val="24"/>
        </w:rPr>
        <w:t>deal</w:t>
      </w:r>
      <w:r w:rsidRPr="005108E4">
        <w:rPr>
          <w:spacing w:val="-5"/>
          <w:sz w:val="24"/>
        </w:rPr>
        <w:t xml:space="preserve"> </w:t>
      </w:r>
      <w:r w:rsidRPr="005108E4">
        <w:rPr>
          <w:sz w:val="24"/>
        </w:rPr>
        <w:t>with</w:t>
      </w:r>
      <w:r w:rsidRPr="005108E4">
        <w:rPr>
          <w:spacing w:val="-7"/>
          <w:sz w:val="24"/>
        </w:rPr>
        <w:t xml:space="preserve"> </w:t>
      </w:r>
      <w:r w:rsidRPr="005108E4">
        <w:rPr>
          <w:sz w:val="24"/>
        </w:rPr>
        <w:t>recalls</w:t>
      </w:r>
      <w:r w:rsidRPr="005108E4">
        <w:rPr>
          <w:spacing w:val="-6"/>
          <w:sz w:val="24"/>
        </w:rPr>
        <w:t xml:space="preserve"> </w:t>
      </w:r>
      <w:r w:rsidRPr="005108E4">
        <w:rPr>
          <w:sz w:val="24"/>
        </w:rPr>
        <w:t>due</w:t>
      </w:r>
      <w:r w:rsidRPr="005108E4">
        <w:rPr>
          <w:spacing w:val="-7"/>
          <w:sz w:val="24"/>
        </w:rPr>
        <w:t xml:space="preserve"> </w:t>
      </w:r>
      <w:r w:rsidRPr="005108E4">
        <w:rPr>
          <w:sz w:val="24"/>
        </w:rPr>
        <w:t>to</w:t>
      </w:r>
      <w:r w:rsidRPr="005108E4">
        <w:rPr>
          <w:spacing w:val="-6"/>
          <w:sz w:val="24"/>
        </w:rPr>
        <w:t xml:space="preserve"> </w:t>
      </w:r>
      <w:r w:rsidRPr="005108E4">
        <w:rPr>
          <w:sz w:val="24"/>
        </w:rPr>
        <w:t>any</w:t>
      </w:r>
      <w:r w:rsidRPr="005108E4">
        <w:rPr>
          <w:spacing w:val="-13"/>
          <w:sz w:val="24"/>
        </w:rPr>
        <w:t xml:space="preserve"> </w:t>
      </w:r>
      <w:r w:rsidRPr="005108E4">
        <w:rPr>
          <w:sz w:val="24"/>
        </w:rPr>
        <w:t>action</w:t>
      </w:r>
      <w:r w:rsidRPr="005108E4">
        <w:rPr>
          <w:spacing w:val="-7"/>
          <w:sz w:val="24"/>
        </w:rPr>
        <w:t xml:space="preserve"> </w:t>
      </w:r>
      <w:r w:rsidRPr="005108E4">
        <w:rPr>
          <w:sz w:val="24"/>
        </w:rPr>
        <w:t>initiated</w:t>
      </w:r>
      <w:r w:rsidRPr="005108E4">
        <w:rPr>
          <w:spacing w:val="-6"/>
          <w:sz w:val="24"/>
        </w:rPr>
        <w:t xml:space="preserve"> </w:t>
      </w:r>
      <w:r w:rsidRPr="005108E4">
        <w:rPr>
          <w:sz w:val="24"/>
        </w:rPr>
        <w:t>at</w:t>
      </w:r>
      <w:r w:rsidRPr="005108E4">
        <w:rPr>
          <w:spacing w:val="-5"/>
          <w:sz w:val="24"/>
        </w:rPr>
        <w:t xml:space="preserve"> </w:t>
      </w:r>
      <w:r w:rsidRPr="005108E4">
        <w:rPr>
          <w:sz w:val="24"/>
        </w:rPr>
        <w:t>the</w:t>
      </w:r>
      <w:r w:rsidRPr="005108E4">
        <w:rPr>
          <w:spacing w:val="-6"/>
          <w:sz w:val="24"/>
        </w:rPr>
        <w:t xml:space="preserve"> </w:t>
      </w:r>
      <w:r w:rsidRPr="005108E4">
        <w:rPr>
          <w:sz w:val="24"/>
        </w:rPr>
        <w:t>request</w:t>
      </w:r>
      <w:r w:rsidRPr="005108E4">
        <w:rPr>
          <w:spacing w:val="-5"/>
          <w:sz w:val="24"/>
        </w:rPr>
        <w:t xml:space="preserve"> </w:t>
      </w:r>
      <w:r w:rsidRPr="005108E4">
        <w:rPr>
          <w:sz w:val="24"/>
        </w:rPr>
        <w:t>or order of the Commission, and any voluntary action by an MTC to remove defective or potentially</w:t>
      </w:r>
      <w:r w:rsidRPr="005108E4">
        <w:rPr>
          <w:spacing w:val="-33"/>
          <w:sz w:val="24"/>
        </w:rPr>
        <w:t xml:space="preserve"> </w:t>
      </w:r>
      <w:r w:rsidRPr="005108E4">
        <w:rPr>
          <w:sz w:val="24"/>
        </w:rPr>
        <w:t>defective</w:t>
      </w:r>
      <w:r w:rsidRPr="005108E4">
        <w:rPr>
          <w:spacing w:val="-27"/>
          <w:sz w:val="24"/>
        </w:rPr>
        <w:t xml:space="preserve"> </w:t>
      </w:r>
      <w:r w:rsidRPr="005108E4">
        <w:rPr>
          <w:sz w:val="24"/>
        </w:rPr>
        <w:t>Marijuana</w:t>
      </w:r>
      <w:r w:rsidRPr="005108E4">
        <w:rPr>
          <w:spacing w:val="-27"/>
          <w:sz w:val="24"/>
        </w:rPr>
        <w:t xml:space="preserve"> </w:t>
      </w:r>
      <w:r w:rsidRPr="005108E4">
        <w:rPr>
          <w:sz w:val="24"/>
        </w:rPr>
        <w:t>from</w:t>
      </w:r>
      <w:r w:rsidRPr="005108E4">
        <w:rPr>
          <w:spacing w:val="-26"/>
          <w:sz w:val="24"/>
        </w:rPr>
        <w:t xml:space="preserve"> </w:t>
      </w:r>
      <w:r w:rsidRPr="005108E4">
        <w:rPr>
          <w:sz w:val="24"/>
        </w:rPr>
        <w:t>the</w:t>
      </w:r>
      <w:r w:rsidRPr="005108E4">
        <w:rPr>
          <w:spacing w:val="-27"/>
          <w:sz w:val="24"/>
        </w:rPr>
        <w:t xml:space="preserve"> </w:t>
      </w:r>
      <w:r w:rsidRPr="005108E4">
        <w:rPr>
          <w:sz w:val="24"/>
        </w:rPr>
        <w:t>market,</w:t>
      </w:r>
      <w:r w:rsidRPr="005108E4">
        <w:rPr>
          <w:spacing w:val="-26"/>
          <w:sz w:val="24"/>
        </w:rPr>
        <w:t xml:space="preserve"> </w:t>
      </w:r>
      <w:r w:rsidRPr="005108E4">
        <w:rPr>
          <w:sz w:val="24"/>
        </w:rPr>
        <w:t>as</w:t>
      </w:r>
      <w:r w:rsidRPr="005108E4">
        <w:rPr>
          <w:spacing w:val="-26"/>
          <w:sz w:val="24"/>
        </w:rPr>
        <w:t xml:space="preserve"> </w:t>
      </w:r>
      <w:r w:rsidRPr="005108E4">
        <w:rPr>
          <w:sz w:val="24"/>
        </w:rPr>
        <w:t>well</w:t>
      </w:r>
      <w:r w:rsidRPr="005108E4">
        <w:rPr>
          <w:spacing w:val="-26"/>
          <w:sz w:val="24"/>
        </w:rPr>
        <w:t xml:space="preserve"> </w:t>
      </w:r>
      <w:r w:rsidRPr="005108E4">
        <w:rPr>
          <w:sz w:val="24"/>
        </w:rPr>
        <w:t>as</w:t>
      </w:r>
      <w:r w:rsidRPr="005108E4">
        <w:rPr>
          <w:spacing w:val="-26"/>
          <w:sz w:val="24"/>
        </w:rPr>
        <w:t xml:space="preserve"> </w:t>
      </w:r>
      <w:r w:rsidRPr="005108E4">
        <w:rPr>
          <w:sz w:val="24"/>
        </w:rPr>
        <w:t>any</w:t>
      </w:r>
      <w:r w:rsidRPr="005108E4">
        <w:rPr>
          <w:spacing w:val="-32"/>
          <w:sz w:val="24"/>
        </w:rPr>
        <w:t xml:space="preserve"> </w:t>
      </w:r>
      <w:r w:rsidRPr="005108E4">
        <w:rPr>
          <w:sz w:val="24"/>
        </w:rPr>
        <w:t>action</w:t>
      </w:r>
      <w:r w:rsidRPr="005108E4">
        <w:rPr>
          <w:spacing w:val="-29"/>
          <w:sz w:val="24"/>
        </w:rPr>
        <w:t xml:space="preserve"> </w:t>
      </w:r>
      <w:r w:rsidRPr="005108E4">
        <w:rPr>
          <w:sz w:val="24"/>
        </w:rPr>
        <w:t>undertaken</w:t>
      </w:r>
      <w:r w:rsidRPr="005108E4">
        <w:rPr>
          <w:spacing w:val="-26"/>
          <w:sz w:val="24"/>
        </w:rPr>
        <w:t xml:space="preserve"> </w:t>
      </w:r>
      <w:r w:rsidRPr="005108E4">
        <w:rPr>
          <w:sz w:val="24"/>
        </w:rPr>
        <w:t>to</w:t>
      </w:r>
      <w:r w:rsidRPr="005108E4">
        <w:rPr>
          <w:spacing w:val="-26"/>
          <w:sz w:val="24"/>
        </w:rPr>
        <w:t xml:space="preserve"> </w:t>
      </w:r>
      <w:r w:rsidRPr="005108E4">
        <w:rPr>
          <w:sz w:val="24"/>
        </w:rPr>
        <w:t>promote public health and</w:t>
      </w:r>
      <w:r w:rsidRPr="005108E4">
        <w:rPr>
          <w:spacing w:val="-5"/>
          <w:sz w:val="24"/>
        </w:rPr>
        <w:t xml:space="preserve"> </w:t>
      </w:r>
      <w:r w:rsidRPr="005108E4">
        <w:rPr>
          <w:sz w:val="24"/>
        </w:rPr>
        <w:t>safety;</w:t>
      </w:r>
    </w:p>
    <w:p w14:paraId="7CB53D19" w14:textId="77777777" w:rsidR="00DA2759" w:rsidRPr="005108E4" w:rsidRDefault="009A7511">
      <w:pPr>
        <w:pStyle w:val="ListParagraph"/>
        <w:numPr>
          <w:ilvl w:val="1"/>
          <w:numId w:val="44"/>
        </w:numPr>
        <w:tabs>
          <w:tab w:val="left" w:pos="2199"/>
        </w:tabs>
        <w:spacing w:before="6" w:line="242" w:lineRule="auto"/>
        <w:ind w:right="110" w:firstLine="0"/>
        <w:rPr>
          <w:sz w:val="24"/>
        </w:rPr>
      </w:pPr>
      <w:r w:rsidRPr="005108E4">
        <w:rPr>
          <w:sz w:val="24"/>
        </w:rPr>
        <w:t>A procedure for ensuring that any outdated, damaged, deteriorated, mislabeled, or contaminated Marijuana or Marijuana Products are segregated from other Marijuana and destroyed.</w:t>
      </w:r>
      <w:r w:rsidRPr="005108E4">
        <w:rPr>
          <w:spacing w:val="12"/>
          <w:sz w:val="24"/>
        </w:rPr>
        <w:t xml:space="preserve"> </w:t>
      </w:r>
      <w:r w:rsidRPr="005108E4">
        <w:rPr>
          <w:sz w:val="24"/>
        </w:rPr>
        <w:t>Such</w:t>
      </w:r>
      <w:r w:rsidRPr="005108E4">
        <w:rPr>
          <w:spacing w:val="-24"/>
          <w:sz w:val="24"/>
        </w:rPr>
        <w:t xml:space="preserve"> </w:t>
      </w:r>
      <w:r w:rsidRPr="005108E4">
        <w:rPr>
          <w:sz w:val="24"/>
        </w:rPr>
        <w:t>procedures</w:t>
      </w:r>
      <w:r w:rsidRPr="005108E4">
        <w:rPr>
          <w:spacing w:val="-24"/>
          <w:sz w:val="24"/>
        </w:rPr>
        <w:t xml:space="preserve"> </w:t>
      </w:r>
      <w:r w:rsidRPr="005108E4">
        <w:rPr>
          <w:sz w:val="24"/>
        </w:rPr>
        <w:t>shall</w:t>
      </w:r>
      <w:r w:rsidRPr="005108E4">
        <w:rPr>
          <w:spacing w:val="-23"/>
          <w:sz w:val="24"/>
        </w:rPr>
        <w:t xml:space="preserve"> </w:t>
      </w:r>
      <w:r w:rsidRPr="005108E4">
        <w:rPr>
          <w:sz w:val="24"/>
        </w:rPr>
        <w:t>provide</w:t>
      </w:r>
      <w:r w:rsidRPr="005108E4">
        <w:rPr>
          <w:spacing w:val="-25"/>
          <w:sz w:val="24"/>
        </w:rPr>
        <w:t xml:space="preserve"> </w:t>
      </w:r>
      <w:r w:rsidRPr="005108E4">
        <w:rPr>
          <w:sz w:val="24"/>
        </w:rPr>
        <w:t>for</w:t>
      </w:r>
      <w:r w:rsidRPr="005108E4">
        <w:rPr>
          <w:spacing w:val="-24"/>
          <w:sz w:val="24"/>
        </w:rPr>
        <w:t xml:space="preserve"> </w:t>
      </w:r>
      <w:r w:rsidRPr="005108E4">
        <w:rPr>
          <w:sz w:val="24"/>
        </w:rPr>
        <w:t>written</w:t>
      </w:r>
      <w:r w:rsidRPr="005108E4">
        <w:rPr>
          <w:spacing w:val="-24"/>
          <w:sz w:val="24"/>
        </w:rPr>
        <w:t xml:space="preserve"> </w:t>
      </w:r>
      <w:r w:rsidRPr="005108E4">
        <w:rPr>
          <w:sz w:val="24"/>
        </w:rPr>
        <w:t>documentation</w:t>
      </w:r>
      <w:r w:rsidRPr="005108E4">
        <w:rPr>
          <w:spacing w:val="-26"/>
          <w:sz w:val="24"/>
        </w:rPr>
        <w:t xml:space="preserve"> </w:t>
      </w:r>
      <w:r w:rsidRPr="005108E4">
        <w:rPr>
          <w:sz w:val="24"/>
        </w:rPr>
        <w:t>of</w:t>
      </w:r>
      <w:r w:rsidRPr="005108E4">
        <w:rPr>
          <w:spacing w:val="-26"/>
          <w:sz w:val="24"/>
        </w:rPr>
        <w:t xml:space="preserve"> </w:t>
      </w:r>
      <w:r w:rsidRPr="005108E4">
        <w:rPr>
          <w:sz w:val="24"/>
        </w:rPr>
        <w:t>the</w:t>
      </w:r>
      <w:r w:rsidRPr="005108E4">
        <w:rPr>
          <w:spacing w:val="-27"/>
          <w:sz w:val="24"/>
        </w:rPr>
        <w:t xml:space="preserve"> </w:t>
      </w:r>
      <w:r w:rsidRPr="005108E4">
        <w:rPr>
          <w:sz w:val="24"/>
        </w:rPr>
        <w:t>disposition</w:t>
      </w:r>
      <w:r w:rsidRPr="005108E4">
        <w:rPr>
          <w:spacing w:val="-24"/>
          <w:sz w:val="24"/>
        </w:rPr>
        <w:t xml:space="preserve"> </w:t>
      </w:r>
      <w:r w:rsidRPr="005108E4">
        <w:rPr>
          <w:sz w:val="24"/>
        </w:rPr>
        <w:t>of</w:t>
      </w:r>
      <w:r w:rsidRPr="005108E4">
        <w:rPr>
          <w:spacing w:val="-24"/>
          <w:sz w:val="24"/>
        </w:rPr>
        <w:t xml:space="preserve"> </w:t>
      </w:r>
      <w:r w:rsidRPr="005108E4">
        <w:rPr>
          <w:sz w:val="24"/>
        </w:rPr>
        <w:t>the Marijuana</w:t>
      </w:r>
      <w:r w:rsidRPr="005108E4">
        <w:rPr>
          <w:spacing w:val="-22"/>
          <w:sz w:val="24"/>
        </w:rPr>
        <w:t xml:space="preserve"> </w:t>
      </w:r>
      <w:r w:rsidRPr="005108E4">
        <w:rPr>
          <w:sz w:val="24"/>
        </w:rPr>
        <w:t>or</w:t>
      </w:r>
      <w:r w:rsidRPr="005108E4">
        <w:rPr>
          <w:spacing w:val="-21"/>
          <w:sz w:val="24"/>
        </w:rPr>
        <w:t xml:space="preserve"> </w:t>
      </w:r>
      <w:r w:rsidRPr="005108E4">
        <w:rPr>
          <w:sz w:val="24"/>
        </w:rPr>
        <w:t>Marijuana</w:t>
      </w:r>
      <w:r w:rsidRPr="005108E4">
        <w:rPr>
          <w:spacing w:val="-22"/>
          <w:sz w:val="24"/>
        </w:rPr>
        <w:t xml:space="preserve"> </w:t>
      </w:r>
      <w:r w:rsidRPr="005108E4">
        <w:rPr>
          <w:sz w:val="24"/>
        </w:rPr>
        <w:t>Products.</w:t>
      </w:r>
      <w:r w:rsidRPr="005108E4">
        <w:rPr>
          <w:spacing w:val="19"/>
          <w:sz w:val="24"/>
        </w:rPr>
        <w:t xml:space="preserve"> </w:t>
      </w:r>
      <w:r w:rsidRPr="005108E4">
        <w:rPr>
          <w:sz w:val="24"/>
        </w:rPr>
        <w:t>The</w:t>
      </w:r>
      <w:r w:rsidRPr="005108E4">
        <w:rPr>
          <w:spacing w:val="-21"/>
          <w:sz w:val="24"/>
        </w:rPr>
        <w:t xml:space="preserve"> </w:t>
      </w:r>
      <w:r w:rsidRPr="005108E4">
        <w:rPr>
          <w:sz w:val="24"/>
        </w:rPr>
        <w:t>policies</w:t>
      </w:r>
      <w:r w:rsidRPr="005108E4">
        <w:rPr>
          <w:spacing w:val="-19"/>
          <w:sz w:val="24"/>
        </w:rPr>
        <w:t xml:space="preserve"> </w:t>
      </w:r>
      <w:r w:rsidRPr="005108E4">
        <w:rPr>
          <w:sz w:val="24"/>
        </w:rPr>
        <w:t>and</w:t>
      </w:r>
      <w:r w:rsidRPr="005108E4">
        <w:rPr>
          <w:spacing w:val="-20"/>
          <w:sz w:val="24"/>
        </w:rPr>
        <w:t xml:space="preserve"> </w:t>
      </w:r>
      <w:r w:rsidRPr="005108E4">
        <w:rPr>
          <w:sz w:val="24"/>
        </w:rPr>
        <w:t>procedures,</w:t>
      </w:r>
      <w:r w:rsidRPr="005108E4">
        <w:rPr>
          <w:spacing w:val="-20"/>
          <w:sz w:val="24"/>
        </w:rPr>
        <w:t xml:space="preserve"> </w:t>
      </w:r>
      <w:r w:rsidRPr="005108E4">
        <w:rPr>
          <w:sz w:val="24"/>
        </w:rPr>
        <w:t>at</w:t>
      </w:r>
      <w:r w:rsidRPr="005108E4">
        <w:rPr>
          <w:spacing w:val="-21"/>
          <w:sz w:val="24"/>
        </w:rPr>
        <w:t xml:space="preserve"> </w:t>
      </w:r>
      <w:r w:rsidRPr="005108E4">
        <w:rPr>
          <w:sz w:val="24"/>
        </w:rPr>
        <w:t>a</w:t>
      </w:r>
      <w:r w:rsidRPr="005108E4">
        <w:rPr>
          <w:spacing w:val="-21"/>
          <w:sz w:val="24"/>
        </w:rPr>
        <w:t xml:space="preserve"> </w:t>
      </w:r>
      <w:r w:rsidRPr="005108E4">
        <w:rPr>
          <w:sz w:val="24"/>
        </w:rPr>
        <w:t>minimum,</w:t>
      </w:r>
      <w:r w:rsidRPr="005108E4">
        <w:rPr>
          <w:spacing w:val="-21"/>
          <w:sz w:val="24"/>
        </w:rPr>
        <w:t xml:space="preserve"> </w:t>
      </w:r>
      <w:r w:rsidRPr="005108E4">
        <w:rPr>
          <w:sz w:val="24"/>
        </w:rPr>
        <w:t>shall</w:t>
      </w:r>
      <w:r w:rsidRPr="005108E4">
        <w:rPr>
          <w:spacing w:val="-20"/>
          <w:sz w:val="24"/>
        </w:rPr>
        <w:t xml:space="preserve"> </w:t>
      </w:r>
      <w:r w:rsidRPr="005108E4">
        <w:rPr>
          <w:sz w:val="24"/>
        </w:rPr>
        <w:t>comply with 935 CMR</w:t>
      </w:r>
      <w:r w:rsidRPr="005108E4">
        <w:rPr>
          <w:spacing w:val="-3"/>
          <w:sz w:val="24"/>
        </w:rPr>
        <w:t xml:space="preserve"> </w:t>
      </w:r>
      <w:r w:rsidRPr="005108E4">
        <w:rPr>
          <w:sz w:val="24"/>
        </w:rPr>
        <w:t>501.105(12);</w:t>
      </w:r>
    </w:p>
    <w:p w14:paraId="4FF5D6D3" w14:textId="77777777" w:rsidR="00DA2759" w:rsidRPr="005108E4" w:rsidRDefault="009A7511">
      <w:pPr>
        <w:pStyle w:val="ListParagraph"/>
        <w:numPr>
          <w:ilvl w:val="1"/>
          <w:numId w:val="44"/>
        </w:numPr>
        <w:tabs>
          <w:tab w:val="left" w:pos="2199"/>
        </w:tabs>
        <w:spacing w:before="3" w:line="244" w:lineRule="auto"/>
        <w:ind w:right="116" w:firstLine="0"/>
        <w:rPr>
          <w:sz w:val="24"/>
        </w:rPr>
      </w:pPr>
      <w:r w:rsidRPr="005108E4">
        <w:rPr>
          <w:sz w:val="24"/>
        </w:rPr>
        <w:t>Policies and procedures for transportation and Patient or Personal Caregiver home delivery;</w:t>
      </w:r>
    </w:p>
    <w:p w14:paraId="253F487A" w14:textId="77777777" w:rsidR="00DA2759" w:rsidRPr="005108E4" w:rsidRDefault="009A7511">
      <w:pPr>
        <w:pStyle w:val="ListParagraph"/>
        <w:numPr>
          <w:ilvl w:val="1"/>
          <w:numId w:val="44"/>
        </w:numPr>
        <w:tabs>
          <w:tab w:val="left" w:pos="2177"/>
        </w:tabs>
        <w:spacing w:line="244" w:lineRule="auto"/>
        <w:ind w:right="117" w:firstLine="0"/>
        <w:rPr>
          <w:sz w:val="24"/>
        </w:rPr>
      </w:pPr>
      <w:r w:rsidRPr="005108E4">
        <w:rPr>
          <w:sz w:val="24"/>
        </w:rPr>
        <w:t>Policies and procedures for the Transfer, acquisition, or sale of Marijuana between MTCs, and if applicable, Marijuana Establishments and</w:t>
      </w:r>
      <w:r w:rsidRPr="005108E4">
        <w:rPr>
          <w:spacing w:val="-12"/>
          <w:sz w:val="24"/>
        </w:rPr>
        <w:t xml:space="preserve"> </w:t>
      </w:r>
      <w:r w:rsidRPr="005108E4">
        <w:rPr>
          <w:sz w:val="24"/>
        </w:rPr>
        <w:t>CMOs;</w:t>
      </w:r>
    </w:p>
    <w:p w14:paraId="07CC3269" w14:textId="77777777" w:rsidR="00DA2759" w:rsidRPr="005108E4" w:rsidRDefault="009A7511">
      <w:pPr>
        <w:pStyle w:val="ListParagraph"/>
        <w:numPr>
          <w:ilvl w:val="1"/>
          <w:numId w:val="44"/>
        </w:numPr>
        <w:tabs>
          <w:tab w:val="left" w:pos="2101"/>
        </w:tabs>
        <w:spacing w:line="242" w:lineRule="auto"/>
        <w:ind w:right="117" w:firstLine="0"/>
        <w:rPr>
          <w:sz w:val="24"/>
        </w:rPr>
      </w:pPr>
      <w:r w:rsidRPr="005108E4">
        <w:rPr>
          <w:sz w:val="24"/>
        </w:rPr>
        <w:t xml:space="preserve">Policies and procedures to ensure that all Edibles are prepared, handled, and stored in compliance with the sanitation requirements in 105 CMR 500.000: </w:t>
      </w:r>
      <w:r w:rsidRPr="005108E4">
        <w:rPr>
          <w:i/>
          <w:sz w:val="24"/>
        </w:rPr>
        <w:t>Good Manufacturing Practices for Food</w:t>
      </w:r>
      <w:r w:rsidRPr="005108E4">
        <w:rPr>
          <w:sz w:val="24"/>
        </w:rPr>
        <w:t xml:space="preserve">, and with the requirements for food handlers specified in 105 CMR 300.000: </w:t>
      </w:r>
      <w:r w:rsidRPr="005108E4">
        <w:rPr>
          <w:i/>
          <w:sz w:val="24"/>
        </w:rPr>
        <w:t>Reportable Diseases, Surveillance, and Isolation and Quarantine Requirements</w:t>
      </w:r>
      <w:r w:rsidRPr="005108E4">
        <w:rPr>
          <w:sz w:val="24"/>
        </w:rPr>
        <w:t>; and</w:t>
      </w:r>
    </w:p>
    <w:p w14:paraId="3FB6A190"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462FDF9F" w14:textId="77777777" w:rsidR="00DA2759" w:rsidRPr="005108E4" w:rsidRDefault="00DA2759">
      <w:pPr>
        <w:pStyle w:val="BodyText"/>
        <w:spacing w:before="7"/>
        <w:jc w:val="left"/>
      </w:pPr>
    </w:p>
    <w:p w14:paraId="35A2A54A" w14:textId="77777777" w:rsidR="00DA2759" w:rsidRPr="005108E4" w:rsidRDefault="009A7511">
      <w:pPr>
        <w:pStyle w:val="ListParagraph"/>
        <w:numPr>
          <w:ilvl w:val="1"/>
          <w:numId w:val="44"/>
        </w:numPr>
        <w:tabs>
          <w:tab w:val="left" w:pos="2139"/>
        </w:tabs>
        <w:spacing w:line="242" w:lineRule="auto"/>
        <w:ind w:right="117" w:firstLine="0"/>
        <w:rPr>
          <w:sz w:val="24"/>
        </w:rPr>
      </w:pPr>
      <w:r w:rsidRPr="005108E4">
        <w:rPr>
          <w:sz w:val="24"/>
        </w:rPr>
        <w:t xml:space="preserve">Policies and procedures for ensuring safety in all processing activities and the related uses of extraction equipment in compliance with the standards set forth in 527 CMR 1.00: </w:t>
      </w:r>
      <w:r w:rsidRPr="005108E4">
        <w:rPr>
          <w:i/>
          <w:sz w:val="24"/>
        </w:rPr>
        <w:t>Massachusetts Comprehensive Fire</w:t>
      </w:r>
      <w:r w:rsidRPr="005108E4">
        <w:rPr>
          <w:i/>
          <w:spacing w:val="-5"/>
          <w:sz w:val="24"/>
        </w:rPr>
        <w:t xml:space="preserve"> </w:t>
      </w:r>
      <w:r w:rsidRPr="005108E4">
        <w:rPr>
          <w:i/>
          <w:sz w:val="24"/>
        </w:rPr>
        <w:t>Code</w:t>
      </w:r>
      <w:r w:rsidRPr="005108E4">
        <w:rPr>
          <w:sz w:val="24"/>
        </w:rPr>
        <w:t>.</w:t>
      </w:r>
    </w:p>
    <w:p w14:paraId="3BABC925" w14:textId="77777777" w:rsidR="00DA2759" w:rsidRPr="005108E4" w:rsidRDefault="00DA2759">
      <w:pPr>
        <w:pStyle w:val="BodyText"/>
        <w:spacing w:before="6"/>
        <w:jc w:val="left"/>
      </w:pPr>
    </w:p>
    <w:p w14:paraId="4850724C" w14:textId="77777777" w:rsidR="00DA2759" w:rsidRPr="005108E4" w:rsidRDefault="009A7511" w:rsidP="009B55D4">
      <w:pPr>
        <w:pStyle w:val="ListParagraph"/>
        <w:numPr>
          <w:ilvl w:val="0"/>
          <w:numId w:val="44"/>
        </w:numPr>
        <w:tabs>
          <w:tab w:val="left" w:pos="1757"/>
        </w:tabs>
        <w:spacing w:line="242" w:lineRule="auto"/>
        <w:ind w:left="1320" w:right="115" w:hanging="1"/>
        <w:outlineLvl w:val="1"/>
        <w:rPr>
          <w:sz w:val="24"/>
        </w:rPr>
      </w:pPr>
      <w:r w:rsidRPr="005108E4">
        <w:rPr>
          <w:sz w:val="24"/>
          <w:u w:val="single"/>
        </w:rPr>
        <w:t>Product</w:t>
      </w:r>
      <w:r w:rsidRPr="005108E4">
        <w:rPr>
          <w:spacing w:val="-16"/>
          <w:sz w:val="24"/>
          <w:u w:val="single"/>
        </w:rPr>
        <w:t xml:space="preserve"> </w:t>
      </w:r>
      <w:r w:rsidRPr="005108E4">
        <w:rPr>
          <w:sz w:val="24"/>
          <w:u w:val="single"/>
        </w:rPr>
        <w:t>Database</w:t>
      </w:r>
      <w:r w:rsidRPr="005108E4">
        <w:rPr>
          <w:sz w:val="24"/>
        </w:rPr>
        <w:t>.</w:t>
      </w:r>
      <w:r w:rsidRPr="005108E4">
        <w:rPr>
          <w:spacing w:val="34"/>
          <w:sz w:val="24"/>
        </w:rPr>
        <w:t xml:space="preserve"> </w:t>
      </w:r>
      <w:r w:rsidRPr="005108E4">
        <w:rPr>
          <w:sz w:val="24"/>
        </w:rPr>
        <w:t>An</w:t>
      </w:r>
      <w:r w:rsidRPr="005108E4">
        <w:rPr>
          <w:spacing w:val="-14"/>
          <w:sz w:val="24"/>
        </w:rPr>
        <w:t xml:space="preserve"> </w:t>
      </w:r>
      <w:r w:rsidRPr="005108E4">
        <w:rPr>
          <w:sz w:val="24"/>
        </w:rPr>
        <w:t>MTC</w:t>
      </w:r>
      <w:r w:rsidRPr="005108E4">
        <w:rPr>
          <w:spacing w:val="-12"/>
          <w:sz w:val="24"/>
        </w:rPr>
        <w:t xml:space="preserve"> </w:t>
      </w:r>
      <w:r w:rsidRPr="005108E4">
        <w:rPr>
          <w:sz w:val="24"/>
        </w:rPr>
        <w:t>engaged</w:t>
      </w:r>
      <w:r w:rsidRPr="005108E4">
        <w:rPr>
          <w:spacing w:val="-14"/>
          <w:sz w:val="24"/>
        </w:rPr>
        <w:t xml:space="preserve"> </w:t>
      </w:r>
      <w:r w:rsidRPr="005108E4">
        <w:rPr>
          <w:sz w:val="24"/>
        </w:rPr>
        <w:t>in</w:t>
      </w:r>
      <w:r w:rsidRPr="005108E4">
        <w:rPr>
          <w:spacing w:val="-13"/>
          <w:sz w:val="24"/>
        </w:rPr>
        <w:t xml:space="preserve"> </w:t>
      </w:r>
      <w:r w:rsidRPr="005108E4">
        <w:rPr>
          <w:sz w:val="24"/>
        </w:rPr>
        <w:t>product</w:t>
      </w:r>
      <w:r w:rsidRPr="005108E4">
        <w:rPr>
          <w:spacing w:val="-13"/>
          <w:sz w:val="24"/>
        </w:rPr>
        <w:t xml:space="preserve"> </w:t>
      </w:r>
      <w:r w:rsidRPr="005108E4">
        <w:rPr>
          <w:sz w:val="24"/>
        </w:rPr>
        <w:t>manufacturing</w:t>
      </w:r>
      <w:r w:rsidRPr="005108E4">
        <w:rPr>
          <w:spacing w:val="-16"/>
          <w:sz w:val="24"/>
        </w:rPr>
        <w:t xml:space="preserve"> </w:t>
      </w:r>
      <w:r w:rsidRPr="005108E4">
        <w:rPr>
          <w:sz w:val="24"/>
        </w:rPr>
        <w:t>operations,</w:t>
      </w:r>
      <w:r w:rsidRPr="005108E4">
        <w:rPr>
          <w:spacing w:val="-13"/>
          <w:sz w:val="24"/>
        </w:rPr>
        <w:t xml:space="preserve"> </w:t>
      </w:r>
      <w:r w:rsidRPr="005108E4">
        <w:rPr>
          <w:sz w:val="24"/>
        </w:rPr>
        <w:t>after</w:t>
      </w:r>
      <w:r w:rsidRPr="005108E4">
        <w:rPr>
          <w:spacing w:val="-14"/>
          <w:sz w:val="24"/>
        </w:rPr>
        <w:t xml:space="preserve"> </w:t>
      </w:r>
      <w:r w:rsidRPr="005108E4">
        <w:rPr>
          <w:sz w:val="24"/>
        </w:rPr>
        <w:t>receiving a</w:t>
      </w:r>
      <w:r w:rsidRPr="005108E4">
        <w:rPr>
          <w:spacing w:val="-31"/>
          <w:sz w:val="24"/>
        </w:rPr>
        <w:t xml:space="preserve"> </w:t>
      </w:r>
      <w:r w:rsidRPr="005108E4">
        <w:rPr>
          <w:sz w:val="24"/>
        </w:rPr>
        <w:t>Provisional</w:t>
      </w:r>
      <w:r w:rsidRPr="005108E4">
        <w:rPr>
          <w:spacing w:val="-28"/>
          <w:sz w:val="24"/>
        </w:rPr>
        <w:t xml:space="preserve"> </w:t>
      </w:r>
      <w:r w:rsidRPr="005108E4">
        <w:rPr>
          <w:sz w:val="24"/>
        </w:rPr>
        <w:t>License,</w:t>
      </w:r>
      <w:r w:rsidRPr="005108E4">
        <w:rPr>
          <w:spacing w:val="-30"/>
          <w:sz w:val="24"/>
        </w:rPr>
        <w:t xml:space="preserve"> </w:t>
      </w:r>
      <w:r w:rsidRPr="005108E4">
        <w:rPr>
          <w:sz w:val="24"/>
        </w:rPr>
        <w:t>but</w:t>
      </w:r>
      <w:r w:rsidRPr="005108E4">
        <w:rPr>
          <w:spacing w:val="-28"/>
          <w:sz w:val="24"/>
        </w:rPr>
        <w:t xml:space="preserve"> </w:t>
      </w:r>
      <w:r w:rsidRPr="005108E4">
        <w:rPr>
          <w:sz w:val="24"/>
        </w:rPr>
        <w:t>prior</w:t>
      </w:r>
      <w:r w:rsidRPr="005108E4">
        <w:rPr>
          <w:spacing w:val="-30"/>
          <w:sz w:val="24"/>
        </w:rPr>
        <w:t xml:space="preserve"> </w:t>
      </w:r>
      <w:r w:rsidRPr="005108E4">
        <w:rPr>
          <w:sz w:val="24"/>
        </w:rPr>
        <w:t>to</w:t>
      </w:r>
      <w:r w:rsidRPr="005108E4">
        <w:rPr>
          <w:spacing w:val="-29"/>
          <w:sz w:val="24"/>
        </w:rPr>
        <w:t xml:space="preserve"> </w:t>
      </w:r>
      <w:r w:rsidRPr="005108E4">
        <w:rPr>
          <w:sz w:val="24"/>
        </w:rPr>
        <w:t>receiving</w:t>
      </w:r>
      <w:r w:rsidRPr="005108E4">
        <w:rPr>
          <w:spacing w:val="-31"/>
          <w:sz w:val="24"/>
        </w:rPr>
        <w:t xml:space="preserve"> </w:t>
      </w:r>
      <w:r w:rsidRPr="005108E4">
        <w:rPr>
          <w:sz w:val="24"/>
        </w:rPr>
        <w:t>a</w:t>
      </w:r>
      <w:r w:rsidRPr="005108E4">
        <w:rPr>
          <w:spacing w:val="-30"/>
          <w:sz w:val="24"/>
        </w:rPr>
        <w:t xml:space="preserve"> </w:t>
      </w:r>
      <w:r w:rsidRPr="005108E4">
        <w:rPr>
          <w:sz w:val="24"/>
        </w:rPr>
        <w:t>Certificate</w:t>
      </w:r>
      <w:r w:rsidRPr="005108E4">
        <w:rPr>
          <w:spacing w:val="-31"/>
          <w:sz w:val="24"/>
        </w:rPr>
        <w:t xml:space="preserve"> </w:t>
      </w:r>
      <w:r w:rsidRPr="005108E4">
        <w:rPr>
          <w:sz w:val="24"/>
        </w:rPr>
        <w:t>to</w:t>
      </w:r>
      <w:r w:rsidRPr="005108E4">
        <w:rPr>
          <w:spacing w:val="-29"/>
          <w:sz w:val="24"/>
        </w:rPr>
        <w:t xml:space="preserve"> </w:t>
      </w:r>
      <w:r w:rsidRPr="005108E4">
        <w:rPr>
          <w:sz w:val="24"/>
        </w:rPr>
        <w:t>Commence</w:t>
      </w:r>
      <w:r w:rsidRPr="005108E4">
        <w:rPr>
          <w:spacing w:val="-30"/>
          <w:sz w:val="24"/>
        </w:rPr>
        <w:t xml:space="preserve"> </w:t>
      </w:r>
      <w:r w:rsidRPr="005108E4">
        <w:rPr>
          <w:sz w:val="24"/>
        </w:rPr>
        <w:t>Operations,</w:t>
      </w:r>
      <w:r w:rsidRPr="005108E4">
        <w:rPr>
          <w:spacing w:val="-30"/>
          <w:sz w:val="24"/>
        </w:rPr>
        <w:t xml:space="preserve"> </w:t>
      </w:r>
      <w:r w:rsidRPr="005108E4">
        <w:rPr>
          <w:sz w:val="24"/>
        </w:rPr>
        <w:t>shall</w:t>
      </w:r>
      <w:r w:rsidRPr="005108E4">
        <w:rPr>
          <w:spacing w:val="-28"/>
          <w:sz w:val="24"/>
        </w:rPr>
        <w:t xml:space="preserve"> </w:t>
      </w:r>
      <w:r w:rsidRPr="005108E4">
        <w:rPr>
          <w:sz w:val="24"/>
        </w:rPr>
        <w:t>provide the</w:t>
      </w:r>
      <w:r w:rsidRPr="005108E4">
        <w:rPr>
          <w:spacing w:val="-6"/>
          <w:sz w:val="24"/>
        </w:rPr>
        <w:t xml:space="preserve"> </w:t>
      </w:r>
      <w:r w:rsidRPr="005108E4">
        <w:rPr>
          <w:sz w:val="24"/>
        </w:rPr>
        <w:t>following</w:t>
      </w:r>
      <w:r w:rsidRPr="005108E4">
        <w:rPr>
          <w:spacing w:val="-6"/>
          <w:sz w:val="24"/>
        </w:rPr>
        <w:t xml:space="preserve"> </w:t>
      </w:r>
      <w:r w:rsidRPr="005108E4">
        <w:rPr>
          <w:sz w:val="24"/>
        </w:rPr>
        <w:t>information</w:t>
      </w:r>
      <w:r w:rsidRPr="005108E4">
        <w:rPr>
          <w:spacing w:val="-4"/>
          <w:sz w:val="24"/>
        </w:rPr>
        <w:t xml:space="preserve"> </w:t>
      </w:r>
      <w:r w:rsidRPr="005108E4">
        <w:rPr>
          <w:sz w:val="24"/>
        </w:rPr>
        <w:t>about</w:t>
      </w:r>
      <w:r w:rsidRPr="005108E4">
        <w:rPr>
          <w:spacing w:val="-3"/>
          <w:sz w:val="24"/>
        </w:rPr>
        <w:t xml:space="preserve"> </w:t>
      </w:r>
      <w:r w:rsidRPr="005108E4">
        <w:rPr>
          <w:sz w:val="24"/>
        </w:rPr>
        <w:t>the</w:t>
      </w:r>
      <w:r w:rsidRPr="005108E4">
        <w:rPr>
          <w:spacing w:val="-6"/>
          <w:sz w:val="24"/>
        </w:rPr>
        <w:t xml:space="preserve"> </w:t>
      </w:r>
      <w:r w:rsidRPr="005108E4">
        <w:rPr>
          <w:sz w:val="24"/>
        </w:rPr>
        <w:t>finished</w:t>
      </w:r>
      <w:r w:rsidRPr="005108E4">
        <w:rPr>
          <w:spacing w:val="-4"/>
          <w:sz w:val="24"/>
        </w:rPr>
        <w:t xml:space="preserve"> </w:t>
      </w:r>
      <w:r w:rsidRPr="005108E4">
        <w:rPr>
          <w:sz w:val="24"/>
        </w:rPr>
        <w:t>Marijuana</w:t>
      </w:r>
      <w:r w:rsidRPr="005108E4">
        <w:rPr>
          <w:spacing w:val="-5"/>
          <w:sz w:val="24"/>
        </w:rPr>
        <w:t xml:space="preserve"> </w:t>
      </w:r>
      <w:r w:rsidRPr="005108E4">
        <w:rPr>
          <w:sz w:val="24"/>
        </w:rPr>
        <w:t>Products</w:t>
      </w:r>
      <w:r w:rsidRPr="005108E4">
        <w:rPr>
          <w:spacing w:val="-3"/>
          <w:sz w:val="24"/>
        </w:rPr>
        <w:t xml:space="preserve"> </w:t>
      </w:r>
      <w:r w:rsidRPr="005108E4">
        <w:rPr>
          <w:sz w:val="24"/>
        </w:rPr>
        <w:t>it</w:t>
      </w:r>
      <w:r w:rsidRPr="005108E4">
        <w:rPr>
          <w:spacing w:val="-4"/>
          <w:sz w:val="24"/>
        </w:rPr>
        <w:t xml:space="preserve"> </w:t>
      </w:r>
      <w:r w:rsidRPr="005108E4">
        <w:rPr>
          <w:sz w:val="24"/>
        </w:rPr>
        <w:t>intends</w:t>
      </w:r>
      <w:r w:rsidRPr="005108E4">
        <w:rPr>
          <w:spacing w:val="-3"/>
          <w:sz w:val="24"/>
        </w:rPr>
        <w:t xml:space="preserve"> </w:t>
      </w:r>
      <w:r w:rsidRPr="005108E4">
        <w:rPr>
          <w:sz w:val="24"/>
        </w:rPr>
        <w:t>to</w:t>
      </w:r>
      <w:r w:rsidRPr="005108E4">
        <w:rPr>
          <w:spacing w:val="-2"/>
          <w:sz w:val="24"/>
        </w:rPr>
        <w:t xml:space="preserve"> </w:t>
      </w:r>
      <w:r w:rsidRPr="005108E4">
        <w:rPr>
          <w:sz w:val="24"/>
        </w:rPr>
        <w:t>produce</w:t>
      </w:r>
      <w:r w:rsidRPr="005108E4">
        <w:rPr>
          <w:spacing w:val="-5"/>
          <w:sz w:val="24"/>
        </w:rPr>
        <w:t xml:space="preserve"> </w:t>
      </w:r>
      <w:r w:rsidRPr="005108E4">
        <w:rPr>
          <w:sz w:val="24"/>
        </w:rPr>
        <w:t>prior</w:t>
      </w:r>
      <w:r w:rsidRPr="005108E4">
        <w:rPr>
          <w:spacing w:val="-4"/>
          <w:sz w:val="24"/>
        </w:rPr>
        <w:t xml:space="preserve"> </w:t>
      </w:r>
      <w:r w:rsidRPr="005108E4">
        <w:rPr>
          <w:sz w:val="24"/>
        </w:rPr>
        <w:t>to commencement</w:t>
      </w:r>
      <w:r w:rsidRPr="005108E4">
        <w:rPr>
          <w:spacing w:val="-20"/>
          <w:sz w:val="24"/>
        </w:rPr>
        <w:t xml:space="preserve"> </w:t>
      </w:r>
      <w:r w:rsidRPr="005108E4">
        <w:rPr>
          <w:sz w:val="24"/>
        </w:rPr>
        <w:t>of</w:t>
      </w:r>
      <w:r w:rsidRPr="005108E4">
        <w:rPr>
          <w:spacing w:val="-21"/>
          <w:sz w:val="24"/>
        </w:rPr>
        <w:t xml:space="preserve"> </w:t>
      </w:r>
      <w:r w:rsidRPr="005108E4">
        <w:rPr>
          <w:sz w:val="24"/>
        </w:rPr>
        <w:t>operations.</w:t>
      </w:r>
      <w:r w:rsidRPr="005108E4">
        <w:rPr>
          <w:spacing w:val="20"/>
          <w:sz w:val="24"/>
        </w:rPr>
        <w:t xml:space="preserve"> </w:t>
      </w:r>
      <w:r w:rsidRPr="005108E4">
        <w:rPr>
          <w:sz w:val="24"/>
        </w:rPr>
        <w:t>This</w:t>
      </w:r>
      <w:r w:rsidRPr="005108E4">
        <w:rPr>
          <w:spacing w:val="-20"/>
          <w:sz w:val="24"/>
        </w:rPr>
        <w:t xml:space="preserve"> </w:t>
      </w:r>
      <w:r w:rsidRPr="005108E4">
        <w:rPr>
          <w:sz w:val="24"/>
        </w:rPr>
        <w:t>information</w:t>
      </w:r>
      <w:r w:rsidRPr="005108E4">
        <w:rPr>
          <w:spacing w:val="-20"/>
          <w:sz w:val="24"/>
        </w:rPr>
        <w:t xml:space="preserve"> </w:t>
      </w:r>
      <w:r w:rsidRPr="005108E4">
        <w:rPr>
          <w:sz w:val="24"/>
        </w:rPr>
        <w:t>may</w:t>
      </w:r>
      <w:r w:rsidRPr="005108E4">
        <w:rPr>
          <w:spacing w:val="-28"/>
          <w:sz w:val="24"/>
        </w:rPr>
        <w:t xml:space="preserve"> </w:t>
      </w:r>
      <w:r w:rsidRPr="005108E4">
        <w:rPr>
          <w:sz w:val="24"/>
        </w:rPr>
        <w:t>be</w:t>
      </w:r>
      <w:r w:rsidRPr="005108E4">
        <w:rPr>
          <w:spacing w:val="-21"/>
          <w:sz w:val="24"/>
        </w:rPr>
        <w:t xml:space="preserve"> </w:t>
      </w:r>
      <w:r w:rsidRPr="005108E4">
        <w:rPr>
          <w:sz w:val="24"/>
        </w:rPr>
        <w:t>used</w:t>
      </w:r>
      <w:r w:rsidRPr="005108E4">
        <w:rPr>
          <w:spacing w:val="-20"/>
          <w:sz w:val="24"/>
        </w:rPr>
        <w:t xml:space="preserve"> </w:t>
      </w:r>
      <w:r w:rsidRPr="005108E4">
        <w:rPr>
          <w:sz w:val="24"/>
        </w:rPr>
        <w:t>by</w:t>
      </w:r>
      <w:r w:rsidRPr="005108E4">
        <w:rPr>
          <w:spacing w:val="-27"/>
          <w:sz w:val="24"/>
        </w:rPr>
        <w:t xml:space="preserve"> </w:t>
      </w:r>
      <w:r w:rsidRPr="005108E4">
        <w:rPr>
          <w:sz w:val="24"/>
        </w:rPr>
        <w:t>the</w:t>
      </w:r>
      <w:r w:rsidRPr="005108E4">
        <w:rPr>
          <w:spacing w:val="-21"/>
          <w:sz w:val="24"/>
        </w:rPr>
        <w:t xml:space="preserve"> </w:t>
      </w:r>
      <w:r w:rsidRPr="005108E4">
        <w:rPr>
          <w:sz w:val="24"/>
        </w:rPr>
        <w:t>Commission</w:t>
      </w:r>
      <w:r w:rsidRPr="005108E4">
        <w:rPr>
          <w:spacing w:val="-20"/>
          <w:sz w:val="24"/>
        </w:rPr>
        <w:t xml:space="preserve"> </w:t>
      </w:r>
      <w:r w:rsidRPr="005108E4">
        <w:rPr>
          <w:sz w:val="24"/>
        </w:rPr>
        <w:t>for</w:t>
      </w:r>
      <w:r w:rsidRPr="005108E4">
        <w:rPr>
          <w:spacing w:val="-23"/>
          <w:sz w:val="24"/>
        </w:rPr>
        <w:t xml:space="preserve"> </w:t>
      </w:r>
      <w:r w:rsidRPr="005108E4">
        <w:rPr>
          <w:sz w:val="24"/>
        </w:rPr>
        <w:t>its</w:t>
      </w:r>
      <w:r w:rsidRPr="005108E4">
        <w:rPr>
          <w:spacing w:val="-22"/>
          <w:sz w:val="24"/>
        </w:rPr>
        <w:t xml:space="preserve"> </w:t>
      </w:r>
      <w:r w:rsidRPr="005108E4">
        <w:rPr>
          <w:sz w:val="24"/>
        </w:rPr>
        <w:t>Product Database.</w:t>
      </w:r>
    </w:p>
    <w:p w14:paraId="513DAFFD" w14:textId="77777777" w:rsidR="00DA2759" w:rsidRPr="005108E4" w:rsidRDefault="009A7511">
      <w:pPr>
        <w:pStyle w:val="ListParagraph"/>
        <w:numPr>
          <w:ilvl w:val="1"/>
          <w:numId w:val="44"/>
        </w:numPr>
        <w:tabs>
          <w:tab w:val="left" w:pos="2120"/>
        </w:tabs>
        <w:spacing w:before="4"/>
        <w:ind w:left="2119" w:hanging="445"/>
        <w:rPr>
          <w:sz w:val="24"/>
        </w:rPr>
      </w:pPr>
      <w:r w:rsidRPr="005108E4">
        <w:rPr>
          <w:sz w:val="24"/>
        </w:rPr>
        <w:t>The MTC shall provide the</w:t>
      </w:r>
      <w:r w:rsidRPr="005108E4">
        <w:rPr>
          <w:spacing w:val="-8"/>
          <w:sz w:val="24"/>
        </w:rPr>
        <w:t xml:space="preserve"> </w:t>
      </w:r>
      <w:r w:rsidRPr="005108E4">
        <w:rPr>
          <w:sz w:val="24"/>
        </w:rPr>
        <w:t>following:</w:t>
      </w:r>
    </w:p>
    <w:p w14:paraId="469569B5" w14:textId="77777777" w:rsidR="00DA2759" w:rsidRPr="005108E4" w:rsidRDefault="009A7511">
      <w:pPr>
        <w:pStyle w:val="ListParagraph"/>
        <w:numPr>
          <w:ilvl w:val="2"/>
          <w:numId w:val="44"/>
        </w:numPr>
        <w:tabs>
          <w:tab w:val="left" w:pos="2396"/>
        </w:tabs>
        <w:spacing w:before="4"/>
        <w:ind w:hanging="361"/>
        <w:rPr>
          <w:sz w:val="24"/>
        </w:rPr>
      </w:pPr>
      <w:r w:rsidRPr="005108E4">
        <w:rPr>
          <w:sz w:val="24"/>
        </w:rPr>
        <w:t>Marijuana Product</w:t>
      </w:r>
      <w:r w:rsidRPr="005108E4">
        <w:rPr>
          <w:spacing w:val="-3"/>
          <w:sz w:val="24"/>
        </w:rPr>
        <w:t xml:space="preserve"> type;</w:t>
      </w:r>
    </w:p>
    <w:p w14:paraId="6D0514B3" w14:textId="77777777" w:rsidR="00DA2759" w:rsidRPr="005108E4" w:rsidRDefault="009A7511">
      <w:pPr>
        <w:pStyle w:val="ListParagraph"/>
        <w:numPr>
          <w:ilvl w:val="2"/>
          <w:numId w:val="44"/>
        </w:numPr>
        <w:tabs>
          <w:tab w:val="left" w:pos="2396"/>
        </w:tabs>
        <w:spacing w:before="3"/>
        <w:ind w:hanging="361"/>
        <w:rPr>
          <w:sz w:val="24"/>
        </w:rPr>
      </w:pPr>
      <w:r w:rsidRPr="005108E4">
        <w:rPr>
          <w:sz w:val="24"/>
        </w:rPr>
        <w:t>Marijuana Product brand</w:t>
      </w:r>
      <w:r w:rsidRPr="005108E4">
        <w:rPr>
          <w:spacing w:val="-4"/>
          <w:sz w:val="24"/>
        </w:rPr>
        <w:t xml:space="preserve"> </w:t>
      </w:r>
      <w:r w:rsidRPr="005108E4">
        <w:rPr>
          <w:sz w:val="24"/>
        </w:rPr>
        <w:t>name;</w:t>
      </w:r>
    </w:p>
    <w:p w14:paraId="76F80FF5" w14:textId="77777777" w:rsidR="00DA2759" w:rsidRPr="005108E4" w:rsidRDefault="009A7511">
      <w:pPr>
        <w:pStyle w:val="ListParagraph"/>
        <w:numPr>
          <w:ilvl w:val="2"/>
          <w:numId w:val="44"/>
        </w:numPr>
        <w:tabs>
          <w:tab w:val="left" w:pos="2396"/>
        </w:tabs>
        <w:spacing w:before="5"/>
        <w:ind w:hanging="361"/>
        <w:rPr>
          <w:sz w:val="24"/>
        </w:rPr>
      </w:pPr>
      <w:r w:rsidRPr="005108E4">
        <w:rPr>
          <w:sz w:val="24"/>
        </w:rPr>
        <w:t>List of direct</w:t>
      </w:r>
      <w:r w:rsidRPr="005108E4">
        <w:rPr>
          <w:spacing w:val="-2"/>
          <w:sz w:val="24"/>
        </w:rPr>
        <w:t xml:space="preserve"> </w:t>
      </w:r>
      <w:r w:rsidRPr="005108E4">
        <w:rPr>
          <w:sz w:val="24"/>
        </w:rPr>
        <w:t>ingredients;</w:t>
      </w:r>
    </w:p>
    <w:p w14:paraId="258930CD" w14:textId="77777777" w:rsidR="00DA2759" w:rsidRPr="005108E4" w:rsidRDefault="009A7511">
      <w:pPr>
        <w:pStyle w:val="ListParagraph"/>
        <w:numPr>
          <w:ilvl w:val="2"/>
          <w:numId w:val="44"/>
        </w:numPr>
        <w:tabs>
          <w:tab w:val="left" w:pos="2396"/>
        </w:tabs>
        <w:spacing w:before="2"/>
        <w:ind w:hanging="361"/>
        <w:rPr>
          <w:sz w:val="24"/>
        </w:rPr>
      </w:pPr>
      <w:r w:rsidRPr="005108E4">
        <w:rPr>
          <w:sz w:val="24"/>
        </w:rPr>
        <w:t>List of indirect</w:t>
      </w:r>
      <w:r w:rsidRPr="005108E4">
        <w:rPr>
          <w:spacing w:val="-2"/>
          <w:sz w:val="24"/>
        </w:rPr>
        <w:t xml:space="preserve"> </w:t>
      </w:r>
      <w:r w:rsidRPr="005108E4">
        <w:rPr>
          <w:sz w:val="24"/>
        </w:rPr>
        <w:t>ingredients;</w:t>
      </w:r>
    </w:p>
    <w:p w14:paraId="1B21F99F" w14:textId="77777777" w:rsidR="00DA2759" w:rsidRPr="005108E4" w:rsidRDefault="009A7511">
      <w:pPr>
        <w:pStyle w:val="ListParagraph"/>
        <w:numPr>
          <w:ilvl w:val="2"/>
          <w:numId w:val="44"/>
        </w:numPr>
        <w:tabs>
          <w:tab w:val="left" w:pos="2379"/>
        </w:tabs>
        <w:spacing w:before="5" w:line="242" w:lineRule="auto"/>
        <w:ind w:left="2035" w:right="118" w:firstLine="0"/>
        <w:rPr>
          <w:sz w:val="24"/>
        </w:rPr>
      </w:pPr>
      <w:r w:rsidRPr="005108E4">
        <w:rPr>
          <w:sz w:val="24"/>
        </w:rPr>
        <w:t>Serving</w:t>
      </w:r>
      <w:r w:rsidRPr="005108E4">
        <w:rPr>
          <w:spacing w:val="-13"/>
          <w:sz w:val="24"/>
        </w:rPr>
        <w:t xml:space="preserve"> </w:t>
      </w:r>
      <w:r w:rsidRPr="005108E4">
        <w:rPr>
          <w:sz w:val="24"/>
        </w:rPr>
        <w:t>size,</w:t>
      </w:r>
      <w:r w:rsidRPr="005108E4">
        <w:rPr>
          <w:spacing w:val="-11"/>
          <w:sz w:val="24"/>
        </w:rPr>
        <w:t xml:space="preserve"> </w:t>
      </w:r>
      <w:r w:rsidRPr="005108E4">
        <w:rPr>
          <w:sz w:val="24"/>
        </w:rPr>
        <w:t>including</w:t>
      </w:r>
      <w:r w:rsidRPr="005108E4">
        <w:rPr>
          <w:spacing w:val="-13"/>
          <w:sz w:val="24"/>
        </w:rPr>
        <w:t xml:space="preserve"> </w:t>
      </w:r>
      <w:r w:rsidRPr="005108E4">
        <w:rPr>
          <w:sz w:val="24"/>
        </w:rPr>
        <w:t>a</w:t>
      </w:r>
      <w:r w:rsidRPr="005108E4">
        <w:rPr>
          <w:spacing w:val="-12"/>
          <w:sz w:val="24"/>
        </w:rPr>
        <w:t xml:space="preserve"> </w:t>
      </w:r>
      <w:r w:rsidRPr="005108E4">
        <w:rPr>
          <w:sz w:val="24"/>
        </w:rPr>
        <w:t>description</w:t>
      </w:r>
      <w:r w:rsidRPr="005108E4">
        <w:rPr>
          <w:spacing w:val="-10"/>
          <w:sz w:val="24"/>
        </w:rPr>
        <w:t xml:space="preserve"> </w:t>
      </w:r>
      <w:r w:rsidRPr="005108E4">
        <w:rPr>
          <w:sz w:val="24"/>
        </w:rPr>
        <w:t>of</w:t>
      </w:r>
      <w:r w:rsidRPr="005108E4">
        <w:rPr>
          <w:spacing w:val="-11"/>
          <w:sz w:val="24"/>
        </w:rPr>
        <w:t xml:space="preserve"> </w:t>
      </w:r>
      <w:r w:rsidRPr="005108E4">
        <w:rPr>
          <w:sz w:val="24"/>
        </w:rPr>
        <w:t>what</w:t>
      </w:r>
      <w:r w:rsidRPr="005108E4">
        <w:rPr>
          <w:spacing w:val="-10"/>
          <w:sz w:val="24"/>
        </w:rPr>
        <w:t xml:space="preserve"> </w:t>
      </w:r>
      <w:r w:rsidRPr="005108E4">
        <w:rPr>
          <w:sz w:val="24"/>
        </w:rPr>
        <w:t>constitutes</w:t>
      </w:r>
      <w:r w:rsidRPr="005108E4">
        <w:rPr>
          <w:spacing w:val="-11"/>
          <w:sz w:val="24"/>
        </w:rPr>
        <w:t xml:space="preserve"> </w:t>
      </w:r>
      <w:r w:rsidRPr="005108E4">
        <w:rPr>
          <w:sz w:val="24"/>
        </w:rPr>
        <w:t>a</w:t>
      </w:r>
      <w:r w:rsidRPr="005108E4">
        <w:rPr>
          <w:spacing w:val="-12"/>
          <w:sz w:val="24"/>
        </w:rPr>
        <w:t xml:space="preserve"> </w:t>
      </w:r>
      <w:r w:rsidRPr="005108E4">
        <w:rPr>
          <w:sz w:val="24"/>
        </w:rPr>
        <w:t>serving</w:t>
      </w:r>
      <w:r w:rsidRPr="005108E4">
        <w:rPr>
          <w:spacing w:val="-11"/>
          <w:sz w:val="24"/>
        </w:rPr>
        <w:t xml:space="preserve"> </w:t>
      </w:r>
      <w:r w:rsidRPr="005108E4">
        <w:rPr>
          <w:sz w:val="24"/>
        </w:rPr>
        <w:t>size</w:t>
      </w:r>
      <w:r w:rsidRPr="005108E4">
        <w:rPr>
          <w:spacing w:val="-8"/>
          <w:sz w:val="24"/>
        </w:rPr>
        <w:t xml:space="preserve"> </w:t>
      </w:r>
      <w:r w:rsidRPr="005108E4">
        <w:rPr>
          <w:sz w:val="24"/>
        </w:rPr>
        <w:t>for</w:t>
      </w:r>
      <w:r w:rsidRPr="005108E4">
        <w:rPr>
          <w:spacing w:val="-9"/>
          <w:sz w:val="24"/>
        </w:rPr>
        <w:t xml:space="preserve"> </w:t>
      </w:r>
      <w:r w:rsidRPr="005108E4">
        <w:rPr>
          <w:sz w:val="24"/>
        </w:rPr>
        <w:t>a</w:t>
      </w:r>
      <w:r w:rsidRPr="005108E4">
        <w:rPr>
          <w:spacing w:val="-9"/>
          <w:sz w:val="24"/>
        </w:rPr>
        <w:t xml:space="preserve"> </w:t>
      </w:r>
      <w:r w:rsidRPr="005108E4">
        <w:rPr>
          <w:sz w:val="24"/>
        </w:rPr>
        <w:t>product that is not already a single</w:t>
      </w:r>
      <w:r w:rsidRPr="005108E4">
        <w:rPr>
          <w:spacing w:val="-14"/>
          <w:sz w:val="24"/>
        </w:rPr>
        <w:t xml:space="preserve"> </w:t>
      </w:r>
      <w:r w:rsidRPr="005108E4">
        <w:rPr>
          <w:sz w:val="24"/>
        </w:rPr>
        <w:t>serving;</w:t>
      </w:r>
    </w:p>
    <w:p w14:paraId="017217BE" w14:textId="77777777" w:rsidR="00DA2759" w:rsidRPr="005108E4" w:rsidRDefault="009A7511">
      <w:pPr>
        <w:pStyle w:val="ListParagraph"/>
        <w:numPr>
          <w:ilvl w:val="2"/>
          <w:numId w:val="44"/>
        </w:numPr>
        <w:tabs>
          <w:tab w:val="left" w:pos="2396"/>
        </w:tabs>
        <w:spacing w:before="2"/>
        <w:ind w:hanging="361"/>
        <w:rPr>
          <w:sz w:val="24"/>
        </w:rPr>
      </w:pPr>
      <w:r w:rsidRPr="005108E4">
        <w:rPr>
          <w:sz w:val="24"/>
        </w:rPr>
        <w:t>Potency;</w:t>
      </w:r>
    </w:p>
    <w:p w14:paraId="1105725F" w14:textId="77777777" w:rsidR="00DA2759" w:rsidRPr="005108E4" w:rsidRDefault="009A7511">
      <w:pPr>
        <w:pStyle w:val="ListParagraph"/>
        <w:numPr>
          <w:ilvl w:val="2"/>
          <w:numId w:val="44"/>
        </w:numPr>
        <w:tabs>
          <w:tab w:val="left" w:pos="2381"/>
        </w:tabs>
        <w:spacing w:before="2" w:line="242" w:lineRule="auto"/>
        <w:ind w:left="2035" w:right="116" w:firstLine="0"/>
        <w:rPr>
          <w:sz w:val="24"/>
        </w:rPr>
      </w:pPr>
      <w:r w:rsidRPr="005108E4">
        <w:rPr>
          <w:sz w:val="24"/>
        </w:rPr>
        <w:t>A</w:t>
      </w:r>
      <w:r w:rsidRPr="005108E4">
        <w:rPr>
          <w:spacing w:val="-8"/>
          <w:sz w:val="24"/>
        </w:rPr>
        <w:t xml:space="preserve"> </w:t>
      </w:r>
      <w:r w:rsidRPr="005108E4">
        <w:rPr>
          <w:sz w:val="24"/>
        </w:rPr>
        <w:t>photograph</w:t>
      </w:r>
      <w:r w:rsidRPr="005108E4">
        <w:rPr>
          <w:spacing w:val="-8"/>
          <w:sz w:val="24"/>
        </w:rPr>
        <w:t xml:space="preserve"> </w:t>
      </w:r>
      <w:r w:rsidRPr="005108E4">
        <w:rPr>
          <w:sz w:val="24"/>
        </w:rPr>
        <w:t>of</w:t>
      </w:r>
      <w:r w:rsidRPr="005108E4">
        <w:rPr>
          <w:spacing w:val="-10"/>
          <w:sz w:val="24"/>
        </w:rPr>
        <w:t xml:space="preserve"> </w:t>
      </w:r>
      <w:r w:rsidRPr="005108E4">
        <w:rPr>
          <w:sz w:val="24"/>
        </w:rPr>
        <w:t>a</w:t>
      </w:r>
      <w:r w:rsidRPr="005108E4">
        <w:rPr>
          <w:spacing w:val="-10"/>
          <w:sz w:val="24"/>
        </w:rPr>
        <w:t xml:space="preserve"> </w:t>
      </w:r>
      <w:r w:rsidRPr="005108E4">
        <w:rPr>
          <w:sz w:val="24"/>
        </w:rPr>
        <w:t>finished</w:t>
      </w:r>
      <w:r w:rsidRPr="005108E4">
        <w:rPr>
          <w:spacing w:val="-9"/>
          <w:sz w:val="24"/>
        </w:rPr>
        <w:t xml:space="preserve"> </w:t>
      </w:r>
      <w:r w:rsidRPr="005108E4">
        <w:rPr>
          <w:sz w:val="24"/>
        </w:rPr>
        <w:t>Marijuana</w:t>
      </w:r>
      <w:r w:rsidRPr="005108E4">
        <w:rPr>
          <w:spacing w:val="-11"/>
          <w:sz w:val="24"/>
        </w:rPr>
        <w:t xml:space="preserve"> </w:t>
      </w:r>
      <w:r w:rsidRPr="005108E4">
        <w:rPr>
          <w:sz w:val="24"/>
        </w:rPr>
        <w:t>Product,</w:t>
      </w:r>
      <w:r w:rsidRPr="005108E4">
        <w:rPr>
          <w:spacing w:val="-9"/>
          <w:sz w:val="24"/>
        </w:rPr>
        <w:t xml:space="preserve"> </w:t>
      </w:r>
      <w:r w:rsidRPr="005108E4">
        <w:rPr>
          <w:sz w:val="24"/>
        </w:rPr>
        <w:t>against</w:t>
      </w:r>
      <w:r w:rsidRPr="005108E4">
        <w:rPr>
          <w:spacing w:val="-9"/>
          <w:sz w:val="24"/>
        </w:rPr>
        <w:t xml:space="preserve"> </w:t>
      </w:r>
      <w:r w:rsidRPr="005108E4">
        <w:rPr>
          <w:sz w:val="24"/>
        </w:rPr>
        <w:t>a</w:t>
      </w:r>
      <w:r w:rsidRPr="005108E4">
        <w:rPr>
          <w:spacing w:val="-11"/>
          <w:sz w:val="24"/>
        </w:rPr>
        <w:t xml:space="preserve"> </w:t>
      </w:r>
      <w:r w:rsidRPr="005108E4">
        <w:rPr>
          <w:sz w:val="24"/>
        </w:rPr>
        <w:t>white</w:t>
      </w:r>
      <w:r w:rsidRPr="005108E4">
        <w:rPr>
          <w:spacing w:val="-10"/>
          <w:sz w:val="24"/>
        </w:rPr>
        <w:t xml:space="preserve"> </w:t>
      </w:r>
      <w:r w:rsidRPr="005108E4">
        <w:rPr>
          <w:sz w:val="24"/>
        </w:rPr>
        <w:t>background,</w:t>
      </w:r>
      <w:r w:rsidRPr="005108E4">
        <w:rPr>
          <w:spacing w:val="-9"/>
          <w:sz w:val="24"/>
        </w:rPr>
        <w:t xml:space="preserve"> </w:t>
      </w:r>
      <w:r w:rsidRPr="005108E4">
        <w:rPr>
          <w:sz w:val="24"/>
        </w:rPr>
        <w:t>outside of but next to the Marijuana Product's packaging, including any external or internal packaging,</w:t>
      </w:r>
      <w:r w:rsidRPr="005108E4">
        <w:rPr>
          <w:spacing w:val="-7"/>
          <w:sz w:val="24"/>
        </w:rPr>
        <w:t xml:space="preserve"> </w:t>
      </w:r>
      <w:r w:rsidRPr="005108E4">
        <w:rPr>
          <w:sz w:val="24"/>
        </w:rPr>
        <w:t>provided</w:t>
      </w:r>
      <w:r w:rsidRPr="005108E4">
        <w:rPr>
          <w:spacing w:val="-8"/>
          <w:sz w:val="24"/>
        </w:rPr>
        <w:t xml:space="preserve"> </w:t>
      </w:r>
      <w:r w:rsidRPr="005108E4">
        <w:rPr>
          <w:sz w:val="24"/>
        </w:rPr>
        <w:t>however</w:t>
      </w:r>
      <w:r w:rsidRPr="005108E4">
        <w:rPr>
          <w:spacing w:val="-9"/>
          <w:sz w:val="24"/>
        </w:rPr>
        <w:t xml:space="preserve"> </w:t>
      </w:r>
      <w:r w:rsidRPr="005108E4">
        <w:rPr>
          <w:sz w:val="24"/>
        </w:rPr>
        <w:t>that</w:t>
      </w:r>
      <w:r w:rsidRPr="005108E4">
        <w:rPr>
          <w:spacing w:val="-8"/>
          <w:sz w:val="24"/>
        </w:rPr>
        <w:t xml:space="preserve"> </w:t>
      </w:r>
      <w:r w:rsidRPr="005108E4">
        <w:rPr>
          <w:sz w:val="24"/>
        </w:rPr>
        <w:t>where</w:t>
      </w:r>
      <w:r w:rsidRPr="005108E4">
        <w:rPr>
          <w:spacing w:val="-9"/>
          <w:sz w:val="24"/>
        </w:rPr>
        <w:t xml:space="preserve"> </w:t>
      </w:r>
      <w:r w:rsidRPr="005108E4">
        <w:rPr>
          <w:sz w:val="24"/>
        </w:rPr>
        <w:t>single</w:t>
      </w:r>
      <w:r w:rsidRPr="005108E4">
        <w:rPr>
          <w:spacing w:val="-9"/>
          <w:sz w:val="24"/>
        </w:rPr>
        <w:t xml:space="preserve"> </w:t>
      </w:r>
      <w:r w:rsidRPr="005108E4">
        <w:rPr>
          <w:sz w:val="24"/>
        </w:rPr>
        <w:t>servings</w:t>
      </w:r>
      <w:r w:rsidRPr="005108E4">
        <w:rPr>
          <w:spacing w:val="-8"/>
          <w:sz w:val="24"/>
        </w:rPr>
        <w:t xml:space="preserve"> </w:t>
      </w:r>
      <w:r w:rsidRPr="005108E4">
        <w:rPr>
          <w:sz w:val="24"/>
        </w:rPr>
        <w:t>of</w:t>
      </w:r>
      <w:r w:rsidRPr="005108E4">
        <w:rPr>
          <w:spacing w:val="-9"/>
          <w:sz w:val="24"/>
        </w:rPr>
        <w:t xml:space="preserve"> </w:t>
      </w:r>
      <w:r w:rsidRPr="005108E4">
        <w:rPr>
          <w:sz w:val="24"/>
        </w:rPr>
        <w:t>a</w:t>
      </w:r>
      <w:r w:rsidRPr="005108E4">
        <w:rPr>
          <w:spacing w:val="-9"/>
          <w:sz w:val="24"/>
        </w:rPr>
        <w:t xml:space="preserve"> </w:t>
      </w:r>
      <w:r w:rsidRPr="005108E4">
        <w:rPr>
          <w:sz w:val="24"/>
        </w:rPr>
        <w:t>multi-serving</w:t>
      </w:r>
      <w:r w:rsidRPr="005108E4">
        <w:rPr>
          <w:spacing w:val="-8"/>
          <w:sz w:val="24"/>
        </w:rPr>
        <w:t xml:space="preserve"> </w:t>
      </w:r>
      <w:r w:rsidRPr="005108E4">
        <w:rPr>
          <w:sz w:val="24"/>
        </w:rPr>
        <w:t>product</w:t>
      </w:r>
      <w:r w:rsidRPr="005108E4">
        <w:rPr>
          <w:spacing w:val="-6"/>
          <w:sz w:val="24"/>
        </w:rPr>
        <w:t xml:space="preserve"> </w:t>
      </w:r>
      <w:r w:rsidRPr="005108E4">
        <w:rPr>
          <w:sz w:val="24"/>
        </w:rPr>
        <w:t>are unable to be easily identified because of its form, a description of what constitutes a single</w:t>
      </w:r>
      <w:r w:rsidRPr="005108E4">
        <w:rPr>
          <w:spacing w:val="-14"/>
          <w:sz w:val="24"/>
        </w:rPr>
        <w:t xml:space="preserve"> </w:t>
      </w:r>
      <w:r w:rsidRPr="005108E4">
        <w:rPr>
          <w:sz w:val="24"/>
        </w:rPr>
        <w:t>serving</w:t>
      </w:r>
      <w:r w:rsidRPr="005108E4">
        <w:rPr>
          <w:spacing w:val="-16"/>
          <w:sz w:val="24"/>
        </w:rPr>
        <w:t xml:space="preserve"> </w:t>
      </w:r>
      <w:r w:rsidRPr="005108E4">
        <w:rPr>
          <w:sz w:val="24"/>
        </w:rPr>
        <w:t>shall</w:t>
      </w:r>
      <w:r w:rsidRPr="005108E4">
        <w:rPr>
          <w:spacing w:val="-10"/>
          <w:sz w:val="24"/>
        </w:rPr>
        <w:t xml:space="preserve"> </w:t>
      </w:r>
      <w:r w:rsidRPr="005108E4">
        <w:rPr>
          <w:sz w:val="24"/>
        </w:rPr>
        <w:t>be</w:t>
      </w:r>
      <w:r w:rsidRPr="005108E4">
        <w:rPr>
          <w:spacing w:val="-11"/>
          <w:sz w:val="24"/>
        </w:rPr>
        <w:t xml:space="preserve"> </w:t>
      </w:r>
      <w:r w:rsidRPr="005108E4">
        <w:rPr>
          <w:sz w:val="24"/>
        </w:rPr>
        <w:t>provided</w:t>
      </w:r>
      <w:r w:rsidRPr="005108E4">
        <w:rPr>
          <w:spacing w:val="-11"/>
          <w:sz w:val="24"/>
        </w:rPr>
        <w:t xml:space="preserve"> </w:t>
      </w:r>
      <w:r w:rsidRPr="005108E4">
        <w:rPr>
          <w:sz w:val="24"/>
        </w:rPr>
        <w:t>(</w:t>
      </w:r>
      <w:r w:rsidRPr="005108E4">
        <w:rPr>
          <w:i/>
          <w:sz w:val="24"/>
        </w:rPr>
        <w:t>e.g</w:t>
      </w:r>
      <w:r w:rsidRPr="005108E4">
        <w:rPr>
          <w:sz w:val="24"/>
        </w:rPr>
        <w:t>.,</w:t>
      </w:r>
      <w:r w:rsidRPr="005108E4">
        <w:rPr>
          <w:spacing w:val="-11"/>
          <w:sz w:val="24"/>
        </w:rPr>
        <w:t xml:space="preserve"> </w:t>
      </w:r>
      <w:r w:rsidRPr="005108E4">
        <w:rPr>
          <w:sz w:val="24"/>
        </w:rPr>
        <w:t>a</w:t>
      </w:r>
      <w:r w:rsidRPr="005108E4">
        <w:rPr>
          <w:spacing w:val="-12"/>
          <w:sz w:val="24"/>
        </w:rPr>
        <w:t xml:space="preserve"> </w:t>
      </w:r>
      <w:r w:rsidRPr="005108E4">
        <w:rPr>
          <w:sz w:val="24"/>
        </w:rPr>
        <w:t>single</w:t>
      </w:r>
      <w:r w:rsidRPr="005108E4">
        <w:rPr>
          <w:spacing w:val="-12"/>
          <w:sz w:val="24"/>
        </w:rPr>
        <w:t xml:space="preserve"> </w:t>
      </w:r>
      <w:r w:rsidRPr="005108E4">
        <w:rPr>
          <w:sz w:val="24"/>
        </w:rPr>
        <w:t>serving</w:t>
      </w:r>
      <w:r w:rsidRPr="005108E4">
        <w:rPr>
          <w:spacing w:val="-13"/>
          <w:sz w:val="24"/>
        </w:rPr>
        <w:t xml:space="preserve"> </w:t>
      </w:r>
      <w:r w:rsidRPr="005108E4">
        <w:rPr>
          <w:sz w:val="24"/>
        </w:rPr>
        <w:t>is</w:t>
      </w:r>
      <w:r w:rsidRPr="005108E4">
        <w:rPr>
          <w:spacing w:val="-10"/>
          <w:sz w:val="24"/>
        </w:rPr>
        <w:t xml:space="preserve"> </w:t>
      </w:r>
      <w:r w:rsidRPr="005108E4">
        <w:rPr>
          <w:sz w:val="24"/>
        </w:rPr>
        <w:t>a</w:t>
      </w:r>
      <w:r w:rsidRPr="005108E4">
        <w:rPr>
          <w:spacing w:val="-14"/>
          <w:sz w:val="24"/>
        </w:rPr>
        <w:t xml:space="preserve"> </w:t>
      </w:r>
      <w:r w:rsidRPr="005108E4">
        <w:rPr>
          <w:sz w:val="24"/>
        </w:rPr>
        <w:t>1"</w:t>
      </w:r>
      <w:r w:rsidRPr="005108E4">
        <w:rPr>
          <w:spacing w:val="-15"/>
          <w:sz w:val="24"/>
        </w:rPr>
        <w:t xml:space="preserve"> </w:t>
      </w:r>
      <w:r w:rsidRPr="005108E4">
        <w:rPr>
          <w:sz w:val="24"/>
        </w:rPr>
        <w:t>x</w:t>
      </w:r>
      <w:r w:rsidRPr="005108E4">
        <w:rPr>
          <w:spacing w:val="-11"/>
          <w:sz w:val="24"/>
        </w:rPr>
        <w:t xml:space="preserve"> </w:t>
      </w:r>
      <w:r w:rsidRPr="005108E4">
        <w:rPr>
          <w:sz w:val="24"/>
        </w:rPr>
        <w:t>1"</w:t>
      </w:r>
      <w:r w:rsidRPr="005108E4">
        <w:rPr>
          <w:spacing w:val="-14"/>
          <w:sz w:val="24"/>
        </w:rPr>
        <w:t xml:space="preserve"> </w:t>
      </w:r>
      <w:r w:rsidRPr="005108E4">
        <w:rPr>
          <w:sz w:val="24"/>
        </w:rPr>
        <w:t>square),</w:t>
      </w:r>
      <w:r w:rsidRPr="005108E4">
        <w:rPr>
          <w:spacing w:val="-13"/>
          <w:sz w:val="24"/>
        </w:rPr>
        <w:t xml:space="preserve"> </w:t>
      </w:r>
      <w:r w:rsidRPr="005108E4">
        <w:rPr>
          <w:sz w:val="24"/>
        </w:rPr>
        <w:t>and</w:t>
      </w:r>
      <w:r w:rsidRPr="005108E4">
        <w:rPr>
          <w:spacing w:val="-13"/>
          <w:sz w:val="24"/>
        </w:rPr>
        <w:t xml:space="preserve"> </w:t>
      </w:r>
      <w:r w:rsidRPr="005108E4">
        <w:rPr>
          <w:sz w:val="24"/>
        </w:rPr>
        <w:t>where</w:t>
      </w:r>
      <w:r w:rsidRPr="005108E4">
        <w:rPr>
          <w:spacing w:val="-13"/>
          <w:sz w:val="24"/>
        </w:rPr>
        <w:t xml:space="preserve"> </w:t>
      </w:r>
      <w:r w:rsidRPr="005108E4">
        <w:rPr>
          <w:sz w:val="24"/>
        </w:rPr>
        <w:t>an Edible cannot be stamped, for example, due to size or a coating, the photograph of the Edible</w:t>
      </w:r>
      <w:r w:rsidRPr="005108E4">
        <w:rPr>
          <w:spacing w:val="-25"/>
          <w:sz w:val="24"/>
        </w:rPr>
        <w:t xml:space="preserve"> </w:t>
      </w:r>
      <w:r w:rsidRPr="005108E4">
        <w:rPr>
          <w:sz w:val="24"/>
        </w:rPr>
        <w:t>outside</w:t>
      </w:r>
      <w:r w:rsidRPr="005108E4">
        <w:rPr>
          <w:spacing w:val="-24"/>
          <w:sz w:val="24"/>
        </w:rPr>
        <w:t xml:space="preserve"> </w:t>
      </w:r>
      <w:r w:rsidRPr="005108E4">
        <w:rPr>
          <w:sz w:val="24"/>
        </w:rPr>
        <w:t>of</w:t>
      </w:r>
      <w:r w:rsidRPr="005108E4">
        <w:rPr>
          <w:spacing w:val="-23"/>
          <w:sz w:val="24"/>
        </w:rPr>
        <w:t xml:space="preserve"> </w:t>
      </w:r>
      <w:r w:rsidRPr="005108E4">
        <w:rPr>
          <w:sz w:val="24"/>
        </w:rPr>
        <w:t>but</w:t>
      </w:r>
      <w:r w:rsidRPr="005108E4">
        <w:rPr>
          <w:spacing w:val="-22"/>
          <w:sz w:val="24"/>
        </w:rPr>
        <w:t xml:space="preserve"> </w:t>
      </w:r>
      <w:r w:rsidRPr="005108E4">
        <w:rPr>
          <w:sz w:val="24"/>
        </w:rPr>
        <w:t>next</w:t>
      </w:r>
      <w:r w:rsidRPr="005108E4">
        <w:rPr>
          <w:spacing w:val="-22"/>
          <w:sz w:val="24"/>
        </w:rPr>
        <w:t xml:space="preserve"> </w:t>
      </w:r>
      <w:r w:rsidRPr="005108E4">
        <w:rPr>
          <w:sz w:val="24"/>
        </w:rPr>
        <w:t>to</w:t>
      </w:r>
      <w:r w:rsidRPr="005108E4">
        <w:rPr>
          <w:spacing w:val="-24"/>
          <w:sz w:val="24"/>
        </w:rPr>
        <w:t xml:space="preserve"> </w:t>
      </w:r>
      <w:r w:rsidRPr="005108E4">
        <w:rPr>
          <w:sz w:val="24"/>
        </w:rPr>
        <w:t>its</w:t>
      </w:r>
      <w:r w:rsidRPr="005108E4">
        <w:rPr>
          <w:spacing w:val="-23"/>
          <w:sz w:val="24"/>
        </w:rPr>
        <w:t xml:space="preserve"> </w:t>
      </w:r>
      <w:r w:rsidRPr="005108E4">
        <w:rPr>
          <w:sz w:val="24"/>
        </w:rPr>
        <w:t>external</w:t>
      </w:r>
      <w:r w:rsidRPr="005108E4">
        <w:rPr>
          <w:spacing w:val="-22"/>
          <w:sz w:val="24"/>
        </w:rPr>
        <w:t xml:space="preserve"> </w:t>
      </w:r>
      <w:r w:rsidRPr="005108E4">
        <w:rPr>
          <w:sz w:val="24"/>
        </w:rPr>
        <w:t>and</w:t>
      </w:r>
      <w:r w:rsidRPr="005108E4">
        <w:rPr>
          <w:spacing w:val="-23"/>
          <w:sz w:val="24"/>
        </w:rPr>
        <w:t xml:space="preserve"> </w:t>
      </w:r>
      <w:r w:rsidRPr="005108E4">
        <w:rPr>
          <w:sz w:val="24"/>
        </w:rPr>
        <w:t>internal</w:t>
      </w:r>
      <w:r w:rsidRPr="005108E4">
        <w:rPr>
          <w:spacing w:val="-23"/>
          <w:sz w:val="24"/>
        </w:rPr>
        <w:t xml:space="preserve"> </w:t>
      </w:r>
      <w:r w:rsidRPr="005108E4">
        <w:rPr>
          <w:sz w:val="24"/>
        </w:rPr>
        <w:t>packaging,</w:t>
      </w:r>
      <w:r w:rsidRPr="005108E4">
        <w:rPr>
          <w:spacing w:val="-23"/>
          <w:sz w:val="24"/>
        </w:rPr>
        <w:t xml:space="preserve"> </w:t>
      </w:r>
      <w:r w:rsidRPr="005108E4">
        <w:rPr>
          <w:sz w:val="24"/>
        </w:rPr>
        <w:t>such</w:t>
      </w:r>
      <w:r w:rsidRPr="005108E4">
        <w:rPr>
          <w:spacing w:val="-23"/>
          <w:sz w:val="24"/>
        </w:rPr>
        <w:t xml:space="preserve"> </w:t>
      </w:r>
      <w:r w:rsidRPr="005108E4">
        <w:rPr>
          <w:sz w:val="24"/>
        </w:rPr>
        <w:t>as</w:t>
      </w:r>
      <w:r w:rsidRPr="005108E4">
        <w:rPr>
          <w:spacing w:val="-20"/>
          <w:sz w:val="24"/>
        </w:rPr>
        <w:t xml:space="preserve"> </w:t>
      </w:r>
      <w:r w:rsidRPr="005108E4">
        <w:rPr>
          <w:sz w:val="24"/>
        </w:rPr>
        <w:t>the</w:t>
      </w:r>
      <w:r w:rsidRPr="005108E4">
        <w:rPr>
          <w:spacing w:val="-22"/>
          <w:sz w:val="24"/>
        </w:rPr>
        <w:t xml:space="preserve"> </w:t>
      </w:r>
      <w:r w:rsidRPr="005108E4">
        <w:rPr>
          <w:sz w:val="24"/>
        </w:rPr>
        <w:t>wrapper,</w:t>
      </w:r>
      <w:r w:rsidRPr="005108E4">
        <w:rPr>
          <w:spacing w:val="-20"/>
          <w:sz w:val="24"/>
        </w:rPr>
        <w:t xml:space="preserve"> </w:t>
      </w:r>
      <w:r w:rsidRPr="005108E4">
        <w:rPr>
          <w:sz w:val="24"/>
        </w:rPr>
        <w:t>and labeling information for the</w:t>
      </w:r>
      <w:r w:rsidRPr="005108E4">
        <w:rPr>
          <w:spacing w:val="-8"/>
          <w:sz w:val="24"/>
        </w:rPr>
        <w:t xml:space="preserve"> </w:t>
      </w:r>
      <w:r w:rsidRPr="005108E4">
        <w:rPr>
          <w:sz w:val="24"/>
        </w:rPr>
        <w:t>Edible;</w:t>
      </w:r>
    </w:p>
    <w:p w14:paraId="19016FA5" w14:textId="77777777" w:rsidR="00DA2759" w:rsidRPr="005108E4" w:rsidRDefault="009A7511">
      <w:pPr>
        <w:pStyle w:val="ListParagraph"/>
        <w:numPr>
          <w:ilvl w:val="2"/>
          <w:numId w:val="44"/>
        </w:numPr>
        <w:tabs>
          <w:tab w:val="left" w:pos="2468"/>
        </w:tabs>
        <w:spacing w:before="7" w:line="244" w:lineRule="auto"/>
        <w:ind w:left="2035" w:right="116" w:firstLine="0"/>
        <w:rPr>
          <w:sz w:val="24"/>
        </w:rPr>
      </w:pPr>
      <w:r w:rsidRPr="005108E4">
        <w:rPr>
          <w:sz w:val="24"/>
        </w:rPr>
        <w:t>A photograph of the Marijuana Product, against a white background, inside the packaging;</w:t>
      </w:r>
      <w:r w:rsidRPr="005108E4">
        <w:rPr>
          <w:spacing w:val="-1"/>
          <w:sz w:val="24"/>
        </w:rPr>
        <w:t xml:space="preserve"> </w:t>
      </w:r>
      <w:r w:rsidRPr="005108E4">
        <w:rPr>
          <w:sz w:val="24"/>
        </w:rPr>
        <w:t>and</w:t>
      </w:r>
    </w:p>
    <w:p w14:paraId="6724D6B5" w14:textId="77777777" w:rsidR="00DA2759" w:rsidRPr="005108E4" w:rsidRDefault="009A7511">
      <w:pPr>
        <w:pStyle w:val="ListParagraph"/>
        <w:numPr>
          <w:ilvl w:val="2"/>
          <w:numId w:val="44"/>
        </w:numPr>
        <w:tabs>
          <w:tab w:val="left" w:pos="2367"/>
        </w:tabs>
        <w:spacing w:line="244" w:lineRule="auto"/>
        <w:ind w:left="2035" w:right="118" w:firstLine="0"/>
        <w:rPr>
          <w:sz w:val="24"/>
        </w:rPr>
      </w:pPr>
      <w:r w:rsidRPr="005108E4">
        <w:rPr>
          <w:sz w:val="24"/>
        </w:rPr>
        <w:t>A</w:t>
      </w:r>
      <w:r w:rsidRPr="005108E4">
        <w:rPr>
          <w:spacing w:val="-15"/>
          <w:sz w:val="24"/>
        </w:rPr>
        <w:t xml:space="preserve"> </w:t>
      </w:r>
      <w:r w:rsidRPr="005108E4">
        <w:rPr>
          <w:sz w:val="24"/>
        </w:rPr>
        <w:t>list</w:t>
      </w:r>
      <w:r w:rsidRPr="005108E4">
        <w:rPr>
          <w:spacing w:val="-10"/>
          <w:sz w:val="24"/>
        </w:rPr>
        <w:t xml:space="preserve"> </w:t>
      </w:r>
      <w:r w:rsidRPr="005108E4">
        <w:rPr>
          <w:sz w:val="24"/>
        </w:rPr>
        <w:t>of</w:t>
      </w:r>
      <w:r w:rsidRPr="005108E4">
        <w:rPr>
          <w:spacing w:val="-12"/>
          <w:sz w:val="24"/>
        </w:rPr>
        <w:t xml:space="preserve"> </w:t>
      </w:r>
      <w:r w:rsidRPr="005108E4">
        <w:rPr>
          <w:sz w:val="24"/>
        </w:rPr>
        <w:t>Marijuana</w:t>
      </w:r>
      <w:r w:rsidRPr="005108E4">
        <w:rPr>
          <w:spacing w:val="-12"/>
          <w:sz w:val="24"/>
        </w:rPr>
        <w:t xml:space="preserve"> </w:t>
      </w:r>
      <w:r w:rsidRPr="005108E4">
        <w:rPr>
          <w:sz w:val="24"/>
        </w:rPr>
        <w:t>Products</w:t>
      </w:r>
      <w:r w:rsidRPr="005108E4">
        <w:rPr>
          <w:spacing w:val="-12"/>
          <w:sz w:val="24"/>
        </w:rPr>
        <w:t xml:space="preserve"> </w:t>
      </w:r>
      <w:r w:rsidRPr="005108E4">
        <w:rPr>
          <w:sz w:val="24"/>
        </w:rPr>
        <w:t>to</w:t>
      </w:r>
      <w:r w:rsidRPr="005108E4">
        <w:rPr>
          <w:spacing w:val="-11"/>
          <w:sz w:val="24"/>
        </w:rPr>
        <w:t xml:space="preserve"> </w:t>
      </w:r>
      <w:r w:rsidRPr="005108E4">
        <w:rPr>
          <w:sz w:val="24"/>
        </w:rPr>
        <w:t>be</w:t>
      </w:r>
      <w:r w:rsidRPr="005108E4">
        <w:rPr>
          <w:spacing w:val="-12"/>
          <w:sz w:val="24"/>
        </w:rPr>
        <w:t xml:space="preserve"> </w:t>
      </w:r>
      <w:r w:rsidRPr="005108E4">
        <w:rPr>
          <w:sz w:val="24"/>
        </w:rPr>
        <w:t>sold</w:t>
      </w:r>
      <w:r w:rsidRPr="005108E4">
        <w:rPr>
          <w:spacing w:val="-12"/>
          <w:sz w:val="24"/>
        </w:rPr>
        <w:t xml:space="preserve"> </w:t>
      </w:r>
      <w:r w:rsidRPr="005108E4">
        <w:rPr>
          <w:sz w:val="24"/>
        </w:rPr>
        <w:t>based</w:t>
      </w:r>
      <w:r w:rsidRPr="005108E4">
        <w:rPr>
          <w:spacing w:val="-11"/>
          <w:sz w:val="24"/>
        </w:rPr>
        <w:t xml:space="preserve"> </w:t>
      </w:r>
      <w:r w:rsidRPr="005108E4">
        <w:rPr>
          <w:sz w:val="24"/>
        </w:rPr>
        <w:t>on</w:t>
      </w:r>
      <w:r w:rsidRPr="005108E4">
        <w:rPr>
          <w:spacing w:val="-14"/>
          <w:sz w:val="24"/>
        </w:rPr>
        <w:t xml:space="preserve"> </w:t>
      </w:r>
      <w:r w:rsidRPr="005108E4">
        <w:rPr>
          <w:sz w:val="24"/>
        </w:rPr>
        <w:t>anticipated</w:t>
      </w:r>
      <w:r w:rsidRPr="005108E4">
        <w:rPr>
          <w:spacing w:val="-13"/>
          <w:sz w:val="24"/>
        </w:rPr>
        <w:t xml:space="preserve"> </w:t>
      </w:r>
      <w:r w:rsidRPr="005108E4">
        <w:rPr>
          <w:sz w:val="24"/>
        </w:rPr>
        <w:t>or</w:t>
      </w:r>
      <w:r w:rsidRPr="005108E4">
        <w:rPr>
          <w:spacing w:val="-14"/>
          <w:sz w:val="24"/>
        </w:rPr>
        <w:t xml:space="preserve"> </w:t>
      </w:r>
      <w:r w:rsidRPr="005108E4">
        <w:rPr>
          <w:sz w:val="24"/>
        </w:rPr>
        <w:t>executed</w:t>
      </w:r>
      <w:r w:rsidRPr="005108E4">
        <w:rPr>
          <w:spacing w:val="-14"/>
          <w:sz w:val="24"/>
        </w:rPr>
        <w:t xml:space="preserve"> </w:t>
      </w:r>
      <w:r w:rsidRPr="005108E4">
        <w:rPr>
          <w:sz w:val="24"/>
        </w:rPr>
        <w:t>agreements between the MTC and another MTC or Marijuana</w:t>
      </w:r>
      <w:r w:rsidRPr="005108E4">
        <w:rPr>
          <w:spacing w:val="-15"/>
          <w:sz w:val="24"/>
        </w:rPr>
        <w:t xml:space="preserve"> </w:t>
      </w:r>
      <w:r w:rsidRPr="005108E4">
        <w:rPr>
          <w:sz w:val="24"/>
        </w:rPr>
        <w:t>Establishment.</w:t>
      </w:r>
    </w:p>
    <w:p w14:paraId="0B4DC412" w14:textId="77777777" w:rsidR="00DA2759" w:rsidRPr="005108E4" w:rsidRDefault="009A7511">
      <w:pPr>
        <w:pStyle w:val="ListParagraph"/>
        <w:numPr>
          <w:ilvl w:val="1"/>
          <w:numId w:val="44"/>
        </w:numPr>
        <w:tabs>
          <w:tab w:val="left" w:pos="2124"/>
        </w:tabs>
        <w:spacing w:line="272" w:lineRule="exact"/>
        <w:ind w:left="2124" w:hanging="449"/>
        <w:rPr>
          <w:sz w:val="24"/>
        </w:rPr>
      </w:pPr>
      <w:r w:rsidRPr="005108E4">
        <w:rPr>
          <w:sz w:val="24"/>
        </w:rPr>
        <w:t>Photographs</w:t>
      </w:r>
      <w:r w:rsidRPr="005108E4">
        <w:rPr>
          <w:spacing w:val="-6"/>
          <w:sz w:val="24"/>
        </w:rPr>
        <w:t xml:space="preserve"> </w:t>
      </w:r>
      <w:r w:rsidRPr="005108E4">
        <w:rPr>
          <w:sz w:val="24"/>
        </w:rPr>
        <w:t>shall</w:t>
      </w:r>
      <w:r w:rsidRPr="005108E4">
        <w:rPr>
          <w:spacing w:val="-5"/>
          <w:sz w:val="24"/>
        </w:rPr>
        <w:t xml:space="preserve"> </w:t>
      </w:r>
      <w:r w:rsidRPr="005108E4">
        <w:rPr>
          <w:sz w:val="24"/>
        </w:rPr>
        <w:t>be</w:t>
      </w:r>
      <w:r w:rsidRPr="005108E4">
        <w:rPr>
          <w:spacing w:val="-7"/>
          <w:sz w:val="24"/>
        </w:rPr>
        <w:t xml:space="preserve"> </w:t>
      </w:r>
      <w:r w:rsidRPr="005108E4">
        <w:rPr>
          <w:sz w:val="24"/>
        </w:rPr>
        <w:t>submitted</w:t>
      </w:r>
      <w:r w:rsidRPr="005108E4">
        <w:rPr>
          <w:spacing w:val="-7"/>
          <w:sz w:val="24"/>
        </w:rPr>
        <w:t xml:space="preserve"> </w:t>
      </w:r>
      <w:r w:rsidRPr="005108E4">
        <w:rPr>
          <w:sz w:val="24"/>
        </w:rPr>
        <w:t>in</w:t>
      </w:r>
      <w:r w:rsidRPr="005108E4">
        <w:rPr>
          <w:spacing w:val="-8"/>
          <w:sz w:val="24"/>
        </w:rPr>
        <w:t xml:space="preserve"> </w:t>
      </w:r>
      <w:r w:rsidRPr="005108E4">
        <w:rPr>
          <w:sz w:val="24"/>
        </w:rPr>
        <w:t>a</w:t>
      </w:r>
      <w:r w:rsidRPr="005108E4">
        <w:rPr>
          <w:spacing w:val="-9"/>
          <w:sz w:val="24"/>
        </w:rPr>
        <w:t xml:space="preserve"> </w:t>
      </w:r>
      <w:r w:rsidRPr="005108E4">
        <w:rPr>
          <w:sz w:val="24"/>
        </w:rPr>
        <w:t>form</w:t>
      </w:r>
      <w:r w:rsidRPr="005108E4">
        <w:rPr>
          <w:spacing w:val="-7"/>
          <w:sz w:val="24"/>
        </w:rPr>
        <w:t xml:space="preserve"> </w:t>
      </w:r>
      <w:r w:rsidRPr="005108E4">
        <w:rPr>
          <w:sz w:val="24"/>
        </w:rPr>
        <w:t>and</w:t>
      </w:r>
      <w:r w:rsidRPr="005108E4">
        <w:rPr>
          <w:spacing w:val="-8"/>
          <w:sz w:val="24"/>
        </w:rPr>
        <w:t xml:space="preserve"> </w:t>
      </w:r>
      <w:r w:rsidRPr="005108E4">
        <w:rPr>
          <w:sz w:val="24"/>
        </w:rPr>
        <w:t>manner</w:t>
      </w:r>
      <w:r w:rsidRPr="005108E4">
        <w:rPr>
          <w:spacing w:val="-9"/>
          <w:sz w:val="24"/>
        </w:rPr>
        <w:t xml:space="preserve"> </w:t>
      </w:r>
      <w:r w:rsidRPr="005108E4">
        <w:rPr>
          <w:sz w:val="24"/>
        </w:rPr>
        <w:t>determined</w:t>
      </w:r>
      <w:r w:rsidRPr="005108E4">
        <w:rPr>
          <w:spacing w:val="-7"/>
          <w:sz w:val="24"/>
        </w:rPr>
        <w:t xml:space="preserve"> </w:t>
      </w:r>
      <w:r w:rsidRPr="005108E4">
        <w:rPr>
          <w:sz w:val="24"/>
        </w:rPr>
        <w:t>by</w:t>
      </w:r>
      <w:r w:rsidRPr="005108E4">
        <w:rPr>
          <w:spacing w:val="-15"/>
          <w:sz w:val="24"/>
        </w:rPr>
        <w:t xml:space="preserve"> </w:t>
      </w:r>
      <w:r w:rsidRPr="005108E4">
        <w:rPr>
          <w:sz w:val="24"/>
        </w:rPr>
        <w:t>the</w:t>
      </w:r>
      <w:r w:rsidRPr="005108E4">
        <w:rPr>
          <w:spacing w:val="-9"/>
          <w:sz w:val="24"/>
        </w:rPr>
        <w:t xml:space="preserve"> </w:t>
      </w:r>
      <w:r w:rsidRPr="005108E4">
        <w:rPr>
          <w:sz w:val="24"/>
        </w:rPr>
        <w:t>Commission.</w:t>
      </w:r>
    </w:p>
    <w:p w14:paraId="4167AE52" w14:textId="77777777" w:rsidR="00DA2759" w:rsidRPr="005108E4" w:rsidRDefault="009A7511">
      <w:pPr>
        <w:pStyle w:val="ListParagraph"/>
        <w:numPr>
          <w:ilvl w:val="1"/>
          <w:numId w:val="44"/>
        </w:numPr>
        <w:tabs>
          <w:tab w:val="left" w:pos="2076"/>
        </w:tabs>
        <w:spacing w:before="1" w:line="242" w:lineRule="auto"/>
        <w:ind w:right="117" w:firstLine="0"/>
        <w:rPr>
          <w:sz w:val="24"/>
        </w:rPr>
      </w:pPr>
      <w:r w:rsidRPr="005108E4">
        <w:rPr>
          <w:sz w:val="24"/>
        </w:rPr>
        <w:t>An</w:t>
      </w:r>
      <w:r w:rsidRPr="005108E4">
        <w:rPr>
          <w:spacing w:val="-21"/>
          <w:sz w:val="24"/>
        </w:rPr>
        <w:t xml:space="preserve"> </w:t>
      </w:r>
      <w:r w:rsidRPr="005108E4">
        <w:rPr>
          <w:sz w:val="24"/>
        </w:rPr>
        <w:t>MTC</w:t>
      </w:r>
      <w:r w:rsidRPr="005108E4">
        <w:rPr>
          <w:spacing w:val="-18"/>
          <w:sz w:val="24"/>
        </w:rPr>
        <w:t xml:space="preserve"> </w:t>
      </w:r>
      <w:r w:rsidRPr="005108E4">
        <w:rPr>
          <w:sz w:val="24"/>
        </w:rPr>
        <w:t>shall</w:t>
      </w:r>
      <w:r w:rsidRPr="005108E4">
        <w:rPr>
          <w:spacing w:val="-18"/>
          <w:sz w:val="24"/>
        </w:rPr>
        <w:t xml:space="preserve"> </w:t>
      </w:r>
      <w:r w:rsidRPr="005108E4">
        <w:rPr>
          <w:sz w:val="24"/>
        </w:rPr>
        <w:t>provide</w:t>
      </w:r>
      <w:r w:rsidRPr="005108E4">
        <w:rPr>
          <w:spacing w:val="-19"/>
          <w:sz w:val="24"/>
        </w:rPr>
        <w:t xml:space="preserve"> </w:t>
      </w:r>
      <w:r w:rsidRPr="005108E4">
        <w:rPr>
          <w:sz w:val="24"/>
        </w:rPr>
        <w:t>the</w:t>
      </w:r>
      <w:r w:rsidRPr="005108E4">
        <w:rPr>
          <w:spacing w:val="-20"/>
          <w:sz w:val="24"/>
        </w:rPr>
        <w:t xml:space="preserve"> </w:t>
      </w:r>
      <w:r w:rsidRPr="005108E4">
        <w:rPr>
          <w:sz w:val="24"/>
        </w:rPr>
        <w:t>information</w:t>
      </w:r>
      <w:r w:rsidRPr="005108E4">
        <w:rPr>
          <w:spacing w:val="-19"/>
          <w:sz w:val="24"/>
        </w:rPr>
        <w:t xml:space="preserve"> </w:t>
      </w:r>
      <w:r w:rsidRPr="005108E4">
        <w:rPr>
          <w:sz w:val="24"/>
        </w:rPr>
        <w:t>required</w:t>
      </w:r>
      <w:r w:rsidRPr="005108E4">
        <w:rPr>
          <w:spacing w:val="-18"/>
          <w:sz w:val="24"/>
        </w:rPr>
        <w:t xml:space="preserve"> </w:t>
      </w:r>
      <w:r w:rsidRPr="005108E4">
        <w:rPr>
          <w:sz w:val="24"/>
        </w:rPr>
        <w:t>under</w:t>
      </w:r>
      <w:r w:rsidRPr="005108E4">
        <w:rPr>
          <w:spacing w:val="-20"/>
          <w:sz w:val="24"/>
        </w:rPr>
        <w:t xml:space="preserve"> </w:t>
      </w:r>
      <w:r w:rsidRPr="005108E4">
        <w:rPr>
          <w:sz w:val="24"/>
        </w:rPr>
        <w:t>935</w:t>
      </w:r>
      <w:r w:rsidRPr="005108E4">
        <w:rPr>
          <w:spacing w:val="-19"/>
          <w:sz w:val="24"/>
        </w:rPr>
        <w:t xml:space="preserve"> </w:t>
      </w:r>
      <w:r w:rsidRPr="005108E4">
        <w:rPr>
          <w:sz w:val="24"/>
        </w:rPr>
        <w:t>CMR</w:t>
      </w:r>
      <w:r w:rsidRPr="005108E4">
        <w:rPr>
          <w:spacing w:val="-18"/>
          <w:sz w:val="24"/>
        </w:rPr>
        <w:t xml:space="preserve"> </w:t>
      </w:r>
      <w:r w:rsidRPr="005108E4">
        <w:rPr>
          <w:sz w:val="24"/>
        </w:rPr>
        <w:t>501.130(6)(a)</w:t>
      </w:r>
      <w:r w:rsidRPr="005108E4">
        <w:rPr>
          <w:spacing w:val="-19"/>
          <w:sz w:val="24"/>
        </w:rPr>
        <w:t xml:space="preserve"> </w:t>
      </w:r>
      <w:r w:rsidRPr="005108E4">
        <w:rPr>
          <w:sz w:val="24"/>
        </w:rPr>
        <w:t>for</w:t>
      </w:r>
      <w:r w:rsidRPr="005108E4">
        <w:rPr>
          <w:spacing w:val="-20"/>
          <w:sz w:val="24"/>
        </w:rPr>
        <w:t xml:space="preserve"> </w:t>
      </w:r>
      <w:r w:rsidRPr="005108E4">
        <w:rPr>
          <w:sz w:val="24"/>
        </w:rPr>
        <w:t>each Marijuana Product that it produces prior to the product being made available for sale and shall update the information whenever a substantial change to the product information occurs. Substantial changes, including changes to information listed in 935 CMR 501.130(6)(a)1.</w:t>
      </w:r>
      <w:r w:rsidRPr="005108E4">
        <w:rPr>
          <w:spacing w:val="-29"/>
          <w:sz w:val="24"/>
        </w:rPr>
        <w:t xml:space="preserve"> </w:t>
      </w:r>
      <w:r w:rsidRPr="005108E4">
        <w:rPr>
          <w:sz w:val="24"/>
        </w:rPr>
        <w:t>through</w:t>
      </w:r>
      <w:r w:rsidRPr="005108E4">
        <w:rPr>
          <w:spacing w:val="-29"/>
          <w:sz w:val="24"/>
        </w:rPr>
        <w:t xml:space="preserve"> </w:t>
      </w:r>
      <w:r w:rsidRPr="005108E4">
        <w:rPr>
          <w:sz w:val="24"/>
        </w:rPr>
        <w:t>9.,</w:t>
      </w:r>
      <w:r w:rsidRPr="005108E4">
        <w:rPr>
          <w:spacing w:val="-29"/>
          <w:sz w:val="24"/>
        </w:rPr>
        <w:t xml:space="preserve"> </w:t>
      </w:r>
      <w:r w:rsidRPr="005108E4">
        <w:rPr>
          <w:sz w:val="24"/>
        </w:rPr>
        <w:t>shall</w:t>
      </w:r>
      <w:r w:rsidRPr="005108E4">
        <w:rPr>
          <w:spacing w:val="-28"/>
          <w:sz w:val="24"/>
        </w:rPr>
        <w:t xml:space="preserve"> </w:t>
      </w:r>
      <w:r w:rsidRPr="005108E4">
        <w:rPr>
          <w:sz w:val="24"/>
        </w:rPr>
        <w:t>be</w:t>
      </w:r>
      <w:r w:rsidRPr="005108E4">
        <w:rPr>
          <w:spacing w:val="-30"/>
          <w:sz w:val="24"/>
        </w:rPr>
        <w:t xml:space="preserve"> </w:t>
      </w:r>
      <w:r w:rsidRPr="005108E4">
        <w:rPr>
          <w:sz w:val="24"/>
        </w:rPr>
        <w:t>submitted</w:t>
      </w:r>
      <w:r w:rsidRPr="005108E4">
        <w:rPr>
          <w:spacing w:val="-29"/>
          <w:sz w:val="24"/>
        </w:rPr>
        <w:t xml:space="preserve"> </w:t>
      </w:r>
      <w:r w:rsidRPr="005108E4">
        <w:rPr>
          <w:sz w:val="24"/>
        </w:rPr>
        <w:t>to</w:t>
      </w:r>
      <w:r w:rsidRPr="005108E4">
        <w:rPr>
          <w:spacing w:val="-30"/>
          <w:sz w:val="24"/>
        </w:rPr>
        <w:t xml:space="preserve"> </w:t>
      </w:r>
      <w:r w:rsidRPr="005108E4">
        <w:rPr>
          <w:sz w:val="24"/>
        </w:rPr>
        <w:t>the</w:t>
      </w:r>
      <w:r w:rsidRPr="005108E4">
        <w:rPr>
          <w:spacing w:val="-32"/>
          <w:sz w:val="24"/>
        </w:rPr>
        <w:t xml:space="preserve"> </w:t>
      </w:r>
      <w:r w:rsidRPr="005108E4">
        <w:rPr>
          <w:sz w:val="24"/>
        </w:rPr>
        <w:t>Commission</w:t>
      </w:r>
      <w:r w:rsidRPr="005108E4">
        <w:rPr>
          <w:spacing w:val="-29"/>
          <w:sz w:val="24"/>
        </w:rPr>
        <w:t xml:space="preserve"> </w:t>
      </w:r>
      <w:r w:rsidRPr="005108E4">
        <w:rPr>
          <w:sz w:val="24"/>
        </w:rPr>
        <w:t>for</w:t>
      </w:r>
      <w:r w:rsidRPr="005108E4">
        <w:rPr>
          <w:spacing w:val="-29"/>
          <w:sz w:val="24"/>
        </w:rPr>
        <w:t xml:space="preserve"> </w:t>
      </w:r>
      <w:r w:rsidRPr="005108E4">
        <w:rPr>
          <w:sz w:val="24"/>
        </w:rPr>
        <w:t>inclusion</w:t>
      </w:r>
      <w:r w:rsidRPr="005108E4">
        <w:rPr>
          <w:spacing w:val="-29"/>
          <w:sz w:val="24"/>
        </w:rPr>
        <w:t xml:space="preserve"> </w:t>
      </w:r>
      <w:r w:rsidRPr="005108E4">
        <w:rPr>
          <w:sz w:val="24"/>
        </w:rPr>
        <w:t>in</w:t>
      </w:r>
      <w:r w:rsidRPr="005108E4">
        <w:rPr>
          <w:spacing w:val="-29"/>
          <w:sz w:val="24"/>
        </w:rPr>
        <w:t xml:space="preserve"> </w:t>
      </w:r>
      <w:r w:rsidRPr="005108E4">
        <w:rPr>
          <w:sz w:val="24"/>
        </w:rPr>
        <w:t>the</w:t>
      </w:r>
      <w:r w:rsidRPr="005108E4">
        <w:rPr>
          <w:spacing w:val="-29"/>
          <w:sz w:val="24"/>
        </w:rPr>
        <w:t xml:space="preserve"> </w:t>
      </w:r>
      <w:r w:rsidRPr="005108E4">
        <w:rPr>
          <w:sz w:val="24"/>
        </w:rPr>
        <w:t>Product Database prior to the transfer of the Marijuana</w:t>
      </w:r>
      <w:r w:rsidRPr="005108E4">
        <w:rPr>
          <w:spacing w:val="-16"/>
          <w:sz w:val="24"/>
        </w:rPr>
        <w:t xml:space="preserve"> </w:t>
      </w:r>
      <w:r w:rsidRPr="005108E4">
        <w:rPr>
          <w:sz w:val="24"/>
        </w:rPr>
        <w:t>Product.</w:t>
      </w:r>
    </w:p>
    <w:p w14:paraId="41975A14" w14:textId="77777777" w:rsidR="00DA2759" w:rsidRPr="005108E4" w:rsidRDefault="00DA2759">
      <w:pPr>
        <w:pStyle w:val="BodyText"/>
        <w:spacing w:before="10"/>
        <w:jc w:val="left"/>
      </w:pPr>
    </w:p>
    <w:p w14:paraId="66678662" w14:textId="77777777" w:rsidR="00DA2759" w:rsidRPr="005108E4" w:rsidRDefault="009A7511" w:rsidP="009B55D4">
      <w:pPr>
        <w:pStyle w:val="ListParagraph"/>
        <w:numPr>
          <w:ilvl w:val="0"/>
          <w:numId w:val="44"/>
        </w:numPr>
        <w:tabs>
          <w:tab w:val="left" w:pos="1755"/>
        </w:tabs>
        <w:spacing w:line="237" w:lineRule="auto"/>
        <w:ind w:left="1320" w:right="116" w:firstLine="0"/>
        <w:outlineLvl w:val="1"/>
        <w:rPr>
          <w:sz w:val="24"/>
        </w:rPr>
      </w:pPr>
      <w:r w:rsidRPr="005108E4">
        <w:rPr>
          <w:sz w:val="24"/>
        </w:rPr>
        <w:t>Notwithstanding</w:t>
      </w:r>
      <w:r w:rsidRPr="005108E4">
        <w:rPr>
          <w:spacing w:val="-14"/>
          <w:sz w:val="24"/>
        </w:rPr>
        <w:t xml:space="preserve"> </w:t>
      </w:r>
      <w:r w:rsidRPr="005108E4">
        <w:rPr>
          <w:sz w:val="24"/>
        </w:rPr>
        <w:t>a</w:t>
      </w:r>
      <w:r w:rsidRPr="005108E4">
        <w:rPr>
          <w:spacing w:val="-12"/>
          <w:sz w:val="24"/>
        </w:rPr>
        <w:t xml:space="preserve"> </w:t>
      </w:r>
      <w:r w:rsidRPr="005108E4">
        <w:rPr>
          <w:sz w:val="24"/>
        </w:rPr>
        <w:t>stricter</w:t>
      </w:r>
      <w:r w:rsidRPr="005108E4">
        <w:rPr>
          <w:spacing w:val="-12"/>
          <w:sz w:val="24"/>
        </w:rPr>
        <w:t xml:space="preserve"> </w:t>
      </w:r>
      <w:r w:rsidRPr="005108E4">
        <w:rPr>
          <w:sz w:val="24"/>
        </w:rPr>
        <w:t>municipal</w:t>
      </w:r>
      <w:r w:rsidRPr="005108E4">
        <w:rPr>
          <w:spacing w:val="-11"/>
          <w:sz w:val="24"/>
        </w:rPr>
        <w:t xml:space="preserve"> </w:t>
      </w:r>
      <w:r w:rsidRPr="005108E4">
        <w:rPr>
          <w:sz w:val="24"/>
        </w:rPr>
        <w:t>or</w:t>
      </w:r>
      <w:r w:rsidRPr="005108E4">
        <w:rPr>
          <w:spacing w:val="-11"/>
          <w:sz w:val="24"/>
        </w:rPr>
        <w:t xml:space="preserve"> </w:t>
      </w:r>
      <w:r w:rsidRPr="005108E4">
        <w:rPr>
          <w:sz w:val="24"/>
        </w:rPr>
        <w:t>state</w:t>
      </w:r>
      <w:r w:rsidRPr="005108E4">
        <w:rPr>
          <w:spacing w:val="-15"/>
          <w:sz w:val="24"/>
        </w:rPr>
        <w:t xml:space="preserve"> </w:t>
      </w:r>
      <w:r w:rsidRPr="005108E4">
        <w:rPr>
          <w:sz w:val="24"/>
        </w:rPr>
        <w:t>regulation,</w:t>
      </w:r>
      <w:r w:rsidRPr="005108E4">
        <w:rPr>
          <w:spacing w:val="-13"/>
          <w:sz w:val="24"/>
        </w:rPr>
        <w:t xml:space="preserve"> </w:t>
      </w:r>
      <w:r w:rsidRPr="005108E4">
        <w:rPr>
          <w:sz w:val="24"/>
        </w:rPr>
        <w:t>an</w:t>
      </w:r>
      <w:r w:rsidRPr="005108E4">
        <w:rPr>
          <w:spacing w:val="-13"/>
          <w:sz w:val="24"/>
        </w:rPr>
        <w:t xml:space="preserve"> </w:t>
      </w:r>
      <w:r w:rsidRPr="005108E4">
        <w:rPr>
          <w:sz w:val="24"/>
        </w:rPr>
        <w:t>MTC</w:t>
      </w:r>
      <w:r w:rsidRPr="005108E4">
        <w:rPr>
          <w:spacing w:val="-13"/>
          <w:sz w:val="24"/>
        </w:rPr>
        <w:t xml:space="preserve"> </w:t>
      </w:r>
      <w:r w:rsidRPr="005108E4">
        <w:rPr>
          <w:sz w:val="24"/>
        </w:rPr>
        <w:t>shall</w:t>
      </w:r>
      <w:r w:rsidRPr="005108E4">
        <w:rPr>
          <w:spacing w:val="-13"/>
          <w:sz w:val="24"/>
        </w:rPr>
        <w:t xml:space="preserve"> </w:t>
      </w:r>
      <w:r w:rsidRPr="005108E4">
        <w:rPr>
          <w:sz w:val="24"/>
        </w:rPr>
        <w:t>identify</w:t>
      </w:r>
      <w:r w:rsidRPr="005108E4">
        <w:rPr>
          <w:spacing w:val="-20"/>
          <w:sz w:val="24"/>
        </w:rPr>
        <w:t xml:space="preserve"> </w:t>
      </w:r>
      <w:r w:rsidRPr="005108E4">
        <w:rPr>
          <w:sz w:val="24"/>
        </w:rPr>
        <w:t>the</w:t>
      </w:r>
      <w:r w:rsidRPr="005108E4">
        <w:rPr>
          <w:spacing w:val="-15"/>
          <w:sz w:val="24"/>
        </w:rPr>
        <w:t xml:space="preserve"> </w:t>
      </w:r>
      <w:r w:rsidRPr="005108E4">
        <w:rPr>
          <w:sz w:val="24"/>
        </w:rPr>
        <w:t>method of</w:t>
      </w:r>
      <w:r w:rsidRPr="005108E4">
        <w:rPr>
          <w:spacing w:val="-24"/>
          <w:sz w:val="24"/>
        </w:rPr>
        <w:t xml:space="preserve"> </w:t>
      </w:r>
      <w:r w:rsidRPr="005108E4">
        <w:rPr>
          <w:sz w:val="24"/>
        </w:rPr>
        <w:t>extraction</w:t>
      </w:r>
      <w:r w:rsidRPr="005108E4">
        <w:rPr>
          <w:spacing w:val="-23"/>
          <w:sz w:val="24"/>
        </w:rPr>
        <w:t xml:space="preserve"> </w:t>
      </w:r>
      <w:r w:rsidRPr="005108E4">
        <w:rPr>
          <w:sz w:val="24"/>
        </w:rPr>
        <w:t>(</w:t>
      </w:r>
      <w:r w:rsidRPr="005108E4">
        <w:rPr>
          <w:i/>
          <w:sz w:val="24"/>
        </w:rPr>
        <w:t>e.g</w:t>
      </w:r>
      <w:r w:rsidRPr="005108E4">
        <w:rPr>
          <w:sz w:val="24"/>
        </w:rPr>
        <w:t>.,</w:t>
      </w:r>
      <w:r w:rsidRPr="005108E4">
        <w:rPr>
          <w:spacing w:val="-23"/>
          <w:sz w:val="24"/>
        </w:rPr>
        <w:t xml:space="preserve"> </w:t>
      </w:r>
      <w:r w:rsidRPr="005108E4">
        <w:rPr>
          <w:sz w:val="24"/>
        </w:rPr>
        <w:t>Butane,</w:t>
      </w:r>
      <w:r w:rsidRPr="005108E4">
        <w:rPr>
          <w:spacing w:val="-24"/>
          <w:sz w:val="24"/>
        </w:rPr>
        <w:t xml:space="preserve"> </w:t>
      </w:r>
      <w:r w:rsidRPr="005108E4">
        <w:rPr>
          <w:sz w:val="24"/>
        </w:rPr>
        <w:t>Propane,</w:t>
      </w:r>
      <w:r w:rsidRPr="005108E4">
        <w:rPr>
          <w:spacing w:val="-23"/>
          <w:sz w:val="24"/>
        </w:rPr>
        <w:t xml:space="preserve"> </w:t>
      </w:r>
      <w:r w:rsidRPr="005108E4">
        <w:rPr>
          <w:sz w:val="24"/>
        </w:rPr>
        <w:t>CO</w:t>
      </w:r>
      <w:r w:rsidRPr="005108E4">
        <w:rPr>
          <w:position w:val="-4"/>
          <w:sz w:val="14"/>
        </w:rPr>
        <w:t>2</w:t>
      </w:r>
      <w:r w:rsidRPr="005108E4">
        <w:rPr>
          <w:sz w:val="24"/>
        </w:rPr>
        <w:t>)</w:t>
      </w:r>
      <w:r w:rsidRPr="005108E4">
        <w:rPr>
          <w:spacing w:val="-23"/>
          <w:sz w:val="24"/>
        </w:rPr>
        <w:t xml:space="preserve"> </w:t>
      </w:r>
      <w:r w:rsidRPr="005108E4">
        <w:rPr>
          <w:sz w:val="24"/>
        </w:rPr>
        <w:t>on</w:t>
      </w:r>
      <w:r w:rsidRPr="005108E4">
        <w:rPr>
          <w:spacing w:val="-24"/>
          <w:sz w:val="24"/>
        </w:rPr>
        <w:t xml:space="preserve"> </w:t>
      </w:r>
      <w:r w:rsidRPr="005108E4">
        <w:rPr>
          <w:sz w:val="24"/>
        </w:rPr>
        <w:t>a</w:t>
      </w:r>
      <w:r w:rsidRPr="005108E4">
        <w:rPr>
          <w:spacing w:val="-24"/>
          <w:sz w:val="24"/>
        </w:rPr>
        <w:t xml:space="preserve"> </w:t>
      </w:r>
      <w:r w:rsidRPr="005108E4">
        <w:rPr>
          <w:sz w:val="24"/>
        </w:rPr>
        <w:t>physical</w:t>
      </w:r>
      <w:r w:rsidRPr="005108E4">
        <w:rPr>
          <w:spacing w:val="-22"/>
          <w:sz w:val="24"/>
        </w:rPr>
        <w:t xml:space="preserve"> </w:t>
      </w:r>
      <w:r w:rsidRPr="005108E4">
        <w:rPr>
          <w:sz w:val="24"/>
        </w:rPr>
        <w:t>posting</w:t>
      </w:r>
      <w:r w:rsidRPr="005108E4">
        <w:rPr>
          <w:spacing w:val="-26"/>
          <w:sz w:val="24"/>
        </w:rPr>
        <w:t xml:space="preserve"> </w:t>
      </w:r>
      <w:r w:rsidRPr="005108E4">
        <w:rPr>
          <w:sz w:val="24"/>
        </w:rPr>
        <w:t>at</w:t>
      </w:r>
      <w:r w:rsidRPr="005108E4">
        <w:rPr>
          <w:spacing w:val="-25"/>
          <w:sz w:val="24"/>
        </w:rPr>
        <w:t xml:space="preserve"> </w:t>
      </w:r>
      <w:r w:rsidRPr="005108E4">
        <w:rPr>
          <w:sz w:val="24"/>
        </w:rPr>
        <w:t>all</w:t>
      </w:r>
      <w:r w:rsidRPr="005108E4">
        <w:rPr>
          <w:spacing w:val="-25"/>
          <w:sz w:val="24"/>
        </w:rPr>
        <w:t xml:space="preserve"> </w:t>
      </w:r>
      <w:r w:rsidRPr="005108E4">
        <w:rPr>
          <w:sz w:val="24"/>
        </w:rPr>
        <w:t>entrances</w:t>
      </w:r>
      <w:r w:rsidRPr="005108E4">
        <w:rPr>
          <w:spacing w:val="-25"/>
          <w:sz w:val="24"/>
        </w:rPr>
        <w:t xml:space="preserve"> </w:t>
      </w:r>
      <w:r w:rsidRPr="005108E4">
        <w:rPr>
          <w:sz w:val="24"/>
        </w:rPr>
        <w:t>of</w:t>
      </w:r>
      <w:r w:rsidRPr="005108E4">
        <w:rPr>
          <w:spacing w:val="-23"/>
          <w:sz w:val="24"/>
        </w:rPr>
        <w:t xml:space="preserve"> </w:t>
      </w:r>
      <w:r w:rsidRPr="005108E4">
        <w:rPr>
          <w:sz w:val="24"/>
        </w:rPr>
        <w:t>the</w:t>
      </w:r>
      <w:r w:rsidRPr="005108E4">
        <w:rPr>
          <w:spacing w:val="-25"/>
          <w:sz w:val="24"/>
        </w:rPr>
        <w:t xml:space="preserve"> </w:t>
      </w:r>
      <w:r w:rsidRPr="005108E4">
        <w:rPr>
          <w:sz w:val="24"/>
        </w:rPr>
        <w:t>MTC.</w:t>
      </w:r>
      <w:r w:rsidRPr="005108E4">
        <w:rPr>
          <w:spacing w:val="15"/>
          <w:sz w:val="24"/>
        </w:rPr>
        <w:t xml:space="preserve"> </w:t>
      </w:r>
      <w:r w:rsidRPr="005108E4">
        <w:rPr>
          <w:sz w:val="24"/>
        </w:rPr>
        <w:t>The Posting shall be a minimum of 12" x 12" and identify the method of extraction in lettering no smaller</w:t>
      </w:r>
      <w:r w:rsidRPr="005108E4">
        <w:rPr>
          <w:spacing w:val="-11"/>
          <w:sz w:val="24"/>
        </w:rPr>
        <w:t xml:space="preserve"> </w:t>
      </w:r>
      <w:r w:rsidRPr="005108E4">
        <w:rPr>
          <w:sz w:val="24"/>
        </w:rPr>
        <w:t>than</w:t>
      </w:r>
      <w:r w:rsidRPr="005108E4">
        <w:rPr>
          <w:spacing w:val="-10"/>
          <w:sz w:val="24"/>
        </w:rPr>
        <w:t xml:space="preserve"> </w:t>
      </w:r>
      <w:r w:rsidRPr="005108E4">
        <w:rPr>
          <w:sz w:val="24"/>
        </w:rPr>
        <w:t>one</w:t>
      </w:r>
      <w:r w:rsidRPr="005108E4">
        <w:rPr>
          <w:spacing w:val="-11"/>
          <w:sz w:val="24"/>
        </w:rPr>
        <w:t xml:space="preserve"> </w:t>
      </w:r>
      <w:r w:rsidRPr="005108E4">
        <w:rPr>
          <w:sz w:val="24"/>
        </w:rPr>
        <w:t>inch</w:t>
      </w:r>
      <w:r w:rsidRPr="005108E4">
        <w:rPr>
          <w:spacing w:val="-12"/>
          <w:sz w:val="24"/>
        </w:rPr>
        <w:t xml:space="preserve"> </w:t>
      </w:r>
      <w:r w:rsidRPr="005108E4">
        <w:rPr>
          <w:sz w:val="24"/>
        </w:rPr>
        <w:t>in</w:t>
      </w:r>
      <w:r w:rsidRPr="005108E4">
        <w:rPr>
          <w:spacing w:val="-10"/>
          <w:sz w:val="24"/>
        </w:rPr>
        <w:t xml:space="preserve"> </w:t>
      </w:r>
      <w:r w:rsidRPr="005108E4">
        <w:rPr>
          <w:sz w:val="24"/>
        </w:rPr>
        <w:t>height.</w:t>
      </w:r>
      <w:r w:rsidRPr="005108E4">
        <w:rPr>
          <w:spacing w:val="41"/>
          <w:sz w:val="24"/>
        </w:rPr>
        <w:t xml:space="preserve"> </w:t>
      </w:r>
      <w:r w:rsidRPr="005108E4">
        <w:rPr>
          <w:sz w:val="24"/>
        </w:rPr>
        <w:t>An</w:t>
      </w:r>
      <w:r w:rsidRPr="005108E4">
        <w:rPr>
          <w:spacing w:val="-11"/>
          <w:sz w:val="24"/>
        </w:rPr>
        <w:t xml:space="preserve"> </w:t>
      </w:r>
      <w:r w:rsidRPr="005108E4">
        <w:rPr>
          <w:sz w:val="24"/>
        </w:rPr>
        <w:t>MTC</w:t>
      </w:r>
      <w:r w:rsidRPr="005108E4">
        <w:rPr>
          <w:spacing w:val="-9"/>
          <w:sz w:val="24"/>
        </w:rPr>
        <w:t xml:space="preserve"> </w:t>
      </w:r>
      <w:r w:rsidRPr="005108E4">
        <w:rPr>
          <w:sz w:val="24"/>
        </w:rPr>
        <w:t>shall</w:t>
      </w:r>
      <w:r w:rsidRPr="005108E4">
        <w:rPr>
          <w:spacing w:val="-9"/>
          <w:sz w:val="24"/>
        </w:rPr>
        <w:t xml:space="preserve"> </w:t>
      </w:r>
      <w:r w:rsidRPr="005108E4">
        <w:rPr>
          <w:sz w:val="24"/>
        </w:rPr>
        <w:t>post</w:t>
      </w:r>
      <w:r w:rsidRPr="005108E4">
        <w:rPr>
          <w:spacing w:val="-9"/>
          <w:sz w:val="24"/>
        </w:rPr>
        <w:t xml:space="preserve"> </w:t>
      </w:r>
      <w:r w:rsidRPr="005108E4">
        <w:rPr>
          <w:sz w:val="24"/>
        </w:rPr>
        <w:t>a</w:t>
      </w:r>
      <w:r w:rsidRPr="005108E4">
        <w:rPr>
          <w:spacing w:val="-11"/>
          <w:sz w:val="24"/>
        </w:rPr>
        <w:t xml:space="preserve"> </w:t>
      </w:r>
      <w:r w:rsidRPr="005108E4">
        <w:rPr>
          <w:sz w:val="24"/>
        </w:rPr>
        <w:t>copy</w:t>
      </w:r>
      <w:r w:rsidRPr="005108E4">
        <w:rPr>
          <w:spacing w:val="-17"/>
          <w:sz w:val="24"/>
        </w:rPr>
        <w:t xml:space="preserve"> </w:t>
      </w:r>
      <w:r w:rsidRPr="005108E4">
        <w:rPr>
          <w:sz w:val="24"/>
        </w:rPr>
        <w:t>of</w:t>
      </w:r>
      <w:r w:rsidRPr="005108E4">
        <w:rPr>
          <w:spacing w:val="-10"/>
          <w:sz w:val="24"/>
        </w:rPr>
        <w:t xml:space="preserve"> </w:t>
      </w:r>
      <w:r w:rsidRPr="005108E4">
        <w:rPr>
          <w:sz w:val="24"/>
        </w:rPr>
        <w:t>a</w:t>
      </w:r>
      <w:r w:rsidRPr="005108E4">
        <w:rPr>
          <w:spacing w:val="-11"/>
          <w:sz w:val="24"/>
        </w:rPr>
        <w:t xml:space="preserve"> </w:t>
      </w:r>
      <w:r w:rsidRPr="005108E4">
        <w:rPr>
          <w:sz w:val="24"/>
        </w:rPr>
        <w:t>permit</w:t>
      </w:r>
      <w:r w:rsidRPr="005108E4">
        <w:rPr>
          <w:spacing w:val="-10"/>
          <w:sz w:val="24"/>
        </w:rPr>
        <w:t xml:space="preserve"> </w:t>
      </w:r>
      <w:r w:rsidRPr="005108E4">
        <w:rPr>
          <w:sz w:val="24"/>
        </w:rPr>
        <w:t>to</w:t>
      </w:r>
      <w:r w:rsidRPr="005108E4">
        <w:rPr>
          <w:spacing w:val="-10"/>
          <w:sz w:val="24"/>
        </w:rPr>
        <w:t xml:space="preserve"> </w:t>
      </w:r>
      <w:r w:rsidRPr="005108E4">
        <w:rPr>
          <w:sz w:val="24"/>
        </w:rPr>
        <w:t>keep,</w:t>
      </w:r>
      <w:r w:rsidRPr="005108E4">
        <w:rPr>
          <w:spacing w:val="-10"/>
          <w:sz w:val="24"/>
        </w:rPr>
        <w:t xml:space="preserve"> </w:t>
      </w:r>
      <w:r w:rsidRPr="005108E4">
        <w:rPr>
          <w:sz w:val="24"/>
        </w:rPr>
        <w:t>store,</w:t>
      </w:r>
      <w:r w:rsidRPr="005108E4">
        <w:rPr>
          <w:spacing w:val="-10"/>
          <w:sz w:val="24"/>
        </w:rPr>
        <w:t xml:space="preserve"> </w:t>
      </w:r>
      <w:r w:rsidRPr="005108E4">
        <w:rPr>
          <w:sz w:val="24"/>
        </w:rPr>
        <w:t>handle</w:t>
      </w:r>
      <w:r w:rsidRPr="005108E4">
        <w:rPr>
          <w:spacing w:val="-11"/>
          <w:sz w:val="24"/>
        </w:rPr>
        <w:t xml:space="preserve"> </w:t>
      </w:r>
      <w:r w:rsidRPr="005108E4">
        <w:rPr>
          <w:sz w:val="24"/>
        </w:rPr>
        <w:t>or otherwise</w:t>
      </w:r>
      <w:r w:rsidRPr="005108E4">
        <w:rPr>
          <w:spacing w:val="-23"/>
          <w:sz w:val="24"/>
        </w:rPr>
        <w:t xml:space="preserve"> </w:t>
      </w:r>
      <w:r w:rsidRPr="005108E4">
        <w:rPr>
          <w:sz w:val="24"/>
        </w:rPr>
        <w:t>use</w:t>
      </w:r>
      <w:r w:rsidRPr="005108E4">
        <w:rPr>
          <w:spacing w:val="-22"/>
          <w:sz w:val="24"/>
        </w:rPr>
        <w:t xml:space="preserve"> </w:t>
      </w:r>
      <w:r w:rsidRPr="005108E4">
        <w:rPr>
          <w:sz w:val="24"/>
        </w:rPr>
        <w:t>flammable</w:t>
      </w:r>
      <w:r w:rsidRPr="005108E4">
        <w:rPr>
          <w:spacing w:val="-22"/>
          <w:sz w:val="24"/>
        </w:rPr>
        <w:t xml:space="preserve"> </w:t>
      </w:r>
      <w:r w:rsidRPr="005108E4">
        <w:rPr>
          <w:sz w:val="24"/>
        </w:rPr>
        <w:t>and</w:t>
      </w:r>
      <w:r w:rsidRPr="005108E4">
        <w:rPr>
          <w:spacing w:val="-21"/>
          <w:sz w:val="24"/>
        </w:rPr>
        <w:t xml:space="preserve"> </w:t>
      </w:r>
      <w:r w:rsidRPr="005108E4">
        <w:rPr>
          <w:sz w:val="24"/>
        </w:rPr>
        <w:t>combustible</w:t>
      </w:r>
      <w:r w:rsidRPr="005108E4">
        <w:rPr>
          <w:spacing w:val="-21"/>
          <w:sz w:val="24"/>
        </w:rPr>
        <w:t xml:space="preserve"> </w:t>
      </w:r>
      <w:r w:rsidRPr="005108E4">
        <w:rPr>
          <w:sz w:val="24"/>
        </w:rPr>
        <w:t>material</w:t>
      </w:r>
      <w:r w:rsidRPr="005108E4">
        <w:rPr>
          <w:spacing w:val="-21"/>
          <w:sz w:val="24"/>
        </w:rPr>
        <w:t xml:space="preserve"> </w:t>
      </w:r>
      <w:r w:rsidRPr="005108E4">
        <w:rPr>
          <w:sz w:val="24"/>
        </w:rPr>
        <w:t>at</w:t>
      </w:r>
      <w:r w:rsidRPr="005108E4">
        <w:rPr>
          <w:spacing w:val="-21"/>
          <w:sz w:val="24"/>
        </w:rPr>
        <w:t xml:space="preserve"> </w:t>
      </w:r>
      <w:r w:rsidRPr="005108E4">
        <w:rPr>
          <w:sz w:val="24"/>
        </w:rPr>
        <w:t>each</w:t>
      </w:r>
      <w:r w:rsidRPr="005108E4">
        <w:rPr>
          <w:spacing w:val="-21"/>
          <w:sz w:val="24"/>
        </w:rPr>
        <w:t xml:space="preserve"> </w:t>
      </w:r>
      <w:r w:rsidRPr="005108E4">
        <w:rPr>
          <w:sz w:val="24"/>
        </w:rPr>
        <w:t>place</w:t>
      </w:r>
      <w:r w:rsidRPr="005108E4">
        <w:rPr>
          <w:spacing w:val="-22"/>
          <w:sz w:val="24"/>
        </w:rPr>
        <w:t xml:space="preserve"> </w:t>
      </w:r>
      <w:r w:rsidRPr="005108E4">
        <w:rPr>
          <w:sz w:val="24"/>
        </w:rPr>
        <w:t>of</w:t>
      </w:r>
      <w:r w:rsidRPr="005108E4">
        <w:rPr>
          <w:spacing w:val="-23"/>
          <w:sz w:val="24"/>
        </w:rPr>
        <w:t xml:space="preserve"> </w:t>
      </w:r>
      <w:r w:rsidRPr="005108E4">
        <w:rPr>
          <w:sz w:val="24"/>
        </w:rPr>
        <w:t>operation</w:t>
      </w:r>
      <w:r w:rsidRPr="005108E4">
        <w:rPr>
          <w:spacing w:val="-21"/>
          <w:sz w:val="24"/>
        </w:rPr>
        <w:t xml:space="preserve"> </w:t>
      </w:r>
      <w:r w:rsidRPr="005108E4">
        <w:rPr>
          <w:sz w:val="24"/>
        </w:rPr>
        <w:t>within</w:t>
      </w:r>
      <w:r w:rsidRPr="005108E4">
        <w:rPr>
          <w:spacing w:val="-21"/>
          <w:sz w:val="24"/>
        </w:rPr>
        <w:t xml:space="preserve"> </w:t>
      </w:r>
      <w:r w:rsidRPr="005108E4">
        <w:rPr>
          <w:sz w:val="24"/>
        </w:rPr>
        <w:t>the</w:t>
      </w:r>
      <w:r w:rsidRPr="005108E4">
        <w:rPr>
          <w:spacing w:val="-22"/>
          <w:sz w:val="24"/>
        </w:rPr>
        <w:t xml:space="preserve"> </w:t>
      </w:r>
      <w:r w:rsidRPr="005108E4">
        <w:rPr>
          <w:sz w:val="24"/>
        </w:rPr>
        <w:t>facility.</w:t>
      </w:r>
    </w:p>
    <w:p w14:paraId="2C9B44A1" w14:textId="77777777" w:rsidR="00DA2759" w:rsidRPr="005108E4" w:rsidRDefault="00DA2759">
      <w:pPr>
        <w:pStyle w:val="BodyText"/>
        <w:spacing w:before="5"/>
        <w:jc w:val="left"/>
      </w:pPr>
    </w:p>
    <w:p w14:paraId="5BA4A4F6" w14:textId="77777777" w:rsidR="00DA2759" w:rsidRPr="005108E4" w:rsidRDefault="009A7511" w:rsidP="009B55D4">
      <w:pPr>
        <w:pStyle w:val="ListParagraph"/>
        <w:numPr>
          <w:ilvl w:val="0"/>
          <w:numId w:val="44"/>
        </w:numPr>
        <w:tabs>
          <w:tab w:val="left" w:pos="1793"/>
        </w:tabs>
        <w:spacing w:line="242" w:lineRule="auto"/>
        <w:ind w:left="1320" w:right="116" w:firstLine="0"/>
        <w:outlineLvl w:val="1"/>
        <w:rPr>
          <w:sz w:val="24"/>
        </w:rPr>
      </w:pPr>
      <w:r w:rsidRPr="005108E4">
        <w:rPr>
          <w:sz w:val="24"/>
        </w:rPr>
        <w:t>Except for a Registered Qualifying Patient or Personal Caregiver, who are not subject to 935 CMR 501.105, only a licensed MTC is permitted to produce MIPs. Unless otherwise authorized by the Commission, an MIP production facility of an MTC may produce MIPs for only that MTC, and up to two additional MTCs under an</w:t>
      </w:r>
      <w:r w:rsidRPr="005108E4">
        <w:rPr>
          <w:spacing w:val="-22"/>
          <w:sz w:val="24"/>
        </w:rPr>
        <w:t xml:space="preserve"> </w:t>
      </w:r>
      <w:r w:rsidRPr="005108E4">
        <w:rPr>
          <w:sz w:val="24"/>
        </w:rPr>
        <w:t>entity.</w:t>
      </w:r>
    </w:p>
    <w:p w14:paraId="56594E5A" w14:textId="77777777" w:rsidR="00DA2759" w:rsidRPr="005108E4" w:rsidRDefault="00DA2759">
      <w:pPr>
        <w:pStyle w:val="BodyText"/>
        <w:spacing w:before="8"/>
        <w:jc w:val="left"/>
      </w:pPr>
    </w:p>
    <w:p w14:paraId="3B1FBC7F" w14:textId="77777777" w:rsidR="00DA2759" w:rsidRPr="005108E4" w:rsidRDefault="009A7511" w:rsidP="009B55D4">
      <w:pPr>
        <w:pStyle w:val="BodyText"/>
        <w:ind w:left="120"/>
        <w:jc w:val="left"/>
        <w:outlineLvl w:val="0"/>
      </w:pPr>
      <w:r w:rsidRPr="005108E4">
        <w:rPr>
          <w:u w:val="single"/>
        </w:rPr>
        <w:t>501.140: Additional Operational Requirements for Patient Sales</w:t>
      </w:r>
    </w:p>
    <w:p w14:paraId="4B8F19E5" w14:textId="77777777" w:rsidR="00DA2759" w:rsidRPr="005108E4" w:rsidRDefault="00DA2759">
      <w:pPr>
        <w:pStyle w:val="BodyText"/>
        <w:spacing w:before="4"/>
        <w:jc w:val="left"/>
        <w:rPr>
          <w:sz w:val="19"/>
        </w:rPr>
      </w:pPr>
    </w:p>
    <w:p w14:paraId="4BE14427" w14:textId="77777777" w:rsidR="00DA2759" w:rsidRPr="005108E4" w:rsidRDefault="009A7511" w:rsidP="009B55D4">
      <w:pPr>
        <w:pStyle w:val="ListParagraph"/>
        <w:numPr>
          <w:ilvl w:val="0"/>
          <w:numId w:val="27"/>
        </w:numPr>
        <w:tabs>
          <w:tab w:val="left" w:pos="1829"/>
        </w:tabs>
        <w:spacing w:before="61"/>
        <w:ind w:hanging="510"/>
        <w:outlineLvl w:val="1"/>
        <w:rPr>
          <w:sz w:val="24"/>
        </w:rPr>
      </w:pPr>
      <w:r w:rsidRPr="005108E4">
        <w:rPr>
          <w:sz w:val="24"/>
        </w:rPr>
        <w:t>In</w:t>
      </w:r>
      <w:r w:rsidRPr="005108E4">
        <w:rPr>
          <w:spacing w:val="7"/>
          <w:sz w:val="24"/>
        </w:rPr>
        <w:t xml:space="preserve"> </w:t>
      </w:r>
      <w:r w:rsidRPr="005108E4">
        <w:rPr>
          <w:sz w:val="24"/>
        </w:rPr>
        <w:t>addition</w:t>
      </w:r>
      <w:r w:rsidRPr="005108E4">
        <w:rPr>
          <w:spacing w:val="8"/>
          <w:sz w:val="24"/>
        </w:rPr>
        <w:t xml:space="preserve"> </w:t>
      </w:r>
      <w:r w:rsidRPr="005108E4">
        <w:rPr>
          <w:sz w:val="24"/>
        </w:rPr>
        <w:t>to</w:t>
      </w:r>
      <w:r w:rsidRPr="005108E4">
        <w:rPr>
          <w:spacing w:val="7"/>
          <w:sz w:val="24"/>
        </w:rPr>
        <w:t xml:space="preserve"> </w:t>
      </w:r>
      <w:r w:rsidRPr="005108E4">
        <w:rPr>
          <w:sz w:val="24"/>
        </w:rPr>
        <w:t>the</w:t>
      </w:r>
      <w:r w:rsidRPr="005108E4">
        <w:rPr>
          <w:spacing w:val="7"/>
          <w:sz w:val="24"/>
        </w:rPr>
        <w:t xml:space="preserve"> </w:t>
      </w:r>
      <w:r w:rsidRPr="005108E4">
        <w:rPr>
          <w:sz w:val="24"/>
        </w:rPr>
        <w:t>general</w:t>
      </w:r>
      <w:r w:rsidRPr="005108E4">
        <w:rPr>
          <w:spacing w:val="8"/>
          <w:sz w:val="24"/>
        </w:rPr>
        <w:t xml:space="preserve"> </w:t>
      </w:r>
      <w:r w:rsidRPr="005108E4">
        <w:rPr>
          <w:sz w:val="24"/>
        </w:rPr>
        <w:t>operational</w:t>
      </w:r>
      <w:r w:rsidRPr="005108E4">
        <w:rPr>
          <w:spacing w:val="9"/>
          <w:sz w:val="24"/>
        </w:rPr>
        <w:t xml:space="preserve"> </w:t>
      </w:r>
      <w:r w:rsidRPr="005108E4">
        <w:rPr>
          <w:sz w:val="24"/>
        </w:rPr>
        <w:t>requirements</w:t>
      </w:r>
      <w:r w:rsidRPr="005108E4">
        <w:rPr>
          <w:spacing w:val="8"/>
          <w:sz w:val="24"/>
        </w:rPr>
        <w:t xml:space="preserve"> </w:t>
      </w:r>
      <w:r w:rsidRPr="005108E4">
        <w:rPr>
          <w:sz w:val="24"/>
        </w:rPr>
        <w:t>for</w:t>
      </w:r>
      <w:r w:rsidRPr="005108E4">
        <w:rPr>
          <w:spacing w:val="8"/>
          <w:sz w:val="24"/>
        </w:rPr>
        <w:t xml:space="preserve"> </w:t>
      </w:r>
      <w:r w:rsidRPr="005108E4">
        <w:rPr>
          <w:sz w:val="24"/>
        </w:rPr>
        <w:t>MTCs</w:t>
      </w:r>
      <w:r w:rsidRPr="005108E4">
        <w:rPr>
          <w:spacing w:val="8"/>
          <w:sz w:val="24"/>
        </w:rPr>
        <w:t xml:space="preserve"> </w:t>
      </w:r>
      <w:r w:rsidRPr="005108E4">
        <w:rPr>
          <w:sz w:val="24"/>
        </w:rPr>
        <w:t>required</w:t>
      </w:r>
      <w:r w:rsidRPr="005108E4">
        <w:rPr>
          <w:spacing w:val="8"/>
          <w:sz w:val="24"/>
        </w:rPr>
        <w:t xml:space="preserve"> </w:t>
      </w:r>
      <w:r w:rsidRPr="005108E4">
        <w:rPr>
          <w:sz w:val="24"/>
        </w:rPr>
        <w:t>under</w:t>
      </w:r>
      <w:r w:rsidRPr="005108E4">
        <w:rPr>
          <w:spacing w:val="7"/>
          <w:sz w:val="24"/>
        </w:rPr>
        <w:t xml:space="preserve"> </w:t>
      </w:r>
      <w:r w:rsidRPr="005108E4">
        <w:rPr>
          <w:sz w:val="24"/>
        </w:rPr>
        <w:t>935</w:t>
      </w:r>
      <w:r w:rsidRPr="005108E4">
        <w:rPr>
          <w:spacing w:val="8"/>
          <w:sz w:val="24"/>
        </w:rPr>
        <w:t xml:space="preserve"> </w:t>
      </w:r>
      <w:r w:rsidRPr="005108E4">
        <w:rPr>
          <w:sz w:val="24"/>
        </w:rPr>
        <w:t>CMR</w:t>
      </w:r>
    </w:p>
    <w:p w14:paraId="1C005D78" w14:textId="77777777" w:rsidR="00DA2759" w:rsidRPr="005108E4" w:rsidRDefault="009A7511">
      <w:pPr>
        <w:pStyle w:val="BodyText"/>
        <w:spacing w:before="2" w:line="244" w:lineRule="auto"/>
        <w:ind w:left="1319" w:right="117"/>
      </w:pPr>
      <w:r w:rsidRPr="005108E4">
        <w:t>501.105 and security requirements provided in 935 CMR 501.110, MTCs engaged in patient sales</w:t>
      </w:r>
      <w:r w:rsidRPr="005108E4">
        <w:rPr>
          <w:spacing w:val="-26"/>
        </w:rPr>
        <w:t xml:space="preserve"> </w:t>
      </w:r>
      <w:r w:rsidRPr="005108E4">
        <w:t>shall</w:t>
      </w:r>
      <w:r w:rsidRPr="005108E4">
        <w:rPr>
          <w:spacing w:val="-23"/>
        </w:rPr>
        <w:t xml:space="preserve"> </w:t>
      </w:r>
      <w:r w:rsidRPr="005108E4">
        <w:t>comply</w:t>
      </w:r>
      <w:r w:rsidRPr="005108E4">
        <w:rPr>
          <w:spacing w:val="-31"/>
        </w:rPr>
        <w:t xml:space="preserve"> </w:t>
      </w:r>
      <w:r w:rsidRPr="005108E4">
        <w:t>with</w:t>
      </w:r>
      <w:r w:rsidRPr="005108E4">
        <w:rPr>
          <w:spacing w:val="-24"/>
        </w:rPr>
        <w:t xml:space="preserve"> </w:t>
      </w:r>
      <w:r w:rsidRPr="005108E4">
        <w:t>additional</w:t>
      </w:r>
      <w:r w:rsidRPr="005108E4">
        <w:rPr>
          <w:spacing w:val="-23"/>
        </w:rPr>
        <w:t xml:space="preserve"> </w:t>
      </w:r>
      <w:r w:rsidRPr="005108E4">
        <w:t>operational</w:t>
      </w:r>
      <w:r w:rsidRPr="005108E4">
        <w:rPr>
          <w:spacing w:val="-23"/>
        </w:rPr>
        <w:t xml:space="preserve"> </w:t>
      </w:r>
      <w:r w:rsidRPr="005108E4">
        <w:t>requirements</w:t>
      </w:r>
      <w:r w:rsidRPr="005108E4">
        <w:rPr>
          <w:spacing w:val="-24"/>
        </w:rPr>
        <w:t xml:space="preserve"> </w:t>
      </w:r>
      <w:r w:rsidRPr="005108E4">
        <w:t>for</w:t>
      </w:r>
      <w:r w:rsidRPr="005108E4">
        <w:rPr>
          <w:spacing w:val="-24"/>
        </w:rPr>
        <w:t xml:space="preserve"> </w:t>
      </w:r>
      <w:r w:rsidRPr="005108E4">
        <w:t>MTCs</w:t>
      </w:r>
      <w:r w:rsidRPr="005108E4">
        <w:rPr>
          <w:spacing w:val="-24"/>
        </w:rPr>
        <w:t xml:space="preserve"> </w:t>
      </w:r>
      <w:r w:rsidRPr="005108E4">
        <w:t>under</w:t>
      </w:r>
      <w:r w:rsidRPr="005108E4">
        <w:rPr>
          <w:spacing w:val="-27"/>
        </w:rPr>
        <w:t xml:space="preserve"> </w:t>
      </w:r>
      <w:r w:rsidRPr="005108E4">
        <w:t>935</w:t>
      </w:r>
      <w:r w:rsidRPr="005108E4">
        <w:rPr>
          <w:spacing w:val="-26"/>
        </w:rPr>
        <w:t xml:space="preserve"> </w:t>
      </w:r>
      <w:r w:rsidRPr="005108E4">
        <w:t>CMR</w:t>
      </w:r>
      <w:r w:rsidRPr="005108E4">
        <w:rPr>
          <w:spacing w:val="-25"/>
        </w:rPr>
        <w:t xml:space="preserve"> </w:t>
      </w:r>
      <w:r w:rsidRPr="005108E4">
        <w:t>501.140.</w:t>
      </w:r>
    </w:p>
    <w:p w14:paraId="550E7B24" w14:textId="77777777" w:rsidR="00DA2759" w:rsidRPr="005108E4" w:rsidRDefault="00DA2759">
      <w:pPr>
        <w:pStyle w:val="BodyText"/>
        <w:spacing w:before="1"/>
        <w:jc w:val="left"/>
      </w:pPr>
    </w:p>
    <w:p w14:paraId="2796F6E9" w14:textId="77777777" w:rsidR="00DA2759" w:rsidRPr="005108E4" w:rsidRDefault="009A7511" w:rsidP="009B55D4">
      <w:pPr>
        <w:pStyle w:val="ListParagraph"/>
        <w:numPr>
          <w:ilvl w:val="0"/>
          <w:numId w:val="43"/>
        </w:numPr>
        <w:tabs>
          <w:tab w:val="left" w:pos="1779"/>
        </w:tabs>
        <w:ind w:hanging="460"/>
        <w:outlineLvl w:val="1"/>
        <w:rPr>
          <w:sz w:val="24"/>
        </w:rPr>
      </w:pPr>
      <w:r w:rsidRPr="005108E4">
        <w:rPr>
          <w:sz w:val="24"/>
          <w:u w:val="single"/>
        </w:rPr>
        <w:t>Verification of Patient and Caregiver</w:t>
      </w:r>
      <w:r w:rsidRPr="005108E4">
        <w:rPr>
          <w:spacing w:val="-7"/>
          <w:sz w:val="24"/>
          <w:u w:val="single"/>
        </w:rPr>
        <w:t xml:space="preserve"> </w:t>
      </w:r>
      <w:r w:rsidRPr="005108E4">
        <w:rPr>
          <w:sz w:val="24"/>
          <w:u w:val="single"/>
        </w:rPr>
        <w:t>Certification</w:t>
      </w:r>
    </w:p>
    <w:p w14:paraId="658B1286" w14:textId="77777777" w:rsidR="00DA2759" w:rsidRPr="005108E4" w:rsidRDefault="009A7511">
      <w:pPr>
        <w:pStyle w:val="ListParagraph"/>
        <w:numPr>
          <w:ilvl w:val="1"/>
          <w:numId w:val="43"/>
        </w:numPr>
        <w:tabs>
          <w:tab w:val="left" w:pos="2120"/>
        </w:tabs>
        <w:spacing w:before="3" w:line="242" w:lineRule="auto"/>
        <w:ind w:right="117" w:firstLine="0"/>
        <w:rPr>
          <w:sz w:val="24"/>
        </w:rPr>
      </w:pPr>
      <w:r w:rsidRPr="005108E4">
        <w:rPr>
          <w:sz w:val="24"/>
        </w:rPr>
        <w:t>Upon</w:t>
      </w:r>
      <w:r w:rsidRPr="005108E4">
        <w:rPr>
          <w:spacing w:val="-6"/>
          <w:sz w:val="24"/>
        </w:rPr>
        <w:t xml:space="preserve"> </w:t>
      </w:r>
      <w:r w:rsidRPr="005108E4">
        <w:rPr>
          <w:sz w:val="24"/>
        </w:rPr>
        <w:t>entry</w:t>
      </w:r>
      <w:r w:rsidRPr="005108E4">
        <w:rPr>
          <w:spacing w:val="-11"/>
          <w:sz w:val="24"/>
        </w:rPr>
        <w:t xml:space="preserve"> </w:t>
      </w:r>
      <w:r w:rsidRPr="005108E4">
        <w:rPr>
          <w:sz w:val="24"/>
        </w:rPr>
        <w:t>into</w:t>
      </w:r>
      <w:r w:rsidRPr="005108E4">
        <w:rPr>
          <w:spacing w:val="-5"/>
          <w:sz w:val="24"/>
        </w:rPr>
        <w:t xml:space="preserve"> </w:t>
      </w:r>
      <w:r w:rsidRPr="005108E4">
        <w:rPr>
          <w:sz w:val="24"/>
        </w:rPr>
        <w:t>an</w:t>
      </w:r>
      <w:r w:rsidRPr="005108E4">
        <w:rPr>
          <w:spacing w:val="-6"/>
          <w:sz w:val="24"/>
        </w:rPr>
        <w:t xml:space="preserve"> </w:t>
      </w:r>
      <w:r w:rsidRPr="005108E4">
        <w:rPr>
          <w:sz w:val="24"/>
        </w:rPr>
        <w:t>MTC</w:t>
      </w:r>
      <w:r w:rsidRPr="005108E4">
        <w:rPr>
          <w:spacing w:val="-4"/>
          <w:sz w:val="24"/>
        </w:rPr>
        <w:t xml:space="preserve"> </w:t>
      </w:r>
      <w:r w:rsidRPr="005108E4">
        <w:rPr>
          <w:sz w:val="24"/>
        </w:rPr>
        <w:t>by</w:t>
      </w:r>
      <w:r w:rsidRPr="005108E4">
        <w:rPr>
          <w:spacing w:val="-12"/>
          <w:sz w:val="24"/>
        </w:rPr>
        <w:t xml:space="preserve"> </w:t>
      </w:r>
      <w:r w:rsidRPr="005108E4">
        <w:rPr>
          <w:sz w:val="24"/>
        </w:rPr>
        <w:t>a</w:t>
      </w:r>
      <w:r w:rsidRPr="005108E4">
        <w:rPr>
          <w:spacing w:val="-6"/>
          <w:sz w:val="24"/>
        </w:rPr>
        <w:t xml:space="preserve"> </w:t>
      </w:r>
      <w:r w:rsidRPr="005108E4">
        <w:rPr>
          <w:sz w:val="24"/>
        </w:rPr>
        <w:t>Registered</w:t>
      </w:r>
      <w:r w:rsidRPr="005108E4">
        <w:rPr>
          <w:spacing w:val="-5"/>
          <w:sz w:val="24"/>
        </w:rPr>
        <w:t xml:space="preserve"> </w:t>
      </w:r>
      <w:r w:rsidRPr="005108E4">
        <w:rPr>
          <w:sz w:val="24"/>
        </w:rPr>
        <w:t>Qualifying</w:t>
      </w:r>
      <w:r w:rsidRPr="005108E4">
        <w:rPr>
          <w:spacing w:val="-7"/>
          <w:sz w:val="24"/>
        </w:rPr>
        <w:t xml:space="preserve"> </w:t>
      </w:r>
      <w:r w:rsidRPr="005108E4">
        <w:rPr>
          <w:sz w:val="24"/>
        </w:rPr>
        <w:t>Patient</w:t>
      </w:r>
      <w:r w:rsidRPr="005108E4">
        <w:rPr>
          <w:spacing w:val="-4"/>
          <w:sz w:val="24"/>
        </w:rPr>
        <w:t xml:space="preserve"> </w:t>
      </w:r>
      <w:r w:rsidRPr="005108E4">
        <w:rPr>
          <w:sz w:val="24"/>
        </w:rPr>
        <w:t>or</w:t>
      </w:r>
      <w:r w:rsidRPr="005108E4">
        <w:rPr>
          <w:spacing w:val="-5"/>
          <w:sz w:val="24"/>
        </w:rPr>
        <w:t xml:space="preserve"> </w:t>
      </w:r>
      <w:r w:rsidRPr="005108E4">
        <w:rPr>
          <w:sz w:val="24"/>
        </w:rPr>
        <w:t>Personal</w:t>
      </w:r>
      <w:r w:rsidRPr="005108E4">
        <w:rPr>
          <w:spacing w:val="-4"/>
          <w:sz w:val="24"/>
        </w:rPr>
        <w:t xml:space="preserve"> </w:t>
      </w:r>
      <w:r w:rsidRPr="005108E4">
        <w:rPr>
          <w:sz w:val="24"/>
        </w:rPr>
        <w:t>Caregiver,</w:t>
      </w:r>
      <w:r w:rsidRPr="005108E4">
        <w:rPr>
          <w:spacing w:val="-6"/>
          <w:sz w:val="24"/>
        </w:rPr>
        <w:t xml:space="preserve"> </w:t>
      </w:r>
      <w:r w:rsidRPr="005108E4">
        <w:rPr>
          <w:sz w:val="24"/>
        </w:rPr>
        <w:t>or arrival</w:t>
      </w:r>
      <w:r w:rsidRPr="005108E4">
        <w:rPr>
          <w:spacing w:val="-8"/>
          <w:sz w:val="24"/>
        </w:rPr>
        <w:t xml:space="preserve"> </w:t>
      </w:r>
      <w:r w:rsidRPr="005108E4">
        <w:rPr>
          <w:sz w:val="24"/>
        </w:rPr>
        <w:t>at</w:t>
      </w:r>
      <w:r w:rsidRPr="005108E4">
        <w:rPr>
          <w:spacing w:val="-7"/>
          <w:sz w:val="24"/>
        </w:rPr>
        <w:t xml:space="preserve"> </w:t>
      </w:r>
      <w:r w:rsidRPr="005108E4">
        <w:rPr>
          <w:sz w:val="24"/>
        </w:rPr>
        <w:t>a</w:t>
      </w:r>
      <w:r w:rsidRPr="005108E4">
        <w:rPr>
          <w:spacing w:val="-9"/>
          <w:sz w:val="24"/>
        </w:rPr>
        <w:t xml:space="preserve"> </w:t>
      </w:r>
      <w:r w:rsidRPr="005108E4">
        <w:rPr>
          <w:sz w:val="24"/>
        </w:rPr>
        <w:t>residence</w:t>
      </w:r>
      <w:r w:rsidRPr="005108E4">
        <w:rPr>
          <w:spacing w:val="-11"/>
          <w:sz w:val="24"/>
        </w:rPr>
        <w:t xml:space="preserve"> </w:t>
      </w:r>
      <w:r w:rsidRPr="005108E4">
        <w:rPr>
          <w:sz w:val="24"/>
        </w:rPr>
        <w:t>for</w:t>
      </w:r>
      <w:r w:rsidRPr="005108E4">
        <w:rPr>
          <w:spacing w:val="-9"/>
          <w:sz w:val="24"/>
        </w:rPr>
        <w:t xml:space="preserve"> </w:t>
      </w:r>
      <w:r w:rsidRPr="005108E4">
        <w:rPr>
          <w:sz w:val="24"/>
        </w:rPr>
        <w:t>delivery</w:t>
      </w:r>
      <w:r w:rsidRPr="005108E4">
        <w:rPr>
          <w:spacing w:val="-14"/>
          <w:sz w:val="24"/>
        </w:rPr>
        <w:t xml:space="preserve"> </w:t>
      </w:r>
      <w:r w:rsidRPr="005108E4">
        <w:rPr>
          <w:sz w:val="24"/>
        </w:rPr>
        <w:t>to</w:t>
      </w:r>
      <w:r w:rsidRPr="005108E4">
        <w:rPr>
          <w:spacing w:val="-8"/>
          <w:sz w:val="24"/>
        </w:rPr>
        <w:t xml:space="preserve"> </w:t>
      </w:r>
      <w:r w:rsidRPr="005108E4">
        <w:rPr>
          <w:sz w:val="24"/>
        </w:rPr>
        <w:t>a</w:t>
      </w:r>
      <w:r w:rsidRPr="005108E4">
        <w:rPr>
          <w:spacing w:val="-9"/>
          <w:sz w:val="24"/>
        </w:rPr>
        <w:t xml:space="preserve"> </w:t>
      </w:r>
      <w:r w:rsidRPr="005108E4">
        <w:rPr>
          <w:sz w:val="24"/>
        </w:rPr>
        <w:t>Registered</w:t>
      </w:r>
      <w:r w:rsidRPr="005108E4">
        <w:rPr>
          <w:spacing w:val="-8"/>
          <w:sz w:val="24"/>
        </w:rPr>
        <w:t xml:space="preserve"> </w:t>
      </w:r>
      <w:r w:rsidRPr="005108E4">
        <w:rPr>
          <w:sz w:val="24"/>
        </w:rPr>
        <w:t>Qualifying</w:t>
      </w:r>
      <w:r w:rsidRPr="005108E4">
        <w:rPr>
          <w:spacing w:val="-10"/>
          <w:sz w:val="24"/>
        </w:rPr>
        <w:t xml:space="preserve"> </w:t>
      </w:r>
      <w:r w:rsidRPr="005108E4">
        <w:rPr>
          <w:sz w:val="24"/>
        </w:rPr>
        <w:t>Patient</w:t>
      </w:r>
      <w:r w:rsidRPr="005108E4">
        <w:rPr>
          <w:spacing w:val="-7"/>
          <w:sz w:val="24"/>
        </w:rPr>
        <w:t xml:space="preserve"> </w:t>
      </w:r>
      <w:r w:rsidRPr="005108E4">
        <w:rPr>
          <w:sz w:val="24"/>
        </w:rPr>
        <w:t>of</w:t>
      </w:r>
      <w:r w:rsidRPr="005108E4">
        <w:rPr>
          <w:spacing w:val="-9"/>
          <w:sz w:val="24"/>
        </w:rPr>
        <w:t xml:space="preserve"> </w:t>
      </w:r>
      <w:r w:rsidRPr="005108E4">
        <w:rPr>
          <w:sz w:val="24"/>
        </w:rPr>
        <w:t>Personal</w:t>
      </w:r>
      <w:r w:rsidRPr="005108E4">
        <w:rPr>
          <w:spacing w:val="-8"/>
          <w:sz w:val="24"/>
        </w:rPr>
        <w:t xml:space="preserve"> </w:t>
      </w:r>
      <w:r w:rsidRPr="005108E4">
        <w:rPr>
          <w:sz w:val="24"/>
        </w:rPr>
        <w:t>Caregiver, an MTC or Marijuana Courier Agent shall immediately inspect the Patient's or caregiver's temporary</w:t>
      </w:r>
      <w:r w:rsidRPr="005108E4">
        <w:rPr>
          <w:spacing w:val="-45"/>
          <w:sz w:val="24"/>
        </w:rPr>
        <w:t xml:space="preserve"> </w:t>
      </w:r>
      <w:r w:rsidRPr="005108E4">
        <w:rPr>
          <w:sz w:val="24"/>
        </w:rPr>
        <w:t>or annual Registration Card and proof of government-issued identification.</w:t>
      </w:r>
    </w:p>
    <w:p w14:paraId="23527C44"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3BB046BC" w14:textId="77777777" w:rsidR="00DA2759" w:rsidRPr="005108E4" w:rsidRDefault="00DA2759">
      <w:pPr>
        <w:pStyle w:val="BodyText"/>
        <w:spacing w:before="7"/>
        <w:jc w:val="left"/>
      </w:pPr>
    </w:p>
    <w:p w14:paraId="74965C75" w14:textId="77777777" w:rsidR="00DA2759" w:rsidRPr="005108E4" w:rsidRDefault="009A7511">
      <w:pPr>
        <w:pStyle w:val="ListParagraph"/>
        <w:numPr>
          <w:ilvl w:val="0"/>
          <w:numId w:val="26"/>
        </w:numPr>
        <w:tabs>
          <w:tab w:val="left" w:pos="2331"/>
        </w:tabs>
        <w:spacing w:line="242" w:lineRule="auto"/>
        <w:ind w:right="116" w:firstLine="0"/>
        <w:rPr>
          <w:sz w:val="24"/>
        </w:rPr>
      </w:pPr>
      <w:r w:rsidRPr="005108E4">
        <w:rPr>
          <w:sz w:val="24"/>
        </w:rPr>
        <w:t>The</w:t>
      </w:r>
      <w:r w:rsidRPr="005108E4">
        <w:rPr>
          <w:spacing w:val="-29"/>
          <w:sz w:val="24"/>
        </w:rPr>
        <w:t xml:space="preserve"> </w:t>
      </w:r>
      <w:r w:rsidRPr="005108E4">
        <w:rPr>
          <w:sz w:val="24"/>
        </w:rPr>
        <w:t>government-issued</w:t>
      </w:r>
      <w:r w:rsidRPr="005108E4">
        <w:rPr>
          <w:spacing w:val="-27"/>
          <w:sz w:val="24"/>
        </w:rPr>
        <w:t xml:space="preserve"> </w:t>
      </w:r>
      <w:r w:rsidRPr="005108E4">
        <w:rPr>
          <w:sz w:val="24"/>
        </w:rPr>
        <w:t>identification</w:t>
      </w:r>
      <w:r w:rsidRPr="005108E4">
        <w:rPr>
          <w:spacing w:val="-28"/>
          <w:sz w:val="24"/>
        </w:rPr>
        <w:t xml:space="preserve"> </w:t>
      </w:r>
      <w:r w:rsidRPr="005108E4">
        <w:rPr>
          <w:sz w:val="24"/>
        </w:rPr>
        <w:t>card</w:t>
      </w:r>
      <w:r w:rsidRPr="005108E4">
        <w:rPr>
          <w:spacing w:val="-27"/>
          <w:sz w:val="24"/>
        </w:rPr>
        <w:t xml:space="preserve"> </w:t>
      </w:r>
      <w:r w:rsidRPr="005108E4">
        <w:rPr>
          <w:sz w:val="24"/>
        </w:rPr>
        <w:t>shall</w:t>
      </w:r>
      <w:r w:rsidRPr="005108E4">
        <w:rPr>
          <w:spacing w:val="-29"/>
          <w:sz w:val="24"/>
        </w:rPr>
        <w:t xml:space="preserve"> </w:t>
      </w:r>
      <w:r w:rsidRPr="005108E4">
        <w:rPr>
          <w:sz w:val="24"/>
        </w:rPr>
        <w:t>contain</w:t>
      </w:r>
      <w:r w:rsidRPr="005108E4">
        <w:rPr>
          <w:spacing w:val="-30"/>
          <w:sz w:val="24"/>
        </w:rPr>
        <w:t xml:space="preserve"> </w:t>
      </w:r>
      <w:r w:rsidRPr="005108E4">
        <w:rPr>
          <w:sz w:val="24"/>
        </w:rPr>
        <w:t>a</w:t>
      </w:r>
      <w:r w:rsidRPr="005108E4">
        <w:rPr>
          <w:spacing w:val="-31"/>
          <w:sz w:val="24"/>
        </w:rPr>
        <w:t xml:space="preserve"> </w:t>
      </w:r>
      <w:r w:rsidRPr="005108E4">
        <w:rPr>
          <w:sz w:val="24"/>
        </w:rPr>
        <w:t>name,</w:t>
      </w:r>
      <w:r w:rsidRPr="005108E4">
        <w:rPr>
          <w:spacing w:val="-30"/>
          <w:sz w:val="24"/>
        </w:rPr>
        <w:t xml:space="preserve"> </w:t>
      </w:r>
      <w:r w:rsidRPr="005108E4">
        <w:rPr>
          <w:sz w:val="24"/>
        </w:rPr>
        <w:t>photograph,</w:t>
      </w:r>
      <w:r w:rsidRPr="005108E4">
        <w:rPr>
          <w:spacing w:val="-30"/>
          <w:sz w:val="24"/>
        </w:rPr>
        <w:t xml:space="preserve"> </w:t>
      </w:r>
      <w:r w:rsidRPr="005108E4">
        <w:rPr>
          <w:sz w:val="24"/>
        </w:rPr>
        <w:t>and</w:t>
      </w:r>
      <w:r w:rsidRPr="005108E4">
        <w:rPr>
          <w:spacing w:val="-30"/>
          <w:sz w:val="24"/>
        </w:rPr>
        <w:t xml:space="preserve"> </w:t>
      </w:r>
      <w:r w:rsidRPr="005108E4">
        <w:rPr>
          <w:sz w:val="24"/>
        </w:rPr>
        <w:t>date of birth, and shall be limited to one of the</w:t>
      </w:r>
      <w:r w:rsidRPr="005108E4">
        <w:rPr>
          <w:spacing w:val="-16"/>
          <w:sz w:val="24"/>
        </w:rPr>
        <w:t xml:space="preserve"> </w:t>
      </w:r>
      <w:r w:rsidRPr="005108E4">
        <w:rPr>
          <w:sz w:val="24"/>
        </w:rPr>
        <w:t>following:</w:t>
      </w:r>
    </w:p>
    <w:p w14:paraId="4765DD41" w14:textId="77777777" w:rsidR="00DA2759" w:rsidRPr="005108E4" w:rsidRDefault="009A7511">
      <w:pPr>
        <w:pStyle w:val="ListParagraph"/>
        <w:numPr>
          <w:ilvl w:val="1"/>
          <w:numId w:val="26"/>
        </w:numPr>
        <w:tabs>
          <w:tab w:val="left" w:pos="2741"/>
        </w:tabs>
        <w:spacing w:before="2"/>
        <w:rPr>
          <w:sz w:val="24"/>
        </w:rPr>
      </w:pPr>
      <w:r w:rsidRPr="005108E4">
        <w:rPr>
          <w:sz w:val="24"/>
        </w:rPr>
        <w:t>A driver's</w:t>
      </w:r>
      <w:r w:rsidRPr="005108E4">
        <w:rPr>
          <w:spacing w:val="-2"/>
          <w:sz w:val="24"/>
        </w:rPr>
        <w:t xml:space="preserve"> </w:t>
      </w:r>
      <w:r w:rsidRPr="005108E4">
        <w:rPr>
          <w:sz w:val="24"/>
        </w:rPr>
        <w:t>license;</w:t>
      </w:r>
    </w:p>
    <w:p w14:paraId="29E5DE0E" w14:textId="77777777" w:rsidR="00DA2759" w:rsidRPr="005108E4" w:rsidRDefault="009A7511">
      <w:pPr>
        <w:pStyle w:val="ListParagraph"/>
        <w:numPr>
          <w:ilvl w:val="1"/>
          <w:numId w:val="26"/>
        </w:numPr>
        <w:tabs>
          <w:tab w:val="left" w:pos="2756"/>
        </w:tabs>
        <w:spacing w:before="2"/>
        <w:ind w:left="2755" w:hanging="361"/>
        <w:rPr>
          <w:sz w:val="24"/>
        </w:rPr>
      </w:pPr>
      <w:r w:rsidRPr="005108E4">
        <w:rPr>
          <w:sz w:val="24"/>
        </w:rPr>
        <w:t>A government issued identification</w:t>
      </w:r>
      <w:r w:rsidRPr="005108E4">
        <w:rPr>
          <w:spacing w:val="-5"/>
          <w:sz w:val="24"/>
        </w:rPr>
        <w:t xml:space="preserve"> </w:t>
      </w:r>
      <w:r w:rsidRPr="005108E4">
        <w:rPr>
          <w:sz w:val="24"/>
        </w:rPr>
        <w:t>card;</w:t>
      </w:r>
    </w:p>
    <w:p w14:paraId="728497F3" w14:textId="77777777" w:rsidR="00DA2759" w:rsidRPr="005108E4" w:rsidRDefault="009A7511">
      <w:pPr>
        <w:pStyle w:val="ListParagraph"/>
        <w:numPr>
          <w:ilvl w:val="1"/>
          <w:numId w:val="26"/>
        </w:numPr>
        <w:tabs>
          <w:tab w:val="left" w:pos="2741"/>
        </w:tabs>
        <w:spacing w:before="5"/>
        <w:rPr>
          <w:sz w:val="24"/>
        </w:rPr>
      </w:pPr>
      <w:r w:rsidRPr="005108E4">
        <w:rPr>
          <w:sz w:val="24"/>
        </w:rPr>
        <w:t>A military identification card;</w:t>
      </w:r>
      <w:r w:rsidRPr="005108E4">
        <w:rPr>
          <w:spacing w:val="-11"/>
          <w:sz w:val="24"/>
        </w:rPr>
        <w:t xml:space="preserve"> </w:t>
      </w:r>
      <w:r w:rsidRPr="005108E4">
        <w:rPr>
          <w:sz w:val="24"/>
        </w:rPr>
        <w:t>or</w:t>
      </w:r>
    </w:p>
    <w:p w14:paraId="63C62F73" w14:textId="77777777" w:rsidR="00DA2759" w:rsidRPr="005108E4" w:rsidRDefault="009A7511">
      <w:pPr>
        <w:pStyle w:val="ListParagraph"/>
        <w:numPr>
          <w:ilvl w:val="1"/>
          <w:numId w:val="26"/>
        </w:numPr>
        <w:tabs>
          <w:tab w:val="left" w:pos="2756"/>
        </w:tabs>
        <w:spacing w:before="3"/>
        <w:ind w:left="2755" w:hanging="361"/>
        <w:rPr>
          <w:sz w:val="24"/>
        </w:rPr>
      </w:pPr>
      <w:r w:rsidRPr="005108E4">
        <w:rPr>
          <w:sz w:val="24"/>
        </w:rPr>
        <w:t>A</w:t>
      </w:r>
      <w:r w:rsidRPr="005108E4">
        <w:rPr>
          <w:spacing w:val="-2"/>
          <w:sz w:val="24"/>
        </w:rPr>
        <w:t xml:space="preserve"> </w:t>
      </w:r>
      <w:r w:rsidRPr="005108E4">
        <w:rPr>
          <w:sz w:val="24"/>
        </w:rPr>
        <w:t>passport.</w:t>
      </w:r>
    </w:p>
    <w:p w14:paraId="45173774" w14:textId="77777777" w:rsidR="00DA2759" w:rsidRPr="005108E4" w:rsidRDefault="009A7511">
      <w:pPr>
        <w:pStyle w:val="ListParagraph"/>
        <w:numPr>
          <w:ilvl w:val="0"/>
          <w:numId w:val="26"/>
        </w:numPr>
        <w:tabs>
          <w:tab w:val="left" w:pos="2424"/>
        </w:tabs>
        <w:spacing w:before="4" w:line="242" w:lineRule="auto"/>
        <w:ind w:right="116" w:firstLine="0"/>
        <w:rPr>
          <w:sz w:val="24"/>
        </w:rPr>
      </w:pPr>
      <w:r w:rsidRPr="005108E4">
        <w:rPr>
          <w:sz w:val="24"/>
        </w:rPr>
        <w:t>An MTC may dispense only to a Registered Qualifying Patient who has a current valid certification with the Commission or Other Jurisdictions that permit the medical use of marijuana or their Personal Caregiver. Pursuant to 935 CMR 501.010(8), a Certifying Healthcare Provider shall have defined the calendar day length of valid certification of a Qualifying</w:t>
      </w:r>
      <w:r w:rsidRPr="005108E4">
        <w:rPr>
          <w:spacing w:val="-9"/>
          <w:sz w:val="24"/>
        </w:rPr>
        <w:t xml:space="preserve"> </w:t>
      </w:r>
      <w:r w:rsidRPr="005108E4">
        <w:rPr>
          <w:sz w:val="24"/>
        </w:rPr>
        <w:t>Patient.</w:t>
      </w:r>
    </w:p>
    <w:p w14:paraId="26B72D77" w14:textId="77777777" w:rsidR="00DA2759" w:rsidRPr="005108E4" w:rsidRDefault="009A7511">
      <w:pPr>
        <w:pStyle w:val="ListParagraph"/>
        <w:numPr>
          <w:ilvl w:val="0"/>
          <w:numId w:val="26"/>
        </w:numPr>
        <w:tabs>
          <w:tab w:val="left" w:pos="2386"/>
        </w:tabs>
        <w:spacing w:before="4" w:line="244" w:lineRule="auto"/>
        <w:ind w:right="118" w:firstLine="0"/>
        <w:rPr>
          <w:sz w:val="24"/>
        </w:rPr>
      </w:pPr>
      <w:r w:rsidRPr="005108E4">
        <w:rPr>
          <w:sz w:val="24"/>
        </w:rPr>
        <w:t>Qualifying</w:t>
      </w:r>
      <w:r w:rsidRPr="005108E4">
        <w:rPr>
          <w:spacing w:val="-11"/>
          <w:sz w:val="24"/>
        </w:rPr>
        <w:t xml:space="preserve"> </w:t>
      </w:r>
      <w:r w:rsidRPr="005108E4">
        <w:rPr>
          <w:sz w:val="24"/>
        </w:rPr>
        <w:t>Patients</w:t>
      </w:r>
      <w:r w:rsidRPr="005108E4">
        <w:rPr>
          <w:spacing w:val="-7"/>
          <w:sz w:val="24"/>
        </w:rPr>
        <w:t xml:space="preserve"> </w:t>
      </w:r>
      <w:r w:rsidRPr="005108E4">
        <w:rPr>
          <w:spacing w:val="-3"/>
          <w:sz w:val="24"/>
        </w:rPr>
        <w:t>younger</w:t>
      </w:r>
      <w:r w:rsidRPr="005108E4">
        <w:rPr>
          <w:spacing w:val="-9"/>
          <w:sz w:val="24"/>
        </w:rPr>
        <w:t xml:space="preserve"> </w:t>
      </w:r>
      <w:r w:rsidRPr="005108E4">
        <w:rPr>
          <w:sz w:val="24"/>
        </w:rPr>
        <w:t>than</w:t>
      </w:r>
      <w:r w:rsidRPr="005108E4">
        <w:rPr>
          <w:spacing w:val="-7"/>
          <w:sz w:val="24"/>
        </w:rPr>
        <w:t xml:space="preserve"> </w:t>
      </w:r>
      <w:r w:rsidRPr="005108E4">
        <w:rPr>
          <w:sz w:val="24"/>
        </w:rPr>
        <w:t>18</w:t>
      </w:r>
      <w:r w:rsidRPr="005108E4">
        <w:rPr>
          <w:spacing w:val="-7"/>
          <w:sz w:val="24"/>
        </w:rPr>
        <w:t xml:space="preserve"> </w:t>
      </w:r>
      <w:r w:rsidRPr="005108E4">
        <w:rPr>
          <w:spacing w:val="-3"/>
          <w:sz w:val="24"/>
        </w:rPr>
        <w:t>years</w:t>
      </w:r>
      <w:r w:rsidRPr="005108E4">
        <w:rPr>
          <w:spacing w:val="-8"/>
          <w:sz w:val="24"/>
        </w:rPr>
        <w:t xml:space="preserve"> </w:t>
      </w:r>
      <w:r w:rsidRPr="005108E4">
        <w:rPr>
          <w:sz w:val="24"/>
        </w:rPr>
        <w:t>old</w:t>
      </w:r>
      <w:r w:rsidRPr="005108E4">
        <w:rPr>
          <w:spacing w:val="-7"/>
          <w:sz w:val="24"/>
        </w:rPr>
        <w:t xml:space="preserve"> </w:t>
      </w:r>
      <w:r w:rsidRPr="005108E4">
        <w:rPr>
          <w:sz w:val="24"/>
        </w:rPr>
        <w:t>do</w:t>
      </w:r>
      <w:r w:rsidRPr="005108E4">
        <w:rPr>
          <w:spacing w:val="-8"/>
          <w:sz w:val="24"/>
        </w:rPr>
        <w:t xml:space="preserve"> </w:t>
      </w:r>
      <w:r w:rsidRPr="005108E4">
        <w:rPr>
          <w:sz w:val="24"/>
        </w:rPr>
        <w:t>not</w:t>
      </w:r>
      <w:r w:rsidRPr="005108E4">
        <w:rPr>
          <w:spacing w:val="-7"/>
          <w:sz w:val="24"/>
        </w:rPr>
        <w:t xml:space="preserve"> </w:t>
      </w:r>
      <w:r w:rsidRPr="005108E4">
        <w:rPr>
          <w:sz w:val="24"/>
        </w:rPr>
        <w:t>have</w:t>
      </w:r>
      <w:r w:rsidRPr="005108E4">
        <w:rPr>
          <w:spacing w:val="-8"/>
          <w:sz w:val="24"/>
        </w:rPr>
        <w:t xml:space="preserve"> </w:t>
      </w:r>
      <w:r w:rsidRPr="005108E4">
        <w:rPr>
          <w:sz w:val="24"/>
        </w:rPr>
        <w:t>to</w:t>
      </w:r>
      <w:r w:rsidRPr="005108E4">
        <w:rPr>
          <w:spacing w:val="-8"/>
          <w:sz w:val="24"/>
        </w:rPr>
        <w:t xml:space="preserve"> </w:t>
      </w:r>
      <w:r w:rsidRPr="005108E4">
        <w:rPr>
          <w:sz w:val="24"/>
        </w:rPr>
        <w:t>have</w:t>
      </w:r>
      <w:r w:rsidRPr="005108E4">
        <w:rPr>
          <w:spacing w:val="-8"/>
          <w:sz w:val="24"/>
        </w:rPr>
        <w:t xml:space="preserve"> </w:t>
      </w:r>
      <w:r w:rsidRPr="005108E4">
        <w:rPr>
          <w:sz w:val="24"/>
        </w:rPr>
        <w:t>a</w:t>
      </w:r>
      <w:r w:rsidRPr="005108E4">
        <w:rPr>
          <w:spacing w:val="-9"/>
          <w:sz w:val="24"/>
        </w:rPr>
        <w:t xml:space="preserve"> </w:t>
      </w:r>
      <w:r w:rsidRPr="005108E4">
        <w:rPr>
          <w:sz w:val="24"/>
        </w:rPr>
        <w:t>separate</w:t>
      </w:r>
      <w:r w:rsidRPr="005108E4">
        <w:rPr>
          <w:spacing w:val="-6"/>
          <w:sz w:val="24"/>
        </w:rPr>
        <w:t xml:space="preserve"> </w:t>
      </w:r>
      <w:r w:rsidRPr="005108E4">
        <w:rPr>
          <w:sz w:val="24"/>
        </w:rPr>
        <w:t>means of identification to enter an</w:t>
      </w:r>
      <w:r w:rsidRPr="005108E4">
        <w:rPr>
          <w:spacing w:val="-6"/>
          <w:sz w:val="24"/>
        </w:rPr>
        <w:t xml:space="preserve"> </w:t>
      </w:r>
      <w:r w:rsidRPr="005108E4">
        <w:rPr>
          <w:sz w:val="24"/>
        </w:rPr>
        <w:t>MTC.</w:t>
      </w:r>
    </w:p>
    <w:p w14:paraId="5C57FD47" w14:textId="77777777" w:rsidR="00DA2759" w:rsidRPr="005108E4" w:rsidRDefault="009A7511">
      <w:pPr>
        <w:pStyle w:val="ListParagraph"/>
        <w:numPr>
          <w:ilvl w:val="0"/>
          <w:numId w:val="26"/>
        </w:numPr>
        <w:tabs>
          <w:tab w:val="left" w:pos="2396"/>
        </w:tabs>
        <w:spacing w:line="244" w:lineRule="auto"/>
        <w:ind w:right="117" w:firstLine="0"/>
        <w:rPr>
          <w:sz w:val="24"/>
        </w:rPr>
      </w:pPr>
      <w:r w:rsidRPr="005108E4">
        <w:rPr>
          <w:sz w:val="24"/>
        </w:rPr>
        <w:t xml:space="preserve">A Qualifying Patient </w:t>
      </w:r>
      <w:r w:rsidRPr="005108E4">
        <w:rPr>
          <w:spacing w:val="-3"/>
          <w:sz w:val="24"/>
        </w:rPr>
        <w:t xml:space="preserve">younger </w:t>
      </w:r>
      <w:r w:rsidRPr="005108E4">
        <w:rPr>
          <w:sz w:val="24"/>
        </w:rPr>
        <w:t xml:space="preserve">than 18 </w:t>
      </w:r>
      <w:r w:rsidRPr="005108E4">
        <w:rPr>
          <w:spacing w:val="-3"/>
          <w:sz w:val="24"/>
        </w:rPr>
        <w:t xml:space="preserve">years </w:t>
      </w:r>
      <w:r w:rsidRPr="005108E4">
        <w:rPr>
          <w:sz w:val="24"/>
        </w:rPr>
        <w:t>old cannot enter an MTC without their Caregiver.</w:t>
      </w:r>
    </w:p>
    <w:p w14:paraId="369C7ED6" w14:textId="77777777" w:rsidR="00DA2759" w:rsidRPr="005108E4" w:rsidRDefault="009A7511">
      <w:pPr>
        <w:pStyle w:val="ListParagraph"/>
        <w:numPr>
          <w:ilvl w:val="1"/>
          <w:numId w:val="43"/>
        </w:numPr>
        <w:tabs>
          <w:tab w:val="left" w:pos="2093"/>
        </w:tabs>
        <w:spacing w:line="242" w:lineRule="auto"/>
        <w:ind w:right="110" w:firstLine="0"/>
        <w:rPr>
          <w:sz w:val="24"/>
        </w:rPr>
      </w:pPr>
      <w:r w:rsidRPr="005108E4">
        <w:rPr>
          <w:sz w:val="24"/>
        </w:rPr>
        <w:t>An</w:t>
      </w:r>
      <w:r w:rsidRPr="005108E4">
        <w:rPr>
          <w:spacing w:val="-17"/>
          <w:sz w:val="24"/>
        </w:rPr>
        <w:t xml:space="preserve"> </w:t>
      </w:r>
      <w:r w:rsidRPr="005108E4">
        <w:rPr>
          <w:sz w:val="24"/>
        </w:rPr>
        <w:t>MTC</w:t>
      </w:r>
      <w:r w:rsidRPr="005108E4">
        <w:rPr>
          <w:spacing w:val="-17"/>
          <w:sz w:val="24"/>
        </w:rPr>
        <w:t xml:space="preserve"> </w:t>
      </w:r>
      <w:r w:rsidRPr="005108E4">
        <w:rPr>
          <w:sz w:val="24"/>
        </w:rPr>
        <w:t>shall</w:t>
      </w:r>
      <w:r w:rsidRPr="005108E4">
        <w:rPr>
          <w:spacing w:val="-16"/>
          <w:sz w:val="24"/>
        </w:rPr>
        <w:t xml:space="preserve"> </w:t>
      </w:r>
      <w:r w:rsidRPr="005108E4">
        <w:rPr>
          <w:sz w:val="24"/>
        </w:rPr>
        <w:t>make</w:t>
      </w:r>
      <w:r w:rsidRPr="005108E4">
        <w:rPr>
          <w:spacing w:val="-17"/>
          <w:sz w:val="24"/>
        </w:rPr>
        <w:t xml:space="preserve"> </w:t>
      </w:r>
      <w:r w:rsidRPr="005108E4">
        <w:rPr>
          <w:sz w:val="24"/>
        </w:rPr>
        <w:t>interpreter</w:t>
      </w:r>
      <w:r w:rsidRPr="005108E4">
        <w:rPr>
          <w:spacing w:val="-17"/>
          <w:sz w:val="24"/>
        </w:rPr>
        <w:t xml:space="preserve"> </w:t>
      </w:r>
      <w:r w:rsidRPr="005108E4">
        <w:rPr>
          <w:sz w:val="24"/>
        </w:rPr>
        <w:t>services</w:t>
      </w:r>
      <w:r w:rsidRPr="005108E4">
        <w:rPr>
          <w:spacing w:val="-16"/>
          <w:sz w:val="24"/>
        </w:rPr>
        <w:t xml:space="preserve"> </w:t>
      </w:r>
      <w:r w:rsidRPr="005108E4">
        <w:rPr>
          <w:sz w:val="24"/>
        </w:rPr>
        <w:t>available</w:t>
      </w:r>
      <w:r w:rsidRPr="005108E4">
        <w:rPr>
          <w:spacing w:val="-18"/>
          <w:sz w:val="24"/>
        </w:rPr>
        <w:t xml:space="preserve"> </w:t>
      </w:r>
      <w:r w:rsidRPr="005108E4">
        <w:rPr>
          <w:sz w:val="24"/>
        </w:rPr>
        <w:t>that</w:t>
      </w:r>
      <w:r w:rsidRPr="005108E4">
        <w:rPr>
          <w:spacing w:val="-18"/>
          <w:sz w:val="24"/>
        </w:rPr>
        <w:t xml:space="preserve"> </w:t>
      </w:r>
      <w:r w:rsidRPr="005108E4">
        <w:rPr>
          <w:sz w:val="24"/>
        </w:rPr>
        <w:t>are</w:t>
      </w:r>
      <w:r w:rsidRPr="005108E4">
        <w:rPr>
          <w:spacing w:val="-20"/>
          <w:sz w:val="24"/>
        </w:rPr>
        <w:t xml:space="preserve"> </w:t>
      </w:r>
      <w:r w:rsidRPr="005108E4">
        <w:rPr>
          <w:sz w:val="24"/>
        </w:rPr>
        <w:t>appropriate</w:t>
      </w:r>
      <w:r w:rsidRPr="005108E4">
        <w:rPr>
          <w:spacing w:val="-20"/>
          <w:sz w:val="24"/>
        </w:rPr>
        <w:t xml:space="preserve"> </w:t>
      </w:r>
      <w:r w:rsidRPr="005108E4">
        <w:rPr>
          <w:sz w:val="24"/>
        </w:rPr>
        <w:t>to</w:t>
      </w:r>
      <w:r w:rsidRPr="005108E4">
        <w:rPr>
          <w:spacing w:val="-19"/>
          <w:sz w:val="24"/>
        </w:rPr>
        <w:t xml:space="preserve"> </w:t>
      </w:r>
      <w:r w:rsidRPr="005108E4">
        <w:rPr>
          <w:sz w:val="24"/>
        </w:rPr>
        <w:t>the</w:t>
      </w:r>
      <w:r w:rsidRPr="005108E4">
        <w:rPr>
          <w:spacing w:val="-19"/>
          <w:sz w:val="24"/>
        </w:rPr>
        <w:t xml:space="preserve"> </w:t>
      </w:r>
      <w:r w:rsidRPr="005108E4">
        <w:rPr>
          <w:sz w:val="24"/>
        </w:rPr>
        <w:t>population served,</w:t>
      </w:r>
      <w:r w:rsidRPr="005108E4">
        <w:rPr>
          <w:spacing w:val="-12"/>
          <w:sz w:val="24"/>
        </w:rPr>
        <w:t xml:space="preserve"> </w:t>
      </w:r>
      <w:r w:rsidRPr="005108E4">
        <w:rPr>
          <w:sz w:val="24"/>
        </w:rPr>
        <w:t>including</w:t>
      </w:r>
      <w:r w:rsidRPr="005108E4">
        <w:rPr>
          <w:spacing w:val="-13"/>
          <w:sz w:val="24"/>
        </w:rPr>
        <w:t xml:space="preserve"> </w:t>
      </w:r>
      <w:r w:rsidRPr="005108E4">
        <w:rPr>
          <w:sz w:val="24"/>
        </w:rPr>
        <w:t>for</w:t>
      </w:r>
      <w:r w:rsidRPr="005108E4">
        <w:rPr>
          <w:spacing w:val="-11"/>
          <w:sz w:val="24"/>
        </w:rPr>
        <w:t xml:space="preserve"> </w:t>
      </w:r>
      <w:r w:rsidRPr="005108E4">
        <w:rPr>
          <w:sz w:val="24"/>
        </w:rPr>
        <w:t>the</w:t>
      </w:r>
      <w:r w:rsidRPr="005108E4">
        <w:rPr>
          <w:spacing w:val="-13"/>
          <w:sz w:val="24"/>
        </w:rPr>
        <w:t xml:space="preserve"> </w:t>
      </w:r>
      <w:r w:rsidRPr="005108E4">
        <w:rPr>
          <w:sz w:val="24"/>
        </w:rPr>
        <w:t>visually</w:t>
      </w:r>
      <w:r w:rsidRPr="005108E4">
        <w:rPr>
          <w:spacing w:val="32"/>
          <w:sz w:val="24"/>
        </w:rPr>
        <w:t xml:space="preserve"> </w:t>
      </w:r>
      <w:r w:rsidRPr="005108E4">
        <w:rPr>
          <w:sz w:val="24"/>
        </w:rPr>
        <w:t>and</w:t>
      </w:r>
      <w:r w:rsidRPr="005108E4">
        <w:rPr>
          <w:spacing w:val="-12"/>
          <w:sz w:val="24"/>
        </w:rPr>
        <w:t xml:space="preserve"> </w:t>
      </w:r>
      <w:r w:rsidRPr="005108E4">
        <w:rPr>
          <w:sz w:val="24"/>
        </w:rPr>
        <w:t>hearing</w:t>
      </w:r>
      <w:r w:rsidRPr="005108E4">
        <w:rPr>
          <w:spacing w:val="-13"/>
          <w:sz w:val="24"/>
        </w:rPr>
        <w:t xml:space="preserve"> </w:t>
      </w:r>
      <w:r w:rsidRPr="005108E4">
        <w:rPr>
          <w:sz w:val="24"/>
        </w:rPr>
        <w:t>impaired.</w:t>
      </w:r>
      <w:r w:rsidRPr="005108E4">
        <w:rPr>
          <w:spacing w:val="38"/>
          <w:sz w:val="24"/>
        </w:rPr>
        <w:t xml:space="preserve"> </w:t>
      </w:r>
      <w:r w:rsidRPr="005108E4">
        <w:rPr>
          <w:sz w:val="24"/>
        </w:rPr>
        <w:t>Such</w:t>
      </w:r>
      <w:r w:rsidRPr="005108E4">
        <w:rPr>
          <w:spacing w:val="-11"/>
          <w:sz w:val="24"/>
        </w:rPr>
        <w:t xml:space="preserve"> </w:t>
      </w:r>
      <w:r w:rsidRPr="005108E4">
        <w:rPr>
          <w:sz w:val="24"/>
        </w:rPr>
        <w:t>services</w:t>
      </w:r>
      <w:r w:rsidRPr="005108E4">
        <w:rPr>
          <w:spacing w:val="-11"/>
          <w:sz w:val="24"/>
        </w:rPr>
        <w:t xml:space="preserve"> </w:t>
      </w:r>
      <w:r w:rsidRPr="005108E4">
        <w:rPr>
          <w:sz w:val="24"/>
        </w:rPr>
        <w:t>may</w:t>
      </w:r>
      <w:r w:rsidRPr="005108E4">
        <w:rPr>
          <w:spacing w:val="-18"/>
          <w:sz w:val="24"/>
        </w:rPr>
        <w:t xml:space="preserve"> </w:t>
      </w:r>
      <w:r w:rsidRPr="005108E4">
        <w:rPr>
          <w:sz w:val="24"/>
        </w:rPr>
        <w:t>be</w:t>
      </w:r>
      <w:r w:rsidRPr="005108E4">
        <w:rPr>
          <w:spacing w:val="-13"/>
          <w:sz w:val="24"/>
        </w:rPr>
        <w:t xml:space="preserve"> </w:t>
      </w:r>
      <w:r w:rsidRPr="005108E4">
        <w:rPr>
          <w:sz w:val="24"/>
        </w:rPr>
        <w:t>provided</w:t>
      </w:r>
      <w:r w:rsidRPr="005108E4">
        <w:rPr>
          <w:spacing w:val="-11"/>
          <w:sz w:val="24"/>
        </w:rPr>
        <w:t xml:space="preserve"> </w:t>
      </w:r>
      <w:r w:rsidRPr="005108E4">
        <w:rPr>
          <w:sz w:val="24"/>
        </w:rPr>
        <w:t>by any effective</w:t>
      </w:r>
      <w:r w:rsidRPr="005108E4">
        <w:rPr>
          <w:spacing w:val="-11"/>
          <w:sz w:val="24"/>
        </w:rPr>
        <w:t xml:space="preserve"> </w:t>
      </w:r>
      <w:r w:rsidRPr="005108E4">
        <w:rPr>
          <w:sz w:val="24"/>
        </w:rPr>
        <w:t>means.</w:t>
      </w:r>
    </w:p>
    <w:p w14:paraId="2CBA9CC1" w14:textId="77777777" w:rsidR="00DA2759" w:rsidRPr="005108E4" w:rsidRDefault="00DA2759">
      <w:pPr>
        <w:pStyle w:val="BodyText"/>
        <w:spacing w:before="10"/>
        <w:jc w:val="left"/>
        <w:rPr>
          <w:sz w:val="23"/>
        </w:rPr>
      </w:pPr>
    </w:p>
    <w:p w14:paraId="0E1C56C2" w14:textId="77777777" w:rsidR="00DA2759" w:rsidRPr="005108E4" w:rsidRDefault="009A7511" w:rsidP="009B55D4">
      <w:pPr>
        <w:pStyle w:val="ListParagraph"/>
        <w:numPr>
          <w:ilvl w:val="0"/>
          <w:numId w:val="43"/>
        </w:numPr>
        <w:tabs>
          <w:tab w:val="left" w:pos="1779"/>
        </w:tabs>
        <w:outlineLvl w:val="1"/>
        <w:rPr>
          <w:sz w:val="24"/>
        </w:rPr>
      </w:pPr>
      <w:r w:rsidRPr="005108E4">
        <w:rPr>
          <w:sz w:val="24"/>
          <w:u w:val="single"/>
        </w:rPr>
        <w:t>Patient</w:t>
      </w:r>
      <w:r w:rsidRPr="005108E4">
        <w:rPr>
          <w:spacing w:val="-1"/>
          <w:sz w:val="24"/>
          <w:u w:val="single"/>
        </w:rPr>
        <w:t xml:space="preserve"> </w:t>
      </w:r>
      <w:r w:rsidRPr="005108E4">
        <w:rPr>
          <w:sz w:val="24"/>
          <w:u w:val="single"/>
        </w:rPr>
        <w:t>Allotment</w:t>
      </w:r>
      <w:r w:rsidRPr="005108E4">
        <w:rPr>
          <w:sz w:val="24"/>
        </w:rPr>
        <w:t>.</w:t>
      </w:r>
    </w:p>
    <w:p w14:paraId="7038FE41" w14:textId="77777777" w:rsidR="00DA2759" w:rsidRPr="005108E4" w:rsidRDefault="009A7511">
      <w:pPr>
        <w:pStyle w:val="ListParagraph"/>
        <w:numPr>
          <w:ilvl w:val="1"/>
          <w:numId w:val="43"/>
        </w:numPr>
        <w:tabs>
          <w:tab w:val="left" w:pos="2199"/>
        </w:tabs>
        <w:spacing w:before="5" w:line="242" w:lineRule="auto"/>
        <w:ind w:right="110" w:firstLine="0"/>
        <w:rPr>
          <w:sz w:val="24"/>
        </w:rPr>
      </w:pPr>
      <w:r w:rsidRPr="005108E4">
        <w:rPr>
          <w:sz w:val="24"/>
        </w:rPr>
        <w:t xml:space="preserve">For a Registered Qualifying Patient certified for 60 </w:t>
      </w:r>
      <w:r w:rsidRPr="005108E4">
        <w:rPr>
          <w:spacing w:val="-3"/>
          <w:sz w:val="24"/>
        </w:rPr>
        <w:t xml:space="preserve">days </w:t>
      </w:r>
      <w:r w:rsidRPr="005108E4">
        <w:rPr>
          <w:sz w:val="24"/>
        </w:rPr>
        <w:t>or longer, the amount of Marijuana</w:t>
      </w:r>
      <w:r w:rsidRPr="005108E4">
        <w:rPr>
          <w:spacing w:val="-27"/>
          <w:sz w:val="24"/>
        </w:rPr>
        <w:t xml:space="preserve"> </w:t>
      </w:r>
      <w:r w:rsidRPr="005108E4">
        <w:rPr>
          <w:sz w:val="24"/>
        </w:rPr>
        <w:t>dispensed,</w:t>
      </w:r>
      <w:r w:rsidRPr="005108E4">
        <w:rPr>
          <w:spacing w:val="-26"/>
          <w:sz w:val="24"/>
        </w:rPr>
        <w:t xml:space="preserve"> </w:t>
      </w:r>
      <w:r w:rsidRPr="005108E4">
        <w:rPr>
          <w:sz w:val="24"/>
        </w:rPr>
        <w:t>including</w:t>
      </w:r>
      <w:r w:rsidRPr="005108E4">
        <w:rPr>
          <w:spacing w:val="-29"/>
          <w:sz w:val="24"/>
        </w:rPr>
        <w:t xml:space="preserve"> </w:t>
      </w:r>
      <w:r w:rsidRPr="005108E4">
        <w:rPr>
          <w:sz w:val="24"/>
        </w:rPr>
        <w:t>Marijuana</w:t>
      </w:r>
      <w:r w:rsidRPr="005108E4">
        <w:rPr>
          <w:spacing w:val="-26"/>
          <w:sz w:val="24"/>
        </w:rPr>
        <w:t xml:space="preserve"> </w:t>
      </w:r>
      <w:r w:rsidRPr="005108E4">
        <w:rPr>
          <w:sz w:val="24"/>
        </w:rPr>
        <w:t>contained</w:t>
      </w:r>
      <w:r w:rsidRPr="005108E4">
        <w:rPr>
          <w:spacing w:val="-26"/>
          <w:sz w:val="24"/>
        </w:rPr>
        <w:t xml:space="preserve"> </w:t>
      </w:r>
      <w:r w:rsidRPr="005108E4">
        <w:rPr>
          <w:sz w:val="24"/>
        </w:rPr>
        <w:t>in</w:t>
      </w:r>
      <w:r w:rsidRPr="005108E4">
        <w:rPr>
          <w:spacing w:val="-26"/>
          <w:sz w:val="24"/>
        </w:rPr>
        <w:t xml:space="preserve"> </w:t>
      </w:r>
      <w:r w:rsidRPr="005108E4">
        <w:rPr>
          <w:sz w:val="24"/>
        </w:rPr>
        <w:t>MIPs,</w:t>
      </w:r>
      <w:r w:rsidRPr="005108E4">
        <w:rPr>
          <w:spacing w:val="-26"/>
          <w:sz w:val="24"/>
        </w:rPr>
        <w:t xml:space="preserve"> </w:t>
      </w:r>
      <w:r w:rsidRPr="005108E4">
        <w:rPr>
          <w:sz w:val="24"/>
        </w:rPr>
        <w:t>shall</w:t>
      </w:r>
      <w:r w:rsidRPr="005108E4">
        <w:rPr>
          <w:spacing w:val="-28"/>
          <w:sz w:val="24"/>
        </w:rPr>
        <w:t xml:space="preserve"> </w:t>
      </w:r>
      <w:r w:rsidRPr="005108E4">
        <w:rPr>
          <w:sz w:val="24"/>
        </w:rPr>
        <w:t>be</w:t>
      </w:r>
      <w:r w:rsidRPr="005108E4">
        <w:rPr>
          <w:spacing w:val="-29"/>
          <w:sz w:val="24"/>
        </w:rPr>
        <w:t xml:space="preserve"> </w:t>
      </w:r>
      <w:r w:rsidRPr="005108E4">
        <w:rPr>
          <w:sz w:val="24"/>
        </w:rPr>
        <w:t>no</w:t>
      </w:r>
      <w:r w:rsidRPr="005108E4">
        <w:rPr>
          <w:spacing w:val="-28"/>
          <w:sz w:val="24"/>
        </w:rPr>
        <w:t xml:space="preserve"> </w:t>
      </w:r>
      <w:r w:rsidRPr="005108E4">
        <w:rPr>
          <w:sz w:val="24"/>
        </w:rPr>
        <w:t>more</w:t>
      </w:r>
      <w:r w:rsidRPr="005108E4">
        <w:rPr>
          <w:spacing w:val="-30"/>
          <w:sz w:val="24"/>
        </w:rPr>
        <w:t xml:space="preserve"> </w:t>
      </w:r>
      <w:r w:rsidRPr="005108E4">
        <w:rPr>
          <w:sz w:val="24"/>
        </w:rPr>
        <w:t>than</w:t>
      </w:r>
      <w:r w:rsidRPr="005108E4">
        <w:rPr>
          <w:spacing w:val="-28"/>
          <w:sz w:val="24"/>
        </w:rPr>
        <w:t xml:space="preserve"> </w:t>
      </w:r>
      <w:r w:rsidRPr="005108E4">
        <w:rPr>
          <w:sz w:val="24"/>
        </w:rPr>
        <w:t>a</w:t>
      </w:r>
      <w:r w:rsidRPr="005108E4">
        <w:rPr>
          <w:spacing w:val="-30"/>
          <w:sz w:val="24"/>
        </w:rPr>
        <w:t xml:space="preserve"> </w:t>
      </w:r>
      <w:r w:rsidRPr="005108E4">
        <w:rPr>
          <w:sz w:val="24"/>
        </w:rPr>
        <w:t>60-day supply</w:t>
      </w:r>
      <w:r w:rsidRPr="005108E4">
        <w:rPr>
          <w:spacing w:val="-16"/>
          <w:sz w:val="24"/>
        </w:rPr>
        <w:t xml:space="preserve"> </w:t>
      </w:r>
      <w:r w:rsidRPr="005108E4">
        <w:rPr>
          <w:sz w:val="24"/>
        </w:rPr>
        <w:t>in</w:t>
      </w:r>
      <w:r w:rsidRPr="005108E4">
        <w:rPr>
          <w:spacing w:val="-8"/>
          <w:sz w:val="24"/>
        </w:rPr>
        <w:t xml:space="preserve"> </w:t>
      </w:r>
      <w:r w:rsidRPr="005108E4">
        <w:rPr>
          <w:sz w:val="24"/>
        </w:rPr>
        <w:t>each</w:t>
      </w:r>
      <w:r w:rsidRPr="005108E4">
        <w:rPr>
          <w:spacing w:val="-8"/>
          <w:sz w:val="24"/>
        </w:rPr>
        <w:t xml:space="preserve"> </w:t>
      </w:r>
      <w:r w:rsidRPr="005108E4">
        <w:rPr>
          <w:sz w:val="24"/>
        </w:rPr>
        <w:t>60-day</w:t>
      </w:r>
      <w:r w:rsidRPr="005108E4">
        <w:rPr>
          <w:spacing w:val="-15"/>
          <w:sz w:val="24"/>
        </w:rPr>
        <w:t xml:space="preserve"> </w:t>
      </w:r>
      <w:r w:rsidRPr="005108E4">
        <w:rPr>
          <w:sz w:val="24"/>
        </w:rPr>
        <w:t>period</w:t>
      </w:r>
      <w:r w:rsidRPr="005108E4">
        <w:rPr>
          <w:spacing w:val="-8"/>
          <w:sz w:val="24"/>
        </w:rPr>
        <w:t xml:space="preserve"> </w:t>
      </w:r>
      <w:r w:rsidRPr="005108E4">
        <w:rPr>
          <w:sz w:val="24"/>
        </w:rPr>
        <w:t>as</w:t>
      </w:r>
      <w:r w:rsidRPr="005108E4">
        <w:rPr>
          <w:spacing w:val="-8"/>
          <w:sz w:val="24"/>
        </w:rPr>
        <w:t xml:space="preserve"> </w:t>
      </w:r>
      <w:r w:rsidRPr="005108E4">
        <w:rPr>
          <w:sz w:val="24"/>
        </w:rPr>
        <w:t>defined</w:t>
      </w:r>
      <w:r w:rsidRPr="005108E4">
        <w:rPr>
          <w:spacing w:val="-8"/>
          <w:sz w:val="24"/>
        </w:rPr>
        <w:t xml:space="preserve"> </w:t>
      </w:r>
      <w:r w:rsidRPr="005108E4">
        <w:rPr>
          <w:sz w:val="24"/>
        </w:rPr>
        <w:t>in</w:t>
      </w:r>
      <w:r w:rsidRPr="005108E4">
        <w:rPr>
          <w:spacing w:val="-8"/>
          <w:sz w:val="24"/>
        </w:rPr>
        <w:t xml:space="preserve"> </w:t>
      </w:r>
      <w:r w:rsidRPr="005108E4">
        <w:rPr>
          <w:sz w:val="24"/>
        </w:rPr>
        <w:t>935</w:t>
      </w:r>
      <w:r w:rsidRPr="005108E4">
        <w:rPr>
          <w:spacing w:val="-8"/>
          <w:sz w:val="24"/>
        </w:rPr>
        <w:t xml:space="preserve"> </w:t>
      </w:r>
      <w:r w:rsidRPr="005108E4">
        <w:rPr>
          <w:sz w:val="24"/>
        </w:rPr>
        <w:t>CMR</w:t>
      </w:r>
      <w:r w:rsidRPr="005108E4">
        <w:rPr>
          <w:spacing w:val="-8"/>
          <w:sz w:val="24"/>
        </w:rPr>
        <w:t xml:space="preserve"> </w:t>
      </w:r>
      <w:r w:rsidRPr="005108E4">
        <w:rPr>
          <w:sz w:val="24"/>
        </w:rPr>
        <w:t>501.002</w:t>
      </w:r>
      <w:r w:rsidRPr="005108E4">
        <w:rPr>
          <w:spacing w:val="-8"/>
          <w:sz w:val="24"/>
        </w:rPr>
        <w:t xml:space="preserve"> </w:t>
      </w:r>
      <w:r w:rsidRPr="005108E4">
        <w:rPr>
          <w:sz w:val="24"/>
        </w:rPr>
        <w:t>(</w:t>
      </w:r>
      <w:r w:rsidRPr="005108E4">
        <w:rPr>
          <w:i/>
          <w:sz w:val="24"/>
        </w:rPr>
        <w:t>e.g</w:t>
      </w:r>
      <w:r w:rsidRPr="005108E4">
        <w:rPr>
          <w:sz w:val="24"/>
        </w:rPr>
        <w:t>.,</w:t>
      </w:r>
      <w:r w:rsidRPr="005108E4">
        <w:rPr>
          <w:spacing w:val="-6"/>
          <w:sz w:val="24"/>
        </w:rPr>
        <w:t xml:space="preserve"> </w:t>
      </w:r>
      <w:r w:rsidRPr="005108E4">
        <w:rPr>
          <w:sz w:val="24"/>
        </w:rPr>
        <w:t>a</w:t>
      </w:r>
      <w:r w:rsidRPr="005108E4">
        <w:rPr>
          <w:spacing w:val="-7"/>
          <w:sz w:val="24"/>
        </w:rPr>
        <w:t xml:space="preserve"> </w:t>
      </w:r>
      <w:r w:rsidRPr="005108E4">
        <w:rPr>
          <w:sz w:val="24"/>
        </w:rPr>
        <w:t>Patient</w:t>
      </w:r>
      <w:r w:rsidRPr="005108E4">
        <w:rPr>
          <w:spacing w:val="-5"/>
          <w:sz w:val="24"/>
        </w:rPr>
        <w:t xml:space="preserve"> </w:t>
      </w:r>
      <w:r w:rsidRPr="005108E4">
        <w:rPr>
          <w:sz w:val="24"/>
        </w:rPr>
        <w:t>with</w:t>
      </w:r>
      <w:r w:rsidRPr="005108E4">
        <w:rPr>
          <w:spacing w:val="-8"/>
          <w:sz w:val="24"/>
        </w:rPr>
        <w:t xml:space="preserve"> </w:t>
      </w:r>
      <w:r w:rsidRPr="005108E4">
        <w:rPr>
          <w:sz w:val="24"/>
        </w:rPr>
        <w:t>a</w:t>
      </w:r>
      <w:r w:rsidRPr="005108E4">
        <w:rPr>
          <w:spacing w:val="-9"/>
          <w:sz w:val="24"/>
        </w:rPr>
        <w:t xml:space="preserve"> </w:t>
      </w:r>
      <w:r w:rsidRPr="005108E4">
        <w:rPr>
          <w:sz w:val="24"/>
        </w:rPr>
        <w:t>60-day supply</w:t>
      </w:r>
      <w:r w:rsidRPr="005108E4">
        <w:rPr>
          <w:spacing w:val="-19"/>
          <w:sz w:val="24"/>
        </w:rPr>
        <w:t xml:space="preserve"> </w:t>
      </w:r>
      <w:r w:rsidRPr="005108E4">
        <w:rPr>
          <w:sz w:val="24"/>
        </w:rPr>
        <w:t>of</w:t>
      </w:r>
      <w:r w:rsidRPr="005108E4">
        <w:rPr>
          <w:spacing w:val="-14"/>
          <w:sz w:val="24"/>
        </w:rPr>
        <w:t xml:space="preserve"> </w:t>
      </w:r>
      <w:r w:rsidRPr="005108E4">
        <w:rPr>
          <w:sz w:val="24"/>
        </w:rPr>
        <w:t>ten</w:t>
      </w:r>
      <w:r w:rsidRPr="005108E4">
        <w:rPr>
          <w:spacing w:val="-12"/>
          <w:sz w:val="24"/>
        </w:rPr>
        <w:t xml:space="preserve"> </w:t>
      </w:r>
      <w:r w:rsidRPr="005108E4">
        <w:rPr>
          <w:sz w:val="24"/>
        </w:rPr>
        <w:t>ounces</w:t>
      </w:r>
      <w:r w:rsidRPr="005108E4">
        <w:rPr>
          <w:spacing w:val="-12"/>
          <w:sz w:val="24"/>
        </w:rPr>
        <w:t xml:space="preserve"> </w:t>
      </w:r>
      <w:r w:rsidRPr="005108E4">
        <w:rPr>
          <w:sz w:val="24"/>
        </w:rPr>
        <w:t>who</w:t>
      </w:r>
      <w:r w:rsidRPr="005108E4">
        <w:rPr>
          <w:spacing w:val="-12"/>
          <w:sz w:val="24"/>
        </w:rPr>
        <w:t xml:space="preserve"> </w:t>
      </w:r>
      <w:r w:rsidRPr="005108E4">
        <w:rPr>
          <w:sz w:val="24"/>
        </w:rPr>
        <w:t>is</w:t>
      </w:r>
      <w:r w:rsidRPr="005108E4">
        <w:rPr>
          <w:spacing w:val="-12"/>
          <w:sz w:val="24"/>
        </w:rPr>
        <w:t xml:space="preserve"> </w:t>
      </w:r>
      <w:r w:rsidRPr="005108E4">
        <w:rPr>
          <w:sz w:val="24"/>
        </w:rPr>
        <w:t>certified</w:t>
      </w:r>
      <w:r w:rsidRPr="005108E4">
        <w:rPr>
          <w:spacing w:val="-13"/>
          <w:sz w:val="24"/>
        </w:rPr>
        <w:t xml:space="preserve"> </w:t>
      </w:r>
      <w:r w:rsidRPr="005108E4">
        <w:rPr>
          <w:sz w:val="24"/>
        </w:rPr>
        <w:t>for</w:t>
      </w:r>
      <w:r w:rsidRPr="005108E4">
        <w:rPr>
          <w:spacing w:val="-13"/>
          <w:sz w:val="24"/>
        </w:rPr>
        <w:t xml:space="preserve"> </w:t>
      </w:r>
      <w:r w:rsidRPr="005108E4">
        <w:rPr>
          <w:sz w:val="24"/>
        </w:rPr>
        <w:t>90</w:t>
      </w:r>
      <w:r w:rsidRPr="005108E4">
        <w:rPr>
          <w:spacing w:val="-15"/>
          <w:sz w:val="24"/>
        </w:rPr>
        <w:t xml:space="preserve"> </w:t>
      </w:r>
      <w:r w:rsidRPr="005108E4">
        <w:rPr>
          <w:spacing w:val="-3"/>
          <w:sz w:val="24"/>
        </w:rPr>
        <w:t>days</w:t>
      </w:r>
      <w:r w:rsidRPr="005108E4">
        <w:rPr>
          <w:spacing w:val="-14"/>
          <w:sz w:val="24"/>
        </w:rPr>
        <w:t xml:space="preserve"> </w:t>
      </w:r>
      <w:r w:rsidRPr="005108E4">
        <w:rPr>
          <w:sz w:val="24"/>
        </w:rPr>
        <w:t>may</w:t>
      </w:r>
      <w:r w:rsidRPr="005108E4">
        <w:rPr>
          <w:spacing w:val="-22"/>
          <w:sz w:val="24"/>
        </w:rPr>
        <w:t xml:space="preserve"> </w:t>
      </w:r>
      <w:r w:rsidRPr="005108E4">
        <w:rPr>
          <w:sz w:val="24"/>
        </w:rPr>
        <w:t>receive</w:t>
      </w:r>
      <w:r w:rsidRPr="005108E4">
        <w:rPr>
          <w:spacing w:val="-16"/>
          <w:sz w:val="24"/>
        </w:rPr>
        <w:t xml:space="preserve"> </w:t>
      </w:r>
      <w:r w:rsidRPr="005108E4">
        <w:rPr>
          <w:sz w:val="24"/>
        </w:rPr>
        <w:t>up</w:t>
      </w:r>
      <w:r w:rsidRPr="005108E4">
        <w:rPr>
          <w:spacing w:val="-12"/>
          <w:sz w:val="24"/>
        </w:rPr>
        <w:t xml:space="preserve"> </w:t>
      </w:r>
      <w:r w:rsidRPr="005108E4">
        <w:rPr>
          <w:sz w:val="24"/>
        </w:rPr>
        <w:t>to</w:t>
      </w:r>
      <w:r w:rsidRPr="005108E4">
        <w:rPr>
          <w:spacing w:val="-12"/>
          <w:sz w:val="24"/>
        </w:rPr>
        <w:t xml:space="preserve"> </w:t>
      </w:r>
      <w:r w:rsidRPr="005108E4">
        <w:rPr>
          <w:sz w:val="24"/>
        </w:rPr>
        <w:t>ten</w:t>
      </w:r>
      <w:r w:rsidRPr="005108E4">
        <w:rPr>
          <w:spacing w:val="-12"/>
          <w:sz w:val="24"/>
        </w:rPr>
        <w:t xml:space="preserve"> </w:t>
      </w:r>
      <w:r w:rsidRPr="005108E4">
        <w:rPr>
          <w:sz w:val="24"/>
        </w:rPr>
        <w:t>ounces</w:t>
      </w:r>
      <w:r w:rsidRPr="005108E4">
        <w:rPr>
          <w:spacing w:val="-13"/>
          <w:sz w:val="24"/>
        </w:rPr>
        <w:t xml:space="preserve"> </w:t>
      </w:r>
      <w:r w:rsidRPr="005108E4">
        <w:rPr>
          <w:sz w:val="24"/>
        </w:rPr>
        <w:t>in</w:t>
      </w:r>
      <w:r w:rsidRPr="005108E4">
        <w:rPr>
          <w:spacing w:val="-12"/>
          <w:sz w:val="24"/>
        </w:rPr>
        <w:t xml:space="preserve"> </w:t>
      </w:r>
      <w:r w:rsidRPr="005108E4">
        <w:rPr>
          <w:sz w:val="24"/>
        </w:rPr>
        <w:t>the</w:t>
      </w:r>
      <w:r w:rsidRPr="005108E4">
        <w:rPr>
          <w:spacing w:val="-13"/>
          <w:sz w:val="24"/>
        </w:rPr>
        <w:t xml:space="preserve"> </w:t>
      </w:r>
      <w:r w:rsidRPr="005108E4">
        <w:rPr>
          <w:sz w:val="24"/>
        </w:rPr>
        <w:t>first</w:t>
      </w:r>
      <w:r w:rsidRPr="005108E4">
        <w:rPr>
          <w:spacing w:val="-12"/>
          <w:sz w:val="24"/>
        </w:rPr>
        <w:t xml:space="preserve"> </w:t>
      </w:r>
      <w:r w:rsidRPr="005108E4">
        <w:rPr>
          <w:sz w:val="24"/>
        </w:rPr>
        <w:t xml:space="preserve">60 </w:t>
      </w:r>
      <w:r w:rsidRPr="005108E4">
        <w:rPr>
          <w:spacing w:val="-3"/>
          <w:sz w:val="24"/>
        </w:rPr>
        <w:t xml:space="preserve">days </w:t>
      </w:r>
      <w:r w:rsidRPr="005108E4">
        <w:rPr>
          <w:sz w:val="24"/>
        </w:rPr>
        <w:t xml:space="preserve">and five ounces in the remaining 30 </w:t>
      </w:r>
      <w:r w:rsidRPr="005108E4">
        <w:rPr>
          <w:spacing w:val="-3"/>
          <w:sz w:val="24"/>
        </w:rPr>
        <w:t xml:space="preserve">days, </w:t>
      </w:r>
      <w:r w:rsidRPr="005108E4">
        <w:rPr>
          <w:sz w:val="24"/>
        </w:rPr>
        <w:t xml:space="preserve">while a Patient certified for 180 </w:t>
      </w:r>
      <w:r w:rsidRPr="005108E4">
        <w:rPr>
          <w:spacing w:val="-3"/>
          <w:sz w:val="24"/>
        </w:rPr>
        <w:t xml:space="preserve">days </w:t>
      </w:r>
      <w:r w:rsidRPr="005108E4">
        <w:rPr>
          <w:sz w:val="24"/>
        </w:rPr>
        <w:t>may receive up to ten ounces in each 60-day</w:t>
      </w:r>
      <w:r w:rsidRPr="005108E4">
        <w:rPr>
          <w:spacing w:val="-19"/>
          <w:sz w:val="24"/>
        </w:rPr>
        <w:t xml:space="preserve"> </w:t>
      </w:r>
      <w:r w:rsidRPr="005108E4">
        <w:rPr>
          <w:sz w:val="24"/>
        </w:rPr>
        <w:t>period).</w:t>
      </w:r>
    </w:p>
    <w:p w14:paraId="557F0324" w14:textId="77777777" w:rsidR="00DA2759" w:rsidRPr="005108E4" w:rsidRDefault="009A7511">
      <w:pPr>
        <w:pStyle w:val="ListParagraph"/>
        <w:numPr>
          <w:ilvl w:val="1"/>
          <w:numId w:val="43"/>
        </w:numPr>
        <w:tabs>
          <w:tab w:val="left" w:pos="2314"/>
        </w:tabs>
        <w:spacing w:before="5" w:line="242" w:lineRule="auto"/>
        <w:ind w:right="115" w:firstLine="0"/>
        <w:rPr>
          <w:sz w:val="24"/>
        </w:rPr>
      </w:pPr>
      <w:r w:rsidRPr="005108E4">
        <w:rPr>
          <w:sz w:val="24"/>
        </w:rPr>
        <w:t>For a Registered Qualifying Patient whose Certifying Healthcare Provider has determined</w:t>
      </w:r>
      <w:r w:rsidRPr="005108E4">
        <w:rPr>
          <w:spacing w:val="-14"/>
          <w:sz w:val="24"/>
        </w:rPr>
        <w:t xml:space="preserve"> </w:t>
      </w:r>
      <w:r w:rsidRPr="005108E4">
        <w:rPr>
          <w:sz w:val="24"/>
        </w:rPr>
        <w:t>that</w:t>
      </w:r>
      <w:r w:rsidRPr="005108E4">
        <w:rPr>
          <w:spacing w:val="-16"/>
          <w:sz w:val="24"/>
        </w:rPr>
        <w:t xml:space="preserve"> </w:t>
      </w:r>
      <w:r w:rsidRPr="005108E4">
        <w:rPr>
          <w:sz w:val="24"/>
        </w:rPr>
        <w:t>he</w:t>
      </w:r>
      <w:r w:rsidRPr="005108E4">
        <w:rPr>
          <w:spacing w:val="-17"/>
          <w:sz w:val="24"/>
        </w:rPr>
        <w:t xml:space="preserve"> </w:t>
      </w:r>
      <w:r w:rsidRPr="005108E4">
        <w:rPr>
          <w:sz w:val="24"/>
        </w:rPr>
        <w:t>or</w:t>
      </w:r>
      <w:r w:rsidRPr="005108E4">
        <w:rPr>
          <w:spacing w:val="-16"/>
          <w:sz w:val="24"/>
        </w:rPr>
        <w:t xml:space="preserve"> </w:t>
      </w:r>
      <w:r w:rsidRPr="005108E4">
        <w:rPr>
          <w:sz w:val="24"/>
        </w:rPr>
        <w:t>she</w:t>
      </w:r>
      <w:r w:rsidRPr="005108E4">
        <w:rPr>
          <w:spacing w:val="-18"/>
          <w:sz w:val="24"/>
        </w:rPr>
        <w:t xml:space="preserve"> </w:t>
      </w:r>
      <w:r w:rsidRPr="005108E4">
        <w:rPr>
          <w:sz w:val="24"/>
        </w:rPr>
        <w:t>requires</w:t>
      </w:r>
      <w:r w:rsidRPr="005108E4">
        <w:rPr>
          <w:spacing w:val="-14"/>
          <w:sz w:val="24"/>
        </w:rPr>
        <w:t xml:space="preserve"> </w:t>
      </w:r>
      <w:r w:rsidRPr="005108E4">
        <w:rPr>
          <w:sz w:val="24"/>
        </w:rPr>
        <w:t>a</w:t>
      </w:r>
      <w:r w:rsidRPr="005108E4">
        <w:rPr>
          <w:spacing w:val="-14"/>
          <w:sz w:val="24"/>
        </w:rPr>
        <w:t xml:space="preserve"> </w:t>
      </w:r>
      <w:r w:rsidRPr="005108E4">
        <w:rPr>
          <w:sz w:val="24"/>
        </w:rPr>
        <w:t>60-day</w:t>
      </w:r>
      <w:r w:rsidRPr="005108E4">
        <w:rPr>
          <w:spacing w:val="-20"/>
          <w:sz w:val="24"/>
        </w:rPr>
        <w:t xml:space="preserve"> </w:t>
      </w:r>
      <w:r w:rsidRPr="005108E4">
        <w:rPr>
          <w:sz w:val="24"/>
        </w:rPr>
        <w:t>supply</w:t>
      </w:r>
      <w:r w:rsidRPr="005108E4">
        <w:rPr>
          <w:spacing w:val="-20"/>
          <w:sz w:val="24"/>
        </w:rPr>
        <w:t xml:space="preserve"> </w:t>
      </w:r>
      <w:r w:rsidRPr="005108E4">
        <w:rPr>
          <w:sz w:val="24"/>
        </w:rPr>
        <w:t>other</w:t>
      </w:r>
      <w:r w:rsidRPr="005108E4">
        <w:rPr>
          <w:spacing w:val="-15"/>
          <w:sz w:val="24"/>
        </w:rPr>
        <w:t xml:space="preserve"> </w:t>
      </w:r>
      <w:r w:rsidRPr="005108E4">
        <w:rPr>
          <w:sz w:val="24"/>
        </w:rPr>
        <w:t>than</w:t>
      </w:r>
      <w:r w:rsidRPr="005108E4">
        <w:rPr>
          <w:spacing w:val="-14"/>
          <w:sz w:val="24"/>
        </w:rPr>
        <w:t xml:space="preserve"> </w:t>
      </w:r>
      <w:r w:rsidRPr="005108E4">
        <w:rPr>
          <w:sz w:val="24"/>
        </w:rPr>
        <w:t>ten</w:t>
      </w:r>
      <w:r w:rsidRPr="005108E4">
        <w:rPr>
          <w:spacing w:val="-13"/>
          <w:sz w:val="24"/>
        </w:rPr>
        <w:t xml:space="preserve"> </w:t>
      </w:r>
      <w:r w:rsidRPr="005108E4">
        <w:rPr>
          <w:sz w:val="24"/>
        </w:rPr>
        <w:t>ounces</w:t>
      </w:r>
      <w:r w:rsidRPr="005108E4">
        <w:rPr>
          <w:spacing w:val="-14"/>
          <w:sz w:val="24"/>
        </w:rPr>
        <w:t xml:space="preserve"> </w:t>
      </w:r>
      <w:r w:rsidRPr="005108E4">
        <w:rPr>
          <w:sz w:val="24"/>
        </w:rPr>
        <w:t>in</w:t>
      </w:r>
      <w:r w:rsidRPr="005108E4">
        <w:rPr>
          <w:spacing w:val="-14"/>
          <w:sz w:val="24"/>
        </w:rPr>
        <w:t xml:space="preserve"> </w:t>
      </w:r>
      <w:r w:rsidRPr="005108E4">
        <w:rPr>
          <w:sz w:val="24"/>
        </w:rPr>
        <w:t>accordance</w:t>
      </w:r>
      <w:r w:rsidRPr="005108E4">
        <w:rPr>
          <w:spacing w:val="-14"/>
          <w:sz w:val="24"/>
        </w:rPr>
        <w:t xml:space="preserve"> </w:t>
      </w:r>
      <w:r w:rsidRPr="005108E4">
        <w:rPr>
          <w:sz w:val="24"/>
        </w:rPr>
        <w:t>with 935 CMR 501.010(9), the amount of Marijuana dispensed, including Marijuana contained in</w:t>
      </w:r>
      <w:r w:rsidRPr="005108E4">
        <w:rPr>
          <w:spacing w:val="-17"/>
          <w:sz w:val="24"/>
        </w:rPr>
        <w:t xml:space="preserve"> </w:t>
      </w:r>
      <w:r w:rsidRPr="005108E4">
        <w:rPr>
          <w:sz w:val="24"/>
        </w:rPr>
        <w:t>MIPs,</w:t>
      </w:r>
      <w:r w:rsidRPr="005108E4">
        <w:rPr>
          <w:spacing w:val="-17"/>
          <w:sz w:val="24"/>
        </w:rPr>
        <w:t xml:space="preserve"> </w:t>
      </w:r>
      <w:r w:rsidRPr="005108E4">
        <w:rPr>
          <w:sz w:val="24"/>
        </w:rPr>
        <w:t>shall</w:t>
      </w:r>
      <w:r w:rsidRPr="005108E4">
        <w:rPr>
          <w:spacing w:val="-16"/>
          <w:sz w:val="24"/>
        </w:rPr>
        <w:t xml:space="preserve"> </w:t>
      </w:r>
      <w:r w:rsidRPr="005108E4">
        <w:rPr>
          <w:sz w:val="24"/>
        </w:rPr>
        <w:t>be</w:t>
      </w:r>
      <w:r w:rsidRPr="005108E4">
        <w:rPr>
          <w:spacing w:val="-20"/>
          <w:sz w:val="24"/>
        </w:rPr>
        <w:t xml:space="preserve"> </w:t>
      </w:r>
      <w:r w:rsidRPr="005108E4">
        <w:rPr>
          <w:sz w:val="24"/>
        </w:rPr>
        <w:t>adjusted</w:t>
      </w:r>
      <w:r w:rsidRPr="005108E4">
        <w:rPr>
          <w:spacing w:val="-19"/>
          <w:sz w:val="24"/>
        </w:rPr>
        <w:t xml:space="preserve"> </w:t>
      </w:r>
      <w:r w:rsidRPr="005108E4">
        <w:rPr>
          <w:sz w:val="24"/>
        </w:rPr>
        <w:t>accordingly</w:t>
      </w:r>
      <w:r w:rsidRPr="005108E4">
        <w:rPr>
          <w:spacing w:val="-25"/>
          <w:sz w:val="24"/>
        </w:rPr>
        <w:t xml:space="preserve"> </w:t>
      </w:r>
      <w:r w:rsidRPr="005108E4">
        <w:rPr>
          <w:sz w:val="24"/>
        </w:rPr>
        <w:t>so</w:t>
      </w:r>
      <w:r w:rsidRPr="005108E4">
        <w:rPr>
          <w:spacing w:val="-19"/>
          <w:sz w:val="24"/>
        </w:rPr>
        <w:t xml:space="preserve"> </w:t>
      </w:r>
      <w:r w:rsidRPr="005108E4">
        <w:rPr>
          <w:sz w:val="24"/>
        </w:rPr>
        <w:t>that</w:t>
      </w:r>
      <w:r w:rsidRPr="005108E4">
        <w:rPr>
          <w:spacing w:val="-18"/>
          <w:sz w:val="24"/>
        </w:rPr>
        <w:t xml:space="preserve"> </w:t>
      </w:r>
      <w:r w:rsidRPr="005108E4">
        <w:rPr>
          <w:sz w:val="24"/>
        </w:rPr>
        <w:t>the</w:t>
      </w:r>
      <w:r w:rsidRPr="005108E4">
        <w:rPr>
          <w:spacing w:val="-20"/>
          <w:sz w:val="24"/>
        </w:rPr>
        <w:t xml:space="preserve"> </w:t>
      </w:r>
      <w:r w:rsidRPr="005108E4">
        <w:rPr>
          <w:sz w:val="24"/>
        </w:rPr>
        <w:t>amount</w:t>
      </w:r>
      <w:r w:rsidRPr="005108E4">
        <w:rPr>
          <w:spacing w:val="-17"/>
          <w:sz w:val="24"/>
        </w:rPr>
        <w:t xml:space="preserve"> </w:t>
      </w:r>
      <w:r w:rsidRPr="005108E4">
        <w:rPr>
          <w:sz w:val="24"/>
        </w:rPr>
        <w:t>of</w:t>
      </w:r>
      <w:r w:rsidRPr="005108E4">
        <w:rPr>
          <w:spacing w:val="-20"/>
          <w:sz w:val="24"/>
        </w:rPr>
        <w:t xml:space="preserve"> </w:t>
      </w:r>
      <w:r w:rsidRPr="005108E4">
        <w:rPr>
          <w:sz w:val="24"/>
        </w:rPr>
        <w:t>Marijuana</w:t>
      </w:r>
      <w:r w:rsidRPr="005108E4">
        <w:rPr>
          <w:spacing w:val="-20"/>
          <w:sz w:val="24"/>
        </w:rPr>
        <w:t xml:space="preserve"> </w:t>
      </w:r>
      <w:r w:rsidRPr="005108E4">
        <w:rPr>
          <w:sz w:val="24"/>
        </w:rPr>
        <w:t>dispensed,</w:t>
      </w:r>
      <w:r w:rsidRPr="005108E4">
        <w:rPr>
          <w:spacing w:val="-17"/>
          <w:sz w:val="24"/>
        </w:rPr>
        <w:t xml:space="preserve"> </w:t>
      </w:r>
      <w:r w:rsidRPr="005108E4">
        <w:rPr>
          <w:sz w:val="24"/>
        </w:rPr>
        <w:t>including Marijuana contained in MIPs, shall be no more than a 60-day supply as certified by the Certifying Healthcare Provider in each 60-day</w:t>
      </w:r>
      <w:r w:rsidRPr="005108E4">
        <w:rPr>
          <w:spacing w:val="-20"/>
          <w:sz w:val="24"/>
        </w:rPr>
        <w:t xml:space="preserve"> </w:t>
      </w:r>
      <w:r w:rsidRPr="005108E4">
        <w:rPr>
          <w:sz w:val="24"/>
        </w:rPr>
        <w:t>period.</w:t>
      </w:r>
    </w:p>
    <w:p w14:paraId="04A85BEA" w14:textId="77777777" w:rsidR="00DA2759" w:rsidRPr="005108E4" w:rsidRDefault="009A7511">
      <w:pPr>
        <w:pStyle w:val="ListParagraph"/>
        <w:numPr>
          <w:ilvl w:val="1"/>
          <w:numId w:val="43"/>
        </w:numPr>
        <w:tabs>
          <w:tab w:val="left" w:pos="2148"/>
        </w:tabs>
        <w:spacing w:before="5" w:line="242" w:lineRule="auto"/>
        <w:ind w:right="110" w:firstLine="0"/>
        <w:rPr>
          <w:sz w:val="24"/>
        </w:rPr>
      </w:pPr>
      <w:r w:rsidRPr="005108E4">
        <w:rPr>
          <w:sz w:val="24"/>
        </w:rPr>
        <w:t xml:space="preserve">A Registered Qualifying Patient may possess up to 12 flowering plants and up to 12 Vegetative plants, excluding Clones and cuttings. </w:t>
      </w:r>
      <w:r w:rsidRPr="005108E4">
        <w:rPr>
          <w:spacing w:val="-3"/>
          <w:sz w:val="24"/>
        </w:rPr>
        <w:t xml:space="preserve">If </w:t>
      </w:r>
      <w:r w:rsidRPr="005108E4">
        <w:rPr>
          <w:sz w:val="24"/>
        </w:rPr>
        <w:t>one or more Qualifying Patients collectively require more than this amount at one residence in order to maintain a 60-day supply, then a Hardship Cultivation Registration is</w:t>
      </w:r>
      <w:r w:rsidRPr="005108E4">
        <w:rPr>
          <w:spacing w:val="-12"/>
          <w:sz w:val="24"/>
        </w:rPr>
        <w:t xml:space="preserve"> </w:t>
      </w:r>
      <w:r w:rsidRPr="005108E4">
        <w:rPr>
          <w:sz w:val="24"/>
        </w:rPr>
        <w:t>required.</w:t>
      </w:r>
    </w:p>
    <w:p w14:paraId="49DADFB2" w14:textId="77777777" w:rsidR="00DA2759" w:rsidRPr="005108E4" w:rsidRDefault="00DA2759">
      <w:pPr>
        <w:pStyle w:val="BodyText"/>
        <w:spacing w:before="6"/>
        <w:jc w:val="left"/>
      </w:pPr>
    </w:p>
    <w:p w14:paraId="6CC498A3" w14:textId="77777777" w:rsidR="00DA2759" w:rsidRPr="005108E4" w:rsidRDefault="009A7511" w:rsidP="009B55D4">
      <w:pPr>
        <w:pStyle w:val="ListParagraph"/>
        <w:numPr>
          <w:ilvl w:val="0"/>
          <w:numId w:val="43"/>
        </w:numPr>
        <w:tabs>
          <w:tab w:val="left" w:pos="1779"/>
        </w:tabs>
        <w:ind w:hanging="460"/>
        <w:outlineLvl w:val="1"/>
        <w:rPr>
          <w:sz w:val="24"/>
        </w:rPr>
      </w:pPr>
      <w:r w:rsidRPr="005108E4">
        <w:rPr>
          <w:sz w:val="24"/>
          <w:u w:val="single"/>
        </w:rPr>
        <w:t>Unauthorized Sales and Right to Refuse</w:t>
      </w:r>
      <w:r w:rsidRPr="005108E4">
        <w:rPr>
          <w:spacing w:val="-7"/>
          <w:sz w:val="24"/>
          <w:u w:val="single"/>
        </w:rPr>
        <w:t xml:space="preserve"> </w:t>
      </w:r>
      <w:r w:rsidRPr="005108E4">
        <w:rPr>
          <w:sz w:val="24"/>
          <w:u w:val="single"/>
        </w:rPr>
        <w:t>Sales</w:t>
      </w:r>
      <w:r w:rsidRPr="005108E4">
        <w:rPr>
          <w:sz w:val="24"/>
        </w:rPr>
        <w:t>.</w:t>
      </w:r>
    </w:p>
    <w:p w14:paraId="4D209169" w14:textId="77777777" w:rsidR="00DA2759" w:rsidRPr="005108E4" w:rsidRDefault="009A7511">
      <w:pPr>
        <w:pStyle w:val="ListParagraph"/>
        <w:numPr>
          <w:ilvl w:val="1"/>
          <w:numId w:val="43"/>
        </w:numPr>
        <w:tabs>
          <w:tab w:val="left" w:pos="2076"/>
        </w:tabs>
        <w:spacing w:before="5" w:line="242" w:lineRule="auto"/>
        <w:ind w:right="117" w:firstLine="0"/>
        <w:rPr>
          <w:sz w:val="24"/>
        </w:rPr>
      </w:pPr>
      <w:r w:rsidRPr="005108E4">
        <w:rPr>
          <w:sz w:val="24"/>
        </w:rPr>
        <w:t>An</w:t>
      </w:r>
      <w:r w:rsidRPr="005108E4">
        <w:rPr>
          <w:spacing w:val="-17"/>
          <w:sz w:val="24"/>
        </w:rPr>
        <w:t xml:space="preserve"> </w:t>
      </w:r>
      <w:r w:rsidRPr="005108E4">
        <w:rPr>
          <w:sz w:val="24"/>
        </w:rPr>
        <w:t>MTC</w:t>
      </w:r>
      <w:r w:rsidRPr="005108E4">
        <w:rPr>
          <w:spacing w:val="-16"/>
          <w:sz w:val="24"/>
        </w:rPr>
        <w:t xml:space="preserve"> </w:t>
      </w:r>
      <w:r w:rsidRPr="005108E4">
        <w:rPr>
          <w:sz w:val="24"/>
        </w:rPr>
        <w:t>shall</w:t>
      </w:r>
      <w:r w:rsidRPr="005108E4">
        <w:rPr>
          <w:spacing w:val="-16"/>
          <w:sz w:val="24"/>
        </w:rPr>
        <w:t xml:space="preserve"> </w:t>
      </w:r>
      <w:r w:rsidRPr="005108E4">
        <w:rPr>
          <w:sz w:val="24"/>
        </w:rPr>
        <w:t>refuse</w:t>
      </w:r>
      <w:r w:rsidRPr="005108E4">
        <w:rPr>
          <w:spacing w:val="-18"/>
          <w:sz w:val="24"/>
        </w:rPr>
        <w:t xml:space="preserve"> </w:t>
      </w:r>
      <w:r w:rsidRPr="005108E4">
        <w:rPr>
          <w:sz w:val="24"/>
        </w:rPr>
        <w:t>to</w:t>
      </w:r>
      <w:r w:rsidRPr="005108E4">
        <w:rPr>
          <w:spacing w:val="-17"/>
          <w:sz w:val="24"/>
        </w:rPr>
        <w:t xml:space="preserve"> </w:t>
      </w:r>
      <w:r w:rsidRPr="005108E4">
        <w:rPr>
          <w:sz w:val="24"/>
        </w:rPr>
        <w:t>sell</w:t>
      </w:r>
      <w:r w:rsidRPr="005108E4">
        <w:rPr>
          <w:spacing w:val="-16"/>
          <w:sz w:val="24"/>
        </w:rPr>
        <w:t xml:space="preserve"> </w:t>
      </w:r>
      <w:r w:rsidRPr="005108E4">
        <w:rPr>
          <w:sz w:val="24"/>
        </w:rPr>
        <w:t>Marijuana</w:t>
      </w:r>
      <w:r w:rsidRPr="005108E4">
        <w:rPr>
          <w:spacing w:val="-18"/>
          <w:sz w:val="24"/>
        </w:rPr>
        <w:t xml:space="preserve"> </w:t>
      </w:r>
      <w:r w:rsidRPr="005108E4">
        <w:rPr>
          <w:sz w:val="24"/>
        </w:rPr>
        <w:t>to</w:t>
      </w:r>
      <w:r w:rsidRPr="005108E4">
        <w:rPr>
          <w:spacing w:val="-16"/>
          <w:sz w:val="24"/>
        </w:rPr>
        <w:t xml:space="preserve"> </w:t>
      </w:r>
      <w:r w:rsidRPr="005108E4">
        <w:rPr>
          <w:sz w:val="24"/>
        </w:rPr>
        <w:t>any</w:t>
      </w:r>
      <w:r w:rsidRPr="005108E4">
        <w:rPr>
          <w:spacing w:val="-24"/>
          <w:sz w:val="24"/>
        </w:rPr>
        <w:t xml:space="preserve"> </w:t>
      </w:r>
      <w:r w:rsidRPr="005108E4">
        <w:rPr>
          <w:sz w:val="24"/>
        </w:rPr>
        <w:t>Registered</w:t>
      </w:r>
      <w:r w:rsidRPr="005108E4">
        <w:rPr>
          <w:spacing w:val="-17"/>
          <w:sz w:val="24"/>
        </w:rPr>
        <w:t xml:space="preserve"> </w:t>
      </w:r>
      <w:r w:rsidRPr="005108E4">
        <w:rPr>
          <w:sz w:val="24"/>
        </w:rPr>
        <w:t>Qualifying</w:t>
      </w:r>
      <w:r w:rsidRPr="005108E4">
        <w:rPr>
          <w:spacing w:val="-18"/>
          <w:sz w:val="24"/>
        </w:rPr>
        <w:t xml:space="preserve"> </w:t>
      </w:r>
      <w:r w:rsidRPr="005108E4">
        <w:rPr>
          <w:sz w:val="24"/>
        </w:rPr>
        <w:t>Patient</w:t>
      </w:r>
      <w:r w:rsidRPr="005108E4">
        <w:rPr>
          <w:spacing w:val="-18"/>
          <w:sz w:val="24"/>
        </w:rPr>
        <w:t xml:space="preserve"> </w:t>
      </w:r>
      <w:r w:rsidRPr="005108E4">
        <w:rPr>
          <w:sz w:val="24"/>
        </w:rPr>
        <w:t>or</w:t>
      </w:r>
      <w:r w:rsidRPr="005108E4">
        <w:rPr>
          <w:spacing w:val="-20"/>
          <w:sz w:val="24"/>
        </w:rPr>
        <w:t xml:space="preserve"> </w:t>
      </w:r>
      <w:r w:rsidRPr="005108E4">
        <w:rPr>
          <w:sz w:val="24"/>
        </w:rPr>
        <w:t>Personal Caregiver who is unable to produce a temporary or an annual Registration Card and valid proof of identification, or who does not have a valid certification in the Commission supported interoperable</w:t>
      </w:r>
      <w:r w:rsidRPr="005108E4">
        <w:rPr>
          <w:spacing w:val="-4"/>
          <w:sz w:val="24"/>
        </w:rPr>
        <w:t xml:space="preserve"> </w:t>
      </w:r>
      <w:r w:rsidRPr="005108E4">
        <w:rPr>
          <w:sz w:val="24"/>
        </w:rPr>
        <w:t>database.</w:t>
      </w:r>
    </w:p>
    <w:p w14:paraId="75774E12" w14:textId="77777777" w:rsidR="00DA2759" w:rsidRPr="005108E4" w:rsidRDefault="009A7511">
      <w:pPr>
        <w:pStyle w:val="ListParagraph"/>
        <w:numPr>
          <w:ilvl w:val="1"/>
          <w:numId w:val="43"/>
        </w:numPr>
        <w:tabs>
          <w:tab w:val="left" w:pos="2242"/>
        </w:tabs>
        <w:spacing w:before="3" w:line="242" w:lineRule="auto"/>
        <w:ind w:right="116" w:firstLine="0"/>
        <w:rPr>
          <w:sz w:val="24"/>
        </w:rPr>
      </w:pPr>
      <w:r w:rsidRPr="005108E4">
        <w:rPr>
          <w:sz w:val="24"/>
        </w:rPr>
        <w:t xml:space="preserve">An MTC shall refuse to dispense to a Registered Qualifying Patient or Personal Caregiver if in the opinion of the MTC agent, the Patient or the public would be placed at risk. </w:t>
      </w:r>
      <w:r w:rsidRPr="005108E4">
        <w:rPr>
          <w:spacing w:val="-3"/>
          <w:sz w:val="24"/>
        </w:rPr>
        <w:t xml:space="preserve">In </w:t>
      </w:r>
      <w:r w:rsidRPr="005108E4">
        <w:rPr>
          <w:sz w:val="24"/>
        </w:rPr>
        <w:t>any instance of denial, an MTC shall notify the Patient's Certifying Healthcare Provider within 24</w:t>
      </w:r>
      <w:r w:rsidRPr="005108E4">
        <w:rPr>
          <w:spacing w:val="-4"/>
          <w:sz w:val="24"/>
        </w:rPr>
        <w:t xml:space="preserve"> </w:t>
      </w:r>
      <w:r w:rsidRPr="005108E4">
        <w:rPr>
          <w:sz w:val="24"/>
        </w:rPr>
        <w:t>hours.</w:t>
      </w:r>
    </w:p>
    <w:p w14:paraId="7CFAFC13" w14:textId="77777777" w:rsidR="00DA2759" w:rsidRPr="005108E4" w:rsidRDefault="009A7511">
      <w:pPr>
        <w:pStyle w:val="ListParagraph"/>
        <w:numPr>
          <w:ilvl w:val="1"/>
          <w:numId w:val="43"/>
        </w:numPr>
        <w:tabs>
          <w:tab w:val="left" w:pos="2127"/>
        </w:tabs>
        <w:spacing w:before="4" w:line="242" w:lineRule="auto"/>
        <w:ind w:right="116" w:firstLine="0"/>
        <w:rPr>
          <w:sz w:val="24"/>
        </w:rPr>
      </w:pPr>
      <w:r w:rsidRPr="005108E4">
        <w:rPr>
          <w:sz w:val="24"/>
        </w:rPr>
        <w:t>An MTC may not sell to a Patient or caregiver an amount of Marijuana or Marijuana Products that would exceed the Patient's 60-day</w:t>
      </w:r>
      <w:r w:rsidRPr="005108E4">
        <w:rPr>
          <w:spacing w:val="-17"/>
          <w:sz w:val="24"/>
        </w:rPr>
        <w:t xml:space="preserve"> </w:t>
      </w:r>
      <w:r w:rsidRPr="005108E4">
        <w:rPr>
          <w:sz w:val="24"/>
        </w:rPr>
        <w:t>Supply.</w:t>
      </w:r>
    </w:p>
    <w:p w14:paraId="43A568B4" w14:textId="77777777" w:rsidR="00DA2759" w:rsidRPr="005108E4" w:rsidRDefault="009A7511">
      <w:pPr>
        <w:pStyle w:val="ListParagraph"/>
        <w:numPr>
          <w:ilvl w:val="1"/>
          <w:numId w:val="43"/>
        </w:numPr>
        <w:tabs>
          <w:tab w:val="left" w:pos="2134"/>
        </w:tabs>
        <w:spacing w:before="1"/>
        <w:ind w:left="2133" w:hanging="459"/>
        <w:rPr>
          <w:sz w:val="24"/>
        </w:rPr>
      </w:pPr>
      <w:r w:rsidRPr="005108E4">
        <w:rPr>
          <w:sz w:val="24"/>
        </w:rPr>
        <w:t>An MTC is prohibited from selling Marijuana Products containing</w:t>
      </w:r>
      <w:r w:rsidRPr="005108E4">
        <w:rPr>
          <w:spacing w:val="-23"/>
          <w:sz w:val="24"/>
        </w:rPr>
        <w:t xml:space="preserve"> </w:t>
      </w:r>
      <w:r w:rsidRPr="005108E4">
        <w:rPr>
          <w:sz w:val="24"/>
        </w:rPr>
        <w:t>nicotine.</w:t>
      </w:r>
    </w:p>
    <w:p w14:paraId="3BAE8859" w14:textId="77777777" w:rsidR="00DA2759" w:rsidRPr="005108E4" w:rsidRDefault="009A7511">
      <w:pPr>
        <w:pStyle w:val="ListParagraph"/>
        <w:numPr>
          <w:ilvl w:val="1"/>
          <w:numId w:val="43"/>
        </w:numPr>
        <w:tabs>
          <w:tab w:val="left" w:pos="2120"/>
        </w:tabs>
        <w:spacing w:before="3" w:line="244" w:lineRule="auto"/>
        <w:ind w:right="117" w:firstLine="0"/>
        <w:rPr>
          <w:sz w:val="24"/>
        </w:rPr>
      </w:pPr>
      <w:r w:rsidRPr="005108E4">
        <w:rPr>
          <w:sz w:val="24"/>
        </w:rPr>
        <w:t>An</w:t>
      </w:r>
      <w:r w:rsidRPr="005108E4">
        <w:rPr>
          <w:spacing w:val="-5"/>
          <w:sz w:val="24"/>
        </w:rPr>
        <w:t xml:space="preserve"> </w:t>
      </w:r>
      <w:r w:rsidRPr="005108E4">
        <w:rPr>
          <w:sz w:val="24"/>
        </w:rPr>
        <w:t>MTC</w:t>
      </w:r>
      <w:r w:rsidRPr="005108E4">
        <w:rPr>
          <w:spacing w:val="-3"/>
          <w:sz w:val="24"/>
        </w:rPr>
        <w:t xml:space="preserve"> </w:t>
      </w:r>
      <w:r w:rsidRPr="005108E4">
        <w:rPr>
          <w:sz w:val="24"/>
        </w:rPr>
        <w:t>is</w:t>
      </w:r>
      <w:r w:rsidRPr="005108E4">
        <w:rPr>
          <w:spacing w:val="-3"/>
          <w:sz w:val="24"/>
        </w:rPr>
        <w:t xml:space="preserve"> </w:t>
      </w:r>
      <w:r w:rsidRPr="005108E4">
        <w:rPr>
          <w:sz w:val="24"/>
        </w:rPr>
        <w:t>prohibited</w:t>
      </w:r>
      <w:r w:rsidRPr="005108E4">
        <w:rPr>
          <w:spacing w:val="-5"/>
          <w:sz w:val="24"/>
        </w:rPr>
        <w:t xml:space="preserve"> </w:t>
      </w:r>
      <w:r w:rsidRPr="005108E4">
        <w:rPr>
          <w:sz w:val="24"/>
        </w:rPr>
        <w:t>from</w:t>
      </w:r>
      <w:r w:rsidRPr="005108E4">
        <w:rPr>
          <w:spacing w:val="-3"/>
          <w:sz w:val="24"/>
        </w:rPr>
        <w:t xml:space="preserve"> </w:t>
      </w:r>
      <w:r w:rsidRPr="005108E4">
        <w:rPr>
          <w:sz w:val="24"/>
        </w:rPr>
        <w:t>selling</w:t>
      </w:r>
      <w:r w:rsidRPr="005108E4">
        <w:rPr>
          <w:spacing w:val="-6"/>
          <w:sz w:val="24"/>
        </w:rPr>
        <w:t xml:space="preserve"> </w:t>
      </w:r>
      <w:r w:rsidRPr="005108E4">
        <w:rPr>
          <w:sz w:val="24"/>
        </w:rPr>
        <w:t>Marijuana</w:t>
      </w:r>
      <w:r w:rsidRPr="005108E4">
        <w:rPr>
          <w:spacing w:val="-6"/>
          <w:sz w:val="24"/>
        </w:rPr>
        <w:t xml:space="preserve"> </w:t>
      </w:r>
      <w:r w:rsidRPr="005108E4">
        <w:rPr>
          <w:sz w:val="24"/>
        </w:rPr>
        <w:t>Products</w:t>
      </w:r>
      <w:r w:rsidRPr="005108E4">
        <w:rPr>
          <w:spacing w:val="-3"/>
          <w:sz w:val="24"/>
        </w:rPr>
        <w:t xml:space="preserve"> </w:t>
      </w:r>
      <w:r w:rsidRPr="005108E4">
        <w:rPr>
          <w:sz w:val="24"/>
        </w:rPr>
        <w:t>containing</w:t>
      </w:r>
      <w:r w:rsidRPr="005108E4">
        <w:rPr>
          <w:spacing w:val="-4"/>
          <w:sz w:val="24"/>
        </w:rPr>
        <w:t xml:space="preserve"> </w:t>
      </w:r>
      <w:r w:rsidRPr="005108E4">
        <w:rPr>
          <w:sz w:val="24"/>
        </w:rPr>
        <w:t>alcohol,</w:t>
      </w:r>
      <w:r w:rsidRPr="005108E4">
        <w:rPr>
          <w:spacing w:val="-2"/>
          <w:sz w:val="24"/>
        </w:rPr>
        <w:t xml:space="preserve"> </w:t>
      </w:r>
      <w:r w:rsidRPr="005108E4">
        <w:rPr>
          <w:sz w:val="24"/>
        </w:rPr>
        <w:t>if</w:t>
      </w:r>
      <w:r w:rsidRPr="005108E4">
        <w:rPr>
          <w:spacing w:val="-4"/>
          <w:sz w:val="24"/>
        </w:rPr>
        <w:t xml:space="preserve"> </w:t>
      </w:r>
      <w:r w:rsidRPr="005108E4">
        <w:rPr>
          <w:sz w:val="24"/>
        </w:rPr>
        <w:t>sales</w:t>
      </w:r>
      <w:r w:rsidRPr="005108E4">
        <w:rPr>
          <w:spacing w:val="-3"/>
          <w:sz w:val="24"/>
        </w:rPr>
        <w:t xml:space="preserve"> </w:t>
      </w:r>
      <w:r w:rsidRPr="005108E4">
        <w:rPr>
          <w:sz w:val="24"/>
        </w:rPr>
        <w:t>of such alcohol would require licensure pursuant to M.G.L. c.</w:t>
      </w:r>
      <w:r w:rsidRPr="005108E4">
        <w:rPr>
          <w:spacing w:val="-17"/>
          <w:sz w:val="24"/>
        </w:rPr>
        <w:t xml:space="preserve"> </w:t>
      </w:r>
      <w:r w:rsidRPr="005108E4">
        <w:rPr>
          <w:sz w:val="24"/>
        </w:rPr>
        <w:t>138.</w:t>
      </w:r>
    </w:p>
    <w:p w14:paraId="31B198B2" w14:textId="77777777" w:rsidR="00DA2759" w:rsidRPr="005108E4" w:rsidRDefault="00DA2759">
      <w:pPr>
        <w:pStyle w:val="BodyText"/>
        <w:spacing w:before="1"/>
        <w:jc w:val="left"/>
      </w:pPr>
    </w:p>
    <w:p w14:paraId="053BC0C1" w14:textId="77777777" w:rsidR="00DA2759" w:rsidRPr="005108E4" w:rsidRDefault="009A7511" w:rsidP="009B55D4">
      <w:pPr>
        <w:pStyle w:val="ListParagraph"/>
        <w:numPr>
          <w:ilvl w:val="0"/>
          <w:numId w:val="43"/>
        </w:numPr>
        <w:tabs>
          <w:tab w:val="left" w:pos="1779"/>
        </w:tabs>
        <w:ind w:hanging="460"/>
        <w:outlineLvl w:val="1"/>
        <w:rPr>
          <w:sz w:val="24"/>
        </w:rPr>
      </w:pPr>
      <w:r w:rsidRPr="005108E4">
        <w:rPr>
          <w:sz w:val="24"/>
          <w:u w:val="single"/>
        </w:rPr>
        <w:t>Recording</w:t>
      </w:r>
      <w:r w:rsidRPr="005108E4">
        <w:rPr>
          <w:spacing w:val="-4"/>
          <w:sz w:val="24"/>
          <w:u w:val="single"/>
        </w:rPr>
        <w:t xml:space="preserve"> </w:t>
      </w:r>
      <w:r w:rsidRPr="005108E4">
        <w:rPr>
          <w:sz w:val="24"/>
          <w:u w:val="single"/>
        </w:rPr>
        <w:t>Sales</w:t>
      </w:r>
      <w:r w:rsidRPr="005108E4">
        <w:rPr>
          <w:sz w:val="24"/>
        </w:rPr>
        <w:t>.</w:t>
      </w:r>
    </w:p>
    <w:p w14:paraId="605E68A7" w14:textId="77777777" w:rsidR="00DA2759" w:rsidRPr="005108E4" w:rsidRDefault="009A7511">
      <w:pPr>
        <w:pStyle w:val="ListParagraph"/>
        <w:numPr>
          <w:ilvl w:val="1"/>
          <w:numId w:val="43"/>
        </w:numPr>
        <w:tabs>
          <w:tab w:val="left" w:pos="2120"/>
        </w:tabs>
        <w:spacing w:before="2"/>
        <w:ind w:left="2119" w:hanging="445"/>
        <w:rPr>
          <w:sz w:val="24"/>
        </w:rPr>
      </w:pPr>
      <w:r w:rsidRPr="005108E4">
        <w:rPr>
          <w:sz w:val="24"/>
        </w:rPr>
        <w:t>An MTC shall only utilize a point-of-sale system approved by the</w:t>
      </w:r>
      <w:r w:rsidRPr="005108E4">
        <w:rPr>
          <w:spacing w:val="-43"/>
          <w:sz w:val="24"/>
        </w:rPr>
        <w:t xml:space="preserve"> </w:t>
      </w:r>
      <w:r w:rsidRPr="005108E4">
        <w:rPr>
          <w:sz w:val="24"/>
        </w:rPr>
        <w:t>Commission.</w:t>
      </w:r>
    </w:p>
    <w:p w14:paraId="10712235" w14:textId="7E899578" w:rsidR="00DA2759" w:rsidRPr="005108E4" w:rsidRDefault="009A7511" w:rsidP="00E077D0">
      <w:pPr>
        <w:pStyle w:val="ListParagraph"/>
        <w:numPr>
          <w:ilvl w:val="1"/>
          <w:numId w:val="43"/>
        </w:numPr>
        <w:tabs>
          <w:tab w:val="left" w:pos="2127"/>
        </w:tabs>
        <w:spacing w:before="5" w:line="242" w:lineRule="auto"/>
        <w:ind w:right="117" w:firstLine="0"/>
        <w:rPr>
          <w:sz w:val="24"/>
        </w:rPr>
        <w:sectPr w:rsidR="00DA2759" w:rsidRPr="005108E4">
          <w:pgSz w:w="12240" w:h="20160"/>
          <w:pgMar w:top="980" w:right="1320" w:bottom="960" w:left="480" w:header="744" w:footer="777" w:gutter="0"/>
          <w:cols w:space="720"/>
        </w:sectPr>
      </w:pPr>
      <w:r w:rsidRPr="005108E4">
        <w:rPr>
          <w:sz w:val="24"/>
        </w:rPr>
        <w:t>A</w:t>
      </w:r>
      <w:r w:rsidRPr="005108E4">
        <w:rPr>
          <w:spacing w:val="-6"/>
          <w:sz w:val="24"/>
        </w:rPr>
        <w:t xml:space="preserve"> </w:t>
      </w:r>
      <w:r w:rsidRPr="005108E4">
        <w:rPr>
          <w:sz w:val="24"/>
        </w:rPr>
        <w:t>retailer</w:t>
      </w:r>
      <w:r w:rsidRPr="005108E4">
        <w:rPr>
          <w:spacing w:val="-7"/>
          <w:sz w:val="24"/>
        </w:rPr>
        <w:t xml:space="preserve"> </w:t>
      </w:r>
      <w:r w:rsidRPr="005108E4">
        <w:rPr>
          <w:sz w:val="24"/>
        </w:rPr>
        <w:t>is</w:t>
      </w:r>
      <w:r w:rsidRPr="005108E4">
        <w:rPr>
          <w:spacing w:val="-6"/>
          <w:sz w:val="24"/>
        </w:rPr>
        <w:t xml:space="preserve"> </w:t>
      </w:r>
      <w:r w:rsidRPr="005108E4">
        <w:rPr>
          <w:sz w:val="24"/>
        </w:rPr>
        <w:t>prohibited</w:t>
      </w:r>
      <w:r w:rsidRPr="005108E4">
        <w:rPr>
          <w:spacing w:val="-8"/>
          <w:sz w:val="24"/>
        </w:rPr>
        <w:t xml:space="preserve"> </w:t>
      </w:r>
      <w:r w:rsidRPr="005108E4">
        <w:rPr>
          <w:sz w:val="24"/>
        </w:rPr>
        <w:t>from</w:t>
      </w:r>
      <w:r w:rsidRPr="005108E4">
        <w:rPr>
          <w:spacing w:val="-8"/>
          <w:sz w:val="24"/>
        </w:rPr>
        <w:t xml:space="preserve"> </w:t>
      </w:r>
      <w:r w:rsidRPr="005108E4">
        <w:rPr>
          <w:sz w:val="24"/>
        </w:rPr>
        <w:t>utilizing</w:t>
      </w:r>
      <w:r w:rsidRPr="005108E4">
        <w:rPr>
          <w:spacing w:val="-11"/>
          <w:sz w:val="24"/>
        </w:rPr>
        <w:t xml:space="preserve"> </w:t>
      </w:r>
      <w:r w:rsidRPr="005108E4">
        <w:rPr>
          <w:sz w:val="24"/>
        </w:rPr>
        <w:t>software</w:t>
      </w:r>
      <w:r w:rsidRPr="005108E4">
        <w:rPr>
          <w:spacing w:val="-9"/>
          <w:sz w:val="24"/>
        </w:rPr>
        <w:t xml:space="preserve"> </w:t>
      </w:r>
      <w:r w:rsidRPr="005108E4">
        <w:rPr>
          <w:sz w:val="24"/>
        </w:rPr>
        <w:t>or</w:t>
      </w:r>
      <w:r w:rsidRPr="005108E4">
        <w:rPr>
          <w:spacing w:val="-9"/>
          <w:sz w:val="24"/>
        </w:rPr>
        <w:t xml:space="preserve"> </w:t>
      </w:r>
      <w:r w:rsidRPr="005108E4">
        <w:rPr>
          <w:sz w:val="24"/>
        </w:rPr>
        <w:t>other</w:t>
      </w:r>
      <w:r w:rsidRPr="005108E4">
        <w:rPr>
          <w:spacing w:val="-9"/>
          <w:sz w:val="24"/>
        </w:rPr>
        <w:t xml:space="preserve"> </w:t>
      </w:r>
      <w:r w:rsidRPr="005108E4">
        <w:rPr>
          <w:sz w:val="24"/>
        </w:rPr>
        <w:t>methods</w:t>
      </w:r>
      <w:r w:rsidRPr="005108E4">
        <w:rPr>
          <w:spacing w:val="-7"/>
          <w:sz w:val="24"/>
        </w:rPr>
        <w:t xml:space="preserve"> </w:t>
      </w:r>
      <w:r w:rsidRPr="005108E4">
        <w:rPr>
          <w:sz w:val="24"/>
        </w:rPr>
        <w:t>to</w:t>
      </w:r>
      <w:r w:rsidRPr="005108E4">
        <w:rPr>
          <w:spacing w:val="-8"/>
          <w:sz w:val="24"/>
        </w:rPr>
        <w:t xml:space="preserve"> </w:t>
      </w:r>
      <w:r w:rsidRPr="005108E4">
        <w:rPr>
          <w:sz w:val="24"/>
        </w:rPr>
        <w:t>manipulate</w:t>
      </w:r>
      <w:r w:rsidRPr="005108E4">
        <w:rPr>
          <w:spacing w:val="-9"/>
          <w:sz w:val="24"/>
        </w:rPr>
        <w:t xml:space="preserve"> </w:t>
      </w:r>
      <w:r w:rsidRPr="005108E4">
        <w:rPr>
          <w:sz w:val="24"/>
        </w:rPr>
        <w:t>or</w:t>
      </w:r>
      <w:r w:rsidRPr="005108E4">
        <w:rPr>
          <w:spacing w:val="-9"/>
          <w:sz w:val="24"/>
        </w:rPr>
        <w:t xml:space="preserve"> </w:t>
      </w:r>
      <w:r w:rsidRPr="005108E4">
        <w:rPr>
          <w:sz w:val="24"/>
        </w:rPr>
        <w:t>alter sales</w:t>
      </w:r>
      <w:r w:rsidRPr="005108E4">
        <w:rPr>
          <w:spacing w:val="-1"/>
          <w:sz w:val="24"/>
        </w:rPr>
        <w:t xml:space="preserve"> </w:t>
      </w:r>
      <w:r w:rsidRPr="005108E4">
        <w:rPr>
          <w:sz w:val="24"/>
        </w:rPr>
        <w:t>data.</w:t>
      </w:r>
    </w:p>
    <w:p w14:paraId="6CF6E0AE" w14:textId="77777777" w:rsidR="00DA2759" w:rsidRPr="005108E4" w:rsidRDefault="00DA2759">
      <w:pPr>
        <w:pStyle w:val="BodyText"/>
        <w:spacing w:before="7"/>
        <w:jc w:val="left"/>
      </w:pPr>
    </w:p>
    <w:p w14:paraId="561659A3" w14:textId="77777777" w:rsidR="00DA2759" w:rsidRPr="005108E4" w:rsidRDefault="009A7511">
      <w:pPr>
        <w:pStyle w:val="ListParagraph"/>
        <w:numPr>
          <w:ilvl w:val="0"/>
          <w:numId w:val="25"/>
        </w:numPr>
        <w:tabs>
          <w:tab w:val="left" w:pos="2511"/>
        </w:tabs>
        <w:spacing w:line="242" w:lineRule="auto"/>
        <w:ind w:right="117" w:firstLine="0"/>
        <w:rPr>
          <w:sz w:val="24"/>
        </w:rPr>
      </w:pPr>
      <w:r w:rsidRPr="005108E4">
        <w:rPr>
          <w:sz w:val="24"/>
        </w:rPr>
        <w:t>An MTC shall conduct a monthly analysis of its equipment and sales data to determine</w:t>
      </w:r>
      <w:r w:rsidRPr="005108E4">
        <w:rPr>
          <w:spacing w:val="-21"/>
          <w:sz w:val="24"/>
        </w:rPr>
        <w:t xml:space="preserve"> </w:t>
      </w:r>
      <w:r w:rsidRPr="005108E4">
        <w:rPr>
          <w:sz w:val="24"/>
        </w:rPr>
        <w:t>that</w:t>
      </w:r>
      <w:r w:rsidRPr="005108E4">
        <w:rPr>
          <w:spacing w:val="-21"/>
          <w:sz w:val="24"/>
        </w:rPr>
        <w:t xml:space="preserve"> </w:t>
      </w:r>
      <w:r w:rsidRPr="005108E4">
        <w:rPr>
          <w:sz w:val="24"/>
        </w:rPr>
        <w:t>no</w:t>
      </w:r>
      <w:r w:rsidRPr="005108E4">
        <w:rPr>
          <w:spacing w:val="-20"/>
          <w:sz w:val="24"/>
        </w:rPr>
        <w:t xml:space="preserve"> </w:t>
      </w:r>
      <w:r w:rsidRPr="005108E4">
        <w:rPr>
          <w:sz w:val="24"/>
        </w:rPr>
        <w:t>software</w:t>
      </w:r>
      <w:r w:rsidRPr="005108E4">
        <w:rPr>
          <w:spacing w:val="-23"/>
          <w:sz w:val="24"/>
        </w:rPr>
        <w:t xml:space="preserve"> </w:t>
      </w:r>
      <w:r w:rsidRPr="005108E4">
        <w:rPr>
          <w:sz w:val="24"/>
        </w:rPr>
        <w:t>has</w:t>
      </w:r>
      <w:r w:rsidRPr="005108E4">
        <w:rPr>
          <w:spacing w:val="-20"/>
          <w:sz w:val="24"/>
        </w:rPr>
        <w:t xml:space="preserve"> </w:t>
      </w:r>
      <w:r w:rsidRPr="005108E4">
        <w:rPr>
          <w:sz w:val="24"/>
        </w:rPr>
        <w:t>been</w:t>
      </w:r>
      <w:r w:rsidRPr="005108E4">
        <w:rPr>
          <w:spacing w:val="-20"/>
          <w:sz w:val="24"/>
        </w:rPr>
        <w:t xml:space="preserve"> </w:t>
      </w:r>
      <w:r w:rsidRPr="005108E4">
        <w:rPr>
          <w:sz w:val="24"/>
        </w:rPr>
        <w:t>installed</w:t>
      </w:r>
      <w:r w:rsidRPr="005108E4">
        <w:rPr>
          <w:spacing w:val="-20"/>
          <w:sz w:val="24"/>
        </w:rPr>
        <w:t xml:space="preserve"> </w:t>
      </w:r>
      <w:r w:rsidRPr="005108E4">
        <w:rPr>
          <w:sz w:val="24"/>
        </w:rPr>
        <w:t>that</w:t>
      </w:r>
      <w:r w:rsidRPr="005108E4">
        <w:rPr>
          <w:spacing w:val="-21"/>
          <w:sz w:val="24"/>
        </w:rPr>
        <w:t xml:space="preserve"> </w:t>
      </w:r>
      <w:r w:rsidRPr="005108E4">
        <w:rPr>
          <w:sz w:val="24"/>
        </w:rPr>
        <w:t>could</w:t>
      </w:r>
      <w:r w:rsidRPr="005108E4">
        <w:rPr>
          <w:spacing w:val="-20"/>
          <w:sz w:val="24"/>
        </w:rPr>
        <w:t xml:space="preserve"> </w:t>
      </w:r>
      <w:r w:rsidRPr="005108E4">
        <w:rPr>
          <w:sz w:val="24"/>
        </w:rPr>
        <w:t>be</w:t>
      </w:r>
      <w:r w:rsidRPr="005108E4">
        <w:rPr>
          <w:spacing w:val="-21"/>
          <w:sz w:val="24"/>
        </w:rPr>
        <w:t xml:space="preserve"> </w:t>
      </w:r>
      <w:r w:rsidRPr="005108E4">
        <w:rPr>
          <w:sz w:val="24"/>
        </w:rPr>
        <w:t>utilized</w:t>
      </w:r>
      <w:r w:rsidRPr="005108E4">
        <w:rPr>
          <w:spacing w:val="-20"/>
          <w:sz w:val="24"/>
        </w:rPr>
        <w:t xml:space="preserve"> </w:t>
      </w:r>
      <w:r w:rsidRPr="005108E4">
        <w:rPr>
          <w:sz w:val="24"/>
        </w:rPr>
        <w:t>to</w:t>
      </w:r>
      <w:r w:rsidRPr="005108E4">
        <w:rPr>
          <w:spacing w:val="-20"/>
          <w:sz w:val="24"/>
        </w:rPr>
        <w:t xml:space="preserve"> </w:t>
      </w:r>
      <w:r w:rsidRPr="005108E4">
        <w:rPr>
          <w:sz w:val="24"/>
        </w:rPr>
        <w:t>manipulate</w:t>
      </w:r>
      <w:r w:rsidRPr="005108E4">
        <w:rPr>
          <w:spacing w:val="-21"/>
          <w:sz w:val="24"/>
        </w:rPr>
        <w:t xml:space="preserve"> </w:t>
      </w:r>
      <w:r w:rsidRPr="005108E4">
        <w:rPr>
          <w:sz w:val="24"/>
        </w:rPr>
        <w:t>or</w:t>
      </w:r>
      <w:r w:rsidRPr="005108E4">
        <w:rPr>
          <w:spacing w:val="-21"/>
          <w:sz w:val="24"/>
        </w:rPr>
        <w:t xml:space="preserve"> </w:t>
      </w:r>
      <w:r w:rsidRPr="005108E4">
        <w:rPr>
          <w:sz w:val="24"/>
        </w:rPr>
        <w:t>alter sales</w:t>
      </w:r>
      <w:r w:rsidRPr="005108E4">
        <w:rPr>
          <w:spacing w:val="-17"/>
          <w:sz w:val="24"/>
        </w:rPr>
        <w:t xml:space="preserve"> </w:t>
      </w:r>
      <w:r w:rsidRPr="005108E4">
        <w:rPr>
          <w:sz w:val="24"/>
        </w:rPr>
        <w:t>data</w:t>
      </w:r>
      <w:r w:rsidRPr="005108E4">
        <w:rPr>
          <w:spacing w:val="-17"/>
          <w:sz w:val="24"/>
        </w:rPr>
        <w:t xml:space="preserve"> </w:t>
      </w:r>
      <w:r w:rsidRPr="005108E4">
        <w:rPr>
          <w:sz w:val="24"/>
        </w:rPr>
        <w:t>and</w:t>
      </w:r>
      <w:r w:rsidRPr="005108E4">
        <w:rPr>
          <w:spacing w:val="-17"/>
          <w:sz w:val="24"/>
        </w:rPr>
        <w:t xml:space="preserve"> </w:t>
      </w:r>
      <w:r w:rsidRPr="005108E4">
        <w:rPr>
          <w:sz w:val="24"/>
        </w:rPr>
        <w:t>that</w:t>
      </w:r>
      <w:r w:rsidRPr="005108E4">
        <w:rPr>
          <w:spacing w:val="-16"/>
          <w:sz w:val="24"/>
        </w:rPr>
        <w:t xml:space="preserve"> </w:t>
      </w:r>
      <w:r w:rsidRPr="005108E4">
        <w:rPr>
          <w:sz w:val="24"/>
        </w:rPr>
        <w:t>no</w:t>
      </w:r>
      <w:r w:rsidRPr="005108E4">
        <w:rPr>
          <w:spacing w:val="-17"/>
          <w:sz w:val="24"/>
        </w:rPr>
        <w:t xml:space="preserve"> </w:t>
      </w:r>
      <w:r w:rsidRPr="005108E4">
        <w:rPr>
          <w:sz w:val="24"/>
        </w:rPr>
        <w:t>other</w:t>
      </w:r>
      <w:r w:rsidRPr="005108E4">
        <w:rPr>
          <w:spacing w:val="-17"/>
          <w:sz w:val="24"/>
        </w:rPr>
        <w:t xml:space="preserve"> </w:t>
      </w:r>
      <w:r w:rsidRPr="005108E4">
        <w:rPr>
          <w:sz w:val="24"/>
        </w:rPr>
        <w:t>methodology</w:t>
      </w:r>
      <w:r w:rsidRPr="005108E4">
        <w:rPr>
          <w:spacing w:val="-24"/>
          <w:sz w:val="24"/>
        </w:rPr>
        <w:t xml:space="preserve"> </w:t>
      </w:r>
      <w:r w:rsidRPr="005108E4">
        <w:rPr>
          <w:sz w:val="24"/>
        </w:rPr>
        <w:t>has</w:t>
      </w:r>
      <w:r w:rsidRPr="005108E4">
        <w:rPr>
          <w:spacing w:val="-14"/>
          <w:sz w:val="24"/>
        </w:rPr>
        <w:t xml:space="preserve"> </w:t>
      </w:r>
      <w:r w:rsidRPr="005108E4">
        <w:rPr>
          <w:sz w:val="24"/>
        </w:rPr>
        <w:t>been</w:t>
      </w:r>
      <w:r w:rsidRPr="005108E4">
        <w:rPr>
          <w:spacing w:val="-17"/>
          <w:sz w:val="24"/>
        </w:rPr>
        <w:t xml:space="preserve"> </w:t>
      </w:r>
      <w:r w:rsidRPr="005108E4">
        <w:rPr>
          <w:sz w:val="24"/>
        </w:rPr>
        <w:t>employed</w:t>
      </w:r>
      <w:r w:rsidRPr="005108E4">
        <w:rPr>
          <w:spacing w:val="-17"/>
          <w:sz w:val="24"/>
        </w:rPr>
        <w:t xml:space="preserve"> </w:t>
      </w:r>
      <w:r w:rsidRPr="005108E4">
        <w:rPr>
          <w:sz w:val="24"/>
        </w:rPr>
        <w:t>to</w:t>
      </w:r>
      <w:r w:rsidRPr="005108E4">
        <w:rPr>
          <w:spacing w:val="-17"/>
          <w:sz w:val="24"/>
        </w:rPr>
        <w:t xml:space="preserve"> </w:t>
      </w:r>
      <w:r w:rsidRPr="005108E4">
        <w:rPr>
          <w:sz w:val="24"/>
        </w:rPr>
        <w:t>manipulate</w:t>
      </w:r>
      <w:r w:rsidRPr="005108E4">
        <w:rPr>
          <w:spacing w:val="-18"/>
          <w:sz w:val="24"/>
        </w:rPr>
        <w:t xml:space="preserve"> </w:t>
      </w:r>
      <w:r w:rsidRPr="005108E4">
        <w:rPr>
          <w:sz w:val="24"/>
        </w:rPr>
        <w:t>or</w:t>
      </w:r>
      <w:r w:rsidRPr="005108E4">
        <w:rPr>
          <w:spacing w:val="-17"/>
          <w:sz w:val="24"/>
        </w:rPr>
        <w:t xml:space="preserve"> </w:t>
      </w:r>
      <w:r w:rsidRPr="005108E4">
        <w:rPr>
          <w:sz w:val="24"/>
        </w:rPr>
        <w:t>alter</w:t>
      </w:r>
      <w:r w:rsidRPr="005108E4">
        <w:rPr>
          <w:spacing w:val="-17"/>
          <w:sz w:val="24"/>
        </w:rPr>
        <w:t xml:space="preserve"> </w:t>
      </w:r>
      <w:r w:rsidRPr="005108E4">
        <w:rPr>
          <w:sz w:val="24"/>
        </w:rPr>
        <w:t>sales data. The MTC shall use industry best practices to ensure its analysis does not compromise system</w:t>
      </w:r>
      <w:r w:rsidRPr="005108E4">
        <w:rPr>
          <w:spacing w:val="-3"/>
          <w:sz w:val="24"/>
        </w:rPr>
        <w:t xml:space="preserve"> </w:t>
      </w:r>
      <w:r w:rsidRPr="005108E4">
        <w:rPr>
          <w:sz w:val="24"/>
        </w:rPr>
        <w:t>security.</w:t>
      </w:r>
    </w:p>
    <w:p w14:paraId="3279A7BE" w14:textId="77777777" w:rsidR="00DA2759" w:rsidRPr="005108E4" w:rsidRDefault="009A7511">
      <w:pPr>
        <w:pStyle w:val="BodyText"/>
        <w:spacing w:before="3" w:line="242" w:lineRule="auto"/>
        <w:ind w:left="2035" w:right="116" w:firstLine="360"/>
      </w:pPr>
      <w:r w:rsidRPr="005108E4">
        <w:t>An MTC shall maintain records that it has performed the monthly analysis and produce</w:t>
      </w:r>
      <w:r w:rsidRPr="005108E4">
        <w:rPr>
          <w:spacing w:val="-17"/>
        </w:rPr>
        <w:t xml:space="preserve"> </w:t>
      </w:r>
      <w:r w:rsidRPr="005108E4">
        <w:t>it</w:t>
      </w:r>
      <w:r w:rsidRPr="005108E4">
        <w:rPr>
          <w:spacing w:val="-15"/>
        </w:rPr>
        <w:t xml:space="preserve"> </w:t>
      </w:r>
      <w:r w:rsidRPr="005108E4">
        <w:t>on</w:t>
      </w:r>
      <w:r w:rsidRPr="005108E4">
        <w:rPr>
          <w:spacing w:val="-13"/>
        </w:rPr>
        <w:t xml:space="preserve"> </w:t>
      </w:r>
      <w:r w:rsidRPr="005108E4">
        <w:t>request</w:t>
      </w:r>
      <w:r w:rsidRPr="005108E4">
        <w:rPr>
          <w:spacing w:val="-13"/>
        </w:rPr>
        <w:t xml:space="preserve"> </w:t>
      </w:r>
      <w:r w:rsidRPr="005108E4">
        <w:t>to</w:t>
      </w:r>
      <w:r w:rsidRPr="005108E4">
        <w:rPr>
          <w:spacing w:val="-13"/>
        </w:rPr>
        <w:t xml:space="preserve"> </w:t>
      </w:r>
      <w:r w:rsidRPr="005108E4">
        <w:t>the</w:t>
      </w:r>
      <w:r w:rsidRPr="005108E4">
        <w:rPr>
          <w:spacing w:val="-14"/>
        </w:rPr>
        <w:t xml:space="preserve"> </w:t>
      </w:r>
      <w:r w:rsidRPr="005108E4">
        <w:t>Commission.</w:t>
      </w:r>
      <w:r w:rsidRPr="005108E4">
        <w:rPr>
          <w:spacing w:val="35"/>
        </w:rPr>
        <w:t xml:space="preserve"> </w:t>
      </w:r>
      <w:r w:rsidRPr="005108E4">
        <w:rPr>
          <w:spacing w:val="-3"/>
        </w:rPr>
        <w:t>If</w:t>
      </w:r>
      <w:r w:rsidRPr="005108E4">
        <w:rPr>
          <w:spacing w:val="-14"/>
        </w:rPr>
        <w:t xml:space="preserve"> </w:t>
      </w:r>
      <w:r w:rsidRPr="005108E4">
        <w:t>a</w:t>
      </w:r>
      <w:r w:rsidRPr="005108E4">
        <w:rPr>
          <w:spacing w:val="-14"/>
        </w:rPr>
        <w:t xml:space="preserve"> </w:t>
      </w:r>
      <w:r w:rsidRPr="005108E4">
        <w:t>retailer</w:t>
      </w:r>
      <w:r w:rsidRPr="005108E4">
        <w:rPr>
          <w:spacing w:val="-14"/>
        </w:rPr>
        <w:t xml:space="preserve"> </w:t>
      </w:r>
      <w:r w:rsidRPr="005108E4">
        <w:t>determines</w:t>
      </w:r>
      <w:r w:rsidRPr="005108E4">
        <w:rPr>
          <w:spacing w:val="-13"/>
        </w:rPr>
        <w:t xml:space="preserve"> </w:t>
      </w:r>
      <w:r w:rsidRPr="005108E4">
        <w:t>that</w:t>
      </w:r>
      <w:r w:rsidRPr="005108E4">
        <w:rPr>
          <w:spacing w:val="-13"/>
        </w:rPr>
        <w:t xml:space="preserve"> </w:t>
      </w:r>
      <w:r w:rsidRPr="005108E4">
        <w:t>software</w:t>
      </w:r>
      <w:r w:rsidRPr="005108E4">
        <w:rPr>
          <w:spacing w:val="-14"/>
        </w:rPr>
        <w:t xml:space="preserve"> </w:t>
      </w:r>
      <w:r w:rsidRPr="005108E4">
        <w:t>has</w:t>
      </w:r>
      <w:r w:rsidRPr="005108E4">
        <w:rPr>
          <w:spacing w:val="-13"/>
        </w:rPr>
        <w:t xml:space="preserve"> </w:t>
      </w:r>
      <w:r w:rsidRPr="005108E4">
        <w:t>been installed</w:t>
      </w:r>
      <w:r w:rsidRPr="005108E4">
        <w:rPr>
          <w:spacing w:val="-24"/>
        </w:rPr>
        <w:t xml:space="preserve"> </w:t>
      </w:r>
      <w:r w:rsidRPr="005108E4">
        <w:t>for</w:t>
      </w:r>
      <w:r w:rsidRPr="005108E4">
        <w:rPr>
          <w:spacing w:val="-23"/>
        </w:rPr>
        <w:t xml:space="preserve"> </w:t>
      </w:r>
      <w:r w:rsidRPr="005108E4">
        <w:t>the</w:t>
      </w:r>
      <w:r w:rsidRPr="005108E4">
        <w:rPr>
          <w:spacing w:val="-26"/>
        </w:rPr>
        <w:t xml:space="preserve"> </w:t>
      </w:r>
      <w:r w:rsidRPr="005108E4">
        <w:t>purpose</w:t>
      </w:r>
      <w:r w:rsidRPr="005108E4">
        <w:rPr>
          <w:spacing w:val="-26"/>
        </w:rPr>
        <w:t xml:space="preserve"> </w:t>
      </w:r>
      <w:r w:rsidRPr="005108E4">
        <w:t>of</w:t>
      </w:r>
      <w:r w:rsidRPr="005108E4">
        <w:rPr>
          <w:spacing w:val="-26"/>
        </w:rPr>
        <w:t xml:space="preserve"> </w:t>
      </w:r>
      <w:r w:rsidRPr="005108E4">
        <w:t>manipulation</w:t>
      </w:r>
      <w:r w:rsidRPr="005108E4">
        <w:rPr>
          <w:spacing w:val="-25"/>
        </w:rPr>
        <w:t xml:space="preserve"> </w:t>
      </w:r>
      <w:r w:rsidRPr="005108E4">
        <w:t>or</w:t>
      </w:r>
      <w:r w:rsidRPr="005108E4">
        <w:rPr>
          <w:spacing w:val="-26"/>
        </w:rPr>
        <w:t xml:space="preserve"> </w:t>
      </w:r>
      <w:r w:rsidRPr="005108E4">
        <w:t>alteration</w:t>
      </w:r>
      <w:r w:rsidRPr="005108E4">
        <w:rPr>
          <w:spacing w:val="-25"/>
        </w:rPr>
        <w:t xml:space="preserve"> </w:t>
      </w:r>
      <w:r w:rsidRPr="005108E4">
        <w:t>of</w:t>
      </w:r>
      <w:r w:rsidRPr="005108E4">
        <w:rPr>
          <w:spacing w:val="-26"/>
        </w:rPr>
        <w:t xml:space="preserve"> </w:t>
      </w:r>
      <w:r w:rsidRPr="005108E4">
        <w:t>sales</w:t>
      </w:r>
      <w:r w:rsidRPr="005108E4">
        <w:rPr>
          <w:spacing w:val="-25"/>
        </w:rPr>
        <w:t xml:space="preserve"> </w:t>
      </w:r>
      <w:r w:rsidRPr="005108E4">
        <w:t>data</w:t>
      </w:r>
      <w:r w:rsidRPr="005108E4">
        <w:rPr>
          <w:spacing w:val="-24"/>
        </w:rPr>
        <w:t xml:space="preserve"> </w:t>
      </w:r>
      <w:r w:rsidRPr="005108E4">
        <w:t>or</w:t>
      </w:r>
      <w:r w:rsidRPr="005108E4">
        <w:rPr>
          <w:spacing w:val="-23"/>
        </w:rPr>
        <w:t xml:space="preserve"> </w:t>
      </w:r>
      <w:r w:rsidRPr="005108E4">
        <w:t>other</w:t>
      </w:r>
      <w:r w:rsidRPr="005108E4">
        <w:rPr>
          <w:spacing w:val="-23"/>
        </w:rPr>
        <w:t xml:space="preserve"> </w:t>
      </w:r>
      <w:r w:rsidRPr="005108E4">
        <w:t>methods</w:t>
      </w:r>
      <w:r w:rsidRPr="005108E4">
        <w:rPr>
          <w:spacing w:val="-23"/>
        </w:rPr>
        <w:t xml:space="preserve"> </w:t>
      </w:r>
      <w:r w:rsidRPr="005108E4">
        <w:t>have been utilized to manipulate or alter sales</w:t>
      </w:r>
      <w:r w:rsidRPr="005108E4">
        <w:rPr>
          <w:spacing w:val="-10"/>
        </w:rPr>
        <w:t xml:space="preserve"> </w:t>
      </w:r>
      <w:r w:rsidRPr="005108E4">
        <w:t>data:</w:t>
      </w:r>
    </w:p>
    <w:p w14:paraId="00250296" w14:textId="77777777" w:rsidR="00DA2759" w:rsidRPr="005108E4" w:rsidRDefault="009A7511">
      <w:pPr>
        <w:pStyle w:val="ListParagraph"/>
        <w:numPr>
          <w:ilvl w:val="0"/>
          <w:numId w:val="25"/>
        </w:numPr>
        <w:tabs>
          <w:tab w:val="left" w:pos="2396"/>
        </w:tabs>
        <w:spacing w:before="4"/>
        <w:ind w:left="2395" w:hanging="361"/>
        <w:rPr>
          <w:sz w:val="24"/>
        </w:rPr>
      </w:pPr>
      <w:r w:rsidRPr="005108E4">
        <w:rPr>
          <w:spacing w:val="-3"/>
          <w:sz w:val="24"/>
        </w:rPr>
        <w:t xml:space="preserve">It </w:t>
      </w:r>
      <w:r w:rsidRPr="005108E4">
        <w:rPr>
          <w:sz w:val="24"/>
        </w:rPr>
        <w:t>shall immediately disclose the information to the</w:t>
      </w:r>
      <w:r w:rsidRPr="005108E4">
        <w:rPr>
          <w:spacing w:val="-18"/>
          <w:sz w:val="24"/>
        </w:rPr>
        <w:t xml:space="preserve"> </w:t>
      </w:r>
      <w:r w:rsidRPr="005108E4">
        <w:rPr>
          <w:sz w:val="24"/>
        </w:rPr>
        <w:t>Commission;</w:t>
      </w:r>
    </w:p>
    <w:p w14:paraId="26E0F0D0" w14:textId="77777777" w:rsidR="00DA2759" w:rsidRPr="005108E4" w:rsidRDefault="009A7511">
      <w:pPr>
        <w:pStyle w:val="ListParagraph"/>
        <w:numPr>
          <w:ilvl w:val="0"/>
          <w:numId w:val="25"/>
        </w:numPr>
        <w:tabs>
          <w:tab w:val="left" w:pos="2379"/>
        </w:tabs>
        <w:spacing w:before="5" w:line="242" w:lineRule="auto"/>
        <w:ind w:right="117" w:firstLine="0"/>
        <w:rPr>
          <w:sz w:val="24"/>
        </w:rPr>
      </w:pPr>
      <w:r w:rsidRPr="005108E4">
        <w:rPr>
          <w:spacing w:val="-3"/>
          <w:sz w:val="24"/>
        </w:rPr>
        <w:t>It</w:t>
      </w:r>
      <w:r w:rsidRPr="005108E4">
        <w:rPr>
          <w:spacing w:val="-12"/>
          <w:sz w:val="24"/>
        </w:rPr>
        <w:t xml:space="preserve"> </w:t>
      </w:r>
      <w:r w:rsidRPr="005108E4">
        <w:rPr>
          <w:sz w:val="24"/>
        </w:rPr>
        <w:t>shall</w:t>
      </w:r>
      <w:r w:rsidRPr="005108E4">
        <w:rPr>
          <w:spacing w:val="-11"/>
          <w:sz w:val="24"/>
        </w:rPr>
        <w:t xml:space="preserve"> </w:t>
      </w:r>
      <w:r w:rsidRPr="005108E4">
        <w:rPr>
          <w:sz w:val="24"/>
        </w:rPr>
        <w:t>cooperate</w:t>
      </w:r>
      <w:r w:rsidRPr="005108E4">
        <w:rPr>
          <w:spacing w:val="-12"/>
          <w:sz w:val="24"/>
        </w:rPr>
        <w:t xml:space="preserve"> </w:t>
      </w:r>
      <w:r w:rsidRPr="005108E4">
        <w:rPr>
          <w:sz w:val="24"/>
        </w:rPr>
        <w:t>with</w:t>
      </w:r>
      <w:r w:rsidRPr="005108E4">
        <w:rPr>
          <w:spacing w:val="-12"/>
          <w:sz w:val="24"/>
        </w:rPr>
        <w:t xml:space="preserve"> </w:t>
      </w:r>
      <w:r w:rsidRPr="005108E4">
        <w:rPr>
          <w:sz w:val="24"/>
        </w:rPr>
        <w:t>the</w:t>
      </w:r>
      <w:r w:rsidRPr="005108E4">
        <w:rPr>
          <w:spacing w:val="-13"/>
          <w:sz w:val="24"/>
        </w:rPr>
        <w:t xml:space="preserve"> </w:t>
      </w:r>
      <w:r w:rsidRPr="005108E4">
        <w:rPr>
          <w:sz w:val="24"/>
        </w:rPr>
        <w:t>Commission</w:t>
      </w:r>
      <w:r w:rsidRPr="005108E4">
        <w:rPr>
          <w:spacing w:val="-12"/>
          <w:sz w:val="24"/>
        </w:rPr>
        <w:t xml:space="preserve"> </w:t>
      </w:r>
      <w:r w:rsidRPr="005108E4">
        <w:rPr>
          <w:sz w:val="24"/>
        </w:rPr>
        <w:t>in</w:t>
      </w:r>
      <w:r w:rsidRPr="005108E4">
        <w:rPr>
          <w:spacing w:val="-9"/>
          <w:sz w:val="24"/>
        </w:rPr>
        <w:t xml:space="preserve"> </w:t>
      </w:r>
      <w:r w:rsidRPr="005108E4">
        <w:rPr>
          <w:sz w:val="24"/>
        </w:rPr>
        <w:t>any</w:t>
      </w:r>
      <w:r w:rsidRPr="005108E4">
        <w:rPr>
          <w:spacing w:val="-17"/>
          <w:sz w:val="24"/>
        </w:rPr>
        <w:t xml:space="preserve"> </w:t>
      </w:r>
      <w:r w:rsidRPr="005108E4">
        <w:rPr>
          <w:sz w:val="24"/>
        </w:rPr>
        <w:t>investigation</w:t>
      </w:r>
      <w:r w:rsidRPr="005108E4">
        <w:rPr>
          <w:spacing w:val="-9"/>
          <w:sz w:val="24"/>
        </w:rPr>
        <w:t xml:space="preserve"> </w:t>
      </w:r>
      <w:r w:rsidRPr="005108E4">
        <w:rPr>
          <w:sz w:val="24"/>
        </w:rPr>
        <w:t>regarding</w:t>
      </w:r>
      <w:r w:rsidRPr="005108E4">
        <w:rPr>
          <w:spacing w:val="-12"/>
          <w:sz w:val="24"/>
        </w:rPr>
        <w:t xml:space="preserve"> </w:t>
      </w:r>
      <w:r w:rsidRPr="005108E4">
        <w:rPr>
          <w:sz w:val="24"/>
        </w:rPr>
        <w:t>manipulation or alteration of sales data;</w:t>
      </w:r>
      <w:r w:rsidRPr="005108E4">
        <w:rPr>
          <w:spacing w:val="-5"/>
          <w:sz w:val="24"/>
        </w:rPr>
        <w:t xml:space="preserve"> </w:t>
      </w:r>
      <w:r w:rsidRPr="005108E4">
        <w:rPr>
          <w:sz w:val="24"/>
        </w:rPr>
        <w:t>and</w:t>
      </w:r>
    </w:p>
    <w:p w14:paraId="1E831782" w14:textId="77777777" w:rsidR="00DA2759" w:rsidRPr="005108E4" w:rsidRDefault="009A7511">
      <w:pPr>
        <w:pStyle w:val="ListParagraph"/>
        <w:numPr>
          <w:ilvl w:val="0"/>
          <w:numId w:val="25"/>
        </w:numPr>
        <w:tabs>
          <w:tab w:val="left" w:pos="2733"/>
          <w:tab w:val="left" w:pos="2734"/>
        </w:tabs>
        <w:spacing w:before="1" w:line="242" w:lineRule="auto"/>
        <w:ind w:right="117" w:firstLine="0"/>
        <w:rPr>
          <w:sz w:val="24"/>
        </w:rPr>
      </w:pPr>
      <w:r w:rsidRPr="005108E4">
        <w:rPr>
          <w:sz w:val="24"/>
        </w:rPr>
        <w:t>Take  such  other  action  directed  by  the  Commission   to   comply  with 935 CMR</w:t>
      </w:r>
      <w:r w:rsidRPr="005108E4">
        <w:rPr>
          <w:spacing w:val="-2"/>
          <w:sz w:val="24"/>
        </w:rPr>
        <w:t xml:space="preserve"> </w:t>
      </w:r>
      <w:r w:rsidRPr="005108E4">
        <w:rPr>
          <w:sz w:val="24"/>
        </w:rPr>
        <w:t>501.105.</w:t>
      </w:r>
    </w:p>
    <w:p w14:paraId="2629A414" w14:textId="77777777" w:rsidR="00DA2759" w:rsidRPr="005108E4" w:rsidRDefault="009A7511">
      <w:pPr>
        <w:pStyle w:val="ListParagraph"/>
        <w:numPr>
          <w:ilvl w:val="1"/>
          <w:numId w:val="43"/>
        </w:numPr>
        <w:tabs>
          <w:tab w:val="left" w:pos="2055"/>
        </w:tabs>
        <w:spacing w:before="2" w:line="242" w:lineRule="auto"/>
        <w:ind w:right="117" w:firstLine="0"/>
        <w:rPr>
          <w:sz w:val="24"/>
        </w:rPr>
      </w:pPr>
      <w:r w:rsidRPr="005108E4">
        <w:rPr>
          <w:sz w:val="24"/>
        </w:rPr>
        <w:t>An</w:t>
      </w:r>
      <w:r w:rsidRPr="005108E4">
        <w:rPr>
          <w:spacing w:val="-25"/>
          <w:sz w:val="24"/>
        </w:rPr>
        <w:t xml:space="preserve"> </w:t>
      </w:r>
      <w:r w:rsidRPr="005108E4">
        <w:rPr>
          <w:sz w:val="24"/>
        </w:rPr>
        <w:t>MTC</w:t>
      </w:r>
      <w:r w:rsidRPr="005108E4">
        <w:rPr>
          <w:spacing w:val="-23"/>
          <w:sz w:val="24"/>
        </w:rPr>
        <w:t xml:space="preserve"> </w:t>
      </w:r>
      <w:r w:rsidRPr="005108E4">
        <w:rPr>
          <w:sz w:val="24"/>
        </w:rPr>
        <w:t>shall</w:t>
      </w:r>
      <w:r w:rsidRPr="005108E4">
        <w:rPr>
          <w:spacing w:val="-23"/>
          <w:sz w:val="24"/>
        </w:rPr>
        <w:t xml:space="preserve"> </w:t>
      </w:r>
      <w:r w:rsidRPr="005108E4">
        <w:rPr>
          <w:sz w:val="24"/>
        </w:rPr>
        <w:t>adopt</w:t>
      </w:r>
      <w:r w:rsidRPr="005108E4">
        <w:rPr>
          <w:spacing w:val="-24"/>
          <w:sz w:val="24"/>
        </w:rPr>
        <w:t xml:space="preserve"> </w:t>
      </w:r>
      <w:r w:rsidRPr="005108E4">
        <w:rPr>
          <w:sz w:val="24"/>
        </w:rPr>
        <w:t>separate</w:t>
      </w:r>
      <w:r w:rsidRPr="005108E4">
        <w:rPr>
          <w:spacing w:val="-25"/>
          <w:sz w:val="24"/>
        </w:rPr>
        <w:t xml:space="preserve"> </w:t>
      </w:r>
      <w:r w:rsidRPr="005108E4">
        <w:rPr>
          <w:sz w:val="24"/>
        </w:rPr>
        <w:t>accounting</w:t>
      </w:r>
      <w:r w:rsidRPr="005108E4">
        <w:rPr>
          <w:spacing w:val="-26"/>
          <w:sz w:val="24"/>
        </w:rPr>
        <w:t xml:space="preserve"> </w:t>
      </w:r>
      <w:r w:rsidRPr="005108E4">
        <w:rPr>
          <w:sz w:val="24"/>
        </w:rPr>
        <w:t>practices</w:t>
      </w:r>
      <w:r w:rsidRPr="005108E4">
        <w:rPr>
          <w:spacing w:val="-24"/>
          <w:sz w:val="24"/>
        </w:rPr>
        <w:t xml:space="preserve"> </w:t>
      </w:r>
      <w:r w:rsidRPr="005108E4">
        <w:rPr>
          <w:sz w:val="24"/>
        </w:rPr>
        <w:t>at</w:t>
      </w:r>
      <w:r w:rsidRPr="005108E4">
        <w:rPr>
          <w:spacing w:val="-24"/>
          <w:sz w:val="24"/>
        </w:rPr>
        <w:t xml:space="preserve"> </w:t>
      </w:r>
      <w:r w:rsidRPr="005108E4">
        <w:rPr>
          <w:sz w:val="24"/>
        </w:rPr>
        <w:t>the</w:t>
      </w:r>
      <w:r w:rsidRPr="005108E4">
        <w:rPr>
          <w:spacing w:val="-25"/>
          <w:sz w:val="24"/>
        </w:rPr>
        <w:t xml:space="preserve"> </w:t>
      </w:r>
      <w:r w:rsidRPr="005108E4">
        <w:rPr>
          <w:sz w:val="24"/>
        </w:rPr>
        <w:t>point-of-sale</w:t>
      </w:r>
      <w:r w:rsidRPr="005108E4">
        <w:rPr>
          <w:spacing w:val="-25"/>
          <w:sz w:val="24"/>
        </w:rPr>
        <w:t xml:space="preserve"> </w:t>
      </w:r>
      <w:r w:rsidRPr="005108E4">
        <w:rPr>
          <w:sz w:val="24"/>
        </w:rPr>
        <w:t>for</w:t>
      </w:r>
      <w:r w:rsidRPr="005108E4">
        <w:rPr>
          <w:spacing w:val="-24"/>
          <w:sz w:val="24"/>
        </w:rPr>
        <w:t xml:space="preserve"> </w:t>
      </w:r>
      <w:r w:rsidRPr="005108E4">
        <w:rPr>
          <w:sz w:val="24"/>
        </w:rPr>
        <w:t>Marijuana</w:t>
      </w:r>
      <w:r w:rsidRPr="005108E4">
        <w:rPr>
          <w:spacing w:val="-27"/>
          <w:sz w:val="24"/>
        </w:rPr>
        <w:t xml:space="preserve"> </w:t>
      </w:r>
      <w:r w:rsidRPr="005108E4">
        <w:rPr>
          <w:sz w:val="24"/>
        </w:rPr>
        <w:t>and Marijuana Product sales, and non-Marijuana</w:t>
      </w:r>
      <w:r w:rsidRPr="005108E4">
        <w:rPr>
          <w:spacing w:val="-9"/>
          <w:sz w:val="24"/>
        </w:rPr>
        <w:t xml:space="preserve"> </w:t>
      </w:r>
      <w:r w:rsidRPr="005108E4">
        <w:rPr>
          <w:sz w:val="24"/>
        </w:rPr>
        <w:t>sales.</w:t>
      </w:r>
    </w:p>
    <w:p w14:paraId="2688628B" w14:textId="77777777" w:rsidR="00DA2759" w:rsidRPr="005108E4" w:rsidRDefault="009A7511">
      <w:pPr>
        <w:pStyle w:val="ListParagraph"/>
        <w:numPr>
          <w:ilvl w:val="1"/>
          <w:numId w:val="43"/>
        </w:numPr>
        <w:tabs>
          <w:tab w:val="left" w:pos="2098"/>
        </w:tabs>
        <w:spacing w:before="2" w:line="242" w:lineRule="auto"/>
        <w:ind w:right="117" w:firstLine="0"/>
        <w:rPr>
          <w:sz w:val="24"/>
        </w:rPr>
      </w:pPr>
      <w:r w:rsidRPr="005108E4">
        <w:rPr>
          <w:sz w:val="24"/>
        </w:rPr>
        <w:t>For</w:t>
      </w:r>
      <w:r w:rsidRPr="005108E4">
        <w:rPr>
          <w:spacing w:val="-17"/>
          <w:sz w:val="24"/>
        </w:rPr>
        <w:t xml:space="preserve"> </w:t>
      </w:r>
      <w:r w:rsidRPr="005108E4">
        <w:rPr>
          <w:sz w:val="24"/>
        </w:rPr>
        <w:t>non-Marijuana</w:t>
      </w:r>
      <w:r w:rsidRPr="005108E4">
        <w:rPr>
          <w:spacing w:val="-17"/>
          <w:sz w:val="24"/>
        </w:rPr>
        <w:t xml:space="preserve"> </w:t>
      </w:r>
      <w:r w:rsidRPr="005108E4">
        <w:rPr>
          <w:sz w:val="24"/>
        </w:rPr>
        <w:t>sales,</w:t>
      </w:r>
      <w:r w:rsidRPr="005108E4">
        <w:rPr>
          <w:spacing w:val="-17"/>
          <w:sz w:val="24"/>
        </w:rPr>
        <w:t xml:space="preserve"> </w:t>
      </w:r>
      <w:r w:rsidRPr="005108E4">
        <w:rPr>
          <w:sz w:val="24"/>
        </w:rPr>
        <w:t>an</w:t>
      </w:r>
      <w:r w:rsidRPr="005108E4">
        <w:rPr>
          <w:spacing w:val="-16"/>
          <w:sz w:val="24"/>
        </w:rPr>
        <w:t xml:space="preserve"> </w:t>
      </w:r>
      <w:r w:rsidRPr="005108E4">
        <w:rPr>
          <w:sz w:val="24"/>
        </w:rPr>
        <w:t>MTC</w:t>
      </w:r>
      <w:r w:rsidRPr="005108E4">
        <w:rPr>
          <w:spacing w:val="-17"/>
          <w:sz w:val="24"/>
        </w:rPr>
        <w:t xml:space="preserve"> </w:t>
      </w:r>
      <w:r w:rsidRPr="005108E4">
        <w:rPr>
          <w:sz w:val="24"/>
        </w:rPr>
        <w:t>shall</w:t>
      </w:r>
      <w:r w:rsidRPr="005108E4">
        <w:rPr>
          <w:spacing w:val="-18"/>
          <w:sz w:val="24"/>
        </w:rPr>
        <w:t xml:space="preserve"> </w:t>
      </w:r>
      <w:r w:rsidRPr="005108E4">
        <w:rPr>
          <w:sz w:val="24"/>
        </w:rPr>
        <w:t>comply</w:t>
      </w:r>
      <w:r w:rsidRPr="005108E4">
        <w:rPr>
          <w:spacing w:val="-23"/>
          <w:sz w:val="24"/>
        </w:rPr>
        <w:t xml:space="preserve"> </w:t>
      </w:r>
      <w:r w:rsidRPr="005108E4">
        <w:rPr>
          <w:sz w:val="24"/>
        </w:rPr>
        <w:t>with</w:t>
      </w:r>
      <w:r w:rsidRPr="005108E4">
        <w:rPr>
          <w:spacing w:val="-16"/>
          <w:sz w:val="24"/>
        </w:rPr>
        <w:t xml:space="preserve"> </w:t>
      </w:r>
      <w:r w:rsidRPr="005108E4">
        <w:rPr>
          <w:sz w:val="24"/>
        </w:rPr>
        <w:t>Massachusetts</w:t>
      </w:r>
      <w:r w:rsidRPr="005108E4">
        <w:rPr>
          <w:spacing w:val="-15"/>
          <w:sz w:val="24"/>
        </w:rPr>
        <w:t xml:space="preserve"> </w:t>
      </w:r>
      <w:r w:rsidRPr="005108E4">
        <w:rPr>
          <w:sz w:val="24"/>
        </w:rPr>
        <w:t>tax</w:t>
      </w:r>
      <w:r w:rsidRPr="005108E4">
        <w:rPr>
          <w:spacing w:val="-14"/>
          <w:sz w:val="24"/>
        </w:rPr>
        <w:t xml:space="preserve"> </w:t>
      </w:r>
      <w:r w:rsidRPr="005108E4">
        <w:rPr>
          <w:sz w:val="24"/>
        </w:rPr>
        <w:t>laws,</w:t>
      </w:r>
      <w:r w:rsidRPr="005108E4">
        <w:rPr>
          <w:spacing w:val="-16"/>
          <w:sz w:val="24"/>
        </w:rPr>
        <w:t xml:space="preserve"> </w:t>
      </w:r>
      <w:r w:rsidRPr="005108E4">
        <w:rPr>
          <w:sz w:val="24"/>
        </w:rPr>
        <w:t>and</w:t>
      </w:r>
      <w:r w:rsidRPr="005108E4">
        <w:rPr>
          <w:spacing w:val="-17"/>
          <w:sz w:val="24"/>
        </w:rPr>
        <w:t xml:space="preserve"> </w:t>
      </w:r>
      <w:r w:rsidRPr="005108E4">
        <w:rPr>
          <w:sz w:val="24"/>
        </w:rPr>
        <w:t xml:space="preserve">DOR rules and regulations including, but not limited to, 830 CMR 62C.25.1: </w:t>
      </w:r>
      <w:r w:rsidRPr="005108E4">
        <w:rPr>
          <w:i/>
          <w:sz w:val="24"/>
        </w:rPr>
        <w:t>Record Retention</w:t>
      </w:r>
      <w:r w:rsidRPr="005108E4">
        <w:rPr>
          <w:sz w:val="24"/>
        </w:rPr>
        <w:t xml:space="preserve">, and </w:t>
      </w:r>
      <w:r w:rsidRPr="005108E4">
        <w:rPr>
          <w:i/>
          <w:sz w:val="24"/>
        </w:rPr>
        <w:t xml:space="preserve">DOR Directive </w:t>
      </w:r>
      <w:r w:rsidRPr="005108E4">
        <w:rPr>
          <w:sz w:val="24"/>
        </w:rPr>
        <w:t>16-1 regarding recordkeeping</w:t>
      </w:r>
      <w:r w:rsidRPr="005108E4">
        <w:rPr>
          <w:spacing w:val="-17"/>
          <w:sz w:val="24"/>
        </w:rPr>
        <w:t xml:space="preserve"> </w:t>
      </w:r>
      <w:r w:rsidRPr="005108E4">
        <w:rPr>
          <w:sz w:val="24"/>
        </w:rPr>
        <w:t>requirements.</w:t>
      </w:r>
    </w:p>
    <w:p w14:paraId="593928B7" w14:textId="77777777" w:rsidR="00DA2759" w:rsidRPr="005108E4" w:rsidRDefault="009A7511">
      <w:pPr>
        <w:pStyle w:val="ListParagraph"/>
        <w:numPr>
          <w:ilvl w:val="1"/>
          <w:numId w:val="43"/>
        </w:numPr>
        <w:tabs>
          <w:tab w:val="left" w:pos="2084"/>
        </w:tabs>
        <w:spacing w:before="1" w:line="242" w:lineRule="auto"/>
        <w:ind w:right="117" w:firstLine="0"/>
        <w:rPr>
          <w:sz w:val="24"/>
        </w:rPr>
      </w:pPr>
      <w:r w:rsidRPr="005108E4">
        <w:rPr>
          <w:sz w:val="24"/>
        </w:rPr>
        <w:t>At</w:t>
      </w:r>
      <w:r w:rsidRPr="005108E4">
        <w:rPr>
          <w:spacing w:val="-15"/>
          <w:sz w:val="24"/>
        </w:rPr>
        <w:t xml:space="preserve"> </w:t>
      </w:r>
      <w:r w:rsidRPr="005108E4">
        <w:rPr>
          <w:sz w:val="24"/>
        </w:rPr>
        <w:t>the</w:t>
      </w:r>
      <w:r w:rsidRPr="005108E4">
        <w:rPr>
          <w:spacing w:val="-16"/>
          <w:sz w:val="24"/>
        </w:rPr>
        <w:t xml:space="preserve"> </w:t>
      </w:r>
      <w:r w:rsidRPr="005108E4">
        <w:rPr>
          <w:sz w:val="24"/>
        </w:rPr>
        <w:t>point</w:t>
      </w:r>
      <w:r w:rsidRPr="005108E4">
        <w:rPr>
          <w:spacing w:val="-14"/>
          <w:sz w:val="24"/>
        </w:rPr>
        <w:t xml:space="preserve"> </w:t>
      </w:r>
      <w:r w:rsidRPr="005108E4">
        <w:rPr>
          <w:sz w:val="24"/>
        </w:rPr>
        <w:t>of</w:t>
      </w:r>
      <w:r w:rsidRPr="005108E4">
        <w:rPr>
          <w:spacing w:val="-15"/>
          <w:sz w:val="24"/>
        </w:rPr>
        <w:t xml:space="preserve"> </w:t>
      </w:r>
      <w:r w:rsidRPr="005108E4">
        <w:rPr>
          <w:sz w:val="24"/>
        </w:rPr>
        <w:t>sale,</w:t>
      </w:r>
      <w:r w:rsidRPr="005108E4">
        <w:rPr>
          <w:spacing w:val="-15"/>
          <w:sz w:val="24"/>
        </w:rPr>
        <w:t xml:space="preserve"> </w:t>
      </w:r>
      <w:r w:rsidRPr="005108E4">
        <w:rPr>
          <w:sz w:val="24"/>
        </w:rPr>
        <w:t>and</w:t>
      </w:r>
      <w:r w:rsidRPr="005108E4">
        <w:rPr>
          <w:spacing w:val="-12"/>
          <w:sz w:val="24"/>
        </w:rPr>
        <w:t xml:space="preserve"> </w:t>
      </w:r>
      <w:r w:rsidRPr="005108E4">
        <w:rPr>
          <w:sz w:val="24"/>
        </w:rPr>
        <w:t>in</w:t>
      </w:r>
      <w:r w:rsidRPr="005108E4">
        <w:rPr>
          <w:spacing w:val="-13"/>
          <w:sz w:val="24"/>
        </w:rPr>
        <w:t xml:space="preserve"> </w:t>
      </w:r>
      <w:r w:rsidRPr="005108E4">
        <w:rPr>
          <w:sz w:val="24"/>
        </w:rPr>
        <w:t>a</w:t>
      </w:r>
      <w:r w:rsidRPr="005108E4">
        <w:rPr>
          <w:spacing w:val="-13"/>
          <w:sz w:val="24"/>
        </w:rPr>
        <w:t xml:space="preserve"> </w:t>
      </w:r>
      <w:r w:rsidRPr="005108E4">
        <w:rPr>
          <w:sz w:val="24"/>
        </w:rPr>
        <w:t>form</w:t>
      </w:r>
      <w:r w:rsidRPr="005108E4">
        <w:rPr>
          <w:spacing w:val="-12"/>
          <w:sz w:val="24"/>
        </w:rPr>
        <w:t xml:space="preserve"> </w:t>
      </w:r>
      <w:r w:rsidRPr="005108E4">
        <w:rPr>
          <w:sz w:val="24"/>
        </w:rPr>
        <w:t>and</w:t>
      </w:r>
      <w:r w:rsidRPr="005108E4">
        <w:rPr>
          <w:spacing w:val="-12"/>
          <w:sz w:val="24"/>
        </w:rPr>
        <w:t xml:space="preserve"> </w:t>
      </w:r>
      <w:r w:rsidRPr="005108E4">
        <w:rPr>
          <w:sz w:val="24"/>
        </w:rPr>
        <w:t>manner</w:t>
      </w:r>
      <w:r w:rsidRPr="005108E4">
        <w:rPr>
          <w:spacing w:val="-13"/>
          <w:sz w:val="24"/>
        </w:rPr>
        <w:t xml:space="preserve"> </w:t>
      </w:r>
      <w:r w:rsidRPr="005108E4">
        <w:rPr>
          <w:sz w:val="24"/>
        </w:rPr>
        <w:t>determined</w:t>
      </w:r>
      <w:r w:rsidRPr="005108E4">
        <w:rPr>
          <w:spacing w:val="-13"/>
          <w:sz w:val="24"/>
        </w:rPr>
        <w:t xml:space="preserve"> </w:t>
      </w:r>
      <w:r w:rsidRPr="005108E4">
        <w:rPr>
          <w:sz w:val="24"/>
        </w:rPr>
        <w:t>by</w:t>
      </w:r>
      <w:r w:rsidRPr="005108E4">
        <w:rPr>
          <w:spacing w:val="-21"/>
          <w:sz w:val="24"/>
        </w:rPr>
        <w:t xml:space="preserve"> </w:t>
      </w:r>
      <w:r w:rsidRPr="005108E4">
        <w:rPr>
          <w:sz w:val="24"/>
        </w:rPr>
        <w:t>the</w:t>
      </w:r>
      <w:r w:rsidRPr="005108E4">
        <w:rPr>
          <w:spacing w:val="-16"/>
          <w:sz w:val="24"/>
        </w:rPr>
        <w:t xml:space="preserve"> </w:t>
      </w:r>
      <w:r w:rsidRPr="005108E4">
        <w:rPr>
          <w:sz w:val="24"/>
        </w:rPr>
        <w:t>Commission,</w:t>
      </w:r>
      <w:r w:rsidRPr="005108E4">
        <w:rPr>
          <w:spacing w:val="-16"/>
          <w:sz w:val="24"/>
        </w:rPr>
        <w:t xml:space="preserve"> </w:t>
      </w:r>
      <w:r w:rsidRPr="005108E4">
        <w:rPr>
          <w:sz w:val="24"/>
        </w:rPr>
        <w:t>an</w:t>
      </w:r>
      <w:r w:rsidRPr="005108E4">
        <w:rPr>
          <w:spacing w:val="-15"/>
          <w:sz w:val="24"/>
        </w:rPr>
        <w:t xml:space="preserve"> </w:t>
      </w:r>
      <w:r w:rsidRPr="005108E4">
        <w:rPr>
          <w:sz w:val="24"/>
        </w:rPr>
        <w:t>MTC shall</w:t>
      </w:r>
      <w:r w:rsidRPr="005108E4">
        <w:rPr>
          <w:spacing w:val="-11"/>
          <w:sz w:val="24"/>
        </w:rPr>
        <w:t xml:space="preserve"> </w:t>
      </w:r>
      <w:r w:rsidRPr="005108E4">
        <w:rPr>
          <w:sz w:val="24"/>
        </w:rPr>
        <w:t>comply</w:t>
      </w:r>
      <w:r w:rsidRPr="005108E4">
        <w:rPr>
          <w:spacing w:val="-18"/>
          <w:sz w:val="24"/>
        </w:rPr>
        <w:t xml:space="preserve"> </w:t>
      </w:r>
      <w:r w:rsidRPr="005108E4">
        <w:rPr>
          <w:sz w:val="24"/>
        </w:rPr>
        <w:t>with</w:t>
      </w:r>
      <w:r w:rsidRPr="005108E4">
        <w:rPr>
          <w:spacing w:val="-12"/>
          <w:sz w:val="24"/>
        </w:rPr>
        <w:t xml:space="preserve"> </w:t>
      </w:r>
      <w:r w:rsidRPr="005108E4">
        <w:rPr>
          <w:sz w:val="24"/>
        </w:rPr>
        <w:t>tracking</w:t>
      </w:r>
      <w:r w:rsidRPr="005108E4">
        <w:rPr>
          <w:spacing w:val="-13"/>
          <w:sz w:val="24"/>
        </w:rPr>
        <w:t xml:space="preserve"> </w:t>
      </w:r>
      <w:r w:rsidRPr="005108E4">
        <w:rPr>
          <w:sz w:val="24"/>
        </w:rPr>
        <w:t>requirements</w:t>
      </w:r>
      <w:r w:rsidRPr="005108E4">
        <w:rPr>
          <w:spacing w:val="-12"/>
          <w:sz w:val="24"/>
        </w:rPr>
        <w:t xml:space="preserve"> </w:t>
      </w:r>
      <w:r w:rsidRPr="005108E4">
        <w:rPr>
          <w:sz w:val="24"/>
        </w:rPr>
        <w:t>in</w:t>
      </w:r>
      <w:r w:rsidRPr="005108E4">
        <w:rPr>
          <w:spacing w:val="-11"/>
          <w:sz w:val="24"/>
        </w:rPr>
        <w:t xml:space="preserve"> </w:t>
      </w:r>
      <w:r w:rsidRPr="005108E4">
        <w:rPr>
          <w:sz w:val="24"/>
        </w:rPr>
        <w:t>935</w:t>
      </w:r>
      <w:r w:rsidRPr="005108E4">
        <w:rPr>
          <w:spacing w:val="-12"/>
          <w:sz w:val="24"/>
        </w:rPr>
        <w:t xml:space="preserve"> </w:t>
      </w:r>
      <w:r w:rsidRPr="005108E4">
        <w:rPr>
          <w:sz w:val="24"/>
        </w:rPr>
        <w:t>CMR</w:t>
      </w:r>
      <w:r w:rsidRPr="005108E4">
        <w:rPr>
          <w:spacing w:val="-11"/>
          <w:sz w:val="24"/>
        </w:rPr>
        <w:t xml:space="preserve"> </w:t>
      </w:r>
      <w:r w:rsidRPr="005108E4">
        <w:rPr>
          <w:sz w:val="24"/>
        </w:rPr>
        <w:t>501.015(3)</w:t>
      </w:r>
      <w:r w:rsidRPr="005108E4">
        <w:rPr>
          <w:spacing w:val="-14"/>
          <w:sz w:val="24"/>
        </w:rPr>
        <w:t xml:space="preserve"> </w:t>
      </w:r>
      <w:r w:rsidRPr="005108E4">
        <w:rPr>
          <w:sz w:val="24"/>
        </w:rPr>
        <w:t>and</w:t>
      </w:r>
      <w:r w:rsidRPr="005108E4">
        <w:rPr>
          <w:spacing w:val="-14"/>
          <w:sz w:val="24"/>
        </w:rPr>
        <w:t xml:space="preserve"> </w:t>
      </w:r>
      <w:r w:rsidRPr="005108E4">
        <w:rPr>
          <w:sz w:val="24"/>
        </w:rPr>
        <w:t>(4)</w:t>
      </w:r>
      <w:r w:rsidRPr="005108E4">
        <w:rPr>
          <w:spacing w:val="-14"/>
          <w:sz w:val="24"/>
        </w:rPr>
        <w:t xml:space="preserve"> </w:t>
      </w:r>
      <w:r w:rsidRPr="005108E4">
        <w:rPr>
          <w:sz w:val="24"/>
        </w:rPr>
        <w:t>including,</w:t>
      </w:r>
      <w:r w:rsidRPr="005108E4">
        <w:rPr>
          <w:spacing w:val="-13"/>
          <w:sz w:val="24"/>
        </w:rPr>
        <w:t xml:space="preserve"> </w:t>
      </w:r>
      <w:r w:rsidRPr="005108E4">
        <w:rPr>
          <w:sz w:val="24"/>
        </w:rPr>
        <w:t>but</w:t>
      </w:r>
      <w:r w:rsidRPr="005108E4">
        <w:rPr>
          <w:spacing w:val="-14"/>
          <w:sz w:val="24"/>
        </w:rPr>
        <w:t xml:space="preserve"> </w:t>
      </w:r>
      <w:r w:rsidRPr="005108E4">
        <w:rPr>
          <w:sz w:val="24"/>
        </w:rPr>
        <w:t>not limited to, Qualifying Patient and, where applicable, Personal Caregiver information, and amount of medical-use Marijuana or MIPs</w:t>
      </w:r>
      <w:r w:rsidRPr="005108E4">
        <w:rPr>
          <w:spacing w:val="-9"/>
          <w:sz w:val="24"/>
        </w:rPr>
        <w:t xml:space="preserve"> </w:t>
      </w:r>
      <w:r w:rsidRPr="005108E4">
        <w:rPr>
          <w:sz w:val="24"/>
        </w:rPr>
        <w:t>sold.</w:t>
      </w:r>
    </w:p>
    <w:p w14:paraId="00DBD37E" w14:textId="77777777" w:rsidR="00DA2759" w:rsidRPr="005108E4" w:rsidRDefault="009A7511">
      <w:pPr>
        <w:pStyle w:val="ListParagraph"/>
        <w:numPr>
          <w:ilvl w:val="1"/>
          <w:numId w:val="43"/>
        </w:numPr>
        <w:tabs>
          <w:tab w:val="left" w:pos="2122"/>
        </w:tabs>
        <w:spacing w:before="4" w:line="242" w:lineRule="auto"/>
        <w:ind w:right="117" w:firstLine="0"/>
        <w:rPr>
          <w:sz w:val="24"/>
        </w:rPr>
      </w:pPr>
      <w:r w:rsidRPr="005108E4">
        <w:rPr>
          <w:sz w:val="24"/>
        </w:rPr>
        <w:t xml:space="preserve">An MTC shall accurately track and maintain these records for no less than one </w:t>
      </w:r>
      <w:r w:rsidRPr="005108E4">
        <w:rPr>
          <w:spacing w:val="-3"/>
          <w:sz w:val="24"/>
        </w:rPr>
        <w:t xml:space="preserve">year, </w:t>
      </w:r>
      <w:r w:rsidRPr="005108E4">
        <w:rPr>
          <w:sz w:val="24"/>
        </w:rPr>
        <w:t>except as otherwise provided in 935 CMR 501.140(5)(e) for taxable non-Marijuana sales, and shall be readily available to the Commission or its representatives on request. Such records shall</w:t>
      </w:r>
      <w:r w:rsidRPr="005108E4">
        <w:rPr>
          <w:spacing w:val="-1"/>
          <w:sz w:val="24"/>
        </w:rPr>
        <w:t xml:space="preserve"> </w:t>
      </w:r>
      <w:r w:rsidRPr="005108E4">
        <w:rPr>
          <w:sz w:val="24"/>
        </w:rPr>
        <w:t>include:</w:t>
      </w:r>
    </w:p>
    <w:p w14:paraId="0C4D488A" w14:textId="77777777" w:rsidR="00DA2759" w:rsidRPr="005108E4" w:rsidRDefault="009A7511">
      <w:pPr>
        <w:pStyle w:val="ListParagraph"/>
        <w:numPr>
          <w:ilvl w:val="2"/>
          <w:numId w:val="43"/>
        </w:numPr>
        <w:tabs>
          <w:tab w:val="left" w:pos="2396"/>
        </w:tabs>
        <w:spacing w:before="3"/>
        <w:ind w:hanging="361"/>
        <w:rPr>
          <w:sz w:val="24"/>
        </w:rPr>
      </w:pPr>
      <w:r w:rsidRPr="005108E4">
        <w:rPr>
          <w:sz w:val="24"/>
        </w:rPr>
        <w:t>Date and time of</w:t>
      </w:r>
      <w:r w:rsidRPr="005108E4">
        <w:rPr>
          <w:spacing w:val="-7"/>
          <w:sz w:val="24"/>
        </w:rPr>
        <w:t xml:space="preserve"> </w:t>
      </w:r>
      <w:r w:rsidRPr="005108E4">
        <w:rPr>
          <w:sz w:val="24"/>
        </w:rPr>
        <w:t>transaction;</w:t>
      </w:r>
    </w:p>
    <w:p w14:paraId="0BE49FB8" w14:textId="77777777" w:rsidR="00DA2759" w:rsidRPr="005108E4" w:rsidRDefault="009A7511">
      <w:pPr>
        <w:pStyle w:val="ListParagraph"/>
        <w:numPr>
          <w:ilvl w:val="2"/>
          <w:numId w:val="43"/>
        </w:numPr>
        <w:tabs>
          <w:tab w:val="left" w:pos="2381"/>
        </w:tabs>
        <w:spacing w:before="5"/>
        <w:ind w:left="2380" w:hanging="346"/>
        <w:rPr>
          <w:sz w:val="24"/>
        </w:rPr>
      </w:pPr>
      <w:r w:rsidRPr="005108E4">
        <w:rPr>
          <w:sz w:val="24"/>
        </w:rPr>
        <w:t>Name</w:t>
      </w:r>
      <w:r w:rsidRPr="005108E4">
        <w:rPr>
          <w:spacing w:val="-10"/>
          <w:sz w:val="24"/>
        </w:rPr>
        <w:t xml:space="preserve"> </w:t>
      </w:r>
      <w:r w:rsidRPr="005108E4">
        <w:rPr>
          <w:sz w:val="24"/>
        </w:rPr>
        <w:t>and</w:t>
      </w:r>
      <w:r w:rsidRPr="005108E4">
        <w:rPr>
          <w:spacing w:val="-9"/>
          <w:sz w:val="24"/>
        </w:rPr>
        <w:t xml:space="preserve"> </w:t>
      </w:r>
      <w:r w:rsidRPr="005108E4">
        <w:rPr>
          <w:sz w:val="24"/>
        </w:rPr>
        <w:t>agent</w:t>
      </w:r>
      <w:r w:rsidRPr="005108E4">
        <w:rPr>
          <w:spacing w:val="-9"/>
          <w:sz w:val="24"/>
        </w:rPr>
        <w:t xml:space="preserve"> </w:t>
      </w:r>
      <w:r w:rsidRPr="005108E4">
        <w:rPr>
          <w:sz w:val="24"/>
        </w:rPr>
        <w:t>registration</w:t>
      </w:r>
      <w:r w:rsidRPr="005108E4">
        <w:rPr>
          <w:spacing w:val="-9"/>
          <w:sz w:val="24"/>
        </w:rPr>
        <w:t xml:space="preserve"> </w:t>
      </w:r>
      <w:r w:rsidRPr="005108E4">
        <w:rPr>
          <w:sz w:val="24"/>
        </w:rPr>
        <w:t>number</w:t>
      </w:r>
      <w:r w:rsidRPr="005108E4">
        <w:rPr>
          <w:spacing w:val="-9"/>
          <w:sz w:val="24"/>
        </w:rPr>
        <w:t xml:space="preserve"> </w:t>
      </w:r>
      <w:r w:rsidRPr="005108E4">
        <w:rPr>
          <w:sz w:val="24"/>
        </w:rPr>
        <w:t>of</w:t>
      </w:r>
      <w:r w:rsidRPr="005108E4">
        <w:rPr>
          <w:spacing w:val="-10"/>
          <w:sz w:val="24"/>
        </w:rPr>
        <w:t xml:space="preserve"> </w:t>
      </w:r>
      <w:r w:rsidRPr="005108E4">
        <w:rPr>
          <w:sz w:val="24"/>
        </w:rPr>
        <w:t>the</w:t>
      </w:r>
      <w:r w:rsidRPr="005108E4">
        <w:rPr>
          <w:spacing w:val="-10"/>
          <w:sz w:val="24"/>
        </w:rPr>
        <w:t xml:space="preserve"> </w:t>
      </w:r>
      <w:r w:rsidRPr="005108E4">
        <w:rPr>
          <w:sz w:val="24"/>
        </w:rPr>
        <w:t>MTC</w:t>
      </w:r>
      <w:r w:rsidRPr="005108E4">
        <w:rPr>
          <w:spacing w:val="-6"/>
          <w:sz w:val="24"/>
        </w:rPr>
        <w:t xml:space="preserve"> </w:t>
      </w:r>
      <w:r w:rsidRPr="005108E4">
        <w:rPr>
          <w:sz w:val="24"/>
        </w:rPr>
        <w:t>Agent</w:t>
      </w:r>
      <w:r w:rsidRPr="005108E4">
        <w:rPr>
          <w:spacing w:val="-6"/>
          <w:sz w:val="24"/>
        </w:rPr>
        <w:t xml:space="preserve"> </w:t>
      </w:r>
      <w:r w:rsidRPr="005108E4">
        <w:rPr>
          <w:sz w:val="24"/>
        </w:rPr>
        <w:t>conducting</w:t>
      </w:r>
      <w:r w:rsidRPr="005108E4">
        <w:rPr>
          <w:spacing w:val="-9"/>
          <w:sz w:val="24"/>
        </w:rPr>
        <w:t xml:space="preserve"> </w:t>
      </w:r>
      <w:r w:rsidRPr="005108E4">
        <w:rPr>
          <w:sz w:val="24"/>
        </w:rPr>
        <w:t>the</w:t>
      </w:r>
      <w:r w:rsidRPr="005108E4">
        <w:rPr>
          <w:spacing w:val="-10"/>
          <w:sz w:val="24"/>
        </w:rPr>
        <w:t xml:space="preserve"> </w:t>
      </w:r>
      <w:r w:rsidRPr="005108E4">
        <w:rPr>
          <w:sz w:val="24"/>
        </w:rPr>
        <w:t>transaction;</w:t>
      </w:r>
    </w:p>
    <w:p w14:paraId="5CCFFCB1" w14:textId="77777777" w:rsidR="00DA2759" w:rsidRPr="005108E4" w:rsidRDefault="009A7511">
      <w:pPr>
        <w:pStyle w:val="ListParagraph"/>
        <w:numPr>
          <w:ilvl w:val="2"/>
          <w:numId w:val="43"/>
        </w:numPr>
        <w:tabs>
          <w:tab w:val="left" w:pos="2367"/>
        </w:tabs>
        <w:spacing w:before="2" w:line="244" w:lineRule="auto"/>
        <w:ind w:left="2035" w:right="115" w:firstLine="0"/>
        <w:rPr>
          <w:sz w:val="24"/>
        </w:rPr>
      </w:pPr>
      <w:r w:rsidRPr="005108E4">
        <w:rPr>
          <w:sz w:val="24"/>
        </w:rPr>
        <w:t>Specific</w:t>
      </w:r>
      <w:r w:rsidRPr="005108E4">
        <w:rPr>
          <w:spacing w:val="-16"/>
          <w:sz w:val="24"/>
        </w:rPr>
        <w:t xml:space="preserve"> </w:t>
      </w:r>
      <w:r w:rsidRPr="005108E4">
        <w:rPr>
          <w:sz w:val="24"/>
        </w:rPr>
        <w:t>name,</w:t>
      </w:r>
      <w:r w:rsidRPr="005108E4">
        <w:rPr>
          <w:spacing w:val="-14"/>
          <w:sz w:val="24"/>
        </w:rPr>
        <w:t xml:space="preserve"> </w:t>
      </w:r>
      <w:r w:rsidRPr="005108E4">
        <w:rPr>
          <w:sz w:val="24"/>
        </w:rPr>
        <w:t>strength,</w:t>
      </w:r>
      <w:r w:rsidRPr="005108E4">
        <w:rPr>
          <w:spacing w:val="-14"/>
          <w:sz w:val="24"/>
        </w:rPr>
        <w:t xml:space="preserve"> </w:t>
      </w:r>
      <w:r w:rsidRPr="005108E4">
        <w:rPr>
          <w:sz w:val="24"/>
        </w:rPr>
        <w:t>dose,</w:t>
      </w:r>
      <w:r w:rsidRPr="005108E4">
        <w:rPr>
          <w:spacing w:val="-17"/>
          <w:sz w:val="24"/>
        </w:rPr>
        <w:t xml:space="preserve"> </w:t>
      </w:r>
      <w:r w:rsidRPr="005108E4">
        <w:rPr>
          <w:sz w:val="24"/>
        </w:rPr>
        <w:t>quantity,</w:t>
      </w:r>
      <w:r w:rsidRPr="005108E4">
        <w:rPr>
          <w:spacing w:val="-17"/>
          <w:sz w:val="24"/>
        </w:rPr>
        <w:t xml:space="preserve"> </w:t>
      </w:r>
      <w:r w:rsidRPr="005108E4">
        <w:rPr>
          <w:sz w:val="24"/>
        </w:rPr>
        <w:t>and</w:t>
      </w:r>
      <w:r w:rsidRPr="005108E4">
        <w:rPr>
          <w:spacing w:val="-14"/>
          <w:sz w:val="24"/>
        </w:rPr>
        <w:t xml:space="preserve"> </w:t>
      </w:r>
      <w:r w:rsidRPr="005108E4">
        <w:rPr>
          <w:spacing w:val="-3"/>
          <w:sz w:val="24"/>
        </w:rPr>
        <w:t>type</w:t>
      </w:r>
      <w:r w:rsidRPr="005108E4">
        <w:rPr>
          <w:spacing w:val="-15"/>
          <w:sz w:val="24"/>
        </w:rPr>
        <w:t xml:space="preserve"> </w:t>
      </w:r>
      <w:r w:rsidRPr="005108E4">
        <w:rPr>
          <w:sz w:val="24"/>
        </w:rPr>
        <w:t>of</w:t>
      </w:r>
      <w:r w:rsidRPr="005108E4">
        <w:rPr>
          <w:spacing w:val="-15"/>
          <w:sz w:val="24"/>
        </w:rPr>
        <w:t xml:space="preserve"> </w:t>
      </w:r>
      <w:r w:rsidRPr="005108E4">
        <w:rPr>
          <w:sz w:val="24"/>
        </w:rPr>
        <w:t>Marijuana</w:t>
      </w:r>
      <w:r w:rsidRPr="005108E4">
        <w:rPr>
          <w:spacing w:val="-15"/>
          <w:sz w:val="24"/>
        </w:rPr>
        <w:t xml:space="preserve"> </w:t>
      </w:r>
      <w:r w:rsidRPr="005108E4">
        <w:rPr>
          <w:sz w:val="24"/>
        </w:rPr>
        <w:t>and</w:t>
      </w:r>
      <w:r w:rsidRPr="005108E4">
        <w:rPr>
          <w:spacing w:val="-14"/>
          <w:sz w:val="24"/>
        </w:rPr>
        <w:t xml:space="preserve"> </w:t>
      </w:r>
      <w:r w:rsidRPr="005108E4">
        <w:rPr>
          <w:sz w:val="24"/>
        </w:rPr>
        <w:t>MIPs</w:t>
      </w:r>
      <w:r w:rsidRPr="005108E4">
        <w:rPr>
          <w:spacing w:val="-14"/>
          <w:sz w:val="24"/>
        </w:rPr>
        <w:t xml:space="preserve"> </w:t>
      </w:r>
      <w:r w:rsidRPr="005108E4">
        <w:rPr>
          <w:sz w:val="24"/>
        </w:rPr>
        <w:t>sold</w:t>
      </w:r>
      <w:r w:rsidRPr="005108E4">
        <w:rPr>
          <w:spacing w:val="-14"/>
          <w:sz w:val="24"/>
        </w:rPr>
        <w:t xml:space="preserve"> </w:t>
      </w:r>
      <w:r w:rsidRPr="005108E4">
        <w:rPr>
          <w:sz w:val="24"/>
        </w:rPr>
        <w:t>during the</w:t>
      </w:r>
      <w:r w:rsidRPr="005108E4">
        <w:rPr>
          <w:spacing w:val="-3"/>
          <w:sz w:val="24"/>
        </w:rPr>
        <w:t xml:space="preserve"> </w:t>
      </w:r>
      <w:r w:rsidRPr="005108E4">
        <w:rPr>
          <w:sz w:val="24"/>
        </w:rPr>
        <w:t>transaction;</w:t>
      </w:r>
    </w:p>
    <w:p w14:paraId="321E0641" w14:textId="77777777" w:rsidR="00DA2759" w:rsidRPr="005108E4" w:rsidRDefault="009A7511">
      <w:pPr>
        <w:pStyle w:val="ListParagraph"/>
        <w:numPr>
          <w:ilvl w:val="2"/>
          <w:numId w:val="43"/>
        </w:numPr>
        <w:tabs>
          <w:tab w:val="left" w:pos="2352"/>
        </w:tabs>
        <w:spacing w:line="244" w:lineRule="auto"/>
        <w:ind w:left="2035" w:right="117" w:firstLine="0"/>
        <w:rPr>
          <w:sz w:val="24"/>
        </w:rPr>
      </w:pPr>
      <w:r w:rsidRPr="005108E4">
        <w:rPr>
          <w:sz w:val="24"/>
        </w:rPr>
        <w:t>Name</w:t>
      </w:r>
      <w:r w:rsidRPr="005108E4">
        <w:rPr>
          <w:spacing w:val="-22"/>
          <w:sz w:val="24"/>
        </w:rPr>
        <w:t xml:space="preserve"> </w:t>
      </w:r>
      <w:r w:rsidRPr="005108E4">
        <w:rPr>
          <w:sz w:val="24"/>
        </w:rPr>
        <w:t>of</w:t>
      </w:r>
      <w:r w:rsidRPr="005108E4">
        <w:rPr>
          <w:spacing w:val="-23"/>
          <w:sz w:val="24"/>
        </w:rPr>
        <w:t xml:space="preserve"> </w:t>
      </w:r>
      <w:r w:rsidRPr="005108E4">
        <w:rPr>
          <w:sz w:val="24"/>
        </w:rPr>
        <w:t>Patient,</w:t>
      </w:r>
      <w:r w:rsidRPr="005108E4">
        <w:rPr>
          <w:spacing w:val="-22"/>
          <w:sz w:val="24"/>
        </w:rPr>
        <w:t xml:space="preserve"> </w:t>
      </w:r>
      <w:r w:rsidRPr="005108E4">
        <w:rPr>
          <w:sz w:val="24"/>
        </w:rPr>
        <w:t>and</w:t>
      </w:r>
      <w:r w:rsidRPr="005108E4">
        <w:rPr>
          <w:spacing w:val="-23"/>
          <w:sz w:val="24"/>
        </w:rPr>
        <w:t xml:space="preserve"> </w:t>
      </w:r>
      <w:r w:rsidRPr="005108E4">
        <w:rPr>
          <w:sz w:val="24"/>
        </w:rPr>
        <w:t>where</w:t>
      </w:r>
      <w:r w:rsidRPr="005108E4">
        <w:rPr>
          <w:spacing w:val="-23"/>
          <w:sz w:val="24"/>
        </w:rPr>
        <w:t xml:space="preserve"> </w:t>
      </w:r>
      <w:r w:rsidRPr="005108E4">
        <w:rPr>
          <w:sz w:val="24"/>
        </w:rPr>
        <w:t>applicable,</w:t>
      </w:r>
      <w:r w:rsidRPr="005108E4">
        <w:rPr>
          <w:spacing w:val="-20"/>
          <w:sz w:val="24"/>
        </w:rPr>
        <w:t xml:space="preserve"> </w:t>
      </w:r>
      <w:r w:rsidRPr="005108E4">
        <w:rPr>
          <w:sz w:val="24"/>
        </w:rPr>
        <w:t>Personal</w:t>
      </w:r>
      <w:r w:rsidRPr="005108E4">
        <w:rPr>
          <w:spacing w:val="-20"/>
          <w:sz w:val="24"/>
        </w:rPr>
        <w:t xml:space="preserve"> </w:t>
      </w:r>
      <w:r w:rsidRPr="005108E4">
        <w:rPr>
          <w:sz w:val="24"/>
        </w:rPr>
        <w:t>Caregiver,</w:t>
      </w:r>
      <w:r w:rsidRPr="005108E4">
        <w:rPr>
          <w:spacing w:val="-21"/>
          <w:sz w:val="24"/>
        </w:rPr>
        <w:t xml:space="preserve"> </w:t>
      </w:r>
      <w:r w:rsidRPr="005108E4">
        <w:rPr>
          <w:sz w:val="24"/>
        </w:rPr>
        <w:t>receiving</w:t>
      </w:r>
      <w:r w:rsidRPr="005108E4">
        <w:rPr>
          <w:spacing w:val="-22"/>
          <w:sz w:val="24"/>
        </w:rPr>
        <w:t xml:space="preserve"> </w:t>
      </w:r>
      <w:r w:rsidRPr="005108E4">
        <w:rPr>
          <w:sz w:val="24"/>
        </w:rPr>
        <w:t>the</w:t>
      </w:r>
      <w:r w:rsidRPr="005108E4">
        <w:rPr>
          <w:spacing w:val="-21"/>
          <w:sz w:val="24"/>
        </w:rPr>
        <w:t xml:space="preserve"> </w:t>
      </w:r>
      <w:r w:rsidRPr="005108E4">
        <w:rPr>
          <w:sz w:val="24"/>
        </w:rPr>
        <w:t>Marijuana, MIPs or Marijuana accessory or other taxable non-Marijuana item;</w:t>
      </w:r>
      <w:r w:rsidRPr="005108E4">
        <w:rPr>
          <w:spacing w:val="-29"/>
          <w:sz w:val="24"/>
        </w:rPr>
        <w:t xml:space="preserve"> </w:t>
      </w:r>
      <w:r w:rsidRPr="005108E4">
        <w:rPr>
          <w:sz w:val="24"/>
        </w:rPr>
        <w:t>and</w:t>
      </w:r>
    </w:p>
    <w:p w14:paraId="44E2B5A4" w14:textId="77777777" w:rsidR="00DA2759" w:rsidRPr="005108E4" w:rsidRDefault="009A7511">
      <w:pPr>
        <w:pStyle w:val="ListParagraph"/>
        <w:numPr>
          <w:ilvl w:val="2"/>
          <w:numId w:val="43"/>
        </w:numPr>
        <w:tabs>
          <w:tab w:val="left" w:pos="2396"/>
        </w:tabs>
        <w:spacing w:line="272" w:lineRule="exact"/>
        <w:ind w:hanging="361"/>
        <w:rPr>
          <w:sz w:val="24"/>
        </w:rPr>
      </w:pPr>
      <w:r w:rsidRPr="005108E4">
        <w:rPr>
          <w:sz w:val="24"/>
        </w:rPr>
        <w:t>Any other additional information the Commission may deem</w:t>
      </w:r>
      <w:r w:rsidRPr="005108E4">
        <w:rPr>
          <w:spacing w:val="-34"/>
          <w:sz w:val="24"/>
        </w:rPr>
        <w:t xml:space="preserve"> </w:t>
      </w:r>
      <w:r w:rsidRPr="005108E4">
        <w:rPr>
          <w:sz w:val="24"/>
        </w:rPr>
        <w:t>necessary.</w:t>
      </w:r>
    </w:p>
    <w:p w14:paraId="485F401A" w14:textId="77777777" w:rsidR="00DA2759" w:rsidRPr="005108E4" w:rsidRDefault="009A7511">
      <w:pPr>
        <w:pStyle w:val="ListParagraph"/>
        <w:numPr>
          <w:ilvl w:val="1"/>
          <w:numId w:val="43"/>
        </w:numPr>
        <w:tabs>
          <w:tab w:val="left" w:pos="2132"/>
        </w:tabs>
        <w:spacing w:before="1" w:line="242" w:lineRule="auto"/>
        <w:ind w:right="117" w:firstLine="0"/>
        <w:rPr>
          <w:sz w:val="24"/>
        </w:rPr>
      </w:pPr>
      <w:r w:rsidRPr="005108E4">
        <w:rPr>
          <w:sz w:val="24"/>
        </w:rPr>
        <w:t>The</w:t>
      </w:r>
      <w:r w:rsidRPr="005108E4">
        <w:rPr>
          <w:spacing w:val="-5"/>
          <w:sz w:val="24"/>
        </w:rPr>
        <w:t xml:space="preserve"> </w:t>
      </w:r>
      <w:r w:rsidRPr="005108E4">
        <w:rPr>
          <w:sz w:val="24"/>
        </w:rPr>
        <w:t>Commission</w:t>
      </w:r>
      <w:r w:rsidRPr="005108E4">
        <w:rPr>
          <w:spacing w:val="-4"/>
          <w:sz w:val="24"/>
        </w:rPr>
        <w:t xml:space="preserve"> </w:t>
      </w:r>
      <w:r w:rsidRPr="005108E4">
        <w:rPr>
          <w:sz w:val="24"/>
        </w:rPr>
        <w:t>may</w:t>
      </w:r>
      <w:r w:rsidRPr="005108E4">
        <w:rPr>
          <w:spacing w:val="-10"/>
          <w:sz w:val="24"/>
        </w:rPr>
        <w:t xml:space="preserve"> </w:t>
      </w:r>
      <w:r w:rsidRPr="005108E4">
        <w:rPr>
          <w:sz w:val="24"/>
        </w:rPr>
        <w:t>audit</w:t>
      </w:r>
      <w:r w:rsidRPr="005108E4">
        <w:rPr>
          <w:spacing w:val="-3"/>
          <w:sz w:val="24"/>
        </w:rPr>
        <w:t xml:space="preserve"> </w:t>
      </w:r>
      <w:r w:rsidRPr="005108E4">
        <w:rPr>
          <w:sz w:val="24"/>
        </w:rPr>
        <w:t>and</w:t>
      </w:r>
      <w:r w:rsidRPr="005108E4">
        <w:rPr>
          <w:spacing w:val="-4"/>
          <w:sz w:val="24"/>
        </w:rPr>
        <w:t xml:space="preserve"> </w:t>
      </w:r>
      <w:r w:rsidRPr="005108E4">
        <w:rPr>
          <w:sz w:val="24"/>
        </w:rPr>
        <w:t>examine</w:t>
      </w:r>
      <w:r w:rsidRPr="005108E4">
        <w:rPr>
          <w:spacing w:val="-5"/>
          <w:sz w:val="24"/>
        </w:rPr>
        <w:t xml:space="preserve"> </w:t>
      </w:r>
      <w:r w:rsidRPr="005108E4">
        <w:rPr>
          <w:sz w:val="24"/>
        </w:rPr>
        <w:t>the</w:t>
      </w:r>
      <w:r w:rsidRPr="005108E4">
        <w:rPr>
          <w:spacing w:val="-5"/>
          <w:sz w:val="24"/>
        </w:rPr>
        <w:t xml:space="preserve"> </w:t>
      </w:r>
      <w:r w:rsidRPr="005108E4">
        <w:rPr>
          <w:sz w:val="24"/>
        </w:rPr>
        <w:t>point-of-sale</w:t>
      </w:r>
      <w:r w:rsidRPr="005108E4">
        <w:rPr>
          <w:spacing w:val="-4"/>
          <w:sz w:val="24"/>
        </w:rPr>
        <w:t xml:space="preserve"> </w:t>
      </w:r>
      <w:r w:rsidRPr="005108E4">
        <w:rPr>
          <w:sz w:val="24"/>
        </w:rPr>
        <w:t>system</w:t>
      </w:r>
      <w:r w:rsidRPr="005108E4">
        <w:rPr>
          <w:spacing w:val="-3"/>
          <w:sz w:val="24"/>
        </w:rPr>
        <w:t xml:space="preserve"> </w:t>
      </w:r>
      <w:r w:rsidRPr="005108E4">
        <w:rPr>
          <w:sz w:val="24"/>
        </w:rPr>
        <w:t>used</w:t>
      </w:r>
      <w:r w:rsidRPr="005108E4">
        <w:rPr>
          <w:spacing w:val="-6"/>
          <w:sz w:val="24"/>
        </w:rPr>
        <w:t xml:space="preserve"> </w:t>
      </w:r>
      <w:r w:rsidRPr="005108E4">
        <w:rPr>
          <w:sz w:val="24"/>
        </w:rPr>
        <w:t>by</w:t>
      </w:r>
      <w:r w:rsidRPr="005108E4">
        <w:rPr>
          <w:spacing w:val="-12"/>
          <w:sz w:val="24"/>
        </w:rPr>
        <w:t xml:space="preserve"> </w:t>
      </w:r>
      <w:r w:rsidRPr="005108E4">
        <w:rPr>
          <w:sz w:val="24"/>
        </w:rPr>
        <w:t>an</w:t>
      </w:r>
      <w:r w:rsidRPr="005108E4">
        <w:rPr>
          <w:spacing w:val="-6"/>
          <w:sz w:val="24"/>
        </w:rPr>
        <w:t xml:space="preserve"> </w:t>
      </w:r>
      <w:r w:rsidRPr="005108E4">
        <w:rPr>
          <w:sz w:val="24"/>
        </w:rPr>
        <w:t>MTC</w:t>
      </w:r>
      <w:r w:rsidRPr="005108E4">
        <w:rPr>
          <w:spacing w:val="-3"/>
          <w:sz w:val="24"/>
        </w:rPr>
        <w:t xml:space="preserve"> </w:t>
      </w:r>
      <w:r w:rsidRPr="005108E4">
        <w:rPr>
          <w:sz w:val="24"/>
        </w:rPr>
        <w:t>in order to ensure compliance with 935 CMR</w:t>
      </w:r>
      <w:r w:rsidRPr="005108E4">
        <w:rPr>
          <w:spacing w:val="-12"/>
          <w:sz w:val="24"/>
        </w:rPr>
        <w:t xml:space="preserve"> </w:t>
      </w:r>
      <w:r w:rsidRPr="005108E4">
        <w:rPr>
          <w:sz w:val="24"/>
        </w:rPr>
        <w:t>501.140(5);</w:t>
      </w:r>
    </w:p>
    <w:p w14:paraId="092AF207" w14:textId="77777777" w:rsidR="00DA2759" w:rsidRPr="005108E4" w:rsidRDefault="00DA2759">
      <w:pPr>
        <w:pStyle w:val="BodyText"/>
        <w:spacing w:before="4"/>
        <w:jc w:val="left"/>
      </w:pPr>
    </w:p>
    <w:p w14:paraId="4F939C15" w14:textId="77777777" w:rsidR="00DA2759" w:rsidRPr="005108E4" w:rsidRDefault="009A7511" w:rsidP="009B55D4">
      <w:pPr>
        <w:pStyle w:val="ListParagraph"/>
        <w:numPr>
          <w:ilvl w:val="0"/>
          <w:numId w:val="43"/>
        </w:numPr>
        <w:tabs>
          <w:tab w:val="left" w:pos="1676"/>
        </w:tabs>
        <w:spacing w:before="1"/>
        <w:ind w:left="1675" w:hanging="357"/>
        <w:outlineLvl w:val="1"/>
        <w:rPr>
          <w:sz w:val="24"/>
        </w:rPr>
      </w:pPr>
      <w:r w:rsidRPr="005108E4">
        <w:rPr>
          <w:sz w:val="24"/>
          <w:u w:val="single"/>
        </w:rPr>
        <w:t>Patient</w:t>
      </w:r>
      <w:r w:rsidRPr="005108E4">
        <w:rPr>
          <w:spacing w:val="-1"/>
          <w:sz w:val="24"/>
          <w:u w:val="single"/>
        </w:rPr>
        <w:t xml:space="preserve"> </w:t>
      </w:r>
      <w:r w:rsidRPr="005108E4">
        <w:rPr>
          <w:sz w:val="24"/>
          <w:u w:val="single"/>
        </w:rPr>
        <w:t>Education</w:t>
      </w:r>
      <w:r w:rsidRPr="005108E4">
        <w:rPr>
          <w:sz w:val="24"/>
        </w:rPr>
        <w:t>.</w:t>
      </w:r>
    </w:p>
    <w:p w14:paraId="6CD7AB8A" w14:textId="77777777" w:rsidR="00DA2759" w:rsidRPr="005108E4" w:rsidRDefault="009A7511">
      <w:pPr>
        <w:pStyle w:val="ListParagraph"/>
        <w:numPr>
          <w:ilvl w:val="1"/>
          <w:numId w:val="43"/>
        </w:numPr>
        <w:tabs>
          <w:tab w:val="left" w:pos="2086"/>
        </w:tabs>
        <w:spacing w:before="4" w:line="242" w:lineRule="auto"/>
        <w:ind w:right="115" w:firstLine="0"/>
        <w:rPr>
          <w:sz w:val="24"/>
        </w:rPr>
      </w:pPr>
      <w:r w:rsidRPr="005108E4">
        <w:rPr>
          <w:sz w:val="24"/>
        </w:rPr>
        <w:t>An</w:t>
      </w:r>
      <w:r w:rsidRPr="005108E4">
        <w:rPr>
          <w:spacing w:val="-19"/>
          <w:sz w:val="24"/>
        </w:rPr>
        <w:t xml:space="preserve"> </w:t>
      </w:r>
      <w:r w:rsidRPr="005108E4">
        <w:rPr>
          <w:sz w:val="24"/>
        </w:rPr>
        <w:t>MTC</w:t>
      </w:r>
      <w:r w:rsidRPr="005108E4">
        <w:rPr>
          <w:spacing w:val="-17"/>
          <w:sz w:val="24"/>
        </w:rPr>
        <w:t xml:space="preserve"> </w:t>
      </w:r>
      <w:r w:rsidRPr="005108E4">
        <w:rPr>
          <w:sz w:val="24"/>
        </w:rPr>
        <w:t>shall</w:t>
      </w:r>
      <w:r w:rsidRPr="005108E4">
        <w:rPr>
          <w:spacing w:val="-17"/>
          <w:sz w:val="24"/>
        </w:rPr>
        <w:t xml:space="preserve"> </w:t>
      </w:r>
      <w:r w:rsidRPr="005108E4">
        <w:rPr>
          <w:sz w:val="24"/>
        </w:rPr>
        <w:t>provide</w:t>
      </w:r>
      <w:r w:rsidRPr="005108E4">
        <w:rPr>
          <w:spacing w:val="-16"/>
          <w:sz w:val="24"/>
        </w:rPr>
        <w:t xml:space="preserve"> </w:t>
      </w:r>
      <w:r w:rsidRPr="005108E4">
        <w:rPr>
          <w:sz w:val="24"/>
        </w:rPr>
        <w:t>educational</w:t>
      </w:r>
      <w:r w:rsidRPr="005108E4">
        <w:rPr>
          <w:spacing w:val="-16"/>
          <w:sz w:val="24"/>
        </w:rPr>
        <w:t xml:space="preserve"> </w:t>
      </w:r>
      <w:r w:rsidRPr="005108E4">
        <w:rPr>
          <w:sz w:val="24"/>
        </w:rPr>
        <w:t>materials</w:t>
      </w:r>
      <w:r w:rsidRPr="005108E4">
        <w:rPr>
          <w:spacing w:val="-15"/>
          <w:sz w:val="24"/>
        </w:rPr>
        <w:t xml:space="preserve"> </w:t>
      </w:r>
      <w:r w:rsidRPr="005108E4">
        <w:rPr>
          <w:sz w:val="24"/>
        </w:rPr>
        <w:t>about</w:t>
      </w:r>
      <w:r w:rsidRPr="005108E4">
        <w:rPr>
          <w:spacing w:val="-16"/>
          <w:sz w:val="24"/>
        </w:rPr>
        <w:t xml:space="preserve"> </w:t>
      </w:r>
      <w:r w:rsidRPr="005108E4">
        <w:rPr>
          <w:sz w:val="24"/>
        </w:rPr>
        <w:t>Marijuana</w:t>
      </w:r>
      <w:r w:rsidRPr="005108E4">
        <w:rPr>
          <w:spacing w:val="-16"/>
          <w:sz w:val="24"/>
        </w:rPr>
        <w:t xml:space="preserve"> </w:t>
      </w:r>
      <w:r w:rsidRPr="005108E4">
        <w:rPr>
          <w:sz w:val="24"/>
        </w:rPr>
        <w:t>to</w:t>
      </w:r>
      <w:r w:rsidRPr="005108E4">
        <w:rPr>
          <w:spacing w:val="-16"/>
          <w:sz w:val="24"/>
        </w:rPr>
        <w:t xml:space="preserve"> </w:t>
      </w:r>
      <w:r w:rsidRPr="005108E4">
        <w:rPr>
          <w:sz w:val="24"/>
        </w:rPr>
        <w:t>Registered</w:t>
      </w:r>
      <w:r w:rsidRPr="005108E4">
        <w:rPr>
          <w:spacing w:val="-15"/>
          <w:sz w:val="24"/>
        </w:rPr>
        <w:t xml:space="preserve"> </w:t>
      </w:r>
      <w:r w:rsidRPr="005108E4">
        <w:rPr>
          <w:sz w:val="24"/>
        </w:rPr>
        <w:t>Qualifying Patients and their Personal</w:t>
      </w:r>
      <w:r w:rsidRPr="005108E4">
        <w:rPr>
          <w:spacing w:val="-4"/>
          <w:sz w:val="24"/>
        </w:rPr>
        <w:t xml:space="preserve"> </w:t>
      </w:r>
      <w:r w:rsidRPr="005108E4">
        <w:rPr>
          <w:sz w:val="24"/>
        </w:rPr>
        <w:t>Caregivers.</w:t>
      </w:r>
    </w:p>
    <w:p w14:paraId="28DCCC23" w14:textId="77777777" w:rsidR="00DA2759" w:rsidRPr="005108E4" w:rsidRDefault="009A7511">
      <w:pPr>
        <w:pStyle w:val="ListParagraph"/>
        <w:numPr>
          <w:ilvl w:val="2"/>
          <w:numId w:val="43"/>
        </w:numPr>
        <w:tabs>
          <w:tab w:val="left" w:pos="2388"/>
        </w:tabs>
        <w:spacing w:before="2" w:line="242" w:lineRule="auto"/>
        <w:ind w:left="2035" w:right="116" w:firstLine="0"/>
        <w:rPr>
          <w:sz w:val="24"/>
        </w:rPr>
      </w:pPr>
      <w:r w:rsidRPr="005108E4">
        <w:rPr>
          <w:sz w:val="24"/>
        </w:rPr>
        <w:t>An</w:t>
      </w:r>
      <w:r w:rsidRPr="005108E4">
        <w:rPr>
          <w:spacing w:val="-7"/>
          <w:sz w:val="24"/>
        </w:rPr>
        <w:t xml:space="preserve"> </w:t>
      </w:r>
      <w:r w:rsidRPr="005108E4">
        <w:rPr>
          <w:sz w:val="24"/>
        </w:rPr>
        <w:t>MTC</w:t>
      </w:r>
      <w:r w:rsidRPr="005108E4">
        <w:rPr>
          <w:spacing w:val="-6"/>
          <w:sz w:val="24"/>
        </w:rPr>
        <w:t xml:space="preserve"> </w:t>
      </w:r>
      <w:r w:rsidRPr="005108E4">
        <w:rPr>
          <w:sz w:val="24"/>
        </w:rPr>
        <w:t>shall</w:t>
      </w:r>
      <w:r w:rsidRPr="005108E4">
        <w:rPr>
          <w:spacing w:val="-6"/>
          <w:sz w:val="24"/>
        </w:rPr>
        <w:t xml:space="preserve"> </w:t>
      </w:r>
      <w:r w:rsidRPr="005108E4">
        <w:rPr>
          <w:sz w:val="24"/>
        </w:rPr>
        <w:t>have</w:t>
      </w:r>
      <w:r w:rsidRPr="005108E4">
        <w:rPr>
          <w:spacing w:val="-7"/>
          <w:sz w:val="24"/>
        </w:rPr>
        <w:t xml:space="preserve"> </w:t>
      </w:r>
      <w:r w:rsidRPr="005108E4">
        <w:rPr>
          <w:sz w:val="24"/>
        </w:rPr>
        <w:t>an</w:t>
      </w:r>
      <w:r w:rsidRPr="005108E4">
        <w:rPr>
          <w:spacing w:val="-9"/>
          <w:sz w:val="24"/>
        </w:rPr>
        <w:t xml:space="preserve"> </w:t>
      </w:r>
      <w:r w:rsidRPr="005108E4">
        <w:rPr>
          <w:sz w:val="24"/>
        </w:rPr>
        <w:t>adequate</w:t>
      </w:r>
      <w:r w:rsidRPr="005108E4">
        <w:rPr>
          <w:spacing w:val="-9"/>
          <w:sz w:val="24"/>
        </w:rPr>
        <w:t xml:space="preserve"> </w:t>
      </w:r>
      <w:r w:rsidRPr="005108E4">
        <w:rPr>
          <w:sz w:val="24"/>
        </w:rPr>
        <w:t>supply</w:t>
      </w:r>
      <w:r w:rsidRPr="005108E4">
        <w:rPr>
          <w:spacing w:val="-16"/>
          <w:sz w:val="24"/>
        </w:rPr>
        <w:t xml:space="preserve"> </w:t>
      </w:r>
      <w:r w:rsidRPr="005108E4">
        <w:rPr>
          <w:sz w:val="24"/>
        </w:rPr>
        <w:t>of</w:t>
      </w:r>
      <w:r w:rsidRPr="005108E4">
        <w:rPr>
          <w:spacing w:val="-10"/>
          <w:sz w:val="24"/>
        </w:rPr>
        <w:t xml:space="preserve"> </w:t>
      </w:r>
      <w:r w:rsidRPr="005108E4">
        <w:rPr>
          <w:sz w:val="24"/>
        </w:rPr>
        <w:t>up</w:t>
      </w:r>
      <w:r w:rsidRPr="005108E4">
        <w:rPr>
          <w:spacing w:val="-8"/>
          <w:sz w:val="24"/>
        </w:rPr>
        <w:t xml:space="preserve"> </w:t>
      </w:r>
      <w:r w:rsidRPr="005108E4">
        <w:rPr>
          <w:sz w:val="24"/>
        </w:rPr>
        <w:t>to</w:t>
      </w:r>
      <w:r w:rsidRPr="005108E4">
        <w:rPr>
          <w:spacing w:val="-9"/>
          <w:sz w:val="24"/>
        </w:rPr>
        <w:t xml:space="preserve"> </w:t>
      </w:r>
      <w:r w:rsidRPr="005108E4">
        <w:rPr>
          <w:sz w:val="24"/>
        </w:rPr>
        <w:t>date</w:t>
      </w:r>
      <w:r w:rsidRPr="005108E4">
        <w:rPr>
          <w:spacing w:val="-9"/>
          <w:sz w:val="24"/>
        </w:rPr>
        <w:t xml:space="preserve"> </w:t>
      </w:r>
      <w:r w:rsidRPr="005108E4">
        <w:rPr>
          <w:sz w:val="24"/>
        </w:rPr>
        <w:t>educational</w:t>
      </w:r>
      <w:r w:rsidRPr="005108E4">
        <w:rPr>
          <w:spacing w:val="-9"/>
          <w:sz w:val="24"/>
        </w:rPr>
        <w:t xml:space="preserve"> </w:t>
      </w:r>
      <w:r w:rsidRPr="005108E4">
        <w:rPr>
          <w:sz w:val="24"/>
        </w:rPr>
        <w:t>material</w:t>
      </w:r>
      <w:r w:rsidRPr="005108E4">
        <w:rPr>
          <w:spacing w:val="-9"/>
          <w:sz w:val="24"/>
        </w:rPr>
        <w:t xml:space="preserve"> </w:t>
      </w:r>
      <w:r w:rsidRPr="005108E4">
        <w:rPr>
          <w:sz w:val="24"/>
        </w:rPr>
        <w:t>available for</w:t>
      </w:r>
      <w:r w:rsidRPr="005108E4">
        <w:rPr>
          <w:spacing w:val="-2"/>
          <w:sz w:val="24"/>
        </w:rPr>
        <w:t xml:space="preserve"> </w:t>
      </w:r>
      <w:r w:rsidRPr="005108E4">
        <w:rPr>
          <w:sz w:val="24"/>
        </w:rPr>
        <w:t>distribution.</w:t>
      </w:r>
    </w:p>
    <w:p w14:paraId="3990300F" w14:textId="77777777" w:rsidR="00DA2759" w:rsidRPr="005108E4" w:rsidRDefault="009A7511">
      <w:pPr>
        <w:pStyle w:val="ListParagraph"/>
        <w:numPr>
          <w:ilvl w:val="2"/>
          <w:numId w:val="43"/>
        </w:numPr>
        <w:tabs>
          <w:tab w:val="left" w:pos="2350"/>
        </w:tabs>
        <w:spacing w:before="2" w:line="242" w:lineRule="auto"/>
        <w:ind w:left="2035" w:right="117" w:firstLine="0"/>
        <w:rPr>
          <w:sz w:val="24"/>
        </w:rPr>
      </w:pPr>
      <w:r w:rsidRPr="005108E4">
        <w:rPr>
          <w:sz w:val="24"/>
        </w:rPr>
        <w:t>Educational</w:t>
      </w:r>
      <w:r w:rsidRPr="005108E4">
        <w:rPr>
          <w:spacing w:val="-20"/>
          <w:sz w:val="24"/>
        </w:rPr>
        <w:t xml:space="preserve"> </w:t>
      </w:r>
      <w:r w:rsidRPr="005108E4">
        <w:rPr>
          <w:sz w:val="24"/>
        </w:rPr>
        <w:t>materials</w:t>
      </w:r>
      <w:r w:rsidRPr="005108E4">
        <w:rPr>
          <w:spacing w:val="-20"/>
          <w:sz w:val="24"/>
        </w:rPr>
        <w:t xml:space="preserve"> </w:t>
      </w:r>
      <w:r w:rsidRPr="005108E4">
        <w:rPr>
          <w:sz w:val="24"/>
        </w:rPr>
        <w:t>shall</w:t>
      </w:r>
      <w:r w:rsidRPr="005108E4">
        <w:rPr>
          <w:spacing w:val="-19"/>
          <w:sz w:val="24"/>
        </w:rPr>
        <w:t xml:space="preserve"> </w:t>
      </w:r>
      <w:r w:rsidRPr="005108E4">
        <w:rPr>
          <w:sz w:val="24"/>
        </w:rPr>
        <w:t>be</w:t>
      </w:r>
      <w:r w:rsidRPr="005108E4">
        <w:rPr>
          <w:spacing w:val="-23"/>
          <w:sz w:val="24"/>
        </w:rPr>
        <w:t xml:space="preserve"> </w:t>
      </w:r>
      <w:r w:rsidRPr="005108E4">
        <w:rPr>
          <w:sz w:val="24"/>
        </w:rPr>
        <w:t>available</w:t>
      </w:r>
      <w:r w:rsidRPr="005108E4">
        <w:rPr>
          <w:spacing w:val="-22"/>
          <w:sz w:val="24"/>
        </w:rPr>
        <w:t xml:space="preserve"> </w:t>
      </w:r>
      <w:r w:rsidRPr="005108E4">
        <w:rPr>
          <w:sz w:val="24"/>
        </w:rPr>
        <w:t>in</w:t>
      </w:r>
      <w:r w:rsidRPr="005108E4">
        <w:rPr>
          <w:spacing w:val="-22"/>
          <w:sz w:val="24"/>
        </w:rPr>
        <w:t xml:space="preserve"> </w:t>
      </w:r>
      <w:r w:rsidRPr="005108E4">
        <w:rPr>
          <w:sz w:val="24"/>
        </w:rPr>
        <w:t>languages</w:t>
      </w:r>
      <w:r w:rsidRPr="005108E4">
        <w:rPr>
          <w:spacing w:val="-22"/>
          <w:sz w:val="24"/>
        </w:rPr>
        <w:t xml:space="preserve"> </w:t>
      </w:r>
      <w:r w:rsidRPr="005108E4">
        <w:rPr>
          <w:sz w:val="24"/>
        </w:rPr>
        <w:t>accessible</w:t>
      </w:r>
      <w:r w:rsidRPr="005108E4">
        <w:rPr>
          <w:spacing w:val="-23"/>
          <w:sz w:val="24"/>
        </w:rPr>
        <w:t xml:space="preserve"> </w:t>
      </w:r>
      <w:r w:rsidRPr="005108E4">
        <w:rPr>
          <w:sz w:val="24"/>
        </w:rPr>
        <w:t>to</w:t>
      </w:r>
      <w:r w:rsidRPr="005108E4">
        <w:rPr>
          <w:spacing w:val="-22"/>
          <w:sz w:val="24"/>
        </w:rPr>
        <w:t xml:space="preserve"> </w:t>
      </w:r>
      <w:r w:rsidRPr="005108E4">
        <w:rPr>
          <w:sz w:val="24"/>
        </w:rPr>
        <w:t>all</w:t>
      </w:r>
      <w:r w:rsidRPr="005108E4">
        <w:rPr>
          <w:spacing w:val="-22"/>
          <w:sz w:val="24"/>
        </w:rPr>
        <w:t xml:space="preserve"> </w:t>
      </w:r>
      <w:r w:rsidRPr="005108E4">
        <w:rPr>
          <w:sz w:val="24"/>
        </w:rPr>
        <w:t>Patients</w:t>
      </w:r>
      <w:r w:rsidRPr="005108E4">
        <w:rPr>
          <w:spacing w:val="-21"/>
          <w:sz w:val="24"/>
        </w:rPr>
        <w:t xml:space="preserve"> </w:t>
      </w:r>
      <w:r w:rsidRPr="005108E4">
        <w:rPr>
          <w:sz w:val="24"/>
        </w:rPr>
        <w:t>served by the MTC, including for the visually and hearing</w:t>
      </w:r>
      <w:r w:rsidRPr="005108E4">
        <w:rPr>
          <w:spacing w:val="-34"/>
          <w:sz w:val="24"/>
        </w:rPr>
        <w:t xml:space="preserve"> </w:t>
      </w:r>
      <w:r w:rsidRPr="005108E4">
        <w:rPr>
          <w:sz w:val="24"/>
        </w:rPr>
        <w:t>impaired.</w:t>
      </w:r>
    </w:p>
    <w:p w14:paraId="6B908504" w14:textId="77777777" w:rsidR="00DA2759" w:rsidRPr="005108E4" w:rsidRDefault="009A7511">
      <w:pPr>
        <w:pStyle w:val="ListParagraph"/>
        <w:numPr>
          <w:ilvl w:val="2"/>
          <w:numId w:val="43"/>
        </w:numPr>
        <w:tabs>
          <w:tab w:val="left" w:pos="2467"/>
          <w:tab w:val="left" w:pos="2468"/>
        </w:tabs>
        <w:spacing w:before="2" w:line="242" w:lineRule="auto"/>
        <w:ind w:left="2035" w:right="117" w:firstLine="0"/>
        <w:rPr>
          <w:sz w:val="24"/>
        </w:rPr>
      </w:pPr>
      <w:r w:rsidRPr="005108E4">
        <w:rPr>
          <w:sz w:val="24"/>
        </w:rPr>
        <w:t>Such materials shall be made available for inspection by the Commission upon request.</w:t>
      </w:r>
    </w:p>
    <w:p w14:paraId="224BD4EE" w14:textId="77777777" w:rsidR="00DA2759" w:rsidRPr="005108E4" w:rsidRDefault="009A7511">
      <w:pPr>
        <w:pStyle w:val="ListParagraph"/>
        <w:numPr>
          <w:ilvl w:val="1"/>
          <w:numId w:val="43"/>
        </w:numPr>
        <w:tabs>
          <w:tab w:val="left" w:pos="2134"/>
        </w:tabs>
        <w:spacing w:before="1"/>
        <w:ind w:left="2133" w:hanging="459"/>
        <w:rPr>
          <w:sz w:val="24"/>
        </w:rPr>
      </w:pPr>
      <w:r w:rsidRPr="005108E4">
        <w:rPr>
          <w:sz w:val="24"/>
        </w:rPr>
        <w:t>The</w:t>
      </w:r>
      <w:r w:rsidRPr="005108E4">
        <w:rPr>
          <w:spacing w:val="-7"/>
          <w:sz w:val="24"/>
        </w:rPr>
        <w:t xml:space="preserve"> </w:t>
      </w:r>
      <w:r w:rsidRPr="005108E4">
        <w:rPr>
          <w:sz w:val="24"/>
        </w:rPr>
        <w:t>educational</w:t>
      </w:r>
      <w:r w:rsidRPr="005108E4">
        <w:rPr>
          <w:spacing w:val="-5"/>
          <w:sz w:val="24"/>
        </w:rPr>
        <w:t xml:space="preserve"> </w:t>
      </w:r>
      <w:r w:rsidRPr="005108E4">
        <w:rPr>
          <w:sz w:val="24"/>
        </w:rPr>
        <w:t>material</w:t>
      </w:r>
      <w:r w:rsidRPr="005108E4">
        <w:rPr>
          <w:spacing w:val="-5"/>
          <w:sz w:val="24"/>
        </w:rPr>
        <w:t xml:space="preserve"> </w:t>
      </w:r>
      <w:r w:rsidRPr="005108E4">
        <w:rPr>
          <w:sz w:val="24"/>
        </w:rPr>
        <w:t>shall</w:t>
      </w:r>
      <w:r w:rsidRPr="005108E4">
        <w:rPr>
          <w:spacing w:val="-5"/>
          <w:sz w:val="24"/>
        </w:rPr>
        <w:t xml:space="preserve"> </w:t>
      </w:r>
      <w:r w:rsidRPr="005108E4">
        <w:rPr>
          <w:sz w:val="24"/>
        </w:rPr>
        <w:t>include</w:t>
      </w:r>
      <w:r w:rsidRPr="005108E4">
        <w:rPr>
          <w:spacing w:val="-7"/>
          <w:sz w:val="24"/>
        </w:rPr>
        <w:t xml:space="preserve"> </w:t>
      </w:r>
      <w:r w:rsidRPr="005108E4">
        <w:rPr>
          <w:sz w:val="24"/>
        </w:rPr>
        <w:t>at</w:t>
      </w:r>
      <w:r w:rsidRPr="005108E4">
        <w:rPr>
          <w:spacing w:val="-5"/>
          <w:sz w:val="24"/>
        </w:rPr>
        <w:t xml:space="preserve"> </w:t>
      </w:r>
      <w:r w:rsidRPr="005108E4">
        <w:rPr>
          <w:sz w:val="24"/>
        </w:rPr>
        <w:t>least</w:t>
      </w:r>
      <w:r w:rsidRPr="005108E4">
        <w:rPr>
          <w:spacing w:val="-5"/>
          <w:sz w:val="24"/>
        </w:rPr>
        <w:t xml:space="preserve"> </w:t>
      </w:r>
      <w:r w:rsidRPr="005108E4">
        <w:rPr>
          <w:sz w:val="24"/>
        </w:rPr>
        <w:t>the</w:t>
      </w:r>
      <w:r w:rsidRPr="005108E4">
        <w:rPr>
          <w:spacing w:val="-7"/>
          <w:sz w:val="24"/>
        </w:rPr>
        <w:t xml:space="preserve"> </w:t>
      </w:r>
      <w:r w:rsidRPr="005108E4">
        <w:rPr>
          <w:sz w:val="24"/>
        </w:rPr>
        <w:t>following:</w:t>
      </w:r>
    </w:p>
    <w:p w14:paraId="52346648" w14:textId="77777777" w:rsidR="00DA2759" w:rsidRPr="005108E4" w:rsidRDefault="009A7511">
      <w:pPr>
        <w:pStyle w:val="ListParagraph"/>
        <w:numPr>
          <w:ilvl w:val="2"/>
          <w:numId w:val="43"/>
        </w:numPr>
        <w:tabs>
          <w:tab w:val="left" w:pos="2374"/>
        </w:tabs>
        <w:spacing w:before="3" w:line="242" w:lineRule="auto"/>
        <w:ind w:left="2035" w:right="115" w:firstLine="0"/>
        <w:rPr>
          <w:sz w:val="24"/>
        </w:rPr>
      </w:pPr>
      <w:r w:rsidRPr="005108E4">
        <w:rPr>
          <w:sz w:val="24"/>
        </w:rPr>
        <w:t>A</w:t>
      </w:r>
      <w:r w:rsidRPr="005108E4">
        <w:rPr>
          <w:spacing w:val="-12"/>
          <w:sz w:val="24"/>
        </w:rPr>
        <w:t xml:space="preserve"> </w:t>
      </w:r>
      <w:r w:rsidRPr="005108E4">
        <w:rPr>
          <w:sz w:val="24"/>
        </w:rPr>
        <w:t>warning</w:t>
      </w:r>
      <w:r w:rsidRPr="005108E4">
        <w:rPr>
          <w:spacing w:val="-14"/>
          <w:sz w:val="24"/>
        </w:rPr>
        <w:t xml:space="preserve"> </w:t>
      </w:r>
      <w:r w:rsidRPr="005108E4">
        <w:rPr>
          <w:sz w:val="24"/>
        </w:rPr>
        <w:t>that</w:t>
      </w:r>
      <w:r w:rsidRPr="005108E4">
        <w:rPr>
          <w:spacing w:val="-11"/>
          <w:sz w:val="24"/>
        </w:rPr>
        <w:t xml:space="preserve"> </w:t>
      </w:r>
      <w:r w:rsidRPr="005108E4">
        <w:rPr>
          <w:sz w:val="24"/>
        </w:rPr>
        <w:t>Marijuana</w:t>
      </w:r>
      <w:r w:rsidRPr="005108E4">
        <w:rPr>
          <w:spacing w:val="-13"/>
          <w:sz w:val="24"/>
        </w:rPr>
        <w:t xml:space="preserve"> </w:t>
      </w:r>
      <w:r w:rsidRPr="005108E4">
        <w:rPr>
          <w:sz w:val="24"/>
        </w:rPr>
        <w:t>has</w:t>
      </w:r>
      <w:r w:rsidRPr="005108E4">
        <w:rPr>
          <w:spacing w:val="-12"/>
          <w:sz w:val="24"/>
        </w:rPr>
        <w:t xml:space="preserve"> </w:t>
      </w:r>
      <w:r w:rsidRPr="005108E4">
        <w:rPr>
          <w:sz w:val="24"/>
        </w:rPr>
        <w:t>not</w:t>
      </w:r>
      <w:r w:rsidRPr="005108E4">
        <w:rPr>
          <w:spacing w:val="-11"/>
          <w:sz w:val="24"/>
        </w:rPr>
        <w:t xml:space="preserve"> </w:t>
      </w:r>
      <w:r w:rsidRPr="005108E4">
        <w:rPr>
          <w:sz w:val="24"/>
        </w:rPr>
        <w:t>been</w:t>
      </w:r>
      <w:r w:rsidRPr="005108E4">
        <w:rPr>
          <w:spacing w:val="-12"/>
          <w:sz w:val="24"/>
        </w:rPr>
        <w:t xml:space="preserve"> </w:t>
      </w:r>
      <w:r w:rsidRPr="005108E4">
        <w:rPr>
          <w:sz w:val="24"/>
        </w:rPr>
        <w:t>analyzed</w:t>
      </w:r>
      <w:r w:rsidRPr="005108E4">
        <w:rPr>
          <w:spacing w:val="-12"/>
          <w:sz w:val="24"/>
        </w:rPr>
        <w:t xml:space="preserve"> </w:t>
      </w:r>
      <w:r w:rsidRPr="005108E4">
        <w:rPr>
          <w:sz w:val="24"/>
        </w:rPr>
        <w:t>or</w:t>
      </w:r>
      <w:r w:rsidRPr="005108E4">
        <w:rPr>
          <w:spacing w:val="-12"/>
          <w:sz w:val="24"/>
        </w:rPr>
        <w:t xml:space="preserve"> </w:t>
      </w:r>
      <w:r w:rsidRPr="005108E4">
        <w:rPr>
          <w:sz w:val="24"/>
        </w:rPr>
        <w:t>approved</w:t>
      </w:r>
      <w:r w:rsidRPr="005108E4">
        <w:rPr>
          <w:spacing w:val="-12"/>
          <w:sz w:val="24"/>
        </w:rPr>
        <w:t xml:space="preserve"> </w:t>
      </w:r>
      <w:r w:rsidRPr="005108E4">
        <w:rPr>
          <w:sz w:val="24"/>
        </w:rPr>
        <w:t>by</w:t>
      </w:r>
      <w:r w:rsidRPr="005108E4">
        <w:rPr>
          <w:spacing w:val="-18"/>
          <w:sz w:val="24"/>
        </w:rPr>
        <w:t xml:space="preserve"> </w:t>
      </w:r>
      <w:r w:rsidRPr="005108E4">
        <w:rPr>
          <w:sz w:val="24"/>
        </w:rPr>
        <w:t>the</w:t>
      </w:r>
      <w:r w:rsidRPr="005108E4">
        <w:rPr>
          <w:spacing w:val="-15"/>
          <w:sz w:val="24"/>
        </w:rPr>
        <w:t xml:space="preserve"> </w:t>
      </w:r>
      <w:r w:rsidRPr="005108E4">
        <w:rPr>
          <w:sz w:val="24"/>
        </w:rPr>
        <w:t>FDA,</w:t>
      </w:r>
      <w:r w:rsidRPr="005108E4">
        <w:rPr>
          <w:spacing w:val="-13"/>
          <w:sz w:val="24"/>
        </w:rPr>
        <w:t xml:space="preserve"> </w:t>
      </w:r>
      <w:r w:rsidRPr="005108E4">
        <w:rPr>
          <w:sz w:val="24"/>
        </w:rPr>
        <w:t>that</w:t>
      </w:r>
      <w:r w:rsidRPr="005108E4">
        <w:rPr>
          <w:spacing w:val="-11"/>
          <w:sz w:val="24"/>
        </w:rPr>
        <w:t xml:space="preserve"> </w:t>
      </w:r>
      <w:r w:rsidRPr="005108E4">
        <w:rPr>
          <w:sz w:val="24"/>
        </w:rPr>
        <w:t>there is</w:t>
      </w:r>
      <w:r w:rsidRPr="005108E4">
        <w:rPr>
          <w:spacing w:val="-23"/>
          <w:sz w:val="24"/>
        </w:rPr>
        <w:t xml:space="preserve"> </w:t>
      </w:r>
      <w:r w:rsidRPr="005108E4">
        <w:rPr>
          <w:sz w:val="24"/>
        </w:rPr>
        <w:t>limited</w:t>
      </w:r>
      <w:r w:rsidRPr="005108E4">
        <w:rPr>
          <w:spacing w:val="-23"/>
          <w:sz w:val="24"/>
        </w:rPr>
        <w:t xml:space="preserve"> </w:t>
      </w:r>
      <w:r w:rsidRPr="005108E4">
        <w:rPr>
          <w:sz w:val="24"/>
        </w:rPr>
        <w:t>information</w:t>
      </w:r>
      <w:r w:rsidRPr="005108E4">
        <w:rPr>
          <w:spacing w:val="-23"/>
          <w:sz w:val="24"/>
        </w:rPr>
        <w:t xml:space="preserve"> </w:t>
      </w:r>
      <w:r w:rsidRPr="005108E4">
        <w:rPr>
          <w:sz w:val="24"/>
        </w:rPr>
        <w:t>on</w:t>
      </w:r>
      <w:r w:rsidRPr="005108E4">
        <w:rPr>
          <w:spacing w:val="-23"/>
          <w:sz w:val="24"/>
        </w:rPr>
        <w:t xml:space="preserve"> </w:t>
      </w:r>
      <w:r w:rsidRPr="005108E4">
        <w:rPr>
          <w:sz w:val="24"/>
        </w:rPr>
        <w:t>side</w:t>
      </w:r>
      <w:r w:rsidRPr="005108E4">
        <w:rPr>
          <w:spacing w:val="-24"/>
          <w:sz w:val="24"/>
        </w:rPr>
        <w:t xml:space="preserve"> </w:t>
      </w:r>
      <w:r w:rsidRPr="005108E4">
        <w:rPr>
          <w:sz w:val="24"/>
        </w:rPr>
        <w:t>effects,</w:t>
      </w:r>
      <w:r w:rsidRPr="005108E4">
        <w:rPr>
          <w:spacing w:val="-25"/>
          <w:sz w:val="24"/>
        </w:rPr>
        <w:t xml:space="preserve"> </w:t>
      </w:r>
      <w:r w:rsidRPr="005108E4">
        <w:rPr>
          <w:sz w:val="24"/>
        </w:rPr>
        <w:t>that</w:t>
      </w:r>
      <w:r w:rsidRPr="005108E4">
        <w:rPr>
          <w:spacing w:val="-24"/>
          <w:sz w:val="24"/>
        </w:rPr>
        <w:t xml:space="preserve"> </w:t>
      </w:r>
      <w:r w:rsidRPr="005108E4">
        <w:rPr>
          <w:sz w:val="24"/>
        </w:rPr>
        <w:t>there</w:t>
      </w:r>
      <w:r w:rsidRPr="005108E4">
        <w:rPr>
          <w:spacing w:val="-26"/>
          <w:sz w:val="24"/>
        </w:rPr>
        <w:t xml:space="preserve"> </w:t>
      </w:r>
      <w:r w:rsidRPr="005108E4">
        <w:rPr>
          <w:sz w:val="24"/>
        </w:rPr>
        <w:t>may</w:t>
      </w:r>
      <w:r w:rsidRPr="005108E4">
        <w:rPr>
          <w:spacing w:val="-31"/>
          <w:sz w:val="24"/>
        </w:rPr>
        <w:t xml:space="preserve"> </w:t>
      </w:r>
      <w:r w:rsidRPr="005108E4">
        <w:rPr>
          <w:sz w:val="24"/>
        </w:rPr>
        <w:t>be</w:t>
      </w:r>
      <w:r w:rsidRPr="005108E4">
        <w:rPr>
          <w:spacing w:val="-26"/>
          <w:sz w:val="24"/>
        </w:rPr>
        <w:t xml:space="preserve"> </w:t>
      </w:r>
      <w:r w:rsidRPr="005108E4">
        <w:rPr>
          <w:sz w:val="24"/>
        </w:rPr>
        <w:t>health</w:t>
      </w:r>
      <w:r w:rsidRPr="005108E4">
        <w:rPr>
          <w:spacing w:val="-25"/>
          <w:sz w:val="24"/>
        </w:rPr>
        <w:t xml:space="preserve"> </w:t>
      </w:r>
      <w:r w:rsidRPr="005108E4">
        <w:rPr>
          <w:sz w:val="24"/>
        </w:rPr>
        <w:t>risks</w:t>
      </w:r>
      <w:r w:rsidRPr="005108E4">
        <w:rPr>
          <w:spacing w:val="-24"/>
          <w:sz w:val="24"/>
        </w:rPr>
        <w:t xml:space="preserve"> </w:t>
      </w:r>
      <w:r w:rsidRPr="005108E4">
        <w:rPr>
          <w:sz w:val="24"/>
        </w:rPr>
        <w:t>associated</w:t>
      </w:r>
      <w:r w:rsidRPr="005108E4">
        <w:rPr>
          <w:spacing w:val="-25"/>
          <w:sz w:val="24"/>
        </w:rPr>
        <w:t xml:space="preserve"> </w:t>
      </w:r>
      <w:r w:rsidRPr="005108E4">
        <w:rPr>
          <w:sz w:val="24"/>
        </w:rPr>
        <w:t>with</w:t>
      </w:r>
      <w:r w:rsidRPr="005108E4">
        <w:rPr>
          <w:spacing w:val="-25"/>
          <w:sz w:val="24"/>
        </w:rPr>
        <w:t xml:space="preserve"> </w:t>
      </w:r>
      <w:r w:rsidRPr="005108E4">
        <w:rPr>
          <w:sz w:val="24"/>
        </w:rPr>
        <w:t>using Marijuana, and that it should be kept away from</w:t>
      </w:r>
      <w:r w:rsidRPr="005108E4">
        <w:rPr>
          <w:spacing w:val="-19"/>
          <w:sz w:val="24"/>
        </w:rPr>
        <w:t xml:space="preserve"> </w:t>
      </w:r>
      <w:r w:rsidRPr="005108E4">
        <w:rPr>
          <w:sz w:val="24"/>
        </w:rPr>
        <w:t>children;</w:t>
      </w:r>
    </w:p>
    <w:p w14:paraId="3F44BE5C" w14:textId="77777777" w:rsidR="00DA2759" w:rsidRPr="005108E4" w:rsidRDefault="009A7511">
      <w:pPr>
        <w:pStyle w:val="ListParagraph"/>
        <w:numPr>
          <w:ilvl w:val="2"/>
          <w:numId w:val="43"/>
        </w:numPr>
        <w:tabs>
          <w:tab w:val="left" w:pos="2460"/>
        </w:tabs>
        <w:spacing w:before="4"/>
        <w:ind w:left="2459" w:hanging="425"/>
        <w:rPr>
          <w:sz w:val="24"/>
        </w:rPr>
      </w:pPr>
      <w:r w:rsidRPr="005108E4">
        <w:rPr>
          <w:sz w:val="24"/>
        </w:rPr>
        <w:t>A</w:t>
      </w:r>
      <w:r w:rsidRPr="005108E4">
        <w:rPr>
          <w:spacing w:val="18"/>
          <w:sz w:val="24"/>
        </w:rPr>
        <w:t xml:space="preserve"> </w:t>
      </w:r>
      <w:r w:rsidRPr="005108E4">
        <w:rPr>
          <w:sz w:val="24"/>
        </w:rPr>
        <w:t>warning</w:t>
      </w:r>
      <w:r w:rsidRPr="005108E4">
        <w:rPr>
          <w:spacing w:val="16"/>
          <w:sz w:val="24"/>
        </w:rPr>
        <w:t xml:space="preserve"> </w:t>
      </w:r>
      <w:r w:rsidRPr="005108E4">
        <w:rPr>
          <w:sz w:val="24"/>
        </w:rPr>
        <w:t>that</w:t>
      </w:r>
      <w:r w:rsidRPr="005108E4">
        <w:rPr>
          <w:spacing w:val="19"/>
          <w:sz w:val="24"/>
        </w:rPr>
        <w:t xml:space="preserve"> </w:t>
      </w:r>
      <w:r w:rsidRPr="005108E4">
        <w:rPr>
          <w:sz w:val="24"/>
        </w:rPr>
        <w:t>when</w:t>
      </w:r>
      <w:r w:rsidRPr="005108E4">
        <w:rPr>
          <w:spacing w:val="18"/>
          <w:sz w:val="24"/>
        </w:rPr>
        <w:t xml:space="preserve"> </w:t>
      </w:r>
      <w:r w:rsidRPr="005108E4">
        <w:rPr>
          <w:sz w:val="24"/>
        </w:rPr>
        <w:t>under</w:t>
      </w:r>
      <w:r w:rsidRPr="005108E4">
        <w:rPr>
          <w:spacing w:val="17"/>
          <w:sz w:val="24"/>
        </w:rPr>
        <w:t xml:space="preserve"> </w:t>
      </w:r>
      <w:r w:rsidRPr="005108E4">
        <w:rPr>
          <w:sz w:val="24"/>
        </w:rPr>
        <w:t>the</w:t>
      </w:r>
      <w:r w:rsidRPr="005108E4">
        <w:rPr>
          <w:spacing w:val="17"/>
          <w:sz w:val="24"/>
        </w:rPr>
        <w:t xml:space="preserve"> </w:t>
      </w:r>
      <w:r w:rsidRPr="005108E4">
        <w:rPr>
          <w:sz w:val="24"/>
        </w:rPr>
        <w:t>influence</w:t>
      </w:r>
      <w:r w:rsidRPr="005108E4">
        <w:rPr>
          <w:spacing w:val="17"/>
          <w:sz w:val="24"/>
        </w:rPr>
        <w:t xml:space="preserve"> </w:t>
      </w:r>
      <w:r w:rsidRPr="005108E4">
        <w:rPr>
          <w:sz w:val="24"/>
        </w:rPr>
        <w:t>of</w:t>
      </w:r>
      <w:r w:rsidRPr="005108E4">
        <w:rPr>
          <w:spacing w:val="17"/>
          <w:sz w:val="24"/>
        </w:rPr>
        <w:t xml:space="preserve"> </w:t>
      </w:r>
      <w:r w:rsidRPr="005108E4">
        <w:rPr>
          <w:sz w:val="24"/>
        </w:rPr>
        <w:t>Marijuana,</w:t>
      </w:r>
      <w:r w:rsidRPr="005108E4">
        <w:rPr>
          <w:spacing w:val="20"/>
          <w:sz w:val="24"/>
        </w:rPr>
        <w:t xml:space="preserve"> </w:t>
      </w:r>
      <w:r w:rsidRPr="005108E4">
        <w:rPr>
          <w:sz w:val="24"/>
        </w:rPr>
        <w:t>driving</w:t>
      </w:r>
      <w:r w:rsidRPr="005108E4">
        <w:rPr>
          <w:spacing w:val="16"/>
          <w:sz w:val="24"/>
        </w:rPr>
        <w:t xml:space="preserve"> </w:t>
      </w:r>
      <w:r w:rsidRPr="005108E4">
        <w:rPr>
          <w:sz w:val="24"/>
        </w:rPr>
        <w:t>is</w:t>
      </w:r>
      <w:r w:rsidRPr="005108E4">
        <w:rPr>
          <w:spacing w:val="18"/>
          <w:sz w:val="24"/>
        </w:rPr>
        <w:t xml:space="preserve"> </w:t>
      </w:r>
      <w:r w:rsidRPr="005108E4">
        <w:rPr>
          <w:sz w:val="24"/>
        </w:rPr>
        <w:t>prohibited</w:t>
      </w:r>
      <w:r w:rsidRPr="005108E4">
        <w:rPr>
          <w:spacing w:val="18"/>
          <w:sz w:val="24"/>
        </w:rPr>
        <w:t xml:space="preserve"> </w:t>
      </w:r>
      <w:r w:rsidRPr="005108E4">
        <w:rPr>
          <w:sz w:val="24"/>
        </w:rPr>
        <w:t>by</w:t>
      </w:r>
    </w:p>
    <w:p w14:paraId="4B479FF8" w14:textId="77777777" w:rsidR="00DA2759" w:rsidRPr="005108E4" w:rsidRDefault="009A7511">
      <w:pPr>
        <w:pStyle w:val="BodyText"/>
        <w:spacing w:before="2"/>
        <w:ind w:left="2035"/>
      </w:pPr>
      <w:r w:rsidRPr="005108E4">
        <w:t>M.G.L. c. 90, § 24, and machinery should not be operated;</w:t>
      </w:r>
    </w:p>
    <w:p w14:paraId="15D0D10D" w14:textId="77777777" w:rsidR="00DA2759" w:rsidRPr="005108E4" w:rsidRDefault="009A7511">
      <w:pPr>
        <w:pStyle w:val="ListParagraph"/>
        <w:numPr>
          <w:ilvl w:val="0"/>
          <w:numId w:val="42"/>
        </w:numPr>
        <w:tabs>
          <w:tab w:val="left" w:pos="2367"/>
        </w:tabs>
        <w:spacing w:before="5" w:line="242" w:lineRule="auto"/>
        <w:ind w:right="115" w:firstLine="0"/>
        <w:rPr>
          <w:sz w:val="24"/>
        </w:rPr>
      </w:pPr>
      <w:r w:rsidRPr="005108E4">
        <w:rPr>
          <w:sz w:val="24"/>
        </w:rPr>
        <w:t>Information</w:t>
      </w:r>
      <w:r w:rsidRPr="005108E4">
        <w:rPr>
          <w:spacing w:val="-15"/>
          <w:sz w:val="24"/>
        </w:rPr>
        <w:t xml:space="preserve"> </w:t>
      </w:r>
      <w:r w:rsidRPr="005108E4">
        <w:rPr>
          <w:sz w:val="24"/>
        </w:rPr>
        <w:t>to</w:t>
      </w:r>
      <w:r w:rsidRPr="005108E4">
        <w:rPr>
          <w:spacing w:val="-12"/>
          <w:sz w:val="24"/>
        </w:rPr>
        <w:t xml:space="preserve"> </w:t>
      </w:r>
      <w:r w:rsidRPr="005108E4">
        <w:rPr>
          <w:sz w:val="24"/>
        </w:rPr>
        <w:t>assist</w:t>
      </w:r>
      <w:r w:rsidRPr="005108E4">
        <w:rPr>
          <w:spacing w:val="-11"/>
          <w:sz w:val="24"/>
        </w:rPr>
        <w:t xml:space="preserve"> </w:t>
      </w:r>
      <w:r w:rsidRPr="005108E4">
        <w:rPr>
          <w:sz w:val="24"/>
        </w:rPr>
        <w:t>in</w:t>
      </w:r>
      <w:r w:rsidRPr="005108E4">
        <w:rPr>
          <w:spacing w:val="-13"/>
          <w:sz w:val="24"/>
        </w:rPr>
        <w:t xml:space="preserve"> </w:t>
      </w:r>
      <w:r w:rsidRPr="005108E4">
        <w:rPr>
          <w:sz w:val="24"/>
        </w:rPr>
        <w:t>the</w:t>
      </w:r>
      <w:r w:rsidRPr="005108E4">
        <w:rPr>
          <w:spacing w:val="-13"/>
          <w:sz w:val="24"/>
        </w:rPr>
        <w:t xml:space="preserve"> </w:t>
      </w:r>
      <w:r w:rsidRPr="005108E4">
        <w:rPr>
          <w:sz w:val="24"/>
        </w:rPr>
        <w:t>selection</w:t>
      </w:r>
      <w:r w:rsidRPr="005108E4">
        <w:rPr>
          <w:spacing w:val="-12"/>
          <w:sz w:val="24"/>
        </w:rPr>
        <w:t xml:space="preserve"> </w:t>
      </w:r>
      <w:r w:rsidRPr="005108E4">
        <w:rPr>
          <w:sz w:val="24"/>
        </w:rPr>
        <w:t>of</w:t>
      </w:r>
      <w:r w:rsidRPr="005108E4">
        <w:rPr>
          <w:spacing w:val="-15"/>
          <w:sz w:val="24"/>
        </w:rPr>
        <w:t xml:space="preserve"> </w:t>
      </w:r>
      <w:r w:rsidRPr="005108E4">
        <w:rPr>
          <w:sz w:val="24"/>
        </w:rPr>
        <w:t>Marijuana,</w:t>
      </w:r>
      <w:r w:rsidRPr="005108E4">
        <w:rPr>
          <w:spacing w:val="-14"/>
          <w:sz w:val="24"/>
        </w:rPr>
        <w:t xml:space="preserve"> </w:t>
      </w:r>
      <w:r w:rsidRPr="005108E4">
        <w:rPr>
          <w:sz w:val="24"/>
        </w:rPr>
        <w:t>describing</w:t>
      </w:r>
      <w:r w:rsidRPr="005108E4">
        <w:rPr>
          <w:spacing w:val="-17"/>
          <w:sz w:val="24"/>
        </w:rPr>
        <w:t xml:space="preserve"> </w:t>
      </w:r>
      <w:r w:rsidRPr="005108E4">
        <w:rPr>
          <w:sz w:val="24"/>
        </w:rPr>
        <w:t>the</w:t>
      </w:r>
      <w:r w:rsidRPr="005108E4">
        <w:rPr>
          <w:spacing w:val="-15"/>
          <w:sz w:val="24"/>
        </w:rPr>
        <w:t xml:space="preserve"> </w:t>
      </w:r>
      <w:r w:rsidRPr="005108E4">
        <w:rPr>
          <w:sz w:val="24"/>
        </w:rPr>
        <w:t>potential</w:t>
      </w:r>
      <w:r w:rsidRPr="005108E4">
        <w:rPr>
          <w:spacing w:val="-15"/>
          <w:sz w:val="24"/>
        </w:rPr>
        <w:t xml:space="preserve"> </w:t>
      </w:r>
      <w:r w:rsidRPr="005108E4">
        <w:rPr>
          <w:sz w:val="24"/>
        </w:rPr>
        <w:t>differing effects of various strains of Marijuana, as well as various forms and routes of administration;</w:t>
      </w:r>
    </w:p>
    <w:p w14:paraId="06F09F0A" w14:textId="77777777" w:rsidR="00DA2759" w:rsidRPr="005108E4" w:rsidRDefault="009A7511">
      <w:pPr>
        <w:pStyle w:val="ListParagraph"/>
        <w:numPr>
          <w:ilvl w:val="0"/>
          <w:numId w:val="42"/>
        </w:numPr>
        <w:tabs>
          <w:tab w:val="left" w:pos="2374"/>
        </w:tabs>
        <w:spacing w:before="1" w:line="244" w:lineRule="auto"/>
        <w:ind w:right="117" w:firstLine="0"/>
        <w:rPr>
          <w:sz w:val="24"/>
        </w:rPr>
      </w:pPr>
      <w:r w:rsidRPr="005108E4">
        <w:rPr>
          <w:sz w:val="24"/>
        </w:rPr>
        <w:t>Materials</w:t>
      </w:r>
      <w:r w:rsidRPr="005108E4">
        <w:rPr>
          <w:spacing w:val="-14"/>
          <w:sz w:val="24"/>
        </w:rPr>
        <w:t xml:space="preserve"> </w:t>
      </w:r>
      <w:r w:rsidRPr="005108E4">
        <w:rPr>
          <w:sz w:val="24"/>
        </w:rPr>
        <w:t>offered</w:t>
      </w:r>
      <w:r w:rsidRPr="005108E4">
        <w:rPr>
          <w:spacing w:val="-14"/>
          <w:sz w:val="24"/>
        </w:rPr>
        <w:t xml:space="preserve"> </w:t>
      </w:r>
      <w:r w:rsidRPr="005108E4">
        <w:rPr>
          <w:sz w:val="24"/>
        </w:rPr>
        <w:t>to</w:t>
      </w:r>
      <w:r w:rsidRPr="005108E4">
        <w:rPr>
          <w:spacing w:val="-16"/>
          <w:sz w:val="24"/>
        </w:rPr>
        <w:t xml:space="preserve"> </w:t>
      </w:r>
      <w:r w:rsidRPr="005108E4">
        <w:rPr>
          <w:sz w:val="24"/>
        </w:rPr>
        <w:t>Registered</w:t>
      </w:r>
      <w:r w:rsidRPr="005108E4">
        <w:rPr>
          <w:spacing w:val="-15"/>
          <w:sz w:val="24"/>
        </w:rPr>
        <w:t xml:space="preserve"> </w:t>
      </w:r>
      <w:r w:rsidRPr="005108E4">
        <w:rPr>
          <w:sz w:val="24"/>
        </w:rPr>
        <w:t>Qualifying</w:t>
      </w:r>
      <w:r w:rsidRPr="005108E4">
        <w:rPr>
          <w:spacing w:val="-19"/>
          <w:sz w:val="24"/>
        </w:rPr>
        <w:t xml:space="preserve"> </w:t>
      </w:r>
      <w:r w:rsidRPr="005108E4">
        <w:rPr>
          <w:sz w:val="24"/>
        </w:rPr>
        <w:t>Patients</w:t>
      </w:r>
      <w:r w:rsidRPr="005108E4">
        <w:rPr>
          <w:spacing w:val="-14"/>
          <w:sz w:val="24"/>
        </w:rPr>
        <w:t xml:space="preserve"> </w:t>
      </w:r>
      <w:r w:rsidRPr="005108E4">
        <w:rPr>
          <w:sz w:val="24"/>
        </w:rPr>
        <w:t>and</w:t>
      </w:r>
      <w:r w:rsidRPr="005108E4">
        <w:rPr>
          <w:spacing w:val="-13"/>
          <w:sz w:val="24"/>
        </w:rPr>
        <w:t xml:space="preserve"> </w:t>
      </w:r>
      <w:r w:rsidRPr="005108E4">
        <w:rPr>
          <w:sz w:val="24"/>
        </w:rPr>
        <w:t>their</w:t>
      </w:r>
      <w:r w:rsidRPr="005108E4">
        <w:rPr>
          <w:spacing w:val="-14"/>
          <w:sz w:val="24"/>
        </w:rPr>
        <w:t xml:space="preserve"> </w:t>
      </w:r>
      <w:r w:rsidRPr="005108E4">
        <w:rPr>
          <w:sz w:val="24"/>
        </w:rPr>
        <w:t>Personal</w:t>
      </w:r>
      <w:r w:rsidRPr="005108E4">
        <w:rPr>
          <w:spacing w:val="-13"/>
          <w:sz w:val="24"/>
        </w:rPr>
        <w:t xml:space="preserve"> </w:t>
      </w:r>
      <w:r w:rsidRPr="005108E4">
        <w:rPr>
          <w:sz w:val="24"/>
        </w:rPr>
        <w:t>Caregivers</w:t>
      </w:r>
      <w:r w:rsidRPr="005108E4">
        <w:rPr>
          <w:spacing w:val="-14"/>
          <w:sz w:val="24"/>
        </w:rPr>
        <w:t xml:space="preserve"> </w:t>
      </w:r>
      <w:r w:rsidRPr="005108E4">
        <w:rPr>
          <w:sz w:val="24"/>
        </w:rPr>
        <w:t>to enable them to track the strains used and their associated</w:t>
      </w:r>
      <w:r w:rsidRPr="005108E4">
        <w:rPr>
          <w:spacing w:val="-19"/>
          <w:sz w:val="24"/>
        </w:rPr>
        <w:t xml:space="preserve"> </w:t>
      </w:r>
      <w:r w:rsidRPr="005108E4">
        <w:rPr>
          <w:sz w:val="24"/>
        </w:rPr>
        <w:t>effects;</w:t>
      </w:r>
    </w:p>
    <w:p w14:paraId="581208C4" w14:textId="77777777" w:rsidR="00DA2759" w:rsidRPr="005108E4" w:rsidRDefault="009A7511">
      <w:pPr>
        <w:pStyle w:val="ListParagraph"/>
        <w:numPr>
          <w:ilvl w:val="0"/>
          <w:numId w:val="42"/>
        </w:numPr>
        <w:tabs>
          <w:tab w:val="left" w:pos="2633"/>
        </w:tabs>
        <w:spacing w:line="242" w:lineRule="auto"/>
        <w:ind w:right="118" w:firstLine="0"/>
        <w:rPr>
          <w:sz w:val="24"/>
        </w:rPr>
      </w:pPr>
      <w:r w:rsidRPr="005108E4">
        <w:rPr>
          <w:sz w:val="24"/>
        </w:rPr>
        <w:t>Information describing proper dosage and titration for different routes of administration.</w:t>
      </w:r>
      <w:r w:rsidRPr="005108E4">
        <w:rPr>
          <w:spacing w:val="-8"/>
          <w:sz w:val="24"/>
        </w:rPr>
        <w:t xml:space="preserve"> </w:t>
      </w:r>
      <w:r w:rsidRPr="005108E4">
        <w:rPr>
          <w:sz w:val="24"/>
        </w:rPr>
        <w:t>Emphasis</w:t>
      </w:r>
      <w:r w:rsidRPr="005108E4">
        <w:rPr>
          <w:spacing w:val="-8"/>
          <w:sz w:val="24"/>
        </w:rPr>
        <w:t xml:space="preserve"> </w:t>
      </w:r>
      <w:r w:rsidRPr="005108E4">
        <w:rPr>
          <w:sz w:val="24"/>
        </w:rPr>
        <w:t>shall</w:t>
      </w:r>
      <w:r w:rsidRPr="005108E4">
        <w:rPr>
          <w:spacing w:val="-8"/>
          <w:sz w:val="24"/>
        </w:rPr>
        <w:t xml:space="preserve"> </w:t>
      </w:r>
      <w:r w:rsidRPr="005108E4">
        <w:rPr>
          <w:sz w:val="24"/>
        </w:rPr>
        <w:t>be</w:t>
      </w:r>
      <w:r w:rsidRPr="005108E4">
        <w:rPr>
          <w:spacing w:val="-9"/>
          <w:sz w:val="24"/>
        </w:rPr>
        <w:t xml:space="preserve"> </w:t>
      </w:r>
      <w:r w:rsidRPr="005108E4">
        <w:rPr>
          <w:sz w:val="24"/>
        </w:rPr>
        <w:t>on</w:t>
      </w:r>
      <w:r w:rsidRPr="005108E4">
        <w:rPr>
          <w:spacing w:val="-8"/>
          <w:sz w:val="24"/>
        </w:rPr>
        <w:t xml:space="preserve"> </w:t>
      </w:r>
      <w:r w:rsidRPr="005108E4">
        <w:rPr>
          <w:sz w:val="24"/>
        </w:rPr>
        <w:t>using</w:t>
      </w:r>
      <w:r w:rsidRPr="005108E4">
        <w:rPr>
          <w:spacing w:val="-11"/>
          <w:sz w:val="24"/>
        </w:rPr>
        <w:t xml:space="preserve"> </w:t>
      </w:r>
      <w:r w:rsidRPr="005108E4">
        <w:rPr>
          <w:sz w:val="24"/>
        </w:rPr>
        <w:t>the</w:t>
      </w:r>
      <w:r w:rsidRPr="005108E4">
        <w:rPr>
          <w:spacing w:val="-8"/>
          <w:sz w:val="24"/>
        </w:rPr>
        <w:t xml:space="preserve"> </w:t>
      </w:r>
      <w:r w:rsidRPr="005108E4">
        <w:rPr>
          <w:sz w:val="24"/>
        </w:rPr>
        <w:t>smallest</w:t>
      </w:r>
      <w:r w:rsidRPr="005108E4">
        <w:rPr>
          <w:spacing w:val="-5"/>
          <w:sz w:val="24"/>
        </w:rPr>
        <w:t xml:space="preserve"> </w:t>
      </w:r>
      <w:r w:rsidRPr="005108E4">
        <w:rPr>
          <w:sz w:val="24"/>
        </w:rPr>
        <w:t>amount</w:t>
      </w:r>
      <w:r w:rsidRPr="005108E4">
        <w:rPr>
          <w:spacing w:val="-6"/>
          <w:sz w:val="24"/>
        </w:rPr>
        <w:t xml:space="preserve"> </w:t>
      </w:r>
      <w:r w:rsidRPr="005108E4">
        <w:rPr>
          <w:sz w:val="24"/>
        </w:rPr>
        <w:t>possible</w:t>
      </w:r>
      <w:r w:rsidRPr="005108E4">
        <w:rPr>
          <w:spacing w:val="-6"/>
          <w:sz w:val="24"/>
        </w:rPr>
        <w:t xml:space="preserve"> </w:t>
      </w:r>
      <w:r w:rsidRPr="005108E4">
        <w:rPr>
          <w:sz w:val="24"/>
        </w:rPr>
        <w:t>to</w:t>
      </w:r>
      <w:r w:rsidRPr="005108E4">
        <w:rPr>
          <w:spacing w:val="-8"/>
          <w:sz w:val="24"/>
        </w:rPr>
        <w:t xml:space="preserve"> </w:t>
      </w:r>
      <w:r w:rsidRPr="005108E4">
        <w:rPr>
          <w:sz w:val="24"/>
        </w:rPr>
        <w:t>achieve</w:t>
      </w:r>
      <w:r w:rsidRPr="005108E4">
        <w:rPr>
          <w:spacing w:val="-9"/>
          <w:sz w:val="24"/>
        </w:rPr>
        <w:t xml:space="preserve"> </w:t>
      </w:r>
      <w:r w:rsidRPr="005108E4">
        <w:rPr>
          <w:sz w:val="24"/>
        </w:rPr>
        <w:t>the desired effect. The impact of potency shall also be</w:t>
      </w:r>
      <w:r w:rsidRPr="005108E4">
        <w:rPr>
          <w:spacing w:val="-23"/>
          <w:sz w:val="24"/>
        </w:rPr>
        <w:t xml:space="preserve"> </w:t>
      </w:r>
      <w:r w:rsidRPr="005108E4">
        <w:rPr>
          <w:sz w:val="24"/>
        </w:rPr>
        <w:t>explained;</w:t>
      </w:r>
    </w:p>
    <w:p w14:paraId="46E721A4"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653870A1" w14:textId="77777777" w:rsidR="00DA2759" w:rsidRPr="005108E4" w:rsidRDefault="00DA2759">
      <w:pPr>
        <w:pStyle w:val="BodyText"/>
        <w:spacing w:before="7"/>
        <w:jc w:val="left"/>
      </w:pPr>
    </w:p>
    <w:p w14:paraId="4145B771" w14:textId="77777777" w:rsidR="00DA2759" w:rsidRPr="005108E4" w:rsidRDefault="009A7511">
      <w:pPr>
        <w:pStyle w:val="ListParagraph"/>
        <w:numPr>
          <w:ilvl w:val="0"/>
          <w:numId w:val="42"/>
        </w:numPr>
        <w:tabs>
          <w:tab w:val="left" w:pos="2396"/>
        </w:tabs>
        <w:ind w:left="2395" w:hanging="361"/>
        <w:rPr>
          <w:sz w:val="24"/>
        </w:rPr>
      </w:pPr>
      <w:r w:rsidRPr="005108E4">
        <w:rPr>
          <w:sz w:val="24"/>
        </w:rPr>
        <w:t>A discussion of tolerance, dependence, and</w:t>
      </w:r>
      <w:r w:rsidRPr="005108E4">
        <w:rPr>
          <w:spacing w:val="-11"/>
          <w:sz w:val="24"/>
        </w:rPr>
        <w:t xml:space="preserve"> </w:t>
      </w:r>
      <w:r w:rsidRPr="005108E4">
        <w:rPr>
          <w:sz w:val="24"/>
        </w:rPr>
        <w:t>withdrawal;</w:t>
      </w:r>
    </w:p>
    <w:p w14:paraId="2A9B338F" w14:textId="77777777" w:rsidR="00DA2759" w:rsidRPr="005108E4" w:rsidRDefault="009A7511">
      <w:pPr>
        <w:pStyle w:val="ListParagraph"/>
        <w:numPr>
          <w:ilvl w:val="0"/>
          <w:numId w:val="42"/>
        </w:numPr>
        <w:tabs>
          <w:tab w:val="left" w:pos="2367"/>
        </w:tabs>
        <w:spacing w:before="3" w:line="244" w:lineRule="auto"/>
        <w:ind w:right="117" w:firstLine="0"/>
        <w:rPr>
          <w:sz w:val="24"/>
        </w:rPr>
      </w:pPr>
      <w:r w:rsidRPr="005108E4">
        <w:rPr>
          <w:sz w:val="24"/>
        </w:rPr>
        <w:t>Facts</w:t>
      </w:r>
      <w:r w:rsidRPr="005108E4">
        <w:rPr>
          <w:spacing w:val="-18"/>
          <w:sz w:val="24"/>
        </w:rPr>
        <w:t xml:space="preserve"> </w:t>
      </w:r>
      <w:r w:rsidRPr="005108E4">
        <w:rPr>
          <w:sz w:val="24"/>
        </w:rPr>
        <w:t>regarding</w:t>
      </w:r>
      <w:r w:rsidRPr="005108E4">
        <w:rPr>
          <w:spacing w:val="-20"/>
          <w:sz w:val="24"/>
        </w:rPr>
        <w:t xml:space="preserve"> </w:t>
      </w:r>
      <w:r w:rsidRPr="005108E4">
        <w:rPr>
          <w:sz w:val="24"/>
        </w:rPr>
        <w:t>substance</w:t>
      </w:r>
      <w:r w:rsidRPr="005108E4">
        <w:rPr>
          <w:spacing w:val="-19"/>
          <w:sz w:val="24"/>
        </w:rPr>
        <w:t xml:space="preserve"> </w:t>
      </w:r>
      <w:r w:rsidRPr="005108E4">
        <w:rPr>
          <w:sz w:val="24"/>
        </w:rPr>
        <w:t>abuse</w:t>
      </w:r>
      <w:r w:rsidRPr="005108E4">
        <w:rPr>
          <w:spacing w:val="-19"/>
          <w:sz w:val="24"/>
        </w:rPr>
        <w:t xml:space="preserve"> </w:t>
      </w:r>
      <w:r w:rsidRPr="005108E4">
        <w:rPr>
          <w:sz w:val="24"/>
        </w:rPr>
        <w:t>signs</w:t>
      </w:r>
      <w:r w:rsidRPr="005108E4">
        <w:rPr>
          <w:spacing w:val="-17"/>
          <w:sz w:val="24"/>
        </w:rPr>
        <w:t xml:space="preserve"> </w:t>
      </w:r>
      <w:r w:rsidRPr="005108E4">
        <w:rPr>
          <w:sz w:val="24"/>
        </w:rPr>
        <w:t>and</w:t>
      </w:r>
      <w:r w:rsidRPr="005108E4">
        <w:rPr>
          <w:spacing w:val="-18"/>
          <w:sz w:val="24"/>
        </w:rPr>
        <w:t xml:space="preserve"> </w:t>
      </w:r>
      <w:r w:rsidRPr="005108E4">
        <w:rPr>
          <w:sz w:val="24"/>
        </w:rPr>
        <w:t>symptoms,</w:t>
      </w:r>
      <w:r w:rsidRPr="005108E4">
        <w:rPr>
          <w:spacing w:val="-19"/>
          <w:sz w:val="24"/>
        </w:rPr>
        <w:t xml:space="preserve"> </w:t>
      </w:r>
      <w:r w:rsidRPr="005108E4">
        <w:rPr>
          <w:sz w:val="24"/>
        </w:rPr>
        <w:t>as</w:t>
      </w:r>
      <w:r w:rsidRPr="005108E4">
        <w:rPr>
          <w:spacing w:val="-15"/>
          <w:sz w:val="24"/>
        </w:rPr>
        <w:t xml:space="preserve"> </w:t>
      </w:r>
      <w:r w:rsidRPr="005108E4">
        <w:rPr>
          <w:sz w:val="24"/>
        </w:rPr>
        <w:t>well</w:t>
      </w:r>
      <w:r w:rsidRPr="005108E4">
        <w:rPr>
          <w:spacing w:val="-16"/>
          <w:sz w:val="24"/>
        </w:rPr>
        <w:t xml:space="preserve"> </w:t>
      </w:r>
      <w:r w:rsidRPr="005108E4">
        <w:rPr>
          <w:sz w:val="24"/>
        </w:rPr>
        <w:t>as</w:t>
      </w:r>
      <w:r w:rsidRPr="005108E4">
        <w:rPr>
          <w:spacing w:val="-15"/>
          <w:sz w:val="24"/>
        </w:rPr>
        <w:t xml:space="preserve"> </w:t>
      </w:r>
      <w:r w:rsidRPr="005108E4">
        <w:rPr>
          <w:sz w:val="24"/>
        </w:rPr>
        <w:t>referral</w:t>
      </w:r>
      <w:r w:rsidRPr="005108E4">
        <w:rPr>
          <w:spacing w:val="-16"/>
          <w:sz w:val="24"/>
        </w:rPr>
        <w:t xml:space="preserve"> </w:t>
      </w:r>
      <w:r w:rsidRPr="005108E4">
        <w:rPr>
          <w:sz w:val="24"/>
        </w:rPr>
        <w:t>information for substance abuse treatment</w:t>
      </w:r>
      <w:r w:rsidRPr="005108E4">
        <w:rPr>
          <w:spacing w:val="-7"/>
          <w:sz w:val="24"/>
        </w:rPr>
        <w:t xml:space="preserve"> </w:t>
      </w:r>
      <w:r w:rsidRPr="005108E4">
        <w:rPr>
          <w:sz w:val="24"/>
        </w:rPr>
        <w:t>programs;</w:t>
      </w:r>
    </w:p>
    <w:p w14:paraId="1F15AFB2" w14:textId="77777777" w:rsidR="00DA2759" w:rsidRPr="005108E4" w:rsidRDefault="009A7511">
      <w:pPr>
        <w:pStyle w:val="ListParagraph"/>
        <w:numPr>
          <w:ilvl w:val="0"/>
          <w:numId w:val="42"/>
        </w:numPr>
        <w:tabs>
          <w:tab w:val="left" w:pos="2367"/>
        </w:tabs>
        <w:spacing w:line="242" w:lineRule="auto"/>
        <w:ind w:right="110" w:firstLine="0"/>
        <w:rPr>
          <w:sz w:val="24"/>
        </w:rPr>
      </w:pPr>
      <w:r w:rsidRPr="005108E4">
        <w:rPr>
          <w:sz w:val="24"/>
        </w:rPr>
        <w:t>A</w:t>
      </w:r>
      <w:r w:rsidRPr="005108E4">
        <w:rPr>
          <w:spacing w:val="-16"/>
          <w:sz w:val="24"/>
        </w:rPr>
        <w:t xml:space="preserve"> </w:t>
      </w:r>
      <w:r w:rsidRPr="005108E4">
        <w:rPr>
          <w:sz w:val="24"/>
        </w:rPr>
        <w:t>statement</w:t>
      </w:r>
      <w:r w:rsidRPr="005108E4">
        <w:rPr>
          <w:spacing w:val="-14"/>
          <w:sz w:val="24"/>
        </w:rPr>
        <w:t xml:space="preserve"> </w:t>
      </w:r>
      <w:r w:rsidRPr="005108E4">
        <w:rPr>
          <w:sz w:val="24"/>
        </w:rPr>
        <w:t>that</w:t>
      </w:r>
      <w:r w:rsidRPr="005108E4">
        <w:rPr>
          <w:spacing w:val="-14"/>
          <w:sz w:val="24"/>
        </w:rPr>
        <w:t xml:space="preserve"> </w:t>
      </w:r>
      <w:r w:rsidRPr="005108E4">
        <w:rPr>
          <w:sz w:val="24"/>
        </w:rPr>
        <w:t>Registered</w:t>
      </w:r>
      <w:r w:rsidRPr="005108E4">
        <w:rPr>
          <w:spacing w:val="-15"/>
          <w:sz w:val="24"/>
        </w:rPr>
        <w:t xml:space="preserve"> </w:t>
      </w:r>
      <w:r w:rsidRPr="005108E4">
        <w:rPr>
          <w:sz w:val="24"/>
        </w:rPr>
        <w:t>Qualifying</w:t>
      </w:r>
      <w:r w:rsidRPr="005108E4">
        <w:rPr>
          <w:spacing w:val="-17"/>
          <w:sz w:val="24"/>
        </w:rPr>
        <w:t xml:space="preserve"> </w:t>
      </w:r>
      <w:r w:rsidRPr="005108E4">
        <w:rPr>
          <w:sz w:val="24"/>
        </w:rPr>
        <w:t>Patients</w:t>
      </w:r>
      <w:r w:rsidRPr="005108E4">
        <w:rPr>
          <w:spacing w:val="-14"/>
          <w:sz w:val="24"/>
        </w:rPr>
        <w:t xml:space="preserve"> </w:t>
      </w:r>
      <w:r w:rsidRPr="005108E4">
        <w:rPr>
          <w:sz w:val="24"/>
        </w:rPr>
        <w:t>may</w:t>
      </w:r>
      <w:r w:rsidRPr="005108E4">
        <w:rPr>
          <w:spacing w:val="-21"/>
          <w:sz w:val="24"/>
        </w:rPr>
        <w:t xml:space="preserve"> </w:t>
      </w:r>
      <w:r w:rsidRPr="005108E4">
        <w:rPr>
          <w:sz w:val="24"/>
        </w:rPr>
        <w:t>not</w:t>
      </w:r>
      <w:r w:rsidRPr="005108E4">
        <w:rPr>
          <w:spacing w:val="-11"/>
          <w:sz w:val="24"/>
        </w:rPr>
        <w:t xml:space="preserve"> </w:t>
      </w:r>
      <w:r w:rsidRPr="005108E4">
        <w:rPr>
          <w:sz w:val="24"/>
        </w:rPr>
        <w:t>distribute</w:t>
      </w:r>
      <w:r w:rsidRPr="005108E4">
        <w:rPr>
          <w:spacing w:val="-14"/>
          <w:sz w:val="24"/>
        </w:rPr>
        <w:t xml:space="preserve"> </w:t>
      </w:r>
      <w:r w:rsidRPr="005108E4">
        <w:rPr>
          <w:sz w:val="24"/>
        </w:rPr>
        <w:t>Marijuana</w:t>
      </w:r>
      <w:r w:rsidRPr="005108E4">
        <w:rPr>
          <w:spacing w:val="-15"/>
          <w:sz w:val="24"/>
        </w:rPr>
        <w:t xml:space="preserve"> </w:t>
      </w:r>
      <w:r w:rsidRPr="005108E4">
        <w:rPr>
          <w:sz w:val="24"/>
        </w:rPr>
        <w:t>to</w:t>
      </w:r>
      <w:r w:rsidRPr="005108E4">
        <w:rPr>
          <w:spacing w:val="-14"/>
          <w:sz w:val="24"/>
        </w:rPr>
        <w:t xml:space="preserve"> </w:t>
      </w:r>
      <w:r w:rsidRPr="005108E4">
        <w:rPr>
          <w:sz w:val="24"/>
        </w:rPr>
        <w:t>any other</w:t>
      </w:r>
      <w:r w:rsidRPr="005108E4">
        <w:rPr>
          <w:spacing w:val="-27"/>
          <w:sz w:val="24"/>
        </w:rPr>
        <w:t xml:space="preserve"> </w:t>
      </w:r>
      <w:r w:rsidRPr="005108E4">
        <w:rPr>
          <w:sz w:val="24"/>
        </w:rPr>
        <w:t>individual,</w:t>
      </w:r>
      <w:r w:rsidRPr="005108E4">
        <w:rPr>
          <w:spacing w:val="-26"/>
          <w:sz w:val="24"/>
        </w:rPr>
        <w:t xml:space="preserve"> </w:t>
      </w:r>
      <w:r w:rsidRPr="005108E4">
        <w:rPr>
          <w:sz w:val="24"/>
        </w:rPr>
        <w:t>and</w:t>
      </w:r>
      <w:r w:rsidRPr="005108E4">
        <w:rPr>
          <w:spacing w:val="-25"/>
          <w:sz w:val="24"/>
        </w:rPr>
        <w:t xml:space="preserve"> </w:t>
      </w:r>
      <w:r w:rsidRPr="005108E4">
        <w:rPr>
          <w:sz w:val="24"/>
        </w:rPr>
        <w:t>that</w:t>
      </w:r>
      <w:r w:rsidRPr="005108E4">
        <w:rPr>
          <w:spacing w:val="-26"/>
          <w:sz w:val="24"/>
        </w:rPr>
        <w:t xml:space="preserve"> </w:t>
      </w:r>
      <w:r w:rsidRPr="005108E4">
        <w:rPr>
          <w:sz w:val="24"/>
        </w:rPr>
        <w:t>they</w:t>
      </w:r>
      <w:r w:rsidRPr="005108E4">
        <w:rPr>
          <w:spacing w:val="-32"/>
          <w:sz w:val="24"/>
        </w:rPr>
        <w:t xml:space="preserve"> </w:t>
      </w:r>
      <w:r w:rsidRPr="005108E4">
        <w:rPr>
          <w:sz w:val="24"/>
        </w:rPr>
        <w:t>shall</w:t>
      </w:r>
      <w:r w:rsidRPr="005108E4">
        <w:rPr>
          <w:spacing w:val="-26"/>
          <w:sz w:val="24"/>
        </w:rPr>
        <w:t xml:space="preserve"> </w:t>
      </w:r>
      <w:r w:rsidRPr="005108E4">
        <w:rPr>
          <w:sz w:val="24"/>
        </w:rPr>
        <w:t>return</w:t>
      </w:r>
      <w:r w:rsidRPr="005108E4">
        <w:rPr>
          <w:spacing w:val="-25"/>
          <w:sz w:val="24"/>
        </w:rPr>
        <w:t xml:space="preserve"> </w:t>
      </w:r>
      <w:r w:rsidRPr="005108E4">
        <w:rPr>
          <w:sz w:val="24"/>
        </w:rPr>
        <w:t>unused,</w:t>
      </w:r>
      <w:r w:rsidRPr="005108E4">
        <w:rPr>
          <w:spacing w:val="-26"/>
          <w:sz w:val="24"/>
        </w:rPr>
        <w:t xml:space="preserve"> </w:t>
      </w:r>
      <w:r w:rsidRPr="005108E4">
        <w:rPr>
          <w:sz w:val="24"/>
        </w:rPr>
        <w:t>excess,</w:t>
      </w:r>
      <w:r w:rsidRPr="005108E4">
        <w:rPr>
          <w:spacing w:val="-25"/>
          <w:sz w:val="24"/>
        </w:rPr>
        <w:t xml:space="preserve"> </w:t>
      </w:r>
      <w:r w:rsidRPr="005108E4">
        <w:rPr>
          <w:sz w:val="24"/>
        </w:rPr>
        <w:t>or</w:t>
      </w:r>
      <w:r w:rsidRPr="005108E4">
        <w:rPr>
          <w:spacing w:val="-27"/>
          <w:sz w:val="24"/>
        </w:rPr>
        <w:t xml:space="preserve"> </w:t>
      </w:r>
      <w:r w:rsidRPr="005108E4">
        <w:rPr>
          <w:sz w:val="24"/>
        </w:rPr>
        <w:t>contaminated</w:t>
      </w:r>
      <w:r w:rsidRPr="005108E4">
        <w:rPr>
          <w:spacing w:val="-28"/>
          <w:sz w:val="24"/>
        </w:rPr>
        <w:t xml:space="preserve"> </w:t>
      </w:r>
      <w:r w:rsidRPr="005108E4">
        <w:rPr>
          <w:sz w:val="24"/>
        </w:rPr>
        <w:t>product</w:t>
      </w:r>
      <w:r w:rsidRPr="005108E4">
        <w:rPr>
          <w:spacing w:val="-28"/>
          <w:sz w:val="24"/>
        </w:rPr>
        <w:t xml:space="preserve"> </w:t>
      </w:r>
      <w:r w:rsidRPr="005108E4">
        <w:rPr>
          <w:sz w:val="24"/>
        </w:rPr>
        <w:t>to</w:t>
      </w:r>
      <w:r w:rsidRPr="005108E4">
        <w:rPr>
          <w:spacing w:val="-25"/>
          <w:sz w:val="24"/>
        </w:rPr>
        <w:t xml:space="preserve"> </w:t>
      </w:r>
      <w:r w:rsidRPr="005108E4">
        <w:rPr>
          <w:sz w:val="24"/>
        </w:rPr>
        <w:t>the MTC from which they purchased the product, for disposal;</w:t>
      </w:r>
      <w:r w:rsidRPr="005108E4">
        <w:rPr>
          <w:spacing w:val="-21"/>
          <w:sz w:val="24"/>
        </w:rPr>
        <w:t xml:space="preserve"> </w:t>
      </w:r>
      <w:r w:rsidRPr="005108E4">
        <w:rPr>
          <w:sz w:val="24"/>
        </w:rPr>
        <w:t>and</w:t>
      </w:r>
    </w:p>
    <w:p w14:paraId="1E0202BA" w14:textId="77777777" w:rsidR="00DA2759" w:rsidRPr="005108E4" w:rsidRDefault="009A7511">
      <w:pPr>
        <w:pStyle w:val="ListParagraph"/>
        <w:numPr>
          <w:ilvl w:val="0"/>
          <w:numId w:val="42"/>
        </w:numPr>
        <w:tabs>
          <w:tab w:val="left" w:pos="2396"/>
        </w:tabs>
        <w:ind w:left="2395" w:hanging="361"/>
        <w:rPr>
          <w:sz w:val="24"/>
        </w:rPr>
      </w:pPr>
      <w:r w:rsidRPr="005108E4">
        <w:rPr>
          <w:sz w:val="24"/>
        </w:rPr>
        <w:t>Any other information required by the</w:t>
      </w:r>
      <w:r w:rsidRPr="005108E4">
        <w:rPr>
          <w:spacing w:val="-24"/>
          <w:sz w:val="24"/>
        </w:rPr>
        <w:t xml:space="preserve"> </w:t>
      </w:r>
      <w:r w:rsidRPr="005108E4">
        <w:rPr>
          <w:sz w:val="24"/>
        </w:rPr>
        <w:t>Commission.</w:t>
      </w:r>
    </w:p>
    <w:p w14:paraId="4E2F62DA" w14:textId="77777777" w:rsidR="00DA2759" w:rsidRPr="005108E4" w:rsidRDefault="009A7511">
      <w:pPr>
        <w:pStyle w:val="ListParagraph"/>
        <w:numPr>
          <w:ilvl w:val="1"/>
          <w:numId w:val="43"/>
        </w:numPr>
        <w:tabs>
          <w:tab w:val="left" w:pos="2120"/>
        </w:tabs>
        <w:spacing w:before="2"/>
        <w:ind w:left="2119" w:hanging="445"/>
        <w:rPr>
          <w:sz w:val="24"/>
        </w:rPr>
      </w:pPr>
      <w:r w:rsidRPr="005108E4">
        <w:rPr>
          <w:sz w:val="24"/>
        </w:rPr>
        <w:t>The educational material cannot</w:t>
      </w:r>
      <w:r w:rsidRPr="005108E4">
        <w:rPr>
          <w:spacing w:val="-4"/>
          <w:sz w:val="24"/>
        </w:rPr>
        <w:t xml:space="preserve"> </w:t>
      </w:r>
      <w:r w:rsidRPr="005108E4">
        <w:rPr>
          <w:sz w:val="24"/>
        </w:rPr>
        <w:t>include:</w:t>
      </w:r>
    </w:p>
    <w:p w14:paraId="0AF01167" w14:textId="77777777" w:rsidR="00DA2759" w:rsidRPr="005108E4" w:rsidRDefault="009A7511">
      <w:pPr>
        <w:pStyle w:val="ListParagraph"/>
        <w:numPr>
          <w:ilvl w:val="2"/>
          <w:numId w:val="43"/>
        </w:numPr>
        <w:tabs>
          <w:tab w:val="left" w:pos="2468"/>
        </w:tabs>
        <w:spacing w:before="5" w:line="242" w:lineRule="auto"/>
        <w:ind w:left="2035" w:right="117" w:firstLine="0"/>
        <w:rPr>
          <w:sz w:val="24"/>
        </w:rPr>
      </w:pPr>
      <w:r w:rsidRPr="005108E4">
        <w:rPr>
          <w:sz w:val="24"/>
        </w:rPr>
        <w:t>Any statement, design, representation, picture, or illustration that encourages or represents</w:t>
      </w:r>
      <w:r w:rsidRPr="005108E4">
        <w:rPr>
          <w:spacing w:val="-24"/>
          <w:sz w:val="24"/>
        </w:rPr>
        <w:t xml:space="preserve"> </w:t>
      </w:r>
      <w:r w:rsidRPr="005108E4">
        <w:rPr>
          <w:sz w:val="24"/>
        </w:rPr>
        <w:t>the</w:t>
      </w:r>
      <w:r w:rsidRPr="005108E4">
        <w:rPr>
          <w:spacing w:val="-24"/>
          <w:sz w:val="24"/>
        </w:rPr>
        <w:t xml:space="preserve"> </w:t>
      </w:r>
      <w:r w:rsidRPr="005108E4">
        <w:rPr>
          <w:sz w:val="24"/>
        </w:rPr>
        <w:t>use</w:t>
      </w:r>
      <w:r w:rsidRPr="005108E4">
        <w:rPr>
          <w:spacing w:val="-21"/>
          <w:sz w:val="24"/>
        </w:rPr>
        <w:t xml:space="preserve"> </w:t>
      </w:r>
      <w:r w:rsidRPr="005108E4">
        <w:rPr>
          <w:sz w:val="24"/>
        </w:rPr>
        <w:t>of</w:t>
      </w:r>
      <w:r w:rsidRPr="005108E4">
        <w:rPr>
          <w:spacing w:val="-22"/>
          <w:sz w:val="24"/>
        </w:rPr>
        <w:t xml:space="preserve"> </w:t>
      </w:r>
      <w:r w:rsidRPr="005108E4">
        <w:rPr>
          <w:sz w:val="24"/>
        </w:rPr>
        <w:t>Marijuana</w:t>
      </w:r>
      <w:r w:rsidRPr="005108E4">
        <w:rPr>
          <w:spacing w:val="-21"/>
          <w:sz w:val="24"/>
        </w:rPr>
        <w:t xml:space="preserve"> </w:t>
      </w:r>
      <w:r w:rsidRPr="005108E4">
        <w:rPr>
          <w:sz w:val="24"/>
        </w:rPr>
        <w:t>for</w:t>
      </w:r>
      <w:r w:rsidRPr="005108E4">
        <w:rPr>
          <w:spacing w:val="-21"/>
          <w:sz w:val="24"/>
        </w:rPr>
        <w:t xml:space="preserve"> </w:t>
      </w:r>
      <w:r w:rsidRPr="005108E4">
        <w:rPr>
          <w:sz w:val="24"/>
        </w:rPr>
        <w:t>any</w:t>
      </w:r>
      <w:r w:rsidRPr="005108E4">
        <w:rPr>
          <w:spacing w:val="-28"/>
          <w:sz w:val="24"/>
        </w:rPr>
        <w:t xml:space="preserve"> </w:t>
      </w:r>
      <w:r w:rsidRPr="005108E4">
        <w:rPr>
          <w:sz w:val="24"/>
        </w:rPr>
        <w:t>purpose</w:t>
      </w:r>
      <w:r w:rsidRPr="005108E4">
        <w:rPr>
          <w:spacing w:val="-22"/>
          <w:sz w:val="24"/>
        </w:rPr>
        <w:t xml:space="preserve"> </w:t>
      </w:r>
      <w:r w:rsidRPr="005108E4">
        <w:rPr>
          <w:sz w:val="24"/>
        </w:rPr>
        <w:t>other</w:t>
      </w:r>
      <w:r w:rsidRPr="005108E4">
        <w:rPr>
          <w:spacing w:val="-21"/>
          <w:sz w:val="24"/>
        </w:rPr>
        <w:t xml:space="preserve"> </w:t>
      </w:r>
      <w:r w:rsidRPr="005108E4">
        <w:rPr>
          <w:sz w:val="24"/>
        </w:rPr>
        <w:t>than</w:t>
      </w:r>
      <w:r w:rsidRPr="005108E4">
        <w:rPr>
          <w:spacing w:val="-20"/>
          <w:sz w:val="24"/>
        </w:rPr>
        <w:t xml:space="preserve"> </w:t>
      </w:r>
      <w:r w:rsidRPr="005108E4">
        <w:rPr>
          <w:sz w:val="24"/>
        </w:rPr>
        <w:t>to</w:t>
      </w:r>
      <w:r w:rsidRPr="005108E4">
        <w:rPr>
          <w:spacing w:val="-21"/>
          <w:sz w:val="24"/>
        </w:rPr>
        <w:t xml:space="preserve"> </w:t>
      </w:r>
      <w:r w:rsidRPr="005108E4">
        <w:rPr>
          <w:sz w:val="24"/>
        </w:rPr>
        <w:t>treat</w:t>
      </w:r>
      <w:r w:rsidRPr="005108E4">
        <w:rPr>
          <w:spacing w:val="-22"/>
          <w:sz w:val="24"/>
        </w:rPr>
        <w:t xml:space="preserve"> </w:t>
      </w:r>
      <w:r w:rsidRPr="005108E4">
        <w:rPr>
          <w:sz w:val="24"/>
        </w:rPr>
        <w:t>a</w:t>
      </w:r>
      <w:r w:rsidRPr="005108E4">
        <w:rPr>
          <w:spacing w:val="-24"/>
          <w:sz w:val="24"/>
        </w:rPr>
        <w:t xml:space="preserve"> </w:t>
      </w:r>
      <w:r w:rsidRPr="005108E4">
        <w:rPr>
          <w:sz w:val="24"/>
        </w:rPr>
        <w:t>Debilitating</w:t>
      </w:r>
      <w:r w:rsidRPr="005108E4">
        <w:rPr>
          <w:spacing w:val="-25"/>
          <w:sz w:val="24"/>
        </w:rPr>
        <w:t xml:space="preserve"> </w:t>
      </w:r>
      <w:r w:rsidRPr="005108E4">
        <w:rPr>
          <w:sz w:val="24"/>
        </w:rPr>
        <w:t>Medical Condition or related</w:t>
      </w:r>
      <w:r w:rsidRPr="005108E4">
        <w:rPr>
          <w:spacing w:val="-4"/>
          <w:sz w:val="24"/>
        </w:rPr>
        <w:t xml:space="preserve"> </w:t>
      </w:r>
      <w:r w:rsidRPr="005108E4">
        <w:rPr>
          <w:sz w:val="24"/>
        </w:rPr>
        <w:t>symptoms;</w:t>
      </w:r>
    </w:p>
    <w:p w14:paraId="36D8457B" w14:textId="77777777" w:rsidR="00DA2759" w:rsidRPr="005108E4" w:rsidRDefault="009A7511">
      <w:pPr>
        <w:pStyle w:val="ListParagraph"/>
        <w:numPr>
          <w:ilvl w:val="2"/>
          <w:numId w:val="43"/>
        </w:numPr>
        <w:tabs>
          <w:tab w:val="left" w:pos="2468"/>
        </w:tabs>
        <w:spacing w:before="1" w:line="244" w:lineRule="auto"/>
        <w:ind w:left="2035" w:right="117" w:firstLine="0"/>
        <w:rPr>
          <w:sz w:val="24"/>
        </w:rPr>
      </w:pPr>
      <w:r w:rsidRPr="005108E4">
        <w:rPr>
          <w:sz w:val="24"/>
        </w:rPr>
        <w:t>Any statement, design, representation, picture, or illustration that encourages or represents the recreational use of</w:t>
      </w:r>
      <w:r w:rsidRPr="005108E4">
        <w:rPr>
          <w:spacing w:val="-8"/>
          <w:sz w:val="24"/>
        </w:rPr>
        <w:t xml:space="preserve"> </w:t>
      </w:r>
      <w:r w:rsidRPr="005108E4">
        <w:rPr>
          <w:sz w:val="24"/>
        </w:rPr>
        <w:t>Marijuana;</w:t>
      </w:r>
    </w:p>
    <w:p w14:paraId="21EE47D7" w14:textId="77777777" w:rsidR="00DA2759" w:rsidRPr="005108E4" w:rsidRDefault="009A7511">
      <w:pPr>
        <w:pStyle w:val="ListParagraph"/>
        <w:numPr>
          <w:ilvl w:val="2"/>
          <w:numId w:val="43"/>
        </w:numPr>
        <w:tabs>
          <w:tab w:val="left" w:pos="2504"/>
        </w:tabs>
        <w:spacing w:line="242" w:lineRule="auto"/>
        <w:ind w:left="2035" w:right="115" w:firstLine="0"/>
        <w:rPr>
          <w:sz w:val="24"/>
        </w:rPr>
      </w:pPr>
      <w:r w:rsidRPr="005108E4">
        <w:rPr>
          <w:sz w:val="24"/>
        </w:rPr>
        <w:t>Advertising, marketing, and branding that asserts that its products are safe, or represent that its products have curative or therapeutic effects, other than labeling required pursuant to M.G.L. c. 94G, § 4(a½)(xxvi), unless supported by substantial evidence</w:t>
      </w:r>
      <w:r w:rsidRPr="005108E4">
        <w:rPr>
          <w:spacing w:val="-23"/>
          <w:sz w:val="24"/>
        </w:rPr>
        <w:t xml:space="preserve"> </w:t>
      </w:r>
      <w:r w:rsidRPr="005108E4">
        <w:rPr>
          <w:sz w:val="24"/>
        </w:rPr>
        <w:t>or</w:t>
      </w:r>
      <w:r w:rsidRPr="005108E4">
        <w:rPr>
          <w:spacing w:val="-24"/>
          <w:sz w:val="24"/>
        </w:rPr>
        <w:t xml:space="preserve"> </w:t>
      </w:r>
      <w:r w:rsidRPr="005108E4">
        <w:rPr>
          <w:sz w:val="24"/>
        </w:rPr>
        <w:t>substantial</w:t>
      </w:r>
      <w:r w:rsidRPr="005108E4">
        <w:rPr>
          <w:spacing w:val="-23"/>
          <w:sz w:val="24"/>
        </w:rPr>
        <w:t xml:space="preserve"> </w:t>
      </w:r>
      <w:r w:rsidRPr="005108E4">
        <w:rPr>
          <w:sz w:val="24"/>
        </w:rPr>
        <w:t>clinical</w:t>
      </w:r>
      <w:r w:rsidRPr="005108E4">
        <w:rPr>
          <w:spacing w:val="-23"/>
          <w:sz w:val="24"/>
        </w:rPr>
        <w:t xml:space="preserve"> </w:t>
      </w:r>
      <w:r w:rsidRPr="005108E4">
        <w:rPr>
          <w:sz w:val="24"/>
        </w:rPr>
        <w:t>data</w:t>
      </w:r>
      <w:r w:rsidRPr="005108E4">
        <w:rPr>
          <w:spacing w:val="-22"/>
          <w:sz w:val="24"/>
        </w:rPr>
        <w:t xml:space="preserve"> </w:t>
      </w:r>
      <w:r w:rsidRPr="005108E4">
        <w:rPr>
          <w:sz w:val="24"/>
        </w:rPr>
        <w:t>with</w:t>
      </w:r>
      <w:r w:rsidRPr="005108E4">
        <w:rPr>
          <w:spacing w:val="-22"/>
          <w:sz w:val="24"/>
        </w:rPr>
        <w:t xml:space="preserve"> </w:t>
      </w:r>
      <w:r w:rsidRPr="005108E4">
        <w:rPr>
          <w:sz w:val="24"/>
        </w:rPr>
        <w:t>reasonable</w:t>
      </w:r>
      <w:r w:rsidRPr="005108E4">
        <w:rPr>
          <w:spacing w:val="-22"/>
          <w:sz w:val="24"/>
        </w:rPr>
        <w:t xml:space="preserve"> </w:t>
      </w:r>
      <w:r w:rsidRPr="005108E4">
        <w:rPr>
          <w:sz w:val="24"/>
        </w:rPr>
        <w:t>scientific</w:t>
      </w:r>
      <w:r w:rsidRPr="005108E4">
        <w:rPr>
          <w:spacing w:val="-22"/>
          <w:sz w:val="24"/>
        </w:rPr>
        <w:t xml:space="preserve"> </w:t>
      </w:r>
      <w:r w:rsidRPr="005108E4">
        <w:rPr>
          <w:sz w:val="24"/>
        </w:rPr>
        <w:t>rigor</w:t>
      </w:r>
      <w:r w:rsidRPr="005108E4">
        <w:rPr>
          <w:spacing w:val="-22"/>
          <w:sz w:val="24"/>
        </w:rPr>
        <w:t xml:space="preserve"> </w:t>
      </w:r>
      <w:r w:rsidRPr="005108E4">
        <w:rPr>
          <w:sz w:val="24"/>
        </w:rPr>
        <w:t>as</w:t>
      </w:r>
      <w:r w:rsidRPr="005108E4">
        <w:rPr>
          <w:spacing w:val="-22"/>
          <w:sz w:val="24"/>
        </w:rPr>
        <w:t xml:space="preserve"> </w:t>
      </w:r>
      <w:r w:rsidRPr="005108E4">
        <w:rPr>
          <w:sz w:val="24"/>
        </w:rPr>
        <w:t>determined</w:t>
      </w:r>
      <w:r w:rsidRPr="005108E4">
        <w:rPr>
          <w:spacing w:val="-21"/>
          <w:sz w:val="24"/>
        </w:rPr>
        <w:t xml:space="preserve"> </w:t>
      </w:r>
      <w:r w:rsidRPr="005108E4">
        <w:rPr>
          <w:sz w:val="24"/>
        </w:rPr>
        <w:t>by</w:t>
      </w:r>
      <w:r w:rsidRPr="005108E4">
        <w:rPr>
          <w:spacing w:val="-29"/>
          <w:sz w:val="24"/>
        </w:rPr>
        <w:t xml:space="preserve"> </w:t>
      </w:r>
      <w:r w:rsidRPr="005108E4">
        <w:rPr>
          <w:sz w:val="24"/>
        </w:rPr>
        <w:t>the Commission;</w:t>
      </w:r>
      <w:r w:rsidRPr="005108E4">
        <w:rPr>
          <w:spacing w:val="-1"/>
          <w:sz w:val="24"/>
        </w:rPr>
        <w:t xml:space="preserve"> </w:t>
      </w:r>
      <w:r w:rsidRPr="005108E4">
        <w:rPr>
          <w:sz w:val="24"/>
        </w:rPr>
        <w:t>and</w:t>
      </w:r>
    </w:p>
    <w:p w14:paraId="4D46D9DF" w14:textId="77777777" w:rsidR="00DA2759" w:rsidRPr="005108E4" w:rsidRDefault="009A7511">
      <w:pPr>
        <w:pStyle w:val="ListParagraph"/>
        <w:numPr>
          <w:ilvl w:val="2"/>
          <w:numId w:val="43"/>
        </w:numPr>
        <w:tabs>
          <w:tab w:val="left" w:pos="2482"/>
        </w:tabs>
        <w:spacing w:before="2" w:line="242" w:lineRule="auto"/>
        <w:ind w:left="2035" w:right="116" w:firstLine="0"/>
        <w:rPr>
          <w:sz w:val="24"/>
        </w:rPr>
      </w:pPr>
      <w:r w:rsidRPr="005108E4">
        <w:rPr>
          <w:sz w:val="24"/>
        </w:rPr>
        <w:t xml:space="preserve">Any statement, design, representation, picture, or illustration portraying </w:t>
      </w:r>
      <w:r w:rsidRPr="005108E4">
        <w:rPr>
          <w:spacing w:val="-3"/>
          <w:sz w:val="24"/>
        </w:rPr>
        <w:t xml:space="preserve">anyone younger </w:t>
      </w:r>
      <w:r w:rsidRPr="005108E4">
        <w:rPr>
          <w:sz w:val="24"/>
        </w:rPr>
        <w:t xml:space="preserve">than 21 </w:t>
      </w:r>
      <w:r w:rsidRPr="005108E4">
        <w:rPr>
          <w:spacing w:val="-3"/>
          <w:sz w:val="24"/>
        </w:rPr>
        <w:t>years</w:t>
      </w:r>
      <w:r w:rsidRPr="005108E4">
        <w:rPr>
          <w:sz w:val="24"/>
        </w:rPr>
        <w:t xml:space="preserve"> old.</w:t>
      </w:r>
    </w:p>
    <w:p w14:paraId="322126E4" w14:textId="77777777" w:rsidR="00DA2759" w:rsidRPr="005108E4" w:rsidRDefault="00DA2759">
      <w:pPr>
        <w:pStyle w:val="BodyText"/>
        <w:spacing w:before="4"/>
        <w:jc w:val="left"/>
      </w:pPr>
    </w:p>
    <w:p w14:paraId="3CDDBB5D" w14:textId="77777777" w:rsidR="00DA2759" w:rsidRPr="005108E4" w:rsidRDefault="009A7511" w:rsidP="009B55D4">
      <w:pPr>
        <w:pStyle w:val="ListParagraph"/>
        <w:numPr>
          <w:ilvl w:val="0"/>
          <w:numId w:val="43"/>
        </w:numPr>
        <w:tabs>
          <w:tab w:val="left" w:pos="1772"/>
        </w:tabs>
        <w:spacing w:line="242" w:lineRule="auto"/>
        <w:ind w:left="1320" w:right="117" w:firstLine="0"/>
        <w:outlineLvl w:val="1"/>
        <w:rPr>
          <w:sz w:val="24"/>
        </w:rPr>
      </w:pPr>
      <w:r w:rsidRPr="005108E4">
        <w:rPr>
          <w:sz w:val="24"/>
          <w:u w:val="single"/>
        </w:rPr>
        <w:t>Testing</w:t>
      </w:r>
      <w:r w:rsidRPr="005108E4">
        <w:rPr>
          <w:sz w:val="24"/>
        </w:rPr>
        <w:t>. No Marijuana Product, including Marijuana, may be sold or otherwise marketed for</w:t>
      </w:r>
      <w:r w:rsidRPr="005108E4">
        <w:rPr>
          <w:spacing w:val="-9"/>
          <w:sz w:val="24"/>
        </w:rPr>
        <w:t xml:space="preserve"> </w:t>
      </w:r>
      <w:r w:rsidRPr="005108E4">
        <w:rPr>
          <w:sz w:val="24"/>
        </w:rPr>
        <w:t>adult</w:t>
      </w:r>
      <w:r w:rsidRPr="005108E4">
        <w:rPr>
          <w:spacing w:val="-6"/>
          <w:sz w:val="24"/>
        </w:rPr>
        <w:t xml:space="preserve"> </w:t>
      </w:r>
      <w:r w:rsidRPr="005108E4">
        <w:rPr>
          <w:sz w:val="24"/>
        </w:rPr>
        <w:t>use</w:t>
      </w:r>
      <w:r w:rsidRPr="005108E4">
        <w:rPr>
          <w:spacing w:val="-9"/>
          <w:sz w:val="24"/>
        </w:rPr>
        <w:t xml:space="preserve"> </w:t>
      </w:r>
      <w:r w:rsidRPr="005108E4">
        <w:rPr>
          <w:sz w:val="24"/>
        </w:rPr>
        <w:t>that</w:t>
      </w:r>
      <w:r w:rsidRPr="005108E4">
        <w:rPr>
          <w:spacing w:val="-6"/>
          <w:sz w:val="24"/>
        </w:rPr>
        <w:t xml:space="preserve"> </w:t>
      </w:r>
      <w:r w:rsidRPr="005108E4">
        <w:rPr>
          <w:sz w:val="24"/>
        </w:rPr>
        <w:t>is</w:t>
      </w:r>
      <w:r w:rsidRPr="005108E4">
        <w:rPr>
          <w:spacing w:val="-8"/>
          <w:sz w:val="24"/>
        </w:rPr>
        <w:t xml:space="preserve"> </w:t>
      </w:r>
      <w:r w:rsidRPr="005108E4">
        <w:rPr>
          <w:sz w:val="24"/>
        </w:rPr>
        <w:t>not</w:t>
      </w:r>
      <w:r w:rsidRPr="005108E4">
        <w:rPr>
          <w:spacing w:val="-6"/>
          <w:sz w:val="24"/>
        </w:rPr>
        <w:t xml:space="preserve"> </w:t>
      </w:r>
      <w:r w:rsidRPr="005108E4">
        <w:rPr>
          <w:sz w:val="24"/>
        </w:rPr>
        <w:t>capable</w:t>
      </w:r>
      <w:r w:rsidRPr="005108E4">
        <w:rPr>
          <w:spacing w:val="-10"/>
          <w:sz w:val="24"/>
        </w:rPr>
        <w:t xml:space="preserve"> </w:t>
      </w:r>
      <w:r w:rsidRPr="005108E4">
        <w:rPr>
          <w:sz w:val="24"/>
        </w:rPr>
        <w:t>of</w:t>
      </w:r>
      <w:r w:rsidRPr="005108E4">
        <w:rPr>
          <w:spacing w:val="-11"/>
          <w:sz w:val="24"/>
        </w:rPr>
        <w:t xml:space="preserve"> </w:t>
      </w:r>
      <w:r w:rsidRPr="005108E4">
        <w:rPr>
          <w:sz w:val="24"/>
        </w:rPr>
        <w:t>being</w:t>
      </w:r>
      <w:r w:rsidRPr="005108E4">
        <w:rPr>
          <w:spacing w:val="-12"/>
          <w:sz w:val="24"/>
        </w:rPr>
        <w:t xml:space="preserve"> </w:t>
      </w:r>
      <w:r w:rsidRPr="005108E4">
        <w:rPr>
          <w:sz w:val="24"/>
        </w:rPr>
        <w:t>tested</w:t>
      </w:r>
      <w:r w:rsidRPr="005108E4">
        <w:rPr>
          <w:spacing w:val="-7"/>
          <w:sz w:val="24"/>
        </w:rPr>
        <w:t xml:space="preserve"> </w:t>
      </w:r>
      <w:r w:rsidRPr="005108E4">
        <w:rPr>
          <w:sz w:val="24"/>
        </w:rPr>
        <w:t>by</w:t>
      </w:r>
      <w:r w:rsidRPr="005108E4">
        <w:rPr>
          <w:spacing w:val="-14"/>
          <w:sz w:val="24"/>
        </w:rPr>
        <w:t xml:space="preserve"> </w:t>
      </w:r>
      <w:r w:rsidRPr="005108E4">
        <w:rPr>
          <w:sz w:val="24"/>
        </w:rPr>
        <w:t>Independent</w:t>
      </w:r>
      <w:r w:rsidRPr="005108E4">
        <w:rPr>
          <w:spacing w:val="-6"/>
          <w:sz w:val="24"/>
        </w:rPr>
        <w:t xml:space="preserve"> </w:t>
      </w:r>
      <w:r w:rsidRPr="005108E4">
        <w:rPr>
          <w:sz w:val="24"/>
        </w:rPr>
        <w:t>Testing</w:t>
      </w:r>
      <w:r w:rsidRPr="005108E4">
        <w:rPr>
          <w:spacing w:val="-10"/>
          <w:sz w:val="24"/>
        </w:rPr>
        <w:t xml:space="preserve"> </w:t>
      </w:r>
      <w:r w:rsidRPr="005108E4">
        <w:rPr>
          <w:sz w:val="24"/>
        </w:rPr>
        <w:t>Laboratories,</w:t>
      </w:r>
      <w:r w:rsidRPr="005108E4">
        <w:rPr>
          <w:spacing w:val="-7"/>
          <w:sz w:val="24"/>
        </w:rPr>
        <w:t xml:space="preserve"> </w:t>
      </w:r>
      <w:r w:rsidRPr="005108E4">
        <w:rPr>
          <w:sz w:val="24"/>
        </w:rPr>
        <w:t>except</w:t>
      </w:r>
      <w:r w:rsidRPr="005108E4">
        <w:rPr>
          <w:spacing w:val="-7"/>
          <w:sz w:val="24"/>
        </w:rPr>
        <w:t xml:space="preserve"> </w:t>
      </w:r>
      <w:r w:rsidRPr="005108E4">
        <w:rPr>
          <w:sz w:val="24"/>
        </w:rPr>
        <w:t>as allowed under 935 CMR 501.000.</w:t>
      </w:r>
      <w:r w:rsidRPr="005108E4">
        <w:rPr>
          <w:spacing w:val="4"/>
          <w:sz w:val="24"/>
        </w:rPr>
        <w:t xml:space="preserve"> </w:t>
      </w:r>
      <w:r w:rsidRPr="005108E4">
        <w:rPr>
          <w:sz w:val="24"/>
        </w:rPr>
        <w:t>The product shall be deemed to comply with the standards required under 935 CMR</w:t>
      </w:r>
      <w:r w:rsidRPr="005108E4">
        <w:rPr>
          <w:spacing w:val="-4"/>
          <w:sz w:val="24"/>
        </w:rPr>
        <w:t xml:space="preserve"> </w:t>
      </w:r>
      <w:r w:rsidRPr="005108E4">
        <w:rPr>
          <w:sz w:val="24"/>
        </w:rPr>
        <w:t>501.160.</w:t>
      </w:r>
    </w:p>
    <w:p w14:paraId="2169C404" w14:textId="77777777" w:rsidR="00DA2759" w:rsidRPr="005108E4" w:rsidRDefault="009A7511">
      <w:pPr>
        <w:pStyle w:val="BodyText"/>
        <w:spacing w:before="4" w:line="242" w:lineRule="auto"/>
        <w:ind w:left="1319" w:right="116" w:firstLine="355"/>
      </w:pPr>
      <w:r w:rsidRPr="005108E4">
        <w:t>Potency levels derived from the Cannabinoid Profile, including the amount of delta-nine-tetrahydrocannabinol</w:t>
      </w:r>
      <w:r w:rsidRPr="005108E4">
        <w:rPr>
          <w:spacing w:val="-19"/>
        </w:rPr>
        <w:t xml:space="preserve"> </w:t>
      </w:r>
      <w:r w:rsidRPr="005108E4">
        <w:t>(Δ9-THC)</w:t>
      </w:r>
      <w:r w:rsidRPr="005108E4">
        <w:rPr>
          <w:spacing w:val="-20"/>
        </w:rPr>
        <w:t xml:space="preserve"> </w:t>
      </w:r>
      <w:r w:rsidRPr="005108E4">
        <w:t>and</w:t>
      </w:r>
      <w:r w:rsidRPr="005108E4">
        <w:rPr>
          <w:spacing w:val="-19"/>
        </w:rPr>
        <w:t xml:space="preserve"> </w:t>
      </w:r>
      <w:r w:rsidRPr="005108E4">
        <w:t>other</w:t>
      </w:r>
      <w:r w:rsidRPr="005108E4">
        <w:rPr>
          <w:spacing w:val="-19"/>
        </w:rPr>
        <w:t xml:space="preserve"> </w:t>
      </w:r>
      <w:r w:rsidRPr="005108E4">
        <w:t>Cannabinoids,</w:t>
      </w:r>
      <w:r w:rsidRPr="005108E4">
        <w:rPr>
          <w:spacing w:val="-19"/>
        </w:rPr>
        <w:t xml:space="preserve"> </w:t>
      </w:r>
      <w:r w:rsidRPr="005108E4">
        <w:t>contained</w:t>
      </w:r>
      <w:r w:rsidRPr="005108E4">
        <w:rPr>
          <w:spacing w:val="-19"/>
        </w:rPr>
        <w:t xml:space="preserve"> </w:t>
      </w:r>
      <w:r w:rsidRPr="005108E4">
        <w:t>within</w:t>
      </w:r>
      <w:r w:rsidRPr="005108E4">
        <w:rPr>
          <w:spacing w:val="-17"/>
        </w:rPr>
        <w:t xml:space="preserve"> </w:t>
      </w:r>
      <w:r w:rsidRPr="005108E4">
        <w:t>Finished Marijuana or Marijuana Product to be sold or otherwise marketed shall be recorded in the Seed-to-sale</w:t>
      </w:r>
      <w:r w:rsidRPr="005108E4">
        <w:rPr>
          <w:spacing w:val="-3"/>
        </w:rPr>
        <w:t xml:space="preserve"> </w:t>
      </w:r>
      <w:r w:rsidRPr="005108E4">
        <w:t>SOR.</w:t>
      </w:r>
    </w:p>
    <w:p w14:paraId="71919023" w14:textId="77777777" w:rsidR="00DA2759" w:rsidRPr="005108E4" w:rsidRDefault="00DA2759">
      <w:pPr>
        <w:pStyle w:val="BodyText"/>
        <w:spacing w:before="8"/>
        <w:jc w:val="left"/>
      </w:pPr>
    </w:p>
    <w:p w14:paraId="785381E0" w14:textId="77777777" w:rsidR="00DA2759" w:rsidRPr="005108E4" w:rsidRDefault="009A7511" w:rsidP="009B55D4">
      <w:pPr>
        <w:pStyle w:val="ListParagraph"/>
        <w:numPr>
          <w:ilvl w:val="0"/>
          <w:numId w:val="43"/>
        </w:numPr>
        <w:tabs>
          <w:tab w:val="left" w:pos="1920"/>
        </w:tabs>
        <w:spacing w:line="242" w:lineRule="auto"/>
        <w:ind w:left="1319" w:right="115" w:hanging="1"/>
        <w:outlineLvl w:val="1"/>
        <w:rPr>
          <w:sz w:val="24"/>
        </w:rPr>
      </w:pPr>
      <w:r w:rsidRPr="005108E4">
        <w:rPr>
          <w:sz w:val="24"/>
          <w:u w:val="single"/>
        </w:rPr>
        <w:t>Repackaging</w:t>
      </w:r>
      <w:r w:rsidRPr="005108E4">
        <w:rPr>
          <w:sz w:val="24"/>
        </w:rPr>
        <w:t>. Repackaged Marijuana shall comply with the labeling and packaging requirements under 935 CMR 501.105(5) and</w:t>
      </w:r>
      <w:r w:rsidRPr="005108E4">
        <w:rPr>
          <w:spacing w:val="-8"/>
          <w:sz w:val="24"/>
        </w:rPr>
        <w:t xml:space="preserve"> </w:t>
      </w:r>
      <w:r w:rsidRPr="005108E4">
        <w:rPr>
          <w:sz w:val="24"/>
        </w:rPr>
        <w:t>500.105(6).</w:t>
      </w:r>
    </w:p>
    <w:p w14:paraId="36AA759F" w14:textId="77777777" w:rsidR="00DA2759" w:rsidRPr="005108E4" w:rsidRDefault="00DA2759">
      <w:pPr>
        <w:pStyle w:val="BodyText"/>
        <w:spacing w:before="4"/>
        <w:jc w:val="left"/>
      </w:pPr>
    </w:p>
    <w:p w14:paraId="446F295B" w14:textId="77777777" w:rsidR="00DA2759" w:rsidRPr="005108E4" w:rsidRDefault="009A7511" w:rsidP="009B55D4">
      <w:pPr>
        <w:pStyle w:val="ListParagraph"/>
        <w:numPr>
          <w:ilvl w:val="0"/>
          <w:numId w:val="43"/>
        </w:numPr>
        <w:tabs>
          <w:tab w:val="left" w:pos="1779"/>
        </w:tabs>
        <w:ind w:hanging="460"/>
        <w:outlineLvl w:val="1"/>
        <w:rPr>
          <w:sz w:val="24"/>
        </w:rPr>
      </w:pPr>
      <w:r w:rsidRPr="005108E4">
        <w:rPr>
          <w:sz w:val="24"/>
          <w:u w:val="single"/>
        </w:rPr>
        <w:t>Advance Contactless Order</w:t>
      </w:r>
      <w:r w:rsidRPr="005108E4">
        <w:rPr>
          <w:spacing w:val="-4"/>
          <w:sz w:val="24"/>
          <w:u w:val="single"/>
        </w:rPr>
        <w:t xml:space="preserve"> </w:t>
      </w:r>
      <w:r w:rsidRPr="005108E4">
        <w:rPr>
          <w:sz w:val="24"/>
          <w:u w:val="single"/>
        </w:rPr>
        <w:t>Fulfillment</w:t>
      </w:r>
      <w:r w:rsidRPr="005108E4">
        <w:rPr>
          <w:sz w:val="24"/>
        </w:rPr>
        <w:t>.</w:t>
      </w:r>
    </w:p>
    <w:p w14:paraId="779264AB" w14:textId="77777777" w:rsidR="00DA2759" w:rsidRPr="005108E4" w:rsidRDefault="009A7511">
      <w:pPr>
        <w:pStyle w:val="ListParagraph"/>
        <w:numPr>
          <w:ilvl w:val="1"/>
          <w:numId w:val="43"/>
        </w:numPr>
        <w:tabs>
          <w:tab w:val="left" w:pos="2184"/>
        </w:tabs>
        <w:spacing w:before="5" w:line="242" w:lineRule="auto"/>
        <w:ind w:right="110" w:firstLine="0"/>
        <w:rPr>
          <w:sz w:val="24"/>
        </w:rPr>
      </w:pPr>
      <w:r w:rsidRPr="005108E4">
        <w:rPr>
          <w:sz w:val="24"/>
        </w:rPr>
        <w:t>An MTC may allow for advance ordering of Marijuana and Marijuana Products by telephone,</w:t>
      </w:r>
      <w:r w:rsidRPr="005108E4">
        <w:rPr>
          <w:spacing w:val="-9"/>
          <w:sz w:val="24"/>
        </w:rPr>
        <w:t xml:space="preserve"> </w:t>
      </w:r>
      <w:r w:rsidRPr="005108E4">
        <w:rPr>
          <w:sz w:val="24"/>
        </w:rPr>
        <w:t>website</w:t>
      </w:r>
      <w:r w:rsidRPr="005108E4">
        <w:rPr>
          <w:spacing w:val="-10"/>
          <w:sz w:val="24"/>
        </w:rPr>
        <w:t xml:space="preserve"> </w:t>
      </w:r>
      <w:r w:rsidRPr="005108E4">
        <w:rPr>
          <w:sz w:val="24"/>
        </w:rPr>
        <w:t>or</w:t>
      </w:r>
      <w:r w:rsidRPr="005108E4">
        <w:rPr>
          <w:spacing w:val="-10"/>
          <w:sz w:val="24"/>
        </w:rPr>
        <w:t xml:space="preserve"> </w:t>
      </w:r>
      <w:r w:rsidRPr="005108E4">
        <w:rPr>
          <w:sz w:val="24"/>
        </w:rPr>
        <w:t>Third-party</w:t>
      </w:r>
      <w:r w:rsidRPr="005108E4">
        <w:rPr>
          <w:spacing w:val="-16"/>
          <w:sz w:val="24"/>
        </w:rPr>
        <w:t xml:space="preserve"> </w:t>
      </w:r>
      <w:r w:rsidRPr="005108E4">
        <w:rPr>
          <w:sz w:val="24"/>
        </w:rPr>
        <w:t>Platform,</w:t>
      </w:r>
      <w:r w:rsidRPr="005108E4">
        <w:rPr>
          <w:spacing w:val="-9"/>
          <w:sz w:val="24"/>
        </w:rPr>
        <w:t xml:space="preserve"> </w:t>
      </w:r>
      <w:r w:rsidRPr="005108E4">
        <w:rPr>
          <w:sz w:val="24"/>
        </w:rPr>
        <w:t>which</w:t>
      </w:r>
      <w:r w:rsidRPr="005108E4">
        <w:rPr>
          <w:spacing w:val="-7"/>
          <w:sz w:val="24"/>
        </w:rPr>
        <w:t xml:space="preserve"> </w:t>
      </w:r>
      <w:r w:rsidRPr="005108E4">
        <w:rPr>
          <w:sz w:val="24"/>
        </w:rPr>
        <w:t>shall</w:t>
      </w:r>
      <w:r w:rsidRPr="005108E4">
        <w:rPr>
          <w:spacing w:val="-6"/>
          <w:sz w:val="24"/>
        </w:rPr>
        <w:t xml:space="preserve"> </w:t>
      </w:r>
      <w:r w:rsidRPr="005108E4">
        <w:rPr>
          <w:sz w:val="24"/>
        </w:rPr>
        <w:t>be</w:t>
      </w:r>
      <w:r w:rsidRPr="005108E4">
        <w:rPr>
          <w:spacing w:val="-8"/>
          <w:sz w:val="24"/>
        </w:rPr>
        <w:t xml:space="preserve"> </w:t>
      </w:r>
      <w:r w:rsidRPr="005108E4">
        <w:rPr>
          <w:sz w:val="24"/>
        </w:rPr>
        <w:t>available</w:t>
      </w:r>
      <w:r w:rsidRPr="005108E4">
        <w:rPr>
          <w:spacing w:val="-8"/>
          <w:sz w:val="24"/>
        </w:rPr>
        <w:t xml:space="preserve"> </w:t>
      </w:r>
      <w:r w:rsidRPr="005108E4">
        <w:rPr>
          <w:sz w:val="24"/>
        </w:rPr>
        <w:t>for</w:t>
      </w:r>
      <w:r w:rsidRPr="005108E4">
        <w:rPr>
          <w:spacing w:val="-8"/>
          <w:sz w:val="24"/>
        </w:rPr>
        <w:t xml:space="preserve"> </w:t>
      </w:r>
      <w:r w:rsidRPr="005108E4">
        <w:rPr>
          <w:sz w:val="24"/>
        </w:rPr>
        <w:t>inspection</w:t>
      </w:r>
      <w:r w:rsidRPr="005108E4">
        <w:rPr>
          <w:spacing w:val="-7"/>
          <w:sz w:val="24"/>
        </w:rPr>
        <w:t xml:space="preserve"> </w:t>
      </w:r>
      <w:r w:rsidRPr="005108E4">
        <w:rPr>
          <w:sz w:val="24"/>
        </w:rPr>
        <w:t>prior</w:t>
      </w:r>
      <w:r w:rsidRPr="005108E4">
        <w:rPr>
          <w:spacing w:val="-8"/>
          <w:sz w:val="24"/>
        </w:rPr>
        <w:t xml:space="preserve"> </w:t>
      </w:r>
      <w:r w:rsidRPr="005108E4">
        <w:rPr>
          <w:sz w:val="24"/>
        </w:rPr>
        <w:t>to commencing operations and on</w:t>
      </w:r>
      <w:r w:rsidRPr="005108E4">
        <w:rPr>
          <w:spacing w:val="-7"/>
          <w:sz w:val="24"/>
        </w:rPr>
        <w:t xml:space="preserve"> </w:t>
      </w:r>
      <w:r w:rsidRPr="005108E4">
        <w:rPr>
          <w:sz w:val="24"/>
        </w:rPr>
        <w:t>request.</w:t>
      </w:r>
    </w:p>
    <w:p w14:paraId="462CE171" w14:textId="77777777" w:rsidR="00DA2759" w:rsidRPr="005108E4" w:rsidRDefault="009A7511">
      <w:pPr>
        <w:pStyle w:val="ListParagraph"/>
        <w:numPr>
          <w:ilvl w:val="1"/>
          <w:numId w:val="43"/>
        </w:numPr>
        <w:tabs>
          <w:tab w:val="left" w:pos="2141"/>
        </w:tabs>
        <w:spacing w:before="1" w:line="244" w:lineRule="auto"/>
        <w:ind w:right="118" w:firstLine="0"/>
        <w:rPr>
          <w:sz w:val="24"/>
        </w:rPr>
      </w:pPr>
      <w:r w:rsidRPr="005108E4">
        <w:rPr>
          <w:sz w:val="24"/>
        </w:rPr>
        <w:t>MTCs may fulfill advance orders through contactless means by not requiring contact between a Qualified Patient or Personal Caregiver and Registered Marijuana</w:t>
      </w:r>
      <w:r w:rsidRPr="005108E4">
        <w:rPr>
          <w:spacing w:val="-39"/>
          <w:sz w:val="24"/>
        </w:rPr>
        <w:t xml:space="preserve"> </w:t>
      </w:r>
      <w:r w:rsidRPr="005108E4">
        <w:rPr>
          <w:sz w:val="24"/>
        </w:rPr>
        <w:t>Agent.</w:t>
      </w:r>
    </w:p>
    <w:p w14:paraId="42D1867D" w14:textId="77777777" w:rsidR="00DA2759" w:rsidRPr="005108E4" w:rsidRDefault="009A7511">
      <w:pPr>
        <w:pStyle w:val="ListParagraph"/>
        <w:numPr>
          <w:ilvl w:val="1"/>
          <w:numId w:val="43"/>
        </w:numPr>
        <w:tabs>
          <w:tab w:val="left" w:pos="2069"/>
        </w:tabs>
        <w:spacing w:line="242" w:lineRule="auto"/>
        <w:ind w:right="116" w:firstLine="0"/>
        <w:rPr>
          <w:sz w:val="24"/>
        </w:rPr>
      </w:pPr>
      <w:r w:rsidRPr="005108E4">
        <w:rPr>
          <w:sz w:val="24"/>
        </w:rPr>
        <w:t>Any</w:t>
      </w:r>
      <w:r w:rsidRPr="005108E4">
        <w:rPr>
          <w:spacing w:val="-29"/>
          <w:sz w:val="24"/>
        </w:rPr>
        <w:t xml:space="preserve"> </w:t>
      </w:r>
      <w:r w:rsidRPr="005108E4">
        <w:rPr>
          <w:sz w:val="24"/>
        </w:rPr>
        <w:t>physical</w:t>
      </w:r>
      <w:r w:rsidRPr="005108E4">
        <w:rPr>
          <w:spacing w:val="-20"/>
          <w:sz w:val="24"/>
        </w:rPr>
        <w:t xml:space="preserve"> </w:t>
      </w:r>
      <w:r w:rsidRPr="005108E4">
        <w:rPr>
          <w:sz w:val="24"/>
        </w:rPr>
        <w:t>unit</w:t>
      </w:r>
      <w:r w:rsidRPr="005108E4">
        <w:rPr>
          <w:spacing w:val="-21"/>
          <w:sz w:val="24"/>
        </w:rPr>
        <w:t xml:space="preserve"> </w:t>
      </w:r>
      <w:r w:rsidRPr="005108E4">
        <w:rPr>
          <w:sz w:val="24"/>
        </w:rPr>
        <w:t>used</w:t>
      </w:r>
      <w:r w:rsidRPr="005108E4">
        <w:rPr>
          <w:spacing w:val="-21"/>
          <w:sz w:val="24"/>
        </w:rPr>
        <w:t xml:space="preserve"> </w:t>
      </w:r>
      <w:r w:rsidRPr="005108E4">
        <w:rPr>
          <w:sz w:val="24"/>
        </w:rPr>
        <w:t>for</w:t>
      </w:r>
      <w:r w:rsidRPr="005108E4">
        <w:rPr>
          <w:spacing w:val="-20"/>
          <w:sz w:val="24"/>
        </w:rPr>
        <w:t xml:space="preserve"> </w:t>
      </w:r>
      <w:r w:rsidRPr="005108E4">
        <w:rPr>
          <w:sz w:val="24"/>
        </w:rPr>
        <w:t>the</w:t>
      </w:r>
      <w:r w:rsidRPr="005108E4">
        <w:rPr>
          <w:spacing w:val="-20"/>
          <w:sz w:val="24"/>
        </w:rPr>
        <w:t xml:space="preserve"> </w:t>
      </w:r>
      <w:r w:rsidRPr="005108E4">
        <w:rPr>
          <w:sz w:val="24"/>
        </w:rPr>
        <w:t>purpose</w:t>
      </w:r>
      <w:r w:rsidRPr="005108E4">
        <w:rPr>
          <w:spacing w:val="-19"/>
          <w:sz w:val="24"/>
        </w:rPr>
        <w:t xml:space="preserve"> </w:t>
      </w:r>
      <w:r w:rsidRPr="005108E4">
        <w:rPr>
          <w:sz w:val="24"/>
        </w:rPr>
        <w:t>of</w:t>
      </w:r>
      <w:r w:rsidRPr="005108E4">
        <w:rPr>
          <w:spacing w:val="-20"/>
          <w:sz w:val="24"/>
        </w:rPr>
        <w:t xml:space="preserve"> </w:t>
      </w:r>
      <w:r w:rsidRPr="005108E4">
        <w:rPr>
          <w:sz w:val="24"/>
        </w:rPr>
        <w:t>the</w:t>
      </w:r>
      <w:r w:rsidRPr="005108E4">
        <w:rPr>
          <w:spacing w:val="-20"/>
          <w:sz w:val="24"/>
        </w:rPr>
        <w:t xml:space="preserve"> </w:t>
      </w:r>
      <w:r w:rsidRPr="005108E4">
        <w:rPr>
          <w:sz w:val="24"/>
        </w:rPr>
        <w:t>fulfillment</w:t>
      </w:r>
      <w:r w:rsidRPr="005108E4">
        <w:rPr>
          <w:spacing w:val="-18"/>
          <w:sz w:val="24"/>
        </w:rPr>
        <w:t xml:space="preserve"> </w:t>
      </w:r>
      <w:r w:rsidRPr="005108E4">
        <w:rPr>
          <w:sz w:val="24"/>
        </w:rPr>
        <w:t>of</w:t>
      </w:r>
      <w:r w:rsidRPr="005108E4">
        <w:rPr>
          <w:spacing w:val="-20"/>
          <w:sz w:val="24"/>
        </w:rPr>
        <w:t xml:space="preserve"> </w:t>
      </w:r>
      <w:r w:rsidRPr="005108E4">
        <w:rPr>
          <w:sz w:val="24"/>
        </w:rPr>
        <w:t>an</w:t>
      </w:r>
      <w:r w:rsidRPr="005108E4">
        <w:rPr>
          <w:spacing w:val="-19"/>
          <w:sz w:val="24"/>
        </w:rPr>
        <w:t xml:space="preserve"> </w:t>
      </w:r>
      <w:r w:rsidRPr="005108E4">
        <w:rPr>
          <w:sz w:val="24"/>
        </w:rPr>
        <w:t>advance</w:t>
      </w:r>
      <w:r w:rsidRPr="005108E4">
        <w:rPr>
          <w:spacing w:val="-20"/>
          <w:sz w:val="24"/>
        </w:rPr>
        <w:t xml:space="preserve"> </w:t>
      </w:r>
      <w:r w:rsidRPr="005108E4">
        <w:rPr>
          <w:sz w:val="24"/>
        </w:rPr>
        <w:t>contactless</w:t>
      </w:r>
      <w:r w:rsidRPr="005108E4">
        <w:rPr>
          <w:spacing w:val="-19"/>
          <w:sz w:val="24"/>
        </w:rPr>
        <w:t xml:space="preserve"> </w:t>
      </w:r>
      <w:r w:rsidRPr="005108E4">
        <w:rPr>
          <w:sz w:val="24"/>
        </w:rPr>
        <w:t>order (order)</w:t>
      </w:r>
      <w:r w:rsidRPr="005108E4">
        <w:rPr>
          <w:spacing w:val="-22"/>
          <w:sz w:val="24"/>
        </w:rPr>
        <w:t xml:space="preserve"> </w:t>
      </w:r>
      <w:r w:rsidRPr="005108E4">
        <w:rPr>
          <w:sz w:val="24"/>
        </w:rPr>
        <w:t>shall</w:t>
      </w:r>
      <w:r w:rsidRPr="005108E4">
        <w:rPr>
          <w:spacing w:val="-22"/>
          <w:sz w:val="24"/>
        </w:rPr>
        <w:t xml:space="preserve"> </w:t>
      </w:r>
      <w:r w:rsidRPr="005108E4">
        <w:rPr>
          <w:sz w:val="24"/>
        </w:rPr>
        <w:t>ensure</w:t>
      </w:r>
      <w:r w:rsidRPr="005108E4">
        <w:rPr>
          <w:spacing w:val="-24"/>
          <w:sz w:val="24"/>
        </w:rPr>
        <w:t xml:space="preserve"> </w:t>
      </w:r>
      <w:r w:rsidRPr="005108E4">
        <w:rPr>
          <w:sz w:val="24"/>
        </w:rPr>
        <w:t>that</w:t>
      </w:r>
      <w:r w:rsidRPr="005108E4">
        <w:rPr>
          <w:spacing w:val="-22"/>
          <w:sz w:val="24"/>
        </w:rPr>
        <w:t xml:space="preserve"> </w:t>
      </w:r>
      <w:r w:rsidRPr="005108E4">
        <w:rPr>
          <w:sz w:val="24"/>
        </w:rPr>
        <w:t>access</w:t>
      </w:r>
      <w:r w:rsidRPr="005108E4">
        <w:rPr>
          <w:spacing w:val="-23"/>
          <w:sz w:val="24"/>
        </w:rPr>
        <w:t xml:space="preserve"> </w:t>
      </w:r>
      <w:r w:rsidRPr="005108E4">
        <w:rPr>
          <w:sz w:val="24"/>
        </w:rPr>
        <w:t>to</w:t>
      </w:r>
      <w:r w:rsidRPr="005108E4">
        <w:rPr>
          <w:spacing w:val="-23"/>
          <w:sz w:val="24"/>
        </w:rPr>
        <w:t xml:space="preserve"> </w:t>
      </w:r>
      <w:r w:rsidRPr="005108E4">
        <w:rPr>
          <w:sz w:val="24"/>
        </w:rPr>
        <w:t>orders</w:t>
      </w:r>
      <w:r w:rsidRPr="005108E4">
        <w:rPr>
          <w:spacing w:val="-23"/>
          <w:sz w:val="24"/>
        </w:rPr>
        <w:t xml:space="preserve"> </w:t>
      </w:r>
      <w:r w:rsidRPr="005108E4">
        <w:rPr>
          <w:sz w:val="24"/>
        </w:rPr>
        <w:t>of</w:t>
      </w:r>
      <w:r w:rsidRPr="005108E4">
        <w:rPr>
          <w:spacing w:val="-23"/>
          <w:sz w:val="24"/>
        </w:rPr>
        <w:t xml:space="preserve"> </w:t>
      </w:r>
      <w:r w:rsidRPr="005108E4">
        <w:rPr>
          <w:sz w:val="24"/>
        </w:rPr>
        <w:t>Marijuana</w:t>
      </w:r>
      <w:r w:rsidRPr="005108E4">
        <w:rPr>
          <w:spacing w:val="-24"/>
          <w:sz w:val="24"/>
        </w:rPr>
        <w:t xml:space="preserve"> </w:t>
      </w:r>
      <w:r w:rsidRPr="005108E4">
        <w:rPr>
          <w:sz w:val="24"/>
        </w:rPr>
        <w:t>or</w:t>
      </w:r>
      <w:r w:rsidRPr="005108E4">
        <w:rPr>
          <w:spacing w:val="-23"/>
          <w:sz w:val="24"/>
        </w:rPr>
        <w:t xml:space="preserve"> </w:t>
      </w:r>
      <w:r w:rsidRPr="005108E4">
        <w:rPr>
          <w:sz w:val="24"/>
        </w:rPr>
        <w:t>Marijuana</w:t>
      </w:r>
      <w:r w:rsidRPr="005108E4">
        <w:rPr>
          <w:spacing w:val="-24"/>
          <w:sz w:val="24"/>
        </w:rPr>
        <w:t xml:space="preserve"> </w:t>
      </w:r>
      <w:r w:rsidRPr="005108E4">
        <w:rPr>
          <w:sz w:val="24"/>
        </w:rPr>
        <w:t>Products</w:t>
      </w:r>
      <w:r w:rsidRPr="005108E4">
        <w:rPr>
          <w:spacing w:val="-23"/>
          <w:sz w:val="24"/>
        </w:rPr>
        <w:t xml:space="preserve"> </w:t>
      </w:r>
      <w:r w:rsidRPr="005108E4">
        <w:rPr>
          <w:sz w:val="24"/>
        </w:rPr>
        <w:t>is</w:t>
      </w:r>
      <w:r w:rsidRPr="005108E4">
        <w:rPr>
          <w:spacing w:val="-21"/>
          <w:sz w:val="24"/>
        </w:rPr>
        <w:t xml:space="preserve"> </w:t>
      </w:r>
      <w:r w:rsidRPr="005108E4">
        <w:rPr>
          <w:sz w:val="24"/>
        </w:rPr>
        <w:t>limited</w:t>
      </w:r>
      <w:r w:rsidRPr="005108E4">
        <w:rPr>
          <w:spacing w:val="-20"/>
          <w:sz w:val="24"/>
        </w:rPr>
        <w:t xml:space="preserve"> </w:t>
      </w:r>
      <w:r w:rsidRPr="005108E4">
        <w:rPr>
          <w:sz w:val="24"/>
        </w:rPr>
        <w:t>to</w:t>
      </w:r>
      <w:r w:rsidRPr="005108E4">
        <w:rPr>
          <w:spacing w:val="-20"/>
          <w:sz w:val="24"/>
        </w:rPr>
        <w:t xml:space="preserve"> </w:t>
      </w:r>
      <w:r w:rsidRPr="005108E4">
        <w:rPr>
          <w:sz w:val="24"/>
        </w:rPr>
        <w:t>the Qualifying Patient or Personal Caregiver who placed the advance</w:t>
      </w:r>
      <w:r w:rsidRPr="005108E4">
        <w:rPr>
          <w:spacing w:val="-25"/>
          <w:sz w:val="24"/>
        </w:rPr>
        <w:t xml:space="preserve"> </w:t>
      </w:r>
      <w:r w:rsidRPr="005108E4">
        <w:rPr>
          <w:sz w:val="24"/>
        </w:rPr>
        <w:t>order.</w:t>
      </w:r>
    </w:p>
    <w:p w14:paraId="7B214C76" w14:textId="77777777" w:rsidR="00DA2759" w:rsidRPr="005108E4" w:rsidRDefault="009A7511">
      <w:pPr>
        <w:pStyle w:val="ListParagraph"/>
        <w:numPr>
          <w:ilvl w:val="1"/>
          <w:numId w:val="43"/>
        </w:numPr>
        <w:tabs>
          <w:tab w:val="left" w:pos="2127"/>
        </w:tabs>
        <w:spacing w:line="242" w:lineRule="auto"/>
        <w:ind w:right="110" w:firstLine="0"/>
        <w:rPr>
          <w:sz w:val="24"/>
        </w:rPr>
      </w:pPr>
      <w:r w:rsidRPr="005108E4">
        <w:rPr>
          <w:sz w:val="24"/>
        </w:rPr>
        <w:t>Any</w:t>
      </w:r>
      <w:r w:rsidRPr="005108E4">
        <w:rPr>
          <w:spacing w:val="-14"/>
          <w:sz w:val="24"/>
        </w:rPr>
        <w:t xml:space="preserve"> </w:t>
      </w:r>
      <w:r w:rsidRPr="005108E4">
        <w:rPr>
          <w:sz w:val="24"/>
        </w:rPr>
        <w:t>physical</w:t>
      </w:r>
      <w:r w:rsidRPr="005108E4">
        <w:rPr>
          <w:spacing w:val="-6"/>
          <w:sz w:val="24"/>
        </w:rPr>
        <w:t xml:space="preserve"> </w:t>
      </w:r>
      <w:r w:rsidRPr="005108E4">
        <w:rPr>
          <w:sz w:val="24"/>
        </w:rPr>
        <w:t>unit</w:t>
      </w:r>
      <w:r w:rsidRPr="005108E4">
        <w:rPr>
          <w:spacing w:val="-5"/>
          <w:sz w:val="24"/>
        </w:rPr>
        <w:t xml:space="preserve"> </w:t>
      </w:r>
      <w:r w:rsidRPr="005108E4">
        <w:rPr>
          <w:sz w:val="24"/>
        </w:rPr>
        <w:t>used</w:t>
      </w:r>
      <w:r w:rsidRPr="005108E4">
        <w:rPr>
          <w:spacing w:val="-7"/>
          <w:sz w:val="24"/>
        </w:rPr>
        <w:t xml:space="preserve"> </w:t>
      </w:r>
      <w:r w:rsidRPr="005108E4">
        <w:rPr>
          <w:sz w:val="24"/>
        </w:rPr>
        <w:t>for</w:t>
      </w:r>
      <w:r w:rsidRPr="005108E4">
        <w:rPr>
          <w:spacing w:val="-8"/>
          <w:sz w:val="24"/>
        </w:rPr>
        <w:t xml:space="preserve"> </w:t>
      </w:r>
      <w:r w:rsidRPr="005108E4">
        <w:rPr>
          <w:sz w:val="24"/>
        </w:rPr>
        <w:t>the</w:t>
      </w:r>
      <w:r w:rsidRPr="005108E4">
        <w:rPr>
          <w:spacing w:val="-7"/>
          <w:sz w:val="24"/>
        </w:rPr>
        <w:t xml:space="preserve"> </w:t>
      </w:r>
      <w:r w:rsidRPr="005108E4">
        <w:rPr>
          <w:sz w:val="24"/>
        </w:rPr>
        <w:t>purpose</w:t>
      </w:r>
      <w:r w:rsidRPr="005108E4">
        <w:rPr>
          <w:spacing w:val="-8"/>
          <w:sz w:val="24"/>
        </w:rPr>
        <w:t xml:space="preserve"> </w:t>
      </w:r>
      <w:r w:rsidRPr="005108E4">
        <w:rPr>
          <w:sz w:val="24"/>
        </w:rPr>
        <w:t>of</w:t>
      </w:r>
      <w:r w:rsidRPr="005108E4">
        <w:rPr>
          <w:spacing w:val="-8"/>
          <w:sz w:val="24"/>
        </w:rPr>
        <w:t xml:space="preserve"> </w:t>
      </w:r>
      <w:r w:rsidRPr="005108E4">
        <w:rPr>
          <w:sz w:val="24"/>
        </w:rPr>
        <w:t>order</w:t>
      </w:r>
      <w:r w:rsidRPr="005108E4">
        <w:rPr>
          <w:spacing w:val="-7"/>
          <w:sz w:val="24"/>
        </w:rPr>
        <w:t xml:space="preserve"> </w:t>
      </w:r>
      <w:r w:rsidRPr="005108E4">
        <w:rPr>
          <w:sz w:val="24"/>
        </w:rPr>
        <w:t>fulfillment</w:t>
      </w:r>
      <w:r w:rsidRPr="005108E4">
        <w:rPr>
          <w:spacing w:val="-6"/>
          <w:sz w:val="24"/>
        </w:rPr>
        <w:t xml:space="preserve"> </w:t>
      </w:r>
      <w:r w:rsidRPr="005108E4">
        <w:rPr>
          <w:sz w:val="24"/>
        </w:rPr>
        <w:t>of</w:t>
      </w:r>
      <w:r w:rsidRPr="005108E4">
        <w:rPr>
          <w:spacing w:val="-5"/>
          <w:sz w:val="24"/>
        </w:rPr>
        <w:t xml:space="preserve"> </w:t>
      </w:r>
      <w:r w:rsidRPr="005108E4">
        <w:rPr>
          <w:sz w:val="24"/>
        </w:rPr>
        <w:t>Marijuana</w:t>
      </w:r>
      <w:r w:rsidRPr="005108E4">
        <w:rPr>
          <w:spacing w:val="-6"/>
          <w:sz w:val="24"/>
        </w:rPr>
        <w:t xml:space="preserve"> </w:t>
      </w:r>
      <w:r w:rsidRPr="005108E4">
        <w:rPr>
          <w:sz w:val="24"/>
        </w:rPr>
        <w:t>or</w:t>
      </w:r>
      <w:r w:rsidRPr="005108E4">
        <w:rPr>
          <w:spacing w:val="-4"/>
          <w:sz w:val="24"/>
        </w:rPr>
        <w:t xml:space="preserve"> </w:t>
      </w:r>
      <w:r w:rsidRPr="005108E4">
        <w:rPr>
          <w:sz w:val="24"/>
        </w:rPr>
        <w:t>Marijuana Products shall be located within the MTC building and bolted or otherwise permanently affixed to the MTC</w:t>
      </w:r>
      <w:r w:rsidRPr="005108E4">
        <w:rPr>
          <w:spacing w:val="-5"/>
          <w:sz w:val="24"/>
        </w:rPr>
        <w:t xml:space="preserve"> </w:t>
      </w:r>
      <w:r w:rsidRPr="005108E4">
        <w:rPr>
          <w:sz w:val="24"/>
        </w:rPr>
        <w:t>Premises.</w:t>
      </w:r>
    </w:p>
    <w:p w14:paraId="477F5004" w14:textId="77777777" w:rsidR="00DA2759" w:rsidRPr="005108E4" w:rsidRDefault="009A7511">
      <w:pPr>
        <w:pStyle w:val="ListParagraph"/>
        <w:numPr>
          <w:ilvl w:val="1"/>
          <w:numId w:val="43"/>
        </w:numPr>
        <w:tabs>
          <w:tab w:val="left" w:pos="2218"/>
        </w:tabs>
        <w:spacing w:before="2" w:line="242" w:lineRule="auto"/>
        <w:ind w:right="116" w:firstLine="0"/>
        <w:rPr>
          <w:sz w:val="24"/>
        </w:rPr>
      </w:pPr>
      <w:r w:rsidRPr="005108E4">
        <w:rPr>
          <w:sz w:val="24"/>
        </w:rPr>
        <w:t>An MTC that adopts a contactless means of fulfilling orders shall have a written operations plan which shall be submitted to the Commission prior to commencing these operations</w:t>
      </w:r>
      <w:r w:rsidRPr="005108E4">
        <w:rPr>
          <w:spacing w:val="-25"/>
          <w:sz w:val="24"/>
        </w:rPr>
        <w:t xml:space="preserve"> </w:t>
      </w:r>
      <w:r w:rsidRPr="005108E4">
        <w:rPr>
          <w:sz w:val="24"/>
        </w:rPr>
        <w:t>and</w:t>
      </w:r>
      <w:r w:rsidRPr="005108E4">
        <w:rPr>
          <w:spacing w:val="-25"/>
          <w:sz w:val="24"/>
        </w:rPr>
        <w:t xml:space="preserve"> </w:t>
      </w:r>
      <w:r w:rsidRPr="005108E4">
        <w:rPr>
          <w:sz w:val="24"/>
        </w:rPr>
        <w:t>on</w:t>
      </w:r>
      <w:r w:rsidRPr="005108E4">
        <w:rPr>
          <w:spacing w:val="-25"/>
          <w:sz w:val="24"/>
        </w:rPr>
        <w:t xml:space="preserve"> </w:t>
      </w:r>
      <w:r w:rsidRPr="005108E4">
        <w:rPr>
          <w:sz w:val="24"/>
        </w:rPr>
        <w:t>request.</w:t>
      </w:r>
      <w:r w:rsidRPr="005108E4">
        <w:rPr>
          <w:spacing w:val="11"/>
          <w:sz w:val="24"/>
        </w:rPr>
        <w:t xml:space="preserve"> </w:t>
      </w:r>
      <w:r w:rsidRPr="005108E4">
        <w:rPr>
          <w:sz w:val="24"/>
        </w:rPr>
        <w:t>The</w:t>
      </w:r>
      <w:r w:rsidRPr="005108E4">
        <w:rPr>
          <w:spacing w:val="-24"/>
          <w:sz w:val="24"/>
        </w:rPr>
        <w:t xml:space="preserve"> </w:t>
      </w:r>
      <w:r w:rsidRPr="005108E4">
        <w:rPr>
          <w:sz w:val="24"/>
        </w:rPr>
        <w:t>plan</w:t>
      </w:r>
      <w:r w:rsidRPr="005108E4">
        <w:rPr>
          <w:spacing w:val="-22"/>
          <w:sz w:val="24"/>
        </w:rPr>
        <w:t xml:space="preserve"> </w:t>
      </w:r>
      <w:r w:rsidRPr="005108E4">
        <w:rPr>
          <w:sz w:val="24"/>
        </w:rPr>
        <w:t>shall</w:t>
      </w:r>
      <w:r w:rsidRPr="005108E4">
        <w:rPr>
          <w:spacing w:val="-22"/>
          <w:sz w:val="24"/>
        </w:rPr>
        <w:t xml:space="preserve"> </w:t>
      </w:r>
      <w:r w:rsidRPr="005108E4">
        <w:rPr>
          <w:sz w:val="24"/>
        </w:rPr>
        <w:t>include</w:t>
      </w:r>
      <w:r w:rsidRPr="005108E4">
        <w:rPr>
          <w:spacing w:val="-24"/>
          <w:sz w:val="24"/>
        </w:rPr>
        <w:t xml:space="preserve"> </w:t>
      </w:r>
      <w:r w:rsidRPr="005108E4">
        <w:rPr>
          <w:sz w:val="24"/>
        </w:rPr>
        <w:t>a</w:t>
      </w:r>
      <w:r w:rsidRPr="005108E4">
        <w:rPr>
          <w:spacing w:val="-24"/>
          <w:sz w:val="24"/>
        </w:rPr>
        <w:t xml:space="preserve"> </w:t>
      </w:r>
      <w:r w:rsidRPr="005108E4">
        <w:rPr>
          <w:sz w:val="24"/>
        </w:rPr>
        <w:t>detailed</w:t>
      </w:r>
      <w:r w:rsidRPr="005108E4">
        <w:rPr>
          <w:spacing w:val="-23"/>
          <w:sz w:val="24"/>
        </w:rPr>
        <w:t xml:space="preserve"> </w:t>
      </w:r>
      <w:r w:rsidRPr="005108E4">
        <w:rPr>
          <w:sz w:val="24"/>
        </w:rPr>
        <w:t>description</w:t>
      </w:r>
      <w:r w:rsidRPr="005108E4">
        <w:rPr>
          <w:spacing w:val="-22"/>
          <w:sz w:val="24"/>
        </w:rPr>
        <w:t xml:space="preserve"> </w:t>
      </w:r>
      <w:r w:rsidRPr="005108E4">
        <w:rPr>
          <w:sz w:val="24"/>
        </w:rPr>
        <w:t>of</w:t>
      </w:r>
      <w:r w:rsidRPr="005108E4">
        <w:rPr>
          <w:spacing w:val="-23"/>
          <w:sz w:val="24"/>
        </w:rPr>
        <w:t xml:space="preserve"> </w:t>
      </w:r>
      <w:r w:rsidRPr="005108E4">
        <w:rPr>
          <w:sz w:val="24"/>
        </w:rPr>
        <w:t>how</w:t>
      </w:r>
      <w:r w:rsidRPr="005108E4">
        <w:rPr>
          <w:spacing w:val="-23"/>
          <w:sz w:val="24"/>
        </w:rPr>
        <w:t xml:space="preserve"> </w:t>
      </w:r>
      <w:r w:rsidRPr="005108E4">
        <w:rPr>
          <w:sz w:val="24"/>
        </w:rPr>
        <w:t>the</w:t>
      </w:r>
      <w:r w:rsidRPr="005108E4">
        <w:rPr>
          <w:spacing w:val="-26"/>
          <w:sz w:val="24"/>
        </w:rPr>
        <w:t xml:space="preserve"> </w:t>
      </w:r>
      <w:r w:rsidRPr="005108E4">
        <w:rPr>
          <w:sz w:val="24"/>
        </w:rPr>
        <w:t>MTC</w:t>
      </w:r>
      <w:r w:rsidRPr="005108E4">
        <w:rPr>
          <w:spacing w:val="-23"/>
          <w:sz w:val="24"/>
        </w:rPr>
        <w:t xml:space="preserve"> </w:t>
      </w:r>
      <w:r w:rsidRPr="005108E4">
        <w:rPr>
          <w:sz w:val="24"/>
        </w:rPr>
        <w:t>will ensure that advance contactless order fulfillment complies with the requirements</w:t>
      </w:r>
      <w:r w:rsidRPr="005108E4">
        <w:rPr>
          <w:spacing w:val="-34"/>
          <w:sz w:val="24"/>
        </w:rPr>
        <w:t xml:space="preserve"> </w:t>
      </w:r>
      <w:r w:rsidRPr="005108E4">
        <w:rPr>
          <w:sz w:val="24"/>
        </w:rPr>
        <w:t>of:</w:t>
      </w:r>
    </w:p>
    <w:p w14:paraId="7A2D7ABF" w14:textId="77777777" w:rsidR="00DA2759" w:rsidRPr="005108E4" w:rsidRDefault="009A7511">
      <w:pPr>
        <w:pStyle w:val="ListParagraph"/>
        <w:numPr>
          <w:ilvl w:val="2"/>
          <w:numId w:val="43"/>
        </w:numPr>
        <w:tabs>
          <w:tab w:val="left" w:pos="2431"/>
          <w:tab w:val="left" w:pos="2432"/>
        </w:tabs>
        <w:spacing w:before="3" w:line="244" w:lineRule="auto"/>
        <w:ind w:left="2035" w:right="118" w:firstLine="0"/>
        <w:rPr>
          <w:sz w:val="24"/>
        </w:rPr>
      </w:pPr>
      <w:r w:rsidRPr="005108E4">
        <w:rPr>
          <w:sz w:val="24"/>
        </w:rPr>
        <w:t>935 CMR 501.105(3)(b) and (c) for the safe storage of Marijuana and Marijuana Products;</w:t>
      </w:r>
    </w:p>
    <w:p w14:paraId="3DCAF4A9" w14:textId="77777777" w:rsidR="00DA2759" w:rsidRPr="005108E4" w:rsidRDefault="009A7511">
      <w:pPr>
        <w:pStyle w:val="ListParagraph"/>
        <w:numPr>
          <w:ilvl w:val="2"/>
          <w:numId w:val="43"/>
        </w:numPr>
        <w:tabs>
          <w:tab w:val="left" w:pos="2381"/>
        </w:tabs>
        <w:spacing w:line="244" w:lineRule="auto"/>
        <w:ind w:left="2035" w:right="117" w:firstLine="0"/>
        <w:rPr>
          <w:sz w:val="24"/>
        </w:rPr>
      </w:pPr>
      <w:r w:rsidRPr="005108E4">
        <w:rPr>
          <w:sz w:val="24"/>
        </w:rPr>
        <w:t>935</w:t>
      </w:r>
      <w:r w:rsidRPr="005108E4">
        <w:rPr>
          <w:spacing w:val="-10"/>
          <w:sz w:val="24"/>
        </w:rPr>
        <w:t xml:space="preserve"> </w:t>
      </w:r>
      <w:r w:rsidRPr="005108E4">
        <w:rPr>
          <w:sz w:val="24"/>
        </w:rPr>
        <w:t>CMR</w:t>
      </w:r>
      <w:r w:rsidRPr="005108E4">
        <w:rPr>
          <w:spacing w:val="-10"/>
          <w:sz w:val="24"/>
        </w:rPr>
        <w:t xml:space="preserve"> </w:t>
      </w:r>
      <w:r w:rsidRPr="005108E4">
        <w:rPr>
          <w:sz w:val="24"/>
        </w:rPr>
        <w:t>501.110(1)(a)</w:t>
      </w:r>
      <w:r w:rsidRPr="005108E4">
        <w:rPr>
          <w:spacing w:val="-12"/>
          <w:sz w:val="24"/>
        </w:rPr>
        <w:t xml:space="preserve"> </w:t>
      </w:r>
      <w:r w:rsidRPr="005108E4">
        <w:rPr>
          <w:sz w:val="24"/>
        </w:rPr>
        <w:t>for</w:t>
      </w:r>
      <w:r w:rsidRPr="005108E4">
        <w:rPr>
          <w:spacing w:val="-12"/>
          <w:sz w:val="24"/>
        </w:rPr>
        <w:t xml:space="preserve"> </w:t>
      </w:r>
      <w:r w:rsidRPr="005108E4">
        <w:rPr>
          <w:sz w:val="24"/>
        </w:rPr>
        <w:t>the</w:t>
      </w:r>
      <w:r w:rsidRPr="005108E4">
        <w:rPr>
          <w:spacing w:val="-13"/>
          <w:sz w:val="24"/>
        </w:rPr>
        <w:t xml:space="preserve"> </w:t>
      </w:r>
      <w:r w:rsidRPr="005108E4">
        <w:rPr>
          <w:sz w:val="24"/>
        </w:rPr>
        <w:t>purposes</w:t>
      </w:r>
      <w:r w:rsidRPr="005108E4">
        <w:rPr>
          <w:spacing w:val="-12"/>
          <w:sz w:val="24"/>
        </w:rPr>
        <w:t xml:space="preserve"> </w:t>
      </w:r>
      <w:r w:rsidRPr="005108E4">
        <w:rPr>
          <w:sz w:val="24"/>
        </w:rPr>
        <w:t>of</w:t>
      </w:r>
      <w:r w:rsidRPr="005108E4">
        <w:rPr>
          <w:spacing w:val="-11"/>
          <w:sz w:val="24"/>
        </w:rPr>
        <w:t xml:space="preserve"> </w:t>
      </w:r>
      <w:r w:rsidRPr="005108E4">
        <w:rPr>
          <w:sz w:val="24"/>
        </w:rPr>
        <w:t>limiting</w:t>
      </w:r>
      <w:r w:rsidRPr="005108E4">
        <w:rPr>
          <w:spacing w:val="-14"/>
          <w:sz w:val="24"/>
        </w:rPr>
        <w:t xml:space="preserve"> </w:t>
      </w:r>
      <w:r w:rsidRPr="005108E4">
        <w:rPr>
          <w:sz w:val="24"/>
        </w:rPr>
        <w:t>access</w:t>
      </w:r>
      <w:r w:rsidRPr="005108E4">
        <w:rPr>
          <w:spacing w:val="-9"/>
          <w:sz w:val="24"/>
        </w:rPr>
        <w:t xml:space="preserve"> </w:t>
      </w:r>
      <w:r w:rsidRPr="005108E4">
        <w:rPr>
          <w:sz w:val="24"/>
        </w:rPr>
        <w:t>to</w:t>
      </w:r>
      <w:r w:rsidRPr="005108E4">
        <w:rPr>
          <w:spacing w:val="-9"/>
          <w:sz w:val="24"/>
        </w:rPr>
        <w:t xml:space="preserve"> </w:t>
      </w:r>
      <w:r w:rsidRPr="005108E4">
        <w:rPr>
          <w:sz w:val="24"/>
        </w:rPr>
        <w:t>Qualifying</w:t>
      </w:r>
      <w:r w:rsidRPr="005108E4">
        <w:rPr>
          <w:spacing w:val="-12"/>
          <w:sz w:val="24"/>
        </w:rPr>
        <w:t xml:space="preserve"> </w:t>
      </w:r>
      <w:r w:rsidRPr="005108E4">
        <w:rPr>
          <w:sz w:val="24"/>
        </w:rPr>
        <w:t>Patient</w:t>
      </w:r>
      <w:r w:rsidRPr="005108E4">
        <w:rPr>
          <w:spacing w:val="-9"/>
          <w:sz w:val="24"/>
        </w:rPr>
        <w:t xml:space="preserve"> </w:t>
      </w:r>
      <w:r w:rsidRPr="005108E4">
        <w:rPr>
          <w:sz w:val="24"/>
        </w:rPr>
        <w:t>or Personal</w:t>
      </w:r>
      <w:r w:rsidRPr="005108E4">
        <w:rPr>
          <w:spacing w:val="-1"/>
          <w:sz w:val="24"/>
        </w:rPr>
        <w:t xml:space="preserve"> </w:t>
      </w:r>
      <w:r w:rsidRPr="005108E4">
        <w:rPr>
          <w:sz w:val="24"/>
        </w:rPr>
        <w:t>Caregivers;</w:t>
      </w:r>
    </w:p>
    <w:p w14:paraId="2E18DA3A" w14:textId="77777777" w:rsidR="00DA2759" w:rsidRPr="005108E4" w:rsidRDefault="009A7511">
      <w:pPr>
        <w:pStyle w:val="ListParagraph"/>
        <w:numPr>
          <w:ilvl w:val="2"/>
          <w:numId w:val="43"/>
        </w:numPr>
        <w:tabs>
          <w:tab w:val="left" w:pos="2551"/>
          <w:tab w:val="left" w:pos="2552"/>
        </w:tabs>
        <w:spacing w:line="244" w:lineRule="auto"/>
        <w:ind w:left="2035" w:right="118" w:firstLine="0"/>
        <w:rPr>
          <w:sz w:val="24"/>
        </w:rPr>
      </w:pPr>
      <w:r w:rsidRPr="005108E4">
        <w:rPr>
          <w:sz w:val="24"/>
        </w:rPr>
        <w:t>935 CMR 501.110(5)(a)4. for the video surveillance of all advance contactless orders;</w:t>
      </w:r>
      <w:r w:rsidRPr="005108E4">
        <w:rPr>
          <w:spacing w:val="-1"/>
          <w:sz w:val="24"/>
        </w:rPr>
        <w:t xml:space="preserve"> </w:t>
      </w:r>
      <w:r w:rsidRPr="005108E4">
        <w:rPr>
          <w:sz w:val="24"/>
        </w:rPr>
        <w:t>and</w:t>
      </w:r>
    </w:p>
    <w:p w14:paraId="0A78ACF4" w14:textId="77777777" w:rsidR="00DA2759" w:rsidRPr="005108E4" w:rsidRDefault="009A7511">
      <w:pPr>
        <w:pStyle w:val="BodyText"/>
        <w:spacing w:line="272" w:lineRule="exact"/>
        <w:ind w:left="2035"/>
        <w:jc w:val="left"/>
      </w:pPr>
      <w:r w:rsidRPr="005108E4">
        <w:t>4. 935 CMR 501.140(8).</w:t>
      </w:r>
    </w:p>
    <w:p w14:paraId="528FC3DD" w14:textId="77777777" w:rsidR="00DA2759" w:rsidRPr="005108E4" w:rsidRDefault="009A7511">
      <w:pPr>
        <w:pStyle w:val="ListParagraph"/>
        <w:numPr>
          <w:ilvl w:val="1"/>
          <w:numId w:val="43"/>
        </w:numPr>
        <w:tabs>
          <w:tab w:val="left" w:pos="2072"/>
        </w:tabs>
        <w:spacing w:line="242" w:lineRule="auto"/>
        <w:ind w:right="117" w:firstLine="0"/>
        <w:rPr>
          <w:sz w:val="24"/>
        </w:rPr>
      </w:pPr>
      <w:r w:rsidRPr="005108E4">
        <w:rPr>
          <w:sz w:val="24"/>
        </w:rPr>
        <w:t>Orders</w:t>
      </w:r>
      <w:r w:rsidRPr="005108E4">
        <w:rPr>
          <w:spacing w:val="-9"/>
          <w:sz w:val="24"/>
        </w:rPr>
        <w:t xml:space="preserve"> </w:t>
      </w:r>
      <w:r w:rsidRPr="005108E4">
        <w:rPr>
          <w:sz w:val="24"/>
        </w:rPr>
        <w:t>placed</w:t>
      </w:r>
      <w:r w:rsidRPr="005108E4">
        <w:rPr>
          <w:spacing w:val="-9"/>
          <w:sz w:val="24"/>
        </w:rPr>
        <w:t xml:space="preserve"> </w:t>
      </w:r>
      <w:r w:rsidRPr="005108E4">
        <w:rPr>
          <w:sz w:val="24"/>
        </w:rPr>
        <w:t>in</w:t>
      </w:r>
      <w:r w:rsidRPr="005108E4">
        <w:rPr>
          <w:spacing w:val="-8"/>
          <w:sz w:val="24"/>
        </w:rPr>
        <w:t xml:space="preserve"> </w:t>
      </w:r>
      <w:r w:rsidRPr="005108E4">
        <w:rPr>
          <w:sz w:val="24"/>
        </w:rPr>
        <w:t>advance</w:t>
      </w:r>
      <w:r w:rsidRPr="005108E4">
        <w:rPr>
          <w:spacing w:val="-9"/>
          <w:sz w:val="24"/>
        </w:rPr>
        <w:t xml:space="preserve"> </w:t>
      </w:r>
      <w:r w:rsidRPr="005108E4">
        <w:rPr>
          <w:sz w:val="24"/>
        </w:rPr>
        <w:t>may</w:t>
      </w:r>
      <w:r w:rsidRPr="005108E4">
        <w:rPr>
          <w:spacing w:val="-16"/>
          <w:sz w:val="24"/>
        </w:rPr>
        <w:t xml:space="preserve"> </w:t>
      </w:r>
      <w:r w:rsidRPr="005108E4">
        <w:rPr>
          <w:sz w:val="24"/>
        </w:rPr>
        <w:t>not</w:t>
      </w:r>
      <w:r w:rsidRPr="005108E4">
        <w:rPr>
          <w:spacing w:val="-9"/>
          <w:sz w:val="24"/>
        </w:rPr>
        <w:t xml:space="preserve"> </w:t>
      </w:r>
      <w:r w:rsidRPr="005108E4">
        <w:rPr>
          <w:sz w:val="24"/>
        </w:rPr>
        <w:t>be</w:t>
      </w:r>
      <w:r w:rsidRPr="005108E4">
        <w:rPr>
          <w:spacing w:val="-9"/>
          <w:sz w:val="24"/>
        </w:rPr>
        <w:t xml:space="preserve"> </w:t>
      </w:r>
      <w:r w:rsidRPr="005108E4">
        <w:rPr>
          <w:sz w:val="24"/>
        </w:rPr>
        <w:t>retained</w:t>
      </w:r>
      <w:r w:rsidRPr="005108E4">
        <w:rPr>
          <w:spacing w:val="-9"/>
          <w:sz w:val="24"/>
        </w:rPr>
        <w:t xml:space="preserve"> </w:t>
      </w:r>
      <w:r w:rsidRPr="005108E4">
        <w:rPr>
          <w:sz w:val="24"/>
        </w:rPr>
        <w:t>in</w:t>
      </w:r>
      <w:r w:rsidRPr="005108E4">
        <w:rPr>
          <w:spacing w:val="-8"/>
          <w:sz w:val="24"/>
        </w:rPr>
        <w:t xml:space="preserve"> </w:t>
      </w:r>
      <w:r w:rsidRPr="005108E4">
        <w:rPr>
          <w:sz w:val="24"/>
        </w:rPr>
        <w:t>a</w:t>
      </w:r>
      <w:r w:rsidRPr="005108E4">
        <w:rPr>
          <w:spacing w:val="-10"/>
          <w:sz w:val="24"/>
        </w:rPr>
        <w:t xml:space="preserve"> </w:t>
      </w:r>
      <w:r w:rsidRPr="005108E4">
        <w:rPr>
          <w:sz w:val="24"/>
        </w:rPr>
        <w:t>physical</w:t>
      </w:r>
      <w:r w:rsidRPr="005108E4">
        <w:rPr>
          <w:spacing w:val="-10"/>
          <w:sz w:val="24"/>
        </w:rPr>
        <w:t xml:space="preserve"> </w:t>
      </w:r>
      <w:r w:rsidRPr="005108E4">
        <w:rPr>
          <w:sz w:val="24"/>
        </w:rPr>
        <w:t>unit</w:t>
      </w:r>
      <w:r w:rsidRPr="005108E4">
        <w:rPr>
          <w:spacing w:val="-11"/>
          <w:sz w:val="24"/>
        </w:rPr>
        <w:t xml:space="preserve"> </w:t>
      </w:r>
      <w:r w:rsidRPr="005108E4">
        <w:rPr>
          <w:sz w:val="24"/>
        </w:rPr>
        <w:t>used</w:t>
      </w:r>
      <w:r w:rsidRPr="005108E4">
        <w:rPr>
          <w:spacing w:val="-11"/>
          <w:sz w:val="24"/>
        </w:rPr>
        <w:t xml:space="preserve"> </w:t>
      </w:r>
      <w:r w:rsidRPr="005108E4">
        <w:rPr>
          <w:sz w:val="24"/>
        </w:rPr>
        <w:t>for</w:t>
      </w:r>
      <w:r w:rsidRPr="005108E4">
        <w:rPr>
          <w:spacing w:val="-11"/>
          <w:sz w:val="24"/>
        </w:rPr>
        <w:t xml:space="preserve"> </w:t>
      </w:r>
      <w:r w:rsidRPr="005108E4">
        <w:rPr>
          <w:sz w:val="24"/>
        </w:rPr>
        <w:t>the</w:t>
      </w:r>
      <w:r w:rsidRPr="005108E4">
        <w:rPr>
          <w:spacing w:val="-13"/>
          <w:sz w:val="24"/>
        </w:rPr>
        <w:t xml:space="preserve"> </w:t>
      </w:r>
      <w:r w:rsidRPr="005108E4">
        <w:rPr>
          <w:sz w:val="24"/>
        </w:rPr>
        <w:t>purpose</w:t>
      </w:r>
      <w:r w:rsidRPr="005108E4">
        <w:rPr>
          <w:spacing w:val="-12"/>
          <w:sz w:val="24"/>
        </w:rPr>
        <w:t xml:space="preserve"> </w:t>
      </w:r>
      <w:r w:rsidRPr="005108E4">
        <w:rPr>
          <w:sz w:val="24"/>
        </w:rPr>
        <w:t>of contactless order fulfillment overnight or outside of business</w:t>
      </w:r>
      <w:r w:rsidRPr="005108E4">
        <w:rPr>
          <w:spacing w:val="-13"/>
          <w:sz w:val="24"/>
        </w:rPr>
        <w:t xml:space="preserve"> </w:t>
      </w:r>
      <w:r w:rsidRPr="005108E4">
        <w:rPr>
          <w:sz w:val="24"/>
        </w:rPr>
        <w:t>hours.</w:t>
      </w:r>
    </w:p>
    <w:p w14:paraId="7059CA1A" w14:textId="77777777" w:rsidR="00DA2759" w:rsidRPr="005108E4" w:rsidRDefault="00DA2759">
      <w:pPr>
        <w:spacing w:line="242" w:lineRule="auto"/>
        <w:rPr>
          <w:sz w:val="24"/>
        </w:rPr>
        <w:sectPr w:rsidR="00DA2759" w:rsidRPr="005108E4">
          <w:pgSz w:w="12240" w:h="20160"/>
          <w:pgMar w:top="980" w:right="1320" w:bottom="960" w:left="480" w:header="744" w:footer="777" w:gutter="0"/>
          <w:cols w:space="720"/>
        </w:sectPr>
      </w:pPr>
    </w:p>
    <w:p w14:paraId="222A53FE" w14:textId="77777777" w:rsidR="00DA2759" w:rsidRPr="005108E4" w:rsidRDefault="00DA2759">
      <w:pPr>
        <w:pStyle w:val="BodyText"/>
        <w:spacing w:before="7"/>
        <w:jc w:val="left"/>
      </w:pPr>
    </w:p>
    <w:p w14:paraId="4CE5031A" w14:textId="77777777" w:rsidR="00DA2759" w:rsidRPr="005108E4" w:rsidRDefault="009A7511">
      <w:pPr>
        <w:pStyle w:val="ListParagraph"/>
        <w:numPr>
          <w:ilvl w:val="0"/>
          <w:numId w:val="43"/>
        </w:numPr>
        <w:tabs>
          <w:tab w:val="left" w:pos="1877"/>
        </w:tabs>
        <w:spacing w:line="242" w:lineRule="auto"/>
        <w:ind w:left="1319" w:right="115" w:firstLine="0"/>
        <w:rPr>
          <w:sz w:val="24"/>
        </w:rPr>
      </w:pPr>
      <w:r w:rsidRPr="005108E4">
        <w:rPr>
          <w:sz w:val="24"/>
          <w:u w:val="single"/>
        </w:rPr>
        <w:t>Product</w:t>
      </w:r>
      <w:r w:rsidRPr="005108E4">
        <w:rPr>
          <w:spacing w:val="-15"/>
          <w:sz w:val="24"/>
          <w:u w:val="single"/>
        </w:rPr>
        <w:t xml:space="preserve"> </w:t>
      </w:r>
      <w:r w:rsidRPr="005108E4">
        <w:rPr>
          <w:sz w:val="24"/>
          <w:u w:val="single"/>
        </w:rPr>
        <w:t>Database</w:t>
      </w:r>
      <w:r w:rsidRPr="005108E4">
        <w:rPr>
          <w:sz w:val="24"/>
        </w:rPr>
        <w:t>.</w:t>
      </w:r>
      <w:r w:rsidRPr="005108E4">
        <w:rPr>
          <w:spacing w:val="30"/>
          <w:sz w:val="24"/>
        </w:rPr>
        <w:t xml:space="preserve"> </w:t>
      </w:r>
      <w:r w:rsidRPr="005108E4">
        <w:rPr>
          <w:sz w:val="24"/>
        </w:rPr>
        <w:t>An</w:t>
      </w:r>
      <w:r w:rsidRPr="005108E4">
        <w:rPr>
          <w:spacing w:val="-15"/>
          <w:sz w:val="24"/>
        </w:rPr>
        <w:t xml:space="preserve"> </w:t>
      </w:r>
      <w:r w:rsidRPr="005108E4">
        <w:rPr>
          <w:sz w:val="24"/>
        </w:rPr>
        <w:t>MTC</w:t>
      </w:r>
      <w:r w:rsidRPr="005108E4">
        <w:rPr>
          <w:spacing w:val="-13"/>
          <w:sz w:val="24"/>
        </w:rPr>
        <w:t xml:space="preserve"> </w:t>
      </w:r>
      <w:r w:rsidRPr="005108E4">
        <w:rPr>
          <w:sz w:val="24"/>
        </w:rPr>
        <w:t>engaged</w:t>
      </w:r>
      <w:r w:rsidRPr="005108E4">
        <w:rPr>
          <w:spacing w:val="-15"/>
          <w:sz w:val="24"/>
        </w:rPr>
        <w:t xml:space="preserve"> </w:t>
      </w:r>
      <w:r w:rsidRPr="005108E4">
        <w:rPr>
          <w:sz w:val="24"/>
        </w:rPr>
        <w:t>in</w:t>
      </w:r>
      <w:r w:rsidRPr="005108E4">
        <w:rPr>
          <w:spacing w:val="-15"/>
          <w:sz w:val="24"/>
        </w:rPr>
        <w:t xml:space="preserve"> </w:t>
      </w:r>
      <w:r w:rsidRPr="005108E4">
        <w:rPr>
          <w:sz w:val="24"/>
        </w:rPr>
        <w:t>patient</w:t>
      </w:r>
      <w:r w:rsidRPr="005108E4">
        <w:rPr>
          <w:spacing w:val="-15"/>
          <w:sz w:val="24"/>
        </w:rPr>
        <w:t xml:space="preserve"> </w:t>
      </w:r>
      <w:r w:rsidRPr="005108E4">
        <w:rPr>
          <w:sz w:val="24"/>
        </w:rPr>
        <w:t>sales</w:t>
      </w:r>
      <w:r w:rsidRPr="005108E4">
        <w:rPr>
          <w:spacing w:val="-14"/>
          <w:sz w:val="24"/>
        </w:rPr>
        <w:t xml:space="preserve"> </w:t>
      </w:r>
      <w:r w:rsidRPr="005108E4">
        <w:rPr>
          <w:sz w:val="24"/>
        </w:rPr>
        <w:t>that</w:t>
      </w:r>
      <w:r w:rsidRPr="005108E4">
        <w:rPr>
          <w:spacing w:val="-15"/>
          <w:sz w:val="24"/>
        </w:rPr>
        <w:t xml:space="preserve"> </w:t>
      </w:r>
      <w:r w:rsidRPr="005108E4">
        <w:rPr>
          <w:sz w:val="24"/>
        </w:rPr>
        <w:t>purchases</w:t>
      </w:r>
      <w:r w:rsidRPr="005108E4">
        <w:rPr>
          <w:spacing w:val="-15"/>
          <w:sz w:val="24"/>
        </w:rPr>
        <w:t xml:space="preserve"> </w:t>
      </w:r>
      <w:r w:rsidRPr="005108E4">
        <w:rPr>
          <w:sz w:val="24"/>
        </w:rPr>
        <w:t>wholesale</w:t>
      </w:r>
      <w:r w:rsidRPr="005108E4">
        <w:rPr>
          <w:spacing w:val="-16"/>
          <w:sz w:val="24"/>
        </w:rPr>
        <w:t xml:space="preserve"> </w:t>
      </w:r>
      <w:r w:rsidRPr="005108E4">
        <w:rPr>
          <w:sz w:val="24"/>
        </w:rPr>
        <w:t>Marijuana Products</w:t>
      </w:r>
      <w:r w:rsidRPr="005108E4">
        <w:rPr>
          <w:spacing w:val="-31"/>
          <w:sz w:val="24"/>
        </w:rPr>
        <w:t xml:space="preserve"> </w:t>
      </w:r>
      <w:r w:rsidRPr="005108E4">
        <w:rPr>
          <w:sz w:val="24"/>
        </w:rPr>
        <w:t>from</w:t>
      </w:r>
      <w:r w:rsidRPr="005108E4">
        <w:rPr>
          <w:spacing w:val="-30"/>
          <w:sz w:val="24"/>
        </w:rPr>
        <w:t xml:space="preserve"> </w:t>
      </w:r>
      <w:r w:rsidRPr="005108E4">
        <w:rPr>
          <w:sz w:val="24"/>
        </w:rPr>
        <w:t>another</w:t>
      </w:r>
      <w:r w:rsidRPr="005108E4">
        <w:rPr>
          <w:spacing w:val="-31"/>
          <w:sz w:val="24"/>
        </w:rPr>
        <w:t xml:space="preserve"> </w:t>
      </w:r>
      <w:r w:rsidRPr="005108E4">
        <w:rPr>
          <w:sz w:val="24"/>
        </w:rPr>
        <w:t>licensed</w:t>
      </w:r>
      <w:r w:rsidRPr="005108E4">
        <w:rPr>
          <w:spacing w:val="-30"/>
          <w:sz w:val="24"/>
        </w:rPr>
        <w:t xml:space="preserve"> </w:t>
      </w:r>
      <w:r w:rsidRPr="005108E4">
        <w:rPr>
          <w:sz w:val="24"/>
        </w:rPr>
        <w:t>Marijuana</w:t>
      </w:r>
      <w:r w:rsidRPr="005108E4">
        <w:rPr>
          <w:spacing w:val="-32"/>
          <w:sz w:val="24"/>
        </w:rPr>
        <w:t xml:space="preserve"> </w:t>
      </w:r>
      <w:r w:rsidRPr="005108E4">
        <w:rPr>
          <w:sz w:val="24"/>
        </w:rPr>
        <w:t>Product</w:t>
      </w:r>
      <w:r w:rsidRPr="005108E4">
        <w:rPr>
          <w:spacing w:val="-30"/>
          <w:sz w:val="24"/>
        </w:rPr>
        <w:t xml:space="preserve"> </w:t>
      </w:r>
      <w:r w:rsidRPr="005108E4">
        <w:rPr>
          <w:sz w:val="24"/>
        </w:rPr>
        <w:t>Manufacturer</w:t>
      </w:r>
      <w:r w:rsidRPr="005108E4">
        <w:rPr>
          <w:spacing w:val="-31"/>
          <w:sz w:val="24"/>
        </w:rPr>
        <w:t xml:space="preserve"> </w:t>
      </w:r>
      <w:r w:rsidRPr="005108E4">
        <w:rPr>
          <w:sz w:val="24"/>
        </w:rPr>
        <w:t>for</w:t>
      </w:r>
      <w:r w:rsidRPr="005108E4">
        <w:rPr>
          <w:spacing w:val="-31"/>
          <w:sz w:val="24"/>
        </w:rPr>
        <w:t xml:space="preserve"> </w:t>
      </w:r>
      <w:r w:rsidRPr="005108E4">
        <w:rPr>
          <w:sz w:val="24"/>
        </w:rPr>
        <w:t>the</w:t>
      </w:r>
      <w:r w:rsidRPr="005108E4">
        <w:rPr>
          <w:spacing w:val="-32"/>
          <w:sz w:val="24"/>
        </w:rPr>
        <w:t xml:space="preserve"> </w:t>
      </w:r>
      <w:r w:rsidRPr="005108E4">
        <w:rPr>
          <w:sz w:val="24"/>
        </w:rPr>
        <w:t>purpose</w:t>
      </w:r>
      <w:r w:rsidRPr="005108E4">
        <w:rPr>
          <w:spacing w:val="-31"/>
          <w:sz w:val="24"/>
        </w:rPr>
        <w:t xml:space="preserve"> </w:t>
      </w:r>
      <w:r w:rsidRPr="005108E4">
        <w:rPr>
          <w:sz w:val="24"/>
        </w:rPr>
        <w:t>of</w:t>
      </w:r>
      <w:r w:rsidRPr="005108E4">
        <w:rPr>
          <w:spacing w:val="-31"/>
          <w:sz w:val="24"/>
        </w:rPr>
        <w:t xml:space="preserve"> </w:t>
      </w:r>
      <w:r w:rsidRPr="005108E4">
        <w:rPr>
          <w:sz w:val="24"/>
        </w:rPr>
        <w:t>Repackaging Marijuana Products for sale to a Qualifying Patient shall provide the Commission with the following information. This information may be used by the Commission for its Product Database.</w:t>
      </w:r>
    </w:p>
    <w:p w14:paraId="08B4CF65" w14:textId="77777777" w:rsidR="00DA2759" w:rsidRPr="005108E4" w:rsidRDefault="009A7511">
      <w:pPr>
        <w:pStyle w:val="ListParagraph"/>
        <w:numPr>
          <w:ilvl w:val="1"/>
          <w:numId w:val="43"/>
        </w:numPr>
        <w:tabs>
          <w:tab w:val="left" w:pos="2120"/>
        </w:tabs>
        <w:spacing w:before="3"/>
        <w:ind w:left="2119" w:hanging="445"/>
        <w:rPr>
          <w:sz w:val="24"/>
        </w:rPr>
      </w:pPr>
      <w:r w:rsidRPr="005108E4">
        <w:rPr>
          <w:sz w:val="24"/>
        </w:rPr>
        <w:t>The MTC shall provide the</w:t>
      </w:r>
      <w:r w:rsidRPr="005108E4">
        <w:rPr>
          <w:spacing w:val="-8"/>
          <w:sz w:val="24"/>
        </w:rPr>
        <w:t xml:space="preserve"> </w:t>
      </w:r>
      <w:r w:rsidRPr="005108E4">
        <w:rPr>
          <w:sz w:val="24"/>
        </w:rPr>
        <w:t>following:</w:t>
      </w:r>
    </w:p>
    <w:p w14:paraId="1B850C18" w14:textId="77777777" w:rsidR="00DA2759" w:rsidRPr="005108E4" w:rsidRDefault="009A7511">
      <w:pPr>
        <w:pStyle w:val="ListParagraph"/>
        <w:numPr>
          <w:ilvl w:val="2"/>
          <w:numId w:val="43"/>
        </w:numPr>
        <w:tabs>
          <w:tab w:val="left" w:pos="2396"/>
        </w:tabs>
        <w:spacing w:before="5" w:line="242" w:lineRule="auto"/>
        <w:ind w:left="2035" w:right="115" w:firstLine="0"/>
        <w:rPr>
          <w:sz w:val="24"/>
        </w:rPr>
      </w:pPr>
      <w:r w:rsidRPr="005108E4">
        <w:rPr>
          <w:sz w:val="24"/>
        </w:rPr>
        <w:t>A</w:t>
      </w:r>
      <w:r w:rsidRPr="005108E4">
        <w:rPr>
          <w:spacing w:val="-4"/>
          <w:sz w:val="24"/>
        </w:rPr>
        <w:t xml:space="preserve"> </w:t>
      </w:r>
      <w:r w:rsidRPr="005108E4">
        <w:rPr>
          <w:sz w:val="24"/>
        </w:rPr>
        <w:t>photograph</w:t>
      </w:r>
      <w:r w:rsidRPr="005108E4">
        <w:rPr>
          <w:spacing w:val="-4"/>
          <w:sz w:val="24"/>
        </w:rPr>
        <w:t xml:space="preserve"> </w:t>
      </w:r>
      <w:r w:rsidRPr="005108E4">
        <w:rPr>
          <w:sz w:val="24"/>
        </w:rPr>
        <w:t>of</w:t>
      </w:r>
      <w:r w:rsidRPr="005108E4">
        <w:rPr>
          <w:spacing w:val="-4"/>
          <w:sz w:val="24"/>
        </w:rPr>
        <w:t xml:space="preserve"> </w:t>
      </w:r>
      <w:r w:rsidRPr="005108E4">
        <w:rPr>
          <w:sz w:val="24"/>
        </w:rPr>
        <w:t>a</w:t>
      </w:r>
      <w:r w:rsidRPr="005108E4">
        <w:rPr>
          <w:spacing w:val="-5"/>
          <w:sz w:val="24"/>
        </w:rPr>
        <w:t xml:space="preserve"> </w:t>
      </w:r>
      <w:r w:rsidRPr="005108E4">
        <w:rPr>
          <w:sz w:val="24"/>
        </w:rPr>
        <w:t>finished</w:t>
      </w:r>
      <w:r w:rsidRPr="005108E4">
        <w:rPr>
          <w:spacing w:val="-4"/>
          <w:sz w:val="24"/>
        </w:rPr>
        <w:t xml:space="preserve"> </w:t>
      </w:r>
      <w:r w:rsidRPr="005108E4">
        <w:rPr>
          <w:sz w:val="24"/>
        </w:rPr>
        <w:t>Marijuana</w:t>
      </w:r>
      <w:r w:rsidRPr="005108E4">
        <w:rPr>
          <w:spacing w:val="-5"/>
          <w:sz w:val="24"/>
        </w:rPr>
        <w:t xml:space="preserve"> </w:t>
      </w:r>
      <w:r w:rsidRPr="005108E4">
        <w:rPr>
          <w:sz w:val="24"/>
        </w:rPr>
        <w:t>Product</w:t>
      </w:r>
      <w:r w:rsidRPr="005108E4">
        <w:rPr>
          <w:spacing w:val="-3"/>
          <w:sz w:val="24"/>
        </w:rPr>
        <w:t xml:space="preserve"> </w:t>
      </w:r>
      <w:r w:rsidRPr="005108E4">
        <w:rPr>
          <w:sz w:val="24"/>
        </w:rPr>
        <w:t>outside</w:t>
      </w:r>
      <w:r w:rsidRPr="005108E4">
        <w:rPr>
          <w:spacing w:val="-4"/>
          <w:sz w:val="24"/>
        </w:rPr>
        <w:t xml:space="preserve"> </w:t>
      </w:r>
      <w:r w:rsidRPr="005108E4">
        <w:rPr>
          <w:sz w:val="24"/>
        </w:rPr>
        <w:t>of</w:t>
      </w:r>
      <w:r w:rsidRPr="005108E4">
        <w:rPr>
          <w:spacing w:val="-4"/>
          <w:sz w:val="24"/>
        </w:rPr>
        <w:t xml:space="preserve"> </w:t>
      </w:r>
      <w:r w:rsidRPr="005108E4">
        <w:rPr>
          <w:sz w:val="24"/>
        </w:rPr>
        <w:t>but</w:t>
      </w:r>
      <w:r w:rsidRPr="005108E4">
        <w:rPr>
          <w:spacing w:val="-3"/>
          <w:sz w:val="24"/>
        </w:rPr>
        <w:t xml:space="preserve"> </w:t>
      </w:r>
      <w:r w:rsidRPr="005108E4">
        <w:rPr>
          <w:sz w:val="24"/>
        </w:rPr>
        <w:t>next</w:t>
      </w:r>
      <w:r w:rsidRPr="005108E4">
        <w:rPr>
          <w:spacing w:val="-3"/>
          <w:sz w:val="24"/>
        </w:rPr>
        <w:t xml:space="preserve"> </w:t>
      </w:r>
      <w:r w:rsidRPr="005108E4">
        <w:rPr>
          <w:sz w:val="24"/>
        </w:rPr>
        <w:t>to</w:t>
      </w:r>
      <w:r w:rsidRPr="005108E4">
        <w:rPr>
          <w:spacing w:val="-6"/>
          <w:sz w:val="24"/>
        </w:rPr>
        <w:t xml:space="preserve"> </w:t>
      </w:r>
      <w:r w:rsidRPr="005108E4">
        <w:rPr>
          <w:sz w:val="24"/>
        </w:rPr>
        <w:t>the</w:t>
      </w:r>
      <w:r w:rsidRPr="005108E4">
        <w:rPr>
          <w:spacing w:val="-7"/>
          <w:sz w:val="24"/>
        </w:rPr>
        <w:t xml:space="preserve"> </w:t>
      </w:r>
      <w:r w:rsidRPr="005108E4">
        <w:rPr>
          <w:sz w:val="24"/>
        </w:rPr>
        <w:t>Marijuana Product's packaging; provided however, that where single servings of a multi-serving product are unable to be easily identified because of its form, a description of what constitutes</w:t>
      </w:r>
      <w:r w:rsidRPr="005108E4">
        <w:rPr>
          <w:spacing w:val="-8"/>
          <w:sz w:val="24"/>
        </w:rPr>
        <w:t xml:space="preserve"> </w:t>
      </w:r>
      <w:r w:rsidRPr="005108E4">
        <w:rPr>
          <w:sz w:val="24"/>
        </w:rPr>
        <w:t>a</w:t>
      </w:r>
      <w:r w:rsidRPr="005108E4">
        <w:rPr>
          <w:spacing w:val="-9"/>
          <w:sz w:val="24"/>
        </w:rPr>
        <w:t xml:space="preserve"> </w:t>
      </w:r>
      <w:r w:rsidRPr="005108E4">
        <w:rPr>
          <w:sz w:val="24"/>
        </w:rPr>
        <w:t>single</w:t>
      </w:r>
      <w:r w:rsidRPr="005108E4">
        <w:rPr>
          <w:spacing w:val="-9"/>
          <w:sz w:val="24"/>
        </w:rPr>
        <w:t xml:space="preserve"> </w:t>
      </w:r>
      <w:r w:rsidRPr="005108E4">
        <w:rPr>
          <w:sz w:val="24"/>
        </w:rPr>
        <w:t>serving</w:t>
      </w:r>
      <w:r w:rsidRPr="005108E4">
        <w:rPr>
          <w:spacing w:val="-10"/>
          <w:sz w:val="24"/>
        </w:rPr>
        <w:t xml:space="preserve"> </w:t>
      </w:r>
      <w:r w:rsidRPr="005108E4">
        <w:rPr>
          <w:sz w:val="24"/>
        </w:rPr>
        <w:t>shall</w:t>
      </w:r>
      <w:r w:rsidRPr="005108E4">
        <w:rPr>
          <w:spacing w:val="-8"/>
          <w:sz w:val="24"/>
        </w:rPr>
        <w:t xml:space="preserve"> </w:t>
      </w:r>
      <w:r w:rsidRPr="005108E4">
        <w:rPr>
          <w:sz w:val="24"/>
        </w:rPr>
        <w:t>be</w:t>
      </w:r>
      <w:r w:rsidRPr="005108E4">
        <w:rPr>
          <w:spacing w:val="-9"/>
          <w:sz w:val="24"/>
        </w:rPr>
        <w:t xml:space="preserve"> </w:t>
      </w:r>
      <w:r w:rsidRPr="005108E4">
        <w:rPr>
          <w:sz w:val="24"/>
        </w:rPr>
        <w:t>provided</w:t>
      </w:r>
      <w:r w:rsidRPr="005108E4">
        <w:rPr>
          <w:spacing w:val="-6"/>
          <w:sz w:val="24"/>
        </w:rPr>
        <w:t xml:space="preserve"> </w:t>
      </w:r>
      <w:r w:rsidRPr="005108E4">
        <w:rPr>
          <w:sz w:val="24"/>
        </w:rPr>
        <w:t>(</w:t>
      </w:r>
      <w:r w:rsidRPr="005108E4">
        <w:rPr>
          <w:i/>
          <w:sz w:val="24"/>
        </w:rPr>
        <w:t>e.g</w:t>
      </w:r>
      <w:r w:rsidRPr="005108E4">
        <w:rPr>
          <w:sz w:val="24"/>
        </w:rPr>
        <w:t>.,</w:t>
      </w:r>
      <w:r w:rsidRPr="005108E4">
        <w:rPr>
          <w:spacing w:val="-6"/>
          <w:sz w:val="24"/>
        </w:rPr>
        <w:t xml:space="preserve"> </w:t>
      </w:r>
      <w:r w:rsidRPr="005108E4">
        <w:rPr>
          <w:sz w:val="24"/>
        </w:rPr>
        <w:t>a</w:t>
      </w:r>
      <w:r w:rsidRPr="005108E4">
        <w:rPr>
          <w:spacing w:val="-6"/>
          <w:sz w:val="24"/>
        </w:rPr>
        <w:t xml:space="preserve"> </w:t>
      </w:r>
      <w:r w:rsidRPr="005108E4">
        <w:rPr>
          <w:sz w:val="24"/>
        </w:rPr>
        <w:t>single</w:t>
      </w:r>
      <w:r w:rsidRPr="005108E4">
        <w:rPr>
          <w:spacing w:val="-9"/>
          <w:sz w:val="24"/>
        </w:rPr>
        <w:t xml:space="preserve"> </w:t>
      </w:r>
      <w:r w:rsidRPr="005108E4">
        <w:rPr>
          <w:sz w:val="24"/>
        </w:rPr>
        <w:t>serving</w:t>
      </w:r>
      <w:r w:rsidRPr="005108E4">
        <w:rPr>
          <w:spacing w:val="-11"/>
          <w:sz w:val="24"/>
        </w:rPr>
        <w:t xml:space="preserve"> </w:t>
      </w:r>
      <w:r w:rsidRPr="005108E4">
        <w:rPr>
          <w:sz w:val="24"/>
        </w:rPr>
        <w:t>is</w:t>
      </w:r>
      <w:r w:rsidRPr="005108E4">
        <w:rPr>
          <w:spacing w:val="-8"/>
          <w:sz w:val="24"/>
        </w:rPr>
        <w:t xml:space="preserve"> </w:t>
      </w:r>
      <w:r w:rsidRPr="005108E4">
        <w:rPr>
          <w:sz w:val="24"/>
        </w:rPr>
        <w:t>a</w:t>
      </w:r>
      <w:r w:rsidRPr="005108E4">
        <w:rPr>
          <w:spacing w:val="-8"/>
          <w:sz w:val="24"/>
        </w:rPr>
        <w:t xml:space="preserve"> </w:t>
      </w:r>
      <w:r w:rsidRPr="005108E4">
        <w:rPr>
          <w:sz w:val="24"/>
        </w:rPr>
        <w:t>1"</w:t>
      </w:r>
      <w:r w:rsidRPr="005108E4">
        <w:rPr>
          <w:spacing w:val="-10"/>
          <w:sz w:val="24"/>
        </w:rPr>
        <w:t xml:space="preserve"> </w:t>
      </w:r>
      <w:r w:rsidRPr="005108E4">
        <w:rPr>
          <w:sz w:val="24"/>
        </w:rPr>
        <w:t>x</w:t>
      </w:r>
      <w:r w:rsidRPr="005108E4">
        <w:rPr>
          <w:spacing w:val="-6"/>
          <w:sz w:val="24"/>
        </w:rPr>
        <w:t xml:space="preserve"> </w:t>
      </w:r>
      <w:r w:rsidRPr="005108E4">
        <w:rPr>
          <w:sz w:val="24"/>
        </w:rPr>
        <w:t>1"</w:t>
      </w:r>
      <w:r w:rsidRPr="005108E4">
        <w:rPr>
          <w:spacing w:val="-10"/>
          <w:sz w:val="24"/>
        </w:rPr>
        <w:t xml:space="preserve"> </w:t>
      </w:r>
      <w:r w:rsidRPr="005108E4">
        <w:rPr>
          <w:sz w:val="24"/>
        </w:rPr>
        <w:t>square);</w:t>
      </w:r>
    </w:p>
    <w:p w14:paraId="5A2DA33F" w14:textId="77777777" w:rsidR="00DA2759" w:rsidRPr="005108E4" w:rsidRDefault="009A7511">
      <w:pPr>
        <w:pStyle w:val="ListParagraph"/>
        <w:numPr>
          <w:ilvl w:val="2"/>
          <w:numId w:val="43"/>
        </w:numPr>
        <w:tabs>
          <w:tab w:val="left" w:pos="2396"/>
        </w:tabs>
        <w:spacing w:before="4"/>
        <w:ind w:hanging="361"/>
        <w:rPr>
          <w:sz w:val="24"/>
        </w:rPr>
      </w:pPr>
      <w:r w:rsidRPr="005108E4">
        <w:rPr>
          <w:sz w:val="24"/>
        </w:rPr>
        <w:t>A photograph of the Marijuana Product inside packaging;</w:t>
      </w:r>
      <w:r w:rsidRPr="005108E4">
        <w:rPr>
          <w:spacing w:val="-17"/>
          <w:sz w:val="24"/>
        </w:rPr>
        <w:t xml:space="preserve"> </w:t>
      </w:r>
      <w:r w:rsidRPr="005108E4">
        <w:rPr>
          <w:sz w:val="24"/>
        </w:rPr>
        <w:t>and</w:t>
      </w:r>
    </w:p>
    <w:p w14:paraId="23DCA060" w14:textId="77777777" w:rsidR="00DA2759" w:rsidRPr="005108E4" w:rsidRDefault="009A7511">
      <w:pPr>
        <w:pStyle w:val="ListParagraph"/>
        <w:numPr>
          <w:ilvl w:val="2"/>
          <w:numId w:val="43"/>
        </w:numPr>
        <w:tabs>
          <w:tab w:val="left" w:pos="2504"/>
        </w:tabs>
        <w:spacing w:before="2" w:line="244" w:lineRule="auto"/>
        <w:ind w:left="2035" w:right="118" w:firstLine="0"/>
        <w:rPr>
          <w:sz w:val="24"/>
        </w:rPr>
      </w:pPr>
      <w:r w:rsidRPr="005108E4">
        <w:rPr>
          <w:sz w:val="24"/>
        </w:rPr>
        <w:t>The name of the MTC or Marijuana Establishment Product Manufacturer that produced the Marijuana</w:t>
      </w:r>
      <w:r w:rsidRPr="005108E4">
        <w:rPr>
          <w:spacing w:val="-6"/>
          <w:sz w:val="24"/>
        </w:rPr>
        <w:t xml:space="preserve"> </w:t>
      </w:r>
      <w:r w:rsidRPr="005108E4">
        <w:rPr>
          <w:sz w:val="24"/>
        </w:rPr>
        <w:t>Product.</w:t>
      </w:r>
    </w:p>
    <w:p w14:paraId="62013959" w14:textId="77777777" w:rsidR="00DA2759" w:rsidRPr="005108E4" w:rsidRDefault="009A7511">
      <w:pPr>
        <w:pStyle w:val="ListParagraph"/>
        <w:numPr>
          <w:ilvl w:val="1"/>
          <w:numId w:val="43"/>
        </w:numPr>
        <w:tabs>
          <w:tab w:val="left" w:pos="2084"/>
        </w:tabs>
        <w:spacing w:line="242" w:lineRule="auto"/>
        <w:ind w:right="118" w:firstLine="0"/>
        <w:rPr>
          <w:sz w:val="24"/>
        </w:rPr>
      </w:pPr>
      <w:r w:rsidRPr="005108E4">
        <w:rPr>
          <w:sz w:val="24"/>
        </w:rPr>
        <w:t>Photographs</w:t>
      </w:r>
      <w:r w:rsidRPr="005108E4">
        <w:rPr>
          <w:spacing w:val="-20"/>
          <w:sz w:val="24"/>
        </w:rPr>
        <w:t xml:space="preserve"> </w:t>
      </w:r>
      <w:r w:rsidRPr="005108E4">
        <w:rPr>
          <w:sz w:val="24"/>
        </w:rPr>
        <w:t>submitted</w:t>
      </w:r>
      <w:r w:rsidRPr="005108E4">
        <w:rPr>
          <w:spacing w:val="-20"/>
          <w:sz w:val="24"/>
        </w:rPr>
        <w:t xml:space="preserve"> </w:t>
      </w:r>
      <w:r w:rsidRPr="005108E4">
        <w:rPr>
          <w:sz w:val="24"/>
        </w:rPr>
        <w:t>shall</w:t>
      </w:r>
      <w:r w:rsidRPr="005108E4">
        <w:rPr>
          <w:spacing w:val="-19"/>
          <w:sz w:val="24"/>
        </w:rPr>
        <w:t xml:space="preserve"> </w:t>
      </w:r>
      <w:r w:rsidRPr="005108E4">
        <w:rPr>
          <w:sz w:val="24"/>
        </w:rPr>
        <w:t>be</w:t>
      </w:r>
      <w:r w:rsidRPr="005108E4">
        <w:rPr>
          <w:spacing w:val="-21"/>
          <w:sz w:val="24"/>
        </w:rPr>
        <w:t xml:space="preserve"> </w:t>
      </w:r>
      <w:r w:rsidRPr="005108E4">
        <w:rPr>
          <w:sz w:val="24"/>
        </w:rPr>
        <w:t>electronic</w:t>
      </w:r>
      <w:r w:rsidRPr="005108E4">
        <w:rPr>
          <w:spacing w:val="-20"/>
          <w:sz w:val="24"/>
        </w:rPr>
        <w:t xml:space="preserve"> </w:t>
      </w:r>
      <w:r w:rsidRPr="005108E4">
        <w:rPr>
          <w:sz w:val="24"/>
        </w:rPr>
        <w:t>files</w:t>
      </w:r>
      <w:r w:rsidRPr="005108E4">
        <w:rPr>
          <w:spacing w:val="-20"/>
          <w:sz w:val="24"/>
        </w:rPr>
        <w:t xml:space="preserve"> </w:t>
      </w:r>
      <w:r w:rsidRPr="005108E4">
        <w:rPr>
          <w:sz w:val="24"/>
        </w:rPr>
        <w:t>in</w:t>
      </w:r>
      <w:r w:rsidRPr="005108E4">
        <w:rPr>
          <w:spacing w:val="-19"/>
          <w:sz w:val="24"/>
        </w:rPr>
        <w:t xml:space="preserve"> </w:t>
      </w:r>
      <w:r w:rsidRPr="005108E4">
        <w:rPr>
          <w:sz w:val="24"/>
        </w:rPr>
        <w:t>a</w:t>
      </w:r>
      <w:r w:rsidRPr="005108E4">
        <w:rPr>
          <w:spacing w:val="-21"/>
          <w:sz w:val="24"/>
        </w:rPr>
        <w:t xml:space="preserve"> </w:t>
      </w:r>
      <w:r w:rsidRPr="005108E4">
        <w:rPr>
          <w:sz w:val="24"/>
        </w:rPr>
        <w:t>JPEG</w:t>
      </w:r>
      <w:r w:rsidRPr="005108E4">
        <w:rPr>
          <w:spacing w:val="-20"/>
          <w:sz w:val="24"/>
        </w:rPr>
        <w:t xml:space="preserve"> </w:t>
      </w:r>
      <w:r w:rsidRPr="005108E4">
        <w:rPr>
          <w:sz w:val="24"/>
        </w:rPr>
        <w:t>format</w:t>
      </w:r>
      <w:r w:rsidRPr="005108E4">
        <w:rPr>
          <w:spacing w:val="-20"/>
          <w:sz w:val="24"/>
        </w:rPr>
        <w:t xml:space="preserve"> </w:t>
      </w:r>
      <w:r w:rsidRPr="005108E4">
        <w:rPr>
          <w:sz w:val="24"/>
        </w:rPr>
        <w:t>with</w:t>
      </w:r>
      <w:r w:rsidRPr="005108E4">
        <w:rPr>
          <w:spacing w:val="-22"/>
          <w:sz w:val="24"/>
        </w:rPr>
        <w:t xml:space="preserve"> </w:t>
      </w:r>
      <w:r w:rsidRPr="005108E4">
        <w:rPr>
          <w:sz w:val="24"/>
        </w:rPr>
        <w:t>a</w:t>
      </w:r>
      <w:r w:rsidRPr="005108E4">
        <w:rPr>
          <w:spacing w:val="-20"/>
          <w:sz w:val="24"/>
        </w:rPr>
        <w:t xml:space="preserve"> </w:t>
      </w:r>
      <w:r w:rsidRPr="005108E4">
        <w:rPr>
          <w:sz w:val="24"/>
        </w:rPr>
        <w:t>minimum</w:t>
      </w:r>
      <w:r w:rsidRPr="005108E4">
        <w:rPr>
          <w:spacing w:val="-20"/>
          <w:sz w:val="24"/>
        </w:rPr>
        <w:t xml:space="preserve"> </w:t>
      </w:r>
      <w:r w:rsidRPr="005108E4">
        <w:rPr>
          <w:sz w:val="24"/>
        </w:rPr>
        <w:t>photo resolution</w:t>
      </w:r>
      <w:r w:rsidRPr="005108E4">
        <w:rPr>
          <w:spacing w:val="-23"/>
          <w:sz w:val="24"/>
        </w:rPr>
        <w:t xml:space="preserve"> </w:t>
      </w:r>
      <w:r w:rsidRPr="005108E4">
        <w:rPr>
          <w:sz w:val="24"/>
        </w:rPr>
        <w:t>of</w:t>
      </w:r>
      <w:r w:rsidRPr="005108E4">
        <w:rPr>
          <w:spacing w:val="-23"/>
          <w:sz w:val="24"/>
        </w:rPr>
        <w:t xml:space="preserve"> </w:t>
      </w:r>
      <w:r w:rsidRPr="005108E4">
        <w:rPr>
          <w:sz w:val="24"/>
        </w:rPr>
        <w:t>640</w:t>
      </w:r>
      <w:r w:rsidRPr="005108E4">
        <w:rPr>
          <w:spacing w:val="-23"/>
          <w:sz w:val="24"/>
        </w:rPr>
        <w:t xml:space="preserve"> </w:t>
      </w:r>
      <w:r w:rsidRPr="005108E4">
        <w:rPr>
          <w:sz w:val="24"/>
        </w:rPr>
        <w:t>x</w:t>
      </w:r>
      <w:r w:rsidRPr="005108E4">
        <w:rPr>
          <w:spacing w:val="-20"/>
          <w:sz w:val="24"/>
        </w:rPr>
        <w:t xml:space="preserve"> </w:t>
      </w:r>
      <w:r w:rsidRPr="005108E4">
        <w:rPr>
          <w:sz w:val="24"/>
        </w:rPr>
        <w:t>480</w:t>
      </w:r>
      <w:r w:rsidRPr="005108E4">
        <w:rPr>
          <w:spacing w:val="-23"/>
          <w:sz w:val="24"/>
        </w:rPr>
        <w:t xml:space="preserve"> </w:t>
      </w:r>
      <w:r w:rsidRPr="005108E4">
        <w:rPr>
          <w:sz w:val="24"/>
        </w:rPr>
        <w:t>and</w:t>
      </w:r>
      <w:r w:rsidRPr="005108E4">
        <w:rPr>
          <w:spacing w:val="-23"/>
          <w:sz w:val="24"/>
        </w:rPr>
        <w:t xml:space="preserve"> </w:t>
      </w:r>
      <w:r w:rsidRPr="005108E4">
        <w:rPr>
          <w:sz w:val="24"/>
        </w:rPr>
        <w:t>print</w:t>
      </w:r>
      <w:r w:rsidRPr="005108E4">
        <w:rPr>
          <w:spacing w:val="-22"/>
          <w:sz w:val="24"/>
        </w:rPr>
        <w:t xml:space="preserve"> </w:t>
      </w:r>
      <w:r w:rsidRPr="005108E4">
        <w:rPr>
          <w:sz w:val="24"/>
        </w:rPr>
        <w:t>resolution</w:t>
      </w:r>
      <w:r w:rsidRPr="005108E4">
        <w:rPr>
          <w:spacing w:val="-23"/>
          <w:sz w:val="24"/>
        </w:rPr>
        <w:t xml:space="preserve"> </w:t>
      </w:r>
      <w:r w:rsidRPr="005108E4">
        <w:rPr>
          <w:sz w:val="24"/>
        </w:rPr>
        <w:t>of</w:t>
      </w:r>
      <w:r w:rsidRPr="005108E4">
        <w:rPr>
          <w:spacing w:val="-22"/>
          <w:sz w:val="24"/>
        </w:rPr>
        <w:t xml:space="preserve"> </w:t>
      </w:r>
      <w:r w:rsidRPr="005108E4">
        <w:rPr>
          <w:sz w:val="24"/>
        </w:rPr>
        <w:t>300</w:t>
      </w:r>
      <w:r w:rsidRPr="005108E4">
        <w:rPr>
          <w:spacing w:val="-23"/>
          <w:sz w:val="24"/>
        </w:rPr>
        <w:t xml:space="preserve"> </w:t>
      </w:r>
      <w:r w:rsidRPr="005108E4">
        <w:rPr>
          <w:sz w:val="24"/>
        </w:rPr>
        <w:t>DPI.</w:t>
      </w:r>
      <w:r w:rsidRPr="005108E4">
        <w:rPr>
          <w:spacing w:val="15"/>
          <w:sz w:val="24"/>
        </w:rPr>
        <w:t xml:space="preserve"> </w:t>
      </w:r>
      <w:r w:rsidRPr="005108E4">
        <w:rPr>
          <w:sz w:val="24"/>
        </w:rPr>
        <w:t>Photographs</w:t>
      </w:r>
      <w:r w:rsidRPr="005108E4">
        <w:rPr>
          <w:spacing w:val="-23"/>
          <w:sz w:val="24"/>
        </w:rPr>
        <w:t xml:space="preserve"> </w:t>
      </w:r>
      <w:r w:rsidRPr="005108E4">
        <w:rPr>
          <w:sz w:val="24"/>
        </w:rPr>
        <w:t>shall</w:t>
      </w:r>
      <w:r w:rsidRPr="005108E4">
        <w:rPr>
          <w:spacing w:val="-22"/>
          <w:sz w:val="24"/>
        </w:rPr>
        <w:t xml:space="preserve"> </w:t>
      </w:r>
      <w:r w:rsidRPr="005108E4">
        <w:rPr>
          <w:sz w:val="24"/>
        </w:rPr>
        <w:t>be</w:t>
      </w:r>
      <w:r w:rsidRPr="005108E4">
        <w:rPr>
          <w:spacing w:val="-26"/>
          <w:sz w:val="24"/>
        </w:rPr>
        <w:t xml:space="preserve"> </w:t>
      </w:r>
      <w:r w:rsidRPr="005108E4">
        <w:rPr>
          <w:sz w:val="24"/>
        </w:rPr>
        <w:t>against</w:t>
      </w:r>
      <w:r w:rsidRPr="005108E4">
        <w:rPr>
          <w:spacing w:val="-21"/>
          <w:sz w:val="24"/>
        </w:rPr>
        <w:t xml:space="preserve"> </w:t>
      </w:r>
      <w:r w:rsidRPr="005108E4">
        <w:rPr>
          <w:sz w:val="24"/>
        </w:rPr>
        <w:t>a</w:t>
      </w:r>
      <w:r w:rsidRPr="005108E4">
        <w:rPr>
          <w:spacing w:val="-24"/>
          <w:sz w:val="24"/>
        </w:rPr>
        <w:t xml:space="preserve"> </w:t>
      </w:r>
      <w:r w:rsidRPr="005108E4">
        <w:rPr>
          <w:sz w:val="24"/>
        </w:rPr>
        <w:t>white background.</w:t>
      </w:r>
    </w:p>
    <w:p w14:paraId="6401E731" w14:textId="77777777" w:rsidR="00DA2759" w:rsidRPr="005108E4" w:rsidRDefault="009A7511">
      <w:pPr>
        <w:pStyle w:val="ListParagraph"/>
        <w:numPr>
          <w:ilvl w:val="1"/>
          <w:numId w:val="43"/>
        </w:numPr>
        <w:tabs>
          <w:tab w:val="left" w:pos="2112"/>
        </w:tabs>
        <w:spacing w:line="242" w:lineRule="auto"/>
        <w:ind w:right="116" w:firstLine="0"/>
        <w:rPr>
          <w:sz w:val="24"/>
        </w:rPr>
      </w:pPr>
      <w:r w:rsidRPr="005108E4">
        <w:rPr>
          <w:sz w:val="24"/>
        </w:rPr>
        <w:t>The</w:t>
      </w:r>
      <w:r w:rsidRPr="005108E4">
        <w:rPr>
          <w:spacing w:val="-8"/>
          <w:sz w:val="24"/>
        </w:rPr>
        <w:t xml:space="preserve"> </w:t>
      </w:r>
      <w:r w:rsidRPr="005108E4">
        <w:rPr>
          <w:sz w:val="24"/>
        </w:rPr>
        <w:t>MTC</w:t>
      </w:r>
      <w:r w:rsidRPr="005108E4">
        <w:rPr>
          <w:spacing w:val="-6"/>
          <w:sz w:val="24"/>
        </w:rPr>
        <w:t xml:space="preserve"> </w:t>
      </w:r>
      <w:r w:rsidRPr="005108E4">
        <w:rPr>
          <w:sz w:val="24"/>
        </w:rPr>
        <w:t>shall</w:t>
      </w:r>
      <w:r w:rsidRPr="005108E4">
        <w:rPr>
          <w:spacing w:val="-5"/>
          <w:sz w:val="24"/>
        </w:rPr>
        <w:t xml:space="preserve"> </w:t>
      </w:r>
      <w:r w:rsidRPr="005108E4">
        <w:rPr>
          <w:sz w:val="24"/>
        </w:rPr>
        <w:t>provide</w:t>
      </w:r>
      <w:r w:rsidRPr="005108E4">
        <w:rPr>
          <w:spacing w:val="-6"/>
          <w:sz w:val="24"/>
        </w:rPr>
        <w:t xml:space="preserve"> </w:t>
      </w:r>
      <w:r w:rsidRPr="005108E4">
        <w:rPr>
          <w:sz w:val="24"/>
        </w:rPr>
        <w:t>the</w:t>
      </w:r>
      <w:r w:rsidRPr="005108E4">
        <w:rPr>
          <w:spacing w:val="-7"/>
          <w:sz w:val="24"/>
        </w:rPr>
        <w:t xml:space="preserve"> </w:t>
      </w:r>
      <w:r w:rsidRPr="005108E4">
        <w:rPr>
          <w:sz w:val="24"/>
        </w:rPr>
        <w:t>information</w:t>
      </w:r>
      <w:r w:rsidRPr="005108E4">
        <w:rPr>
          <w:spacing w:val="-7"/>
          <w:sz w:val="24"/>
        </w:rPr>
        <w:t xml:space="preserve"> </w:t>
      </w:r>
      <w:r w:rsidRPr="005108E4">
        <w:rPr>
          <w:sz w:val="24"/>
        </w:rPr>
        <w:t>required</w:t>
      </w:r>
      <w:r w:rsidRPr="005108E4">
        <w:rPr>
          <w:spacing w:val="-6"/>
          <w:sz w:val="24"/>
        </w:rPr>
        <w:t xml:space="preserve"> </w:t>
      </w:r>
      <w:r w:rsidRPr="005108E4">
        <w:rPr>
          <w:sz w:val="24"/>
        </w:rPr>
        <w:t>under</w:t>
      </w:r>
      <w:r w:rsidRPr="005108E4">
        <w:rPr>
          <w:spacing w:val="-8"/>
          <w:sz w:val="24"/>
        </w:rPr>
        <w:t xml:space="preserve"> </w:t>
      </w:r>
      <w:r w:rsidRPr="005108E4">
        <w:rPr>
          <w:sz w:val="24"/>
        </w:rPr>
        <w:t>935</w:t>
      </w:r>
      <w:r w:rsidRPr="005108E4">
        <w:rPr>
          <w:spacing w:val="-6"/>
          <w:sz w:val="24"/>
        </w:rPr>
        <w:t xml:space="preserve"> </w:t>
      </w:r>
      <w:r w:rsidRPr="005108E4">
        <w:rPr>
          <w:sz w:val="24"/>
        </w:rPr>
        <w:t>CMR</w:t>
      </w:r>
      <w:r w:rsidRPr="005108E4">
        <w:rPr>
          <w:spacing w:val="-6"/>
          <w:sz w:val="24"/>
        </w:rPr>
        <w:t xml:space="preserve"> </w:t>
      </w:r>
      <w:r w:rsidRPr="005108E4">
        <w:rPr>
          <w:sz w:val="24"/>
        </w:rPr>
        <w:t>501.140(8)</w:t>
      </w:r>
      <w:r w:rsidRPr="005108E4">
        <w:rPr>
          <w:spacing w:val="-7"/>
          <w:sz w:val="24"/>
        </w:rPr>
        <w:t xml:space="preserve"> </w:t>
      </w:r>
      <w:r w:rsidRPr="005108E4">
        <w:rPr>
          <w:sz w:val="24"/>
        </w:rPr>
        <w:t>for</w:t>
      </w:r>
      <w:r w:rsidRPr="005108E4">
        <w:rPr>
          <w:spacing w:val="-8"/>
          <w:sz w:val="24"/>
        </w:rPr>
        <w:t xml:space="preserve"> </w:t>
      </w:r>
      <w:r w:rsidRPr="005108E4">
        <w:rPr>
          <w:sz w:val="24"/>
        </w:rPr>
        <w:t>each Marijuana</w:t>
      </w:r>
      <w:r w:rsidRPr="005108E4">
        <w:rPr>
          <w:spacing w:val="-13"/>
          <w:sz w:val="24"/>
        </w:rPr>
        <w:t xml:space="preserve"> </w:t>
      </w:r>
      <w:r w:rsidRPr="005108E4">
        <w:rPr>
          <w:sz w:val="24"/>
        </w:rPr>
        <w:t>Product</w:t>
      </w:r>
      <w:r w:rsidRPr="005108E4">
        <w:rPr>
          <w:spacing w:val="-11"/>
          <w:sz w:val="24"/>
        </w:rPr>
        <w:t xml:space="preserve"> </w:t>
      </w:r>
      <w:r w:rsidRPr="005108E4">
        <w:rPr>
          <w:sz w:val="24"/>
        </w:rPr>
        <w:t>it</w:t>
      </w:r>
      <w:r w:rsidRPr="005108E4">
        <w:rPr>
          <w:spacing w:val="-11"/>
          <w:sz w:val="24"/>
        </w:rPr>
        <w:t xml:space="preserve"> </w:t>
      </w:r>
      <w:r w:rsidRPr="005108E4">
        <w:rPr>
          <w:sz w:val="24"/>
        </w:rPr>
        <w:t>Repackages</w:t>
      </w:r>
      <w:r w:rsidRPr="005108E4">
        <w:rPr>
          <w:spacing w:val="-11"/>
          <w:sz w:val="24"/>
        </w:rPr>
        <w:t xml:space="preserve"> </w:t>
      </w:r>
      <w:r w:rsidRPr="005108E4">
        <w:rPr>
          <w:sz w:val="24"/>
        </w:rPr>
        <w:t>for</w:t>
      </w:r>
      <w:r w:rsidRPr="005108E4">
        <w:rPr>
          <w:spacing w:val="-12"/>
          <w:sz w:val="24"/>
        </w:rPr>
        <w:t xml:space="preserve"> </w:t>
      </w:r>
      <w:r w:rsidRPr="005108E4">
        <w:rPr>
          <w:sz w:val="24"/>
        </w:rPr>
        <w:t>sale</w:t>
      </w:r>
      <w:r w:rsidRPr="005108E4">
        <w:rPr>
          <w:spacing w:val="-10"/>
          <w:sz w:val="24"/>
        </w:rPr>
        <w:t xml:space="preserve"> </w:t>
      </w:r>
      <w:r w:rsidRPr="005108E4">
        <w:rPr>
          <w:sz w:val="24"/>
        </w:rPr>
        <w:t>prior</w:t>
      </w:r>
      <w:r w:rsidRPr="005108E4">
        <w:rPr>
          <w:spacing w:val="-10"/>
          <w:sz w:val="24"/>
        </w:rPr>
        <w:t xml:space="preserve"> </w:t>
      </w:r>
      <w:r w:rsidRPr="005108E4">
        <w:rPr>
          <w:sz w:val="24"/>
        </w:rPr>
        <w:t>to</w:t>
      </w:r>
      <w:r w:rsidRPr="005108E4">
        <w:rPr>
          <w:spacing w:val="-9"/>
          <w:sz w:val="24"/>
        </w:rPr>
        <w:t xml:space="preserve"> </w:t>
      </w:r>
      <w:r w:rsidRPr="005108E4">
        <w:rPr>
          <w:sz w:val="24"/>
        </w:rPr>
        <w:t>the</w:t>
      </w:r>
      <w:r w:rsidRPr="005108E4">
        <w:rPr>
          <w:spacing w:val="-9"/>
          <w:sz w:val="24"/>
        </w:rPr>
        <w:t xml:space="preserve"> </w:t>
      </w:r>
      <w:r w:rsidRPr="005108E4">
        <w:rPr>
          <w:sz w:val="24"/>
        </w:rPr>
        <w:t>product</w:t>
      </w:r>
      <w:r w:rsidRPr="005108E4">
        <w:rPr>
          <w:spacing w:val="-11"/>
          <w:sz w:val="24"/>
        </w:rPr>
        <w:t xml:space="preserve"> </w:t>
      </w:r>
      <w:r w:rsidRPr="005108E4">
        <w:rPr>
          <w:sz w:val="24"/>
        </w:rPr>
        <w:t>being</w:t>
      </w:r>
      <w:r w:rsidRPr="005108E4">
        <w:rPr>
          <w:spacing w:val="-14"/>
          <w:sz w:val="24"/>
        </w:rPr>
        <w:t xml:space="preserve"> </w:t>
      </w:r>
      <w:r w:rsidRPr="005108E4">
        <w:rPr>
          <w:sz w:val="24"/>
        </w:rPr>
        <w:t>made</w:t>
      </w:r>
      <w:r w:rsidRPr="005108E4">
        <w:rPr>
          <w:spacing w:val="-12"/>
          <w:sz w:val="24"/>
        </w:rPr>
        <w:t xml:space="preserve"> </w:t>
      </w:r>
      <w:r w:rsidRPr="005108E4">
        <w:rPr>
          <w:sz w:val="24"/>
        </w:rPr>
        <w:t>available</w:t>
      </w:r>
      <w:r w:rsidRPr="005108E4">
        <w:rPr>
          <w:spacing w:val="-13"/>
          <w:sz w:val="24"/>
        </w:rPr>
        <w:t xml:space="preserve"> </w:t>
      </w:r>
      <w:r w:rsidRPr="005108E4">
        <w:rPr>
          <w:sz w:val="24"/>
        </w:rPr>
        <w:t>for</w:t>
      </w:r>
      <w:r w:rsidRPr="005108E4">
        <w:rPr>
          <w:spacing w:val="-12"/>
          <w:sz w:val="24"/>
        </w:rPr>
        <w:t xml:space="preserve"> </w:t>
      </w:r>
      <w:r w:rsidRPr="005108E4">
        <w:rPr>
          <w:sz w:val="24"/>
        </w:rPr>
        <w:t>sale and</w:t>
      </w:r>
      <w:r w:rsidRPr="005108E4">
        <w:rPr>
          <w:spacing w:val="-14"/>
          <w:sz w:val="24"/>
        </w:rPr>
        <w:t xml:space="preserve"> </w:t>
      </w:r>
      <w:r w:rsidRPr="005108E4">
        <w:rPr>
          <w:sz w:val="24"/>
        </w:rPr>
        <w:t>shall</w:t>
      </w:r>
      <w:r w:rsidRPr="005108E4">
        <w:rPr>
          <w:spacing w:val="-14"/>
          <w:sz w:val="24"/>
        </w:rPr>
        <w:t xml:space="preserve"> </w:t>
      </w:r>
      <w:r w:rsidRPr="005108E4">
        <w:rPr>
          <w:sz w:val="24"/>
        </w:rPr>
        <w:t>update</w:t>
      </w:r>
      <w:r w:rsidRPr="005108E4">
        <w:rPr>
          <w:spacing w:val="-15"/>
          <w:sz w:val="24"/>
        </w:rPr>
        <w:t xml:space="preserve"> </w:t>
      </w:r>
      <w:r w:rsidRPr="005108E4">
        <w:rPr>
          <w:sz w:val="24"/>
        </w:rPr>
        <w:t>the</w:t>
      </w:r>
      <w:r w:rsidRPr="005108E4">
        <w:rPr>
          <w:spacing w:val="-15"/>
          <w:sz w:val="24"/>
        </w:rPr>
        <w:t xml:space="preserve"> </w:t>
      </w:r>
      <w:r w:rsidRPr="005108E4">
        <w:rPr>
          <w:sz w:val="24"/>
        </w:rPr>
        <w:t>information</w:t>
      </w:r>
      <w:r w:rsidRPr="005108E4">
        <w:rPr>
          <w:spacing w:val="-14"/>
          <w:sz w:val="24"/>
        </w:rPr>
        <w:t xml:space="preserve"> </w:t>
      </w:r>
      <w:r w:rsidRPr="005108E4">
        <w:rPr>
          <w:sz w:val="24"/>
        </w:rPr>
        <w:t>whenever</w:t>
      </w:r>
      <w:r w:rsidRPr="005108E4">
        <w:rPr>
          <w:spacing w:val="-14"/>
          <w:sz w:val="24"/>
        </w:rPr>
        <w:t xml:space="preserve"> </w:t>
      </w:r>
      <w:r w:rsidRPr="005108E4">
        <w:rPr>
          <w:sz w:val="24"/>
        </w:rPr>
        <w:t>a</w:t>
      </w:r>
      <w:r w:rsidRPr="005108E4">
        <w:rPr>
          <w:spacing w:val="-15"/>
          <w:sz w:val="24"/>
        </w:rPr>
        <w:t xml:space="preserve"> </w:t>
      </w:r>
      <w:r w:rsidRPr="005108E4">
        <w:rPr>
          <w:sz w:val="24"/>
        </w:rPr>
        <w:t>substantial</w:t>
      </w:r>
      <w:r w:rsidRPr="005108E4">
        <w:rPr>
          <w:spacing w:val="-11"/>
          <w:sz w:val="24"/>
        </w:rPr>
        <w:t xml:space="preserve"> </w:t>
      </w:r>
      <w:r w:rsidRPr="005108E4">
        <w:rPr>
          <w:sz w:val="24"/>
        </w:rPr>
        <w:t>change</w:t>
      </w:r>
      <w:r w:rsidRPr="005108E4">
        <w:rPr>
          <w:spacing w:val="-13"/>
          <w:sz w:val="24"/>
        </w:rPr>
        <w:t xml:space="preserve"> </w:t>
      </w:r>
      <w:r w:rsidRPr="005108E4">
        <w:rPr>
          <w:sz w:val="24"/>
        </w:rPr>
        <w:t>to</w:t>
      </w:r>
      <w:r w:rsidRPr="005108E4">
        <w:rPr>
          <w:spacing w:val="-12"/>
          <w:sz w:val="24"/>
        </w:rPr>
        <w:t xml:space="preserve"> </w:t>
      </w:r>
      <w:r w:rsidRPr="005108E4">
        <w:rPr>
          <w:sz w:val="24"/>
        </w:rPr>
        <w:t>packaging</w:t>
      </w:r>
      <w:r w:rsidRPr="005108E4">
        <w:rPr>
          <w:spacing w:val="-14"/>
          <w:sz w:val="24"/>
        </w:rPr>
        <w:t xml:space="preserve"> </w:t>
      </w:r>
      <w:r w:rsidRPr="005108E4">
        <w:rPr>
          <w:sz w:val="24"/>
        </w:rPr>
        <w:t>or</w:t>
      </w:r>
      <w:r w:rsidRPr="005108E4">
        <w:rPr>
          <w:spacing w:val="-12"/>
          <w:sz w:val="24"/>
        </w:rPr>
        <w:t xml:space="preserve"> </w:t>
      </w:r>
      <w:r w:rsidRPr="005108E4">
        <w:rPr>
          <w:sz w:val="24"/>
        </w:rPr>
        <w:t>label</w:t>
      </w:r>
      <w:r w:rsidRPr="005108E4">
        <w:rPr>
          <w:spacing w:val="-11"/>
          <w:sz w:val="24"/>
        </w:rPr>
        <w:t xml:space="preserve"> </w:t>
      </w:r>
      <w:r w:rsidRPr="005108E4">
        <w:rPr>
          <w:sz w:val="24"/>
        </w:rPr>
        <w:t>of</w:t>
      </w:r>
      <w:r w:rsidRPr="005108E4">
        <w:rPr>
          <w:spacing w:val="-12"/>
          <w:sz w:val="24"/>
        </w:rPr>
        <w:t xml:space="preserve"> </w:t>
      </w:r>
      <w:r w:rsidRPr="005108E4">
        <w:rPr>
          <w:sz w:val="24"/>
        </w:rPr>
        <w:t>the Marijuana</w:t>
      </w:r>
      <w:r w:rsidRPr="005108E4">
        <w:rPr>
          <w:spacing w:val="-14"/>
          <w:sz w:val="24"/>
        </w:rPr>
        <w:t xml:space="preserve"> </w:t>
      </w:r>
      <w:r w:rsidRPr="005108E4">
        <w:rPr>
          <w:sz w:val="24"/>
        </w:rPr>
        <w:t>Product</w:t>
      </w:r>
      <w:r w:rsidRPr="005108E4">
        <w:rPr>
          <w:spacing w:val="-11"/>
          <w:sz w:val="24"/>
        </w:rPr>
        <w:t xml:space="preserve"> </w:t>
      </w:r>
      <w:r w:rsidRPr="005108E4">
        <w:rPr>
          <w:sz w:val="24"/>
        </w:rPr>
        <w:t>occurs.</w:t>
      </w:r>
      <w:r w:rsidRPr="005108E4">
        <w:rPr>
          <w:spacing w:val="36"/>
          <w:sz w:val="24"/>
        </w:rPr>
        <w:t xml:space="preserve"> </w:t>
      </w:r>
      <w:r w:rsidRPr="005108E4">
        <w:rPr>
          <w:sz w:val="24"/>
        </w:rPr>
        <w:t>For</w:t>
      </w:r>
      <w:r w:rsidRPr="005108E4">
        <w:rPr>
          <w:spacing w:val="-11"/>
          <w:sz w:val="24"/>
        </w:rPr>
        <w:t xml:space="preserve"> </w:t>
      </w:r>
      <w:r w:rsidRPr="005108E4">
        <w:rPr>
          <w:sz w:val="24"/>
        </w:rPr>
        <w:t>purposes</w:t>
      </w:r>
      <w:r w:rsidRPr="005108E4">
        <w:rPr>
          <w:spacing w:val="-9"/>
          <w:sz w:val="24"/>
        </w:rPr>
        <w:t xml:space="preserve"> </w:t>
      </w:r>
      <w:r w:rsidRPr="005108E4">
        <w:rPr>
          <w:sz w:val="24"/>
        </w:rPr>
        <w:t>of</w:t>
      </w:r>
      <w:r w:rsidRPr="005108E4">
        <w:rPr>
          <w:spacing w:val="-11"/>
          <w:sz w:val="24"/>
        </w:rPr>
        <w:t xml:space="preserve"> </w:t>
      </w:r>
      <w:r w:rsidRPr="005108E4">
        <w:rPr>
          <w:sz w:val="24"/>
        </w:rPr>
        <w:t>935</w:t>
      </w:r>
      <w:r w:rsidRPr="005108E4">
        <w:rPr>
          <w:spacing w:val="-10"/>
          <w:sz w:val="24"/>
        </w:rPr>
        <w:t xml:space="preserve"> </w:t>
      </w:r>
      <w:r w:rsidRPr="005108E4">
        <w:rPr>
          <w:sz w:val="24"/>
        </w:rPr>
        <w:t>CMR</w:t>
      </w:r>
      <w:r w:rsidRPr="005108E4">
        <w:rPr>
          <w:spacing w:val="-11"/>
          <w:sz w:val="24"/>
        </w:rPr>
        <w:t xml:space="preserve"> </w:t>
      </w:r>
      <w:r w:rsidRPr="005108E4">
        <w:rPr>
          <w:sz w:val="24"/>
        </w:rPr>
        <w:t>501.140(10)(c),</w:t>
      </w:r>
      <w:r w:rsidRPr="005108E4">
        <w:rPr>
          <w:spacing w:val="-13"/>
          <w:sz w:val="24"/>
        </w:rPr>
        <w:t xml:space="preserve"> </w:t>
      </w:r>
      <w:r w:rsidRPr="005108E4">
        <w:rPr>
          <w:sz w:val="24"/>
        </w:rPr>
        <w:t>a</w:t>
      </w:r>
      <w:r w:rsidRPr="005108E4">
        <w:rPr>
          <w:spacing w:val="-13"/>
          <w:sz w:val="24"/>
        </w:rPr>
        <w:t xml:space="preserve"> </w:t>
      </w:r>
      <w:r w:rsidRPr="005108E4">
        <w:rPr>
          <w:sz w:val="24"/>
        </w:rPr>
        <w:t>substantial</w:t>
      </w:r>
      <w:r w:rsidRPr="005108E4">
        <w:rPr>
          <w:spacing w:val="-11"/>
          <w:sz w:val="24"/>
        </w:rPr>
        <w:t xml:space="preserve"> </w:t>
      </w:r>
      <w:r w:rsidRPr="005108E4">
        <w:rPr>
          <w:sz w:val="24"/>
        </w:rPr>
        <w:t>change shall be a change to the physical attributes or content of the package or</w:t>
      </w:r>
      <w:r w:rsidRPr="005108E4">
        <w:rPr>
          <w:spacing w:val="-38"/>
          <w:sz w:val="24"/>
        </w:rPr>
        <w:t xml:space="preserve"> </w:t>
      </w:r>
      <w:r w:rsidRPr="005108E4">
        <w:rPr>
          <w:sz w:val="24"/>
        </w:rPr>
        <w:t>label.</w:t>
      </w:r>
    </w:p>
    <w:p w14:paraId="380F372A" w14:textId="77777777" w:rsidR="00DA2759" w:rsidRPr="005108E4" w:rsidRDefault="00DA2759">
      <w:pPr>
        <w:pStyle w:val="BodyText"/>
        <w:spacing w:before="8"/>
        <w:jc w:val="left"/>
      </w:pPr>
    </w:p>
    <w:p w14:paraId="3AC42378" w14:textId="77777777" w:rsidR="00DA2759" w:rsidRPr="005108E4" w:rsidRDefault="009A7511" w:rsidP="009B55D4">
      <w:pPr>
        <w:pStyle w:val="ListParagraph"/>
        <w:numPr>
          <w:ilvl w:val="0"/>
          <w:numId w:val="43"/>
        </w:numPr>
        <w:tabs>
          <w:tab w:val="left" w:pos="1899"/>
        </w:tabs>
        <w:ind w:left="1898" w:hanging="580"/>
        <w:outlineLvl w:val="1"/>
        <w:rPr>
          <w:sz w:val="24"/>
        </w:rPr>
      </w:pPr>
      <w:r w:rsidRPr="005108E4">
        <w:rPr>
          <w:sz w:val="24"/>
          <w:u w:val="single"/>
        </w:rPr>
        <w:t>Sale of Marijuana Vaporizer</w:t>
      </w:r>
      <w:r w:rsidRPr="005108E4">
        <w:rPr>
          <w:spacing w:val="-8"/>
          <w:sz w:val="24"/>
          <w:u w:val="single"/>
        </w:rPr>
        <w:t xml:space="preserve"> </w:t>
      </w:r>
      <w:r w:rsidRPr="005108E4">
        <w:rPr>
          <w:sz w:val="24"/>
          <w:u w:val="single"/>
        </w:rPr>
        <w:t>Devices</w:t>
      </w:r>
      <w:r w:rsidRPr="005108E4">
        <w:rPr>
          <w:sz w:val="24"/>
        </w:rPr>
        <w:t>.</w:t>
      </w:r>
    </w:p>
    <w:p w14:paraId="11918AF0" w14:textId="77777777" w:rsidR="00DA2759" w:rsidRPr="005108E4" w:rsidRDefault="009A7511">
      <w:pPr>
        <w:pStyle w:val="ListParagraph"/>
        <w:numPr>
          <w:ilvl w:val="1"/>
          <w:numId w:val="43"/>
        </w:numPr>
        <w:tabs>
          <w:tab w:val="left" w:pos="2084"/>
        </w:tabs>
        <w:spacing w:before="2" w:line="242" w:lineRule="auto"/>
        <w:ind w:right="116" w:firstLine="0"/>
        <w:rPr>
          <w:sz w:val="24"/>
        </w:rPr>
      </w:pPr>
      <w:r w:rsidRPr="005108E4">
        <w:rPr>
          <w:sz w:val="24"/>
        </w:rPr>
        <w:t>MTCs</w:t>
      </w:r>
      <w:r w:rsidRPr="005108E4">
        <w:rPr>
          <w:spacing w:val="-16"/>
          <w:sz w:val="24"/>
        </w:rPr>
        <w:t xml:space="preserve"> </w:t>
      </w:r>
      <w:r w:rsidRPr="005108E4">
        <w:rPr>
          <w:sz w:val="24"/>
        </w:rPr>
        <w:t>offering</w:t>
      </w:r>
      <w:r w:rsidRPr="005108E4">
        <w:rPr>
          <w:spacing w:val="-18"/>
          <w:sz w:val="24"/>
        </w:rPr>
        <w:t xml:space="preserve"> </w:t>
      </w:r>
      <w:r w:rsidRPr="005108E4">
        <w:rPr>
          <w:sz w:val="24"/>
        </w:rPr>
        <w:t>Marijuana</w:t>
      </w:r>
      <w:r w:rsidRPr="005108E4">
        <w:rPr>
          <w:spacing w:val="-16"/>
          <w:sz w:val="24"/>
        </w:rPr>
        <w:t xml:space="preserve"> </w:t>
      </w:r>
      <w:r w:rsidRPr="005108E4">
        <w:rPr>
          <w:sz w:val="24"/>
        </w:rPr>
        <w:t>Vaporizer</w:t>
      </w:r>
      <w:r w:rsidRPr="005108E4">
        <w:rPr>
          <w:spacing w:val="-17"/>
          <w:sz w:val="24"/>
        </w:rPr>
        <w:t xml:space="preserve"> </w:t>
      </w:r>
      <w:r w:rsidRPr="005108E4">
        <w:rPr>
          <w:sz w:val="24"/>
        </w:rPr>
        <w:t>Devices</w:t>
      </w:r>
      <w:r w:rsidRPr="005108E4">
        <w:rPr>
          <w:spacing w:val="-15"/>
          <w:sz w:val="24"/>
        </w:rPr>
        <w:t xml:space="preserve"> </w:t>
      </w:r>
      <w:r w:rsidRPr="005108E4">
        <w:rPr>
          <w:sz w:val="24"/>
        </w:rPr>
        <w:t>for</w:t>
      </w:r>
      <w:r w:rsidRPr="005108E4">
        <w:rPr>
          <w:spacing w:val="-18"/>
          <w:sz w:val="24"/>
        </w:rPr>
        <w:t xml:space="preserve"> </w:t>
      </w:r>
      <w:r w:rsidRPr="005108E4">
        <w:rPr>
          <w:sz w:val="24"/>
        </w:rPr>
        <w:t>sale</w:t>
      </w:r>
      <w:r w:rsidRPr="005108E4">
        <w:rPr>
          <w:spacing w:val="-19"/>
          <w:sz w:val="24"/>
        </w:rPr>
        <w:t xml:space="preserve"> </w:t>
      </w:r>
      <w:r w:rsidRPr="005108E4">
        <w:rPr>
          <w:sz w:val="24"/>
        </w:rPr>
        <w:t>to</w:t>
      </w:r>
      <w:r w:rsidRPr="005108E4">
        <w:rPr>
          <w:spacing w:val="-18"/>
          <w:sz w:val="24"/>
        </w:rPr>
        <w:t xml:space="preserve"> </w:t>
      </w:r>
      <w:r w:rsidRPr="005108E4">
        <w:rPr>
          <w:sz w:val="24"/>
        </w:rPr>
        <w:t>Registered</w:t>
      </w:r>
      <w:r w:rsidRPr="005108E4">
        <w:rPr>
          <w:spacing w:val="-18"/>
          <w:sz w:val="24"/>
        </w:rPr>
        <w:t xml:space="preserve"> </w:t>
      </w:r>
      <w:r w:rsidRPr="005108E4">
        <w:rPr>
          <w:sz w:val="24"/>
        </w:rPr>
        <w:t>Qualifying</w:t>
      </w:r>
      <w:r w:rsidRPr="005108E4">
        <w:rPr>
          <w:spacing w:val="-20"/>
          <w:sz w:val="24"/>
        </w:rPr>
        <w:t xml:space="preserve"> </w:t>
      </w:r>
      <w:r w:rsidRPr="005108E4">
        <w:rPr>
          <w:sz w:val="24"/>
        </w:rPr>
        <w:t>Patients shall include signage at the point of sale, that is legible and enlarged and contains the following</w:t>
      </w:r>
      <w:r w:rsidRPr="005108E4">
        <w:rPr>
          <w:spacing w:val="-4"/>
          <w:sz w:val="24"/>
        </w:rPr>
        <w:t xml:space="preserve"> </w:t>
      </w:r>
      <w:r w:rsidRPr="005108E4">
        <w:rPr>
          <w:sz w:val="24"/>
        </w:rPr>
        <w:t>statements:</w:t>
      </w:r>
    </w:p>
    <w:p w14:paraId="178BD296" w14:textId="77777777" w:rsidR="00DA2759" w:rsidRPr="005108E4" w:rsidRDefault="009A7511">
      <w:pPr>
        <w:pStyle w:val="ListParagraph"/>
        <w:numPr>
          <w:ilvl w:val="2"/>
          <w:numId w:val="43"/>
        </w:numPr>
        <w:tabs>
          <w:tab w:val="left" w:pos="2439"/>
        </w:tabs>
        <w:spacing w:before="4" w:line="242" w:lineRule="auto"/>
        <w:ind w:left="2035" w:right="117" w:firstLine="0"/>
        <w:rPr>
          <w:sz w:val="24"/>
        </w:rPr>
      </w:pPr>
      <w:r w:rsidRPr="005108E4">
        <w:rPr>
          <w:sz w:val="24"/>
        </w:rPr>
        <w:t>"Marijuana Vaporizer Devices have been tested for Vitamin E Acetate and other contaminants, with no adverse findings. WARNING: Vaporizer Devices may contain ingredients harmful to health when</w:t>
      </w:r>
      <w:r w:rsidRPr="005108E4">
        <w:rPr>
          <w:spacing w:val="-6"/>
          <w:sz w:val="24"/>
        </w:rPr>
        <w:t xml:space="preserve"> </w:t>
      </w:r>
      <w:r w:rsidRPr="005108E4">
        <w:rPr>
          <w:sz w:val="24"/>
        </w:rPr>
        <w:t>inhaled."</w:t>
      </w:r>
    </w:p>
    <w:p w14:paraId="6A1A7D36" w14:textId="77777777" w:rsidR="00DA2759" w:rsidRPr="005108E4" w:rsidRDefault="009A7511">
      <w:pPr>
        <w:pStyle w:val="ListParagraph"/>
        <w:numPr>
          <w:ilvl w:val="2"/>
          <w:numId w:val="43"/>
        </w:numPr>
        <w:tabs>
          <w:tab w:val="left" w:pos="2511"/>
        </w:tabs>
        <w:spacing w:before="2" w:line="244" w:lineRule="auto"/>
        <w:ind w:left="2035" w:right="116" w:firstLine="0"/>
        <w:rPr>
          <w:sz w:val="24"/>
        </w:rPr>
      </w:pPr>
      <w:r w:rsidRPr="005108E4">
        <w:rPr>
          <w:sz w:val="24"/>
        </w:rPr>
        <w:t>"Patients shall have access to the test results of Marijuana Vaporizer Devices including</w:t>
      </w:r>
      <w:r w:rsidRPr="005108E4">
        <w:rPr>
          <w:spacing w:val="-21"/>
          <w:sz w:val="24"/>
        </w:rPr>
        <w:t xml:space="preserve"> </w:t>
      </w:r>
      <w:r w:rsidRPr="005108E4">
        <w:rPr>
          <w:sz w:val="24"/>
        </w:rPr>
        <w:t>copies</w:t>
      </w:r>
      <w:r w:rsidRPr="005108E4">
        <w:rPr>
          <w:spacing w:val="-18"/>
          <w:sz w:val="24"/>
        </w:rPr>
        <w:t xml:space="preserve"> </w:t>
      </w:r>
      <w:r w:rsidRPr="005108E4">
        <w:rPr>
          <w:sz w:val="24"/>
        </w:rPr>
        <w:t>of</w:t>
      </w:r>
      <w:r w:rsidRPr="005108E4">
        <w:rPr>
          <w:spacing w:val="-18"/>
          <w:sz w:val="24"/>
        </w:rPr>
        <w:t xml:space="preserve"> </w:t>
      </w:r>
      <w:r w:rsidRPr="005108E4">
        <w:rPr>
          <w:sz w:val="24"/>
        </w:rPr>
        <w:t>any</w:t>
      </w:r>
      <w:r w:rsidRPr="005108E4">
        <w:rPr>
          <w:spacing w:val="-25"/>
          <w:sz w:val="24"/>
        </w:rPr>
        <w:t xml:space="preserve"> </w:t>
      </w:r>
      <w:r w:rsidRPr="005108E4">
        <w:rPr>
          <w:sz w:val="24"/>
        </w:rPr>
        <w:t>Certificates</w:t>
      </w:r>
      <w:r w:rsidRPr="005108E4">
        <w:rPr>
          <w:spacing w:val="-16"/>
          <w:sz w:val="24"/>
        </w:rPr>
        <w:t xml:space="preserve"> </w:t>
      </w:r>
      <w:r w:rsidRPr="005108E4">
        <w:rPr>
          <w:sz w:val="24"/>
        </w:rPr>
        <w:t>of</w:t>
      </w:r>
      <w:r w:rsidRPr="005108E4">
        <w:rPr>
          <w:spacing w:val="-17"/>
          <w:sz w:val="24"/>
        </w:rPr>
        <w:t xml:space="preserve"> </w:t>
      </w:r>
      <w:r w:rsidRPr="005108E4">
        <w:rPr>
          <w:sz w:val="24"/>
        </w:rPr>
        <w:t>Analysis</w:t>
      </w:r>
      <w:r w:rsidRPr="005108E4">
        <w:rPr>
          <w:spacing w:val="-16"/>
          <w:sz w:val="24"/>
        </w:rPr>
        <w:t xml:space="preserve"> </w:t>
      </w:r>
      <w:r w:rsidRPr="005108E4">
        <w:rPr>
          <w:sz w:val="24"/>
        </w:rPr>
        <w:t>provided</w:t>
      </w:r>
      <w:r w:rsidRPr="005108E4">
        <w:rPr>
          <w:spacing w:val="-18"/>
          <w:sz w:val="24"/>
        </w:rPr>
        <w:t xml:space="preserve"> </w:t>
      </w:r>
      <w:r w:rsidRPr="005108E4">
        <w:rPr>
          <w:sz w:val="24"/>
        </w:rPr>
        <w:t>be</w:t>
      </w:r>
      <w:r w:rsidRPr="005108E4">
        <w:rPr>
          <w:spacing w:val="-20"/>
          <w:sz w:val="24"/>
        </w:rPr>
        <w:t xml:space="preserve"> </w:t>
      </w:r>
      <w:r w:rsidRPr="005108E4">
        <w:rPr>
          <w:sz w:val="24"/>
        </w:rPr>
        <w:t>the</w:t>
      </w:r>
      <w:r w:rsidRPr="005108E4">
        <w:rPr>
          <w:spacing w:val="-19"/>
          <w:sz w:val="24"/>
        </w:rPr>
        <w:t xml:space="preserve"> </w:t>
      </w:r>
      <w:r w:rsidRPr="005108E4">
        <w:rPr>
          <w:sz w:val="24"/>
        </w:rPr>
        <w:t>device's</w:t>
      </w:r>
      <w:r w:rsidRPr="005108E4">
        <w:rPr>
          <w:spacing w:val="-18"/>
          <w:sz w:val="24"/>
        </w:rPr>
        <w:t xml:space="preserve"> </w:t>
      </w:r>
      <w:r w:rsidRPr="005108E4">
        <w:rPr>
          <w:sz w:val="24"/>
        </w:rPr>
        <w:t>manufacturer."</w:t>
      </w:r>
    </w:p>
    <w:p w14:paraId="15426DB7" w14:textId="77777777" w:rsidR="00DA2759" w:rsidRPr="005108E4" w:rsidRDefault="009A7511">
      <w:pPr>
        <w:pStyle w:val="ListParagraph"/>
        <w:numPr>
          <w:ilvl w:val="1"/>
          <w:numId w:val="43"/>
        </w:numPr>
        <w:tabs>
          <w:tab w:val="left" w:pos="2069"/>
        </w:tabs>
        <w:spacing w:line="242" w:lineRule="auto"/>
        <w:ind w:right="115" w:firstLine="0"/>
        <w:rPr>
          <w:sz w:val="24"/>
        </w:rPr>
      </w:pPr>
      <w:r w:rsidRPr="005108E4">
        <w:rPr>
          <w:sz w:val="24"/>
        </w:rPr>
        <w:t>MTCs</w:t>
      </w:r>
      <w:r w:rsidRPr="005108E4">
        <w:rPr>
          <w:spacing w:val="-28"/>
          <w:sz w:val="24"/>
        </w:rPr>
        <w:t xml:space="preserve"> </w:t>
      </w:r>
      <w:r w:rsidRPr="005108E4">
        <w:rPr>
          <w:sz w:val="24"/>
        </w:rPr>
        <w:t>shall</w:t>
      </w:r>
      <w:r w:rsidRPr="005108E4">
        <w:rPr>
          <w:spacing w:val="-27"/>
          <w:sz w:val="24"/>
        </w:rPr>
        <w:t xml:space="preserve"> </w:t>
      </w:r>
      <w:r w:rsidRPr="005108E4">
        <w:rPr>
          <w:sz w:val="24"/>
        </w:rPr>
        <w:t>provide</w:t>
      </w:r>
      <w:r w:rsidRPr="005108E4">
        <w:rPr>
          <w:spacing w:val="-28"/>
          <w:sz w:val="24"/>
        </w:rPr>
        <w:t xml:space="preserve"> </w:t>
      </w:r>
      <w:r w:rsidRPr="005108E4">
        <w:rPr>
          <w:sz w:val="24"/>
        </w:rPr>
        <w:t>a</w:t>
      </w:r>
      <w:r w:rsidRPr="005108E4">
        <w:rPr>
          <w:spacing w:val="-28"/>
          <w:sz w:val="24"/>
        </w:rPr>
        <w:t xml:space="preserve"> </w:t>
      </w:r>
      <w:r w:rsidRPr="005108E4">
        <w:rPr>
          <w:sz w:val="24"/>
        </w:rPr>
        <w:t>physical</w:t>
      </w:r>
      <w:r w:rsidRPr="005108E4">
        <w:rPr>
          <w:spacing w:val="-28"/>
          <w:sz w:val="24"/>
        </w:rPr>
        <w:t xml:space="preserve"> </w:t>
      </w:r>
      <w:r w:rsidRPr="005108E4">
        <w:rPr>
          <w:sz w:val="24"/>
        </w:rPr>
        <w:t>insert</w:t>
      </w:r>
      <w:r w:rsidRPr="005108E4">
        <w:rPr>
          <w:spacing w:val="-27"/>
          <w:sz w:val="24"/>
        </w:rPr>
        <w:t xml:space="preserve"> </w:t>
      </w:r>
      <w:r w:rsidRPr="005108E4">
        <w:rPr>
          <w:sz w:val="24"/>
        </w:rPr>
        <w:t>to</w:t>
      </w:r>
      <w:r w:rsidRPr="005108E4">
        <w:rPr>
          <w:spacing w:val="-27"/>
          <w:sz w:val="24"/>
        </w:rPr>
        <w:t xml:space="preserve"> </w:t>
      </w:r>
      <w:r w:rsidRPr="005108E4">
        <w:rPr>
          <w:sz w:val="24"/>
        </w:rPr>
        <w:t>Registered</w:t>
      </w:r>
      <w:r w:rsidRPr="005108E4">
        <w:rPr>
          <w:spacing w:val="-28"/>
          <w:sz w:val="24"/>
        </w:rPr>
        <w:t xml:space="preserve"> </w:t>
      </w:r>
      <w:r w:rsidRPr="005108E4">
        <w:rPr>
          <w:sz w:val="24"/>
        </w:rPr>
        <w:t>Qualifying</w:t>
      </w:r>
      <w:r w:rsidRPr="005108E4">
        <w:rPr>
          <w:spacing w:val="-27"/>
          <w:sz w:val="24"/>
        </w:rPr>
        <w:t xml:space="preserve"> </w:t>
      </w:r>
      <w:r w:rsidRPr="005108E4">
        <w:rPr>
          <w:sz w:val="24"/>
        </w:rPr>
        <w:t>Patients</w:t>
      </w:r>
      <w:r w:rsidRPr="005108E4">
        <w:rPr>
          <w:spacing w:val="-27"/>
          <w:sz w:val="24"/>
        </w:rPr>
        <w:t xml:space="preserve"> </w:t>
      </w:r>
      <w:r w:rsidRPr="005108E4">
        <w:rPr>
          <w:sz w:val="24"/>
        </w:rPr>
        <w:t>that</w:t>
      </w:r>
      <w:r w:rsidRPr="005108E4">
        <w:rPr>
          <w:spacing w:val="-28"/>
          <w:sz w:val="24"/>
        </w:rPr>
        <w:t xml:space="preserve"> </w:t>
      </w:r>
      <w:r w:rsidRPr="005108E4">
        <w:rPr>
          <w:sz w:val="24"/>
        </w:rPr>
        <w:t xml:space="preserve">accompanies </w:t>
      </w:r>
      <w:r w:rsidRPr="005108E4">
        <w:rPr>
          <w:spacing w:val="-2"/>
          <w:sz w:val="24"/>
        </w:rPr>
        <w:t>all</w:t>
      </w:r>
      <w:r w:rsidRPr="005108E4">
        <w:rPr>
          <w:spacing w:val="-27"/>
          <w:sz w:val="24"/>
        </w:rPr>
        <w:t xml:space="preserve"> </w:t>
      </w:r>
      <w:r w:rsidRPr="005108E4">
        <w:rPr>
          <w:spacing w:val="-4"/>
          <w:sz w:val="24"/>
        </w:rPr>
        <w:t>purchased</w:t>
      </w:r>
      <w:r w:rsidRPr="005108E4">
        <w:rPr>
          <w:spacing w:val="-28"/>
          <w:sz w:val="24"/>
        </w:rPr>
        <w:t xml:space="preserve"> </w:t>
      </w:r>
      <w:r w:rsidRPr="005108E4">
        <w:rPr>
          <w:spacing w:val="-3"/>
          <w:sz w:val="24"/>
        </w:rPr>
        <w:t>Marijuana</w:t>
      </w:r>
      <w:r w:rsidRPr="005108E4">
        <w:rPr>
          <w:spacing w:val="-29"/>
          <w:sz w:val="24"/>
        </w:rPr>
        <w:t xml:space="preserve"> </w:t>
      </w:r>
      <w:r w:rsidRPr="005108E4">
        <w:rPr>
          <w:spacing w:val="-3"/>
          <w:sz w:val="24"/>
        </w:rPr>
        <w:t>Vaporizer</w:t>
      </w:r>
      <w:r w:rsidRPr="005108E4">
        <w:rPr>
          <w:spacing w:val="-29"/>
          <w:sz w:val="24"/>
        </w:rPr>
        <w:t xml:space="preserve"> </w:t>
      </w:r>
      <w:r w:rsidRPr="005108E4">
        <w:rPr>
          <w:spacing w:val="-3"/>
          <w:sz w:val="24"/>
        </w:rPr>
        <w:t>Devices</w:t>
      </w:r>
      <w:r w:rsidRPr="005108E4">
        <w:rPr>
          <w:spacing w:val="-24"/>
          <w:sz w:val="24"/>
        </w:rPr>
        <w:t xml:space="preserve"> </w:t>
      </w:r>
      <w:r w:rsidRPr="005108E4">
        <w:rPr>
          <w:sz w:val="24"/>
        </w:rPr>
        <w:t>that</w:t>
      </w:r>
      <w:r w:rsidRPr="005108E4">
        <w:rPr>
          <w:spacing w:val="-25"/>
          <w:sz w:val="24"/>
        </w:rPr>
        <w:t xml:space="preserve"> </w:t>
      </w:r>
      <w:r w:rsidRPr="005108E4">
        <w:rPr>
          <w:sz w:val="24"/>
        </w:rPr>
        <w:t>states,</w:t>
      </w:r>
      <w:r w:rsidRPr="005108E4">
        <w:rPr>
          <w:spacing w:val="-26"/>
          <w:sz w:val="24"/>
        </w:rPr>
        <w:t xml:space="preserve"> </w:t>
      </w:r>
      <w:r w:rsidRPr="005108E4">
        <w:rPr>
          <w:sz w:val="24"/>
        </w:rPr>
        <w:t>including</w:t>
      </w:r>
      <w:r w:rsidRPr="005108E4">
        <w:rPr>
          <w:spacing w:val="-28"/>
          <w:sz w:val="24"/>
        </w:rPr>
        <w:t xml:space="preserve"> </w:t>
      </w:r>
      <w:r w:rsidRPr="005108E4">
        <w:rPr>
          <w:sz w:val="24"/>
        </w:rPr>
        <w:t>capitalization</w:t>
      </w:r>
      <w:r w:rsidRPr="005108E4">
        <w:rPr>
          <w:spacing w:val="-26"/>
          <w:sz w:val="24"/>
        </w:rPr>
        <w:t xml:space="preserve"> </w:t>
      </w:r>
      <w:r w:rsidRPr="005108E4">
        <w:rPr>
          <w:sz w:val="24"/>
        </w:rPr>
        <w:t>and</w:t>
      </w:r>
      <w:r w:rsidRPr="005108E4">
        <w:rPr>
          <w:spacing w:val="-26"/>
          <w:sz w:val="24"/>
        </w:rPr>
        <w:t xml:space="preserve"> </w:t>
      </w:r>
      <w:r w:rsidRPr="005108E4">
        <w:rPr>
          <w:sz w:val="24"/>
        </w:rPr>
        <w:t>emphasis, the following: “Marijuana Vaporizer Devices have been tested for Vitamin E Acetate and other</w:t>
      </w:r>
      <w:r w:rsidRPr="005108E4">
        <w:rPr>
          <w:spacing w:val="-18"/>
          <w:sz w:val="24"/>
        </w:rPr>
        <w:t xml:space="preserve"> </w:t>
      </w:r>
      <w:r w:rsidRPr="005108E4">
        <w:rPr>
          <w:sz w:val="24"/>
        </w:rPr>
        <w:t>contaminants,</w:t>
      </w:r>
      <w:r w:rsidRPr="005108E4">
        <w:rPr>
          <w:spacing w:val="-18"/>
          <w:sz w:val="24"/>
        </w:rPr>
        <w:t xml:space="preserve"> </w:t>
      </w:r>
      <w:r w:rsidRPr="005108E4">
        <w:rPr>
          <w:sz w:val="24"/>
        </w:rPr>
        <w:t>with</w:t>
      </w:r>
      <w:r w:rsidRPr="005108E4">
        <w:rPr>
          <w:spacing w:val="-18"/>
          <w:sz w:val="24"/>
        </w:rPr>
        <w:t xml:space="preserve"> </w:t>
      </w:r>
      <w:r w:rsidRPr="005108E4">
        <w:rPr>
          <w:sz w:val="24"/>
        </w:rPr>
        <w:t>no</w:t>
      </w:r>
      <w:r w:rsidRPr="005108E4">
        <w:rPr>
          <w:spacing w:val="-18"/>
          <w:sz w:val="24"/>
        </w:rPr>
        <w:t xml:space="preserve"> </w:t>
      </w:r>
      <w:r w:rsidRPr="005108E4">
        <w:rPr>
          <w:sz w:val="24"/>
        </w:rPr>
        <w:t>adverse</w:t>
      </w:r>
      <w:r w:rsidRPr="005108E4">
        <w:rPr>
          <w:spacing w:val="-20"/>
          <w:sz w:val="24"/>
        </w:rPr>
        <w:t xml:space="preserve"> </w:t>
      </w:r>
      <w:r w:rsidRPr="005108E4">
        <w:rPr>
          <w:sz w:val="24"/>
        </w:rPr>
        <w:t>findings.</w:t>
      </w:r>
      <w:r w:rsidRPr="005108E4">
        <w:rPr>
          <w:spacing w:val="21"/>
          <w:sz w:val="24"/>
        </w:rPr>
        <w:t xml:space="preserve"> </w:t>
      </w:r>
      <w:r w:rsidRPr="005108E4">
        <w:rPr>
          <w:sz w:val="24"/>
        </w:rPr>
        <w:t>WARNING:</w:t>
      </w:r>
      <w:r w:rsidRPr="005108E4">
        <w:rPr>
          <w:spacing w:val="-18"/>
          <w:sz w:val="24"/>
        </w:rPr>
        <w:t xml:space="preserve"> </w:t>
      </w:r>
      <w:r w:rsidRPr="005108E4">
        <w:rPr>
          <w:sz w:val="24"/>
        </w:rPr>
        <w:t>Vaporizer</w:t>
      </w:r>
      <w:r w:rsidRPr="005108E4">
        <w:rPr>
          <w:spacing w:val="-21"/>
          <w:sz w:val="24"/>
        </w:rPr>
        <w:t xml:space="preserve"> </w:t>
      </w:r>
      <w:r w:rsidRPr="005108E4">
        <w:rPr>
          <w:sz w:val="24"/>
        </w:rPr>
        <w:t>Devices</w:t>
      </w:r>
      <w:r w:rsidRPr="005108E4">
        <w:rPr>
          <w:spacing w:val="-19"/>
          <w:sz w:val="24"/>
        </w:rPr>
        <w:t xml:space="preserve"> </w:t>
      </w:r>
      <w:r w:rsidRPr="005108E4">
        <w:rPr>
          <w:sz w:val="24"/>
        </w:rPr>
        <w:t>may</w:t>
      </w:r>
      <w:r w:rsidRPr="005108E4">
        <w:rPr>
          <w:spacing w:val="-26"/>
          <w:sz w:val="24"/>
        </w:rPr>
        <w:t xml:space="preserve"> </w:t>
      </w:r>
      <w:r w:rsidRPr="005108E4">
        <w:rPr>
          <w:sz w:val="24"/>
        </w:rPr>
        <w:t>contain ingredients harmful to health when</w:t>
      </w:r>
      <w:r w:rsidRPr="005108E4">
        <w:rPr>
          <w:spacing w:val="-5"/>
          <w:sz w:val="24"/>
        </w:rPr>
        <w:t xml:space="preserve"> </w:t>
      </w:r>
      <w:r w:rsidRPr="005108E4">
        <w:rPr>
          <w:sz w:val="24"/>
        </w:rPr>
        <w:t>inhaled."</w:t>
      </w:r>
    </w:p>
    <w:p w14:paraId="3077CAF1" w14:textId="77777777" w:rsidR="00DA2759" w:rsidRPr="005108E4" w:rsidRDefault="009A7511">
      <w:pPr>
        <w:pStyle w:val="ListParagraph"/>
        <w:numPr>
          <w:ilvl w:val="1"/>
          <w:numId w:val="43"/>
        </w:numPr>
        <w:tabs>
          <w:tab w:val="left" w:pos="2127"/>
        </w:tabs>
        <w:spacing w:before="1" w:line="242" w:lineRule="auto"/>
        <w:ind w:right="117" w:firstLine="0"/>
        <w:rPr>
          <w:sz w:val="24"/>
        </w:rPr>
      </w:pPr>
      <w:r w:rsidRPr="005108E4">
        <w:rPr>
          <w:sz w:val="24"/>
        </w:rPr>
        <w:t>The sale of disposable and reusable vaporizer pens and devices shall be accompanied by</w:t>
      </w:r>
      <w:r w:rsidRPr="005108E4">
        <w:rPr>
          <w:spacing w:val="-31"/>
          <w:sz w:val="24"/>
        </w:rPr>
        <w:t xml:space="preserve"> </w:t>
      </w:r>
      <w:r w:rsidRPr="005108E4">
        <w:rPr>
          <w:sz w:val="24"/>
        </w:rPr>
        <w:t>a</w:t>
      </w:r>
      <w:r w:rsidRPr="005108E4">
        <w:rPr>
          <w:spacing w:val="-27"/>
          <w:sz w:val="24"/>
        </w:rPr>
        <w:t xml:space="preserve"> </w:t>
      </w:r>
      <w:r w:rsidRPr="005108E4">
        <w:rPr>
          <w:sz w:val="24"/>
        </w:rPr>
        <w:t>product</w:t>
      </w:r>
      <w:r w:rsidRPr="005108E4">
        <w:rPr>
          <w:spacing w:val="-26"/>
          <w:sz w:val="24"/>
        </w:rPr>
        <w:t xml:space="preserve"> </w:t>
      </w:r>
      <w:r w:rsidRPr="005108E4">
        <w:rPr>
          <w:sz w:val="24"/>
        </w:rPr>
        <w:t>insert</w:t>
      </w:r>
      <w:r w:rsidRPr="005108E4">
        <w:rPr>
          <w:spacing w:val="-26"/>
          <w:sz w:val="24"/>
        </w:rPr>
        <w:t xml:space="preserve"> </w:t>
      </w:r>
      <w:r w:rsidRPr="005108E4">
        <w:rPr>
          <w:sz w:val="24"/>
        </w:rPr>
        <w:t>identifying</w:t>
      </w:r>
      <w:r w:rsidRPr="005108E4">
        <w:rPr>
          <w:spacing w:val="-28"/>
          <w:sz w:val="24"/>
        </w:rPr>
        <w:t xml:space="preserve"> </w:t>
      </w:r>
      <w:r w:rsidRPr="005108E4">
        <w:rPr>
          <w:sz w:val="24"/>
        </w:rPr>
        <w:t>the</w:t>
      </w:r>
      <w:r w:rsidRPr="005108E4">
        <w:rPr>
          <w:spacing w:val="-27"/>
          <w:sz w:val="24"/>
        </w:rPr>
        <w:t xml:space="preserve"> </w:t>
      </w:r>
      <w:r w:rsidRPr="005108E4">
        <w:rPr>
          <w:sz w:val="24"/>
        </w:rPr>
        <w:t>materials</w:t>
      </w:r>
      <w:r w:rsidRPr="005108E4">
        <w:rPr>
          <w:spacing w:val="-24"/>
          <w:sz w:val="24"/>
        </w:rPr>
        <w:t xml:space="preserve"> </w:t>
      </w:r>
      <w:r w:rsidRPr="005108E4">
        <w:rPr>
          <w:sz w:val="24"/>
        </w:rPr>
        <w:t>used</w:t>
      </w:r>
      <w:r w:rsidRPr="005108E4">
        <w:rPr>
          <w:spacing w:val="-25"/>
          <w:sz w:val="24"/>
        </w:rPr>
        <w:t xml:space="preserve"> </w:t>
      </w:r>
      <w:r w:rsidRPr="005108E4">
        <w:rPr>
          <w:sz w:val="24"/>
        </w:rPr>
        <w:t>in</w:t>
      </w:r>
      <w:r w:rsidRPr="005108E4">
        <w:rPr>
          <w:spacing w:val="-24"/>
          <w:sz w:val="24"/>
        </w:rPr>
        <w:t xml:space="preserve"> </w:t>
      </w:r>
      <w:r w:rsidRPr="005108E4">
        <w:rPr>
          <w:sz w:val="24"/>
        </w:rPr>
        <w:t>the</w:t>
      </w:r>
      <w:r w:rsidRPr="005108E4">
        <w:rPr>
          <w:spacing w:val="-25"/>
          <w:sz w:val="24"/>
        </w:rPr>
        <w:t xml:space="preserve"> </w:t>
      </w:r>
      <w:r w:rsidRPr="005108E4">
        <w:rPr>
          <w:sz w:val="24"/>
        </w:rPr>
        <w:t>vaporizer</w:t>
      </w:r>
      <w:r w:rsidRPr="005108E4">
        <w:rPr>
          <w:spacing w:val="-24"/>
          <w:sz w:val="24"/>
        </w:rPr>
        <w:t xml:space="preserve"> </w:t>
      </w:r>
      <w:r w:rsidRPr="005108E4">
        <w:rPr>
          <w:sz w:val="24"/>
        </w:rPr>
        <w:t>device's</w:t>
      </w:r>
      <w:r w:rsidRPr="005108E4">
        <w:rPr>
          <w:spacing w:val="-24"/>
          <w:sz w:val="24"/>
        </w:rPr>
        <w:t xml:space="preserve"> </w:t>
      </w:r>
      <w:r w:rsidRPr="005108E4">
        <w:rPr>
          <w:sz w:val="24"/>
        </w:rPr>
        <w:t>atomizer</w:t>
      </w:r>
      <w:r w:rsidRPr="005108E4">
        <w:rPr>
          <w:spacing w:val="-25"/>
          <w:sz w:val="24"/>
        </w:rPr>
        <w:t xml:space="preserve"> </w:t>
      </w:r>
      <w:r w:rsidRPr="005108E4">
        <w:rPr>
          <w:sz w:val="24"/>
        </w:rPr>
        <w:t>coil</w:t>
      </w:r>
      <w:r w:rsidRPr="005108E4">
        <w:rPr>
          <w:spacing w:val="-23"/>
          <w:sz w:val="24"/>
        </w:rPr>
        <w:t xml:space="preserve"> </w:t>
      </w:r>
      <w:r w:rsidRPr="005108E4">
        <w:rPr>
          <w:sz w:val="24"/>
        </w:rPr>
        <w:t>(</w:t>
      </w:r>
      <w:r w:rsidRPr="005108E4">
        <w:rPr>
          <w:i/>
          <w:sz w:val="24"/>
        </w:rPr>
        <w:t>e.g</w:t>
      </w:r>
      <w:r w:rsidRPr="005108E4">
        <w:rPr>
          <w:sz w:val="24"/>
        </w:rPr>
        <w:t>., titanium,</w:t>
      </w:r>
      <w:r w:rsidRPr="005108E4">
        <w:rPr>
          <w:spacing w:val="-19"/>
          <w:sz w:val="24"/>
        </w:rPr>
        <w:t xml:space="preserve"> </w:t>
      </w:r>
      <w:r w:rsidRPr="005108E4">
        <w:rPr>
          <w:sz w:val="24"/>
        </w:rPr>
        <w:t>titanium</w:t>
      </w:r>
      <w:r w:rsidRPr="005108E4">
        <w:rPr>
          <w:spacing w:val="-17"/>
          <w:sz w:val="24"/>
        </w:rPr>
        <w:t xml:space="preserve"> </w:t>
      </w:r>
      <w:r w:rsidRPr="005108E4">
        <w:rPr>
          <w:sz w:val="24"/>
        </w:rPr>
        <w:t>alloy,</w:t>
      </w:r>
      <w:r w:rsidRPr="005108E4">
        <w:rPr>
          <w:spacing w:val="-18"/>
          <w:sz w:val="24"/>
        </w:rPr>
        <w:t xml:space="preserve"> </w:t>
      </w:r>
      <w:r w:rsidRPr="005108E4">
        <w:rPr>
          <w:sz w:val="24"/>
        </w:rPr>
        <w:t>quartz,</w:t>
      </w:r>
      <w:r w:rsidRPr="005108E4">
        <w:rPr>
          <w:spacing w:val="-18"/>
          <w:sz w:val="24"/>
        </w:rPr>
        <w:t xml:space="preserve"> </w:t>
      </w:r>
      <w:r w:rsidRPr="005108E4">
        <w:rPr>
          <w:sz w:val="24"/>
        </w:rPr>
        <w:t>copper,</w:t>
      </w:r>
      <w:r w:rsidRPr="005108E4">
        <w:rPr>
          <w:spacing w:val="-18"/>
          <w:sz w:val="24"/>
        </w:rPr>
        <w:t xml:space="preserve"> </w:t>
      </w:r>
      <w:r w:rsidRPr="005108E4">
        <w:rPr>
          <w:sz w:val="24"/>
        </w:rPr>
        <w:t>nichrome,</w:t>
      </w:r>
      <w:r w:rsidRPr="005108E4">
        <w:rPr>
          <w:spacing w:val="-19"/>
          <w:sz w:val="24"/>
        </w:rPr>
        <w:t xml:space="preserve"> </w:t>
      </w:r>
      <w:r w:rsidRPr="005108E4">
        <w:rPr>
          <w:sz w:val="24"/>
        </w:rPr>
        <w:t>kanthal,</w:t>
      </w:r>
      <w:r w:rsidRPr="005108E4">
        <w:rPr>
          <w:spacing w:val="-18"/>
          <w:sz w:val="24"/>
        </w:rPr>
        <w:t xml:space="preserve"> </w:t>
      </w:r>
      <w:r w:rsidRPr="005108E4">
        <w:rPr>
          <w:sz w:val="24"/>
        </w:rPr>
        <w:t>or</w:t>
      </w:r>
      <w:r w:rsidRPr="005108E4">
        <w:rPr>
          <w:spacing w:val="-18"/>
          <w:sz w:val="24"/>
        </w:rPr>
        <w:t xml:space="preserve"> </w:t>
      </w:r>
      <w:r w:rsidRPr="005108E4">
        <w:rPr>
          <w:sz w:val="24"/>
        </w:rPr>
        <w:t>other</w:t>
      </w:r>
      <w:r w:rsidRPr="005108E4">
        <w:rPr>
          <w:spacing w:val="-21"/>
          <w:sz w:val="24"/>
        </w:rPr>
        <w:t xml:space="preserve"> </w:t>
      </w:r>
      <w:r w:rsidRPr="005108E4">
        <w:rPr>
          <w:sz w:val="24"/>
        </w:rPr>
        <w:t>specified</w:t>
      </w:r>
      <w:r w:rsidRPr="005108E4">
        <w:rPr>
          <w:spacing w:val="-20"/>
          <w:sz w:val="24"/>
        </w:rPr>
        <w:t xml:space="preserve"> </w:t>
      </w:r>
      <w:r w:rsidRPr="005108E4">
        <w:rPr>
          <w:sz w:val="24"/>
        </w:rPr>
        <w:t>material),</w:t>
      </w:r>
      <w:r w:rsidRPr="005108E4">
        <w:rPr>
          <w:spacing w:val="-18"/>
          <w:sz w:val="24"/>
        </w:rPr>
        <w:t xml:space="preserve"> </w:t>
      </w:r>
      <w:r w:rsidRPr="005108E4">
        <w:rPr>
          <w:sz w:val="24"/>
        </w:rPr>
        <w:t>and manufacturer</w:t>
      </w:r>
      <w:r w:rsidRPr="005108E4">
        <w:rPr>
          <w:spacing w:val="-27"/>
          <w:sz w:val="24"/>
        </w:rPr>
        <w:t xml:space="preserve"> </w:t>
      </w:r>
      <w:r w:rsidRPr="005108E4">
        <w:rPr>
          <w:sz w:val="24"/>
        </w:rPr>
        <w:t>identification</w:t>
      </w:r>
      <w:r w:rsidRPr="005108E4">
        <w:rPr>
          <w:spacing w:val="-26"/>
          <w:sz w:val="24"/>
        </w:rPr>
        <w:t xml:space="preserve"> </w:t>
      </w:r>
      <w:r w:rsidRPr="005108E4">
        <w:rPr>
          <w:sz w:val="24"/>
        </w:rPr>
        <w:t>of</w:t>
      </w:r>
      <w:r w:rsidRPr="005108E4">
        <w:rPr>
          <w:spacing w:val="-26"/>
          <w:sz w:val="24"/>
        </w:rPr>
        <w:t xml:space="preserve"> </w:t>
      </w:r>
      <w:r w:rsidRPr="005108E4">
        <w:rPr>
          <w:sz w:val="24"/>
        </w:rPr>
        <w:t>the</w:t>
      </w:r>
      <w:r w:rsidRPr="005108E4">
        <w:rPr>
          <w:spacing w:val="-27"/>
          <w:sz w:val="24"/>
        </w:rPr>
        <w:t xml:space="preserve"> </w:t>
      </w:r>
      <w:r w:rsidRPr="005108E4">
        <w:rPr>
          <w:sz w:val="24"/>
        </w:rPr>
        <w:t>device</w:t>
      </w:r>
      <w:r w:rsidRPr="005108E4">
        <w:rPr>
          <w:spacing w:val="-29"/>
          <w:sz w:val="24"/>
        </w:rPr>
        <w:t xml:space="preserve"> </w:t>
      </w:r>
      <w:r w:rsidRPr="005108E4">
        <w:rPr>
          <w:sz w:val="24"/>
        </w:rPr>
        <w:t>hardware,</w:t>
      </w:r>
      <w:r w:rsidRPr="005108E4">
        <w:rPr>
          <w:spacing w:val="-28"/>
          <w:sz w:val="24"/>
        </w:rPr>
        <w:t xml:space="preserve"> </w:t>
      </w:r>
      <w:r w:rsidRPr="005108E4">
        <w:rPr>
          <w:sz w:val="24"/>
        </w:rPr>
        <w:t>cartridge,</w:t>
      </w:r>
      <w:r w:rsidRPr="005108E4">
        <w:rPr>
          <w:spacing w:val="-28"/>
          <w:sz w:val="24"/>
        </w:rPr>
        <w:t xml:space="preserve"> </w:t>
      </w:r>
      <w:r w:rsidRPr="005108E4">
        <w:rPr>
          <w:sz w:val="24"/>
        </w:rPr>
        <w:t>battery</w:t>
      </w:r>
      <w:r w:rsidRPr="005108E4">
        <w:rPr>
          <w:spacing w:val="-34"/>
          <w:sz w:val="24"/>
        </w:rPr>
        <w:t xml:space="preserve"> </w:t>
      </w:r>
      <w:r w:rsidRPr="005108E4">
        <w:rPr>
          <w:sz w:val="24"/>
        </w:rPr>
        <w:t>and</w:t>
      </w:r>
      <w:r w:rsidRPr="005108E4">
        <w:rPr>
          <w:spacing w:val="-26"/>
          <w:sz w:val="24"/>
        </w:rPr>
        <w:t xml:space="preserve"> </w:t>
      </w:r>
      <w:r w:rsidRPr="005108E4">
        <w:rPr>
          <w:sz w:val="24"/>
        </w:rPr>
        <w:t>other</w:t>
      </w:r>
      <w:r w:rsidRPr="005108E4">
        <w:rPr>
          <w:spacing w:val="-27"/>
          <w:sz w:val="24"/>
        </w:rPr>
        <w:t xml:space="preserve"> </w:t>
      </w:r>
      <w:r w:rsidRPr="005108E4">
        <w:rPr>
          <w:sz w:val="24"/>
        </w:rPr>
        <w:t>components;</w:t>
      </w:r>
    </w:p>
    <w:p w14:paraId="7EB141A2" w14:textId="77777777" w:rsidR="00DA2759" w:rsidRPr="005108E4" w:rsidRDefault="009A7511">
      <w:pPr>
        <w:pStyle w:val="ListParagraph"/>
        <w:numPr>
          <w:ilvl w:val="1"/>
          <w:numId w:val="43"/>
        </w:numPr>
        <w:tabs>
          <w:tab w:val="left" w:pos="2120"/>
        </w:tabs>
        <w:spacing w:before="4" w:line="242" w:lineRule="auto"/>
        <w:ind w:right="118" w:firstLine="0"/>
        <w:rPr>
          <w:sz w:val="24"/>
        </w:rPr>
      </w:pPr>
      <w:r w:rsidRPr="005108E4">
        <w:rPr>
          <w:sz w:val="24"/>
        </w:rPr>
        <w:t>An</w:t>
      </w:r>
      <w:r w:rsidRPr="005108E4">
        <w:rPr>
          <w:spacing w:val="-9"/>
          <w:sz w:val="24"/>
        </w:rPr>
        <w:t xml:space="preserve"> </w:t>
      </w:r>
      <w:r w:rsidRPr="005108E4">
        <w:rPr>
          <w:sz w:val="24"/>
        </w:rPr>
        <w:t>MTC</w:t>
      </w:r>
      <w:r w:rsidRPr="005108E4">
        <w:rPr>
          <w:spacing w:val="-9"/>
          <w:sz w:val="24"/>
        </w:rPr>
        <w:t xml:space="preserve"> </w:t>
      </w:r>
      <w:r w:rsidRPr="005108E4">
        <w:rPr>
          <w:sz w:val="24"/>
        </w:rPr>
        <w:t>shall</w:t>
      </w:r>
      <w:r w:rsidRPr="005108E4">
        <w:rPr>
          <w:spacing w:val="-9"/>
          <w:sz w:val="24"/>
        </w:rPr>
        <w:t xml:space="preserve"> </w:t>
      </w:r>
      <w:r w:rsidRPr="005108E4">
        <w:rPr>
          <w:sz w:val="24"/>
        </w:rPr>
        <w:t>make</w:t>
      </w:r>
      <w:r w:rsidRPr="005108E4">
        <w:rPr>
          <w:spacing w:val="-9"/>
          <w:sz w:val="24"/>
        </w:rPr>
        <w:t xml:space="preserve"> </w:t>
      </w:r>
      <w:r w:rsidRPr="005108E4">
        <w:rPr>
          <w:sz w:val="24"/>
        </w:rPr>
        <w:t>available</w:t>
      </w:r>
      <w:r w:rsidRPr="005108E4">
        <w:rPr>
          <w:spacing w:val="-10"/>
          <w:sz w:val="24"/>
        </w:rPr>
        <w:t xml:space="preserve"> </w:t>
      </w:r>
      <w:r w:rsidRPr="005108E4">
        <w:rPr>
          <w:sz w:val="24"/>
        </w:rPr>
        <w:t>the</w:t>
      </w:r>
      <w:r w:rsidRPr="005108E4">
        <w:rPr>
          <w:spacing w:val="-10"/>
          <w:sz w:val="24"/>
        </w:rPr>
        <w:t xml:space="preserve"> </w:t>
      </w:r>
      <w:r w:rsidRPr="005108E4">
        <w:rPr>
          <w:sz w:val="24"/>
        </w:rPr>
        <w:t>information</w:t>
      </w:r>
      <w:r w:rsidRPr="005108E4">
        <w:rPr>
          <w:spacing w:val="-9"/>
          <w:sz w:val="24"/>
        </w:rPr>
        <w:t xml:space="preserve"> </w:t>
      </w:r>
      <w:r w:rsidRPr="005108E4">
        <w:rPr>
          <w:sz w:val="24"/>
        </w:rPr>
        <w:t>contained</w:t>
      </w:r>
      <w:r w:rsidRPr="005108E4">
        <w:rPr>
          <w:spacing w:val="-6"/>
          <w:sz w:val="24"/>
        </w:rPr>
        <w:t xml:space="preserve"> </w:t>
      </w:r>
      <w:r w:rsidRPr="005108E4">
        <w:rPr>
          <w:sz w:val="24"/>
        </w:rPr>
        <w:t>in</w:t>
      </w:r>
      <w:r w:rsidRPr="005108E4">
        <w:rPr>
          <w:spacing w:val="-9"/>
          <w:sz w:val="24"/>
        </w:rPr>
        <w:t xml:space="preserve"> </w:t>
      </w:r>
      <w:r w:rsidRPr="005108E4">
        <w:rPr>
          <w:sz w:val="24"/>
        </w:rPr>
        <w:t>935</w:t>
      </w:r>
      <w:r w:rsidRPr="005108E4">
        <w:rPr>
          <w:spacing w:val="-9"/>
          <w:sz w:val="24"/>
        </w:rPr>
        <w:t xml:space="preserve"> </w:t>
      </w:r>
      <w:r w:rsidRPr="005108E4">
        <w:rPr>
          <w:sz w:val="24"/>
        </w:rPr>
        <w:t>CMR</w:t>
      </w:r>
      <w:r w:rsidRPr="005108E4">
        <w:rPr>
          <w:spacing w:val="-9"/>
          <w:sz w:val="24"/>
        </w:rPr>
        <w:t xml:space="preserve"> </w:t>
      </w:r>
      <w:r w:rsidRPr="005108E4">
        <w:rPr>
          <w:sz w:val="24"/>
        </w:rPr>
        <w:t>501.105(5)(c)6. in the product description at the point of sale and as part of any product list posted on the MTC's website or Third-party Technology Platforms or applications employed for preordering or</w:t>
      </w:r>
      <w:r w:rsidRPr="005108E4">
        <w:rPr>
          <w:spacing w:val="-5"/>
          <w:sz w:val="24"/>
        </w:rPr>
        <w:t xml:space="preserve"> </w:t>
      </w:r>
      <w:r w:rsidRPr="005108E4">
        <w:rPr>
          <w:sz w:val="24"/>
        </w:rPr>
        <w:t>delivery.</w:t>
      </w:r>
    </w:p>
    <w:p w14:paraId="712FEBFE" w14:textId="77777777" w:rsidR="00DA2759" w:rsidRPr="005108E4" w:rsidRDefault="009A7511">
      <w:pPr>
        <w:pStyle w:val="ListParagraph"/>
        <w:numPr>
          <w:ilvl w:val="1"/>
          <w:numId w:val="43"/>
        </w:numPr>
        <w:tabs>
          <w:tab w:val="left" w:pos="2184"/>
        </w:tabs>
        <w:spacing w:before="3" w:line="242" w:lineRule="auto"/>
        <w:ind w:right="116" w:firstLine="0"/>
        <w:rPr>
          <w:sz w:val="24"/>
        </w:rPr>
      </w:pPr>
      <w:r w:rsidRPr="005108E4">
        <w:rPr>
          <w:sz w:val="24"/>
        </w:rPr>
        <w:t>An MTC shall retain all records of purchases from any supplier of any ingredient, additive, device, component part or other materials provided to the MTC about Marijuana Vaporizer</w:t>
      </w:r>
      <w:r w:rsidRPr="005108E4">
        <w:rPr>
          <w:spacing w:val="-14"/>
          <w:sz w:val="24"/>
        </w:rPr>
        <w:t xml:space="preserve"> </w:t>
      </w:r>
      <w:r w:rsidRPr="005108E4">
        <w:rPr>
          <w:sz w:val="24"/>
        </w:rPr>
        <w:t>Devices</w:t>
      </w:r>
      <w:r w:rsidRPr="005108E4">
        <w:rPr>
          <w:spacing w:val="-13"/>
          <w:sz w:val="24"/>
        </w:rPr>
        <w:t xml:space="preserve"> </w:t>
      </w:r>
      <w:r w:rsidRPr="005108E4">
        <w:rPr>
          <w:sz w:val="24"/>
        </w:rPr>
        <w:t>sold</w:t>
      </w:r>
      <w:r w:rsidRPr="005108E4">
        <w:rPr>
          <w:spacing w:val="-13"/>
          <w:sz w:val="24"/>
        </w:rPr>
        <w:t xml:space="preserve"> </w:t>
      </w:r>
      <w:r w:rsidRPr="005108E4">
        <w:rPr>
          <w:sz w:val="24"/>
        </w:rPr>
        <w:t>at</w:t>
      </w:r>
      <w:r w:rsidRPr="005108E4">
        <w:rPr>
          <w:spacing w:val="-12"/>
          <w:sz w:val="24"/>
        </w:rPr>
        <w:t xml:space="preserve"> </w:t>
      </w:r>
      <w:r w:rsidRPr="005108E4">
        <w:rPr>
          <w:sz w:val="24"/>
        </w:rPr>
        <w:t>MTCs.</w:t>
      </w:r>
      <w:r w:rsidRPr="005108E4">
        <w:rPr>
          <w:spacing w:val="37"/>
          <w:sz w:val="24"/>
        </w:rPr>
        <w:t xml:space="preserve"> </w:t>
      </w:r>
      <w:r w:rsidRPr="005108E4">
        <w:rPr>
          <w:sz w:val="24"/>
        </w:rPr>
        <w:t>Such</w:t>
      </w:r>
      <w:r w:rsidRPr="005108E4">
        <w:rPr>
          <w:spacing w:val="-11"/>
          <w:sz w:val="24"/>
        </w:rPr>
        <w:t xml:space="preserve"> </w:t>
      </w:r>
      <w:r w:rsidRPr="005108E4">
        <w:rPr>
          <w:sz w:val="24"/>
        </w:rPr>
        <w:t>records</w:t>
      </w:r>
      <w:r w:rsidRPr="005108E4">
        <w:rPr>
          <w:spacing w:val="-11"/>
          <w:sz w:val="24"/>
        </w:rPr>
        <w:t xml:space="preserve"> </w:t>
      </w:r>
      <w:r w:rsidRPr="005108E4">
        <w:rPr>
          <w:sz w:val="24"/>
        </w:rPr>
        <w:t>shall</w:t>
      </w:r>
      <w:r w:rsidRPr="005108E4">
        <w:rPr>
          <w:spacing w:val="-10"/>
          <w:sz w:val="24"/>
        </w:rPr>
        <w:t xml:space="preserve"> </w:t>
      </w:r>
      <w:r w:rsidRPr="005108E4">
        <w:rPr>
          <w:sz w:val="24"/>
        </w:rPr>
        <w:t>be</w:t>
      </w:r>
      <w:r w:rsidRPr="005108E4">
        <w:rPr>
          <w:spacing w:val="-11"/>
          <w:sz w:val="24"/>
        </w:rPr>
        <w:t xml:space="preserve"> </w:t>
      </w:r>
      <w:r w:rsidRPr="005108E4">
        <w:rPr>
          <w:sz w:val="24"/>
        </w:rPr>
        <w:t>made</w:t>
      </w:r>
      <w:r w:rsidRPr="005108E4">
        <w:rPr>
          <w:spacing w:val="-12"/>
          <w:sz w:val="24"/>
        </w:rPr>
        <w:t xml:space="preserve"> </w:t>
      </w:r>
      <w:r w:rsidRPr="005108E4">
        <w:rPr>
          <w:sz w:val="24"/>
        </w:rPr>
        <w:t>available</w:t>
      </w:r>
      <w:r w:rsidRPr="005108E4">
        <w:rPr>
          <w:spacing w:val="-12"/>
          <w:sz w:val="24"/>
        </w:rPr>
        <w:t xml:space="preserve"> </w:t>
      </w:r>
      <w:r w:rsidRPr="005108E4">
        <w:rPr>
          <w:sz w:val="24"/>
        </w:rPr>
        <w:t>to</w:t>
      </w:r>
      <w:r w:rsidRPr="005108E4">
        <w:rPr>
          <w:spacing w:val="-11"/>
          <w:sz w:val="24"/>
        </w:rPr>
        <w:t xml:space="preserve"> </w:t>
      </w:r>
      <w:r w:rsidRPr="005108E4">
        <w:rPr>
          <w:sz w:val="24"/>
        </w:rPr>
        <w:t>the</w:t>
      </w:r>
      <w:r w:rsidRPr="005108E4">
        <w:rPr>
          <w:spacing w:val="-12"/>
          <w:sz w:val="24"/>
        </w:rPr>
        <w:t xml:space="preserve"> </w:t>
      </w:r>
      <w:r w:rsidRPr="005108E4">
        <w:rPr>
          <w:sz w:val="24"/>
        </w:rPr>
        <w:t>Commission upon</w:t>
      </w:r>
      <w:r w:rsidRPr="005108E4">
        <w:rPr>
          <w:spacing w:val="-2"/>
          <w:sz w:val="24"/>
        </w:rPr>
        <w:t xml:space="preserve"> </w:t>
      </w:r>
      <w:r w:rsidRPr="005108E4">
        <w:rPr>
          <w:sz w:val="24"/>
        </w:rPr>
        <w:t>request.</w:t>
      </w:r>
    </w:p>
    <w:p w14:paraId="567D7120" w14:textId="77777777" w:rsidR="00DA2759" w:rsidRPr="005108E4" w:rsidRDefault="00DA2759">
      <w:pPr>
        <w:pStyle w:val="BodyText"/>
        <w:spacing w:before="6"/>
        <w:jc w:val="left"/>
      </w:pPr>
    </w:p>
    <w:p w14:paraId="2569AA39" w14:textId="77777777" w:rsidR="00DA2759" w:rsidRPr="005108E4" w:rsidRDefault="009A7511" w:rsidP="009B55D4">
      <w:pPr>
        <w:pStyle w:val="ListParagraph"/>
        <w:numPr>
          <w:ilvl w:val="0"/>
          <w:numId w:val="43"/>
        </w:numPr>
        <w:tabs>
          <w:tab w:val="left" w:pos="1899"/>
        </w:tabs>
        <w:spacing w:line="242" w:lineRule="auto"/>
        <w:ind w:left="1319" w:right="116" w:hanging="1"/>
        <w:outlineLvl w:val="1"/>
        <w:rPr>
          <w:sz w:val="24"/>
        </w:rPr>
      </w:pPr>
      <w:r w:rsidRPr="005108E4">
        <w:rPr>
          <w:sz w:val="24"/>
          <w:u w:val="single"/>
        </w:rPr>
        <w:t>Physical</w:t>
      </w:r>
      <w:r w:rsidRPr="005108E4">
        <w:rPr>
          <w:spacing w:val="-5"/>
          <w:sz w:val="24"/>
          <w:u w:val="single"/>
        </w:rPr>
        <w:t xml:space="preserve"> </w:t>
      </w:r>
      <w:r w:rsidRPr="005108E4">
        <w:rPr>
          <w:sz w:val="24"/>
          <w:u w:val="single"/>
        </w:rPr>
        <w:t>Separation</w:t>
      </w:r>
      <w:r w:rsidRPr="005108E4">
        <w:rPr>
          <w:spacing w:val="-6"/>
          <w:sz w:val="24"/>
          <w:u w:val="single"/>
        </w:rPr>
        <w:t xml:space="preserve"> </w:t>
      </w:r>
      <w:r w:rsidRPr="005108E4">
        <w:rPr>
          <w:sz w:val="24"/>
          <w:u w:val="single"/>
        </w:rPr>
        <w:t>of</w:t>
      </w:r>
      <w:r w:rsidRPr="005108E4">
        <w:rPr>
          <w:spacing w:val="-6"/>
          <w:sz w:val="24"/>
          <w:u w:val="single"/>
        </w:rPr>
        <w:t xml:space="preserve"> </w:t>
      </w:r>
      <w:r w:rsidRPr="005108E4">
        <w:rPr>
          <w:sz w:val="24"/>
          <w:u w:val="single"/>
        </w:rPr>
        <w:t>Marijuana</w:t>
      </w:r>
      <w:r w:rsidRPr="005108E4">
        <w:rPr>
          <w:spacing w:val="-6"/>
          <w:sz w:val="24"/>
          <w:u w:val="single"/>
        </w:rPr>
        <w:t xml:space="preserve"> </w:t>
      </w:r>
      <w:r w:rsidRPr="005108E4">
        <w:rPr>
          <w:sz w:val="24"/>
          <w:u w:val="single"/>
        </w:rPr>
        <w:t>and</w:t>
      </w:r>
      <w:r w:rsidRPr="005108E4">
        <w:rPr>
          <w:spacing w:val="-6"/>
          <w:sz w:val="24"/>
          <w:u w:val="single"/>
        </w:rPr>
        <w:t xml:space="preserve"> </w:t>
      </w:r>
      <w:r w:rsidRPr="005108E4">
        <w:rPr>
          <w:sz w:val="24"/>
          <w:u w:val="single"/>
        </w:rPr>
        <w:t>MIPs</w:t>
      </w:r>
      <w:r w:rsidRPr="005108E4">
        <w:rPr>
          <w:spacing w:val="-5"/>
          <w:sz w:val="24"/>
          <w:u w:val="single"/>
        </w:rPr>
        <w:t xml:space="preserve"> </w:t>
      </w:r>
      <w:r w:rsidRPr="005108E4">
        <w:rPr>
          <w:sz w:val="24"/>
          <w:u w:val="single"/>
        </w:rPr>
        <w:t>or</w:t>
      </w:r>
      <w:r w:rsidRPr="005108E4">
        <w:rPr>
          <w:spacing w:val="-6"/>
          <w:sz w:val="24"/>
          <w:u w:val="single"/>
        </w:rPr>
        <w:t xml:space="preserve"> </w:t>
      </w:r>
      <w:r w:rsidRPr="005108E4">
        <w:rPr>
          <w:sz w:val="24"/>
          <w:u w:val="single"/>
        </w:rPr>
        <w:t>Marijuana</w:t>
      </w:r>
      <w:r w:rsidRPr="005108E4">
        <w:rPr>
          <w:spacing w:val="-6"/>
          <w:sz w:val="24"/>
          <w:u w:val="single"/>
        </w:rPr>
        <w:t xml:space="preserve"> </w:t>
      </w:r>
      <w:r w:rsidRPr="005108E4">
        <w:rPr>
          <w:sz w:val="24"/>
          <w:u w:val="single"/>
        </w:rPr>
        <w:t>Products</w:t>
      </w:r>
      <w:r w:rsidRPr="005108E4">
        <w:rPr>
          <w:spacing w:val="-8"/>
          <w:sz w:val="24"/>
          <w:u w:val="single"/>
        </w:rPr>
        <w:t xml:space="preserve"> </w:t>
      </w:r>
      <w:r w:rsidRPr="005108E4">
        <w:rPr>
          <w:sz w:val="24"/>
          <w:u w:val="single"/>
        </w:rPr>
        <w:t>for</w:t>
      </w:r>
      <w:r w:rsidRPr="005108E4">
        <w:rPr>
          <w:spacing w:val="-8"/>
          <w:sz w:val="24"/>
          <w:u w:val="single"/>
        </w:rPr>
        <w:t xml:space="preserve"> </w:t>
      </w:r>
      <w:r w:rsidRPr="005108E4">
        <w:rPr>
          <w:sz w:val="24"/>
          <w:u w:val="single"/>
        </w:rPr>
        <w:t>Medical</w:t>
      </w:r>
      <w:r w:rsidRPr="005108E4">
        <w:rPr>
          <w:spacing w:val="-7"/>
          <w:sz w:val="24"/>
          <w:u w:val="single"/>
        </w:rPr>
        <w:t xml:space="preserve"> </w:t>
      </w:r>
      <w:r w:rsidRPr="005108E4">
        <w:rPr>
          <w:sz w:val="24"/>
          <w:u w:val="single"/>
        </w:rPr>
        <w:t>or</w:t>
      </w:r>
      <w:r w:rsidRPr="005108E4">
        <w:rPr>
          <w:spacing w:val="-6"/>
          <w:sz w:val="24"/>
          <w:u w:val="single"/>
        </w:rPr>
        <w:t xml:space="preserve"> </w:t>
      </w:r>
      <w:r w:rsidRPr="005108E4">
        <w:rPr>
          <w:sz w:val="24"/>
          <w:u w:val="single"/>
        </w:rPr>
        <w:t>Adult Use</w:t>
      </w:r>
      <w:r w:rsidRPr="005108E4">
        <w:rPr>
          <w:sz w:val="24"/>
        </w:rPr>
        <w:t>. A CMO shall provide for physical separation between medical and adult use sales areas. Separation may be provided by a temporary or semi permanent physical barrier, such as a stanchion,</w:t>
      </w:r>
      <w:r w:rsidRPr="005108E4">
        <w:rPr>
          <w:spacing w:val="-9"/>
          <w:sz w:val="24"/>
        </w:rPr>
        <w:t xml:space="preserve"> </w:t>
      </w:r>
      <w:r w:rsidRPr="005108E4">
        <w:rPr>
          <w:sz w:val="24"/>
        </w:rPr>
        <w:t>that,</w:t>
      </w:r>
      <w:r w:rsidRPr="005108E4">
        <w:rPr>
          <w:spacing w:val="-9"/>
          <w:sz w:val="24"/>
        </w:rPr>
        <w:t xml:space="preserve"> </w:t>
      </w:r>
      <w:r w:rsidRPr="005108E4">
        <w:rPr>
          <w:sz w:val="24"/>
        </w:rPr>
        <w:t>in</w:t>
      </w:r>
      <w:r w:rsidRPr="005108E4">
        <w:rPr>
          <w:spacing w:val="-9"/>
          <w:sz w:val="24"/>
        </w:rPr>
        <w:t xml:space="preserve"> </w:t>
      </w:r>
      <w:r w:rsidRPr="005108E4">
        <w:rPr>
          <w:sz w:val="24"/>
        </w:rPr>
        <w:t>the</w:t>
      </w:r>
      <w:r w:rsidRPr="005108E4">
        <w:rPr>
          <w:spacing w:val="-10"/>
          <w:sz w:val="24"/>
        </w:rPr>
        <w:t xml:space="preserve"> </w:t>
      </w:r>
      <w:r w:rsidRPr="005108E4">
        <w:rPr>
          <w:sz w:val="24"/>
        </w:rPr>
        <w:t>opinion</w:t>
      </w:r>
      <w:r w:rsidRPr="005108E4">
        <w:rPr>
          <w:spacing w:val="-9"/>
          <w:sz w:val="24"/>
        </w:rPr>
        <w:t xml:space="preserve"> </w:t>
      </w:r>
      <w:r w:rsidRPr="005108E4">
        <w:rPr>
          <w:sz w:val="24"/>
        </w:rPr>
        <w:t>of</w:t>
      </w:r>
      <w:r w:rsidRPr="005108E4">
        <w:rPr>
          <w:spacing w:val="-11"/>
          <w:sz w:val="24"/>
        </w:rPr>
        <w:t xml:space="preserve"> </w:t>
      </w:r>
      <w:r w:rsidRPr="005108E4">
        <w:rPr>
          <w:sz w:val="24"/>
        </w:rPr>
        <w:t>the</w:t>
      </w:r>
      <w:r w:rsidRPr="005108E4">
        <w:rPr>
          <w:spacing w:val="-13"/>
          <w:sz w:val="24"/>
        </w:rPr>
        <w:t xml:space="preserve"> </w:t>
      </w:r>
      <w:r w:rsidRPr="005108E4">
        <w:rPr>
          <w:sz w:val="24"/>
        </w:rPr>
        <w:t>Commission,</w:t>
      </w:r>
      <w:r w:rsidRPr="005108E4">
        <w:rPr>
          <w:spacing w:val="-11"/>
          <w:sz w:val="24"/>
        </w:rPr>
        <w:t xml:space="preserve"> </w:t>
      </w:r>
      <w:r w:rsidRPr="005108E4">
        <w:rPr>
          <w:sz w:val="24"/>
        </w:rPr>
        <w:t>adequately</w:t>
      </w:r>
      <w:r w:rsidRPr="005108E4">
        <w:rPr>
          <w:spacing w:val="-18"/>
          <w:sz w:val="24"/>
        </w:rPr>
        <w:t xml:space="preserve"> </w:t>
      </w:r>
      <w:r w:rsidRPr="005108E4">
        <w:rPr>
          <w:sz w:val="24"/>
        </w:rPr>
        <w:t>separates</w:t>
      </w:r>
      <w:r w:rsidRPr="005108E4">
        <w:rPr>
          <w:spacing w:val="-9"/>
          <w:sz w:val="24"/>
        </w:rPr>
        <w:t xml:space="preserve"> </w:t>
      </w:r>
      <w:r w:rsidRPr="005108E4">
        <w:rPr>
          <w:sz w:val="24"/>
        </w:rPr>
        <w:t>sales</w:t>
      </w:r>
      <w:r w:rsidRPr="005108E4">
        <w:rPr>
          <w:spacing w:val="-9"/>
          <w:sz w:val="24"/>
        </w:rPr>
        <w:t xml:space="preserve"> </w:t>
      </w:r>
      <w:r w:rsidRPr="005108E4">
        <w:rPr>
          <w:sz w:val="24"/>
        </w:rPr>
        <w:t>areas</w:t>
      </w:r>
      <w:r w:rsidRPr="005108E4">
        <w:rPr>
          <w:spacing w:val="-9"/>
          <w:sz w:val="24"/>
        </w:rPr>
        <w:t xml:space="preserve"> </w:t>
      </w:r>
      <w:r w:rsidRPr="005108E4">
        <w:rPr>
          <w:sz w:val="24"/>
        </w:rPr>
        <w:t>of</w:t>
      </w:r>
      <w:r w:rsidRPr="005108E4">
        <w:rPr>
          <w:spacing w:val="-10"/>
          <w:sz w:val="24"/>
        </w:rPr>
        <w:t xml:space="preserve"> </w:t>
      </w:r>
      <w:r w:rsidRPr="005108E4">
        <w:rPr>
          <w:sz w:val="24"/>
        </w:rPr>
        <w:t>MIPs</w:t>
      </w:r>
      <w:r w:rsidRPr="005108E4">
        <w:rPr>
          <w:spacing w:val="-9"/>
          <w:sz w:val="24"/>
        </w:rPr>
        <w:t xml:space="preserve"> </w:t>
      </w:r>
      <w:r w:rsidRPr="005108E4">
        <w:rPr>
          <w:sz w:val="24"/>
        </w:rPr>
        <w:t>for medical use from sales areas of Marijuana Products for adult use for the purpose of patient confidentiality.</w:t>
      </w:r>
    </w:p>
    <w:p w14:paraId="61B41F20" w14:textId="77777777" w:rsidR="00DA2759" w:rsidRPr="005108E4" w:rsidRDefault="009A7511">
      <w:pPr>
        <w:pStyle w:val="ListParagraph"/>
        <w:numPr>
          <w:ilvl w:val="1"/>
          <w:numId w:val="43"/>
        </w:numPr>
        <w:tabs>
          <w:tab w:val="left" w:pos="2098"/>
        </w:tabs>
        <w:spacing w:before="5" w:line="242" w:lineRule="auto"/>
        <w:ind w:right="116" w:firstLine="0"/>
        <w:rPr>
          <w:sz w:val="24"/>
        </w:rPr>
      </w:pPr>
      <w:r w:rsidRPr="005108E4">
        <w:rPr>
          <w:sz w:val="24"/>
        </w:rPr>
        <w:t>A</w:t>
      </w:r>
      <w:r w:rsidRPr="005108E4">
        <w:rPr>
          <w:spacing w:val="-11"/>
          <w:sz w:val="24"/>
        </w:rPr>
        <w:t xml:space="preserve"> </w:t>
      </w:r>
      <w:r w:rsidRPr="005108E4">
        <w:rPr>
          <w:sz w:val="24"/>
        </w:rPr>
        <w:t>CMO</w:t>
      </w:r>
      <w:r w:rsidRPr="005108E4">
        <w:rPr>
          <w:spacing w:val="-11"/>
          <w:sz w:val="24"/>
        </w:rPr>
        <w:t xml:space="preserve"> </w:t>
      </w:r>
      <w:r w:rsidRPr="005108E4">
        <w:rPr>
          <w:sz w:val="24"/>
        </w:rPr>
        <w:t>shall</w:t>
      </w:r>
      <w:r w:rsidRPr="005108E4">
        <w:rPr>
          <w:spacing w:val="-10"/>
          <w:sz w:val="24"/>
        </w:rPr>
        <w:t xml:space="preserve"> </w:t>
      </w:r>
      <w:r w:rsidRPr="005108E4">
        <w:rPr>
          <w:sz w:val="24"/>
        </w:rPr>
        <w:t>provide</w:t>
      </w:r>
      <w:r w:rsidRPr="005108E4">
        <w:rPr>
          <w:spacing w:val="-12"/>
          <w:sz w:val="24"/>
        </w:rPr>
        <w:t xml:space="preserve"> </w:t>
      </w:r>
      <w:r w:rsidRPr="005108E4">
        <w:rPr>
          <w:sz w:val="24"/>
        </w:rPr>
        <w:t>for</w:t>
      </w:r>
      <w:r w:rsidRPr="005108E4">
        <w:rPr>
          <w:spacing w:val="-11"/>
          <w:sz w:val="24"/>
        </w:rPr>
        <w:t xml:space="preserve"> </w:t>
      </w:r>
      <w:r w:rsidRPr="005108E4">
        <w:rPr>
          <w:sz w:val="24"/>
        </w:rPr>
        <w:t>separate</w:t>
      </w:r>
      <w:r w:rsidRPr="005108E4">
        <w:rPr>
          <w:spacing w:val="-12"/>
          <w:sz w:val="24"/>
        </w:rPr>
        <w:t xml:space="preserve"> </w:t>
      </w:r>
      <w:r w:rsidRPr="005108E4">
        <w:rPr>
          <w:sz w:val="24"/>
        </w:rPr>
        <w:t>lines</w:t>
      </w:r>
      <w:r w:rsidRPr="005108E4">
        <w:rPr>
          <w:spacing w:val="-8"/>
          <w:sz w:val="24"/>
        </w:rPr>
        <w:t xml:space="preserve"> </w:t>
      </w:r>
      <w:r w:rsidRPr="005108E4">
        <w:rPr>
          <w:sz w:val="24"/>
        </w:rPr>
        <w:t>for</w:t>
      </w:r>
      <w:r w:rsidRPr="005108E4">
        <w:rPr>
          <w:spacing w:val="-9"/>
          <w:sz w:val="24"/>
        </w:rPr>
        <w:t xml:space="preserve"> </w:t>
      </w:r>
      <w:r w:rsidRPr="005108E4">
        <w:rPr>
          <w:sz w:val="24"/>
        </w:rPr>
        <w:t>sales</w:t>
      </w:r>
      <w:r w:rsidRPr="005108E4">
        <w:rPr>
          <w:spacing w:val="-8"/>
          <w:sz w:val="24"/>
        </w:rPr>
        <w:t xml:space="preserve"> </w:t>
      </w:r>
      <w:r w:rsidRPr="005108E4">
        <w:rPr>
          <w:sz w:val="24"/>
        </w:rPr>
        <w:t>of</w:t>
      </w:r>
      <w:r w:rsidRPr="005108E4">
        <w:rPr>
          <w:spacing w:val="-9"/>
          <w:sz w:val="24"/>
        </w:rPr>
        <w:t xml:space="preserve"> </w:t>
      </w:r>
      <w:r w:rsidRPr="005108E4">
        <w:rPr>
          <w:sz w:val="24"/>
        </w:rPr>
        <w:t>Marijuana</w:t>
      </w:r>
      <w:r w:rsidRPr="005108E4">
        <w:rPr>
          <w:spacing w:val="-9"/>
          <w:sz w:val="24"/>
        </w:rPr>
        <w:t xml:space="preserve"> </w:t>
      </w:r>
      <w:r w:rsidRPr="005108E4">
        <w:rPr>
          <w:sz w:val="24"/>
        </w:rPr>
        <w:t>or</w:t>
      </w:r>
      <w:r w:rsidRPr="005108E4">
        <w:rPr>
          <w:spacing w:val="-11"/>
          <w:sz w:val="24"/>
        </w:rPr>
        <w:t xml:space="preserve"> </w:t>
      </w:r>
      <w:r w:rsidRPr="005108E4">
        <w:rPr>
          <w:sz w:val="24"/>
        </w:rPr>
        <w:t>MIPs</w:t>
      </w:r>
      <w:r w:rsidRPr="005108E4">
        <w:rPr>
          <w:spacing w:val="-11"/>
          <w:sz w:val="24"/>
        </w:rPr>
        <w:t xml:space="preserve"> </w:t>
      </w:r>
      <w:r w:rsidRPr="005108E4">
        <w:rPr>
          <w:sz w:val="24"/>
        </w:rPr>
        <w:t>for</w:t>
      </w:r>
      <w:r w:rsidRPr="005108E4">
        <w:rPr>
          <w:spacing w:val="-11"/>
          <w:sz w:val="24"/>
        </w:rPr>
        <w:t xml:space="preserve"> </w:t>
      </w:r>
      <w:r w:rsidRPr="005108E4">
        <w:rPr>
          <w:sz w:val="24"/>
        </w:rPr>
        <w:t>medical</w:t>
      </w:r>
      <w:r w:rsidRPr="005108E4">
        <w:rPr>
          <w:spacing w:val="-10"/>
          <w:sz w:val="24"/>
        </w:rPr>
        <w:t xml:space="preserve"> </w:t>
      </w:r>
      <w:r w:rsidRPr="005108E4">
        <w:rPr>
          <w:sz w:val="24"/>
        </w:rPr>
        <w:t>use from Marijuana Products for adult use within the sales area, provided that the holder of a patient</w:t>
      </w:r>
      <w:r w:rsidRPr="005108E4">
        <w:rPr>
          <w:spacing w:val="-5"/>
          <w:sz w:val="24"/>
        </w:rPr>
        <w:t xml:space="preserve"> </w:t>
      </w:r>
      <w:r w:rsidRPr="005108E4">
        <w:rPr>
          <w:sz w:val="24"/>
        </w:rPr>
        <w:t>registration</w:t>
      </w:r>
      <w:r w:rsidRPr="005108E4">
        <w:rPr>
          <w:spacing w:val="-6"/>
          <w:sz w:val="24"/>
        </w:rPr>
        <w:t xml:space="preserve"> </w:t>
      </w:r>
      <w:r w:rsidRPr="005108E4">
        <w:rPr>
          <w:sz w:val="24"/>
        </w:rPr>
        <w:t>card</w:t>
      </w:r>
      <w:r w:rsidRPr="005108E4">
        <w:rPr>
          <w:spacing w:val="-6"/>
          <w:sz w:val="24"/>
        </w:rPr>
        <w:t xml:space="preserve"> </w:t>
      </w:r>
      <w:r w:rsidRPr="005108E4">
        <w:rPr>
          <w:sz w:val="24"/>
        </w:rPr>
        <w:t>may</w:t>
      </w:r>
      <w:r w:rsidRPr="005108E4">
        <w:rPr>
          <w:spacing w:val="-12"/>
          <w:sz w:val="24"/>
        </w:rPr>
        <w:t xml:space="preserve"> </w:t>
      </w:r>
      <w:r w:rsidRPr="005108E4">
        <w:rPr>
          <w:sz w:val="24"/>
        </w:rPr>
        <w:t>use</w:t>
      </w:r>
      <w:r w:rsidRPr="005108E4">
        <w:rPr>
          <w:spacing w:val="-7"/>
          <w:sz w:val="24"/>
        </w:rPr>
        <w:t xml:space="preserve"> </w:t>
      </w:r>
      <w:r w:rsidRPr="005108E4">
        <w:rPr>
          <w:sz w:val="24"/>
        </w:rPr>
        <w:t>either</w:t>
      </w:r>
      <w:r w:rsidRPr="005108E4">
        <w:rPr>
          <w:spacing w:val="-6"/>
          <w:sz w:val="24"/>
        </w:rPr>
        <w:t xml:space="preserve"> </w:t>
      </w:r>
      <w:r w:rsidRPr="005108E4">
        <w:rPr>
          <w:sz w:val="24"/>
        </w:rPr>
        <w:t>line</w:t>
      </w:r>
      <w:r w:rsidRPr="005108E4">
        <w:rPr>
          <w:spacing w:val="-7"/>
          <w:sz w:val="24"/>
        </w:rPr>
        <w:t xml:space="preserve"> </w:t>
      </w:r>
      <w:r w:rsidRPr="005108E4">
        <w:rPr>
          <w:sz w:val="24"/>
        </w:rPr>
        <w:t>and</w:t>
      </w:r>
      <w:r w:rsidRPr="005108E4">
        <w:rPr>
          <w:spacing w:val="-6"/>
          <w:sz w:val="24"/>
        </w:rPr>
        <w:t xml:space="preserve"> </w:t>
      </w:r>
      <w:r w:rsidRPr="005108E4">
        <w:rPr>
          <w:sz w:val="24"/>
        </w:rPr>
        <w:t>may</w:t>
      </w:r>
      <w:r w:rsidRPr="005108E4">
        <w:rPr>
          <w:spacing w:val="-12"/>
          <w:sz w:val="24"/>
        </w:rPr>
        <w:t xml:space="preserve"> </w:t>
      </w:r>
      <w:r w:rsidRPr="005108E4">
        <w:rPr>
          <w:sz w:val="24"/>
        </w:rPr>
        <w:t>not</w:t>
      </w:r>
      <w:r w:rsidRPr="005108E4">
        <w:rPr>
          <w:spacing w:val="-5"/>
          <w:sz w:val="24"/>
        </w:rPr>
        <w:t xml:space="preserve"> </w:t>
      </w:r>
      <w:r w:rsidRPr="005108E4">
        <w:rPr>
          <w:sz w:val="24"/>
        </w:rPr>
        <w:t>be</w:t>
      </w:r>
      <w:r w:rsidRPr="005108E4">
        <w:rPr>
          <w:spacing w:val="-7"/>
          <w:sz w:val="24"/>
        </w:rPr>
        <w:t xml:space="preserve"> </w:t>
      </w:r>
      <w:r w:rsidRPr="005108E4">
        <w:rPr>
          <w:sz w:val="24"/>
        </w:rPr>
        <w:t>limited</w:t>
      </w:r>
      <w:r w:rsidRPr="005108E4">
        <w:rPr>
          <w:spacing w:val="-7"/>
          <w:sz w:val="24"/>
        </w:rPr>
        <w:t xml:space="preserve"> </w:t>
      </w:r>
      <w:r w:rsidRPr="005108E4">
        <w:rPr>
          <w:sz w:val="24"/>
        </w:rPr>
        <w:t>only</w:t>
      </w:r>
      <w:r w:rsidRPr="005108E4">
        <w:rPr>
          <w:spacing w:val="-13"/>
          <w:sz w:val="24"/>
        </w:rPr>
        <w:t xml:space="preserve"> </w:t>
      </w:r>
      <w:r w:rsidRPr="005108E4">
        <w:rPr>
          <w:sz w:val="24"/>
        </w:rPr>
        <w:t>to</w:t>
      </w:r>
      <w:r w:rsidRPr="005108E4">
        <w:rPr>
          <w:spacing w:val="-5"/>
          <w:sz w:val="24"/>
        </w:rPr>
        <w:t xml:space="preserve"> </w:t>
      </w:r>
      <w:r w:rsidRPr="005108E4">
        <w:rPr>
          <w:sz w:val="24"/>
        </w:rPr>
        <w:t>the</w:t>
      </w:r>
      <w:r w:rsidRPr="005108E4">
        <w:rPr>
          <w:spacing w:val="-7"/>
          <w:sz w:val="24"/>
        </w:rPr>
        <w:t xml:space="preserve"> </w:t>
      </w:r>
      <w:r w:rsidRPr="005108E4">
        <w:rPr>
          <w:sz w:val="24"/>
        </w:rPr>
        <w:t>medical</w:t>
      </w:r>
      <w:r w:rsidRPr="005108E4">
        <w:rPr>
          <w:spacing w:val="-5"/>
          <w:sz w:val="24"/>
        </w:rPr>
        <w:t xml:space="preserve"> </w:t>
      </w:r>
      <w:r w:rsidRPr="005108E4">
        <w:rPr>
          <w:sz w:val="24"/>
        </w:rPr>
        <w:t>use line,</w:t>
      </w:r>
      <w:r w:rsidRPr="005108E4">
        <w:rPr>
          <w:spacing w:val="-7"/>
          <w:sz w:val="24"/>
        </w:rPr>
        <w:t xml:space="preserve"> </w:t>
      </w:r>
      <w:r w:rsidRPr="005108E4">
        <w:rPr>
          <w:sz w:val="24"/>
        </w:rPr>
        <w:t>so</w:t>
      </w:r>
      <w:r w:rsidRPr="005108E4">
        <w:rPr>
          <w:spacing w:val="-4"/>
          <w:sz w:val="24"/>
        </w:rPr>
        <w:t xml:space="preserve"> </w:t>
      </w:r>
      <w:r w:rsidRPr="005108E4">
        <w:rPr>
          <w:sz w:val="24"/>
        </w:rPr>
        <w:t>long</w:t>
      </w:r>
      <w:r w:rsidRPr="005108E4">
        <w:rPr>
          <w:spacing w:val="-6"/>
          <w:sz w:val="24"/>
        </w:rPr>
        <w:t xml:space="preserve"> </w:t>
      </w:r>
      <w:r w:rsidRPr="005108E4">
        <w:rPr>
          <w:sz w:val="24"/>
        </w:rPr>
        <w:t>as</w:t>
      </w:r>
      <w:r w:rsidRPr="005108E4">
        <w:rPr>
          <w:spacing w:val="-3"/>
          <w:sz w:val="24"/>
        </w:rPr>
        <w:t xml:space="preserve"> </w:t>
      </w:r>
      <w:r w:rsidRPr="005108E4">
        <w:rPr>
          <w:sz w:val="24"/>
        </w:rPr>
        <w:t>the</w:t>
      </w:r>
      <w:r w:rsidRPr="005108E4">
        <w:rPr>
          <w:spacing w:val="-5"/>
          <w:sz w:val="24"/>
        </w:rPr>
        <w:t xml:space="preserve"> </w:t>
      </w:r>
      <w:r w:rsidRPr="005108E4">
        <w:rPr>
          <w:sz w:val="24"/>
        </w:rPr>
        <w:t>CMO</w:t>
      </w:r>
      <w:r w:rsidRPr="005108E4">
        <w:rPr>
          <w:spacing w:val="-4"/>
          <w:sz w:val="24"/>
        </w:rPr>
        <w:t xml:space="preserve"> </w:t>
      </w:r>
      <w:r w:rsidRPr="005108E4">
        <w:rPr>
          <w:sz w:val="24"/>
        </w:rPr>
        <w:t>can</w:t>
      </w:r>
      <w:r w:rsidRPr="005108E4">
        <w:rPr>
          <w:spacing w:val="-4"/>
          <w:sz w:val="24"/>
        </w:rPr>
        <w:t xml:space="preserve"> </w:t>
      </w:r>
      <w:r w:rsidRPr="005108E4">
        <w:rPr>
          <w:sz w:val="24"/>
        </w:rPr>
        <w:t>record</w:t>
      </w:r>
      <w:r w:rsidRPr="005108E4">
        <w:rPr>
          <w:spacing w:val="-4"/>
          <w:sz w:val="24"/>
        </w:rPr>
        <w:t xml:space="preserve"> </w:t>
      </w:r>
      <w:r w:rsidRPr="005108E4">
        <w:rPr>
          <w:sz w:val="24"/>
        </w:rPr>
        <w:t>the</w:t>
      </w:r>
      <w:r w:rsidRPr="005108E4">
        <w:rPr>
          <w:spacing w:val="-5"/>
          <w:sz w:val="24"/>
        </w:rPr>
        <w:t xml:space="preserve"> </w:t>
      </w:r>
      <w:r w:rsidRPr="005108E4">
        <w:rPr>
          <w:sz w:val="24"/>
        </w:rPr>
        <w:t>patient's</w:t>
      </w:r>
      <w:r w:rsidRPr="005108E4">
        <w:rPr>
          <w:spacing w:val="-3"/>
          <w:sz w:val="24"/>
        </w:rPr>
        <w:t xml:space="preserve"> </w:t>
      </w:r>
      <w:r w:rsidRPr="005108E4">
        <w:rPr>
          <w:sz w:val="24"/>
        </w:rPr>
        <w:t>transaction</w:t>
      </w:r>
      <w:r w:rsidRPr="005108E4">
        <w:rPr>
          <w:spacing w:val="-5"/>
          <w:sz w:val="24"/>
        </w:rPr>
        <w:t xml:space="preserve"> </w:t>
      </w:r>
      <w:r w:rsidRPr="005108E4">
        <w:rPr>
          <w:sz w:val="24"/>
        </w:rPr>
        <w:t>in</w:t>
      </w:r>
      <w:r w:rsidRPr="005108E4">
        <w:rPr>
          <w:spacing w:val="-4"/>
          <w:sz w:val="24"/>
        </w:rPr>
        <w:t xml:space="preserve"> </w:t>
      </w:r>
      <w:r w:rsidRPr="005108E4">
        <w:rPr>
          <w:sz w:val="24"/>
        </w:rPr>
        <w:t>accordance</w:t>
      </w:r>
      <w:r w:rsidRPr="005108E4">
        <w:rPr>
          <w:spacing w:val="-5"/>
          <w:sz w:val="24"/>
        </w:rPr>
        <w:t xml:space="preserve"> </w:t>
      </w:r>
      <w:r w:rsidRPr="005108E4">
        <w:rPr>
          <w:sz w:val="24"/>
        </w:rPr>
        <w:t>with</w:t>
      </w:r>
      <w:r w:rsidRPr="005108E4">
        <w:rPr>
          <w:spacing w:val="-6"/>
          <w:sz w:val="24"/>
        </w:rPr>
        <w:t xml:space="preserve"> </w:t>
      </w:r>
      <w:r w:rsidRPr="005108E4">
        <w:rPr>
          <w:sz w:val="24"/>
        </w:rPr>
        <w:t>935</w:t>
      </w:r>
      <w:r w:rsidRPr="005108E4">
        <w:rPr>
          <w:spacing w:val="-6"/>
          <w:sz w:val="24"/>
        </w:rPr>
        <w:t xml:space="preserve"> </w:t>
      </w:r>
      <w:r w:rsidRPr="005108E4">
        <w:rPr>
          <w:sz w:val="24"/>
        </w:rPr>
        <w:t>CMR 501.105(5)(d).</w:t>
      </w:r>
    </w:p>
    <w:p w14:paraId="561B0755"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65F5399E" w14:textId="77777777" w:rsidR="00DA2759" w:rsidRPr="005108E4" w:rsidRDefault="00DA2759">
      <w:pPr>
        <w:pStyle w:val="BodyText"/>
        <w:jc w:val="left"/>
        <w:rPr>
          <w:sz w:val="20"/>
        </w:rPr>
      </w:pPr>
    </w:p>
    <w:p w14:paraId="0BB05844" w14:textId="77777777" w:rsidR="00DA2759" w:rsidRPr="005108E4" w:rsidRDefault="00DA2759">
      <w:pPr>
        <w:pStyle w:val="BodyText"/>
        <w:spacing w:before="10"/>
        <w:jc w:val="left"/>
        <w:rPr>
          <w:sz w:val="19"/>
        </w:rPr>
      </w:pPr>
    </w:p>
    <w:p w14:paraId="5D0E94E0" w14:textId="77777777" w:rsidR="00DA2759" w:rsidRPr="005108E4" w:rsidRDefault="00DA2759">
      <w:pPr>
        <w:pStyle w:val="BodyText"/>
        <w:spacing w:before="7"/>
        <w:jc w:val="left"/>
      </w:pPr>
    </w:p>
    <w:p w14:paraId="13723CA1" w14:textId="77777777" w:rsidR="00DA2759" w:rsidRPr="005108E4" w:rsidRDefault="009A7511">
      <w:pPr>
        <w:pStyle w:val="ListParagraph"/>
        <w:numPr>
          <w:ilvl w:val="1"/>
          <w:numId w:val="43"/>
        </w:numPr>
        <w:tabs>
          <w:tab w:val="left" w:pos="2141"/>
        </w:tabs>
        <w:spacing w:line="242" w:lineRule="auto"/>
        <w:ind w:right="110" w:firstLine="0"/>
        <w:rPr>
          <w:sz w:val="24"/>
        </w:rPr>
      </w:pPr>
      <w:r w:rsidRPr="005108E4">
        <w:rPr>
          <w:sz w:val="24"/>
        </w:rPr>
        <w:t>A CMO shall additionally provide a patient consultation area, an area that is separate from</w:t>
      </w:r>
      <w:r w:rsidRPr="005108E4">
        <w:rPr>
          <w:spacing w:val="-19"/>
          <w:sz w:val="24"/>
        </w:rPr>
        <w:t xml:space="preserve"> </w:t>
      </w:r>
      <w:r w:rsidRPr="005108E4">
        <w:rPr>
          <w:sz w:val="24"/>
        </w:rPr>
        <w:t>the</w:t>
      </w:r>
      <w:r w:rsidRPr="005108E4">
        <w:rPr>
          <w:spacing w:val="-17"/>
          <w:sz w:val="24"/>
        </w:rPr>
        <w:t xml:space="preserve"> </w:t>
      </w:r>
      <w:r w:rsidRPr="005108E4">
        <w:rPr>
          <w:sz w:val="24"/>
        </w:rPr>
        <w:t>sales</w:t>
      </w:r>
      <w:r w:rsidRPr="005108E4">
        <w:rPr>
          <w:spacing w:val="-19"/>
          <w:sz w:val="24"/>
        </w:rPr>
        <w:t xml:space="preserve"> </w:t>
      </w:r>
      <w:r w:rsidRPr="005108E4">
        <w:rPr>
          <w:sz w:val="24"/>
        </w:rPr>
        <w:t>floor</w:t>
      </w:r>
      <w:r w:rsidRPr="005108E4">
        <w:rPr>
          <w:spacing w:val="-19"/>
          <w:sz w:val="24"/>
        </w:rPr>
        <w:t xml:space="preserve"> </w:t>
      </w:r>
      <w:r w:rsidRPr="005108E4">
        <w:rPr>
          <w:sz w:val="24"/>
        </w:rPr>
        <w:t>that</w:t>
      </w:r>
      <w:r w:rsidRPr="005108E4">
        <w:rPr>
          <w:spacing w:val="-18"/>
          <w:sz w:val="24"/>
        </w:rPr>
        <w:t xml:space="preserve"> </w:t>
      </w:r>
      <w:r w:rsidRPr="005108E4">
        <w:rPr>
          <w:sz w:val="24"/>
        </w:rPr>
        <w:t>is</w:t>
      </w:r>
      <w:r w:rsidRPr="005108E4">
        <w:rPr>
          <w:spacing w:val="-18"/>
          <w:sz w:val="24"/>
        </w:rPr>
        <w:t xml:space="preserve"> </w:t>
      </w:r>
      <w:r w:rsidRPr="005108E4">
        <w:rPr>
          <w:sz w:val="24"/>
        </w:rPr>
        <w:t>enclosed</w:t>
      </w:r>
      <w:r w:rsidRPr="005108E4">
        <w:rPr>
          <w:spacing w:val="-18"/>
          <w:sz w:val="24"/>
        </w:rPr>
        <w:t xml:space="preserve"> </w:t>
      </w:r>
      <w:r w:rsidRPr="005108E4">
        <w:rPr>
          <w:sz w:val="24"/>
        </w:rPr>
        <w:t>to</w:t>
      </w:r>
      <w:r w:rsidRPr="005108E4">
        <w:rPr>
          <w:spacing w:val="-19"/>
          <w:sz w:val="24"/>
        </w:rPr>
        <w:t xml:space="preserve"> </w:t>
      </w:r>
      <w:r w:rsidRPr="005108E4">
        <w:rPr>
          <w:sz w:val="24"/>
        </w:rPr>
        <w:t>allow</w:t>
      </w:r>
      <w:r w:rsidRPr="005108E4">
        <w:rPr>
          <w:spacing w:val="-18"/>
          <w:sz w:val="24"/>
        </w:rPr>
        <w:t xml:space="preserve"> </w:t>
      </w:r>
      <w:r w:rsidRPr="005108E4">
        <w:rPr>
          <w:sz w:val="24"/>
        </w:rPr>
        <w:t>privacy</w:t>
      </w:r>
      <w:r w:rsidRPr="005108E4">
        <w:rPr>
          <w:spacing w:val="-25"/>
          <w:sz w:val="24"/>
        </w:rPr>
        <w:t xml:space="preserve"> </w:t>
      </w:r>
      <w:r w:rsidRPr="005108E4">
        <w:rPr>
          <w:sz w:val="24"/>
        </w:rPr>
        <w:t>and</w:t>
      </w:r>
      <w:r w:rsidRPr="005108E4">
        <w:rPr>
          <w:spacing w:val="-18"/>
          <w:sz w:val="24"/>
        </w:rPr>
        <w:t xml:space="preserve"> </w:t>
      </w:r>
      <w:r w:rsidRPr="005108E4">
        <w:rPr>
          <w:sz w:val="24"/>
        </w:rPr>
        <w:t>for</w:t>
      </w:r>
      <w:r w:rsidRPr="005108E4">
        <w:rPr>
          <w:spacing w:val="-20"/>
          <w:sz w:val="24"/>
        </w:rPr>
        <w:t xml:space="preserve"> </w:t>
      </w:r>
      <w:r w:rsidRPr="005108E4">
        <w:rPr>
          <w:sz w:val="24"/>
        </w:rPr>
        <w:t>confidential</w:t>
      </w:r>
      <w:r w:rsidRPr="005108E4">
        <w:rPr>
          <w:spacing w:val="-17"/>
          <w:sz w:val="24"/>
        </w:rPr>
        <w:t xml:space="preserve"> </w:t>
      </w:r>
      <w:r w:rsidRPr="005108E4">
        <w:rPr>
          <w:sz w:val="24"/>
        </w:rPr>
        <w:t>visual</w:t>
      </w:r>
      <w:r w:rsidRPr="005108E4">
        <w:rPr>
          <w:spacing w:val="-18"/>
          <w:sz w:val="24"/>
        </w:rPr>
        <w:t xml:space="preserve"> </w:t>
      </w:r>
      <w:r w:rsidRPr="005108E4">
        <w:rPr>
          <w:sz w:val="24"/>
        </w:rPr>
        <w:t>and</w:t>
      </w:r>
      <w:r w:rsidRPr="005108E4">
        <w:rPr>
          <w:spacing w:val="-18"/>
          <w:sz w:val="24"/>
        </w:rPr>
        <w:t xml:space="preserve"> </w:t>
      </w:r>
      <w:r w:rsidRPr="005108E4">
        <w:rPr>
          <w:sz w:val="24"/>
        </w:rPr>
        <w:t>auditory consultation with Qualifying</w:t>
      </w:r>
      <w:r w:rsidRPr="005108E4">
        <w:rPr>
          <w:spacing w:val="-6"/>
          <w:sz w:val="24"/>
        </w:rPr>
        <w:t xml:space="preserve"> </w:t>
      </w:r>
      <w:r w:rsidRPr="005108E4">
        <w:rPr>
          <w:sz w:val="24"/>
        </w:rPr>
        <w:t>Patients.</w:t>
      </w:r>
    </w:p>
    <w:p w14:paraId="208CAB81" w14:textId="77777777" w:rsidR="00DA2759" w:rsidRPr="005108E4" w:rsidRDefault="009A7511">
      <w:pPr>
        <w:pStyle w:val="ListParagraph"/>
        <w:numPr>
          <w:ilvl w:val="1"/>
          <w:numId w:val="43"/>
        </w:numPr>
        <w:tabs>
          <w:tab w:val="left" w:pos="2177"/>
        </w:tabs>
        <w:spacing w:before="2" w:line="242" w:lineRule="auto"/>
        <w:ind w:right="110" w:firstLine="0"/>
        <w:rPr>
          <w:sz w:val="24"/>
        </w:rPr>
      </w:pPr>
      <w:r w:rsidRPr="005108E4">
        <w:rPr>
          <w:sz w:val="24"/>
        </w:rPr>
        <w:t>A CMO's patient consultation area shall have signage stating, "Consultation Area". The</w:t>
      </w:r>
      <w:r w:rsidRPr="005108E4">
        <w:rPr>
          <w:spacing w:val="-8"/>
          <w:sz w:val="24"/>
        </w:rPr>
        <w:t xml:space="preserve"> </w:t>
      </w:r>
      <w:r w:rsidRPr="005108E4">
        <w:rPr>
          <w:sz w:val="24"/>
        </w:rPr>
        <w:t>private</w:t>
      </w:r>
      <w:r w:rsidRPr="005108E4">
        <w:rPr>
          <w:spacing w:val="-7"/>
          <w:sz w:val="24"/>
        </w:rPr>
        <w:t xml:space="preserve"> </w:t>
      </w:r>
      <w:r w:rsidRPr="005108E4">
        <w:rPr>
          <w:sz w:val="24"/>
        </w:rPr>
        <w:t>consultation</w:t>
      </w:r>
      <w:r w:rsidRPr="005108E4">
        <w:rPr>
          <w:spacing w:val="-7"/>
          <w:sz w:val="24"/>
        </w:rPr>
        <w:t xml:space="preserve"> </w:t>
      </w:r>
      <w:r w:rsidRPr="005108E4">
        <w:rPr>
          <w:sz w:val="24"/>
        </w:rPr>
        <w:t>area</w:t>
      </w:r>
      <w:r w:rsidRPr="005108E4">
        <w:rPr>
          <w:spacing w:val="-5"/>
          <w:sz w:val="24"/>
        </w:rPr>
        <w:t xml:space="preserve"> </w:t>
      </w:r>
      <w:r w:rsidRPr="005108E4">
        <w:rPr>
          <w:sz w:val="24"/>
        </w:rPr>
        <w:t>shall</w:t>
      </w:r>
      <w:r w:rsidRPr="005108E4">
        <w:rPr>
          <w:spacing w:val="-4"/>
          <w:sz w:val="24"/>
        </w:rPr>
        <w:t xml:space="preserve"> </w:t>
      </w:r>
      <w:r w:rsidRPr="005108E4">
        <w:rPr>
          <w:sz w:val="24"/>
        </w:rPr>
        <w:t>be</w:t>
      </w:r>
      <w:r w:rsidRPr="005108E4">
        <w:rPr>
          <w:spacing w:val="-5"/>
          <w:sz w:val="24"/>
        </w:rPr>
        <w:t xml:space="preserve"> </w:t>
      </w:r>
      <w:r w:rsidRPr="005108E4">
        <w:rPr>
          <w:sz w:val="24"/>
        </w:rPr>
        <w:t>separate</w:t>
      </w:r>
      <w:r w:rsidRPr="005108E4">
        <w:rPr>
          <w:spacing w:val="-6"/>
          <w:sz w:val="24"/>
        </w:rPr>
        <w:t xml:space="preserve"> </w:t>
      </w:r>
      <w:r w:rsidRPr="005108E4">
        <w:rPr>
          <w:sz w:val="24"/>
        </w:rPr>
        <w:t>from</w:t>
      </w:r>
      <w:r w:rsidRPr="005108E4">
        <w:rPr>
          <w:spacing w:val="-6"/>
          <w:sz w:val="24"/>
        </w:rPr>
        <w:t xml:space="preserve"> </w:t>
      </w:r>
      <w:r w:rsidRPr="005108E4">
        <w:rPr>
          <w:sz w:val="24"/>
        </w:rPr>
        <w:t>the</w:t>
      </w:r>
      <w:r w:rsidRPr="005108E4">
        <w:rPr>
          <w:spacing w:val="-7"/>
          <w:sz w:val="24"/>
        </w:rPr>
        <w:t xml:space="preserve"> </w:t>
      </w:r>
      <w:r w:rsidRPr="005108E4">
        <w:rPr>
          <w:sz w:val="24"/>
        </w:rPr>
        <w:t>sales</w:t>
      </w:r>
      <w:r w:rsidRPr="005108E4">
        <w:rPr>
          <w:spacing w:val="-7"/>
          <w:sz w:val="24"/>
        </w:rPr>
        <w:t xml:space="preserve"> </w:t>
      </w:r>
      <w:r w:rsidRPr="005108E4">
        <w:rPr>
          <w:sz w:val="24"/>
        </w:rPr>
        <w:t>area.</w:t>
      </w:r>
      <w:r w:rsidRPr="005108E4">
        <w:rPr>
          <w:spacing w:val="-6"/>
          <w:sz w:val="24"/>
        </w:rPr>
        <w:t xml:space="preserve"> </w:t>
      </w:r>
      <w:r w:rsidRPr="005108E4">
        <w:rPr>
          <w:spacing w:val="-3"/>
          <w:sz w:val="24"/>
        </w:rPr>
        <w:t>It</w:t>
      </w:r>
      <w:r w:rsidRPr="005108E4">
        <w:rPr>
          <w:spacing w:val="-6"/>
          <w:sz w:val="24"/>
        </w:rPr>
        <w:t xml:space="preserve"> </w:t>
      </w:r>
      <w:r w:rsidRPr="005108E4">
        <w:rPr>
          <w:sz w:val="24"/>
        </w:rPr>
        <w:t>shall</w:t>
      </w:r>
      <w:r w:rsidRPr="005108E4">
        <w:rPr>
          <w:spacing w:val="-5"/>
          <w:sz w:val="24"/>
        </w:rPr>
        <w:t xml:space="preserve"> </w:t>
      </w:r>
      <w:r w:rsidRPr="005108E4">
        <w:rPr>
          <w:sz w:val="24"/>
        </w:rPr>
        <w:t>be</w:t>
      </w:r>
      <w:r w:rsidRPr="005108E4">
        <w:rPr>
          <w:spacing w:val="-8"/>
          <w:sz w:val="24"/>
        </w:rPr>
        <w:t xml:space="preserve"> </w:t>
      </w:r>
      <w:r w:rsidRPr="005108E4">
        <w:rPr>
          <w:sz w:val="24"/>
        </w:rPr>
        <w:t>accessible</w:t>
      </w:r>
      <w:r w:rsidRPr="005108E4">
        <w:rPr>
          <w:spacing w:val="-7"/>
          <w:sz w:val="24"/>
        </w:rPr>
        <w:t xml:space="preserve"> </w:t>
      </w:r>
      <w:r w:rsidRPr="005108E4">
        <w:rPr>
          <w:sz w:val="24"/>
        </w:rPr>
        <w:t>by a</w:t>
      </w:r>
      <w:r w:rsidRPr="005108E4">
        <w:rPr>
          <w:spacing w:val="-5"/>
          <w:sz w:val="24"/>
        </w:rPr>
        <w:t xml:space="preserve"> </w:t>
      </w:r>
      <w:r w:rsidRPr="005108E4">
        <w:rPr>
          <w:sz w:val="24"/>
        </w:rPr>
        <w:t>Qualifying</w:t>
      </w:r>
      <w:r w:rsidRPr="005108E4">
        <w:rPr>
          <w:spacing w:val="-6"/>
          <w:sz w:val="24"/>
        </w:rPr>
        <w:t xml:space="preserve"> </w:t>
      </w:r>
      <w:r w:rsidRPr="005108E4">
        <w:rPr>
          <w:sz w:val="24"/>
        </w:rPr>
        <w:t>Patient</w:t>
      </w:r>
      <w:r w:rsidRPr="005108E4">
        <w:rPr>
          <w:spacing w:val="-2"/>
          <w:sz w:val="24"/>
        </w:rPr>
        <w:t xml:space="preserve"> </w:t>
      </w:r>
      <w:r w:rsidRPr="005108E4">
        <w:rPr>
          <w:sz w:val="24"/>
        </w:rPr>
        <w:t>or</w:t>
      </w:r>
      <w:r w:rsidRPr="005108E4">
        <w:rPr>
          <w:spacing w:val="-4"/>
          <w:sz w:val="24"/>
        </w:rPr>
        <w:t xml:space="preserve"> </w:t>
      </w:r>
      <w:r w:rsidRPr="005108E4">
        <w:rPr>
          <w:sz w:val="24"/>
        </w:rPr>
        <w:t>caregiver</w:t>
      </w:r>
      <w:r w:rsidRPr="005108E4">
        <w:rPr>
          <w:spacing w:val="-4"/>
          <w:sz w:val="24"/>
        </w:rPr>
        <w:t xml:space="preserve"> </w:t>
      </w:r>
      <w:r w:rsidRPr="005108E4">
        <w:rPr>
          <w:sz w:val="24"/>
        </w:rPr>
        <w:t>without</w:t>
      </w:r>
      <w:r w:rsidRPr="005108E4">
        <w:rPr>
          <w:spacing w:val="-3"/>
          <w:sz w:val="24"/>
        </w:rPr>
        <w:t xml:space="preserve"> </w:t>
      </w:r>
      <w:r w:rsidRPr="005108E4">
        <w:rPr>
          <w:sz w:val="24"/>
        </w:rPr>
        <w:t>having</w:t>
      </w:r>
      <w:r w:rsidRPr="005108E4">
        <w:rPr>
          <w:spacing w:val="-5"/>
          <w:sz w:val="24"/>
        </w:rPr>
        <w:t xml:space="preserve"> </w:t>
      </w:r>
      <w:r w:rsidRPr="005108E4">
        <w:rPr>
          <w:sz w:val="24"/>
        </w:rPr>
        <w:t>to</w:t>
      </w:r>
      <w:r w:rsidRPr="005108E4">
        <w:rPr>
          <w:spacing w:val="-4"/>
          <w:sz w:val="24"/>
        </w:rPr>
        <w:t xml:space="preserve"> </w:t>
      </w:r>
      <w:r w:rsidRPr="005108E4">
        <w:rPr>
          <w:sz w:val="24"/>
        </w:rPr>
        <w:t>traverse</w:t>
      </w:r>
      <w:r w:rsidRPr="005108E4">
        <w:rPr>
          <w:spacing w:val="-5"/>
          <w:sz w:val="24"/>
        </w:rPr>
        <w:t xml:space="preserve"> </w:t>
      </w:r>
      <w:r w:rsidRPr="005108E4">
        <w:rPr>
          <w:sz w:val="24"/>
        </w:rPr>
        <w:t>a</w:t>
      </w:r>
      <w:r w:rsidRPr="005108E4">
        <w:rPr>
          <w:spacing w:val="-4"/>
          <w:sz w:val="24"/>
        </w:rPr>
        <w:t xml:space="preserve"> </w:t>
      </w:r>
      <w:r w:rsidRPr="005108E4">
        <w:rPr>
          <w:sz w:val="24"/>
        </w:rPr>
        <w:t>Limited</w:t>
      </w:r>
      <w:r w:rsidRPr="005108E4">
        <w:rPr>
          <w:spacing w:val="-4"/>
          <w:sz w:val="24"/>
        </w:rPr>
        <w:t xml:space="preserve"> </w:t>
      </w:r>
      <w:r w:rsidRPr="005108E4">
        <w:rPr>
          <w:sz w:val="24"/>
        </w:rPr>
        <w:t>Access</w:t>
      </w:r>
      <w:r w:rsidRPr="005108E4">
        <w:rPr>
          <w:spacing w:val="-3"/>
          <w:sz w:val="24"/>
        </w:rPr>
        <w:t xml:space="preserve"> </w:t>
      </w:r>
      <w:r w:rsidRPr="005108E4">
        <w:rPr>
          <w:sz w:val="24"/>
        </w:rPr>
        <w:t>Area.</w:t>
      </w:r>
    </w:p>
    <w:p w14:paraId="4F9C447C" w14:textId="77777777" w:rsidR="00DA2759" w:rsidRPr="005108E4" w:rsidRDefault="009A7511">
      <w:pPr>
        <w:pStyle w:val="ListParagraph"/>
        <w:numPr>
          <w:ilvl w:val="1"/>
          <w:numId w:val="43"/>
        </w:numPr>
        <w:tabs>
          <w:tab w:val="left" w:pos="2300"/>
        </w:tabs>
        <w:spacing w:before="3" w:line="242" w:lineRule="auto"/>
        <w:ind w:right="117" w:firstLine="0"/>
        <w:rPr>
          <w:sz w:val="24"/>
        </w:rPr>
      </w:pPr>
      <w:r w:rsidRPr="005108E4">
        <w:rPr>
          <w:sz w:val="24"/>
        </w:rPr>
        <w:t>A CMO shall use best efforts to prioritize Patient and caregiver identification verification and physical entry into its retail</w:t>
      </w:r>
      <w:r w:rsidRPr="005108E4">
        <w:rPr>
          <w:spacing w:val="-15"/>
          <w:sz w:val="24"/>
        </w:rPr>
        <w:t xml:space="preserve"> </w:t>
      </w:r>
      <w:r w:rsidRPr="005108E4">
        <w:rPr>
          <w:sz w:val="24"/>
        </w:rPr>
        <w:t>area.</w:t>
      </w:r>
    </w:p>
    <w:p w14:paraId="38FC33F8" w14:textId="77777777" w:rsidR="00DA2759" w:rsidRPr="005108E4" w:rsidRDefault="00DA2759">
      <w:pPr>
        <w:pStyle w:val="BodyText"/>
        <w:spacing w:before="4"/>
        <w:jc w:val="left"/>
      </w:pPr>
    </w:p>
    <w:p w14:paraId="3E6292A7" w14:textId="77777777" w:rsidR="00DA2759" w:rsidRPr="005108E4" w:rsidRDefault="009A7511" w:rsidP="009B55D4">
      <w:pPr>
        <w:pStyle w:val="ListParagraph"/>
        <w:numPr>
          <w:ilvl w:val="0"/>
          <w:numId w:val="43"/>
        </w:numPr>
        <w:tabs>
          <w:tab w:val="left" w:pos="1899"/>
        </w:tabs>
        <w:spacing w:before="1"/>
        <w:ind w:left="1898" w:hanging="580"/>
        <w:outlineLvl w:val="1"/>
        <w:rPr>
          <w:sz w:val="24"/>
        </w:rPr>
      </w:pPr>
      <w:r w:rsidRPr="005108E4">
        <w:rPr>
          <w:sz w:val="24"/>
          <w:u w:val="single"/>
        </w:rPr>
        <w:t>Patient</w:t>
      </w:r>
      <w:r w:rsidRPr="005108E4">
        <w:rPr>
          <w:spacing w:val="-1"/>
          <w:sz w:val="24"/>
          <w:u w:val="single"/>
        </w:rPr>
        <w:t xml:space="preserve"> </w:t>
      </w:r>
      <w:r w:rsidRPr="005108E4">
        <w:rPr>
          <w:sz w:val="24"/>
          <w:u w:val="single"/>
        </w:rPr>
        <w:t>Supply</w:t>
      </w:r>
      <w:r w:rsidRPr="005108E4">
        <w:rPr>
          <w:sz w:val="24"/>
        </w:rPr>
        <w:t>.</w:t>
      </w:r>
    </w:p>
    <w:p w14:paraId="66A0D72C" w14:textId="77777777" w:rsidR="00DA2759" w:rsidRPr="005108E4" w:rsidRDefault="009A7511">
      <w:pPr>
        <w:pStyle w:val="ListParagraph"/>
        <w:numPr>
          <w:ilvl w:val="1"/>
          <w:numId w:val="43"/>
        </w:numPr>
        <w:tabs>
          <w:tab w:val="left" w:pos="2105"/>
        </w:tabs>
        <w:spacing w:before="4" w:line="242" w:lineRule="auto"/>
        <w:ind w:right="117" w:firstLine="0"/>
        <w:rPr>
          <w:sz w:val="24"/>
        </w:rPr>
      </w:pPr>
      <w:r w:rsidRPr="005108E4">
        <w:rPr>
          <w:sz w:val="24"/>
        </w:rPr>
        <w:t>A</w:t>
      </w:r>
      <w:r w:rsidRPr="005108E4">
        <w:rPr>
          <w:spacing w:val="-10"/>
          <w:sz w:val="24"/>
        </w:rPr>
        <w:t xml:space="preserve"> </w:t>
      </w:r>
      <w:r w:rsidRPr="005108E4">
        <w:rPr>
          <w:sz w:val="24"/>
        </w:rPr>
        <w:t>CMO</w:t>
      </w:r>
      <w:r w:rsidRPr="005108E4">
        <w:rPr>
          <w:spacing w:val="-9"/>
          <w:sz w:val="24"/>
        </w:rPr>
        <w:t xml:space="preserve"> </w:t>
      </w:r>
      <w:r w:rsidRPr="005108E4">
        <w:rPr>
          <w:sz w:val="24"/>
        </w:rPr>
        <w:t>shall</w:t>
      </w:r>
      <w:r w:rsidRPr="005108E4">
        <w:rPr>
          <w:spacing w:val="-6"/>
          <w:sz w:val="24"/>
        </w:rPr>
        <w:t xml:space="preserve"> </w:t>
      </w:r>
      <w:r w:rsidRPr="005108E4">
        <w:rPr>
          <w:sz w:val="24"/>
        </w:rPr>
        <w:t>ensure</w:t>
      </w:r>
      <w:r w:rsidRPr="005108E4">
        <w:rPr>
          <w:spacing w:val="-7"/>
          <w:sz w:val="24"/>
        </w:rPr>
        <w:t xml:space="preserve"> </w:t>
      </w:r>
      <w:r w:rsidRPr="005108E4">
        <w:rPr>
          <w:sz w:val="24"/>
        </w:rPr>
        <w:t>access</w:t>
      </w:r>
      <w:r w:rsidRPr="005108E4">
        <w:rPr>
          <w:spacing w:val="-6"/>
          <w:sz w:val="24"/>
        </w:rPr>
        <w:t xml:space="preserve"> </w:t>
      </w:r>
      <w:r w:rsidRPr="005108E4">
        <w:rPr>
          <w:sz w:val="24"/>
        </w:rPr>
        <w:t>to</w:t>
      </w:r>
      <w:r w:rsidRPr="005108E4">
        <w:rPr>
          <w:spacing w:val="-7"/>
          <w:sz w:val="24"/>
        </w:rPr>
        <w:t xml:space="preserve"> </w:t>
      </w:r>
      <w:r w:rsidRPr="005108E4">
        <w:rPr>
          <w:sz w:val="24"/>
        </w:rPr>
        <w:t>a</w:t>
      </w:r>
      <w:r w:rsidRPr="005108E4">
        <w:rPr>
          <w:spacing w:val="-7"/>
          <w:sz w:val="24"/>
        </w:rPr>
        <w:t xml:space="preserve"> </w:t>
      </w:r>
      <w:r w:rsidRPr="005108E4">
        <w:rPr>
          <w:sz w:val="24"/>
        </w:rPr>
        <w:t>sufficient</w:t>
      </w:r>
      <w:r w:rsidRPr="005108E4">
        <w:rPr>
          <w:spacing w:val="-6"/>
          <w:sz w:val="24"/>
        </w:rPr>
        <w:t xml:space="preserve"> </w:t>
      </w:r>
      <w:r w:rsidRPr="005108E4">
        <w:rPr>
          <w:sz w:val="24"/>
        </w:rPr>
        <w:t>quantity</w:t>
      </w:r>
      <w:r w:rsidRPr="005108E4">
        <w:rPr>
          <w:spacing w:val="-13"/>
          <w:sz w:val="24"/>
        </w:rPr>
        <w:t xml:space="preserve"> </w:t>
      </w:r>
      <w:r w:rsidRPr="005108E4">
        <w:rPr>
          <w:sz w:val="24"/>
        </w:rPr>
        <w:t>and</w:t>
      </w:r>
      <w:r w:rsidRPr="005108E4">
        <w:rPr>
          <w:spacing w:val="-6"/>
          <w:sz w:val="24"/>
        </w:rPr>
        <w:t xml:space="preserve"> </w:t>
      </w:r>
      <w:r w:rsidRPr="005108E4">
        <w:rPr>
          <w:sz w:val="24"/>
        </w:rPr>
        <w:t>variety</w:t>
      </w:r>
      <w:r w:rsidRPr="005108E4">
        <w:rPr>
          <w:spacing w:val="-13"/>
          <w:sz w:val="24"/>
        </w:rPr>
        <w:t xml:space="preserve"> </w:t>
      </w:r>
      <w:r w:rsidRPr="005108E4">
        <w:rPr>
          <w:sz w:val="24"/>
        </w:rPr>
        <w:t>of</w:t>
      </w:r>
      <w:r w:rsidRPr="005108E4">
        <w:rPr>
          <w:spacing w:val="-8"/>
          <w:sz w:val="24"/>
        </w:rPr>
        <w:t xml:space="preserve"> </w:t>
      </w:r>
      <w:r w:rsidRPr="005108E4">
        <w:rPr>
          <w:sz w:val="24"/>
        </w:rPr>
        <w:t>Marijuana</w:t>
      </w:r>
      <w:r w:rsidRPr="005108E4">
        <w:rPr>
          <w:spacing w:val="-7"/>
          <w:sz w:val="24"/>
        </w:rPr>
        <w:t xml:space="preserve"> </w:t>
      </w:r>
      <w:r w:rsidRPr="005108E4">
        <w:rPr>
          <w:sz w:val="24"/>
        </w:rPr>
        <w:t>Products, including Marijuana, for Patients registered under 935 CMR</w:t>
      </w:r>
      <w:r w:rsidRPr="005108E4">
        <w:rPr>
          <w:spacing w:val="-17"/>
          <w:sz w:val="24"/>
        </w:rPr>
        <w:t xml:space="preserve"> </w:t>
      </w:r>
      <w:r w:rsidRPr="005108E4">
        <w:rPr>
          <w:sz w:val="24"/>
        </w:rPr>
        <w:t>501.000.</w:t>
      </w:r>
    </w:p>
    <w:p w14:paraId="436BB044" w14:textId="77777777" w:rsidR="00DA2759" w:rsidRPr="005108E4" w:rsidRDefault="009A7511">
      <w:pPr>
        <w:pStyle w:val="ListParagraph"/>
        <w:numPr>
          <w:ilvl w:val="2"/>
          <w:numId w:val="43"/>
        </w:numPr>
        <w:tabs>
          <w:tab w:val="left" w:pos="2381"/>
        </w:tabs>
        <w:spacing w:before="2" w:line="242" w:lineRule="auto"/>
        <w:ind w:left="2035" w:right="117" w:firstLine="0"/>
        <w:rPr>
          <w:sz w:val="24"/>
        </w:rPr>
      </w:pPr>
      <w:r w:rsidRPr="005108E4">
        <w:rPr>
          <w:sz w:val="24"/>
        </w:rPr>
        <w:t>Where</w:t>
      </w:r>
      <w:r w:rsidRPr="005108E4">
        <w:rPr>
          <w:spacing w:val="-9"/>
          <w:sz w:val="24"/>
        </w:rPr>
        <w:t xml:space="preserve"> </w:t>
      </w:r>
      <w:r w:rsidRPr="005108E4">
        <w:rPr>
          <w:sz w:val="24"/>
        </w:rPr>
        <w:t>the</w:t>
      </w:r>
      <w:r w:rsidRPr="005108E4">
        <w:rPr>
          <w:spacing w:val="-8"/>
          <w:sz w:val="24"/>
        </w:rPr>
        <w:t xml:space="preserve"> </w:t>
      </w:r>
      <w:r w:rsidRPr="005108E4">
        <w:rPr>
          <w:sz w:val="24"/>
        </w:rPr>
        <w:t>CMO</w:t>
      </w:r>
      <w:r w:rsidRPr="005108E4">
        <w:rPr>
          <w:spacing w:val="-8"/>
          <w:sz w:val="24"/>
        </w:rPr>
        <w:t xml:space="preserve"> </w:t>
      </w:r>
      <w:r w:rsidRPr="005108E4">
        <w:rPr>
          <w:sz w:val="24"/>
        </w:rPr>
        <w:t>has</w:t>
      </w:r>
      <w:r w:rsidRPr="005108E4">
        <w:rPr>
          <w:spacing w:val="-6"/>
          <w:sz w:val="24"/>
        </w:rPr>
        <w:t xml:space="preserve"> </w:t>
      </w:r>
      <w:r w:rsidRPr="005108E4">
        <w:rPr>
          <w:sz w:val="24"/>
        </w:rPr>
        <w:t>been</w:t>
      </w:r>
      <w:r w:rsidRPr="005108E4">
        <w:rPr>
          <w:spacing w:val="-5"/>
          <w:sz w:val="24"/>
        </w:rPr>
        <w:t xml:space="preserve"> </w:t>
      </w:r>
      <w:r w:rsidRPr="005108E4">
        <w:rPr>
          <w:sz w:val="24"/>
        </w:rPr>
        <w:t>open</w:t>
      </w:r>
      <w:r w:rsidRPr="005108E4">
        <w:rPr>
          <w:spacing w:val="-5"/>
          <w:sz w:val="24"/>
        </w:rPr>
        <w:t xml:space="preserve"> </w:t>
      </w:r>
      <w:r w:rsidRPr="005108E4">
        <w:rPr>
          <w:sz w:val="24"/>
        </w:rPr>
        <w:t>and</w:t>
      </w:r>
      <w:r w:rsidRPr="005108E4">
        <w:rPr>
          <w:spacing w:val="-8"/>
          <w:sz w:val="24"/>
        </w:rPr>
        <w:t xml:space="preserve"> </w:t>
      </w:r>
      <w:r w:rsidRPr="005108E4">
        <w:rPr>
          <w:sz w:val="24"/>
        </w:rPr>
        <w:t>dispensing</w:t>
      </w:r>
      <w:r w:rsidRPr="005108E4">
        <w:rPr>
          <w:spacing w:val="-10"/>
          <w:sz w:val="24"/>
        </w:rPr>
        <w:t xml:space="preserve"> </w:t>
      </w:r>
      <w:r w:rsidRPr="005108E4">
        <w:rPr>
          <w:sz w:val="24"/>
        </w:rPr>
        <w:t>for</w:t>
      </w:r>
      <w:r w:rsidRPr="005108E4">
        <w:rPr>
          <w:spacing w:val="-8"/>
          <w:sz w:val="24"/>
        </w:rPr>
        <w:t xml:space="preserve"> </w:t>
      </w:r>
      <w:r w:rsidRPr="005108E4">
        <w:rPr>
          <w:sz w:val="24"/>
        </w:rPr>
        <w:t>a</w:t>
      </w:r>
      <w:r w:rsidRPr="005108E4">
        <w:rPr>
          <w:spacing w:val="-8"/>
          <w:sz w:val="24"/>
        </w:rPr>
        <w:t xml:space="preserve"> </w:t>
      </w:r>
      <w:r w:rsidRPr="005108E4">
        <w:rPr>
          <w:sz w:val="24"/>
        </w:rPr>
        <w:t>period</w:t>
      </w:r>
      <w:r w:rsidRPr="005108E4">
        <w:rPr>
          <w:spacing w:val="-8"/>
          <w:sz w:val="24"/>
        </w:rPr>
        <w:t xml:space="preserve"> </w:t>
      </w:r>
      <w:r w:rsidRPr="005108E4">
        <w:rPr>
          <w:sz w:val="24"/>
        </w:rPr>
        <w:t>of</w:t>
      </w:r>
      <w:r w:rsidRPr="005108E4">
        <w:rPr>
          <w:spacing w:val="-8"/>
          <w:sz w:val="24"/>
        </w:rPr>
        <w:t xml:space="preserve"> </w:t>
      </w:r>
      <w:r w:rsidRPr="005108E4">
        <w:rPr>
          <w:sz w:val="24"/>
        </w:rPr>
        <w:t>less</w:t>
      </w:r>
      <w:r w:rsidRPr="005108E4">
        <w:rPr>
          <w:spacing w:val="-7"/>
          <w:sz w:val="24"/>
        </w:rPr>
        <w:t xml:space="preserve"> </w:t>
      </w:r>
      <w:r w:rsidRPr="005108E4">
        <w:rPr>
          <w:sz w:val="24"/>
        </w:rPr>
        <w:t>than</w:t>
      </w:r>
      <w:r w:rsidRPr="005108E4">
        <w:rPr>
          <w:spacing w:val="-7"/>
          <w:sz w:val="24"/>
        </w:rPr>
        <w:t xml:space="preserve"> </w:t>
      </w:r>
      <w:r w:rsidRPr="005108E4">
        <w:rPr>
          <w:sz w:val="24"/>
        </w:rPr>
        <w:t>six</w:t>
      </w:r>
      <w:r w:rsidRPr="005108E4">
        <w:rPr>
          <w:spacing w:val="-6"/>
          <w:sz w:val="24"/>
        </w:rPr>
        <w:t xml:space="preserve"> </w:t>
      </w:r>
      <w:r w:rsidRPr="005108E4">
        <w:rPr>
          <w:sz w:val="24"/>
        </w:rPr>
        <w:t>months, the license shall reserve 35% of the MTC's Marijuana</w:t>
      </w:r>
      <w:r w:rsidRPr="005108E4">
        <w:rPr>
          <w:spacing w:val="-19"/>
          <w:sz w:val="24"/>
        </w:rPr>
        <w:t xml:space="preserve"> </w:t>
      </w:r>
      <w:r w:rsidRPr="005108E4">
        <w:rPr>
          <w:sz w:val="24"/>
        </w:rPr>
        <w:t>Products.</w:t>
      </w:r>
    </w:p>
    <w:p w14:paraId="1555EF28" w14:textId="77777777" w:rsidR="00DA2759" w:rsidRPr="005108E4" w:rsidRDefault="009A7511">
      <w:pPr>
        <w:pStyle w:val="ListParagraph"/>
        <w:numPr>
          <w:ilvl w:val="2"/>
          <w:numId w:val="43"/>
        </w:numPr>
        <w:tabs>
          <w:tab w:val="left" w:pos="2376"/>
        </w:tabs>
        <w:spacing w:before="2" w:line="242" w:lineRule="auto"/>
        <w:ind w:left="2035" w:right="117" w:firstLine="0"/>
        <w:rPr>
          <w:sz w:val="24"/>
        </w:rPr>
      </w:pPr>
      <w:r w:rsidRPr="005108E4">
        <w:rPr>
          <w:sz w:val="24"/>
        </w:rPr>
        <w:t>Where</w:t>
      </w:r>
      <w:r w:rsidRPr="005108E4">
        <w:rPr>
          <w:spacing w:val="-9"/>
          <w:sz w:val="24"/>
        </w:rPr>
        <w:t xml:space="preserve"> </w:t>
      </w:r>
      <w:r w:rsidRPr="005108E4">
        <w:rPr>
          <w:sz w:val="24"/>
        </w:rPr>
        <w:t>the</w:t>
      </w:r>
      <w:r w:rsidRPr="005108E4">
        <w:rPr>
          <w:spacing w:val="-9"/>
          <w:sz w:val="24"/>
        </w:rPr>
        <w:t xml:space="preserve"> </w:t>
      </w:r>
      <w:r w:rsidRPr="005108E4">
        <w:rPr>
          <w:sz w:val="24"/>
        </w:rPr>
        <w:t>CMO</w:t>
      </w:r>
      <w:r w:rsidRPr="005108E4">
        <w:rPr>
          <w:spacing w:val="-8"/>
          <w:sz w:val="24"/>
        </w:rPr>
        <w:t xml:space="preserve"> </w:t>
      </w:r>
      <w:r w:rsidRPr="005108E4">
        <w:rPr>
          <w:sz w:val="24"/>
        </w:rPr>
        <w:t>has</w:t>
      </w:r>
      <w:r w:rsidRPr="005108E4">
        <w:rPr>
          <w:spacing w:val="-8"/>
          <w:sz w:val="24"/>
        </w:rPr>
        <w:t xml:space="preserve"> </w:t>
      </w:r>
      <w:r w:rsidRPr="005108E4">
        <w:rPr>
          <w:sz w:val="24"/>
        </w:rPr>
        <w:t>been</w:t>
      </w:r>
      <w:r w:rsidRPr="005108E4">
        <w:rPr>
          <w:spacing w:val="-8"/>
          <w:sz w:val="24"/>
        </w:rPr>
        <w:t xml:space="preserve"> </w:t>
      </w:r>
      <w:r w:rsidRPr="005108E4">
        <w:rPr>
          <w:sz w:val="24"/>
        </w:rPr>
        <w:t>open</w:t>
      </w:r>
      <w:r w:rsidRPr="005108E4">
        <w:rPr>
          <w:spacing w:val="-10"/>
          <w:sz w:val="24"/>
        </w:rPr>
        <w:t xml:space="preserve"> </w:t>
      </w:r>
      <w:r w:rsidRPr="005108E4">
        <w:rPr>
          <w:sz w:val="24"/>
        </w:rPr>
        <w:t>and</w:t>
      </w:r>
      <w:r w:rsidRPr="005108E4">
        <w:rPr>
          <w:spacing w:val="-10"/>
          <w:sz w:val="24"/>
        </w:rPr>
        <w:t xml:space="preserve"> </w:t>
      </w:r>
      <w:r w:rsidRPr="005108E4">
        <w:rPr>
          <w:sz w:val="24"/>
        </w:rPr>
        <w:t>dispensing</w:t>
      </w:r>
      <w:r w:rsidRPr="005108E4">
        <w:rPr>
          <w:spacing w:val="-13"/>
          <w:sz w:val="24"/>
        </w:rPr>
        <w:t xml:space="preserve"> </w:t>
      </w:r>
      <w:r w:rsidRPr="005108E4">
        <w:rPr>
          <w:sz w:val="24"/>
        </w:rPr>
        <w:t>for</w:t>
      </w:r>
      <w:r w:rsidRPr="005108E4">
        <w:rPr>
          <w:spacing w:val="-10"/>
          <w:sz w:val="24"/>
        </w:rPr>
        <w:t xml:space="preserve"> </w:t>
      </w:r>
      <w:r w:rsidRPr="005108E4">
        <w:rPr>
          <w:sz w:val="24"/>
        </w:rPr>
        <w:t>a</w:t>
      </w:r>
      <w:r w:rsidRPr="005108E4">
        <w:rPr>
          <w:spacing w:val="-12"/>
          <w:sz w:val="24"/>
        </w:rPr>
        <w:t xml:space="preserve"> </w:t>
      </w:r>
      <w:r w:rsidRPr="005108E4">
        <w:rPr>
          <w:sz w:val="24"/>
        </w:rPr>
        <w:t>period</w:t>
      </w:r>
      <w:r w:rsidRPr="005108E4">
        <w:rPr>
          <w:spacing w:val="-10"/>
          <w:sz w:val="24"/>
        </w:rPr>
        <w:t xml:space="preserve"> </w:t>
      </w:r>
      <w:r w:rsidRPr="005108E4">
        <w:rPr>
          <w:sz w:val="24"/>
        </w:rPr>
        <w:t>of</w:t>
      </w:r>
      <w:r w:rsidRPr="005108E4">
        <w:rPr>
          <w:spacing w:val="-11"/>
          <w:sz w:val="24"/>
        </w:rPr>
        <w:t xml:space="preserve"> </w:t>
      </w:r>
      <w:r w:rsidRPr="005108E4">
        <w:rPr>
          <w:sz w:val="24"/>
        </w:rPr>
        <w:t>six</w:t>
      </w:r>
      <w:r w:rsidRPr="005108E4">
        <w:rPr>
          <w:spacing w:val="-7"/>
          <w:sz w:val="24"/>
        </w:rPr>
        <w:t xml:space="preserve"> </w:t>
      </w:r>
      <w:r w:rsidRPr="005108E4">
        <w:rPr>
          <w:sz w:val="24"/>
        </w:rPr>
        <w:t>months</w:t>
      </w:r>
      <w:r w:rsidRPr="005108E4">
        <w:rPr>
          <w:spacing w:val="-11"/>
          <w:sz w:val="24"/>
        </w:rPr>
        <w:t xml:space="preserve"> </w:t>
      </w:r>
      <w:r w:rsidRPr="005108E4">
        <w:rPr>
          <w:sz w:val="24"/>
        </w:rPr>
        <w:t>or</w:t>
      </w:r>
      <w:r w:rsidRPr="005108E4">
        <w:rPr>
          <w:spacing w:val="-10"/>
          <w:sz w:val="24"/>
        </w:rPr>
        <w:t xml:space="preserve"> </w:t>
      </w:r>
      <w:r w:rsidRPr="005108E4">
        <w:rPr>
          <w:sz w:val="24"/>
        </w:rPr>
        <w:t xml:space="preserve">longer, the licensee shall maintain a quantity and variety of Marijuana Products for Patients registered under 935 CMR 501.000, sufficient to meet the demand indicated by an analysis of sales data collected by the Licensee during the preceding six months in accordance with 935 CMR 500.140(5): </w:t>
      </w:r>
      <w:r w:rsidRPr="005108E4">
        <w:rPr>
          <w:i/>
          <w:sz w:val="24"/>
        </w:rPr>
        <w:t xml:space="preserve">Recording Sales </w:t>
      </w:r>
      <w:r w:rsidRPr="005108E4">
        <w:rPr>
          <w:sz w:val="24"/>
        </w:rPr>
        <w:t>and 935 CMR</w:t>
      </w:r>
      <w:r w:rsidRPr="005108E4">
        <w:rPr>
          <w:spacing w:val="-41"/>
          <w:sz w:val="24"/>
        </w:rPr>
        <w:t xml:space="preserve"> </w:t>
      </w:r>
      <w:r w:rsidRPr="005108E4">
        <w:rPr>
          <w:sz w:val="24"/>
        </w:rPr>
        <w:t>501.140(5).</w:t>
      </w:r>
    </w:p>
    <w:p w14:paraId="1CC48BD4" w14:textId="77777777" w:rsidR="00DA2759" w:rsidRPr="005108E4" w:rsidRDefault="009A7511">
      <w:pPr>
        <w:pStyle w:val="ListParagraph"/>
        <w:numPr>
          <w:ilvl w:val="1"/>
          <w:numId w:val="43"/>
        </w:numPr>
        <w:tabs>
          <w:tab w:val="left" w:pos="2062"/>
        </w:tabs>
        <w:spacing w:before="3" w:line="242" w:lineRule="auto"/>
        <w:ind w:right="117" w:firstLine="0"/>
        <w:rPr>
          <w:sz w:val="24"/>
        </w:rPr>
      </w:pPr>
      <w:r w:rsidRPr="005108E4">
        <w:rPr>
          <w:sz w:val="24"/>
        </w:rPr>
        <w:t>Marijuana</w:t>
      </w:r>
      <w:r w:rsidRPr="005108E4">
        <w:rPr>
          <w:spacing w:val="-32"/>
          <w:sz w:val="24"/>
        </w:rPr>
        <w:t xml:space="preserve"> </w:t>
      </w:r>
      <w:r w:rsidRPr="005108E4">
        <w:rPr>
          <w:sz w:val="24"/>
        </w:rPr>
        <w:t>products</w:t>
      </w:r>
      <w:r w:rsidRPr="005108E4">
        <w:rPr>
          <w:spacing w:val="-30"/>
          <w:sz w:val="24"/>
        </w:rPr>
        <w:t xml:space="preserve"> </w:t>
      </w:r>
      <w:r w:rsidRPr="005108E4">
        <w:rPr>
          <w:sz w:val="24"/>
        </w:rPr>
        <w:t>reserved</w:t>
      </w:r>
      <w:r w:rsidRPr="005108E4">
        <w:rPr>
          <w:spacing w:val="-31"/>
          <w:sz w:val="24"/>
        </w:rPr>
        <w:t xml:space="preserve"> </w:t>
      </w:r>
      <w:r w:rsidRPr="005108E4">
        <w:rPr>
          <w:sz w:val="24"/>
        </w:rPr>
        <w:t>for</w:t>
      </w:r>
      <w:r w:rsidRPr="005108E4">
        <w:rPr>
          <w:spacing w:val="-29"/>
          <w:sz w:val="24"/>
        </w:rPr>
        <w:t xml:space="preserve"> </w:t>
      </w:r>
      <w:r w:rsidRPr="005108E4">
        <w:rPr>
          <w:sz w:val="24"/>
        </w:rPr>
        <w:t>patient</w:t>
      </w:r>
      <w:r w:rsidRPr="005108E4">
        <w:rPr>
          <w:spacing w:val="-28"/>
          <w:sz w:val="24"/>
        </w:rPr>
        <w:t xml:space="preserve"> </w:t>
      </w:r>
      <w:r w:rsidRPr="005108E4">
        <w:rPr>
          <w:sz w:val="24"/>
        </w:rPr>
        <w:t>supply</w:t>
      </w:r>
      <w:r w:rsidRPr="005108E4">
        <w:rPr>
          <w:spacing w:val="-37"/>
          <w:sz w:val="24"/>
        </w:rPr>
        <w:t xml:space="preserve"> </w:t>
      </w:r>
      <w:r w:rsidRPr="005108E4">
        <w:rPr>
          <w:sz w:val="24"/>
        </w:rPr>
        <w:t>shall,</w:t>
      </w:r>
      <w:r w:rsidRPr="005108E4">
        <w:rPr>
          <w:spacing w:val="-30"/>
          <w:sz w:val="24"/>
        </w:rPr>
        <w:t xml:space="preserve"> </w:t>
      </w:r>
      <w:r w:rsidRPr="005108E4">
        <w:rPr>
          <w:sz w:val="24"/>
        </w:rPr>
        <w:t>unless</w:t>
      </w:r>
      <w:r w:rsidRPr="005108E4">
        <w:rPr>
          <w:spacing w:val="-30"/>
          <w:sz w:val="24"/>
        </w:rPr>
        <w:t xml:space="preserve"> </w:t>
      </w:r>
      <w:r w:rsidRPr="005108E4">
        <w:rPr>
          <w:sz w:val="24"/>
        </w:rPr>
        <w:t>unreasonably</w:t>
      </w:r>
      <w:r w:rsidRPr="005108E4">
        <w:rPr>
          <w:spacing w:val="-37"/>
          <w:sz w:val="24"/>
        </w:rPr>
        <w:t xml:space="preserve"> </w:t>
      </w:r>
      <w:r w:rsidRPr="005108E4">
        <w:rPr>
          <w:sz w:val="24"/>
        </w:rPr>
        <w:t xml:space="preserve">impracticable, reflect the actual </w:t>
      </w:r>
      <w:r w:rsidRPr="005108E4">
        <w:rPr>
          <w:spacing w:val="-3"/>
          <w:sz w:val="24"/>
        </w:rPr>
        <w:t xml:space="preserve">types </w:t>
      </w:r>
      <w:r w:rsidRPr="005108E4">
        <w:rPr>
          <w:sz w:val="24"/>
        </w:rPr>
        <w:t xml:space="preserve">and strains of Marijuana Products documented during the previous six months. </w:t>
      </w:r>
      <w:r w:rsidRPr="005108E4">
        <w:rPr>
          <w:spacing w:val="-3"/>
          <w:sz w:val="24"/>
        </w:rPr>
        <w:t xml:space="preserve">If </w:t>
      </w:r>
      <w:r w:rsidRPr="005108E4">
        <w:rPr>
          <w:sz w:val="24"/>
        </w:rPr>
        <w:t xml:space="preserve">a substitution shall be made, the substitution shall reflect as closely as possible the </w:t>
      </w:r>
      <w:r w:rsidRPr="005108E4">
        <w:rPr>
          <w:spacing w:val="-3"/>
          <w:sz w:val="24"/>
        </w:rPr>
        <w:t xml:space="preserve">type </w:t>
      </w:r>
      <w:r w:rsidRPr="005108E4">
        <w:rPr>
          <w:sz w:val="24"/>
        </w:rPr>
        <w:t>and strain no longer</w:t>
      </w:r>
      <w:r w:rsidRPr="005108E4">
        <w:rPr>
          <w:spacing w:val="-9"/>
          <w:sz w:val="24"/>
        </w:rPr>
        <w:t xml:space="preserve"> </w:t>
      </w:r>
      <w:r w:rsidRPr="005108E4">
        <w:rPr>
          <w:sz w:val="24"/>
        </w:rPr>
        <w:t>available.</w:t>
      </w:r>
    </w:p>
    <w:p w14:paraId="3B3503A1" w14:textId="77777777" w:rsidR="00DA2759" w:rsidRPr="005108E4" w:rsidRDefault="009A7511">
      <w:pPr>
        <w:pStyle w:val="ListParagraph"/>
        <w:numPr>
          <w:ilvl w:val="1"/>
          <w:numId w:val="43"/>
        </w:numPr>
        <w:tabs>
          <w:tab w:val="left" w:pos="2156"/>
        </w:tabs>
        <w:spacing w:before="3" w:line="242" w:lineRule="auto"/>
        <w:ind w:right="117" w:firstLine="0"/>
        <w:rPr>
          <w:sz w:val="24"/>
        </w:rPr>
      </w:pPr>
      <w:r w:rsidRPr="005108E4">
        <w:rPr>
          <w:sz w:val="24"/>
        </w:rPr>
        <w:t>On a biannual basis, the CMO shall submit to the Commission an inventory plan to reserve a sufficient quantity and variety of medical use Marijuana Products for Registered Qualifying</w:t>
      </w:r>
      <w:r w:rsidRPr="005108E4">
        <w:rPr>
          <w:spacing w:val="-7"/>
          <w:sz w:val="24"/>
        </w:rPr>
        <w:t xml:space="preserve"> </w:t>
      </w:r>
      <w:r w:rsidRPr="005108E4">
        <w:rPr>
          <w:sz w:val="24"/>
        </w:rPr>
        <w:t>Patients,</w:t>
      </w:r>
      <w:r w:rsidRPr="005108E4">
        <w:rPr>
          <w:spacing w:val="-7"/>
          <w:sz w:val="24"/>
        </w:rPr>
        <w:t xml:space="preserve"> </w:t>
      </w:r>
      <w:r w:rsidRPr="005108E4">
        <w:rPr>
          <w:sz w:val="24"/>
        </w:rPr>
        <w:t>based</w:t>
      </w:r>
      <w:r w:rsidRPr="005108E4">
        <w:rPr>
          <w:spacing w:val="-7"/>
          <w:sz w:val="24"/>
        </w:rPr>
        <w:t xml:space="preserve"> </w:t>
      </w:r>
      <w:r w:rsidRPr="005108E4">
        <w:rPr>
          <w:sz w:val="24"/>
        </w:rPr>
        <w:t>on</w:t>
      </w:r>
      <w:r w:rsidRPr="005108E4">
        <w:rPr>
          <w:spacing w:val="-6"/>
          <w:sz w:val="24"/>
        </w:rPr>
        <w:t xml:space="preserve"> </w:t>
      </w:r>
      <w:r w:rsidRPr="005108E4">
        <w:rPr>
          <w:sz w:val="24"/>
        </w:rPr>
        <w:t>reasonably</w:t>
      </w:r>
      <w:r w:rsidRPr="005108E4">
        <w:rPr>
          <w:spacing w:val="-13"/>
          <w:sz w:val="24"/>
        </w:rPr>
        <w:t xml:space="preserve"> </w:t>
      </w:r>
      <w:r w:rsidRPr="005108E4">
        <w:rPr>
          <w:sz w:val="24"/>
        </w:rPr>
        <w:t>anticipated</w:t>
      </w:r>
      <w:r w:rsidRPr="005108E4">
        <w:rPr>
          <w:spacing w:val="-7"/>
          <w:sz w:val="24"/>
        </w:rPr>
        <w:t xml:space="preserve"> </w:t>
      </w:r>
      <w:r w:rsidRPr="005108E4">
        <w:rPr>
          <w:sz w:val="24"/>
        </w:rPr>
        <w:t>patient</w:t>
      </w:r>
      <w:r w:rsidRPr="005108E4">
        <w:rPr>
          <w:spacing w:val="-6"/>
          <w:sz w:val="24"/>
        </w:rPr>
        <w:t xml:space="preserve"> </w:t>
      </w:r>
      <w:r w:rsidRPr="005108E4">
        <w:rPr>
          <w:sz w:val="24"/>
        </w:rPr>
        <w:t>needs</w:t>
      </w:r>
      <w:r w:rsidRPr="005108E4">
        <w:rPr>
          <w:spacing w:val="-6"/>
          <w:sz w:val="24"/>
        </w:rPr>
        <w:t xml:space="preserve"> </w:t>
      </w:r>
      <w:r w:rsidRPr="005108E4">
        <w:rPr>
          <w:sz w:val="24"/>
        </w:rPr>
        <w:t>as</w:t>
      </w:r>
      <w:r w:rsidRPr="005108E4">
        <w:rPr>
          <w:spacing w:val="-6"/>
          <w:sz w:val="24"/>
        </w:rPr>
        <w:t xml:space="preserve"> </w:t>
      </w:r>
      <w:r w:rsidRPr="005108E4">
        <w:rPr>
          <w:sz w:val="24"/>
        </w:rPr>
        <w:t>documented</w:t>
      </w:r>
      <w:r w:rsidRPr="005108E4">
        <w:rPr>
          <w:spacing w:val="-6"/>
          <w:sz w:val="24"/>
        </w:rPr>
        <w:t xml:space="preserve"> </w:t>
      </w:r>
      <w:r w:rsidRPr="005108E4">
        <w:rPr>
          <w:sz w:val="24"/>
        </w:rPr>
        <w:t>by</w:t>
      </w:r>
      <w:r w:rsidRPr="005108E4">
        <w:rPr>
          <w:spacing w:val="-13"/>
          <w:sz w:val="24"/>
        </w:rPr>
        <w:t xml:space="preserve"> </w:t>
      </w:r>
      <w:r w:rsidRPr="005108E4">
        <w:rPr>
          <w:sz w:val="24"/>
        </w:rPr>
        <w:t>sales records over the preceding six months. On each occasion that the supply of any product within</w:t>
      </w:r>
      <w:r w:rsidRPr="005108E4">
        <w:rPr>
          <w:spacing w:val="-26"/>
          <w:sz w:val="24"/>
        </w:rPr>
        <w:t xml:space="preserve"> </w:t>
      </w:r>
      <w:r w:rsidRPr="005108E4">
        <w:rPr>
          <w:sz w:val="24"/>
        </w:rPr>
        <w:t>the</w:t>
      </w:r>
      <w:r w:rsidRPr="005108E4">
        <w:rPr>
          <w:spacing w:val="-27"/>
          <w:sz w:val="24"/>
        </w:rPr>
        <w:t xml:space="preserve"> </w:t>
      </w:r>
      <w:r w:rsidRPr="005108E4">
        <w:rPr>
          <w:sz w:val="24"/>
        </w:rPr>
        <w:t>reserved</w:t>
      </w:r>
      <w:r w:rsidRPr="005108E4">
        <w:rPr>
          <w:spacing w:val="-25"/>
          <w:sz w:val="24"/>
        </w:rPr>
        <w:t xml:space="preserve"> </w:t>
      </w:r>
      <w:r w:rsidRPr="005108E4">
        <w:rPr>
          <w:sz w:val="24"/>
        </w:rPr>
        <w:t>patient</w:t>
      </w:r>
      <w:r w:rsidRPr="005108E4">
        <w:rPr>
          <w:spacing w:val="-26"/>
          <w:sz w:val="24"/>
        </w:rPr>
        <w:t xml:space="preserve"> </w:t>
      </w:r>
      <w:r w:rsidRPr="005108E4">
        <w:rPr>
          <w:sz w:val="24"/>
        </w:rPr>
        <w:t>supply</w:t>
      </w:r>
      <w:r w:rsidRPr="005108E4">
        <w:rPr>
          <w:spacing w:val="-35"/>
          <w:sz w:val="24"/>
        </w:rPr>
        <w:t xml:space="preserve"> </w:t>
      </w:r>
      <w:r w:rsidRPr="005108E4">
        <w:rPr>
          <w:sz w:val="24"/>
        </w:rPr>
        <w:t>is</w:t>
      </w:r>
      <w:r w:rsidRPr="005108E4">
        <w:rPr>
          <w:spacing w:val="-27"/>
          <w:sz w:val="24"/>
        </w:rPr>
        <w:t xml:space="preserve"> </w:t>
      </w:r>
      <w:r w:rsidRPr="005108E4">
        <w:rPr>
          <w:sz w:val="24"/>
        </w:rPr>
        <w:t>exhausted</w:t>
      </w:r>
      <w:r w:rsidRPr="005108E4">
        <w:rPr>
          <w:spacing w:val="-29"/>
          <w:sz w:val="24"/>
        </w:rPr>
        <w:t xml:space="preserve"> </w:t>
      </w:r>
      <w:r w:rsidRPr="005108E4">
        <w:rPr>
          <w:sz w:val="24"/>
        </w:rPr>
        <w:t>and</w:t>
      </w:r>
      <w:r w:rsidRPr="005108E4">
        <w:rPr>
          <w:spacing w:val="-28"/>
          <w:sz w:val="24"/>
        </w:rPr>
        <w:t xml:space="preserve"> </w:t>
      </w:r>
      <w:r w:rsidRPr="005108E4">
        <w:rPr>
          <w:sz w:val="24"/>
        </w:rPr>
        <w:t>a</w:t>
      </w:r>
      <w:r w:rsidRPr="005108E4">
        <w:rPr>
          <w:spacing w:val="-30"/>
          <w:sz w:val="24"/>
        </w:rPr>
        <w:t xml:space="preserve"> </w:t>
      </w:r>
      <w:r w:rsidRPr="005108E4">
        <w:rPr>
          <w:sz w:val="24"/>
        </w:rPr>
        <w:t>reasonable</w:t>
      </w:r>
      <w:r w:rsidRPr="005108E4">
        <w:rPr>
          <w:spacing w:val="-29"/>
          <w:sz w:val="24"/>
        </w:rPr>
        <w:t xml:space="preserve"> </w:t>
      </w:r>
      <w:r w:rsidRPr="005108E4">
        <w:rPr>
          <w:sz w:val="24"/>
        </w:rPr>
        <w:t>substitution</w:t>
      </w:r>
      <w:r w:rsidRPr="005108E4">
        <w:rPr>
          <w:spacing w:val="-28"/>
          <w:sz w:val="24"/>
        </w:rPr>
        <w:t xml:space="preserve"> </w:t>
      </w:r>
      <w:r w:rsidRPr="005108E4">
        <w:rPr>
          <w:sz w:val="24"/>
        </w:rPr>
        <w:t>cannot</w:t>
      </w:r>
      <w:r w:rsidRPr="005108E4">
        <w:rPr>
          <w:spacing w:val="-26"/>
          <w:sz w:val="24"/>
        </w:rPr>
        <w:t xml:space="preserve"> </w:t>
      </w:r>
      <w:r w:rsidRPr="005108E4">
        <w:rPr>
          <w:sz w:val="24"/>
        </w:rPr>
        <w:t>be</w:t>
      </w:r>
      <w:r w:rsidRPr="005108E4">
        <w:rPr>
          <w:spacing w:val="-27"/>
          <w:sz w:val="24"/>
        </w:rPr>
        <w:t xml:space="preserve"> </w:t>
      </w:r>
      <w:r w:rsidRPr="005108E4">
        <w:rPr>
          <w:sz w:val="24"/>
        </w:rPr>
        <w:t>made, the</w:t>
      </w:r>
      <w:r w:rsidRPr="005108E4">
        <w:rPr>
          <w:spacing w:val="-18"/>
          <w:sz w:val="24"/>
        </w:rPr>
        <w:t xml:space="preserve"> </w:t>
      </w:r>
      <w:r w:rsidRPr="005108E4">
        <w:rPr>
          <w:sz w:val="24"/>
        </w:rPr>
        <w:t>CMO</w:t>
      </w:r>
      <w:r w:rsidRPr="005108E4">
        <w:rPr>
          <w:spacing w:val="-17"/>
          <w:sz w:val="24"/>
        </w:rPr>
        <w:t xml:space="preserve"> </w:t>
      </w:r>
      <w:r w:rsidRPr="005108E4">
        <w:rPr>
          <w:sz w:val="24"/>
        </w:rPr>
        <w:t>shall</w:t>
      </w:r>
      <w:r w:rsidRPr="005108E4">
        <w:rPr>
          <w:spacing w:val="-15"/>
          <w:sz w:val="24"/>
        </w:rPr>
        <w:t xml:space="preserve"> </w:t>
      </w:r>
      <w:r w:rsidRPr="005108E4">
        <w:rPr>
          <w:sz w:val="24"/>
        </w:rPr>
        <w:t>submit</w:t>
      </w:r>
      <w:r w:rsidRPr="005108E4">
        <w:rPr>
          <w:spacing w:val="-16"/>
          <w:sz w:val="24"/>
        </w:rPr>
        <w:t xml:space="preserve"> </w:t>
      </w:r>
      <w:r w:rsidRPr="005108E4">
        <w:rPr>
          <w:sz w:val="24"/>
        </w:rPr>
        <w:t>a</w:t>
      </w:r>
      <w:r w:rsidRPr="005108E4">
        <w:rPr>
          <w:spacing w:val="-18"/>
          <w:sz w:val="24"/>
        </w:rPr>
        <w:t xml:space="preserve"> </w:t>
      </w:r>
      <w:r w:rsidRPr="005108E4">
        <w:rPr>
          <w:sz w:val="24"/>
        </w:rPr>
        <w:t>report</w:t>
      </w:r>
      <w:r w:rsidRPr="005108E4">
        <w:rPr>
          <w:spacing w:val="-15"/>
          <w:sz w:val="24"/>
        </w:rPr>
        <w:t xml:space="preserve"> </w:t>
      </w:r>
      <w:r w:rsidRPr="005108E4">
        <w:rPr>
          <w:sz w:val="24"/>
        </w:rPr>
        <w:t>to</w:t>
      </w:r>
      <w:r w:rsidRPr="005108E4">
        <w:rPr>
          <w:spacing w:val="-17"/>
          <w:sz w:val="24"/>
        </w:rPr>
        <w:t xml:space="preserve"> </w:t>
      </w:r>
      <w:r w:rsidRPr="005108E4">
        <w:rPr>
          <w:sz w:val="24"/>
        </w:rPr>
        <w:t>the</w:t>
      </w:r>
      <w:r w:rsidRPr="005108E4">
        <w:rPr>
          <w:spacing w:val="-18"/>
          <w:sz w:val="24"/>
        </w:rPr>
        <w:t xml:space="preserve"> </w:t>
      </w:r>
      <w:r w:rsidRPr="005108E4">
        <w:rPr>
          <w:sz w:val="24"/>
        </w:rPr>
        <w:t>Commission</w:t>
      </w:r>
      <w:r w:rsidRPr="005108E4">
        <w:rPr>
          <w:spacing w:val="-16"/>
          <w:sz w:val="24"/>
        </w:rPr>
        <w:t xml:space="preserve"> </w:t>
      </w:r>
      <w:r w:rsidRPr="005108E4">
        <w:rPr>
          <w:sz w:val="24"/>
        </w:rPr>
        <w:t>in</w:t>
      </w:r>
      <w:r w:rsidRPr="005108E4">
        <w:rPr>
          <w:spacing w:val="-17"/>
          <w:sz w:val="24"/>
        </w:rPr>
        <w:t xml:space="preserve"> </w:t>
      </w:r>
      <w:r w:rsidRPr="005108E4">
        <w:rPr>
          <w:sz w:val="24"/>
        </w:rPr>
        <w:t>a</w:t>
      </w:r>
      <w:r w:rsidRPr="005108E4">
        <w:rPr>
          <w:spacing w:val="-18"/>
          <w:sz w:val="24"/>
        </w:rPr>
        <w:t xml:space="preserve"> </w:t>
      </w:r>
      <w:r w:rsidRPr="005108E4">
        <w:rPr>
          <w:sz w:val="24"/>
        </w:rPr>
        <w:t>form</w:t>
      </w:r>
      <w:r w:rsidRPr="005108E4">
        <w:rPr>
          <w:spacing w:val="-16"/>
          <w:sz w:val="24"/>
        </w:rPr>
        <w:t xml:space="preserve"> </w:t>
      </w:r>
      <w:r w:rsidRPr="005108E4">
        <w:rPr>
          <w:sz w:val="24"/>
        </w:rPr>
        <w:t>determined</w:t>
      </w:r>
      <w:r w:rsidRPr="005108E4">
        <w:rPr>
          <w:spacing w:val="-17"/>
          <w:sz w:val="24"/>
        </w:rPr>
        <w:t xml:space="preserve"> </w:t>
      </w:r>
      <w:r w:rsidRPr="005108E4">
        <w:rPr>
          <w:sz w:val="24"/>
        </w:rPr>
        <w:t>by</w:t>
      </w:r>
      <w:r w:rsidRPr="005108E4">
        <w:rPr>
          <w:spacing w:val="-23"/>
          <w:sz w:val="24"/>
        </w:rPr>
        <w:t xml:space="preserve"> </w:t>
      </w:r>
      <w:r w:rsidRPr="005108E4">
        <w:rPr>
          <w:sz w:val="24"/>
        </w:rPr>
        <w:t>the</w:t>
      </w:r>
      <w:r w:rsidRPr="005108E4">
        <w:rPr>
          <w:spacing w:val="-18"/>
          <w:sz w:val="24"/>
        </w:rPr>
        <w:t xml:space="preserve"> </w:t>
      </w:r>
      <w:r w:rsidRPr="005108E4">
        <w:rPr>
          <w:sz w:val="24"/>
        </w:rPr>
        <w:t>Commission.</w:t>
      </w:r>
    </w:p>
    <w:p w14:paraId="7BD9197E" w14:textId="77777777" w:rsidR="00DA2759" w:rsidRPr="005108E4" w:rsidRDefault="009A7511">
      <w:pPr>
        <w:pStyle w:val="ListParagraph"/>
        <w:numPr>
          <w:ilvl w:val="1"/>
          <w:numId w:val="43"/>
        </w:numPr>
        <w:tabs>
          <w:tab w:val="left" w:pos="2105"/>
        </w:tabs>
        <w:spacing w:before="6" w:line="242" w:lineRule="auto"/>
        <w:ind w:right="116" w:firstLine="0"/>
        <w:rPr>
          <w:sz w:val="24"/>
        </w:rPr>
      </w:pPr>
      <w:r w:rsidRPr="005108E4">
        <w:rPr>
          <w:sz w:val="24"/>
        </w:rPr>
        <w:t>Marijuana</w:t>
      </w:r>
      <w:r w:rsidRPr="005108E4">
        <w:rPr>
          <w:spacing w:val="-15"/>
          <w:sz w:val="24"/>
        </w:rPr>
        <w:t xml:space="preserve"> </w:t>
      </w:r>
      <w:r w:rsidRPr="005108E4">
        <w:rPr>
          <w:sz w:val="24"/>
        </w:rPr>
        <w:t>Products</w:t>
      </w:r>
      <w:r w:rsidRPr="005108E4">
        <w:rPr>
          <w:spacing w:val="-12"/>
          <w:sz w:val="24"/>
        </w:rPr>
        <w:t xml:space="preserve"> </w:t>
      </w:r>
      <w:r w:rsidRPr="005108E4">
        <w:rPr>
          <w:sz w:val="24"/>
        </w:rPr>
        <w:t>reserved</w:t>
      </w:r>
      <w:r w:rsidRPr="005108E4">
        <w:rPr>
          <w:spacing w:val="-12"/>
          <w:sz w:val="24"/>
        </w:rPr>
        <w:t xml:space="preserve"> </w:t>
      </w:r>
      <w:r w:rsidRPr="005108E4">
        <w:rPr>
          <w:sz w:val="24"/>
        </w:rPr>
        <w:t>for</w:t>
      </w:r>
      <w:r w:rsidRPr="005108E4">
        <w:rPr>
          <w:spacing w:val="-15"/>
          <w:sz w:val="24"/>
        </w:rPr>
        <w:t xml:space="preserve"> </w:t>
      </w:r>
      <w:r w:rsidRPr="005108E4">
        <w:rPr>
          <w:sz w:val="24"/>
        </w:rPr>
        <w:t>patient</w:t>
      </w:r>
      <w:r w:rsidRPr="005108E4">
        <w:rPr>
          <w:spacing w:val="-14"/>
          <w:sz w:val="24"/>
        </w:rPr>
        <w:t xml:space="preserve"> </w:t>
      </w:r>
      <w:r w:rsidRPr="005108E4">
        <w:rPr>
          <w:sz w:val="24"/>
        </w:rPr>
        <w:t>supply</w:t>
      </w:r>
      <w:r w:rsidRPr="005108E4">
        <w:rPr>
          <w:spacing w:val="-20"/>
          <w:sz w:val="24"/>
        </w:rPr>
        <w:t xml:space="preserve"> </w:t>
      </w:r>
      <w:r w:rsidRPr="005108E4">
        <w:rPr>
          <w:sz w:val="24"/>
        </w:rPr>
        <w:t>shall</w:t>
      </w:r>
      <w:r w:rsidRPr="005108E4">
        <w:rPr>
          <w:spacing w:val="-14"/>
          <w:sz w:val="24"/>
        </w:rPr>
        <w:t xml:space="preserve"> </w:t>
      </w:r>
      <w:r w:rsidRPr="005108E4">
        <w:rPr>
          <w:sz w:val="24"/>
        </w:rPr>
        <w:t>be</w:t>
      </w:r>
      <w:r w:rsidRPr="005108E4">
        <w:rPr>
          <w:spacing w:val="-15"/>
          <w:sz w:val="24"/>
        </w:rPr>
        <w:t xml:space="preserve"> </w:t>
      </w:r>
      <w:r w:rsidRPr="005108E4">
        <w:rPr>
          <w:sz w:val="24"/>
        </w:rPr>
        <w:t>either</w:t>
      </w:r>
      <w:r w:rsidRPr="005108E4">
        <w:rPr>
          <w:spacing w:val="-15"/>
          <w:sz w:val="24"/>
        </w:rPr>
        <w:t xml:space="preserve"> </w:t>
      </w:r>
      <w:r w:rsidRPr="005108E4">
        <w:rPr>
          <w:sz w:val="24"/>
        </w:rPr>
        <w:t>maintained</w:t>
      </w:r>
      <w:r w:rsidRPr="005108E4">
        <w:rPr>
          <w:spacing w:val="-14"/>
          <w:sz w:val="24"/>
        </w:rPr>
        <w:t xml:space="preserve"> </w:t>
      </w:r>
      <w:r w:rsidRPr="005108E4">
        <w:rPr>
          <w:sz w:val="24"/>
        </w:rPr>
        <w:t>on-site</w:t>
      </w:r>
      <w:r w:rsidRPr="005108E4">
        <w:rPr>
          <w:spacing w:val="-14"/>
          <w:sz w:val="24"/>
        </w:rPr>
        <w:t xml:space="preserve"> </w:t>
      </w:r>
      <w:r w:rsidRPr="005108E4">
        <w:rPr>
          <w:sz w:val="24"/>
        </w:rPr>
        <w:t>at</w:t>
      </w:r>
      <w:r w:rsidRPr="005108E4">
        <w:rPr>
          <w:spacing w:val="-14"/>
          <w:sz w:val="24"/>
        </w:rPr>
        <w:t xml:space="preserve"> </w:t>
      </w:r>
      <w:r w:rsidRPr="005108E4">
        <w:rPr>
          <w:sz w:val="24"/>
        </w:rPr>
        <w:t>the retailer</w:t>
      </w:r>
      <w:r w:rsidRPr="005108E4">
        <w:rPr>
          <w:spacing w:val="-9"/>
          <w:sz w:val="24"/>
        </w:rPr>
        <w:t xml:space="preserve"> </w:t>
      </w:r>
      <w:r w:rsidRPr="005108E4">
        <w:rPr>
          <w:sz w:val="24"/>
        </w:rPr>
        <w:t>or</w:t>
      </w:r>
      <w:r w:rsidRPr="005108E4">
        <w:rPr>
          <w:spacing w:val="-9"/>
          <w:sz w:val="24"/>
        </w:rPr>
        <w:t xml:space="preserve"> </w:t>
      </w:r>
      <w:r w:rsidRPr="005108E4">
        <w:rPr>
          <w:sz w:val="24"/>
        </w:rPr>
        <w:t>easily</w:t>
      </w:r>
      <w:r w:rsidRPr="005108E4">
        <w:rPr>
          <w:spacing w:val="-15"/>
          <w:sz w:val="24"/>
        </w:rPr>
        <w:t xml:space="preserve"> </w:t>
      </w:r>
      <w:r w:rsidRPr="005108E4">
        <w:rPr>
          <w:sz w:val="24"/>
        </w:rPr>
        <w:t>accessible</w:t>
      </w:r>
      <w:r w:rsidRPr="005108E4">
        <w:rPr>
          <w:spacing w:val="-11"/>
          <w:sz w:val="24"/>
        </w:rPr>
        <w:t xml:space="preserve"> </w:t>
      </w:r>
      <w:r w:rsidRPr="005108E4">
        <w:rPr>
          <w:sz w:val="24"/>
        </w:rPr>
        <w:t>at</w:t>
      </w:r>
      <w:r w:rsidRPr="005108E4">
        <w:rPr>
          <w:spacing w:val="-10"/>
          <w:sz w:val="24"/>
        </w:rPr>
        <w:t xml:space="preserve"> </w:t>
      </w:r>
      <w:r w:rsidRPr="005108E4">
        <w:rPr>
          <w:sz w:val="24"/>
        </w:rPr>
        <w:t>another</w:t>
      </w:r>
      <w:r w:rsidRPr="005108E4">
        <w:rPr>
          <w:spacing w:val="-10"/>
          <w:sz w:val="24"/>
        </w:rPr>
        <w:t xml:space="preserve"> </w:t>
      </w:r>
      <w:r w:rsidRPr="005108E4">
        <w:rPr>
          <w:sz w:val="24"/>
        </w:rPr>
        <w:t>location</w:t>
      </w:r>
      <w:r w:rsidRPr="005108E4">
        <w:rPr>
          <w:spacing w:val="-10"/>
          <w:sz w:val="24"/>
        </w:rPr>
        <w:t xml:space="preserve"> </w:t>
      </w:r>
      <w:r w:rsidRPr="005108E4">
        <w:rPr>
          <w:sz w:val="24"/>
        </w:rPr>
        <w:t>operated</w:t>
      </w:r>
      <w:r w:rsidRPr="005108E4">
        <w:rPr>
          <w:spacing w:val="-10"/>
          <w:sz w:val="24"/>
        </w:rPr>
        <w:t xml:space="preserve"> </w:t>
      </w:r>
      <w:r w:rsidRPr="005108E4">
        <w:rPr>
          <w:sz w:val="24"/>
        </w:rPr>
        <w:t>by</w:t>
      </w:r>
      <w:r w:rsidRPr="005108E4">
        <w:rPr>
          <w:spacing w:val="-17"/>
          <w:sz w:val="24"/>
        </w:rPr>
        <w:t xml:space="preserve"> </w:t>
      </w:r>
      <w:r w:rsidRPr="005108E4">
        <w:rPr>
          <w:sz w:val="24"/>
        </w:rPr>
        <w:t>the</w:t>
      </w:r>
      <w:r w:rsidRPr="005108E4">
        <w:rPr>
          <w:spacing w:val="-11"/>
          <w:sz w:val="24"/>
        </w:rPr>
        <w:t xml:space="preserve"> </w:t>
      </w:r>
      <w:r w:rsidRPr="005108E4">
        <w:rPr>
          <w:sz w:val="24"/>
        </w:rPr>
        <w:t>Licensee</w:t>
      </w:r>
      <w:r w:rsidRPr="005108E4">
        <w:rPr>
          <w:spacing w:val="-11"/>
          <w:sz w:val="24"/>
        </w:rPr>
        <w:t xml:space="preserve"> </w:t>
      </w:r>
      <w:r w:rsidRPr="005108E4">
        <w:rPr>
          <w:sz w:val="24"/>
        </w:rPr>
        <w:t>and</w:t>
      </w:r>
      <w:r w:rsidRPr="005108E4">
        <w:rPr>
          <w:spacing w:val="-8"/>
          <w:sz w:val="24"/>
        </w:rPr>
        <w:t xml:space="preserve"> </w:t>
      </w:r>
      <w:r w:rsidRPr="005108E4">
        <w:rPr>
          <w:sz w:val="24"/>
        </w:rPr>
        <w:t>transferable</w:t>
      </w:r>
      <w:r w:rsidRPr="005108E4">
        <w:rPr>
          <w:spacing w:val="-9"/>
          <w:sz w:val="24"/>
        </w:rPr>
        <w:t xml:space="preserve"> </w:t>
      </w:r>
      <w:r w:rsidRPr="005108E4">
        <w:rPr>
          <w:sz w:val="24"/>
        </w:rPr>
        <w:t>to the retailer location within 48 hours of notification that the on-site supply has been exhausted. CMOs shall perform audits of available patient supply on a weekly basis and retain those records for a period of six</w:t>
      </w:r>
      <w:r w:rsidRPr="005108E4">
        <w:rPr>
          <w:spacing w:val="-9"/>
          <w:sz w:val="24"/>
        </w:rPr>
        <w:t xml:space="preserve"> </w:t>
      </w:r>
      <w:r w:rsidRPr="005108E4">
        <w:rPr>
          <w:sz w:val="24"/>
        </w:rPr>
        <w:t>months.</w:t>
      </w:r>
    </w:p>
    <w:p w14:paraId="52B3E717" w14:textId="77777777" w:rsidR="00DA2759" w:rsidRPr="005108E4" w:rsidRDefault="009A7511">
      <w:pPr>
        <w:pStyle w:val="ListParagraph"/>
        <w:numPr>
          <w:ilvl w:val="1"/>
          <w:numId w:val="43"/>
        </w:numPr>
        <w:tabs>
          <w:tab w:val="left" w:pos="2077"/>
        </w:tabs>
        <w:spacing w:before="5" w:line="242" w:lineRule="auto"/>
        <w:ind w:right="110" w:firstLine="0"/>
        <w:rPr>
          <w:sz w:val="24"/>
        </w:rPr>
      </w:pPr>
      <w:r w:rsidRPr="005108E4">
        <w:rPr>
          <w:sz w:val="24"/>
        </w:rPr>
        <w:t>The</w:t>
      </w:r>
      <w:r w:rsidRPr="005108E4">
        <w:rPr>
          <w:spacing w:val="-19"/>
          <w:sz w:val="24"/>
        </w:rPr>
        <w:t xml:space="preserve"> </w:t>
      </w:r>
      <w:r w:rsidRPr="005108E4">
        <w:rPr>
          <w:sz w:val="24"/>
        </w:rPr>
        <w:t>Commission</w:t>
      </w:r>
      <w:r w:rsidRPr="005108E4">
        <w:rPr>
          <w:spacing w:val="-20"/>
          <w:sz w:val="24"/>
        </w:rPr>
        <w:t xml:space="preserve"> </w:t>
      </w:r>
      <w:r w:rsidRPr="005108E4">
        <w:rPr>
          <w:sz w:val="24"/>
        </w:rPr>
        <w:t>shall,</w:t>
      </w:r>
      <w:r w:rsidRPr="005108E4">
        <w:rPr>
          <w:spacing w:val="-20"/>
          <w:sz w:val="24"/>
        </w:rPr>
        <w:t xml:space="preserve"> </w:t>
      </w:r>
      <w:r w:rsidRPr="005108E4">
        <w:rPr>
          <w:sz w:val="24"/>
        </w:rPr>
        <w:t>consistent</w:t>
      </w:r>
      <w:r w:rsidRPr="005108E4">
        <w:rPr>
          <w:spacing w:val="-20"/>
          <w:sz w:val="24"/>
        </w:rPr>
        <w:t xml:space="preserve"> </w:t>
      </w:r>
      <w:r w:rsidRPr="005108E4">
        <w:rPr>
          <w:sz w:val="24"/>
        </w:rPr>
        <w:t>with</w:t>
      </w:r>
      <w:r w:rsidRPr="005108E4">
        <w:rPr>
          <w:spacing w:val="-20"/>
          <w:sz w:val="24"/>
        </w:rPr>
        <w:t xml:space="preserve"> </w:t>
      </w:r>
      <w:r w:rsidRPr="005108E4">
        <w:rPr>
          <w:sz w:val="24"/>
        </w:rPr>
        <w:t>935</w:t>
      </w:r>
      <w:r w:rsidRPr="005108E4">
        <w:rPr>
          <w:spacing w:val="-20"/>
          <w:sz w:val="24"/>
        </w:rPr>
        <w:t xml:space="preserve"> </w:t>
      </w:r>
      <w:r w:rsidRPr="005108E4">
        <w:rPr>
          <w:sz w:val="24"/>
        </w:rPr>
        <w:t>CMR</w:t>
      </w:r>
      <w:r w:rsidRPr="005108E4">
        <w:rPr>
          <w:spacing w:val="-17"/>
          <w:sz w:val="24"/>
        </w:rPr>
        <w:t xml:space="preserve"> </w:t>
      </w:r>
      <w:r w:rsidRPr="005108E4">
        <w:rPr>
          <w:sz w:val="24"/>
        </w:rPr>
        <w:t>500.301</w:t>
      </w:r>
      <w:r w:rsidRPr="005108E4">
        <w:rPr>
          <w:spacing w:val="-17"/>
          <w:sz w:val="24"/>
        </w:rPr>
        <w:t xml:space="preserve"> </w:t>
      </w:r>
      <w:r w:rsidRPr="005108E4">
        <w:rPr>
          <w:sz w:val="24"/>
        </w:rPr>
        <w:t>or</w:t>
      </w:r>
      <w:r w:rsidRPr="005108E4">
        <w:rPr>
          <w:spacing w:val="-19"/>
          <w:sz w:val="24"/>
        </w:rPr>
        <w:t xml:space="preserve"> </w:t>
      </w:r>
      <w:r w:rsidRPr="005108E4">
        <w:rPr>
          <w:sz w:val="24"/>
        </w:rPr>
        <w:t>501.301,</w:t>
      </w:r>
      <w:r w:rsidRPr="005108E4">
        <w:rPr>
          <w:spacing w:val="-18"/>
          <w:sz w:val="24"/>
        </w:rPr>
        <w:t xml:space="preserve"> </w:t>
      </w:r>
      <w:r w:rsidRPr="005108E4">
        <w:rPr>
          <w:sz w:val="24"/>
        </w:rPr>
        <w:t>inspect</w:t>
      </w:r>
      <w:r w:rsidRPr="005108E4">
        <w:rPr>
          <w:spacing w:val="-17"/>
          <w:sz w:val="24"/>
        </w:rPr>
        <w:t xml:space="preserve"> </w:t>
      </w:r>
      <w:r w:rsidRPr="005108E4">
        <w:rPr>
          <w:sz w:val="24"/>
        </w:rPr>
        <w:t>and</w:t>
      </w:r>
      <w:r w:rsidRPr="005108E4">
        <w:rPr>
          <w:spacing w:val="-18"/>
          <w:sz w:val="24"/>
        </w:rPr>
        <w:t xml:space="preserve"> </w:t>
      </w:r>
      <w:r w:rsidRPr="005108E4">
        <w:rPr>
          <w:sz w:val="24"/>
        </w:rPr>
        <w:t xml:space="preserve">audit CMOs to ensure compliance with 935 CMR 500.140: </w:t>
      </w:r>
      <w:r w:rsidRPr="005108E4">
        <w:rPr>
          <w:i/>
          <w:sz w:val="24"/>
        </w:rPr>
        <w:t>Additional Operating Requirements for</w:t>
      </w:r>
      <w:r w:rsidRPr="005108E4">
        <w:rPr>
          <w:i/>
          <w:spacing w:val="-18"/>
          <w:sz w:val="24"/>
        </w:rPr>
        <w:t xml:space="preserve"> </w:t>
      </w:r>
      <w:r w:rsidRPr="005108E4">
        <w:rPr>
          <w:i/>
          <w:sz w:val="24"/>
        </w:rPr>
        <w:t>Retail</w:t>
      </w:r>
      <w:r w:rsidRPr="005108E4">
        <w:rPr>
          <w:i/>
          <w:spacing w:val="-16"/>
          <w:sz w:val="24"/>
        </w:rPr>
        <w:t xml:space="preserve"> </w:t>
      </w:r>
      <w:r w:rsidRPr="005108E4">
        <w:rPr>
          <w:i/>
          <w:sz w:val="24"/>
        </w:rPr>
        <w:t>Sales</w:t>
      </w:r>
      <w:r w:rsidRPr="005108E4">
        <w:rPr>
          <w:sz w:val="24"/>
        </w:rPr>
        <w:t>.</w:t>
      </w:r>
      <w:r w:rsidRPr="005108E4">
        <w:rPr>
          <w:spacing w:val="27"/>
          <w:sz w:val="24"/>
        </w:rPr>
        <w:t xml:space="preserve"> </w:t>
      </w:r>
      <w:r w:rsidRPr="005108E4">
        <w:rPr>
          <w:sz w:val="24"/>
        </w:rPr>
        <w:t>The</w:t>
      </w:r>
      <w:r w:rsidRPr="005108E4">
        <w:rPr>
          <w:spacing w:val="-19"/>
          <w:sz w:val="24"/>
        </w:rPr>
        <w:t xml:space="preserve"> </w:t>
      </w:r>
      <w:r w:rsidRPr="005108E4">
        <w:rPr>
          <w:sz w:val="24"/>
        </w:rPr>
        <w:t>Commission</w:t>
      </w:r>
      <w:r w:rsidRPr="005108E4">
        <w:rPr>
          <w:spacing w:val="-17"/>
          <w:sz w:val="24"/>
        </w:rPr>
        <w:t xml:space="preserve"> </w:t>
      </w:r>
      <w:r w:rsidRPr="005108E4">
        <w:rPr>
          <w:spacing w:val="-3"/>
          <w:sz w:val="24"/>
        </w:rPr>
        <w:t>may,</w:t>
      </w:r>
      <w:r w:rsidRPr="005108E4">
        <w:rPr>
          <w:spacing w:val="-17"/>
          <w:sz w:val="24"/>
        </w:rPr>
        <w:t xml:space="preserve"> </w:t>
      </w:r>
      <w:r w:rsidRPr="005108E4">
        <w:rPr>
          <w:sz w:val="24"/>
        </w:rPr>
        <w:t>in</w:t>
      </w:r>
      <w:r w:rsidRPr="005108E4">
        <w:rPr>
          <w:spacing w:val="-17"/>
          <w:sz w:val="24"/>
        </w:rPr>
        <w:t xml:space="preserve"> </w:t>
      </w:r>
      <w:r w:rsidRPr="005108E4">
        <w:rPr>
          <w:sz w:val="24"/>
        </w:rPr>
        <w:t>addition</w:t>
      </w:r>
      <w:r w:rsidRPr="005108E4">
        <w:rPr>
          <w:spacing w:val="-17"/>
          <w:sz w:val="24"/>
        </w:rPr>
        <w:t xml:space="preserve"> </w:t>
      </w:r>
      <w:r w:rsidRPr="005108E4">
        <w:rPr>
          <w:sz w:val="24"/>
        </w:rPr>
        <w:t>to</w:t>
      </w:r>
      <w:r w:rsidRPr="005108E4">
        <w:rPr>
          <w:spacing w:val="-17"/>
          <w:sz w:val="24"/>
        </w:rPr>
        <w:t xml:space="preserve"> </w:t>
      </w:r>
      <w:r w:rsidRPr="005108E4">
        <w:rPr>
          <w:sz w:val="24"/>
        </w:rPr>
        <w:t>the</w:t>
      </w:r>
      <w:r w:rsidRPr="005108E4">
        <w:rPr>
          <w:spacing w:val="-19"/>
          <w:sz w:val="24"/>
        </w:rPr>
        <w:t xml:space="preserve"> </w:t>
      </w:r>
      <w:r w:rsidRPr="005108E4">
        <w:rPr>
          <w:sz w:val="24"/>
        </w:rPr>
        <w:t>issuance</w:t>
      </w:r>
      <w:r w:rsidRPr="005108E4">
        <w:rPr>
          <w:spacing w:val="-18"/>
          <w:sz w:val="24"/>
        </w:rPr>
        <w:t xml:space="preserve"> </w:t>
      </w:r>
      <w:r w:rsidRPr="005108E4">
        <w:rPr>
          <w:sz w:val="24"/>
        </w:rPr>
        <w:t>of</w:t>
      </w:r>
      <w:r w:rsidRPr="005108E4">
        <w:rPr>
          <w:spacing w:val="-15"/>
          <w:sz w:val="24"/>
        </w:rPr>
        <w:t xml:space="preserve"> </w:t>
      </w:r>
      <w:r w:rsidRPr="005108E4">
        <w:rPr>
          <w:sz w:val="24"/>
        </w:rPr>
        <w:t>a</w:t>
      </w:r>
      <w:r w:rsidRPr="005108E4">
        <w:rPr>
          <w:spacing w:val="-16"/>
          <w:sz w:val="24"/>
        </w:rPr>
        <w:t xml:space="preserve"> </w:t>
      </w:r>
      <w:r w:rsidRPr="005108E4">
        <w:rPr>
          <w:sz w:val="24"/>
        </w:rPr>
        <w:t>deficiency</w:t>
      </w:r>
      <w:r w:rsidRPr="005108E4">
        <w:rPr>
          <w:spacing w:val="-22"/>
          <w:sz w:val="24"/>
        </w:rPr>
        <w:t xml:space="preserve"> </w:t>
      </w:r>
      <w:r w:rsidRPr="005108E4">
        <w:rPr>
          <w:sz w:val="24"/>
        </w:rPr>
        <w:t xml:space="preserve">statement under 935 CMR 500.310: </w:t>
      </w:r>
      <w:r w:rsidRPr="005108E4">
        <w:rPr>
          <w:i/>
          <w:sz w:val="24"/>
        </w:rPr>
        <w:t xml:space="preserve">Deficiency Statements </w:t>
      </w:r>
      <w:r w:rsidRPr="005108E4">
        <w:rPr>
          <w:sz w:val="24"/>
        </w:rPr>
        <w:t>or 935 CMR 501.310 and a plan of correction</w:t>
      </w:r>
      <w:r w:rsidRPr="005108E4">
        <w:rPr>
          <w:spacing w:val="-25"/>
          <w:sz w:val="24"/>
        </w:rPr>
        <w:t xml:space="preserve"> </w:t>
      </w:r>
      <w:r w:rsidRPr="005108E4">
        <w:rPr>
          <w:sz w:val="24"/>
        </w:rPr>
        <w:t>under</w:t>
      </w:r>
      <w:r w:rsidRPr="005108E4">
        <w:rPr>
          <w:spacing w:val="-26"/>
          <w:sz w:val="24"/>
        </w:rPr>
        <w:t xml:space="preserve"> </w:t>
      </w:r>
      <w:r w:rsidRPr="005108E4">
        <w:rPr>
          <w:sz w:val="24"/>
        </w:rPr>
        <w:t>935</w:t>
      </w:r>
      <w:r w:rsidRPr="005108E4">
        <w:rPr>
          <w:spacing w:val="-24"/>
          <w:sz w:val="24"/>
        </w:rPr>
        <w:t xml:space="preserve"> </w:t>
      </w:r>
      <w:r w:rsidRPr="005108E4">
        <w:rPr>
          <w:sz w:val="24"/>
        </w:rPr>
        <w:t>CMR</w:t>
      </w:r>
      <w:r w:rsidRPr="005108E4">
        <w:rPr>
          <w:spacing w:val="-22"/>
          <w:sz w:val="24"/>
        </w:rPr>
        <w:t xml:space="preserve"> </w:t>
      </w:r>
      <w:r w:rsidRPr="005108E4">
        <w:rPr>
          <w:sz w:val="24"/>
        </w:rPr>
        <w:t>500.320:</w:t>
      </w:r>
      <w:r w:rsidRPr="005108E4">
        <w:rPr>
          <w:spacing w:val="16"/>
          <w:sz w:val="24"/>
        </w:rPr>
        <w:t xml:space="preserve"> </w:t>
      </w:r>
      <w:r w:rsidRPr="005108E4">
        <w:rPr>
          <w:i/>
          <w:sz w:val="24"/>
        </w:rPr>
        <w:t>Plans</w:t>
      </w:r>
      <w:r w:rsidRPr="005108E4">
        <w:rPr>
          <w:i/>
          <w:spacing w:val="-25"/>
          <w:sz w:val="24"/>
        </w:rPr>
        <w:t xml:space="preserve"> </w:t>
      </w:r>
      <w:r w:rsidRPr="005108E4">
        <w:rPr>
          <w:i/>
          <w:sz w:val="24"/>
        </w:rPr>
        <w:t>of</w:t>
      </w:r>
      <w:r w:rsidRPr="005108E4">
        <w:rPr>
          <w:i/>
          <w:spacing w:val="-25"/>
          <w:sz w:val="24"/>
        </w:rPr>
        <w:t xml:space="preserve"> </w:t>
      </w:r>
      <w:r w:rsidRPr="005108E4">
        <w:rPr>
          <w:i/>
          <w:sz w:val="24"/>
        </w:rPr>
        <w:t>Correction</w:t>
      </w:r>
      <w:r w:rsidRPr="005108E4">
        <w:rPr>
          <w:i/>
          <w:spacing w:val="-25"/>
          <w:sz w:val="24"/>
        </w:rPr>
        <w:t xml:space="preserve"> </w:t>
      </w:r>
      <w:r w:rsidRPr="005108E4">
        <w:rPr>
          <w:sz w:val="24"/>
        </w:rPr>
        <w:t>or</w:t>
      </w:r>
      <w:r w:rsidRPr="005108E4">
        <w:rPr>
          <w:spacing w:val="-26"/>
          <w:sz w:val="24"/>
        </w:rPr>
        <w:t xml:space="preserve"> </w:t>
      </w:r>
      <w:r w:rsidRPr="005108E4">
        <w:rPr>
          <w:sz w:val="24"/>
        </w:rPr>
        <w:t>935</w:t>
      </w:r>
      <w:r w:rsidRPr="005108E4">
        <w:rPr>
          <w:spacing w:val="-25"/>
          <w:sz w:val="24"/>
        </w:rPr>
        <w:t xml:space="preserve"> </w:t>
      </w:r>
      <w:r w:rsidRPr="005108E4">
        <w:rPr>
          <w:sz w:val="24"/>
        </w:rPr>
        <w:t>CMR</w:t>
      </w:r>
      <w:r w:rsidRPr="005108E4">
        <w:rPr>
          <w:spacing w:val="-24"/>
          <w:sz w:val="24"/>
        </w:rPr>
        <w:t xml:space="preserve"> </w:t>
      </w:r>
      <w:r w:rsidRPr="005108E4">
        <w:rPr>
          <w:sz w:val="24"/>
        </w:rPr>
        <w:t>501.320,</w:t>
      </w:r>
      <w:r w:rsidRPr="005108E4">
        <w:rPr>
          <w:spacing w:val="-25"/>
          <w:sz w:val="24"/>
        </w:rPr>
        <w:t xml:space="preserve"> </w:t>
      </w:r>
      <w:r w:rsidRPr="005108E4">
        <w:rPr>
          <w:sz w:val="24"/>
        </w:rPr>
        <w:t>demand</w:t>
      </w:r>
      <w:r w:rsidRPr="005108E4">
        <w:rPr>
          <w:spacing w:val="-25"/>
          <w:sz w:val="24"/>
        </w:rPr>
        <w:t xml:space="preserve"> </w:t>
      </w:r>
      <w:r w:rsidRPr="005108E4">
        <w:rPr>
          <w:sz w:val="24"/>
        </w:rPr>
        <w:t>that the</w:t>
      </w:r>
      <w:r w:rsidRPr="005108E4">
        <w:rPr>
          <w:spacing w:val="-21"/>
          <w:sz w:val="24"/>
        </w:rPr>
        <w:t xml:space="preserve"> </w:t>
      </w:r>
      <w:r w:rsidRPr="005108E4">
        <w:rPr>
          <w:sz w:val="24"/>
        </w:rPr>
        <w:t>CMO</w:t>
      </w:r>
      <w:r w:rsidRPr="005108E4">
        <w:rPr>
          <w:spacing w:val="-21"/>
          <w:sz w:val="24"/>
        </w:rPr>
        <w:t xml:space="preserve"> </w:t>
      </w:r>
      <w:r w:rsidRPr="005108E4">
        <w:rPr>
          <w:sz w:val="24"/>
        </w:rPr>
        <w:t>take</w:t>
      </w:r>
      <w:r w:rsidRPr="005108E4">
        <w:rPr>
          <w:spacing w:val="-21"/>
          <w:sz w:val="24"/>
        </w:rPr>
        <w:t xml:space="preserve"> </w:t>
      </w:r>
      <w:r w:rsidRPr="005108E4">
        <w:rPr>
          <w:sz w:val="24"/>
        </w:rPr>
        <w:t>immediate</w:t>
      </w:r>
      <w:r w:rsidRPr="005108E4">
        <w:rPr>
          <w:spacing w:val="-19"/>
          <w:sz w:val="24"/>
        </w:rPr>
        <w:t xml:space="preserve"> </w:t>
      </w:r>
      <w:r w:rsidRPr="005108E4">
        <w:rPr>
          <w:sz w:val="24"/>
        </w:rPr>
        <w:t>steps</w:t>
      </w:r>
      <w:r w:rsidRPr="005108E4">
        <w:rPr>
          <w:spacing w:val="-18"/>
          <w:sz w:val="24"/>
        </w:rPr>
        <w:t xml:space="preserve"> </w:t>
      </w:r>
      <w:r w:rsidRPr="005108E4">
        <w:rPr>
          <w:sz w:val="24"/>
        </w:rPr>
        <w:t>to</w:t>
      </w:r>
      <w:r w:rsidRPr="005108E4">
        <w:rPr>
          <w:spacing w:val="-18"/>
          <w:sz w:val="24"/>
        </w:rPr>
        <w:t xml:space="preserve"> </w:t>
      </w:r>
      <w:r w:rsidRPr="005108E4">
        <w:rPr>
          <w:sz w:val="24"/>
        </w:rPr>
        <w:t>replenish</w:t>
      </w:r>
      <w:r w:rsidRPr="005108E4">
        <w:rPr>
          <w:spacing w:val="-18"/>
          <w:sz w:val="24"/>
        </w:rPr>
        <w:t xml:space="preserve"> </w:t>
      </w:r>
      <w:r w:rsidRPr="005108E4">
        <w:rPr>
          <w:sz w:val="24"/>
        </w:rPr>
        <w:t>its</w:t>
      </w:r>
      <w:r w:rsidRPr="005108E4">
        <w:rPr>
          <w:spacing w:val="-18"/>
          <w:sz w:val="24"/>
        </w:rPr>
        <w:t xml:space="preserve"> </w:t>
      </w:r>
      <w:r w:rsidRPr="005108E4">
        <w:rPr>
          <w:sz w:val="24"/>
        </w:rPr>
        <w:t>reserved</w:t>
      </w:r>
      <w:r w:rsidRPr="005108E4">
        <w:rPr>
          <w:spacing w:val="-18"/>
          <w:sz w:val="24"/>
        </w:rPr>
        <w:t xml:space="preserve"> </w:t>
      </w:r>
      <w:r w:rsidRPr="005108E4">
        <w:rPr>
          <w:sz w:val="24"/>
        </w:rPr>
        <w:t>patient</w:t>
      </w:r>
      <w:r w:rsidRPr="005108E4">
        <w:rPr>
          <w:spacing w:val="-17"/>
          <w:sz w:val="24"/>
        </w:rPr>
        <w:t xml:space="preserve"> </w:t>
      </w:r>
      <w:r w:rsidRPr="005108E4">
        <w:rPr>
          <w:sz w:val="24"/>
        </w:rPr>
        <w:t>supply</w:t>
      </w:r>
      <w:r w:rsidRPr="005108E4">
        <w:rPr>
          <w:spacing w:val="-28"/>
          <w:sz w:val="24"/>
        </w:rPr>
        <w:t xml:space="preserve"> </w:t>
      </w:r>
      <w:r w:rsidRPr="005108E4">
        <w:rPr>
          <w:sz w:val="24"/>
        </w:rPr>
        <w:t>to</w:t>
      </w:r>
      <w:r w:rsidRPr="005108E4">
        <w:rPr>
          <w:spacing w:val="-20"/>
          <w:sz w:val="24"/>
        </w:rPr>
        <w:t xml:space="preserve"> </w:t>
      </w:r>
      <w:r w:rsidRPr="005108E4">
        <w:rPr>
          <w:sz w:val="24"/>
        </w:rPr>
        <w:t>reflect</w:t>
      </w:r>
      <w:r w:rsidRPr="005108E4">
        <w:rPr>
          <w:spacing w:val="-19"/>
          <w:sz w:val="24"/>
        </w:rPr>
        <w:t xml:space="preserve"> </w:t>
      </w:r>
      <w:r w:rsidRPr="005108E4">
        <w:rPr>
          <w:sz w:val="24"/>
        </w:rPr>
        <w:t>the</w:t>
      </w:r>
      <w:r w:rsidRPr="005108E4">
        <w:rPr>
          <w:spacing w:val="-21"/>
          <w:sz w:val="24"/>
        </w:rPr>
        <w:t xml:space="preserve"> </w:t>
      </w:r>
      <w:r w:rsidRPr="005108E4">
        <w:rPr>
          <w:sz w:val="24"/>
        </w:rPr>
        <w:t>amounts required</w:t>
      </w:r>
      <w:r w:rsidRPr="005108E4">
        <w:rPr>
          <w:spacing w:val="-27"/>
          <w:sz w:val="24"/>
        </w:rPr>
        <w:t xml:space="preserve"> </w:t>
      </w:r>
      <w:r w:rsidRPr="005108E4">
        <w:rPr>
          <w:sz w:val="24"/>
        </w:rPr>
        <w:t>under</w:t>
      </w:r>
      <w:r w:rsidRPr="005108E4">
        <w:rPr>
          <w:spacing w:val="-24"/>
          <w:sz w:val="24"/>
        </w:rPr>
        <w:t xml:space="preserve"> </w:t>
      </w:r>
      <w:r w:rsidRPr="005108E4">
        <w:rPr>
          <w:sz w:val="24"/>
        </w:rPr>
        <w:t>935</w:t>
      </w:r>
      <w:r w:rsidRPr="005108E4">
        <w:rPr>
          <w:spacing w:val="-25"/>
          <w:sz w:val="24"/>
        </w:rPr>
        <w:t xml:space="preserve"> </w:t>
      </w:r>
      <w:r w:rsidRPr="005108E4">
        <w:rPr>
          <w:sz w:val="24"/>
        </w:rPr>
        <w:t>CMR</w:t>
      </w:r>
      <w:r w:rsidRPr="005108E4">
        <w:rPr>
          <w:spacing w:val="-23"/>
          <w:sz w:val="24"/>
        </w:rPr>
        <w:t xml:space="preserve"> </w:t>
      </w:r>
      <w:r w:rsidRPr="005108E4">
        <w:rPr>
          <w:sz w:val="24"/>
        </w:rPr>
        <w:t>500.140(15)(a)</w:t>
      </w:r>
      <w:r w:rsidRPr="005108E4">
        <w:rPr>
          <w:spacing w:val="-25"/>
          <w:sz w:val="24"/>
        </w:rPr>
        <w:t xml:space="preserve"> </w:t>
      </w:r>
      <w:r w:rsidRPr="005108E4">
        <w:rPr>
          <w:sz w:val="24"/>
        </w:rPr>
        <w:t>or</w:t>
      </w:r>
      <w:r w:rsidRPr="005108E4">
        <w:rPr>
          <w:spacing w:val="-24"/>
          <w:sz w:val="24"/>
        </w:rPr>
        <w:t xml:space="preserve"> </w:t>
      </w:r>
      <w:r w:rsidRPr="005108E4">
        <w:rPr>
          <w:sz w:val="24"/>
        </w:rPr>
        <w:t>935</w:t>
      </w:r>
      <w:r w:rsidRPr="005108E4">
        <w:rPr>
          <w:spacing w:val="-25"/>
          <w:sz w:val="24"/>
        </w:rPr>
        <w:t xml:space="preserve"> </w:t>
      </w:r>
      <w:r w:rsidRPr="005108E4">
        <w:rPr>
          <w:sz w:val="24"/>
        </w:rPr>
        <w:t>CMR</w:t>
      </w:r>
      <w:r w:rsidRPr="005108E4">
        <w:rPr>
          <w:spacing w:val="-25"/>
          <w:sz w:val="24"/>
        </w:rPr>
        <w:t xml:space="preserve"> </w:t>
      </w:r>
      <w:r w:rsidRPr="005108E4">
        <w:rPr>
          <w:sz w:val="24"/>
        </w:rPr>
        <w:t>501.140(13)(a).</w:t>
      </w:r>
      <w:r w:rsidRPr="005108E4">
        <w:rPr>
          <w:spacing w:val="7"/>
          <w:sz w:val="24"/>
        </w:rPr>
        <w:t xml:space="preserve"> </w:t>
      </w:r>
      <w:r w:rsidRPr="005108E4">
        <w:rPr>
          <w:sz w:val="24"/>
        </w:rPr>
        <w:t>Failure</w:t>
      </w:r>
      <w:r w:rsidRPr="005108E4">
        <w:rPr>
          <w:spacing w:val="-27"/>
          <w:sz w:val="24"/>
        </w:rPr>
        <w:t xml:space="preserve"> </w:t>
      </w:r>
      <w:r w:rsidRPr="005108E4">
        <w:rPr>
          <w:sz w:val="24"/>
        </w:rPr>
        <w:t>to</w:t>
      </w:r>
      <w:r w:rsidRPr="005108E4">
        <w:rPr>
          <w:spacing w:val="-26"/>
          <w:sz w:val="24"/>
        </w:rPr>
        <w:t xml:space="preserve"> </w:t>
      </w:r>
      <w:r w:rsidRPr="005108E4">
        <w:rPr>
          <w:sz w:val="24"/>
        </w:rPr>
        <w:t xml:space="preserve">adequately address a deficiency statement or follow a plan of correction shall result in administrative action by the Commission pursuant to 935 CMR 500.450: </w:t>
      </w:r>
      <w:r w:rsidRPr="005108E4">
        <w:rPr>
          <w:i/>
          <w:sz w:val="24"/>
        </w:rPr>
        <w:t xml:space="preserve">Marijuana Establishment License: Grounds for Suspension, Revocation and Denial of Renewal Applications, </w:t>
      </w:r>
      <w:r w:rsidRPr="005108E4">
        <w:rPr>
          <w:sz w:val="24"/>
        </w:rPr>
        <w:t>and 935</w:t>
      </w:r>
      <w:r w:rsidRPr="005108E4">
        <w:rPr>
          <w:spacing w:val="-18"/>
          <w:sz w:val="24"/>
        </w:rPr>
        <w:t xml:space="preserve"> </w:t>
      </w:r>
      <w:r w:rsidRPr="005108E4">
        <w:rPr>
          <w:sz w:val="24"/>
        </w:rPr>
        <w:t>CMR</w:t>
      </w:r>
      <w:r w:rsidRPr="005108E4">
        <w:rPr>
          <w:spacing w:val="-17"/>
          <w:sz w:val="24"/>
        </w:rPr>
        <w:t xml:space="preserve"> </w:t>
      </w:r>
      <w:r w:rsidRPr="005108E4">
        <w:rPr>
          <w:sz w:val="24"/>
        </w:rPr>
        <w:t>500.500:</w:t>
      </w:r>
      <w:r w:rsidRPr="005108E4">
        <w:rPr>
          <w:spacing w:val="26"/>
          <w:sz w:val="24"/>
        </w:rPr>
        <w:t xml:space="preserve"> </w:t>
      </w:r>
      <w:r w:rsidRPr="005108E4">
        <w:rPr>
          <w:i/>
          <w:sz w:val="24"/>
        </w:rPr>
        <w:t>Hearings</w:t>
      </w:r>
      <w:r w:rsidRPr="005108E4">
        <w:rPr>
          <w:i/>
          <w:spacing w:val="-18"/>
          <w:sz w:val="24"/>
        </w:rPr>
        <w:t xml:space="preserve"> </w:t>
      </w:r>
      <w:r w:rsidRPr="005108E4">
        <w:rPr>
          <w:i/>
          <w:sz w:val="24"/>
        </w:rPr>
        <w:t>and</w:t>
      </w:r>
      <w:r w:rsidRPr="005108E4">
        <w:rPr>
          <w:i/>
          <w:spacing w:val="-18"/>
          <w:sz w:val="24"/>
        </w:rPr>
        <w:t xml:space="preserve"> </w:t>
      </w:r>
      <w:r w:rsidRPr="005108E4">
        <w:rPr>
          <w:i/>
          <w:sz w:val="24"/>
        </w:rPr>
        <w:t>Appeals</w:t>
      </w:r>
      <w:r w:rsidRPr="005108E4">
        <w:rPr>
          <w:i/>
          <w:spacing w:val="-17"/>
          <w:sz w:val="24"/>
        </w:rPr>
        <w:t xml:space="preserve"> </w:t>
      </w:r>
      <w:r w:rsidRPr="005108E4">
        <w:rPr>
          <w:i/>
          <w:sz w:val="24"/>
        </w:rPr>
        <w:t>of</w:t>
      </w:r>
      <w:r w:rsidRPr="005108E4">
        <w:rPr>
          <w:i/>
          <w:spacing w:val="-17"/>
          <w:sz w:val="24"/>
        </w:rPr>
        <w:t xml:space="preserve"> </w:t>
      </w:r>
      <w:r w:rsidRPr="005108E4">
        <w:rPr>
          <w:i/>
          <w:sz w:val="24"/>
        </w:rPr>
        <w:t>Actions</w:t>
      </w:r>
      <w:r w:rsidRPr="005108E4">
        <w:rPr>
          <w:i/>
          <w:spacing w:val="-18"/>
          <w:sz w:val="24"/>
        </w:rPr>
        <w:t xml:space="preserve"> </w:t>
      </w:r>
      <w:r w:rsidRPr="005108E4">
        <w:rPr>
          <w:i/>
          <w:sz w:val="24"/>
        </w:rPr>
        <w:t>on</w:t>
      </w:r>
      <w:r w:rsidRPr="005108E4">
        <w:rPr>
          <w:i/>
          <w:spacing w:val="-17"/>
          <w:sz w:val="24"/>
        </w:rPr>
        <w:t xml:space="preserve"> </w:t>
      </w:r>
      <w:r w:rsidRPr="005108E4">
        <w:rPr>
          <w:i/>
          <w:sz w:val="24"/>
        </w:rPr>
        <w:t>Licenses</w:t>
      </w:r>
      <w:r w:rsidRPr="005108E4">
        <w:rPr>
          <w:i/>
          <w:spacing w:val="-18"/>
          <w:sz w:val="24"/>
        </w:rPr>
        <w:t xml:space="preserve"> </w:t>
      </w:r>
      <w:r w:rsidRPr="005108E4">
        <w:rPr>
          <w:sz w:val="24"/>
        </w:rPr>
        <w:t>or</w:t>
      </w:r>
      <w:r w:rsidRPr="005108E4">
        <w:rPr>
          <w:spacing w:val="-19"/>
          <w:sz w:val="24"/>
        </w:rPr>
        <w:t xml:space="preserve"> </w:t>
      </w:r>
      <w:r w:rsidRPr="005108E4">
        <w:rPr>
          <w:sz w:val="24"/>
        </w:rPr>
        <w:t>935</w:t>
      </w:r>
      <w:r w:rsidRPr="005108E4">
        <w:rPr>
          <w:spacing w:val="-17"/>
          <w:sz w:val="24"/>
        </w:rPr>
        <w:t xml:space="preserve"> </w:t>
      </w:r>
      <w:r w:rsidRPr="005108E4">
        <w:rPr>
          <w:sz w:val="24"/>
        </w:rPr>
        <w:t>CMR</w:t>
      </w:r>
      <w:r w:rsidRPr="005108E4">
        <w:rPr>
          <w:spacing w:val="-17"/>
          <w:sz w:val="24"/>
        </w:rPr>
        <w:t xml:space="preserve"> </w:t>
      </w:r>
      <w:r w:rsidRPr="005108E4">
        <w:rPr>
          <w:sz w:val="24"/>
        </w:rPr>
        <w:t>501.450</w:t>
      </w:r>
      <w:r w:rsidRPr="005108E4">
        <w:rPr>
          <w:spacing w:val="-18"/>
          <w:sz w:val="24"/>
        </w:rPr>
        <w:t xml:space="preserve"> </w:t>
      </w:r>
      <w:r w:rsidRPr="005108E4">
        <w:rPr>
          <w:sz w:val="24"/>
        </w:rPr>
        <w:t>and 501.500.</w:t>
      </w:r>
    </w:p>
    <w:p w14:paraId="5AB541FC" w14:textId="77777777" w:rsidR="00DA2759" w:rsidRPr="005108E4" w:rsidRDefault="009A7511">
      <w:pPr>
        <w:pStyle w:val="ListParagraph"/>
        <w:numPr>
          <w:ilvl w:val="1"/>
          <w:numId w:val="43"/>
        </w:numPr>
        <w:tabs>
          <w:tab w:val="left" w:pos="2079"/>
        </w:tabs>
        <w:spacing w:before="11" w:line="242" w:lineRule="auto"/>
        <w:ind w:right="116" w:firstLine="0"/>
        <w:rPr>
          <w:sz w:val="24"/>
        </w:rPr>
      </w:pPr>
      <w:r w:rsidRPr="005108E4">
        <w:rPr>
          <w:sz w:val="24"/>
        </w:rPr>
        <w:t>CMOs</w:t>
      </w:r>
      <w:r w:rsidRPr="005108E4">
        <w:rPr>
          <w:spacing w:val="-9"/>
          <w:sz w:val="24"/>
        </w:rPr>
        <w:t xml:space="preserve"> </w:t>
      </w:r>
      <w:r w:rsidRPr="005108E4">
        <w:rPr>
          <w:sz w:val="24"/>
        </w:rPr>
        <w:t>may</w:t>
      </w:r>
      <w:r w:rsidRPr="005108E4">
        <w:rPr>
          <w:spacing w:val="-17"/>
          <w:sz w:val="24"/>
        </w:rPr>
        <w:t xml:space="preserve"> </w:t>
      </w:r>
      <w:r w:rsidRPr="005108E4">
        <w:rPr>
          <w:sz w:val="24"/>
        </w:rPr>
        <w:t>transfer</w:t>
      </w:r>
      <w:r w:rsidRPr="005108E4">
        <w:rPr>
          <w:spacing w:val="-10"/>
          <w:sz w:val="24"/>
        </w:rPr>
        <w:t xml:space="preserve"> </w:t>
      </w:r>
      <w:r w:rsidRPr="005108E4">
        <w:rPr>
          <w:sz w:val="24"/>
        </w:rPr>
        <w:t>Marijuana</w:t>
      </w:r>
      <w:r w:rsidRPr="005108E4">
        <w:rPr>
          <w:spacing w:val="-9"/>
          <w:sz w:val="24"/>
        </w:rPr>
        <w:t xml:space="preserve"> </w:t>
      </w:r>
      <w:r w:rsidRPr="005108E4">
        <w:rPr>
          <w:sz w:val="24"/>
        </w:rPr>
        <w:t>Products</w:t>
      </w:r>
      <w:r w:rsidRPr="005108E4">
        <w:rPr>
          <w:spacing w:val="-9"/>
          <w:sz w:val="24"/>
        </w:rPr>
        <w:t xml:space="preserve"> </w:t>
      </w:r>
      <w:r w:rsidRPr="005108E4">
        <w:rPr>
          <w:sz w:val="24"/>
        </w:rPr>
        <w:t>reserved</w:t>
      </w:r>
      <w:r w:rsidRPr="005108E4">
        <w:rPr>
          <w:spacing w:val="-7"/>
          <w:sz w:val="24"/>
        </w:rPr>
        <w:t xml:space="preserve"> </w:t>
      </w:r>
      <w:r w:rsidRPr="005108E4">
        <w:rPr>
          <w:sz w:val="24"/>
        </w:rPr>
        <w:t>for</w:t>
      </w:r>
      <w:r w:rsidRPr="005108E4">
        <w:rPr>
          <w:spacing w:val="-8"/>
          <w:sz w:val="24"/>
        </w:rPr>
        <w:t xml:space="preserve"> </w:t>
      </w:r>
      <w:r w:rsidRPr="005108E4">
        <w:rPr>
          <w:sz w:val="24"/>
        </w:rPr>
        <w:t>medical-use</w:t>
      </w:r>
      <w:r w:rsidRPr="005108E4">
        <w:rPr>
          <w:spacing w:val="-10"/>
          <w:sz w:val="24"/>
        </w:rPr>
        <w:t xml:space="preserve"> </w:t>
      </w:r>
      <w:r w:rsidRPr="005108E4">
        <w:rPr>
          <w:sz w:val="24"/>
        </w:rPr>
        <w:t>to</w:t>
      </w:r>
      <w:r w:rsidRPr="005108E4">
        <w:rPr>
          <w:spacing w:val="-9"/>
          <w:sz w:val="24"/>
        </w:rPr>
        <w:t xml:space="preserve"> </w:t>
      </w:r>
      <w:r w:rsidRPr="005108E4">
        <w:rPr>
          <w:sz w:val="24"/>
        </w:rPr>
        <w:t>adult-use</w:t>
      </w:r>
      <w:r w:rsidRPr="005108E4">
        <w:rPr>
          <w:spacing w:val="-10"/>
          <w:sz w:val="24"/>
        </w:rPr>
        <w:t xml:space="preserve"> </w:t>
      </w:r>
      <w:r w:rsidRPr="005108E4">
        <w:rPr>
          <w:sz w:val="24"/>
        </w:rPr>
        <w:t>within</w:t>
      </w:r>
      <w:r w:rsidRPr="005108E4">
        <w:rPr>
          <w:spacing w:val="-9"/>
          <w:sz w:val="24"/>
        </w:rPr>
        <w:t xml:space="preserve"> </w:t>
      </w:r>
      <w:r w:rsidRPr="005108E4">
        <w:rPr>
          <w:sz w:val="24"/>
        </w:rPr>
        <w:t>a reasonable</w:t>
      </w:r>
      <w:r w:rsidRPr="005108E4">
        <w:rPr>
          <w:spacing w:val="-5"/>
          <w:sz w:val="24"/>
        </w:rPr>
        <w:t xml:space="preserve"> </w:t>
      </w:r>
      <w:r w:rsidRPr="005108E4">
        <w:rPr>
          <w:sz w:val="24"/>
        </w:rPr>
        <w:t>period</w:t>
      </w:r>
      <w:r w:rsidRPr="005108E4">
        <w:rPr>
          <w:spacing w:val="-4"/>
          <w:sz w:val="24"/>
        </w:rPr>
        <w:t xml:space="preserve"> </w:t>
      </w:r>
      <w:r w:rsidRPr="005108E4">
        <w:rPr>
          <w:sz w:val="24"/>
        </w:rPr>
        <w:t>of</w:t>
      </w:r>
      <w:r w:rsidRPr="005108E4">
        <w:rPr>
          <w:spacing w:val="-4"/>
          <w:sz w:val="24"/>
        </w:rPr>
        <w:t xml:space="preserve"> </w:t>
      </w:r>
      <w:r w:rsidRPr="005108E4">
        <w:rPr>
          <w:sz w:val="24"/>
        </w:rPr>
        <w:t>time</w:t>
      </w:r>
      <w:r w:rsidRPr="005108E4">
        <w:rPr>
          <w:spacing w:val="-5"/>
          <w:sz w:val="24"/>
        </w:rPr>
        <w:t xml:space="preserve"> </w:t>
      </w:r>
      <w:r w:rsidRPr="005108E4">
        <w:rPr>
          <w:sz w:val="24"/>
        </w:rPr>
        <w:t>prior</w:t>
      </w:r>
      <w:r w:rsidRPr="005108E4">
        <w:rPr>
          <w:spacing w:val="-4"/>
          <w:sz w:val="24"/>
        </w:rPr>
        <w:t xml:space="preserve"> </w:t>
      </w:r>
      <w:r w:rsidRPr="005108E4">
        <w:rPr>
          <w:sz w:val="24"/>
        </w:rPr>
        <w:t>to</w:t>
      </w:r>
      <w:r w:rsidRPr="005108E4">
        <w:rPr>
          <w:spacing w:val="-4"/>
          <w:sz w:val="24"/>
        </w:rPr>
        <w:t xml:space="preserve"> </w:t>
      </w:r>
      <w:r w:rsidRPr="005108E4">
        <w:rPr>
          <w:sz w:val="24"/>
        </w:rPr>
        <w:t>the</w:t>
      </w:r>
      <w:r w:rsidRPr="005108E4">
        <w:rPr>
          <w:spacing w:val="-7"/>
          <w:sz w:val="24"/>
        </w:rPr>
        <w:t xml:space="preserve"> </w:t>
      </w:r>
      <w:r w:rsidRPr="005108E4">
        <w:rPr>
          <w:sz w:val="24"/>
        </w:rPr>
        <w:t>date</w:t>
      </w:r>
      <w:r w:rsidRPr="005108E4">
        <w:rPr>
          <w:spacing w:val="-7"/>
          <w:sz w:val="24"/>
        </w:rPr>
        <w:t xml:space="preserve"> </w:t>
      </w:r>
      <w:r w:rsidRPr="005108E4">
        <w:rPr>
          <w:sz w:val="24"/>
        </w:rPr>
        <w:t>of</w:t>
      </w:r>
      <w:r w:rsidRPr="005108E4">
        <w:rPr>
          <w:spacing w:val="-7"/>
          <w:sz w:val="24"/>
        </w:rPr>
        <w:t xml:space="preserve"> </w:t>
      </w:r>
      <w:r w:rsidRPr="005108E4">
        <w:rPr>
          <w:sz w:val="24"/>
        </w:rPr>
        <w:t>expiration</w:t>
      </w:r>
      <w:r w:rsidRPr="005108E4">
        <w:rPr>
          <w:spacing w:val="-6"/>
          <w:sz w:val="24"/>
        </w:rPr>
        <w:t xml:space="preserve"> </w:t>
      </w:r>
      <w:r w:rsidRPr="005108E4">
        <w:rPr>
          <w:sz w:val="24"/>
        </w:rPr>
        <w:t>provided</w:t>
      </w:r>
      <w:r w:rsidRPr="005108E4">
        <w:rPr>
          <w:spacing w:val="-6"/>
          <w:sz w:val="24"/>
        </w:rPr>
        <w:t xml:space="preserve"> </w:t>
      </w:r>
      <w:r w:rsidRPr="005108E4">
        <w:rPr>
          <w:sz w:val="24"/>
        </w:rPr>
        <w:t>that</w:t>
      </w:r>
      <w:r w:rsidRPr="005108E4">
        <w:rPr>
          <w:spacing w:val="-5"/>
          <w:sz w:val="24"/>
        </w:rPr>
        <w:t xml:space="preserve"> </w:t>
      </w:r>
      <w:r w:rsidRPr="005108E4">
        <w:rPr>
          <w:sz w:val="24"/>
        </w:rPr>
        <w:t>the</w:t>
      </w:r>
      <w:r w:rsidRPr="005108E4">
        <w:rPr>
          <w:spacing w:val="-6"/>
          <w:sz w:val="24"/>
        </w:rPr>
        <w:t xml:space="preserve"> </w:t>
      </w:r>
      <w:r w:rsidRPr="005108E4">
        <w:rPr>
          <w:sz w:val="24"/>
        </w:rPr>
        <w:t>product</w:t>
      </w:r>
      <w:r w:rsidRPr="005108E4">
        <w:rPr>
          <w:spacing w:val="-3"/>
          <w:sz w:val="24"/>
        </w:rPr>
        <w:t xml:space="preserve"> </w:t>
      </w:r>
      <w:r w:rsidRPr="005108E4">
        <w:rPr>
          <w:sz w:val="24"/>
        </w:rPr>
        <w:t>does</w:t>
      </w:r>
      <w:r w:rsidRPr="005108E4">
        <w:rPr>
          <w:spacing w:val="-3"/>
          <w:sz w:val="24"/>
        </w:rPr>
        <w:t xml:space="preserve"> </w:t>
      </w:r>
      <w:r w:rsidRPr="005108E4">
        <w:rPr>
          <w:sz w:val="24"/>
        </w:rPr>
        <w:t>not pose a risk to health or</w:t>
      </w:r>
      <w:r w:rsidRPr="005108E4">
        <w:rPr>
          <w:spacing w:val="-10"/>
          <w:sz w:val="24"/>
        </w:rPr>
        <w:t xml:space="preserve"> </w:t>
      </w:r>
      <w:r w:rsidRPr="005108E4">
        <w:rPr>
          <w:sz w:val="24"/>
        </w:rPr>
        <w:t>safety.</w:t>
      </w:r>
    </w:p>
    <w:p w14:paraId="76B13836" w14:textId="77777777" w:rsidR="00DA2759" w:rsidRPr="005108E4" w:rsidRDefault="00DA2759">
      <w:pPr>
        <w:pStyle w:val="BodyText"/>
        <w:spacing w:before="6"/>
        <w:jc w:val="left"/>
      </w:pPr>
    </w:p>
    <w:p w14:paraId="07C65D64" w14:textId="77777777" w:rsidR="00DA2759" w:rsidRPr="005108E4" w:rsidRDefault="009A7511" w:rsidP="009B55D4">
      <w:pPr>
        <w:pStyle w:val="ListParagraph"/>
        <w:numPr>
          <w:ilvl w:val="0"/>
          <w:numId w:val="43"/>
        </w:numPr>
        <w:tabs>
          <w:tab w:val="left" w:pos="1899"/>
        </w:tabs>
        <w:ind w:left="1898" w:hanging="579"/>
        <w:outlineLvl w:val="1"/>
        <w:rPr>
          <w:sz w:val="24"/>
        </w:rPr>
      </w:pPr>
      <w:r w:rsidRPr="005108E4">
        <w:rPr>
          <w:sz w:val="24"/>
          <w:u w:val="single"/>
        </w:rPr>
        <w:t>Prohibition on</w:t>
      </w:r>
      <w:r w:rsidRPr="005108E4">
        <w:rPr>
          <w:spacing w:val="-3"/>
          <w:sz w:val="24"/>
          <w:u w:val="single"/>
        </w:rPr>
        <w:t xml:space="preserve"> </w:t>
      </w:r>
      <w:r w:rsidRPr="005108E4">
        <w:rPr>
          <w:sz w:val="24"/>
          <w:u w:val="single"/>
        </w:rPr>
        <w:t>Monopolies</w:t>
      </w:r>
      <w:r w:rsidRPr="005108E4">
        <w:rPr>
          <w:sz w:val="24"/>
        </w:rPr>
        <w:t>.</w:t>
      </w:r>
    </w:p>
    <w:p w14:paraId="5FF97CD9" w14:textId="77777777" w:rsidR="00DA2759" w:rsidRPr="005108E4" w:rsidRDefault="009A7511">
      <w:pPr>
        <w:pStyle w:val="ListParagraph"/>
        <w:numPr>
          <w:ilvl w:val="1"/>
          <w:numId w:val="43"/>
        </w:numPr>
        <w:tabs>
          <w:tab w:val="left" w:pos="2127"/>
        </w:tabs>
        <w:spacing w:before="2" w:line="242" w:lineRule="auto"/>
        <w:ind w:right="117" w:firstLine="0"/>
        <w:rPr>
          <w:sz w:val="24"/>
        </w:rPr>
      </w:pPr>
      <w:r w:rsidRPr="005108E4">
        <w:rPr>
          <w:spacing w:val="-3"/>
          <w:sz w:val="24"/>
        </w:rPr>
        <w:t xml:space="preserve">It </w:t>
      </w:r>
      <w:r w:rsidRPr="005108E4">
        <w:rPr>
          <w:sz w:val="24"/>
        </w:rPr>
        <w:t>shall be a violation of 935 CMR 501.000 for any MTC to monopolize or attempt to monopolize, or combine or conspire with any other person or entity including, but not limited,</w:t>
      </w:r>
      <w:r w:rsidRPr="005108E4">
        <w:rPr>
          <w:spacing w:val="-12"/>
          <w:sz w:val="24"/>
        </w:rPr>
        <w:t xml:space="preserve"> </w:t>
      </w:r>
      <w:r w:rsidRPr="005108E4">
        <w:rPr>
          <w:sz w:val="24"/>
        </w:rPr>
        <w:t>to</w:t>
      </w:r>
      <w:r w:rsidRPr="005108E4">
        <w:rPr>
          <w:spacing w:val="-12"/>
          <w:sz w:val="24"/>
        </w:rPr>
        <w:t xml:space="preserve"> </w:t>
      </w:r>
      <w:r w:rsidRPr="005108E4">
        <w:rPr>
          <w:sz w:val="24"/>
        </w:rPr>
        <w:t>a</w:t>
      </w:r>
      <w:r w:rsidRPr="005108E4">
        <w:rPr>
          <w:spacing w:val="-13"/>
          <w:sz w:val="24"/>
        </w:rPr>
        <w:t xml:space="preserve"> </w:t>
      </w:r>
      <w:r w:rsidRPr="005108E4">
        <w:rPr>
          <w:sz w:val="24"/>
        </w:rPr>
        <w:t>Third-party</w:t>
      </w:r>
      <w:r w:rsidRPr="005108E4">
        <w:rPr>
          <w:spacing w:val="-18"/>
          <w:sz w:val="24"/>
        </w:rPr>
        <w:t xml:space="preserve"> </w:t>
      </w:r>
      <w:r w:rsidRPr="005108E4">
        <w:rPr>
          <w:sz w:val="24"/>
        </w:rPr>
        <w:t>Technology</w:t>
      </w:r>
      <w:r w:rsidRPr="005108E4">
        <w:rPr>
          <w:spacing w:val="-19"/>
          <w:sz w:val="24"/>
        </w:rPr>
        <w:t xml:space="preserve"> </w:t>
      </w:r>
      <w:r w:rsidRPr="005108E4">
        <w:rPr>
          <w:sz w:val="24"/>
        </w:rPr>
        <w:t>Platform</w:t>
      </w:r>
      <w:r w:rsidRPr="005108E4">
        <w:rPr>
          <w:spacing w:val="-11"/>
          <w:sz w:val="24"/>
        </w:rPr>
        <w:t xml:space="preserve"> </w:t>
      </w:r>
      <w:r w:rsidRPr="005108E4">
        <w:rPr>
          <w:sz w:val="24"/>
        </w:rPr>
        <w:t>Provider,</w:t>
      </w:r>
      <w:r w:rsidRPr="005108E4">
        <w:rPr>
          <w:spacing w:val="-11"/>
          <w:sz w:val="24"/>
        </w:rPr>
        <w:t xml:space="preserve"> </w:t>
      </w:r>
      <w:r w:rsidRPr="005108E4">
        <w:rPr>
          <w:sz w:val="24"/>
        </w:rPr>
        <w:t>to</w:t>
      </w:r>
      <w:r w:rsidRPr="005108E4">
        <w:rPr>
          <w:spacing w:val="-12"/>
          <w:sz w:val="24"/>
        </w:rPr>
        <w:t xml:space="preserve"> </w:t>
      </w:r>
      <w:r w:rsidRPr="005108E4">
        <w:rPr>
          <w:sz w:val="24"/>
        </w:rPr>
        <w:t>monopolize</w:t>
      </w:r>
      <w:r w:rsidRPr="005108E4">
        <w:rPr>
          <w:spacing w:val="-10"/>
          <w:sz w:val="24"/>
        </w:rPr>
        <w:t xml:space="preserve"> </w:t>
      </w:r>
      <w:r w:rsidRPr="005108E4">
        <w:rPr>
          <w:sz w:val="24"/>
        </w:rPr>
        <w:t>any</w:t>
      </w:r>
      <w:r w:rsidRPr="005108E4">
        <w:rPr>
          <w:spacing w:val="-19"/>
          <w:sz w:val="24"/>
        </w:rPr>
        <w:t xml:space="preserve"> </w:t>
      </w:r>
      <w:r w:rsidRPr="005108E4">
        <w:rPr>
          <w:sz w:val="24"/>
        </w:rPr>
        <w:t>part</w:t>
      </w:r>
      <w:r w:rsidRPr="005108E4">
        <w:rPr>
          <w:spacing w:val="-10"/>
          <w:sz w:val="24"/>
        </w:rPr>
        <w:t xml:space="preserve"> </w:t>
      </w:r>
      <w:r w:rsidRPr="005108E4">
        <w:rPr>
          <w:sz w:val="24"/>
        </w:rPr>
        <w:t>of</w:t>
      </w:r>
      <w:r w:rsidRPr="005108E4">
        <w:rPr>
          <w:spacing w:val="-12"/>
          <w:sz w:val="24"/>
        </w:rPr>
        <w:t xml:space="preserve"> </w:t>
      </w:r>
      <w:r w:rsidRPr="005108E4">
        <w:rPr>
          <w:sz w:val="24"/>
        </w:rPr>
        <w:t>licensed activities authorized under 935 CMR</w:t>
      </w:r>
      <w:r w:rsidRPr="005108E4">
        <w:rPr>
          <w:spacing w:val="-5"/>
          <w:sz w:val="24"/>
        </w:rPr>
        <w:t xml:space="preserve"> </w:t>
      </w:r>
      <w:r w:rsidRPr="005108E4">
        <w:rPr>
          <w:sz w:val="24"/>
        </w:rPr>
        <w:t>501.000.</w:t>
      </w:r>
    </w:p>
    <w:p w14:paraId="01378187"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1D55FCE1" w14:textId="77777777" w:rsidR="00DA2759" w:rsidRPr="005108E4" w:rsidRDefault="00DA2759">
      <w:pPr>
        <w:pStyle w:val="BodyText"/>
        <w:spacing w:before="7"/>
        <w:jc w:val="left"/>
      </w:pPr>
    </w:p>
    <w:p w14:paraId="06D305FB" w14:textId="77777777" w:rsidR="00DA2759" w:rsidRPr="005108E4" w:rsidRDefault="009A7511">
      <w:pPr>
        <w:pStyle w:val="ListParagraph"/>
        <w:numPr>
          <w:ilvl w:val="1"/>
          <w:numId w:val="43"/>
        </w:numPr>
        <w:tabs>
          <w:tab w:val="left" w:pos="2256"/>
        </w:tabs>
        <w:spacing w:line="242" w:lineRule="auto"/>
        <w:ind w:right="110" w:firstLine="0"/>
        <w:rPr>
          <w:sz w:val="24"/>
        </w:rPr>
      </w:pPr>
      <w:r w:rsidRPr="005108E4">
        <w:rPr>
          <w:spacing w:val="-3"/>
          <w:sz w:val="24"/>
        </w:rPr>
        <w:t xml:space="preserve">It </w:t>
      </w:r>
      <w:r w:rsidRPr="005108E4">
        <w:rPr>
          <w:sz w:val="24"/>
        </w:rPr>
        <w:t>shall be a violation of 935 CMR 501.000 for any MTC engaged in activities authorized under 935 CMR 501.000 to make a contract for services with a Third-party Technology</w:t>
      </w:r>
      <w:r w:rsidRPr="005108E4">
        <w:rPr>
          <w:spacing w:val="-14"/>
          <w:sz w:val="24"/>
        </w:rPr>
        <w:t xml:space="preserve"> </w:t>
      </w:r>
      <w:r w:rsidRPr="005108E4">
        <w:rPr>
          <w:sz w:val="24"/>
        </w:rPr>
        <w:t>Platform</w:t>
      </w:r>
      <w:r w:rsidRPr="005108E4">
        <w:rPr>
          <w:spacing w:val="-6"/>
          <w:sz w:val="24"/>
        </w:rPr>
        <w:t xml:space="preserve"> </w:t>
      </w:r>
      <w:r w:rsidRPr="005108E4">
        <w:rPr>
          <w:sz w:val="24"/>
        </w:rPr>
        <w:t>Provider</w:t>
      </w:r>
      <w:r w:rsidRPr="005108E4">
        <w:rPr>
          <w:spacing w:val="-5"/>
          <w:sz w:val="24"/>
        </w:rPr>
        <w:t xml:space="preserve"> </w:t>
      </w:r>
      <w:r w:rsidRPr="005108E4">
        <w:rPr>
          <w:sz w:val="24"/>
        </w:rPr>
        <w:t>for</w:t>
      </w:r>
      <w:r w:rsidRPr="005108E4">
        <w:rPr>
          <w:spacing w:val="-5"/>
          <w:sz w:val="24"/>
        </w:rPr>
        <w:t xml:space="preserve"> </w:t>
      </w:r>
      <w:r w:rsidRPr="005108E4">
        <w:rPr>
          <w:sz w:val="24"/>
        </w:rPr>
        <w:t>the</w:t>
      </w:r>
      <w:r w:rsidRPr="005108E4">
        <w:rPr>
          <w:spacing w:val="-6"/>
          <w:sz w:val="24"/>
        </w:rPr>
        <w:t xml:space="preserve"> </w:t>
      </w:r>
      <w:r w:rsidRPr="005108E4">
        <w:rPr>
          <w:sz w:val="24"/>
        </w:rPr>
        <w:t>listing</w:t>
      </w:r>
      <w:r w:rsidRPr="005108E4">
        <w:rPr>
          <w:spacing w:val="-6"/>
          <w:sz w:val="24"/>
        </w:rPr>
        <w:t xml:space="preserve"> </w:t>
      </w:r>
      <w:r w:rsidRPr="005108E4">
        <w:rPr>
          <w:sz w:val="24"/>
        </w:rPr>
        <w:t>of</w:t>
      </w:r>
      <w:r w:rsidRPr="005108E4">
        <w:rPr>
          <w:spacing w:val="-5"/>
          <w:sz w:val="24"/>
        </w:rPr>
        <w:t xml:space="preserve"> </w:t>
      </w:r>
      <w:r w:rsidRPr="005108E4">
        <w:rPr>
          <w:sz w:val="24"/>
        </w:rPr>
        <w:t>a</w:t>
      </w:r>
      <w:r w:rsidRPr="005108E4">
        <w:rPr>
          <w:spacing w:val="-6"/>
          <w:sz w:val="24"/>
        </w:rPr>
        <w:t xml:space="preserve"> </w:t>
      </w:r>
      <w:r w:rsidRPr="005108E4">
        <w:rPr>
          <w:sz w:val="24"/>
        </w:rPr>
        <w:t>MTC's</w:t>
      </w:r>
      <w:r w:rsidRPr="005108E4">
        <w:rPr>
          <w:spacing w:val="-6"/>
          <w:sz w:val="24"/>
        </w:rPr>
        <w:t xml:space="preserve"> </w:t>
      </w:r>
      <w:r w:rsidRPr="005108E4">
        <w:rPr>
          <w:sz w:val="24"/>
        </w:rPr>
        <w:t>Marijuana</w:t>
      </w:r>
      <w:r w:rsidRPr="005108E4">
        <w:rPr>
          <w:spacing w:val="-8"/>
          <w:sz w:val="24"/>
        </w:rPr>
        <w:t xml:space="preserve"> </w:t>
      </w:r>
      <w:r w:rsidRPr="005108E4">
        <w:rPr>
          <w:sz w:val="24"/>
        </w:rPr>
        <w:t>or</w:t>
      </w:r>
      <w:r w:rsidRPr="005108E4">
        <w:rPr>
          <w:spacing w:val="-7"/>
          <w:sz w:val="24"/>
        </w:rPr>
        <w:t xml:space="preserve"> </w:t>
      </w:r>
      <w:r w:rsidRPr="005108E4">
        <w:rPr>
          <w:sz w:val="24"/>
        </w:rPr>
        <w:t>Marijuana</w:t>
      </w:r>
      <w:r w:rsidRPr="005108E4">
        <w:rPr>
          <w:spacing w:val="-8"/>
          <w:sz w:val="24"/>
        </w:rPr>
        <w:t xml:space="preserve"> </w:t>
      </w:r>
      <w:r w:rsidRPr="005108E4">
        <w:rPr>
          <w:sz w:val="24"/>
        </w:rPr>
        <w:t>Products on the condition, agreement or understanding that the parties to the contract shall not deal in Marijuana or Marijuana Products, either generally or specific brands or categories of Finished</w:t>
      </w:r>
      <w:r w:rsidRPr="005108E4">
        <w:rPr>
          <w:spacing w:val="-9"/>
          <w:sz w:val="24"/>
        </w:rPr>
        <w:t xml:space="preserve"> </w:t>
      </w:r>
      <w:r w:rsidRPr="005108E4">
        <w:rPr>
          <w:sz w:val="24"/>
        </w:rPr>
        <w:t>Marijuana</w:t>
      </w:r>
      <w:r w:rsidRPr="005108E4">
        <w:rPr>
          <w:spacing w:val="-10"/>
          <w:sz w:val="24"/>
        </w:rPr>
        <w:t xml:space="preserve"> </w:t>
      </w:r>
      <w:r w:rsidRPr="005108E4">
        <w:rPr>
          <w:sz w:val="24"/>
        </w:rPr>
        <w:t>Products,</w:t>
      </w:r>
      <w:r w:rsidRPr="005108E4">
        <w:rPr>
          <w:spacing w:val="-12"/>
          <w:sz w:val="24"/>
        </w:rPr>
        <w:t xml:space="preserve"> </w:t>
      </w:r>
      <w:r w:rsidRPr="005108E4">
        <w:rPr>
          <w:sz w:val="24"/>
        </w:rPr>
        <w:t>of</w:t>
      </w:r>
      <w:r w:rsidRPr="005108E4">
        <w:rPr>
          <w:spacing w:val="-11"/>
          <w:sz w:val="24"/>
        </w:rPr>
        <w:t xml:space="preserve"> </w:t>
      </w:r>
      <w:r w:rsidRPr="005108E4">
        <w:rPr>
          <w:sz w:val="24"/>
        </w:rPr>
        <w:t>a</w:t>
      </w:r>
      <w:r w:rsidRPr="005108E4">
        <w:rPr>
          <w:spacing w:val="-13"/>
          <w:sz w:val="24"/>
        </w:rPr>
        <w:t xml:space="preserve"> </w:t>
      </w:r>
      <w:r w:rsidRPr="005108E4">
        <w:rPr>
          <w:sz w:val="24"/>
        </w:rPr>
        <w:t>competitor</w:t>
      </w:r>
      <w:r w:rsidRPr="005108E4">
        <w:rPr>
          <w:spacing w:val="-9"/>
          <w:sz w:val="24"/>
        </w:rPr>
        <w:t xml:space="preserve"> </w:t>
      </w:r>
      <w:r w:rsidRPr="005108E4">
        <w:rPr>
          <w:sz w:val="24"/>
        </w:rPr>
        <w:t>or</w:t>
      </w:r>
      <w:r w:rsidRPr="005108E4">
        <w:rPr>
          <w:spacing w:val="-10"/>
          <w:sz w:val="24"/>
        </w:rPr>
        <w:t xml:space="preserve"> </w:t>
      </w:r>
      <w:r w:rsidRPr="005108E4">
        <w:rPr>
          <w:sz w:val="24"/>
        </w:rPr>
        <w:t>competitors</w:t>
      </w:r>
      <w:r w:rsidRPr="005108E4">
        <w:rPr>
          <w:spacing w:val="-9"/>
          <w:sz w:val="24"/>
        </w:rPr>
        <w:t xml:space="preserve"> </w:t>
      </w:r>
      <w:r w:rsidRPr="005108E4">
        <w:rPr>
          <w:sz w:val="24"/>
        </w:rPr>
        <w:t>of</w:t>
      </w:r>
      <w:r w:rsidRPr="005108E4">
        <w:rPr>
          <w:spacing w:val="-9"/>
          <w:sz w:val="24"/>
        </w:rPr>
        <w:t xml:space="preserve"> </w:t>
      </w:r>
      <w:r w:rsidRPr="005108E4">
        <w:rPr>
          <w:sz w:val="24"/>
        </w:rPr>
        <w:t>the</w:t>
      </w:r>
      <w:r w:rsidRPr="005108E4">
        <w:rPr>
          <w:spacing w:val="-10"/>
          <w:sz w:val="24"/>
        </w:rPr>
        <w:t xml:space="preserve"> </w:t>
      </w:r>
      <w:r w:rsidRPr="005108E4">
        <w:rPr>
          <w:sz w:val="24"/>
        </w:rPr>
        <w:t>parties</w:t>
      </w:r>
      <w:r w:rsidRPr="005108E4">
        <w:rPr>
          <w:spacing w:val="-9"/>
          <w:sz w:val="24"/>
        </w:rPr>
        <w:t xml:space="preserve"> </w:t>
      </w:r>
      <w:r w:rsidRPr="005108E4">
        <w:rPr>
          <w:sz w:val="24"/>
        </w:rPr>
        <w:t>where</w:t>
      </w:r>
      <w:r w:rsidRPr="005108E4">
        <w:rPr>
          <w:spacing w:val="-10"/>
          <w:sz w:val="24"/>
        </w:rPr>
        <w:t xml:space="preserve"> </w:t>
      </w:r>
      <w:r w:rsidRPr="005108E4">
        <w:rPr>
          <w:sz w:val="24"/>
        </w:rPr>
        <w:t>the</w:t>
      </w:r>
      <w:r w:rsidRPr="005108E4">
        <w:rPr>
          <w:spacing w:val="-9"/>
          <w:sz w:val="24"/>
        </w:rPr>
        <w:t xml:space="preserve"> </w:t>
      </w:r>
      <w:r w:rsidRPr="005108E4">
        <w:rPr>
          <w:sz w:val="24"/>
        </w:rPr>
        <w:t>effect of</w:t>
      </w:r>
      <w:r w:rsidRPr="005108E4">
        <w:rPr>
          <w:spacing w:val="-29"/>
          <w:sz w:val="24"/>
        </w:rPr>
        <w:t xml:space="preserve"> </w:t>
      </w:r>
      <w:r w:rsidRPr="005108E4">
        <w:rPr>
          <w:sz w:val="24"/>
        </w:rPr>
        <w:t>such</w:t>
      </w:r>
      <w:r w:rsidRPr="005108E4">
        <w:rPr>
          <w:spacing w:val="-27"/>
          <w:sz w:val="24"/>
        </w:rPr>
        <w:t xml:space="preserve"> </w:t>
      </w:r>
      <w:r w:rsidRPr="005108E4">
        <w:rPr>
          <w:sz w:val="24"/>
        </w:rPr>
        <w:t>contract</w:t>
      </w:r>
      <w:r w:rsidRPr="005108E4">
        <w:rPr>
          <w:spacing w:val="-28"/>
          <w:sz w:val="24"/>
        </w:rPr>
        <w:t xml:space="preserve"> </w:t>
      </w:r>
      <w:r w:rsidRPr="005108E4">
        <w:rPr>
          <w:sz w:val="24"/>
        </w:rPr>
        <w:t>or</w:t>
      </w:r>
      <w:r w:rsidRPr="005108E4">
        <w:rPr>
          <w:spacing w:val="-29"/>
          <w:sz w:val="24"/>
        </w:rPr>
        <w:t xml:space="preserve"> </w:t>
      </w:r>
      <w:r w:rsidRPr="005108E4">
        <w:rPr>
          <w:sz w:val="24"/>
        </w:rPr>
        <w:t>such</w:t>
      </w:r>
      <w:r w:rsidRPr="005108E4">
        <w:rPr>
          <w:spacing w:val="-29"/>
          <w:sz w:val="24"/>
        </w:rPr>
        <w:t xml:space="preserve"> </w:t>
      </w:r>
      <w:r w:rsidRPr="005108E4">
        <w:rPr>
          <w:sz w:val="24"/>
        </w:rPr>
        <w:t>condition,</w:t>
      </w:r>
      <w:r w:rsidRPr="005108E4">
        <w:rPr>
          <w:spacing w:val="-28"/>
          <w:sz w:val="24"/>
        </w:rPr>
        <w:t xml:space="preserve"> </w:t>
      </w:r>
      <w:r w:rsidRPr="005108E4">
        <w:rPr>
          <w:sz w:val="24"/>
        </w:rPr>
        <w:t>agreement</w:t>
      </w:r>
      <w:r w:rsidRPr="005108E4">
        <w:rPr>
          <w:spacing w:val="-28"/>
          <w:sz w:val="24"/>
        </w:rPr>
        <w:t xml:space="preserve"> </w:t>
      </w:r>
      <w:r w:rsidRPr="005108E4">
        <w:rPr>
          <w:sz w:val="24"/>
        </w:rPr>
        <w:t>or</w:t>
      </w:r>
      <w:r w:rsidRPr="005108E4">
        <w:rPr>
          <w:spacing w:val="-29"/>
          <w:sz w:val="24"/>
        </w:rPr>
        <w:t xml:space="preserve"> </w:t>
      </w:r>
      <w:r w:rsidRPr="005108E4">
        <w:rPr>
          <w:sz w:val="24"/>
        </w:rPr>
        <w:t>understanding</w:t>
      </w:r>
      <w:r w:rsidRPr="005108E4">
        <w:rPr>
          <w:spacing w:val="-31"/>
          <w:sz w:val="24"/>
        </w:rPr>
        <w:t xml:space="preserve"> </w:t>
      </w:r>
      <w:r w:rsidRPr="005108E4">
        <w:rPr>
          <w:sz w:val="24"/>
        </w:rPr>
        <w:t>may</w:t>
      </w:r>
      <w:r w:rsidRPr="005108E4">
        <w:rPr>
          <w:spacing w:val="-35"/>
          <w:sz w:val="24"/>
        </w:rPr>
        <w:t xml:space="preserve"> </w:t>
      </w:r>
      <w:r w:rsidRPr="005108E4">
        <w:rPr>
          <w:sz w:val="24"/>
        </w:rPr>
        <w:t>be</w:t>
      </w:r>
      <w:r w:rsidRPr="005108E4">
        <w:rPr>
          <w:spacing w:val="-30"/>
          <w:sz w:val="24"/>
        </w:rPr>
        <w:t xml:space="preserve"> </w:t>
      </w:r>
      <w:r w:rsidRPr="005108E4">
        <w:rPr>
          <w:sz w:val="24"/>
        </w:rPr>
        <w:t>to</w:t>
      </w:r>
      <w:r w:rsidRPr="005108E4">
        <w:rPr>
          <w:spacing w:val="-29"/>
          <w:sz w:val="24"/>
        </w:rPr>
        <w:t xml:space="preserve"> </w:t>
      </w:r>
      <w:r w:rsidRPr="005108E4">
        <w:rPr>
          <w:sz w:val="24"/>
        </w:rPr>
        <w:t>lessen</w:t>
      </w:r>
      <w:r w:rsidRPr="005108E4">
        <w:rPr>
          <w:spacing w:val="-29"/>
          <w:sz w:val="24"/>
        </w:rPr>
        <w:t xml:space="preserve"> </w:t>
      </w:r>
      <w:r w:rsidRPr="005108E4">
        <w:rPr>
          <w:sz w:val="24"/>
        </w:rPr>
        <w:t>substantially competition or tend to create a monopoly in any activity engaged in under 935 CMR. 501.000.</w:t>
      </w:r>
    </w:p>
    <w:p w14:paraId="6899112C" w14:textId="77777777" w:rsidR="00DA2759" w:rsidRPr="005108E4" w:rsidRDefault="00DA2759">
      <w:pPr>
        <w:pStyle w:val="BodyText"/>
        <w:jc w:val="left"/>
        <w:rPr>
          <w:sz w:val="25"/>
        </w:rPr>
      </w:pPr>
    </w:p>
    <w:p w14:paraId="5334BE84" w14:textId="77777777" w:rsidR="00DA2759" w:rsidRPr="005108E4" w:rsidRDefault="009A7511" w:rsidP="00203FD3">
      <w:pPr>
        <w:pStyle w:val="BodyText"/>
        <w:ind w:left="120"/>
        <w:jc w:val="left"/>
        <w:outlineLvl w:val="0"/>
      </w:pPr>
      <w:r w:rsidRPr="005108E4">
        <w:rPr>
          <w:u w:val="single"/>
        </w:rPr>
        <w:t>501.145: Home Delivery</w:t>
      </w:r>
    </w:p>
    <w:p w14:paraId="297DBF9F" w14:textId="77777777" w:rsidR="00DA2759" w:rsidRPr="005108E4" w:rsidRDefault="00DA2759">
      <w:pPr>
        <w:pStyle w:val="BodyText"/>
        <w:spacing w:before="4"/>
        <w:jc w:val="left"/>
        <w:rPr>
          <w:sz w:val="19"/>
        </w:rPr>
      </w:pPr>
    </w:p>
    <w:p w14:paraId="582CFF4B" w14:textId="77777777" w:rsidR="00DA2759" w:rsidRPr="005108E4" w:rsidRDefault="009A7511" w:rsidP="00203FD3">
      <w:pPr>
        <w:pStyle w:val="ListParagraph"/>
        <w:numPr>
          <w:ilvl w:val="0"/>
          <w:numId w:val="24"/>
        </w:numPr>
        <w:tabs>
          <w:tab w:val="left" w:pos="1779"/>
        </w:tabs>
        <w:spacing w:before="61"/>
        <w:ind w:hanging="460"/>
        <w:outlineLvl w:val="1"/>
        <w:rPr>
          <w:sz w:val="24"/>
        </w:rPr>
      </w:pPr>
      <w:r w:rsidRPr="005108E4">
        <w:rPr>
          <w:sz w:val="24"/>
          <w:u w:val="single"/>
        </w:rPr>
        <w:t>General</w:t>
      </w:r>
      <w:r w:rsidRPr="005108E4">
        <w:rPr>
          <w:spacing w:val="-1"/>
          <w:sz w:val="24"/>
          <w:u w:val="single"/>
        </w:rPr>
        <w:t xml:space="preserve"> </w:t>
      </w:r>
      <w:r w:rsidRPr="005108E4">
        <w:rPr>
          <w:sz w:val="24"/>
          <w:u w:val="single"/>
        </w:rPr>
        <w:t>Requirements</w:t>
      </w:r>
      <w:r w:rsidRPr="005108E4">
        <w:rPr>
          <w:sz w:val="24"/>
        </w:rPr>
        <w:t>.</w:t>
      </w:r>
    </w:p>
    <w:p w14:paraId="514AB37E" w14:textId="77777777" w:rsidR="00DA2759" w:rsidRPr="005108E4" w:rsidRDefault="009A7511">
      <w:pPr>
        <w:pStyle w:val="ListParagraph"/>
        <w:numPr>
          <w:ilvl w:val="1"/>
          <w:numId w:val="24"/>
        </w:numPr>
        <w:tabs>
          <w:tab w:val="left" w:pos="2076"/>
        </w:tabs>
        <w:spacing w:before="2" w:line="242" w:lineRule="auto"/>
        <w:ind w:right="116" w:firstLine="0"/>
        <w:rPr>
          <w:sz w:val="24"/>
        </w:rPr>
      </w:pPr>
      <w:r w:rsidRPr="005108E4">
        <w:rPr>
          <w:sz w:val="24"/>
        </w:rPr>
        <w:t>An</w:t>
      </w:r>
      <w:r w:rsidRPr="005108E4">
        <w:rPr>
          <w:spacing w:val="-18"/>
          <w:sz w:val="24"/>
        </w:rPr>
        <w:t xml:space="preserve"> </w:t>
      </w:r>
      <w:r w:rsidRPr="005108E4">
        <w:rPr>
          <w:sz w:val="24"/>
        </w:rPr>
        <w:t>MTC,</w:t>
      </w:r>
      <w:r w:rsidRPr="005108E4">
        <w:rPr>
          <w:spacing w:val="-17"/>
          <w:sz w:val="24"/>
        </w:rPr>
        <w:t xml:space="preserve"> </w:t>
      </w:r>
      <w:r w:rsidRPr="005108E4">
        <w:rPr>
          <w:sz w:val="24"/>
        </w:rPr>
        <w:t>or</w:t>
      </w:r>
      <w:r w:rsidRPr="005108E4">
        <w:rPr>
          <w:spacing w:val="-18"/>
          <w:sz w:val="24"/>
        </w:rPr>
        <w:t xml:space="preserve"> </w:t>
      </w:r>
      <w:r w:rsidRPr="005108E4">
        <w:rPr>
          <w:sz w:val="24"/>
        </w:rPr>
        <w:t>a</w:t>
      </w:r>
      <w:r w:rsidRPr="005108E4">
        <w:rPr>
          <w:spacing w:val="-18"/>
          <w:sz w:val="24"/>
        </w:rPr>
        <w:t xml:space="preserve"> </w:t>
      </w:r>
      <w:r w:rsidRPr="005108E4">
        <w:rPr>
          <w:sz w:val="24"/>
        </w:rPr>
        <w:t>Marijuana</w:t>
      </w:r>
      <w:r w:rsidRPr="005108E4">
        <w:rPr>
          <w:spacing w:val="-19"/>
          <w:sz w:val="24"/>
        </w:rPr>
        <w:t xml:space="preserve"> </w:t>
      </w:r>
      <w:r w:rsidRPr="005108E4">
        <w:rPr>
          <w:sz w:val="24"/>
        </w:rPr>
        <w:t>Courier</w:t>
      </w:r>
      <w:r w:rsidRPr="005108E4">
        <w:rPr>
          <w:spacing w:val="-15"/>
          <w:sz w:val="24"/>
        </w:rPr>
        <w:t xml:space="preserve"> </w:t>
      </w:r>
      <w:r w:rsidRPr="005108E4">
        <w:rPr>
          <w:sz w:val="24"/>
        </w:rPr>
        <w:t>acting</w:t>
      </w:r>
      <w:r w:rsidRPr="005108E4">
        <w:rPr>
          <w:spacing w:val="-17"/>
          <w:sz w:val="24"/>
        </w:rPr>
        <w:t xml:space="preserve"> </w:t>
      </w:r>
      <w:r w:rsidRPr="005108E4">
        <w:rPr>
          <w:sz w:val="24"/>
        </w:rPr>
        <w:t>on</w:t>
      </w:r>
      <w:r w:rsidRPr="005108E4">
        <w:rPr>
          <w:spacing w:val="-16"/>
          <w:sz w:val="24"/>
        </w:rPr>
        <w:t xml:space="preserve"> </w:t>
      </w:r>
      <w:r w:rsidRPr="005108E4">
        <w:rPr>
          <w:sz w:val="24"/>
        </w:rPr>
        <w:t>behalf</w:t>
      </w:r>
      <w:r w:rsidRPr="005108E4">
        <w:rPr>
          <w:spacing w:val="-15"/>
          <w:sz w:val="24"/>
        </w:rPr>
        <w:t xml:space="preserve"> </w:t>
      </w:r>
      <w:r w:rsidRPr="005108E4">
        <w:rPr>
          <w:sz w:val="24"/>
        </w:rPr>
        <w:t>of</w:t>
      </w:r>
      <w:r w:rsidRPr="005108E4">
        <w:rPr>
          <w:spacing w:val="-15"/>
          <w:sz w:val="24"/>
        </w:rPr>
        <w:t xml:space="preserve"> </w:t>
      </w:r>
      <w:r w:rsidRPr="005108E4">
        <w:rPr>
          <w:sz w:val="24"/>
        </w:rPr>
        <w:t>an</w:t>
      </w:r>
      <w:r w:rsidRPr="005108E4">
        <w:rPr>
          <w:spacing w:val="-16"/>
          <w:sz w:val="24"/>
        </w:rPr>
        <w:t xml:space="preserve"> </w:t>
      </w:r>
      <w:r w:rsidRPr="005108E4">
        <w:rPr>
          <w:sz w:val="24"/>
        </w:rPr>
        <w:t>MTC,</w:t>
      </w:r>
      <w:r w:rsidRPr="005108E4">
        <w:rPr>
          <w:spacing w:val="-17"/>
          <w:sz w:val="24"/>
        </w:rPr>
        <w:t xml:space="preserve"> </w:t>
      </w:r>
      <w:r w:rsidRPr="005108E4">
        <w:rPr>
          <w:sz w:val="24"/>
        </w:rPr>
        <w:t>shall</w:t>
      </w:r>
      <w:r w:rsidRPr="005108E4">
        <w:rPr>
          <w:spacing w:val="-16"/>
          <w:sz w:val="24"/>
        </w:rPr>
        <w:t xml:space="preserve"> </w:t>
      </w:r>
      <w:r w:rsidRPr="005108E4">
        <w:rPr>
          <w:sz w:val="24"/>
        </w:rPr>
        <w:t>obtain</w:t>
      </w:r>
      <w:r w:rsidRPr="005108E4">
        <w:rPr>
          <w:spacing w:val="-18"/>
          <w:sz w:val="24"/>
        </w:rPr>
        <w:t xml:space="preserve"> </w:t>
      </w:r>
      <w:r w:rsidRPr="005108E4">
        <w:rPr>
          <w:sz w:val="24"/>
        </w:rPr>
        <w:t>Commission approval</w:t>
      </w:r>
      <w:r w:rsidRPr="005108E4">
        <w:rPr>
          <w:spacing w:val="-7"/>
          <w:sz w:val="24"/>
        </w:rPr>
        <w:t xml:space="preserve"> </w:t>
      </w:r>
      <w:r w:rsidRPr="005108E4">
        <w:rPr>
          <w:sz w:val="24"/>
        </w:rPr>
        <w:t>prior</w:t>
      </w:r>
      <w:r w:rsidRPr="005108E4">
        <w:rPr>
          <w:spacing w:val="-8"/>
          <w:sz w:val="24"/>
        </w:rPr>
        <w:t xml:space="preserve"> </w:t>
      </w:r>
      <w:r w:rsidRPr="005108E4">
        <w:rPr>
          <w:sz w:val="24"/>
        </w:rPr>
        <w:t>to</w:t>
      </w:r>
      <w:r w:rsidRPr="005108E4">
        <w:rPr>
          <w:spacing w:val="-7"/>
          <w:sz w:val="24"/>
        </w:rPr>
        <w:t xml:space="preserve"> </w:t>
      </w:r>
      <w:r w:rsidRPr="005108E4">
        <w:rPr>
          <w:sz w:val="24"/>
        </w:rPr>
        <w:t>engaging</w:t>
      </w:r>
      <w:r w:rsidRPr="005108E4">
        <w:rPr>
          <w:spacing w:val="-9"/>
          <w:sz w:val="24"/>
        </w:rPr>
        <w:t xml:space="preserve"> </w:t>
      </w:r>
      <w:r w:rsidRPr="005108E4">
        <w:rPr>
          <w:sz w:val="24"/>
        </w:rPr>
        <w:t>in</w:t>
      </w:r>
      <w:r w:rsidRPr="005108E4">
        <w:rPr>
          <w:spacing w:val="-7"/>
          <w:sz w:val="24"/>
        </w:rPr>
        <w:t xml:space="preserve"> </w:t>
      </w:r>
      <w:r w:rsidRPr="005108E4">
        <w:rPr>
          <w:sz w:val="24"/>
        </w:rPr>
        <w:t>the</w:t>
      </w:r>
      <w:r w:rsidRPr="005108E4">
        <w:rPr>
          <w:spacing w:val="-8"/>
          <w:sz w:val="24"/>
        </w:rPr>
        <w:t xml:space="preserve"> </w:t>
      </w:r>
      <w:r w:rsidRPr="005108E4">
        <w:rPr>
          <w:sz w:val="24"/>
        </w:rPr>
        <w:t>delivery</w:t>
      </w:r>
      <w:r w:rsidRPr="005108E4">
        <w:rPr>
          <w:spacing w:val="-11"/>
          <w:sz w:val="24"/>
        </w:rPr>
        <w:t xml:space="preserve"> </w:t>
      </w:r>
      <w:r w:rsidRPr="005108E4">
        <w:rPr>
          <w:sz w:val="24"/>
        </w:rPr>
        <w:t>of</w:t>
      </w:r>
      <w:r w:rsidRPr="005108E4">
        <w:rPr>
          <w:spacing w:val="-5"/>
          <w:sz w:val="24"/>
        </w:rPr>
        <w:t xml:space="preserve"> </w:t>
      </w:r>
      <w:r w:rsidRPr="005108E4">
        <w:rPr>
          <w:sz w:val="24"/>
        </w:rPr>
        <w:t>Marijuana</w:t>
      </w:r>
      <w:r w:rsidRPr="005108E4">
        <w:rPr>
          <w:spacing w:val="-7"/>
          <w:sz w:val="24"/>
        </w:rPr>
        <w:t xml:space="preserve"> </w:t>
      </w:r>
      <w:r w:rsidRPr="005108E4">
        <w:rPr>
          <w:sz w:val="24"/>
        </w:rPr>
        <w:t>and</w:t>
      </w:r>
      <w:r w:rsidRPr="005108E4">
        <w:rPr>
          <w:spacing w:val="-5"/>
          <w:sz w:val="24"/>
        </w:rPr>
        <w:t xml:space="preserve"> </w:t>
      </w:r>
      <w:r w:rsidRPr="005108E4">
        <w:rPr>
          <w:sz w:val="24"/>
        </w:rPr>
        <w:t>Marijuana</w:t>
      </w:r>
      <w:r w:rsidRPr="005108E4">
        <w:rPr>
          <w:spacing w:val="-6"/>
          <w:sz w:val="24"/>
        </w:rPr>
        <w:t xml:space="preserve"> </w:t>
      </w:r>
      <w:r w:rsidRPr="005108E4">
        <w:rPr>
          <w:sz w:val="24"/>
        </w:rPr>
        <w:t>Products</w:t>
      </w:r>
      <w:r w:rsidRPr="005108E4">
        <w:rPr>
          <w:spacing w:val="-7"/>
          <w:sz w:val="24"/>
        </w:rPr>
        <w:t xml:space="preserve"> </w:t>
      </w:r>
      <w:r w:rsidRPr="005108E4">
        <w:rPr>
          <w:sz w:val="24"/>
        </w:rPr>
        <w:t>directly</w:t>
      </w:r>
      <w:r w:rsidRPr="005108E4">
        <w:rPr>
          <w:spacing w:val="-13"/>
          <w:sz w:val="24"/>
        </w:rPr>
        <w:t xml:space="preserve"> </w:t>
      </w:r>
      <w:r w:rsidRPr="005108E4">
        <w:rPr>
          <w:sz w:val="24"/>
        </w:rPr>
        <w:t>to a Registered Qualified Patient or Caregiver. An MTC shall comply with 935 CMR 501.110(8) and 935 CMR 501.110(9) and adhere to its policies and procedures for home delivery approved pursuant to 935 CMR</w:t>
      </w:r>
      <w:r w:rsidRPr="005108E4">
        <w:rPr>
          <w:spacing w:val="-15"/>
          <w:sz w:val="24"/>
        </w:rPr>
        <w:t xml:space="preserve"> </w:t>
      </w:r>
      <w:r w:rsidRPr="005108E4">
        <w:rPr>
          <w:sz w:val="24"/>
        </w:rPr>
        <w:t>501.101(1)(c)12.</w:t>
      </w:r>
    </w:p>
    <w:p w14:paraId="39D4BB0C" w14:textId="77777777" w:rsidR="00DA2759" w:rsidRPr="005108E4" w:rsidRDefault="009A7511">
      <w:pPr>
        <w:pStyle w:val="ListParagraph"/>
        <w:numPr>
          <w:ilvl w:val="1"/>
          <w:numId w:val="24"/>
        </w:numPr>
        <w:tabs>
          <w:tab w:val="left" w:pos="2148"/>
        </w:tabs>
        <w:spacing w:before="6" w:line="242" w:lineRule="auto"/>
        <w:ind w:right="110" w:firstLine="0"/>
        <w:rPr>
          <w:sz w:val="24"/>
        </w:rPr>
      </w:pPr>
      <w:r w:rsidRPr="005108E4">
        <w:rPr>
          <w:sz w:val="24"/>
        </w:rPr>
        <w:t>All individuals delivering Marijuana and Marijuana Products for an MTC directly to Registered</w:t>
      </w:r>
      <w:r w:rsidRPr="005108E4">
        <w:rPr>
          <w:spacing w:val="-21"/>
          <w:sz w:val="24"/>
        </w:rPr>
        <w:t xml:space="preserve"> </w:t>
      </w:r>
      <w:r w:rsidRPr="005108E4">
        <w:rPr>
          <w:sz w:val="24"/>
        </w:rPr>
        <w:t>Qualifying</w:t>
      </w:r>
      <w:r w:rsidRPr="005108E4">
        <w:rPr>
          <w:spacing w:val="-23"/>
          <w:sz w:val="24"/>
        </w:rPr>
        <w:t xml:space="preserve"> </w:t>
      </w:r>
      <w:r w:rsidRPr="005108E4">
        <w:rPr>
          <w:sz w:val="24"/>
        </w:rPr>
        <w:t>Patients</w:t>
      </w:r>
      <w:r w:rsidRPr="005108E4">
        <w:rPr>
          <w:spacing w:val="-20"/>
          <w:sz w:val="24"/>
        </w:rPr>
        <w:t xml:space="preserve"> </w:t>
      </w:r>
      <w:r w:rsidRPr="005108E4">
        <w:rPr>
          <w:sz w:val="24"/>
        </w:rPr>
        <w:t>and</w:t>
      </w:r>
      <w:r w:rsidRPr="005108E4">
        <w:rPr>
          <w:spacing w:val="-21"/>
          <w:sz w:val="24"/>
        </w:rPr>
        <w:t xml:space="preserve"> </w:t>
      </w:r>
      <w:r w:rsidRPr="005108E4">
        <w:rPr>
          <w:sz w:val="24"/>
        </w:rPr>
        <w:t>Caregivers</w:t>
      </w:r>
      <w:r w:rsidRPr="005108E4">
        <w:rPr>
          <w:spacing w:val="-21"/>
          <w:sz w:val="24"/>
        </w:rPr>
        <w:t xml:space="preserve"> </w:t>
      </w:r>
      <w:r w:rsidRPr="005108E4">
        <w:rPr>
          <w:sz w:val="24"/>
        </w:rPr>
        <w:t>shall</w:t>
      </w:r>
      <w:r w:rsidRPr="005108E4">
        <w:rPr>
          <w:spacing w:val="-20"/>
          <w:sz w:val="24"/>
        </w:rPr>
        <w:t xml:space="preserve"> </w:t>
      </w:r>
      <w:r w:rsidRPr="005108E4">
        <w:rPr>
          <w:sz w:val="24"/>
        </w:rPr>
        <w:t>be</w:t>
      </w:r>
      <w:r w:rsidRPr="005108E4">
        <w:rPr>
          <w:spacing w:val="-20"/>
          <w:sz w:val="24"/>
        </w:rPr>
        <w:t xml:space="preserve"> </w:t>
      </w:r>
      <w:r w:rsidRPr="005108E4">
        <w:rPr>
          <w:sz w:val="24"/>
        </w:rPr>
        <w:t>employees</w:t>
      </w:r>
      <w:r w:rsidRPr="005108E4">
        <w:rPr>
          <w:spacing w:val="-18"/>
          <w:sz w:val="24"/>
        </w:rPr>
        <w:t xml:space="preserve"> </w:t>
      </w:r>
      <w:r w:rsidRPr="005108E4">
        <w:rPr>
          <w:sz w:val="24"/>
        </w:rPr>
        <w:t>of</w:t>
      </w:r>
      <w:r w:rsidRPr="005108E4">
        <w:rPr>
          <w:spacing w:val="-21"/>
          <w:sz w:val="24"/>
        </w:rPr>
        <w:t xml:space="preserve"> </w:t>
      </w:r>
      <w:r w:rsidRPr="005108E4">
        <w:rPr>
          <w:sz w:val="24"/>
        </w:rPr>
        <w:t>the</w:t>
      </w:r>
      <w:r w:rsidRPr="005108E4">
        <w:rPr>
          <w:spacing w:val="-22"/>
          <w:sz w:val="24"/>
        </w:rPr>
        <w:t xml:space="preserve"> </w:t>
      </w:r>
      <w:r w:rsidRPr="005108E4">
        <w:rPr>
          <w:sz w:val="24"/>
        </w:rPr>
        <w:t>MTC</w:t>
      </w:r>
      <w:r w:rsidRPr="005108E4">
        <w:rPr>
          <w:spacing w:val="-20"/>
          <w:sz w:val="24"/>
        </w:rPr>
        <w:t xml:space="preserve"> </w:t>
      </w:r>
      <w:r w:rsidRPr="005108E4">
        <w:rPr>
          <w:sz w:val="24"/>
        </w:rPr>
        <w:t>Licensee</w:t>
      </w:r>
      <w:r w:rsidRPr="005108E4">
        <w:rPr>
          <w:spacing w:val="-22"/>
          <w:sz w:val="24"/>
        </w:rPr>
        <w:t xml:space="preserve"> </w:t>
      </w:r>
      <w:r w:rsidRPr="005108E4">
        <w:rPr>
          <w:sz w:val="24"/>
        </w:rPr>
        <w:t>and shall</w:t>
      </w:r>
      <w:r w:rsidRPr="005108E4">
        <w:rPr>
          <w:spacing w:val="-9"/>
          <w:sz w:val="24"/>
        </w:rPr>
        <w:t xml:space="preserve"> </w:t>
      </w:r>
      <w:r w:rsidRPr="005108E4">
        <w:rPr>
          <w:sz w:val="24"/>
        </w:rPr>
        <w:t>hold</w:t>
      </w:r>
      <w:r w:rsidRPr="005108E4">
        <w:rPr>
          <w:spacing w:val="-9"/>
          <w:sz w:val="24"/>
        </w:rPr>
        <w:t xml:space="preserve"> </w:t>
      </w:r>
      <w:r w:rsidRPr="005108E4">
        <w:rPr>
          <w:sz w:val="24"/>
        </w:rPr>
        <w:t>a</w:t>
      </w:r>
      <w:r w:rsidRPr="005108E4">
        <w:rPr>
          <w:spacing w:val="-10"/>
          <w:sz w:val="24"/>
        </w:rPr>
        <w:t xml:space="preserve"> </w:t>
      </w:r>
      <w:r w:rsidRPr="005108E4">
        <w:rPr>
          <w:sz w:val="24"/>
        </w:rPr>
        <w:t>valid</w:t>
      </w:r>
      <w:r w:rsidRPr="005108E4">
        <w:rPr>
          <w:spacing w:val="-9"/>
          <w:sz w:val="24"/>
        </w:rPr>
        <w:t xml:space="preserve"> </w:t>
      </w:r>
      <w:r w:rsidRPr="005108E4">
        <w:rPr>
          <w:sz w:val="24"/>
        </w:rPr>
        <w:t>MTC</w:t>
      </w:r>
      <w:r w:rsidRPr="005108E4">
        <w:rPr>
          <w:spacing w:val="-9"/>
          <w:sz w:val="24"/>
        </w:rPr>
        <w:t xml:space="preserve"> </w:t>
      </w:r>
      <w:r w:rsidRPr="005108E4">
        <w:rPr>
          <w:sz w:val="24"/>
        </w:rPr>
        <w:t>agent</w:t>
      </w:r>
      <w:r w:rsidRPr="005108E4">
        <w:rPr>
          <w:spacing w:val="-9"/>
          <w:sz w:val="24"/>
        </w:rPr>
        <w:t xml:space="preserve"> </w:t>
      </w:r>
      <w:r w:rsidRPr="005108E4">
        <w:rPr>
          <w:sz w:val="24"/>
        </w:rPr>
        <w:t>registration;</w:t>
      </w:r>
      <w:r w:rsidRPr="005108E4">
        <w:rPr>
          <w:spacing w:val="-9"/>
          <w:sz w:val="24"/>
        </w:rPr>
        <w:t xml:space="preserve"> </w:t>
      </w:r>
      <w:r w:rsidRPr="005108E4">
        <w:rPr>
          <w:sz w:val="24"/>
        </w:rPr>
        <w:t>or,</w:t>
      </w:r>
      <w:r w:rsidRPr="005108E4">
        <w:rPr>
          <w:spacing w:val="-9"/>
          <w:sz w:val="24"/>
        </w:rPr>
        <w:t xml:space="preserve"> </w:t>
      </w:r>
      <w:r w:rsidRPr="005108E4">
        <w:rPr>
          <w:sz w:val="24"/>
        </w:rPr>
        <w:t>where</w:t>
      </w:r>
      <w:r w:rsidRPr="005108E4">
        <w:rPr>
          <w:spacing w:val="-10"/>
          <w:sz w:val="24"/>
        </w:rPr>
        <w:t xml:space="preserve"> </w:t>
      </w:r>
      <w:r w:rsidRPr="005108E4">
        <w:rPr>
          <w:sz w:val="24"/>
        </w:rPr>
        <w:t>a</w:t>
      </w:r>
      <w:r w:rsidRPr="005108E4">
        <w:rPr>
          <w:spacing w:val="-10"/>
          <w:sz w:val="24"/>
        </w:rPr>
        <w:t xml:space="preserve"> </w:t>
      </w:r>
      <w:r w:rsidRPr="005108E4">
        <w:rPr>
          <w:sz w:val="24"/>
        </w:rPr>
        <w:t>Marijuana</w:t>
      </w:r>
      <w:r w:rsidRPr="005108E4">
        <w:rPr>
          <w:spacing w:val="-10"/>
          <w:sz w:val="24"/>
        </w:rPr>
        <w:t xml:space="preserve"> </w:t>
      </w:r>
      <w:r w:rsidRPr="005108E4">
        <w:rPr>
          <w:sz w:val="24"/>
        </w:rPr>
        <w:t>Courier</w:t>
      </w:r>
      <w:r w:rsidRPr="005108E4">
        <w:rPr>
          <w:spacing w:val="-10"/>
          <w:sz w:val="24"/>
        </w:rPr>
        <w:t xml:space="preserve"> </w:t>
      </w:r>
      <w:r w:rsidRPr="005108E4">
        <w:rPr>
          <w:sz w:val="24"/>
        </w:rPr>
        <w:t>provides</w:t>
      </w:r>
      <w:r w:rsidRPr="005108E4">
        <w:rPr>
          <w:spacing w:val="-9"/>
          <w:sz w:val="24"/>
        </w:rPr>
        <w:t xml:space="preserve"> </w:t>
      </w:r>
      <w:r w:rsidRPr="005108E4">
        <w:rPr>
          <w:sz w:val="24"/>
        </w:rPr>
        <w:t>delivery services</w:t>
      </w:r>
      <w:r w:rsidRPr="005108E4">
        <w:rPr>
          <w:spacing w:val="-25"/>
          <w:sz w:val="24"/>
        </w:rPr>
        <w:t xml:space="preserve"> </w:t>
      </w:r>
      <w:r w:rsidRPr="005108E4">
        <w:rPr>
          <w:sz w:val="24"/>
        </w:rPr>
        <w:t>on</w:t>
      </w:r>
      <w:r w:rsidRPr="005108E4">
        <w:rPr>
          <w:spacing w:val="-24"/>
          <w:sz w:val="24"/>
        </w:rPr>
        <w:t xml:space="preserve"> </w:t>
      </w:r>
      <w:r w:rsidRPr="005108E4">
        <w:rPr>
          <w:sz w:val="24"/>
        </w:rPr>
        <w:t>behalf</w:t>
      </w:r>
      <w:r w:rsidRPr="005108E4">
        <w:rPr>
          <w:spacing w:val="-24"/>
          <w:sz w:val="24"/>
        </w:rPr>
        <w:t xml:space="preserve"> </w:t>
      </w:r>
      <w:r w:rsidRPr="005108E4">
        <w:rPr>
          <w:sz w:val="24"/>
        </w:rPr>
        <w:t>of</w:t>
      </w:r>
      <w:r w:rsidRPr="005108E4">
        <w:rPr>
          <w:spacing w:val="-25"/>
          <w:sz w:val="24"/>
        </w:rPr>
        <w:t xml:space="preserve"> </w:t>
      </w:r>
      <w:r w:rsidRPr="005108E4">
        <w:rPr>
          <w:sz w:val="24"/>
        </w:rPr>
        <w:t>an</w:t>
      </w:r>
      <w:r w:rsidRPr="005108E4">
        <w:rPr>
          <w:spacing w:val="-24"/>
          <w:sz w:val="24"/>
        </w:rPr>
        <w:t xml:space="preserve"> </w:t>
      </w:r>
      <w:r w:rsidRPr="005108E4">
        <w:rPr>
          <w:sz w:val="24"/>
        </w:rPr>
        <w:t>MTC,</w:t>
      </w:r>
      <w:r w:rsidRPr="005108E4">
        <w:rPr>
          <w:spacing w:val="-24"/>
          <w:sz w:val="24"/>
        </w:rPr>
        <w:t xml:space="preserve"> </w:t>
      </w:r>
      <w:r w:rsidRPr="005108E4">
        <w:rPr>
          <w:sz w:val="24"/>
        </w:rPr>
        <w:t>employees</w:t>
      </w:r>
      <w:r w:rsidRPr="005108E4">
        <w:rPr>
          <w:spacing w:val="-25"/>
          <w:sz w:val="24"/>
        </w:rPr>
        <w:t xml:space="preserve"> </w:t>
      </w:r>
      <w:r w:rsidRPr="005108E4">
        <w:rPr>
          <w:sz w:val="24"/>
        </w:rPr>
        <w:t>duly</w:t>
      </w:r>
      <w:r w:rsidRPr="005108E4">
        <w:rPr>
          <w:spacing w:val="-30"/>
          <w:sz w:val="24"/>
        </w:rPr>
        <w:t xml:space="preserve"> </w:t>
      </w:r>
      <w:r w:rsidRPr="005108E4">
        <w:rPr>
          <w:sz w:val="24"/>
        </w:rPr>
        <w:t>registered</w:t>
      </w:r>
      <w:r w:rsidRPr="005108E4">
        <w:rPr>
          <w:spacing w:val="-25"/>
          <w:sz w:val="24"/>
        </w:rPr>
        <w:t xml:space="preserve"> </w:t>
      </w:r>
      <w:r w:rsidRPr="005108E4">
        <w:rPr>
          <w:sz w:val="24"/>
        </w:rPr>
        <w:t>as</w:t>
      </w:r>
      <w:r w:rsidRPr="005108E4">
        <w:rPr>
          <w:spacing w:val="-24"/>
          <w:sz w:val="24"/>
        </w:rPr>
        <w:t xml:space="preserve"> </w:t>
      </w:r>
      <w:r w:rsidRPr="005108E4">
        <w:rPr>
          <w:sz w:val="24"/>
        </w:rPr>
        <w:t>agents</w:t>
      </w:r>
      <w:r w:rsidRPr="005108E4">
        <w:rPr>
          <w:spacing w:val="-24"/>
          <w:sz w:val="24"/>
        </w:rPr>
        <w:t xml:space="preserve"> </w:t>
      </w:r>
      <w:r w:rsidRPr="005108E4">
        <w:rPr>
          <w:sz w:val="24"/>
        </w:rPr>
        <w:t>of</w:t>
      </w:r>
      <w:r w:rsidRPr="005108E4">
        <w:rPr>
          <w:spacing w:val="-23"/>
          <w:sz w:val="24"/>
        </w:rPr>
        <w:t xml:space="preserve"> </w:t>
      </w:r>
      <w:r w:rsidRPr="005108E4">
        <w:rPr>
          <w:sz w:val="24"/>
        </w:rPr>
        <w:t>the</w:t>
      </w:r>
      <w:r w:rsidRPr="005108E4">
        <w:rPr>
          <w:spacing w:val="-23"/>
          <w:sz w:val="24"/>
        </w:rPr>
        <w:t xml:space="preserve"> </w:t>
      </w:r>
      <w:r w:rsidRPr="005108E4">
        <w:rPr>
          <w:sz w:val="24"/>
        </w:rPr>
        <w:t>Marijuana</w:t>
      </w:r>
      <w:r w:rsidRPr="005108E4">
        <w:rPr>
          <w:spacing w:val="-25"/>
          <w:sz w:val="24"/>
        </w:rPr>
        <w:t xml:space="preserve"> </w:t>
      </w:r>
      <w:r w:rsidRPr="005108E4">
        <w:rPr>
          <w:sz w:val="24"/>
        </w:rPr>
        <w:t>Courier.</w:t>
      </w:r>
    </w:p>
    <w:p w14:paraId="31187FC5" w14:textId="77777777" w:rsidR="00DA2759" w:rsidRPr="005108E4" w:rsidRDefault="009A7511">
      <w:pPr>
        <w:pStyle w:val="ListParagraph"/>
        <w:numPr>
          <w:ilvl w:val="1"/>
          <w:numId w:val="24"/>
        </w:numPr>
        <w:tabs>
          <w:tab w:val="left" w:pos="2242"/>
        </w:tabs>
        <w:spacing w:before="3" w:line="242" w:lineRule="auto"/>
        <w:ind w:right="117" w:firstLine="0"/>
        <w:rPr>
          <w:sz w:val="24"/>
        </w:rPr>
      </w:pPr>
      <w:r w:rsidRPr="005108E4">
        <w:rPr>
          <w:sz w:val="24"/>
        </w:rPr>
        <w:t>All Marijuana and Marijuana Products delivered by or on behalf of an MTC in fulfillment</w:t>
      </w:r>
      <w:r w:rsidRPr="005108E4">
        <w:rPr>
          <w:spacing w:val="-23"/>
          <w:sz w:val="24"/>
        </w:rPr>
        <w:t xml:space="preserve"> </w:t>
      </w:r>
      <w:r w:rsidRPr="005108E4">
        <w:rPr>
          <w:sz w:val="24"/>
        </w:rPr>
        <w:t>of</w:t>
      </w:r>
      <w:r w:rsidRPr="005108E4">
        <w:rPr>
          <w:spacing w:val="-24"/>
          <w:sz w:val="24"/>
        </w:rPr>
        <w:t xml:space="preserve"> </w:t>
      </w:r>
      <w:r w:rsidRPr="005108E4">
        <w:rPr>
          <w:sz w:val="24"/>
        </w:rPr>
        <w:t>an</w:t>
      </w:r>
      <w:r w:rsidRPr="005108E4">
        <w:rPr>
          <w:spacing w:val="-23"/>
          <w:sz w:val="24"/>
        </w:rPr>
        <w:t xml:space="preserve"> </w:t>
      </w:r>
      <w:r w:rsidRPr="005108E4">
        <w:rPr>
          <w:sz w:val="24"/>
        </w:rPr>
        <w:t>Individual</w:t>
      </w:r>
      <w:r w:rsidRPr="005108E4">
        <w:rPr>
          <w:spacing w:val="-21"/>
          <w:sz w:val="24"/>
        </w:rPr>
        <w:t xml:space="preserve"> </w:t>
      </w:r>
      <w:r w:rsidRPr="005108E4">
        <w:rPr>
          <w:sz w:val="24"/>
        </w:rPr>
        <w:t>Order</w:t>
      </w:r>
      <w:r w:rsidRPr="005108E4">
        <w:rPr>
          <w:spacing w:val="-22"/>
          <w:sz w:val="24"/>
        </w:rPr>
        <w:t xml:space="preserve"> </w:t>
      </w:r>
      <w:r w:rsidRPr="005108E4">
        <w:rPr>
          <w:sz w:val="24"/>
        </w:rPr>
        <w:t>shall</w:t>
      </w:r>
      <w:r w:rsidRPr="005108E4">
        <w:rPr>
          <w:spacing w:val="-21"/>
          <w:sz w:val="24"/>
        </w:rPr>
        <w:t xml:space="preserve"> </w:t>
      </w:r>
      <w:r w:rsidRPr="005108E4">
        <w:rPr>
          <w:sz w:val="24"/>
        </w:rPr>
        <w:t>be</w:t>
      </w:r>
      <w:r w:rsidRPr="005108E4">
        <w:rPr>
          <w:spacing w:val="-21"/>
          <w:sz w:val="24"/>
        </w:rPr>
        <w:t xml:space="preserve"> </w:t>
      </w:r>
      <w:r w:rsidRPr="005108E4">
        <w:rPr>
          <w:sz w:val="24"/>
        </w:rPr>
        <w:t>obtained</w:t>
      </w:r>
      <w:r w:rsidRPr="005108E4">
        <w:rPr>
          <w:spacing w:val="-21"/>
          <w:sz w:val="24"/>
        </w:rPr>
        <w:t xml:space="preserve"> </w:t>
      </w:r>
      <w:r w:rsidRPr="005108E4">
        <w:rPr>
          <w:sz w:val="24"/>
        </w:rPr>
        <w:t>from</w:t>
      </w:r>
      <w:r w:rsidRPr="005108E4">
        <w:rPr>
          <w:spacing w:val="-23"/>
          <w:sz w:val="24"/>
        </w:rPr>
        <w:t xml:space="preserve"> </w:t>
      </w:r>
      <w:r w:rsidRPr="005108E4">
        <w:rPr>
          <w:sz w:val="24"/>
        </w:rPr>
        <w:t>the</w:t>
      </w:r>
      <w:r w:rsidRPr="005108E4">
        <w:rPr>
          <w:spacing w:val="-24"/>
          <w:sz w:val="24"/>
        </w:rPr>
        <w:t xml:space="preserve"> </w:t>
      </w:r>
      <w:r w:rsidRPr="005108E4">
        <w:rPr>
          <w:sz w:val="24"/>
        </w:rPr>
        <w:t>MTC</w:t>
      </w:r>
      <w:r w:rsidRPr="005108E4">
        <w:rPr>
          <w:spacing w:val="-23"/>
          <w:sz w:val="24"/>
        </w:rPr>
        <w:t xml:space="preserve"> </w:t>
      </w:r>
      <w:r w:rsidRPr="005108E4">
        <w:rPr>
          <w:sz w:val="24"/>
        </w:rPr>
        <w:t>with</w:t>
      </w:r>
      <w:r w:rsidRPr="005108E4">
        <w:rPr>
          <w:spacing w:val="-24"/>
          <w:sz w:val="24"/>
        </w:rPr>
        <w:t xml:space="preserve"> </w:t>
      </w:r>
      <w:r w:rsidRPr="005108E4">
        <w:rPr>
          <w:sz w:val="24"/>
        </w:rPr>
        <w:t>which</w:t>
      </w:r>
      <w:r w:rsidRPr="005108E4">
        <w:rPr>
          <w:spacing w:val="-23"/>
          <w:sz w:val="24"/>
        </w:rPr>
        <w:t xml:space="preserve"> </w:t>
      </w:r>
      <w:r w:rsidRPr="005108E4">
        <w:rPr>
          <w:sz w:val="24"/>
        </w:rPr>
        <w:t>the</w:t>
      </w:r>
      <w:r w:rsidRPr="005108E4">
        <w:rPr>
          <w:spacing w:val="-25"/>
          <w:sz w:val="24"/>
        </w:rPr>
        <w:t xml:space="preserve"> </w:t>
      </w:r>
      <w:r w:rsidRPr="005108E4">
        <w:rPr>
          <w:sz w:val="24"/>
        </w:rPr>
        <w:t>Individual Order</w:t>
      </w:r>
      <w:r w:rsidRPr="005108E4">
        <w:rPr>
          <w:spacing w:val="-8"/>
          <w:sz w:val="24"/>
        </w:rPr>
        <w:t xml:space="preserve"> </w:t>
      </w:r>
      <w:r w:rsidRPr="005108E4">
        <w:rPr>
          <w:sz w:val="24"/>
        </w:rPr>
        <w:t>was</w:t>
      </w:r>
      <w:r w:rsidRPr="005108E4">
        <w:rPr>
          <w:spacing w:val="-7"/>
          <w:sz w:val="24"/>
        </w:rPr>
        <w:t xml:space="preserve"> </w:t>
      </w:r>
      <w:r w:rsidRPr="005108E4">
        <w:rPr>
          <w:sz w:val="24"/>
        </w:rPr>
        <w:t>placed.</w:t>
      </w:r>
      <w:r w:rsidRPr="005108E4">
        <w:rPr>
          <w:spacing w:val="-7"/>
          <w:sz w:val="24"/>
        </w:rPr>
        <w:t xml:space="preserve"> </w:t>
      </w:r>
      <w:r w:rsidRPr="005108E4">
        <w:rPr>
          <w:sz w:val="24"/>
        </w:rPr>
        <w:t>An</w:t>
      </w:r>
      <w:r w:rsidRPr="005108E4">
        <w:rPr>
          <w:spacing w:val="-7"/>
          <w:sz w:val="24"/>
        </w:rPr>
        <w:t xml:space="preserve"> </w:t>
      </w:r>
      <w:r w:rsidRPr="005108E4">
        <w:rPr>
          <w:sz w:val="24"/>
        </w:rPr>
        <w:t>MTC</w:t>
      </w:r>
      <w:r w:rsidRPr="005108E4">
        <w:rPr>
          <w:spacing w:val="-6"/>
          <w:sz w:val="24"/>
        </w:rPr>
        <w:t xml:space="preserve"> </w:t>
      </w:r>
      <w:r w:rsidRPr="005108E4">
        <w:rPr>
          <w:sz w:val="24"/>
        </w:rPr>
        <w:t>cannot</w:t>
      </w:r>
      <w:r w:rsidRPr="005108E4">
        <w:rPr>
          <w:spacing w:val="-6"/>
          <w:sz w:val="24"/>
        </w:rPr>
        <w:t xml:space="preserve"> </w:t>
      </w:r>
      <w:r w:rsidRPr="005108E4">
        <w:rPr>
          <w:sz w:val="24"/>
        </w:rPr>
        <w:t>pick</w:t>
      </w:r>
      <w:r w:rsidRPr="005108E4">
        <w:rPr>
          <w:spacing w:val="-9"/>
          <w:sz w:val="24"/>
        </w:rPr>
        <w:t xml:space="preserve"> </w:t>
      </w:r>
      <w:r w:rsidRPr="005108E4">
        <w:rPr>
          <w:sz w:val="24"/>
        </w:rPr>
        <w:t>up</w:t>
      </w:r>
      <w:r w:rsidRPr="005108E4">
        <w:rPr>
          <w:spacing w:val="-9"/>
          <w:sz w:val="24"/>
        </w:rPr>
        <w:t xml:space="preserve"> </w:t>
      </w:r>
      <w:r w:rsidRPr="005108E4">
        <w:rPr>
          <w:sz w:val="24"/>
        </w:rPr>
        <w:t>Marijuana</w:t>
      </w:r>
      <w:r w:rsidRPr="005108E4">
        <w:rPr>
          <w:spacing w:val="-10"/>
          <w:sz w:val="24"/>
        </w:rPr>
        <w:t xml:space="preserve"> </w:t>
      </w:r>
      <w:r w:rsidRPr="005108E4">
        <w:rPr>
          <w:sz w:val="24"/>
        </w:rPr>
        <w:t>or</w:t>
      </w:r>
      <w:r w:rsidRPr="005108E4">
        <w:rPr>
          <w:spacing w:val="-10"/>
          <w:sz w:val="24"/>
        </w:rPr>
        <w:t xml:space="preserve"> </w:t>
      </w:r>
      <w:r w:rsidRPr="005108E4">
        <w:rPr>
          <w:sz w:val="24"/>
        </w:rPr>
        <w:t>Marijuana</w:t>
      </w:r>
      <w:r w:rsidRPr="005108E4">
        <w:rPr>
          <w:spacing w:val="-9"/>
          <w:sz w:val="24"/>
        </w:rPr>
        <w:t xml:space="preserve"> </w:t>
      </w:r>
      <w:r w:rsidRPr="005108E4">
        <w:rPr>
          <w:sz w:val="24"/>
        </w:rPr>
        <w:t>Products</w:t>
      </w:r>
      <w:r w:rsidRPr="005108E4">
        <w:rPr>
          <w:spacing w:val="-7"/>
          <w:sz w:val="24"/>
        </w:rPr>
        <w:t xml:space="preserve"> </w:t>
      </w:r>
      <w:r w:rsidRPr="005108E4">
        <w:rPr>
          <w:sz w:val="24"/>
        </w:rPr>
        <w:t>from</w:t>
      </w:r>
      <w:r w:rsidRPr="005108E4">
        <w:rPr>
          <w:spacing w:val="-7"/>
          <w:sz w:val="24"/>
        </w:rPr>
        <w:t xml:space="preserve"> </w:t>
      </w:r>
      <w:r w:rsidRPr="005108E4">
        <w:rPr>
          <w:sz w:val="24"/>
        </w:rPr>
        <w:t>another MTC to fulfill an Individual</w:t>
      </w:r>
      <w:r w:rsidRPr="005108E4">
        <w:rPr>
          <w:spacing w:val="-4"/>
          <w:sz w:val="24"/>
        </w:rPr>
        <w:t xml:space="preserve"> </w:t>
      </w:r>
      <w:r w:rsidRPr="005108E4">
        <w:rPr>
          <w:sz w:val="24"/>
        </w:rPr>
        <w:t>Order.</w:t>
      </w:r>
    </w:p>
    <w:p w14:paraId="13EA7C30" w14:textId="77777777" w:rsidR="00DA2759" w:rsidRPr="005108E4" w:rsidRDefault="009A7511">
      <w:pPr>
        <w:pStyle w:val="ListParagraph"/>
        <w:numPr>
          <w:ilvl w:val="1"/>
          <w:numId w:val="24"/>
        </w:numPr>
        <w:tabs>
          <w:tab w:val="left" w:pos="2100"/>
        </w:tabs>
        <w:spacing w:before="4" w:line="242" w:lineRule="auto"/>
        <w:ind w:right="117" w:firstLine="0"/>
        <w:rPr>
          <w:sz w:val="24"/>
        </w:rPr>
      </w:pPr>
      <w:r w:rsidRPr="005108E4">
        <w:rPr>
          <w:sz w:val="24"/>
        </w:rPr>
        <w:t>An</w:t>
      </w:r>
      <w:r w:rsidRPr="005108E4">
        <w:rPr>
          <w:spacing w:val="-17"/>
          <w:sz w:val="24"/>
        </w:rPr>
        <w:t xml:space="preserve"> </w:t>
      </w:r>
      <w:r w:rsidRPr="005108E4">
        <w:rPr>
          <w:sz w:val="24"/>
        </w:rPr>
        <w:t>MTC</w:t>
      </w:r>
      <w:r w:rsidRPr="005108E4">
        <w:rPr>
          <w:spacing w:val="-16"/>
          <w:sz w:val="24"/>
        </w:rPr>
        <w:t xml:space="preserve"> </w:t>
      </w:r>
      <w:r w:rsidRPr="005108E4">
        <w:rPr>
          <w:sz w:val="24"/>
        </w:rPr>
        <w:t>or</w:t>
      </w:r>
      <w:r w:rsidRPr="005108E4">
        <w:rPr>
          <w:spacing w:val="-16"/>
          <w:sz w:val="24"/>
        </w:rPr>
        <w:t xml:space="preserve"> </w:t>
      </w:r>
      <w:r w:rsidRPr="005108E4">
        <w:rPr>
          <w:sz w:val="24"/>
        </w:rPr>
        <w:t>Marijuana</w:t>
      </w:r>
      <w:r w:rsidRPr="005108E4">
        <w:rPr>
          <w:spacing w:val="-18"/>
          <w:sz w:val="24"/>
        </w:rPr>
        <w:t xml:space="preserve"> </w:t>
      </w:r>
      <w:r w:rsidRPr="005108E4">
        <w:rPr>
          <w:sz w:val="24"/>
        </w:rPr>
        <w:t>Courier</w:t>
      </w:r>
      <w:r w:rsidRPr="005108E4">
        <w:rPr>
          <w:spacing w:val="-16"/>
          <w:sz w:val="24"/>
        </w:rPr>
        <w:t xml:space="preserve"> </w:t>
      </w:r>
      <w:r w:rsidRPr="005108E4">
        <w:rPr>
          <w:sz w:val="24"/>
        </w:rPr>
        <w:t>may</w:t>
      </w:r>
      <w:r w:rsidRPr="005108E4">
        <w:rPr>
          <w:spacing w:val="-23"/>
          <w:sz w:val="24"/>
        </w:rPr>
        <w:t xml:space="preserve"> </w:t>
      </w:r>
      <w:r w:rsidRPr="005108E4">
        <w:rPr>
          <w:sz w:val="24"/>
        </w:rPr>
        <w:t>use</w:t>
      </w:r>
      <w:r w:rsidRPr="005108E4">
        <w:rPr>
          <w:spacing w:val="-18"/>
          <w:sz w:val="24"/>
        </w:rPr>
        <w:t xml:space="preserve"> </w:t>
      </w:r>
      <w:r w:rsidRPr="005108E4">
        <w:rPr>
          <w:sz w:val="24"/>
        </w:rPr>
        <w:t>a</w:t>
      </w:r>
      <w:r w:rsidRPr="005108E4">
        <w:rPr>
          <w:spacing w:val="-17"/>
          <w:sz w:val="24"/>
        </w:rPr>
        <w:t xml:space="preserve"> </w:t>
      </w:r>
      <w:r w:rsidRPr="005108E4">
        <w:rPr>
          <w:sz w:val="24"/>
        </w:rPr>
        <w:t>Third-party</w:t>
      </w:r>
      <w:r w:rsidRPr="005108E4">
        <w:rPr>
          <w:spacing w:val="-23"/>
          <w:sz w:val="24"/>
        </w:rPr>
        <w:t xml:space="preserve"> </w:t>
      </w:r>
      <w:r w:rsidRPr="005108E4">
        <w:rPr>
          <w:sz w:val="24"/>
        </w:rPr>
        <w:t>Technology</w:t>
      </w:r>
      <w:r w:rsidRPr="005108E4">
        <w:rPr>
          <w:spacing w:val="-23"/>
          <w:sz w:val="24"/>
        </w:rPr>
        <w:t xml:space="preserve"> </w:t>
      </w:r>
      <w:r w:rsidRPr="005108E4">
        <w:rPr>
          <w:sz w:val="24"/>
        </w:rPr>
        <w:t>Platform</w:t>
      </w:r>
      <w:r w:rsidRPr="005108E4">
        <w:rPr>
          <w:spacing w:val="-16"/>
          <w:sz w:val="24"/>
        </w:rPr>
        <w:t xml:space="preserve"> </w:t>
      </w:r>
      <w:r w:rsidRPr="005108E4">
        <w:rPr>
          <w:sz w:val="24"/>
        </w:rPr>
        <w:t>Provider</w:t>
      </w:r>
      <w:r w:rsidRPr="005108E4">
        <w:rPr>
          <w:spacing w:val="-16"/>
          <w:sz w:val="24"/>
        </w:rPr>
        <w:t xml:space="preserve"> </w:t>
      </w:r>
      <w:r w:rsidRPr="005108E4">
        <w:rPr>
          <w:sz w:val="24"/>
        </w:rPr>
        <w:t>to facilitate the ordering of Marijuana or Marijuana</w:t>
      </w:r>
      <w:r w:rsidRPr="005108E4">
        <w:rPr>
          <w:spacing w:val="-17"/>
          <w:sz w:val="24"/>
        </w:rPr>
        <w:t xml:space="preserve"> </w:t>
      </w:r>
      <w:r w:rsidRPr="005108E4">
        <w:rPr>
          <w:sz w:val="24"/>
        </w:rPr>
        <w:t>Products.</w:t>
      </w:r>
    </w:p>
    <w:p w14:paraId="25AB0C30" w14:textId="77777777" w:rsidR="00DA2759" w:rsidRPr="005108E4" w:rsidRDefault="009A7511">
      <w:pPr>
        <w:pStyle w:val="ListParagraph"/>
        <w:numPr>
          <w:ilvl w:val="2"/>
          <w:numId w:val="24"/>
        </w:numPr>
        <w:tabs>
          <w:tab w:val="left" w:pos="2338"/>
        </w:tabs>
        <w:spacing w:before="1" w:line="242" w:lineRule="auto"/>
        <w:ind w:right="110" w:firstLine="0"/>
        <w:rPr>
          <w:sz w:val="24"/>
        </w:rPr>
      </w:pPr>
      <w:r w:rsidRPr="005108E4">
        <w:rPr>
          <w:sz w:val="24"/>
        </w:rPr>
        <w:t>All</w:t>
      </w:r>
      <w:r w:rsidRPr="005108E4">
        <w:rPr>
          <w:spacing w:val="-24"/>
          <w:sz w:val="24"/>
        </w:rPr>
        <w:t xml:space="preserve"> </w:t>
      </w:r>
      <w:r w:rsidRPr="005108E4">
        <w:rPr>
          <w:sz w:val="24"/>
        </w:rPr>
        <w:t>agreements</w:t>
      </w:r>
      <w:r w:rsidRPr="005108E4">
        <w:rPr>
          <w:spacing w:val="-25"/>
          <w:sz w:val="24"/>
        </w:rPr>
        <w:t xml:space="preserve"> </w:t>
      </w:r>
      <w:r w:rsidRPr="005108E4">
        <w:rPr>
          <w:sz w:val="24"/>
        </w:rPr>
        <w:t>between</w:t>
      </w:r>
      <w:r w:rsidRPr="005108E4">
        <w:rPr>
          <w:spacing w:val="-25"/>
          <w:sz w:val="24"/>
        </w:rPr>
        <w:t xml:space="preserve"> </w:t>
      </w:r>
      <w:r w:rsidRPr="005108E4">
        <w:rPr>
          <w:sz w:val="24"/>
        </w:rPr>
        <w:t>an</w:t>
      </w:r>
      <w:r w:rsidRPr="005108E4">
        <w:rPr>
          <w:spacing w:val="-24"/>
          <w:sz w:val="24"/>
        </w:rPr>
        <w:t xml:space="preserve"> </w:t>
      </w:r>
      <w:r w:rsidRPr="005108E4">
        <w:rPr>
          <w:sz w:val="24"/>
        </w:rPr>
        <w:t>MTC</w:t>
      </w:r>
      <w:r w:rsidRPr="005108E4">
        <w:rPr>
          <w:spacing w:val="-24"/>
          <w:sz w:val="24"/>
        </w:rPr>
        <w:t xml:space="preserve"> </w:t>
      </w:r>
      <w:r w:rsidRPr="005108E4">
        <w:rPr>
          <w:sz w:val="24"/>
        </w:rPr>
        <w:t>or</w:t>
      </w:r>
      <w:r w:rsidRPr="005108E4">
        <w:rPr>
          <w:spacing w:val="-25"/>
          <w:sz w:val="24"/>
        </w:rPr>
        <w:t xml:space="preserve"> </w:t>
      </w:r>
      <w:r w:rsidRPr="005108E4">
        <w:rPr>
          <w:sz w:val="24"/>
        </w:rPr>
        <w:t>Marijuana</w:t>
      </w:r>
      <w:r w:rsidRPr="005108E4">
        <w:rPr>
          <w:spacing w:val="-26"/>
          <w:sz w:val="24"/>
        </w:rPr>
        <w:t xml:space="preserve"> </w:t>
      </w:r>
      <w:r w:rsidRPr="005108E4">
        <w:rPr>
          <w:sz w:val="24"/>
        </w:rPr>
        <w:t>Courier</w:t>
      </w:r>
      <w:r w:rsidRPr="005108E4">
        <w:rPr>
          <w:spacing w:val="-24"/>
          <w:sz w:val="24"/>
        </w:rPr>
        <w:t xml:space="preserve"> </w:t>
      </w:r>
      <w:r w:rsidRPr="005108E4">
        <w:rPr>
          <w:sz w:val="24"/>
        </w:rPr>
        <w:t>and</w:t>
      </w:r>
      <w:r w:rsidRPr="005108E4">
        <w:rPr>
          <w:spacing w:val="-25"/>
          <w:sz w:val="24"/>
        </w:rPr>
        <w:t xml:space="preserve"> </w:t>
      </w:r>
      <w:r w:rsidRPr="005108E4">
        <w:rPr>
          <w:sz w:val="24"/>
        </w:rPr>
        <w:t>a</w:t>
      </w:r>
      <w:r w:rsidRPr="005108E4">
        <w:rPr>
          <w:spacing w:val="-26"/>
          <w:sz w:val="24"/>
        </w:rPr>
        <w:t xml:space="preserve"> </w:t>
      </w:r>
      <w:r w:rsidRPr="005108E4">
        <w:rPr>
          <w:sz w:val="24"/>
        </w:rPr>
        <w:t>Third-party</w:t>
      </w:r>
      <w:r w:rsidRPr="005108E4">
        <w:rPr>
          <w:spacing w:val="-32"/>
          <w:sz w:val="24"/>
        </w:rPr>
        <w:t xml:space="preserve"> </w:t>
      </w:r>
      <w:r w:rsidRPr="005108E4">
        <w:rPr>
          <w:sz w:val="24"/>
        </w:rPr>
        <w:t>Technology Platform</w:t>
      </w:r>
      <w:r w:rsidRPr="005108E4">
        <w:rPr>
          <w:spacing w:val="-14"/>
          <w:sz w:val="24"/>
        </w:rPr>
        <w:t xml:space="preserve"> </w:t>
      </w:r>
      <w:r w:rsidRPr="005108E4">
        <w:rPr>
          <w:sz w:val="24"/>
        </w:rPr>
        <w:t>Provider</w:t>
      </w:r>
      <w:r w:rsidRPr="005108E4">
        <w:rPr>
          <w:spacing w:val="-14"/>
          <w:sz w:val="24"/>
        </w:rPr>
        <w:t xml:space="preserve"> </w:t>
      </w:r>
      <w:r w:rsidRPr="005108E4">
        <w:rPr>
          <w:sz w:val="24"/>
        </w:rPr>
        <w:t>shall</w:t>
      </w:r>
      <w:r w:rsidRPr="005108E4">
        <w:rPr>
          <w:spacing w:val="-14"/>
          <w:sz w:val="24"/>
        </w:rPr>
        <w:t xml:space="preserve"> </w:t>
      </w:r>
      <w:r w:rsidRPr="005108E4">
        <w:rPr>
          <w:sz w:val="24"/>
        </w:rPr>
        <w:t>be</w:t>
      </w:r>
      <w:r w:rsidRPr="005108E4">
        <w:rPr>
          <w:spacing w:val="-17"/>
          <w:sz w:val="24"/>
        </w:rPr>
        <w:t xml:space="preserve"> </w:t>
      </w:r>
      <w:r w:rsidRPr="005108E4">
        <w:rPr>
          <w:sz w:val="24"/>
        </w:rPr>
        <w:t>available</w:t>
      </w:r>
      <w:r w:rsidRPr="005108E4">
        <w:rPr>
          <w:spacing w:val="-17"/>
          <w:sz w:val="24"/>
        </w:rPr>
        <w:t xml:space="preserve"> </w:t>
      </w:r>
      <w:r w:rsidRPr="005108E4">
        <w:rPr>
          <w:sz w:val="24"/>
        </w:rPr>
        <w:t>for</w:t>
      </w:r>
      <w:r w:rsidRPr="005108E4">
        <w:rPr>
          <w:spacing w:val="-17"/>
          <w:sz w:val="24"/>
        </w:rPr>
        <w:t xml:space="preserve"> </w:t>
      </w:r>
      <w:r w:rsidRPr="005108E4">
        <w:rPr>
          <w:sz w:val="24"/>
        </w:rPr>
        <w:t>inspection</w:t>
      </w:r>
      <w:r w:rsidRPr="005108E4">
        <w:rPr>
          <w:spacing w:val="-13"/>
          <w:sz w:val="24"/>
        </w:rPr>
        <w:t xml:space="preserve"> </w:t>
      </w:r>
      <w:r w:rsidRPr="005108E4">
        <w:rPr>
          <w:sz w:val="24"/>
        </w:rPr>
        <w:t>and</w:t>
      </w:r>
      <w:r w:rsidRPr="005108E4">
        <w:rPr>
          <w:spacing w:val="-14"/>
          <w:sz w:val="24"/>
        </w:rPr>
        <w:t xml:space="preserve"> </w:t>
      </w:r>
      <w:r w:rsidRPr="005108E4">
        <w:rPr>
          <w:sz w:val="24"/>
        </w:rPr>
        <w:t>subject</w:t>
      </w:r>
      <w:r w:rsidRPr="005108E4">
        <w:rPr>
          <w:spacing w:val="-13"/>
          <w:sz w:val="24"/>
        </w:rPr>
        <w:t xml:space="preserve"> </w:t>
      </w:r>
      <w:r w:rsidRPr="005108E4">
        <w:rPr>
          <w:sz w:val="24"/>
        </w:rPr>
        <w:t>to</w:t>
      </w:r>
      <w:r w:rsidRPr="005108E4">
        <w:rPr>
          <w:spacing w:val="-14"/>
          <w:sz w:val="24"/>
        </w:rPr>
        <w:t xml:space="preserve"> </w:t>
      </w:r>
      <w:r w:rsidRPr="005108E4">
        <w:rPr>
          <w:sz w:val="24"/>
        </w:rPr>
        <w:t>the</w:t>
      </w:r>
      <w:r w:rsidRPr="005108E4">
        <w:rPr>
          <w:spacing w:val="-14"/>
          <w:sz w:val="24"/>
        </w:rPr>
        <w:t xml:space="preserve"> </w:t>
      </w:r>
      <w:r w:rsidRPr="005108E4">
        <w:rPr>
          <w:sz w:val="24"/>
        </w:rPr>
        <w:t>control</w:t>
      </w:r>
      <w:r w:rsidRPr="005108E4">
        <w:rPr>
          <w:spacing w:val="-14"/>
          <w:sz w:val="24"/>
        </w:rPr>
        <w:t xml:space="preserve"> </w:t>
      </w:r>
      <w:r w:rsidRPr="005108E4">
        <w:rPr>
          <w:sz w:val="24"/>
        </w:rPr>
        <w:t>limitations under 935 CMR</w:t>
      </w:r>
      <w:r w:rsidRPr="005108E4">
        <w:rPr>
          <w:spacing w:val="-3"/>
          <w:sz w:val="24"/>
        </w:rPr>
        <w:t xml:space="preserve"> </w:t>
      </w:r>
      <w:r w:rsidRPr="005108E4">
        <w:rPr>
          <w:sz w:val="24"/>
        </w:rPr>
        <w:t>501.050(1)(b).</w:t>
      </w:r>
    </w:p>
    <w:p w14:paraId="2DFF639B" w14:textId="77777777" w:rsidR="00DA2759" w:rsidRPr="005108E4" w:rsidRDefault="009A7511">
      <w:pPr>
        <w:pStyle w:val="ListParagraph"/>
        <w:numPr>
          <w:ilvl w:val="2"/>
          <w:numId w:val="24"/>
        </w:numPr>
        <w:tabs>
          <w:tab w:val="left" w:pos="2453"/>
        </w:tabs>
        <w:spacing w:before="2" w:line="242" w:lineRule="auto"/>
        <w:ind w:right="110" w:firstLine="0"/>
        <w:rPr>
          <w:sz w:val="24"/>
        </w:rPr>
      </w:pPr>
      <w:r w:rsidRPr="005108E4">
        <w:rPr>
          <w:sz w:val="24"/>
        </w:rPr>
        <w:t xml:space="preserve">The Commission shall be notified in writing within five </w:t>
      </w:r>
      <w:r w:rsidRPr="005108E4">
        <w:rPr>
          <w:spacing w:val="-3"/>
          <w:sz w:val="24"/>
        </w:rPr>
        <w:t xml:space="preserve">days </w:t>
      </w:r>
      <w:r w:rsidRPr="005108E4">
        <w:rPr>
          <w:sz w:val="24"/>
        </w:rPr>
        <w:t>of any Substantial Modification</w:t>
      </w:r>
      <w:r w:rsidRPr="005108E4">
        <w:rPr>
          <w:spacing w:val="-13"/>
          <w:sz w:val="24"/>
        </w:rPr>
        <w:t xml:space="preserve"> </w:t>
      </w:r>
      <w:r w:rsidRPr="005108E4">
        <w:rPr>
          <w:sz w:val="24"/>
        </w:rPr>
        <w:t>to</w:t>
      </w:r>
      <w:r w:rsidRPr="005108E4">
        <w:rPr>
          <w:spacing w:val="-12"/>
          <w:sz w:val="24"/>
        </w:rPr>
        <w:t xml:space="preserve"> </w:t>
      </w:r>
      <w:r w:rsidRPr="005108E4">
        <w:rPr>
          <w:sz w:val="24"/>
        </w:rPr>
        <w:t>an</w:t>
      </w:r>
      <w:r w:rsidRPr="005108E4">
        <w:rPr>
          <w:spacing w:val="-12"/>
          <w:sz w:val="24"/>
        </w:rPr>
        <w:t xml:space="preserve"> </w:t>
      </w:r>
      <w:r w:rsidRPr="005108E4">
        <w:rPr>
          <w:sz w:val="24"/>
        </w:rPr>
        <w:t>agreement</w:t>
      </w:r>
      <w:r w:rsidRPr="005108E4">
        <w:rPr>
          <w:spacing w:val="-11"/>
          <w:sz w:val="24"/>
        </w:rPr>
        <w:t xml:space="preserve"> </w:t>
      </w:r>
      <w:r w:rsidRPr="005108E4">
        <w:rPr>
          <w:sz w:val="24"/>
        </w:rPr>
        <w:t>between</w:t>
      </w:r>
      <w:r w:rsidRPr="005108E4">
        <w:rPr>
          <w:spacing w:val="-13"/>
          <w:sz w:val="24"/>
        </w:rPr>
        <w:t xml:space="preserve"> </w:t>
      </w:r>
      <w:r w:rsidRPr="005108E4">
        <w:rPr>
          <w:sz w:val="24"/>
        </w:rPr>
        <w:t>an</w:t>
      </w:r>
      <w:r w:rsidRPr="005108E4">
        <w:rPr>
          <w:spacing w:val="-14"/>
          <w:sz w:val="24"/>
        </w:rPr>
        <w:t xml:space="preserve"> </w:t>
      </w:r>
      <w:r w:rsidRPr="005108E4">
        <w:rPr>
          <w:sz w:val="24"/>
        </w:rPr>
        <w:t>MTC</w:t>
      </w:r>
      <w:r w:rsidRPr="005108E4">
        <w:rPr>
          <w:spacing w:val="-13"/>
          <w:sz w:val="24"/>
        </w:rPr>
        <w:t xml:space="preserve"> </w:t>
      </w:r>
      <w:r w:rsidRPr="005108E4">
        <w:rPr>
          <w:sz w:val="24"/>
        </w:rPr>
        <w:t>or</w:t>
      </w:r>
      <w:r w:rsidRPr="005108E4">
        <w:rPr>
          <w:spacing w:val="-15"/>
          <w:sz w:val="24"/>
        </w:rPr>
        <w:t xml:space="preserve"> </w:t>
      </w:r>
      <w:r w:rsidRPr="005108E4">
        <w:rPr>
          <w:sz w:val="24"/>
        </w:rPr>
        <w:t>Marijuana</w:t>
      </w:r>
      <w:r w:rsidRPr="005108E4">
        <w:rPr>
          <w:spacing w:val="-15"/>
          <w:sz w:val="24"/>
        </w:rPr>
        <w:t xml:space="preserve"> </w:t>
      </w:r>
      <w:r w:rsidRPr="005108E4">
        <w:rPr>
          <w:sz w:val="24"/>
        </w:rPr>
        <w:t>Courier</w:t>
      </w:r>
      <w:r w:rsidRPr="005108E4">
        <w:rPr>
          <w:spacing w:val="-15"/>
          <w:sz w:val="24"/>
        </w:rPr>
        <w:t xml:space="preserve"> </w:t>
      </w:r>
      <w:r w:rsidRPr="005108E4">
        <w:rPr>
          <w:sz w:val="24"/>
        </w:rPr>
        <w:t>and</w:t>
      </w:r>
      <w:r w:rsidRPr="005108E4">
        <w:rPr>
          <w:spacing w:val="-14"/>
          <w:sz w:val="24"/>
        </w:rPr>
        <w:t xml:space="preserve"> </w:t>
      </w:r>
      <w:r w:rsidRPr="005108E4">
        <w:rPr>
          <w:sz w:val="24"/>
        </w:rPr>
        <w:t>a</w:t>
      </w:r>
      <w:r w:rsidRPr="005108E4">
        <w:rPr>
          <w:spacing w:val="-13"/>
          <w:sz w:val="24"/>
        </w:rPr>
        <w:t xml:space="preserve"> </w:t>
      </w:r>
      <w:r w:rsidRPr="005108E4">
        <w:rPr>
          <w:sz w:val="24"/>
        </w:rPr>
        <w:t>Third-party Technology Platform</w:t>
      </w:r>
      <w:r w:rsidRPr="005108E4">
        <w:rPr>
          <w:spacing w:val="-9"/>
          <w:sz w:val="24"/>
        </w:rPr>
        <w:t xml:space="preserve"> </w:t>
      </w:r>
      <w:r w:rsidRPr="005108E4">
        <w:rPr>
          <w:sz w:val="24"/>
        </w:rPr>
        <w:t>Provider.</w:t>
      </w:r>
    </w:p>
    <w:p w14:paraId="399D06CD" w14:textId="77777777" w:rsidR="00DA2759" w:rsidRPr="005108E4" w:rsidRDefault="009A7511">
      <w:pPr>
        <w:pStyle w:val="ListParagraph"/>
        <w:numPr>
          <w:ilvl w:val="2"/>
          <w:numId w:val="24"/>
        </w:numPr>
        <w:tabs>
          <w:tab w:val="left" w:pos="2547"/>
        </w:tabs>
        <w:spacing w:before="4" w:line="242" w:lineRule="auto"/>
        <w:ind w:right="118" w:firstLine="0"/>
        <w:rPr>
          <w:sz w:val="24"/>
        </w:rPr>
      </w:pPr>
      <w:r w:rsidRPr="005108E4">
        <w:rPr>
          <w:sz w:val="24"/>
        </w:rPr>
        <w:t>Any Third-party Technology Platform shall comply with privacy and patient protection standards established by the</w:t>
      </w:r>
      <w:r w:rsidRPr="005108E4">
        <w:rPr>
          <w:spacing w:val="-15"/>
          <w:sz w:val="24"/>
        </w:rPr>
        <w:t xml:space="preserve"> </w:t>
      </w:r>
      <w:r w:rsidRPr="005108E4">
        <w:rPr>
          <w:sz w:val="24"/>
        </w:rPr>
        <w:t>Commission.</w:t>
      </w:r>
    </w:p>
    <w:p w14:paraId="581AC9FA" w14:textId="77777777" w:rsidR="00DA2759" w:rsidRPr="005108E4" w:rsidRDefault="009A7511">
      <w:pPr>
        <w:pStyle w:val="ListParagraph"/>
        <w:numPr>
          <w:ilvl w:val="2"/>
          <w:numId w:val="24"/>
        </w:numPr>
        <w:tabs>
          <w:tab w:val="left" w:pos="2453"/>
        </w:tabs>
        <w:spacing w:before="1" w:line="242" w:lineRule="auto"/>
        <w:ind w:right="116" w:firstLine="0"/>
        <w:rPr>
          <w:sz w:val="24"/>
        </w:rPr>
      </w:pPr>
      <w:r w:rsidRPr="005108E4">
        <w:rPr>
          <w:sz w:val="24"/>
        </w:rPr>
        <w:t>The Commission shall be notified in writing on an ongoing basis of any new or additional or assigned agreements between an MTC or Marijuana Courier and a Third-party Technology Platform Provider within five</w:t>
      </w:r>
      <w:r w:rsidRPr="005108E4">
        <w:rPr>
          <w:spacing w:val="-24"/>
          <w:sz w:val="24"/>
        </w:rPr>
        <w:t xml:space="preserve"> </w:t>
      </w:r>
      <w:r w:rsidRPr="005108E4">
        <w:rPr>
          <w:spacing w:val="-3"/>
          <w:sz w:val="24"/>
        </w:rPr>
        <w:t>days.</w:t>
      </w:r>
    </w:p>
    <w:p w14:paraId="16C35E0E" w14:textId="77777777" w:rsidR="00DA2759" w:rsidRPr="005108E4" w:rsidRDefault="009A7511">
      <w:pPr>
        <w:pStyle w:val="ListParagraph"/>
        <w:numPr>
          <w:ilvl w:val="1"/>
          <w:numId w:val="24"/>
        </w:numPr>
        <w:tabs>
          <w:tab w:val="left" w:pos="2134"/>
        </w:tabs>
        <w:spacing w:before="2" w:line="242" w:lineRule="auto"/>
        <w:ind w:right="116" w:firstLine="0"/>
        <w:rPr>
          <w:sz w:val="24"/>
        </w:rPr>
      </w:pPr>
      <w:r w:rsidRPr="005108E4">
        <w:rPr>
          <w:sz w:val="24"/>
        </w:rPr>
        <w:t>The maximum retail value of Marijuana or Marijuana Products allowed in an MTC's vehicle</w:t>
      </w:r>
      <w:r w:rsidRPr="005108E4">
        <w:rPr>
          <w:spacing w:val="-25"/>
          <w:sz w:val="24"/>
        </w:rPr>
        <w:t xml:space="preserve"> </w:t>
      </w:r>
      <w:r w:rsidRPr="005108E4">
        <w:rPr>
          <w:sz w:val="24"/>
        </w:rPr>
        <w:t>at</w:t>
      </w:r>
      <w:r w:rsidRPr="005108E4">
        <w:rPr>
          <w:spacing w:val="-25"/>
          <w:sz w:val="24"/>
        </w:rPr>
        <w:t xml:space="preserve"> </w:t>
      </w:r>
      <w:r w:rsidRPr="005108E4">
        <w:rPr>
          <w:sz w:val="24"/>
        </w:rPr>
        <w:t>any</w:t>
      </w:r>
      <w:r w:rsidRPr="005108E4">
        <w:rPr>
          <w:spacing w:val="-31"/>
          <w:sz w:val="24"/>
        </w:rPr>
        <w:t xml:space="preserve"> </w:t>
      </w:r>
      <w:r w:rsidRPr="005108E4">
        <w:rPr>
          <w:sz w:val="24"/>
        </w:rPr>
        <w:t>one</w:t>
      </w:r>
      <w:r w:rsidRPr="005108E4">
        <w:rPr>
          <w:spacing w:val="-25"/>
          <w:sz w:val="24"/>
        </w:rPr>
        <w:t xml:space="preserve"> </w:t>
      </w:r>
      <w:r w:rsidRPr="005108E4">
        <w:rPr>
          <w:sz w:val="24"/>
        </w:rPr>
        <w:t>time</w:t>
      </w:r>
      <w:r w:rsidRPr="005108E4">
        <w:rPr>
          <w:spacing w:val="-24"/>
          <w:sz w:val="24"/>
        </w:rPr>
        <w:t xml:space="preserve"> </w:t>
      </w:r>
      <w:r w:rsidRPr="005108E4">
        <w:rPr>
          <w:sz w:val="24"/>
        </w:rPr>
        <w:t>shall</w:t>
      </w:r>
      <w:r w:rsidRPr="005108E4">
        <w:rPr>
          <w:spacing w:val="-22"/>
          <w:sz w:val="24"/>
        </w:rPr>
        <w:t xml:space="preserve"> </w:t>
      </w:r>
      <w:r w:rsidRPr="005108E4">
        <w:rPr>
          <w:sz w:val="24"/>
        </w:rPr>
        <w:t>be</w:t>
      </w:r>
      <w:r w:rsidRPr="005108E4">
        <w:rPr>
          <w:spacing w:val="-24"/>
          <w:sz w:val="24"/>
        </w:rPr>
        <w:t xml:space="preserve"> </w:t>
      </w:r>
      <w:r w:rsidRPr="005108E4">
        <w:rPr>
          <w:sz w:val="24"/>
        </w:rPr>
        <w:t>$10,000</w:t>
      </w:r>
      <w:r w:rsidRPr="005108E4">
        <w:rPr>
          <w:spacing w:val="-24"/>
          <w:sz w:val="24"/>
        </w:rPr>
        <w:t xml:space="preserve"> </w:t>
      </w:r>
      <w:r w:rsidRPr="005108E4">
        <w:rPr>
          <w:sz w:val="24"/>
        </w:rPr>
        <w:t>and</w:t>
      </w:r>
      <w:r w:rsidRPr="005108E4">
        <w:rPr>
          <w:spacing w:val="-23"/>
          <w:sz w:val="24"/>
        </w:rPr>
        <w:t xml:space="preserve"> </w:t>
      </w:r>
      <w:r w:rsidRPr="005108E4">
        <w:rPr>
          <w:sz w:val="24"/>
        </w:rPr>
        <w:t>each</w:t>
      </w:r>
      <w:r w:rsidRPr="005108E4">
        <w:rPr>
          <w:spacing w:val="-23"/>
          <w:sz w:val="24"/>
        </w:rPr>
        <w:t xml:space="preserve"> </w:t>
      </w:r>
      <w:r w:rsidRPr="005108E4">
        <w:rPr>
          <w:sz w:val="24"/>
        </w:rPr>
        <w:t>Marijuana</w:t>
      </w:r>
      <w:r w:rsidRPr="005108E4">
        <w:rPr>
          <w:spacing w:val="-24"/>
          <w:sz w:val="24"/>
        </w:rPr>
        <w:t xml:space="preserve"> </w:t>
      </w:r>
      <w:r w:rsidRPr="005108E4">
        <w:rPr>
          <w:sz w:val="24"/>
        </w:rPr>
        <w:t>Product</w:t>
      </w:r>
      <w:r w:rsidRPr="005108E4">
        <w:rPr>
          <w:spacing w:val="-23"/>
          <w:sz w:val="24"/>
        </w:rPr>
        <w:t xml:space="preserve"> </w:t>
      </w:r>
      <w:r w:rsidRPr="005108E4">
        <w:rPr>
          <w:sz w:val="24"/>
        </w:rPr>
        <w:t>shall</w:t>
      </w:r>
      <w:r w:rsidRPr="005108E4">
        <w:rPr>
          <w:spacing w:val="-22"/>
          <w:sz w:val="24"/>
        </w:rPr>
        <w:t xml:space="preserve"> </w:t>
      </w:r>
      <w:r w:rsidRPr="005108E4">
        <w:rPr>
          <w:sz w:val="24"/>
        </w:rPr>
        <w:t>be</w:t>
      </w:r>
      <w:r w:rsidRPr="005108E4">
        <w:rPr>
          <w:spacing w:val="-24"/>
          <w:sz w:val="24"/>
        </w:rPr>
        <w:t xml:space="preserve"> </w:t>
      </w:r>
      <w:r w:rsidRPr="005108E4">
        <w:rPr>
          <w:sz w:val="24"/>
        </w:rPr>
        <w:t>associated</w:t>
      </w:r>
      <w:r w:rsidRPr="005108E4">
        <w:rPr>
          <w:spacing w:val="-23"/>
          <w:sz w:val="24"/>
        </w:rPr>
        <w:t xml:space="preserve"> </w:t>
      </w:r>
      <w:r w:rsidRPr="005108E4">
        <w:rPr>
          <w:sz w:val="24"/>
        </w:rPr>
        <w:t>with a specific Individual Order. For purposes of 935 CMR 501.145(1)(e), "maximum retail value"</w:t>
      </w:r>
      <w:r w:rsidRPr="005108E4">
        <w:rPr>
          <w:spacing w:val="-21"/>
          <w:sz w:val="24"/>
        </w:rPr>
        <w:t xml:space="preserve"> </w:t>
      </w:r>
      <w:r w:rsidRPr="005108E4">
        <w:rPr>
          <w:sz w:val="24"/>
        </w:rPr>
        <w:t>shall</w:t>
      </w:r>
      <w:r w:rsidRPr="005108E4">
        <w:rPr>
          <w:spacing w:val="-19"/>
          <w:sz w:val="24"/>
        </w:rPr>
        <w:t xml:space="preserve"> </w:t>
      </w:r>
      <w:r w:rsidRPr="005108E4">
        <w:rPr>
          <w:sz w:val="24"/>
        </w:rPr>
        <w:t>mean</w:t>
      </w:r>
      <w:r w:rsidRPr="005108E4">
        <w:rPr>
          <w:spacing w:val="-19"/>
          <w:sz w:val="24"/>
        </w:rPr>
        <w:t xml:space="preserve"> </w:t>
      </w:r>
      <w:r w:rsidRPr="005108E4">
        <w:rPr>
          <w:sz w:val="24"/>
        </w:rPr>
        <w:t>the</w:t>
      </w:r>
      <w:r w:rsidRPr="005108E4">
        <w:rPr>
          <w:spacing w:val="-20"/>
          <w:sz w:val="24"/>
        </w:rPr>
        <w:t xml:space="preserve"> </w:t>
      </w:r>
      <w:r w:rsidRPr="005108E4">
        <w:rPr>
          <w:sz w:val="24"/>
        </w:rPr>
        <w:t>aggregate</w:t>
      </w:r>
      <w:r w:rsidRPr="005108E4">
        <w:rPr>
          <w:spacing w:val="-20"/>
          <w:sz w:val="24"/>
        </w:rPr>
        <w:t xml:space="preserve"> </w:t>
      </w:r>
      <w:r w:rsidRPr="005108E4">
        <w:rPr>
          <w:sz w:val="24"/>
        </w:rPr>
        <w:t>value</w:t>
      </w:r>
      <w:r w:rsidRPr="005108E4">
        <w:rPr>
          <w:spacing w:val="-20"/>
          <w:sz w:val="24"/>
        </w:rPr>
        <w:t xml:space="preserve"> </w:t>
      </w:r>
      <w:r w:rsidRPr="005108E4">
        <w:rPr>
          <w:sz w:val="24"/>
        </w:rPr>
        <w:t>of</w:t>
      </w:r>
      <w:r w:rsidRPr="005108E4">
        <w:rPr>
          <w:spacing w:val="-20"/>
          <w:sz w:val="24"/>
        </w:rPr>
        <w:t xml:space="preserve"> </w:t>
      </w:r>
      <w:r w:rsidRPr="005108E4">
        <w:rPr>
          <w:sz w:val="24"/>
        </w:rPr>
        <w:t>Marijuana</w:t>
      </w:r>
      <w:r w:rsidRPr="005108E4">
        <w:rPr>
          <w:spacing w:val="-20"/>
          <w:sz w:val="24"/>
        </w:rPr>
        <w:t xml:space="preserve"> </w:t>
      </w:r>
      <w:r w:rsidRPr="005108E4">
        <w:rPr>
          <w:sz w:val="24"/>
        </w:rPr>
        <w:t>and</w:t>
      </w:r>
      <w:r w:rsidRPr="005108E4">
        <w:rPr>
          <w:spacing w:val="-17"/>
          <w:sz w:val="24"/>
        </w:rPr>
        <w:t xml:space="preserve"> </w:t>
      </w:r>
      <w:r w:rsidRPr="005108E4">
        <w:rPr>
          <w:sz w:val="24"/>
        </w:rPr>
        <w:t>Marijuana</w:t>
      </w:r>
      <w:r w:rsidRPr="005108E4">
        <w:rPr>
          <w:spacing w:val="-18"/>
          <w:sz w:val="24"/>
        </w:rPr>
        <w:t xml:space="preserve"> </w:t>
      </w:r>
      <w:r w:rsidRPr="005108E4">
        <w:rPr>
          <w:sz w:val="24"/>
        </w:rPr>
        <w:t>Products</w:t>
      </w:r>
      <w:r w:rsidRPr="005108E4">
        <w:rPr>
          <w:spacing w:val="-19"/>
          <w:sz w:val="24"/>
        </w:rPr>
        <w:t xml:space="preserve"> </w:t>
      </w:r>
      <w:r w:rsidRPr="005108E4">
        <w:rPr>
          <w:sz w:val="24"/>
        </w:rPr>
        <w:t>as</w:t>
      </w:r>
      <w:r w:rsidRPr="005108E4">
        <w:rPr>
          <w:spacing w:val="-19"/>
          <w:sz w:val="24"/>
        </w:rPr>
        <w:t xml:space="preserve"> </w:t>
      </w:r>
      <w:r w:rsidRPr="005108E4">
        <w:rPr>
          <w:sz w:val="24"/>
        </w:rPr>
        <w:t>priced</w:t>
      </w:r>
      <w:r w:rsidRPr="005108E4">
        <w:rPr>
          <w:spacing w:val="-19"/>
          <w:sz w:val="24"/>
        </w:rPr>
        <w:t xml:space="preserve"> </w:t>
      </w:r>
      <w:r w:rsidRPr="005108E4">
        <w:rPr>
          <w:sz w:val="24"/>
        </w:rPr>
        <w:t>on</w:t>
      </w:r>
      <w:r w:rsidRPr="005108E4">
        <w:rPr>
          <w:spacing w:val="-19"/>
          <w:sz w:val="24"/>
        </w:rPr>
        <w:t xml:space="preserve"> </w:t>
      </w:r>
      <w:r w:rsidRPr="005108E4">
        <w:rPr>
          <w:sz w:val="24"/>
        </w:rPr>
        <w:t>the day of the order for</w:t>
      </w:r>
      <w:r w:rsidRPr="005108E4">
        <w:rPr>
          <w:spacing w:val="-15"/>
          <w:sz w:val="24"/>
        </w:rPr>
        <w:t xml:space="preserve"> </w:t>
      </w:r>
      <w:r w:rsidRPr="005108E4">
        <w:rPr>
          <w:sz w:val="24"/>
        </w:rPr>
        <w:t>delivery.</w:t>
      </w:r>
    </w:p>
    <w:p w14:paraId="5FFBF795" w14:textId="77777777" w:rsidR="00DA2759" w:rsidRPr="005108E4" w:rsidRDefault="009A7511">
      <w:pPr>
        <w:pStyle w:val="ListParagraph"/>
        <w:numPr>
          <w:ilvl w:val="1"/>
          <w:numId w:val="24"/>
        </w:numPr>
        <w:tabs>
          <w:tab w:val="left" w:pos="2067"/>
        </w:tabs>
        <w:spacing w:before="5" w:line="242" w:lineRule="auto"/>
        <w:ind w:right="116" w:firstLine="0"/>
        <w:rPr>
          <w:sz w:val="24"/>
        </w:rPr>
      </w:pPr>
      <w:r w:rsidRPr="005108E4">
        <w:rPr>
          <w:sz w:val="24"/>
        </w:rPr>
        <w:t>All</w:t>
      </w:r>
      <w:r w:rsidRPr="005108E4">
        <w:rPr>
          <w:spacing w:val="-15"/>
          <w:sz w:val="24"/>
        </w:rPr>
        <w:t xml:space="preserve"> </w:t>
      </w:r>
      <w:r w:rsidRPr="005108E4">
        <w:rPr>
          <w:sz w:val="24"/>
        </w:rPr>
        <w:t>Marijuana</w:t>
      </w:r>
      <w:r w:rsidRPr="005108E4">
        <w:rPr>
          <w:spacing w:val="-13"/>
          <w:sz w:val="24"/>
        </w:rPr>
        <w:t xml:space="preserve"> </w:t>
      </w:r>
      <w:r w:rsidRPr="005108E4">
        <w:rPr>
          <w:sz w:val="24"/>
        </w:rPr>
        <w:t>and</w:t>
      </w:r>
      <w:r w:rsidRPr="005108E4">
        <w:rPr>
          <w:spacing w:val="-12"/>
          <w:sz w:val="24"/>
        </w:rPr>
        <w:t xml:space="preserve"> </w:t>
      </w:r>
      <w:r w:rsidRPr="005108E4">
        <w:rPr>
          <w:sz w:val="24"/>
        </w:rPr>
        <w:t>Marijuana</w:t>
      </w:r>
      <w:r w:rsidRPr="005108E4">
        <w:rPr>
          <w:spacing w:val="-14"/>
          <w:sz w:val="24"/>
        </w:rPr>
        <w:t xml:space="preserve"> </w:t>
      </w:r>
      <w:r w:rsidRPr="005108E4">
        <w:rPr>
          <w:sz w:val="24"/>
        </w:rPr>
        <w:t>Product</w:t>
      </w:r>
      <w:r w:rsidRPr="005108E4">
        <w:rPr>
          <w:spacing w:val="-11"/>
          <w:sz w:val="24"/>
        </w:rPr>
        <w:t xml:space="preserve"> </w:t>
      </w:r>
      <w:r w:rsidRPr="005108E4">
        <w:rPr>
          <w:sz w:val="24"/>
        </w:rPr>
        <w:t>deliveries</w:t>
      </w:r>
      <w:r w:rsidRPr="005108E4">
        <w:rPr>
          <w:spacing w:val="-12"/>
          <w:sz w:val="24"/>
        </w:rPr>
        <w:t xml:space="preserve"> </w:t>
      </w:r>
      <w:r w:rsidRPr="005108E4">
        <w:rPr>
          <w:sz w:val="24"/>
        </w:rPr>
        <w:t>shall</w:t>
      </w:r>
      <w:r w:rsidRPr="005108E4">
        <w:rPr>
          <w:spacing w:val="-12"/>
          <w:sz w:val="24"/>
        </w:rPr>
        <w:t xml:space="preserve"> </w:t>
      </w:r>
      <w:r w:rsidRPr="005108E4">
        <w:rPr>
          <w:sz w:val="24"/>
        </w:rPr>
        <w:t>be</w:t>
      </w:r>
      <w:r w:rsidRPr="005108E4">
        <w:rPr>
          <w:spacing w:val="-13"/>
          <w:sz w:val="24"/>
        </w:rPr>
        <w:t xml:space="preserve"> </w:t>
      </w:r>
      <w:r w:rsidRPr="005108E4">
        <w:rPr>
          <w:sz w:val="24"/>
        </w:rPr>
        <w:t>tracked</w:t>
      </w:r>
      <w:r w:rsidRPr="005108E4">
        <w:rPr>
          <w:spacing w:val="-13"/>
          <w:sz w:val="24"/>
        </w:rPr>
        <w:t xml:space="preserve"> </w:t>
      </w:r>
      <w:r w:rsidRPr="005108E4">
        <w:rPr>
          <w:sz w:val="24"/>
        </w:rPr>
        <w:t>using</w:t>
      </w:r>
      <w:r w:rsidRPr="005108E4">
        <w:rPr>
          <w:spacing w:val="-14"/>
          <w:sz w:val="24"/>
        </w:rPr>
        <w:t xml:space="preserve"> </w:t>
      </w:r>
      <w:r w:rsidRPr="005108E4">
        <w:rPr>
          <w:sz w:val="24"/>
        </w:rPr>
        <w:t>the</w:t>
      </w:r>
      <w:r w:rsidRPr="005108E4">
        <w:rPr>
          <w:spacing w:val="-13"/>
          <w:sz w:val="24"/>
        </w:rPr>
        <w:t xml:space="preserve"> </w:t>
      </w:r>
      <w:r w:rsidRPr="005108E4">
        <w:rPr>
          <w:sz w:val="24"/>
        </w:rPr>
        <w:t>Seed-to-sale SOR as designated by the</w:t>
      </w:r>
      <w:r w:rsidRPr="005108E4">
        <w:rPr>
          <w:spacing w:val="-12"/>
          <w:sz w:val="24"/>
        </w:rPr>
        <w:t xml:space="preserve"> </w:t>
      </w:r>
      <w:r w:rsidRPr="005108E4">
        <w:rPr>
          <w:sz w:val="24"/>
        </w:rPr>
        <w:t>Commission.</w:t>
      </w:r>
    </w:p>
    <w:p w14:paraId="6055E751" w14:textId="77777777" w:rsidR="00DA2759" w:rsidRPr="005108E4" w:rsidRDefault="009A7511">
      <w:pPr>
        <w:pStyle w:val="ListParagraph"/>
        <w:numPr>
          <w:ilvl w:val="1"/>
          <w:numId w:val="24"/>
        </w:numPr>
        <w:tabs>
          <w:tab w:val="left" w:pos="2232"/>
        </w:tabs>
        <w:spacing w:before="2" w:line="242" w:lineRule="auto"/>
        <w:ind w:right="117" w:firstLine="0"/>
        <w:rPr>
          <w:sz w:val="24"/>
        </w:rPr>
      </w:pPr>
      <w:r w:rsidRPr="005108E4">
        <w:rPr>
          <w:sz w:val="24"/>
        </w:rPr>
        <w:t xml:space="preserve">Limitations on the time for delivery shall comply with all municipal </w:t>
      </w:r>
      <w:r w:rsidRPr="005108E4">
        <w:rPr>
          <w:spacing w:val="-2"/>
          <w:sz w:val="24"/>
        </w:rPr>
        <w:t xml:space="preserve">bylaws </w:t>
      </w:r>
      <w:r w:rsidRPr="005108E4">
        <w:rPr>
          <w:sz w:val="24"/>
        </w:rPr>
        <w:t>and ordinances,</w:t>
      </w:r>
      <w:r w:rsidRPr="005108E4">
        <w:rPr>
          <w:spacing w:val="-10"/>
          <w:sz w:val="24"/>
        </w:rPr>
        <w:t xml:space="preserve"> </w:t>
      </w:r>
      <w:r w:rsidRPr="005108E4">
        <w:rPr>
          <w:sz w:val="24"/>
        </w:rPr>
        <w:t>provided</w:t>
      </w:r>
      <w:r w:rsidRPr="005108E4">
        <w:rPr>
          <w:spacing w:val="-10"/>
          <w:sz w:val="24"/>
        </w:rPr>
        <w:t xml:space="preserve"> </w:t>
      </w:r>
      <w:r w:rsidRPr="005108E4">
        <w:rPr>
          <w:sz w:val="24"/>
        </w:rPr>
        <w:t>however,</w:t>
      </w:r>
      <w:r w:rsidRPr="005108E4">
        <w:rPr>
          <w:spacing w:val="-10"/>
          <w:sz w:val="24"/>
        </w:rPr>
        <w:t xml:space="preserve"> </w:t>
      </w:r>
      <w:r w:rsidRPr="005108E4">
        <w:rPr>
          <w:sz w:val="24"/>
        </w:rPr>
        <w:t>that</w:t>
      </w:r>
      <w:r w:rsidRPr="005108E4">
        <w:rPr>
          <w:spacing w:val="-10"/>
          <w:sz w:val="24"/>
        </w:rPr>
        <w:t xml:space="preserve"> </w:t>
      </w:r>
      <w:r w:rsidRPr="005108E4">
        <w:rPr>
          <w:sz w:val="24"/>
        </w:rPr>
        <w:t>all</w:t>
      </w:r>
      <w:r w:rsidRPr="005108E4">
        <w:rPr>
          <w:spacing w:val="-10"/>
          <w:sz w:val="24"/>
        </w:rPr>
        <w:t xml:space="preserve"> </w:t>
      </w:r>
      <w:r w:rsidRPr="005108E4">
        <w:rPr>
          <w:sz w:val="24"/>
        </w:rPr>
        <w:t>deliveries</w:t>
      </w:r>
      <w:r w:rsidRPr="005108E4">
        <w:rPr>
          <w:spacing w:val="-8"/>
          <w:sz w:val="24"/>
        </w:rPr>
        <w:t xml:space="preserve"> </w:t>
      </w:r>
      <w:r w:rsidRPr="005108E4">
        <w:rPr>
          <w:sz w:val="24"/>
        </w:rPr>
        <w:t>of</w:t>
      </w:r>
      <w:r w:rsidRPr="005108E4">
        <w:rPr>
          <w:spacing w:val="-9"/>
          <w:sz w:val="24"/>
        </w:rPr>
        <w:t xml:space="preserve"> </w:t>
      </w:r>
      <w:r w:rsidRPr="005108E4">
        <w:rPr>
          <w:sz w:val="24"/>
        </w:rPr>
        <w:t>Marijuana</w:t>
      </w:r>
      <w:r w:rsidRPr="005108E4">
        <w:rPr>
          <w:spacing w:val="-9"/>
          <w:sz w:val="24"/>
        </w:rPr>
        <w:t xml:space="preserve"> </w:t>
      </w:r>
      <w:r w:rsidRPr="005108E4">
        <w:rPr>
          <w:sz w:val="24"/>
        </w:rPr>
        <w:t>or</w:t>
      </w:r>
      <w:r w:rsidRPr="005108E4">
        <w:rPr>
          <w:spacing w:val="-9"/>
          <w:sz w:val="24"/>
        </w:rPr>
        <w:t xml:space="preserve"> </w:t>
      </w:r>
      <w:r w:rsidRPr="005108E4">
        <w:rPr>
          <w:sz w:val="24"/>
        </w:rPr>
        <w:t>Marijuana</w:t>
      </w:r>
      <w:r w:rsidRPr="005108E4">
        <w:rPr>
          <w:spacing w:val="-9"/>
          <w:sz w:val="24"/>
        </w:rPr>
        <w:t xml:space="preserve"> </w:t>
      </w:r>
      <w:r w:rsidRPr="005108E4">
        <w:rPr>
          <w:sz w:val="24"/>
        </w:rPr>
        <w:t>Products</w:t>
      </w:r>
      <w:r w:rsidRPr="005108E4">
        <w:rPr>
          <w:spacing w:val="-8"/>
          <w:sz w:val="24"/>
        </w:rPr>
        <w:t xml:space="preserve"> </w:t>
      </w:r>
      <w:r w:rsidRPr="005108E4">
        <w:rPr>
          <w:sz w:val="24"/>
        </w:rPr>
        <w:t xml:space="preserve">shall be completed before 9:00 P.M. or the time determined by municipal </w:t>
      </w:r>
      <w:r w:rsidRPr="005108E4">
        <w:rPr>
          <w:spacing w:val="-3"/>
          <w:sz w:val="24"/>
        </w:rPr>
        <w:t xml:space="preserve">bylaw </w:t>
      </w:r>
      <w:r w:rsidRPr="005108E4">
        <w:rPr>
          <w:sz w:val="24"/>
        </w:rPr>
        <w:t xml:space="preserve">or ordinance, whichever occurs first, and deliveries Marijuana may not occur between the hours  of 9:00 P.M. and 8:00 A.M., unless otherwise explicitly authorized by municipal </w:t>
      </w:r>
      <w:r w:rsidRPr="005108E4">
        <w:rPr>
          <w:spacing w:val="-3"/>
          <w:sz w:val="24"/>
        </w:rPr>
        <w:t xml:space="preserve">bylaw </w:t>
      </w:r>
      <w:r w:rsidRPr="005108E4">
        <w:rPr>
          <w:sz w:val="24"/>
        </w:rPr>
        <w:t>or ordinance.</w:t>
      </w:r>
    </w:p>
    <w:p w14:paraId="15427600" w14:textId="698F831F" w:rsidR="00DA2759" w:rsidRPr="005108E4" w:rsidRDefault="009A7511" w:rsidP="00E077D0">
      <w:pPr>
        <w:pStyle w:val="ListParagraph"/>
        <w:numPr>
          <w:ilvl w:val="1"/>
          <w:numId w:val="24"/>
        </w:numPr>
        <w:tabs>
          <w:tab w:val="left" w:pos="2206"/>
        </w:tabs>
        <w:spacing w:before="5" w:line="242" w:lineRule="auto"/>
        <w:ind w:right="117" w:firstLine="0"/>
        <w:rPr>
          <w:sz w:val="24"/>
        </w:rPr>
        <w:sectPr w:rsidR="00DA2759" w:rsidRPr="005108E4">
          <w:pgSz w:w="12240" w:h="20160"/>
          <w:pgMar w:top="980" w:right="1320" w:bottom="960" w:left="480" w:header="744" w:footer="777" w:gutter="0"/>
          <w:cols w:space="720"/>
        </w:sectPr>
      </w:pPr>
      <w:r w:rsidRPr="005108E4">
        <w:rPr>
          <w:sz w:val="24"/>
        </w:rPr>
        <w:t>Every effort shall be made to minimize the amount of cash carried in an MTC or Marijuana Courier vehicle at any one time. MTCs and Marijuana Couriers shall use best efforts</w:t>
      </w:r>
      <w:r w:rsidRPr="005108E4">
        <w:rPr>
          <w:spacing w:val="-16"/>
          <w:sz w:val="24"/>
        </w:rPr>
        <w:t xml:space="preserve"> </w:t>
      </w:r>
      <w:r w:rsidRPr="005108E4">
        <w:rPr>
          <w:sz w:val="24"/>
        </w:rPr>
        <w:t>to</w:t>
      </w:r>
      <w:r w:rsidRPr="005108E4">
        <w:rPr>
          <w:spacing w:val="-14"/>
          <w:sz w:val="24"/>
        </w:rPr>
        <w:t xml:space="preserve"> </w:t>
      </w:r>
      <w:r w:rsidRPr="005108E4">
        <w:rPr>
          <w:sz w:val="24"/>
        </w:rPr>
        <w:t>implement</w:t>
      </w:r>
      <w:r w:rsidRPr="005108E4">
        <w:rPr>
          <w:spacing w:val="-14"/>
          <w:sz w:val="24"/>
        </w:rPr>
        <w:t xml:space="preserve"> </w:t>
      </w:r>
      <w:r w:rsidRPr="005108E4">
        <w:rPr>
          <w:sz w:val="24"/>
        </w:rPr>
        <w:t>platforms</w:t>
      </w:r>
      <w:r w:rsidRPr="005108E4">
        <w:rPr>
          <w:spacing w:val="-14"/>
          <w:sz w:val="24"/>
        </w:rPr>
        <w:t xml:space="preserve"> </w:t>
      </w:r>
      <w:r w:rsidRPr="005108E4">
        <w:rPr>
          <w:sz w:val="24"/>
        </w:rPr>
        <w:t>for</w:t>
      </w:r>
      <w:r w:rsidRPr="005108E4">
        <w:rPr>
          <w:spacing w:val="-15"/>
          <w:sz w:val="24"/>
        </w:rPr>
        <w:t xml:space="preserve"> </w:t>
      </w:r>
      <w:r w:rsidRPr="005108E4">
        <w:rPr>
          <w:sz w:val="24"/>
        </w:rPr>
        <w:t>the</w:t>
      </w:r>
      <w:r w:rsidRPr="005108E4">
        <w:rPr>
          <w:spacing w:val="-15"/>
          <w:sz w:val="24"/>
        </w:rPr>
        <w:t xml:space="preserve"> </w:t>
      </w:r>
      <w:r w:rsidRPr="005108E4">
        <w:rPr>
          <w:sz w:val="24"/>
        </w:rPr>
        <w:t>electronic</w:t>
      </w:r>
      <w:r w:rsidRPr="005108E4">
        <w:rPr>
          <w:spacing w:val="-15"/>
          <w:sz w:val="24"/>
        </w:rPr>
        <w:t xml:space="preserve"> </w:t>
      </w:r>
      <w:r w:rsidRPr="005108E4">
        <w:rPr>
          <w:sz w:val="24"/>
        </w:rPr>
        <w:t>payment</w:t>
      </w:r>
      <w:r w:rsidRPr="005108E4">
        <w:rPr>
          <w:spacing w:val="-14"/>
          <w:sz w:val="24"/>
        </w:rPr>
        <w:t xml:space="preserve"> </w:t>
      </w:r>
      <w:r w:rsidRPr="005108E4">
        <w:rPr>
          <w:sz w:val="24"/>
        </w:rPr>
        <w:t>of</w:t>
      </w:r>
      <w:r w:rsidRPr="005108E4">
        <w:rPr>
          <w:spacing w:val="-17"/>
          <w:sz w:val="24"/>
        </w:rPr>
        <w:t xml:space="preserve"> </w:t>
      </w:r>
      <w:r w:rsidRPr="005108E4">
        <w:rPr>
          <w:sz w:val="24"/>
        </w:rPr>
        <w:t>funds.</w:t>
      </w:r>
      <w:r w:rsidRPr="005108E4">
        <w:rPr>
          <w:spacing w:val="-16"/>
          <w:sz w:val="24"/>
        </w:rPr>
        <w:t xml:space="preserve"> </w:t>
      </w:r>
      <w:r w:rsidRPr="005108E4">
        <w:rPr>
          <w:sz w:val="24"/>
        </w:rPr>
        <w:t>Where</w:t>
      </w:r>
      <w:r w:rsidRPr="005108E4">
        <w:rPr>
          <w:spacing w:val="-18"/>
          <w:sz w:val="24"/>
        </w:rPr>
        <w:t xml:space="preserve"> </w:t>
      </w:r>
      <w:r w:rsidRPr="005108E4">
        <w:rPr>
          <w:sz w:val="24"/>
        </w:rPr>
        <w:t>cash</w:t>
      </w:r>
      <w:r w:rsidRPr="005108E4">
        <w:rPr>
          <w:spacing w:val="-17"/>
          <w:sz w:val="24"/>
        </w:rPr>
        <w:t xml:space="preserve"> </w:t>
      </w:r>
      <w:r w:rsidRPr="005108E4">
        <w:rPr>
          <w:sz w:val="24"/>
        </w:rPr>
        <w:t>is</w:t>
      </w:r>
      <w:r w:rsidRPr="005108E4">
        <w:rPr>
          <w:spacing w:val="-15"/>
          <w:sz w:val="24"/>
        </w:rPr>
        <w:t xml:space="preserve"> </w:t>
      </w:r>
      <w:r w:rsidRPr="005108E4">
        <w:rPr>
          <w:sz w:val="24"/>
        </w:rPr>
        <w:t>carried</w:t>
      </w:r>
      <w:r w:rsidRPr="005108E4">
        <w:rPr>
          <w:spacing w:val="-17"/>
          <w:sz w:val="24"/>
        </w:rPr>
        <w:t xml:space="preserve"> </w:t>
      </w:r>
      <w:r w:rsidRPr="005108E4">
        <w:rPr>
          <w:sz w:val="24"/>
        </w:rPr>
        <w:t>in an MTC vehicle, the storage and transport of cash shall comply with the requirements of 935 CMR</w:t>
      </w:r>
      <w:r w:rsidRPr="005108E4">
        <w:rPr>
          <w:spacing w:val="-2"/>
          <w:sz w:val="24"/>
        </w:rPr>
        <w:t xml:space="preserve"> </w:t>
      </w:r>
      <w:r w:rsidRPr="005108E4">
        <w:rPr>
          <w:sz w:val="24"/>
        </w:rPr>
        <w:t>501.110(7).</w:t>
      </w:r>
    </w:p>
    <w:p w14:paraId="768FC510" w14:textId="77777777" w:rsidR="00DA2759" w:rsidRPr="005108E4" w:rsidRDefault="00DA2759">
      <w:pPr>
        <w:pStyle w:val="BodyText"/>
        <w:spacing w:before="9"/>
        <w:jc w:val="left"/>
        <w:rPr>
          <w:sz w:val="23"/>
        </w:rPr>
      </w:pPr>
    </w:p>
    <w:p w14:paraId="0487F572" w14:textId="77777777" w:rsidR="00DA2759" w:rsidRPr="005108E4" w:rsidRDefault="009A7511" w:rsidP="00203FD3">
      <w:pPr>
        <w:pStyle w:val="ListParagraph"/>
        <w:numPr>
          <w:ilvl w:val="0"/>
          <w:numId w:val="24"/>
        </w:numPr>
        <w:tabs>
          <w:tab w:val="left" w:pos="1750"/>
        </w:tabs>
        <w:spacing w:line="237" w:lineRule="auto"/>
        <w:ind w:left="1319" w:right="117" w:firstLine="0"/>
        <w:outlineLvl w:val="1"/>
        <w:rPr>
          <w:sz w:val="24"/>
        </w:rPr>
      </w:pPr>
      <w:r w:rsidRPr="005108E4">
        <w:rPr>
          <w:sz w:val="24"/>
          <w:u w:val="single"/>
        </w:rPr>
        <w:t>Orders</w:t>
      </w:r>
      <w:r w:rsidRPr="005108E4">
        <w:rPr>
          <w:sz w:val="24"/>
        </w:rPr>
        <w:t>.</w:t>
      </w:r>
      <w:r w:rsidRPr="005108E4">
        <w:rPr>
          <w:spacing w:val="33"/>
          <w:sz w:val="24"/>
        </w:rPr>
        <w:t xml:space="preserve"> </w:t>
      </w:r>
      <w:r w:rsidRPr="005108E4">
        <w:rPr>
          <w:sz w:val="24"/>
        </w:rPr>
        <w:t>All</w:t>
      </w:r>
      <w:r w:rsidRPr="005108E4">
        <w:rPr>
          <w:spacing w:val="-13"/>
          <w:sz w:val="24"/>
        </w:rPr>
        <w:t xml:space="preserve"> </w:t>
      </w:r>
      <w:r w:rsidRPr="005108E4">
        <w:rPr>
          <w:sz w:val="24"/>
        </w:rPr>
        <w:t>orders</w:t>
      </w:r>
      <w:r w:rsidRPr="005108E4">
        <w:rPr>
          <w:spacing w:val="-13"/>
          <w:sz w:val="24"/>
        </w:rPr>
        <w:t xml:space="preserve"> </w:t>
      </w:r>
      <w:r w:rsidRPr="005108E4">
        <w:rPr>
          <w:sz w:val="24"/>
        </w:rPr>
        <w:t>for</w:t>
      </w:r>
      <w:r w:rsidRPr="005108E4">
        <w:rPr>
          <w:spacing w:val="-14"/>
          <w:sz w:val="24"/>
        </w:rPr>
        <w:t xml:space="preserve"> </w:t>
      </w:r>
      <w:r w:rsidRPr="005108E4">
        <w:rPr>
          <w:sz w:val="24"/>
        </w:rPr>
        <w:t>deliveries</w:t>
      </w:r>
      <w:r w:rsidRPr="005108E4">
        <w:rPr>
          <w:spacing w:val="-15"/>
          <w:sz w:val="24"/>
        </w:rPr>
        <w:t xml:space="preserve"> </w:t>
      </w:r>
      <w:r w:rsidRPr="005108E4">
        <w:rPr>
          <w:sz w:val="24"/>
        </w:rPr>
        <w:t>made</w:t>
      </w:r>
      <w:r w:rsidRPr="005108E4">
        <w:rPr>
          <w:spacing w:val="-16"/>
          <w:sz w:val="24"/>
        </w:rPr>
        <w:t xml:space="preserve"> </w:t>
      </w:r>
      <w:r w:rsidRPr="005108E4">
        <w:rPr>
          <w:sz w:val="24"/>
        </w:rPr>
        <w:t>by</w:t>
      </w:r>
      <w:r w:rsidRPr="005108E4">
        <w:rPr>
          <w:spacing w:val="-23"/>
          <w:sz w:val="24"/>
        </w:rPr>
        <w:t xml:space="preserve"> </w:t>
      </w:r>
      <w:r w:rsidRPr="005108E4">
        <w:rPr>
          <w:sz w:val="24"/>
        </w:rPr>
        <w:t>an</w:t>
      </w:r>
      <w:r w:rsidRPr="005108E4">
        <w:rPr>
          <w:spacing w:val="-16"/>
          <w:sz w:val="24"/>
        </w:rPr>
        <w:t xml:space="preserve"> </w:t>
      </w:r>
      <w:r w:rsidRPr="005108E4">
        <w:rPr>
          <w:sz w:val="24"/>
        </w:rPr>
        <w:t>MTC</w:t>
      </w:r>
      <w:r w:rsidRPr="005108E4">
        <w:rPr>
          <w:spacing w:val="-14"/>
          <w:sz w:val="24"/>
        </w:rPr>
        <w:t xml:space="preserve"> </w:t>
      </w:r>
      <w:r w:rsidRPr="005108E4">
        <w:rPr>
          <w:sz w:val="24"/>
        </w:rPr>
        <w:t>or</w:t>
      </w:r>
      <w:r w:rsidRPr="005108E4">
        <w:rPr>
          <w:spacing w:val="-16"/>
          <w:sz w:val="24"/>
        </w:rPr>
        <w:t xml:space="preserve"> </w:t>
      </w:r>
      <w:r w:rsidRPr="005108E4">
        <w:rPr>
          <w:sz w:val="24"/>
        </w:rPr>
        <w:t>Marijuana</w:t>
      </w:r>
      <w:r w:rsidRPr="005108E4">
        <w:rPr>
          <w:spacing w:val="-17"/>
          <w:sz w:val="24"/>
        </w:rPr>
        <w:t xml:space="preserve"> </w:t>
      </w:r>
      <w:r w:rsidRPr="005108E4">
        <w:rPr>
          <w:sz w:val="24"/>
        </w:rPr>
        <w:t>Courier</w:t>
      </w:r>
      <w:r w:rsidRPr="005108E4">
        <w:rPr>
          <w:spacing w:val="-14"/>
          <w:sz w:val="24"/>
        </w:rPr>
        <w:t xml:space="preserve"> </w:t>
      </w:r>
      <w:r w:rsidRPr="005108E4">
        <w:rPr>
          <w:sz w:val="24"/>
        </w:rPr>
        <w:t>shall</w:t>
      </w:r>
      <w:r w:rsidRPr="005108E4">
        <w:rPr>
          <w:spacing w:val="-13"/>
          <w:sz w:val="24"/>
        </w:rPr>
        <w:t xml:space="preserve"> </w:t>
      </w:r>
      <w:r w:rsidRPr="005108E4">
        <w:rPr>
          <w:sz w:val="24"/>
        </w:rPr>
        <w:t>comply</w:t>
      </w:r>
      <w:r w:rsidRPr="005108E4">
        <w:rPr>
          <w:spacing w:val="-20"/>
          <w:sz w:val="24"/>
        </w:rPr>
        <w:t xml:space="preserve"> </w:t>
      </w:r>
      <w:r w:rsidRPr="005108E4">
        <w:rPr>
          <w:sz w:val="24"/>
        </w:rPr>
        <w:t>with the following</w:t>
      </w:r>
      <w:r w:rsidRPr="005108E4">
        <w:rPr>
          <w:spacing w:val="-6"/>
          <w:sz w:val="24"/>
        </w:rPr>
        <w:t xml:space="preserve"> </w:t>
      </w:r>
      <w:r w:rsidRPr="005108E4">
        <w:rPr>
          <w:sz w:val="24"/>
        </w:rPr>
        <w:t>requirements:</w:t>
      </w:r>
    </w:p>
    <w:p w14:paraId="6EDFC8FD" w14:textId="77777777" w:rsidR="00DA2759" w:rsidRPr="005108E4" w:rsidRDefault="009A7511">
      <w:pPr>
        <w:pStyle w:val="ListParagraph"/>
        <w:numPr>
          <w:ilvl w:val="1"/>
          <w:numId w:val="24"/>
        </w:numPr>
        <w:tabs>
          <w:tab w:val="left" w:pos="2201"/>
        </w:tabs>
        <w:spacing w:before="1" w:line="237" w:lineRule="auto"/>
        <w:ind w:right="118" w:firstLine="0"/>
        <w:rPr>
          <w:sz w:val="24"/>
        </w:rPr>
      </w:pPr>
      <w:r w:rsidRPr="005108E4">
        <w:rPr>
          <w:sz w:val="24"/>
        </w:rPr>
        <w:t>All Marijuana and Marijuana Products delivered by or on behalf of an MTC shall comply with 935 CMR</w:t>
      </w:r>
      <w:r w:rsidRPr="005108E4">
        <w:rPr>
          <w:spacing w:val="-11"/>
          <w:sz w:val="24"/>
        </w:rPr>
        <w:t xml:space="preserve"> </w:t>
      </w:r>
      <w:r w:rsidRPr="005108E4">
        <w:rPr>
          <w:sz w:val="24"/>
        </w:rPr>
        <w:t>501.145(1)(c).</w:t>
      </w:r>
    </w:p>
    <w:p w14:paraId="1A2E830E" w14:textId="77777777" w:rsidR="00DA2759" w:rsidRPr="005108E4" w:rsidRDefault="009A7511">
      <w:pPr>
        <w:pStyle w:val="ListParagraph"/>
        <w:numPr>
          <w:ilvl w:val="1"/>
          <w:numId w:val="24"/>
        </w:numPr>
        <w:tabs>
          <w:tab w:val="left" w:pos="2120"/>
        </w:tabs>
        <w:spacing w:before="1" w:line="237" w:lineRule="auto"/>
        <w:ind w:right="116" w:firstLine="0"/>
        <w:rPr>
          <w:sz w:val="24"/>
        </w:rPr>
      </w:pPr>
      <w:r w:rsidRPr="005108E4">
        <w:rPr>
          <w:sz w:val="24"/>
        </w:rPr>
        <w:t>An</w:t>
      </w:r>
      <w:r w:rsidRPr="005108E4">
        <w:rPr>
          <w:spacing w:val="-9"/>
          <w:sz w:val="24"/>
        </w:rPr>
        <w:t xml:space="preserve"> </w:t>
      </w:r>
      <w:r w:rsidRPr="005108E4">
        <w:rPr>
          <w:sz w:val="24"/>
        </w:rPr>
        <w:t>MTC</w:t>
      </w:r>
      <w:r w:rsidRPr="005108E4">
        <w:rPr>
          <w:spacing w:val="-10"/>
          <w:sz w:val="24"/>
        </w:rPr>
        <w:t xml:space="preserve"> </w:t>
      </w:r>
      <w:r w:rsidRPr="005108E4">
        <w:rPr>
          <w:sz w:val="24"/>
        </w:rPr>
        <w:t>shall</w:t>
      </w:r>
      <w:r w:rsidRPr="005108E4">
        <w:rPr>
          <w:spacing w:val="-9"/>
          <w:sz w:val="24"/>
        </w:rPr>
        <w:t xml:space="preserve"> </w:t>
      </w:r>
      <w:r w:rsidRPr="005108E4">
        <w:rPr>
          <w:sz w:val="24"/>
        </w:rPr>
        <w:t>only</w:t>
      </w:r>
      <w:r w:rsidRPr="005108E4">
        <w:rPr>
          <w:spacing w:val="-16"/>
          <w:sz w:val="24"/>
        </w:rPr>
        <w:t xml:space="preserve"> </w:t>
      </w:r>
      <w:r w:rsidRPr="005108E4">
        <w:rPr>
          <w:sz w:val="24"/>
        </w:rPr>
        <w:t>deliver</w:t>
      </w:r>
      <w:r w:rsidRPr="005108E4">
        <w:rPr>
          <w:spacing w:val="-9"/>
          <w:sz w:val="24"/>
        </w:rPr>
        <w:t xml:space="preserve"> </w:t>
      </w:r>
      <w:r w:rsidRPr="005108E4">
        <w:rPr>
          <w:sz w:val="24"/>
        </w:rPr>
        <w:t>Marijuana</w:t>
      </w:r>
      <w:r w:rsidRPr="005108E4">
        <w:rPr>
          <w:spacing w:val="-10"/>
          <w:sz w:val="24"/>
        </w:rPr>
        <w:t xml:space="preserve"> </w:t>
      </w:r>
      <w:r w:rsidRPr="005108E4">
        <w:rPr>
          <w:sz w:val="24"/>
        </w:rPr>
        <w:t>or</w:t>
      </w:r>
      <w:r w:rsidRPr="005108E4">
        <w:rPr>
          <w:spacing w:val="-9"/>
          <w:sz w:val="24"/>
        </w:rPr>
        <w:t xml:space="preserve"> </w:t>
      </w:r>
      <w:r w:rsidRPr="005108E4">
        <w:rPr>
          <w:sz w:val="24"/>
        </w:rPr>
        <w:t>Marijuana</w:t>
      </w:r>
      <w:r w:rsidRPr="005108E4">
        <w:rPr>
          <w:spacing w:val="-10"/>
          <w:sz w:val="24"/>
        </w:rPr>
        <w:t xml:space="preserve"> </w:t>
      </w:r>
      <w:r w:rsidRPr="005108E4">
        <w:rPr>
          <w:sz w:val="24"/>
        </w:rPr>
        <w:t>Products</w:t>
      </w:r>
      <w:r w:rsidRPr="005108E4">
        <w:rPr>
          <w:spacing w:val="-8"/>
          <w:sz w:val="24"/>
        </w:rPr>
        <w:t xml:space="preserve"> </w:t>
      </w:r>
      <w:r w:rsidRPr="005108E4">
        <w:rPr>
          <w:sz w:val="24"/>
        </w:rPr>
        <w:t>for</w:t>
      </w:r>
      <w:r w:rsidRPr="005108E4">
        <w:rPr>
          <w:spacing w:val="-9"/>
          <w:sz w:val="24"/>
        </w:rPr>
        <w:t xml:space="preserve"> </w:t>
      </w:r>
      <w:r w:rsidRPr="005108E4">
        <w:rPr>
          <w:sz w:val="24"/>
        </w:rPr>
        <w:t>which</w:t>
      </w:r>
      <w:r w:rsidRPr="005108E4">
        <w:rPr>
          <w:spacing w:val="-9"/>
          <w:sz w:val="24"/>
        </w:rPr>
        <w:t xml:space="preserve"> </w:t>
      </w:r>
      <w:r w:rsidRPr="005108E4">
        <w:rPr>
          <w:sz w:val="24"/>
        </w:rPr>
        <w:t>it</w:t>
      </w:r>
      <w:r w:rsidRPr="005108E4">
        <w:rPr>
          <w:spacing w:val="-8"/>
          <w:sz w:val="24"/>
        </w:rPr>
        <w:t xml:space="preserve"> </w:t>
      </w:r>
      <w:r w:rsidRPr="005108E4">
        <w:rPr>
          <w:sz w:val="24"/>
        </w:rPr>
        <w:t>has</w:t>
      </w:r>
      <w:r w:rsidRPr="005108E4">
        <w:rPr>
          <w:spacing w:val="-9"/>
          <w:sz w:val="24"/>
        </w:rPr>
        <w:t xml:space="preserve"> </w:t>
      </w:r>
      <w:r w:rsidRPr="005108E4">
        <w:rPr>
          <w:sz w:val="24"/>
        </w:rPr>
        <w:t>received a</w:t>
      </w:r>
      <w:r w:rsidRPr="005108E4">
        <w:rPr>
          <w:spacing w:val="-30"/>
          <w:sz w:val="24"/>
        </w:rPr>
        <w:t xml:space="preserve"> </w:t>
      </w:r>
      <w:r w:rsidRPr="005108E4">
        <w:rPr>
          <w:sz w:val="24"/>
        </w:rPr>
        <w:t>specific</w:t>
      </w:r>
      <w:r w:rsidRPr="005108E4">
        <w:rPr>
          <w:spacing w:val="-30"/>
          <w:sz w:val="24"/>
        </w:rPr>
        <w:t xml:space="preserve"> </w:t>
      </w:r>
      <w:r w:rsidRPr="005108E4">
        <w:rPr>
          <w:sz w:val="24"/>
        </w:rPr>
        <w:t>order</w:t>
      </w:r>
      <w:r w:rsidRPr="005108E4">
        <w:rPr>
          <w:spacing w:val="-29"/>
          <w:sz w:val="24"/>
        </w:rPr>
        <w:t xml:space="preserve"> </w:t>
      </w:r>
      <w:r w:rsidRPr="005108E4">
        <w:rPr>
          <w:sz w:val="24"/>
        </w:rPr>
        <w:t>from</w:t>
      </w:r>
      <w:r w:rsidRPr="005108E4">
        <w:rPr>
          <w:spacing w:val="-27"/>
          <w:sz w:val="24"/>
        </w:rPr>
        <w:t xml:space="preserve"> </w:t>
      </w:r>
      <w:r w:rsidRPr="005108E4">
        <w:rPr>
          <w:sz w:val="24"/>
        </w:rPr>
        <w:t>a</w:t>
      </w:r>
      <w:r w:rsidRPr="005108E4">
        <w:rPr>
          <w:spacing w:val="-32"/>
          <w:sz w:val="24"/>
        </w:rPr>
        <w:t xml:space="preserve"> </w:t>
      </w:r>
      <w:r w:rsidRPr="005108E4">
        <w:rPr>
          <w:spacing w:val="-3"/>
          <w:sz w:val="24"/>
        </w:rPr>
        <w:t>Registered</w:t>
      </w:r>
      <w:r w:rsidRPr="005108E4">
        <w:rPr>
          <w:spacing w:val="-29"/>
          <w:sz w:val="24"/>
        </w:rPr>
        <w:t xml:space="preserve"> </w:t>
      </w:r>
      <w:r w:rsidRPr="005108E4">
        <w:rPr>
          <w:sz w:val="24"/>
        </w:rPr>
        <w:t>Qualifying</w:t>
      </w:r>
      <w:r w:rsidRPr="005108E4">
        <w:rPr>
          <w:spacing w:val="-30"/>
          <w:sz w:val="24"/>
        </w:rPr>
        <w:t xml:space="preserve"> </w:t>
      </w:r>
      <w:r w:rsidRPr="005108E4">
        <w:rPr>
          <w:sz w:val="24"/>
        </w:rPr>
        <w:t>Patient</w:t>
      </w:r>
      <w:r w:rsidRPr="005108E4">
        <w:rPr>
          <w:spacing w:val="-28"/>
          <w:sz w:val="24"/>
        </w:rPr>
        <w:t xml:space="preserve"> </w:t>
      </w:r>
      <w:r w:rsidRPr="005108E4">
        <w:rPr>
          <w:sz w:val="24"/>
        </w:rPr>
        <w:t>or</w:t>
      </w:r>
      <w:r w:rsidRPr="005108E4">
        <w:rPr>
          <w:spacing w:val="-29"/>
          <w:sz w:val="24"/>
        </w:rPr>
        <w:t xml:space="preserve"> </w:t>
      </w:r>
      <w:r w:rsidRPr="005108E4">
        <w:rPr>
          <w:sz w:val="24"/>
        </w:rPr>
        <w:t>Caregiver.</w:t>
      </w:r>
      <w:r w:rsidRPr="005108E4">
        <w:rPr>
          <w:spacing w:val="-28"/>
          <w:sz w:val="24"/>
        </w:rPr>
        <w:t xml:space="preserve"> </w:t>
      </w:r>
      <w:r w:rsidRPr="005108E4">
        <w:rPr>
          <w:sz w:val="24"/>
        </w:rPr>
        <w:t>MTCs</w:t>
      </w:r>
      <w:r w:rsidRPr="005108E4">
        <w:rPr>
          <w:spacing w:val="-28"/>
          <w:sz w:val="24"/>
        </w:rPr>
        <w:t xml:space="preserve"> </w:t>
      </w:r>
      <w:r w:rsidRPr="005108E4">
        <w:rPr>
          <w:sz w:val="24"/>
        </w:rPr>
        <w:t>are</w:t>
      </w:r>
      <w:r w:rsidRPr="005108E4">
        <w:rPr>
          <w:spacing w:val="-30"/>
          <w:sz w:val="24"/>
        </w:rPr>
        <w:t xml:space="preserve"> </w:t>
      </w:r>
      <w:r w:rsidRPr="005108E4">
        <w:rPr>
          <w:sz w:val="24"/>
        </w:rPr>
        <w:t>prohibited</w:t>
      </w:r>
      <w:r w:rsidRPr="005108E4">
        <w:rPr>
          <w:spacing w:val="-29"/>
          <w:sz w:val="24"/>
        </w:rPr>
        <w:t xml:space="preserve"> </w:t>
      </w:r>
      <w:r w:rsidRPr="005108E4">
        <w:rPr>
          <w:sz w:val="24"/>
        </w:rPr>
        <w:t>from delivering Marijuana or Marijuana Products without a specific order destined for an identified</w:t>
      </w:r>
      <w:r w:rsidRPr="005108E4">
        <w:rPr>
          <w:spacing w:val="-7"/>
          <w:sz w:val="24"/>
        </w:rPr>
        <w:t xml:space="preserve"> </w:t>
      </w:r>
      <w:r w:rsidRPr="005108E4">
        <w:rPr>
          <w:sz w:val="24"/>
        </w:rPr>
        <w:t>Qualifying</w:t>
      </w:r>
      <w:r w:rsidRPr="005108E4">
        <w:rPr>
          <w:spacing w:val="-8"/>
          <w:sz w:val="24"/>
        </w:rPr>
        <w:t xml:space="preserve"> </w:t>
      </w:r>
      <w:r w:rsidRPr="005108E4">
        <w:rPr>
          <w:sz w:val="24"/>
        </w:rPr>
        <w:t>Patient</w:t>
      </w:r>
      <w:r w:rsidRPr="005108E4">
        <w:rPr>
          <w:spacing w:val="-8"/>
          <w:sz w:val="24"/>
        </w:rPr>
        <w:t xml:space="preserve"> </w:t>
      </w:r>
      <w:r w:rsidRPr="005108E4">
        <w:rPr>
          <w:sz w:val="24"/>
        </w:rPr>
        <w:t>or</w:t>
      </w:r>
      <w:r w:rsidRPr="005108E4">
        <w:rPr>
          <w:spacing w:val="-9"/>
          <w:sz w:val="24"/>
        </w:rPr>
        <w:t xml:space="preserve"> </w:t>
      </w:r>
      <w:r w:rsidRPr="005108E4">
        <w:rPr>
          <w:sz w:val="24"/>
        </w:rPr>
        <w:t>Caregiver.</w:t>
      </w:r>
      <w:r w:rsidRPr="005108E4">
        <w:rPr>
          <w:spacing w:val="-8"/>
          <w:sz w:val="24"/>
        </w:rPr>
        <w:t xml:space="preserve"> </w:t>
      </w:r>
      <w:r w:rsidRPr="005108E4">
        <w:rPr>
          <w:sz w:val="24"/>
        </w:rPr>
        <w:t>An</w:t>
      </w:r>
      <w:r w:rsidRPr="005108E4">
        <w:rPr>
          <w:spacing w:val="-7"/>
          <w:sz w:val="24"/>
        </w:rPr>
        <w:t xml:space="preserve"> </w:t>
      </w:r>
      <w:r w:rsidRPr="005108E4">
        <w:rPr>
          <w:sz w:val="24"/>
        </w:rPr>
        <w:t>order</w:t>
      </w:r>
      <w:r w:rsidRPr="005108E4">
        <w:rPr>
          <w:spacing w:val="-6"/>
          <w:sz w:val="24"/>
        </w:rPr>
        <w:t xml:space="preserve"> </w:t>
      </w:r>
      <w:r w:rsidRPr="005108E4">
        <w:rPr>
          <w:sz w:val="24"/>
        </w:rPr>
        <w:t>may</w:t>
      </w:r>
      <w:r w:rsidRPr="005108E4">
        <w:rPr>
          <w:spacing w:val="-13"/>
          <w:sz w:val="24"/>
        </w:rPr>
        <w:t xml:space="preserve"> </w:t>
      </w:r>
      <w:r w:rsidRPr="005108E4">
        <w:rPr>
          <w:sz w:val="24"/>
        </w:rPr>
        <w:t>be</w:t>
      </w:r>
      <w:r w:rsidRPr="005108E4">
        <w:rPr>
          <w:spacing w:val="-7"/>
          <w:sz w:val="24"/>
        </w:rPr>
        <w:t xml:space="preserve"> </w:t>
      </w:r>
      <w:r w:rsidRPr="005108E4">
        <w:rPr>
          <w:sz w:val="24"/>
        </w:rPr>
        <w:t>generated</w:t>
      </w:r>
      <w:r w:rsidRPr="005108E4">
        <w:rPr>
          <w:spacing w:val="-7"/>
          <w:sz w:val="24"/>
        </w:rPr>
        <w:t xml:space="preserve"> </w:t>
      </w:r>
      <w:r w:rsidRPr="005108E4">
        <w:rPr>
          <w:sz w:val="24"/>
        </w:rPr>
        <w:t>directly</w:t>
      </w:r>
      <w:r w:rsidRPr="005108E4">
        <w:rPr>
          <w:spacing w:val="-13"/>
          <w:sz w:val="24"/>
        </w:rPr>
        <w:t xml:space="preserve"> </w:t>
      </w:r>
      <w:r w:rsidRPr="005108E4">
        <w:rPr>
          <w:sz w:val="24"/>
        </w:rPr>
        <w:t>through</w:t>
      </w:r>
      <w:r w:rsidRPr="005108E4">
        <w:rPr>
          <w:spacing w:val="-6"/>
          <w:sz w:val="24"/>
        </w:rPr>
        <w:t xml:space="preserve"> </w:t>
      </w:r>
      <w:r w:rsidRPr="005108E4">
        <w:rPr>
          <w:sz w:val="24"/>
        </w:rPr>
        <w:t>the MTC</w:t>
      </w:r>
      <w:r w:rsidRPr="005108E4">
        <w:rPr>
          <w:spacing w:val="-23"/>
          <w:sz w:val="24"/>
        </w:rPr>
        <w:t xml:space="preserve"> </w:t>
      </w:r>
      <w:r w:rsidRPr="005108E4">
        <w:rPr>
          <w:sz w:val="24"/>
        </w:rPr>
        <w:t>or</w:t>
      </w:r>
      <w:r w:rsidRPr="005108E4">
        <w:rPr>
          <w:spacing w:val="-24"/>
          <w:sz w:val="24"/>
        </w:rPr>
        <w:t xml:space="preserve"> </w:t>
      </w:r>
      <w:r w:rsidRPr="005108E4">
        <w:rPr>
          <w:sz w:val="24"/>
        </w:rPr>
        <w:t>through</w:t>
      </w:r>
      <w:r w:rsidRPr="005108E4">
        <w:rPr>
          <w:spacing w:val="-23"/>
          <w:sz w:val="24"/>
        </w:rPr>
        <w:t xml:space="preserve"> </w:t>
      </w:r>
      <w:r w:rsidRPr="005108E4">
        <w:rPr>
          <w:sz w:val="24"/>
        </w:rPr>
        <w:t>a</w:t>
      </w:r>
      <w:r w:rsidRPr="005108E4">
        <w:rPr>
          <w:spacing w:val="-25"/>
          <w:sz w:val="24"/>
        </w:rPr>
        <w:t xml:space="preserve"> </w:t>
      </w:r>
      <w:r w:rsidRPr="005108E4">
        <w:rPr>
          <w:sz w:val="24"/>
        </w:rPr>
        <w:t>Third-party</w:t>
      </w:r>
      <w:r w:rsidRPr="005108E4">
        <w:rPr>
          <w:spacing w:val="-30"/>
          <w:sz w:val="24"/>
        </w:rPr>
        <w:t xml:space="preserve"> </w:t>
      </w:r>
      <w:r w:rsidRPr="005108E4">
        <w:rPr>
          <w:sz w:val="24"/>
        </w:rPr>
        <w:t>Technology</w:t>
      </w:r>
      <w:r w:rsidRPr="005108E4">
        <w:rPr>
          <w:spacing w:val="-30"/>
          <w:sz w:val="24"/>
        </w:rPr>
        <w:t xml:space="preserve"> </w:t>
      </w:r>
      <w:r w:rsidRPr="005108E4">
        <w:rPr>
          <w:sz w:val="24"/>
        </w:rPr>
        <w:t>Platform</w:t>
      </w:r>
      <w:r w:rsidRPr="005108E4">
        <w:rPr>
          <w:spacing w:val="-23"/>
          <w:sz w:val="24"/>
        </w:rPr>
        <w:t xml:space="preserve"> </w:t>
      </w:r>
      <w:r w:rsidRPr="005108E4">
        <w:rPr>
          <w:sz w:val="24"/>
        </w:rPr>
        <w:t>identified</w:t>
      </w:r>
      <w:r w:rsidRPr="005108E4">
        <w:rPr>
          <w:spacing w:val="-23"/>
          <w:sz w:val="24"/>
        </w:rPr>
        <w:t xml:space="preserve"> </w:t>
      </w:r>
      <w:r w:rsidRPr="005108E4">
        <w:rPr>
          <w:sz w:val="24"/>
        </w:rPr>
        <w:t>to</w:t>
      </w:r>
      <w:r w:rsidRPr="005108E4">
        <w:rPr>
          <w:spacing w:val="-26"/>
          <w:sz w:val="24"/>
        </w:rPr>
        <w:t xml:space="preserve"> </w:t>
      </w:r>
      <w:r w:rsidRPr="005108E4">
        <w:rPr>
          <w:sz w:val="24"/>
        </w:rPr>
        <w:t>the</w:t>
      </w:r>
      <w:r w:rsidRPr="005108E4">
        <w:rPr>
          <w:spacing w:val="-26"/>
          <w:sz w:val="24"/>
        </w:rPr>
        <w:t xml:space="preserve"> </w:t>
      </w:r>
      <w:r w:rsidRPr="005108E4">
        <w:rPr>
          <w:sz w:val="24"/>
        </w:rPr>
        <w:t>Commission</w:t>
      </w:r>
      <w:r w:rsidRPr="005108E4">
        <w:rPr>
          <w:spacing w:val="-25"/>
          <w:sz w:val="24"/>
        </w:rPr>
        <w:t xml:space="preserve"> </w:t>
      </w:r>
      <w:r w:rsidRPr="005108E4">
        <w:rPr>
          <w:sz w:val="24"/>
        </w:rPr>
        <w:t>under</w:t>
      </w:r>
      <w:r w:rsidRPr="005108E4">
        <w:rPr>
          <w:spacing w:val="-24"/>
          <w:sz w:val="24"/>
        </w:rPr>
        <w:t xml:space="preserve"> </w:t>
      </w:r>
      <w:r w:rsidRPr="005108E4">
        <w:rPr>
          <w:sz w:val="24"/>
        </w:rPr>
        <w:t>935 CMR</w:t>
      </w:r>
      <w:r w:rsidRPr="005108E4">
        <w:rPr>
          <w:spacing w:val="-1"/>
          <w:sz w:val="24"/>
        </w:rPr>
        <w:t xml:space="preserve"> </w:t>
      </w:r>
      <w:r w:rsidRPr="005108E4">
        <w:rPr>
          <w:sz w:val="24"/>
        </w:rPr>
        <w:t>501.145(1)(d).</w:t>
      </w:r>
    </w:p>
    <w:p w14:paraId="05666E5B" w14:textId="77777777" w:rsidR="00DA2759" w:rsidRPr="005108E4" w:rsidRDefault="009A7511">
      <w:pPr>
        <w:pStyle w:val="ListParagraph"/>
        <w:numPr>
          <w:ilvl w:val="1"/>
          <w:numId w:val="24"/>
        </w:numPr>
        <w:tabs>
          <w:tab w:val="left" w:pos="2086"/>
        </w:tabs>
        <w:spacing w:before="2" w:line="237" w:lineRule="auto"/>
        <w:ind w:right="115" w:firstLine="0"/>
        <w:rPr>
          <w:sz w:val="24"/>
        </w:rPr>
      </w:pPr>
      <w:r w:rsidRPr="005108E4">
        <w:rPr>
          <w:sz w:val="24"/>
        </w:rPr>
        <w:t>MTCs</w:t>
      </w:r>
      <w:r w:rsidRPr="005108E4">
        <w:rPr>
          <w:spacing w:val="-14"/>
          <w:sz w:val="24"/>
        </w:rPr>
        <w:t xml:space="preserve"> </w:t>
      </w:r>
      <w:r w:rsidRPr="005108E4">
        <w:rPr>
          <w:sz w:val="24"/>
        </w:rPr>
        <w:t>shall</w:t>
      </w:r>
      <w:r w:rsidRPr="005108E4">
        <w:rPr>
          <w:spacing w:val="-14"/>
          <w:sz w:val="24"/>
        </w:rPr>
        <w:t xml:space="preserve"> </w:t>
      </w:r>
      <w:r w:rsidRPr="005108E4">
        <w:rPr>
          <w:sz w:val="24"/>
        </w:rPr>
        <w:t>deliver</w:t>
      </w:r>
      <w:r w:rsidRPr="005108E4">
        <w:rPr>
          <w:spacing w:val="-14"/>
          <w:sz w:val="24"/>
        </w:rPr>
        <w:t xml:space="preserve"> </w:t>
      </w:r>
      <w:r w:rsidRPr="005108E4">
        <w:rPr>
          <w:sz w:val="24"/>
        </w:rPr>
        <w:t>Marijuana</w:t>
      </w:r>
      <w:r w:rsidRPr="005108E4">
        <w:rPr>
          <w:spacing w:val="-15"/>
          <w:sz w:val="24"/>
        </w:rPr>
        <w:t xml:space="preserve"> </w:t>
      </w:r>
      <w:r w:rsidRPr="005108E4">
        <w:rPr>
          <w:sz w:val="24"/>
        </w:rPr>
        <w:t>or</w:t>
      </w:r>
      <w:r w:rsidRPr="005108E4">
        <w:rPr>
          <w:spacing w:val="-14"/>
          <w:sz w:val="24"/>
        </w:rPr>
        <w:t xml:space="preserve"> </w:t>
      </w:r>
      <w:r w:rsidRPr="005108E4">
        <w:rPr>
          <w:sz w:val="24"/>
        </w:rPr>
        <w:t>Marijuana</w:t>
      </w:r>
      <w:r w:rsidRPr="005108E4">
        <w:rPr>
          <w:spacing w:val="-15"/>
          <w:sz w:val="24"/>
        </w:rPr>
        <w:t xml:space="preserve"> </w:t>
      </w:r>
      <w:r w:rsidRPr="005108E4">
        <w:rPr>
          <w:sz w:val="24"/>
        </w:rPr>
        <w:t>Products</w:t>
      </w:r>
      <w:r w:rsidRPr="005108E4">
        <w:rPr>
          <w:spacing w:val="-14"/>
          <w:sz w:val="24"/>
        </w:rPr>
        <w:t xml:space="preserve"> </w:t>
      </w:r>
      <w:r w:rsidRPr="005108E4">
        <w:rPr>
          <w:sz w:val="24"/>
        </w:rPr>
        <w:t>only</w:t>
      </w:r>
      <w:r w:rsidRPr="005108E4">
        <w:rPr>
          <w:spacing w:val="-20"/>
          <w:sz w:val="24"/>
        </w:rPr>
        <w:t xml:space="preserve"> </w:t>
      </w:r>
      <w:r w:rsidRPr="005108E4">
        <w:rPr>
          <w:sz w:val="24"/>
        </w:rPr>
        <w:t>to</w:t>
      </w:r>
      <w:r w:rsidRPr="005108E4">
        <w:rPr>
          <w:spacing w:val="-16"/>
          <w:sz w:val="24"/>
        </w:rPr>
        <w:t xml:space="preserve"> </w:t>
      </w:r>
      <w:r w:rsidRPr="005108E4">
        <w:rPr>
          <w:sz w:val="24"/>
        </w:rPr>
        <w:t>the</w:t>
      </w:r>
      <w:r w:rsidRPr="005108E4">
        <w:rPr>
          <w:spacing w:val="-18"/>
          <w:sz w:val="24"/>
        </w:rPr>
        <w:t xml:space="preserve"> </w:t>
      </w:r>
      <w:r w:rsidRPr="005108E4">
        <w:rPr>
          <w:sz w:val="24"/>
        </w:rPr>
        <w:t>primary</w:t>
      </w:r>
      <w:r w:rsidRPr="005108E4">
        <w:rPr>
          <w:spacing w:val="-23"/>
          <w:sz w:val="24"/>
        </w:rPr>
        <w:t xml:space="preserve"> </w:t>
      </w:r>
      <w:r w:rsidRPr="005108E4">
        <w:rPr>
          <w:sz w:val="24"/>
        </w:rPr>
        <w:t>residence</w:t>
      </w:r>
      <w:r w:rsidRPr="005108E4">
        <w:rPr>
          <w:spacing w:val="-17"/>
          <w:sz w:val="24"/>
        </w:rPr>
        <w:t xml:space="preserve"> </w:t>
      </w:r>
      <w:r w:rsidRPr="005108E4">
        <w:rPr>
          <w:sz w:val="24"/>
        </w:rPr>
        <w:t>and be prohibited from delivering Marijuana or Marijuana Products to college or university- designated dormitories or housing, federally-subsidized housing, shelters or residential programs. An Institutional Caregiver shall only receive delivery at their Caregiving Institution.</w:t>
      </w:r>
    </w:p>
    <w:p w14:paraId="45A44A5D" w14:textId="77777777" w:rsidR="00DA2759" w:rsidRPr="005108E4" w:rsidRDefault="009A7511">
      <w:pPr>
        <w:pStyle w:val="ListParagraph"/>
        <w:numPr>
          <w:ilvl w:val="1"/>
          <w:numId w:val="24"/>
        </w:numPr>
        <w:tabs>
          <w:tab w:val="left" w:pos="2314"/>
        </w:tabs>
        <w:spacing w:before="2" w:line="237" w:lineRule="auto"/>
        <w:ind w:right="117" w:firstLine="0"/>
        <w:rPr>
          <w:sz w:val="24"/>
        </w:rPr>
      </w:pPr>
      <w:r w:rsidRPr="005108E4">
        <w:rPr>
          <w:sz w:val="24"/>
        </w:rPr>
        <w:t>Orders for home delivery shall be received by the MTC and completed after confirmation</w:t>
      </w:r>
      <w:r w:rsidRPr="005108E4">
        <w:rPr>
          <w:spacing w:val="-6"/>
          <w:sz w:val="24"/>
        </w:rPr>
        <w:t xml:space="preserve"> </w:t>
      </w:r>
      <w:r w:rsidRPr="005108E4">
        <w:rPr>
          <w:sz w:val="24"/>
        </w:rPr>
        <w:t>of</w:t>
      </w:r>
      <w:r w:rsidRPr="005108E4">
        <w:rPr>
          <w:spacing w:val="-5"/>
          <w:sz w:val="24"/>
        </w:rPr>
        <w:t xml:space="preserve"> </w:t>
      </w:r>
      <w:r w:rsidRPr="005108E4">
        <w:rPr>
          <w:sz w:val="24"/>
        </w:rPr>
        <w:t>the</w:t>
      </w:r>
      <w:r w:rsidRPr="005108E4">
        <w:rPr>
          <w:spacing w:val="-6"/>
          <w:sz w:val="24"/>
        </w:rPr>
        <w:t xml:space="preserve"> </w:t>
      </w:r>
      <w:r w:rsidRPr="005108E4">
        <w:rPr>
          <w:sz w:val="24"/>
        </w:rPr>
        <w:t>Registered</w:t>
      </w:r>
      <w:r w:rsidRPr="005108E4">
        <w:rPr>
          <w:spacing w:val="-6"/>
          <w:sz w:val="24"/>
        </w:rPr>
        <w:t xml:space="preserve"> </w:t>
      </w:r>
      <w:r w:rsidRPr="005108E4">
        <w:rPr>
          <w:sz w:val="24"/>
        </w:rPr>
        <w:t>Qualifying</w:t>
      </w:r>
      <w:r w:rsidRPr="005108E4">
        <w:rPr>
          <w:spacing w:val="-7"/>
          <w:sz w:val="24"/>
        </w:rPr>
        <w:t xml:space="preserve"> </w:t>
      </w:r>
      <w:r w:rsidRPr="005108E4">
        <w:rPr>
          <w:sz w:val="24"/>
        </w:rPr>
        <w:t>Patient's</w:t>
      </w:r>
      <w:r w:rsidRPr="005108E4">
        <w:rPr>
          <w:spacing w:val="-4"/>
          <w:sz w:val="24"/>
        </w:rPr>
        <w:t xml:space="preserve"> </w:t>
      </w:r>
      <w:r w:rsidRPr="005108E4">
        <w:rPr>
          <w:sz w:val="24"/>
        </w:rPr>
        <w:t>or</w:t>
      </w:r>
      <w:r w:rsidRPr="005108E4">
        <w:rPr>
          <w:spacing w:val="-6"/>
          <w:sz w:val="24"/>
        </w:rPr>
        <w:t xml:space="preserve"> </w:t>
      </w:r>
      <w:r w:rsidRPr="005108E4">
        <w:rPr>
          <w:sz w:val="24"/>
        </w:rPr>
        <w:t>Personal</w:t>
      </w:r>
      <w:r w:rsidRPr="005108E4">
        <w:rPr>
          <w:spacing w:val="-4"/>
          <w:sz w:val="24"/>
        </w:rPr>
        <w:t xml:space="preserve"> </w:t>
      </w:r>
      <w:r w:rsidRPr="005108E4">
        <w:rPr>
          <w:sz w:val="24"/>
        </w:rPr>
        <w:t>Caregiver's</w:t>
      </w:r>
      <w:r w:rsidRPr="005108E4">
        <w:rPr>
          <w:spacing w:val="-4"/>
          <w:sz w:val="24"/>
        </w:rPr>
        <w:t xml:space="preserve"> </w:t>
      </w:r>
      <w:r w:rsidRPr="005108E4">
        <w:rPr>
          <w:sz w:val="24"/>
        </w:rPr>
        <w:t>Residence.</w:t>
      </w:r>
    </w:p>
    <w:p w14:paraId="4AC59931" w14:textId="77777777" w:rsidR="00DA2759" w:rsidRPr="005108E4" w:rsidRDefault="009A7511">
      <w:pPr>
        <w:pStyle w:val="ListParagraph"/>
        <w:numPr>
          <w:ilvl w:val="1"/>
          <w:numId w:val="24"/>
        </w:numPr>
        <w:tabs>
          <w:tab w:val="left" w:pos="2170"/>
        </w:tabs>
        <w:spacing w:before="1" w:line="237" w:lineRule="auto"/>
        <w:ind w:right="117" w:firstLine="0"/>
        <w:rPr>
          <w:sz w:val="24"/>
        </w:rPr>
      </w:pPr>
      <w:r w:rsidRPr="005108E4">
        <w:rPr>
          <w:sz w:val="24"/>
        </w:rPr>
        <w:t>MTCs shall only deliver one Individual Order, per Qualifying Patient or Caregiver, during each</w:t>
      </w:r>
      <w:r w:rsidRPr="005108E4">
        <w:rPr>
          <w:spacing w:val="-5"/>
          <w:sz w:val="24"/>
        </w:rPr>
        <w:t xml:space="preserve"> </w:t>
      </w:r>
      <w:r w:rsidRPr="005108E4">
        <w:rPr>
          <w:sz w:val="24"/>
        </w:rPr>
        <w:t>delivery.</w:t>
      </w:r>
    </w:p>
    <w:p w14:paraId="1992CA9D" w14:textId="77777777" w:rsidR="00DA2759" w:rsidRPr="005108E4" w:rsidRDefault="009A7511">
      <w:pPr>
        <w:pStyle w:val="ListParagraph"/>
        <w:numPr>
          <w:ilvl w:val="1"/>
          <w:numId w:val="24"/>
        </w:numPr>
        <w:tabs>
          <w:tab w:val="left" w:pos="2026"/>
        </w:tabs>
        <w:spacing w:line="237" w:lineRule="auto"/>
        <w:ind w:right="116" w:firstLine="0"/>
        <w:rPr>
          <w:sz w:val="24"/>
        </w:rPr>
      </w:pPr>
      <w:r w:rsidRPr="005108E4">
        <w:rPr>
          <w:sz w:val="24"/>
        </w:rPr>
        <w:t>Only</w:t>
      </w:r>
      <w:r w:rsidRPr="005108E4">
        <w:rPr>
          <w:spacing w:val="-36"/>
          <w:sz w:val="24"/>
        </w:rPr>
        <w:t xml:space="preserve"> </w:t>
      </w:r>
      <w:r w:rsidRPr="005108E4">
        <w:rPr>
          <w:sz w:val="24"/>
        </w:rPr>
        <w:t>Marijuana</w:t>
      </w:r>
      <w:r w:rsidRPr="005108E4">
        <w:rPr>
          <w:spacing w:val="-29"/>
          <w:sz w:val="24"/>
        </w:rPr>
        <w:t xml:space="preserve"> </w:t>
      </w:r>
      <w:r w:rsidRPr="005108E4">
        <w:rPr>
          <w:sz w:val="24"/>
        </w:rPr>
        <w:t>and</w:t>
      </w:r>
      <w:r w:rsidRPr="005108E4">
        <w:rPr>
          <w:spacing w:val="-29"/>
          <w:sz w:val="24"/>
        </w:rPr>
        <w:t xml:space="preserve"> </w:t>
      </w:r>
      <w:r w:rsidRPr="005108E4">
        <w:rPr>
          <w:sz w:val="24"/>
        </w:rPr>
        <w:t>Marijuana</w:t>
      </w:r>
      <w:r w:rsidRPr="005108E4">
        <w:rPr>
          <w:spacing w:val="-30"/>
          <w:sz w:val="24"/>
        </w:rPr>
        <w:t xml:space="preserve"> </w:t>
      </w:r>
      <w:r w:rsidRPr="005108E4">
        <w:rPr>
          <w:sz w:val="24"/>
        </w:rPr>
        <w:t>Products</w:t>
      </w:r>
      <w:r w:rsidRPr="005108E4">
        <w:rPr>
          <w:spacing w:val="-26"/>
          <w:sz w:val="24"/>
        </w:rPr>
        <w:t xml:space="preserve"> </w:t>
      </w:r>
      <w:r w:rsidRPr="005108E4">
        <w:rPr>
          <w:sz w:val="24"/>
        </w:rPr>
        <w:t>that</w:t>
      </w:r>
      <w:r w:rsidRPr="005108E4">
        <w:rPr>
          <w:spacing w:val="-26"/>
          <w:sz w:val="24"/>
        </w:rPr>
        <w:t xml:space="preserve"> </w:t>
      </w:r>
      <w:r w:rsidRPr="005108E4">
        <w:rPr>
          <w:sz w:val="24"/>
        </w:rPr>
        <w:t>are</w:t>
      </w:r>
      <w:r w:rsidRPr="005108E4">
        <w:rPr>
          <w:spacing w:val="-27"/>
          <w:sz w:val="24"/>
        </w:rPr>
        <w:t xml:space="preserve"> </w:t>
      </w:r>
      <w:r w:rsidRPr="005108E4">
        <w:rPr>
          <w:sz w:val="24"/>
        </w:rPr>
        <w:t>Shelf-stable</w:t>
      </w:r>
      <w:r w:rsidRPr="005108E4">
        <w:rPr>
          <w:spacing w:val="-27"/>
          <w:sz w:val="24"/>
        </w:rPr>
        <w:t xml:space="preserve"> </w:t>
      </w:r>
      <w:r w:rsidRPr="005108E4">
        <w:rPr>
          <w:sz w:val="24"/>
        </w:rPr>
        <w:t>may</w:t>
      </w:r>
      <w:r w:rsidRPr="005108E4">
        <w:rPr>
          <w:spacing w:val="-32"/>
          <w:sz w:val="24"/>
        </w:rPr>
        <w:t xml:space="preserve"> </w:t>
      </w:r>
      <w:r w:rsidRPr="005108E4">
        <w:rPr>
          <w:sz w:val="24"/>
        </w:rPr>
        <w:t>be</w:t>
      </w:r>
      <w:r w:rsidRPr="005108E4">
        <w:rPr>
          <w:spacing w:val="-27"/>
          <w:sz w:val="24"/>
        </w:rPr>
        <w:t xml:space="preserve"> </w:t>
      </w:r>
      <w:r w:rsidRPr="005108E4">
        <w:rPr>
          <w:sz w:val="24"/>
        </w:rPr>
        <w:t>delivered.</w:t>
      </w:r>
      <w:r w:rsidRPr="005108E4">
        <w:rPr>
          <w:spacing w:val="7"/>
          <w:sz w:val="24"/>
        </w:rPr>
        <w:t xml:space="preserve"> </w:t>
      </w:r>
      <w:r w:rsidRPr="005108E4">
        <w:rPr>
          <w:sz w:val="24"/>
        </w:rPr>
        <w:t>Products that</w:t>
      </w:r>
      <w:r w:rsidRPr="005108E4">
        <w:rPr>
          <w:spacing w:val="-4"/>
          <w:sz w:val="24"/>
        </w:rPr>
        <w:t xml:space="preserve"> </w:t>
      </w:r>
      <w:r w:rsidRPr="005108E4">
        <w:rPr>
          <w:sz w:val="24"/>
        </w:rPr>
        <w:t>are</w:t>
      </w:r>
      <w:r w:rsidRPr="005108E4">
        <w:rPr>
          <w:spacing w:val="-6"/>
          <w:sz w:val="24"/>
        </w:rPr>
        <w:t xml:space="preserve"> </w:t>
      </w:r>
      <w:r w:rsidRPr="005108E4">
        <w:rPr>
          <w:sz w:val="24"/>
        </w:rPr>
        <w:t>perishable,</w:t>
      </w:r>
      <w:r w:rsidRPr="005108E4">
        <w:rPr>
          <w:spacing w:val="-5"/>
          <w:sz w:val="24"/>
        </w:rPr>
        <w:t xml:space="preserve"> </w:t>
      </w:r>
      <w:r w:rsidRPr="005108E4">
        <w:rPr>
          <w:sz w:val="24"/>
        </w:rPr>
        <w:t>or</w:t>
      </w:r>
      <w:r w:rsidRPr="005108E4">
        <w:rPr>
          <w:spacing w:val="-3"/>
          <w:sz w:val="24"/>
        </w:rPr>
        <w:t xml:space="preserve"> </w:t>
      </w:r>
      <w:r w:rsidRPr="005108E4">
        <w:rPr>
          <w:sz w:val="24"/>
        </w:rPr>
        <w:t>time</w:t>
      </w:r>
      <w:r w:rsidRPr="005108E4">
        <w:rPr>
          <w:spacing w:val="-3"/>
          <w:sz w:val="24"/>
        </w:rPr>
        <w:t xml:space="preserve"> </w:t>
      </w:r>
      <w:r w:rsidRPr="005108E4">
        <w:rPr>
          <w:sz w:val="24"/>
        </w:rPr>
        <w:t>and</w:t>
      </w:r>
      <w:r w:rsidRPr="005108E4">
        <w:rPr>
          <w:spacing w:val="-2"/>
          <w:sz w:val="24"/>
        </w:rPr>
        <w:t xml:space="preserve"> </w:t>
      </w:r>
      <w:r w:rsidRPr="005108E4">
        <w:rPr>
          <w:sz w:val="24"/>
        </w:rPr>
        <w:t>temperature</w:t>
      </w:r>
      <w:r w:rsidRPr="005108E4">
        <w:rPr>
          <w:spacing w:val="-4"/>
          <w:sz w:val="24"/>
        </w:rPr>
        <w:t xml:space="preserve"> </w:t>
      </w:r>
      <w:r w:rsidRPr="005108E4">
        <w:rPr>
          <w:sz w:val="24"/>
        </w:rPr>
        <w:t>controlled</w:t>
      </w:r>
      <w:r w:rsidRPr="005108E4">
        <w:rPr>
          <w:spacing w:val="-2"/>
          <w:sz w:val="24"/>
        </w:rPr>
        <w:t xml:space="preserve"> </w:t>
      </w:r>
      <w:r w:rsidRPr="005108E4">
        <w:rPr>
          <w:sz w:val="24"/>
        </w:rPr>
        <w:t>to</w:t>
      </w:r>
      <w:r w:rsidRPr="005108E4">
        <w:rPr>
          <w:spacing w:val="-2"/>
          <w:sz w:val="24"/>
        </w:rPr>
        <w:t xml:space="preserve"> </w:t>
      </w:r>
      <w:r w:rsidRPr="005108E4">
        <w:rPr>
          <w:sz w:val="24"/>
        </w:rPr>
        <w:t>prevent</w:t>
      </w:r>
      <w:r w:rsidRPr="005108E4">
        <w:rPr>
          <w:spacing w:val="-2"/>
          <w:sz w:val="24"/>
        </w:rPr>
        <w:t xml:space="preserve"> </w:t>
      </w:r>
      <w:r w:rsidRPr="005108E4">
        <w:rPr>
          <w:sz w:val="24"/>
        </w:rPr>
        <w:t>deterioration</w:t>
      </w:r>
      <w:r w:rsidRPr="005108E4">
        <w:rPr>
          <w:spacing w:val="-5"/>
          <w:sz w:val="24"/>
        </w:rPr>
        <w:t xml:space="preserve"> </w:t>
      </w:r>
      <w:r w:rsidRPr="005108E4">
        <w:rPr>
          <w:sz w:val="24"/>
        </w:rPr>
        <w:t>may</w:t>
      </w:r>
      <w:r w:rsidRPr="005108E4">
        <w:rPr>
          <w:spacing w:val="-11"/>
          <w:sz w:val="24"/>
        </w:rPr>
        <w:t xml:space="preserve"> </w:t>
      </w:r>
      <w:r w:rsidRPr="005108E4">
        <w:rPr>
          <w:sz w:val="24"/>
        </w:rPr>
        <w:t>not</w:t>
      </w:r>
      <w:r w:rsidRPr="005108E4">
        <w:rPr>
          <w:spacing w:val="-4"/>
          <w:sz w:val="24"/>
        </w:rPr>
        <w:t xml:space="preserve"> </w:t>
      </w:r>
      <w:r w:rsidRPr="005108E4">
        <w:rPr>
          <w:sz w:val="24"/>
        </w:rPr>
        <w:t>be allowed to be delivered by or on behalf of an</w:t>
      </w:r>
      <w:r w:rsidRPr="005108E4">
        <w:rPr>
          <w:spacing w:val="-22"/>
          <w:sz w:val="24"/>
        </w:rPr>
        <w:t xml:space="preserve"> </w:t>
      </w:r>
      <w:r w:rsidRPr="005108E4">
        <w:rPr>
          <w:sz w:val="24"/>
        </w:rPr>
        <w:t>MTC.</w:t>
      </w:r>
    </w:p>
    <w:p w14:paraId="2F73AC66" w14:textId="77777777" w:rsidR="00DA2759" w:rsidRPr="005108E4" w:rsidRDefault="009A7511">
      <w:pPr>
        <w:pStyle w:val="ListParagraph"/>
        <w:numPr>
          <w:ilvl w:val="1"/>
          <w:numId w:val="24"/>
        </w:numPr>
        <w:tabs>
          <w:tab w:val="left" w:pos="2232"/>
        </w:tabs>
        <w:spacing w:before="2" w:line="237" w:lineRule="auto"/>
        <w:ind w:right="117" w:firstLine="0"/>
        <w:rPr>
          <w:sz w:val="24"/>
        </w:rPr>
      </w:pPr>
      <w:r w:rsidRPr="005108E4">
        <w:rPr>
          <w:sz w:val="24"/>
        </w:rPr>
        <w:t>For home delivery, each order shall be labeled and packaged in accordance with 935 CMR 501.105(5) and</w:t>
      </w:r>
      <w:r w:rsidRPr="005108E4">
        <w:rPr>
          <w:spacing w:val="-4"/>
          <w:sz w:val="24"/>
        </w:rPr>
        <w:t xml:space="preserve"> </w:t>
      </w:r>
      <w:r w:rsidRPr="005108E4">
        <w:rPr>
          <w:sz w:val="24"/>
        </w:rPr>
        <w:t>(6).</w:t>
      </w:r>
    </w:p>
    <w:p w14:paraId="03A983D9" w14:textId="77777777" w:rsidR="00DA2759" w:rsidRPr="005108E4" w:rsidRDefault="009A7511">
      <w:pPr>
        <w:pStyle w:val="ListParagraph"/>
        <w:numPr>
          <w:ilvl w:val="1"/>
          <w:numId w:val="24"/>
        </w:numPr>
        <w:tabs>
          <w:tab w:val="left" w:pos="2278"/>
        </w:tabs>
        <w:spacing w:line="237" w:lineRule="auto"/>
        <w:ind w:right="116" w:firstLine="0"/>
        <w:rPr>
          <w:sz w:val="24"/>
        </w:rPr>
      </w:pPr>
      <w:r w:rsidRPr="005108E4">
        <w:rPr>
          <w:sz w:val="24"/>
        </w:rPr>
        <w:t xml:space="preserve">Any Marijuana or Marijuana Product that is undeliverable or is refused by the Qualifying Patient or Caregiver shall be transported back to the originating MTC that provided the product once all other deliveries included on a delivery manifest have been made. </w:t>
      </w:r>
      <w:r w:rsidRPr="005108E4">
        <w:rPr>
          <w:spacing w:val="-3"/>
          <w:sz w:val="24"/>
        </w:rPr>
        <w:t xml:space="preserve">It </w:t>
      </w:r>
      <w:r w:rsidRPr="005108E4">
        <w:rPr>
          <w:sz w:val="24"/>
        </w:rPr>
        <w:t>shall be the responsibility of the MTC, or the MTC in conjunction with the Marijuana</w:t>
      </w:r>
      <w:r w:rsidRPr="005108E4">
        <w:rPr>
          <w:spacing w:val="-31"/>
          <w:sz w:val="24"/>
        </w:rPr>
        <w:t xml:space="preserve"> </w:t>
      </w:r>
      <w:r w:rsidRPr="005108E4">
        <w:rPr>
          <w:sz w:val="24"/>
        </w:rPr>
        <w:t>Courier</w:t>
      </w:r>
      <w:r w:rsidRPr="005108E4">
        <w:rPr>
          <w:spacing w:val="-33"/>
          <w:sz w:val="24"/>
        </w:rPr>
        <w:t xml:space="preserve"> </w:t>
      </w:r>
      <w:r w:rsidRPr="005108E4">
        <w:rPr>
          <w:spacing w:val="-3"/>
          <w:sz w:val="24"/>
        </w:rPr>
        <w:t>performing</w:t>
      </w:r>
      <w:r w:rsidRPr="005108E4">
        <w:rPr>
          <w:spacing w:val="-33"/>
          <w:sz w:val="24"/>
        </w:rPr>
        <w:t xml:space="preserve"> </w:t>
      </w:r>
      <w:r w:rsidRPr="005108E4">
        <w:rPr>
          <w:sz w:val="24"/>
        </w:rPr>
        <w:t>the</w:t>
      </w:r>
      <w:r w:rsidRPr="005108E4">
        <w:rPr>
          <w:spacing w:val="-33"/>
          <w:sz w:val="24"/>
        </w:rPr>
        <w:t xml:space="preserve"> </w:t>
      </w:r>
      <w:r w:rsidRPr="005108E4">
        <w:rPr>
          <w:sz w:val="24"/>
        </w:rPr>
        <w:t>delivery,</w:t>
      </w:r>
      <w:r w:rsidRPr="005108E4">
        <w:rPr>
          <w:spacing w:val="-30"/>
          <w:sz w:val="24"/>
        </w:rPr>
        <w:t xml:space="preserve"> </w:t>
      </w:r>
      <w:r w:rsidRPr="005108E4">
        <w:rPr>
          <w:sz w:val="24"/>
        </w:rPr>
        <w:t>to</w:t>
      </w:r>
      <w:r w:rsidRPr="005108E4">
        <w:rPr>
          <w:spacing w:val="-30"/>
          <w:sz w:val="24"/>
        </w:rPr>
        <w:t xml:space="preserve"> </w:t>
      </w:r>
      <w:r w:rsidRPr="005108E4">
        <w:rPr>
          <w:sz w:val="24"/>
        </w:rPr>
        <w:t>ensure</w:t>
      </w:r>
      <w:r w:rsidRPr="005108E4">
        <w:rPr>
          <w:spacing w:val="-31"/>
          <w:sz w:val="24"/>
        </w:rPr>
        <w:t xml:space="preserve"> </w:t>
      </w:r>
      <w:r w:rsidRPr="005108E4">
        <w:rPr>
          <w:sz w:val="24"/>
        </w:rPr>
        <w:t>that</w:t>
      </w:r>
      <w:r w:rsidRPr="005108E4">
        <w:rPr>
          <w:spacing w:val="-29"/>
          <w:sz w:val="24"/>
        </w:rPr>
        <w:t xml:space="preserve"> </w:t>
      </w:r>
      <w:r w:rsidRPr="005108E4">
        <w:rPr>
          <w:sz w:val="24"/>
        </w:rPr>
        <w:t>any</w:t>
      </w:r>
      <w:r w:rsidRPr="005108E4">
        <w:rPr>
          <w:spacing w:val="-36"/>
          <w:sz w:val="24"/>
        </w:rPr>
        <w:t xml:space="preserve"> </w:t>
      </w:r>
      <w:r w:rsidRPr="005108E4">
        <w:rPr>
          <w:sz w:val="24"/>
        </w:rPr>
        <w:t>undelivered</w:t>
      </w:r>
      <w:r w:rsidRPr="005108E4">
        <w:rPr>
          <w:spacing w:val="-30"/>
          <w:sz w:val="24"/>
        </w:rPr>
        <w:t xml:space="preserve"> </w:t>
      </w:r>
      <w:r w:rsidRPr="005108E4">
        <w:rPr>
          <w:sz w:val="24"/>
        </w:rPr>
        <w:t>product</w:t>
      </w:r>
      <w:r w:rsidRPr="005108E4">
        <w:rPr>
          <w:spacing w:val="-30"/>
          <w:sz w:val="24"/>
        </w:rPr>
        <w:t xml:space="preserve"> </w:t>
      </w:r>
      <w:r w:rsidRPr="005108E4">
        <w:rPr>
          <w:sz w:val="24"/>
        </w:rPr>
        <w:t>is</w:t>
      </w:r>
      <w:r w:rsidRPr="005108E4">
        <w:rPr>
          <w:spacing w:val="-29"/>
          <w:sz w:val="24"/>
        </w:rPr>
        <w:t xml:space="preserve"> </w:t>
      </w:r>
      <w:r w:rsidRPr="005108E4">
        <w:rPr>
          <w:sz w:val="24"/>
        </w:rPr>
        <w:t>returned to the MTC's physical location and stored in accordance with 935 CMR 501.105(11). A process</w:t>
      </w:r>
      <w:r w:rsidRPr="005108E4">
        <w:rPr>
          <w:spacing w:val="-13"/>
          <w:sz w:val="24"/>
        </w:rPr>
        <w:t xml:space="preserve"> </w:t>
      </w:r>
      <w:r w:rsidRPr="005108E4">
        <w:rPr>
          <w:sz w:val="24"/>
        </w:rPr>
        <w:t>for</w:t>
      </w:r>
      <w:r w:rsidRPr="005108E4">
        <w:rPr>
          <w:spacing w:val="-12"/>
          <w:sz w:val="24"/>
        </w:rPr>
        <w:t xml:space="preserve"> </w:t>
      </w:r>
      <w:r w:rsidRPr="005108E4">
        <w:rPr>
          <w:sz w:val="24"/>
        </w:rPr>
        <w:t>ensuring</w:t>
      </w:r>
      <w:r w:rsidRPr="005108E4">
        <w:rPr>
          <w:spacing w:val="-15"/>
          <w:sz w:val="24"/>
        </w:rPr>
        <w:t xml:space="preserve"> </w:t>
      </w:r>
      <w:r w:rsidRPr="005108E4">
        <w:rPr>
          <w:sz w:val="24"/>
        </w:rPr>
        <w:t>that</w:t>
      </w:r>
      <w:r w:rsidRPr="005108E4">
        <w:rPr>
          <w:spacing w:val="-11"/>
          <w:sz w:val="24"/>
        </w:rPr>
        <w:t xml:space="preserve"> </w:t>
      </w:r>
      <w:r w:rsidRPr="005108E4">
        <w:rPr>
          <w:sz w:val="24"/>
        </w:rPr>
        <w:t>undelivered</w:t>
      </w:r>
      <w:r w:rsidRPr="005108E4">
        <w:rPr>
          <w:spacing w:val="-13"/>
          <w:sz w:val="24"/>
        </w:rPr>
        <w:t xml:space="preserve"> </w:t>
      </w:r>
      <w:r w:rsidRPr="005108E4">
        <w:rPr>
          <w:sz w:val="24"/>
        </w:rPr>
        <w:t>Marijuana</w:t>
      </w:r>
      <w:r w:rsidRPr="005108E4">
        <w:rPr>
          <w:spacing w:val="-10"/>
          <w:sz w:val="24"/>
        </w:rPr>
        <w:t xml:space="preserve"> </w:t>
      </w:r>
      <w:r w:rsidRPr="005108E4">
        <w:rPr>
          <w:sz w:val="24"/>
        </w:rPr>
        <w:t>and</w:t>
      </w:r>
      <w:r w:rsidRPr="005108E4">
        <w:rPr>
          <w:spacing w:val="-10"/>
          <w:sz w:val="24"/>
        </w:rPr>
        <w:t xml:space="preserve"> </w:t>
      </w:r>
      <w:r w:rsidRPr="005108E4">
        <w:rPr>
          <w:sz w:val="24"/>
        </w:rPr>
        <w:t>Marijuana</w:t>
      </w:r>
      <w:r w:rsidRPr="005108E4">
        <w:rPr>
          <w:spacing w:val="-11"/>
          <w:sz w:val="24"/>
        </w:rPr>
        <w:t xml:space="preserve"> </w:t>
      </w:r>
      <w:r w:rsidRPr="005108E4">
        <w:rPr>
          <w:sz w:val="24"/>
        </w:rPr>
        <w:t>Products</w:t>
      </w:r>
      <w:r w:rsidRPr="005108E4">
        <w:rPr>
          <w:spacing w:val="-12"/>
          <w:sz w:val="24"/>
        </w:rPr>
        <w:t xml:space="preserve"> </w:t>
      </w:r>
      <w:r w:rsidRPr="005108E4">
        <w:rPr>
          <w:sz w:val="24"/>
        </w:rPr>
        <w:t>can</w:t>
      </w:r>
      <w:r w:rsidRPr="005108E4">
        <w:rPr>
          <w:spacing w:val="-13"/>
          <w:sz w:val="24"/>
        </w:rPr>
        <w:t xml:space="preserve"> </w:t>
      </w:r>
      <w:r w:rsidRPr="005108E4">
        <w:rPr>
          <w:sz w:val="24"/>
        </w:rPr>
        <w:t>be</w:t>
      </w:r>
      <w:r w:rsidRPr="005108E4">
        <w:rPr>
          <w:spacing w:val="-13"/>
          <w:sz w:val="24"/>
        </w:rPr>
        <w:t xml:space="preserve"> </w:t>
      </w:r>
      <w:r w:rsidRPr="005108E4">
        <w:rPr>
          <w:sz w:val="24"/>
        </w:rPr>
        <w:t>returned</w:t>
      </w:r>
      <w:r w:rsidRPr="005108E4">
        <w:rPr>
          <w:spacing w:val="-13"/>
          <w:sz w:val="24"/>
        </w:rPr>
        <w:t xml:space="preserve"> </w:t>
      </w:r>
      <w:r w:rsidRPr="005108E4">
        <w:rPr>
          <w:sz w:val="24"/>
        </w:rPr>
        <w:t>to the</w:t>
      </w:r>
      <w:r w:rsidRPr="005108E4">
        <w:rPr>
          <w:spacing w:val="-4"/>
          <w:sz w:val="24"/>
        </w:rPr>
        <w:t xml:space="preserve"> </w:t>
      </w:r>
      <w:r w:rsidRPr="005108E4">
        <w:rPr>
          <w:sz w:val="24"/>
        </w:rPr>
        <w:t>MTC</w:t>
      </w:r>
      <w:r w:rsidRPr="005108E4">
        <w:rPr>
          <w:spacing w:val="-1"/>
          <w:sz w:val="24"/>
        </w:rPr>
        <w:t xml:space="preserve"> </w:t>
      </w:r>
      <w:r w:rsidRPr="005108E4">
        <w:rPr>
          <w:sz w:val="24"/>
        </w:rPr>
        <w:t>by</w:t>
      </w:r>
      <w:r w:rsidRPr="005108E4">
        <w:rPr>
          <w:spacing w:val="-9"/>
          <w:sz w:val="24"/>
        </w:rPr>
        <w:t xml:space="preserve"> </w:t>
      </w:r>
      <w:r w:rsidRPr="005108E4">
        <w:rPr>
          <w:sz w:val="24"/>
        </w:rPr>
        <w:t>the</w:t>
      </w:r>
      <w:r w:rsidRPr="005108E4">
        <w:rPr>
          <w:spacing w:val="-3"/>
          <w:sz w:val="24"/>
        </w:rPr>
        <w:t xml:space="preserve"> </w:t>
      </w:r>
      <w:r w:rsidRPr="005108E4">
        <w:rPr>
          <w:sz w:val="24"/>
        </w:rPr>
        <w:t>Marijuana</w:t>
      </w:r>
      <w:r w:rsidRPr="005108E4">
        <w:rPr>
          <w:spacing w:val="-3"/>
          <w:sz w:val="24"/>
        </w:rPr>
        <w:t xml:space="preserve"> </w:t>
      </w:r>
      <w:r w:rsidRPr="005108E4">
        <w:rPr>
          <w:sz w:val="24"/>
        </w:rPr>
        <w:t>Courier</w:t>
      </w:r>
      <w:r w:rsidRPr="005108E4">
        <w:rPr>
          <w:spacing w:val="-2"/>
          <w:sz w:val="24"/>
        </w:rPr>
        <w:t xml:space="preserve"> </w:t>
      </w:r>
      <w:r w:rsidRPr="005108E4">
        <w:rPr>
          <w:sz w:val="24"/>
        </w:rPr>
        <w:t>shall</w:t>
      </w:r>
      <w:r w:rsidRPr="005108E4">
        <w:rPr>
          <w:spacing w:val="-2"/>
          <w:sz w:val="24"/>
        </w:rPr>
        <w:t xml:space="preserve"> </w:t>
      </w:r>
      <w:r w:rsidRPr="005108E4">
        <w:rPr>
          <w:sz w:val="24"/>
        </w:rPr>
        <w:t>be</w:t>
      </w:r>
      <w:r w:rsidRPr="005108E4">
        <w:rPr>
          <w:spacing w:val="-3"/>
          <w:sz w:val="24"/>
        </w:rPr>
        <w:t xml:space="preserve"> </w:t>
      </w:r>
      <w:r w:rsidRPr="005108E4">
        <w:rPr>
          <w:sz w:val="24"/>
        </w:rPr>
        <w:t>a</w:t>
      </w:r>
      <w:r w:rsidRPr="005108E4">
        <w:rPr>
          <w:spacing w:val="-3"/>
          <w:sz w:val="24"/>
        </w:rPr>
        <w:t xml:space="preserve"> </w:t>
      </w:r>
      <w:r w:rsidRPr="005108E4">
        <w:rPr>
          <w:sz w:val="24"/>
        </w:rPr>
        <w:t>term</w:t>
      </w:r>
      <w:r w:rsidRPr="005108E4">
        <w:rPr>
          <w:spacing w:val="-1"/>
          <w:sz w:val="24"/>
        </w:rPr>
        <w:t xml:space="preserve"> </w:t>
      </w:r>
      <w:r w:rsidRPr="005108E4">
        <w:rPr>
          <w:sz w:val="24"/>
        </w:rPr>
        <w:t>of</w:t>
      </w:r>
      <w:r w:rsidRPr="005108E4">
        <w:rPr>
          <w:spacing w:val="-2"/>
          <w:sz w:val="24"/>
        </w:rPr>
        <w:t xml:space="preserve"> </w:t>
      </w:r>
      <w:r w:rsidRPr="005108E4">
        <w:rPr>
          <w:sz w:val="24"/>
        </w:rPr>
        <w:t>the</w:t>
      </w:r>
      <w:r w:rsidRPr="005108E4">
        <w:rPr>
          <w:spacing w:val="-3"/>
          <w:sz w:val="24"/>
        </w:rPr>
        <w:t xml:space="preserve"> </w:t>
      </w:r>
      <w:r w:rsidRPr="005108E4">
        <w:rPr>
          <w:sz w:val="24"/>
        </w:rPr>
        <w:t>Delivery</w:t>
      </w:r>
      <w:r w:rsidRPr="005108E4">
        <w:rPr>
          <w:spacing w:val="-10"/>
          <w:sz w:val="24"/>
        </w:rPr>
        <w:t xml:space="preserve"> </w:t>
      </w:r>
      <w:r w:rsidRPr="005108E4">
        <w:rPr>
          <w:sz w:val="24"/>
        </w:rPr>
        <w:t>Agreement.</w:t>
      </w:r>
    </w:p>
    <w:p w14:paraId="1933D78D" w14:textId="77777777" w:rsidR="00DA2759" w:rsidRPr="005108E4" w:rsidRDefault="00DA2759">
      <w:pPr>
        <w:pStyle w:val="BodyText"/>
        <w:spacing w:before="10"/>
        <w:jc w:val="left"/>
        <w:rPr>
          <w:sz w:val="23"/>
        </w:rPr>
      </w:pPr>
    </w:p>
    <w:p w14:paraId="74E10D24" w14:textId="77777777" w:rsidR="00DA2759" w:rsidRPr="005108E4" w:rsidRDefault="009A7511" w:rsidP="00203FD3">
      <w:pPr>
        <w:pStyle w:val="ListParagraph"/>
        <w:numPr>
          <w:ilvl w:val="0"/>
          <w:numId w:val="24"/>
        </w:numPr>
        <w:tabs>
          <w:tab w:val="left" w:pos="1779"/>
        </w:tabs>
        <w:spacing w:line="275" w:lineRule="exact"/>
        <w:ind w:hanging="460"/>
        <w:outlineLvl w:val="1"/>
        <w:rPr>
          <w:sz w:val="24"/>
        </w:rPr>
      </w:pPr>
      <w:r w:rsidRPr="005108E4">
        <w:rPr>
          <w:sz w:val="24"/>
          <w:u w:val="single"/>
        </w:rPr>
        <w:t>Vehicle and Transport Requirements for Home</w:t>
      </w:r>
      <w:r w:rsidRPr="005108E4">
        <w:rPr>
          <w:spacing w:val="-11"/>
          <w:sz w:val="24"/>
          <w:u w:val="single"/>
        </w:rPr>
        <w:t xml:space="preserve"> </w:t>
      </w:r>
      <w:r w:rsidRPr="005108E4">
        <w:rPr>
          <w:sz w:val="24"/>
          <w:u w:val="single"/>
        </w:rPr>
        <w:t>Delivery</w:t>
      </w:r>
      <w:r w:rsidRPr="005108E4">
        <w:rPr>
          <w:sz w:val="24"/>
        </w:rPr>
        <w:t>.</w:t>
      </w:r>
    </w:p>
    <w:p w14:paraId="78C224DF" w14:textId="77777777" w:rsidR="00DA2759" w:rsidRPr="005108E4" w:rsidRDefault="009A7511">
      <w:pPr>
        <w:pStyle w:val="ListParagraph"/>
        <w:numPr>
          <w:ilvl w:val="1"/>
          <w:numId w:val="24"/>
        </w:numPr>
        <w:tabs>
          <w:tab w:val="left" w:pos="2134"/>
        </w:tabs>
        <w:spacing w:before="1" w:line="237" w:lineRule="auto"/>
        <w:ind w:right="117" w:firstLine="0"/>
        <w:rPr>
          <w:sz w:val="24"/>
        </w:rPr>
      </w:pPr>
      <w:r w:rsidRPr="005108E4">
        <w:rPr>
          <w:sz w:val="24"/>
        </w:rPr>
        <w:t>Vehicles used for home delivery by an MTC or Marijuana Courier shall be owned or leased by the MTC or Marijuana Courier and shall be properly registered as commercial vehicles, inspected and insured in the Commonwealth of</w:t>
      </w:r>
      <w:r w:rsidRPr="005108E4">
        <w:rPr>
          <w:spacing w:val="-18"/>
          <w:sz w:val="24"/>
        </w:rPr>
        <w:t xml:space="preserve"> </w:t>
      </w:r>
      <w:r w:rsidRPr="005108E4">
        <w:rPr>
          <w:sz w:val="24"/>
        </w:rPr>
        <w:t>Massachusetts.</w:t>
      </w:r>
    </w:p>
    <w:p w14:paraId="4B0D7686" w14:textId="77777777" w:rsidR="00DA2759" w:rsidRPr="005108E4" w:rsidRDefault="009A7511">
      <w:pPr>
        <w:pStyle w:val="ListParagraph"/>
        <w:numPr>
          <w:ilvl w:val="1"/>
          <w:numId w:val="24"/>
        </w:numPr>
        <w:tabs>
          <w:tab w:val="left" w:pos="2129"/>
        </w:tabs>
        <w:spacing w:before="2" w:line="237" w:lineRule="auto"/>
        <w:ind w:right="110" w:firstLine="0"/>
        <w:rPr>
          <w:sz w:val="24"/>
        </w:rPr>
      </w:pPr>
      <w:r w:rsidRPr="005108E4">
        <w:rPr>
          <w:sz w:val="24"/>
        </w:rPr>
        <w:t>Vehicles</w:t>
      </w:r>
      <w:r w:rsidRPr="005108E4">
        <w:rPr>
          <w:spacing w:val="-5"/>
          <w:sz w:val="24"/>
        </w:rPr>
        <w:t xml:space="preserve"> </w:t>
      </w:r>
      <w:r w:rsidRPr="005108E4">
        <w:rPr>
          <w:sz w:val="24"/>
        </w:rPr>
        <w:t>and</w:t>
      </w:r>
      <w:r w:rsidRPr="005108E4">
        <w:rPr>
          <w:spacing w:val="-5"/>
          <w:sz w:val="24"/>
        </w:rPr>
        <w:t xml:space="preserve"> </w:t>
      </w:r>
      <w:r w:rsidRPr="005108E4">
        <w:rPr>
          <w:sz w:val="24"/>
        </w:rPr>
        <w:t>transportation</w:t>
      </w:r>
      <w:r w:rsidRPr="005108E4">
        <w:rPr>
          <w:spacing w:val="-5"/>
          <w:sz w:val="24"/>
        </w:rPr>
        <w:t xml:space="preserve"> </w:t>
      </w:r>
      <w:r w:rsidRPr="005108E4">
        <w:rPr>
          <w:sz w:val="24"/>
        </w:rPr>
        <w:t>operations</w:t>
      </w:r>
      <w:r w:rsidRPr="005108E4">
        <w:rPr>
          <w:spacing w:val="-4"/>
          <w:sz w:val="24"/>
        </w:rPr>
        <w:t xml:space="preserve"> </w:t>
      </w:r>
      <w:r w:rsidRPr="005108E4">
        <w:rPr>
          <w:sz w:val="24"/>
        </w:rPr>
        <w:t>of</w:t>
      </w:r>
      <w:r w:rsidRPr="005108E4">
        <w:rPr>
          <w:spacing w:val="-5"/>
          <w:sz w:val="24"/>
        </w:rPr>
        <w:t xml:space="preserve"> </w:t>
      </w:r>
      <w:r w:rsidRPr="005108E4">
        <w:rPr>
          <w:sz w:val="24"/>
        </w:rPr>
        <w:t>an</w:t>
      </w:r>
      <w:r w:rsidRPr="005108E4">
        <w:rPr>
          <w:spacing w:val="-5"/>
          <w:sz w:val="24"/>
        </w:rPr>
        <w:t xml:space="preserve"> </w:t>
      </w:r>
      <w:r w:rsidRPr="005108E4">
        <w:rPr>
          <w:sz w:val="24"/>
        </w:rPr>
        <w:t>MTC</w:t>
      </w:r>
      <w:r w:rsidRPr="005108E4">
        <w:rPr>
          <w:spacing w:val="-5"/>
          <w:sz w:val="24"/>
        </w:rPr>
        <w:t xml:space="preserve"> </w:t>
      </w:r>
      <w:r w:rsidRPr="005108E4">
        <w:rPr>
          <w:sz w:val="24"/>
        </w:rPr>
        <w:t>or</w:t>
      </w:r>
      <w:r w:rsidRPr="005108E4">
        <w:rPr>
          <w:spacing w:val="-7"/>
          <w:sz w:val="24"/>
        </w:rPr>
        <w:t xml:space="preserve"> </w:t>
      </w:r>
      <w:r w:rsidRPr="005108E4">
        <w:rPr>
          <w:sz w:val="24"/>
        </w:rPr>
        <w:t>Marijuana</w:t>
      </w:r>
      <w:r w:rsidRPr="005108E4">
        <w:rPr>
          <w:spacing w:val="-8"/>
          <w:sz w:val="24"/>
        </w:rPr>
        <w:t xml:space="preserve"> </w:t>
      </w:r>
      <w:r w:rsidRPr="005108E4">
        <w:rPr>
          <w:sz w:val="24"/>
        </w:rPr>
        <w:t>Courier</w:t>
      </w:r>
      <w:r w:rsidRPr="005108E4">
        <w:rPr>
          <w:spacing w:val="-8"/>
          <w:sz w:val="24"/>
        </w:rPr>
        <w:t xml:space="preserve"> </w:t>
      </w:r>
      <w:r w:rsidRPr="005108E4">
        <w:rPr>
          <w:sz w:val="24"/>
        </w:rPr>
        <w:t>shall</w:t>
      </w:r>
      <w:r w:rsidRPr="005108E4">
        <w:rPr>
          <w:spacing w:val="-6"/>
          <w:sz w:val="24"/>
        </w:rPr>
        <w:t xml:space="preserve"> </w:t>
      </w:r>
      <w:r w:rsidRPr="005108E4">
        <w:rPr>
          <w:sz w:val="24"/>
        </w:rPr>
        <w:t>comply with 935 CMR 501.105(13) and</w:t>
      </w:r>
      <w:r w:rsidRPr="005108E4">
        <w:rPr>
          <w:spacing w:val="-6"/>
          <w:sz w:val="24"/>
        </w:rPr>
        <w:t xml:space="preserve"> </w:t>
      </w:r>
      <w:r w:rsidRPr="005108E4">
        <w:rPr>
          <w:sz w:val="24"/>
        </w:rPr>
        <w:t>501.110(7).</w:t>
      </w:r>
    </w:p>
    <w:p w14:paraId="5E88C1BA" w14:textId="77777777" w:rsidR="00DA2759" w:rsidRPr="005108E4" w:rsidRDefault="009A7511">
      <w:pPr>
        <w:pStyle w:val="ListParagraph"/>
        <w:numPr>
          <w:ilvl w:val="1"/>
          <w:numId w:val="24"/>
        </w:numPr>
        <w:tabs>
          <w:tab w:val="left" w:pos="2091"/>
        </w:tabs>
        <w:spacing w:line="237" w:lineRule="auto"/>
        <w:ind w:right="117" w:firstLine="0"/>
        <w:rPr>
          <w:sz w:val="24"/>
        </w:rPr>
      </w:pPr>
      <w:r w:rsidRPr="005108E4">
        <w:rPr>
          <w:sz w:val="24"/>
        </w:rPr>
        <w:t>The</w:t>
      </w:r>
      <w:r w:rsidRPr="005108E4">
        <w:rPr>
          <w:spacing w:val="-14"/>
          <w:sz w:val="24"/>
        </w:rPr>
        <w:t xml:space="preserve"> </w:t>
      </w:r>
      <w:r w:rsidRPr="005108E4">
        <w:rPr>
          <w:sz w:val="24"/>
        </w:rPr>
        <w:t>MTC</w:t>
      </w:r>
      <w:r w:rsidRPr="005108E4">
        <w:rPr>
          <w:spacing w:val="-12"/>
          <w:sz w:val="24"/>
        </w:rPr>
        <w:t xml:space="preserve"> </w:t>
      </w:r>
      <w:r w:rsidRPr="005108E4">
        <w:rPr>
          <w:sz w:val="24"/>
        </w:rPr>
        <w:t>or</w:t>
      </w:r>
      <w:r w:rsidRPr="005108E4">
        <w:rPr>
          <w:spacing w:val="-14"/>
          <w:sz w:val="24"/>
        </w:rPr>
        <w:t xml:space="preserve"> </w:t>
      </w:r>
      <w:r w:rsidRPr="005108E4">
        <w:rPr>
          <w:sz w:val="24"/>
        </w:rPr>
        <w:t>Marijuana</w:t>
      </w:r>
      <w:r w:rsidRPr="005108E4">
        <w:rPr>
          <w:spacing w:val="-14"/>
          <w:sz w:val="24"/>
        </w:rPr>
        <w:t xml:space="preserve"> </w:t>
      </w:r>
      <w:r w:rsidRPr="005108E4">
        <w:rPr>
          <w:sz w:val="24"/>
        </w:rPr>
        <w:t>Courier</w:t>
      </w:r>
      <w:r w:rsidRPr="005108E4">
        <w:rPr>
          <w:spacing w:val="-14"/>
          <w:sz w:val="24"/>
        </w:rPr>
        <w:t xml:space="preserve"> </w:t>
      </w:r>
      <w:r w:rsidRPr="005108E4">
        <w:rPr>
          <w:sz w:val="24"/>
        </w:rPr>
        <w:t>shall</w:t>
      </w:r>
      <w:r w:rsidRPr="005108E4">
        <w:rPr>
          <w:spacing w:val="-14"/>
          <w:sz w:val="24"/>
        </w:rPr>
        <w:t xml:space="preserve"> </w:t>
      </w:r>
      <w:r w:rsidRPr="005108E4">
        <w:rPr>
          <w:sz w:val="24"/>
        </w:rPr>
        <w:t>maintain</w:t>
      </w:r>
      <w:r w:rsidRPr="005108E4">
        <w:rPr>
          <w:spacing w:val="-16"/>
          <w:sz w:val="24"/>
        </w:rPr>
        <w:t xml:space="preserve"> </w:t>
      </w:r>
      <w:r w:rsidRPr="005108E4">
        <w:rPr>
          <w:sz w:val="24"/>
        </w:rPr>
        <w:t>a</w:t>
      </w:r>
      <w:r w:rsidRPr="005108E4">
        <w:rPr>
          <w:spacing w:val="-17"/>
          <w:sz w:val="24"/>
        </w:rPr>
        <w:t xml:space="preserve"> </w:t>
      </w:r>
      <w:r w:rsidRPr="005108E4">
        <w:rPr>
          <w:sz w:val="24"/>
        </w:rPr>
        <w:t>separate</w:t>
      </w:r>
      <w:r w:rsidRPr="005108E4">
        <w:rPr>
          <w:spacing w:val="-16"/>
          <w:sz w:val="24"/>
        </w:rPr>
        <w:t xml:space="preserve"> </w:t>
      </w:r>
      <w:r w:rsidRPr="005108E4">
        <w:rPr>
          <w:sz w:val="24"/>
        </w:rPr>
        <w:t>log</w:t>
      </w:r>
      <w:r w:rsidRPr="005108E4">
        <w:rPr>
          <w:spacing w:val="-18"/>
          <w:sz w:val="24"/>
        </w:rPr>
        <w:t xml:space="preserve"> </w:t>
      </w:r>
      <w:r w:rsidRPr="005108E4">
        <w:rPr>
          <w:sz w:val="24"/>
        </w:rPr>
        <w:t>for</w:t>
      </w:r>
      <w:r w:rsidRPr="005108E4">
        <w:rPr>
          <w:spacing w:val="-14"/>
          <w:sz w:val="24"/>
        </w:rPr>
        <w:t xml:space="preserve"> </w:t>
      </w:r>
      <w:r w:rsidRPr="005108E4">
        <w:rPr>
          <w:sz w:val="24"/>
        </w:rPr>
        <w:t>each</w:t>
      </w:r>
      <w:r w:rsidRPr="005108E4">
        <w:rPr>
          <w:spacing w:val="-12"/>
          <w:sz w:val="24"/>
        </w:rPr>
        <w:t xml:space="preserve"> </w:t>
      </w:r>
      <w:r w:rsidRPr="005108E4">
        <w:rPr>
          <w:sz w:val="24"/>
        </w:rPr>
        <w:t>vehicle</w:t>
      </w:r>
      <w:r w:rsidRPr="005108E4">
        <w:rPr>
          <w:spacing w:val="-14"/>
          <w:sz w:val="24"/>
        </w:rPr>
        <w:t xml:space="preserve"> </w:t>
      </w:r>
      <w:r w:rsidRPr="005108E4">
        <w:rPr>
          <w:sz w:val="24"/>
        </w:rPr>
        <w:t>in</w:t>
      </w:r>
      <w:r w:rsidRPr="005108E4">
        <w:rPr>
          <w:spacing w:val="-13"/>
          <w:sz w:val="24"/>
        </w:rPr>
        <w:t xml:space="preserve"> </w:t>
      </w:r>
      <w:r w:rsidRPr="005108E4">
        <w:rPr>
          <w:sz w:val="24"/>
        </w:rPr>
        <w:t>use</w:t>
      </w:r>
      <w:r w:rsidRPr="005108E4">
        <w:rPr>
          <w:spacing w:val="-14"/>
          <w:sz w:val="24"/>
        </w:rPr>
        <w:t xml:space="preserve"> </w:t>
      </w:r>
      <w:r w:rsidRPr="005108E4">
        <w:rPr>
          <w:sz w:val="24"/>
        </w:rPr>
        <w:t>for home deliveries. For each delivery, the MTC or Marijuana Courier shall</w:t>
      </w:r>
      <w:r w:rsidRPr="005108E4">
        <w:rPr>
          <w:spacing w:val="-34"/>
          <w:sz w:val="24"/>
        </w:rPr>
        <w:t xml:space="preserve"> </w:t>
      </w:r>
      <w:r w:rsidRPr="005108E4">
        <w:rPr>
          <w:sz w:val="24"/>
        </w:rPr>
        <w:t>record:</w:t>
      </w:r>
    </w:p>
    <w:p w14:paraId="3F7CEE9D" w14:textId="77777777" w:rsidR="00DA2759" w:rsidRPr="005108E4" w:rsidRDefault="009A7511">
      <w:pPr>
        <w:pStyle w:val="ListParagraph"/>
        <w:numPr>
          <w:ilvl w:val="2"/>
          <w:numId w:val="24"/>
        </w:numPr>
        <w:tabs>
          <w:tab w:val="left" w:pos="2496"/>
        </w:tabs>
        <w:spacing w:before="1" w:line="237" w:lineRule="auto"/>
        <w:ind w:right="116" w:firstLine="0"/>
        <w:rPr>
          <w:sz w:val="24"/>
        </w:rPr>
      </w:pPr>
      <w:r w:rsidRPr="005108E4">
        <w:rPr>
          <w:sz w:val="24"/>
        </w:rPr>
        <w:t>The location of the originating MTC and date and time the vehicle leaves the location;</w:t>
      </w:r>
    </w:p>
    <w:p w14:paraId="36DAC20C" w14:textId="77777777" w:rsidR="00DA2759" w:rsidRPr="005108E4" w:rsidRDefault="009A7511">
      <w:pPr>
        <w:pStyle w:val="ListParagraph"/>
        <w:numPr>
          <w:ilvl w:val="2"/>
          <w:numId w:val="24"/>
        </w:numPr>
        <w:tabs>
          <w:tab w:val="left" w:pos="2460"/>
        </w:tabs>
        <w:spacing w:before="1" w:line="237" w:lineRule="auto"/>
        <w:ind w:right="117" w:firstLine="0"/>
        <w:rPr>
          <w:sz w:val="24"/>
        </w:rPr>
      </w:pPr>
      <w:r w:rsidRPr="005108E4">
        <w:rPr>
          <w:sz w:val="24"/>
        </w:rPr>
        <w:t>The mileage of the transporting vehicle at departure from the MTC, mileage on arrival at each Registered Qualifying Patient or Caregiver destination, and mileage on return to the</w:t>
      </w:r>
      <w:r w:rsidRPr="005108E4">
        <w:rPr>
          <w:spacing w:val="-5"/>
          <w:sz w:val="24"/>
        </w:rPr>
        <w:t xml:space="preserve"> </w:t>
      </w:r>
      <w:r w:rsidRPr="005108E4">
        <w:rPr>
          <w:sz w:val="24"/>
        </w:rPr>
        <w:t>MTC;</w:t>
      </w:r>
    </w:p>
    <w:p w14:paraId="01530501" w14:textId="77777777" w:rsidR="00DA2759" w:rsidRPr="005108E4" w:rsidRDefault="009A7511">
      <w:pPr>
        <w:pStyle w:val="ListParagraph"/>
        <w:numPr>
          <w:ilvl w:val="2"/>
          <w:numId w:val="24"/>
        </w:numPr>
        <w:tabs>
          <w:tab w:val="left" w:pos="2374"/>
        </w:tabs>
        <w:spacing w:before="1" w:line="237" w:lineRule="auto"/>
        <w:ind w:right="117" w:firstLine="0"/>
        <w:rPr>
          <w:sz w:val="24"/>
        </w:rPr>
      </w:pPr>
      <w:r w:rsidRPr="005108E4">
        <w:rPr>
          <w:sz w:val="24"/>
        </w:rPr>
        <w:t>The</w:t>
      </w:r>
      <w:r w:rsidRPr="005108E4">
        <w:rPr>
          <w:spacing w:val="-13"/>
          <w:sz w:val="24"/>
        </w:rPr>
        <w:t xml:space="preserve"> </w:t>
      </w:r>
      <w:r w:rsidRPr="005108E4">
        <w:rPr>
          <w:sz w:val="24"/>
        </w:rPr>
        <w:t>date</w:t>
      </w:r>
      <w:r w:rsidRPr="005108E4">
        <w:rPr>
          <w:spacing w:val="-12"/>
          <w:sz w:val="24"/>
        </w:rPr>
        <w:t xml:space="preserve"> </w:t>
      </w:r>
      <w:r w:rsidRPr="005108E4">
        <w:rPr>
          <w:sz w:val="24"/>
        </w:rPr>
        <w:t>and</w:t>
      </w:r>
      <w:r w:rsidRPr="005108E4">
        <w:rPr>
          <w:spacing w:val="-11"/>
          <w:sz w:val="24"/>
        </w:rPr>
        <w:t xml:space="preserve"> </w:t>
      </w:r>
      <w:r w:rsidRPr="005108E4">
        <w:rPr>
          <w:sz w:val="24"/>
        </w:rPr>
        <w:t>time</w:t>
      </w:r>
      <w:r w:rsidRPr="005108E4">
        <w:rPr>
          <w:spacing w:val="-12"/>
          <w:sz w:val="24"/>
        </w:rPr>
        <w:t xml:space="preserve"> </w:t>
      </w:r>
      <w:r w:rsidRPr="005108E4">
        <w:rPr>
          <w:sz w:val="24"/>
        </w:rPr>
        <w:t>of</w:t>
      </w:r>
      <w:r w:rsidRPr="005108E4">
        <w:rPr>
          <w:spacing w:val="-11"/>
          <w:sz w:val="24"/>
        </w:rPr>
        <w:t xml:space="preserve"> </w:t>
      </w:r>
      <w:r w:rsidRPr="005108E4">
        <w:rPr>
          <w:sz w:val="24"/>
        </w:rPr>
        <w:t>departure</w:t>
      </w:r>
      <w:r w:rsidRPr="005108E4">
        <w:rPr>
          <w:spacing w:val="-13"/>
          <w:sz w:val="24"/>
        </w:rPr>
        <w:t xml:space="preserve"> </w:t>
      </w:r>
      <w:r w:rsidRPr="005108E4">
        <w:rPr>
          <w:sz w:val="24"/>
        </w:rPr>
        <w:t>from</w:t>
      </w:r>
      <w:r w:rsidRPr="005108E4">
        <w:rPr>
          <w:spacing w:val="-10"/>
          <w:sz w:val="24"/>
        </w:rPr>
        <w:t xml:space="preserve"> </w:t>
      </w:r>
      <w:r w:rsidRPr="005108E4">
        <w:rPr>
          <w:sz w:val="24"/>
        </w:rPr>
        <w:t>the</w:t>
      </w:r>
      <w:r w:rsidRPr="005108E4">
        <w:rPr>
          <w:spacing w:val="-12"/>
          <w:sz w:val="24"/>
        </w:rPr>
        <w:t xml:space="preserve"> </w:t>
      </w:r>
      <w:r w:rsidRPr="005108E4">
        <w:rPr>
          <w:sz w:val="24"/>
        </w:rPr>
        <w:t>MTC</w:t>
      </w:r>
      <w:r w:rsidRPr="005108E4">
        <w:rPr>
          <w:spacing w:val="-10"/>
          <w:sz w:val="24"/>
        </w:rPr>
        <w:t xml:space="preserve"> </w:t>
      </w:r>
      <w:r w:rsidRPr="005108E4">
        <w:rPr>
          <w:sz w:val="24"/>
        </w:rPr>
        <w:t>and</w:t>
      </w:r>
      <w:r w:rsidRPr="005108E4">
        <w:rPr>
          <w:spacing w:val="-12"/>
          <w:sz w:val="24"/>
        </w:rPr>
        <w:t xml:space="preserve"> </w:t>
      </w:r>
      <w:r w:rsidRPr="005108E4">
        <w:rPr>
          <w:sz w:val="24"/>
        </w:rPr>
        <w:t>arrival</w:t>
      </w:r>
      <w:r w:rsidRPr="005108E4">
        <w:rPr>
          <w:spacing w:val="-10"/>
          <w:sz w:val="24"/>
        </w:rPr>
        <w:t xml:space="preserve"> </w:t>
      </w:r>
      <w:r w:rsidRPr="005108E4">
        <w:rPr>
          <w:sz w:val="24"/>
        </w:rPr>
        <w:t>at</w:t>
      </w:r>
      <w:r w:rsidRPr="005108E4">
        <w:rPr>
          <w:spacing w:val="-13"/>
          <w:sz w:val="24"/>
        </w:rPr>
        <w:t xml:space="preserve"> </w:t>
      </w:r>
      <w:r w:rsidRPr="005108E4">
        <w:rPr>
          <w:sz w:val="24"/>
        </w:rPr>
        <w:t>each</w:t>
      </w:r>
      <w:r w:rsidRPr="005108E4">
        <w:rPr>
          <w:spacing w:val="-11"/>
          <w:sz w:val="24"/>
        </w:rPr>
        <w:t xml:space="preserve"> </w:t>
      </w:r>
      <w:r w:rsidRPr="005108E4">
        <w:rPr>
          <w:sz w:val="24"/>
        </w:rPr>
        <w:t>patient</w:t>
      </w:r>
      <w:r w:rsidRPr="005108E4">
        <w:rPr>
          <w:spacing w:val="-10"/>
          <w:sz w:val="24"/>
        </w:rPr>
        <w:t xml:space="preserve"> </w:t>
      </w:r>
      <w:r w:rsidRPr="005108E4">
        <w:rPr>
          <w:sz w:val="24"/>
        </w:rPr>
        <w:t>destination for each delivery;</w:t>
      </w:r>
      <w:r w:rsidRPr="005108E4">
        <w:rPr>
          <w:spacing w:val="-3"/>
          <w:sz w:val="24"/>
        </w:rPr>
        <w:t xml:space="preserve"> </w:t>
      </w:r>
      <w:r w:rsidRPr="005108E4">
        <w:rPr>
          <w:sz w:val="24"/>
        </w:rPr>
        <w:t>and</w:t>
      </w:r>
    </w:p>
    <w:p w14:paraId="68F3A524" w14:textId="77777777" w:rsidR="00DA2759" w:rsidRPr="005108E4" w:rsidRDefault="009A7511">
      <w:pPr>
        <w:pStyle w:val="ListParagraph"/>
        <w:numPr>
          <w:ilvl w:val="2"/>
          <w:numId w:val="24"/>
        </w:numPr>
        <w:tabs>
          <w:tab w:val="left" w:pos="2396"/>
        </w:tabs>
        <w:spacing w:line="273" w:lineRule="exact"/>
        <w:ind w:left="2395" w:hanging="361"/>
        <w:rPr>
          <w:sz w:val="24"/>
        </w:rPr>
      </w:pPr>
      <w:r w:rsidRPr="005108E4">
        <w:rPr>
          <w:sz w:val="24"/>
        </w:rPr>
        <w:t>An entry indicating the date and time of the last delivery</w:t>
      </w:r>
      <w:r w:rsidRPr="005108E4">
        <w:rPr>
          <w:spacing w:val="-43"/>
          <w:sz w:val="24"/>
        </w:rPr>
        <w:t xml:space="preserve"> </w:t>
      </w:r>
      <w:r w:rsidRPr="005108E4">
        <w:rPr>
          <w:sz w:val="24"/>
        </w:rPr>
        <w:t>in an order.</w:t>
      </w:r>
    </w:p>
    <w:p w14:paraId="6613559B" w14:textId="77777777" w:rsidR="00DA2759" w:rsidRPr="005108E4" w:rsidRDefault="009A7511">
      <w:pPr>
        <w:pStyle w:val="ListParagraph"/>
        <w:numPr>
          <w:ilvl w:val="1"/>
          <w:numId w:val="24"/>
        </w:numPr>
        <w:tabs>
          <w:tab w:val="left" w:pos="2156"/>
        </w:tabs>
        <w:spacing w:before="1" w:line="237" w:lineRule="auto"/>
        <w:ind w:right="118" w:firstLine="0"/>
        <w:rPr>
          <w:sz w:val="24"/>
        </w:rPr>
      </w:pPr>
      <w:r w:rsidRPr="005108E4">
        <w:rPr>
          <w:sz w:val="24"/>
        </w:rPr>
        <w:t>An MTC or Marijuana Courier may not transport products other than Marijuana and Marijuana</w:t>
      </w:r>
      <w:r w:rsidRPr="005108E4">
        <w:rPr>
          <w:spacing w:val="-15"/>
          <w:sz w:val="24"/>
        </w:rPr>
        <w:t xml:space="preserve"> </w:t>
      </w:r>
      <w:r w:rsidRPr="005108E4">
        <w:rPr>
          <w:sz w:val="24"/>
        </w:rPr>
        <w:t>Products</w:t>
      </w:r>
      <w:r w:rsidRPr="005108E4">
        <w:rPr>
          <w:spacing w:val="-13"/>
          <w:sz w:val="24"/>
        </w:rPr>
        <w:t xml:space="preserve"> </w:t>
      </w:r>
      <w:r w:rsidRPr="005108E4">
        <w:rPr>
          <w:sz w:val="24"/>
        </w:rPr>
        <w:t>during</w:t>
      </w:r>
      <w:r w:rsidRPr="005108E4">
        <w:rPr>
          <w:spacing w:val="-17"/>
          <w:sz w:val="24"/>
        </w:rPr>
        <w:t xml:space="preserve"> </w:t>
      </w:r>
      <w:r w:rsidRPr="005108E4">
        <w:rPr>
          <w:sz w:val="24"/>
        </w:rPr>
        <w:t>times</w:t>
      </w:r>
      <w:r w:rsidRPr="005108E4">
        <w:rPr>
          <w:spacing w:val="-13"/>
          <w:sz w:val="24"/>
        </w:rPr>
        <w:t xml:space="preserve"> </w:t>
      </w:r>
      <w:r w:rsidRPr="005108E4">
        <w:rPr>
          <w:sz w:val="24"/>
        </w:rPr>
        <w:t>when</w:t>
      </w:r>
      <w:r w:rsidRPr="005108E4">
        <w:rPr>
          <w:spacing w:val="-13"/>
          <w:sz w:val="24"/>
        </w:rPr>
        <w:t xml:space="preserve"> </w:t>
      </w:r>
      <w:r w:rsidRPr="005108E4">
        <w:rPr>
          <w:sz w:val="24"/>
        </w:rPr>
        <w:t>and</w:t>
      </w:r>
      <w:r w:rsidRPr="005108E4">
        <w:rPr>
          <w:spacing w:val="-14"/>
          <w:sz w:val="24"/>
        </w:rPr>
        <w:t xml:space="preserve"> </w:t>
      </w:r>
      <w:r w:rsidRPr="005108E4">
        <w:rPr>
          <w:sz w:val="24"/>
        </w:rPr>
        <w:t>MTC</w:t>
      </w:r>
      <w:r w:rsidRPr="005108E4">
        <w:rPr>
          <w:spacing w:val="-12"/>
          <w:sz w:val="24"/>
        </w:rPr>
        <w:t xml:space="preserve"> </w:t>
      </w:r>
      <w:r w:rsidRPr="005108E4">
        <w:rPr>
          <w:sz w:val="24"/>
        </w:rPr>
        <w:t>or</w:t>
      </w:r>
      <w:r w:rsidRPr="005108E4">
        <w:rPr>
          <w:spacing w:val="-12"/>
          <w:sz w:val="24"/>
        </w:rPr>
        <w:t xml:space="preserve"> </w:t>
      </w:r>
      <w:r w:rsidRPr="005108E4">
        <w:rPr>
          <w:sz w:val="24"/>
        </w:rPr>
        <w:t>Marijuana</w:t>
      </w:r>
      <w:r w:rsidRPr="005108E4">
        <w:rPr>
          <w:spacing w:val="-14"/>
          <w:sz w:val="24"/>
        </w:rPr>
        <w:t xml:space="preserve"> </w:t>
      </w:r>
      <w:r w:rsidRPr="005108E4">
        <w:rPr>
          <w:sz w:val="24"/>
        </w:rPr>
        <w:t>Courier</w:t>
      </w:r>
      <w:r w:rsidRPr="005108E4">
        <w:rPr>
          <w:spacing w:val="-15"/>
          <w:sz w:val="24"/>
        </w:rPr>
        <w:t xml:space="preserve"> </w:t>
      </w:r>
      <w:r w:rsidRPr="005108E4">
        <w:rPr>
          <w:sz w:val="24"/>
        </w:rPr>
        <w:t>is</w:t>
      </w:r>
      <w:r w:rsidRPr="005108E4">
        <w:rPr>
          <w:spacing w:val="-13"/>
          <w:sz w:val="24"/>
        </w:rPr>
        <w:t xml:space="preserve"> </w:t>
      </w:r>
      <w:r w:rsidRPr="005108E4">
        <w:rPr>
          <w:sz w:val="24"/>
        </w:rPr>
        <w:t>performing</w:t>
      </w:r>
      <w:r w:rsidRPr="005108E4">
        <w:rPr>
          <w:spacing w:val="-17"/>
          <w:sz w:val="24"/>
        </w:rPr>
        <w:t xml:space="preserve"> </w:t>
      </w:r>
      <w:r w:rsidRPr="005108E4">
        <w:rPr>
          <w:sz w:val="24"/>
        </w:rPr>
        <w:t>home deliveries.</w:t>
      </w:r>
    </w:p>
    <w:p w14:paraId="0EC80676" w14:textId="77777777" w:rsidR="00DA2759" w:rsidRPr="005108E4" w:rsidRDefault="00DA2759">
      <w:pPr>
        <w:pStyle w:val="BodyText"/>
        <w:spacing w:before="8"/>
        <w:jc w:val="left"/>
        <w:rPr>
          <w:sz w:val="23"/>
        </w:rPr>
      </w:pPr>
    </w:p>
    <w:p w14:paraId="2AAC869B" w14:textId="77777777" w:rsidR="00DA2759" w:rsidRPr="005108E4" w:rsidRDefault="009A7511" w:rsidP="00203FD3">
      <w:pPr>
        <w:pStyle w:val="ListParagraph"/>
        <w:numPr>
          <w:ilvl w:val="0"/>
          <w:numId w:val="24"/>
        </w:numPr>
        <w:tabs>
          <w:tab w:val="left" w:pos="1779"/>
        </w:tabs>
        <w:spacing w:line="275" w:lineRule="exact"/>
        <w:ind w:hanging="460"/>
        <w:outlineLvl w:val="1"/>
        <w:rPr>
          <w:sz w:val="24"/>
        </w:rPr>
      </w:pPr>
      <w:r w:rsidRPr="005108E4">
        <w:rPr>
          <w:sz w:val="24"/>
          <w:u w:val="single"/>
        </w:rPr>
        <w:t>Manifests</w:t>
      </w:r>
      <w:r w:rsidRPr="005108E4">
        <w:rPr>
          <w:sz w:val="24"/>
        </w:rPr>
        <w:t>.</w:t>
      </w:r>
    </w:p>
    <w:p w14:paraId="37B4A274" w14:textId="77777777" w:rsidR="00DA2759" w:rsidRPr="005108E4" w:rsidRDefault="009A7511">
      <w:pPr>
        <w:pStyle w:val="ListParagraph"/>
        <w:numPr>
          <w:ilvl w:val="1"/>
          <w:numId w:val="24"/>
        </w:numPr>
        <w:tabs>
          <w:tab w:val="left" w:pos="2105"/>
        </w:tabs>
        <w:spacing w:before="1" w:line="237" w:lineRule="auto"/>
        <w:ind w:right="116" w:firstLine="0"/>
        <w:rPr>
          <w:sz w:val="24"/>
        </w:rPr>
      </w:pPr>
      <w:r w:rsidRPr="005108E4">
        <w:rPr>
          <w:sz w:val="24"/>
        </w:rPr>
        <w:t>Every</w:t>
      </w:r>
      <w:r w:rsidRPr="005108E4">
        <w:rPr>
          <w:spacing w:val="-16"/>
          <w:sz w:val="24"/>
        </w:rPr>
        <w:t xml:space="preserve"> </w:t>
      </w:r>
      <w:r w:rsidRPr="005108E4">
        <w:rPr>
          <w:sz w:val="24"/>
        </w:rPr>
        <w:t>home</w:t>
      </w:r>
      <w:r w:rsidRPr="005108E4">
        <w:rPr>
          <w:spacing w:val="-9"/>
          <w:sz w:val="24"/>
        </w:rPr>
        <w:t xml:space="preserve"> </w:t>
      </w:r>
      <w:r w:rsidRPr="005108E4">
        <w:rPr>
          <w:sz w:val="24"/>
        </w:rPr>
        <w:t>delivery</w:t>
      </w:r>
      <w:r w:rsidRPr="005108E4">
        <w:rPr>
          <w:spacing w:val="-15"/>
          <w:sz w:val="24"/>
        </w:rPr>
        <w:t xml:space="preserve"> </w:t>
      </w:r>
      <w:r w:rsidRPr="005108E4">
        <w:rPr>
          <w:sz w:val="24"/>
        </w:rPr>
        <w:t>shall</w:t>
      </w:r>
      <w:r w:rsidRPr="005108E4">
        <w:rPr>
          <w:spacing w:val="-8"/>
          <w:sz w:val="24"/>
        </w:rPr>
        <w:t xml:space="preserve"> </w:t>
      </w:r>
      <w:r w:rsidRPr="005108E4">
        <w:rPr>
          <w:sz w:val="24"/>
        </w:rPr>
        <w:t>have</w:t>
      </w:r>
      <w:r w:rsidRPr="005108E4">
        <w:rPr>
          <w:spacing w:val="-7"/>
          <w:sz w:val="24"/>
        </w:rPr>
        <w:t xml:space="preserve"> </w:t>
      </w:r>
      <w:r w:rsidRPr="005108E4">
        <w:rPr>
          <w:sz w:val="24"/>
        </w:rPr>
        <w:t>a</w:t>
      </w:r>
      <w:r w:rsidRPr="005108E4">
        <w:rPr>
          <w:spacing w:val="-9"/>
          <w:sz w:val="24"/>
        </w:rPr>
        <w:t xml:space="preserve"> </w:t>
      </w:r>
      <w:r w:rsidRPr="005108E4">
        <w:rPr>
          <w:sz w:val="24"/>
        </w:rPr>
        <w:t>manifest</w:t>
      </w:r>
      <w:r w:rsidRPr="005108E4">
        <w:rPr>
          <w:spacing w:val="-7"/>
          <w:sz w:val="24"/>
        </w:rPr>
        <w:t xml:space="preserve"> </w:t>
      </w:r>
      <w:r w:rsidRPr="005108E4">
        <w:rPr>
          <w:sz w:val="24"/>
        </w:rPr>
        <w:t>produced</w:t>
      </w:r>
      <w:r w:rsidRPr="005108E4">
        <w:rPr>
          <w:spacing w:val="-8"/>
          <w:sz w:val="24"/>
        </w:rPr>
        <w:t xml:space="preserve"> </w:t>
      </w:r>
      <w:r w:rsidRPr="005108E4">
        <w:rPr>
          <w:sz w:val="24"/>
        </w:rPr>
        <w:t>by</w:t>
      </w:r>
      <w:r w:rsidRPr="005108E4">
        <w:rPr>
          <w:spacing w:val="-16"/>
          <w:sz w:val="24"/>
        </w:rPr>
        <w:t xml:space="preserve"> </w:t>
      </w:r>
      <w:r w:rsidRPr="005108E4">
        <w:rPr>
          <w:sz w:val="24"/>
        </w:rPr>
        <w:t>the</w:t>
      </w:r>
      <w:r w:rsidRPr="005108E4">
        <w:rPr>
          <w:spacing w:val="-8"/>
          <w:sz w:val="24"/>
        </w:rPr>
        <w:t xml:space="preserve"> </w:t>
      </w:r>
      <w:r w:rsidRPr="005108E4">
        <w:rPr>
          <w:sz w:val="24"/>
        </w:rPr>
        <w:t>MTC.</w:t>
      </w:r>
      <w:r w:rsidRPr="005108E4">
        <w:rPr>
          <w:spacing w:val="44"/>
          <w:sz w:val="24"/>
        </w:rPr>
        <w:t xml:space="preserve"> </w:t>
      </w:r>
      <w:r w:rsidRPr="005108E4">
        <w:rPr>
          <w:sz w:val="24"/>
        </w:rPr>
        <w:t>A</w:t>
      </w:r>
      <w:r w:rsidRPr="005108E4">
        <w:rPr>
          <w:spacing w:val="-9"/>
          <w:sz w:val="24"/>
        </w:rPr>
        <w:t xml:space="preserve"> </w:t>
      </w:r>
      <w:r w:rsidRPr="005108E4">
        <w:rPr>
          <w:sz w:val="24"/>
        </w:rPr>
        <w:t>manifest</w:t>
      </w:r>
      <w:r w:rsidRPr="005108E4">
        <w:rPr>
          <w:spacing w:val="-8"/>
          <w:sz w:val="24"/>
        </w:rPr>
        <w:t xml:space="preserve"> </w:t>
      </w:r>
      <w:r w:rsidRPr="005108E4">
        <w:rPr>
          <w:sz w:val="24"/>
        </w:rPr>
        <w:t>shall</w:t>
      </w:r>
      <w:r w:rsidRPr="005108E4">
        <w:rPr>
          <w:spacing w:val="-7"/>
          <w:sz w:val="24"/>
        </w:rPr>
        <w:t xml:space="preserve"> </w:t>
      </w:r>
      <w:r w:rsidRPr="005108E4">
        <w:rPr>
          <w:sz w:val="24"/>
        </w:rPr>
        <w:t>be completed</w:t>
      </w:r>
      <w:r w:rsidRPr="005108E4">
        <w:rPr>
          <w:spacing w:val="-17"/>
          <w:sz w:val="24"/>
        </w:rPr>
        <w:t xml:space="preserve"> </w:t>
      </w:r>
      <w:r w:rsidRPr="005108E4">
        <w:rPr>
          <w:sz w:val="24"/>
        </w:rPr>
        <w:t>in</w:t>
      </w:r>
      <w:r w:rsidRPr="005108E4">
        <w:rPr>
          <w:spacing w:val="-17"/>
          <w:sz w:val="24"/>
        </w:rPr>
        <w:t xml:space="preserve"> </w:t>
      </w:r>
      <w:r w:rsidRPr="005108E4">
        <w:rPr>
          <w:sz w:val="24"/>
        </w:rPr>
        <w:t>duplicate,</w:t>
      </w:r>
      <w:r w:rsidRPr="005108E4">
        <w:rPr>
          <w:spacing w:val="-19"/>
          <w:sz w:val="24"/>
        </w:rPr>
        <w:t xml:space="preserve"> </w:t>
      </w:r>
      <w:r w:rsidRPr="005108E4">
        <w:rPr>
          <w:sz w:val="24"/>
        </w:rPr>
        <w:t>with</w:t>
      </w:r>
      <w:r w:rsidRPr="005108E4">
        <w:rPr>
          <w:spacing w:val="-18"/>
          <w:sz w:val="24"/>
        </w:rPr>
        <w:t xml:space="preserve"> </w:t>
      </w:r>
      <w:r w:rsidRPr="005108E4">
        <w:rPr>
          <w:sz w:val="24"/>
        </w:rPr>
        <w:t>the</w:t>
      </w:r>
      <w:r w:rsidRPr="005108E4">
        <w:rPr>
          <w:spacing w:val="-20"/>
          <w:sz w:val="24"/>
        </w:rPr>
        <w:t xml:space="preserve"> </w:t>
      </w:r>
      <w:r w:rsidRPr="005108E4">
        <w:rPr>
          <w:sz w:val="24"/>
        </w:rPr>
        <w:t>original</w:t>
      </w:r>
      <w:r w:rsidRPr="005108E4">
        <w:rPr>
          <w:spacing w:val="-17"/>
          <w:sz w:val="24"/>
        </w:rPr>
        <w:t xml:space="preserve"> </w:t>
      </w:r>
      <w:r w:rsidRPr="005108E4">
        <w:rPr>
          <w:sz w:val="24"/>
        </w:rPr>
        <w:t>manifest</w:t>
      </w:r>
      <w:r w:rsidRPr="005108E4">
        <w:rPr>
          <w:spacing w:val="-16"/>
          <w:sz w:val="24"/>
        </w:rPr>
        <w:t xml:space="preserve"> </w:t>
      </w:r>
      <w:r w:rsidRPr="005108E4">
        <w:rPr>
          <w:sz w:val="24"/>
        </w:rPr>
        <w:t>remaining</w:t>
      </w:r>
      <w:r w:rsidRPr="005108E4">
        <w:rPr>
          <w:spacing w:val="-19"/>
          <w:sz w:val="24"/>
        </w:rPr>
        <w:t xml:space="preserve"> </w:t>
      </w:r>
      <w:r w:rsidRPr="005108E4">
        <w:rPr>
          <w:sz w:val="24"/>
        </w:rPr>
        <w:t>with</w:t>
      </w:r>
      <w:r w:rsidRPr="005108E4">
        <w:rPr>
          <w:spacing w:val="-17"/>
          <w:sz w:val="24"/>
        </w:rPr>
        <w:t xml:space="preserve"> </w:t>
      </w:r>
      <w:r w:rsidRPr="005108E4">
        <w:rPr>
          <w:sz w:val="24"/>
        </w:rPr>
        <w:t>the</w:t>
      </w:r>
      <w:r w:rsidRPr="005108E4">
        <w:rPr>
          <w:spacing w:val="-17"/>
          <w:sz w:val="24"/>
        </w:rPr>
        <w:t xml:space="preserve"> </w:t>
      </w:r>
      <w:r w:rsidRPr="005108E4">
        <w:rPr>
          <w:sz w:val="24"/>
        </w:rPr>
        <w:t>originating</w:t>
      </w:r>
      <w:r w:rsidRPr="005108E4">
        <w:rPr>
          <w:spacing w:val="-19"/>
          <w:sz w:val="24"/>
        </w:rPr>
        <w:t xml:space="preserve"> </w:t>
      </w:r>
      <w:r w:rsidRPr="005108E4">
        <w:rPr>
          <w:sz w:val="24"/>
        </w:rPr>
        <w:t>MTC,</w:t>
      </w:r>
      <w:r w:rsidRPr="005108E4">
        <w:rPr>
          <w:spacing w:val="-17"/>
          <w:sz w:val="24"/>
        </w:rPr>
        <w:t xml:space="preserve"> </w:t>
      </w:r>
      <w:r w:rsidRPr="005108E4">
        <w:rPr>
          <w:sz w:val="24"/>
        </w:rPr>
        <w:t>and a copy to be kept with the MTC or Marijuana Courier agent during the delivery. The manifest shall be signed by the Registered Qualifying Patient or Caregiver receiving the Marijuana</w:t>
      </w:r>
      <w:r w:rsidRPr="005108E4">
        <w:rPr>
          <w:spacing w:val="-18"/>
          <w:sz w:val="24"/>
        </w:rPr>
        <w:t xml:space="preserve"> </w:t>
      </w:r>
      <w:r w:rsidRPr="005108E4">
        <w:rPr>
          <w:sz w:val="24"/>
        </w:rPr>
        <w:t>or</w:t>
      </w:r>
      <w:r w:rsidRPr="005108E4">
        <w:rPr>
          <w:spacing w:val="-17"/>
          <w:sz w:val="24"/>
        </w:rPr>
        <w:t xml:space="preserve"> </w:t>
      </w:r>
      <w:r w:rsidRPr="005108E4">
        <w:rPr>
          <w:sz w:val="24"/>
        </w:rPr>
        <w:t>Marijuana</w:t>
      </w:r>
      <w:r w:rsidRPr="005108E4">
        <w:rPr>
          <w:spacing w:val="-18"/>
          <w:sz w:val="24"/>
        </w:rPr>
        <w:t xml:space="preserve"> </w:t>
      </w:r>
      <w:r w:rsidRPr="005108E4">
        <w:rPr>
          <w:sz w:val="24"/>
        </w:rPr>
        <w:t>Products</w:t>
      </w:r>
      <w:r w:rsidRPr="005108E4">
        <w:rPr>
          <w:spacing w:val="-15"/>
          <w:sz w:val="24"/>
        </w:rPr>
        <w:t xml:space="preserve"> </w:t>
      </w:r>
      <w:r w:rsidRPr="005108E4">
        <w:rPr>
          <w:sz w:val="24"/>
        </w:rPr>
        <w:t>and</w:t>
      </w:r>
      <w:r w:rsidRPr="005108E4">
        <w:rPr>
          <w:spacing w:val="-17"/>
          <w:sz w:val="24"/>
        </w:rPr>
        <w:t xml:space="preserve"> </w:t>
      </w:r>
      <w:r w:rsidRPr="005108E4">
        <w:rPr>
          <w:sz w:val="24"/>
        </w:rPr>
        <w:t>the</w:t>
      </w:r>
      <w:r w:rsidRPr="005108E4">
        <w:rPr>
          <w:spacing w:val="-15"/>
          <w:sz w:val="24"/>
        </w:rPr>
        <w:t xml:space="preserve"> </w:t>
      </w:r>
      <w:r w:rsidRPr="005108E4">
        <w:rPr>
          <w:sz w:val="24"/>
        </w:rPr>
        <w:t>MTC</w:t>
      </w:r>
      <w:r w:rsidRPr="005108E4">
        <w:rPr>
          <w:spacing w:val="-16"/>
          <w:sz w:val="24"/>
        </w:rPr>
        <w:t xml:space="preserve"> </w:t>
      </w:r>
      <w:r w:rsidRPr="005108E4">
        <w:rPr>
          <w:sz w:val="24"/>
        </w:rPr>
        <w:t>or</w:t>
      </w:r>
      <w:r w:rsidRPr="005108E4">
        <w:rPr>
          <w:spacing w:val="-17"/>
          <w:sz w:val="24"/>
        </w:rPr>
        <w:t xml:space="preserve"> </w:t>
      </w:r>
      <w:r w:rsidRPr="005108E4">
        <w:rPr>
          <w:sz w:val="24"/>
        </w:rPr>
        <w:t>Marijuana</w:t>
      </w:r>
      <w:r w:rsidRPr="005108E4">
        <w:rPr>
          <w:spacing w:val="-17"/>
          <w:sz w:val="24"/>
        </w:rPr>
        <w:t xml:space="preserve"> </w:t>
      </w:r>
      <w:r w:rsidRPr="005108E4">
        <w:rPr>
          <w:sz w:val="24"/>
        </w:rPr>
        <w:t>Courier</w:t>
      </w:r>
      <w:r w:rsidRPr="005108E4">
        <w:rPr>
          <w:spacing w:val="-17"/>
          <w:sz w:val="24"/>
        </w:rPr>
        <w:t xml:space="preserve"> </w:t>
      </w:r>
      <w:r w:rsidRPr="005108E4">
        <w:rPr>
          <w:sz w:val="24"/>
        </w:rPr>
        <w:t>agent</w:t>
      </w:r>
      <w:r w:rsidRPr="005108E4">
        <w:rPr>
          <w:spacing w:val="-16"/>
          <w:sz w:val="24"/>
        </w:rPr>
        <w:t xml:space="preserve"> </w:t>
      </w:r>
      <w:r w:rsidRPr="005108E4">
        <w:rPr>
          <w:sz w:val="24"/>
        </w:rPr>
        <w:t>acting</w:t>
      </w:r>
      <w:r w:rsidRPr="005108E4">
        <w:rPr>
          <w:spacing w:val="-18"/>
          <w:sz w:val="24"/>
        </w:rPr>
        <w:t xml:space="preserve"> </w:t>
      </w:r>
      <w:r w:rsidRPr="005108E4">
        <w:rPr>
          <w:sz w:val="24"/>
        </w:rPr>
        <w:t>on</w:t>
      </w:r>
      <w:r w:rsidRPr="005108E4">
        <w:rPr>
          <w:spacing w:val="-17"/>
          <w:sz w:val="24"/>
        </w:rPr>
        <w:t xml:space="preserve"> </w:t>
      </w:r>
      <w:r w:rsidRPr="005108E4">
        <w:rPr>
          <w:sz w:val="24"/>
        </w:rPr>
        <w:t>behalf of the MTC. A signed manifest shall serve as the written record of the completion of the delivery.</w:t>
      </w:r>
    </w:p>
    <w:p w14:paraId="27C9142F" w14:textId="77777777" w:rsidR="00DA2759" w:rsidRPr="005108E4" w:rsidRDefault="00DA2759">
      <w:pPr>
        <w:spacing w:line="237" w:lineRule="auto"/>
        <w:jc w:val="both"/>
        <w:rPr>
          <w:sz w:val="24"/>
        </w:rPr>
        <w:sectPr w:rsidR="00DA2759" w:rsidRPr="005108E4">
          <w:pgSz w:w="12240" w:h="20160"/>
          <w:pgMar w:top="980" w:right="1320" w:bottom="960" w:left="480" w:header="744" w:footer="777" w:gutter="0"/>
          <w:cols w:space="720"/>
        </w:sectPr>
      </w:pPr>
    </w:p>
    <w:p w14:paraId="29230CC3" w14:textId="77777777" w:rsidR="00DA2759" w:rsidRPr="005108E4" w:rsidRDefault="00DA2759">
      <w:pPr>
        <w:pStyle w:val="BodyText"/>
        <w:spacing w:before="7"/>
        <w:jc w:val="left"/>
      </w:pPr>
    </w:p>
    <w:p w14:paraId="40AD5C9F" w14:textId="77777777" w:rsidR="00DA2759" w:rsidRPr="005108E4" w:rsidRDefault="009A7511">
      <w:pPr>
        <w:pStyle w:val="ListParagraph"/>
        <w:numPr>
          <w:ilvl w:val="1"/>
          <w:numId w:val="24"/>
        </w:numPr>
        <w:tabs>
          <w:tab w:val="left" w:pos="2134"/>
        </w:tabs>
        <w:ind w:left="2133" w:hanging="459"/>
        <w:rPr>
          <w:sz w:val="24"/>
        </w:rPr>
      </w:pPr>
      <w:r w:rsidRPr="005108E4">
        <w:rPr>
          <w:sz w:val="24"/>
        </w:rPr>
        <w:t>The manifest shall, at a minimum,</w:t>
      </w:r>
      <w:r w:rsidRPr="005108E4">
        <w:rPr>
          <w:spacing w:val="-8"/>
          <w:sz w:val="24"/>
        </w:rPr>
        <w:t xml:space="preserve"> </w:t>
      </w:r>
      <w:r w:rsidRPr="005108E4">
        <w:rPr>
          <w:sz w:val="24"/>
        </w:rPr>
        <w:t>include:</w:t>
      </w:r>
    </w:p>
    <w:p w14:paraId="55C71A0D" w14:textId="77777777" w:rsidR="00DA2759" w:rsidRPr="005108E4" w:rsidRDefault="009A7511">
      <w:pPr>
        <w:pStyle w:val="ListParagraph"/>
        <w:numPr>
          <w:ilvl w:val="2"/>
          <w:numId w:val="24"/>
        </w:numPr>
        <w:tabs>
          <w:tab w:val="left" w:pos="2396"/>
        </w:tabs>
        <w:spacing w:before="3"/>
        <w:ind w:left="2395" w:hanging="361"/>
        <w:rPr>
          <w:sz w:val="24"/>
        </w:rPr>
      </w:pPr>
      <w:r w:rsidRPr="005108E4">
        <w:rPr>
          <w:sz w:val="24"/>
        </w:rPr>
        <w:t>The originating MTC's name, address, and License</w:t>
      </w:r>
      <w:r w:rsidRPr="005108E4">
        <w:rPr>
          <w:spacing w:val="-17"/>
          <w:sz w:val="24"/>
        </w:rPr>
        <w:t xml:space="preserve"> </w:t>
      </w:r>
      <w:r w:rsidRPr="005108E4">
        <w:rPr>
          <w:sz w:val="24"/>
        </w:rPr>
        <w:t>number;</w:t>
      </w:r>
    </w:p>
    <w:p w14:paraId="523F39D7" w14:textId="77777777" w:rsidR="00DA2759" w:rsidRPr="005108E4" w:rsidRDefault="009A7511">
      <w:pPr>
        <w:pStyle w:val="ListParagraph"/>
        <w:numPr>
          <w:ilvl w:val="2"/>
          <w:numId w:val="24"/>
        </w:numPr>
        <w:tabs>
          <w:tab w:val="left" w:pos="2381"/>
        </w:tabs>
        <w:spacing w:before="5" w:line="242" w:lineRule="auto"/>
        <w:ind w:right="115" w:firstLine="0"/>
        <w:rPr>
          <w:sz w:val="24"/>
        </w:rPr>
      </w:pPr>
      <w:r w:rsidRPr="005108E4">
        <w:rPr>
          <w:sz w:val="24"/>
        </w:rPr>
        <w:t>The</w:t>
      </w:r>
      <w:r w:rsidRPr="005108E4">
        <w:rPr>
          <w:spacing w:val="-10"/>
          <w:sz w:val="24"/>
        </w:rPr>
        <w:t xml:space="preserve"> </w:t>
      </w:r>
      <w:r w:rsidRPr="005108E4">
        <w:rPr>
          <w:sz w:val="24"/>
        </w:rPr>
        <w:t>names</w:t>
      </w:r>
      <w:r w:rsidRPr="005108E4">
        <w:rPr>
          <w:spacing w:val="-9"/>
          <w:sz w:val="24"/>
        </w:rPr>
        <w:t xml:space="preserve"> </w:t>
      </w:r>
      <w:r w:rsidRPr="005108E4">
        <w:rPr>
          <w:sz w:val="24"/>
        </w:rPr>
        <w:t>and</w:t>
      </w:r>
      <w:r w:rsidRPr="005108E4">
        <w:rPr>
          <w:spacing w:val="-9"/>
          <w:sz w:val="24"/>
        </w:rPr>
        <w:t xml:space="preserve"> </w:t>
      </w:r>
      <w:r w:rsidRPr="005108E4">
        <w:rPr>
          <w:sz w:val="24"/>
        </w:rPr>
        <w:t>agent</w:t>
      </w:r>
      <w:r w:rsidRPr="005108E4">
        <w:rPr>
          <w:spacing w:val="-10"/>
          <w:sz w:val="24"/>
        </w:rPr>
        <w:t xml:space="preserve"> </w:t>
      </w:r>
      <w:r w:rsidRPr="005108E4">
        <w:rPr>
          <w:sz w:val="24"/>
        </w:rPr>
        <w:t>numbers</w:t>
      </w:r>
      <w:r w:rsidRPr="005108E4">
        <w:rPr>
          <w:spacing w:val="-9"/>
          <w:sz w:val="24"/>
        </w:rPr>
        <w:t xml:space="preserve"> </w:t>
      </w:r>
      <w:r w:rsidRPr="005108E4">
        <w:rPr>
          <w:sz w:val="24"/>
        </w:rPr>
        <w:t>of</w:t>
      </w:r>
      <w:r w:rsidRPr="005108E4">
        <w:rPr>
          <w:spacing w:val="-9"/>
          <w:sz w:val="24"/>
        </w:rPr>
        <w:t xml:space="preserve"> </w:t>
      </w:r>
      <w:r w:rsidRPr="005108E4">
        <w:rPr>
          <w:sz w:val="24"/>
        </w:rPr>
        <w:t>the</w:t>
      </w:r>
      <w:r w:rsidRPr="005108E4">
        <w:rPr>
          <w:spacing w:val="-10"/>
          <w:sz w:val="24"/>
        </w:rPr>
        <w:t xml:space="preserve"> </w:t>
      </w:r>
      <w:r w:rsidRPr="005108E4">
        <w:rPr>
          <w:sz w:val="24"/>
        </w:rPr>
        <w:t>MTC</w:t>
      </w:r>
      <w:r w:rsidRPr="005108E4">
        <w:rPr>
          <w:spacing w:val="-9"/>
          <w:sz w:val="24"/>
        </w:rPr>
        <w:t xml:space="preserve"> </w:t>
      </w:r>
      <w:r w:rsidRPr="005108E4">
        <w:rPr>
          <w:sz w:val="24"/>
        </w:rPr>
        <w:t>or</w:t>
      </w:r>
      <w:r w:rsidRPr="005108E4">
        <w:rPr>
          <w:spacing w:val="-12"/>
          <w:sz w:val="24"/>
        </w:rPr>
        <w:t xml:space="preserve"> </w:t>
      </w:r>
      <w:r w:rsidRPr="005108E4">
        <w:rPr>
          <w:sz w:val="24"/>
        </w:rPr>
        <w:t>Marijuana</w:t>
      </w:r>
      <w:r w:rsidRPr="005108E4">
        <w:rPr>
          <w:spacing w:val="-13"/>
          <w:sz w:val="24"/>
        </w:rPr>
        <w:t xml:space="preserve"> </w:t>
      </w:r>
      <w:r w:rsidRPr="005108E4">
        <w:rPr>
          <w:sz w:val="24"/>
        </w:rPr>
        <w:t>Courier</w:t>
      </w:r>
      <w:r w:rsidRPr="005108E4">
        <w:rPr>
          <w:spacing w:val="-12"/>
          <w:sz w:val="24"/>
        </w:rPr>
        <w:t xml:space="preserve"> </w:t>
      </w:r>
      <w:r w:rsidRPr="005108E4">
        <w:rPr>
          <w:sz w:val="24"/>
        </w:rPr>
        <w:t>agents</w:t>
      </w:r>
      <w:r w:rsidRPr="005108E4">
        <w:rPr>
          <w:spacing w:val="-9"/>
          <w:sz w:val="24"/>
        </w:rPr>
        <w:t xml:space="preserve"> </w:t>
      </w:r>
      <w:r w:rsidRPr="005108E4">
        <w:rPr>
          <w:sz w:val="24"/>
        </w:rPr>
        <w:t>performing the</w:t>
      </w:r>
      <w:r w:rsidRPr="005108E4">
        <w:rPr>
          <w:spacing w:val="-3"/>
          <w:sz w:val="24"/>
        </w:rPr>
        <w:t xml:space="preserve"> </w:t>
      </w:r>
      <w:r w:rsidRPr="005108E4">
        <w:rPr>
          <w:sz w:val="24"/>
        </w:rPr>
        <w:t>delivery;</w:t>
      </w:r>
    </w:p>
    <w:p w14:paraId="5E9AD421" w14:textId="77777777" w:rsidR="00DA2759" w:rsidRPr="005108E4" w:rsidRDefault="009A7511">
      <w:pPr>
        <w:pStyle w:val="ListParagraph"/>
        <w:numPr>
          <w:ilvl w:val="2"/>
          <w:numId w:val="24"/>
        </w:numPr>
        <w:tabs>
          <w:tab w:val="left" w:pos="2396"/>
        </w:tabs>
        <w:spacing w:before="1"/>
        <w:ind w:left="2395" w:hanging="361"/>
        <w:rPr>
          <w:sz w:val="24"/>
        </w:rPr>
      </w:pPr>
      <w:r w:rsidRPr="005108E4">
        <w:rPr>
          <w:sz w:val="24"/>
        </w:rPr>
        <w:t>The Patient or caregiver's name, address, and registration</w:t>
      </w:r>
      <w:r w:rsidRPr="005108E4">
        <w:rPr>
          <w:spacing w:val="-18"/>
          <w:sz w:val="24"/>
        </w:rPr>
        <w:t xml:space="preserve"> </w:t>
      </w:r>
      <w:r w:rsidRPr="005108E4">
        <w:rPr>
          <w:sz w:val="24"/>
        </w:rPr>
        <w:t>number;</w:t>
      </w:r>
    </w:p>
    <w:p w14:paraId="74C8ECD2" w14:textId="77777777" w:rsidR="00DA2759" w:rsidRPr="005108E4" w:rsidRDefault="009A7511">
      <w:pPr>
        <w:pStyle w:val="ListParagraph"/>
        <w:numPr>
          <w:ilvl w:val="2"/>
          <w:numId w:val="24"/>
        </w:numPr>
        <w:tabs>
          <w:tab w:val="left" w:pos="2396"/>
        </w:tabs>
        <w:spacing w:before="3" w:line="242" w:lineRule="auto"/>
        <w:ind w:right="115" w:firstLine="0"/>
        <w:rPr>
          <w:sz w:val="24"/>
        </w:rPr>
      </w:pPr>
      <w:r w:rsidRPr="005108E4">
        <w:rPr>
          <w:sz w:val="24"/>
        </w:rPr>
        <w:t xml:space="preserve">A description of the Marijuana or Marijuana Products being transported, including the weight, form or </w:t>
      </w:r>
      <w:r w:rsidRPr="005108E4">
        <w:rPr>
          <w:spacing w:val="-3"/>
          <w:sz w:val="24"/>
        </w:rPr>
        <w:t xml:space="preserve">type </w:t>
      </w:r>
      <w:r w:rsidRPr="005108E4">
        <w:rPr>
          <w:sz w:val="24"/>
        </w:rPr>
        <w:t>of product, cost and transaction number entered in the patient sales</w:t>
      </w:r>
      <w:r w:rsidRPr="005108E4">
        <w:rPr>
          <w:spacing w:val="-1"/>
          <w:sz w:val="24"/>
        </w:rPr>
        <w:t xml:space="preserve"> </w:t>
      </w:r>
      <w:r w:rsidRPr="005108E4">
        <w:rPr>
          <w:sz w:val="24"/>
        </w:rPr>
        <w:t>system;</w:t>
      </w:r>
    </w:p>
    <w:p w14:paraId="5B3237A3" w14:textId="77777777" w:rsidR="00DA2759" w:rsidRPr="005108E4" w:rsidRDefault="009A7511">
      <w:pPr>
        <w:pStyle w:val="ListParagraph"/>
        <w:numPr>
          <w:ilvl w:val="2"/>
          <w:numId w:val="24"/>
        </w:numPr>
        <w:tabs>
          <w:tab w:val="left" w:pos="2367"/>
        </w:tabs>
        <w:spacing w:before="3"/>
        <w:ind w:left="2366" w:hanging="332"/>
        <w:rPr>
          <w:sz w:val="24"/>
        </w:rPr>
      </w:pPr>
      <w:r w:rsidRPr="005108E4">
        <w:rPr>
          <w:sz w:val="24"/>
        </w:rPr>
        <w:t>Signature</w:t>
      </w:r>
      <w:r w:rsidRPr="005108E4">
        <w:rPr>
          <w:spacing w:val="-15"/>
          <w:sz w:val="24"/>
        </w:rPr>
        <w:t xml:space="preserve"> </w:t>
      </w:r>
      <w:r w:rsidRPr="005108E4">
        <w:rPr>
          <w:sz w:val="24"/>
        </w:rPr>
        <w:t>lines</w:t>
      </w:r>
      <w:r w:rsidRPr="005108E4">
        <w:rPr>
          <w:spacing w:val="-14"/>
          <w:sz w:val="24"/>
        </w:rPr>
        <w:t xml:space="preserve"> </w:t>
      </w:r>
      <w:r w:rsidRPr="005108E4">
        <w:rPr>
          <w:sz w:val="24"/>
        </w:rPr>
        <w:t>for</w:t>
      </w:r>
      <w:r w:rsidRPr="005108E4">
        <w:rPr>
          <w:spacing w:val="-14"/>
          <w:sz w:val="24"/>
        </w:rPr>
        <w:t xml:space="preserve"> </w:t>
      </w:r>
      <w:r w:rsidRPr="005108E4">
        <w:rPr>
          <w:sz w:val="24"/>
        </w:rPr>
        <w:t>the</w:t>
      </w:r>
      <w:r w:rsidRPr="005108E4">
        <w:rPr>
          <w:spacing w:val="-14"/>
          <w:sz w:val="24"/>
        </w:rPr>
        <w:t xml:space="preserve"> </w:t>
      </w:r>
      <w:r w:rsidRPr="005108E4">
        <w:rPr>
          <w:sz w:val="24"/>
        </w:rPr>
        <w:t>agents</w:t>
      </w:r>
      <w:r w:rsidRPr="005108E4">
        <w:rPr>
          <w:spacing w:val="-16"/>
          <w:sz w:val="24"/>
        </w:rPr>
        <w:t xml:space="preserve"> </w:t>
      </w:r>
      <w:r w:rsidRPr="005108E4">
        <w:rPr>
          <w:sz w:val="24"/>
        </w:rPr>
        <w:t>who</w:t>
      </w:r>
      <w:r w:rsidRPr="005108E4">
        <w:rPr>
          <w:spacing w:val="-16"/>
          <w:sz w:val="24"/>
        </w:rPr>
        <w:t xml:space="preserve"> </w:t>
      </w:r>
      <w:r w:rsidRPr="005108E4">
        <w:rPr>
          <w:sz w:val="24"/>
        </w:rPr>
        <w:t>transported</w:t>
      </w:r>
      <w:r w:rsidRPr="005108E4">
        <w:rPr>
          <w:spacing w:val="-16"/>
          <w:sz w:val="24"/>
        </w:rPr>
        <w:t xml:space="preserve"> </w:t>
      </w:r>
      <w:r w:rsidRPr="005108E4">
        <w:rPr>
          <w:sz w:val="24"/>
        </w:rPr>
        <w:t>the</w:t>
      </w:r>
      <w:r w:rsidRPr="005108E4">
        <w:rPr>
          <w:spacing w:val="-18"/>
          <w:sz w:val="24"/>
        </w:rPr>
        <w:t xml:space="preserve"> </w:t>
      </w:r>
      <w:r w:rsidRPr="005108E4">
        <w:rPr>
          <w:sz w:val="24"/>
        </w:rPr>
        <w:t>Marijuana</w:t>
      </w:r>
      <w:r w:rsidRPr="005108E4">
        <w:rPr>
          <w:spacing w:val="-14"/>
          <w:sz w:val="24"/>
        </w:rPr>
        <w:t xml:space="preserve"> </w:t>
      </w:r>
      <w:r w:rsidRPr="005108E4">
        <w:rPr>
          <w:sz w:val="24"/>
        </w:rPr>
        <w:t>or</w:t>
      </w:r>
      <w:r w:rsidRPr="005108E4">
        <w:rPr>
          <w:spacing w:val="-15"/>
          <w:sz w:val="24"/>
        </w:rPr>
        <w:t xml:space="preserve"> </w:t>
      </w:r>
      <w:r w:rsidRPr="005108E4">
        <w:rPr>
          <w:sz w:val="24"/>
        </w:rPr>
        <w:t>Marijuana</w:t>
      </w:r>
      <w:r w:rsidRPr="005108E4">
        <w:rPr>
          <w:spacing w:val="-14"/>
          <w:sz w:val="24"/>
        </w:rPr>
        <w:t xml:space="preserve"> </w:t>
      </w:r>
      <w:r w:rsidRPr="005108E4">
        <w:rPr>
          <w:sz w:val="24"/>
        </w:rPr>
        <w:t>Products;</w:t>
      </w:r>
    </w:p>
    <w:p w14:paraId="308D5217" w14:textId="77777777" w:rsidR="00DA2759" w:rsidRPr="005108E4" w:rsidRDefault="009A7511">
      <w:pPr>
        <w:pStyle w:val="ListParagraph"/>
        <w:numPr>
          <w:ilvl w:val="2"/>
          <w:numId w:val="24"/>
        </w:numPr>
        <w:tabs>
          <w:tab w:val="left" w:pos="2400"/>
        </w:tabs>
        <w:spacing w:before="3" w:line="244" w:lineRule="auto"/>
        <w:ind w:right="118" w:firstLine="0"/>
        <w:rPr>
          <w:sz w:val="24"/>
        </w:rPr>
      </w:pPr>
      <w:r w:rsidRPr="005108E4">
        <w:rPr>
          <w:sz w:val="24"/>
        </w:rPr>
        <w:t>A signature line for the person who receives the Marijuana or Marijuana Products; and</w:t>
      </w:r>
    </w:p>
    <w:p w14:paraId="38930915" w14:textId="77777777" w:rsidR="00DA2759" w:rsidRPr="005108E4" w:rsidRDefault="009A7511">
      <w:pPr>
        <w:pStyle w:val="ListParagraph"/>
        <w:numPr>
          <w:ilvl w:val="2"/>
          <w:numId w:val="24"/>
        </w:numPr>
        <w:tabs>
          <w:tab w:val="left" w:pos="2396"/>
        </w:tabs>
        <w:spacing w:line="272" w:lineRule="exact"/>
        <w:ind w:left="2395" w:hanging="361"/>
        <w:rPr>
          <w:sz w:val="24"/>
        </w:rPr>
      </w:pPr>
      <w:r w:rsidRPr="005108E4">
        <w:rPr>
          <w:sz w:val="24"/>
        </w:rPr>
        <w:t>The MTC or Marijuana Courier vehicle make, model, and license plate</w:t>
      </w:r>
      <w:r w:rsidRPr="005108E4">
        <w:rPr>
          <w:spacing w:val="-41"/>
          <w:sz w:val="24"/>
        </w:rPr>
        <w:t xml:space="preserve"> </w:t>
      </w:r>
      <w:r w:rsidRPr="005108E4">
        <w:rPr>
          <w:sz w:val="24"/>
        </w:rPr>
        <w:t>number.</w:t>
      </w:r>
    </w:p>
    <w:p w14:paraId="7BD04477" w14:textId="77777777" w:rsidR="00DA2759" w:rsidRPr="005108E4" w:rsidRDefault="009A7511">
      <w:pPr>
        <w:pStyle w:val="ListParagraph"/>
        <w:numPr>
          <w:ilvl w:val="1"/>
          <w:numId w:val="24"/>
        </w:numPr>
        <w:tabs>
          <w:tab w:val="left" w:pos="2163"/>
        </w:tabs>
        <w:spacing w:before="5" w:line="242" w:lineRule="auto"/>
        <w:ind w:right="117" w:firstLine="0"/>
        <w:rPr>
          <w:sz w:val="24"/>
        </w:rPr>
      </w:pPr>
      <w:r w:rsidRPr="005108E4">
        <w:rPr>
          <w:sz w:val="24"/>
        </w:rPr>
        <w:t>The manifest shall be maintained within the vehicle during the entire transportation process, until all the deliveries are</w:t>
      </w:r>
      <w:r w:rsidRPr="005108E4">
        <w:rPr>
          <w:spacing w:val="-8"/>
          <w:sz w:val="24"/>
        </w:rPr>
        <w:t xml:space="preserve"> </w:t>
      </w:r>
      <w:r w:rsidRPr="005108E4">
        <w:rPr>
          <w:sz w:val="24"/>
        </w:rPr>
        <w:t>completed.</w:t>
      </w:r>
    </w:p>
    <w:p w14:paraId="7FDF8143" w14:textId="77777777" w:rsidR="00DA2759" w:rsidRPr="005108E4" w:rsidRDefault="009A7511">
      <w:pPr>
        <w:pStyle w:val="ListParagraph"/>
        <w:numPr>
          <w:ilvl w:val="1"/>
          <w:numId w:val="24"/>
        </w:numPr>
        <w:tabs>
          <w:tab w:val="left" w:pos="2156"/>
        </w:tabs>
        <w:spacing w:before="1" w:line="242" w:lineRule="auto"/>
        <w:ind w:right="116" w:firstLine="0"/>
        <w:rPr>
          <w:sz w:val="24"/>
        </w:rPr>
      </w:pPr>
      <w:r w:rsidRPr="005108E4">
        <w:rPr>
          <w:sz w:val="24"/>
        </w:rPr>
        <w:t>An MTC shall retain all transportation manifests for no less than one year and make them available to the Commission on</w:t>
      </w:r>
      <w:r w:rsidRPr="005108E4">
        <w:rPr>
          <w:spacing w:val="-9"/>
          <w:sz w:val="24"/>
        </w:rPr>
        <w:t xml:space="preserve"> </w:t>
      </w:r>
      <w:r w:rsidRPr="005108E4">
        <w:rPr>
          <w:sz w:val="24"/>
        </w:rPr>
        <w:t>request.</w:t>
      </w:r>
    </w:p>
    <w:p w14:paraId="3C6EE73E" w14:textId="77777777" w:rsidR="00DA2759" w:rsidRPr="005108E4" w:rsidRDefault="00DA2759">
      <w:pPr>
        <w:pStyle w:val="BodyText"/>
        <w:spacing w:before="4"/>
        <w:jc w:val="left"/>
      </w:pPr>
    </w:p>
    <w:p w14:paraId="05AA11C4" w14:textId="77777777" w:rsidR="00DA2759" w:rsidRPr="005108E4" w:rsidRDefault="009A7511" w:rsidP="00203FD3">
      <w:pPr>
        <w:pStyle w:val="BodyText"/>
        <w:spacing w:before="1"/>
        <w:ind w:left="120"/>
        <w:jc w:val="left"/>
        <w:outlineLvl w:val="0"/>
      </w:pPr>
      <w:r w:rsidRPr="005108E4">
        <w:rPr>
          <w:u w:val="single"/>
        </w:rPr>
        <w:t>501.150:</w:t>
      </w:r>
      <w:r w:rsidRPr="005108E4">
        <w:rPr>
          <w:spacing w:val="59"/>
          <w:u w:val="single"/>
        </w:rPr>
        <w:t xml:space="preserve"> </w:t>
      </w:r>
      <w:r w:rsidRPr="005108E4">
        <w:rPr>
          <w:u w:val="single"/>
        </w:rPr>
        <w:t>Edibles</w:t>
      </w:r>
    </w:p>
    <w:p w14:paraId="68783051" w14:textId="77777777" w:rsidR="00DA2759" w:rsidRPr="005108E4" w:rsidRDefault="00DA2759">
      <w:pPr>
        <w:pStyle w:val="BodyText"/>
        <w:spacing w:before="4"/>
        <w:jc w:val="left"/>
        <w:rPr>
          <w:sz w:val="19"/>
        </w:rPr>
      </w:pPr>
    </w:p>
    <w:p w14:paraId="65E28265" w14:textId="77777777" w:rsidR="00DA2759" w:rsidRPr="005108E4" w:rsidRDefault="009A7511" w:rsidP="00203FD3">
      <w:pPr>
        <w:pStyle w:val="ListParagraph"/>
        <w:numPr>
          <w:ilvl w:val="0"/>
          <w:numId w:val="23"/>
        </w:numPr>
        <w:tabs>
          <w:tab w:val="left" w:pos="1779"/>
        </w:tabs>
        <w:spacing w:before="60"/>
        <w:ind w:hanging="460"/>
        <w:outlineLvl w:val="1"/>
        <w:rPr>
          <w:sz w:val="24"/>
        </w:rPr>
      </w:pPr>
      <w:r w:rsidRPr="005108E4">
        <w:rPr>
          <w:sz w:val="24"/>
          <w:u w:val="single"/>
        </w:rPr>
        <w:t>Production of Edibles</w:t>
      </w:r>
      <w:r w:rsidRPr="005108E4">
        <w:rPr>
          <w:sz w:val="24"/>
        </w:rPr>
        <w:t>. Edibles shall be produced in compliance with the</w:t>
      </w:r>
      <w:r w:rsidRPr="005108E4">
        <w:rPr>
          <w:spacing w:val="-35"/>
          <w:sz w:val="24"/>
        </w:rPr>
        <w:t xml:space="preserve"> </w:t>
      </w:r>
      <w:r w:rsidRPr="005108E4">
        <w:rPr>
          <w:sz w:val="24"/>
        </w:rPr>
        <w:t>following:</w:t>
      </w:r>
    </w:p>
    <w:p w14:paraId="3DB136E8" w14:textId="77777777" w:rsidR="00DA2759" w:rsidRPr="005108E4" w:rsidRDefault="009A7511">
      <w:pPr>
        <w:pStyle w:val="ListParagraph"/>
        <w:numPr>
          <w:ilvl w:val="1"/>
          <w:numId w:val="23"/>
        </w:numPr>
        <w:tabs>
          <w:tab w:val="left" w:pos="2199"/>
        </w:tabs>
        <w:spacing w:before="5" w:line="242" w:lineRule="auto"/>
        <w:ind w:right="116" w:firstLine="0"/>
        <w:rPr>
          <w:sz w:val="24"/>
        </w:rPr>
      </w:pPr>
      <w:r w:rsidRPr="005108E4">
        <w:rPr>
          <w:sz w:val="24"/>
        </w:rPr>
        <w:t>Any Edibles that is made to resemble a typical food or beverage product shall be packaged</w:t>
      </w:r>
      <w:r w:rsidRPr="005108E4">
        <w:rPr>
          <w:spacing w:val="-24"/>
          <w:sz w:val="24"/>
        </w:rPr>
        <w:t xml:space="preserve"> </w:t>
      </w:r>
      <w:r w:rsidRPr="005108E4">
        <w:rPr>
          <w:sz w:val="24"/>
        </w:rPr>
        <w:t>and</w:t>
      </w:r>
      <w:r w:rsidRPr="005108E4">
        <w:rPr>
          <w:spacing w:val="-23"/>
          <w:sz w:val="24"/>
        </w:rPr>
        <w:t xml:space="preserve"> </w:t>
      </w:r>
      <w:r w:rsidRPr="005108E4">
        <w:rPr>
          <w:sz w:val="24"/>
        </w:rPr>
        <w:t>labeled</w:t>
      </w:r>
      <w:r w:rsidRPr="005108E4">
        <w:rPr>
          <w:spacing w:val="-23"/>
          <w:sz w:val="24"/>
        </w:rPr>
        <w:t xml:space="preserve"> </w:t>
      </w:r>
      <w:r w:rsidRPr="005108E4">
        <w:rPr>
          <w:sz w:val="24"/>
        </w:rPr>
        <w:t>as</w:t>
      </w:r>
      <w:r w:rsidRPr="005108E4">
        <w:rPr>
          <w:spacing w:val="-21"/>
          <w:sz w:val="24"/>
        </w:rPr>
        <w:t xml:space="preserve"> </w:t>
      </w:r>
      <w:r w:rsidRPr="005108E4">
        <w:rPr>
          <w:sz w:val="24"/>
        </w:rPr>
        <w:t>required</w:t>
      </w:r>
      <w:r w:rsidRPr="005108E4">
        <w:rPr>
          <w:spacing w:val="-20"/>
          <w:sz w:val="24"/>
        </w:rPr>
        <w:t xml:space="preserve"> </w:t>
      </w:r>
      <w:r w:rsidRPr="005108E4">
        <w:rPr>
          <w:sz w:val="24"/>
        </w:rPr>
        <w:t>by</w:t>
      </w:r>
      <w:r w:rsidRPr="005108E4">
        <w:rPr>
          <w:spacing w:val="-28"/>
          <w:sz w:val="24"/>
        </w:rPr>
        <w:t xml:space="preserve"> </w:t>
      </w:r>
      <w:r w:rsidRPr="005108E4">
        <w:rPr>
          <w:sz w:val="24"/>
        </w:rPr>
        <w:t>M.G.L.</w:t>
      </w:r>
      <w:r w:rsidRPr="005108E4">
        <w:rPr>
          <w:spacing w:val="-21"/>
          <w:sz w:val="24"/>
        </w:rPr>
        <w:t xml:space="preserve"> </w:t>
      </w:r>
      <w:r w:rsidRPr="005108E4">
        <w:rPr>
          <w:sz w:val="24"/>
        </w:rPr>
        <w:t>c.</w:t>
      </w:r>
      <w:r w:rsidRPr="005108E4">
        <w:rPr>
          <w:spacing w:val="-23"/>
          <w:sz w:val="24"/>
        </w:rPr>
        <w:t xml:space="preserve"> </w:t>
      </w:r>
      <w:r w:rsidRPr="005108E4">
        <w:rPr>
          <w:sz w:val="24"/>
        </w:rPr>
        <w:t>94G,</w:t>
      </w:r>
      <w:r w:rsidRPr="005108E4">
        <w:rPr>
          <w:spacing w:val="-23"/>
          <w:sz w:val="24"/>
        </w:rPr>
        <w:t xml:space="preserve"> </w:t>
      </w:r>
      <w:r w:rsidRPr="005108E4">
        <w:rPr>
          <w:sz w:val="24"/>
        </w:rPr>
        <w:t>§</w:t>
      </w:r>
      <w:r w:rsidRPr="005108E4">
        <w:rPr>
          <w:spacing w:val="-23"/>
          <w:sz w:val="24"/>
        </w:rPr>
        <w:t xml:space="preserve"> </w:t>
      </w:r>
      <w:r w:rsidRPr="005108E4">
        <w:rPr>
          <w:sz w:val="24"/>
        </w:rPr>
        <w:t>4(a½)(xxiv)</w:t>
      </w:r>
      <w:r w:rsidRPr="005108E4">
        <w:rPr>
          <w:spacing w:val="-23"/>
          <w:sz w:val="24"/>
        </w:rPr>
        <w:t xml:space="preserve"> </w:t>
      </w:r>
      <w:r w:rsidRPr="005108E4">
        <w:rPr>
          <w:sz w:val="24"/>
        </w:rPr>
        <w:t>and</w:t>
      </w:r>
      <w:r w:rsidRPr="005108E4">
        <w:rPr>
          <w:spacing w:val="-24"/>
          <w:sz w:val="24"/>
        </w:rPr>
        <w:t xml:space="preserve"> </w:t>
      </w:r>
      <w:r w:rsidRPr="005108E4">
        <w:rPr>
          <w:sz w:val="24"/>
        </w:rPr>
        <w:t>(xxvi),</w:t>
      </w:r>
      <w:r w:rsidRPr="005108E4">
        <w:rPr>
          <w:spacing w:val="-23"/>
          <w:sz w:val="24"/>
        </w:rPr>
        <w:t xml:space="preserve"> </w:t>
      </w:r>
      <w:r w:rsidRPr="005108E4">
        <w:rPr>
          <w:sz w:val="24"/>
        </w:rPr>
        <w:t>and</w:t>
      </w:r>
      <w:r w:rsidRPr="005108E4">
        <w:rPr>
          <w:spacing w:val="-23"/>
          <w:sz w:val="24"/>
        </w:rPr>
        <w:t xml:space="preserve"> </w:t>
      </w:r>
      <w:r w:rsidRPr="005108E4">
        <w:rPr>
          <w:sz w:val="24"/>
        </w:rPr>
        <w:t>935</w:t>
      </w:r>
      <w:r w:rsidRPr="005108E4">
        <w:rPr>
          <w:spacing w:val="-23"/>
          <w:sz w:val="24"/>
        </w:rPr>
        <w:t xml:space="preserve"> </w:t>
      </w:r>
      <w:r w:rsidRPr="005108E4">
        <w:rPr>
          <w:sz w:val="24"/>
        </w:rPr>
        <w:t>CMR 501.105(5) and</w:t>
      </w:r>
      <w:r w:rsidRPr="005108E4">
        <w:rPr>
          <w:spacing w:val="-3"/>
          <w:sz w:val="24"/>
        </w:rPr>
        <w:t xml:space="preserve"> </w:t>
      </w:r>
      <w:r w:rsidRPr="005108E4">
        <w:rPr>
          <w:sz w:val="24"/>
        </w:rPr>
        <w:t>(6).</w:t>
      </w:r>
    </w:p>
    <w:p w14:paraId="5294306E" w14:textId="77777777" w:rsidR="00DA2759" w:rsidRPr="005108E4" w:rsidRDefault="009A7511">
      <w:pPr>
        <w:pStyle w:val="ListParagraph"/>
        <w:numPr>
          <w:ilvl w:val="1"/>
          <w:numId w:val="23"/>
        </w:numPr>
        <w:tabs>
          <w:tab w:val="left" w:pos="2134"/>
        </w:tabs>
        <w:spacing w:before="2"/>
        <w:ind w:left="2133" w:hanging="459"/>
        <w:rPr>
          <w:sz w:val="24"/>
        </w:rPr>
      </w:pPr>
      <w:r w:rsidRPr="005108E4">
        <w:rPr>
          <w:sz w:val="24"/>
        </w:rPr>
        <w:t xml:space="preserve">The manufacture or sale of Edibles in the following shapes and </w:t>
      </w:r>
      <w:r w:rsidRPr="005108E4">
        <w:rPr>
          <w:spacing w:val="-3"/>
          <w:sz w:val="24"/>
        </w:rPr>
        <w:t xml:space="preserve">types </w:t>
      </w:r>
      <w:r w:rsidRPr="005108E4">
        <w:rPr>
          <w:sz w:val="24"/>
        </w:rPr>
        <w:t>is</w:t>
      </w:r>
      <w:r w:rsidRPr="005108E4">
        <w:rPr>
          <w:spacing w:val="-36"/>
          <w:sz w:val="24"/>
        </w:rPr>
        <w:t xml:space="preserve"> </w:t>
      </w:r>
      <w:r w:rsidRPr="005108E4">
        <w:rPr>
          <w:sz w:val="24"/>
        </w:rPr>
        <w:t>prohibited:</w:t>
      </w:r>
    </w:p>
    <w:p w14:paraId="1A12D71C" w14:textId="77777777" w:rsidR="00DA2759" w:rsidRPr="005108E4" w:rsidRDefault="009A7511">
      <w:pPr>
        <w:pStyle w:val="ListParagraph"/>
        <w:numPr>
          <w:ilvl w:val="2"/>
          <w:numId w:val="23"/>
        </w:numPr>
        <w:tabs>
          <w:tab w:val="left" w:pos="2396"/>
        </w:tabs>
        <w:spacing w:before="4"/>
        <w:ind w:hanging="361"/>
        <w:rPr>
          <w:sz w:val="24"/>
        </w:rPr>
      </w:pPr>
      <w:r w:rsidRPr="005108E4">
        <w:rPr>
          <w:sz w:val="24"/>
        </w:rPr>
        <w:t>The</w:t>
      </w:r>
      <w:r w:rsidRPr="005108E4">
        <w:rPr>
          <w:spacing w:val="-6"/>
          <w:sz w:val="24"/>
        </w:rPr>
        <w:t xml:space="preserve"> </w:t>
      </w:r>
      <w:r w:rsidRPr="005108E4">
        <w:rPr>
          <w:sz w:val="24"/>
        </w:rPr>
        <w:t>distinct</w:t>
      </w:r>
      <w:r w:rsidRPr="005108E4">
        <w:rPr>
          <w:spacing w:val="-4"/>
          <w:sz w:val="24"/>
        </w:rPr>
        <w:t xml:space="preserve"> </w:t>
      </w:r>
      <w:r w:rsidRPr="005108E4">
        <w:rPr>
          <w:sz w:val="24"/>
        </w:rPr>
        <w:t>shape</w:t>
      </w:r>
      <w:r w:rsidRPr="005108E4">
        <w:rPr>
          <w:spacing w:val="-5"/>
          <w:sz w:val="24"/>
        </w:rPr>
        <w:t xml:space="preserve"> </w:t>
      </w:r>
      <w:r w:rsidRPr="005108E4">
        <w:rPr>
          <w:sz w:val="24"/>
        </w:rPr>
        <w:t>of</w:t>
      </w:r>
      <w:r w:rsidRPr="005108E4">
        <w:rPr>
          <w:spacing w:val="-5"/>
          <w:sz w:val="24"/>
        </w:rPr>
        <w:t xml:space="preserve"> </w:t>
      </w:r>
      <w:r w:rsidRPr="005108E4">
        <w:rPr>
          <w:sz w:val="24"/>
        </w:rPr>
        <w:t>a</w:t>
      </w:r>
      <w:r w:rsidRPr="005108E4">
        <w:rPr>
          <w:spacing w:val="-5"/>
          <w:sz w:val="24"/>
        </w:rPr>
        <w:t xml:space="preserve"> </w:t>
      </w:r>
      <w:r w:rsidRPr="005108E4">
        <w:rPr>
          <w:sz w:val="24"/>
        </w:rPr>
        <w:t>human,</w:t>
      </w:r>
      <w:r w:rsidRPr="005108E4">
        <w:rPr>
          <w:spacing w:val="-5"/>
          <w:sz w:val="24"/>
        </w:rPr>
        <w:t xml:space="preserve"> </w:t>
      </w:r>
      <w:r w:rsidRPr="005108E4">
        <w:rPr>
          <w:sz w:val="24"/>
        </w:rPr>
        <w:t>animal,</w:t>
      </w:r>
      <w:r w:rsidRPr="005108E4">
        <w:rPr>
          <w:spacing w:val="-4"/>
          <w:sz w:val="24"/>
        </w:rPr>
        <w:t xml:space="preserve"> </w:t>
      </w:r>
      <w:r w:rsidRPr="005108E4">
        <w:rPr>
          <w:sz w:val="24"/>
        </w:rPr>
        <w:t>fruit,</w:t>
      </w:r>
      <w:r w:rsidRPr="005108E4">
        <w:rPr>
          <w:spacing w:val="-5"/>
          <w:sz w:val="24"/>
        </w:rPr>
        <w:t xml:space="preserve"> </w:t>
      </w:r>
      <w:r w:rsidRPr="005108E4">
        <w:rPr>
          <w:sz w:val="24"/>
        </w:rPr>
        <w:t>or</w:t>
      </w:r>
      <w:r w:rsidRPr="005108E4">
        <w:rPr>
          <w:spacing w:val="-4"/>
          <w:sz w:val="24"/>
        </w:rPr>
        <w:t xml:space="preserve"> </w:t>
      </w:r>
      <w:r w:rsidRPr="005108E4">
        <w:rPr>
          <w:sz w:val="24"/>
        </w:rPr>
        <w:t>sporting-equipment</w:t>
      </w:r>
      <w:r w:rsidRPr="005108E4">
        <w:rPr>
          <w:spacing w:val="-4"/>
          <w:sz w:val="24"/>
        </w:rPr>
        <w:t xml:space="preserve"> </w:t>
      </w:r>
      <w:r w:rsidRPr="005108E4">
        <w:rPr>
          <w:sz w:val="24"/>
        </w:rPr>
        <w:t>item;</w:t>
      </w:r>
      <w:r w:rsidRPr="005108E4">
        <w:rPr>
          <w:spacing w:val="-3"/>
          <w:sz w:val="24"/>
        </w:rPr>
        <w:t xml:space="preserve"> </w:t>
      </w:r>
      <w:r w:rsidRPr="005108E4">
        <w:rPr>
          <w:sz w:val="24"/>
        </w:rPr>
        <w:t>or</w:t>
      </w:r>
    </w:p>
    <w:p w14:paraId="5FD31D45" w14:textId="77777777" w:rsidR="00DA2759" w:rsidRPr="005108E4" w:rsidRDefault="009A7511">
      <w:pPr>
        <w:pStyle w:val="ListParagraph"/>
        <w:numPr>
          <w:ilvl w:val="2"/>
          <w:numId w:val="23"/>
        </w:numPr>
        <w:tabs>
          <w:tab w:val="left" w:pos="2403"/>
        </w:tabs>
        <w:spacing w:before="3" w:line="242" w:lineRule="auto"/>
        <w:ind w:left="2035" w:right="117" w:firstLine="0"/>
        <w:rPr>
          <w:sz w:val="24"/>
        </w:rPr>
      </w:pPr>
      <w:r w:rsidRPr="005108E4">
        <w:rPr>
          <w:sz w:val="24"/>
        </w:rPr>
        <w:t>A shape that bears the likeness or contains characteristics of a realistic or fictional human,</w:t>
      </w:r>
      <w:r w:rsidRPr="005108E4">
        <w:rPr>
          <w:spacing w:val="-30"/>
          <w:sz w:val="24"/>
        </w:rPr>
        <w:t xml:space="preserve"> </w:t>
      </w:r>
      <w:r w:rsidRPr="005108E4">
        <w:rPr>
          <w:sz w:val="24"/>
        </w:rPr>
        <w:t>animal,</w:t>
      </w:r>
      <w:r w:rsidRPr="005108E4">
        <w:rPr>
          <w:spacing w:val="3"/>
          <w:sz w:val="24"/>
        </w:rPr>
        <w:t xml:space="preserve"> </w:t>
      </w:r>
      <w:r w:rsidRPr="005108E4">
        <w:rPr>
          <w:sz w:val="24"/>
        </w:rPr>
        <w:t>fruit,</w:t>
      </w:r>
      <w:r w:rsidRPr="005108E4">
        <w:rPr>
          <w:spacing w:val="-29"/>
          <w:sz w:val="24"/>
        </w:rPr>
        <w:t xml:space="preserve"> </w:t>
      </w:r>
      <w:r w:rsidRPr="005108E4">
        <w:rPr>
          <w:sz w:val="24"/>
        </w:rPr>
        <w:t>or</w:t>
      </w:r>
      <w:r w:rsidRPr="005108E4">
        <w:rPr>
          <w:spacing w:val="-29"/>
          <w:sz w:val="24"/>
        </w:rPr>
        <w:t xml:space="preserve"> </w:t>
      </w:r>
      <w:r w:rsidRPr="005108E4">
        <w:rPr>
          <w:sz w:val="24"/>
        </w:rPr>
        <w:t>sporting-equipment</w:t>
      </w:r>
      <w:r w:rsidRPr="005108E4">
        <w:rPr>
          <w:spacing w:val="-28"/>
          <w:sz w:val="24"/>
        </w:rPr>
        <w:t xml:space="preserve"> </w:t>
      </w:r>
      <w:r w:rsidRPr="005108E4">
        <w:rPr>
          <w:sz w:val="24"/>
        </w:rPr>
        <w:t>item</w:t>
      </w:r>
      <w:r w:rsidRPr="005108E4">
        <w:rPr>
          <w:spacing w:val="-29"/>
          <w:sz w:val="24"/>
        </w:rPr>
        <w:t xml:space="preserve"> </w:t>
      </w:r>
      <w:r w:rsidRPr="005108E4">
        <w:rPr>
          <w:sz w:val="24"/>
        </w:rPr>
        <w:t>including</w:t>
      </w:r>
      <w:r w:rsidRPr="005108E4">
        <w:rPr>
          <w:spacing w:val="-30"/>
          <w:sz w:val="24"/>
        </w:rPr>
        <w:t xml:space="preserve"> </w:t>
      </w:r>
      <w:r w:rsidRPr="005108E4">
        <w:rPr>
          <w:sz w:val="24"/>
        </w:rPr>
        <w:t>artistic,</w:t>
      </w:r>
      <w:r w:rsidRPr="005108E4">
        <w:rPr>
          <w:spacing w:val="-31"/>
          <w:sz w:val="24"/>
        </w:rPr>
        <w:t xml:space="preserve"> </w:t>
      </w:r>
      <w:r w:rsidRPr="005108E4">
        <w:rPr>
          <w:spacing w:val="-4"/>
          <w:sz w:val="24"/>
        </w:rPr>
        <w:t>caricature,</w:t>
      </w:r>
      <w:r w:rsidRPr="005108E4">
        <w:rPr>
          <w:spacing w:val="-31"/>
          <w:sz w:val="24"/>
        </w:rPr>
        <w:t xml:space="preserve"> </w:t>
      </w:r>
      <w:r w:rsidRPr="005108E4">
        <w:rPr>
          <w:sz w:val="24"/>
        </w:rPr>
        <w:t>or</w:t>
      </w:r>
      <w:r w:rsidRPr="005108E4">
        <w:rPr>
          <w:spacing w:val="-32"/>
          <w:sz w:val="24"/>
        </w:rPr>
        <w:t xml:space="preserve"> </w:t>
      </w:r>
      <w:r w:rsidRPr="005108E4">
        <w:rPr>
          <w:sz w:val="24"/>
        </w:rPr>
        <w:t>cartoon renderings.</w:t>
      </w:r>
    </w:p>
    <w:p w14:paraId="4116C093" w14:textId="77777777" w:rsidR="00DA2759" w:rsidRPr="005108E4" w:rsidRDefault="009A7511">
      <w:pPr>
        <w:pStyle w:val="ListParagraph"/>
        <w:numPr>
          <w:ilvl w:val="1"/>
          <w:numId w:val="23"/>
        </w:numPr>
        <w:tabs>
          <w:tab w:val="left" w:pos="2088"/>
        </w:tabs>
        <w:spacing w:before="4" w:line="242" w:lineRule="auto"/>
        <w:ind w:right="117" w:firstLine="0"/>
        <w:rPr>
          <w:sz w:val="24"/>
        </w:rPr>
      </w:pPr>
      <w:r w:rsidRPr="005108E4">
        <w:rPr>
          <w:sz w:val="24"/>
        </w:rPr>
        <w:t>Edibles</w:t>
      </w:r>
      <w:r w:rsidRPr="005108E4">
        <w:rPr>
          <w:spacing w:val="-15"/>
          <w:sz w:val="24"/>
        </w:rPr>
        <w:t xml:space="preserve"> </w:t>
      </w:r>
      <w:r w:rsidRPr="005108E4">
        <w:rPr>
          <w:sz w:val="24"/>
        </w:rPr>
        <w:t>that</w:t>
      </w:r>
      <w:r w:rsidRPr="005108E4">
        <w:rPr>
          <w:spacing w:val="-15"/>
          <w:sz w:val="24"/>
        </w:rPr>
        <w:t xml:space="preserve"> </w:t>
      </w:r>
      <w:r w:rsidRPr="005108E4">
        <w:rPr>
          <w:sz w:val="24"/>
        </w:rPr>
        <w:t>are</w:t>
      </w:r>
      <w:r w:rsidRPr="005108E4">
        <w:rPr>
          <w:spacing w:val="-15"/>
          <w:sz w:val="24"/>
        </w:rPr>
        <w:t xml:space="preserve"> </w:t>
      </w:r>
      <w:r w:rsidRPr="005108E4">
        <w:rPr>
          <w:sz w:val="24"/>
        </w:rPr>
        <w:t>geometric</w:t>
      </w:r>
      <w:r w:rsidRPr="005108E4">
        <w:rPr>
          <w:spacing w:val="-15"/>
          <w:sz w:val="24"/>
        </w:rPr>
        <w:t xml:space="preserve"> </w:t>
      </w:r>
      <w:r w:rsidRPr="005108E4">
        <w:rPr>
          <w:sz w:val="24"/>
        </w:rPr>
        <w:t>shapes</w:t>
      </w:r>
      <w:r w:rsidRPr="005108E4">
        <w:rPr>
          <w:spacing w:val="-15"/>
          <w:sz w:val="24"/>
        </w:rPr>
        <w:t xml:space="preserve"> </w:t>
      </w:r>
      <w:r w:rsidRPr="005108E4">
        <w:rPr>
          <w:sz w:val="24"/>
        </w:rPr>
        <w:t>and</w:t>
      </w:r>
      <w:r w:rsidRPr="005108E4">
        <w:rPr>
          <w:spacing w:val="-15"/>
          <w:sz w:val="24"/>
        </w:rPr>
        <w:t xml:space="preserve"> </w:t>
      </w:r>
      <w:r w:rsidRPr="005108E4">
        <w:rPr>
          <w:sz w:val="24"/>
        </w:rPr>
        <w:t>simply</w:t>
      </w:r>
      <w:r w:rsidRPr="005108E4">
        <w:rPr>
          <w:spacing w:val="-20"/>
          <w:sz w:val="24"/>
        </w:rPr>
        <w:t xml:space="preserve"> </w:t>
      </w:r>
      <w:r w:rsidRPr="005108E4">
        <w:rPr>
          <w:sz w:val="24"/>
        </w:rPr>
        <w:t>fruit-flavored</w:t>
      </w:r>
      <w:r w:rsidRPr="005108E4">
        <w:rPr>
          <w:spacing w:val="-18"/>
          <w:sz w:val="24"/>
        </w:rPr>
        <w:t xml:space="preserve"> </w:t>
      </w:r>
      <w:r w:rsidRPr="005108E4">
        <w:rPr>
          <w:sz w:val="24"/>
        </w:rPr>
        <w:t>are</w:t>
      </w:r>
      <w:r w:rsidRPr="005108E4">
        <w:rPr>
          <w:spacing w:val="-18"/>
          <w:sz w:val="24"/>
        </w:rPr>
        <w:t xml:space="preserve"> </w:t>
      </w:r>
      <w:r w:rsidRPr="005108E4">
        <w:rPr>
          <w:sz w:val="24"/>
        </w:rPr>
        <w:t>not</w:t>
      </w:r>
      <w:r w:rsidRPr="005108E4">
        <w:rPr>
          <w:spacing w:val="-16"/>
          <w:sz w:val="24"/>
        </w:rPr>
        <w:t xml:space="preserve"> </w:t>
      </w:r>
      <w:r w:rsidRPr="005108E4">
        <w:rPr>
          <w:sz w:val="24"/>
        </w:rPr>
        <w:t>considered</w:t>
      </w:r>
      <w:r w:rsidRPr="005108E4">
        <w:rPr>
          <w:spacing w:val="-17"/>
          <w:sz w:val="24"/>
        </w:rPr>
        <w:t xml:space="preserve"> </w:t>
      </w:r>
      <w:r w:rsidRPr="005108E4">
        <w:rPr>
          <w:sz w:val="24"/>
        </w:rPr>
        <w:t>fruit</w:t>
      </w:r>
      <w:r w:rsidRPr="005108E4">
        <w:rPr>
          <w:spacing w:val="-17"/>
          <w:sz w:val="24"/>
        </w:rPr>
        <w:t xml:space="preserve"> </w:t>
      </w:r>
      <w:r w:rsidRPr="005108E4">
        <w:rPr>
          <w:sz w:val="24"/>
        </w:rPr>
        <w:t>and are</w:t>
      </w:r>
      <w:r w:rsidRPr="005108E4">
        <w:rPr>
          <w:spacing w:val="-3"/>
          <w:sz w:val="24"/>
        </w:rPr>
        <w:t xml:space="preserve"> </w:t>
      </w:r>
      <w:r w:rsidRPr="005108E4">
        <w:rPr>
          <w:sz w:val="24"/>
        </w:rPr>
        <w:t>permissible.</w:t>
      </w:r>
    </w:p>
    <w:p w14:paraId="20E69F72" w14:textId="77777777" w:rsidR="00DA2759" w:rsidRPr="005108E4" w:rsidRDefault="00DA2759">
      <w:pPr>
        <w:pStyle w:val="BodyText"/>
        <w:spacing w:before="4"/>
        <w:jc w:val="left"/>
      </w:pPr>
    </w:p>
    <w:p w14:paraId="4A7F9C4C" w14:textId="77777777" w:rsidR="00DA2759" w:rsidRPr="005108E4" w:rsidRDefault="009A7511" w:rsidP="00203FD3">
      <w:pPr>
        <w:pStyle w:val="ListParagraph"/>
        <w:numPr>
          <w:ilvl w:val="0"/>
          <w:numId w:val="23"/>
        </w:numPr>
        <w:tabs>
          <w:tab w:val="left" w:pos="1776"/>
        </w:tabs>
        <w:spacing w:line="244" w:lineRule="auto"/>
        <w:ind w:left="1319" w:right="116" w:firstLine="0"/>
        <w:outlineLvl w:val="1"/>
        <w:rPr>
          <w:sz w:val="24"/>
        </w:rPr>
      </w:pPr>
      <w:r w:rsidRPr="005108E4">
        <w:rPr>
          <w:sz w:val="24"/>
          <w:u w:val="single"/>
        </w:rPr>
        <w:t>Sanitary Requirements</w:t>
      </w:r>
      <w:r w:rsidRPr="005108E4">
        <w:rPr>
          <w:sz w:val="24"/>
        </w:rPr>
        <w:t>. All Edibles shall be prepared, handled, and stored in compliance with the requirements in 935 CMR 501.105(3) and</w:t>
      </w:r>
      <w:r w:rsidRPr="005108E4">
        <w:rPr>
          <w:spacing w:val="-11"/>
          <w:sz w:val="24"/>
        </w:rPr>
        <w:t xml:space="preserve"> </w:t>
      </w:r>
      <w:r w:rsidRPr="005108E4">
        <w:rPr>
          <w:sz w:val="24"/>
        </w:rPr>
        <w:t>(11).</w:t>
      </w:r>
    </w:p>
    <w:p w14:paraId="1C9BFF2E" w14:textId="77777777" w:rsidR="00DA2759" w:rsidRPr="005108E4" w:rsidRDefault="00DA2759">
      <w:pPr>
        <w:pStyle w:val="BodyText"/>
        <w:spacing w:before="1"/>
        <w:jc w:val="left"/>
      </w:pPr>
    </w:p>
    <w:p w14:paraId="27994CF2" w14:textId="77777777" w:rsidR="00DA2759" w:rsidRPr="005108E4" w:rsidRDefault="009A7511" w:rsidP="00203FD3">
      <w:pPr>
        <w:pStyle w:val="ListParagraph"/>
        <w:numPr>
          <w:ilvl w:val="0"/>
          <w:numId w:val="23"/>
        </w:numPr>
        <w:tabs>
          <w:tab w:val="left" w:pos="1779"/>
        </w:tabs>
        <w:ind w:hanging="460"/>
        <w:outlineLvl w:val="1"/>
        <w:rPr>
          <w:sz w:val="24"/>
        </w:rPr>
      </w:pPr>
      <w:r w:rsidRPr="005108E4">
        <w:rPr>
          <w:sz w:val="24"/>
          <w:u w:val="single"/>
        </w:rPr>
        <w:t>Additional Labeling and Packaging Requirements for</w:t>
      </w:r>
      <w:r w:rsidRPr="005108E4">
        <w:rPr>
          <w:spacing w:val="-14"/>
          <w:sz w:val="24"/>
          <w:u w:val="single"/>
        </w:rPr>
        <w:t xml:space="preserve"> </w:t>
      </w:r>
      <w:r w:rsidRPr="005108E4">
        <w:rPr>
          <w:sz w:val="24"/>
          <w:u w:val="single"/>
        </w:rPr>
        <w:t>Edibles</w:t>
      </w:r>
      <w:r w:rsidRPr="005108E4">
        <w:rPr>
          <w:sz w:val="24"/>
        </w:rPr>
        <w:t>.</w:t>
      </w:r>
    </w:p>
    <w:p w14:paraId="3F29B376" w14:textId="77777777" w:rsidR="00DA2759" w:rsidRPr="005108E4" w:rsidRDefault="009A7511">
      <w:pPr>
        <w:pStyle w:val="ListParagraph"/>
        <w:numPr>
          <w:ilvl w:val="1"/>
          <w:numId w:val="23"/>
        </w:numPr>
        <w:tabs>
          <w:tab w:val="left" w:pos="2072"/>
        </w:tabs>
        <w:spacing w:before="2" w:line="242" w:lineRule="auto"/>
        <w:ind w:right="117" w:firstLine="0"/>
        <w:rPr>
          <w:sz w:val="24"/>
        </w:rPr>
      </w:pPr>
      <w:r w:rsidRPr="005108E4">
        <w:rPr>
          <w:spacing w:val="-3"/>
          <w:sz w:val="24"/>
        </w:rPr>
        <w:t>In</w:t>
      </w:r>
      <w:r w:rsidRPr="005108E4">
        <w:rPr>
          <w:spacing w:val="-18"/>
          <w:sz w:val="24"/>
        </w:rPr>
        <w:t xml:space="preserve"> </w:t>
      </w:r>
      <w:r w:rsidRPr="005108E4">
        <w:rPr>
          <w:sz w:val="24"/>
        </w:rPr>
        <w:t>addition</w:t>
      </w:r>
      <w:r w:rsidRPr="005108E4">
        <w:rPr>
          <w:spacing w:val="-18"/>
          <w:sz w:val="24"/>
        </w:rPr>
        <w:t xml:space="preserve"> </w:t>
      </w:r>
      <w:r w:rsidRPr="005108E4">
        <w:rPr>
          <w:sz w:val="24"/>
        </w:rPr>
        <w:t>to</w:t>
      </w:r>
      <w:r w:rsidRPr="005108E4">
        <w:rPr>
          <w:spacing w:val="-17"/>
          <w:sz w:val="24"/>
        </w:rPr>
        <w:t xml:space="preserve"> </w:t>
      </w:r>
      <w:r w:rsidRPr="005108E4">
        <w:rPr>
          <w:sz w:val="24"/>
        </w:rPr>
        <w:t>the</w:t>
      </w:r>
      <w:r w:rsidRPr="005108E4">
        <w:rPr>
          <w:spacing w:val="-21"/>
          <w:sz w:val="24"/>
        </w:rPr>
        <w:t xml:space="preserve"> </w:t>
      </w:r>
      <w:r w:rsidRPr="005108E4">
        <w:rPr>
          <w:sz w:val="24"/>
        </w:rPr>
        <w:t>requirements</w:t>
      </w:r>
      <w:r w:rsidRPr="005108E4">
        <w:rPr>
          <w:spacing w:val="-19"/>
          <w:sz w:val="24"/>
        </w:rPr>
        <w:t xml:space="preserve"> </w:t>
      </w:r>
      <w:r w:rsidRPr="005108E4">
        <w:rPr>
          <w:sz w:val="24"/>
        </w:rPr>
        <w:t>set</w:t>
      </w:r>
      <w:r w:rsidRPr="005108E4">
        <w:rPr>
          <w:spacing w:val="-19"/>
          <w:sz w:val="24"/>
        </w:rPr>
        <w:t xml:space="preserve"> </w:t>
      </w:r>
      <w:r w:rsidRPr="005108E4">
        <w:rPr>
          <w:sz w:val="24"/>
        </w:rPr>
        <w:t>forth</w:t>
      </w:r>
      <w:r w:rsidRPr="005108E4">
        <w:rPr>
          <w:spacing w:val="-20"/>
          <w:sz w:val="24"/>
        </w:rPr>
        <w:t xml:space="preserve"> </w:t>
      </w:r>
      <w:r w:rsidRPr="005108E4">
        <w:rPr>
          <w:sz w:val="24"/>
        </w:rPr>
        <w:t>in</w:t>
      </w:r>
      <w:r w:rsidRPr="005108E4">
        <w:rPr>
          <w:spacing w:val="-19"/>
          <w:sz w:val="24"/>
        </w:rPr>
        <w:t xml:space="preserve"> </w:t>
      </w:r>
      <w:r w:rsidRPr="005108E4">
        <w:rPr>
          <w:sz w:val="24"/>
        </w:rPr>
        <w:t>M.G.L.</w:t>
      </w:r>
      <w:r w:rsidRPr="005108E4">
        <w:rPr>
          <w:spacing w:val="-20"/>
          <w:sz w:val="24"/>
        </w:rPr>
        <w:t xml:space="preserve"> </w:t>
      </w:r>
      <w:r w:rsidRPr="005108E4">
        <w:rPr>
          <w:sz w:val="24"/>
        </w:rPr>
        <w:t>c.</w:t>
      </w:r>
      <w:r w:rsidRPr="005108E4">
        <w:rPr>
          <w:spacing w:val="-19"/>
          <w:sz w:val="24"/>
        </w:rPr>
        <w:t xml:space="preserve"> </w:t>
      </w:r>
      <w:r w:rsidRPr="005108E4">
        <w:rPr>
          <w:sz w:val="24"/>
        </w:rPr>
        <w:t>94G,</w:t>
      </w:r>
      <w:r w:rsidRPr="005108E4">
        <w:rPr>
          <w:spacing w:val="-20"/>
          <w:sz w:val="24"/>
        </w:rPr>
        <w:t xml:space="preserve"> </w:t>
      </w:r>
      <w:r w:rsidRPr="005108E4">
        <w:rPr>
          <w:sz w:val="24"/>
        </w:rPr>
        <w:t>§</w:t>
      </w:r>
      <w:r w:rsidRPr="005108E4">
        <w:rPr>
          <w:spacing w:val="-19"/>
          <w:sz w:val="24"/>
        </w:rPr>
        <w:t xml:space="preserve"> </w:t>
      </w:r>
      <w:r w:rsidRPr="005108E4">
        <w:rPr>
          <w:sz w:val="24"/>
        </w:rPr>
        <w:t>4(a½)(xxiv)</w:t>
      </w:r>
      <w:r w:rsidRPr="005108E4">
        <w:rPr>
          <w:spacing w:val="-21"/>
          <w:sz w:val="24"/>
        </w:rPr>
        <w:t xml:space="preserve"> </w:t>
      </w:r>
      <w:r w:rsidRPr="005108E4">
        <w:rPr>
          <w:sz w:val="24"/>
        </w:rPr>
        <w:t>and</w:t>
      </w:r>
      <w:r w:rsidRPr="005108E4">
        <w:rPr>
          <w:spacing w:val="-19"/>
          <w:sz w:val="24"/>
        </w:rPr>
        <w:t xml:space="preserve"> </w:t>
      </w:r>
      <w:r w:rsidRPr="005108E4">
        <w:rPr>
          <w:sz w:val="24"/>
        </w:rPr>
        <w:t>(xxvi),</w:t>
      </w:r>
      <w:r w:rsidRPr="005108E4">
        <w:rPr>
          <w:spacing w:val="-19"/>
          <w:sz w:val="24"/>
        </w:rPr>
        <w:t xml:space="preserve"> </w:t>
      </w:r>
      <w:r w:rsidRPr="005108E4">
        <w:rPr>
          <w:sz w:val="24"/>
        </w:rPr>
        <w:t>and 935 CMR 501.105(5) and (6), every MTC shall ensure that the following information or statement is Affixed to every container holding an</w:t>
      </w:r>
      <w:r w:rsidRPr="005108E4">
        <w:rPr>
          <w:spacing w:val="-20"/>
          <w:sz w:val="24"/>
        </w:rPr>
        <w:t xml:space="preserve"> </w:t>
      </w:r>
      <w:r w:rsidRPr="005108E4">
        <w:rPr>
          <w:sz w:val="24"/>
        </w:rPr>
        <w:t>Edible:</w:t>
      </w:r>
    </w:p>
    <w:p w14:paraId="3DD67DA6" w14:textId="77777777" w:rsidR="00DA2759" w:rsidRPr="005108E4" w:rsidRDefault="009A7511">
      <w:pPr>
        <w:pStyle w:val="ListParagraph"/>
        <w:numPr>
          <w:ilvl w:val="2"/>
          <w:numId w:val="23"/>
        </w:numPr>
        <w:tabs>
          <w:tab w:val="left" w:pos="2367"/>
        </w:tabs>
        <w:spacing w:before="4" w:line="242" w:lineRule="auto"/>
        <w:ind w:left="2035" w:right="118" w:firstLine="0"/>
        <w:rPr>
          <w:sz w:val="24"/>
        </w:rPr>
      </w:pPr>
      <w:r w:rsidRPr="005108E4">
        <w:rPr>
          <w:spacing w:val="-3"/>
          <w:sz w:val="24"/>
        </w:rPr>
        <w:t>If</w:t>
      </w:r>
      <w:r w:rsidRPr="005108E4">
        <w:rPr>
          <w:spacing w:val="-15"/>
          <w:sz w:val="24"/>
        </w:rPr>
        <w:t xml:space="preserve"> </w:t>
      </w:r>
      <w:r w:rsidRPr="005108E4">
        <w:rPr>
          <w:sz w:val="24"/>
        </w:rPr>
        <w:t>the</w:t>
      </w:r>
      <w:r w:rsidRPr="005108E4">
        <w:rPr>
          <w:spacing w:val="-14"/>
          <w:sz w:val="24"/>
        </w:rPr>
        <w:t xml:space="preserve"> </w:t>
      </w:r>
      <w:r w:rsidRPr="005108E4">
        <w:rPr>
          <w:sz w:val="24"/>
        </w:rPr>
        <w:t>retail</w:t>
      </w:r>
      <w:r w:rsidRPr="005108E4">
        <w:rPr>
          <w:spacing w:val="-14"/>
          <w:sz w:val="24"/>
        </w:rPr>
        <w:t xml:space="preserve"> </w:t>
      </w:r>
      <w:r w:rsidRPr="005108E4">
        <w:rPr>
          <w:sz w:val="24"/>
        </w:rPr>
        <w:t>Edible</w:t>
      </w:r>
      <w:r w:rsidRPr="005108E4">
        <w:rPr>
          <w:spacing w:val="-14"/>
          <w:sz w:val="24"/>
        </w:rPr>
        <w:t xml:space="preserve"> </w:t>
      </w:r>
      <w:r w:rsidRPr="005108E4">
        <w:rPr>
          <w:sz w:val="24"/>
        </w:rPr>
        <w:t>MIP</w:t>
      </w:r>
      <w:r w:rsidRPr="005108E4">
        <w:rPr>
          <w:spacing w:val="-12"/>
          <w:sz w:val="24"/>
        </w:rPr>
        <w:t xml:space="preserve"> </w:t>
      </w:r>
      <w:r w:rsidRPr="005108E4">
        <w:rPr>
          <w:sz w:val="24"/>
        </w:rPr>
        <w:t>is</w:t>
      </w:r>
      <w:r w:rsidRPr="005108E4">
        <w:rPr>
          <w:spacing w:val="-14"/>
          <w:sz w:val="24"/>
        </w:rPr>
        <w:t xml:space="preserve"> </w:t>
      </w:r>
      <w:r w:rsidRPr="005108E4">
        <w:rPr>
          <w:sz w:val="24"/>
        </w:rPr>
        <w:t>perishable</w:t>
      </w:r>
      <w:r w:rsidRPr="005108E4">
        <w:rPr>
          <w:spacing w:val="-14"/>
          <w:sz w:val="24"/>
        </w:rPr>
        <w:t xml:space="preserve"> </w:t>
      </w:r>
      <w:r w:rsidRPr="005108E4">
        <w:rPr>
          <w:sz w:val="24"/>
        </w:rPr>
        <w:t>or</w:t>
      </w:r>
      <w:r w:rsidRPr="005108E4">
        <w:rPr>
          <w:spacing w:val="-15"/>
          <w:sz w:val="24"/>
        </w:rPr>
        <w:t xml:space="preserve"> </w:t>
      </w:r>
      <w:r w:rsidRPr="005108E4">
        <w:rPr>
          <w:sz w:val="24"/>
        </w:rPr>
        <w:t>time</w:t>
      </w:r>
      <w:r w:rsidRPr="005108E4">
        <w:rPr>
          <w:spacing w:val="-14"/>
          <w:sz w:val="24"/>
        </w:rPr>
        <w:t xml:space="preserve"> </w:t>
      </w:r>
      <w:r w:rsidRPr="005108E4">
        <w:rPr>
          <w:sz w:val="24"/>
        </w:rPr>
        <w:t>and</w:t>
      </w:r>
      <w:r w:rsidRPr="005108E4">
        <w:rPr>
          <w:spacing w:val="-13"/>
          <w:sz w:val="24"/>
        </w:rPr>
        <w:t xml:space="preserve"> </w:t>
      </w:r>
      <w:r w:rsidRPr="005108E4">
        <w:rPr>
          <w:sz w:val="24"/>
        </w:rPr>
        <w:t>temperature</w:t>
      </w:r>
      <w:r w:rsidRPr="005108E4">
        <w:rPr>
          <w:spacing w:val="-15"/>
          <w:sz w:val="24"/>
        </w:rPr>
        <w:t xml:space="preserve"> </w:t>
      </w:r>
      <w:r w:rsidRPr="005108E4">
        <w:rPr>
          <w:sz w:val="24"/>
        </w:rPr>
        <w:t>controlled,</w:t>
      </w:r>
      <w:r w:rsidRPr="005108E4">
        <w:rPr>
          <w:spacing w:val="-16"/>
          <w:sz w:val="24"/>
        </w:rPr>
        <w:t xml:space="preserve"> </w:t>
      </w:r>
      <w:r w:rsidRPr="005108E4">
        <w:rPr>
          <w:sz w:val="24"/>
        </w:rPr>
        <w:t>a</w:t>
      </w:r>
      <w:r w:rsidRPr="005108E4">
        <w:rPr>
          <w:spacing w:val="-17"/>
          <w:sz w:val="24"/>
        </w:rPr>
        <w:t xml:space="preserve"> </w:t>
      </w:r>
      <w:r w:rsidRPr="005108E4">
        <w:rPr>
          <w:sz w:val="24"/>
        </w:rPr>
        <w:t>statement that the Edible shall be</w:t>
      </w:r>
      <w:r w:rsidRPr="005108E4">
        <w:rPr>
          <w:spacing w:val="-8"/>
          <w:sz w:val="24"/>
        </w:rPr>
        <w:t xml:space="preserve"> </w:t>
      </w:r>
      <w:r w:rsidRPr="005108E4">
        <w:rPr>
          <w:sz w:val="24"/>
        </w:rPr>
        <w:t>refrigerated.</w:t>
      </w:r>
    </w:p>
    <w:p w14:paraId="689F2397" w14:textId="77777777" w:rsidR="00DA2759" w:rsidRPr="005108E4" w:rsidRDefault="009A7511">
      <w:pPr>
        <w:pStyle w:val="ListParagraph"/>
        <w:numPr>
          <w:ilvl w:val="2"/>
          <w:numId w:val="23"/>
        </w:numPr>
        <w:tabs>
          <w:tab w:val="left" w:pos="2396"/>
        </w:tabs>
        <w:spacing w:before="2"/>
        <w:ind w:hanging="361"/>
        <w:rPr>
          <w:sz w:val="24"/>
        </w:rPr>
      </w:pPr>
      <w:r w:rsidRPr="005108E4">
        <w:rPr>
          <w:sz w:val="24"/>
        </w:rPr>
        <w:t>The date on which the Edible was</w:t>
      </w:r>
      <w:r w:rsidRPr="005108E4">
        <w:rPr>
          <w:spacing w:val="-13"/>
          <w:sz w:val="24"/>
        </w:rPr>
        <w:t xml:space="preserve"> </w:t>
      </w:r>
      <w:r w:rsidRPr="005108E4">
        <w:rPr>
          <w:sz w:val="24"/>
        </w:rPr>
        <w:t>produced.</w:t>
      </w:r>
    </w:p>
    <w:p w14:paraId="3C255356" w14:textId="77777777" w:rsidR="00DA2759" w:rsidRPr="005108E4" w:rsidRDefault="009A7511">
      <w:pPr>
        <w:pStyle w:val="ListParagraph"/>
        <w:numPr>
          <w:ilvl w:val="2"/>
          <w:numId w:val="23"/>
        </w:numPr>
        <w:tabs>
          <w:tab w:val="left" w:pos="2355"/>
        </w:tabs>
        <w:spacing w:before="2" w:line="244" w:lineRule="auto"/>
        <w:ind w:left="2035" w:right="116" w:firstLine="0"/>
        <w:rPr>
          <w:sz w:val="24"/>
        </w:rPr>
      </w:pPr>
      <w:r w:rsidRPr="005108E4">
        <w:rPr>
          <w:sz w:val="24"/>
        </w:rPr>
        <w:t>A</w:t>
      </w:r>
      <w:r w:rsidRPr="005108E4">
        <w:rPr>
          <w:spacing w:val="-18"/>
          <w:sz w:val="24"/>
        </w:rPr>
        <w:t xml:space="preserve"> </w:t>
      </w:r>
      <w:r w:rsidRPr="005108E4">
        <w:rPr>
          <w:sz w:val="24"/>
        </w:rPr>
        <w:t>nutritional</w:t>
      </w:r>
      <w:r w:rsidRPr="005108E4">
        <w:rPr>
          <w:spacing w:val="-17"/>
          <w:sz w:val="24"/>
        </w:rPr>
        <w:t xml:space="preserve"> </w:t>
      </w:r>
      <w:r w:rsidRPr="005108E4">
        <w:rPr>
          <w:sz w:val="24"/>
        </w:rPr>
        <w:t>fact</w:t>
      </w:r>
      <w:r w:rsidRPr="005108E4">
        <w:rPr>
          <w:spacing w:val="-17"/>
          <w:sz w:val="24"/>
        </w:rPr>
        <w:t xml:space="preserve"> </w:t>
      </w:r>
      <w:r w:rsidRPr="005108E4">
        <w:rPr>
          <w:sz w:val="24"/>
        </w:rPr>
        <w:t>panel</w:t>
      </w:r>
      <w:r w:rsidRPr="005108E4">
        <w:rPr>
          <w:spacing w:val="-17"/>
          <w:sz w:val="24"/>
        </w:rPr>
        <w:t xml:space="preserve"> </w:t>
      </w:r>
      <w:r w:rsidRPr="005108E4">
        <w:rPr>
          <w:sz w:val="24"/>
        </w:rPr>
        <w:t>that</w:t>
      </w:r>
      <w:r w:rsidRPr="005108E4">
        <w:rPr>
          <w:spacing w:val="-17"/>
          <w:sz w:val="24"/>
        </w:rPr>
        <w:t xml:space="preserve"> </w:t>
      </w:r>
      <w:r w:rsidRPr="005108E4">
        <w:rPr>
          <w:sz w:val="24"/>
        </w:rPr>
        <w:t>shall</w:t>
      </w:r>
      <w:r w:rsidRPr="005108E4">
        <w:rPr>
          <w:spacing w:val="-17"/>
          <w:sz w:val="24"/>
        </w:rPr>
        <w:t xml:space="preserve"> </w:t>
      </w:r>
      <w:r w:rsidRPr="005108E4">
        <w:rPr>
          <w:sz w:val="24"/>
        </w:rPr>
        <w:t>be</w:t>
      </w:r>
      <w:r w:rsidRPr="005108E4">
        <w:rPr>
          <w:spacing w:val="-19"/>
          <w:sz w:val="24"/>
        </w:rPr>
        <w:t xml:space="preserve"> </w:t>
      </w:r>
      <w:r w:rsidRPr="005108E4">
        <w:rPr>
          <w:sz w:val="24"/>
        </w:rPr>
        <w:t>based</w:t>
      </w:r>
      <w:r w:rsidRPr="005108E4">
        <w:rPr>
          <w:spacing w:val="-17"/>
          <w:sz w:val="24"/>
        </w:rPr>
        <w:t xml:space="preserve"> </w:t>
      </w:r>
      <w:r w:rsidRPr="005108E4">
        <w:rPr>
          <w:sz w:val="24"/>
        </w:rPr>
        <w:t>on</w:t>
      </w:r>
      <w:r w:rsidRPr="005108E4">
        <w:rPr>
          <w:spacing w:val="-18"/>
          <w:sz w:val="24"/>
        </w:rPr>
        <w:t xml:space="preserve"> </w:t>
      </w:r>
      <w:r w:rsidRPr="005108E4">
        <w:rPr>
          <w:sz w:val="24"/>
        </w:rPr>
        <w:t>the</w:t>
      </w:r>
      <w:r w:rsidRPr="005108E4">
        <w:rPr>
          <w:spacing w:val="-19"/>
          <w:sz w:val="24"/>
        </w:rPr>
        <w:t xml:space="preserve"> </w:t>
      </w:r>
      <w:r w:rsidRPr="005108E4">
        <w:rPr>
          <w:sz w:val="24"/>
        </w:rPr>
        <w:t>number</w:t>
      </w:r>
      <w:r w:rsidRPr="005108E4">
        <w:rPr>
          <w:spacing w:val="-19"/>
          <w:sz w:val="24"/>
        </w:rPr>
        <w:t xml:space="preserve"> </w:t>
      </w:r>
      <w:r w:rsidRPr="005108E4">
        <w:rPr>
          <w:sz w:val="24"/>
        </w:rPr>
        <w:t>of</w:t>
      </w:r>
      <w:r w:rsidRPr="005108E4">
        <w:rPr>
          <w:spacing w:val="-18"/>
          <w:sz w:val="24"/>
        </w:rPr>
        <w:t xml:space="preserve"> </w:t>
      </w:r>
      <w:r w:rsidRPr="005108E4">
        <w:rPr>
          <w:sz w:val="24"/>
        </w:rPr>
        <w:t>THC</w:t>
      </w:r>
      <w:r w:rsidRPr="005108E4">
        <w:rPr>
          <w:spacing w:val="-17"/>
          <w:sz w:val="24"/>
        </w:rPr>
        <w:t xml:space="preserve"> </w:t>
      </w:r>
      <w:r w:rsidRPr="005108E4">
        <w:rPr>
          <w:sz w:val="24"/>
        </w:rPr>
        <w:t>servings</w:t>
      </w:r>
      <w:r w:rsidRPr="005108E4">
        <w:rPr>
          <w:spacing w:val="-18"/>
          <w:sz w:val="24"/>
        </w:rPr>
        <w:t xml:space="preserve"> </w:t>
      </w:r>
      <w:r w:rsidRPr="005108E4">
        <w:rPr>
          <w:sz w:val="24"/>
        </w:rPr>
        <w:t>within</w:t>
      </w:r>
      <w:r w:rsidRPr="005108E4">
        <w:rPr>
          <w:spacing w:val="-18"/>
          <w:sz w:val="24"/>
        </w:rPr>
        <w:t xml:space="preserve"> </w:t>
      </w:r>
      <w:r w:rsidRPr="005108E4">
        <w:rPr>
          <w:sz w:val="24"/>
        </w:rPr>
        <w:t>the container.</w:t>
      </w:r>
    </w:p>
    <w:p w14:paraId="7EFAF144" w14:textId="77777777" w:rsidR="00DA2759" w:rsidRPr="005108E4" w:rsidRDefault="009A7511">
      <w:pPr>
        <w:pStyle w:val="ListParagraph"/>
        <w:numPr>
          <w:ilvl w:val="2"/>
          <w:numId w:val="23"/>
        </w:numPr>
        <w:tabs>
          <w:tab w:val="left" w:pos="2345"/>
        </w:tabs>
        <w:spacing w:line="242" w:lineRule="auto"/>
        <w:ind w:left="2035" w:right="117" w:firstLine="0"/>
        <w:rPr>
          <w:sz w:val="24"/>
        </w:rPr>
      </w:pPr>
      <w:r w:rsidRPr="005108E4">
        <w:rPr>
          <w:sz w:val="24"/>
        </w:rPr>
        <w:t>Information</w:t>
      </w:r>
      <w:r w:rsidRPr="005108E4">
        <w:rPr>
          <w:spacing w:val="-21"/>
          <w:sz w:val="24"/>
        </w:rPr>
        <w:t xml:space="preserve"> </w:t>
      </w:r>
      <w:r w:rsidRPr="005108E4">
        <w:rPr>
          <w:sz w:val="24"/>
        </w:rPr>
        <w:t>regarding</w:t>
      </w:r>
      <w:r w:rsidRPr="005108E4">
        <w:rPr>
          <w:spacing w:val="-24"/>
          <w:sz w:val="24"/>
        </w:rPr>
        <w:t xml:space="preserve"> </w:t>
      </w:r>
      <w:r w:rsidRPr="005108E4">
        <w:rPr>
          <w:sz w:val="24"/>
        </w:rPr>
        <w:t>the</w:t>
      </w:r>
      <w:r w:rsidRPr="005108E4">
        <w:rPr>
          <w:spacing w:val="-21"/>
          <w:sz w:val="24"/>
        </w:rPr>
        <w:t xml:space="preserve"> </w:t>
      </w:r>
      <w:r w:rsidRPr="005108E4">
        <w:rPr>
          <w:sz w:val="24"/>
        </w:rPr>
        <w:t>size</w:t>
      </w:r>
      <w:r w:rsidRPr="005108E4">
        <w:rPr>
          <w:spacing w:val="-22"/>
          <w:sz w:val="24"/>
        </w:rPr>
        <w:t xml:space="preserve"> </w:t>
      </w:r>
      <w:r w:rsidRPr="005108E4">
        <w:rPr>
          <w:sz w:val="24"/>
        </w:rPr>
        <w:t>of</w:t>
      </w:r>
      <w:r w:rsidRPr="005108E4">
        <w:rPr>
          <w:spacing w:val="-22"/>
          <w:sz w:val="24"/>
        </w:rPr>
        <w:t xml:space="preserve"> </w:t>
      </w:r>
      <w:r w:rsidRPr="005108E4">
        <w:rPr>
          <w:sz w:val="24"/>
        </w:rPr>
        <w:t>each</w:t>
      </w:r>
      <w:r w:rsidRPr="005108E4">
        <w:rPr>
          <w:spacing w:val="-20"/>
          <w:sz w:val="24"/>
        </w:rPr>
        <w:t xml:space="preserve"> </w:t>
      </w:r>
      <w:r w:rsidRPr="005108E4">
        <w:rPr>
          <w:sz w:val="24"/>
        </w:rPr>
        <w:t>serving</w:t>
      </w:r>
      <w:r w:rsidRPr="005108E4">
        <w:rPr>
          <w:spacing w:val="-24"/>
          <w:sz w:val="24"/>
        </w:rPr>
        <w:t xml:space="preserve"> </w:t>
      </w:r>
      <w:r w:rsidRPr="005108E4">
        <w:rPr>
          <w:sz w:val="24"/>
        </w:rPr>
        <w:t>for</w:t>
      </w:r>
      <w:r w:rsidRPr="005108E4">
        <w:rPr>
          <w:spacing w:val="-22"/>
          <w:sz w:val="24"/>
        </w:rPr>
        <w:t xml:space="preserve"> </w:t>
      </w:r>
      <w:r w:rsidRPr="005108E4">
        <w:rPr>
          <w:sz w:val="24"/>
        </w:rPr>
        <w:t>the</w:t>
      </w:r>
      <w:r w:rsidRPr="005108E4">
        <w:rPr>
          <w:spacing w:val="-21"/>
          <w:sz w:val="24"/>
        </w:rPr>
        <w:t xml:space="preserve"> </w:t>
      </w:r>
      <w:r w:rsidRPr="005108E4">
        <w:rPr>
          <w:sz w:val="24"/>
        </w:rPr>
        <w:t>product</w:t>
      </w:r>
      <w:r w:rsidRPr="005108E4">
        <w:rPr>
          <w:spacing w:val="-21"/>
          <w:sz w:val="24"/>
        </w:rPr>
        <w:t xml:space="preserve"> </w:t>
      </w:r>
      <w:r w:rsidRPr="005108E4">
        <w:rPr>
          <w:sz w:val="24"/>
        </w:rPr>
        <w:t>by</w:t>
      </w:r>
      <w:r w:rsidRPr="005108E4">
        <w:rPr>
          <w:spacing w:val="-28"/>
          <w:sz w:val="24"/>
        </w:rPr>
        <w:t xml:space="preserve"> </w:t>
      </w:r>
      <w:r w:rsidRPr="005108E4">
        <w:rPr>
          <w:sz w:val="24"/>
        </w:rPr>
        <w:t>milligrams,</w:t>
      </w:r>
      <w:r w:rsidRPr="005108E4">
        <w:rPr>
          <w:spacing w:val="-21"/>
          <w:sz w:val="24"/>
        </w:rPr>
        <w:t xml:space="preserve"> </w:t>
      </w:r>
      <w:r w:rsidRPr="005108E4">
        <w:rPr>
          <w:sz w:val="24"/>
        </w:rPr>
        <w:t>the</w:t>
      </w:r>
      <w:r w:rsidRPr="005108E4">
        <w:rPr>
          <w:spacing w:val="-22"/>
          <w:sz w:val="24"/>
        </w:rPr>
        <w:t xml:space="preserve"> </w:t>
      </w:r>
      <w:r w:rsidRPr="005108E4">
        <w:rPr>
          <w:sz w:val="24"/>
        </w:rPr>
        <w:t>total number</w:t>
      </w:r>
      <w:r w:rsidRPr="005108E4">
        <w:rPr>
          <w:spacing w:val="-4"/>
          <w:sz w:val="24"/>
        </w:rPr>
        <w:t xml:space="preserve"> </w:t>
      </w:r>
      <w:r w:rsidRPr="005108E4">
        <w:rPr>
          <w:sz w:val="24"/>
        </w:rPr>
        <w:t>of</w:t>
      </w:r>
      <w:r w:rsidRPr="005108E4">
        <w:rPr>
          <w:spacing w:val="-4"/>
          <w:sz w:val="24"/>
        </w:rPr>
        <w:t xml:space="preserve"> </w:t>
      </w:r>
      <w:r w:rsidRPr="005108E4">
        <w:rPr>
          <w:sz w:val="24"/>
        </w:rPr>
        <w:t>servings</w:t>
      </w:r>
      <w:r w:rsidRPr="005108E4">
        <w:rPr>
          <w:spacing w:val="-6"/>
          <w:sz w:val="24"/>
        </w:rPr>
        <w:t xml:space="preserve"> </w:t>
      </w:r>
      <w:r w:rsidRPr="005108E4">
        <w:rPr>
          <w:sz w:val="24"/>
        </w:rPr>
        <w:t>of</w:t>
      </w:r>
      <w:r w:rsidRPr="005108E4">
        <w:rPr>
          <w:spacing w:val="-7"/>
          <w:sz w:val="24"/>
        </w:rPr>
        <w:t xml:space="preserve"> </w:t>
      </w:r>
      <w:r w:rsidRPr="005108E4">
        <w:rPr>
          <w:sz w:val="24"/>
        </w:rPr>
        <w:t>Marijuana</w:t>
      </w:r>
      <w:r w:rsidRPr="005108E4">
        <w:rPr>
          <w:spacing w:val="-6"/>
          <w:sz w:val="24"/>
        </w:rPr>
        <w:t xml:space="preserve"> </w:t>
      </w:r>
      <w:r w:rsidRPr="005108E4">
        <w:rPr>
          <w:sz w:val="24"/>
        </w:rPr>
        <w:t>in</w:t>
      </w:r>
      <w:r w:rsidRPr="005108E4">
        <w:rPr>
          <w:spacing w:val="-6"/>
          <w:sz w:val="24"/>
        </w:rPr>
        <w:t xml:space="preserve"> </w:t>
      </w:r>
      <w:r w:rsidRPr="005108E4">
        <w:rPr>
          <w:sz w:val="24"/>
        </w:rPr>
        <w:t>the</w:t>
      </w:r>
      <w:r w:rsidRPr="005108E4">
        <w:rPr>
          <w:spacing w:val="-7"/>
          <w:sz w:val="24"/>
        </w:rPr>
        <w:t xml:space="preserve"> </w:t>
      </w:r>
      <w:r w:rsidRPr="005108E4">
        <w:rPr>
          <w:sz w:val="24"/>
        </w:rPr>
        <w:t>product,</w:t>
      </w:r>
      <w:r w:rsidRPr="005108E4">
        <w:rPr>
          <w:spacing w:val="-6"/>
          <w:sz w:val="24"/>
        </w:rPr>
        <w:t xml:space="preserve"> </w:t>
      </w:r>
      <w:r w:rsidRPr="005108E4">
        <w:rPr>
          <w:sz w:val="24"/>
        </w:rPr>
        <w:t>and</w:t>
      </w:r>
      <w:r w:rsidRPr="005108E4">
        <w:rPr>
          <w:spacing w:val="-5"/>
          <w:sz w:val="24"/>
        </w:rPr>
        <w:t xml:space="preserve"> </w:t>
      </w:r>
      <w:r w:rsidRPr="005108E4">
        <w:rPr>
          <w:sz w:val="24"/>
        </w:rPr>
        <w:t>the</w:t>
      </w:r>
      <w:r w:rsidRPr="005108E4">
        <w:rPr>
          <w:spacing w:val="-7"/>
          <w:sz w:val="24"/>
        </w:rPr>
        <w:t xml:space="preserve"> </w:t>
      </w:r>
      <w:r w:rsidRPr="005108E4">
        <w:rPr>
          <w:sz w:val="24"/>
        </w:rPr>
        <w:t>total</w:t>
      </w:r>
      <w:r w:rsidRPr="005108E4">
        <w:rPr>
          <w:spacing w:val="-5"/>
          <w:sz w:val="24"/>
        </w:rPr>
        <w:t xml:space="preserve"> </w:t>
      </w:r>
      <w:r w:rsidRPr="005108E4">
        <w:rPr>
          <w:sz w:val="24"/>
        </w:rPr>
        <w:t>amount</w:t>
      </w:r>
      <w:r w:rsidRPr="005108E4">
        <w:rPr>
          <w:spacing w:val="-3"/>
          <w:sz w:val="24"/>
        </w:rPr>
        <w:t xml:space="preserve"> </w:t>
      </w:r>
      <w:r w:rsidRPr="005108E4">
        <w:rPr>
          <w:sz w:val="24"/>
        </w:rPr>
        <w:t>of</w:t>
      </w:r>
      <w:r w:rsidRPr="005108E4">
        <w:rPr>
          <w:spacing w:val="-4"/>
          <w:sz w:val="24"/>
        </w:rPr>
        <w:t xml:space="preserve"> </w:t>
      </w:r>
      <w:r w:rsidRPr="005108E4">
        <w:rPr>
          <w:sz w:val="24"/>
        </w:rPr>
        <w:t>active</w:t>
      </w:r>
      <w:r w:rsidRPr="005108E4">
        <w:rPr>
          <w:spacing w:val="-4"/>
          <w:sz w:val="24"/>
        </w:rPr>
        <w:t xml:space="preserve"> </w:t>
      </w:r>
      <w:r w:rsidRPr="005108E4">
        <w:rPr>
          <w:sz w:val="24"/>
        </w:rPr>
        <w:t>THC</w:t>
      </w:r>
      <w:r w:rsidRPr="005108E4">
        <w:rPr>
          <w:spacing w:val="-3"/>
          <w:sz w:val="24"/>
        </w:rPr>
        <w:t xml:space="preserve"> </w:t>
      </w:r>
      <w:r w:rsidRPr="005108E4">
        <w:rPr>
          <w:sz w:val="24"/>
        </w:rPr>
        <w:t>in the product by milligrams (mg). For example: "The serving size of active THC in this product</w:t>
      </w:r>
      <w:r w:rsidRPr="005108E4">
        <w:rPr>
          <w:spacing w:val="-14"/>
          <w:sz w:val="24"/>
        </w:rPr>
        <w:t xml:space="preserve"> </w:t>
      </w:r>
      <w:r w:rsidRPr="005108E4">
        <w:rPr>
          <w:sz w:val="24"/>
        </w:rPr>
        <w:t>is</w:t>
      </w:r>
      <w:r w:rsidRPr="005108E4">
        <w:rPr>
          <w:spacing w:val="-11"/>
          <w:sz w:val="24"/>
        </w:rPr>
        <w:t xml:space="preserve"> </w:t>
      </w:r>
      <w:r w:rsidRPr="005108E4">
        <w:rPr>
          <w:sz w:val="24"/>
        </w:rPr>
        <w:t>X</w:t>
      </w:r>
      <w:r w:rsidRPr="005108E4">
        <w:rPr>
          <w:spacing w:val="-11"/>
          <w:sz w:val="24"/>
        </w:rPr>
        <w:t xml:space="preserve"> </w:t>
      </w:r>
      <w:r w:rsidRPr="005108E4">
        <w:rPr>
          <w:sz w:val="24"/>
        </w:rPr>
        <w:t>mg,</w:t>
      </w:r>
      <w:r w:rsidRPr="005108E4">
        <w:rPr>
          <w:spacing w:val="-11"/>
          <w:sz w:val="24"/>
        </w:rPr>
        <w:t xml:space="preserve"> </w:t>
      </w:r>
      <w:r w:rsidRPr="005108E4">
        <w:rPr>
          <w:sz w:val="24"/>
        </w:rPr>
        <w:t>this</w:t>
      </w:r>
      <w:r w:rsidRPr="005108E4">
        <w:rPr>
          <w:spacing w:val="-11"/>
          <w:sz w:val="24"/>
        </w:rPr>
        <w:t xml:space="preserve"> </w:t>
      </w:r>
      <w:r w:rsidRPr="005108E4">
        <w:rPr>
          <w:sz w:val="24"/>
        </w:rPr>
        <w:t>product</w:t>
      </w:r>
      <w:r w:rsidRPr="005108E4">
        <w:rPr>
          <w:spacing w:val="-11"/>
          <w:sz w:val="24"/>
        </w:rPr>
        <w:t xml:space="preserve"> </w:t>
      </w:r>
      <w:r w:rsidRPr="005108E4">
        <w:rPr>
          <w:sz w:val="24"/>
        </w:rPr>
        <w:t>contains</w:t>
      </w:r>
      <w:r w:rsidRPr="005108E4">
        <w:rPr>
          <w:spacing w:val="-11"/>
          <w:sz w:val="24"/>
        </w:rPr>
        <w:t xml:space="preserve"> </w:t>
      </w:r>
      <w:r w:rsidRPr="005108E4">
        <w:rPr>
          <w:sz w:val="24"/>
        </w:rPr>
        <w:t>Y</w:t>
      </w:r>
      <w:r w:rsidRPr="005108E4">
        <w:rPr>
          <w:spacing w:val="-11"/>
          <w:sz w:val="24"/>
        </w:rPr>
        <w:t xml:space="preserve"> </w:t>
      </w:r>
      <w:r w:rsidRPr="005108E4">
        <w:rPr>
          <w:sz w:val="24"/>
        </w:rPr>
        <w:t>servings</w:t>
      </w:r>
      <w:r w:rsidRPr="005108E4">
        <w:rPr>
          <w:spacing w:val="-11"/>
          <w:sz w:val="24"/>
        </w:rPr>
        <w:t xml:space="preserve"> </w:t>
      </w:r>
      <w:r w:rsidRPr="005108E4">
        <w:rPr>
          <w:sz w:val="24"/>
        </w:rPr>
        <w:t>of</w:t>
      </w:r>
      <w:r w:rsidRPr="005108E4">
        <w:rPr>
          <w:spacing w:val="-11"/>
          <w:sz w:val="24"/>
        </w:rPr>
        <w:t xml:space="preserve"> </w:t>
      </w:r>
      <w:r w:rsidRPr="005108E4">
        <w:rPr>
          <w:sz w:val="24"/>
        </w:rPr>
        <w:t>Marijuana,</w:t>
      </w:r>
      <w:r w:rsidRPr="005108E4">
        <w:rPr>
          <w:spacing w:val="-14"/>
          <w:sz w:val="24"/>
        </w:rPr>
        <w:t xml:space="preserve"> </w:t>
      </w:r>
      <w:r w:rsidRPr="005108E4">
        <w:rPr>
          <w:sz w:val="24"/>
        </w:rPr>
        <w:t>and</w:t>
      </w:r>
      <w:r w:rsidRPr="005108E4">
        <w:rPr>
          <w:spacing w:val="-13"/>
          <w:sz w:val="24"/>
        </w:rPr>
        <w:t xml:space="preserve"> </w:t>
      </w:r>
      <w:r w:rsidRPr="005108E4">
        <w:rPr>
          <w:sz w:val="24"/>
        </w:rPr>
        <w:t>the</w:t>
      </w:r>
      <w:r w:rsidRPr="005108E4">
        <w:rPr>
          <w:spacing w:val="-14"/>
          <w:sz w:val="24"/>
        </w:rPr>
        <w:t xml:space="preserve"> </w:t>
      </w:r>
      <w:r w:rsidRPr="005108E4">
        <w:rPr>
          <w:sz w:val="24"/>
        </w:rPr>
        <w:t>total</w:t>
      </w:r>
      <w:r w:rsidRPr="005108E4">
        <w:rPr>
          <w:spacing w:val="-13"/>
          <w:sz w:val="24"/>
        </w:rPr>
        <w:t xml:space="preserve"> </w:t>
      </w:r>
      <w:r w:rsidRPr="005108E4">
        <w:rPr>
          <w:sz w:val="24"/>
        </w:rPr>
        <w:t>amount</w:t>
      </w:r>
      <w:r w:rsidRPr="005108E4">
        <w:rPr>
          <w:spacing w:val="-13"/>
          <w:sz w:val="24"/>
        </w:rPr>
        <w:t xml:space="preserve"> </w:t>
      </w:r>
      <w:r w:rsidRPr="005108E4">
        <w:rPr>
          <w:sz w:val="24"/>
        </w:rPr>
        <w:t>of active THC in this product is (X*Y)</w:t>
      </w:r>
      <w:r w:rsidRPr="005108E4">
        <w:rPr>
          <w:spacing w:val="-6"/>
          <w:sz w:val="24"/>
        </w:rPr>
        <w:t xml:space="preserve"> </w:t>
      </w:r>
      <w:r w:rsidRPr="005108E4">
        <w:rPr>
          <w:sz w:val="24"/>
        </w:rPr>
        <w:t>mg."</w:t>
      </w:r>
    </w:p>
    <w:p w14:paraId="7C06B489" w14:textId="77777777" w:rsidR="00DA2759" w:rsidRPr="005108E4" w:rsidRDefault="009A7511">
      <w:pPr>
        <w:pStyle w:val="ListParagraph"/>
        <w:numPr>
          <w:ilvl w:val="2"/>
          <w:numId w:val="23"/>
        </w:numPr>
        <w:tabs>
          <w:tab w:val="left" w:pos="2417"/>
        </w:tabs>
        <w:spacing w:before="2" w:line="242" w:lineRule="auto"/>
        <w:ind w:left="2035" w:right="117" w:firstLine="0"/>
        <w:rPr>
          <w:sz w:val="24"/>
        </w:rPr>
      </w:pPr>
      <w:r w:rsidRPr="005108E4">
        <w:rPr>
          <w:sz w:val="24"/>
        </w:rPr>
        <w:t xml:space="preserve">A warning that the impairment effects of Edibles may be </w:t>
      </w:r>
      <w:r w:rsidRPr="005108E4">
        <w:rPr>
          <w:spacing w:val="-3"/>
          <w:sz w:val="24"/>
        </w:rPr>
        <w:t xml:space="preserve">delayed </w:t>
      </w:r>
      <w:r w:rsidRPr="005108E4">
        <w:rPr>
          <w:sz w:val="24"/>
        </w:rPr>
        <w:t>by two hours or more.</w:t>
      </w:r>
    </w:p>
    <w:p w14:paraId="2848EF45" w14:textId="77777777" w:rsidR="00DA2759" w:rsidRPr="005108E4" w:rsidRDefault="009A7511">
      <w:pPr>
        <w:pStyle w:val="ListParagraph"/>
        <w:numPr>
          <w:ilvl w:val="1"/>
          <w:numId w:val="23"/>
        </w:numPr>
        <w:tabs>
          <w:tab w:val="left" w:pos="2141"/>
        </w:tabs>
        <w:spacing w:before="2" w:line="242" w:lineRule="auto"/>
        <w:ind w:right="116" w:firstLine="0"/>
        <w:rPr>
          <w:sz w:val="24"/>
        </w:rPr>
      </w:pPr>
      <w:r w:rsidRPr="005108E4">
        <w:rPr>
          <w:sz w:val="24"/>
        </w:rPr>
        <w:t>Once a label with a use-by date has been Affixed to a container holding an Edible , a Licensee</w:t>
      </w:r>
      <w:r w:rsidRPr="005108E4">
        <w:rPr>
          <w:spacing w:val="-4"/>
          <w:sz w:val="24"/>
        </w:rPr>
        <w:t xml:space="preserve"> </w:t>
      </w:r>
      <w:r w:rsidRPr="005108E4">
        <w:rPr>
          <w:sz w:val="24"/>
        </w:rPr>
        <w:t>may</w:t>
      </w:r>
      <w:r w:rsidRPr="005108E4">
        <w:rPr>
          <w:spacing w:val="-9"/>
          <w:sz w:val="24"/>
        </w:rPr>
        <w:t xml:space="preserve"> </w:t>
      </w:r>
      <w:r w:rsidRPr="005108E4">
        <w:rPr>
          <w:sz w:val="24"/>
        </w:rPr>
        <w:t>not</w:t>
      </w:r>
      <w:r w:rsidRPr="005108E4">
        <w:rPr>
          <w:spacing w:val="-1"/>
          <w:sz w:val="24"/>
        </w:rPr>
        <w:t xml:space="preserve"> </w:t>
      </w:r>
      <w:r w:rsidRPr="005108E4">
        <w:rPr>
          <w:sz w:val="24"/>
        </w:rPr>
        <w:t>alter</w:t>
      </w:r>
      <w:r w:rsidRPr="005108E4">
        <w:rPr>
          <w:spacing w:val="-3"/>
          <w:sz w:val="24"/>
        </w:rPr>
        <w:t xml:space="preserve"> </w:t>
      </w:r>
      <w:r w:rsidRPr="005108E4">
        <w:rPr>
          <w:sz w:val="24"/>
        </w:rPr>
        <w:t>that</w:t>
      </w:r>
      <w:r w:rsidRPr="005108E4">
        <w:rPr>
          <w:spacing w:val="-1"/>
          <w:sz w:val="24"/>
        </w:rPr>
        <w:t xml:space="preserve"> </w:t>
      </w:r>
      <w:r w:rsidRPr="005108E4">
        <w:rPr>
          <w:sz w:val="24"/>
        </w:rPr>
        <w:t>date</w:t>
      </w:r>
      <w:r w:rsidRPr="005108E4">
        <w:rPr>
          <w:spacing w:val="-3"/>
          <w:sz w:val="24"/>
        </w:rPr>
        <w:t xml:space="preserve"> </w:t>
      </w:r>
      <w:r w:rsidRPr="005108E4">
        <w:rPr>
          <w:sz w:val="24"/>
        </w:rPr>
        <w:t>or</w:t>
      </w:r>
      <w:r w:rsidRPr="005108E4">
        <w:rPr>
          <w:spacing w:val="-2"/>
          <w:sz w:val="24"/>
        </w:rPr>
        <w:t xml:space="preserve"> </w:t>
      </w:r>
      <w:r w:rsidRPr="005108E4">
        <w:rPr>
          <w:sz w:val="24"/>
        </w:rPr>
        <w:t>affix a</w:t>
      </w:r>
      <w:r w:rsidRPr="005108E4">
        <w:rPr>
          <w:spacing w:val="-3"/>
          <w:sz w:val="24"/>
        </w:rPr>
        <w:t xml:space="preserve"> </w:t>
      </w:r>
      <w:r w:rsidRPr="005108E4">
        <w:rPr>
          <w:sz w:val="24"/>
        </w:rPr>
        <w:t>new</w:t>
      </w:r>
      <w:r w:rsidRPr="005108E4">
        <w:rPr>
          <w:spacing w:val="-2"/>
          <w:sz w:val="24"/>
        </w:rPr>
        <w:t xml:space="preserve"> </w:t>
      </w:r>
      <w:r w:rsidRPr="005108E4">
        <w:rPr>
          <w:sz w:val="24"/>
        </w:rPr>
        <w:t>label</w:t>
      </w:r>
      <w:r w:rsidRPr="005108E4">
        <w:rPr>
          <w:spacing w:val="-2"/>
          <w:sz w:val="24"/>
        </w:rPr>
        <w:t xml:space="preserve"> </w:t>
      </w:r>
      <w:r w:rsidRPr="005108E4">
        <w:rPr>
          <w:sz w:val="24"/>
        </w:rPr>
        <w:t>with</w:t>
      </w:r>
      <w:r w:rsidRPr="005108E4">
        <w:rPr>
          <w:spacing w:val="-2"/>
          <w:sz w:val="24"/>
        </w:rPr>
        <w:t xml:space="preserve"> </w:t>
      </w:r>
      <w:r w:rsidRPr="005108E4">
        <w:rPr>
          <w:sz w:val="24"/>
        </w:rPr>
        <w:t>a</w:t>
      </w:r>
      <w:r w:rsidRPr="005108E4">
        <w:rPr>
          <w:spacing w:val="-3"/>
          <w:sz w:val="24"/>
        </w:rPr>
        <w:t xml:space="preserve"> </w:t>
      </w:r>
      <w:r w:rsidRPr="005108E4">
        <w:rPr>
          <w:sz w:val="24"/>
        </w:rPr>
        <w:t>later</w:t>
      </w:r>
      <w:r w:rsidRPr="005108E4">
        <w:rPr>
          <w:spacing w:val="-3"/>
          <w:sz w:val="24"/>
        </w:rPr>
        <w:t xml:space="preserve"> </w:t>
      </w:r>
      <w:r w:rsidRPr="005108E4">
        <w:rPr>
          <w:sz w:val="24"/>
        </w:rPr>
        <w:t>use-by</w:t>
      </w:r>
      <w:r w:rsidRPr="005108E4">
        <w:rPr>
          <w:spacing w:val="-9"/>
          <w:sz w:val="24"/>
        </w:rPr>
        <w:t xml:space="preserve"> </w:t>
      </w:r>
      <w:r w:rsidRPr="005108E4">
        <w:rPr>
          <w:sz w:val="24"/>
        </w:rPr>
        <w:t>date.</w:t>
      </w:r>
    </w:p>
    <w:p w14:paraId="110FFB84" w14:textId="77777777" w:rsidR="00DA2759" w:rsidRPr="005108E4" w:rsidRDefault="009A7511">
      <w:pPr>
        <w:pStyle w:val="ListParagraph"/>
        <w:numPr>
          <w:ilvl w:val="1"/>
          <w:numId w:val="23"/>
        </w:numPr>
        <w:tabs>
          <w:tab w:val="left" w:pos="2156"/>
        </w:tabs>
        <w:spacing w:before="1" w:line="242" w:lineRule="auto"/>
        <w:ind w:right="110" w:firstLine="0"/>
        <w:rPr>
          <w:sz w:val="24"/>
        </w:rPr>
      </w:pPr>
      <w:r w:rsidRPr="005108E4">
        <w:rPr>
          <w:sz w:val="24"/>
        </w:rPr>
        <w:t xml:space="preserve">Each single serving of an Edible within a multi-serving package of Edibles shall be easily separable in order to allow an average person 21 </w:t>
      </w:r>
      <w:r w:rsidRPr="005108E4">
        <w:rPr>
          <w:spacing w:val="-3"/>
          <w:sz w:val="24"/>
        </w:rPr>
        <w:t xml:space="preserve">years </w:t>
      </w:r>
      <w:r w:rsidRPr="005108E4">
        <w:rPr>
          <w:sz w:val="24"/>
        </w:rPr>
        <w:t>of age or older to physically separate, with minimal effort, individual servings of the</w:t>
      </w:r>
      <w:r w:rsidRPr="005108E4">
        <w:rPr>
          <w:spacing w:val="-13"/>
          <w:sz w:val="24"/>
        </w:rPr>
        <w:t xml:space="preserve"> </w:t>
      </w:r>
      <w:r w:rsidRPr="005108E4">
        <w:rPr>
          <w:sz w:val="24"/>
        </w:rPr>
        <w:t>product.</w:t>
      </w:r>
    </w:p>
    <w:p w14:paraId="2D30BB70"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4F00AD44" w14:textId="77777777" w:rsidR="00DA2759" w:rsidRPr="005108E4" w:rsidRDefault="00DA2759">
      <w:pPr>
        <w:pStyle w:val="BodyText"/>
        <w:spacing w:before="7"/>
        <w:jc w:val="left"/>
      </w:pPr>
    </w:p>
    <w:p w14:paraId="6803D89A" w14:textId="77777777" w:rsidR="00DA2759" w:rsidRPr="005108E4" w:rsidRDefault="009A7511">
      <w:pPr>
        <w:pStyle w:val="ListParagraph"/>
        <w:numPr>
          <w:ilvl w:val="1"/>
          <w:numId w:val="23"/>
        </w:numPr>
        <w:tabs>
          <w:tab w:val="left" w:pos="2127"/>
        </w:tabs>
        <w:spacing w:line="242" w:lineRule="auto"/>
        <w:ind w:right="117" w:firstLine="0"/>
        <w:rPr>
          <w:sz w:val="24"/>
        </w:rPr>
      </w:pPr>
      <w:r w:rsidRPr="005108E4">
        <w:rPr>
          <w:sz w:val="24"/>
        </w:rPr>
        <w:t>Each</w:t>
      </w:r>
      <w:r w:rsidRPr="005108E4">
        <w:rPr>
          <w:spacing w:val="-9"/>
          <w:sz w:val="24"/>
        </w:rPr>
        <w:t xml:space="preserve"> </w:t>
      </w:r>
      <w:r w:rsidRPr="005108E4">
        <w:rPr>
          <w:sz w:val="24"/>
        </w:rPr>
        <w:t>single</w:t>
      </w:r>
      <w:r w:rsidRPr="005108E4">
        <w:rPr>
          <w:spacing w:val="-10"/>
          <w:sz w:val="24"/>
        </w:rPr>
        <w:t xml:space="preserve"> </w:t>
      </w:r>
      <w:r w:rsidRPr="005108E4">
        <w:rPr>
          <w:sz w:val="24"/>
        </w:rPr>
        <w:t>serving</w:t>
      </w:r>
      <w:r w:rsidRPr="005108E4">
        <w:rPr>
          <w:spacing w:val="-11"/>
          <w:sz w:val="24"/>
        </w:rPr>
        <w:t xml:space="preserve"> </w:t>
      </w:r>
      <w:r w:rsidRPr="005108E4">
        <w:rPr>
          <w:sz w:val="24"/>
        </w:rPr>
        <w:t>of</w:t>
      </w:r>
      <w:r w:rsidRPr="005108E4">
        <w:rPr>
          <w:spacing w:val="-10"/>
          <w:sz w:val="24"/>
        </w:rPr>
        <w:t xml:space="preserve"> </w:t>
      </w:r>
      <w:r w:rsidRPr="005108E4">
        <w:rPr>
          <w:sz w:val="24"/>
        </w:rPr>
        <w:t>an</w:t>
      </w:r>
      <w:r w:rsidRPr="005108E4">
        <w:rPr>
          <w:spacing w:val="-8"/>
          <w:sz w:val="24"/>
        </w:rPr>
        <w:t xml:space="preserve"> </w:t>
      </w:r>
      <w:r w:rsidRPr="005108E4">
        <w:rPr>
          <w:sz w:val="24"/>
        </w:rPr>
        <w:t>Edible</w:t>
      </w:r>
      <w:r w:rsidRPr="005108E4">
        <w:rPr>
          <w:spacing w:val="-10"/>
          <w:sz w:val="24"/>
        </w:rPr>
        <w:t xml:space="preserve"> </w:t>
      </w:r>
      <w:r w:rsidRPr="005108E4">
        <w:rPr>
          <w:sz w:val="24"/>
        </w:rPr>
        <w:t>contained</w:t>
      </w:r>
      <w:r w:rsidRPr="005108E4">
        <w:rPr>
          <w:spacing w:val="-9"/>
          <w:sz w:val="24"/>
        </w:rPr>
        <w:t xml:space="preserve"> </w:t>
      </w:r>
      <w:r w:rsidRPr="005108E4">
        <w:rPr>
          <w:sz w:val="24"/>
        </w:rPr>
        <w:t>in</w:t>
      </w:r>
      <w:r w:rsidRPr="005108E4">
        <w:rPr>
          <w:spacing w:val="-8"/>
          <w:sz w:val="24"/>
        </w:rPr>
        <w:t xml:space="preserve"> </w:t>
      </w:r>
      <w:r w:rsidRPr="005108E4">
        <w:rPr>
          <w:sz w:val="24"/>
        </w:rPr>
        <w:t>a</w:t>
      </w:r>
      <w:r w:rsidRPr="005108E4">
        <w:rPr>
          <w:spacing w:val="-10"/>
          <w:sz w:val="24"/>
        </w:rPr>
        <w:t xml:space="preserve"> </w:t>
      </w:r>
      <w:r w:rsidRPr="005108E4">
        <w:rPr>
          <w:sz w:val="24"/>
        </w:rPr>
        <w:t>multi-serving</w:t>
      </w:r>
      <w:r w:rsidRPr="005108E4">
        <w:rPr>
          <w:spacing w:val="-11"/>
          <w:sz w:val="24"/>
        </w:rPr>
        <w:t xml:space="preserve"> </w:t>
      </w:r>
      <w:r w:rsidRPr="005108E4">
        <w:rPr>
          <w:sz w:val="24"/>
        </w:rPr>
        <w:t>package</w:t>
      </w:r>
      <w:r w:rsidRPr="005108E4">
        <w:rPr>
          <w:spacing w:val="-10"/>
          <w:sz w:val="24"/>
        </w:rPr>
        <w:t xml:space="preserve"> </w:t>
      </w:r>
      <w:r w:rsidRPr="005108E4">
        <w:rPr>
          <w:sz w:val="24"/>
        </w:rPr>
        <w:t>of</w:t>
      </w:r>
      <w:r w:rsidRPr="005108E4">
        <w:rPr>
          <w:spacing w:val="-8"/>
          <w:sz w:val="24"/>
        </w:rPr>
        <w:t xml:space="preserve"> </w:t>
      </w:r>
      <w:r w:rsidRPr="005108E4">
        <w:rPr>
          <w:sz w:val="24"/>
        </w:rPr>
        <w:t>Edibles</w:t>
      </w:r>
      <w:r w:rsidRPr="005108E4">
        <w:rPr>
          <w:spacing w:val="-6"/>
          <w:sz w:val="24"/>
        </w:rPr>
        <w:t xml:space="preserve"> </w:t>
      </w:r>
      <w:r w:rsidRPr="005108E4">
        <w:rPr>
          <w:sz w:val="24"/>
        </w:rPr>
        <w:t>shall be marked, stamped, or otherwise imprinted with the symbol or easily recognizable mark issued by the Commission that indicates the package contains Marijuana consistent with 935</w:t>
      </w:r>
      <w:r w:rsidRPr="005108E4">
        <w:rPr>
          <w:spacing w:val="-9"/>
          <w:sz w:val="24"/>
        </w:rPr>
        <w:t xml:space="preserve"> </w:t>
      </w:r>
      <w:r w:rsidRPr="005108E4">
        <w:rPr>
          <w:sz w:val="24"/>
        </w:rPr>
        <w:t>CMR</w:t>
      </w:r>
      <w:r w:rsidRPr="005108E4">
        <w:rPr>
          <w:spacing w:val="-7"/>
          <w:sz w:val="24"/>
        </w:rPr>
        <w:t xml:space="preserve"> </w:t>
      </w:r>
      <w:r w:rsidRPr="005108E4">
        <w:rPr>
          <w:sz w:val="24"/>
        </w:rPr>
        <w:t>501.105(5)(a)8.</w:t>
      </w:r>
      <w:r w:rsidRPr="005108E4">
        <w:rPr>
          <w:spacing w:val="-9"/>
          <w:sz w:val="24"/>
        </w:rPr>
        <w:t xml:space="preserve"> </w:t>
      </w:r>
      <w:r w:rsidRPr="005108E4">
        <w:rPr>
          <w:sz w:val="24"/>
        </w:rPr>
        <w:t>Alternatively,</w:t>
      </w:r>
      <w:r w:rsidRPr="005108E4">
        <w:rPr>
          <w:spacing w:val="-8"/>
          <w:sz w:val="24"/>
        </w:rPr>
        <w:t xml:space="preserve"> </w:t>
      </w:r>
      <w:r w:rsidRPr="005108E4">
        <w:rPr>
          <w:sz w:val="24"/>
        </w:rPr>
        <w:t>a</w:t>
      </w:r>
      <w:r w:rsidRPr="005108E4">
        <w:rPr>
          <w:spacing w:val="-12"/>
          <w:sz w:val="24"/>
        </w:rPr>
        <w:t xml:space="preserve"> </w:t>
      </w:r>
      <w:r w:rsidRPr="005108E4">
        <w:rPr>
          <w:sz w:val="24"/>
        </w:rPr>
        <w:t>Licensee</w:t>
      </w:r>
      <w:r w:rsidRPr="005108E4">
        <w:rPr>
          <w:spacing w:val="-11"/>
          <w:sz w:val="24"/>
        </w:rPr>
        <w:t xml:space="preserve"> </w:t>
      </w:r>
      <w:r w:rsidRPr="005108E4">
        <w:rPr>
          <w:sz w:val="24"/>
        </w:rPr>
        <w:t>may</w:t>
      </w:r>
      <w:r w:rsidRPr="005108E4">
        <w:rPr>
          <w:spacing w:val="-17"/>
          <w:sz w:val="24"/>
        </w:rPr>
        <w:t xml:space="preserve"> </w:t>
      </w:r>
      <w:r w:rsidRPr="005108E4">
        <w:rPr>
          <w:sz w:val="24"/>
        </w:rPr>
        <w:t>ensure</w:t>
      </w:r>
      <w:r w:rsidRPr="005108E4">
        <w:rPr>
          <w:spacing w:val="-11"/>
          <w:sz w:val="24"/>
        </w:rPr>
        <w:t xml:space="preserve"> </w:t>
      </w:r>
      <w:r w:rsidRPr="005108E4">
        <w:rPr>
          <w:sz w:val="24"/>
        </w:rPr>
        <w:t>that</w:t>
      </w:r>
      <w:r w:rsidRPr="005108E4">
        <w:rPr>
          <w:spacing w:val="-11"/>
          <w:sz w:val="24"/>
        </w:rPr>
        <w:t xml:space="preserve"> </w:t>
      </w:r>
      <w:r w:rsidRPr="005108E4">
        <w:rPr>
          <w:sz w:val="24"/>
        </w:rPr>
        <w:t>each</w:t>
      </w:r>
      <w:r w:rsidRPr="005108E4">
        <w:rPr>
          <w:spacing w:val="-8"/>
          <w:sz w:val="24"/>
        </w:rPr>
        <w:t xml:space="preserve"> </w:t>
      </w:r>
      <w:r w:rsidRPr="005108E4">
        <w:rPr>
          <w:sz w:val="24"/>
        </w:rPr>
        <w:t>single</w:t>
      </w:r>
      <w:r w:rsidRPr="005108E4">
        <w:rPr>
          <w:spacing w:val="-9"/>
          <w:sz w:val="24"/>
        </w:rPr>
        <w:t xml:space="preserve"> </w:t>
      </w:r>
      <w:r w:rsidRPr="005108E4">
        <w:rPr>
          <w:sz w:val="24"/>
        </w:rPr>
        <w:t>serving</w:t>
      </w:r>
      <w:r w:rsidRPr="005108E4">
        <w:rPr>
          <w:spacing w:val="-11"/>
          <w:sz w:val="24"/>
        </w:rPr>
        <w:t xml:space="preserve"> </w:t>
      </w:r>
      <w:r w:rsidRPr="005108E4">
        <w:rPr>
          <w:sz w:val="24"/>
        </w:rPr>
        <w:t>of an Edible is individually wrapped and shall mark, stamp, or otherwise imprint each individual</w:t>
      </w:r>
      <w:r w:rsidRPr="005108E4">
        <w:rPr>
          <w:spacing w:val="-9"/>
          <w:sz w:val="24"/>
        </w:rPr>
        <w:t xml:space="preserve"> </w:t>
      </w:r>
      <w:r w:rsidRPr="005108E4">
        <w:rPr>
          <w:sz w:val="24"/>
        </w:rPr>
        <w:t>wrapper</w:t>
      </w:r>
      <w:r w:rsidRPr="005108E4">
        <w:rPr>
          <w:spacing w:val="-10"/>
          <w:sz w:val="24"/>
        </w:rPr>
        <w:t xml:space="preserve"> </w:t>
      </w:r>
      <w:r w:rsidRPr="005108E4">
        <w:rPr>
          <w:sz w:val="24"/>
        </w:rPr>
        <w:t>with</w:t>
      </w:r>
      <w:r w:rsidRPr="005108E4">
        <w:rPr>
          <w:spacing w:val="-9"/>
          <w:sz w:val="24"/>
        </w:rPr>
        <w:t xml:space="preserve"> </w:t>
      </w:r>
      <w:r w:rsidRPr="005108E4">
        <w:rPr>
          <w:sz w:val="24"/>
        </w:rPr>
        <w:t>the</w:t>
      </w:r>
      <w:r w:rsidRPr="005108E4">
        <w:rPr>
          <w:spacing w:val="-10"/>
          <w:sz w:val="24"/>
        </w:rPr>
        <w:t xml:space="preserve"> </w:t>
      </w:r>
      <w:r w:rsidRPr="005108E4">
        <w:rPr>
          <w:sz w:val="24"/>
        </w:rPr>
        <w:t>symbol</w:t>
      </w:r>
      <w:r w:rsidRPr="005108E4">
        <w:rPr>
          <w:spacing w:val="-9"/>
          <w:sz w:val="24"/>
        </w:rPr>
        <w:t xml:space="preserve"> </w:t>
      </w:r>
      <w:r w:rsidRPr="005108E4">
        <w:rPr>
          <w:sz w:val="24"/>
        </w:rPr>
        <w:t>or</w:t>
      </w:r>
      <w:r w:rsidRPr="005108E4">
        <w:rPr>
          <w:spacing w:val="-9"/>
          <w:sz w:val="24"/>
        </w:rPr>
        <w:t xml:space="preserve"> </w:t>
      </w:r>
      <w:r w:rsidRPr="005108E4">
        <w:rPr>
          <w:sz w:val="24"/>
        </w:rPr>
        <w:t>easily</w:t>
      </w:r>
      <w:r w:rsidRPr="005108E4">
        <w:rPr>
          <w:spacing w:val="-17"/>
          <w:sz w:val="24"/>
        </w:rPr>
        <w:t xml:space="preserve"> </w:t>
      </w:r>
      <w:r w:rsidRPr="005108E4">
        <w:rPr>
          <w:sz w:val="24"/>
        </w:rPr>
        <w:t>recognizable</w:t>
      </w:r>
      <w:r w:rsidRPr="005108E4">
        <w:rPr>
          <w:spacing w:val="-9"/>
          <w:sz w:val="24"/>
        </w:rPr>
        <w:t xml:space="preserve"> </w:t>
      </w:r>
      <w:r w:rsidRPr="005108E4">
        <w:rPr>
          <w:sz w:val="24"/>
        </w:rPr>
        <w:t>mark</w:t>
      </w:r>
      <w:r w:rsidRPr="005108E4">
        <w:rPr>
          <w:spacing w:val="-9"/>
          <w:sz w:val="24"/>
        </w:rPr>
        <w:t xml:space="preserve"> </w:t>
      </w:r>
      <w:r w:rsidRPr="005108E4">
        <w:rPr>
          <w:sz w:val="24"/>
        </w:rPr>
        <w:t>issued</w:t>
      </w:r>
      <w:r w:rsidRPr="005108E4">
        <w:rPr>
          <w:spacing w:val="-12"/>
          <w:sz w:val="24"/>
        </w:rPr>
        <w:t xml:space="preserve"> </w:t>
      </w:r>
      <w:r w:rsidRPr="005108E4">
        <w:rPr>
          <w:sz w:val="24"/>
        </w:rPr>
        <w:t>by</w:t>
      </w:r>
      <w:r w:rsidRPr="005108E4">
        <w:rPr>
          <w:spacing w:val="-16"/>
          <w:sz w:val="24"/>
        </w:rPr>
        <w:t xml:space="preserve"> </w:t>
      </w:r>
      <w:r w:rsidRPr="005108E4">
        <w:rPr>
          <w:sz w:val="24"/>
        </w:rPr>
        <w:t>the</w:t>
      </w:r>
      <w:r w:rsidRPr="005108E4">
        <w:rPr>
          <w:spacing w:val="-10"/>
          <w:sz w:val="24"/>
        </w:rPr>
        <w:t xml:space="preserve"> </w:t>
      </w:r>
      <w:r w:rsidRPr="005108E4">
        <w:rPr>
          <w:sz w:val="24"/>
        </w:rPr>
        <w:t>Commission that indicates the serving contains Marijuana consistent with 935 CMR</w:t>
      </w:r>
      <w:r w:rsidRPr="005108E4">
        <w:rPr>
          <w:spacing w:val="-42"/>
          <w:sz w:val="24"/>
        </w:rPr>
        <w:t xml:space="preserve"> </w:t>
      </w:r>
      <w:r w:rsidRPr="005108E4">
        <w:rPr>
          <w:sz w:val="24"/>
        </w:rPr>
        <w:t>500.105(5)(a)8.</w:t>
      </w:r>
    </w:p>
    <w:p w14:paraId="7699700C" w14:textId="77777777" w:rsidR="00DA2759" w:rsidRPr="005108E4" w:rsidRDefault="009A7511">
      <w:pPr>
        <w:pStyle w:val="ListParagraph"/>
        <w:numPr>
          <w:ilvl w:val="1"/>
          <w:numId w:val="23"/>
        </w:numPr>
        <w:tabs>
          <w:tab w:val="left" w:pos="2127"/>
        </w:tabs>
        <w:spacing w:before="5" w:line="242" w:lineRule="auto"/>
        <w:ind w:right="110" w:firstLine="0"/>
        <w:rPr>
          <w:sz w:val="24"/>
        </w:rPr>
      </w:pPr>
      <w:r w:rsidRPr="005108E4">
        <w:rPr>
          <w:sz w:val="24"/>
        </w:rPr>
        <w:t>Each single serving of an Edible contained in a packaged unit of multiple Edible may be marked, stamped, or otherwise imprinted with a symbol or easily recognizable mark issued by the Commission that indicates the package contains</w:t>
      </w:r>
      <w:r w:rsidRPr="005108E4">
        <w:rPr>
          <w:spacing w:val="-26"/>
          <w:sz w:val="24"/>
        </w:rPr>
        <w:t xml:space="preserve"> </w:t>
      </w:r>
      <w:r w:rsidRPr="005108E4">
        <w:rPr>
          <w:sz w:val="24"/>
        </w:rPr>
        <w:t>Marijuana.</w:t>
      </w:r>
    </w:p>
    <w:p w14:paraId="776C6FF8" w14:textId="77777777" w:rsidR="00DA2759" w:rsidRPr="005108E4" w:rsidRDefault="00DA2759">
      <w:pPr>
        <w:pStyle w:val="BodyText"/>
        <w:spacing w:before="6"/>
        <w:jc w:val="left"/>
      </w:pPr>
    </w:p>
    <w:p w14:paraId="161087CA" w14:textId="77777777" w:rsidR="00DA2759" w:rsidRPr="005108E4" w:rsidRDefault="009A7511" w:rsidP="00BC0126">
      <w:pPr>
        <w:pStyle w:val="BodyText"/>
        <w:ind w:left="120"/>
        <w:jc w:val="left"/>
        <w:outlineLvl w:val="0"/>
      </w:pPr>
      <w:r w:rsidRPr="005108E4">
        <w:rPr>
          <w:u w:val="single"/>
        </w:rPr>
        <w:t>501.160: Testing of Marijuana and Marijuana Products</w:t>
      </w:r>
    </w:p>
    <w:p w14:paraId="13360C41" w14:textId="77777777" w:rsidR="00DA2759" w:rsidRPr="005108E4" w:rsidRDefault="00DA2759">
      <w:pPr>
        <w:pStyle w:val="BodyText"/>
        <w:spacing w:before="4"/>
        <w:jc w:val="left"/>
        <w:rPr>
          <w:sz w:val="19"/>
        </w:rPr>
      </w:pPr>
    </w:p>
    <w:p w14:paraId="1B80D21D" w14:textId="77777777" w:rsidR="00DA2759" w:rsidRPr="005108E4" w:rsidRDefault="009A7511" w:rsidP="00BC0126">
      <w:pPr>
        <w:pStyle w:val="ListParagraph"/>
        <w:numPr>
          <w:ilvl w:val="0"/>
          <w:numId w:val="22"/>
        </w:numPr>
        <w:tabs>
          <w:tab w:val="left" w:pos="1719"/>
        </w:tabs>
        <w:spacing w:before="61" w:line="242" w:lineRule="auto"/>
        <w:ind w:left="1319" w:right="117" w:firstLine="0"/>
        <w:outlineLvl w:val="1"/>
        <w:rPr>
          <w:sz w:val="24"/>
        </w:rPr>
      </w:pPr>
      <w:r w:rsidRPr="005108E4">
        <w:rPr>
          <w:sz w:val="24"/>
        </w:rPr>
        <w:t>No</w:t>
      </w:r>
      <w:r w:rsidRPr="005108E4">
        <w:rPr>
          <w:spacing w:val="-26"/>
          <w:sz w:val="24"/>
        </w:rPr>
        <w:t xml:space="preserve"> </w:t>
      </w:r>
      <w:r w:rsidRPr="005108E4">
        <w:rPr>
          <w:sz w:val="24"/>
        </w:rPr>
        <w:t>Marijuana</w:t>
      </w:r>
      <w:r w:rsidRPr="005108E4">
        <w:rPr>
          <w:spacing w:val="-27"/>
          <w:sz w:val="24"/>
        </w:rPr>
        <w:t xml:space="preserve"> </w:t>
      </w:r>
      <w:r w:rsidRPr="005108E4">
        <w:rPr>
          <w:sz w:val="24"/>
        </w:rPr>
        <w:t>Product,</w:t>
      </w:r>
      <w:r w:rsidRPr="005108E4">
        <w:rPr>
          <w:spacing w:val="-26"/>
          <w:sz w:val="24"/>
        </w:rPr>
        <w:t xml:space="preserve"> </w:t>
      </w:r>
      <w:r w:rsidRPr="005108E4">
        <w:rPr>
          <w:sz w:val="24"/>
        </w:rPr>
        <w:t>including</w:t>
      </w:r>
      <w:r w:rsidRPr="005108E4">
        <w:rPr>
          <w:spacing w:val="-28"/>
          <w:sz w:val="24"/>
        </w:rPr>
        <w:t xml:space="preserve"> </w:t>
      </w:r>
      <w:r w:rsidRPr="005108E4">
        <w:rPr>
          <w:sz w:val="24"/>
        </w:rPr>
        <w:t>Marijuana,</w:t>
      </w:r>
      <w:r w:rsidRPr="005108E4">
        <w:rPr>
          <w:spacing w:val="-24"/>
          <w:sz w:val="24"/>
        </w:rPr>
        <w:t xml:space="preserve"> </w:t>
      </w:r>
      <w:r w:rsidRPr="005108E4">
        <w:rPr>
          <w:sz w:val="24"/>
        </w:rPr>
        <w:t>may</w:t>
      </w:r>
      <w:r w:rsidRPr="005108E4">
        <w:rPr>
          <w:spacing w:val="-30"/>
          <w:sz w:val="24"/>
        </w:rPr>
        <w:t xml:space="preserve"> </w:t>
      </w:r>
      <w:r w:rsidRPr="005108E4">
        <w:rPr>
          <w:sz w:val="24"/>
        </w:rPr>
        <w:t>be</w:t>
      </w:r>
      <w:r w:rsidRPr="005108E4">
        <w:rPr>
          <w:spacing w:val="-25"/>
          <w:sz w:val="24"/>
        </w:rPr>
        <w:t xml:space="preserve"> </w:t>
      </w:r>
      <w:r w:rsidRPr="005108E4">
        <w:rPr>
          <w:sz w:val="24"/>
        </w:rPr>
        <w:t>sold</w:t>
      </w:r>
      <w:r w:rsidRPr="005108E4">
        <w:rPr>
          <w:spacing w:val="-24"/>
          <w:sz w:val="24"/>
        </w:rPr>
        <w:t xml:space="preserve"> </w:t>
      </w:r>
      <w:r w:rsidRPr="005108E4">
        <w:rPr>
          <w:sz w:val="24"/>
        </w:rPr>
        <w:t>or</w:t>
      </w:r>
      <w:r w:rsidRPr="005108E4">
        <w:rPr>
          <w:spacing w:val="-24"/>
          <w:sz w:val="24"/>
        </w:rPr>
        <w:t xml:space="preserve"> </w:t>
      </w:r>
      <w:r w:rsidRPr="005108E4">
        <w:rPr>
          <w:sz w:val="24"/>
        </w:rPr>
        <w:t>otherwise</w:t>
      </w:r>
      <w:r w:rsidRPr="005108E4">
        <w:rPr>
          <w:spacing w:val="-25"/>
          <w:sz w:val="24"/>
        </w:rPr>
        <w:t xml:space="preserve"> </w:t>
      </w:r>
      <w:r w:rsidRPr="005108E4">
        <w:rPr>
          <w:sz w:val="24"/>
        </w:rPr>
        <w:t>marketed</w:t>
      </w:r>
      <w:r w:rsidRPr="005108E4">
        <w:rPr>
          <w:spacing w:val="-24"/>
          <w:sz w:val="24"/>
        </w:rPr>
        <w:t xml:space="preserve"> </w:t>
      </w:r>
      <w:r w:rsidRPr="005108E4">
        <w:rPr>
          <w:sz w:val="24"/>
        </w:rPr>
        <w:t>for</w:t>
      </w:r>
      <w:r w:rsidRPr="005108E4">
        <w:rPr>
          <w:spacing w:val="-24"/>
          <w:sz w:val="24"/>
        </w:rPr>
        <w:t xml:space="preserve"> </w:t>
      </w:r>
      <w:r w:rsidRPr="005108E4">
        <w:rPr>
          <w:sz w:val="24"/>
        </w:rPr>
        <w:t>medical use</w:t>
      </w:r>
      <w:r w:rsidRPr="005108E4">
        <w:rPr>
          <w:spacing w:val="-7"/>
          <w:sz w:val="24"/>
        </w:rPr>
        <w:t xml:space="preserve"> </w:t>
      </w:r>
      <w:r w:rsidRPr="005108E4">
        <w:rPr>
          <w:sz w:val="24"/>
        </w:rPr>
        <w:t>that</w:t>
      </w:r>
      <w:r w:rsidRPr="005108E4">
        <w:rPr>
          <w:spacing w:val="-5"/>
          <w:sz w:val="24"/>
        </w:rPr>
        <w:t xml:space="preserve"> </w:t>
      </w:r>
      <w:r w:rsidRPr="005108E4">
        <w:rPr>
          <w:sz w:val="24"/>
        </w:rPr>
        <w:t>is</w:t>
      </w:r>
      <w:r w:rsidRPr="005108E4">
        <w:rPr>
          <w:spacing w:val="-2"/>
          <w:sz w:val="24"/>
        </w:rPr>
        <w:t xml:space="preserve"> </w:t>
      </w:r>
      <w:r w:rsidRPr="005108E4">
        <w:rPr>
          <w:sz w:val="24"/>
        </w:rPr>
        <w:t>not</w:t>
      </w:r>
      <w:r w:rsidRPr="005108E4">
        <w:rPr>
          <w:spacing w:val="-3"/>
          <w:sz w:val="24"/>
        </w:rPr>
        <w:t xml:space="preserve"> </w:t>
      </w:r>
      <w:r w:rsidRPr="005108E4">
        <w:rPr>
          <w:sz w:val="24"/>
        </w:rPr>
        <w:t>capable</w:t>
      </w:r>
      <w:r w:rsidRPr="005108E4">
        <w:rPr>
          <w:spacing w:val="-4"/>
          <w:sz w:val="24"/>
        </w:rPr>
        <w:t xml:space="preserve"> </w:t>
      </w:r>
      <w:r w:rsidRPr="005108E4">
        <w:rPr>
          <w:sz w:val="24"/>
        </w:rPr>
        <w:t>of</w:t>
      </w:r>
      <w:r w:rsidRPr="005108E4">
        <w:rPr>
          <w:spacing w:val="-4"/>
          <w:sz w:val="24"/>
        </w:rPr>
        <w:t xml:space="preserve"> </w:t>
      </w:r>
      <w:r w:rsidRPr="005108E4">
        <w:rPr>
          <w:sz w:val="24"/>
        </w:rPr>
        <w:t>being</w:t>
      </w:r>
      <w:r w:rsidRPr="005108E4">
        <w:rPr>
          <w:spacing w:val="-5"/>
          <w:sz w:val="24"/>
        </w:rPr>
        <w:t xml:space="preserve"> </w:t>
      </w:r>
      <w:r w:rsidRPr="005108E4">
        <w:rPr>
          <w:sz w:val="24"/>
        </w:rPr>
        <w:t>tested</w:t>
      </w:r>
      <w:r w:rsidRPr="005108E4">
        <w:rPr>
          <w:spacing w:val="-3"/>
          <w:sz w:val="24"/>
        </w:rPr>
        <w:t xml:space="preserve"> </w:t>
      </w:r>
      <w:r w:rsidRPr="005108E4">
        <w:rPr>
          <w:sz w:val="24"/>
        </w:rPr>
        <w:t>by</w:t>
      </w:r>
      <w:r w:rsidRPr="005108E4">
        <w:rPr>
          <w:spacing w:val="-9"/>
          <w:sz w:val="24"/>
        </w:rPr>
        <w:t xml:space="preserve"> </w:t>
      </w:r>
      <w:r w:rsidRPr="005108E4">
        <w:rPr>
          <w:sz w:val="24"/>
        </w:rPr>
        <w:t>Independent</w:t>
      </w:r>
      <w:r w:rsidRPr="005108E4">
        <w:rPr>
          <w:spacing w:val="-5"/>
          <w:sz w:val="24"/>
        </w:rPr>
        <w:t xml:space="preserve"> </w:t>
      </w:r>
      <w:r w:rsidRPr="005108E4">
        <w:rPr>
          <w:sz w:val="24"/>
        </w:rPr>
        <w:t>Testing</w:t>
      </w:r>
      <w:r w:rsidRPr="005108E4">
        <w:rPr>
          <w:spacing w:val="-8"/>
          <w:sz w:val="24"/>
        </w:rPr>
        <w:t xml:space="preserve"> </w:t>
      </w:r>
      <w:r w:rsidRPr="005108E4">
        <w:rPr>
          <w:sz w:val="24"/>
        </w:rPr>
        <w:t>Laboratories,</w:t>
      </w:r>
      <w:r w:rsidRPr="005108E4">
        <w:rPr>
          <w:spacing w:val="-5"/>
          <w:sz w:val="24"/>
        </w:rPr>
        <w:t xml:space="preserve"> </w:t>
      </w:r>
      <w:r w:rsidRPr="005108E4">
        <w:rPr>
          <w:sz w:val="24"/>
        </w:rPr>
        <w:t>except</w:t>
      </w:r>
      <w:r w:rsidRPr="005108E4">
        <w:rPr>
          <w:spacing w:val="-5"/>
          <w:sz w:val="24"/>
        </w:rPr>
        <w:t xml:space="preserve"> </w:t>
      </w:r>
      <w:r w:rsidRPr="005108E4">
        <w:rPr>
          <w:sz w:val="24"/>
        </w:rPr>
        <w:t>as</w:t>
      </w:r>
      <w:r w:rsidRPr="005108E4">
        <w:rPr>
          <w:spacing w:val="-4"/>
          <w:sz w:val="24"/>
        </w:rPr>
        <w:t xml:space="preserve"> </w:t>
      </w:r>
      <w:r w:rsidRPr="005108E4">
        <w:rPr>
          <w:sz w:val="24"/>
        </w:rPr>
        <w:t>allowed under</w:t>
      </w:r>
      <w:r w:rsidRPr="005108E4">
        <w:rPr>
          <w:spacing w:val="-17"/>
          <w:sz w:val="24"/>
        </w:rPr>
        <w:t xml:space="preserve"> </w:t>
      </w:r>
      <w:r w:rsidRPr="005108E4">
        <w:rPr>
          <w:sz w:val="24"/>
        </w:rPr>
        <w:t>935</w:t>
      </w:r>
      <w:r w:rsidRPr="005108E4">
        <w:rPr>
          <w:spacing w:val="-17"/>
          <w:sz w:val="24"/>
        </w:rPr>
        <w:t xml:space="preserve"> </w:t>
      </w:r>
      <w:r w:rsidRPr="005108E4">
        <w:rPr>
          <w:sz w:val="24"/>
        </w:rPr>
        <w:t>CMR</w:t>
      </w:r>
      <w:r w:rsidRPr="005108E4">
        <w:rPr>
          <w:spacing w:val="-17"/>
          <w:sz w:val="24"/>
        </w:rPr>
        <w:t xml:space="preserve"> </w:t>
      </w:r>
      <w:r w:rsidRPr="005108E4">
        <w:rPr>
          <w:sz w:val="24"/>
        </w:rPr>
        <w:t>501.000.</w:t>
      </w:r>
      <w:r w:rsidRPr="005108E4">
        <w:rPr>
          <w:spacing w:val="27"/>
          <w:sz w:val="24"/>
        </w:rPr>
        <w:t xml:space="preserve"> </w:t>
      </w:r>
      <w:r w:rsidRPr="005108E4">
        <w:rPr>
          <w:sz w:val="24"/>
        </w:rPr>
        <w:t>Testing</w:t>
      </w:r>
      <w:r w:rsidRPr="005108E4">
        <w:rPr>
          <w:spacing w:val="-18"/>
          <w:sz w:val="24"/>
        </w:rPr>
        <w:t xml:space="preserve"> </w:t>
      </w:r>
      <w:r w:rsidRPr="005108E4">
        <w:rPr>
          <w:sz w:val="24"/>
        </w:rPr>
        <w:t>of</w:t>
      </w:r>
      <w:r w:rsidRPr="005108E4">
        <w:rPr>
          <w:spacing w:val="-20"/>
          <w:sz w:val="24"/>
        </w:rPr>
        <w:t xml:space="preserve"> </w:t>
      </w:r>
      <w:r w:rsidRPr="005108E4">
        <w:rPr>
          <w:sz w:val="24"/>
        </w:rPr>
        <w:t>Marijuana</w:t>
      </w:r>
      <w:r w:rsidRPr="005108E4">
        <w:rPr>
          <w:spacing w:val="-20"/>
          <w:sz w:val="24"/>
        </w:rPr>
        <w:t xml:space="preserve"> </w:t>
      </w:r>
      <w:r w:rsidRPr="005108E4">
        <w:rPr>
          <w:sz w:val="24"/>
        </w:rPr>
        <w:t>Products</w:t>
      </w:r>
      <w:r w:rsidRPr="005108E4">
        <w:rPr>
          <w:spacing w:val="-16"/>
          <w:sz w:val="24"/>
        </w:rPr>
        <w:t xml:space="preserve"> </w:t>
      </w:r>
      <w:r w:rsidRPr="005108E4">
        <w:rPr>
          <w:sz w:val="24"/>
        </w:rPr>
        <w:t>shall</w:t>
      </w:r>
      <w:r w:rsidRPr="005108E4">
        <w:rPr>
          <w:spacing w:val="-16"/>
          <w:sz w:val="24"/>
        </w:rPr>
        <w:t xml:space="preserve"> </w:t>
      </w:r>
      <w:r w:rsidRPr="005108E4">
        <w:rPr>
          <w:sz w:val="24"/>
        </w:rPr>
        <w:t>be</w:t>
      </w:r>
      <w:r w:rsidRPr="005108E4">
        <w:rPr>
          <w:spacing w:val="-18"/>
          <w:sz w:val="24"/>
        </w:rPr>
        <w:t xml:space="preserve"> </w:t>
      </w:r>
      <w:r w:rsidRPr="005108E4">
        <w:rPr>
          <w:sz w:val="24"/>
        </w:rPr>
        <w:t>performed</w:t>
      </w:r>
      <w:r w:rsidRPr="005108E4">
        <w:rPr>
          <w:spacing w:val="-17"/>
          <w:sz w:val="24"/>
        </w:rPr>
        <w:t xml:space="preserve"> </w:t>
      </w:r>
      <w:r w:rsidRPr="005108E4">
        <w:rPr>
          <w:sz w:val="24"/>
        </w:rPr>
        <w:t>by</w:t>
      </w:r>
      <w:r w:rsidRPr="005108E4">
        <w:rPr>
          <w:spacing w:val="-23"/>
          <w:sz w:val="24"/>
        </w:rPr>
        <w:t xml:space="preserve"> </w:t>
      </w:r>
      <w:r w:rsidRPr="005108E4">
        <w:rPr>
          <w:sz w:val="24"/>
        </w:rPr>
        <w:t>an</w:t>
      </w:r>
      <w:r w:rsidRPr="005108E4">
        <w:rPr>
          <w:spacing w:val="-17"/>
          <w:sz w:val="24"/>
        </w:rPr>
        <w:t xml:space="preserve"> </w:t>
      </w:r>
      <w:r w:rsidRPr="005108E4">
        <w:rPr>
          <w:sz w:val="24"/>
        </w:rPr>
        <w:t>Independent Testing</w:t>
      </w:r>
      <w:r w:rsidRPr="005108E4">
        <w:rPr>
          <w:spacing w:val="31"/>
          <w:sz w:val="24"/>
        </w:rPr>
        <w:t xml:space="preserve"> </w:t>
      </w:r>
      <w:r w:rsidRPr="005108E4">
        <w:rPr>
          <w:sz w:val="24"/>
        </w:rPr>
        <w:t>Laboratory</w:t>
      </w:r>
      <w:r w:rsidRPr="005108E4">
        <w:rPr>
          <w:spacing w:val="28"/>
          <w:sz w:val="24"/>
        </w:rPr>
        <w:t xml:space="preserve"> </w:t>
      </w:r>
      <w:r w:rsidRPr="005108E4">
        <w:rPr>
          <w:sz w:val="24"/>
        </w:rPr>
        <w:t>in</w:t>
      </w:r>
      <w:r w:rsidRPr="005108E4">
        <w:rPr>
          <w:spacing w:val="35"/>
          <w:sz w:val="24"/>
        </w:rPr>
        <w:t xml:space="preserve"> </w:t>
      </w:r>
      <w:r w:rsidRPr="005108E4">
        <w:rPr>
          <w:sz w:val="24"/>
        </w:rPr>
        <w:t>compliance</w:t>
      </w:r>
      <w:r w:rsidRPr="005108E4">
        <w:rPr>
          <w:spacing w:val="33"/>
          <w:sz w:val="24"/>
        </w:rPr>
        <w:t xml:space="preserve"> </w:t>
      </w:r>
      <w:r w:rsidRPr="005108E4">
        <w:rPr>
          <w:sz w:val="24"/>
        </w:rPr>
        <w:t>with</w:t>
      </w:r>
      <w:r w:rsidRPr="005108E4">
        <w:rPr>
          <w:spacing w:val="35"/>
          <w:sz w:val="24"/>
        </w:rPr>
        <w:t xml:space="preserve"> </w:t>
      </w:r>
      <w:r w:rsidRPr="005108E4">
        <w:rPr>
          <w:sz w:val="24"/>
        </w:rPr>
        <w:t>a</w:t>
      </w:r>
      <w:r w:rsidRPr="005108E4">
        <w:rPr>
          <w:spacing w:val="34"/>
          <w:sz w:val="24"/>
        </w:rPr>
        <w:t xml:space="preserve"> </w:t>
      </w:r>
      <w:r w:rsidRPr="005108E4">
        <w:rPr>
          <w:sz w:val="24"/>
        </w:rPr>
        <w:t>protocol(s)</w:t>
      </w:r>
      <w:r w:rsidRPr="005108E4">
        <w:rPr>
          <w:spacing w:val="33"/>
          <w:sz w:val="24"/>
        </w:rPr>
        <w:t xml:space="preserve"> </w:t>
      </w:r>
      <w:r w:rsidRPr="005108E4">
        <w:rPr>
          <w:sz w:val="24"/>
        </w:rPr>
        <w:t>established</w:t>
      </w:r>
      <w:r w:rsidRPr="005108E4">
        <w:rPr>
          <w:spacing w:val="35"/>
          <w:sz w:val="24"/>
        </w:rPr>
        <w:t xml:space="preserve"> </w:t>
      </w:r>
      <w:r w:rsidRPr="005108E4">
        <w:rPr>
          <w:sz w:val="24"/>
        </w:rPr>
        <w:t>in</w:t>
      </w:r>
      <w:r w:rsidRPr="005108E4">
        <w:rPr>
          <w:spacing w:val="35"/>
          <w:sz w:val="24"/>
        </w:rPr>
        <w:t xml:space="preserve"> </w:t>
      </w:r>
      <w:r w:rsidRPr="005108E4">
        <w:rPr>
          <w:sz w:val="24"/>
        </w:rPr>
        <w:t>accordance</w:t>
      </w:r>
      <w:r w:rsidRPr="005108E4">
        <w:rPr>
          <w:spacing w:val="33"/>
          <w:sz w:val="24"/>
        </w:rPr>
        <w:t xml:space="preserve"> </w:t>
      </w:r>
      <w:r w:rsidRPr="005108E4">
        <w:rPr>
          <w:sz w:val="24"/>
        </w:rPr>
        <w:t>with</w:t>
      </w:r>
    </w:p>
    <w:p w14:paraId="3809545D" w14:textId="77777777" w:rsidR="00DA2759" w:rsidRPr="005108E4" w:rsidRDefault="009A7511">
      <w:pPr>
        <w:pStyle w:val="BodyText"/>
        <w:spacing w:before="4" w:line="242" w:lineRule="auto"/>
        <w:ind w:left="1319" w:right="116"/>
      </w:pPr>
      <w:r w:rsidRPr="005108E4">
        <w:t>M.G.L.</w:t>
      </w:r>
      <w:r w:rsidRPr="005108E4">
        <w:rPr>
          <w:spacing w:val="-20"/>
        </w:rPr>
        <w:t xml:space="preserve"> </w:t>
      </w:r>
      <w:r w:rsidRPr="005108E4">
        <w:t>c.</w:t>
      </w:r>
      <w:r w:rsidRPr="005108E4">
        <w:rPr>
          <w:spacing w:val="-20"/>
        </w:rPr>
        <w:t xml:space="preserve"> </w:t>
      </w:r>
      <w:r w:rsidRPr="005108E4">
        <w:t>94G,</w:t>
      </w:r>
      <w:r w:rsidRPr="005108E4">
        <w:rPr>
          <w:spacing w:val="-20"/>
        </w:rPr>
        <w:t xml:space="preserve"> </w:t>
      </w:r>
      <w:r w:rsidRPr="005108E4">
        <w:t>§</w:t>
      </w:r>
      <w:r w:rsidRPr="005108E4">
        <w:rPr>
          <w:spacing w:val="-20"/>
        </w:rPr>
        <w:t xml:space="preserve"> </w:t>
      </w:r>
      <w:r w:rsidRPr="005108E4">
        <w:t>15</w:t>
      </w:r>
      <w:r w:rsidRPr="005108E4">
        <w:rPr>
          <w:spacing w:val="-20"/>
        </w:rPr>
        <w:t xml:space="preserve"> </w:t>
      </w:r>
      <w:r w:rsidRPr="005108E4">
        <w:t>and</w:t>
      </w:r>
      <w:r w:rsidRPr="005108E4">
        <w:rPr>
          <w:spacing w:val="-19"/>
        </w:rPr>
        <w:t xml:space="preserve"> </w:t>
      </w:r>
      <w:r w:rsidRPr="005108E4">
        <w:t>in</w:t>
      </w:r>
      <w:r w:rsidRPr="005108E4">
        <w:rPr>
          <w:spacing w:val="-20"/>
        </w:rPr>
        <w:t xml:space="preserve"> </w:t>
      </w:r>
      <w:r w:rsidRPr="005108E4">
        <w:t>a</w:t>
      </w:r>
      <w:r w:rsidRPr="005108E4">
        <w:rPr>
          <w:spacing w:val="-21"/>
        </w:rPr>
        <w:t xml:space="preserve"> </w:t>
      </w:r>
      <w:r w:rsidRPr="005108E4">
        <w:t>form</w:t>
      </w:r>
      <w:r w:rsidRPr="005108E4">
        <w:rPr>
          <w:spacing w:val="-20"/>
        </w:rPr>
        <w:t xml:space="preserve"> </w:t>
      </w:r>
      <w:r w:rsidRPr="005108E4">
        <w:t>and</w:t>
      </w:r>
      <w:r w:rsidRPr="005108E4">
        <w:rPr>
          <w:spacing w:val="-20"/>
        </w:rPr>
        <w:t xml:space="preserve"> </w:t>
      </w:r>
      <w:r w:rsidRPr="005108E4">
        <w:t>manner</w:t>
      </w:r>
      <w:r w:rsidRPr="005108E4">
        <w:rPr>
          <w:spacing w:val="-20"/>
        </w:rPr>
        <w:t xml:space="preserve"> </w:t>
      </w:r>
      <w:r w:rsidRPr="005108E4">
        <w:t>determined</w:t>
      </w:r>
      <w:r w:rsidRPr="005108E4">
        <w:rPr>
          <w:spacing w:val="-23"/>
        </w:rPr>
        <w:t xml:space="preserve"> </w:t>
      </w:r>
      <w:r w:rsidRPr="005108E4">
        <w:t>by</w:t>
      </w:r>
      <w:r w:rsidRPr="005108E4">
        <w:rPr>
          <w:spacing w:val="-29"/>
        </w:rPr>
        <w:t xml:space="preserve"> </w:t>
      </w:r>
      <w:r w:rsidRPr="005108E4">
        <w:t>the</w:t>
      </w:r>
      <w:r w:rsidRPr="005108E4">
        <w:rPr>
          <w:spacing w:val="-24"/>
        </w:rPr>
        <w:t xml:space="preserve"> </w:t>
      </w:r>
      <w:r w:rsidRPr="005108E4">
        <w:t>Commission</w:t>
      </w:r>
      <w:r w:rsidRPr="005108E4">
        <w:rPr>
          <w:spacing w:val="-19"/>
        </w:rPr>
        <w:t xml:space="preserve"> </w:t>
      </w:r>
      <w:r w:rsidRPr="005108E4">
        <w:t>including,</w:t>
      </w:r>
      <w:r w:rsidRPr="005108E4">
        <w:rPr>
          <w:spacing w:val="-20"/>
        </w:rPr>
        <w:t xml:space="preserve"> </w:t>
      </w:r>
      <w:r w:rsidRPr="005108E4">
        <w:t>but</w:t>
      </w:r>
      <w:r w:rsidRPr="005108E4">
        <w:rPr>
          <w:spacing w:val="-20"/>
        </w:rPr>
        <w:t xml:space="preserve"> </w:t>
      </w:r>
      <w:r w:rsidRPr="005108E4">
        <w:t>not limited to, the Protocol for Sampling and Analysis of Finished Marijuana and Marijuana Products for Marijuana Establishments, Medical Marijuana Treatment Centers and Colocated Marijuana Operations. Testing of environmental media (</w:t>
      </w:r>
      <w:r w:rsidRPr="005108E4">
        <w:rPr>
          <w:i/>
        </w:rPr>
        <w:t>e.g</w:t>
      </w:r>
      <w:r w:rsidRPr="005108E4">
        <w:t>., soils, solid growing media, and water) shall be performed in compliance with the Protocol for Sampling and Analysis of Environmental</w:t>
      </w:r>
      <w:r w:rsidRPr="005108E4">
        <w:rPr>
          <w:spacing w:val="-21"/>
        </w:rPr>
        <w:t xml:space="preserve"> </w:t>
      </w:r>
      <w:r w:rsidRPr="005108E4">
        <w:t>Media</w:t>
      </w:r>
      <w:r w:rsidRPr="005108E4">
        <w:rPr>
          <w:spacing w:val="-23"/>
        </w:rPr>
        <w:t xml:space="preserve"> </w:t>
      </w:r>
      <w:r w:rsidRPr="005108E4">
        <w:t>for</w:t>
      </w:r>
      <w:r w:rsidRPr="005108E4">
        <w:rPr>
          <w:spacing w:val="-24"/>
        </w:rPr>
        <w:t xml:space="preserve"> </w:t>
      </w:r>
      <w:r w:rsidRPr="005108E4">
        <w:t>Massachusetts</w:t>
      </w:r>
      <w:r w:rsidRPr="005108E4">
        <w:rPr>
          <w:spacing w:val="-24"/>
        </w:rPr>
        <w:t xml:space="preserve"> </w:t>
      </w:r>
      <w:r w:rsidRPr="005108E4">
        <w:t>Registered</w:t>
      </w:r>
      <w:r w:rsidRPr="005108E4">
        <w:rPr>
          <w:spacing w:val="-23"/>
        </w:rPr>
        <w:t xml:space="preserve"> </w:t>
      </w:r>
      <w:r w:rsidRPr="005108E4">
        <w:t>Medical</w:t>
      </w:r>
      <w:r w:rsidRPr="005108E4">
        <w:rPr>
          <w:spacing w:val="-23"/>
        </w:rPr>
        <w:t xml:space="preserve"> </w:t>
      </w:r>
      <w:r w:rsidRPr="005108E4">
        <w:t>Marijuana</w:t>
      </w:r>
      <w:r w:rsidRPr="005108E4">
        <w:rPr>
          <w:spacing w:val="-25"/>
        </w:rPr>
        <w:t xml:space="preserve"> </w:t>
      </w:r>
      <w:r w:rsidRPr="005108E4">
        <w:t>Dispensaries</w:t>
      </w:r>
      <w:r w:rsidRPr="005108E4">
        <w:rPr>
          <w:spacing w:val="-23"/>
        </w:rPr>
        <w:t xml:space="preserve"> </w:t>
      </w:r>
      <w:r w:rsidRPr="005108E4">
        <w:t>published by the</w:t>
      </w:r>
      <w:r w:rsidRPr="005108E4">
        <w:rPr>
          <w:spacing w:val="-11"/>
        </w:rPr>
        <w:t xml:space="preserve"> </w:t>
      </w:r>
      <w:r w:rsidRPr="005108E4">
        <w:t>Commission.</w:t>
      </w:r>
    </w:p>
    <w:p w14:paraId="58F6459B" w14:textId="77777777" w:rsidR="00DA2759" w:rsidRPr="005108E4" w:rsidRDefault="00DA2759">
      <w:pPr>
        <w:pStyle w:val="BodyText"/>
        <w:spacing w:before="9"/>
        <w:jc w:val="left"/>
      </w:pPr>
    </w:p>
    <w:p w14:paraId="7AD932A2" w14:textId="77777777" w:rsidR="00DA2759" w:rsidRPr="005108E4" w:rsidRDefault="009A7511" w:rsidP="001919EB">
      <w:pPr>
        <w:pStyle w:val="ListParagraph"/>
        <w:numPr>
          <w:ilvl w:val="0"/>
          <w:numId w:val="22"/>
        </w:numPr>
        <w:tabs>
          <w:tab w:val="left" w:pos="1851"/>
        </w:tabs>
        <w:spacing w:line="242" w:lineRule="auto"/>
        <w:ind w:left="1319" w:right="110" w:firstLine="0"/>
        <w:outlineLvl w:val="1"/>
        <w:rPr>
          <w:sz w:val="24"/>
        </w:rPr>
      </w:pPr>
      <w:r w:rsidRPr="005108E4">
        <w:rPr>
          <w:sz w:val="24"/>
        </w:rPr>
        <w:t>Marijuana and Marijuana Products shall be tested for the Cannabinoid profile and for contaminants</w:t>
      </w:r>
      <w:r w:rsidRPr="005108E4">
        <w:rPr>
          <w:spacing w:val="-26"/>
          <w:sz w:val="24"/>
        </w:rPr>
        <w:t xml:space="preserve"> </w:t>
      </w:r>
      <w:r w:rsidRPr="005108E4">
        <w:rPr>
          <w:sz w:val="24"/>
        </w:rPr>
        <w:t>as</w:t>
      </w:r>
      <w:r w:rsidRPr="005108E4">
        <w:rPr>
          <w:spacing w:val="-25"/>
          <w:sz w:val="24"/>
        </w:rPr>
        <w:t xml:space="preserve"> </w:t>
      </w:r>
      <w:r w:rsidRPr="005108E4">
        <w:rPr>
          <w:sz w:val="24"/>
        </w:rPr>
        <w:t>specified</w:t>
      </w:r>
      <w:r w:rsidRPr="005108E4">
        <w:rPr>
          <w:spacing w:val="-25"/>
          <w:sz w:val="24"/>
        </w:rPr>
        <w:t xml:space="preserve"> </w:t>
      </w:r>
      <w:r w:rsidRPr="005108E4">
        <w:rPr>
          <w:sz w:val="24"/>
        </w:rPr>
        <w:t>by</w:t>
      </w:r>
      <w:r w:rsidRPr="005108E4">
        <w:rPr>
          <w:spacing w:val="-31"/>
          <w:sz w:val="24"/>
        </w:rPr>
        <w:t xml:space="preserve"> </w:t>
      </w:r>
      <w:r w:rsidRPr="005108E4">
        <w:rPr>
          <w:sz w:val="24"/>
        </w:rPr>
        <w:t>the</w:t>
      </w:r>
      <w:r w:rsidRPr="005108E4">
        <w:rPr>
          <w:spacing w:val="-26"/>
          <w:sz w:val="24"/>
        </w:rPr>
        <w:t xml:space="preserve"> </w:t>
      </w:r>
      <w:r w:rsidRPr="005108E4">
        <w:rPr>
          <w:sz w:val="24"/>
        </w:rPr>
        <w:t>Commission</w:t>
      </w:r>
      <w:r w:rsidRPr="005108E4">
        <w:rPr>
          <w:spacing w:val="-26"/>
          <w:sz w:val="24"/>
        </w:rPr>
        <w:t xml:space="preserve"> </w:t>
      </w:r>
      <w:r w:rsidRPr="005108E4">
        <w:rPr>
          <w:sz w:val="24"/>
        </w:rPr>
        <w:t>including,</w:t>
      </w:r>
      <w:r w:rsidRPr="005108E4">
        <w:rPr>
          <w:spacing w:val="-25"/>
          <w:sz w:val="24"/>
        </w:rPr>
        <w:t xml:space="preserve"> </w:t>
      </w:r>
      <w:r w:rsidRPr="005108E4">
        <w:rPr>
          <w:sz w:val="24"/>
        </w:rPr>
        <w:t>but</w:t>
      </w:r>
      <w:r w:rsidRPr="005108E4">
        <w:rPr>
          <w:spacing w:val="-25"/>
          <w:sz w:val="24"/>
        </w:rPr>
        <w:t xml:space="preserve"> </w:t>
      </w:r>
      <w:r w:rsidRPr="005108E4">
        <w:rPr>
          <w:sz w:val="24"/>
        </w:rPr>
        <w:t>not</w:t>
      </w:r>
      <w:r w:rsidRPr="005108E4">
        <w:rPr>
          <w:spacing w:val="-25"/>
          <w:sz w:val="24"/>
        </w:rPr>
        <w:t xml:space="preserve"> </w:t>
      </w:r>
      <w:r w:rsidRPr="005108E4">
        <w:rPr>
          <w:sz w:val="24"/>
        </w:rPr>
        <w:t>limited</w:t>
      </w:r>
      <w:r w:rsidRPr="005108E4">
        <w:rPr>
          <w:spacing w:val="-23"/>
          <w:sz w:val="24"/>
        </w:rPr>
        <w:t xml:space="preserve"> </w:t>
      </w:r>
      <w:r w:rsidRPr="005108E4">
        <w:rPr>
          <w:sz w:val="24"/>
        </w:rPr>
        <w:t>to,</w:t>
      </w:r>
      <w:r w:rsidRPr="005108E4">
        <w:rPr>
          <w:spacing w:val="-24"/>
          <w:sz w:val="24"/>
        </w:rPr>
        <w:t xml:space="preserve"> </w:t>
      </w:r>
      <w:r w:rsidRPr="005108E4">
        <w:rPr>
          <w:sz w:val="24"/>
        </w:rPr>
        <w:t>mold,</w:t>
      </w:r>
      <w:r w:rsidRPr="005108E4">
        <w:rPr>
          <w:spacing w:val="-23"/>
          <w:sz w:val="24"/>
        </w:rPr>
        <w:t xml:space="preserve"> </w:t>
      </w:r>
      <w:r w:rsidRPr="005108E4">
        <w:rPr>
          <w:sz w:val="24"/>
        </w:rPr>
        <w:t>mildew,</w:t>
      </w:r>
      <w:r w:rsidRPr="005108E4">
        <w:rPr>
          <w:spacing w:val="-23"/>
          <w:sz w:val="24"/>
        </w:rPr>
        <w:t xml:space="preserve"> </w:t>
      </w:r>
      <w:r w:rsidRPr="005108E4">
        <w:rPr>
          <w:sz w:val="24"/>
        </w:rPr>
        <w:t>heavy metals, plant growth regulators, and the presence of Pesticides. The Commission may require additional</w:t>
      </w:r>
      <w:r w:rsidRPr="005108E4">
        <w:rPr>
          <w:spacing w:val="-30"/>
          <w:sz w:val="24"/>
        </w:rPr>
        <w:t xml:space="preserve"> </w:t>
      </w:r>
      <w:r w:rsidRPr="005108E4">
        <w:rPr>
          <w:sz w:val="24"/>
        </w:rPr>
        <w:t>testing.</w:t>
      </w:r>
      <w:r w:rsidRPr="005108E4">
        <w:rPr>
          <w:spacing w:val="1"/>
          <w:sz w:val="24"/>
        </w:rPr>
        <w:t xml:space="preserve"> </w:t>
      </w:r>
      <w:r w:rsidRPr="005108E4">
        <w:rPr>
          <w:spacing w:val="-3"/>
          <w:sz w:val="24"/>
        </w:rPr>
        <w:t>In</w:t>
      </w:r>
      <w:r w:rsidRPr="005108E4">
        <w:rPr>
          <w:spacing w:val="-30"/>
          <w:sz w:val="24"/>
        </w:rPr>
        <w:t xml:space="preserve"> </w:t>
      </w:r>
      <w:r w:rsidRPr="005108E4">
        <w:rPr>
          <w:sz w:val="24"/>
        </w:rPr>
        <w:t>addition</w:t>
      </w:r>
      <w:r w:rsidRPr="005108E4">
        <w:rPr>
          <w:spacing w:val="-30"/>
          <w:sz w:val="24"/>
        </w:rPr>
        <w:t xml:space="preserve"> </w:t>
      </w:r>
      <w:r w:rsidRPr="005108E4">
        <w:rPr>
          <w:sz w:val="24"/>
        </w:rPr>
        <w:t>to</w:t>
      </w:r>
      <w:r w:rsidRPr="005108E4">
        <w:rPr>
          <w:spacing w:val="-29"/>
          <w:sz w:val="24"/>
        </w:rPr>
        <w:t xml:space="preserve"> </w:t>
      </w:r>
      <w:r w:rsidRPr="005108E4">
        <w:rPr>
          <w:sz w:val="24"/>
        </w:rPr>
        <w:t>these</w:t>
      </w:r>
      <w:r w:rsidRPr="005108E4">
        <w:rPr>
          <w:spacing w:val="-31"/>
          <w:sz w:val="24"/>
        </w:rPr>
        <w:t xml:space="preserve"> </w:t>
      </w:r>
      <w:r w:rsidRPr="005108E4">
        <w:rPr>
          <w:sz w:val="24"/>
        </w:rPr>
        <w:t>contaminant</w:t>
      </w:r>
      <w:r w:rsidRPr="005108E4">
        <w:rPr>
          <w:spacing w:val="-29"/>
          <w:sz w:val="24"/>
        </w:rPr>
        <w:t xml:space="preserve"> </w:t>
      </w:r>
      <w:r w:rsidRPr="005108E4">
        <w:rPr>
          <w:sz w:val="24"/>
        </w:rPr>
        <w:t>tests,</w:t>
      </w:r>
      <w:r w:rsidRPr="005108E4">
        <w:rPr>
          <w:spacing w:val="-30"/>
          <w:sz w:val="24"/>
        </w:rPr>
        <w:t xml:space="preserve"> </w:t>
      </w:r>
      <w:r w:rsidRPr="005108E4">
        <w:rPr>
          <w:sz w:val="24"/>
        </w:rPr>
        <w:t>final</w:t>
      </w:r>
      <w:r w:rsidRPr="005108E4">
        <w:rPr>
          <w:spacing w:val="-31"/>
          <w:sz w:val="24"/>
        </w:rPr>
        <w:t xml:space="preserve"> </w:t>
      </w:r>
      <w:r w:rsidRPr="005108E4">
        <w:rPr>
          <w:sz w:val="24"/>
        </w:rPr>
        <w:t>ready-to-sell</w:t>
      </w:r>
      <w:r w:rsidRPr="005108E4">
        <w:rPr>
          <w:spacing w:val="-29"/>
          <w:sz w:val="24"/>
        </w:rPr>
        <w:t xml:space="preserve"> </w:t>
      </w:r>
      <w:r w:rsidRPr="005108E4">
        <w:rPr>
          <w:sz w:val="24"/>
        </w:rPr>
        <w:t>Marijuana</w:t>
      </w:r>
      <w:r w:rsidRPr="005108E4">
        <w:rPr>
          <w:spacing w:val="-31"/>
          <w:sz w:val="24"/>
        </w:rPr>
        <w:t xml:space="preserve"> </w:t>
      </w:r>
      <w:r w:rsidRPr="005108E4">
        <w:rPr>
          <w:sz w:val="24"/>
        </w:rPr>
        <w:t>Vaporizer Products</w:t>
      </w:r>
      <w:r w:rsidRPr="005108E4">
        <w:rPr>
          <w:spacing w:val="-7"/>
          <w:sz w:val="24"/>
        </w:rPr>
        <w:t xml:space="preserve"> </w:t>
      </w:r>
      <w:r w:rsidRPr="005108E4">
        <w:rPr>
          <w:sz w:val="24"/>
        </w:rPr>
        <w:t>shall</w:t>
      </w:r>
      <w:r w:rsidRPr="005108E4">
        <w:rPr>
          <w:spacing w:val="-6"/>
          <w:sz w:val="24"/>
        </w:rPr>
        <w:t xml:space="preserve"> </w:t>
      </w:r>
      <w:r w:rsidRPr="005108E4">
        <w:rPr>
          <w:sz w:val="24"/>
        </w:rPr>
        <w:t>be</w:t>
      </w:r>
      <w:r w:rsidRPr="005108E4">
        <w:rPr>
          <w:spacing w:val="-8"/>
          <w:sz w:val="24"/>
        </w:rPr>
        <w:t xml:space="preserve"> </w:t>
      </w:r>
      <w:r w:rsidRPr="005108E4">
        <w:rPr>
          <w:sz w:val="24"/>
        </w:rPr>
        <w:t>screened</w:t>
      </w:r>
      <w:r w:rsidRPr="005108E4">
        <w:rPr>
          <w:spacing w:val="-5"/>
          <w:sz w:val="24"/>
        </w:rPr>
        <w:t xml:space="preserve"> </w:t>
      </w:r>
      <w:r w:rsidRPr="005108E4">
        <w:rPr>
          <w:sz w:val="24"/>
        </w:rPr>
        <w:t>for</w:t>
      </w:r>
      <w:r w:rsidRPr="005108E4">
        <w:rPr>
          <w:spacing w:val="-5"/>
          <w:sz w:val="24"/>
        </w:rPr>
        <w:t xml:space="preserve"> </w:t>
      </w:r>
      <w:r w:rsidRPr="005108E4">
        <w:rPr>
          <w:sz w:val="24"/>
        </w:rPr>
        <w:t>heavy</w:t>
      </w:r>
      <w:r w:rsidRPr="005108E4">
        <w:rPr>
          <w:spacing w:val="-11"/>
          <w:sz w:val="24"/>
        </w:rPr>
        <w:t xml:space="preserve"> </w:t>
      </w:r>
      <w:r w:rsidRPr="005108E4">
        <w:rPr>
          <w:sz w:val="24"/>
        </w:rPr>
        <w:t>metals</w:t>
      </w:r>
      <w:r w:rsidRPr="005108E4">
        <w:rPr>
          <w:spacing w:val="-4"/>
          <w:sz w:val="24"/>
        </w:rPr>
        <w:t xml:space="preserve"> </w:t>
      </w:r>
      <w:r w:rsidRPr="005108E4">
        <w:rPr>
          <w:sz w:val="24"/>
        </w:rPr>
        <w:t>and</w:t>
      </w:r>
      <w:r w:rsidRPr="005108E4">
        <w:rPr>
          <w:spacing w:val="-5"/>
          <w:sz w:val="24"/>
        </w:rPr>
        <w:t xml:space="preserve"> </w:t>
      </w:r>
      <w:r w:rsidRPr="005108E4">
        <w:rPr>
          <w:sz w:val="24"/>
        </w:rPr>
        <w:t>Vitamin</w:t>
      </w:r>
      <w:r w:rsidRPr="005108E4">
        <w:rPr>
          <w:spacing w:val="-5"/>
          <w:sz w:val="24"/>
        </w:rPr>
        <w:t xml:space="preserve"> </w:t>
      </w:r>
      <w:r w:rsidRPr="005108E4">
        <w:rPr>
          <w:sz w:val="24"/>
        </w:rPr>
        <w:t>E</w:t>
      </w:r>
      <w:r w:rsidRPr="005108E4">
        <w:rPr>
          <w:spacing w:val="-5"/>
          <w:sz w:val="24"/>
        </w:rPr>
        <w:t xml:space="preserve"> </w:t>
      </w:r>
      <w:r w:rsidRPr="005108E4">
        <w:rPr>
          <w:sz w:val="24"/>
        </w:rPr>
        <w:t>Acetate</w:t>
      </w:r>
      <w:r w:rsidRPr="005108E4">
        <w:rPr>
          <w:spacing w:val="-6"/>
          <w:sz w:val="24"/>
        </w:rPr>
        <w:t xml:space="preserve"> </w:t>
      </w:r>
      <w:r w:rsidRPr="005108E4">
        <w:rPr>
          <w:sz w:val="24"/>
        </w:rPr>
        <w:t>(VEA)</w:t>
      </w:r>
      <w:r w:rsidRPr="005108E4">
        <w:rPr>
          <w:spacing w:val="-4"/>
          <w:sz w:val="24"/>
        </w:rPr>
        <w:t xml:space="preserve"> </w:t>
      </w:r>
      <w:r w:rsidRPr="005108E4">
        <w:rPr>
          <w:sz w:val="24"/>
        </w:rPr>
        <w:t>in</w:t>
      </w:r>
      <w:r w:rsidRPr="005108E4">
        <w:rPr>
          <w:spacing w:val="-5"/>
          <w:sz w:val="24"/>
        </w:rPr>
        <w:t xml:space="preserve"> </w:t>
      </w:r>
      <w:r w:rsidRPr="005108E4">
        <w:rPr>
          <w:sz w:val="24"/>
        </w:rPr>
        <w:t>accordance</w:t>
      </w:r>
      <w:r w:rsidRPr="005108E4">
        <w:rPr>
          <w:spacing w:val="-8"/>
          <w:sz w:val="24"/>
        </w:rPr>
        <w:t xml:space="preserve"> </w:t>
      </w:r>
      <w:r w:rsidRPr="005108E4">
        <w:rPr>
          <w:sz w:val="24"/>
        </w:rPr>
        <w:t>with the Protocol for Sampling and Analysis of Finished Marijuana and Marijuana Products for Marijuana Establishments, Medical Marijuana Treatment Centers and Colocated Marijuana Operations issued by the</w:t>
      </w:r>
      <w:r w:rsidRPr="005108E4">
        <w:rPr>
          <w:spacing w:val="-12"/>
          <w:sz w:val="24"/>
        </w:rPr>
        <w:t xml:space="preserve"> </w:t>
      </w:r>
      <w:r w:rsidRPr="005108E4">
        <w:rPr>
          <w:sz w:val="24"/>
        </w:rPr>
        <w:t>Commission.</w:t>
      </w:r>
    </w:p>
    <w:p w14:paraId="79785D32" w14:textId="77777777" w:rsidR="00DA2759" w:rsidRPr="005108E4" w:rsidRDefault="00DA2759">
      <w:pPr>
        <w:pStyle w:val="BodyText"/>
        <w:jc w:val="left"/>
        <w:rPr>
          <w:sz w:val="25"/>
        </w:rPr>
      </w:pPr>
    </w:p>
    <w:p w14:paraId="199C3A2F" w14:textId="77777777" w:rsidR="00DA2759" w:rsidRPr="005108E4" w:rsidRDefault="009A7511" w:rsidP="001919EB">
      <w:pPr>
        <w:pStyle w:val="ListParagraph"/>
        <w:numPr>
          <w:ilvl w:val="0"/>
          <w:numId w:val="22"/>
        </w:numPr>
        <w:tabs>
          <w:tab w:val="left" w:pos="1822"/>
        </w:tabs>
        <w:spacing w:line="242" w:lineRule="auto"/>
        <w:ind w:left="1319" w:right="117" w:firstLine="0"/>
        <w:outlineLvl w:val="1"/>
        <w:rPr>
          <w:sz w:val="24"/>
        </w:rPr>
      </w:pPr>
      <w:r w:rsidRPr="005108E4">
        <w:rPr>
          <w:sz w:val="24"/>
        </w:rPr>
        <w:t xml:space="preserve">The Commission </w:t>
      </w:r>
      <w:r w:rsidRPr="005108E4">
        <w:rPr>
          <w:spacing w:val="-3"/>
          <w:sz w:val="24"/>
        </w:rPr>
        <w:t xml:space="preserve">may, </w:t>
      </w:r>
      <w:r w:rsidRPr="005108E4">
        <w:rPr>
          <w:sz w:val="24"/>
        </w:rPr>
        <w:t>at its discretion, require additional testing where necessitated to safeguard public health or safety and so identified by the</w:t>
      </w:r>
      <w:r w:rsidRPr="005108E4">
        <w:rPr>
          <w:spacing w:val="-34"/>
          <w:sz w:val="24"/>
        </w:rPr>
        <w:t xml:space="preserve"> </w:t>
      </w:r>
      <w:r w:rsidRPr="005108E4">
        <w:rPr>
          <w:sz w:val="24"/>
        </w:rPr>
        <w:t>Commission.</w:t>
      </w:r>
    </w:p>
    <w:p w14:paraId="1970C9A9" w14:textId="77777777" w:rsidR="00DA2759" w:rsidRPr="005108E4" w:rsidRDefault="00DA2759">
      <w:pPr>
        <w:pStyle w:val="BodyText"/>
        <w:spacing w:before="4"/>
        <w:jc w:val="left"/>
      </w:pPr>
    </w:p>
    <w:p w14:paraId="16F50ECC" w14:textId="77777777" w:rsidR="00DA2759" w:rsidRPr="005108E4" w:rsidRDefault="009A7511" w:rsidP="001919EB">
      <w:pPr>
        <w:pStyle w:val="ListParagraph"/>
        <w:numPr>
          <w:ilvl w:val="0"/>
          <w:numId w:val="22"/>
        </w:numPr>
        <w:tabs>
          <w:tab w:val="left" w:pos="1851"/>
        </w:tabs>
        <w:spacing w:before="1" w:line="242" w:lineRule="auto"/>
        <w:ind w:left="1319" w:right="116" w:firstLine="0"/>
        <w:outlineLvl w:val="1"/>
        <w:rPr>
          <w:sz w:val="24"/>
        </w:rPr>
      </w:pPr>
      <w:r w:rsidRPr="005108E4">
        <w:rPr>
          <w:sz w:val="24"/>
        </w:rPr>
        <w:t>An MTC shall have a written policy for responding to laboratory results that indicate contaminant levels are above acceptable limits established in  the protocols  identified  in  935 CMR 501.160(1). Such policy shall be available to Registered Qualifying Patients and Personal</w:t>
      </w:r>
      <w:r w:rsidRPr="005108E4">
        <w:rPr>
          <w:spacing w:val="-1"/>
          <w:sz w:val="24"/>
        </w:rPr>
        <w:t xml:space="preserve"> </w:t>
      </w:r>
      <w:r w:rsidRPr="005108E4">
        <w:rPr>
          <w:sz w:val="24"/>
        </w:rPr>
        <w:t>Caregivers.</w:t>
      </w:r>
    </w:p>
    <w:p w14:paraId="524556A4" w14:textId="77777777" w:rsidR="00DA2759" w:rsidRPr="005108E4" w:rsidRDefault="009A7511">
      <w:pPr>
        <w:pStyle w:val="ListParagraph"/>
        <w:numPr>
          <w:ilvl w:val="1"/>
          <w:numId w:val="22"/>
        </w:numPr>
        <w:tabs>
          <w:tab w:val="left" w:pos="2120"/>
        </w:tabs>
        <w:spacing w:before="3"/>
        <w:ind w:hanging="445"/>
        <w:rPr>
          <w:sz w:val="24"/>
        </w:rPr>
      </w:pPr>
      <w:r w:rsidRPr="005108E4">
        <w:rPr>
          <w:sz w:val="24"/>
        </w:rPr>
        <w:t>Any such policy shall</w:t>
      </w:r>
      <w:r w:rsidRPr="005108E4">
        <w:rPr>
          <w:spacing w:val="-18"/>
          <w:sz w:val="24"/>
        </w:rPr>
        <w:t xml:space="preserve"> </w:t>
      </w:r>
      <w:r w:rsidRPr="005108E4">
        <w:rPr>
          <w:sz w:val="24"/>
        </w:rPr>
        <w:t>include:</w:t>
      </w:r>
    </w:p>
    <w:p w14:paraId="4919A3B3" w14:textId="77777777" w:rsidR="00DA2759" w:rsidRPr="005108E4" w:rsidRDefault="009A7511">
      <w:pPr>
        <w:pStyle w:val="ListParagraph"/>
        <w:numPr>
          <w:ilvl w:val="2"/>
          <w:numId w:val="22"/>
        </w:numPr>
        <w:tabs>
          <w:tab w:val="left" w:pos="2333"/>
        </w:tabs>
        <w:spacing w:before="5" w:line="242" w:lineRule="auto"/>
        <w:ind w:right="115" w:firstLine="0"/>
        <w:rPr>
          <w:sz w:val="24"/>
        </w:rPr>
      </w:pPr>
      <w:r w:rsidRPr="005108E4">
        <w:rPr>
          <w:sz w:val="24"/>
        </w:rPr>
        <w:t>Notifying</w:t>
      </w:r>
      <w:r w:rsidRPr="005108E4">
        <w:rPr>
          <w:spacing w:val="-26"/>
          <w:sz w:val="24"/>
        </w:rPr>
        <w:t xml:space="preserve"> </w:t>
      </w:r>
      <w:r w:rsidRPr="005108E4">
        <w:rPr>
          <w:sz w:val="24"/>
        </w:rPr>
        <w:t>the</w:t>
      </w:r>
      <w:r w:rsidRPr="005108E4">
        <w:rPr>
          <w:spacing w:val="-25"/>
          <w:sz w:val="24"/>
        </w:rPr>
        <w:t xml:space="preserve"> </w:t>
      </w:r>
      <w:r w:rsidRPr="005108E4">
        <w:rPr>
          <w:sz w:val="24"/>
        </w:rPr>
        <w:t>Commission</w:t>
      </w:r>
      <w:r w:rsidRPr="005108E4">
        <w:rPr>
          <w:spacing w:val="-24"/>
          <w:sz w:val="24"/>
        </w:rPr>
        <w:t xml:space="preserve"> </w:t>
      </w:r>
      <w:r w:rsidRPr="005108E4">
        <w:rPr>
          <w:sz w:val="24"/>
        </w:rPr>
        <w:t>within</w:t>
      </w:r>
      <w:r w:rsidRPr="005108E4">
        <w:rPr>
          <w:spacing w:val="-25"/>
          <w:sz w:val="24"/>
        </w:rPr>
        <w:t xml:space="preserve"> </w:t>
      </w:r>
      <w:r w:rsidRPr="005108E4">
        <w:rPr>
          <w:sz w:val="24"/>
        </w:rPr>
        <w:t>72</w:t>
      </w:r>
      <w:r w:rsidRPr="005108E4">
        <w:rPr>
          <w:spacing w:val="-26"/>
          <w:sz w:val="24"/>
        </w:rPr>
        <w:t xml:space="preserve"> </w:t>
      </w:r>
      <w:r w:rsidRPr="005108E4">
        <w:rPr>
          <w:sz w:val="24"/>
        </w:rPr>
        <w:t>hours</w:t>
      </w:r>
      <w:r w:rsidRPr="005108E4">
        <w:rPr>
          <w:spacing w:val="-26"/>
          <w:sz w:val="24"/>
        </w:rPr>
        <w:t xml:space="preserve"> </w:t>
      </w:r>
      <w:r w:rsidRPr="005108E4">
        <w:rPr>
          <w:sz w:val="24"/>
        </w:rPr>
        <w:t>of</w:t>
      </w:r>
      <w:r w:rsidRPr="005108E4">
        <w:rPr>
          <w:spacing w:val="-26"/>
          <w:sz w:val="24"/>
        </w:rPr>
        <w:t xml:space="preserve"> </w:t>
      </w:r>
      <w:r w:rsidRPr="005108E4">
        <w:rPr>
          <w:sz w:val="24"/>
        </w:rPr>
        <w:t>any</w:t>
      </w:r>
      <w:r w:rsidRPr="005108E4">
        <w:rPr>
          <w:spacing w:val="-32"/>
          <w:sz w:val="24"/>
        </w:rPr>
        <w:t xml:space="preserve"> </w:t>
      </w:r>
      <w:r w:rsidRPr="005108E4">
        <w:rPr>
          <w:sz w:val="24"/>
        </w:rPr>
        <w:t>laboratory</w:t>
      </w:r>
      <w:r w:rsidRPr="005108E4">
        <w:rPr>
          <w:spacing w:val="-32"/>
          <w:sz w:val="24"/>
        </w:rPr>
        <w:t xml:space="preserve"> </w:t>
      </w:r>
      <w:r w:rsidRPr="005108E4">
        <w:rPr>
          <w:sz w:val="24"/>
        </w:rPr>
        <w:t>testing</w:t>
      </w:r>
      <w:r w:rsidRPr="005108E4">
        <w:rPr>
          <w:spacing w:val="-29"/>
          <w:sz w:val="24"/>
        </w:rPr>
        <w:t xml:space="preserve"> </w:t>
      </w:r>
      <w:r w:rsidRPr="005108E4">
        <w:rPr>
          <w:sz w:val="24"/>
        </w:rPr>
        <w:t>results</w:t>
      </w:r>
      <w:r w:rsidRPr="005108E4">
        <w:rPr>
          <w:spacing w:val="-25"/>
          <w:sz w:val="24"/>
        </w:rPr>
        <w:t xml:space="preserve"> </w:t>
      </w:r>
      <w:r w:rsidRPr="005108E4">
        <w:rPr>
          <w:sz w:val="24"/>
        </w:rPr>
        <w:t>indicating that the contamination cannot be remediated and disposing of the Production Batch submission</w:t>
      </w:r>
      <w:r w:rsidRPr="005108E4">
        <w:rPr>
          <w:spacing w:val="-30"/>
          <w:sz w:val="24"/>
        </w:rPr>
        <w:t xml:space="preserve"> </w:t>
      </w:r>
      <w:r w:rsidRPr="005108E4">
        <w:rPr>
          <w:sz w:val="24"/>
        </w:rPr>
        <w:t>of</w:t>
      </w:r>
      <w:r w:rsidRPr="005108E4">
        <w:rPr>
          <w:spacing w:val="-30"/>
          <w:sz w:val="24"/>
        </w:rPr>
        <w:t xml:space="preserve"> </w:t>
      </w:r>
      <w:r w:rsidRPr="005108E4">
        <w:rPr>
          <w:sz w:val="24"/>
        </w:rPr>
        <w:t>any</w:t>
      </w:r>
      <w:r w:rsidRPr="005108E4">
        <w:rPr>
          <w:spacing w:val="-35"/>
          <w:sz w:val="24"/>
        </w:rPr>
        <w:t xml:space="preserve"> </w:t>
      </w:r>
      <w:r w:rsidRPr="005108E4">
        <w:rPr>
          <w:sz w:val="24"/>
        </w:rPr>
        <w:t>information</w:t>
      </w:r>
      <w:r w:rsidRPr="005108E4">
        <w:rPr>
          <w:spacing w:val="-30"/>
          <w:sz w:val="24"/>
        </w:rPr>
        <w:t xml:space="preserve"> </w:t>
      </w:r>
      <w:r w:rsidRPr="005108E4">
        <w:rPr>
          <w:sz w:val="24"/>
        </w:rPr>
        <w:t>regarding</w:t>
      </w:r>
      <w:r w:rsidRPr="005108E4">
        <w:rPr>
          <w:spacing w:val="-31"/>
          <w:sz w:val="24"/>
        </w:rPr>
        <w:t xml:space="preserve"> </w:t>
      </w:r>
      <w:r w:rsidRPr="005108E4">
        <w:rPr>
          <w:sz w:val="24"/>
        </w:rPr>
        <w:t>contamination</w:t>
      </w:r>
      <w:r w:rsidRPr="005108E4">
        <w:rPr>
          <w:spacing w:val="-30"/>
          <w:sz w:val="24"/>
        </w:rPr>
        <w:t xml:space="preserve"> </w:t>
      </w:r>
      <w:r w:rsidRPr="005108E4">
        <w:rPr>
          <w:sz w:val="24"/>
        </w:rPr>
        <w:t>immediately</w:t>
      </w:r>
      <w:r w:rsidRPr="005108E4">
        <w:rPr>
          <w:spacing w:val="-35"/>
          <w:sz w:val="24"/>
        </w:rPr>
        <w:t xml:space="preserve"> </w:t>
      </w:r>
      <w:r w:rsidRPr="005108E4">
        <w:rPr>
          <w:sz w:val="24"/>
        </w:rPr>
        <w:t>upon</w:t>
      </w:r>
      <w:r w:rsidRPr="005108E4">
        <w:rPr>
          <w:spacing w:val="-30"/>
          <w:sz w:val="24"/>
        </w:rPr>
        <w:t xml:space="preserve"> </w:t>
      </w:r>
      <w:r w:rsidRPr="005108E4">
        <w:rPr>
          <w:sz w:val="24"/>
        </w:rPr>
        <w:t>request</w:t>
      </w:r>
      <w:r w:rsidRPr="005108E4">
        <w:rPr>
          <w:spacing w:val="-29"/>
          <w:sz w:val="24"/>
        </w:rPr>
        <w:t xml:space="preserve"> </w:t>
      </w:r>
      <w:r w:rsidRPr="005108E4">
        <w:rPr>
          <w:sz w:val="24"/>
        </w:rPr>
        <w:t>by</w:t>
      </w:r>
      <w:r w:rsidRPr="005108E4">
        <w:rPr>
          <w:spacing w:val="-35"/>
          <w:sz w:val="24"/>
        </w:rPr>
        <w:t xml:space="preserve"> </w:t>
      </w:r>
      <w:r w:rsidRPr="005108E4">
        <w:rPr>
          <w:sz w:val="24"/>
        </w:rPr>
        <w:t>the Commission;</w:t>
      </w:r>
      <w:r w:rsidRPr="005108E4">
        <w:rPr>
          <w:spacing w:val="-1"/>
          <w:sz w:val="24"/>
        </w:rPr>
        <w:t xml:space="preserve"> </w:t>
      </w:r>
      <w:r w:rsidRPr="005108E4">
        <w:rPr>
          <w:sz w:val="24"/>
        </w:rPr>
        <w:t>and</w:t>
      </w:r>
    </w:p>
    <w:p w14:paraId="77A9E6DC" w14:textId="77777777" w:rsidR="00DA2759" w:rsidRPr="005108E4" w:rsidRDefault="009A7511">
      <w:pPr>
        <w:pStyle w:val="ListParagraph"/>
        <w:numPr>
          <w:ilvl w:val="2"/>
          <w:numId w:val="22"/>
        </w:numPr>
        <w:tabs>
          <w:tab w:val="left" w:pos="2376"/>
        </w:tabs>
        <w:spacing w:before="3" w:line="242" w:lineRule="auto"/>
        <w:ind w:right="117" w:firstLine="0"/>
        <w:rPr>
          <w:sz w:val="24"/>
        </w:rPr>
      </w:pPr>
      <w:r w:rsidRPr="005108E4">
        <w:rPr>
          <w:sz w:val="24"/>
        </w:rPr>
        <w:t>Notifying</w:t>
      </w:r>
      <w:r w:rsidRPr="005108E4">
        <w:rPr>
          <w:spacing w:val="-14"/>
          <w:sz w:val="24"/>
        </w:rPr>
        <w:t xml:space="preserve"> </w:t>
      </w:r>
      <w:r w:rsidRPr="005108E4">
        <w:rPr>
          <w:sz w:val="24"/>
        </w:rPr>
        <w:t>the</w:t>
      </w:r>
      <w:r w:rsidRPr="005108E4">
        <w:rPr>
          <w:spacing w:val="-11"/>
          <w:sz w:val="24"/>
        </w:rPr>
        <w:t xml:space="preserve"> </w:t>
      </w:r>
      <w:r w:rsidRPr="005108E4">
        <w:rPr>
          <w:sz w:val="24"/>
        </w:rPr>
        <w:t>Commission</w:t>
      </w:r>
      <w:r w:rsidRPr="005108E4">
        <w:rPr>
          <w:spacing w:val="-10"/>
          <w:sz w:val="24"/>
        </w:rPr>
        <w:t xml:space="preserve"> </w:t>
      </w:r>
      <w:r w:rsidRPr="005108E4">
        <w:rPr>
          <w:sz w:val="24"/>
        </w:rPr>
        <w:t>of</w:t>
      </w:r>
      <w:r w:rsidRPr="005108E4">
        <w:rPr>
          <w:spacing w:val="-12"/>
          <w:sz w:val="24"/>
        </w:rPr>
        <w:t xml:space="preserve"> </w:t>
      </w:r>
      <w:r w:rsidRPr="005108E4">
        <w:rPr>
          <w:sz w:val="24"/>
        </w:rPr>
        <w:t>any</w:t>
      </w:r>
      <w:r w:rsidRPr="005108E4">
        <w:rPr>
          <w:spacing w:val="-17"/>
          <w:sz w:val="24"/>
        </w:rPr>
        <w:t xml:space="preserve"> </w:t>
      </w:r>
      <w:r w:rsidRPr="005108E4">
        <w:rPr>
          <w:sz w:val="24"/>
        </w:rPr>
        <w:t>information</w:t>
      </w:r>
      <w:r w:rsidRPr="005108E4">
        <w:rPr>
          <w:spacing w:val="-11"/>
          <w:sz w:val="24"/>
        </w:rPr>
        <w:t xml:space="preserve"> </w:t>
      </w:r>
      <w:r w:rsidRPr="005108E4">
        <w:rPr>
          <w:sz w:val="24"/>
        </w:rPr>
        <w:t>regarding</w:t>
      </w:r>
      <w:r w:rsidRPr="005108E4">
        <w:rPr>
          <w:spacing w:val="-13"/>
          <w:sz w:val="24"/>
        </w:rPr>
        <w:t xml:space="preserve"> </w:t>
      </w:r>
      <w:r w:rsidRPr="005108E4">
        <w:rPr>
          <w:sz w:val="24"/>
        </w:rPr>
        <w:t>contamination</w:t>
      </w:r>
      <w:r w:rsidRPr="005108E4">
        <w:rPr>
          <w:spacing w:val="-13"/>
          <w:sz w:val="24"/>
        </w:rPr>
        <w:t xml:space="preserve"> </w:t>
      </w:r>
      <w:r w:rsidRPr="005108E4">
        <w:rPr>
          <w:sz w:val="24"/>
        </w:rPr>
        <w:t>as</w:t>
      </w:r>
      <w:r w:rsidRPr="005108E4">
        <w:rPr>
          <w:spacing w:val="-13"/>
          <w:sz w:val="24"/>
        </w:rPr>
        <w:t xml:space="preserve"> </w:t>
      </w:r>
      <w:r w:rsidRPr="005108E4">
        <w:rPr>
          <w:sz w:val="24"/>
        </w:rPr>
        <w:t>specified by the Commission or immediately upon request by the</w:t>
      </w:r>
      <w:r w:rsidRPr="005108E4">
        <w:rPr>
          <w:spacing w:val="-37"/>
          <w:sz w:val="24"/>
        </w:rPr>
        <w:t xml:space="preserve"> </w:t>
      </w:r>
      <w:r w:rsidRPr="005108E4">
        <w:rPr>
          <w:sz w:val="24"/>
        </w:rPr>
        <w:t>Commission.</w:t>
      </w:r>
    </w:p>
    <w:p w14:paraId="4C0A8826" w14:textId="77777777" w:rsidR="00DA2759" w:rsidRPr="005108E4" w:rsidRDefault="009A7511">
      <w:pPr>
        <w:pStyle w:val="ListParagraph"/>
        <w:numPr>
          <w:ilvl w:val="1"/>
          <w:numId w:val="22"/>
        </w:numPr>
        <w:tabs>
          <w:tab w:val="left" w:pos="2120"/>
        </w:tabs>
        <w:spacing w:before="2" w:line="242" w:lineRule="auto"/>
        <w:ind w:left="1675" w:right="117" w:firstLine="0"/>
        <w:rPr>
          <w:sz w:val="24"/>
        </w:rPr>
      </w:pPr>
      <w:r w:rsidRPr="005108E4">
        <w:rPr>
          <w:sz w:val="24"/>
        </w:rPr>
        <w:t>The</w:t>
      </w:r>
      <w:r w:rsidRPr="005108E4">
        <w:rPr>
          <w:spacing w:val="-7"/>
          <w:sz w:val="24"/>
        </w:rPr>
        <w:t xml:space="preserve"> </w:t>
      </w:r>
      <w:r w:rsidRPr="005108E4">
        <w:rPr>
          <w:sz w:val="24"/>
        </w:rPr>
        <w:t>notification</w:t>
      </w:r>
      <w:r w:rsidRPr="005108E4">
        <w:rPr>
          <w:spacing w:val="-5"/>
          <w:sz w:val="24"/>
        </w:rPr>
        <w:t xml:space="preserve"> </w:t>
      </w:r>
      <w:r w:rsidRPr="005108E4">
        <w:rPr>
          <w:sz w:val="24"/>
        </w:rPr>
        <w:t>shall</w:t>
      </w:r>
      <w:r w:rsidRPr="005108E4">
        <w:rPr>
          <w:spacing w:val="-5"/>
          <w:sz w:val="24"/>
        </w:rPr>
        <w:t xml:space="preserve"> </w:t>
      </w:r>
      <w:r w:rsidRPr="005108E4">
        <w:rPr>
          <w:sz w:val="24"/>
        </w:rPr>
        <w:t>be</w:t>
      </w:r>
      <w:r w:rsidRPr="005108E4">
        <w:rPr>
          <w:spacing w:val="-6"/>
          <w:sz w:val="24"/>
        </w:rPr>
        <w:t xml:space="preserve"> </w:t>
      </w:r>
      <w:r w:rsidRPr="005108E4">
        <w:rPr>
          <w:sz w:val="24"/>
        </w:rPr>
        <w:t>from</w:t>
      </w:r>
      <w:r w:rsidRPr="005108E4">
        <w:rPr>
          <w:spacing w:val="-6"/>
          <w:sz w:val="24"/>
        </w:rPr>
        <w:t xml:space="preserve"> </w:t>
      </w:r>
      <w:r w:rsidRPr="005108E4">
        <w:rPr>
          <w:sz w:val="24"/>
        </w:rPr>
        <w:t>both</w:t>
      </w:r>
      <w:r w:rsidRPr="005108E4">
        <w:rPr>
          <w:spacing w:val="-5"/>
          <w:sz w:val="24"/>
        </w:rPr>
        <w:t xml:space="preserve"> </w:t>
      </w:r>
      <w:r w:rsidRPr="005108E4">
        <w:rPr>
          <w:sz w:val="24"/>
        </w:rPr>
        <w:t>the</w:t>
      </w:r>
      <w:r w:rsidRPr="005108E4">
        <w:rPr>
          <w:spacing w:val="-6"/>
          <w:sz w:val="24"/>
        </w:rPr>
        <w:t xml:space="preserve"> </w:t>
      </w:r>
      <w:r w:rsidRPr="005108E4">
        <w:rPr>
          <w:sz w:val="24"/>
        </w:rPr>
        <w:t>MTC</w:t>
      </w:r>
      <w:r w:rsidRPr="005108E4">
        <w:rPr>
          <w:spacing w:val="-5"/>
          <w:sz w:val="24"/>
        </w:rPr>
        <w:t xml:space="preserve"> </w:t>
      </w:r>
      <w:r w:rsidRPr="005108E4">
        <w:rPr>
          <w:sz w:val="24"/>
        </w:rPr>
        <w:t>and</w:t>
      </w:r>
      <w:r w:rsidRPr="005108E4">
        <w:rPr>
          <w:spacing w:val="-5"/>
          <w:sz w:val="24"/>
        </w:rPr>
        <w:t xml:space="preserve"> </w:t>
      </w:r>
      <w:r w:rsidRPr="005108E4">
        <w:rPr>
          <w:sz w:val="24"/>
        </w:rPr>
        <w:t>the</w:t>
      </w:r>
      <w:r w:rsidRPr="005108E4">
        <w:rPr>
          <w:spacing w:val="-7"/>
          <w:sz w:val="24"/>
        </w:rPr>
        <w:t xml:space="preserve"> </w:t>
      </w:r>
      <w:r w:rsidRPr="005108E4">
        <w:rPr>
          <w:sz w:val="24"/>
        </w:rPr>
        <w:t>Independent</w:t>
      </w:r>
      <w:r w:rsidRPr="005108E4">
        <w:rPr>
          <w:spacing w:val="-4"/>
          <w:sz w:val="24"/>
        </w:rPr>
        <w:t xml:space="preserve"> </w:t>
      </w:r>
      <w:r w:rsidRPr="005108E4">
        <w:rPr>
          <w:sz w:val="24"/>
        </w:rPr>
        <w:t>Testing</w:t>
      </w:r>
      <w:r w:rsidRPr="005108E4">
        <w:rPr>
          <w:spacing w:val="-8"/>
          <w:sz w:val="24"/>
        </w:rPr>
        <w:t xml:space="preserve"> </w:t>
      </w:r>
      <w:r w:rsidRPr="005108E4">
        <w:rPr>
          <w:spacing w:val="-3"/>
          <w:sz w:val="24"/>
        </w:rPr>
        <w:t xml:space="preserve">Laboratory, </w:t>
      </w:r>
      <w:r w:rsidRPr="005108E4">
        <w:rPr>
          <w:sz w:val="24"/>
        </w:rPr>
        <w:t>separately and</w:t>
      </w:r>
      <w:r w:rsidRPr="005108E4">
        <w:rPr>
          <w:spacing w:val="-10"/>
          <w:sz w:val="24"/>
        </w:rPr>
        <w:t xml:space="preserve"> </w:t>
      </w:r>
      <w:r w:rsidRPr="005108E4">
        <w:rPr>
          <w:sz w:val="24"/>
        </w:rPr>
        <w:t>directly.</w:t>
      </w:r>
    </w:p>
    <w:p w14:paraId="4B15E7F4" w14:textId="77777777" w:rsidR="00DA2759" w:rsidRPr="005108E4" w:rsidRDefault="009A7511">
      <w:pPr>
        <w:pStyle w:val="ListParagraph"/>
        <w:numPr>
          <w:ilvl w:val="1"/>
          <w:numId w:val="22"/>
        </w:numPr>
        <w:tabs>
          <w:tab w:val="left" w:pos="2153"/>
        </w:tabs>
        <w:spacing w:before="2" w:line="242" w:lineRule="auto"/>
        <w:ind w:left="1675" w:right="118" w:firstLine="0"/>
        <w:rPr>
          <w:sz w:val="24"/>
        </w:rPr>
      </w:pPr>
      <w:r w:rsidRPr="005108E4">
        <w:rPr>
          <w:sz w:val="24"/>
        </w:rPr>
        <w:t>The notification from the MTC shall describe a proposed plan of action for both the destruction</w:t>
      </w:r>
      <w:r w:rsidRPr="005108E4">
        <w:rPr>
          <w:spacing w:val="-14"/>
          <w:sz w:val="24"/>
        </w:rPr>
        <w:t xml:space="preserve"> </w:t>
      </w:r>
      <w:r w:rsidRPr="005108E4">
        <w:rPr>
          <w:sz w:val="24"/>
        </w:rPr>
        <w:t>of</w:t>
      </w:r>
      <w:r w:rsidRPr="005108E4">
        <w:rPr>
          <w:spacing w:val="-13"/>
          <w:sz w:val="24"/>
        </w:rPr>
        <w:t xml:space="preserve"> </w:t>
      </w:r>
      <w:r w:rsidRPr="005108E4">
        <w:rPr>
          <w:sz w:val="24"/>
        </w:rPr>
        <w:t>the</w:t>
      </w:r>
      <w:r w:rsidRPr="005108E4">
        <w:rPr>
          <w:spacing w:val="-13"/>
          <w:sz w:val="24"/>
        </w:rPr>
        <w:t xml:space="preserve"> </w:t>
      </w:r>
      <w:r w:rsidRPr="005108E4">
        <w:rPr>
          <w:sz w:val="24"/>
        </w:rPr>
        <w:t>contaminated</w:t>
      </w:r>
      <w:r w:rsidRPr="005108E4">
        <w:rPr>
          <w:spacing w:val="-12"/>
          <w:sz w:val="24"/>
        </w:rPr>
        <w:t xml:space="preserve"> </w:t>
      </w:r>
      <w:r w:rsidRPr="005108E4">
        <w:rPr>
          <w:sz w:val="24"/>
        </w:rPr>
        <w:t>product</w:t>
      </w:r>
      <w:r w:rsidRPr="005108E4">
        <w:rPr>
          <w:spacing w:val="-14"/>
          <w:sz w:val="24"/>
        </w:rPr>
        <w:t xml:space="preserve"> </w:t>
      </w:r>
      <w:r w:rsidRPr="005108E4">
        <w:rPr>
          <w:sz w:val="24"/>
        </w:rPr>
        <w:t>and</w:t>
      </w:r>
      <w:r w:rsidRPr="005108E4">
        <w:rPr>
          <w:spacing w:val="-14"/>
          <w:sz w:val="24"/>
        </w:rPr>
        <w:t xml:space="preserve"> </w:t>
      </w:r>
      <w:r w:rsidRPr="005108E4">
        <w:rPr>
          <w:sz w:val="24"/>
        </w:rPr>
        <w:t>the</w:t>
      </w:r>
      <w:r w:rsidRPr="005108E4">
        <w:rPr>
          <w:spacing w:val="-14"/>
          <w:sz w:val="24"/>
        </w:rPr>
        <w:t xml:space="preserve"> </w:t>
      </w:r>
      <w:r w:rsidRPr="005108E4">
        <w:rPr>
          <w:sz w:val="24"/>
        </w:rPr>
        <w:t>assessment</w:t>
      </w:r>
      <w:r w:rsidRPr="005108E4">
        <w:rPr>
          <w:spacing w:val="-14"/>
          <w:sz w:val="24"/>
        </w:rPr>
        <w:t xml:space="preserve"> </w:t>
      </w:r>
      <w:r w:rsidRPr="005108E4">
        <w:rPr>
          <w:sz w:val="24"/>
        </w:rPr>
        <w:t>of</w:t>
      </w:r>
      <w:r w:rsidRPr="005108E4">
        <w:rPr>
          <w:spacing w:val="-15"/>
          <w:sz w:val="24"/>
        </w:rPr>
        <w:t xml:space="preserve"> </w:t>
      </w:r>
      <w:r w:rsidRPr="005108E4">
        <w:rPr>
          <w:sz w:val="24"/>
        </w:rPr>
        <w:t>the</w:t>
      </w:r>
      <w:r w:rsidRPr="005108E4">
        <w:rPr>
          <w:spacing w:val="-15"/>
          <w:sz w:val="24"/>
        </w:rPr>
        <w:t xml:space="preserve"> </w:t>
      </w:r>
      <w:r w:rsidRPr="005108E4">
        <w:rPr>
          <w:sz w:val="24"/>
        </w:rPr>
        <w:t>source</w:t>
      </w:r>
      <w:r w:rsidRPr="005108E4">
        <w:rPr>
          <w:spacing w:val="-15"/>
          <w:sz w:val="24"/>
        </w:rPr>
        <w:t xml:space="preserve"> </w:t>
      </w:r>
      <w:r w:rsidRPr="005108E4">
        <w:rPr>
          <w:sz w:val="24"/>
        </w:rPr>
        <w:t>of</w:t>
      </w:r>
      <w:r w:rsidRPr="005108E4">
        <w:rPr>
          <w:spacing w:val="-15"/>
          <w:sz w:val="24"/>
        </w:rPr>
        <w:t xml:space="preserve"> </w:t>
      </w:r>
      <w:r w:rsidRPr="005108E4">
        <w:rPr>
          <w:sz w:val="24"/>
        </w:rPr>
        <w:t>contamination.</w:t>
      </w:r>
    </w:p>
    <w:p w14:paraId="227066CA" w14:textId="77777777" w:rsidR="00DA2759" w:rsidRPr="005108E4" w:rsidRDefault="00DA2759">
      <w:pPr>
        <w:pStyle w:val="BodyText"/>
        <w:spacing w:before="4"/>
        <w:jc w:val="left"/>
      </w:pPr>
    </w:p>
    <w:p w14:paraId="4D24237B" w14:textId="77777777" w:rsidR="00DA2759" w:rsidRPr="005108E4" w:rsidRDefault="009A7511" w:rsidP="001919EB">
      <w:pPr>
        <w:pStyle w:val="ListParagraph"/>
        <w:numPr>
          <w:ilvl w:val="0"/>
          <w:numId w:val="22"/>
        </w:numPr>
        <w:tabs>
          <w:tab w:val="left" w:pos="1772"/>
        </w:tabs>
        <w:spacing w:line="242" w:lineRule="auto"/>
        <w:ind w:right="117" w:firstLine="0"/>
        <w:outlineLvl w:val="1"/>
        <w:rPr>
          <w:sz w:val="24"/>
        </w:rPr>
      </w:pPr>
      <w:r w:rsidRPr="005108E4">
        <w:rPr>
          <w:sz w:val="24"/>
        </w:rPr>
        <w:t xml:space="preserve">An MTC shall maintain the results of all testing for no less than one </w:t>
      </w:r>
      <w:r w:rsidRPr="005108E4">
        <w:rPr>
          <w:spacing w:val="-3"/>
          <w:sz w:val="24"/>
        </w:rPr>
        <w:t xml:space="preserve">year. </w:t>
      </w:r>
      <w:r w:rsidRPr="005108E4">
        <w:rPr>
          <w:sz w:val="24"/>
        </w:rPr>
        <w:t>Testing results shall</w:t>
      </w:r>
      <w:r w:rsidRPr="005108E4">
        <w:rPr>
          <w:spacing w:val="-8"/>
          <w:sz w:val="24"/>
        </w:rPr>
        <w:t xml:space="preserve"> </w:t>
      </w:r>
      <w:r w:rsidRPr="005108E4">
        <w:rPr>
          <w:sz w:val="24"/>
        </w:rPr>
        <w:t>be</w:t>
      </w:r>
      <w:r w:rsidRPr="005108E4">
        <w:rPr>
          <w:spacing w:val="-8"/>
          <w:sz w:val="24"/>
        </w:rPr>
        <w:t xml:space="preserve"> </w:t>
      </w:r>
      <w:r w:rsidRPr="005108E4">
        <w:rPr>
          <w:sz w:val="24"/>
        </w:rPr>
        <w:t>valid</w:t>
      </w:r>
      <w:r w:rsidRPr="005108E4">
        <w:rPr>
          <w:spacing w:val="-7"/>
          <w:sz w:val="24"/>
        </w:rPr>
        <w:t xml:space="preserve"> </w:t>
      </w:r>
      <w:r w:rsidRPr="005108E4">
        <w:rPr>
          <w:sz w:val="24"/>
        </w:rPr>
        <w:t>for</w:t>
      </w:r>
      <w:r w:rsidRPr="005108E4">
        <w:rPr>
          <w:spacing w:val="-9"/>
          <w:sz w:val="24"/>
        </w:rPr>
        <w:t xml:space="preserve"> </w:t>
      </w:r>
      <w:r w:rsidRPr="005108E4">
        <w:rPr>
          <w:sz w:val="24"/>
        </w:rPr>
        <w:t>a</w:t>
      </w:r>
      <w:r w:rsidRPr="005108E4">
        <w:rPr>
          <w:spacing w:val="-8"/>
          <w:sz w:val="24"/>
        </w:rPr>
        <w:t xml:space="preserve"> </w:t>
      </w:r>
      <w:r w:rsidRPr="005108E4">
        <w:rPr>
          <w:sz w:val="24"/>
        </w:rPr>
        <w:t>period</w:t>
      </w:r>
      <w:r w:rsidRPr="005108E4">
        <w:rPr>
          <w:spacing w:val="-7"/>
          <w:sz w:val="24"/>
        </w:rPr>
        <w:t xml:space="preserve"> </w:t>
      </w:r>
      <w:r w:rsidRPr="005108E4">
        <w:rPr>
          <w:sz w:val="24"/>
        </w:rPr>
        <w:t>of</w:t>
      </w:r>
      <w:r w:rsidRPr="005108E4">
        <w:rPr>
          <w:spacing w:val="-8"/>
          <w:sz w:val="24"/>
        </w:rPr>
        <w:t xml:space="preserve"> </w:t>
      </w:r>
      <w:r w:rsidRPr="005108E4">
        <w:rPr>
          <w:sz w:val="24"/>
        </w:rPr>
        <w:t>one</w:t>
      </w:r>
      <w:r w:rsidRPr="005108E4">
        <w:rPr>
          <w:spacing w:val="-9"/>
          <w:sz w:val="24"/>
        </w:rPr>
        <w:t xml:space="preserve"> </w:t>
      </w:r>
      <w:r w:rsidRPr="005108E4">
        <w:rPr>
          <w:spacing w:val="-3"/>
          <w:sz w:val="24"/>
        </w:rPr>
        <w:t>year.</w:t>
      </w:r>
      <w:r w:rsidRPr="005108E4">
        <w:rPr>
          <w:spacing w:val="46"/>
          <w:sz w:val="24"/>
        </w:rPr>
        <w:t xml:space="preserve"> </w:t>
      </w:r>
      <w:r w:rsidRPr="005108E4">
        <w:rPr>
          <w:sz w:val="24"/>
        </w:rPr>
        <w:t>Marijuana</w:t>
      </w:r>
      <w:r w:rsidRPr="005108E4">
        <w:rPr>
          <w:spacing w:val="-9"/>
          <w:sz w:val="24"/>
        </w:rPr>
        <w:t xml:space="preserve"> </w:t>
      </w:r>
      <w:r w:rsidRPr="005108E4">
        <w:rPr>
          <w:sz w:val="24"/>
        </w:rPr>
        <w:t>and</w:t>
      </w:r>
      <w:r w:rsidRPr="005108E4">
        <w:rPr>
          <w:spacing w:val="-7"/>
          <w:sz w:val="24"/>
        </w:rPr>
        <w:t xml:space="preserve"> </w:t>
      </w:r>
      <w:r w:rsidRPr="005108E4">
        <w:rPr>
          <w:sz w:val="24"/>
        </w:rPr>
        <w:t>Marijuana</w:t>
      </w:r>
      <w:r w:rsidRPr="005108E4">
        <w:rPr>
          <w:spacing w:val="-8"/>
          <w:sz w:val="24"/>
        </w:rPr>
        <w:t xml:space="preserve"> </w:t>
      </w:r>
      <w:r w:rsidRPr="005108E4">
        <w:rPr>
          <w:sz w:val="24"/>
        </w:rPr>
        <w:t>Products</w:t>
      </w:r>
      <w:r w:rsidRPr="005108E4">
        <w:rPr>
          <w:spacing w:val="-7"/>
          <w:sz w:val="24"/>
        </w:rPr>
        <w:t xml:space="preserve"> </w:t>
      </w:r>
      <w:r w:rsidRPr="005108E4">
        <w:rPr>
          <w:sz w:val="24"/>
        </w:rPr>
        <w:t>with</w:t>
      </w:r>
      <w:r w:rsidRPr="005108E4">
        <w:rPr>
          <w:spacing w:val="-8"/>
          <w:sz w:val="24"/>
        </w:rPr>
        <w:t xml:space="preserve"> </w:t>
      </w:r>
      <w:r w:rsidRPr="005108E4">
        <w:rPr>
          <w:sz w:val="24"/>
        </w:rPr>
        <w:t>testing</w:t>
      </w:r>
      <w:r w:rsidRPr="005108E4">
        <w:rPr>
          <w:spacing w:val="-10"/>
          <w:sz w:val="24"/>
        </w:rPr>
        <w:t xml:space="preserve"> </w:t>
      </w:r>
      <w:r w:rsidRPr="005108E4">
        <w:rPr>
          <w:sz w:val="24"/>
        </w:rPr>
        <w:t>dates</w:t>
      </w:r>
      <w:r w:rsidRPr="005108E4">
        <w:rPr>
          <w:spacing w:val="-7"/>
          <w:sz w:val="24"/>
        </w:rPr>
        <w:t xml:space="preserve"> </w:t>
      </w:r>
      <w:r w:rsidRPr="005108E4">
        <w:rPr>
          <w:sz w:val="24"/>
        </w:rPr>
        <w:t xml:space="preserve">in excess of one year shall be deemed expired and may not be dispensed, sold, Transferred or otherwise </w:t>
      </w:r>
      <w:r w:rsidRPr="005108E4">
        <w:rPr>
          <w:spacing w:val="-3"/>
          <w:sz w:val="24"/>
        </w:rPr>
        <w:t xml:space="preserve">conveyed </w:t>
      </w:r>
      <w:r w:rsidRPr="005108E4">
        <w:rPr>
          <w:sz w:val="24"/>
        </w:rPr>
        <w:t>until</w:t>
      </w:r>
      <w:r w:rsidRPr="005108E4">
        <w:rPr>
          <w:spacing w:val="-1"/>
          <w:sz w:val="24"/>
        </w:rPr>
        <w:t xml:space="preserve"> </w:t>
      </w:r>
      <w:r w:rsidRPr="005108E4">
        <w:rPr>
          <w:sz w:val="24"/>
        </w:rPr>
        <w:t>retested.</w:t>
      </w:r>
    </w:p>
    <w:p w14:paraId="7E720630" w14:textId="77777777" w:rsidR="00DA2759" w:rsidRPr="005108E4" w:rsidRDefault="00DA2759">
      <w:pPr>
        <w:pStyle w:val="BodyText"/>
        <w:spacing w:before="8"/>
        <w:jc w:val="left"/>
      </w:pPr>
    </w:p>
    <w:p w14:paraId="77645DD7" w14:textId="77777777" w:rsidR="00DA2759" w:rsidRPr="005108E4" w:rsidRDefault="009A7511" w:rsidP="001919EB">
      <w:pPr>
        <w:pStyle w:val="ListParagraph"/>
        <w:numPr>
          <w:ilvl w:val="0"/>
          <w:numId w:val="22"/>
        </w:numPr>
        <w:tabs>
          <w:tab w:val="left" w:pos="1779"/>
        </w:tabs>
        <w:ind w:left="1778" w:hanging="459"/>
        <w:outlineLvl w:val="1"/>
        <w:rPr>
          <w:sz w:val="24"/>
        </w:rPr>
      </w:pPr>
      <w:r w:rsidRPr="005108E4">
        <w:rPr>
          <w:sz w:val="24"/>
        </w:rPr>
        <w:t>The sale of seeds is not subject to these testing</w:t>
      </w:r>
      <w:r w:rsidRPr="005108E4">
        <w:rPr>
          <w:spacing w:val="-16"/>
          <w:sz w:val="24"/>
        </w:rPr>
        <w:t xml:space="preserve"> </w:t>
      </w:r>
      <w:r w:rsidRPr="005108E4">
        <w:rPr>
          <w:sz w:val="24"/>
        </w:rPr>
        <w:t>provisions.</w:t>
      </w:r>
    </w:p>
    <w:p w14:paraId="6070EB6D" w14:textId="77777777" w:rsidR="00DA2759" w:rsidRPr="005108E4" w:rsidRDefault="00DA2759">
      <w:pPr>
        <w:jc w:val="both"/>
        <w:rPr>
          <w:sz w:val="24"/>
        </w:rPr>
        <w:sectPr w:rsidR="00DA2759" w:rsidRPr="005108E4">
          <w:pgSz w:w="12240" w:h="20160"/>
          <w:pgMar w:top="980" w:right="1320" w:bottom="960" w:left="480" w:header="744" w:footer="777" w:gutter="0"/>
          <w:cols w:space="720"/>
        </w:sectPr>
      </w:pPr>
    </w:p>
    <w:p w14:paraId="0153D1A7" w14:textId="77777777" w:rsidR="00DA2759" w:rsidRPr="005108E4" w:rsidRDefault="00DA2759">
      <w:pPr>
        <w:pStyle w:val="BodyText"/>
        <w:spacing w:before="7"/>
        <w:jc w:val="left"/>
      </w:pPr>
    </w:p>
    <w:p w14:paraId="079EB5D5" w14:textId="77777777" w:rsidR="00DA2759" w:rsidRPr="005108E4" w:rsidRDefault="009A7511" w:rsidP="001919EB">
      <w:pPr>
        <w:pStyle w:val="ListParagraph"/>
        <w:numPr>
          <w:ilvl w:val="0"/>
          <w:numId w:val="22"/>
        </w:numPr>
        <w:tabs>
          <w:tab w:val="left" w:pos="1779"/>
        </w:tabs>
        <w:ind w:left="1778" w:hanging="459"/>
        <w:outlineLvl w:val="1"/>
        <w:rPr>
          <w:sz w:val="24"/>
        </w:rPr>
      </w:pPr>
      <w:r w:rsidRPr="005108E4">
        <w:rPr>
          <w:sz w:val="24"/>
        </w:rPr>
        <w:t>Clones are subject to these testing provisions, but are exempt from testing for</w:t>
      </w:r>
      <w:r w:rsidRPr="005108E4">
        <w:rPr>
          <w:spacing w:val="-39"/>
          <w:sz w:val="24"/>
        </w:rPr>
        <w:t xml:space="preserve"> </w:t>
      </w:r>
      <w:r w:rsidRPr="005108E4">
        <w:rPr>
          <w:sz w:val="24"/>
        </w:rPr>
        <w:t>metals.</w:t>
      </w:r>
    </w:p>
    <w:p w14:paraId="6EB26EC4" w14:textId="77777777" w:rsidR="00DA2759" w:rsidRPr="005108E4" w:rsidRDefault="00DA2759">
      <w:pPr>
        <w:pStyle w:val="BodyText"/>
        <w:spacing w:before="7"/>
        <w:jc w:val="left"/>
      </w:pPr>
    </w:p>
    <w:p w14:paraId="4E5037FF" w14:textId="77777777" w:rsidR="00DA2759" w:rsidRPr="005108E4" w:rsidRDefault="009A7511" w:rsidP="001919EB">
      <w:pPr>
        <w:pStyle w:val="ListParagraph"/>
        <w:numPr>
          <w:ilvl w:val="0"/>
          <w:numId w:val="22"/>
        </w:numPr>
        <w:tabs>
          <w:tab w:val="left" w:pos="1779"/>
        </w:tabs>
        <w:spacing w:before="1" w:line="242" w:lineRule="auto"/>
        <w:ind w:right="115" w:firstLine="0"/>
        <w:outlineLvl w:val="1"/>
        <w:rPr>
          <w:sz w:val="24"/>
        </w:rPr>
      </w:pPr>
      <w:r w:rsidRPr="005108E4">
        <w:rPr>
          <w:sz w:val="24"/>
        </w:rPr>
        <w:t>All</w:t>
      </w:r>
      <w:r w:rsidRPr="005108E4">
        <w:rPr>
          <w:spacing w:val="-5"/>
          <w:sz w:val="24"/>
        </w:rPr>
        <w:t xml:space="preserve"> </w:t>
      </w:r>
      <w:r w:rsidRPr="005108E4">
        <w:rPr>
          <w:sz w:val="24"/>
        </w:rPr>
        <w:t>transportation</w:t>
      </w:r>
      <w:r w:rsidRPr="005108E4">
        <w:rPr>
          <w:spacing w:val="-6"/>
          <w:sz w:val="24"/>
        </w:rPr>
        <w:t xml:space="preserve"> </w:t>
      </w:r>
      <w:r w:rsidRPr="005108E4">
        <w:rPr>
          <w:sz w:val="24"/>
        </w:rPr>
        <w:t>of</w:t>
      </w:r>
      <w:r w:rsidRPr="005108E4">
        <w:rPr>
          <w:spacing w:val="-6"/>
          <w:sz w:val="24"/>
        </w:rPr>
        <w:t xml:space="preserve"> </w:t>
      </w:r>
      <w:r w:rsidRPr="005108E4">
        <w:rPr>
          <w:sz w:val="24"/>
        </w:rPr>
        <w:t>Marijuana</w:t>
      </w:r>
      <w:r w:rsidRPr="005108E4">
        <w:rPr>
          <w:spacing w:val="-7"/>
          <w:sz w:val="24"/>
        </w:rPr>
        <w:t xml:space="preserve"> </w:t>
      </w:r>
      <w:r w:rsidRPr="005108E4">
        <w:rPr>
          <w:sz w:val="24"/>
        </w:rPr>
        <w:t>and</w:t>
      </w:r>
      <w:r w:rsidRPr="005108E4">
        <w:rPr>
          <w:spacing w:val="-6"/>
          <w:sz w:val="24"/>
        </w:rPr>
        <w:t xml:space="preserve"> </w:t>
      </w:r>
      <w:r w:rsidRPr="005108E4">
        <w:rPr>
          <w:sz w:val="24"/>
        </w:rPr>
        <w:t>Marijuana</w:t>
      </w:r>
      <w:r w:rsidRPr="005108E4">
        <w:rPr>
          <w:spacing w:val="-8"/>
          <w:sz w:val="24"/>
        </w:rPr>
        <w:t xml:space="preserve"> </w:t>
      </w:r>
      <w:r w:rsidRPr="005108E4">
        <w:rPr>
          <w:sz w:val="24"/>
        </w:rPr>
        <w:t>Products</w:t>
      </w:r>
      <w:r w:rsidRPr="005108E4">
        <w:rPr>
          <w:spacing w:val="-8"/>
          <w:sz w:val="24"/>
        </w:rPr>
        <w:t xml:space="preserve"> </w:t>
      </w:r>
      <w:r w:rsidRPr="005108E4">
        <w:rPr>
          <w:sz w:val="24"/>
        </w:rPr>
        <w:t>to</w:t>
      </w:r>
      <w:r w:rsidRPr="005108E4">
        <w:rPr>
          <w:spacing w:val="-6"/>
          <w:sz w:val="24"/>
        </w:rPr>
        <w:t xml:space="preserve"> </w:t>
      </w:r>
      <w:r w:rsidRPr="005108E4">
        <w:rPr>
          <w:sz w:val="24"/>
        </w:rPr>
        <w:t>and</w:t>
      </w:r>
      <w:r w:rsidRPr="005108E4">
        <w:rPr>
          <w:spacing w:val="-5"/>
          <w:sz w:val="24"/>
        </w:rPr>
        <w:t xml:space="preserve"> </w:t>
      </w:r>
      <w:r w:rsidRPr="005108E4">
        <w:rPr>
          <w:sz w:val="24"/>
        </w:rPr>
        <w:t>from</w:t>
      </w:r>
      <w:r w:rsidRPr="005108E4">
        <w:rPr>
          <w:spacing w:val="-5"/>
          <w:sz w:val="24"/>
        </w:rPr>
        <w:t xml:space="preserve"> </w:t>
      </w:r>
      <w:r w:rsidRPr="005108E4">
        <w:rPr>
          <w:sz w:val="24"/>
        </w:rPr>
        <w:t>Independent</w:t>
      </w:r>
      <w:r w:rsidRPr="005108E4">
        <w:rPr>
          <w:spacing w:val="-5"/>
          <w:sz w:val="24"/>
        </w:rPr>
        <w:t xml:space="preserve"> </w:t>
      </w:r>
      <w:r w:rsidRPr="005108E4">
        <w:rPr>
          <w:sz w:val="24"/>
        </w:rPr>
        <w:t>Testing Laboratories</w:t>
      </w:r>
      <w:r w:rsidRPr="005108E4">
        <w:rPr>
          <w:spacing w:val="-5"/>
          <w:sz w:val="24"/>
        </w:rPr>
        <w:t xml:space="preserve"> </w:t>
      </w:r>
      <w:r w:rsidRPr="005108E4">
        <w:rPr>
          <w:sz w:val="24"/>
        </w:rPr>
        <w:t>providing</w:t>
      </w:r>
      <w:r w:rsidRPr="005108E4">
        <w:rPr>
          <w:spacing w:val="-7"/>
          <w:sz w:val="24"/>
        </w:rPr>
        <w:t xml:space="preserve"> </w:t>
      </w:r>
      <w:r w:rsidRPr="005108E4">
        <w:rPr>
          <w:sz w:val="24"/>
        </w:rPr>
        <w:t>Marijuana</w:t>
      </w:r>
      <w:r w:rsidRPr="005108E4">
        <w:rPr>
          <w:spacing w:val="-6"/>
          <w:sz w:val="24"/>
        </w:rPr>
        <w:t xml:space="preserve"> </w:t>
      </w:r>
      <w:r w:rsidRPr="005108E4">
        <w:rPr>
          <w:sz w:val="24"/>
        </w:rPr>
        <w:t>testing</w:t>
      </w:r>
      <w:r w:rsidRPr="005108E4">
        <w:rPr>
          <w:spacing w:val="-7"/>
          <w:sz w:val="24"/>
        </w:rPr>
        <w:t xml:space="preserve"> </w:t>
      </w:r>
      <w:r w:rsidRPr="005108E4">
        <w:rPr>
          <w:sz w:val="24"/>
        </w:rPr>
        <w:t>services</w:t>
      </w:r>
      <w:r w:rsidRPr="005108E4">
        <w:rPr>
          <w:spacing w:val="-4"/>
          <w:sz w:val="24"/>
        </w:rPr>
        <w:t xml:space="preserve"> </w:t>
      </w:r>
      <w:r w:rsidRPr="005108E4">
        <w:rPr>
          <w:sz w:val="24"/>
        </w:rPr>
        <w:t>shall</w:t>
      </w:r>
      <w:r w:rsidRPr="005108E4">
        <w:rPr>
          <w:spacing w:val="-5"/>
          <w:sz w:val="24"/>
        </w:rPr>
        <w:t xml:space="preserve"> </w:t>
      </w:r>
      <w:r w:rsidRPr="005108E4">
        <w:rPr>
          <w:sz w:val="24"/>
        </w:rPr>
        <w:t>comply</w:t>
      </w:r>
      <w:r w:rsidRPr="005108E4">
        <w:rPr>
          <w:spacing w:val="-11"/>
          <w:sz w:val="24"/>
        </w:rPr>
        <w:t xml:space="preserve"> </w:t>
      </w:r>
      <w:r w:rsidRPr="005108E4">
        <w:rPr>
          <w:sz w:val="24"/>
        </w:rPr>
        <w:t>with</w:t>
      </w:r>
      <w:r w:rsidRPr="005108E4">
        <w:rPr>
          <w:spacing w:val="-6"/>
          <w:sz w:val="24"/>
        </w:rPr>
        <w:t xml:space="preserve"> </w:t>
      </w:r>
      <w:r w:rsidRPr="005108E4">
        <w:rPr>
          <w:sz w:val="24"/>
        </w:rPr>
        <w:t>935</w:t>
      </w:r>
      <w:r w:rsidRPr="005108E4">
        <w:rPr>
          <w:spacing w:val="-5"/>
          <w:sz w:val="24"/>
        </w:rPr>
        <w:t xml:space="preserve"> </w:t>
      </w:r>
      <w:r w:rsidRPr="005108E4">
        <w:rPr>
          <w:sz w:val="24"/>
        </w:rPr>
        <w:t>CMR</w:t>
      </w:r>
      <w:r w:rsidRPr="005108E4">
        <w:rPr>
          <w:spacing w:val="-4"/>
          <w:sz w:val="24"/>
        </w:rPr>
        <w:t xml:space="preserve"> </w:t>
      </w:r>
      <w:r w:rsidRPr="005108E4">
        <w:rPr>
          <w:sz w:val="24"/>
        </w:rPr>
        <w:t>501.105(13).</w:t>
      </w:r>
    </w:p>
    <w:p w14:paraId="76810B53" w14:textId="77777777" w:rsidR="00DA2759" w:rsidRPr="005108E4" w:rsidRDefault="00DA2759">
      <w:pPr>
        <w:pStyle w:val="BodyText"/>
        <w:spacing w:before="3"/>
        <w:jc w:val="left"/>
      </w:pPr>
    </w:p>
    <w:p w14:paraId="4F9C5940" w14:textId="77777777" w:rsidR="00DA2759" w:rsidRPr="005108E4" w:rsidRDefault="009A7511" w:rsidP="001919EB">
      <w:pPr>
        <w:pStyle w:val="ListParagraph"/>
        <w:numPr>
          <w:ilvl w:val="0"/>
          <w:numId w:val="22"/>
        </w:numPr>
        <w:tabs>
          <w:tab w:val="left" w:pos="1707"/>
        </w:tabs>
        <w:spacing w:before="1" w:line="244" w:lineRule="auto"/>
        <w:ind w:right="115" w:firstLine="0"/>
        <w:outlineLvl w:val="1"/>
        <w:rPr>
          <w:sz w:val="24"/>
        </w:rPr>
      </w:pPr>
      <w:r w:rsidRPr="005108E4">
        <w:rPr>
          <w:sz w:val="24"/>
        </w:rPr>
        <w:t>All</w:t>
      </w:r>
      <w:r w:rsidRPr="005108E4">
        <w:rPr>
          <w:spacing w:val="-28"/>
          <w:sz w:val="24"/>
        </w:rPr>
        <w:t xml:space="preserve"> </w:t>
      </w:r>
      <w:r w:rsidRPr="005108E4">
        <w:rPr>
          <w:sz w:val="24"/>
        </w:rPr>
        <w:t>storage</w:t>
      </w:r>
      <w:r w:rsidRPr="005108E4">
        <w:rPr>
          <w:spacing w:val="-30"/>
          <w:sz w:val="24"/>
        </w:rPr>
        <w:t xml:space="preserve"> </w:t>
      </w:r>
      <w:r w:rsidRPr="005108E4">
        <w:rPr>
          <w:sz w:val="24"/>
        </w:rPr>
        <w:t>of</w:t>
      </w:r>
      <w:r w:rsidRPr="005108E4">
        <w:rPr>
          <w:spacing w:val="-27"/>
          <w:sz w:val="24"/>
        </w:rPr>
        <w:t xml:space="preserve"> </w:t>
      </w:r>
      <w:r w:rsidRPr="005108E4">
        <w:rPr>
          <w:sz w:val="24"/>
        </w:rPr>
        <w:t>Marijuana</w:t>
      </w:r>
      <w:r w:rsidRPr="005108E4">
        <w:rPr>
          <w:spacing w:val="-27"/>
          <w:sz w:val="24"/>
        </w:rPr>
        <w:t xml:space="preserve"> </w:t>
      </w:r>
      <w:r w:rsidRPr="005108E4">
        <w:rPr>
          <w:sz w:val="24"/>
        </w:rPr>
        <w:t>and</w:t>
      </w:r>
      <w:r w:rsidRPr="005108E4">
        <w:rPr>
          <w:spacing w:val="-26"/>
          <w:sz w:val="24"/>
        </w:rPr>
        <w:t xml:space="preserve"> </w:t>
      </w:r>
      <w:r w:rsidRPr="005108E4">
        <w:rPr>
          <w:sz w:val="24"/>
        </w:rPr>
        <w:t>Marijuana</w:t>
      </w:r>
      <w:r w:rsidRPr="005108E4">
        <w:rPr>
          <w:spacing w:val="-27"/>
          <w:sz w:val="24"/>
        </w:rPr>
        <w:t xml:space="preserve"> </w:t>
      </w:r>
      <w:r w:rsidRPr="005108E4">
        <w:rPr>
          <w:sz w:val="24"/>
        </w:rPr>
        <w:t>Products</w:t>
      </w:r>
      <w:r w:rsidRPr="005108E4">
        <w:rPr>
          <w:spacing w:val="-26"/>
          <w:sz w:val="24"/>
        </w:rPr>
        <w:t xml:space="preserve"> </w:t>
      </w:r>
      <w:r w:rsidRPr="005108E4">
        <w:rPr>
          <w:sz w:val="24"/>
        </w:rPr>
        <w:t>at</w:t>
      </w:r>
      <w:r w:rsidRPr="005108E4">
        <w:rPr>
          <w:spacing w:val="-26"/>
          <w:sz w:val="24"/>
        </w:rPr>
        <w:t xml:space="preserve"> </w:t>
      </w:r>
      <w:r w:rsidRPr="005108E4">
        <w:rPr>
          <w:sz w:val="24"/>
        </w:rPr>
        <w:t>a</w:t>
      </w:r>
      <w:r w:rsidRPr="005108E4">
        <w:rPr>
          <w:spacing w:val="-27"/>
          <w:sz w:val="24"/>
        </w:rPr>
        <w:t xml:space="preserve"> </w:t>
      </w:r>
      <w:r w:rsidRPr="005108E4">
        <w:rPr>
          <w:sz w:val="24"/>
        </w:rPr>
        <w:t>laboratory</w:t>
      </w:r>
      <w:r w:rsidRPr="005108E4">
        <w:rPr>
          <w:spacing w:val="-33"/>
          <w:sz w:val="24"/>
        </w:rPr>
        <w:t xml:space="preserve"> </w:t>
      </w:r>
      <w:r w:rsidRPr="005108E4">
        <w:rPr>
          <w:sz w:val="24"/>
        </w:rPr>
        <w:t>providing</w:t>
      </w:r>
      <w:r w:rsidRPr="005108E4">
        <w:rPr>
          <w:spacing w:val="-29"/>
          <w:sz w:val="24"/>
        </w:rPr>
        <w:t xml:space="preserve"> </w:t>
      </w:r>
      <w:r w:rsidRPr="005108E4">
        <w:rPr>
          <w:sz w:val="24"/>
        </w:rPr>
        <w:t>Marijuana</w:t>
      </w:r>
      <w:r w:rsidRPr="005108E4">
        <w:rPr>
          <w:spacing w:val="-27"/>
          <w:sz w:val="24"/>
        </w:rPr>
        <w:t xml:space="preserve"> </w:t>
      </w:r>
      <w:r w:rsidRPr="005108E4">
        <w:rPr>
          <w:sz w:val="24"/>
        </w:rPr>
        <w:t>testing services shall comply with 935 CMR</w:t>
      </w:r>
      <w:r w:rsidRPr="005108E4">
        <w:rPr>
          <w:spacing w:val="-12"/>
          <w:sz w:val="24"/>
        </w:rPr>
        <w:t xml:space="preserve"> </w:t>
      </w:r>
      <w:r w:rsidRPr="005108E4">
        <w:rPr>
          <w:sz w:val="24"/>
        </w:rPr>
        <w:t>501.105(11).</w:t>
      </w:r>
    </w:p>
    <w:p w14:paraId="3C18CDE2" w14:textId="77777777" w:rsidR="00DA2759" w:rsidRPr="005108E4" w:rsidRDefault="00DA2759">
      <w:pPr>
        <w:pStyle w:val="BodyText"/>
        <w:jc w:val="left"/>
      </w:pPr>
    </w:p>
    <w:p w14:paraId="1E9F2494" w14:textId="77777777" w:rsidR="00DA2759" w:rsidRPr="005108E4" w:rsidRDefault="009A7511" w:rsidP="001919EB">
      <w:pPr>
        <w:pStyle w:val="ListParagraph"/>
        <w:numPr>
          <w:ilvl w:val="0"/>
          <w:numId w:val="22"/>
        </w:numPr>
        <w:tabs>
          <w:tab w:val="left" w:pos="1928"/>
        </w:tabs>
        <w:spacing w:before="1" w:line="242" w:lineRule="auto"/>
        <w:ind w:right="110" w:firstLine="0"/>
        <w:outlineLvl w:val="1"/>
        <w:rPr>
          <w:sz w:val="24"/>
        </w:rPr>
      </w:pPr>
      <w:r w:rsidRPr="005108E4">
        <w:rPr>
          <w:sz w:val="24"/>
        </w:rPr>
        <w:t>All excess Marijuana and Marijuana Products shall be disposed of in compliance with 935</w:t>
      </w:r>
      <w:r w:rsidRPr="005108E4">
        <w:rPr>
          <w:spacing w:val="-33"/>
          <w:sz w:val="24"/>
        </w:rPr>
        <w:t xml:space="preserve"> </w:t>
      </w:r>
      <w:r w:rsidRPr="005108E4">
        <w:rPr>
          <w:sz w:val="24"/>
        </w:rPr>
        <w:t>CMR</w:t>
      </w:r>
      <w:r w:rsidRPr="005108E4">
        <w:rPr>
          <w:spacing w:val="-31"/>
          <w:sz w:val="24"/>
        </w:rPr>
        <w:t xml:space="preserve"> </w:t>
      </w:r>
      <w:r w:rsidRPr="005108E4">
        <w:rPr>
          <w:sz w:val="24"/>
        </w:rPr>
        <w:t>501.105(12),</w:t>
      </w:r>
      <w:r w:rsidRPr="005108E4">
        <w:rPr>
          <w:spacing w:val="-31"/>
          <w:sz w:val="24"/>
        </w:rPr>
        <w:t xml:space="preserve"> </w:t>
      </w:r>
      <w:r w:rsidRPr="005108E4">
        <w:rPr>
          <w:sz w:val="24"/>
        </w:rPr>
        <w:t>either</w:t>
      </w:r>
      <w:r w:rsidRPr="005108E4">
        <w:rPr>
          <w:spacing w:val="-30"/>
          <w:sz w:val="24"/>
        </w:rPr>
        <w:t xml:space="preserve"> </w:t>
      </w:r>
      <w:r w:rsidRPr="005108E4">
        <w:rPr>
          <w:sz w:val="24"/>
        </w:rPr>
        <w:t>by</w:t>
      </w:r>
      <w:r w:rsidRPr="005108E4">
        <w:rPr>
          <w:spacing w:val="-37"/>
          <w:sz w:val="24"/>
        </w:rPr>
        <w:t xml:space="preserve"> </w:t>
      </w:r>
      <w:r w:rsidRPr="005108E4">
        <w:rPr>
          <w:sz w:val="24"/>
        </w:rPr>
        <w:t>the</w:t>
      </w:r>
      <w:r w:rsidRPr="005108E4">
        <w:rPr>
          <w:spacing w:val="-31"/>
          <w:sz w:val="24"/>
        </w:rPr>
        <w:t xml:space="preserve"> </w:t>
      </w:r>
      <w:r w:rsidRPr="005108E4">
        <w:rPr>
          <w:sz w:val="24"/>
        </w:rPr>
        <w:t>Independent</w:t>
      </w:r>
      <w:r w:rsidRPr="005108E4">
        <w:rPr>
          <w:spacing w:val="-30"/>
          <w:sz w:val="24"/>
        </w:rPr>
        <w:t xml:space="preserve"> </w:t>
      </w:r>
      <w:r w:rsidRPr="005108E4">
        <w:rPr>
          <w:sz w:val="24"/>
        </w:rPr>
        <w:t>Testing</w:t>
      </w:r>
      <w:r w:rsidRPr="005108E4">
        <w:rPr>
          <w:spacing w:val="-32"/>
          <w:sz w:val="24"/>
        </w:rPr>
        <w:t xml:space="preserve"> </w:t>
      </w:r>
      <w:r w:rsidRPr="005108E4">
        <w:rPr>
          <w:sz w:val="24"/>
        </w:rPr>
        <w:t>Laboratory</w:t>
      </w:r>
      <w:r w:rsidRPr="005108E4">
        <w:rPr>
          <w:spacing w:val="-37"/>
          <w:sz w:val="24"/>
        </w:rPr>
        <w:t xml:space="preserve"> </w:t>
      </w:r>
      <w:r w:rsidRPr="005108E4">
        <w:rPr>
          <w:sz w:val="24"/>
        </w:rPr>
        <w:t>returning</w:t>
      </w:r>
      <w:r w:rsidRPr="005108E4">
        <w:rPr>
          <w:spacing w:val="-32"/>
          <w:sz w:val="24"/>
        </w:rPr>
        <w:t xml:space="preserve"> </w:t>
      </w:r>
      <w:r w:rsidRPr="005108E4">
        <w:rPr>
          <w:sz w:val="24"/>
        </w:rPr>
        <w:t>excess</w:t>
      </w:r>
      <w:r w:rsidRPr="005108E4">
        <w:rPr>
          <w:spacing w:val="-30"/>
          <w:sz w:val="24"/>
        </w:rPr>
        <w:t xml:space="preserve"> </w:t>
      </w:r>
      <w:r w:rsidRPr="005108E4">
        <w:rPr>
          <w:spacing w:val="-3"/>
          <w:sz w:val="24"/>
        </w:rPr>
        <w:t xml:space="preserve">Marijuana </w:t>
      </w:r>
      <w:r w:rsidRPr="005108E4">
        <w:rPr>
          <w:sz w:val="24"/>
        </w:rPr>
        <w:t>or</w:t>
      </w:r>
      <w:r w:rsidRPr="005108E4">
        <w:rPr>
          <w:spacing w:val="-23"/>
          <w:sz w:val="24"/>
        </w:rPr>
        <w:t xml:space="preserve"> </w:t>
      </w:r>
      <w:r w:rsidRPr="005108E4">
        <w:rPr>
          <w:sz w:val="24"/>
        </w:rPr>
        <w:t>Marijuana</w:t>
      </w:r>
      <w:r w:rsidRPr="005108E4">
        <w:rPr>
          <w:spacing w:val="-22"/>
          <w:sz w:val="24"/>
        </w:rPr>
        <w:t xml:space="preserve"> </w:t>
      </w:r>
      <w:r w:rsidRPr="005108E4">
        <w:rPr>
          <w:sz w:val="24"/>
        </w:rPr>
        <w:t>Products</w:t>
      </w:r>
      <w:r w:rsidRPr="005108E4">
        <w:rPr>
          <w:spacing w:val="-21"/>
          <w:sz w:val="24"/>
        </w:rPr>
        <w:t xml:space="preserve"> </w:t>
      </w:r>
      <w:r w:rsidRPr="005108E4">
        <w:rPr>
          <w:sz w:val="24"/>
        </w:rPr>
        <w:t>to</w:t>
      </w:r>
      <w:r w:rsidRPr="005108E4">
        <w:rPr>
          <w:spacing w:val="-21"/>
          <w:sz w:val="24"/>
        </w:rPr>
        <w:t xml:space="preserve"> </w:t>
      </w:r>
      <w:r w:rsidRPr="005108E4">
        <w:rPr>
          <w:sz w:val="24"/>
        </w:rPr>
        <w:t>the</w:t>
      </w:r>
      <w:r w:rsidRPr="005108E4">
        <w:rPr>
          <w:spacing w:val="-22"/>
          <w:sz w:val="24"/>
        </w:rPr>
        <w:t xml:space="preserve"> </w:t>
      </w:r>
      <w:r w:rsidRPr="005108E4">
        <w:rPr>
          <w:sz w:val="24"/>
        </w:rPr>
        <w:t>source</w:t>
      </w:r>
      <w:r w:rsidRPr="005108E4">
        <w:rPr>
          <w:spacing w:val="-22"/>
          <w:sz w:val="24"/>
        </w:rPr>
        <w:t xml:space="preserve"> </w:t>
      </w:r>
      <w:r w:rsidRPr="005108E4">
        <w:rPr>
          <w:sz w:val="24"/>
        </w:rPr>
        <w:t>MTC</w:t>
      </w:r>
      <w:r w:rsidRPr="005108E4">
        <w:rPr>
          <w:spacing w:val="-21"/>
          <w:sz w:val="24"/>
        </w:rPr>
        <w:t xml:space="preserve"> </w:t>
      </w:r>
      <w:r w:rsidRPr="005108E4">
        <w:rPr>
          <w:sz w:val="24"/>
        </w:rPr>
        <w:t>for</w:t>
      </w:r>
      <w:r w:rsidRPr="005108E4">
        <w:rPr>
          <w:spacing w:val="-22"/>
          <w:sz w:val="24"/>
        </w:rPr>
        <w:t xml:space="preserve"> </w:t>
      </w:r>
      <w:r w:rsidRPr="005108E4">
        <w:rPr>
          <w:sz w:val="24"/>
        </w:rPr>
        <w:t>disposal</w:t>
      </w:r>
      <w:r w:rsidRPr="005108E4">
        <w:rPr>
          <w:spacing w:val="-18"/>
          <w:sz w:val="24"/>
        </w:rPr>
        <w:t xml:space="preserve"> </w:t>
      </w:r>
      <w:r w:rsidRPr="005108E4">
        <w:rPr>
          <w:sz w:val="24"/>
        </w:rPr>
        <w:t>or</w:t>
      </w:r>
      <w:r w:rsidRPr="005108E4">
        <w:rPr>
          <w:spacing w:val="-20"/>
          <w:sz w:val="24"/>
        </w:rPr>
        <w:t xml:space="preserve"> </w:t>
      </w:r>
      <w:r w:rsidRPr="005108E4">
        <w:rPr>
          <w:sz w:val="24"/>
        </w:rPr>
        <w:t>by</w:t>
      </w:r>
      <w:r w:rsidRPr="005108E4">
        <w:rPr>
          <w:spacing w:val="-26"/>
          <w:sz w:val="24"/>
        </w:rPr>
        <w:t xml:space="preserve"> </w:t>
      </w:r>
      <w:r w:rsidRPr="005108E4">
        <w:rPr>
          <w:sz w:val="24"/>
        </w:rPr>
        <w:t>the</w:t>
      </w:r>
      <w:r w:rsidRPr="005108E4">
        <w:rPr>
          <w:spacing w:val="-20"/>
          <w:sz w:val="24"/>
        </w:rPr>
        <w:t xml:space="preserve"> </w:t>
      </w:r>
      <w:r w:rsidRPr="005108E4">
        <w:rPr>
          <w:sz w:val="24"/>
        </w:rPr>
        <w:t>Independent</w:t>
      </w:r>
      <w:r w:rsidRPr="005108E4">
        <w:rPr>
          <w:spacing w:val="-21"/>
          <w:sz w:val="24"/>
        </w:rPr>
        <w:t xml:space="preserve"> </w:t>
      </w:r>
      <w:r w:rsidRPr="005108E4">
        <w:rPr>
          <w:sz w:val="24"/>
        </w:rPr>
        <w:t>Testing</w:t>
      </w:r>
      <w:r w:rsidRPr="005108E4">
        <w:rPr>
          <w:spacing w:val="-24"/>
          <w:sz w:val="24"/>
        </w:rPr>
        <w:t xml:space="preserve"> </w:t>
      </w:r>
      <w:r w:rsidRPr="005108E4">
        <w:rPr>
          <w:sz w:val="24"/>
        </w:rPr>
        <w:t>Laboratory disposing of it</w:t>
      </w:r>
      <w:r w:rsidRPr="005108E4">
        <w:rPr>
          <w:spacing w:val="-5"/>
          <w:sz w:val="24"/>
        </w:rPr>
        <w:t xml:space="preserve"> </w:t>
      </w:r>
      <w:r w:rsidRPr="005108E4">
        <w:rPr>
          <w:sz w:val="24"/>
        </w:rPr>
        <w:t>directly;</w:t>
      </w:r>
    </w:p>
    <w:p w14:paraId="5A4B148F" w14:textId="77777777" w:rsidR="00DA2759" w:rsidRPr="005108E4" w:rsidRDefault="00DA2759">
      <w:pPr>
        <w:pStyle w:val="BodyText"/>
        <w:spacing w:before="5"/>
        <w:jc w:val="left"/>
      </w:pPr>
    </w:p>
    <w:p w14:paraId="0D60A724" w14:textId="77777777" w:rsidR="00DA2759" w:rsidRPr="005108E4" w:rsidRDefault="009A7511" w:rsidP="001919EB">
      <w:pPr>
        <w:pStyle w:val="ListParagraph"/>
        <w:numPr>
          <w:ilvl w:val="0"/>
          <w:numId w:val="22"/>
        </w:numPr>
        <w:tabs>
          <w:tab w:val="left" w:pos="1870"/>
        </w:tabs>
        <w:spacing w:before="1" w:line="242" w:lineRule="auto"/>
        <w:ind w:right="116" w:firstLine="0"/>
        <w:outlineLvl w:val="1"/>
        <w:rPr>
          <w:sz w:val="24"/>
        </w:rPr>
      </w:pPr>
      <w:r w:rsidRPr="005108E4">
        <w:rPr>
          <w:sz w:val="24"/>
        </w:rPr>
        <w:t>No</w:t>
      </w:r>
      <w:r w:rsidRPr="005108E4">
        <w:rPr>
          <w:spacing w:val="-14"/>
          <w:sz w:val="24"/>
        </w:rPr>
        <w:t xml:space="preserve"> </w:t>
      </w:r>
      <w:r w:rsidRPr="005108E4">
        <w:rPr>
          <w:sz w:val="24"/>
        </w:rPr>
        <w:t>Marijuana</w:t>
      </w:r>
      <w:r w:rsidRPr="005108E4">
        <w:rPr>
          <w:spacing w:val="-14"/>
          <w:sz w:val="24"/>
        </w:rPr>
        <w:t xml:space="preserve"> </w:t>
      </w:r>
      <w:r w:rsidRPr="005108E4">
        <w:rPr>
          <w:sz w:val="24"/>
        </w:rPr>
        <w:t>or</w:t>
      </w:r>
      <w:r w:rsidRPr="005108E4">
        <w:rPr>
          <w:spacing w:val="-14"/>
          <w:sz w:val="24"/>
        </w:rPr>
        <w:t xml:space="preserve"> </w:t>
      </w:r>
      <w:r w:rsidRPr="005108E4">
        <w:rPr>
          <w:sz w:val="24"/>
        </w:rPr>
        <w:t>Marijuana</w:t>
      </w:r>
      <w:r w:rsidRPr="005108E4">
        <w:rPr>
          <w:spacing w:val="-14"/>
          <w:sz w:val="24"/>
        </w:rPr>
        <w:t xml:space="preserve"> </w:t>
      </w:r>
      <w:r w:rsidRPr="005108E4">
        <w:rPr>
          <w:sz w:val="24"/>
        </w:rPr>
        <w:t>Product</w:t>
      </w:r>
      <w:r w:rsidRPr="005108E4">
        <w:rPr>
          <w:spacing w:val="-13"/>
          <w:sz w:val="24"/>
        </w:rPr>
        <w:t xml:space="preserve"> </w:t>
      </w:r>
      <w:r w:rsidRPr="005108E4">
        <w:rPr>
          <w:sz w:val="24"/>
        </w:rPr>
        <w:t>shall</w:t>
      </w:r>
      <w:r w:rsidRPr="005108E4">
        <w:rPr>
          <w:spacing w:val="-13"/>
          <w:sz w:val="24"/>
        </w:rPr>
        <w:t xml:space="preserve"> </w:t>
      </w:r>
      <w:r w:rsidRPr="005108E4">
        <w:rPr>
          <w:sz w:val="24"/>
        </w:rPr>
        <w:t>be</w:t>
      </w:r>
      <w:r w:rsidRPr="005108E4">
        <w:rPr>
          <w:spacing w:val="-14"/>
          <w:sz w:val="24"/>
        </w:rPr>
        <w:t xml:space="preserve"> </w:t>
      </w:r>
      <w:r w:rsidRPr="005108E4">
        <w:rPr>
          <w:sz w:val="24"/>
        </w:rPr>
        <w:t>sold</w:t>
      </w:r>
      <w:r w:rsidRPr="005108E4">
        <w:rPr>
          <w:spacing w:val="-13"/>
          <w:sz w:val="24"/>
        </w:rPr>
        <w:t xml:space="preserve"> </w:t>
      </w:r>
      <w:r w:rsidRPr="005108E4">
        <w:rPr>
          <w:sz w:val="24"/>
        </w:rPr>
        <w:t>or</w:t>
      </w:r>
      <w:r w:rsidRPr="005108E4">
        <w:rPr>
          <w:spacing w:val="-14"/>
          <w:sz w:val="24"/>
        </w:rPr>
        <w:t xml:space="preserve"> </w:t>
      </w:r>
      <w:r w:rsidRPr="005108E4">
        <w:rPr>
          <w:sz w:val="24"/>
        </w:rPr>
        <w:t>otherwise</w:t>
      </w:r>
      <w:r w:rsidRPr="005108E4">
        <w:rPr>
          <w:spacing w:val="-14"/>
          <w:sz w:val="24"/>
        </w:rPr>
        <w:t xml:space="preserve"> </w:t>
      </w:r>
      <w:r w:rsidRPr="005108E4">
        <w:rPr>
          <w:sz w:val="24"/>
        </w:rPr>
        <w:t>marketed</w:t>
      </w:r>
      <w:r w:rsidRPr="005108E4">
        <w:rPr>
          <w:spacing w:val="-13"/>
          <w:sz w:val="24"/>
        </w:rPr>
        <w:t xml:space="preserve"> </w:t>
      </w:r>
      <w:r w:rsidRPr="005108E4">
        <w:rPr>
          <w:sz w:val="24"/>
        </w:rPr>
        <w:t>for</w:t>
      </w:r>
      <w:r w:rsidRPr="005108E4">
        <w:rPr>
          <w:spacing w:val="-14"/>
          <w:sz w:val="24"/>
        </w:rPr>
        <w:t xml:space="preserve"> </w:t>
      </w:r>
      <w:r w:rsidRPr="005108E4">
        <w:rPr>
          <w:sz w:val="24"/>
        </w:rPr>
        <w:t>adult</w:t>
      </w:r>
      <w:r w:rsidRPr="005108E4">
        <w:rPr>
          <w:spacing w:val="-13"/>
          <w:sz w:val="24"/>
        </w:rPr>
        <w:t xml:space="preserve"> </w:t>
      </w:r>
      <w:r w:rsidRPr="005108E4">
        <w:rPr>
          <w:sz w:val="24"/>
        </w:rPr>
        <w:t>use</w:t>
      </w:r>
      <w:r w:rsidRPr="005108E4">
        <w:rPr>
          <w:spacing w:val="-15"/>
          <w:sz w:val="24"/>
        </w:rPr>
        <w:t xml:space="preserve"> </w:t>
      </w:r>
      <w:r w:rsidRPr="005108E4">
        <w:rPr>
          <w:sz w:val="24"/>
        </w:rPr>
        <w:t>that has</w:t>
      </w:r>
      <w:r w:rsidRPr="005108E4">
        <w:rPr>
          <w:spacing w:val="-8"/>
          <w:sz w:val="24"/>
        </w:rPr>
        <w:t xml:space="preserve"> </w:t>
      </w:r>
      <w:r w:rsidRPr="005108E4">
        <w:rPr>
          <w:sz w:val="24"/>
        </w:rPr>
        <w:t>not</w:t>
      </w:r>
      <w:r w:rsidRPr="005108E4">
        <w:rPr>
          <w:spacing w:val="-6"/>
          <w:sz w:val="24"/>
        </w:rPr>
        <w:t xml:space="preserve"> </w:t>
      </w:r>
      <w:r w:rsidRPr="005108E4">
        <w:rPr>
          <w:sz w:val="24"/>
        </w:rPr>
        <w:t>first</w:t>
      </w:r>
      <w:r w:rsidRPr="005108E4">
        <w:rPr>
          <w:spacing w:val="-6"/>
          <w:sz w:val="24"/>
        </w:rPr>
        <w:t xml:space="preserve"> </w:t>
      </w:r>
      <w:r w:rsidRPr="005108E4">
        <w:rPr>
          <w:sz w:val="24"/>
        </w:rPr>
        <w:t>been</w:t>
      </w:r>
      <w:r w:rsidRPr="005108E4">
        <w:rPr>
          <w:spacing w:val="-8"/>
          <w:sz w:val="24"/>
        </w:rPr>
        <w:t xml:space="preserve"> </w:t>
      </w:r>
      <w:r w:rsidRPr="005108E4">
        <w:rPr>
          <w:sz w:val="24"/>
        </w:rPr>
        <w:t>tested</w:t>
      </w:r>
      <w:r w:rsidRPr="005108E4">
        <w:rPr>
          <w:spacing w:val="-9"/>
          <w:sz w:val="24"/>
        </w:rPr>
        <w:t xml:space="preserve"> </w:t>
      </w:r>
      <w:r w:rsidRPr="005108E4">
        <w:rPr>
          <w:sz w:val="24"/>
        </w:rPr>
        <w:t>by</w:t>
      </w:r>
      <w:r w:rsidRPr="005108E4">
        <w:rPr>
          <w:spacing w:val="-13"/>
          <w:sz w:val="24"/>
        </w:rPr>
        <w:t xml:space="preserve"> </w:t>
      </w:r>
      <w:r w:rsidRPr="005108E4">
        <w:rPr>
          <w:sz w:val="24"/>
        </w:rPr>
        <w:t>an</w:t>
      </w:r>
      <w:r w:rsidRPr="005108E4">
        <w:rPr>
          <w:spacing w:val="-8"/>
          <w:sz w:val="24"/>
        </w:rPr>
        <w:t xml:space="preserve"> </w:t>
      </w:r>
      <w:r w:rsidRPr="005108E4">
        <w:rPr>
          <w:sz w:val="24"/>
        </w:rPr>
        <w:t>Independent</w:t>
      </w:r>
      <w:r w:rsidRPr="005108E4">
        <w:rPr>
          <w:spacing w:val="-6"/>
          <w:sz w:val="24"/>
        </w:rPr>
        <w:t xml:space="preserve"> </w:t>
      </w:r>
      <w:r w:rsidRPr="005108E4">
        <w:rPr>
          <w:sz w:val="24"/>
        </w:rPr>
        <w:t>Testing</w:t>
      </w:r>
      <w:r w:rsidRPr="005108E4">
        <w:rPr>
          <w:spacing w:val="-9"/>
          <w:sz w:val="24"/>
        </w:rPr>
        <w:t xml:space="preserve"> </w:t>
      </w:r>
      <w:r w:rsidRPr="005108E4">
        <w:rPr>
          <w:sz w:val="24"/>
        </w:rPr>
        <w:t>Laboratory</w:t>
      </w:r>
      <w:r w:rsidRPr="005108E4">
        <w:rPr>
          <w:spacing w:val="-14"/>
          <w:sz w:val="24"/>
        </w:rPr>
        <w:t xml:space="preserve"> </w:t>
      </w:r>
      <w:r w:rsidRPr="005108E4">
        <w:rPr>
          <w:sz w:val="24"/>
        </w:rPr>
        <w:t>and</w:t>
      </w:r>
      <w:r w:rsidRPr="005108E4">
        <w:rPr>
          <w:spacing w:val="-7"/>
          <w:sz w:val="24"/>
        </w:rPr>
        <w:t xml:space="preserve"> </w:t>
      </w:r>
      <w:r w:rsidRPr="005108E4">
        <w:rPr>
          <w:sz w:val="24"/>
        </w:rPr>
        <w:t>deemed</w:t>
      </w:r>
      <w:r w:rsidRPr="005108E4">
        <w:rPr>
          <w:spacing w:val="-7"/>
          <w:sz w:val="24"/>
        </w:rPr>
        <w:t xml:space="preserve"> </w:t>
      </w:r>
      <w:r w:rsidRPr="005108E4">
        <w:rPr>
          <w:sz w:val="24"/>
        </w:rPr>
        <w:t>to</w:t>
      </w:r>
      <w:r w:rsidRPr="005108E4">
        <w:rPr>
          <w:spacing w:val="-7"/>
          <w:sz w:val="24"/>
        </w:rPr>
        <w:t xml:space="preserve"> </w:t>
      </w:r>
      <w:r w:rsidRPr="005108E4">
        <w:rPr>
          <w:sz w:val="24"/>
        </w:rPr>
        <w:t>comply</w:t>
      </w:r>
      <w:r w:rsidRPr="005108E4">
        <w:rPr>
          <w:spacing w:val="-14"/>
          <w:sz w:val="24"/>
        </w:rPr>
        <w:t xml:space="preserve"> </w:t>
      </w:r>
      <w:r w:rsidRPr="005108E4">
        <w:rPr>
          <w:sz w:val="24"/>
        </w:rPr>
        <w:t>with</w:t>
      </w:r>
      <w:r w:rsidRPr="005108E4">
        <w:rPr>
          <w:spacing w:val="-7"/>
          <w:sz w:val="24"/>
        </w:rPr>
        <w:t xml:space="preserve"> </w:t>
      </w:r>
      <w:r w:rsidRPr="005108E4">
        <w:rPr>
          <w:sz w:val="24"/>
        </w:rPr>
        <w:t>the standards required under 935 CMR 501.160;</w:t>
      </w:r>
      <w:r w:rsidRPr="005108E4">
        <w:rPr>
          <w:spacing w:val="-6"/>
          <w:sz w:val="24"/>
        </w:rPr>
        <w:t xml:space="preserve"> </w:t>
      </w:r>
      <w:r w:rsidRPr="005108E4">
        <w:rPr>
          <w:sz w:val="24"/>
        </w:rPr>
        <w:t>and</w:t>
      </w:r>
    </w:p>
    <w:p w14:paraId="4FF8C6DA" w14:textId="77777777" w:rsidR="00DA2759" w:rsidRPr="005108E4" w:rsidRDefault="00DA2759">
      <w:pPr>
        <w:pStyle w:val="BodyText"/>
        <w:spacing w:before="6"/>
        <w:jc w:val="left"/>
      </w:pPr>
    </w:p>
    <w:p w14:paraId="15F16A92" w14:textId="77777777" w:rsidR="00DA2759" w:rsidRPr="005108E4" w:rsidRDefault="009A7511" w:rsidP="001919EB">
      <w:pPr>
        <w:pStyle w:val="ListParagraph"/>
        <w:numPr>
          <w:ilvl w:val="0"/>
          <w:numId w:val="22"/>
        </w:numPr>
        <w:tabs>
          <w:tab w:val="left" w:pos="1863"/>
        </w:tabs>
        <w:spacing w:line="242" w:lineRule="auto"/>
        <w:ind w:right="116" w:firstLine="0"/>
        <w:outlineLvl w:val="1"/>
        <w:rPr>
          <w:sz w:val="24"/>
        </w:rPr>
      </w:pPr>
      <w:r w:rsidRPr="005108E4">
        <w:rPr>
          <w:sz w:val="24"/>
        </w:rPr>
        <w:t>A</w:t>
      </w:r>
      <w:r w:rsidRPr="005108E4">
        <w:rPr>
          <w:spacing w:val="-17"/>
          <w:sz w:val="24"/>
        </w:rPr>
        <w:t xml:space="preserve"> </w:t>
      </w:r>
      <w:r w:rsidRPr="005108E4">
        <w:rPr>
          <w:sz w:val="24"/>
        </w:rPr>
        <w:t>Licensee</w:t>
      </w:r>
      <w:r w:rsidRPr="005108E4">
        <w:rPr>
          <w:spacing w:val="-20"/>
          <w:sz w:val="24"/>
        </w:rPr>
        <w:t xml:space="preserve"> </w:t>
      </w:r>
      <w:r w:rsidRPr="005108E4">
        <w:rPr>
          <w:sz w:val="24"/>
        </w:rPr>
        <w:t>that</w:t>
      </w:r>
      <w:r w:rsidRPr="005108E4">
        <w:rPr>
          <w:spacing w:val="-18"/>
          <w:sz w:val="24"/>
        </w:rPr>
        <w:t xml:space="preserve"> </w:t>
      </w:r>
      <w:r w:rsidRPr="005108E4">
        <w:rPr>
          <w:sz w:val="24"/>
        </w:rPr>
        <w:t>receives</w:t>
      </w:r>
      <w:r w:rsidRPr="005108E4">
        <w:rPr>
          <w:spacing w:val="-18"/>
          <w:sz w:val="24"/>
        </w:rPr>
        <w:t xml:space="preserve"> </w:t>
      </w:r>
      <w:r w:rsidRPr="005108E4">
        <w:rPr>
          <w:sz w:val="24"/>
        </w:rPr>
        <w:t>notice</w:t>
      </w:r>
      <w:r w:rsidRPr="005108E4">
        <w:rPr>
          <w:spacing w:val="-20"/>
          <w:sz w:val="24"/>
        </w:rPr>
        <w:t xml:space="preserve"> </w:t>
      </w:r>
      <w:r w:rsidRPr="005108E4">
        <w:rPr>
          <w:sz w:val="24"/>
        </w:rPr>
        <w:t>that</w:t>
      </w:r>
      <w:r w:rsidRPr="005108E4">
        <w:rPr>
          <w:spacing w:val="-18"/>
          <w:sz w:val="24"/>
        </w:rPr>
        <w:t xml:space="preserve"> </w:t>
      </w:r>
      <w:r w:rsidRPr="005108E4">
        <w:rPr>
          <w:sz w:val="24"/>
        </w:rPr>
        <w:t>Marijuana</w:t>
      </w:r>
      <w:r w:rsidRPr="005108E4">
        <w:rPr>
          <w:spacing w:val="-19"/>
          <w:sz w:val="24"/>
        </w:rPr>
        <w:t xml:space="preserve"> </w:t>
      </w:r>
      <w:r w:rsidRPr="005108E4">
        <w:rPr>
          <w:sz w:val="24"/>
        </w:rPr>
        <w:t>or</w:t>
      </w:r>
      <w:r w:rsidRPr="005108E4">
        <w:rPr>
          <w:spacing w:val="-20"/>
          <w:sz w:val="24"/>
        </w:rPr>
        <w:t xml:space="preserve"> </w:t>
      </w:r>
      <w:r w:rsidRPr="005108E4">
        <w:rPr>
          <w:sz w:val="24"/>
        </w:rPr>
        <w:t>a</w:t>
      </w:r>
      <w:r w:rsidRPr="005108E4">
        <w:rPr>
          <w:spacing w:val="-20"/>
          <w:sz w:val="24"/>
        </w:rPr>
        <w:t xml:space="preserve"> </w:t>
      </w:r>
      <w:r w:rsidRPr="005108E4">
        <w:rPr>
          <w:sz w:val="24"/>
        </w:rPr>
        <w:t>Marijuana</w:t>
      </w:r>
      <w:r w:rsidRPr="005108E4">
        <w:rPr>
          <w:spacing w:val="-17"/>
          <w:sz w:val="24"/>
        </w:rPr>
        <w:t xml:space="preserve"> </w:t>
      </w:r>
      <w:r w:rsidRPr="005108E4">
        <w:rPr>
          <w:sz w:val="24"/>
        </w:rPr>
        <w:t>Product</w:t>
      </w:r>
      <w:r w:rsidRPr="005108E4">
        <w:rPr>
          <w:spacing w:val="-16"/>
          <w:sz w:val="24"/>
        </w:rPr>
        <w:t xml:space="preserve"> </w:t>
      </w:r>
      <w:r w:rsidRPr="005108E4">
        <w:rPr>
          <w:sz w:val="24"/>
        </w:rPr>
        <w:t>it</w:t>
      </w:r>
      <w:r w:rsidRPr="005108E4">
        <w:rPr>
          <w:spacing w:val="-16"/>
          <w:sz w:val="24"/>
        </w:rPr>
        <w:t xml:space="preserve"> </w:t>
      </w:r>
      <w:r w:rsidRPr="005108E4">
        <w:rPr>
          <w:sz w:val="24"/>
        </w:rPr>
        <w:t>has</w:t>
      </w:r>
      <w:r w:rsidRPr="005108E4">
        <w:rPr>
          <w:spacing w:val="-16"/>
          <w:sz w:val="24"/>
        </w:rPr>
        <w:t xml:space="preserve"> </w:t>
      </w:r>
      <w:r w:rsidRPr="005108E4">
        <w:rPr>
          <w:sz w:val="24"/>
        </w:rPr>
        <w:t>submitted</w:t>
      </w:r>
      <w:r w:rsidRPr="005108E4">
        <w:rPr>
          <w:spacing w:val="-17"/>
          <w:sz w:val="24"/>
        </w:rPr>
        <w:t xml:space="preserve"> </w:t>
      </w:r>
      <w:r w:rsidRPr="005108E4">
        <w:rPr>
          <w:sz w:val="24"/>
        </w:rPr>
        <w:t>for testing has failed any test for contaminants shall either reanalyze the Marijuana or Marijuana Product</w:t>
      </w:r>
      <w:r w:rsidRPr="005108E4">
        <w:rPr>
          <w:spacing w:val="-6"/>
          <w:sz w:val="24"/>
        </w:rPr>
        <w:t xml:space="preserve"> </w:t>
      </w:r>
      <w:r w:rsidRPr="005108E4">
        <w:rPr>
          <w:sz w:val="24"/>
        </w:rPr>
        <w:t>without</w:t>
      </w:r>
      <w:r w:rsidRPr="005108E4">
        <w:rPr>
          <w:spacing w:val="-6"/>
          <w:sz w:val="24"/>
        </w:rPr>
        <w:t xml:space="preserve"> </w:t>
      </w:r>
      <w:r w:rsidRPr="005108E4">
        <w:rPr>
          <w:sz w:val="24"/>
        </w:rPr>
        <w:t>remediation,</w:t>
      </w:r>
      <w:r w:rsidRPr="005108E4">
        <w:rPr>
          <w:spacing w:val="-5"/>
          <w:sz w:val="24"/>
        </w:rPr>
        <w:t xml:space="preserve"> </w:t>
      </w:r>
      <w:r w:rsidRPr="005108E4">
        <w:rPr>
          <w:sz w:val="24"/>
        </w:rPr>
        <w:t>take</w:t>
      </w:r>
      <w:r w:rsidRPr="005108E4">
        <w:rPr>
          <w:spacing w:val="-6"/>
          <w:sz w:val="24"/>
        </w:rPr>
        <w:t xml:space="preserve"> </w:t>
      </w:r>
      <w:r w:rsidRPr="005108E4">
        <w:rPr>
          <w:sz w:val="24"/>
        </w:rPr>
        <w:t>steps</w:t>
      </w:r>
      <w:r w:rsidRPr="005108E4">
        <w:rPr>
          <w:spacing w:val="-7"/>
          <w:sz w:val="24"/>
        </w:rPr>
        <w:t xml:space="preserve"> </w:t>
      </w:r>
      <w:r w:rsidRPr="005108E4">
        <w:rPr>
          <w:sz w:val="24"/>
        </w:rPr>
        <w:t>to</w:t>
      </w:r>
      <w:r w:rsidRPr="005108E4">
        <w:rPr>
          <w:spacing w:val="-7"/>
          <w:sz w:val="24"/>
        </w:rPr>
        <w:t xml:space="preserve"> </w:t>
      </w:r>
      <w:r w:rsidRPr="005108E4">
        <w:rPr>
          <w:sz w:val="24"/>
        </w:rPr>
        <w:t>remediate</w:t>
      </w:r>
      <w:r w:rsidRPr="005108E4">
        <w:rPr>
          <w:spacing w:val="-8"/>
          <w:sz w:val="24"/>
        </w:rPr>
        <w:t xml:space="preserve"> </w:t>
      </w:r>
      <w:r w:rsidRPr="005108E4">
        <w:rPr>
          <w:sz w:val="24"/>
        </w:rPr>
        <w:t>the</w:t>
      </w:r>
      <w:r w:rsidRPr="005108E4">
        <w:rPr>
          <w:spacing w:val="-8"/>
          <w:sz w:val="24"/>
        </w:rPr>
        <w:t xml:space="preserve"> </w:t>
      </w:r>
      <w:r w:rsidRPr="005108E4">
        <w:rPr>
          <w:sz w:val="24"/>
        </w:rPr>
        <w:t>identified</w:t>
      </w:r>
      <w:r w:rsidRPr="005108E4">
        <w:rPr>
          <w:spacing w:val="-6"/>
          <w:sz w:val="24"/>
        </w:rPr>
        <w:t xml:space="preserve"> </w:t>
      </w:r>
      <w:r w:rsidRPr="005108E4">
        <w:rPr>
          <w:sz w:val="24"/>
        </w:rPr>
        <w:t>contaminants</w:t>
      </w:r>
      <w:r w:rsidRPr="005108E4">
        <w:rPr>
          <w:spacing w:val="-7"/>
          <w:sz w:val="24"/>
        </w:rPr>
        <w:t xml:space="preserve"> </w:t>
      </w:r>
      <w:r w:rsidRPr="005108E4">
        <w:rPr>
          <w:sz w:val="24"/>
        </w:rPr>
        <w:t>or</w:t>
      </w:r>
      <w:r w:rsidRPr="005108E4">
        <w:rPr>
          <w:spacing w:val="-8"/>
          <w:sz w:val="24"/>
        </w:rPr>
        <w:t xml:space="preserve"> </w:t>
      </w:r>
      <w:r w:rsidRPr="005108E4">
        <w:rPr>
          <w:sz w:val="24"/>
        </w:rPr>
        <w:t>dispose</w:t>
      </w:r>
      <w:r w:rsidRPr="005108E4">
        <w:rPr>
          <w:spacing w:val="-8"/>
          <w:sz w:val="24"/>
        </w:rPr>
        <w:t xml:space="preserve"> </w:t>
      </w:r>
      <w:r w:rsidRPr="005108E4">
        <w:rPr>
          <w:sz w:val="24"/>
        </w:rPr>
        <w:t>of the Marijuana or Marijuana</w:t>
      </w:r>
      <w:r w:rsidRPr="005108E4">
        <w:rPr>
          <w:spacing w:val="-8"/>
          <w:sz w:val="24"/>
        </w:rPr>
        <w:t xml:space="preserve"> </w:t>
      </w:r>
      <w:r w:rsidRPr="005108E4">
        <w:rPr>
          <w:sz w:val="24"/>
        </w:rPr>
        <w:t>Product.</w:t>
      </w:r>
    </w:p>
    <w:p w14:paraId="6992208E" w14:textId="77777777" w:rsidR="00DA2759" w:rsidRPr="005108E4" w:rsidRDefault="009A7511">
      <w:pPr>
        <w:pStyle w:val="ListParagraph"/>
        <w:numPr>
          <w:ilvl w:val="1"/>
          <w:numId w:val="22"/>
        </w:numPr>
        <w:tabs>
          <w:tab w:val="left" w:pos="2091"/>
        </w:tabs>
        <w:spacing w:before="3" w:line="242" w:lineRule="auto"/>
        <w:ind w:left="1675" w:right="116" w:firstLine="0"/>
        <w:rPr>
          <w:sz w:val="24"/>
        </w:rPr>
      </w:pPr>
      <w:r w:rsidRPr="005108E4">
        <w:rPr>
          <w:sz w:val="24"/>
          <w:u w:val="single"/>
        </w:rPr>
        <w:t>Reanalysis</w:t>
      </w:r>
      <w:r w:rsidRPr="005108E4">
        <w:rPr>
          <w:spacing w:val="-14"/>
          <w:sz w:val="24"/>
          <w:u w:val="single"/>
        </w:rPr>
        <w:t xml:space="preserve"> </w:t>
      </w:r>
      <w:r w:rsidRPr="005108E4">
        <w:rPr>
          <w:sz w:val="24"/>
          <w:u w:val="single"/>
        </w:rPr>
        <w:t>by</w:t>
      </w:r>
      <w:r w:rsidRPr="005108E4">
        <w:rPr>
          <w:spacing w:val="-20"/>
          <w:sz w:val="24"/>
          <w:u w:val="single"/>
        </w:rPr>
        <w:t xml:space="preserve"> </w:t>
      </w:r>
      <w:r w:rsidRPr="005108E4">
        <w:rPr>
          <w:sz w:val="24"/>
          <w:u w:val="single"/>
        </w:rPr>
        <w:t>a</w:t>
      </w:r>
      <w:r w:rsidRPr="005108E4">
        <w:rPr>
          <w:spacing w:val="-15"/>
          <w:sz w:val="24"/>
          <w:u w:val="single"/>
        </w:rPr>
        <w:t xml:space="preserve"> </w:t>
      </w:r>
      <w:r w:rsidRPr="005108E4">
        <w:rPr>
          <w:sz w:val="24"/>
          <w:u w:val="single"/>
        </w:rPr>
        <w:t>Second</w:t>
      </w:r>
      <w:r w:rsidRPr="005108E4">
        <w:rPr>
          <w:spacing w:val="-13"/>
          <w:sz w:val="24"/>
          <w:u w:val="single"/>
        </w:rPr>
        <w:t xml:space="preserve"> </w:t>
      </w:r>
      <w:r w:rsidRPr="005108E4">
        <w:rPr>
          <w:spacing w:val="-4"/>
          <w:sz w:val="24"/>
          <w:u w:val="single"/>
        </w:rPr>
        <w:t>ITL</w:t>
      </w:r>
      <w:r w:rsidRPr="005108E4">
        <w:rPr>
          <w:spacing w:val="-4"/>
          <w:sz w:val="24"/>
        </w:rPr>
        <w:t>.</w:t>
      </w:r>
      <w:r w:rsidRPr="005108E4">
        <w:rPr>
          <w:spacing w:val="35"/>
          <w:sz w:val="24"/>
        </w:rPr>
        <w:t xml:space="preserve"> </w:t>
      </w:r>
      <w:r w:rsidRPr="005108E4">
        <w:rPr>
          <w:spacing w:val="-3"/>
          <w:sz w:val="24"/>
        </w:rPr>
        <w:t>If</w:t>
      </w:r>
      <w:r w:rsidRPr="005108E4">
        <w:rPr>
          <w:spacing w:val="-12"/>
          <w:sz w:val="24"/>
        </w:rPr>
        <w:t xml:space="preserve"> </w:t>
      </w:r>
      <w:r w:rsidRPr="005108E4">
        <w:rPr>
          <w:sz w:val="24"/>
        </w:rPr>
        <w:t>the</w:t>
      </w:r>
      <w:r w:rsidRPr="005108E4">
        <w:rPr>
          <w:spacing w:val="-13"/>
          <w:sz w:val="24"/>
        </w:rPr>
        <w:t xml:space="preserve"> </w:t>
      </w:r>
      <w:r w:rsidRPr="005108E4">
        <w:rPr>
          <w:sz w:val="24"/>
        </w:rPr>
        <w:t>Licensee</w:t>
      </w:r>
      <w:r w:rsidRPr="005108E4">
        <w:rPr>
          <w:spacing w:val="-12"/>
          <w:sz w:val="24"/>
        </w:rPr>
        <w:t xml:space="preserve"> </w:t>
      </w:r>
      <w:r w:rsidRPr="005108E4">
        <w:rPr>
          <w:sz w:val="24"/>
        </w:rPr>
        <w:t>chooses</w:t>
      </w:r>
      <w:r w:rsidRPr="005108E4">
        <w:rPr>
          <w:spacing w:val="-12"/>
          <w:sz w:val="24"/>
        </w:rPr>
        <w:t xml:space="preserve"> </w:t>
      </w:r>
      <w:r w:rsidRPr="005108E4">
        <w:rPr>
          <w:sz w:val="24"/>
        </w:rPr>
        <w:t>to</w:t>
      </w:r>
      <w:r w:rsidRPr="005108E4">
        <w:rPr>
          <w:spacing w:val="-14"/>
          <w:sz w:val="24"/>
        </w:rPr>
        <w:t xml:space="preserve"> </w:t>
      </w:r>
      <w:r w:rsidRPr="005108E4">
        <w:rPr>
          <w:sz w:val="24"/>
        </w:rPr>
        <w:t>reanalyze</w:t>
      </w:r>
      <w:r w:rsidRPr="005108E4">
        <w:rPr>
          <w:spacing w:val="-14"/>
          <w:sz w:val="24"/>
        </w:rPr>
        <w:t xml:space="preserve"> </w:t>
      </w:r>
      <w:r w:rsidRPr="005108E4">
        <w:rPr>
          <w:sz w:val="24"/>
        </w:rPr>
        <w:t>the</w:t>
      </w:r>
      <w:r w:rsidRPr="005108E4">
        <w:rPr>
          <w:spacing w:val="-15"/>
          <w:sz w:val="24"/>
        </w:rPr>
        <w:t xml:space="preserve"> </w:t>
      </w:r>
      <w:r w:rsidRPr="005108E4">
        <w:rPr>
          <w:sz w:val="24"/>
        </w:rPr>
        <w:t>sample,</w:t>
      </w:r>
      <w:r w:rsidRPr="005108E4">
        <w:rPr>
          <w:spacing w:val="-13"/>
          <w:sz w:val="24"/>
        </w:rPr>
        <w:t xml:space="preserve"> </w:t>
      </w:r>
      <w:r w:rsidRPr="005108E4">
        <w:rPr>
          <w:sz w:val="24"/>
        </w:rPr>
        <w:t>a</w:t>
      </w:r>
      <w:r w:rsidRPr="005108E4">
        <w:rPr>
          <w:spacing w:val="-15"/>
          <w:sz w:val="24"/>
        </w:rPr>
        <w:t xml:space="preserve"> </w:t>
      </w:r>
      <w:r w:rsidRPr="005108E4">
        <w:rPr>
          <w:sz w:val="24"/>
        </w:rPr>
        <w:t xml:space="preserve">sample from the same batch shall be submitted for reanalysis at the </w:t>
      </w:r>
      <w:r w:rsidRPr="005108E4">
        <w:rPr>
          <w:spacing w:val="-3"/>
          <w:sz w:val="24"/>
        </w:rPr>
        <w:t xml:space="preserve">ITL </w:t>
      </w:r>
      <w:r w:rsidRPr="005108E4">
        <w:rPr>
          <w:sz w:val="24"/>
        </w:rPr>
        <w:t>that provided the initial failed</w:t>
      </w:r>
      <w:r w:rsidRPr="005108E4">
        <w:rPr>
          <w:spacing w:val="-13"/>
          <w:sz w:val="24"/>
        </w:rPr>
        <w:t xml:space="preserve"> </w:t>
      </w:r>
      <w:r w:rsidRPr="005108E4">
        <w:rPr>
          <w:sz w:val="24"/>
        </w:rPr>
        <w:t>result.</w:t>
      </w:r>
      <w:r w:rsidRPr="005108E4">
        <w:rPr>
          <w:spacing w:val="36"/>
          <w:sz w:val="24"/>
        </w:rPr>
        <w:t xml:space="preserve"> </w:t>
      </w:r>
      <w:r w:rsidRPr="005108E4">
        <w:rPr>
          <w:spacing w:val="-3"/>
          <w:sz w:val="24"/>
        </w:rPr>
        <w:t>If</w:t>
      </w:r>
      <w:r w:rsidRPr="005108E4">
        <w:rPr>
          <w:spacing w:val="-13"/>
          <w:sz w:val="24"/>
        </w:rPr>
        <w:t xml:space="preserve"> </w:t>
      </w:r>
      <w:r w:rsidRPr="005108E4">
        <w:rPr>
          <w:sz w:val="24"/>
        </w:rPr>
        <w:t>the</w:t>
      </w:r>
      <w:r w:rsidRPr="005108E4">
        <w:rPr>
          <w:spacing w:val="-13"/>
          <w:sz w:val="24"/>
        </w:rPr>
        <w:t xml:space="preserve"> </w:t>
      </w:r>
      <w:r w:rsidRPr="005108E4">
        <w:rPr>
          <w:sz w:val="24"/>
        </w:rPr>
        <w:t>sample</w:t>
      </w:r>
      <w:r w:rsidRPr="005108E4">
        <w:rPr>
          <w:spacing w:val="-13"/>
          <w:sz w:val="24"/>
        </w:rPr>
        <w:t xml:space="preserve"> </w:t>
      </w:r>
      <w:r w:rsidRPr="005108E4">
        <w:rPr>
          <w:sz w:val="24"/>
        </w:rPr>
        <w:t>passes</w:t>
      </w:r>
      <w:r w:rsidRPr="005108E4">
        <w:rPr>
          <w:spacing w:val="-12"/>
          <w:sz w:val="24"/>
        </w:rPr>
        <w:t xml:space="preserve"> </w:t>
      </w:r>
      <w:r w:rsidRPr="005108E4">
        <w:rPr>
          <w:sz w:val="24"/>
        </w:rPr>
        <w:t>all</w:t>
      </w:r>
      <w:r w:rsidRPr="005108E4">
        <w:rPr>
          <w:spacing w:val="-12"/>
          <w:sz w:val="24"/>
        </w:rPr>
        <w:t xml:space="preserve"> </w:t>
      </w:r>
      <w:r w:rsidRPr="005108E4">
        <w:rPr>
          <w:sz w:val="24"/>
        </w:rPr>
        <w:t>previously</w:t>
      </w:r>
      <w:r w:rsidRPr="005108E4">
        <w:rPr>
          <w:spacing w:val="-22"/>
          <w:sz w:val="24"/>
        </w:rPr>
        <w:t xml:space="preserve"> </w:t>
      </w:r>
      <w:r w:rsidRPr="005108E4">
        <w:rPr>
          <w:sz w:val="24"/>
        </w:rPr>
        <w:t>failed</w:t>
      </w:r>
      <w:r w:rsidRPr="005108E4">
        <w:rPr>
          <w:spacing w:val="-15"/>
          <w:sz w:val="24"/>
        </w:rPr>
        <w:t xml:space="preserve"> </w:t>
      </w:r>
      <w:r w:rsidRPr="005108E4">
        <w:rPr>
          <w:sz w:val="24"/>
        </w:rPr>
        <w:t>tests</w:t>
      </w:r>
      <w:r w:rsidRPr="005108E4">
        <w:rPr>
          <w:spacing w:val="-12"/>
          <w:sz w:val="24"/>
        </w:rPr>
        <w:t xml:space="preserve"> </w:t>
      </w:r>
      <w:r w:rsidRPr="005108E4">
        <w:rPr>
          <w:sz w:val="24"/>
        </w:rPr>
        <w:t>at</w:t>
      </w:r>
      <w:r w:rsidRPr="005108E4">
        <w:rPr>
          <w:spacing w:val="-12"/>
          <w:sz w:val="24"/>
        </w:rPr>
        <w:t xml:space="preserve"> </w:t>
      </w:r>
      <w:r w:rsidRPr="005108E4">
        <w:rPr>
          <w:sz w:val="24"/>
        </w:rPr>
        <w:t>the</w:t>
      </w:r>
      <w:r w:rsidRPr="005108E4">
        <w:rPr>
          <w:spacing w:val="-13"/>
          <w:sz w:val="24"/>
        </w:rPr>
        <w:t xml:space="preserve"> </w:t>
      </w:r>
      <w:r w:rsidRPr="005108E4">
        <w:rPr>
          <w:sz w:val="24"/>
        </w:rPr>
        <w:t>initial</w:t>
      </w:r>
      <w:r w:rsidRPr="005108E4">
        <w:rPr>
          <w:spacing w:val="-12"/>
          <w:sz w:val="24"/>
        </w:rPr>
        <w:t xml:space="preserve"> </w:t>
      </w:r>
      <w:r w:rsidRPr="005108E4">
        <w:rPr>
          <w:spacing w:val="-4"/>
          <w:sz w:val="24"/>
        </w:rPr>
        <w:t>ITL,</w:t>
      </w:r>
      <w:r w:rsidRPr="005108E4">
        <w:rPr>
          <w:spacing w:val="-12"/>
          <w:sz w:val="24"/>
        </w:rPr>
        <w:t xml:space="preserve"> </w:t>
      </w:r>
      <w:r w:rsidRPr="005108E4">
        <w:rPr>
          <w:sz w:val="24"/>
        </w:rPr>
        <w:t>a</w:t>
      </w:r>
      <w:r w:rsidRPr="005108E4">
        <w:rPr>
          <w:spacing w:val="-13"/>
          <w:sz w:val="24"/>
        </w:rPr>
        <w:t xml:space="preserve"> </w:t>
      </w:r>
      <w:r w:rsidRPr="005108E4">
        <w:rPr>
          <w:sz w:val="24"/>
        </w:rPr>
        <w:t>sample</w:t>
      </w:r>
      <w:r w:rsidRPr="005108E4">
        <w:rPr>
          <w:spacing w:val="-13"/>
          <w:sz w:val="24"/>
        </w:rPr>
        <w:t xml:space="preserve"> </w:t>
      </w:r>
      <w:r w:rsidRPr="005108E4">
        <w:rPr>
          <w:sz w:val="24"/>
        </w:rPr>
        <w:t>from the</w:t>
      </w:r>
      <w:r w:rsidRPr="005108E4">
        <w:rPr>
          <w:spacing w:val="-7"/>
          <w:sz w:val="24"/>
        </w:rPr>
        <w:t xml:space="preserve"> </w:t>
      </w:r>
      <w:r w:rsidRPr="005108E4">
        <w:rPr>
          <w:sz w:val="24"/>
        </w:rPr>
        <w:t>same</w:t>
      </w:r>
      <w:r w:rsidRPr="005108E4">
        <w:rPr>
          <w:spacing w:val="-6"/>
          <w:sz w:val="24"/>
        </w:rPr>
        <w:t xml:space="preserve"> </w:t>
      </w:r>
      <w:r w:rsidRPr="005108E4">
        <w:rPr>
          <w:sz w:val="24"/>
        </w:rPr>
        <w:t>batch</w:t>
      </w:r>
      <w:r w:rsidRPr="005108E4">
        <w:rPr>
          <w:spacing w:val="-4"/>
          <w:sz w:val="24"/>
        </w:rPr>
        <w:t xml:space="preserve"> </w:t>
      </w:r>
      <w:r w:rsidRPr="005108E4">
        <w:rPr>
          <w:sz w:val="24"/>
        </w:rPr>
        <w:t>previously</w:t>
      </w:r>
      <w:r w:rsidRPr="005108E4">
        <w:rPr>
          <w:spacing w:val="-10"/>
          <w:sz w:val="24"/>
        </w:rPr>
        <w:t xml:space="preserve"> </w:t>
      </w:r>
      <w:r w:rsidRPr="005108E4">
        <w:rPr>
          <w:sz w:val="24"/>
        </w:rPr>
        <w:t>tested</w:t>
      </w:r>
      <w:r w:rsidRPr="005108E4">
        <w:rPr>
          <w:spacing w:val="-4"/>
          <w:sz w:val="24"/>
        </w:rPr>
        <w:t xml:space="preserve"> </w:t>
      </w:r>
      <w:r w:rsidRPr="005108E4">
        <w:rPr>
          <w:sz w:val="24"/>
        </w:rPr>
        <w:t>shall</w:t>
      </w:r>
      <w:r w:rsidRPr="005108E4">
        <w:rPr>
          <w:spacing w:val="-3"/>
          <w:sz w:val="24"/>
        </w:rPr>
        <w:t xml:space="preserve"> </w:t>
      </w:r>
      <w:r w:rsidRPr="005108E4">
        <w:rPr>
          <w:sz w:val="24"/>
        </w:rPr>
        <w:t>be</w:t>
      </w:r>
      <w:r w:rsidRPr="005108E4">
        <w:rPr>
          <w:spacing w:val="-4"/>
          <w:sz w:val="24"/>
        </w:rPr>
        <w:t xml:space="preserve"> </w:t>
      </w:r>
      <w:r w:rsidRPr="005108E4">
        <w:rPr>
          <w:sz w:val="24"/>
        </w:rPr>
        <w:t>submitted</w:t>
      </w:r>
      <w:r w:rsidRPr="005108E4">
        <w:rPr>
          <w:spacing w:val="-4"/>
          <w:sz w:val="24"/>
        </w:rPr>
        <w:t xml:space="preserve"> </w:t>
      </w:r>
      <w:r w:rsidRPr="005108E4">
        <w:rPr>
          <w:sz w:val="24"/>
        </w:rPr>
        <w:t>to</w:t>
      </w:r>
      <w:r w:rsidRPr="005108E4">
        <w:rPr>
          <w:spacing w:val="-4"/>
          <w:sz w:val="24"/>
        </w:rPr>
        <w:t xml:space="preserve"> </w:t>
      </w:r>
      <w:r w:rsidRPr="005108E4">
        <w:rPr>
          <w:sz w:val="24"/>
        </w:rPr>
        <w:t>a</w:t>
      </w:r>
      <w:r w:rsidRPr="005108E4">
        <w:rPr>
          <w:spacing w:val="-4"/>
          <w:sz w:val="24"/>
        </w:rPr>
        <w:t xml:space="preserve"> </w:t>
      </w:r>
      <w:r w:rsidRPr="005108E4">
        <w:rPr>
          <w:sz w:val="24"/>
        </w:rPr>
        <w:t>second</w:t>
      </w:r>
      <w:r w:rsidRPr="005108E4">
        <w:rPr>
          <w:spacing w:val="-4"/>
          <w:sz w:val="24"/>
        </w:rPr>
        <w:t xml:space="preserve"> </w:t>
      </w:r>
      <w:r w:rsidRPr="005108E4">
        <w:rPr>
          <w:spacing w:val="-3"/>
          <w:sz w:val="24"/>
        </w:rPr>
        <w:t>ITL</w:t>
      </w:r>
      <w:r w:rsidRPr="005108E4">
        <w:rPr>
          <w:spacing w:val="-8"/>
          <w:sz w:val="24"/>
        </w:rPr>
        <w:t xml:space="preserve"> </w:t>
      </w:r>
      <w:r w:rsidRPr="005108E4">
        <w:rPr>
          <w:sz w:val="24"/>
        </w:rPr>
        <w:t>other</w:t>
      </w:r>
      <w:r w:rsidRPr="005108E4">
        <w:rPr>
          <w:spacing w:val="-7"/>
          <w:sz w:val="24"/>
        </w:rPr>
        <w:t xml:space="preserve"> </w:t>
      </w:r>
      <w:r w:rsidRPr="005108E4">
        <w:rPr>
          <w:sz w:val="24"/>
        </w:rPr>
        <w:t>than</w:t>
      </w:r>
      <w:r w:rsidRPr="005108E4">
        <w:rPr>
          <w:spacing w:val="-5"/>
          <w:sz w:val="24"/>
        </w:rPr>
        <w:t xml:space="preserve"> </w:t>
      </w:r>
      <w:r w:rsidRPr="005108E4">
        <w:rPr>
          <w:sz w:val="24"/>
        </w:rPr>
        <w:t>the</w:t>
      </w:r>
      <w:r w:rsidRPr="005108E4">
        <w:rPr>
          <w:spacing w:val="-7"/>
          <w:sz w:val="24"/>
        </w:rPr>
        <w:t xml:space="preserve"> </w:t>
      </w:r>
      <w:r w:rsidRPr="005108E4">
        <w:rPr>
          <w:sz w:val="24"/>
        </w:rPr>
        <w:t xml:space="preserve">original </w:t>
      </w:r>
      <w:r w:rsidRPr="005108E4">
        <w:rPr>
          <w:spacing w:val="-3"/>
          <w:sz w:val="24"/>
        </w:rPr>
        <w:t xml:space="preserve">ITL </w:t>
      </w:r>
      <w:r w:rsidRPr="005108E4">
        <w:rPr>
          <w:sz w:val="24"/>
        </w:rPr>
        <w:t>for a Second Confirmatory Test. To be considered passing and therefore safe for sale, the</w:t>
      </w:r>
      <w:r w:rsidRPr="005108E4">
        <w:rPr>
          <w:spacing w:val="-19"/>
          <w:sz w:val="24"/>
        </w:rPr>
        <w:t xml:space="preserve"> </w:t>
      </w:r>
      <w:r w:rsidRPr="005108E4">
        <w:rPr>
          <w:sz w:val="24"/>
        </w:rPr>
        <w:t>sample</w:t>
      </w:r>
      <w:r w:rsidRPr="005108E4">
        <w:rPr>
          <w:spacing w:val="-19"/>
          <w:sz w:val="24"/>
        </w:rPr>
        <w:t xml:space="preserve"> </w:t>
      </w:r>
      <w:r w:rsidRPr="005108E4">
        <w:rPr>
          <w:sz w:val="24"/>
        </w:rPr>
        <w:t>shall</w:t>
      </w:r>
      <w:r w:rsidRPr="005108E4">
        <w:rPr>
          <w:spacing w:val="-17"/>
          <w:sz w:val="24"/>
        </w:rPr>
        <w:t xml:space="preserve"> </w:t>
      </w:r>
      <w:r w:rsidRPr="005108E4">
        <w:rPr>
          <w:sz w:val="24"/>
        </w:rPr>
        <w:t>have</w:t>
      </w:r>
      <w:r w:rsidRPr="005108E4">
        <w:rPr>
          <w:spacing w:val="-18"/>
          <w:sz w:val="24"/>
        </w:rPr>
        <w:t xml:space="preserve"> </w:t>
      </w:r>
      <w:r w:rsidRPr="005108E4">
        <w:rPr>
          <w:sz w:val="24"/>
        </w:rPr>
        <w:t>passed</w:t>
      </w:r>
      <w:r w:rsidRPr="005108E4">
        <w:rPr>
          <w:spacing w:val="-18"/>
          <w:sz w:val="24"/>
        </w:rPr>
        <w:t xml:space="preserve"> </w:t>
      </w:r>
      <w:r w:rsidRPr="005108E4">
        <w:rPr>
          <w:sz w:val="24"/>
        </w:rPr>
        <w:t>the</w:t>
      </w:r>
      <w:r w:rsidRPr="005108E4">
        <w:rPr>
          <w:spacing w:val="-21"/>
          <w:sz w:val="24"/>
        </w:rPr>
        <w:t xml:space="preserve"> </w:t>
      </w:r>
      <w:r w:rsidRPr="005108E4">
        <w:rPr>
          <w:sz w:val="24"/>
        </w:rPr>
        <w:t>Second</w:t>
      </w:r>
      <w:r w:rsidRPr="005108E4">
        <w:rPr>
          <w:spacing w:val="-19"/>
          <w:sz w:val="24"/>
        </w:rPr>
        <w:t xml:space="preserve"> </w:t>
      </w:r>
      <w:r w:rsidRPr="005108E4">
        <w:rPr>
          <w:sz w:val="24"/>
        </w:rPr>
        <w:t>Confirmatory</w:t>
      </w:r>
      <w:r w:rsidRPr="005108E4">
        <w:rPr>
          <w:spacing w:val="-27"/>
          <w:sz w:val="24"/>
        </w:rPr>
        <w:t xml:space="preserve"> </w:t>
      </w:r>
      <w:r w:rsidRPr="005108E4">
        <w:rPr>
          <w:sz w:val="24"/>
        </w:rPr>
        <w:t>Test</w:t>
      </w:r>
      <w:r w:rsidRPr="005108E4">
        <w:rPr>
          <w:spacing w:val="-20"/>
          <w:sz w:val="24"/>
        </w:rPr>
        <w:t xml:space="preserve"> </w:t>
      </w:r>
      <w:r w:rsidRPr="005108E4">
        <w:rPr>
          <w:sz w:val="24"/>
        </w:rPr>
        <w:t>at</w:t>
      </w:r>
      <w:r w:rsidRPr="005108E4">
        <w:rPr>
          <w:spacing w:val="-20"/>
          <w:sz w:val="24"/>
        </w:rPr>
        <w:t xml:space="preserve"> </w:t>
      </w:r>
      <w:r w:rsidRPr="005108E4">
        <w:rPr>
          <w:sz w:val="24"/>
        </w:rPr>
        <w:t>a</w:t>
      </w:r>
      <w:r w:rsidRPr="005108E4">
        <w:rPr>
          <w:spacing w:val="-20"/>
          <w:sz w:val="24"/>
        </w:rPr>
        <w:t xml:space="preserve"> </w:t>
      </w:r>
      <w:r w:rsidRPr="005108E4">
        <w:rPr>
          <w:sz w:val="24"/>
        </w:rPr>
        <w:t>second</w:t>
      </w:r>
      <w:r w:rsidRPr="005108E4">
        <w:rPr>
          <w:spacing w:val="-20"/>
          <w:sz w:val="24"/>
        </w:rPr>
        <w:t xml:space="preserve"> </w:t>
      </w:r>
      <w:r w:rsidRPr="005108E4">
        <w:rPr>
          <w:spacing w:val="-4"/>
          <w:sz w:val="24"/>
        </w:rPr>
        <w:t>ITL.</w:t>
      </w:r>
      <w:r w:rsidRPr="005108E4">
        <w:rPr>
          <w:spacing w:val="23"/>
          <w:sz w:val="24"/>
        </w:rPr>
        <w:t xml:space="preserve"> </w:t>
      </w:r>
      <w:r w:rsidRPr="005108E4">
        <w:rPr>
          <w:sz w:val="24"/>
        </w:rPr>
        <w:t>Any</w:t>
      </w:r>
      <w:r w:rsidRPr="005108E4">
        <w:rPr>
          <w:spacing w:val="-24"/>
          <w:sz w:val="24"/>
        </w:rPr>
        <w:t xml:space="preserve"> </w:t>
      </w:r>
      <w:r w:rsidRPr="005108E4">
        <w:rPr>
          <w:sz w:val="24"/>
        </w:rPr>
        <w:t>Marijuana and</w:t>
      </w:r>
      <w:r w:rsidRPr="005108E4">
        <w:rPr>
          <w:spacing w:val="-12"/>
          <w:sz w:val="24"/>
        </w:rPr>
        <w:t xml:space="preserve"> </w:t>
      </w:r>
      <w:r w:rsidRPr="005108E4">
        <w:rPr>
          <w:sz w:val="24"/>
        </w:rPr>
        <w:t>Marijuana</w:t>
      </w:r>
      <w:r w:rsidRPr="005108E4">
        <w:rPr>
          <w:spacing w:val="-13"/>
          <w:sz w:val="24"/>
        </w:rPr>
        <w:t xml:space="preserve"> </w:t>
      </w:r>
      <w:r w:rsidRPr="005108E4">
        <w:rPr>
          <w:sz w:val="24"/>
        </w:rPr>
        <w:t>product</w:t>
      </w:r>
      <w:r w:rsidRPr="005108E4">
        <w:rPr>
          <w:spacing w:val="-11"/>
          <w:sz w:val="24"/>
        </w:rPr>
        <w:t xml:space="preserve"> </w:t>
      </w:r>
      <w:r w:rsidRPr="005108E4">
        <w:rPr>
          <w:sz w:val="24"/>
        </w:rPr>
        <w:t>that</w:t>
      </w:r>
      <w:r w:rsidRPr="005108E4">
        <w:rPr>
          <w:spacing w:val="-11"/>
          <w:sz w:val="24"/>
        </w:rPr>
        <w:t xml:space="preserve"> </w:t>
      </w:r>
      <w:r w:rsidRPr="005108E4">
        <w:rPr>
          <w:sz w:val="24"/>
        </w:rPr>
        <w:t>fails</w:t>
      </w:r>
      <w:r w:rsidRPr="005108E4">
        <w:rPr>
          <w:spacing w:val="-14"/>
          <w:sz w:val="24"/>
        </w:rPr>
        <w:t xml:space="preserve"> </w:t>
      </w:r>
      <w:r w:rsidRPr="005108E4">
        <w:rPr>
          <w:sz w:val="24"/>
        </w:rPr>
        <w:t>the</w:t>
      </w:r>
      <w:r w:rsidRPr="005108E4">
        <w:rPr>
          <w:spacing w:val="-15"/>
          <w:sz w:val="24"/>
        </w:rPr>
        <w:t xml:space="preserve"> </w:t>
      </w:r>
      <w:r w:rsidRPr="005108E4">
        <w:rPr>
          <w:sz w:val="24"/>
        </w:rPr>
        <w:t>Second</w:t>
      </w:r>
      <w:r w:rsidRPr="005108E4">
        <w:rPr>
          <w:spacing w:val="-14"/>
          <w:sz w:val="24"/>
        </w:rPr>
        <w:t xml:space="preserve"> </w:t>
      </w:r>
      <w:r w:rsidRPr="005108E4">
        <w:rPr>
          <w:sz w:val="24"/>
        </w:rPr>
        <w:t>Confirmatory</w:t>
      </w:r>
      <w:r w:rsidRPr="005108E4">
        <w:rPr>
          <w:spacing w:val="-20"/>
          <w:sz w:val="24"/>
        </w:rPr>
        <w:t xml:space="preserve"> </w:t>
      </w:r>
      <w:r w:rsidRPr="005108E4">
        <w:rPr>
          <w:sz w:val="24"/>
        </w:rPr>
        <w:t>Test</w:t>
      </w:r>
      <w:r w:rsidRPr="005108E4">
        <w:rPr>
          <w:spacing w:val="-14"/>
          <w:sz w:val="24"/>
        </w:rPr>
        <w:t xml:space="preserve"> </w:t>
      </w:r>
      <w:r w:rsidRPr="005108E4">
        <w:rPr>
          <w:sz w:val="24"/>
        </w:rPr>
        <w:t>may</w:t>
      </w:r>
      <w:r w:rsidRPr="005108E4">
        <w:rPr>
          <w:spacing w:val="-20"/>
          <w:sz w:val="24"/>
        </w:rPr>
        <w:t xml:space="preserve"> </w:t>
      </w:r>
      <w:r w:rsidRPr="005108E4">
        <w:rPr>
          <w:sz w:val="24"/>
        </w:rPr>
        <w:t>not</w:t>
      </w:r>
      <w:r w:rsidRPr="005108E4">
        <w:rPr>
          <w:spacing w:val="-14"/>
          <w:sz w:val="24"/>
        </w:rPr>
        <w:t xml:space="preserve"> </w:t>
      </w:r>
      <w:r w:rsidRPr="005108E4">
        <w:rPr>
          <w:sz w:val="24"/>
        </w:rPr>
        <w:t>be</w:t>
      </w:r>
      <w:r w:rsidRPr="005108E4">
        <w:rPr>
          <w:spacing w:val="-14"/>
          <w:sz w:val="24"/>
        </w:rPr>
        <w:t xml:space="preserve"> </w:t>
      </w:r>
      <w:r w:rsidRPr="005108E4">
        <w:rPr>
          <w:sz w:val="24"/>
        </w:rPr>
        <w:t>sold,</w:t>
      </w:r>
      <w:r w:rsidRPr="005108E4">
        <w:rPr>
          <w:spacing w:val="-12"/>
          <w:sz w:val="24"/>
        </w:rPr>
        <w:t xml:space="preserve"> </w:t>
      </w:r>
      <w:r w:rsidRPr="005108E4">
        <w:rPr>
          <w:sz w:val="24"/>
        </w:rPr>
        <w:t>transferred or</w:t>
      </w:r>
      <w:r w:rsidRPr="005108E4">
        <w:rPr>
          <w:spacing w:val="-16"/>
          <w:sz w:val="24"/>
        </w:rPr>
        <w:t xml:space="preserve"> </w:t>
      </w:r>
      <w:r w:rsidRPr="005108E4">
        <w:rPr>
          <w:sz w:val="24"/>
        </w:rPr>
        <w:t>otherwise</w:t>
      </w:r>
      <w:r w:rsidRPr="005108E4">
        <w:rPr>
          <w:spacing w:val="-15"/>
          <w:sz w:val="24"/>
        </w:rPr>
        <w:t xml:space="preserve"> </w:t>
      </w:r>
      <w:r w:rsidRPr="005108E4">
        <w:rPr>
          <w:sz w:val="24"/>
        </w:rPr>
        <w:t>dispensed</w:t>
      </w:r>
      <w:r w:rsidRPr="005108E4">
        <w:rPr>
          <w:spacing w:val="-15"/>
          <w:sz w:val="24"/>
        </w:rPr>
        <w:t xml:space="preserve"> </w:t>
      </w:r>
      <w:r w:rsidRPr="005108E4">
        <w:rPr>
          <w:sz w:val="24"/>
        </w:rPr>
        <w:t>to</w:t>
      </w:r>
      <w:r w:rsidRPr="005108E4">
        <w:rPr>
          <w:spacing w:val="-13"/>
          <w:sz w:val="24"/>
        </w:rPr>
        <w:t xml:space="preserve"> </w:t>
      </w:r>
      <w:r w:rsidRPr="005108E4">
        <w:rPr>
          <w:sz w:val="24"/>
        </w:rPr>
        <w:t>Consumers,</w:t>
      </w:r>
      <w:r w:rsidRPr="005108E4">
        <w:rPr>
          <w:spacing w:val="-13"/>
          <w:sz w:val="24"/>
        </w:rPr>
        <w:t xml:space="preserve"> </w:t>
      </w:r>
      <w:r w:rsidRPr="005108E4">
        <w:rPr>
          <w:sz w:val="24"/>
        </w:rPr>
        <w:t>Patients</w:t>
      </w:r>
      <w:r w:rsidRPr="005108E4">
        <w:rPr>
          <w:spacing w:val="-12"/>
          <w:sz w:val="24"/>
        </w:rPr>
        <w:t xml:space="preserve"> </w:t>
      </w:r>
      <w:r w:rsidRPr="005108E4">
        <w:rPr>
          <w:sz w:val="24"/>
        </w:rPr>
        <w:t>or</w:t>
      </w:r>
      <w:r w:rsidRPr="005108E4">
        <w:rPr>
          <w:spacing w:val="-13"/>
          <w:sz w:val="24"/>
        </w:rPr>
        <w:t xml:space="preserve"> </w:t>
      </w:r>
      <w:r w:rsidRPr="005108E4">
        <w:rPr>
          <w:sz w:val="24"/>
        </w:rPr>
        <w:t>Licensees</w:t>
      </w:r>
      <w:r w:rsidRPr="005108E4">
        <w:rPr>
          <w:spacing w:val="-13"/>
          <w:sz w:val="24"/>
        </w:rPr>
        <w:t xml:space="preserve"> </w:t>
      </w:r>
      <w:r w:rsidRPr="005108E4">
        <w:rPr>
          <w:sz w:val="24"/>
        </w:rPr>
        <w:t>without</w:t>
      </w:r>
      <w:r w:rsidRPr="005108E4">
        <w:rPr>
          <w:spacing w:val="-12"/>
          <w:sz w:val="24"/>
        </w:rPr>
        <w:t xml:space="preserve"> </w:t>
      </w:r>
      <w:r w:rsidRPr="005108E4">
        <w:rPr>
          <w:sz w:val="24"/>
        </w:rPr>
        <w:t>first</w:t>
      </w:r>
      <w:r w:rsidRPr="005108E4">
        <w:rPr>
          <w:spacing w:val="-14"/>
          <w:sz w:val="24"/>
        </w:rPr>
        <w:t xml:space="preserve"> </w:t>
      </w:r>
      <w:r w:rsidRPr="005108E4">
        <w:rPr>
          <w:sz w:val="24"/>
        </w:rPr>
        <w:t>being</w:t>
      </w:r>
      <w:r w:rsidRPr="005108E4">
        <w:rPr>
          <w:spacing w:val="-17"/>
          <w:sz w:val="24"/>
        </w:rPr>
        <w:t xml:space="preserve"> </w:t>
      </w:r>
      <w:r w:rsidRPr="005108E4">
        <w:rPr>
          <w:sz w:val="24"/>
        </w:rPr>
        <w:t>remediated. Otherwise, the MTC shall dispose of any such</w:t>
      </w:r>
      <w:r w:rsidRPr="005108E4">
        <w:rPr>
          <w:spacing w:val="-19"/>
          <w:sz w:val="24"/>
        </w:rPr>
        <w:t xml:space="preserve"> </w:t>
      </w:r>
      <w:r w:rsidRPr="005108E4">
        <w:rPr>
          <w:sz w:val="24"/>
        </w:rPr>
        <w:t>product.</w:t>
      </w:r>
    </w:p>
    <w:p w14:paraId="25F7C64C" w14:textId="77777777" w:rsidR="00DA2759" w:rsidRPr="005108E4" w:rsidRDefault="009A7511">
      <w:pPr>
        <w:pStyle w:val="ListParagraph"/>
        <w:numPr>
          <w:ilvl w:val="1"/>
          <w:numId w:val="22"/>
        </w:numPr>
        <w:tabs>
          <w:tab w:val="left" w:pos="2076"/>
        </w:tabs>
        <w:spacing w:before="9" w:line="242" w:lineRule="auto"/>
        <w:ind w:left="1675" w:right="110" w:firstLine="0"/>
        <w:rPr>
          <w:sz w:val="24"/>
        </w:rPr>
      </w:pPr>
      <w:r w:rsidRPr="005108E4">
        <w:rPr>
          <w:sz w:val="24"/>
          <w:u w:val="single"/>
        </w:rPr>
        <w:t>Remediation</w:t>
      </w:r>
      <w:r w:rsidRPr="005108E4">
        <w:rPr>
          <w:sz w:val="24"/>
        </w:rPr>
        <w:t>.</w:t>
      </w:r>
      <w:r w:rsidRPr="005108E4">
        <w:rPr>
          <w:spacing w:val="14"/>
          <w:sz w:val="24"/>
        </w:rPr>
        <w:t xml:space="preserve"> </w:t>
      </w:r>
      <w:r w:rsidRPr="005108E4">
        <w:rPr>
          <w:spacing w:val="-3"/>
          <w:sz w:val="24"/>
        </w:rPr>
        <w:t>If</w:t>
      </w:r>
      <w:r w:rsidRPr="005108E4">
        <w:rPr>
          <w:spacing w:val="-21"/>
          <w:sz w:val="24"/>
        </w:rPr>
        <w:t xml:space="preserve"> </w:t>
      </w:r>
      <w:r w:rsidRPr="005108E4">
        <w:rPr>
          <w:sz w:val="24"/>
        </w:rPr>
        <w:t>the</w:t>
      </w:r>
      <w:r w:rsidRPr="005108E4">
        <w:rPr>
          <w:spacing w:val="-25"/>
          <w:sz w:val="24"/>
        </w:rPr>
        <w:t xml:space="preserve"> </w:t>
      </w:r>
      <w:r w:rsidRPr="005108E4">
        <w:rPr>
          <w:sz w:val="24"/>
        </w:rPr>
        <w:t>Licensee</w:t>
      </w:r>
      <w:r w:rsidRPr="005108E4">
        <w:rPr>
          <w:spacing w:val="-24"/>
          <w:sz w:val="24"/>
        </w:rPr>
        <w:t xml:space="preserve"> </w:t>
      </w:r>
      <w:r w:rsidRPr="005108E4">
        <w:rPr>
          <w:sz w:val="24"/>
        </w:rPr>
        <w:t>chooses</w:t>
      </w:r>
      <w:r w:rsidRPr="005108E4">
        <w:rPr>
          <w:spacing w:val="-23"/>
          <w:sz w:val="24"/>
        </w:rPr>
        <w:t xml:space="preserve"> </w:t>
      </w:r>
      <w:r w:rsidRPr="005108E4">
        <w:rPr>
          <w:sz w:val="24"/>
        </w:rPr>
        <w:t>to</w:t>
      </w:r>
      <w:r w:rsidRPr="005108E4">
        <w:rPr>
          <w:spacing w:val="-23"/>
          <w:sz w:val="24"/>
        </w:rPr>
        <w:t xml:space="preserve"> </w:t>
      </w:r>
      <w:r w:rsidRPr="005108E4">
        <w:rPr>
          <w:sz w:val="24"/>
        </w:rPr>
        <w:t>remediate,</w:t>
      </w:r>
      <w:r w:rsidRPr="005108E4">
        <w:rPr>
          <w:spacing w:val="-23"/>
          <w:sz w:val="24"/>
        </w:rPr>
        <w:t xml:space="preserve"> </w:t>
      </w:r>
      <w:r w:rsidRPr="005108E4">
        <w:rPr>
          <w:sz w:val="24"/>
        </w:rPr>
        <w:t>a</w:t>
      </w:r>
      <w:r w:rsidRPr="005108E4">
        <w:rPr>
          <w:spacing w:val="-24"/>
          <w:sz w:val="24"/>
        </w:rPr>
        <w:t xml:space="preserve"> </w:t>
      </w:r>
      <w:r w:rsidRPr="005108E4">
        <w:rPr>
          <w:sz w:val="24"/>
        </w:rPr>
        <w:t>new</w:t>
      </w:r>
      <w:r w:rsidRPr="005108E4">
        <w:rPr>
          <w:spacing w:val="-24"/>
          <w:sz w:val="24"/>
        </w:rPr>
        <w:t xml:space="preserve"> </w:t>
      </w:r>
      <w:r w:rsidRPr="005108E4">
        <w:rPr>
          <w:sz w:val="24"/>
        </w:rPr>
        <w:t>test</w:t>
      </w:r>
      <w:r w:rsidRPr="005108E4">
        <w:rPr>
          <w:spacing w:val="-22"/>
          <w:sz w:val="24"/>
        </w:rPr>
        <w:t xml:space="preserve"> </w:t>
      </w:r>
      <w:r w:rsidRPr="005108E4">
        <w:rPr>
          <w:sz w:val="24"/>
        </w:rPr>
        <w:t>sample</w:t>
      </w:r>
      <w:r w:rsidRPr="005108E4">
        <w:rPr>
          <w:spacing w:val="-24"/>
          <w:sz w:val="24"/>
        </w:rPr>
        <w:t xml:space="preserve"> </w:t>
      </w:r>
      <w:r w:rsidRPr="005108E4">
        <w:rPr>
          <w:sz w:val="24"/>
        </w:rPr>
        <w:t>shall</w:t>
      </w:r>
      <w:r w:rsidRPr="005108E4">
        <w:rPr>
          <w:spacing w:val="-22"/>
          <w:sz w:val="24"/>
        </w:rPr>
        <w:t xml:space="preserve"> </w:t>
      </w:r>
      <w:r w:rsidRPr="005108E4">
        <w:rPr>
          <w:sz w:val="24"/>
        </w:rPr>
        <w:t>be</w:t>
      </w:r>
      <w:r w:rsidRPr="005108E4">
        <w:rPr>
          <w:spacing w:val="-25"/>
          <w:sz w:val="24"/>
        </w:rPr>
        <w:t xml:space="preserve"> </w:t>
      </w:r>
      <w:r w:rsidRPr="005108E4">
        <w:rPr>
          <w:sz w:val="24"/>
        </w:rPr>
        <w:t xml:space="preserve">submitted to any licensed </w:t>
      </w:r>
      <w:r w:rsidRPr="005108E4">
        <w:rPr>
          <w:spacing w:val="-4"/>
          <w:sz w:val="24"/>
        </w:rPr>
        <w:t xml:space="preserve">ITL, </w:t>
      </w:r>
      <w:r w:rsidRPr="005108E4">
        <w:rPr>
          <w:sz w:val="24"/>
        </w:rPr>
        <w:t xml:space="preserve">which may include the initial </w:t>
      </w:r>
      <w:r w:rsidRPr="005108E4">
        <w:rPr>
          <w:spacing w:val="-4"/>
          <w:sz w:val="24"/>
        </w:rPr>
        <w:t xml:space="preserve">ITL, </w:t>
      </w:r>
      <w:r w:rsidRPr="005108E4">
        <w:rPr>
          <w:sz w:val="24"/>
        </w:rPr>
        <w:t>for a full-panel test. Any failing Marijuana or Marijuana product may be remediated a maximum of two times. Any Marijuana</w:t>
      </w:r>
      <w:r w:rsidRPr="005108E4">
        <w:rPr>
          <w:spacing w:val="-15"/>
          <w:sz w:val="24"/>
        </w:rPr>
        <w:t xml:space="preserve"> </w:t>
      </w:r>
      <w:r w:rsidRPr="005108E4">
        <w:rPr>
          <w:sz w:val="24"/>
        </w:rPr>
        <w:t>or</w:t>
      </w:r>
      <w:r w:rsidRPr="005108E4">
        <w:rPr>
          <w:spacing w:val="-17"/>
          <w:sz w:val="24"/>
        </w:rPr>
        <w:t xml:space="preserve"> </w:t>
      </w:r>
      <w:r w:rsidRPr="005108E4">
        <w:rPr>
          <w:sz w:val="24"/>
        </w:rPr>
        <w:t>Marijuana</w:t>
      </w:r>
      <w:r w:rsidRPr="005108E4">
        <w:rPr>
          <w:spacing w:val="-18"/>
          <w:sz w:val="24"/>
        </w:rPr>
        <w:t xml:space="preserve"> </w:t>
      </w:r>
      <w:r w:rsidRPr="005108E4">
        <w:rPr>
          <w:sz w:val="24"/>
        </w:rPr>
        <w:t>product</w:t>
      </w:r>
      <w:r w:rsidRPr="005108E4">
        <w:rPr>
          <w:spacing w:val="-16"/>
          <w:sz w:val="24"/>
        </w:rPr>
        <w:t xml:space="preserve"> </w:t>
      </w:r>
      <w:r w:rsidRPr="005108E4">
        <w:rPr>
          <w:sz w:val="24"/>
        </w:rPr>
        <w:t>that</w:t>
      </w:r>
      <w:r w:rsidRPr="005108E4">
        <w:rPr>
          <w:spacing w:val="-16"/>
          <w:sz w:val="24"/>
        </w:rPr>
        <w:t xml:space="preserve"> </w:t>
      </w:r>
      <w:r w:rsidRPr="005108E4">
        <w:rPr>
          <w:sz w:val="24"/>
        </w:rPr>
        <w:t>fails</w:t>
      </w:r>
      <w:r w:rsidRPr="005108E4">
        <w:rPr>
          <w:spacing w:val="-16"/>
          <w:sz w:val="24"/>
        </w:rPr>
        <w:t xml:space="preserve"> </w:t>
      </w:r>
      <w:r w:rsidRPr="005108E4">
        <w:rPr>
          <w:sz w:val="24"/>
        </w:rPr>
        <w:t>any</w:t>
      </w:r>
      <w:r w:rsidRPr="005108E4">
        <w:rPr>
          <w:spacing w:val="-23"/>
          <w:sz w:val="24"/>
        </w:rPr>
        <w:t xml:space="preserve"> </w:t>
      </w:r>
      <w:r w:rsidRPr="005108E4">
        <w:rPr>
          <w:sz w:val="24"/>
        </w:rPr>
        <w:t>test</w:t>
      </w:r>
      <w:r w:rsidRPr="005108E4">
        <w:rPr>
          <w:spacing w:val="-16"/>
          <w:sz w:val="24"/>
        </w:rPr>
        <w:t xml:space="preserve"> </w:t>
      </w:r>
      <w:r w:rsidRPr="005108E4">
        <w:rPr>
          <w:sz w:val="24"/>
        </w:rPr>
        <w:t>after</w:t>
      </w:r>
      <w:r w:rsidRPr="005108E4">
        <w:rPr>
          <w:spacing w:val="-17"/>
          <w:sz w:val="24"/>
        </w:rPr>
        <w:t xml:space="preserve"> </w:t>
      </w:r>
      <w:r w:rsidRPr="005108E4">
        <w:rPr>
          <w:sz w:val="24"/>
        </w:rPr>
        <w:t>the</w:t>
      </w:r>
      <w:r w:rsidRPr="005108E4">
        <w:rPr>
          <w:spacing w:val="-15"/>
          <w:sz w:val="24"/>
        </w:rPr>
        <w:t xml:space="preserve"> </w:t>
      </w:r>
      <w:r w:rsidRPr="005108E4">
        <w:rPr>
          <w:sz w:val="24"/>
        </w:rPr>
        <w:t>second</w:t>
      </w:r>
      <w:r w:rsidRPr="005108E4">
        <w:rPr>
          <w:spacing w:val="-14"/>
          <w:sz w:val="24"/>
        </w:rPr>
        <w:t xml:space="preserve"> </w:t>
      </w:r>
      <w:r w:rsidRPr="005108E4">
        <w:rPr>
          <w:sz w:val="24"/>
        </w:rPr>
        <w:t>remediation</w:t>
      </w:r>
      <w:r w:rsidRPr="005108E4">
        <w:rPr>
          <w:spacing w:val="-14"/>
          <w:sz w:val="24"/>
        </w:rPr>
        <w:t xml:space="preserve"> </w:t>
      </w:r>
      <w:r w:rsidRPr="005108E4">
        <w:rPr>
          <w:sz w:val="24"/>
        </w:rPr>
        <w:t>attempt</w:t>
      </w:r>
      <w:r w:rsidRPr="005108E4">
        <w:rPr>
          <w:spacing w:val="-14"/>
          <w:sz w:val="24"/>
        </w:rPr>
        <w:t xml:space="preserve"> </w:t>
      </w:r>
      <w:r w:rsidRPr="005108E4">
        <w:rPr>
          <w:sz w:val="24"/>
        </w:rPr>
        <w:t>may not be sold, transferred or otherwise dispensed to Consumers, Patients or Licensees. The MTC shall dispose of any such</w:t>
      </w:r>
      <w:r w:rsidRPr="005108E4">
        <w:rPr>
          <w:spacing w:val="-14"/>
          <w:sz w:val="24"/>
        </w:rPr>
        <w:t xml:space="preserve"> </w:t>
      </w:r>
      <w:r w:rsidRPr="005108E4">
        <w:rPr>
          <w:sz w:val="24"/>
        </w:rPr>
        <w:t>product.</w:t>
      </w:r>
    </w:p>
    <w:p w14:paraId="2D7F1BDD" w14:textId="77777777" w:rsidR="00DA2759" w:rsidRPr="005108E4" w:rsidRDefault="009A7511">
      <w:pPr>
        <w:pStyle w:val="ListParagraph"/>
        <w:numPr>
          <w:ilvl w:val="1"/>
          <w:numId w:val="22"/>
        </w:numPr>
        <w:tabs>
          <w:tab w:val="left" w:pos="2120"/>
        </w:tabs>
        <w:spacing w:before="5" w:line="242" w:lineRule="auto"/>
        <w:ind w:left="1675" w:right="117" w:firstLine="0"/>
        <w:rPr>
          <w:sz w:val="24"/>
        </w:rPr>
      </w:pPr>
      <w:r w:rsidRPr="005108E4">
        <w:rPr>
          <w:spacing w:val="-3"/>
          <w:sz w:val="24"/>
        </w:rPr>
        <w:t xml:space="preserve">If </w:t>
      </w:r>
      <w:r w:rsidRPr="005108E4">
        <w:rPr>
          <w:sz w:val="24"/>
        </w:rPr>
        <w:t>the Licensee chooses to dispose of the Marijuana or Marijuana Products, it shall do so in compliance with 935 CMR</w:t>
      </w:r>
      <w:r w:rsidRPr="005108E4">
        <w:rPr>
          <w:spacing w:val="-8"/>
          <w:sz w:val="24"/>
        </w:rPr>
        <w:t xml:space="preserve"> </w:t>
      </w:r>
      <w:r w:rsidRPr="005108E4">
        <w:rPr>
          <w:sz w:val="24"/>
        </w:rPr>
        <w:t>501.105(12).</w:t>
      </w:r>
    </w:p>
    <w:p w14:paraId="005CC75A" w14:textId="77777777" w:rsidR="00DA2759" w:rsidRPr="005108E4" w:rsidRDefault="00DA2759">
      <w:pPr>
        <w:pStyle w:val="BodyText"/>
        <w:spacing w:before="4"/>
        <w:jc w:val="left"/>
      </w:pPr>
    </w:p>
    <w:p w14:paraId="025887EA" w14:textId="2DD3AD50" w:rsidR="00DA2759" w:rsidRPr="005108E4" w:rsidRDefault="009A7511" w:rsidP="001919EB">
      <w:pPr>
        <w:pStyle w:val="BodyText"/>
        <w:spacing w:before="1"/>
        <w:ind w:left="119"/>
        <w:jc w:val="left"/>
        <w:outlineLvl w:val="0"/>
      </w:pPr>
      <w:r w:rsidRPr="005108E4">
        <w:rPr>
          <w:u w:val="single"/>
        </w:rPr>
        <w:t xml:space="preserve">501.170:  </w:t>
      </w:r>
      <w:r w:rsidR="00771467" w:rsidRPr="005108E4">
        <w:rPr>
          <w:u w:val="single"/>
        </w:rPr>
        <w:t>Municipal</w:t>
      </w:r>
      <w:r w:rsidRPr="005108E4">
        <w:rPr>
          <w:u w:val="single"/>
        </w:rPr>
        <w:t xml:space="preserve"> Requirements</w:t>
      </w:r>
    </w:p>
    <w:p w14:paraId="1962C2AD" w14:textId="77777777" w:rsidR="00DA2759" w:rsidRPr="005108E4" w:rsidRDefault="00DA2759">
      <w:pPr>
        <w:pStyle w:val="BodyText"/>
        <w:spacing w:before="4"/>
        <w:jc w:val="left"/>
        <w:rPr>
          <w:sz w:val="19"/>
        </w:rPr>
      </w:pPr>
    </w:p>
    <w:p w14:paraId="68C39234" w14:textId="5920274E" w:rsidR="00C5065B" w:rsidRPr="005108E4" w:rsidRDefault="00896315" w:rsidP="00C07AAE">
      <w:pPr>
        <w:pStyle w:val="ListParagraph"/>
        <w:rPr>
          <w:sz w:val="24"/>
        </w:rPr>
      </w:pPr>
      <w:r w:rsidRPr="005108E4">
        <w:rPr>
          <w:sz w:val="24"/>
          <w:szCs w:val="24"/>
        </w:rPr>
        <w:t xml:space="preserve">(1) </w:t>
      </w:r>
      <w:r w:rsidR="009A7511" w:rsidRPr="005108E4">
        <w:rPr>
          <w:sz w:val="24"/>
          <w:szCs w:val="24"/>
        </w:rPr>
        <w:t>An</w:t>
      </w:r>
      <w:r w:rsidR="009A7511" w:rsidRPr="005108E4">
        <w:rPr>
          <w:spacing w:val="-8"/>
          <w:sz w:val="24"/>
          <w:szCs w:val="24"/>
        </w:rPr>
        <w:t xml:space="preserve"> </w:t>
      </w:r>
      <w:r w:rsidR="009A7511" w:rsidRPr="005108E4">
        <w:rPr>
          <w:sz w:val="24"/>
          <w:szCs w:val="24"/>
        </w:rPr>
        <w:t>MTC</w:t>
      </w:r>
      <w:r w:rsidR="009A7511" w:rsidRPr="005108E4">
        <w:rPr>
          <w:spacing w:val="-7"/>
          <w:sz w:val="24"/>
          <w:szCs w:val="24"/>
        </w:rPr>
        <w:t xml:space="preserve"> </w:t>
      </w:r>
      <w:r w:rsidR="009A7511" w:rsidRPr="005108E4">
        <w:rPr>
          <w:sz w:val="24"/>
          <w:szCs w:val="24"/>
        </w:rPr>
        <w:t>and</w:t>
      </w:r>
      <w:r w:rsidR="009A7511" w:rsidRPr="005108E4">
        <w:rPr>
          <w:spacing w:val="-8"/>
          <w:sz w:val="24"/>
          <w:szCs w:val="24"/>
        </w:rPr>
        <w:t xml:space="preserve"> </w:t>
      </w:r>
      <w:r w:rsidR="009A7511" w:rsidRPr="005108E4">
        <w:rPr>
          <w:sz w:val="24"/>
          <w:szCs w:val="24"/>
        </w:rPr>
        <w:t>Independent</w:t>
      </w:r>
      <w:r w:rsidR="009A7511" w:rsidRPr="005108E4">
        <w:rPr>
          <w:spacing w:val="-7"/>
          <w:sz w:val="24"/>
          <w:szCs w:val="24"/>
        </w:rPr>
        <w:t xml:space="preserve"> </w:t>
      </w:r>
      <w:r w:rsidR="009A7511" w:rsidRPr="005108E4">
        <w:rPr>
          <w:sz w:val="24"/>
          <w:szCs w:val="24"/>
        </w:rPr>
        <w:t>Testing</w:t>
      </w:r>
      <w:r w:rsidR="009A7511" w:rsidRPr="005108E4">
        <w:rPr>
          <w:spacing w:val="-9"/>
          <w:sz w:val="24"/>
          <w:szCs w:val="24"/>
        </w:rPr>
        <w:t xml:space="preserve"> </w:t>
      </w:r>
      <w:r w:rsidR="009A7511" w:rsidRPr="005108E4">
        <w:rPr>
          <w:sz w:val="24"/>
          <w:szCs w:val="24"/>
        </w:rPr>
        <w:t>Laboratory</w:t>
      </w:r>
      <w:r w:rsidR="009A7511" w:rsidRPr="005108E4">
        <w:rPr>
          <w:spacing w:val="-14"/>
          <w:sz w:val="24"/>
          <w:szCs w:val="24"/>
        </w:rPr>
        <w:t xml:space="preserve"> </w:t>
      </w:r>
      <w:r w:rsidR="009A7511" w:rsidRPr="005108E4">
        <w:rPr>
          <w:sz w:val="24"/>
          <w:szCs w:val="24"/>
        </w:rPr>
        <w:t>and</w:t>
      </w:r>
      <w:r w:rsidR="009A7511" w:rsidRPr="005108E4">
        <w:rPr>
          <w:spacing w:val="-8"/>
          <w:sz w:val="24"/>
          <w:szCs w:val="24"/>
        </w:rPr>
        <w:t xml:space="preserve"> </w:t>
      </w:r>
      <w:r w:rsidR="009A7511" w:rsidRPr="005108E4">
        <w:rPr>
          <w:sz w:val="24"/>
          <w:szCs w:val="24"/>
        </w:rPr>
        <w:t>their</w:t>
      </w:r>
      <w:r w:rsidR="009A7511" w:rsidRPr="005108E4">
        <w:rPr>
          <w:spacing w:val="-9"/>
          <w:sz w:val="24"/>
          <w:szCs w:val="24"/>
        </w:rPr>
        <w:t xml:space="preserve"> </w:t>
      </w:r>
      <w:r w:rsidR="009A7511" w:rsidRPr="005108E4">
        <w:rPr>
          <w:sz w:val="24"/>
          <w:szCs w:val="24"/>
        </w:rPr>
        <w:t>agents</w:t>
      </w:r>
      <w:r w:rsidR="009A7511" w:rsidRPr="005108E4">
        <w:rPr>
          <w:spacing w:val="-8"/>
          <w:sz w:val="24"/>
          <w:szCs w:val="24"/>
        </w:rPr>
        <w:t xml:space="preserve"> </w:t>
      </w:r>
      <w:r w:rsidR="009A7511" w:rsidRPr="005108E4">
        <w:rPr>
          <w:sz w:val="24"/>
          <w:szCs w:val="24"/>
        </w:rPr>
        <w:t>shall</w:t>
      </w:r>
      <w:r w:rsidR="009A7511" w:rsidRPr="005108E4">
        <w:rPr>
          <w:spacing w:val="-6"/>
          <w:sz w:val="24"/>
          <w:szCs w:val="24"/>
        </w:rPr>
        <w:t xml:space="preserve"> </w:t>
      </w:r>
      <w:r w:rsidR="009A7511" w:rsidRPr="005108E4">
        <w:rPr>
          <w:sz w:val="24"/>
          <w:szCs w:val="24"/>
        </w:rPr>
        <w:t>comply</w:t>
      </w:r>
      <w:r w:rsidR="009A7511" w:rsidRPr="005108E4">
        <w:rPr>
          <w:spacing w:val="-15"/>
          <w:sz w:val="24"/>
          <w:szCs w:val="24"/>
        </w:rPr>
        <w:t xml:space="preserve"> </w:t>
      </w:r>
      <w:r w:rsidR="009A7511" w:rsidRPr="005108E4">
        <w:rPr>
          <w:sz w:val="24"/>
          <w:szCs w:val="24"/>
        </w:rPr>
        <w:t>with</w:t>
      </w:r>
      <w:r w:rsidR="009A7511" w:rsidRPr="005108E4">
        <w:rPr>
          <w:spacing w:val="-7"/>
          <w:sz w:val="24"/>
          <w:szCs w:val="24"/>
        </w:rPr>
        <w:t xml:space="preserve"> </w:t>
      </w:r>
      <w:r w:rsidR="009A7511" w:rsidRPr="005108E4">
        <w:rPr>
          <w:sz w:val="24"/>
          <w:szCs w:val="24"/>
        </w:rPr>
        <w:t>all</w:t>
      </w:r>
      <w:r w:rsidR="009A7511" w:rsidRPr="005108E4">
        <w:rPr>
          <w:spacing w:val="-7"/>
          <w:sz w:val="24"/>
          <w:szCs w:val="24"/>
        </w:rPr>
        <w:t xml:space="preserve"> </w:t>
      </w:r>
      <w:r w:rsidR="009A7511" w:rsidRPr="005108E4">
        <w:rPr>
          <w:sz w:val="24"/>
          <w:szCs w:val="24"/>
        </w:rPr>
        <w:t>local rules, regulations, ordinances, and</w:t>
      </w:r>
      <w:r w:rsidR="009A7511" w:rsidRPr="005108E4">
        <w:rPr>
          <w:spacing w:val="-6"/>
          <w:sz w:val="24"/>
          <w:szCs w:val="24"/>
        </w:rPr>
        <w:t xml:space="preserve"> </w:t>
      </w:r>
      <w:r w:rsidR="009A7511" w:rsidRPr="005108E4">
        <w:rPr>
          <w:sz w:val="24"/>
          <w:szCs w:val="24"/>
        </w:rPr>
        <w:t>bylaws.</w:t>
      </w:r>
      <w:r w:rsidRPr="005108E4">
        <w:rPr>
          <w:sz w:val="24"/>
          <w:szCs w:val="24"/>
        </w:rPr>
        <w:t xml:space="preserve"> (2) </w:t>
      </w:r>
      <w:r w:rsidR="00FE349E" w:rsidRPr="005108E4">
        <w:rPr>
          <w:sz w:val="24"/>
          <w:szCs w:val="24"/>
        </w:rPr>
        <w:t>Nothing</w:t>
      </w:r>
      <w:r w:rsidR="00FE349E" w:rsidRPr="005108E4">
        <w:rPr>
          <w:spacing w:val="-23"/>
          <w:sz w:val="24"/>
          <w:szCs w:val="24"/>
        </w:rPr>
        <w:t xml:space="preserve"> </w:t>
      </w:r>
      <w:r w:rsidR="009A7511" w:rsidRPr="005108E4">
        <w:rPr>
          <w:sz w:val="24"/>
          <w:szCs w:val="24"/>
        </w:rPr>
        <w:t>in</w:t>
      </w:r>
      <w:r w:rsidR="009A7511" w:rsidRPr="005108E4">
        <w:rPr>
          <w:spacing w:val="-20"/>
          <w:sz w:val="24"/>
          <w:szCs w:val="24"/>
        </w:rPr>
        <w:t xml:space="preserve"> </w:t>
      </w:r>
      <w:r w:rsidR="009A7511" w:rsidRPr="005108E4">
        <w:rPr>
          <w:sz w:val="24"/>
          <w:szCs w:val="24"/>
        </w:rPr>
        <w:t>935</w:t>
      </w:r>
      <w:r w:rsidR="009A7511" w:rsidRPr="005108E4">
        <w:rPr>
          <w:spacing w:val="-20"/>
          <w:sz w:val="24"/>
          <w:szCs w:val="24"/>
        </w:rPr>
        <w:t xml:space="preserve"> </w:t>
      </w:r>
      <w:r w:rsidR="009A7511" w:rsidRPr="005108E4">
        <w:rPr>
          <w:sz w:val="24"/>
          <w:szCs w:val="24"/>
        </w:rPr>
        <w:t>CMR</w:t>
      </w:r>
      <w:r w:rsidR="009A7511" w:rsidRPr="005108E4">
        <w:rPr>
          <w:spacing w:val="-20"/>
          <w:sz w:val="24"/>
          <w:szCs w:val="24"/>
        </w:rPr>
        <w:t xml:space="preserve"> </w:t>
      </w:r>
      <w:r w:rsidR="009A7511" w:rsidRPr="005108E4">
        <w:rPr>
          <w:sz w:val="24"/>
          <w:szCs w:val="24"/>
        </w:rPr>
        <w:t>501.000</w:t>
      </w:r>
      <w:r w:rsidR="009A7511" w:rsidRPr="005108E4">
        <w:rPr>
          <w:spacing w:val="-20"/>
          <w:sz w:val="24"/>
          <w:szCs w:val="24"/>
        </w:rPr>
        <w:t xml:space="preserve"> </w:t>
      </w:r>
      <w:r w:rsidR="009A7511" w:rsidRPr="005108E4">
        <w:rPr>
          <w:sz w:val="24"/>
          <w:szCs w:val="24"/>
        </w:rPr>
        <w:t>shall be</w:t>
      </w:r>
      <w:r w:rsidR="009A7511" w:rsidRPr="005108E4">
        <w:rPr>
          <w:spacing w:val="-9"/>
          <w:sz w:val="24"/>
          <w:szCs w:val="24"/>
        </w:rPr>
        <w:t xml:space="preserve"> </w:t>
      </w:r>
      <w:r w:rsidR="009A7511" w:rsidRPr="005108E4">
        <w:rPr>
          <w:sz w:val="24"/>
          <w:szCs w:val="24"/>
        </w:rPr>
        <w:t>construed</w:t>
      </w:r>
      <w:r w:rsidR="009A7511" w:rsidRPr="005108E4">
        <w:rPr>
          <w:spacing w:val="-8"/>
          <w:sz w:val="24"/>
          <w:szCs w:val="24"/>
        </w:rPr>
        <w:t xml:space="preserve"> </w:t>
      </w:r>
      <w:r w:rsidR="009A7511" w:rsidRPr="005108E4">
        <w:rPr>
          <w:sz w:val="24"/>
          <w:szCs w:val="24"/>
        </w:rPr>
        <w:t>to</w:t>
      </w:r>
      <w:r w:rsidR="009A7511" w:rsidRPr="005108E4">
        <w:rPr>
          <w:spacing w:val="-10"/>
          <w:sz w:val="24"/>
          <w:szCs w:val="24"/>
        </w:rPr>
        <w:t xml:space="preserve"> </w:t>
      </w:r>
      <w:r w:rsidR="009A7511" w:rsidRPr="005108E4">
        <w:rPr>
          <w:sz w:val="24"/>
          <w:szCs w:val="24"/>
        </w:rPr>
        <w:t>prohibit</w:t>
      </w:r>
      <w:r w:rsidR="009A7511" w:rsidRPr="005108E4">
        <w:rPr>
          <w:spacing w:val="-10"/>
          <w:sz w:val="24"/>
          <w:szCs w:val="24"/>
        </w:rPr>
        <w:t xml:space="preserve"> </w:t>
      </w:r>
      <w:r w:rsidR="009A7511" w:rsidRPr="005108E4">
        <w:rPr>
          <w:sz w:val="24"/>
          <w:szCs w:val="24"/>
        </w:rPr>
        <w:t>lawful</w:t>
      </w:r>
      <w:r w:rsidR="009A7511" w:rsidRPr="005108E4">
        <w:rPr>
          <w:spacing w:val="-7"/>
          <w:sz w:val="24"/>
          <w:szCs w:val="24"/>
        </w:rPr>
        <w:t xml:space="preserve"> </w:t>
      </w:r>
      <w:r w:rsidR="009A7511" w:rsidRPr="005108E4">
        <w:rPr>
          <w:sz w:val="24"/>
          <w:szCs w:val="24"/>
        </w:rPr>
        <w:t>local</w:t>
      </w:r>
      <w:r w:rsidR="009A7511" w:rsidRPr="005108E4">
        <w:rPr>
          <w:spacing w:val="-7"/>
          <w:sz w:val="24"/>
          <w:szCs w:val="24"/>
        </w:rPr>
        <w:t xml:space="preserve"> </w:t>
      </w:r>
      <w:r w:rsidR="009A7511" w:rsidRPr="005108E4">
        <w:rPr>
          <w:sz w:val="24"/>
          <w:szCs w:val="24"/>
        </w:rPr>
        <w:t>oversight</w:t>
      </w:r>
      <w:r w:rsidR="009A7511" w:rsidRPr="005108E4">
        <w:rPr>
          <w:spacing w:val="-7"/>
          <w:sz w:val="24"/>
          <w:szCs w:val="24"/>
        </w:rPr>
        <w:t xml:space="preserve"> </w:t>
      </w:r>
      <w:r w:rsidR="009A7511" w:rsidRPr="005108E4">
        <w:rPr>
          <w:sz w:val="24"/>
          <w:szCs w:val="24"/>
        </w:rPr>
        <w:t>and</w:t>
      </w:r>
      <w:r w:rsidR="009A7511" w:rsidRPr="005108E4">
        <w:rPr>
          <w:spacing w:val="-8"/>
          <w:sz w:val="24"/>
          <w:szCs w:val="24"/>
        </w:rPr>
        <w:t xml:space="preserve"> </w:t>
      </w:r>
      <w:r w:rsidR="009A7511" w:rsidRPr="005108E4">
        <w:rPr>
          <w:sz w:val="24"/>
          <w:szCs w:val="24"/>
        </w:rPr>
        <w:t>regulation,</w:t>
      </w:r>
      <w:r w:rsidR="009A7511" w:rsidRPr="005108E4">
        <w:rPr>
          <w:spacing w:val="-7"/>
          <w:sz w:val="24"/>
          <w:szCs w:val="24"/>
        </w:rPr>
        <w:t xml:space="preserve"> </w:t>
      </w:r>
      <w:r w:rsidR="009A7511" w:rsidRPr="005108E4">
        <w:rPr>
          <w:sz w:val="24"/>
          <w:szCs w:val="24"/>
        </w:rPr>
        <w:t>including</w:t>
      </w:r>
      <w:r w:rsidR="009A7511" w:rsidRPr="005108E4">
        <w:rPr>
          <w:spacing w:val="-10"/>
          <w:sz w:val="24"/>
          <w:szCs w:val="24"/>
        </w:rPr>
        <w:t xml:space="preserve"> </w:t>
      </w:r>
      <w:r w:rsidR="009A7511" w:rsidRPr="005108E4">
        <w:rPr>
          <w:sz w:val="24"/>
          <w:szCs w:val="24"/>
        </w:rPr>
        <w:t>fee</w:t>
      </w:r>
      <w:r w:rsidR="009A7511" w:rsidRPr="005108E4">
        <w:rPr>
          <w:spacing w:val="-9"/>
          <w:sz w:val="24"/>
          <w:szCs w:val="24"/>
        </w:rPr>
        <w:t xml:space="preserve"> </w:t>
      </w:r>
      <w:r w:rsidR="009A7511" w:rsidRPr="005108E4">
        <w:rPr>
          <w:sz w:val="24"/>
          <w:szCs w:val="24"/>
        </w:rPr>
        <w:t>requirements,</w:t>
      </w:r>
      <w:r w:rsidR="009A7511" w:rsidRPr="005108E4">
        <w:rPr>
          <w:spacing w:val="-8"/>
          <w:sz w:val="24"/>
          <w:szCs w:val="24"/>
        </w:rPr>
        <w:t xml:space="preserve"> </w:t>
      </w:r>
      <w:r w:rsidR="009A7511" w:rsidRPr="005108E4">
        <w:rPr>
          <w:sz w:val="24"/>
          <w:szCs w:val="24"/>
        </w:rPr>
        <w:t>that does not conflict or interfere with the operation of 935 CMR</w:t>
      </w:r>
      <w:r w:rsidR="009A7511" w:rsidRPr="005108E4">
        <w:rPr>
          <w:spacing w:val="-18"/>
          <w:sz w:val="24"/>
          <w:szCs w:val="24"/>
        </w:rPr>
        <w:t xml:space="preserve"> </w:t>
      </w:r>
      <w:r w:rsidR="009A7511" w:rsidRPr="005108E4">
        <w:rPr>
          <w:sz w:val="24"/>
          <w:szCs w:val="24"/>
        </w:rPr>
        <w:t>501.000.</w:t>
      </w:r>
      <w:r w:rsidR="00C5065B" w:rsidRPr="005108E4">
        <w:rPr>
          <w:sz w:val="24"/>
          <w:szCs w:val="24"/>
        </w:rPr>
        <w:t xml:space="preserve"> </w:t>
      </w:r>
    </w:p>
    <w:p w14:paraId="57CE3AC1" w14:textId="77777777" w:rsidR="00D755B2" w:rsidRPr="005108E4" w:rsidRDefault="00D755B2">
      <w:pPr>
        <w:pStyle w:val="ListParagraph"/>
        <w:rPr>
          <w:sz w:val="24"/>
        </w:rPr>
      </w:pPr>
    </w:p>
    <w:p w14:paraId="6D7AAC39" w14:textId="77777777" w:rsidR="00D755B2" w:rsidRPr="005108E4" w:rsidRDefault="00D755B2" w:rsidP="003D466E">
      <w:pPr>
        <w:tabs>
          <w:tab w:val="left" w:pos="1786"/>
        </w:tabs>
        <w:spacing w:line="242" w:lineRule="auto"/>
        <w:ind w:right="209"/>
        <w:outlineLvl w:val="1"/>
        <w:rPr>
          <w:sz w:val="24"/>
          <w:szCs w:val="24"/>
          <w:u w:val="single"/>
        </w:rPr>
      </w:pPr>
    </w:p>
    <w:p w14:paraId="7F207014" w14:textId="1EACFD35" w:rsidR="003D466E" w:rsidRPr="005108E4" w:rsidRDefault="003D466E" w:rsidP="003D466E">
      <w:pPr>
        <w:tabs>
          <w:tab w:val="left" w:pos="1786"/>
        </w:tabs>
        <w:spacing w:line="242" w:lineRule="auto"/>
        <w:ind w:right="209"/>
        <w:outlineLvl w:val="1"/>
        <w:rPr>
          <w:sz w:val="24"/>
          <w:szCs w:val="24"/>
          <w:u w:val="single"/>
        </w:rPr>
      </w:pPr>
      <w:r w:rsidRPr="005108E4">
        <w:rPr>
          <w:sz w:val="24"/>
          <w:szCs w:val="24"/>
          <w:u w:val="single"/>
        </w:rPr>
        <w:t>50</w:t>
      </w:r>
      <w:r w:rsidR="007D7547" w:rsidRPr="005108E4">
        <w:rPr>
          <w:sz w:val="24"/>
          <w:szCs w:val="24"/>
          <w:u w:val="single"/>
        </w:rPr>
        <w:t>1</w:t>
      </w:r>
      <w:r w:rsidRPr="005108E4">
        <w:rPr>
          <w:sz w:val="24"/>
          <w:szCs w:val="24"/>
          <w:u w:val="single"/>
        </w:rPr>
        <w:t xml:space="preserve">.180:   Host Community Agreement Requirements for License Applicants, </w:t>
      </w:r>
      <w:r w:rsidR="002F6F5A" w:rsidRPr="005108E4">
        <w:rPr>
          <w:sz w:val="24"/>
          <w:szCs w:val="24"/>
          <w:u w:val="single"/>
        </w:rPr>
        <w:t>MTCs</w:t>
      </w:r>
      <w:r w:rsidRPr="005108E4">
        <w:rPr>
          <w:sz w:val="24"/>
          <w:szCs w:val="24"/>
          <w:u w:val="single"/>
        </w:rPr>
        <w:t>, and Host Communities</w:t>
      </w:r>
    </w:p>
    <w:p w14:paraId="1A78A5A8" w14:textId="77777777" w:rsidR="003D466E" w:rsidRPr="005108E4" w:rsidRDefault="003D466E" w:rsidP="003D466E">
      <w:pPr>
        <w:rPr>
          <w:sz w:val="24"/>
          <w:szCs w:val="24"/>
        </w:rPr>
      </w:pPr>
    </w:p>
    <w:p w14:paraId="2177D136" w14:textId="77777777" w:rsidR="003D466E" w:rsidRPr="005108E4" w:rsidRDefault="003D466E" w:rsidP="003D466E">
      <w:pPr>
        <w:pStyle w:val="ListParagraph"/>
        <w:numPr>
          <w:ilvl w:val="0"/>
          <w:numId w:val="101"/>
        </w:numPr>
        <w:tabs>
          <w:tab w:val="left" w:pos="1800"/>
        </w:tabs>
        <w:ind w:left="1710" w:right="208"/>
        <w:jc w:val="left"/>
        <w:rPr>
          <w:sz w:val="24"/>
          <w:szCs w:val="24"/>
        </w:rPr>
      </w:pPr>
      <w:r w:rsidRPr="005108E4">
        <w:rPr>
          <w:sz w:val="24"/>
          <w:szCs w:val="24"/>
        </w:rPr>
        <w:t xml:space="preserve">This section is governed by M.G.L. c. 94G § 3 (d)(1)-(5), as amended by St. 2022, c. 180 which went into effect on November 9, 2022.  Pursuant to M.G.L. c. 94G § 4(a), the Commission is authorized to review, regulate, enforce, and approve HCAs and to develop a Model Host Community Agreement. </w:t>
      </w:r>
    </w:p>
    <w:p w14:paraId="0CA1BA6B" w14:textId="77777777" w:rsidR="003D466E" w:rsidRPr="005108E4" w:rsidRDefault="003D466E" w:rsidP="003D466E">
      <w:pPr>
        <w:pStyle w:val="ListParagraph"/>
        <w:tabs>
          <w:tab w:val="left" w:pos="1800"/>
        </w:tabs>
        <w:ind w:left="1710"/>
        <w:jc w:val="left"/>
        <w:rPr>
          <w:sz w:val="24"/>
          <w:szCs w:val="24"/>
        </w:rPr>
      </w:pPr>
    </w:p>
    <w:p w14:paraId="33795E62" w14:textId="48DD1997" w:rsidR="003D466E" w:rsidRPr="005108E4" w:rsidRDefault="003D466E" w:rsidP="003D466E">
      <w:pPr>
        <w:pStyle w:val="ListParagraph"/>
        <w:numPr>
          <w:ilvl w:val="0"/>
          <w:numId w:val="101"/>
        </w:numPr>
        <w:ind w:left="1710" w:right="208"/>
        <w:jc w:val="left"/>
        <w:rPr>
          <w:sz w:val="24"/>
          <w:szCs w:val="24"/>
        </w:rPr>
      </w:pPr>
      <w:r w:rsidRPr="005108E4">
        <w:rPr>
          <w:sz w:val="24"/>
          <w:szCs w:val="24"/>
          <w:u w:val="single"/>
        </w:rPr>
        <w:t>General Requirements for Host Community Agreements</w:t>
      </w:r>
      <w:r w:rsidRPr="005108E4">
        <w:rPr>
          <w:sz w:val="24"/>
          <w:szCs w:val="24"/>
        </w:rPr>
        <w:t>.  The Commission shall review and approve each HCA as part of a completed license application and at each license renewal. The parties to an HCA relative to an application for licensure are a License Applicant and a Host Community.  The parties to an HCA relative to an application for renewal of licensure are a Host Community and a</w:t>
      </w:r>
      <w:r w:rsidR="006720A3" w:rsidRPr="005108E4">
        <w:rPr>
          <w:sz w:val="24"/>
          <w:szCs w:val="24"/>
        </w:rPr>
        <w:t>n</w:t>
      </w:r>
      <w:r w:rsidRPr="005108E4">
        <w:rPr>
          <w:sz w:val="24"/>
          <w:szCs w:val="24"/>
        </w:rPr>
        <w:t xml:space="preserve"> M</w:t>
      </w:r>
      <w:r w:rsidR="006720A3" w:rsidRPr="005108E4">
        <w:rPr>
          <w:sz w:val="24"/>
          <w:szCs w:val="24"/>
        </w:rPr>
        <w:t>TC</w:t>
      </w:r>
      <w:r w:rsidRPr="005108E4">
        <w:rPr>
          <w:sz w:val="24"/>
          <w:szCs w:val="24"/>
        </w:rPr>
        <w:t xml:space="preserve">. </w:t>
      </w:r>
    </w:p>
    <w:p w14:paraId="5226A254" w14:textId="54D7D9EF"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A License Applicant seeking a new license to operate a</w:t>
      </w:r>
      <w:r w:rsidR="00453268" w:rsidRPr="005108E4">
        <w:rPr>
          <w:sz w:val="24"/>
          <w:szCs w:val="24"/>
        </w:rPr>
        <w:t xml:space="preserve">n MTC </w:t>
      </w:r>
      <w:r w:rsidRPr="005108E4">
        <w:rPr>
          <w:sz w:val="24"/>
          <w:szCs w:val="24"/>
        </w:rPr>
        <w:t>shall negotiate and execute a compliant HCA with a Host Community, unless a compliant HCA Waiver has been submitted pursuant to 935 CMR 50</w:t>
      </w:r>
      <w:r w:rsidR="0085070C" w:rsidRPr="005108E4">
        <w:rPr>
          <w:sz w:val="24"/>
          <w:szCs w:val="24"/>
        </w:rPr>
        <w:t>1</w:t>
      </w:r>
      <w:r w:rsidRPr="005108E4">
        <w:rPr>
          <w:sz w:val="24"/>
          <w:szCs w:val="24"/>
        </w:rPr>
        <w:t>.180(5).  A compliant HCA or compliant HCA waiver must be submitted in order for a license application to be deemed comp</w:t>
      </w:r>
      <w:r w:rsidR="004C3500" w:rsidRPr="005108E4">
        <w:rPr>
          <w:sz w:val="24"/>
          <w:szCs w:val="24"/>
        </w:rPr>
        <w:t>lete</w:t>
      </w:r>
      <w:r w:rsidRPr="005108E4">
        <w:rPr>
          <w:sz w:val="24"/>
          <w:szCs w:val="24"/>
        </w:rPr>
        <w:t xml:space="preserve"> pursuant to 935 CMR 50</w:t>
      </w:r>
      <w:r w:rsidR="0085070C" w:rsidRPr="005108E4">
        <w:rPr>
          <w:sz w:val="24"/>
          <w:szCs w:val="24"/>
        </w:rPr>
        <w:t>1</w:t>
      </w:r>
      <w:r w:rsidRPr="005108E4">
        <w:rPr>
          <w:sz w:val="24"/>
          <w:szCs w:val="24"/>
        </w:rPr>
        <w:t>.102.</w:t>
      </w:r>
    </w:p>
    <w:p w14:paraId="2F2E4A5B" w14:textId="03898BAC"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A</w:t>
      </w:r>
      <w:r w:rsidR="00F15572" w:rsidRPr="005108E4">
        <w:rPr>
          <w:sz w:val="24"/>
          <w:szCs w:val="24"/>
        </w:rPr>
        <w:t xml:space="preserve">n MTC </w:t>
      </w:r>
      <w:r w:rsidRPr="005108E4">
        <w:rPr>
          <w:sz w:val="24"/>
          <w:szCs w:val="24"/>
        </w:rPr>
        <w:t>seeking renewal of a license to continue to operate in a Host Community shall have an HCA that complies with 935 CMR 50</w:t>
      </w:r>
      <w:r w:rsidR="0085070C" w:rsidRPr="005108E4">
        <w:rPr>
          <w:sz w:val="24"/>
          <w:szCs w:val="24"/>
        </w:rPr>
        <w:t>1</w:t>
      </w:r>
      <w:r w:rsidRPr="005108E4">
        <w:rPr>
          <w:sz w:val="24"/>
          <w:szCs w:val="24"/>
        </w:rPr>
        <w:t>.180, unless a compliant HCA Waiver has been submitted pursuant to 935 CMR 50</w:t>
      </w:r>
      <w:r w:rsidR="0085070C" w:rsidRPr="005108E4">
        <w:rPr>
          <w:sz w:val="24"/>
          <w:szCs w:val="24"/>
        </w:rPr>
        <w:t>1</w:t>
      </w:r>
      <w:r w:rsidRPr="005108E4">
        <w:rPr>
          <w:sz w:val="24"/>
          <w:szCs w:val="24"/>
        </w:rPr>
        <w:t>.180(5).</w:t>
      </w:r>
    </w:p>
    <w:p w14:paraId="1DE756BC" w14:textId="77777777"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Each of the parties shall ensure that HCAs satisfy the following minimum acceptable requirements:</w:t>
      </w:r>
    </w:p>
    <w:p w14:paraId="4EF71D53" w14:textId="3EE89D7E" w:rsidR="003D466E" w:rsidRPr="005108E4" w:rsidRDefault="003D466E" w:rsidP="003D466E">
      <w:pPr>
        <w:pStyle w:val="ListParagraph"/>
        <w:numPr>
          <w:ilvl w:val="2"/>
          <w:numId w:val="90"/>
        </w:numPr>
        <w:tabs>
          <w:tab w:val="left" w:pos="2160"/>
        </w:tabs>
        <w:ind w:left="2340" w:right="208" w:hanging="325"/>
        <w:jc w:val="left"/>
        <w:rPr>
          <w:sz w:val="24"/>
          <w:szCs w:val="24"/>
        </w:rPr>
      </w:pPr>
      <w:r w:rsidRPr="005108E4">
        <w:rPr>
          <w:sz w:val="24"/>
          <w:szCs w:val="24"/>
        </w:rPr>
        <w:t xml:space="preserve">The parties shall ensure that references in an HCA to a License Applicant or </w:t>
      </w:r>
      <w:r w:rsidR="00C4524D" w:rsidRPr="005108E4">
        <w:rPr>
          <w:sz w:val="24"/>
          <w:szCs w:val="24"/>
        </w:rPr>
        <w:t xml:space="preserve">MTC </w:t>
      </w:r>
      <w:r w:rsidRPr="005108E4">
        <w:rPr>
          <w:sz w:val="24"/>
          <w:szCs w:val="24"/>
        </w:rPr>
        <w:t>are consistent with both the business entity name certified and recorded with the Secretary of the Commonwealth of Massachusetts and the business entity name stated either in a License Applicant’s license application or on a</w:t>
      </w:r>
      <w:r w:rsidR="00C4524D" w:rsidRPr="005108E4">
        <w:rPr>
          <w:sz w:val="24"/>
          <w:szCs w:val="24"/>
        </w:rPr>
        <w:t xml:space="preserve">n MTC’s </w:t>
      </w:r>
      <w:r w:rsidRPr="005108E4">
        <w:rPr>
          <w:sz w:val="24"/>
          <w:szCs w:val="24"/>
        </w:rPr>
        <w:t>license record as maintained by the Commission.</w:t>
      </w:r>
    </w:p>
    <w:p w14:paraId="792CC760" w14:textId="7FCED627" w:rsidR="003D466E" w:rsidRPr="005108E4" w:rsidRDefault="003D466E" w:rsidP="003D466E">
      <w:pPr>
        <w:pStyle w:val="ListParagraph"/>
        <w:numPr>
          <w:ilvl w:val="2"/>
          <w:numId w:val="90"/>
        </w:numPr>
        <w:tabs>
          <w:tab w:val="left" w:pos="2160"/>
        </w:tabs>
        <w:ind w:left="2340" w:right="208" w:hanging="325"/>
        <w:jc w:val="left"/>
        <w:rPr>
          <w:sz w:val="24"/>
          <w:szCs w:val="24"/>
        </w:rPr>
      </w:pPr>
      <w:r w:rsidRPr="005108E4">
        <w:rPr>
          <w:sz w:val="24"/>
          <w:szCs w:val="24"/>
        </w:rPr>
        <w:t>The parties shall ensure that HCAs set forth all of a Host Community’s conditions for allowing a</w:t>
      </w:r>
      <w:r w:rsidR="00C4524D" w:rsidRPr="005108E4">
        <w:rPr>
          <w:sz w:val="24"/>
          <w:szCs w:val="24"/>
        </w:rPr>
        <w:t>n</w:t>
      </w:r>
      <w:r w:rsidRPr="005108E4">
        <w:rPr>
          <w:sz w:val="24"/>
          <w:szCs w:val="24"/>
        </w:rPr>
        <w:t xml:space="preserve"> M</w:t>
      </w:r>
      <w:r w:rsidR="00C4524D" w:rsidRPr="005108E4">
        <w:rPr>
          <w:sz w:val="24"/>
          <w:szCs w:val="24"/>
        </w:rPr>
        <w:t xml:space="preserve">TC </w:t>
      </w:r>
      <w:r w:rsidRPr="005108E4">
        <w:rPr>
          <w:sz w:val="24"/>
          <w:szCs w:val="24"/>
        </w:rPr>
        <w:t xml:space="preserve">or a License Applicant </w:t>
      </w:r>
      <w:r w:rsidR="009B518A" w:rsidRPr="005108E4">
        <w:rPr>
          <w:sz w:val="24"/>
          <w:szCs w:val="24"/>
        </w:rPr>
        <w:t xml:space="preserve">to </w:t>
      </w:r>
      <w:r w:rsidRPr="005108E4">
        <w:rPr>
          <w:sz w:val="24"/>
          <w:szCs w:val="24"/>
        </w:rPr>
        <w:t>operate in the community.  No Host Community may impose an unreasonable condition or a term that is Unreasonably Impracticable in an HCA.  A condition may be presumed reasonable if:</w:t>
      </w:r>
    </w:p>
    <w:p w14:paraId="45E99FFE" w14:textId="77777777" w:rsidR="003D466E" w:rsidRPr="005108E4" w:rsidRDefault="003D466E" w:rsidP="003D466E">
      <w:pPr>
        <w:pStyle w:val="ListParagraph"/>
        <w:numPr>
          <w:ilvl w:val="0"/>
          <w:numId w:val="102"/>
        </w:numPr>
        <w:tabs>
          <w:tab w:val="left" w:pos="2160"/>
        </w:tabs>
        <w:ind w:left="2790" w:right="208"/>
        <w:jc w:val="left"/>
        <w:rPr>
          <w:sz w:val="24"/>
          <w:szCs w:val="24"/>
        </w:rPr>
      </w:pPr>
      <w:r w:rsidRPr="005108E4">
        <w:rPr>
          <w:sz w:val="24"/>
          <w:szCs w:val="24"/>
        </w:rPr>
        <w:t>The condition is required under a Host Community’s local rules, regulations, ordinances, or bylaws;</w:t>
      </w:r>
    </w:p>
    <w:p w14:paraId="2EAB9F54" w14:textId="77777777" w:rsidR="003D466E" w:rsidRPr="005108E4" w:rsidRDefault="003D466E" w:rsidP="003D466E">
      <w:pPr>
        <w:pStyle w:val="ListParagraph"/>
        <w:numPr>
          <w:ilvl w:val="0"/>
          <w:numId w:val="102"/>
        </w:numPr>
        <w:tabs>
          <w:tab w:val="left" w:pos="2160"/>
        </w:tabs>
        <w:ind w:left="2790" w:right="208"/>
        <w:jc w:val="left"/>
        <w:rPr>
          <w:sz w:val="24"/>
          <w:szCs w:val="24"/>
        </w:rPr>
      </w:pPr>
      <w:r w:rsidRPr="005108E4">
        <w:rPr>
          <w:sz w:val="24"/>
          <w:szCs w:val="24"/>
        </w:rPr>
        <w:t>The condition has been deemed necessary to promote public safety by the chief law enforcement authority in a Host Community;</w:t>
      </w:r>
    </w:p>
    <w:p w14:paraId="090C1B02" w14:textId="77777777" w:rsidR="003D466E" w:rsidRPr="005108E4" w:rsidRDefault="003D466E" w:rsidP="003D466E">
      <w:pPr>
        <w:pStyle w:val="ListParagraph"/>
        <w:numPr>
          <w:ilvl w:val="0"/>
          <w:numId w:val="102"/>
        </w:numPr>
        <w:tabs>
          <w:tab w:val="left" w:pos="2160"/>
        </w:tabs>
        <w:ind w:left="2790" w:right="208"/>
        <w:jc w:val="left"/>
        <w:rPr>
          <w:sz w:val="24"/>
          <w:szCs w:val="24"/>
        </w:rPr>
      </w:pPr>
      <w:r w:rsidRPr="005108E4">
        <w:rPr>
          <w:sz w:val="24"/>
          <w:szCs w:val="24"/>
        </w:rPr>
        <w:t xml:space="preserve">The condition has been deemed necessary to promote public health by the chief public health authority in a Host Community;  </w:t>
      </w:r>
    </w:p>
    <w:p w14:paraId="3074C5C3" w14:textId="77777777" w:rsidR="003D466E" w:rsidRPr="005108E4" w:rsidRDefault="003D466E" w:rsidP="003D466E">
      <w:pPr>
        <w:pStyle w:val="ListParagraph"/>
        <w:numPr>
          <w:ilvl w:val="0"/>
          <w:numId w:val="102"/>
        </w:numPr>
        <w:tabs>
          <w:tab w:val="left" w:pos="2160"/>
        </w:tabs>
        <w:ind w:left="2790" w:right="208"/>
        <w:jc w:val="left"/>
        <w:rPr>
          <w:sz w:val="24"/>
          <w:szCs w:val="24"/>
        </w:rPr>
      </w:pPr>
      <w:r w:rsidRPr="005108E4">
        <w:rPr>
          <w:sz w:val="24"/>
          <w:szCs w:val="24"/>
        </w:rPr>
        <w:t>The condition is a local requirement customarily imposed by a Host Community on other, non-cannabis businesses operating in the community;</w:t>
      </w:r>
    </w:p>
    <w:p w14:paraId="0AD39FDC" w14:textId="77777777" w:rsidR="003D466E" w:rsidRPr="005108E4" w:rsidRDefault="003D466E" w:rsidP="003D466E">
      <w:pPr>
        <w:pStyle w:val="ListParagraph"/>
        <w:numPr>
          <w:ilvl w:val="0"/>
          <w:numId w:val="102"/>
        </w:numPr>
        <w:tabs>
          <w:tab w:val="left" w:pos="2160"/>
        </w:tabs>
        <w:ind w:left="2790" w:right="208"/>
        <w:jc w:val="left"/>
        <w:rPr>
          <w:sz w:val="24"/>
          <w:szCs w:val="24"/>
        </w:rPr>
      </w:pPr>
      <w:r w:rsidRPr="005108E4">
        <w:rPr>
          <w:sz w:val="24"/>
          <w:szCs w:val="24"/>
        </w:rPr>
        <w:t xml:space="preserve">The condition is required by law; </w:t>
      </w:r>
    </w:p>
    <w:p w14:paraId="73A8827A" w14:textId="77777777" w:rsidR="003D466E" w:rsidRPr="005108E4" w:rsidRDefault="003D466E" w:rsidP="003D466E">
      <w:pPr>
        <w:pStyle w:val="ListParagraph"/>
        <w:numPr>
          <w:ilvl w:val="0"/>
          <w:numId w:val="102"/>
        </w:numPr>
        <w:tabs>
          <w:tab w:val="left" w:pos="2160"/>
        </w:tabs>
        <w:ind w:left="2790" w:right="208"/>
        <w:jc w:val="left"/>
        <w:rPr>
          <w:sz w:val="24"/>
          <w:szCs w:val="24"/>
        </w:rPr>
      </w:pPr>
      <w:r w:rsidRPr="005108E4">
        <w:rPr>
          <w:sz w:val="24"/>
          <w:szCs w:val="24"/>
        </w:rPr>
        <w:t>The condition does not conflict with other laws; or</w:t>
      </w:r>
    </w:p>
    <w:p w14:paraId="22A26E12" w14:textId="77777777" w:rsidR="003D466E" w:rsidRPr="005108E4" w:rsidRDefault="003D466E" w:rsidP="003D466E">
      <w:pPr>
        <w:pStyle w:val="ListParagraph"/>
        <w:numPr>
          <w:ilvl w:val="0"/>
          <w:numId w:val="102"/>
        </w:numPr>
        <w:tabs>
          <w:tab w:val="left" w:pos="2160"/>
        </w:tabs>
        <w:ind w:left="2790" w:right="208"/>
        <w:jc w:val="left"/>
        <w:rPr>
          <w:sz w:val="24"/>
          <w:szCs w:val="24"/>
        </w:rPr>
      </w:pPr>
      <w:r w:rsidRPr="005108E4">
        <w:rPr>
          <w:sz w:val="24"/>
          <w:szCs w:val="24"/>
        </w:rPr>
        <w:t>The condition is otherwise deemed reasonable by the Commission based on particular circumstances presented by an HCA or contracting parties.</w:t>
      </w:r>
    </w:p>
    <w:p w14:paraId="4C6563CF" w14:textId="7B20B024" w:rsidR="003D466E" w:rsidRPr="005108E4" w:rsidRDefault="003D466E" w:rsidP="003D466E">
      <w:pPr>
        <w:pStyle w:val="ListParagraph"/>
        <w:numPr>
          <w:ilvl w:val="2"/>
          <w:numId w:val="90"/>
        </w:numPr>
        <w:tabs>
          <w:tab w:val="left" w:pos="2160"/>
        </w:tabs>
        <w:ind w:left="2340" w:right="208" w:hanging="325"/>
        <w:jc w:val="left"/>
        <w:rPr>
          <w:sz w:val="24"/>
          <w:szCs w:val="24"/>
        </w:rPr>
      </w:pPr>
      <w:r w:rsidRPr="005108E4">
        <w:rPr>
          <w:sz w:val="24"/>
          <w:szCs w:val="24"/>
        </w:rPr>
        <w:t>The parties shall ensure that HCAs include a statement of all stipulated responsibilities between a Host Community and a License Applicant or between a Host Community and a</w:t>
      </w:r>
      <w:r w:rsidR="00C4524D" w:rsidRPr="005108E4">
        <w:rPr>
          <w:sz w:val="24"/>
          <w:szCs w:val="24"/>
        </w:rPr>
        <w:t>n</w:t>
      </w:r>
      <w:r w:rsidRPr="005108E4">
        <w:rPr>
          <w:sz w:val="24"/>
          <w:szCs w:val="24"/>
        </w:rPr>
        <w:t xml:space="preserve"> M</w:t>
      </w:r>
      <w:r w:rsidR="00C4524D" w:rsidRPr="005108E4">
        <w:rPr>
          <w:sz w:val="24"/>
          <w:szCs w:val="24"/>
        </w:rPr>
        <w:t>TC</w:t>
      </w:r>
      <w:r w:rsidRPr="005108E4">
        <w:rPr>
          <w:sz w:val="24"/>
          <w:szCs w:val="24"/>
        </w:rPr>
        <w:t xml:space="preserve"> including, but not limited to, the following:</w:t>
      </w:r>
    </w:p>
    <w:p w14:paraId="68B2C9AC" w14:textId="77D07A7D" w:rsidR="003D466E" w:rsidRPr="005108E4" w:rsidRDefault="003D466E" w:rsidP="003D466E">
      <w:pPr>
        <w:pStyle w:val="ListParagraph"/>
        <w:numPr>
          <w:ilvl w:val="0"/>
          <w:numId w:val="103"/>
        </w:numPr>
        <w:tabs>
          <w:tab w:val="left" w:pos="2160"/>
        </w:tabs>
        <w:ind w:left="2790" w:right="208"/>
        <w:jc w:val="left"/>
        <w:rPr>
          <w:sz w:val="24"/>
          <w:szCs w:val="24"/>
        </w:rPr>
      </w:pPr>
      <w:r w:rsidRPr="005108E4">
        <w:rPr>
          <w:sz w:val="24"/>
          <w:szCs w:val="24"/>
        </w:rPr>
        <w:t xml:space="preserve">A provision requiring a Host Community to annually transmit its invoice of </w:t>
      </w:r>
      <w:r w:rsidR="00BB7B6E" w:rsidRPr="005108E4">
        <w:rPr>
          <w:sz w:val="24"/>
          <w:szCs w:val="24"/>
        </w:rPr>
        <w:t>claimed</w:t>
      </w:r>
      <w:r w:rsidRPr="005108E4">
        <w:rPr>
          <w:sz w:val="24"/>
          <w:szCs w:val="24"/>
        </w:rPr>
        <w:t>impact fees to an M</w:t>
      </w:r>
      <w:r w:rsidR="00A66B29" w:rsidRPr="005108E4">
        <w:rPr>
          <w:sz w:val="24"/>
          <w:szCs w:val="24"/>
        </w:rPr>
        <w:t>TC</w:t>
      </w:r>
      <w:r w:rsidRPr="005108E4">
        <w:rPr>
          <w:sz w:val="24"/>
          <w:szCs w:val="24"/>
        </w:rPr>
        <w:t xml:space="preserve"> within one month of the anniversary of the date a</w:t>
      </w:r>
      <w:r w:rsidR="00C4524D" w:rsidRPr="005108E4">
        <w:rPr>
          <w:sz w:val="24"/>
          <w:szCs w:val="24"/>
        </w:rPr>
        <w:t>n</w:t>
      </w:r>
      <w:r w:rsidRPr="005108E4">
        <w:rPr>
          <w:sz w:val="24"/>
          <w:szCs w:val="24"/>
        </w:rPr>
        <w:t xml:space="preserve"> M</w:t>
      </w:r>
      <w:r w:rsidR="00C4524D" w:rsidRPr="005108E4">
        <w:rPr>
          <w:sz w:val="24"/>
          <w:szCs w:val="24"/>
        </w:rPr>
        <w:t>TC</w:t>
      </w:r>
      <w:r w:rsidRPr="005108E4">
        <w:rPr>
          <w:sz w:val="24"/>
          <w:szCs w:val="24"/>
        </w:rPr>
        <w:t xml:space="preserve"> received final licensure;</w:t>
      </w:r>
    </w:p>
    <w:p w14:paraId="2DEFC4A5" w14:textId="77777777" w:rsidR="003D466E" w:rsidRPr="005108E4" w:rsidRDefault="003D466E" w:rsidP="003D466E">
      <w:pPr>
        <w:pStyle w:val="ListParagraph"/>
        <w:numPr>
          <w:ilvl w:val="0"/>
          <w:numId w:val="103"/>
        </w:numPr>
        <w:tabs>
          <w:tab w:val="left" w:pos="2160"/>
        </w:tabs>
        <w:ind w:left="2790" w:right="208"/>
        <w:jc w:val="left"/>
        <w:rPr>
          <w:sz w:val="24"/>
          <w:szCs w:val="24"/>
        </w:rPr>
      </w:pPr>
      <w:r w:rsidRPr="005108E4">
        <w:rPr>
          <w:sz w:val="24"/>
          <w:szCs w:val="24"/>
        </w:rPr>
        <w:t xml:space="preserve">A provision explicitly identifying any generally occurring fees to be charged by a Host Community.  Generally occurring fees are customarily imposed on other non-cannabis businesses operating in a Host Community and shall not be considered a CIF (e.g., routine water, property tax, sewer, trash pickup etc.).  </w:t>
      </w:r>
    </w:p>
    <w:p w14:paraId="6257BCC4" w14:textId="77777777" w:rsidR="003D466E" w:rsidRPr="005108E4" w:rsidRDefault="003D466E" w:rsidP="003D466E">
      <w:pPr>
        <w:pStyle w:val="ListParagraph"/>
        <w:numPr>
          <w:ilvl w:val="2"/>
          <w:numId w:val="90"/>
        </w:numPr>
        <w:tabs>
          <w:tab w:val="left" w:pos="2160"/>
        </w:tabs>
        <w:ind w:left="2340" w:right="208" w:hanging="325"/>
        <w:jc w:val="left"/>
        <w:rPr>
          <w:sz w:val="24"/>
          <w:szCs w:val="24"/>
        </w:rPr>
      </w:pPr>
      <w:r w:rsidRPr="005108E4">
        <w:rPr>
          <w:sz w:val="24"/>
          <w:szCs w:val="24"/>
        </w:rPr>
        <w:t>The parties shall ensure that HCAs include the following information:</w:t>
      </w:r>
    </w:p>
    <w:p w14:paraId="5AF18856" w14:textId="55548599" w:rsidR="003D466E" w:rsidRPr="005108E4" w:rsidRDefault="003D466E" w:rsidP="003D466E">
      <w:pPr>
        <w:pStyle w:val="ListParagraph"/>
        <w:widowControl/>
        <w:numPr>
          <w:ilvl w:val="3"/>
          <w:numId w:val="88"/>
        </w:numPr>
        <w:autoSpaceDE/>
        <w:autoSpaceDN/>
        <w:contextualSpacing/>
        <w:jc w:val="left"/>
        <w:rPr>
          <w:rFonts w:eastAsia="Times"/>
          <w:color w:val="000000" w:themeColor="text1"/>
          <w:sz w:val="24"/>
          <w:szCs w:val="24"/>
        </w:rPr>
      </w:pPr>
      <w:r w:rsidRPr="005108E4">
        <w:rPr>
          <w:rFonts w:eastAsia="Times"/>
          <w:color w:val="000000" w:themeColor="text1"/>
          <w:sz w:val="24"/>
          <w:szCs w:val="24"/>
        </w:rPr>
        <w:t xml:space="preserve">The specific </w:t>
      </w:r>
      <w:r w:rsidR="004A491E" w:rsidRPr="005108E4">
        <w:rPr>
          <w:sz w:val="24"/>
          <w:szCs w:val="24"/>
        </w:rPr>
        <w:t>MTC</w:t>
      </w:r>
      <w:r w:rsidRPr="005108E4">
        <w:rPr>
          <w:rFonts w:eastAsia="Times"/>
          <w:color w:val="000000" w:themeColor="text1"/>
          <w:sz w:val="24"/>
          <w:szCs w:val="24"/>
        </w:rPr>
        <w:t xml:space="preserve"> license operations permitted under the terms of the HCA;</w:t>
      </w:r>
    </w:p>
    <w:p w14:paraId="7F0842F9" w14:textId="77777777" w:rsidR="003D466E" w:rsidRPr="005108E4" w:rsidRDefault="003D466E" w:rsidP="003D466E">
      <w:pPr>
        <w:pStyle w:val="ListParagraph"/>
        <w:widowControl/>
        <w:numPr>
          <w:ilvl w:val="3"/>
          <w:numId w:val="88"/>
        </w:numPr>
        <w:autoSpaceDE/>
        <w:autoSpaceDN/>
        <w:contextualSpacing/>
        <w:jc w:val="left"/>
        <w:rPr>
          <w:rFonts w:eastAsia="Times"/>
          <w:color w:val="000000" w:themeColor="text1"/>
          <w:sz w:val="24"/>
          <w:szCs w:val="24"/>
        </w:rPr>
      </w:pPr>
      <w:r w:rsidRPr="005108E4">
        <w:rPr>
          <w:rFonts w:eastAsia="Times"/>
          <w:color w:val="000000" w:themeColor="text1"/>
          <w:sz w:val="24"/>
          <w:szCs w:val="24"/>
        </w:rPr>
        <w:t>The name, signature, and title of the individual(s) authorized to enter into HCAs on behalf of a Host Community as a contracting authority;</w:t>
      </w:r>
    </w:p>
    <w:p w14:paraId="7AFE54B2" w14:textId="0EF0F001" w:rsidR="003D466E" w:rsidRPr="005108E4" w:rsidRDefault="003D466E" w:rsidP="003D466E">
      <w:pPr>
        <w:pStyle w:val="ListParagraph"/>
        <w:widowControl/>
        <w:numPr>
          <w:ilvl w:val="3"/>
          <w:numId w:val="88"/>
        </w:numPr>
        <w:autoSpaceDE/>
        <w:autoSpaceDN/>
        <w:contextualSpacing/>
        <w:jc w:val="left"/>
        <w:rPr>
          <w:rFonts w:eastAsia="Times"/>
          <w:color w:val="000000" w:themeColor="text1"/>
          <w:sz w:val="24"/>
          <w:szCs w:val="24"/>
        </w:rPr>
      </w:pPr>
      <w:r w:rsidRPr="005108E4">
        <w:rPr>
          <w:rFonts w:eastAsia="Times"/>
          <w:color w:val="000000" w:themeColor="text1"/>
          <w:sz w:val="24"/>
          <w:szCs w:val="24"/>
        </w:rPr>
        <w:t>The name, signature, and title of the individual(s) authorized to enter into HCAs on behalf of a License Applicant or a</w:t>
      </w:r>
      <w:r w:rsidR="00101C54" w:rsidRPr="005108E4">
        <w:rPr>
          <w:rFonts w:eastAsia="Times"/>
          <w:color w:val="000000" w:themeColor="text1"/>
          <w:sz w:val="24"/>
          <w:szCs w:val="24"/>
        </w:rPr>
        <w:t>n MTC</w:t>
      </w:r>
      <w:r w:rsidRPr="005108E4">
        <w:rPr>
          <w:rFonts w:eastAsia="Times"/>
          <w:color w:val="000000" w:themeColor="text1"/>
          <w:sz w:val="24"/>
          <w:szCs w:val="24"/>
        </w:rPr>
        <w:t xml:space="preserve"> as an authorized representative;</w:t>
      </w:r>
    </w:p>
    <w:p w14:paraId="0A0435D1" w14:textId="77777777" w:rsidR="003D466E" w:rsidRPr="005108E4" w:rsidRDefault="003D466E" w:rsidP="003D466E">
      <w:pPr>
        <w:pStyle w:val="ListParagraph"/>
        <w:widowControl/>
        <w:numPr>
          <w:ilvl w:val="3"/>
          <w:numId w:val="88"/>
        </w:numPr>
        <w:autoSpaceDE/>
        <w:autoSpaceDN/>
        <w:contextualSpacing/>
        <w:jc w:val="left"/>
        <w:rPr>
          <w:rFonts w:eastAsia="Times"/>
          <w:color w:val="000000" w:themeColor="text1"/>
          <w:sz w:val="24"/>
          <w:szCs w:val="24"/>
        </w:rPr>
      </w:pPr>
      <w:r w:rsidRPr="005108E4">
        <w:rPr>
          <w:rFonts w:eastAsia="Times"/>
          <w:color w:val="000000" w:themeColor="text1"/>
          <w:sz w:val="24"/>
          <w:szCs w:val="24"/>
        </w:rPr>
        <w:t>The date(s) of execution by both parties;</w:t>
      </w:r>
    </w:p>
    <w:p w14:paraId="5E913DDC" w14:textId="77777777" w:rsidR="003D466E" w:rsidRPr="005108E4" w:rsidRDefault="003D466E" w:rsidP="003D466E">
      <w:pPr>
        <w:pStyle w:val="ListParagraph"/>
        <w:widowControl/>
        <w:numPr>
          <w:ilvl w:val="3"/>
          <w:numId w:val="88"/>
        </w:numPr>
        <w:autoSpaceDE/>
        <w:autoSpaceDN/>
        <w:contextualSpacing/>
        <w:jc w:val="left"/>
        <w:rPr>
          <w:rFonts w:eastAsia="Times"/>
          <w:color w:val="000000" w:themeColor="text1"/>
          <w:sz w:val="24"/>
          <w:szCs w:val="24"/>
        </w:rPr>
      </w:pPr>
      <w:r w:rsidRPr="005108E4">
        <w:rPr>
          <w:rFonts w:eastAsia="Times"/>
          <w:color w:val="000000" w:themeColor="text1"/>
          <w:sz w:val="24"/>
          <w:szCs w:val="24"/>
        </w:rPr>
        <w:t xml:space="preserve">The effective date of an HCA; and </w:t>
      </w:r>
    </w:p>
    <w:p w14:paraId="04FEFDD6" w14:textId="77777777" w:rsidR="003D466E" w:rsidRPr="005108E4" w:rsidRDefault="003D466E" w:rsidP="003D466E">
      <w:pPr>
        <w:pStyle w:val="ListParagraph"/>
        <w:widowControl/>
        <w:numPr>
          <w:ilvl w:val="3"/>
          <w:numId w:val="88"/>
        </w:numPr>
        <w:autoSpaceDE/>
        <w:autoSpaceDN/>
        <w:contextualSpacing/>
        <w:jc w:val="left"/>
        <w:rPr>
          <w:rFonts w:eastAsia="Times"/>
          <w:color w:val="000000" w:themeColor="text1"/>
          <w:sz w:val="24"/>
          <w:szCs w:val="24"/>
        </w:rPr>
      </w:pPr>
      <w:r w:rsidRPr="005108E4">
        <w:rPr>
          <w:rFonts w:eastAsia="Times"/>
          <w:color w:val="000000" w:themeColor="text1"/>
          <w:sz w:val="24"/>
          <w:szCs w:val="24"/>
        </w:rPr>
        <w:t>The duration of an HCA.</w:t>
      </w:r>
    </w:p>
    <w:p w14:paraId="455CB736" w14:textId="13F8175B" w:rsidR="003D466E" w:rsidRPr="005108E4" w:rsidRDefault="003D466E" w:rsidP="003D466E">
      <w:pPr>
        <w:pStyle w:val="ListParagraph"/>
        <w:numPr>
          <w:ilvl w:val="2"/>
          <w:numId w:val="90"/>
        </w:numPr>
        <w:tabs>
          <w:tab w:val="left" w:pos="2160"/>
        </w:tabs>
        <w:ind w:left="2340" w:right="208" w:hanging="325"/>
        <w:jc w:val="left"/>
        <w:rPr>
          <w:sz w:val="24"/>
          <w:szCs w:val="24"/>
        </w:rPr>
      </w:pPr>
      <w:r w:rsidRPr="005108E4">
        <w:rPr>
          <w:sz w:val="24"/>
          <w:szCs w:val="24"/>
        </w:rPr>
        <w:t xml:space="preserve">The parties shall ensure that HCAs provide clear, specific terms regarding a Host Community’s assessment of a CIF if applicable, including, but not limited to, a provision requiring a Host Community to transmit its invoice of </w:t>
      </w:r>
      <w:r w:rsidR="00441064" w:rsidRPr="005108E4">
        <w:rPr>
          <w:sz w:val="24"/>
          <w:szCs w:val="24"/>
        </w:rPr>
        <w:t xml:space="preserve">claimed </w:t>
      </w:r>
      <w:r w:rsidRPr="005108E4">
        <w:rPr>
          <w:sz w:val="24"/>
          <w:szCs w:val="24"/>
        </w:rPr>
        <w:t>impact fees to a</w:t>
      </w:r>
      <w:r w:rsidR="004A491E" w:rsidRPr="005108E4">
        <w:rPr>
          <w:sz w:val="24"/>
          <w:szCs w:val="24"/>
        </w:rPr>
        <w:t>n</w:t>
      </w:r>
      <w:r w:rsidRPr="005108E4">
        <w:rPr>
          <w:sz w:val="24"/>
          <w:szCs w:val="24"/>
        </w:rPr>
        <w:t xml:space="preserve"> M</w:t>
      </w:r>
      <w:r w:rsidR="004A491E" w:rsidRPr="005108E4">
        <w:rPr>
          <w:sz w:val="24"/>
          <w:szCs w:val="24"/>
        </w:rPr>
        <w:t>TC</w:t>
      </w:r>
      <w:r w:rsidRPr="005108E4">
        <w:rPr>
          <w:sz w:val="24"/>
          <w:szCs w:val="24"/>
        </w:rPr>
        <w:t xml:space="preserve"> within one month of the anniversary of a</w:t>
      </w:r>
      <w:r w:rsidR="004A491E" w:rsidRPr="005108E4">
        <w:rPr>
          <w:sz w:val="24"/>
          <w:szCs w:val="24"/>
        </w:rPr>
        <w:t>n</w:t>
      </w:r>
      <w:r w:rsidRPr="005108E4">
        <w:rPr>
          <w:sz w:val="24"/>
          <w:szCs w:val="24"/>
        </w:rPr>
        <w:t xml:space="preserve"> </w:t>
      </w:r>
      <w:r w:rsidR="004A491E" w:rsidRPr="005108E4">
        <w:rPr>
          <w:sz w:val="24"/>
          <w:szCs w:val="24"/>
        </w:rPr>
        <w:t xml:space="preserve">MTC's </w:t>
      </w:r>
      <w:r w:rsidRPr="005108E4">
        <w:rPr>
          <w:sz w:val="24"/>
          <w:szCs w:val="24"/>
        </w:rPr>
        <w:t>final license date.</w:t>
      </w:r>
    </w:p>
    <w:p w14:paraId="10ED5C80" w14:textId="77777777"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 xml:space="preserve">The parties may include a clause in an HCA whereby the parties voluntarily agree to bring HCA disputes before a private mediator retained by the parties. Neither party may unilaterally compel private mediation. </w:t>
      </w:r>
    </w:p>
    <w:p w14:paraId="7D0251B8" w14:textId="77777777"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Approval of HCAs may be conditioned on a Host Community being in good compliance standing with the Commission relative to any HCA to which the Host Community is a contracting party.</w:t>
      </w:r>
    </w:p>
    <w:p w14:paraId="5D05FB06" w14:textId="77777777"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The Commission may deem a provision of an HCA invalid, and therefore unenforceable, based on a finding that the provision violates M.G.L. c. 94G, 935 CMR 500.000 or 935 CMR 501.000.  The Commission may also declare an HCA or a provision of an HCA voidable upon deeming the HCA as a contract of adhesion.</w:t>
      </w:r>
    </w:p>
    <w:p w14:paraId="497C06B2" w14:textId="77777777"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The Commission may decline to approve an HCA on the basis of any other ground that serves the purposes of M.G.L. c. 94G, 935 CMR 500.000, or 935 CMR 501.000.</w:t>
      </w:r>
    </w:p>
    <w:p w14:paraId="3619BB9F" w14:textId="2FA4C0F9"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A</w:t>
      </w:r>
      <w:r w:rsidR="009565C3" w:rsidRPr="005108E4">
        <w:rPr>
          <w:sz w:val="24"/>
          <w:szCs w:val="24"/>
        </w:rPr>
        <w:t>n</w:t>
      </w:r>
      <w:r w:rsidRPr="005108E4">
        <w:rPr>
          <w:sz w:val="24"/>
          <w:szCs w:val="24"/>
        </w:rPr>
        <w:t xml:space="preserve"> M</w:t>
      </w:r>
      <w:r w:rsidR="009565C3" w:rsidRPr="005108E4">
        <w:rPr>
          <w:sz w:val="24"/>
          <w:szCs w:val="24"/>
        </w:rPr>
        <w:t>TC</w:t>
      </w:r>
      <w:r w:rsidRPr="005108E4">
        <w:rPr>
          <w:sz w:val="24"/>
          <w:szCs w:val="24"/>
        </w:rPr>
        <w:t xml:space="preserve"> that seeks a name change or location change pursuant to 935 CMR 50</w:t>
      </w:r>
      <w:r w:rsidR="00F07DCE" w:rsidRPr="005108E4">
        <w:rPr>
          <w:sz w:val="24"/>
          <w:szCs w:val="24"/>
        </w:rPr>
        <w:t>1</w:t>
      </w:r>
      <w:r w:rsidRPr="005108E4">
        <w:rPr>
          <w:sz w:val="24"/>
          <w:szCs w:val="24"/>
        </w:rPr>
        <w:t>.104(1) must submit, respectively, a new or updated HCA in a form and manner determined by the Commission.  Upon submission of a Change of Ownership request for the transfer of a license, an applicant may propose a name change with the application submission. If elected, an applicant must submit an amended HCA.</w:t>
      </w:r>
    </w:p>
    <w:p w14:paraId="143F9E41" w14:textId="77777777" w:rsidR="003D466E" w:rsidRPr="005108E4" w:rsidRDefault="003D466E" w:rsidP="003D466E">
      <w:pPr>
        <w:pStyle w:val="ListParagraph"/>
        <w:numPr>
          <w:ilvl w:val="1"/>
          <w:numId w:val="101"/>
        </w:numPr>
        <w:ind w:left="2070" w:right="208"/>
        <w:jc w:val="left"/>
        <w:rPr>
          <w:sz w:val="24"/>
          <w:szCs w:val="24"/>
        </w:rPr>
      </w:pPr>
      <w:r w:rsidRPr="005108E4">
        <w:rPr>
          <w:sz w:val="24"/>
          <w:szCs w:val="24"/>
          <w:u w:val="single"/>
        </w:rPr>
        <w:t>Prohibitions</w:t>
      </w:r>
      <w:r w:rsidRPr="005108E4">
        <w:rPr>
          <w:sz w:val="24"/>
          <w:szCs w:val="24"/>
        </w:rPr>
        <w:t>.</w:t>
      </w:r>
    </w:p>
    <w:p w14:paraId="67A6CEC5" w14:textId="01A22938" w:rsidR="003D466E" w:rsidRPr="005108E4" w:rsidRDefault="003D466E" w:rsidP="003D466E">
      <w:pPr>
        <w:pStyle w:val="ListParagraph"/>
        <w:numPr>
          <w:ilvl w:val="0"/>
          <w:numId w:val="104"/>
        </w:numPr>
        <w:ind w:left="2430" w:right="208"/>
        <w:jc w:val="left"/>
        <w:rPr>
          <w:sz w:val="24"/>
          <w:szCs w:val="24"/>
        </w:rPr>
      </w:pPr>
      <w:r w:rsidRPr="005108E4">
        <w:rPr>
          <w:sz w:val="24"/>
          <w:szCs w:val="24"/>
        </w:rPr>
        <w:t xml:space="preserve">No License Applicant, </w:t>
      </w:r>
      <w:r w:rsidR="009565C3" w:rsidRPr="005108E4">
        <w:rPr>
          <w:sz w:val="24"/>
          <w:szCs w:val="24"/>
        </w:rPr>
        <w:t>MTC</w:t>
      </w:r>
      <w:r w:rsidRPr="005108E4">
        <w:rPr>
          <w:sz w:val="24"/>
          <w:szCs w:val="24"/>
        </w:rPr>
        <w:t xml:space="preserve">, or Host Community shall enter into an HCA that includes a promise to make a future monetary payment, in-kind contribution, or charitable contribution.  A License Applicant or </w:t>
      </w:r>
      <w:r w:rsidR="00101C54" w:rsidRPr="005108E4">
        <w:rPr>
          <w:sz w:val="24"/>
          <w:szCs w:val="24"/>
        </w:rPr>
        <w:t>MTC</w:t>
      </w:r>
      <w:r w:rsidRPr="005108E4">
        <w:rPr>
          <w:sz w:val="24"/>
          <w:szCs w:val="24"/>
        </w:rPr>
        <w:t xml:space="preserve"> may voluntarily provide organizations with monetary payments, in-kind contributions and charitable contributions after executing an HCA, as long as a License Applicant or </w:t>
      </w:r>
      <w:r w:rsidR="00101C54" w:rsidRPr="005108E4">
        <w:rPr>
          <w:sz w:val="24"/>
          <w:szCs w:val="24"/>
        </w:rPr>
        <w:t>MTC’s</w:t>
      </w:r>
      <w:r w:rsidRPr="005108E4">
        <w:rPr>
          <w:sz w:val="24"/>
          <w:szCs w:val="24"/>
        </w:rPr>
        <w:t xml:space="preserve"> actions are not performed because of a condition imposed by a Host Community, whether explicitly or implicitly.</w:t>
      </w:r>
    </w:p>
    <w:p w14:paraId="05574D63" w14:textId="77777777" w:rsidR="003D466E" w:rsidRPr="005108E4" w:rsidRDefault="003D466E" w:rsidP="003D466E">
      <w:pPr>
        <w:pStyle w:val="ListParagraph"/>
        <w:numPr>
          <w:ilvl w:val="0"/>
          <w:numId w:val="104"/>
        </w:numPr>
        <w:ind w:left="2430" w:right="208"/>
        <w:jc w:val="left"/>
        <w:rPr>
          <w:sz w:val="24"/>
          <w:szCs w:val="24"/>
        </w:rPr>
      </w:pPr>
      <w:r w:rsidRPr="005108E4">
        <w:rPr>
          <w:sz w:val="24"/>
          <w:szCs w:val="24"/>
        </w:rPr>
        <w:t>A contractual financial obligation, other than a CIF, that is explicitly or implicitly a factor considered in or included as a condition of an HCA is unenforceable, subject to the following exceptions:</w:t>
      </w:r>
    </w:p>
    <w:p w14:paraId="01407F13" w14:textId="11C85531" w:rsidR="003D466E" w:rsidRPr="005108E4" w:rsidRDefault="003D466E" w:rsidP="003D466E">
      <w:pPr>
        <w:pStyle w:val="ListParagraph"/>
        <w:numPr>
          <w:ilvl w:val="0"/>
          <w:numId w:val="106"/>
        </w:numPr>
        <w:ind w:left="2790" w:right="208"/>
        <w:jc w:val="left"/>
        <w:rPr>
          <w:sz w:val="24"/>
          <w:szCs w:val="24"/>
        </w:rPr>
      </w:pPr>
      <w:r w:rsidRPr="005108E4">
        <w:rPr>
          <w:sz w:val="24"/>
          <w:szCs w:val="24"/>
        </w:rPr>
        <w:t>References in an HCA to a</w:t>
      </w:r>
      <w:r w:rsidR="00101C54" w:rsidRPr="005108E4">
        <w:rPr>
          <w:sz w:val="24"/>
          <w:szCs w:val="24"/>
        </w:rPr>
        <w:t>n</w:t>
      </w:r>
      <w:r w:rsidRPr="005108E4">
        <w:rPr>
          <w:sz w:val="24"/>
          <w:szCs w:val="24"/>
        </w:rPr>
        <w:t xml:space="preserve"> </w:t>
      </w:r>
      <w:r w:rsidR="00101C54" w:rsidRPr="005108E4">
        <w:rPr>
          <w:sz w:val="24"/>
          <w:szCs w:val="24"/>
        </w:rPr>
        <w:t>MTC</w:t>
      </w:r>
      <w:r w:rsidRPr="005108E4">
        <w:rPr>
          <w:sz w:val="24"/>
          <w:szCs w:val="24"/>
        </w:rPr>
        <w:t>’s obligations to pay any fees associated with sales tax, excise tax on Marijuana and Marijuana Products, optional local tax, or as otherwise provided in M.G.L. c. 94G, M.G.L. c. 64H, and M.G.L. c. 64N.</w:t>
      </w:r>
    </w:p>
    <w:p w14:paraId="2257A08B" w14:textId="6B9C5226" w:rsidR="003D466E" w:rsidRPr="005108E4" w:rsidRDefault="003D466E" w:rsidP="003D466E">
      <w:pPr>
        <w:pStyle w:val="ListParagraph"/>
        <w:numPr>
          <w:ilvl w:val="0"/>
          <w:numId w:val="106"/>
        </w:numPr>
        <w:ind w:left="2790" w:right="208"/>
        <w:jc w:val="left"/>
        <w:rPr>
          <w:sz w:val="24"/>
          <w:szCs w:val="24"/>
        </w:rPr>
      </w:pPr>
      <w:r w:rsidRPr="005108E4">
        <w:rPr>
          <w:sz w:val="24"/>
          <w:szCs w:val="24"/>
        </w:rPr>
        <w:t>References in an HCA to a</w:t>
      </w:r>
      <w:r w:rsidR="00101C54" w:rsidRPr="005108E4">
        <w:rPr>
          <w:sz w:val="24"/>
          <w:szCs w:val="24"/>
        </w:rPr>
        <w:t>n</w:t>
      </w:r>
      <w:r w:rsidRPr="005108E4">
        <w:rPr>
          <w:sz w:val="24"/>
          <w:szCs w:val="24"/>
        </w:rPr>
        <w:t xml:space="preserve"> M</w:t>
      </w:r>
      <w:r w:rsidR="00101C54" w:rsidRPr="005108E4">
        <w:rPr>
          <w:sz w:val="24"/>
          <w:szCs w:val="24"/>
        </w:rPr>
        <w:t>TC</w:t>
      </w:r>
      <w:r w:rsidRPr="005108E4">
        <w:rPr>
          <w:sz w:val="24"/>
          <w:szCs w:val="24"/>
        </w:rPr>
        <w:t>’s obligations to pay a Host Community for generally occurring fees associated with operating in a Host Community (e.g., water, sewer, property tax, etc.).</w:t>
      </w:r>
    </w:p>
    <w:p w14:paraId="16B6C785" w14:textId="69AA3810" w:rsidR="003D466E" w:rsidRPr="005108E4" w:rsidRDefault="003D466E" w:rsidP="00421997">
      <w:pPr>
        <w:pStyle w:val="ListParagraph"/>
        <w:numPr>
          <w:ilvl w:val="0"/>
          <w:numId w:val="104"/>
        </w:numPr>
        <w:ind w:left="2430" w:right="208"/>
        <w:jc w:val="left"/>
        <w:rPr>
          <w:sz w:val="24"/>
          <w:szCs w:val="24"/>
        </w:rPr>
      </w:pPr>
      <w:r w:rsidRPr="005108E4">
        <w:rPr>
          <w:sz w:val="24"/>
          <w:szCs w:val="24"/>
        </w:rPr>
        <w:t>No Host Community may mandate or otherwise require that the CIF be a certain percentage of a</w:t>
      </w:r>
      <w:r w:rsidR="00421997" w:rsidRPr="005108E4">
        <w:rPr>
          <w:sz w:val="24"/>
          <w:szCs w:val="24"/>
        </w:rPr>
        <w:t>n</w:t>
      </w:r>
      <w:r w:rsidRPr="005108E4">
        <w:rPr>
          <w:sz w:val="24"/>
          <w:szCs w:val="24"/>
        </w:rPr>
        <w:t xml:space="preserve"> M</w:t>
      </w:r>
      <w:r w:rsidR="00421997" w:rsidRPr="005108E4">
        <w:rPr>
          <w:sz w:val="24"/>
          <w:szCs w:val="24"/>
        </w:rPr>
        <w:t>TC</w:t>
      </w:r>
      <w:r w:rsidRPr="005108E4">
        <w:rPr>
          <w:sz w:val="24"/>
          <w:szCs w:val="24"/>
        </w:rPr>
        <w:t>’s total or gross sales as a term or condition of an HCA.</w:t>
      </w:r>
    </w:p>
    <w:p w14:paraId="7D11022E" w14:textId="053AF32D" w:rsidR="003D466E" w:rsidRPr="005108E4" w:rsidRDefault="003D466E" w:rsidP="003D466E">
      <w:pPr>
        <w:pStyle w:val="ListParagraph"/>
        <w:numPr>
          <w:ilvl w:val="0"/>
          <w:numId w:val="104"/>
        </w:numPr>
        <w:ind w:left="2430" w:right="208"/>
        <w:jc w:val="left"/>
        <w:rPr>
          <w:sz w:val="24"/>
          <w:szCs w:val="24"/>
        </w:rPr>
      </w:pPr>
      <w:r w:rsidRPr="005108E4">
        <w:rPr>
          <w:sz w:val="24"/>
          <w:szCs w:val="24"/>
        </w:rPr>
        <w:t>A Host Community shall not demand a CIF exceeding 3 percent of the gross sales of a</w:t>
      </w:r>
      <w:r w:rsidR="00421997" w:rsidRPr="005108E4">
        <w:rPr>
          <w:sz w:val="24"/>
          <w:szCs w:val="24"/>
        </w:rPr>
        <w:t>n</w:t>
      </w:r>
      <w:r w:rsidRPr="005108E4">
        <w:rPr>
          <w:sz w:val="24"/>
          <w:szCs w:val="24"/>
        </w:rPr>
        <w:t xml:space="preserve"> M</w:t>
      </w:r>
      <w:r w:rsidR="00421997" w:rsidRPr="005108E4">
        <w:rPr>
          <w:sz w:val="24"/>
          <w:szCs w:val="24"/>
        </w:rPr>
        <w:t>TC</w:t>
      </w:r>
      <w:r w:rsidRPr="005108E4">
        <w:rPr>
          <w:sz w:val="24"/>
          <w:szCs w:val="24"/>
        </w:rPr>
        <w:t xml:space="preserve"> as a term or condition of an HCA.  </w:t>
      </w:r>
    </w:p>
    <w:p w14:paraId="108DA480" w14:textId="7C8D5A26" w:rsidR="003D466E" w:rsidRPr="005108E4" w:rsidRDefault="003D466E" w:rsidP="003D466E">
      <w:pPr>
        <w:pStyle w:val="ListParagraph"/>
        <w:numPr>
          <w:ilvl w:val="0"/>
          <w:numId w:val="104"/>
        </w:numPr>
        <w:ind w:left="2430" w:right="208"/>
        <w:jc w:val="left"/>
        <w:rPr>
          <w:sz w:val="24"/>
          <w:szCs w:val="24"/>
        </w:rPr>
      </w:pPr>
      <w:r w:rsidRPr="005108E4">
        <w:rPr>
          <w:sz w:val="24"/>
          <w:szCs w:val="24"/>
        </w:rPr>
        <w:t xml:space="preserve">No License Applicant, </w:t>
      </w:r>
      <w:r w:rsidR="00421997" w:rsidRPr="005108E4">
        <w:rPr>
          <w:sz w:val="24"/>
          <w:szCs w:val="24"/>
        </w:rPr>
        <w:t>MTC</w:t>
      </w:r>
      <w:r w:rsidRPr="005108E4">
        <w:rPr>
          <w:sz w:val="24"/>
          <w:szCs w:val="24"/>
        </w:rPr>
        <w:t>, or Host Community will use Inducements to negotiate or execute an HCA.</w:t>
      </w:r>
    </w:p>
    <w:p w14:paraId="24EC6F16" w14:textId="77777777" w:rsidR="003D466E" w:rsidRPr="005108E4" w:rsidRDefault="003D466E" w:rsidP="003D466E">
      <w:pPr>
        <w:pStyle w:val="ListParagraph"/>
        <w:numPr>
          <w:ilvl w:val="1"/>
          <w:numId w:val="101"/>
        </w:numPr>
        <w:tabs>
          <w:tab w:val="left" w:pos="2160"/>
        </w:tabs>
        <w:ind w:left="2070" w:right="208"/>
        <w:jc w:val="left"/>
        <w:rPr>
          <w:sz w:val="24"/>
          <w:szCs w:val="24"/>
        </w:rPr>
      </w:pPr>
      <w:r w:rsidRPr="005108E4">
        <w:rPr>
          <w:sz w:val="24"/>
          <w:szCs w:val="24"/>
        </w:rPr>
        <w:t>The following terms, conditions, or clauses are prohibited in an HCA:</w:t>
      </w:r>
    </w:p>
    <w:p w14:paraId="1D6E5564" w14:textId="77777777"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A provision that discourages any party from bringing a civil cause of action or other legal challenge relative to an HCA or to an individual term or provision of an HCA;</w:t>
      </w:r>
    </w:p>
    <w:p w14:paraId="2CCEB239" w14:textId="2818533C"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 xml:space="preserve">A provision that requires a License Applicant or </w:t>
      </w:r>
      <w:r w:rsidR="001D708D" w:rsidRPr="005108E4">
        <w:rPr>
          <w:sz w:val="24"/>
          <w:szCs w:val="24"/>
        </w:rPr>
        <w:t>MTC</w:t>
      </w:r>
      <w:r w:rsidRPr="005108E4">
        <w:rPr>
          <w:sz w:val="24"/>
          <w:szCs w:val="24"/>
        </w:rPr>
        <w:t xml:space="preserve"> to make upfront payments as a condition for operating in the Host Community;</w:t>
      </w:r>
    </w:p>
    <w:p w14:paraId="109806D5" w14:textId="77777777"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A provision that affords a Host Community sole and absolute discretion on how a community will spend a CIF;</w:t>
      </w:r>
    </w:p>
    <w:p w14:paraId="334ACFDA" w14:textId="5E8BCBCC"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A provision waiving a</w:t>
      </w:r>
      <w:r w:rsidR="001D708D" w:rsidRPr="005108E4">
        <w:rPr>
          <w:sz w:val="24"/>
          <w:szCs w:val="24"/>
        </w:rPr>
        <w:t>n</w:t>
      </w:r>
      <w:r w:rsidRPr="005108E4">
        <w:rPr>
          <w:sz w:val="24"/>
          <w:szCs w:val="24"/>
        </w:rPr>
        <w:t xml:space="preserve"> M</w:t>
      </w:r>
      <w:r w:rsidR="001D708D" w:rsidRPr="005108E4">
        <w:rPr>
          <w:sz w:val="24"/>
          <w:szCs w:val="24"/>
        </w:rPr>
        <w:t>TC</w:t>
      </w:r>
      <w:r w:rsidRPr="005108E4">
        <w:rPr>
          <w:sz w:val="24"/>
          <w:szCs w:val="24"/>
        </w:rPr>
        <w:t xml:space="preserve">’s ability to dispute whether impact fees </w:t>
      </w:r>
      <w:r w:rsidR="00837CC5" w:rsidRPr="005108E4">
        <w:rPr>
          <w:sz w:val="24"/>
          <w:szCs w:val="24"/>
        </w:rPr>
        <w:t xml:space="preserve">claimed </w:t>
      </w:r>
      <w:r w:rsidRPr="005108E4">
        <w:rPr>
          <w:sz w:val="24"/>
          <w:szCs w:val="24"/>
        </w:rPr>
        <w:t>by a Host Community are Reasonably Related and properly due and payable as a CIF;</w:t>
      </w:r>
    </w:p>
    <w:p w14:paraId="5814BA0E" w14:textId="34164BEB"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 xml:space="preserve">A provision that categorically deems a Host Community’s </w:t>
      </w:r>
      <w:r w:rsidR="005A1BE4" w:rsidRPr="005108E4">
        <w:rPr>
          <w:sz w:val="24"/>
          <w:szCs w:val="24"/>
        </w:rPr>
        <w:t xml:space="preserve">claimed </w:t>
      </w:r>
      <w:r w:rsidRPr="005108E4">
        <w:rPr>
          <w:sz w:val="24"/>
          <w:szCs w:val="24"/>
        </w:rPr>
        <w:t>impact fees to be reasonably related or that otherwise excuse a Host Community from calculating impact fees based on the actual operations of a</w:t>
      </w:r>
      <w:r w:rsidR="008E73C8" w:rsidRPr="005108E4">
        <w:rPr>
          <w:sz w:val="24"/>
          <w:szCs w:val="24"/>
        </w:rPr>
        <w:t>n</w:t>
      </w:r>
      <w:r w:rsidRPr="005108E4">
        <w:rPr>
          <w:sz w:val="24"/>
          <w:szCs w:val="24"/>
        </w:rPr>
        <w:t xml:space="preserve"> M</w:t>
      </w:r>
      <w:r w:rsidR="008E73C8" w:rsidRPr="005108E4">
        <w:rPr>
          <w:sz w:val="24"/>
          <w:szCs w:val="24"/>
        </w:rPr>
        <w:t>TC</w:t>
      </w:r>
      <w:r w:rsidRPr="005108E4">
        <w:rPr>
          <w:sz w:val="24"/>
          <w:szCs w:val="24"/>
        </w:rPr>
        <w:t>;</w:t>
      </w:r>
    </w:p>
    <w:p w14:paraId="2E329F73" w14:textId="020F0D76"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A provision that imposes legal, overtime, or administrative costs or any costs other than a CIF on a</w:t>
      </w:r>
      <w:r w:rsidR="008E73C8" w:rsidRPr="005108E4">
        <w:rPr>
          <w:sz w:val="24"/>
          <w:szCs w:val="24"/>
        </w:rPr>
        <w:t>n</w:t>
      </w:r>
      <w:r w:rsidRPr="005108E4">
        <w:rPr>
          <w:sz w:val="24"/>
          <w:szCs w:val="24"/>
        </w:rPr>
        <w:t xml:space="preserve"> M</w:t>
      </w:r>
      <w:r w:rsidR="008E73C8" w:rsidRPr="005108E4">
        <w:rPr>
          <w:sz w:val="24"/>
          <w:szCs w:val="24"/>
        </w:rPr>
        <w:t xml:space="preserve">TC </w:t>
      </w:r>
      <w:r w:rsidRPr="005108E4">
        <w:rPr>
          <w:sz w:val="24"/>
          <w:szCs w:val="24"/>
        </w:rPr>
        <w:t>with the exception of a</w:t>
      </w:r>
      <w:r w:rsidR="008E73C8" w:rsidRPr="005108E4">
        <w:rPr>
          <w:sz w:val="24"/>
          <w:szCs w:val="24"/>
        </w:rPr>
        <w:t>n</w:t>
      </w:r>
      <w:r w:rsidRPr="005108E4">
        <w:rPr>
          <w:sz w:val="24"/>
          <w:szCs w:val="24"/>
        </w:rPr>
        <w:t xml:space="preserve"> M</w:t>
      </w:r>
      <w:r w:rsidR="008E73C8" w:rsidRPr="005108E4">
        <w:rPr>
          <w:sz w:val="24"/>
          <w:szCs w:val="24"/>
        </w:rPr>
        <w:t>TC</w:t>
      </w:r>
      <w:r w:rsidRPr="005108E4">
        <w:rPr>
          <w:sz w:val="24"/>
          <w:szCs w:val="24"/>
        </w:rPr>
        <w:t>’s tax obligations or its responsibility for paying routine, generally occurring municipal fees;</w:t>
      </w:r>
    </w:p>
    <w:p w14:paraId="671BDBFC" w14:textId="56FD67C1"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A provision that obligates a</w:t>
      </w:r>
      <w:r w:rsidR="008E73C8" w:rsidRPr="005108E4">
        <w:rPr>
          <w:sz w:val="24"/>
          <w:szCs w:val="24"/>
        </w:rPr>
        <w:t>n</w:t>
      </w:r>
      <w:r w:rsidRPr="005108E4">
        <w:rPr>
          <w:sz w:val="24"/>
          <w:szCs w:val="24"/>
        </w:rPr>
        <w:t xml:space="preserve"> M</w:t>
      </w:r>
      <w:r w:rsidR="008E73C8" w:rsidRPr="005108E4">
        <w:rPr>
          <w:sz w:val="24"/>
          <w:szCs w:val="24"/>
        </w:rPr>
        <w:t>TC</w:t>
      </w:r>
      <w:r w:rsidRPr="005108E4">
        <w:rPr>
          <w:sz w:val="24"/>
          <w:szCs w:val="24"/>
        </w:rPr>
        <w:t xml:space="preserve"> to set aside money in an escrow, bond, or other similar account for a Host Community’s use or purposes;</w:t>
      </w:r>
    </w:p>
    <w:p w14:paraId="32D35140" w14:textId="43FB0654" w:rsidR="003D466E" w:rsidRPr="005108E4" w:rsidRDefault="003D466E" w:rsidP="003D466E">
      <w:pPr>
        <w:pStyle w:val="ListParagraph"/>
        <w:numPr>
          <w:ilvl w:val="0"/>
          <w:numId w:val="105"/>
        </w:numPr>
        <w:tabs>
          <w:tab w:val="left" w:pos="2160"/>
        </w:tabs>
        <w:ind w:left="2430" w:right="208"/>
        <w:jc w:val="left"/>
        <w:rPr>
          <w:sz w:val="24"/>
          <w:szCs w:val="24"/>
        </w:rPr>
      </w:pPr>
      <w:r w:rsidRPr="005108E4">
        <w:rPr>
          <w:sz w:val="24"/>
          <w:szCs w:val="24"/>
        </w:rPr>
        <w:t>A provision that requires a</w:t>
      </w:r>
      <w:r w:rsidR="008E73C8" w:rsidRPr="005108E4">
        <w:rPr>
          <w:sz w:val="24"/>
          <w:szCs w:val="24"/>
        </w:rPr>
        <w:t>n</w:t>
      </w:r>
      <w:r w:rsidRPr="005108E4">
        <w:rPr>
          <w:sz w:val="24"/>
          <w:szCs w:val="24"/>
        </w:rPr>
        <w:t xml:space="preserve"> M</w:t>
      </w:r>
      <w:r w:rsidR="008E73C8" w:rsidRPr="005108E4">
        <w:rPr>
          <w:sz w:val="24"/>
          <w:szCs w:val="24"/>
        </w:rPr>
        <w:t>TC</w:t>
      </w:r>
      <w:r w:rsidRPr="005108E4">
        <w:rPr>
          <w:sz w:val="24"/>
          <w:szCs w:val="24"/>
        </w:rPr>
        <w:t xml:space="preserve"> to make any additional payments or obligations including but not limited to monetary payments, in-kind contributions, providing staffing, advance payments, or charitable contributions by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xml:space="preserve"> to a Host Community or any other organization.</w:t>
      </w:r>
    </w:p>
    <w:p w14:paraId="6FE0E401" w14:textId="77777777" w:rsidR="003D466E" w:rsidRPr="005108E4" w:rsidRDefault="003D466E" w:rsidP="003D466E">
      <w:pPr>
        <w:pStyle w:val="ListParagraph"/>
        <w:tabs>
          <w:tab w:val="left" w:pos="2160"/>
        </w:tabs>
        <w:ind w:left="2610"/>
        <w:jc w:val="left"/>
        <w:rPr>
          <w:sz w:val="24"/>
          <w:szCs w:val="24"/>
        </w:rPr>
      </w:pPr>
    </w:p>
    <w:p w14:paraId="2197FFD0" w14:textId="01F4CB7B" w:rsidR="003D466E" w:rsidRPr="005108E4" w:rsidRDefault="003D466E" w:rsidP="003D466E">
      <w:pPr>
        <w:pStyle w:val="ListParagraph"/>
        <w:numPr>
          <w:ilvl w:val="0"/>
          <w:numId w:val="101"/>
        </w:numPr>
        <w:tabs>
          <w:tab w:val="left" w:pos="1786"/>
        </w:tabs>
        <w:spacing w:line="242" w:lineRule="auto"/>
        <w:ind w:left="1319" w:right="209" w:firstLine="0"/>
        <w:jc w:val="left"/>
        <w:outlineLvl w:val="1"/>
        <w:rPr>
          <w:sz w:val="24"/>
          <w:szCs w:val="24"/>
        </w:rPr>
      </w:pPr>
      <w:r w:rsidRPr="005108E4">
        <w:rPr>
          <w:sz w:val="24"/>
          <w:szCs w:val="24"/>
          <w:u w:val="single"/>
        </w:rPr>
        <w:t>Review and Certification of Host Community Agreements</w:t>
      </w:r>
      <w:r w:rsidRPr="005108E4">
        <w:rPr>
          <w:sz w:val="24"/>
          <w:szCs w:val="24"/>
        </w:rPr>
        <w:t>.  The Commission, through its Executive Director or the director’s delegee, shall review an HCA submitted by a License Applicant or an M</w:t>
      </w:r>
      <w:r w:rsidR="007339E1" w:rsidRPr="005108E4">
        <w:rPr>
          <w:sz w:val="24"/>
          <w:szCs w:val="24"/>
        </w:rPr>
        <w:t>TC</w:t>
      </w:r>
      <w:r w:rsidRPr="005108E4">
        <w:rPr>
          <w:sz w:val="24"/>
          <w:szCs w:val="24"/>
        </w:rPr>
        <w:t xml:space="preserve"> and make a determination certifying whether the HCA, in whole or in part, satisfies Commission requirements.</w:t>
      </w:r>
    </w:p>
    <w:p w14:paraId="5F3D955E" w14:textId="271B2EAD" w:rsidR="003D466E" w:rsidRPr="005108E4" w:rsidRDefault="003D466E" w:rsidP="003D466E">
      <w:pPr>
        <w:pStyle w:val="ListParagraph"/>
        <w:numPr>
          <w:ilvl w:val="1"/>
          <w:numId w:val="101"/>
        </w:numPr>
        <w:ind w:left="2070" w:right="208"/>
        <w:jc w:val="left"/>
        <w:rPr>
          <w:sz w:val="24"/>
          <w:szCs w:val="24"/>
        </w:rPr>
      </w:pPr>
      <w:r w:rsidRPr="005108E4">
        <w:rPr>
          <w:sz w:val="24"/>
          <w:szCs w:val="24"/>
        </w:rPr>
        <w:t>The Commission shall complete its review of an HCA within 90 days of receiving an HCA from a</w:t>
      </w:r>
      <w:r w:rsidR="007339E1" w:rsidRPr="005108E4">
        <w:rPr>
          <w:sz w:val="24"/>
          <w:szCs w:val="24"/>
        </w:rPr>
        <w:t>n</w:t>
      </w:r>
      <w:r w:rsidRPr="005108E4">
        <w:rPr>
          <w:sz w:val="24"/>
          <w:szCs w:val="24"/>
        </w:rPr>
        <w:t xml:space="preserve"> M</w:t>
      </w:r>
      <w:r w:rsidR="007339E1" w:rsidRPr="005108E4">
        <w:rPr>
          <w:sz w:val="24"/>
          <w:szCs w:val="24"/>
        </w:rPr>
        <w:t>TC</w:t>
      </w:r>
      <w:r w:rsidRPr="005108E4">
        <w:rPr>
          <w:sz w:val="24"/>
          <w:szCs w:val="24"/>
        </w:rPr>
        <w:t xml:space="preserve">. The Commission may request additional information or send a determination notice identifying deficiencies in an HCA. Submission of an amended HCA resets the 90-day period of Commission review. </w:t>
      </w:r>
    </w:p>
    <w:p w14:paraId="589829F0"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u w:val="single"/>
        </w:rPr>
      </w:pPr>
      <w:r w:rsidRPr="005108E4">
        <w:rPr>
          <w:sz w:val="24"/>
          <w:szCs w:val="24"/>
          <w:u w:val="single"/>
        </w:rPr>
        <w:t>Review of HCAs submitted by License Applicants</w:t>
      </w:r>
    </w:p>
    <w:p w14:paraId="608DC084" w14:textId="3B6E463F" w:rsidR="003D466E" w:rsidRPr="005108E4" w:rsidRDefault="003D466E" w:rsidP="003D466E">
      <w:pPr>
        <w:pStyle w:val="ListParagraph"/>
        <w:numPr>
          <w:ilvl w:val="0"/>
          <w:numId w:val="107"/>
        </w:numPr>
        <w:tabs>
          <w:tab w:val="left" w:pos="1786"/>
        </w:tabs>
        <w:spacing w:line="242" w:lineRule="auto"/>
        <w:ind w:left="2430" w:right="209"/>
        <w:jc w:val="left"/>
        <w:outlineLvl w:val="1"/>
        <w:rPr>
          <w:sz w:val="24"/>
          <w:szCs w:val="24"/>
        </w:rPr>
      </w:pPr>
      <w:r w:rsidRPr="005108E4">
        <w:rPr>
          <w:sz w:val="24"/>
          <w:szCs w:val="24"/>
        </w:rPr>
        <w:t>All applications for initial licensure submitted on or after May 1, 2024, must include an HCA that complies with 935 CMR 50</w:t>
      </w:r>
      <w:r w:rsidR="0085070C" w:rsidRPr="005108E4">
        <w:rPr>
          <w:sz w:val="24"/>
          <w:szCs w:val="24"/>
        </w:rPr>
        <w:t>1</w:t>
      </w:r>
      <w:r w:rsidRPr="005108E4">
        <w:rPr>
          <w:sz w:val="24"/>
          <w:szCs w:val="24"/>
        </w:rPr>
        <w:t xml:space="preserve">.000 </w:t>
      </w:r>
      <w:r w:rsidRPr="005108E4">
        <w:rPr>
          <w:i/>
          <w:iCs/>
          <w:sz w:val="24"/>
          <w:szCs w:val="24"/>
        </w:rPr>
        <w:t>et seq</w:t>
      </w:r>
      <w:r w:rsidRPr="005108E4">
        <w:rPr>
          <w:sz w:val="24"/>
          <w:szCs w:val="24"/>
        </w:rPr>
        <w:t>. or a compliant HCA Waiver.</w:t>
      </w:r>
    </w:p>
    <w:p w14:paraId="391F6A1C" w14:textId="77777777" w:rsidR="003D466E" w:rsidRPr="005108E4" w:rsidRDefault="003D466E" w:rsidP="003D466E">
      <w:pPr>
        <w:pStyle w:val="ListParagraph"/>
        <w:numPr>
          <w:ilvl w:val="0"/>
          <w:numId w:val="107"/>
        </w:numPr>
        <w:tabs>
          <w:tab w:val="left" w:pos="1786"/>
        </w:tabs>
        <w:spacing w:line="242" w:lineRule="auto"/>
        <w:ind w:left="2430" w:right="209"/>
        <w:jc w:val="left"/>
        <w:outlineLvl w:val="1"/>
        <w:rPr>
          <w:sz w:val="24"/>
          <w:szCs w:val="24"/>
        </w:rPr>
      </w:pPr>
      <w:r w:rsidRPr="005108E4">
        <w:rPr>
          <w:sz w:val="24"/>
          <w:szCs w:val="24"/>
        </w:rPr>
        <w:t>The Commission may request additional information from a License Applicant or a Host Community in connection with its review.</w:t>
      </w:r>
    </w:p>
    <w:p w14:paraId="05368C11" w14:textId="77777777" w:rsidR="003D466E" w:rsidRPr="005108E4" w:rsidRDefault="003D466E" w:rsidP="003D466E">
      <w:pPr>
        <w:pStyle w:val="ListParagraph"/>
        <w:numPr>
          <w:ilvl w:val="0"/>
          <w:numId w:val="107"/>
        </w:numPr>
        <w:tabs>
          <w:tab w:val="left" w:pos="1786"/>
        </w:tabs>
        <w:spacing w:line="242" w:lineRule="auto"/>
        <w:ind w:left="2430" w:right="209"/>
        <w:jc w:val="left"/>
        <w:outlineLvl w:val="1"/>
        <w:rPr>
          <w:sz w:val="24"/>
          <w:szCs w:val="24"/>
        </w:rPr>
      </w:pPr>
      <w:r w:rsidRPr="005108E4">
        <w:rPr>
          <w:sz w:val="24"/>
          <w:szCs w:val="24"/>
        </w:rPr>
        <w:t xml:space="preserve">The Commission shall send a notice of its HCA determination to both a License Applicant and a Host Community within 90 days of receipt of an HCA. </w:t>
      </w:r>
    </w:p>
    <w:p w14:paraId="18A81E20" w14:textId="659C2030" w:rsidR="003D466E" w:rsidRPr="005108E4" w:rsidRDefault="003D466E" w:rsidP="003D466E">
      <w:pPr>
        <w:pStyle w:val="ListParagraph"/>
        <w:numPr>
          <w:ilvl w:val="0"/>
          <w:numId w:val="107"/>
        </w:numPr>
        <w:tabs>
          <w:tab w:val="left" w:pos="1786"/>
        </w:tabs>
        <w:spacing w:line="242" w:lineRule="auto"/>
        <w:ind w:left="2430" w:right="209"/>
        <w:jc w:val="left"/>
        <w:outlineLvl w:val="1"/>
        <w:rPr>
          <w:sz w:val="24"/>
          <w:szCs w:val="24"/>
        </w:rPr>
      </w:pPr>
      <w:r w:rsidRPr="005108E4">
        <w:rPr>
          <w:sz w:val="24"/>
          <w:szCs w:val="24"/>
        </w:rPr>
        <w:t>If the Commission determines that a License Applicant’s HCA does not comply with 935 CMR 50</w:t>
      </w:r>
      <w:r w:rsidR="0085070C" w:rsidRPr="005108E4">
        <w:rPr>
          <w:sz w:val="24"/>
          <w:szCs w:val="24"/>
        </w:rPr>
        <w:t>1</w:t>
      </w:r>
      <w:r w:rsidRPr="005108E4">
        <w:rPr>
          <w:sz w:val="24"/>
          <w:szCs w:val="24"/>
        </w:rPr>
        <w:t>.180, then the HCA determination notice shall state the following:</w:t>
      </w:r>
    </w:p>
    <w:p w14:paraId="04988313" w14:textId="77777777"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 xml:space="preserve">The factual basis for the Commission’s finding of noncompliance, including identification of the noncompliant term(s), condition(s), or provision(s) of the HCA, if applicable; </w:t>
      </w:r>
    </w:p>
    <w:p w14:paraId="69E93462" w14:textId="77777777"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The parties’ option to correct the noncompliance and submit an amended HCA;</w:t>
      </w:r>
    </w:p>
    <w:p w14:paraId="328B948E" w14:textId="566B450B"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The parties’ option to submit an HCA Waiver that complies with 935 CMR 50</w:t>
      </w:r>
      <w:r w:rsidR="00A55BBB" w:rsidRPr="005108E4">
        <w:rPr>
          <w:sz w:val="24"/>
          <w:szCs w:val="24"/>
        </w:rPr>
        <w:t>1</w:t>
      </w:r>
      <w:r w:rsidRPr="005108E4">
        <w:rPr>
          <w:sz w:val="24"/>
          <w:szCs w:val="24"/>
        </w:rPr>
        <w:t xml:space="preserve">.180(5); and </w:t>
      </w:r>
    </w:p>
    <w:p w14:paraId="2FCED637" w14:textId="77777777"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Either party’s option to discontinue relations as Host Community and License Applicant.</w:t>
      </w:r>
    </w:p>
    <w:p w14:paraId="2CFCD286" w14:textId="5943723E" w:rsidR="003D466E" w:rsidRPr="005108E4" w:rsidRDefault="003D466E" w:rsidP="003D466E">
      <w:pPr>
        <w:pStyle w:val="ListParagraph"/>
        <w:numPr>
          <w:ilvl w:val="0"/>
          <w:numId w:val="107"/>
        </w:numPr>
        <w:tabs>
          <w:tab w:val="left" w:pos="1786"/>
        </w:tabs>
        <w:spacing w:line="242" w:lineRule="auto"/>
        <w:ind w:left="2430" w:right="209"/>
        <w:jc w:val="left"/>
        <w:outlineLvl w:val="1"/>
        <w:rPr>
          <w:sz w:val="24"/>
          <w:szCs w:val="24"/>
        </w:rPr>
      </w:pPr>
      <w:r w:rsidRPr="005108E4">
        <w:rPr>
          <w:sz w:val="24"/>
          <w:szCs w:val="24"/>
        </w:rPr>
        <w:t>Failure to submit a compliant HCA or a compliant HCA Waiver with an application for licensure may result in an application remaining incomplete pursuant to 935 CMR 50</w:t>
      </w:r>
      <w:r w:rsidR="0085070C" w:rsidRPr="005108E4">
        <w:rPr>
          <w:sz w:val="24"/>
          <w:szCs w:val="24"/>
        </w:rPr>
        <w:t>1</w:t>
      </w:r>
      <w:r w:rsidRPr="005108E4">
        <w:rPr>
          <w:sz w:val="24"/>
          <w:szCs w:val="24"/>
        </w:rPr>
        <w:t xml:space="preserve">.102.  </w:t>
      </w:r>
    </w:p>
    <w:p w14:paraId="7A2530A6" w14:textId="269791BA"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u w:val="single"/>
        </w:rPr>
      </w:pPr>
      <w:r w:rsidRPr="005108E4">
        <w:rPr>
          <w:sz w:val="24"/>
          <w:szCs w:val="24"/>
          <w:u w:val="single"/>
        </w:rPr>
        <w:t>Review of HCAs submitted by a</w:t>
      </w:r>
      <w:r w:rsidR="00FC6128" w:rsidRPr="005108E4">
        <w:rPr>
          <w:sz w:val="24"/>
          <w:szCs w:val="24"/>
          <w:u w:val="single"/>
        </w:rPr>
        <w:t>n</w:t>
      </w:r>
      <w:r w:rsidRPr="005108E4">
        <w:rPr>
          <w:sz w:val="24"/>
          <w:szCs w:val="24"/>
          <w:u w:val="single"/>
        </w:rPr>
        <w:t xml:space="preserve"> M</w:t>
      </w:r>
      <w:r w:rsidR="00FC6128" w:rsidRPr="005108E4">
        <w:rPr>
          <w:sz w:val="24"/>
          <w:szCs w:val="24"/>
          <w:u w:val="single"/>
        </w:rPr>
        <w:t>TC</w:t>
      </w:r>
    </w:p>
    <w:p w14:paraId="7FC84590" w14:textId="3FF95093" w:rsidR="003D466E" w:rsidRPr="005108E4" w:rsidRDefault="003D466E" w:rsidP="003D466E">
      <w:pPr>
        <w:pStyle w:val="ListParagraph"/>
        <w:numPr>
          <w:ilvl w:val="2"/>
          <w:numId w:val="91"/>
        </w:numPr>
        <w:tabs>
          <w:tab w:val="left" w:pos="1786"/>
        </w:tabs>
        <w:spacing w:line="242" w:lineRule="auto"/>
        <w:ind w:left="2430" w:right="209"/>
        <w:jc w:val="left"/>
        <w:outlineLvl w:val="1"/>
        <w:rPr>
          <w:sz w:val="24"/>
          <w:szCs w:val="24"/>
        </w:rPr>
      </w:pPr>
      <w:r w:rsidRPr="005108E4">
        <w:rPr>
          <w:sz w:val="24"/>
          <w:szCs w:val="24"/>
        </w:rPr>
        <w:t>All renewal applications submitted on or after May 1, 2024, must include an HCA that complies with 935 CMR 50</w:t>
      </w:r>
      <w:r w:rsidR="008945AE" w:rsidRPr="005108E4">
        <w:rPr>
          <w:sz w:val="24"/>
          <w:szCs w:val="24"/>
        </w:rPr>
        <w:t>1</w:t>
      </w:r>
      <w:r w:rsidRPr="005108E4">
        <w:rPr>
          <w:sz w:val="24"/>
          <w:szCs w:val="24"/>
        </w:rPr>
        <w:t xml:space="preserve">.000 </w:t>
      </w:r>
      <w:r w:rsidRPr="005108E4">
        <w:rPr>
          <w:i/>
          <w:iCs/>
          <w:sz w:val="24"/>
          <w:szCs w:val="24"/>
        </w:rPr>
        <w:t>et seq</w:t>
      </w:r>
      <w:r w:rsidRPr="005108E4">
        <w:rPr>
          <w:sz w:val="24"/>
          <w:szCs w:val="24"/>
        </w:rPr>
        <w:t xml:space="preserve">. or a compliant HCA Waiver. </w:t>
      </w:r>
    </w:p>
    <w:p w14:paraId="4121AFDB" w14:textId="1C1DE086" w:rsidR="003D466E" w:rsidRPr="005108E4" w:rsidRDefault="003D466E" w:rsidP="003D466E">
      <w:pPr>
        <w:pStyle w:val="ListParagraph"/>
        <w:numPr>
          <w:ilvl w:val="2"/>
          <w:numId w:val="91"/>
        </w:numPr>
        <w:tabs>
          <w:tab w:val="left" w:pos="1786"/>
        </w:tabs>
        <w:spacing w:line="242" w:lineRule="auto"/>
        <w:ind w:left="2430" w:right="209"/>
        <w:jc w:val="left"/>
        <w:outlineLvl w:val="1"/>
        <w:rPr>
          <w:sz w:val="24"/>
          <w:szCs w:val="24"/>
        </w:rPr>
      </w:pPr>
      <w:r w:rsidRPr="005108E4">
        <w:rPr>
          <w:sz w:val="24"/>
          <w:szCs w:val="24"/>
        </w:rPr>
        <w:t>The Commission may request additional information from a</w:t>
      </w:r>
      <w:r w:rsidR="00FC6128" w:rsidRPr="005108E4">
        <w:rPr>
          <w:sz w:val="24"/>
          <w:szCs w:val="24"/>
        </w:rPr>
        <w:t xml:space="preserve">n MTC </w:t>
      </w:r>
      <w:r w:rsidRPr="005108E4">
        <w:rPr>
          <w:sz w:val="24"/>
          <w:szCs w:val="24"/>
        </w:rPr>
        <w:t xml:space="preserve">or a Host Community in connection with its review. </w:t>
      </w:r>
    </w:p>
    <w:p w14:paraId="446438DA" w14:textId="6C44AC8E" w:rsidR="003D466E" w:rsidRPr="005108E4" w:rsidRDefault="003D466E" w:rsidP="003D466E">
      <w:pPr>
        <w:pStyle w:val="ListParagraph"/>
        <w:numPr>
          <w:ilvl w:val="2"/>
          <w:numId w:val="91"/>
        </w:numPr>
        <w:tabs>
          <w:tab w:val="left" w:pos="1786"/>
        </w:tabs>
        <w:spacing w:line="242" w:lineRule="auto"/>
        <w:ind w:left="2430" w:right="209"/>
        <w:jc w:val="left"/>
        <w:outlineLvl w:val="1"/>
        <w:rPr>
          <w:sz w:val="24"/>
          <w:szCs w:val="24"/>
        </w:rPr>
      </w:pPr>
      <w:r w:rsidRPr="005108E4">
        <w:rPr>
          <w:sz w:val="24"/>
          <w:szCs w:val="24"/>
        </w:rPr>
        <w:t>The Commission shall send a notice of its HCA determination to both a</w:t>
      </w:r>
      <w:r w:rsidR="00D74A81" w:rsidRPr="005108E4">
        <w:rPr>
          <w:sz w:val="24"/>
          <w:szCs w:val="24"/>
        </w:rPr>
        <w:t>n</w:t>
      </w:r>
      <w:r w:rsidRPr="005108E4">
        <w:rPr>
          <w:sz w:val="24"/>
          <w:szCs w:val="24"/>
        </w:rPr>
        <w:t xml:space="preserve"> M</w:t>
      </w:r>
      <w:r w:rsidR="00D74A81" w:rsidRPr="005108E4">
        <w:rPr>
          <w:sz w:val="24"/>
          <w:szCs w:val="24"/>
        </w:rPr>
        <w:t>TC</w:t>
      </w:r>
      <w:r w:rsidRPr="005108E4">
        <w:rPr>
          <w:sz w:val="24"/>
          <w:szCs w:val="24"/>
        </w:rPr>
        <w:t xml:space="preserve"> and a Host Community within 90 days of receipt of the HCA. The determination notice shall identify whether the HCA, in whole or in part, complies with 935 CMR 50</w:t>
      </w:r>
      <w:r w:rsidR="00695EF7" w:rsidRPr="005108E4">
        <w:rPr>
          <w:sz w:val="24"/>
          <w:szCs w:val="24"/>
        </w:rPr>
        <w:t>1</w:t>
      </w:r>
      <w:r w:rsidRPr="005108E4">
        <w:rPr>
          <w:sz w:val="24"/>
          <w:szCs w:val="24"/>
        </w:rPr>
        <w:t>.180.</w:t>
      </w:r>
    </w:p>
    <w:p w14:paraId="53E5EA4C" w14:textId="219CC391" w:rsidR="003D466E" w:rsidRPr="005108E4" w:rsidRDefault="003D466E" w:rsidP="003D466E">
      <w:pPr>
        <w:pStyle w:val="ListParagraph"/>
        <w:numPr>
          <w:ilvl w:val="2"/>
          <w:numId w:val="91"/>
        </w:numPr>
        <w:tabs>
          <w:tab w:val="left" w:pos="1786"/>
        </w:tabs>
        <w:spacing w:line="242" w:lineRule="auto"/>
        <w:ind w:left="2430" w:right="209"/>
        <w:jc w:val="left"/>
        <w:outlineLvl w:val="1"/>
        <w:rPr>
          <w:sz w:val="24"/>
          <w:szCs w:val="24"/>
        </w:rPr>
      </w:pPr>
      <w:r w:rsidRPr="005108E4">
        <w:rPr>
          <w:sz w:val="24"/>
          <w:szCs w:val="24"/>
        </w:rPr>
        <w:t>If the Commission determines that a</w:t>
      </w:r>
      <w:r w:rsidR="00D74A81" w:rsidRPr="005108E4">
        <w:rPr>
          <w:sz w:val="24"/>
          <w:szCs w:val="24"/>
        </w:rPr>
        <w:t>n</w:t>
      </w:r>
      <w:r w:rsidRPr="005108E4">
        <w:rPr>
          <w:sz w:val="24"/>
          <w:szCs w:val="24"/>
        </w:rPr>
        <w:t xml:space="preserve"> M</w:t>
      </w:r>
      <w:r w:rsidR="00D74A81" w:rsidRPr="005108E4">
        <w:rPr>
          <w:sz w:val="24"/>
          <w:szCs w:val="24"/>
        </w:rPr>
        <w:t>TC</w:t>
      </w:r>
      <w:r w:rsidRPr="005108E4">
        <w:rPr>
          <w:sz w:val="24"/>
          <w:szCs w:val="24"/>
        </w:rPr>
        <w:t>’s HCA does not comply with 935 CMR 50</w:t>
      </w:r>
      <w:r w:rsidR="00695EF7" w:rsidRPr="005108E4">
        <w:rPr>
          <w:sz w:val="24"/>
          <w:szCs w:val="24"/>
        </w:rPr>
        <w:t>1</w:t>
      </w:r>
      <w:r w:rsidRPr="005108E4">
        <w:rPr>
          <w:sz w:val="24"/>
          <w:szCs w:val="24"/>
        </w:rPr>
        <w:t>.180, then the HCA determination notice shall provide the following:</w:t>
      </w:r>
    </w:p>
    <w:p w14:paraId="365A3D0D" w14:textId="77777777"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 xml:space="preserve">The factual basis for the Commission’s finding of noncompliance, including identification of the noncompliant term(s), condition(s), or provision(s) of the HCA, if applicable; </w:t>
      </w:r>
    </w:p>
    <w:p w14:paraId="3EE4F497" w14:textId="77777777"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The parties’ option to correct the noncompliance and submit an amended HCA;</w:t>
      </w:r>
    </w:p>
    <w:p w14:paraId="708808AA" w14:textId="3E21238F"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The parties’ option to submit an HCA Waiver that complies with 935 CMR 50</w:t>
      </w:r>
      <w:r w:rsidR="003451E1" w:rsidRPr="005108E4">
        <w:rPr>
          <w:sz w:val="24"/>
          <w:szCs w:val="24"/>
        </w:rPr>
        <w:t>1</w:t>
      </w:r>
      <w:r w:rsidRPr="005108E4">
        <w:rPr>
          <w:sz w:val="24"/>
          <w:szCs w:val="24"/>
        </w:rPr>
        <w:t>.180(5);</w:t>
      </w:r>
    </w:p>
    <w:p w14:paraId="2DC14A5C" w14:textId="5859C5CA"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A Host Community’s option to discontinue relations with an M</w:t>
      </w:r>
      <w:r w:rsidR="00D74A81" w:rsidRPr="005108E4">
        <w:rPr>
          <w:sz w:val="24"/>
          <w:szCs w:val="24"/>
        </w:rPr>
        <w:t>TC</w:t>
      </w:r>
      <w:r w:rsidRPr="005108E4">
        <w:rPr>
          <w:sz w:val="24"/>
          <w:szCs w:val="24"/>
        </w:rPr>
        <w:t>.  A municipality shall notify a</w:t>
      </w:r>
      <w:r w:rsidR="00D74A81" w:rsidRPr="005108E4">
        <w:rPr>
          <w:sz w:val="24"/>
          <w:szCs w:val="24"/>
        </w:rPr>
        <w:t>n</w:t>
      </w:r>
      <w:r w:rsidRPr="005108E4">
        <w:rPr>
          <w:sz w:val="24"/>
          <w:szCs w:val="24"/>
        </w:rPr>
        <w:t xml:space="preserve"> M</w:t>
      </w:r>
      <w:r w:rsidR="00D74A81" w:rsidRPr="005108E4">
        <w:rPr>
          <w:sz w:val="24"/>
          <w:szCs w:val="24"/>
        </w:rPr>
        <w:t>TC</w:t>
      </w:r>
      <w:r w:rsidRPr="005108E4">
        <w:rPr>
          <w:sz w:val="24"/>
          <w:szCs w:val="24"/>
        </w:rPr>
        <w:t xml:space="preserve"> if it no longer intends to continue as a Host Community for a</w:t>
      </w:r>
      <w:r w:rsidR="00D74A81" w:rsidRPr="005108E4">
        <w:rPr>
          <w:sz w:val="24"/>
          <w:szCs w:val="24"/>
        </w:rPr>
        <w:t>n</w:t>
      </w:r>
      <w:r w:rsidRPr="005108E4">
        <w:rPr>
          <w:sz w:val="24"/>
          <w:szCs w:val="24"/>
        </w:rPr>
        <w:t xml:space="preserve"> M</w:t>
      </w:r>
      <w:r w:rsidR="00D74A81" w:rsidRPr="005108E4">
        <w:rPr>
          <w:sz w:val="24"/>
          <w:szCs w:val="24"/>
        </w:rPr>
        <w:t>TC</w:t>
      </w:r>
      <w:r w:rsidR="00F80C4F" w:rsidRPr="005108E4">
        <w:rPr>
          <w:sz w:val="24"/>
          <w:szCs w:val="24"/>
        </w:rPr>
        <w:t>. On receipt of a notice of discontinuance as a Host Community, the MTC shall notify the Commission</w:t>
      </w:r>
      <w:r w:rsidRPr="005108E4">
        <w:rPr>
          <w:sz w:val="24"/>
          <w:szCs w:val="24"/>
        </w:rPr>
        <w:t>; and</w:t>
      </w:r>
    </w:p>
    <w:p w14:paraId="6B4E74C6" w14:textId="090508F9" w:rsidR="003D466E" w:rsidRPr="005108E4" w:rsidRDefault="003D466E" w:rsidP="003D466E">
      <w:pPr>
        <w:pStyle w:val="ListParagraph"/>
        <w:numPr>
          <w:ilvl w:val="1"/>
          <w:numId w:val="107"/>
        </w:numPr>
        <w:tabs>
          <w:tab w:val="left" w:pos="1786"/>
        </w:tabs>
        <w:spacing w:line="242" w:lineRule="auto"/>
        <w:ind w:left="2790" w:right="209"/>
        <w:jc w:val="left"/>
        <w:outlineLvl w:val="1"/>
        <w:rPr>
          <w:sz w:val="24"/>
          <w:szCs w:val="24"/>
        </w:rPr>
      </w:pPr>
      <w:r w:rsidRPr="005108E4">
        <w:rPr>
          <w:sz w:val="24"/>
          <w:szCs w:val="24"/>
        </w:rPr>
        <w:t>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’s option to request equitable relief from the Commission in the event that a Host Community declines to continue as a Host Community;</w:t>
      </w:r>
    </w:p>
    <w:p w14:paraId="3BE2C977" w14:textId="054220E9" w:rsidR="003D466E" w:rsidRPr="005108E4" w:rsidRDefault="003D466E" w:rsidP="003D466E">
      <w:pPr>
        <w:pStyle w:val="ListParagraph"/>
        <w:numPr>
          <w:ilvl w:val="2"/>
          <w:numId w:val="91"/>
        </w:numPr>
        <w:ind w:right="208"/>
        <w:jc w:val="left"/>
        <w:rPr>
          <w:sz w:val="24"/>
          <w:szCs w:val="24"/>
        </w:rPr>
      </w:pPr>
      <w:r w:rsidRPr="005108E4">
        <w:rPr>
          <w:sz w:val="24"/>
          <w:szCs w:val="24"/>
        </w:rPr>
        <w:t>If a Host Community discontinues relations with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then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xml:space="preserve"> may submit a request for equitable relief to the Commission.</w:t>
      </w:r>
    </w:p>
    <w:p w14:paraId="0657A5B0" w14:textId="7A5AF412" w:rsidR="003D466E" w:rsidRPr="005108E4" w:rsidRDefault="003D466E" w:rsidP="003D466E">
      <w:pPr>
        <w:pStyle w:val="ListParagraph"/>
        <w:numPr>
          <w:ilvl w:val="5"/>
          <w:numId w:val="97"/>
        </w:numPr>
        <w:ind w:left="2790" w:right="208"/>
        <w:jc w:val="left"/>
        <w:rPr>
          <w:sz w:val="24"/>
          <w:szCs w:val="24"/>
        </w:rPr>
      </w:pPr>
      <w:r w:rsidRPr="005108E4">
        <w:rPr>
          <w:sz w:val="24"/>
          <w:szCs w:val="24"/>
        </w:rPr>
        <w:t>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’s request for equitable relief must identify facts, information, and any documentation to support why an M</w:t>
      </w:r>
      <w:r w:rsidR="00421997" w:rsidRPr="005108E4">
        <w:rPr>
          <w:sz w:val="24"/>
          <w:szCs w:val="24"/>
        </w:rPr>
        <w:t>TC</w:t>
      </w:r>
      <w:r w:rsidRPr="005108E4">
        <w:rPr>
          <w:sz w:val="24"/>
          <w:szCs w:val="24"/>
        </w:rPr>
        <w:t xml:space="preserve"> should be considered for equitable remedies.  A</w:t>
      </w:r>
      <w:r w:rsidR="00421997" w:rsidRPr="005108E4">
        <w:rPr>
          <w:sz w:val="24"/>
          <w:szCs w:val="24"/>
        </w:rPr>
        <w:t>n</w:t>
      </w:r>
      <w:r w:rsidRPr="005108E4">
        <w:rPr>
          <w:sz w:val="24"/>
          <w:szCs w:val="24"/>
        </w:rPr>
        <w:t xml:space="preserve"> M</w:t>
      </w:r>
      <w:r w:rsidR="00421997" w:rsidRPr="005108E4">
        <w:rPr>
          <w:sz w:val="24"/>
          <w:szCs w:val="24"/>
        </w:rPr>
        <w:t>TC</w:t>
      </w:r>
      <w:r w:rsidRPr="005108E4">
        <w:rPr>
          <w:sz w:val="24"/>
          <w:szCs w:val="24"/>
        </w:rPr>
        <w:t xml:space="preserve"> shall ensure that the request for equitable relief includes a Host Community’s notice under 935 CMR 50</w:t>
      </w:r>
      <w:r w:rsidR="003451E1" w:rsidRPr="005108E4">
        <w:rPr>
          <w:sz w:val="24"/>
          <w:szCs w:val="24"/>
        </w:rPr>
        <w:t>1</w:t>
      </w:r>
      <w:r w:rsidRPr="005108E4">
        <w:rPr>
          <w:sz w:val="24"/>
          <w:szCs w:val="24"/>
        </w:rPr>
        <w:t>.180(3)(c)4.d.</w:t>
      </w:r>
    </w:p>
    <w:p w14:paraId="6B7C010A" w14:textId="77777777" w:rsidR="003D466E" w:rsidRPr="005108E4" w:rsidRDefault="003D466E" w:rsidP="003D466E">
      <w:pPr>
        <w:pStyle w:val="ListParagraph"/>
        <w:numPr>
          <w:ilvl w:val="5"/>
          <w:numId w:val="97"/>
        </w:numPr>
        <w:ind w:left="2790" w:right="208"/>
        <w:jc w:val="left"/>
        <w:rPr>
          <w:sz w:val="24"/>
          <w:szCs w:val="24"/>
        </w:rPr>
      </w:pPr>
      <w:r w:rsidRPr="005108E4">
        <w:rPr>
          <w:sz w:val="24"/>
          <w:szCs w:val="24"/>
        </w:rPr>
        <w:t>The Commission will conduct a paper review of the petition and make a recommendation to the Commission.</w:t>
      </w:r>
    </w:p>
    <w:p w14:paraId="0F40CE01" w14:textId="5D4D96B4" w:rsidR="003D466E" w:rsidRPr="005108E4" w:rsidRDefault="003D466E" w:rsidP="003D466E">
      <w:pPr>
        <w:pStyle w:val="ListParagraph"/>
        <w:numPr>
          <w:ilvl w:val="5"/>
          <w:numId w:val="97"/>
        </w:numPr>
        <w:ind w:left="2790" w:right="208"/>
        <w:jc w:val="left"/>
        <w:rPr>
          <w:sz w:val="24"/>
          <w:szCs w:val="24"/>
        </w:rPr>
      </w:pPr>
      <w:r w:rsidRPr="005108E4">
        <w:rPr>
          <w:sz w:val="24"/>
          <w:szCs w:val="24"/>
        </w:rPr>
        <w:t>The Commission may exercise its discretion</w:t>
      </w:r>
      <w:r w:rsidR="00217556" w:rsidRPr="005108E4">
        <w:rPr>
          <w:sz w:val="24"/>
          <w:szCs w:val="24"/>
        </w:rPr>
        <w:t xml:space="preserve"> </w:t>
      </w:r>
      <w:r w:rsidR="00217556" w:rsidRPr="005108E4">
        <w:rPr>
          <w:color w:val="2B579A"/>
          <w:sz w:val="24"/>
          <w:szCs w:val="24"/>
          <w:shd w:val="clear" w:color="auto" w:fill="E6E6E6"/>
        </w:rPr>
        <w:t>whether</w:t>
      </w:r>
      <w:r w:rsidRPr="005108E4">
        <w:rPr>
          <w:sz w:val="24"/>
          <w:szCs w:val="24"/>
        </w:rPr>
        <w:t xml:space="preserve"> to grant one or more of the following equitable remedies to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(i) Extension of a License expiration date without incurring additional prorated fees; (ii) Waiver of a Change of Location fee; (iii) Other equitable relief as determined by the Commission.</w:t>
      </w:r>
    </w:p>
    <w:p w14:paraId="442BA918" w14:textId="77777777" w:rsidR="003D466E" w:rsidRPr="005108E4" w:rsidRDefault="003D466E" w:rsidP="003D466E">
      <w:pPr>
        <w:pStyle w:val="ListParagraph"/>
        <w:numPr>
          <w:ilvl w:val="5"/>
          <w:numId w:val="97"/>
        </w:numPr>
        <w:ind w:left="2790" w:right="208"/>
        <w:jc w:val="left"/>
        <w:rPr>
          <w:sz w:val="24"/>
          <w:szCs w:val="24"/>
        </w:rPr>
      </w:pPr>
      <w:r w:rsidRPr="005108E4">
        <w:rPr>
          <w:sz w:val="24"/>
          <w:szCs w:val="24"/>
        </w:rPr>
        <w:t xml:space="preserve">If the Commission grants or denies equitable relief to an ME, the agency will provide notice of its decision to an ME and a Host Community. A Host Community or an ME may seek relief from a court of competent jurisdiction.  </w:t>
      </w:r>
    </w:p>
    <w:p w14:paraId="5A02E86A" w14:textId="77777777" w:rsidR="003D466E" w:rsidRPr="005108E4" w:rsidRDefault="003D466E" w:rsidP="003D466E">
      <w:pPr>
        <w:pStyle w:val="ListParagraph"/>
        <w:numPr>
          <w:ilvl w:val="2"/>
          <w:numId w:val="91"/>
        </w:numPr>
        <w:ind w:right="208"/>
        <w:jc w:val="left"/>
        <w:rPr>
          <w:sz w:val="24"/>
          <w:szCs w:val="24"/>
        </w:rPr>
      </w:pPr>
      <w:r w:rsidRPr="005108E4">
        <w:rPr>
          <w:sz w:val="24"/>
          <w:szCs w:val="24"/>
        </w:rPr>
        <w:t>Failure to submit a compliant HCA or compliant HCA Waiver may constitute grounds for denial of a renewal application.</w:t>
      </w:r>
    </w:p>
    <w:p w14:paraId="3C9B1D86" w14:textId="3772C478" w:rsidR="003D466E" w:rsidRPr="005108E4" w:rsidRDefault="003D466E" w:rsidP="003D466E">
      <w:pPr>
        <w:pStyle w:val="ListParagraph"/>
        <w:numPr>
          <w:ilvl w:val="2"/>
          <w:numId w:val="91"/>
        </w:numPr>
        <w:ind w:right="208"/>
        <w:jc w:val="left"/>
        <w:rPr>
          <w:sz w:val="24"/>
          <w:szCs w:val="24"/>
        </w:rPr>
      </w:pPr>
      <w:r w:rsidRPr="005108E4">
        <w:rPr>
          <w:sz w:val="24"/>
          <w:szCs w:val="24"/>
        </w:rPr>
        <w:t>Any action subsequently taken to deny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’s renewal application due to failure to produce a compliant HCA or a compliant HCA Waiver shall afford M</w:t>
      </w:r>
      <w:r w:rsidR="00D43EC9" w:rsidRPr="005108E4">
        <w:rPr>
          <w:sz w:val="24"/>
          <w:szCs w:val="24"/>
        </w:rPr>
        <w:t>TC</w:t>
      </w:r>
      <w:r w:rsidRPr="005108E4">
        <w:rPr>
          <w:sz w:val="24"/>
          <w:szCs w:val="24"/>
        </w:rPr>
        <w:t>s a right to hearing pursuant to 935 CMR 50</w:t>
      </w:r>
      <w:r w:rsidR="009F2EF2" w:rsidRPr="005108E4">
        <w:rPr>
          <w:sz w:val="24"/>
          <w:szCs w:val="24"/>
        </w:rPr>
        <w:t>1</w:t>
      </w:r>
      <w:r w:rsidRPr="005108E4">
        <w:rPr>
          <w:sz w:val="24"/>
          <w:szCs w:val="24"/>
        </w:rPr>
        <w:t>.500.</w:t>
      </w:r>
    </w:p>
    <w:p w14:paraId="25C8708D" w14:textId="5EF27482" w:rsidR="003D466E" w:rsidRPr="005108E4" w:rsidRDefault="003D466E" w:rsidP="003D466E">
      <w:pPr>
        <w:pStyle w:val="ListParagraph"/>
        <w:numPr>
          <w:ilvl w:val="3"/>
          <w:numId w:val="92"/>
        </w:numPr>
        <w:ind w:left="2790" w:right="208"/>
        <w:jc w:val="left"/>
        <w:rPr>
          <w:sz w:val="24"/>
          <w:szCs w:val="24"/>
        </w:rPr>
      </w:pPr>
      <w:r w:rsidRPr="005108E4">
        <w:rPr>
          <w:sz w:val="24"/>
          <w:szCs w:val="24"/>
        </w:rPr>
        <w:t>If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xml:space="preserve"> elects a hearing pursuant to 935 CMR 50</w:t>
      </w:r>
      <w:r w:rsidR="009F2EF2" w:rsidRPr="005108E4">
        <w:rPr>
          <w:sz w:val="24"/>
          <w:szCs w:val="24"/>
        </w:rPr>
        <w:t>1</w:t>
      </w:r>
      <w:r w:rsidRPr="005108E4">
        <w:rPr>
          <w:sz w:val="24"/>
          <w:szCs w:val="24"/>
        </w:rPr>
        <w:t>.500, the administrative proceeding must be conducted pursuant to 801 CMR 1.01, Formal Rules of Adjudicatory Practice and Procedure.</w:t>
      </w:r>
    </w:p>
    <w:p w14:paraId="1592A705" w14:textId="77777777" w:rsidR="003D466E" w:rsidRPr="005108E4" w:rsidRDefault="003D466E" w:rsidP="003D466E">
      <w:pPr>
        <w:pStyle w:val="ListParagraph"/>
        <w:numPr>
          <w:ilvl w:val="3"/>
          <w:numId w:val="92"/>
        </w:numPr>
        <w:ind w:left="2790" w:right="208"/>
        <w:jc w:val="left"/>
        <w:rPr>
          <w:sz w:val="24"/>
          <w:szCs w:val="24"/>
        </w:rPr>
      </w:pPr>
      <w:r w:rsidRPr="005108E4">
        <w:rPr>
          <w:sz w:val="24"/>
          <w:szCs w:val="24"/>
        </w:rPr>
        <w:t xml:space="preserve">A Host Community may seek intervention as a party to the hearing.   </w:t>
      </w:r>
    </w:p>
    <w:p w14:paraId="361E1D78" w14:textId="06B1AC17" w:rsidR="003D466E" w:rsidRPr="00E077D0" w:rsidRDefault="003D466E" w:rsidP="003D466E">
      <w:pPr>
        <w:pStyle w:val="ListParagraph"/>
        <w:numPr>
          <w:ilvl w:val="1"/>
          <w:numId w:val="101"/>
        </w:numPr>
        <w:tabs>
          <w:tab w:val="left" w:pos="1786"/>
        </w:tabs>
        <w:spacing w:line="242" w:lineRule="auto"/>
        <w:ind w:left="2070" w:right="209"/>
        <w:jc w:val="left"/>
        <w:outlineLvl w:val="1"/>
        <w:rPr>
          <w:sz w:val="24"/>
          <w:szCs w:val="24"/>
          <w:u w:val="single"/>
        </w:rPr>
      </w:pPr>
      <w:r w:rsidRPr="00E077D0">
        <w:rPr>
          <w:sz w:val="24"/>
          <w:szCs w:val="24"/>
          <w:u w:val="single"/>
        </w:rPr>
        <w:t>Complaints alleging Noncompliance with 935 CMR 50</w:t>
      </w:r>
      <w:r w:rsidR="002B377E" w:rsidRPr="00E077D0">
        <w:rPr>
          <w:sz w:val="24"/>
          <w:szCs w:val="24"/>
          <w:u w:val="single"/>
        </w:rPr>
        <w:t>1</w:t>
      </w:r>
      <w:r w:rsidRPr="00E077D0">
        <w:rPr>
          <w:sz w:val="24"/>
          <w:szCs w:val="24"/>
          <w:u w:val="single"/>
        </w:rPr>
        <w:t>.180</w:t>
      </w:r>
    </w:p>
    <w:p w14:paraId="3C5D5657" w14:textId="07311D35" w:rsidR="003D466E" w:rsidRPr="005108E4" w:rsidRDefault="003D466E" w:rsidP="003D466E">
      <w:pPr>
        <w:pStyle w:val="ListParagraph"/>
        <w:numPr>
          <w:ilvl w:val="4"/>
          <w:numId w:val="98"/>
        </w:numPr>
        <w:tabs>
          <w:tab w:val="left" w:pos="1786"/>
        </w:tabs>
        <w:spacing w:line="242" w:lineRule="auto"/>
        <w:ind w:left="2430" w:right="209" w:hanging="360"/>
        <w:jc w:val="left"/>
        <w:outlineLvl w:val="1"/>
        <w:rPr>
          <w:sz w:val="24"/>
          <w:szCs w:val="24"/>
        </w:rPr>
      </w:pPr>
      <w:r w:rsidRPr="005108E4">
        <w:rPr>
          <w:sz w:val="24"/>
          <w:szCs w:val="24"/>
        </w:rPr>
        <w:t>Consistent with its power to enforce HCAs, the Commission may, at its discretion, investigate any complaint alleging noncompliance with the requirements in this section and take enforcement action as provided in 935 CMR 50</w:t>
      </w:r>
      <w:r w:rsidR="002B377E" w:rsidRPr="005108E4">
        <w:rPr>
          <w:sz w:val="24"/>
          <w:szCs w:val="24"/>
        </w:rPr>
        <w:t>1</w:t>
      </w:r>
      <w:r w:rsidRPr="005108E4">
        <w:rPr>
          <w:sz w:val="24"/>
          <w:szCs w:val="24"/>
        </w:rPr>
        <w:t>.000.</w:t>
      </w:r>
    </w:p>
    <w:p w14:paraId="63C627F6" w14:textId="10FBEE66" w:rsidR="003D466E" w:rsidRPr="005108E4" w:rsidRDefault="003D466E" w:rsidP="003D466E">
      <w:pPr>
        <w:pStyle w:val="ListParagraph"/>
        <w:numPr>
          <w:ilvl w:val="4"/>
          <w:numId w:val="98"/>
        </w:numPr>
        <w:tabs>
          <w:tab w:val="left" w:pos="1786"/>
        </w:tabs>
        <w:spacing w:line="242" w:lineRule="auto"/>
        <w:ind w:left="2430" w:right="209" w:hanging="360"/>
        <w:jc w:val="left"/>
        <w:outlineLvl w:val="1"/>
        <w:rPr>
          <w:sz w:val="24"/>
          <w:szCs w:val="24"/>
        </w:rPr>
      </w:pPr>
      <w:r w:rsidRPr="005108E4">
        <w:rPr>
          <w:sz w:val="24"/>
          <w:szCs w:val="24"/>
        </w:rPr>
        <w:t>An interested person may file a complaint with the Commission alleging noncompliance with an HCA requirement under 935 CMR 50</w:t>
      </w:r>
      <w:r w:rsidR="00BD4BF0" w:rsidRPr="005108E4">
        <w:rPr>
          <w:sz w:val="24"/>
          <w:szCs w:val="24"/>
        </w:rPr>
        <w:t>1</w:t>
      </w:r>
      <w:r w:rsidRPr="005108E4">
        <w:rPr>
          <w:sz w:val="24"/>
          <w:szCs w:val="24"/>
        </w:rPr>
        <w:t>.180.  Nothing in this subdivision shall be construed to prevent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xml:space="preserve"> or a Host Community from bringing a private breach of contract action in a court of competent jurisdiction regarding an alleged breach of specific promises mutually agreed to in the parties’ HCA.</w:t>
      </w:r>
    </w:p>
    <w:p w14:paraId="43F7F8D6" w14:textId="516DCD13" w:rsidR="003D466E" w:rsidRPr="005108E4" w:rsidRDefault="003D466E" w:rsidP="003D466E">
      <w:pPr>
        <w:pStyle w:val="ListParagraph"/>
        <w:numPr>
          <w:ilvl w:val="4"/>
          <w:numId w:val="98"/>
        </w:numPr>
        <w:tabs>
          <w:tab w:val="left" w:pos="1786"/>
        </w:tabs>
        <w:spacing w:line="242" w:lineRule="auto"/>
        <w:ind w:left="2430" w:right="209" w:hanging="360"/>
        <w:jc w:val="left"/>
        <w:outlineLvl w:val="1"/>
        <w:rPr>
          <w:sz w:val="24"/>
          <w:szCs w:val="24"/>
        </w:rPr>
      </w:pPr>
      <w:r w:rsidRPr="005108E4">
        <w:rPr>
          <w:sz w:val="24"/>
          <w:szCs w:val="24"/>
        </w:rPr>
        <w:t>If the Commission substantiates an allegation of noncompliance with HCA regulatory requirements, then the Commission may take administrative or enforcement action against a Licensee or a Host Community including sending a notice of deficiency, requesting additional information, or otherwise taking action as provided under 935 CMR 50</w:t>
      </w:r>
      <w:r w:rsidR="001A404F" w:rsidRPr="005108E4">
        <w:rPr>
          <w:sz w:val="24"/>
          <w:szCs w:val="24"/>
        </w:rPr>
        <w:t>1</w:t>
      </w:r>
      <w:r w:rsidRPr="005108E4">
        <w:rPr>
          <w:sz w:val="24"/>
          <w:szCs w:val="24"/>
        </w:rPr>
        <w:t>.000.</w:t>
      </w:r>
    </w:p>
    <w:p w14:paraId="1B11F5DF" w14:textId="77777777" w:rsidR="003D466E" w:rsidRPr="005108E4" w:rsidRDefault="003D466E" w:rsidP="003D466E">
      <w:pPr>
        <w:pStyle w:val="ListParagraph"/>
        <w:numPr>
          <w:ilvl w:val="4"/>
          <w:numId w:val="98"/>
        </w:numPr>
        <w:tabs>
          <w:tab w:val="left" w:pos="1786"/>
        </w:tabs>
        <w:spacing w:line="242" w:lineRule="auto"/>
        <w:ind w:left="2430" w:right="209" w:hanging="360"/>
        <w:jc w:val="left"/>
        <w:outlineLvl w:val="1"/>
        <w:rPr>
          <w:sz w:val="24"/>
          <w:szCs w:val="24"/>
        </w:rPr>
      </w:pPr>
      <w:r w:rsidRPr="005108E4">
        <w:rPr>
          <w:sz w:val="24"/>
          <w:szCs w:val="24"/>
        </w:rPr>
        <w:t>Failure by a Host Community to correct the noncompliant conduct may result in one or more of the following:</w:t>
      </w:r>
    </w:p>
    <w:p w14:paraId="1B123478" w14:textId="3FAB555E" w:rsidR="003D466E" w:rsidRPr="005108E4" w:rsidRDefault="003D466E" w:rsidP="003D466E">
      <w:pPr>
        <w:pStyle w:val="ListParagraph"/>
        <w:numPr>
          <w:ilvl w:val="3"/>
          <w:numId w:val="95"/>
        </w:numPr>
        <w:tabs>
          <w:tab w:val="left" w:pos="1786"/>
        </w:tabs>
        <w:spacing w:line="242" w:lineRule="auto"/>
        <w:ind w:left="2790" w:right="209"/>
        <w:jc w:val="left"/>
        <w:outlineLvl w:val="1"/>
        <w:rPr>
          <w:sz w:val="24"/>
          <w:szCs w:val="24"/>
        </w:rPr>
      </w:pPr>
      <w:r w:rsidRPr="005108E4">
        <w:rPr>
          <w:sz w:val="24"/>
          <w:szCs w:val="24"/>
        </w:rPr>
        <w:t>Issuance of sanctions pursuant to 935 CMR 50</w:t>
      </w:r>
      <w:r w:rsidR="00BA60D8" w:rsidRPr="005108E4">
        <w:rPr>
          <w:sz w:val="24"/>
          <w:szCs w:val="24"/>
        </w:rPr>
        <w:t>1</w:t>
      </w:r>
      <w:r w:rsidRPr="005108E4">
        <w:rPr>
          <w:sz w:val="24"/>
          <w:szCs w:val="24"/>
        </w:rPr>
        <w:t>.360;</w:t>
      </w:r>
    </w:p>
    <w:p w14:paraId="2473ABDF" w14:textId="6E994285" w:rsidR="003D466E" w:rsidRPr="005108E4" w:rsidRDefault="003D466E" w:rsidP="003D466E">
      <w:pPr>
        <w:pStyle w:val="ListParagraph"/>
        <w:numPr>
          <w:ilvl w:val="3"/>
          <w:numId w:val="95"/>
        </w:numPr>
        <w:tabs>
          <w:tab w:val="left" w:pos="1786"/>
        </w:tabs>
        <w:spacing w:line="242" w:lineRule="auto"/>
        <w:ind w:left="2790" w:right="209"/>
        <w:jc w:val="left"/>
        <w:outlineLvl w:val="1"/>
        <w:rPr>
          <w:sz w:val="24"/>
          <w:szCs w:val="24"/>
        </w:rPr>
      </w:pPr>
      <w:r w:rsidRPr="005108E4">
        <w:rPr>
          <w:sz w:val="24"/>
          <w:szCs w:val="24"/>
        </w:rPr>
        <w:t>Loss of a Host Community’s good compliance standing for purposes of 935 CMR 50</w:t>
      </w:r>
      <w:r w:rsidR="00BD4BF0" w:rsidRPr="005108E4">
        <w:rPr>
          <w:sz w:val="24"/>
          <w:szCs w:val="24"/>
        </w:rPr>
        <w:t>1</w:t>
      </w:r>
      <w:r w:rsidRPr="005108E4">
        <w:rPr>
          <w:sz w:val="24"/>
          <w:szCs w:val="24"/>
        </w:rPr>
        <w:t>.180(2)(e);</w:t>
      </w:r>
    </w:p>
    <w:p w14:paraId="04956068" w14:textId="77777777" w:rsidR="003D466E" w:rsidRPr="005108E4" w:rsidRDefault="003D466E" w:rsidP="003D466E">
      <w:pPr>
        <w:pStyle w:val="ListParagraph"/>
        <w:numPr>
          <w:ilvl w:val="3"/>
          <w:numId w:val="95"/>
        </w:numPr>
        <w:tabs>
          <w:tab w:val="left" w:pos="1786"/>
        </w:tabs>
        <w:spacing w:line="242" w:lineRule="auto"/>
        <w:ind w:left="2790" w:right="209"/>
        <w:jc w:val="left"/>
        <w:outlineLvl w:val="1"/>
        <w:rPr>
          <w:sz w:val="24"/>
          <w:szCs w:val="24"/>
        </w:rPr>
      </w:pPr>
      <w:r w:rsidRPr="005108E4">
        <w:rPr>
          <w:sz w:val="24"/>
          <w:szCs w:val="24"/>
        </w:rPr>
        <w:t>Publication of a Host Community lack of good compliance standing in a form and manner determined by the Commission; or</w:t>
      </w:r>
    </w:p>
    <w:p w14:paraId="71A039D0" w14:textId="77777777" w:rsidR="003D466E" w:rsidRPr="005108E4" w:rsidRDefault="003D466E" w:rsidP="003D466E">
      <w:pPr>
        <w:pStyle w:val="ListParagraph"/>
        <w:numPr>
          <w:ilvl w:val="3"/>
          <w:numId w:val="95"/>
        </w:numPr>
        <w:tabs>
          <w:tab w:val="left" w:pos="1786"/>
        </w:tabs>
        <w:spacing w:line="242" w:lineRule="auto"/>
        <w:ind w:left="2790" w:right="209"/>
        <w:jc w:val="left"/>
        <w:outlineLvl w:val="1"/>
        <w:rPr>
          <w:sz w:val="24"/>
          <w:szCs w:val="24"/>
        </w:rPr>
      </w:pPr>
      <w:r w:rsidRPr="005108E4">
        <w:rPr>
          <w:sz w:val="24"/>
          <w:szCs w:val="24"/>
        </w:rPr>
        <w:t xml:space="preserve">Abstaining from consideration of any new license applications affiliated with a Host Community until a Host Community’s good compliance standing is restored.   </w:t>
      </w:r>
      <w:r w:rsidRPr="005108E4">
        <w:rPr>
          <w:sz w:val="24"/>
          <w:szCs w:val="24"/>
        </w:rPr>
        <w:br/>
      </w:r>
    </w:p>
    <w:p w14:paraId="2AD6DE12" w14:textId="77777777" w:rsidR="003D466E" w:rsidRPr="005108E4" w:rsidRDefault="003D466E" w:rsidP="003D466E">
      <w:pPr>
        <w:pStyle w:val="ListParagraph"/>
        <w:numPr>
          <w:ilvl w:val="0"/>
          <w:numId w:val="101"/>
        </w:numPr>
        <w:tabs>
          <w:tab w:val="left" w:pos="1786"/>
        </w:tabs>
        <w:spacing w:line="242" w:lineRule="auto"/>
        <w:ind w:left="1319" w:right="209" w:firstLine="0"/>
        <w:jc w:val="left"/>
        <w:outlineLvl w:val="1"/>
        <w:rPr>
          <w:sz w:val="24"/>
          <w:szCs w:val="24"/>
          <w:u w:val="single"/>
        </w:rPr>
      </w:pPr>
      <w:r w:rsidRPr="005108E4">
        <w:rPr>
          <w:sz w:val="24"/>
          <w:szCs w:val="24"/>
          <w:u w:val="single"/>
        </w:rPr>
        <w:t xml:space="preserve">Community Impact Fees </w:t>
      </w:r>
    </w:p>
    <w:p w14:paraId="1012159C"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u w:val="single"/>
        </w:rPr>
        <w:t>General Requirements</w:t>
      </w:r>
      <w:r w:rsidRPr="005108E4">
        <w:rPr>
          <w:sz w:val="24"/>
          <w:szCs w:val="24"/>
        </w:rPr>
        <w:t>. Pursuant to M.G.L. c. 94G, § 4(a½), the Commission is charged with establishing criteria for reviewing, certifying, and approving CIFs.</w:t>
      </w:r>
    </w:p>
    <w:p w14:paraId="20D3B693" w14:textId="77777777" w:rsidR="003D466E" w:rsidRPr="005108E4" w:rsidRDefault="003D466E" w:rsidP="003D466E">
      <w:pPr>
        <w:pStyle w:val="ListParagraph"/>
        <w:numPr>
          <w:ilvl w:val="1"/>
          <w:numId w:val="93"/>
        </w:numPr>
        <w:tabs>
          <w:tab w:val="left" w:pos="1786"/>
        </w:tabs>
        <w:spacing w:line="242" w:lineRule="auto"/>
        <w:ind w:left="2430" w:right="209"/>
        <w:jc w:val="left"/>
        <w:outlineLvl w:val="1"/>
        <w:rPr>
          <w:sz w:val="24"/>
          <w:szCs w:val="24"/>
        </w:rPr>
      </w:pPr>
      <w:r w:rsidRPr="005108E4">
        <w:rPr>
          <w:sz w:val="24"/>
          <w:szCs w:val="24"/>
        </w:rPr>
        <w:t>To qualify as a CIF, an impact fee alleged by a Host Community must be Reasonably Related.</w:t>
      </w:r>
    </w:p>
    <w:p w14:paraId="750FE204" w14:textId="63F2361B" w:rsidR="003D466E" w:rsidRPr="005108E4" w:rsidRDefault="003D466E" w:rsidP="003D466E">
      <w:pPr>
        <w:pStyle w:val="ListParagraph"/>
        <w:numPr>
          <w:ilvl w:val="1"/>
          <w:numId w:val="93"/>
        </w:numPr>
        <w:tabs>
          <w:tab w:val="left" w:pos="1786"/>
        </w:tabs>
        <w:spacing w:line="242" w:lineRule="auto"/>
        <w:ind w:left="2430" w:right="209"/>
        <w:jc w:val="left"/>
        <w:outlineLvl w:val="1"/>
        <w:rPr>
          <w:sz w:val="24"/>
          <w:szCs w:val="24"/>
        </w:rPr>
      </w:pPr>
      <w:r w:rsidRPr="005108E4">
        <w:rPr>
          <w:sz w:val="24"/>
          <w:szCs w:val="24"/>
        </w:rPr>
        <w:t>On certification by the Commission, a CIF becomes properly due and payable unless disputed by a</w:t>
      </w:r>
      <w:r w:rsidR="00D43EC9" w:rsidRPr="005108E4">
        <w:rPr>
          <w:sz w:val="24"/>
          <w:szCs w:val="24"/>
        </w:rPr>
        <w:t>n</w:t>
      </w:r>
      <w:r w:rsidRPr="005108E4">
        <w:rPr>
          <w:sz w:val="24"/>
          <w:szCs w:val="24"/>
        </w:rPr>
        <w:t xml:space="preserve"> </w:t>
      </w:r>
      <w:r w:rsidR="00D43EC9" w:rsidRPr="005108E4">
        <w:rPr>
          <w:sz w:val="24"/>
          <w:szCs w:val="24"/>
        </w:rPr>
        <w:t>MTC</w:t>
      </w:r>
      <w:r w:rsidRPr="005108E4">
        <w:rPr>
          <w:sz w:val="24"/>
          <w:szCs w:val="24"/>
        </w:rPr>
        <w:t xml:space="preserve"> consistent with 935 CMR 50</w:t>
      </w:r>
      <w:r w:rsidR="00703FF1" w:rsidRPr="005108E4">
        <w:rPr>
          <w:sz w:val="24"/>
          <w:szCs w:val="24"/>
        </w:rPr>
        <w:t>1</w:t>
      </w:r>
      <w:r w:rsidRPr="005108E4">
        <w:rPr>
          <w:sz w:val="24"/>
          <w:szCs w:val="24"/>
        </w:rPr>
        <w:t>.180(4)(c)4.a.</w:t>
      </w:r>
    </w:p>
    <w:p w14:paraId="7D5EB1A1" w14:textId="2A459028" w:rsidR="003D466E" w:rsidRPr="005108E4" w:rsidRDefault="003D466E" w:rsidP="003D466E">
      <w:pPr>
        <w:pStyle w:val="ListParagraph"/>
        <w:numPr>
          <w:ilvl w:val="1"/>
          <w:numId w:val="93"/>
        </w:numPr>
        <w:tabs>
          <w:tab w:val="left" w:pos="1786"/>
        </w:tabs>
        <w:spacing w:line="242" w:lineRule="auto"/>
        <w:ind w:left="2430" w:right="209"/>
        <w:jc w:val="left"/>
        <w:outlineLvl w:val="1"/>
        <w:rPr>
          <w:sz w:val="24"/>
          <w:szCs w:val="24"/>
        </w:rPr>
      </w:pPr>
      <w:r w:rsidRPr="005108E4">
        <w:rPr>
          <w:sz w:val="24"/>
          <w:szCs w:val="24"/>
        </w:rPr>
        <w:t>A Host Community may assess a CIF as a condition of allowing a License Applicant or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xml:space="preserve"> to operate or continue to operate in its community.  A Host Community may also opt not to assess a CIF.</w:t>
      </w:r>
    </w:p>
    <w:p w14:paraId="34D16932" w14:textId="16074E72" w:rsidR="003D466E" w:rsidRPr="005108E4" w:rsidRDefault="003D466E" w:rsidP="003D466E">
      <w:pPr>
        <w:pStyle w:val="ListParagraph"/>
        <w:numPr>
          <w:ilvl w:val="1"/>
          <w:numId w:val="93"/>
        </w:numPr>
        <w:tabs>
          <w:tab w:val="left" w:pos="1786"/>
        </w:tabs>
        <w:spacing w:line="242" w:lineRule="auto"/>
        <w:ind w:left="2430" w:right="209"/>
        <w:jc w:val="left"/>
        <w:outlineLvl w:val="1"/>
        <w:rPr>
          <w:sz w:val="24"/>
          <w:szCs w:val="24"/>
        </w:rPr>
      </w:pPr>
      <w:r w:rsidRPr="005108E4">
        <w:rPr>
          <w:sz w:val="24"/>
          <w:szCs w:val="24"/>
        </w:rPr>
        <w:t xml:space="preserve">A Host Community shall ensure that the initial invoice period of </w:t>
      </w:r>
      <w:r w:rsidR="005C0A0E" w:rsidRPr="005108E4">
        <w:rPr>
          <w:sz w:val="24"/>
          <w:szCs w:val="24"/>
        </w:rPr>
        <w:t xml:space="preserve">claimed </w:t>
      </w:r>
      <w:r w:rsidRPr="005108E4">
        <w:rPr>
          <w:sz w:val="24"/>
          <w:szCs w:val="24"/>
        </w:rPr>
        <w:t>impact fees covers a one-year period that starts from the date the Commission grants an M</w:t>
      </w:r>
      <w:r w:rsidR="00CE7328" w:rsidRPr="005108E4">
        <w:rPr>
          <w:sz w:val="24"/>
          <w:szCs w:val="24"/>
        </w:rPr>
        <w:t xml:space="preserve">TC </w:t>
      </w:r>
      <w:r w:rsidRPr="005108E4">
        <w:rPr>
          <w:sz w:val="24"/>
          <w:szCs w:val="24"/>
        </w:rPr>
        <w:t>a final license.  A Host Community shall further ensure that all subsequent, one-year invoice periods are consistent with the anniversary of an M</w:t>
      </w:r>
      <w:r w:rsidR="00D43EC9" w:rsidRPr="005108E4">
        <w:rPr>
          <w:sz w:val="24"/>
          <w:szCs w:val="24"/>
        </w:rPr>
        <w:t>TC</w:t>
      </w:r>
      <w:r w:rsidRPr="005108E4">
        <w:rPr>
          <w:sz w:val="24"/>
          <w:szCs w:val="24"/>
        </w:rPr>
        <w:t xml:space="preserve">’s final license date.  The Commission will not certify any impact fees attributable to dates outside of the applicable invoice period. </w:t>
      </w:r>
    </w:p>
    <w:p w14:paraId="60BD78CE" w14:textId="31592ACE" w:rsidR="003D466E" w:rsidRPr="005108E4" w:rsidRDefault="003D466E" w:rsidP="003D466E">
      <w:pPr>
        <w:pStyle w:val="ListParagraph"/>
        <w:numPr>
          <w:ilvl w:val="1"/>
          <w:numId w:val="93"/>
        </w:numPr>
        <w:tabs>
          <w:tab w:val="left" w:pos="1786"/>
        </w:tabs>
        <w:spacing w:line="242" w:lineRule="auto"/>
        <w:ind w:left="2430" w:right="209"/>
        <w:jc w:val="left"/>
        <w:outlineLvl w:val="1"/>
        <w:rPr>
          <w:sz w:val="24"/>
          <w:szCs w:val="24"/>
        </w:rPr>
      </w:pPr>
      <w:r w:rsidRPr="005108E4">
        <w:rPr>
          <w:sz w:val="24"/>
          <w:szCs w:val="24"/>
        </w:rPr>
        <w:t>A Host Community seeking to assess a CIF shall transmit an itemized invoice to a</w:t>
      </w:r>
      <w:r w:rsidR="00D43EC9" w:rsidRPr="005108E4">
        <w:rPr>
          <w:sz w:val="24"/>
          <w:szCs w:val="24"/>
        </w:rPr>
        <w:t>n</w:t>
      </w:r>
      <w:r w:rsidRPr="005108E4">
        <w:rPr>
          <w:sz w:val="24"/>
          <w:szCs w:val="24"/>
        </w:rPr>
        <w:t xml:space="preserve"> M</w:t>
      </w:r>
      <w:r w:rsidR="00D43EC9" w:rsidRPr="005108E4">
        <w:rPr>
          <w:sz w:val="24"/>
          <w:szCs w:val="24"/>
        </w:rPr>
        <w:t>TC</w:t>
      </w:r>
      <w:r w:rsidRPr="005108E4">
        <w:rPr>
          <w:sz w:val="24"/>
          <w:szCs w:val="24"/>
        </w:rPr>
        <w:t xml:space="preserve"> in a form and manner determined by the Commission documenting </w:t>
      </w:r>
      <w:r w:rsidR="005C0A0E" w:rsidRPr="005108E4">
        <w:rPr>
          <w:sz w:val="24"/>
          <w:szCs w:val="24"/>
        </w:rPr>
        <w:t xml:space="preserve">claimed </w:t>
      </w:r>
      <w:r w:rsidRPr="005108E4">
        <w:rPr>
          <w:sz w:val="24"/>
          <w:szCs w:val="24"/>
        </w:rPr>
        <w:t>impact fees arising from the preceding year of an M</w:t>
      </w:r>
      <w:r w:rsidR="00D43EC9" w:rsidRPr="005108E4">
        <w:rPr>
          <w:sz w:val="24"/>
          <w:szCs w:val="24"/>
        </w:rPr>
        <w:t>TC</w:t>
      </w:r>
      <w:r w:rsidRPr="005108E4">
        <w:rPr>
          <w:sz w:val="24"/>
          <w:szCs w:val="24"/>
        </w:rPr>
        <w:t xml:space="preserve">’s operations.  </w:t>
      </w:r>
    </w:p>
    <w:p w14:paraId="5FD06847" w14:textId="44CBEDF0" w:rsidR="003D466E" w:rsidRPr="005108E4" w:rsidRDefault="003D466E" w:rsidP="003D466E">
      <w:pPr>
        <w:pStyle w:val="ListParagraph"/>
        <w:numPr>
          <w:ilvl w:val="3"/>
          <w:numId w:val="96"/>
        </w:numPr>
        <w:tabs>
          <w:tab w:val="left" w:pos="1786"/>
        </w:tabs>
        <w:spacing w:line="242" w:lineRule="auto"/>
        <w:ind w:left="2790" w:right="209"/>
        <w:jc w:val="left"/>
        <w:outlineLvl w:val="1"/>
        <w:rPr>
          <w:sz w:val="24"/>
          <w:szCs w:val="24"/>
        </w:rPr>
      </w:pPr>
      <w:r w:rsidRPr="005108E4">
        <w:rPr>
          <w:sz w:val="24"/>
          <w:szCs w:val="24"/>
          <w:u w:val="single"/>
        </w:rPr>
        <w:t>Sunshine Requirement</w:t>
      </w:r>
      <w:r w:rsidRPr="005108E4">
        <w:rPr>
          <w:sz w:val="24"/>
          <w:szCs w:val="24"/>
        </w:rPr>
        <w:t xml:space="preserve">: A Host Community shall ensure that impact fee invoices include a specific description of how the </w:t>
      </w:r>
      <w:r w:rsidR="0005657C" w:rsidRPr="005108E4">
        <w:rPr>
          <w:sz w:val="24"/>
          <w:szCs w:val="24"/>
        </w:rPr>
        <w:t xml:space="preserve">claimed </w:t>
      </w:r>
      <w:r w:rsidRPr="005108E4">
        <w:rPr>
          <w:sz w:val="24"/>
          <w:szCs w:val="24"/>
        </w:rPr>
        <w:t>impact fees were spent, including each line item for each good or service charged stating its cost, purpose, and relation to an M</w:t>
      </w:r>
      <w:r w:rsidR="00D43EC9" w:rsidRPr="005108E4">
        <w:rPr>
          <w:sz w:val="24"/>
          <w:szCs w:val="24"/>
        </w:rPr>
        <w:t>TC</w:t>
      </w:r>
      <w:r w:rsidRPr="005108E4">
        <w:rPr>
          <w:sz w:val="24"/>
          <w:szCs w:val="24"/>
        </w:rPr>
        <w:t xml:space="preserve">’s operations. </w:t>
      </w:r>
    </w:p>
    <w:p w14:paraId="593D45C8" w14:textId="11CF6884" w:rsidR="003D466E" w:rsidRPr="005108E4" w:rsidRDefault="003D466E" w:rsidP="003D466E">
      <w:pPr>
        <w:pStyle w:val="ListParagraph"/>
        <w:numPr>
          <w:ilvl w:val="3"/>
          <w:numId w:val="96"/>
        </w:numPr>
        <w:tabs>
          <w:tab w:val="left" w:pos="1786"/>
        </w:tabs>
        <w:spacing w:line="242" w:lineRule="auto"/>
        <w:ind w:left="2790" w:right="209"/>
        <w:jc w:val="left"/>
        <w:outlineLvl w:val="1"/>
        <w:rPr>
          <w:sz w:val="24"/>
          <w:szCs w:val="24"/>
        </w:rPr>
      </w:pPr>
      <w:r w:rsidRPr="005108E4">
        <w:rPr>
          <w:sz w:val="24"/>
          <w:szCs w:val="24"/>
        </w:rPr>
        <w:t>A Host Community shall transmit its impact fee invoice to an M</w:t>
      </w:r>
      <w:r w:rsidR="00F23372" w:rsidRPr="005108E4">
        <w:rPr>
          <w:sz w:val="24"/>
          <w:szCs w:val="24"/>
        </w:rPr>
        <w:t>TC</w:t>
      </w:r>
      <w:r w:rsidRPr="005108E4">
        <w:rPr>
          <w:sz w:val="24"/>
          <w:szCs w:val="24"/>
        </w:rPr>
        <w:t xml:space="preserve"> no later than one month after the anniversary of the date the M</w:t>
      </w:r>
      <w:r w:rsidR="00F23372" w:rsidRPr="005108E4">
        <w:rPr>
          <w:sz w:val="24"/>
          <w:szCs w:val="24"/>
        </w:rPr>
        <w:t>TC</w:t>
      </w:r>
      <w:r w:rsidRPr="005108E4">
        <w:rPr>
          <w:sz w:val="24"/>
          <w:szCs w:val="24"/>
        </w:rPr>
        <w:t xml:space="preserve"> received a final license from the Commission.  A Host Community’s failure to transmit the impact fee invoice to a</w:t>
      </w:r>
      <w:r w:rsidR="00F23372" w:rsidRPr="005108E4">
        <w:rPr>
          <w:sz w:val="24"/>
          <w:szCs w:val="24"/>
        </w:rPr>
        <w:t>n</w:t>
      </w:r>
      <w:r w:rsidRPr="005108E4">
        <w:rPr>
          <w:sz w:val="24"/>
          <w:szCs w:val="24"/>
        </w:rPr>
        <w:t xml:space="preserve"> M</w:t>
      </w:r>
      <w:r w:rsidR="00F23372" w:rsidRPr="005108E4">
        <w:rPr>
          <w:sz w:val="24"/>
          <w:szCs w:val="24"/>
        </w:rPr>
        <w:t>TC</w:t>
      </w:r>
      <w:r w:rsidRPr="005108E4">
        <w:rPr>
          <w:sz w:val="24"/>
          <w:szCs w:val="24"/>
        </w:rPr>
        <w:t xml:space="preserve"> within the prescribed time shall result in a forfeiture of any CIF for the applicable year of operations. </w:t>
      </w:r>
    </w:p>
    <w:p w14:paraId="1EAAE944" w14:textId="77777777" w:rsidR="003D466E" w:rsidRPr="005108E4" w:rsidRDefault="003D466E" w:rsidP="003D466E">
      <w:pPr>
        <w:pStyle w:val="ListParagraph"/>
        <w:numPr>
          <w:ilvl w:val="3"/>
          <w:numId w:val="96"/>
        </w:numPr>
        <w:tabs>
          <w:tab w:val="left" w:pos="1786"/>
        </w:tabs>
        <w:spacing w:line="242" w:lineRule="auto"/>
        <w:ind w:left="2790" w:right="209"/>
        <w:jc w:val="left"/>
        <w:outlineLvl w:val="1"/>
        <w:rPr>
          <w:sz w:val="24"/>
          <w:szCs w:val="24"/>
        </w:rPr>
      </w:pPr>
      <w:r w:rsidRPr="005108E4">
        <w:rPr>
          <w:sz w:val="24"/>
          <w:szCs w:val="24"/>
        </w:rPr>
        <w:t xml:space="preserve">A Host Community shall ensure that the impact fee invoice is restricted to the license number(s) operating from the licensed Premises alleged to have impacted the community.  For CMOs, a Host Community shall transmit an impact fee invoice to a Marijuana Establishment and an MTC. </w:t>
      </w:r>
    </w:p>
    <w:p w14:paraId="1DC3A6DA" w14:textId="5E73E681" w:rsidR="003D466E" w:rsidRPr="005108E4" w:rsidRDefault="003D466E" w:rsidP="003D466E">
      <w:pPr>
        <w:pStyle w:val="ListParagraph"/>
        <w:numPr>
          <w:ilvl w:val="1"/>
          <w:numId w:val="93"/>
        </w:numPr>
        <w:tabs>
          <w:tab w:val="left" w:pos="1786"/>
        </w:tabs>
        <w:spacing w:line="242" w:lineRule="auto"/>
        <w:ind w:left="2430" w:right="209"/>
        <w:jc w:val="left"/>
        <w:outlineLvl w:val="1"/>
        <w:rPr>
          <w:sz w:val="24"/>
          <w:szCs w:val="24"/>
        </w:rPr>
      </w:pPr>
      <w:r w:rsidRPr="005108E4">
        <w:rPr>
          <w:sz w:val="24"/>
          <w:szCs w:val="24"/>
        </w:rPr>
        <w:t xml:space="preserve">Within 30 calendar days of receiving a Host Community’s invoice of </w:t>
      </w:r>
      <w:r w:rsidR="00193745" w:rsidRPr="005108E4">
        <w:rPr>
          <w:sz w:val="24"/>
          <w:szCs w:val="24"/>
        </w:rPr>
        <w:t xml:space="preserve">claimed </w:t>
      </w:r>
      <w:r w:rsidRPr="005108E4">
        <w:rPr>
          <w:sz w:val="24"/>
          <w:szCs w:val="24"/>
        </w:rPr>
        <w:t>impact fees, a</w:t>
      </w:r>
      <w:r w:rsidR="00C22581" w:rsidRPr="005108E4">
        <w:rPr>
          <w:sz w:val="24"/>
          <w:szCs w:val="24"/>
        </w:rPr>
        <w:t xml:space="preserve">n MTC </w:t>
      </w:r>
      <w:r w:rsidRPr="005108E4">
        <w:rPr>
          <w:sz w:val="24"/>
          <w:szCs w:val="24"/>
        </w:rPr>
        <w:t xml:space="preserve">shall submit the invoice and any supporting documentation, if applicable, to the Commission in a form and manner determined by the Commission.  </w:t>
      </w:r>
    </w:p>
    <w:p w14:paraId="75E4C82B" w14:textId="1F5EC64C" w:rsidR="003D466E" w:rsidRPr="005108E4" w:rsidRDefault="003D466E" w:rsidP="003D466E">
      <w:pPr>
        <w:pStyle w:val="ListParagraph"/>
        <w:numPr>
          <w:ilvl w:val="1"/>
          <w:numId w:val="93"/>
        </w:numPr>
        <w:tabs>
          <w:tab w:val="left" w:pos="1786"/>
        </w:tabs>
        <w:spacing w:line="242" w:lineRule="auto"/>
        <w:ind w:left="2430" w:right="209"/>
        <w:jc w:val="left"/>
        <w:outlineLvl w:val="1"/>
        <w:rPr>
          <w:sz w:val="24"/>
          <w:szCs w:val="24"/>
        </w:rPr>
      </w:pPr>
      <w:r w:rsidRPr="005108E4">
        <w:rPr>
          <w:sz w:val="24"/>
          <w:szCs w:val="24"/>
        </w:rPr>
        <w:t>A</w:t>
      </w:r>
      <w:r w:rsidR="00C22581" w:rsidRPr="005108E4">
        <w:rPr>
          <w:sz w:val="24"/>
          <w:szCs w:val="24"/>
        </w:rPr>
        <w:t xml:space="preserve">n MTC </w:t>
      </w:r>
      <w:r w:rsidRPr="005108E4">
        <w:rPr>
          <w:sz w:val="24"/>
          <w:szCs w:val="24"/>
        </w:rPr>
        <w:t xml:space="preserve">that has agreed to pay a CIF under its HCA shall annually pay any undisputed CIF no later than eight months from the date of receiving a Host Community’s invoice of </w:t>
      </w:r>
      <w:r w:rsidR="00193745" w:rsidRPr="005108E4">
        <w:rPr>
          <w:sz w:val="24"/>
          <w:szCs w:val="24"/>
        </w:rPr>
        <w:t xml:space="preserve">claimed </w:t>
      </w:r>
      <w:r w:rsidRPr="005108E4">
        <w:rPr>
          <w:sz w:val="24"/>
          <w:szCs w:val="24"/>
        </w:rPr>
        <w:t>impact fees.  This subdivision shall not be construed to require a</w:t>
      </w:r>
      <w:r w:rsidR="00EB4849" w:rsidRPr="005108E4">
        <w:rPr>
          <w:sz w:val="24"/>
          <w:szCs w:val="24"/>
        </w:rPr>
        <w:t>n</w:t>
      </w:r>
      <w:r w:rsidRPr="005108E4">
        <w:rPr>
          <w:sz w:val="24"/>
          <w:szCs w:val="24"/>
        </w:rPr>
        <w:t xml:space="preserve"> M</w:t>
      </w:r>
      <w:r w:rsidR="00EB4849" w:rsidRPr="005108E4">
        <w:rPr>
          <w:sz w:val="24"/>
          <w:szCs w:val="24"/>
        </w:rPr>
        <w:t xml:space="preserve">TC </w:t>
      </w:r>
      <w:r w:rsidRPr="005108E4">
        <w:rPr>
          <w:sz w:val="24"/>
          <w:szCs w:val="24"/>
        </w:rPr>
        <w:t>to pay a CIF if a</w:t>
      </w:r>
      <w:r w:rsidR="00A31B0F" w:rsidRPr="005108E4">
        <w:rPr>
          <w:sz w:val="24"/>
          <w:szCs w:val="24"/>
        </w:rPr>
        <w:t>n</w:t>
      </w:r>
      <w:r w:rsidRPr="005108E4">
        <w:rPr>
          <w:sz w:val="24"/>
          <w:szCs w:val="24"/>
        </w:rPr>
        <w:t xml:space="preserve"> M</w:t>
      </w:r>
      <w:r w:rsidR="00A31B0F" w:rsidRPr="005108E4">
        <w:rPr>
          <w:sz w:val="24"/>
          <w:szCs w:val="24"/>
        </w:rPr>
        <w:t>TC</w:t>
      </w:r>
      <w:r w:rsidRPr="005108E4">
        <w:rPr>
          <w:sz w:val="24"/>
          <w:szCs w:val="24"/>
        </w:rPr>
        <w:t>’s payment obligation is the subject of a nonfrivolous legal dispute either before the Commission or a court of competent jurisdiction.</w:t>
      </w:r>
      <w:r w:rsidR="006149DF" w:rsidRPr="005108E4">
        <w:rPr>
          <w:sz w:val="24"/>
          <w:szCs w:val="24"/>
        </w:rPr>
        <w:t xml:space="preserve"> </w:t>
      </w:r>
    </w:p>
    <w:p w14:paraId="64E004B1"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u w:val="single"/>
        </w:rPr>
        <w:t>Prohibited Practices</w:t>
      </w:r>
      <w:r w:rsidRPr="005108E4">
        <w:rPr>
          <w:sz w:val="24"/>
          <w:szCs w:val="24"/>
        </w:rPr>
        <w:t>.</w:t>
      </w:r>
    </w:p>
    <w:p w14:paraId="0120E9E0" w14:textId="38E87E64" w:rsidR="003D466E" w:rsidRPr="005108E4" w:rsidRDefault="003D466E" w:rsidP="003D466E">
      <w:pPr>
        <w:pStyle w:val="ListParagraph"/>
        <w:numPr>
          <w:ilvl w:val="2"/>
          <w:numId w:val="94"/>
        </w:numPr>
        <w:tabs>
          <w:tab w:val="left" w:pos="1786"/>
        </w:tabs>
        <w:spacing w:line="242" w:lineRule="auto"/>
        <w:ind w:left="2430" w:right="209" w:hanging="328"/>
        <w:jc w:val="left"/>
        <w:outlineLvl w:val="1"/>
        <w:rPr>
          <w:sz w:val="24"/>
          <w:szCs w:val="24"/>
        </w:rPr>
      </w:pPr>
      <w:r w:rsidRPr="005108E4">
        <w:rPr>
          <w:sz w:val="24"/>
          <w:szCs w:val="24"/>
        </w:rPr>
        <w:t>A Host Community shall not attempt to collect impact fees relating to any operations occurring prior to the date a</w:t>
      </w:r>
      <w:r w:rsidR="00DA5C02" w:rsidRPr="005108E4">
        <w:rPr>
          <w:sz w:val="24"/>
          <w:szCs w:val="24"/>
        </w:rPr>
        <w:t>n</w:t>
      </w:r>
      <w:r w:rsidRPr="005108E4">
        <w:rPr>
          <w:sz w:val="24"/>
          <w:szCs w:val="24"/>
        </w:rPr>
        <w:t xml:space="preserve"> M</w:t>
      </w:r>
      <w:r w:rsidR="00DA5C02" w:rsidRPr="005108E4">
        <w:rPr>
          <w:sz w:val="24"/>
          <w:szCs w:val="24"/>
        </w:rPr>
        <w:t>TC</w:t>
      </w:r>
      <w:r w:rsidRPr="005108E4">
        <w:rPr>
          <w:sz w:val="24"/>
          <w:szCs w:val="24"/>
        </w:rPr>
        <w:t xml:space="preserve"> is granted a final license by the Commission. </w:t>
      </w:r>
    </w:p>
    <w:p w14:paraId="66B8D53E" w14:textId="0A96DF84" w:rsidR="003D466E" w:rsidRPr="005108E4" w:rsidRDefault="003D466E" w:rsidP="003D466E">
      <w:pPr>
        <w:pStyle w:val="ListParagraph"/>
        <w:numPr>
          <w:ilvl w:val="2"/>
          <w:numId w:val="94"/>
        </w:numPr>
        <w:tabs>
          <w:tab w:val="left" w:pos="1786"/>
        </w:tabs>
        <w:spacing w:line="242" w:lineRule="auto"/>
        <w:ind w:left="2430" w:right="209" w:hanging="328"/>
        <w:jc w:val="left"/>
        <w:outlineLvl w:val="1"/>
        <w:rPr>
          <w:sz w:val="24"/>
          <w:szCs w:val="24"/>
        </w:rPr>
      </w:pPr>
      <w:r w:rsidRPr="005108E4">
        <w:rPr>
          <w:sz w:val="24"/>
          <w:szCs w:val="24"/>
        </w:rPr>
        <w:t>A Host Community shall not attempt to collect impact fees from any M</w:t>
      </w:r>
      <w:r w:rsidR="00DA5C02" w:rsidRPr="005108E4">
        <w:rPr>
          <w:sz w:val="24"/>
          <w:szCs w:val="24"/>
        </w:rPr>
        <w:t>TC</w:t>
      </w:r>
      <w:r w:rsidRPr="005108E4">
        <w:rPr>
          <w:sz w:val="24"/>
          <w:szCs w:val="24"/>
        </w:rPr>
        <w:t xml:space="preserve"> that has held a final license for more than nine years.  </w:t>
      </w:r>
    </w:p>
    <w:p w14:paraId="5BD9A56E" w14:textId="11EA0683" w:rsidR="003D466E" w:rsidRPr="005108E4" w:rsidRDefault="003D466E" w:rsidP="003D466E">
      <w:pPr>
        <w:pStyle w:val="ListParagraph"/>
        <w:numPr>
          <w:ilvl w:val="2"/>
          <w:numId w:val="94"/>
        </w:numPr>
        <w:tabs>
          <w:tab w:val="left" w:pos="1786"/>
        </w:tabs>
        <w:spacing w:line="242" w:lineRule="auto"/>
        <w:ind w:left="2430" w:right="209" w:hanging="328"/>
        <w:jc w:val="left"/>
        <w:outlineLvl w:val="1"/>
        <w:rPr>
          <w:sz w:val="24"/>
          <w:szCs w:val="24"/>
        </w:rPr>
      </w:pPr>
      <w:r w:rsidRPr="005108E4">
        <w:rPr>
          <w:sz w:val="24"/>
          <w:szCs w:val="24"/>
        </w:rPr>
        <w:t xml:space="preserve">In circumstances where the licensed Premises is the site of multiple final licenses, no Host Community may amplify its assessment of </w:t>
      </w:r>
      <w:r w:rsidR="002C7885" w:rsidRPr="005108E4">
        <w:rPr>
          <w:sz w:val="24"/>
          <w:szCs w:val="24"/>
        </w:rPr>
        <w:t xml:space="preserve">claimed </w:t>
      </w:r>
      <w:r w:rsidRPr="005108E4">
        <w:rPr>
          <w:sz w:val="24"/>
          <w:szCs w:val="24"/>
        </w:rPr>
        <w:t>impact fee(s) by assigning the same impact fee(s) to each final license operating from the licensed Premises without regard to the distinct operations of each licensed entity.</w:t>
      </w:r>
    </w:p>
    <w:p w14:paraId="47AC6692" w14:textId="5A088C35" w:rsidR="003D466E" w:rsidRPr="005108E4" w:rsidRDefault="003D466E" w:rsidP="003D466E">
      <w:pPr>
        <w:pStyle w:val="ListParagraph"/>
        <w:numPr>
          <w:ilvl w:val="2"/>
          <w:numId w:val="94"/>
        </w:numPr>
        <w:tabs>
          <w:tab w:val="left" w:pos="1786"/>
        </w:tabs>
        <w:spacing w:line="242" w:lineRule="auto"/>
        <w:ind w:left="2430" w:right="209" w:hanging="328"/>
        <w:jc w:val="left"/>
        <w:outlineLvl w:val="1"/>
        <w:rPr>
          <w:sz w:val="24"/>
          <w:szCs w:val="24"/>
        </w:rPr>
      </w:pPr>
      <w:r w:rsidRPr="005108E4">
        <w:rPr>
          <w:sz w:val="24"/>
          <w:szCs w:val="24"/>
        </w:rPr>
        <w:t xml:space="preserve">No Host Community may include additional payments or obligations in its invoice of </w:t>
      </w:r>
      <w:r w:rsidR="002C7885" w:rsidRPr="005108E4">
        <w:rPr>
          <w:sz w:val="24"/>
          <w:szCs w:val="24"/>
        </w:rPr>
        <w:t xml:space="preserve">claimed </w:t>
      </w:r>
      <w:r w:rsidRPr="005108E4">
        <w:rPr>
          <w:sz w:val="24"/>
          <w:szCs w:val="24"/>
        </w:rPr>
        <w:t>impact fees, including but not limited to monetary payments, in-kind contributions and charitable contributions by a</w:t>
      </w:r>
      <w:r w:rsidR="00F527BD" w:rsidRPr="005108E4">
        <w:rPr>
          <w:sz w:val="24"/>
          <w:szCs w:val="24"/>
        </w:rPr>
        <w:t>n</w:t>
      </w:r>
      <w:r w:rsidRPr="005108E4">
        <w:rPr>
          <w:sz w:val="24"/>
          <w:szCs w:val="24"/>
        </w:rPr>
        <w:t xml:space="preserve"> M</w:t>
      </w:r>
      <w:r w:rsidR="00F527BD" w:rsidRPr="005108E4">
        <w:rPr>
          <w:sz w:val="24"/>
          <w:szCs w:val="24"/>
        </w:rPr>
        <w:t>TC</w:t>
      </w:r>
      <w:r w:rsidRPr="005108E4">
        <w:rPr>
          <w:sz w:val="24"/>
          <w:szCs w:val="24"/>
        </w:rPr>
        <w:t xml:space="preserve"> to a Host Community or any other organization.</w:t>
      </w:r>
    </w:p>
    <w:p w14:paraId="3BE7C150" w14:textId="14F7A513" w:rsidR="003D466E" w:rsidRPr="005108E4" w:rsidRDefault="003D466E" w:rsidP="003D466E">
      <w:pPr>
        <w:pStyle w:val="ListParagraph"/>
        <w:numPr>
          <w:ilvl w:val="2"/>
          <w:numId w:val="94"/>
        </w:numPr>
        <w:tabs>
          <w:tab w:val="left" w:pos="1786"/>
        </w:tabs>
        <w:spacing w:line="242" w:lineRule="auto"/>
        <w:ind w:left="2430" w:right="209" w:hanging="328"/>
        <w:jc w:val="left"/>
        <w:outlineLvl w:val="1"/>
        <w:rPr>
          <w:sz w:val="24"/>
          <w:szCs w:val="24"/>
        </w:rPr>
      </w:pPr>
      <w:r w:rsidRPr="005108E4">
        <w:rPr>
          <w:sz w:val="24"/>
          <w:szCs w:val="24"/>
        </w:rPr>
        <w:t>A Host Community shall not include any legal costs incurred by a Host Community to defend against a lawsuit brought by an M</w:t>
      </w:r>
      <w:r w:rsidR="00F527BD" w:rsidRPr="005108E4">
        <w:rPr>
          <w:sz w:val="24"/>
          <w:szCs w:val="24"/>
        </w:rPr>
        <w:t>TC</w:t>
      </w:r>
      <w:r w:rsidRPr="005108E4">
        <w:rPr>
          <w:sz w:val="24"/>
          <w:szCs w:val="24"/>
        </w:rPr>
        <w:t xml:space="preserve"> in its invoice of </w:t>
      </w:r>
      <w:r w:rsidR="00A9290A" w:rsidRPr="005108E4">
        <w:rPr>
          <w:sz w:val="24"/>
          <w:szCs w:val="24"/>
        </w:rPr>
        <w:t xml:space="preserve">claimed </w:t>
      </w:r>
      <w:r w:rsidRPr="005108E4">
        <w:rPr>
          <w:sz w:val="24"/>
          <w:szCs w:val="24"/>
        </w:rPr>
        <w:t xml:space="preserve">impact fees. </w:t>
      </w:r>
    </w:p>
    <w:p w14:paraId="44EFDE79" w14:textId="3E8232CD" w:rsidR="003D466E" w:rsidRPr="005108E4" w:rsidRDefault="003D466E" w:rsidP="003D466E">
      <w:pPr>
        <w:pStyle w:val="ListParagraph"/>
        <w:numPr>
          <w:ilvl w:val="2"/>
          <w:numId w:val="94"/>
        </w:numPr>
        <w:tabs>
          <w:tab w:val="left" w:pos="1786"/>
        </w:tabs>
        <w:spacing w:line="242" w:lineRule="auto"/>
        <w:ind w:left="2430" w:right="209" w:hanging="328"/>
        <w:jc w:val="left"/>
        <w:outlineLvl w:val="1"/>
        <w:rPr>
          <w:sz w:val="24"/>
          <w:szCs w:val="24"/>
        </w:rPr>
      </w:pPr>
      <w:r w:rsidRPr="005108E4">
        <w:rPr>
          <w:sz w:val="24"/>
          <w:szCs w:val="24"/>
        </w:rPr>
        <w:t>No Host Community may modify the effective date of a preexisting CIF for any final license that becomes subject to an ownership or control change under 935 CMR 50</w:t>
      </w:r>
      <w:r w:rsidR="00703FF1" w:rsidRPr="005108E4">
        <w:rPr>
          <w:sz w:val="24"/>
          <w:szCs w:val="24"/>
        </w:rPr>
        <w:t>1</w:t>
      </w:r>
      <w:r w:rsidRPr="005108E4">
        <w:rPr>
          <w:sz w:val="24"/>
          <w:szCs w:val="24"/>
        </w:rPr>
        <w:t>.104(1).</w:t>
      </w:r>
    </w:p>
    <w:p w14:paraId="41369B94" w14:textId="7B8478E1"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u w:val="single"/>
        </w:rPr>
        <w:t>Commission Review and Certification of CIFs</w:t>
      </w:r>
      <w:r w:rsidRPr="005108E4">
        <w:rPr>
          <w:sz w:val="24"/>
          <w:szCs w:val="24"/>
        </w:rPr>
        <w:t xml:space="preserve">. The Commission, through its Executive Director, shall review a Host Community’s invoice of </w:t>
      </w:r>
      <w:r w:rsidR="00B61B13" w:rsidRPr="005108E4">
        <w:rPr>
          <w:sz w:val="24"/>
          <w:szCs w:val="24"/>
        </w:rPr>
        <w:t xml:space="preserve">claimed </w:t>
      </w:r>
      <w:r w:rsidRPr="005108E4">
        <w:rPr>
          <w:sz w:val="24"/>
          <w:szCs w:val="24"/>
        </w:rPr>
        <w:t>impact fees and make a determination certifying, in whole or in part, the CIF that may be assessed for the preceding year of a</w:t>
      </w:r>
      <w:r w:rsidR="00936B78" w:rsidRPr="005108E4">
        <w:rPr>
          <w:sz w:val="24"/>
          <w:szCs w:val="24"/>
        </w:rPr>
        <w:t>n</w:t>
      </w:r>
      <w:r w:rsidRPr="005108E4">
        <w:rPr>
          <w:sz w:val="24"/>
          <w:szCs w:val="24"/>
        </w:rPr>
        <w:t xml:space="preserve"> M</w:t>
      </w:r>
      <w:r w:rsidR="00936B78" w:rsidRPr="005108E4">
        <w:rPr>
          <w:sz w:val="24"/>
          <w:szCs w:val="24"/>
        </w:rPr>
        <w:t>TC’</w:t>
      </w:r>
      <w:r w:rsidRPr="005108E4">
        <w:rPr>
          <w:sz w:val="24"/>
          <w:szCs w:val="24"/>
        </w:rPr>
        <w:t>s operations based on a finding that an impact fee(s) is Reasonably Related to a</w:t>
      </w:r>
      <w:r w:rsidR="00936B78" w:rsidRPr="005108E4">
        <w:rPr>
          <w:sz w:val="24"/>
          <w:szCs w:val="24"/>
        </w:rPr>
        <w:t>n</w:t>
      </w:r>
      <w:r w:rsidRPr="005108E4">
        <w:rPr>
          <w:sz w:val="24"/>
          <w:szCs w:val="24"/>
        </w:rPr>
        <w:t xml:space="preserve"> M</w:t>
      </w:r>
      <w:r w:rsidR="00936B78" w:rsidRPr="005108E4">
        <w:rPr>
          <w:sz w:val="24"/>
          <w:szCs w:val="24"/>
        </w:rPr>
        <w:t>TC</w:t>
      </w:r>
      <w:r w:rsidRPr="005108E4">
        <w:rPr>
          <w:sz w:val="24"/>
          <w:szCs w:val="24"/>
        </w:rPr>
        <w:t>’s operations.</w:t>
      </w:r>
    </w:p>
    <w:p w14:paraId="66FB4B83" w14:textId="241E4BAC" w:rsidR="003D466E" w:rsidRPr="005108E4" w:rsidRDefault="003D466E" w:rsidP="003D466E">
      <w:pPr>
        <w:pStyle w:val="ListParagraph"/>
        <w:numPr>
          <w:ilvl w:val="4"/>
          <w:numId w:val="99"/>
        </w:numPr>
        <w:tabs>
          <w:tab w:val="left" w:pos="1786"/>
        </w:tabs>
        <w:spacing w:line="242" w:lineRule="auto"/>
        <w:ind w:left="2430" w:right="209" w:hanging="314"/>
        <w:jc w:val="left"/>
        <w:outlineLvl w:val="1"/>
        <w:rPr>
          <w:sz w:val="24"/>
          <w:szCs w:val="24"/>
        </w:rPr>
      </w:pPr>
      <w:r w:rsidRPr="005108E4">
        <w:rPr>
          <w:sz w:val="24"/>
          <w:szCs w:val="24"/>
        </w:rPr>
        <w:t>A</w:t>
      </w:r>
      <w:r w:rsidR="00936B78" w:rsidRPr="005108E4">
        <w:rPr>
          <w:sz w:val="24"/>
          <w:szCs w:val="24"/>
        </w:rPr>
        <w:t>n</w:t>
      </w:r>
      <w:r w:rsidRPr="005108E4">
        <w:rPr>
          <w:sz w:val="24"/>
          <w:szCs w:val="24"/>
        </w:rPr>
        <w:t xml:space="preserve"> M</w:t>
      </w:r>
      <w:r w:rsidR="00936B78" w:rsidRPr="005108E4">
        <w:rPr>
          <w:sz w:val="24"/>
          <w:szCs w:val="24"/>
        </w:rPr>
        <w:t>TC</w:t>
      </w:r>
      <w:r w:rsidRPr="005108E4">
        <w:rPr>
          <w:sz w:val="24"/>
          <w:szCs w:val="24"/>
        </w:rPr>
        <w:t xml:space="preserve"> shall provide verification of its Gross Annual Sales, including wholesale revenue generated by Marijuana Cultivators and Marijuana Product Manufacturers, to the Commission with its transmission of a Host Community’s invoice of </w:t>
      </w:r>
      <w:r w:rsidR="00B30F7D" w:rsidRPr="005108E4">
        <w:rPr>
          <w:sz w:val="24"/>
          <w:szCs w:val="24"/>
        </w:rPr>
        <w:t xml:space="preserve">claimed </w:t>
      </w:r>
      <w:r w:rsidRPr="005108E4">
        <w:rPr>
          <w:sz w:val="24"/>
          <w:szCs w:val="24"/>
        </w:rPr>
        <w:t>impact fees.</w:t>
      </w:r>
    </w:p>
    <w:p w14:paraId="518CDD1F" w14:textId="160F2D3A" w:rsidR="003D466E" w:rsidRPr="005108E4" w:rsidRDefault="003D466E"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A</w:t>
      </w:r>
      <w:r w:rsidR="00936B78" w:rsidRPr="005108E4">
        <w:rPr>
          <w:sz w:val="24"/>
          <w:szCs w:val="24"/>
        </w:rPr>
        <w:t>n</w:t>
      </w:r>
      <w:r w:rsidRPr="005108E4">
        <w:rPr>
          <w:sz w:val="24"/>
          <w:szCs w:val="24"/>
        </w:rPr>
        <w:t xml:space="preserve"> M</w:t>
      </w:r>
      <w:r w:rsidR="00936B78" w:rsidRPr="005108E4">
        <w:rPr>
          <w:sz w:val="24"/>
          <w:szCs w:val="24"/>
        </w:rPr>
        <w:t>TC</w:t>
      </w:r>
      <w:r w:rsidRPr="005108E4">
        <w:rPr>
          <w:sz w:val="24"/>
          <w:szCs w:val="24"/>
        </w:rPr>
        <w:t xml:space="preserve"> shall submit a summary of all sales of Marijuana, Marijuana Products, Marijuana Accessories and M</w:t>
      </w:r>
      <w:r w:rsidR="00856962" w:rsidRPr="005108E4">
        <w:rPr>
          <w:sz w:val="24"/>
          <w:szCs w:val="24"/>
        </w:rPr>
        <w:t>TC</w:t>
      </w:r>
      <w:r w:rsidRPr="005108E4">
        <w:rPr>
          <w:sz w:val="24"/>
          <w:szCs w:val="24"/>
        </w:rPr>
        <w:t xml:space="preserve"> Branded Goods for that license to </w:t>
      </w:r>
      <w:r w:rsidR="007D5AB8" w:rsidRPr="005108E4">
        <w:rPr>
          <w:sz w:val="24"/>
          <w:szCs w:val="24"/>
        </w:rPr>
        <w:t>patients</w:t>
      </w:r>
      <w:r w:rsidRPr="005108E4">
        <w:rPr>
          <w:sz w:val="24"/>
          <w:szCs w:val="24"/>
        </w:rPr>
        <w:t xml:space="preserve"> and other Licensees, as applicable. </w:t>
      </w:r>
    </w:p>
    <w:p w14:paraId="240BC3C2" w14:textId="64D01084" w:rsidR="003D466E" w:rsidRPr="005108E4" w:rsidRDefault="003D466E"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If product was wholesaled or otherwise sold or transferred to other Licensees at no cost or reduced cost, a</w:t>
      </w:r>
      <w:r w:rsidR="00856962" w:rsidRPr="005108E4">
        <w:rPr>
          <w:sz w:val="24"/>
          <w:szCs w:val="24"/>
        </w:rPr>
        <w:t>n</w:t>
      </w:r>
      <w:r w:rsidRPr="005108E4">
        <w:rPr>
          <w:sz w:val="24"/>
          <w:szCs w:val="24"/>
        </w:rPr>
        <w:t xml:space="preserve"> M</w:t>
      </w:r>
      <w:r w:rsidR="00856962" w:rsidRPr="005108E4">
        <w:rPr>
          <w:sz w:val="24"/>
          <w:szCs w:val="24"/>
        </w:rPr>
        <w:t>TC</w:t>
      </w:r>
      <w:r w:rsidRPr="005108E4">
        <w:rPr>
          <w:sz w:val="24"/>
          <w:szCs w:val="24"/>
        </w:rPr>
        <w:t xml:space="preserve"> shall apply the average cost per gram or milligram to the amount sold or transferred to establish and report the fair market value of the product, and include that amount in its summary submission.</w:t>
      </w:r>
    </w:p>
    <w:p w14:paraId="7261A69E" w14:textId="7234FBC0" w:rsidR="003D466E" w:rsidRPr="005108E4" w:rsidRDefault="003D466E" w:rsidP="003D466E">
      <w:pPr>
        <w:pStyle w:val="ListParagraph"/>
        <w:numPr>
          <w:ilvl w:val="4"/>
          <w:numId w:val="99"/>
        </w:numPr>
        <w:tabs>
          <w:tab w:val="left" w:pos="1786"/>
        </w:tabs>
        <w:spacing w:line="242" w:lineRule="auto"/>
        <w:ind w:left="2430" w:right="209" w:hanging="314"/>
        <w:jc w:val="left"/>
        <w:outlineLvl w:val="1"/>
        <w:rPr>
          <w:sz w:val="24"/>
          <w:szCs w:val="24"/>
        </w:rPr>
      </w:pPr>
      <w:r w:rsidRPr="005108E4">
        <w:rPr>
          <w:sz w:val="24"/>
          <w:szCs w:val="24"/>
        </w:rPr>
        <w:t>The Commission may determine the Gross Annual Sales of a</w:t>
      </w:r>
      <w:r w:rsidR="00914A2B" w:rsidRPr="005108E4">
        <w:rPr>
          <w:sz w:val="24"/>
          <w:szCs w:val="24"/>
        </w:rPr>
        <w:t>n</w:t>
      </w:r>
      <w:r w:rsidRPr="005108E4">
        <w:rPr>
          <w:sz w:val="24"/>
          <w:szCs w:val="24"/>
        </w:rPr>
        <w:t xml:space="preserve"> M</w:t>
      </w:r>
      <w:r w:rsidR="00914A2B" w:rsidRPr="005108E4">
        <w:rPr>
          <w:sz w:val="24"/>
          <w:szCs w:val="24"/>
        </w:rPr>
        <w:t>TC</w:t>
      </w:r>
      <w:r w:rsidRPr="005108E4">
        <w:rPr>
          <w:sz w:val="24"/>
          <w:szCs w:val="24"/>
        </w:rPr>
        <w:t xml:space="preserve"> using the following factors:</w:t>
      </w:r>
    </w:p>
    <w:p w14:paraId="2741DDA2" w14:textId="113F86FF" w:rsidR="003D466E" w:rsidRPr="005108E4" w:rsidRDefault="00C13A40"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Patient</w:t>
      </w:r>
      <w:r w:rsidR="003D466E" w:rsidRPr="005108E4">
        <w:rPr>
          <w:sz w:val="24"/>
          <w:szCs w:val="24"/>
        </w:rPr>
        <w:t xml:space="preserve"> Sales as represented by a</w:t>
      </w:r>
      <w:r w:rsidRPr="005108E4">
        <w:rPr>
          <w:sz w:val="24"/>
          <w:szCs w:val="24"/>
        </w:rPr>
        <w:t>n</w:t>
      </w:r>
      <w:r w:rsidR="003D466E" w:rsidRPr="005108E4">
        <w:rPr>
          <w:sz w:val="24"/>
          <w:szCs w:val="24"/>
        </w:rPr>
        <w:t xml:space="preserve"> </w:t>
      </w:r>
      <w:r w:rsidRPr="005108E4">
        <w:rPr>
          <w:sz w:val="24"/>
          <w:szCs w:val="24"/>
        </w:rPr>
        <w:t>MTC</w:t>
      </w:r>
      <w:r w:rsidR="003D466E" w:rsidRPr="005108E4">
        <w:rPr>
          <w:sz w:val="24"/>
          <w:szCs w:val="24"/>
        </w:rPr>
        <w:t>;</w:t>
      </w:r>
    </w:p>
    <w:p w14:paraId="24E0486D" w14:textId="20DC31DF" w:rsidR="003D466E" w:rsidRPr="005108E4" w:rsidRDefault="00C13A40"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Patient</w:t>
      </w:r>
      <w:r w:rsidR="003D466E" w:rsidRPr="005108E4">
        <w:rPr>
          <w:sz w:val="24"/>
          <w:szCs w:val="24"/>
        </w:rPr>
        <w:t xml:space="preserve"> Sales as represented by the Commission Seed-to-Sale System of Record;</w:t>
      </w:r>
    </w:p>
    <w:p w14:paraId="4B473665" w14:textId="550D8A6E" w:rsidR="003D466E" w:rsidRPr="005108E4" w:rsidRDefault="003D466E"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 xml:space="preserve">Fair Market Value of wholesaled or transferred Marijuana, Marijuana Products, Marijuana Accessories and </w:t>
      </w:r>
      <w:r w:rsidR="003C6775" w:rsidRPr="005108E4">
        <w:rPr>
          <w:sz w:val="24"/>
          <w:szCs w:val="24"/>
        </w:rPr>
        <w:t>MTC</w:t>
      </w:r>
      <w:r w:rsidRPr="005108E4">
        <w:rPr>
          <w:sz w:val="24"/>
          <w:szCs w:val="24"/>
        </w:rPr>
        <w:t xml:space="preserve"> Branded Goods;</w:t>
      </w:r>
    </w:p>
    <w:p w14:paraId="05FE8E65" w14:textId="70504CBC" w:rsidR="003D466E" w:rsidRPr="005108E4" w:rsidRDefault="003D466E"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Any wholesaled or transferred Marijuana, Marijuana Products, Marijuana Accessories and M</w:t>
      </w:r>
      <w:r w:rsidR="00544240" w:rsidRPr="005108E4">
        <w:rPr>
          <w:sz w:val="24"/>
          <w:szCs w:val="24"/>
        </w:rPr>
        <w:t>TC</w:t>
      </w:r>
      <w:r w:rsidRPr="005108E4">
        <w:rPr>
          <w:sz w:val="24"/>
          <w:szCs w:val="24"/>
        </w:rPr>
        <w:t xml:space="preserve"> Branded Goods that has been refunded or is otherwise the subject of a voided sale;</w:t>
      </w:r>
    </w:p>
    <w:p w14:paraId="11A97A08" w14:textId="025B3C8D" w:rsidR="003D466E" w:rsidRPr="005108E4" w:rsidRDefault="003D466E"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 xml:space="preserve">Value of services rendered, wholesaled or transferred Marijuana, Marijuana Products, Marijuana Accessories and </w:t>
      </w:r>
      <w:r w:rsidR="008E006E" w:rsidRPr="005108E4">
        <w:rPr>
          <w:sz w:val="24"/>
          <w:szCs w:val="24"/>
        </w:rPr>
        <w:t>MTC</w:t>
      </w:r>
      <w:r w:rsidRPr="005108E4">
        <w:rPr>
          <w:sz w:val="24"/>
          <w:szCs w:val="24"/>
        </w:rPr>
        <w:t xml:space="preserve"> Branded Goods as represented by the Commission Seed-to-Sale System of Record; and </w:t>
      </w:r>
    </w:p>
    <w:p w14:paraId="2DBB475E" w14:textId="3949C9BF" w:rsidR="003D466E" w:rsidRPr="005108E4" w:rsidRDefault="003D466E" w:rsidP="003D466E">
      <w:pPr>
        <w:pStyle w:val="ListParagraph"/>
        <w:numPr>
          <w:ilvl w:val="5"/>
          <w:numId w:val="99"/>
        </w:numPr>
        <w:tabs>
          <w:tab w:val="left" w:pos="1786"/>
        </w:tabs>
        <w:spacing w:line="242" w:lineRule="auto"/>
        <w:ind w:left="2790" w:right="209" w:hanging="360"/>
        <w:jc w:val="left"/>
        <w:outlineLvl w:val="1"/>
        <w:rPr>
          <w:sz w:val="24"/>
          <w:szCs w:val="24"/>
        </w:rPr>
      </w:pPr>
      <w:r w:rsidRPr="005108E4">
        <w:rPr>
          <w:sz w:val="24"/>
          <w:szCs w:val="24"/>
        </w:rPr>
        <w:t xml:space="preserve">Other factors as determined necessary by the Commission to calculate the Gross Annual Sales by the licensee in the absence of available information as listed in this subdivision. </w:t>
      </w:r>
    </w:p>
    <w:p w14:paraId="04ADBF6A" w14:textId="3E26A4D5" w:rsidR="003D466E" w:rsidRPr="005108E4" w:rsidRDefault="003D466E" w:rsidP="003D466E">
      <w:pPr>
        <w:pStyle w:val="ListParagraph"/>
        <w:numPr>
          <w:ilvl w:val="4"/>
          <w:numId w:val="99"/>
        </w:numPr>
        <w:tabs>
          <w:tab w:val="left" w:pos="1786"/>
        </w:tabs>
        <w:spacing w:line="242" w:lineRule="auto"/>
        <w:ind w:left="2430" w:right="209" w:hanging="314"/>
        <w:jc w:val="left"/>
        <w:outlineLvl w:val="1"/>
        <w:rPr>
          <w:sz w:val="24"/>
          <w:szCs w:val="24"/>
        </w:rPr>
      </w:pPr>
      <w:r w:rsidRPr="005108E4">
        <w:rPr>
          <w:sz w:val="24"/>
          <w:szCs w:val="24"/>
        </w:rPr>
        <w:t>The Commission may make a final determination on Gross Annual Sales relying on the factors in 935 CMR 50</w:t>
      </w:r>
      <w:r w:rsidR="000661F2" w:rsidRPr="005108E4">
        <w:rPr>
          <w:sz w:val="24"/>
          <w:szCs w:val="24"/>
        </w:rPr>
        <w:t>1</w:t>
      </w:r>
      <w:r w:rsidRPr="005108E4">
        <w:rPr>
          <w:sz w:val="24"/>
          <w:szCs w:val="24"/>
        </w:rPr>
        <w:t>.180(4)(c)2</w:t>
      </w:r>
      <w:r w:rsidR="005A1111" w:rsidRPr="005108E4">
        <w:rPr>
          <w:sz w:val="24"/>
          <w:szCs w:val="24"/>
        </w:rPr>
        <w:t>,</w:t>
      </w:r>
      <w:r w:rsidRPr="005108E4">
        <w:rPr>
          <w:sz w:val="24"/>
          <w:szCs w:val="24"/>
        </w:rPr>
        <w:t xml:space="preserve"> and any additional information gathered. The Gross Annual Sales determined by the Commission, pursuant to 935 CMR 50</w:t>
      </w:r>
      <w:r w:rsidR="000661F2" w:rsidRPr="005108E4">
        <w:rPr>
          <w:sz w:val="24"/>
          <w:szCs w:val="24"/>
        </w:rPr>
        <w:t>1</w:t>
      </w:r>
      <w:r w:rsidRPr="005108E4">
        <w:rPr>
          <w:sz w:val="24"/>
          <w:szCs w:val="24"/>
        </w:rPr>
        <w:t>.180(4)(c)2, shall be used for purposes of the CIF in circumstances where product was wholesaled or otherwise sold or transferred to other Licensees at no cost or reduced cost, and shall not be used for any other purposes related to other obligations, including tax filings, for a</w:t>
      </w:r>
      <w:r w:rsidR="007857CB" w:rsidRPr="005108E4">
        <w:rPr>
          <w:sz w:val="24"/>
          <w:szCs w:val="24"/>
        </w:rPr>
        <w:t>n</w:t>
      </w:r>
      <w:r w:rsidRPr="005108E4">
        <w:rPr>
          <w:sz w:val="24"/>
          <w:szCs w:val="24"/>
        </w:rPr>
        <w:t xml:space="preserve"> M</w:t>
      </w:r>
      <w:r w:rsidR="007857CB" w:rsidRPr="005108E4">
        <w:rPr>
          <w:sz w:val="24"/>
          <w:szCs w:val="24"/>
        </w:rPr>
        <w:t>TC</w:t>
      </w:r>
      <w:r w:rsidRPr="005108E4">
        <w:rPr>
          <w:sz w:val="24"/>
          <w:szCs w:val="24"/>
        </w:rPr>
        <w:t>.</w:t>
      </w:r>
    </w:p>
    <w:p w14:paraId="1894E5F4" w14:textId="7E0362FB" w:rsidR="003D466E" w:rsidRPr="005108E4" w:rsidRDefault="003D466E" w:rsidP="003D466E">
      <w:pPr>
        <w:pStyle w:val="ListParagraph"/>
        <w:numPr>
          <w:ilvl w:val="4"/>
          <w:numId w:val="99"/>
        </w:numPr>
        <w:tabs>
          <w:tab w:val="left" w:pos="1786"/>
        </w:tabs>
        <w:spacing w:line="242" w:lineRule="auto"/>
        <w:ind w:left="2430" w:right="209" w:hanging="314"/>
        <w:jc w:val="left"/>
        <w:outlineLvl w:val="1"/>
        <w:rPr>
          <w:sz w:val="24"/>
          <w:szCs w:val="24"/>
        </w:rPr>
      </w:pPr>
      <w:r w:rsidRPr="005108E4">
        <w:rPr>
          <w:sz w:val="24"/>
          <w:szCs w:val="24"/>
        </w:rPr>
        <w:t>The Commission shall provide notice of its CIF determination to a</w:t>
      </w:r>
      <w:r w:rsidR="007857CB" w:rsidRPr="005108E4">
        <w:rPr>
          <w:sz w:val="24"/>
          <w:szCs w:val="24"/>
        </w:rPr>
        <w:t>n</w:t>
      </w:r>
      <w:r w:rsidRPr="005108E4">
        <w:rPr>
          <w:sz w:val="24"/>
          <w:szCs w:val="24"/>
        </w:rPr>
        <w:t xml:space="preserve"> M</w:t>
      </w:r>
      <w:r w:rsidR="007857CB" w:rsidRPr="005108E4">
        <w:rPr>
          <w:sz w:val="24"/>
          <w:szCs w:val="24"/>
        </w:rPr>
        <w:t>TC</w:t>
      </w:r>
      <w:r w:rsidRPr="005108E4">
        <w:rPr>
          <w:sz w:val="24"/>
          <w:szCs w:val="24"/>
        </w:rPr>
        <w:t xml:space="preserve"> and a Host Community. The Commission’s notice will provide an M</w:t>
      </w:r>
      <w:r w:rsidR="007857CB" w:rsidRPr="005108E4">
        <w:rPr>
          <w:sz w:val="24"/>
          <w:szCs w:val="24"/>
        </w:rPr>
        <w:t>TC</w:t>
      </w:r>
      <w:r w:rsidRPr="005108E4">
        <w:rPr>
          <w:sz w:val="24"/>
          <w:szCs w:val="24"/>
        </w:rPr>
        <w:t xml:space="preserve"> with the following options:</w:t>
      </w:r>
    </w:p>
    <w:p w14:paraId="23468E12" w14:textId="4DAE30CE" w:rsidR="003D466E" w:rsidRPr="005108E4" w:rsidRDefault="003D466E" w:rsidP="003D466E">
      <w:pPr>
        <w:pStyle w:val="ListParagraph"/>
        <w:numPr>
          <w:ilvl w:val="5"/>
          <w:numId w:val="99"/>
        </w:numPr>
        <w:tabs>
          <w:tab w:val="left" w:pos="1786"/>
        </w:tabs>
        <w:spacing w:line="242" w:lineRule="auto"/>
        <w:ind w:left="2790" w:right="209" w:hanging="406"/>
        <w:jc w:val="left"/>
        <w:outlineLvl w:val="1"/>
        <w:rPr>
          <w:sz w:val="24"/>
          <w:szCs w:val="24"/>
        </w:rPr>
      </w:pPr>
      <w:r w:rsidRPr="005108E4">
        <w:rPr>
          <w:sz w:val="24"/>
          <w:szCs w:val="24"/>
        </w:rPr>
        <w:t>A</w:t>
      </w:r>
      <w:r w:rsidR="00C04467" w:rsidRPr="005108E4">
        <w:rPr>
          <w:sz w:val="24"/>
          <w:szCs w:val="24"/>
        </w:rPr>
        <w:t>n</w:t>
      </w:r>
      <w:r w:rsidRPr="005108E4">
        <w:rPr>
          <w:sz w:val="24"/>
          <w:szCs w:val="24"/>
        </w:rPr>
        <w:t xml:space="preserve"> M</w:t>
      </w:r>
      <w:r w:rsidR="00C04467" w:rsidRPr="005108E4">
        <w:rPr>
          <w:sz w:val="24"/>
          <w:szCs w:val="24"/>
        </w:rPr>
        <w:t>TC</w:t>
      </w:r>
      <w:r w:rsidRPr="005108E4">
        <w:rPr>
          <w:sz w:val="24"/>
          <w:szCs w:val="24"/>
        </w:rPr>
        <w:t xml:space="preserve"> may request an administrative hearing before an independent Hearing Officer of the Commission pursuant to 935 CMR 50</w:t>
      </w:r>
      <w:r w:rsidR="00C04467" w:rsidRPr="005108E4">
        <w:rPr>
          <w:sz w:val="24"/>
          <w:szCs w:val="24"/>
        </w:rPr>
        <w:t>1</w:t>
      </w:r>
      <w:r w:rsidRPr="005108E4">
        <w:rPr>
          <w:sz w:val="24"/>
          <w:szCs w:val="24"/>
        </w:rPr>
        <w:t>.500 to challenge the findings of fact and conclusions of law.  Any administrative proceeding elected by a</w:t>
      </w:r>
      <w:r w:rsidR="00CF1F0B" w:rsidRPr="005108E4">
        <w:rPr>
          <w:sz w:val="24"/>
          <w:szCs w:val="24"/>
        </w:rPr>
        <w:t xml:space="preserve">n MTC </w:t>
      </w:r>
      <w:r w:rsidRPr="005108E4">
        <w:rPr>
          <w:sz w:val="24"/>
          <w:szCs w:val="24"/>
        </w:rPr>
        <w:t xml:space="preserve">must be conducted pursuant to 801 CMR 1.01, </w:t>
      </w:r>
      <w:r w:rsidRPr="005108E4">
        <w:rPr>
          <w:i/>
          <w:iCs/>
          <w:sz w:val="24"/>
          <w:szCs w:val="24"/>
        </w:rPr>
        <w:t>Formal Rules of Adjudicatory Practice and Procedure</w:t>
      </w:r>
      <w:r w:rsidRPr="005108E4">
        <w:rPr>
          <w:sz w:val="24"/>
          <w:szCs w:val="24"/>
        </w:rPr>
        <w:t>.  The Host Community may seek intervention as a party to the hearing; or</w:t>
      </w:r>
    </w:p>
    <w:p w14:paraId="64C50681" w14:textId="77777777" w:rsidR="003D466E" w:rsidRPr="005108E4" w:rsidRDefault="003D466E" w:rsidP="003D466E">
      <w:pPr>
        <w:pStyle w:val="ListParagraph"/>
        <w:numPr>
          <w:ilvl w:val="5"/>
          <w:numId w:val="99"/>
        </w:numPr>
        <w:tabs>
          <w:tab w:val="left" w:pos="1786"/>
        </w:tabs>
        <w:spacing w:line="242" w:lineRule="auto"/>
        <w:ind w:left="2790" w:right="209" w:hanging="406"/>
        <w:jc w:val="left"/>
        <w:outlineLvl w:val="1"/>
        <w:rPr>
          <w:sz w:val="24"/>
          <w:szCs w:val="24"/>
        </w:rPr>
      </w:pPr>
      <w:r w:rsidRPr="005108E4">
        <w:rPr>
          <w:sz w:val="24"/>
          <w:szCs w:val="24"/>
        </w:rPr>
        <w:t xml:space="preserve">A Licensee may seek court intervention to independently review a Host Community’s impact fees by bringing a breach of contract action against a Host Community in a court of competent jurisdiction. </w:t>
      </w:r>
    </w:p>
    <w:p w14:paraId="75976504" w14:textId="77777777" w:rsidR="003D466E" w:rsidRPr="005108E4" w:rsidRDefault="003D466E" w:rsidP="003D466E">
      <w:pPr>
        <w:pStyle w:val="ListParagraph"/>
        <w:numPr>
          <w:ilvl w:val="4"/>
          <w:numId w:val="99"/>
        </w:numPr>
        <w:tabs>
          <w:tab w:val="left" w:pos="1786"/>
        </w:tabs>
        <w:spacing w:line="242" w:lineRule="auto"/>
        <w:ind w:left="2430" w:right="209" w:hanging="314"/>
        <w:jc w:val="left"/>
        <w:outlineLvl w:val="1"/>
        <w:rPr>
          <w:sz w:val="24"/>
          <w:szCs w:val="24"/>
        </w:rPr>
      </w:pPr>
      <w:r w:rsidRPr="005108E4">
        <w:rPr>
          <w:sz w:val="24"/>
          <w:szCs w:val="24"/>
        </w:rPr>
        <w:t>The parties may elect to bring a dispute between the parties before a private mediator retained by the parties at any time if such mediation is a term of the HCA or is voluntarily elected by the parties.</w:t>
      </w:r>
    </w:p>
    <w:p w14:paraId="4C0B48B5" w14:textId="0AA55A6B" w:rsidR="003D466E" w:rsidRPr="005108E4" w:rsidRDefault="003D466E" w:rsidP="003D466E">
      <w:pPr>
        <w:pStyle w:val="ListParagraph"/>
        <w:numPr>
          <w:ilvl w:val="4"/>
          <w:numId w:val="99"/>
        </w:numPr>
        <w:tabs>
          <w:tab w:val="left" w:pos="1786"/>
        </w:tabs>
        <w:spacing w:line="242" w:lineRule="auto"/>
        <w:ind w:left="2430" w:right="209" w:hanging="314"/>
        <w:jc w:val="left"/>
        <w:outlineLvl w:val="1"/>
        <w:rPr>
          <w:sz w:val="24"/>
          <w:szCs w:val="24"/>
        </w:rPr>
      </w:pPr>
      <w:r w:rsidRPr="005108E4">
        <w:rPr>
          <w:sz w:val="24"/>
          <w:szCs w:val="24"/>
        </w:rPr>
        <w:t>After a CIF dispute has resolved, a</w:t>
      </w:r>
      <w:r w:rsidR="00CF1F0B" w:rsidRPr="005108E4">
        <w:rPr>
          <w:sz w:val="24"/>
          <w:szCs w:val="24"/>
        </w:rPr>
        <w:t>n</w:t>
      </w:r>
      <w:r w:rsidRPr="005108E4">
        <w:rPr>
          <w:sz w:val="24"/>
          <w:szCs w:val="24"/>
        </w:rPr>
        <w:t xml:space="preserve"> M</w:t>
      </w:r>
      <w:r w:rsidR="00CF1F0B" w:rsidRPr="005108E4">
        <w:rPr>
          <w:sz w:val="24"/>
          <w:szCs w:val="24"/>
        </w:rPr>
        <w:t>TC</w:t>
      </w:r>
      <w:r w:rsidRPr="005108E4">
        <w:rPr>
          <w:sz w:val="24"/>
          <w:szCs w:val="24"/>
        </w:rPr>
        <w:t xml:space="preserve"> must provide proof of payment of the certified CIF with its renewal application. </w:t>
      </w:r>
    </w:p>
    <w:p w14:paraId="67F12423" w14:textId="77777777" w:rsidR="003D466E" w:rsidRPr="005108E4" w:rsidRDefault="003D466E" w:rsidP="003D466E">
      <w:pPr>
        <w:pStyle w:val="ListParagraph"/>
        <w:tabs>
          <w:tab w:val="left" w:pos="1786"/>
        </w:tabs>
        <w:spacing w:line="242" w:lineRule="auto"/>
        <w:ind w:left="2070" w:right="209"/>
        <w:jc w:val="left"/>
        <w:outlineLvl w:val="1"/>
        <w:rPr>
          <w:sz w:val="24"/>
          <w:szCs w:val="24"/>
        </w:rPr>
      </w:pPr>
    </w:p>
    <w:p w14:paraId="2904517F" w14:textId="77777777" w:rsidR="003D466E" w:rsidRPr="005108E4" w:rsidRDefault="003D466E" w:rsidP="003D466E">
      <w:pPr>
        <w:pStyle w:val="ListParagraph"/>
        <w:numPr>
          <w:ilvl w:val="0"/>
          <w:numId w:val="101"/>
        </w:numPr>
        <w:tabs>
          <w:tab w:val="left" w:pos="1786"/>
        </w:tabs>
        <w:spacing w:line="242" w:lineRule="auto"/>
        <w:ind w:left="1319" w:right="209" w:firstLine="0"/>
        <w:jc w:val="left"/>
        <w:outlineLvl w:val="1"/>
        <w:rPr>
          <w:sz w:val="24"/>
          <w:szCs w:val="24"/>
          <w:u w:val="single"/>
        </w:rPr>
      </w:pPr>
      <w:r w:rsidRPr="005108E4">
        <w:rPr>
          <w:sz w:val="24"/>
          <w:szCs w:val="24"/>
          <w:u w:val="single"/>
        </w:rPr>
        <w:t>Waiver of Host Community Agreements</w:t>
      </w:r>
    </w:p>
    <w:p w14:paraId="25B73581"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 xml:space="preserve">A Host Community may waive the regulatory requirement to have a compliant HCA by submitting an HCA Waiver to the Commission that complies with this subsection. </w:t>
      </w:r>
    </w:p>
    <w:p w14:paraId="008C4A78" w14:textId="15184C63"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An HCA Waiver constitutes a total relinquishment of the requirement that an Applicant or M</w:t>
      </w:r>
      <w:r w:rsidR="00CF1F0B" w:rsidRPr="005108E4">
        <w:rPr>
          <w:sz w:val="24"/>
          <w:szCs w:val="24"/>
        </w:rPr>
        <w:t>TC</w:t>
      </w:r>
      <w:r w:rsidRPr="005108E4">
        <w:rPr>
          <w:sz w:val="24"/>
          <w:szCs w:val="24"/>
        </w:rPr>
        <w:t xml:space="preserve"> enter into an HCA with a Host Community.  No party to an HCA may use an HCA Waiver to waive individual provisions of an HCA. </w:t>
      </w:r>
    </w:p>
    <w:p w14:paraId="21117E57" w14:textId="0D26D013"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 xml:space="preserve">An HCA Waiver may be submitted relative to an application for licensure or an application for renewal of licensure. A Host Community and an Applicant or </w:t>
      </w:r>
      <w:r w:rsidR="00CF1F0B" w:rsidRPr="005108E4">
        <w:rPr>
          <w:sz w:val="24"/>
          <w:szCs w:val="24"/>
        </w:rPr>
        <w:t>MTC</w:t>
      </w:r>
      <w:r w:rsidRPr="005108E4">
        <w:rPr>
          <w:sz w:val="24"/>
          <w:szCs w:val="24"/>
        </w:rPr>
        <w:t xml:space="preserve"> may </w:t>
      </w:r>
      <w:r w:rsidR="00FE4879" w:rsidRPr="005108E4">
        <w:rPr>
          <w:sz w:val="24"/>
          <w:szCs w:val="24"/>
        </w:rPr>
        <w:t xml:space="preserve">also </w:t>
      </w:r>
      <w:r w:rsidRPr="005108E4">
        <w:rPr>
          <w:sz w:val="24"/>
          <w:szCs w:val="24"/>
        </w:rPr>
        <w:t xml:space="preserve">submit an HCA Waiver after both parties have executed an HCA. </w:t>
      </w:r>
    </w:p>
    <w:p w14:paraId="3728918B"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 xml:space="preserve">Acceptance of an HCA Waiver is limited to the specific application or license number(s) stated in the HCA Waiver request. </w:t>
      </w:r>
    </w:p>
    <w:p w14:paraId="2A6460D8"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 xml:space="preserve">The Commission shall determine whether an HCA Waiver complies with this subsection. </w:t>
      </w:r>
    </w:p>
    <w:p w14:paraId="67E40A72"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 xml:space="preserve">An HCA Waiver that sets an expiration date or any conditions is deemed noncompliant. </w:t>
      </w:r>
    </w:p>
    <w:p w14:paraId="3271984C"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An HCA Waiver determined to be the result of an Inducement is deemed noncompliant.</w:t>
      </w:r>
    </w:p>
    <w:p w14:paraId="4AEC7021"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 xml:space="preserve">If a Host Community elects to submit an HCA Waiver, a Host Community’s submission shall be in a form and manner determined by the Commission and include, at minimum, the following information: </w:t>
      </w:r>
    </w:p>
    <w:p w14:paraId="6B9677A1" w14:textId="77777777" w:rsidR="003D466E" w:rsidRPr="005108E4" w:rsidRDefault="003D466E" w:rsidP="003D466E">
      <w:pPr>
        <w:pStyle w:val="ListParagraph"/>
        <w:numPr>
          <w:ilvl w:val="4"/>
          <w:numId w:val="100"/>
        </w:numPr>
        <w:tabs>
          <w:tab w:val="left" w:pos="1786"/>
        </w:tabs>
        <w:spacing w:line="242" w:lineRule="auto"/>
        <w:ind w:right="209"/>
        <w:outlineLvl w:val="1"/>
        <w:rPr>
          <w:sz w:val="24"/>
          <w:szCs w:val="24"/>
        </w:rPr>
      </w:pPr>
      <w:r w:rsidRPr="005108E4">
        <w:rPr>
          <w:sz w:val="24"/>
          <w:szCs w:val="24"/>
        </w:rPr>
        <w:t>Identification of the specific application or license number intended to be exempt from the requirement to have a compliant HCA;</w:t>
      </w:r>
    </w:p>
    <w:p w14:paraId="06784CEF" w14:textId="5ECD6A12" w:rsidR="003D466E" w:rsidRPr="005108E4" w:rsidRDefault="003D466E" w:rsidP="003D466E">
      <w:pPr>
        <w:pStyle w:val="ListParagraph"/>
        <w:numPr>
          <w:ilvl w:val="4"/>
          <w:numId w:val="100"/>
        </w:numPr>
        <w:tabs>
          <w:tab w:val="left" w:pos="1786"/>
        </w:tabs>
        <w:spacing w:line="242" w:lineRule="auto"/>
        <w:ind w:right="209"/>
        <w:outlineLvl w:val="1"/>
        <w:rPr>
          <w:sz w:val="24"/>
          <w:szCs w:val="24"/>
        </w:rPr>
      </w:pPr>
      <w:r w:rsidRPr="005108E4">
        <w:rPr>
          <w:sz w:val="24"/>
          <w:szCs w:val="24"/>
        </w:rPr>
        <w:t>Identification of a License Applicant or M</w:t>
      </w:r>
      <w:r w:rsidR="00CF1F0B" w:rsidRPr="005108E4">
        <w:rPr>
          <w:sz w:val="24"/>
          <w:szCs w:val="24"/>
        </w:rPr>
        <w:t>TC</w:t>
      </w:r>
      <w:r w:rsidRPr="005108E4">
        <w:rPr>
          <w:sz w:val="24"/>
          <w:szCs w:val="24"/>
        </w:rPr>
        <w:t xml:space="preserve"> in a manner consistent with both the business entity name certified and recorded with the Secretary of the Commonwealth of Massachusetts and the business entity name stated either in a License Applicant’s license application or on an M</w:t>
      </w:r>
      <w:r w:rsidR="008750AB" w:rsidRPr="005108E4">
        <w:rPr>
          <w:sz w:val="24"/>
          <w:szCs w:val="24"/>
        </w:rPr>
        <w:t>TC</w:t>
      </w:r>
      <w:r w:rsidRPr="005108E4">
        <w:rPr>
          <w:sz w:val="24"/>
          <w:szCs w:val="24"/>
        </w:rPr>
        <w:t xml:space="preserve">’s license record as maintained by the Commission. </w:t>
      </w:r>
    </w:p>
    <w:p w14:paraId="502C2099" w14:textId="77777777" w:rsidR="003D466E" w:rsidRPr="005108E4" w:rsidRDefault="003D466E" w:rsidP="003D466E">
      <w:pPr>
        <w:pStyle w:val="ListParagraph"/>
        <w:numPr>
          <w:ilvl w:val="4"/>
          <w:numId w:val="100"/>
        </w:numPr>
        <w:tabs>
          <w:tab w:val="left" w:pos="1786"/>
        </w:tabs>
        <w:spacing w:line="242" w:lineRule="auto"/>
        <w:ind w:right="209"/>
        <w:outlineLvl w:val="1"/>
        <w:rPr>
          <w:sz w:val="24"/>
          <w:szCs w:val="24"/>
        </w:rPr>
      </w:pPr>
      <w:r w:rsidRPr="005108E4">
        <w:rPr>
          <w:sz w:val="24"/>
          <w:szCs w:val="24"/>
        </w:rPr>
        <w:t>Printed name and signature of the individual(s) authorized to represent and act on behalf of a Host Community;</w:t>
      </w:r>
    </w:p>
    <w:p w14:paraId="47EB7B21" w14:textId="7D188D42" w:rsidR="003D466E" w:rsidRPr="005108E4" w:rsidRDefault="003D466E" w:rsidP="003D466E">
      <w:pPr>
        <w:pStyle w:val="ListParagraph"/>
        <w:numPr>
          <w:ilvl w:val="4"/>
          <w:numId w:val="100"/>
        </w:numPr>
        <w:tabs>
          <w:tab w:val="left" w:pos="1786"/>
        </w:tabs>
        <w:spacing w:line="242" w:lineRule="auto"/>
        <w:ind w:right="209"/>
        <w:outlineLvl w:val="1"/>
        <w:rPr>
          <w:sz w:val="24"/>
          <w:szCs w:val="24"/>
        </w:rPr>
      </w:pPr>
      <w:r w:rsidRPr="005108E4">
        <w:rPr>
          <w:sz w:val="24"/>
          <w:szCs w:val="24"/>
        </w:rPr>
        <w:t>Printed name and signature of the individual(s) authorized to represent and act on behalf of an Applicant or M</w:t>
      </w:r>
      <w:r w:rsidR="00CF1F0B" w:rsidRPr="005108E4">
        <w:rPr>
          <w:sz w:val="24"/>
          <w:szCs w:val="24"/>
        </w:rPr>
        <w:t>TC</w:t>
      </w:r>
      <w:r w:rsidRPr="005108E4">
        <w:rPr>
          <w:sz w:val="24"/>
          <w:szCs w:val="24"/>
        </w:rPr>
        <w:t>;</w:t>
      </w:r>
    </w:p>
    <w:p w14:paraId="2FDF69E5" w14:textId="77777777" w:rsidR="003D466E" w:rsidRPr="005108E4" w:rsidRDefault="003D466E" w:rsidP="003D466E">
      <w:pPr>
        <w:pStyle w:val="ListParagraph"/>
        <w:numPr>
          <w:ilvl w:val="4"/>
          <w:numId w:val="100"/>
        </w:numPr>
        <w:tabs>
          <w:tab w:val="left" w:pos="1786"/>
        </w:tabs>
        <w:spacing w:line="242" w:lineRule="auto"/>
        <w:ind w:right="209"/>
        <w:outlineLvl w:val="1"/>
        <w:rPr>
          <w:sz w:val="24"/>
          <w:szCs w:val="24"/>
        </w:rPr>
      </w:pPr>
      <w:r w:rsidRPr="005108E4">
        <w:rPr>
          <w:sz w:val="24"/>
          <w:szCs w:val="24"/>
        </w:rPr>
        <w:t>The date of each parties’ signature; and</w:t>
      </w:r>
    </w:p>
    <w:p w14:paraId="28EE45EB" w14:textId="77777777" w:rsidR="003D466E" w:rsidRPr="005108E4" w:rsidRDefault="003D466E" w:rsidP="003D466E">
      <w:pPr>
        <w:pStyle w:val="ListParagraph"/>
        <w:numPr>
          <w:ilvl w:val="4"/>
          <w:numId w:val="100"/>
        </w:numPr>
        <w:tabs>
          <w:tab w:val="left" w:pos="1786"/>
        </w:tabs>
        <w:spacing w:line="242" w:lineRule="auto"/>
        <w:ind w:right="209"/>
        <w:outlineLvl w:val="1"/>
        <w:rPr>
          <w:sz w:val="24"/>
          <w:szCs w:val="24"/>
        </w:rPr>
      </w:pPr>
      <w:r w:rsidRPr="005108E4">
        <w:rPr>
          <w:sz w:val="24"/>
          <w:szCs w:val="24"/>
        </w:rPr>
        <w:t xml:space="preserve">An attestation that the HCA Waiver was mutually agreed upon by both parties and executed in good faith.  </w:t>
      </w:r>
    </w:p>
    <w:p w14:paraId="20DD73EB" w14:textId="77777777"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An HCA Waiver that is executed and recorded with the Commission remains in full force and effect until such time as it is rescinded.  An HCA Waiver may only be rescinded on Commission approval of an HCA subsequently executed and submitted by the parties.</w:t>
      </w:r>
    </w:p>
    <w:p w14:paraId="6AB4C061" w14:textId="111F63CB" w:rsidR="003D466E" w:rsidRPr="005108E4" w:rsidRDefault="003D466E" w:rsidP="003D466E">
      <w:pPr>
        <w:pStyle w:val="ListParagraph"/>
        <w:numPr>
          <w:ilvl w:val="1"/>
          <w:numId w:val="101"/>
        </w:numPr>
        <w:tabs>
          <w:tab w:val="left" w:pos="1786"/>
        </w:tabs>
        <w:spacing w:line="242" w:lineRule="auto"/>
        <w:ind w:left="2070" w:right="209"/>
        <w:jc w:val="left"/>
        <w:outlineLvl w:val="1"/>
        <w:rPr>
          <w:sz w:val="24"/>
          <w:szCs w:val="24"/>
        </w:rPr>
      </w:pPr>
      <w:r w:rsidRPr="005108E4">
        <w:rPr>
          <w:sz w:val="24"/>
          <w:szCs w:val="24"/>
        </w:rPr>
        <w:t>An HCA waiver is not subject to review under the criteria in 935 CMR 50</w:t>
      </w:r>
      <w:r w:rsidR="00144040" w:rsidRPr="005108E4">
        <w:rPr>
          <w:sz w:val="24"/>
          <w:szCs w:val="24"/>
        </w:rPr>
        <w:t>1</w:t>
      </w:r>
      <w:r w:rsidRPr="005108E4">
        <w:rPr>
          <w:sz w:val="24"/>
          <w:szCs w:val="24"/>
        </w:rPr>
        <w:t xml:space="preserve">.850 regarding general waivers. </w:t>
      </w:r>
    </w:p>
    <w:p w14:paraId="469C3D04" w14:textId="77777777" w:rsidR="00C5065B" w:rsidRPr="005108E4" w:rsidRDefault="00C5065B" w:rsidP="00E077D0">
      <w:pPr>
        <w:tabs>
          <w:tab w:val="left" w:pos="1786"/>
        </w:tabs>
        <w:spacing w:line="242" w:lineRule="auto"/>
        <w:ind w:right="117"/>
        <w:outlineLvl w:val="1"/>
        <w:rPr>
          <w:sz w:val="24"/>
        </w:rPr>
      </w:pPr>
    </w:p>
    <w:p w14:paraId="73B6987A" w14:textId="77777777" w:rsidR="00DA2759" w:rsidRPr="005108E4" w:rsidRDefault="00DA2759">
      <w:pPr>
        <w:pStyle w:val="BodyText"/>
        <w:spacing w:before="8"/>
        <w:jc w:val="left"/>
      </w:pPr>
    </w:p>
    <w:p w14:paraId="57BD4F46" w14:textId="51182546" w:rsidR="009C05AC" w:rsidRPr="005108E4" w:rsidRDefault="009C05AC" w:rsidP="009C05AC">
      <w:pPr>
        <w:pStyle w:val="paragraph"/>
        <w:spacing w:before="0" w:beforeAutospacing="0" w:after="0" w:afterAutospacing="0"/>
        <w:textAlignment w:val="baseline"/>
      </w:pPr>
      <w:r w:rsidRPr="005108E4">
        <w:rPr>
          <w:rStyle w:val="normaltextrun"/>
          <w:rFonts w:ascii="Times" w:hAnsi="Times" w:cs="Times"/>
          <w:color w:val="000000"/>
          <w:u w:val="single"/>
          <w:shd w:val="clear" w:color="auto" w:fill="FFFF00"/>
        </w:rPr>
        <w:t>50</w:t>
      </w:r>
      <w:r w:rsidR="009850CD" w:rsidRPr="005108E4">
        <w:rPr>
          <w:rStyle w:val="normaltextrun"/>
          <w:rFonts w:ascii="Times" w:hAnsi="Times" w:cs="Times"/>
          <w:color w:val="000000"/>
          <w:u w:val="single"/>
          <w:shd w:val="clear" w:color="auto" w:fill="FFFF00"/>
        </w:rPr>
        <w:t>1</w:t>
      </w:r>
      <w:r w:rsidRPr="005108E4">
        <w:rPr>
          <w:rStyle w:val="normaltextrun"/>
          <w:rFonts w:ascii="Times" w:hAnsi="Times" w:cs="Times"/>
          <w:color w:val="000000"/>
          <w:u w:val="single"/>
          <w:shd w:val="clear" w:color="auto" w:fill="FFFF00"/>
        </w:rPr>
        <w:t>.181</w:t>
      </w:r>
      <w:r w:rsidRPr="005108E4">
        <w:rPr>
          <w:rStyle w:val="normaltextrun"/>
          <w:rFonts w:ascii="Times" w:hAnsi="Times" w:cs="Times"/>
          <w:color w:val="000000"/>
          <w:u w:val="single"/>
        </w:rPr>
        <w:t>:</w:t>
      </w:r>
      <w:r w:rsidRPr="005108E4">
        <w:rPr>
          <w:rStyle w:val="tabchar"/>
          <w:rFonts w:ascii="Calibri" w:hAnsi="Calibri" w:cs="Calibri"/>
          <w:color w:val="000000"/>
        </w:rPr>
        <w:tab/>
      </w:r>
      <w:r w:rsidRPr="005108E4">
        <w:rPr>
          <w:rStyle w:val="normaltextrun"/>
        </w:rPr>
        <w:t>Minimum Acceptable Equity Standards Governing Municipalities and Host Communities</w:t>
      </w:r>
      <w:r w:rsidRPr="005108E4">
        <w:rPr>
          <w:rStyle w:val="normaltextrun"/>
          <w:rFonts w:ascii="Times" w:hAnsi="Times" w:cs="Times"/>
          <w:color w:val="000000"/>
          <w:u w:val="single"/>
        </w:rPr>
        <w:t xml:space="preserve"> </w:t>
      </w:r>
      <w:r w:rsidRPr="005108E4">
        <w:rPr>
          <w:rStyle w:val="eop"/>
          <w:rFonts w:ascii="Times" w:hAnsi="Times" w:cs="Times"/>
          <w:color w:val="000000"/>
        </w:rPr>
        <w:t> </w:t>
      </w:r>
    </w:p>
    <w:p w14:paraId="14971549" w14:textId="77777777" w:rsidR="009C05AC" w:rsidRPr="005108E4" w:rsidRDefault="009C05AC" w:rsidP="009C05AC">
      <w:pPr>
        <w:pStyle w:val="paragraph"/>
        <w:spacing w:before="0" w:beforeAutospacing="0" w:after="0" w:afterAutospacing="0"/>
        <w:textAlignment w:val="baseline"/>
      </w:pPr>
      <w:r w:rsidRPr="005108E4">
        <w:rPr>
          <w:rStyle w:val="eop"/>
          <w:rFonts w:ascii="Times" w:hAnsi="Times" w:cs="Times"/>
          <w:color w:val="000000"/>
        </w:rPr>
        <w:t> </w:t>
      </w:r>
    </w:p>
    <w:p w14:paraId="57EA5BFA" w14:textId="3BD5E9F9" w:rsidR="009C05AC" w:rsidRPr="005108E4" w:rsidRDefault="009C05AC" w:rsidP="009C05AC">
      <w:pPr>
        <w:pStyle w:val="paragraph"/>
        <w:numPr>
          <w:ilvl w:val="0"/>
          <w:numId w:val="114"/>
        </w:numPr>
        <w:spacing w:before="0" w:beforeAutospacing="0" w:after="0" w:afterAutospacing="0"/>
        <w:textAlignment w:val="baseline"/>
        <w:rPr>
          <w:rStyle w:val="normaltextrun"/>
        </w:rPr>
      </w:pPr>
      <w:r w:rsidRPr="005108E4">
        <w:rPr>
          <w:rStyle w:val="normaltextrun"/>
        </w:rPr>
        <w:t>This section is governed by M.G.L. c. 94G §§ 3 and 4, as amended by St. 2022, c. 180.  Pursuant to M.G.L. c. 94G § 3, the Commission must establish minimum acceptable standards for Host Communities to promote and encourage full participation in the regulated Marijuana industry by people from communities that were disproportionately harmed by Marijuana prohibition and enforcement and to positively impact those communities.</w:t>
      </w:r>
    </w:p>
    <w:p w14:paraId="58662490" w14:textId="76483AAD" w:rsidR="003019C2" w:rsidRPr="005108E4" w:rsidRDefault="003019C2" w:rsidP="00E077D0">
      <w:pPr>
        <w:pStyle w:val="paragraph"/>
        <w:spacing w:before="0" w:beforeAutospacing="0" w:after="0" w:afterAutospacing="0"/>
        <w:ind w:left="2395"/>
        <w:textAlignment w:val="baseline"/>
        <w:rPr>
          <w:rStyle w:val="normaltextrun"/>
          <w:sz w:val="22"/>
          <w:szCs w:val="22"/>
        </w:rPr>
      </w:pPr>
    </w:p>
    <w:p w14:paraId="0E0756F5" w14:textId="77777777" w:rsidR="00F37129" w:rsidRPr="005108E4" w:rsidRDefault="00F37129" w:rsidP="00E077D0">
      <w:pPr>
        <w:pStyle w:val="paragraph"/>
        <w:spacing w:before="0" w:beforeAutospacing="0" w:after="0" w:afterAutospacing="0"/>
        <w:ind w:left="720"/>
        <w:textAlignment w:val="baseline"/>
        <w:rPr>
          <w:rStyle w:val="normaltextrun"/>
        </w:rPr>
      </w:pPr>
    </w:p>
    <w:p w14:paraId="54D764C1" w14:textId="77777777" w:rsidR="009C05AC" w:rsidRPr="005108E4" w:rsidRDefault="009C05AC" w:rsidP="009C05AC">
      <w:pPr>
        <w:pStyle w:val="paragraph"/>
        <w:numPr>
          <w:ilvl w:val="0"/>
          <w:numId w:val="114"/>
        </w:numPr>
        <w:spacing w:before="0" w:beforeAutospacing="0" w:after="0" w:afterAutospacing="0"/>
        <w:textAlignment w:val="baseline"/>
        <w:rPr>
          <w:rStyle w:val="normaltextrun"/>
        </w:rPr>
      </w:pPr>
      <w:r w:rsidRPr="005108E4">
        <w:rPr>
          <w:rStyle w:val="normaltextrun"/>
        </w:rPr>
        <w:t xml:space="preserve">M.G.L. c. 94G § 4(a)(xxxi)-(xxxii) empowers the Commission to establish procedures for municipalities to promote and encourage full participation in the regulated Marijuana industry during negotiations of HCAs with Social Equity Businesses and to develop minimum acceptable standards governing HCA negotiations with Social Equity Businesses.  The Commission is further authorized to develop best practices for HCA negotiations between municipalities and License Applicants that have been designated as Social Equity Program Participants or Economic Empowerment Priority Applicants.   </w:t>
      </w:r>
    </w:p>
    <w:p w14:paraId="66413646" w14:textId="77777777" w:rsidR="009C05AC" w:rsidRPr="005108E4" w:rsidRDefault="009C05AC" w:rsidP="009C05AC">
      <w:pPr>
        <w:pStyle w:val="ListParagraph"/>
        <w:rPr>
          <w:rStyle w:val="normaltextrun"/>
          <w:u w:val="single"/>
        </w:rPr>
      </w:pPr>
    </w:p>
    <w:p w14:paraId="6ECC066D" w14:textId="77777777" w:rsidR="009C05AC" w:rsidRPr="005108E4" w:rsidRDefault="009C05AC" w:rsidP="009C05AC">
      <w:pPr>
        <w:pStyle w:val="paragraph"/>
        <w:numPr>
          <w:ilvl w:val="0"/>
          <w:numId w:val="114"/>
        </w:numPr>
        <w:spacing w:before="0" w:beforeAutospacing="0" w:after="0" w:afterAutospacing="0"/>
        <w:textAlignment w:val="baseline"/>
        <w:rPr>
          <w:rStyle w:val="normaltextrun"/>
        </w:rPr>
      </w:pPr>
      <w:r w:rsidRPr="005108E4">
        <w:rPr>
          <w:rStyle w:val="normaltextrun"/>
          <w:u w:val="single"/>
        </w:rPr>
        <w:t>Equity Standards for Host Communities to Promote and Encourage Full Participation in the regulated Marijuana industry.</w:t>
      </w:r>
    </w:p>
    <w:p w14:paraId="605C0FC3" w14:textId="0DE44021" w:rsidR="0036645C" w:rsidRPr="005108E4" w:rsidRDefault="007613D0" w:rsidP="009C05AC">
      <w:pPr>
        <w:pStyle w:val="paragraph"/>
        <w:numPr>
          <w:ilvl w:val="0"/>
          <w:numId w:val="127"/>
        </w:numPr>
        <w:spacing w:before="0" w:beforeAutospacing="0" w:after="0" w:afterAutospacing="0"/>
        <w:ind w:left="1080"/>
        <w:textAlignment w:val="baseline"/>
        <w:rPr>
          <w:rStyle w:val="normaltextrun"/>
        </w:rPr>
      </w:pPr>
      <w:r w:rsidRPr="005108E4">
        <w:rPr>
          <w:rStyle w:val="normaltextrun"/>
        </w:rPr>
        <w:t xml:space="preserve">Municipalities are presumed to have met </w:t>
      </w:r>
      <w:r w:rsidR="00475C80" w:rsidRPr="005108E4">
        <w:rPr>
          <w:rStyle w:val="normaltextrun"/>
        </w:rPr>
        <w:t>the Commi</w:t>
      </w:r>
      <w:r w:rsidR="0073026A" w:rsidRPr="005108E4">
        <w:rPr>
          <w:rStyle w:val="normaltextrun"/>
        </w:rPr>
        <w:t>s</w:t>
      </w:r>
      <w:r w:rsidR="00475C80" w:rsidRPr="005108E4">
        <w:rPr>
          <w:rStyle w:val="normaltextrun"/>
        </w:rPr>
        <w:t>sion’s minimum acceptable equity standards for promoting and encouraging full participation in the regulated Marijuana industry by taking one of the following</w:t>
      </w:r>
      <w:r w:rsidR="0073026A" w:rsidRPr="005108E4">
        <w:rPr>
          <w:rStyle w:val="normaltextrun"/>
        </w:rPr>
        <w:t xml:space="preserve"> actions:</w:t>
      </w:r>
    </w:p>
    <w:p w14:paraId="37F83A4A" w14:textId="77777777" w:rsidR="00D24DC7" w:rsidRPr="005108E4" w:rsidRDefault="002D2FB0" w:rsidP="002D2FB0">
      <w:pPr>
        <w:pStyle w:val="paragraph"/>
        <w:spacing w:before="0" w:beforeAutospacing="0" w:after="0" w:afterAutospacing="0"/>
        <w:ind w:left="1080"/>
        <w:textAlignment w:val="baseline"/>
        <w:rPr>
          <w:rStyle w:val="normaltextrun"/>
        </w:rPr>
      </w:pPr>
      <w:r w:rsidRPr="005108E4">
        <w:rPr>
          <w:rStyle w:val="normaltextrun"/>
        </w:rPr>
        <w:t>1.  Adopting an ordinance or bylaw to exclusively license Social Equity Businesses for an extended period of time</w:t>
      </w:r>
      <w:r w:rsidR="00D24DC7" w:rsidRPr="005108E4">
        <w:rPr>
          <w:rStyle w:val="normaltextrun"/>
        </w:rPr>
        <w:t>;</w:t>
      </w:r>
    </w:p>
    <w:p w14:paraId="5B80D969" w14:textId="59AE9078" w:rsidR="0073026A" w:rsidRPr="005108E4" w:rsidRDefault="00D24DC7" w:rsidP="00E077D0">
      <w:pPr>
        <w:pStyle w:val="paragraph"/>
        <w:spacing w:before="0" w:beforeAutospacing="0" w:after="0" w:afterAutospacing="0"/>
        <w:ind w:left="1080"/>
        <w:textAlignment w:val="baseline"/>
        <w:rPr>
          <w:rStyle w:val="normaltextrun"/>
        </w:rPr>
      </w:pPr>
      <w:r w:rsidRPr="005108E4">
        <w:rPr>
          <w:rStyle w:val="normaltextrun"/>
        </w:rPr>
        <w:t>2.  Creating a</w:t>
      </w:r>
      <w:r w:rsidR="006219AA" w:rsidRPr="005108E4">
        <w:rPr>
          <w:rStyle w:val="normaltextrun"/>
        </w:rPr>
        <w:t xml:space="preserve"> Local</w:t>
      </w:r>
      <w:r w:rsidRPr="005108E4">
        <w:rPr>
          <w:rStyle w:val="normaltextrun"/>
        </w:rPr>
        <w:t xml:space="preserve"> </w:t>
      </w:r>
      <w:r w:rsidR="006219AA" w:rsidRPr="005108E4">
        <w:rPr>
          <w:rStyle w:val="normaltextrun"/>
        </w:rPr>
        <w:t>A</w:t>
      </w:r>
      <w:r w:rsidRPr="005108E4">
        <w:rPr>
          <w:rStyle w:val="normaltextrun"/>
        </w:rPr>
        <w:t xml:space="preserve">pproval </w:t>
      </w:r>
      <w:r w:rsidR="006219AA" w:rsidRPr="005108E4">
        <w:rPr>
          <w:rStyle w:val="normaltextrun"/>
        </w:rPr>
        <w:t>P</w:t>
      </w:r>
      <w:r w:rsidRPr="005108E4">
        <w:rPr>
          <w:rStyle w:val="normaltextrun"/>
        </w:rPr>
        <w:t xml:space="preserve">rocess for equity applicants that is administered on a 1:1 basis, where a General Applicant may be approved </w:t>
      </w:r>
      <w:r w:rsidR="00F94AB5" w:rsidRPr="005108E4">
        <w:rPr>
          <w:rStyle w:val="normaltextrun"/>
        </w:rPr>
        <w:t xml:space="preserve">only </w:t>
      </w:r>
      <w:r w:rsidRPr="005108E4">
        <w:rPr>
          <w:rStyle w:val="normaltextrun"/>
        </w:rPr>
        <w:t xml:space="preserve">after a Social Equity Business has </w:t>
      </w:r>
      <w:r w:rsidR="00172B87" w:rsidRPr="005108E4">
        <w:rPr>
          <w:rStyle w:val="normaltextrun"/>
        </w:rPr>
        <w:t>completed the Local Approval Process.</w:t>
      </w:r>
      <w:r w:rsidR="006219AA" w:rsidRPr="005108E4">
        <w:rPr>
          <w:rStyle w:val="normaltextrun"/>
        </w:rPr>
        <w:t xml:space="preserve"> Host Communities may </w:t>
      </w:r>
      <w:r w:rsidR="00F94AB5" w:rsidRPr="005108E4">
        <w:rPr>
          <w:rStyle w:val="normaltextrun"/>
        </w:rPr>
        <w:t xml:space="preserve">choose to </w:t>
      </w:r>
      <w:r w:rsidR="006219AA" w:rsidRPr="005108E4">
        <w:rPr>
          <w:rStyle w:val="normaltextrun"/>
        </w:rPr>
        <w:t xml:space="preserve">administer </w:t>
      </w:r>
      <w:r w:rsidR="00F94AB5" w:rsidRPr="005108E4">
        <w:rPr>
          <w:rStyle w:val="normaltextrun"/>
        </w:rPr>
        <w:t xml:space="preserve"> a 1:1</w:t>
      </w:r>
      <w:r w:rsidR="006219AA" w:rsidRPr="005108E4">
        <w:rPr>
          <w:rStyle w:val="normaltextrun"/>
        </w:rPr>
        <w:t xml:space="preserve"> Local Approval Process</w:t>
      </w:r>
      <w:r w:rsidR="00F94AB5" w:rsidRPr="005108E4">
        <w:rPr>
          <w:rStyle w:val="normaltextrun"/>
        </w:rPr>
        <w:t xml:space="preserve"> until such time as 50% of the Licensees operating in the Host Community are Social Equity Businesses. </w:t>
      </w:r>
    </w:p>
    <w:p w14:paraId="241F6C20" w14:textId="43D7DECA" w:rsidR="009C05AC" w:rsidRPr="005108E4" w:rsidRDefault="00AF238B" w:rsidP="009C05AC">
      <w:pPr>
        <w:pStyle w:val="paragraph"/>
        <w:numPr>
          <w:ilvl w:val="0"/>
          <w:numId w:val="127"/>
        </w:numPr>
        <w:spacing w:before="0" w:beforeAutospacing="0" w:after="0" w:afterAutospacing="0"/>
        <w:ind w:left="1080"/>
        <w:textAlignment w:val="baseline"/>
        <w:rPr>
          <w:rStyle w:val="normaltextrun"/>
        </w:rPr>
      </w:pPr>
      <w:r w:rsidRPr="005108E4">
        <w:rPr>
          <w:rStyle w:val="normaltextrun"/>
        </w:rPr>
        <w:t>Notwithstanding 935 CMR 50</w:t>
      </w:r>
      <w:r w:rsidR="00730F79" w:rsidRPr="005108E4">
        <w:rPr>
          <w:rStyle w:val="normaltextrun"/>
        </w:rPr>
        <w:t>1</w:t>
      </w:r>
      <w:r w:rsidRPr="005108E4">
        <w:rPr>
          <w:rStyle w:val="normaltextrun"/>
        </w:rPr>
        <w:t>.181(3)(a), a</w:t>
      </w:r>
      <w:r w:rsidR="009C05AC" w:rsidRPr="005108E4">
        <w:rPr>
          <w:rStyle w:val="normaltextrun"/>
        </w:rPr>
        <w:t xml:space="preserve"> Host Community shall adopt</w:t>
      </w:r>
      <w:r w:rsidR="000934E3" w:rsidRPr="005108E4">
        <w:rPr>
          <w:rStyle w:val="normaltextrun"/>
        </w:rPr>
        <w:t>,</w:t>
      </w:r>
      <w:r w:rsidR="009C05AC" w:rsidRPr="005108E4">
        <w:rPr>
          <w:rStyle w:val="normaltextrun"/>
        </w:rPr>
        <w:t xml:space="preserve"> </w:t>
      </w:r>
      <w:r w:rsidR="00482108" w:rsidRPr="005108E4">
        <w:rPr>
          <w:rStyle w:val="normaltextrun"/>
        </w:rPr>
        <w:t xml:space="preserve">but not </w:t>
      </w:r>
      <w:r w:rsidR="000934E3" w:rsidRPr="005108E4">
        <w:rPr>
          <w:rStyle w:val="normaltextrun"/>
        </w:rPr>
        <w:t xml:space="preserve">be </w:t>
      </w:r>
      <w:r w:rsidR="00482108" w:rsidRPr="005108E4">
        <w:rPr>
          <w:rStyle w:val="normaltextrun"/>
        </w:rPr>
        <w:t>limited to</w:t>
      </w:r>
      <w:r w:rsidR="000934E3" w:rsidRPr="005108E4">
        <w:rPr>
          <w:rStyle w:val="normaltextrun"/>
        </w:rPr>
        <w:t>,</w:t>
      </w:r>
      <w:r w:rsidR="00482108" w:rsidRPr="005108E4">
        <w:rPr>
          <w:rStyle w:val="normaltextrun"/>
        </w:rPr>
        <w:t xml:space="preserve"> </w:t>
      </w:r>
      <w:r w:rsidR="009C05AC" w:rsidRPr="005108E4">
        <w:rPr>
          <w:rStyle w:val="normaltextrun"/>
        </w:rPr>
        <w:t>the following transparent practices to promote and encourage full equity participation:</w:t>
      </w:r>
    </w:p>
    <w:p w14:paraId="6483CA16" w14:textId="77777777" w:rsidR="009C05AC" w:rsidRPr="005108E4" w:rsidRDefault="009C05AC" w:rsidP="009C05AC">
      <w:pPr>
        <w:pStyle w:val="paragraph"/>
        <w:numPr>
          <w:ilvl w:val="1"/>
          <w:numId w:val="114"/>
        </w:numPr>
        <w:spacing w:before="0" w:beforeAutospacing="0" w:after="0" w:afterAutospacing="0"/>
        <w:textAlignment w:val="baseline"/>
      </w:pPr>
      <w:r w:rsidRPr="005108E4">
        <w:rPr>
          <w:rStyle w:val="normaltextrun"/>
        </w:rPr>
        <w:t>A Host Community shall publicize certain information in a conspicuous location at its offices and on its website which shall, at minimum, include:</w:t>
      </w:r>
      <w:r w:rsidRPr="005108E4">
        <w:rPr>
          <w:rStyle w:val="eop"/>
        </w:rPr>
        <w:t> </w:t>
      </w:r>
    </w:p>
    <w:p w14:paraId="2EEC8C41" w14:textId="690DECD1" w:rsidR="009C05AC" w:rsidRPr="005108E4" w:rsidRDefault="009C05AC" w:rsidP="009C05AC">
      <w:pPr>
        <w:pStyle w:val="paragraph"/>
        <w:numPr>
          <w:ilvl w:val="0"/>
          <w:numId w:val="115"/>
        </w:numPr>
        <w:spacing w:before="0" w:beforeAutospacing="0" w:after="0" w:afterAutospacing="0"/>
        <w:ind w:left="1800" w:firstLine="0"/>
        <w:textAlignment w:val="baseline"/>
      </w:pPr>
      <w:r w:rsidRPr="005108E4">
        <w:rPr>
          <w:rStyle w:val="normaltextrun"/>
        </w:rPr>
        <w:t xml:space="preserve">All required steps of a Host Community’s </w:t>
      </w:r>
      <w:r w:rsidR="00363ECF" w:rsidRPr="005108E4">
        <w:rPr>
          <w:rStyle w:val="normaltextrun"/>
        </w:rPr>
        <w:t>L</w:t>
      </w:r>
      <w:r w:rsidRPr="005108E4">
        <w:rPr>
          <w:rStyle w:val="normaltextrun"/>
        </w:rPr>
        <w:t xml:space="preserve">ocal </w:t>
      </w:r>
      <w:r w:rsidR="00363ECF" w:rsidRPr="005108E4">
        <w:rPr>
          <w:rStyle w:val="normaltextrun"/>
        </w:rPr>
        <w:t>A</w:t>
      </w:r>
      <w:r w:rsidRPr="005108E4">
        <w:rPr>
          <w:rStyle w:val="normaltextrun"/>
        </w:rPr>
        <w:t xml:space="preserve">pproval </w:t>
      </w:r>
      <w:r w:rsidR="00363ECF" w:rsidRPr="005108E4">
        <w:rPr>
          <w:rStyle w:val="normaltextrun"/>
        </w:rPr>
        <w:t>P</w:t>
      </w:r>
      <w:r w:rsidRPr="005108E4">
        <w:rPr>
          <w:rStyle w:val="normaltextrun"/>
        </w:rPr>
        <w:t xml:space="preserve">rocess, including, but not limited to, all associated fees, deadlines, and meeting schedules for local bodies involved in the </w:t>
      </w:r>
      <w:r w:rsidR="00363ECF" w:rsidRPr="005108E4">
        <w:rPr>
          <w:rStyle w:val="normaltextrun"/>
        </w:rPr>
        <w:t>L</w:t>
      </w:r>
      <w:r w:rsidRPr="005108E4">
        <w:rPr>
          <w:rStyle w:val="normaltextrun"/>
        </w:rPr>
        <w:t xml:space="preserve">ocal </w:t>
      </w:r>
      <w:r w:rsidR="00363ECF" w:rsidRPr="005108E4">
        <w:rPr>
          <w:rStyle w:val="normaltextrun"/>
        </w:rPr>
        <w:t>A</w:t>
      </w:r>
      <w:r w:rsidRPr="005108E4">
        <w:rPr>
          <w:rStyle w:val="normaltextrun"/>
        </w:rPr>
        <w:t xml:space="preserve">pproval </w:t>
      </w:r>
      <w:r w:rsidR="00363ECF" w:rsidRPr="005108E4">
        <w:rPr>
          <w:rStyle w:val="contextualspellingandgrammarerror"/>
        </w:rPr>
        <w:t>P</w:t>
      </w:r>
      <w:r w:rsidRPr="005108E4">
        <w:rPr>
          <w:rStyle w:val="contextualspellingandgrammarerror"/>
        </w:rPr>
        <w:t>rocess;</w:t>
      </w:r>
      <w:r w:rsidRPr="005108E4">
        <w:rPr>
          <w:rStyle w:val="normaltextrun"/>
        </w:rPr>
        <w:t> </w:t>
      </w:r>
      <w:r w:rsidRPr="005108E4">
        <w:rPr>
          <w:rStyle w:val="eop"/>
        </w:rPr>
        <w:t> </w:t>
      </w:r>
    </w:p>
    <w:p w14:paraId="43CD606C" w14:textId="4F54B2A8" w:rsidR="009C05AC" w:rsidRPr="005108E4" w:rsidRDefault="009C05AC" w:rsidP="009C05AC">
      <w:pPr>
        <w:pStyle w:val="paragraph"/>
        <w:numPr>
          <w:ilvl w:val="0"/>
          <w:numId w:val="116"/>
        </w:numPr>
        <w:spacing w:before="0" w:beforeAutospacing="0" w:after="0" w:afterAutospacing="0"/>
        <w:ind w:left="1800" w:firstLine="0"/>
        <w:textAlignment w:val="baseline"/>
      </w:pPr>
      <w:r w:rsidRPr="005108E4">
        <w:rPr>
          <w:rStyle w:val="normaltextrun"/>
        </w:rPr>
        <w:t xml:space="preserve">Identification of key individuals involved in a Host Community’s </w:t>
      </w:r>
      <w:r w:rsidR="006D445A" w:rsidRPr="005108E4">
        <w:rPr>
          <w:rStyle w:val="normaltextrun"/>
        </w:rPr>
        <w:t>L</w:t>
      </w:r>
      <w:r w:rsidRPr="005108E4">
        <w:rPr>
          <w:rStyle w:val="normaltextrun"/>
        </w:rPr>
        <w:t xml:space="preserve">ocal </w:t>
      </w:r>
      <w:r w:rsidR="006D445A" w:rsidRPr="005108E4">
        <w:rPr>
          <w:rStyle w:val="normaltextrun"/>
        </w:rPr>
        <w:t>A</w:t>
      </w:r>
      <w:r w:rsidRPr="005108E4">
        <w:rPr>
          <w:rStyle w:val="normaltextrun"/>
        </w:rPr>
        <w:t xml:space="preserve">pproval </w:t>
      </w:r>
      <w:r w:rsidR="006D445A" w:rsidRPr="005108E4">
        <w:rPr>
          <w:rStyle w:val="normaltextrun"/>
        </w:rPr>
        <w:t>P</w:t>
      </w:r>
      <w:r w:rsidRPr="005108E4">
        <w:rPr>
          <w:rStyle w:val="normaltextrun"/>
        </w:rPr>
        <w:t xml:space="preserve">rocess, including, but not limited to, their name, title, business address, and business contact information such as email address or phone </w:t>
      </w:r>
      <w:r w:rsidRPr="005108E4">
        <w:rPr>
          <w:rStyle w:val="contextualspellingandgrammarerror"/>
        </w:rPr>
        <w:t>number;</w:t>
      </w:r>
      <w:r w:rsidRPr="005108E4">
        <w:rPr>
          <w:rStyle w:val="eop"/>
        </w:rPr>
        <w:t> </w:t>
      </w:r>
    </w:p>
    <w:p w14:paraId="38F8DBA9" w14:textId="300C2E61" w:rsidR="009C05AC" w:rsidRPr="005108E4" w:rsidRDefault="009C05AC" w:rsidP="009C05AC">
      <w:pPr>
        <w:pStyle w:val="paragraph"/>
        <w:numPr>
          <w:ilvl w:val="0"/>
          <w:numId w:val="117"/>
        </w:numPr>
        <w:spacing w:before="0" w:beforeAutospacing="0" w:after="0" w:afterAutospacing="0"/>
        <w:ind w:left="1800" w:firstLine="0"/>
        <w:textAlignment w:val="baseline"/>
      </w:pPr>
      <w:r w:rsidRPr="005108E4">
        <w:rPr>
          <w:rStyle w:val="normaltextrun"/>
        </w:rPr>
        <w:t xml:space="preserve">A list of all documentation required by a Host Community’s </w:t>
      </w:r>
      <w:r w:rsidR="006D445A" w:rsidRPr="005108E4">
        <w:rPr>
          <w:rStyle w:val="normaltextrun"/>
        </w:rPr>
        <w:t>L</w:t>
      </w:r>
      <w:r w:rsidRPr="005108E4">
        <w:rPr>
          <w:rStyle w:val="normaltextrun"/>
        </w:rPr>
        <w:t xml:space="preserve">ocal </w:t>
      </w:r>
      <w:r w:rsidR="006D445A" w:rsidRPr="005108E4">
        <w:rPr>
          <w:rStyle w:val="normaltextrun"/>
        </w:rPr>
        <w:t>A</w:t>
      </w:r>
      <w:r w:rsidRPr="005108E4">
        <w:rPr>
          <w:rStyle w:val="normaltextrun"/>
        </w:rPr>
        <w:t xml:space="preserve">pproval </w:t>
      </w:r>
      <w:r w:rsidR="006D445A" w:rsidRPr="005108E4">
        <w:rPr>
          <w:rStyle w:val="normaltextrun"/>
        </w:rPr>
        <w:t>P</w:t>
      </w:r>
      <w:r w:rsidRPr="005108E4">
        <w:rPr>
          <w:rStyle w:val="normaltextrun"/>
        </w:rPr>
        <w:t xml:space="preserve">rocess, in downloadable form and paper </w:t>
      </w:r>
      <w:r w:rsidRPr="005108E4">
        <w:rPr>
          <w:rStyle w:val="contextualspellingandgrammarerror"/>
        </w:rPr>
        <w:t>form;</w:t>
      </w:r>
      <w:r w:rsidRPr="005108E4">
        <w:rPr>
          <w:rStyle w:val="eop"/>
        </w:rPr>
        <w:t> </w:t>
      </w:r>
    </w:p>
    <w:p w14:paraId="3E0FC6B9" w14:textId="2B4C9E80" w:rsidR="009C05AC" w:rsidRPr="005108E4" w:rsidRDefault="009C05AC" w:rsidP="009C05AC">
      <w:pPr>
        <w:pStyle w:val="paragraph"/>
        <w:numPr>
          <w:ilvl w:val="0"/>
          <w:numId w:val="118"/>
        </w:numPr>
        <w:spacing w:before="0" w:beforeAutospacing="0" w:after="0" w:afterAutospacing="0"/>
        <w:ind w:left="1800" w:firstLine="0"/>
        <w:textAlignment w:val="baseline"/>
      </w:pPr>
      <w:r w:rsidRPr="005108E4">
        <w:rPr>
          <w:rStyle w:val="normaltextrun"/>
        </w:rPr>
        <w:t xml:space="preserve">Identification of application criteria for local approval to operate a </w:t>
      </w:r>
      <w:r w:rsidR="00941608" w:rsidRPr="005108E4">
        <w:rPr>
          <w:rStyle w:val="normaltextrun"/>
        </w:rPr>
        <w:t>MTC</w:t>
      </w:r>
      <w:r w:rsidRPr="005108E4">
        <w:rPr>
          <w:rStyle w:val="normaltextrun"/>
        </w:rPr>
        <w:t xml:space="preserve"> and scoring </w:t>
      </w:r>
      <w:r w:rsidRPr="005108E4">
        <w:rPr>
          <w:rStyle w:val="contextualspellingandgrammarerror"/>
        </w:rPr>
        <w:t>methodologies relied on by a Host Community;</w:t>
      </w:r>
      <w:r w:rsidRPr="005108E4">
        <w:rPr>
          <w:rStyle w:val="normaltextrun"/>
        </w:rPr>
        <w:t> </w:t>
      </w:r>
      <w:r w:rsidRPr="005108E4">
        <w:rPr>
          <w:rStyle w:val="eop"/>
        </w:rPr>
        <w:t> </w:t>
      </w:r>
    </w:p>
    <w:p w14:paraId="7E47895C" w14:textId="77777777" w:rsidR="009C05AC" w:rsidRPr="005108E4" w:rsidRDefault="009C05AC" w:rsidP="009C05AC">
      <w:pPr>
        <w:pStyle w:val="paragraph"/>
        <w:numPr>
          <w:ilvl w:val="0"/>
          <w:numId w:val="119"/>
        </w:numPr>
        <w:spacing w:before="0" w:beforeAutospacing="0" w:after="0" w:afterAutospacing="0"/>
        <w:ind w:left="1800" w:firstLine="0"/>
        <w:textAlignment w:val="baseline"/>
      </w:pPr>
      <w:r w:rsidRPr="005108E4">
        <w:rPr>
          <w:rStyle w:val="normaltextrun"/>
        </w:rPr>
        <w:t xml:space="preserve">General scoring information for all applicants and a Host Community’s scoring of each individual </w:t>
      </w:r>
      <w:r w:rsidRPr="005108E4">
        <w:rPr>
          <w:rStyle w:val="contextualspellingandgrammarerror"/>
        </w:rPr>
        <w:t>applicant;</w:t>
      </w:r>
      <w:r w:rsidRPr="005108E4">
        <w:rPr>
          <w:rStyle w:val="eop"/>
        </w:rPr>
        <w:t> </w:t>
      </w:r>
    </w:p>
    <w:p w14:paraId="196D8CAE" w14:textId="77777777" w:rsidR="009C05AC" w:rsidRPr="005108E4" w:rsidRDefault="009C05AC" w:rsidP="009C05AC">
      <w:pPr>
        <w:pStyle w:val="paragraph"/>
        <w:numPr>
          <w:ilvl w:val="0"/>
          <w:numId w:val="120"/>
        </w:numPr>
        <w:spacing w:before="0" w:beforeAutospacing="0" w:after="0" w:afterAutospacing="0"/>
        <w:ind w:left="1800" w:firstLine="0"/>
        <w:textAlignment w:val="baseline"/>
      </w:pPr>
      <w:r w:rsidRPr="005108E4">
        <w:rPr>
          <w:rStyle w:val="normaltextrun"/>
        </w:rPr>
        <w:t>A Host Community’s explanation, in narrative form, of its reasoning for the approval or denial of an application; and</w:t>
      </w:r>
      <w:r w:rsidRPr="005108E4">
        <w:rPr>
          <w:rStyle w:val="eop"/>
        </w:rPr>
        <w:t> </w:t>
      </w:r>
    </w:p>
    <w:p w14:paraId="1ABAA53D" w14:textId="77777777" w:rsidR="009C05AC" w:rsidRPr="005108E4" w:rsidRDefault="009C05AC" w:rsidP="009C05AC">
      <w:pPr>
        <w:pStyle w:val="paragraph"/>
        <w:numPr>
          <w:ilvl w:val="0"/>
          <w:numId w:val="121"/>
        </w:numPr>
        <w:spacing w:before="0" w:beforeAutospacing="0" w:after="0" w:afterAutospacing="0"/>
        <w:ind w:left="1800" w:firstLine="0"/>
        <w:textAlignment w:val="baseline"/>
      </w:pPr>
      <w:r w:rsidRPr="005108E4">
        <w:rPr>
          <w:rStyle w:val="normaltextrun"/>
        </w:rPr>
        <w:t>Any other information required by the Commission.</w:t>
      </w:r>
      <w:r w:rsidRPr="005108E4">
        <w:rPr>
          <w:rStyle w:val="eop"/>
        </w:rPr>
        <w:t> </w:t>
      </w:r>
    </w:p>
    <w:p w14:paraId="0561C737" w14:textId="77777777" w:rsidR="009C05AC" w:rsidRPr="005108E4" w:rsidRDefault="009C05AC" w:rsidP="009C05AC">
      <w:pPr>
        <w:pStyle w:val="paragraph"/>
        <w:numPr>
          <w:ilvl w:val="0"/>
          <w:numId w:val="122"/>
        </w:numPr>
        <w:spacing w:before="0" w:beforeAutospacing="0" w:after="0" w:afterAutospacing="0"/>
        <w:ind w:firstLine="0"/>
        <w:textAlignment w:val="baseline"/>
        <w:rPr>
          <w:rStyle w:val="normaltextrun"/>
        </w:rPr>
      </w:pPr>
      <w:r w:rsidRPr="005108E4">
        <w:rPr>
          <w:rStyle w:val="normaltextrun"/>
        </w:rPr>
        <w:t xml:space="preserve"> A Host Community shall develop a plan to promote and encourage full </w:t>
      </w:r>
    </w:p>
    <w:p w14:paraId="13244959" w14:textId="77777777" w:rsidR="009C05AC" w:rsidRPr="005108E4" w:rsidRDefault="009C05AC" w:rsidP="009C05AC">
      <w:pPr>
        <w:pStyle w:val="paragraph"/>
        <w:spacing w:before="0" w:beforeAutospacing="0" w:after="0" w:afterAutospacing="0"/>
        <w:ind w:left="1530"/>
        <w:textAlignment w:val="baseline"/>
        <w:rPr>
          <w:rStyle w:val="eop"/>
        </w:rPr>
      </w:pPr>
      <w:r w:rsidRPr="005108E4">
        <w:rPr>
          <w:rStyle w:val="normaltextrun"/>
        </w:rPr>
        <w:t>participation in the regulated cannabis industry by individuals from communities disproportionately harmed by cannabis prohibition and enforcement and to positively impact those communities and shall publicize its equity plan in a conspicuous location at its offices and on its website. A Host Community’s equity plan shall: </w:t>
      </w:r>
      <w:r w:rsidRPr="005108E4">
        <w:rPr>
          <w:rStyle w:val="eop"/>
        </w:rPr>
        <w:t> </w:t>
      </w:r>
    </w:p>
    <w:p w14:paraId="721E8FEE" w14:textId="122D465C" w:rsidR="009C05AC" w:rsidRPr="005108E4" w:rsidRDefault="009C05AC" w:rsidP="009C05AC">
      <w:pPr>
        <w:pStyle w:val="paragraph"/>
        <w:numPr>
          <w:ilvl w:val="0"/>
          <w:numId w:val="123"/>
        </w:numPr>
        <w:spacing w:before="0" w:beforeAutospacing="0" w:after="0" w:afterAutospacing="0"/>
        <w:textAlignment w:val="baseline"/>
        <w:rPr>
          <w:rStyle w:val="normaltextrun"/>
        </w:rPr>
      </w:pPr>
      <w:r w:rsidRPr="005108E4">
        <w:rPr>
          <w:rStyle w:val="normaltextrun"/>
        </w:rPr>
        <w:t xml:space="preserve">Encourage applications from </w:t>
      </w:r>
      <w:r w:rsidR="008965D5" w:rsidRPr="005108E4">
        <w:rPr>
          <w:rStyle w:val="normaltextrun"/>
        </w:rPr>
        <w:t xml:space="preserve">business </w:t>
      </w:r>
      <w:r w:rsidR="00E60620" w:rsidRPr="005108E4">
        <w:rPr>
          <w:rStyle w:val="normaltextrun"/>
        </w:rPr>
        <w:t xml:space="preserve">and individuals that would meet the definition of Social Equity Businesses, </w:t>
      </w:r>
      <w:r w:rsidR="00E60620" w:rsidRPr="005108E4">
        <w:rPr>
          <w:rStyle w:val="ui-provider"/>
        </w:rPr>
        <w:t>Social Equity Program Participants, and Economic Empowerment Priority Applica</w:t>
      </w:r>
      <w:r w:rsidR="0085062A" w:rsidRPr="005108E4">
        <w:rPr>
          <w:rStyle w:val="ui-provider"/>
        </w:rPr>
        <w:t>nts</w:t>
      </w:r>
      <w:r w:rsidR="00E60620" w:rsidRPr="005108E4">
        <w:rPr>
          <w:rStyle w:val="ui-provider"/>
        </w:rPr>
        <w:t xml:space="preserve"> as determined by the Commission.</w:t>
      </w:r>
      <w:r w:rsidRPr="005108E4">
        <w:rPr>
          <w:rStyle w:val="normaltextrun"/>
        </w:rPr>
        <w:t>; and  </w:t>
      </w:r>
    </w:p>
    <w:p w14:paraId="19848AEF" w14:textId="77777777" w:rsidR="009C05AC" w:rsidRPr="005108E4" w:rsidRDefault="009C05AC" w:rsidP="009C05AC">
      <w:pPr>
        <w:pStyle w:val="paragraph"/>
        <w:numPr>
          <w:ilvl w:val="0"/>
          <w:numId w:val="123"/>
        </w:numPr>
        <w:spacing w:before="0" w:beforeAutospacing="0" w:after="0" w:afterAutospacing="0"/>
        <w:textAlignment w:val="baseline"/>
      </w:pPr>
      <w:r w:rsidRPr="005108E4">
        <w:rPr>
          <w:rStyle w:val="normaltextrun"/>
        </w:rPr>
        <w:t>Include goals, programs, and measurements a Host Community will utilize to promote and encourage equity participation. </w:t>
      </w:r>
      <w:r w:rsidRPr="005108E4">
        <w:rPr>
          <w:rStyle w:val="eop"/>
        </w:rPr>
        <w:t> </w:t>
      </w:r>
    </w:p>
    <w:p w14:paraId="0CD2B4D7" w14:textId="77777777" w:rsidR="009C05AC" w:rsidRPr="005108E4" w:rsidRDefault="009C05AC" w:rsidP="009C05AC">
      <w:pPr>
        <w:pStyle w:val="paragraph"/>
        <w:numPr>
          <w:ilvl w:val="0"/>
          <w:numId w:val="124"/>
        </w:numPr>
        <w:spacing w:before="0" w:beforeAutospacing="0" w:after="0" w:afterAutospacing="0"/>
        <w:ind w:left="1080" w:firstLine="0"/>
        <w:textAlignment w:val="baseline"/>
        <w:rPr>
          <w:rStyle w:val="normaltextrun"/>
        </w:rPr>
      </w:pPr>
      <w:r w:rsidRPr="005108E4">
        <w:rPr>
          <w:rStyle w:val="normaltextrun"/>
        </w:rPr>
        <w:t xml:space="preserve">A Host Community shall publish data regarding its total applicant pool, which </w:t>
      </w:r>
    </w:p>
    <w:p w14:paraId="0A70508F" w14:textId="5CCE633B" w:rsidR="009C05AC" w:rsidRPr="005108E4" w:rsidRDefault="009C05AC" w:rsidP="009C05AC">
      <w:pPr>
        <w:pStyle w:val="paragraph"/>
        <w:spacing w:before="0" w:beforeAutospacing="0" w:after="0" w:afterAutospacing="0"/>
        <w:ind w:left="1440"/>
        <w:textAlignment w:val="baseline"/>
        <w:rPr>
          <w:rStyle w:val="eop"/>
        </w:rPr>
      </w:pPr>
      <w:r w:rsidRPr="005108E4">
        <w:rPr>
          <w:rStyle w:val="normaltextrun"/>
        </w:rPr>
        <w:t>shall identify each Social Equity Business and License Applicant that has been designated as a Social Equity Program Participant or Economic Empowerment Priority Applicant</w:t>
      </w:r>
      <w:r w:rsidR="004D686D" w:rsidRPr="005108E4">
        <w:rPr>
          <w:rStyle w:val="normaltextrun"/>
        </w:rPr>
        <w:t>, or who have been pre-verified pursuant to 935 CMR 50</w:t>
      </w:r>
      <w:r w:rsidR="00EF5D2D" w:rsidRPr="005108E4">
        <w:rPr>
          <w:rStyle w:val="normaltextrun"/>
        </w:rPr>
        <w:t>1</w:t>
      </w:r>
      <w:r w:rsidR="004D686D" w:rsidRPr="005108E4">
        <w:rPr>
          <w:rStyle w:val="normaltextrun"/>
        </w:rPr>
        <w:t>.101(</w:t>
      </w:r>
      <w:r w:rsidR="00EF5D2D" w:rsidRPr="005108E4">
        <w:rPr>
          <w:rStyle w:val="normaltextrun"/>
        </w:rPr>
        <w:t>4</w:t>
      </w:r>
      <w:r w:rsidR="004D686D" w:rsidRPr="005108E4">
        <w:rPr>
          <w:rStyle w:val="normaltextrun"/>
        </w:rPr>
        <w:t>),</w:t>
      </w:r>
      <w:r w:rsidRPr="005108E4">
        <w:rPr>
          <w:rStyle w:val="normaltextrun"/>
        </w:rPr>
        <w:t> </w:t>
      </w:r>
      <w:r w:rsidRPr="005108E4">
        <w:rPr>
          <w:rStyle w:val="eop"/>
        </w:rPr>
        <w:t> </w:t>
      </w:r>
      <w:r w:rsidR="00E106E2" w:rsidRPr="005108E4">
        <w:rPr>
          <w:rStyle w:val="ui-provider"/>
        </w:rPr>
        <w:t>The Commission may require the Host Community to report data to the Commission.</w:t>
      </w:r>
    </w:p>
    <w:p w14:paraId="11CF371F" w14:textId="77777777" w:rsidR="009C05AC" w:rsidRPr="005108E4" w:rsidRDefault="009C05AC" w:rsidP="009C05AC">
      <w:pPr>
        <w:pStyle w:val="paragraph"/>
        <w:spacing w:before="0" w:beforeAutospacing="0" w:after="0" w:afterAutospacing="0"/>
        <w:ind w:left="720"/>
        <w:textAlignment w:val="baseline"/>
        <w:rPr>
          <w:rStyle w:val="normaltextrun"/>
        </w:rPr>
      </w:pPr>
      <w:r w:rsidRPr="005108E4">
        <w:rPr>
          <w:rStyle w:val="eop"/>
        </w:rPr>
        <w:t xml:space="preserve">b.   A municipality or Host Community shall adhere to best practices for </w:t>
      </w:r>
      <w:r w:rsidRPr="005108E4">
        <w:rPr>
          <w:rStyle w:val="normaltextrun"/>
        </w:rPr>
        <w:t xml:space="preserve">HCA </w:t>
      </w:r>
    </w:p>
    <w:p w14:paraId="55826A71" w14:textId="77777777" w:rsidR="009C05AC" w:rsidRPr="005108E4" w:rsidRDefault="009C05AC" w:rsidP="009C05AC">
      <w:pPr>
        <w:pStyle w:val="paragraph"/>
        <w:spacing w:before="0" w:beforeAutospacing="0" w:after="0" w:afterAutospacing="0"/>
        <w:ind w:left="1080"/>
        <w:textAlignment w:val="baseline"/>
        <w:rPr>
          <w:rStyle w:val="normaltextrun"/>
        </w:rPr>
      </w:pPr>
      <w:r w:rsidRPr="005108E4">
        <w:rPr>
          <w:rStyle w:val="normaltextrun"/>
        </w:rPr>
        <w:t>negotiations with License Applicants that have been designated as Social Equity Program Participants or Economic Empowerment Priority Applicants including, but not limited to, the following:</w:t>
      </w:r>
    </w:p>
    <w:p w14:paraId="073A4426" w14:textId="67ADC72E" w:rsidR="009C05AC" w:rsidRPr="005108E4" w:rsidRDefault="009C05AC" w:rsidP="009C05AC">
      <w:pPr>
        <w:pStyle w:val="paragraph"/>
        <w:numPr>
          <w:ilvl w:val="1"/>
          <w:numId w:val="124"/>
        </w:numPr>
        <w:spacing w:before="0" w:beforeAutospacing="0" w:after="0" w:afterAutospacing="0"/>
        <w:textAlignment w:val="baseline"/>
        <w:rPr>
          <w:rStyle w:val="normaltextrun"/>
        </w:rPr>
      </w:pPr>
      <w:r w:rsidRPr="005108E4">
        <w:rPr>
          <w:rStyle w:val="normaltextrun"/>
        </w:rPr>
        <w:t>A Host Community shall develop a standard evaluation form</w:t>
      </w:r>
      <w:r w:rsidR="00DE5C49" w:rsidRPr="005108E4">
        <w:rPr>
          <w:rStyle w:val="normaltextrun"/>
        </w:rPr>
        <w:t xml:space="preserve">, </w:t>
      </w:r>
      <w:r w:rsidR="0031166A" w:rsidRPr="005108E4">
        <w:rPr>
          <w:rStyle w:val="normaltextrun"/>
        </w:rPr>
        <w:t>or use a form developed by the Commission,</w:t>
      </w:r>
      <w:r w:rsidRPr="005108E4">
        <w:rPr>
          <w:rStyle w:val="normaltextrun"/>
        </w:rPr>
        <w:t xml:space="preserve"> that scores components of an application. The evaluation form shall include consideration of equity in the overall evaluation score, which must comprise not less than 25 percent of the total evaluation score. This equity component shall include: (</w:t>
      </w:r>
      <w:r w:rsidRPr="005108E4">
        <w:rPr>
          <w:rStyle w:val="spellingerror"/>
        </w:rPr>
        <w:t>i</w:t>
      </w:r>
      <w:r w:rsidRPr="005108E4">
        <w:rPr>
          <w:rStyle w:val="normaltextrun"/>
        </w:rPr>
        <w:t xml:space="preserve">) whether </w:t>
      </w:r>
      <w:r w:rsidR="003C071E" w:rsidRPr="005108E4">
        <w:rPr>
          <w:rStyle w:val="normaltextrun"/>
        </w:rPr>
        <w:t>an individual, entity, or License Applicant is pre-verified or verified pursuant to 935 CMR 50</w:t>
      </w:r>
      <w:r w:rsidR="00EC56A1" w:rsidRPr="005108E4">
        <w:rPr>
          <w:rStyle w:val="normaltextrun"/>
        </w:rPr>
        <w:t>1</w:t>
      </w:r>
      <w:r w:rsidR="003C071E" w:rsidRPr="005108E4">
        <w:rPr>
          <w:rStyle w:val="normaltextrun"/>
        </w:rPr>
        <w:t>.101(</w:t>
      </w:r>
      <w:r w:rsidR="00EC56A1" w:rsidRPr="005108E4">
        <w:rPr>
          <w:rStyle w:val="normaltextrun"/>
        </w:rPr>
        <w:t>4</w:t>
      </w:r>
      <w:r w:rsidR="003C071E" w:rsidRPr="005108E4">
        <w:rPr>
          <w:rStyle w:val="normaltextrun"/>
        </w:rPr>
        <w:t>)</w:t>
      </w:r>
      <w:r w:rsidRPr="005108E4">
        <w:rPr>
          <w:rStyle w:val="normaltextrun"/>
        </w:rPr>
        <w:t>; (ii) whether the License Applicant is a Social Equity Program Participant; (iii) whether the License Applicant is an Economic Empowerment Priority Applicant; (iv) whether</w:t>
      </w:r>
      <w:r w:rsidR="00F329E8" w:rsidRPr="005108E4">
        <w:rPr>
          <w:rStyle w:val="normaltextrun"/>
        </w:rPr>
        <w:t xml:space="preserve"> a </w:t>
      </w:r>
      <w:r w:rsidR="007A52D5" w:rsidRPr="005108E4">
        <w:rPr>
          <w:rStyle w:val="normaltextrun"/>
        </w:rPr>
        <w:t>License Applicant or pre-verified individual or entity has a prior Marijuana-related criminal offense or conviction;</w:t>
      </w:r>
      <w:r w:rsidRPr="005108E4">
        <w:rPr>
          <w:rStyle w:val="normaltextrun"/>
        </w:rPr>
        <w:t xml:space="preserve">; (v) whether </w:t>
      </w:r>
      <w:r w:rsidR="00762A44" w:rsidRPr="005108E4">
        <w:rPr>
          <w:rStyle w:val="normaltextrun"/>
        </w:rPr>
        <w:t xml:space="preserve">a License Applicant </w:t>
      </w:r>
      <w:r w:rsidR="00DD09CE" w:rsidRPr="005108E4">
        <w:rPr>
          <w:rStyle w:val="normaltextrun"/>
        </w:rPr>
        <w:t xml:space="preserve">or pre-verified individual or entity </w:t>
      </w:r>
      <w:r w:rsidRPr="005108E4">
        <w:rPr>
          <w:rStyle w:val="normaltextrun"/>
        </w:rPr>
        <w:t xml:space="preserve">is part of an Area of Disproportionate Impact, as identified by the Commission; or (vi) </w:t>
      </w:r>
      <w:r w:rsidR="005350A1" w:rsidRPr="005108E4">
        <w:rPr>
          <w:rStyle w:val="normaltextrun"/>
        </w:rPr>
        <w:t>a pre-verified individual is</w:t>
      </w:r>
      <w:r w:rsidR="00F82D5D" w:rsidRPr="005108E4">
        <w:rPr>
          <w:rStyle w:val="normaltextrun"/>
        </w:rPr>
        <w:t>, or a majority of a pre-verified entity or License Applicant entity</w:t>
      </w:r>
      <w:r w:rsidR="005350A1" w:rsidRPr="00E077D0" w:rsidDel="005350A1">
        <w:rPr>
          <w:rStyle w:val="CommentSubjectChar"/>
          <w:b w:val="0"/>
          <w:bCs w:val="0"/>
        </w:rPr>
        <w:t xml:space="preserve"> </w:t>
      </w:r>
      <w:r w:rsidR="005F63E8" w:rsidRPr="005108E4">
        <w:rPr>
          <w:rStyle w:val="normaltextrun"/>
        </w:rPr>
        <w:t xml:space="preserve">comprises </w:t>
      </w:r>
      <w:r w:rsidRPr="005108E4">
        <w:rPr>
          <w:rStyle w:val="normaltextrun"/>
        </w:rPr>
        <w:t>of individuals from Black, African American, Hispanic, Latino, or Native American or indigenous descent.</w:t>
      </w:r>
    </w:p>
    <w:p w14:paraId="61552A23" w14:textId="10BF12FE" w:rsidR="009C05AC" w:rsidRPr="005108E4" w:rsidRDefault="009C05AC" w:rsidP="009C05AC">
      <w:pPr>
        <w:pStyle w:val="paragraph"/>
        <w:numPr>
          <w:ilvl w:val="1"/>
          <w:numId w:val="124"/>
        </w:numPr>
        <w:spacing w:before="0" w:beforeAutospacing="0" w:after="0" w:afterAutospacing="0"/>
        <w:textAlignment w:val="baseline"/>
        <w:rPr>
          <w:rStyle w:val="eop"/>
        </w:rPr>
      </w:pPr>
      <w:r w:rsidRPr="005108E4">
        <w:t>In circumstances where a Host Community imposes a cap on</w:t>
      </w:r>
      <w:r w:rsidRPr="005108E4">
        <w:rPr>
          <w:rStyle w:val="normaltextrun"/>
          <w:rFonts w:ascii="Times" w:hAnsi="Times" w:cs="Times"/>
          <w:color w:val="000000"/>
        </w:rPr>
        <w:t xml:space="preserve"> the number of Marijuana Establishments or MTCs that may obtain local approval to operate, if a Host Community later decides to allow additional Marijuana Establishments or MTCs, at least 50 percent of those licenses, but no less than 1 license, above the previously-established cap shall be reserved for Social Equity Businesses</w:t>
      </w:r>
      <w:r w:rsidR="001160F9" w:rsidRPr="005108E4">
        <w:rPr>
          <w:rStyle w:val="normaltextrun"/>
          <w:rFonts w:ascii="Times" w:hAnsi="Times" w:cs="Times"/>
          <w:color w:val="000000"/>
        </w:rPr>
        <w:t xml:space="preserve">, </w:t>
      </w:r>
      <w:r w:rsidRPr="005108E4">
        <w:rPr>
          <w:rStyle w:val="normaltextrun"/>
          <w:rFonts w:ascii="Times" w:hAnsi="Times" w:cs="Times"/>
          <w:color w:val="000000"/>
        </w:rPr>
        <w:t xml:space="preserve"> License Applicants</w:t>
      </w:r>
      <w:r w:rsidR="001455CF" w:rsidRPr="005108E4">
        <w:rPr>
          <w:rStyle w:val="normaltextrun"/>
          <w:rFonts w:ascii="Times" w:hAnsi="Times" w:cs="Times"/>
          <w:color w:val="000000"/>
        </w:rPr>
        <w:t xml:space="preserve">, or </w:t>
      </w:r>
      <w:r w:rsidR="002B15EC" w:rsidRPr="005108E4">
        <w:rPr>
          <w:rStyle w:val="normaltextrun"/>
          <w:rFonts w:ascii="Times" w:hAnsi="Times" w:cs="Times"/>
          <w:color w:val="000000"/>
        </w:rPr>
        <w:t xml:space="preserve">a </w:t>
      </w:r>
      <w:r w:rsidR="002B15EC" w:rsidRPr="005108E4">
        <w:rPr>
          <w:rStyle w:val="normaltextrun"/>
        </w:rPr>
        <w:t>pre-verified individual or entity</w:t>
      </w:r>
      <w:r w:rsidRPr="005108E4">
        <w:rPr>
          <w:rStyle w:val="normaltextrun"/>
          <w:rFonts w:ascii="Times" w:hAnsi="Times" w:cs="Times"/>
          <w:color w:val="000000"/>
        </w:rPr>
        <w:t xml:space="preserve"> that have been designated as Social Equity Participants or Economic Empowerment Priority Applicants. </w:t>
      </w:r>
      <w:r w:rsidRPr="005108E4">
        <w:rPr>
          <w:rStyle w:val="eop"/>
          <w:rFonts w:ascii="Times" w:hAnsi="Times" w:cs="Times"/>
          <w:color w:val="000000"/>
        </w:rPr>
        <w:t> </w:t>
      </w:r>
    </w:p>
    <w:p w14:paraId="1B3E73BB" w14:textId="77777777" w:rsidR="009C05AC" w:rsidRPr="005108E4" w:rsidRDefault="009C05AC" w:rsidP="009C05AC">
      <w:pPr>
        <w:pStyle w:val="paragraph"/>
        <w:numPr>
          <w:ilvl w:val="0"/>
          <w:numId w:val="123"/>
        </w:numPr>
        <w:tabs>
          <w:tab w:val="clear" w:pos="2160"/>
          <w:tab w:val="num" w:pos="1800"/>
        </w:tabs>
        <w:spacing w:before="0" w:beforeAutospacing="0" w:after="0" w:afterAutospacing="0"/>
        <w:ind w:left="1080"/>
        <w:textAlignment w:val="baseline"/>
        <w:rPr>
          <w:rStyle w:val="eop"/>
        </w:rPr>
      </w:pPr>
      <w:r w:rsidRPr="005108E4">
        <w:rPr>
          <w:rStyle w:val="eop"/>
        </w:rPr>
        <w:t xml:space="preserve">Host Communities must adopt local rules or bylaws to comply with this section on or before May 1, 2024.  A Host Community must submit an attestation in a form and manner determined by the Commission affirming that it has adopted local laws to effectuate compliance with this section and identifying the specific laws passed. </w:t>
      </w:r>
    </w:p>
    <w:p w14:paraId="45EA9FCE" w14:textId="1132E172" w:rsidR="009C05AC" w:rsidRPr="005108E4" w:rsidRDefault="009C05AC" w:rsidP="009C05AC">
      <w:pPr>
        <w:pStyle w:val="paragraph"/>
        <w:numPr>
          <w:ilvl w:val="0"/>
          <w:numId w:val="123"/>
        </w:numPr>
        <w:tabs>
          <w:tab w:val="clear" w:pos="2160"/>
          <w:tab w:val="num" w:pos="1800"/>
        </w:tabs>
        <w:spacing w:before="0" w:beforeAutospacing="0" w:after="0" w:afterAutospacing="0"/>
        <w:ind w:left="1080"/>
        <w:textAlignment w:val="baseline"/>
        <w:rPr>
          <w:rStyle w:val="eop"/>
        </w:rPr>
      </w:pPr>
      <w:r w:rsidRPr="005108E4">
        <w:rPr>
          <w:rStyle w:val="eop"/>
        </w:rPr>
        <w:t>Any interested person may file a complaint with the Commission alleging noncompliance with an equity requirement under 935 CMR 50</w:t>
      </w:r>
      <w:r w:rsidR="007417DE" w:rsidRPr="005108E4">
        <w:rPr>
          <w:rStyle w:val="eop"/>
        </w:rPr>
        <w:t>1</w:t>
      </w:r>
      <w:r w:rsidRPr="005108E4">
        <w:rPr>
          <w:rStyle w:val="eop"/>
        </w:rPr>
        <w:t xml:space="preserve">.181. </w:t>
      </w:r>
    </w:p>
    <w:p w14:paraId="550177A1" w14:textId="389F859D" w:rsidR="009C05AC" w:rsidRPr="005108E4" w:rsidRDefault="009C05AC" w:rsidP="009C05AC">
      <w:pPr>
        <w:pStyle w:val="paragraph"/>
        <w:numPr>
          <w:ilvl w:val="2"/>
          <w:numId w:val="114"/>
        </w:numPr>
        <w:tabs>
          <w:tab w:val="clear" w:pos="2160"/>
          <w:tab w:val="num" w:pos="1980"/>
        </w:tabs>
        <w:spacing w:before="0" w:beforeAutospacing="0" w:after="0" w:afterAutospacing="0"/>
        <w:ind w:left="1440"/>
        <w:textAlignment w:val="baseline"/>
        <w:rPr>
          <w:rStyle w:val="normaltextrun"/>
        </w:rPr>
      </w:pPr>
      <w:r w:rsidRPr="005108E4">
        <w:rPr>
          <w:rStyle w:val="normaltextrun"/>
        </w:rPr>
        <w:t>If the Commission substantiates an allegation of noncompliance with 935 CMR 50</w:t>
      </w:r>
      <w:r w:rsidR="007417DE" w:rsidRPr="005108E4">
        <w:rPr>
          <w:rStyle w:val="normaltextrun"/>
        </w:rPr>
        <w:t>1</w:t>
      </w:r>
      <w:r w:rsidRPr="005108E4">
        <w:rPr>
          <w:rStyle w:val="normaltextrun"/>
        </w:rPr>
        <w:t>.181, a Host Community shall be fined after first receiving</w:t>
      </w:r>
      <w:r w:rsidRPr="005108E4">
        <w:rPr>
          <w:rStyle w:val="normaltextrun"/>
          <w:rFonts w:ascii="Times" w:hAnsi="Times" w:cs="Times"/>
          <w:color w:val="000000"/>
        </w:rPr>
        <w:t xml:space="preserve"> </w:t>
      </w:r>
      <w:r w:rsidRPr="005108E4">
        <w:rPr>
          <w:rStyle w:val="normaltextrun"/>
        </w:rPr>
        <w:t>notice and opportunity for corrective action pursuant to 935 CMR 50</w:t>
      </w:r>
      <w:r w:rsidR="007417DE" w:rsidRPr="005108E4">
        <w:rPr>
          <w:rStyle w:val="normaltextrun"/>
        </w:rPr>
        <w:t>1</w:t>
      </w:r>
      <w:r w:rsidRPr="005108E4">
        <w:rPr>
          <w:rStyle w:val="normaltextrun"/>
        </w:rPr>
        <w:t>.310 and 935 CMR 50</w:t>
      </w:r>
      <w:r w:rsidR="0061190A" w:rsidRPr="005108E4">
        <w:rPr>
          <w:rStyle w:val="normaltextrun"/>
        </w:rPr>
        <w:t>1</w:t>
      </w:r>
      <w:r w:rsidRPr="005108E4">
        <w:rPr>
          <w:rStyle w:val="normaltextrun"/>
        </w:rPr>
        <w:t xml:space="preserve">.320.  A Host Community shall be fined in </w:t>
      </w:r>
      <w:r w:rsidRPr="005108E4">
        <w:rPr>
          <w:rStyle w:val="normaltextrun"/>
          <w:rFonts w:ascii="Times" w:hAnsi="Times" w:cs="Times"/>
        </w:rPr>
        <w:t>an amount equal to the annual total of CIFs received from all Marijuana Establishments and MTCs operating in the Host Community during the prior calendar year</w:t>
      </w:r>
      <w:r w:rsidRPr="005108E4">
        <w:rPr>
          <w:rStyle w:val="normaltextrun"/>
        </w:rPr>
        <w:t>.</w:t>
      </w:r>
    </w:p>
    <w:p w14:paraId="34573481" w14:textId="1542F4A5" w:rsidR="009C05AC" w:rsidRPr="005108E4" w:rsidRDefault="009C05AC" w:rsidP="009C05AC">
      <w:pPr>
        <w:pStyle w:val="paragraph"/>
        <w:numPr>
          <w:ilvl w:val="1"/>
          <w:numId w:val="125"/>
        </w:numPr>
        <w:spacing w:before="0" w:beforeAutospacing="0" w:after="0" w:afterAutospacing="0"/>
        <w:textAlignment w:val="baseline"/>
        <w:rPr>
          <w:rStyle w:val="normaltextrun"/>
        </w:rPr>
      </w:pPr>
      <w:r w:rsidRPr="005108E4">
        <w:rPr>
          <w:rStyle w:val="normaltextrun"/>
        </w:rPr>
        <w:t>The Commission shall afford a Host Community a right to a hearing pursuant to 935 CMR 50</w:t>
      </w:r>
      <w:r w:rsidR="0061190A" w:rsidRPr="005108E4">
        <w:rPr>
          <w:rStyle w:val="normaltextrun"/>
        </w:rPr>
        <w:t>1</w:t>
      </w:r>
      <w:r w:rsidRPr="005108E4">
        <w:rPr>
          <w:rStyle w:val="normaltextrun"/>
        </w:rPr>
        <w:t xml:space="preserve">.500.  </w:t>
      </w:r>
    </w:p>
    <w:p w14:paraId="10860A9D" w14:textId="77777777" w:rsidR="009C05AC" w:rsidRPr="005108E4" w:rsidRDefault="009C05AC" w:rsidP="009C05AC">
      <w:pPr>
        <w:pStyle w:val="paragraph"/>
        <w:numPr>
          <w:ilvl w:val="1"/>
          <w:numId w:val="125"/>
        </w:numPr>
        <w:spacing w:before="0" w:beforeAutospacing="0" w:after="0" w:afterAutospacing="0"/>
        <w:textAlignment w:val="baseline"/>
        <w:rPr>
          <w:rStyle w:val="eop"/>
        </w:rPr>
      </w:pPr>
      <w:r w:rsidRPr="005108E4">
        <w:rPr>
          <w:rStyle w:val="normaltextrun"/>
        </w:rPr>
        <w:t xml:space="preserve">All fines collected shall </w:t>
      </w:r>
      <w:r w:rsidRPr="005108E4">
        <w:rPr>
          <w:rStyle w:val="normaltextrun"/>
          <w:shd w:val="clear" w:color="auto" w:fill="FFFFFF"/>
        </w:rPr>
        <w:t>be deposited into the Cannabis Social Equity Trust Fund established in section 14A of chapter 94G.</w:t>
      </w:r>
      <w:r w:rsidRPr="005108E4">
        <w:rPr>
          <w:rStyle w:val="eop"/>
        </w:rPr>
        <w:t> </w:t>
      </w:r>
    </w:p>
    <w:p w14:paraId="0151E309" w14:textId="77777777" w:rsidR="009C05AC" w:rsidRPr="005108E4" w:rsidRDefault="009C05AC" w:rsidP="009C05AC">
      <w:pPr>
        <w:pStyle w:val="paragraph"/>
        <w:numPr>
          <w:ilvl w:val="1"/>
          <w:numId w:val="125"/>
        </w:numPr>
        <w:spacing w:before="0" w:beforeAutospacing="0" w:after="0" w:afterAutospacing="0"/>
        <w:textAlignment w:val="baseline"/>
        <w:rPr>
          <w:rStyle w:val="eop"/>
        </w:rPr>
      </w:pPr>
      <w:r w:rsidRPr="005108E4">
        <w:rPr>
          <w:rStyle w:val="normaltextrun"/>
        </w:rPr>
        <w:t xml:space="preserve">The Commission may publish a list of any municipality or Host Community that has been assessed a fine for equity noncompliance. </w:t>
      </w:r>
    </w:p>
    <w:p w14:paraId="5D926337" w14:textId="2DBB43CE" w:rsidR="009C05AC" w:rsidRPr="005108E4" w:rsidRDefault="009C05AC" w:rsidP="009C05AC">
      <w:pPr>
        <w:pStyle w:val="paragraph"/>
        <w:numPr>
          <w:ilvl w:val="1"/>
          <w:numId w:val="125"/>
        </w:numPr>
        <w:spacing w:before="0" w:beforeAutospacing="0" w:after="0" w:afterAutospacing="0"/>
        <w:textAlignment w:val="baseline"/>
        <w:rPr>
          <w:rStyle w:val="eop"/>
        </w:rPr>
      </w:pPr>
      <w:r w:rsidRPr="005108E4">
        <w:rPr>
          <w:rStyle w:val="eop"/>
        </w:rPr>
        <w:t xml:space="preserve">Fine assessments pursuant to this section shall take effect no sooner than May 1, 2025. </w:t>
      </w:r>
    </w:p>
    <w:p w14:paraId="231B1EB4" w14:textId="77777777" w:rsidR="00A65F44" w:rsidRPr="005108E4" w:rsidRDefault="00A65F44" w:rsidP="00A65F44">
      <w:pPr>
        <w:pStyle w:val="paragraph"/>
        <w:spacing w:before="0" w:beforeAutospacing="0" w:after="0" w:afterAutospacing="0"/>
        <w:ind w:left="2160"/>
        <w:textAlignment w:val="baseline"/>
        <w:rPr>
          <w:rStyle w:val="eop"/>
        </w:rPr>
      </w:pPr>
    </w:p>
    <w:p w14:paraId="53F52F43" w14:textId="04250CE8" w:rsidR="009C05AC" w:rsidRPr="005108E4" w:rsidRDefault="009C05AC" w:rsidP="00B57B78">
      <w:pPr>
        <w:pStyle w:val="paragraph"/>
        <w:numPr>
          <w:ilvl w:val="0"/>
          <w:numId w:val="114"/>
        </w:numPr>
        <w:spacing w:before="0" w:beforeAutospacing="0" w:after="0" w:afterAutospacing="0"/>
        <w:textAlignment w:val="baseline"/>
        <w:rPr>
          <w:rStyle w:val="eop"/>
          <w:rFonts w:eastAsiaTheme="majorEastAsia"/>
        </w:rPr>
      </w:pPr>
      <w:r w:rsidRPr="005108E4">
        <w:rPr>
          <w:rStyle w:val="eop"/>
        </w:rPr>
        <w:t>Equity Standards for Host Communities during HCA Negotiations with Social Equity Businesses</w:t>
      </w:r>
      <w:r w:rsidR="00487818" w:rsidRPr="005108E4">
        <w:rPr>
          <w:rStyle w:val="eop"/>
        </w:rPr>
        <w:t>,</w:t>
      </w:r>
      <w:r w:rsidRPr="005108E4">
        <w:rPr>
          <w:rStyle w:val="eop"/>
        </w:rPr>
        <w:t xml:space="preserve"> </w:t>
      </w:r>
      <w:r w:rsidR="00487818" w:rsidRPr="005108E4">
        <w:rPr>
          <w:rStyle w:val="eop"/>
          <w:rFonts w:eastAsiaTheme="majorEastAsia"/>
        </w:rPr>
        <w:t>License Applicants, and individuals and entities pre-verified by the Commission.</w:t>
      </w:r>
    </w:p>
    <w:p w14:paraId="002307F8" w14:textId="280BA1F8" w:rsidR="009C05AC" w:rsidRPr="005108E4" w:rsidRDefault="009C05AC" w:rsidP="009C05AC">
      <w:pPr>
        <w:pStyle w:val="paragraph"/>
        <w:numPr>
          <w:ilvl w:val="0"/>
          <w:numId w:val="126"/>
        </w:numPr>
        <w:spacing w:before="0" w:beforeAutospacing="0" w:after="0" w:afterAutospacing="0"/>
        <w:ind w:left="1080"/>
        <w:textAlignment w:val="baseline"/>
        <w:rPr>
          <w:rStyle w:val="eop"/>
        </w:rPr>
      </w:pPr>
      <w:r w:rsidRPr="005108E4">
        <w:rPr>
          <w:rStyle w:val="eop"/>
        </w:rPr>
        <w:t xml:space="preserve">A Host Community shall prioritize negotiations of HCAs with equity parties. The equity party in a negotiation of an HCA for an application for licensure is a License Applicant that has been designated as a Social Equity Program Participant, an Economic Priority Applicant, or both.  The equity party in a negotiation of an HCA for an application for renewal of licensure is a Social Equity Business. </w:t>
      </w:r>
      <w:r w:rsidR="001A77EF" w:rsidRPr="005108E4">
        <w:rPr>
          <w:rStyle w:val="eop"/>
          <w:rFonts w:eastAsiaTheme="majorEastAsia"/>
        </w:rPr>
        <w:t>The equity party may also be an individual or entity pre-verified</w:t>
      </w:r>
      <w:r w:rsidR="001A77EF" w:rsidRPr="005108E4">
        <w:t xml:space="preserve"> </w:t>
      </w:r>
      <w:r w:rsidR="001A77EF" w:rsidRPr="005108E4">
        <w:rPr>
          <w:rStyle w:val="ui-provider"/>
        </w:rPr>
        <w:t>pursuant to 935 CMR 501.101(4).</w:t>
      </w:r>
    </w:p>
    <w:p w14:paraId="5AF5546A" w14:textId="77777777" w:rsidR="009C05AC" w:rsidRPr="005108E4" w:rsidRDefault="009C05AC" w:rsidP="009C05AC">
      <w:pPr>
        <w:pStyle w:val="paragraph"/>
        <w:numPr>
          <w:ilvl w:val="0"/>
          <w:numId w:val="126"/>
        </w:numPr>
        <w:spacing w:before="0" w:beforeAutospacing="0" w:after="0" w:afterAutospacing="0"/>
        <w:ind w:left="1080"/>
        <w:textAlignment w:val="baseline"/>
        <w:rPr>
          <w:rStyle w:val="eop"/>
        </w:rPr>
      </w:pPr>
      <w:r w:rsidRPr="005108E4">
        <w:rPr>
          <w:rStyle w:val="eop"/>
        </w:rPr>
        <w:t xml:space="preserve">A Host Community may </w:t>
      </w:r>
      <w:r w:rsidRPr="005108E4">
        <w:rPr>
          <w:rStyle w:val="normaltextrun"/>
          <w:rFonts w:ascii="Times" w:hAnsi="Times" w:cs="Times"/>
          <w:color w:val="000000"/>
        </w:rPr>
        <w:t>waive or reduce fees for an equity party to an HCA negotiation, including, but not limited to CIFs, zoning and occupancy fees. </w:t>
      </w:r>
      <w:r w:rsidRPr="005108E4">
        <w:rPr>
          <w:rStyle w:val="eop"/>
          <w:rFonts w:ascii="Times" w:hAnsi="Times" w:cs="Times"/>
          <w:color w:val="000000"/>
        </w:rPr>
        <w:t> </w:t>
      </w:r>
    </w:p>
    <w:p w14:paraId="10B43D81" w14:textId="77777777" w:rsidR="009C05AC" w:rsidRPr="005108E4" w:rsidRDefault="009C05AC" w:rsidP="009C05AC">
      <w:pPr>
        <w:pStyle w:val="paragraph"/>
        <w:numPr>
          <w:ilvl w:val="0"/>
          <w:numId w:val="126"/>
        </w:numPr>
        <w:spacing w:before="0" w:beforeAutospacing="0" w:after="0" w:afterAutospacing="0"/>
        <w:ind w:left="1080"/>
        <w:textAlignment w:val="baseline"/>
        <w:rPr>
          <w:rStyle w:val="eop"/>
        </w:rPr>
      </w:pPr>
      <w:r w:rsidRPr="005108E4">
        <w:rPr>
          <w:rStyle w:val="eop"/>
          <w:u w:val="single"/>
        </w:rPr>
        <w:t>Required practices</w:t>
      </w:r>
      <w:r w:rsidRPr="005108E4">
        <w:rPr>
          <w:rStyle w:val="eop"/>
        </w:rPr>
        <w:t>.  At minimum, a municipality or Host Community shall take the following actions during HCA negotiations with an equity party to promote and encourage their full participation:</w:t>
      </w:r>
    </w:p>
    <w:p w14:paraId="6DA83B4D" w14:textId="77777777" w:rsidR="009C05AC" w:rsidRPr="005108E4" w:rsidRDefault="009C05AC" w:rsidP="009C05AC">
      <w:pPr>
        <w:pStyle w:val="paragraph"/>
        <w:numPr>
          <w:ilvl w:val="1"/>
          <w:numId w:val="114"/>
        </w:numPr>
        <w:spacing w:before="0" w:beforeAutospacing="0" w:after="0" w:afterAutospacing="0"/>
        <w:textAlignment w:val="baseline"/>
        <w:rPr>
          <w:rStyle w:val="normaltextrun"/>
        </w:rPr>
      </w:pPr>
      <w:r w:rsidRPr="005108E4">
        <w:rPr>
          <w:rStyle w:val="normaltextrun"/>
        </w:rPr>
        <w:t xml:space="preserve">Engage in an ongoing dialogue by providing multiple opportunities for discussion and negotiation of HCA terms including, at minimum, two conferences with an equity party; </w:t>
      </w:r>
    </w:p>
    <w:p w14:paraId="69F7F713" w14:textId="77777777" w:rsidR="009C05AC" w:rsidRPr="005108E4" w:rsidRDefault="009C05AC" w:rsidP="009C05AC">
      <w:pPr>
        <w:pStyle w:val="paragraph"/>
        <w:numPr>
          <w:ilvl w:val="1"/>
          <w:numId w:val="114"/>
        </w:numPr>
        <w:spacing w:before="0" w:beforeAutospacing="0" w:after="0" w:afterAutospacing="0"/>
        <w:textAlignment w:val="baseline"/>
        <w:rPr>
          <w:rStyle w:val="normaltextrun"/>
        </w:rPr>
      </w:pPr>
      <w:r w:rsidRPr="005108E4">
        <w:rPr>
          <w:rStyle w:val="normaltextrun"/>
        </w:rPr>
        <w:t xml:space="preserve">Include any attorney, authorized representative, or other advocate, if elected by an equity party, in all negotiation discussions and conferences; </w:t>
      </w:r>
    </w:p>
    <w:p w14:paraId="68CE88B7" w14:textId="166646C1" w:rsidR="009C05AC" w:rsidRPr="005108E4" w:rsidRDefault="009C05AC" w:rsidP="009C05AC">
      <w:pPr>
        <w:pStyle w:val="paragraph"/>
        <w:numPr>
          <w:ilvl w:val="1"/>
          <w:numId w:val="114"/>
        </w:numPr>
        <w:spacing w:before="0" w:beforeAutospacing="0" w:after="0" w:afterAutospacing="0"/>
        <w:textAlignment w:val="baseline"/>
        <w:rPr>
          <w:rStyle w:val="normaltextrun"/>
        </w:rPr>
      </w:pPr>
      <w:r w:rsidRPr="005108E4">
        <w:rPr>
          <w:rStyle w:val="normaltextrun"/>
        </w:rPr>
        <w:t xml:space="preserve">Promote language access by providing a certified interpreter or translator to assist an equity party who is a Non-English speaker during all negotiation discussions and conferences; </w:t>
      </w:r>
    </w:p>
    <w:p w14:paraId="565FB523" w14:textId="77777777" w:rsidR="009C05AC" w:rsidRPr="005108E4" w:rsidRDefault="009C05AC" w:rsidP="009C05AC">
      <w:pPr>
        <w:pStyle w:val="paragraph"/>
        <w:numPr>
          <w:ilvl w:val="1"/>
          <w:numId w:val="114"/>
        </w:numPr>
        <w:spacing w:before="0" w:beforeAutospacing="0" w:after="0" w:afterAutospacing="0"/>
        <w:textAlignment w:val="baseline"/>
        <w:rPr>
          <w:rStyle w:val="normaltextrun"/>
        </w:rPr>
      </w:pPr>
      <w:r w:rsidRPr="005108E4">
        <w:rPr>
          <w:rStyle w:val="normaltextrun"/>
        </w:rPr>
        <w:t xml:space="preserve">Provide reasonable opportunities for an equity party to review a proposed HCA, HCA term or condition outside of a negotiation conference, or to seek review or input by a third party of their choice. </w:t>
      </w:r>
    </w:p>
    <w:p w14:paraId="30B4E5B2" w14:textId="77777777" w:rsidR="009C05AC" w:rsidRPr="005108E4" w:rsidRDefault="009C05AC" w:rsidP="009C05AC">
      <w:pPr>
        <w:pStyle w:val="paragraph"/>
        <w:numPr>
          <w:ilvl w:val="1"/>
          <w:numId w:val="114"/>
        </w:numPr>
        <w:spacing w:before="0" w:beforeAutospacing="0" w:after="0" w:afterAutospacing="0"/>
        <w:textAlignment w:val="baseline"/>
        <w:rPr>
          <w:rStyle w:val="normaltextrun"/>
        </w:rPr>
      </w:pPr>
      <w:r w:rsidRPr="005108E4">
        <w:rPr>
          <w:rStyle w:val="normaltextrun"/>
        </w:rPr>
        <w:t>Negotiate the terms of an HCA in good faith, including consideration of flexible terms that may mitigate particular challenges affecting an equity party, such as access to capital, with all terms and clauses conspicuously identified and openly discussed; and</w:t>
      </w:r>
    </w:p>
    <w:p w14:paraId="26DC994F" w14:textId="77777777" w:rsidR="009C05AC" w:rsidRPr="005108E4" w:rsidRDefault="009C05AC" w:rsidP="009C05AC">
      <w:pPr>
        <w:pStyle w:val="paragraph"/>
        <w:numPr>
          <w:ilvl w:val="1"/>
          <w:numId w:val="114"/>
        </w:numPr>
        <w:spacing w:before="0" w:beforeAutospacing="0" w:after="0" w:afterAutospacing="0"/>
        <w:textAlignment w:val="baseline"/>
        <w:rPr>
          <w:rStyle w:val="normaltextrun"/>
        </w:rPr>
      </w:pPr>
      <w:r w:rsidRPr="005108E4">
        <w:rPr>
          <w:rStyle w:val="normaltextrun"/>
        </w:rPr>
        <w:t xml:space="preserve">Allow an equity party to propose an amendment to, or seek cancellation of, an HCA within thirty days from the date of execution of the HCA. </w:t>
      </w:r>
    </w:p>
    <w:p w14:paraId="77F235A6" w14:textId="77777777" w:rsidR="009C05AC" w:rsidRPr="005108E4" w:rsidRDefault="009C05AC" w:rsidP="009C05AC">
      <w:pPr>
        <w:pStyle w:val="paragraph"/>
        <w:numPr>
          <w:ilvl w:val="0"/>
          <w:numId w:val="126"/>
        </w:numPr>
        <w:spacing w:before="0" w:beforeAutospacing="0" w:after="0" w:afterAutospacing="0"/>
        <w:ind w:left="1080"/>
        <w:textAlignment w:val="baseline"/>
        <w:rPr>
          <w:rStyle w:val="normaltextrun"/>
        </w:rPr>
      </w:pPr>
      <w:r w:rsidRPr="005108E4">
        <w:rPr>
          <w:rStyle w:val="normaltextrun"/>
          <w:u w:val="single"/>
        </w:rPr>
        <w:t>Prohibited practices</w:t>
      </w:r>
      <w:r w:rsidRPr="005108E4">
        <w:rPr>
          <w:rStyle w:val="normaltextrun"/>
        </w:rPr>
        <w:t xml:space="preserve">. </w:t>
      </w:r>
    </w:p>
    <w:p w14:paraId="22012C39" w14:textId="77777777" w:rsidR="009C05AC" w:rsidRPr="005108E4" w:rsidRDefault="009C05AC" w:rsidP="009C05AC">
      <w:pPr>
        <w:pStyle w:val="paragraph"/>
        <w:numPr>
          <w:ilvl w:val="2"/>
          <w:numId w:val="114"/>
        </w:numPr>
        <w:tabs>
          <w:tab w:val="clear" w:pos="2160"/>
          <w:tab w:val="num" w:pos="1980"/>
        </w:tabs>
        <w:spacing w:before="0" w:beforeAutospacing="0" w:after="0" w:afterAutospacing="0"/>
        <w:ind w:left="1530"/>
        <w:textAlignment w:val="baseline"/>
        <w:rPr>
          <w:rStyle w:val="normaltextrun"/>
        </w:rPr>
      </w:pPr>
      <w:r w:rsidRPr="005108E4">
        <w:rPr>
          <w:rStyle w:val="normaltextrun"/>
        </w:rPr>
        <w:t xml:space="preserve">No municipality or Host Community shall negotiate an HCA with an equity party through the use of undue influence, duress, coercion, intimidation, threats, or any strong-arm tactics. </w:t>
      </w:r>
    </w:p>
    <w:p w14:paraId="220A578F" w14:textId="77777777" w:rsidR="009C05AC" w:rsidRPr="005108E4" w:rsidRDefault="009C05AC" w:rsidP="009C05AC">
      <w:pPr>
        <w:pStyle w:val="paragraph"/>
        <w:numPr>
          <w:ilvl w:val="2"/>
          <w:numId w:val="114"/>
        </w:numPr>
        <w:tabs>
          <w:tab w:val="clear" w:pos="2160"/>
          <w:tab w:val="num" w:pos="1980"/>
        </w:tabs>
        <w:spacing w:before="0" w:beforeAutospacing="0" w:after="0" w:afterAutospacing="0"/>
        <w:ind w:left="1530"/>
        <w:textAlignment w:val="baseline"/>
        <w:rPr>
          <w:rStyle w:val="normaltextrun"/>
        </w:rPr>
      </w:pPr>
      <w:r w:rsidRPr="005108E4">
        <w:rPr>
          <w:rStyle w:val="normaltextrun"/>
        </w:rPr>
        <w:t xml:space="preserve">No municipality or Host Community shall threaten loss of an equity party’s position in its local application queue or delay to the processing of an equity party’s application.   </w:t>
      </w:r>
    </w:p>
    <w:p w14:paraId="01CDBC0E" w14:textId="7AC59548" w:rsidR="009C05AC" w:rsidRPr="005108E4" w:rsidRDefault="009C05AC" w:rsidP="009C05AC">
      <w:pPr>
        <w:pStyle w:val="paragraph"/>
        <w:numPr>
          <w:ilvl w:val="2"/>
          <w:numId w:val="114"/>
        </w:numPr>
        <w:tabs>
          <w:tab w:val="clear" w:pos="2160"/>
          <w:tab w:val="num" w:pos="1980"/>
        </w:tabs>
        <w:spacing w:before="0" w:beforeAutospacing="0" w:after="0" w:afterAutospacing="0"/>
        <w:ind w:left="1530"/>
        <w:textAlignment w:val="baseline"/>
        <w:rPr>
          <w:rStyle w:val="normaltextrun"/>
        </w:rPr>
      </w:pPr>
      <w:r w:rsidRPr="005108E4">
        <w:rPr>
          <w:rStyle w:val="normaltextrun"/>
        </w:rPr>
        <w:t>No municipality or Host Community shall compel an equity party to sign an HCA in any manner that conflicts with the practices required in 935 CMR 50</w:t>
      </w:r>
      <w:r w:rsidR="00B3690B" w:rsidRPr="005108E4">
        <w:rPr>
          <w:rStyle w:val="normaltextrun"/>
        </w:rPr>
        <w:t>1</w:t>
      </w:r>
      <w:r w:rsidRPr="005108E4">
        <w:rPr>
          <w:rStyle w:val="normaltextrun"/>
        </w:rPr>
        <w:t>.181(4)(</w:t>
      </w:r>
      <w:r w:rsidR="00736327" w:rsidRPr="005108E4">
        <w:rPr>
          <w:rStyle w:val="normaltextrun"/>
        </w:rPr>
        <w:t>c</w:t>
      </w:r>
      <w:r w:rsidRPr="005108E4">
        <w:rPr>
          <w:rStyle w:val="normaltextrun"/>
        </w:rPr>
        <w:t xml:space="preserve">). </w:t>
      </w:r>
    </w:p>
    <w:p w14:paraId="4CB413EA" w14:textId="77777777" w:rsidR="009C05AC" w:rsidRPr="005108E4" w:rsidRDefault="009C05AC" w:rsidP="009C05AC">
      <w:pPr>
        <w:pStyle w:val="paragraph"/>
        <w:spacing w:before="0" w:beforeAutospacing="0" w:after="0" w:afterAutospacing="0"/>
        <w:ind w:left="1080"/>
        <w:textAlignment w:val="baseline"/>
        <w:rPr>
          <w:rStyle w:val="normaltextrun"/>
        </w:rPr>
      </w:pPr>
    </w:p>
    <w:p w14:paraId="336CE602" w14:textId="77777777" w:rsidR="009C05AC" w:rsidRPr="005108E4" w:rsidRDefault="009C05AC" w:rsidP="009C05AC">
      <w:pPr>
        <w:pStyle w:val="paragraph"/>
        <w:numPr>
          <w:ilvl w:val="0"/>
          <w:numId w:val="114"/>
        </w:numPr>
        <w:spacing w:before="0" w:beforeAutospacing="0" w:after="0" w:afterAutospacing="0"/>
        <w:textAlignment w:val="baseline"/>
        <w:rPr>
          <w:rStyle w:val="normaltextrun"/>
          <w:u w:val="single"/>
        </w:rPr>
      </w:pPr>
      <w:r w:rsidRPr="005108E4">
        <w:rPr>
          <w:rStyle w:val="normaltextrun"/>
          <w:u w:val="single"/>
        </w:rPr>
        <w:t>Equity Standards for Positively Impacting Communities that were Disproportionately harmed by Marijuana Prohibition and Enforcement</w:t>
      </w:r>
    </w:p>
    <w:p w14:paraId="73C097B7" w14:textId="77777777" w:rsidR="009C05AC" w:rsidRPr="005108E4" w:rsidRDefault="009C05AC" w:rsidP="009C05AC">
      <w:pPr>
        <w:pStyle w:val="paragraph"/>
        <w:numPr>
          <w:ilvl w:val="1"/>
          <w:numId w:val="126"/>
        </w:numPr>
        <w:spacing w:before="0" w:beforeAutospacing="0" w:after="0" w:afterAutospacing="0"/>
        <w:ind w:left="1080"/>
        <w:textAlignment w:val="baseline"/>
        <w:rPr>
          <w:rStyle w:val="normaltextrun"/>
        </w:rPr>
      </w:pPr>
      <w:r w:rsidRPr="005108E4">
        <w:rPr>
          <w:rStyle w:val="normaltextrun"/>
        </w:rPr>
        <w:t xml:space="preserve">A Host Community shall donate, at minimum, 3% of each CIF it receives from a Licensee to the Cannabis Social Equity Trust Fund.  </w:t>
      </w:r>
    </w:p>
    <w:p w14:paraId="3E894223" w14:textId="77777777" w:rsidR="009C05AC" w:rsidRPr="005108E4" w:rsidRDefault="009C05AC" w:rsidP="009C05AC">
      <w:pPr>
        <w:pStyle w:val="paragraph"/>
        <w:numPr>
          <w:ilvl w:val="1"/>
          <w:numId w:val="126"/>
        </w:numPr>
        <w:spacing w:before="0" w:beforeAutospacing="0" w:after="0" w:afterAutospacing="0"/>
        <w:ind w:left="1080"/>
        <w:textAlignment w:val="baseline"/>
        <w:rPr>
          <w:rStyle w:val="normaltextrun"/>
        </w:rPr>
      </w:pPr>
      <w:r w:rsidRPr="005108E4">
        <w:rPr>
          <w:rStyle w:val="normaltextrun"/>
        </w:rPr>
        <w:t>Licensees may satisfy their positive impact plan requirement, in part, by donating to the Cannabis Social Equity Trust Fund:</w:t>
      </w:r>
    </w:p>
    <w:p w14:paraId="32BB1FE4" w14:textId="77777777" w:rsidR="009C05AC" w:rsidRPr="005108E4" w:rsidRDefault="009C05AC" w:rsidP="009C05AC">
      <w:pPr>
        <w:pStyle w:val="paragraph"/>
        <w:numPr>
          <w:ilvl w:val="1"/>
          <w:numId w:val="114"/>
        </w:numPr>
        <w:tabs>
          <w:tab w:val="clear" w:pos="1440"/>
        </w:tabs>
        <w:spacing w:before="0" w:beforeAutospacing="0" w:after="0" w:afterAutospacing="0"/>
        <w:textAlignment w:val="baseline"/>
        <w:rPr>
          <w:rStyle w:val="normaltextrun"/>
        </w:rPr>
      </w:pPr>
      <w:r w:rsidRPr="005108E4">
        <w:rPr>
          <w:rStyle w:val="normaltextrun"/>
        </w:rPr>
        <w:t xml:space="preserve">A Licensee must have authorization to commence operations to donate to the Cannabis Social Equity Trust Fund as part of their positive impact plan. </w:t>
      </w:r>
    </w:p>
    <w:p w14:paraId="117176AA" w14:textId="77777777" w:rsidR="009C05AC" w:rsidRPr="005108E4" w:rsidRDefault="009C05AC">
      <w:pPr>
        <w:pStyle w:val="BodyText"/>
        <w:spacing w:before="8"/>
        <w:jc w:val="left"/>
      </w:pPr>
    </w:p>
    <w:p w14:paraId="2D3AE751" w14:textId="77777777" w:rsidR="009C05AC" w:rsidRPr="005108E4" w:rsidRDefault="009C05AC">
      <w:pPr>
        <w:pStyle w:val="BodyText"/>
        <w:spacing w:before="8"/>
        <w:jc w:val="left"/>
      </w:pPr>
    </w:p>
    <w:p w14:paraId="3F046673" w14:textId="77777777" w:rsidR="00DA2759" w:rsidRPr="005108E4" w:rsidRDefault="009A7511" w:rsidP="001919EB">
      <w:pPr>
        <w:pStyle w:val="BodyText"/>
        <w:ind w:left="120"/>
        <w:jc w:val="left"/>
        <w:outlineLvl w:val="0"/>
      </w:pPr>
      <w:r w:rsidRPr="005108E4">
        <w:rPr>
          <w:u w:val="single"/>
        </w:rPr>
        <w:t>501.200: Counties of Dukes County and Nantucket</w:t>
      </w:r>
    </w:p>
    <w:p w14:paraId="26DB136F" w14:textId="77777777" w:rsidR="00DA2759" w:rsidRPr="005108E4" w:rsidRDefault="00DA2759">
      <w:pPr>
        <w:pStyle w:val="BodyText"/>
        <w:spacing w:before="4"/>
        <w:jc w:val="left"/>
        <w:rPr>
          <w:sz w:val="19"/>
        </w:rPr>
      </w:pPr>
    </w:p>
    <w:p w14:paraId="3D855201" w14:textId="77777777" w:rsidR="00DA2759" w:rsidRPr="005108E4" w:rsidRDefault="009A7511" w:rsidP="001919EB">
      <w:pPr>
        <w:pStyle w:val="ListParagraph"/>
        <w:numPr>
          <w:ilvl w:val="0"/>
          <w:numId w:val="20"/>
        </w:numPr>
        <w:tabs>
          <w:tab w:val="left" w:pos="1781"/>
        </w:tabs>
        <w:spacing w:before="61" w:line="242" w:lineRule="auto"/>
        <w:ind w:left="1319" w:right="118" w:firstLine="0"/>
        <w:outlineLvl w:val="1"/>
        <w:rPr>
          <w:sz w:val="24"/>
        </w:rPr>
      </w:pPr>
      <w:r w:rsidRPr="005108E4">
        <w:rPr>
          <w:sz w:val="24"/>
        </w:rPr>
        <w:t>To</w:t>
      </w:r>
      <w:r w:rsidRPr="005108E4">
        <w:rPr>
          <w:spacing w:val="-4"/>
          <w:sz w:val="24"/>
        </w:rPr>
        <w:t xml:space="preserve"> </w:t>
      </w:r>
      <w:r w:rsidRPr="005108E4">
        <w:rPr>
          <w:sz w:val="24"/>
        </w:rPr>
        <w:t>the</w:t>
      </w:r>
      <w:r w:rsidRPr="005108E4">
        <w:rPr>
          <w:spacing w:val="-5"/>
          <w:sz w:val="24"/>
        </w:rPr>
        <w:t xml:space="preserve"> </w:t>
      </w:r>
      <w:r w:rsidRPr="005108E4">
        <w:rPr>
          <w:sz w:val="24"/>
        </w:rPr>
        <w:t>extent</w:t>
      </w:r>
      <w:r w:rsidRPr="005108E4">
        <w:rPr>
          <w:spacing w:val="-3"/>
          <w:sz w:val="24"/>
        </w:rPr>
        <w:t xml:space="preserve"> </w:t>
      </w:r>
      <w:r w:rsidRPr="005108E4">
        <w:rPr>
          <w:sz w:val="24"/>
        </w:rPr>
        <w:t>permitted</w:t>
      </w:r>
      <w:r w:rsidRPr="005108E4">
        <w:rPr>
          <w:spacing w:val="-3"/>
          <w:sz w:val="24"/>
        </w:rPr>
        <w:t xml:space="preserve"> </w:t>
      </w:r>
      <w:r w:rsidRPr="005108E4">
        <w:rPr>
          <w:sz w:val="24"/>
        </w:rPr>
        <w:t>by</w:t>
      </w:r>
      <w:r w:rsidRPr="005108E4">
        <w:rPr>
          <w:spacing w:val="-11"/>
          <w:sz w:val="24"/>
        </w:rPr>
        <w:t xml:space="preserve"> </w:t>
      </w:r>
      <w:r w:rsidRPr="005108E4">
        <w:rPr>
          <w:sz w:val="24"/>
        </w:rPr>
        <w:t>law,</w:t>
      </w:r>
      <w:r w:rsidRPr="005108E4">
        <w:rPr>
          <w:spacing w:val="-3"/>
          <w:sz w:val="24"/>
        </w:rPr>
        <w:t xml:space="preserve"> </w:t>
      </w:r>
      <w:r w:rsidRPr="005108E4">
        <w:rPr>
          <w:sz w:val="24"/>
        </w:rPr>
        <w:t>MTCs</w:t>
      </w:r>
      <w:r w:rsidRPr="005108E4">
        <w:rPr>
          <w:spacing w:val="-3"/>
          <w:sz w:val="24"/>
        </w:rPr>
        <w:t xml:space="preserve"> </w:t>
      </w:r>
      <w:r w:rsidRPr="005108E4">
        <w:rPr>
          <w:sz w:val="24"/>
        </w:rPr>
        <w:t>operating</w:t>
      </w:r>
      <w:r w:rsidRPr="005108E4">
        <w:rPr>
          <w:spacing w:val="-6"/>
          <w:sz w:val="24"/>
        </w:rPr>
        <w:t xml:space="preserve"> </w:t>
      </w:r>
      <w:r w:rsidRPr="005108E4">
        <w:rPr>
          <w:sz w:val="24"/>
        </w:rPr>
        <w:t>from</w:t>
      </w:r>
      <w:r w:rsidRPr="005108E4">
        <w:rPr>
          <w:spacing w:val="-3"/>
          <w:sz w:val="24"/>
        </w:rPr>
        <w:t xml:space="preserve"> </w:t>
      </w:r>
      <w:r w:rsidRPr="005108E4">
        <w:rPr>
          <w:sz w:val="24"/>
        </w:rPr>
        <w:t>locations</w:t>
      </w:r>
      <w:r w:rsidRPr="005108E4">
        <w:rPr>
          <w:spacing w:val="-2"/>
          <w:sz w:val="24"/>
        </w:rPr>
        <w:t xml:space="preserve"> </w:t>
      </w:r>
      <w:r w:rsidRPr="005108E4">
        <w:rPr>
          <w:sz w:val="24"/>
        </w:rPr>
        <w:t>in</w:t>
      </w:r>
      <w:r w:rsidRPr="005108E4">
        <w:rPr>
          <w:spacing w:val="-4"/>
          <w:sz w:val="24"/>
        </w:rPr>
        <w:t xml:space="preserve"> </w:t>
      </w:r>
      <w:r w:rsidRPr="005108E4">
        <w:rPr>
          <w:sz w:val="24"/>
        </w:rPr>
        <w:t>the</w:t>
      </w:r>
      <w:r w:rsidRPr="005108E4">
        <w:rPr>
          <w:spacing w:val="-5"/>
          <w:sz w:val="24"/>
        </w:rPr>
        <w:t xml:space="preserve"> </w:t>
      </w:r>
      <w:r w:rsidRPr="005108E4">
        <w:rPr>
          <w:sz w:val="24"/>
        </w:rPr>
        <w:t>Counties</w:t>
      </w:r>
      <w:r w:rsidRPr="005108E4">
        <w:rPr>
          <w:spacing w:val="-3"/>
          <w:sz w:val="24"/>
        </w:rPr>
        <w:t xml:space="preserve"> </w:t>
      </w:r>
      <w:r w:rsidRPr="005108E4">
        <w:rPr>
          <w:sz w:val="24"/>
        </w:rPr>
        <w:t>of</w:t>
      </w:r>
      <w:r w:rsidRPr="005108E4">
        <w:rPr>
          <w:spacing w:val="-3"/>
          <w:sz w:val="24"/>
        </w:rPr>
        <w:t xml:space="preserve"> </w:t>
      </w:r>
      <w:r w:rsidRPr="005108E4">
        <w:rPr>
          <w:sz w:val="24"/>
        </w:rPr>
        <w:t>Dukes County and Nantucket (the "island counties") may operate in full compliance with 935 CMR 501.000.</w:t>
      </w:r>
    </w:p>
    <w:p w14:paraId="3EA7D18C"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471EB1E3" w14:textId="77777777" w:rsidR="00DA2759" w:rsidRPr="005108E4" w:rsidRDefault="00DA2759">
      <w:pPr>
        <w:pStyle w:val="BodyText"/>
        <w:jc w:val="left"/>
        <w:rPr>
          <w:sz w:val="20"/>
        </w:rPr>
      </w:pPr>
    </w:p>
    <w:p w14:paraId="7F9B3CFC" w14:textId="77777777" w:rsidR="00DA2759" w:rsidRPr="005108E4" w:rsidRDefault="00DA2759">
      <w:pPr>
        <w:pStyle w:val="BodyText"/>
        <w:spacing w:before="10"/>
        <w:jc w:val="left"/>
        <w:rPr>
          <w:sz w:val="19"/>
        </w:rPr>
      </w:pPr>
    </w:p>
    <w:p w14:paraId="13BDC177" w14:textId="77777777" w:rsidR="00DA2759" w:rsidRPr="005108E4" w:rsidRDefault="00DA2759">
      <w:pPr>
        <w:pStyle w:val="BodyText"/>
        <w:spacing w:before="7"/>
        <w:jc w:val="left"/>
      </w:pPr>
    </w:p>
    <w:p w14:paraId="71B3B3B7" w14:textId="77777777" w:rsidR="00DA2759" w:rsidRPr="005108E4" w:rsidRDefault="009A7511" w:rsidP="001919EB">
      <w:pPr>
        <w:pStyle w:val="ListParagraph"/>
        <w:numPr>
          <w:ilvl w:val="0"/>
          <w:numId w:val="20"/>
        </w:numPr>
        <w:tabs>
          <w:tab w:val="left" w:pos="1764"/>
        </w:tabs>
        <w:spacing w:line="242" w:lineRule="auto"/>
        <w:ind w:right="116" w:firstLine="0"/>
        <w:outlineLvl w:val="1"/>
        <w:rPr>
          <w:sz w:val="24"/>
        </w:rPr>
      </w:pPr>
      <w:r w:rsidRPr="005108E4">
        <w:rPr>
          <w:spacing w:val="-3"/>
          <w:sz w:val="24"/>
        </w:rPr>
        <w:t>If</w:t>
      </w:r>
      <w:r w:rsidRPr="005108E4">
        <w:rPr>
          <w:spacing w:val="-10"/>
          <w:sz w:val="24"/>
        </w:rPr>
        <w:t xml:space="preserve"> </w:t>
      </w:r>
      <w:r w:rsidRPr="005108E4">
        <w:rPr>
          <w:sz w:val="24"/>
        </w:rPr>
        <w:t>an</w:t>
      </w:r>
      <w:r w:rsidRPr="005108E4">
        <w:rPr>
          <w:spacing w:val="-8"/>
          <w:sz w:val="24"/>
        </w:rPr>
        <w:t xml:space="preserve"> </w:t>
      </w:r>
      <w:r w:rsidRPr="005108E4">
        <w:rPr>
          <w:sz w:val="24"/>
        </w:rPr>
        <w:t>MTC</w:t>
      </w:r>
      <w:r w:rsidRPr="005108E4">
        <w:rPr>
          <w:spacing w:val="-8"/>
          <w:sz w:val="24"/>
        </w:rPr>
        <w:t xml:space="preserve"> </w:t>
      </w:r>
      <w:r w:rsidRPr="005108E4">
        <w:rPr>
          <w:sz w:val="24"/>
        </w:rPr>
        <w:t>operating</w:t>
      </w:r>
      <w:r w:rsidRPr="005108E4">
        <w:rPr>
          <w:spacing w:val="-12"/>
          <w:sz w:val="24"/>
        </w:rPr>
        <w:t xml:space="preserve"> </w:t>
      </w:r>
      <w:r w:rsidRPr="005108E4">
        <w:rPr>
          <w:sz w:val="24"/>
        </w:rPr>
        <w:t>from</w:t>
      </w:r>
      <w:r w:rsidRPr="005108E4">
        <w:rPr>
          <w:spacing w:val="-8"/>
          <w:sz w:val="24"/>
        </w:rPr>
        <w:t xml:space="preserve"> </w:t>
      </w:r>
      <w:r w:rsidRPr="005108E4">
        <w:rPr>
          <w:sz w:val="24"/>
        </w:rPr>
        <w:t>locations</w:t>
      </w:r>
      <w:r w:rsidRPr="005108E4">
        <w:rPr>
          <w:spacing w:val="-8"/>
          <w:sz w:val="24"/>
        </w:rPr>
        <w:t xml:space="preserve"> </w:t>
      </w:r>
      <w:r w:rsidRPr="005108E4">
        <w:rPr>
          <w:sz w:val="24"/>
        </w:rPr>
        <w:t>in</w:t>
      </w:r>
      <w:r w:rsidRPr="005108E4">
        <w:rPr>
          <w:spacing w:val="-9"/>
          <w:sz w:val="24"/>
        </w:rPr>
        <w:t xml:space="preserve"> </w:t>
      </w:r>
      <w:r w:rsidRPr="005108E4">
        <w:rPr>
          <w:sz w:val="24"/>
        </w:rPr>
        <w:t>the</w:t>
      </w:r>
      <w:r w:rsidRPr="005108E4">
        <w:rPr>
          <w:spacing w:val="-7"/>
          <w:sz w:val="24"/>
        </w:rPr>
        <w:t xml:space="preserve"> </w:t>
      </w:r>
      <w:r w:rsidRPr="005108E4">
        <w:rPr>
          <w:sz w:val="24"/>
        </w:rPr>
        <w:t>island</w:t>
      </w:r>
      <w:r w:rsidRPr="005108E4">
        <w:rPr>
          <w:spacing w:val="-7"/>
          <w:sz w:val="24"/>
        </w:rPr>
        <w:t xml:space="preserve"> </w:t>
      </w:r>
      <w:r w:rsidRPr="005108E4">
        <w:rPr>
          <w:sz w:val="24"/>
        </w:rPr>
        <w:t>counties</w:t>
      </w:r>
      <w:r w:rsidRPr="005108E4">
        <w:rPr>
          <w:spacing w:val="-6"/>
          <w:sz w:val="24"/>
        </w:rPr>
        <w:t xml:space="preserve"> </w:t>
      </w:r>
      <w:r w:rsidRPr="005108E4">
        <w:rPr>
          <w:sz w:val="24"/>
        </w:rPr>
        <w:t>are</w:t>
      </w:r>
      <w:r w:rsidRPr="005108E4">
        <w:rPr>
          <w:spacing w:val="-9"/>
          <w:sz w:val="24"/>
        </w:rPr>
        <w:t xml:space="preserve"> </w:t>
      </w:r>
      <w:r w:rsidRPr="005108E4">
        <w:rPr>
          <w:sz w:val="24"/>
        </w:rPr>
        <w:t>prevented</w:t>
      </w:r>
      <w:r w:rsidRPr="005108E4">
        <w:rPr>
          <w:spacing w:val="-9"/>
          <w:sz w:val="24"/>
        </w:rPr>
        <w:t xml:space="preserve"> </w:t>
      </w:r>
      <w:r w:rsidRPr="005108E4">
        <w:rPr>
          <w:sz w:val="24"/>
        </w:rPr>
        <w:t>from</w:t>
      </w:r>
      <w:r w:rsidRPr="005108E4">
        <w:rPr>
          <w:spacing w:val="-8"/>
          <w:sz w:val="24"/>
        </w:rPr>
        <w:t xml:space="preserve"> </w:t>
      </w:r>
      <w:r w:rsidRPr="005108E4">
        <w:rPr>
          <w:sz w:val="24"/>
        </w:rPr>
        <w:t>operating</w:t>
      </w:r>
      <w:r w:rsidRPr="005108E4">
        <w:rPr>
          <w:spacing w:val="-11"/>
          <w:sz w:val="24"/>
        </w:rPr>
        <w:t xml:space="preserve"> </w:t>
      </w:r>
      <w:r w:rsidRPr="005108E4">
        <w:rPr>
          <w:sz w:val="24"/>
        </w:rPr>
        <w:t>in full compliance with 935 CMR 501.000 by operation of law, they are not required to utilize Independent</w:t>
      </w:r>
      <w:r w:rsidRPr="005108E4">
        <w:rPr>
          <w:spacing w:val="-10"/>
          <w:sz w:val="24"/>
        </w:rPr>
        <w:t xml:space="preserve"> </w:t>
      </w:r>
      <w:r w:rsidRPr="005108E4">
        <w:rPr>
          <w:sz w:val="24"/>
        </w:rPr>
        <w:t>Testing</w:t>
      </w:r>
      <w:r w:rsidRPr="005108E4">
        <w:rPr>
          <w:spacing w:val="-12"/>
          <w:sz w:val="24"/>
        </w:rPr>
        <w:t xml:space="preserve"> </w:t>
      </w:r>
      <w:r w:rsidRPr="005108E4">
        <w:rPr>
          <w:sz w:val="24"/>
        </w:rPr>
        <w:t>Laboratories</w:t>
      </w:r>
      <w:r w:rsidRPr="005108E4">
        <w:rPr>
          <w:spacing w:val="-10"/>
          <w:sz w:val="24"/>
        </w:rPr>
        <w:t xml:space="preserve"> </w:t>
      </w:r>
      <w:r w:rsidRPr="005108E4">
        <w:rPr>
          <w:sz w:val="24"/>
        </w:rPr>
        <w:t>until</w:t>
      </w:r>
      <w:r w:rsidRPr="005108E4">
        <w:rPr>
          <w:spacing w:val="-9"/>
          <w:sz w:val="24"/>
        </w:rPr>
        <w:t xml:space="preserve"> </w:t>
      </w:r>
      <w:r w:rsidRPr="005108E4">
        <w:rPr>
          <w:sz w:val="24"/>
        </w:rPr>
        <w:t>such</w:t>
      </w:r>
      <w:r w:rsidRPr="005108E4">
        <w:rPr>
          <w:spacing w:val="-12"/>
          <w:sz w:val="24"/>
        </w:rPr>
        <w:t xml:space="preserve"> </w:t>
      </w:r>
      <w:r w:rsidRPr="005108E4">
        <w:rPr>
          <w:sz w:val="24"/>
        </w:rPr>
        <w:t>time</w:t>
      </w:r>
      <w:r w:rsidRPr="005108E4">
        <w:rPr>
          <w:spacing w:val="-14"/>
          <w:sz w:val="24"/>
        </w:rPr>
        <w:t xml:space="preserve"> </w:t>
      </w:r>
      <w:r w:rsidRPr="005108E4">
        <w:rPr>
          <w:sz w:val="24"/>
        </w:rPr>
        <w:t>as</w:t>
      </w:r>
      <w:r w:rsidRPr="005108E4">
        <w:rPr>
          <w:spacing w:val="-9"/>
          <w:sz w:val="24"/>
        </w:rPr>
        <w:t xml:space="preserve"> </w:t>
      </w:r>
      <w:r w:rsidRPr="005108E4">
        <w:rPr>
          <w:sz w:val="24"/>
        </w:rPr>
        <w:t>a</w:t>
      </w:r>
      <w:r w:rsidRPr="005108E4">
        <w:rPr>
          <w:spacing w:val="-10"/>
          <w:sz w:val="24"/>
        </w:rPr>
        <w:t xml:space="preserve"> </w:t>
      </w:r>
      <w:r w:rsidRPr="005108E4">
        <w:rPr>
          <w:sz w:val="24"/>
        </w:rPr>
        <w:t>laboratory</w:t>
      </w:r>
      <w:r w:rsidRPr="005108E4">
        <w:rPr>
          <w:spacing w:val="-17"/>
          <w:sz w:val="24"/>
        </w:rPr>
        <w:t xml:space="preserve"> </w:t>
      </w:r>
      <w:r w:rsidRPr="005108E4">
        <w:rPr>
          <w:sz w:val="24"/>
        </w:rPr>
        <w:t>is</w:t>
      </w:r>
      <w:r w:rsidRPr="005108E4">
        <w:rPr>
          <w:spacing w:val="-10"/>
          <w:sz w:val="24"/>
        </w:rPr>
        <w:t xml:space="preserve"> </w:t>
      </w:r>
      <w:r w:rsidRPr="005108E4">
        <w:rPr>
          <w:sz w:val="24"/>
        </w:rPr>
        <w:t>located</w:t>
      </w:r>
      <w:r w:rsidRPr="005108E4">
        <w:rPr>
          <w:spacing w:val="-9"/>
          <w:sz w:val="24"/>
        </w:rPr>
        <w:t xml:space="preserve"> </w:t>
      </w:r>
      <w:r w:rsidRPr="005108E4">
        <w:rPr>
          <w:sz w:val="24"/>
        </w:rPr>
        <w:t>on</w:t>
      </w:r>
      <w:r w:rsidRPr="005108E4">
        <w:rPr>
          <w:spacing w:val="-10"/>
          <w:sz w:val="24"/>
        </w:rPr>
        <w:t xml:space="preserve"> </w:t>
      </w:r>
      <w:r w:rsidRPr="005108E4">
        <w:rPr>
          <w:sz w:val="24"/>
        </w:rPr>
        <w:t>the</w:t>
      </w:r>
      <w:r w:rsidRPr="005108E4">
        <w:rPr>
          <w:spacing w:val="-10"/>
          <w:sz w:val="24"/>
        </w:rPr>
        <w:t xml:space="preserve"> </w:t>
      </w:r>
      <w:r w:rsidRPr="005108E4">
        <w:rPr>
          <w:sz w:val="24"/>
        </w:rPr>
        <w:t>island</w:t>
      </w:r>
      <w:r w:rsidRPr="005108E4">
        <w:rPr>
          <w:spacing w:val="-9"/>
          <w:sz w:val="24"/>
        </w:rPr>
        <w:t xml:space="preserve"> </w:t>
      </w:r>
      <w:r w:rsidRPr="005108E4">
        <w:rPr>
          <w:sz w:val="24"/>
        </w:rPr>
        <w:t>where the MTC is located or the establishment can transport Marijuana Products to the mainland of Massachusetts.</w:t>
      </w:r>
    </w:p>
    <w:p w14:paraId="160275BF" w14:textId="77777777" w:rsidR="00DA2759" w:rsidRPr="005108E4" w:rsidRDefault="00DA2759">
      <w:pPr>
        <w:pStyle w:val="BodyText"/>
        <w:spacing w:before="8"/>
        <w:jc w:val="left"/>
      </w:pPr>
    </w:p>
    <w:p w14:paraId="776BDECD" w14:textId="77777777" w:rsidR="00DA2759" w:rsidRPr="005108E4" w:rsidRDefault="009A7511" w:rsidP="001919EB">
      <w:pPr>
        <w:pStyle w:val="ListParagraph"/>
        <w:numPr>
          <w:ilvl w:val="0"/>
          <w:numId w:val="20"/>
        </w:numPr>
        <w:tabs>
          <w:tab w:val="left" w:pos="1865"/>
        </w:tabs>
        <w:spacing w:line="242" w:lineRule="auto"/>
        <w:ind w:right="115" w:firstLine="0"/>
        <w:outlineLvl w:val="1"/>
        <w:rPr>
          <w:sz w:val="24"/>
        </w:rPr>
      </w:pPr>
      <w:r w:rsidRPr="005108E4">
        <w:rPr>
          <w:spacing w:val="-3"/>
          <w:sz w:val="24"/>
        </w:rPr>
        <w:t xml:space="preserve">If </w:t>
      </w:r>
      <w:r w:rsidRPr="005108E4">
        <w:rPr>
          <w:sz w:val="24"/>
        </w:rPr>
        <w:t>MTCs operating from locations in the island counties are prevented from utilizing Independent Testing Laboratories by operation of law, they are required to test Marijuana Products in a manner that is not unreasonably impracticable, but also adequately protects the public health in the opinion of the Commission. Such testing may</w:t>
      </w:r>
      <w:r w:rsidRPr="005108E4">
        <w:rPr>
          <w:spacing w:val="-31"/>
          <w:sz w:val="24"/>
        </w:rPr>
        <w:t xml:space="preserve"> </w:t>
      </w:r>
      <w:r w:rsidRPr="005108E4">
        <w:rPr>
          <w:sz w:val="24"/>
        </w:rPr>
        <w:t>include:</w:t>
      </w:r>
    </w:p>
    <w:p w14:paraId="004F4414" w14:textId="77777777" w:rsidR="00DA2759" w:rsidRPr="005108E4" w:rsidRDefault="009A7511">
      <w:pPr>
        <w:pStyle w:val="ListParagraph"/>
        <w:numPr>
          <w:ilvl w:val="1"/>
          <w:numId w:val="20"/>
        </w:numPr>
        <w:tabs>
          <w:tab w:val="left" w:pos="2076"/>
        </w:tabs>
        <w:spacing w:before="4" w:line="242" w:lineRule="auto"/>
        <w:ind w:right="110" w:firstLine="0"/>
        <w:rPr>
          <w:sz w:val="24"/>
        </w:rPr>
      </w:pPr>
      <w:r w:rsidRPr="005108E4">
        <w:rPr>
          <w:sz w:val="24"/>
        </w:rPr>
        <w:t>A</w:t>
      </w:r>
      <w:r w:rsidRPr="005108E4">
        <w:rPr>
          <w:spacing w:val="-19"/>
          <w:sz w:val="24"/>
        </w:rPr>
        <w:t xml:space="preserve"> </w:t>
      </w:r>
      <w:r w:rsidRPr="005108E4">
        <w:rPr>
          <w:sz w:val="24"/>
        </w:rPr>
        <w:t>modified</w:t>
      </w:r>
      <w:r w:rsidRPr="005108E4">
        <w:rPr>
          <w:spacing w:val="-18"/>
          <w:sz w:val="24"/>
        </w:rPr>
        <w:t xml:space="preserve"> </w:t>
      </w:r>
      <w:r w:rsidRPr="005108E4">
        <w:rPr>
          <w:sz w:val="24"/>
        </w:rPr>
        <w:t>on-Premises</w:t>
      </w:r>
      <w:r w:rsidRPr="005108E4">
        <w:rPr>
          <w:spacing w:val="-18"/>
          <w:sz w:val="24"/>
        </w:rPr>
        <w:t xml:space="preserve"> </w:t>
      </w:r>
      <w:r w:rsidRPr="005108E4">
        <w:rPr>
          <w:sz w:val="24"/>
        </w:rPr>
        <w:t>testing</w:t>
      </w:r>
      <w:r w:rsidRPr="005108E4">
        <w:rPr>
          <w:spacing w:val="-20"/>
          <w:sz w:val="24"/>
        </w:rPr>
        <w:t xml:space="preserve"> </w:t>
      </w:r>
      <w:r w:rsidRPr="005108E4">
        <w:rPr>
          <w:sz w:val="24"/>
        </w:rPr>
        <w:t>system</w:t>
      </w:r>
      <w:r w:rsidRPr="005108E4">
        <w:rPr>
          <w:spacing w:val="-18"/>
          <w:sz w:val="24"/>
        </w:rPr>
        <w:t xml:space="preserve"> </w:t>
      </w:r>
      <w:r w:rsidRPr="005108E4">
        <w:rPr>
          <w:sz w:val="24"/>
        </w:rPr>
        <w:t>approved</w:t>
      </w:r>
      <w:r w:rsidRPr="005108E4">
        <w:rPr>
          <w:spacing w:val="-18"/>
          <w:sz w:val="24"/>
        </w:rPr>
        <w:t xml:space="preserve"> </w:t>
      </w:r>
      <w:r w:rsidRPr="005108E4">
        <w:rPr>
          <w:sz w:val="24"/>
        </w:rPr>
        <w:t>by</w:t>
      </w:r>
      <w:r w:rsidRPr="005108E4">
        <w:rPr>
          <w:spacing w:val="-24"/>
          <w:sz w:val="24"/>
        </w:rPr>
        <w:t xml:space="preserve"> </w:t>
      </w:r>
      <w:r w:rsidRPr="005108E4">
        <w:rPr>
          <w:sz w:val="24"/>
        </w:rPr>
        <w:t>the</w:t>
      </w:r>
      <w:r w:rsidRPr="005108E4">
        <w:rPr>
          <w:spacing w:val="-19"/>
          <w:sz w:val="24"/>
        </w:rPr>
        <w:t xml:space="preserve"> </w:t>
      </w:r>
      <w:r w:rsidRPr="005108E4">
        <w:rPr>
          <w:sz w:val="24"/>
        </w:rPr>
        <w:t>Commission</w:t>
      </w:r>
      <w:r w:rsidRPr="005108E4">
        <w:rPr>
          <w:spacing w:val="-17"/>
          <w:sz w:val="24"/>
        </w:rPr>
        <w:t xml:space="preserve"> </w:t>
      </w:r>
      <w:r w:rsidRPr="005108E4">
        <w:rPr>
          <w:sz w:val="24"/>
        </w:rPr>
        <w:t>if</w:t>
      </w:r>
      <w:r w:rsidRPr="005108E4">
        <w:rPr>
          <w:spacing w:val="-16"/>
          <w:sz w:val="24"/>
        </w:rPr>
        <w:t xml:space="preserve"> </w:t>
      </w:r>
      <w:r w:rsidRPr="005108E4">
        <w:rPr>
          <w:sz w:val="24"/>
        </w:rPr>
        <w:t>the</w:t>
      </w:r>
      <w:r w:rsidRPr="005108E4">
        <w:rPr>
          <w:spacing w:val="-17"/>
          <w:sz w:val="24"/>
        </w:rPr>
        <w:t xml:space="preserve"> </w:t>
      </w:r>
      <w:r w:rsidRPr="005108E4">
        <w:rPr>
          <w:sz w:val="24"/>
        </w:rPr>
        <w:t>label</w:t>
      </w:r>
      <w:r w:rsidRPr="005108E4">
        <w:rPr>
          <w:spacing w:val="-15"/>
          <w:sz w:val="24"/>
        </w:rPr>
        <w:t xml:space="preserve"> </w:t>
      </w:r>
      <w:r w:rsidRPr="005108E4">
        <w:rPr>
          <w:sz w:val="24"/>
        </w:rPr>
        <w:t>on</w:t>
      </w:r>
      <w:r w:rsidRPr="005108E4">
        <w:rPr>
          <w:spacing w:val="-17"/>
          <w:sz w:val="24"/>
        </w:rPr>
        <w:t xml:space="preserve"> </w:t>
      </w:r>
      <w:r w:rsidRPr="005108E4">
        <w:rPr>
          <w:sz w:val="24"/>
        </w:rPr>
        <w:t xml:space="preserve">any Marijuana or Marijuana Product so tested discloses in capital letters: “WARNING: </w:t>
      </w:r>
      <w:r w:rsidRPr="005108E4">
        <w:rPr>
          <w:spacing w:val="-3"/>
          <w:sz w:val="24"/>
        </w:rPr>
        <w:t xml:space="preserve">LIMITED </w:t>
      </w:r>
      <w:r w:rsidRPr="005108E4">
        <w:rPr>
          <w:sz w:val="24"/>
        </w:rPr>
        <w:t>TESTING FOR CONTAMINANTS AND</w:t>
      </w:r>
      <w:r w:rsidRPr="005108E4">
        <w:rPr>
          <w:spacing w:val="-6"/>
          <w:sz w:val="24"/>
        </w:rPr>
        <w:t xml:space="preserve"> </w:t>
      </w:r>
      <w:r w:rsidRPr="005108E4">
        <w:rPr>
          <w:sz w:val="24"/>
        </w:rPr>
        <w:t>PESTICIDES”;</w:t>
      </w:r>
    </w:p>
    <w:p w14:paraId="7BF3726D" w14:textId="77777777" w:rsidR="00DA2759" w:rsidRPr="005108E4" w:rsidRDefault="009A7511">
      <w:pPr>
        <w:pStyle w:val="ListParagraph"/>
        <w:numPr>
          <w:ilvl w:val="1"/>
          <w:numId w:val="20"/>
        </w:numPr>
        <w:tabs>
          <w:tab w:val="left" w:pos="2084"/>
        </w:tabs>
        <w:spacing w:before="1" w:line="242" w:lineRule="auto"/>
        <w:ind w:right="116" w:firstLine="0"/>
        <w:rPr>
          <w:sz w:val="24"/>
        </w:rPr>
      </w:pPr>
      <w:r w:rsidRPr="005108E4">
        <w:rPr>
          <w:sz w:val="24"/>
        </w:rPr>
        <w:t>A</w:t>
      </w:r>
      <w:r w:rsidRPr="005108E4">
        <w:rPr>
          <w:spacing w:val="-22"/>
          <w:sz w:val="24"/>
        </w:rPr>
        <w:t xml:space="preserve"> </w:t>
      </w:r>
      <w:r w:rsidRPr="005108E4">
        <w:rPr>
          <w:sz w:val="24"/>
        </w:rPr>
        <w:t>testing</w:t>
      </w:r>
      <w:r w:rsidRPr="005108E4">
        <w:rPr>
          <w:spacing w:val="-23"/>
          <w:sz w:val="24"/>
        </w:rPr>
        <w:t xml:space="preserve"> </w:t>
      </w:r>
      <w:r w:rsidRPr="005108E4">
        <w:rPr>
          <w:sz w:val="24"/>
        </w:rPr>
        <w:t>facility</w:t>
      </w:r>
      <w:r w:rsidRPr="005108E4">
        <w:rPr>
          <w:spacing w:val="-25"/>
          <w:sz w:val="24"/>
        </w:rPr>
        <w:t xml:space="preserve"> </w:t>
      </w:r>
      <w:r w:rsidRPr="005108E4">
        <w:rPr>
          <w:sz w:val="24"/>
        </w:rPr>
        <w:t>in</w:t>
      </w:r>
      <w:r w:rsidRPr="005108E4">
        <w:rPr>
          <w:spacing w:val="-18"/>
          <w:sz w:val="24"/>
        </w:rPr>
        <w:t xml:space="preserve"> </w:t>
      </w:r>
      <w:r w:rsidRPr="005108E4">
        <w:rPr>
          <w:sz w:val="24"/>
        </w:rPr>
        <w:t>the</w:t>
      </w:r>
      <w:r w:rsidRPr="005108E4">
        <w:rPr>
          <w:spacing w:val="-20"/>
          <w:sz w:val="24"/>
        </w:rPr>
        <w:t xml:space="preserve"> </w:t>
      </w:r>
      <w:r w:rsidRPr="005108E4">
        <w:rPr>
          <w:sz w:val="24"/>
        </w:rPr>
        <w:t>island</w:t>
      </w:r>
      <w:r w:rsidRPr="005108E4">
        <w:rPr>
          <w:spacing w:val="-18"/>
          <w:sz w:val="24"/>
        </w:rPr>
        <w:t xml:space="preserve"> </w:t>
      </w:r>
      <w:r w:rsidRPr="005108E4">
        <w:rPr>
          <w:sz w:val="24"/>
        </w:rPr>
        <w:t>counties</w:t>
      </w:r>
      <w:r w:rsidRPr="005108E4">
        <w:rPr>
          <w:spacing w:val="-19"/>
          <w:sz w:val="24"/>
        </w:rPr>
        <w:t xml:space="preserve"> </w:t>
      </w:r>
      <w:r w:rsidRPr="005108E4">
        <w:rPr>
          <w:sz w:val="24"/>
        </w:rPr>
        <w:t>that</w:t>
      </w:r>
      <w:r w:rsidRPr="005108E4">
        <w:rPr>
          <w:spacing w:val="-17"/>
          <w:sz w:val="24"/>
        </w:rPr>
        <w:t xml:space="preserve"> </w:t>
      </w:r>
      <w:r w:rsidRPr="005108E4">
        <w:rPr>
          <w:sz w:val="24"/>
        </w:rPr>
        <w:t>does</w:t>
      </w:r>
      <w:r w:rsidRPr="005108E4">
        <w:rPr>
          <w:spacing w:val="-19"/>
          <w:sz w:val="24"/>
        </w:rPr>
        <w:t xml:space="preserve"> </w:t>
      </w:r>
      <w:r w:rsidRPr="005108E4">
        <w:rPr>
          <w:sz w:val="24"/>
        </w:rPr>
        <w:t>not</w:t>
      </w:r>
      <w:r w:rsidRPr="005108E4">
        <w:rPr>
          <w:spacing w:val="-17"/>
          <w:sz w:val="24"/>
        </w:rPr>
        <w:t xml:space="preserve"> </w:t>
      </w:r>
      <w:r w:rsidRPr="005108E4">
        <w:rPr>
          <w:sz w:val="24"/>
        </w:rPr>
        <w:t>meet</w:t>
      </w:r>
      <w:r w:rsidRPr="005108E4">
        <w:rPr>
          <w:spacing w:val="-18"/>
          <w:sz w:val="24"/>
        </w:rPr>
        <w:t xml:space="preserve"> </w:t>
      </w:r>
      <w:r w:rsidRPr="005108E4">
        <w:rPr>
          <w:sz w:val="24"/>
        </w:rPr>
        <w:t>the</w:t>
      </w:r>
      <w:r w:rsidRPr="005108E4">
        <w:rPr>
          <w:spacing w:val="-19"/>
          <w:sz w:val="24"/>
        </w:rPr>
        <w:t xml:space="preserve"> </w:t>
      </w:r>
      <w:r w:rsidRPr="005108E4">
        <w:rPr>
          <w:sz w:val="24"/>
        </w:rPr>
        <w:t>criteria</w:t>
      </w:r>
      <w:r w:rsidRPr="005108E4">
        <w:rPr>
          <w:spacing w:val="-19"/>
          <w:sz w:val="24"/>
        </w:rPr>
        <w:t xml:space="preserve"> </w:t>
      </w:r>
      <w:r w:rsidRPr="005108E4">
        <w:rPr>
          <w:sz w:val="24"/>
        </w:rPr>
        <w:t>for</w:t>
      </w:r>
      <w:r w:rsidRPr="005108E4">
        <w:rPr>
          <w:spacing w:val="-20"/>
          <w:sz w:val="24"/>
        </w:rPr>
        <w:t xml:space="preserve"> </w:t>
      </w:r>
      <w:r w:rsidRPr="005108E4">
        <w:rPr>
          <w:sz w:val="24"/>
        </w:rPr>
        <w:t>an</w:t>
      </w:r>
      <w:r w:rsidRPr="005108E4">
        <w:rPr>
          <w:spacing w:val="-20"/>
          <w:sz w:val="24"/>
        </w:rPr>
        <w:t xml:space="preserve"> </w:t>
      </w:r>
      <w:r w:rsidRPr="005108E4">
        <w:rPr>
          <w:sz w:val="24"/>
        </w:rPr>
        <w:t>Independent Testing</w:t>
      </w:r>
      <w:r w:rsidRPr="005108E4">
        <w:rPr>
          <w:spacing w:val="-10"/>
          <w:sz w:val="24"/>
        </w:rPr>
        <w:t xml:space="preserve"> </w:t>
      </w:r>
      <w:r w:rsidRPr="005108E4">
        <w:rPr>
          <w:spacing w:val="-3"/>
          <w:sz w:val="24"/>
        </w:rPr>
        <w:t>Laboratory,</w:t>
      </w:r>
      <w:r w:rsidRPr="005108E4">
        <w:rPr>
          <w:spacing w:val="-6"/>
          <w:sz w:val="24"/>
        </w:rPr>
        <w:t xml:space="preserve"> </w:t>
      </w:r>
      <w:r w:rsidRPr="005108E4">
        <w:rPr>
          <w:sz w:val="24"/>
        </w:rPr>
        <w:t>but</w:t>
      </w:r>
      <w:r w:rsidRPr="005108E4">
        <w:rPr>
          <w:spacing w:val="-6"/>
          <w:sz w:val="24"/>
        </w:rPr>
        <w:t xml:space="preserve"> </w:t>
      </w:r>
      <w:r w:rsidRPr="005108E4">
        <w:rPr>
          <w:sz w:val="24"/>
        </w:rPr>
        <w:t>is</w:t>
      </w:r>
      <w:r w:rsidRPr="005108E4">
        <w:rPr>
          <w:spacing w:val="-6"/>
          <w:sz w:val="24"/>
        </w:rPr>
        <w:t xml:space="preserve"> </w:t>
      </w:r>
      <w:r w:rsidRPr="005108E4">
        <w:rPr>
          <w:sz w:val="24"/>
        </w:rPr>
        <w:t>approved</w:t>
      </w:r>
      <w:r w:rsidRPr="005108E4">
        <w:rPr>
          <w:spacing w:val="-7"/>
          <w:sz w:val="24"/>
        </w:rPr>
        <w:t xml:space="preserve"> </w:t>
      </w:r>
      <w:r w:rsidRPr="005108E4">
        <w:rPr>
          <w:sz w:val="24"/>
        </w:rPr>
        <w:t>by</w:t>
      </w:r>
      <w:r w:rsidRPr="005108E4">
        <w:rPr>
          <w:spacing w:val="-14"/>
          <w:sz w:val="24"/>
        </w:rPr>
        <w:t xml:space="preserve"> </w:t>
      </w:r>
      <w:r w:rsidRPr="005108E4">
        <w:rPr>
          <w:sz w:val="24"/>
        </w:rPr>
        <w:t>the</w:t>
      </w:r>
      <w:r w:rsidRPr="005108E4">
        <w:rPr>
          <w:spacing w:val="-7"/>
          <w:sz w:val="24"/>
        </w:rPr>
        <w:t xml:space="preserve"> </w:t>
      </w:r>
      <w:r w:rsidRPr="005108E4">
        <w:rPr>
          <w:sz w:val="24"/>
        </w:rPr>
        <w:t>Commission</w:t>
      </w:r>
      <w:r w:rsidRPr="005108E4">
        <w:rPr>
          <w:spacing w:val="-4"/>
          <w:sz w:val="24"/>
        </w:rPr>
        <w:t xml:space="preserve"> </w:t>
      </w:r>
      <w:r w:rsidRPr="005108E4">
        <w:rPr>
          <w:sz w:val="24"/>
        </w:rPr>
        <w:t>for</w:t>
      </w:r>
      <w:r w:rsidRPr="005108E4">
        <w:rPr>
          <w:spacing w:val="-5"/>
          <w:sz w:val="24"/>
        </w:rPr>
        <w:t xml:space="preserve"> </w:t>
      </w:r>
      <w:r w:rsidRPr="005108E4">
        <w:rPr>
          <w:sz w:val="24"/>
        </w:rPr>
        <w:t>testing</w:t>
      </w:r>
      <w:r w:rsidRPr="005108E4">
        <w:rPr>
          <w:spacing w:val="-7"/>
          <w:sz w:val="24"/>
        </w:rPr>
        <w:t xml:space="preserve"> </w:t>
      </w:r>
      <w:r w:rsidRPr="005108E4">
        <w:rPr>
          <w:sz w:val="24"/>
        </w:rPr>
        <w:t>by</w:t>
      </w:r>
      <w:r w:rsidRPr="005108E4">
        <w:rPr>
          <w:spacing w:val="-14"/>
          <w:sz w:val="24"/>
        </w:rPr>
        <w:t xml:space="preserve"> </w:t>
      </w:r>
      <w:r w:rsidRPr="005108E4">
        <w:rPr>
          <w:sz w:val="24"/>
        </w:rPr>
        <w:t>MTCs</w:t>
      </w:r>
      <w:r w:rsidRPr="005108E4">
        <w:rPr>
          <w:spacing w:val="-6"/>
          <w:sz w:val="24"/>
        </w:rPr>
        <w:t xml:space="preserve"> </w:t>
      </w:r>
      <w:r w:rsidRPr="005108E4">
        <w:rPr>
          <w:sz w:val="24"/>
        </w:rPr>
        <w:t>located</w:t>
      </w:r>
      <w:r w:rsidRPr="005108E4">
        <w:rPr>
          <w:spacing w:val="-6"/>
          <w:sz w:val="24"/>
        </w:rPr>
        <w:t xml:space="preserve"> </w:t>
      </w:r>
      <w:r w:rsidRPr="005108E4">
        <w:rPr>
          <w:sz w:val="24"/>
        </w:rPr>
        <w:t>in</w:t>
      </w:r>
      <w:r w:rsidRPr="005108E4">
        <w:rPr>
          <w:spacing w:val="-7"/>
          <w:sz w:val="24"/>
        </w:rPr>
        <w:t xml:space="preserve"> </w:t>
      </w:r>
      <w:r w:rsidRPr="005108E4">
        <w:rPr>
          <w:sz w:val="24"/>
        </w:rPr>
        <w:t>the island counties;</w:t>
      </w:r>
      <w:r w:rsidRPr="005108E4">
        <w:rPr>
          <w:spacing w:val="-2"/>
          <w:sz w:val="24"/>
        </w:rPr>
        <w:t xml:space="preserve"> </w:t>
      </w:r>
      <w:r w:rsidRPr="005108E4">
        <w:rPr>
          <w:sz w:val="24"/>
        </w:rPr>
        <w:t>or</w:t>
      </w:r>
    </w:p>
    <w:p w14:paraId="4579C486" w14:textId="77777777" w:rsidR="00DA2759" w:rsidRPr="005108E4" w:rsidRDefault="009A7511">
      <w:pPr>
        <w:pStyle w:val="ListParagraph"/>
        <w:numPr>
          <w:ilvl w:val="1"/>
          <w:numId w:val="20"/>
        </w:numPr>
        <w:tabs>
          <w:tab w:val="left" w:pos="2120"/>
        </w:tabs>
        <w:spacing w:before="4"/>
        <w:ind w:left="2119" w:hanging="445"/>
        <w:rPr>
          <w:sz w:val="24"/>
        </w:rPr>
      </w:pPr>
      <w:r w:rsidRPr="005108E4">
        <w:rPr>
          <w:sz w:val="24"/>
        </w:rPr>
        <w:t>Such other testing system approved by the</w:t>
      </w:r>
      <w:r w:rsidRPr="005108E4">
        <w:rPr>
          <w:spacing w:val="-20"/>
          <w:sz w:val="24"/>
        </w:rPr>
        <w:t xml:space="preserve"> </w:t>
      </w:r>
      <w:r w:rsidRPr="005108E4">
        <w:rPr>
          <w:sz w:val="24"/>
        </w:rPr>
        <w:t>Commission.</w:t>
      </w:r>
    </w:p>
    <w:p w14:paraId="6B751362" w14:textId="77777777" w:rsidR="00DA2759" w:rsidRPr="005108E4" w:rsidRDefault="00DA2759">
      <w:pPr>
        <w:pStyle w:val="BodyText"/>
        <w:spacing w:before="7"/>
        <w:jc w:val="left"/>
      </w:pPr>
    </w:p>
    <w:p w14:paraId="0575741E" w14:textId="77777777" w:rsidR="00DA2759" w:rsidRPr="005108E4" w:rsidRDefault="009A7511" w:rsidP="001919EB">
      <w:pPr>
        <w:pStyle w:val="ListParagraph"/>
        <w:numPr>
          <w:ilvl w:val="0"/>
          <w:numId w:val="20"/>
        </w:numPr>
        <w:tabs>
          <w:tab w:val="left" w:pos="1808"/>
        </w:tabs>
        <w:spacing w:line="242" w:lineRule="auto"/>
        <w:ind w:right="117" w:firstLine="0"/>
        <w:outlineLvl w:val="1"/>
        <w:rPr>
          <w:sz w:val="24"/>
        </w:rPr>
      </w:pPr>
      <w:r w:rsidRPr="005108E4">
        <w:rPr>
          <w:sz w:val="24"/>
        </w:rPr>
        <w:t>An MTC performing home delivery operations in the island counties may only perform deliveries to Residences located in the same county as the MTC which the delivery order originates from until such time as it permitted to deliver to other locations by</w:t>
      </w:r>
      <w:r w:rsidRPr="005108E4">
        <w:rPr>
          <w:spacing w:val="-33"/>
          <w:sz w:val="24"/>
        </w:rPr>
        <w:t xml:space="preserve"> </w:t>
      </w:r>
      <w:r w:rsidRPr="005108E4">
        <w:rPr>
          <w:sz w:val="24"/>
        </w:rPr>
        <w:t>law.</w:t>
      </w:r>
    </w:p>
    <w:p w14:paraId="05F44A64" w14:textId="77777777" w:rsidR="00DA2759" w:rsidRPr="005108E4" w:rsidRDefault="00DA2759">
      <w:pPr>
        <w:pStyle w:val="BodyText"/>
        <w:spacing w:before="6"/>
        <w:jc w:val="left"/>
      </w:pPr>
    </w:p>
    <w:p w14:paraId="07D6873E" w14:textId="77777777" w:rsidR="00DA2759" w:rsidRPr="005108E4" w:rsidRDefault="009A7511" w:rsidP="001919EB">
      <w:pPr>
        <w:pStyle w:val="ListParagraph"/>
        <w:numPr>
          <w:ilvl w:val="1"/>
          <w:numId w:val="41"/>
        </w:numPr>
        <w:tabs>
          <w:tab w:val="left" w:pos="902"/>
        </w:tabs>
        <w:outlineLvl w:val="0"/>
        <w:rPr>
          <w:sz w:val="24"/>
        </w:rPr>
      </w:pPr>
      <w:r w:rsidRPr="005108E4">
        <w:rPr>
          <w:sz w:val="24"/>
          <w:u w:val="single"/>
        </w:rPr>
        <w:t>: Complaints</w:t>
      </w:r>
      <w:r w:rsidRPr="005108E4">
        <w:rPr>
          <w:spacing w:val="-1"/>
          <w:sz w:val="24"/>
          <w:u w:val="single"/>
        </w:rPr>
        <w:t xml:space="preserve"> </w:t>
      </w:r>
      <w:r w:rsidRPr="005108E4">
        <w:rPr>
          <w:sz w:val="24"/>
          <w:u w:val="single"/>
        </w:rPr>
        <w:t>Process</w:t>
      </w:r>
    </w:p>
    <w:p w14:paraId="4C0F0FBE" w14:textId="77777777" w:rsidR="00DA2759" w:rsidRPr="005108E4" w:rsidRDefault="00DA2759">
      <w:pPr>
        <w:pStyle w:val="BodyText"/>
        <w:spacing w:before="4"/>
        <w:jc w:val="left"/>
        <w:rPr>
          <w:sz w:val="19"/>
        </w:rPr>
      </w:pPr>
    </w:p>
    <w:p w14:paraId="78DBCB08" w14:textId="08FCD8C8" w:rsidR="00DA2759" w:rsidRPr="005108E4" w:rsidRDefault="009A7511" w:rsidP="001919EB">
      <w:pPr>
        <w:pStyle w:val="ListParagraph"/>
        <w:numPr>
          <w:ilvl w:val="2"/>
          <w:numId w:val="41"/>
        </w:numPr>
        <w:tabs>
          <w:tab w:val="left" w:pos="1743"/>
        </w:tabs>
        <w:spacing w:before="61" w:line="242" w:lineRule="auto"/>
        <w:ind w:left="1319" w:right="117" w:firstLine="0"/>
        <w:outlineLvl w:val="1"/>
        <w:rPr>
          <w:sz w:val="24"/>
        </w:rPr>
      </w:pPr>
      <w:r w:rsidRPr="005108E4">
        <w:rPr>
          <w:spacing w:val="-3"/>
          <w:sz w:val="24"/>
        </w:rPr>
        <w:t>In</w:t>
      </w:r>
      <w:r w:rsidRPr="005108E4">
        <w:rPr>
          <w:spacing w:val="-17"/>
          <w:sz w:val="24"/>
        </w:rPr>
        <w:t xml:space="preserve"> </w:t>
      </w:r>
      <w:r w:rsidRPr="005108E4">
        <w:rPr>
          <w:sz w:val="24"/>
        </w:rPr>
        <w:t>a</w:t>
      </w:r>
      <w:r w:rsidRPr="005108E4">
        <w:rPr>
          <w:spacing w:val="-17"/>
          <w:sz w:val="24"/>
        </w:rPr>
        <w:t xml:space="preserve"> </w:t>
      </w:r>
      <w:r w:rsidRPr="005108E4">
        <w:rPr>
          <w:sz w:val="24"/>
        </w:rPr>
        <w:t>time</w:t>
      </w:r>
      <w:r w:rsidRPr="005108E4">
        <w:rPr>
          <w:spacing w:val="-17"/>
          <w:sz w:val="24"/>
        </w:rPr>
        <w:t xml:space="preserve"> </w:t>
      </w:r>
      <w:r w:rsidRPr="005108E4">
        <w:rPr>
          <w:sz w:val="24"/>
        </w:rPr>
        <w:t>and</w:t>
      </w:r>
      <w:r w:rsidRPr="005108E4">
        <w:rPr>
          <w:spacing w:val="-16"/>
          <w:sz w:val="24"/>
        </w:rPr>
        <w:t xml:space="preserve"> </w:t>
      </w:r>
      <w:r w:rsidRPr="005108E4">
        <w:rPr>
          <w:sz w:val="24"/>
        </w:rPr>
        <w:t>manner</w:t>
      </w:r>
      <w:r w:rsidRPr="005108E4">
        <w:rPr>
          <w:spacing w:val="-16"/>
          <w:sz w:val="24"/>
        </w:rPr>
        <w:t xml:space="preserve"> </w:t>
      </w:r>
      <w:r w:rsidRPr="005108E4">
        <w:rPr>
          <w:sz w:val="24"/>
        </w:rPr>
        <w:t>determined</w:t>
      </w:r>
      <w:r w:rsidRPr="005108E4">
        <w:rPr>
          <w:spacing w:val="-16"/>
          <w:sz w:val="24"/>
        </w:rPr>
        <w:t xml:space="preserve"> </w:t>
      </w:r>
      <w:r w:rsidRPr="005108E4">
        <w:rPr>
          <w:sz w:val="24"/>
        </w:rPr>
        <w:t>by</w:t>
      </w:r>
      <w:r w:rsidRPr="005108E4">
        <w:rPr>
          <w:spacing w:val="-23"/>
          <w:sz w:val="24"/>
        </w:rPr>
        <w:t xml:space="preserve"> </w:t>
      </w:r>
      <w:r w:rsidRPr="005108E4">
        <w:rPr>
          <w:sz w:val="24"/>
        </w:rPr>
        <w:t>the</w:t>
      </w:r>
      <w:r w:rsidRPr="005108E4">
        <w:rPr>
          <w:spacing w:val="-17"/>
          <w:sz w:val="24"/>
        </w:rPr>
        <w:t xml:space="preserve"> </w:t>
      </w:r>
      <w:r w:rsidRPr="005108E4">
        <w:rPr>
          <w:sz w:val="24"/>
        </w:rPr>
        <w:t>Commission,</w:t>
      </w:r>
      <w:r w:rsidRPr="005108E4">
        <w:rPr>
          <w:spacing w:val="-16"/>
          <w:sz w:val="24"/>
        </w:rPr>
        <w:t xml:space="preserve"> </w:t>
      </w:r>
      <w:r w:rsidRPr="005108E4">
        <w:rPr>
          <w:sz w:val="24"/>
        </w:rPr>
        <w:t>a</w:t>
      </w:r>
      <w:r w:rsidRPr="005108E4">
        <w:rPr>
          <w:spacing w:val="-17"/>
          <w:sz w:val="24"/>
        </w:rPr>
        <w:t xml:space="preserve"> </w:t>
      </w:r>
      <w:r w:rsidRPr="005108E4">
        <w:rPr>
          <w:sz w:val="24"/>
        </w:rPr>
        <w:t>dedicated</w:t>
      </w:r>
      <w:r w:rsidRPr="005108E4">
        <w:rPr>
          <w:spacing w:val="-14"/>
          <w:sz w:val="24"/>
        </w:rPr>
        <w:t xml:space="preserve"> </w:t>
      </w:r>
      <w:r w:rsidRPr="005108E4">
        <w:rPr>
          <w:sz w:val="24"/>
        </w:rPr>
        <w:t>telephone</w:t>
      </w:r>
      <w:r w:rsidRPr="005108E4">
        <w:rPr>
          <w:spacing w:val="-14"/>
          <w:sz w:val="24"/>
        </w:rPr>
        <w:t xml:space="preserve"> </w:t>
      </w:r>
      <w:r w:rsidRPr="005108E4">
        <w:rPr>
          <w:sz w:val="24"/>
        </w:rPr>
        <w:t>number,</w:t>
      </w:r>
      <w:r w:rsidRPr="005108E4">
        <w:rPr>
          <w:spacing w:val="-16"/>
          <w:sz w:val="24"/>
        </w:rPr>
        <w:t xml:space="preserve"> </w:t>
      </w:r>
      <w:r w:rsidRPr="005108E4">
        <w:rPr>
          <w:sz w:val="24"/>
        </w:rPr>
        <w:t>email address or other means shall be provided for members of the public or Qualifying Patients to notify the Commission of complaints regarding MTCs</w:t>
      </w:r>
      <w:r w:rsidR="000765DF" w:rsidRPr="005108E4">
        <w:rPr>
          <w:sz w:val="24"/>
        </w:rPr>
        <w:t xml:space="preserve">, </w:t>
      </w:r>
      <w:r w:rsidRPr="005108E4">
        <w:rPr>
          <w:sz w:val="24"/>
        </w:rPr>
        <w:t>MTC</w:t>
      </w:r>
      <w:r w:rsidRPr="005108E4">
        <w:rPr>
          <w:spacing w:val="-22"/>
          <w:sz w:val="24"/>
        </w:rPr>
        <w:t xml:space="preserve"> </w:t>
      </w:r>
      <w:r w:rsidRPr="005108E4">
        <w:rPr>
          <w:sz w:val="24"/>
        </w:rPr>
        <w:t>Agents</w:t>
      </w:r>
      <w:r w:rsidR="000765DF" w:rsidRPr="005108E4">
        <w:rPr>
          <w:sz w:val="24"/>
        </w:rPr>
        <w:t xml:space="preserve"> or Host Comm</w:t>
      </w:r>
      <w:r w:rsidR="003F4974" w:rsidRPr="005108E4">
        <w:rPr>
          <w:sz w:val="24"/>
        </w:rPr>
        <w:t>unities</w:t>
      </w:r>
      <w:r w:rsidRPr="005108E4">
        <w:rPr>
          <w:sz w:val="24"/>
        </w:rPr>
        <w:t>.</w:t>
      </w:r>
    </w:p>
    <w:p w14:paraId="6BB3E5CB" w14:textId="77777777" w:rsidR="00296B44" w:rsidRPr="005108E4" w:rsidRDefault="00296B44" w:rsidP="00E077D0">
      <w:pPr>
        <w:pStyle w:val="ListParagraph"/>
        <w:tabs>
          <w:tab w:val="left" w:pos="1743"/>
        </w:tabs>
        <w:spacing w:before="61" w:line="242" w:lineRule="auto"/>
        <w:ind w:left="1319" w:right="117"/>
        <w:outlineLvl w:val="1"/>
        <w:rPr>
          <w:sz w:val="24"/>
        </w:rPr>
      </w:pPr>
    </w:p>
    <w:p w14:paraId="2308D809" w14:textId="77777777" w:rsidR="00DA2759" w:rsidRPr="005108E4" w:rsidRDefault="009A7511" w:rsidP="001919EB">
      <w:pPr>
        <w:pStyle w:val="ListParagraph"/>
        <w:numPr>
          <w:ilvl w:val="2"/>
          <w:numId w:val="41"/>
        </w:numPr>
        <w:tabs>
          <w:tab w:val="left" w:pos="1757"/>
        </w:tabs>
        <w:spacing w:before="1" w:line="244" w:lineRule="auto"/>
        <w:ind w:left="1319" w:right="118" w:firstLine="0"/>
        <w:outlineLvl w:val="1"/>
        <w:rPr>
          <w:sz w:val="24"/>
        </w:rPr>
      </w:pPr>
      <w:r w:rsidRPr="005108E4">
        <w:rPr>
          <w:sz w:val="24"/>
          <w:szCs w:val="24"/>
        </w:rPr>
        <w:t>The</w:t>
      </w:r>
      <w:r w:rsidRPr="005108E4">
        <w:rPr>
          <w:spacing w:val="-12"/>
          <w:sz w:val="24"/>
          <w:szCs w:val="24"/>
        </w:rPr>
        <w:t xml:space="preserve"> </w:t>
      </w:r>
      <w:r w:rsidRPr="005108E4">
        <w:rPr>
          <w:sz w:val="24"/>
          <w:szCs w:val="24"/>
        </w:rPr>
        <w:t>Commission</w:t>
      </w:r>
      <w:r w:rsidRPr="005108E4">
        <w:rPr>
          <w:spacing w:val="-12"/>
          <w:sz w:val="24"/>
          <w:szCs w:val="24"/>
        </w:rPr>
        <w:t xml:space="preserve"> </w:t>
      </w:r>
      <w:r w:rsidRPr="005108E4">
        <w:rPr>
          <w:spacing w:val="-3"/>
          <w:sz w:val="24"/>
          <w:szCs w:val="24"/>
        </w:rPr>
        <w:t>may,</w:t>
      </w:r>
      <w:r w:rsidRPr="005108E4">
        <w:rPr>
          <w:spacing w:val="-8"/>
          <w:sz w:val="24"/>
          <w:szCs w:val="24"/>
        </w:rPr>
        <w:t xml:space="preserve"> </w:t>
      </w:r>
      <w:r w:rsidRPr="005108E4">
        <w:rPr>
          <w:sz w:val="24"/>
          <w:szCs w:val="24"/>
        </w:rPr>
        <w:t>at</w:t>
      </w:r>
      <w:r w:rsidRPr="005108E4">
        <w:rPr>
          <w:spacing w:val="-8"/>
          <w:sz w:val="24"/>
          <w:szCs w:val="24"/>
        </w:rPr>
        <w:t xml:space="preserve"> </w:t>
      </w:r>
      <w:r w:rsidRPr="005108E4">
        <w:rPr>
          <w:sz w:val="24"/>
          <w:szCs w:val="24"/>
        </w:rPr>
        <w:t>its</w:t>
      </w:r>
      <w:r w:rsidRPr="005108E4">
        <w:rPr>
          <w:spacing w:val="-8"/>
          <w:sz w:val="24"/>
          <w:szCs w:val="24"/>
        </w:rPr>
        <w:t xml:space="preserve"> </w:t>
      </w:r>
      <w:r w:rsidRPr="005108E4">
        <w:rPr>
          <w:sz w:val="24"/>
          <w:szCs w:val="24"/>
        </w:rPr>
        <w:t>discretion,</w:t>
      </w:r>
      <w:r w:rsidRPr="005108E4">
        <w:rPr>
          <w:spacing w:val="-9"/>
          <w:sz w:val="24"/>
          <w:szCs w:val="24"/>
        </w:rPr>
        <w:t xml:space="preserve"> </w:t>
      </w:r>
      <w:r w:rsidRPr="005108E4">
        <w:rPr>
          <w:sz w:val="24"/>
          <w:szCs w:val="24"/>
        </w:rPr>
        <w:t>investigate</w:t>
      </w:r>
      <w:r w:rsidRPr="005108E4">
        <w:rPr>
          <w:spacing w:val="-9"/>
          <w:sz w:val="24"/>
          <w:szCs w:val="24"/>
        </w:rPr>
        <w:t xml:space="preserve"> </w:t>
      </w:r>
      <w:r w:rsidRPr="005108E4">
        <w:rPr>
          <w:sz w:val="24"/>
          <w:szCs w:val="24"/>
        </w:rPr>
        <w:t>or</w:t>
      </w:r>
      <w:r w:rsidRPr="005108E4">
        <w:rPr>
          <w:spacing w:val="-9"/>
          <w:sz w:val="24"/>
          <w:szCs w:val="24"/>
        </w:rPr>
        <w:t xml:space="preserve"> </w:t>
      </w:r>
      <w:r w:rsidRPr="005108E4">
        <w:rPr>
          <w:sz w:val="24"/>
          <w:szCs w:val="24"/>
        </w:rPr>
        <w:t>decline</w:t>
      </w:r>
      <w:r w:rsidRPr="005108E4">
        <w:rPr>
          <w:spacing w:val="-9"/>
          <w:sz w:val="24"/>
          <w:szCs w:val="24"/>
        </w:rPr>
        <w:t xml:space="preserve"> </w:t>
      </w:r>
      <w:r w:rsidRPr="005108E4">
        <w:rPr>
          <w:sz w:val="24"/>
          <w:szCs w:val="24"/>
        </w:rPr>
        <w:t>to</w:t>
      </w:r>
      <w:r w:rsidRPr="005108E4">
        <w:rPr>
          <w:spacing w:val="-8"/>
          <w:sz w:val="24"/>
          <w:szCs w:val="24"/>
        </w:rPr>
        <w:t xml:space="preserve"> </w:t>
      </w:r>
      <w:r w:rsidRPr="005108E4">
        <w:rPr>
          <w:sz w:val="24"/>
          <w:szCs w:val="24"/>
        </w:rPr>
        <w:t>investigate</w:t>
      </w:r>
      <w:r w:rsidRPr="005108E4">
        <w:rPr>
          <w:spacing w:val="-12"/>
          <w:sz w:val="24"/>
          <w:szCs w:val="24"/>
        </w:rPr>
        <w:t xml:space="preserve"> </w:t>
      </w:r>
      <w:r w:rsidRPr="005108E4">
        <w:rPr>
          <w:sz w:val="24"/>
          <w:szCs w:val="24"/>
        </w:rPr>
        <w:t>any</w:t>
      </w:r>
      <w:r w:rsidRPr="005108E4">
        <w:rPr>
          <w:spacing w:val="-18"/>
          <w:sz w:val="24"/>
          <w:szCs w:val="24"/>
        </w:rPr>
        <w:t xml:space="preserve"> </w:t>
      </w:r>
      <w:r w:rsidRPr="005108E4">
        <w:rPr>
          <w:sz w:val="24"/>
          <w:szCs w:val="24"/>
        </w:rPr>
        <w:t>complaint or refer a complaint to another law enforcement or regulatory</w:t>
      </w:r>
      <w:r w:rsidRPr="005108E4">
        <w:rPr>
          <w:spacing w:val="-28"/>
          <w:sz w:val="24"/>
          <w:szCs w:val="24"/>
        </w:rPr>
        <w:t xml:space="preserve"> </w:t>
      </w:r>
      <w:r w:rsidRPr="005108E4">
        <w:rPr>
          <w:sz w:val="24"/>
          <w:szCs w:val="24"/>
        </w:rPr>
        <w:t>authority.</w:t>
      </w:r>
    </w:p>
    <w:p w14:paraId="25549AED" w14:textId="77777777" w:rsidR="00DA2759" w:rsidRPr="005108E4" w:rsidRDefault="00DA2759">
      <w:pPr>
        <w:pStyle w:val="BodyText"/>
        <w:spacing w:before="1"/>
        <w:jc w:val="left"/>
      </w:pPr>
    </w:p>
    <w:p w14:paraId="39C83EC7" w14:textId="77777777" w:rsidR="00DA2759" w:rsidRPr="005108E4" w:rsidRDefault="009A7511" w:rsidP="001919EB">
      <w:pPr>
        <w:pStyle w:val="ListParagraph"/>
        <w:numPr>
          <w:ilvl w:val="1"/>
          <w:numId w:val="41"/>
        </w:numPr>
        <w:tabs>
          <w:tab w:val="left" w:pos="902"/>
        </w:tabs>
        <w:outlineLvl w:val="0"/>
        <w:rPr>
          <w:sz w:val="24"/>
        </w:rPr>
      </w:pPr>
      <w:r w:rsidRPr="005108E4">
        <w:rPr>
          <w:sz w:val="24"/>
          <w:u w:val="single"/>
        </w:rPr>
        <w:t>: Inspections and</w:t>
      </w:r>
      <w:r w:rsidRPr="005108E4">
        <w:rPr>
          <w:spacing w:val="-2"/>
          <w:sz w:val="24"/>
          <w:u w:val="single"/>
        </w:rPr>
        <w:t xml:space="preserve"> </w:t>
      </w:r>
      <w:r w:rsidRPr="005108E4">
        <w:rPr>
          <w:sz w:val="24"/>
          <w:u w:val="single"/>
        </w:rPr>
        <w:t>Compliance</w:t>
      </w:r>
    </w:p>
    <w:p w14:paraId="521D3979" w14:textId="77777777" w:rsidR="00DA2759" w:rsidRPr="005108E4" w:rsidRDefault="00DA2759">
      <w:pPr>
        <w:pStyle w:val="BodyText"/>
        <w:spacing w:before="4"/>
        <w:jc w:val="left"/>
        <w:rPr>
          <w:sz w:val="19"/>
        </w:rPr>
      </w:pPr>
    </w:p>
    <w:p w14:paraId="4632C759" w14:textId="77777777" w:rsidR="00DA2759" w:rsidRPr="005108E4" w:rsidRDefault="009A7511" w:rsidP="001919EB">
      <w:pPr>
        <w:pStyle w:val="ListParagraph"/>
        <w:numPr>
          <w:ilvl w:val="2"/>
          <w:numId w:val="41"/>
        </w:numPr>
        <w:tabs>
          <w:tab w:val="left" w:pos="1764"/>
        </w:tabs>
        <w:spacing w:before="61" w:line="242" w:lineRule="auto"/>
        <w:ind w:left="1319" w:right="117" w:firstLine="0"/>
        <w:outlineLvl w:val="1"/>
        <w:rPr>
          <w:sz w:val="24"/>
        </w:rPr>
      </w:pPr>
      <w:r w:rsidRPr="005108E4">
        <w:rPr>
          <w:sz w:val="24"/>
        </w:rPr>
        <w:t>Pursuant</w:t>
      </w:r>
      <w:r w:rsidRPr="005108E4">
        <w:rPr>
          <w:spacing w:val="-9"/>
          <w:sz w:val="24"/>
        </w:rPr>
        <w:t xml:space="preserve"> </w:t>
      </w:r>
      <w:r w:rsidRPr="005108E4">
        <w:rPr>
          <w:sz w:val="24"/>
        </w:rPr>
        <w:t>to</w:t>
      </w:r>
      <w:r w:rsidRPr="005108E4">
        <w:rPr>
          <w:spacing w:val="-8"/>
          <w:sz w:val="24"/>
        </w:rPr>
        <w:t xml:space="preserve"> </w:t>
      </w:r>
      <w:r w:rsidRPr="005108E4">
        <w:rPr>
          <w:sz w:val="24"/>
        </w:rPr>
        <w:t>M.G.L.</w:t>
      </w:r>
      <w:r w:rsidRPr="005108E4">
        <w:rPr>
          <w:spacing w:val="-8"/>
          <w:sz w:val="24"/>
        </w:rPr>
        <w:t xml:space="preserve"> </w:t>
      </w:r>
      <w:r w:rsidRPr="005108E4">
        <w:rPr>
          <w:sz w:val="24"/>
        </w:rPr>
        <w:t>c.</w:t>
      </w:r>
      <w:r w:rsidRPr="005108E4">
        <w:rPr>
          <w:spacing w:val="-8"/>
          <w:sz w:val="24"/>
        </w:rPr>
        <w:t xml:space="preserve"> </w:t>
      </w:r>
      <w:r w:rsidRPr="005108E4">
        <w:rPr>
          <w:sz w:val="24"/>
        </w:rPr>
        <w:t>94I</w:t>
      </w:r>
      <w:r w:rsidRPr="005108E4">
        <w:rPr>
          <w:spacing w:val="-13"/>
          <w:sz w:val="24"/>
        </w:rPr>
        <w:t xml:space="preserve"> </w:t>
      </w:r>
      <w:r w:rsidRPr="005108E4">
        <w:rPr>
          <w:sz w:val="24"/>
        </w:rPr>
        <w:t>and</w:t>
      </w:r>
      <w:r w:rsidRPr="005108E4">
        <w:rPr>
          <w:spacing w:val="-9"/>
          <w:sz w:val="24"/>
        </w:rPr>
        <w:t xml:space="preserve"> </w:t>
      </w:r>
      <w:r w:rsidRPr="005108E4">
        <w:rPr>
          <w:sz w:val="24"/>
        </w:rPr>
        <w:t>M.G.L.</w:t>
      </w:r>
      <w:r w:rsidRPr="005108E4">
        <w:rPr>
          <w:spacing w:val="-8"/>
          <w:sz w:val="24"/>
        </w:rPr>
        <w:t xml:space="preserve"> </w:t>
      </w:r>
      <w:r w:rsidRPr="005108E4">
        <w:rPr>
          <w:sz w:val="24"/>
        </w:rPr>
        <w:t>c.</w:t>
      </w:r>
      <w:r w:rsidRPr="005108E4">
        <w:rPr>
          <w:spacing w:val="-8"/>
          <w:sz w:val="24"/>
        </w:rPr>
        <w:t xml:space="preserve"> </w:t>
      </w:r>
      <w:r w:rsidRPr="005108E4">
        <w:rPr>
          <w:sz w:val="24"/>
        </w:rPr>
        <w:t>94G,</w:t>
      </w:r>
      <w:r w:rsidRPr="005108E4">
        <w:rPr>
          <w:spacing w:val="-8"/>
          <w:sz w:val="24"/>
        </w:rPr>
        <w:t xml:space="preserve"> </w:t>
      </w:r>
      <w:r w:rsidRPr="005108E4">
        <w:rPr>
          <w:sz w:val="24"/>
        </w:rPr>
        <w:t>§§</w:t>
      </w:r>
      <w:r w:rsidRPr="005108E4">
        <w:rPr>
          <w:spacing w:val="-8"/>
          <w:sz w:val="24"/>
        </w:rPr>
        <w:t xml:space="preserve"> </w:t>
      </w:r>
      <w:r w:rsidRPr="005108E4">
        <w:rPr>
          <w:sz w:val="24"/>
        </w:rPr>
        <w:t>4(a)(xvii)</w:t>
      </w:r>
      <w:r w:rsidRPr="005108E4">
        <w:rPr>
          <w:spacing w:val="-9"/>
          <w:sz w:val="24"/>
        </w:rPr>
        <w:t xml:space="preserve"> </w:t>
      </w:r>
      <w:r w:rsidRPr="005108E4">
        <w:rPr>
          <w:sz w:val="24"/>
        </w:rPr>
        <w:t>through</w:t>
      </w:r>
      <w:r w:rsidRPr="005108E4">
        <w:rPr>
          <w:spacing w:val="-8"/>
          <w:sz w:val="24"/>
        </w:rPr>
        <w:t xml:space="preserve"> </w:t>
      </w:r>
      <w:r w:rsidRPr="005108E4">
        <w:rPr>
          <w:sz w:val="24"/>
        </w:rPr>
        <w:t>(xx),</w:t>
      </w:r>
      <w:r w:rsidRPr="005108E4">
        <w:rPr>
          <w:spacing w:val="-8"/>
          <w:sz w:val="24"/>
        </w:rPr>
        <w:t xml:space="preserve"> </w:t>
      </w:r>
      <w:r w:rsidRPr="005108E4">
        <w:rPr>
          <w:sz w:val="24"/>
        </w:rPr>
        <w:t>the</w:t>
      </w:r>
      <w:r w:rsidRPr="005108E4">
        <w:rPr>
          <w:spacing w:val="-9"/>
          <w:sz w:val="24"/>
        </w:rPr>
        <w:t xml:space="preserve"> </w:t>
      </w:r>
      <w:r w:rsidRPr="005108E4">
        <w:rPr>
          <w:sz w:val="24"/>
        </w:rPr>
        <w:t>Commission or</w:t>
      </w:r>
      <w:r w:rsidRPr="005108E4">
        <w:rPr>
          <w:spacing w:val="-16"/>
          <w:sz w:val="24"/>
        </w:rPr>
        <w:t xml:space="preserve"> </w:t>
      </w:r>
      <w:r w:rsidRPr="005108E4">
        <w:rPr>
          <w:sz w:val="24"/>
        </w:rPr>
        <w:t>a</w:t>
      </w:r>
      <w:r w:rsidRPr="005108E4">
        <w:rPr>
          <w:spacing w:val="-17"/>
          <w:sz w:val="24"/>
        </w:rPr>
        <w:t xml:space="preserve"> </w:t>
      </w:r>
      <w:r w:rsidRPr="005108E4">
        <w:rPr>
          <w:sz w:val="24"/>
        </w:rPr>
        <w:t>Commission</w:t>
      </w:r>
      <w:r w:rsidRPr="005108E4">
        <w:rPr>
          <w:spacing w:val="-16"/>
          <w:sz w:val="24"/>
        </w:rPr>
        <w:t xml:space="preserve"> </w:t>
      </w:r>
      <w:r w:rsidRPr="005108E4">
        <w:rPr>
          <w:sz w:val="24"/>
        </w:rPr>
        <w:t>Delegee</w:t>
      </w:r>
      <w:r w:rsidRPr="005108E4">
        <w:rPr>
          <w:spacing w:val="-17"/>
          <w:sz w:val="24"/>
        </w:rPr>
        <w:t xml:space="preserve"> </w:t>
      </w:r>
      <w:r w:rsidRPr="005108E4">
        <w:rPr>
          <w:sz w:val="24"/>
        </w:rPr>
        <w:t>may</w:t>
      </w:r>
      <w:r w:rsidRPr="005108E4">
        <w:rPr>
          <w:spacing w:val="-23"/>
          <w:sz w:val="24"/>
        </w:rPr>
        <w:t xml:space="preserve"> </w:t>
      </w:r>
      <w:r w:rsidRPr="005108E4">
        <w:rPr>
          <w:sz w:val="24"/>
        </w:rPr>
        <w:t>inspect</w:t>
      </w:r>
      <w:r w:rsidRPr="005108E4">
        <w:rPr>
          <w:spacing w:val="-15"/>
          <w:sz w:val="24"/>
        </w:rPr>
        <w:t xml:space="preserve"> </w:t>
      </w:r>
      <w:r w:rsidRPr="005108E4">
        <w:rPr>
          <w:sz w:val="24"/>
        </w:rPr>
        <w:t>an</w:t>
      </w:r>
      <w:r w:rsidRPr="005108E4">
        <w:rPr>
          <w:spacing w:val="-13"/>
          <w:sz w:val="24"/>
        </w:rPr>
        <w:t xml:space="preserve"> </w:t>
      </w:r>
      <w:r w:rsidRPr="005108E4">
        <w:rPr>
          <w:sz w:val="24"/>
        </w:rPr>
        <w:t>MTC</w:t>
      </w:r>
      <w:r w:rsidRPr="005108E4">
        <w:rPr>
          <w:spacing w:val="-12"/>
          <w:sz w:val="24"/>
        </w:rPr>
        <w:t xml:space="preserve"> </w:t>
      </w:r>
      <w:r w:rsidRPr="005108E4">
        <w:rPr>
          <w:sz w:val="24"/>
        </w:rPr>
        <w:t>and</w:t>
      </w:r>
      <w:r w:rsidRPr="005108E4">
        <w:rPr>
          <w:spacing w:val="-14"/>
          <w:sz w:val="24"/>
        </w:rPr>
        <w:t xml:space="preserve"> </w:t>
      </w:r>
      <w:r w:rsidRPr="005108E4">
        <w:rPr>
          <w:sz w:val="24"/>
        </w:rPr>
        <w:t>affiliated</w:t>
      </w:r>
      <w:r w:rsidRPr="005108E4">
        <w:rPr>
          <w:spacing w:val="-13"/>
          <w:sz w:val="24"/>
        </w:rPr>
        <w:t xml:space="preserve"> </w:t>
      </w:r>
      <w:r w:rsidRPr="005108E4">
        <w:rPr>
          <w:sz w:val="24"/>
        </w:rPr>
        <w:t>vehicles</w:t>
      </w:r>
      <w:r w:rsidRPr="005108E4">
        <w:rPr>
          <w:spacing w:val="-13"/>
          <w:sz w:val="24"/>
        </w:rPr>
        <w:t xml:space="preserve"> </w:t>
      </w:r>
      <w:r w:rsidRPr="005108E4">
        <w:rPr>
          <w:sz w:val="24"/>
        </w:rPr>
        <w:t>at</w:t>
      </w:r>
      <w:r w:rsidRPr="005108E4">
        <w:rPr>
          <w:spacing w:val="-13"/>
          <w:sz w:val="24"/>
        </w:rPr>
        <w:t xml:space="preserve"> </w:t>
      </w:r>
      <w:r w:rsidRPr="005108E4">
        <w:rPr>
          <w:sz w:val="24"/>
        </w:rPr>
        <w:t>any</w:t>
      </w:r>
      <w:r w:rsidRPr="005108E4">
        <w:rPr>
          <w:spacing w:val="-23"/>
          <w:sz w:val="24"/>
        </w:rPr>
        <w:t xml:space="preserve"> </w:t>
      </w:r>
      <w:r w:rsidRPr="005108E4">
        <w:rPr>
          <w:sz w:val="24"/>
        </w:rPr>
        <w:t>time</w:t>
      </w:r>
      <w:r w:rsidRPr="005108E4">
        <w:rPr>
          <w:spacing w:val="-17"/>
          <w:sz w:val="24"/>
        </w:rPr>
        <w:t xml:space="preserve"> </w:t>
      </w:r>
      <w:r w:rsidRPr="005108E4">
        <w:rPr>
          <w:sz w:val="24"/>
        </w:rPr>
        <w:t>without</w:t>
      </w:r>
      <w:r w:rsidRPr="005108E4">
        <w:rPr>
          <w:spacing w:val="-15"/>
          <w:sz w:val="24"/>
        </w:rPr>
        <w:t xml:space="preserve"> </w:t>
      </w:r>
      <w:r w:rsidRPr="005108E4">
        <w:rPr>
          <w:sz w:val="24"/>
        </w:rPr>
        <w:t>prior notice to determine the MTC's compliance with the act and 935 CMR 501.000. All areas, activities</w:t>
      </w:r>
      <w:r w:rsidRPr="005108E4">
        <w:rPr>
          <w:spacing w:val="-4"/>
          <w:sz w:val="24"/>
        </w:rPr>
        <w:t xml:space="preserve"> </w:t>
      </w:r>
      <w:r w:rsidRPr="005108E4">
        <w:rPr>
          <w:sz w:val="24"/>
        </w:rPr>
        <w:t>and</w:t>
      </w:r>
      <w:r w:rsidRPr="005108E4">
        <w:rPr>
          <w:spacing w:val="-5"/>
          <w:sz w:val="24"/>
        </w:rPr>
        <w:t xml:space="preserve"> </w:t>
      </w:r>
      <w:r w:rsidRPr="005108E4">
        <w:rPr>
          <w:sz w:val="24"/>
        </w:rPr>
        <w:t>records</w:t>
      </w:r>
      <w:r w:rsidRPr="005108E4">
        <w:rPr>
          <w:spacing w:val="-3"/>
          <w:sz w:val="24"/>
        </w:rPr>
        <w:t xml:space="preserve"> </w:t>
      </w:r>
      <w:r w:rsidRPr="005108E4">
        <w:rPr>
          <w:sz w:val="24"/>
        </w:rPr>
        <w:t>of</w:t>
      </w:r>
      <w:r w:rsidRPr="005108E4">
        <w:rPr>
          <w:spacing w:val="-5"/>
          <w:sz w:val="24"/>
        </w:rPr>
        <w:t xml:space="preserve"> </w:t>
      </w:r>
      <w:r w:rsidRPr="005108E4">
        <w:rPr>
          <w:sz w:val="24"/>
        </w:rPr>
        <w:t>an</w:t>
      </w:r>
      <w:r w:rsidRPr="005108E4">
        <w:rPr>
          <w:spacing w:val="-6"/>
          <w:sz w:val="24"/>
        </w:rPr>
        <w:t xml:space="preserve"> </w:t>
      </w:r>
      <w:r w:rsidRPr="005108E4">
        <w:rPr>
          <w:sz w:val="24"/>
        </w:rPr>
        <w:t>MTC</w:t>
      </w:r>
      <w:r w:rsidRPr="005108E4">
        <w:rPr>
          <w:spacing w:val="-5"/>
          <w:sz w:val="24"/>
        </w:rPr>
        <w:t xml:space="preserve"> </w:t>
      </w:r>
      <w:r w:rsidRPr="005108E4">
        <w:rPr>
          <w:sz w:val="24"/>
        </w:rPr>
        <w:t>and</w:t>
      </w:r>
      <w:r w:rsidRPr="005108E4">
        <w:rPr>
          <w:spacing w:val="-7"/>
          <w:sz w:val="24"/>
        </w:rPr>
        <w:t xml:space="preserve"> </w:t>
      </w:r>
      <w:r w:rsidRPr="005108E4">
        <w:rPr>
          <w:sz w:val="24"/>
        </w:rPr>
        <w:t>activities</w:t>
      </w:r>
      <w:r w:rsidRPr="005108E4">
        <w:rPr>
          <w:spacing w:val="-3"/>
          <w:sz w:val="24"/>
        </w:rPr>
        <w:t xml:space="preserve"> </w:t>
      </w:r>
      <w:r w:rsidRPr="005108E4">
        <w:rPr>
          <w:sz w:val="24"/>
        </w:rPr>
        <w:t>and</w:t>
      </w:r>
      <w:r w:rsidRPr="005108E4">
        <w:rPr>
          <w:spacing w:val="-5"/>
          <w:sz w:val="24"/>
        </w:rPr>
        <w:t xml:space="preserve"> </w:t>
      </w:r>
      <w:r w:rsidRPr="005108E4">
        <w:rPr>
          <w:sz w:val="24"/>
        </w:rPr>
        <w:t>records</w:t>
      </w:r>
      <w:r w:rsidRPr="005108E4">
        <w:rPr>
          <w:spacing w:val="-3"/>
          <w:sz w:val="24"/>
        </w:rPr>
        <w:t xml:space="preserve"> </w:t>
      </w:r>
      <w:r w:rsidRPr="005108E4">
        <w:rPr>
          <w:sz w:val="24"/>
        </w:rPr>
        <w:t>of</w:t>
      </w:r>
      <w:r w:rsidRPr="005108E4">
        <w:rPr>
          <w:spacing w:val="-5"/>
          <w:sz w:val="24"/>
        </w:rPr>
        <w:t xml:space="preserve"> </w:t>
      </w:r>
      <w:r w:rsidRPr="005108E4">
        <w:rPr>
          <w:sz w:val="24"/>
        </w:rPr>
        <w:t>MTC</w:t>
      </w:r>
      <w:r w:rsidRPr="005108E4">
        <w:rPr>
          <w:spacing w:val="-3"/>
          <w:sz w:val="24"/>
        </w:rPr>
        <w:t xml:space="preserve"> </w:t>
      </w:r>
      <w:r w:rsidRPr="005108E4">
        <w:rPr>
          <w:sz w:val="24"/>
        </w:rPr>
        <w:t>agents</w:t>
      </w:r>
      <w:r w:rsidRPr="005108E4">
        <w:rPr>
          <w:spacing w:val="-4"/>
          <w:sz w:val="24"/>
        </w:rPr>
        <w:t xml:space="preserve"> </w:t>
      </w:r>
      <w:r w:rsidRPr="005108E4">
        <w:rPr>
          <w:sz w:val="24"/>
        </w:rPr>
        <w:t>are</w:t>
      </w:r>
      <w:r w:rsidRPr="005108E4">
        <w:rPr>
          <w:spacing w:val="-5"/>
          <w:sz w:val="24"/>
        </w:rPr>
        <w:t xml:space="preserve"> </w:t>
      </w:r>
      <w:r w:rsidRPr="005108E4">
        <w:rPr>
          <w:sz w:val="24"/>
        </w:rPr>
        <w:t>subject</w:t>
      </w:r>
      <w:r w:rsidRPr="005108E4">
        <w:rPr>
          <w:spacing w:val="-4"/>
          <w:sz w:val="24"/>
        </w:rPr>
        <w:t xml:space="preserve"> </w:t>
      </w:r>
      <w:r w:rsidRPr="005108E4">
        <w:rPr>
          <w:sz w:val="24"/>
        </w:rPr>
        <w:t>to</w:t>
      </w:r>
      <w:r w:rsidRPr="005108E4">
        <w:rPr>
          <w:spacing w:val="-4"/>
          <w:sz w:val="24"/>
        </w:rPr>
        <w:t xml:space="preserve"> </w:t>
      </w:r>
      <w:r w:rsidRPr="005108E4">
        <w:rPr>
          <w:sz w:val="24"/>
        </w:rPr>
        <w:t>such inspection. Submission of an application by or issuance of a License to an MTC constitutes consent for such</w:t>
      </w:r>
      <w:r w:rsidRPr="005108E4">
        <w:rPr>
          <w:spacing w:val="-3"/>
          <w:sz w:val="24"/>
        </w:rPr>
        <w:t xml:space="preserve"> </w:t>
      </w:r>
      <w:r w:rsidRPr="005108E4">
        <w:rPr>
          <w:sz w:val="24"/>
        </w:rPr>
        <w:t>inspection</w:t>
      </w:r>
    </w:p>
    <w:p w14:paraId="25168CDB" w14:textId="77777777" w:rsidR="00DA2759" w:rsidRPr="005108E4" w:rsidRDefault="00DA2759">
      <w:pPr>
        <w:pStyle w:val="BodyText"/>
        <w:spacing w:before="8"/>
        <w:jc w:val="left"/>
      </w:pPr>
    </w:p>
    <w:p w14:paraId="6D267A22" w14:textId="77777777" w:rsidR="00DA2759" w:rsidRPr="005108E4" w:rsidRDefault="009A7511" w:rsidP="001919EB">
      <w:pPr>
        <w:pStyle w:val="ListParagraph"/>
        <w:numPr>
          <w:ilvl w:val="2"/>
          <w:numId w:val="41"/>
        </w:numPr>
        <w:tabs>
          <w:tab w:val="left" w:pos="1877"/>
        </w:tabs>
        <w:spacing w:line="242" w:lineRule="auto"/>
        <w:ind w:left="1319" w:right="116" w:firstLine="0"/>
        <w:outlineLvl w:val="1"/>
        <w:rPr>
          <w:sz w:val="24"/>
        </w:rPr>
      </w:pPr>
      <w:r w:rsidRPr="005108E4">
        <w:rPr>
          <w:sz w:val="24"/>
        </w:rPr>
        <w:t>An MTC shall allow immediate access to the facility on being presented with photo identification</w:t>
      </w:r>
      <w:r w:rsidRPr="005108E4">
        <w:rPr>
          <w:spacing w:val="-22"/>
          <w:sz w:val="24"/>
        </w:rPr>
        <w:t xml:space="preserve"> </w:t>
      </w:r>
      <w:r w:rsidRPr="005108E4">
        <w:rPr>
          <w:sz w:val="24"/>
        </w:rPr>
        <w:t>documenting</w:t>
      </w:r>
      <w:r w:rsidRPr="005108E4">
        <w:rPr>
          <w:spacing w:val="-24"/>
          <w:sz w:val="24"/>
        </w:rPr>
        <w:t xml:space="preserve"> </w:t>
      </w:r>
      <w:r w:rsidRPr="005108E4">
        <w:rPr>
          <w:sz w:val="24"/>
        </w:rPr>
        <w:t>the</w:t>
      </w:r>
      <w:r w:rsidRPr="005108E4">
        <w:rPr>
          <w:spacing w:val="-22"/>
          <w:sz w:val="24"/>
        </w:rPr>
        <w:t xml:space="preserve"> </w:t>
      </w:r>
      <w:r w:rsidRPr="005108E4">
        <w:rPr>
          <w:sz w:val="24"/>
        </w:rPr>
        <w:t>Commission</w:t>
      </w:r>
      <w:r w:rsidRPr="005108E4">
        <w:rPr>
          <w:spacing w:val="-20"/>
          <w:sz w:val="24"/>
        </w:rPr>
        <w:t xml:space="preserve"> </w:t>
      </w:r>
      <w:r w:rsidRPr="005108E4">
        <w:rPr>
          <w:sz w:val="24"/>
        </w:rPr>
        <w:t>representative's</w:t>
      </w:r>
      <w:r w:rsidRPr="005108E4">
        <w:rPr>
          <w:spacing w:val="-19"/>
          <w:sz w:val="24"/>
        </w:rPr>
        <w:t xml:space="preserve"> </w:t>
      </w:r>
      <w:r w:rsidRPr="005108E4">
        <w:rPr>
          <w:sz w:val="24"/>
        </w:rPr>
        <w:t>affiliation</w:t>
      </w:r>
      <w:r w:rsidRPr="005108E4">
        <w:rPr>
          <w:spacing w:val="-20"/>
          <w:sz w:val="24"/>
        </w:rPr>
        <w:t xml:space="preserve"> </w:t>
      </w:r>
      <w:r w:rsidRPr="005108E4">
        <w:rPr>
          <w:sz w:val="24"/>
        </w:rPr>
        <w:t>with</w:t>
      </w:r>
      <w:r w:rsidRPr="005108E4">
        <w:rPr>
          <w:spacing w:val="-19"/>
          <w:sz w:val="24"/>
        </w:rPr>
        <w:t xml:space="preserve"> </w:t>
      </w:r>
      <w:r w:rsidRPr="005108E4">
        <w:rPr>
          <w:sz w:val="24"/>
        </w:rPr>
        <w:t>the</w:t>
      </w:r>
      <w:r w:rsidRPr="005108E4">
        <w:rPr>
          <w:spacing w:val="-21"/>
          <w:sz w:val="24"/>
        </w:rPr>
        <w:t xml:space="preserve"> </w:t>
      </w:r>
      <w:r w:rsidRPr="005108E4">
        <w:rPr>
          <w:sz w:val="24"/>
        </w:rPr>
        <w:t>Commission</w:t>
      </w:r>
      <w:r w:rsidRPr="005108E4">
        <w:rPr>
          <w:spacing w:val="-19"/>
          <w:sz w:val="24"/>
        </w:rPr>
        <w:t xml:space="preserve"> </w:t>
      </w:r>
      <w:r w:rsidRPr="005108E4">
        <w:rPr>
          <w:sz w:val="24"/>
        </w:rPr>
        <w:t>or a Commission Delegee’s affiliation with a state agency with lawful jurisdiction over the operations of an</w:t>
      </w:r>
      <w:r w:rsidRPr="005108E4">
        <w:rPr>
          <w:spacing w:val="-3"/>
          <w:sz w:val="24"/>
        </w:rPr>
        <w:t xml:space="preserve"> </w:t>
      </w:r>
      <w:r w:rsidRPr="005108E4">
        <w:rPr>
          <w:sz w:val="24"/>
        </w:rPr>
        <w:t>MTC.</w:t>
      </w:r>
    </w:p>
    <w:p w14:paraId="78285C9D" w14:textId="77777777" w:rsidR="00DA2759" w:rsidRPr="005108E4" w:rsidRDefault="00DA2759">
      <w:pPr>
        <w:pStyle w:val="BodyText"/>
        <w:spacing w:before="8"/>
        <w:jc w:val="left"/>
      </w:pPr>
    </w:p>
    <w:p w14:paraId="3F75F363" w14:textId="713A0DFF" w:rsidR="00DA2759" w:rsidRPr="005108E4" w:rsidRDefault="009A7511" w:rsidP="001919EB">
      <w:pPr>
        <w:pStyle w:val="ListParagraph"/>
        <w:numPr>
          <w:ilvl w:val="2"/>
          <w:numId w:val="41"/>
        </w:numPr>
        <w:tabs>
          <w:tab w:val="left" w:pos="1736"/>
        </w:tabs>
        <w:spacing w:line="242" w:lineRule="auto"/>
        <w:ind w:left="1319" w:right="117" w:firstLine="0"/>
        <w:outlineLvl w:val="1"/>
        <w:rPr>
          <w:sz w:val="24"/>
        </w:rPr>
      </w:pPr>
      <w:r w:rsidRPr="005108E4">
        <w:rPr>
          <w:sz w:val="24"/>
        </w:rPr>
        <w:t>An</w:t>
      </w:r>
      <w:r w:rsidRPr="005108E4">
        <w:rPr>
          <w:spacing w:val="-18"/>
          <w:sz w:val="24"/>
        </w:rPr>
        <w:t xml:space="preserve"> </w:t>
      </w:r>
      <w:r w:rsidRPr="005108E4">
        <w:rPr>
          <w:sz w:val="24"/>
        </w:rPr>
        <w:t>MTC</w:t>
      </w:r>
      <w:r w:rsidR="00F57804" w:rsidRPr="005108E4">
        <w:rPr>
          <w:sz w:val="24"/>
        </w:rPr>
        <w:t xml:space="preserve"> or Host Community</w:t>
      </w:r>
      <w:r w:rsidRPr="005108E4">
        <w:rPr>
          <w:spacing w:val="-16"/>
          <w:sz w:val="24"/>
        </w:rPr>
        <w:t xml:space="preserve"> </w:t>
      </w:r>
      <w:r w:rsidRPr="005108E4">
        <w:rPr>
          <w:sz w:val="24"/>
        </w:rPr>
        <w:t>shall</w:t>
      </w:r>
      <w:r w:rsidRPr="005108E4">
        <w:rPr>
          <w:spacing w:val="-16"/>
          <w:sz w:val="24"/>
        </w:rPr>
        <w:t xml:space="preserve"> </w:t>
      </w:r>
      <w:r w:rsidRPr="005108E4">
        <w:rPr>
          <w:sz w:val="24"/>
        </w:rPr>
        <w:t>immediately</w:t>
      </w:r>
      <w:r w:rsidRPr="005108E4">
        <w:rPr>
          <w:spacing w:val="-24"/>
          <w:sz w:val="24"/>
        </w:rPr>
        <w:t xml:space="preserve"> </w:t>
      </w:r>
      <w:r w:rsidRPr="005108E4">
        <w:rPr>
          <w:sz w:val="24"/>
        </w:rPr>
        <w:t>on</w:t>
      </w:r>
      <w:r w:rsidRPr="005108E4">
        <w:rPr>
          <w:spacing w:val="-17"/>
          <w:sz w:val="24"/>
        </w:rPr>
        <w:t xml:space="preserve"> </w:t>
      </w:r>
      <w:r w:rsidRPr="005108E4">
        <w:rPr>
          <w:sz w:val="24"/>
        </w:rPr>
        <w:t>request</w:t>
      </w:r>
      <w:r w:rsidRPr="005108E4">
        <w:rPr>
          <w:spacing w:val="-17"/>
          <w:sz w:val="24"/>
        </w:rPr>
        <w:t xml:space="preserve"> </w:t>
      </w:r>
      <w:r w:rsidRPr="005108E4">
        <w:rPr>
          <w:sz w:val="24"/>
        </w:rPr>
        <w:t>make</w:t>
      </w:r>
      <w:r w:rsidRPr="005108E4">
        <w:rPr>
          <w:spacing w:val="-18"/>
          <w:sz w:val="24"/>
        </w:rPr>
        <w:t xml:space="preserve"> </w:t>
      </w:r>
      <w:r w:rsidRPr="005108E4">
        <w:rPr>
          <w:sz w:val="24"/>
        </w:rPr>
        <w:t>available</w:t>
      </w:r>
      <w:r w:rsidRPr="005108E4">
        <w:rPr>
          <w:spacing w:val="-18"/>
          <w:sz w:val="24"/>
        </w:rPr>
        <w:t xml:space="preserve"> </w:t>
      </w:r>
      <w:r w:rsidRPr="005108E4">
        <w:rPr>
          <w:sz w:val="24"/>
        </w:rPr>
        <w:t>to</w:t>
      </w:r>
      <w:r w:rsidRPr="005108E4">
        <w:rPr>
          <w:spacing w:val="-17"/>
          <w:sz w:val="24"/>
        </w:rPr>
        <w:t xml:space="preserve"> </w:t>
      </w:r>
      <w:r w:rsidRPr="005108E4">
        <w:rPr>
          <w:sz w:val="24"/>
        </w:rPr>
        <w:t>the</w:t>
      </w:r>
      <w:r w:rsidRPr="005108E4">
        <w:rPr>
          <w:spacing w:val="-18"/>
          <w:sz w:val="24"/>
        </w:rPr>
        <w:t xml:space="preserve"> </w:t>
      </w:r>
      <w:r w:rsidRPr="005108E4">
        <w:rPr>
          <w:sz w:val="24"/>
        </w:rPr>
        <w:t>Commission</w:t>
      </w:r>
      <w:r w:rsidRPr="005108E4">
        <w:rPr>
          <w:spacing w:val="-18"/>
          <w:sz w:val="24"/>
        </w:rPr>
        <w:t xml:space="preserve"> </w:t>
      </w:r>
      <w:r w:rsidRPr="005108E4">
        <w:rPr>
          <w:sz w:val="24"/>
        </w:rPr>
        <w:t>or</w:t>
      </w:r>
      <w:r w:rsidRPr="005108E4">
        <w:rPr>
          <w:spacing w:val="-18"/>
          <w:sz w:val="24"/>
        </w:rPr>
        <w:t xml:space="preserve"> </w:t>
      </w:r>
      <w:r w:rsidRPr="005108E4">
        <w:rPr>
          <w:sz w:val="24"/>
        </w:rPr>
        <w:t>a</w:t>
      </w:r>
      <w:r w:rsidRPr="005108E4">
        <w:rPr>
          <w:spacing w:val="-18"/>
          <w:sz w:val="24"/>
        </w:rPr>
        <w:t xml:space="preserve"> </w:t>
      </w:r>
      <w:r w:rsidRPr="005108E4">
        <w:rPr>
          <w:sz w:val="24"/>
        </w:rPr>
        <w:t>Commission Delegee</w:t>
      </w:r>
      <w:r w:rsidRPr="005108E4">
        <w:rPr>
          <w:spacing w:val="-10"/>
          <w:sz w:val="24"/>
        </w:rPr>
        <w:t xml:space="preserve"> </w:t>
      </w:r>
      <w:r w:rsidRPr="005108E4">
        <w:rPr>
          <w:sz w:val="24"/>
        </w:rPr>
        <w:t>all</w:t>
      </w:r>
      <w:r w:rsidRPr="005108E4">
        <w:rPr>
          <w:spacing w:val="-9"/>
          <w:sz w:val="24"/>
        </w:rPr>
        <w:t xml:space="preserve"> </w:t>
      </w:r>
      <w:r w:rsidRPr="005108E4">
        <w:rPr>
          <w:sz w:val="24"/>
        </w:rPr>
        <w:t>information</w:t>
      </w:r>
      <w:r w:rsidRPr="005108E4">
        <w:rPr>
          <w:spacing w:val="-8"/>
          <w:sz w:val="24"/>
        </w:rPr>
        <w:t xml:space="preserve"> </w:t>
      </w:r>
      <w:r w:rsidRPr="005108E4">
        <w:rPr>
          <w:sz w:val="24"/>
        </w:rPr>
        <w:t>that</w:t>
      </w:r>
      <w:r w:rsidRPr="005108E4">
        <w:rPr>
          <w:spacing w:val="-9"/>
          <w:sz w:val="24"/>
        </w:rPr>
        <w:t xml:space="preserve"> </w:t>
      </w:r>
      <w:r w:rsidRPr="005108E4">
        <w:rPr>
          <w:sz w:val="24"/>
        </w:rPr>
        <w:t>may</w:t>
      </w:r>
      <w:r w:rsidRPr="005108E4">
        <w:rPr>
          <w:spacing w:val="-16"/>
          <w:sz w:val="24"/>
        </w:rPr>
        <w:t xml:space="preserve"> </w:t>
      </w:r>
      <w:r w:rsidRPr="005108E4">
        <w:rPr>
          <w:sz w:val="24"/>
        </w:rPr>
        <w:t>be</w:t>
      </w:r>
      <w:r w:rsidRPr="005108E4">
        <w:rPr>
          <w:spacing w:val="-8"/>
          <w:sz w:val="24"/>
        </w:rPr>
        <w:t xml:space="preserve"> </w:t>
      </w:r>
      <w:r w:rsidRPr="005108E4">
        <w:rPr>
          <w:sz w:val="24"/>
        </w:rPr>
        <w:t>relevant</w:t>
      </w:r>
      <w:r w:rsidRPr="005108E4">
        <w:rPr>
          <w:spacing w:val="-5"/>
          <w:sz w:val="24"/>
        </w:rPr>
        <w:t xml:space="preserve"> </w:t>
      </w:r>
      <w:r w:rsidRPr="005108E4">
        <w:rPr>
          <w:sz w:val="24"/>
        </w:rPr>
        <w:t>to</w:t>
      </w:r>
      <w:r w:rsidRPr="005108E4">
        <w:rPr>
          <w:spacing w:val="-7"/>
          <w:sz w:val="24"/>
        </w:rPr>
        <w:t xml:space="preserve"> </w:t>
      </w:r>
      <w:r w:rsidRPr="005108E4">
        <w:rPr>
          <w:sz w:val="24"/>
        </w:rPr>
        <w:t>an</w:t>
      </w:r>
      <w:r w:rsidRPr="005108E4">
        <w:rPr>
          <w:spacing w:val="-7"/>
          <w:sz w:val="24"/>
        </w:rPr>
        <w:t xml:space="preserve"> </w:t>
      </w:r>
      <w:r w:rsidRPr="005108E4">
        <w:rPr>
          <w:sz w:val="24"/>
        </w:rPr>
        <w:t>inspection</w:t>
      </w:r>
      <w:r w:rsidRPr="005108E4">
        <w:rPr>
          <w:spacing w:val="-6"/>
          <w:sz w:val="24"/>
        </w:rPr>
        <w:t xml:space="preserve"> </w:t>
      </w:r>
      <w:r w:rsidRPr="005108E4">
        <w:rPr>
          <w:sz w:val="24"/>
        </w:rPr>
        <w:t>or</w:t>
      </w:r>
      <w:r w:rsidRPr="005108E4">
        <w:rPr>
          <w:spacing w:val="-8"/>
          <w:sz w:val="24"/>
        </w:rPr>
        <w:t xml:space="preserve"> </w:t>
      </w:r>
      <w:r w:rsidRPr="005108E4">
        <w:rPr>
          <w:sz w:val="24"/>
        </w:rPr>
        <w:t>investigation</w:t>
      </w:r>
      <w:r w:rsidRPr="005108E4">
        <w:rPr>
          <w:spacing w:val="-7"/>
          <w:sz w:val="24"/>
        </w:rPr>
        <w:t xml:space="preserve"> </w:t>
      </w:r>
      <w:r w:rsidRPr="005108E4">
        <w:rPr>
          <w:sz w:val="24"/>
        </w:rPr>
        <w:t>of</w:t>
      </w:r>
      <w:r w:rsidRPr="005108E4">
        <w:rPr>
          <w:spacing w:val="-8"/>
          <w:sz w:val="24"/>
        </w:rPr>
        <w:t xml:space="preserve"> </w:t>
      </w:r>
      <w:r w:rsidRPr="005108E4">
        <w:rPr>
          <w:sz w:val="24"/>
        </w:rPr>
        <w:t>an</w:t>
      </w:r>
      <w:r w:rsidRPr="005108E4">
        <w:rPr>
          <w:spacing w:val="-6"/>
          <w:sz w:val="24"/>
        </w:rPr>
        <w:t xml:space="preserve"> </w:t>
      </w:r>
      <w:r w:rsidRPr="005108E4">
        <w:rPr>
          <w:sz w:val="24"/>
        </w:rPr>
        <w:t>incident</w:t>
      </w:r>
      <w:r w:rsidRPr="005108E4">
        <w:rPr>
          <w:spacing w:val="-6"/>
          <w:sz w:val="24"/>
        </w:rPr>
        <w:t xml:space="preserve"> </w:t>
      </w:r>
      <w:r w:rsidRPr="005108E4">
        <w:rPr>
          <w:sz w:val="24"/>
        </w:rPr>
        <w:t>or a</w:t>
      </w:r>
      <w:r w:rsidRPr="005108E4">
        <w:rPr>
          <w:spacing w:val="-3"/>
          <w:sz w:val="24"/>
        </w:rPr>
        <w:t xml:space="preserve"> </w:t>
      </w:r>
      <w:r w:rsidRPr="005108E4">
        <w:rPr>
          <w:sz w:val="24"/>
        </w:rPr>
        <w:t>complaint.</w:t>
      </w:r>
    </w:p>
    <w:p w14:paraId="2B06FCA6" w14:textId="77777777" w:rsidR="00DA2759" w:rsidRPr="005108E4" w:rsidRDefault="00DA2759">
      <w:pPr>
        <w:pStyle w:val="BodyText"/>
        <w:spacing w:before="6"/>
        <w:jc w:val="left"/>
      </w:pPr>
    </w:p>
    <w:p w14:paraId="4617446C" w14:textId="71FE2CB2" w:rsidR="00DA2759" w:rsidRPr="005108E4" w:rsidRDefault="009A7511" w:rsidP="001919EB">
      <w:pPr>
        <w:pStyle w:val="ListParagraph"/>
        <w:numPr>
          <w:ilvl w:val="2"/>
          <w:numId w:val="41"/>
        </w:numPr>
        <w:tabs>
          <w:tab w:val="left" w:pos="1755"/>
        </w:tabs>
        <w:spacing w:line="242" w:lineRule="auto"/>
        <w:ind w:left="1319" w:right="116" w:firstLine="0"/>
        <w:outlineLvl w:val="1"/>
        <w:rPr>
          <w:sz w:val="24"/>
        </w:rPr>
      </w:pPr>
      <w:r w:rsidRPr="005108E4">
        <w:rPr>
          <w:sz w:val="24"/>
        </w:rPr>
        <w:t>An</w:t>
      </w:r>
      <w:r w:rsidRPr="005108E4">
        <w:rPr>
          <w:spacing w:val="-12"/>
          <w:sz w:val="24"/>
        </w:rPr>
        <w:t xml:space="preserve"> </w:t>
      </w:r>
      <w:r w:rsidRPr="005108E4">
        <w:rPr>
          <w:sz w:val="24"/>
        </w:rPr>
        <w:t>MTC</w:t>
      </w:r>
      <w:r w:rsidR="00E3004E" w:rsidRPr="005108E4">
        <w:rPr>
          <w:sz w:val="24"/>
        </w:rPr>
        <w:t xml:space="preserve"> or Host Community</w:t>
      </w:r>
      <w:r w:rsidRPr="005108E4">
        <w:rPr>
          <w:spacing w:val="-10"/>
          <w:sz w:val="24"/>
        </w:rPr>
        <w:t xml:space="preserve"> </w:t>
      </w:r>
      <w:r w:rsidRPr="005108E4">
        <w:rPr>
          <w:sz w:val="24"/>
        </w:rPr>
        <w:t>shall</w:t>
      </w:r>
      <w:r w:rsidRPr="005108E4">
        <w:rPr>
          <w:spacing w:val="-11"/>
          <w:sz w:val="24"/>
        </w:rPr>
        <w:t xml:space="preserve"> </w:t>
      </w:r>
      <w:r w:rsidRPr="005108E4">
        <w:rPr>
          <w:sz w:val="24"/>
        </w:rPr>
        <w:t>make</w:t>
      </w:r>
      <w:r w:rsidRPr="005108E4">
        <w:rPr>
          <w:spacing w:val="-12"/>
          <w:sz w:val="24"/>
        </w:rPr>
        <w:t xml:space="preserve"> </w:t>
      </w:r>
      <w:r w:rsidRPr="005108E4">
        <w:rPr>
          <w:sz w:val="24"/>
        </w:rPr>
        <w:t>all</w:t>
      </w:r>
      <w:r w:rsidRPr="005108E4">
        <w:rPr>
          <w:spacing w:val="-10"/>
          <w:sz w:val="24"/>
        </w:rPr>
        <w:t xml:space="preserve"> </w:t>
      </w:r>
      <w:r w:rsidRPr="005108E4">
        <w:rPr>
          <w:sz w:val="24"/>
        </w:rPr>
        <w:t>reasonable</w:t>
      </w:r>
      <w:r w:rsidRPr="005108E4">
        <w:rPr>
          <w:spacing w:val="-12"/>
          <w:sz w:val="24"/>
        </w:rPr>
        <w:t xml:space="preserve"> </w:t>
      </w:r>
      <w:r w:rsidRPr="005108E4">
        <w:rPr>
          <w:sz w:val="24"/>
        </w:rPr>
        <w:t>efforts</w:t>
      </w:r>
      <w:r w:rsidRPr="005108E4">
        <w:rPr>
          <w:spacing w:val="-12"/>
          <w:sz w:val="24"/>
        </w:rPr>
        <w:t xml:space="preserve"> </w:t>
      </w:r>
      <w:r w:rsidRPr="005108E4">
        <w:rPr>
          <w:sz w:val="24"/>
        </w:rPr>
        <w:t>to</w:t>
      </w:r>
      <w:r w:rsidRPr="005108E4">
        <w:rPr>
          <w:spacing w:val="-11"/>
          <w:sz w:val="24"/>
        </w:rPr>
        <w:t xml:space="preserve"> </w:t>
      </w:r>
      <w:r w:rsidRPr="005108E4">
        <w:rPr>
          <w:sz w:val="24"/>
        </w:rPr>
        <w:t>facilitate</w:t>
      </w:r>
      <w:r w:rsidRPr="005108E4">
        <w:rPr>
          <w:spacing w:val="-12"/>
          <w:sz w:val="24"/>
        </w:rPr>
        <w:t xml:space="preserve"> </w:t>
      </w:r>
      <w:r w:rsidRPr="005108E4">
        <w:rPr>
          <w:sz w:val="24"/>
        </w:rPr>
        <w:t>the</w:t>
      </w:r>
      <w:r w:rsidRPr="005108E4">
        <w:rPr>
          <w:spacing w:val="-14"/>
          <w:sz w:val="24"/>
        </w:rPr>
        <w:t xml:space="preserve"> </w:t>
      </w:r>
      <w:r w:rsidRPr="005108E4">
        <w:rPr>
          <w:sz w:val="24"/>
        </w:rPr>
        <w:t>inspection</w:t>
      </w:r>
      <w:r w:rsidRPr="005108E4">
        <w:rPr>
          <w:spacing w:val="-13"/>
          <w:sz w:val="24"/>
        </w:rPr>
        <w:t xml:space="preserve"> </w:t>
      </w:r>
      <w:r w:rsidRPr="005108E4">
        <w:rPr>
          <w:sz w:val="24"/>
        </w:rPr>
        <w:t>or</w:t>
      </w:r>
      <w:r w:rsidRPr="005108E4">
        <w:rPr>
          <w:spacing w:val="-15"/>
          <w:sz w:val="24"/>
        </w:rPr>
        <w:t xml:space="preserve"> </w:t>
      </w:r>
      <w:r w:rsidRPr="005108E4">
        <w:rPr>
          <w:sz w:val="24"/>
        </w:rPr>
        <w:t>investigation</w:t>
      </w:r>
      <w:r w:rsidRPr="005108E4">
        <w:rPr>
          <w:spacing w:val="-13"/>
          <w:sz w:val="24"/>
        </w:rPr>
        <w:t xml:space="preserve"> </w:t>
      </w:r>
      <w:r w:rsidRPr="005108E4">
        <w:rPr>
          <w:sz w:val="24"/>
        </w:rPr>
        <w:t>of</w:t>
      </w:r>
      <w:r w:rsidRPr="005108E4">
        <w:rPr>
          <w:spacing w:val="-14"/>
          <w:sz w:val="24"/>
        </w:rPr>
        <w:t xml:space="preserve"> </w:t>
      </w:r>
      <w:r w:rsidRPr="005108E4">
        <w:rPr>
          <w:sz w:val="24"/>
        </w:rPr>
        <w:t>an incident</w:t>
      </w:r>
      <w:r w:rsidRPr="005108E4">
        <w:rPr>
          <w:spacing w:val="-5"/>
          <w:sz w:val="24"/>
        </w:rPr>
        <w:t xml:space="preserve"> </w:t>
      </w:r>
      <w:r w:rsidRPr="005108E4">
        <w:rPr>
          <w:sz w:val="24"/>
        </w:rPr>
        <w:t>or</w:t>
      </w:r>
      <w:r w:rsidRPr="005108E4">
        <w:rPr>
          <w:spacing w:val="-8"/>
          <w:sz w:val="24"/>
        </w:rPr>
        <w:t xml:space="preserve"> </w:t>
      </w:r>
      <w:r w:rsidRPr="005108E4">
        <w:rPr>
          <w:sz w:val="24"/>
        </w:rPr>
        <w:t>a</w:t>
      </w:r>
      <w:r w:rsidRPr="005108E4">
        <w:rPr>
          <w:spacing w:val="-7"/>
          <w:sz w:val="24"/>
        </w:rPr>
        <w:t xml:space="preserve"> </w:t>
      </w:r>
      <w:r w:rsidRPr="005108E4">
        <w:rPr>
          <w:sz w:val="24"/>
        </w:rPr>
        <w:t>complaint,</w:t>
      </w:r>
      <w:r w:rsidRPr="005108E4">
        <w:rPr>
          <w:spacing w:val="-7"/>
          <w:sz w:val="24"/>
        </w:rPr>
        <w:t xml:space="preserve"> </w:t>
      </w:r>
      <w:r w:rsidRPr="005108E4">
        <w:rPr>
          <w:sz w:val="24"/>
        </w:rPr>
        <w:t>including</w:t>
      </w:r>
      <w:r w:rsidRPr="005108E4">
        <w:rPr>
          <w:spacing w:val="-9"/>
          <w:sz w:val="24"/>
        </w:rPr>
        <w:t xml:space="preserve"> </w:t>
      </w:r>
      <w:r w:rsidRPr="005108E4">
        <w:rPr>
          <w:sz w:val="24"/>
        </w:rPr>
        <w:t>the</w:t>
      </w:r>
      <w:r w:rsidRPr="005108E4">
        <w:rPr>
          <w:spacing w:val="-8"/>
          <w:sz w:val="24"/>
        </w:rPr>
        <w:t xml:space="preserve"> </w:t>
      </w:r>
      <w:r w:rsidRPr="005108E4">
        <w:rPr>
          <w:sz w:val="24"/>
        </w:rPr>
        <w:t>taking</w:t>
      </w:r>
      <w:r w:rsidRPr="005108E4">
        <w:rPr>
          <w:spacing w:val="-9"/>
          <w:sz w:val="24"/>
        </w:rPr>
        <w:t xml:space="preserve"> </w:t>
      </w:r>
      <w:r w:rsidRPr="005108E4">
        <w:rPr>
          <w:sz w:val="24"/>
        </w:rPr>
        <w:t>of</w:t>
      </w:r>
      <w:r w:rsidRPr="005108E4">
        <w:rPr>
          <w:spacing w:val="-8"/>
          <w:sz w:val="24"/>
        </w:rPr>
        <w:t xml:space="preserve"> </w:t>
      </w:r>
      <w:r w:rsidRPr="005108E4">
        <w:rPr>
          <w:sz w:val="24"/>
        </w:rPr>
        <w:t>samples,</w:t>
      </w:r>
      <w:r w:rsidRPr="005108E4">
        <w:rPr>
          <w:spacing w:val="-7"/>
          <w:sz w:val="24"/>
        </w:rPr>
        <w:t xml:space="preserve"> </w:t>
      </w:r>
      <w:r w:rsidRPr="005108E4">
        <w:rPr>
          <w:sz w:val="24"/>
        </w:rPr>
        <w:t>photographs,</w:t>
      </w:r>
      <w:r w:rsidRPr="005108E4">
        <w:rPr>
          <w:spacing w:val="-7"/>
          <w:sz w:val="24"/>
        </w:rPr>
        <w:t xml:space="preserve"> </w:t>
      </w:r>
      <w:r w:rsidRPr="005108E4">
        <w:rPr>
          <w:sz w:val="24"/>
        </w:rPr>
        <w:t>video</w:t>
      </w:r>
      <w:r w:rsidRPr="005108E4">
        <w:rPr>
          <w:spacing w:val="-5"/>
          <w:sz w:val="24"/>
        </w:rPr>
        <w:t xml:space="preserve"> </w:t>
      </w:r>
      <w:r w:rsidRPr="005108E4">
        <w:rPr>
          <w:sz w:val="24"/>
        </w:rPr>
        <w:t>or</w:t>
      </w:r>
      <w:r w:rsidRPr="005108E4">
        <w:rPr>
          <w:spacing w:val="-5"/>
          <w:sz w:val="24"/>
        </w:rPr>
        <w:t xml:space="preserve"> </w:t>
      </w:r>
      <w:r w:rsidRPr="005108E4">
        <w:rPr>
          <w:sz w:val="24"/>
        </w:rPr>
        <w:t>other</w:t>
      </w:r>
      <w:r w:rsidRPr="005108E4">
        <w:rPr>
          <w:spacing w:val="-5"/>
          <w:sz w:val="24"/>
        </w:rPr>
        <w:t xml:space="preserve"> </w:t>
      </w:r>
      <w:r w:rsidRPr="005108E4">
        <w:rPr>
          <w:sz w:val="24"/>
        </w:rPr>
        <w:t>evidence or</w:t>
      </w:r>
      <w:r w:rsidRPr="005108E4">
        <w:rPr>
          <w:spacing w:val="-16"/>
          <w:sz w:val="24"/>
        </w:rPr>
        <w:t xml:space="preserve"> </w:t>
      </w:r>
      <w:r w:rsidRPr="005108E4">
        <w:rPr>
          <w:sz w:val="24"/>
        </w:rPr>
        <w:t>recordings,</w:t>
      </w:r>
      <w:r w:rsidRPr="005108E4">
        <w:rPr>
          <w:spacing w:val="-15"/>
          <w:sz w:val="24"/>
        </w:rPr>
        <w:t xml:space="preserve"> </w:t>
      </w:r>
      <w:r w:rsidRPr="005108E4">
        <w:rPr>
          <w:sz w:val="24"/>
        </w:rPr>
        <w:t>and</w:t>
      </w:r>
      <w:r w:rsidRPr="005108E4">
        <w:rPr>
          <w:spacing w:val="-15"/>
          <w:sz w:val="24"/>
        </w:rPr>
        <w:t xml:space="preserve"> </w:t>
      </w:r>
      <w:r w:rsidRPr="005108E4">
        <w:rPr>
          <w:sz w:val="24"/>
        </w:rPr>
        <w:t>complying</w:t>
      </w:r>
      <w:r w:rsidRPr="005108E4">
        <w:rPr>
          <w:spacing w:val="-18"/>
          <w:sz w:val="24"/>
        </w:rPr>
        <w:t xml:space="preserve"> </w:t>
      </w:r>
      <w:r w:rsidRPr="005108E4">
        <w:rPr>
          <w:sz w:val="24"/>
        </w:rPr>
        <w:t>with</w:t>
      </w:r>
      <w:r w:rsidRPr="005108E4">
        <w:rPr>
          <w:spacing w:val="-15"/>
          <w:sz w:val="24"/>
        </w:rPr>
        <w:t xml:space="preserve"> </w:t>
      </w:r>
      <w:r w:rsidRPr="005108E4">
        <w:rPr>
          <w:sz w:val="24"/>
        </w:rPr>
        <w:t>demands</w:t>
      </w:r>
      <w:r w:rsidRPr="005108E4">
        <w:rPr>
          <w:spacing w:val="-14"/>
          <w:sz w:val="24"/>
        </w:rPr>
        <w:t xml:space="preserve"> </w:t>
      </w:r>
      <w:r w:rsidRPr="005108E4">
        <w:rPr>
          <w:sz w:val="24"/>
        </w:rPr>
        <w:t>for</w:t>
      </w:r>
      <w:r w:rsidRPr="005108E4">
        <w:rPr>
          <w:spacing w:val="-16"/>
          <w:sz w:val="24"/>
        </w:rPr>
        <w:t xml:space="preserve"> </w:t>
      </w:r>
      <w:r w:rsidRPr="005108E4">
        <w:rPr>
          <w:sz w:val="24"/>
        </w:rPr>
        <w:t>examination</w:t>
      </w:r>
      <w:r w:rsidRPr="005108E4">
        <w:rPr>
          <w:spacing w:val="-15"/>
          <w:sz w:val="24"/>
        </w:rPr>
        <w:t xml:space="preserve"> </w:t>
      </w:r>
      <w:r w:rsidRPr="005108E4">
        <w:rPr>
          <w:sz w:val="24"/>
        </w:rPr>
        <w:t>and</w:t>
      </w:r>
      <w:r w:rsidRPr="005108E4">
        <w:rPr>
          <w:spacing w:val="-15"/>
          <w:sz w:val="24"/>
        </w:rPr>
        <w:t xml:space="preserve"> </w:t>
      </w:r>
      <w:r w:rsidRPr="005108E4">
        <w:rPr>
          <w:sz w:val="24"/>
        </w:rPr>
        <w:t>inspection</w:t>
      </w:r>
      <w:r w:rsidRPr="005108E4">
        <w:rPr>
          <w:spacing w:val="-15"/>
          <w:sz w:val="24"/>
        </w:rPr>
        <w:t xml:space="preserve"> </w:t>
      </w:r>
      <w:r w:rsidRPr="005108E4">
        <w:rPr>
          <w:sz w:val="24"/>
        </w:rPr>
        <w:t>in</w:t>
      </w:r>
      <w:r w:rsidRPr="005108E4">
        <w:rPr>
          <w:spacing w:val="-15"/>
          <w:sz w:val="24"/>
        </w:rPr>
        <w:t xml:space="preserve"> </w:t>
      </w:r>
      <w:r w:rsidRPr="005108E4">
        <w:rPr>
          <w:sz w:val="24"/>
        </w:rPr>
        <w:t>accordance</w:t>
      </w:r>
      <w:r w:rsidRPr="005108E4">
        <w:rPr>
          <w:spacing w:val="-15"/>
          <w:sz w:val="24"/>
        </w:rPr>
        <w:t xml:space="preserve"> </w:t>
      </w:r>
      <w:r w:rsidRPr="005108E4">
        <w:rPr>
          <w:sz w:val="24"/>
        </w:rPr>
        <w:t>with 935 CMR</w:t>
      </w:r>
      <w:r w:rsidRPr="005108E4">
        <w:rPr>
          <w:spacing w:val="-2"/>
          <w:sz w:val="24"/>
        </w:rPr>
        <w:t xml:space="preserve"> </w:t>
      </w:r>
      <w:r w:rsidRPr="005108E4">
        <w:rPr>
          <w:sz w:val="24"/>
        </w:rPr>
        <w:t>501.302.</w:t>
      </w:r>
    </w:p>
    <w:p w14:paraId="05A8AE17" w14:textId="77777777" w:rsidR="00DA2759" w:rsidRPr="005108E4" w:rsidRDefault="00DA2759">
      <w:pPr>
        <w:pStyle w:val="BodyText"/>
        <w:spacing w:before="6"/>
        <w:jc w:val="left"/>
      </w:pPr>
    </w:p>
    <w:p w14:paraId="332B6D71" w14:textId="77777777" w:rsidR="00DA2759" w:rsidRPr="005108E4" w:rsidRDefault="009A7511" w:rsidP="001919EB">
      <w:pPr>
        <w:pStyle w:val="ListParagraph"/>
        <w:numPr>
          <w:ilvl w:val="2"/>
          <w:numId w:val="41"/>
        </w:numPr>
        <w:tabs>
          <w:tab w:val="left" w:pos="1728"/>
        </w:tabs>
        <w:spacing w:line="242" w:lineRule="auto"/>
        <w:ind w:left="1319" w:right="116" w:firstLine="0"/>
        <w:outlineLvl w:val="1"/>
        <w:rPr>
          <w:sz w:val="24"/>
        </w:rPr>
      </w:pPr>
      <w:r w:rsidRPr="005108E4">
        <w:rPr>
          <w:sz w:val="24"/>
        </w:rPr>
        <w:t>During</w:t>
      </w:r>
      <w:r w:rsidRPr="005108E4">
        <w:rPr>
          <w:spacing w:val="-23"/>
          <w:sz w:val="24"/>
        </w:rPr>
        <w:t xml:space="preserve"> </w:t>
      </w:r>
      <w:r w:rsidRPr="005108E4">
        <w:rPr>
          <w:sz w:val="24"/>
        </w:rPr>
        <w:t>an</w:t>
      </w:r>
      <w:r w:rsidRPr="005108E4">
        <w:rPr>
          <w:spacing w:val="-19"/>
          <w:sz w:val="24"/>
        </w:rPr>
        <w:t xml:space="preserve"> </w:t>
      </w:r>
      <w:r w:rsidRPr="005108E4">
        <w:rPr>
          <w:sz w:val="24"/>
        </w:rPr>
        <w:t>inspection,</w:t>
      </w:r>
      <w:r w:rsidRPr="005108E4">
        <w:rPr>
          <w:spacing w:val="-20"/>
          <w:sz w:val="24"/>
        </w:rPr>
        <w:t xml:space="preserve"> </w:t>
      </w:r>
      <w:r w:rsidRPr="005108E4">
        <w:rPr>
          <w:sz w:val="24"/>
        </w:rPr>
        <w:t>the</w:t>
      </w:r>
      <w:r w:rsidRPr="005108E4">
        <w:rPr>
          <w:spacing w:val="-20"/>
          <w:sz w:val="24"/>
        </w:rPr>
        <w:t xml:space="preserve"> </w:t>
      </w:r>
      <w:r w:rsidRPr="005108E4">
        <w:rPr>
          <w:sz w:val="24"/>
        </w:rPr>
        <w:t>Commission</w:t>
      </w:r>
      <w:r w:rsidRPr="005108E4">
        <w:rPr>
          <w:spacing w:val="-20"/>
          <w:sz w:val="24"/>
        </w:rPr>
        <w:t xml:space="preserve"> </w:t>
      </w:r>
      <w:r w:rsidRPr="005108E4">
        <w:rPr>
          <w:sz w:val="24"/>
        </w:rPr>
        <w:t>or</w:t>
      </w:r>
      <w:r w:rsidRPr="005108E4">
        <w:rPr>
          <w:spacing w:val="-20"/>
          <w:sz w:val="24"/>
        </w:rPr>
        <w:t xml:space="preserve"> </w:t>
      </w:r>
      <w:r w:rsidRPr="005108E4">
        <w:rPr>
          <w:sz w:val="24"/>
        </w:rPr>
        <w:t>a</w:t>
      </w:r>
      <w:r w:rsidRPr="005108E4">
        <w:rPr>
          <w:spacing w:val="-20"/>
          <w:sz w:val="24"/>
        </w:rPr>
        <w:t xml:space="preserve"> </w:t>
      </w:r>
      <w:r w:rsidRPr="005108E4">
        <w:rPr>
          <w:sz w:val="24"/>
        </w:rPr>
        <w:t>Commission</w:t>
      </w:r>
      <w:r w:rsidRPr="005108E4">
        <w:rPr>
          <w:spacing w:val="-20"/>
          <w:sz w:val="24"/>
        </w:rPr>
        <w:t xml:space="preserve"> </w:t>
      </w:r>
      <w:r w:rsidRPr="005108E4">
        <w:rPr>
          <w:sz w:val="24"/>
        </w:rPr>
        <w:t>Delegee</w:t>
      </w:r>
      <w:r w:rsidRPr="005108E4">
        <w:rPr>
          <w:spacing w:val="-20"/>
          <w:sz w:val="24"/>
        </w:rPr>
        <w:t xml:space="preserve"> </w:t>
      </w:r>
      <w:r w:rsidRPr="005108E4">
        <w:rPr>
          <w:sz w:val="24"/>
        </w:rPr>
        <w:t>may</w:t>
      </w:r>
      <w:r w:rsidRPr="005108E4">
        <w:rPr>
          <w:spacing w:val="-25"/>
          <w:sz w:val="24"/>
        </w:rPr>
        <w:t xml:space="preserve"> </w:t>
      </w:r>
      <w:r w:rsidRPr="005108E4">
        <w:rPr>
          <w:sz w:val="24"/>
        </w:rPr>
        <w:t>direct</w:t>
      </w:r>
      <w:r w:rsidRPr="005108E4">
        <w:rPr>
          <w:spacing w:val="-16"/>
          <w:sz w:val="24"/>
        </w:rPr>
        <w:t xml:space="preserve"> </w:t>
      </w:r>
      <w:r w:rsidRPr="005108E4">
        <w:rPr>
          <w:sz w:val="24"/>
        </w:rPr>
        <w:t>an</w:t>
      </w:r>
      <w:r w:rsidRPr="005108E4">
        <w:rPr>
          <w:spacing w:val="-18"/>
          <w:sz w:val="24"/>
        </w:rPr>
        <w:t xml:space="preserve"> </w:t>
      </w:r>
      <w:r w:rsidRPr="005108E4">
        <w:rPr>
          <w:sz w:val="24"/>
        </w:rPr>
        <w:t>MTC</w:t>
      </w:r>
      <w:r w:rsidRPr="005108E4">
        <w:rPr>
          <w:spacing w:val="-16"/>
          <w:sz w:val="24"/>
        </w:rPr>
        <w:t xml:space="preserve"> </w:t>
      </w:r>
      <w:r w:rsidRPr="005108E4">
        <w:rPr>
          <w:sz w:val="24"/>
        </w:rPr>
        <w:t>to</w:t>
      </w:r>
      <w:r w:rsidRPr="005108E4">
        <w:rPr>
          <w:spacing w:val="-20"/>
          <w:sz w:val="24"/>
        </w:rPr>
        <w:t xml:space="preserve"> </w:t>
      </w:r>
      <w:r w:rsidRPr="005108E4">
        <w:rPr>
          <w:sz w:val="24"/>
        </w:rPr>
        <w:t>test Marijuana for contaminants including, but not limited to, mold, mildew, heavy metals, plant-growth regulators, and the presence of Pesticides not approved for use on Marijuana pursuant to 935 CMR</w:t>
      </w:r>
      <w:r w:rsidRPr="005108E4">
        <w:rPr>
          <w:spacing w:val="-3"/>
          <w:sz w:val="24"/>
        </w:rPr>
        <w:t xml:space="preserve"> </w:t>
      </w:r>
      <w:r w:rsidRPr="005108E4">
        <w:rPr>
          <w:sz w:val="24"/>
        </w:rPr>
        <w:t>501.120(5).</w:t>
      </w:r>
    </w:p>
    <w:p w14:paraId="24124DA9"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6D3A1C6A" w14:textId="77777777" w:rsidR="00DA2759" w:rsidRPr="005108E4" w:rsidRDefault="00DA2759">
      <w:pPr>
        <w:pStyle w:val="BodyText"/>
        <w:jc w:val="left"/>
        <w:rPr>
          <w:sz w:val="20"/>
        </w:rPr>
      </w:pPr>
    </w:p>
    <w:p w14:paraId="69610E69" w14:textId="77777777" w:rsidR="00DA2759" w:rsidRPr="005108E4" w:rsidRDefault="00DA2759">
      <w:pPr>
        <w:pStyle w:val="BodyText"/>
        <w:spacing w:before="10"/>
        <w:jc w:val="left"/>
        <w:rPr>
          <w:sz w:val="19"/>
        </w:rPr>
      </w:pPr>
    </w:p>
    <w:p w14:paraId="0998B015" w14:textId="77777777" w:rsidR="00DA2759" w:rsidRPr="005108E4" w:rsidRDefault="00DA2759">
      <w:pPr>
        <w:pStyle w:val="BodyText"/>
        <w:spacing w:before="7"/>
        <w:jc w:val="left"/>
      </w:pPr>
    </w:p>
    <w:p w14:paraId="41A7DE3C" w14:textId="77777777" w:rsidR="00DA2759" w:rsidRPr="005108E4" w:rsidRDefault="009A7511" w:rsidP="001919EB">
      <w:pPr>
        <w:pStyle w:val="ListParagraph"/>
        <w:numPr>
          <w:ilvl w:val="2"/>
          <w:numId w:val="41"/>
        </w:numPr>
        <w:tabs>
          <w:tab w:val="left" w:pos="1772"/>
        </w:tabs>
        <w:spacing w:line="242" w:lineRule="auto"/>
        <w:ind w:right="116" w:firstLine="0"/>
        <w:outlineLvl w:val="1"/>
        <w:rPr>
          <w:sz w:val="24"/>
        </w:rPr>
      </w:pPr>
      <w:r w:rsidRPr="005108E4">
        <w:rPr>
          <w:sz w:val="24"/>
        </w:rPr>
        <w:t>An</w:t>
      </w:r>
      <w:r w:rsidRPr="005108E4">
        <w:rPr>
          <w:spacing w:val="-6"/>
          <w:sz w:val="24"/>
        </w:rPr>
        <w:t xml:space="preserve"> </w:t>
      </w:r>
      <w:r w:rsidRPr="005108E4">
        <w:rPr>
          <w:sz w:val="24"/>
        </w:rPr>
        <w:t>inspection</w:t>
      </w:r>
      <w:r w:rsidRPr="005108E4">
        <w:rPr>
          <w:spacing w:val="-6"/>
          <w:sz w:val="24"/>
        </w:rPr>
        <w:t xml:space="preserve"> </w:t>
      </w:r>
      <w:r w:rsidRPr="005108E4">
        <w:rPr>
          <w:sz w:val="24"/>
        </w:rPr>
        <w:t>or</w:t>
      </w:r>
      <w:r w:rsidRPr="005108E4">
        <w:rPr>
          <w:spacing w:val="-7"/>
          <w:sz w:val="24"/>
        </w:rPr>
        <w:t xml:space="preserve"> </w:t>
      </w:r>
      <w:r w:rsidRPr="005108E4">
        <w:rPr>
          <w:sz w:val="24"/>
        </w:rPr>
        <w:t>other</w:t>
      </w:r>
      <w:r w:rsidRPr="005108E4">
        <w:rPr>
          <w:spacing w:val="-9"/>
          <w:sz w:val="24"/>
        </w:rPr>
        <w:t xml:space="preserve"> </w:t>
      </w:r>
      <w:r w:rsidRPr="005108E4">
        <w:rPr>
          <w:sz w:val="24"/>
        </w:rPr>
        <w:t>investigation</w:t>
      </w:r>
      <w:r w:rsidRPr="005108E4">
        <w:rPr>
          <w:spacing w:val="-8"/>
          <w:sz w:val="24"/>
        </w:rPr>
        <w:t xml:space="preserve"> </w:t>
      </w:r>
      <w:r w:rsidRPr="005108E4">
        <w:rPr>
          <w:sz w:val="24"/>
        </w:rPr>
        <w:t>may</w:t>
      </w:r>
      <w:r w:rsidRPr="005108E4">
        <w:rPr>
          <w:spacing w:val="-15"/>
          <w:sz w:val="24"/>
        </w:rPr>
        <w:t xml:space="preserve"> </w:t>
      </w:r>
      <w:r w:rsidRPr="005108E4">
        <w:rPr>
          <w:sz w:val="24"/>
        </w:rPr>
        <w:t>be</w:t>
      </w:r>
      <w:r w:rsidRPr="005108E4">
        <w:rPr>
          <w:spacing w:val="-9"/>
          <w:sz w:val="24"/>
        </w:rPr>
        <w:t xml:space="preserve"> </w:t>
      </w:r>
      <w:r w:rsidRPr="005108E4">
        <w:rPr>
          <w:sz w:val="24"/>
        </w:rPr>
        <w:t>made</w:t>
      </w:r>
      <w:r w:rsidRPr="005108E4">
        <w:rPr>
          <w:spacing w:val="-9"/>
          <w:sz w:val="24"/>
        </w:rPr>
        <w:t xml:space="preserve"> </w:t>
      </w:r>
      <w:r w:rsidRPr="005108E4">
        <w:rPr>
          <w:sz w:val="24"/>
        </w:rPr>
        <w:t>prior</w:t>
      </w:r>
      <w:r w:rsidRPr="005108E4">
        <w:rPr>
          <w:spacing w:val="-8"/>
          <w:sz w:val="24"/>
        </w:rPr>
        <w:t xml:space="preserve"> </w:t>
      </w:r>
      <w:r w:rsidRPr="005108E4">
        <w:rPr>
          <w:sz w:val="24"/>
        </w:rPr>
        <w:t>to</w:t>
      </w:r>
      <w:r w:rsidRPr="005108E4">
        <w:rPr>
          <w:spacing w:val="-8"/>
          <w:sz w:val="24"/>
        </w:rPr>
        <w:t xml:space="preserve"> </w:t>
      </w:r>
      <w:r w:rsidRPr="005108E4">
        <w:rPr>
          <w:sz w:val="24"/>
        </w:rPr>
        <w:t>the</w:t>
      </w:r>
      <w:r w:rsidRPr="005108E4">
        <w:rPr>
          <w:spacing w:val="-9"/>
          <w:sz w:val="24"/>
        </w:rPr>
        <w:t xml:space="preserve"> </w:t>
      </w:r>
      <w:r w:rsidRPr="005108E4">
        <w:rPr>
          <w:sz w:val="24"/>
        </w:rPr>
        <w:t>issuance</w:t>
      </w:r>
      <w:r w:rsidRPr="005108E4">
        <w:rPr>
          <w:spacing w:val="-9"/>
          <w:sz w:val="24"/>
        </w:rPr>
        <w:t xml:space="preserve"> </w:t>
      </w:r>
      <w:r w:rsidRPr="005108E4">
        <w:rPr>
          <w:sz w:val="24"/>
        </w:rPr>
        <w:t>of</w:t>
      </w:r>
      <w:r w:rsidRPr="005108E4">
        <w:rPr>
          <w:spacing w:val="-8"/>
          <w:sz w:val="24"/>
        </w:rPr>
        <w:t xml:space="preserve"> </w:t>
      </w:r>
      <w:r w:rsidRPr="005108E4">
        <w:rPr>
          <w:sz w:val="24"/>
        </w:rPr>
        <w:t>a</w:t>
      </w:r>
      <w:r w:rsidRPr="005108E4">
        <w:rPr>
          <w:spacing w:val="-7"/>
          <w:sz w:val="24"/>
        </w:rPr>
        <w:t xml:space="preserve"> </w:t>
      </w:r>
      <w:r w:rsidRPr="005108E4">
        <w:rPr>
          <w:sz w:val="24"/>
        </w:rPr>
        <w:t>License</w:t>
      </w:r>
      <w:r w:rsidRPr="005108E4">
        <w:rPr>
          <w:spacing w:val="-7"/>
          <w:sz w:val="24"/>
        </w:rPr>
        <w:t xml:space="preserve"> </w:t>
      </w:r>
      <w:r w:rsidRPr="005108E4">
        <w:rPr>
          <w:sz w:val="24"/>
        </w:rPr>
        <w:t>or</w:t>
      </w:r>
      <w:r w:rsidRPr="005108E4">
        <w:rPr>
          <w:spacing w:val="-7"/>
          <w:sz w:val="24"/>
        </w:rPr>
        <w:t xml:space="preserve"> </w:t>
      </w:r>
      <w:r w:rsidRPr="005108E4">
        <w:rPr>
          <w:sz w:val="24"/>
        </w:rPr>
        <w:t>the renewal of a License. Additional inspections may be made whenever the Commission or a Commission</w:t>
      </w:r>
      <w:r w:rsidRPr="005108E4">
        <w:rPr>
          <w:spacing w:val="27"/>
          <w:sz w:val="24"/>
        </w:rPr>
        <w:t xml:space="preserve"> </w:t>
      </w:r>
      <w:r w:rsidRPr="005108E4">
        <w:rPr>
          <w:sz w:val="24"/>
        </w:rPr>
        <w:t>Delegee</w:t>
      </w:r>
      <w:r w:rsidRPr="005108E4">
        <w:rPr>
          <w:spacing w:val="27"/>
          <w:sz w:val="24"/>
        </w:rPr>
        <w:t xml:space="preserve"> </w:t>
      </w:r>
      <w:r w:rsidRPr="005108E4">
        <w:rPr>
          <w:sz w:val="24"/>
        </w:rPr>
        <w:t>deems</w:t>
      </w:r>
      <w:r w:rsidRPr="005108E4">
        <w:rPr>
          <w:spacing w:val="28"/>
          <w:sz w:val="24"/>
        </w:rPr>
        <w:t xml:space="preserve"> </w:t>
      </w:r>
      <w:r w:rsidRPr="005108E4">
        <w:rPr>
          <w:sz w:val="24"/>
        </w:rPr>
        <w:t>it</w:t>
      </w:r>
      <w:r w:rsidRPr="005108E4">
        <w:rPr>
          <w:spacing w:val="28"/>
          <w:sz w:val="24"/>
        </w:rPr>
        <w:t xml:space="preserve"> </w:t>
      </w:r>
      <w:r w:rsidRPr="005108E4">
        <w:rPr>
          <w:sz w:val="24"/>
        </w:rPr>
        <w:t>necessary</w:t>
      </w:r>
      <w:r w:rsidRPr="005108E4">
        <w:rPr>
          <w:spacing w:val="19"/>
          <w:sz w:val="24"/>
        </w:rPr>
        <w:t xml:space="preserve"> </w:t>
      </w:r>
      <w:r w:rsidRPr="005108E4">
        <w:rPr>
          <w:sz w:val="24"/>
        </w:rPr>
        <w:t>for</w:t>
      </w:r>
      <w:r w:rsidRPr="005108E4">
        <w:rPr>
          <w:spacing w:val="27"/>
          <w:sz w:val="24"/>
        </w:rPr>
        <w:t xml:space="preserve"> </w:t>
      </w:r>
      <w:r w:rsidRPr="005108E4">
        <w:rPr>
          <w:sz w:val="24"/>
        </w:rPr>
        <w:t>the</w:t>
      </w:r>
      <w:r w:rsidRPr="005108E4">
        <w:rPr>
          <w:spacing w:val="27"/>
          <w:sz w:val="24"/>
        </w:rPr>
        <w:t xml:space="preserve"> </w:t>
      </w:r>
      <w:r w:rsidRPr="005108E4">
        <w:rPr>
          <w:sz w:val="24"/>
        </w:rPr>
        <w:t>enforcement</w:t>
      </w:r>
      <w:r w:rsidRPr="005108E4">
        <w:rPr>
          <w:spacing w:val="28"/>
          <w:sz w:val="24"/>
        </w:rPr>
        <w:t xml:space="preserve"> </w:t>
      </w:r>
      <w:r w:rsidRPr="005108E4">
        <w:rPr>
          <w:sz w:val="24"/>
        </w:rPr>
        <w:t>of</w:t>
      </w:r>
      <w:r w:rsidRPr="005108E4">
        <w:rPr>
          <w:spacing w:val="27"/>
          <w:sz w:val="24"/>
        </w:rPr>
        <w:t xml:space="preserve"> </w:t>
      </w:r>
      <w:r w:rsidRPr="005108E4">
        <w:rPr>
          <w:sz w:val="24"/>
        </w:rPr>
        <w:t>M.G.L.</w:t>
      </w:r>
      <w:r w:rsidRPr="005108E4">
        <w:rPr>
          <w:spacing w:val="31"/>
          <w:sz w:val="24"/>
        </w:rPr>
        <w:t xml:space="preserve"> </w:t>
      </w:r>
      <w:r w:rsidRPr="005108E4">
        <w:rPr>
          <w:sz w:val="24"/>
        </w:rPr>
        <w:t>c.</w:t>
      </w:r>
      <w:r w:rsidRPr="005108E4">
        <w:rPr>
          <w:spacing w:val="32"/>
          <w:sz w:val="24"/>
        </w:rPr>
        <w:t xml:space="preserve"> </w:t>
      </w:r>
      <w:r w:rsidRPr="005108E4">
        <w:rPr>
          <w:sz w:val="24"/>
        </w:rPr>
        <w:t>94I</w:t>
      </w:r>
      <w:r w:rsidRPr="005108E4">
        <w:rPr>
          <w:spacing w:val="22"/>
          <w:sz w:val="24"/>
        </w:rPr>
        <w:t xml:space="preserve"> </w:t>
      </w:r>
      <w:r w:rsidRPr="005108E4">
        <w:rPr>
          <w:sz w:val="24"/>
        </w:rPr>
        <w:t>and</w:t>
      </w:r>
    </w:p>
    <w:p w14:paraId="60057E02" w14:textId="77777777" w:rsidR="00DA2759" w:rsidRPr="005108E4" w:rsidRDefault="009A7511">
      <w:pPr>
        <w:pStyle w:val="BodyText"/>
        <w:spacing w:before="2"/>
        <w:ind w:left="1320"/>
      </w:pPr>
      <w:r w:rsidRPr="005108E4">
        <w:t>M.G.L. c. 94G, and 935 CMR 501.000.</w:t>
      </w:r>
    </w:p>
    <w:p w14:paraId="4DC0073D" w14:textId="77777777" w:rsidR="00DA2759" w:rsidRPr="005108E4" w:rsidRDefault="00DA2759">
      <w:pPr>
        <w:pStyle w:val="BodyText"/>
        <w:spacing w:before="7"/>
        <w:jc w:val="left"/>
      </w:pPr>
    </w:p>
    <w:p w14:paraId="5AE29A4E" w14:textId="03787CE4" w:rsidR="00DA2759" w:rsidRPr="005108E4" w:rsidRDefault="009A7511" w:rsidP="001919EB">
      <w:pPr>
        <w:pStyle w:val="ListParagraph"/>
        <w:numPr>
          <w:ilvl w:val="2"/>
          <w:numId w:val="41"/>
        </w:numPr>
        <w:tabs>
          <w:tab w:val="left" w:pos="1786"/>
        </w:tabs>
        <w:spacing w:line="244" w:lineRule="auto"/>
        <w:ind w:right="117" w:firstLine="0"/>
        <w:outlineLvl w:val="1"/>
        <w:rPr>
          <w:sz w:val="24"/>
        </w:rPr>
      </w:pPr>
      <w:r w:rsidRPr="005108E4">
        <w:rPr>
          <w:sz w:val="24"/>
        </w:rPr>
        <w:t xml:space="preserve">The failure to cooperate with an inspection or </w:t>
      </w:r>
      <w:r w:rsidR="00770430" w:rsidRPr="005108E4">
        <w:rPr>
          <w:sz w:val="24"/>
        </w:rPr>
        <w:t>investigation or</w:t>
      </w:r>
      <w:r w:rsidRPr="005108E4">
        <w:rPr>
          <w:sz w:val="24"/>
        </w:rPr>
        <w:t xml:space="preserve"> otherwise comply with 935 CMR 501.301 may result in administrative or disciplinary action against the</w:t>
      </w:r>
      <w:r w:rsidRPr="005108E4">
        <w:rPr>
          <w:spacing w:val="-32"/>
          <w:sz w:val="24"/>
        </w:rPr>
        <w:t xml:space="preserve"> </w:t>
      </w:r>
      <w:r w:rsidRPr="005108E4">
        <w:rPr>
          <w:sz w:val="24"/>
        </w:rPr>
        <w:t>Licensee</w:t>
      </w:r>
      <w:r w:rsidR="007F7FE6" w:rsidRPr="005108E4">
        <w:rPr>
          <w:sz w:val="24"/>
        </w:rPr>
        <w:t xml:space="preserve"> or Host Community</w:t>
      </w:r>
      <w:r w:rsidRPr="005108E4">
        <w:rPr>
          <w:sz w:val="24"/>
        </w:rPr>
        <w:t>.</w:t>
      </w:r>
    </w:p>
    <w:p w14:paraId="424698CC" w14:textId="77777777" w:rsidR="00DA2759" w:rsidRPr="005108E4" w:rsidRDefault="00DA2759">
      <w:pPr>
        <w:pStyle w:val="BodyText"/>
        <w:spacing w:before="1"/>
        <w:jc w:val="left"/>
      </w:pPr>
    </w:p>
    <w:p w14:paraId="2960AA9E" w14:textId="77777777" w:rsidR="00DA2759" w:rsidRPr="005108E4" w:rsidRDefault="009A7511" w:rsidP="001919EB">
      <w:pPr>
        <w:pStyle w:val="ListParagraph"/>
        <w:numPr>
          <w:ilvl w:val="1"/>
          <w:numId w:val="40"/>
        </w:numPr>
        <w:tabs>
          <w:tab w:val="left" w:pos="902"/>
        </w:tabs>
        <w:outlineLvl w:val="0"/>
        <w:rPr>
          <w:sz w:val="24"/>
        </w:rPr>
      </w:pPr>
      <w:r w:rsidRPr="005108E4">
        <w:rPr>
          <w:sz w:val="24"/>
          <w:u w:val="single"/>
        </w:rPr>
        <w:t>: Compliance</w:t>
      </w:r>
      <w:r w:rsidRPr="005108E4">
        <w:rPr>
          <w:spacing w:val="-3"/>
          <w:sz w:val="24"/>
          <w:u w:val="single"/>
        </w:rPr>
        <w:t xml:space="preserve"> </w:t>
      </w:r>
      <w:r w:rsidRPr="005108E4">
        <w:rPr>
          <w:sz w:val="24"/>
          <w:u w:val="single"/>
        </w:rPr>
        <w:t>Examination</w:t>
      </w:r>
    </w:p>
    <w:p w14:paraId="7C7E4770" w14:textId="77777777" w:rsidR="00DA2759" w:rsidRPr="005108E4" w:rsidRDefault="00DA2759">
      <w:pPr>
        <w:pStyle w:val="BodyText"/>
        <w:spacing w:before="4"/>
        <w:jc w:val="left"/>
        <w:rPr>
          <w:sz w:val="19"/>
        </w:rPr>
      </w:pPr>
    </w:p>
    <w:p w14:paraId="13877DF0" w14:textId="77777777" w:rsidR="00DA2759" w:rsidRPr="005108E4" w:rsidRDefault="009A7511" w:rsidP="001919EB">
      <w:pPr>
        <w:pStyle w:val="ListParagraph"/>
        <w:numPr>
          <w:ilvl w:val="2"/>
          <w:numId w:val="40"/>
        </w:numPr>
        <w:tabs>
          <w:tab w:val="left" w:pos="1800"/>
        </w:tabs>
        <w:spacing w:before="61"/>
        <w:ind w:hanging="481"/>
        <w:outlineLvl w:val="1"/>
        <w:rPr>
          <w:sz w:val="24"/>
        </w:rPr>
      </w:pPr>
      <w:r w:rsidRPr="005108E4">
        <w:rPr>
          <w:sz w:val="24"/>
        </w:rPr>
        <w:t>After an MTC has been licensed, the Commission or a Commission Delegee pursuant</w:t>
      </w:r>
      <w:r w:rsidRPr="005108E4">
        <w:rPr>
          <w:spacing w:val="5"/>
          <w:sz w:val="24"/>
        </w:rPr>
        <w:t xml:space="preserve"> </w:t>
      </w:r>
      <w:r w:rsidRPr="005108E4">
        <w:rPr>
          <w:sz w:val="24"/>
        </w:rPr>
        <w:t>to</w:t>
      </w:r>
    </w:p>
    <w:p w14:paraId="4FF7298B" w14:textId="77777777" w:rsidR="00DA2759" w:rsidRPr="005108E4" w:rsidRDefault="009A7511">
      <w:pPr>
        <w:pStyle w:val="BodyText"/>
        <w:spacing w:before="2" w:line="242" w:lineRule="auto"/>
        <w:ind w:left="1319" w:right="116"/>
      </w:pPr>
      <w:r w:rsidRPr="005108E4">
        <w:t>M.G.L. c. 94I and M.G.L. 94G, § 4(a)(xx), has the authority to demand access to its papers, books, documents, records, correspondence, electronic communications, and other tangible things</w:t>
      </w:r>
      <w:r w:rsidRPr="005108E4">
        <w:rPr>
          <w:spacing w:val="-16"/>
        </w:rPr>
        <w:t xml:space="preserve"> </w:t>
      </w:r>
      <w:r w:rsidRPr="005108E4">
        <w:t>to</w:t>
      </w:r>
      <w:r w:rsidRPr="005108E4">
        <w:rPr>
          <w:spacing w:val="-14"/>
        </w:rPr>
        <w:t xml:space="preserve"> </w:t>
      </w:r>
      <w:r w:rsidRPr="005108E4">
        <w:t>examine</w:t>
      </w:r>
      <w:r w:rsidRPr="005108E4">
        <w:rPr>
          <w:spacing w:val="-15"/>
        </w:rPr>
        <w:t xml:space="preserve"> </w:t>
      </w:r>
      <w:r w:rsidRPr="005108E4">
        <w:t>and</w:t>
      </w:r>
      <w:r w:rsidRPr="005108E4">
        <w:rPr>
          <w:spacing w:val="-13"/>
        </w:rPr>
        <w:t xml:space="preserve"> </w:t>
      </w:r>
      <w:r w:rsidRPr="005108E4">
        <w:t>inspect.</w:t>
      </w:r>
      <w:r w:rsidRPr="005108E4">
        <w:rPr>
          <w:spacing w:val="32"/>
        </w:rPr>
        <w:t xml:space="preserve"> </w:t>
      </w:r>
      <w:r w:rsidRPr="005108E4">
        <w:t>Such</w:t>
      </w:r>
      <w:r w:rsidRPr="005108E4">
        <w:rPr>
          <w:spacing w:val="-17"/>
        </w:rPr>
        <w:t xml:space="preserve"> </w:t>
      </w:r>
      <w:r w:rsidRPr="005108E4">
        <w:t>examination</w:t>
      </w:r>
      <w:r w:rsidRPr="005108E4">
        <w:rPr>
          <w:spacing w:val="-16"/>
        </w:rPr>
        <w:t xml:space="preserve"> </w:t>
      </w:r>
      <w:r w:rsidRPr="005108E4">
        <w:t>and</w:t>
      </w:r>
      <w:r w:rsidRPr="005108E4">
        <w:rPr>
          <w:spacing w:val="-17"/>
        </w:rPr>
        <w:t xml:space="preserve"> </w:t>
      </w:r>
      <w:r w:rsidRPr="005108E4">
        <w:t>inspection</w:t>
      </w:r>
      <w:r w:rsidRPr="005108E4">
        <w:rPr>
          <w:spacing w:val="-16"/>
        </w:rPr>
        <w:t xml:space="preserve"> </w:t>
      </w:r>
      <w:r w:rsidRPr="005108E4">
        <w:t>may</w:t>
      </w:r>
      <w:r w:rsidRPr="005108E4">
        <w:rPr>
          <w:spacing w:val="-23"/>
        </w:rPr>
        <w:t xml:space="preserve"> </w:t>
      </w:r>
      <w:r w:rsidRPr="005108E4">
        <w:t>include</w:t>
      </w:r>
      <w:r w:rsidRPr="005108E4">
        <w:rPr>
          <w:spacing w:val="-18"/>
        </w:rPr>
        <w:t xml:space="preserve"> </w:t>
      </w:r>
      <w:r w:rsidRPr="005108E4">
        <w:t>interrogatories</w:t>
      </w:r>
      <w:r w:rsidRPr="005108E4">
        <w:rPr>
          <w:spacing w:val="-15"/>
        </w:rPr>
        <w:t xml:space="preserve"> </w:t>
      </w:r>
      <w:r w:rsidRPr="005108E4">
        <w:t>to parties or subpoenas to compel the production of papers, books, documents, records, correspondence, electronic communications, and other tangible things. The examination and inspection</w:t>
      </w:r>
      <w:r w:rsidRPr="005108E4">
        <w:rPr>
          <w:spacing w:val="-19"/>
        </w:rPr>
        <w:t xml:space="preserve"> </w:t>
      </w:r>
      <w:r w:rsidRPr="005108E4">
        <w:t>of</w:t>
      </w:r>
      <w:r w:rsidRPr="005108E4">
        <w:rPr>
          <w:spacing w:val="-20"/>
        </w:rPr>
        <w:t xml:space="preserve"> </w:t>
      </w:r>
      <w:r w:rsidRPr="005108E4">
        <w:t>an</w:t>
      </w:r>
      <w:r w:rsidRPr="005108E4">
        <w:rPr>
          <w:spacing w:val="-16"/>
        </w:rPr>
        <w:t xml:space="preserve"> </w:t>
      </w:r>
      <w:r w:rsidRPr="005108E4">
        <w:t>MTC</w:t>
      </w:r>
      <w:r w:rsidRPr="005108E4">
        <w:rPr>
          <w:spacing w:val="-16"/>
        </w:rPr>
        <w:t xml:space="preserve"> </w:t>
      </w:r>
      <w:r w:rsidRPr="005108E4">
        <w:t>may</w:t>
      </w:r>
      <w:r w:rsidRPr="005108E4">
        <w:rPr>
          <w:spacing w:val="-23"/>
        </w:rPr>
        <w:t xml:space="preserve"> </w:t>
      </w:r>
      <w:r w:rsidRPr="005108E4">
        <w:t>also</w:t>
      </w:r>
      <w:r w:rsidRPr="005108E4">
        <w:rPr>
          <w:spacing w:val="-17"/>
        </w:rPr>
        <w:t xml:space="preserve"> </w:t>
      </w:r>
      <w:r w:rsidRPr="005108E4">
        <w:t>include</w:t>
      </w:r>
      <w:r w:rsidRPr="005108E4">
        <w:rPr>
          <w:spacing w:val="-18"/>
        </w:rPr>
        <w:t xml:space="preserve"> </w:t>
      </w:r>
      <w:r w:rsidRPr="005108E4">
        <w:t>the</w:t>
      </w:r>
      <w:r w:rsidRPr="005108E4">
        <w:rPr>
          <w:spacing w:val="-17"/>
        </w:rPr>
        <w:t xml:space="preserve"> </w:t>
      </w:r>
      <w:r w:rsidRPr="005108E4">
        <w:t>interview</w:t>
      </w:r>
      <w:r w:rsidRPr="005108E4">
        <w:rPr>
          <w:spacing w:val="-17"/>
        </w:rPr>
        <w:t xml:space="preserve"> </w:t>
      </w:r>
      <w:r w:rsidRPr="005108E4">
        <w:t>of</w:t>
      </w:r>
      <w:r w:rsidRPr="005108E4">
        <w:rPr>
          <w:spacing w:val="-17"/>
        </w:rPr>
        <w:t xml:space="preserve"> </w:t>
      </w:r>
      <w:r w:rsidRPr="005108E4">
        <w:t>material</w:t>
      </w:r>
      <w:r w:rsidRPr="005108E4">
        <w:rPr>
          <w:spacing w:val="-16"/>
        </w:rPr>
        <w:t xml:space="preserve"> </w:t>
      </w:r>
      <w:r w:rsidRPr="005108E4">
        <w:t>witnesses,</w:t>
      </w:r>
      <w:r w:rsidRPr="005108E4">
        <w:rPr>
          <w:spacing w:val="-18"/>
        </w:rPr>
        <w:t xml:space="preserve"> </w:t>
      </w:r>
      <w:r w:rsidRPr="005108E4">
        <w:t>registered</w:t>
      </w:r>
      <w:r w:rsidRPr="005108E4">
        <w:rPr>
          <w:spacing w:val="-19"/>
        </w:rPr>
        <w:t xml:space="preserve"> </w:t>
      </w:r>
      <w:r w:rsidRPr="005108E4">
        <w:t>agents</w:t>
      </w:r>
      <w:r w:rsidRPr="005108E4">
        <w:rPr>
          <w:spacing w:val="-19"/>
        </w:rPr>
        <w:t xml:space="preserve"> </w:t>
      </w:r>
      <w:r w:rsidRPr="005108E4">
        <w:t>or Close Associates whom the Commission has determined is involved in the financing, management or operation of the</w:t>
      </w:r>
      <w:r w:rsidRPr="005108E4">
        <w:rPr>
          <w:spacing w:val="-7"/>
        </w:rPr>
        <w:t xml:space="preserve"> </w:t>
      </w:r>
      <w:r w:rsidRPr="005108E4">
        <w:t>MTC.</w:t>
      </w:r>
    </w:p>
    <w:p w14:paraId="58018CAA" w14:textId="77777777" w:rsidR="00DA2759" w:rsidRPr="005108E4" w:rsidRDefault="00DA2759">
      <w:pPr>
        <w:pStyle w:val="BodyText"/>
        <w:jc w:val="left"/>
        <w:rPr>
          <w:sz w:val="25"/>
        </w:rPr>
      </w:pPr>
    </w:p>
    <w:p w14:paraId="4E7E476C" w14:textId="77777777" w:rsidR="00DA2759" w:rsidRPr="005108E4" w:rsidRDefault="009A7511" w:rsidP="00695A69">
      <w:pPr>
        <w:pStyle w:val="ListParagraph"/>
        <w:numPr>
          <w:ilvl w:val="2"/>
          <w:numId w:val="40"/>
        </w:numPr>
        <w:tabs>
          <w:tab w:val="left" w:pos="1829"/>
        </w:tabs>
        <w:spacing w:line="242" w:lineRule="auto"/>
        <w:ind w:left="1319" w:right="116" w:firstLine="0"/>
        <w:outlineLvl w:val="1"/>
        <w:rPr>
          <w:sz w:val="24"/>
        </w:rPr>
      </w:pPr>
      <w:r w:rsidRPr="005108E4">
        <w:rPr>
          <w:sz w:val="24"/>
          <w:u w:val="single"/>
        </w:rPr>
        <w:t>Administrative Subpoenas</w:t>
      </w:r>
      <w:r w:rsidRPr="005108E4">
        <w:rPr>
          <w:sz w:val="24"/>
        </w:rPr>
        <w:t xml:space="preserve">. The Commission or a Commission Delegee </w:t>
      </w:r>
      <w:r w:rsidRPr="005108E4">
        <w:rPr>
          <w:spacing w:val="-3"/>
          <w:sz w:val="24"/>
        </w:rPr>
        <w:t xml:space="preserve">may, </w:t>
      </w:r>
      <w:r w:rsidRPr="005108E4">
        <w:rPr>
          <w:sz w:val="24"/>
        </w:rPr>
        <w:t>during a preliminary</w:t>
      </w:r>
      <w:r w:rsidRPr="005108E4">
        <w:rPr>
          <w:spacing w:val="-35"/>
          <w:sz w:val="24"/>
        </w:rPr>
        <w:t xml:space="preserve"> </w:t>
      </w:r>
      <w:r w:rsidRPr="005108E4">
        <w:rPr>
          <w:sz w:val="24"/>
        </w:rPr>
        <w:t>investigation</w:t>
      </w:r>
      <w:r w:rsidRPr="005108E4">
        <w:rPr>
          <w:spacing w:val="-28"/>
          <w:sz w:val="24"/>
        </w:rPr>
        <w:t xml:space="preserve"> </w:t>
      </w:r>
      <w:r w:rsidRPr="005108E4">
        <w:rPr>
          <w:sz w:val="24"/>
        </w:rPr>
        <w:t>prior</w:t>
      </w:r>
      <w:r w:rsidRPr="005108E4">
        <w:rPr>
          <w:spacing w:val="-28"/>
          <w:sz w:val="24"/>
        </w:rPr>
        <w:t xml:space="preserve"> </w:t>
      </w:r>
      <w:r w:rsidRPr="005108E4">
        <w:rPr>
          <w:sz w:val="24"/>
        </w:rPr>
        <w:t>to</w:t>
      </w:r>
      <w:r w:rsidRPr="005108E4">
        <w:rPr>
          <w:spacing w:val="-30"/>
          <w:sz w:val="24"/>
        </w:rPr>
        <w:t xml:space="preserve"> </w:t>
      </w:r>
      <w:r w:rsidRPr="005108E4">
        <w:rPr>
          <w:sz w:val="24"/>
        </w:rPr>
        <w:t>a</w:t>
      </w:r>
      <w:r w:rsidRPr="005108E4">
        <w:rPr>
          <w:spacing w:val="-31"/>
          <w:sz w:val="24"/>
        </w:rPr>
        <w:t xml:space="preserve"> </w:t>
      </w:r>
      <w:r w:rsidRPr="005108E4">
        <w:rPr>
          <w:spacing w:val="-4"/>
          <w:sz w:val="24"/>
        </w:rPr>
        <w:t>hearing,</w:t>
      </w:r>
      <w:r w:rsidRPr="005108E4">
        <w:rPr>
          <w:spacing w:val="-29"/>
          <w:sz w:val="24"/>
        </w:rPr>
        <w:t xml:space="preserve"> </w:t>
      </w:r>
      <w:r w:rsidRPr="005108E4">
        <w:rPr>
          <w:spacing w:val="-3"/>
          <w:sz w:val="24"/>
        </w:rPr>
        <w:t>issue,</w:t>
      </w:r>
      <w:r w:rsidRPr="005108E4">
        <w:rPr>
          <w:spacing w:val="-29"/>
          <w:sz w:val="24"/>
        </w:rPr>
        <w:t xml:space="preserve"> </w:t>
      </w:r>
      <w:r w:rsidRPr="005108E4">
        <w:rPr>
          <w:sz w:val="24"/>
        </w:rPr>
        <w:t>modify,</w:t>
      </w:r>
      <w:r w:rsidRPr="005108E4">
        <w:rPr>
          <w:spacing w:val="-28"/>
          <w:sz w:val="24"/>
        </w:rPr>
        <w:t xml:space="preserve"> </w:t>
      </w:r>
      <w:r w:rsidRPr="005108E4">
        <w:rPr>
          <w:sz w:val="24"/>
        </w:rPr>
        <w:t>amend</w:t>
      </w:r>
      <w:r w:rsidRPr="005108E4">
        <w:rPr>
          <w:spacing w:val="-28"/>
          <w:sz w:val="24"/>
        </w:rPr>
        <w:t xml:space="preserve"> </w:t>
      </w:r>
      <w:r w:rsidRPr="005108E4">
        <w:rPr>
          <w:sz w:val="24"/>
        </w:rPr>
        <w:t>or</w:t>
      </w:r>
      <w:r w:rsidRPr="005108E4">
        <w:rPr>
          <w:spacing w:val="-28"/>
          <w:sz w:val="24"/>
        </w:rPr>
        <w:t xml:space="preserve"> </w:t>
      </w:r>
      <w:r w:rsidRPr="005108E4">
        <w:rPr>
          <w:sz w:val="24"/>
        </w:rPr>
        <w:t>rescind</w:t>
      </w:r>
      <w:r w:rsidRPr="005108E4">
        <w:rPr>
          <w:spacing w:val="-28"/>
          <w:sz w:val="24"/>
        </w:rPr>
        <w:t xml:space="preserve"> </w:t>
      </w:r>
      <w:r w:rsidRPr="005108E4">
        <w:rPr>
          <w:sz w:val="24"/>
        </w:rPr>
        <w:t>subpoenas.</w:t>
      </w:r>
      <w:r w:rsidRPr="005108E4">
        <w:rPr>
          <w:spacing w:val="5"/>
          <w:sz w:val="24"/>
        </w:rPr>
        <w:t xml:space="preserve"> </w:t>
      </w:r>
      <w:r w:rsidRPr="005108E4">
        <w:rPr>
          <w:sz w:val="24"/>
        </w:rPr>
        <w:t>Material witnesses, registered agents, or other Persons whom the Commission has determined are involved in the financing, management or operation of an MTC may petition the Commission to modify, amend or rescind</w:t>
      </w:r>
      <w:r w:rsidRPr="005108E4">
        <w:rPr>
          <w:spacing w:val="-7"/>
          <w:sz w:val="24"/>
        </w:rPr>
        <w:t xml:space="preserve"> </w:t>
      </w:r>
      <w:r w:rsidRPr="005108E4">
        <w:rPr>
          <w:sz w:val="24"/>
        </w:rPr>
        <w:t>subpoenas.</w:t>
      </w:r>
    </w:p>
    <w:p w14:paraId="5D86E920" w14:textId="77777777" w:rsidR="00DA2759" w:rsidRPr="005108E4" w:rsidRDefault="00DA2759">
      <w:pPr>
        <w:pStyle w:val="BodyText"/>
        <w:spacing w:before="8"/>
        <w:jc w:val="left"/>
      </w:pPr>
    </w:p>
    <w:p w14:paraId="1BAA6A3C" w14:textId="77777777" w:rsidR="00DA2759" w:rsidRPr="005108E4" w:rsidRDefault="009A7511" w:rsidP="00695A69">
      <w:pPr>
        <w:pStyle w:val="ListParagraph"/>
        <w:numPr>
          <w:ilvl w:val="2"/>
          <w:numId w:val="40"/>
        </w:numPr>
        <w:tabs>
          <w:tab w:val="left" w:pos="1736"/>
        </w:tabs>
        <w:spacing w:line="242" w:lineRule="auto"/>
        <w:ind w:left="1319" w:right="117" w:firstLine="0"/>
        <w:outlineLvl w:val="1"/>
        <w:rPr>
          <w:sz w:val="24"/>
        </w:rPr>
      </w:pPr>
      <w:r w:rsidRPr="005108E4">
        <w:rPr>
          <w:sz w:val="24"/>
          <w:u w:val="single"/>
        </w:rPr>
        <w:t>General</w:t>
      </w:r>
      <w:r w:rsidRPr="005108E4">
        <w:rPr>
          <w:spacing w:val="-20"/>
          <w:sz w:val="24"/>
          <w:u w:val="single"/>
        </w:rPr>
        <w:t xml:space="preserve"> </w:t>
      </w:r>
      <w:r w:rsidRPr="005108E4">
        <w:rPr>
          <w:sz w:val="24"/>
          <w:u w:val="single"/>
        </w:rPr>
        <w:t>Provisions</w:t>
      </w:r>
      <w:r w:rsidRPr="005108E4">
        <w:rPr>
          <w:sz w:val="24"/>
        </w:rPr>
        <w:t>.</w:t>
      </w:r>
      <w:r w:rsidRPr="005108E4">
        <w:rPr>
          <w:spacing w:val="21"/>
          <w:sz w:val="24"/>
        </w:rPr>
        <w:t xml:space="preserve"> </w:t>
      </w:r>
      <w:r w:rsidRPr="005108E4">
        <w:rPr>
          <w:sz w:val="24"/>
        </w:rPr>
        <w:t>Administrative</w:t>
      </w:r>
      <w:r w:rsidRPr="005108E4">
        <w:rPr>
          <w:spacing w:val="-20"/>
          <w:sz w:val="24"/>
        </w:rPr>
        <w:t xml:space="preserve"> </w:t>
      </w:r>
      <w:r w:rsidRPr="005108E4">
        <w:rPr>
          <w:sz w:val="24"/>
        </w:rPr>
        <w:t>subpoenas</w:t>
      </w:r>
      <w:r w:rsidRPr="005108E4">
        <w:rPr>
          <w:spacing w:val="-18"/>
          <w:sz w:val="24"/>
        </w:rPr>
        <w:t xml:space="preserve"> </w:t>
      </w:r>
      <w:r w:rsidRPr="005108E4">
        <w:rPr>
          <w:sz w:val="24"/>
        </w:rPr>
        <w:t>for</w:t>
      </w:r>
      <w:r w:rsidRPr="005108E4">
        <w:rPr>
          <w:spacing w:val="-21"/>
          <w:sz w:val="24"/>
        </w:rPr>
        <w:t xml:space="preserve"> </w:t>
      </w:r>
      <w:r w:rsidRPr="005108E4">
        <w:rPr>
          <w:sz w:val="24"/>
        </w:rPr>
        <w:t>compliance</w:t>
      </w:r>
      <w:r w:rsidRPr="005108E4">
        <w:rPr>
          <w:spacing w:val="-20"/>
          <w:sz w:val="24"/>
        </w:rPr>
        <w:t xml:space="preserve"> </w:t>
      </w:r>
      <w:r w:rsidRPr="005108E4">
        <w:rPr>
          <w:sz w:val="24"/>
        </w:rPr>
        <w:t>examination</w:t>
      </w:r>
      <w:r w:rsidRPr="005108E4">
        <w:rPr>
          <w:spacing w:val="-20"/>
          <w:sz w:val="24"/>
        </w:rPr>
        <w:t xml:space="preserve"> </w:t>
      </w:r>
      <w:r w:rsidRPr="005108E4">
        <w:rPr>
          <w:sz w:val="24"/>
        </w:rPr>
        <w:t>and</w:t>
      </w:r>
      <w:r w:rsidRPr="005108E4">
        <w:rPr>
          <w:spacing w:val="-20"/>
          <w:sz w:val="24"/>
        </w:rPr>
        <w:t xml:space="preserve"> </w:t>
      </w:r>
      <w:r w:rsidRPr="005108E4">
        <w:rPr>
          <w:sz w:val="24"/>
        </w:rPr>
        <w:t>inspection shall be issued in the name of the Commission by the Commission or a Commission Delegee. Service</w:t>
      </w:r>
      <w:r w:rsidRPr="005108E4">
        <w:rPr>
          <w:spacing w:val="-2"/>
          <w:sz w:val="24"/>
        </w:rPr>
        <w:t xml:space="preserve"> </w:t>
      </w:r>
      <w:r w:rsidRPr="005108E4">
        <w:rPr>
          <w:sz w:val="24"/>
        </w:rPr>
        <w:t>may</w:t>
      </w:r>
      <w:r w:rsidRPr="005108E4">
        <w:rPr>
          <w:spacing w:val="-8"/>
          <w:sz w:val="24"/>
        </w:rPr>
        <w:t xml:space="preserve"> </w:t>
      </w:r>
      <w:r w:rsidRPr="005108E4">
        <w:rPr>
          <w:sz w:val="24"/>
        </w:rPr>
        <w:t>be</w:t>
      </w:r>
      <w:r w:rsidRPr="005108E4">
        <w:rPr>
          <w:spacing w:val="-2"/>
          <w:sz w:val="24"/>
        </w:rPr>
        <w:t xml:space="preserve"> </w:t>
      </w:r>
      <w:r w:rsidRPr="005108E4">
        <w:rPr>
          <w:sz w:val="24"/>
        </w:rPr>
        <w:t>made</w:t>
      </w:r>
      <w:r w:rsidRPr="005108E4">
        <w:rPr>
          <w:spacing w:val="-2"/>
          <w:sz w:val="24"/>
        </w:rPr>
        <w:t xml:space="preserve"> </w:t>
      </w:r>
      <w:r w:rsidRPr="005108E4">
        <w:rPr>
          <w:sz w:val="24"/>
        </w:rPr>
        <w:t>in a</w:t>
      </w:r>
      <w:r w:rsidRPr="005108E4">
        <w:rPr>
          <w:spacing w:val="-5"/>
          <w:sz w:val="24"/>
        </w:rPr>
        <w:t xml:space="preserve"> </w:t>
      </w:r>
      <w:r w:rsidRPr="005108E4">
        <w:rPr>
          <w:sz w:val="24"/>
        </w:rPr>
        <w:t>form</w:t>
      </w:r>
      <w:r w:rsidRPr="005108E4">
        <w:rPr>
          <w:spacing w:val="-3"/>
          <w:sz w:val="24"/>
        </w:rPr>
        <w:t xml:space="preserve"> </w:t>
      </w:r>
      <w:r w:rsidRPr="005108E4">
        <w:rPr>
          <w:sz w:val="24"/>
        </w:rPr>
        <w:t>and</w:t>
      </w:r>
      <w:r w:rsidRPr="005108E4">
        <w:rPr>
          <w:spacing w:val="-4"/>
          <w:sz w:val="24"/>
        </w:rPr>
        <w:t xml:space="preserve"> </w:t>
      </w:r>
      <w:r w:rsidRPr="005108E4">
        <w:rPr>
          <w:sz w:val="24"/>
        </w:rPr>
        <w:t>manner</w:t>
      </w:r>
      <w:r w:rsidRPr="005108E4">
        <w:rPr>
          <w:spacing w:val="-3"/>
          <w:sz w:val="24"/>
        </w:rPr>
        <w:t xml:space="preserve"> </w:t>
      </w:r>
      <w:r w:rsidRPr="005108E4">
        <w:rPr>
          <w:sz w:val="24"/>
        </w:rPr>
        <w:t>determined</w:t>
      </w:r>
      <w:r w:rsidRPr="005108E4">
        <w:rPr>
          <w:spacing w:val="-4"/>
          <w:sz w:val="24"/>
        </w:rPr>
        <w:t xml:space="preserve"> </w:t>
      </w:r>
      <w:r w:rsidRPr="005108E4">
        <w:rPr>
          <w:sz w:val="24"/>
        </w:rPr>
        <w:t>by</w:t>
      </w:r>
      <w:r w:rsidRPr="005108E4">
        <w:rPr>
          <w:spacing w:val="-11"/>
          <w:sz w:val="24"/>
        </w:rPr>
        <w:t xml:space="preserve"> </w:t>
      </w:r>
      <w:r w:rsidRPr="005108E4">
        <w:rPr>
          <w:sz w:val="24"/>
        </w:rPr>
        <w:t>the</w:t>
      </w:r>
      <w:r w:rsidRPr="005108E4">
        <w:rPr>
          <w:spacing w:val="-4"/>
          <w:sz w:val="24"/>
        </w:rPr>
        <w:t xml:space="preserve"> </w:t>
      </w:r>
      <w:r w:rsidRPr="005108E4">
        <w:rPr>
          <w:sz w:val="24"/>
        </w:rPr>
        <w:t>Commission</w:t>
      </w:r>
      <w:r w:rsidRPr="005108E4">
        <w:rPr>
          <w:spacing w:val="-4"/>
          <w:sz w:val="24"/>
        </w:rPr>
        <w:t xml:space="preserve"> </w:t>
      </w:r>
      <w:r w:rsidRPr="005108E4">
        <w:rPr>
          <w:sz w:val="24"/>
        </w:rPr>
        <w:t>including,</w:t>
      </w:r>
      <w:r w:rsidRPr="005108E4">
        <w:rPr>
          <w:spacing w:val="-4"/>
          <w:sz w:val="24"/>
        </w:rPr>
        <w:t xml:space="preserve"> </w:t>
      </w:r>
      <w:r w:rsidRPr="005108E4">
        <w:rPr>
          <w:sz w:val="24"/>
        </w:rPr>
        <w:t>but</w:t>
      </w:r>
      <w:r w:rsidRPr="005108E4">
        <w:rPr>
          <w:spacing w:val="-3"/>
          <w:sz w:val="24"/>
        </w:rPr>
        <w:t xml:space="preserve"> </w:t>
      </w:r>
      <w:r w:rsidRPr="005108E4">
        <w:rPr>
          <w:sz w:val="24"/>
        </w:rPr>
        <w:t>not limited to, by the consent of the</w:t>
      </w:r>
      <w:r w:rsidRPr="005108E4">
        <w:rPr>
          <w:spacing w:val="-17"/>
          <w:sz w:val="24"/>
        </w:rPr>
        <w:t xml:space="preserve"> </w:t>
      </w:r>
      <w:r w:rsidRPr="005108E4">
        <w:rPr>
          <w:sz w:val="24"/>
        </w:rPr>
        <w:t>parties.</w:t>
      </w:r>
    </w:p>
    <w:p w14:paraId="73BA5211" w14:textId="77777777" w:rsidR="00DA2759" w:rsidRPr="005108E4" w:rsidRDefault="00DA2759">
      <w:pPr>
        <w:pStyle w:val="BodyText"/>
        <w:spacing w:before="6"/>
        <w:jc w:val="left"/>
      </w:pPr>
    </w:p>
    <w:p w14:paraId="4DEB40F3" w14:textId="77777777" w:rsidR="00DA2759" w:rsidRPr="005108E4" w:rsidRDefault="009A7511" w:rsidP="00695A69">
      <w:pPr>
        <w:pStyle w:val="ListParagraph"/>
        <w:numPr>
          <w:ilvl w:val="2"/>
          <w:numId w:val="40"/>
        </w:numPr>
        <w:tabs>
          <w:tab w:val="left" w:pos="1752"/>
        </w:tabs>
        <w:spacing w:line="242" w:lineRule="auto"/>
        <w:ind w:left="1319" w:right="116" w:firstLine="0"/>
        <w:outlineLvl w:val="1"/>
        <w:rPr>
          <w:sz w:val="24"/>
        </w:rPr>
      </w:pPr>
      <w:r w:rsidRPr="005108E4">
        <w:rPr>
          <w:sz w:val="24"/>
          <w:u w:val="single"/>
        </w:rPr>
        <w:t>Enforcement</w:t>
      </w:r>
      <w:r w:rsidRPr="005108E4">
        <w:rPr>
          <w:spacing w:val="-10"/>
          <w:sz w:val="24"/>
          <w:u w:val="single"/>
        </w:rPr>
        <w:t xml:space="preserve"> </w:t>
      </w:r>
      <w:r w:rsidRPr="005108E4">
        <w:rPr>
          <w:sz w:val="24"/>
          <w:u w:val="single"/>
        </w:rPr>
        <w:t>of</w:t>
      </w:r>
      <w:r w:rsidRPr="005108E4">
        <w:rPr>
          <w:spacing w:val="-11"/>
          <w:sz w:val="24"/>
          <w:u w:val="single"/>
        </w:rPr>
        <w:t xml:space="preserve"> </w:t>
      </w:r>
      <w:r w:rsidRPr="005108E4">
        <w:rPr>
          <w:i/>
          <w:sz w:val="24"/>
          <w:u w:val="single"/>
        </w:rPr>
        <w:t>Subpoenas</w:t>
      </w:r>
      <w:r w:rsidRPr="005108E4">
        <w:rPr>
          <w:sz w:val="24"/>
        </w:rPr>
        <w:t>.</w:t>
      </w:r>
      <w:r w:rsidRPr="005108E4">
        <w:rPr>
          <w:spacing w:val="39"/>
          <w:sz w:val="24"/>
        </w:rPr>
        <w:t xml:space="preserve"> </w:t>
      </w:r>
      <w:r w:rsidRPr="005108E4">
        <w:rPr>
          <w:sz w:val="24"/>
        </w:rPr>
        <w:t>On</w:t>
      </w:r>
      <w:r w:rsidRPr="005108E4">
        <w:rPr>
          <w:spacing w:val="-13"/>
          <w:sz w:val="24"/>
        </w:rPr>
        <w:t xml:space="preserve"> </w:t>
      </w:r>
      <w:r w:rsidRPr="005108E4">
        <w:rPr>
          <w:sz w:val="24"/>
        </w:rPr>
        <w:t>the</w:t>
      </w:r>
      <w:r w:rsidRPr="005108E4">
        <w:rPr>
          <w:spacing w:val="-14"/>
          <w:sz w:val="24"/>
        </w:rPr>
        <w:t xml:space="preserve"> </w:t>
      </w:r>
      <w:r w:rsidRPr="005108E4">
        <w:rPr>
          <w:sz w:val="24"/>
        </w:rPr>
        <w:t>failure</w:t>
      </w:r>
      <w:r w:rsidRPr="005108E4">
        <w:rPr>
          <w:spacing w:val="-13"/>
          <w:sz w:val="24"/>
        </w:rPr>
        <w:t xml:space="preserve"> </w:t>
      </w:r>
      <w:r w:rsidRPr="005108E4">
        <w:rPr>
          <w:sz w:val="24"/>
        </w:rPr>
        <w:t>of</w:t>
      </w:r>
      <w:r w:rsidRPr="005108E4">
        <w:rPr>
          <w:spacing w:val="-14"/>
          <w:sz w:val="24"/>
        </w:rPr>
        <w:t xml:space="preserve"> </w:t>
      </w:r>
      <w:r w:rsidRPr="005108E4">
        <w:rPr>
          <w:sz w:val="24"/>
        </w:rPr>
        <w:t>a</w:t>
      </w:r>
      <w:r w:rsidRPr="005108E4">
        <w:rPr>
          <w:spacing w:val="-14"/>
          <w:sz w:val="24"/>
        </w:rPr>
        <w:t xml:space="preserve"> </w:t>
      </w:r>
      <w:r w:rsidRPr="005108E4">
        <w:rPr>
          <w:sz w:val="24"/>
        </w:rPr>
        <w:t>person</w:t>
      </w:r>
      <w:r w:rsidRPr="005108E4">
        <w:rPr>
          <w:spacing w:val="-13"/>
          <w:sz w:val="24"/>
        </w:rPr>
        <w:t xml:space="preserve"> </w:t>
      </w:r>
      <w:r w:rsidRPr="005108E4">
        <w:rPr>
          <w:sz w:val="24"/>
        </w:rPr>
        <w:t>to</w:t>
      </w:r>
      <w:r w:rsidRPr="005108E4">
        <w:rPr>
          <w:spacing w:val="-13"/>
          <w:sz w:val="24"/>
        </w:rPr>
        <w:t xml:space="preserve"> </w:t>
      </w:r>
      <w:r w:rsidRPr="005108E4">
        <w:rPr>
          <w:sz w:val="24"/>
        </w:rPr>
        <w:t>comply</w:t>
      </w:r>
      <w:r w:rsidRPr="005108E4">
        <w:rPr>
          <w:spacing w:val="-19"/>
          <w:sz w:val="24"/>
        </w:rPr>
        <w:t xml:space="preserve"> </w:t>
      </w:r>
      <w:r w:rsidRPr="005108E4">
        <w:rPr>
          <w:sz w:val="24"/>
        </w:rPr>
        <w:t>with</w:t>
      </w:r>
      <w:r w:rsidRPr="005108E4">
        <w:rPr>
          <w:spacing w:val="-13"/>
          <w:sz w:val="24"/>
        </w:rPr>
        <w:t xml:space="preserve"> </w:t>
      </w:r>
      <w:r w:rsidRPr="005108E4">
        <w:rPr>
          <w:sz w:val="24"/>
        </w:rPr>
        <w:t>a</w:t>
      </w:r>
      <w:r w:rsidRPr="005108E4">
        <w:rPr>
          <w:spacing w:val="-13"/>
          <w:sz w:val="24"/>
        </w:rPr>
        <w:t xml:space="preserve"> </w:t>
      </w:r>
      <w:r w:rsidRPr="005108E4">
        <w:rPr>
          <w:i/>
          <w:sz w:val="24"/>
        </w:rPr>
        <w:t>subpoena</w:t>
      </w:r>
      <w:r w:rsidRPr="005108E4">
        <w:rPr>
          <w:sz w:val="24"/>
        </w:rPr>
        <w:t>,</w:t>
      </w:r>
      <w:r w:rsidRPr="005108E4">
        <w:rPr>
          <w:spacing w:val="-13"/>
          <w:sz w:val="24"/>
        </w:rPr>
        <w:t xml:space="preserve"> </w:t>
      </w:r>
      <w:r w:rsidRPr="005108E4">
        <w:rPr>
          <w:sz w:val="24"/>
        </w:rPr>
        <w:t>and</w:t>
      </w:r>
      <w:r w:rsidRPr="005108E4">
        <w:rPr>
          <w:spacing w:val="-13"/>
          <w:sz w:val="24"/>
        </w:rPr>
        <w:t xml:space="preserve"> </w:t>
      </w:r>
      <w:r w:rsidRPr="005108E4">
        <w:rPr>
          <w:sz w:val="24"/>
        </w:rPr>
        <w:t>not subsequently vacated or modified by the Commission or a Commission Delegee, the Commission</w:t>
      </w:r>
      <w:r w:rsidRPr="005108E4">
        <w:rPr>
          <w:spacing w:val="-11"/>
          <w:sz w:val="24"/>
        </w:rPr>
        <w:t xml:space="preserve"> </w:t>
      </w:r>
      <w:r w:rsidRPr="005108E4">
        <w:rPr>
          <w:sz w:val="24"/>
        </w:rPr>
        <w:t>or</w:t>
      </w:r>
      <w:r w:rsidRPr="005108E4">
        <w:rPr>
          <w:spacing w:val="-11"/>
          <w:sz w:val="24"/>
        </w:rPr>
        <w:t xml:space="preserve"> </w:t>
      </w:r>
      <w:r w:rsidRPr="005108E4">
        <w:rPr>
          <w:sz w:val="24"/>
        </w:rPr>
        <w:t>a</w:t>
      </w:r>
      <w:r w:rsidRPr="005108E4">
        <w:rPr>
          <w:spacing w:val="-11"/>
          <w:sz w:val="24"/>
        </w:rPr>
        <w:t xml:space="preserve"> </w:t>
      </w:r>
      <w:r w:rsidRPr="005108E4">
        <w:rPr>
          <w:sz w:val="24"/>
        </w:rPr>
        <w:t>Commission</w:t>
      </w:r>
      <w:r w:rsidRPr="005108E4">
        <w:rPr>
          <w:spacing w:val="-11"/>
          <w:sz w:val="24"/>
        </w:rPr>
        <w:t xml:space="preserve"> </w:t>
      </w:r>
      <w:r w:rsidRPr="005108E4">
        <w:rPr>
          <w:sz w:val="24"/>
        </w:rPr>
        <w:t>Delegee</w:t>
      </w:r>
      <w:r w:rsidRPr="005108E4">
        <w:rPr>
          <w:spacing w:val="-11"/>
          <w:sz w:val="24"/>
        </w:rPr>
        <w:t xml:space="preserve"> </w:t>
      </w:r>
      <w:r w:rsidRPr="005108E4">
        <w:rPr>
          <w:sz w:val="24"/>
        </w:rPr>
        <w:t>may</w:t>
      </w:r>
      <w:r w:rsidRPr="005108E4">
        <w:rPr>
          <w:spacing w:val="-17"/>
          <w:sz w:val="24"/>
        </w:rPr>
        <w:t xml:space="preserve"> </w:t>
      </w:r>
      <w:r w:rsidRPr="005108E4">
        <w:rPr>
          <w:sz w:val="24"/>
        </w:rPr>
        <w:t>apply</w:t>
      </w:r>
      <w:r w:rsidRPr="005108E4">
        <w:rPr>
          <w:spacing w:val="-17"/>
          <w:sz w:val="24"/>
        </w:rPr>
        <w:t xml:space="preserve"> </w:t>
      </w:r>
      <w:r w:rsidRPr="005108E4">
        <w:rPr>
          <w:sz w:val="24"/>
        </w:rPr>
        <w:t>to</w:t>
      </w:r>
      <w:r w:rsidRPr="005108E4">
        <w:rPr>
          <w:spacing w:val="-11"/>
          <w:sz w:val="24"/>
        </w:rPr>
        <w:t xml:space="preserve"> </w:t>
      </w:r>
      <w:r w:rsidRPr="005108E4">
        <w:rPr>
          <w:sz w:val="24"/>
        </w:rPr>
        <w:t>the</w:t>
      </w:r>
      <w:r w:rsidRPr="005108E4">
        <w:rPr>
          <w:spacing w:val="-11"/>
          <w:sz w:val="24"/>
        </w:rPr>
        <w:t xml:space="preserve"> </w:t>
      </w:r>
      <w:r w:rsidRPr="005108E4">
        <w:rPr>
          <w:sz w:val="24"/>
        </w:rPr>
        <w:t>Superior</w:t>
      </w:r>
      <w:r w:rsidRPr="005108E4">
        <w:rPr>
          <w:spacing w:val="-11"/>
          <w:sz w:val="24"/>
        </w:rPr>
        <w:t xml:space="preserve"> </w:t>
      </w:r>
      <w:r w:rsidRPr="005108E4">
        <w:rPr>
          <w:sz w:val="24"/>
        </w:rPr>
        <w:t>Court</w:t>
      </w:r>
      <w:r w:rsidRPr="005108E4">
        <w:rPr>
          <w:spacing w:val="-8"/>
          <w:sz w:val="24"/>
        </w:rPr>
        <w:t xml:space="preserve"> </w:t>
      </w:r>
      <w:r w:rsidRPr="005108E4">
        <w:rPr>
          <w:sz w:val="24"/>
        </w:rPr>
        <w:t>for</w:t>
      </w:r>
      <w:r w:rsidRPr="005108E4">
        <w:rPr>
          <w:spacing w:val="-8"/>
          <w:sz w:val="24"/>
        </w:rPr>
        <w:t xml:space="preserve"> </w:t>
      </w:r>
      <w:r w:rsidRPr="005108E4">
        <w:rPr>
          <w:sz w:val="24"/>
        </w:rPr>
        <w:t>an</w:t>
      </w:r>
      <w:r w:rsidRPr="005108E4">
        <w:rPr>
          <w:spacing w:val="-11"/>
          <w:sz w:val="24"/>
        </w:rPr>
        <w:t xml:space="preserve"> </w:t>
      </w:r>
      <w:r w:rsidRPr="005108E4">
        <w:rPr>
          <w:sz w:val="24"/>
        </w:rPr>
        <w:t>order</w:t>
      </w:r>
      <w:r w:rsidRPr="005108E4">
        <w:rPr>
          <w:spacing w:val="-10"/>
          <w:sz w:val="24"/>
        </w:rPr>
        <w:t xml:space="preserve"> </w:t>
      </w:r>
      <w:r w:rsidRPr="005108E4">
        <w:rPr>
          <w:sz w:val="24"/>
        </w:rPr>
        <w:t>to</w:t>
      </w:r>
      <w:r w:rsidRPr="005108E4">
        <w:rPr>
          <w:spacing w:val="-11"/>
          <w:sz w:val="24"/>
        </w:rPr>
        <w:t xml:space="preserve"> </w:t>
      </w:r>
      <w:r w:rsidRPr="005108E4">
        <w:rPr>
          <w:sz w:val="24"/>
        </w:rPr>
        <w:t xml:space="preserve">compel compliance with the </w:t>
      </w:r>
      <w:r w:rsidRPr="005108E4">
        <w:rPr>
          <w:i/>
          <w:sz w:val="24"/>
        </w:rPr>
        <w:t>subpoena</w:t>
      </w:r>
      <w:r w:rsidRPr="005108E4">
        <w:rPr>
          <w:sz w:val="24"/>
        </w:rPr>
        <w:t>; an order for costs and fees associated with the issuance and enforcement</w:t>
      </w:r>
      <w:r w:rsidRPr="005108E4">
        <w:rPr>
          <w:spacing w:val="-11"/>
          <w:sz w:val="24"/>
        </w:rPr>
        <w:t xml:space="preserve"> </w:t>
      </w:r>
      <w:r w:rsidRPr="005108E4">
        <w:rPr>
          <w:sz w:val="24"/>
        </w:rPr>
        <w:t>of</w:t>
      </w:r>
      <w:r w:rsidRPr="005108E4">
        <w:rPr>
          <w:spacing w:val="-10"/>
          <w:sz w:val="24"/>
        </w:rPr>
        <w:t xml:space="preserve"> </w:t>
      </w:r>
      <w:r w:rsidRPr="005108E4">
        <w:rPr>
          <w:sz w:val="24"/>
        </w:rPr>
        <w:t>the</w:t>
      </w:r>
      <w:r w:rsidRPr="005108E4">
        <w:rPr>
          <w:spacing w:val="-12"/>
          <w:sz w:val="24"/>
        </w:rPr>
        <w:t xml:space="preserve"> </w:t>
      </w:r>
      <w:r w:rsidRPr="005108E4">
        <w:rPr>
          <w:i/>
          <w:sz w:val="24"/>
        </w:rPr>
        <w:t>subpoena</w:t>
      </w:r>
      <w:r w:rsidRPr="005108E4">
        <w:rPr>
          <w:sz w:val="24"/>
        </w:rPr>
        <w:t>;</w:t>
      </w:r>
      <w:r w:rsidRPr="005108E4">
        <w:rPr>
          <w:spacing w:val="-10"/>
          <w:sz w:val="24"/>
        </w:rPr>
        <w:t xml:space="preserve"> </w:t>
      </w:r>
      <w:r w:rsidRPr="005108E4">
        <w:rPr>
          <w:sz w:val="24"/>
        </w:rPr>
        <w:t>or</w:t>
      </w:r>
      <w:r w:rsidRPr="005108E4">
        <w:rPr>
          <w:spacing w:val="-11"/>
          <w:sz w:val="24"/>
        </w:rPr>
        <w:t xml:space="preserve"> </w:t>
      </w:r>
      <w:r w:rsidRPr="005108E4">
        <w:rPr>
          <w:sz w:val="24"/>
        </w:rPr>
        <w:t>an</w:t>
      </w:r>
      <w:r w:rsidRPr="005108E4">
        <w:rPr>
          <w:spacing w:val="-11"/>
          <w:sz w:val="24"/>
        </w:rPr>
        <w:t xml:space="preserve"> </w:t>
      </w:r>
      <w:r w:rsidRPr="005108E4">
        <w:rPr>
          <w:sz w:val="24"/>
        </w:rPr>
        <w:t>order</w:t>
      </w:r>
      <w:r w:rsidRPr="005108E4">
        <w:rPr>
          <w:spacing w:val="-11"/>
          <w:sz w:val="24"/>
        </w:rPr>
        <w:t xml:space="preserve"> </w:t>
      </w:r>
      <w:r w:rsidRPr="005108E4">
        <w:rPr>
          <w:sz w:val="24"/>
        </w:rPr>
        <w:t>of</w:t>
      </w:r>
      <w:r w:rsidRPr="005108E4">
        <w:rPr>
          <w:spacing w:val="-11"/>
          <w:sz w:val="24"/>
        </w:rPr>
        <w:t xml:space="preserve"> </w:t>
      </w:r>
      <w:r w:rsidRPr="005108E4">
        <w:rPr>
          <w:sz w:val="24"/>
        </w:rPr>
        <w:t>contempt</w:t>
      </w:r>
      <w:r w:rsidRPr="005108E4">
        <w:rPr>
          <w:spacing w:val="-10"/>
          <w:sz w:val="24"/>
        </w:rPr>
        <w:t xml:space="preserve"> </w:t>
      </w:r>
      <w:r w:rsidRPr="005108E4">
        <w:rPr>
          <w:sz w:val="24"/>
        </w:rPr>
        <w:t>for</w:t>
      </w:r>
      <w:r w:rsidRPr="005108E4">
        <w:rPr>
          <w:spacing w:val="-11"/>
          <w:sz w:val="24"/>
        </w:rPr>
        <w:t xml:space="preserve"> </w:t>
      </w:r>
      <w:r w:rsidRPr="005108E4">
        <w:rPr>
          <w:sz w:val="24"/>
        </w:rPr>
        <w:t>any</w:t>
      </w:r>
      <w:r w:rsidRPr="005108E4">
        <w:rPr>
          <w:spacing w:val="-16"/>
          <w:sz w:val="24"/>
        </w:rPr>
        <w:t xml:space="preserve"> </w:t>
      </w:r>
      <w:r w:rsidRPr="005108E4">
        <w:rPr>
          <w:sz w:val="24"/>
        </w:rPr>
        <w:t>failure</w:t>
      </w:r>
      <w:r w:rsidRPr="005108E4">
        <w:rPr>
          <w:spacing w:val="-9"/>
          <w:sz w:val="24"/>
        </w:rPr>
        <w:t xml:space="preserve"> </w:t>
      </w:r>
      <w:r w:rsidRPr="005108E4">
        <w:rPr>
          <w:sz w:val="24"/>
        </w:rPr>
        <w:t>by</w:t>
      </w:r>
      <w:r w:rsidRPr="005108E4">
        <w:rPr>
          <w:spacing w:val="-16"/>
          <w:sz w:val="24"/>
        </w:rPr>
        <w:t xml:space="preserve"> </w:t>
      </w:r>
      <w:r w:rsidRPr="005108E4">
        <w:rPr>
          <w:sz w:val="24"/>
        </w:rPr>
        <w:t>a</w:t>
      </w:r>
      <w:r w:rsidRPr="005108E4">
        <w:rPr>
          <w:spacing w:val="-9"/>
          <w:sz w:val="24"/>
        </w:rPr>
        <w:t xml:space="preserve"> </w:t>
      </w:r>
      <w:r w:rsidRPr="005108E4">
        <w:rPr>
          <w:sz w:val="24"/>
        </w:rPr>
        <w:t>party</w:t>
      </w:r>
      <w:r w:rsidRPr="005108E4">
        <w:rPr>
          <w:spacing w:val="-15"/>
          <w:sz w:val="24"/>
        </w:rPr>
        <w:t xml:space="preserve"> </w:t>
      </w:r>
      <w:r w:rsidRPr="005108E4">
        <w:rPr>
          <w:sz w:val="24"/>
        </w:rPr>
        <w:t>to</w:t>
      </w:r>
      <w:r w:rsidRPr="005108E4">
        <w:rPr>
          <w:spacing w:val="-9"/>
          <w:sz w:val="24"/>
        </w:rPr>
        <w:t xml:space="preserve"> </w:t>
      </w:r>
      <w:r w:rsidRPr="005108E4">
        <w:rPr>
          <w:sz w:val="24"/>
        </w:rPr>
        <w:t>comply</w:t>
      </w:r>
      <w:r w:rsidRPr="005108E4">
        <w:rPr>
          <w:spacing w:val="-15"/>
          <w:sz w:val="24"/>
        </w:rPr>
        <w:t xml:space="preserve"> </w:t>
      </w:r>
      <w:r w:rsidRPr="005108E4">
        <w:rPr>
          <w:sz w:val="24"/>
        </w:rPr>
        <w:t>with a court</w:t>
      </w:r>
      <w:r w:rsidRPr="005108E4">
        <w:rPr>
          <w:spacing w:val="-3"/>
          <w:sz w:val="24"/>
        </w:rPr>
        <w:t xml:space="preserve"> </w:t>
      </w:r>
      <w:r w:rsidRPr="005108E4">
        <w:rPr>
          <w:sz w:val="24"/>
        </w:rPr>
        <w:t>order.</w:t>
      </w:r>
    </w:p>
    <w:p w14:paraId="55277DF9" w14:textId="77777777" w:rsidR="00DA2759" w:rsidRPr="005108E4" w:rsidRDefault="00DA2759">
      <w:pPr>
        <w:pStyle w:val="BodyText"/>
        <w:spacing w:before="10"/>
        <w:jc w:val="left"/>
      </w:pPr>
    </w:p>
    <w:p w14:paraId="67188F2C" w14:textId="77777777" w:rsidR="00DA2759" w:rsidRPr="005108E4" w:rsidRDefault="009A7511" w:rsidP="00695A69">
      <w:pPr>
        <w:pStyle w:val="ListParagraph"/>
        <w:numPr>
          <w:ilvl w:val="2"/>
          <w:numId w:val="40"/>
        </w:numPr>
        <w:tabs>
          <w:tab w:val="left" w:pos="1750"/>
        </w:tabs>
        <w:spacing w:line="242" w:lineRule="auto"/>
        <w:ind w:left="1319" w:right="116" w:firstLine="0"/>
        <w:outlineLvl w:val="1"/>
        <w:rPr>
          <w:sz w:val="24"/>
        </w:rPr>
      </w:pPr>
      <w:r w:rsidRPr="005108E4">
        <w:rPr>
          <w:sz w:val="24"/>
        </w:rPr>
        <w:t>The</w:t>
      </w:r>
      <w:r w:rsidRPr="005108E4">
        <w:rPr>
          <w:spacing w:val="-14"/>
          <w:sz w:val="24"/>
        </w:rPr>
        <w:t xml:space="preserve"> </w:t>
      </w:r>
      <w:r w:rsidRPr="005108E4">
        <w:rPr>
          <w:sz w:val="24"/>
        </w:rPr>
        <w:t>failure</w:t>
      </w:r>
      <w:r w:rsidRPr="005108E4">
        <w:rPr>
          <w:spacing w:val="-14"/>
          <w:sz w:val="24"/>
        </w:rPr>
        <w:t xml:space="preserve"> </w:t>
      </w:r>
      <w:r w:rsidRPr="005108E4">
        <w:rPr>
          <w:sz w:val="24"/>
        </w:rPr>
        <w:t>to</w:t>
      </w:r>
      <w:r w:rsidRPr="005108E4">
        <w:rPr>
          <w:spacing w:val="-13"/>
          <w:sz w:val="24"/>
        </w:rPr>
        <w:t xml:space="preserve"> </w:t>
      </w:r>
      <w:r w:rsidRPr="005108E4">
        <w:rPr>
          <w:sz w:val="24"/>
        </w:rPr>
        <w:t>cooperate</w:t>
      </w:r>
      <w:r w:rsidRPr="005108E4">
        <w:rPr>
          <w:spacing w:val="-14"/>
          <w:sz w:val="24"/>
        </w:rPr>
        <w:t xml:space="preserve"> </w:t>
      </w:r>
      <w:r w:rsidRPr="005108E4">
        <w:rPr>
          <w:sz w:val="24"/>
        </w:rPr>
        <w:t>with</w:t>
      </w:r>
      <w:r w:rsidRPr="005108E4">
        <w:rPr>
          <w:spacing w:val="-13"/>
          <w:sz w:val="24"/>
        </w:rPr>
        <w:t xml:space="preserve"> </w:t>
      </w:r>
      <w:r w:rsidRPr="005108E4">
        <w:rPr>
          <w:sz w:val="24"/>
        </w:rPr>
        <w:t>provisions</w:t>
      </w:r>
      <w:r w:rsidRPr="005108E4">
        <w:rPr>
          <w:spacing w:val="-13"/>
          <w:sz w:val="24"/>
        </w:rPr>
        <w:t xml:space="preserve"> </w:t>
      </w:r>
      <w:r w:rsidRPr="005108E4">
        <w:rPr>
          <w:sz w:val="24"/>
        </w:rPr>
        <w:t>of</w:t>
      </w:r>
      <w:r w:rsidRPr="005108E4">
        <w:rPr>
          <w:spacing w:val="-14"/>
          <w:sz w:val="24"/>
        </w:rPr>
        <w:t xml:space="preserve"> </w:t>
      </w:r>
      <w:r w:rsidRPr="005108E4">
        <w:rPr>
          <w:sz w:val="24"/>
        </w:rPr>
        <w:t>935</w:t>
      </w:r>
      <w:r w:rsidRPr="005108E4">
        <w:rPr>
          <w:spacing w:val="-13"/>
          <w:sz w:val="24"/>
        </w:rPr>
        <w:t xml:space="preserve"> </w:t>
      </w:r>
      <w:r w:rsidRPr="005108E4">
        <w:rPr>
          <w:sz w:val="24"/>
        </w:rPr>
        <w:t>CMR</w:t>
      </w:r>
      <w:r w:rsidRPr="005108E4">
        <w:rPr>
          <w:spacing w:val="-12"/>
          <w:sz w:val="24"/>
        </w:rPr>
        <w:t xml:space="preserve"> </w:t>
      </w:r>
      <w:r w:rsidRPr="005108E4">
        <w:rPr>
          <w:sz w:val="24"/>
        </w:rPr>
        <w:t>501.302</w:t>
      </w:r>
      <w:r w:rsidRPr="005108E4">
        <w:rPr>
          <w:spacing w:val="-13"/>
          <w:sz w:val="24"/>
        </w:rPr>
        <w:t xml:space="preserve"> </w:t>
      </w:r>
      <w:r w:rsidRPr="005108E4">
        <w:rPr>
          <w:sz w:val="24"/>
        </w:rPr>
        <w:t>may</w:t>
      </w:r>
      <w:r w:rsidRPr="005108E4">
        <w:rPr>
          <w:spacing w:val="-18"/>
          <w:sz w:val="24"/>
        </w:rPr>
        <w:t xml:space="preserve"> </w:t>
      </w:r>
      <w:r w:rsidRPr="005108E4">
        <w:rPr>
          <w:sz w:val="24"/>
        </w:rPr>
        <w:t>result</w:t>
      </w:r>
      <w:r w:rsidRPr="005108E4">
        <w:rPr>
          <w:spacing w:val="-13"/>
          <w:sz w:val="24"/>
        </w:rPr>
        <w:t xml:space="preserve"> </w:t>
      </w:r>
      <w:r w:rsidRPr="005108E4">
        <w:rPr>
          <w:sz w:val="24"/>
        </w:rPr>
        <w:t>in</w:t>
      </w:r>
      <w:r w:rsidRPr="005108E4">
        <w:rPr>
          <w:spacing w:val="-13"/>
          <w:sz w:val="24"/>
        </w:rPr>
        <w:t xml:space="preserve"> </w:t>
      </w:r>
      <w:r w:rsidRPr="005108E4">
        <w:rPr>
          <w:sz w:val="24"/>
        </w:rPr>
        <w:t>administrative or disciplinary action against the</w:t>
      </w:r>
      <w:r w:rsidRPr="005108E4">
        <w:rPr>
          <w:spacing w:val="-14"/>
          <w:sz w:val="24"/>
        </w:rPr>
        <w:t xml:space="preserve"> </w:t>
      </w:r>
      <w:r w:rsidRPr="005108E4">
        <w:rPr>
          <w:sz w:val="24"/>
        </w:rPr>
        <w:t>Licensee.</w:t>
      </w:r>
    </w:p>
    <w:p w14:paraId="34398365" w14:textId="77777777" w:rsidR="00DA2759" w:rsidRPr="005108E4" w:rsidRDefault="00DA2759">
      <w:pPr>
        <w:pStyle w:val="BodyText"/>
        <w:spacing w:before="4"/>
        <w:jc w:val="left"/>
      </w:pPr>
    </w:p>
    <w:p w14:paraId="1D728F90" w14:textId="77777777" w:rsidR="00DA2759" w:rsidRPr="005108E4" w:rsidRDefault="009A7511" w:rsidP="00695A69">
      <w:pPr>
        <w:pStyle w:val="ListParagraph"/>
        <w:numPr>
          <w:ilvl w:val="1"/>
          <w:numId w:val="40"/>
        </w:numPr>
        <w:tabs>
          <w:tab w:val="left" w:pos="902"/>
        </w:tabs>
        <w:ind w:hanging="783"/>
        <w:outlineLvl w:val="0"/>
        <w:rPr>
          <w:sz w:val="24"/>
        </w:rPr>
      </w:pPr>
      <w:r w:rsidRPr="005108E4">
        <w:rPr>
          <w:sz w:val="24"/>
          <w:u w:val="single"/>
        </w:rPr>
        <w:t>: Unannounced Purchase for Purpose of Investigative Testing (Secret Shopper</w:t>
      </w:r>
      <w:r w:rsidRPr="005108E4">
        <w:rPr>
          <w:spacing w:val="-41"/>
          <w:sz w:val="24"/>
          <w:u w:val="single"/>
        </w:rPr>
        <w:t xml:space="preserve"> </w:t>
      </w:r>
      <w:r w:rsidRPr="005108E4">
        <w:rPr>
          <w:sz w:val="24"/>
          <w:u w:val="single"/>
        </w:rPr>
        <w:t>Program).</w:t>
      </w:r>
    </w:p>
    <w:p w14:paraId="4EFA40EF" w14:textId="77777777" w:rsidR="00DA2759" w:rsidRPr="005108E4" w:rsidRDefault="00DA2759">
      <w:pPr>
        <w:pStyle w:val="BodyText"/>
        <w:spacing w:before="4"/>
        <w:jc w:val="left"/>
        <w:rPr>
          <w:sz w:val="19"/>
        </w:rPr>
      </w:pPr>
    </w:p>
    <w:p w14:paraId="7199DE72" w14:textId="77777777" w:rsidR="00DA2759" w:rsidRPr="005108E4" w:rsidRDefault="009A7511" w:rsidP="00695A69">
      <w:pPr>
        <w:pStyle w:val="ListParagraph"/>
        <w:numPr>
          <w:ilvl w:val="2"/>
          <w:numId w:val="40"/>
        </w:numPr>
        <w:tabs>
          <w:tab w:val="left" w:pos="1776"/>
        </w:tabs>
        <w:spacing w:before="61" w:line="242" w:lineRule="auto"/>
        <w:ind w:left="1320" w:right="116" w:firstLine="0"/>
        <w:outlineLvl w:val="1"/>
        <w:rPr>
          <w:sz w:val="24"/>
        </w:rPr>
      </w:pPr>
      <w:r w:rsidRPr="005108E4">
        <w:rPr>
          <w:sz w:val="24"/>
          <w:u w:val="single"/>
        </w:rPr>
        <w:t>Secret Shopper Program Authorized</w:t>
      </w:r>
      <w:r w:rsidRPr="005108E4">
        <w:rPr>
          <w:sz w:val="24"/>
        </w:rPr>
        <w:t>. The Commission or a Commission Delegee may at any</w:t>
      </w:r>
      <w:r w:rsidRPr="005108E4">
        <w:rPr>
          <w:spacing w:val="-9"/>
          <w:sz w:val="24"/>
        </w:rPr>
        <w:t xml:space="preserve"> </w:t>
      </w:r>
      <w:r w:rsidRPr="005108E4">
        <w:rPr>
          <w:sz w:val="24"/>
        </w:rPr>
        <w:t>time</w:t>
      </w:r>
      <w:r w:rsidRPr="005108E4">
        <w:rPr>
          <w:spacing w:val="-2"/>
          <w:sz w:val="24"/>
        </w:rPr>
        <w:t xml:space="preserve"> </w:t>
      </w:r>
      <w:r w:rsidRPr="005108E4">
        <w:rPr>
          <w:sz w:val="24"/>
        </w:rPr>
        <w:t>and</w:t>
      </w:r>
      <w:r w:rsidRPr="005108E4">
        <w:rPr>
          <w:spacing w:val="-1"/>
          <w:sz w:val="24"/>
        </w:rPr>
        <w:t xml:space="preserve"> </w:t>
      </w:r>
      <w:r w:rsidRPr="005108E4">
        <w:rPr>
          <w:sz w:val="24"/>
        </w:rPr>
        <w:t>without</w:t>
      </w:r>
      <w:r w:rsidRPr="005108E4">
        <w:rPr>
          <w:spacing w:val="-2"/>
          <w:sz w:val="24"/>
        </w:rPr>
        <w:t xml:space="preserve"> </w:t>
      </w:r>
      <w:r w:rsidRPr="005108E4">
        <w:rPr>
          <w:sz w:val="24"/>
        </w:rPr>
        <w:t>prior</w:t>
      </w:r>
      <w:r w:rsidRPr="005108E4">
        <w:rPr>
          <w:spacing w:val="-2"/>
          <w:sz w:val="24"/>
        </w:rPr>
        <w:t xml:space="preserve"> </w:t>
      </w:r>
      <w:r w:rsidRPr="005108E4">
        <w:rPr>
          <w:sz w:val="24"/>
        </w:rPr>
        <w:t>notice,</w:t>
      </w:r>
      <w:r w:rsidRPr="005108E4">
        <w:rPr>
          <w:spacing w:val="-2"/>
          <w:sz w:val="24"/>
        </w:rPr>
        <w:t xml:space="preserve"> </w:t>
      </w:r>
      <w:r w:rsidRPr="005108E4">
        <w:rPr>
          <w:sz w:val="24"/>
        </w:rPr>
        <w:t>authorize</w:t>
      </w:r>
      <w:r w:rsidRPr="005108E4">
        <w:rPr>
          <w:spacing w:val="-2"/>
          <w:sz w:val="24"/>
        </w:rPr>
        <w:t xml:space="preserve"> </w:t>
      </w:r>
      <w:r w:rsidRPr="005108E4">
        <w:rPr>
          <w:sz w:val="24"/>
        </w:rPr>
        <w:t>an</w:t>
      </w:r>
      <w:r w:rsidRPr="005108E4">
        <w:rPr>
          <w:spacing w:val="-4"/>
          <w:sz w:val="24"/>
        </w:rPr>
        <w:t xml:space="preserve"> </w:t>
      </w:r>
      <w:r w:rsidRPr="005108E4">
        <w:rPr>
          <w:sz w:val="24"/>
        </w:rPr>
        <w:t>employee</w:t>
      </w:r>
      <w:r w:rsidRPr="005108E4">
        <w:rPr>
          <w:spacing w:val="-6"/>
          <w:sz w:val="24"/>
        </w:rPr>
        <w:t xml:space="preserve"> </w:t>
      </w:r>
      <w:r w:rsidRPr="005108E4">
        <w:rPr>
          <w:sz w:val="24"/>
        </w:rPr>
        <w:t>or</w:t>
      </w:r>
      <w:r w:rsidRPr="005108E4">
        <w:rPr>
          <w:spacing w:val="-4"/>
          <w:sz w:val="24"/>
        </w:rPr>
        <w:t xml:space="preserve"> </w:t>
      </w:r>
      <w:r w:rsidRPr="005108E4">
        <w:rPr>
          <w:sz w:val="24"/>
        </w:rPr>
        <w:t>other</w:t>
      </w:r>
      <w:r w:rsidRPr="005108E4">
        <w:rPr>
          <w:spacing w:val="-4"/>
          <w:sz w:val="24"/>
        </w:rPr>
        <w:t xml:space="preserve"> </w:t>
      </w:r>
      <w:r w:rsidRPr="005108E4">
        <w:rPr>
          <w:sz w:val="24"/>
        </w:rPr>
        <w:t>agent</w:t>
      </w:r>
      <w:r w:rsidRPr="005108E4">
        <w:rPr>
          <w:spacing w:val="-4"/>
          <w:sz w:val="24"/>
        </w:rPr>
        <w:t xml:space="preserve"> </w:t>
      </w:r>
      <w:r w:rsidRPr="005108E4">
        <w:rPr>
          <w:sz w:val="24"/>
        </w:rPr>
        <w:t>to</w:t>
      </w:r>
      <w:r w:rsidRPr="005108E4">
        <w:rPr>
          <w:spacing w:val="-4"/>
          <w:sz w:val="24"/>
        </w:rPr>
        <w:t xml:space="preserve"> </w:t>
      </w:r>
      <w:r w:rsidRPr="005108E4">
        <w:rPr>
          <w:sz w:val="24"/>
        </w:rPr>
        <w:t>pose</w:t>
      </w:r>
      <w:r w:rsidRPr="005108E4">
        <w:rPr>
          <w:spacing w:val="-2"/>
          <w:sz w:val="24"/>
        </w:rPr>
        <w:t xml:space="preserve"> </w:t>
      </w:r>
      <w:r w:rsidRPr="005108E4">
        <w:rPr>
          <w:sz w:val="24"/>
        </w:rPr>
        <w:t>as</w:t>
      </w:r>
      <w:r w:rsidRPr="005108E4">
        <w:rPr>
          <w:spacing w:val="-2"/>
          <w:sz w:val="24"/>
        </w:rPr>
        <w:t xml:space="preserve"> </w:t>
      </w:r>
      <w:r w:rsidRPr="005108E4">
        <w:rPr>
          <w:sz w:val="24"/>
        </w:rPr>
        <w:t>a</w:t>
      </w:r>
      <w:r w:rsidRPr="005108E4">
        <w:rPr>
          <w:spacing w:val="-2"/>
          <w:sz w:val="24"/>
        </w:rPr>
        <w:t xml:space="preserve"> </w:t>
      </w:r>
      <w:r w:rsidRPr="005108E4">
        <w:rPr>
          <w:sz w:val="24"/>
        </w:rPr>
        <w:t>customer and</w:t>
      </w:r>
      <w:r w:rsidRPr="005108E4">
        <w:rPr>
          <w:spacing w:val="-8"/>
          <w:sz w:val="24"/>
        </w:rPr>
        <w:t xml:space="preserve"> </w:t>
      </w:r>
      <w:r w:rsidRPr="005108E4">
        <w:rPr>
          <w:sz w:val="24"/>
        </w:rPr>
        <w:t>purchase</w:t>
      </w:r>
      <w:r w:rsidRPr="005108E4">
        <w:rPr>
          <w:spacing w:val="-9"/>
          <w:sz w:val="24"/>
        </w:rPr>
        <w:t xml:space="preserve"> </w:t>
      </w:r>
      <w:r w:rsidRPr="005108E4">
        <w:rPr>
          <w:sz w:val="24"/>
        </w:rPr>
        <w:t>any</w:t>
      </w:r>
      <w:r w:rsidRPr="005108E4">
        <w:rPr>
          <w:spacing w:val="-17"/>
          <w:sz w:val="24"/>
        </w:rPr>
        <w:t xml:space="preserve"> </w:t>
      </w:r>
      <w:r w:rsidRPr="005108E4">
        <w:rPr>
          <w:sz w:val="24"/>
        </w:rPr>
        <w:t>Marijuana</w:t>
      </w:r>
      <w:r w:rsidRPr="005108E4">
        <w:rPr>
          <w:spacing w:val="-10"/>
          <w:sz w:val="24"/>
        </w:rPr>
        <w:t xml:space="preserve"> </w:t>
      </w:r>
      <w:r w:rsidRPr="005108E4">
        <w:rPr>
          <w:sz w:val="24"/>
        </w:rPr>
        <w:t>or</w:t>
      </w:r>
      <w:r w:rsidRPr="005108E4">
        <w:rPr>
          <w:spacing w:val="-9"/>
          <w:sz w:val="24"/>
        </w:rPr>
        <w:t xml:space="preserve"> </w:t>
      </w:r>
      <w:r w:rsidRPr="005108E4">
        <w:rPr>
          <w:sz w:val="24"/>
        </w:rPr>
        <w:t>Marijuana</w:t>
      </w:r>
      <w:r w:rsidRPr="005108E4">
        <w:rPr>
          <w:spacing w:val="-10"/>
          <w:sz w:val="24"/>
        </w:rPr>
        <w:t xml:space="preserve"> </w:t>
      </w:r>
      <w:r w:rsidRPr="005108E4">
        <w:rPr>
          <w:sz w:val="24"/>
        </w:rPr>
        <w:t>Products</w:t>
      </w:r>
      <w:r w:rsidRPr="005108E4">
        <w:rPr>
          <w:spacing w:val="-9"/>
          <w:sz w:val="24"/>
        </w:rPr>
        <w:t xml:space="preserve"> </w:t>
      </w:r>
      <w:r w:rsidRPr="005108E4">
        <w:rPr>
          <w:sz w:val="24"/>
        </w:rPr>
        <w:t>from</w:t>
      </w:r>
      <w:r w:rsidRPr="005108E4">
        <w:rPr>
          <w:spacing w:val="-9"/>
          <w:sz w:val="24"/>
        </w:rPr>
        <w:t xml:space="preserve"> </w:t>
      </w:r>
      <w:r w:rsidRPr="005108E4">
        <w:rPr>
          <w:sz w:val="24"/>
        </w:rPr>
        <w:t>any</w:t>
      </w:r>
      <w:r w:rsidRPr="005108E4">
        <w:rPr>
          <w:spacing w:val="-16"/>
          <w:sz w:val="24"/>
        </w:rPr>
        <w:t xml:space="preserve"> </w:t>
      </w:r>
      <w:r w:rsidRPr="005108E4">
        <w:rPr>
          <w:sz w:val="24"/>
        </w:rPr>
        <w:t>registered</w:t>
      </w:r>
      <w:r w:rsidRPr="005108E4">
        <w:rPr>
          <w:spacing w:val="-9"/>
          <w:sz w:val="24"/>
        </w:rPr>
        <w:t xml:space="preserve"> </w:t>
      </w:r>
      <w:r w:rsidRPr="005108E4">
        <w:rPr>
          <w:sz w:val="24"/>
        </w:rPr>
        <w:t>or</w:t>
      </w:r>
      <w:r w:rsidRPr="005108E4">
        <w:rPr>
          <w:spacing w:val="-10"/>
          <w:sz w:val="24"/>
        </w:rPr>
        <w:t xml:space="preserve"> </w:t>
      </w:r>
      <w:r w:rsidRPr="005108E4">
        <w:rPr>
          <w:sz w:val="24"/>
        </w:rPr>
        <w:t>licensed</w:t>
      </w:r>
      <w:r w:rsidRPr="005108E4">
        <w:rPr>
          <w:spacing w:val="-9"/>
          <w:sz w:val="24"/>
        </w:rPr>
        <w:t xml:space="preserve"> </w:t>
      </w:r>
      <w:r w:rsidRPr="005108E4">
        <w:rPr>
          <w:sz w:val="24"/>
        </w:rPr>
        <w:t>MTC.</w:t>
      </w:r>
      <w:r w:rsidRPr="005108E4">
        <w:rPr>
          <w:spacing w:val="44"/>
          <w:sz w:val="24"/>
        </w:rPr>
        <w:t xml:space="preserve"> </w:t>
      </w:r>
      <w:r w:rsidRPr="005108E4">
        <w:rPr>
          <w:sz w:val="24"/>
        </w:rPr>
        <w:t>The Commission or a Commission Delegee, may authorize such purchase for any investigative purposes</w:t>
      </w:r>
      <w:r w:rsidRPr="005108E4">
        <w:rPr>
          <w:spacing w:val="-19"/>
          <w:sz w:val="24"/>
        </w:rPr>
        <w:t xml:space="preserve"> </w:t>
      </w:r>
      <w:r w:rsidRPr="005108E4">
        <w:rPr>
          <w:sz w:val="24"/>
        </w:rPr>
        <w:t>that</w:t>
      </w:r>
      <w:r w:rsidRPr="005108E4">
        <w:rPr>
          <w:spacing w:val="-17"/>
          <w:sz w:val="24"/>
        </w:rPr>
        <w:t xml:space="preserve"> </w:t>
      </w:r>
      <w:r w:rsidRPr="005108E4">
        <w:rPr>
          <w:sz w:val="24"/>
        </w:rPr>
        <w:t>are</w:t>
      </w:r>
      <w:r w:rsidRPr="005108E4">
        <w:rPr>
          <w:spacing w:val="-19"/>
          <w:sz w:val="24"/>
        </w:rPr>
        <w:t xml:space="preserve"> </w:t>
      </w:r>
      <w:r w:rsidRPr="005108E4">
        <w:rPr>
          <w:sz w:val="24"/>
        </w:rPr>
        <w:t>consistent</w:t>
      </w:r>
      <w:r w:rsidRPr="005108E4">
        <w:rPr>
          <w:spacing w:val="-17"/>
          <w:sz w:val="24"/>
        </w:rPr>
        <w:t xml:space="preserve"> </w:t>
      </w:r>
      <w:r w:rsidRPr="005108E4">
        <w:rPr>
          <w:sz w:val="24"/>
        </w:rPr>
        <w:t>with</w:t>
      </w:r>
      <w:r w:rsidRPr="005108E4">
        <w:rPr>
          <w:spacing w:val="-18"/>
          <w:sz w:val="24"/>
        </w:rPr>
        <w:t xml:space="preserve"> </w:t>
      </w:r>
      <w:r w:rsidRPr="005108E4">
        <w:rPr>
          <w:sz w:val="24"/>
        </w:rPr>
        <w:t>St.</w:t>
      </w:r>
      <w:r w:rsidRPr="005108E4">
        <w:rPr>
          <w:spacing w:val="-18"/>
          <w:sz w:val="24"/>
        </w:rPr>
        <w:t xml:space="preserve"> </w:t>
      </w:r>
      <w:r w:rsidRPr="005108E4">
        <w:rPr>
          <w:sz w:val="24"/>
        </w:rPr>
        <w:t>2016,</w:t>
      </w:r>
      <w:r w:rsidRPr="005108E4">
        <w:rPr>
          <w:spacing w:val="-18"/>
          <w:sz w:val="24"/>
        </w:rPr>
        <w:t xml:space="preserve"> </w:t>
      </w:r>
      <w:r w:rsidRPr="005108E4">
        <w:rPr>
          <w:sz w:val="24"/>
        </w:rPr>
        <w:t>c.</w:t>
      </w:r>
      <w:r w:rsidRPr="005108E4">
        <w:rPr>
          <w:spacing w:val="-18"/>
          <w:sz w:val="24"/>
        </w:rPr>
        <w:t xml:space="preserve"> </w:t>
      </w:r>
      <w:r w:rsidRPr="005108E4">
        <w:rPr>
          <w:sz w:val="24"/>
        </w:rPr>
        <w:t>334,</w:t>
      </w:r>
      <w:r w:rsidRPr="005108E4">
        <w:rPr>
          <w:spacing w:val="-18"/>
          <w:sz w:val="24"/>
        </w:rPr>
        <w:t xml:space="preserve"> </w:t>
      </w:r>
      <w:r w:rsidRPr="005108E4">
        <w:rPr>
          <w:sz w:val="24"/>
        </w:rPr>
        <w:t>as</w:t>
      </w:r>
      <w:r w:rsidRPr="005108E4">
        <w:rPr>
          <w:spacing w:val="-18"/>
          <w:sz w:val="24"/>
        </w:rPr>
        <w:t xml:space="preserve"> </w:t>
      </w:r>
      <w:r w:rsidRPr="005108E4">
        <w:rPr>
          <w:sz w:val="24"/>
        </w:rPr>
        <w:t>amended</w:t>
      </w:r>
      <w:r w:rsidRPr="005108E4">
        <w:rPr>
          <w:spacing w:val="-18"/>
          <w:sz w:val="24"/>
        </w:rPr>
        <w:t xml:space="preserve"> </w:t>
      </w:r>
      <w:r w:rsidRPr="005108E4">
        <w:rPr>
          <w:sz w:val="24"/>
        </w:rPr>
        <w:t>by</w:t>
      </w:r>
      <w:r w:rsidRPr="005108E4">
        <w:rPr>
          <w:spacing w:val="-24"/>
          <w:sz w:val="24"/>
        </w:rPr>
        <w:t xml:space="preserve"> </w:t>
      </w:r>
      <w:r w:rsidRPr="005108E4">
        <w:rPr>
          <w:sz w:val="24"/>
        </w:rPr>
        <w:t>St.</w:t>
      </w:r>
      <w:r w:rsidRPr="005108E4">
        <w:rPr>
          <w:spacing w:val="-18"/>
          <w:sz w:val="24"/>
        </w:rPr>
        <w:t xml:space="preserve"> </w:t>
      </w:r>
      <w:r w:rsidRPr="005108E4">
        <w:rPr>
          <w:sz w:val="24"/>
        </w:rPr>
        <w:t>2017,</w:t>
      </w:r>
      <w:r w:rsidRPr="005108E4">
        <w:rPr>
          <w:spacing w:val="-18"/>
          <w:sz w:val="24"/>
        </w:rPr>
        <w:t xml:space="preserve"> </w:t>
      </w:r>
      <w:r w:rsidRPr="005108E4">
        <w:rPr>
          <w:sz w:val="24"/>
        </w:rPr>
        <w:t>c.</w:t>
      </w:r>
      <w:r w:rsidRPr="005108E4">
        <w:rPr>
          <w:spacing w:val="-20"/>
          <w:sz w:val="24"/>
        </w:rPr>
        <w:t xml:space="preserve"> </w:t>
      </w:r>
      <w:r w:rsidRPr="005108E4">
        <w:rPr>
          <w:sz w:val="24"/>
        </w:rPr>
        <w:t>55,</w:t>
      </w:r>
      <w:r w:rsidRPr="005108E4">
        <w:rPr>
          <w:spacing w:val="-20"/>
          <w:sz w:val="24"/>
        </w:rPr>
        <w:t xml:space="preserve"> </w:t>
      </w:r>
      <w:r w:rsidRPr="005108E4">
        <w:rPr>
          <w:sz w:val="24"/>
        </w:rPr>
        <w:t>M.G.L.</w:t>
      </w:r>
      <w:r w:rsidRPr="005108E4">
        <w:rPr>
          <w:spacing w:val="-20"/>
          <w:sz w:val="24"/>
        </w:rPr>
        <w:t xml:space="preserve"> </w:t>
      </w:r>
      <w:r w:rsidRPr="005108E4">
        <w:rPr>
          <w:sz w:val="24"/>
        </w:rPr>
        <w:t>c.</w:t>
      </w:r>
      <w:r w:rsidRPr="005108E4">
        <w:rPr>
          <w:spacing w:val="-18"/>
          <w:sz w:val="24"/>
        </w:rPr>
        <w:t xml:space="preserve"> </w:t>
      </w:r>
      <w:r w:rsidRPr="005108E4">
        <w:rPr>
          <w:sz w:val="24"/>
        </w:rPr>
        <w:t>94G,</w:t>
      </w:r>
    </w:p>
    <w:p w14:paraId="36F7C283" w14:textId="77777777" w:rsidR="00DA2759" w:rsidRPr="005108E4" w:rsidRDefault="009A7511">
      <w:pPr>
        <w:pStyle w:val="BodyText"/>
        <w:spacing w:before="6" w:line="242" w:lineRule="auto"/>
        <w:ind w:left="1320" w:right="116"/>
      </w:pPr>
      <w:r w:rsidRPr="005108E4">
        <w:t>M.G.L.</w:t>
      </w:r>
      <w:r w:rsidRPr="005108E4">
        <w:rPr>
          <w:spacing w:val="-21"/>
        </w:rPr>
        <w:t xml:space="preserve"> </w:t>
      </w:r>
      <w:r w:rsidRPr="005108E4">
        <w:t>c.</w:t>
      </w:r>
      <w:r w:rsidRPr="005108E4">
        <w:rPr>
          <w:spacing w:val="-20"/>
        </w:rPr>
        <w:t xml:space="preserve"> </w:t>
      </w:r>
      <w:r w:rsidRPr="005108E4">
        <w:t>94I,</w:t>
      </w:r>
      <w:r w:rsidRPr="005108E4">
        <w:rPr>
          <w:spacing w:val="-20"/>
        </w:rPr>
        <w:t xml:space="preserve"> </w:t>
      </w:r>
      <w:r w:rsidRPr="005108E4">
        <w:t>935</w:t>
      </w:r>
      <w:r w:rsidRPr="005108E4">
        <w:rPr>
          <w:spacing w:val="-20"/>
        </w:rPr>
        <w:t xml:space="preserve"> </w:t>
      </w:r>
      <w:r w:rsidRPr="005108E4">
        <w:t>CMR</w:t>
      </w:r>
      <w:r w:rsidRPr="005108E4">
        <w:rPr>
          <w:spacing w:val="-20"/>
        </w:rPr>
        <w:t xml:space="preserve"> </w:t>
      </w:r>
      <w:r w:rsidRPr="005108E4">
        <w:t>500.000:</w:t>
      </w:r>
      <w:r w:rsidRPr="005108E4">
        <w:rPr>
          <w:spacing w:val="20"/>
        </w:rPr>
        <w:t xml:space="preserve"> </w:t>
      </w:r>
      <w:r w:rsidRPr="005108E4">
        <w:rPr>
          <w:i/>
        </w:rPr>
        <w:t>Adult</w:t>
      </w:r>
      <w:r w:rsidRPr="005108E4">
        <w:rPr>
          <w:i/>
          <w:spacing w:val="-20"/>
        </w:rPr>
        <w:t xml:space="preserve"> </w:t>
      </w:r>
      <w:r w:rsidRPr="005108E4">
        <w:rPr>
          <w:i/>
        </w:rPr>
        <w:t>Use</w:t>
      </w:r>
      <w:r w:rsidRPr="005108E4">
        <w:rPr>
          <w:i/>
          <w:spacing w:val="-21"/>
        </w:rPr>
        <w:t xml:space="preserve"> </w:t>
      </w:r>
      <w:r w:rsidRPr="005108E4">
        <w:rPr>
          <w:i/>
        </w:rPr>
        <w:t>of</w:t>
      </w:r>
      <w:r w:rsidRPr="005108E4">
        <w:rPr>
          <w:i/>
          <w:spacing w:val="-20"/>
        </w:rPr>
        <w:t xml:space="preserve"> </w:t>
      </w:r>
      <w:r w:rsidRPr="005108E4">
        <w:rPr>
          <w:i/>
        </w:rPr>
        <w:t>Marijuana</w:t>
      </w:r>
      <w:r w:rsidRPr="005108E4">
        <w:t>,</w:t>
      </w:r>
      <w:r w:rsidRPr="005108E4">
        <w:rPr>
          <w:spacing w:val="-20"/>
        </w:rPr>
        <w:t xml:space="preserve"> </w:t>
      </w:r>
      <w:r w:rsidRPr="005108E4">
        <w:t>or</w:t>
      </w:r>
      <w:r w:rsidRPr="005108E4">
        <w:rPr>
          <w:spacing w:val="-21"/>
        </w:rPr>
        <w:t xml:space="preserve"> </w:t>
      </w:r>
      <w:r w:rsidRPr="005108E4">
        <w:t>935</w:t>
      </w:r>
      <w:r w:rsidRPr="005108E4">
        <w:rPr>
          <w:spacing w:val="-20"/>
        </w:rPr>
        <w:t xml:space="preserve"> </w:t>
      </w:r>
      <w:r w:rsidRPr="005108E4">
        <w:t>CMR</w:t>
      </w:r>
      <w:r w:rsidRPr="005108E4">
        <w:rPr>
          <w:spacing w:val="-18"/>
        </w:rPr>
        <w:t xml:space="preserve"> </w:t>
      </w:r>
      <w:r w:rsidRPr="005108E4">
        <w:t>501.000</w:t>
      </w:r>
      <w:r w:rsidRPr="005108E4">
        <w:rPr>
          <w:spacing w:val="-18"/>
        </w:rPr>
        <w:t xml:space="preserve"> </w:t>
      </w:r>
      <w:r w:rsidRPr="005108E4">
        <w:t>including,</w:t>
      </w:r>
      <w:r w:rsidRPr="005108E4">
        <w:rPr>
          <w:spacing w:val="-20"/>
        </w:rPr>
        <w:t xml:space="preserve"> </w:t>
      </w:r>
      <w:r w:rsidRPr="005108E4">
        <w:t xml:space="preserve">but not limited to, investigative testing for compliance with laboratory testing standards and identification check requirements. The purchasing employee or agent shall document the purchase, including the date, time and place of purchase, </w:t>
      </w:r>
      <w:r w:rsidRPr="005108E4">
        <w:rPr>
          <w:spacing w:val="-3"/>
        </w:rPr>
        <w:t xml:space="preserve">type </w:t>
      </w:r>
      <w:r w:rsidRPr="005108E4">
        <w:t>and amount of Marijuana or Marijuana Products, and any other information required by the</w:t>
      </w:r>
      <w:r w:rsidRPr="005108E4">
        <w:rPr>
          <w:spacing w:val="-34"/>
        </w:rPr>
        <w:t xml:space="preserve"> </w:t>
      </w:r>
      <w:r w:rsidRPr="005108E4">
        <w:t>Commission.</w:t>
      </w:r>
    </w:p>
    <w:p w14:paraId="59EDE23F" w14:textId="77777777" w:rsidR="00DA2759" w:rsidRPr="005108E4" w:rsidRDefault="00DA2759">
      <w:pPr>
        <w:pStyle w:val="BodyText"/>
        <w:spacing w:before="7"/>
        <w:jc w:val="left"/>
      </w:pPr>
    </w:p>
    <w:p w14:paraId="160D6FBE" w14:textId="77777777" w:rsidR="00DA2759" w:rsidRPr="005108E4" w:rsidRDefault="009A7511" w:rsidP="00695A69">
      <w:pPr>
        <w:pStyle w:val="ListParagraph"/>
        <w:numPr>
          <w:ilvl w:val="2"/>
          <w:numId w:val="40"/>
        </w:numPr>
        <w:tabs>
          <w:tab w:val="left" w:pos="1779"/>
        </w:tabs>
        <w:spacing w:line="242" w:lineRule="auto"/>
        <w:ind w:left="1320" w:right="117" w:firstLine="0"/>
        <w:outlineLvl w:val="1"/>
        <w:rPr>
          <w:sz w:val="24"/>
        </w:rPr>
      </w:pPr>
      <w:r w:rsidRPr="005108E4">
        <w:rPr>
          <w:sz w:val="24"/>
          <w:u w:val="single"/>
        </w:rPr>
        <w:t>Custody and Preservation of Purchases</w:t>
      </w:r>
      <w:r w:rsidRPr="005108E4">
        <w:rPr>
          <w:sz w:val="24"/>
        </w:rPr>
        <w:t>. The Marijuana or Marijuana Products purchased as part of the program shall be securely stored during transport in a manner to prevent contamination or</w:t>
      </w:r>
      <w:r w:rsidRPr="005108E4">
        <w:rPr>
          <w:spacing w:val="-3"/>
          <w:sz w:val="24"/>
        </w:rPr>
        <w:t xml:space="preserve"> </w:t>
      </w:r>
      <w:r w:rsidRPr="005108E4">
        <w:rPr>
          <w:sz w:val="24"/>
        </w:rPr>
        <w:t>spoilage.</w:t>
      </w:r>
    </w:p>
    <w:p w14:paraId="1C84923C"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24EAC2D8" w14:textId="77777777" w:rsidR="00DA2759" w:rsidRPr="005108E4" w:rsidRDefault="00DA2759">
      <w:pPr>
        <w:pStyle w:val="BodyText"/>
        <w:jc w:val="left"/>
        <w:rPr>
          <w:sz w:val="20"/>
        </w:rPr>
      </w:pPr>
    </w:p>
    <w:p w14:paraId="5D41910A" w14:textId="77777777" w:rsidR="00DA2759" w:rsidRPr="005108E4" w:rsidRDefault="00DA2759">
      <w:pPr>
        <w:pStyle w:val="BodyText"/>
        <w:spacing w:before="10"/>
        <w:jc w:val="left"/>
        <w:rPr>
          <w:sz w:val="19"/>
        </w:rPr>
      </w:pPr>
    </w:p>
    <w:p w14:paraId="60DF3872" w14:textId="77777777" w:rsidR="00DA2759" w:rsidRPr="005108E4" w:rsidRDefault="00DA2759">
      <w:pPr>
        <w:pStyle w:val="BodyText"/>
        <w:spacing w:before="7"/>
        <w:jc w:val="left"/>
      </w:pPr>
    </w:p>
    <w:p w14:paraId="6E85551D" w14:textId="77777777" w:rsidR="00DA2759" w:rsidRPr="005108E4" w:rsidRDefault="009A7511" w:rsidP="00695A69">
      <w:pPr>
        <w:pStyle w:val="ListParagraph"/>
        <w:numPr>
          <w:ilvl w:val="2"/>
          <w:numId w:val="40"/>
        </w:numPr>
        <w:tabs>
          <w:tab w:val="left" w:pos="1757"/>
        </w:tabs>
        <w:spacing w:line="242" w:lineRule="auto"/>
        <w:ind w:left="1320" w:right="116" w:firstLine="0"/>
        <w:outlineLvl w:val="1"/>
        <w:rPr>
          <w:sz w:val="24"/>
        </w:rPr>
      </w:pPr>
      <w:r w:rsidRPr="005108E4">
        <w:rPr>
          <w:sz w:val="24"/>
          <w:u w:val="single"/>
        </w:rPr>
        <w:t>Contamination</w:t>
      </w:r>
      <w:r w:rsidRPr="005108E4">
        <w:rPr>
          <w:spacing w:val="-13"/>
          <w:sz w:val="24"/>
          <w:u w:val="single"/>
        </w:rPr>
        <w:t xml:space="preserve"> </w:t>
      </w:r>
      <w:r w:rsidRPr="005108E4">
        <w:rPr>
          <w:sz w:val="24"/>
          <w:u w:val="single"/>
        </w:rPr>
        <w:t>and</w:t>
      </w:r>
      <w:r w:rsidRPr="005108E4">
        <w:rPr>
          <w:spacing w:val="-12"/>
          <w:sz w:val="24"/>
          <w:u w:val="single"/>
        </w:rPr>
        <w:t xml:space="preserve"> </w:t>
      </w:r>
      <w:r w:rsidRPr="005108E4">
        <w:rPr>
          <w:sz w:val="24"/>
          <w:u w:val="single"/>
        </w:rPr>
        <w:t>Spoilage</w:t>
      </w:r>
      <w:r w:rsidRPr="005108E4">
        <w:rPr>
          <w:spacing w:val="-14"/>
          <w:sz w:val="24"/>
          <w:u w:val="single"/>
        </w:rPr>
        <w:t xml:space="preserve"> </w:t>
      </w:r>
      <w:r w:rsidRPr="005108E4">
        <w:rPr>
          <w:sz w:val="24"/>
          <w:u w:val="single"/>
        </w:rPr>
        <w:t>During</w:t>
      </w:r>
      <w:r w:rsidRPr="005108E4">
        <w:rPr>
          <w:spacing w:val="-14"/>
          <w:sz w:val="24"/>
          <w:u w:val="single"/>
        </w:rPr>
        <w:t xml:space="preserve"> </w:t>
      </w:r>
      <w:r w:rsidRPr="005108E4">
        <w:rPr>
          <w:sz w:val="24"/>
          <w:u w:val="single"/>
        </w:rPr>
        <w:t>Storage</w:t>
      </w:r>
      <w:r w:rsidRPr="005108E4">
        <w:rPr>
          <w:spacing w:val="-13"/>
          <w:sz w:val="24"/>
          <w:u w:val="single"/>
        </w:rPr>
        <w:t xml:space="preserve"> </w:t>
      </w:r>
      <w:r w:rsidRPr="005108E4">
        <w:rPr>
          <w:sz w:val="24"/>
          <w:u w:val="single"/>
        </w:rPr>
        <w:t>or</w:t>
      </w:r>
      <w:r w:rsidRPr="005108E4">
        <w:rPr>
          <w:spacing w:val="-13"/>
          <w:sz w:val="24"/>
          <w:u w:val="single"/>
        </w:rPr>
        <w:t xml:space="preserve"> </w:t>
      </w:r>
      <w:r w:rsidRPr="005108E4">
        <w:rPr>
          <w:sz w:val="24"/>
          <w:u w:val="single"/>
        </w:rPr>
        <w:t>Transport</w:t>
      </w:r>
      <w:r w:rsidRPr="005108E4">
        <w:rPr>
          <w:sz w:val="24"/>
        </w:rPr>
        <w:t>.</w:t>
      </w:r>
      <w:r w:rsidRPr="005108E4">
        <w:rPr>
          <w:spacing w:val="37"/>
          <w:sz w:val="24"/>
        </w:rPr>
        <w:t xml:space="preserve"> </w:t>
      </w:r>
      <w:r w:rsidRPr="005108E4">
        <w:rPr>
          <w:sz w:val="24"/>
        </w:rPr>
        <w:t>Any</w:t>
      </w:r>
      <w:r w:rsidRPr="005108E4">
        <w:rPr>
          <w:spacing w:val="-19"/>
          <w:sz w:val="24"/>
        </w:rPr>
        <w:t xml:space="preserve"> </w:t>
      </w:r>
      <w:r w:rsidRPr="005108E4">
        <w:rPr>
          <w:sz w:val="24"/>
        </w:rPr>
        <w:t>contamination</w:t>
      </w:r>
      <w:r w:rsidRPr="005108E4">
        <w:rPr>
          <w:spacing w:val="-13"/>
          <w:sz w:val="24"/>
        </w:rPr>
        <w:t xml:space="preserve"> </w:t>
      </w:r>
      <w:r w:rsidRPr="005108E4">
        <w:rPr>
          <w:sz w:val="24"/>
        </w:rPr>
        <w:t>or</w:t>
      </w:r>
      <w:r w:rsidRPr="005108E4">
        <w:rPr>
          <w:spacing w:val="-12"/>
          <w:sz w:val="24"/>
        </w:rPr>
        <w:t xml:space="preserve"> </w:t>
      </w:r>
      <w:r w:rsidRPr="005108E4">
        <w:rPr>
          <w:sz w:val="24"/>
        </w:rPr>
        <w:t>spoilage of purchases under the Secret Shopper Program during storage or transport while under the control</w:t>
      </w:r>
      <w:r w:rsidRPr="005108E4">
        <w:rPr>
          <w:spacing w:val="-14"/>
          <w:sz w:val="24"/>
        </w:rPr>
        <w:t xml:space="preserve"> </w:t>
      </w:r>
      <w:r w:rsidRPr="005108E4">
        <w:rPr>
          <w:sz w:val="24"/>
        </w:rPr>
        <w:t>of</w:t>
      </w:r>
      <w:r w:rsidRPr="005108E4">
        <w:rPr>
          <w:spacing w:val="-15"/>
          <w:sz w:val="24"/>
        </w:rPr>
        <w:t xml:space="preserve"> </w:t>
      </w:r>
      <w:r w:rsidRPr="005108E4">
        <w:rPr>
          <w:sz w:val="24"/>
        </w:rPr>
        <w:t>the</w:t>
      </w:r>
      <w:r w:rsidRPr="005108E4">
        <w:rPr>
          <w:spacing w:val="-15"/>
          <w:sz w:val="24"/>
        </w:rPr>
        <w:t xml:space="preserve"> </w:t>
      </w:r>
      <w:r w:rsidRPr="005108E4">
        <w:rPr>
          <w:sz w:val="24"/>
        </w:rPr>
        <w:t>purchaser</w:t>
      </w:r>
      <w:r w:rsidRPr="005108E4">
        <w:rPr>
          <w:spacing w:val="-15"/>
          <w:sz w:val="24"/>
        </w:rPr>
        <w:t xml:space="preserve"> </w:t>
      </w:r>
      <w:r w:rsidRPr="005108E4">
        <w:rPr>
          <w:sz w:val="24"/>
        </w:rPr>
        <w:t>shall</w:t>
      </w:r>
      <w:r w:rsidRPr="005108E4">
        <w:rPr>
          <w:spacing w:val="-15"/>
          <w:sz w:val="24"/>
        </w:rPr>
        <w:t xml:space="preserve"> </w:t>
      </w:r>
      <w:r w:rsidRPr="005108E4">
        <w:rPr>
          <w:sz w:val="24"/>
        </w:rPr>
        <w:t>be</w:t>
      </w:r>
      <w:r w:rsidRPr="005108E4">
        <w:rPr>
          <w:spacing w:val="-18"/>
          <w:sz w:val="24"/>
        </w:rPr>
        <w:t xml:space="preserve"> </w:t>
      </w:r>
      <w:r w:rsidRPr="005108E4">
        <w:rPr>
          <w:sz w:val="24"/>
        </w:rPr>
        <w:t>promptly</w:t>
      </w:r>
      <w:r w:rsidRPr="005108E4">
        <w:rPr>
          <w:spacing w:val="-20"/>
          <w:sz w:val="24"/>
        </w:rPr>
        <w:t xml:space="preserve"> </w:t>
      </w:r>
      <w:r w:rsidRPr="005108E4">
        <w:rPr>
          <w:sz w:val="24"/>
        </w:rPr>
        <w:t>documented</w:t>
      </w:r>
      <w:r w:rsidRPr="005108E4">
        <w:rPr>
          <w:spacing w:val="-14"/>
          <w:sz w:val="24"/>
        </w:rPr>
        <w:t xml:space="preserve"> </w:t>
      </w:r>
      <w:r w:rsidRPr="005108E4">
        <w:rPr>
          <w:sz w:val="24"/>
        </w:rPr>
        <w:t>by</w:t>
      </w:r>
      <w:r w:rsidRPr="005108E4">
        <w:rPr>
          <w:spacing w:val="-20"/>
          <w:sz w:val="24"/>
        </w:rPr>
        <w:t xml:space="preserve"> </w:t>
      </w:r>
      <w:r w:rsidRPr="005108E4">
        <w:rPr>
          <w:sz w:val="24"/>
        </w:rPr>
        <w:t>the</w:t>
      </w:r>
      <w:r w:rsidRPr="005108E4">
        <w:rPr>
          <w:spacing w:val="-15"/>
          <w:sz w:val="24"/>
        </w:rPr>
        <w:t xml:space="preserve"> </w:t>
      </w:r>
      <w:r w:rsidRPr="005108E4">
        <w:rPr>
          <w:sz w:val="24"/>
        </w:rPr>
        <w:t>purchaser</w:t>
      </w:r>
      <w:r w:rsidRPr="005108E4">
        <w:rPr>
          <w:spacing w:val="-15"/>
          <w:sz w:val="24"/>
        </w:rPr>
        <w:t xml:space="preserve"> </w:t>
      </w:r>
      <w:r w:rsidRPr="005108E4">
        <w:rPr>
          <w:sz w:val="24"/>
        </w:rPr>
        <w:t>in</w:t>
      </w:r>
      <w:r w:rsidRPr="005108E4">
        <w:rPr>
          <w:spacing w:val="-13"/>
          <w:sz w:val="24"/>
        </w:rPr>
        <w:t xml:space="preserve"> </w:t>
      </w:r>
      <w:r w:rsidRPr="005108E4">
        <w:rPr>
          <w:sz w:val="24"/>
        </w:rPr>
        <w:t>writing</w:t>
      </w:r>
      <w:r w:rsidRPr="005108E4">
        <w:rPr>
          <w:spacing w:val="-17"/>
          <w:sz w:val="24"/>
        </w:rPr>
        <w:t xml:space="preserve"> </w:t>
      </w:r>
      <w:r w:rsidRPr="005108E4">
        <w:rPr>
          <w:sz w:val="24"/>
        </w:rPr>
        <w:t>and</w:t>
      </w:r>
      <w:r w:rsidRPr="005108E4">
        <w:rPr>
          <w:spacing w:val="-14"/>
          <w:sz w:val="24"/>
        </w:rPr>
        <w:t xml:space="preserve"> </w:t>
      </w:r>
      <w:r w:rsidRPr="005108E4">
        <w:rPr>
          <w:sz w:val="24"/>
        </w:rPr>
        <w:t>reported to</w:t>
      </w:r>
      <w:r w:rsidRPr="005108E4">
        <w:rPr>
          <w:spacing w:val="-13"/>
          <w:sz w:val="24"/>
        </w:rPr>
        <w:t xml:space="preserve"> </w:t>
      </w:r>
      <w:r w:rsidRPr="005108E4">
        <w:rPr>
          <w:sz w:val="24"/>
        </w:rPr>
        <w:t>the</w:t>
      </w:r>
      <w:r w:rsidRPr="005108E4">
        <w:rPr>
          <w:spacing w:val="-13"/>
          <w:sz w:val="24"/>
        </w:rPr>
        <w:t xml:space="preserve"> </w:t>
      </w:r>
      <w:r w:rsidRPr="005108E4">
        <w:rPr>
          <w:sz w:val="24"/>
        </w:rPr>
        <w:t>Commission.</w:t>
      </w:r>
      <w:r w:rsidRPr="005108E4">
        <w:rPr>
          <w:spacing w:val="36"/>
          <w:sz w:val="24"/>
        </w:rPr>
        <w:t xml:space="preserve"> </w:t>
      </w:r>
      <w:r w:rsidRPr="005108E4">
        <w:rPr>
          <w:sz w:val="24"/>
        </w:rPr>
        <w:t>The</w:t>
      </w:r>
      <w:r w:rsidRPr="005108E4">
        <w:rPr>
          <w:spacing w:val="-11"/>
          <w:sz w:val="24"/>
        </w:rPr>
        <w:t xml:space="preserve"> </w:t>
      </w:r>
      <w:r w:rsidRPr="005108E4">
        <w:rPr>
          <w:sz w:val="24"/>
        </w:rPr>
        <w:t>Commission</w:t>
      </w:r>
      <w:r w:rsidRPr="005108E4">
        <w:rPr>
          <w:spacing w:val="-10"/>
          <w:sz w:val="24"/>
        </w:rPr>
        <w:t xml:space="preserve"> </w:t>
      </w:r>
      <w:r w:rsidRPr="005108E4">
        <w:rPr>
          <w:sz w:val="24"/>
        </w:rPr>
        <w:t>or</w:t>
      </w:r>
      <w:r w:rsidRPr="005108E4">
        <w:rPr>
          <w:spacing w:val="-10"/>
          <w:sz w:val="24"/>
        </w:rPr>
        <w:t xml:space="preserve"> </w:t>
      </w:r>
      <w:r w:rsidRPr="005108E4">
        <w:rPr>
          <w:sz w:val="24"/>
        </w:rPr>
        <w:t>a</w:t>
      </w:r>
      <w:r w:rsidRPr="005108E4">
        <w:rPr>
          <w:spacing w:val="-11"/>
          <w:sz w:val="24"/>
        </w:rPr>
        <w:t xml:space="preserve"> </w:t>
      </w:r>
      <w:r w:rsidRPr="005108E4">
        <w:rPr>
          <w:sz w:val="24"/>
        </w:rPr>
        <w:t>Commission</w:t>
      </w:r>
      <w:r w:rsidRPr="005108E4">
        <w:rPr>
          <w:spacing w:val="-12"/>
          <w:sz w:val="24"/>
        </w:rPr>
        <w:t xml:space="preserve"> </w:t>
      </w:r>
      <w:r w:rsidRPr="005108E4">
        <w:rPr>
          <w:sz w:val="24"/>
        </w:rPr>
        <w:t>Delegee,</w:t>
      </w:r>
      <w:r w:rsidRPr="005108E4">
        <w:rPr>
          <w:spacing w:val="-12"/>
          <w:sz w:val="24"/>
        </w:rPr>
        <w:t xml:space="preserve"> </w:t>
      </w:r>
      <w:r w:rsidRPr="005108E4">
        <w:rPr>
          <w:sz w:val="24"/>
        </w:rPr>
        <w:t>may</w:t>
      </w:r>
      <w:r w:rsidRPr="005108E4">
        <w:rPr>
          <w:spacing w:val="-19"/>
          <w:sz w:val="24"/>
        </w:rPr>
        <w:t xml:space="preserve"> </w:t>
      </w:r>
      <w:r w:rsidRPr="005108E4">
        <w:rPr>
          <w:sz w:val="24"/>
        </w:rPr>
        <w:t>authorize</w:t>
      </w:r>
      <w:r w:rsidRPr="005108E4">
        <w:rPr>
          <w:spacing w:val="-13"/>
          <w:sz w:val="24"/>
        </w:rPr>
        <w:t xml:space="preserve"> </w:t>
      </w:r>
      <w:r w:rsidRPr="005108E4">
        <w:rPr>
          <w:sz w:val="24"/>
        </w:rPr>
        <w:t>the</w:t>
      </w:r>
      <w:r w:rsidRPr="005108E4">
        <w:rPr>
          <w:spacing w:val="-13"/>
          <w:sz w:val="24"/>
        </w:rPr>
        <w:t xml:space="preserve"> </w:t>
      </w:r>
      <w:r w:rsidRPr="005108E4">
        <w:rPr>
          <w:sz w:val="24"/>
        </w:rPr>
        <w:t>disposal</w:t>
      </w:r>
      <w:r w:rsidRPr="005108E4">
        <w:rPr>
          <w:spacing w:val="-12"/>
          <w:sz w:val="24"/>
        </w:rPr>
        <w:t xml:space="preserve"> </w:t>
      </w:r>
      <w:r w:rsidRPr="005108E4">
        <w:rPr>
          <w:sz w:val="24"/>
        </w:rPr>
        <w:t>of the contaminated or spoiled purchase, pursuant to the regulations concerning waste disposal under 935 CMR</w:t>
      </w:r>
      <w:r w:rsidRPr="005108E4">
        <w:rPr>
          <w:spacing w:val="-3"/>
          <w:sz w:val="24"/>
        </w:rPr>
        <w:t xml:space="preserve"> </w:t>
      </w:r>
      <w:r w:rsidRPr="005108E4">
        <w:rPr>
          <w:sz w:val="24"/>
        </w:rPr>
        <w:t>501.105(12).</w:t>
      </w:r>
    </w:p>
    <w:p w14:paraId="0C1F225D" w14:textId="77777777" w:rsidR="00DA2759" w:rsidRPr="005108E4" w:rsidRDefault="00DA2759">
      <w:pPr>
        <w:pStyle w:val="BodyText"/>
        <w:spacing w:before="8"/>
        <w:jc w:val="left"/>
      </w:pPr>
    </w:p>
    <w:p w14:paraId="217601C2" w14:textId="77777777" w:rsidR="00DA2759" w:rsidRPr="005108E4" w:rsidRDefault="009A7511" w:rsidP="00695A69">
      <w:pPr>
        <w:pStyle w:val="ListParagraph"/>
        <w:numPr>
          <w:ilvl w:val="2"/>
          <w:numId w:val="40"/>
        </w:numPr>
        <w:tabs>
          <w:tab w:val="left" w:pos="1808"/>
        </w:tabs>
        <w:spacing w:line="244" w:lineRule="auto"/>
        <w:ind w:left="1319" w:right="117" w:firstLine="0"/>
        <w:outlineLvl w:val="1"/>
        <w:rPr>
          <w:sz w:val="24"/>
        </w:rPr>
      </w:pPr>
      <w:r w:rsidRPr="005108E4">
        <w:rPr>
          <w:sz w:val="24"/>
          <w:u w:val="single"/>
        </w:rPr>
        <w:t>Use of Secret Shopper Investigative Results</w:t>
      </w:r>
      <w:r w:rsidRPr="005108E4">
        <w:rPr>
          <w:sz w:val="24"/>
        </w:rPr>
        <w:t>. Results of investigations conducted under Secret Shopper Program shall be promptly submitted to the</w:t>
      </w:r>
      <w:r w:rsidRPr="005108E4">
        <w:rPr>
          <w:spacing w:val="-22"/>
          <w:sz w:val="24"/>
        </w:rPr>
        <w:t xml:space="preserve"> </w:t>
      </w:r>
      <w:r w:rsidRPr="005108E4">
        <w:rPr>
          <w:sz w:val="24"/>
        </w:rPr>
        <w:t>Commission.</w:t>
      </w:r>
    </w:p>
    <w:p w14:paraId="472E3D41" w14:textId="77777777" w:rsidR="00DA2759" w:rsidRPr="005108E4" w:rsidRDefault="009A7511">
      <w:pPr>
        <w:pStyle w:val="ListParagraph"/>
        <w:numPr>
          <w:ilvl w:val="3"/>
          <w:numId w:val="40"/>
        </w:numPr>
        <w:tabs>
          <w:tab w:val="left" w:pos="2134"/>
        </w:tabs>
        <w:spacing w:line="244" w:lineRule="auto"/>
        <w:ind w:right="118" w:firstLine="0"/>
        <w:rPr>
          <w:sz w:val="24"/>
        </w:rPr>
      </w:pPr>
      <w:r w:rsidRPr="005108E4">
        <w:rPr>
          <w:sz w:val="24"/>
        </w:rPr>
        <w:t>All investigative results shall be retained as part of the records for the licensed MTC from which the purchase</w:t>
      </w:r>
      <w:r w:rsidRPr="005108E4">
        <w:rPr>
          <w:spacing w:val="-7"/>
          <w:sz w:val="24"/>
        </w:rPr>
        <w:t xml:space="preserve"> </w:t>
      </w:r>
      <w:r w:rsidRPr="005108E4">
        <w:rPr>
          <w:sz w:val="24"/>
        </w:rPr>
        <w:t>originated.</w:t>
      </w:r>
    </w:p>
    <w:p w14:paraId="53F0AEEB" w14:textId="77777777" w:rsidR="00DA2759" w:rsidRPr="005108E4" w:rsidRDefault="009A7511">
      <w:pPr>
        <w:pStyle w:val="ListParagraph"/>
        <w:numPr>
          <w:ilvl w:val="3"/>
          <w:numId w:val="40"/>
        </w:numPr>
        <w:tabs>
          <w:tab w:val="left" w:pos="2134"/>
        </w:tabs>
        <w:spacing w:line="244" w:lineRule="auto"/>
        <w:ind w:right="118" w:firstLine="0"/>
        <w:rPr>
          <w:sz w:val="24"/>
        </w:rPr>
      </w:pPr>
      <w:r w:rsidRPr="005108E4">
        <w:rPr>
          <w:sz w:val="24"/>
        </w:rPr>
        <w:t>The</w:t>
      </w:r>
      <w:r w:rsidRPr="005108E4">
        <w:rPr>
          <w:spacing w:val="-6"/>
          <w:sz w:val="24"/>
        </w:rPr>
        <w:t xml:space="preserve"> </w:t>
      </w:r>
      <w:r w:rsidRPr="005108E4">
        <w:rPr>
          <w:sz w:val="24"/>
        </w:rPr>
        <w:t>MTC</w:t>
      </w:r>
      <w:r w:rsidRPr="005108E4">
        <w:rPr>
          <w:spacing w:val="-3"/>
          <w:sz w:val="24"/>
        </w:rPr>
        <w:t xml:space="preserve"> </w:t>
      </w:r>
      <w:r w:rsidRPr="005108E4">
        <w:rPr>
          <w:sz w:val="24"/>
        </w:rPr>
        <w:t>may</w:t>
      </w:r>
      <w:r w:rsidRPr="005108E4">
        <w:rPr>
          <w:spacing w:val="-11"/>
          <w:sz w:val="24"/>
        </w:rPr>
        <w:t xml:space="preserve"> </w:t>
      </w:r>
      <w:r w:rsidRPr="005108E4">
        <w:rPr>
          <w:sz w:val="24"/>
        </w:rPr>
        <w:t>be</w:t>
      </w:r>
      <w:r w:rsidRPr="005108E4">
        <w:rPr>
          <w:spacing w:val="-6"/>
          <w:sz w:val="24"/>
        </w:rPr>
        <w:t xml:space="preserve"> </w:t>
      </w:r>
      <w:r w:rsidRPr="005108E4">
        <w:rPr>
          <w:sz w:val="24"/>
        </w:rPr>
        <w:t>notified</w:t>
      </w:r>
      <w:r w:rsidRPr="005108E4">
        <w:rPr>
          <w:spacing w:val="-4"/>
          <w:sz w:val="24"/>
        </w:rPr>
        <w:t xml:space="preserve"> </w:t>
      </w:r>
      <w:r w:rsidRPr="005108E4">
        <w:rPr>
          <w:sz w:val="24"/>
        </w:rPr>
        <w:t>of</w:t>
      </w:r>
      <w:r w:rsidRPr="005108E4">
        <w:rPr>
          <w:spacing w:val="-5"/>
          <w:sz w:val="24"/>
        </w:rPr>
        <w:t xml:space="preserve"> </w:t>
      </w:r>
      <w:r w:rsidRPr="005108E4">
        <w:rPr>
          <w:sz w:val="24"/>
        </w:rPr>
        <w:t>any</w:t>
      </w:r>
      <w:r w:rsidRPr="005108E4">
        <w:rPr>
          <w:spacing w:val="-13"/>
          <w:sz w:val="24"/>
        </w:rPr>
        <w:t xml:space="preserve"> </w:t>
      </w:r>
      <w:r w:rsidRPr="005108E4">
        <w:rPr>
          <w:sz w:val="24"/>
        </w:rPr>
        <w:t>investigative</w:t>
      </w:r>
      <w:r w:rsidRPr="005108E4">
        <w:rPr>
          <w:spacing w:val="-5"/>
          <w:sz w:val="24"/>
        </w:rPr>
        <w:t xml:space="preserve"> </w:t>
      </w:r>
      <w:r w:rsidRPr="005108E4">
        <w:rPr>
          <w:sz w:val="24"/>
        </w:rPr>
        <w:t>results</w:t>
      </w:r>
      <w:r w:rsidRPr="005108E4">
        <w:rPr>
          <w:spacing w:val="-3"/>
          <w:sz w:val="24"/>
        </w:rPr>
        <w:t xml:space="preserve"> </w:t>
      </w:r>
      <w:r w:rsidRPr="005108E4">
        <w:rPr>
          <w:sz w:val="24"/>
        </w:rPr>
        <w:t>determined</w:t>
      </w:r>
      <w:r w:rsidRPr="005108E4">
        <w:rPr>
          <w:spacing w:val="-5"/>
          <w:sz w:val="24"/>
        </w:rPr>
        <w:t xml:space="preserve"> </w:t>
      </w:r>
      <w:r w:rsidRPr="005108E4">
        <w:rPr>
          <w:sz w:val="24"/>
        </w:rPr>
        <w:t>to</w:t>
      </w:r>
      <w:r w:rsidRPr="005108E4">
        <w:rPr>
          <w:spacing w:val="-4"/>
          <w:sz w:val="24"/>
        </w:rPr>
        <w:t xml:space="preserve"> </w:t>
      </w:r>
      <w:r w:rsidRPr="005108E4">
        <w:rPr>
          <w:sz w:val="24"/>
        </w:rPr>
        <w:t>be</w:t>
      </w:r>
      <w:r w:rsidRPr="005108E4">
        <w:rPr>
          <w:spacing w:val="-6"/>
          <w:sz w:val="24"/>
        </w:rPr>
        <w:t xml:space="preserve"> </w:t>
      </w:r>
      <w:r w:rsidRPr="005108E4">
        <w:rPr>
          <w:sz w:val="24"/>
        </w:rPr>
        <w:t>noncompliant at a time and manner determined by the</w:t>
      </w:r>
      <w:r w:rsidRPr="005108E4">
        <w:rPr>
          <w:spacing w:val="-20"/>
          <w:sz w:val="24"/>
        </w:rPr>
        <w:t xml:space="preserve"> </w:t>
      </w:r>
      <w:r w:rsidRPr="005108E4">
        <w:rPr>
          <w:sz w:val="24"/>
        </w:rPr>
        <w:t>Commission.</w:t>
      </w:r>
    </w:p>
    <w:p w14:paraId="53735213" w14:textId="77777777" w:rsidR="00DA2759" w:rsidRPr="005108E4" w:rsidRDefault="009A7511">
      <w:pPr>
        <w:pStyle w:val="ListParagraph"/>
        <w:numPr>
          <w:ilvl w:val="3"/>
          <w:numId w:val="40"/>
        </w:numPr>
        <w:tabs>
          <w:tab w:val="left" w:pos="2127"/>
        </w:tabs>
        <w:spacing w:line="242" w:lineRule="auto"/>
        <w:ind w:right="116" w:firstLine="0"/>
        <w:rPr>
          <w:sz w:val="24"/>
        </w:rPr>
      </w:pPr>
      <w:r w:rsidRPr="005108E4">
        <w:rPr>
          <w:sz w:val="24"/>
        </w:rPr>
        <w:t>After</w:t>
      </w:r>
      <w:r w:rsidRPr="005108E4">
        <w:rPr>
          <w:spacing w:val="-2"/>
          <w:sz w:val="24"/>
        </w:rPr>
        <w:t xml:space="preserve"> </w:t>
      </w:r>
      <w:r w:rsidRPr="005108E4">
        <w:rPr>
          <w:sz w:val="24"/>
        </w:rPr>
        <w:t>the</w:t>
      </w:r>
      <w:r w:rsidRPr="005108E4">
        <w:rPr>
          <w:spacing w:val="-4"/>
          <w:sz w:val="24"/>
        </w:rPr>
        <w:t xml:space="preserve"> </w:t>
      </w:r>
      <w:r w:rsidRPr="005108E4">
        <w:rPr>
          <w:sz w:val="24"/>
        </w:rPr>
        <w:t>MTC</w:t>
      </w:r>
      <w:r w:rsidRPr="005108E4">
        <w:rPr>
          <w:spacing w:val="-3"/>
          <w:sz w:val="24"/>
        </w:rPr>
        <w:t xml:space="preserve"> </w:t>
      </w:r>
      <w:r w:rsidRPr="005108E4">
        <w:rPr>
          <w:sz w:val="24"/>
        </w:rPr>
        <w:t>is</w:t>
      </w:r>
      <w:r w:rsidRPr="005108E4">
        <w:rPr>
          <w:spacing w:val="-2"/>
          <w:sz w:val="24"/>
        </w:rPr>
        <w:t xml:space="preserve"> </w:t>
      </w:r>
      <w:r w:rsidRPr="005108E4">
        <w:rPr>
          <w:sz w:val="24"/>
        </w:rPr>
        <w:t>notified</w:t>
      </w:r>
      <w:r w:rsidRPr="005108E4">
        <w:rPr>
          <w:spacing w:val="-3"/>
          <w:sz w:val="24"/>
        </w:rPr>
        <w:t xml:space="preserve"> </w:t>
      </w:r>
      <w:r w:rsidRPr="005108E4">
        <w:rPr>
          <w:sz w:val="24"/>
        </w:rPr>
        <w:t>of</w:t>
      </w:r>
      <w:r w:rsidRPr="005108E4">
        <w:rPr>
          <w:spacing w:val="-4"/>
          <w:sz w:val="24"/>
        </w:rPr>
        <w:t xml:space="preserve"> </w:t>
      </w:r>
      <w:r w:rsidRPr="005108E4">
        <w:rPr>
          <w:sz w:val="24"/>
        </w:rPr>
        <w:t>the</w:t>
      </w:r>
      <w:r w:rsidRPr="005108E4">
        <w:rPr>
          <w:spacing w:val="-4"/>
          <w:sz w:val="24"/>
        </w:rPr>
        <w:t xml:space="preserve"> </w:t>
      </w:r>
      <w:r w:rsidRPr="005108E4">
        <w:rPr>
          <w:sz w:val="24"/>
        </w:rPr>
        <w:t>investigative</w:t>
      </w:r>
      <w:r w:rsidRPr="005108E4">
        <w:rPr>
          <w:spacing w:val="-4"/>
          <w:sz w:val="24"/>
        </w:rPr>
        <w:t xml:space="preserve"> </w:t>
      </w:r>
      <w:r w:rsidRPr="005108E4">
        <w:rPr>
          <w:sz w:val="24"/>
        </w:rPr>
        <w:t>results,</w:t>
      </w:r>
      <w:r w:rsidRPr="005108E4">
        <w:rPr>
          <w:spacing w:val="-4"/>
          <w:sz w:val="24"/>
        </w:rPr>
        <w:t xml:space="preserve"> </w:t>
      </w:r>
      <w:r w:rsidRPr="005108E4">
        <w:rPr>
          <w:sz w:val="24"/>
        </w:rPr>
        <w:t>such</w:t>
      </w:r>
      <w:r w:rsidRPr="005108E4">
        <w:rPr>
          <w:spacing w:val="-3"/>
          <w:sz w:val="24"/>
        </w:rPr>
        <w:t xml:space="preserve"> </w:t>
      </w:r>
      <w:r w:rsidRPr="005108E4">
        <w:rPr>
          <w:sz w:val="24"/>
        </w:rPr>
        <w:t>results</w:t>
      </w:r>
      <w:r w:rsidRPr="005108E4">
        <w:rPr>
          <w:spacing w:val="-2"/>
          <w:sz w:val="24"/>
        </w:rPr>
        <w:t xml:space="preserve"> </w:t>
      </w:r>
      <w:r w:rsidRPr="005108E4">
        <w:rPr>
          <w:sz w:val="24"/>
        </w:rPr>
        <w:t>may</w:t>
      </w:r>
      <w:r w:rsidRPr="005108E4">
        <w:rPr>
          <w:spacing w:val="-10"/>
          <w:sz w:val="24"/>
        </w:rPr>
        <w:t xml:space="preserve"> </w:t>
      </w:r>
      <w:r w:rsidRPr="005108E4">
        <w:rPr>
          <w:sz w:val="24"/>
        </w:rPr>
        <w:t>be</w:t>
      </w:r>
      <w:r w:rsidRPr="005108E4">
        <w:rPr>
          <w:spacing w:val="-5"/>
          <w:sz w:val="24"/>
        </w:rPr>
        <w:t xml:space="preserve"> </w:t>
      </w:r>
      <w:r w:rsidRPr="005108E4">
        <w:rPr>
          <w:sz w:val="24"/>
        </w:rPr>
        <w:t>used</w:t>
      </w:r>
      <w:r w:rsidRPr="005108E4">
        <w:rPr>
          <w:spacing w:val="-3"/>
          <w:sz w:val="24"/>
        </w:rPr>
        <w:t xml:space="preserve"> </w:t>
      </w:r>
      <w:r w:rsidRPr="005108E4">
        <w:rPr>
          <w:sz w:val="24"/>
        </w:rPr>
        <w:t>by</w:t>
      </w:r>
      <w:r w:rsidRPr="005108E4">
        <w:rPr>
          <w:spacing w:val="-7"/>
          <w:sz w:val="24"/>
        </w:rPr>
        <w:t xml:space="preserve"> </w:t>
      </w:r>
      <w:r w:rsidRPr="005108E4">
        <w:rPr>
          <w:sz w:val="24"/>
        </w:rPr>
        <w:t>the Commission to take action on the License of the MTC pursuant to 935 CMR 501.340, 501.350, 501.450, 501.500 or assess fines or other civil penalties pursuant to 935 CMR 501.360.</w:t>
      </w:r>
    </w:p>
    <w:p w14:paraId="0A20818A" w14:textId="77777777" w:rsidR="00DA2759" w:rsidRPr="005108E4" w:rsidRDefault="009A7511">
      <w:pPr>
        <w:pStyle w:val="ListParagraph"/>
        <w:numPr>
          <w:ilvl w:val="3"/>
          <w:numId w:val="40"/>
        </w:numPr>
        <w:tabs>
          <w:tab w:val="left" w:pos="2115"/>
        </w:tabs>
        <w:spacing w:line="244" w:lineRule="auto"/>
        <w:ind w:right="117" w:firstLine="0"/>
        <w:rPr>
          <w:sz w:val="24"/>
        </w:rPr>
      </w:pPr>
      <w:r w:rsidRPr="005108E4">
        <w:rPr>
          <w:sz w:val="24"/>
        </w:rPr>
        <w:t>Without</w:t>
      </w:r>
      <w:r w:rsidRPr="005108E4">
        <w:rPr>
          <w:spacing w:val="-10"/>
          <w:sz w:val="24"/>
        </w:rPr>
        <w:t xml:space="preserve"> </w:t>
      </w:r>
      <w:r w:rsidRPr="005108E4">
        <w:rPr>
          <w:sz w:val="24"/>
        </w:rPr>
        <w:t>notice</w:t>
      </w:r>
      <w:r w:rsidRPr="005108E4">
        <w:rPr>
          <w:spacing w:val="-11"/>
          <w:sz w:val="24"/>
        </w:rPr>
        <w:t xml:space="preserve"> </w:t>
      </w:r>
      <w:r w:rsidRPr="005108E4">
        <w:rPr>
          <w:sz w:val="24"/>
        </w:rPr>
        <w:t>to</w:t>
      </w:r>
      <w:r w:rsidRPr="005108E4">
        <w:rPr>
          <w:spacing w:val="-10"/>
          <w:sz w:val="24"/>
        </w:rPr>
        <w:t xml:space="preserve"> </w:t>
      </w:r>
      <w:r w:rsidRPr="005108E4">
        <w:rPr>
          <w:sz w:val="24"/>
        </w:rPr>
        <w:t>the</w:t>
      </w:r>
      <w:r w:rsidRPr="005108E4">
        <w:rPr>
          <w:spacing w:val="-12"/>
          <w:sz w:val="24"/>
        </w:rPr>
        <w:t xml:space="preserve"> </w:t>
      </w:r>
      <w:r w:rsidRPr="005108E4">
        <w:rPr>
          <w:sz w:val="24"/>
        </w:rPr>
        <w:t>MTC,</w:t>
      </w:r>
      <w:r w:rsidRPr="005108E4">
        <w:rPr>
          <w:spacing w:val="-10"/>
          <w:sz w:val="24"/>
        </w:rPr>
        <w:t xml:space="preserve"> </w:t>
      </w:r>
      <w:r w:rsidRPr="005108E4">
        <w:rPr>
          <w:sz w:val="24"/>
        </w:rPr>
        <w:t>the</w:t>
      </w:r>
      <w:r w:rsidRPr="005108E4">
        <w:rPr>
          <w:spacing w:val="-11"/>
          <w:sz w:val="24"/>
        </w:rPr>
        <w:t xml:space="preserve"> </w:t>
      </w:r>
      <w:r w:rsidRPr="005108E4">
        <w:rPr>
          <w:sz w:val="24"/>
        </w:rPr>
        <w:t>Commission</w:t>
      </w:r>
      <w:r w:rsidRPr="005108E4">
        <w:rPr>
          <w:spacing w:val="-11"/>
          <w:sz w:val="24"/>
        </w:rPr>
        <w:t xml:space="preserve"> </w:t>
      </w:r>
      <w:r w:rsidRPr="005108E4">
        <w:rPr>
          <w:sz w:val="24"/>
        </w:rPr>
        <w:t>may</w:t>
      </w:r>
      <w:r w:rsidRPr="005108E4">
        <w:rPr>
          <w:spacing w:val="-17"/>
          <w:sz w:val="24"/>
        </w:rPr>
        <w:t xml:space="preserve"> </w:t>
      </w:r>
      <w:r w:rsidRPr="005108E4">
        <w:rPr>
          <w:sz w:val="24"/>
        </w:rPr>
        <w:t>share</w:t>
      </w:r>
      <w:r w:rsidRPr="005108E4">
        <w:rPr>
          <w:spacing w:val="-11"/>
          <w:sz w:val="24"/>
        </w:rPr>
        <w:t xml:space="preserve"> </w:t>
      </w:r>
      <w:r w:rsidRPr="005108E4">
        <w:rPr>
          <w:sz w:val="24"/>
        </w:rPr>
        <w:t>such</w:t>
      </w:r>
      <w:r w:rsidRPr="005108E4">
        <w:rPr>
          <w:spacing w:val="-10"/>
          <w:sz w:val="24"/>
        </w:rPr>
        <w:t xml:space="preserve"> </w:t>
      </w:r>
      <w:r w:rsidRPr="005108E4">
        <w:rPr>
          <w:sz w:val="24"/>
        </w:rPr>
        <w:t>investigative</w:t>
      </w:r>
      <w:r w:rsidRPr="005108E4">
        <w:rPr>
          <w:spacing w:val="-11"/>
          <w:sz w:val="24"/>
        </w:rPr>
        <w:t xml:space="preserve"> </w:t>
      </w:r>
      <w:r w:rsidRPr="005108E4">
        <w:rPr>
          <w:sz w:val="24"/>
        </w:rPr>
        <w:t>results</w:t>
      </w:r>
      <w:r w:rsidRPr="005108E4">
        <w:rPr>
          <w:spacing w:val="-11"/>
          <w:sz w:val="24"/>
        </w:rPr>
        <w:t xml:space="preserve"> </w:t>
      </w:r>
      <w:r w:rsidRPr="005108E4">
        <w:rPr>
          <w:sz w:val="24"/>
        </w:rPr>
        <w:t>with any other law enforcement or regulatory</w:t>
      </w:r>
      <w:r w:rsidRPr="005108E4">
        <w:rPr>
          <w:spacing w:val="-23"/>
          <w:sz w:val="24"/>
        </w:rPr>
        <w:t xml:space="preserve"> </w:t>
      </w:r>
      <w:r w:rsidRPr="005108E4">
        <w:rPr>
          <w:sz w:val="24"/>
        </w:rPr>
        <w:t>authorities.</w:t>
      </w:r>
    </w:p>
    <w:p w14:paraId="1C164E6C" w14:textId="77777777" w:rsidR="00DA2759" w:rsidRPr="005108E4" w:rsidRDefault="009A7511">
      <w:pPr>
        <w:pStyle w:val="ListParagraph"/>
        <w:numPr>
          <w:ilvl w:val="3"/>
          <w:numId w:val="40"/>
        </w:numPr>
        <w:tabs>
          <w:tab w:val="left" w:pos="2105"/>
        </w:tabs>
        <w:spacing w:line="242" w:lineRule="auto"/>
        <w:ind w:right="117" w:firstLine="0"/>
        <w:rPr>
          <w:sz w:val="24"/>
        </w:rPr>
      </w:pPr>
      <w:r w:rsidRPr="005108E4">
        <w:rPr>
          <w:sz w:val="24"/>
        </w:rPr>
        <w:t>The</w:t>
      </w:r>
      <w:r w:rsidRPr="005108E4">
        <w:rPr>
          <w:spacing w:val="-10"/>
          <w:sz w:val="24"/>
        </w:rPr>
        <w:t xml:space="preserve"> </w:t>
      </w:r>
      <w:r w:rsidRPr="005108E4">
        <w:rPr>
          <w:sz w:val="24"/>
        </w:rPr>
        <w:t>Commission</w:t>
      </w:r>
      <w:r w:rsidRPr="005108E4">
        <w:rPr>
          <w:spacing w:val="-9"/>
          <w:sz w:val="24"/>
        </w:rPr>
        <w:t xml:space="preserve"> </w:t>
      </w:r>
      <w:r w:rsidRPr="005108E4">
        <w:rPr>
          <w:sz w:val="24"/>
        </w:rPr>
        <w:t>may</w:t>
      </w:r>
      <w:r w:rsidRPr="005108E4">
        <w:rPr>
          <w:spacing w:val="-16"/>
          <w:sz w:val="24"/>
        </w:rPr>
        <w:t xml:space="preserve"> </w:t>
      </w:r>
      <w:r w:rsidRPr="005108E4">
        <w:rPr>
          <w:sz w:val="24"/>
        </w:rPr>
        <w:t>elect</w:t>
      </w:r>
      <w:r w:rsidRPr="005108E4">
        <w:rPr>
          <w:spacing w:val="-9"/>
          <w:sz w:val="24"/>
        </w:rPr>
        <w:t xml:space="preserve"> </w:t>
      </w:r>
      <w:r w:rsidRPr="005108E4">
        <w:rPr>
          <w:sz w:val="24"/>
        </w:rPr>
        <w:t>to</w:t>
      </w:r>
      <w:r w:rsidRPr="005108E4">
        <w:rPr>
          <w:spacing w:val="-8"/>
          <w:sz w:val="24"/>
        </w:rPr>
        <w:t xml:space="preserve"> </w:t>
      </w:r>
      <w:r w:rsidRPr="005108E4">
        <w:rPr>
          <w:sz w:val="24"/>
        </w:rPr>
        <w:t>conduct</w:t>
      </w:r>
      <w:r w:rsidRPr="005108E4">
        <w:rPr>
          <w:spacing w:val="-9"/>
          <w:sz w:val="24"/>
        </w:rPr>
        <w:t xml:space="preserve"> </w:t>
      </w:r>
      <w:r w:rsidRPr="005108E4">
        <w:rPr>
          <w:sz w:val="24"/>
        </w:rPr>
        <w:t>further</w:t>
      </w:r>
      <w:r w:rsidRPr="005108E4">
        <w:rPr>
          <w:spacing w:val="-10"/>
          <w:sz w:val="24"/>
        </w:rPr>
        <w:t xml:space="preserve"> </w:t>
      </w:r>
      <w:r w:rsidRPr="005108E4">
        <w:rPr>
          <w:sz w:val="24"/>
        </w:rPr>
        <w:t>evaluation</w:t>
      </w:r>
      <w:r w:rsidRPr="005108E4">
        <w:rPr>
          <w:spacing w:val="-9"/>
          <w:sz w:val="24"/>
        </w:rPr>
        <w:t xml:space="preserve"> </w:t>
      </w:r>
      <w:r w:rsidRPr="005108E4">
        <w:rPr>
          <w:sz w:val="24"/>
        </w:rPr>
        <w:t>of</w:t>
      </w:r>
      <w:r w:rsidRPr="005108E4">
        <w:rPr>
          <w:spacing w:val="-11"/>
          <w:sz w:val="24"/>
        </w:rPr>
        <w:t xml:space="preserve"> </w:t>
      </w:r>
      <w:r w:rsidRPr="005108E4">
        <w:rPr>
          <w:sz w:val="24"/>
        </w:rPr>
        <w:t>the</w:t>
      </w:r>
      <w:r w:rsidRPr="005108E4">
        <w:rPr>
          <w:spacing w:val="-10"/>
          <w:sz w:val="24"/>
        </w:rPr>
        <w:t xml:space="preserve"> </w:t>
      </w:r>
      <w:r w:rsidRPr="005108E4">
        <w:rPr>
          <w:sz w:val="24"/>
        </w:rPr>
        <w:t>investigative</w:t>
      </w:r>
      <w:r w:rsidRPr="005108E4">
        <w:rPr>
          <w:spacing w:val="-9"/>
          <w:sz w:val="24"/>
        </w:rPr>
        <w:t xml:space="preserve"> </w:t>
      </w:r>
      <w:r w:rsidRPr="005108E4">
        <w:rPr>
          <w:sz w:val="24"/>
        </w:rPr>
        <w:t>results</w:t>
      </w:r>
      <w:r w:rsidRPr="005108E4">
        <w:rPr>
          <w:spacing w:val="-9"/>
          <w:sz w:val="24"/>
        </w:rPr>
        <w:t xml:space="preserve"> </w:t>
      </w:r>
      <w:r w:rsidRPr="005108E4">
        <w:rPr>
          <w:sz w:val="24"/>
        </w:rPr>
        <w:t>at any</w:t>
      </w:r>
      <w:r w:rsidRPr="005108E4">
        <w:rPr>
          <w:spacing w:val="-24"/>
          <w:sz w:val="24"/>
        </w:rPr>
        <w:t xml:space="preserve"> </w:t>
      </w:r>
      <w:r w:rsidRPr="005108E4">
        <w:rPr>
          <w:sz w:val="24"/>
        </w:rPr>
        <w:t>time</w:t>
      </w:r>
      <w:r w:rsidRPr="005108E4">
        <w:rPr>
          <w:spacing w:val="-18"/>
          <w:sz w:val="24"/>
        </w:rPr>
        <w:t xml:space="preserve"> </w:t>
      </w:r>
      <w:r w:rsidRPr="005108E4">
        <w:rPr>
          <w:sz w:val="24"/>
        </w:rPr>
        <w:t>for</w:t>
      </w:r>
      <w:r w:rsidRPr="005108E4">
        <w:rPr>
          <w:spacing w:val="-17"/>
          <w:sz w:val="24"/>
        </w:rPr>
        <w:t xml:space="preserve"> </w:t>
      </w:r>
      <w:r w:rsidRPr="005108E4">
        <w:rPr>
          <w:sz w:val="24"/>
        </w:rPr>
        <w:t>verification</w:t>
      </w:r>
      <w:r w:rsidRPr="005108E4">
        <w:rPr>
          <w:spacing w:val="-16"/>
          <w:sz w:val="24"/>
        </w:rPr>
        <w:t xml:space="preserve"> </w:t>
      </w:r>
      <w:r w:rsidRPr="005108E4">
        <w:rPr>
          <w:sz w:val="24"/>
        </w:rPr>
        <w:t>or</w:t>
      </w:r>
      <w:r w:rsidRPr="005108E4">
        <w:rPr>
          <w:spacing w:val="-17"/>
          <w:sz w:val="24"/>
        </w:rPr>
        <w:t xml:space="preserve"> </w:t>
      </w:r>
      <w:r w:rsidRPr="005108E4">
        <w:rPr>
          <w:sz w:val="24"/>
        </w:rPr>
        <w:t>for</w:t>
      </w:r>
      <w:r w:rsidRPr="005108E4">
        <w:rPr>
          <w:spacing w:val="-17"/>
          <w:sz w:val="24"/>
        </w:rPr>
        <w:t xml:space="preserve"> </w:t>
      </w:r>
      <w:r w:rsidRPr="005108E4">
        <w:rPr>
          <w:sz w:val="24"/>
        </w:rPr>
        <w:t>other</w:t>
      </w:r>
      <w:r w:rsidRPr="005108E4">
        <w:rPr>
          <w:spacing w:val="-15"/>
          <w:sz w:val="24"/>
        </w:rPr>
        <w:t xml:space="preserve"> </w:t>
      </w:r>
      <w:r w:rsidRPr="005108E4">
        <w:rPr>
          <w:sz w:val="24"/>
        </w:rPr>
        <w:t>purposes</w:t>
      </w:r>
      <w:r w:rsidRPr="005108E4">
        <w:rPr>
          <w:spacing w:val="-14"/>
          <w:sz w:val="24"/>
        </w:rPr>
        <w:t xml:space="preserve"> </w:t>
      </w:r>
      <w:r w:rsidRPr="005108E4">
        <w:rPr>
          <w:sz w:val="24"/>
        </w:rPr>
        <w:t>reasonably</w:t>
      </w:r>
      <w:r w:rsidRPr="005108E4">
        <w:rPr>
          <w:spacing w:val="-24"/>
          <w:sz w:val="24"/>
        </w:rPr>
        <w:t xml:space="preserve"> </w:t>
      </w:r>
      <w:r w:rsidRPr="005108E4">
        <w:rPr>
          <w:sz w:val="24"/>
        </w:rPr>
        <w:t>related</w:t>
      </w:r>
      <w:r w:rsidRPr="005108E4">
        <w:rPr>
          <w:spacing w:val="-17"/>
          <w:sz w:val="24"/>
        </w:rPr>
        <w:t xml:space="preserve"> </w:t>
      </w:r>
      <w:r w:rsidRPr="005108E4">
        <w:rPr>
          <w:sz w:val="24"/>
        </w:rPr>
        <w:t>to</w:t>
      </w:r>
      <w:r w:rsidRPr="005108E4">
        <w:rPr>
          <w:spacing w:val="-17"/>
          <w:sz w:val="24"/>
        </w:rPr>
        <w:t xml:space="preserve"> </w:t>
      </w:r>
      <w:r w:rsidRPr="005108E4">
        <w:rPr>
          <w:sz w:val="24"/>
        </w:rPr>
        <w:t>sanitation,</w:t>
      </w:r>
      <w:r w:rsidRPr="005108E4">
        <w:rPr>
          <w:spacing w:val="-16"/>
          <w:sz w:val="24"/>
        </w:rPr>
        <w:t xml:space="preserve"> </w:t>
      </w:r>
      <w:r w:rsidRPr="005108E4">
        <w:rPr>
          <w:sz w:val="24"/>
        </w:rPr>
        <w:t>public</w:t>
      </w:r>
      <w:r w:rsidRPr="005108E4">
        <w:rPr>
          <w:spacing w:val="-18"/>
          <w:sz w:val="24"/>
        </w:rPr>
        <w:t xml:space="preserve"> </w:t>
      </w:r>
      <w:r w:rsidRPr="005108E4">
        <w:rPr>
          <w:sz w:val="24"/>
        </w:rPr>
        <w:t>health or public</w:t>
      </w:r>
      <w:r w:rsidRPr="005108E4">
        <w:rPr>
          <w:spacing w:val="-4"/>
          <w:sz w:val="24"/>
        </w:rPr>
        <w:t xml:space="preserve"> </w:t>
      </w:r>
      <w:r w:rsidRPr="005108E4">
        <w:rPr>
          <w:sz w:val="24"/>
        </w:rPr>
        <w:t>safety.</w:t>
      </w:r>
    </w:p>
    <w:p w14:paraId="1ECB3D0F" w14:textId="77777777" w:rsidR="00DA2759" w:rsidRPr="005108E4" w:rsidRDefault="00DA2759">
      <w:pPr>
        <w:pStyle w:val="BodyText"/>
        <w:spacing w:before="6"/>
        <w:jc w:val="left"/>
        <w:rPr>
          <w:sz w:val="23"/>
        </w:rPr>
      </w:pPr>
    </w:p>
    <w:p w14:paraId="75F22849" w14:textId="77777777" w:rsidR="00DA2759" w:rsidRPr="005108E4" w:rsidRDefault="009A7511" w:rsidP="00695A69">
      <w:pPr>
        <w:pStyle w:val="ListParagraph"/>
        <w:numPr>
          <w:ilvl w:val="2"/>
          <w:numId w:val="40"/>
        </w:numPr>
        <w:tabs>
          <w:tab w:val="left" w:pos="1750"/>
        </w:tabs>
        <w:spacing w:line="244" w:lineRule="auto"/>
        <w:ind w:left="1319" w:right="116" w:firstLine="0"/>
        <w:outlineLvl w:val="1"/>
        <w:rPr>
          <w:sz w:val="24"/>
        </w:rPr>
      </w:pPr>
      <w:r w:rsidRPr="005108E4">
        <w:rPr>
          <w:sz w:val="24"/>
        </w:rPr>
        <w:t>The</w:t>
      </w:r>
      <w:r w:rsidRPr="005108E4">
        <w:rPr>
          <w:spacing w:val="-14"/>
          <w:sz w:val="24"/>
        </w:rPr>
        <w:t xml:space="preserve"> </w:t>
      </w:r>
      <w:r w:rsidRPr="005108E4">
        <w:rPr>
          <w:sz w:val="24"/>
        </w:rPr>
        <w:t>failure</w:t>
      </w:r>
      <w:r w:rsidRPr="005108E4">
        <w:rPr>
          <w:spacing w:val="-14"/>
          <w:sz w:val="24"/>
        </w:rPr>
        <w:t xml:space="preserve"> </w:t>
      </w:r>
      <w:r w:rsidRPr="005108E4">
        <w:rPr>
          <w:sz w:val="24"/>
        </w:rPr>
        <w:t>to</w:t>
      </w:r>
      <w:r w:rsidRPr="005108E4">
        <w:rPr>
          <w:spacing w:val="-13"/>
          <w:sz w:val="24"/>
        </w:rPr>
        <w:t xml:space="preserve"> </w:t>
      </w:r>
      <w:r w:rsidRPr="005108E4">
        <w:rPr>
          <w:sz w:val="24"/>
        </w:rPr>
        <w:t>cooperate</w:t>
      </w:r>
      <w:r w:rsidRPr="005108E4">
        <w:rPr>
          <w:spacing w:val="-14"/>
          <w:sz w:val="24"/>
        </w:rPr>
        <w:t xml:space="preserve"> </w:t>
      </w:r>
      <w:r w:rsidRPr="005108E4">
        <w:rPr>
          <w:sz w:val="24"/>
        </w:rPr>
        <w:t>with</w:t>
      </w:r>
      <w:r w:rsidRPr="005108E4">
        <w:rPr>
          <w:spacing w:val="-13"/>
          <w:sz w:val="24"/>
        </w:rPr>
        <w:t xml:space="preserve"> </w:t>
      </w:r>
      <w:r w:rsidRPr="005108E4">
        <w:rPr>
          <w:sz w:val="24"/>
        </w:rPr>
        <w:t>provisions</w:t>
      </w:r>
      <w:r w:rsidRPr="005108E4">
        <w:rPr>
          <w:spacing w:val="-13"/>
          <w:sz w:val="24"/>
        </w:rPr>
        <w:t xml:space="preserve"> </w:t>
      </w:r>
      <w:r w:rsidRPr="005108E4">
        <w:rPr>
          <w:sz w:val="24"/>
        </w:rPr>
        <w:t>of</w:t>
      </w:r>
      <w:r w:rsidRPr="005108E4">
        <w:rPr>
          <w:spacing w:val="-11"/>
          <w:sz w:val="24"/>
        </w:rPr>
        <w:t xml:space="preserve"> </w:t>
      </w:r>
      <w:r w:rsidRPr="005108E4">
        <w:rPr>
          <w:sz w:val="24"/>
        </w:rPr>
        <w:t>935</w:t>
      </w:r>
      <w:r w:rsidRPr="005108E4">
        <w:rPr>
          <w:spacing w:val="-13"/>
          <w:sz w:val="24"/>
        </w:rPr>
        <w:t xml:space="preserve"> </w:t>
      </w:r>
      <w:r w:rsidRPr="005108E4">
        <w:rPr>
          <w:sz w:val="24"/>
        </w:rPr>
        <w:t>CMR</w:t>
      </w:r>
      <w:r w:rsidRPr="005108E4">
        <w:rPr>
          <w:spacing w:val="-12"/>
          <w:sz w:val="24"/>
        </w:rPr>
        <w:t xml:space="preserve"> </w:t>
      </w:r>
      <w:r w:rsidRPr="005108E4">
        <w:rPr>
          <w:sz w:val="24"/>
        </w:rPr>
        <w:t>501.303</w:t>
      </w:r>
      <w:r w:rsidRPr="005108E4">
        <w:rPr>
          <w:spacing w:val="-13"/>
          <w:sz w:val="24"/>
        </w:rPr>
        <w:t xml:space="preserve"> </w:t>
      </w:r>
      <w:r w:rsidRPr="005108E4">
        <w:rPr>
          <w:sz w:val="24"/>
        </w:rPr>
        <w:t>may</w:t>
      </w:r>
      <w:r w:rsidRPr="005108E4">
        <w:rPr>
          <w:spacing w:val="-20"/>
          <w:sz w:val="24"/>
        </w:rPr>
        <w:t xml:space="preserve"> </w:t>
      </w:r>
      <w:r w:rsidRPr="005108E4">
        <w:rPr>
          <w:sz w:val="24"/>
        </w:rPr>
        <w:t>result</w:t>
      </w:r>
      <w:r w:rsidRPr="005108E4">
        <w:rPr>
          <w:spacing w:val="-13"/>
          <w:sz w:val="24"/>
        </w:rPr>
        <w:t xml:space="preserve"> </w:t>
      </w:r>
      <w:r w:rsidRPr="005108E4">
        <w:rPr>
          <w:sz w:val="24"/>
        </w:rPr>
        <w:t>in</w:t>
      </w:r>
      <w:r w:rsidRPr="005108E4">
        <w:rPr>
          <w:spacing w:val="-13"/>
          <w:sz w:val="24"/>
        </w:rPr>
        <w:t xml:space="preserve"> </w:t>
      </w:r>
      <w:r w:rsidRPr="005108E4">
        <w:rPr>
          <w:sz w:val="24"/>
        </w:rPr>
        <w:t>administrative or disciplinary action against the</w:t>
      </w:r>
      <w:r w:rsidRPr="005108E4">
        <w:rPr>
          <w:spacing w:val="-14"/>
          <w:sz w:val="24"/>
        </w:rPr>
        <w:t xml:space="preserve"> </w:t>
      </w:r>
      <w:r w:rsidRPr="005108E4">
        <w:rPr>
          <w:sz w:val="24"/>
        </w:rPr>
        <w:t>Licensee.</w:t>
      </w:r>
    </w:p>
    <w:p w14:paraId="66006F6E" w14:textId="77777777" w:rsidR="00DA2759" w:rsidRPr="005108E4" w:rsidRDefault="00DA2759">
      <w:pPr>
        <w:pStyle w:val="BodyText"/>
        <w:spacing w:before="1"/>
        <w:jc w:val="left"/>
      </w:pPr>
    </w:p>
    <w:p w14:paraId="39BFB2FE" w14:textId="77777777" w:rsidR="00DA2759" w:rsidRPr="005108E4" w:rsidRDefault="009A7511" w:rsidP="00695A69">
      <w:pPr>
        <w:pStyle w:val="BodyText"/>
        <w:ind w:left="119"/>
        <w:jc w:val="left"/>
        <w:outlineLvl w:val="0"/>
      </w:pPr>
      <w:r w:rsidRPr="005108E4">
        <w:rPr>
          <w:u w:val="single"/>
        </w:rPr>
        <w:t>501.310: Deficiency Statements</w:t>
      </w:r>
    </w:p>
    <w:p w14:paraId="0A42808F" w14:textId="77777777" w:rsidR="00DA2759" w:rsidRPr="005108E4" w:rsidRDefault="00DA2759">
      <w:pPr>
        <w:pStyle w:val="BodyText"/>
        <w:spacing w:before="4"/>
        <w:jc w:val="left"/>
        <w:rPr>
          <w:sz w:val="19"/>
        </w:rPr>
      </w:pPr>
    </w:p>
    <w:p w14:paraId="344AAFF6" w14:textId="77777777" w:rsidR="00DA2759" w:rsidRPr="005108E4" w:rsidRDefault="009A7511">
      <w:pPr>
        <w:pStyle w:val="BodyText"/>
        <w:spacing w:before="61"/>
        <w:ind w:left="1319"/>
      </w:pPr>
      <w:r w:rsidRPr="005108E4">
        <w:t>After an inspection in which a violation of St. 2016, c. 334, as amended by St. 2017, c. 55,</w:t>
      </w:r>
    </w:p>
    <w:p w14:paraId="304D4B2E" w14:textId="6AED94DA" w:rsidR="00DA2759" w:rsidRPr="005108E4" w:rsidRDefault="009A7511">
      <w:pPr>
        <w:pStyle w:val="BodyText"/>
        <w:spacing w:before="2" w:line="242" w:lineRule="auto"/>
        <w:ind w:left="1319" w:right="118"/>
      </w:pPr>
      <w:r w:rsidRPr="005108E4">
        <w:t>M.G.L.</w:t>
      </w:r>
      <w:r w:rsidRPr="005108E4">
        <w:rPr>
          <w:spacing w:val="-17"/>
        </w:rPr>
        <w:t xml:space="preserve"> </w:t>
      </w:r>
      <w:r w:rsidRPr="005108E4">
        <w:t>c.</w:t>
      </w:r>
      <w:r w:rsidRPr="005108E4">
        <w:rPr>
          <w:spacing w:val="-13"/>
        </w:rPr>
        <w:t xml:space="preserve"> </w:t>
      </w:r>
      <w:r w:rsidRPr="005108E4">
        <w:t>94G,</w:t>
      </w:r>
      <w:r w:rsidRPr="005108E4">
        <w:rPr>
          <w:spacing w:val="-13"/>
        </w:rPr>
        <w:t xml:space="preserve"> </w:t>
      </w:r>
      <w:r w:rsidRPr="005108E4">
        <w:t>M.G.L.</w:t>
      </w:r>
      <w:r w:rsidRPr="005108E4">
        <w:rPr>
          <w:spacing w:val="-13"/>
        </w:rPr>
        <w:t xml:space="preserve"> </w:t>
      </w:r>
      <w:r w:rsidRPr="005108E4">
        <w:t>94I,</w:t>
      </w:r>
      <w:r w:rsidRPr="005108E4">
        <w:rPr>
          <w:spacing w:val="-14"/>
        </w:rPr>
        <w:t xml:space="preserve"> </w:t>
      </w:r>
      <w:r w:rsidRPr="005108E4">
        <w:t>935</w:t>
      </w:r>
      <w:r w:rsidRPr="005108E4">
        <w:rPr>
          <w:spacing w:val="-13"/>
        </w:rPr>
        <w:t xml:space="preserve"> </w:t>
      </w:r>
      <w:r w:rsidRPr="005108E4">
        <w:t>CMR</w:t>
      </w:r>
      <w:r w:rsidRPr="005108E4">
        <w:rPr>
          <w:spacing w:val="-12"/>
        </w:rPr>
        <w:t xml:space="preserve"> </w:t>
      </w:r>
      <w:r w:rsidRPr="005108E4">
        <w:t>500.000:</w:t>
      </w:r>
      <w:r w:rsidRPr="005108E4">
        <w:rPr>
          <w:spacing w:val="34"/>
        </w:rPr>
        <w:t xml:space="preserve"> </w:t>
      </w:r>
      <w:r w:rsidRPr="005108E4">
        <w:rPr>
          <w:i/>
        </w:rPr>
        <w:t>Adult</w:t>
      </w:r>
      <w:r w:rsidRPr="005108E4">
        <w:rPr>
          <w:i/>
          <w:spacing w:val="-15"/>
        </w:rPr>
        <w:t xml:space="preserve"> </w:t>
      </w:r>
      <w:r w:rsidRPr="005108E4">
        <w:rPr>
          <w:i/>
        </w:rPr>
        <w:t>Use</w:t>
      </w:r>
      <w:r w:rsidRPr="005108E4">
        <w:rPr>
          <w:i/>
          <w:spacing w:val="-17"/>
        </w:rPr>
        <w:t xml:space="preserve"> </w:t>
      </w:r>
      <w:r w:rsidRPr="005108E4">
        <w:rPr>
          <w:i/>
        </w:rPr>
        <w:t>of</w:t>
      </w:r>
      <w:r w:rsidRPr="005108E4">
        <w:rPr>
          <w:i/>
          <w:spacing w:val="-15"/>
        </w:rPr>
        <w:t xml:space="preserve"> </w:t>
      </w:r>
      <w:r w:rsidRPr="005108E4">
        <w:rPr>
          <w:i/>
        </w:rPr>
        <w:t>Marijuana</w:t>
      </w:r>
      <w:r w:rsidRPr="005108E4">
        <w:t>,</w:t>
      </w:r>
      <w:r w:rsidRPr="005108E4">
        <w:rPr>
          <w:spacing w:val="-17"/>
        </w:rPr>
        <w:t xml:space="preserve"> </w:t>
      </w:r>
      <w:r w:rsidRPr="005108E4">
        <w:t>or</w:t>
      </w:r>
      <w:r w:rsidRPr="005108E4">
        <w:rPr>
          <w:spacing w:val="-16"/>
        </w:rPr>
        <w:t xml:space="preserve"> </w:t>
      </w:r>
      <w:r w:rsidRPr="005108E4">
        <w:t>935</w:t>
      </w:r>
      <w:r w:rsidRPr="005108E4">
        <w:rPr>
          <w:spacing w:val="-16"/>
        </w:rPr>
        <w:t xml:space="preserve"> </w:t>
      </w:r>
      <w:r w:rsidRPr="005108E4">
        <w:t>CMR</w:t>
      </w:r>
      <w:r w:rsidRPr="005108E4">
        <w:rPr>
          <w:spacing w:val="-15"/>
        </w:rPr>
        <w:t xml:space="preserve"> </w:t>
      </w:r>
      <w:r w:rsidRPr="005108E4">
        <w:t>501.000 is</w:t>
      </w:r>
      <w:r w:rsidRPr="005108E4">
        <w:rPr>
          <w:spacing w:val="-16"/>
        </w:rPr>
        <w:t xml:space="preserve"> </w:t>
      </w:r>
      <w:r w:rsidRPr="005108E4">
        <w:t>observed</w:t>
      </w:r>
      <w:r w:rsidRPr="005108E4">
        <w:rPr>
          <w:spacing w:val="-15"/>
        </w:rPr>
        <w:t xml:space="preserve"> </w:t>
      </w:r>
      <w:r w:rsidRPr="005108E4">
        <w:t>or</w:t>
      </w:r>
      <w:r w:rsidRPr="005108E4">
        <w:rPr>
          <w:spacing w:val="-16"/>
        </w:rPr>
        <w:t xml:space="preserve"> </w:t>
      </w:r>
      <w:r w:rsidRPr="005108E4">
        <w:t>a</w:t>
      </w:r>
      <w:r w:rsidRPr="005108E4">
        <w:rPr>
          <w:spacing w:val="-17"/>
        </w:rPr>
        <w:t xml:space="preserve"> </w:t>
      </w:r>
      <w:r w:rsidRPr="005108E4">
        <w:t>violation</w:t>
      </w:r>
      <w:r w:rsidRPr="005108E4">
        <w:rPr>
          <w:spacing w:val="-18"/>
        </w:rPr>
        <w:t xml:space="preserve"> </w:t>
      </w:r>
      <w:r w:rsidRPr="005108E4">
        <w:t>is</w:t>
      </w:r>
      <w:r w:rsidRPr="005108E4">
        <w:rPr>
          <w:spacing w:val="-15"/>
        </w:rPr>
        <w:t xml:space="preserve"> </w:t>
      </w:r>
      <w:r w:rsidRPr="005108E4">
        <w:t>otherwise</w:t>
      </w:r>
      <w:r w:rsidRPr="005108E4">
        <w:rPr>
          <w:spacing w:val="-17"/>
        </w:rPr>
        <w:t xml:space="preserve"> </w:t>
      </w:r>
      <w:r w:rsidRPr="005108E4">
        <w:t>determined</w:t>
      </w:r>
      <w:r w:rsidRPr="005108E4">
        <w:rPr>
          <w:spacing w:val="-16"/>
        </w:rPr>
        <w:t xml:space="preserve"> </w:t>
      </w:r>
      <w:r w:rsidRPr="005108E4">
        <w:t>to</w:t>
      </w:r>
      <w:r w:rsidRPr="005108E4">
        <w:rPr>
          <w:spacing w:val="-16"/>
        </w:rPr>
        <w:t xml:space="preserve"> </w:t>
      </w:r>
      <w:r w:rsidRPr="005108E4">
        <w:t>have</w:t>
      </w:r>
      <w:r w:rsidRPr="005108E4">
        <w:rPr>
          <w:spacing w:val="-17"/>
        </w:rPr>
        <w:t xml:space="preserve"> </w:t>
      </w:r>
      <w:r w:rsidRPr="005108E4">
        <w:t>occurred,</w:t>
      </w:r>
      <w:r w:rsidRPr="005108E4">
        <w:rPr>
          <w:spacing w:val="-16"/>
        </w:rPr>
        <w:t xml:space="preserve"> </w:t>
      </w:r>
      <w:r w:rsidRPr="005108E4">
        <w:t>the</w:t>
      </w:r>
      <w:r w:rsidRPr="005108E4">
        <w:rPr>
          <w:spacing w:val="-17"/>
        </w:rPr>
        <w:t xml:space="preserve"> </w:t>
      </w:r>
      <w:r w:rsidRPr="005108E4">
        <w:t>Commission</w:t>
      </w:r>
      <w:r w:rsidRPr="005108E4">
        <w:rPr>
          <w:spacing w:val="-16"/>
        </w:rPr>
        <w:t xml:space="preserve"> </w:t>
      </w:r>
      <w:r w:rsidRPr="005108E4">
        <w:t>shall</w:t>
      </w:r>
      <w:r w:rsidRPr="005108E4">
        <w:rPr>
          <w:spacing w:val="-15"/>
        </w:rPr>
        <w:t xml:space="preserve"> </w:t>
      </w:r>
      <w:r w:rsidRPr="005108E4">
        <w:t>issue a</w:t>
      </w:r>
      <w:r w:rsidRPr="005108E4">
        <w:rPr>
          <w:spacing w:val="-20"/>
        </w:rPr>
        <w:t xml:space="preserve"> </w:t>
      </w:r>
      <w:r w:rsidRPr="005108E4">
        <w:t>deficiency</w:t>
      </w:r>
      <w:r w:rsidRPr="005108E4">
        <w:rPr>
          <w:spacing w:val="-24"/>
        </w:rPr>
        <w:t xml:space="preserve"> </w:t>
      </w:r>
      <w:r w:rsidRPr="005108E4">
        <w:t>statement</w:t>
      </w:r>
      <w:r w:rsidRPr="005108E4">
        <w:rPr>
          <w:spacing w:val="-21"/>
        </w:rPr>
        <w:t xml:space="preserve"> </w:t>
      </w:r>
      <w:r w:rsidRPr="005108E4">
        <w:t>citing</w:t>
      </w:r>
      <w:r w:rsidRPr="005108E4">
        <w:rPr>
          <w:spacing w:val="-22"/>
        </w:rPr>
        <w:t xml:space="preserve"> </w:t>
      </w:r>
      <w:r w:rsidRPr="005108E4">
        <w:t>every</w:t>
      </w:r>
      <w:r w:rsidRPr="005108E4">
        <w:rPr>
          <w:spacing w:val="-25"/>
        </w:rPr>
        <w:t xml:space="preserve"> </w:t>
      </w:r>
      <w:r w:rsidRPr="005108E4">
        <w:t>violation</w:t>
      </w:r>
      <w:r w:rsidRPr="005108E4">
        <w:rPr>
          <w:spacing w:val="-18"/>
        </w:rPr>
        <w:t xml:space="preserve"> </w:t>
      </w:r>
      <w:r w:rsidRPr="005108E4">
        <w:t>identified,</w:t>
      </w:r>
      <w:r w:rsidRPr="005108E4">
        <w:rPr>
          <w:spacing w:val="-19"/>
        </w:rPr>
        <w:t xml:space="preserve"> </w:t>
      </w:r>
      <w:r w:rsidRPr="005108E4">
        <w:t>a</w:t>
      </w:r>
      <w:r w:rsidRPr="005108E4">
        <w:rPr>
          <w:spacing w:val="-19"/>
        </w:rPr>
        <w:t xml:space="preserve"> </w:t>
      </w:r>
      <w:r w:rsidRPr="005108E4">
        <w:t>copy</w:t>
      </w:r>
      <w:r w:rsidRPr="005108E4">
        <w:rPr>
          <w:spacing w:val="-25"/>
        </w:rPr>
        <w:t xml:space="preserve"> </w:t>
      </w:r>
      <w:r w:rsidRPr="005108E4">
        <w:t>of</w:t>
      </w:r>
      <w:r w:rsidRPr="005108E4">
        <w:rPr>
          <w:spacing w:val="-19"/>
        </w:rPr>
        <w:t xml:space="preserve"> </w:t>
      </w:r>
      <w:r w:rsidRPr="005108E4">
        <w:t>which</w:t>
      </w:r>
      <w:r w:rsidRPr="005108E4">
        <w:rPr>
          <w:spacing w:val="-18"/>
        </w:rPr>
        <w:t xml:space="preserve"> </w:t>
      </w:r>
      <w:r w:rsidRPr="005108E4">
        <w:t>shall</w:t>
      </w:r>
      <w:r w:rsidRPr="005108E4">
        <w:rPr>
          <w:spacing w:val="-18"/>
        </w:rPr>
        <w:t xml:space="preserve"> </w:t>
      </w:r>
      <w:r w:rsidRPr="005108E4">
        <w:t>be</w:t>
      </w:r>
      <w:r w:rsidRPr="005108E4">
        <w:rPr>
          <w:spacing w:val="-19"/>
        </w:rPr>
        <w:t xml:space="preserve"> </w:t>
      </w:r>
      <w:r w:rsidRPr="005108E4">
        <w:t>left</w:t>
      </w:r>
      <w:r w:rsidRPr="005108E4">
        <w:rPr>
          <w:spacing w:val="-17"/>
        </w:rPr>
        <w:t xml:space="preserve"> </w:t>
      </w:r>
      <w:r w:rsidRPr="005108E4">
        <w:t>with</w:t>
      </w:r>
      <w:r w:rsidRPr="005108E4">
        <w:rPr>
          <w:spacing w:val="-18"/>
        </w:rPr>
        <w:t xml:space="preserve"> </w:t>
      </w:r>
      <w:r w:rsidRPr="005108E4">
        <w:t>or</w:t>
      </w:r>
      <w:r w:rsidRPr="005108E4">
        <w:rPr>
          <w:spacing w:val="-19"/>
        </w:rPr>
        <w:t xml:space="preserve"> </w:t>
      </w:r>
      <w:r w:rsidRPr="005108E4">
        <w:t>sent to the</w:t>
      </w:r>
      <w:r w:rsidRPr="005108E4">
        <w:rPr>
          <w:spacing w:val="-4"/>
        </w:rPr>
        <w:t xml:space="preserve"> </w:t>
      </w:r>
      <w:r w:rsidRPr="005108E4">
        <w:t>MTC</w:t>
      </w:r>
      <w:r w:rsidR="00011C02" w:rsidRPr="005108E4">
        <w:t xml:space="preserve"> or Host Community</w:t>
      </w:r>
      <w:r w:rsidRPr="005108E4">
        <w:t>.</w:t>
      </w:r>
    </w:p>
    <w:p w14:paraId="1E2DC143" w14:textId="77777777" w:rsidR="00DA2759" w:rsidRPr="005108E4" w:rsidRDefault="00DA2759">
      <w:pPr>
        <w:pStyle w:val="BodyText"/>
        <w:spacing w:before="8"/>
        <w:jc w:val="left"/>
        <w:rPr>
          <w:sz w:val="23"/>
        </w:rPr>
      </w:pPr>
    </w:p>
    <w:p w14:paraId="3A3F1C6E" w14:textId="77777777" w:rsidR="00DA2759" w:rsidRPr="005108E4" w:rsidRDefault="00DA2759">
      <w:pPr>
        <w:pStyle w:val="BodyText"/>
        <w:spacing w:before="1"/>
        <w:jc w:val="left"/>
      </w:pPr>
    </w:p>
    <w:p w14:paraId="22328C97" w14:textId="26272997" w:rsidR="00DA2759" w:rsidRPr="005108E4" w:rsidRDefault="009A7511" w:rsidP="007C6773">
      <w:pPr>
        <w:pStyle w:val="BodyText"/>
        <w:ind w:left="120"/>
        <w:jc w:val="left"/>
        <w:outlineLvl w:val="0"/>
      </w:pPr>
      <w:r w:rsidRPr="005108E4">
        <w:rPr>
          <w:u w:val="single"/>
        </w:rPr>
        <w:t>501.360:</w:t>
      </w:r>
      <w:r w:rsidRPr="005108E4">
        <w:rPr>
          <w:spacing w:val="59"/>
          <w:u w:val="single"/>
        </w:rPr>
        <w:t xml:space="preserve"> </w:t>
      </w:r>
      <w:r w:rsidRPr="005108E4">
        <w:rPr>
          <w:u w:val="single"/>
        </w:rPr>
        <w:t>Fines</w:t>
      </w:r>
      <w:r w:rsidR="00001691" w:rsidRPr="005108E4">
        <w:rPr>
          <w:u w:val="single"/>
        </w:rPr>
        <w:t xml:space="preserve"> and Sanctions</w:t>
      </w:r>
    </w:p>
    <w:p w14:paraId="08485486" w14:textId="77777777" w:rsidR="00DA2759" w:rsidRPr="005108E4" w:rsidRDefault="00DA2759">
      <w:pPr>
        <w:pStyle w:val="BodyText"/>
        <w:spacing w:before="4"/>
        <w:jc w:val="left"/>
        <w:rPr>
          <w:sz w:val="19"/>
        </w:rPr>
      </w:pPr>
    </w:p>
    <w:p w14:paraId="59DF6016" w14:textId="242A6C01" w:rsidR="00DA2759" w:rsidRPr="005108E4" w:rsidRDefault="009A7511" w:rsidP="00E077D0">
      <w:pPr>
        <w:pStyle w:val="BodyText"/>
        <w:spacing w:before="61" w:line="242" w:lineRule="auto"/>
        <w:ind w:left="1320" w:right="115"/>
      </w:pPr>
      <w:r w:rsidRPr="005108E4">
        <w:t>The</w:t>
      </w:r>
      <w:r w:rsidRPr="005108E4">
        <w:rPr>
          <w:spacing w:val="-14"/>
        </w:rPr>
        <w:t xml:space="preserve"> </w:t>
      </w:r>
      <w:r w:rsidRPr="005108E4">
        <w:t>Commission</w:t>
      </w:r>
      <w:r w:rsidRPr="005108E4">
        <w:rPr>
          <w:spacing w:val="-13"/>
        </w:rPr>
        <w:t xml:space="preserve"> </w:t>
      </w:r>
      <w:r w:rsidRPr="005108E4">
        <w:t>or</w:t>
      </w:r>
      <w:r w:rsidRPr="005108E4">
        <w:rPr>
          <w:spacing w:val="-13"/>
        </w:rPr>
        <w:t xml:space="preserve"> </w:t>
      </w:r>
      <w:r w:rsidRPr="005108E4">
        <w:t>a</w:t>
      </w:r>
      <w:r w:rsidRPr="005108E4">
        <w:rPr>
          <w:spacing w:val="-14"/>
        </w:rPr>
        <w:t xml:space="preserve"> </w:t>
      </w:r>
      <w:r w:rsidRPr="005108E4">
        <w:t>Commission</w:t>
      </w:r>
      <w:r w:rsidRPr="005108E4">
        <w:rPr>
          <w:spacing w:val="-12"/>
        </w:rPr>
        <w:t xml:space="preserve"> </w:t>
      </w:r>
      <w:r w:rsidRPr="005108E4">
        <w:t>Delegee</w:t>
      </w:r>
      <w:r w:rsidRPr="005108E4">
        <w:rPr>
          <w:spacing w:val="-12"/>
        </w:rPr>
        <w:t xml:space="preserve"> </w:t>
      </w:r>
      <w:r w:rsidRPr="005108E4">
        <w:t>may</w:t>
      </w:r>
      <w:r w:rsidRPr="005108E4">
        <w:rPr>
          <w:spacing w:val="-17"/>
        </w:rPr>
        <w:t xml:space="preserve"> </w:t>
      </w:r>
      <w:r w:rsidRPr="005108E4">
        <w:t>issue</w:t>
      </w:r>
      <w:r w:rsidRPr="005108E4">
        <w:rPr>
          <w:spacing w:val="-12"/>
        </w:rPr>
        <w:t xml:space="preserve"> </w:t>
      </w:r>
      <w:r w:rsidRPr="005108E4">
        <w:t>an</w:t>
      </w:r>
      <w:r w:rsidRPr="005108E4">
        <w:rPr>
          <w:spacing w:val="-10"/>
        </w:rPr>
        <w:t xml:space="preserve"> </w:t>
      </w:r>
      <w:r w:rsidRPr="005108E4">
        <w:t>order</w:t>
      </w:r>
      <w:r w:rsidRPr="005108E4">
        <w:rPr>
          <w:spacing w:val="-11"/>
        </w:rPr>
        <w:t xml:space="preserve"> </w:t>
      </w:r>
      <w:r w:rsidRPr="005108E4">
        <w:t>to</w:t>
      </w:r>
      <w:r w:rsidRPr="005108E4">
        <w:rPr>
          <w:spacing w:val="-11"/>
        </w:rPr>
        <w:t xml:space="preserve"> </w:t>
      </w:r>
      <w:r w:rsidRPr="005108E4">
        <w:t>a</w:t>
      </w:r>
      <w:r w:rsidRPr="005108E4">
        <w:rPr>
          <w:spacing w:val="-11"/>
        </w:rPr>
        <w:t xml:space="preserve"> </w:t>
      </w:r>
      <w:r w:rsidRPr="005108E4">
        <w:t>Licensee</w:t>
      </w:r>
      <w:r w:rsidRPr="005108E4">
        <w:rPr>
          <w:spacing w:val="-12"/>
        </w:rPr>
        <w:t xml:space="preserve"> </w:t>
      </w:r>
      <w:r w:rsidR="00642C58" w:rsidRPr="005108E4">
        <w:rPr>
          <w:spacing w:val="-12"/>
        </w:rPr>
        <w:t xml:space="preserve">or a Host Community </w:t>
      </w:r>
      <w:r w:rsidRPr="005108E4">
        <w:t>to</w:t>
      </w:r>
      <w:r w:rsidRPr="005108E4">
        <w:rPr>
          <w:spacing w:val="-11"/>
        </w:rPr>
        <w:t xml:space="preserve"> </w:t>
      </w:r>
      <w:r w:rsidRPr="005108E4">
        <w:t>show</w:t>
      </w:r>
      <w:r w:rsidRPr="005108E4">
        <w:rPr>
          <w:spacing w:val="-13"/>
        </w:rPr>
        <w:t xml:space="preserve"> </w:t>
      </w:r>
      <w:r w:rsidRPr="005108E4">
        <w:t>cause as</w:t>
      </w:r>
      <w:r w:rsidRPr="005108E4">
        <w:rPr>
          <w:spacing w:val="-24"/>
        </w:rPr>
        <w:t xml:space="preserve"> </w:t>
      </w:r>
      <w:r w:rsidRPr="005108E4">
        <w:t>to</w:t>
      </w:r>
      <w:r w:rsidRPr="005108E4">
        <w:rPr>
          <w:spacing w:val="-23"/>
        </w:rPr>
        <w:t xml:space="preserve"> </w:t>
      </w:r>
      <w:r w:rsidRPr="005108E4">
        <w:t>why</w:t>
      </w:r>
      <w:r w:rsidRPr="005108E4">
        <w:rPr>
          <w:spacing w:val="-30"/>
        </w:rPr>
        <w:t xml:space="preserve"> </w:t>
      </w:r>
      <w:r w:rsidRPr="005108E4">
        <w:t>a</w:t>
      </w:r>
      <w:r w:rsidRPr="005108E4">
        <w:rPr>
          <w:spacing w:val="-24"/>
        </w:rPr>
        <w:t xml:space="preserve"> </w:t>
      </w:r>
      <w:r w:rsidRPr="005108E4">
        <w:t>fine</w:t>
      </w:r>
      <w:r w:rsidRPr="005108E4">
        <w:rPr>
          <w:spacing w:val="-21"/>
        </w:rPr>
        <w:t xml:space="preserve"> </w:t>
      </w:r>
      <w:r w:rsidRPr="005108E4">
        <w:t>or</w:t>
      </w:r>
      <w:r w:rsidRPr="005108E4">
        <w:rPr>
          <w:spacing w:val="-22"/>
        </w:rPr>
        <w:t xml:space="preserve"> </w:t>
      </w:r>
      <w:r w:rsidRPr="005108E4">
        <w:t>other</w:t>
      </w:r>
      <w:r w:rsidRPr="005108E4">
        <w:rPr>
          <w:spacing w:val="-21"/>
        </w:rPr>
        <w:t xml:space="preserve"> </w:t>
      </w:r>
      <w:r w:rsidRPr="005108E4">
        <w:t>financial</w:t>
      </w:r>
      <w:r w:rsidRPr="005108E4">
        <w:rPr>
          <w:spacing w:val="-21"/>
        </w:rPr>
        <w:t xml:space="preserve"> </w:t>
      </w:r>
      <w:r w:rsidRPr="005108E4">
        <w:t>penalty</w:t>
      </w:r>
      <w:r w:rsidRPr="005108E4">
        <w:rPr>
          <w:spacing w:val="-28"/>
        </w:rPr>
        <w:t xml:space="preserve"> </w:t>
      </w:r>
      <w:r w:rsidRPr="005108E4">
        <w:t>against</w:t>
      </w:r>
      <w:r w:rsidRPr="005108E4">
        <w:rPr>
          <w:spacing w:val="-22"/>
        </w:rPr>
        <w:t xml:space="preserve"> </w:t>
      </w:r>
      <w:r w:rsidRPr="005108E4">
        <w:t>a</w:t>
      </w:r>
      <w:r w:rsidRPr="005108E4">
        <w:rPr>
          <w:spacing w:val="-24"/>
        </w:rPr>
        <w:t xml:space="preserve"> </w:t>
      </w:r>
      <w:r w:rsidRPr="005108E4">
        <w:t>Licensee</w:t>
      </w:r>
      <w:r w:rsidR="00C33A77" w:rsidRPr="005108E4">
        <w:rPr>
          <w:spacing w:val="-25"/>
        </w:rPr>
        <w:t xml:space="preserve">, </w:t>
      </w:r>
      <w:r w:rsidRPr="005108E4">
        <w:t>Registrant</w:t>
      </w:r>
      <w:r w:rsidR="001C38DB" w:rsidRPr="005108E4">
        <w:t>, or Host Community</w:t>
      </w:r>
      <w:r w:rsidRPr="005108E4">
        <w:rPr>
          <w:spacing w:val="-22"/>
        </w:rPr>
        <w:t xml:space="preserve"> </w:t>
      </w:r>
      <w:r w:rsidRPr="005108E4">
        <w:t>should</w:t>
      </w:r>
      <w:r w:rsidRPr="005108E4">
        <w:rPr>
          <w:spacing w:val="-24"/>
        </w:rPr>
        <w:t xml:space="preserve"> </w:t>
      </w:r>
      <w:r w:rsidRPr="005108E4">
        <w:t>not</w:t>
      </w:r>
      <w:r w:rsidRPr="005108E4">
        <w:rPr>
          <w:spacing w:val="-22"/>
        </w:rPr>
        <w:t xml:space="preserve"> </w:t>
      </w:r>
      <w:r w:rsidRPr="005108E4">
        <w:t>be</w:t>
      </w:r>
      <w:r w:rsidRPr="005108E4">
        <w:rPr>
          <w:spacing w:val="-24"/>
        </w:rPr>
        <w:t xml:space="preserve"> </w:t>
      </w:r>
      <w:r w:rsidRPr="005108E4">
        <w:t>imposed for any acts or omissions determined to be in violation of the state Marijuana laws, including 950 CMR</w:t>
      </w:r>
      <w:r w:rsidRPr="005108E4">
        <w:rPr>
          <w:spacing w:val="-2"/>
        </w:rPr>
        <w:t xml:space="preserve"> </w:t>
      </w:r>
      <w:r w:rsidRPr="005108E4">
        <w:t>501.000.</w:t>
      </w:r>
    </w:p>
    <w:p w14:paraId="697609CD" w14:textId="77777777" w:rsidR="00DA2759" w:rsidRPr="005108E4" w:rsidRDefault="00DA2759">
      <w:pPr>
        <w:pStyle w:val="BodyText"/>
        <w:spacing w:before="5"/>
        <w:jc w:val="left"/>
      </w:pPr>
    </w:p>
    <w:p w14:paraId="7062E732" w14:textId="0A7E2581" w:rsidR="00DA2759" w:rsidRPr="005108E4" w:rsidRDefault="009A7511" w:rsidP="007C6773">
      <w:pPr>
        <w:pStyle w:val="ListParagraph"/>
        <w:numPr>
          <w:ilvl w:val="0"/>
          <w:numId w:val="13"/>
        </w:numPr>
        <w:tabs>
          <w:tab w:val="left" w:pos="1786"/>
        </w:tabs>
        <w:spacing w:before="1" w:line="242" w:lineRule="auto"/>
        <w:ind w:right="117" w:firstLine="0"/>
        <w:outlineLvl w:val="1"/>
        <w:rPr>
          <w:sz w:val="24"/>
        </w:rPr>
      </w:pPr>
      <w:r w:rsidRPr="005108E4">
        <w:rPr>
          <w:sz w:val="24"/>
          <w:u w:val="single"/>
        </w:rPr>
        <w:t>Notice of Fines</w:t>
      </w:r>
      <w:r w:rsidR="00AE6FB8" w:rsidRPr="005108E4">
        <w:rPr>
          <w:sz w:val="24"/>
          <w:u w:val="single"/>
        </w:rPr>
        <w:t xml:space="preserve"> or Sanctions</w:t>
      </w:r>
      <w:r w:rsidRPr="005108E4">
        <w:rPr>
          <w:sz w:val="24"/>
        </w:rPr>
        <w:t>. The Commission or a Commission Delegee shall send written notice of the action taken against a Licensee</w:t>
      </w:r>
      <w:r w:rsidR="007A4D3C" w:rsidRPr="005108E4">
        <w:rPr>
          <w:sz w:val="24"/>
        </w:rPr>
        <w:t xml:space="preserve">, </w:t>
      </w:r>
      <w:r w:rsidRPr="005108E4">
        <w:rPr>
          <w:sz w:val="24"/>
        </w:rPr>
        <w:t>Registrant</w:t>
      </w:r>
      <w:r w:rsidR="007A4D3C" w:rsidRPr="005108E4">
        <w:rPr>
          <w:sz w:val="24"/>
        </w:rPr>
        <w:t>, or Host Community</w:t>
      </w:r>
      <w:r w:rsidRPr="005108E4">
        <w:rPr>
          <w:sz w:val="24"/>
        </w:rPr>
        <w:t xml:space="preserve"> and the basis(es) for that action, which shall include, but not be limited to, the following</w:t>
      </w:r>
      <w:r w:rsidRPr="005108E4">
        <w:rPr>
          <w:spacing w:val="-13"/>
          <w:sz w:val="24"/>
        </w:rPr>
        <w:t xml:space="preserve"> </w:t>
      </w:r>
      <w:r w:rsidRPr="005108E4">
        <w:rPr>
          <w:sz w:val="24"/>
        </w:rPr>
        <w:t>information:</w:t>
      </w:r>
    </w:p>
    <w:p w14:paraId="1D4C4E52" w14:textId="51361B2D" w:rsidR="00DA2759" w:rsidRPr="005108E4" w:rsidRDefault="009A7511">
      <w:pPr>
        <w:pStyle w:val="ListParagraph"/>
        <w:numPr>
          <w:ilvl w:val="1"/>
          <w:numId w:val="13"/>
        </w:numPr>
        <w:tabs>
          <w:tab w:val="left" w:pos="2091"/>
        </w:tabs>
        <w:spacing w:before="3" w:line="242" w:lineRule="auto"/>
        <w:ind w:right="116" w:firstLine="0"/>
        <w:rPr>
          <w:sz w:val="24"/>
        </w:rPr>
      </w:pPr>
      <w:r w:rsidRPr="005108E4">
        <w:rPr>
          <w:sz w:val="24"/>
        </w:rPr>
        <w:t>The</w:t>
      </w:r>
      <w:r w:rsidRPr="005108E4">
        <w:rPr>
          <w:spacing w:val="-16"/>
          <w:sz w:val="24"/>
        </w:rPr>
        <w:t xml:space="preserve"> </w:t>
      </w:r>
      <w:r w:rsidRPr="005108E4">
        <w:rPr>
          <w:sz w:val="24"/>
        </w:rPr>
        <w:t>Commission's</w:t>
      </w:r>
      <w:r w:rsidRPr="005108E4">
        <w:rPr>
          <w:spacing w:val="-15"/>
          <w:sz w:val="24"/>
        </w:rPr>
        <w:t xml:space="preserve"> </w:t>
      </w:r>
      <w:r w:rsidRPr="005108E4">
        <w:rPr>
          <w:sz w:val="24"/>
        </w:rPr>
        <w:t>statutory</w:t>
      </w:r>
      <w:r w:rsidRPr="005108E4">
        <w:rPr>
          <w:spacing w:val="-22"/>
          <w:sz w:val="24"/>
        </w:rPr>
        <w:t xml:space="preserve"> </w:t>
      </w:r>
      <w:r w:rsidRPr="005108E4">
        <w:rPr>
          <w:sz w:val="24"/>
        </w:rPr>
        <w:t>and</w:t>
      </w:r>
      <w:r w:rsidRPr="005108E4">
        <w:rPr>
          <w:spacing w:val="-15"/>
          <w:sz w:val="24"/>
        </w:rPr>
        <w:t xml:space="preserve"> </w:t>
      </w:r>
      <w:r w:rsidRPr="005108E4">
        <w:rPr>
          <w:sz w:val="24"/>
        </w:rPr>
        <w:t>regulatory</w:t>
      </w:r>
      <w:r w:rsidRPr="005108E4">
        <w:rPr>
          <w:spacing w:val="-24"/>
          <w:sz w:val="24"/>
        </w:rPr>
        <w:t xml:space="preserve"> </w:t>
      </w:r>
      <w:r w:rsidRPr="005108E4">
        <w:rPr>
          <w:sz w:val="24"/>
        </w:rPr>
        <w:t>authority,</w:t>
      </w:r>
      <w:r w:rsidRPr="005108E4">
        <w:rPr>
          <w:spacing w:val="-18"/>
          <w:sz w:val="24"/>
        </w:rPr>
        <w:t xml:space="preserve"> </w:t>
      </w:r>
      <w:r w:rsidRPr="005108E4">
        <w:rPr>
          <w:sz w:val="24"/>
        </w:rPr>
        <w:t>including</w:t>
      </w:r>
      <w:r w:rsidRPr="005108E4">
        <w:rPr>
          <w:spacing w:val="-19"/>
          <w:sz w:val="24"/>
        </w:rPr>
        <w:t xml:space="preserve"> </w:t>
      </w:r>
      <w:r w:rsidRPr="005108E4">
        <w:rPr>
          <w:sz w:val="24"/>
        </w:rPr>
        <w:t>its</w:t>
      </w:r>
      <w:r w:rsidRPr="005108E4">
        <w:rPr>
          <w:spacing w:val="-17"/>
          <w:sz w:val="24"/>
        </w:rPr>
        <w:t xml:space="preserve"> </w:t>
      </w:r>
      <w:r w:rsidRPr="005108E4">
        <w:rPr>
          <w:sz w:val="24"/>
        </w:rPr>
        <w:t>jurisdiction</w:t>
      </w:r>
      <w:r w:rsidRPr="005108E4">
        <w:rPr>
          <w:spacing w:val="-18"/>
          <w:sz w:val="24"/>
        </w:rPr>
        <w:t xml:space="preserve"> </w:t>
      </w:r>
      <w:r w:rsidRPr="005108E4">
        <w:rPr>
          <w:sz w:val="24"/>
        </w:rPr>
        <w:t>over</w:t>
      </w:r>
      <w:r w:rsidRPr="005108E4">
        <w:rPr>
          <w:spacing w:val="-17"/>
          <w:sz w:val="24"/>
        </w:rPr>
        <w:t xml:space="preserve"> </w:t>
      </w:r>
      <w:r w:rsidRPr="005108E4">
        <w:rPr>
          <w:sz w:val="24"/>
        </w:rPr>
        <w:t>the subject</w:t>
      </w:r>
      <w:r w:rsidRPr="005108E4">
        <w:rPr>
          <w:spacing w:val="-16"/>
          <w:sz w:val="24"/>
        </w:rPr>
        <w:t xml:space="preserve"> </w:t>
      </w:r>
      <w:r w:rsidRPr="005108E4">
        <w:rPr>
          <w:sz w:val="24"/>
        </w:rPr>
        <w:t>matter</w:t>
      </w:r>
      <w:r w:rsidRPr="005108E4">
        <w:rPr>
          <w:spacing w:val="-14"/>
          <w:sz w:val="24"/>
        </w:rPr>
        <w:t xml:space="preserve"> </w:t>
      </w:r>
      <w:r w:rsidRPr="005108E4">
        <w:rPr>
          <w:sz w:val="24"/>
        </w:rPr>
        <w:t>and</w:t>
      </w:r>
      <w:r w:rsidRPr="005108E4">
        <w:rPr>
          <w:spacing w:val="-14"/>
          <w:sz w:val="24"/>
        </w:rPr>
        <w:t xml:space="preserve"> </w:t>
      </w:r>
      <w:r w:rsidRPr="005108E4">
        <w:rPr>
          <w:sz w:val="24"/>
        </w:rPr>
        <w:t>its</w:t>
      </w:r>
      <w:r w:rsidRPr="005108E4">
        <w:rPr>
          <w:spacing w:val="-13"/>
          <w:sz w:val="24"/>
        </w:rPr>
        <w:t xml:space="preserve"> </w:t>
      </w:r>
      <w:r w:rsidRPr="005108E4">
        <w:rPr>
          <w:sz w:val="24"/>
        </w:rPr>
        <w:t>authority</w:t>
      </w:r>
      <w:r w:rsidRPr="005108E4">
        <w:rPr>
          <w:spacing w:val="-20"/>
          <w:sz w:val="24"/>
        </w:rPr>
        <w:t xml:space="preserve"> </w:t>
      </w:r>
      <w:r w:rsidRPr="005108E4">
        <w:rPr>
          <w:sz w:val="24"/>
        </w:rPr>
        <w:t>to</w:t>
      </w:r>
      <w:r w:rsidRPr="005108E4">
        <w:rPr>
          <w:spacing w:val="-14"/>
          <w:sz w:val="24"/>
        </w:rPr>
        <w:t xml:space="preserve"> </w:t>
      </w:r>
      <w:r w:rsidRPr="005108E4">
        <w:rPr>
          <w:sz w:val="24"/>
        </w:rPr>
        <w:t>issue</w:t>
      </w:r>
      <w:r w:rsidRPr="005108E4">
        <w:rPr>
          <w:spacing w:val="-14"/>
          <w:sz w:val="24"/>
        </w:rPr>
        <w:t xml:space="preserve"> </w:t>
      </w:r>
      <w:r w:rsidRPr="005108E4">
        <w:rPr>
          <w:sz w:val="24"/>
        </w:rPr>
        <w:t>the</w:t>
      </w:r>
      <w:r w:rsidRPr="005108E4">
        <w:rPr>
          <w:spacing w:val="-15"/>
          <w:sz w:val="24"/>
        </w:rPr>
        <w:t xml:space="preserve"> </w:t>
      </w:r>
      <w:r w:rsidRPr="005108E4">
        <w:rPr>
          <w:sz w:val="24"/>
        </w:rPr>
        <w:t>order</w:t>
      </w:r>
      <w:r w:rsidRPr="005108E4">
        <w:rPr>
          <w:spacing w:val="-14"/>
          <w:sz w:val="24"/>
        </w:rPr>
        <w:t xml:space="preserve"> </w:t>
      </w:r>
      <w:r w:rsidRPr="005108E4">
        <w:rPr>
          <w:sz w:val="24"/>
        </w:rPr>
        <w:t>with</w:t>
      </w:r>
      <w:r w:rsidRPr="005108E4">
        <w:rPr>
          <w:spacing w:val="-13"/>
          <w:sz w:val="24"/>
        </w:rPr>
        <w:t xml:space="preserve"> </w:t>
      </w:r>
      <w:r w:rsidRPr="005108E4">
        <w:rPr>
          <w:sz w:val="24"/>
        </w:rPr>
        <w:t>regards</w:t>
      </w:r>
      <w:r w:rsidRPr="005108E4">
        <w:rPr>
          <w:spacing w:val="-14"/>
          <w:sz w:val="24"/>
        </w:rPr>
        <w:t xml:space="preserve"> </w:t>
      </w:r>
      <w:r w:rsidRPr="005108E4">
        <w:rPr>
          <w:sz w:val="24"/>
        </w:rPr>
        <w:t>to</w:t>
      </w:r>
      <w:r w:rsidRPr="005108E4">
        <w:rPr>
          <w:spacing w:val="-13"/>
          <w:sz w:val="24"/>
        </w:rPr>
        <w:t xml:space="preserve"> </w:t>
      </w:r>
      <w:r w:rsidRPr="005108E4">
        <w:rPr>
          <w:sz w:val="24"/>
        </w:rPr>
        <w:t>the</w:t>
      </w:r>
      <w:r w:rsidRPr="005108E4">
        <w:rPr>
          <w:spacing w:val="-15"/>
          <w:sz w:val="24"/>
        </w:rPr>
        <w:t xml:space="preserve"> </w:t>
      </w:r>
      <w:r w:rsidRPr="005108E4">
        <w:rPr>
          <w:sz w:val="24"/>
        </w:rPr>
        <w:t>License</w:t>
      </w:r>
      <w:r w:rsidR="00FF0B89" w:rsidRPr="005108E4">
        <w:rPr>
          <w:spacing w:val="-14"/>
          <w:sz w:val="24"/>
        </w:rPr>
        <w:t xml:space="preserve">, </w:t>
      </w:r>
      <w:r w:rsidRPr="005108E4">
        <w:rPr>
          <w:sz w:val="24"/>
        </w:rPr>
        <w:t>registration</w:t>
      </w:r>
      <w:r w:rsidR="00FF0B89" w:rsidRPr="005108E4">
        <w:rPr>
          <w:sz w:val="24"/>
        </w:rPr>
        <w:t xml:space="preserve"> or HCA</w:t>
      </w:r>
      <w:r w:rsidRPr="005108E4">
        <w:rPr>
          <w:sz w:val="24"/>
        </w:rPr>
        <w:t>;</w:t>
      </w:r>
    </w:p>
    <w:p w14:paraId="13655BA9" w14:textId="77777777" w:rsidR="00DA2759" w:rsidRPr="005108E4" w:rsidRDefault="009A7511">
      <w:pPr>
        <w:pStyle w:val="ListParagraph"/>
        <w:numPr>
          <w:ilvl w:val="1"/>
          <w:numId w:val="13"/>
        </w:numPr>
        <w:tabs>
          <w:tab w:val="left" w:pos="2134"/>
        </w:tabs>
        <w:spacing w:before="2"/>
        <w:ind w:left="2133" w:hanging="459"/>
        <w:rPr>
          <w:sz w:val="24"/>
        </w:rPr>
      </w:pPr>
      <w:r w:rsidRPr="005108E4">
        <w:rPr>
          <w:sz w:val="24"/>
        </w:rPr>
        <w:t>The factual basis(es) of the</w:t>
      </w:r>
      <w:r w:rsidRPr="005108E4">
        <w:rPr>
          <w:spacing w:val="-8"/>
          <w:sz w:val="24"/>
        </w:rPr>
        <w:t xml:space="preserve"> </w:t>
      </w:r>
      <w:r w:rsidRPr="005108E4">
        <w:rPr>
          <w:sz w:val="24"/>
        </w:rPr>
        <w:t>order;</w:t>
      </w:r>
    </w:p>
    <w:p w14:paraId="327A1AE4" w14:textId="77777777" w:rsidR="00DA2759" w:rsidRPr="005108E4" w:rsidRDefault="009A7511">
      <w:pPr>
        <w:pStyle w:val="ListParagraph"/>
        <w:numPr>
          <w:ilvl w:val="1"/>
          <w:numId w:val="13"/>
        </w:numPr>
        <w:tabs>
          <w:tab w:val="left" w:pos="2120"/>
        </w:tabs>
        <w:spacing w:before="3"/>
        <w:ind w:left="2119" w:hanging="445"/>
        <w:rPr>
          <w:sz w:val="24"/>
        </w:rPr>
      </w:pPr>
      <w:r w:rsidRPr="005108E4">
        <w:rPr>
          <w:sz w:val="24"/>
        </w:rPr>
        <w:t>The alleged violation(s) of</w:t>
      </w:r>
      <w:r w:rsidRPr="005108E4">
        <w:rPr>
          <w:spacing w:val="-6"/>
          <w:sz w:val="24"/>
        </w:rPr>
        <w:t xml:space="preserve"> </w:t>
      </w:r>
      <w:r w:rsidRPr="005108E4">
        <w:rPr>
          <w:sz w:val="24"/>
        </w:rPr>
        <w:t>law;</w:t>
      </w:r>
    </w:p>
    <w:p w14:paraId="11667506" w14:textId="05A2A71F" w:rsidR="00DA2759" w:rsidRPr="005108E4" w:rsidRDefault="009A7511">
      <w:pPr>
        <w:pStyle w:val="ListParagraph"/>
        <w:numPr>
          <w:ilvl w:val="1"/>
          <w:numId w:val="13"/>
        </w:numPr>
        <w:tabs>
          <w:tab w:val="left" w:pos="2162"/>
          <w:tab w:val="left" w:pos="2163"/>
        </w:tabs>
        <w:spacing w:before="4" w:line="242" w:lineRule="auto"/>
        <w:ind w:right="116" w:firstLine="0"/>
        <w:rPr>
          <w:sz w:val="24"/>
        </w:rPr>
      </w:pPr>
      <w:r w:rsidRPr="005108E4">
        <w:rPr>
          <w:sz w:val="24"/>
        </w:rPr>
        <w:t>An assessment of an administrative fine of up to $50,000</w:t>
      </w:r>
      <w:r w:rsidR="00C514C0" w:rsidRPr="005108E4">
        <w:rPr>
          <w:sz w:val="24"/>
        </w:rPr>
        <w:t xml:space="preserve"> per violation</w:t>
      </w:r>
      <w:r w:rsidRPr="005108E4">
        <w:rPr>
          <w:sz w:val="24"/>
        </w:rPr>
        <w:t>, or an order for corrective action fixing a reasonable time for correction of the violation or both;</w:t>
      </w:r>
      <w:r w:rsidRPr="005108E4">
        <w:rPr>
          <w:spacing w:val="-28"/>
          <w:sz w:val="24"/>
        </w:rPr>
        <w:t xml:space="preserve"> </w:t>
      </w:r>
      <w:r w:rsidRPr="005108E4">
        <w:rPr>
          <w:sz w:val="24"/>
        </w:rPr>
        <w:t>and</w:t>
      </w:r>
    </w:p>
    <w:p w14:paraId="22A412A4" w14:textId="4C85BA86" w:rsidR="00DA2759" w:rsidRPr="005108E4" w:rsidRDefault="009A7511">
      <w:pPr>
        <w:pStyle w:val="ListParagraph"/>
        <w:numPr>
          <w:ilvl w:val="1"/>
          <w:numId w:val="13"/>
        </w:numPr>
        <w:tabs>
          <w:tab w:val="left" w:pos="2096"/>
        </w:tabs>
        <w:spacing w:before="2" w:line="242" w:lineRule="auto"/>
        <w:ind w:right="117" w:firstLine="0"/>
        <w:rPr>
          <w:sz w:val="24"/>
        </w:rPr>
      </w:pPr>
      <w:r w:rsidRPr="005108E4">
        <w:rPr>
          <w:sz w:val="24"/>
        </w:rPr>
        <w:t>Notice</w:t>
      </w:r>
      <w:r w:rsidRPr="005108E4">
        <w:rPr>
          <w:spacing w:val="-14"/>
          <w:sz w:val="24"/>
        </w:rPr>
        <w:t xml:space="preserve"> </w:t>
      </w:r>
      <w:r w:rsidRPr="005108E4">
        <w:rPr>
          <w:sz w:val="24"/>
        </w:rPr>
        <w:t>to</w:t>
      </w:r>
      <w:r w:rsidRPr="005108E4">
        <w:rPr>
          <w:spacing w:val="-14"/>
          <w:sz w:val="24"/>
        </w:rPr>
        <w:t xml:space="preserve"> </w:t>
      </w:r>
      <w:r w:rsidRPr="005108E4">
        <w:rPr>
          <w:sz w:val="24"/>
        </w:rPr>
        <w:t>the</w:t>
      </w:r>
      <w:r w:rsidRPr="005108E4">
        <w:rPr>
          <w:spacing w:val="-15"/>
          <w:sz w:val="24"/>
        </w:rPr>
        <w:t xml:space="preserve"> </w:t>
      </w:r>
      <w:r w:rsidRPr="005108E4">
        <w:rPr>
          <w:sz w:val="24"/>
        </w:rPr>
        <w:t>Licensee</w:t>
      </w:r>
      <w:r w:rsidR="00FF0B89" w:rsidRPr="005108E4">
        <w:rPr>
          <w:spacing w:val="-15"/>
          <w:sz w:val="24"/>
        </w:rPr>
        <w:t xml:space="preserve">, </w:t>
      </w:r>
      <w:r w:rsidRPr="005108E4">
        <w:rPr>
          <w:sz w:val="24"/>
        </w:rPr>
        <w:t>Registrant</w:t>
      </w:r>
      <w:r w:rsidR="00C514C0" w:rsidRPr="005108E4">
        <w:rPr>
          <w:sz w:val="24"/>
        </w:rPr>
        <w:t>,</w:t>
      </w:r>
      <w:r w:rsidRPr="005108E4">
        <w:rPr>
          <w:sz w:val="24"/>
        </w:rPr>
        <w:t xml:space="preserve"> </w:t>
      </w:r>
      <w:r w:rsidR="00FF0B89" w:rsidRPr="005108E4">
        <w:rPr>
          <w:sz w:val="24"/>
        </w:rPr>
        <w:t>or Host Community</w:t>
      </w:r>
      <w:r w:rsidRPr="005108E4">
        <w:rPr>
          <w:spacing w:val="-15"/>
          <w:sz w:val="24"/>
        </w:rPr>
        <w:t xml:space="preserve"> </w:t>
      </w:r>
      <w:r w:rsidRPr="005108E4">
        <w:rPr>
          <w:sz w:val="24"/>
        </w:rPr>
        <w:t>that</w:t>
      </w:r>
      <w:r w:rsidRPr="005108E4">
        <w:rPr>
          <w:spacing w:val="-14"/>
          <w:sz w:val="24"/>
        </w:rPr>
        <w:t xml:space="preserve"> </w:t>
      </w:r>
      <w:r w:rsidRPr="005108E4">
        <w:rPr>
          <w:sz w:val="24"/>
        </w:rPr>
        <w:t>they</w:t>
      </w:r>
      <w:r w:rsidRPr="005108E4">
        <w:rPr>
          <w:spacing w:val="-20"/>
          <w:sz w:val="24"/>
        </w:rPr>
        <w:t xml:space="preserve"> </w:t>
      </w:r>
      <w:r w:rsidRPr="005108E4">
        <w:rPr>
          <w:sz w:val="24"/>
        </w:rPr>
        <w:t>may</w:t>
      </w:r>
      <w:r w:rsidRPr="005108E4">
        <w:rPr>
          <w:spacing w:val="-20"/>
          <w:sz w:val="24"/>
        </w:rPr>
        <w:t xml:space="preserve"> </w:t>
      </w:r>
      <w:r w:rsidRPr="005108E4">
        <w:rPr>
          <w:sz w:val="24"/>
        </w:rPr>
        <w:t>request</w:t>
      </w:r>
      <w:r w:rsidRPr="005108E4">
        <w:rPr>
          <w:spacing w:val="-15"/>
          <w:sz w:val="24"/>
        </w:rPr>
        <w:t xml:space="preserve"> </w:t>
      </w:r>
      <w:r w:rsidRPr="005108E4">
        <w:rPr>
          <w:sz w:val="24"/>
        </w:rPr>
        <w:t>a</w:t>
      </w:r>
      <w:r w:rsidRPr="005108E4">
        <w:rPr>
          <w:spacing w:val="-14"/>
          <w:sz w:val="24"/>
        </w:rPr>
        <w:t xml:space="preserve"> </w:t>
      </w:r>
      <w:r w:rsidRPr="005108E4">
        <w:rPr>
          <w:sz w:val="24"/>
        </w:rPr>
        <w:t>hearing</w:t>
      </w:r>
      <w:r w:rsidRPr="005108E4">
        <w:rPr>
          <w:spacing w:val="-17"/>
          <w:sz w:val="24"/>
        </w:rPr>
        <w:t xml:space="preserve"> </w:t>
      </w:r>
      <w:r w:rsidRPr="005108E4">
        <w:rPr>
          <w:sz w:val="24"/>
        </w:rPr>
        <w:t>in</w:t>
      </w:r>
      <w:r w:rsidRPr="005108E4">
        <w:rPr>
          <w:spacing w:val="-14"/>
          <w:sz w:val="24"/>
        </w:rPr>
        <w:t xml:space="preserve"> </w:t>
      </w:r>
      <w:r w:rsidRPr="005108E4">
        <w:rPr>
          <w:sz w:val="24"/>
        </w:rPr>
        <w:t>accordance</w:t>
      </w:r>
      <w:r w:rsidRPr="005108E4">
        <w:rPr>
          <w:spacing w:val="-15"/>
          <w:sz w:val="24"/>
        </w:rPr>
        <w:t xml:space="preserve"> </w:t>
      </w:r>
      <w:r w:rsidRPr="005108E4">
        <w:rPr>
          <w:sz w:val="24"/>
        </w:rPr>
        <w:t>with 935 CMR</w:t>
      </w:r>
      <w:r w:rsidRPr="005108E4">
        <w:rPr>
          <w:spacing w:val="-2"/>
          <w:sz w:val="24"/>
        </w:rPr>
        <w:t xml:space="preserve"> </w:t>
      </w:r>
      <w:r w:rsidRPr="005108E4">
        <w:rPr>
          <w:sz w:val="24"/>
        </w:rPr>
        <w:t>501.500.</w:t>
      </w:r>
    </w:p>
    <w:p w14:paraId="0B6BDE8B" w14:textId="77777777" w:rsidR="00DA2759" w:rsidRPr="005108E4" w:rsidRDefault="00DA2759">
      <w:pPr>
        <w:spacing w:line="242" w:lineRule="auto"/>
        <w:rPr>
          <w:sz w:val="24"/>
        </w:rPr>
        <w:sectPr w:rsidR="00DA2759" w:rsidRPr="005108E4">
          <w:pgSz w:w="12240" w:h="20160"/>
          <w:pgMar w:top="980" w:right="1320" w:bottom="960" w:left="480" w:header="744" w:footer="777" w:gutter="0"/>
          <w:cols w:space="720"/>
        </w:sectPr>
      </w:pPr>
    </w:p>
    <w:p w14:paraId="4445407B" w14:textId="77777777" w:rsidR="00DA2759" w:rsidRPr="005108E4" w:rsidRDefault="00DA2759">
      <w:pPr>
        <w:pStyle w:val="BodyText"/>
        <w:jc w:val="left"/>
        <w:rPr>
          <w:sz w:val="20"/>
        </w:rPr>
      </w:pPr>
    </w:p>
    <w:p w14:paraId="2FC77B30" w14:textId="77777777" w:rsidR="00DA2759" w:rsidRPr="005108E4" w:rsidRDefault="00DA2759">
      <w:pPr>
        <w:pStyle w:val="BodyText"/>
        <w:spacing w:before="10"/>
        <w:jc w:val="left"/>
        <w:rPr>
          <w:sz w:val="19"/>
        </w:rPr>
      </w:pPr>
    </w:p>
    <w:p w14:paraId="764E0B8B" w14:textId="77777777" w:rsidR="00DA2759" w:rsidRPr="005108E4" w:rsidRDefault="00DA2759">
      <w:pPr>
        <w:pStyle w:val="BodyText"/>
        <w:spacing w:before="7"/>
        <w:jc w:val="left"/>
      </w:pPr>
    </w:p>
    <w:p w14:paraId="2B1DD220" w14:textId="77777777" w:rsidR="00DA2759" w:rsidRPr="005108E4" w:rsidRDefault="009A7511" w:rsidP="007C6773">
      <w:pPr>
        <w:pStyle w:val="ListParagraph"/>
        <w:numPr>
          <w:ilvl w:val="0"/>
          <w:numId w:val="13"/>
        </w:numPr>
        <w:tabs>
          <w:tab w:val="left" w:pos="1779"/>
        </w:tabs>
        <w:ind w:left="1778" w:hanging="459"/>
        <w:outlineLvl w:val="1"/>
        <w:rPr>
          <w:sz w:val="24"/>
        </w:rPr>
      </w:pPr>
      <w:r w:rsidRPr="005108E4">
        <w:rPr>
          <w:sz w:val="24"/>
        </w:rPr>
        <w:t>An administrative fine up to $50,000 may be assessed for each</w:t>
      </w:r>
      <w:r w:rsidRPr="005108E4">
        <w:rPr>
          <w:spacing w:val="-31"/>
          <w:sz w:val="24"/>
        </w:rPr>
        <w:t xml:space="preserve"> </w:t>
      </w:r>
      <w:r w:rsidRPr="005108E4">
        <w:rPr>
          <w:sz w:val="24"/>
        </w:rPr>
        <w:t>violation.</w:t>
      </w:r>
    </w:p>
    <w:p w14:paraId="3212EE91" w14:textId="21959605" w:rsidR="00DA2759" w:rsidRPr="005108E4" w:rsidRDefault="009A7511" w:rsidP="00E077D0">
      <w:pPr>
        <w:pStyle w:val="ListParagraph"/>
        <w:numPr>
          <w:ilvl w:val="1"/>
          <w:numId w:val="13"/>
        </w:numPr>
        <w:tabs>
          <w:tab w:val="left" w:pos="2072"/>
        </w:tabs>
        <w:spacing w:before="3" w:line="244" w:lineRule="auto"/>
        <w:ind w:right="117" w:firstLine="0"/>
        <w:jc w:val="left"/>
        <w:rPr>
          <w:sz w:val="24"/>
        </w:rPr>
      </w:pPr>
      <w:r w:rsidRPr="005108E4">
        <w:rPr>
          <w:sz w:val="24"/>
        </w:rPr>
        <w:t>The</w:t>
      </w:r>
      <w:r w:rsidRPr="005108E4">
        <w:rPr>
          <w:spacing w:val="-19"/>
          <w:sz w:val="24"/>
        </w:rPr>
        <w:t xml:space="preserve"> </w:t>
      </w:r>
      <w:r w:rsidRPr="005108E4">
        <w:rPr>
          <w:sz w:val="24"/>
        </w:rPr>
        <w:t>decision</w:t>
      </w:r>
      <w:r w:rsidRPr="005108E4">
        <w:rPr>
          <w:spacing w:val="-18"/>
          <w:sz w:val="24"/>
        </w:rPr>
        <w:t xml:space="preserve"> </w:t>
      </w:r>
      <w:r w:rsidRPr="005108E4">
        <w:rPr>
          <w:sz w:val="24"/>
        </w:rPr>
        <w:t>to</w:t>
      </w:r>
      <w:r w:rsidRPr="005108E4">
        <w:rPr>
          <w:spacing w:val="-18"/>
          <w:sz w:val="24"/>
        </w:rPr>
        <w:t xml:space="preserve"> </w:t>
      </w:r>
      <w:r w:rsidRPr="005108E4">
        <w:rPr>
          <w:sz w:val="24"/>
        </w:rPr>
        <w:t>impose</w:t>
      </w:r>
      <w:r w:rsidRPr="005108E4">
        <w:rPr>
          <w:spacing w:val="-19"/>
          <w:sz w:val="24"/>
        </w:rPr>
        <w:t xml:space="preserve"> </w:t>
      </w:r>
      <w:r w:rsidRPr="005108E4">
        <w:rPr>
          <w:sz w:val="24"/>
        </w:rPr>
        <w:t>any</w:t>
      </w:r>
      <w:r w:rsidRPr="005108E4">
        <w:rPr>
          <w:spacing w:val="-28"/>
          <w:sz w:val="24"/>
        </w:rPr>
        <w:t xml:space="preserve"> </w:t>
      </w:r>
      <w:r w:rsidRPr="005108E4">
        <w:rPr>
          <w:sz w:val="24"/>
        </w:rPr>
        <w:t>fine</w:t>
      </w:r>
      <w:r w:rsidRPr="005108E4">
        <w:rPr>
          <w:spacing w:val="-20"/>
          <w:sz w:val="24"/>
        </w:rPr>
        <w:t xml:space="preserve"> </w:t>
      </w:r>
      <w:r w:rsidRPr="005108E4">
        <w:rPr>
          <w:sz w:val="24"/>
        </w:rPr>
        <w:t>shall</w:t>
      </w:r>
      <w:r w:rsidRPr="005108E4">
        <w:rPr>
          <w:spacing w:val="-20"/>
          <w:sz w:val="24"/>
        </w:rPr>
        <w:t xml:space="preserve"> </w:t>
      </w:r>
      <w:r w:rsidRPr="005108E4">
        <w:rPr>
          <w:sz w:val="24"/>
        </w:rPr>
        <w:t>identify</w:t>
      </w:r>
      <w:r w:rsidRPr="005108E4">
        <w:rPr>
          <w:spacing w:val="-28"/>
          <w:sz w:val="24"/>
        </w:rPr>
        <w:t xml:space="preserve"> </w:t>
      </w:r>
      <w:r w:rsidRPr="005108E4">
        <w:rPr>
          <w:sz w:val="24"/>
        </w:rPr>
        <w:t>the</w:t>
      </w:r>
      <w:r w:rsidRPr="005108E4">
        <w:rPr>
          <w:spacing w:val="-20"/>
          <w:sz w:val="24"/>
        </w:rPr>
        <w:t xml:space="preserve"> </w:t>
      </w:r>
      <w:r w:rsidRPr="005108E4">
        <w:rPr>
          <w:sz w:val="24"/>
        </w:rPr>
        <w:t>factors</w:t>
      </w:r>
      <w:r w:rsidRPr="005108E4">
        <w:rPr>
          <w:spacing w:val="-20"/>
          <w:sz w:val="24"/>
        </w:rPr>
        <w:t xml:space="preserve"> </w:t>
      </w:r>
      <w:r w:rsidRPr="005108E4">
        <w:rPr>
          <w:sz w:val="24"/>
        </w:rPr>
        <w:t>considered</w:t>
      </w:r>
      <w:r w:rsidRPr="005108E4">
        <w:rPr>
          <w:spacing w:val="-20"/>
          <w:sz w:val="24"/>
        </w:rPr>
        <w:t xml:space="preserve"> </w:t>
      </w:r>
      <w:r w:rsidRPr="005108E4">
        <w:rPr>
          <w:sz w:val="24"/>
        </w:rPr>
        <w:t>by</w:t>
      </w:r>
      <w:r w:rsidRPr="005108E4">
        <w:rPr>
          <w:spacing w:val="-28"/>
          <w:sz w:val="24"/>
        </w:rPr>
        <w:t xml:space="preserve"> </w:t>
      </w:r>
      <w:r w:rsidRPr="005108E4">
        <w:rPr>
          <w:sz w:val="24"/>
        </w:rPr>
        <w:t>the</w:t>
      </w:r>
      <w:r w:rsidRPr="005108E4">
        <w:rPr>
          <w:spacing w:val="-20"/>
          <w:sz w:val="24"/>
        </w:rPr>
        <w:t xml:space="preserve"> </w:t>
      </w:r>
      <w:r w:rsidRPr="005108E4">
        <w:rPr>
          <w:sz w:val="24"/>
        </w:rPr>
        <w:t>Commission or a Commission Delegee in setting the amount.</w:t>
      </w:r>
    </w:p>
    <w:p w14:paraId="1B56FB75" w14:textId="6F2A4140" w:rsidR="00DA2759" w:rsidRPr="005108E4" w:rsidRDefault="009A7511" w:rsidP="00E077D0">
      <w:pPr>
        <w:pStyle w:val="ListParagraph"/>
        <w:numPr>
          <w:ilvl w:val="1"/>
          <w:numId w:val="13"/>
        </w:numPr>
        <w:tabs>
          <w:tab w:val="left" w:pos="2081"/>
        </w:tabs>
        <w:spacing w:line="242" w:lineRule="auto"/>
        <w:ind w:right="117" w:firstLine="0"/>
        <w:jc w:val="left"/>
        <w:rPr>
          <w:sz w:val="24"/>
        </w:rPr>
      </w:pPr>
      <w:r w:rsidRPr="005108E4">
        <w:rPr>
          <w:sz w:val="24"/>
        </w:rPr>
        <w:t>Each</w:t>
      </w:r>
      <w:r w:rsidRPr="005108E4">
        <w:rPr>
          <w:spacing w:val="-22"/>
          <w:sz w:val="24"/>
        </w:rPr>
        <w:t xml:space="preserve"> </w:t>
      </w:r>
      <w:r w:rsidRPr="005108E4">
        <w:rPr>
          <w:sz w:val="24"/>
        </w:rPr>
        <w:t>day</w:t>
      </w:r>
      <w:r w:rsidRPr="005108E4">
        <w:rPr>
          <w:spacing w:val="-28"/>
          <w:sz w:val="24"/>
        </w:rPr>
        <w:t xml:space="preserve"> </w:t>
      </w:r>
      <w:r w:rsidRPr="005108E4">
        <w:rPr>
          <w:sz w:val="24"/>
        </w:rPr>
        <w:t>during</w:t>
      </w:r>
      <w:r w:rsidRPr="005108E4">
        <w:rPr>
          <w:spacing w:val="-24"/>
          <w:sz w:val="24"/>
        </w:rPr>
        <w:t xml:space="preserve"> </w:t>
      </w:r>
      <w:r w:rsidRPr="005108E4">
        <w:rPr>
          <w:sz w:val="24"/>
        </w:rPr>
        <w:t>which</w:t>
      </w:r>
      <w:r w:rsidRPr="005108E4">
        <w:rPr>
          <w:spacing w:val="-21"/>
          <w:sz w:val="24"/>
        </w:rPr>
        <w:t xml:space="preserve"> </w:t>
      </w:r>
      <w:r w:rsidRPr="005108E4">
        <w:rPr>
          <w:sz w:val="24"/>
        </w:rPr>
        <w:t>a</w:t>
      </w:r>
      <w:r w:rsidRPr="005108E4">
        <w:rPr>
          <w:spacing w:val="-21"/>
          <w:sz w:val="24"/>
        </w:rPr>
        <w:t xml:space="preserve"> </w:t>
      </w:r>
      <w:r w:rsidRPr="005108E4">
        <w:rPr>
          <w:sz w:val="24"/>
        </w:rPr>
        <w:t>violation</w:t>
      </w:r>
      <w:r w:rsidRPr="005108E4">
        <w:rPr>
          <w:spacing w:val="-21"/>
          <w:sz w:val="24"/>
        </w:rPr>
        <w:t xml:space="preserve"> </w:t>
      </w:r>
      <w:r w:rsidRPr="005108E4">
        <w:rPr>
          <w:sz w:val="24"/>
        </w:rPr>
        <w:t>continues</w:t>
      </w:r>
      <w:r w:rsidRPr="005108E4">
        <w:rPr>
          <w:spacing w:val="-22"/>
          <w:sz w:val="24"/>
        </w:rPr>
        <w:t xml:space="preserve"> </w:t>
      </w:r>
      <w:r w:rsidRPr="005108E4">
        <w:rPr>
          <w:sz w:val="24"/>
        </w:rPr>
        <w:t>may</w:t>
      </w:r>
      <w:r w:rsidRPr="005108E4">
        <w:rPr>
          <w:spacing w:val="-28"/>
          <w:sz w:val="24"/>
        </w:rPr>
        <w:t xml:space="preserve"> </w:t>
      </w:r>
      <w:r w:rsidRPr="005108E4">
        <w:rPr>
          <w:sz w:val="24"/>
        </w:rPr>
        <w:t>constitute</w:t>
      </w:r>
      <w:r w:rsidRPr="005108E4">
        <w:rPr>
          <w:spacing w:val="-22"/>
          <w:sz w:val="24"/>
        </w:rPr>
        <w:t xml:space="preserve"> </w:t>
      </w:r>
      <w:r w:rsidRPr="005108E4">
        <w:rPr>
          <w:sz w:val="24"/>
        </w:rPr>
        <w:t>a</w:t>
      </w:r>
      <w:r w:rsidRPr="005108E4">
        <w:rPr>
          <w:spacing w:val="-22"/>
          <w:sz w:val="24"/>
        </w:rPr>
        <w:t xml:space="preserve"> </w:t>
      </w:r>
      <w:r w:rsidRPr="005108E4">
        <w:rPr>
          <w:sz w:val="24"/>
        </w:rPr>
        <w:t>separate</w:t>
      </w:r>
      <w:r w:rsidRPr="005108E4">
        <w:rPr>
          <w:spacing w:val="-22"/>
          <w:sz w:val="24"/>
        </w:rPr>
        <w:t xml:space="preserve"> </w:t>
      </w:r>
      <w:r w:rsidR="00223775" w:rsidRPr="005108E4">
        <w:rPr>
          <w:sz w:val="24"/>
        </w:rPr>
        <w:t>violation</w:t>
      </w:r>
      <w:r w:rsidRPr="005108E4">
        <w:rPr>
          <w:sz w:val="24"/>
        </w:rPr>
        <w:t>,</w:t>
      </w:r>
      <w:r w:rsidRPr="005108E4">
        <w:rPr>
          <w:spacing w:val="-21"/>
          <w:sz w:val="24"/>
        </w:rPr>
        <w:t xml:space="preserve"> </w:t>
      </w:r>
      <w:r w:rsidRPr="005108E4">
        <w:rPr>
          <w:sz w:val="24"/>
        </w:rPr>
        <w:t>and</w:t>
      </w:r>
      <w:r w:rsidRPr="005108E4">
        <w:rPr>
          <w:spacing w:val="-21"/>
          <w:sz w:val="24"/>
        </w:rPr>
        <w:t xml:space="preserve"> </w:t>
      </w:r>
      <w:r w:rsidRPr="005108E4">
        <w:rPr>
          <w:sz w:val="24"/>
        </w:rPr>
        <w:t>each instance and provision of the state Marijuana laws, including M.G.L.  c.  94I, and 935 CMR 501.000, that is violated may constitute a separate</w:t>
      </w:r>
      <w:r w:rsidRPr="005108E4">
        <w:rPr>
          <w:spacing w:val="-25"/>
          <w:sz w:val="24"/>
        </w:rPr>
        <w:t xml:space="preserve"> </w:t>
      </w:r>
      <w:r w:rsidRPr="005108E4">
        <w:rPr>
          <w:sz w:val="24"/>
        </w:rPr>
        <w:t>violation.</w:t>
      </w:r>
    </w:p>
    <w:p w14:paraId="72F9759E" w14:textId="77777777" w:rsidR="00DA2759" w:rsidRPr="005108E4" w:rsidRDefault="00DA2759">
      <w:pPr>
        <w:pStyle w:val="BodyText"/>
        <w:spacing w:before="2"/>
        <w:jc w:val="left"/>
      </w:pPr>
    </w:p>
    <w:p w14:paraId="67221E7D" w14:textId="45F2975F" w:rsidR="00DA2759" w:rsidRPr="005108E4" w:rsidRDefault="009A7511" w:rsidP="007C6773">
      <w:pPr>
        <w:pStyle w:val="ListParagraph"/>
        <w:numPr>
          <w:ilvl w:val="0"/>
          <w:numId w:val="13"/>
        </w:numPr>
        <w:tabs>
          <w:tab w:val="left" w:pos="1781"/>
        </w:tabs>
        <w:spacing w:line="242" w:lineRule="auto"/>
        <w:ind w:right="115" w:firstLine="0"/>
        <w:outlineLvl w:val="1"/>
        <w:rPr>
          <w:sz w:val="24"/>
        </w:rPr>
      </w:pPr>
      <w:r w:rsidRPr="005108E4">
        <w:rPr>
          <w:sz w:val="24"/>
        </w:rPr>
        <w:t xml:space="preserve">The Commission or a Commission Delegee, in determining the amount of </w:t>
      </w:r>
      <w:r w:rsidR="00437B35" w:rsidRPr="005108E4">
        <w:rPr>
          <w:sz w:val="24"/>
        </w:rPr>
        <w:t>fine or financial penalty</w:t>
      </w:r>
      <w:r w:rsidR="006D21C7" w:rsidRPr="005108E4">
        <w:rPr>
          <w:sz w:val="24"/>
        </w:rPr>
        <w:t xml:space="preserve"> to</w:t>
      </w:r>
      <w:r w:rsidRPr="005108E4">
        <w:rPr>
          <w:sz w:val="24"/>
        </w:rPr>
        <w:t xml:space="preserve"> impose may consider greater or lesser </w:t>
      </w:r>
      <w:r w:rsidR="00F8017F" w:rsidRPr="005108E4">
        <w:rPr>
          <w:sz w:val="24"/>
        </w:rPr>
        <w:t>amount</w:t>
      </w:r>
      <w:r w:rsidRPr="005108E4">
        <w:rPr>
          <w:sz w:val="24"/>
        </w:rPr>
        <w:t xml:space="preserve"> depending on aggravating or mitigating circumstances including, but not limited</w:t>
      </w:r>
      <w:r w:rsidRPr="005108E4">
        <w:rPr>
          <w:spacing w:val="-4"/>
          <w:sz w:val="24"/>
        </w:rPr>
        <w:t xml:space="preserve"> </w:t>
      </w:r>
      <w:r w:rsidRPr="005108E4">
        <w:rPr>
          <w:sz w:val="24"/>
        </w:rPr>
        <w:t>to:</w:t>
      </w:r>
    </w:p>
    <w:p w14:paraId="22F8976D" w14:textId="77777777" w:rsidR="00DA2759" w:rsidRPr="005108E4" w:rsidRDefault="009A7511">
      <w:pPr>
        <w:pStyle w:val="ListParagraph"/>
        <w:numPr>
          <w:ilvl w:val="1"/>
          <w:numId w:val="13"/>
        </w:numPr>
        <w:tabs>
          <w:tab w:val="left" w:pos="2120"/>
        </w:tabs>
        <w:spacing w:before="4"/>
        <w:ind w:left="2119" w:hanging="445"/>
        <w:rPr>
          <w:sz w:val="24"/>
        </w:rPr>
      </w:pPr>
      <w:r w:rsidRPr="005108E4">
        <w:rPr>
          <w:sz w:val="24"/>
          <w:u w:val="single"/>
        </w:rPr>
        <w:t>Aggravating</w:t>
      </w:r>
      <w:r w:rsidRPr="005108E4">
        <w:rPr>
          <w:spacing w:val="-4"/>
          <w:sz w:val="24"/>
          <w:u w:val="single"/>
        </w:rPr>
        <w:t xml:space="preserve"> </w:t>
      </w:r>
      <w:r w:rsidRPr="005108E4">
        <w:rPr>
          <w:sz w:val="24"/>
          <w:u w:val="single"/>
        </w:rPr>
        <w:t>Circumstances</w:t>
      </w:r>
      <w:r w:rsidRPr="005108E4">
        <w:rPr>
          <w:sz w:val="24"/>
        </w:rPr>
        <w:t>.</w:t>
      </w:r>
    </w:p>
    <w:p w14:paraId="35D5E74C" w14:textId="77777777" w:rsidR="00DA2759" w:rsidRPr="005108E4" w:rsidRDefault="009A7511">
      <w:pPr>
        <w:pStyle w:val="ListParagraph"/>
        <w:numPr>
          <w:ilvl w:val="2"/>
          <w:numId w:val="13"/>
        </w:numPr>
        <w:tabs>
          <w:tab w:val="left" w:pos="2396"/>
        </w:tabs>
        <w:spacing w:before="2"/>
        <w:ind w:hanging="361"/>
        <w:rPr>
          <w:sz w:val="24"/>
        </w:rPr>
      </w:pPr>
      <w:r w:rsidRPr="005108E4">
        <w:rPr>
          <w:sz w:val="24"/>
        </w:rPr>
        <w:t>Duration and severity of</w:t>
      </w:r>
      <w:r w:rsidRPr="005108E4">
        <w:rPr>
          <w:spacing w:val="-12"/>
          <w:sz w:val="24"/>
        </w:rPr>
        <w:t xml:space="preserve"> </w:t>
      </w:r>
      <w:r w:rsidRPr="005108E4">
        <w:rPr>
          <w:sz w:val="24"/>
        </w:rPr>
        <w:t>violation;</w:t>
      </w:r>
    </w:p>
    <w:p w14:paraId="6A171903" w14:textId="25AA8C92" w:rsidR="00DA2759" w:rsidRPr="005108E4" w:rsidRDefault="009A7511">
      <w:pPr>
        <w:pStyle w:val="ListParagraph"/>
        <w:numPr>
          <w:ilvl w:val="2"/>
          <w:numId w:val="13"/>
        </w:numPr>
        <w:tabs>
          <w:tab w:val="left" w:pos="2352"/>
        </w:tabs>
        <w:spacing w:before="5" w:line="242" w:lineRule="auto"/>
        <w:ind w:left="2035" w:right="118" w:firstLine="0"/>
        <w:rPr>
          <w:sz w:val="24"/>
        </w:rPr>
      </w:pPr>
      <w:r w:rsidRPr="005108E4">
        <w:rPr>
          <w:sz w:val="24"/>
        </w:rPr>
        <w:t>Whether</w:t>
      </w:r>
      <w:r w:rsidRPr="005108E4">
        <w:rPr>
          <w:spacing w:val="-21"/>
          <w:sz w:val="24"/>
        </w:rPr>
        <w:t xml:space="preserve"> </w:t>
      </w:r>
      <w:r w:rsidRPr="005108E4">
        <w:rPr>
          <w:sz w:val="24"/>
        </w:rPr>
        <w:t>the</w:t>
      </w:r>
      <w:r w:rsidRPr="005108E4">
        <w:rPr>
          <w:spacing w:val="-21"/>
          <w:sz w:val="24"/>
        </w:rPr>
        <w:t xml:space="preserve"> </w:t>
      </w:r>
      <w:r w:rsidRPr="005108E4">
        <w:rPr>
          <w:sz w:val="24"/>
        </w:rPr>
        <w:t>Licensee</w:t>
      </w:r>
      <w:r w:rsidR="00E1351B" w:rsidRPr="005108E4">
        <w:rPr>
          <w:sz w:val="24"/>
          <w:szCs w:val="24"/>
        </w:rPr>
        <w:t>,</w:t>
      </w:r>
      <w:r w:rsidR="00E1351B" w:rsidRPr="005108E4">
        <w:rPr>
          <w:spacing w:val="-21"/>
          <w:sz w:val="24"/>
          <w:szCs w:val="24"/>
        </w:rPr>
        <w:t xml:space="preserve"> </w:t>
      </w:r>
      <w:r w:rsidR="00E1351B" w:rsidRPr="00E077D0">
        <w:rPr>
          <w:sz w:val="24"/>
          <w:szCs w:val="24"/>
        </w:rPr>
        <w:t>Registrant, or Host Community</w:t>
      </w:r>
      <w:r w:rsidRPr="005108E4">
        <w:rPr>
          <w:spacing w:val="-21"/>
          <w:sz w:val="24"/>
          <w:szCs w:val="24"/>
        </w:rPr>
        <w:t xml:space="preserve"> </w:t>
      </w:r>
      <w:r w:rsidRPr="005108E4">
        <w:rPr>
          <w:sz w:val="24"/>
          <w:szCs w:val="24"/>
        </w:rPr>
        <w:t>has</w:t>
      </w:r>
      <w:r w:rsidRPr="005108E4">
        <w:rPr>
          <w:spacing w:val="-19"/>
          <w:sz w:val="24"/>
        </w:rPr>
        <w:t xml:space="preserve"> </w:t>
      </w:r>
      <w:r w:rsidRPr="005108E4">
        <w:rPr>
          <w:sz w:val="24"/>
        </w:rPr>
        <w:t>previously</w:t>
      </w:r>
      <w:r w:rsidRPr="005108E4">
        <w:rPr>
          <w:spacing w:val="-26"/>
          <w:sz w:val="24"/>
        </w:rPr>
        <w:t xml:space="preserve"> </w:t>
      </w:r>
      <w:r w:rsidRPr="005108E4">
        <w:rPr>
          <w:sz w:val="24"/>
        </w:rPr>
        <w:t>been</w:t>
      </w:r>
      <w:r w:rsidRPr="005108E4">
        <w:rPr>
          <w:spacing w:val="-20"/>
          <w:sz w:val="24"/>
        </w:rPr>
        <w:t xml:space="preserve"> </w:t>
      </w:r>
      <w:r w:rsidRPr="005108E4">
        <w:rPr>
          <w:sz w:val="24"/>
        </w:rPr>
        <w:t>subject</w:t>
      </w:r>
      <w:r w:rsidRPr="005108E4">
        <w:rPr>
          <w:spacing w:val="-19"/>
          <w:sz w:val="24"/>
        </w:rPr>
        <w:t xml:space="preserve"> </w:t>
      </w:r>
      <w:r w:rsidRPr="005108E4">
        <w:rPr>
          <w:sz w:val="24"/>
        </w:rPr>
        <w:t>to</w:t>
      </w:r>
      <w:r w:rsidRPr="005108E4">
        <w:rPr>
          <w:spacing w:val="-20"/>
          <w:sz w:val="24"/>
        </w:rPr>
        <w:t xml:space="preserve"> </w:t>
      </w:r>
      <w:r w:rsidRPr="005108E4">
        <w:rPr>
          <w:sz w:val="24"/>
        </w:rPr>
        <w:t>an</w:t>
      </w:r>
      <w:r w:rsidRPr="005108E4">
        <w:rPr>
          <w:spacing w:val="-20"/>
          <w:sz w:val="24"/>
        </w:rPr>
        <w:t xml:space="preserve"> </w:t>
      </w:r>
      <w:r w:rsidRPr="005108E4">
        <w:rPr>
          <w:sz w:val="24"/>
          <w:szCs w:val="24"/>
        </w:rPr>
        <w:t>administrative</w:t>
      </w:r>
      <w:r w:rsidRPr="00E077D0">
        <w:rPr>
          <w:sz w:val="24"/>
          <w:szCs w:val="24"/>
        </w:rPr>
        <w:t xml:space="preserve"> </w:t>
      </w:r>
      <w:r w:rsidR="008C16CE" w:rsidRPr="00E077D0">
        <w:rPr>
          <w:sz w:val="24"/>
          <w:szCs w:val="24"/>
        </w:rPr>
        <w:t>or enforcement</w:t>
      </w:r>
      <w:r w:rsidR="008C16CE" w:rsidRPr="005108E4">
        <w:rPr>
          <w:spacing w:val="-20"/>
          <w:sz w:val="28"/>
          <w:szCs w:val="24"/>
        </w:rPr>
        <w:t xml:space="preserve"> </w:t>
      </w:r>
      <w:r w:rsidRPr="005108E4">
        <w:rPr>
          <w:sz w:val="24"/>
        </w:rPr>
        <w:t>action</w:t>
      </w:r>
      <w:r w:rsidR="008C16CE" w:rsidRPr="005108E4">
        <w:rPr>
          <w:spacing w:val="-20"/>
          <w:sz w:val="24"/>
        </w:rPr>
        <w:t xml:space="preserve"> </w:t>
      </w:r>
      <w:r w:rsidRPr="005108E4">
        <w:rPr>
          <w:sz w:val="24"/>
        </w:rPr>
        <w:t>including, but not limited to, a notice of</w:t>
      </w:r>
      <w:r w:rsidRPr="005108E4">
        <w:rPr>
          <w:spacing w:val="-20"/>
          <w:sz w:val="24"/>
        </w:rPr>
        <w:t xml:space="preserve"> </w:t>
      </w:r>
      <w:r w:rsidRPr="005108E4">
        <w:rPr>
          <w:sz w:val="24"/>
        </w:rPr>
        <w:t>deficiency;</w:t>
      </w:r>
    </w:p>
    <w:p w14:paraId="13277018" w14:textId="580BA8A2" w:rsidR="00DA2759" w:rsidRPr="005108E4" w:rsidRDefault="009A7511">
      <w:pPr>
        <w:pStyle w:val="ListParagraph"/>
        <w:numPr>
          <w:ilvl w:val="2"/>
          <w:numId w:val="13"/>
        </w:numPr>
        <w:tabs>
          <w:tab w:val="left" w:pos="2360"/>
        </w:tabs>
        <w:spacing w:before="2" w:line="242" w:lineRule="auto"/>
        <w:ind w:left="2035" w:right="118" w:firstLine="0"/>
        <w:rPr>
          <w:sz w:val="24"/>
        </w:rPr>
      </w:pPr>
      <w:r w:rsidRPr="005108E4">
        <w:rPr>
          <w:sz w:val="24"/>
        </w:rPr>
        <w:t>Whether</w:t>
      </w:r>
      <w:r w:rsidRPr="005108E4">
        <w:rPr>
          <w:spacing w:val="-17"/>
          <w:sz w:val="24"/>
        </w:rPr>
        <w:t xml:space="preserve"> </w:t>
      </w:r>
      <w:r w:rsidRPr="005108E4">
        <w:rPr>
          <w:sz w:val="24"/>
        </w:rPr>
        <w:t>the</w:t>
      </w:r>
      <w:r w:rsidRPr="005108E4">
        <w:rPr>
          <w:spacing w:val="-17"/>
          <w:sz w:val="24"/>
        </w:rPr>
        <w:t xml:space="preserve"> </w:t>
      </w:r>
      <w:r w:rsidRPr="005108E4">
        <w:rPr>
          <w:sz w:val="24"/>
        </w:rPr>
        <w:t>Licensee</w:t>
      </w:r>
      <w:r w:rsidR="00E83A36" w:rsidRPr="005108E4">
        <w:rPr>
          <w:sz w:val="24"/>
        </w:rPr>
        <w:t>, Registrant, or Host Community</w:t>
      </w:r>
      <w:r w:rsidRPr="005108E4">
        <w:rPr>
          <w:spacing w:val="-17"/>
          <w:sz w:val="24"/>
        </w:rPr>
        <w:t xml:space="preserve"> </w:t>
      </w:r>
      <w:r w:rsidRPr="005108E4">
        <w:rPr>
          <w:sz w:val="24"/>
        </w:rPr>
        <w:t>knew</w:t>
      </w:r>
      <w:r w:rsidRPr="005108E4">
        <w:rPr>
          <w:spacing w:val="-17"/>
          <w:sz w:val="24"/>
        </w:rPr>
        <w:t xml:space="preserve"> </w:t>
      </w:r>
      <w:r w:rsidRPr="005108E4">
        <w:rPr>
          <w:sz w:val="24"/>
        </w:rPr>
        <w:t>or</w:t>
      </w:r>
      <w:r w:rsidRPr="005108E4">
        <w:rPr>
          <w:spacing w:val="-16"/>
          <w:sz w:val="24"/>
        </w:rPr>
        <w:t xml:space="preserve"> </w:t>
      </w:r>
      <w:r w:rsidRPr="005108E4">
        <w:rPr>
          <w:sz w:val="24"/>
        </w:rPr>
        <w:t>had</w:t>
      </w:r>
      <w:r w:rsidRPr="005108E4">
        <w:rPr>
          <w:spacing w:val="-17"/>
          <w:sz w:val="24"/>
        </w:rPr>
        <w:t xml:space="preserve"> </w:t>
      </w:r>
      <w:r w:rsidRPr="005108E4">
        <w:rPr>
          <w:sz w:val="24"/>
        </w:rPr>
        <w:t>reason</w:t>
      </w:r>
      <w:r w:rsidRPr="005108E4">
        <w:rPr>
          <w:spacing w:val="-16"/>
          <w:sz w:val="24"/>
        </w:rPr>
        <w:t xml:space="preserve"> </w:t>
      </w:r>
      <w:r w:rsidRPr="005108E4">
        <w:rPr>
          <w:sz w:val="24"/>
        </w:rPr>
        <w:t>to</w:t>
      </w:r>
      <w:r w:rsidRPr="005108E4">
        <w:rPr>
          <w:spacing w:val="-16"/>
          <w:sz w:val="24"/>
        </w:rPr>
        <w:t xml:space="preserve"> </w:t>
      </w:r>
      <w:r w:rsidRPr="005108E4">
        <w:rPr>
          <w:sz w:val="24"/>
        </w:rPr>
        <w:t>know</w:t>
      </w:r>
      <w:r w:rsidRPr="005108E4">
        <w:rPr>
          <w:spacing w:val="-17"/>
          <w:sz w:val="24"/>
        </w:rPr>
        <w:t xml:space="preserve"> </w:t>
      </w:r>
      <w:r w:rsidRPr="005108E4">
        <w:rPr>
          <w:sz w:val="24"/>
        </w:rPr>
        <w:t>of</w:t>
      </w:r>
      <w:r w:rsidRPr="005108E4">
        <w:rPr>
          <w:spacing w:val="-19"/>
          <w:sz w:val="24"/>
        </w:rPr>
        <w:t xml:space="preserve"> </w:t>
      </w:r>
      <w:r w:rsidRPr="005108E4">
        <w:rPr>
          <w:sz w:val="24"/>
        </w:rPr>
        <w:t>the</w:t>
      </w:r>
      <w:r w:rsidRPr="005108E4">
        <w:rPr>
          <w:spacing w:val="-19"/>
          <w:sz w:val="24"/>
        </w:rPr>
        <w:t xml:space="preserve"> </w:t>
      </w:r>
      <w:r w:rsidRPr="005108E4">
        <w:rPr>
          <w:sz w:val="24"/>
        </w:rPr>
        <w:t>violation</w:t>
      </w:r>
      <w:r w:rsidRPr="005108E4">
        <w:rPr>
          <w:spacing w:val="-18"/>
          <w:sz w:val="24"/>
        </w:rPr>
        <w:t xml:space="preserve"> </w:t>
      </w:r>
      <w:r w:rsidRPr="005108E4">
        <w:rPr>
          <w:sz w:val="24"/>
        </w:rPr>
        <w:t>including,</w:t>
      </w:r>
      <w:r w:rsidRPr="005108E4">
        <w:rPr>
          <w:spacing w:val="-17"/>
          <w:sz w:val="24"/>
        </w:rPr>
        <w:t xml:space="preserve"> </w:t>
      </w:r>
      <w:r w:rsidRPr="005108E4">
        <w:rPr>
          <w:sz w:val="24"/>
        </w:rPr>
        <w:t>but</w:t>
      </w:r>
      <w:r w:rsidRPr="005108E4">
        <w:rPr>
          <w:spacing w:val="-15"/>
          <w:sz w:val="24"/>
        </w:rPr>
        <w:t xml:space="preserve"> </w:t>
      </w:r>
      <w:r w:rsidRPr="005108E4">
        <w:rPr>
          <w:sz w:val="24"/>
        </w:rPr>
        <w:t>not limited to, warning or issuance of a notice of deficiency;</w:t>
      </w:r>
      <w:r w:rsidRPr="005108E4">
        <w:rPr>
          <w:spacing w:val="-22"/>
          <w:sz w:val="24"/>
        </w:rPr>
        <w:t xml:space="preserve"> </w:t>
      </w:r>
      <w:r w:rsidRPr="005108E4">
        <w:rPr>
          <w:sz w:val="24"/>
        </w:rPr>
        <w:t>and</w:t>
      </w:r>
    </w:p>
    <w:p w14:paraId="6B0400B0" w14:textId="77777777" w:rsidR="00DA2759" w:rsidRPr="005108E4" w:rsidRDefault="009A7511">
      <w:pPr>
        <w:pStyle w:val="ListParagraph"/>
        <w:numPr>
          <w:ilvl w:val="2"/>
          <w:numId w:val="13"/>
        </w:numPr>
        <w:tabs>
          <w:tab w:val="left" w:pos="2396"/>
        </w:tabs>
        <w:spacing w:before="2"/>
        <w:ind w:hanging="361"/>
        <w:rPr>
          <w:sz w:val="24"/>
        </w:rPr>
      </w:pPr>
      <w:r w:rsidRPr="005108E4">
        <w:rPr>
          <w:sz w:val="24"/>
        </w:rPr>
        <w:t>Whether the</w:t>
      </w:r>
      <w:r w:rsidRPr="005108E4">
        <w:rPr>
          <w:spacing w:val="-4"/>
          <w:sz w:val="24"/>
        </w:rPr>
        <w:t xml:space="preserve"> </w:t>
      </w:r>
      <w:r w:rsidRPr="005108E4">
        <w:rPr>
          <w:sz w:val="24"/>
        </w:rPr>
        <w:t>offense:</w:t>
      </w:r>
    </w:p>
    <w:p w14:paraId="139B5414" w14:textId="77777777" w:rsidR="00DA2759" w:rsidRPr="005108E4" w:rsidRDefault="009A7511">
      <w:pPr>
        <w:pStyle w:val="ListParagraph"/>
        <w:numPr>
          <w:ilvl w:val="3"/>
          <w:numId w:val="13"/>
        </w:numPr>
        <w:tabs>
          <w:tab w:val="left" w:pos="2891"/>
          <w:tab w:val="left" w:pos="2892"/>
        </w:tabs>
        <w:spacing w:before="2" w:line="244" w:lineRule="auto"/>
        <w:ind w:right="117" w:firstLine="0"/>
        <w:rPr>
          <w:sz w:val="24"/>
        </w:rPr>
      </w:pPr>
      <w:r w:rsidRPr="005108E4">
        <w:rPr>
          <w:sz w:val="24"/>
        </w:rPr>
        <w:t>Constitutes grounds for denial of a renewal application or suspension or revocation of</w:t>
      </w:r>
      <w:r w:rsidRPr="005108E4">
        <w:rPr>
          <w:spacing w:val="-3"/>
          <w:sz w:val="24"/>
        </w:rPr>
        <w:t xml:space="preserve"> </w:t>
      </w:r>
      <w:r w:rsidRPr="005108E4">
        <w:rPr>
          <w:sz w:val="24"/>
        </w:rPr>
        <w:t>licensure;</w:t>
      </w:r>
    </w:p>
    <w:p w14:paraId="48F54BB9" w14:textId="3F8689E0" w:rsidR="00DA2759" w:rsidRPr="005108E4" w:rsidRDefault="009A7511">
      <w:pPr>
        <w:pStyle w:val="ListParagraph"/>
        <w:numPr>
          <w:ilvl w:val="3"/>
          <w:numId w:val="13"/>
        </w:numPr>
        <w:tabs>
          <w:tab w:val="left" w:pos="2708"/>
        </w:tabs>
        <w:spacing w:line="244" w:lineRule="auto"/>
        <w:ind w:right="118" w:firstLine="0"/>
        <w:rPr>
          <w:sz w:val="24"/>
        </w:rPr>
      </w:pPr>
      <w:r w:rsidRPr="005108E4">
        <w:rPr>
          <w:sz w:val="24"/>
        </w:rPr>
        <w:t>Involved</w:t>
      </w:r>
      <w:r w:rsidRPr="005108E4">
        <w:rPr>
          <w:spacing w:val="-20"/>
          <w:sz w:val="24"/>
        </w:rPr>
        <w:t xml:space="preserve"> </w:t>
      </w:r>
      <w:r w:rsidRPr="005108E4">
        <w:rPr>
          <w:sz w:val="24"/>
        </w:rPr>
        <w:t>multiple</w:t>
      </w:r>
      <w:r w:rsidRPr="005108E4">
        <w:rPr>
          <w:spacing w:val="-21"/>
          <w:sz w:val="24"/>
        </w:rPr>
        <w:t xml:space="preserve"> </w:t>
      </w:r>
      <w:r w:rsidRPr="005108E4">
        <w:rPr>
          <w:sz w:val="24"/>
        </w:rPr>
        <w:t>Persons</w:t>
      </w:r>
      <w:r w:rsidRPr="005108E4">
        <w:rPr>
          <w:spacing w:val="-20"/>
          <w:sz w:val="24"/>
        </w:rPr>
        <w:t xml:space="preserve"> </w:t>
      </w:r>
      <w:r w:rsidRPr="005108E4">
        <w:rPr>
          <w:sz w:val="24"/>
        </w:rPr>
        <w:t>or</w:t>
      </w:r>
      <w:r w:rsidRPr="005108E4">
        <w:rPr>
          <w:spacing w:val="-20"/>
          <w:sz w:val="24"/>
        </w:rPr>
        <w:t xml:space="preserve"> </w:t>
      </w:r>
      <w:r w:rsidRPr="005108E4">
        <w:rPr>
          <w:sz w:val="24"/>
        </w:rPr>
        <w:t>Entities</w:t>
      </w:r>
      <w:r w:rsidRPr="005108E4">
        <w:rPr>
          <w:spacing w:val="-20"/>
          <w:sz w:val="24"/>
        </w:rPr>
        <w:t xml:space="preserve"> </w:t>
      </w:r>
      <w:r w:rsidRPr="005108E4">
        <w:rPr>
          <w:sz w:val="24"/>
        </w:rPr>
        <w:t>Having</w:t>
      </w:r>
      <w:r w:rsidRPr="005108E4">
        <w:rPr>
          <w:spacing w:val="-21"/>
          <w:sz w:val="24"/>
        </w:rPr>
        <w:t xml:space="preserve"> </w:t>
      </w:r>
      <w:r w:rsidRPr="005108E4">
        <w:rPr>
          <w:sz w:val="24"/>
        </w:rPr>
        <w:t>Direct</w:t>
      </w:r>
      <w:r w:rsidRPr="005108E4">
        <w:rPr>
          <w:spacing w:val="-19"/>
          <w:sz w:val="24"/>
        </w:rPr>
        <w:t xml:space="preserve"> </w:t>
      </w:r>
      <w:r w:rsidRPr="005108E4">
        <w:rPr>
          <w:sz w:val="24"/>
        </w:rPr>
        <w:t>or</w:t>
      </w:r>
      <w:r w:rsidRPr="005108E4">
        <w:rPr>
          <w:spacing w:val="-21"/>
          <w:sz w:val="24"/>
        </w:rPr>
        <w:t xml:space="preserve"> </w:t>
      </w:r>
      <w:r w:rsidRPr="005108E4">
        <w:rPr>
          <w:sz w:val="24"/>
        </w:rPr>
        <w:t>Indirect</w:t>
      </w:r>
      <w:r w:rsidRPr="005108E4">
        <w:rPr>
          <w:spacing w:val="-19"/>
          <w:sz w:val="24"/>
        </w:rPr>
        <w:t xml:space="preserve"> </w:t>
      </w:r>
      <w:r w:rsidRPr="005108E4">
        <w:rPr>
          <w:sz w:val="24"/>
        </w:rPr>
        <w:t>Control</w:t>
      </w:r>
      <w:r w:rsidRPr="005108E4">
        <w:rPr>
          <w:spacing w:val="-18"/>
          <w:sz w:val="24"/>
        </w:rPr>
        <w:t xml:space="preserve"> </w:t>
      </w:r>
      <w:r w:rsidRPr="005108E4">
        <w:rPr>
          <w:sz w:val="24"/>
        </w:rPr>
        <w:t>or</w:t>
      </w:r>
      <w:r w:rsidRPr="005108E4">
        <w:rPr>
          <w:spacing w:val="-21"/>
          <w:sz w:val="24"/>
        </w:rPr>
        <w:t xml:space="preserve"> </w:t>
      </w:r>
      <w:r w:rsidRPr="005108E4">
        <w:rPr>
          <w:sz w:val="24"/>
        </w:rPr>
        <w:t>agents of the</w:t>
      </w:r>
      <w:r w:rsidRPr="005108E4">
        <w:rPr>
          <w:spacing w:val="-4"/>
          <w:sz w:val="24"/>
        </w:rPr>
        <w:t xml:space="preserve"> </w:t>
      </w:r>
      <w:r w:rsidRPr="005108E4">
        <w:rPr>
          <w:sz w:val="24"/>
        </w:rPr>
        <w:t>Licensee</w:t>
      </w:r>
      <w:r w:rsidR="00D43257" w:rsidRPr="005108E4">
        <w:rPr>
          <w:sz w:val="24"/>
        </w:rPr>
        <w:t>, Registrant</w:t>
      </w:r>
      <w:r w:rsidR="00E76B32" w:rsidRPr="005108E4">
        <w:rPr>
          <w:sz w:val="24"/>
        </w:rPr>
        <w:t>, or Host Community</w:t>
      </w:r>
      <w:r w:rsidRPr="005108E4">
        <w:rPr>
          <w:sz w:val="24"/>
        </w:rPr>
        <w:t>;</w:t>
      </w:r>
    </w:p>
    <w:p w14:paraId="0566C47D" w14:textId="77777777" w:rsidR="00DA2759" w:rsidRPr="005108E4" w:rsidRDefault="009A7511">
      <w:pPr>
        <w:pStyle w:val="ListParagraph"/>
        <w:numPr>
          <w:ilvl w:val="3"/>
          <w:numId w:val="13"/>
        </w:numPr>
        <w:tabs>
          <w:tab w:val="left" w:pos="2870"/>
          <w:tab w:val="left" w:pos="2871"/>
        </w:tabs>
        <w:spacing w:line="244" w:lineRule="auto"/>
        <w:ind w:right="117" w:firstLine="0"/>
        <w:rPr>
          <w:sz w:val="24"/>
        </w:rPr>
      </w:pPr>
      <w:r w:rsidRPr="005108E4">
        <w:rPr>
          <w:sz w:val="24"/>
        </w:rPr>
        <w:t>Involved any compensating features associated with a valid waiver issued pursuant to 935 CMR</w:t>
      </w:r>
      <w:r w:rsidRPr="005108E4">
        <w:rPr>
          <w:spacing w:val="-3"/>
          <w:sz w:val="24"/>
        </w:rPr>
        <w:t xml:space="preserve"> </w:t>
      </w:r>
      <w:r w:rsidRPr="005108E4">
        <w:rPr>
          <w:sz w:val="24"/>
        </w:rPr>
        <w:t>501.850;</w:t>
      </w:r>
    </w:p>
    <w:p w14:paraId="528C9F70" w14:textId="77777777" w:rsidR="00DA2759" w:rsidRPr="005108E4" w:rsidRDefault="009A7511">
      <w:pPr>
        <w:pStyle w:val="ListParagraph"/>
        <w:numPr>
          <w:ilvl w:val="3"/>
          <w:numId w:val="13"/>
        </w:numPr>
        <w:tabs>
          <w:tab w:val="left" w:pos="2756"/>
        </w:tabs>
        <w:spacing w:line="244" w:lineRule="auto"/>
        <w:ind w:right="118" w:firstLine="0"/>
        <w:rPr>
          <w:sz w:val="24"/>
        </w:rPr>
      </w:pPr>
      <w:r w:rsidRPr="005108E4">
        <w:rPr>
          <w:sz w:val="24"/>
        </w:rPr>
        <w:t>Involved</w:t>
      </w:r>
      <w:r w:rsidRPr="005108E4">
        <w:rPr>
          <w:spacing w:val="-5"/>
          <w:sz w:val="24"/>
        </w:rPr>
        <w:t xml:space="preserve"> </w:t>
      </w:r>
      <w:r w:rsidRPr="005108E4">
        <w:rPr>
          <w:sz w:val="24"/>
        </w:rPr>
        <w:t>a</w:t>
      </w:r>
      <w:r w:rsidRPr="005108E4">
        <w:rPr>
          <w:spacing w:val="-5"/>
          <w:sz w:val="24"/>
        </w:rPr>
        <w:t xml:space="preserve"> </w:t>
      </w:r>
      <w:r w:rsidRPr="005108E4">
        <w:rPr>
          <w:sz w:val="24"/>
        </w:rPr>
        <w:t>person</w:t>
      </w:r>
      <w:r w:rsidRPr="005108E4">
        <w:rPr>
          <w:spacing w:val="-4"/>
          <w:sz w:val="24"/>
        </w:rPr>
        <w:t xml:space="preserve"> </w:t>
      </w:r>
      <w:r w:rsidRPr="005108E4">
        <w:rPr>
          <w:spacing w:val="-3"/>
          <w:sz w:val="24"/>
        </w:rPr>
        <w:t>younger</w:t>
      </w:r>
      <w:r w:rsidRPr="005108E4">
        <w:rPr>
          <w:spacing w:val="-4"/>
          <w:sz w:val="24"/>
        </w:rPr>
        <w:t xml:space="preserve"> </w:t>
      </w:r>
      <w:r w:rsidRPr="005108E4">
        <w:rPr>
          <w:sz w:val="24"/>
        </w:rPr>
        <w:t>than</w:t>
      </w:r>
      <w:r w:rsidRPr="005108E4">
        <w:rPr>
          <w:spacing w:val="-4"/>
          <w:sz w:val="24"/>
        </w:rPr>
        <w:t xml:space="preserve"> </w:t>
      </w:r>
      <w:r w:rsidRPr="005108E4">
        <w:rPr>
          <w:sz w:val="24"/>
        </w:rPr>
        <w:t>21</w:t>
      </w:r>
      <w:r w:rsidRPr="005108E4">
        <w:rPr>
          <w:spacing w:val="-4"/>
          <w:sz w:val="24"/>
        </w:rPr>
        <w:t xml:space="preserve"> </w:t>
      </w:r>
      <w:r w:rsidRPr="005108E4">
        <w:rPr>
          <w:spacing w:val="-3"/>
          <w:sz w:val="24"/>
        </w:rPr>
        <w:t xml:space="preserve">years </w:t>
      </w:r>
      <w:r w:rsidRPr="005108E4">
        <w:rPr>
          <w:sz w:val="24"/>
        </w:rPr>
        <w:t>old</w:t>
      </w:r>
      <w:r w:rsidRPr="005108E4">
        <w:rPr>
          <w:spacing w:val="-5"/>
          <w:sz w:val="24"/>
        </w:rPr>
        <w:t xml:space="preserve"> </w:t>
      </w:r>
      <w:r w:rsidRPr="005108E4">
        <w:rPr>
          <w:sz w:val="24"/>
        </w:rPr>
        <w:t>or</w:t>
      </w:r>
      <w:r w:rsidRPr="005108E4">
        <w:rPr>
          <w:spacing w:val="-4"/>
          <w:sz w:val="24"/>
        </w:rPr>
        <w:t xml:space="preserve"> </w:t>
      </w:r>
      <w:r w:rsidRPr="005108E4">
        <w:rPr>
          <w:sz w:val="24"/>
        </w:rPr>
        <w:t>a</w:t>
      </w:r>
      <w:r w:rsidRPr="005108E4">
        <w:rPr>
          <w:spacing w:val="-7"/>
          <w:sz w:val="24"/>
        </w:rPr>
        <w:t xml:space="preserve"> </w:t>
      </w:r>
      <w:r w:rsidRPr="005108E4">
        <w:rPr>
          <w:sz w:val="24"/>
        </w:rPr>
        <w:t>Registered</w:t>
      </w:r>
      <w:r w:rsidRPr="005108E4">
        <w:rPr>
          <w:spacing w:val="-4"/>
          <w:sz w:val="24"/>
        </w:rPr>
        <w:t xml:space="preserve"> </w:t>
      </w:r>
      <w:r w:rsidRPr="005108E4">
        <w:rPr>
          <w:sz w:val="24"/>
        </w:rPr>
        <w:t>Qualifying</w:t>
      </w:r>
      <w:r w:rsidRPr="005108E4">
        <w:rPr>
          <w:spacing w:val="-6"/>
          <w:sz w:val="24"/>
        </w:rPr>
        <w:t xml:space="preserve"> </w:t>
      </w:r>
      <w:r w:rsidRPr="005108E4">
        <w:rPr>
          <w:sz w:val="24"/>
        </w:rPr>
        <w:t>Patient or</w:t>
      </w:r>
      <w:r w:rsidRPr="005108E4">
        <w:rPr>
          <w:spacing w:val="-2"/>
          <w:sz w:val="24"/>
        </w:rPr>
        <w:t xml:space="preserve"> </w:t>
      </w:r>
      <w:r w:rsidRPr="005108E4">
        <w:rPr>
          <w:sz w:val="24"/>
        </w:rPr>
        <w:t>Caregiver;</w:t>
      </w:r>
    </w:p>
    <w:p w14:paraId="77CD7615" w14:textId="77777777" w:rsidR="00DA2759" w:rsidRPr="005108E4" w:rsidRDefault="009A7511">
      <w:pPr>
        <w:pStyle w:val="ListParagraph"/>
        <w:numPr>
          <w:ilvl w:val="3"/>
          <w:numId w:val="13"/>
        </w:numPr>
        <w:tabs>
          <w:tab w:val="left" w:pos="2741"/>
        </w:tabs>
        <w:spacing w:line="272" w:lineRule="exact"/>
        <w:ind w:left="2740" w:hanging="346"/>
        <w:rPr>
          <w:sz w:val="24"/>
        </w:rPr>
      </w:pPr>
      <w:r w:rsidRPr="005108E4">
        <w:rPr>
          <w:sz w:val="24"/>
        </w:rPr>
        <w:t>Involved or affected multiple Qualifying</w:t>
      </w:r>
      <w:r w:rsidRPr="005108E4">
        <w:rPr>
          <w:spacing w:val="-12"/>
          <w:sz w:val="24"/>
        </w:rPr>
        <w:t xml:space="preserve"> </w:t>
      </w:r>
      <w:r w:rsidRPr="005108E4">
        <w:rPr>
          <w:sz w:val="24"/>
        </w:rPr>
        <w:t>Patients;</w:t>
      </w:r>
    </w:p>
    <w:p w14:paraId="20380123" w14:textId="77777777" w:rsidR="00DA2759" w:rsidRPr="005108E4" w:rsidRDefault="009A7511">
      <w:pPr>
        <w:pStyle w:val="ListParagraph"/>
        <w:numPr>
          <w:ilvl w:val="3"/>
          <w:numId w:val="13"/>
        </w:numPr>
        <w:tabs>
          <w:tab w:val="left" w:pos="2715"/>
        </w:tabs>
        <w:ind w:left="2714" w:hanging="320"/>
        <w:rPr>
          <w:sz w:val="24"/>
        </w:rPr>
      </w:pPr>
      <w:r w:rsidRPr="005108E4">
        <w:rPr>
          <w:sz w:val="24"/>
        </w:rPr>
        <w:t>Involved or exposed the public to risk of diversion;</w:t>
      </w:r>
      <w:r w:rsidRPr="005108E4">
        <w:rPr>
          <w:spacing w:val="-15"/>
          <w:sz w:val="24"/>
        </w:rPr>
        <w:t xml:space="preserve"> </w:t>
      </w:r>
      <w:r w:rsidRPr="005108E4">
        <w:rPr>
          <w:sz w:val="24"/>
        </w:rPr>
        <w:t>or</w:t>
      </w:r>
    </w:p>
    <w:p w14:paraId="1F9058C9" w14:textId="77777777" w:rsidR="00DA2759" w:rsidRPr="005108E4" w:rsidRDefault="009A7511">
      <w:pPr>
        <w:pStyle w:val="ListParagraph"/>
        <w:numPr>
          <w:ilvl w:val="3"/>
          <w:numId w:val="13"/>
        </w:numPr>
        <w:tabs>
          <w:tab w:val="left" w:pos="2753"/>
        </w:tabs>
        <w:ind w:left="2752" w:hanging="358"/>
        <w:rPr>
          <w:sz w:val="24"/>
        </w:rPr>
      </w:pPr>
      <w:r w:rsidRPr="005108E4">
        <w:rPr>
          <w:sz w:val="24"/>
        </w:rPr>
        <w:t>Created a risk to the public health, safety or</w:t>
      </w:r>
      <w:r w:rsidRPr="005108E4">
        <w:rPr>
          <w:spacing w:val="-24"/>
          <w:sz w:val="24"/>
        </w:rPr>
        <w:t xml:space="preserve"> </w:t>
      </w:r>
      <w:r w:rsidRPr="005108E4">
        <w:rPr>
          <w:sz w:val="24"/>
        </w:rPr>
        <w:t>welfare.</w:t>
      </w:r>
    </w:p>
    <w:p w14:paraId="7FAACBEA" w14:textId="77777777" w:rsidR="00DA2759" w:rsidRPr="005108E4" w:rsidRDefault="009A7511">
      <w:pPr>
        <w:pStyle w:val="ListParagraph"/>
        <w:numPr>
          <w:ilvl w:val="1"/>
          <w:numId w:val="13"/>
        </w:numPr>
        <w:tabs>
          <w:tab w:val="left" w:pos="2134"/>
        </w:tabs>
        <w:spacing w:before="1"/>
        <w:ind w:left="2133" w:hanging="459"/>
        <w:rPr>
          <w:sz w:val="24"/>
        </w:rPr>
      </w:pPr>
      <w:r w:rsidRPr="005108E4">
        <w:rPr>
          <w:sz w:val="24"/>
          <w:u w:val="single"/>
        </w:rPr>
        <w:t>Mitigating</w:t>
      </w:r>
      <w:r w:rsidRPr="005108E4">
        <w:rPr>
          <w:spacing w:val="-4"/>
          <w:sz w:val="24"/>
          <w:u w:val="single"/>
        </w:rPr>
        <w:t xml:space="preserve"> </w:t>
      </w:r>
      <w:r w:rsidRPr="005108E4">
        <w:rPr>
          <w:sz w:val="24"/>
          <w:u w:val="single"/>
        </w:rPr>
        <w:t>Circumstances</w:t>
      </w:r>
      <w:r w:rsidRPr="005108E4">
        <w:rPr>
          <w:sz w:val="24"/>
        </w:rPr>
        <w:t>.</w:t>
      </w:r>
    </w:p>
    <w:p w14:paraId="7852FA27" w14:textId="490BDA2E" w:rsidR="00514C08" w:rsidRPr="005108E4" w:rsidRDefault="00514C08">
      <w:pPr>
        <w:pStyle w:val="ListParagraph"/>
        <w:numPr>
          <w:ilvl w:val="2"/>
          <w:numId w:val="13"/>
        </w:numPr>
        <w:tabs>
          <w:tab w:val="left" w:pos="2504"/>
        </w:tabs>
        <w:spacing w:before="2" w:line="242" w:lineRule="auto"/>
        <w:ind w:left="2035" w:right="117" w:firstLine="0"/>
        <w:rPr>
          <w:sz w:val="24"/>
        </w:rPr>
      </w:pPr>
      <w:r w:rsidRPr="005108E4">
        <w:rPr>
          <w:sz w:val="24"/>
        </w:rPr>
        <w:t>Whether the Commission learned of the violation or risk of violation from the Licensee, Registrant, or Host Community prior to investigation</w:t>
      </w:r>
      <w:r w:rsidR="00A9497C" w:rsidRPr="005108E4">
        <w:rPr>
          <w:sz w:val="24"/>
        </w:rPr>
        <w:t>;</w:t>
      </w:r>
    </w:p>
    <w:p w14:paraId="565DD95A" w14:textId="1FCC367C" w:rsidR="00DA2759" w:rsidRPr="005108E4" w:rsidRDefault="009A7511">
      <w:pPr>
        <w:pStyle w:val="ListParagraph"/>
        <w:numPr>
          <w:ilvl w:val="2"/>
          <w:numId w:val="13"/>
        </w:numPr>
        <w:tabs>
          <w:tab w:val="left" w:pos="2504"/>
        </w:tabs>
        <w:spacing w:before="2" w:line="242" w:lineRule="auto"/>
        <w:ind w:left="2035" w:right="117" w:firstLine="0"/>
        <w:rPr>
          <w:sz w:val="24"/>
        </w:rPr>
      </w:pPr>
      <w:r w:rsidRPr="005108E4">
        <w:rPr>
          <w:sz w:val="24"/>
          <w:szCs w:val="24"/>
        </w:rPr>
        <w:t xml:space="preserve">The financial impact of corrective measures, if </w:t>
      </w:r>
      <w:r w:rsidRPr="005108E4">
        <w:rPr>
          <w:spacing w:val="-3"/>
          <w:sz w:val="24"/>
          <w:szCs w:val="24"/>
        </w:rPr>
        <w:t xml:space="preserve">any, </w:t>
      </w:r>
      <w:r w:rsidRPr="005108E4">
        <w:rPr>
          <w:sz w:val="24"/>
          <w:szCs w:val="24"/>
        </w:rPr>
        <w:t>which provide safeguards exceeding</w:t>
      </w:r>
      <w:r w:rsidRPr="005108E4">
        <w:rPr>
          <w:spacing w:val="-24"/>
          <w:sz w:val="24"/>
          <w:szCs w:val="24"/>
        </w:rPr>
        <w:t xml:space="preserve"> </w:t>
      </w:r>
      <w:r w:rsidRPr="005108E4">
        <w:rPr>
          <w:sz w:val="24"/>
          <w:szCs w:val="24"/>
        </w:rPr>
        <w:t>the</w:t>
      </w:r>
      <w:r w:rsidRPr="005108E4">
        <w:rPr>
          <w:spacing w:val="-22"/>
          <w:sz w:val="24"/>
          <w:szCs w:val="24"/>
        </w:rPr>
        <w:t xml:space="preserve"> </w:t>
      </w:r>
      <w:r w:rsidRPr="005108E4">
        <w:rPr>
          <w:sz w:val="24"/>
          <w:szCs w:val="24"/>
        </w:rPr>
        <w:t>minimum</w:t>
      </w:r>
      <w:r w:rsidRPr="005108E4">
        <w:rPr>
          <w:spacing w:val="-21"/>
          <w:sz w:val="24"/>
          <w:szCs w:val="24"/>
        </w:rPr>
        <w:t xml:space="preserve"> </w:t>
      </w:r>
      <w:r w:rsidRPr="005108E4">
        <w:rPr>
          <w:sz w:val="24"/>
          <w:szCs w:val="24"/>
        </w:rPr>
        <w:t>requirements</w:t>
      </w:r>
      <w:r w:rsidRPr="005108E4">
        <w:rPr>
          <w:spacing w:val="-21"/>
          <w:sz w:val="24"/>
          <w:szCs w:val="24"/>
        </w:rPr>
        <w:t xml:space="preserve"> </w:t>
      </w:r>
      <w:r w:rsidRPr="005108E4">
        <w:rPr>
          <w:sz w:val="24"/>
          <w:szCs w:val="24"/>
        </w:rPr>
        <w:t>of</w:t>
      </w:r>
      <w:r w:rsidRPr="005108E4">
        <w:rPr>
          <w:spacing w:val="-22"/>
          <w:sz w:val="24"/>
          <w:szCs w:val="24"/>
        </w:rPr>
        <w:t xml:space="preserve"> </w:t>
      </w:r>
      <w:r w:rsidRPr="005108E4">
        <w:rPr>
          <w:sz w:val="24"/>
          <w:szCs w:val="24"/>
        </w:rPr>
        <w:t>935</w:t>
      </w:r>
      <w:r w:rsidRPr="005108E4">
        <w:rPr>
          <w:spacing w:val="-21"/>
          <w:sz w:val="24"/>
          <w:szCs w:val="24"/>
        </w:rPr>
        <w:t xml:space="preserve"> </w:t>
      </w:r>
      <w:r w:rsidRPr="005108E4">
        <w:rPr>
          <w:sz w:val="24"/>
          <w:szCs w:val="24"/>
        </w:rPr>
        <w:t>CMR</w:t>
      </w:r>
      <w:r w:rsidRPr="005108E4">
        <w:rPr>
          <w:spacing w:val="-21"/>
          <w:sz w:val="24"/>
          <w:szCs w:val="24"/>
        </w:rPr>
        <w:t xml:space="preserve"> </w:t>
      </w:r>
      <w:r w:rsidRPr="005108E4">
        <w:rPr>
          <w:sz w:val="24"/>
          <w:szCs w:val="24"/>
        </w:rPr>
        <w:t>501.000.</w:t>
      </w:r>
      <w:r w:rsidRPr="005108E4">
        <w:rPr>
          <w:spacing w:val="17"/>
          <w:sz w:val="24"/>
          <w:szCs w:val="24"/>
        </w:rPr>
        <w:t xml:space="preserve"> </w:t>
      </w:r>
      <w:r w:rsidRPr="005108E4">
        <w:rPr>
          <w:sz w:val="24"/>
          <w:szCs w:val="24"/>
        </w:rPr>
        <w:t>However,</w:t>
      </w:r>
      <w:r w:rsidRPr="005108E4">
        <w:rPr>
          <w:spacing w:val="-21"/>
          <w:sz w:val="24"/>
          <w:szCs w:val="24"/>
        </w:rPr>
        <w:t xml:space="preserve"> </w:t>
      </w:r>
      <w:r w:rsidRPr="005108E4">
        <w:rPr>
          <w:sz w:val="24"/>
          <w:szCs w:val="24"/>
        </w:rPr>
        <w:t>financial</w:t>
      </w:r>
      <w:r w:rsidRPr="005108E4">
        <w:rPr>
          <w:spacing w:val="-21"/>
          <w:sz w:val="24"/>
          <w:szCs w:val="24"/>
        </w:rPr>
        <w:t xml:space="preserve"> </w:t>
      </w:r>
      <w:r w:rsidRPr="005108E4">
        <w:rPr>
          <w:sz w:val="24"/>
          <w:szCs w:val="24"/>
        </w:rPr>
        <w:t>impact shall not include any cost associated with loss of economic opportunity due to noncompliance or costs of corrective action necessary to achieve compliance with minimum requirements of 935 CMR</w:t>
      </w:r>
      <w:r w:rsidRPr="005108E4">
        <w:rPr>
          <w:spacing w:val="-4"/>
          <w:sz w:val="24"/>
          <w:szCs w:val="24"/>
        </w:rPr>
        <w:t xml:space="preserve"> </w:t>
      </w:r>
      <w:r w:rsidRPr="005108E4">
        <w:rPr>
          <w:sz w:val="24"/>
          <w:szCs w:val="24"/>
        </w:rPr>
        <w:t>501.000;</w:t>
      </w:r>
    </w:p>
    <w:p w14:paraId="69682996" w14:textId="1ADF7B15" w:rsidR="00DA2759" w:rsidRPr="005108E4" w:rsidRDefault="009A7511">
      <w:pPr>
        <w:pStyle w:val="ListParagraph"/>
        <w:numPr>
          <w:ilvl w:val="2"/>
          <w:numId w:val="13"/>
        </w:numPr>
        <w:tabs>
          <w:tab w:val="left" w:pos="2396"/>
        </w:tabs>
        <w:spacing w:before="6"/>
        <w:ind w:hanging="361"/>
        <w:rPr>
          <w:sz w:val="24"/>
        </w:rPr>
      </w:pPr>
      <w:r w:rsidRPr="005108E4">
        <w:rPr>
          <w:sz w:val="24"/>
          <w:szCs w:val="24"/>
        </w:rPr>
        <w:t>The Licensee's</w:t>
      </w:r>
      <w:r w:rsidR="00A9497C" w:rsidRPr="005108E4">
        <w:rPr>
          <w:sz w:val="24"/>
          <w:szCs w:val="24"/>
        </w:rPr>
        <w:t xml:space="preserve">, </w:t>
      </w:r>
      <w:r w:rsidRPr="005108E4">
        <w:rPr>
          <w:sz w:val="24"/>
          <w:szCs w:val="24"/>
        </w:rPr>
        <w:t>Registrant's</w:t>
      </w:r>
      <w:r w:rsidR="00A9497C" w:rsidRPr="005108E4">
        <w:rPr>
          <w:sz w:val="24"/>
          <w:szCs w:val="24"/>
        </w:rPr>
        <w:t>, or Host Community’s</w:t>
      </w:r>
      <w:r w:rsidRPr="005108E4">
        <w:rPr>
          <w:sz w:val="24"/>
          <w:szCs w:val="24"/>
        </w:rPr>
        <w:t xml:space="preserve"> good faith efforts to avoid a</w:t>
      </w:r>
      <w:r w:rsidRPr="005108E4">
        <w:rPr>
          <w:spacing w:val="-24"/>
          <w:sz w:val="24"/>
          <w:szCs w:val="24"/>
        </w:rPr>
        <w:t xml:space="preserve"> </w:t>
      </w:r>
      <w:r w:rsidRPr="005108E4">
        <w:rPr>
          <w:sz w:val="24"/>
          <w:szCs w:val="24"/>
        </w:rPr>
        <w:t>violation;</w:t>
      </w:r>
    </w:p>
    <w:p w14:paraId="5C103BCD" w14:textId="0A819765" w:rsidR="00DA2759" w:rsidRPr="005108E4" w:rsidRDefault="009A7511">
      <w:pPr>
        <w:pStyle w:val="ListParagraph"/>
        <w:numPr>
          <w:ilvl w:val="2"/>
          <w:numId w:val="13"/>
        </w:numPr>
        <w:tabs>
          <w:tab w:val="left" w:pos="2396"/>
        </w:tabs>
        <w:spacing w:before="2"/>
        <w:ind w:hanging="361"/>
        <w:rPr>
          <w:sz w:val="24"/>
        </w:rPr>
      </w:pPr>
      <w:r w:rsidRPr="005108E4">
        <w:rPr>
          <w:sz w:val="24"/>
          <w:szCs w:val="24"/>
        </w:rPr>
        <w:t>The Licensee's</w:t>
      </w:r>
      <w:r w:rsidR="00A9497C" w:rsidRPr="005108E4">
        <w:rPr>
          <w:sz w:val="24"/>
          <w:szCs w:val="24"/>
        </w:rPr>
        <w:t xml:space="preserve">, </w:t>
      </w:r>
      <w:r w:rsidRPr="005108E4">
        <w:rPr>
          <w:sz w:val="24"/>
          <w:szCs w:val="24"/>
        </w:rPr>
        <w:t>Registrant's</w:t>
      </w:r>
      <w:r w:rsidR="00A9497C" w:rsidRPr="005108E4">
        <w:rPr>
          <w:sz w:val="24"/>
          <w:szCs w:val="24"/>
        </w:rPr>
        <w:t>, or Host Community’s</w:t>
      </w:r>
      <w:r w:rsidRPr="005108E4">
        <w:rPr>
          <w:sz w:val="24"/>
          <w:szCs w:val="24"/>
        </w:rPr>
        <w:t xml:space="preserve"> degree of cooperation in the investigation;</w:t>
      </w:r>
      <w:r w:rsidRPr="005108E4">
        <w:rPr>
          <w:spacing w:val="-39"/>
          <w:sz w:val="24"/>
          <w:szCs w:val="24"/>
        </w:rPr>
        <w:t xml:space="preserve"> </w:t>
      </w:r>
      <w:r w:rsidRPr="005108E4">
        <w:rPr>
          <w:sz w:val="24"/>
          <w:szCs w:val="24"/>
        </w:rPr>
        <w:t>and</w:t>
      </w:r>
    </w:p>
    <w:p w14:paraId="75D31F48" w14:textId="2899AB1A" w:rsidR="00DA2759" w:rsidRPr="005108E4" w:rsidRDefault="009A7511">
      <w:pPr>
        <w:pStyle w:val="ListParagraph"/>
        <w:numPr>
          <w:ilvl w:val="2"/>
          <w:numId w:val="13"/>
        </w:numPr>
        <w:tabs>
          <w:tab w:val="left" w:pos="2396"/>
        </w:tabs>
        <w:spacing w:before="5"/>
        <w:ind w:hanging="361"/>
        <w:rPr>
          <w:sz w:val="24"/>
        </w:rPr>
      </w:pPr>
      <w:r w:rsidRPr="005108E4">
        <w:rPr>
          <w:sz w:val="24"/>
        </w:rPr>
        <w:t>The Licensee's</w:t>
      </w:r>
      <w:r w:rsidR="005C171A" w:rsidRPr="005108E4">
        <w:rPr>
          <w:sz w:val="24"/>
        </w:rPr>
        <w:t xml:space="preserve">, </w:t>
      </w:r>
      <w:r w:rsidRPr="005108E4">
        <w:rPr>
          <w:sz w:val="24"/>
        </w:rPr>
        <w:t>Registrant's</w:t>
      </w:r>
      <w:r w:rsidR="005C171A" w:rsidRPr="005108E4">
        <w:rPr>
          <w:sz w:val="24"/>
        </w:rPr>
        <w:t>, or Host Community’s</w:t>
      </w:r>
      <w:r w:rsidRPr="005108E4">
        <w:rPr>
          <w:sz w:val="24"/>
        </w:rPr>
        <w:t xml:space="preserve"> willingness to accept</w:t>
      </w:r>
      <w:r w:rsidRPr="005108E4">
        <w:rPr>
          <w:spacing w:val="-16"/>
          <w:sz w:val="24"/>
        </w:rPr>
        <w:t xml:space="preserve"> </w:t>
      </w:r>
      <w:r w:rsidRPr="005108E4">
        <w:rPr>
          <w:sz w:val="24"/>
        </w:rPr>
        <w:t>responsibility.</w:t>
      </w:r>
    </w:p>
    <w:p w14:paraId="4CEA17C8" w14:textId="2A45BAC5" w:rsidR="004D7281" w:rsidRPr="005108E4" w:rsidRDefault="004D7281" w:rsidP="004D7281">
      <w:pPr>
        <w:pStyle w:val="ListParagraph"/>
        <w:numPr>
          <w:ilvl w:val="2"/>
          <w:numId w:val="13"/>
        </w:numPr>
        <w:tabs>
          <w:tab w:val="left" w:pos="2396"/>
        </w:tabs>
        <w:spacing w:before="5"/>
        <w:rPr>
          <w:sz w:val="24"/>
        </w:rPr>
      </w:pPr>
      <w:r w:rsidRPr="005108E4">
        <w:rPr>
          <w:sz w:val="24"/>
        </w:rPr>
        <w:t>The Licensee's or Registrant's compliance with the training requirements pursuant to 935 CMR 50</w:t>
      </w:r>
      <w:r w:rsidR="005C4605" w:rsidRPr="005108E4">
        <w:rPr>
          <w:sz w:val="24"/>
        </w:rPr>
        <w:t>1</w:t>
      </w:r>
      <w:r w:rsidRPr="005108E4">
        <w:rPr>
          <w:sz w:val="24"/>
        </w:rPr>
        <w:t>.105(2)(b);</w:t>
      </w:r>
    </w:p>
    <w:p w14:paraId="4B9F4339" w14:textId="501AE57E" w:rsidR="004D7281" w:rsidRPr="005108E4" w:rsidRDefault="004D7281" w:rsidP="004D7281">
      <w:pPr>
        <w:pStyle w:val="ListParagraph"/>
        <w:numPr>
          <w:ilvl w:val="2"/>
          <w:numId w:val="13"/>
        </w:numPr>
        <w:tabs>
          <w:tab w:val="left" w:pos="2396"/>
        </w:tabs>
        <w:spacing w:before="5"/>
        <w:rPr>
          <w:sz w:val="24"/>
        </w:rPr>
      </w:pPr>
      <w:r w:rsidRPr="005108E4">
        <w:rPr>
          <w:sz w:val="24"/>
        </w:rPr>
        <w:t>The Licensee's or Registrant's status as current or past leader pursuant to the Leadership Ratings Program under 935 CMR 50</w:t>
      </w:r>
      <w:r w:rsidR="005C4605" w:rsidRPr="005108E4">
        <w:rPr>
          <w:sz w:val="24"/>
        </w:rPr>
        <w:t>1</w:t>
      </w:r>
      <w:r w:rsidRPr="005108E4">
        <w:rPr>
          <w:sz w:val="24"/>
        </w:rPr>
        <w:t xml:space="preserve">.040; and </w:t>
      </w:r>
    </w:p>
    <w:p w14:paraId="03A112D5" w14:textId="0D1BF5DD" w:rsidR="004D7281" w:rsidRPr="005108E4" w:rsidRDefault="004D7281" w:rsidP="004D7281">
      <w:pPr>
        <w:pStyle w:val="ListParagraph"/>
        <w:numPr>
          <w:ilvl w:val="2"/>
          <w:numId w:val="13"/>
        </w:numPr>
        <w:tabs>
          <w:tab w:val="left" w:pos="2396"/>
        </w:tabs>
        <w:spacing w:before="5"/>
        <w:rPr>
          <w:sz w:val="24"/>
        </w:rPr>
      </w:pPr>
      <w:r w:rsidRPr="005108E4">
        <w:rPr>
          <w:sz w:val="24"/>
          <w:szCs w:val="24"/>
        </w:rPr>
        <w:t>Other particular mitigating circumstances presented by the Licensee, Registrant, or Host Community.</w:t>
      </w:r>
    </w:p>
    <w:p w14:paraId="3F63F801" w14:textId="77777777" w:rsidR="00DA2759" w:rsidRPr="005108E4" w:rsidRDefault="00DA2759">
      <w:pPr>
        <w:pStyle w:val="BodyText"/>
        <w:spacing w:before="7"/>
        <w:jc w:val="left"/>
      </w:pPr>
    </w:p>
    <w:p w14:paraId="792E1919" w14:textId="77777777" w:rsidR="00DA2759" w:rsidRPr="005108E4" w:rsidRDefault="009A7511" w:rsidP="007C6773">
      <w:pPr>
        <w:pStyle w:val="ListParagraph"/>
        <w:numPr>
          <w:ilvl w:val="0"/>
          <w:numId w:val="13"/>
        </w:numPr>
        <w:tabs>
          <w:tab w:val="left" w:pos="1779"/>
        </w:tabs>
        <w:spacing w:line="242" w:lineRule="auto"/>
        <w:ind w:left="1319" w:right="116" w:firstLine="0"/>
        <w:outlineLvl w:val="1"/>
        <w:rPr>
          <w:sz w:val="24"/>
        </w:rPr>
      </w:pPr>
      <w:r w:rsidRPr="005108E4">
        <w:rPr>
          <w:sz w:val="24"/>
        </w:rPr>
        <w:t>The</w:t>
      </w:r>
      <w:r w:rsidRPr="005108E4">
        <w:rPr>
          <w:spacing w:val="-6"/>
          <w:sz w:val="24"/>
        </w:rPr>
        <w:t xml:space="preserve"> </w:t>
      </w:r>
      <w:r w:rsidRPr="005108E4">
        <w:rPr>
          <w:sz w:val="24"/>
        </w:rPr>
        <w:t>fine</w:t>
      </w:r>
      <w:r w:rsidRPr="005108E4">
        <w:rPr>
          <w:spacing w:val="-5"/>
          <w:sz w:val="24"/>
        </w:rPr>
        <w:t xml:space="preserve"> </w:t>
      </w:r>
      <w:r w:rsidRPr="005108E4">
        <w:rPr>
          <w:sz w:val="24"/>
        </w:rPr>
        <w:t>or</w:t>
      </w:r>
      <w:r w:rsidRPr="005108E4">
        <w:rPr>
          <w:spacing w:val="-4"/>
          <w:sz w:val="24"/>
        </w:rPr>
        <w:t xml:space="preserve"> </w:t>
      </w:r>
      <w:r w:rsidRPr="005108E4">
        <w:rPr>
          <w:sz w:val="24"/>
        </w:rPr>
        <w:t>financial</w:t>
      </w:r>
      <w:r w:rsidRPr="005108E4">
        <w:rPr>
          <w:spacing w:val="-1"/>
          <w:sz w:val="24"/>
        </w:rPr>
        <w:t xml:space="preserve"> </w:t>
      </w:r>
      <w:r w:rsidRPr="005108E4">
        <w:rPr>
          <w:sz w:val="24"/>
        </w:rPr>
        <w:t>penalty</w:t>
      </w:r>
      <w:r w:rsidRPr="005108E4">
        <w:rPr>
          <w:spacing w:val="-8"/>
          <w:sz w:val="24"/>
        </w:rPr>
        <w:t xml:space="preserve"> </w:t>
      </w:r>
      <w:r w:rsidRPr="005108E4">
        <w:rPr>
          <w:sz w:val="24"/>
        </w:rPr>
        <w:t>shall</w:t>
      </w:r>
      <w:r w:rsidRPr="005108E4">
        <w:rPr>
          <w:spacing w:val="-2"/>
          <w:sz w:val="24"/>
        </w:rPr>
        <w:t xml:space="preserve"> </w:t>
      </w:r>
      <w:r w:rsidRPr="005108E4">
        <w:rPr>
          <w:sz w:val="24"/>
        </w:rPr>
        <w:t>be</w:t>
      </w:r>
      <w:r w:rsidRPr="005108E4">
        <w:rPr>
          <w:spacing w:val="-2"/>
          <w:sz w:val="24"/>
        </w:rPr>
        <w:t xml:space="preserve"> </w:t>
      </w:r>
      <w:r w:rsidRPr="005108E4">
        <w:rPr>
          <w:sz w:val="24"/>
        </w:rPr>
        <w:t>due</w:t>
      </w:r>
      <w:r w:rsidRPr="005108E4">
        <w:rPr>
          <w:spacing w:val="-5"/>
          <w:sz w:val="24"/>
        </w:rPr>
        <w:t xml:space="preserve"> </w:t>
      </w:r>
      <w:r w:rsidRPr="005108E4">
        <w:rPr>
          <w:sz w:val="24"/>
        </w:rPr>
        <w:t>and</w:t>
      </w:r>
      <w:r w:rsidRPr="005108E4">
        <w:rPr>
          <w:spacing w:val="-4"/>
          <w:sz w:val="24"/>
        </w:rPr>
        <w:t xml:space="preserve"> </w:t>
      </w:r>
      <w:r w:rsidRPr="005108E4">
        <w:rPr>
          <w:sz w:val="24"/>
        </w:rPr>
        <w:t>payable</w:t>
      </w:r>
      <w:r w:rsidRPr="005108E4">
        <w:rPr>
          <w:spacing w:val="-5"/>
          <w:sz w:val="24"/>
        </w:rPr>
        <w:t xml:space="preserve"> </w:t>
      </w:r>
      <w:r w:rsidRPr="005108E4">
        <w:rPr>
          <w:sz w:val="24"/>
        </w:rPr>
        <w:t>within</w:t>
      </w:r>
      <w:r w:rsidRPr="005108E4">
        <w:rPr>
          <w:spacing w:val="-4"/>
          <w:sz w:val="24"/>
        </w:rPr>
        <w:t xml:space="preserve"> </w:t>
      </w:r>
      <w:r w:rsidRPr="005108E4">
        <w:rPr>
          <w:sz w:val="24"/>
        </w:rPr>
        <w:t>30</w:t>
      </w:r>
      <w:r w:rsidRPr="005108E4">
        <w:rPr>
          <w:spacing w:val="-5"/>
          <w:sz w:val="24"/>
        </w:rPr>
        <w:t xml:space="preserve"> </w:t>
      </w:r>
      <w:r w:rsidRPr="005108E4">
        <w:rPr>
          <w:sz w:val="24"/>
        </w:rPr>
        <w:t>calendar</w:t>
      </w:r>
      <w:r w:rsidRPr="005108E4">
        <w:rPr>
          <w:spacing w:val="-4"/>
          <w:sz w:val="24"/>
        </w:rPr>
        <w:t xml:space="preserve"> </w:t>
      </w:r>
      <w:r w:rsidRPr="005108E4">
        <w:rPr>
          <w:spacing w:val="-3"/>
          <w:sz w:val="24"/>
        </w:rPr>
        <w:t xml:space="preserve">days </w:t>
      </w:r>
      <w:r w:rsidRPr="005108E4">
        <w:rPr>
          <w:sz w:val="24"/>
        </w:rPr>
        <w:t>of</w:t>
      </w:r>
      <w:r w:rsidRPr="005108E4">
        <w:rPr>
          <w:spacing w:val="-4"/>
          <w:sz w:val="24"/>
        </w:rPr>
        <w:t xml:space="preserve"> </w:t>
      </w:r>
      <w:r w:rsidRPr="005108E4">
        <w:rPr>
          <w:sz w:val="24"/>
        </w:rPr>
        <w:t>the</w:t>
      </w:r>
      <w:r w:rsidRPr="005108E4">
        <w:rPr>
          <w:spacing w:val="-5"/>
          <w:sz w:val="24"/>
        </w:rPr>
        <w:t xml:space="preserve"> </w:t>
      </w:r>
      <w:r w:rsidRPr="005108E4">
        <w:rPr>
          <w:sz w:val="24"/>
        </w:rPr>
        <w:t>date of one of the</w:t>
      </w:r>
      <w:r w:rsidRPr="005108E4">
        <w:rPr>
          <w:spacing w:val="-7"/>
          <w:sz w:val="24"/>
        </w:rPr>
        <w:t xml:space="preserve"> </w:t>
      </w:r>
      <w:r w:rsidRPr="005108E4">
        <w:rPr>
          <w:sz w:val="24"/>
        </w:rPr>
        <w:t>following:</w:t>
      </w:r>
    </w:p>
    <w:p w14:paraId="7885D302" w14:textId="77777777" w:rsidR="00DA2759" w:rsidRPr="005108E4" w:rsidRDefault="009A7511">
      <w:pPr>
        <w:pStyle w:val="ListParagraph"/>
        <w:numPr>
          <w:ilvl w:val="1"/>
          <w:numId w:val="13"/>
        </w:numPr>
        <w:tabs>
          <w:tab w:val="left" w:pos="2120"/>
        </w:tabs>
        <w:spacing w:before="2"/>
        <w:ind w:left="2119" w:hanging="445"/>
        <w:rPr>
          <w:sz w:val="24"/>
        </w:rPr>
      </w:pPr>
      <w:r w:rsidRPr="005108E4">
        <w:rPr>
          <w:sz w:val="24"/>
        </w:rPr>
        <w:t>The date of the assessment;</w:t>
      </w:r>
      <w:r w:rsidRPr="005108E4">
        <w:rPr>
          <w:spacing w:val="-8"/>
          <w:sz w:val="24"/>
        </w:rPr>
        <w:t xml:space="preserve"> </w:t>
      </w:r>
      <w:r w:rsidRPr="005108E4">
        <w:rPr>
          <w:sz w:val="24"/>
        </w:rPr>
        <w:t>or</w:t>
      </w:r>
    </w:p>
    <w:p w14:paraId="40FCE88A" w14:textId="77777777" w:rsidR="00DA2759" w:rsidRPr="005108E4" w:rsidRDefault="009A7511">
      <w:pPr>
        <w:pStyle w:val="ListParagraph"/>
        <w:numPr>
          <w:ilvl w:val="1"/>
          <w:numId w:val="13"/>
        </w:numPr>
        <w:tabs>
          <w:tab w:val="left" w:pos="2162"/>
          <w:tab w:val="left" w:pos="2163"/>
        </w:tabs>
        <w:spacing w:before="2" w:line="244" w:lineRule="auto"/>
        <w:ind w:right="110" w:firstLine="0"/>
        <w:rPr>
          <w:sz w:val="24"/>
        </w:rPr>
      </w:pPr>
      <w:r w:rsidRPr="005108E4">
        <w:rPr>
          <w:spacing w:val="-3"/>
          <w:sz w:val="24"/>
        </w:rPr>
        <w:t xml:space="preserve">If </w:t>
      </w:r>
      <w:r w:rsidRPr="005108E4">
        <w:rPr>
          <w:sz w:val="24"/>
        </w:rPr>
        <w:t>a hearing is requested pursuant to 935 CMR 501.500, the date of the final agency action.</w:t>
      </w:r>
    </w:p>
    <w:p w14:paraId="4171D6DE" w14:textId="77777777" w:rsidR="00DA2759" w:rsidRPr="005108E4" w:rsidRDefault="00DA2759">
      <w:pPr>
        <w:pStyle w:val="BodyText"/>
        <w:spacing w:before="1"/>
        <w:jc w:val="left"/>
      </w:pPr>
    </w:p>
    <w:p w14:paraId="474CC93B" w14:textId="32E2E904" w:rsidR="00DA2759" w:rsidRPr="005108E4" w:rsidRDefault="009A7511" w:rsidP="007C6773">
      <w:pPr>
        <w:pStyle w:val="ListParagraph"/>
        <w:numPr>
          <w:ilvl w:val="0"/>
          <w:numId w:val="13"/>
        </w:numPr>
        <w:tabs>
          <w:tab w:val="left" w:pos="1784"/>
        </w:tabs>
        <w:spacing w:line="242" w:lineRule="auto"/>
        <w:ind w:left="1319" w:right="117" w:firstLine="0"/>
        <w:outlineLvl w:val="1"/>
        <w:rPr>
          <w:sz w:val="24"/>
        </w:rPr>
      </w:pPr>
      <w:r w:rsidRPr="005108E4">
        <w:rPr>
          <w:sz w:val="24"/>
        </w:rPr>
        <w:t>Failure</w:t>
      </w:r>
      <w:r w:rsidRPr="005108E4">
        <w:rPr>
          <w:spacing w:val="-6"/>
          <w:sz w:val="24"/>
        </w:rPr>
        <w:t xml:space="preserve"> </w:t>
      </w:r>
      <w:r w:rsidRPr="005108E4">
        <w:rPr>
          <w:sz w:val="24"/>
        </w:rPr>
        <w:t>to</w:t>
      </w:r>
      <w:r w:rsidRPr="005108E4">
        <w:rPr>
          <w:spacing w:val="-4"/>
          <w:sz w:val="24"/>
        </w:rPr>
        <w:t xml:space="preserve"> </w:t>
      </w:r>
      <w:r w:rsidRPr="005108E4">
        <w:rPr>
          <w:sz w:val="24"/>
        </w:rPr>
        <w:t>timely</w:t>
      </w:r>
      <w:r w:rsidRPr="005108E4">
        <w:rPr>
          <w:spacing w:val="-11"/>
          <w:sz w:val="24"/>
        </w:rPr>
        <w:t xml:space="preserve"> </w:t>
      </w:r>
      <w:r w:rsidRPr="005108E4">
        <w:rPr>
          <w:sz w:val="24"/>
        </w:rPr>
        <w:t>pay</w:t>
      </w:r>
      <w:r w:rsidRPr="005108E4">
        <w:rPr>
          <w:spacing w:val="-10"/>
          <w:sz w:val="24"/>
        </w:rPr>
        <w:t xml:space="preserve"> </w:t>
      </w:r>
      <w:r w:rsidRPr="005108E4">
        <w:rPr>
          <w:sz w:val="24"/>
        </w:rPr>
        <w:t>the</w:t>
      </w:r>
      <w:r w:rsidRPr="005108E4">
        <w:rPr>
          <w:spacing w:val="-5"/>
          <w:sz w:val="24"/>
        </w:rPr>
        <w:t xml:space="preserve"> </w:t>
      </w:r>
      <w:r w:rsidRPr="005108E4">
        <w:rPr>
          <w:sz w:val="24"/>
        </w:rPr>
        <w:t>fine</w:t>
      </w:r>
      <w:r w:rsidRPr="005108E4">
        <w:rPr>
          <w:spacing w:val="-6"/>
          <w:sz w:val="24"/>
        </w:rPr>
        <w:t xml:space="preserve"> </w:t>
      </w:r>
      <w:r w:rsidRPr="005108E4">
        <w:rPr>
          <w:sz w:val="24"/>
        </w:rPr>
        <w:t>or</w:t>
      </w:r>
      <w:r w:rsidRPr="005108E4">
        <w:rPr>
          <w:spacing w:val="-4"/>
          <w:sz w:val="24"/>
        </w:rPr>
        <w:t xml:space="preserve"> </w:t>
      </w:r>
      <w:r w:rsidRPr="005108E4">
        <w:rPr>
          <w:sz w:val="24"/>
        </w:rPr>
        <w:t>financial</w:t>
      </w:r>
      <w:r w:rsidRPr="005108E4">
        <w:rPr>
          <w:spacing w:val="-3"/>
          <w:sz w:val="24"/>
        </w:rPr>
        <w:t xml:space="preserve"> </w:t>
      </w:r>
      <w:r w:rsidRPr="005108E4">
        <w:rPr>
          <w:sz w:val="24"/>
        </w:rPr>
        <w:t>penalty</w:t>
      </w:r>
      <w:r w:rsidRPr="005108E4">
        <w:rPr>
          <w:spacing w:val="-8"/>
          <w:sz w:val="24"/>
        </w:rPr>
        <w:t xml:space="preserve"> </w:t>
      </w:r>
      <w:r w:rsidRPr="005108E4">
        <w:rPr>
          <w:sz w:val="24"/>
        </w:rPr>
        <w:t>may</w:t>
      </w:r>
      <w:r w:rsidRPr="005108E4">
        <w:rPr>
          <w:spacing w:val="-8"/>
          <w:sz w:val="24"/>
        </w:rPr>
        <w:t xml:space="preserve"> </w:t>
      </w:r>
      <w:r w:rsidRPr="005108E4">
        <w:rPr>
          <w:sz w:val="24"/>
        </w:rPr>
        <w:t>result</w:t>
      </w:r>
      <w:r w:rsidRPr="005108E4">
        <w:rPr>
          <w:spacing w:val="-1"/>
          <w:sz w:val="24"/>
        </w:rPr>
        <w:t xml:space="preserve"> </w:t>
      </w:r>
      <w:r w:rsidRPr="005108E4">
        <w:rPr>
          <w:sz w:val="24"/>
        </w:rPr>
        <w:t>in</w:t>
      </w:r>
      <w:r w:rsidRPr="005108E4">
        <w:rPr>
          <w:spacing w:val="-1"/>
          <w:sz w:val="24"/>
        </w:rPr>
        <w:t xml:space="preserve"> </w:t>
      </w:r>
      <w:r w:rsidRPr="005108E4">
        <w:rPr>
          <w:sz w:val="24"/>
        </w:rPr>
        <w:t>further</w:t>
      </w:r>
      <w:r w:rsidRPr="005108E4">
        <w:rPr>
          <w:spacing w:val="-3"/>
          <w:sz w:val="24"/>
        </w:rPr>
        <w:t xml:space="preserve"> </w:t>
      </w:r>
      <w:r w:rsidRPr="005108E4">
        <w:rPr>
          <w:sz w:val="24"/>
        </w:rPr>
        <w:t>action</w:t>
      </w:r>
      <w:r w:rsidRPr="005108E4">
        <w:rPr>
          <w:spacing w:val="-1"/>
          <w:sz w:val="24"/>
        </w:rPr>
        <w:t xml:space="preserve"> </w:t>
      </w:r>
      <w:r w:rsidRPr="005108E4">
        <w:rPr>
          <w:sz w:val="24"/>
        </w:rPr>
        <w:t>being</w:t>
      </w:r>
      <w:r w:rsidRPr="005108E4">
        <w:rPr>
          <w:spacing w:val="-4"/>
          <w:sz w:val="24"/>
        </w:rPr>
        <w:t xml:space="preserve"> </w:t>
      </w:r>
      <w:r w:rsidRPr="005108E4">
        <w:rPr>
          <w:sz w:val="24"/>
        </w:rPr>
        <w:t>taken by the Commission or a Commission Delegee including, but not limited to, suspension or revocation of a License or</w:t>
      </w:r>
      <w:r w:rsidRPr="005108E4">
        <w:rPr>
          <w:spacing w:val="-9"/>
          <w:sz w:val="24"/>
        </w:rPr>
        <w:t xml:space="preserve"> </w:t>
      </w:r>
      <w:r w:rsidRPr="005108E4">
        <w:rPr>
          <w:sz w:val="24"/>
        </w:rPr>
        <w:t>registration</w:t>
      </w:r>
      <w:r w:rsidR="00DF6E5D" w:rsidRPr="005108E4">
        <w:rPr>
          <w:sz w:val="24"/>
        </w:rPr>
        <w:t xml:space="preserve">, </w:t>
      </w:r>
      <w:r w:rsidR="006F1499" w:rsidRPr="005108E4">
        <w:rPr>
          <w:sz w:val="24"/>
        </w:rPr>
        <w:t xml:space="preserve">or loss </w:t>
      </w:r>
      <w:r w:rsidR="00202DF9" w:rsidRPr="005108E4">
        <w:rPr>
          <w:sz w:val="24"/>
        </w:rPr>
        <w:t>of a Host Community’s good compliance standing</w:t>
      </w:r>
      <w:r w:rsidR="00B3245A" w:rsidRPr="005108E4">
        <w:rPr>
          <w:sz w:val="24"/>
        </w:rPr>
        <w:t xml:space="preserve"> with the Commission, as declared and publi</w:t>
      </w:r>
      <w:r w:rsidR="008F0D21" w:rsidRPr="005108E4">
        <w:rPr>
          <w:sz w:val="24"/>
        </w:rPr>
        <w:t>cized pursuant to the procedures set forth in 935 CMR</w:t>
      </w:r>
      <w:r w:rsidR="00016873" w:rsidRPr="005108E4">
        <w:rPr>
          <w:sz w:val="24"/>
        </w:rPr>
        <w:t xml:space="preserve"> 50</w:t>
      </w:r>
      <w:r w:rsidR="002871BA" w:rsidRPr="005108E4">
        <w:rPr>
          <w:sz w:val="24"/>
        </w:rPr>
        <w:t>1</w:t>
      </w:r>
      <w:r w:rsidR="00016873" w:rsidRPr="005108E4">
        <w:rPr>
          <w:sz w:val="24"/>
        </w:rPr>
        <w:t>.180(3)(d)</w:t>
      </w:r>
      <w:r w:rsidRPr="005108E4">
        <w:rPr>
          <w:sz w:val="24"/>
        </w:rPr>
        <w:t>.</w:t>
      </w:r>
    </w:p>
    <w:p w14:paraId="67D0BA51" w14:textId="77777777" w:rsidR="00DA2759" w:rsidRPr="005108E4" w:rsidRDefault="00DA2759">
      <w:pPr>
        <w:pStyle w:val="BodyText"/>
        <w:spacing w:before="6"/>
        <w:jc w:val="left"/>
      </w:pPr>
    </w:p>
    <w:p w14:paraId="4D88A61E" w14:textId="46121AEA" w:rsidR="00DA2759" w:rsidRPr="005108E4" w:rsidRDefault="009A7511" w:rsidP="007C6773">
      <w:pPr>
        <w:pStyle w:val="ListParagraph"/>
        <w:numPr>
          <w:ilvl w:val="0"/>
          <w:numId w:val="13"/>
        </w:numPr>
        <w:tabs>
          <w:tab w:val="left" w:pos="1779"/>
        </w:tabs>
        <w:spacing w:before="1" w:line="242" w:lineRule="auto"/>
        <w:ind w:left="1319" w:right="118" w:firstLine="0"/>
        <w:outlineLvl w:val="1"/>
        <w:rPr>
          <w:sz w:val="24"/>
        </w:rPr>
      </w:pPr>
      <w:r w:rsidRPr="005108E4">
        <w:rPr>
          <w:spacing w:val="-3"/>
          <w:sz w:val="24"/>
        </w:rPr>
        <w:t>If</w:t>
      </w:r>
      <w:r w:rsidRPr="005108E4">
        <w:rPr>
          <w:spacing w:val="-5"/>
          <w:sz w:val="24"/>
        </w:rPr>
        <w:t xml:space="preserve"> </w:t>
      </w:r>
      <w:r w:rsidRPr="005108E4">
        <w:rPr>
          <w:sz w:val="24"/>
        </w:rPr>
        <w:t>remaining</w:t>
      </w:r>
      <w:r w:rsidRPr="005108E4">
        <w:rPr>
          <w:spacing w:val="-5"/>
          <w:sz w:val="24"/>
        </w:rPr>
        <w:t xml:space="preserve"> </w:t>
      </w:r>
      <w:r w:rsidRPr="005108E4">
        <w:rPr>
          <w:sz w:val="24"/>
        </w:rPr>
        <w:t>unpaid</w:t>
      </w:r>
      <w:r w:rsidRPr="005108E4">
        <w:rPr>
          <w:spacing w:val="-5"/>
          <w:sz w:val="24"/>
        </w:rPr>
        <w:t xml:space="preserve"> </w:t>
      </w:r>
      <w:r w:rsidRPr="005108E4">
        <w:rPr>
          <w:sz w:val="24"/>
        </w:rPr>
        <w:t>at</w:t>
      </w:r>
      <w:r w:rsidRPr="005108E4">
        <w:rPr>
          <w:spacing w:val="-3"/>
          <w:sz w:val="24"/>
        </w:rPr>
        <w:t xml:space="preserve"> </w:t>
      </w:r>
      <w:r w:rsidRPr="005108E4">
        <w:rPr>
          <w:sz w:val="24"/>
        </w:rPr>
        <w:t>the</w:t>
      </w:r>
      <w:r w:rsidRPr="005108E4">
        <w:rPr>
          <w:spacing w:val="-5"/>
          <w:sz w:val="24"/>
        </w:rPr>
        <w:t xml:space="preserve"> </w:t>
      </w:r>
      <w:r w:rsidRPr="005108E4">
        <w:rPr>
          <w:sz w:val="24"/>
        </w:rPr>
        <w:t>time</w:t>
      </w:r>
      <w:r w:rsidRPr="005108E4">
        <w:rPr>
          <w:spacing w:val="-5"/>
          <w:sz w:val="24"/>
        </w:rPr>
        <w:t xml:space="preserve"> </w:t>
      </w:r>
      <w:r w:rsidRPr="005108E4">
        <w:rPr>
          <w:sz w:val="24"/>
        </w:rPr>
        <w:t>of</w:t>
      </w:r>
      <w:r w:rsidRPr="005108E4">
        <w:rPr>
          <w:spacing w:val="-2"/>
          <w:sz w:val="24"/>
        </w:rPr>
        <w:t xml:space="preserve"> </w:t>
      </w:r>
      <w:r w:rsidRPr="005108E4">
        <w:rPr>
          <w:sz w:val="24"/>
        </w:rPr>
        <w:t>licensure</w:t>
      </w:r>
      <w:r w:rsidRPr="005108E4">
        <w:rPr>
          <w:spacing w:val="-2"/>
          <w:sz w:val="24"/>
        </w:rPr>
        <w:t xml:space="preserve"> </w:t>
      </w:r>
      <w:r w:rsidRPr="005108E4">
        <w:rPr>
          <w:sz w:val="24"/>
        </w:rPr>
        <w:t>renewal,</w:t>
      </w:r>
      <w:r w:rsidRPr="005108E4">
        <w:rPr>
          <w:spacing w:val="-1"/>
          <w:sz w:val="24"/>
        </w:rPr>
        <w:t xml:space="preserve"> </w:t>
      </w:r>
      <w:r w:rsidRPr="005108E4">
        <w:rPr>
          <w:sz w:val="24"/>
        </w:rPr>
        <w:t>the</w:t>
      </w:r>
      <w:r w:rsidRPr="005108E4">
        <w:rPr>
          <w:spacing w:val="-2"/>
          <w:sz w:val="24"/>
        </w:rPr>
        <w:t xml:space="preserve"> </w:t>
      </w:r>
      <w:r w:rsidRPr="005108E4">
        <w:rPr>
          <w:sz w:val="24"/>
        </w:rPr>
        <w:t>fine</w:t>
      </w:r>
      <w:r w:rsidRPr="005108E4">
        <w:rPr>
          <w:spacing w:val="-2"/>
          <w:sz w:val="24"/>
        </w:rPr>
        <w:t xml:space="preserve"> </w:t>
      </w:r>
      <w:r w:rsidRPr="005108E4">
        <w:rPr>
          <w:sz w:val="24"/>
        </w:rPr>
        <w:t>or</w:t>
      </w:r>
      <w:r w:rsidRPr="005108E4">
        <w:rPr>
          <w:spacing w:val="-3"/>
          <w:sz w:val="24"/>
        </w:rPr>
        <w:t xml:space="preserve"> </w:t>
      </w:r>
      <w:r w:rsidRPr="005108E4">
        <w:rPr>
          <w:sz w:val="24"/>
        </w:rPr>
        <w:t>financial</w:t>
      </w:r>
      <w:r w:rsidRPr="005108E4">
        <w:rPr>
          <w:spacing w:val="-3"/>
          <w:sz w:val="24"/>
        </w:rPr>
        <w:t xml:space="preserve"> </w:t>
      </w:r>
      <w:r w:rsidRPr="005108E4">
        <w:rPr>
          <w:sz w:val="24"/>
        </w:rPr>
        <w:t>penalty</w:t>
      </w:r>
      <w:r w:rsidRPr="005108E4">
        <w:rPr>
          <w:spacing w:val="-10"/>
          <w:sz w:val="24"/>
        </w:rPr>
        <w:t xml:space="preserve"> </w:t>
      </w:r>
      <w:r w:rsidRPr="005108E4">
        <w:rPr>
          <w:sz w:val="24"/>
        </w:rPr>
        <w:t>shall</w:t>
      </w:r>
      <w:r w:rsidRPr="005108E4">
        <w:rPr>
          <w:spacing w:val="-4"/>
          <w:sz w:val="24"/>
        </w:rPr>
        <w:t xml:space="preserve"> </w:t>
      </w:r>
      <w:r w:rsidRPr="005108E4">
        <w:rPr>
          <w:sz w:val="24"/>
        </w:rPr>
        <w:t>be added</w:t>
      </w:r>
      <w:r w:rsidRPr="005108E4">
        <w:rPr>
          <w:spacing w:val="-21"/>
          <w:sz w:val="24"/>
        </w:rPr>
        <w:t xml:space="preserve"> </w:t>
      </w:r>
      <w:r w:rsidRPr="005108E4">
        <w:rPr>
          <w:sz w:val="24"/>
        </w:rPr>
        <w:t>to</w:t>
      </w:r>
      <w:r w:rsidRPr="005108E4">
        <w:rPr>
          <w:spacing w:val="-21"/>
          <w:sz w:val="24"/>
        </w:rPr>
        <w:t xml:space="preserve"> </w:t>
      </w:r>
      <w:r w:rsidRPr="005108E4">
        <w:rPr>
          <w:sz w:val="24"/>
        </w:rPr>
        <w:t>the</w:t>
      </w:r>
      <w:r w:rsidRPr="005108E4">
        <w:rPr>
          <w:spacing w:val="-22"/>
          <w:sz w:val="24"/>
        </w:rPr>
        <w:t xml:space="preserve"> </w:t>
      </w:r>
      <w:r w:rsidRPr="005108E4">
        <w:rPr>
          <w:sz w:val="24"/>
        </w:rPr>
        <w:t>fee</w:t>
      </w:r>
      <w:r w:rsidRPr="005108E4">
        <w:rPr>
          <w:spacing w:val="-22"/>
          <w:sz w:val="24"/>
        </w:rPr>
        <w:t xml:space="preserve"> </w:t>
      </w:r>
      <w:r w:rsidRPr="005108E4">
        <w:rPr>
          <w:sz w:val="24"/>
        </w:rPr>
        <w:t>for</w:t>
      </w:r>
      <w:r w:rsidRPr="005108E4">
        <w:rPr>
          <w:spacing w:val="-22"/>
          <w:sz w:val="24"/>
        </w:rPr>
        <w:t xml:space="preserve"> </w:t>
      </w:r>
      <w:r w:rsidRPr="005108E4">
        <w:rPr>
          <w:sz w:val="24"/>
        </w:rPr>
        <w:t>renewal</w:t>
      </w:r>
      <w:r w:rsidRPr="005108E4">
        <w:rPr>
          <w:spacing w:val="-21"/>
          <w:sz w:val="24"/>
        </w:rPr>
        <w:t xml:space="preserve"> </w:t>
      </w:r>
      <w:r w:rsidRPr="005108E4">
        <w:rPr>
          <w:sz w:val="24"/>
        </w:rPr>
        <w:t>of</w:t>
      </w:r>
      <w:r w:rsidRPr="005108E4">
        <w:rPr>
          <w:spacing w:val="-21"/>
          <w:sz w:val="24"/>
        </w:rPr>
        <w:t xml:space="preserve"> </w:t>
      </w:r>
      <w:r w:rsidRPr="005108E4">
        <w:rPr>
          <w:sz w:val="24"/>
        </w:rPr>
        <w:t>the</w:t>
      </w:r>
      <w:r w:rsidRPr="005108E4">
        <w:rPr>
          <w:spacing w:val="-22"/>
          <w:sz w:val="24"/>
        </w:rPr>
        <w:t xml:space="preserve"> </w:t>
      </w:r>
      <w:r w:rsidRPr="005108E4">
        <w:rPr>
          <w:sz w:val="24"/>
        </w:rPr>
        <w:t>License.</w:t>
      </w:r>
      <w:r w:rsidRPr="005108E4">
        <w:rPr>
          <w:spacing w:val="18"/>
          <w:sz w:val="24"/>
        </w:rPr>
        <w:t xml:space="preserve"> </w:t>
      </w:r>
      <w:r w:rsidRPr="005108E4">
        <w:rPr>
          <w:sz w:val="24"/>
        </w:rPr>
        <w:t>A</w:t>
      </w:r>
      <w:r w:rsidRPr="005108E4">
        <w:rPr>
          <w:spacing w:val="-22"/>
          <w:sz w:val="24"/>
        </w:rPr>
        <w:t xml:space="preserve"> </w:t>
      </w:r>
      <w:r w:rsidRPr="005108E4">
        <w:rPr>
          <w:sz w:val="24"/>
        </w:rPr>
        <w:t>License</w:t>
      </w:r>
      <w:r w:rsidRPr="005108E4">
        <w:rPr>
          <w:spacing w:val="-22"/>
          <w:sz w:val="24"/>
        </w:rPr>
        <w:t xml:space="preserve"> </w:t>
      </w:r>
      <w:r w:rsidR="00AA332A" w:rsidRPr="005108E4">
        <w:rPr>
          <w:sz w:val="24"/>
        </w:rPr>
        <w:t>may</w:t>
      </w:r>
      <w:r w:rsidRPr="005108E4">
        <w:rPr>
          <w:spacing w:val="-18"/>
          <w:sz w:val="24"/>
        </w:rPr>
        <w:t xml:space="preserve"> </w:t>
      </w:r>
      <w:r w:rsidRPr="005108E4">
        <w:rPr>
          <w:sz w:val="24"/>
        </w:rPr>
        <w:t>not</w:t>
      </w:r>
      <w:r w:rsidRPr="005108E4">
        <w:rPr>
          <w:spacing w:val="-21"/>
          <w:sz w:val="24"/>
        </w:rPr>
        <w:t xml:space="preserve"> </w:t>
      </w:r>
      <w:r w:rsidRPr="005108E4">
        <w:rPr>
          <w:sz w:val="24"/>
        </w:rPr>
        <w:t>be</w:t>
      </w:r>
      <w:r w:rsidRPr="005108E4">
        <w:rPr>
          <w:spacing w:val="-22"/>
          <w:sz w:val="24"/>
        </w:rPr>
        <w:t xml:space="preserve"> </w:t>
      </w:r>
      <w:r w:rsidRPr="005108E4">
        <w:rPr>
          <w:sz w:val="24"/>
        </w:rPr>
        <w:t>renewed</w:t>
      </w:r>
      <w:r w:rsidRPr="005108E4">
        <w:rPr>
          <w:spacing w:val="-21"/>
          <w:sz w:val="24"/>
        </w:rPr>
        <w:t xml:space="preserve"> </w:t>
      </w:r>
      <w:r w:rsidRPr="005108E4">
        <w:rPr>
          <w:sz w:val="24"/>
        </w:rPr>
        <w:t>without</w:t>
      </w:r>
      <w:r w:rsidRPr="005108E4">
        <w:rPr>
          <w:spacing w:val="-20"/>
          <w:sz w:val="24"/>
        </w:rPr>
        <w:t xml:space="preserve"> </w:t>
      </w:r>
      <w:r w:rsidRPr="005108E4">
        <w:rPr>
          <w:sz w:val="24"/>
        </w:rPr>
        <w:t>the</w:t>
      </w:r>
      <w:r w:rsidRPr="005108E4">
        <w:rPr>
          <w:spacing w:val="-22"/>
          <w:sz w:val="24"/>
        </w:rPr>
        <w:t xml:space="preserve"> </w:t>
      </w:r>
      <w:r w:rsidRPr="005108E4">
        <w:rPr>
          <w:sz w:val="24"/>
        </w:rPr>
        <w:t>payment of the renewal fee and if applicable, an unpaid fine or financial</w:t>
      </w:r>
      <w:r w:rsidRPr="005108E4">
        <w:rPr>
          <w:spacing w:val="-27"/>
          <w:sz w:val="24"/>
        </w:rPr>
        <w:t xml:space="preserve"> </w:t>
      </w:r>
      <w:r w:rsidRPr="005108E4">
        <w:rPr>
          <w:sz w:val="24"/>
        </w:rPr>
        <w:t>penalty.</w:t>
      </w:r>
    </w:p>
    <w:p w14:paraId="0E59ADEF" w14:textId="77777777" w:rsidR="00DA2759" w:rsidRPr="005108E4" w:rsidRDefault="00DA2759">
      <w:pPr>
        <w:pStyle w:val="BodyText"/>
        <w:spacing w:before="6"/>
        <w:jc w:val="left"/>
      </w:pPr>
    </w:p>
    <w:p w14:paraId="217265EB" w14:textId="75E0D5BA" w:rsidR="00DA2759" w:rsidRPr="005108E4" w:rsidRDefault="009A7511">
      <w:pPr>
        <w:pStyle w:val="ListParagraph"/>
        <w:numPr>
          <w:ilvl w:val="0"/>
          <w:numId w:val="13"/>
        </w:numPr>
        <w:tabs>
          <w:tab w:val="left" w:pos="1776"/>
        </w:tabs>
        <w:spacing w:line="242" w:lineRule="auto"/>
        <w:ind w:left="1319" w:right="118" w:firstLine="0"/>
        <w:outlineLvl w:val="1"/>
        <w:rPr>
          <w:sz w:val="24"/>
        </w:rPr>
      </w:pPr>
      <w:r w:rsidRPr="005108E4">
        <w:rPr>
          <w:sz w:val="24"/>
        </w:rPr>
        <w:t>All</w:t>
      </w:r>
      <w:r w:rsidRPr="005108E4">
        <w:rPr>
          <w:spacing w:val="-6"/>
          <w:sz w:val="24"/>
        </w:rPr>
        <w:t xml:space="preserve"> </w:t>
      </w:r>
      <w:r w:rsidRPr="005108E4">
        <w:rPr>
          <w:sz w:val="24"/>
        </w:rPr>
        <w:t>fines</w:t>
      </w:r>
      <w:r w:rsidRPr="005108E4">
        <w:rPr>
          <w:spacing w:val="-6"/>
          <w:sz w:val="24"/>
        </w:rPr>
        <w:t xml:space="preserve"> </w:t>
      </w:r>
      <w:r w:rsidRPr="005108E4">
        <w:rPr>
          <w:sz w:val="24"/>
        </w:rPr>
        <w:t>and</w:t>
      </w:r>
      <w:r w:rsidRPr="005108E4">
        <w:rPr>
          <w:spacing w:val="-6"/>
          <w:sz w:val="24"/>
        </w:rPr>
        <w:t xml:space="preserve"> </w:t>
      </w:r>
      <w:r w:rsidRPr="005108E4">
        <w:rPr>
          <w:sz w:val="24"/>
        </w:rPr>
        <w:t>financial</w:t>
      </w:r>
      <w:r w:rsidRPr="005108E4">
        <w:rPr>
          <w:spacing w:val="-6"/>
          <w:sz w:val="24"/>
        </w:rPr>
        <w:t xml:space="preserve"> </w:t>
      </w:r>
      <w:r w:rsidRPr="005108E4">
        <w:rPr>
          <w:sz w:val="24"/>
        </w:rPr>
        <w:t>penalties</w:t>
      </w:r>
      <w:r w:rsidRPr="005108E4">
        <w:rPr>
          <w:spacing w:val="-6"/>
          <w:sz w:val="24"/>
        </w:rPr>
        <w:t xml:space="preserve"> </w:t>
      </w:r>
      <w:r w:rsidRPr="005108E4">
        <w:rPr>
          <w:sz w:val="24"/>
        </w:rPr>
        <w:t>collected</w:t>
      </w:r>
      <w:r w:rsidRPr="005108E4">
        <w:rPr>
          <w:spacing w:val="-6"/>
          <w:sz w:val="24"/>
        </w:rPr>
        <w:t xml:space="preserve"> </w:t>
      </w:r>
      <w:r w:rsidRPr="005108E4">
        <w:rPr>
          <w:sz w:val="24"/>
        </w:rPr>
        <w:t>by</w:t>
      </w:r>
      <w:r w:rsidRPr="005108E4">
        <w:rPr>
          <w:spacing w:val="-13"/>
          <w:sz w:val="24"/>
        </w:rPr>
        <w:t xml:space="preserve"> </w:t>
      </w:r>
      <w:r w:rsidRPr="005108E4">
        <w:rPr>
          <w:sz w:val="24"/>
        </w:rPr>
        <w:t>or</w:t>
      </w:r>
      <w:r w:rsidRPr="005108E4">
        <w:rPr>
          <w:spacing w:val="-7"/>
          <w:sz w:val="24"/>
        </w:rPr>
        <w:t xml:space="preserve"> </w:t>
      </w:r>
      <w:r w:rsidRPr="005108E4">
        <w:rPr>
          <w:sz w:val="24"/>
        </w:rPr>
        <w:t>on</w:t>
      </w:r>
      <w:r w:rsidRPr="005108E4">
        <w:rPr>
          <w:spacing w:val="-5"/>
          <w:sz w:val="24"/>
        </w:rPr>
        <w:t xml:space="preserve"> </w:t>
      </w:r>
      <w:r w:rsidRPr="005108E4">
        <w:rPr>
          <w:sz w:val="24"/>
        </w:rPr>
        <w:t>behalf</w:t>
      </w:r>
      <w:r w:rsidRPr="005108E4">
        <w:rPr>
          <w:spacing w:val="-4"/>
          <w:sz w:val="24"/>
        </w:rPr>
        <w:t xml:space="preserve"> </w:t>
      </w:r>
      <w:r w:rsidRPr="005108E4">
        <w:rPr>
          <w:sz w:val="24"/>
        </w:rPr>
        <w:t>of</w:t>
      </w:r>
      <w:r w:rsidRPr="005108E4">
        <w:rPr>
          <w:spacing w:val="-4"/>
          <w:sz w:val="24"/>
        </w:rPr>
        <w:t xml:space="preserve"> </w:t>
      </w:r>
      <w:r w:rsidRPr="005108E4">
        <w:rPr>
          <w:sz w:val="24"/>
        </w:rPr>
        <w:t>the</w:t>
      </w:r>
      <w:r w:rsidRPr="005108E4">
        <w:rPr>
          <w:spacing w:val="-6"/>
          <w:sz w:val="24"/>
        </w:rPr>
        <w:t xml:space="preserve"> </w:t>
      </w:r>
      <w:r w:rsidRPr="005108E4">
        <w:rPr>
          <w:sz w:val="24"/>
        </w:rPr>
        <w:t>Commission,</w:t>
      </w:r>
      <w:r w:rsidRPr="005108E4">
        <w:rPr>
          <w:spacing w:val="-4"/>
          <w:sz w:val="24"/>
        </w:rPr>
        <w:t xml:space="preserve"> </w:t>
      </w:r>
      <w:r w:rsidRPr="005108E4">
        <w:rPr>
          <w:sz w:val="24"/>
        </w:rPr>
        <w:t>pursuant</w:t>
      </w:r>
      <w:r w:rsidRPr="005108E4">
        <w:rPr>
          <w:spacing w:val="-3"/>
          <w:sz w:val="24"/>
        </w:rPr>
        <w:t xml:space="preserve"> </w:t>
      </w:r>
      <w:r w:rsidRPr="005108E4">
        <w:rPr>
          <w:sz w:val="24"/>
        </w:rPr>
        <w:t>to 935</w:t>
      </w:r>
      <w:r w:rsidRPr="005108E4">
        <w:rPr>
          <w:spacing w:val="-14"/>
          <w:sz w:val="24"/>
        </w:rPr>
        <w:t xml:space="preserve"> </w:t>
      </w:r>
      <w:r w:rsidRPr="005108E4">
        <w:rPr>
          <w:sz w:val="24"/>
        </w:rPr>
        <w:t>CMR</w:t>
      </w:r>
      <w:r w:rsidRPr="005108E4">
        <w:rPr>
          <w:spacing w:val="-12"/>
          <w:sz w:val="24"/>
        </w:rPr>
        <w:t xml:space="preserve"> </w:t>
      </w:r>
      <w:r w:rsidRPr="005108E4">
        <w:rPr>
          <w:sz w:val="24"/>
        </w:rPr>
        <w:t>501.360,</w:t>
      </w:r>
      <w:r w:rsidRPr="005108E4">
        <w:rPr>
          <w:spacing w:val="-13"/>
          <w:sz w:val="24"/>
        </w:rPr>
        <w:t xml:space="preserve"> </w:t>
      </w:r>
      <w:r w:rsidRPr="005108E4">
        <w:rPr>
          <w:sz w:val="24"/>
        </w:rPr>
        <w:t>shall</w:t>
      </w:r>
      <w:r w:rsidRPr="005108E4">
        <w:rPr>
          <w:spacing w:val="-13"/>
          <w:sz w:val="24"/>
        </w:rPr>
        <w:t xml:space="preserve"> </w:t>
      </w:r>
      <w:r w:rsidRPr="005108E4">
        <w:rPr>
          <w:sz w:val="24"/>
        </w:rPr>
        <w:t>be</w:t>
      </w:r>
      <w:r w:rsidRPr="005108E4">
        <w:rPr>
          <w:spacing w:val="-12"/>
          <w:sz w:val="24"/>
        </w:rPr>
        <w:t xml:space="preserve"> </w:t>
      </w:r>
      <w:r w:rsidRPr="005108E4">
        <w:rPr>
          <w:sz w:val="24"/>
        </w:rPr>
        <w:t>made</w:t>
      </w:r>
      <w:r w:rsidRPr="005108E4">
        <w:rPr>
          <w:spacing w:val="-12"/>
          <w:sz w:val="24"/>
        </w:rPr>
        <w:t xml:space="preserve"> </w:t>
      </w:r>
      <w:r w:rsidRPr="005108E4">
        <w:rPr>
          <w:sz w:val="24"/>
        </w:rPr>
        <w:t>payable</w:t>
      </w:r>
      <w:r w:rsidRPr="005108E4">
        <w:rPr>
          <w:spacing w:val="-12"/>
          <w:sz w:val="24"/>
        </w:rPr>
        <w:t xml:space="preserve"> </w:t>
      </w:r>
      <w:r w:rsidRPr="005108E4">
        <w:rPr>
          <w:sz w:val="24"/>
        </w:rPr>
        <w:t>to</w:t>
      </w:r>
      <w:r w:rsidRPr="005108E4">
        <w:rPr>
          <w:spacing w:val="-11"/>
          <w:sz w:val="24"/>
        </w:rPr>
        <w:t xml:space="preserve"> </w:t>
      </w:r>
      <w:r w:rsidRPr="005108E4">
        <w:rPr>
          <w:sz w:val="24"/>
        </w:rPr>
        <w:t>the</w:t>
      </w:r>
      <w:r w:rsidRPr="005108E4">
        <w:rPr>
          <w:spacing w:val="-12"/>
          <w:sz w:val="24"/>
        </w:rPr>
        <w:t xml:space="preserve"> </w:t>
      </w:r>
      <w:r w:rsidRPr="005108E4">
        <w:rPr>
          <w:sz w:val="24"/>
        </w:rPr>
        <w:t>Commission</w:t>
      </w:r>
      <w:r w:rsidRPr="005108E4">
        <w:rPr>
          <w:spacing w:val="-13"/>
          <w:sz w:val="24"/>
        </w:rPr>
        <w:t xml:space="preserve"> </w:t>
      </w:r>
      <w:r w:rsidRPr="005108E4">
        <w:rPr>
          <w:sz w:val="24"/>
        </w:rPr>
        <w:t>and</w:t>
      </w:r>
      <w:r w:rsidRPr="005108E4">
        <w:rPr>
          <w:spacing w:val="-13"/>
          <w:sz w:val="24"/>
        </w:rPr>
        <w:t xml:space="preserve"> </w:t>
      </w:r>
      <w:r w:rsidRPr="005108E4">
        <w:rPr>
          <w:sz w:val="24"/>
        </w:rPr>
        <w:t>deposited</w:t>
      </w:r>
      <w:r w:rsidRPr="005108E4">
        <w:rPr>
          <w:spacing w:val="-13"/>
          <w:sz w:val="24"/>
        </w:rPr>
        <w:t xml:space="preserve"> </w:t>
      </w:r>
      <w:r w:rsidRPr="005108E4">
        <w:rPr>
          <w:sz w:val="24"/>
        </w:rPr>
        <w:t>into</w:t>
      </w:r>
      <w:r w:rsidRPr="005108E4">
        <w:rPr>
          <w:spacing w:val="-13"/>
          <w:sz w:val="24"/>
        </w:rPr>
        <w:t xml:space="preserve"> </w:t>
      </w:r>
      <w:r w:rsidRPr="005108E4">
        <w:rPr>
          <w:sz w:val="24"/>
        </w:rPr>
        <w:t>the</w:t>
      </w:r>
      <w:r w:rsidRPr="005108E4">
        <w:rPr>
          <w:spacing w:val="-14"/>
          <w:sz w:val="24"/>
        </w:rPr>
        <w:t xml:space="preserve"> </w:t>
      </w:r>
      <w:r w:rsidRPr="005108E4">
        <w:rPr>
          <w:sz w:val="24"/>
        </w:rPr>
        <w:t>Marijuana Regulation</w:t>
      </w:r>
      <w:r w:rsidRPr="005108E4">
        <w:rPr>
          <w:spacing w:val="-2"/>
          <w:sz w:val="24"/>
        </w:rPr>
        <w:t xml:space="preserve"> </w:t>
      </w:r>
      <w:r w:rsidRPr="005108E4">
        <w:rPr>
          <w:sz w:val="24"/>
        </w:rPr>
        <w:t>Fund.</w:t>
      </w:r>
      <w:r w:rsidR="008F78F5" w:rsidRPr="005108E4">
        <w:rPr>
          <w:sz w:val="24"/>
        </w:rPr>
        <w:t xml:space="preserve"> </w:t>
      </w:r>
    </w:p>
    <w:p w14:paraId="28C7B773" w14:textId="77777777" w:rsidR="006E2A7C" w:rsidRPr="005108E4" w:rsidRDefault="006E2A7C" w:rsidP="006E2A7C">
      <w:pPr>
        <w:pStyle w:val="ListParagraph"/>
        <w:rPr>
          <w:sz w:val="24"/>
        </w:rPr>
      </w:pPr>
    </w:p>
    <w:p w14:paraId="2E9638C2" w14:textId="6E219CF9" w:rsidR="00DA2759" w:rsidRPr="005108E4" w:rsidRDefault="009A7511" w:rsidP="00E077D0">
      <w:pPr>
        <w:pStyle w:val="ListParagraph"/>
        <w:numPr>
          <w:ilvl w:val="0"/>
          <w:numId w:val="13"/>
        </w:numPr>
        <w:tabs>
          <w:tab w:val="left" w:pos="1776"/>
        </w:tabs>
        <w:spacing w:line="242" w:lineRule="auto"/>
        <w:ind w:left="1319" w:right="118" w:firstLine="0"/>
        <w:outlineLvl w:val="1"/>
        <w:rPr>
          <w:sz w:val="24"/>
        </w:rPr>
      </w:pPr>
      <w:r w:rsidRPr="005108E4">
        <w:rPr>
          <w:sz w:val="24"/>
        </w:rPr>
        <w:t>The</w:t>
      </w:r>
      <w:r w:rsidRPr="005108E4">
        <w:rPr>
          <w:spacing w:val="-14"/>
          <w:sz w:val="24"/>
        </w:rPr>
        <w:t xml:space="preserve"> </w:t>
      </w:r>
      <w:r w:rsidRPr="005108E4">
        <w:rPr>
          <w:sz w:val="24"/>
        </w:rPr>
        <w:t>failure</w:t>
      </w:r>
      <w:r w:rsidRPr="005108E4">
        <w:rPr>
          <w:spacing w:val="-14"/>
          <w:sz w:val="24"/>
        </w:rPr>
        <w:t xml:space="preserve"> </w:t>
      </w:r>
      <w:r w:rsidRPr="005108E4">
        <w:rPr>
          <w:sz w:val="24"/>
        </w:rPr>
        <w:t>to</w:t>
      </w:r>
      <w:r w:rsidRPr="005108E4">
        <w:rPr>
          <w:spacing w:val="-13"/>
          <w:sz w:val="24"/>
        </w:rPr>
        <w:t xml:space="preserve"> </w:t>
      </w:r>
      <w:r w:rsidRPr="005108E4">
        <w:rPr>
          <w:sz w:val="24"/>
        </w:rPr>
        <w:t>cooperate</w:t>
      </w:r>
      <w:r w:rsidRPr="005108E4">
        <w:rPr>
          <w:spacing w:val="-14"/>
          <w:sz w:val="24"/>
        </w:rPr>
        <w:t xml:space="preserve"> </w:t>
      </w:r>
      <w:r w:rsidRPr="005108E4">
        <w:rPr>
          <w:sz w:val="24"/>
        </w:rPr>
        <w:t>with</w:t>
      </w:r>
      <w:r w:rsidRPr="005108E4">
        <w:rPr>
          <w:spacing w:val="-13"/>
          <w:sz w:val="24"/>
        </w:rPr>
        <w:t xml:space="preserve"> </w:t>
      </w:r>
      <w:r w:rsidRPr="005108E4">
        <w:rPr>
          <w:sz w:val="24"/>
        </w:rPr>
        <w:t>provisions</w:t>
      </w:r>
      <w:r w:rsidRPr="005108E4">
        <w:rPr>
          <w:spacing w:val="-13"/>
          <w:sz w:val="24"/>
        </w:rPr>
        <w:t xml:space="preserve"> </w:t>
      </w:r>
      <w:r w:rsidRPr="005108E4">
        <w:rPr>
          <w:sz w:val="24"/>
        </w:rPr>
        <w:t>of</w:t>
      </w:r>
      <w:r w:rsidRPr="005108E4">
        <w:rPr>
          <w:spacing w:val="-14"/>
          <w:sz w:val="24"/>
        </w:rPr>
        <w:t xml:space="preserve"> </w:t>
      </w:r>
      <w:r w:rsidRPr="005108E4">
        <w:rPr>
          <w:sz w:val="24"/>
        </w:rPr>
        <w:t>935</w:t>
      </w:r>
      <w:r w:rsidRPr="005108E4">
        <w:rPr>
          <w:spacing w:val="-13"/>
          <w:sz w:val="24"/>
        </w:rPr>
        <w:t xml:space="preserve"> </w:t>
      </w:r>
      <w:r w:rsidRPr="005108E4">
        <w:rPr>
          <w:sz w:val="24"/>
        </w:rPr>
        <w:t>CMR</w:t>
      </w:r>
      <w:r w:rsidRPr="005108E4">
        <w:rPr>
          <w:spacing w:val="-12"/>
          <w:sz w:val="24"/>
        </w:rPr>
        <w:t xml:space="preserve"> </w:t>
      </w:r>
      <w:r w:rsidRPr="005108E4">
        <w:rPr>
          <w:sz w:val="24"/>
        </w:rPr>
        <w:t>501.360</w:t>
      </w:r>
      <w:r w:rsidR="005443F8" w:rsidRPr="005108E4">
        <w:rPr>
          <w:sz w:val="24"/>
        </w:rPr>
        <w:t>,</w:t>
      </w:r>
      <w:r w:rsidRPr="005108E4">
        <w:rPr>
          <w:spacing w:val="-13"/>
          <w:sz w:val="24"/>
        </w:rPr>
        <w:t xml:space="preserve"> </w:t>
      </w:r>
      <w:r w:rsidRPr="005108E4">
        <w:rPr>
          <w:sz w:val="24"/>
        </w:rPr>
        <w:t>may</w:t>
      </w:r>
      <w:r w:rsidRPr="005108E4">
        <w:rPr>
          <w:spacing w:val="-20"/>
          <w:sz w:val="24"/>
        </w:rPr>
        <w:t xml:space="preserve"> </w:t>
      </w:r>
      <w:r w:rsidRPr="005108E4">
        <w:rPr>
          <w:sz w:val="24"/>
        </w:rPr>
        <w:t>result</w:t>
      </w:r>
      <w:r w:rsidRPr="005108E4">
        <w:rPr>
          <w:spacing w:val="-10"/>
          <w:sz w:val="24"/>
        </w:rPr>
        <w:t xml:space="preserve"> </w:t>
      </w:r>
      <w:r w:rsidRPr="005108E4">
        <w:rPr>
          <w:sz w:val="24"/>
        </w:rPr>
        <w:t>in</w:t>
      </w:r>
      <w:r w:rsidRPr="005108E4">
        <w:rPr>
          <w:spacing w:val="-13"/>
          <w:sz w:val="24"/>
        </w:rPr>
        <w:t xml:space="preserve"> </w:t>
      </w:r>
      <w:r w:rsidRPr="005108E4">
        <w:rPr>
          <w:sz w:val="24"/>
        </w:rPr>
        <w:t>administrative or disciplinary action against the Licensees</w:t>
      </w:r>
      <w:r w:rsidR="008F78F5" w:rsidRPr="005108E4">
        <w:rPr>
          <w:sz w:val="24"/>
        </w:rPr>
        <w:t xml:space="preserve">, </w:t>
      </w:r>
      <w:r w:rsidRPr="005108E4">
        <w:rPr>
          <w:sz w:val="24"/>
        </w:rPr>
        <w:t>Registrants</w:t>
      </w:r>
      <w:r w:rsidR="005443F8" w:rsidRPr="005108E4">
        <w:rPr>
          <w:sz w:val="24"/>
        </w:rPr>
        <w:t>,</w:t>
      </w:r>
      <w:r w:rsidR="008F78F5" w:rsidRPr="005108E4">
        <w:rPr>
          <w:sz w:val="24"/>
        </w:rPr>
        <w:t xml:space="preserve"> or Host Communities</w:t>
      </w:r>
      <w:r w:rsidRPr="005108E4">
        <w:rPr>
          <w:sz w:val="24"/>
        </w:rPr>
        <w:t>.</w:t>
      </w:r>
    </w:p>
    <w:p w14:paraId="5143F8EF" w14:textId="77777777" w:rsidR="00D50B2A" w:rsidRDefault="00D50B2A" w:rsidP="00D50B2A">
      <w:pPr>
        <w:pStyle w:val="BodyText"/>
        <w:jc w:val="left"/>
        <w:outlineLvl w:val="0"/>
        <w:rPr>
          <w:u w:val="single"/>
        </w:rPr>
      </w:pPr>
    </w:p>
    <w:p w14:paraId="45EAADB1" w14:textId="109F7B25" w:rsidR="00DA2759" w:rsidRPr="005108E4" w:rsidRDefault="009A7511" w:rsidP="00D50B2A">
      <w:pPr>
        <w:pStyle w:val="BodyText"/>
        <w:jc w:val="left"/>
        <w:outlineLvl w:val="0"/>
      </w:pPr>
      <w:r w:rsidRPr="005108E4">
        <w:rPr>
          <w:u w:val="single"/>
        </w:rPr>
        <w:t>501.500: Hearings and Appeals of Actions on Registrations or Licenses</w:t>
      </w:r>
    </w:p>
    <w:p w14:paraId="57163DEF" w14:textId="77777777" w:rsidR="00DA2759" w:rsidRPr="005108E4" w:rsidRDefault="00DA2759">
      <w:pPr>
        <w:pStyle w:val="BodyText"/>
        <w:spacing w:before="4"/>
        <w:jc w:val="left"/>
        <w:rPr>
          <w:sz w:val="19"/>
        </w:rPr>
      </w:pPr>
    </w:p>
    <w:p w14:paraId="0B52E37A" w14:textId="77777777" w:rsidR="00DA2759" w:rsidRPr="005108E4" w:rsidRDefault="009A7511" w:rsidP="00F237C2">
      <w:pPr>
        <w:pStyle w:val="ListParagraph"/>
        <w:numPr>
          <w:ilvl w:val="0"/>
          <w:numId w:val="9"/>
        </w:numPr>
        <w:tabs>
          <w:tab w:val="left" w:pos="1776"/>
        </w:tabs>
        <w:spacing w:before="61"/>
        <w:ind w:hanging="457"/>
        <w:outlineLvl w:val="1"/>
        <w:rPr>
          <w:sz w:val="24"/>
        </w:rPr>
      </w:pPr>
      <w:r w:rsidRPr="005108E4">
        <w:rPr>
          <w:sz w:val="24"/>
        </w:rPr>
        <w:t>The</w:t>
      </w:r>
      <w:r w:rsidRPr="005108E4">
        <w:rPr>
          <w:spacing w:val="-6"/>
          <w:sz w:val="24"/>
        </w:rPr>
        <w:t xml:space="preserve"> </w:t>
      </w:r>
      <w:r w:rsidRPr="005108E4">
        <w:rPr>
          <w:sz w:val="24"/>
        </w:rPr>
        <w:t>Commission</w:t>
      </w:r>
      <w:r w:rsidRPr="005108E4">
        <w:rPr>
          <w:spacing w:val="-4"/>
          <w:sz w:val="24"/>
        </w:rPr>
        <w:t xml:space="preserve"> </w:t>
      </w:r>
      <w:r w:rsidRPr="005108E4">
        <w:rPr>
          <w:sz w:val="24"/>
        </w:rPr>
        <w:t>has</w:t>
      </w:r>
      <w:r w:rsidRPr="005108E4">
        <w:rPr>
          <w:spacing w:val="-3"/>
          <w:sz w:val="24"/>
        </w:rPr>
        <w:t xml:space="preserve"> </w:t>
      </w:r>
      <w:r w:rsidRPr="005108E4">
        <w:rPr>
          <w:sz w:val="24"/>
        </w:rPr>
        <w:t>the</w:t>
      </w:r>
      <w:r w:rsidRPr="005108E4">
        <w:rPr>
          <w:spacing w:val="-7"/>
          <w:sz w:val="24"/>
        </w:rPr>
        <w:t xml:space="preserve"> </w:t>
      </w:r>
      <w:r w:rsidRPr="005108E4">
        <w:rPr>
          <w:sz w:val="24"/>
        </w:rPr>
        <w:t>authority</w:t>
      </w:r>
      <w:r w:rsidRPr="005108E4">
        <w:rPr>
          <w:spacing w:val="-13"/>
          <w:sz w:val="24"/>
        </w:rPr>
        <w:t xml:space="preserve"> </w:t>
      </w:r>
      <w:r w:rsidRPr="005108E4">
        <w:rPr>
          <w:sz w:val="24"/>
        </w:rPr>
        <w:t>to</w:t>
      </w:r>
      <w:r w:rsidRPr="005108E4">
        <w:rPr>
          <w:spacing w:val="-6"/>
          <w:sz w:val="24"/>
        </w:rPr>
        <w:t xml:space="preserve"> </w:t>
      </w:r>
      <w:r w:rsidRPr="005108E4">
        <w:rPr>
          <w:sz w:val="24"/>
        </w:rPr>
        <w:t>administer</w:t>
      </w:r>
      <w:r w:rsidRPr="005108E4">
        <w:rPr>
          <w:spacing w:val="-7"/>
          <w:sz w:val="24"/>
        </w:rPr>
        <w:t xml:space="preserve"> </w:t>
      </w:r>
      <w:r w:rsidRPr="005108E4">
        <w:rPr>
          <w:sz w:val="24"/>
        </w:rPr>
        <w:t>the</w:t>
      </w:r>
      <w:r w:rsidRPr="005108E4">
        <w:rPr>
          <w:spacing w:val="-7"/>
          <w:sz w:val="24"/>
        </w:rPr>
        <w:t xml:space="preserve"> </w:t>
      </w:r>
      <w:r w:rsidRPr="005108E4">
        <w:rPr>
          <w:sz w:val="24"/>
        </w:rPr>
        <w:t>administrative</w:t>
      </w:r>
      <w:r w:rsidRPr="005108E4">
        <w:rPr>
          <w:spacing w:val="-6"/>
          <w:sz w:val="24"/>
        </w:rPr>
        <w:t xml:space="preserve"> </w:t>
      </w:r>
      <w:r w:rsidRPr="005108E4">
        <w:rPr>
          <w:sz w:val="24"/>
        </w:rPr>
        <w:t>hearing</w:t>
      </w:r>
      <w:r w:rsidRPr="005108E4">
        <w:rPr>
          <w:spacing w:val="-8"/>
          <w:sz w:val="24"/>
        </w:rPr>
        <w:t xml:space="preserve"> </w:t>
      </w:r>
      <w:r w:rsidRPr="005108E4">
        <w:rPr>
          <w:sz w:val="24"/>
        </w:rPr>
        <w:t>process</w:t>
      </w:r>
      <w:r w:rsidRPr="005108E4">
        <w:rPr>
          <w:spacing w:val="-6"/>
          <w:sz w:val="24"/>
        </w:rPr>
        <w:t xml:space="preserve"> </w:t>
      </w:r>
      <w:r w:rsidRPr="005108E4">
        <w:rPr>
          <w:sz w:val="24"/>
        </w:rPr>
        <w:t>under</w:t>
      </w:r>
    </w:p>
    <w:p w14:paraId="05ED7725" w14:textId="77777777" w:rsidR="00DA2759" w:rsidRPr="005108E4" w:rsidRDefault="009A7511">
      <w:pPr>
        <w:pStyle w:val="BodyText"/>
        <w:spacing w:before="2"/>
        <w:ind w:left="1319"/>
      </w:pPr>
      <w:r w:rsidRPr="005108E4">
        <w:t>M.G.L. c. 94I, § 7 and M.G.L. c. 94G, § 4(a)(xxiv) and (g).</w:t>
      </w:r>
    </w:p>
    <w:p w14:paraId="02008649" w14:textId="77777777" w:rsidR="00DA2759" w:rsidRPr="005108E4" w:rsidRDefault="00DA2759">
      <w:pPr>
        <w:pStyle w:val="BodyText"/>
        <w:spacing w:before="7"/>
        <w:jc w:val="left"/>
      </w:pPr>
    </w:p>
    <w:p w14:paraId="187AC1DE" w14:textId="77777777" w:rsidR="00641628" w:rsidRPr="005108E4" w:rsidRDefault="009A7511" w:rsidP="00F237C2">
      <w:pPr>
        <w:pStyle w:val="ListParagraph"/>
        <w:numPr>
          <w:ilvl w:val="0"/>
          <w:numId w:val="9"/>
        </w:numPr>
        <w:tabs>
          <w:tab w:val="left" w:pos="1779"/>
        </w:tabs>
        <w:spacing w:before="1" w:line="244" w:lineRule="auto"/>
        <w:ind w:left="1675" w:right="1061" w:hanging="356"/>
        <w:outlineLvl w:val="1"/>
        <w:rPr>
          <w:sz w:val="24"/>
        </w:rPr>
      </w:pPr>
      <w:r w:rsidRPr="005108E4">
        <w:tab/>
      </w:r>
      <w:r w:rsidRPr="005108E4">
        <w:rPr>
          <w:sz w:val="24"/>
        </w:rPr>
        <w:t>A</w:t>
      </w:r>
      <w:r w:rsidRPr="005108E4">
        <w:rPr>
          <w:spacing w:val="-6"/>
          <w:sz w:val="24"/>
        </w:rPr>
        <w:t xml:space="preserve"> </w:t>
      </w:r>
      <w:r w:rsidRPr="005108E4">
        <w:rPr>
          <w:sz w:val="24"/>
        </w:rPr>
        <w:t xml:space="preserve">Licensee </w:t>
      </w:r>
      <w:r w:rsidR="008D4EEA" w:rsidRPr="005108E4">
        <w:rPr>
          <w:sz w:val="24"/>
        </w:rPr>
        <w:t>or Host Community</w:t>
      </w:r>
      <w:r w:rsidRPr="005108E4">
        <w:rPr>
          <w:spacing w:val="-6"/>
          <w:sz w:val="24"/>
        </w:rPr>
        <w:t xml:space="preserve"> </w:t>
      </w:r>
      <w:r w:rsidRPr="005108E4">
        <w:rPr>
          <w:sz w:val="24"/>
        </w:rPr>
        <w:t>shall</w:t>
      </w:r>
      <w:r w:rsidRPr="005108E4">
        <w:rPr>
          <w:spacing w:val="-4"/>
          <w:sz w:val="24"/>
        </w:rPr>
        <w:t xml:space="preserve"> </w:t>
      </w:r>
      <w:r w:rsidRPr="005108E4">
        <w:rPr>
          <w:sz w:val="24"/>
        </w:rPr>
        <w:t>be</w:t>
      </w:r>
      <w:r w:rsidRPr="005108E4">
        <w:rPr>
          <w:spacing w:val="-6"/>
          <w:sz w:val="24"/>
        </w:rPr>
        <w:t xml:space="preserve"> </w:t>
      </w:r>
      <w:r w:rsidRPr="005108E4">
        <w:rPr>
          <w:sz w:val="24"/>
        </w:rPr>
        <w:t>afforded</w:t>
      </w:r>
      <w:r w:rsidRPr="005108E4">
        <w:rPr>
          <w:spacing w:val="-5"/>
          <w:sz w:val="24"/>
        </w:rPr>
        <w:t xml:space="preserve"> </w:t>
      </w:r>
      <w:r w:rsidRPr="005108E4">
        <w:rPr>
          <w:sz w:val="24"/>
        </w:rPr>
        <w:t>a</w:t>
      </w:r>
      <w:r w:rsidRPr="005108E4">
        <w:rPr>
          <w:spacing w:val="-6"/>
          <w:sz w:val="24"/>
        </w:rPr>
        <w:t xml:space="preserve"> </w:t>
      </w:r>
      <w:r w:rsidRPr="005108E4">
        <w:rPr>
          <w:sz w:val="24"/>
        </w:rPr>
        <w:t>hearing</w:t>
      </w:r>
      <w:r w:rsidRPr="005108E4">
        <w:rPr>
          <w:spacing w:val="-7"/>
          <w:sz w:val="24"/>
        </w:rPr>
        <w:t xml:space="preserve"> </w:t>
      </w:r>
      <w:r w:rsidRPr="005108E4">
        <w:rPr>
          <w:sz w:val="24"/>
        </w:rPr>
        <w:t>on</w:t>
      </w:r>
      <w:r w:rsidRPr="005108E4">
        <w:rPr>
          <w:spacing w:val="-5"/>
          <w:sz w:val="24"/>
        </w:rPr>
        <w:t xml:space="preserve"> </w:t>
      </w:r>
      <w:r w:rsidRPr="005108E4">
        <w:rPr>
          <w:sz w:val="24"/>
        </w:rPr>
        <w:t>any</w:t>
      </w:r>
      <w:r w:rsidRPr="005108E4">
        <w:rPr>
          <w:spacing w:val="-12"/>
          <w:sz w:val="24"/>
        </w:rPr>
        <w:t xml:space="preserve"> </w:t>
      </w:r>
      <w:r w:rsidRPr="005108E4">
        <w:rPr>
          <w:sz w:val="24"/>
        </w:rPr>
        <w:t>adverse</w:t>
      </w:r>
      <w:r w:rsidRPr="005108E4">
        <w:rPr>
          <w:spacing w:val="-6"/>
          <w:sz w:val="24"/>
        </w:rPr>
        <w:t xml:space="preserve"> </w:t>
      </w:r>
      <w:r w:rsidRPr="005108E4">
        <w:rPr>
          <w:sz w:val="24"/>
        </w:rPr>
        <w:t>action</w:t>
      </w:r>
      <w:r w:rsidRPr="005108E4">
        <w:rPr>
          <w:spacing w:val="-5"/>
          <w:sz w:val="24"/>
        </w:rPr>
        <w:t xml:space="preserve"> </w:t>
      </w:r>
      <w:r w:rsidRPr="005108E4">
        <w:rPr>
          <w:sz w:val="24"/>
        </w:rPr>
        <w:t>taken</w:t>
      </w:r>
      <w:r w:rsidRPr="005108E4">
        <w:rPr>
          <w:spacing w:val="-5"/>
          <w:sz w:val="24"/>
        </w:rPr>
        <w:t xml:space="preserve"> </w:t>
      </w:r>
      <w:r w:rsidRPr="005108E4">
        <w:rPr>
          <w:sz w:val="24"/>
        </w:rPr>
        <w:t>pursuant</w:t>
      </w:r>
      <w:r w:rsidRPr="005108E4">
        <w:rPr>
          <w:spacing w:val="-5"/>
          <w:sz w:val="24"/>
        </w:rPr>
        <w:t xml:space="preserve"> </w:t>
      </w:r>
      <w:r w:rsidRPr="005108E4">
        <w:rPr>
          <w:sz w:val="24"/>
        </w:rPr>
        <w:t xml:space="preserve">to: </w:t>
      </w:r>
    </w:p>
    <w:p w14:paraId="692C48B4" w14:textId="1F18E0F4" w:rsidR="00DA2759" w:rsidRPr="005108E4" w:rsidRDefault="009A7511" w:rsidP="00E077D0">
      <w:pPr>
        <w:pStyle w:val="ListParagraph"/>
        <w:tabs>
          <w:tab w:val="left" w:pos="1779"/>
        </w:tabs>
        <w:spacing w:before="1" w:line="244" w:lineRule="auto"/>
        <w:ind w:right="1061"/>
        <w:outlineLvl w:val="1"/>
        <w:rPr>
          <w:sz w:val="24"/>
        </w:rPr>
      </w:pPr>
      <w:r w:rsidRPr="005108E4">
        <w:rPr>
          <w:sz w:val="24"/>
        </w:rPr>
        <w:t>(a) 935 CMR</w:t>
      </w:r>
      <w:r w:rsidRPr="005108E4">
        <w:rPr>
          <w:spacing w:val="-3"/>
          <w:sz w:val="24"/>
        </w:rPr>
        <w:t xml:space="preserve"> </w:t>
      </w:r>
      <w:r w:rsidRPr="005108E4">
        <w:rPr>
          <w:sz w:val="24"/>
        </w:rPr>
        <w:t>501.360;</w:t>
      </w:r>
    </w:p>
    <w:p w14:paraId="62EE0558" w14:textId="77777777" w:rsidR="00DA2759" w:rsidRPr="005108E4" w:rsidRDefault="009A7511">
      <w:pPr>
        <w:pStyle w:val="BodyText"/>
        <w:spacing w:line="272" w:lineRule="exact"/>
        <w:ind w:left="1675"/>
      </w:pPr>
      <w:r w:rsidRPr="005108E4">
        <w:t>(b)   935 CMR</w:t>
      </w:r>
      <w:r w:rsidRPr="005108E4">
        <w:rPr>
          <w:spacing w:val="-12"/>
        </w:rPr>
        <w:t xml:space="preserve"> </w:t>
      </w:r>
      <w:r w:rsidRPr="005108E4">
        <w:t>501.370;</w:t>
      </w:r>
    </w:p>
    <w:p w14:paraId="604FFDA6" w14:textId="77777777" w:rsidR="00DA2759" w:rsidRPr="005108E4" w:rsidRDefault="009A7511">
      <w:pPr>
        <w:pStyle w:val="BodyText"/>
        <w:spacing w:before="4"/>
        <w:ind w:left="1675"/>
      </w:pPr>
      <w:r w:rsidRPr="005108E4">
        <w:t>(c) 935 CMR 501.450; or</w:t>
      </w:r>
    </w:p>
    <w:p w14:paraId="77C2ACBB" w14:textId="00E98DD0" w:rsidR="00DA2759" w:rsidRPr="005108E4" w:rsidRDefault="009A7511">
      <w:pPr>
        <w:pStyle w:val="BodyText"/>
        <w:spacing w:before="3" w:line="242" w:lineRule="auto"/>
        <w:ind w:left="1675" w:right="118"/>
      </w:pPr>
      <w:r w:rsidRPr="005108E4">
        <w:t>(d) Any other notice of the Commission that specifies that the Licensee</w:t>
      </w:r>
      <w:r w:rsidR="00440547" w:rsidRPr="005108E4">
        <w:t>,</w:t>
      </w:r>
      <w:r w:rsidRPr="005108E4">
        <w:t xml:space="preserve"> Registrant</w:t>
      </w:r>
      <w:r w:rsidR="00440547" w:rsidRPr="005108E4">
        <w:t xml:space="preserve"> or Host Community</w:t>
      </w:r>
      <w:r w:rsidRPr="005108E4">
        <w:t xml:space="preserve"> has a</w:t>
      </w:r>
      <w:r w:rsidRPr="005108E4">
        <w:rPr>
          <w:spacing w:val="-17"/>
        </w:rPr>
        <w:t xml:space="preserve"> </w:t>
      </w:r>
      <w:r w:rsidRPr="005108E4">
        <w:t>right</w:t>
      </w:r>
      <w:r w:rsidRPr="005108E4">
        <w:rPr>
          <w:spacing w:val="-15"/>
        </w:rPr>
        <w:t xml:space="preserve"> </w:t>
      </w:r>
      <w:r w:rsidRPr="005108E4">
        <w:t>to</w:t>
      </w:r>
      <w:r w:rsidRPr="005108E4">
        <w:rPr>
          <w:spacing w:val="-16"/>
        </w:rPr>
        <w:t xml:space="preserve"> </w:t>
      </w:r>
      <w:r w:rsidRPr="005108E4">
        <w:t>challenge</w:t>
      </w:r>
      <w:r w:rsidRPr="005108E4">
        <w:rPr>
          <w:spacing w:val="-17"/>
        </w:rPr>
        <w:t xml:space="preserve"> </w:t>
      </w:r>
      <w:r w:rsidRPr="005108E4">
        <w:t>the</w:t>
      </w:r>
      <w:r w:rsidRPr="005108E4">
        <w:rPr>
          <w:spacing w:val="-17"/>
        </w:rPr>
        <w:t xml:space="preserve"> </w:t>
      </w:r>
      <w:r w:rsidRPr="005108E4">
        <w:t>findings</w:t>
      </w:r>
      <w:r w:rsidRPr="005108E4">
        <w:rPr>
          <w:spacing w:val="-15"/>
        </w:rPr>
        <w:t xml:space="preserve"> </w:t>
      </w:r>
      <w:r w:rsidRPr="005108E4">
        <w:t>of</w:t>
      </w:r>
      <w:r w:rsidRPr="005108E4">
        <w:rPr>
          <w:spacing w:val="-16"/>
        </w:rPr>
        <w:t xml:space="preserve"> </w:t>
      </w:r>
      <w:r w:rsidRPr="005108E4">
        <w:t>fact</w:t>
      </w:r>
      <w:r w:rsidRPr="005108E4">
        <w:rPr>
          <w:spacing w:val="-15"/>
        </w:rPr>
        <w:t xml:space="preserve"> </w:t>
      </w:r>
      <w:r w:rsidRPr="005108E4">
        <w:t>and</w:t>
      </w:r>
      <w:r w:rsidRPr="005108E4">
        <w:rPr>
          <w:spacing w:val="-16"/>
        </w:rPr>
        <w:t xml:space="preserve"> </w:t>
      </w:r>
      <w:r w:rsidRPr="005108E4">
        <w:t>conclusions</w:t>
      </w:r>
      <w:r w:rsidRPr="005108E4">
        <w:rPr>
          <w:spacing w:val="-15"/>
        </w:rPr>
        <w:t xml:space="preserve"> </w:t>
      </w:r>
      <w:r w:rsidRPr="005108E4">
        <w:t>of</w:t>
      </w:r>
      <w:r w:rsidRPr="005108E4">
        <w:rPr>
          <w:spacing w:val="-16"/>
        </w:rPr>
        <w:t xml:space="preserve"> </w:t>
      </w:r>
      <w:r w:rsidRPr="005108E4">
        <w:t>law</w:t>
      </w:r>
      <w:r w:rsidRPr="005108E4">
        <w:rPr>
          <w:spacing w:val="-16"/>
        </w:rPr>
        <w:t xml:space="preserve"> </w:t>
      </w:r>
      <w:r w:rsidRPr="005108E4">
        <w:t>set</w:t>
      </w:r>
      <w:r w:rsidRPr="005108E4">
        <w:rPr>
          <w:spacing w:val="-15"/>
        </w:rPr>
        <w:t xml:space="preserve"> </w:t>
      </w:r>
      <w:r w:rsidRPr="005108E4">
        <w:t>forth</w:t>
      </w:r>
      <w:r w:rsidRPr="005108E4">
        <w:rPr>
          <w:spacing w:val="-16"/>
        </w:rPr>
        <w:t xml:space="preserve"> </w:t>
      </w:r>
      <w:r w:rsidRPr="005108E4">
        <w:t>in</w:t>
      </w:r>
      <w:r w:rsidRPr="005108E4">
        <w:rPr>
          <w:spacing w:val="-18"/>
        </w:rPr>
        <w:t xml:space="preserve"> </w:t>
      </w:r>
      <w:r w:rsidRPr="005108E4">
        <w:t>the</w:t>
      </w:r>
      <w:r w:rsidRPr="005108E4">
        <w:rPr>
          <w:spacing w:val="-17"/>
        </w:rPr>
        <w:t xml:space="preserve"> </w:t>
      </w:r>
      <w:r w:rsidRPr="005108E4">
        <w:t>Commission's notice using the process set forth in 935 CMR</w:t>
      </w:r>
      <w:r w:rsidRPr="005108E4">
        <w:rPr>
          <w:spacing w:val="-14"/>
        </w:rPr>
        <w:t xml:space="preserve"> </w:t>
      </w:r>
      <w:r w:rsidRPr="005108E4">
        <w:t>501.500.</w:t>
      </w:r>
    </w:p>
    <w:p w14:paraId="02698390" w14:textId="77777777" w:rsidR="00DA2759" w:rsidRPr="005108E4" w:rsidRDefault="00DA2759">
      <w:pPr>
        <w:pStyle w:val="BodyText"/>
        <w:spacing w:before="6"/>
        <w:jc w:val="left"/>
      </w:pPr>
    </w:p>
    <w:p w14:paraId="24E8E815" w14:textId="77777777" w:rsidR="00DA2759" w:rsidRPr="005108E4" w:rsidRDefault="009A7511" w:rsidP="00F237C2">
      <w:pPr>
        <w:pStyle w:val="ListParagraph"/>
        <w:numPr>
          <w:ilvl w:val="0"/>
          <w:numId w:val="9"/>
        </w:numPr>
        <w:tabs>
          <w:tab w:val="left" w:pos="1779"/>
        </w:tabs>
        <w:ind w:left="1778" w:hanging="460"/>
        <w:outlineLvl w:val="1"/>
        <w:rPr>
          <w:sz w:val="24"/>
        </w:rPr>
      </w:pPr>
      <w:r w:rsidRPr="005108E4">
        <w:rPr>
          <w:sz w:val="24"/>
          <w:u w:val="single"/>
        </w:rPr>
        <w:t>Notice(s)</w:t>
      </w:r>
      <w:r w:rsidRPr="005108E4">
        <w:rPr>
          <w:sz w:val="24"/>
        </w:rPr>
        <w:t>.</w:t>
      </w:r>
    </w:p>
    <w:p w14:paraId="161C2D06" w14:textId="77777777" w:rsidR="00DA2759" w:rsidRPr="005108E4" w:rsidRDefault="009A7511">
      <w:pPr>
        <w:pStyle w:val="ListParagraph"/>
        <w:numPr>
          <w:ilvl w:val="1"/>
          <w:numId w:val="9"/>
        </w:numPr>
        <w:tabs>
          <w:tab w:val="left" w:pos="2122"/>
        </w:tabs>
        <w:spacing w:before="5" w:line="242" w:lineRule="auto"/>
        <w:ind w:right="117" w:firstLine="0"/>
        <w:rPr>
          <w:sz w:val="24"/>
        </w:rPr>
      </w:pPr>
      <w:r w:rsidRPr="005108E4">
        <w:rPr>
          <w:sz w:val="24"/>
        </w:rPr>
        <w:t>Notice of Violation(s) includes a notice issued in accordance with 935 CMR 501.360 or 935 CMR</w:t>
      </w:r>
      <w:r w:rsidRPr="005108E4">
        <w:rPr>
          <w:spacing w:val="-3"/>
          <w:sz w:val="24"/>
        </w:rPr>
        <w:t xml:space="preserve"> </w:t>
      </w:r>
      <w:r w:rsidRPr="005108E4">
        <w:rPr>
          <w:sz w:val="24"/>
        </w:rPr>
        <w:t>501.370.</w:t>
      </w:r>
    </w:p>
    <w:p w14:paraId="51F7FCEB" w14:textId="1A82708A" w:rsidR="00DA2759" w:rsidRPr="005108E4" w:rsidRDefault="009A7511">
      <w:pPr>
        <w:pStyle w:val="ListParagraph"/>
        <w:numPr>
          <w:ilvl w:val="1"/>
          <w:numId w:val="9"/>
        </w:numPr>
        <w:tabs>
          <w:tab w:val="left" w:pos="2199"/>
        </w:tabs>
        <w:spacing w:before="2" w:line="242" w:lineRule="auto"/>
        <w:ind w:right="117" w:firstLine="0"/>
        <w:rPr>
          <w:sz w:val="24"/>
        </w:rPr>
      </w:pPr>
      <w:r w:rsidRPr="005108E4">
        <w:rPr>
          <w:sz w:val="24"/>
          <w:u w:val="single"/>
        </w:rPr>
        <w:t>Notice of Other Action(s)</w:t>
      </w:r>
      <w:r w:rsidRPr="005108E4">
        <w:rPr>
          <w:sz w:val="24"/>
        </w:rPr>
        <w:t>. The Commission or a Commission Delegee shall send written</w:t>
      </w:r>
      <w:r w:rsidRPr="005108E4">
        <w:rPr>
          <w:spacing w:val="-19"/>
          <w:sz w:val="24"/>
        </w:rPr>
        <w:t xml:space="preserve"> </w:t>
      </w:r>
      <w:r w:rsidRPr="005108E4">
        <w:rPr>
          <w:sz w:val="24"/>
        </w:rPr>
        <w:t>notice</w:t>
      </w:r>
      <w:r w:rsidRPr="005108E4">
        <w:rPr>
          <w:spacing w:val="-19"/>
          <w:sz w:val="24"/>
        </w:rPr>
        <w:t xml:space="preserve"> </w:t>
      </w:r>
      <w:r w:rsidRPr="005108E4">
        <w:rPr>
          <w:sz w:val="24"/>
        </w:rPr>
        <w:t>of</w:t>
      </w:r>
      <w:r w:rsidRPr="005108E4">
        <w:rPr>
          <w:spacing w:val="-20"/>
          <w:sz w:val="24"/>
        </w:rPr>
        <w:t xml:space="preserve"> </w:t>
      </w:r>
      <w:r w:rsidRPr="005108E4">
        <w:rPr>
          <w:sz w:val="24"/>
        </w:rPr>
        <w:t>the</w:t>
      </w:r>
      <w:r w:rsidRPr="005108E4">
        <w:rPr>
          <w:spacing w:val="-19"/>
          <w:sz w:val="24"/>
        </w:rPr>
        <w:t xml:space="preserve"> </w:t>
      </w:r>
      <w:r w:rsidRPr="005108E4">
        <w:rPr>
          <w:sz w:val="24"/>
        </w:rPr>
        <w:t>action</w:t>
      </w:r>
      <w:r w:rsidRPr="005108E4">
        <w:rPr>
          <w:spacing w:val="-18"/>
          <w:sz w:val="24"/>
        </w:rPr>
        <w:t xml:space="preserve"> </w:t>
      </w:r>
      <w:r w:rsidRPr="005108E4">
        <w:rPr>
          <w:sz w:val="24"/>
        </w:rPr>
        <w:t>including,</w:t>
      </w:r>
      <w:r w:rsidRPr="005108E4">
        <w:rPr>
          <w:spacing w:val="-19"/>
          <w:sz w:val="24"/>
        </w:rPr>
        <w:t xml:space="preserve"> </w:t>
      </w:r>
      <w:r w:rsidRPr="005108E4">
        <w:rPr>
          <w:sz w:val="24"/>
        </w:rPr>
        <w:t>but</w:t>
      </w:r>
      <w:r w:rsidRPr="005108E4">
        <w:rPr>
          <w:spacing w:val="-17"/>
          <w:sz w:val="24"/>
        </w:rPr>
        <w:t xml:space="preserve"> </w:t>
      </w:r>
      <w:r w:rsidRPr="005108E4">
        <w:rPr>
          <w:sz w:val="24"/>
        </w:rPr>
        <w:t>not</w:t>
      </w:r>
      <w:r w:rsidRPr="005108E4">
        <w:rPr>
          <w:spacing w:val="-18"/>
          <w:sz w:val="24"/>
        </w:rPr>
        <w:t xml:space="preserve"> </w:t>
      </w:r>
      <w:r w:rsidRPr="005108E4">
        <w:rPr>
          <w:sz w:val="24"/>
        </w:rPr>
        <w:t>limited</w:t>
      </w:r>
      <w:r w:rsidRPr="005108E4">
        <w:rPr>
          <w:spacing w:val="-18"/>
          <w:sz w:val="24"/>
        </w:rPr>
        <w:t xml:space="preserve"> </w:t>
      </w:r>
      <w:r w:rsidRPr="005108E4">
        <w:rPr>
          <w:sz w:val="24"/>
        </w:rPr>
        <w:t>to,</w:t>
      </w:r>
      <w:r w:rsidRPr="005108E4">
        <w:rPr>
          <w:spacing w:val="-19"/>
          <w:sz w:val="24"/>
        </w:rPr>
        <w:t xml:space="preserve"> </w:t>
      </w:r>
      <w:r w:rsidRPr="005108E4">
        <w:rPr>
          <w:sz w:val="24"/>
        </w:rPr>
        <w:t>a</w:t>
      </w:r>
      <w:r w:rsidRPr="005108E4">
        <w:rPr>
          <w:spacing w:val="-19"/>
          <w:sz w:val="24"/>
        </w:rPr>
        <w:t xml:space="preserve"> </w:t>
      </w:r>
      <w:r w:rsidRPr="005108E4">
        <w:rPr>
          <w:sz w:val="24"/>
        </w:rPr>
        <w:t>denial</w:t>
      </w:r>
      <w:r w:rsidRPr="005108E4">
        <w:rPr>
          <w:spacing w:val="-17"/>
          <w:sz w:val="24"/>
        </w:rPr>
        <w:t xml:space="preserve"> </w:t>
      </w:r>
      <w:r w:rsidRPr="005108E4">
        <w:rPr>
          <w:sz w:val="24"/>
        </w:rPr>
        <w:t>of</w:t>
      </w:r>
      <w:r w:rsidRPr="005108E4">
        <w:rPr>
          <w:spacing w:val="-20"/>
          <w:sz w:val="24"/>
        </w:rPr>
        <w:t xml:space="preserve"> </w:t>
      </w:r>
      <w:r w:rsidRPr="005108E4">
        <w:rPr>
          <w:sz w:val="24"/>
        </w:rPr>
        <w:t>a</w:t>
      </w:r>
      <w:r w:rsidRPr="005108E4">
        <w:rPr>
          <w:spacing w:val="-21"/>
          <w:sz w:val="24"/>
        </w:rPr>
        <w:t xml:space="preserve"> </w:t>
      </w:r>
      <w:r w:rsidRPr="005108E4">
        <w:rPr>
          <w:sz w:val="24"/>
        </w:rPr>
        <w:t>renewal</w:t>
      </w:r>
      <w:r w:rsidRPr="005108E4">
        <w:rPr>
          <w:spacing w:val="-20"/>
          <w:sz w:val="24"/>
        </w:rPr>
        <w:t xml:space="preserve"> </w:t>
      </w:r>
      <w:r w:rsidRPr="005108E4">
        <w:rPr>
          <w:sz w:val="24"/>
        </w:rPr>
        <w:t>License,</w:t>
      </w:r>
      <w:r w:rsidRPr="005108E4">
        <w:rPr>
          <w:spacing w:val="-19"/>
          <w:sz w:val="24"/>
        </w:rPr>
        <w:t xml:space="preserve"> </w:t>
      </w:r>
      <w:r w:rsidRPr="005108E4">
        <w:rPr>
          <w:sz w:val="24"/>
        </w:rPr>
        <w:t>taken against a Licensee</w:t>
      </w:r>
      <w:r w:rsidR="00304DAA" w:rsidRPr="005108E4">
        <w:rPr>
          <w:sz w:val="24"/>
        </w:rPr>
        <w:t>, Registrant, or Host Community</w:t>
      </w:r>
      <w:r w:rsidRPr="005108E4">
        <w:rPr>
          <w:sz w:val="24"/>
        </w:rPr>
        <w:t xml:space="preserve"> and the basis(es) for that action, which shall include, but not be limited to, the following</w:t>
      </w:r>
      <w:r w:rsidRPr="005108E4">
        <w:rPr>
          <w:spacing w:val="-7"/>
          <w:sz w:val="24"/>
        </w:rPr>
        <w:t xml:space="preserve"> </w:t>
      </w:r>
      <w:r w:rsidRPr="005108E4">
        <w:rPr>
          <w:sz w:val="24"/>
        </w:rPr>
        <w:t>information:</w:t>
      </w:r>
    </w:p>
    <w:p w14:paraId="31AEB6FD" w14:textId="1AF207B5" w:rsidR="00DA2759" w:rsidRPr="005108E4" w:rsidRDefault="009A7511">
      <w:pPr>
        <w:pStyle w:val="ListParagraph"/>
        <w:numPr>
          <w:ilvl w:val="2"/>
          <w:numId w:val="9"/>
        </w:numPr>
        <w:tabs>
          <w:tab w:val="left" w:pos="2379"/>
        </w:tabs>
        <w:spacing w:before="3" w:line="242" w:lineRule="auto"/>
        <w:ind w:right="117" w:firstLine="0"/>
        <w:rPr>
          <w:sz w:val="24"/>
        </w:rPr>
      </w:pPr>
      <w:r w:rsidRPr="005108E4">
        <w:rPr>
          <w:sz w:val="24"/>
        </w:rPr>
        <w:t>The</w:t>
      </w:r>
      <w:r w:rsidRPr="005108E4">
        <w:rPr>
          <w:spacing w:val="-12"/>
          <w:sz w:val="24"/>
        </w:rPr>
        <w:t xml:space="preserve"> </w:t>
      </w:r>
      <w:r w:rsidRPr="005108E4">
        <w:rPr>
          <w:sz w:val="24"/>
        </w:rPr>
        <w:t>Commission's</w:t>
      </w:r>
      <w:r w:rsidRPr="005108E4">
        <w:rPr>
          <w:spacing w:val="-10"/>
          <w:sz w:val="24"/>
        </w:rPr>
        <w:t xml:space="preserve"> </w:t>
      </w:r>
      <w:r w:rsidRPr="005108E4">
        <w:rPr>
          <w:sz w:val="24"/>
        </w:rPr>
        <w:t>statutory</w:t>
      </w:r>
      <w:r w:rsidRPr="005108E4">
        <w:rPr>
          <w:spacing w:val="-18"/>
          <w:sz w:val="24"/>
        </w:rPr>
        <w:t xml:space="preserve"> </w:t>
      </w:r>
      <w:r w:rsidRPr="005108E4">
        <w:rPr>
          <w:sz w:val="24"/>
        </w:rPr>
        <w:t>and</w:t>
      </w:r>
      <w:r w:rsidRPr="005108E4">
        <w:rPr>
          <w:spacing w:val="-10"/>
          <w:sz w:val="24"/>
        </w:rPr>
        <w:t xml:space="preserve"> </w:t>
      </w:r>
      <w:r w:rsidRPr="005108E4">
        <w:rPr>
          <w:sz w:val="24"/>
        </w:rPr>
        <w:t>regulatory</w:t>
      </w:r>
      <w:r w:rsidRPr="005108E4">
        <w:rPr>
          <w:spacing w:val="-18"/>
          <w:sz w:val="24"/>
        </w:rPr>
        <w:t xml:space="preserve"> </w:t>
      </w:r>
      <w:r w:rsidRPr="005108E4">
        <w:rPr>
          <w:sz w:val="24"/>
        </w:rPr>
        <w:t>authority,</w:t>
      </w:r>
      <w:r w:rsidRPr="005108E4">
        <w:rPr>
          <w:spacing w:val="-10"/>
          <w:sz w:val="24"/>
        </w:rPr>
        <w:t xml:space="preserve"> </w:t>
      </w:r>
      <w:r w:rsidRPr="005108E4">
        <w:rPr>
          <w:sz w:val="24"/>
        </w:rPr>
        <w:t>including</w:t>
      </w:r>
      <w:r w:rsidRPr="005108E4">
        <w:rPr>
          <w:spacing w:val="-13"/>
          <w:sz w:val="24"/>
        </w:rPr>
        <w:t xml:space="preserve"> </w:t>
      </w:r>
      <w:r w:rsidRPr="005108E4">
        <w:rPr>
          <w:sz w:val="24"/>
        </w:rPr>
        <w:t>its</w:t>
      </w:r>
      <w:r w:rsidRPr="005108E4">
        <w:rPr>
          <w:spacing w:val="-11"/>
          <w:sz w:val="24"/>
        </w:rPr>
        <w:t xml:space="preserve"> </w:t>
      </w:r>
      <w:r w:rsidRPr="005108E4">
        <w:rPr>
          <w:sz w:val="24"/>
        </w:rPr>
        <w:t>jurisdiction</w:t>
      </w:r>
      <w:r w:rsidRPr="005108E4">
        <w:rPr>
          <w:spacing w:val="-13"/>
          <w:sz w:val="24"/>
        </w:rPr>
        <w:t xml:space="preserve"> </w:t>
      </w:r>
      <w:r w:rsidRPr="005108E4">
        <w:rPr>
          <w:sz w:val="24"/>
        </w:rPr>
        <w:t>over the subject matter and its authority to take action with regards to the License</w:t>
      </w:r>
      <w:r w:rsidR="00181C1A" w:rsidRPr="005108E4">
        <w:rPr>
          <w:sz w:val="24"/>
        </w:rPr>
        <w:t>,</w:t>
      </w:r>
      <w:r w:rsidRPr="005108E4">
        <w:rPr>
          <w:sz w:val="24"/>
        </w:rPr>
        <w:t xml:space="preserve"> registration</w:t>
      </w:r>
      <w:r w:rsidR="00181C1A" w:rsidRPr="005108E4">
        <w:rPr>
          <w:sz w:val="24"/>
        </w:rPr>
        <w:t>, or HCA</w:t>
      </w:r>
      <w:r w:rsidRPr="005108E4">
        <w:rPr>
          <w:sz w:val="24"/>
        </w:rPr>
        <w:t>;</w:t>
      </w:r>
    </w:p>
    <w:p w14:paraId="16AEC5CE" w14:textId="77777777" w:rsidR="00DA2759" w:rsidRPr="005108E4" w:rsidRDefault="009A7511">
      <w:pPr>
        <w:pStyle w:val="ListParagraph"/>
        <w:numPr>
          <w:ilvl w:val="2"/>
          <w:numId w:val="9"/>
        </w:numPr>
        <w:tabs>
          <w:tab w:val="left" w:pos="2396"/>
        </w:tabs>
        <w:spacing w:before="1"/>
        <w:ind w:left="2395" w:hanging="361"/>
        <w:rPr>
          <w:sz w:val="24"/>
        </w:rPr>
      </w:pPr>
      <w:r w:rsidRPr="005108E4">
        <w:rPr>
          <w:sz w:val="24"/>
        </w:rPr>
        <w:t>The factual basis(es) for that</w:t>
      </w:r>
      <w:r w:rsidRPr="005108E4">
        <w:rPr>
          <w:spacing w:val="-6"/>
          <w:sz w:val="24"/>
        </w:rPr>
        <w:t xml:space="preserve"> </w:t>
      </w:r>
      <w:r w:rsidRPr="005108E4">
        <w:rPr>
          <w:sz w:val="24"/>
        </w:rPr>
        <w:t>action;</w:t>
      </w:r>
    </w:p>
    <w:p w14:paraId="49E724A9" w14:textId="77777777" w:rsidR="00DA2759" w:rsidRPr="005108E4" w:rsidRDefault="009A7511">
      <w:pPr>
        <w:pStyle w:val="ListParagraph"/>
        <w:numPr>
          <w:ilvl w:val="2"/>
          <w:numId w:val="9"/>
        </w:numPr>
        <w:tabs>
          <w:tab w:val="left" w:pos="2396"/>
        </w:tabs>
        <w:spacing w:before="5"/>
        <w:ind w:left="2395" w:hanging="361"/>
        <w:rPr>
          <w:sz w:val="24"/>
        </w:rPr>
      </w:pPr>
      <w:r w:rsidRPr="005108E4">
        <w:rPr>
          <w:sz w:val="24"/>
        </w:rPr>
        <w:t>The alleged violation(s) of</w:t>
      </w:r>
      <w:r w:rsidRPr="005108E4">
        <w:rPr>
          <w:spacing w:val="-6"/>
          <w:sz w:val="24"/>
        </w:rPr>
        <w:t xml:space="preserve"> </w:t>
      </w:r>
      <w:r w:rsidRPr="005108E4">
        <w:rPr>
          <w:sz w:val="24"/>
        </w:rPr>
        <w:t>law;</w:t>
      </w:r>
    </w:p>
    <w:p w14:paraId="43764368" w14:textId="7AAA73C6" w:rsidR="00DA2759" w:rsidRPr="005108E4" w:rsidRDefault="009A7511">
      <w:pPr>
        <w:pStyle w:val="ListParagraph"/>
        <w:numPr>
          <w:ilvl w:val="2"/>
          <w:numId w:val="9"/>
        </w:numPr>
        <w:tabs>
          <w:tab w:val="left" w:pos="2403"/>
        </w:tabs>
        <w:spacing w:before="3" w:line="244" w:lineRule="auto"/>
        <w:ind w:right="117" w:firstLine="0"/>
        <w:rPr>
          <w:sz w:val="24"/>
        </w:rPr>
      </w:pPr>
      <w:r w:rsidRPr="005108E4">
        <w:rPr>
          <w:sz w:val="24"/>
        </w:rPr>
        <w:t>The current restriction(s) on the Licensee</w:t>
      </w:r>
      <w:r w:rsidR="00181C1A" w:rsidRPr="005108E4">
        <w:rPr>
          <w:sz w:val="24"/>
        </w:rPr>
        <w:t>’</w:t>
      </w:r>
      <w:r w:rsidRPr="005108E4">
        <w:rPr>
          <w:sz w:val="24"/>
        </w:rPr>
        <w:t>s or Registrant</w:t>
      </w:r>
      <w:r w:rsidR="00181C1A" w:rsidRPr="005108E4">
        <w:rPr>
          <w:sz w:val="24"/>
        </w:rPr>
        <w:t>’</w:t>
      </w:r>
      <w:r w:rsidRPr="005108E4">
        <w:rPr>
          <w:sz w:val="24"/>
        </w:rPr>
        <w:t>s operations or the sale or use of Marijuana, Marijuana Products, or MIPs, if</w:t>
      </w:r>
      <w:r w:rsidRPr="005108E4">
        <w:rPr>
          <w:spacing w:val="-14"/>
          <w:sz w:val="24"/>
        </w:rPr>
        <w:t xml:space="preserve"> </w:t>
      </w:r>
      <w:r w:rsidRPr="005108E4">
        <w:rPr>
          <w:spacing w:val="-3"/>
          <w:sz w:val="24"/>
        </w:rPr>
        <w:t>any;</w:t>
      </w:r>
    </w:p>
    <w:p w14:paraId="2B04C8B8" w14:textId="77777777" w:rsidR="00DA2759" w:rsidRPr="005108E4" w:rsidRDefault="009A7511">
      <w:pPr>
        <w:pStyle w:val="ListParagraph"/>
        <w:numPr>
          <w:ilvl w:val="2"/>
          <w:numId w:val="9"/>
        </w:numPr>
        <w:tabs>
          <w:tab w:val="left" w:pos="2396"/>
        </w:tabs>
        <w:spacing w:line="272" w:lineRule="exact"/>
        <w:ind w:left="2395" w:hanging="361"/>
        <w:rPr>
          <w:sz w:val="24"/>
        </w:rPr>
      </w:pPr>
      <w:r w:rsidRPr="005108E4">
        <w:rPr>
          <w:sz w:val="24"/>
        </w:rPr>
        <w:t>The potential for further disciplinary action(s), sanction(s) or fine(s);</w:t>
      </w:r>
      <w:r w:rsidRPr="005108E4">
        <w:rPr>
          <w:spacing w:val="-30"/>
          <w:sz w:val="24"/>
        </w:rPr>
        <w:t xml:space="preserve"> </w:t>
      </w:r>
      <w:r w:rsidRPr="005108E4">
        <w:rPr>
          <w:sz w:val="24"/>
        </w:rPr>
        <w:t>and</w:t>
      </w:r>
    </w:p>
    <w:p w14:paraId="71950FCF" w14:textId="736B09C1" w:rsidR="00DA2759" w:rsidRPr="005108E4" w:rsidRDefault="009A7511">
      <w:pPr>
        <w:pStyle w:val="ListParagraph"/>
        <w:numPr>
          <w:ilvl w:val="2"/>
          <w:numId w:val="9"/>
        </w:numPr>
        <w:tabs>
          <w:tab w:val="left" w:pos="2396"/>
        </w:tabs>
        <w:spacing w:before="5"/>
        <w:ind w:left="2395" w:hanging="361"/>
        <w:rPr>
          <w:sz w:val="24"/>
        </w:rPr>
      </w:pPr>
      <w:r w:rsidRPr="005108E4">
        <w:rPr>
          <w:sz w:val="24"/>
        </w:rPr>
        <w:t>The Licensee</w:t>
      </w:r>
      <w:r w:rsidR="00B14B69" w:rsidRPr="005108E4">
        <w:rPr>
          <w:sz w:val="24"/>
        </w:rPr>
        <w:t>, Registrant,</w:t>
      </w:r>
      <w:r w:rsidR="00181C1A" w:rsidRPr="005108E4">
        <w:rPr>
          <w:sz w:val="24"/>
        </w:rPr>
        <w:t xml:space="preserve"> or Host Community</w:t>
      </w:r>
      <w:r w:rsidRPr="005108E4">
        <w:rPr>
          <w:sz w:val="24"/>
        </w:rPr>
        <w:t>'s right to a hearing, if</w:t>
      </w:r>
      <w:r w:rsidRPr="005108E4">
        <w:rPr>
          <w:spacing w:val="-10"/>
          <w:sz w:val="24"/>
        </w:rPr>
        <w:t xml:space="preserve"> </w:t>
      </w:r>
      <w:r w:rsidRPr="005108E4">
        <w:rPr>
          <w:spacing w:val="-3"/>
          <w:sz w:val="24"/>
        </w:rPr>
        <w:t>any.</w:t>
      </w:r>
    </w:p>
    <w:p w14:paraId="7E8C77A6" w14:textId="77777777" w:rsidR="00DA2759" w:rsidRPr="005108E4" w:rsidRDefault="009A7511">
      <w:pPr>
        <w:pStyle w:val="ListParagraph"/>
        <w:numPr>
          <w:ilvl w:val="1"/>
          <w:numId w:val="9"/>
        </w:numPr>
        <w:tabs>
          <w:tab w:val="left" w:pos="2163"/>
        </w:tabs>
        <w:spacing w:before="2" w:line="244" w:lineRule="auto"/>
        <w:ind w:right="116" w:firstLine="0"/>
        <w:rPr>
          <w:sz w:val="24"/>
        </w:rPr>
      </w:pPr>
      <w:r w:rsidRPr="005108E4">
        <w:rPr>
          <w:sz w:val="24"/>
        </w:rPr>
        <w:t>The Commission or a Commission Delegee may modify, amend or rescind a notice issued under 935 CMR</w:t>
      </w:r>
      <w:r w:rsidRPr="005108E4">
        <w:rPr>
          <w:spacing w:val="-4"/>
          <w:sz w:val="24"/>
        </w:rPr>
        <w:t xml:space="preserve"> </w:t>
      </w:r>
      <w:r w:rsidRPr="005108E4">
        <w:rPr>
          <w:sz w:val="24"/>
        </w:rPr>
        <w:t>500.500(3)(c).</w:t>
      </w:r>
    </w:p>
    <w:p w14:paraId="6DD71A75" w14:textId="77777777" w:rsidR="00DA2759" w:rsidRPr="005108E4" w:rsidRDefault="00DA2759">
      <w:pPr>
        <w:pStyle w:val="BodyText"/>
        <w:spacing w:before="1"/>
        <w:jc w:val="left"/>
      </w:pPr>
    </w:p>
    <w:p w14:paraId="701EDDC8" w14:textId="77777777" w:rsidR="00DA2759" w:rsidRPr="005108E4" w:rsidRDefault="009A7511" w:rsidP="00F237C2">
      <w:pPr>
        <w:pStyle w:val="ListParagraph"/>
        <w:numPr>
          <w:ilvl w:val="0"/>
          <w:numId w:val="9"/>
        </w:numPr>
        <w:tabs>
          <w:tab w:val="left" w:pos="1908"/>
        </w:tabs>
        <w:spacing w:line="242" w:lineRule="auto"/>
        <w:ind w:left="1319" w:right="116" w:firstLine="0"/>
        <w:outlineLvl w:val="1"/>
        <w:rPr>
          <w:sz w:val="24"/>
        </w:rPr>
      </w:pPr>
      <w:r w:rsidRPr="005108E4">
        <w:rPr>
          <w:sz w:val="24"/>
          <w:u w:val="single"/>
        </w:rPr>
        <w:t>Hearing Request</w:t>
      </w:r>
      <w:r w:rsidRPr="005108E4">
        <w:rPr>
          <w:sz w:val="24"/>
        </w:rPr>
        <w:t xml:space="preserve">. The hearing request shall be submitted in a form and a manner determined by the Commission or a Commission Delegee including, but not limited to, the request shall be made no later than 30 </w:t>
      </w:r>
      <w:r w:rsidRPr="005108E4">
        <w:rPr>
          <w:spacing w:val="-3"/>
          <w:sz w:val="24"/>
        </w:rPr>
        <w:t xml:space="preserve">days </w:t>
      </w:r>
      <w:r w:rsidRPr="005108E4">
        <w:rPr>
          <w:sz w:val="24"/>
        </w:rPr>
        <w:t>after the effective date of the notice. A request for a hearing is filed on the date the request is received by the</w:t>
      </w:r>
      <w:r w:rsidRPr="005108E4">
        <w:rPr>
          <w:spacing w:val="-33"/>
          <w:sz w:val="24"/>
        </w:rPr>
        <w:t xml:space="preserve"> </w:t>
      </w:r>
      <w:r w:rsidRPr="005108E4">
        <w:rPr>
          <w:sz w:val="24"/>
        </w:rPr>
        <w:t>Commission.</w:t>
      </w:r>
    </w:p>
    <w:p w14:paraId="6B2F356B" w14:textId="4C22CF6C" w:rsidR="00DA2759" w:rsidRPr="005108E4" w:rsidRDefault="009A7511">
      <w:pPr>
        <w:pStyle w:val="ListParagraph"/>
        <w:numPr>
          <w:ilvl w:val="1"/>
          <w:numId w:val="9"/>
        </w:numPr>
        <w:tabs>
          <w:tab w:val="left" w:pos="2120"/>
        </w:tabs>
        <w:spacing w:before="3" w:line="242" w:lineRule="auto"/>
        <w:ind w:right="117" w:firstLine="0"/>
        <w:rPr>
          <w:sz w:val="24"/>
        </w:rPr>
      </w:pPr>
      <w:r w:rsidRPr="005108E4">
        <w:rPr>
          <w:sz w:val="24"/>
        </w:rPr>
        <w:t>A</w:t>
      </w:r>
      <w:r w:rsidRPr="005108E4">
        <w:rPr>
          <w:spacing w:val="-5"/>
          <w:sz w:val="24"/>
        </w:rPr>
        <w:t xml:space="preserve"> </w:t>
      </w:r>
      <w:r w:rsidRPr="005108E4">
        <w:rPr>
          <w:sz w:val="24"/>
        </w:rPr>
        <w:t>timely</w:t>
      </w:r>
      <w:r w:rsidRPr="005108E4">
        <w:rPr>
          <w:spacing w:val="-11"/>
          <w:sz w:val="24"/>
        </w:rPr>
        <w:t xml:space="preserve"> </w:t>
      </w:r>
      <w:r w:rsidRPr="005108E4">
        <w:rPr>
          <w:sz w:val="24"/>
        </w:rPr>
        <w:t>request</w:t>
      </w:r>
      <w:r w:rsidRPr="005108E4">
        <w:rPr>
          <w:spacing w:val="-3"/>
          <w:sz w:val="24"/>
        </w:rPr>
        <w:t xml:space="preserve"> </w:t>
      </w:r>
      <w:r w:rsidRPr="005108E4">
        <w:rPr>
          <w:sz w:val="24"/>
        </w:rPr>
        <w:t>for</w:t>
      </w:r>
      <w:r w:rsidRPr="005108E4">
        <w:rPr>
          <w:spacing w:val="-4"/>
          <w:sz w:val="24"/>
        </w:rPr>
        <w:t xml:space="preserve"> </w:t>
      </w:r>
      <w:r w:rsidRPr="005108E4">
        <w:rPr>
          <w:sz w:val="24"/>
        </w:rPr>
        <w:t>a</w:t>
      </w:r>
      <w:r w:rsidRPr="005108E4">
        <w:rPr>
          <w:spacing w:val="-6"/>
          <w:sz w:val="24"/>
        </w:rPr>
        <w:t xml:space="preserve"> </w:t>
      </w:r>
      <w:r w:rsidRPr="005108E4">
        <w:rPr>
          <w:sz w:val="24"/>
        </w:rPr>
        <w:t>hearing</w:t>
      </w:r>
      <w:r w:rsidRPr="005108E4">
        <w:rPr>
          <w:spacing w:val="-6"/>
          <w:sz w:val="24"/>
        </w:rPr>
        <w:t xml:space="preserve"> </w:t>
      </w:r>
      <w:r w:rsidRPr="005108E4">
        <w:rPr>
          <w:sz w:val="24"/>
        </w:rPr>
        <w:t>shall</w:t>
      </w:r>
      <w:r w:rsidRPr="005108E4">
        <w:rPr>
          <w:spacing w:val="-3"/>
          <w:sz w:val="24"/>
        </w:rPr>
        <w:t xml:space="preserve"> </w:t>
      </w:r>
      <w:r w:rsidRPr="005108E4">
        <w:rPr>
          <w:sz w:val="24"/>
        </w:rPr>
        <w:t>specifically</w:t>
      </w:r>
      <w:r w:rsidRPr="005108E4">
        <w:rPr>
          <w:spacing w:val="-11"/>
          <w:sz w:val="24"/>
        </w:rPr>
        <w:t xml:space="preserve"> </w:t>
      </w:r>
      <w:r w:rsidRPr="005108E4">
        <w:rPr>
          <w:sz w:val="24"/>
        </w:rPr>
        <w:t>identify</w:t>
      </w:r>
      <w:r w:rsidRPr="005108E4">
        <w:rPr>
          <w:spacing w:val="-11"/>
          <w:sz w:val="24"/>
        </w:rPr>
        <w:t xml:space="preserve"> </w:t>
      </w:r>
      <w:r w:rsidRPr="005108E4">
        <w:rPr>
          <w:sz w:val="24"/>
        </w:rPr>
        <w:t>each</w:t>
      </w:r>
      <w:r w:rsidRPr="005108E4">
        <w:rPr>
          <w:spacing w:val="-4"/>
          <w:sz w:val="24"/>
        </w:rPr>
        <w:t xml:space="preserve"> </w:t>
      </w:r>
      <w:r w:rsidRPr="005108E4">
        <w:rPr>
          <w:sz w:val="24"/>
        </w:rPr>
        <w:t>issue</w:t>
      </w:r>
      <w:r w:rsidRPr="005108E4">
        <w:rPr>
          <w:spacing w:val="-6"/>
          <w:sz w:val="24"/>
        </w:rPr>
        <w:t xml:space="preserve"> </w:t>
      </w:r>
      <w:r w:rsidRPr="005108E4">
        <w:rPr>
          <w:sz w:val="24"/>
        </w:rPr>
        <w:t>and</w:t>
      </w:r>
      <w:r w:rsidRPr="005108E4">
        <w:rPr>
          <w:spacing w:val="-4"/>
          <w:sz w:val="24"/>
        </w:rPr>
        <w:t xml:space="preserve"> </w:t>
      </w:r>
      <w:r w:rsidRPr="005108E4">
        <w:rPr>
          <w:sz w:val="24"/>
        </w:rPr>
        <w:t>fact</w:t>
      </w:r>
      <w:r w:rsidRPr="005108E4">
        <w:rPr>
          <w:spacing w:val="-3"/>
          <w:sz w:val="24"/>
        </w:rPr>
        <w:t xml:space="preserve"> </w:t>
      </w:r>
      <w:r w:rsidRPr="005108E4">
        <w:rPr>
          <w:sz w:val="24"/>
        </w:rPr>
        <w:t>in</w:t>
      </w:r>
      <w:r w:rsidRPr="005108E4">
        <w:rPr>
          <w:spacing w:val="-5"/>
          <w:sz w:val="24"/>
        </w:rPr>
        <w:t xml:space="preserve"> </w:t>
      </w:r>
      <w:r w:rsidRPr="005108E4">
        <w:rPr>
          <w:sz w:val="24"/>
        </w:rPr>
        <w:t xml:space="preserve">dispute and state the position of the Licensee, </w:t>
      </w:r>
      <w:r w:rsidR="00C67B2C" w:rsidRPr="005108E4">
        <w:rPr>
          <w:sz w:val="24"/>
        </w:rPr>
        <w:t>Registrant, or Host Community</w:t>
      </w:r>
      <w:r w:rsidRPr="005108E4">
        <w:rPr>
          <w:sz w:val="24"/>
        </w:rPr>
        <w:t>, the pertinent facts to be adduced at the hearing, and the reasons supporting that</w:t>
      </w:r>
      <w:r w:rsidRPr="005108E4">
        <w:rPr>
          <w:spacing w:val="-6"/>
          <w:sz w:val="24"/>
        </w:rPr>
        <w:t xml:space="preserve"> </w:t>
      </w:r>
      <w:r w:rsidRPr="005108E4">
        <w:rPr>
          <w:sz w:val="24"/>
        </w:rPr>
        <w:t>position.</w:t>
      </w:r>
    </w:p>
    <w:p w14:paraId="0D213C24" w14:textId="77777777" w:rsidR="00DA2759" w:rsidRPr="005108E4" w:rsidRDefault="009A7511">
      <w:pPr>
        <w:pStyle w:val="ListParagraph"/>
        <w:numPr>
          <w:ilvl w:val="1"/>
          <w:numId w:val="9"/>
        </w:numPr>
        <w:tabs>
          <w:tab w:val="left" w:pos="2184"/>
        </w:tabs>
        <w:spacing w:before="2" w:line="242" w:lineRule="auto"/>
        <w:ind w:right="115" w:firstLine="0"/>
        <w:rPr>
          <w:sz w:val="24"/>
        </w:rPr>
      </w:pPr>
      <w:r w:rsidRPr="005108E4">
        <w:rPr>
          <w:sz w:val="24"/>
        </w:rPr>
        <w:t>The failure to timely file a request for a hearing or to state the basis of the hearing request will result in dismissal of the challenge to the findings set forth in the notice of violation(s) or</w:t>
      </w:r>
      <w:r w:rsidRPr="005108E4">
        <w:rPr>
          <w:spacing w:val="-3"/>
          <w:sz w:val="24"/>
        </w:rPr>
        <w:t xml:space="preserve"> </w:t>
      </w:r>
      <w:r w:rsidRPr="005108E4">
        <w:rPr>
          <w:sz w:val="24"/>
        </w:rPr>
        <w:t>action(s).</w:t>
      </w:r>
    </w:p>
    <w:p w14:paraId="4F0CE4B4"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3CAEAD00" w14:textId="77777777" w:rsidR="00DA2759" w:rsidRPr="005108E4" w:rsidRDefault="00DA2759">
      <w:pPr>
        <w:pStyle w:val="BodyText"/>
        <w:jc w:val="left"/>
        <w:rPr>
          <w:sz w:val="20"/>
        </w:rPr>
      </w:pPr>
    </w:p>
    <w:p w14:paraId="142FAA26" w14:textId="77777777" w:rsidR="00DA2759" w:rsidRPr="005108E4" w:rsidRDefault="00DA2759">
      <w:pPr>
        <w:pStyle w:val="BodyText"/>
        <w:spacing w:before="10"/>
        <w:jc w:val="left"/>
        <w:rPr>
          <w:sz w:val="19"/>
        </w:rPr>
      </w:pPr>
    </w:p>
    <w:p w14:paraId="0FD1B75E" w14:textId="77777777" w:rsidR="00DA2759" w:rsidRPr="005108E4" w:rsidRDefault="00DA2759">
      <w:pPr>
        <w:pStyle w:val="BodyText"/>
        <w:spacing w:before="7"/>
        <w:jc w:val="left"/>
      </w:pPr>
    </w:p>
    <w:p w14:paraId="7B745A46" w14:textId="70EAE088" w:rsidR="00DA2759" w:rsidRPr="005108E4" w:rsidRDefault="009A7511">
      <w:pPr>
        <w:pStyle w:val="ListParagraph"/>
        <w:numPr>
          <w:ilvl w:val="1"/>
          <w:numId w:val="9"/>
        </w:numPr>
        <w:tabs>
          <w:tab w:val="left" w:pos="2112"/>
        </w:tabs>
        <w:spacing w:line="242" w:lineRule="auto"/>
        <w:ind w:right="116" w:firstLine="0"/>
        <w:rPr>
          <w:sz w:val="24"/>
        </w:rPr>
      </w:pPr>
      <w:r w:rsidRPr="005108E4">
        <w:rPr>
          <w:spacing w:val="-3"/>
          <w:sz w:val="24"/>
        </w:rPr>
        <w:t>If</w:t>
      </w:r>
      <w:r w:rsidRPr="005108E4">
        <w:rPr>
          <w:spacing w:val="-9"/>
          <w:sz w:val="24"/>
        </w:rPr>
        <w:t xml:space="preserve"> </w:t>
      </w:r>
      <w:r w:rsidRPr="005108E4">
        <w:rPr>
          <w:sz w:val="24"/>
        </w:rPr>
        <w:t>a</w:t>
      </w:r>
      <w:r w:rsidRPr="005108E4">
        <w:rPr>
          <w:spacing w:val="-9"/>
          <w:sz w:val="24"/>
        </w:rPr>
        <w:t xml:space="preserve"> </w:t>
      </w:r>
      <w:r w:rsidRPr="005108E4">
        <w:rPr>
          <w:sz w:val="24"/>
        </w:rPr>
        <w:t>timely</w:t>
      </w:r>
      <w:r w:rsidRPr="005108E4">
        <w:rPr>
          <w:spacing w:val="-15"/>
          <w:sz w:val="24"/>
        </w:rPr>
        <w:t xml:space="preserve"> </w:t>
      </w:r>
      <w:r w:rsidRPr="005108E4">
        <w:rPr>
          <w:sz w:val="24"/>
        </w:rPr>
        <w:t>request</w:t>
      </w:r>
      <w:r w:rsidRPr="005108E4">
        <w:rPr>
          <w:spacing w:val="-8"/>
          <w:sz w:val="24"/>
        </w:rPr>
        <w:t xml:space="preserve"> </w:t>
      </w:r>
      <w:r w:rsidRPr="005108E4">
        <w:rPr>
          <w:sz w:val="24"/>
        </w:rPr>
        <w:t>for</w:t>
      </w:r>
      <w:r w:rsidRPr="005108E4">
        <w:rPr>
          <w:spacing w:val="-9"/>
          <w:sz w:val="24"/>
        </w:rPr>
        <w:t xml:space="preserve"> </w:t>
      </w:r>
      <w:r w:rsidRPr="005108E4">
        <w:rPr>
          <w:sz w:val="24"/>
        </w:rPr>
        <w:t>a</w:t>
      </w:r>
      <w:r w:rsidRPr="005108E4">
        <w:rPr>
          <w:spacing w:val="-7"/>
          <w:sz w:val="24"/>
        </w:rPr>
        <w:t xml:space="preserve"> </w:t>
      </w:r>
      <w:r w:rsidRPr="005108E4">
        <w:rPr>
          <w:sz w:val="24"/>
        </w:rPr>
        <w:t>hearing</w:t>
      </w:r>
      <w:r w:rsidRPr="005108E4">
        <w:rPr>
          <w:spacing w:val="-7"/>
          <w:sz w:val="24"/>
        </w:rPr>
        <w:t xml:space="preserve"> </w:t>
      </w:r>
      <w:r w:rsidRPr="005108E4">
        <w:rPr>
          <w:sz w:val="24"/>
        </w:rPr>
        <w:t>is</w:t>
      </w:r>
      <w:r w:rsidRPr="005108E4">
        <w:rPr>
          <w:spacing w:val="-6"/>
          <w:sz w:val="24"/>
        </w:rPr>
        <w:t xml:space="preserve"> </w:t>
      </w:r>
      <w:r w:rsidRPr="005108E4">
        <w:rPr>
          <w:sz w:val="24"/>
        </w:rPr>
        <w:t>made,</w:t>
      </w:r>
      <w:r w:rsidRPr="005108E4">
        <w:rPr>
          <w:spacing w:val="-6"/>
          <w:sz w:val="24"/>
        </w:rPr>
        <w:t xml:space="preserve"> </w:t>
      </w:r>
      <w:r w:rsidRPr="005108E4">
        <w:rPr>
          <w:sz w:val="24"/>
        </w:rPr>
        <w:t>the</w:t>
      </w:r>
      <w:r w:rsidRPr="005108E4">
        <w:rPr>
          <w:spacing w:val="-7"/>
          <w:sz w:val="24"/>
        </w:rPr>
        <w:t xml:space="preserve"> </w:t>
      </w:r>
      <w:r w:rsidRPr="005108E4">
        <w:rPr>
          <w:sz w:val="24"/>
        </w:rPr>
        <w:t>Licensee</w:t>
      </w:r>
      <w:r w:rsidR="00181C46" w:rsidRPr="005108E4">
        <w:rPr>
          <w:sz w:val="24"/>
        </w:rPr>
        <w:t>, Registrant or Host Community</w:t>
      </w:r>
      <w:r w:rsidRPr="005108E4">
        <w:rPr>
          <w:spacing w:val="-7"/>
          <w:sz w:val="24"/>
        </w:rPr>
        <w:t xml:space="preserve"> </w:t>
      </w:r>
      <w:r w:rsidRPr="005108E4">
        <w:rPr>
          <w:sz w:val="24"/>
        </w:rPr>
        <w:t>may</w:t>
      </w:r>
      <w:r w:rsidRPr="005108E4">
        <w:rPr>
          <w:spacing w:val="-12"/>
          <w:sz w:val="24"/>
        </w:rPr>
        <w:t xml:space="preserve"> </w:t>
      </w:r>
      <w:r w:rsidRPr="005108E4">
        <w:rPr>
          <w:sz w:val="24"/>
        </w:rPr>
        <w:t>also</w:t>
      </w:r>
      <w:r w:rsidRPr="005108E4">
        <w:rPr>
          <w:spacing w:val="-6"/>
          <w:sz w:val="24"/>
        </w:rPr>
        <w:t xml:space="preserve"> </w:t>
      </w:r>
      <w:r w:rsidRPr="005108E4">
        <w:rPr>
          <w:sz w:val="24"/>
        </w:rPr>
        <w:t>seek</w:t>
      </w:r>
      <w:r w:rsidRPr="005108E4">
        <w:rPr>
          <w:spacing w:val="-6"/>
          <w:sz w:val="24"/>
        </w:rPr>
        <w:t xml:space="preserve"> </w:t>
      </w:r>
      <w:r w:rsidRPr="005108E4">
        <w:rPr>
          <w:sz w:val="24"/>
        </w:rPr>
        <w:t>to</w:t>
      </w:r>
      <w:r w:rsidRPr="005108E4">
        <w:rPr>
          <w:spacing w:val="-6"/>
          <w:sz w:val="24"/>
        </w:rPr>
        <w:t xml:space="preserve"> </w:t>
      </w:r>
      <w:r w:rsidRPr="005108E4">
        <w:rPr>
          <w:sz w:val="24"/>
        </w:rPr>
        <w:t>stay</w:t>
      </w:r>
      <w:r w:rsidRPr="005108E4">
        <w:rPr>
          <w:spacing w:val="-13"/>
          <w:sz w:val="24"/>
        </w:rPr>
        <w:t xml:space="preserve"> </w:t>
      </w:r>
      <w:r w:rsidRPr="005108E4">
        <w:rPr>
          <w:sz w:val="24"/>
        </w:rPr>
        <w:t>any</w:t>
      </w:r>
      <w:r w:rsidRPr="005108E4">
        <w:rPr>
          <w:spacing w:val="-12"/>
          <w:sz w:val="24"/>
        </w:rPr>
        <w:t xml:space="preserve"> </w:t>
      </w:r>
      <w:r w:rsidRPr="005108E4">
        <w:rPr>
          <w:sz w:val="24"/>
        </w:rPr>
        <w:t>action until there  has  been  a  final  agency  action  pursuant  to  935  CMR  501.500(7)  or  935</w:t>
      </w:r>
      <w:r w:rsidRPr="005108E4">
        <w:rPr>
          <w:spacing w:val="-12"/>
          <w:sz w:val="24"/>
        </w:rPr>
        <w:t xml:space="preserve"> </w:t>
      </w:r>
      <w:r w:rsidRPr="005108E4">
        <w:rPr>
          <w:sz w:val="24"/>
        </w:rPr>
        <w:t>CMR</w:t>
      </w:r>
      <w:r w:rsidRPr="005108E4">
        <w:rPr>
          <w:spacing w:val="-10"/>
          <w:sz w:val="24"/>
        </w:rPr>
        <w:t xml:space="preserve"> </w:t>
      </w:r>
      <w:r w:rsidRPr="005108E4">
        <w:rPr>
          <w:sz w:val="24"/>
        </w:rPr>
        <w:t>501.500(12);</w:t>
      </w:r>
      <w:r w:rsidRPr="005108E4">
        <w:rPr>
          <w:spacing w:val="-10"/>
          <w:sz w:val="24"/>
        </w:rPr>
        <w:t xml:space="preserve"> </w:t>
      </w:r>
      <w:r w:rsidRPr="005108E4">
        <w:rPr>
          <w:sz w:val="24"/>
        </w:rPr>
        <w:t>provided</w:t>
      </w:r>
      <w:r w:rsidRPr="005108E4">
        <w:rPr>
          <w:spacing w:val="-12"/>
          <w:sz w:val="24"/>
        </w:rPr>
        <w:t xml:space="preserve"> </w:t>
      </w:r>
      <w:r w:rsidRPr="005108E4">
        <w:rPr>
          <w:sz w:val="24"/>
        </w:rPr>
        <w:t>however,</w:t>
      </w:r>
      <w:r w:rsidRPr="005108E4">
        <w:rPr>
          <w:spacing w:val="-13"/>
          <w:sz w:val="24"/>
        </w:rPr>
        <w:t xml:space="preserve"> </w:t>
      </w:r>
      <w:r w:rsidRPr="005108E4">
        <w:rPr>
          <w:sz w:val="24"/>
        </w:rPr>
        <w:t>that</w:t>
      </w:r>
      <w:r w:rsidRPr="005108E4">
        <w:rPr>
          <w:spacing w:val="-13"/>
          <w:sz w:val="24"/>
        </w:rPr>
        <w:t xml:space="preserve"> </w:t>
      </w:r>
      <w:r w:rsidRPr="005108E4">
        <w:rPr>
          <w:sz w:val="24"/>
        </w:rPr>
        <w:t>if</w:t>
      </w:r>
      <w:r w:rsidRPr="005108E4">
        <w:rPr>
          <w:spacing w:val="-14"/>
          <w:sz w:val="24"/>
        </w:rPr>
        <w:t xml:space="preserve"> </w:t>
      </w:r>
      <w:r w:rsidRPr="005108E4">
        <w:rPr>
          <w:sz w:val="24"/>
        </w:rPr>
        <w:t>the</w:t>
      </w:r>
      <w:r w:rsidRPr="005108E4">
        <w:rPr>
          <w:spacing w:val="-14"/>
          <w:sz w:val="24"/>
        </w:rPr>
        <w:t xml:space="preserve"> </w:t>
      </w:r>
      <w:r w:rsidRPr="005108E4">
        <w:rPr>
          <w:sz w:val="24"/>
        </w:rPr>
        <w:t>Commission</w:t>
      </w:r>
      <w:r w:rsidRPr="005108E4">
        <w:rPr>
          <w:spacing w:val="-13"/>
          <w:sz w:val="24"/>
        </w:rPr>
        <w:t xml:space="preserve"> </w:t>
      </w:r>
      <w:r w:rsidRPr="005108E4">
        <w:rPr>
          <w:sz w:val="24"/>
        </w:rPr>
        <w:t>issues</w:t>
      </w:r>
      <w:r w:rsidRPr="005108E4">
        <w:rPr>
          <w:spacing w:val="-13"/>
          <w:sz w:val="24"/>
        </w:rPr>
        <w:t xml:space="preserve"> </w:t>
      </w:r>
      <w:r w:rsidRPr="005108E4">
        <w:rPr>
          <w:sz w:val="24"/>
        </w:rPr>
        <w:t>an</w:t>
      </w:r>
      <w:r w:rsidRPr="005108E4">
        <w:rPr>
          <w:spacing w:val="-13"/>
          <w:sz w:val="24"/>
        </w:rPr>
        <w:t xml:space="preserve"> </w:t>
      </w:r>
      <w:r w:rsidRPr="005108E4">
        <w:rPr>
          <w:sz w:val="24"/>
        </w:rPr>
        <w:t>order</w:t>
      </w:r>
      <w:r w:rsidRPr="005108E4">
        <w:rPr>
          <w:spacing w:val="-15"/>
          <w:sz w:val="24"/>
        </w:rPr>
        <w:t xml:space="preserve"> </w:t>
      </w:r>
      <w:r w:rsidRPr="005108E4">
        <w:rPr>
          <w:sz w:val="24"/>
        </w:rPr>
        <w:t>or</w:t>
      </w:r>
      <w:r w:rsidRPr="005108E4">
        <w:rPr>
          <w:spacing w:val="-14"/>
          <w:sz w:val="24"/>
        </w:rPr>
        <w:t xml:space="preserve"> </w:t>
      </w:r>
      <w:r w:rsidRPr="005108E4">
        <w:rPr>
          <w:sz w:val="24"/>
        </w:rPr>
        <w:t>notice on the basis of information that ongoing operations pose an immediate or serious threat to the public health, safety, or welfare, and that operations without restrictions during the pendency</w:t>
      </w:r>
      <w:r w:rsidRPr="005108E4">
        <w:rPr>
          <w:spacing w:val="-22"/>
          <w:sz w:val="24"/>
        </w:rPr>
        <w:t xml:space="preserve"> </w:t>
      </w:r>
      <w:r w:rsidRPr="005108E4">
        <w:rPr>
          <w:sz w:val="24"/>
        </w:rPr>
        <w:t>of</w:t>
      </w:r>
      <w:r w:rsidRPr="005108E4">
        <w:rPr>
          <w:spacing w:val="-15"/>
          <w:sz w:val="24"/>
        </w:rPr>
        <w:t xml:space="preserve"> </w:t>
      </w:r>
      <w:r w:rsidRPr="005108E4">
        <w:rPr>
          <w:sz w:val="24"/>
        </w:rPr>
        <w:t>the</w:t>
      </w:r>
      <w:r w:rsidRPr="005108E4">
        <w:rPr>
          <w:spacing w:val="-16"/>
          <w:sz w:val="24"/>
        </w:rPr>
        <w:t xml:space="preserve"> </w:t>
      </w:r>
      <w:r w:rsidRPr="005108E4">
        <w:rPr>
          <w:sz w:val="24"/>
        </w:rPr>
        <w:t>administrative</w:t>
      </w:r>
      <w:r w:rsidRPr="005108E4">
        <w:rPr>
          <w:spacing w:val="-16"/>
          <w:sz w:val="24"/>
        </w:rPr>
        <w:t xml:space="preserve"> </w:t>
      </w:r>
      <w:r w:rsidRPr="005108E4">
        <w:rPr>
          <w:sz w:val="24"/>
        </w:rPr>
        <w:t>appeal</w:t>
      </w:r>
      <w:r w:rsidRPr="005108E4">
        <w:rPr>
          <w:spacing w:val="-15"/>
          <w:sz w:val="24"/>
        </w:rPr>
        <w:t xml:space="preserve"> </w:t>
      </w:r>
      <w:r w:rsidRPr="005108E4">
        <w:rPr>
          <w:sz w:val="24"/>
        </w:rPr>
        <w:t>could</w:t>
      </w:r>
      <w:r w:rsidRPr="005108E4">
        <w:rPr>
          <w:spacing w:val="-15"/>
          <w:sz w:val="24"/>
        </w:rPr>
        <w:t xml:space="preserve"> </w:t>
      </w:r>
      <w:r w:rsidRPr="005108E4">
        <w:rPr>
          <w:sz w:val="24"/>
        </w:rPr>
        <w:t>reasonably</w:t>
      </w:r>
      <w:r w:rsidRPr="005108E4">
        <w:rPr>
          <w:spacing w:val="-21"/>
          <w:sz w:val="24"/>
        </w:rPr>
        <w:t xml:space="preserve"> </w:t>
      </w:r>
      <w:r w:rsidRPr="005108E4">
        <w:rPr>
          <w:sz w:val="24"/>
        </w:rPr>
        <w:t>be</w:t>
      </w:r>
      <w:r w:rsidRPr="005108E4">
        <w:rPr>
          <w:spacing w:val="-16"/>
          <w:sz w:val="24"/>
        </w:rPr>
        <w:t xml:space="preserve"> </w:t>
      </w:r>
      <w:r w:rsidRPr="005108E4">
        <w:rPr>
          <w:sz w:val="24"/>
        </w:rPr>
        <w:t>expected</w:t>
      </w:r>
      <w:r w:rsidRPr="005108E4">
        <w:rPr>
          <w:spacing w:val="-13"/>
          <w:sz w:val="24"/>
        </w:rPr>
        <w:t xml:space="preserve"> </w:t>
      </w:r>
      <w:r w:rsidRPr="005108E4">
        <w:rPr>
          <w:sz w:val="24"/>
        </w:rPr>
        <w:t>to</w:t>
      </w:r>
      <w:r w:rsidRPr="005108E4">
        <w:rPr>
          <w:spacing w:val="-15"/>
          <w:sz w:val="24"/>
        </w:rPr>
        <w:t xml:space="preserve"> </w:t>
      </w:r>
      <w:r w:rsidRPr="005108E4">
        <w:rPr>
          <w:sz w:val="24"/>
        </w:rPr>
        <w:t>endanger</w:t>
      </w:r>
      <w:r w:rsidRPr="005108E4">
        <w:rPr>
          <w:spacing w:val="-15"/>
          <w:sz w:val="24"/>
        </w:rPr>
        <w:t xml:space="preserve"> </w:t>
      </w:r>
      <w:r w:rsidRPr="005108E4">
        <w:rPr>
          <w:sz w:val="24"/>
        </w:rPr>
        <w:t>the</w:t>
      </w:r>
      <w:r w:rsidRPr="005108E4">
        <w:rPr>
          <w:spacing w:val="-16"/>
          <w:sz w:val="24"/>
        </w:rPr>
        <w:t xml:space="preserve"> </w:t>
      </w:r>
      <w:r w:rsidRPr="005108E4">
        <w:rPr>
          <w:sz w:val="24"/>
        </w:rPr>
        <w:t>health, safety, or welfare of the public, there will be no</w:t>
      </w:r>
      <w:r w:rsidRPr="005108E4">
        <w:rPr>
          <w:spacing w:val="-19"/>
          <w:sz w:val="24"/>
        </w:rPr>
        <w:t xml:space="preserve"> </w:t>
      </w:r>
      <w:r w:rsidRPr="005108E4">
        <w:rPr>
          <w:sz w:val="24"/>
        </w:rPr>
        <w:t>stay.</w:t>
      </w:r>
    </w:p>
    <w:p w14:paraId="39B83A6C" w14:textId="77777777" w:rsidR="00DA2759" w:rsidRPr="005108E4" w:rsidRDefault="009A7511">
      <w:pPr>
        <w:pStyle w:val="ListParagraph"/>
        <w:numPr>
          <w:ilvl w:val="1"/>
          <w:numId w:val="9"/>
        </w:numPr>
        <w:tabs>
          <w:tab w:val="left" w:pos="2084"/>
        </w:tabs>
        <w:spacing w:before="5" w:line="244" w:lineRule="auto"/>
        <w:ind w:right="116" w:firstLine="0"/>
        <w:rPr>
          <w:sz w:val="24"/>
        </w:rPr>
      </w:pPr>
      <w:r w:rsidRPr="005108E4">
        <w:rPr>
          <w:sz w:val="24"/>
        </w:rPr>
        <w:t>Nothing</w:t>
      </w:r>
      <w:r w:rsidRPr="005108E4">
        <w:rPr>
          <w:spacing w:val="-23"/>
          <w:sz w:val="24"/>
        </w:rPr>
        <w:t xml:space="preserve"> </w:t>
      </w:r>
      <w:r w:rsidRPr="005108E4">
        <w:rPr>
          <w:sz w:val="24"/>
        </w:rPr>
        <w:t>in</w:t>
      </w:r>
      <w:r w:rsidRPr="005108E4">
        <w:rPr>
          <w:spacing w:val="-20"/>
          <w:sz w:val="24"/>
        </w:rPr>
        <w:t xml:space="preserve"> </w:t>
      </w:r>
      <w:r w:rsidRPr="005108E4">
        <w:rPr>
          <w:sz w:val="24"/>
        </w:rPr>
        <w:t>935</w:t>
      </w:r>
      <w:r w:rsidRPr="005108E4">
        <w:rPr>
          <w:spacing w:val="-19"/>
          <w:sz w:val="24"/>
        </w:rPr>
        <w:t xml:space="preserve"> </w:t>
      </w:r>
      <w:r w:rsidRPr="005108E4">
        <w:rPr>
          <w:sz w:val="24"/>
        </w:rPr>
        <w:t>CMR</w:t>
      </w:r>
      <w:r w:rsidRPr="005108E4">
        <w:rPr>
          <w:spacing w:val="-20"/>
          <w:sz w:val="24"/>
        </w:rPr>
        <w:t xml:space="preserve"> </w:t>
      </w:r>
      <w:r w:rsidRPr="005108E4">
        <w:rPr>
          <w:sz w:val="24"/>
        </w:rPr>
        <w:t>501.500</w:t>
      </w:r>
      <w:r w:rsidRPr="005108E4">
        <w:rPr>
          <w:spacing w:val="-20"/>
          <w:sz w:val="24"/>
        </w:rPr>
        <w:t xml:space="preserve"> </w:t>
      </w:r>
      <w:r w:rsidRPr="005108E4">
        <w:rPr>
          <w:sz w:val="24"/>
        </w:rPr>
        <w:t>shall</w:t>
      </w:r>
      <w:r w:rsidRPr="005108E4">
        <w:rPr>
          <w:spacing w:val="-21"/>
          <w:sz w:val="24"/>
        </w:rPr>
        <w:t xml:space="preserve"> </w:t>
      </w:r>
      <w:r w:rsidRPr="005108E4">
        <w:rPr>
          <w:sz w:val="24"/>
        </w:rPr>
        <w:t>preclude</w:t>
      </w:r>
      <w:r w:rsidRPr="005108E4">
        <w:rPr>
          <w:spacing w:val="-24"/>
          <w:sz w:val="24"/>
        </w:rPr>
        <w:t xml:space="preserve"> </w:t>
      </w:r>
      <w:r w:rsidRPr="005108E4">
        <w:rPr>
          <w:sz w:val="24"/>
        </w:rPr>
        <w:t>the</w:t>
      </w:r>
      <w:r w:rsidRPr="005108E4">
        <w:rPr>
          <w:spacing w:val="-23"/>
          <w:sz w:val="24"/>
        </w:rPr>
        <w:t xml:space="preserve"> </w:t>
      </w:r>
      <w:r w:rsidRPr="005108E4">
        <w:rPr>
          <w:sz w:val="24"/>
        </w:rPr>
        <w:t>Commission</w:t>
      </w:r>
      <w:r w:rsidRPr="005108E4">
        <w:rPr>
          <w:spacing w:val="-23"/>
          <w:sz w:val="24"/>
        </w:rPr>
        <w:t xml:space="preserve"> </w:t>
      </w:r>
      <w:r w:rsidRPr="005108E4">
        <w:rPr>
          <w:sz w:val="24"/>
        </w:rPr>
        <w:t>or</w:t>
      </w:r>
      <w:r w:rsidRPr="005108E4">
        <w:rPr>
          <w:spacing w:val="-22"/>
          <w:sz w:val="24"/>
        </w:rPr>
        <w:t xml:space="preserve"> </w:t>
      </w:r>
      <w:r w:rsidRPr="005108E4">
        <w:rPr>
          <w:sz w:val="24"/>
        </w:rPr>
        <w:t>a</w:t>
      </w:r>
      <w:r w:rsidRPr="005108E4">
        <w:rPr>
          <w:spacing w:val="-24"/>
          <w:sz w:val="24"/>
        </w:rPr>
        <w:t xml:space="preserve"> </w:t>
      </w:r>
      <w:r w:rsidRPr="005108E4">
        <w:rPr>
          <w:sz w:val="24"/>
        </w:rPr>
        <w:t>Commission</w:t>
      </w:r>
      <w:r w:rsidRPr="005108E4">
        <w:rPr>
          <w:spacing w:val="-22"/>
          <w:sz w:val="24"/>
        </w:rPr>
        <w:t xml:space="preserve"> </w:t>
      </w:r>
      <w:r w:rsidRPr="005108E4">
        <w:rPr>
          <w:sz w:val="24"/>
        </w:rPr>
        <w:t>Delegee from issuing a</w:t>
      </w:r>
      <w:r w:rsidRPr="005108E4">
        <w:rPr>
          <w:spacing w:val="-6"/>
          <w:sz w:val="24"/>
        </w:rPr>
        <w:t xml:space="preserve"> </w:t>
      </w:r>
      <w:r w:rsidRPr="005108E4">
        <w:rPr>
          <w:sz w:val="24"/>
        </w:rPr>
        <w:t>stay.</w:t>
      </w:r>
    </w:p>
    <w:p w14:paraId="6BA618F9" w14:textId="77777777" w:rsidR="00DA2759" w:rsidRPr="005108E4" w:rsidRDefault="00DA2759">
      <w:pPr>
        <w:pStyle w:val="BodyText"/>
        <w:spacing w:before="1"/>
        <w:jc w:val="left"/>
      </w:pPr>
    </w:p>
    <w:p w14:paraId="5E18FD32" w14:textId="77777777" w:rsidR="00DA2759" w:rsidRPr="005108E4" w:rsidRDefault="009A7511" w:rsidP="00F237C2">
      <w:pPr>
        <w:pStyle w:val="ListParagraph"/>
        <w:numPr>
          <w:ilvl w:val="0"/>
          <w:numId w:val="9"/>
        </w:numPr>
        <w:tabs>
          <w:tab w:val="left" w:pos="1865"/>
        </w:tabs>
        <w:spacing w:line="242" w:lineRule="auto"/>
        <w:ind w:left="1320" w:right="118" w:firstLine="0"/>
        <w:outlineLvl w:val="1"/>
        <w:rPr>
          <w:sz w:val="24"/>
        </w:rPr>
      </w:pPr>
      <w:r w:rsidRPr="005108E4">
        <w:rPr>
          <w:sz w:val="24"/>
          <w:u w:val="single"/>
        </w:rPr>
        <w:t>Hearing Officer</w:t>
      </w:r>
      <w:r w:rsidRPr="005108E4">
        <w:rPr>
          <w:sz w:val="24"/>
        </w:rPr>
        <w:t>. The Commission shall designate a Hearing Officer or delegate this designation to the Executive</w:t>
      </w:r>
      <w:r w:rsidRPr="005108E4">
        <w:rPr>
          <w:spacing w:val="-7"/>
          <w:sz w:val="24"/>
        </w:rPr>
        <w:t xml:space="preserve"> </w:t>
      </w:r>
      <w:r w:rsidRPr="005108E4">
        <w:rPr>
          <w:sz w:val="24"/>
        </w:rPr>
        <w:t>Director.</w:t>
      </w:r>
    </w:p>
    <w:p w14:paraId="7FB64100" w14:textId="77777777" w:rsidR="00DA2759" w:rsidRPr="005108E4" w:rsidRDefault="00DA2759">
      <w:pPr>
        <w:pStyle w:val="BodyText"/>
        <w:spacing w:before="4"/>
        <w:jc w:val="left"/>
      </w:pPr>
    </w:p>
    <w:p w14:paraId="0DE8950A" w14:textId="77777777" w:rsidR="00DA2759" w:rsidRPr="005108E4" w:rsidRDefault="009A7511" w:rsidP="00F237C2">
      <w:pPr>
        <w:pStyle w:val="ListParagraph"/>
        <w:numPr>
          <w:ilvl w:val="0"/>
          <w:numId w:val="9"/>
        </w:numPr>
        <w:tabs>
          <w:tab w:val="left" w:pos="1793"/>
        </w:tabs>
        <w:spacing w:line="244" w:lineRule="auto"/>
        <w:ind w:left="1319" w:right="110" w:firstLine="0"/>
        <w:outlineLvl w:val="1"/>
        <w:rPr>
          <w:sz w:val="24"/>
        </w:rPr>
      </w:pPr>
      <w:r w:rsidRPr="005108E4">
        <w:rPr>
          <w:sz w:val="24"/>
          <w:u w:val="single"/>
        </w:rPr>
        <w:t>Hearing Officer's Authority to Take Action in the Event of Waiver, Default or Summary Decision</w:t>
      </w:r>
      <w:r w:rsidRPr="005108E4">
        <w:rPr>
          <w:sz w:val="24"/>
        </w:rPr>
        <w:t>.</w:t>
      </w:r>
    </w:p>
    <w:p w14:paraId="2EAA53CF" w14:textId="6E87599E" w:rsidR="00DA2759" w:rsidRPr="005108E4" w:rsidRDefault="009A7511">
      <w:pPr>
        <w:pStyle w:val="ListParagraph"/>
        <w:numPr>
          <w:ilvl w:val="1"/>
          <w:numId w:val="9"/>
        </w:numPr>
        <w:tabs>
          <w:tab w:val="left" w:pos="2098"/>
        </w:tabs>
        <w:spacing w:line="242" w:lineRule="auto"/>
        <w:ind w:right="117" w:hanging="1"/>
        <w:rPr>
          <w:sz w:val="24"/>
        </w:rPr>
      </w:pPr>
      <w:r w:rsidRPr="005108E4">
        <w:rPr>
          <w:sz w:val="24"/>
          <w:u w:val="single"/>
        </w:rPr>
        <w:t>Waiver</w:t>
      </w:r>
      <w:r w:rsidRPr="005108E4">
        <w:rPr>
          <w:sz w:val="24"/>
        </w:rPr>
        <w:t>.</w:t>
      </w:r>
      <w:r w:rsidRPr="005108E4">
        <w:rPr>
          <w:spacing w:val="38"/>
          <w:sz w:val="24"/>
        </w:rPr>
        <w:t xml:space="preserve"> </w:t>
      </w:r>
      <w:r w:rsidRPr="005108E4">
        <w:rPr>
          <w:spacing w:val="-3"/>
          <w:sz w:val="24"/>
        </w:rPr>
        <w:t>If</w:t>
      </w:r>
      <w:r w:rsidRPr="005108E4">
        <w:rPr>
          <w:spacing w:val="-14"/>
          <w:sz w:val="24"/>
        </w:rPr>
        <w:t xml:space="preserve"> </w:t>
      </w:r>
      <w:r w:rsidRPr="005108E4">
        <w:rPr>
          <w:sz w:val="24"/>
        </w:rPr>
        <w:t>a</w:t>
      </w:r>
      <w:r w:rsidRPr="005108E4">
        <w:rPr>
          <w:spacing w:val="-13"/>
          <w:sz w:val="24"/>
        </w:rPr>
        <w:t xml:space="preserve"> </w:t>
      </w:r>
      <w:r w:rsidRPr="005108E4">
        <w:rPr>
          <w:sz w:val="24"/>
        </w:rPr>
        <w:t>Licensee</w:t>
      </w:r>
      <w:r w:rsidR="00845722" w:rsidRPr="005108E4">
        <w:rPr>
          <w:sz w:val="24"/>
        </w:rPr>
        <w:t>, Registrant, or Host Community</w:t>
      </w:r>
      <w:r w:rsidRPr="005108E4">
        <w:rPr>
          <w:spacing w:val="-14"/>
          <w:sz w:val="24"/>
        </w:rPr>
        <w:t xml:space="preserve"> </w:t>
      </w:r>
      <w:r w:rsidRPr="005108E4">
        <w:rPr>
          <w:sz w:val="24"/>
        </w:rPr>
        <w:t>fails</w:t>
      </w:r>
      <w:r w:rsidRPr="005108E4">
        <w:rPr>
          <w:spacing w:val="-13"/>
          <w:sz w:val="24"/>
        </w:rPr>
        <w:t xml:space="preserve"> </w:t>
      </w:r>
      <w:r w:rsidRPr="005108E4">
        <w:rPr>
          <w:sz w:val="24"/>
        </w:rPr>
        <w:t>to</w:t>
      </w:r>
      <w:r w:rsidRPr="005108E4">
        <w:rPr>
          <w:spacing w:val="-13"/>
          <w:sz w:val="24"/>
        </w:rPr>
        <w:t xml:space="preserve"> </w:t>
      </w:r>
      <w:r w:rsidRPr="005108E4">
        <w:rPr>
          <w:sz w:val="24"/>
        </w:rPr>
        <w:t>request</w:t>
      </w:r>
      <w:r w:rsidRPr="005108E4">
        <w:rPr>
          <w:spacing w:val="-13"/>
          <w:sz w:val="24"/>
        </w:rPr>
        <w:t xml:space="preserve"> </w:t>
      </w:r>
      <w:r w:rsidRPr="005108E4">
        <w:rPr>
          <w:sz w:val="24"/>
        </w:rPr>
        <w:t>a</w:t>
      </w:r>
      <w:r w:rsidRPr="005108E4">
        <w:rPr>
          <w:spacing w:val="-14"/>
          <w:sz w:val="24"/>
        </w:rPr>
        <w:t xml:space="preserve"> </w:t>
      </w:r>
      <w:r w:rsidRPr="005108E4">
        <w:rPr>
          <w:sz w:val="24"/>
        </w:rPr>
        <w:t>hearing</w:t>
      </w:r>
      <w:r w:rsidRPr="005108E4">
        <w:rPr>
          <w:spacing w:val="-13"/>
          <w:sz w:val="24"/>
        </w:rPr>
        <w:t xml:space="preserve"> </w:t>
      </w:r>
      <w:r w:rsidRPr="005108E4">
        <w:rPr>
          <w:sz w:val="24"/>
        </w:rPr>
        <w:t>in</w:t>
      </w:r>
      <w:r w:rsidRPr="005108E4">
        <w:rPr>
          <w:spacing w:val="-11"/>
          <w:sz w:val="24"/>
        </w:rPr>
        <w:t xml:space="preserve"> </w:t>
      </w:r>
      <w:r w:rsidRPr="005108E4">
        <w:rPr>
          <w:sz w:val="24"/>
        </w:rPr>
        <w:t>a</w:t>
      </w:r>
      <w:r w:rsidRPr="005108E4">
        <w:rPr>
          <w:spacing w:val="-12"/>
          <w:sz w:val="24"/>
        </w:rPr>
        <w:t xml:space="preserve"> </w:t>
      </w:r>
      <w:r w:rsidRPr="005108E4">
        <w:rPr>
          <w:sz w:val="24"/>
        </w:rPr>
        <w:t>timely</w:t>
      </w:r>
      <w:r w:rsidRPr="005108E4">
        <w:rPr>
          <w:spacing w:val="-18"/>
          <w:sz w:val="24"/>
        </w:rPr>
        <w:t xml:space="preserve"> </w:t>
      </w:r>
      <w:r w:rsidRPr="005108E4">
        <w:rPr>
          <w:sz w:val="24"/>
        </w:rPr>
        <w:t>manner</w:t>
      </w:r>
      <w:r w:rsidRPr="005108E4">
        <w:rPr>
          <w:spacing w:val="-11"/>
          <w:sz w:val="24"/>
        </w:rPr>
        <w:t xml:space="preserve"> </w:t>
      </w:r>
      <w:r w:rsidRPr="005108E4">
        <w:rPr>
          <w:sz w:val="24"/>
        </w:rPr>
        <w:t>or</w:t>
      </w:r>
      <w:r w:rsidRPr="005108E4">
        <w:rPr>
          <w:spacing w:val="-11"/>
          <w:sz w:val="24"/>
        </w:rPr>
        <w:t xml:space="preserve"> </w:t>
      </w:r>
      <w:r w:rsidRPr="005108E4">
        <w:rPr>
          <w:sz w:val="24"/>
        </w:rPr>
        <w:t>otherwise</w:t>
      </w:r>
      <w:r w:rsidRPr="005108E4">
        <w:rPr>
          <w:spacing w:val="-12"/>
          <w:sz w:val="24"/>
        </w:rPr>
        <w:t xml:space="preserve"> </w:t>
      </w:r>
      <w:r w:rsidRPr="005108E4">
        <w:rPr>
          <w:sz w:val="24"/>
        </w:rPr>
        <w:t>waives their</w:t>
      </w:r>
      <w:r w:rsidRPr="005108E4">
        <w:rPr>
          <w:spacing w:val="-12"/>
          <w:sz w:val="24"/>
        </w:rPr>
        <w:t xml:space="preserve"> </w:t>
      </w:r>
      <w:r w:rsidRPr="005108E4">
        <w:rPr>
          <w:sz w:val="24"/>
        </w:rPr>
        <w:t>right</w:t>
      </w:r>
      <w:r w:rsidRPr="005108E4">
        <w:rPr>
          <w:spacing w:val="-10"/>
          <w:sz w:val="24"/>
        </w:rPr>
        <w:t xml:space="preserve"> </w:t>
      </w:r>
      <w:r w:rsidRPr="005108E4">
        <w:rPr>
          <w:sz w:val="24"/>
        </w:rPr>
        <w:t>to</w:t>
      </w:r>
      <w:r w:rsidRPr="005108E4">
        <w:rPr>
          <w:spacing w:val="-11"/>
          <w:sz w:val="24"/>
        </w:rPr>
        <w:t xml:space="preserve"> </w:t>
      </w:r>
      <w:r w:rsidRPr="005108E4">
        <w:rPr>
          <w:sz w:val="24"/>
        </w:rPr>
        <w:t>a</w:t>
      </w:r>
      <w:r w:rsidRPr="005108E4">
        <w:rPr>
          <w:spacing w:val="-14"/>
          <w:sz w:val="24"/>
        </w:rPr>
        <w:t xml:space="preserve"> </w:t>
      </w:r>
      <w:r w:rsidRPr="005108E4">
        <w:rPr>
          <w:sz w:val="24"/>
        </w:rPr>
        <w:t>hearing,</w:t>
      </w:r>
      <w:r w:rsidRPr="005108E4">
        <w:rPr>
          <w:spacing w:val="-14"/>
          <w:sz w:val="24"/>
        </w:rPr>
        <w:t xml:space="preserve"> </w:t>
      </w:r>
      <w:r w:rsidRPr="005108E4">
        <w:rPr>
          <w:sz w:val="24"/>
        </w:rPr>
        <w:t>the</w:t>
      </w:r>
      <w:r w:rsidRPr="005108E4">
        <w:rPr>
          <w:spacing w:val="-14"/>
          <w:sz w:val="24"/>
        </w:rPr>
        <w:t xml:space="preserve"> </w:t>
      </w:r>
      <w:r w:rsidRPr="005108E4">
        <w:rPr>
          <w:sz w:val="24"/>
        </w:rPr>
        <w:t>Hearing</w:t>
      </w:r>
      <w:r w:rsidRPr="005108E4">
        <w:rPr>
          <w:spacing w:val="-16"/>
          <w:sz w:val="24"/>
        </w:rPr>
        <w:t xml:space="preserve"> </w:t>
      </w:r>
      <w:r w:rsidRPr="005108E4">
        <w:rPr>
          <w:sz w:val="24"/>
        </w:rPr>
        <w:t>Officer</w:t>
      </w:r>
      <w:r w:rsidRPr="005108E4">
        <w:rPr>
          <w:spacing w:val="-14"/>
          <w:sz w:val="24"/>
        </w:rPr>
        <w:t xml:space="preserve"> </w:t>
      </w:r>
      <w:r w:rsidRPr="005108E4">
        <w:rPr>
          <w:sz w:val="24"/>
        </w:rPr>
        <w:t>may</w:t>
      </w:r>
      <w:r w:rsidRPr="005108E4">
        <w:rPr>
          <w:spacing w:val="-19"/>
          <w:sz w:val="24"/>
        </w:rPr>
        <w:t xml:space="preserve"> </w:t>
      </w:r>
      <w:r w:rsidRPr="005108E4">
        <w:rPr>
          <w:sz w:val="24"/>
        </w:rPr>
        <w:t>assume</w:t>
      </w:r>
      <w:r w:rsidRPr="005108E4">
        <w:rPr>
          <w:spacing w:val="-14"/>
          <w:sz w:val="24"/>
        </w:rPr>
        <w:t xml:space="preserve"> </w:t>
      </w:r>
      <w:r w:rsidRPr="005108E4">
        <w:rPr>
          <w:sz w:val="24"/>
        </w:rPr>
        <w:t>the</w:t>
      </w:r>
      <w:r w:rsidRPr="005108E4">
        <w:rPr>
          <w:spacing w:val="-14"/>
          <w:sz w:val="24"/>
        </w:rPr>
        <w:t xml:space="preserve"> </w:t>
      </w:r>
      <w:r w:rsidRPr="005108E4">
        <w:rPr>
          <w:sz w:val="24"/>
        </w:rPr>
        <w:t>truth</w:t>
      </w:r>
      <w:r w:rsidRPr="005108E4">
        <w:rPr>
          <w:spacing w:val="-14"/>
          <w:sz w:val="24"/>
        </w:rPr>
        <w:t xml:space="preserve"> </w:t>
      </w:r>
      <w:r w:rsidRPr="005108E4">
        <w:rPr>
          <w:sz w:val="24"/>
        </w:rPr>
        <w:t>of</w:t>
      </w:r>
      <w:r w:rsidRPr="005108E4">
        <w:rPr>
          <w:spacing w:val="-14"/>
          <w:sz w:val="24"/>
        </w:rPr>
        <w:t xml:space="preserve"> </w:t>
      </w:r>
      <w:r w:rsidRPr="005108E4">
        <w:rPr>
          <w:sz w:val="24"/>
        </w:rPr>
        <w:t>the</w:t>
      </w:r>
      <w:r w:rsidRPr="005108E4">
        <w:rPr>
          <w:spacing w:val="-14"/>
          <w:sz w:val="24"/>
        </w:rPr>
        <w:t xml:space="preserve"> </w:t>
      </w:r>
      <w:r w:rsidRPr="005108E4">
        <w:rPr>
          <w:sz w:val="24"/>
        </w:rPr>
        <w:t>allegations</w:t>
      </w:r>
      <w:r w:rsidRPr="005108E4">
        <w:rPr>
          <w:spacing w:val="-11"/>
          <w:sz w:val="24"/>
        </w:rPr>
        <w:t xml:space="preserve"> </w:t>
      </w:r>
      <w:r w:rsidRPr="005108E4">
        <w:rPr>
          <w:sz w:val="24"/>
        </w:rPr>
        <w:t>set</w:t>
      </w:r>
      <w:r w:rsidRPr="005108E4">
        <w:rPr>
          <w:spacing w:val="-10"/>
          <w:sz w:val="24"/>
        </w:rPr>
        <w:t xml:space="preserve"> </w:t>
      </w:r>
      <w:r w:rsidRPr="005108E4">
        <w:rPr>
          <w:sz w:val="24"/>
        </w:rPr>
        <w:t>forth in</w:t>
      </w:r>
      <w:r w:rsidRPr="005108E4">
        <w:rPr>
          <w:spacing w:val="-21"/>
          <w:sz w:val="24"/>
        </w:rPr>
        <w:t xml:space="preserve"> </w:t>
      </w:r>
      <w:r w:rsidRPr="005108E4">
        <w:rPr>
          <w:sz w:val="24"/>
        </w:rPr>
        <w:t>the</w:t>
      </w:r>
      <w:r w:rsidRPr="005108E4">
        <w:rPr>
          <w:spacing w:val="-21"/>
          <w:sz w:val="24"/>
        </w:rPr>
        <w:t xml:space="preserve"> </w:t>
      </w:r>
      <w:r w:rsidRPr="005108E4">
        <w:rPr>
          <w:sz w:val="24"/>
        </w:rPr>
        <w:t>notice</w:t>
      </w:r>
      <w:r w:rsidRPr="005108E4">
        <w:rPr>
          <w:spacing w:val="-22"/>
          <w:sz w:val="24"/>
        </w:rPr>
        <w:t xml:space="preserve"> </w:t>
      </w:r>
      <w:r w:rsidRPr="005108E4">
        <w:rPr>
          <w:sz w:val="24"/>
        </w:rPr>
        <w:t>and</w:t>
      </w:r>
      <w:r w:rsidRPr="005108E4">
        <w:rPr>
          <w:spacing w:val="-23"/>
          <w:sz w:val="24"/>
        </w:rPr>
        <w:t xml:space="preserve"> </w:t>
      </w:r>
      <w:r w:rsidRPr="005108E4">
        <w:rPr>
          <w:sz w:val="24"/>
        </w:rPr>
        <w:t>recommend</w:t>
      </w:r>
      <w:r w:rsidRPr="005108E4">
        <w:rPr>
          <w:spacing w:val="-23"/>
          <w:sz w:val="24"/>
        </w:rPr>
        <w:t xml:space="preserve"> </w:t>
      </w:r>
      <w:r w:rsidRPr="005108E4">
        <w:rPr>
          <w:sz w:val="24"/>
        </w:rPr>
        <w:t>to</w:t>
      </w:r>
      <w:r w:rsidRPr="005108E4">
        <w:rPr>
          <w:spacing w:val="-23"/>
          <w:sz w:val="24"/>
        </w:rPr>
        <w:t xml:space="preserve"> </w:t>
      </w:r>
      <w:r w:rsidRPr="005108E4">
        <w:rPr>
          <w:sz w:val="24"/>
        </w:rPr>
        <w:t>the</w:t>
      </w:r>
      <w:r w:rsidRPr="005108E4">
        <w:rPr>
          <w:spacing w:val="-25"/>
          <w:sz w:val="24"/>
        </w:rPr>
        <w:t xml:space="preserve"> </w:t>
      </w:r>
      <w:r w:rsidRPr="005108E4">
        <w:rPr>
          <w:sz w:val="24"/>
        </w:rPr>
        <w:t>Commission</w:t>
      </w:r>
      <w:r w:rsidRPr="005108E4">
        <w:rPr>
          <w:spacing w:val="-20"/>
          <w:sz w:val="24"/>
        </w:rPr>
        <w:t xml:space="preserve"> </w:t>
      </w:r>
      <w:r w:rsidRPr="005108E4">
        <w:rPr>
          <w:sz w:val="24"/>
        </w:rPr>
        <w:t>disciplinary</w:t>
      </w:r>
      <w:r w:rsidRPr="005108E4">
        <w:rPr>
          <w:spacing w:val="-28"/>
          <w:sz w:val="24"/>
        </w:rPr>
        <w:t xml:space="preserve"> </w:t>
      </w:r>
      <w:r w:rsidRPr="005108E4">
        <w:rPr>
          <w:sz w:val="24"/>
        </w:rPr>
        <w:t>action(s),</w:t>
      </w:r>
      <w:r w:rsidRPr="005108E4">
        <w:rPr>
          <w:spacing w:val="-20"/>
          <w:sz w:val="24"/>
        </w:rPr>
        <w:t xml:space="preserve"> </w:t>
      </w:r>
      <w:r w:rsidRPr="005108E4">
        <w:rPr>
          <w:sz w:val="24"/>
        </w:rPr>
        <w:t>sanction(s)</w:t>
      </w:r>
      <w:r w:rsidRPr="005108E4">
        <w:rPr>
          <w:spacing w:val="-22"/>
          <w:sz w:val="24"/>
        </w:rPr>
        <w:t xml:space="preserve"> </w:t>
      </w:r>
      <w:r w:rsidRPr="005108E4">
        <w:rPr>
          <w:sz w:val="24"/>
        </w:rPr>
        <w:t>or</w:t>
      </w:r>
      <w:r w:rsidRPr="005108E4">
        <w:rPr>
          <w:spacing w:val="-21"/>
          <w:sz w:val="24"/>
        </w:rPr>
        <w:t xml:space="preserve"> </w:t>
      </w:r>
      <w:r w:rsidRPr="005108E4">
        <w:rPr>
          <w:sz w:val="24"/>
        </w:rPr>
        <w:t>fine(s) or an informal disposition of the</w:t>
      </w:r>
      <w:r w:rsidRPr="005108E4">
        <w:rPr>
          <w:spacing w:val="-8"/>
          <w:sz w:val="24"/>
        </w:rPr>
        <w:t xml:space="preserve"> </w:t>
      </w:r>
      <w:r w:rsidRPr="005108E4">
        <w:rPr>
          <w:sz w:val="24"/>
        </w:rPr>
        <w:t>matter.</w:t>
      </w:r>
    </w:p>
    <w:p w14:paraId="575E085C" w14:textId="0E0463F7" w:rsidR="00DA2759" w:rsidRPr="005108E4" w:rsidRDefault="009A7511">
      <w:pPr>
        <w:pStyle w:val="ListParagraph"/>
        <w:numPr>
          <w:ilvl w:val="1"/>
          <w:numId w:val="9"/>
        </w:numPr>
        <w:tabs>
          <w:tab w:val="left" w:pos="2163"/>
        </w:tabs>
        <w:spacing w:line="242" w:lineRule="auto"/>
        <w:ind w:right="110" w:firstLine="0"/>
        <w:rPr>
          <w:sz w:val="24"/>
        </w:rPr>
      </w:pPr>
      <w:r w:rsidRPr="005108E4">
        <w:rPr>
          <w:sz w:val="24"/>
          <w:u w:val="single"/>
        </w:rPr>
        <w:t>Default</w:t>
      </w:r>
      <w:r w:rsidRPr="005108E4">
        <w:rPr>
          <w:sz w:val="24"/>
        </w:rPr>
        <w:t xml:space="preserve">. </w:t>
      </w:r>
      <w:r w:rsidRPr="005108E4">
        <w:rPr>
          <w:spacing w:val="-3"/>
          <w:sz w:val="24"/>
        </w:rPr>
        <w:t xml:space="preserve">If </w:t>
      </w:r>
      <w:r w:rsidRPr="005108E4">
        <w:rPr>
          <w:sz w:val="24"/>
        </w:rPr>
        <w:t>a Licensee</w:t>
      </w:r>
      <w:r w:rsidR="00845722" w:rsidRPr="005108E4">
        <w:rPr>
          <w:sz w:val="24"/>
        </w:rPr>
        <w:t>, Registrant, or Host Community</w:t>
      </w:r>
      <w:r w:rsidRPr="005108E4">
        <w:rPr>
          <w:sz w:val="24"/>
        </w:rPr>
        <w:t xml:space="preserve"> defaults, the Hearing Officer or a Commission Delegee may assume</w:t>
      </w:r>
      <w:r w:rsidRPr="005108E4">
        <w:rPr>
          <w:spacing w:val="-19"/>
          <w:sz w:val="24"/>
        </w:rPr>
        <w:t xml:space="preserve"> </w:t>
      </w:r>
      <w:r w:rsidRPr="005108E4">
        <w:rPr>
          <w:sz w:val="24"/>
        </w:rPr>
        <w:t>the</w:t>
      </w:r>
      <w:r w:rsidRPr="005108E4">
        <w:rPr>
          <w:spacing w:val="-18"/>
          <w:sz w:val="24"/>
        </w:rPr>
        <w:t xml:space="preserve"> </w:t>
      </w:r>
      <w:r w:rsidRPr="005108E4">
        <w:rPr>
          <w:sz w:val="24"/>
        </w:rPr>
        <w:t>truth</w:t>
      </w:r>
      <w:r w:rsidRPr="005108E4">
        <w:rPr>
          <w:spacing w:val="-17"/>
          <w:sz w:val="24"/>
        </w:rPr>
        <w:t xml:space="preserve"> </w:t>
      </w:r>
      <w:r w:rsidRPr="005108E4">
        <w:rPr>
          <w:sz w:val="24"/>
        </w:rPr>
        <w:t>of</w:t>
      </w:r>
      <w:r w:rsidRPr="005108E4">
        <w:rPr>
          <w:spacing w:val="-19"/>
          <w:sz w:val="24"/>
        </w:rPr>
        <w:t xml:space="preserve"> </w:t>
      </w:r>
      <w:r w:rsidRPr="005108E4">
        <w:rPr>
          <w:sz w:val="24"/>
        </w:rPr>
        <w:t>the</w:t>
      </w:r>
      <w:r w:rsidRPr="005108E4">
        <w:rPr>
          <w:spacing w:val="-18"/>
          <w:sz w:val="24"/>
        </w:rPr>
        <w:t xml:space="preserve"> </w:t>
      </w:r>
      <w:r w:rsidRPr="005108E4">
        <w:rPr>
          <w:sz w:val="24"/>
        </w:rPr>
        <w:t>allegations</w:t>
      </w:r>
      <w:r w:rsidRPr="005108E4">
        <w:rPr>
          <w:spacing w:val="-17"/>
          <w:sz w:val="24"/>
        </w:rPr>
        <w:t xml:space="preserve"> </w:t>
      </w:r>
      <w:r w:rsidRPr="005108E4">
        <w:rPr>
          <w:sz w:val="24"/>
        </w:rPr>
        <w:t>set</w:t>
      </w:r>
      <w:r w:rsidRPr="005108E4">
        <w:rPr>
          <w:spacing w:val="-17"/>
          <w:sz w:val="24"/>
        </w:rPr>
        <w:t xml:space="preserve"> </w:t>
      </w:r>
      <w:r w:rsidRPr="005108E4">
        <w:rPr>
          <w:sz w:val="24"/>
        </w:rPr>
        <w:t>forth</w:t>
      </w:r>
      <w:r w:rsidRPr="005108E4">
        <w:rPr>
          <w:spacing w:val="-15"/>
          <w:sz w:val="24"/>
        </w:rPr>
        <w:t xml:space="preserve"> </w:t>
      </w:r>
      <w:r w:rsidRPr="005108E4">
        <w:rPr>
          <w:sz w:val="24"/>
        </w:rPr>
        <w:t>in</w:t>
      </w:r>
      <w:r w:rsidRPr="005108E4">
        <w:rPr>
          <w:spacing w:val="-15"/>
          <w:sz w:val="24"/>
        </w:rPr>
        <w:t xml:space="preserve"> </w:t>
      </w:r>
      <w:r w:rsidRPr="005108E4">
        <w:rPr>
          <w:sz w:val="24"/>
        </w:rPr>
        <w:t>the</w:t>
      </w:r>
      <w:r w:rsidRPr="005108E4">
        <w:rPr>
          <w:spacing w:val="-17"/>
          <w:sz w:val="24"/>
        </w:rPr>
        <w:t xml:space="preserve"> </w:t>
      </w:r>
      <w:r w:rsidRPr="005108E4">
        <w:rPr>
          <w:sz w:val="24"/>
        </w:rPr>
        <w:t>notice</w:t>
      </w:r>
      <w:r w:rsidRPr="005108E4">
        <w:rPr>
          <w:spacing w:val="-16"/>
          <w:sz w:val="24"/>
        </w:rPr>
        <w:t xml:space="preserve"> </w:t>
      </w:r>
      <w:r w:rsidRPr="005108E4">
        <w:rPr>
          <w:sz w:val="24"/>
        </w:rPr>
        <w:t>and</w:t>
      </w:r>
      <w:r w:rsidRPr="005108E4">
        <w:rPr>
          <w:spacing w:val="-17"/>
          <w:sz w:val="24"/>
        </w:rPr>
        <w:t xml:space="preserve"> </w:t>
      </w:r>
      <w:r w:rsidRPr="005108E4">
        <w:rPr>
          <w:sz w:val="24"/>
        </w:rPr>
        <w:t>recommend</w:t>
      </w:r>
      <w:r w:rsidRPr="005108E4">
        <w:rPr>
          <w:spacing w:val="-18"/>
          <w:sz w:val="24"/>
        </w:rPr>
        <w:t xml:space="preserve"> </w:t>
      </w:r>
      <w:r w:rsidRPr="005108E4">
        <w:rPr>
          <w:sz w:val="24"/>
        </w:rPr>
        <w:t>to</w:t>
      </w:r>
      <w:r w:rsidRPr="005108E4">
        <w:rPr>
          <w:spacing w:val="-17"/>
          <w:sz w:val="24"/>
        </w:rPr>
        <w:t xml:space="preserve"> </w:t>
      </w:r>
      <w:r w:rsidRPr="005108E4">
        <w:rPr>
          <w:sz w:val="24"/>
        </w:rPr>
        <w:t>the</w:t>
      </w:r>
      <w:r w:rsidRPr="005108E4">
        <w:rPr>
          <w:spacing w:val="-18"/>
          <w:sz w:val="24"/>
        </w:rPr>
        <w:t xml:space="preserve"> </w:t>
      </w:r>
      <w:r w:rsidRPr="005108E4">
        <w:rPr>
          <w:sz w:val="24"/>
        </w:rPr>
        <w:t>Commission appropriate disciplinary action(s), sanction(s) or fine(s) or an informal disposition of the matter.</w:t>
      </w:r>
    </w:p>
    <w:p w14:paraId="4D739B4C" w14:textId="77777777" w:rsidR="00DA2759" w:rsidRPr="005108E4" w:rsidRDefault="009A7511">
      <w:pPr>
        <w:pStyle w:val="ListParagraph"/>
        <w:numPr>
          <w:ilvl w:val="1"/>
          <w:numId w:val="9"/>
        </w:numPr>
        <w:tabs>
          <w:tab w:val="left" w:pos="2120"/>
        </w:tabs>
        <w:spacing w:before="3" w:line="242" w:lineRule="auto"/>
        <w:ind w:right="117" w:firstLine="0"/>
        <w:rPr>
          <w:sz w:val="24"/>
        </w:rPr>
      </w:pPr>
      <w:r w:rsidRPr="005108E4">
        <w:rPr>
          <w:sz w:val="24"/>
          <w:u w:val="single"/>
        </w:rPr>
        <w:t>Summary Decision</w:t>
      </w:r>
      <w:r w:rsidRPr="005108E4">
        <w:rPr>
          <w:sz w:val="24"/>
        </w:rPr>
        <w:t xml:space="preserve">. </w:t>
      </w:r>
      <w:r w:rsidRPr="005108E4">
        <w:rPr>
          <w:spacing w:val="-3"/>
          <w:sz w:val="24"/>
        </w:rPr>
        <w:t xml:space="preserve">If </w:t>
      </w:r>
      <w:r w:rsidRPr="005108E4">
        <w:rPr>
          <w:sz w:val="24"/>
        </w:rPr>
        <w:t>there is no genuine issue of fact to be determined by a hearing, the Hearing Officer may assume the truth of the allegations set forth in the notice and recommend</w:t>
      </w:r>
      <w:r w:rsidRPr="005108E4">
        <w:rPr>
          <w:spacing w:val="-2"/>
          <w:sz w:val="24"/>
        </w:rPr>
        <w:t xml:space="preserve"> </w:t>
      </w:r>
      <w:r w:rsidRPr="005108E4">
        <w:rPr>
          <w:sz w:val="24"/>
        </w:rPr>
        <w:t>to</w:t>
      </w:r>
      <w:r w:rsidRPr="005108E4">
        <w:rPr>
          <w:spacing w:val="-2"/>
          <w:sz w:val="24"/>
        </w:rPr>
        <w:t xml:space="preserve"> </w:t>
      </w:r>
      <w:r w:rsidRPr="005108E4">
        <w:rPr>
          <w:sz w:val="24"/>
        </w:rPr>
        <w:t>the</w:t>
      </w:r>
      <w:r w:rsidRPr="005108E4">
        <w:rPr>
          <w:spacing w:val="-3"/>
          <w:sz w:val="24"/>
        </w:rPr>
        <w:t xml:space="preserve"> </w:t>
      </w:r>
      <w:r w:rsidRPr="005108E4">
        <w:rPr>
          <w:sz w:val="24"/>
        </w:rPr>
        <w:t>Commission</w:t>
      </w:r>
      <w:r w:rsidRPr="005108E4">
        <w:rPr>
          <w:spacing w:val="-2"/>
          <w:sz w:val="24"/>
        </w:rPr>
        <w:t xml:space="preserve"> </w:t>
      </w:r>
      <w:r w:rsidRPr="005108E4">
        <w:rPr>
          <w:sz w:val="24"/>
        </w:rPr>
        <w:t>disciplinary</w:t>
      </w:r>
      <w:r w:rsidRPr="005108E4">
        <w:rPr>
          <w:spacing w:val="-12"/>
          <w:sz w:val="24"/>
        </w:rPr>
        <w:t xml:space="preserve"> </w:t>
      </w:r>
      <w:r w:rsidRPr="005108E4">
        <w:rPr>
          <w:sz w:val="24"/>
        </w:rPr>
        <w:t>action(s),</w:t>
      </w:r>
      <w:r w:rsidRPr="005108E4">
        <w:rPr>
          <w:spacing w:val="-4"/>
          <w:sz w:val="24"/>
        </w:rPr>
        <w:t xml:space="preserve"> </w:t>
      </w:r>
      <w:r w:rsidRPr="005108E4">
        <w:rPr>
          <w:sz w:val="24"/>
        </w:rPr>
        <w:t>sanction(s)</w:t>
      </w:r>
      <w:r w:rsidRPr="005108E4">
        <w:rPr>
          <w:spacing w:val="-5"/>
          <w:sz w:val="24"/>
        </w:rPr>
        <w:t xml:space="preserve"> </w:t>
      </w:r>
      <w:r w:rsidRPr="005108E4">
        <w:rPr>
          <w:sz w:val="24"/>
        </w:rPr>
        <w:t>or</w:t>
      </w:r>
      <w:r w:rsidRPr="005108E4">
        <w:rPr>
          <w:spacing w:val="-5"/>
          <w:sz w:val="24"/>
        </w:rPr>
        <w:t xml:space="preserve"> </w:t>
      </w:r>
      <w:r w:rsidRPr="005108E4">
        <w:rPr>
          <w:sz w:val="24"/>
        </w:rPr>
        <w:t>fine(s)</w:t>
      </w:r>
      <w:r w:rsidRPr="005108E4">
        <w:rPr>
          <w:spacing w:val="-5"/>
          <w:sz w:val="24"/>
        </w:rPr>
        <w:t xml:space="preserve"> </w:t>
      </w:r>
      <w:r w:rsidRPr="005108E4">
        <w:rPr>
          <w:sz w:val="24"/>
        </w:rPr>
        <w:t>or</w:t>
      </w:r>
      <w:r w:rsidRPr="005108E4">
        <w:rPr>
          <w:spacing w:val="-5"/>
          <w:sz w:val="24"/>
        </w:rPr>
        <w:t xml:space="preserve"> </w:t>
      </w:r>
      <w:r w:rsidRPr="005108E4">
        <w:rPr>
          <w:sz w:val="24"/>
        </w:rPr>
        <w:t>an</w:t>
      </w:r>
      <w:r w:rsidRPr="005108E4">
        <w:rPr>
          <w:spacing w:val="-4"/>
          <w:sz w:val="24"/>
        </w:rPr>
        <w:t xml:space="preserve"> </w:t>
      </w:r>
      <w:r w:rsidRPr="005108E4">
        <w:rPr>
          <w:sz w:val="24"/>
        </w:rPr>
        <w:t>informal disposition of the</w:t>
      </w:r>
      <w:r w:rsidRPr="005108E4">
        <w:rPr>
          <w:spacing w:val="-5"/>
          <w:sz w:val="24"/>
        </w:rPr>
        <w:t xml:space="preserve"> </w:t>
      </w:r>
      <w:r w:rsidRPr="005108E4">
        <w:rPr>
          <w:sz w:val="24"/>
        </w:rPr>
        <w:t>matter.</w:t>
      </w:r>
    </w:p>
    <w:p w14:paraId="67197F55" w14:textId="77777777" w:rsidR="00DA2759" w:rsidRPr="005108E4" w:rsidRDefault="009A7511">
      <w:pPr>
        <w:pStyle w:val="ListParagraph"/>
        <w:numPr>
          <w:ilvl w:val="1"/>
          <w:numId w:val="9"/>
        </w:numPr>
        <w:tabs>
          <w:tab w:val="left" w:pos="2230"/>
        </w:tabs>
        <w:spacing w:before="4" w:line="242" w:lineRule="auto"/>
        <w:ind w:right="110" w:firstLine="0"/>
        <w:rPr>
          <w:sz w:val="24"/>
        </w:rPr>
      </w:pPr>
      <w:r w:rsidRPr="005108E4">
        <w:rPr>
          <w:sz w:val="24"/>
        </w:rPr>
        <w:t>For actions without a hearing under 935 CMR 501.500, the Hearing Officer may conduct</w:t>
      </w:r>
      <w:r w:rsidRPr="005108E4">
        <w:rPr>
          <w:spacing w:val="-8"/>
          <w:sz w:val="24"/>
        </w:rPr>
        <w:t xml:space="preserve"> </w:t>
      </w:r>
      <w:r w:rsidRPr="005108E4">
        <w:rPr>
          <w:sz w:val="24"/>
        </w:rPr>
        <w:t>an</w:t>
      </w:r>
      <w:r w:rsidRPr="005108E4">
        <w:rPr>
          <w:spacing w:val="-9"/>
          <w:sz w:val="24"/>
        </w:rPr>
        <w:t xml:space="preserve"> </w:t>
      </w:r>
      <w:r w:rsidRPr="005108E4">
        <w:rPr>
          <w:sz w:val="24"/>
        </w:rPr>
        <w:t>evidentiary</w:t>
      </w:r>
      <w:r w:rsidRPr="005108E4">
        <w:rPr>
          <w:spacing w:val="-16"/>
          <w:sz w:val="24"/>
        </w:rPr>
        <w:t xml:space="preserve"> </w:t>
      </w:r>
      <w:r w:rsidRPr="005108E4">
        <w:rPr>
          <w:sz w:val="24"/>
        </w:rPr>
        <w:t>hearing</w:t>
      </w:r>
      <w:r w:rsidRPr="005108E4">
        <w:rPr>
          <w:spacing w:val="-13"/>
          <w:sz w:val="24"/>
        </w:rPr>
        <w:t xml:space="preserve"> </w:t>
      </w:r>
      <w:r w:rsidRPr="005108E4">
        <w:rPr>
          <w:sz w:val="24"/>
        </w:rPr>
        <w:t>on</w:t>
      </w:r>
      <w:r w:rsidRPr="005108E4">
        <w:rPr>
          <w:spacing w:val="-11"/>
          <w:sz w:val="24"/>
        </w:rPr>
        <w:t xml:space="preserve"> </w:t>
      </w:r>
      <w:r w:rsidRPr="005108E4">
        <w:rPr>
          <w:sz w:val="24"/>
        </w:rPr>
        <w:t>the</w:t>
      </w:r>
      <w:r w:rsidRPr="005108E4">
        <w:rPr>
          <w:spacing w:val="-11"/>
          <w:sz w:val="24"/>
        </w:rPr>
        <w:t xml:space="preserve"> </w:t>
      </w:r>
      <w:r w:rsidRPr="005108E4">
        <w:rPr>
          <w:sz w:val="24"/>
        </w:rPr>
        <w:t>appropriateness</w:t>
      </w:r>
      <w:r w:rsidRPr="005108E4">
        <w:rPr>
          <w:spacing w:val="-11"/>
          <w:sz w:val="24"/>
        </w:rPr>
        <w:t xml:space="preserve"> </w:t>
      </w:r>
      <w:r w:rsidRPr="005108E4">
        <w:rPr>
          <w:sz w:val="24"/>
        </w:rPr>
        <w:t>of</w:t>
      </w:r>
      <w:r w:rsidRPr="005108E4">
        <w:rPr>
          <w:spacing w:val="-10"/>
          <w:sz w:val="24"/>
        </w:rPr>
        <w:t xml:space="preserve"> </w:t>
      </w:r>
      <w:r w:rsidRPr="005108E4">
        <w:rPr>
          <w:sz w:val="24"/>
        </w:rPr>
        <w:t>disciplinary</w:t>
      </w:r>
      <w:r w:rsidRPr="005108E4">
        <w:rPr>
          <w:spacing w:val="-15"/>
          <w:sz w:val="24"/>
        </w:rPr>
        <w:t xml:space="preserve"> </w:t>
      </w:r>
      <w:r w:rsidRPr="005108E4">
        <w:rPr>
          <w:sz w:val="24"/>
        </w:rPr>
        <w:t>action(s),</w:t>
      </w:r>
      <w:r w:rsidRPr="005108E4">
        <w:rPr>
          <w:spacing w:val="-9"/>
          <w:sz w:val="24"/>
        </w:rPr>
        <w:t xml:space="preserve"> </w:t>
      </w:r>
      <w:r w:rsidRPr="005108E4">
        <w:rPr>
          <w:sz w:val="24"/>
        </w:rPr>
        <w:t>sanction(s) or</w:t>
      </w:r>
      <w:r w:rsidRPr="005108E4">
        <w:rPr>
          <w:spacing w:val="-2"/>
          <w:sz w:val="24"/>
        </w:rPr>
        <w:t xml:space="preserve"> </w:t>
      </w:r>
      <w:r w:rsidRPr="005108E4">
        <w:rPr>
          <w:sz w:val="24"/>
        </w:rPr>
        <w:t>fine(s).</w:t>
      </w:r>
    </w:p>
    <w:p w14:paraId="5836E014" w14:textId="77777777" w:rsidR="00DA2759" w:rsidRPr="005108E4" w:rsidRDefault="00DA2759">
      <w:pPr>
        <w:pStyle w:val="BodyText"/>
        <w:spacing w:before="6"/>
        <w:jc w:val="left"/>
      </w:pPr>
    </w:p>
    <w:p w14:paraId="4C3F574D" w14:textId="77777777" w:rsidR="00DA2759" w:rsidRPr="005108E4" w:rsidRDefault="009A7511" w:rsidP="00F237C2">
      <w:pPr>
        <w:pStyle w:val="ListParagraph"/>
        <w:numPr>
          <w:ilvl w:val="0"/>
          <w:numId w:val="9"/>
        </w:numPr>
        <w:tabs>
          <w:tab w:val="left" w:pos="1728"/>
        </w:tabs>
        <w:spacing w:line="242" w:lineRule="auto"/>
        <w:ind w:left="1319" w:right="117" w:firstLine="0"/>
        <w:outlineLvl w:val="1"/>
        <w:rPr>
          <w:sz w:val="24"/>
        </w:rPr>
      </w:pPr>
      <w:r w:rsidRPr="005108E4">
        <w:rPr>
          <w:sz w:val="24"/>
          <w:u w:val="single"/>
        </w:rPr>
        <w:t>Commission's</w:t>
      </w:r>
      <w:r w:rsidRPr="005108E4">
        <w:rPr>
          <w:spacing w:val="-21"/>
          <w:sz w:val="24"/>
          <w:u w:val="single"/>
        </w:rPr>
        <w:t xml:space="preserve"> </w:t>
      </w:r>
      <w:r w:rsidRPr="005108E4">
        <w:rPr>
          <w:sz w:val="24"/>
          <w:u w:val="single"/>
        </w:rPr>
        <w:t>Authority</w:t>
      </w:r>
      <w:r w:rsidRPr="005108E4">
        <w:rPr>
          <w:spacing w:val="-28"/>
          <w:sz w:val="24"/>
          <w:u w:val="single"/>
        </w:rPr>
        <w:t xml:space="preserve"> </w:t>
      </w:r>
      <w:r w:rsidRPr="005108E4">
        <w:rPr>
          <w:sz w:val="24"/>
          <w:u w:val="single"/>
        </w:rPr>
        <w:t>to</w:t>
      </w:r>
      <w:r w:rsidRPr="005108E4">
        <w:rPr>
          <w:spacing w:val="-21"/>
          <w:sz w:val="24"/>
          <w:u w:val="single"/>
        </w:rPr>
        <w:t xml:space="preserve"> </w:t>
      </w:r>
      <w:r w:rsidRPr="005108E4">
        <w:rPr>
          <w:sz w:val="24"/>
          <w:u w:val="single"/>
        </w:rPr>
        <w:t>Review,</w:t>
      </w:r>
      <w:r w:rsidRPr="005108E4">
        <w:rPr>
          <w:spacing w:val="-20"/>
          <w:sz w:val="24"/>
          <w:u w:val="single"/>
        </w:rPr>
        <w:t xml:space="preserve"> </w:t>
      </w:r>
      <w:r w:rsidRPr="005108E4">
        <w:rPr>
          <w:sz w:val="24"/>
          <w:u w:val="single"/>
        </w:rPr>
        <w:t>Approve</w:t>
      </w:r>
      <w:r w:rsidRPr="005108E4">
        <w:rPr>
          <w:spacing w:val="-22"/>
          <w:sz w:val="24"/>
          <w:u w:val="single"/>
        </w:rPr>
        <w:t xml:space="preserve"> </w:t>
      </w:r>
      <w:r w:rsidRPr="005108E4">
        <w:rPr>
          <w:sz w:val="24"/>
          <w:u w:val="single"/>
        </w:rPr>
        <w:t>or</w:t>
      </w:r>
      <w:r w:rsidRPr="005108E4">
        <w:rPr>
          <w:spacing w:val="-22"/>
          <w:sz w:val="24"/>
          <w:u w:val="single"/>
        </w:rPr>
        <w:t xml:space="preserve"> </w:t>
      </w:r>
      <w:r w:rsidRPr="005108E4">
        <w:rPr>
          <w:sz w:val="24"/>
          <w:u w:val="single"/>
        </w:rPr>
        <w:t>Reject</w:t>
      </w:r>
      <w:r w:rsidRPr="005108E4">
        <w:rPr>
          <w:spacing w:val="-20"/>
          <w:sz w:val="24"/>
          <w:u w:val="single"/>
        </w:rPr>
        <w:t xml:space="preserve"> </w:t>
      </w:r>
      <w:r w:rsidRPr="005108E4">
        <w:rPr>
          <w:sz w:val="24"/>
          <w:u w:val="single"/>
        </w:rPr>
        <w:t>Informal</w:t>
      </w:r>
      <w:r w:rsidRPr="005108E4">
        <w:rPr>
          <w:spacing w:val="-21"/>
          <w:sz w:val="24"/>
          <w:u w:val="single"/>
        </w:rPr>
        <w:t xml:space="preserve"> </w:t>
      </w:r>
      <w:r w:rsidRPr="005108E4">
        <w:rPr>
          <w:sz w:val="24"/>
          <w:u w:val="single"/>
        </w:rPr>
        <w:t>Dispositions</w:t>
      </w:r>
      <w:r w:rsidRPr="005108E4">
        <w:rPr>
          <w:sz w:val="24"/>
        </w:rPr>
        <w:t>.</w:t>
      </w:r>
      <w:r w:rsidRPr="005108E4">
        <w:rPr>
          <w:spacing w:val="23"/>
          <w:sz w:val="24"/>
        </w:rPr>
        <w:t xml:space="preserve"> </w:t>
      </w:r>
      <w:r w:rsidRPr="005108E4">
        <w:rPr>
          <w:sz w:val="24"/>
        </w:rPr>
        <w:t>At</w:t>
      </w:r>
      <w:r w:rsidRPr="005108E4">
        <w:rPr>
          <w:spacing w:val="-18"/>
          <w:sz w:val="24"/>
        </w:rPr>
        <w:t xml:space="preserve"> </w:t>
      </w:r>
      <w:r w:rsidRPr="005108E4">
        <w:rPr>
          <w:sz w:val="24"/>
        </w:rPr>
        <w:t>any</w:t>
      </w:r>
      <w:r w:rsidRPr="005108E4">
        <w:rPr>
          <w:spacing w:val="-28"/>
          <w:sz w:val="24"/>
        </w:rPr>
        <w:t xml:space="preserve"> </w:t>
      </w:r>
      <w:r w:rsidRPr="005108E4">
        <w:rPr>
          <w:sz w:val="24"/>
        </w:rPr>
        <w:t xml:space="preserve">time, the Commission or a Commission Delegee </w:t>
      </w:r>
      <w:r w:rsidRPr="005108E4">
        <w:rPr>
          <w:spacing w:val="-3"/>
          <w:sz w:val="24"/>
        </w:rPr>
        <w:t xml:space="preserve">may, </w:t>
      </w:r>
      <w:r w:rsidRPr="005108E4">
        <w:rPr>
          <w:sz w:val="24"/>
        </w:rPr>
        <w:t>in its discretion, review, approve or reject an informal</w:t>
      </w:r>
      <w:r w:rsidRPr="005108E4">
        <w:rPr>
          <w:spacing w:val="-14"/>
          <w:sz w:val="24"/>
        </w:rPr>
        <w:t xml:space="preserve"> </w:t>
      </w:r>
      <w:r w:rsidRPr="005108E4">
        <w:rPr>
          <w:sz w:val="24"/>
        </w:rPr>
        <w:t>disposition,</w:t>
      </w:r>
      <w:r w:rsidRPr="005108E4">
        <w:rPr>
          <w:spacing w:val="-14"/>
          <w:sz w:val="24"/>
        </w:rPr>
        <w:t xml:space="preserve"> </w:t>
      </w:r>
      <w:r w:rsidRPr="005108E4">
        <w:rPr>
          <w:sz w:val="24"/>
        </w:rPr>
        <w:t>but</w:t>
      </w:r>
      <w:r w:rsidRPr="005108E4">
        <w:rPr>
          <w:spacing w:val="-14"/>
          <w:sz w:val="24"/>
        </w:rPr>
        <w:t xml:space="preserve"> </w:t>
      </w:r>
      <w:r w:rsidRPr="005108E4">
        <w:rPr>
          <w:sz w:val="24"/>
        </w:rPr>
        <w:t>only</w:t>
      </w:r>
      <w:r w:rsidRPr="005108E4">
        <w:rPr>
          <w:spacing w:val="-23"/>
          <w:sz w:val="24"/>
        </w:rPr>
        <w:t xml:space="preserve"> </w:t>
      </w:r>
      <w:r w:rsidRPr="005108E4">
        <w:rPr>
          <w:sz w:val="24"/>
        </w:rPr>
        <w:t>on</w:t>
      </w:r>
      <w:r w:rsidRPr="005108E4">
        <w:rPr>
          <w:spacing w:val="-17"/>
          <w:sz w:val="24"/>
        </w:rPr>
        <w:t xml:space="preserve"> </w:t>
      </w:r>
      <w:r w:rsidRPr="005108E4">
        <w:rPr>
          <w:sz w:val="24"/>
        </w:rPr>
        <w:t>a</w:t>
      </w:r>
      <w:r w:rsidRPr="005108E4">
        <w:rPr>
          <w:spacing w:val="-17"/>
          <w:sz w:val="24"/>
        </w:rPr>
        <w:t xml:space="preserve"> </w:t>
      </w:r>
      <w:r w:rsidRPr="005108E4">
        <w:rPr>
          <w:sz w:val="24"/>
        </w:rPr>
        <w:t>showing</w:t>
      </w:r>
      <w:r w:rsidRPr="005108E4">
        <w:rPr>
          <w:spacing w:val="-19"/>
          <w:sz w:val="24"/>
        </w:rPr>
        <w:t xml:space="preserve"> </w:t>
      </w:r>
      <w:r w:rsidRPr="005108E4">
        <w:rPr>
          <w:sz w:val="24"/>
        </w:rPr>
        <w:t>that</w:t>
      </w:r>
      <w:r w:rsidRPr="005108E4">
        <w:rPr>
          <w:spacing w:val="-16"/>
          <w:sz w:val="24"/>
        </w:rPr>
        <w:t xml:space="preserve"> </w:t>
      </w:r>
      <w:r w:rsidRPr="005108E4">
        <w:rPr>
          <w:sz w:val="24"/>
        </w:rPr>
        <w:t>the</w:t>
      </w:r>
      <w:r w:rsidRPr="005108E4">
        <w:rPr>
          <w:spacing w:val="-17"/>
          <w:sz w:val="24"/>
        </w:rPr>
        <w:t xml:space="preserve"> </w:t>
      </w:r>
      <w:r w:rsidRPr="005108E4">
        <w:rPr>
          <w:sz w:val="24"/>
        </w:rPr>
        <w:t>alleged</w:t>
      </w:r>
      <w:r w:rsidRPr="005108E4">
        <w:rPr>
          <w:spacing w:val="-17"/>
          <w:sz w:val="24"/>
        </w:rPr>
        <w:t xml:space="preserve"> </w:t>
      </w:r>
      <w:r w:rsidRPr="005108E4">
        <w:rPr>
          <w:sz w:val="24"/>
        </w:rPr>
        <w:t>violations</w:t>
      </w:r>
      <w:r w:rsidRPr="005108E4">
        <w:rPr>
          <w:spacing w:val="-14"/>
          <w:sz w:val="24"/>
        </w:rPr>
        <w:t xml:space="preserve"> </w:t>
      </w:r>
      <w:r w:rsidRPr="005108E4">
        <w:rPr>
          <w:sz w:val="24"/>
        </w:rPr>
        <w:t>have</w:t>
      </w:r>
      <w:r w:rsidRPr="005108E4">
        <w:rPr>
          <w:spacing w:val="-15"/>
          <w:sz w:val="24"/>
        </w:rPr>
        <w:t xml:space="preserve"> </w:t>
      </w:r>
      <w:r w:rsidRPr="005108E4">
        <w:rPr>
          <w:sz w:val="24"/>
        </w:rPr>
        <w:t>been</w:t>
      </w:r>
      <w:r w:rsidRPr="005108E4">
        <w:rPr>
          <w:spacing w:val="-13"/>
          <w:sz w:val="24"/>
        </w:rPr>
        <w:t xml:space="preserve"> </w:t>
      </w:r>
      <w:r w:rsidRPr="005108E4">
        <w:rPr>
          <w:sz w:val="24"/>
        </w:rPr>
        <w:t>corrected,</w:t>
      </w:r>
      <w:r w:rsidRPr="005108E4">
        <w:rPr>
          <w:spacing w:val="-14"/>
          <w:sz w:val="24"/>
        </w:rPr>
        <w:t xml:space="preserve"> </w:t>
      </w:r>
      <w:r w:rsidRPr="005108E4">
        <w:rPr>
          <w:sz w:val="24"/>
        </w:rPr>
        <w:t>and a submission of a written waiver of its right to judicial</w:t>
      </w:r>
      <w:r w:rsidRPr="005108E4">
        <w:rPr>
          <w:spacing w:val="-16"/>
          <w:sz w:val="24"/>
        </w:rPr>
        <w:t xml:space="preserve"> </w:t>
      </w:r>
      <w:r w:rsidRPr="005108E4">
        <w:rPr>
          <w:sz w:val="24"/>
        </w:rPr>
        <w:t>review.</w:t>
      </w:r>
    </w:p>
    <w:p w14:paraId="3504FE5D" w14:textId="77777777" w:rsidR="00DA2759" w:rsidRPr="005108E4" w:rsidRDefault="00DA2759">
      <w:pPr>
        <w:pStyle w:val="BodyText"/>
        <w:spacing w:before="8"/>
        <w:jc w:val="left"/>
      </w:pPr>
    </w:p>
    <w:p w14:paraId="1B9F0403" w14:textId="77777777" w:rsidR="00DA2759" w:rsidRPr="005108E4" w:rsidRDefault="009A7511" w:rsidP="00F237C2">
      <w:pPr>
        <w:pStyle w:val="ListParagraph"/>
        <w:numPr>
          <w:ilvl w:val="0"/>
          <w:numId w:val="9"/>
        </w:numPr>
        <w:tabs>
          <w:tab w:val="left" w:pos="1769"/>
        </w:tabs>
        <w:spacing w:line="242" w:lineRule="auto"/>
        <w:ind w:left="1319" w:right="117" w:firstLine="0"/>
        <w:outlineLvl w:val="1"/>
        <w:rPr>
          <w:sz w:val="24"/>
        </w:rPr>
      </w:pPr>
      <w:r w:rsidRPr="005108E4">
        <w:rPr>
          <w:sz w:val="24"/>
          <w:u w:val="single"/>
        </w:rPr>
        <w:t>Hearing</w:t>
      </w:r>
      <w:r w:rsidRPr="005108E4">
        <w:rPr>
          <w:spacing w:val="-8"/>
          <w:sz w:val="24"/>
          <w:u w:val="single"/>
        </w:rPr>
        <w:t xml:space="preserve"> </w:t>
      </w:r>
      <w:r w:rsidRPr="005108E4">
        <w:rPr>
          <w:sz w:val="24"/>
          <w:u w:val="single"/>
        </w:rPr>
        <w:t>Notice</w:t>
      </w:r>
      <w:r w:rsidRPr="005108E4">
        <w:rPr>
          <w:sz w:val="24"/>
        </w:rPr>
        <w:t>.</w:t>
      </w:r>
      <w:r w:rsidRPr="005108E4">
        <w:rPr>
          <w:spacing w:val="48"/>
          <w:sz w:val="24"/>
        </w:rPr>
        <w:t xml:space="preserve"> </w:t>
      </w:r>
      <w:r w:rsidRPr="005108E4">
        <w:rPr>
          <w:spacing w:val="-3"/>
          <w:sz w:val="24"/>
        </w:rPr>
        <w:t>If</w:t>
      </w:r>
      <w:r w:rsidRPr="005108E4">
        <w:rPr>
          <w:spacing w:val="-7"/>
          <w:sz w:val="24"/>
        </w:rPr>
        <w:t xml:space="preserve"> </w:t>
      </w:r>
      <w:r w:rsidRPr="005108E4">
        <w:rPr>
          <w:sz w:val="24"/>
        </w:rPr>
        <w:t>a</w:t>
      </w:r>
      <w:r w:rsidRPr="005108E4">
        <w:rPr>
          <w:spacing w:val="-7"/>
          <w:sz w:val="24"/>
        </w:rPr>
        <w:t xml:space="preserve"> </w:t>
      </w:r>
      <w:r w:rsidRPr="005108E4">
        <w:rPr>
          <w:sz w:val="24"/>
        </w:rPr>
        <w:t>hearing</w:t>
      </w:r>
      <w:r w:rsidRPr="005108E4">
        <w:rPr>
          <w:spacing w:val="-8"/>
          <w:sz w:val="24"/>
        </w:rPr>
        <w:t xml:space="preserve"> </w:t>
      </w:r>
      <w:r w:rsidRPr="005108E4">
        <w:rPr>
          <w:sz w:val="24"/>
        </w:rPr>
        <w:t>is</w:t>
      </w:r>
      <w:r w:rsidRPr="005108E4">
        <w:rPr>
          <w:spacing w:val="-6"/>
          <w:sz w:val="24"/>
        </w:rPr>
        <w:t xml:space="preserve"> </w:t>
      </w:r>
      <w:r w:rsidRPr="005108E4">
        <w:rPr>
          <w:sz w:val="24"/>
        </w:rPr>
        <w:t>requested</w:t>
      </w:r>
      <w:r w:rsidRPr="005108E4">
        <w:rPr>
          <w:spacing w:val="-6"/>
          <w:sz w:val="24"/>
        </w:rPr>
        <w:t xml:space="preserve"> </w:t>
      </w:r>
      <w:r w:rsidRPr="005108E4">
        <w:rPr>
          <w:sz w:val="24"/>
        </w:rPr>
        <w:t>in</w:t>
      </w:r>
      <w:r w:rsidRPr="005108E4">
        <w:rPr>
          <w:spacing w:val="-6"/>
          <w:sz w:val="24"/>
        </w:rPr>
        <w:t xml:space="preserve"> </w:t>
      </w:r>
      <w:r w:rsidRPr="005108E4">
        <w:rPr>
          <w:sz w:val="24"/>
        </w:rPr>
        <w:t>a</w:t>
      </w:r>
      <w:r w:rsidRPr="005108E4">
        <w:rPr>
          <w:spacing w:val="-7"/>
          <w:sz w:val="24"/>
        </w:rPr>
        <w:t xml:space="preserve"> </w:t>
      </w:r>
      <w:r w:rsidRPr="005108E4">
        <w:rPr>
          <w:sz w:val="24"/>
        </w:rPr>
        <w:t>timely</w:t>
      </w:r>
      <w:r w:rsidRPr="005108E4">
        <w:rPr>
          <w:spacing w:val="-13"/>
          <w:sz w:val="24"/>
        </w:rPr>
        <w:t xml:space="preserve"> </w:t>
      </w:r>
      <w:r w:rsidRPr="005108E4">
        <w:rPr>
          <w:sz w:val="24"/>
        </w:rPr>
        <w:t>manner</w:t>
      </w:r>
      <w:r w:rsidRPr="005108E4">
        <w:rPr>
          <w:spacing w:val="-7"/>
          <w:sz w:val="24"/>
        </w:rPr>
        <w:t xml:space="preserve"> </w:t>
      </w:r>
      <w:r w:rsidRPr="005108E4">
        <w:rPr>
          <w:sz w:val="24"/>
        </w:rPr>
        <w:t>under</w:t>
      </w:r>
      <w:r w:rsidRPr="005108E4">
        <w:rPr>
          <w:spacing w:val="-9"/>
          <w:sz w:val="24"/>
        </w:rPr>
        <w:t xml:space="preserve"> </w:t>
      </w:r>
      <w:r w:rsidRPr="005108E4">
        <w:rPr>
          <w:sz w:val="24"/>
        </w:rPr>
        <w:t>935</w:t>
      </w:r>
      <w:r w:rsidRPr="005108E4">
        <w:rPr>
          <w:spacing w:val="-8"/>
          <w:sz w:val="24"/>
        </w:rPr>
        <w:t xml:space="preserve"> </w:t>
      </w:r>
      <w:r w:rsidRPr="005108E4">
        <w:rPr>
          <w:sz w:val="24"/>
        </w:rPr>
        <w:t>CMR</w:t>
      </w:r>
      <w:r w:rsidRPr="005108E4">
        <w:rPr>
          <w:spacing w:val="-8"/>
          <w:sz w:val="24"/>
        </w:rPr>
        <w:t xml:space="preserve"> </w:t>
      </w:r>
      <w:r w:rsidRPr="005108E4">
        <w:rPr>
          <w:sz w:val="24"/>
        </w:rPr>
        <w:t>501.500(4), the</w:t>
      </w:r>
      <w:r w:rsidRPr="005108E4">
        <w:rPr>
          <w:spacing w:val="-27"/>
          <w:sz w:val="24"/>
        </w:rPr>
        <w:t xml:space="preserve"> </w:t>
      </w:r>
      <w:r w:rsidRPr="005108E4">
        <w:rPr>
          <w:sz w:val="24"/>
        </w:rPr>
        <w:t>Hearing</w:t>
      </w:r>
      <w:r w:rsidRPr="005108E4">
        <w:rPr>
          <w:spacing w:val="-28"/>
          <w:sz w:val="24"/>
        </w:rPr>
        <w:t xml:space="preserve"> </w:t>
      </w:r>
      <w:r w:rsidRPr="005108E4">
        <w:rPr>
          <w:sz w:val="24"/>
        </w:rPr>
        <w:t>Officer</w:t>
      </w:r>
      <w:r w:rsidRPr="005108E4">
        <w:rPr>
          <w:spacing w:val="-26"/>
          <w:sz w:val="24"/>
        </w:rPr>
        <w:t xml:space="preserve"> </w:t>
      </w:r>
      <w:r w:rsidRPr="005108E4">
        <w:rPr>
          <w:sz w:val="24"/>
        </w:rPr>
        <w:t>shall</w:t>
      </w:r>
      <w:r w:rsidRPr="005108E4">
        <w:rPr>
          <w:spacing w:val="-26"/>
          <w:sz w:val="24"/>
        </w:rPr>
        <w:t xml:space="preserve"> </w:t>
      </w:r>
      <w:r w:rsidRPr="005108E4">
        <w:rPr>
          <w:sz w:val="24"/>
        </w:rPr>
        <w:t>provide</w:t>
      </w:r>
      <w:r w:rsidRPr="005108E4">
        <w:rPr>
          <w:spacing w:val="-26"/>
          <w:sz w:val="24"/>
        </w:rPr>
        <w:t xml:space="preserve"> </w:t>
      </w:r>
      <w:r w:rsidRPr="005108E4">
        <w:rPr>
          <w:sz w:val="24"/>
        </w:rPr>
        <w:t>notice</w:t>
      </w:r>
      <w:r w:rsidRPr="005108E4">
        <w:rPr>
          <w:spacing w:val="-25"/>
          <w:sz w:val="24"/>
        </w:rPr>
        <w:t xml:space="preserve"> </w:t>
      </w:r>
      <w:r w:rsidRPr="005108E4">
        <w:rPr>
          <w:sz w:val="24"/>
        </w:rPr>
        <w:t>and</w:t>
      </w:r>
      <w:r w:rsidRPr="005108E4">
        <w:rPr>
          <w:spacing w:val="-23"/>
          <w:sz w:val="24"/>
        </w:rPr>
        <w:t xml:space="preserve"> </w:t>
      </w:r>
      <w:r w:rsidRPr="005108E4">
        <w:rPr>
          <w:sz w:val="24"/>
        </w:rPr>
        <w:t>a</w:t>
      </w:r>
      <w:r w:rsidRPr="005108E4">
        <w:rPr>
          <w:spacing w:val="-25"/>
          <w:sz w:val="24"/>
        </w:rPr>
        <w:t xml:space="preserve"> </w:t>
      </w:r>
      <w:r w:rsidRPr="005108E4">
        <w:rPr>
          <w:sz w:val="24"/>
        </w:rPr>
        <w:t>hearing</w:t>
      </w:r>
      <w:r w:rsidRPr="005108E4">
        <w:rPr>
          <w:spacing w:val="-25"/>
          <w:sz w:val="24"/>
        </w:rPr>
        <w:t xml:space="preserve"> </w:t>
      </w:r>
      <w:r w:rsidRPr="005108E4">
        <w:rPr>
          <w:sz w:val="24"/>
        </w:rPr>
        <w:t>within</w:t>
      </w:r>
      <w:r w:rsidRPr="005108E4">
        <w:rPr>
          <w:spacing w:val="-24"/>
          <w:sz w:val="24"/>
        </w:rPr>
        <w:t xml:space="preserve"> </w:t>
      </w:r>
      <w:r w:rsidRPr="005108E4">
        <w:rPr>
          <w:sz w:val="24"/>
        </w:rPr>
        <w:t>a</w:t>
      </w:r>
      <w:r w:rsidRPr="005108E4">
        <w:rPr>
          <w:spacing w:val="-24"/>
          <w:sz w:val="24"/>
        </w:rPr>
        <w:t xml:space="preserve"> </w:t>
      </w:r>
      <w:r w:rsidRPr="005108E4">
        <w:rPr>
          <w:sz w:val="24"/>
        </w:rPr>
        <w:t>reasonable</w:t>
      </w:r>
      <w:r w:rsidRPr="005108E4">
        <w:rPr>
          <w:spacing w:val="-25"/>
          <w:sz w:val="24"/>
        </w:rPr>
        <w:t xml:space="preserve"> </w:t>
      </w:r>
      <w:r w:rsidRPr="005108E4">
        <w:rPr>
          <w:sz w:val="24"/>
        </w:rPr>
        <w:t>time</w:t>
      </w:r>
      <w:r w:rsidRPr="005108E4">
        <w:rPr>
          <w:spacing w:val="-25"/>
          <w:sz w:val="24"/>
        </w:rPr>
        <w:t xml:space="preserve"> </w:t>
      </w:r>
      <w:r w:rsidRPr="005108E4">
        <w:rPr>
          <w:sz w:val="24"/>
        </w:rPr>
        <w:t>after</w:t>
      </w:r>
      <w:r w:rsidRPr="005108E4">
        <w:rPr>
          <w:spacing w:val="-26"/>
          <w:sz w:val="24"/>
        </w:rPr>
        <w:t xml:space="preserve"> </w:t>
      </w:r>
      <w:r w:rsidRPr="005108E4">
        <w:rPr>
          <w:sz w:val="24"/>
        </w:rPr>
        <w:t>that</w:t>
      </w:r>
      <w:r w:rsidRPr="005108E4">
        <w:rPr>
          <w:spacing w:val="-25"/>
          <w:sz w:val="24"/>
        </w:rPr>
        <w:t xml:space="preserve"> </w:t>
      </w:r>
      <w:r w:rsidRPr="005108E4">
        <w:rPr>
          <w:sz w:val="24"/>
        </w:rPr>
        <w:t>request, or as soon as is practicable, or at a time mutually agreed by the</w:t>
      </w:r>
      <w:r w:rsidRPr="005108E4">
        <w:rPr>
          <w:spacing w:val="-38"/>
          <w:sz w:val="24"/>
        </w:rPr>
        <w:t xml:space="preserve"> </w:t>
      </w:r>
      <w:r w:rsidRPr="005108E4">
        <w:rPr>
          <w:sz w:val="24"/>
        </w:rPr>
        <w:t>parties.</w:t>
      </w:r>
    </w:p>
    <w:p w14:paraId="3E69B2D8" w14:textId="77777777" w:rsidR="00DA2759" w:rsidRPr="005108E4" w:rsidRDefault="009A7511">
      <w:pPr>
        <w:pStyle w:val="ListParagraph"/>
        <w:numPr>
          <w:ilvl w:val="1"/>
          <w:numId w:val="9"/>
        </w:numPr>
        <w:tabs>
          <w:tab w:val="left" w:pos="2120"/>
        </w:tabs>
        <w:spacing w:before="2"/>
        <w:ind w:left="2119" w:hanging="445"/>
        <w:rPr>
          <w:sz w:val="24"/>
        </w:rPr>
      </w:pPr>
      <w:r w:rsidRPr="005108E4">
        <w:rPr>
          <w:sz w:val="24"/>
        </w:rPr>
        <w:t>The hearing notice should comply with M.G.L. c. 30A, §</w:t>
      </w:r>
      <w:r w:rsidRPr="005108E4">
        <w:rPr>
          <w:spacing w:val="-29"/>
          <w:sz w:val="24"/>
        </w:rPr>
        <w:t xml:space="preserve"> </w:t>
      </w:r>
      <w:r w:rsidRPr="005108E4">
        <w:rPr>
          <w:sz w:val="24"/>
        </w:rPr>
        <w:t>11(1).</w:t>
      </w:r>
    </w:p>
    <w:p w14:paraId="77FED471" w14:textId="77777777" w:rsidR="00DA2759" w:rsidRPr="005108E4" w:rsidRDefault="009A7511">
      <w:pPr>
        <w:pStyle w:val="ListParagraph"/>
        <w:numPr>
          <w:ilvl w:val="1"/>
          <w:numId w:val="9"/>
        </w:numPr>
        <w:tabs>
          <w:tab w:val="left" w:pos="2321"/>
        </w:tabs>
        <w:spacing w:before="5" w:line="242" w:lineRule="auto"/>
        <w:ind w:right="115" w:firstLine="0"/>
        <w:rPr>
          <w:sz w:val="24"/>
        </w:rPr>
      </w:pPr>
      <w:r w:rsidRPr="005108E4">
        <w:rPr>
          <w:sz w:val="24"/>
        </w:rPr>
        <w:t>Prior to the commencement of a proceeding, a Hearing Officer may conduct conference(s)</w:t>
      </w:r>
      <w:r w:rsidRPr="005108E4">
        <w:rPr>
          <w:spacing w:val="-15"/>
          <w:sz w:val="24"/>
        </w:rPr>
        <w:t xml:space="preserve"> </w:t>
      </w:r>
      <w:r w:rsidRPr="005108E4">
        <w:rPr>
          <w:sz w:val="24"/>
        </w:rPr>
        <w:t>and</w:t>
      </w:r>
      <w:r w:rsidRPr="005108E4">
        <w:rPr>
          <w:spacing w:val="-15"/>
          <w:sz w:val="24"/>
        </w:rPr>
        <w:t xml:space="preserve"> </w:t>
      </w:r>
      <w:r w:rsidRPr="005108E4">
        <w:rPr>
          <w:sz w:val="24"/>
        </w:rPr>
        <w:t>refer</w:t>
      </w:r>
      <w:r w:rsidRPr="005108E4">
        <w:rPr>
          <w:spacing w:val="-15"/>
          <w:sz w:val="24"/>
        </w:rPr>
        <w:t xml:space="preserve"> </w:t>
      </w:r>
      <w:r w:rsidRPr="005108E4">
        <w:rPr>
          <w:sz w:val="24"/>
        </w:rPr>
        <w:t>or</w:t>
      </w:r>
      <w:r w:rsidRPr="005108E4">
        <w:rPr>
          <w:spacing w:val="-15"/>
          <w:sz w:val="24"/>
        </w:rPr>
        <w:t xml:space="preserve"> </w:t>
      </w:r>
      <w:r w:rsidRPr="005108E4">
        <w:rPr>
          <w:sz w:val="24"/>
        </w:rPr>
        <w:t>require</w:t>
      </w:r>
      <w:r w:rsidRPr="005108E4">
        <w:rPr>
          <w:spacing w:val="-15"/>
          <w:sz w:val="24"/>
        </w:rPr>
        <w:t xml:space="preserve"> </w:t>
      </w:r>
      <w:r w:rsidRPr="005108E4">
        <w:rPr>
          <w:sz w:val="24"/>
        </w:rPr>
        <w:t>the</w:t>
      </w:r>
      <w:r w:rsidRPr="005108E4">
        <w:rPr>
          <w:spacing w:val="-17"/>
          <w:sz w:val="24"/>
        </w:rPr>
        <w:t xml:space="preserve"> </w:t>
      </w:r>
      <w:r w:rsidRPr="005108E4">
        <w:rPr>
          <w:sz w:val="24"/>
        </w:rPr>
        <w:t>parties</w:t>
      </w:r>
      <w:r w:rsidRPr="005108E4">
        <w:rPr>
          <w:spacing w:val="-16"/>
          <w:sz w:val="24"/>
        </w:rPr>
        <w:t xml:space="preserve"> </w:t>
      </w:r>
      <w:r w:rsidRPr="005108E4">
        <w:rPr>
          <w:sz w:val="24"/>
        </w:rPr>
        <w:t>to</w:t>
      </w:r>
      <w:r w:rsidRPr="005108E4">
        <w:rPr>
          <w:spacing w:val="-17"/>
          <w:sz w:val="24"/>
        </w:rPr>
        <w:t xml:space="preserve"> </w:t>
      </w:r>
      <w:r w:rsidRPr="005108E4">
        <w:rPr>
          <w:sz w:val="24"/>
        </w:rPr>
        <w:t>participate</w:t>
      </w:r>
      <w:r w:rsidRPr="005108E4">
        <w:rPr>
          <w:spacing w:val="-18"/>
          <w:sz w:val="24"/>
        </w:rPr>
        <w:t xml:space="preserve"> </w:t>
      </w:r>
      <w:r w:rsidRPr="005108E4">
        <w:rPr>
          <w:sz w:val="24"/>
        </w:rPr>
        <w:t>in</w:t>
      </w:r>
      <w:r w:rsidRPr="005108E4">
        <w:rPr>
          <w:spacing w:val="-14"/>
          <w:sz w:val="24"/>
        </w:rPr>
        <w:t xml:space="preserve"> </w:t>
      </w:r>
      <w:r w:rsidRPr="005108E4">
        <w:rPr>
          <w:sz w:val="24"/>
        </w:rPr>
        <w:t>settlement</w:t>
      </w:r>
      <w:r w:rsidRPr="005108E4">
        <w:rPr>
          <w:spacing w:val="-14"/>
          <w:sz w:val="24"/>
        </w:rPr>
        <w:t xml:space="preserve"> </w:t>
      </w:r>
      <w:r w:rsidRPr="005108E4">
        <w:rPr>
          <w:sz w:val="24"/>
        </w:rPr>
        <w:t>negotiations.</w:t>
      </w:r>
      <w:r w:rsidRPr="005108E4">
        <w:rPr>
          <w:spacing w:val="32"/>
          <w:sz w:val="24"/>
        </w:rPr>
        <w:t xml:space="preserve"> </w:t>
      </w:r>
      <w:r w:rsidRPr="005108E4">
        <w:rPr>
          <w:spacing w:val="-3"/>
          <w:sz w:val="24"/>
        </w:rPr>
        <w:t>If</w:t>
      </w:r>
      <w:r w:rsidRPr="005108E4">
        <w:rPr>
          <w:spacing w:val="-15"/>
          <w:sz w:val="24"/>
        </w:rPr>
        <w:t xml:space="preserve"> </w:t>
      </w:r>
      <w:r w:rsidRPr="005108E4">
        <w:rPr>
          <w:sz w:val="24"/>
        </w:rPr>
        <w:t>the parties reach a settlement, the Hearing Officer shall suspend the proceedings pending Commission consideration of the matter under 935 CMR</w:t>
      </w:r>
      <w:r w:rsidRPr="005108E4">
        <w:rPr>
          <w:spacing w:val="-14"/>
          <w:sz w:val="24"/>
        </w:rPr>
        <w:t xml:space="preserve"> </w:t>
      </w:r>
      <w:r w:rsidRPr="005108E4">
        <w:rPr>
          <w:sz w:val="24"/>
        </w:rPr>
        <w:t>501.500(7).</w:t>
      </w:r>
    </w:p>
    <w:p w14:paraId="0628FA4D" w14:textId="77777777" w:rsidR="00DA2759" w:rsidRPr="005108E4" w:rsidRDefault="00DA2759">
      <w:pPr>
        <w:pStyle w:val="BodyText"/>
        <w:spacing w:before="5"/>
        <w:jc w:val="left"/>
      </w:pPr>
    </w:p>
    <w:p w14:paraId="6D170A33" w14:textId="77777777" w:rsidR="00DA2759" w:rsidRPr="005108E4" w:rsidRDefault="009A7511" w:rsidP="00F237C2">
      <w:pPr>
        <w:pStyle w:val="ListParagraph"/>
        <w:numPr>
          <w:ilvl w:val="0"/>
          <w:numId w:val="9"/>
        </w:numPr>
        <w:tabs>
          <w:tab w:val="left" w:pos="1779"/>
        </w:tabs>
        <w:ind w:left="1778" w:hanging="460"/>
        <w:outlineLvl w:val="1"/>
        <w:rPr>
          <w:sz w:val="24"/>
        </w:rPr>
      </w:pPr>
      <w:r w:rsidRPr="005108E4">
        <w:rPr>
          <w:sz w:val="24"/>
          <w:u w:val="single"/>
        </w:rPr>
        <w:t>Conduct of the</w:t>
      </w:r>
      <w:r w:rsidRPr="005108E4">
        <w:rPr>
          <w:spacing w:val="-4"/>
          <w:sz w:val="24"/>
          <w:u w:val="single"/>
        </w:rPr>
        <w:t xml:space="preserve"> </w:t>
      </w:r>
      <w:r w:rsidRPr="005108E4">
        <w:rPr>
          <w:sz w:val="24"/>
          <w:u w:val="single"/>
        </w:rPr>
        <w:t>Hearing</w:t>
      </w:r>
      <w:r w:rsidRPr="005108E4">
        <w:rPr>
          <w:sz w:val="24"/>
        </w:rPr>
        <w:t>.</w:t>
      </w:r>
    </w:p>
    <w:p w14:paraId="27EF4981" w14:textId="77777777" w:rsidR="00DA2759" w:rsidRPr="005108E4" w:rsidRDefault="009A7511">
      <w:pPr>
        <w:pStyle w:val="ListParagraph"/>
        <w:numPr>
          <w:ilvl w:val="1"/>
          <w:numId w:val="9"/>
        </w:numPr>
        <w:tabs>
          <w:tab w:val="left" w:pos="2206"/>
        </w:tabs>
        <w:spacing w:before="5" w:line="242" w:lineRule="auto"/>
        <w:ind w:right="117" w:firstLine="0"/>
        <w:rPr>
          <w:sz w:val="24"/>
        </w:rPr>
      </w:pPr>
      <w:r w:rsidRPr="005108E4">
        <w:rPr>
          <w:sz w:val="24"/>
        </w:rPr>
        <w:t>To the extent that a Hearing Officer conducts a proceeding, it shall be conducted pursuant</w:t>
      </w:r>
      <w:r w:rsidRPr="005108E4">
        <w:rPr>
          <w:spacing w:val="-10"/>
          <w:sz w:val="24"/>
        </w:rPr>
        <w:t xml:space="preserve"> </w:t>
      </w:r>
      <w:r w:rsidRPr="005108E4">
        <w:rPr>
          <w:sz w:val="24"/>
        </w:rPr>
        <w:t>to</w:t>
      </w:r>
      <w:r w:rsidRPr="005108E4">
        <w:rPr>
          <w:spacing w:val="-9"/>
          <w:sz w:val="24"/>
        </w:rPr>
        <w:t xml:space="preserve"> </w:t>
      </w:r>
      <w:r w:rsidRPr="005108E4">
        <w:rPr>
          <w:sz w:val="24"/>
        </w:rPr>
        <w:t>M.G.L.</w:t>
      </w:r>
      <w:r w:rsidRPr="005108E4">
        <w:rPr>
          <w:spacing w:val="-10"/>
          <w:sz w:val="24"/>
        </w:rPr>
        <w:t xml:space="preserve"> </w:t>
      </w:r>
      <w:r w:rsidRPr="005108E4">
        <w:rPr>
          <w:sz w:val="24"/>
        </w:rPr>
        <w:t>c.</w:t>
      </w:r>
      <w:r w:rsidRPr="005108E4">
        <w:rPr>
          <w:spacing w:val="-9"/>
          <w:sz w:val="24"/>
        </w:rPr>
        <w:t xml:space="preserve"> </w:t>
      </w:r>
      <w:r w:rsidRPr="005108E4">
        <w:rPr>
          <w:sz w:val="24"/>
        </w:rPr>
        <w:t>30A</w:t>
      </w:r>
      <w:r w:rsidRPr="005108E4">
        <w:rPr>
          <w:spacing w:val="-11"/>
          <w:sz w:val="24"/>
        </w:rPr>
        <w:t xml:space="preserve"> </w:t>
      </w:r>
      <w:r w:rsidRPr="005108E4">
        <w:rPr>
          <w:sz w:val="24"/>
        </w:rPr>
        <w:t>and</w:t>
      </w:r>
      <w:r w:rsidRPr="005108E4">
        <w:rPr>
          <w:spacing w:val="-9"/>
          <w:sz w:val="24"/>
        </w:rPr>
        <w:t xml:space="preserve"> </w:t>
      </w:r>
      <w:r w:rsidRPr="005108E4">
        <w:rPr>
          <w:sz w:val="24"/>
        </w:rPr>
        <w:t>the</w:t>
      </w:r>
      <w:r w:rsidRPr="005108E4">
        <w:rPr>
          <w:spacing w:val="-11"/>
          <w:sz w:val="24"/>
        </w:rPr>
        <w:t xml:space="preserve"> </w:t>
      </w:r>
      <w:r w:rsidRPr="005108E4">
        <w:rPr>
          <w:sz w:val="24"/>
        </w:rPr>
        <w:t>Standard</w:t>
      </w:r>
      <w:r w:rsidRPr="005108E4">
        <w:rPr>
          <w:spacing w:val="-12"/>
          <w:sz w:val="24"/>
        </w:rPr>
        <w:t xml:space="preserve"> </w:t>
      </w:r>
      <w:r w:rsidRPr="005108E4">
        <w:rPr>
          <w:sz w:val="24"/>
        </w:rPr>
        <w:t>Adjudicatory</w:t>
      </w:r>
      <w:r w:rsidRPr="005108E4">
        <w:rPr>
          <w:spacing w:val="-18"/>
          <w:sz w:val="24"/>
        </w:rPr>
        <w:t xml:space="preserve"> </w:t>
      </w:r>
      <w:r w:rsidRPr="005108E4">
        <w:rPr>
          <w:sz w:val="24"/>
        </w:rPr>
        <w:t>Rules</w:t>
      </w:r>
      <w:r w:rsidRPr="005108E4">
        <w:rPr>
          <w:spacing w:val="-13"/>
          <w:sz w:val="24"/>
        </w:rPr>
        <w:t xml:space="preserve"> </w:t>
      </w:r>
      <w:r w:rsidRPr="005108E4">
        <w:rPr>
          <w:sz w:val="24"/>
        </w:rPr>
        <w:t>of</w:t>
      </w:r>
      <w:r w:rsidRPr="005108E4">
        <w:rPr>
          <w:spacing w:val="-12"/>
          <w:sz w:val="24"/>
        </w:rPr>
        <w:t xml:space="preserve"> </w:t>
      </w:r>
      <w:r w:rsidRPr="005108E4">
        <w:rPr>
          <w:sz w:val="24"/>
        </w:rPr>
        <w:t>Practice</w:t>
      </w:r>
      <w:r w:rsidRPr="005108E4">
        <w:rPr>
          <w:spacing w:val="-13"/>
          <w:sz w:val="24"/>
        </w:rPr>
        <w:t xml:space="preserve"> </w:t>
      </w:r>
      <w:r w:rsidRPr="005108E4">
        <w:rPr>
          <w:sz w:val="24"/>
        </w:rPr>
        <w:t>and</w:t>
      </w:r>
      <w:r w:rsidRPr="005108E4">
        <w:rPr>
          <w:spacing w:val="-9"/>
          <w:sz w:val="24"/>
        </w:rPr>
        <w:t xml:space="preserve"> </w:t>
      </w:r>
      <w:r w:rsidRPr="005108E4">
        <w:rPr>
          <w:sz w:val="24"/>
        </w:rPr>
        <w:t xml:space="preserve">Procedure, which includes 801 CMR 1.01: </w:t>
      </w:r>
      <w:r w:rsidRPr="005108E4">
        <w:rPr>
          <w:i/>
          <w:sz w:val="24"/>
        </w:rPr>
        <w:t>Formal Rules</w:t>
      </w:r>
      <w:r w:rsidRPr="005108E4">
        <w:rPr>
          <w:sz w:val="24"/>
        </w:rPr>
        <w:t xml:space="preserve">, 801 CMR 1.02: </w:t>
      </w:r>
      <w:r w:rsidRPr="005108E4">
        <w:rPr>
          <w:i/>
          <w:sz w:val="24"/>
        </w:rPr>
        <w:t>Informal/Fair Hearing Rules</w:t>
      </w:r>
      <w:r w:rsidRPr="005108E4">
        <w:rPr>
          <w:sz w:val="24"/>
        </w:rPr>
        <w:t xml:space="preserve">, and/or 801 CMR 1.03: </w:t>
      </w:r>
      <w:r w:rsidRPr="005108E4">
        <w:rPr>
          <w:i/>
          <w:sz w:val="24"/>
        </w:rPr>
        <w:t>Miscellaneous Provisions Applicable to All Adjudicatory Proceedings</w:t>
      </w:r>
      <w:r w:rsidRPr="005108E4">
        <w:rPr>
          <w:sz w:val="24"/>
        </w:rPr>
        <w:t>.</w:t>
      </w:r>
    </w:p>
    <w:p w14:paraId="21E3A0D3" w14:textId="77777777" w:rsidR="00DA2759" w:rsidRPr="005108E4" w:rsidRDefault="009A7511">
      <w:pPr>
        <w:pStyle w:val="ListParagraph"/>
        <w:numPr>
          <w:ilvl w:val="1"/>
          <w:numId w:val="9"/>
        </w:numPr>
        <w:tabs>
          <w:tab w:val="left" w:pos="2156"/>
        </w:tabs>
        <w:spacing w:before="3" w:line="242" w:lineRule="auto"/>
        <w:ind w:right="116" w:firstLine="0"/>
        <w:rPr>
          <w:sz w:val="24"/>
        </w:rPr>
      </w:pPr>
      <w:r w:rsidRPr="005108E4">
        <w:rPr>
          <w:spacing w:val="-3"/>
          <w:sz w:val="24"/>
        </w:rPr>
        <w:t xml:space="preserve">In </w:t>
      </w:r>
      <w:r w:rsidRPr="005108E4">
        <w:rPr>
          <w:sz w:val="24"/>
        </w:rPr>
        <w:t>the case of an Order to Show Cause, why a License or Registration should not be suspended</w:t>
      </w:r>
      <w:r w:rsidRPr="005108E4">
        <w:rPr>
          <w:spacing w:val="-9"/>
          <w:sz w:val="24"/>
        </w:rPr>
        <w:t xml:space="preserve"> </w:t>
      </w:r>
      <w:r w:rsidRPr="005108E4">
        <w:rPr>
          <w:sz w:val="24"/>
        </w:rPr>
        <w:t>or</w:t>
      </w:r>
      <w:r w:rsidRPr="005108E4">
        <w:rPr>
          <w:spacing w:val="-10"/>
          <w:sz w:val="24"/>
        </w:rPr>
        <w:t xml:space="preserve"> </w:t>
      </w:r>
      <w:r w:rsidRPr="005108E4">
        <w:rPr>
          <w:sz w:val="24"/>
        </w:rPr>
        <w:t>revoked,</w:t>
      </w:r>
      <w:r w:rsidRPr="005108E4">
        <w:rPr>
          <w:spacing w:val="-9"/>
          <w:sz w:val="24"/>
        </w:rPr>
        <w:t xml:space="preserve"> </w:t>
      </w:r>
      <w:r w:rsidRPr="005108E4">
        <w:rPr>
          <w:sz w:val="24"/>
        </w:rPr>
        <w:t>the</w:t>
      </w:r>
      <w:r w:rsidRPr="005108E4">
        <w:rPr>
          <w:spacing w:val="-10"/>
          <w:sz w:val="24"/>
        </w:rPr>
        <w:t xml:space="preserve"> </w:t>
      </w:r>
      <w:r w:rsidRPr="005108E4">
        <w:rPr>
          <w:sz w:val="24"/>
        </w:rPr>
        <w:t>hearing</w:t>
      </w:r>
      <w:r w:rsidRPr="005108E4">
        <w:rPr>
          <w:spacing w:val="-13"/>
          <w:sz w:val="24"/>
        </w:rPr>
        <w:t xml:space="preserve"> </w:t>
      </w:r>
      <w:r w:rsidRPr="005108E4">
        <w:rPr>
          <w:sz w:val="24"/>
        </w:rPr>
        <w:t>shall</w:t>
      </w:r>
      <w:r w:rsidRPr="005108E4">
        <w:rPr>
          <w:spacing w:val="-11"/>
          <w:sz w:val="24"/>
        </w:rPr>
        <w:t xml:space="preserve"> </w:t>
      </w:r>
      <w:r w:rsidRPr="005108E4">
        <w:rPr>
          <w:sz w:val="24"/>
        </w:rPr>
        <w:t>be</w:t>
      </w:r>
      <w:r w:rsidRPr="005108E4">
        <w:rPr>
          <w:spacing w:val="-13"/>
          <w:sz w:val="24"/>
        </w:rPr>
        <w:t xml:space="preserve"> </w:t>
      </w:r>
      <w:r w:rsidRPr="005108E4">
        <w:rPr>
          <w:sz w:val="24"/>
        </w:rPr>
        <w:t>conducted</w:t>
      </w:r>
      <w:r w:rsidRPr="005108E4">
        <w:rPr>
          <w:spacing w:val="-11"/>
          <w:sz w:val="24"/>
        </w:rPr>
        <w:t xml:space="preserve"> </w:t>
      </w:r>
      <w:r w:rsidRPr="005108E4">
        <w:rPr>
          <w:sz w:val="24"/>
        </w:rPr>
        <w:t>pursuant</w:t>
      </w:r>
      <w:r w:rsidRPr="005108E4">
        <w:rPr>
          <w:spacing w:val="-11"/>
          <w:sz w:val="24"/>
        </w:rPr>
        <w:t xml:space="preserve"> </w:t>
      </w:r>
      <w:r w:rsidRPr="005108E4">
        <w:rPr>
          <w:sz w:val="24"/>
        </w:rPr>
        <w:t>to</w:t>
      </w:r>
      <w:r w:rsidRPr="005108E4">
        <w:rPr>
          <w:spacing w:val="-11"/>
          <w:sz w:val="24"/>
        </w:rPr>
        <w:t xml:space="preserve"> </w:t>
      </w:r>
      <w:r w:rsidRPr="005108E4">
        <w:rPr>
          <w:sz w:val="24"/>
        </w:rPr>
        <w:t>M.G.L.</w:t>
      </w:r>
      <w:r w:rsidRPr="005108E4">
        <w:rPr>
          <w:spacing w:val="-12"/>
          <w:sz w:val="24"/>
        </w:rPr>
        <w:t xml:space="preserve"> </w:t>
      </w:r>
      <w:r w:rsidRPr="005108E4">
        <w:rPr>
          <w:sz w:val="24"/>
        </w:rPr>
        <w:t>c.</w:t>
      </w:r>
      <w:r w:rsidRPr="005108E4">
        <w:rPr>
          <w:spacing w:val="-12"/>
          <w:sz w:val="24"/>
        </w:rPr>
        <w:t xml:space="preserve"> </w:t>
      </w:r>
      <w:r w:rsidRPr="005108E4">
        <w:rPr>
          <w:sz w:val="24"/>
        </w:rPr>
        <w:t>30A,</w:t>
      </w:r>
      <w:r w:rsidRPr="005108E4">
        <w:rPr>
          <w:spacing w:val="-11"/>
          <w:sz w:val="24"/>
        </w:rPr>
        <w:t xml:space="preserve"> </w:t>
      </w:r>
      <w:r w:rsidRPr="005108E4">
        <w:rPr>
          <w:sz w:val="24"/>
        </w:rPr>
        <w:t>§§</w:t>
      </w:r>
      <w:r w:rsidRPr="005108E4">
        <w:rPr>
          <w:spacing w:val="-9"/>
          <w:sz w:val="24"/>
        </w:rPr>
        <w:t xml:space="preserve"> </w:t>
      </w:r>
      <w:r w:rsidRPr="005108E4">
        <w:rPr>
          <w:sz w:val="24"/>
        </w:rPr>
        <w:t>10,</w:t>
      </w:r>
      <w:r w:rsidRPr="005108E4">
        <w:rPr>
          <w:spacing w:val="-9"/>
          <w:sz w:val="24"/>
        </w:rPr>
        <w:t xml:space="preserve"> </w:t>
      </w:r>
      <w:r w:rsidRPr="005108E4">
        <w:rPr>
          <w:sz w:val="24"/>
        </w:rPr>
        <w:t>11 and</w:t>
      </w:r>
      <w:r w:rsidRPr="005108E4">
        <w:rPr>
          <w:spacing w:val="-2"/>
          <w:sz w:val="24"/>
        </w:rPr>
        <w:t xml:space="preserve"> </w:t>
      </w:r>
      <w:r w:rsidRPr="005108E4">
        <w:rPr>
          <w:sz w:val="24"/>
        </w:rPr>
        <w:t>12.</w:t>
      </w:r>
    </w:p>
    <w:p w14:paraId="349D72A7" w14:textId="77777777" w:rsidR="00DA2759" w:rsidRPr="005108E4" w:rsidRDefault="009A7511">
      <w:pPr>
        <w:pStyle w:val="ListParagraph"/>
        <w:numPr>
          <w:ilvl w:val="1"/>
          <w:numId w:val="9"/>
        </w:numPr>
        <w:tabs>
          <w:tab w:val="left" w:pos="2134"/>
        </w:tabs>
        <w:spacing w:before="4" w:line="242" w:lineRule="auto"/>
        <w:ind w:right="115" w:firstLine="0"/>
        <w:rPr>
          <w:sz w:val="24"/>
        </w:rPr>
      </w:pPr>
      <w:r w:rsidRPr="005108E4">
        <w:rPr>
          <w:spacing w:val="-3"/>
          <w:sz w:val="24"/>
        </w:rPr>
        <w:t xml:space="preserve">If </w:t>
      </w:r>
      <w:r w:rsidRPr="005108E4">
        <w:rPr>
          <w:sz w:val="24"/>
        </w:rPr>
        <w:t>after the commencement of the hearing, the parties reach a settlement, the Hearing Officer</w:t>
      </w:r>
      <w:r w:rsidRPr="005108E4">
        <w:rPr>
          <w:spacing w:val="-29"/>
          <w:sz w:val="24"/>
        </w:rPr>
        <w:t xml:space="preserve"> </w:t>
      </w:r>
      <w:r w:rsidRPr="005108E4">
        <w:rPr>
          <w:sz w:val="24"/>
        </w:rPr>
        <w:t>shall</w:t>
      </w:r>
      <w:r w:rsidRPr="005108E4">
        <w:rPr>
          <w:spacing w:val="-28"/>
          <w:sz w:val="24"/>
        </w:rPr>
        <w:t xml:space="preserve"> </w:t>
      </w:r>
      <w:r w:rsidRPr="005108E4">
        <w:rPr>
          <w:sz w:val="24"/>
        </w:rPr>
        <w:t>suspend</w:t>
      </w:r>
      <w:r w:rsidRPr="005108E4">
        <w:rPr>
          <w:spacing w:val="-29"/>
          <w:sz w:val="24"/>
        </w:rPr>
        <w:t xml:space="preserve"> </w:t>
      </w:r>
      <w:r w:rsidRPr="005108E4">
        <w:rPr>
          <w:sz w:val="24"/>
        </w:rPr>
        <w:t>the</w:t>
      </w:r>
      <w:r w:rsidRPr="005108E4">
        <w:rPr>
          <w:spacing w:val="-30"/>
          <w:sz w:val="24"/>
        </w:rPr>
        <w:t xml:space="preserve"> </w:t>
      </w:r>
      <w:r w:rsidRPr="005108E4">
        <w:rPr>
          <w:sz w:val="24"/>
        </w:rPr>
        <w:t>proceedings</w:t>
      </w:r>
      <w:r w:rsidRPr="005108E4">
        <w:rPr>
          <w:spacing w:val="-28"/>
          <w:sz w:val="24"/>
        </w:rPr>
        <w:t xml:space="preserve"> </w:t>
      </w:r>
      <w:r w:rsidRPr="005108E4">
        <w:rPr>
          <w:sz w:val="24"/>
        </w:rPr>
        <w:t>pending</w:t>
      </w:r>
      <w:r w:rsidRPr="005108E4">
        <w:rPr>
          <w:spacing w:val="-31"/>
          <w:sz w:val="24"/>
        </w:rPr>
        <w:t xml:space="preserve"> </w:t>
      </w:r>
      <w:r w:rsidRPr="005108E4">
        <w:rPr>
          <w:sz w:val="24"/>
        </w:rPr>
        <w:t>Commission</w:t>
      </w:r>
      <w:r w:rsidRPr="005108E4">
        <w:rPr>
          <w:spacing w:val="-29"/>
          <w:sz w:val="24"/>
        </w:rPr>
        <w:t xml:space="preserve"> </w:t>
      </w:r>
      <w:r w:rsidRPr="005108E4">
        <w:rPr>
          <w:sz w:val="24"/>
        </w:rPr>
        <w:t>consideration</w:t>
      </w:r>
      <w:r w:rsidRPr="005108E4">
        <w:rPr>
          <w:spacing w:val="-31"/>
          <w:sz w:val="24"/>
        </w:rPr>
        <w:t xml:space="preserve"> </w:t>
      </w:r>
      <w:r w:rsidRPr="005108E4">
        <w:rPr>
          <w:sz w:val="24"/>
        </w:rPr>
        <w:t>of</w:t>
      </w:r>
      <w:r w:rsidRPr="005108E4">
        <w:rPr>
          <w:spacing w:val="-31"/>
          <w:sz w:val="24"/>
        </w:rPr>
        <w:t xml:space="preserve"> </w:t>
      </w:r>
      <w:r w:rsidRPr="005108E4">
        <w:rPr>
          <w:sz w:val="24"/>
        </w:rPr>
        <w:t>the</w:t>
      </w:r>
      <w:r w:rsidRPr="005108E4">
        <w:rPr>
          <w:spacing w:val="-32"/>
          <w:sz w:val="24"/>
        </w:rPr>
        <w:t xml:space="preserve"> </w:t>
      </w:r>
      <w:r w:rsidRPr="005108E4">
        <w:rPr>
          <w:spacing w:val="-3"/>
          <w:sz w:val="24"/>
        </w:rPr>
        <w:t>matter</w:t>
      </w:r>
      <w:r w:rsidRPr="005108E4">
        <w:rPr>
          <w:spacing w:val="-31"/>
          <w:sz w:val="24"/>
        </w:rPr>
        <w:t xml:space="preserve"> </w:t>
      </w:r>
      <w:r w:rsidRPr="005108E4">
        <w:rPr>
          <w:spacing w:val="-3"/>
          <w:sz w:val="24"/>
        </w:rPr>
        <w:t xml:space="preserve">under </w:t>
      </w:r>
      <w:r w:rsidRPr="005108E4">
        <w:rPr>
          <w:sz w:val="24"/>
        </w:rPr>
        <w:t>935 CMR</w:t>
      </w:r>
      <w:r w:rsidRPr="005108E4">
        <w:rPr>
          <w:spacing w:val="-2"/>
          <w:sz w:val="24"/>
        </w:rPr>
        <w:t xml:space="preserve"> </w:t>
      </w:r>
      <w:r w:rsidRPr="005108E4">
        <w:rPr>
          <w:sz w:val="24"/>
        </w:rPr>
        <w:t>501.500(7).</w:t>
      </w:r>
    </w:p>
    <w:p w14:paraId="17444CC2"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32416B05" w14:textId="77777777" w:rsidR="00DA2759" w:rsidRPr="005108E4" w:rsidRDefault="00DA2759">
      <w:pPr>
        <w:pStyle w:val="BodyText"/>
        <w:jc w:val="left"/>
        <w:rPr>
          <w:sz w:val="20"/>
        </w:rPr>
      </w:pPr>
    </w:p>
    <w:p w14:paraId="12B36FAB" w14:textId="77777777" w:rsidR="00DA2759" w:rsidRPr="005108E4" w:rsidRDefault="00DA2759">
      <w:pPr>
        <w:pStyle w:val="BodyText"/>
        <w:spacing w:before="10"/>
        <w:jc w:val="left"/>
        <w:rPr>
          <w:sz w:val="19"/>
        </w:rPr>
      </w:pPr>
    </w:p>
    <w:p w14:paraId="2128ADE7" w14:textId="77777777" w:rsidR="00DA2759" w:rsidRPr="005108E4" w:rsidRDefault="00DA2759">
      <w:pPr>
        <w:pStyle w:val="BodyText"/>
        <w:spacing w:before="7"/>
        <w:jc w:val="left"/>
      </w:pPr>
    </w:p>
    <w:p w14:paraId="30A43E8D" w14:textId="77777777" w:rsidR="00DA2759" w:rsidRPr="005108E4" w:rsidRDefault="009A7511" w:rsidP="00F237C2">
      <w:pPr>
        <w:pStyle w:val="ListParagraph"/>
        <w:numPr>
          <w:ilvl w:val="0"/>
          <w:numId w:val="9"/>
        </w:numPr>
        <w:tabs>
          <w:tab w:val="left" w:pos="1856"/>
        </w:tabs>
        <w:spacing w:line="242" w:lineRule="auto"/>
        <w:ind w:left="1320" w:right="116" w:firstLine="0"/>
        <w:outlineLvl w:val="1"/>
        <w:rPr>
          <w:sz w:val="24"/>
        </w:rPr>
      </w:pPr>
      <w:r w:rsidRPr="005108E4">
        <w:rPr>
          <w:sz w:val="24"/>
          <w:u w:val="single"/>
        </w:rPr>
        <w:t>Reopening</w:t>
      </w:r>
      <w:r w:rsidRPr="005108E4">
        <w:rPr>
          <w:spacing w:val="-20"/>
          <w:sz w:val="24"/>
          <w:u w:val="single"/>
        </w:rPr>
        <w:t xml:space="preserve"> </w:t>
      </w:r>
      <w:r w:rsidRPr="005108E4">
        <w:rPr>
          <w:sz w:val="24"/>
          <w:u w:val="single"/>
        </w:rPr>
        <w:t>of</w:t>
      </w:r>
      <w:r w:rsidRPr="005108E4">
        <w:rPr>
          <w:spacing w:val="-19"/>
          <w:sz w:val="24"/>
          <w:u w:val="single"/>
        </w:rPr>
        <w:t xml:space="preserve"> </w:t>
      </w:r>
      <w:r w:rsidRPr="005108E4">
        <w:rPr>
          <w:sz w:val="24"/>
          <w:u w:val="single"/>
        </w:rPr>
        <w:t>Hearings</w:t>
      </w:r>
      <w:r w:rsidRPr="005108E4">
        <w:rPr>
          <w:sz w:val="24"/>
        </w:rPr>
        <w:t>.</w:t>
      </w:r>
      <w:r w:rsidRPr="005108E4">
        <w:rPr>
          <w:spacing w:val="24"/>
          <w:sz w:val="24"/>
        </w:rPr>
        <w:t xml:space="preserve"> </w:t>
      </w:r>
      <w:r w:rsidRPr="005108E4">
        <w:rPr>
          <w:sz w:val="24"/>
        </w:rPr>
        <w:t>At</w:t>
      </w:r>
      <w:r w:rsidRPr="005108E4">
        <w:rPr>
          <w:spacing w:val="-17"/>
          <w:sz w:val="24"/>
        </w:rPr>
        <w:t xml:space="preserve"> </w:t>
      </w:r>
      <w:r w:rsidRPr="005108E4">
        <w:rPr>
          <w:sz w:val="24"/>
        </w:rPr>
        <w:t>any</w:t>
      </w:r>
      <w:r w:rsidRPr="005108E4">
        <w:rPr>
          <w:spacing w:val="-25"/>
          <w:sz w:val="24"/>
        </w:rPr>
        <w:t xml:space="preserve"> </w:t>
      </w:r>
      <w:r w:rsidRPr="005108E4">
        <w:rPr>
          <w:sz w:val="24"/>
        </w:rPr>
        <w:t>time</w:t>
      </w:r>
      <w:r w:rsidRPr="005108E4">
        <w:rPr>
          <w:spacing w:val="-19"/>
          <w:sz w:val="24"/>
        </w:rPr>
        <w:t xml:space="preserve"> </w:t>
      </w:r>
      <w:r w:rsidRPr="005108E4">
        <w:rPr>
          <w:sz w:val="24"/>
        </w:rPr>
        <w:t>before</w:t>
      </w:r>
      <w:r w:rsidRPr="005108E4">
        <w:rPr>
          <w:spacing w:val="-19"/>
          <w:sz w:val="24"/>
        </w:rPr>
        <w:t xml:space="preserve"> </w:t>
      </w:r>
      <w:r w:rsidRPr="005108E4">
        <w:rPr>
          <w:sz w:val="24"/>
        </w:rPr>
        <w:t>the</w:t>
      </w:r>
      <w:r w:rsidRPr="005108E4">
        <w:rPr>
          <w:spacing w:val="-17"/>
          <w:sz w:val="24"/>
        </w:rPr>
        <w:t xml:space="preserve"> </w:t>
      </w:r>
      <w:r w:rsidRPr="005108E4">
        <w:rPr>
          <w:sz w:val="24"/>
        </w:rPr>
        <w:t>Commission's</w:t>
      </w:r>
      <w:r w:rsidRPr="005108E4">
        <w:rPr>
          <w:spacing w:val="-15"/>
          <w:sz w:val="24"/>
        </w:rPr>
        <w:t xml:space="preserve"> </w:t>
      </w:r>
      <w:r w:rsidRPr="005108E4">
        <w:rPr>
          <w:sz w:val="24"/>
        </w:rPr>
        <w:t>Final</w:t>
      </w:r>
      <w:r w:rsidRPr="005108E4">
        <w:rPr>
          <w:spacing w:val="-17"/>
          <w:sz w:val="24"/>
        </w:rPr>
        <w:t xml:space="preserve"> </w:t>
      </w:r>
      <w:r w:rsidRPr="005108E4">
        <w:rPr>
          <w:sz w:val="24"/>
        </w:rPr>
        <w:t>Decision</w:t>
      </w:r>
      <w:r w:rsidRPr="005108E4">
        <w:rPr>
          <w:spacing w:val="-18"/>
          <w:sz w:val="24"/>
        </w:rPr>
        <w:t xml:space="preserve"> </w:t>
      </w:r>
      <w:r w:rsidRPr="005108E4">
        <w:rPr>
          <w:sz w:val="24"/>
        </w:rPr>
        <w:t>is</w:t>
      </w:r>
      <w:r w:rsidRPr="005108E4">
        <w:rPr>
          <w:spacing w:val="-18"/>
          <w:sz w:val="24"/>
        </w:rPr>
        <w:t xml:space="preserve"> </w:t>
      </w:r>
      <w:r w:rsidRPr="005108E4">
        <w:rPr>
          <w:sz w:val="24"/>
        </w:rPr>
        <w:t>issued,</w:t>
      </w:r>
      <w:r w:rsidRPr="005108E4">
        <w:rPr>
          <w:spacing w:val="-19"/>
          <w:sz w:val="24"/>
        </w:rPr>
        <w:t xml:space="preserve"> </w:t>
      </w:r>
      <w:r w:rsidRPr="005108E4">
        <w:rPr>
          <w:sz w:val="24"/>
        </w:rPr>
        <w:t>on the motion of any party or on their own initiative, the Commission by a majority vote or the Hearing</w:t>
      </w:r>
      <w:r w:rsidRPr="005108E4">
        <w:rPr>
          <w:spacing w:val="-14"/>
          <w:sz w:val="24"/>
        </w:rPr>
        <w:t xml:space="preserve"> </w:t>
      </w:r>
      <w:r w:rsidRPr="005108E4">
        <w:rPr>
          <w:sz w:val="24"/>
        </w:rPr>
        <w:t>Officer</w:t>
      </w:r>
      <w:r w:rsidRPr="005108E4">
        <w:rPr>
          <w:spacing w:val="-15"/>
          <w:sz w:val="24"/>
        </w:rPr>
        <w:t xml:space="preserve"> </w:t>
      </w:r>
      <w:r w:rsidRPr="005108E4">
        <w:rPr>
          <w:sz w:val="24"/>
        </w:rPr>
        <w:t>may</w:t>
      </w:r>
      <w:r w:rsidRPr="005108E4">
        <w:rPr>
          <w:spacing w:val="-18"/>
          <w:sz w:val="24"/>
        </w:rPr>
        <w:t xml:space="preserve"> </w:t>
      </w:r>
      <w:r w:rsidRPr="005108E4">
        <w:rPr>
          <w:sz w:val="24"/>
        </w:rPr>
        <w:t>on</w:t>
      </w:r>
      <w:r w:rsidRPr="005108E4">
        <w:rPr>
          <w:spacing w:val="-12"/>
          <w:sz w:val="24"/>
        </w:rPr>
        <w:t xml:space="preserve"> </w:t>
      </w:r>
      <w:r w:rsidRPr="005108E4">
        <w:rPr>
          <w:sz w:val="24"/>
        </w:rPr>
        <w:t>good</w:t>
      </w:r>
      <w:r w:rsidRPr="005108E4">
        <w:rPr>
          <w:spacing w:val="-12"/>
          <w:sz w:val="24"/>
        </w:rPr>
        <w:t xml:space="preserve"> </w:t>
      </w:r>
      <w:r w:rsidRPr="005108E4">
        <w:rPr>
          <w:sz w:val="24"/>
        </w:rPr>
        <w:t>cause</w:t>
      </w:r>
      <w:r w:rsidRPr="005108E4">
        <w:rPr>
          <w:spacing w:val="-13"/>
          <w:sz w:val="24"/>
        </w:rPr>
        <w:t xml:space="preserve"> </w:t>
      </w:r>
      <w:r w:rsidRPr="005108E4">
        <w:rPr>
          <w:sz w:val="24"/>
        </w:rPr>
        <w:t>shown</w:t>
      </w:r>
      <w:r w:rsidRPr="005108E4">
        <w:rPr>
          <w:spacing w:val="-11"/>
          <w:sz w:val="24"/>
        </w:rPr>
        <w:t xml:space="preserve"> </w:t>
      </w:r>
      <w:r w:rsidRPr="005108E4">
        <w:rPr>
          <w:sz w:val="24"/>
        </w:rPr>
        <w:t>reopen</w:t>
      </w:r>
      <w:r w:rsidRPr="005108E4">
        <w:rPr>
          <w:spacing w:val="-12"/>
          <w:sz w:val="24"/>
        </w:rPr>
        <w:t xml:space="preserve"> </w:t>
      </w:r>
      <w:r w:rsidRPr="005108E4">
        <w:rPr>
          <w:sz w:val="24"/>
        </w:rPr>
        <w:t>the</w:t>
      </w:r>
      <w:r w:rsidRPr="005108E4">
        <w:rPr>
          <w:spacing w:val="-13"/>
          <w:sz w:val="24"/>
        </w:rPr>
        <w:t xml:space="preserve"> </w:t>
      </w:r>
      <w:r w:rsidRPr="005108E4">
        <w:rPr>
          <w:sz w:val="24"/>
        </w:rPr>
        <w:t>hearing</w:t>
      </w:r>
      <w:r w:rsidRPr="005108E4">
        <w:rPr>
          <w:spacing w:val="-14"/>
          <w:sz w:val="24"/>
        </w:rPr>
        <w:t xml:space="preserve"> </w:t>
      </w:r>
      <w:r w:rsidRPr="005108E4">
        <w:rPr>
          <w:sz w:val="24"/>
        </w:rPr>
        <w:t>for</w:t>
      </w:r>
      <w:r w:rsidRPr="005108E4">
        <w:rPr>
          <w:spacing w:val="-12"/>
          <w:sz w:val="24"/>
        </w:rPr>
        <w:t xml:space="preserve"> </w:t>
      </w:r>
      <w:r w:rsidRPr="005108E4">
        <w:rPr>
          <w:sz w:val="24"/>
        </w:rPr>
        <w:t>the</w:t>
      </w:r>
      <w:r w:rsidRPr="005108E4">
        <w:rPr>
          <w:spacing w:val="-12"/>
          <w:sz w:val="24"/>
        </w:rPr>
        <w:t xml:space="preserve"> </w:t>
      </w:r>
      <w:r w:rsidRPr="005108E4">
        <w:rPr>
          <w:sz w:val="24"/>
        </w:rPr>
        <w:t>purpose</w:t>
      </w:r>
      <w:r w:rsidRPr="005108E4">
        <w:rPr>
          <w:spacing w:val="-13"/>
          <w:sz w:val="24"/>
        </w:rPr>
        <w:t xml:space="preserve"> </w:t>
      </w:r>
      <w:r w:rsidRPr="005108E4">
        <w:rPr>
          <w:sz w:val="24"/>
        </w:rPr>
        <w:t>of</w:t>
      </w:r>
      <w:r w:rsidRPr="005108E4">
        <w:rPr>
          <w:spacing w:val="-12"/>
          <w:sz w:val="24"/>
        </w:rPr>
        <w:t xml:space="preserve"> </w:t>
      </w:r>
      <w:r w:rsidRPr="005108E4">
        <w:rPr>
          <w:sz w:val="24"/>
        </w:rPr>
        <w:t>receiving</w:t>
      </w:r>
      <w:r w:rsidRPr="005108E4">
        <w:rPr>
          <w:spacing w:val="-14"/>
          <w:sz w:val="24"/>
        </w:rPr>
        <w:t xml:space="preserve"> </w:t>
      </w:r>
      <w:r w:rsidRPr="005108E4">
        <w:rPr>
          <w:sz w:val="24"/>
        </w:rPr>
        <w:t>new evidence.</w:t>
      </w:r>
    </w:p>
    <w:p w14:paraId="28007394" w14:textId="77777777" w:rsidR="00DA2759" w:rsidRPr="005108E4" w:rsidRDefault="00DA2759">
      <w:pPr>
        <w:pStyle w:val="BodyText"/>
        <w:spacing w:before="6"/>
        <w:jc w:val="left"/>
      </w:pPr>
    </w:p>
    <w:p w14:paraId="345EABC4" w14:textId="77777777" w:rsidR="00DA2759" w:rsidRPr="005108E4" w:rsidRDefault="009A7511" w:rsidP="00F237C2">
      <w:pPr>
        <w:pStyle w:val="ListParagraph"/>
        <w:numPr>
          <w:ilvl w:val="0"/>
          <w:numId w:val="9"/>
        </w:numPr>
        <w:tabs>
          <w:tab w:val="left" w:pos="1899"/>
        </w:tabs>
        <w:ind w:left="1898" w:hanging="579"/>
        <w:outlineLvl w:val="1"/>
        <w:rPr>
          <w:sz w:val="24"/>
        </w:rPr>
      </w:pPr>
      <w:r w:rsidRPr="005108E4">
        <w:rPr>
          <w:sz w:val="24"/>
          <w:u w:val="single"/>
        </w:rPr>
        <w:t>Hearing Officer's Recommended</w:t>
      </w:r>
      <w:r w:rsidRPr="005108E4">
        <w:rPr>
          <w:spacing w:val="-6"/>
          <w:sz w:val="24"/>
          <w:u w:val="single"/>
        </w:rPr>
        <w:t xml:space="preserve"> </w:t>
      </w:r>
      <w:r w:rsidRPr="005108E4">
        <w:rPr>
          <w:sz w:val="24"/>
          <w:u w:val="single"/>
        </w:rPr>
        <w:t>Decision</w:t>
      </w:r>
      <w:r w:rsidRPr="005108E4">
        <w:rPr>
          <w:sz w:val="24"/>
        </w:rPr>
        <w:t>.</w:t>
      </w:r>
    </w:p>
    <w:p w14:paraId="2EF03E1E" w14:textId="77777777" w:rsidR="00DA2759" w:rsidRPr="005108E4" w:rsidRDefault="009A7511">
      <w:pPr>
        <w:pStyle w:val="ListParagraph"/>
        <w:numPr>
          <w:ilvl w:val="1"/>
          <w:numId w:val="9"/>
        </w:numPr>
        <w:tabs>
          <w:tab w:val="left" w:pos="2120"/>
        </w:tabs>
        <w:spacing w:before="5"/>
        <w:ind w:left="2119" w:hanging="445"/>
        <w:rPr>
          <w:sz w:val="24"/>
        </w:rPr>
      </w:pPr>
      <w:r w:rsidRPr="005108E4">
        <w:rPr>
          <w:sz w:val="24"/>
          <w:u w:val="single"/>
        </w:rPr>
        <w:t>Burden of</w:t>
      </w:r>
      <w:r w:rsidRPr="005108E4">
        <w:rPr>
          <w:spacing w:val="-3"/>
          <w:sz w:val="24"/>
          <w:u w:val="single"/>
        </w:rPr>
        <w:t xml:space="preserve"> </w:t>
      </w:r>
      <w:r w:rsidRPr="005108E4">
        <w:rPr>
          <w:sz w:val="24"/>
          <w:u w:val="single"/>
        </w:rPr>
        <w:t>proof</w:t>
      </w:r>
      <w:r w:rsidRPr="005108E4">
        <w:rPr>
          <w:sz w:val="24"/>
        </w:rPr>
        <w:t>.</w:t>
      </w:r>
    </w:p>
    <w:p w14:paraId="518BDC6A" w14:textId="78287CB8" w:rsidR="00DA2759" w:rsidRPr="005108E4" w:rsidRDefault="009A7511">
      <w:pPr>
        <w:pStyle w:val="ListParagraph"/>
        <w:numPr>
          <w:ilvl w:val="2"/>
          <w:numId w:val="9"/>
        </w:numPr>
        <w:tabs>
          <w:tab w:val="left" w:pos="2432"/>
        </w:tabs>
        <w:spacing w:before="2" w:line="244" w:lineRule="auto"/>
        <w:ind w:right="116" w:firstLine="0"/>
        <w:rPr>
          <w:sz w:val="24"/>
        </w:rPr>
      </w:pPr>
      <w:r w:rsidRPr="005108E4">
        <w:rPr>
          <w:sz w:val="24"/>
        </w:rPr>
        <w:t>For a notice of violation(s), the Commission or a Commission Delegee bears the burden of proving the violation(s) of</w:t>
      </w:r>
      <w:r w:rsidRPr="005108E4">
        <w:rPr>
          <w:spacing w:val="-17"/>
          <w:sz w:val="24"/>
        </w:rPr>
        <w:t xml:space="preserve"> </w:t>
      </w:r>
      <w:r w:rsidRPr="005108E4">
        <w:rPr>
          <w:sz w:val="24"/>
        </w:rPr>
        <w:t>law.</w:t>
      </w:r>
    </w:p>
    <w:p w14:paraId="7D93AE56" w14:textId="77777777" w:rsidR="00DA2759" w:rsidRPr="005108E4" w:rsidRDefault="009A7511">
      <w:pPr>
        <w:pStyle w:val="ListParagraph"/>
        <w:numPr>
          <w:ilvl w:val="2"/>
          <w:numId w:val="9"/>
        </w:numPr>
        <w:tabs>
          <w:tab w:val="left" w:pos="2348"/>
        </w:tabs>
        <w:spacing w:line="244" w:lineRule="auto"/>
        <w:ind w:right="117" w:firstLine="0"/>
        <w:rPr>
          <w:sz w:val="24"/>
        </w:rPr>
      </w:pPr>
      <w:r w:rsidRPr="005108E4">
        <w:rPr>
          <w:sz w:val="24"/>
        </w:rPr>
        <w:t>For</w:t>
      </w:r>
      <w:r w:rsidRPr="005108E4">
        <w:rPr>
          <w:spacing w:val="-22"/>
          <w:sz w:val="24"/>
        </w:rPr>
        <w:t xml:space="preserve"> </w:t>
      </w:r>
      <w:r w:rsidRPr="005108E4">
        <w:rPr>
          <w:sz w:val="24"/>
        </w:rPr>
        <w:t>a</w:t>
      </w:r>
      <w:r w:rsidRPr="005108E4">
        <w:rPr>
          <w:spacing w:val="-21"/>
          <w:sz w:val="24"/>
        </w:rPr>
        <w:t xml:space="preserve"> </w:t>
      </w:r>
      <w:r w:rsidRPr="005108E4">
        <w:rPr>
          <w:sz w:val="24"/>
        </w:rPr>
        <w:t>notice</w:t>
      </w:r>
      <w:r w:rsidRPr="005108E4">
        <w:rPr>
          <w:spacing w:val="-21"/>
          <w:sz w:val="24"/>
        </w:rPr>
        <w:t xml:space="preserve"> </w:t>
      </w:r>
      <w:r w:rsidRPr="005108E4">
        <w:rPr>
          <w:sz w:val="24"/>
        </w:rPr>
        <w:t>of</w:t>
      </w:r>
      <w:r w:rsidRPr="005108E4">
        <w:rPr>
          <w:spacing w:val="-22"/>
          <w:sz w:val="24"/>
        </w:rPr>
        <w:t xml:space="preserve"> </w:t>
      </w:r>
      <w:r w:rsidRPr="005108E4">
        <w:rPr>
          <w:sz w:val="24"/>
        </w:rPr>
        <w:t>action(s)</w:t>
      </w:r>
      <w:r w:rsidRPr="005108E4">
        <w:rPr>
          <w:spacing w:val="-21"/>
          <w:sz w:val="24"/>
        </w:rPr>
        <w:t xml:space="preserve"> </w:t>
      </w:r>
      <w:r w:rsidRPr="005108E4">
        <w:rPr>
          <w:sz w:val="24"/>
        </w:rPr>
        <w:t>including,</w:t>
      </w:r>
      <w:r w:rsidRPr="005108E4">
        <w:rPr>
          <w:spacing w:val="-20"/>
          <w:sz w:val="24"/>
        </w:rPr>
        <w:t xml:space="preserve"> </w:t>
      </w:r>
      <w:r w:rsidRPr="005108E4">
        <w:rPr>
          <w:sz w:val="24"/>
        </w:rPr>
        <w:t>but</w:t>
      </w:r>
      <w:r w:rsidRPr="005108E4">
        <w:rPr>
          <w:spacing w:val="-21"/>
          <w:sz w:val="24"/>
        </w:rPr>
        <w:t xml:space="preserve"> </w:t>
      </w:r>
      <w:r w:rsidRPr="005108E4">
        <w:rPr>
          <w:sz w:val="24"/>
        </w:rPr>
        <w:t>not</w:t>
      </w:r>
      <w:r w:rsidRPr="005108E4">
        <w:rPr>
          <w:spacing w:val="-17"/>
          <w:sz w:val="24"/>
        </w:rPr>
        <w:t xml:space="preserve"> </w:t>
      </w:r>
      <w:r w:rsidRPr="005108E4">
        <w:rPr>
          <w:sz w:val="24"/>
        </w:rPr>
        <w:t>limited</w:t>
      </w:r>
      <w:r w:rsidRPr="005108E4">
        <w:rPr>
          <w:spacing w:val="-19"/>
          <w:sz w:val="24"/>
        </w:rPr>
        <w:t xml:space="preserve"> </w:t>
      </w:r>
      <w:r w:rsidRPr="005108E4">
        <w:rPr>
          <w:sz w:val="24"/>
        </w:rPr>
        <w:t>to,</w:t>
      </w:r>
      <w:r w:rsidRPr="005108E4">
        <w:rPr>
          <w:spacing w:val="-18"/>
          <w:sz w:val="24"/>
        </w:rPr>
        <w:t xml:space="preserve"> </w:t>
      </w:r>
      <w:r w:rsidRPr="005108E4">
        <w:rPr>
          <w:sz w:val="24"/>
        </w:rPr>
        <w:t>the</w:t>
      </w:r>
      <w:r w:rsidRPr="005108E4">
        <w:rPr>
          <w:spacing w:val="-20"/>
          <w:sz w:val="24"/>
        </w:rPr>
        <w:t xml:space="preserve"> </w:t>
      </w:r>
      <w:r w:rsidRPr="005108E4">
        <w:rPr>
          <w:sz w:val="24"/>
        </w:rPr>
        <w:t>denial</w:t>
      </w:r>
      <w:r w:rsidRPr="005108E4">
        <w:rPr>
          <w:spacing w:val="-17"/>
          <w:sz w:val="24"/>
        </w:rPr>
        <w:t xml:space="preserve"> </w:t>
      </w:r>
      <w:r w:rsidRPr="005108E4">
        <w:rPr>
          <w:sz w:val="24"/>
        </w:rPr>
        <w:t>of</w:t>
      </w:r>
      <w:r w:rsidRPr="005108E4">
        <w:rPr>
          <w:spacing w:val="-20"/>
          <w:sz w:val="24"/>
        </w:rPr>
        <w:t xml:space="preserve"> </w:t>
      </w:r>
      <w:r w:rsidRPr="005108E4">
        <w:rPr>
          <w:sz w:val="24"/>
        </w:rPr>
        <w:t>a</w:t>
      </w:r>
      <w:r w:rsidRPr="005108E4">
        <w:rPr>
          <w:spacing w:val="-19"/>
          <w:sz w:val="24"/>
        </w:rPr>
        <w:t xml:space="preserve"> </w:t>
      </w:r>
      <w:r w:rsidRPr="005108E4">
        <w:rPr>
          <w:sz w:val="24"/>
        </w:rPr>
        <w:t>renewal</w:t>
      </w:r>
      <w:r w:rsidRPr="005108E4">
        <w:rPr>
          <w:spacing w:val="-18"/>
          <w:sz w:val="24"/>
        </w:rPr>
        <w:t xml:space="preserve"> </w:t>
      </w:r>
      <w:r w:rsidRPr="005108E4">
        <w:rPr>
          <w:sz w:val="24"/>
        </w:rPr>
        <w:t>License, the Licensee bears the burden of proving the qualifications for</w:t>
      </w:r>
      <w:r w:rsidRPr="005108E4">
        <w:rPr>
          <w:spacing w:val="-30"/>
          <w:sz w:val="24"/>
        </w:rPr>
        <w:t xml:space="preserve"> </w:t>
      </w:r>
      <w:r w:rsidRPr="005108E4">
        <w:rPr>
          <w:sz w:val="24"/>
        </w:rPr>
        <w:t>licensure.</w:t>
      </w:r>
    </w:p>
    <w:p w14:paraId="259425A9" w14:textId="77777777" w:rsidR="00DA2759" w:rsidRPr="005108E4" w:rsidRDefault="009A7511">
      <w:pPr>
        <w:pStyle w:val="ListParagraph"/>
        <w:numPr>
          <w:ilvl w:val="1"/>
          <w:numId w:val="9"/>
        </w:numPr>
        <w:tabs>
          <w:tab w:val="left" w:pos="2134"/>
        </w:tabs>
        <w:spacing w:line="272" w:lineRule="exact"/>
        <w:ind w:left="2133" w:hanging="459"/>
        <w:rPr>
          <w:sz w:val="24"/>
        </w:rPr>
      </w:pPr>
      <w:r w:rsidRPr="005108E4">
        <w:rPr>
          <w:sz w:val="24"/>
        </w:rPr>
        <w:t>The Hearing Officer will make a recommended decision to the</w:t>
      </w:r>
      <w:r w:rsidRPr="005108E4">
        <w:rPr>
          <w:spacing w:val="-29"/>
          <w:sz w:val="24"/>
        </w:rPr>
        <w:t xml:space="preserve"> </w:t>
      </w:r>
      <w:r w:rsidRPr="005108E4">
        <w:rPr>
          <w:sz w:val="24"/>
        </w:rPr>
        <w:t>Commission.</w:t>
      </w:r>
    </w:p>
    <w:p w14:paraId="3F758728" w14:textId="77777777" w:rsidR="00DA2759" w:rsidRPr="005108E4" w:rsidRDefault="009A7511">
      <w:pPr>
        <w:pStyle w:val="ListParagraph"/>
        <w:numPr>
          <w:ilvl w:val="2"/>
          <w:numId w:val="9"/>
        </w:numPr>
        <w:tabs>
          <w:tab w:val="left" w:pos="2367"/>
        </w:tabs>
        <w:spacing w:before="1" w:line="242" w:lineRule="auto"/>
        <w:ind w:right="117" w:firstLine="0"/>
        <w:rPr>
          <w:sz w:val="24"/>
        </w:rPr>
      </w:pPr>
      <w:r w:rsidRPr="005108E4">
        <w:rPr>
          <w:sz w:val="24"/>
        </w:rPr>
        <w:t>The</w:t>
      </w:r>
      <w:r w:rsidRPr="005108E4">
        <w:rPr>
          <w:spacing w:val="-16"/>
          <w:sz w:val="24"/>
        </w:rPr>
        <w:t xml:space="preserve"> </w:t>
      </w:r>
      <w:r w:rsidRPr="005108E4">
        <w:rPr>
          <w:sz w:val="24"/>
        </w:rPr>
        <w:t>recommended</w:t>
      </w:r>
      <w:r w:rsidRPr="005108E4">
        <w:rPr>
          <w:spacing w:val="-14"/>
          <w:sz w:val="24"/>
        </w:rPr>
        <w:t xml:space="preserve"> </w:t>
      </w:r>
      <w:r w:rsidRPr="005108E4">
        <w:rPr>
          <w:sz w:val="24"/>
        </w:rPr>
        <w:t>decision</w:t>
      </w:r>
      <w:r w:rsidRPr="005108E4">
        <w:rPr>
          <w:spacing w:val="-13"/>
          <w:sz w:val="24"/>
        </w:rPr>
        <w:t xml:space="preserve"> </w:t>
      </w:r>
      <w:r w:rsidRPr="005108E4">
        <w:rPr>
          <w:sz w:val="24"/>
        </w:rPr>
        <w:t>may</w:t>
      </w:r>
      <w:r w:rsidRPr="005108E4">
        <w:rPr>
          <w:spacing w:val="-19"/>
          <w:sz w:val="24"/>
        </w:rPr>
        <w:t xml:space="preserve"> </w:t>
      </w:r>
      <w:r w:rsidRPr="005108E4">
        <w:rPr>
          <w:sz w:val="24"/>
        </w:rPr>
        <w:t>affirm,</w:t>
      </w:r>
      <w:r w:rsidRPr="005108E4">
        <w:rPr>
          <w:spacing w:val="-13"/>
          <w:sz w:val="24"/>
        </w:rPr>
        <w:t xml:space="preserve"> </w:t>
      </w:r>
      <w:r w:rsidRPr="005108E4">
        <w:rPr>
          <w:sz w:val="24"/>
        </w:rPr>
        <w:t>modify,</w:t>
      </w:r>
      <w:r w:rsidRPr="005108E4">
        <w:rPr>
          <w:spacing w:val="-13"/>
          <w:sz w:val="24"/>
        </w:rPr>
        <w:t xml:space="preserve"> </w:t>
      </w:r>
      <w:r w:rsidRPr="005108E4">
        <w:rPr>
          <w:sz w:val="24"/>
        </w:rPr>
        <w:t>or</w:t>
      </w:r>
      <w:r w:rsidRPr="005108E4">
        <w:rPr>
          <w:spacing w:val="-12"/>
          <w:sz w:val="24"/>
        </w:rPr>
        <w:t xml:space="preserve"> </w:t>
      </w:r>
      <w:r w:rsidRPr="005108E4">
        <w:rPr>
          <w:sz w:val="24"/>
        </w:rPr>
        <w:t>overturn</w:t>
      </w:r>
      <w:r w:rsidRPr="005108E4">
        <w:rPr>
          <w:spacing w:val="-13"/>
          <w:sz w:val="24"/>
        </w:rPr>
        <w:t xml:space="preserve"> </w:t>
      </w:r>
      <w:r w:rsidRPr="005108E4">
        <w:rPr>
          <w:sz w:val="24"/>
        </w:rPr>
        <w:t>the</w:t>
      </w:r>
      <w:r w:rsidRPr="005108E4">
        <w:rPr>
          <w:spacing w:val="-15"/>
          <w:sz w:val="24"/>
        </w:rPr>
        <w:t xml:space="preserve"> </w:t>
      </w:r>
      <w:r w:rsidRPr="005108E4">
        <w:rPr>
          <w:sz w:val="24"/>
        </w:rPr>
        <w:t>actions</w:t>
      </w:r>
      <w:r w:rsidRPr="005108E4">
        <w:rPr>
          <w:spacing w:val="-15"/>
          <w:sz w:val="24"/>
        </w:rPr>
        <w:t xml:space="preserve"> </w:t>
      </w:r>
      <w:r w:rsidRPr="005108E4">
        <w:rPr>
          <w:sz w:val="24"/>
        </w:rPr>
        <w:t>proposed</w:t>
      </w:r>
      <w:r w:rsidRPr="005108E4">
        <w:rPr>
          <w:spacing w:val="-15"/>
          <w:sz w:val="24"/>
        </w:rPr>
        <w:t xml:space="preserve"> </w:t>
      </w:r>
      <w:r w:rsidRPr="005108E4">
        <w:rPr>
          <w:sz w:val="24"/>
        </w:rPr>
        <w:t>in the Commission's notice of violation(s) or</w:t>
      </w:r>
      <w:r w:rsidRPr="005108E4">
        <w:rPr>
          <w:spacing w:val="-10"/>
          <w:sz w:val="24"/>
        </w:rPr>
        <w:t xml:space="preserve"> </w:t>
      </w:r>
      <w:r w:rsidRPr="005108E4">
        <w:rPr>
          <w:sz w:val="24"/>
        </w:rPr>
        <w:t>action(s).</w:t>
      </w:r>
    </w:p>
    <w:p w14:paraId="1ACEDD4E" w14:textId="77777777" w:rsidR="00DA2759" w:rsidRPr="005108E4" w:rsidRDefault="009A7511">
      <w:pPr>
        <w:pStyle w:val="ListParagraph"/>
        <w:numPr>
          <w:ilvl w:val="2"/>
          <w:numId w:val="9"/>
        </w:numPr>
        <w:tabs>
          <w:tab w:val="left" w:pos="2605"/>
        </w:tabs>
        <w:spacing w:before="2" w:line="242" w:lineRule="auto"/>
        <w:ind w:right="117" w:firstLine="0"/>
        <w:rPr>
          <w:sz w:val="24"/>
        </w:rPr>
      </w:pPr>
      <w:r w:rsidRPr="005108E4">
        <w:rPr>
          <w:sz w:val="24"/>
        </w:rPr>
        <w:t>The recommended decision shall be in writing to the Commission for its consideration, which shall include, but not be limited to, a statement of reasons, including determination of each issue of fact or law necessary to the</w:t>
      </w:r>
      <w:r w:rsidRPr="005108E4">
        <w:rPr>
          <w:spacing w:val="-42"/>
          <w:sz w:val="24"/>
        </w:rPr>
        <w:t xml:space="preserve"> </w:t>
      </w:r>
      <w:r w:rsidRPr="005108E4">
        <w:rPr>
          <w:sz w:val="24"/>
        </w:rPr>
        <w:t>decision.</w:t>
      </w:r>
    </w:p>
    <w:p w14:paraId="0D0CAFAA" w14:textId="77777777" w:rsidR="00DA2759" w:rsidRPr="005108E4" w:rsidRDefault="009A7511">
      <w:pPr>
        <w:pStyle w:val="ListParagraph"/>
        <w:numPr>
          <w:ilvl w:val="2"/>
          <w:numId w:val="9"/>
        </w:numPr>
        <w:tabs>
          <w:tab w:val="left" w:pos="2348"/>
        </w:tabs>
        <w:spacing w:before="2" w:line="242" w:lineRule="auto"/>
        <w:ind w:right="117" w:firstLine="0"/>
        <w:rPr>
          <w:sz w:val="24"/>
        </w:rPr>
      </w:pPr>
      <w:r w:rsidRPr="005108E4">
        <w:rPr>
          <w:sz w:val="24"/>
        </w:rPr>
        <w:t>The</w:t>
      </w:r>
      <w:r w:rsidRPr="005108E4">
        <w:rPr>
          <w:spacing w:val="-21"/>
          <w:sz w:val="24"/>
        </w:rPr>
        <w:t xml:space="preserve"> </w:t>
      </w:r>
      <w:r w:rsidRPr="005108E4">
        <w:rPr>
          <w:sz w:val="24"/>
        </w:rPr>
        <w:t>Hearing</w:t>
      </w:r>
      <w:r w:rsidRPr="005108E4">
        <w:rPr>
          <w:spacing w:val="-22"/>
          <w:sz w:val="24"/>
        </w:rPr>
        <w:t xml:space="preserve"> </w:t>
      </w:r>
      <w:r w:rsidRPr="005108E4">
        <w:rPr>
          <w:sz w:val="24"/>
        </w:rPr>
        <w:t>Officer</w:t>
      </w:r>
      <w:r w:rsidRPr="005108E4">
        <w:rPr>
          <w:spacing w:val="-21"/>
          <w:sz w:val="24"/>
        </w:rPr>
        <w:t xml:space="preserve"> </w:t>
      </w:r>
      <w:r w:rsidRPr="005108E4">
        <w:rPr>
          <w:sz w:val="24"/>
        </w:rPr>
        <w:t>may</w:t>
      </w:r>
      <w:r w:rsidRPr="005108E4">
        <w:rPr>
          <w:spacing w:val="-27"/>
          <w:sz w:val="24"/>
        </w:rPr>
        <w:t xml:space="preserve"> </w:t>
      </w:r>
      <w:r w:rsidRPr="005108E4">
        <w:rPr>
          <w:sz w:val="24"/>
        </w:rPr>
        <w:t>recommend</w:t>
      </w:r>
      <w:r w:rsidRPr="005108E4">
        <w:rPr>
          <w:spacing w:val="-20"/>
          <w:sz w:val="24"/>
        </w:rPr>
        <w:t xml:space="preserve"> </w:t>
      </w:r>
      <w:r w:rsidRPr="005108E4">
        <w:rPr>
          <w:sz w:val="24"/>
        </w:rPr>
        <w:t>disciplinary</w:t>
      </w:r>
      <w:r w:rsidRPr="005108E4">
        <w:rPr>
          <w:spacing w:val="-26"/>
          <w:sz w:val="24"/>
        </w:rPr>
        <w:t xml:space="preserve"> </w:t>
      </w:r>
      <w:r w:rsidRPr="005108E4">
        <w:rPr>
          <w:sz w:val="24"/>
        </w:rPr>
        <w:t>action(s),</w:t>
      </w:r>
      <w:r w:rsidRPr="005108E4">
        <w:rPr>
          <w:spacing w:val="-20"/>
          <w:sz w:val="24"/>
        </w:rPr>
        <w:t xml:space="preserve"> </w:t>
      </w:r>
      <w:r w:rsidRPr="005108E4">
        <w:rPr>
          <w:sz w:val="24"/>
        </w:rPr>
        <w:t>sanction(s)</w:t>
      </w:r>
      <w:r w:rsidRPr="005108E4">
        <w:rPr>
          <w:spacing w:val="-21"/>
          <w:sz w:val="24"/>
        </w:rPr>
        <w:t xml:space="preserve"> </w:t>
      </w:r>
      <w:r w:rsidRPr="005108E4">
        <w:rPr>
          <w:sz w:val="24"/>
        </w:rPr>
        <w:t>or</w:t>
      </w:r>
      <w:r w:rsidRPr="005108E4">
        <w:rPr>
          <w:spacing w:val="-23"/>
          <w:sz w:val="24"/>
        </w:rPr>
        <w:t xml:space="preserve"> </w:t>
      </w:r>
      <w:r w:rsidRPr="005108E4">
        <w:rPr>
          <w:sz w:val="24"/>
        </w:rPr>
        <w:t>fine(s),</w:t>
      </w:r>
      <w:r w:rsidRPr="005108E4">
        <w:rPr>
          <w:spacing w:val="-22"/>
          <w:sz w:val="24"/>
        </w:rPr>
        <w:t xml:space="preserve"> </w:t>
      </w:r>
      <w:r w:rsidRPr="005108E4">
        <w:rPr>
          <w:sz w:val="24"/>
        </w:rPr>
        <w:t>or an informal disposition of the matter and provide reasons for the recommendation, including whether the recommendation is consistent with the notice of violation(s) or action(s) and the Commission's prior disciplinary action(s), sanction(s) or</w:t>
      </w:r>
      <w:r w:rsidRPr="005108E4">
        <w:rPr>
          <w:spacing w:val="-39"/>
          <w:sz w:val="24"/>
        </w:rPr>
        <w:t xml:space="preserve"> </w:t>
      </w:r>
      <w:r w:rsidRPr="005108E4">
        <w:rPr>
          <w:sz w:val="24"/>
        </w:rPr>
        <w:t>fine(s).</w:t>
      </w:r>
    </w:p>
    <w:p w14:paraId="3ABBB452" w14:textId="3E2CDE85" w:rsidR="00DA2759" w:rsidRPr="005108E4" w:rsidRDefault="009A7511">
      <w:pPr>
        <w:pStyle w:val="ListParagraph"/>
        <w:numPr>
          <w:ilvl w:val="2"/>
          <w:numId w:val="9"/>
        </w:numPr>
        <w:tabs>
          <w:tab w:val="left" w:pos="2405"/>
        </w:tabs>
        <w:spacing w:before="3" w:line="242" w:lineRule="auto"/>
        <w:ind w:right="116" w:firstLine="0"/>
        <w:rPr>
          <w:sz w:val="24"/>
        </w:rPr>
      </w:pPr>
      <w:r w:rsidRPr="005108E4">
        <w:rPr>
          <w:sz w:val="24"/>
        </w:rPr>
        <w:t xml:space="preserve">The Hearing Officer shall electronically mail a copy of the recommended decision to each </w:t>
      </w:r>
      <w:r w:rsidR="00F2164B" w:rsidRPr="005108E4">
        <w:rPr>
          <w:sz w:val="24"/>
        </w:rPr>
        <w:t xml:space="preserve">party </w:t>
      </w:r>
      <w:r w:rsidRPr="005108E4">
        <w:rPr>
          <w:sz w:val="24"/>
        </w:rPr>
        <w:t xml:space="preserve">or their attorney(s) of record and on request, mail a copy of the recommended decision to each </w:t>
      </w:r>
      <w:r w:rsidR="00F2164B" w:rsidRPr="005108E4">
        <w:rPr>
          <w:sz w:val="24"/>
        </w:rPr>
        <w:t xml:space="preserve">party </w:t>
      </w:r>
      <w:r w:rsidRPr="005108E4">
        <w:rPr>
          <w:sz w:val="24"/>
        </w:rPr>
        <w:t>or their attorney(s) of</w:t>
      </w:r>
      <w:r w:rsidRPr="005108E4">
        <w:rPr>
          <w:spacing w:val="-25"/>
          <w:sz w:val="24"/>
        </w:rPr>
        <w:t xml:space="preserve"> </w:t>
      </w:r>
      <w:r w:rsidRPr="005108E4">
        <w:rPr>
          <w:sz w:val="24"/>
        </w:rPr>
        <w:t>record.</w:t>
      </w:r>
    </w:p>
    <w:p w14:paraId="4E018408" w14:textId="77777777" w:rsidR="00DA2759" w:rsidRPr="005108E4" w:rsidRDefault="009A7511">
      <w:pPr>
        <w:pStyle w:val="ListParagraph"/>
        <w:numPr>
          <w:ilvl w:val="1"/>
          <w:numId w:val="9"/>
        </w:numPr>
        <w:tabs>
          <w:tab w:val="left" w:pos="2105"/>
        </w:tabs>
        <w:spacing w:before="4" w:line="242" w:lineRule="auto"/>
        <w:ind w:right="110" w:firstLine="0"/>
        <w:rPr>
          <w:sz w:val="24"/>
        </w:rPr>
      </w:pPr>
      <w:r w:rsidRPr="005108E4">
        <w:rPr>
          <w:sz w:val="24"/>
        </w:rPr>
        <w:t>Within</w:t>
      </w:r>
      <w:r w:rsidRPr="005108E4">
        <w:rPr>
          <w:spacing w:val="-9"/>
          <w:sz w:val="24"/>
        </w:rPr>
        <w:t xml:space="preserve"> </w:t>
      </w:r>
      <w:r w:rsidRPr="005108E4">
        <w:rPr>
          <w:sz w:val="24"/>
        </w:rPr>
        <w:t>21</w:t>
      </w:r>
      <w:r w:rsidRPr="005108E4">
        <w:rPr>
          <w:spacing w:val="-8"/>
          <w:sz w:val="24"/>
        </w:rPr>
        <w:t xml:space="preserve"> </w:t>
      </w:r>
      <w:r w:rsidRPr="005108E4">
        <w:rPr>
          <w:sz w:val="24"/>
        </w:rPr>
        <w:t>calendar</w:t>
      </w:r>
      <w:r w:rsidRPr="005108E4">
        <w:rPr>
          <w:spacing w:val="-9"/>
          <w:sz w:val="24"/>
        </w:rPr>
        <w:t xml:space="preserve"> </w:t>
      </w:r>
      <w:r w:rsidRPr="005108E4">
        <w:rPr>
          <w:spacing w:val="-3"/>
          <w:sz w:val="24"/>
        </w:rPr>
        <w:t>days</w:t>
      </w:r>
      <w:r w:rsidRPr="005108E4">
        <w:rPr>
          <w:spacing w:val="-8"/>
          <w:sz w:val="24"/>
        </w:rPr>
        <w:t xml:space="preserve"> </w:t>
      </w:r>
      <w:r w:rsidRPr="005108E4">
        <w:rPr>
          <w:sz w:val="24"/>
        </w:rPr>
        <w:t>of</w:t>
      </w:r>
      <w:r w:rsidRPr="005108E4">
        <w:rPr>
          <w:spacing w:val="-9"/>
          <w:sz w:val="24"/>
        </w:rPr>
        <w:t xml:space="preserve"> </w:t>
      </w:r>
      <w:r w:rsidRPr="005108E4">
        <w:rPr>
          <w:sz w:val="24"/>
        </w:rPr>
        <w:t>the</w:t>
      </w:r>
      <w:r w:rsidRPr="005108E4">
        <w:rPr>
          <w:spacing w:val="-9"/>
          <w:sz w:val="24"/>
        </w:rPr>
        <w:t xml:space="preserve"> </w:t>
      </w:r>
      <w:r w:rsidRPr="005108E4">
        <w:rPr>
          <w:sz w:val="24"/>
        </w:rPr>
        <w:t>issuance</w:t>
      </w:r>
      <w:r w:rsidRPr="005108E4">
        <w:rPr>
          <w:spacing w:val="-9"/>
          <w:sz w:val="24"/>
        </w:rPr>
        <w:t xml:space="preserve"> </w:t>
      </w:r>
      <w:r w:rsidRPr="005108E4">
        <w:rPr>
          <w:sz w:val="24"/>
        </w:rPr>
        <w:t>of</w:t>
      </w:r>
      <w:r w:rsidRPr="005108E4">
        <w:rPr>
          <w:spacing w:val="-9"/>
          <w:sz w:val="24"/>
        </w:rPr>
        <w:t xml:space="preserve"> </w:t>
      </w:r>
      <w:r w:rsidRPr="005108E4">
        <w:rPr>
          <w:sz w:val="24"/>
        </w:rPr>
        <w:t>the</w:t>
      </w:r>
      <w:r w:rsidRPr="005108E4">
        <w:rPr>
          <w:spacing w:val="-9"/>
          <w:sz w:val="24"/>
        </w:rPr>
        <w:t xml:space="preserve"> </w:t>
      </w:r>
      <w:r w:rsidRPr="005108E4">
        <w:rPr>
          <w:sz w:val="24"/>
        </w:rPr>
        <w:t>recommended</w:t>
      </w:r>
      <w:r w:rsidRPr="005108E4">
        <w:rPr>
          <w:spacing w:val="-8"/>
          <w:sz w:val="24"/>
        </w:rPr>
        <w:t xml:space="preserve"> </w:t>
      </w:r>
      <w:r w:rsidRPr="005108E4">
        <w:rPr>
          <w:sz w:val="24"/>
        </w:rPr>
        <w:t>decision,</w:t>
      </w:r>
      <w:r w:rsidRPr="005108E4">
        <w:rPr>
          <w:spacing w:val="-8"/>
          <w:sz w:val="24"/>
        </w:rPr>
        <w:t xml:space="preserve"> </w:t>
      </w:r>
      <w:r w:rsidRPr="005108E4">
        <w:rPr>
          <w:sz w:val="24"/>
        </w:rPr>
        <w:t>the</w:t>
      </w:r>
      <w:r w:rsidRPr="005108E4">
        <w:rPr>
          <w:spacing w:val="-9"/>
          <w:sz w:val="24"/>
        </w:rPr>
        <w:t xml:space="preserve"> </w:t>
      </w:r>
      <w:r w:rsidRPr="005108E4">
        <w:rPr>
          <w:sz w:val="24"/>
        </w:rPr>
        <w:t>parties</w:t>
      </w:r>
      <w:r w:rsidRPr="005108E4">
        <w:rPr>
          <w:spacing w:val="-8"/>
          <w:sz w:val="24"/>
        </w:rPr>
        <w:t xml:space="preserve"> </w:t>
      </w:r>
      <w:r w:rsidRPr="005108E4">
        <w:rPr>
          <w:sz w:val="24"/>
        </w:rPr>
        <w:t>may submit</w:t>
      </w:r>
      <w:r w:rsidRPr="005108E4">
        <w:rPr>
          <w:spacing w:val="-22"/>
          <w:sz w:val="24"/>
        </w:rPr>
        <w:t xml:space="preserve"> </w:t>
      </w:r>
      <w:r w:rsidRPr="005108E4">
        <w:rPr>
          <w:sz w:val="24"/>
        </w:rPr>
        <w:t>to</w:t>
      </w:r>
      <w:r w:rsidRPr="005108E4">
        <w:rPr>
          <w:spacing w:val="-21"/>
          <w:sz w:val="24"/>
        </w:rPr>
        <w:t xml:space="preserve"> </w:t>
      </w:r>
      <w:r w:rsidRPr="005108E4">
        <w:rPr>
          <w:sz w:val="24"/>
        </w:rPr>
        <w:t>the</w:t>
      </w:r>
      <w:r w:rsidRPr="005108E4">
        <w:rPr>
          <w:spacing w:val="-22"/>
          <w:sz w:val="24"/>
        </w:rPr>
        <w:t xml:space="preserve"> </w:t>
      </w:r>
      <w:r w:rsidRPr="005108E4">
        <w:rPr>
          <w:sz w:val="24"/>
        </w:rPr>
        <w:t>Commission</w:t>
      </w:r>
      <w:r w:rsidRPr="005108E4">
        <w:rPr>
          <w:spacing w:val="-22"/>
          <w:sz w:val="24"/>
        </w:rPr>
        <w:t xml:space="preserve"> </w:t>
      </w:r>
      <w:r w:rsidRPr="005108E4">
        <w:rPr>
          <w:sz w:val="24"/>
        </w:rPr>
        <w:t>written</w:t>
      </w:r>
      <w:r w:rsidRPr="005108E4">
        <w:rPr>
          <w:spacing w:val="-21"/>
          <w:sz w:val="24"/>
        </w:rPr>
        <w:t xml:space="preserve"> </w:t>
      </w:r>
      <w:r w:rsidRPr="005108E4">
        <w:rPr>
          <w:sz w:val="24"/>
        </w:rPr>
        <w:t>objections</w:t>
      </w:r>
      <w:r w:rsidRPr="005108E4">
        <w:rPr>
          <w:spacing w:val="-20"/>
          <w:sz w:val="24"/>
        </w:rPr>
        <w:t xml:space="preserve"> </w:t>
      </w:r>
      <w:r w:rsidRPr="005108E4">
        <w:rPr>
          <w:sz w:val="24"/>
        </w:rPr>
        <w:t>and</w:t>
      </w:r>
      <w:r w:rsidRPr="005108E4">
        <w:rPr>
          <w:spacing w:val="-19"/>
          <w:sz w:val="24"/>
        </w:rPr>
        <w:t xml:space="preserve"> </w:t>
      </w:r>
      <w:r w:rsidRPr="005108E4">
        <w:rPr>
          <w:sz w:val="24"/>
        </w:rPr>
        <w:t>arguments</w:t>
      </w:r>
      <w:r w:rsidRPr="005108E4">
        <w:rPr>
          <w:spacing w:val="-20"/>
          <w:sz w:val="24"/>
        </w:rPr>
        <w:t xml:space="preserve"> </w:t>
      </w:r>
      <w:r w:rsidRPr="005108E4">
        <w:rPr>
          <w:sz w:val="24"/>
        </w:rPr>
        <w:t>regarding</w:t>
      </w:r>
      <w:r w:rsidRPr="005108E4">
        <w:rPr>
          <w:spacing w:val="-21"/>
          <w:sz w:val="24"/>
        </w:rPr>
        <w:t xml:space="preserve"> </w:t>
      </w:r>
      <w:r w:rsidRPr="005108E4">
        <w:rPr>
          <w:sz w:val="24"/>
        </w:rPr>
        <w:t>the</w:t>
      </w:r>
      <w:r w:rsidRPr="005108E4">
        <w:rPr>
          <w:spacing w:val="-20"/>
          <w:sz w:val="24"/>
        </w:rPr>
        <w:t xml:space="preserve"> </w:t>
      </w:r>
      <w:r w:rsidRPr="005108E4">
        <w:rPr>
          <w:sz w:val="24"/>
        </w:rPr>
        <w:t>Hearing</w:t>
      </w:r>
      <w:r w:rsidRPr="005108E4">
        <w:rPr>
          <w:spacing w:val="-22"/>
          <w:sz w:val="24"/>
        </w:rPr>
        <w:t xml:space="preserve"> </w:t>
      </w:r>
      <w:r w:rsidRPr="005108E4">
        <w:rPr>
          <w:sz w:val="24"/>
        </w:rPr>
        <w:t>Officer's recommended</w:t>
      </w:r>
      <w:r w:rsidRPr="005108E4">
        <w:rPr>
          <w:spacing w:val="-2"/>
          <w:sz w:val="24"/>
        </w:rPr>
        <w:t xml:space="preserve"> </w:t>
      </w:r>
      <w:r w:rsidRPr="005108E4">
        <w:rPr>
          <w:sz w:val="24"/>
        </w:rPr>
        <w:t>decision.</w:t>
      </w:r>
    </w:p>
    <w:p w14:paraId="2B33035F" w14:textId="77777777" w:rsidR="00DA2759" w:rsidRPr="005108E4" w:rsidRDefault="00DA2759">
      <w:pPr>
        <w:pStyle w:val="BodyText"/>
        <w:spacing w:before="6"/>
        <w:jc w:val="left"/>
      </w:pPr>
    </w:p>
    <w:p w14:paraId="5F150C88" w14:textId="77777777" w:rsidR="00DA2759" w:rsidRPr="005108E4" w:rsidRDefault="009A7511" w:rsidP="00F237C2">
      <w:pPr>
        <w:pStyle w:val="ListParagraph"/>
        <w:numPr>
          <w:ilvl w:val="0"/>
          <w:numId w:val="9"/>
        </w:numPr>
        <w:tabs>
          <w:tab w:val="left" w:pos="1899"/>
        </w:tabs>
        <w:ind w:left="1898" w:hanging="579"/>
        <w:outlineLvl w:val="1"/>
        <w:rPr>
          <w:sz w:val="24"/>
        </w:rPr>
      </w:pPr>
      <w:r w:rsidRPr="005108E4">
        <w:rPr>
          <w:sz w:val="24"/>
          <w:u w:val="single"/>
        </w:rPr>
        <w:t>Final</w:t>
      </w:r>
      <w:r w:rsidRPr="005108E4">
        <w:rPr>
          <w:spacing w:val="-1"/>
          <w:sz w:val="24"/>
          <w:u w:val="single"/>
        </w:rPr>
        <w:t xml:space="preserve"> </w:t>
      </w:r>
      <w:r w:rsidRPr="005108E4">
        <w:rPr>
          <w:sz w:val="24"/>
          <w:u w:val="single"/>
        </w:rPr>
        <w:t>Decision</w:t>
      </w:r>
      <w:r w:rsidRPr="005108E4">
        <w:rPr>
          <w:sz w:val="24"/>
        </w:rPr>
        <w:t>.</w:t>
      </w:r>
    </w:p>
    <w:p w14:paraId="458EA003" w14:textId="77777777" w:rsidR="00DA2759" w:rsidRPr="005108E4" w:rsidRDefault="009A7511">
      <w:pPr>
        <w:pStyle w:val="ListParagraph"/>
        <w:numPr>
          <w:ilvl w:val="1"/>
          <w:numId w:val="9"/>
        </w:numPr>
        <w:tabs>
          <w:tab w:val="left" w:pos="2206"/>
        </w:tabs>
        <w:spacing w:before="2" w:line="244" w:lineRule="auto"/>
        <w:ind w:right="117" w:firstLine="0"/>
        <w:rPr>
          <w:sz w:val="24"/>
        </w:rPr>
      </w:pPr>
      <w:r w:rsidRPr="005108E4">
        <w:rPr>
          <w:sz w:val="24"/>
        </w:rPr>
        <w:t>The Commission may affirm, adopt, modify, amend, or reverse the recommended decision of the Hearing Officer or remand the matter for further</w:t>
      </w:r>
      <w:r w:rsidRPr="005108E4">
        <w:rPr>
          <w:spacing w:val="-33"/>
          <w:sz w:val="24"/>
        </w:rPr>
        <w:t xml:space="preserve"> </w:t>
      </w:r>
      <w:r w:rsidRPr="005108E4">
        <w:rPr>
          <w:sz w:val="24"/>
        </w:rPr>
        <w:t>consideration.</w:t>
      </w:r>
    </w:p>
    <w:p w14:paraId="0B9D6E6E" w14:textId="77777777" w:rsidR="00DA2759" w:rsidRPr="005108E4" w:rsidRDefault="009A7511">
      <w:pPr>
        <w:pStyle w:val="ListParagraph"/>
        <w:numPr>
          <w:ilvl w:val="1"/>
          <w:numId w:val="9"/>
        </w:numPr>
        <w:tabs>
          <w:tab w:val="left" w:pos="2112"/>
        </w:tabs>
        <w:spacing w:line="244" w:lineRule="auto"/>
        <w:ind w:right="110" w:firstLine="0"/>
        <w:rPr>
          <w:sz w:val="24"/>
        </w:rPr>
      </w:pPr>
      <w:r w:rsidRPr="005108E4">
        <w:rPr>
          <w:sz w:val="24"/>
        </w:rPr>
        <w:t>The</w:t>
      </w:r>
      <w:r w:rsidRPr="005108E4">
        <w:rPr>
          <w:spacing w:val="-13"/>
          <w:sz w:val="24"/>
        </w:rPr>
        <w:t xml:space="preserve"> </w:t>
      </w:r>
      <w:r w:rsidRPr="005108E4">
        <w:rPr>
          <w:sz w:val="24"/>
        </w:rPr>
        <w:t>Commission's</w:t>
      </w:r>
      <w:r w:rsidRPr="005108E4">
        <w:rPr>
          <w:spacing w:val="-12"/>
          <w:sz w:val="24"/>
        </w:rPr>
        <w:t xml:space="preserve"> </w:t>
      </w:r>
      <w:r w:rsidRPr="005108E4">
        <w:rPr>
          <w:sz w:val="24"/>
        </w:rPr>
        <w:t>decision</w:t>
      </w:r>
      <w:r w:rsidRPr="005108E4">
        <w:rPr>
          <w:spacing w:val="-12"/>
          <w:sz w:val="24"/>
        </w:rPr>
        <w:t xml:space="preserve"> </w:t>
      </w:r>
      <w:r w:rsidRPr="005108E4">
        <w:rPr>
          <w:sz w:val="24"/>
        </w:rPr>
        <w:t>shall</w:t>
      </w:r>
      <w:r w:rsidRPr="005108E4">
        <w:rPr>
          <w:spacing w:val="-11"/>
          <w:sz w:val="24"/>
        </w:rPr>
        <w:t xml:space="preserve"> </w:t>
      </w:r>
      <w:r w:rsidRPr="005108E4">
        <w:rPr>
          <w:sz w:val="24"/>
        </w:rPr>
        <w:t>be</w:t>
      </w:r>
      <w:r w:rsidRPr="005108E4">
        <w:rPr>
          <w:spacing w:val="-12"/>
          <w:sz w:val="24"/>
        </w:rPr>
        <w:t xml:space="preserve"> </w:t>
      </w:r>
      <w:r w:rsidRPr="005108E4">
        <w:rPr>
          <w:sz w:val="24"/>
        </w:rPr>
        <w:t>considered</w:t>
      </w:r>
      <w:r w:rsidRPr="005108E4">
        <w:rPr>
          <w:spacing w:val="-12"/>
          <w:sz w:val="24"/>
        </w:rPr>
        <w:t xml:space="preserve"> </w:t>
      </w:r>
      <w:r w:rsidRPr="005108E4">
        <w:rPr>
          <w:sz w:val="24"/>
        </w:rPr>
        <w:t>the</w:t>
      </w:r>
      <w:r w:rsidRPr="005108E4">
        <w:rPr>
          <w:spacing w:val="-13"/>
          <w:sz w:val="24"/>
        </w:rPr>
        <w:t xml:space="preserve"> </w:t>
      </w:r>
      <w:r w:rsidRPr="005108E4">
        <w:rPr>
          <w:sz w:val="24"/>
        </w:rPr>
        <w:t>Final</w:t>
      </w:r>
      <w:r w:rsidRPr="005108E4">
        <w:rPr>
          <w:spacing w:val="-9"/>
          <w:sz w:val="24"/>
        </w:rPr>
        <w:t xml:space="preserve"> </w:t>
      </w:r>
      <w:r w:rsidRPr="005108E4">
        <w:rPr>
          <w:sz w:val="24"/>
        </w:rPr>
        <w:t>Decision,</w:t>
      </w:r>
      <w:r w:rsidRPr="005108E4">
        <w:rPr>
          <w:spacing w:val="-9"/>
          <w:sz w:val="24"/>
        </w:rPr>
        <w:t xml:space="preserve"> </w:t>
      </w:r>
      <w:r w:rsidRPr="005108E4">
        <w:rPr>
          <w:sz w:val="24"/>
        </w:rPr>
        <w:t>unless</w:t>
      </w:r>
      <w:r w:rsidRPr="005108E4">
        <w:rPr>
          <w:spacing w:val="-11"/>
          <w:sz w:val="24"/>
        </w:rPr>
        <w:t xml:space="preserve"> </w:t>
      </w:r>
      <w:r w:rsidRPr="005108E4">
        <w:rPr>
          <w:sz w:val="24"/>
        </w:rPr>
        <w:t>its</w:t>
      </w:r>
      <w:r w:rsidRPr="005108E4">
        <w:rPr>
          <w:spacing w:val="-12"/>
          <w:sz w:val="24"/>
        </w:rPr>
        <w:t xml:space="preserve"> </w:t>
      </w:r>
      <w:r w:rsidRPr="005108E4">
        <w:rPr>
          <w:sz w:val="24"/>
        </w:rPr>
        <w:t>authority to render a Final Decision is</w:t>
      </w:r>
      <w:r w:rsidRPr="005108E4">
        <w:rPr>
          <w:spacing w:val="-7"/>
          <w:sz w:val="24"/>
        </w:rPr>
        <w:t xml:space="preserve"> </w:t>
      </w:r>
      <w:r w:rsidRPr="005108E4">
        <w:rPr>
          <w:sz w:val="24"/>
        </w:rPr>
        <w:t>delegated.</w:t>
      </w:r>
    </w:p>
    <w:p w14:paraId="31A2358C" w14:textId="77777777" w:rsidR="00DA2759" w:rsidRPr="005108E4" w:rsidRDefault="009A7511">
      <w:pPr>
        <w:pStyle w:val="ListParagraph"/>
        <w:numPr>
          <w:ilvl w:val="2"/>
          <w:numId w:val="9"/>
        </w:numPr>
        <w:tabs>
          <w:tab w:val="left" w:pos="2352"/>
        </w:tabs>
        <w:spacing w:line="242" w:lineRule="auto"/>
        <w:ind w:right="117" w:firstLine="0"/>
        <w:rPr>
          <w:sz w:val="24"/>
        </w:rPr>
      </w:pPr>
      <w:r w:rsidRPr="005108E4">
        <w:rPr>
          <w:sz w:val="24"/>
        </w:rPr>
        <w:t>The</w:t>
      </w:r>
      <w:r w:rsidRPr="005108E4">
        <w:rPr>
          <w:spacing w:val="-20"/>
          <w:sz w:val="24"/>
        </w:rPr>
        <w:t xml:space="preserve"> </w:t>
      </w:r>
      <w:r w:rsidRPr="005108E4">
        <w:rPr>
          <w:sz w:val="24"/>
        </w:rPr>
        <w:t>Final</w:t>
      </w:r>
      <w:r w:rsidRPr="005108E4">
        <w:rPr>
          <w:spacing w:val="-17"/>
          <w:sz w:val="24"/>
        </w:rPr>
        <w:t xml:space="preserve"> </w:t>
      </w:r>
      <w:r w:rsidRPr="005108E4">
        <w:rPr>
          <w:sz w:val="24"/>
        </w:rPr>
        <w:t>Decision</w:t>
      </w:r>
      <w:r w:rsidRPr="005108E4">
        <w:rPr>
          <w:spacing w:val="-18"/>
          <w:sz w:val="24"/>
        </w:rPr>
        <w:t xml:space="preserve"> </w:t>
      </w:r>
      <w:r w:rsidRPr="005108E4">
        <w:rPr>
          <w:sz w:val="24"/>
        </w:rPr>
        <w:t>shall</w:t>
      </w:r>
      <w:r w:rsidRPr="005108E4">
        <w:rPr>
          <w:spacing w:val="-17"/>
          <w:sz w:val="24"/>
        </w:rPr>
        <w:t xml:space="preserve"> </w:t>
      </w:r>
      <w:r w:rsidRPr="005108E4">
        <w:rPr>
          <w:sz w:val="24"/>
        </w:rPr>
        <w:t>be</w:t>
      </w:r>
      <w:r w:rsidRPr="005108E4">
        <w:rPr>
          <w:spacing w:val="-21"/>
          <w:sz w:val="24"/>
        </w:rPr>
        <w:t xml:space="preserve"> </w:t>
      </w:r>
      <w:r w:rsidRPr="005108E4">
        <w:rPr>
          <w:sz w:val="24"/>
        </w:rPr>
        <w:t>in</w:t>
      </w:r>
      <w:r w:rsidRPr="005108E4">
        <w:rPr>
          <w:spacing w:val="-20"/>
          <w:sz w:val="24"/>
        </w:rPr>
        <w:t xml:space="preserve"> </w:t>
      </w:r>
      <w:r w:rsidRPr="005108E4">
        <w:rPr>
          <w:sz w:val="24"/>
        </w:rPr>
        <w:t>writing.</w:t>
      </w:r>
      <w:r w:rsidRPr="005108E4">
        <w:rPr>
          <w:spacing w:val="20"/>
          <w:sz w:val="24"/>
        </w:rPr>
        <w:t xml:space="preserve"> </w:t>
      </w:r>
      <w:r w:rsidRPr="005108E4">
        <w:rPr>
          <w:sz w:val="24"/>
        </w:rPr>
        <w:t>The</w:t>
      </w:r>
      <w:r w:rsidRPr="005108E4">
        <w:rPr>
          <w:spacing w:val="-21"/>
          <w:sz w:val="24"/>
        </w:rPr>
        <w:t xml:space="preserve"> </w:t>
      </w:r>
      <w:r w:rsidRPr="005108E4">
        <w:rPr>
          <w:sz w:val="24"/>
        </w:rPr>
        <w:t>drafting</w:t>
      </w:r>
      <w:r w:rsidRPr="005108E4">
        <w:rPr>
          <w:spacing w:val="-23"/>
          <w:sz w:val="24"/>
        </w:rPr>
        <w:t xml:space="preserve"> </w:t>
      </w:r>
      <w:r w:rsidRPr="005108E4">
        <w:rPr>
          <w:sz w:val="24"/>
        </w:rPr>
        <w:t>of</w:t>
      </w:r>
      <w:r w:rsidRPr="005108E4">
        <w:rPr>
          <w:spacing w:val="-19"/>
          <w:sz w:val="24"/>
        </w:rPr>
        <w:t xml:space="preserve"> </w:t>
      </w:r>
      <w:r w:rsidRPr="005108E4">
        <w:rPr>
          <w:sz w:val="24"/>
        </w:rPr>
        <w:t>the</w:t>
      </w:r>
      <w:r w:rsidRPr="005108E4">
        <w:rPr>
          <w:spacing w:val="-19"/>
          <w:sz w:val="24"/>
        </w:rPr>
        <w:t xml:space="preserve"> </w:t>
      </w:r>
      <w:r w:rsidRPr="005108E4">
        <w:rPr>
          <w:sz w:val="24"/>
        </w:rPr>
        <w:t>decision</w:t>
      </w:r>
      <w:r w:rsidRPr="005108E4">
        <w:rPr>
          <w:spacing w:val="-18"/>
          <w:sz w:val="24"/>
        </w:rPr>
        <w:t xml:space="preserve"> </w:t>
      </w:r>
      <w:r w:rsidRPr="005108E4">
        <w:rPr>
          <w:sz w:val="24"/>
        </w:rPr>
        <w:t>may</w:t>
      </w:r>
      <w:r w:rsidRPr="005108E4">
        <w:rPr>
          <w:spacing w:val="-24"/>
          <w:sz w:val="24"/>
        </w:rPr>
        <w:t xml:space="preserve"> </w:t>
      </w:r>
      <w:r w:rsidRPr="005108E4">
        <w:rPr>
          <w:sz w:val="24"/>
        </w:rPr>
        <w:t>be</w:t>
      </w:r>
      <w:r w:rsidRPr="005108E4">
        <w:rPr>
          <w:spacing w:val="-20"/>
          <w:sz w:val="24"/>
        </w:rPr>
        <w:t xml:space="preserve"> </w:t>
      </w:r>
      <w:r w:rsidRPr="005108E4">
        <w:rPr>
          <w:sz w:val="24"/>
        </w:rPr>
        <w:t>delegated to the General Counsel so long as the Commission votes on the substance of the Final Decision.</w:t>
      </w:r>
    </w:p>
    <w:p w14:paraId="36ED0F8E" w14:textId="77777777" w:rsidR="00DA2759" w:rsidRPr="005108E4" w:rsidRDefault="009A7511">
      <w:pPr>
        <w:pStyle w:val="ListParagraph"/>
        <w:numPr>
          <w:ilvl w:val="2"/>
          <w:numId w:val="9"/>
        </w:numPr>
        <w:tabs>
          <w:tab w:val="left" w:pos="2343"/>
        </w:tabs>
        <w:spacing w:line="242" w:lineRule="auto"/>
        <w:ind w:right="117" w:firstLine="0"/>
        <w:rPr>
          <w:sz w:val="24"/>
        </w:rPr>
      </w:pPr>
      <w:r w:rsidRPr="005108E4">
        <w:rPr>
          <w:sz w:val="24"/>
        </w:rPr>
        <w:t>The</w:t>
      </w:r>
      <w:r w:rsidRPr="005108E4">
        <w:rPr>
          <w:spacing w:val="-27"/>
          <w:sz w:val="24"/>
        </w:rPr>
        <w:t xml:space="preserve"> </w:t>
      </w:r>
      <w:r w:rsidRPr="005108E4">
        <w:rPr>
          <w:sz w:val="24"/>
        </w:rPr>
        <w:t>Final</w:t>
      </w:r>
      <w:r w:rsidRPr="005108E4">
        <w:rPr>
          <w:spacing w:val="-25"/>
          <w:sz w:val="24"/>
        </w:rPr>
        <w:t xml:space="preserve"> </w:t>
      </w:r>
      <w:r w:rsidRPr="005108E4">
        <w:rPr>
          <w:sz w:val="24"/>
        </w:rPr>
        <w:t>Decision</w:t>
      </w:r>
      <w:r w:rsidRPr="005108E4">
        <w:rPr>
          <w:spacing w:val="-26"/>
          <w:sz w:val="24"/>
        </w:rPr>
        <w:t xml:space="preserve"> </w:t>
      </w:r>
      <w:r w:rsidRPr="005108E4">
        <w:rPr>
          <w:sz w:val="24"/>
        </w:rPr>
        <w:t>may</w:t>
      </w:r>
      <w:r w:rsidRPr="005108E4">
        <w:rPr>
          <w:spacing w:val="-32"/>
          <w:sz w:val="24"/>
        </w:rPr>
        <w:t xml:space="preserve"> </w:t>
      </w:r>
      <w:r w:rsidRPr="005108E4">
        <w:rPr>
          <w:sz w:val="24"/>
        </w:rPr>
        <w:t>incorporate</w:t>
      </w:r>
      <w:r w:rsidRPr="005108E4">
        <w:rPr>
          <w:spacing w:val="-27"/>
          <w:sz w:val="24"/>
        </w:rPr>
        <w:t xml:space="preserve"> </w:t>
      </w:r>
      <w:r w:rsidRPr="005108E4">
        <w:rPr>
          <w:sz w:val="24"/>
        </w:rPr>
        <w:t>by</w:t>
      </w:r>
      <w:r w:rsidRPr="005108E4">
        <w:rPr>
          <w:spacing w:val="-31"/>
          <w:sz w:val="24"/>
        </w:rPr>
        <w:t xml:space="preserve"> </w:t>
      </w:r>
      <w:r w:rsidRPr="005108E4">
        <w:rPr>
          <w:sz w:val="24"/>
        </w:rPr>
        <w:t>reference</w:t>
      </w:r>
      <w:r w:rsidRPr="005108E4">
        <w:rPr>
          <w:spacing w:val="-27"/>
          <w:sz w:val="24"/>
        </w:rPr>
        <w:t xml:space="preserve"> </w:t>
      </w:r>
      <w:r w:rsidRPr="005108E4">
        <w:rPr>
          <w:sz w:val="24"/>
        </w:rPr>
        <w:t>the</w:t>
      </w:r>
      <w:r w:rsidRPr="005108E4">
        <w:rPr>
          <w:spacing w:val="-27"/>
          <w:sz w:val="24"/>
        </w:rPr>
        <w:t xml:space="preserve"> </w:t>
      </w:r>
      <w:r w:rsidRPr="005108E4">
        <w:rPr>
          <w:sz w:val="24"/>
        </w:rPr>
        <w:t>Hearing</w:t>
      </w:r>
      <w:r w:rsidRPr="005108E4">
        <w:rPr>
          <w:spacing w:val="-27"/>
          <w:sz w:val="24"/>
        </w:rPr>
        <w:t xml:space="preserve"> </w:t>
      </w:r>
      <w:r w:rsidRPr="005108E4">
        <w:rPr>
          <w:sz w:val="24"/>
        </w:rPr>
        <w:t>Officer's</w:t>
      </w:r>
      <w:r w:rsidRPr="005108E4">
        <w:rPr>
          <w:spacing w:val="-26"/>
          <w:sz w:val="24"/>
        </w:rPr>
        <w:t xml:space="preserve"> </w:t>
      </w:r>
      <w:r w:rsidRPr="005108E4">
        <w:rPr>
          <w:sz w:val="24"/>
        </w:rPr>
        <w:t>recommended decision in whole or in part. The Commission shall consider the parties' written objections</w:t>
      </w:r>
      <w:r w:rsidRPr="005108E4">
        <w:rPr>
          <w:spacing w:val="-16"/>
          <w:sz w:val="24"/>
        </w:rPr>
        <w:t xml:space="preserve"> </w:t>
      </w:r>
      <w:r w:rsidRPr="005108E4">
        <w:rPr>
          <w:sz w:val="24"/>
        </w:rPr>
        <w:t>and</w:t>
      </w:r>
      <w:r w:rsidRPr="005108E4">
        <w:rPr>
          <w:spacing w:val="-15"/>
          <w:sz w:val="24"/>
        </w:rPr>
        <w:t xml:space="preserve"> </w:t>
      </w:r>
      <w:r w:rsidRPr="005108E4">
        <w:rPr>
          <w:sz w:val="24"/>
        </w:rPr>
        <w:t>arguments</w:t>
      </w:r>
      <w:r w:rsidRPr="005108E4">
        <w:rPr>
          <w:spacing w:val="-16"/>
          <w:sz w:val="24"/>
        </w:rPr>
        <w:t xml:space="preserve"> </w:t>
      </w:r>
      <w:r w:rsidRPr="005108E4">
        <w:rPr>
          <w:sz w:val="24"/>
        </w:rPr>
        <w:t>regarding</w:t>
      </w:r>
      <w:r w:rsidRPr="005108E4">
        <w:rPr>
          <w:spacing w:val="-20"/>
          <w:sz w:val="24"/>
        </w:rPr>
        <w:t xml:space="preserve"> </w:t>
      </w:r>
      <w:r w:rsidRPr="005108E4">
        <w:rPr>
          <w:sz w:val="24"/>
        </w:rPr>
        <w:t>the</w:t>
      </w:r>
      <w:r w:rsidRPr="005108E4">
        <w:rPr>
          <w:spacing w:val="-17"/>
          <w:sz w:val="24"/>
        </w:rPr>
        <w:t xml:space="preserve"> </w:t>
      </w:r>
      <w:r w:rsidRPr="005108E4">
        <w:rPr>
          <w:sz w:val="24"/>
        </w:rPr>
        <w:t>Hearing</w:t>
      </w:r>
      <w:r w:rsidRPr="005108E4">
        <w:rPr>
          <w:spacing w:val="-20"/>
          <w:sz w:val="24"/>
        </w:rPr>
        <w:t xml:space="preserve"> </w:t>
      </w:r>
      <w:r w:rsidRPr="005108E4">
        <w:rPr>
          <w:sz w:val="24"/>
        </w:rPr>
        <w:t>Officer's</w:t>
      </w:r>
      <w:r w:rsidRPr="005108E4">
        <w:rPr>
          <w:spacing w:val="-17"/>
          <w:sz w:val="24"/>
        </w:rPr>
        <w:t xml:space="preserve"> </w:t>
      </w:r>
      <w:r w:rsidRPr="005108E4">
        <w:rPr>
          <w:sz w:val="24"/>
        </w:rPr>
        <w:t>recommended</w:t>
      </w:r>
      <w:r w:rsidRPr="005108E4">
        <w:rPr>
          <w:spacing w:val="-16"/>
          <w:sz w:val="24"/>
        </w:rPr>
        <w:t xml:space="preserve"> </w:t>
      </w:r>
      <w:r w:rsidRPr="005108E4">
        <w:rPr>
          <w:sz w:val="24"/>
        </w:rPr>
        <w:t>decision</w:t>
      </w:r>
      <w:r w:rsidRPr="005108E4">
        <w:rPr>
          <w:spacing w:val="-15"/>
          <w:sz w:val="24"/>
        </w:rPr>
        <w:t xml:space="preserve"> </w:t>
      </w:r>
      <w:r w:rsidRPr="005108E4">
        <w:rPr>
          <w:sz w:val="24"/>
        </w:rPr>
        <w:t>under 935 CMR 501.500(11)(c), but is not required to respond to these</w:t>
      </w:r>
      <w:r w:rsidRPr="005108E4">
        <w:rPr>
          <w:spacing w:val="-25"/>
          <w:sz w:val="24"/>
        </w:rPr>
        <w:t xml:space="preserve"> </w:t>
      </w:r>
      <w:r w:rsidRPr="005108E4">
        <w:rPr>
          <w:sz w:val="24"/>
        </w:rPr>
        <w:t>submissions.</w:t>
      </w:r>
    </w:p>
    <w:p w14:paraId="3F7A904E" w14:textId="77777777" w:rsidR="00DA2759" w:rsidRPr="005108E4" w:rsidRDefault="009A7511">
      <w:pPr>
        <w:pStyle w:val="ListParagraph"/>
        <w:numPr>
          <w:ilvl w:val="2"/>
          <w:numId w:val="9"/>
        </w:numPr>
        <w:tabs>
          <w:tab w:val="left" w:pos="2396"/>
        </w:tabs>
        <w:ind w:left="2395" w:hanging="361"/>
        <w:rPr>
          <w:sz w:val="24"/>
        </w:rPr>
      </w:pPr>
      <w:r w:rsidRPr="005108E4">
        <w:rPr>
          <w:sz w:val="24"/>
        </w:rPr>
        <w:t>The Final Decision shall include, but not be limited to, the</w:t>
      </w:r>
      <w:r w:rsidRPr="005108E4">
        <w:rPr>
          <w:spacing w:val="-21"/>
          <w:sz w:val="24"/>
        </w:rPr>
        <w:t xml:space="preserve"> </w:t>
      </w:r>
      <w:r w:rsidRPr="005108E4">
        <w:rPr>
          <w:sz w:val="24"/>
        </w:rPr>
        <w:t>following:</w:t>
      </w:r>
    </w:p>
    <w:p w14:paraId="5BFED262" w14:textId="77777777" w:rsidR="00DA2759" w:rsidRPr="005108E4" w:rsidRDefault="009A7511">
      <w:pPr>
        <w:pStyle w:val="ListParagraph"/>
        <w:numPr>
          <w:ilvl w:val="3"/>
          <w:numId w:val="9"/>
        </w:numPr>
        <w:tabs>
          <w:tab w:val="left" w:pos="2806"/>
        </w:tabs>
        <w:spacing w:before="2" w:line="244" w:lineRule="auto"/>
        <w:ind w:right="117" w:firstLine="0"/>
        <w:rPr>
          <w:sz w:val="24"/>
        </w:rPr>
      </w:pPr>
      <w:r w:rsidRPr="005108E4">
        <w:rPr>
          <w:sz w:val="24"/>
        </w:rPr>
        <w:t>A statement of reasons, including determination of each issue of fact or law necessary to the decision;</w:t>
      </w:r>
      <w:r w:rsidRPr="005108E4">
        <w:rPr>
          <w:spacing w:val="-12"/>
          <w:sz w:val="24"/>
        </w:rPr>
        <w:t xml:space="preserve"> </w:t>
      </w:r>
      <w:r w:rsidRPr="005108E4">
        <w:rPr>
          <w:sz w:val="24"/>
        </w:rPr>
        <w:t>and</w:t>
      </w:r>
    </w:p>
    <w:p w14:paraId="59D9CF78" w14:textId="77777777" w:rsidR="00DA2759" w:rsidRPr="005108E4" w:rsidRDefault="009A7511">
      <w:pPr>
        <w:pStyle w:val="ListParagraph"/>
        <w:numPr>
          <w:ilvl w:val="3"/>
          <w:numId w:val="9"/>
        </w:numPr>
        <w:tabs>
          <w:tab w:val="left" w:pos="2698"/>
        </w:tabs>
        <w:spacing w:line="244" w:lineRule="auto"/>
        <w:ind w:right="116" w:firstLine="0"/>
        <w:rPr>
          <w:sz w:val="24"/>
        </w:rPr>
      </w:pPr>
      <w:r w:rsidRPr="005108E4">
        <w:rPr>
          <w:sz w:val="24"/>
        </w:rPr>
        <w:t>Any</w:t>
      </w:r>
      <w:r w:rsidRPr="005108E4">
        <w:rPr>
          <w:spacing w:val="-30"/>
          <w:sz w:val="24"/>
        </w:rPr>
        <w:t xml:space="preserve"> </w:t>
      </w:r>
      <w:r w:rsidRPr="005108E4">
        <w:rPr>
          <w:sz w:val="24"/>
        </w:rPr>
        <w:t>disciplinary</w:t>
      </w:r>
      <w:r w:rsidRPr="005108E4">
        <w:rPr>
          <w:spacing w:val="-30"/>
          <w:sz w:val="24"/>
        </w:rPr>
        <w:t xml:space="preserve"> </w:t>
      </w:r>
      <w:r w:rsidRPr="005108E4">
        <w:rPr>
          <w:sz w:val="24"/>
        </w:rPr>
        <w:t>action(s),</w:t>
      </w:r>
      <w:r w:rsidRPr="005108E4">
        <w:rPr>
          <w:spacing w:val="-21"/>
          <w:sz w:val="24"/>
        </w:rPr>
        <w:t xml:space="preserve"> </w:t>
      </w:r>
      <w:r w:rsidRPr="005108E4">
        <w:rPr>
          <w:sz w:val="24"/>
        </w:rPr>
        <w:t>sanction(s)</w:t>
      </w:r>
      <w:r w:rsidRPr="005108E4">
        <w:rPr>
          <w:spacing w:val="-22"/>
          <w:sz w:val="24"/>
        </w:rPr>
        <w:t xml:space="preserve"> </w:t>
      </w:r>
      <w:r w:rsidRPr="005108E4">
        <w:rPr>
          <w:sz w:val="24"/>
        </w:rPr>
        <w:t>or</w:t>
      </w:r>
      <w:r w:rsidRPr="005108E4">
        <w:rPr>
          <w:spacing w:val="-22"/>
          <w:sz w:val="24"/>
        </w:rPr>
        <w:t xml:space="preserve"> </w:t>
      </w:r>
      <w:r w:rsidRPr="005108E4">
        <w:rPr>
          <w:sz w:val="24"/>
        </w:rPr>
        <w:t>fine(s),</w:t>
      </w:r>
      <w:r w:rsidRPr="005108E4">
        <w:rPr>
          <w:spacing w:val="-20"/>
          <w:sz w:val="24"/>
        </w:rPr>
        <w:t xml:space="preserve"> </w:t>
      </w:r>
      <w:r w:rsidRPr="005108E4">
        <w:rPr>
          <w:sz w:val="24"/>
        </w:rPr>
        <w:t>or</w:t>
      </w:r>
      <w:r w:rsidRPr="005108E4">
        <w:rPr>
          <w:spacing w:val="-22"/>
          <w:sz w:val="24"/>
        </w:rPr>
        <w:t xml:space="preserve"> </w:t>
      </w:r>
      <w:r w:rsidRPr="005108E4">
        <w:rPr>
          <w:sz w:val="24"/>
        </w:rPr>
        <w:t>an</w:t>
      </w:r>
      <w:r w:rsidRPr="005108E4">
        <w:rPr>
          <w:spacing w:val="-24"/>
          <w:sz w:val="24"/>
        </w:rPr>
        <w:t xml:space="preserve"> </w:t>
      </w:r>
      <w:r w:rsidRPr="005108E4">
        <w:rPr>
          <w:sz w:val="24"/>
        </w:rPr>
        <w:t>informal</w:t>
      </w:r>
      <w:r w:rsidRPr="005108E4">
        <w:rPr>
          <w:spacing w:val="-22"/>
          <w:sz w:val="24"/>
        </w:rPr>
        <w:t xml:space="preserve"> </w:t>
      </w:r>
      <w:r w:rsidRPr="005108E4">
        <w:rPr>
          <w:sz w:val="24"/>
        </w:rPr>
        <w:t>disposition</w:t>
      </w:r>
      <w:r w:rsidRPr="005108E4">
        <w:rPr>
          <w:spacing w:val="-24"/>
          <w:sz w:val="24"/>
        </w:rPr>
        <w:t xml:space="preserve"> </w:t>
      </w:r>
      <w:r w:rsidRPr="005108E4">
        <w:rPr>
          <w:sz w:val="24"/>
        </w:rPr>
        <w:t>of</w:t>
      </w:r>
      <w:r w:rsidRPr="005108E4">
        <w:rPr>
          <w:spacing w:val="-23"/>
          <w:sz w:val="24"/>
        </w:rPr>
        <w:t xml:space="preserve"> </w:t>
      </w:r>
      <w:r w:rsidRPr="005108E4">
        <w:rPr>
          <w:sz w:val="24"/>
        </w:rPr>
        <w:t>the matter.</w:t>
      </w:r>
    </w:p>
    <w:p w14:paraId="13F90E94" w14:textId="77777777" w:rsidR="00DA2759" w:rsidRPr="005108E4" w:rsidRDefault="009A7511">
      <w:pPr>
        <w:pStyle w:val="ListParagraph"/>
        <w:numPr>
          <w:ilvl w:val="1"/>
          <w:numId w:val="9"/>
        </w:numPr>
        <w:tabs>
          <w:tab w:val="left" w:pos="2256"/>
        </w:tabs>
        <w:spacing w:line="242" w:lineRule="auto"/>
        <w:ind w:right="116" w:firstLine="0"/>
        <w:rPr>
          <w:sz w:val="24"/>
        </w:rPr>
      </w:pPr>
      <w:r w:rsidRPr="005108E4">
        <w:rPr>
          <w:sz w:val="24"/>
        </w:rPr>
        <w:t>The vote on the Final Decision shall be supported and signed by at least three Commissioners. As part of its vote, the Commission may delegate to the General Counsel action(s) needed to finalize the decision including, but not limited to, the stamping of Commissioners'</w:t>
      </w:r>
      <w:r w:rsidRPr="005108E4">
        <w:rPr>
          <w:spacing w:val="-4"/>
          <w:sz w:val="24"/>
        </w:rPr>
        <w:t xml:space="preserve"> </w:t>
      </w:r>
      <w:r w:rsidRPr="005108E4">
        <w:rPr>
          <w:sz w:val="24"/>
        </w:rPr>
        <w:t>signatures.</w:t>
      </w:r>
    </w:p>
    <w:p w14:paraId="54B11164" w14:textId="77777777" w:rsidR="00DA2759" w:rsidRPr="005108E4" w:rsidRDefault="009A7511">
      <w:pPr>
        <w:pStyle w:val="ListParagraph"/>
        <w:numPr>
          <w:ilvl w:val="1"/>
          <w:numId w:val="9"/>
        </w:numPr>
        <w:tabs>
          <w:tab w:val="left" w:pos="2228"/>
        </w:tabs>
        <w:ind w:left="2227" w:hanging="553"/>
        <w:rPr>
          <w:sz w:val="24"/>
        </w:rPr>
      </w:pPr>
      <w:r w:rsidRPr="005108E4">
        <w:rPr>
          <w:sz w:val="24"/>
        </w:rPr>
        <w:t>The</w:t>
      </w:r>
      <w:r w:rsidRPr="005108E4">
        <w:rPr>
          <w:spacing w:val="26"/>
          <w:sz w:val="24"/>
        </w:rPr>
        <w:t xml:space="preserve"> </w:t>
      </w:r>
      <w:r w:rsidRPr="005108E4">
        <w:rPr>
          <w:sz w:val="24"/>
        </w:rPr>
        <w:t>Commission's</w:t>
      </w:r>
      <w:r w:rsidRPr="005108E4">
        <w:rPr>
          <w:spacing w:val="27"/>
          <w:sz w:val="24"/>
        </w:rPr>
        <w:t xml:space="preserve"> </w:t>
      </w:r>
      <w:r w:rsidRPr="005108E4">
        <w:rPr>
          <w:sz w:val="24"/>
        </w:rPr>
        <w:t>Final</w:t>
      </w:r>
      <w:r w:rsidRPr="005108E4">
        <w:rPr>
          <w:spacing w:val="27"/>
          <w:sz w:val="24"/>
        </w:rPr>
        <w:t xml:space="preserve"> </w:t>
      </w:r>
      <w:r w:rsidRPr="005108E4">
        <w:rPr>
          <w:sz w:val="24"/>
        </w:rPr>
        <w:t>Decision</w:t>
      </w:r>
      <w:r w:rsidRPr="005108E4">
        <w:rPr>
          <w:spacing w:val="28"/>
          <w:sz w:val="24"/>
        </w:rPr>
        <w:t xml:space="preserve"> </w:t>
      </w:r>
      <w:r w:rsidRPr="005108E4">
        <w:rPr>
          <w:sz w:val="24"/>
        </w:rPr>
        <w:t>is</w:t>
      </w:r>
      <w:r w:rsidRPr="005108E4">
        <w:rPr>
          <w:spacing w:val="27"/>
          <w:sz w:val="24"/>
        </w:rPr>
        <w:t xml:space="preserve"> </w:t>
      </w:r>
      <w:r w:rsidRPr="005108E4">
        <w:rPr>
          <w:sz w:val="24"/>
        </w:rPr>
        <w:t>a</w:t>
      </w:r>
      <w:r w:rsidRPr="005108E4">
        <w:rPr>
          <w:spacing w:val="26"/>
          <w:sz w:val="24"/>
        </w:rPr>
        <w:t xml:space="preserve"> </w:t>
      </w:r>
      <w:r w:rsidRPr="005108E4">
        <w:rPr>
          <w:sz w:val="24"/>
        </w:rPr>
        <w:t>final</w:t>
      </w:r>
      <w:r w:rsidRPr="005108E4">
        <w:rPr>
          <w:spacing w:val="28"/>
          <w:sz w:val="24"/>
        </w:rPr>
        <w:t xml:space="preserve"> </w:t>
      </w:r>
      <w:r w:rsidRPr="005108E4">
        <w:rPr>
          <w:sz w:val="24"/>
        </w:rPr>
        <w:t>agency</w:t>
      </w:r>
      <w:r w:rsidRPr="005108E4">
        <w:rPr>
          <w:spacing w:val="19"/>
          <w:sz w:val="24"/>
        </w:rPr>
        <w:t xml:space="preserve"> </w:t>
      </w:r>
      <w:r w:rsidRPr="005108E4">
        <w:rPr>
          <w:sz w:val="24"/>
        </w:rPr>
        <w:t>action</w:t>
      </w:r>
      <w:r w:rsidRPr="005108E4">
        <w:rPr>
          <w:spacing w:val="28"/>
          <w:sz w:val="24"/>
        </w:rPr>
        <w:t xml:space="preserve"> </w:t>
      </w:r>
      <w:r w:rsidRPr="005108E4">
        <w:rPr>
          <w:sz w:val="24"/>
        </w:rPr>
        <w:t>reviewable</w:t>
      </w:r>
      <w:r w:rsidRPr="005108E4">
        <w:rPr>
          <w:spacing w:val="26"/>
          <w:sz w:val="24"/>
        </w:rPr>
        <w:t xml:space="preserve"> </w:t>
      </w:r>
      <w:r w:rsidRPr="005108E4">
        <w:rPr>
          <w:sz w:val="24"/>
        </w:rPr>
        <w:t>pursuant</w:t>
      </w:r>
      <w:r w:rsidRPr="005108E4">
        <w:rPr>
          <w:spacing w:val="27"/>
          <w:sz w:val="24"/>
        </w:rPr>
        <w:t xml:space="preserve"> </w:t>
      </w:r>
      <w:r w:rsidRPr="005108E4">
        <w:rPr>
          <w:sz w:val="24"/>
        </w:rPr>
        <w:t>to</w:t>
      </w:r>
    </w:p>
    <w:p w14:paraId="27F50A10" w14:textId="77777777" w:rsidR="00DA2759" w:rsidRPr="005108E4" w:rsidRDefault="009A7511">
      <w:pPr>
        <w:pStyle w:val="BodyText"/>
        <w:spacing w:before="1"/>
        <w:ind w:left="1675"/>
      </w:pPr>
      <w:r w:rsidRPr="005108E4">
        <w:t>M.G.L. c. 30A, § 14.</w:t>
      </w:r>
    </w:p>
    <w:p w14:paraId="7E8FCE64" w14:textId="0763149E" w:rsidR="00DA2759" w:rsidRPr="005108E4" w:rsidRDefault="009A7511">
      <w:pPr>
        <w:pStyle w:val="ListParagraph"/>
        <w:numPr>
          <w:ilvl w:val="1"/>
          <w:numId w:val="15"/>
        </w:numPr>
        <w:tabs>
          <w:tab w:val="left" w:pos="2189"/>
        </w:tabs>
        <w:spacing w:before="3" w:line="242" w:lineRule="auto"/>
        <w:ind w:right="116" w:firstLine="0"/>
        <w:rPr>
          <w:sz w:val="24"/>
        </w:rPr>
      </w:pPr>
      <w:r w:rsidRPr="005108E4">
        <w:rPr>
          <w:sz w:val="24"/>
        </w:rPr>
        <w:t>The Commission or a Commission Delegee shall electronically mail a copy of the recommended</w:t>
      </w:r>
      <w:r w:rsidRPr="005108E4">
        <w:rPr>
          <w:spacing w:val="-7"/>
          <w:sz w:val="24"/>
        </w:rPr>
        <w:t xml:space="preserve"> </w:t>
      </w:r>
      <w:r w:rsidRPr="005108E4">
        <w:rPr>
          <w:sz w:val="24"/>
        </w:rPr>
        <w:t>decision</w:t>
      </w:r>
      <w:r w:rsidRPr="005108E4">
        <w:rPr>
          <w:spacing w:val="-6"/>
          <w:sz w:val="24"/>
        </w:rPr>
        <w:t xml:space="preserve"> </w:t>
      </w:r>
      <w:r w:rsidRPr="005108E4">
        <w:rPr>
          <w:sz w:val="24"/>
        </w:rPr>
        <w:t>to</w:t>
      </w:r>
      <w:r w:rsidRPr="005108E4">
        <w:rPr>
          <w:spacing w:val="-6"/>
          <w:sz w:val="24"/>
        </w:rPr>
        <w:t xml:space="preserve"> </w:t>
      </w:r>
      <w:r w:rsidRPr="005108E4">
        <w:rPr>
          <w:sz w:val="24"/>
        </w:rPr>
        <w:t>each</w:t>
      </w:r>
      <w:r w:rsidRPr="005108E4">
        <w:rPr>
          <w:spacing w:val="-6"/>
          <w:sz w:val="24"/>
        </w:rPr>
        <w:t xml:space="preserve"> </w:t>
      </w:r>
      <w:r w:rsidRPr="005108E4">
        <w:rPr>
          <w:sz w:val="24"/>
        </w:rPr>
        <w:t>Licensee</w:t>
      </w:r>
      <w:r w:rsidR="00464ADC" w:rsidRPr="005108E4">
        <w:rPr>
          <w:spacing w:val="-9"/>
          <w:sz w:val="24"/>
        </w:rPr>
        <w:t xml:space="preserve">, </w:t>
      </w:r>
      <w:r w:rsidRPr="005108E4">
        <w:rPr>
          <w:sz w:val="24"/>
        </w:rPr>
        <w:t>Registrant</w:t>
      </w:r>
      <w:r w:rsidR="00464ADC" w:rsidRPr="005108E4">
        <w:rPr>
          <w:sz w:val="24"/>
        </w:rPr>
        <w:t>, Host Community</w:t>
      </w:r>
      <w:r w:rsidRPr="005108E4">
        <w:rPr>
          <w:spacing w:val="-7"/>
          <w:sz w:val="24"/>
        </w:rPr>
        <w:t xml:space="preserve"> </w:t>
      </w:r>
      <w:r w:rsidRPr="005108E4">
        <w:rPr>
          <w:sz w:val="24"/>
        </w:rPr>
        <w:t>or</w:t>
      </w:r>
      <w:r w:rsidRPr="005108E4">
        <w:rPr>
          <w:spacing w:val="-6"/>
          <w:sz w:val="24"/>
        </w:rPr>
        <w:t xml:space="preserve"> </w:t>
      </w:r>
      <w:r w:rsidRPr="005108E4">
        <w:rPr>
          <w:sz w:val="24"/>
        </w:rPr>
        <w:t>their</w:t>
      </w:r>
      <w:r w:rsidRPr="005108E4">
        <w:rPr>
          <w:spacing w:val="-6"/>
          <w:sz w:val="24"/>
        </w:rPr>
        <w:t xml:space="preserve"> </w:t>
      </w:r>
      <w:r w:rsidRPr="005108E4">
        <w:rPr>
          <w:sz w:val="24"/>
        </w:rPr>
        <w:t>attorney(s)</w:t>
      </w:r>
      <w:r w:rsidRPr="005108E4">
        <w:rPr>
          <w:spacing w:val="-7"/>
          <w:sz w:val="24"/>
        </w:rPr>
        <w:t xml:space="preserve"> </w:t>
      </w:r>
      <w:r w:rsidRPr="005108E4">
        <w:rPr>
          <w:sz w:val="24"/>
        </w:rPr>
        <w:t>of</w:t>
      </w:r>
      <w:r w:rsidRPr="005108E4">
        <w:rPr>
          <w:spacing w:val="-6"/>
          <w:sz w:val="24"/>
        </w:rPr>
        <w:t xml:space="preserve"> </w:t>
      </w:r>
      <w:r w:rsidRPr="005108E4">
        <w:rPr>
          <w:sz w:val="24"/>
        </w:rPr>
        <w:t>record</w:t>
      </w:r>
      <w:r w:rsidRPr="005108E4">
        <w:rPr>
          <w:spacing w:val="-6"/>
          <w:sz w:val="24"/>
        </w:rPr>
        <w:t xml:space="preserve"> </w:t>
      </w:r>
      <w:r w:rsidRPr="005108E4">
        <w:rPr>
          <w:sz w:val="24"/>
        </w:rPr>
        <w:t>and</w:t>
      </w:r>
      <w:r w:rsidRPr="005108E4">
        <w:rPr>
          <w:spacing w:val="-6"/>
          <w:sz w:val="24"/>
        </w:rPr>
        <w:t xml:space="preserve"> </w:t>
      </w:r>
      <w:r w:rsidRPr="005108E4">
        <w:rPr>
          <w:sz w:val="24"/>
        </w:rPr>
        <w:t>on request, mail a copy of the recommended decision to each Licensee</w:t>
      </w:r>
      <w:r w:rsidR="004C31BA" w:rsidRPr="005108E4">
        <w:rPr>
          <w:sz w:val="24"/>
        </w:rPr>
        <w:t xml:space="preserve">, </w:t>
      </w:r>
      <w:r w:rsidRPr="005108E4">
        <w:rPr>
          <w:sz w:val="24"/>
        </w:rPr>
        <w:t>Registrant</w:t>
      </w:r>
      <w:r w:rsidR="004C31BA" w:rsidRPr="005108E4">
        <w:rPr>
          <w:sz w:val="24"/>
        </w:rPr>
        <w:t>, Host Community</w:t>
      </w:r>
      <w:r w:rsidRPr="005108E4">
        <w:rPr>
          <w:sz w:val="24"/>
        </w:rPr>
        <w:t xml:space="preserve"> or their attorney(s) of</w:t>
      </w:r>
      <w:r w:rsidRPr="005108E4">
        <w:rPr>
          <w:spacing w:val="-3"/>
          <w:sz w:val="24"/>
        </w:rPr>
        <w:t xml:space="preserve"> </w:t>
      </w:r>
      <w:r w:rsidRPr="005108E4">
        <w:rPr>
          <w:sz w:val="24"/>
        </w:rPr>
        <w:t>record.</w:t>
      </w:r>
    </w:p>
    <w:p w14:paraId="6DEDD693" w14:textId="77777777" w:rsidR="00DA2759" w:rsidRPr="005108E4" w:rsidRDefault="00DA2759">
      <w:pPr>
        <w:pStyle w:val="BodyText"/>
        <w:spacing w:before="8"/>
        <w:jc w:val="left"/>
      </w:pPr>
    </w:p>
    <w:p w14:paraId="584DB62B" w14:textId="77777777" w:rsidR="00DA2759" w:rsidRPr="005108E4" w:rsidRDefault="009A7511" w:rsidP="00F237C2">
      <w:pPr>
        <w:pStyle w:val="ListParagraph"/>
        <w:numPr>
          <w:ilvl w:val="0"/>
          <w:numId w:val="9"/>
        </w:numPr>
        <w:tabs>
          <w:tab w:val="left" w:pos="1964"/>
        </w:tabs>
        <w:spacing w:line="242" w:lineRule="auto"/>
        <w:ind w:left="1320" w:right="116" w:firstLine="0"/>
        <w:outlineLvl w:val="1"/>
        <w:rPr>
          <w:sz w:val="24"/>
        </w:rPr>
      </w:pPr>
      <w:r w:rsidRPr="005108E4">
        <w:rPr>
          <w:sz w:val="24"/>
          <w:u w:val="single"/>
        </w:rPr>
        <w:t>Appeals</w:t>
      </w:r>
      <w:r w:rsidRPr="005108E4">
        <w:rPr>
          <w:sz w:val="24"/>
        </w:rPr>
        <w:t>. Any Person aggrieved by a Final Decision may appeal that decision to the Superior</w:t>
      </w:r>
      <w:r w:rsidRPr="005108E4">
        <w:rPr>
          <w:spacing w:val="-22"/>
          <w:sz w:val="24"/>
        </w:rPr>
        <w:t xml:space="preserve"> </w:t>
      </w:r>
      <w:r w:rsidRPr="005108E4">
        <w:rPr>
          <w:sz w:val="24"/>
        </w:rPr>
        <w:t>Court</w:t>
      </w:r>
      <w:r w:rsidRPr="005108E4">
        <w:rPr>
          <w:spacing w:val="-20"/>
          <w:sz w:val="24"/>
        </w:rPr>
        <w:t xml:space="preserve"> </w:t>
      </w:r>
      <w:r w:rsidRPr="005108E4">
        <w:rPr>
          <w:sz w:val="24"/>
        </w:rPr>
        <w:t>in</w:t>
      </w:r>
      <w:r w:rsidRPr="005108E4">
        <w:rPr>
          <w:spacing w:val="-20"/>
          <w:sz w:val="24"/>
        </w:rPr>
        <w:t xml:space="preserve"> </w:t>
      </w:r>
      <w:r w:rsidRPr="005108E4">
        <w:rPr>
          <w:sz w:val="24"/>
        </w:rPr>
        <w:t>accordance</w:t>
      </w:r>
      <w:r w:rsidRPr="005108E4">
        <w:rPr>
          <w:spacing w:val="-21"/>
          <w:sz w:val="24"/>
        </w:rPr>
        <w:t xml:space="preserve"> </w:t>
      </w:r>
      <w:r w:rsidRPr="005108E4">
        <w:rPr>
          <w:sz w:val="24"/>
        </w:rPr>
        <w:t>with</w:t>
      </w:r>
      <w:r w:rsidRPr="005108E4">
        <w:rPr>
          <w:spacing w:val="-20"/>
          <w:sz w:val="24"/>
        </w:rPr>
        <w:t xml:space="preserve"> </w:t>
      </w:r>
      <w:r w:rsidRPr="005108E4">
        <w:rPr>
          <w:sz w:val="24"/>
        </w:rPr>
        <w:t>M.G.L.</w:t>
      </w:r>
      <w:r w:rsidRPr="005108E4">
        <w:rPr>
          <w:spacing w:val="-21"/>
          <w:sz w:val="24"/>
        </w:rPr>
        <w:t xml:space="preserve"> </w:t>
      </w:r>
      <w:r w:rsidRPr="005108E4">
        <w:rPr>
          <w:sz w:val="24"/>
        </w:rPr>
        <w:t>c.</w:t>
      </w:r>
      <w:r w:rsidRPr="005108E4">
        <w:rPr>
          <w:spacing w:val="-20"/>
          <w:sz w:val="24"/>
        </w:rPr>
        <w:t xml:space="preserve"> </w:t>
      </w:r>
      <w:r w:rsidRPr="005108E4">
        <w:rPr>
          <w:sz w:val="24"/>
        </w:rPr>
        <w:t>30A,</w:t>
      </w:r>
      <w:r w:rsidRPr="005108E4">
        <w:rPr>
          <w:spacing w:val="-20"/>
          <w:sz w:val="24"/>
        </w:rPr>
        <w:t xml:space="preserve"> </w:t>
      </w:r>
      <w:r w:rsidRPr="005108E4">
        <w:rPr>
          <w:sz w:val="24"/>
        </w:rPr>
        <w:t>§</w:t>
      </w:r>
      <w:r w:rsidRPr="005108E4">
        <w:rPr>
          <w:spacing w:val="-20"/>
          <w:sz w:val="24"/>
        </w:rPr>
        <w:t xml:space="preserve"> </w:t>
      </w:r>
      <w:r w:rsidRPr="005108E4">
        <w:rPr>
          <w:sz w:val="24"/>
        </w:rPr>
        <w:t>14.</w:t>
      </w:r>
      <w:r w:rsidRPr="005108E4">
        <w:rPr>
          <w:spacing w:val="15"/>
          <w:sz w:val="24"/>
        </w:rPr>
        <w:t xml:space="preserve"> </w:t>
      </w:r>
      <w:r w:rsidRPr="005108E4">
        <w:rPr>
          <w:sz w:val="24"/>
        </w:rPr>
        <w:t>The</w:t>
      </w:r>
      <w:r w:rsidRPr="005108E4">
        <w:rPr>
          <w:spacing w:val="-24"/>
          <w:sz w:val="24"/>
        </w:rPr>
        <w:t xml:space="preserve"> </w:t>
      </w:r>
      <w:r w:rsidRPr="005108E4">
        <w:rPr>
          <w:sz w:val="24"/>
        </w:rPr>
        <w:t>filing</w:t>
      </w:r>
      <w:r w:rsidRPr="005108E4">
        <w:rPr>
          <w:spacing w:val="-23"/>
          <w:sz w:val="24"/>
        </w:rPr>
        <w:t xml:space="preserve"> </w:t>
      </w:r>
      <w:r w:rsidRPr="005108E4">
        <w:rPr>
          <w:sz w:val="24"/>
        </w:rPr>
        <w:t>of</w:t>
      </w:r>
      <w:r w:rsidRPr="005108E4">
        <w:rPr>
          <w:spacing w:val="-21"/>
          <w:sz w:val="24"/>
        </w:rPr>
        <w:t xml:space="preserve"> </w:t>
      </w:r>
      <w:r w:rsidRPr="005108E4">
        <w:rPr>
          <w:sz w:val="24"/>
        </w:rPr>
        <w:t>an</w:t>
      </w:r>
      <w:r w:rsidRPr="005108E4">
        <w:rPr>
          <w:spacing w:val="-21"/>
          <w:sz w:val="24"/>
        </w:rPr>
        <w:t xml:space="preserve"> </w:t>
      </w:r>
      <w:r w:rsidRPr="005108E4">
        <w:rPr>
          <w:sz w:val="24"/>
        </w:rPr>
        <w:t>appeal</w:t>
      </w:r>
      <w:r w:rsidRPr="005108E4">
        <w:rPr>
          <w:spacing w:val="-20"/>
          <w:sz w:val="24"/>
        </w:rPr>
        <w:t xml:space="preserve"> </w:t>
      </w:r>
      <w:r w:rsidRPr="005108E4">
        <w:rPr>
          <w:sz w:val="24"/>
        </w:rPr>
        <w:t>shall</w:t>
      </w:r>
      <w:r w:rsidRPr="005108E4">
        <w:rPr>
          <w:spacing w:val="-20"/>
          <w:sz w:val="24"/>
        </w:rPr>
        <w:t xml:space="preserve"> </w:t>
      </w:r>
      <w:r w:rsidRPr="005108E4">
        <w:rPr>
          <w:sz w:val="24"/>
        </w:rPr>
        <w:t>not</w:t>
      </w:r>
      <w:r w:rsidRPr="005108E4">
        <w:rPr>
          <w:spacing w:val="-20"/>
          <w:sz w:val="24"/>
        </w:rPr>
        <w:t xml:space="preserve"> </w:t>
      </w:r>
      <w:r w:rsidRPr="005108E4">
        <w:rPr>
          <w:sz w:val="24"/>
        </w:rPr>
        <w:t>operate as</w:t>
      </w:r>
      <w:r w:rsidRPr="005108E4">
        <w:rPr>
          <w:spacing w:val="-23"/>
          <w:sz w:val="24"/>
        </w:rPr>
        <w:t xml:space="preserve"> </w:t>
      </w:r>
      <w:r w:rsidRPr="005108E4">
        <w:rPr>
          <w:sz w:val="24"/>
        </w:rPr>
        <w:t>a</w:t>
      </w:r>
      <w:r w:rsidRPr="005108E4">
        <w:rPr>
          <w:spacing w:val="-23"/>
          <w:sz w:val="24"/>
        </w:rPr>
        <w:t xml:space="preserve"> </w:t>
      </w:r>
      <w:r w:rsidRPr="005108E4">
        <w:rPr>
          <w:sz w:val="24"/>
        </w:rPr>
        <w:t>stay</w:t>
      </w:r>
      <w:r w:rsidRPr="005108E4">
        <w:rPr>
          <w:spacing w:val="-29"/>
          <w:sz w:val="24"/>
        </w:rPr>
        <w:t xml:space="preserve"> </w:t>
      </w:r>
      <w:r w:rsidRPr="005108E4">
        <w:rPr>
          <w:sz w:val="24"/>
        </w:rPr>
        <w:t>of</w:t>
      </w:r>
      <w:r w:rsidRPr="005108E4">
        <w:rPr>
          <w:spacing w:val="-23"/>
          <w:sz w:val="24"/>
        </w:rPr>
        <w:t xml:space="preserve"> </w:t>
      </w:r>
      <w:r w:rsidRPr="005108E4">
        <w:rPr>
          <w:sz w:val="24"/>
        </w:rPr>
        <w:t>enforcement</w:t>
      </w:r>
      <w:r w:rsidRPr="005108E4">
        <w:rPr>
          <w:spacing w:val="-21"/>
          <w:sz w:val="24"/>
        </w:rPr>
        <w:t xml:space="preserve"> </w:t>
      </w:r>
      <w:r w:rsidRPr="005108E4">
        <w:rPr>
          <w:sz w:val="24"/>
        </w:rPr>
        <w:t>of</w:t>
      </w:r>
      <w:r w:rsidRPr="005108E4">
        <w:rPr>
          <w:spacing w:val="-21"/>
          <w:sz w:val="24"/>
        </w:rPr>
        <w:t xml:space="preserve"> </w:t>
      </w:r>
      <w:r w:rsidRPr="005108E4">
        <w:rPr>
          <w:sz w:val="24"/>
        </w:rPr>
        <w:t>the</w:t>
      </w:r>
      <w:r w:rsidRPr="005108E4">
        <w:rPr>
          <w:spacing w:val="-21"/>
          <w:sz w:val="24"/>
        </w:rPr>
        <w:t xml:space="preserve"> </w:t>
      </w:r>
      <w:r w:rsidRPr="005108E4">
        <w:rPr>
          <w:sz w:val="24"/>
        </w:rPr>
        <w:t>Commission's</w:t>
      </w:r>
      <w:r w:rsidRPr="005108E4">
        <w:rPr>
          <w:spacing w:val="-19"/>
          <w:sz w:val="24"/>
        </w:rPr>
        <w:t xml:space="preserve"> </w:t>
      </w:r>
      <w:r w:rsidRPr="005108E4">
        <w:rPr>
          <w:sz w:val="24"/>
        </w:rPr>
        <w:t>decision,</w:t>
      </w:r>
      <w:r w:rsidRPr="005108E4">
        <w:rPr>
          <w:spacing w:val="-20"/>
          <w:sz w:val="24"/>
        </w:rPr>
        <w:t xml:space="preserve"> </w:t>
      </w:r>
      <w:r w:rsidRPr="005108E4">
        <w:rPr>
          <w:sz w:val="24"/>
        </w:rPr>
        <w:t>but</w:t>
      </w:r>
      <w:r w:rsidRPr="005108E4">
        <w:rPr>
          <w:spacing w:val="-19"/>
          <w:sz w:val="24"/>
        </w:rPr>
        <w:t xml:space="preserve"> </w:t>
      </w:r>
      <w:r w:rsidRPr="005108E4">
        <w:rPr>
          <w:sz w:val="24"/>
        </w:rPr>
        <w:t>the</w:t>
      </w:r>
      <w:r w:rsidRPr="005108E4">
        <w:rPr>
          <w:spacing w:val="-21"/>
          <w:sz w:val="24"/>
        </w:rPr>
        <w:t xml:space="preserve"> </w:t>
      </w:r>
      <w:r w:rsidRPr="005108E4">
        <w:rPr>
          <w:sz w:val="24"/>
        </w:rPr>
        <w:t>Commission</w:t>
      </w:r>
      <w:r w:rsidRPr="005108E4">
        <w:rPr>
          <w:spacing w:val="-20"/>
          <w:sz w:val="24"/>
        </w:rPr>
        <w:t xml:space="preserve"> </w:t>
      </w:r>
      <w:r w:rsidRPr="005108E4">
        <w:rPr>
          <w:sz w:val="24"/>
        </w:rPr>
        <w:t>may</w:t>
      </w:r>
      <w:r w:rsidRPr="005108E4">
        <w:rPr>
          <w:spacing w:val="-27"/>
          <w:sz w:val="24"/>
        </w:rPr>
        <w:t xml:space="preserve"> </w:t>
      </w:r>
      <w:r w:rsidRPr="005108E4">
        <w:rPr>
          <w:sz w:val="24"/>
        </w:rPr>
        <w:t>in</w:t>
      </w:r>
      <w:r w:rsidRPr="005108E4">
        <w:rPr>
          <w:spacing w:val="-19"/>
          <w:sz w:val="24"/>
        </w:rPr>
        <w:t xml:space="preserve"> </w:t>
      </w:r>
      <w:r w:rsidRPr="005108E4">
        <w:rPr>
          <w:sz w:val="24"/>
        </w:rPr>
        <w:t>its</w:t>
      </w:r>
      <w:r w:rsidRPr="005108E4">
        <w:rPr>
          <w:spacing w:val="-20"/>
          <w:sz w:val="24"/>
        </w:rPr>
        <w:t xml:space="preserve"> </w:t>
      </w:r>
      <w:r w:rsidRPr="005108E4">
        <w:rPr>
          <w:sz w:val="24"/>
        </w:rPr>
        <w:t>discretion stay</w:t>
      </w:r>
      <w:r w:rsidRPr="005108E4">
        <w:rPr>
          <w:spacing w:val="-9"/>
          <w:sz w:val="24"/>
        </w:rPr>
        <w:t xml:space="preserve"> </w:t>
      </w:r>
      <w:r w:rsidRPr="005108E4">
        <w:rPr>
          <w:sz w:val="24"/>
        </w:rPr>
        <w:t>enforcement.</w:t>
      </w:r>
    </w:p>
    <w:p w14:paraId="385277B3" w14:textId="77777777" w:rsidR="00DA2759" w:rsidRPr="005108E4" w:rsidRDefault="00DA2759">
      <w:pPr>
        <w:spacing w:line="242" w:lineRule="auto"/>
        <w:jc w:val="both"/>
        <w:rPr>
          <w:sz w:val="24"/>
        </w:rPr>
        <w:sectPr w:rsidR="00DA2759" w:rsidRPr="005108E4">
          <w:pgSz w:w="12240" w:h="20160"/>
          <w:pgMar w:top="980" w:right="1320" w:bottom="960" w:left="480" w:header="744" w:footer="777" w:gutter="0"/>
          <w:cols w:space="720"/>
        </w:sectPr>
      </w:pPr>
    </w:p>
    <w:p w14:paraId="4EC6CCF7" w14:textId="77777777" w:rsidR="00DA2759" w:rsidRPr="005108E4" w:rsidRDefault="00DA2759">
      <w:pPr>
        <w:pStyle w:val="BodyText"/>
        <w:jc w:val="left"/>
        <w:rPr>
          <w:sz w:val="20"/>
        </w:rPr>
      </w:pPr>
    </w:p>
    <w:p w14:paraId="3BB20FC0" w14:textId="77777777" w:rsidR="00DA2759" w:rsidRPr="005108E4" w:rsidRDefault="00DA2759">
      <w:pPr>
        <w:pStyle w:val="BodyText"/>
        <w:spacing w:before="10"/>
        <w:jc w:val="left"/>
        <w:rPr>
          <w:sz w:val="19"/>
        </w:rPr>
      </w:pPr>
    </w:p>
    <w:p w14:paraId="76198B32" w14:textId="77777777" w:rsidR="00DA2759" w:rsidRPr="005108E4" w:rsidRDefault="009A7511" w:rsidP="00F237C2">
      <w:pPr>
        <w:pStyle w:val="BodyText"/>
        <w:spacing w:before="60"/>
        <w:ind w:left="119"/>
        <w:jc w:val="left"/>
        <w:outlineLvl w:val="0"/>
      </w:pPr>
      <w:r w:rsidRPr="005108E4">
        <w:rPr>
          <w:u w:val="single"/>
        </w:rPr>
        <w:t>501.802: Suitability Standard for Registration as a Medical Marijuana Treatment Center Agent</w:t>
      </w:r>
    </w:p>
    <w:p w14:paraId="4CFDF1D4" w14:textId="77777777" w:rsidR="00DA2759" w:rsidRPr="005108E4" w:rsidRDefault="00DA2759">
      <w:pPr>
        <w:pStyle w:val="BodyText"/>
        <w:spacing w:before="4"/>
        <w:jc w:val="left"/>
        <w:rPr>
          <w:sz w:val="19"/>
        </w:rPr>
      </w:pPr>
    </w:p>
    <w:p w14:paraId="453324D0" w14:textId="77777777" w:rsidR="00DA2759" w:rsidRPr="005108E4" w:rsidRDefault="009A7511" w:rsidP="00F237C2">
      <w:pPr>
        <w:pStyle w:val="ListParagraph"/>
        <w:numPr>
          <w:ilvl w:val="0"/>
          <w:numId w:val="37"/>
        </w:numPr>
        <w:tabs>
          <w:tab w:val="left" w:pos="1959"/>
        </w:tabs>
        <w:spacing w:before="61" w:line="242" w:lineRule="auto"/>
        <w:ind w:left="1319" w:right="117" w:firstLine="0"/>
        <w:outlineLvl w:val="1"/>
        <w:rPr>
          <w:sz w:val="24"/>
        </w:rPr>
      </w:pPr>
      <w:r w:rsidRPr="005108E4">
        <w:rPr>
          <w:spacing w:val="-3"/>
          <w:sz w:val="24"/>
        </w:rPr>
        <w:t xml:space="preserve">In </w:t>
      </w:r>
      <w:r w:rsidRPr="005108E4">
        <w:rPr>
          <w:sz w:val="24"/>
        </w:rPr>
        <w:t>accordance with M.G.L. c. 94G, § 4(a½)(iii), the Commission has established qualifications for licensure and minimum standards for employment that are directly and demonstrably</w:t>
      </w:r>
      <w:r w:rsidRPr="005108E4">
        <w:rPr>
          <w:spacing w:val="-18"/>
          <w:sz w:val="24"/>
        </w:rPr>
        <w:t xml:space="preserve"> </w:t>
      </w:r>
      <w:r w:rsidRPr="005108E4">
        <w:rPr>
          <w:sz w:val="24"/>
        </w:rPr>
        <w:t>related</w:t>
      </w:r>
      <w:r w:rsidRPr="005108E4">
        <w:rPr>
          <w:spacing w:val="-12"/>
          <w:sz w:val="24"/>
        </w:rPr>
        <w:t xml:space="preserve"> </w:t>
      </w:r>
      <w:r w:rsidRPr="005108E4">
        <w:rPr>
          <w:sz w:val="24"/>
        </w:rPr>
        <w:t>to</w:t>
      </w:r>
      <w:r w:rsidRPr="005108E4">
        <w:rPr>
          <w:spacing w:val="-11"/>
          <w:sz w:val="24"/>
        </w:rPr>
        <w:t xml:space="preserve"> </w:t>
      </w:r>
      <w:r w:rsidRPr="005108E4">
        <w:rPr>
          <w:sz w:val="24"/>
        </w:rPr>
        <w:t>the</w:t>
      </w:r>
      <w:r w:rsidRPr="005108E4">
        <w:rPr>
          <w:spacing w:val="-13"/>
          <w:sz w:val="24"/>
        </w:rPr>
        <w:t xml:space="preserve"> </w:t>
      </w:r>
      <w:r w:rsidRPr="005108E4">
        <w:rPr>
          <w:sz w:val="24"/>
        </w:rPr>
        <w:t>operation</w:t>
      </w:r>
      <w:r w:rsidRPr="005108E4">
        <w:rPr>
          <w:spacing w:val="-11"/>
          <w:sz w:val="24"/>
        </w:rPr>
        <w:t xml:space="preserve"> </w:t>
      </w:r>
      <w:r w:rsidRPr="005108E4">
        <w:rPr>
          <w:sz w:val="24"/>
        </w:rPr>
        <w:t>of</w:t>
      </w:r>
      <w:r w:rsidRPr="005108E4">
        <w:rPr>
          <w:spacing w:val="-14"/>
          <w:sz w:val="24"/>
        </w:rPr>
        <w:t xml:space="preserve"> </w:t>
      </w:r>
      <w:r w:rsidRPr="005108E4">
        <w:rPr>
          <w:sz w:val="24"/>
        </w:rPr>
        <w:t>an</w:t>
      </w:r>
      <w:r w:rsidRPr="005108E4">
        <w:rPr>
          <w:spacing w:val="-14"/>
          <w:sz w:val="24"/>
        </w:rPr>
        <w:t xml:space="preserve"> </w:t>
      </w:r>
      <w:r w:rsidRPr="005108E4">
        <w:rPr>
          <w:sz w:val="24"/>
        </w:rPr>
        <w:t>MTC</w:t>
      </w:r>
      <w:r w:rsidRPr="005108E4">
        <w:rPr>
          <w:spacing w:val="-12"/>
          <w:sz w:val="24"/>
        </w:rPr>
        <w:t xml:space="preserve"> </w:t>
      </w:r>
      <w:r w:rsidRPr="005108E4">
        <w:rPr>
          <w:sz w:val="24"/>
        </w:rPr>
        <w:t>and</w:t>
      </w:r>
      <w:r w:rsidRPr="005108E4">
        <w:rPr>
          <w:spacing w:val="-13"/>
          <w:sz w:val="24"/>
        </w:rPr>
        <w:t xml:space="preserve"> </w:t>
      </w:r>
      <w:r w:rsidRPr="005108E4">
        <w:rPr>
          <w:sz w:val="24"/>
        </w:rPr>
        <w:t>similar</w:t>
      </w:r>
      <w:r w:rsidRPr="005108E4">
        <w:rPr>
          <w:spacing w:val="-15"/>
          <w:sz w:val="24"/>
        </w:rPr>
        <w:t xml:space="preserve"> </w:t>
      </w:r>
      <w:r w:rsidRPr="005108E4">
        <w:rPr>
          <w:sz w:val="24"/>
        </w:rPr>
        <w:t>to</w:t>
      </w:r>
      <w:r w:rsidRPr="005108E4">
        <w:rPr>
          <w:spacing w:val="-11"/>
          <w:sz w:val="24"/>
        </w:rPr>
        <w:t xml:space="preserve"> </w:t>
      </w:r>
      <w:r w:rsidRPr="005108E4">
        <w:rPr>
          <w:sz w:val="24"/>
        </w:rPr>
        <w:t>qualifications</w:t>
      </w:r>
      <w:r w:rsidRPr="005108E4">
        <w:rPr>
          <w:spacing w:val="-11"/>
          <w:sz w:val="24"/>
        </w:rPr>
        <w:t xml:space="preserve"> </w:t>
      </w:r>
      <w:r w:rsidRPr="005108E4">
        <w:rPr>
          <w:sz w:val="24"/>
        </w:rPr>
        <w:t>for</w:t>
      </w:r>
      <w:r w:rsidRPr="005108E4">
        <w:rPr>
          <w:spacing w:val="-12"/>
          <w:sz w:val="24"/>
        </w:rPr>
        <w:t xml:space="preserve"> </w:t>
      </w:r>
      <w:r w:rsidRPr="005108E4">
        <w:rPr>
          <w:sz w:val="24"/>
        </w:rPr>
        <w:t>licensure</w:t>
      </w:r>
      <w:r w:rsidRPr="005108E4">
        <w:rPr>
          <w:spacing w:val="-12"/>
          <w:sz w:val="24"/>
        </w:rPr>
        <w:t xml:space="preserve"> </w:t>
      </w:r>
      <w:r w:rsidRPr="005108E4">
        <w:rPr>
          <w:sz w:val="24"/>
        </w:rPr>
        <w:t>and employment</w:t>
      </w:r>
      <w:r w:rsidRPr="005108E4">
        <w:rPr>
          <w:spacing w:val="-30"/>
          <w:sz w:val="24"/>
        </w:rPr>
        <w:t xml:space="preserve"> </w:t>
      </w:r>
      <w:r w:rsidRPr="005108E4">
        <w:rPr>
          <w:sz w:val="24"/>
        </w:rPr>
        <w:t>standards</w:t>
      </w:r>
      <w:r w:rsidRPr="005108E4">
        <w:rPr>
          <w:spacing w:val="-29"/>
          <w:sz w:val="24"/>
        </w:rPr>
        <w:t xml:space="preserve"> </w:t>
      </w:r>
      <w:r w:rsidRPr="005108E4">
        <w:rPr>
          <w:sz w:val="24"/>
        </w:rPr>
        <w:t>in</w:t>
      </w:r>
      <w:r w:rsidRPr="005108E4">
        <w:rPr>
          <w:spacing w:val="-31"/>
          <w:sz w:val="24"/>
        </w:rPr>
        <w:t xml:space="preserve"> </w:t>
      </w:r>
      <w:r w:rsidRPr="005108E4">
        <w:rPr>
          <w:sz w:val="24"/>
        </w:rPr>
        <w:t>connection</w:t>
      </w:r>
      <w:r w:rsidRPr="005108E4">
        <w:rPr>
          <w:spacing w:val="-31"/>
          <w:sz w:val="24"/>
        </w:rPr>
        <w:t xml:space="preserve"> </w:t>
      </w:r>
      <w:r w:rsidRPr="005108E4">
        <w:rPr>
          <w:sz w:val="24"/>
        </w:rPr>
        <w:t>with</w:t>
      </w:r>
      <w:r w:rsidRPr="005108E4">
        <w:rPr>
          <w:spacing w:val="-30"/>
          <w:sz w:val="24"/>
        </w:rPr>
        <w:t xml:space="preserve"> </w:t>
      </w:r>
      <w:r w:rsidRPr="005108E4">
        <w:rPr>
          <w:sz w:val="24"/>
        </w:rPr>
        <w:t>alcoholic</w:t>
      </w:r>
      <w:r w:rsidRPr="005108E4">
        <w:rPr>
          <w:spacing w:val="-32"/>
          <w:sz w:val="24"/>
        </w:rPr>
        <w:t xml:space="preserve"> </w:t>
      </w:r>
      <w:r w:rsidRPr="005108E4">
        <w:rPr>
          <w:sz w:val="24"/>
        </w:rPr>
        <w:t>Beverages</w:t>
      </w:r>
      <w:r w:rsidRPr="005108E4">
        <w:rPr>
          <w:spacing w:val="-30"/>
          <w:sz w:val="24"/>
        </w:rPr>
        <w:t xml:space="preserve"> </w:t>
      </w:r>
      <w:r w:rsidRPr="005108E4">
        <w:rPr>
          <w:sz w:val="24"/>
        </w:rPr>
        <w:t>as</w:t>
      </w:r>
      <w:r w:rsidRPr="005108E4">
        <w:rPr>
          <w:spacing w:val="-30"/>
          <w:sz w:val="24"/>
        </w:rPr>
        <w:t xml:space="preserve"> </w:t>
      </w:r>
      <w:r w:rsidRPr="005108E4">
        <w:rPr>
          <w:sz w:val="24"/>
        </w:rPr>
        <w:t>regulated</w:t>
      </w:r>
      <w:r w:rsidRPr="005108E4">
        <w:rPr>
          <w:spacing w:val="-31"/>
          <w:sz w:val="24"/>
        </w:rPr>
        <w:t xml:space="preserve"> </w:t>
      </w:r>
      <w:r w:rsidRPr="005108E4">
        <w:rPr>
          <w:sz w:val="24"/>
        </w:rPr>
        <w:t>under</w:t>
      </w:r>
      <w:r w:rsidRPr="005108E4">
        <w:rPr>
          <w:spacing w:val="-31"/>
          <w:sz w:val="24"/>
        </w:rPr>
        <w:t xml:space="preserve"> </w:t>
      </w:r>
      <w:r w:rsidRPr="005108E4">
        <w:rPr>
          <w:sz w:val="24"/>
        </w:rPr>
        <w:t>M.G.L.</w:t>
      </w:r>
      <w:r w:rsidRPr="005108E4">
        <w:rPr>
          <w:spacing w:val="-31"/>
          <w:sz w:val="24"/>
        </w:rPr>
        <w:t xml:space="preserve"> </w:t>
      </w:r>
      <w:r w:rsidRPr="005108E4">
        <w:rPr>
          <w:sz w:val="24"/>
        </w:rPr>
        <w:t>c.</w:t>
      </w:r>
      <w:r w:rsidRPr="005108E4">
        <w:rPr>
          <w:spacing w:val="-30"/>
          <w:sz w:val="24"/>
        </w:rPr>
        <w:t xml:space="preserve"> </w:t>
      </w:r>
      <w:r w:rsidRPr="005108E4">
        <w:rPr>
          <w:sz w:val="24"/>
        </w:rPr>
        <w:t>138; provided,</w:t>
      </w:r>
      <w:r w:rsidRPr="005108E4">
        <w:rPr>
          <w:spacing w:val="17"/>
          <w:sz w:val="24"/>
        </w:rPr>
        <w:t xml:space="preserve"> </w:t>
      </w:r>
      <w:r w:rsidRPr="005108E4">
        <w:rPr>
          <w:sz w:val="24"/>
        </w:rPr>
        <w:t>that</w:t>
      </w:r>
      <w:r w:rsidRPr="005108E4">
        <w:rPr>
          <w:spacing w:val="17"/>
          <w:sz w:val="24"/>
        </w:rPr>
        <w:t xml:space="preserve"> </w:t>
      </w:r>
      <w:r w:rsidRPr="005108E4">
        <w:rPr>
          <w:sz w:val="24"/>
        </w:rPr>
        <w:t>a</w:t>
      </w:r>
      <w:r w:rsidRPr="005108E4">
        <w:rPr>
          <w:spacing w:val="16"/>
          <w:sz w:val="24"/>
        </w:rPr>
        <w:t xml:space="preserve"> </w:t>
      </w:r>
      <w:r w:rsidRPr="005108E4">
        <w:rPr>
          <w:sz w:val="24"/>
        </w:rPr>
        <w:t>prior</w:t>
      </w:r>
      <w:r w:rsidRPr="005108E4">
        <w:rPr>
          <w:spacing w:val="16"/>
          <w:sz w:val="24"/>
        </w:rPr>
        <w:t xml:space="preserve"> </w:t>
      </w:r>
      <w:r w:rsidRPr="005108E4">
        <w:rPr>
          <w:sz w:val="24"/>
        </w:rPr>
        <w:t>conviction</w:t>
      </w:r>
      <w:r w:rsidRPr="005108E4">
        <w:rPr>
          <w:spacing w:val="22"/>
          <w:sz w:val="24"/>
        </w:rPr>
        <w:t xml:space="preserve"> </w:t>
      </w:r>
      <w:r w:rsidRPr="005108E4">
        <w:rPr>
          <w:sz w:val="24"/>
        </w:rPr>
        <w:t>solely</w:t>
      </w:r>
      <w:r w:rsidRPr="005108E4">
        <w:rPr>
          <w:spacing w:val="9"/>
          <w:sz w:val="24"/>
        </w:rPr>
        <w:t xml:space="preserve"> </w:t>
      </w:r>
      <w:r w:rsidRPr="005108E4">
        <w:rPr>
          <w:sz w:val="24"/>
        </w:rPr>
        <w:t>for</w:t>
      </w:r>
      <w:r w:rsidRPr="005108E4">
        <w:rPr>
          <w:spacing w:val="16"/>
          <w:sz w:val="24"/>
        </w:rPr>
        <w:t xml:space="preserve"> </w:t>
      </w:r>
      <w:r w:rsidRPr="005108E4">
        <w:rPr>
          <w:sz w:val="24"/>
        </w:rPr>
        <w:t>a</w:t>
      </w:r>
      <w:r w:rsidRPr="005108E4">
        <w:rPr>
          <w:spacing w:val="16"/>
          <w:sz w:val="24"/>
        </w:rPr>
        <w:t xml:space="preserve"> </w:t>
      </w:r>
      <w:r w:rsidRPr="005108E4">
        <w:rPr>
          <w:sz w:val="24"/>
        </w:rPr>
        <w:t>Marijuana-related</w:t>
      </w:r>
      <w:r w:rsidRPr="005108E4">
        <w:rPr>
          <w:spacing w:val="18"/>
          <w:sz w:val="24"/>
        </w:rPr>
        <w:t xml:space="preserve"> </w:t>
      </w:r>
      <w:r w:rsidRPr="005108E4">
        <w:rPr>
          <w:sz w:val="24"/>
        </w:rPr>
        <w:t>offense</w:t>
      </w:r>
      <w:r w:rsidRPr="005108E4">
        <w:rPr>
          <w:spacing w:val="16"/>
          <w:sz w:val="24"/>
        </w:rPr>
        <w:t xml:space="preserve"> </w:t>
      </w:r>
      <w:r w:rsidRPr="005108E4">
        <w:rPr>
          <w:sz w:val="24"/>
        </w:rPr>
        <w:t>or</w:t>
      </w:r>
      <w:r w:rsidRPr="005108E4">
        <w:rPr>
          <w:spacing w:val="16"/>
          <w:sz w:val="24"/>
        </w:rPr>
        <w:t xml:space="preserve"> </w:t>
      </w:r>
      <w:r w:rsidRPr="005108E4">
        <w:rPr>
          <w:sz w:val="24"/>
        </w:rPr>
        <w:t>for</w:t>
      </w:r>
      <w:r w:rsidRPr="005108E4">
        <w:rPr>
          <w:spacing w:val="16"/>
          <w:sz w:val="24"/>
        </w:rPr>
        <w:t xml:space="preserve"> </w:t>
      </w:r>
      <w:r w:rsidRPr="005108E4">
        <w:rPr>
          <w:sz w:val="24"/>
        </w:rPr>
        <w:t>a</w:t>
      </w:r>
      <w:r w:rsidRPr="005108E4">
        <w:rPr>
          <w:spacing w:val="17"/>
          <w:sz w:val="24"/>
        </w:rPr>
        <w:t xml:space="preserve"> </w:t>
      </w:r>
      <w:r w:rsidRPr="005108E4">
        <w:rPr>
          <w:sz w:val="24"/>
        </w:rPr>
        <w:t>violation</w:t>
      </w:r>
      <w:r w:rsidRPr="005108E4">
        <w:rPr>
          <w:spacing w:val="17"/>
          <w:sz w:val="24"/>
        </w:rPr>
        <w:t xml:space="preserve"> </w:t>
      </w:r>
      <w:r w:rsidRPr="005108E4">
        <w:rPr>
          <w:sz w:val="24"/>
        </w:rPr>
        <w:t>of</w:t>
      </w:r>
    </w:p>
    <w:p w14:paraId="56180E63" w14:textId="77777777" w:rsidR="00DA2759" w:rsidRPr="005108E4" w:rsidRDefault="009A7511">
      <w:pPr>
        <w:pStyle w:val="BodyText"/>
        <w:spacing w:before="6" w:line="242" w:lineRule="auto"/>
        <w:ind w:left="1319" w:right="117"/>
      </w:pPr>
      <w:r w:rsidRPr="005108E4">
        <w:t>M.G.L. c. 94C, § 34 shall not disqualify an individual or otherwise affect eligibility for employment</w:t>
      </w:r>
      <w:r w:rsidRPr="005108E4">
        <w:rPr>
          <w:spacing w:val="-30"/>
        </w:rPr>
        <w:t xml:space="preserve"> </w:t>
      </w:r>
      <w:r w:rsidRPr="005108E4">
        <w:t>or</w:t>
      </w:r>
      <w:r w:rsidRPr="005108E4">
        <w:rPr>
          <w:spacing w:val="-30"/>
        </w:rPr>
        <w:t xml:space="preserve"> </w:t>
      </w:r>
      <w:r w:rsidRPr="005108E4">
        <w:t>licensure</w:t>
      </w:r>
      <w:r w:rsidRPr="005108E4">
        <w:rPr>
          <w:spacing w:val="-31"/>
        </w:rPr>
        <w:t xml:space="preserve"> </w:t>
      </w:r>
      <w:r w:rsidRPr="005108E4">
        <w:t>in</w:t>
      </w:r>
      <w:r w:rsidRPr="005108E4">
        <w:rPr>
          <w:spacing w:val="-31"/>
        </w:rPr>
        <w:t xml:space="preserve"> </w:t>
      </w:r>
      <w:r w:rsidRPr="005108E4">
        <w:t>connection</w:t>
      </w:r>
      <w:r w:rsidRPr="005108E4">
        <w:rPr>
          <w:spacing w:val="-32"/>
        </w:rPr>
        <w:t xml:space="preserve"> </w:t>
      </w:r>
      <w:r w:rsidRPr="005108E4">
        <w:t>with</w:t>
      </w:r>
      <w:r w:rsidRPr="005108E4">
        <w:rPr>
          <w:spacing w:val="-32"/>
        </w:rPr>
        <w:t xml:space="preserve"> </w:t>
      </w:r>
      <w:r w:rsidRPr="005108E4">
        <w:t>an</w:t>
      </w:r>
      <w:r w:rsidRPr="005108E4">
        <w:rPr>
          <w:spacing w:val="-32"/>
        </w:rPr>
        <w:t xml:space="preserve"> </w:t>
      </w:r>
      <w:r w:rsidRPr="005108E4">
        <w:t>MTC,</w:t>
      </w:r>
      <w:r w:rsidRPr="005108E4">
        <w:rPr>
          <w:spacing w:val="-30"/>
        </w:rPr>
        <w:t xml:space="preserve"> </w:t>
      </w:r>
      <w:r w:rsidRPr="005108E4">
        <w:t>unless</w:t>
      </w:r>
      <w:r w:rsidRPr="005108E4">
        <w:rPr>
          <w:spacing w:val="-30"/>
        </w:rPr>
        <w:t xml:space="preserve"> </w:t>
      </w:r>
      <w:r w:rsidRPr="005108E4">
        <w:t>the</w:t>
      </w:r>
      <w:r w:rsidRPr="005108E4">
        <w:rPr>
          <w:spacing w:val="-31"/>
        </w:rPr>
        <w:t xml:space="preserve"> </w:t>
      </w:r>
      <w:r w:rsidRPr="005108E4">
        <w:t>offense</w:t>
      </w:r>
      <w:r w:rsidRPr="005108E4">
        <w:rPr>
          <w:spacing w:val="-31"/>
        </w:rPr>
        <w:t xml:space="preserve"> </w:t>
      </w:r>
      <w:r w:rsidRPr="005108E4">
        <w:t>involved</w:t>
      </w:r>
      <w:r w:rsidRPr="005108E4">
        <w:rPr>
          <w:spacing w:val="-30"/>
        </w:rPr>
        <w:t xml:space="preserve"> </w:t>
      </w:r>
      <w:r w:rsidRPr="005108E4">
        <w:t>the</w:t>
      </w:r>
      <w:r w:rsidRPr="005108E4">
        <w:rPr>
          <w:spacing w:val="-32"/>
        </w:rPr>
        <w:t xml:space="preserve"> </w:t>
      </w:r>
      <w:r w:rsidRPr="005108E4">
        <w:t>distribution of a controlled substance, including Marijuana, to a</w:t>
      </w:r>
      <w:r w:rsidRPr="005108E4">
        <w:rPr>
          <w:spacing w:val="-16"/>
        </w:rPr>
        <w:t xml:space="preserve"> </w:t>
      </w:r>
      <w:r w:rsidRPr="005108E4">
        <w:t>minor.</w:t>
      </w:r>
    </w:p>
    <w:p w14:paraId="73ECC919" w14:textId="77777777" w:rsidR="00DA2759" w:rsidRPr="005108E4" w:rsidRDefault="00DA2759">
      <w:pPr>
        <w:pStyle w:val="BodyText"/>
        <w:spacing w:before="6"/>
        <w:jc w:val="left"/>
      </w:pPr>
    </w:p>
    <w:p w14:paraId="5DEBBBD1" w14:textId="77777777" w:rsidR="00DA2759" w:rsidRPr="005108E4" w:rsidRDefault="009A7511" w:rsidP="00F237C2">
      <w:pPr>
        <w:pStyle w:val="ListParagraph"/>
        <w:numPr>
          <w:ilvl w:val="0"/>
          <w:numId w:val="37"/>
        </w:numPr>
        <w:tabs>
          <w:tab w:val="left" w:pos="1808"/>
        </w:tabs>
        <w:spacing w:line="242" w:lineRule="auto"/>
        <w:ind w:left="1319" w:right="117" w:firstLine="0"/>
        <w:outlineLvl w:val="1"/>
        <w:rPr>
          <w:sz w:val="24"/>
        </w:rPr>
      </w:pPr>
      <w:r w:rsidRPr="005108E4">
        <w:rPr>
          <w:sz w:val="24"/>
        </w:rPr>
        <w:t>For purposes of determining suitability based on background checks in accordance with 935 CMR 501.030 and</w:t>
      </w:r>
      <w:r w:rsidRPr="005108E4">
        <w:rPr>
          <w:spacing w:val="-4"/>
          <w:sz w:val="24"/>
        </w:rPr>
        <w:t xml:space="preserve"> </w:t>
      </w:r>
      <w:r w:rsidRPr="005108E4">
        <w:rPr>
          <w:sz w:val="24"/>
        </w:rPr>
        <w:t>501.101.</w:t>
      </w:r>
    </w:p>
    <w:p w14:paraId="379124F5" w14:textId="77777777" w:rsidR="00DA2759" w:rsidRPr="005108E4" w:rsidRDefault="009A7511">
      <w:pPr>
        <w:pStyle w:val="ListParagraph"/>
        <w:numPr>
          <w:ilvl w:val="1"/>
          <w:numId w:val="37"/>
        </w:numPr>
        <w:tabs>
          <w:tab w:val="left" w:pos="2112"/>
        </w:tabs>
        <w:spacing w:before="2" w:line="242" w:lineRule="auto"/>
        <w:ind w:right="117" w:firstLine="0"/>
        <w:rPr>
          <w:sz w:val="24"/>
        </w:rPr>
      </w:pPr>
      <w:r w:rsidRPr="005108E4">
        <w:rPr>
          <w:sz w:val="24"/>
        </w:rPr>
        <w:t>All</w:t>
      </w:r>
      <w:r w:rsidRPr="005108E4">
        <w:rPr>
          <w:spacing w:val="-5"/>
          <w:sz w:val="24"/>
        </w:rPr>
        <w:t xml:space="preserve"> </w:t>
      </w:r>
      <w:r w:rsidRPr="005108E4">
        <w:rPr>
          <w:sz w:val="24"/>
        </w:rPr>
        <w:t>conditions,</w:t>
      </w:r>
      <w:r w:rsidRPr="005108E4">
        <w:rPr>
          <w:spacing w:val="-5"/>
          <w:sz w:val="24"/>
        </w:rPr>
        <w:t xml:space="preserve"> </w:t>
      </w:r>
      <w:r w:rsidRPr="005108E4">
        <w:rPr>
          <w:sz w:val="24"/>
        </w:rPr>
        <w:t>offenses,</w:t>
      </w:r>
      <w:r w:rsidRPr="005108E4">
        <w:rPr>
          <w:spacing w:val="-5"/>
          <w:sz w:val="24"/>
        </w:rPr>
        <w:t xml:space="preserve"> </w:t>
      </w:r>
      <w:r w:rsidRPr="005108E4">
        <w:rPr>
          <w:sz w:val="24"/>
        </w:rPr>
        <w:t>and</w:t>
      </w:r>
      <w:r w:rsidRPr="005108E4">
        <w:rPr>
          <w:spacing w:val="-5"/>
          <w:sz w:val="24"/>
        </w:rPr>
        <w:t xml:space="preserve"> </w:t>
      </w:r>
      <w:r w:rsidRPr="005108E4">
        <w:rPr>
          <w:sz w:val="24"/>
        </w:rPr>
        <w:t>violations</w:t>
      </w:r>
      <w:r w:rsidRPr="005108E4">
        <w:rPr>
          <w:spacing w:val="-4"/>
          <w:sz w:val="24"/>
        </w:rPr>
        <w:t xml:space="preserve"> </w:t>
      </w:r>
      <w:r w:rsidRPr="005108E4">
        <w:rPr>
          <w:sz w:val="24"/>
        </w:rPr>
        <w:t>are</w:t>
      </w:r>
      <w:r w:rsidRPr="005108E4">
        <w:rPr>
          <w:spacing w:val="-8"/>
          <w:sz w:val="24"/>
        </w:rPr>
        <w:t xml:space="preserve"> </w:t>
      </w:r>
      <w:r w:rsidRPr="005108E4">
        <w:rPr>
          <w:sz w:val="24"/>
        </w:rPr>
        <w:t>construed</w:t>
      </w:r>
      <w:r w:rsidRPr="005108E4">
        <w:rPr>
          <w:spacing w:val="-7"/>
          <w:sz w:val="24"/>
        </w:rPr>
        <w:t xml:space="preserve"> </w:t>
      </w:r>
      <w:r w:rsidRPr="005108E4">
        <w:rPr>
          <w:sz w:val="24"/>
        </w:rPr>
        <w:t>to</w:t>
      </w:r>
      <w:r w:rsidRPr="005108E4">
        <w:rPr>
          <w:spacing w:val="-7"/>
          <w:sz w:val="24"/>
        </w:rPr>
        <w:t xml:space="preserve"> </w:t>
      </w:r>
      <w:r w:rsidRPr="005108E4">
        <w:rPr>
          <w:sz w:val="24"/>
        </w:rPr>
        <w:t>include</w:t>
      </w:r>
      <w:r w:rsidRPr="005108E4">
        <w:rPr>
          <w:spacing w:val="-8"/>
          <w:sz w:val="24"/>
        </w:rPr>
        <w:t xml:space="preserve"> </w:t>
      </w:r>
      <w:r w:rsidRPr="005108E4">
        <w:rPr>
          <w:sz w:val="24"/>
        </w:rPr>
        <w:t>Massachusetts</w:t>
      </w:r>
      <w:r w:rsidRPr="005108E4">
        <w:rPr>
          <w:spacing w:val="-7"/>
          <w:sz w:val="24"/>
        </w:rPr>
        <w:t xml:space="preserve"> </w:t>
      </w:r>
      <w:r w:rsidRPr="005108E4">
        <w:rPr>
          <w:sz w:val="24"/>
        </w:rPr>
        <w:t>law</w:t>
      </w:r>
      <w:r w:rsidRPr="005108E4">
        <w:rPr>
          <w:spacing w:val="-7"/>
          <w:sz w:val="24"/>
        </w:rPr>
        <w:t xml:space="preserve"> </w:t>
      </w:r>
      <w:r w:rsidRPr="005108E4">
        <w:rPr>
          <w:sz w:val="24"/>
        </w:rPr>
        <w:t>or like or similar law(s) of Other</w:t>
      </w:r>
      <w:r w:rsidRPr="005108E4">
        <w:rPr>
          <w:spacing w:val="-9"/>
          <w:sz w:val="24"/>
        </w:rPr>
        <w:t xml:space="preserve"> </w:t>
      </w:r>
      <w:r w:rsidRPr="005108E4">
        <w:rPr>
          <w:sz w:val="24"/>
        </w:rPr>
        <w:t>Jurisdictions.</w:t>
      </w:r>
    </w:p>
    <w:p w14:paraId="56439149" w14:textId="77777777" w:rsidR="00DA2759" w:rsidRPr="005108E4" w:rsidRDefault="009A7511">
      <w:pPr>
        <w:pStyle w:val="ListParagraph"/>
        <w:numPr>
          <w:ilvl w:val="1"/>
          <w:numId w:val="37"/>
        </w:numPr>
        <w:tabs>
          <w:tab w:val="left" w:pos="2170"/>
        </w:tabs>
        <w:spacing w:before="1" w:line="242" w:lineRule="auto"/>
        <w:ind w:right="117" w:firstLine="0"/>
        <w:rPr>
          <w:sz w:val="24"/>
        </w:rPr>
      </w:pPr>
      <w:r w:rsidRPr="005108E4">
        <w:rPr>
          <w:sz w:val="24"/>
        </w:rPr>
        <w:t>All criminal disqualifying conditions, offenses, and violations include the crimes of attempt, accessory, conspiracy and</w:t>
      </w:r>
      <w:r w:rsidRPr="005108E4">
        <w:rPr>
          <w:spacing w:val="-14"/>
          <w:sz w:val="24"/>
        </w:rPr>
        <w:t xml:space="preserve"> </w:t>
      </w:r>
      <w:r w:rsidRPr="005108E4">
        <w:rPr>
          <w:sz w:val="24"/>
        </w:rPr>
        <w:t>solicitation.</w:t>
      </w:r>
    </w:p>
    <w:p w14:paraId="792985E4" w14:textId="77777777" w:rsidR="00DA2759" w:rsidRPr="005108E4" w:rsidRDefault="009A7511">
      <w:pPr>
        <w:pStyle w:val="ListParagraph"/>
        <w:numPr>
          <w:ilvl w:val="1"/>
          <w:numId w:val="37"/>
        </w:numPr>
        <w:tabs>
          <w:tab w:val="left" w:pos="2120"/>
        </w:tabs>
        <w:spacing w:before="2"/>
        <w:ind w:left="2119" w:hanging="445"/>
        <w:rPr>
          <w:sz w:val="24"/>
        </w:rPr>
      </w:pPr>
      <w:r w:rsidRPr="005108E4">
        <w:rPr>
          <w:sz w:val="24"/>
        </w:rPr>
        <w:t>Juvenile dispositions shall not be considered as a factor for determining</w:t>
      </w:r>
      <w:r w:rsidRPr="005108E4">
        <w:rPr>
          <w:spacing w:val="-42"/>
          <w:sz w:val="24"/>
        </w:rPr>
        <w:t xml:space="preserve"> </w:t>
      </w:r>
      <w:r w:rsidRPr="005108E4">
        <w:rPr>
          <w:sz w:val="24"/>
        </w:rPr>
        <w:t>suitability.</w:t>
      </w:r>
    </w:p>
    <w:p w14:paraId="49027D01" w14:textId="77777777" w:rsidR="00DA2759" w:rsidRPr="005108E4" w:rsidRDefault="009A7511">
      <w:pPr>
        <w:pStyle w:val="ListParagraph"/>
        <w:numPr>
          <w:ilvl w:val="1"/>
          <w:numId w:val="37"/>
        </w:numPr>
        <w:tabs>
          <w:tab w:val="left" w:pos="2076"/>
        </w:tabs>
        <w:spacing w:before="2" w:line="242" w:lineRule="auto"/>
        <w:ind w:right="110" w:firstLine="0"/>
        <w:rPr>
          <w:sz w:val="24"/>
        </w:rPr>
      </w:pPr>
      <w:r w:rsidRPr="005108E4">
        <w:rPr>
          <w:sz w:val="24"/>
        </w:rPr>
        <w:t>Where</w:t>
      </w:r>
      <w:r w:rsidRPr="005108E4">
        <w:rPr>
          <w:spacing w:val="-26"/>
          <w:sz w:val="24"/>
        </w:rPr>
        <w:t xml:space="preserve"> </w:t>
      </w:r>
      <w:r w:rsidRPr="005108E4">
        <w:rPr>
          <w:sz w:val="24"/>
        </w:rPr>
        <w:t>applicable,</w:t>
      </w:r>
      <w:r w:rsidRPr="005108E4">
        <w:rPr>
          <w:spacing w:val="-24"/>
          <w:sz w:val="24"/>
        </w:rPr>
        <w:t xml:space="preserve"> </w:t>
      </w:r>
      <w:r w:rsidRPr="005108E4">
        <w:rPr>
          <w:sz w:val="24"/>
        </w:rPr>
        <w:t>all</w:t>
      </w:r>
      <w:r w:rsidRPr="005108E4">
        <w:rPr>
          <w:spacing w:val="-24"/>
          <w:sz w:val="24"/>
        </w:rPr>
        <w:t xml:space="preserve"> </w:t>
      </w:r>
      <w:r w:rsidRPr="005108E4">
        <w:rPr>
          <w:sz w:val="24"/>
        </w:rPr>
        <w:t>look</w:t>
      </w:r>
      <w:r w:rsidRPr="005108E4">
        <w:rPr>
          <w:spacing w:val="-24"/>
          <w:sz w:val="24"/>
        </w:rPr>
        <w:t xml:space="preserve"> </w:t>
      </w:r>
      <w:r w:rsidRPr="005108E4">
        <w:rPr>
          <w:sz w:val="24"/>
        </w:rPr>
        <w:t>back</w:t>
      </w:r>
      <w:r w:rsidRPr="005108E4">
        <w:rPr>
          <w:spacing w:val="-24"/>
          <w:sz w:val="24"/>
        </w:rPr>
        <w:t xml:space="preserve"> </w:t>
      </w:r>
      <w:r w:rsidRPr="005108E4">
        <w:rPr>
          <w:sz w:val="24"/>
        </w:rPr>
        <w:t>periods</w:t>
      </w:r>
      <w:r w:rsidRPr="005108E4">
        <w:rPr>
          <w:spacing w:val="-25"/>
          <w:sz w:val="24"/>
        </w:rPr>
        <w:t xml:space="preserve"> </w:t>
      </w:r>
      <w:r w:rsidRPr="005108E4">
        <w:rPr>
          <w:sz w:val="24"/>
        </w:rPr>
        <w:t>for</w:t>
      </w:r>
      <w:r w:rsidRPr="005108E4">
        <w:rPr>
          <w:spacing w:val="-24"/>
          <w:sz w:val="24"/>
        </w:rPr>
        <w:t xml:space="preserve"> </w:t>
      </w:r>
      <w:r w:rsidRPr="005108E4">
        <w:rPr>
          <w:sz w:val="24"/>
        </w:rPr>
        <w:t>criminal</w:t>
      </w:r>
      <w:r w:rsidRPr="005108E4">
        <w:rPr>
          <w:spacing w:val="-23"/>
          <w:sz w:val="24"/>
        </w:rPr>
        <w:t xml:space="preserve"> </w:t>
      </w:r>
      <w:r w:rsidRPr="005108E4">
        <w:rPr>
          <w:sz w:val="24"/>
        </w:rPr>
        <w:t>conditions,</w:t>
      </w:r>
      <w:r w:rsidRPr="005108E4">
        <w:rPr>
          <w:spacing w:val="-25"/>
          <w:sz w:val="24"/>
        </w:rPr>
        <w:t xml:space="preserve"> </w:t>
      </w:r>
      <w:r w:rsidRPr="005108E4">
        <w:rPr>
          <w:sz w:val="24"/>
        </w:rPr>
        <w:t>offenses,</w:t>
      </w:r>
      <w:r w:rsidRPr="005108E4">
        <w:rPr>
          <w:spacing w:val="-24"/>
          <w:sz w:val="24"/>
        </w:rPr>
        <w:t xml:space="preserve"> </w:t>
      </w:r>
      <w:r w:rsidRPr="005108E4">
        <w:rPr>
          <w:sz w:val="24"/>
        </w:rPr>
        <w:t>and</w:t>
      </w:r>
      <w:r w:rsidRPr="005108E4">
        <w:rPr>
          <w:spacing w:val="-24"/>
          <w:sz w:val="24"/>
        </w:rPr>
        <w:t xml:space="preserve"> </w:t>
      </w:r>
      <w:r w:rsidRPr="005108E4">
        <w:rPr>
          <w:sz w:val="24"/>
        </w:rPr>
        <w:t>violations included</w:t>
      </w:r>
      <w:r w:rsidRPr="005108E4">
        <w:rPr>
          <w:spacing w:val="-13"/>
          <w:sz w:val="24"/>
        </w:rPr>
        <w:t xml:space="preserve"> </w:t>
      </w:r>
      <w:r w:rsidRPr="005108E4">
        <w:rPr>
          <w:sz w:val="24"/>
        </w:rPr>
        <w:t>in</w:t>
      </w:r>
      <w:r w:rsidRPr="005108E4">
        <w:rPr>
          <w:spacing w:val="-12"/>
          <w:sz w:val="24"/>
        </w:rPr>
        <w:t xml:space="preserve"> </w:t>
      </w:r>
      <w:r w:rsidRPr="005108E4">
        <w:rPr>
          <w:sz w:val="24"/>
        </w:rPr>
        <w:t>935</w:t>
      </w:r>
      <w:r w:rsidRPr="005108E4">
        <w:rPr>
          <w:spacing w:val="-12"/>
          <w:sz w:val="24"/>
        </w:rPr>
        <w:t xml:space="preserve"> </w:t>
      </w:r>
      <w:r w:rsidRPr="005108E4">
        <w:rPr>
          <w:sz w:val="24"/>
        </w:rPr>
        <w:t>CMR</w:t>
      </w:r>
      <w:r w:rsidRPr="005108E4">
        <w:rPr>
          <w:spacing w:val="-9"/>
          <w:sz w:val="24"/>
        </w:rPr>
        <w:t xml:space="preserve"> </w:t>
      </w:r>
      <w:r w:rsidRPr="005108E4">
        <w:rPr>
          <w:sz w:val="24"/>
        </w:rPr>
        <w:t>501.802:</w:t>
      </w:r>
      <w:r w:rsidRPr="005108E4">
        <w:rPr>
          <w:spacing w:val="-9"/>
          <w:sz w:val="24"/>
        </w:rPr>
        <w:t xml:space="preserve"> </w:t>
      </w:r>
      <w:r w:rsidRPr="005108E4">
        <w:rPr>
          <w:i/>
          <w:sz w:val="24"/>
        </w:rPr>
        <w:t>Table</w:t>
      </w:r>
      <w:r w:rsidRPr="005108E4">
        <w:rPr>
          <w:i/>
          <w:spacing w:val="-11"/>
          <w:sz w:val="24"/>
        </w:rPr>
        <w:t xml:space="preserve"> </w:t>
      </w:r>
      <w:r w:rsidRPr="005108E4">
        <w:rPr>
          <w:i/>
          <w:sz w:val="24"/>
        </w:rPr>
        <w:t>B</w:t>
      </w:r>
      <w:r w:rsidRPr="005108E4">
        <w:rPr>
          <w:i/>
          <w:spacing w:val="-10"/>
          <w:sz w:val="24"/>
        </w:rPr>
        <w:t xml:space="preserve"> </w:t>
      </w:r>
      <w:r w:rsidRPr="005108E4">
        <w:rPr>
          <w:sz w:val="24"/>
        </w:rPr>
        <w:t>and</w:t>
      </w:r>
      <w:r w:rsidRPr="005108E4">
        <w:rPr>
          <w:spacing w:val="-11"/>
          <w:sz w:val="24"/>
        </w:rPr>
        <w:t xml:space="preserve"> </w:t>
      </w:r>
      <w:r w:rsidRPr="005108E4">
        <w:rPr>
          <w:sz w:val="24"/>
        </w:rPr>
        <w:t>935</w:t>
      </w:r>
      <w:r w:rsidRPr="005108E4">
        <w:rPr>
          <w:spacing w:val="-10"/>
          <w:sz w:val="24"/>
        </w:rPr>
        <w:t xml:space="preserve"> </w:t>
      </w:r>
      <w:r w:rsidRPr="005108E4">
        <w:rPr>
          <w:sz w:val="24"/>
        </w:rPr>
        <w:t>CMR</w:t>
      </w:r>
      <w:r w:rsidRPr="005108E4">
        <w:rPr>
          <w:spacing w:val="-9"/>
          <w:sz w:val="24"/>
        </w:rPr>
        <w:t xml:space="preserve"> </w:t>
      </w:r>
      <w:r w:rsidRPr="005108E4">
        <w:rPr>
          <w:sz w:val="24"/>
        </w:rPr>
        <w:t>501.803:</w:t>
      </w:r>
      <w:r w:rsidRPr="005108E4">
        <w:rPr>
          <w:spacing w:val="42"/>
          <w:sz w:val="24"/>
        </w:rPr>
        <w:t xml:space="preserve"> </w:t>
      </w:r>
      <w:r w:rsidRPr="005108E4">
        <w:rPr>
          <w:i/>
          <w:sz w:val="24"/>
        </w:rPr>
        <w:t>Table</w:t>
      </w:r>
      <w:r w:rsidRPr="005108E4">
        <w:rPr>
          <w:i/>
          <w:spacing w:val="-11"/>
          <w:sz w:val="24"/>
        </w:rPr>
        <w:t xml:space="preserve"> </w:t>
      </w:r>
      <w:r w:rsidRPr="005108E4">
        <w:rPr>
          <w:i/>
          <w:sz w:val="24"/>
        </w:rPr>
        <w:t>C</w:t>
      </w:r>
      <w:r w:rsidRPr="005108E4">
        <w:rPr>
          <w:i/>
          <w:spacing w:val="-11"/>
          <w:sz w:val="24"/>
        </w:rPr>
        <w:t xml:space="preserve"> </w:t>
      </w:r>
      <w:r w:rsidRPr="005108E4">
        <w:rPr>
          <w:sz w:val="24"/>
        </w:rPr>
        <w:t>commence</w:t>
      </w:r>
      <w:r w:rsidRPr="005108E4">
        <w:rPr>
          <w:spacing w:val="-14"/>
          <w:sz w:val="24"/>
        </w:rPr>
        <w:t xml:space="preserve"> </w:t>
      </w:r>
      <w:r w:rsidRPr="005108E4">
        <w:rPr>
          <w:sz w:val="24"/>
        </w:rPr>
        <w:t>on</w:t>
      </w:r>
      <w:r w:rsidRPr="005108E4">
        <w:rPr>
          <w:spacing w:val="-12"/>
          <w:sz w:val="24"/>
        </w:rPr>
        <w:t xml:space="preserve"> </w:t>
      </w:r>
      <w:r w:rsidRPr="005108E4">
        <w:rPr>
          <w:sz w:val="24"/>
        </w:rPr>
        <w:t>the date of disposition; provided however, that if disposition results in incarceration in any institution, the look back period shall commence on release from</w:t>
      </w:r>
      <w:r w:rsidRPr="005108E4">
        <w:rPr>
          <w:spacing w:val="-28"/>
          <w:sz w:val="24"/>
        </w:rPr>
        <w:t xml:space="preserve"> </w:t>
      </w:r>
      <w:r w:rsidRPr="005108E4">
        <w:rPr>
          <w:sz w:val="24"/>
        </w:rPr>
        <w:t>incarceration.</w:t>
      </w:r>
    </w:p>
    <w:p w14:paraId="7F826EE5" w14:textId="77777777" w:rsidR="00DA2759" w:rsidRPr="005108E4" w:rsidRDefault="009A7511">
      <w:pPr>
        <w:pStyle w:val="ListParagraph"/>
        <w:numPr>
          <w:ilvl w:val="1"/>
          <w:numId w:val="37"/>
        </w:numPr>
        <w:tabs>
          <w:tab w:val="left" w:pos="2386"/>
        </w:tabs>
        <w:spacing w:before="4" w:line="242" w:lineRule="auto"/>
        <w:ind w:right="116" w:firstLine="0"/>
        <w:rPr>
          <w:sz w:val="24"/>
        </w:rPr>
      </w:pPr>
      <w:r w:rsidRPr="005108E4">
        <w:rPr>
          <w:sz w:val="24"/>
        </w:rPr>
        <w:t xml:space="preserve">Unless otherwise specified in 935 CMR 501.802: </w:t>
      </w:r>
      <w:r w:rsidRPr="005108E4">
        <w:rPr>
          <w:i/>
          <w:sz w:val="24"/>
        </w:rPr>
        <w:t xml:space="preserve">Table B </w:t>
      </w:r>
      <w:r w:rsidRPr="005108E4">
        <w:rPr>
          <w:sz w:val="24"/>
        </w:rPr>
        <w:t>and 935 CMR  501.803:</w:t>
      </w:r>
      <w:r w:rsidRPr="005108E4">
        <w:rPr>
          <w:spacing w:val="34"/>
          <w:sz w:val="24"/>
        </w:rPr>
        <w:t xml:space="preserve"> </w:t>
      </w:r>
      <w:r w:rsidRPr="005108E4">
        <w:rPr>
          <w:i/>
          <w:sz w:val="24"/>
        </w:rPr>
        <w:t>Table</w:t>
      </w:r>
      <w:r w:rsidRPr="005108E4">
        <w:rPr>
          <w:i/>
          <w:spacing w:val="-15"/>
          <w:sz w:val="24"/>
        </w:rPr>
        <w:t xml:space="preserve"> </w:t>
      </w:r>
      <w:r w:rsidRPr="005108E4">
        <w:rPr>
          <w:i/>
          <w:sz w:val="24"/>
        </w:rPr>
        <w:t>C</w:t>
      </w:r>
      <w:r w:rsidRPr="005108E4">
        <w:rPr>
          <w:sz w:val="24"/>
        </w:rPr>
        <w:t>,</w:t>
      </w:r>
      <w:r w:rsidRPr="005108E4">
        <w:rPr>
          <w:spacing w:val="-13"/>
          <w:sz w:val="24"/>
        </w:rPr>
        <w:t xml:space="preserve"> </w:t>
      </w:r>
      <w:r w:rsidRPr="005108E4">
        <w:rPr>
          <w:sz w:val="24"/>
        </w:rPr>
        <w:t>a</w:t>
      </w:r>
      <w:r w:rsidRPr="005108E4">
        <w:rPr>
          <w:spacing w:val="-14"/>
          <w:sz w:val="24"/>
        </w:rPr>
        <w:t xml:space="preserve"> </w:t>
      </w:r>
      <w:r w:rsidRPr="005108E4">
        <w:rPr>
          <w:sz w:val="24"/>
        </w:rPr>
        <w:t>criminal</w:t>
      </w:r>
      <w:r w:rsidRPr="005108E4">
        <w:rPr>
          <w:spacing w:val="-14"/>
          <w:sz w:val="24"/>
        </w:rPr>
        <w:t xml:space="preserve"> </w:t>
      </w:r>
      <w:r w:rsidRPr="005108E4">
        <w:rPr>
          <w:sz w:val="24"/>
        </w:rPr>
        <w:t>condition,</w:t>
      </w:r>
      <w:r w:rsidRPr="005108E4">
        <w:rPr>
          <w:spacing w:val="-13"/>
          <w:sz w:val="24"/>
        </w:rPr>
        <w:t xml:space="preserve"> </w:t>
      </w:r>
      <w:r w:rsidRPr="005108E4">
        <w:rPr>
          <w:sz w:val="24"/>
        </w:rPr>
        <w:t>offense</w:t>
      </w:r>
      <w:r w:rsidRPr="005108E4">
        <w:rPr>
          <w:spacing w:val="-17"/>
          <w:sz w:val="24"/>
        </w:rPr>
        <w:t xml:space="preserve"> </w:t>
      </w:r>
      <w:r w:rsidRPr="005108E4">
        <w:rPr>
          <w:sz w:val="24"/>
        </w:rPr>
        <w:t>or</w:t>
      </w:r>
      <w:r w:rsidRPr="005108E4">
        <w:rPr>
          <w:spacing w:val="-16"/>
          <w:sz w:val="24"/>
        </w:rPr>
        <w:t xml:space="preserve"> </w:t>
      </w:r>
      <w:r w:rsidRPr="005108E4">
        <w:rPr>
          <w:sz w:val="24"/>
        </w:rPr>
        <w:t>violation</w:t>
      </w:r>
      <w:r w:rsidRPr="005108E4">
        <w:rPr>
          <w:spacing w:val="-16"/>
          <w:sz w:val="24"/>
        </w:rPr>
        <w:t xml:space="preserve"> </w:t>
      </w:r>
      <w:r w:rsidRPr="005108E4">
        <w:rPr>
          <w:sz w:val="24"/>
        </w:rPr>
        <w:t>shall</w:t>
      </w:r>
      <w:r w:rsidRPr="005108E4">
        <w:rPr>
          <w:spacing w:val="-14"/>
          <w:sz w:val="24"/>
        </w:rPr>
        <w:t xml:space="preserve"> </w:t>
      </w:r>
      <w:r w:rsidRPr="005108E4">
        <w:rPr>
          <w:sz w:val="24"/>
        </w:rPr>
        <w:t>include</w:t>
      </w:r>
      <w:r w:rsidRPr="005108E4">
        <w:rPr>
          <w:spacing w:val="-14"/>
          <w:sz w:val="24"/>
        </w:rPr>
        <w:t xml:space="preserve"> </w:t>
      </w:r>
      <w:r w:rsidRPr="005108E4">
        <w:rPr>
          <w:sz w:val="24"/>
        </w:rPr>
        <w:t>both</w:t>
      </w:r>
      <w:r w:rsidRPr="005108E4">
        <w:rPr>
          <w:spacing w:val="-13"/>
          <w:sz w:val="24"/>
        </w:rPr>
        <w:t xml:space="preserve"> </w:t>
      </w:r>
      <w:r w:rsidRPr="005108E4">
        <w:rPr>
          <w:sz w:val="24"/>
        </w:rPr>
        <w:t xml:space="preserve">convictions, which include guilty pleas and pleas of </w:t>
      </w:r>
      <w:r w:rsidRPr="005108E4">
        <w:rPr>
          <w:i/>
          <w:sz w:val="24"/>
        </w:rPr>
        <w:t>nolo contendere</w:t>
      </w:r>
      <w:r w:rsidRPr="005108E4">
        <w:rPr>
          <w:sz w:val="24"/>
        </w:rPr>
        <w:t>, and dispositions resulting in continuances without a finding or other disposition constituting an admission to sufficient facts,</w:t>
      </w:r>
      <w:r w:rsidRPr="005108E4">
        <w:rPr>
          <w:spacing w:val="-26"/>
          <w:sz w:val="24"/>
        </w:rPr>
        <w:t xml:space="preserve"> </w:t>
      </w:r>
      <w:r w:rsidRPr="005108E4">
        <w:rPr>
          <w:sz w:val="24"/>
        </w:rPr>
        <w:t>but</w:t>
      </w:r>
      <w:r w:rsidRPr="005108E4">
        <w:rPr>
          <w:spacing w:val="-26"/>
          <w:sz w:val="24"/>
        </w:rPr>
        <w:t xml:space="preserve"> </w:t>
      </w:r>
      <w:r w:rsidRPr="005108E4">
        <w:rPr>
          <w:sz w:val="24"/>
        </w:rPr>
        <w:t>shall</w:t>
      </w:r>
      <w:r w:rsidRPr="005108E4">
        <w:rPr>
          <w:spacing w:val="-26"/>
          <w:sz w:val="24"/>
        </w:rPr>
        <w:t xml:space="preserve"> </w:t>
      </w:r>
      <w:r w:rsidRPr="005108E4">
        <w:rPr>
          <w:sz w:val="24"/>
        </w:rPr>
        <w:t>exclude</w:t>
      </w:r>
      <w:r w:rsidRPr="005108E4">
        <w:rPr>
          <w:spacing w:val="-27"/>
          <w:sz w:val="24"/>
        </w:rPr>
        <w:t xml:space="preserve"> </w:t>
      </w:r>
      <w:r w:rsidRPr="005108E4">
        <w:rPr>
          <w:sz w:val="24"/>
        </w:rPr>
        <w:t>other</w:t>
      </w:r>
      <w:r w:rsidRPr="005108E4">
        <w:rPr>
          <w:spacing w:val="-28"/>
          <w:sz w:val="24"/>
        </w:rPr>
        <w:t xml:space="preserve"> </w:t>
      </w:r>
      <w:r w:rsidRPr="005108E4">
        <w:rPr>
          <w:sz w:val="24"/>
        </w:rPr>
        <w:t>non-conviction</w:t>
      </w:r>
      <w:r w:rsidRPr="005108E4">
        <w:rPr>
          <w:spacing w:val="-29"/>
          <w:sz w:val="24"/>
        </w:rPr>
        <w:t xml:space="preserve"> </w:t>
      </w:r>
      <w:r w:rsidRPr="005108E4">
        <w:rPr>
          <w:sz w:val="24"/>
        </w:rPr>
        <w:t>dispositions.</w:t>
      </w:r>
      <w:r w:rsidRPr="005108E4">
        <w:rPr>
          <w:spacing w:val="4"/>
          <w:sz w:val="24"/>
        </w:rPr>
        <w:t xml:space="preserve"> </w:t>
      </w:r>
      <w:r w:rsidRPr="005108E4">
        <w:rPr>
          <w:sz w:val="24"/>
        </w:rPr>
        <w:t>All</w:t>
      </w:r>
      <w:r w:rsidRPr="005108E4">
        <w:rPr>
          <w:spacing w:val="-27"/>
          <w:sz w:val="24"/>
        </w:rPr>
        <w:t xml:space="preserve"> </w:t>
      </w:r>
      <w:r w:rsidRPr="005108E4">
        <w:rPr>
          <w:sz w:val="24"/>
        </w:rPr>
        <w:t>suitability</w:t>
      </w:r>
      <w:r w:rsidRPr="005108E4">
        <w:rPr>
          <w:spacing w:val="-32"/>
          <w:sz w:val="24"/>
        </w:rPr>
        <w:t xml:space="preserve"> </w:t>
      </w:r>
      <w:r w:rsidRPr="005108E4">
        <w:rPr>
          <w:sz w:val="24"/>
        </w:rPr>
        <w:t>determinations</w:t>
      </w:r>
      <w:r w:rsidRPr="005108E4">
        <w:rPr>
          <w:spacing w:val="-26"/>
          <w:sz w:val="24"/>
        </w:rPr>
        <w:t xml:space="preserve"> </w:t>
      </w:r>
      <w:r w:rsidRPr="005108E4">
        <w:rPr>
          <w:sz w:val="24"/>
        </w:rPr>
        <w:t>will be</w:t>
      </w:r>
      <w:r w:rsidRPr="005108E4">
        <w:rPr>
          <w:spacing w:val="-19"/>
          <w:sz w:val="24"/>
        </w:rPr>
        <w:t xml:space="preserve"> </w:t>
      </w:r>
      <w:r w:rsidRPr="005108E4">
        <w:rPr>
          <w:sz w:val="24"/>
        </w:rPr>
        <w:t>made</w:t>
      </w:r>
      <w:r w:rsidRPr="005108E4">
        <w:rPr>
          <w:spacing w:val="-19"/>
          <w:sz w:val="24"/>
        </w:rPr>
        <w:t xml:space="preserve"> </w:t>
      </w:r>
      <w:r w:rsidRPr="005108E4">
        <w:rPr>
          <w:sz w:val="24"/>
        </w:rPr>
        <w:t>in</w:t>
      </w:r>
      <w:r w:rsidRPr="005108E4">
        <w:rPr>
          <w:spacing w:val="-17"/>
          <w:sz w:val="24"/>
        </w:rPr>
        <w:t xml:space="preserve"> </w:t>
      </w:r>
      <w:r w:rsidRPr="005108E4">
        <w:rPr>
          <w:sz w:val="24"/>
        </w:rPr>
        <w:t>accordance</w:t>
      </w:r>
      <w:r w:rsidRPr="005108E4">
        <w:rPr>
          <w:spacing w:val="-19"/>
          <w:sz w:val="24"/>
        </w:rPr>
        <w:t xml:space="preserve"> </w:t>
      </w:r>
      <w:r w:rsidRPr="005108E4">
        <w:rPr>
          <w:sz w:val="24"/>
        </w:rPr>
        <w:t>with</w:t>
      </w:r>
      <w:r w:rsidRPr="005108E4">
        <w:rPr>
          <w:spacing w:val="-17"/>
          <w:sz w:val="24"/>
        </w:rPr>
        <w:t xml:space="preserve"> </w:t>
      </w:r>
      <w:r w:rsidRPr="005108E4">
        <w:rPr>
          <w:sz w:val="24"/>
        </w:rPr>
        <w:t>the</w:t>
      </w:r>
      <w:r w:rsidRPr="005108E4">
        <w:rPr>
          <w:spacing w:val="-21"/>
          <w:sz w:val="24"/>
        </w:rPr>
        <w:t xml:space="preserve"> </w:t>
      </w:r>
      <w:r w:rsidRPr="005108E4">
        <w:rPr>
          <w:sz w:val="24"/>
        </w:rPr>
        <w:t>procedures</w:t>
      </w:r>
      <w:r w:rsidRPr="005108E4">
        <w:rPr>
          <w:spacing w:val="-19"/>
          <w:sz w:val="24"/>
        </w:rPr>
        <w:t xml:space="preserve"> </w:t>
      </w:r>
      <w:r w:rsidRPr="005108E4">
        <w:rPr>
          <w:sz w:val="24"/>
        </w:rPr>
        <w:t>set</w:t>
      </w:r>
      <w:r w:rsidRPr="005108E4">
        <w:rPr>
          <w:spacing w:val="-20"/>
          <w:sz w:val="24"/>
        </w:rPr>
        <w:t xml:space="preserve"> </w:t>
      </w:r>
      <w:r w:rsidRPr="005108E4">
        <w:rPr>
          <w:sz w:val="24"/>
        </w:rPr>
        <w:t>forth</w:t>
      </w:r>
      <w:r w:rsidRPr="005108E4">
        <w:rPr>
          <w:spacing w:val="-19"/>
          <w:sz w:val="24"/>
        </w:rPr>
        <w:t xml:space="preserve"> </w:t>
      </w:r>
      <w:r w:rsidRPr="005108E4">
        <w:rPr>
          <w:sz w:val="24"/>
        </w:rPr>
        <w:t>in</w:t>
      </w:r>
      <w:r w:rsidRPr="005108E4">
        <w:rPr>
          <w:spacing w:val="-20"/>
          <w:sz w:val="24"/>
        </w:rPr>
        <w:t xml:space="preserve"> </w:t>
      </w:r>
      <w:r w:rsidRPr="005108E4">
        <w:rPr>
          <w:sz w:val="24"/>
        </w:rPr>
        <w:t>935</w:t>
      </w:r>
      <w:r w:rsidRPr="005108E4">
        <w:rPr>
          <w:spacing w:val="-19"/>
          <w:sz w:val="24"/>
        </w:rPr>
        <w:t xml:space="preserve"> </w:t>
      </w:r>
      <w:r w:rsidRPr="005108E4">
        <w:rPr>
          <w:sz w:val="24"/>
        </w:rPr>
        <w:t>CMR</w:t>
      </w:r>
      <w:r w:rsidRPr="005108E4">
        <w:rPr>
          <w:spacing w:val="-20"/>
          <w:sz w:val="24"/>
        </w:rPr>
        <w:t xml:space="preserve"> </w:t>
      </w:r>
      <w:r w:rsidRPr="005108E4">
        <w:rPr>
          <w:sz w:val="24"/>
        </w:rPr>
        <w:t>501.800.</w:t>
      </w:r>
      <w:r w:rsidRPr="005108E4">
        <w:rPr>
          <w:spacing w:val="23"/>
          <w:sz w:val="24"/>
        </w:rPr>
        <w:t xml:space="preserve"> </w:t>
      </w:r>
      <w:r w:rsidRPr="005108E4">
        <w:rPr>
          <w:spacing w:val="-3"/>
          <w:sz w:val="24"/>
        </w:rPr>
        <w:t>In</w:t>
      </w:r>
      <w:r w:rsidRPr="005108E4">
        <w:rPr>
          <w:spacing w:val="-17"/>
          <w:sz w:val="24"/>
        </w:rPr>
        <w:t xml:space="preserve"> </w:t>
      </w:r>
      <w:r w:rsidRPr="005108E4">
        <w:rPr>
          <w:sz w:val="24"/>
        </w:rPr>
        <w:t>addition</w:t>
      </w:r>
      <w:r w:rsidRPr="005108E4">
        <w:rPr>
          <w:spacing w:val="-18"/>
          <w:sz w:val="24"/>
        </w:rPr>
        <w:t xml:space="preserve"> </w:t>
      </w:r>
      <w:r w:rsidRPr="005108E4">
        <w:rPr>
          <w:sz w:val="24"/>
        </w:rPr>
        <w:t>to</w:t>
      </w:r>
      <w:r w:rsidRPr="005108E4">
        <w:rPr>
          <w:spacing w:val="-18"/>
          <w:sz w:val="24"/>
        </w:rPr>
        <w:t xml:space="preserve"> </w:t>
      </w:r>
      <w:r w:rsidRPr="005108E4">
        <w:rPr>
          <w:sz w:val="24"/>
        </w:rPr>
        <w:t>the requirements established in 935 CMR 501.800, the Suitability</w:t>
      </w:r>
      <w:r w:rsidRPr="005108E4">
        <w:rPr>
          <w:spacing w:val="-44"/>
          <w:sz w:val="24"/>
        </w:rPr>
        <w:t xml:space="preserve"> </w:t>
      </w:r>
      <w:r w:rsidRPr="005108E4">
        <w:rPr>
          <w:sz w:val="24"/>
        </w:rPr>
        <w:t>Review Committee shall:</w:t>
      </w:r>
    </w:p>
    <w:p w14:paraId="49E537BC" w14:textId="77777777" w:rsidR="00DA2759" w:rsidRPr="005108E4" w:rsidRDefault="009A7511">
      <w:pPr>
        <w:pStyle w:val="ListParagraph"/>
        <w:numPr>
          <w:ilvl w:val="2"/>
          <w:numId w:val="37"/>
        </w:numPr>
        <w:tabs>
          <w:tab w:val="left" w:pos="2489"/>
        </w:tabs>
        <w:spacing w:before="7" w:line="242" w:lineRule="auto"/>
        <w:ind w:right="116" w:firstLine="0"/>
        <w:rPr>
          <w:sz w:val="24"/>
        </w:rPr>
      </w:pPr>
      <w:r w:rsidRPr="005108E4">
        <w:rPr>
          <w:sz w:val="24"/>
        </w:rPr>
        <w:t xml:space="preserve">Consider whether offense(s) or information that would result in a Presumptive Negative Suitability Determination under 935 CMR 501.802: </w:t>
      </w:r>
      <w:r w:rsidRPr="005108E4">
        <w:rPr>
          <w:i/>
          <w:sz w:val="24"/>
        </w:rPr>
        <w:t xml:space="preserve">Table B </w:t>
      </w:r>
      <w:r w:rsidRPr="005108E4">
        <w:rPr>
          <w:sz w:val="24"/>
        </w:rPr>
        <w:t xml:space="preserve">and 935 CMR 501.803: </w:t>
      </w:r>
      <w:r w:rsidRPr="005108E4">
        <w:rPr>
          <w:i/>
          <w:sz w:val="24"/>
        </w:rPr>
        <w:t xml:space="preserve">Table C </w:t>
      </w:r>
      <w:r w:rsidRPr="005108E4">
        <w:rPr>
          <w:sz w:val="24"/>
        </w:rPr>
        <w:t>renders the subject unsuitable for registration, regardless of the determination of the Licensee;</w:t>
      </w:r>
      <w:r w:rsidRPr="005108E4">
        <w:rPr>
          <w:spacing w:val="-6"/>
          <w:sz w:val="24"/>
        </w:rPr>
        <w:t xml:space="preserve"> </w:t>
      </w:r>
      <w:r w:rsidRPr="005108E4">
        <w:rPr>
          <w:sz w:val="24"/>
        </w:rPr>
        <w:t>and</w:t>
      </w:r>
    </w:p>
    <w:p w14:paraId="7997FA8A" w14:textId="77777777" w:rsidR="00DA2759" w:rsidRPr="005108E4" w:rsidRDefault="009A7511">
      <w:pPr>
        <w:pStyle w:val="ListParagraph"/>
        <w:numPr>
          <w:ilvl w:val="2"/>
          <w:numId w:val="37"/>
        </w:numPr>
        <w:tabs>
          <w:tab w:val="left" w:pos="2432"/>
        </w:tabs>
        <w:spacing w:before="4" w:line="242" w:lineRule="auto"/>
        <w:ind w:right="117" w:firstLine="0"/>
        <w:rPr>
          <w:sz w:val="24"/>
        </w:rPr>
      </w:pPr>
      <w:r w:rsidRPr="005108E4">
        <w:rPr>
          <w:sz w:val="24"/>
        </w:rPr>
        <w:t>Consider appeals of determinations of unsuitability based on claims of erroneous information</w:t>
      </w:r>
      <w:r w:rsidRPr="005108E4">
        <w:rPr>
          <w:spacing w:val="-6"/>
          <w:sz w:val="24"/>
        </w:rPr>
        <w:t xml:space="preserve"> </w:t>
      </w:r>
      <w:r w:rsidRPr="005108E4">
        <w:rPr>
          <w:sz w:val="24"/>
        </w:rPr>
        <w:t>received</w:t>
      </w:r>
      <w:r w:rsidRPr="005108E4">
        <w:rPr>
          <w:spacing w:val="-6"/>
          <w:sz w:val="24"/>
        </w:rPr>
        <w:t xml:space="preserve"> </w:t>
      </w:r>
      <w:r w:rsidRPr="005108E4">
        <w:rPr>
          <w:sz w:val="24"/>
        </w:rPr>
        <w:t>as</w:t>
      </w:r>
      <w:r w:rsidRPr="005108E4">
        <w:rPr>
          <w:spacing w:val="-5"/>
          <w:sz w:val="24"/>
        </w:rPr>
        <w:t xml:space="preserve"> </w:t>
      </w:r>
      <w:r w:rsidRPr="005108E4">
        <w:rPr>
          <w:sz w:val="24"/>
        </w:rPr>
        <w:t>part</w:t>
      </w:r>
      <w:r w:rsidRPr="005108E4">
        <w:rPr>
          <w:spacing w:val="-5"/>
          <w:sz w:val="24"/>
        </w:rPr>
        <w:t xml:space="preserve"> </w:t>
      </w:r>
      <w:r w:rsidRPr="005108E4">
        <w:rPr>
          <w:sz w:val="24"/>
        </w:rPr>
        <w:t>of</w:t>
      </w:r>
      <w:r w:rsidRPr="005108E4">
        <w:rPr>
          <w:spacing w:val="-5"/>
          <w:sz w:val="24"/>
        </w:rPr>
        <w:t xml:space="preserve"> </w:t>
      </w:r>
      <w:r w:rsidRPr="005108E4">
        <w:rPr>
          <w:sz w:val="24"/>
        </w:rPr>
        <w:t>the</w:t>
      </w:r>
      <w:r w:rsidRPr="005108E4">
        <w:rPr>
          <w:spacing w:val="-7"/>
          <w:sz w:val="24"/>
        </w:rPr>
        <w:t xml:space="preserve"> </w:t>
      </w:r>
      <w:r w:rsidRPr="005108E4">
        <w:rPr>
          <w:sz w:val="24"/>
        </w:rPr>
        <w:t>background</w:t>
      </w:r>
      <w:r w:rsidRPr="005108E4">
        <w:rPr>
          <w:spacing w:val="-7"/>
          <w:sz w:val="24"/>
        </w:rPr>
        <w:t xml:space="preserve"> </w:t>
      </w:r>
      <w:r w:rsidRPr="005108E4">
        <w:rPr>
          <w:sz w:val="24"/>
        </w:rPr>
        <w:t>check</w:t>
      </w:r>
      <w:r w:rsidRPr="005108E4">
        <w:rPr>
          <w:spacing w:val="-8"/>
          <w:sz w:val="24"/>
        </w:rPr>
        <w:t xml:space="preserve"> </w:t>
      </w:r>
      <w:r w:rsidRPr="005108E4">
        <w:rPr>
          <w:sz w:val="24"/>
        </w:rPr>
        <w:t>during</w:t>
      </w:r>
      <w:r w:rsidRPr="005108E4">
        <w:rPr>
          <w:spacing w:val="-9"/>
          <w:sz w:val="24"/>
        </w:rPr>
        <w:t xml:space="preserve"> </w:t>
      </w:r>
      <w:r w:rsidRPr="005108E4">
        <w:rPr>
          <w:sz w:val="24"/>
        </w:rPr>
        <w:t>the</w:t>
      </w:r>
      <w:r w:rsidRPr="005108E4">
        <w:rPr>
          <w:spacing w:val="-9"/>
          <w:sz w:val="24"/>
        </w:rPr>
        <w:t xml:space="preserve"> </w:t>
      </w:r>
      <w:r w:rsidRPr="005108E4">
        <w:rPr>
          <w:sz w:val="24"/>
        </w:rPr>
        <w:t>application</w:t>
      </w:r>
      <w:r w:rsidRPr="005108E4">
        <w:rPr>
          <w:spacing w:val="-7"/>
          <w:sz w:val="24"/>
        </w:rPr>
        <w:t xml:space="preserve"> </w:t>
      </w:r>
      <w:r w:rsidRPr="005108E4">
        <w:rPr>
          <w:sz w:val="24"/>
        </w:rPr>
        <w:t>process</w:t>
      </w:r>
      <w:r w:rsidRPr="005108E4">
        <w:rPr>
          <w:spacing w:val="-5"/>
          <w:sz w:val="24"/>
        </w:rPr>
        <w:t xml:space="preserve"> </w:t>
      </w:r>
      <w:r w:rsidRPr="005108E4">
        <w:rPr>
          <w:sz w:val="24"/>
        </w:rPr>
        <w:t>in accordance</w:t>
      </w:r>
      <w:r w:rsidRPr="005108E4">
        <w:rPr>
          <w:spacing w:val="-7"/>
          <w:sz w:val="24"/>
        </w:rPr>
        <w:t xml:space="preserve"> </w:t>
      </w:r>
      <w:r w:rsidRPr="005108E4">
        <w:rPr>
          <w:sz w:val="24"/>
        </w:rPr>
        <w:t>with</w:t>
      </w:r>
      <w:r w:rsidRPr="005108E4">
        <w:rPr>
          <w:spacing w:val="-5"/>
          <w:sz w:val="24"/>
        </w:rPr>
        <w:t xml:space="preserve"> </w:t>
      </w:r>
      <w:r w:rsidRPr="005108E4">
        <w:rPr>
          <w:sz w:val="24"/>
        </w:rPr>
        <w:t>803</w:t>
      </w:r>
      <w:r w:rsidRPr="005108E4">
        <w:rPr>
          <w:spacing w:val="-5"/>
          <w:sz w:val="24"/>
        </w:rPr>
        <w:t xml:space="preserve"> </w:t>
      </w:r>
      <w:r w:rsidRPr="005108E4">
        <w:rPr>
          <w:sz w:val="24"/>
        </w:rPr>
        <w:t>CMR</w:t>
      </w:r>
      <w:r w:rsidRPr="005108E4">
        <w:rPr>
          <w:spacing w:val="-5"/>
          <w:sz w:val="24"/>
        </w:rPr>
        <w:t xml:space="preserve"> </w:t>
      </w:r>
      <w:r w:rsidRPr="005108E4">
        <w:rPr>
          <w:sz w:val="24"/>
        </w:rPr>
        <w:t>2.17:</w:t>
      </w:r>
      <w:r w:rsidRPr="005108E4">
        <w:rPr>
          <w:spacing w:val="-4"/>
          <w:sz w:val="24"/>
        </w:rPr>
        <w:t xml:space="preserve"> </w:t>
      </w:r>
      <w:r w:rsidRPr="005108E4">
        <w:rPr>
          <w:i/>
          <w:sz w:val="24"/>
        </w:rPr>
        <w:t>Requirement</w:t>
      </w:r>
      <w:r w:rsidRPr="005108E4">
        <w:rPr>
          <w:i/>
          <w:spacing w:val="-6"/>
          <w:sz w:val="24"/>
        </w:rPr>
        <w:t xml:space="preserve"> </w:t>
      </w:r>
      <w:r w:rsidRPr="005108E4">
        <w:rPr>
          <w:i/>
          <w:sz w:val="24"/>
        </w:rPr>
        <w:t>to</w:t>
      </w:r>
      <w:r w:rsidRPr="005108E4">
        <w:rPr>
          <w:i/>
          <w:spacing w:val="-8"/>
          <w:sz w:val="24"/>
        </w:rPr>
        <w:t xml:space="preserve"> </w:t>
      </w:r>
      <w:r w:rsidRPr="005108E4">
        <w:rPr>
          <w:i/>
          <w:sz w:val="24"/>
        </w:rPr>
        <w:t>Maintain</w:t>
      </w:r>
      <w:r w:rsidRPr="005108E4">
        <w:rPr>
          <w:i/>
          <w:spacing w:val="-7"/>
          <w:sz w:val="24"/>
        </w:rPr>
        <w:t xml:space="preserve"> </w:t>
      </w:r>
      <w:r w:rsidRPr="005108E4">
        <w:rPr>
          <w:i/>
          <w:sz w:val="24"/>
        </w:rPr>
        <w:t>a</w:t>
      </w:r>
      <w:r w:rsidRPr="005108E4">
        <w:rPr>
          <w:i/>
          <w:spacing w:val="-5"/>
          <w:sz w:val="24"/>
        </w:rPr>
        <w:t xml:space="preserve"> </w:t>
      </w:r>
      <w:r w:rsidRPr="005108E4">
        <w:rPr>
          <w:i/>
          <w:sz w:val="24"/>
        </w:rPr>
        <w:t>Secondary</w:t>
      </w:r>
      <w:r w:rsidRPr="005108E4">
        <w:rPr>
          <w:i/>
          <w:spacing w:val="-6"/>
          <w:sz w:val="24"/>
        </w:rPr>
        <w:t xml:space="preserve"> </w:t>
      </w:r>
      <w:r w:rsidRPr="005108E4">
        <w:rPr>
          <w:i/>
          <w:sz w:val="24"/>
        </w:rPr>
        <w:t>Dissemination Log</w:t>
      </w:r>
      <w:r w:rsidRPr="005108E4">
        <w:rPr>
          <w:i/>
          <w:spacing w:val="-20"/>
          <w:sz w:val="24"/>
        </w:rPr>
        <w:t xml:space="preserve"> </w:t>
      </w:r>
      <w:r w:rsidRPr="005108E4">
        <w:rPr>
          <w:sz w:val="24"/>
        </w:rPr>
        <w:t>and</w:t>
      </w:r>
      <w:r w:rsidRPr="005108E4">
        <w:rPr>
          <w:spacing w:val="-20"/>
          <w:sz w:val="24"/>
        </w:rPr>
        <w:t xml:space="preserve"> </w:t>
      </w:r>
      <w:r w:rsidRPr="005108E4">
        <w:rPr>
          <w:sz w:val="24"/>
        </w:rPr>
        <w:t>803</w:t>
      </w:r>
      <w:r w:rsidRPr="005108E4">
        <w:rPr>
          <w:spacing w:val="-20"/>
          <w:sz w:val="24"/>
        </w:rPr>
        <w:t xml:space="preserve"> </w:t>
      </w:r>
      <w:r w:rsidRPr="005108E4">
        <w:rPr>
          <w:sz w:val="24"/>
        </w:rPr>
        <w:t>CMR</w:t>
      </w:r>
      <w:r w:rsidRPr="005108E4">
        <w:rPr>
          <w:spacing w:val="-20"/>
          <w:sz w:val="24"/>
        </w:rPr>
        <w:t xml:space="preserve"> </w:t>
      </w:r>
      <w:r w:rsidRPr="005108E4">
        <w:rPr>
          <w:sz w:val="24"/>
        </w:rPr>
        <w:t>2.18:</w:t>
      </w:r>
      <w:r w:rsidRPr="005108E4">
        <w:rPr>
          <w:spacing w:val="2"/>
          <w:sz w:val="24"/>
        </w:rPr>
        <w:t xml:space="preserve"> </w:t>
      </w:r>
      <w:r w:rsidRPr="005108E4">
        <w:rPr>
          <w:i/>
          <w:sz w:val="24"/>
        </w:rPr>
        <w:t>Adverse</w:t>
      </w:r>
      <w:r w:rsidRPr="005108E4">
        <w:rPr>
          <w:i/>
          <w:spacing w:val="-21"/>
          <w:sz w:val="24"/>
        </w:rPr>
        <w:t xml:space="preserve"> </w:t>
      </w:r>
      <w:r w:rsidRPr="005108E4">
        <w:rPr>
          <w:i/>
          <w:sz w:val="24"/>
        </w:rPr>
        <w:t>Employment</w:t>
      </w:r>
      <w:r w:rsidRPr="005108E4">
        <w:rPr>
          <w:i/>
          <w:spacing w:val="-19"/>
          <w:sz w:val="24"/>
        </w:rPr>
        <w:t xml:space="preserve"> </w:t>
      </w:r>
      <w:r w:rsidRPr="005108E4">
        <w:rPr>
          <w:i/>
          <w:sz w:val="24"/>
        </w:rPr>
        <w:t>Decision</w:t>
      </w:r>
      <w:r w:rsidRPr="005108E4">
        <w:rPr>
          <w:i/>
          <w:spacing w:val="-20"/>
          <w:sz w:val="24"/>
        </w:rPr>
        <w:t xml:space="preserve"> </w:t>
      </w:r>
      <w:r w:rsidRPr="005108E4">
        <w:rPr>
          <w:i/>
          <w:sz w:val="24"/>
        </w:rPr>
        <w:t>Based</w:t>
      </w:r>
      <w:r w:rsidRPr="005108E4">
        <w:rPr>
          <w:i/>
          <w:spacing w:val="-20"/>
          <w:sz w:val="24"/>
        </w:rPr>
        <w:t xml:space="preserve"> </w:t>
      </w:r>
      <w:r w:rsidRPr="005108E4">
        <w:rPr>
          <w:i/>
          <w:sz w:val="24"/>
        </w:rPr>
        <w:t>on</w:t>
      </w:r>
      <w:r w:rsidRPr="005108E4">
        <w:rPr>
          <w:i/>
          <w:spacing w:val="-22"/>
          <w:sz w:val="24"/>
        </w:rPr>
        <w:t xml:space="preserve"> </w:t>
      </w:r>
      <w:r w:rsidRPr="005108E4">
        <w:rPr>
          <w:i/>
          <w:sz w:val="24"/>
        </w:rPr>
        <w:t>CORI</w:t>
      </w:r>
      <w:r w:rsidRPr="005108E4">
        <w:rPr>
          <w:i/>
          <w:spacing w:val="-21"/>
          <w:sz w:val="24"/>
        </w:rPr>
        <w:t xml:space="preserve"> </w:t>
      </w:r>
      <w:r w:rsidRPr="005108E4">
        <w:rPr>
          <w:i/>
          <w:sz w:val="24"/>
        </w:rPr>
        <w:t>or</w:t>
      </w:r>
      <w:r w:rsidRPr="005108E4">
        <w:rPr>
          <w:i/>
          <w:spacing w:val="-20"/>
          <w:sz w:val="24"/>
        </w:rPr>
        <w:t xml:space="preserve"> </w:t>
      </w:r>
      <w:r w:rsidRPr="005108E4">
        <w:rPr>
          <w:i/>
          <w:sz w:val="24"/>
        </w:rPr>
        <w:t>Other</w:t>
      </w:r>
      <w:r w:rsidRPr="005108E4">
        <w:rPr>
          <w:i/>
          <w:spacing w:val="-20"/>
          <w:sz w:val="24"/>
        </w:rPr>
        <w:t xml:space="preserve"> </w:t>
      </w:r>
      <w:r w:rsidRPr="005108E4">
        <w:rPr>
          <w:i/>
          <w:sz w:val="24"/>
        </w:rPr>
        <w:t>Types of Criminal History Information Received from a Source Other than the</w:t>
      </w:r>
      <w:r w:rsidRPr="005108E4">
        <w:rPr>
          <w:i/>
          <w:spacing w:val="-29"/>
          <w:sz w:val="24"/>
        </w:rPr>
        <w:t xml:space="preserve"> </w:t>
      </w:r>
      <w:r w:rsidRPr="005108E4">
        <w:rPr>
          <w:i/>
          <w:sz w:val="24"/>
        </w:rPr>
        <w:t>DCJIS</w:t>
      </w:r>
      <w:r w:rsidRPr="005108E4">
        <w:rPr>
          <w:sz w:val="24"/>
        </w:rPr>
        <w:t>.</w:t>
      </w:r>
    </w:p>
    <w:p w14:paraId="567378C4" w14:textId="77777777" w:rsidR="00DA2759" w:rsidRPr="005108E4" w:rsidRDefault="00DA2759">
      <w:pPr>
        <w:pStyle w:val="BodyText"/>
        <w:spacing w:before="7"/>
        <w:jc w:val="left"/>
      </w:pPr>
    </w:p>
    <w:p w14:paraId="26ECE221" w14:textId="77777777" w:rsidR="00DA2759" w:rsidRPr="005108E4" w:rsidRDefault="009A7511" w:rsidP="00F237C2">
      <w:pPr>
        <w:pStyle w:val="ListParagraph"/>
        <w:numPr>
          <w:ilvl w:val="0"/>
          <w:numId w:val="37"/>
        </w:numPr>
        <w:tabs>
          <w:tab w:val="left" w:pos="1808"/>
        </w:tabs>
        <w:spacing w:before="1" w:line="242" w:lineRule="auto"/>
        <w:ind w:right="116" w:firstLine="0"/>
        <w:outlineLvl w:val="1"/>
        <w:rPr>
          <w:sz w:val="24"/>
        </w:rPr>
      </w:pPr>
      <w:r w:rsidRPr="005108E4">
        <w:rPr>
          <w:sz w:val="24"/>
        </w:rPr>
        <w:t>Registered Agents shall remain suitable at all times a License or registration remains in effect.</w:t>
      </w:r>
      <w:r w:rsidRPr="005108E4">
        <w:rPr>
          <w:spacing w:val="15"/>
          <w:sz w:val="24"/>
        </w:rPr>
        <w:t xml:space="preserve"> </w:t>
      </w:r>
      <w:r w:rsidRPr="005108E4">
        <w:rPr>
          <w:sz w:val="24"/>
        </w:rPr>
        <w:t>An</w:t>
      </w:r>
      <w:r w:rsidRPr="005108E4">
        <w:rPr>
          <w:spacing w:val="-23"/>
          <w:sz w:val="24"/>
        </w:rPr>
        <w:t xml:space="preserve"> </w:t>
      </w:r>
      <w:r w:rsidRPr="005108E4">
        <w:rPr>
          <w:sz w:val="24"/>
        </w:rPr>
        <w:t>individual</w:t>
      </w:r>
      <w:r w:rsidRPr="005108E4">
        <w:rPr>
          <w:spacing w:val="-21"/>
          <w:sz w:val="24"/>
        </w:rPr>
        <w:t xml:space="preserve"> </w:t>
      </w:r>
      <w:r w:rsidRPr="005108E4">
        <w:rPr>
          <w:sz w:val="24"/>
        </w:rPr>
        <w:t>subject</w:t>
      </w:r>
      <w:r w:rsidRPr="005108E4">
        <w:rPr>
          <w:spacing w:val="-22"/>
          <w:sz w:val="24"/>
        </w:rPr>
        <w:t xml:space="preserve"> </w:t>
      </w:r>
      <w:r w:rsidRPr="005108E4">
        <w:rPr>
          <w:sz w:val="24"/>
        </w:rPr>
        <w:t>to</w:t>
      </w:r>
      <w:r w:rsidRPr="005108E4">
        <w:rPr>
          <w:spacing w:val="-20"/>
          <w:sz w:val="24"/>
        </w:rPr>
        <w:t xml:space="preserve"> </w:t>
      </w:r>
      <w:r w:rsidRPr="005108E4">
        <w:rPr>
          <w:sz w:val="24"/>
        </w:rPr>
        <w:t>this</w:t>
      </w:r>
      <w:r w:rsidRPr="005108E4">
        <w:rPr>
          <w:spacing w:val="-20"/>
          <w:sz w:val="24"/>
        </w:rPr>
        <w:t xml:space="preserve"> </w:t>
      </w:r>
      <w:r w:rsidRPr="005108E4">
        <w:rPr>
          <w:sz w:val="24"/>
        </w:rPr>
        <w:t>section</w:t>
      </w:r>
      <w:r w:rsidRPr="005108E4">
        <w:rPr>
          <w:spacing w:val="-23"/>
          <w:sz w:val="24"/>
        </w:rPr>
        <w:t xml:space="preserve"> </w:t>
      </w:r>
      <w:r w:rsidRPr="005108E4">
        <w:rPr>
          <w:sz w:val="24"/>
        </w:rPr>
        <w:t>shall</w:t>
      </w:r>
      <w:r w:rsidRPr="005108E4">
        <w:rPr>
          <w:spacing w:val="-22"/>
          <w:sz w:val="24"/>
        </w:rPr>
        <w:t xml:space="preserve"> </w:t>
      </w:r>
      <w:r w:rsidRPr="005108E4">
        <w:rPr>
          <w:sz w:val="24"/>
        </w:rPr>
        <w:t>notify</w:t>
      </w:r>
      <w:r w:rsidRPr="005108E4">
        <w:rPr>
          <w:spacing w:val="-29"/>
          <w:sz w:val="24"/>
        </w:rPr>
        <w:t xml:space="preserve"> </w:t>
      </w:r>
      <w:r w:rsidRPr="005108E4">
        <w:rPr>
          <w:sz w:val="24"/>
        </w:rPr>
        <w:t>the</w:t>
      </w:r>
      <w:r w:rsidRPr="005108E4">
        <w:rPr>
          <w:spacing w:val="-23"/>
          <w:sz w:val="24"/>
        </w:rPr>
        <w:t xml:space="preserve"> </w:t>
      </w:r>
      <w:r w:rsidRPr="005108E4">
        <w:rPr>
          <w:sz w:val="24"/>
        </w:rPr>
        <w:t>Commission</w:t>
      </w:r>
      <w:r w:rsidRPr="005108E4">
        <w:rPr>
          <w:spacing w:val="-23"/>
          <w:sz w:val="24"/>
        </w:rPr>
        <w:t xml:space="preserve"> </w:t>
      </w:r>
      <w:r w:rsidRPr="005108E4">
        <w:rPr>
          <w:sz w:val="24"/>
        </w:rPr>
        <w:t>in</w:t>
      </w:r>
      <w:r w:rsidRPr="005108E4">
        <w:rPr>
          <w:spacing w:val="-23"/>
          <w:sz w:val="24"/>
        </w:rPr>
        <w:t xml:space="preserve"> </w:t>
      </w:r>
      <w:r w:rsidRPr="005108E4">
        <w:rPr>
          <w:sz w:val="24"/>
        </w:rPr>
        <w:t>writing</w:t>
      </w:r>
      <w:r w:rsidRPr="005108E4">
        <w:rPr>
          <w:spacing w:val="-25"/>
          <w:sz w:val="24"/>
        </w:rPr>
        <w:t xml:space="preserve"> </w:t>
      </w:r>
      <w:r w:rsidRPr="005108E4">
        <w:rPr>
          <w:sz w:val="24"/>
        </w:rPr>
        <w:t>of</w:t>
      </w:r>
      <w:r w:rsidRPr="005108E4">
        <w:rPr>
          <w:spacing w:val="-22"/>
          <w:sz w:val="24"/>
        </w:rPr>
        <w:t xml:space="preserve"> </w:t>
      </w:r>
      <w:r w:rsidRPr="005108E4">
        <w:rPr>
          <w:sz w:val="24"/>
        </w:rPr>
        <w:t>any</w:t>
      </w:r>
      <w:r w:rsidRPr="005108E4">
        <w:rPr>
          <w:spacing w:val="-29"/>
          <w:sz w:val="24"/>
        </w:rPr>
        <w:t xml:space="preserve"> </w:t>
      </w:r>
      <w:r w:rsidRPr="005108E4">
        <w:rPr>
          <w:sz w:val="24"/>
        </w:rPr>
        <w:t>charge or</w:t>
      </w:r>
      <w:r w:rsidRPr="005108E4">
        <w:rPr>
          <w:spacing w:val="-20"/>
          <w:sz w:val="24"/>
        </w:rPr>
        <w:t xml:space="preserve"> </w:t>
      </w:r>
      <w:r w:rsidRPr="005108E4">
        <w:rPr>
          <w:sz w:val="24"/>
        </w:rPr>
        <w:t>conviction</w:t>
      </w:r>
      <w:r w:rsidRPr="005108E4">
        <w:rPr>
          <w:spacing w:val="-19"/>
          <w:sz w:val="24"/>
        </w:rPr>
        <w:t xml:space="preserve"> </w:t>
      </w:r>
      <w:r w:rsidRPr="005108E4">
        <w:rPr>
          <w:sz w:val="24"/>
        </w:rPr>
        <w:t>of</w:t>
      </w:r>
      <w:r w:rsidRPr="005108E4">
        <w:rPr>
          <w:spacing w:val="-19"/>
          <w:sz w:val="24"/>
        </w:rPr>
        <w:t xml:space="preserve"> </w:t>
      </w:r>
      <w:r w:rsidRPr="005108E4">
        <w:rPr>
          <w:sz w:val="24"/>
        </w:rPr>
        <w:t>an</w:t>
      </w:r>
      <w:r w:rsidRPr="005108E4">
        <w:rPr>
          <w:spacing w:val="-19"/>
          <w:sz w:val="24"/>
        </w:rPr>
        <w:t xml:space="preserve"> </w:t>
      </w:r>
      <w:r w:rsidRPr="005108E4">
        <w:rPr>
          <w:sz w:val="24"/>
        </w:rPr>
        <w:t>offense</w:t>
      </w:r>
      <w:r w:rsidRPr="005108E4">
        <w:rPr>
          <w:spacing w:val="-20"/>
          <w:sz w:val="24"/>
        </w:rPr>
        <w:t xml:space="preserve"> </w:t>
      </w:r>
      <w:r w:rsidRPr="005108E4">
        <w:rPr>
          <w:sz w:val="24"/>
        </w:rPr>
        <w:t>that</w:t>
      </w:r>
      <w:r w:rsidRPr="005108E4">
        <w:rPr>
          <w:spacing w:val="-17"/>
          <w:sz w:val="24"/>
        </w:rPr>
        <w:t xml:space="preserve"> </w:t>
      </w:r>
      <w:r w:rsidRPr="005108E4">
        <w:rPr>
          <w:sz w:val="24"/>
        </w:rPr>
        <w:t>would</w:t>
      </w:r>
      <w:r w:rsidRPr="005108E4">
        <w:rPr>
          <w:spacing w:val="-19"/>
          <w:sz w:val="24"/>
        </w:rPr>
        <w:t xml:space="preserve"> </w:t>
      </w:r>
      <w:r w:rsidRPr="005108E4">
        <w:rPr>
          <w:sz w:val="24"/>
        </w:rPr>
        <w:t>result</w:t>
      </w:r>
      <w:r w:rsidRPr="005108E4">
        <w:rPr>
          <w:spacing w:val="-18"/>
          <w:sz w:val="24"/>
        </w:rPr>
        <w:t xml:space="preserve"> </w:t>
      </w:r>
      <w:r w:rsidRPr="005108E4">
        <w:rPr>
          <w:sz w:val="24"/>
        </w:rPr>
        <w:t>in</w:t>
      </w:r>
      <w:r w:rsidRPr="005108E4">
        <w:rPr>
          <w:spacing w:val="-18"/>
          <w:sz w:val="24"/>
        </w:rPr>
        <w:t xml:space="preserve"> </w:t>
      </w:r>
      <w:r w:rsidRPr="005108E4">
        <w:rPr>
          <w:sz w:val="24"/>
        </w:rPr>
        <w:t>a</w:t>
      </w:r>
      <w:r w:rsidRPr="005108E4">
        <w:rPr>
          <w:spacing w:val="-20"/>
          <w:sz w:val="24"/>
        </w:rPr>
        <w:t xml:space="preserve"> </w:t>
      </w:r>
      <w:r w:rsidRPr="005108E4">
        <w:rPr>
          <w:sz w:val="24"/>
        </w:rPr>
        <w:t>presumptive</w:t>
      </w:r>
      <w:r w:rsidRPr="005108E4">
        <w:rPr>
          <w:spacing w:val="-19"/>
          <w:sz w:val="24"/>
        </w:rPr>
        <w:t xml:space="preserve"> </w:t>
      </w:r>
      <w:r w:rsidRPr="005108E4">
        <w:rPr>
          <w:sz w:val="24"/>
        </w:rPr>
        <w:t>negative</w:t>
      </w:r>
      <w:r w:rsidRPr="005108E4">
        <w:rPr>
          <w:spacing w:val="-20"/>
          <w:sz w:val="24"/>
        </w:rPr>
        <w:t xml:space="preserve"> </w:t>
      </w:r>
      <w:r w:rsidRPr="005108E4">
        <w:rPr>
          <w:sz w:val="24"/>
        </w:rPr>
        <w:t>suitability</w:t>
      </w:r>
      <w:r w:rsidRPr="005108E4">
        <w:rPr>
          <w:spacing w:val="-25"/>
          <w:sz w:val="24"/>
        </w:rPr>
        <w:t xml:space="preserve"> </w:t>
      </w:r>
      <w:r w:rsidRPr="005108E4">
        <w:rPr>
          <w:sz w:val="24"/>
        </w:rPr>
        <w:t>determination or</w:t>
      </w:r>
      <w:r w:rsidRPr="005108E4">
        <w:rPr>
          <w:spacing w:val="-16"/>
          <w:sz w:val="24"/>
        </w:rPr>
        <w:t xml:space="preserve"> </w:t>
      </w:r>
      <w:r w:rsidRPr="005108E4">
        <w:rPr>
          <w:sz w:val="24"/>
        </w:rPr>
        <w:t>mandatory</w:t>
      </w:r>
      <w:r w:rsidRPr="005108E4">
        <w:rPr>
          <w:spacing w:val="-23"/>
          <w:sz w:val="24"/>
        </w:rPr>
        <w:t xml:space="preserve"> </w:t>
      </w:r>
      <w:r w:rsidRPr="005108E4">
        <w:rPr>
          <w:sz w:val="24"/>
        </w:rPr>
        <w:t>disqualification</w:t>
      </w:r>
      <w:r w:rsidRPr="005108E4">
        <w:rPr>
          <w:spacing w:val="-16"/>
          <w:sz w:val="24"/>
        </w:rPr>
        <w:t xml:space="preserve"> </w:t>
      </w:r>
      <w:r w:rsidRPr="005108E4">
        <w:rPr>
          <w:sz w:val="24"/>
        </w:rPr>
        <w:t>under</w:t>
      </w:r>
      <w:r w:rsidRPr="005108E4">
        <w:rPr>
          <w:spacing w:val="-16"/>
          <w:sz w:val="24"/>
        </w:rPr>
        <w:t xml:space="preserve"> </w:t>
      </w:r>
      <w:r w:rsidRPr="005108E4">
        <w:rPr>
          <w:sz w:val="24"/>
        </w:rPr>
        <w:t>935</w:t>
      </w:r>
      <w:r w:rsidRPr="005108E4">
        <w:rPr>
          <w:spacing w:val="-16"/>
          <w:sz w:val="24"/>
        </w:rPr>
        <w:t xml:space="preserve"> </w:t>
      </w:r>
      <w:r w:rsidRPr="005108E4">
        <w:rPr>
          <w:sz w:val="24"/>
        </w:rPr>
        <w:t>CMR</w:t>
      </w:r>
      <w:r w:rsidRPr="005108E4">
        <w:rPr>
          <w:spacing w:val="-14"/>
          <w:sz w:val="24"/>
        </w:rPr>
        <w:t xml:space="preserve"> </w:t>
      </w:r>
      <w:r w:rsidRPr="005108E4">
        <w:rPr>
          <w:sz w:val="24"/>
        </w:rPr>
        <w:t>501.802:</w:t>
      </w:r>
      <w:r w:rsidRPr="005108E4">
        <w:rPr>
          <w:spacing w:val="-15"/>
          <w:sz w:val="24"/>
        </w:rPr>
        <w:t xml:space="preserve"> </w:t>
      </w:r>
      <w:r w:rsidRPr="005108E4">
        <w:rPr>
          <w:i/>
          <w:sz w:val="24"/>
        </w:rPr>
        <w:t>Table</w:t>
      </w:r>
      <w:r w:rsidRPr="005108E4">
        <w:rPr>
          <w:i/>
          <w:spacing w:val="-14"/>
          <w:sz w:val="24"/>
        </w:rPr>
        <w:t xml:space="preserve"> </w:t>
      </w:r>
      <w:r w:rsidRPr="005108E4">
        <w:rPr>
          <w:i/>
          <w:sz w:val="24"/>
        </w:rPr>
        <w:t>B</w:t>
      </w:r>
      <w:r w:rsidRPr="005108E4">
        <w:rPr>
          <w:i/>
          <w:spacing w:val="-16"/>
          <w:sz w:val="24"/>
        </w:rPr>
        <w:t xml:space="preserve"> </w:t>
      </w:r>
      <w:r w:rsidRPr="005108E4">
        <w:rPr>
          <w:sz w:val="24"/>
        </w:rPr>
        <w:t>and</w:t>
      </w:r>
      <w:r w:rsidRPr="005108E4">
        <w:rPr>
          <w:spacing w:val="-16"/>
          <w:sz w:val="24"/>
        </w:rPr>
        <w:t xml:space="preserve"> </w:t>
      </w:r>
      <w:r w:rsidRPr="005108E4">
        <w:rPr>
          <w:sz w:val="24"/>
        </w:rPr>
        <w:t>935</w:t>
      </w:r>
      <w:r w:rsidRPr="005108E4">
        <w:rPr>
          <w:spacing w:val="-16"/>
          <w:sz w:val="24"/>
        </w:rPr>
        <w:t xml:space="preserve"> </w:t>
      </w:r>
      <w:r w:rsidRPr="005108E4">
        <w:rPr>
          <w:sz w:val="24"/>
        </w:rPr>
        <w:t>CMR</w:t>
      </w:r>
      <w:r w:rsidRPr="005108E4">
        <w:rPr>
          <w:spacing w:val="-15"/>
          <w:sz w:val="24"/>
        </w:rPr>
        <w:t xml:space="preserve"> </w:t>
      </w:r>
      <w:r w:rsidRPr="005108E4">
        <w:rPr>
          <w:sz w:val="24"/>
        </w:rPr>
        <w:t>501.803:</w:t>
      </w:r>
      <w:r w:rsidRPr="005108E4">
        <w:rPr>
          <w:spacing w:val="30"/>
          <w:sz w:val="24"/>
        </w:rPr>
        <w:t xml:space="preserve"> </w:t>
      </w:r>
      <w:r w:rsidRPr="005108E4">
        <w:rPr>
          <w:i/>
          <w:sz w:val="24"/>
        </w:rPr>
        <w:t>Table C</w:t>
      </w:r>
      <w:r w:rsidRPr="005108E4">
        <w:rPr>
          <w:i/>
          <w:spacing w:val="-11"/>
          <w:sz w:val="24"/>
        </w:rPr>
        <w:t xml:space="preserve"> </w:t>
      </w:r>
      <w:r w:rsidRPr="005108E4">
        <w:rPr>
          <w:sz w:val="24"/>
        </w:rPr>
        <w:t>within</w:t>
      </w:r>
      <w:r w:rsidRPr="005108E4">
        <w:rPr>
          <w:spacing w:val="-12"/>
          <w:sz w:val="24"/>
        </w:rPr>
        <w:t xml:space="preserve"> </w:t>
      </w:r>
      <w:r w:rsidRPr="005108E4">
        <w:rPr>
          <w:sz w:val="24"/>
        </w:rPr>
        <w:t>ten</w:t>
      </w:r>
      <w:r w:rsidRPr="005108E4">
        <w:rPr>
          <w:spacing w:val="-12"/>
          <w:sz w:val="24"/>
        </w:rPr>
        <w:t xml:space="preserve"> </w:t>
      </w:r>
      <w:r w:rsidRPr="005108E4">
        <w:rPr>
          <w:spacing w:val="-3"/>
          <w:sz w:val="24"/>
        </w:rPr>
        <w:t>days</w:t>
      </w:r>
      <w:r w:rsidRPr="005108E4">
        <w:rPr>
          <w:spacing w:val="-12"/>
          <w:sz w:val="24"/>
        </w:rPr>
        <w:t xml:space="preserve"> </w:t>
      </w:r>
      <w:r w:rsidRPr="005108E4">
        <w:rPr>
          <w:sz w:val="24"/>
        </w:rPr>
        <w:t>of</w:t>
      </w:r>
      <w:r w:rsidRPr="005108E4">
        <w:rPr>
          <w:spacing w:val="-10"/>
          <w:sz w:val="24"/>
        </w:rPr>
        <w:t xml:space="preserve"> </w:t>
      </w:r>
      <w:r w:rsidRPr="005108E4">
        <w:rPr>
          <w:sz w:val="24"/>
        </w:rPr>
        <w:t>such</w:t>
      </w:r>
      <w:r w:rsidRPr="005108E4">
        <w:rPr>
          <w:spacing w:val="-12"/>
          <w:sz w:val="24"/>
        </w:rPr>
        <w:t xml:space="preserve"> </w:t>
      </w:r>
      <w:r w:rsidRPr="005108E4">
        <w:rPr>
          <w:sz w:val="24"/>
        </w:rPr>
        <w:t>individual's</w:t>
      </w:r>
      <w:r w:rsidRPr="005108E4">
        <w:rPr>
          <w:spacing w:val="-12"/>
          <w:sz w:val="24"/>
        </w:rPr>
        <w:t xml:space="preserve"> </w:t>
      </w:r>
      <w:r w:rsidRPr="005108E4">
        <w:rPr>
          <w:sz w:val="24"/>
        </w:rPr>
        <w:t>arrest</w:t>
      </w:r>
      <w:r w:rsidRPr="005108E4">
        <w:rPr>
          <w:spacing w:val="-12"/>
          <w:sz w:val="24"/>
        </w:rPr>
        <w:t xml:space="preserve"> </w:t>
      </w:r>
      <w:r w:rsidRPr="005108E4">
        <w:rPr>
          <w:sz w:val="24"/>
        </w:rPr>
        <w:t>or</w:t>
      </w:r>
      <w:r w:rsidRPr="005108E4">
        <w:rPr>
          <w:spacing w:val="-13"/>
          <w:sz w:val="24"/>
        </w:rPr>
        <w:t xml:space="preserve"> </w:t>
      </w:r>
      <w:r w:rsidRPr="005108E4">
        <w:rPr>
          <w:sz w:val="24"/>
        </w:rPr>
        <w:t>summons,</w:t>
      </w:r>
      <w:r w:rsidRPr="005108E4">
        <w:rPr>
          <w:spacing w:val="-12"/>
          <w:sz w:val="24"/>
        </w:rPr>
        <w:t xml:space="preserve"> </w:t>
      </w:r>
      <w:r w:rsidRPr="005108E4">
        <w:rPr>
          <w:sz w:val="24"/>
        </w:rPr>
        <w:t>and</w:t>
      </w:r>
      <w:r w:rsidRPr="005108E4">
        <w:rPr>
          <w:spacing w:val="-12"/>
          <w:sz w:val="24"/>
        </w:rPr>
        <w:t xml:space="preserve"> </w:t>
      </w:r>
      <w:r w:rsidRPr="005108E4">
        <w:rPr>
          <w:sz w:val="24"/>
        </w:rPr>
        <w:t>within</w:t>
      </w:r>
      <w:r w:rsidRPr="005108E4">
        <w:rPr>
          <w:spacing w:val="-12"/>
          <w:sz w:val="24"/>
        </w:rPr>
        <w:t xml:space="preserve"> </w:t>
      </w:r>
      <w:r w:rsidRPr="005108E4">
        <w:rPr>
          <w:sz w:val="24"/>
        </w:rPr>
        <w:t>ten</w:t>
      </w:r>
      <w:r w:rsidRPr="005108E4">
        <w:rPr>
          <w:spacing w:val="-12"/>
          <w:sz w:val="24"/>
        </w:rPr>
        <w:t xml:space="preserve"> </w:t>
      </w:r>
      <w:r w:rsidRPr="005108E4">
        <w:rPr>
          <w:spacing w:val="-3"/>
          <w:sz w:val="24"/>
        </w:rPr>
        <w:t>days</w:t>
      </w:r>
      <w:r w:rsidRPr="005108E4">
        <w:rPr>
          <w:spacing w:val="-12"/>
          <w:sz w:val="24"/>
        </w:rPr>
        <w:t xml:space="preserve"> </w:t>
      </w:r>
      <w:r w:rsidRPr="005108E4">
        <w:rPr>
          <w:sz w:val="24"/>
        </w:rPr>
        <w:t>of</w:t>
      </w:r>
      <w:r w:rsidRPr="005108E4">
        <w:rPr>
          <w:spacing w:val="-13"/>
          <w:sz w:val="24"/>
        </w:rPr>
        <w:t xml:space="preserve"> </w:t>
      </w:r>
      <w:r w:rsidRPr="005108E4">
        <w:rPr>
          <w:sz w:val="24"/>
        </w:rPr>
        <w:t>the</w:t>
      </w:r>
      <w:r w:rsidRPr="005108E4">
        <w:rPr>
          <w:spacing w:val="-13"/>
          <w:sz w:val="24"/>
        </w:rPr>
        <w:t xml:space="preserve"> </w:t>
      </w:r>
      <w:r w:rsidRPr="005108E4">
        <w:rPr>
          <w:sz w:val="24"/>
        </w:rPr>
        <w:t>disposition on</w:t>
      </w:r>
      <w:r w:rsidRPr="005108E4">
        <w:rPr>
          <w:spacing w:val="-9"/>
          <w:sz w:val="24"/>
        </w:rPr>
        <w:t xml:space="preserve"> </w:t>
      </w:r>
      <w:r w:rsidRPr="005108E4">
        <w:rPr>
          <w:sz w:val="24"/>
        </w:rPr>
        <w:t>the</w:t>
      </w:r>
      <w:r w:rsidRPr="005108E4">
        <w:rPr>
          <w:spacing w:val="-9"/>
          <w:sz w:val="24"/>
        </w:rPr>
        <w:t xml:space="preserve"> </w:t>
      </w:r>
      <w:r w:rsidRPr="005108E4">
        <w:rPr>
          <w:sz w:val="24"/>
        </w:rPr>
        <w:t>merits</w:t>
      </w:r>
      <w:r w:rsidRPr="005108E4">
        <w:rPr>
          <w:spacing w:val="-8"/>
          <w:sz w:val="24"/>
        </w:rPr>
        <w:t xml:space="preserve"> </w:t>
      </w:r>
      <w:r w:rsidRPr="005108E4">
        <w:rPr>
          <w:sz w:val="24"/>
        </w:rPr>
        <w:t>of</w:t>
      </w:r>
      <w:r w:rsidRPr="005108E4">
        <w:rPr>
          <w:spacing w:val="-10"/>
          <w:sz w:val="24"/>
        </w:rPr>
        <w:t xml:space="preserve"> </w:t>
      </w:r>
      <w:r w:rsidRPr="005108E4">
        <w:rPr>
          <w:sz w:val="24"/>
        </w:rPr>
        <w:t>the</w:t>
      </w:r>
      <w:r w:rsidRPr="005108E4">
        <w:rPr>
          <w:spacing w:val="-9"/>
          <w:sz w:val="24"/>
        </w:rPr>
        <w:t xml:space="preserve"> </w:t>
      </w:r>
      <w:r w:rsidRPr="005108E4">
        <w:rPr>
          <w:sz w:val="24"/>
        </w:rPr>
        <w:t>underlying</w:t>
      </w:r>
      <w:r w:rsidRPr="005108E4">
        <w:rPr>
          <w:spacing w:val="-11"/>
          <w:sz w:val="24"/>
        </w:rPr>
        <w:t xml:space="preserve"> </w:t>
      </w:r>
      <w:r w:rsidRPr="005108E4">
        <w:rPr>
          <w:sz w:val="24"/>
        </w:rPr>
        <w:t>charge.</w:t>
      </w:r>
      <w:r w:rsidRPr="005108E4">
        <w:rPr>
          <w:spacing w:val="44"/>
          <w:sz w:val="24"/>
        </w:rPr>
        <w:t xml:space="preserve"> </w:t>
      </w:r>
      <w:r w:rsidRPr="005108E4">
        <w:rPr>
          <w:sz w:val="24"/>
        </w:rPr>
        <w:t>Failure</w:t>
      </w:r>
      <w:r w:rsidRPr="005108E4">
        <w:rPr>
          <w:spacing w:val="-10"/>
          <w:sz w:val="24"/>
        </w:rPr>
        <w:t xml:space="preserve"> </w:t>
      </w:r>
      <w:r w:rsidRPr="005108E4">
        <w:rPr>
          <w:sz w:val="24"/>
        </w:rPr>
        <w:t>to</w:t>
      </w:r>
      <w:r w:rsidRPr="005108E4">
        <w:rPr>
          <w:spacing w:val="-6"/>
          <w:sz w:val="24"/>
        </w:rPr>
        <w:t xml:space="preserve"> </w:t>
      </w:r>
      <w:r w:rsidRPr="005108E4">
        <w:rPr>
          <w:sz w:val="24"/>
        </w:rPr>
        <w:t>make</w:t>
      </w:r>
      <w:r w:rsidRPr="005108E4">
        <w:rPr>
          <w:spacing w:val="-7"/>
          <w:sz w:val="24"/>
        </w:rPr>
        <w:t xml:space="preserve"> </w:t>
      </w:r>
      <w:r w:rsidRPr="005108E4">
        <w:rPr>
          <w:sz w:val="24"/>
        </w:rPr>
        <w:t>proper</w:t>
      </w:r>
      <w:r w:rsidRPr="005108E4">
        <w:rPr>
          <w:spacing w:val="-8"/>
          <w:sz w:val="24"/>
        </w:rPr>
        <w:t xml:space="preserve"> </w:t>
      </w:r>
      <w:r w:rsidRPr="005108E4">
        <w:rPr>
          <w:sz w:val="24"/>
        </w:rPr>
        <w:t>notification</w:t>
      </w:r>
      <w:r w:rsidRPr="005108E4">
        <w:rPr>
          <w:spacing w:val="-6"/>
          <w:sz w:val="24"/>
        </w:rPr>
        <w:t xml:space="preserve"> </w:t>
      </w:r>
      <w:r w:rsidRPr="005108E4">
        <w:rPr>
          <w:sz w:val="24"/>
        </w:rPr>
        <w:t>to</w:t>
      </w:r>
      <w:r w:rsidRPr="005108E4">
        <w:rPr>
          <w:spacing w:val="-7"/>
          <w:sz w:val="24"/>
        </w:rPr>
        <w:t xml:space="preserve"> </w:t>
      </w:r>
      <w:r w:rsidRPr="005108E4">
        <w:rPr>
          <w:sz w:val="24"/>
        </w:rPr>
        <w:t>the</w:t>
      </w:r>
      <w:r w:rsidRPr="005108E4">
        <w:rPr>
          <w:spacing w:val="-7"/>
          <w:sz w:val="24"/>
        </w:rPr>
        <w:t xml:space="preserve"> </w:t>
      </w:r>
      <w:r w:rsidRPr="005108E4">
        <w:rPr>
          <w:sz w:val="24"/>
        </w:rPr>
        <w:t>Commission may</w:t>
      </w:r>
      <w:r w:rsidRPr="005108E4">
        <w:rPr>
          <w:spacing w:val="-19"/>
          <w:sz w:val="24"/>
        </w:rPr>
        <w:t xml:space="preserve"> </w:t>
      </w:r>
      <w:r w:rsidRPr="005108E4">
        <w:rPr>
          <w:sz w:val="24"/>
        </w:rPr>
        <w:t>be</w:t>
      </w:r>
      <w:r w:rsidRPr="005108E4">
        <w:rPr>
          <w:spacing w:val="-12"/>
          <w:sz w:val="24"/>
        </w:rPr>
        <w:t xml:space="preserve"> </w:t>
      </w:r>
      <w:r w:rsidRPr="005108E4">
        <w:rPr>
          <w:sz w:val="24"/>
        </w:rPr>
        <w:t>grounds</w:t>
      </w:r>
      <w:r w:rsidRPr="005108E4">
        <w:rPr>
          <w:spacing w:val="-12"/>
          <w:sz w:val="24"/>
        </w:rPr>
        <w:t xml:space="preserve"> </w:t>
      </w:r>
      <w:r w:rsidRPr="005108E4">
        <w:rPr>
          <w:sz w:val="24"/>
        </w:rPr>
        <w:t>for</w:t>
      </w:r>
      <w:r w:rsidRPr="005108E4">
        <w:rPr>
          <w:spacing w:val="-12"/>
          <w:sz w:val="24"/>
        </w:rPr>
        <w:t xml:space="preserve"> </w:t>
      </w:r>
      <w:r w:rsidRPr="005108E4">
        <w:rPr>
          <w:sz w:val="24"/>
        </w:rPr>
        <w:t>disciplinary</w:t>
      </w:r>
      <w:r w:rsidRPr="005108E4">
        <w:rPr>
          <w:spacing w:val="-18"/>
          <w:sz w:val="24"/>
        </w:rPr>
        <w:t xml:space="preserve"> </w:t>
      </w:r>
      <w:r w:rsidRPr="005108E4">
        <w:rPr>
          <w:sz w:val="24"/>
        </w:rPr>
        <w:t>action.</w:t>
      </w:r>
      <w:r w:rsidRPr="005108E4">
        <w:rPr>
          <w:spacing w:val="38"/>
          <w:sz w:val="24"/>
        </w:rPr>
        <w:t xml:space="preserve"> </w:t>
      </w:r>
      <w:r w:rsidRPr="005108E4">
        <w:rPr>
          <w:spacing w:val="-3"/>
          <w:sz w:val="24"/>
        </w:rPr>
        <w:t>If</w:t>
      </w:r>
      <w:r w:rsidRPr="005108E4">
        <w:rPr>
          <w:spacing w:val="-12"/>
          <w:sz w:val="24"/>
        </w:rPr>
        <w:t xml:space="preserve"> </w:t>
      </w:r>
      <w:r w:rsidRPr="005108E4">
        <w:rPr>
          <w:sz w:val="24"/>
        </w:rPr>
        <w:t>the</w:t>
      </w:r>
      <w:r w:rsidRPr="005108E4">
        <w:rPr>
          <w:spacing w:val="-14"/>
          <w:sz w:val="24"/>
        </w:rPr>
        <w:t xml:space="preserve"> </w:t>
      </w:r>
      <w:r w:rsidRPr="005108E4">
        <w:rPr>
          <w:sz w:val="24"/>
        </w:rPr>
        <w:t>Commission</w:t>
      </w:r>
      <w:r w:rsidRPr="005108E4">
        <w:rPr>
          <w:spacing w:val="-14"/>
          <w:sz w:val="24"/>
        </w:rPr>
        <w:t xml:space="preserve"> </w:t>
      </w:r>
      <w:r w:rsidRPr="005108E4">
        <w:rPr>
          <w:sz w:val="24"/>
        </w:rPr>
        <w:t>lawfully</w:t>
      </w:r>
      <w:r w:rsidRPr="005108E4">
        <w:rPr>
          <w:spacing w:val="-20"/>
          <w:sz w:val="24"/>
        </w:rPr>
        <w:t xml:space="preserve"> </w:t>
      </w:r>
      <w:r w:rsidRPr="005108E4">
        <w:rPr>
          <w:sz w:val="24"/>
        </w:rPr>
        <w:t>finds</w:t>
      </w:r>
      <w:r w:rsidRPr="005108E4">
        <w:rPr>
          <w:spacing w:val="-11"/>
          <w:sz w:val="24"/>
        </w:rPr>
        <w:t xml:space="preserve"> </w:t>
      </w:r>
      <w:r w:rsidRPr="005108E4">
        <w:rPr>
          <w:sz w:val="24"/>
        </w:rPr>
        <w:t>a</w:t>
      </w:r>
      <w:r w:rsidRPr="005108E4">
        <w:rPr>
          <w:spacing w:val="-13"/>
          <w:sz w:val="24"/>
        </w:rPr>
        <w:t xml:space="preserve"> </w:t>
      </w:r>
      <w:r w:rsidRPr="005108E4">
        <w:rPr>
          <w:sz w:val="24"/>
        </w:rPr>
        <w:t>disqualifying</w:t>
      </w:r>
      <w:r w:rsidRPr="005108E4">
        <w:rPr>
          <w:spacing w:val="-13"/>
          <w:sz w:val="24"/>
        </w:rPr>
        <w:t xml:space="preserve"> </w:t>
      </w:r>
      <w:r w:rsidRPr="005108E4">
        <w:rPr>
          <w:sz w:val="24"/>
        </w:rPr>
        <w:t>event and</w:t>
      </w:r>
      <w:r w:rsidRPr="005108E4">
        <w:rPr>
          <w:spacing w:val="-24"/>
          <w:sz w:val="24"/>
        </w:rPr>
        <w:t xml:space="preserve"> </w:t>
      </w:r>
      <w:r w:rsidRPr="005108E4">
        <w:rPr>
          <w:sz w:val="24"/>
        </w:rPr>
        <w:t>the</w:t>
      </w:r>
      <w:r w:rsidRPr="005108E4">
        <w:rPr>
          <w:spacing w:val="-21"/>
          <w:sz w:val="24"/>
        </w:rPr>
        <w:t xml:space="preserve"> </w:t>
      </w:r>
      <w:r w:rsidRPr="005108E4">
        <w:rPr>
          <w:sz w:val="24"/>
        </w:rPr>
        <w:t>individual</w:t>
      </w:r>
      <w:r w:rsidRPr="005108E4">
        <w:rPr>
          <w:spacing w:val="-20"/>
          <w:sz w:val="24"/>
        </w:rPr>
        <w:t xml:space="preserve"> </w:t>
      </w:r>
      <w:r w:rsidRPr="005108E4">
        <w:rPr>
          <w:sz w:val="24"/>
        </w:rPr>
        <w:t>asserts</w:t>
      </w:r>
      <w:r w:rsidRPr="005108E4">
        <w:rPr>
          <w:spacing w:val="-21"/>
          <w:sz w:val="24"/>
        </w:rPr>
        <w:t xml:space="preserve"> </w:t>
      </w:r>
      <w:r w:rsidRPr="005108E4">
        <w:rPr>
          <w:sz w:val="24"/>
        </w:rPr>
        <w:t>that</w:t>
      </w:r>
      <w:r w:rsidRPr="005108E4">
        <w:rPr>
          <w:spacing w:val="-20"/>
          <w:sz w:val="24"/>
        </w:rPr>
        <w:t xml:space="preserve"> </w:t>
      </w:r>
      <w:r w:rsidRPr="005108E4">
        <w:rPr>
          <w:sz w:val="24"/>
        </w:rPr>
        <w:t>the</w:t>
      </w:r>
      <w:r w:rsidRPr="005108E4">
        <w:rPr>
          <w:spacing w:val="-21"/>
          <w:sz w:val="24"/>
        </w:rPr>
        <w:t xml:space="preserve"> </w:t>
      </w:r>
      <w:r w:rsidRPr="005108E4">
        <w:rPr>
          <w:sz w:val="24"/>
        </w:rPr>
        <w:t>record</w:t>
      </w:r>
      <w:r w:rsidRPr="005108E4">
        <w:rPr>
          <w:spacing w:val="-21"/>
          <w:sz w:val="24"/>
        </w:rPr>
        <w:t xml:space="preserve"> </w:t>
      </w:r>
      <w:r w:rsidRPr="005108E4">
        <w:rPr>
          <w:sz w:val="24"/>
        </w:rPr>
        <w:t>was</w:t>
      </w:r>
      <w:r w:rsidRPr="005108E4">
        <w:rPr>
          <w:spacing w:val="-20"/>
          <w:sz w:val="24"/>
        </w:rPr>
        <w:t xml:space="preserve"> </w:t>
      </w:r>
      <w:r w:rsidRPr="005108E4">
        <w:rPr>
          <w:sz w:val="24"/>
        </w:rPr>
        <w:t>sealed,</w:t>
      </w:r>
      <w:r w:rsidRPr="005108E4">
        <w:rPr>
          <w:spacing w:val="-20"/>
          <w:sz w:val="24"/>
        </w:rPr>
        <w:t xml:space="preserve"> </w:t>
      </w:r>
      <w:r w:rsidRPr="005108E4">
        <w:rPr>
          <w:sz w:val="24"/>
        </w:rPr>
        <w:t>the</w:t>
      </w:r>
      <w:r w:rsidRPr="005108E4">
        <w:rPr>
          <w:spacing w:val="-21"/>
          <w:sz w:val="24"/>
        </w:rPr>
        <w:t xml:space="preserve"> </w:t>
      </w:r>
      <w:r w:rsidRPr="005108E4">
        <w:rPr>
          <w:sz w:val="24"/>
        </w:rPr>
        <w:t>Commission</w:t>
      </w:r>
      <w:r w:rsidRPr="005108E4">
        <w:rPr>
          <w:spacing w:val="-21"/>
          <w:sz w:val="24"/>
        </w:rPr>
        <w:t xml:space="preserve"> </w:t>
      </w:r>
      <w:r w:rsidRPr="005108E4">
        <w:rPr>
          <w:sz w:val="24"/>
        </w:rPr>
        <w:t>may</w:t>
      </w:r>
      <w:r w:rsidRPr="005108E4">
        <w:rPr>
          <w:spacing w:val="-28"/>
          <w:sz w:val="24"/>
        </w:rPr>
        <w:t xml:space="preserve"> </w:t>
      </w:r>
      <w:r w:rsidRPr="005108E4">
        <w:rPr>
          <w:sz w:val="24"/>
        </w:rPr>
        <w:t>require</w:t>
      </w:r>
      <w:r w:rsidRPr="005108E4">
        <w:rPr>
          <w:spacing w:val="-24"/>
          <w:sz w:val="24"/>
        </w:rPr>
        <w:t xml:space="preserve"> </w:t>
      </w:r>
      <w:r w:rsidRPr="005108E4">
        <w:rPr>
          <w:sz w:val="24"/>
        </w:rPr>
        <w:t>the</w:t>
      </w:r>
      <w:r w:rsidRPr="005108E4">
        <w:rPr>
          <w:spacing w:val="-24"/>
          <w:sz w:val="24"/>
        </w:rPr>
        <w:t xml:space="preserve"> </w:t>
      </w:r>
      <w:r w:rsidRPr="005108E4">
        <w:rPr>
          <w:sz w:val="24"/>
        </w:rPr>
        <w:t>individual to provide proof from a court evidencing the sealing of the</w:t>
      </w:r>
      <w:r w:rsidRPr="005108E4">
        <w:rPr>
          <w:spacing w:val="-24"/>
          <w:sz w:val="24"/>
        </w:rPr>
        <w:t xml:space="preserve"> </w:t>
      </w:r>
      <w:r w:rsidRPr="005108E4">
        <w:rPr>
          <w:sz w:val="24"/>
        </w:rPr>
        <w:t>case.</w:t>
      </w:r>
    </w:p>
    <w:p w14:paraId="68ABC72E" w14:textId="77777777" w:rsidR="00DA2759" w:rsidRPr="005108E4" w:rsidRDefault="00DA2759">
      <w:pPr>
        <w:spacing w:line="242" w:lineRule="auto"/>
        <w:jc w:val="both"/>
        <w:rPr>
          <w:sz w:val="24"/>
        </w:rPr>
        <w:sectPr w:rsidR="00DA2759" w:rsidRPr="005108E4">
          <w:headerReference w:type="even" r:id="rId26"/>
          <w:headerReference w:type="default" r:id="rId27"/>
          <w:footerReference w:type="default" r:id="rId28"/>
          <w:headerReference w:type="first" r:id="rId29"/>
          <w:pgSz w:w="12240" w:h="20160"/>
          <w:pgMar w:top="1540" w:right="1320" w:bottom="960" w:left="480" w:header="744" w:footer="777" w:gutter="0"/>
          <w:cols w:space="720"/>
        </w:sectPr>
      </w:pPr>
    </w:p>
    <w:p w14:paraId="21051C95" w14:textId="77777777" w:rsidR="00DA2759" w:rsidRPr="005108E4" w:rsidRDefault="00DA2759">
      <w:pPr>
        <w:pStyle w:val="BodyText"/>
        <w:spacing w:before="5"/>
        <w:jc w:val="left"/>
        <w:rPr>
          <w:sz w:val="15"/>
        </w:rPr>
      </w:pPr>
    </w:p>
    <w:p w14:paraId="5C26570B" w14:textId="5982AC80" w:rsidR="00DA2759" w:rsidRPr="005108E4" w:rsidRDefault="009A7511" w:rsidP="00F237C2">
      <w:pPr>
        <w:pStyle w:val="BodyText"/>
        <w:spacing w:before="61" w:line="244" w:lineRule="auto"/>
        <w:ind w:left="1320" w:right="41"/>
        <w:jc w:val="left"/>
        <w:outlineLvl w:val="1"/>
      </w:pPr>
      <w:r w:rsidRPr="005108E4">
        <w:rPr>
          <w:u w:val="single"/>
        </w:rPr>
        <w:t>Table B: MTC Agents</w:t>
      </w:r>
      <w:r w:rsidRPr="005108E4">
        <w:t>. Shall apply solely to applicants for registration as an MTC Agent at an MTC licensed pursuant to 935 CMR 501.101.</w:t>
      </w:r>
    </w:p>
    <w:p w14:paraId="45E635CF" w14:textId="77777777" w:rsidR="00DA2759" w:rsidRPr="005108E4" w:rsidRDefault="00DA2759">
      <w:pPr>
        <w:pStyle w:val="BodyText"/>
        <w:spacing w:before="5"/>
        <w:jc w:val="left"/>
        <w:rPr>
          <w:sz w:val="25"/>
        </w:rPr>
      </w:pPr>
    </w:p>
    <w:tbl>
      <w:tblPr>
        <w:tblW w:w="0" w:type="auto"/>
        <w:tblInd w:w="16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3367"/>
        <w:gridCol w:w="4281"/>
        <w:gridCol w:w="2507"/>
      </w:tblGrid>
      <w:tr w:rsidR="00DA2759" w:rsidRPr="005108E4" w14:paraId="6DEB2E3F" w14:textId="77777777" w:rsidTr="4612E06C">
        <w:trPr>
          <w:trHeight w:val="441"/>
        </w:trPr>
        <w:tc>
          <w:tcPr>
            <w:tcW w:w="3367" w:type="dxa"/>
          </w:tcPr>
          <w:p w14:paraId="2BAB26DC" w14:textId="77777777" w:rsidR="00DA2759" w:rsidRPr="00E077D0" w:rsidRDefault="009A7511">
            <w:pPr>
              <w:pStyle w:val="TableParagraph"/>
              <w:ind w:left="174" w:right="173"/>
              <w:jc w:val="center"/>
              <w:rPr>
                <w:sz w:val="24"/>
              </w:rPr>
            </w:pPr>
            <w:r w:rsidRPr="00E077D0">
              <w:rPr>
                <w:sz w:val="24"/>
              </w:rPr>
              <w:t>Time Period</w:t>
            </w:r>
          </w:p>
        </w:tc>
        <w:tc>
          <w:tcPr>
            <w:tcW w:w="4281" w:type="dxa"/>
          </w:tcPr>
          <w:p w14:paraId="5FFE8589" w14:textId="77777777" w:rsidR="00DA2759" w:rsidRPr="00E077D0" w:rsidRDefault="009A7511">
            <w:pPr>
              <w:pStyle w:val="TableParagraph"/>
              <w:ind w:left="1180"/>
              <w:rPr>
                <w:sz w:val="24"/>
              </w:rPr>
            </w:pPr>
            <w:r w:rsidRPr="00E077D0">
              <w:rPr>
                <w:sz w:val="24"/>
              </w:rPr>
              <w:t>Precipitating Issue</w:t>
            </w:r>
          </w:p>
        </w:tc>
        <w:tc>
          <w:tcPr>
            <w:tcW w:w="2507" w:type="dxa"/>
          </w:tcPr>
          <w:p w14:paraId="4255BAC7" w14:textId="77777777" w:rsidR="00DA2759" w:rsidRPr="00E077D0" w:rsidRDefault="009A7511">
            <w:pPr>
              <w:pStyle w:val="TableParagraph"/>
              <w:ind w:left="909" w:right="889"/>
              <w:jc w:val="center"/>
              <w:rPr>
                <w:sz w:val="24"/>
              </w:rPr>
            </w:pPr>
            <w:r w:rsidRPr="00E077D0">
              <w:rPr>
                <w:sz w:val="24"/>
              </w:rPr>
              <w:t>Result</w:t>
            </w:r>
          </w:p>
        </w:tc>
      </w:tr>
      <w:tr w:rsidR="00DA2759" w:rsidRPr="005108E4" w14:paraId="67DAEDAD" w14:textId="77777777" w:rsidTr="4612E06C">
        <w:trPr>
          <w:trHeight w:val="3239"/>
        </w:trPr>
        <w:tc>
          <w:tcPr>
            <w:tcW w:w="3367" w:type="dxa"/>
          </w:tcPr>
          <w:p w14:paraId="725A0B70" w14:textId="1D9620FC" w:rsidR="00DA2759" w:rsidRPr="005108E4" w:rsidRDefault="009A7511" w:rsidP="116212A8">
            <w:pPr>
              <w:pStyle w:val="TableParagraph"/>
              <w:spacing w:line="242" w:lineRule="auto"/>
              <w:ind w:left="180" w:right="173"/>
              <w:jc w:val="center"/>
              <w:rPr>
                <w:sz w:val="24"/>
              </w:rPr>
            </w:pPr>
            <w:r w:rsidRPr="005108E4">
              <w:rPr>
                <w:sz w:val="24"/>
              </w:rPr>
              <w:t>Present (during time from start of application process through action on application or renewal).</w:t>
            </w:r>
          </w:p>
        </w:tc>
        <w:tc>
          <w:tcPr>
            <w:tcW w:w="4281" w:type="dxa"/>
          </w:tcPr>
          <w:p w14:paraId="0375BEE7" w14:textId="32496DFE" w:rsidR="00DA2759" w:rsidRPr="005108E4" w:rsidRDefault="009A7511" w:rsidP="116212A8">
            <w:pPr>
              <w:pStyle w:val="TableParagraph"/>
              <w:spacing w:line="244" w:lineRule="auto"/>
              <w:ind w:left="115" w:right="1350"/>
              <w:rPr>
                <w:sz w:val="24"/>
              </w:rPr>
            </w:pPr>
            <w:r w:rsidRPr="00E077D0">
              <w:rPr>
                <w:sz w:val="24"/>
              </w:rPr>
              <w:t>Open/Unresolved Criminal Proceedings</w:t>
            </w:r>
            <w:r w:rsidRPr="005108E4">
              <w:rPr>
                <w:sz w:val="24"/>
              </w:rPr>
              <w:t>:</w:t>
            </w:r>
          </w:p>
          <w:p w14:paraId="57295718" w14:textId="460D874F" w:rsidR="00DA2759" w:rsidRPr="005108E4" w:rsidRDefault="00DA2759" w:rsidP="116212A8">
            <w:pPr>
              <w:pStyle w:val="TableParagraph"/>
              <w:spacing w:before="1"/>
              <w:ind w:left="0"/>
              <w:rPr>
                <w:sz w:val="24"/>
              </w:rPr>
            </w:pPr>
          </w:p>
          <w:p w14:paraId="3F11149D" w14:textId="0D5656A9" w:rsidR="00DA2759" w:rsidRPr="005108E4" w:rsidRDefault="009A7511" w:rsidP="4612E06C">
            <w:pPr>
              <w:pStyle w:val="TableParagraph"/>
              <w:spacing w:before="5" w:line="242" w:lineRule="auto"/>
              <w:ind w:left="115" w:right="225"/>
              <w:rPr>
                <w:sz w:val="24"/>
                <w:szCs w:val="24"/>
              </w:rPr>
            </w:pPr>
            <w:r w:rsidRPr="005108E4">
              <w:rPr>
                <w:sz w:val="24"/>
                <w:szCs w:val="24"/>
              </w:rPr>
              <w:t>Any outstanding or unresolved criminal proceeding</w:t>
            </w:r>
            <w:r w:rsidR="1856BD6D" w:rsidRPr="005108E4">
              <w:rPr>
                <w:sz w:val="24"/>
                <w:szCs w:val="24"/>
              </w:rPr>
              <w:t xml:space="preserve"> </w:t>
            </w:r>
            <w:r w:rsidR="1856BD6D" w:rsidRPr="005108E4">
              <w:rPr>
                <w:color w:val="000000" w:themeColor="text1"/>
                <w:sz w:val="24"/>
                <w:szCs w:val="24"/>
              </w:rPr>
              <w:t>for an offense involving the distribution of a controlled substance, including Marijuana, to a minor.</w:t>
            </w:r>
          </w:p>
        </w:tc>
        <w:tc>
          <w:tcPr>
            <w:tcW w:w="2507" w:type="dxa"/>
          </w:tcPr>
          <w:p w14:paraId="0D5097C4" w14:textId="636FB58D" w:rsidR="00DA2759" w:rsidRPr="005108E4" w:rsidRDefault="009A7511" w:rsidP="116212A8">
            <w:pPr>
              <w:pStyle w:val="TableParagraph"/>
              <w:spacing w:line="242" w:lineRule="auto"/>
              <w:ind w:left="115" w:right="970"/>
              <w:rPr>
                <w:sz w:val="24"/>
              </w:rPr>
            </w:pPr>
            <w:r w:rsidRPr="005108E4">
              <w:rPr>
                <w:sz w:val="24"/>
              </w:rPr>
              <w:t>Presumptive Negative Suitability Determination</w:t>
            </w:r>
          </w:p>
        </w:tc>
      </w:tr>
      <w:tr w:rsidR="00DA2759" w:rsidRPr="005108E4" w14:paraId="5C715BC0" w14:textId="77777777" w:rsidTr="4612E06C">
        <w:trPr>
          <w:trHeight w:val="1136"/>
        </w:trPr>
        <w:tc>
          <w:tcPr>
            <w:tcW w:w="3367" w:type="dxa"/>
          </w:tcPr>
          <w:p w14:paraId="54DCFDE2" w14:textId="68D8C028" w:rsidR="00DA2759" w:rsidRPr="005108E4" w:rsidRDefault="00A90682">
            <w:pPr>
              <w:pStyle w:val="TableParagraph"/>
              <w:ind w:left="175" w:right="173"/>
              <w:jc w:val="center"/>
              <w:rPr>
                <w:sz w:val="24"/>
              </w:rPr>
            </w:pPr>
            <w:r w:rsidRPr="005108E4">
              <w:rPr>
                <w:sz w:val="24"/>
              </w:rPr>
              <w:br/>
            </w:r>
            <w:r w:rsidR="009A7511" w:rsidRPr="005108E4">
              <w:rPr>
                <w:sz w:val="24"/>
              </w:rPr>
              <w:t>Present</w:t>
            </w:r>
          </w:p>
        </w:tc>
        <w:tc>
          <w:tcPr>
            <w:tcW w:w="4281" w:type="dxa"/>
          </w:tcPr>
          <w:p w14:paraId="3D04A07E" w14:textId="77777777" w:rsidR="00DA2759" w:rsidRPr="00E077D0" w:rsidRDefault="009A7511">
            <w:pPr>
              <w:pStyle w:val="TableParagraph"/>
              <w:spacing w:line="242" w:lineRule="auto"/>
              <w:ind w:left="115" w:right="537"/>
              <w:rPr>
                <w:sz w:val="24"/>
              </w:rPr>
            </w:pPr>
            <w:r w:rsidRPr="00E077D0">
              <w:rPr>
                <w:sz w:val="24"/>
              </w:rPr>
              <w:t>Open Professional or Occupational License Cases</w:t>
            </w:r>
          </w:p>
        </w:tc>
        <w:tc>
          <w:tcPr>
            <w:tcW w:w="2507" w:type="dxa"/>
          </w:tcPr>
          <w:p w14:paraId="758DCFFF" w14:textId="77777777" w:rsidR="00DA2759" w:rsidRPr="005108E4" w:rsidRDefault="009A7511" w:rsidP="00834A1B">
            <w:pPr>
              <w:pStyle w:val="TableParagraph"/>
              <w:spacing w:line="242" w:lineRule="auto"/>
              <w:ind w:left="115" w:right="313"/>
              <w:jc w:val="center"/>
              <w:rPr>
                <w:sz w:val="24"/>
              </w:rPr>
            </w:pPr>
            <w:r w:rsidRPr="005108E4">
              <w:rPr>
                <w:sz w:val="24"/>
              </w:rPr>
              <w:t>Presumptive Negative Suitability Determination</w:t>
            </w:r>
          </w:p>
        </w:tc>
      </w:tr>
      <w:tr w:rsidR="00DA2759" w:rsidRPr="005108E4" w14:paraId="7E41A791" w14:textId="77777777" w:rsidTr="4612E06C">
        <w:trPr>
          <w:trHeight w:val="3796"/>
        </w:trPr>
        <w:tc>
          <w:tcPr>
            <w:tcW w:w="3367" w:type="dxa"/>
          </w:tcPr>
          <w:p w14:paraId="03D9C72B" w14:textId="3CE0F681" w:rsidR="00DA2759" w:rsidRPr="005108E4" w:rsidRDefault="00A90682">
            <w:pPr>
              <w:pStyle w:val="TableParagraph"/>
              <w:ind w:left="175" w:right="173"/>
              <w:jc w:val="center"/>
              <w:rPr>
                <w:sz w:val="24"/>
              </w:rPr>
            </w:pP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009A7511" w:rsidRPr="005108E4">
              <w:rPr>
                <w:sz w:val="24"/>
              </w:rPr>
              <w:t>Present</w:t>
            </w:r>
          </w:p>
        </w:tc>
        <w:tc>
          <w:tcPr>
            <w:tcW w:w="4281" w:type="dxa"/>
          </w:tcPr>
          <w:p w14:paraId="54BA7E1C" w14:textId="77777777" w:rsidR="00DA2759" w:rsidRPr="005108E4" w:rsidRDefault="009A7511">
            <w:pPr>
              <w:pStyle w:val="TableParagraph"/>
              <w:spacing w:line="242" w:lineRule="auto"/>
              <w:ind w:left="115" w:right="344"/>
              <w:rPr>
                <w:sz w:val="24"/>
              </w:rPr>
            </w:pPr>
            <w:r w:rsidRPr="00E077D0">
              <w:rPr>
                <w:sz w:val="24"/>
              </w:rPr>
              <w:t>Open/Unresolved Marijuana License or Registration Violations (Massachusetts or Other Jurisdictions)</w:t>
            </w:r>
            <w:r w:rsidRPr="005108E4">
              <w:rPr>
                <w:sz w:val="24"/>
              </w:rPr>
              <w:t>:</w:t>
            </w:r>
          </w:p>
          <w:p w14:paraId="1184C893" w14:textId="77777777" w:rsidR="00DA2759" w:rsidRPr="005108E4" w:rsidRDefault="00DA2759">
            <w:pPr>
              <w:pStyle w:val="TableParagraph"/>
              <w:spacing w:before="6"/>
              <w:ind w:left="0"/>
              <w:rPr>
                <w:sz w:val="24"/>
              </w:rPr>
            </w:pPr>
          </w:p>
          <w:p w14:paraId="2E0F5F0F" w14:textId="77777777" w:rsidR="00DA2759" w:rsidRPr="005108E4" w:rsidRDefault="009A7511">
            <w:pPr>
              <w:pStyle w:val="TableParagraph"/>
              <w:spacing w:before="0" w:line="244" w:lineRule="auto"/>
              <w:ind w:left="115"/>
              <w:rPr>
                <w:sz w:val="24"/>
              </w:rPr>
            </w:pPr>
            <w:r w:rsidRPr="005108E4">
              <w:rPr>
                <w:sz w:val="24"/>
              </w:rPr>
              <w:t>An outstanding or unresolved violation of the regulations as included in 935 CMR</w:t>
            </w:r>
          </w:p>
          <w:p w14:paraId="1EBE8A02" w14:textId="77777777" w:rsidR="00DA2759" w:rsidRPr="005108E4" w:rsidRDefault="009A7511">
            <w:pPr>
              <w:pStyle w:val="TableParagraph"/>
              <w:spacing w:before="0" w:line="244" w:lineRule="auto"/>
              <w:ind w:left="115"/>
              <w:rPr>
                <w:sz w:val="24"/>
              </w:rPr>
            </w:pPr>
            <w:r w:rsidRPr="005108E4">
              <w:rPr>
                <w:sz w:val="24"/>
              </w:rPr>
              <w:t>501.000 or a similar statute or regulations of Other Jurisdictions, which has either</w:t>
            </w:r>
          </w:p>
          <w:p w14:paraId="0EC1341D" w14:textId="77777777" w:rsidR="00DA2759" w:rsidRPr="005108E4" w:rsidRDefault="009A7511">
            <w:pPr>
              <w:pStyle w:val="TableParagraph"/>
              <w:spacing w:before="0" w:line="242" w:lineRule="auto"/>
              <w:ind w:left="115" w:right="225"/>
              <w:rPr>
                <w:sz w:val="24"/>
              </w:rPr>
            </w:pPr>
            <w:r w:rsidRPr="005108E4">
              <w:rPr>
                <w:sz w:val="24"/>
              </w:rPr>
              <w:t>(a) remained unresolved for a period of six months or more; or (b) the nature of which would result in a determination of unsuitability for registration.</w:t>
            </w:r>
          </w:p>
        </w:tc>
        <w:tc>
          <w:tcPr>
            <w:tcW w:w="2507" w:type="dxa"/>
          </w:tcPr>
          <w:p w14:paraId="24F8F7A8" w14:textId="7686E516" w:rsidR="00DA2759" w:rsidRPr="005108E4" w:rsidRDefault="00A90682" w:rsidP="00834A1B">
            <w:pPr>
              <w:pStyle w:val="TableParagraph"/>
              <w:spacing w:line="242" w:lineRule="auto"/>
              <w:ind w:left="115" w:right="403"/>
              <w:jc w:val="center"/>
              <w:rPr>
                <w:sz w:val="24"/>
              </w:rPr>
            </w:pPr>
            <w:r w:rsidRPr="005108E4">
              <w:rPr>
                <w:sz w:val="24"/>
              </w:rPr>
              <w:br/>
            </w:r>
            <w:r w:rsidRPr="005108E4">
              <w:rPr>
                <w:sz w:val="24"/>
              </w:rPr>
              <w:br/>
            </w:r>
            <w:r w:rsidRPr="005108E4">
              <w:rPr>
                <w:sz w:val="24"/>
              </w:rPr>
              <w:br/>
            </w:r>
            <w:r w:rsidRPr="005108E4">
              <w:rPr>
                <w:sz w:val="24"/>
              </w:rPr>
              <w:br/>
            </w:r>
            <w:r w:rsidRPr="005108E4">
              <w:rPr>
                <w:sz w:val="24"/>
              </w:rPr>
              <w:br/>
            </w:r>
            <w:r w:rsidR="009A7511" w:rsidRPr="005108E4">
              <w:rPr>
                <w:sz w:val="24"/>
              </w:rPr>
              <w:t>Presumptive Negative Suitability Determination</w:t>
            </w:r>
          </w:p>
        </w:tc>
      </w:tr>
      <w:tr w:rsidR="00DA2759" w:rsidRPr="005108E4" w14:paraId="4C3686C9" w14:textId="77777777" w:rsidTr="4612E06C">
        <w:trPr>
          <w:trHeight w:val="6582"/>
        </w:trPr>
        <w:tc>
          <w:tcPr>
            <w:tcW w:w="3367" w:type="dxa"/>
          </w:tcPr>
          <w:p w14:paraId="37C66714" w14:textId="344C19B7" w:rsidR="00DA2759" w:rsidRPr="005108E4" w:rsidRDefault="00A90682">
            <w:pPr>
              <w:pStyle w:val="TableParagraph"/>
              <w:ind w:left="175" w:right="173"/>
              <w:jc w:val="center"/>
              <w:rPr>
                <w:sz w:val="24"/>
              </w:rPr>
            </w:pP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009A7511" w:rsidRPr="005108E4">
              <w:rPr>
                <w:sz w:val="24"/>
              </w:rPr>
              <w:t>Present</w:t>
            </w:r>
          </w:p>
        </w:tc>
        <w:tc>
          <w:tcPr>
            <w:tcW w:w="4281" w:type="dxa"/>
          </w:tcPr>
          <w:p w14:paraId="516D386A" w14:textId="77777777" w:rsidR="00DA2759" w:rsidRPr="005108E4" w:rsidRDefault="009A7511">
            <w:pPr>
              <w:pStyle w:val="TableParagraph"/>
              <w:spacing w:line="242" w:lineRule="auto"/>
              <w:ind w:left="115" w:right="203"/>
              <w:rPr>
                <w:sz w:val="24"/>
              </w:rPr>
            </w:pPr>
            <w:r w:rsidRPr="00E077D0">
              <w:rPr>
                <w:sz w:val="24"/>
              </w:rPr>
              <w:t>Submission of Untruthful Information to the Commission Including, but Not Limited to</w:t>
            </w:r>
            <w:r w:rsidRPr="005108E4">
              <w:rPr>
                <w:sz w:val="24"/>
              </w:rPr>
              <w:t>:</w:t>
            </w:r>
          </w:p>
          <w:p w14:paraId="661A25A7" w14:textId="77777777" w:rsidR="00DA2759" w:rsidRPr="005108E4" w:rsidRDefault="00DA2759">
            <w:pPr>
              <w:pStyle w:val="TableParagraph"/>
              <w:spacing w:before="6"/>
              <w:ind w:left="0"/>
              <w:rPr>
                <w:sz w:val="24"/>
              </w:rPr>
            </w:pPr>
          </w:p>
          <w:p w14:paraId="14236E22" w14:textId="77777777" w:rsidR="00DA2759" w:rsidRPr="005108E4" w:rsidRDefault="009A7511">
            <w:pPr>
              <w:pStyle w:val="TableParagraph"/>
              <w:spacing w:before="0" w:line="242" w:lineRule="auto"/>
              <w:ind w:left="115" w:right="78"/>
              <w:rPr>
                <w:sz w:val="24"/>
              </w:rPr>
            </w:pPr>
            <w:r w:rsidRPr="005108E4">
              <w:rPr>
                <w:sz w:val="24"/>
              </w:rPr>
              <w:t>Submission of information in connection with an agent application, waiver request or other Commission action that is deceptive, misleading, false or fraudulent, or that tends to deceive or create a misleading impression, whether directly, or by omission or ambiguity, including lack of disclosure or insufficient disclosure; or</w:t>
            </w:r>
          </w:p>
          <w:p w14:paraId="2E44C87F" w14:textId="77777777" w:rsidR="00DA2759" w:rsidRPr="005108E4" w:rsidRDefault="00DA2759">
            <w:pPr>
              <w:pStyle w:val="TableParagraph"/>
              <w:spacing w:before="0"/>
              <w:ind w:left="0"/>
              <w:rPr>
                <w:sz w:val="25"/>
              </w:rPr>
            </w:pPr>
          </w:p>
          <w:p w14:paraId="1FCC882E" w14:textId="77777777" w:rsidR="00DA2759" w:rsidRPr="005108E4" w:rsidRDefault="009A7511">
            <w:pPr>
              <w:pStyle w:val="TableParagraph"/>
              <w:spacing w:before="0" w:line="242" w:lineRule="auto"/>
              <w:ind w:left="115" w:right="104"/>
              <w:rPr>
                <w:sz w:val="24"/>
              </w:rPr>
            </w:pPr>
            <w:r w:rsidRPr="005108E4">
              <w:rPr>
                <w:sz w:val="24"/>
              </w:rPr>
              <w:t>Making statements during or in connection with a Commission inspection or investigation that are deceptive, misleading, false or fraudulent, or that tend to deceive or create a misleading impression, whether directly, or by omission or ambiguity, including lack of disclosure or insufficient disclosure.</w:t>
            </w:r>
          </w:p>
        </w:tc>
        <w:tc>
          <w:tcPr>
            <w:tcW w:w="2507" w:type="dxa"/>
          </w:tcPr>
          <w:p w14:paraId="0491109A" w14:textId="45152320" w:rsidR="00DA2759" w:rsidRPr="005108E4" w:rsidRDefault="00A90682" w:rsidP="00834A1B">
            <w:pPr>
              <w:pStyle w:val="TableParagraph"/>
              <w:spacing w:line="242" w:lineRule="auto"/>
              <w:ind w:left="115" w:right="403"/>
              <w:jc w:val="center"/>
              <w:rPr>
                <w:sz w:val="24"/>
              </w:rPr>
            </w:pP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Pr="005108E4">
              <w:rPr>
                <w:sz w:val="24"/>
              </w:rPr>
              <w:br/>
            </w:r>
            <w:r w:rsidR="009A7511" w:rsidRPr="005108E4">
              <w:rPr>
                <w:sz w:val="24"/>
              </w:rPr>
              <w:t>Presumptive Negative Suitability Determination</w:t>
            </w:r>
          </w:p>
        </w:tc>
      </w:tr>
    </w:tbl>
    <w:p w14:paraId="62DDB89D" w14:textId="77777777" w:rsidR="00DA2759" w:rsidRPr="005108E4" w:rsidRDefault="00DA2759">
      <w:pPr>
        <w:spacing w:line="242" w:lineRule="auto"/>
        <w:rPr>
          <w:sz w:val="24"/>
        </w:rPr>
        <w:sectPr w:rsidR="00DA2759" w:rsidRPr="005108E4">
          <w:pgSz w:w="12240" w:h="20160"/>
          <w:pgMar w:top="1540" w:right="1320" w:bottom="960" w:left="480" w:header="744" w:footer="777" w:gutter="0"/>
          <w:cols w:space="720"/>
        </w:sectPr>
      </w:pPr>
    </w:p>
    <w:p w14:paraId="6F0058F1" w14:textId="77777777" w:rsidR="00DA2759" w:rsidRPr="005108E4" w:rsidRDefault="00DA2759">
      <w:pPr>
        <w:pStyle w:val="BodyText"/>
        <w:spacing w:before="1"/>
        <w:jc w:val="left"/>
        <w:rPr>
          <w:sz w:val="22"/>
        </w:rPr>
      </w:pPr>
    </w:p>
    <w:tbl>
      <w:tblPr>
        <w:tblW w:w="0" w:type="auto"/>
        <w:tblInd w:w="16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3367"/>
        <w:gridCol w:w="4281"/>
        <w:gridCol w:w="2507"/>
      </w:tblGrid>
      <w:tr w:rsidR="00DA2759" w:rsidRPr="005108E4" w14:paraId="53DCA327" w14:textId="77777777">
        <w:trPr>
          <w:trHeight w:val="443"/>
        </w:trPr>
        <w:tc>
          <w:tcPr>
            <w:tcW w:w="3367" w:type="dxa"/>
          </w:tcPr>
          <w:p w14:paraId="7B6103B1" w14:textId="77777777" w:rsidR="00DA2759" w:rsidRPr="00E077D0" w:rsidRDefault="009A7511">
            <w:pPr>
              <w:pStyle w:val="TableParagraph"/>
              <w:ind w:left="174" w:right="173"/>
              <w:jc w:val="center"/>
              <w:rPr>
                <w:sz w:val="24"/>
              </w:rPr>
            </w:pPr>
            <w:r w:rsidRPr="00E077D0">
              <w:rPr>
                <w:sz w:val="24"/>
              </w:rPr>
              <w:t>Time Period</w:t>
            </w:r>
          </w:p>
        </w:tc>
        <w:tc>
          <w:tcPr>
            <w:tcW w:w="4281" w:type="dxa"/>
          </w:tcPr>
          <w:p w14:paraId="53D79E1A" w14:textId="77777777" w:rsidR="00DA2759" w:rsidRPr="00E077D0" w:rsidRDefault="009A7511">
            <w:pPr>
              <w:pStyle w:val="TableParagraph"/>
              <w:ind w:left="1180"/>
              <w:rPr>
                <w:sz w:val="24"/>
              </w:rPr>
            </w:pPr>
            <w:r w:rsidRPr="00E077D0">
              <w:rPr>
                <w:sz w:val="24"/>
              </w:rPr>
              <w:t>Precipitating Issue</w:t>
            </w:r>
          </w:p>
        </w:tc>
        <w:tc>
          <w:tcPr>
            <w:tcW w:w="2507" w:type="dxa"/>
          </w:tcPr>
          <w:p w14:paraId="11D92E94" w14:textId="77777777" w:rsidR="00DA2759" w:rsidRPr="00E077D0" w:rsidRDefault="009A7511">
            <w:pPr>
              <w:pStyle w:val="TableParagraph"/>
              <w:ind w:left="909" w:right="889"/>
              <w:jc w:val="center"/>
              <w:rPr>
                <w:sz w:val="24"/>
              </w:rPr>
            </w:pPr>
            <w:r w:rsidRPr="00E077D0">
              <w:rPr>
                <w:sz w:val="24"/>
              </w:rPr>
              <w:t>Result</w:t>
            </w:r>
          </w:p>
        </w:tc>
      </w:tr>
      <w:tr w:rsidR="00DA2759" w:rsidRPr="005108E4" w14:paraId="46269CE0" w14:textId="77777777">
        <w:trPr>
          <w:trHeight w:val="1000"/>
        </w:trPr>
        <w:tc>
          <w:tcPr>
            <w:tcW w:w="3367" w:type="dxa"/>
          </w:tcPr>
          <w:p w14:paraId="4682F89D" w14:textId="77777777" w:rsidR="00DA2759" w:rsidRPr="005108E4" w:rsidRDefault="009A7511">
            <w:pPr>
              <w:pStyle w:val="TableParagraph"/>
              <w:ind w:left="176" w:right="173"/>
              <w:jc w:val="center"/>
              <w:rPr>
                <w:sz w:val="24"/>
              </w:rPr>
            </w:pPr>
            <w:r w:rsidRPr="005108E4">
              <w:rPr>
                <w:sz w:val="24"/>
              </w:rPr>
              <w:t>Indefinite</w:t>
            </w:r>
          </w:p>
        </w:tc>
        <w:tc>
          <w:tcPr>
            <w:tcW w:w="4281" w:type="dxa"/>
          </w:tcPr>
          <w:p w14:paraId="29887E45" w14:textId="77777777" w:rsidR="00DA2759" w:rsidRPr="00E077D0" w:rsidRDefault="009A7511">
            <w:pPr>
              <w:pStyle w:val="TableParagraph"/>
              <w:spacing w:line="242" w:lineRule="auto"/>
              <w:ind w:left="115" w:right="197"/>
              <w:rPr>
                <w:sz w:val="24"/>
              </w:rPr>
            </w:pPr>
            <w:r w:rsidRPr="00E077D0">
              <w:rPr>
                <w:sz w:val="24"/>
              </w:rPr>
              <w:t>Conviction or Continuance without a Finding (CWOF) for Any Distribution of a Controlled Substance to a Minor</w:t>
            </w:r>
          </w:p>
        </w:tc>
        <w:tc>
          <w:tcPr>
            <w:tcW w:w="2507" w:type="dxa"/>
          </w:tcPr>
          <w:p w14:paraId="7460F1BC" w14:textId="77777777" w:rsidR="00DA2759" w:rsidRPr="005108E4" w:rsidRDefault="009A7511" w:rsidP="00834A1B">
            <w:pPr>
              <w:pStyle w:val="TableParagraph"/>
              <w:spacing w:line="242" w:lineRule="auto"/>
              <w:ind w:left="115" w:right="133"/>
              <w:jc w:val="center"/>
              <w:rPr>
                <w:sz w:val="24"/>
              </w:rPr>
            </w:pPr>
            <w:r w:rsidRPr="005108E4">
              <w:rPr>
                <w:sz w:val="24"/>
              </w:rPr>
              <w:t>Mandatory Disqualification</w:t>
            </w:r>
          </w:p>
        </w:tc>
      </w:tr>
      <w:tr w:rsidR="00DA2759" w:rsidRPr="005108E4" w14:paraId="09DF3173" w14:textId="77777777">
        <w:trPr>
          <w:trHeight w:val="721"/>
        </w:trPr>
        <w:tc>
          <w:tcPr>
            <w:tcW w:w="3367" w:type="dxa"/>
          </w:tcPr>
          <w:p w14:paraId="525D26A6" w14:textId="68C15EB5" w:rsidR="00DA2759" w:rsidRPr="005108E4" w:rsidRDefault="00DA2759">
            <w:pPr>
              <w:pStyle w:val="TableParagraph"/>
              <w:ind w:left="176" w:right="173"/>
              <w:jc w:val="center"/>
              <w:rPr>
                <w:sz w:val="24"/>
              </w:rPr>
            </w:pPr>
          </w:p>
        </w:tc>
        <w:tc>
          <w:tcPr>
            <w:tcW w:w="4281" w:type="dxa"/>
          </w:tcPr>
          <w:p w14:paraId="5AA09003" w14:textId="105B67E8" w:rsidR="00DA2759" w:rsidRPr="00E077D0" w:rsidRDefault="00DA2759">
            <w:pPr>
              <w:pStyle w:val="TableParagraph"/>
              <w:spacing w:line="244" w:lineRule="auto"/>
              <w:ind w:left="115" w:right="345"/>
              <w:rPr>
                <w:sz w:val="24"/>
              </w:rPr>
            </w:pPr>
          </w:p>
        </w:tc>
        <w:tc>
          <w:tcPr>
            <w:tcW w:w="2507" w:type="dxa"/>
          </w:tcPr>
          <w:p w14:paraId="5CC19788" w14:textId="1DADDB44" w:rsidR="00DA2759" w:rsidRPr="005108E4" w:rsidRDefault="00DA2759" w:rsidP="00834A1B">
            <w:pPr>
              <w:pStyle w:val="TableParagraph"/>
              <w:spacing w:line="244" w:lineRule="auto"/>
              <w:ind w:left="115" w:right="133"/>
              <w:jc w:val="center"/>
              <w:rPr>
                <w:sz w:val="24"/>
              </w:rPr>
            </w:pPr>
          </w:p>
        </w:tc>
      </w:tr>
      <w:tr w:rsidR="00DA2759" w:rsidRPr="005108E4" w14:paraId="6FFFDF17" w14:textId="77777777">
        <w:trPr>
          <w:trHeight w:val="1828"/>
        </w:trPr>
        <w:tc>
          <w:tcPr>
            <w:tcW w:w="3367" w:type="dxa"/>
          </w:tcPr>
          <w:p w14:paraId="5F29F22F" w14:textId="77777777" w:rsidR="00DA2759" w:rsidRPr="005108E4" w:rsidRDefault="009A7511">
            <w:pPr>
              <w:pStyle w:val="TableParagraph"/>
              <w:ind w:left="177" w:right="173"/>
              <w:jc w:val="center"/>
              <w:rPr>
                <w:sz w:val="24"/>
              </w:rPr>
            </w:pPr>
            <w:r w:rsidRPr="005108E4">
              <w:rPr>
                <w:sz w:val="24"/>
              </w:rPr>
              <w:t>Preceding Five Years</w:t>
            </w:r>
          </w:p>
        </w:tc>
        <w:tc>
          <w:tcPr>
            <w:tcW w:w="4281" w:type="dxa"/>
          </w:tcPr>
          <w:p w14:paraId="673CD235" w14:textId="77777777" w:rsidR="00DA2759" w:rsidRPr="005108E4" w:rsidRDefault="009A7511">
            <w:pPr>
              <w:pStyle w:val="TableParagraph"/>
              <w:spacing w:line="242" w:lineRule="auto"/>
              <w:ind w:left="115" w:right="124" w:firstLine="16"/>
              <w:rPr>
                <w:sz w:val="24"/>
              </w:rPr>
            </w:pPr>
            <w:r w:rsidRPr="005108E4">
              <w:rPr>
                <w:sz w:val="24"/>
              </w:rPr>
              <w:t>The applicant's or Licensee's prior</w:t>
            </w:r>
            <w:r w:rsidRPr="005108E4">
              <w:rPr>
                <w:spacing w:val="-40"/>
                <w:sz w:val="24"/>
              </w:rPr>
              <w:t xml:space="preserve"> </w:t>
            </w:r>
            <w:r w:rsidRPr="005108E4">
              <w:rPr>
                <w:sz w:val="24"/>
              </w:rPr>
              <w:t>actions posed or would likely pose a risk to the public health, safety, or welfare; and the risk posed by the applicant's or Licensee's actions relates or would likely relate to the operation of an</w:t>
            </w:r>
            <w:r w:rsidRPr="005108E4">
              <w:rPr>
                <w:spacing w:val="-7"/>
                <w:sz w:val="24"/>
              </w:rPr>
              <w:t xml:space="preserve"> </w:t>
            </w:r>
            <w:r w:rsidRPr="005108E4">
              <w:rPr>
                <w:sz w:val="24"/>
              </w:rPr>
              <w:t>MTC.</w:t>
            </w:r>
          </w:p>
        </w:tc>
        <w:tc>
          <w:tcPr>
            <w:tcW w:w="2507" w:type="dxa"/>
          </w:tcPr>
          <w:p w14:paraId="235932FE" w14:textId="77777777" w:rsidR="00DA2759" w:rsidRPr="005108E4" w:rsidRDefault="009A7511" w:rsidP="00834A1B">
            <w:pPr>
              <w:pStyle w:val="TableParagraph"/>
              <w:spacing w:line="242" w:lineRule="auto"/>
              <w:ind w:left="115" w:right="10"/>
              <w:jc w:val="center"/>
              <w:rPr>
                <w:sz w:val="24"/>
              </w:rPr>
            </w:pPr>
            <w:r w:rsidRPr="005108E4">
              <w:rPr>
                <w:sz w:val="24"/>
              </w:rPr>
              <w:t>May make a Negative Suitability Determination in accordance with</w:t>
            </w:r>
          </w:p>
          <w:p w14:paraId="3005F7CA" w14:textId="77777777" w:rsidR="00DA2759" w:rsidRPr="005108E4" w:rsidRDefault="009A7511" w:rsidP="00834A1B">
            <w:pPr>
              <w:pStyle w:val="TableParagraph"/>
              <w:spacing w:before="3"/>
              <w:ind w:left="115"/>
              <w:jc w:val="center"/>
              <w:rPr>
                <w:sz w:val="24"/>
              </w:rPr>
            </w:pPr>
            <w:r w:rsidRPr="005108E4">
              <w:rPr>
                <w:sz w:val="24"/>
              </w:rPr>
              <w:t>935 CMR 501.800(8)</w:t>
            </w:r>
          </w:p>
        </w:tc>
      </w:tr>
    </w:tbl>
    <w:p w14:paraId="3C2557C1" w14:textId="77777777" w:rsidR="00DA2759" w:rsidRPr="00185F6B" w:rsidRDefault="00DA2759" w:rsidP="00DD4FCE">
      <w:pPr>
        <w:pStyle w:val="BodyText"/>
        <w:spacing w:before="9"/>
        <w:jc w:val="left"/>
      </w:pPr>
    </w:p>
    <w:sectPr w:rsidR="00DA2759" w:rsidRPr="00185F6B">
      <w:headerReference w:type="even" r:id="rId30"/>
      <w:headerReference w:type="default" r:id="rId31"/>
      <w:footerReference w:type="default" r:id="rId32"/>
      <w:headerReference w:type="first" r:id="rId33"/>
      <w:pgSz w:w="12240" w:h="20160"/>
      <w:pgMar w:top="980" w:right="1320" w:bottom="960" w:left="480" w:header="744" w:footer="777"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89A1D8" w14:textId="77777777" w:rsidR="00E27898" w:rsidRDefault="00E27898">
      <w:r>
        <w:separator/>
      </w:r>
    </w:p>
  </w:endnote>
  <w:endnote w:type="continuationSeparator" w:id="0">
    <w:p w14:paraId="73909E29" w14:textId="77777777" w:rsidR="00E27898" w:rsidRDefault="00E27898">
      <w:r>
        <w:continuationSeparator/>
      </w:r>
    </w:p>
  </w:endnote>
  <w:endnote w:type="continuationNotice" w:id="1">
    <w:p w14:paraId="2BFCEC86" w14:textId="77777777" w:rsidR="00E27898" w:rsidRDefault="00E2789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Times">
    <w:altName w:val="Sylfaen"/>
    <w:panose1 w:val="00000500000000020000"/>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Times-Roman">
    <w:altName w:val="Times New Roman"/>
    <w:panose1 w:val="0000050000000002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DCD25" w14:textId="3FBC9A37" w:rsidR="004132AB" w:rsidRDefault="004132AB">
    <w:pPr>
      <w:pStyle w:val="Footer"/>
      <w:jc w:val="right"/>
    </w:pPr>
  </w:p>
  <w:p w14:paraId="13BD22EA" w14:textId="77777777" w:rsidR="004132AB" w:rsidRDefault="004132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0D8C4F" w14:textId="1C2E9676" w:rsidR="00DA2759" w:rsidRDefault="00DA2759">
    <w:pPr>
      <w:pStyle w:val="BodyText"/>
      <w:spacing w:line="14" w:lineRule="auto"/>
      <w:jc w:val="left"/>
      <w:rPr>
        <w:sz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FDD0B3" w14:textId="38DAA514" w:rsidR="00DA2759" w:rsidRDefault="00DA2759">
    <w:pPr>
      <w:pStyle w:val="BodyText"/>
      <w:spacing w:line="14" w:lineRule="auto"/>
      <w:jc w:val="left"/>
      <w:rPr>
        <w:sz w:val="20"/>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67F306" w14:textId="0DF454B1" w:rsidR="00DA2759" w:rsidRDefault="00DA2759">
    <w:pPr>
      <w:pStyle w:val="BodyText"/>
      <w:spacing w:line="14" w:lineRule="auto"/>
      <w:jc w:val="left"/>
      <w:rPr>
        <w:sz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61B30A" w14:textId="77777777" w:rsidR="00E27898" w:rsidRDefault="00E27898">
      <w:r>
        <w:separator/>
      </w:r>
    </w:p>
  </w:footnote>
  <w:footnote w:type="continuationSeparator" w:id="0">
    <w:p w14:paraId="23F27B77" w14:textId="77777777" w:rsidR="00E27898" w:rsidRDefault="00E27898">
      <w:r>
        <w:continuationSeparator/>
      </w:r>
    </w:p>
  </w:footnote>
  <w:footnote w:type="continuationNotice" w:id="1">
    <w:p w14:paraId="010E2784" w14:textId="77777777" w:rsidR="00E27898" w:rsidRDefault="00E2789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2060C" w14:textId="7818EA2E" w:rsidR="00E8588D" w:rsidRDefault="00E8588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B23CA5" w14:textId="6EDCEDCE" w:rsidR="00E8588D" w:rsidRDefault="00E8588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02DE96" w14:textId="77EDC7DA" w:rsidR="00E8588D" w:rsidRDefault="00E8588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7B0DE0" w14:textId="73A78A7C" w:rsidR="00E8588D" w:rsidRDefault="00E8588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1761E" w14:textId="7D78AA95" w:rsidR="00DA2759" w:rsidRDefault="00C96A78">
    <w:pPr>
      <w:pStyle w:val="BodyText"/>
      <w:spacing w:line="14" w:lineRule="auto"/>
      <w:jc w:val="left"/>
      <w:rPr>
        <w:sz w:val="20"/>
      </w:rPr>
    </w:pPr>
    <w:r>
      <w:rPr>
        <w:noProof/>
      </w:rPr>
      <mc:AlternateContent>
        <mc:Choice Requires="wps">
          <w:drawing>
            <wp:anchor distT="0" distB="0" distL="114300" distR="114300" simplePos="0" relativeHeight="251658245" behindDoc="1" locked="0" layoutInCell="1" allowOverlap="1" wp14:anchorId="6E89A9A5" wp14:editId="2C27DCD7">
              <wp:simplePos x="0" y="0"/>
              <wp:positionH relativeFrom="page">
                <wp:posOffset>1957705</wp:posOffset>
              </wp:positionH>
              <wp:positionV relativeFrom="page">
                <wp:posOffset>459740</wp:posOffset>
              </wp:positionV>
              <wp:extent cx="3324225" cy="177800"/>
              <wp:effectExtent l="0" t="0" r="0" b="0"/>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24225"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2555E2" w14:textId="77777777" w:rsidR="00DA2759" w:rsidRDefault="009A7511">
                          <w:pPr>
                            <w:pStyle w:val="BodyText"/>
                            <w:spacing w:line="257" w:lineRule="exact"/>
                            <w:ind w:left="20"/>
                            <w:jc w:val="left"/>
                          </w:pPr>
                          <w:r>
                            <w:t>935 CMR: CANNABIS CONTROL COMMISSION</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E89A9A5" id="_x0000_t202" coordsize="21600,21600" o:spt="202" path="m,l,21600r21600,l21600,xe">
              <v:stroke joinstyle="miter"/>
              <v:path gradientshapeok="t" o:connecttype="rect"/>
            </v:shapetype>
            <v:shape id="Text Box 27" o:spid="_x0000_s1029" type="#_x0000_t202" style="position:absolute;margin-left:154.15pt;margin-top:36.2pt;width:261.75pt;height:14pt;z-index:-25165823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of6Y2AEAAJgDAAAOAAAAZHJzL2Uyb0RvYy54bWysU9tu1DAQfUfiHyy/s8mmQKtos1VpVYRU&#10;KFLhAxzHTiwSjxl7N1m+nrGTbLm8IV6sydg+PpfJ7noaenZU6A3Yim83OWfKSmiMbSv+9cv9qyvO&#10;fBC2ET1YVfGT8vx6//LFbnSlKqCDvlHICMT6cnQV70JwZZZ52alB+A04ZWlTAw4i0Ce2WYNiJPSh&#10;z4o8f5uNgI1DkMp76t7Nm3yf8LVWMjxq7VVgfcWJW0grprWOa7bfibJF4TojFxriH1gMwlh69Ax1&#10;J4JgBzR/QQ1GInjQYSNhyEBrI1XSQGq2+R9qnjrhVNJC5nh3tsn/P1j56fjkPiML0zuYKMAkwrsH&#10;kN88s3DbCduqG0QYOyUaengbLctG58vlarTalz6C1ONHaChkcQiQgCaNQ3SFdDJCpwBOZ9PVFJik&#10;5sVF8boo3nAmaW97eXmVp1QyUa63HfrwXsHAYlFxpFATujg++BDZiHI9Eh+zcG/6PgXb298adDB2&#10;EvtIeKYepnpiplmkRTE1NCeSgzCPC403FR3gD85GGpWK++8HgYqz/oMlS+JcrQWuRb0Wwkq6WvHA&#10;2Vzehnn+Dg5N2xHybLqFG7JNm6TomcVCl+JPQpdRjfP163c69fxD7X8CAAD//wMAUEsDBBQABgAI&#10;AAAAIQDnAuWX3wAAAAoBAAAPAAAAZHJzL2Rvd25yZXYueG1sTI/BTsMwEETvSPyDtUjcqN2mKiHE&#10;qSoEJyREGg4cnWSbWI3XIXbb8PcsJziu9mnmTb6d3SDOOAXrScNyoUAgNb611Gn4qF7uUhAhGmrN&#10;4Ak1fGOAbXF9lZus9Rcq8byPneAQCpnR0Mc4ZlKGpkdnwsKPSPw7+MmZyOfUyXYyFw53g1wptZHO&#10;WOKG3oz41GNz3J+cht0nlc/2661+Lw+lraoHRa+bo9a3N/PuEUTEOf7B8KvP6lCwU+1P1AYxaEhU&#10;mjCq4X61BsFAmix5S82kUmuQRS7/Tyh+AAAA//8DAFBLAQItABQABgAIAAAAIQC2gziS/gAAAOEB&#10;AAATAAAAAAAAAAAAAAAAAAAAAABbQ29udGVudF9UeXBlc10ueG1sUEsBAi0AFAAGAAgAAAAhADj9&#10;If/WAAAAlAEAAAsAAAAAAAAAAAAAAAAALwEAAF9yZWxzLy5yZWxzUEsBAi0AFAAGAAgAAAAhAFGh&#10;/pjYAQAAmAMAAA4AAAAAAAAAAAAAAAAALgIAAGRycy9lMm9Eb2MueG1sUEsBAi0AFAAGAAgAAAAh&#10;AOcC5ZffAAAACgEAAA8AAAAAAAAAAAAAAAAAMgQAAGRycy9kb3ducmV2LnhtbFBLBQYAAAAABAAE&#10;APMAAAA+BQAAAAA=&#10;" filled="f" stroked="f">
              <v:textbox inset="0,0,0,0">
                <w:txbxContent>
                  <w:p w14:paraId="6C2555E2" w14:textId="77777777" w:rsidR="00DA2759" w:rsidRDefault="009A7511">
                    <w:pPr>
                      <w:pStyle w:val="BodyText"/>
                      <w:spacing w:line="257" w:lineRule="exact"/>
                      <w:ind w:left="20"/>
                      <w:jc w:val="left"/>
                    </w:pPr>
                    <w:r>
                      <w:t>935 CMR: CANNABIS CONTROL COMMISSION</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CF870" w14:textId="2C9BE4DC" w:rsidR="00E8588D" w:rsidRDefault="00E8588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2ED6D" w14:textId="2530866C" w:rsidR="00E8588D" w:rsidRDefault="00E8588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1E1E7F" w14:textId="51A1913C" w:rsidR="00DA2759" w:rsidRDefault="00C96A78">
    <w:pPr>
      <w:pStyle w:val="BodyText"/>
      <w:spacing w:line="14" w:lineRule="auto"/>
      <w:jc w:val="left"/>
      <w:rPr>
        <w:sz w:val="20"/>
      </w:rPr>
    </w:pPr>
    <w:r>
      <w:rPr>
        <w:noProof/>
      </w:rPr>
      <mc:AlternateContent>
        <mc:Choice Requires="wps">
          <w:drawing>
            <wp:anchor distT="0" distB="0" distL="114300" distR="114300" simplePos="0" relativeHeight="251658241" behindDoc="1" locked="0" layoutInCell="1" allowOverlap="1" wp14:anchorId="7F9DD00B" wp14:editId="5CDDBB3F">
              <wp:simplePos x="0" y="0"/>
              <wp:positionH relativeFrom="page">
                <wp:posOffset>1957705</wp:posOffset>
              </wp:positionH>
              <wp:positionV relativeFrom="page">
                <wp:posOffset>459740</wp:posOffset>
              </wp:positionV>
              <wp:extent cx="3324225" cy="177800"/>
              <wp:effectExtent l="0" t="0" r="0" b="0"/>
              <wp:wrapNone/>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24225"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E77464" w14:textId="77777777" w:rsidR="00DA2759" w:rsidRDefault="009A7511">
                          <w:pPr>
                            <w:pStyle w:val="BodyText"/>
                            <w:spacing w:line="257" w:lineRule="exact"/>
                            <w:ind w:left="20"/>
                            <w:jc w:val="left"/>
                          </w:pPr>
                          <w:r>
                            <w:t>935 CMR: CANNABIS CONTROL COMMISSION</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F9DD00B" id="_x0000_t202" coordsize="21600,21600" o:spt="202" path="m,l,21600r21600,l21600,xe">
              <v:stroke joinstyle="miter"/>
              <v:path gradientshapeok="t" o:connecttype="rect"/>
            </v:shapetype>
            <v:shape id="Text Box 24" o:spid="_x0000_s1030" type="#_x0000_t202" style="position:absolute;margin-left:154.15pt;margin-top:36.2pt;width:261.75pt;height:14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tgFm2gEAAJgDAAAOAAAAZHJzL2Uyb0RvYy54bWysU9tu1DAQfUfiHyy/s9lNgVbRZqvSqgip&#10;UKTCBziOk1gkHjPj3WT5esbOZsvlDfFiTcb28blMttfT0IuDQbLgSrlZraUwTkNtXVvKr1/uX11J&#10;QUG5WvXgTCmPhuT17uWL7egLk0MHfW1QMIijYvSl7ELwRZaR7sygaAXeON5sAAcV+BPbrEY1MvrQ&#10;Z/l6/TYbAWuPoA0Rd+/mTblL+E1jdHhsGjJB9KVkbiGtmNYqrtluq4oWle+sPtFQ/8BiUNbxo2eo&#10;OxWU2KP9C2qwGoGgCSsNQwZNY7VJGljNZv2HmqdOeZO0sDnkzzbR/4PVnw5P/jOKML2DiQNMIsg/&#10;gP5GwsFtp1xrbhBh7Iyq+eFNtCwbPRWnq9FqKiiCVONHqDlktQ+QgKYGh+gK6xSMzgEcz6abKQjN&#10;zYuL/HWev5FC897m8vJqnVLJVLHc9kjhvYFBxKKUyKEmdHV4oBDZqGI5Eh9zcG/7PgXbu98afDB2&#10;EvtIeKYepmoSti5lHqVFMRXUR5aDMI8LjzcXHeAPKUYelVLS971CI0X/wbElca6WApeiWgrlNF8t&#10;ZZBiLm/DPH97j7btGHk23cEN29bYpOiZxYkux5+EnkY1ztev3+nU8w+1+wkAAP//AwBQSwMEFAAG&#10;AAgAAAAhAOcC5ZffAAAACgEAAA8AAABkcnMvZG93bnJldi54bWxMj8FOwzAQRO9I/IO1SNyo3aYq&#10;IcSpKgQnJEQaDhydZJtYjdchdtvw9ywnOK72aeZNvp3dIM44BetJw3KhQCA1vrXUafioXu5SECEa&#10;as3gCTV8Y4BtcX2Vm6z1FyrxvI+d4BAKmdHQxzhmUoamR2fCwo9I/Dv4yZnI59TJdjIXDneDXCm1&#10;kc5Y4obejPjUY3Pcn5yG3SeVz/brrX4vD6WtqgdFr5uj1rc38+4RRMQ5/sHwq8/qULBT7U/UBjFo&#10;SFSaMKrhfrUGwUCaLHlLzaRSa5BFLv9PKH4AAAD//wMAUEsBAi0AFAAGAAgAAAAhALaDOJL+AAAA&#10;4QEAABMAAAAAAAAAAAAAAAAAAAAAAFtDb250ZW50X1R5cGVzXS54bWxQSwECLQAUAAYACAAAACEA&#10;OP0h/9YAAACUAQAACwAAAAAAAAAAAAAAAAAvAQAAX3JlbHMvLnJlbHNQSwECLQAUAAYACAAAACEA&#10;hLYBZtoBAACYAwAADgAAAAAAAAAAAAAAAAAuAgAAZHJzL2Uyb0RvYy54bWxQSwECLQAUAAYACAAA&#10;ACEA5wLll98AAAAKAQAADwAAAAAAAAAAAAAAAAA0BAAAZHJzL2Rvd25yZXYueG1sUEsFBgAAAAAE&#10;AAQA8wAAAEAFAAAAAA==&#10;" filled="f" stroked="f">
              <v:textbox inset="0,0,0,0">
                <w:txbxContent>
                  <w:p w14:paraId="6CE77464" w14:textId="77777777" w:rsidR="00DA2759" w:rsidRDefault="009A7511">
                    <w:pPr>
                      <w:pStyle w:val="BodyText"/>
                      <w:spacing w:line="257" w:lineRule="exact"/>
                      <w:ind w:left="20"/>
                      <w:jc w:val="left"/>
                    </w:pPr>
                    <w:r>
                      <w:t>935 CMR: CANNABIS CONTROL COMMISSION</w:t>
                    </w:r>
                  </w:p>
                </w:txbxContent>
              </v:textbox>
              <w10:wrap anchorx="page" anchory="page"/>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A1C273" w14:textId="193519EE" w:rsidR="00E8588D" w:rsidRDefault="00E8588D">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8EEF1" w14:textId="08D7095D" w:rsidR="00E8588D" w:rsidRDefault="00E8588D">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CF2926" w14:textId="3C8EF526" w:rsidR="00DA2759" w:rsidRDefault="00C96A78">
    <w:pPr>
      <w:pStyle w:val="BodyText"/>
      <w:spacing w:line="14" w:lineRule="auto"/>
      <w:jc w:val="left"/>
      <w:rPr>
        <w:sz w:val="20"/>
      </w:rPr>
    </w:pPr>
    <w:r>
      <w:rPr>
        <w:noProof/>
      </w:rPr>
      <mc:AlternateContent>
        <mc:Choice Requires="wps">
          <w:drawing>
            <wp:anchor distT="0" distB="0" distL="114300" distR="114300" simplePos="0" relativeHeight="251658244" behindDoc="1" locked="0" layoutInCell="1" allowOverlap="1" wp14:anchorId="2878248B" wp14:editId="463758CC">
              <wp:simplePos x="0" y="0"/>
              <wp:positionH relativeFrom="page">
                <wp:posOffset>1957705</wp:posOffset>
              </wp:positionH>
              <wp:positionV relativeFrom="page">
                <wp:posOffset>459740</wp:posOffset>
              </wp:positionV>
              <wp:extent cx="3324225" cy="177800"/>
              <wp:effectExtent l="0" t="0" r="0" b="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24225"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F1DA4A" w14:textId="77777777" w:rsidR="00DA2759" w:rsidRDefault="009A7511">
                          <w:pPr>
                            <w:pStyle w:val="BodyText"/>
                            <w:spacing w:line="257" w:lineRule="exact"/>
                            <w:ind w:left="20"/>
                            <w:jc w:val="left"/>
                          </w:pPr>
                          <w:r>
                            <w:t>935 CMR: CANNABIS CONTROL COMMISSION</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878248B" id="_x0000_t202" coordsize="21600,21600" o:spt="202" path="m,l,21600r21600,l21600,xe">
              <v:stroke joinstyle="miter"/>
              <v:path gradientshapeok="t" o:connecttype="rect"/>
            </v:shapetype>
            <v:shape id="Text Box 6" o:spid="_x0000_s1031" type="#_x0000_t202" style="position:absolute;margin-left:154.15pt;margin-top:36.2pt;width:261.75pt;height:14pt;z-index:-2516582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RKsz2gEAAJgDAAAOAAAAZHJzL2Uyb0RvYy54bWysU9tu1DAQfUfiHyy/s9lNgVbRZqvSqgip&#10;UKTCBziOk1gkHjPj3WT5esbOZsvlDfFiTcb28blMttfT0IuDQbLgSrlZraUwTkNtXVvKr1/uX11J&#10;QUG5WvXgTCmPhuT17uWL7egLk0MHfW1QMIijYvSl7ELwRZaR7sygaAXeON5sAAcV+BPbrEY1MvrQ&#10;Z/l6/TYbAWuPoA0Rd+/mTblL+E1jdHhsGjJB9KVkbiGtmNYqrtluq4oWle+sPtFQ/8BiUNbxo2eo&#10;OxWU2KP9C2qwGoGgCSsNQwZNY7VJGljNZv2HmqdOeZO0sDnkzzbR/4PVnw5P/jOKML2DiQNMIsg/&#10;gP5GwsFtp1xrbhBh7Iyq+eFNtCwbPRWnq9FqKiiCVONHqDlktQ+QgKYGh+gK6xSMzgEcz6abKQjN&#10;zYuL/HWev5FC897m8vJqnVLJVLHc9kjhvYFBxKKUyKEmdHV4oBDZqGI5Eh9zcG/7PgXbu98afDB2&#10;EvtIeKYepmoStmYmUVoUU0F9ZDkI87jweHPRAf6QYuRRKSV93ys0UvQfHFsS52opcCmqpVBO89VS&#10;Binm8jbM87f3aNuOkWfTHdywbY1Nip5ZnOhy/EnoaVTjfP36nU49/1C7nwAAAP//AwBQSwMEFAAG&#10;AAgAAAAhAOcC5ZffAAAACgEAAA8AAABkcnMvZG93bnJldi54bWxMj8FOwzAQRO9I/IO1SNyo3aYq&#10;IcSpKgQnJEQaDhydZJtYjdchdtvw9ywnOK72aeZNvp3dIM44BetJw3KhQCA1vrXUafioXu5SECEa&#10;as3gCTV8Y4BtcX2Vm6z1FyrxvI+d4BAKmdHQxzhmUoamR2fCwo9I/Dv4yZnI59TJdjIXDneDXCm1&#10;kc5Y4obejPjUY3Pcn5yG3SeVz/brrX4vD6WtqgdFr5uj1rc38+4RRMQ5/sHwq8/qULBT7U/UBjFo&#10;SFSaMKrhfrUGwUCaLHlLzaRSa5BFLv9PKH4AAAD//wMAUEsBAi0AFAAGAAgAAAAhALaDOJL+AAAA&#10;4QEAABMAAAAAAAAAAAAAAAAAAAAAAFtDb250ZW50X1R5cGVzXS54bWxQSwECLQAUAAYACAAAACEA&#10;OP0h/9YAAACUAQAACwAAAAAAAAAAAAAAAAAvAQAAX3JlbHMvLnJlbHNQSwECLQAUAAYACAAAACEA&#10;N0SrM9oBAACYAwAADgAAAAAAAAAAAAAAAAAuAgAAZHJzL2Uyb0RvYy54bWxQSwECLQAUAAYACAAA&#10;ACEA5wLll98AAAAKAQAADwAAAAAAAAAAAAAAAAA0BAAAZHJzL2Rvd25yZXYueG1sUEsFBgAAAAAE&#10;AAQA8wAAAEAFAAAAAA==&#10;" filled="f" stroked="f">
              <v:textbox inset="0,0,0,0">
                <w:txbxContent>
                  <w:p w14:paraId="43F1DA4A" w14:textId="77777777" w:rsidR="00DA2759" w:rsidRDefault="009A7511">
                    <w:pPr>
                      <w:pStyle w:val="BodyText"/>
                      <w:spacing w:line="257" w:lineRule="exact"/>
                      <w:ind w:left="20"/>
                      <w:jc w:val="left"/>
                    </w:pPr>
                    <w:r>
                      <w:t>935 CMR: CANNABIS CONTROL COMMISSION</w:t>
                    </w:r>
                  </w:p>
                </w:txbxContent>
              </v:textbox>
              <w10:wrap anchorx="page" anchory="page"/>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49D192" w14:textId="7649D0AA" w:rsidR="00E8588D" w:rsidRDefault="00E8588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D56427"/>
    <w:multiLevelType w:val="multilevel"/>
    <w:tmpl w:val="F076A2C8"/>
    <w:lvl w:ilvl="0">
      <w:start w:val="501"/>
      <w:numFmt w:val="decimal"/>
      <w:lvlText w:val="%1"/>
      <w:lvlJc w:val="left"/>
      <w:pPr>
        <w:ind w:left="901" w:hanging="782"/>
      </w:pPr>
      <w:rPr>
        <w:rFonts w:hint="default"/>
      </w:rPr>
    </w:lvl>
    <w:lvl w:ilvl="1">
      <w:start w:val="104"/>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Roman"/>
      <w:lvlText w:val="%3."/>
      <w:lvlJc w:val="left"/>
      <w:pPr>
        <w:ind w:left="2755" w:hanging="358"/>
      </w:pPr>
      <w:rPr>
        <w:rFonts w:ascii="Times New Roman" w:eastAsia="Times New Roman" w:hAnsi="Times New Roman" w:cs="Times New Roman" w:hint="default"/>
        <w:w w:val="100"/>
        <w:sz w:val="24"/>
        <w:szCs w:val="24"/>
      </w:rPr>
    </w:lvl>
    <w:lvl w:ilvl="3">
      <w:numFmt w:val="bullet"/>
      <w:lvlText w:val="•"/>
      <w:lvlJc w:val="left"/>
      <w:pPr>
        <w:ind w:left="4466" w:hanging="358"/>
      </w:pPr>
      <w:rPr>
        <w:rFonts w:hint="default"/>
      </w:rPr>
    </w:lvl>
    <w:lvl w:ilvl="4">
      <w:numFmt w:val="bullet"/>
      <w:lvlText w:val="•"/>
      <w:lvlJc w:val="left"/>
      <w:pPr>
        <w:ind w:left="5320" w:hanging="358"/>
      </w:pPr>
      <w:rPr>
        <w:rFonts w:hint="default"/>
      </w:rPr>
    </w:lvl>
    <w:lvl w:ilvl="5">
      <w:numFmt w:val="bullet"/>
      <w:lvlText w:val="•"/>
      <w:lvlJc w:val="left"/>
      <w:pPr>
        <w:ind w:left="6173" w:hanging="358"/>
      </w:pPr>
      <w:rPr>
        <w:rFonts w:hint="default"/>
      </w:rPr>
    </w:lvl>
    <w:lvl w:ilvl="6">
      <w:numFmt w:val="bullet"/>
      <w:lvlText w:val="•"/>
      <w:lvlJc w:val="left"/>
      <w:pPr>
        <w:ind w:left="7026" w:hanging="358"/>
      </w:pPr>
      <w:rPr>
        <w:rFonts w:hint="default"/>
      </w:rPr>
    </w:lvl>
    <w:lvl w:ilvl="7">
      <w:numFmt w:val="bullet"/>
      <w:lvlText w:val="•"/>
      <w:lvlJc w:val="left"/>
      <w:pPr>
        <w:ind w:left="7880" w:hanging="358"/>
      </w:pPr>
      <w:rPr>
        <w:rFonts w:hint="default"/>
      </w:rPr>
    </w:lvl>
    <w:lvl w:ilvl="8">
      <w:numFmt w:val="bullet"/>
      <w:lvlText w:val="•"/>
      <w:lvlJc w:val="left"/>
      <w:pPr>
        <w:ind w:left="8733" w:hanging="358"/>
      </w:pPr>
      <w:rPr>
        <w:rFonts w:hint="default"/>
      </w:rPr>
    </w:lvl>
  </w:abstractNum>
  <w:abstractNum w:abstractNumId="1" w15:restartNumberingAfterBreak="0">
    <w:nsid w:val="046A01E5"/>
    <w:multiLevelType w:val="hybridMultilevel"/>
    <w:tmpl w:val="B1D48520"/>
    <w:lvl w:ilvl="0" w:tplc="ACA6E946">
      <w:start w:val="1"/>
      <w:numFmt w:val="lowerLetter"/>
      <w:lvlText w:val="(%1)"/>
      <w:lvlJc w:val="left"/>
      <w:pPr>
        <w:ind w:left="1675" w:hanging="435"/>
      </w:pPr>
      <w:rPr>
        <w:rFonts w:ascii="Times New Roman" w:eastAsia="Times New Roman" w:hAnsi="Times New Roman" w:cs="Times New Roman" w:hint="default"/>
        <w:spacing w:val="-2"/>
        <w:w w:val="100"/>
        <w:sz w:val="24"/>
        <w:szCs w:val="24"/>
      </w:rPr>
    </w:lvl>
    <w:lvl w:ilvl="1" w:tplc="C7F6C90A">
      <w:numFmt w:val="bullet"/>
      <w:lvlText w:val="•"/>
      <w:lvlJc w:val="left"/>
      <w:pPr>
        <w:ind w:left="2556" w:hanging="435"/>
      </w:pPr>
      <w:rPr>
        <w:rFonts w:hint="default"/>
      </w:rPr>
    </w:lvl>
    <w:lvl w:ilvl="2" w:tplc="0EB47906">
      <w:numFmt w:val="bullet"/>
      <w:lvlText w:val="•"/>
      <w:lvlJc w:val="left"/>
      <w:pPr>
        <w:ind w:left="3432" w:hanging="435"/>
      </w:pPr>
      <w:rPr>
        <w:rFonts w:hint="default"/>
      </w:rPr>
    </w:lvl>
    <w:lvl w:ilvl="3" w:tplc="776252A2">
      <w:numFmt w:val="bullet"/>
      <w:lvlText w:val="•"/>
      <w:lvlJc w:val="left"/>
      <w:pPr>
        <w:ind w:left="4308" w:hanging="435"/>
      </w:pPr>
      <w:rPr>
        <w:rFonts w:hint="default"/>
      </w:rPr>
    </w:lvl>
    <w:lvl w:ilvl="4" w:tplc="99F241A2">
      <w:numFmt w:val="bullet"/>
      <w:lvlText w:val="•"/>
      <w:lvlJc w:val="left"/>
      <w:pPr>
        <w:ind w:left="5184" w:hanging="435"/>
      </w:pPr>
      <w:rPr>
        <w:rFonts w:hint="default"/>
      </w:rPr>
    </w:lvl>
    <w:lvl w:ilvl="5" w:tplc="480E9232">
      <w:numFmt w:val="bullet"/>
      <w:lvlText w:val="•"/>
      <w:lvlJc w:val="left"/>
      <w:pPr>
        <w:ind w:left="6060" w:hanging="435"/>
      </w:pPr>
      <w:rPr>
        <w:rFonts w:hint="default"/>
      </w:rPr>
    </w:lvl>
    <w:lvl w:ilvl="6" w:tplc="0D6E8350">
      <w:numFmt w:val="bullet"/>
      <w:lvlText w:val="•"/>
      <w:lvlJc w:val="left"/>
      <w:pPr>
        <w:ind w:left="6936" w:hanging="435"/>
      </w:pPr>
      <w:rPr>
        <w:rFonts w:hint="default"/>
      </w:rPr>
    </w:lvl>
    <w:lvl w:ilvl="7" w:tplc="3800C028">
      <w:numFmt w:val="bullet"/>
      <w:lvlText w:val="•"/>
      <w:lvlJc w:val="left"/>
      <w:pPr>
        <w:ind w:left="7812" w:hanging="435"/>
      </w:pPr>
      <w:rPr>
        <w:rFonts w:hint="default"/>
      </w:rPr>
    </w:lvl>
    <w:lvl w:ilvl="8" w:tplc="5BB6B8A2">
      <w:numFmt w:val="bullet"/>
      <w:lvlText w:val="•"/>
      <w:lvlJc w:val="left"/>
      <w:pPr>
        <w:ind w:left="8688" w:hanging="435"/>
      </w:pPr>
      <w:rPr>
        <w:rFonts w:hint="default"/>
      </w:rPr>
    </w:lvl>
  </w:abstractNum>
  <w:abstractNum w:abstractNumId="2" w15:restartNumberingAfterBreak="0">
    <w:nsid w:val="046C5485"/>
    <w:multiLevelType w:val="multilevel"/>
    <w:tmpl w:val="73C82EDC"/>
    <w:lvl w:ilvl="0">
      <w:start w:val="501"/>
      <w:numFmt w:val="decimal"/>
      <w:lvlText w:val="%1"/>
      <w:lvlJc w:val="left"/>
      <w:pPr>
        <w:ind w:left="901" w:hanging="782"/>
      </w:pPr>
      <w:rPr>
        <w:rFonts w:hint="default"/>
      </w:rPr>
    </w:lvl>
    <w:lvl w:ilvl="1">
      <w:start w:val="52"/>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78"/>
      </w:pPr>
      <w:rPr>
        <w:rFonts w:ascii="Times New Roman" w:eastAsia="Times New Roman" w:hAnsi="Times New Roman" w:cs="Times New Roman" w:hint="default"/>
        <w:spacing w:val="-1"/>
        <w:w w:val="100"/>
        <w:sz w:val="24"/>
        <w:szCs w:val="24"/>
      </w:rPr>
    </w:lvl>
    <w:lvl w:ilvl="3">
      <w:numFmt w:val="bullet"/>
      <w:lvlText w:val="•"/>
      <w:lvlJc w:val="left"/>
      <w:pPr>
        <w:ind w:left="3346" w:hanging="478"/>
      </w:pPr>
      <w:rPr>
        <w:rFonts w:hint="default"/>
      </w:rPr>
    </w:lvl>
    <w:lvl w:ilvl="4">
      <w:numFmt w:val="bullet"/>
      <w:lvlText w:val="•"/>
      <w:lvlJc w:val="left"/>
      <w:pPr>
        <w:ind w:left="4360" w:hanging="478"/>
      </w:pPr>
      <w:rPr>
        <w:rFonts w:hint="default"/>
      </w:rPr>
    </w:lvl>
    <w:lvl w:ilvl="5">
      <w:numFmt w:val="bullet"/>
      <w:lvlText w:val="•"/>
      <w:lvlJc w:val="left"/>
      <w:pPr>
        <w:ind w:left="5373" w:hanging="478"/>
      </w:pPr>
      <w:rPr>
        <w:rFonts w:hint="default"/>
      </w:rPr>
    </w:lvl>
    <w:lvl w:ilvl="6">
      <w:numFmt w:val="bullet"/>
      <w:lvlText w:val="•"/>
      <w:lvlJc w:val="left"/>
      <w:pPr>
        <w:ind w:left="6386" w:hanging="478"/>
      </w:pPr>
      <w:rPr>
        <w:rFonts w:hint="default"/>
      </w:rPr>
    </w:lvl>
    <w:lvl w:ilvl="7">
      <w:numFmt w:val="bullet"/>
      <w:lvlText w:val="•"/>
      <w:lvlJc w:val="left"/>
      <w:pPr>
        <w:ind w:left="7400" w:hanging="478"/>
      </w:pPr>
      <w:rPr>
        <w:rFonts w:hint="default"/>
      </w:rPr>
    </w:lvl>
    <w:lvl w:ilvl="8">
      <w:numFmt w:val="bullet"/>
      <w:lvlText w:val="•"/>
      <w:lvlJc w:val="left"/>
      <w:pPr>
        <w:ind w:left="8413" w:hanging="478"/>
      </w:pPr>
      <w:rPr>
        <w:rFonts w:hint="default"/>
      </w:rPr>
    </w:lvl>
  </w:abstractNum>
  <w:abstractNum w:abstractNumId="3" w15:restartNumberingAfterBreak="0">
    <w:nsid w:val="05512B3D"/>
    <w:multiLevelType w:val="hybridMultilevel"/>
    <w:tmpl w:val="F5C4038E"/>
    <w:lvl w:ilvl="0" w:tplc="CC44F946">
      <w:start w:val="1"/>
      <w:numFmt w:val="decimal"/>
      <w:lvlText w:val="(%1)"/>
      <w:lvlJc w:val="left"/>
      <w:pPr>
        <w:ind w:left="1320" w:hanging="423"/>
      </w:pPr>
      <w:rPr>
        <w:rFonts w:ascii="Times New Roman" w:eastAsia="Times New Roman" w:hAnsi="Times New Roman" w:cs="Times New Roman" w:hint="default"/>
        <w:spacing w:val="-1"/>
        <w:w w:val="100"/>
        <w:sz w:val="24"/>
        <w:szCs w:val="24"/>
      </w:rPr>
    </w:lvl>
    <w:lvl w:ilvl="1" w:tplc="85E65D5A">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A132A2FA">
      <w:numFmt w:val="bullet"/>
      <w:lvlText w:val="•"/>
      <w:lvlJc w:val="left"/>
      <w:pPr>
        <w:ind w:left="3044" w:hanging="444"/>
      </w:pPr>
      <w:rPr>
        <w:rFonts w:hint="default"/>
      </w:rPr>
    </w:lvl>
    <w:lvl w:ilvl="3" w:tplc="C7605AF6">
      <w:numFmt w:val="bullet"/>
      <w:lvlText w:val="•"/>
      <w:lvlJc w:val="left"/>
      <w:pPr>
        <w:ind w:left="3968" w:hanging="444"/>
      </w:pPr>
      <w:rPr>
        <w:rFonts w:hint="default"/>
      </w:rPr>
    </w:lvl>
    <w:lvl w:ilvl="4" w:tplc="2D069204">
      <w:numFmt w:val="bullet"/>
      <w:lvlText w:val="•"/>
      <w:lvlJc w:val="left"/>
      <w:pPr>
        <w:ind w:left="4893" w:hanging="444"/>
      </w:pPr>
      <w:rPr>
        <w:rFonts w:hint="default"/>
      </w:rPr>
    </w:lvl>
    <w:lvl w:ilvl="5" w:tplc="4E6E302E">
      <w:numFmt w:val="bullet"/>
      <w:lvlText w:val="•"/>
      <w:lvlJc w:val="left"/>
      <w:pPr>
        <w:ind w:left="5817" w:hanging="444"/>
      </w:pPr>
      <w:rPr>
        <w:rFonts w:hint="default"/>
      </w:rPr>
    </w:lvl>
    <w:lvl w:ilvl="6" w:tplc="99CEE682">
      <w:numFmt w:val="bullet"/>
      <w:lvlText w:val="•"/>
      <w:lvlJc w:val="left"/>
      <w:pPr>
        <w:ind w:left="6742" w:hanging="444"/>
      </w:pPr>
      <w:rPr>
        <w:rFonts w:hint="default"/>
      </w:rPr>
    </w:lvl>
    <w:lvl w:ilvl="7" w:tplc="9AA2C87C">
      <w:numFmt w:val="bullet"/>
      <w:lvlText w:val="•"/>
      <w:lvlJc w:val="left"/>
      <w:pPr>
        <w:ind w:left="7666" w:hanging="444"/>
      </w:pPr>
      <w:rPr>
        <w:rFonts w:hint="default"/>
      </w:rPr>
    </w:lvl>
    <w:lvl w:ilvl="8" w:tplc="FAA8B456">
      <w:numFmt w:val="bullet"/>
      <w:lvlText w:val="•"/>
      <w:lvlJc w:val="left"/>
      <w:pPr>
        <w:ind w:left="8591" w:hanging="444"/>
      </w:pPr>
      <w:rPr>
        <w:rFonts w:hint="default"/>
      </w:rPr>
    </w:lvl>
  </w:abstractNum>
  <w:abstractNum w:abstractNumId="4" w15:restartNumberingAfterBreak="0">
    <w:nsid w:val="055830B7"/>
    <w:multiLevelType w:val="multilevel"/>
    <w:tmpl w:val="52E0EB2C"/>
    <w:lvl w:ilvl="0">
      <w:start w:val="501"/>
      <w:numFmt w:val="decimal"/>
      <w:lvlText w:val="%1"/>
      <w:lvlJc w:val="left"/>
      <w:pPr>
        <w:ind w:left="901" w:hanging="782"/>
      </w:pPr>
      <w:rPr>
        <w:rFonts w:hint="default"/>
      </w:rPr>
    </w:lvl>
    <w:lvl w:ilvl="1">
      <w:start w:val="7"/>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596"/>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394"/>
      </w:pPr>
      <w:rPr>
        <w:rFonts w:ascii="Times New Roman" w:eastAsia="Times New Roman" w:hAnsi="Times New Roman" w:cs="Times New Roman" w:hint="default"/>
        <w:spacing w:val="-2"/>
        <w:w w:val="100"/>
        <w:sz w:val="24"/>
        <w:szCs w:val="24"/>
      </w:rPr>
    </w:lvl>
    <w:lvl w:ilvl="4">
      <w:numFmt w:val="bullet"/>
      <w:lvlText w:val="•"/>
      <w:lvlJc w:val="left"/>
      <w:pPr>
        <w:ind w:left="3308" w:hanging="394"/>
      </w:pPr>
      <w:rPr>
        <w:rFonts w:hint="default"/>
      </w:rPr>
    </w:lvl>
    <w:lvl w:ilvl="5">
      <w:numFmt w:val="bullet"/>
      <w:lvlText w:val="•"/>
      <w:lvlJc w:val="left"/>
      <w:pPr>
        <w:ind w:left="4497" w:hanging="394"/>
      </w:pPr>
      <w:rPr>
        <w:rFonts w:hint="default"/>
      </w:rPr>
    </w:lvl>
    <w:lvl w:ilvl="6">
      <w:numFmt w:val="bullet"/>
      <w:lvlText w:val="•"/>
      <w:lvlJc w:val="left"/>
      <w:pPr>
        <w:ind w:left="5685" w:hanging="394"/>
      </w:pPr>
      <w:rPr>
        <w:rFonts w:hint="default"/>
      </w:rPr>
    </w:lvl>
    <w:lvl w:ilvl="7">
      <w:numFmt w:val="bullet"/>
      <w:lvlText w:val="•"/>
      <w:lvlJc w:val="left"/>
      <w:pPr>
        <w:ind w:left="6874" w:hanging="394"/>
      </w:pPr>
      <w:rPr>
        <w:rFonts w:hint="default"/>
      </w:rPr>
    </w:lvl>
    <w:lvl w:ilvl="8">
      <w:numFmt w:val="bullet"/>
      <w:lvlText w:val="•"/>
      <w:lvlJc w:val="left"/>
      <w:pPr>
        <w:ind w:left="8062" w:hanging="394"/>
      </w:pPr>
      <w:rPr>
        <w:rFonts w:hint="default"/>
      </w:rPr>
    </w:lvl>
  </w:abstractNum>
  <w:abstractNum w:abstractNumId="5" w15:restartNumberingAfterBreak="0">
    <w:nsid w:val="05704268"/>
    <w:multiLevelType w:val="hybridMultilevel"/>
    <w:tmpl w:val="C6AEA59C"/>
    <w:lvl w:ilvl="0" w:tplc="051431E0">
      <w:start w:val="1"/>
      <w:numFmt w:val="decimal"/>
      <w:lvlText w:val="(%1)"/>
      <w:lvlJc w:val="left"/>
      <w:pPr>
        <w:ind w:left="1320" w:hanging="452"/>
      </w:pPr>
      <w:rPr>
        <w:rFonts w:ascii="Times New Roman" w:eastAsia="Times New Roman" w:hAnsi="Times New Roman" w:cs="Times New Roman" w:hint="default"/>
        <w:spacing w:val="-1"/>
        <w:w w:val="100"/>
        <w:sz w:val="24"/>
        <w:szCs w:val="24"/>
      </w:rPr>
    </w:lvl>
    <w:lvl w:ilvl="1" w:tplc="D9261338">
      <w:numFmt w:val="bullet"/>
      <w:lvlText w:val="•"/>
      <w:lvlJc w:val="left"/>
      <w:pPr>
        <w:ind w:left="2232" w:hanging="452"/>
      </w:pPr>
      <w:rPr>
        <w:rFonts w:hint="default"/>
      </w:rPr>
    </w:lvl>
    <w:lvl w:ilvl="2" w:tplc="A8BCD854">
      <w:numFmt w:val="bullet"/>
      <w:lvlText w:val="•"/>
      <w:lvlJc w:val="left"/>
      <w:pPr>
        <w:ind w:left="3144" w:hanging="452"/>
      </w:pPr>
      <w:rPr>
        <w:rFonts w:hint="default"/>
      </w:rPr>
    </w:lvl>
    <w:lvl w:ilvl="3" w:tplc="99BAEB58">
      <w:numFmt w:val="bullet"/>
      <w:lvlText w:val="•"/>
      <w:lvlJc w:val="left"/>
      <w:pPr>
        <w:ind w:left="4056" w:hanging="452"/>
      </w:pPr>
      <w:rPr>
        <w:rFonts w:hint="default"/>
      </w:rPr>
    </w:lvl>
    <w:lvl w:ilvl="4" w:tplc="5800690A">
      <w:numFmt w:val="bullet"/>
      <w:lvlText w:val="•"/>
      <w:lvlJc w:val="left"/>
      <w:pPr>
        <w:ind w:left="4968" w:hanging="452"/>
      </w:pPr>
      <w:rPr>
        <w:rFonts w:hint="default"/>
      </w:rPr>
    </w:lvl>
    <w:lvl w:ilvl="5" w:tplc="43B0075E">
      <w:numFmt w:val="bullet"/>
      <w:lvlText w:val="•"/>
      <w:lvlJc w:val="left"/>
      <w:pPr>
        <w:ind w:left="5880" w:hanging="452"/>
      </w:pPr>
      <w:rPr>
        <w:rFonts w:hint="default"/>
      </w:rPr>
    </w:lvl>
    <w:lvl w:ilvl="6" w:tplc="0728F3DE">
      <w:numFmt w:val="bullet"/>
      <w:lvlText w:val="•"/>
      <w:lvlJc w:val="left"/>
      <w:pPr>
        <w:ind w:left="6792" w:hanging="452"/>
      </w:pPr>
      <w:rPr>
        <w:rFonts w:hint="default"/>
      </w:rPr>
    </w:lvl>
    <w:lvl w:ilvl="7" w:tplc="0F324358">
      <w:numFmt w:val="bullet"/>
      <w:lvlText w:val="•"/>
      <w:lvlJc w:val="left"/>
      <w:pPr>
        <w:ind w:left="7704" w:hanging="452"/>
      </w:pPr>
      <w:rPr>
        <w:rFonts w:hint="default"/>
      </w:rPr>
    </w:lvl>
    <w:lvl w:ilvl="8" w:tplc="D5406EEC">
      <w:numFmt w:val="bullet"/>
      <w:lvlText w:val="•"/>
      <w:lvlJc w:val="left"/>
      <w:pPr>
        <w:ind w:left="8616" w:hanging="452"/>
      </w:pPr>
      <w:rPr>
        <w:rFonts w:hint="default"/>
      </w:rPr>
    </w:lvl>
  </w:abstractNum>
  <w:abstractNum w:abstractNumId="6" w15:restartNumberingAfterBreak="0">
    <w:nsid w:val="064B1A55"/>
    <w:multiLevelType w:val="hybridMultilevel"/>
    <w:tmpl w:val="D4BCEE70"/>
    <w:lvl w:ilvl="0" w:tplc="FBFCB3E4">
      <w:start w:val="1"/>
      <w:numFmt w:val="decimal"/>
      <w:lvlText w:val="(%1)"/>
      <w:lvlJc w:val="left"/>
      <w:pPr>
        <w:ind w:left="1749" w:hanging="430"/>
      </w:pPr>
      <w:rPr>
        <w:rFonts w:ascii="Times New Roman" w:eastAsia="Times New Roman" w:hAnsi="Times New Roman" w:cs="Times New Roman" w:hint="default"/>
        <w:spacing w:val="-1"/>
        <w:w w:val="100"/>
        <w:sz w:val="24"/>
        <w:szCs w:val="24"/>
      </w:rPr>
    </w:lvl>
    <w:lvl w:ilvl="1" w:tplc="A202C79E">
      <w:start w:val="1"/>
      <w:numFmt w:val="lowerLetter"/>
      <w:lvlText w:val="(%2)"/>
      <w:lvlJc w:val="left"/>
      <w:pPr>
        <w:ind w:left="1675" w:hanging="363"/>
      </w:pPr>
      <w:rPr>
        <w:rFonts w:ascii="Times New Roman" w:eastAsia="Times New Roman" w:hAnsi="Times New Roman" w:cs="Times New Roman" w:hint="default"/>
        <w:spacing w:val="-2"/>
        <w:w w:val="100"/>
        <w:sz w:val="24"/>
        <w:szCs w:val="24"/>
      </w:rPr>
    </w:lvl>
    <w:lvl w:ilvl="2" w:tplc="879836A0">
      <w:numFmt w:val="bullet"/>
      <w:lvlText w:val="•"/>
      <w:lvlJc w:val="left"/>
      <w:pPr>
        <w:ind w:left="2706" w:hanging="363"/>
      </w:pPr>
      <w:rPr>
        <w:rFonts w:hint="default"/>
      </w:rPr>
    </w:lvl>
    <w:lvl w:ilvl="3" w:tplc="205CAC40">
      <w:numFmt w:val="bullet"/>
      <w:lvlText w:val="•"/>
      <w:lvlJc w:val="left"/>
      <w:pPr>
        <w:ind w:left="3673" w:hanging="363"/>
      </w:pPr>
      <w:rPr>
        <w:rFonts w:hint="default"/>
      </w:rPr>
    </w:lvl>
    <w:lvl w:ilvl="4" w:tplc="B7A4C038">
      <w:numFmt w:val="bullet"/>
      <w:lvlText w:val="•"/>
      <w:lvlJc w:val="left"/>
      <w:pPr>
        <w:ind w:left="4640" w:hanging="363"/>
      </w:pPr>
      <w:rPr>
        <w:rFonts w:hint="default"/>
      </w:rPr>
    </w:lvl>
    <w:lvl w:ilvl="5" w:tplc="B71AF5A2">
      <w:numFmt w:val="bullet"/>
      <w:lvlText w:val="•"/>
      <w:lvlJc w:val="left"/>
      <w:pPr>
        <w:ind w:left="5606" w:hanging="363"/>
      </w:pPr>
      <w:rPr>
        <w:rFonts w:hint="default"/>
      </w:rPr>
    </w:lvl>
    <w:lvl w:ilvl="6" w:tplc="D7A8D4E2">
      <w:numFmt w:val="bullet"/>
      <w:lvlText w:val="•"/>
      <w:lvlJc w:val="left"/>
      <w:pPr>
        <w:ind w:left="6573" w:hanging="363"/>
      </w:pPr>
      <w:rPr>
        <w:rFonts w:hint="default"/>
      </w:rPr>
    </w:lvl>
    <w:lvl w:ilvl="7" w:tplc="8DD6BB84">
      <w:numFmt w:val="bullet"/>
      <w:lvlText w:val="•"/>
      <w:lvlJc w:val="left"/>
      <w:pPr>
        <w:ind w:left="7540" w:hanging="363"/>
      </w:pPr>
      <w:rPr>
        <w:rFonts w:hint="default"/>
      </w:rPr>
    </w:lvl>
    <w:lvl w:ilvl="8" w:tplc="71E25CA8">
      <w:numFmt w:val="bullet"/>
      <w:lvlText w:val="•"/>
      <w:lvlJc w:val="left"/>
      <w:pPr>
        <w:ind w:left="8506" w:hanging="363"/>
      </w:pPr>
      <w:rPr>
        <w:rFonts w:hint="default"/>
      </w:rPr>
    </w:lvl>
  </w:abstractNum>
  <w:abstractNum w:abstractNumId="7" w15:restartNumberingAfterBreak="0">
    <w:nsid w:val="0A9B7D89"/>
    <w:multiLevelType w:val="hybridMultilevel"/>
    <w:tmpl w:val="7076E6C0"/>
    <w:lvl w:ilvl="0" w:tplc="1480E40A">
      <w:start w:val="1"/>
      <w:numFmt w:val="lowerLetter"/>
      <w:lvlText w:val="(%1)"/>
      <w:lvlJc w:val="left"/>
      <w:pPr>
        <w:ind w:left="1675" w:hanging="437"/>
      </w:pPr>
      <w:rPr>
        <w:rFonts w:ascii="Times New Roman" w:eastAsia="Times New Roman" w:hAnsi="Times New Roman" w:cs="Times New Roman" w:hint="default"/>
        <w:spacing w:val="-2"/>
        <w:w w:val="100"/>
        <w:sz w:val="24"/>
        <w:szCs w:val="24"/>
      </w:rPr>
    </w:lvl>
    <w:lvl w:ilvl="1" w:tplc="0944EEAA">
      <w:start w:val="1"/>
      <w:numFmt w:val="decimal"/>
      <w:lvlText w:val="%2."/>
      <w:lvlJc w:val="left"/>
      <w:pPr>
        <w:ind w:left="2035" w:hanging="454"/>
      </w:pPr>
      <w:rPr>
        <w:rFonts w:ascii="Times New Roman" w:eastAsia="Times New Roman" w:hAnsi="Times New Roman" w:cs="Times New Roman" w:hint="default"/>
        <w:spacing w:val="-1"/>
        <w:w w:val="100"/>
        <w:sz w:val="24"/>
        <w:szCs w:val="24"/>
      </w:rPr>
    </w:lvl>
    <w:lvl w:ilvl="2" w:tplc="793C5C3E">
      <w:numFmt w:val="bullet"/>
      <w:lvlText w:val="•"/>
      <w:lvlJc w:val="left"/>
      <w:pPr>
        <w:ind w:left="2973" w:hanging="454"/>
      </w:pPr>
      <w:rPr>
        <w:rFonts w:hint="default"/>
      </w:rPr>
    </w:lvl>
    <w:lvl w:ilvl="3" w:tplc="4D6460BA">
      <w:numFmt w:val="bullet"/>
      <w:lvlText w:val="•"/>
      <w:lvlJc w:val="left"/>
      <w:pPr>
        <w:ind w:left="3906" w:hanging="454"/>
      </w:pPr>
      <w:rPr>
        <w:rFonts w:hint="default"/>
      </w:rPr>
    </w:lvl>
    <w:lvl w:ilvl="4" w:tplc="5E124A0A">
      <w:numFmt w:val="bullet"/>
      <w:lvlText w:val="•"/>
      <w:lvlJc w:val="left"/>
      <w:pPr>
        <w:ind w:left="4840" w:hanging="454"/>
      </w:pPr>
      <w:rPr>
        <w:rFonts w:hint="default"/>
      </w:rPr>
    </w:lvl>
    <w:lvl w:ilvl="5" w:tplc="CB9A8BBC">
      <w:numFmt w:val="bullet"/>
      <w:lvlText w:val="•"/>
      <w:lvlJc w:val="left"/>
      <w:pPr>
        <w:ind w:left="5773" w:hanging="454"/>
      </w:pPr>
      <w:rPr>
        <w:rFonts w:hint="default"/>
      </w:rPr>
    </w:lvl>
    <w:lvl w:ilvl="6" w:tplc="4DF4E3E2">
      <w:numFmt w:val="bullet"/>
      <w:lvlText w:val="•"/>
      <w:lvlJc w:val="left"/>
      <w:pPr>
        <w:ind w:left="6706" w:hanging="454"/>
      </w:pPr>
      <w:rPr>
        <w:rFonts w:hint="default"/>
      </w:rPr>
    </w:lvl>
    <w:lvl w:ilvl="7" w:tplc="FBF69888">
      <w:numFmt w:val="bullet"/>
      <w:lvlText w:val="•"/>
      <w:lvlJc w:val="left"/>
      <w:pPr>
        <w:ind w:left="7640" w:hanging="454"/>
      </w:pPr>
      <w:rPr>
        <w:rFonts w:hint="default"/>
      </w:rPr>
    </w:lvl>
    <w:lvl w:ilvl="8" w:tplc="4380DD4E">
      <w:numFmt w:val="bullet"/>
      <w:lvlText w:val="•"/>
      <w:lvlJc w:val="left"/>
      <w:pPr>
        <w:ind w:left="8573" w:hanging="454"/>
      </w:pPr>
      <w:rPr>
        <w:rFonts w:hint="default"/>
      </w:rPr>
    </w:lvl>
  </w:abstractNum>
  <w:abstractNum w:abstractNumId="8" w15:restartNumberingAfterBreak="0">
    <w:nsid w:val="0B5861B3"/>
    <w:multiLevelType w:val="hybridMultilevel"/>
    <w:tmpl w:val="A2168F94"/>
    <w:lvl w:ilvl="0" w:tplc="9A763966">
      <w:start w:val="1"/>
      <w:numFmt w:val="decimal"/>
      <w:lvlText w:val="(%1)"/>
      <w:lvlJc w:val="left"/>
      <w:pPr>
        <w:ind w:left="1320" w:hanging="423"/>
      </w:pPr>
      <w:rPr>
        <w:rFonts w:ascii="Times New Roman" w:eastAsia="Times New Roman" w:hAnsi="Times New Roman" w:cs="Times New Roman" w:hint="default"/>
        <w:spacing w:val="-1"/>
        <w:w w:val="100"/>
        <w:sz w:val="24"/>
        <w:szCs w:val="24"/>
      </w:rPr>
    </w:lvl>
    <w:lvl w:ilvl="1" w:tplc="91249186">
      <w:start w:val="1"/>
      <w:numFmt w:val="lowerLetter"/>
      <w:lvlText w:val="(%2)"/>
      <w:lvlJc w:val="left"/>
      <w:pPr>
        <w:ind w:left="1675" w:hanging="516"/>
      </w:pPr>
      <w:rPr>
        <w:rFonts w:ascii="Times New Roman" w:eastAsia="Times New Roman" w:hAnsi="Times New Roman" w:cs="Times New Roman" w:hint="default"/>
        <w:spacing w:val="-2"/>
        <w:w w:val="100"/>
        <w:sz w:val="24"/>
        <w:szCs w:val="24"/>
      </w:rPr>
    </w:lvl>
    <w:lvl w:ilvl="2" w:tplc="47B0BAE4">
      <w:start w:val="1"/>
      <w:numFmt w:val="decimal"/>
      <w:lvlText w:val="%3."/>
      <w:lvlJc w:val="left"/>
      <w:pPr>
        <w:ind w:left="2035" w:hanging="418"/>
      </w:pPr>
      <w:rPr>
        <w:rFonts w:ascii="Times New Roman" w:eastAsia="Times New Roman" w:hAnsi="Times New Roman" w:cs="Times New Roman" w:hint="default"/>
        <w:spacing w:val="-1"/>
        <w:w w:val="100"/>
        <w:sz w:val="24"/>
        <w:szCs w:val="24"/>
      </w:rPr>
    </w:lvl>
    <w:lvl w:ilvl="3" w:tplc="2B6E7142">
      <w:numFmt w:val="bullet"/>
      <w:lvlText w:val="•"/>
      <w:lvlJc w:val="left"/>
      <w:pPr>
        <w:ind w:left="2120" w:hanging="418"/>
      </w:pPr>
      <w:rPr>
        <w:rFonts w:hint="default"/>
      </w:rPr>
    </w:lvl>
    <w:lvl w:ilvl="4" w:tplc="69789380">
      <w:numFmt w:val="bullet"/>
      <w:lvlText w:val="•"/>
      <w:lvlJc w:val="left"/>
      <w:pPr>
        <w:ind w:left="2400" w:hanging="418"/>
      </w:pPr>
      <w:rPr>
        <w:rFonts w:hint="default"/>
      </w:rPr>
    </w:lvl>
    <w:lvl w:ilvl="5" w:tplc="0DB67E68">
      <w:numFmt w:val="bullet"/>
      <w:lvlText w:val="•"/>
      <w:lvlJc w:val="left"/>
      <w:pPr>
        <w:ind w:left="3740" w:hanging="418"/>
      </w:pPr>
      <w:rPr>
        <w:rFonts w:hint="default"/>
      </w:rPr>
    </w:lvl>
    <w:lvl w:ilvl="6" w:tplc="02946704">
      <w:numFmt w:val="bullet"/>
      <w:lvlText w:val="•"/>
      <w:lvlJc w:val="left"/>
      <w:pPr>
        <w:ind w:left="5080" w:hanging="418"/>
      </w:pPr>
      <w:rPr>
        <w:rFonts w:hint="default"/>
      </w:rPr>
    </w:lvl>
    <w:lvl w:ilvl="7" w:tplc="8FB21EE8">
      <w:numFmt w:val="bullet"/>
      <w:lvlText w:val="•"/>
      <w:lvlJc w:val="left"/>
      <w:pPr>
        <w:ind w:left="6420" w:hanging="418"/>
      </w:pPr>
      <w:rPr>
        <w:rFonts w:hint="default"/>
      </w:rPr>
    </w:lvl>
    <w:lvl w:ilvl="8" w:tplc="0602EF08">
      <w:numFmt w:val="bullet"/>
      <w:lvlText w:val="•"/>
      <w:lvlJc w:val="left"/>
      <w:pPr>
        <w:ind w:left="7760" w:hanging="418"/>
      </w:pPr>
      <w:rPr>
        <w:rFonts w:hint="default"/>
      </w:rPr>
    </w:lvl>
  </w:abstractNum>
  <w:abstractNum w:abstractNumId="9" w15:restartNumberingAfterBreak="0">
    <w:nsid w:val="0B9341DD"/>
    <w:multiLevelType w:val="multilevel"/>
    <w:tmpl w:val="F222A900"/>
    <w:lvl w:ilvl="0">
      <w:start w:val="501"/>
      <w:numFmt w:val="decimal"/>
      <w:lvlText w:val="%1"/>
      <w:lvlJc w:val="left"/>
      <w:pPr>
        <w:ind w:left="901" w:hanging="782"/>
      </w:pPr>
      <w:rPr>
        <w:rFonts w:hint="default"/>
      </w:rPr>
    </w:lvl>
    <w:lvl w:ilvl="1">
      <w:start w:val="50"/>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778" w:hanging="459"/>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06"/>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317"/>
      </w:pPr>
      <w:rPr>
        <w:rFonts w:ascii="Times New Roman" w:eastAsia="Times New Roman" w:hAnsi="Times New Roman" w:cs="Times New Roman" w:hint="default"/>
        <w:spacing w:val="-1"/>
        <w:w w:val="100"/>
        <w:sz w:val="24"/>
        <w:szCs w:val="24"/>
      </w:rPr>
    </w:lvl>
    <w:lvl w:ilvl="5">
      <w:numFmt w:val="bullet"/>
      <w:lvlText w:val="•"/>
      <w:lvlJc w:val="left"/>
      <w:pPr>
        <w:ind w:left="3740" w:hanging="317"/>
      </w:pPr>
      <w:rPr>
        <w:rFonts w:hint="default"/>
      </w:rPr>
    </w:lvl>
    <w:lvl w:ilvl="6">
      <w:numFmt w:val="bullet"/>
      <w:lvlText w:val="•"/>
      <w:lvlJc w:val="left"/>
      <w:pPr>
        <w:ind w:left="5080" w:hanging="317"/>
      </w:pPr>
      <w:rPr>
        <w:rFonts w:hint="default"/>
      </w:rPr>
    </w:lvl>
    <w:lvl w:ilvl="7">
      <w:numFmt w:val="bullet"/>
      <w:lvlText w:val="•"/>
      <w:lvlJc w:val="left"/>
      <w:pPr>
        <w:ind w:left="6420" w:hanging="317"/>
      </w:pPr>
      <w:rPr>
        <w:rFonts w:hint="default"/>
      </w:rPr>
    </w:lvl>
    <w:lvl w:ilvl="8">
      <w:numFmt w:val="bullet"/>
      <w:lvlText w:val="•"/>
      <w:lvlJc w:val="left"/>
      <w:pPr>
        <w:ind w:left="7760" w:hanging="317"/>
      </w:pPr>
      <w:rPr>
        <w:rFonts w:hint="default"/>
      </w:rPr>
    </w:lvl>
  </w:abstractNum>
  <w:abstractNum w:abstractNumId="10" w15:restartNumberingAfterBreak="0">
    <w:nsid w:val="0BB00303"/>
    <w:multiLevelType w:val="multilevel"/>
    <w:tmpl w:val="64D6EF8E"/>
    <w:lvl w:ilvl="0">
      <w:start w:val="501"/>
      <w:numFmt w:val="decimal"/>
      <w:lvlText w:val="%1"/>
      <w:lvlJc w:val="left"/>
      <w:pPr>
        <w:ind w:left="901" w:hanging="782"/>
      </w:pPr>
      <w:rPr>
        <w:rFonts w:hint="default"/>
      </w:rPr>
    </w:lvl>
    <w:lvl w:ilvl="1">
      <w:start w:val="20"/>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37"/>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08"/>
      </w:pPr>
      <w:rPr>
        <w:rFonts w:ascii="Times New Roman" w:eastAsia="Times New Roman" w:hAnsi="Times New Roman" w:cs="Times New Roman" w:hint="default"/>
        <w:spacing w:val="-2"/>
        <w:w w:val="100"/>
        <w:sz w:val="24"/>
        <w:szCs w:val="24"/>
      </w:rPr>
    </w:lvl>
    <w:lvl w:ilvl="4">
      <w:numFmt w:val="bullet"/>
      <w:lvlText w:val="•"/>
      <w:lvlJc w:val="left"/>
      <w:pPr>
        <w:ind w:left="3870" w:hanging="408"/>
      </w:pPr>
      <w:rPr>
        <w:rFonts w:hint="default"/>
      </w:rPr>
    </w:lvl>
    <w:lvl w:ilvl="5">
      <w:numFmt w:val="bullet"/>
      <w:lvlText w:val="•"/>
      <w:lvlJc w:val="left"/>
      <w:pPr>
        <w:ind w:left="4965" w:hanging="408"/>
      </w:pPr>
      <w:rPr>
        <w:rFonts w:hint="default"/>
      </w:rPr>
    </w:lvl>
    <w:lvl w:ilvl="6">
      <w:numFmt w:val="bullet"/>
      <w:lvlText w:val="•"/>
      <w:lvlJc w:val="left"/>
      <w:pPr>
        <w:ind w:left="6060" w:hanging="408"/>
      </w:pPr>
      <w:rPr>
        <w:rFonts w:hint="default"/>
      </w:rPr>
    </w:lvl>
    <w:lvl w:ilvl="7">
      <w:numFmt w:val="bullet"/>
      <w:lvlText w:val="•"/>
      <w:lvlJc w:val="left"/>
      <w:pPr>
        <w:ind w:left="7155" w:hanging="408"/>
      </w:pPr>
      <w:rPr>
        <w:rFonts w:hint="default"/>
      </w:rPr>
    </w:lvl>
    <w:lvl w:ilvl="8">
      <w:numFmt w:val="bullet"/>
      <w:lvlText w:val="•"/>
      <w:lvlJc w:val="left"/>
      <w:pPr>
        <w:ind w:left="8250" w:hanging="408"/>
      </w:pPr>
      <w:rPr>
        <w:rFonts w:hint="default"/>
      </w:rPr>
    </w:lvl>
  </w:abstractNum>
  <w:abstractNum w:abstractNumId="11" w15:restartNumberingAfterBreak="0">
    <w:nsid w:val="0D203FBC"/>
    <w:multiLevelType w:val="multilevel"/>
    <w:tmpl w:val="82C8C564"/>
    <w:lvl w:ilvl="0">
      <w:start w:val="501"/>
      <w:numFmt w:val="decimal"/>
      <w:lvlText w:val="%1"/>
      <w:lvlJc w:val="left"/>
      <w:pPr>
        <w:ind w:left="901" w:hanging="782"/>
      </w:pPr>
      <w:rPr>
        <w:rFonts w:hint="default"/>
      </w:rPr>
    </w:lvl>
    <w:lvl w:ilvl="1">
      <w:start w:val="104"/>
      <w:numFmt w:val="decimal"/>
      <w:lvlText w:val="%1.%2"/>
      <w:lvlJc w:val="left"/>
      <w:pPr>
        <w:ind w:left="901" w:hanging="782"/>
      </w:pPr>
      <w:rPr>
        <w:rFonts w:ascii="Times New Roman" w:eastAsia="Times New Roman" w:hAnsi="Times New Roman" w:cs="Times New Roman" w:hint="default"/>
        <w:spacing w:val="-1"/>
        <w:w w:val="100"/>
        <w:sz w:val="22"/>
        <w:szCs w:val="22"/>
      </w:rPr>
    </w:lvl>
    <w:lvl w:ilvl="2">
      <w:numFmt w:val="bullet"/>
      <w:lvlText w:val="•"/>
      <w:lvlJc w:val="left"/>
      <w:pPr>
        <w:ind w:left="2808" w:hanging="782"/>
      </w:pPr>
      <w:rPr>
        <w:rFonts w:hint="default"/>
      </w:rPr>
    </w:lvl>
    <w:lvl w:ilvl="3">
      <w:numFmt w:val="bullet"/>
      <w:lvlText w:val="•"/>
      <w:lvlJc w:val="left"/>
      <w:pPr>
        <w:ind w:left="3762" w:hanging="782"/>
      </w:pPr>
      <w:rPr>
        <w:rFonts w:hint="default"/>
      </w:rPr>
    </w:lvl>
    <w:lvl w:ilvl="4">
      <w:numFmt w:val="bullet"/>
      <w:lvlText w:val="•"/>
      <w:lvlJc w:val="left"/>
      <w:pPr>
        <w:ind w:left="4716" w:hanging="782"/>
      </w:pPr>
      <w:rPr>
        <w:rFonts w:hint="default"/>
      </w:rPr>
    </w:lvl>
    <w:lvl w:ilvl="5">
      <w:numFmt w:val="bullet"/>
      <w:lvlText w:val="•"/>
      <w:lvlJc w:val="left"/>
      <w:pPr>
        <w:ind w:left="5670" w:hanging="782"/>
      </w:pPr>
      <w:rPr>
        <w:rFonts w:hint="default"/>
      </w:rPr>
    </w:lvl>
    <w:lvl w:ilvl="6">
      <w:numFmt w:val="bullet"/>
      <w:lvlText w:val="•"/>
      <w:lvlJc w:val="left"/>
      <w:pPr>
        <w:ind w:left="6624" w:hanging="782"/>
      </w:pPr>
      <w:rPr>
        <w:rFonts w:hint="default"/>
      </w:rPr>
    </w:lvl>
    <w:lvl w:ilvl="7">
      <w:numFmt w:val="bullet"/>
      <w:lvlText w:val="•"/>
      <w:lvlJc w:val="left"/>
      <w:pPr>
        <w:ind w:left="7578" w:hanging="782"/>
      </w:pPr>
      <w:rPr>
        <w:rFonts w:hint="default"/>
      </w:rPr>
    </w:lvl>
    <w:lvl w:ilvl="8">
      <w:numFmt w:val="bullet"/>
      <w:lvlText w:val="•"/>
      <w:lvlJc w:val="left"/>
      <w:pPr>
        <w:ind w:left="8532" w:hanging="782"/>
      </w:pPr>
      <w:rPr>
        <w:rFonts w:hint="default"/>
      </w:rPr>
    </w:lvl>
  </w:abstractNum>
  <w:abstractNum w:abstractNumId="12" w15:restartNumberingAfterBreak="0">
    <w:nsid w:val="0F0B5091"/>
    <w:multiLevelType w:val="multilevel"/>
    <w:tmpl w:val="160AE8E8"/>
    <w:lvl w:ilvl="0">
      <w:start w:val="501"/>
      <w:numFmt w:val="decimal"/>
      <w:lvlText w:val="%1"/>
      <w:lvlJc w:val="left"/>
      <w:pPr>
        <w:ind w:left="901" w:hanging="782"/>
      </w:pPr>
      <w:rPr>
        <w:rFonts w:hint="default"/>
      </w:rPr>
    </w:lvl>
    <w:lvl w:ilvl="1">
      <w:start w:val="5"/>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30"/>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617"/>
      </w:pPr>
      <w:rPr>
        <w:rFonts w:ascii="Times New Roman" w:eastAsia="Times New Roman" w:hAnsi="Times New Roman" w:cs="Times New Roman" w:hint="default"/>
        <w:spacing w:val="-2"/>
        <w:w w:val="100"/>
        <w:sz w:val="24"/>
        <w:szCs w:val="24"/>
      </w:rPr>
    </w:lvl>
    <w:lvl w:ilvl="4">
      <w:numFmt w:val="bullet"/>
      <w:lvlText w:val="•"/>
      <w:lvlJc w:val="left"/>
      <w:pPr>
        <w:ind w:left="3308" w:hanging="617"/>
      </w:pPr>
      <w:rPr>
        <w:rFonts w:hint="default"/>
      </w:rPr>
    </w:lvl>
    <w:lvl w:ilvl="5">
      <w:numFmt w:val="bullet"/>
      <w:lvlText w:val="•"/>
      <w:lvlJc w:val="left"/>
      <w:pPr>
        <w:ind w:left="4497" w:hanging="617"/>
      </w:pPr>
      <w:rPr>
        <w:rFonts w:hint="default"/>
      </w:rPr>
    </w:lvl>
    <w:lvl w:ilvl="6">
      <w:numFmt w:val="bullet"/>
      <w:lvlText w:val="•"/>
      <w:lvlJc w:val="left"/>
      <w:pPr>
        <w:ind w:left="5685" w:hanging="617"/>
      </w:pPr>
      <w:rPr>
        <w:rFonts w:hint="default"/>
      </w:rPr>
    </w:lvl>
    <w:lvl w:ilvl="7">
      <w:numFmt w:val="bullet"/>
      <w:lvlText w:val="•"/>
      <w:lvlJc w:val="left"/>
      <w:pPr>
        <w:ind w:left="6874" w:hanging="617"/>
      </w:pPr>
      <w:rPr>
        <w:rFonts w:hint="default"/>
      </w:rPr>
    </w:lvl>
    <w:lvl w:ilvl="8">
      <w:numFmt w:val="bullet"/>
      <w:lvlText w:val="•"/>
      <w:lvlJc w:val="left"/>
      <w:pPr>
        <w:ind w:left="8062" w:hanging="617"/>
      </w:pPr>
      <w:rPr>
        <w:rFonts w:hint="default"/>
      </w:rPr>
    </w:lvl>
  </w:abstractNum>
  <w:abstractNum w:abstractNumId="13" w15:restartNumberingAfterBreak="0">
    <w:nsid w:val="10844A9D"/>
    <w:multiLevelType w:val="multilevel"/>
    <w:tmpl w:val="54802A32"/>
    <w:lvl w:ilvl="0">
      <w:start w:val="6"/>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4" w15:restartNumberingAfterBreak="0">
    <w:nsid w:val="125905EF"/>
    <w:multiLevelType w:val="multilevel"/>
    <w:tmpl w:val="B8F05DBE"/>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5" w15:restartNumberingAfterBreak="0">
    <w:nsid w:val="12C94DC2"/>
    <w:multiLevelType w:val="multilevel"/>
    <w:tmpl w:val="92B48C2A"/>
    <w:lvl w:ilvl="0">
      <w:start w:val="4"/>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6" w15:restartNumberingAfterBreak="0">
    <w:nsid w:val="137B047B"/>
    <w:multiLevelType w:val="hybridMultilevel"/>
    <w:tmpl w:val="0F404AD2"/>
    <w:lvl w:ilvl="0" w:tplc="E9284596">
      <w:start w:val="1"/>
      <w:numFmt w:val="lowerLetter"/>
      <w:lvlText w:val="(%1)"/>
      <w:lvlJc w:val="left"/>
      <w:pPr>
        <w:ind w:left="2119" w:hanging="444"/>
      </w:pPr>
      <w:rPr>
        <w:rFonts w:ascii="Times New Roman" w:eastAsia="Times New Roman" w:hAnsi="Times New Roman" w:cs="Times New Roman" w:hint="default"/>
        <w:spacing w:val="-2"/>
        <w:w w:val="100"/>
        <w:sz w:val="24"/>
        <w:szCs w:val="24"/>
      </w:rPr>
    </w:lvl>
    <w:lvl w:ilvl="1" w:tplc="1BC809B4">
      <w:start w:val="1"/>
      <w:numFmt w:val="decimal"/>
      <w:lvlText w:val="%2."/>
      <w:lvlJc w:val="left"/>
      <w:pPr>
        <w:ind w:left="2035" w:hanging="332"/>
      </w:pPr>
      <w:rPr>
        <w:rFonts w:ascii="Times New Roman" w:eastAsia="Times New Roman" w:hAnsi="Times New Roman" w:cs="Times New Roman" w:hint="default"/>
        <w:spacing w:val="-1"/>
        <w:w w:val="100"/>
        <w:sz w:val="24"/>
        <w:szCs w:val="24"/>
      </w:rPr>
    </w:lvl>
    <w:lvl w:ilvl="2" w:tplc="BDB08F28">
      <w:start w:val="1"/>
      <w:numFmt w:val="lowerLetter"/>
      <w:lvlText w:val="%3."/>
      <w:lvlJc w:val="left"/>
      <w:pPr>
        <w:ind w:left="2395" w:hanging="353"/>
      </w:pPr>
      <w:rPr>
        <w:rFonts w:ascii="Times New Roman" w:eastAsia="Times New Roman" w:hAnsi="Times New Roman" w:cs="Times New Roman" w:hint="default"/>
        <w:spacing w:val="-2"/>
        <w:w w:val="100"/>
        <w:sz w:val="24"/>
        <w:szCs w:val="24"/>
      </w:rPr>
    </w:lvl>
    <w:lvl w:ilvl="3" w:tplc="847C2430">
      <w:numFmt w:val="bullet"/>
      <w:lvlText w:val="•"/>
      <w:lvlJc w:val="left"/>
      <w:pPr>
        <w:ind w:left="2740" w:hanging="353"/>
      </w:pPr>
      <w:rPr>
        <w:rFonts w:hint="default"/>
      </w:rPr>
    </w:lvl>
    <w:lvl w:ilvl="4" w:tplc="BF78010A">
      <w:numFmt w:val="bullet"/>
      <w:lvlText w:val="•"/>
      <w:lvlJc w:val="left"/>
      <w:pPr>
        <w:ind w:left="3840" w:hanging="353"/>
      </w:pPr>
      <w:rPr>
        <w:rFonts w:hint="default"/>
      </w:rPr>
    </w:lvl>
    <w:lvl w:ilvl="5" w:tplc="31247794">
      <w:numFmt w:val="bullet"/>
      <w:lvlText w:val="•"/>
      <w:lvlJc w:val="left"/>
      <w:pPr>
        <w:ind w:left="4940" w:hanging="353"/>
      </w:pPr>
      <w:rPr>
        <w:rFonts w:hint="default"/>
      </w:rPr>
    </w:lvl>
    <w:lvl w:ilvl="6" w:tplc="FA5A0DF6">
      <w:numFmt w:val="bullet"/>
      <w:lvlText w:val="•"/>
      <w:lvlJc w:val="left"/>
      <w:pPr>
        <w:ind w:left="6040" w:hanging="353"/>
      </w:pPr>
      <w:rPr>
        <w:rFonts w:hint="default"/>
      </w:rPr>
    </w:lvl>
    <w:lvl w:ilvl="7" w:tplc="0100B9F0">
      <w:numFmt w:val="bullet"/>
      <w:lvlText w:val="•"/>
      <w:lvlJc w:val="left"/>
      <w:pPr>
        <w:ind w:left="7140" w:hanging="353"/>
      </w:pPr>
      <w:rPr>
        <w:rFonts w:hint="default"/>
      </w:rPr>
    </w:lvl>
    <w:lvl w:ilvl="8" w:tplc="E09C4174">
      <w:numFmt w:val="bullet"/>
      <w:lvlText w:val="•"/>
      <w:lvlJc w:val="left"/>
      <w:pPr>
        <w:ind w:left="8240" w:hanging="353"/>
      </w:pPr>
      <w:rPr>
        <w:rFonts w:hint="default"/>
      </w:rPr>
    </w:lvl>
  </w:abstractNum>
  <w:abstractNum w:abstractNumId="17" w15:restartNumberingAfterBreak="0">
    <w:nsid w:val="13C941CB"/>
    <w:multiLevelType w:val="multilevel"/>
    <w:tmpl w:val="A55064BE"/>
    <w:lvl w:ilvl="0">
      <w:start w:val="501"/>
      <w:numFmt w:val="decimal"/>
      <w:lvlText w:val="%1"/>
      <w:lvlJc w:val="left"/>
      <w:pPr>
        <w:ind w:left="901" w:hanging="782"/>
      </w:pPr>
      <w:rPr>
        <w:rFonts w:hint="default"/>
      </w:rPr>
    </w:lvl>
    <w:lvl w:ilvl="1">
      <w:start w:val="33"/>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66"/>
      </w:pPr>
      <w:rPr>
        <w:rFonts w:ascii="Times New Roman" w:eastAsia="Times New Roman" w:hAnsi="Times New Roman" w:cs="Times New Roman" w:hint="default"/>
        <w:spacing w:val="-1"/>
        <w:w w:val="100"/>
        <w:sz w:val="24"/>
        <w:szCs w:val="24"/>
      </w:rPr>
    </w:lvl>
    <w:lvl w:ilvl="3">
      <w:start w:val="1"/>
      <w:numFmt w:val="lowerLetter"/>
      <w:lvlText w:val="(%4)"/>
      <w:lvlJc w:val="left"/>
      <w:pPr>
        <w:ind w:left="2119" w:hanging="444"/>
      </w:pPr>
      <w:rPr>
        <w:rFonts w:ascii="Times New Roman" w:eastAsia="Times New Roman" w:hAnsi="Times New Roman" w:cs="Times New Roman" w:hint="default"/>
        <w:spacing w:val="-2"/>
        <w:w w:val="100"/>
        <w:sz w:val="24"/>
        <w:szCs w:val="24"/>
      </w:rPr>
    </w:lvl>
    <w:lvl w:ilvl="4">
      <w:numFmt w:val="bullet"/>
      <w:lvlText w:val="•"/>
      <w:lvlJc w:val="left"/>
      <w:pPr>
        <w:ind w:left="4200" w:hanging="444"/>
      </w:pPr>
      <w:rPr>
        <w:rFonts w:hint="default"/>
      </w:rPr>
    </w:lvl>
    <w:lvl w:ilvl="5">
      <w:numFmt w:val="bullet"/>
      <w:lvlText w:val="•"/>
      <w:lvlJc w:val="left"/>
      <w:pPr>
        <w:ind w:left="5240" w:hanging="444"/>
      </w:pPr>
      <w:rPr>
        <w:rFonts w:hint="default"/>
      </w:rPr>
    </w:lvl>
    <w:lvl w:ilvl="6">
      <w:numFmt w:val="bullet"/>
      <w:lvlText w:val="•"/>
      <w:lvlJc w:val="left"/>
      <w:pPr>
        <w:ind w:left="6280" w:hanging="444"/>
      </w:pPr>
      <w:rPr>
        <w:rFonts w:hint="default"/>
      </w:rPr>
    </w:lvl>
    <w:lvl w:ilvl="7">
      <w:numFmt w:val="bullet"/>
      <w:lvlText w:val="•"/>
      <w:lvlJc w:val="left"/>
      <w:pPr>
        <w:ind w:left="7320" w:hanging="444"/>
      </w:pPr>
      <w:rPr>
        <w:rFonts w:hint="default"/>
      </w:rPr>
    </w:lvl>
    <w:lvl w:ilvl="8">
      <w:numFmt w:val="bullet"/>
      <w:lvlText w:val="•"/>
      <w:lvlJc w:val="left"/>
      <w:pPr>
        <w:ind w:left="8360" w:hanging="444"/>
      </w:pPr>
      <w:rPr>
        <w:rFonts w:hint="default"/>
      </w:rPr>
    </w:lvl>
  </w:abstractNum>
  <w:abstractNum w:abstractNumId="18" w15:restartNumberingAfterBreak="0">
    <w:nsid w:val="148F60C7"/>
    <w:multiLevelType w:val="multilevel"/>
    <w:tmpl w:val="DBB2B994"/>
    <w:lvl w:ilvl="0">
      <w:start w:val="501"/>
      <w:numFmt w:val="decimal"/>
      <w:lvlText w:val="%1"/>
      <w:lvlJc w:val="left"/>
      <w:pPr>
        <w:ind w:left="901" w:hanging="782"/>
      </w:pPr>
      <w:rPr>
        <w:rFonts w:hint="default"/>
      </w:rPr>
    </w:lvl>
    <w:lvl w:ilvl="1">
      <w:start w:val="27"/>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2119" w:hanging="444"/>
      </w:pPr>
      <w:rPr>
        <w:rFonts w:ascii="Times New Roman" w:eastAsia="Times New Roman" w:hAnsi="Times New Roman" w:cs="Times New Roman" w:hint="default"/>
        <w:spacing w:val="-2"/>
        <w:w w:val="100"/>
        <w:sz w:val="24"/>
        <w:szCs w:val="24"/>
      </w:rPr>
    </w:lvl>
    <w:lvl w:ilvl="3">
      <w:numFmt w:val="bullet"/>
      <w:lvlText w:val="•"/>
      <w:lvlJc w:val="left"/>
      <w:pPr>
        <w:ind w:left="3968" w:hanging="444"/>
      </w:pPr>
      <w:rPr>
        <w:rFonts w:hint="default"/>
      </w:rPr>
    </w:lvl>
    <w:lvl w:ilvl="4">
      <w:numFmt w:val="bullet"/>
      <w:lvlText w:val="•"/>
      <w:lvlJc w:val="left"/>
      <w:pPr>
        <w:ind w:left="4893" w:hanging="444"/>
      </w:pPr>
      <w:rPr>
        <w:rFonts w:hint="default"/>
      </w:rPr>
    </w:lvl>
    <w:lvl w:ilvl="5">
      <w:numFmt w:val="bullet"/>
      <w:lvlText w:val="•"/>
      <w:lvlJc w:val="left"/>
      <w:pPr>
        <w:ind w:left="5817" w:hanging="444"/>
      </w:pPr>
      <w:rPr>
        <w:rFonts w:hint="default"/>
      </w:rPr>
    </w:lvl>
    <w:lvl w:ilvl="6">
      <w:numFmt w:val="bullet"/>
      <w:lvlText w:val="•"/>
      <w:lvlJc w:val="left"/>
      <w:pPr>
        <w:ind w:left="6742" w:hanging="444"/>
      </w:pPr>
      <w:rPr>
        <w:rFonts w:hint="default"/>
      </w:rPr>
    </w:lvl>
    <w:lvl w:ilvl="7">
      <w:numFmt w:val="bullet"/>
      <w:lvlText w:val="•"/>
      <w:lvlJc w:val="left"/>
      <w:pPr>
        <w:ind w:left="7666" w:hanging="444"/>
      </w:pPr>
      <w:rPr>
        <w:rFonts w:hint="default"/>
      </w:rPr>
    </w:lvl>
    <w:lvl w:ilvl="8">
      <w:numFmt w:val="bullet"/>
      <w:lvlText w:val="•"/>
      <w:lvlJc w:val="left"/>
      <w:pPr>
        <w:ind w:left="8591" w:hanging="444"/>
      </w:pPr>
      <w:rPr>
        <w:rFonts w:hint="default"/>
      </w:rPr>
    </w:lvl>
  </w:abstractNum>
  <w:abstractNum w:abstractNumId="19" w15:restartNumberingAfterBreak="0">
    <w:nsid w:val="160C6F72"/>
    <w:multiLevelType w:val="hybridMultilevel"/>
    <w:tmpl w:val="59709ABC"/>
    <w:lvl w:ilvl="0" w:tplc="86ACE1B2">
      <w:start w:val="1"/>
      <w:numFmt w:val="lowerLetter"/>
      <w:lvlText w:val="(%1)"/>
      <w:lvlJc w:val="left"/>
      <w:pPr>
        <w:ind w:left="1675" w:hanging="459"/>
      </w:pPr>
      <w:rPr>
        <w:rFonts w:ascii="Times New Roman" w:eastAsia="Times New Roman" w:hAnsi="Times New Roman" w:cs="Times New Roman" w:hint="default"/>
        <w:spacing w:val="-2"/>
        <w:w w:val="100"/>
        <w:sz w:val="24"/>
        <w:szCs w:val="24"/>
      </w:rPr>
    </w:lvl>
    <w:lvl w:ilvl="1" w:tplc="FD38D706">
      <w:start w:val="1"/>
      <w:numFmt w:val="decimal"/>
      <w:lvlText w:val="%2."/>
      <w:lvlJc w:val="left"/>
      <w:pPr>
        <w:ind w:left="2035" w:hanging="310"/>
      </w:pPr>
      <w:rPr>
        <w:rFonts w:ascii="Times New Roman" w:eastAsia="Times New Roman" w:hAnsi="Times New Roman" w:cs="Times New Roman" w:hint="default"/>
        <w:spacing w:val="-1"/>
        <w:w w:val="100"/>
        <w:sz w:val="24"/>
        <w:szCs w:val="24"/>
      </w:rPr>
    </w:lvl>
    <w:lvl w:ilvl="2" w:tplc="BDA876F2">
      <w:numFmt w:val="bullet"/>
      <w:lvlText w:val="•"/>
      <w:lvlJc w:val="left"/>
      <w:pPr>
        <w:ind w:left="2973" w:hanging="310"/>
      </w:pPr>
      <w:rPr>
        <w:rFonts w:hint="default"/>
      </w:rPr>
    </w:lvl>
    <w:lvl w:ilvl="3" w:tplc="ABB26EE2">
      <w:numFmt w:val="bullet"/>
      <w:lvlText w:val="•"/>
      <w:lvlJc w:val="left"/>
      <w:pPr>
        <w:ind w:left="3906" w:hanging="310"/>
      </w:pPr>
      <w:rPr>
        <w:rFonts w:hint="default"/>
      </w:rPr>
    </w:lvl>
    <w:lvl w:ilvl="4" w:tplc="623879F8">
      <w:numFmt w:val="bullet"/>
      <w:lvlText w:val="•"/>
      <w:lvlJc w:val="left"/>
      <w:pPr>
        <w:ind w:left="4840" w:hanging="310"/>
      </w:pPr>
      <w:rPr>
        <w:rFonts w:hint="default"/>
      </w:rPr>
    </w:lvl>
    <w:lvl w:ilvl="5" w:tplc="97369B70">
      <w:numFmt w:val="bullet"/>
      <w:lvlText w:val="•"/>
      <w:lvlJc w:val="left"/>
      <w:pPr>
        <w:ind w:left="5773" w:hanging="310"/>
      </w:pPr>
      <w:rPr>
        <w:rFonts w:hint="default"/>
      </w:rPr>
    </w:lvl>
    <w:lvl w:ilvl="6" w:tplc="9A4015DA">
      <w:numFmt w:val="bullet"/>
      <w:lvlText w:val="•"/>
      <w:lvlJc w:val="left"/>
      <w:pPr>
        <w:ind w:left="6706" w:hanging="310"/>
      </w:pPr>
      <w:rPr>
        <w:rFonts w:hint="default"/>
      </w:rPr>
    </w:lvl>
    <w:lvl w:ilvl="7" w:tplc="B9F81308">
      <w:numFmt w:val="bullet"/>
      <w:lvlText w:val="•"/>
      <w:lvlJc w:val="left"/>
      <w:pPr>
        <w:ind w:left="7640" w:hanging="310"/>
      </w:pPr>
      <w:rPr>
        <w:rFonts w:hint="default"/>
      </w:rPr>
    </w:lvl>
    <w:lvl w:ilvl="8" w:tplc="73A4B38E">
      <w:numFmt w:val="bullet"/>
      <w:lvlText w:val="•"/>
      <w:lvlJc w:val="left"/>
      <w:pPr>
        <w:ind w:left="8573" w:hanging="310"/>
      </w:pPr>
      <w:rPr>
        <w:rFonts w:hint="default"/>
      </w:rPr>
    </w:lvl>
  </w:abstractNum>
  <w:abstractNum w:abstractNumId="20" w15:restartNumberingAfterBreak="0">
    <w:nsid w:val="1678268B"/>
    <w:multiLevelType w:val="multilevel"/>
    <w:tmpl w:val="9B5A61D0"/>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1675" w:hanging="411"/>
      </w:pPr>
      <w:rPr>
        <w:rFonts w:ascii="Times New Roman" w:eastAsia="Times New Roman" w:hAnsi="Times New Roman" w:cs="Times New Roman" w:hint="default"/>
        <w:spacing w:val="-2"/>
        <w:w w:val="100"/>
        <w:sz w:val="24"/>
        <w:szCs w:val="24"/>
      </w:rPr>
    </w:lvl>
    <w:lvl w:ilvl="3">
      <w:numFmt w:val="bullet"/>
      <w:lvlText w:val="•"/>
      <w:lvlJc w:val="left"/>
      <w:pPr>
        <w:ind w:left="3626" w:hanging="411"/>
      </w:pPr>
      <w:rPr>
        <w:rFonts w:hint="default"/>
      </w:rPr>
    </w:lvl>
    <w:lvl w:ilvl="4">
      <w:numFmt w:val="bullet"/>
      <w:lvlText w:val="•"/>
      <w:lvlJc w:val="left"/>
      <w:pPr>
        <w:ind w:left="4600" w:hanging="411"/>
      </w:pPr>
      <w:rPr>
        <w:rFonts w:hint="default"/>
      </w:rPr>
    </w:lvl>
    <w:lvl w:ilvl="5">
      <w:numFmt w:val="bullet"/>
      <w:lvlText w:val="•"/>
      <w:lvlJc w:val="left"/>
      <w:pPr>
        <w:ind w:left="5573" w:hanging="411"/>
      </w:pPr>
      <w:rPr>
        <w:rFonts w:hint="default"/>
      </w:rPr>
    </w:lvl>
    <w:lvl w:ilvl="6">
      <w:numFmt w:val="bullet"/>
      <w:lvlText w:val="•"/>
      <w:lvlJc w:val="left"/>
      <w:pPr>
        <w:ind w:left="6546" w:hanging="411"/>
      </w:pPr>
      <w:rPr>
        <w:rFonts w:hint="default"/>
      </w:rPr>
    </w:lvl>
    <w:lvl w:ilvl="7">
      <w:numFmt w:val="bullet"/>
      <w:lvlText w:val="•"/>
      <w:lvlJc w:val="left"/>
      <w:pPr>
        <w:ind w:left="7520" w:hanging="411"/>
      </w:pPr>
      <w:rPr>
        <w:rFonts w:hint="default"/>
      </w:rPr>
    </w:lvl>
    <w:lvl w:ilvl="8">
      <w:numFmt w:val="bullet"/>
      <w:lvlText w:val="•"/>
      <w:lvlJc w:val="left"/>
      <w:pPr>
        <w:ind w:left="8493" w:hanging="411"/>
      </w:pPr>
      <w:rPr>
        <w:rFonts w:hint="default"/>
      </w:rPr>
    </w:lvl>
  </w:abstractNum>
  <w:abstractNum w:abstractNumId="21" w15:restartNumberingAfterBreak="0">
    <w:nsid w:val="17A07F60"/>
    <w:multiLevelType w:val="multilevel"/>
    <w:tmpl w:val="A746BD28"/>
    <w:lvl w:ilvl="0">
      <w:start w:val="501"/>
      <w:numFmt w:val="decimal"/>
      <w:lvlText w:val="%1"/>
      <w:lvlJc w:val="left"/>
      <w:pPr>
        <w:ind w:left="901" w:hanging="782"/>
      </w:pPr>
      <w:rPr>
        <w:rFonts w:hint="default"/>
      </w:rPr>
    </w:lvl>
    <w:lvl w:ilvl="1">
      <w:start w:val="1"/>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numFmt w:val="bullet"/>
      <w:lvlText w:val="•"/>
      <w:lvlJc w:val="left"/>
      <w:pPr>
        <w:ind w:left="2808" w:hanging="782"/>
      </w:pPr>
      <w:rPr>
        <w:rFonts w:hint="default"/>
      </w:rPr>
    </w:lvl>
    <w:lvl w:ilvl="3">
      <w:numFmt w:val="bullet"/>
      <w:lvlText w:val="•"/>
      <w:lvlJc w:val="left"/>
      <w:pPr>
        <w:ind w:left="3762" w:hanging="782"/>
      </w:pPr>
      <w:rPr>
        <w:rFonts w:hint="default"/>
      </w:rPr>
    </w:lvl>
    <w:lvl w:ilvl="4">
      <w:numFmt w:val="bullet"/>
      <w:lvlText w:val="•"/>
      <w:lvlJc w:val="left"/>
      <w:pPr>
        <w:ind w:left="4716" w:hanging="782"/>
      </w:pPr>
      <w:rPr>
        <w:rFonts w:hint="default"/>
      </w:rPr>
    </w:lvl>
    <w:lvl w:ilvl="5">
      <w:numFmt w:val="bullet"/>
      <w:lvlText w:val="•"/>
      <w:lvlJc w:val="left"/>
      <w:pPr>
        <w:ind w:left="5670" w:hanging="782"/>
      </w:pPr>
      <w:rPr>
        <w:rFonts w:hint="default"/>
      </w:rPr>
    </w:lvl>
    <w:lvl w:ilvl="6">
      <w:numFmt w:val="bullet"/>
      <w:lvlText w:val="•"/>
      <w:lvlJc w:val="left"/>
      <w:pPr>
        <w:ind w:left="6624" w:hanging="782"/>
      </w:pPr>
      <w:rPr>
        <w:rFonts w:hint="default"/>
      </w:rPr>
    </w:lvl>
    <w:lvl w:ilvl="7">
      <w:numFmt w:val="bullet"/>
      <w:lvlText w:val="•"/>
      <w:lvlJc w:val="left"/>
      <w:pPr>
        <w:ind w:left="7578" w:hanging="782"/>
      </w:pPr>
      <w:rPr>
        <w:rFonts w:hint="default"/>
      </w:rPr>
    </w:lvl>
    <w:lvl w:ilvl="8">
      <w:numFmt w:val="bullet"/>
      <w:lvlText w:val="•"/>
      <w:lvlJc w:val="left"/>
      <w:pPr>
        <w:ind w:left="8532" w:hanging="782"/>
      </w:pPr>
      <w:rPr>
        <w:rFonts w:hint="default"/>
      </w:rPr>
    </w:lvl>
  </w:abstractNum>
  <w:abstractNum w:abstractNumId="22" w15:restartNumberingAfterBreak="0">
    <w:nsid w:val="19C977E1"/>
    <w:multiLevelType w:val="multilevel"/>
    <w:tmpl w:val="8F10DED6"/>
    <w:lvl w:ilvl="0">
      <w:start w:val="500"/>
      <w:numFmt w:val="decimal"/>
      <w:lvlText w:val="%1"/>
      <w:lvlJc w:val="left"/>
      <w:pPr>
        <w:ind w:left="901" w:hanging="782"/>
      </w:pPr>
      <w:rPr>
        <w:rFonts w:hint="default"/>
      </w:rPr>
    </w:lvl>
    <w:lvl w:ilvl="1">
      <w:start w:val="102"/>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675" w:hanging="545"/>
      </w:pPr>
      <w:rPr>
        <w:rFonts w:ascii="Times New Roman" w:eastAsia="Times New Roman" w:hAnsi="Times New Roman" w:cs="Times New Roman" w:hint="default"/>
        <w:spacing w:val="0"/>
        <w:w w:val="100"/>
        <w:sz w:val="24"/>
        <w:szCs w:val="24"/>
      </w:rPr>
    </w:lvl>
    <w:lvl w:ilvl="3">
      <w:start w:val="1"/>
      <w:numFmt w:val="lowerLetter"/>
      <w:lvlText w:val="(%4)"/>
      <w:lvlJc w:val="left"/>
      <w:pPr>
        <w:ind w:left="1675" w:hanging="459"/>
      </w:pPr>
      <w:rPr>
        <w:rFonts w:ascii="Times New Roman" w:eastAsia="Times New Roman" w:hAnsi="Times New Roman" w:cs="Times New Roman" w:hint="default"/>
        <w:spacing w:val="-2"/>
        <w:w w:val="100"/>
        <w:sz w:val="24"/>
        <w:szCs w:val="24"/>
      </w:rPr>
    </w:lvl>
    <w:lvl w:ilvl="4">
      <w:start w:val="1"/>
      <w:numFmt w:val="decimal"/>
      <w:lvlText w:val="%5."/>
      <w:lvlJc w:val="left"/>
      <w:pPr>
        <w:ind w:left="2395" w:hanging="360"/>
      </w:pPr>
      <w:rPr>
        <w:rFonts w:ascii="Times New Roman" w:eastAsia="Times New Roman" w:hAnsi="Times New Roman" w:cs="Times New Roman" w:hint="default"/>
        <w:spacing w:val="-1"/>
        <w:w w:val="100"/>
        <w:sz w:val="24"/>
        <w:szCs w:val="24"/>
      </w:rPr>
    </w:lvl>
    <w:lvl w:ilvl="5">
      <w:numFmt w:val="bullet"/>
      <w:lvlText w:val="•"/>
      <w:lvlJc w:val="left"/>
      <w:pPr>
        <w:ind w:left="4697" w:hanging="360"/>
      </w:pPr>
      <w:rPr>
        <w:rFonts w:hint="default"/>
      </w:rPr>
    </w:lvl>
    <w:lvl w:ilvl="6">
      <w:numFmt w:val="bullet"/>
      <w:lvlText w:val="•"/>
      <w:lvlJc w:val="left"/>
      <w:pPr>
        <w:ind w:left="5845" w:hanging="360"/>
      </w:pPr>
      <w:rPr>
        <w:rFonts w:hint="default"/>
      </w:rPr>
    </w:lvl>
    <w:lvl w:ilvl="7">
      <w:numFmt w:val="bullet"/>
      <w:lvlText w:val="•"/>
      <w:lvlJc w:val="left"/>
      <w:pPr>
        <w:ind w:left="6994" w:hanging="360"/>
      </w:pPr>
      <w:rPr>
        <w:rFonts w:hint="default"/>
      </w:rPr>
    </w:lvl>
    <w:lvl w:ilvl="8">
      <w:numFmt w:val="bullet"/>
      <w:lvlText w:val="•"/>
      <w:lvlJc w:val="left"/>
      <w:pPr>
        <w:ind w:left="8142" w:hanging="360"/>
      </w:pPr>
      <w:rPr>
        <w:rFonts w:hint="default"/>
      </w:rPr>
    </w:lvl>
  </w:abstractNum>
  <w:abstractNum w:abstractNumId="23" w15:restartNumberingAfterBreak="0">
    <w:nsid w:val="19D5401D"/>
    <w:multiLevelType w:val="hybridMultilevel"/>
    <w:tmpl w:val="AF4466AA"/>
    <w:lvl w:ilvl="0" w:tplc="0409000F">
      <w:start w:val="1"/>
      <w:numFmt w:val="decimal"/>
      <w:lvlText w:val="%1."/>
      <w:lvlJc w:val="left"/>
      <w:pPr>
        <w:ind w:left="2911" w:hanging="360"/>
      </w:pPr>
    </w:lvl>
    <w:lvl w:ilvl="1" w:tplc="04090019">
      <w:start w:val="1"/>
      <w:numFmt w:val="lowerLetter"/>
      <w:lvlText w:val="%2."/>
      <w:lvlJc w:val="left"/>
      <w:pPr>
        <w:ind w:left="3631" w:hanging="360"/>
      </w:pPr>
    </w:lvl>
    <w:lvl w:ilvl="2" w:tplc="0409001B">
      <w:start w:val="1"/>
      <w:numFmt w:val="lowerRoman"/>
      <w:lvlText w:val="%3."/>
      <w:lvlJc w:val="right"/>
      <w:pPr>
        <w:ind w:left="4351" w:hanging="180"/>
      </w:pPr>
    </w:lvl>
    <w:lvl w:ilvl="3" w:tplc="0409000F" w:tentative="1">
      <w:start w:val="1"/>
      <w:numFmt w:val="decimal"/>
      <w:lvlText w:val="%4."/>
      <w:lvlJc w:val="left"/>
      <w:pPr>
        <w:ind w:left="5071" w:hanging="360"/>
      </w:pPr>
    </w:lvl>
    <w:lvl w:ilvl="4" w:tplc="04090019" w:tentative="1">
      <w:start w:val="1"/>
      <w:numFmt w:val="lowerLetter"/>
      <w:lvlText w:val="%5."/>
      <w:lvlJc w:val="left"/>
      <w:pPr>
        <w:ind w:left="5791" w:hanging="360"/>
      </w:pPr>
    </w:lvl>
    <w:lvl w:ilvl="5" w:tplc="0409001B" w:tentative="1">
      <w:start w:val="1"/>
      <w:numFmt w:val="lowerRoman"/>
      <w:lvlText w:val="%6."/>
      <w:lvlJc w:val="right"/>
      <w:pPr>
        <w:ind w:left="6511" w:hanging="180"/>
      </w:pPr>
    </w:lvl>
    <w:lvl w:ilvl="6" w:tplc="0409000F" w:tentative="1">
      <w:start w:val="1"/>
      <w:numFmt w:val="decimal"/>
      <w:lvlText w:val="%7."/>
      <w:lvlJc w:val="left"/>
      <w:pPr>
        <w:ind w:left="7231" w:hanging="360"/>
      </w:pPr>
    </w:lvl>
    <w:lvl w:ilvl="7" w:tplc="04090019" w:tentative="1">
      <w:start w:val="1"/>
      <w:numFmt w:val="lowerLetter"/>
      <w:lvlText w:val="%8."/>
      <w:lvlJc w:val="left"/>
      <w:pPr>
        <w:ind w:left="7951" w:hanging="360"/>
      </w:pPr>
    </w:lvl>
    <w:lvl w:ilvl="8" w:tplc="0409001B" w:tentative="1">
      <w:start w:val="1"/>
      <w:numFmt w:val="lowerRoman"/>
      <w:lvlText w:val="%9."/>
      <w:lvlJc w:val="right"/>
      <w:pPr>
        <w:ind w:left="8671" w:hanging="180"/>
      </w:pPr>
    </w:lvl>
  </w:abstractNum>
  <w:abstractNum w:abstractNumId="24" w15:restartNumberingAfterBreak="0">
    <w:nsid w:val="1A8C131C"/>
    <w:multiLevelType w:val="hybridMultilevel"/>
    <w:tmpl w:val="87427AB2"/>
    <w:lvl w:ilvl="0" w:tplc="8A0435A2">
      <w:start w:val="4"/>
      <w:numFmt w:val="decimal"/>
      <w:lvlText w:val="(%1)"/>
      <w:lvlJc w:val="left"/>
      <w:pPr>
        <w:ind w:left="1320" w:hanging="639"/>
      </w:pPr>
      <w:rPr>
        <w:rFonts w:ascii="Times New Roman" w:eastAsia="Times New Roman" w:hAnsi="Times New Roman" w:cs="Times New Roman" w:hint="default"/>
        <w:spacing w:val="-1"/>
        <w:w w:val="100"/>
        <w:sz w:val="24"/>
        <w:szCs w:val="24"/>
      </w:rPr>
    </w:lvl>
    <w:lvl w:ilvl="1" w:tplc="E5E06CD0">
      <w:start w:val="1"/>
      <w:numFmt w:val="lowerLetter"/>
      <w:lvlText w:val="(%2)"/>
      <w:lvlJc w:val="left"/>
      <w:pPr>
        <w:ind w:left="1675" w:hanging="423"/>
      </w:pPr>
      <w:rPr>
        <w:rFonts w:ascii="Times New Roman" w:eastAsia="Times New Roman" w:hAnsi="Times New Roman" w:cs="Times New Roman" w:hint="default"/>
        <w:spacing w:val="-2"/>
        <w:w w:val="100"/>
        <w:sz w:val="24"/>
        <w:szCs w:val="24"/>
      </w:rPr>
    </w:lvl>
    <w:lvl w:ilvl="2" w:tplc="09D0BA82">
      <w:numFmt w:val="bullet"/>
      <w:lvlText w:val="•"/>
      <w:lvlJc w:val="left"/>
      <w:pPr>
        <w:ind w:left="2653" w:hanging="423"/>
      </w:pPr>
      <w:rPr>
        <w:rFonts w:hint="default"/>
      </w:rPr>
    </w:lvl>
    <w:lvl w:ilvl="3" w:tplc="A066F4C4">
      <w:numFmt w:val="bullet"/>
      <w:lvlText w:val="•"/>
      <w:lvlJc w:val="left"/>
      <w:pPr>
        <w:ind w:left="3626" w:hanging="423"/>
      </w:pPr>
      <w:rPr>
        <w:rFonts w:hint="default"/>
      </w:rPr>
    </w:lvl>
    <w:lvl w:ilvl="4" w:tplc="B83ED92A">
      <w:numFmt w:val="bullet"/>
      <w:lvlText w:val="•"/>
      <w:lvlJc w:val="left"/>
      <w:pPr>
        <w:ind w:left="4600" w:hanging="423"/>
      </w:pPr>
      <w:rPr>
        <w:rFonts w:hint="default"/>
      </w:rPr>
    </w:lvl>
    <w:lvl w:ilvl="5" w:tplc="B6383772">
      <w:numFmt w:val="bullet"/>
      <w:lvlText w:val="•"/>
      <w:lvlJc w:val="left"/>
      <w:pPr>
        <w:ind w:left="5573" w:hanging="423"/>
      </w:pPr>
      <w:rPr>
        <w:rFonts w:hint="default"/>
      </w:rPr>
    </w:lvl>
    <w:lvl w:ilvl="6" w:tplc="66A89FEC">
      <w:numFmt w:val="bullet"/>
      <w:lvlText w:val="•"/>
      <w:lvlJc w:val="left"/>
      <w:pPr>
        <w:ind w:left="6546" w:hanging="423"/>
      </w:pPr>
      <w:rPr>
        <w:rFonts w:hint="default"/>
      </w:rPr>
    </w:lvl>
    <w:lvl w:ilvl="7" w:tplc="9EFCBFD6">
      <w:numFmt w:val="bullet"/>
      <w:lvlText w:val="•"/>
      <w:lvlJc w:val="left"/>
      <w:pPr>
        <w:ind w:left="7520" w:hanging="423"/>
      </w:pPr>
      <w:rPr>
        <w:rFonts w:hint="default"/>
      </w:rPr>
    </w:lvl>
    <w:lvl w:ilvl="8" w:tplc="E4EE42A0">
      <w:numFmt w:val="bullet"/>
      <w:lvlText w:val="•"/>
      <w:lvlJc w:val="left"/>
      <w:pPr>
        <w:ind w:left="8493" w:hanging="423"/>
      </w:pPr>
      <w:rPr>
        <w:rFonts w:hint="default"/>
      </w:rPr>
    </w:lvl>
  </w:abstractNum>
  <w:abstractNum w:abstractNumId="25" w15:restartNumberingAfterBreak="0">
    <w:nsid w:val="1C1928F0"/>
    <w:multiLevelType w:val="hybridMultilevel"/>
    <w:tmpl w:val="9DFA31D4"/>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1CA5207D"/>
    <w:multiLevelType w:val="multilevel"/>
    <w:tmpl w:val="1814359E"/>
    <w:lvl w:ilvl="0">
      <w:start w:val="501"/>
      <w:numFmt w:val="decimal"/>
      <w:lvlText w:val="%1"/>
      <w:lvlJc w:val="left"/>
      <w:pPr>
        <w:ind w:left="901" w:hanging="782"/>
      </w:pPr>
      <w:rPr>
        <w:rFonts w:hint="default"/>
      </w:rPr>
    </w:lvl>
    <w:lvl w:ilvl="1">
      <w:start w:val="100"/>
      <w:numFmt w:val="decimal"/>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524"/>
      </w:pPr>
      <w:rPr>
        <w:rFonts w:ascii="Times New Roman" w:eastAsia="Times New Roman" w:hAnsi="Times New Roman" w:cs="Times New Roman" w:hint="default"/>
        <w:spacing w:val="0"/>
        <w:w w:val="100"/>
        <w:sz w:val="24"/>
        <w:szCs w:val="24"/>
      </w:rPr>
    </w:lvl>
    <w:lvl w:ilvl="3">
      <w:start w:val="1"/>
      <w:numFmt w:val="lowerLetter"/>
      <w:lvlText w:val="(%4)"/>
      <w:lvlJc w:val="left"/>
      <w:pPr>
        <w:ind w:left="1675" w:hanging="416"/>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332"/>
      </w:pPr>
      <w:rPr>
        <w:rFonts w:ascii="Times New Roman" w:eastAsia="Times New Roman" w:hAnsi="Times New Roman" w:cs="Times New Roman" w:hint="default"/>
        <w:spacing w:val="-1"/>
        <w:w w:val="100"/>
        <w:sz w:val="24"/>
        <w:szCs w:val="24"/>
      </w:rPr>
    </w:lvl>
    <w:lvl w:ilvl="5">
      <w:start w:val="1"/>
      <w:numFmt w:val="lowerLetter"/>
      <w:lvlText w:val="%6."/>
      <w:lvlJc w:val="left"/>
      <w:pPr>
        <w:ind w:left="2740" w:hanging="346"/>
      </w:pPr>
      <w:rPr>
        <w:rFonts w:ascii="Times New Roman" w:eastAsia="Times New Roman" w:hAnsi="Times New Roman" w:cs="Times New Roman" w:hint="default"/>
        <w:spacing w:val="-2"/>
        <w:w w:val="100"/>
        <w:sz w:val="24"/>
        <w:szCs w:val="24"/>
      </w:rPr>
    </w:lvl>
    <w:lvl w:ilvl="6">
      <w:start w:val="1"/>
      <w:numFmt w:val="lowerRoman"/>
      <w:lvlText w:val="%7."/>
      <w:lvlJc w:val="left"/>
      <w:pPr>
        <w:ind w:left="2755" w:hanging="250"/>
      </w:pPr>
      <w:rPr>
        <w:rFonts w:ascii="Times New Roman" w:eastAsia="Times New Roman" w:hAnsi="Times New Roman" w:cs="Times New Roman" w:hint="default"/>
        <w:w w:val="100"/>
        <w:sz w:val="24"/>
        <w:szCs w:val="24"/>
      </w:rPr>
    </w:lvl>
    <w:lvl w:ilvl="7">
      <w:numFmt w:val="bullet"/>
      <w:lvlText w:val="•"/>
      <w:lvlJc w:val="left"/>
      <w:pPr>
        <w:ind w:left="4680" w:hanging="250"/>
      </w:pPr>
      <w:rPr>
        <w:rFonts w:hint="default"/>
      </w:rPr>
    </w:lvl>
    <w:lvl w:ilvl="8">
      <w:numFmt w:val="bullet"/>
      <w:lvlText w:val="•"/>
      <w:lvlJc w:val="left"/>
      <w:pPr>
        <w:ind w:left="6600" w:hanging="250"/>
      </w:pPr>
      <w:rPr>
        <w:rFonts w:hint="default"/>
      </w:rPr>
    </w:lvl>
  </w:abstractNum>
  <w:abstractNum w:abstractNumId="27" w15:restartNumberingAfterBreak="0">
    <w:nsid w:val="1D3658CD"/>
    <w:multiLevelType w:val="multilevel"/>
    <w:tmpl w:val="E12CFC06"/>
    <w:lvl w:ilvl="0">
      <w:start w:val="501"/>
      <w:numFmt w:val="decimal"/>
      <w:lvlText w:val="%1"/>
      <w:lvlJc w:val="left"/>
      <w:pPr>
        <w:ind w:left="901" w:hanging="782"/>
      </w:pPr>
      <w:rPr>
        <w:rFonts w:hint="default"/>
      </w:rPr>
    </w:lvl>
    <w:lvl w:ilvl="1">
      <w:start w:val="5"/>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66"/>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44"/>
      </w:pPr>
      <w:rPr>
        <w:rFonts w:ascii="Times New Roman" w:eastAsia="Times New Roman" w:hAnsi="Times New Roman" w:cs="Times New Roman" w:hint="default"/>
        <w:spacing w:val="-2"/>
        <w:w w:val="100"/>
        <w:sz w:val="24"/>
        <w:szCs w:val="24"/>
      </w:rPr>
    </w:lvl>
    <w:lvl w:ilvl="4">
      <w:numFmt w:val="bullet"/>
      <w:lvlText w:val="•"/>
      <w:lvlJc w:val="left"/>
      <w:pPr>
        <w:ind w:left="3870" w:hanging="444"/>
      </w:pPr>
      <w:rPr>
        <w:rFonts w:hint="default"/>
      </w:rPr>
    </w:lvl>
    <w:lvl w:ilvl="5">
      <w:numFmt w:val="bullet"/>
      <w:lvlText w:val="•"/>
      <w:lvlJc w:val="left"/>
      <w:pPr>
        <w:ind w:left="4965" w:hanging="444"/>
      </w:pPr>
      <w:rPr>
        <w:rFonts w:hint="default"/>
      </w:rPr>
    </w:lvl>
    <w:lvl w:ilvl="6">
      <w:numFmt w:val="bullet"/>
      <w:lvlText w:val="•"/>
      <w:lvlJc w:val="left"/>
      <w:pPr>
        <w:ind w:left="6060" w:hanging="444"/>
      </w:pPr>
      <w:rPr>
        <w:rFonts w:hint="default"/>
      </w:rPr>
    </w:lvl>
    <w:lvl w:ilvl="7">
      <w:numFmt w:val="bullet"/>
      <w:lvlText w:val="•"/>
      <w:lvlJc w:val="left"/>
      <w:pPr>
        <w:ind w:left="7155" w:hanging="444"/>
      </w:pPr>
      <w:rPr>
        <w:rFonts w:hint="default"/>
      </w:rPr>
    </w:lvl>
    <w:lvl w:ilvl="8">
      <w:numFmt w:val="bullet"/>
      <w:lvlText w:val="•"/>
      <w:lvlJc w:val="left"/>
      <w:pPr>
        <w:ind w:left="8250" w:hanging="444"/>
      </w:pPr>
      <w:rPr>
        <w:rFonts w:hint="default"/>
      </w:rPr>
    </w:lvl>
  </w:abstractNum>
  <w:abstractNum w:abstractNumId="28" w15:restartNumberingAfterBreak="0">
    <w:nsid w:val="1E765DC0"/>
    <w:multiLevelType w:val="hybridMultilevel"/>
    <w:tmpl w:val="BC9E9AB2"/>
    <w:lvl w:ilvl="0" w:tplc="3474CEFA">
      <w:start w:val="1"/>
      <w:numFmt w:val="decimal"/>
      <w:lvlText w:val="(%1)"/>
      <w:lvlJc w:val="left"/>
      <w:pPr>
        <w:ind w:left="1319" w:hanging="425"/>
      </w:pPr>
      <w:rPr>
        <w:rFonts w:ascii="Times New Roman" w:eastAsia="Times New Roman" w:hAnsi="Times New Roman" w:cs="Times New Roman" w:hint="default"/>
        <w:spacing w:val="-1"/>
        <w:w w:val="100"/>
        <w:sz w:val="24"/>
        <w:szCs w:val="24"/>
      </w:rPr>
    </w:lvl>
    <w:lvl w:ilvl="1" w:tplc="ED3E1A8E">
      <w:start w:val="1"/>
      <w:numFmt w:val="lowerLetter"/>
      <w:lvlText w:val="(%2)"/>
      <w:lvlJc w:val="left"/>
      <w:pPr>
        <w:ind w:left="1675" w:hanging="552"/>
      </w:pPr>
      <w:rPr>
        <w:rFonts w:ascii="Times New Roman" w:eastAsia="Times New Roman" w:hAnsi="Times New Roman" w:cs="Times New Roman" w:hint="default"/>
        <w:spacing w:val="-2"/>
        <w:w w:val="100"/>
        <w:sz w:val="24"/>
        <w:szCs w:val="24"/>
      </w:rPr>
    </w:lvl>
    <w:lvl w:ilvl="2" w:tplc="3DBA5260">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BF360CFE">
      <w:start w:val="1"/>
      <w:numFmt w:val="lowerLetter"/>
      <w:lvlText w:val="%4."/>
      <w:lvlJc w:val="left"/>
      <w:pPr>
        <w:ind w:left="2395" w:hanging="320"/>
      </w:pPr>
      <w:rPr>
        <w:rFonts w:ascii="Times New Roman" w:eastAsia="Times New Roman" w:hAnsi="Times New Roman" w:cs="Times New Roman" w:hint="default"/>
        <w:spacing w:val="-2"/>
        <w:w w:val="100"/>
        <w:sz w:val="24"/>
        <w:szCs w:val="24"/>
      </w:rPr>
    </w:lvl>
    <w:lvl w:ilvl="4" w:tplc="B0AC345A">
      <w:numFmt w:val="bullet"/>
      <w:lvlText w:val="•"/>
      <w:lvlJc w:val="left"/>
      <w:pPr>
        <w:ind w:left="2740" w:hanging="320"/>
      </w:pPr>
      <w:rPr>
        <w:rFonts w:hint="default"/>
      </w:rPr>
    </w:lvl>
    <w:lvl w:ilvl="5" w:tplc="DDE89B3C">
      <w:numFmt w:val="bullet"/>
      <w:lvlText w:val="•"/>
      <w:lvlJc w:val="left"/>
      <w:pPr>
        <w:ind w:left="4023" w:hanging="320"/>
      </w:pPr>
      <w:rPr>
        <w:rFonts w:hint="default"/>
      </w:rPr>
    </w:lvl>
    <w:lvl w:ilvl="6" w:tplc="C630AE46">
      <w:numFmt w:val="bullet"/>
      <w:lvlText w:val="•"/>
      <w:lvlJc w:val="left"/>
      <w:pPr>
        <w:ind w:left="5306" w:hanging="320"/>
      </w:pPr>
      <w:rPr>
        <w:rFonts w:hint="default"/>
      </w:rPr>
    </w:lvl>
    <w:lvl w:ilvl="7" w:tplc="65BC4096">
      <w:numFmt w:val="bullet"/>
      <w:lvlText w:val="•"/>
      <w:lvlJc w:val="left"/>
      <w:pPr>
        <w:ind w:left="6590" w:hanging="320"/>
      </w:pPr>
      <w:rPr>
        <w:rFonts w:hint="default"/>
      </w:rPr>
    </w:lvl>
    <w:lvl w:ilvl="8" w:tplc="14DCBFE4">
      <w:numFmt w:val="bullet"/>
      <w:lvlText w:val="•"/>
      <w:lvlJc w:val="left"/>
      <w:pPr>
        <w:ind w:left="7873" w:hanging="320"/>
      </w:pPr>
      <w:rPr>
        <w:rFonts w:hint="default"/>
      </w:rPr>
    </w:lvl>
  </w:abstractNum>
  <w:abstractNum w:abstractNumId="29" w15:restartNumberingAfterBreak="0">
    <w:nsid w:val="1F5A6A3A"/>
    <w:multiLevelType w:val="multilevel"/>
    <w:tmpl w:val="027A3DAE"/>
    <w:lvl w:ilvl="0">
      <w:start w:val="501"/>
      <w:numFmt w:val="decimal"/>
      <w:lvlText w:val="%1"/>
      <w:lvlJc w:val="left"/>
      <w:pPr>
        <w:ind w:left="901" w:hanging="782"/>
      </w:pPr>
      <w:rPr>
        <w:rFonts w:hint="default"/>
      </w:rPr>
    </w:lvl>
    <w:lvl w:ilvl="1">
      <w:start w:val="30"/>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80"/>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52"/>
      </w:pPr>
      <w:rPr>
        <w:rFonts w:ascii="Times New Roman" w:eastAsia="Times New Roman" w:hAnsi="Times New Roman" w:cs="Times New Roman" w:hint="default"/>
        <w:spacing w:val="-2"/>
        <w:w w:val="100"/>
        <w:sz w:val="24"/>
        <w:szCs w:val="24"/>
      </w:rPr>
    </w:lvl>
    <w:lvl w:ilvl="4">
      <w:numFmt w:val="bullet"/>
      <w:lvlText w:val="•"/>
      <w:lvlJc w:val="left"/>
      <w:pPr>
        <w:ind w:left="3308" w:hanging="452"/>
      </w:pPr>
      <w:rPr>
        <w:rFonts w:hint="default"/>
      </w:rPr>
    </w:lvl>
    <w:lvl w:ilvl="5">
      <w:numFmt w:val="bullet"/>
      <w:lvlText w:val="•"/>
      <w:lvlJc w:val="left"/>
      <w:pPr>
        <w:ind w:left="4497" w:hanging="452"/>
      </w:pPr>
      <w:rPr>
        <w:rFonts w:hint="default"/>
      </w:rPr>
    </w:lvl>
    <w:lvl w:ilvl="6">
      <w:numFmt w:val="bullet"/>
      <w:lvlText w:val="•"/>
      <w:lvlJc w:val="left"/>
      <w:pPr>
        <w:ind w:left="5685" w:hanging="452"/>
      </w:pPr>
      <w:rPr>
        <w:rFonts w:hint="default"/>
      </w:rPr>
    </w:lvl>
    <w:lvl w:ilvl="7">
      <w:numFmt w:val="bullet"/>
      <w:lvlText w:val="•"/>
      <w:lvlJc w:val="left"/>
      <w:pPr>
        <w:ind w:left="6874" w:hanging="452"/>
      </w:pPr>
      <w:rPr>
        <w:rFonts w:hint="default"/>
      </w:rPr>
    </w:lvl>
    <w:lvl w:ilvl="8">
      <w:numFmt w:val="bullet"/>
      <w:lvlText w:val="•"/>
      <w:lvlJc w:val="left"/>
      <w:pPr>
        <w:ind w:left="8062" w:hanging="452"/>
      </w:pPr>
      <w:rPr>
        <w:rFonts w:hint="default"/>
      </w:rPr>
    </w:lvl>
  </w:abstractNum>
  <w:abstractNum w:abstractNumId="30" w15:restartNumberingAfterBreak="0">
    <w:nsid w:val="203968BF"/>
    <w:multiLevelType w:val="multilevel"/>
    <w:tmpl w:val="902C9054"/>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2119" w:hanging="444"/>
      </w:pPr>
      <w:rPr>
        <w:rFonts w:ascii="Times New Roman" w:eastAsia="Times New Roman" w:hAnsi="Times New Roman" w:cs="Times New Roman" w:hint="default"/>
        <w:spacing w:val="-2"/>
        <w:w w:val="100"/>
        <w:sz w:val="24"/>
        <w:szCs w:val="24"/>
      </w:rPr>
    </w:lvl>
    <w:lvl w:ilvl="3">
      <w:start w:val="1"/>
      <w:numFmt w:val="decimal"/>
      <w:lvlText w:val="%4."/>
      <w:lvlJc w:val="left"/>
      <w:pPr>
        <w:ind w:left="2035" w:hanging="332"/>
      </w:pPr>
      <w:rPr>
        <w:rFonts w:ascii="Times New Roman" w:eastAsia="Times New Roman" w:hAnsi="Times New Roman" w:cs="Times New Roman" w:hint="default"/>
        <w:spacing w:val="-1"/>
        <w:w w:val="100"/>
        <w:sz w:val="24"/>
        <w:szCs w:val="24"/>
      </w:rPr>
    </w:lvl>
    <w:lvl w:ilvl="4">
      <w:numFmt w:val="bullet"/>
      <w:lvlText w:val="•"/>
      <w:lvlJc w:val="left"/>
      <w:pPr>
        <w:ind w:left="4200" w:hanging="332"/>
      </w:pPr>
      <w:rPr>
        <w:rFonts w:hint="default"/>
      </w:rPr>
    </w:lvl>
    <w:lvl w:ilvl="5">
      <w:numFmt w:val="bullet"/>
      <w:lvlText w:val="•"/>
      <w:lvlJc w:val="left"/>
      <w:pPr>
        <w:ind w:left="5240" w:hanging="332"/>
      </w:pPr>
      <w:rPr>
        <w:rFonts w:hint="default"/>
      </w:rPr>
    </w:lvl>
    <w:lvl w:ilvl="6">
      <w:numFmt w:val="bullet"/>
      <w:lvlText w:val="•"/>
      <w:lvlJc w:val="left"/>
      <w:pPr>
        <w:ind w:left="6280" w:hanging="332"/>
      </w:pPr>
      <w:rPr>
        <w:rFonts w:hint="default"/>
      </w:rPr>
    </w:lvl>
    <w:lvl w:ilvl="7">
      <w:numFmt w:val="bullet"/>
      <w:lvlText w:val="•"/>
      <w:lvlJc w:val="left"/>
      <w:pPr>
        <w:ind w:left="7320" w:hanging="332"/>
      </w:pPr>
      <w:rPr>
        <w:rFonts w:hint="default"/>
      </w:rPr>
    </w:lvl>
    <w:lvl w:ilvl="8">
      <w:numFmt w:val="bullet"/>
      <w:lvlText w:val="•"/>
      <w:lvlJc w:val="left"/>
      <w:pPr>
        <w:ind w:left="8360" w:hanging="332"/>
      </w:pPr>
      <w:rPr>
        <w:rFonts w:hint="default"/>
      </w:rPr>
    </w:lvl>
  </w:abstractNum>
  <w:abstractNum w:abstractNumId="31" w15:restartNumberingAfterBreak="0">
    <w:nsid w:val="222C1FAB"/>
    <w:multiLevelType w:val="hybridMultilevel"/>
    <w:tmpl w:val="109EE60E"/>
    <w:lvl w:ilvl="0" w:tplc="5B346552">
      <w:start w:val="1"/>
      <w:numFmt w:val="lowerLetter"/>
      <w:lvlText w:val="(%1)"/>
      <w:lvlJc w:val="left"/>
      <w:pPr>
        <w:ind w:left="1675" w:hanging="509"/>
      </w:pPr>
      <w:rPr>
        <w:rFonts w:ascii="Times New Roman" w:eastAsia="Times New Roman" w:hAnsi="Times New Roman" w:cs="Times New Roman" w:hint="default"/>
        <w:spacing w:val="-2"/>
        <w:w w:val="100"/>
        <w:sz w:val="24"/>
        <w:szCs w:val="24"/>
      </w:rPr>
    </w:lvl>
    <w:lvl w:ilvl="1" w:tplc="91D896CC">
      <w:start w:val="1"/>
      <w:numFmt w:val="decimal"/>
      <w:lvlText w:val="%2."/>
      <w:lvlJc w:val="left"/>
      <w:pPr>
        <w:ind w:left="2366" w:hanging="332"/>
      </w:pPr>
      <w:rPr>
        <w:rFonts w:ascii="Times New Roman" w:eastAsia="Times New Roman" w:hAnsi="Times New Roman" w:cs="Times New Roman" w:hint="default"/>
        <w:spacing w:val="-1"/>
        <w:w w:val="100"/>
        <w:sz w:val="24"/>
        <w:szCs w:val="24"/>
      </w:rPr>
    </w:lvl>
    <w:lvl w:ilvl="2" w:tplc="7D582E2C">
      <w:numFmt w:val="bullet"/>
      <w:lvlText w:val="•"/>
      <w:lvlJc w:val="left"/>
      <w:pPr>
        <w:ind w:left="2360" w:hanging="332"/>
      </w:pPr>
      <w:rPr>
        <w:rFonts w:hint="default"/>
      </w:rPr>
    </w:lvl>
    <w:lvl w:ilvl="3" w:tplc="AA68C454">
      <w:numFmt w:val="bullet"/>
      <w:lvlText w:val="•"/>
      <w:lvlJc w:val="left"/>
      <w:pPr>
        <w:ind w:left="3370" w:hanging="332"/>
      </w:pPr>
      <w:rPr>
        <w:rFonts w:hint="default"/>
      </w:rPr>
    </w:lvl>
    <w:lvl w:ilvl="4" w:tplc="74264978">
      <w:numFmt w:val="bullet"/>
      <w:lvlText w:val="•"/>
      <w:lvlJc w:val="left"/>
      <w:pPr>
        <w:ind w:left="4380" w:hanging="332"/>
      </w:pPr>
      <w:rPr>
        <w:rFonts w:hint="default"/>
      </w:rPr>
    </w:lvl>
    <w:lvl w:ilvl="5" w:tplc="09DE04B2">
      <w:numFmt w:val="bullet"/>
      <w:lvlText w:val="•"/>
      <w:lvlJc w:val="left"/>
      <w:pPr>
        <w:ind w:left="5390" w:hanging="332"/>
      </w:pPr>
      <w:rPr>
        <w:rFonts w:hint="default"/>
      </w:rPr>
    </w:lvl>
    <w:lvl w:ilvl="6" w:tplc="8F96FDCC">
      <w:numFmt w:val="bullet"/>
      <w:lvlText w:val="•"/>
      <w:lvlJc w:val="left"/>
      <w:pPr>
        <w:ind w:left="6400" w:hanging="332"/>
      </w:pPr>
      <w:rPr>
        <w:rFonts w:hint="default"/>
      </w:rPr>
    </w:lvl>
    <w:lvl w:ilvl="7" w:tplc="3AE4AD82">
      <w:numFmt w:val="bullet"/>
      <w:lvlText w:val="•"/>
      <w:lvlJc w:val="left"/>
      <w:pPr>
        <w:ind w:left="7410" w:hanging="332"/>
      </w:pPr>
      <w:rPr>
        <w:rFonts w:hint="default"/>
      </w:rPr>
    </w:lvl>
    <w:lvl w:ilvl="8" w:tplc="C9FE91C8">
      <w:numFmt w:val="bullet"/>
      <w:lvlText w:val="•"/>
      <w:lvlJc w:val="left"/>
      <w:pPr>
        <w:ind w:left="8420" w:hanging="332"/>
      </w:pPr>
      <w:rPr>
        <w:rFonts w:hint="default"/>
      </w:rPr>
    </w:lvl>
  </w:abstractNum>
  <w:abstractNum w:abstractNumId="32" w15:restartNumberingAfterBreak="0">
    <w:nsid w:val="223A3372"/>
    <w:multiLevelType w:val="hybridMultilevel"/>
    <w:tmpl w:val="913C21CE"/>
    <w:lvl w:ilvl="0" w:tplc="4FDE6940">
      <w:start w:val="1"/>
      <w:numFmt w:val="decimal"/>
      <w:lvlText w:val="%1."/>
      <w:lvlJc w:val="left"/>
      <w:pPr>
        <w:ind w:left="2035" w:hanging="310"/>
      </w:pPr>
      <w:rPr>
        <w:rFonts w:ascii="Times New Roman" w:eastAsia="Times New Roman" w:hAnsi="Times New Roman" w:cs="Times New Roman" w:hint="default"/>
        <w:spacing w:val="-1"/>
        <w:w w:val="100"/>
        <w:sz w:val="24"/>
        <w:szCs w:val="24"/>
      </w:rPr>
    </w:lvl>
    <w:lvl w:ilvl="1" w:tplc="1D4656C4">
      <w:numFmt w:val="bullet"/>
      <w:lvlText w:val="•"/>
      <w:lvlJc w:val="left"/>
      <w:pPr>
        <w:ind w:left="2880" w:hanging="310"/>
      </w:pPr>
      <w:rPr>
        <w:rFonts w:hint="default"/>
      </w:rPr>
    </w:lvl>
    <w:lvl w:ilvl="2" w:tplc="F252E84C">
      <w:numFmt w:val="bullet"/>
      <w:lvlText w:val="•"/>
      <w:lvlJc w:val="left"/>
      <w:pPr>
        <w:ind w:left="3720" w:hanging="310"/>
      </w:pPr>
      <w:rPr>
        <w:rFonts w:hint="default"/>
      </w:rPr>
    </w:lvl>
    <w:lvl w:ilvl="3" w:tplc="46CED80A">
      <w:numFmt w:val="bullet"/>
      <w:lvlText w:val="•"/>
      <w:lvlJc w:val="left"/>
      <w:pPr>
        <w:ind w:left="4560" w:hanging="310"/>
      </w:pPr>
      <w:rPr>
        <w:rFonts w:hint="default"/>
      </w:rPr>
    </w:lvl>
    <w:lvl w:ilvl="4" w:tplc="B94C2B40">
      <w:numFmt w:val="bullet"/>
      <w:lvlText w:val="•"/>
      <w:lvlJc w:val="left"/>
      <w:pPr>
        <w:ind w:left="5400" w:hanging="310"/>
      </w:pPr>
      <w:rPr>
        <w:rFonts w:hint="default"/>
      </w:rPr>
    </w:lvl>
    <w:lvl w:ilvl="5" w:tplc="B7409618">
      <w:numFmt w:val="bullet"/>
      <w:lvlText w:val="•"/>
      <w:lvlJc w:val="left"/>
      <w:pPr>
        <w:ind w:left="6240" w:hanging="310"/>
      </w:pPr>
      <w:rPr>
        <w:rFonts w:hint="default"/>
      </w:rPr>
    </w:lvl>
    <w:lvl w:ilvl="6" w:tplc="8FB46D96">
      <w:numFmt w:val="bullet"/>
      <w:lvlText w:val="•"/>
      <w:lvlJc w:val="left"/>
      <w:pPr>
        <w:ind w:left="7080" w:hanging="310"/>
      </w:pPr>
      <w:rPr>
        <w:rFonts w:hint="default"/>
      </w:rPr>
    </w:lvl>
    <w:lvl w:ilvl="7" w:tplc="73FC2B74">
      <w:numFmt w:val="bullet"/>
      <w:lvlText w:val="•"/>
      <w:lvlJc w:val="left"/>
      <w:pPr>
        <w:ind w:left="7920" w:hanging="310"/>
      </w:pPr>
      <w:rPr>
        <w:rFonts w:hint="default"/>
      </w:rPr>
    </w:lvl>
    <w:lvl w:ilvl="8" w:tplc="641637AE">
      <w:numFmt w:val="bullet"/>
      <w:lvlText w:val="•"/>
      <w:lvlJc w:val="left"/>
      <w:pPr>
        <w:ind w:left="8760" w:hanging="310"/>
      </w:pPr>
      <w:rPr>
        <w:rFonts w:hint="default"/>
      </w:rPr>
    </w:lvl>
  </w:abstractNum>
  <w:abstractNum w:abstractNumId="33" w15:restartNumberingAfterBreak="0">
    <w:nsid w:val="22CA66FA"/>
    <w:multiLevelType w:val="multilevel"/>
    <w:tmpl w:val="7DF6C478"/>
    <w:lvl w:ilvl="0">
      <w:start w:val="501"/>
      <w:numFmt w:val="decimal"/>
      <w:lvlText w:val="%1"/>
      <w:lvlJc w:val="left"/>
      <w:pPr>
        <w:ind w:left="901" w:hanging="782"/>
      </w:pPr>
      <w:rPr>
        <w:rFonts w:hint="default"/>
      </w:rPr>
    </w:lvl>
    <w:lvl w:ilvl="1">
      <w:start w:val="103"/>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59"/>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66"/>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425"/>
      </w:pPr>
      <w:rPr>
        <w:rFonts w:ascii="Times New Roman" w:eastAsia="Times New Roman" w:hAnsi="Times New Roman" w:cs="Times New Roman" w:hint="default"/>
        <w:spacing w:val="-1"/>
        <w:w w:val="100"/>
        <w:sz w:val="24"/>
        <w:szCs w:val="24"/>
      </w:rPr>
    </w:lvl>
    <w:lvl w:ilvl="5">
      <w:start w:val="1"/>
      <w:numFmt w:val="lowerLetter"/>
      <w:lvlText w:val="%6."/>
      <w:lvlJc w:val="left"/>
      <w:pPr>
        <w:ind w:left="2395" w:hanging="303"/>
      </w:pPr>
      <w:rPr>
        <w:rFonts w:ascii="Times New Roman" w:eastAsia="Times New Roman" w:hAnsi="Times New Roman" w:cs="Times New Roman" w:hint="default"/>
        <w:spacing w:val="-2"/>
        <w:w w:val="100"/>
        <w:sz w:val="24"/>
        <w:szCs w:val="24"/>
      </w:rPr>
    </w:lvl>
    <w:lvl w:ilvl="6">
      <w:numFmt w:val="bullet"/>
      <w:lvlText w:val="•"/>
      <w:lvlJc w:val="left"/>
      <w:pPr>
        <w:ind w:left="4008" w:hanging="303"/>
      </w:pPr>
      <w:rPr>
        <w:rFonts w:hint="default"/>
      </w:rPr>
    </w:lvl>
    <w:lvl w:ilvl="7">
      <w:numFmt w:val="bullet"/>
      <w:lvlText w:val="•"/>
      <w:lvlJc w:val="left"/>
      <w:pPr>
        <w:ind w:left="5616" w:hanging="303"/>
      </w:pPr>
      <w:rPr>
        <w:rFonts w:hint="default"/>
      </w:rPr>
    </w:lvl>
    <w:lvl w:ilvl="8">
      <w:numFmt w:val="bullet"/>
      <w:lvlText w:val="•"/>
      <w:lvlJc w:val="left"/>
      <w:pPr>
        <w:ind w:left="7224" w:hanging="303"/>
      </w:pPr>
      <w:rPr>
        <w:rFonts w:hint="default"/>
      </w:rPr>
    </w:lvl>
  </w:abstractNum>
  <w:abstractNum w:abstractNumId="34" w15:restartNumberingAfterBreak="0">
    <w:nsid w:val="27180615"/>
    <w:multiLevelType w:val="hybridMultilevel"/>
    <w:tmpl w:val="11A691A0"/>
    <w:lvl w:ilvl="0" w:tplc="47FCDB5C">
      <w:start w:val="1"/>
      <w:numFmt w:val="decimal"/>
      <w:lvlText w:val="(%1)"/>
      <w:lvlJc w:val="left"/>
      <w:pPr>
        <w:ind w:left="1320" w:hanging="560"/>
      </w:pPr>
      <w:rPr>
        <w:rFonts w:ascii="Times New Roman" w:eastAsia="Times New Roman" w:hAnsi="Times New Roman" w:cs="Times New Roman" w:hint="default"/>
        <w:spacing w:val="-1"/>
        <w:w w:val="100"/>
        <w:sz w:val="24"/>
        <w:szCs w:val="24"/>
      </w:rPr>
    </w:lvl>
    <w:lvl w:ilvl="1" w:tplc="14D8085A">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CAD27794">
      <w:numFmt w:val="bullet"/>
      <w:lvlText w:val="•"/>
      <w:lvlJc w:val="left"/>
      <w:pPr>
        <w:ind w:left="3044" w:hanging="444"/>
      </w:pPr>
      <w:rPr>
        <w:rFonts w:hint="default"/>
      </w:rPr>
    </w:lvl>
    <w:lvl w:ilvl="3" w:tplc="FCB66C60">
      <w:numFmt w:val="bullet"/>
      <w:lvlText w:val="•"/>
      <w:lvlJc w:val="left"/>
      <w:pPr>
        <w:ind w:left="3968" w:hanging="444"/>
      </w:pPr>
      <w:rPr>
        <w:rFonts w:hint="default"/>
      </w:rPr>
    </w:lvl>
    <w:lvl w:ilvl="4" w:tplc="27C072E2">
      <w:numFmt w:val="bullet"/>
      <w:lvlText w:val="•"/>
      <w:lvlJc w:val="left"/>
      <w:pPr>
        <w:ind w:left="4893" w:hanging="444"/>
      </w:pPr>
      <w:rPr>
        <w:rFonts w:hint="default"/>
      </w:rPr>
    </w:lvl>
    <w:lvl w:ilvl="5" w:tplc="C98A41F8">
      <w:numFmt w:val="bullet"/>
      <w:lvlText w:val="•"/>
      <w:lvlJc w:val="left"/>
      <w:pPr>
        <w:ind w:left="5817" w:hanging="444"/>
      </w:pPr>
      <w:rPr>
        <w:rFonts w:hint="default"/>
      </w:rPr>
    </w:lvl>
    <w:lvl w:ilvl="6" w:tplc="2AC092DE">
      <w:numFmt w:val="bullet"/>
      <w:lvlText w:val="•"/>
      <w:lvlJc w:val="left"/>
      <w:pPr>
        <w:ind w:left="6742" w:hanging="444"/>
      </w:pPr>
      <w:rPr>
        <w:rFonts w:hint="default"/>
      </w:rPr>
    </w:lvl>
    <w:lvl w:ilvl="7" w:tplc="CB7499B2">
      <w:numFmt w:val="bullet"/>
      <w:lvlText w:val="•"/>
      <w:lvlJc w:val="left"/>
      <w:pPr>
        <w:ind w:left="7666" w:hanging="444"/>
      </w:pPr>
      <w:rPr>
        <w:rFonts w:hint="default"/>
      </w:rPr>
    </w:lvl>
    <w:lvl w:ilvl="8" w:tplc="CCF0A99C">
      <w:numFmt w:val="bullet"/>
      <w:lvlText w:val="•"/>
      <w:lvlJc w:val="left"/>
      <w:pPr>
        <w:ind w:left="8591" w:hanging="444"/>
      </w:pPr>
      <w:rPr>
        <w:rFonts w:hint="default"/>
      </w:rPr>
    </w:lvl>
  </w:abstractNum>
  <w:abstractNum w:abstractNumId="35" w15:restartNumberingAfterBreak="0">
    <w:nsid w:val="27F93367"/>
    <w:multiLevelType w:val="hybridMultilevel"/>
    <w:tmpl w:val="7BAE2C6A"/>
    <w:lvl w:ilvl="0" w:tplc="4CFE16AC">
      <w:start w:val="1"/>
      <w:numFmt w:val="decimal"/>
      <w:lvlText w:val="(%1)"/>
      <w:lvlJc w:val="left"/>
      <w:pPr>
        <w:ind w:left="1320" w:hanging="538"/>
      </w:pPr>
      <w:rPr>
        <w:rFonts w:ascii="Times New Roman" w:eastAsia="Times New Roman" w:hAnsi="Times New Roman" w:cs="Times New Roman" w:hint="default"/>
        <w:spacing w:val="0"/>
        <w:w w:val="100"/>
        <w:sz w:val="24"/>
        <w:szCs w:val="24"/>
      </w:rPr>
    </w:lvl>
    <w:lvl w:ilvl="1" w:tplc="2506BAF6">
      <w:numFmt w:val="bullet"/>
      <w:lvlText w:val="•"/>
      <w:lvlJc w:val="left"/>
      <w:pPr>
        <w:ind w:left="2232" w:hanging="538"/>
      </w:pPr>
      <w:rPr>
        <w:rFonts w:hint="default"/>
      </w:rPr>
    </w:lvl>
    <w:lvl w:ilvl="2" w:tplc="0D502FD8">
      <w:numFmt w:val="bullet"/>
      <w:lvlText w:val="•"/>
      <w:lvlJc w:val="left"/>
      <w:pPr>
        <w:ind w:left="3144" w:hanging="538"/>
      </w:pPr>
      <w:rPr>
        <w:rFonts w:hint="default"/>
      </w:rPr>
    </w:lvl>
    <w:lvl w:ilvl="3" w:tplc="BD7A79B4">
      <w:numFmt w:val="bullet"/>
      <w:lvlText w:val="•"/>
      <w:lvlJc w:val="left"/>
      <w:pPr>
        <w:ind w:left="4056" w:hanging="538"/>
      </w:pPr>
      <w:rPr>
        <w:rFonts w:hint="default"/>
      </w:rPr>
    </w:lvl>
    <w:lvl w:ilvl="4" w:tplc="6D10721A">
      <w:numFmt w:val="bullet"/>
      <w:lvlText w:val="•"/>
      <w:lvlJc w:val="left"/>
      <w:pPr>
        <w:ind w:left="4968" w:hanging="538"/>
      </w:pPr>
      <w:rPr>
        <w:rFonts w:hint="default"/>
      </w:rPr>
    </w:lvl>
    <w:lvl w:ilvl="5" w:tplc="D93A2E1A">
      <w:numFmt w:val="bullet"/>
      <w:lvlText w:val="•"/>
      <w:lvlJc w:val="left"/>
      <w:pPr>
        <w:ind w:left="5880" w:hanging="538"/>
      </w:pPr>
      <w:rPr>
        <w:rFonts w:hint="default"/>
      </w:rPr>
    </w:lvl>
    <w:lvl w:ilvl="6" w:tplc="E7B8213C">
      <w:numFmt w:val="bullet"/>
      <w:lvlText w:val="•"/>
      <w:lvlJc w:val="left"/>
      <w:pPr>
        <w:ind w:left="6792" w:hanging="538"/>
      </w:pPr>
      <w:rPr>
        <w:rFonts w:hint="default"/>
      </w:rPr>
    </w:lvl>
    <w:lvl w:ilvl="7" w:tplc="6CB4B3F4">
      <w:numFmt w:val="bullet"/>
      <w:lvlText w:val="•"/>
      <w:lvlJc w:val="left"/>
      <w:pPr>
        <w:ind w:left="7704" w:hanging="538"/>
      </w:pPr>
      <w:rPr>
        <w:rFonts w:hint="default"/>
      </w:rPr>
    </w:lvl>
    <w:lvl w:ilvl="8" w:tplc="1996E634">
      <w:numFmt w:val="bullet"/>
      <w:lvlText w:val="•"/>
      <w:lvlJc w:val="left"/>
      <w:pPr>
        <w:ind w:left="8616" w:hanging="538"/>
      </w:pPr>
      <w:rPr>
        <w:rFonts w:hint="default"/>
      </w:rPr>
    </w:lvl>
  </w:abstractNum>
  <w:abstractNum w:abstractNumId="36" w15:restartNumberingAfterBreak="0">
    <w:nsid w:val="28214337"/>
    <w:multiLevelType w:val="hybridMultilevel"/>
    <w:tmpl w:val="B6508F10"/>
    <w:lvl w:ilvl="0" w:tplc="04090019">
      <w:start w:val="1"/>
      <w:numFmt w:val="lowerLetter"/>
      <w:lvlText w:val="%1."/>
      <w:lvlJc w:val="left"/>
      <w:pPr>
        <w:ind w:left="2880" w:hanging="360"/>
      </w:p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37" w15:restartNumberingAfterBreak="0">
    <w:nsid w:val="28B0225B"/>
    <w:multiLevelType w:val="hybridMultilevel"/>
    <w:tmpl w:val="8C8C835C"/>
    <w:lvl w:ilvl="0" w:tplc="0A800A0C">
      <w:start w:val="1"/>
      <w:numFmt w:val="decimal"/>
      <w:lvlText w:val="%1."/>
      <w:lvlJc w:val="left"/>
      <w:pPr>
        <w:ind w:left="2395" w:hanging="360"/>
      </w:pPr>
      <w:rPr>
        <w:rFonts w:ascii="Times New Roman" w:eastAsia="Times New Roman" w:hAnsi="Times New Roman" w:cs="Times New Roman" w:hint="default"/>
        <w:spacing w:val="-1"/>
        <w:w w:val="100"/>
        <w:sz w:val="24"/>
        <w:szCs w:val="24"/>
      </w:rPr>
    </w:lvl>
    <w:lvl w:ilvl="1" w:tplc="B8646A5C">
      <w:numFmt w:val="bullet"/>
      <w:lvlText w:val="•"/>
      <w:lvlJc w:val="left"/>
      <w:pPr>
        <w:ind w:left="3204" w:hanging="360"/>
      </w:pPr>
      <w:rPr>
        <w:rFonts w:hint="default"/>
      </w:rPr>
    </w:lvl>
    <w:lvl w:ilvl="2" w:tplc="E674B3D8">
      <w:numFmt w:val="bullet"/>
      <w:lvlText w:val="•"/>
      <w:lvlJc w:val="left"/>
      <w:pPr>
        <w:ind w:left="4008" w:hanging="360"/>
      </w:pPr>
      <w:rPr>
        <w:rFonts w:hint="default"/>
      </w:rPr>
    </w:lvl>
    <w:lvl w:ilvl="3" w:tplc="E2100B3E">
      <w:numFmt w:val="bullet"/>
      <w:lvlText w:val="•"/>
      <w:lvlJc w:val="left"/>
      <w:pPr>
        <w:ind w:left="4812" w:hanging="360"/>
      </w:pPr>
      <w:rPr>
        <w:rFonts w:hint="default"/>
      </w:rPr>
    </w:lvl>
    <w:lvl w:ilvl="4" w:tplc="95B0EA7C">
      <w:numFmt w:val="bullet"/>
      <w:lvlText w:val="•"/>
      <w:lvlJc w:val="left"/>
      <w:pPr>
        <w:ind w:left="5616" w:hanging="360"/>
      </w:pPr>
      <w:rPr>
        <w:rFonts w:hint="default"/>
      </w:rPr>
    </w:lvl>
    <w:lvl w:ilvl="5" w:tplc="2CA4E52A">
      <w:numFmt w:val="bullet"/>
      <w:lvlText w:val="•"/>
      <w:lvlJc w:val="left"/>
      <w:pPr>
        <w:ind w:left="6420" w:hanging="360"/>
      </w:pPr>
      <w:rPr>
        <w:rFonts w:hint="default"/>
      </w:rPr>
    </w:lvl>
    <w:lvl w:ilvl="6" w:tplc="3D86BE46">
      <w:numFmt w:val="bullet"/>
      <w:lvlText w:val="•"/>
      <w:lvlJc w:val="left"/>
      <w:pPr>
        <w:ind w:left="7224" w:hanging="360"/>
      </w:pPr>
      <w:rPr>
        <w:rFonts w:hint="default"/>
      </w:rPr>
    </w:lvl>
    <w:lvl w:ilvl="7" w:tplc="38B00BBC">
      <w:numFmt w:val="bullet"/>
      <w:lvlText w:val="•"/>
      <w:lvlJc w:val="left"/>
      <w:pPr>
        <w:ind w:left="8028" w:hanging="360"/>
      </w:pPr>
      <w:rPr>
        <w:rFonts w:hint="default"/>
      </w:rPr>
    </w:lvl>
    <w:lvl w:ilvl="8" w:tplc="761CB0CE">
      <w:numFmt w:val="bullet"/>
      <w:lvlText w:val="•"/>
      <w:lvlJc w:val="left"/>
      <w:pPr>
        <w:ind w:left="8832" w:hanging="360"/>
      </w:pPr>
      <w:rPr>
        <w:rFonts w:hint="default"/>
      </w:rPr>
    </w:lvl>
  </w:abstractNum>
  <w:abstractNum w:abstractNumId="38" w15:restartNumberingAfterBreak="0">
    <w:nsid w:val="2A1222C0"/>
    <w:multiLevelType w:val="hybridMultilevel"/>
    <w:tmpl w:val="B8AC1F28"/>
    <w:lvl w:ilvl="0" w:tplc="8C006AA8">
      <w:start w:val="1"/>
      <w:numFmt w:val="decimal"/>
      <w:lvlText w:val="(%1)"/>
      <w:lvlJc w:val="left"/>
      <w:pPr>
        <w:ind w:left="1778" w:hanging="459"/>
      </w:pPr>
      <w:rPr>
        <w:rFonts w:ascii="Times New Roman" w:eastAsia="Times New Roman" w:hAnsi="Times New Roman" w:cs="Times New Roman" w:hint="default"/>
        <w:spacing w:val="-1"/>
        <w:w w:val="100"/>
        <w:sz w:val="24"/>
        <w:szCs w:val="24"/>
      </w:rPr>
    </w:lvl>
    <w:lvl w:ilvl="1" w:tplc="1AE89C0A">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AF98FCDC">
      <w:numFmt w:val="bullet"/>
      <w:lvlText w:val="•"/>
      <w:lvlJc w:val="left"/>
      <w:pPr>
        <w:ind w:left="3044" w:hanging="444"/>
      </w:pPr>
      <w:rPr>
        <w:rFonts w:hint="default"/>
      </w:rPr>
    </w:lvl>
    <w:lvl w:ilvl="3" w:tplc="1264CF60">
      <w:numFmt w:val="bullet"/>
      <w:lvlText w:val="•"/>
      <w:lvlJc w:val="left"/>
      <w:pPr>
        <w:ind w:left="3968" w:hanging="444"/>
      </w:pPr>
      <w:rPr>
        <w:rFonts w:hint="default"/>
      </w:rPr>
    </w:lvl>
    <w:lvl w:ilvl="4" w:tplc="3B82720C">
      <w:numFmt w:val="bullet"/>
      <w:lvlText w:val="•"/>
      <w:lvlJc w:val="left"/>
      <w:pPr>
        <w:ind w:left="4893" w:hanging="444"/>
      </w:pPr>
      <w:rPr>
        <w:rFonts w:hint="default"/>
      </w:rPr>
    </w:lvl>
    <w:lvl w:ilvl="5" w:tplc="99C0D86C">
      <w:numFmt w:val="bullet"/>
      <w:lvlText w:val="•"/>
      <w:lvlJc w:val="left"/>
      <w:pPr>
        <w:ind w:left="5817" w:hanging="444"/>
      </w:pPr>
      <w:rPr>
        <w:rFonts w:hint="default"/>
      </w:rPr>
    </w:lvl>
    <w:lvl w:ilvl="6" w:tplc="3FC25634">
      <w:numFmt w:val="bullet"/>
      <w:lvlText w:val="•"/>
      <w:lvlJc w:val="left"/>
      <w:pPr>
        <w:ind w:left="6742" w:hanging="444"/>
      </w:pPr>
      <w:rPr>
        <w:rFonts w:hint="default"/>
      </w:rPr>
    </w:lvl>
    <w:lvl w:ilvl="7" w:tplc="9A52C0BE">
      <w:numFmt w:val="bullet"/>
      <w:lvlText w:val="•"/>
      <w:lvlJc w:val="left"/>
      <w:pPr>
        <w:ind w:left="7666" w:hanging="444"/>
      </w:pPr>
      <w:rPr>
        <w:rFonts w:hint="default"/>
      </w:rPr>
    </w:lvl>
    <w:lvl w:ilvl="8" w:tplc="C1E059E4">
      <w:numFmt w:val="bullet"/>
      <w:lvlText w:val="•"/>
      <w:lvlJc w:val="left"/>
      <w:pPr>
        <w:ind w:left="8591" w:hanging="444"/>
      </w:pPr>
      <w:rPr>
        <w:rFonts w:hint="default"/>
      </w:rPr>
    </w:lvl>
  </w:abstractNum>
  <w:abstractNum w:abstractNumId="39" w15:restartNumberingAfterBreak="0">
    <w:nsid w:val="2A4E23BE"/>
    <w:multiLevelType w:val="hybridMultilevel"/>
    <w:tmpl w:val="AF389AF6"/>
    <w:lvl w:ilvl="0" w:tplc="69988A80">
      <w:start w:val="1"/>
      <w:numFmt w:val="decimal"/>
      <w:lvlText w:val="(%1)"/>
      <w:lvlJc w:val="left"/>
      <w:pPr>
        <w:ind w:left="1320" w:hanging="567"/>
      </w:pPr>
      <w:rPr>
        <w:rFonts w:ascii="Times New Roman" w:eastAsia="Times New Roman" w:hAnsi="Times New Roman" w:cs="Times New Roman" w:hint="default"/>
        <w:spacing w:val="-1"/>
        <w:w w:val="100"/>
        <w:sz w:val="24"/>
        <w:szCs w:val="24"/>
      </w:rPr>
    </w:lvl>
    <w:lvl w:ilvl="1" w:tplc="FC9A4DC8">
      <w:start w:val="1"/>
      <w:numFmt w:val="lowerLetter"/>
      <w:lvlText w:val="(%2)"/>
      <w:lvlJc w:val="left"/>
      <w:pPr>
        <w:ind w:left="1675" w:hanging="555"/>
      </w:pPr>
      <w:rPr>
        <w:rFonts w:ascii="Times New Roman" w:eastAsia="Times New Roman" w:hAnsi="Times New Roman" w:cs="Times New Roman" w:hint="default"/>
        <w:spacing w:val="-2"/>
        <w:w w:val="100"/>
        <w:sz w:val="24"/>
        <w:szCs w:val="24"/>
      </w:rPr>
    </w:lvl>
    <w:lvl w:ilvl="2" w:tplc="69D0D522">
      <w:start w:val="1"/>
      <w:numFmt w:val="decimal"/>
      <w:lvlText w:val="%3."/>
      <w:lvlJc w:val="left"/>
      <w:pPr>
        <w:ind w:left="2035" w:hanging="454"/>
      </w:pPr>
      <w:rPr>
        <w:rFonts w:ascii="Times New Roman" w:eastAsia="Times New Roman" w:hAnsi="Times New Roman" w:cs="Times New Roman" w:hint="default"/>
        <w:spacing w:val="-1"/>
        <w:w w:val="100"/>
        <w:sz w:val="24"/>
        <w:szCs w:val="24"/>
      </w:rPr>
    </w:lvl>
    <w:lvl w:ilvl="3" w:tplc="26EA473E">
      <w:numFmt w:val="bullet"/>
      <w:lvlText w:val="•"/>
      <w:lvlJc w:val="left"/>
      <w:pPr>
        <w:ind w:left="2400" w:hanging="454"/>
      </w:pPr>
      <w:rPr>
        <w:rFonts w:hint="default"/>
      </w:rPr>
    </w:lvl>
    <w:lvl w:ilvl="4" w:tplc="9B7458C8">
      <w:numFmt w:val="bullet"/>
      <w:lvlText w:val="•"/>
      <w:lvlJc w:val="left"/>
      <w:pPr>
        <w:ind w:left="3548" w:hanging="454"/>
      </w:pPr>
      <w:rPr>
        <w:rFonts w:hint="default"/>
      </w:rPr>
    </w:lvl>
    <w:lvl w:ilvl="5" w:tplc="8D70ADC6">
      <w:numFmt w:val="bullet"/>
      <w:lvlText w:val="•"/>
      <w:lvlJc w:val="left"/>
      <w:pPr>
        <w:ind w:left="4697" w:hanging="454"/>
      </w:pPr>
      <w:rPr>
        <w:rFonts w:hint="default"/>
      </w:rPr>
    </w:lvl>
    <w:lvl w:ilvl="6" w:tplc="2A708D88">
      <w:numFmt w:val="bullet"/>
      <w:lvlText w:val="•"/>
      <w:lvlJc w:val="left"/>
      <w:pPr>
        <w:ind w:left="5845" w:hanging="454"/>
      </w:pPr>
      <w:rPr>
        <w:rFonts w:hint="default"/>
      </w:rPr>
    </w:lvl>
    <w:lvl w:ilvl="7" w:tplc="2C0C3634">
      <w:numFmt w:val="bullet"/>
      <w:lvlText w:val="•"/>
      <w:lvlJc w:val="left"/>
      <w:pPr>
        <w:ind w:left="6994" w:hanging="454"/>
      </w:pPr>
      <w:rPr>
        <w:rFonts w:hint="default"/>
      </w:rPr>
    </w:lvl>
    <w:lvl w:ilvl="8" w:tplc="CEB0B404">
      <w:numFmt w:val="bullet"/>
      <w:lvlText w:val="•"/>
      <w:lvlJc w:val="left"/>
      <w:pPr>
        <w:ind w:left="8142" w:hanging="454"/>
      </w:pPr>
      <w:rPr>
        <w:rFonts w:hint="default"/>
      </w:rPr>
    </w:lvl>
  </w:abstractNum>
  <w:abstractNum w:abstractNumId="40" w15:restartNumberingAfterBreak="0">
    <w:nsid w:val="2C7C5D59"/>
    <w:multiLevelType w:val="hybridMultilevel"/>
    <w:tmpl w:val="E9C4ADE6"/>
    <w:lvl w:ilvl="0" w:tplc="FA3A442C">
      <w:start w:val="1"/>
      <w:numFmt w:val="decimal"/>
      <w:lvlText w:val="(%1)"/>
      <w:lvlJc w:val="left"/>
      <w:pPr>
        <w:ind w:left="1320" w:hanging="461"/>
      </w:pPr>
      <w:rPr>
        <w:rFonts w:ascii="Times New Roman" w:eastAsia="Times New Roman" w:hAnsi="Times New Roman" w:cs="Times New Roman" w:hint="default"/>
        <w:spacing w:val="-1"/>
        <w:w w:val="100"/>
        <w:sz w:val="24"/>
        <w:szCs w:val="24"/>
      </w:rPr>
    </w:lvl>
    <w:lvl w:ilvl="1" w:tplc="9BF47578">
      <w:start w:val="1"/>
      <w:numFmt w:val="lowerLetter"/>
      <w:lvlText w:val="(%2)"/>
      <w:lvlJc w:val="left"/>
      <w:pPr>
        <w:ind w:left="1675" w:hanging="401"/>
      </w:pPr>
      <w:rPr>
        <w:rFonts w:ascii="Times New Roman" w:eastAsia="Times New Roman" w:hAnsi="Times New Roman" w:cs="Times New Roman" w:hint="default"/>
        <w:spacing w:val="-2"/>
        <w:w w:val="100"/>
        <w:sz w:val="24"/>
        <w:szCs w:val="24"/>
      </w:rPr>
    </w:lvl>
    <w:lvl w:ilvl="2" w:tplc="E78A3CD2">
      <w:numFmt w:val="bullet"/>
      <w:lvlText w:val="•"/>
      <w:lvlJc w:val="left"/>
      <w:pPr>
        <w:ind w:left="2653" w:hanging="401"/>
      </w:pPr>
      <w:rPr>
        <w:rFonts w:hint="default"/>
      </w:rPr>
    </w:lvl>
    <w:lvl w:ilvl="3" w:tplc="8EBE915A">
      <w:numFmt w:val="bullet"/>
      <w:lvlText w:val="•"/>
      <w:lvlJc w:val="left"/>
      <w:pPr>
        <w:ind w:left="3626" w:hanging="401"/>
      </w:pPr>
      <w:rPr>
        <w:rFonts w:hint="default"/>
      </w:rPr>
    </w:lvl>
    <w:lvl w:ilvl="4" w:tplc="BA5604B4">
      <w:numFmt w:val="bullet"/>
      <w:lvlText w:val="•"/>
      <w:lvlJc w:val="left"/>
      <w:pPr>
        <w:ind w:left="4600" w:hanging="401"/>
      </w:pPr>
      <w:rPr>
        <w:rFonts w:hint="default"/>
      </w:rPr>
    </w:lvl>
    <w:lvl w:ilvl="5" w:tplc="B9F698DC">
      <w:numFmt w:val="bullet"/>
      <w:lvlText w:val="•"/>
      <w:lvlJc w:val="left"/>
      <w:pPr>
        <w:ind w:left="5573" w:hanging="401"/>
      </w:pPr>
      <w:rPr>
        <w:rFonts w:hint="default"/>
      </w:rPr>
    </w:lvl>
    <w:lvl w:ilvl="6" w:tplc="A69A0228">
      <w:numFmt w:val="bullet"/>
      <w:lvlText w:val="•"/>
      <w:lvlJc w:val="left"/>
      <w:pPr>
        <w:ind w:left="6546" w:hanging="401"/>
      </w:pPr>
      <w:rPr>
        <w:rFonts w:hint="default"/>
      </w:rPr>
    </w:lvl>
    <w:lvl w:ilvl="7" w:tplc="16CCFF0C">
      <w:numFmt w:val="bullet"/>
      <w:lvlText w:val="•"/>
      <w:lvlJc w:val="left"/>
      <w:pPr>
        <w:ind w:left="7520" w:hanging="401"/>
      </w:pPr>
      <w:rPr>
        <w:rFonts w:hint="default"/>
      </w:rPr>
    </w:lvl>
    <w:lvl w:ilvl="8" w:tplc="FB2C65B4">
      <w:numFmt w:val="bullet"/>
      <w:lvlText w:val="•"/>
      <w:lvlJc w:val="left"/>
      <w:pPr>
        <w:ind w:left="8493" w:hanging="401"/>
      </w:pPr>
      <w:rPr>
        <w:rFonts w:hint="default"/>
      </w:rPr>
    </w:lvl>
  </w:abstractNum>
  <w:abstractNum w:abstractNumId="41" w15:restartNumberingAfterBreak="0">
    <w:nsid w:val="2F1D1735"/>
    <w:multiLevelType w:val="multilevel"/>
    <w:tmpl w:val="216EE020"/>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1675" w:hanging="452"/>
      </w:pPr>
      <w:rPr>
        <w:rFonts w:ascii="Times New Roman" w:eastAsia="Times New Roman" w:hAnsi="Times New Roman" w:cs="Times New Roman" w:hint="default"/>
        <w:spacing w:val="-2"/>
        <w:w w:val="100"/>
        <w:sz w:val="24"/>
        <w:szCs w:val="24"/>
      </w:rPr>
    </w:lvl>
    <w:lvl w:ilvl="3">
      <w:numFmt w:val="bullet"/>
      <w:lvlText w:val="•"/>
      <w:lvlJc w:val="left"/>
      <w:pPr>
        <w:ind w:left="2775" w:hanging="452"/>
      </w:pPr>
      <w:rPr>
        <w:rFonts w:hint="default"/>
      </w:rPr>
    </w:lvl>
    <w:lvl w:ilvl="4">
      <w:numFmt w:val="bullet"/>
      <w:lvlText w:val="•"/>
      <w:lvlJc w:val="left"/>
      <w:pPr>
        <w:ind w:left="3870" w:hanging="452"/>
      </w:pPr>
      <w:rPr>
        <w:rFonts w:hint="default"/>
      </w:rPr>
    </w:lvl>
    <w:lvl w:ilvl="5">
      <w:numFmt w:val="bullet"/>
      <w:lvlText w:val="•"/>
      <w:lvlJc w:val="left"/>
      <w:pPr>
        <w:ind w:left="4965" w:hanging="452"/>
      </w:pPr>
      <w:rPr>
        <w:rFonts w:hint="default"/>
      </w:rPr>
    </w:lvl>
    <w:lvl w:ilvl="6">
      <w:numFmt w:val="bullet"/>
      <w:lvlText w:val="•"/>
      <w:lvlJc w:val="left"/>
      <w:pPr>
        <w:ind w:left="6060" w:hanging="452"/>
      </w:pPr>
      <w:rPr>
        <w:rFonts w:hint="default"/>
      </w:rPr>
    </w:lvl>
    <w:lvl w:ilvl="7">
      <w:numFmt w:val="bullet"/>
      <w:lvlText w:val="•"/>
      <w:lvlJc w:val="left"/>
      <w:pPr>
        <w:ind w:left="7155" w:hanging="452"/>
      </w:pPr>
      <w:rPr>
        <w:rFonts w:hint="default"/>
      </w:rPr>
    </w:lvl>
    <w:lvl w:ilvl="8">
      <w:numFmt w:val="bullet"/>
      <w:lvlText w:val="•"/>
      <w:lvlJc w:val="left"/>
      <w:pPr>
        <w:ind w:left="8250" w:hanging="452"/>
      </w:pPr>
      <w:rPr>
        <w:rFonts w:hint="default"/>
      </w:rPr>
    </w:lvl>
  </w:abstractNum>
  <w:abstractNum w:abstractNumId="42" w15:restartNumberingAfterBreak="0">
    <w:nsid w:val="31FA064C"/>
    <w:multiLevelType w:val="hybridMultilevel"/>
    <w:tmpl w:val="DC4ABF32"/>
    <w:lvl w:ilvl="0" w:tplc="1B54EA08">
      <w:start w:val="4"/>
      <w:numFmt w:val="decimal"/>
      <w:lvlText w:val="(%1)"/>
      <w:lvlJc w:val="left"/>
      <w:pPr>
        <w:ind w:left="1214" w:hanging="360"/>
      </w:pPr>
      <w:rPr>
        <w:rFonts w:hint="default"/>
      </w:rPr>
    </w:lvl>
    <w:lvl w:ilvl="1" w:tplc="04090019" w:tentative="1">
      <w:start w:val="1"/>
      <w:numFmt w:val="lowerLetter"/>
      <w:lvlText w:val="%2."/>
      <w:lvlJc w:val="left"/>
      <w:pPr>
        <w:ind w:left="1934" w:hanging="360"/>
      </w:pPr>
    </w:lvl>
    <w:lvl w:ilvl="2" w:tplc="0409001B" w:tentative="1">
      <w:start w:val="1"/>
      <w:numFmt w:val="lowerRoman"/>
      <w:lvlText w:val="%3."/>
      <w:lvlJc w:val="right"/>
      <w:pPr>
        <w:ind w:left="2654" w:hanging="180"/>
      </w:pPr>
    </w:lvl>
    <w:lvl w:ilvl="3" w:tplc="0409000F" w:tentative="1">
      <w:start w:val="1"/>
      <w:numFmt w:val="decimal"/>
      <w:lvlText w:val="%4."/>
      <w:lvlJc w:val="left"/>
      <w:pPr>
        <w:ind w:left="3374" w:hanging="360"/>
      </w:pPr>
    </w:lvl>
    <w:lvl w:ilvl="4" w:tplc="04090019" w:tentative="1">
      <w:start w:val="1"/>
      <w:numFmt w:val="lowerLetter"/>
      <w:lvlText w:val="%5."/>
      <w:lvlJc w:val="left"/>
      <w:pPr>
        <w:ind w:left="4094" w:hanging="360"/>
      </w:pPr>
    </w:lvl>
    <w:lvl w:ilvl="5" w:tplc="0409001B" w:tentative="1">
      <w:start w:val="1"/>
      <w:numFmt w:val="lowerRoman"/>
      <w:lvlText w:val="%6."/>
      <w:lvlJc w:val="right"/>
      <w:pPr>
        <w:ind w:left="4814" w:hanging="180"/>
      </w:pPr>
    </w:lvl>
    <w:lvl w:ilvl="6" w:tplc="0409000F" w:tentative="1">
      <w:start w:val="1"/>
      <w:numFmt w:val="decimal"/>
      <w:lvlText w:val="%7."/>
      <w:lvlJc w:val="left"/>
      <w:pPr>
        <w:ind w:left="5534" w:hanging="360"/>
      </w:pPr>
    </w:lvl>
    <w:lvl w:ilvl="7" w:tplc="04090019" w:tentative="1">
      <w:start w:val="1"/>
      <w:numFmt w:val="lowerLetter"/>
      <w:lvlText w:val="%8."/>
      <w:lvlJc w:val="left"/>
      <w:pPr>
        <w:ind w:left="6254" w:hanging="360"/>
      </w:pPr>
    </w:lvl>
    <w:lvl w:ilvl="8" w:tplc="0409001B" w:tentative="1">
      <w:start w:val="1"/>
      <w:numFmt w:val="lowerRoman"/>
      <w:lvlText w:val="%9."/>
      <w:lvlJc w:val="right"/>
      <w:pPr>
        <w:ind w:left="6974" w:hanging="180"/>
      </w:pPr>
    </w:lvl>
  </w:abstractNum>
  <w:abstractNum w:abstractNumId="43" w15:restartNumberingAfterBreak="0">
    <w:nsid w:val="31FF32B8"/>
    <w:multiLevelType w:val="hybridMultilevel"/>
    <w:tmpl w:val="DE3E9CAC"/>
    <w:lvl w:ilvl="0" w:tplc="03D0971E">
      <w:start w:val="1"/>
      <w:numFmt w:val="lowerLetter"/>
      <w:lvlText w:val="%1."/>
      <w:lvlJc w:val="left"/>
      <w:pPr>
        <w:ind w:left="2740" w:hanging="346"/>
      </w:pPr>
      <w:rPr>
        <w:rFonts w:ascii="Times New Roman" w:eastAsia="Times New Roman" w:hAnsi="Times New Roman" w:cs="Times New Roman" w:hint="default"/>
        <w:spacing w:val="-2"/>
        <w:w w:val="100"/>
        <w:sz w:val="24"/>
        <w:szCs w:val="24"/>
      </w:rPr>
    </w:lvl>
    <w:lvl w:ilvl="1" w:tplc="DB363258">
      <w:numFmt w:val="bullet"/>
      <w:lvlText w:val="•"/>
      <w:lvlJc w:val="left"/>
      <w:pPr>
        <w:ind w:left="3510" w:hanging="346"/>
      </w:pPr>
      <w:rPr>
        <w:rFonts w:hint="default"/>
      </w:rPr>
    </w:lvl>
    <w:lvl w:ilvl="2" w:tplc="D2C6AEBE">
      <w:numFmt w:val="bullet"/>
      <w:lvlText w:val="•"/>
      <w:lvlJc w:val="left"/>
      <w:pPr>
        <w:ind w:left="4280" w:hanging="346"/>
      </w:pPr>
      <w:rPr>
        <w:rFonts w:hint="default"/>
      </w:rPr>
    </w:lvl>
    <w:lvl w:ilvl="3" w:tplc="3B628814">
      <w:numFmt w:val="bullet"/>
      <w:lvlText w:val="•"/>
      <w:lvlJc w:val="left"/>
      <w:pPr>
        <w:ind w:left="5050" w:hanging="346"/>
      </w:pPr>
      <w:rPr>
        <w:rFonts w:hint="default"/>
      </w:rPr>
    </w:lvl>
    <w:lvl w:ilvl="4" w:tplc="0FE4E85C">
      <w:numFmt w:val="bullet"/>
      <w:lvlText w:val="•"/>
      <w:lvlJc w:val="left"/>
      <w:pPr>
        <w:ind w:left="5820" w:hanging="346"/>
      </w:pPr>
      <w:rPr>
        <w:rFonts w:hint="default"/>
      </w:rPr>
    </w:lvl>
    <w:lvl w:ilvl="5" w:tplc="AA52917C">
      <w:numFmt w:val="bullet"/>
      <w:lvlText w:val="•"/>
      <w:lvlJc w:val="left"/>
      <w:pPr>
        <w:ind w:left="6590" w:hanging="346"/>
      </w:pPr>
      <w:rPr>
        <w:rFonts w:hint="default"/>
      </w:rPr>
    </w:lvl>
    <w:lvl w:ilvl="6" w:tplc="CF487D16">
      <w:numFmt w:val="bullet"/>
      <w:lvlText w:val="•"/>
      <w:lvlJc w:val="left"/>
      <w:pPr>
        <w:ind w:left="7360" w:hanging="346"/>
      </w:pPr>
      <w:rPr>
        <w:rFonts w:hint="default"/>
      </w:rPr>
    </w:lvl>
    <w:lvl w:ilvl="7" w:tplc="4EEAFA0C">
      <w:numFmt w:val="bullet"/>
      <w:lvlText w:val="•"/>
      <w:lvlJc w:val="left"/>
      <w:pPr>
        <w:ind w:left="8130" w:hanging="346"/>
      </w:pPr>
      <w:rPr>
        <w:rFonts w:hint="default"/>
      </w:rPr>
    </w:lvl>
    <w:lvl w:ilvl="8" w:tplc="4F9695AC">
      <w:numFmt w:val="bullet"/>
      <w:lvlText w:val="•"/>
      <w:lvlJc w:val="left"/>
      <w:pPr>
        <w:ind w:left="8900" w:hanging="346"/>
      </w:pPr>
      <w:rPr>
        <w:rFonts w:hint="default"/>
      </w:rPr>
    </w:lvl>
  </w:abstractNum>
  <w:abstractNum w:abstractNumId="44" w15:restartNumberingAfterBreak="0">
    <w:nsid w:val="32B34C21"/>
    <w:multiLevelType w:val="hybridMultilevel"/>
    <w:tmpl w:val="26ACFF28"/>
    <w:lvl w:ilvl="0" w:tplc="987EB332">
      <w:start w:val="1"/>
      <w:numFmt w:val="decimal"/>
      <w:lvlText w:val="(%1)"/>
      <w:lvlJc w:val="left"/>
      <w:pPr>
        <w:ind w:left="720" w:hanging="360"/>
      </w:pPr>
      <w:rPr>
        <w:rFonts w:hint="default"/>
      </w:rPr>
    </w:lvl>
    <w:lvl w:ilvl="1" w:tplc="C75CC76E">
      <w:start w:val="1"/>
      <w:numFmt w:val="lowerLetter"/>
      <w:lvlText w:val="(%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34A44753"/>
    <w:multiLevelType w:val="hybridMultilevel"/>
    <w:tmpl w:val="058E82E4"/>
    <w:lvl w:ilvl="0" w:tplc="04090019">
      <w:start w:val="1"/>
      <w:numFmt w:val="lowerLetter"/>
      <w:lvlText w:val="%1."/>
      <w:lvlJc w:val="left"/>
      <w:pPr>
        <w:ind w:left="3330" w:hanging="360"/>
      </w:pPr>
    </w:lvl>
    <w:lvl w:ilvl="1" w:tplc="04090019" w:tentative="1">
      <w:start w:val="1"/>
      <w:numFmt w:val="lowerLetter"/>
      <w:lvlText w:val="%2."/>
      <w:lvlJc w:val="left"/>
      <w:pPr>
        <w:ind w:left="4050" w:hanging="360"/>
      </w:pPr>
    </w:lvl>
    <w:lvl w:ilvl="2" w:tplc="0409001B" w:tentative="1">
      <w:start w:val="1"/>
      <w:numFmt w:val="lowerRoman"/>
      <w:lvlText w:val="%3."/>
      <w:lvlJc w:val="right"/>
      <w:pPr>
        <w:ind w:left="4770" w:hanging="180"/>
      </w:pPr>
    </w:lvl>
    <w:lvl w:ilvl="3" w:tplc="0409000F" w:tentative="1">
      <w:start w:val="1"/>
      <w:numFmt w:val="decimal"/>
      <w:lvlText w:val="%4."/>
      <w:lvlJc w:val="left"/>
      <w:pPr>
        <w:ind w:left="5490" w:hanging="360"/>
      </w:pPr>
    </w:lvl>
    <w:lvl w:ilvl="4" w:tplc="04090019" w:tentative="1">
      <w:start w:val="1"/>
      <w:numFmt w:val="lowerLetter"/>
      <w:lvlText w:val="%5."/>
      <w:lvlJc w:val="left"/>
      <w:pPr>
        <w:ind w:left="6210" w:hanging="360"/>
      </w:pPr>
    </w:lvl>
    <w:lvl w:ilvl="5" w:tplc="0409001B" w:tentative="1">
      <w:start w:val="1"/>
      <w:numFmt w:val="lowerRoman"/>
      <w:lvlText w:val="%6."/>
      <w:lvlJc w:val="right"/>
      <w:pPr>
        <w:ind w:left="6930" w:hanging="180"/>
      </w:pPr>
    </w:lvl>
    <w:lvl w:ilvl="6" w:tplc="0409000F" w:tentative="1">
      <w:start w:val="1"/>
      <w:numFmt w:val="decimal"/>
      <w:lvlText w:val="%7."/>
      <w:lvlJc w:val="left"/>
      <w:pPr>
        <w:ind w:left="7650" w:hanging="360"/>
      </w:pPr>
    </w:lvl>
    <w:lvl w:ilvl="7" w:tplc="04090019" w:tentative="1">
      <w:start w:val="1"/>
      <w:numFmt w:val="lowerLetter"/>
      <w:lvlText w:val="%8."/>
      <w:lvlJc w:val="left"/>
      <w:pPr>
        <w:ind w:left="8370" w:hanging="360"/>
      </w:pPr>
    </w:lvl>
    <w:lvl w:ilvl="8" w:tplc="0409001B" w:tentative="1">
      <w:start w:val="1"/>
      <w:numFmt w:val="lowerRoman"/>
      <w:lvlText w:val="%9."/>
      <w:lvlJc w:val="right"/>
      <w:pPr>
        <w:ind w:left="9090" w:hanging="180"/>
      </w:pPr>
    </w:lvl>
  </w:abstractNum>
  <w:abstractNum w:abstractNumId="46" w15:restartNumberingAfterBreak="0">
    <w:nsid w:val="38293716"/>
    <w:multiLevelType w:val="hybridMultilevel"/>
    <w:tmpl w:val="2B665056"/>
    <w:lvl w:ilvl="0" w:tplc="534E285C">
      <w:start w:val="1"/>
      <w:numFmt w:val="decimal"/>
      <w:lvlText w:val="(%1)"/>
      <w:lvlJc w:val="left"/>
      <w:pPr>
        <w:ind w:left="1320" w:hanging="423"/>
      </w:pPr>
      <w:rPr>
        <w:rFonts w:ascii="Times New Roman" w:eastAsia="Times New Roman" w:hAnsi="Times New Roman" w:cs="Times New Roman" w:hint="default"/>
        <w:spacing w:val="-1"/>
        <w:w w:val="100"/>
        <w:sz w:val="24"/>
        <w:szCs w:val="24"/>
      </w:rPr>
    </w:lvl>
    <w:lvl w:ilvl="1" w:tplc="D8F0187A">
      <w:start w:val="1"/>
      <w:numFmt w:val="lowerLetter"/>
      <w:lvlText w:val="(%2)"/>
      <w:lvlJc w:val="left"/>
      <w:pPr>
        <w:ind w:left="1675" w:hanging="545"/>
      </w:pPr>
      <w:rPr>
        <w:rFonts w:ascii="Times New Roman" w:eastAsia="Times New Roman" w:hAnsi="Times New Roman" w:cs="Times New Roman" w:hint="default"/>
        <w:spacing w:val="-2"/>
        <w:w w:val="100"/>
        <w:sz w:val="24"/>
        <w:szCs w:val="24"/>
      </w:rPr>
    </w:lvl>
    <w:lvl w:ilvl="2" w:tplc="60923794">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B882D31E">
      <w:numFmt w:val="bullet"/>
      <w:lvlText w:val="•"/>
      <w:lvlJc w:val="left"/>
      <w:pPr>
        <w:ind w:left="2120" w:hanging="360"/>
      </w:pPr>
      <w:rPr>
        <w:rFonts w:hint="default"/>
      </w:rPr>
    </w:lvl>
    <w:lvl w:ilvl="4" w:tplc="C610EFA4">
      <w:numFmt w:val="bullet"/>
      <w:lvlText w:val="•"/>
      <w:lvlJc w:val="left"/>
      <w:pPr>
        <w:ind w:left="2400" w:hanging="360"/>
      </w:pPr>
      <w:rPr>
        <w:rFonts w:hint="default"/>
      </w:rPr>
    </w:lvl>
    <w:lvl w:ilvl="5" w:tplc="0CD6DFAA">
      <w:numFmt w:val="bullet"/>
      <w:lvlText w:val="•"/>
      <w:lvlJc w:val="left"/>
      <w:pPr>
        <w:ind w:left="3740" w:hanging="360"/>
      </w:pPr>
      <w:rPr>
        <w:rFonts w:hint="default"/>
      </w:rPr>
    </w:lvl>
    <w:lvl w:ilvl="6" w:tplc="F642F6B0">
      <w:numFmt w:val="bullet"/>
      <w:lvlText w:val="•"/>
      <w:lvlJc w:val="left"/>
      <w:pPr>
        <w:ind w:left="5080" w:hanging="360"/>
      </w:pPr>
      <w:rPr>
        <w:rFonts w:hint="default"/>
      </w:rPr>
    </w:lvl>
    <w:lvl w:ilvl="7" w:tplc="78A606A0">
      <w:numFmt w:val="bullet"/>
      <w:lvlText w:val="•"/>
      <w:lvlJc w:val="left"/>
      <w:pPr>
        <w:ind w:left="6420" w:hanging="360"/>
      </w:pPr>
      <w:rPr>
        <w:rFonts w:hint="default"/>
      </w:rPr>
    </w:lvl>
    <w:lvl w:ilvl="8" w:tplc="64AEC5DA">
      <w:numFmt w:val="bullet"/>
      <w:lvlText w:val="•"/>
      <w:lvlJc w:val="left"/>
      <w:pPr>
        <w:ind w:left="7760" w:hanging="360"/>
      </w:pPr>
      <w:rPr>
        <w:rFonts w:hint="default"/>
      </w:rPr>
    </w:lvl>
  </w:abstractNum>
  <w:abstractNum w:abstractNumId="47" w15:restartNumberingAfterBreak="0">
    <w:nsid w:val="38623DB5"/>
    <w:multiLevelType w:val="hybridMultilevel"/>
    <w:tmpl w:val="F6303E18"/>
    <w:lvl w:ilvl="0" w:tplc="72E0861C">
      <w:start w:val="1"/>
      <w:numFmt w:val="decimal"/>
      <w:lvlText w:val="(%1)"/>
      <w:lvlJc w:val="left"/>
      <w:pPr>
        <w:ind w:left="1320" w:hanging="459"/>
      </w:pPr>
      <w:rPr>
        <w:rFonts w:ascii="Times New Roman" w:eastAsia="Times New Roman" w:hAnsi="Times New Roman" w:cs="Times New Roman" w:hint="default"/>
        <w:spacing w:val="-1"/>
        <w:w w:val="100"/>
        <w:sz w:val="24"/>
        <w:szCs w:val="24"/>
      </w:rPr>
    </w:lvl>
    <w:lvl w:ilvl="1" w:tplc="7A62736E">
      <w:start w:val="1"/>
      <w:numFmt w:val="lowerLetter"/>
      <w:lvlText w:val="(%2)"/>
      <w:lvlJc w:val="left"/>
      <w:pPr>
        <w:ind w:left="1675" w:hanging="540"/>
      </w:pPr>
      <w:rPr>
        <w:rFonts w:ascii="Times New Roman" w:eastAsia="Times New Roman" w:hAnsi="Times New Roman" w:cs="Times New Roman" w:hint="default"/>
        <w:spacing w:val="-1"/>
        <w:w w:val="100"/>
        <w:sz w:val="24"/>
        <w:szCs w:val="24"/>
      </w:rPr>
    </w:lvl>
    <w:lvl w:ilvl="2" w:tplc="A8427D84">
      <w:start w:val="1"/>
      <w:numFmt w:val="decimal"/>
      <w:lvlText w:val="%3."/>
      <w:lvlJc w:val="left"/>
      <w:pPr>
        <w:ind w:left="2035" w:hanging="291"/>
      </w:pPr>
      <w:rPr>
        <w:rFonts w:ascii="Times New Roman" w:eastAsia="Times New Roman" w:hAnsi="Times New Roman" w:cs="Times New Roman" w:hint="default"/>
        <w:spacing w:val="-1"/>
        <w:w w:val="100"/>
        <w:sz w:val="24"/>
        <w:szCs w:val="24"/>
      </w:rPr>
    </w:lvl>
    <w:lvl w:ilvl="3" w:tplc="A5D2DAF8">
      <w:numFmt w:val="bullet"/>
      <w:lvlText w:val="•"/>
      <w:lvlJc w:val="left"/>
      <w:pPr>
        <w:ind w:left="3090" w:hanging="291"/>
      </w:pPr>
      <w:rPr>
        <w:rFonts w:hint="default"/>
      </w:rPr>
    </w:lvl>
    <w:lvl w:ilvl="4" w:tplc="FBC41E44">
      <w:numFmt w:val="bullet"/>
      <w:lvlText w:val="•"/>
      <w:lvlJc w:val="left"/>
      <w:pPr>
        <w:ind w:left="4140" w:hanging="291"/>
      </w:pPr>
      <w:rPr>
        <w:rFonts w:hint="default"/>
      </w:rPr>
    </w:lvl>
    <w:lvl w:ilvl="5" w:tplc="83A23DA8">
      <w:numFmt w:val="bullet"/>
      <w:lvlText w:val="•"/>
      <w:lvlJc w:val="left"/>
      <w:pPr>
        <w:ind w:left="5190" w:hanging="291"/>
      </w:pPr>
      <w:rPr>
        <w:rFonts w:hint="default"/>
      </w:rPr>
    </w:lvl>
    <w:lvl w:ilvl="6" w:tplc="E38C1402">
      <w:numFmt w:val="bullet"/>
      <w:lvlText w:val="•"/>
      <w:lvlJc w:val="left"/>
      <w:pPr>
        <w:ind w:left="6240" w:hanging="291"/>
      </w:pPr>
      <w:rPr>
        <w:rFonts w:hint="default"/>
      </w:rPr>
    </w:lvl>
    <w:lvl w:ilvl="7" w:tplc="DB96B318">
      <w:numFmt w:val="bullet"/>
      <w:lvlText w:val="•"/>
      <w:lvlJc w:val="left"/>
      <w:pPr>
        <w:ind w:left="7290" w:hanging="291"/>
      </w:pPr>
      <w:rPr>
        <w:rFonts w:hint="default"/>
      </w:rPr>
    </w:lvl>
    <w:lvl w:ilvl="8" w:tplc="25FECFEE">
      <w:numFmt w:val="bullet"/>
      <w:lvlText w:val="•"/>
      <w:lvlJc w:val="left"/>
      <w:pPr>
        <w:ind w:left="8340" w:hanging="291"/>
      </w:pPr>
      <w:rPr>
        <w:rFonts w:hint="default"/>
      </w:rPr>
    </w:lvl>
  </w:abstractNum>
  <w:abstractNum w:abstractNumId="48" w15:restartNumberingAfterBreak="0">
    <w:nsid w:val="38BE0BA1"/>
    <w:multiLevelType w:val="hybridMultilevel"/>
    <w:tmpl w:val="7D5CA8AE"/>
    <w:lvl w:ilvl="0" w:tplc="B066D6BC">
      <w:start w:val="1"/>
      <w:numFmt w:val="decimal"/>
      <w:lvlText w:val="(%1)"/>
      <w:lvlJc w:val="left"/>
      <w:pPr>
        <w:ind w:left="1319" w:hanging="480"/>
      </w:pPr>
      <w:rPr>
        <w:rFonts w:ascii="Times New Roman" w:eastAsia="Times New Roman" w:hAnsi="Times New Roman" w:cs="Times New Roman" w:hint="default"/>
        <w:spacing w:val="-1"/>
        <w:w w:val="100"/>
        <w:sz w:val="24"/>
        <w:szCs w:val="24"/>
      </w:rPr>
    </w:lvl>
    <w:lvl w:ilvl="1" w:tplc="98BE4018">
      <w:start w:val="1"/>
      <w:numFmt w:val="lowerLetter"/>
      <w:lvlText w:val="(%2)"/>
      <w:lvlJc w:val="left"/>
      <w:pPr>
        <w:ind w:left="1675" w:hanging="509"/>
      </w:pPr>
      <w:rPr>
        <w:rFonts w:ascii="Times New Roman" w:eastAsia="Times New Roman" w:hAnsi="Times New Roman" w:cs="Times New Roman" w:hint="default"/>
        <w:spacing w:val="-2"/>
        <w:w w:val="100"/>
        <w:sz w:val="24"/>
        <w:szCs w:val="24"/>
      </w:rPr>
    </w:lvl>
    <w:lvl w:ilvl="2" w:tplc="3592AD04">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1352A044">
      <w:start w:val="1"/>
      <w:numFmt w:val="lowerLetter"/>
      <w:lvlText w:val="%4."/>
      <w:lvlJc w:val="left"/>
      <w:pPr>
        <w:ind w:left="2395" w:hanging="305"/>
      </w:pPr>
      <w:rPr>
        <w:rFonts w:ascii="Times New Roman" w:eastAsia="Times New Roman" w:hAnsi="Times New Roman" w:cs="Times New Roman" w:hint="default"/>
        <w:spacing w:val="-2"/>
        <w:w w:val="100"/>
        <w:sz w:val="24"/>
        <w:szCs w:val="24"/>
      </w:rPr>
    </w:lvl>
    <w:lvl w:ilvl="4" w:tplc="E6526E22">
      <w:numFmt w:val="bullet"/>
      <w:lvlText w:val="•"/>
      <w:lvlJc w:val="left"/>
      <w:pPr>
        <w:ind w:left="2740" w:hanging="305"/>
      </w:pPr>
      <w:rPr>
        <w:rFonts w:hint="default"/>
      </w:rPr>
    </w:lvl>
    <w:lvl w:ilvl="5" w:tplc="6EF425E6">
      <w:numFmt w:val="bullet"/>
      <w:lvlText w:val="•"/>
      <w:lvlJc w:val="left"/>
      <w:pPr>
        <w:ind w:left="4023" w:hanging="305"/>
      </w:pPr>
      <w:rPr>
        <w:rFonts w:hint="default"/>
      </w:rPr>
    </w:lvl>
    <w:lvl w:ilvl="6" w:tplc="4B5C91C6">
      <w:numFmt w:val="bullet"/>
      <w:lvlText w:val="•"/>
      <w:lvlJc w:val="left"/>
      <w:pPr>
        <w:ind w:left="5306" w:hanging="305"/>
      </w:pPr>
      <w:rPr>
        <w:rFonts w:hint="default"/>
      </w:rPr>
    </w:lvl>
    <w:lvl w:ilvl="7" w:tplc="E304C48C">
      <w:numFmt w:val="bullet"/>
      <w:lvlText w:val="•"/>
      <w:lvlJc w:val="left"/>
      <w:pPr>
        <w:ind w:left="6590" w:hanging="305"/>
      </w:pPr>
      <w:rPr>
        <w:rFonts w:hint="default"/>
      </w:rPr>
    </w:lvl>
    <w:lvl w:ilvl="8" w:tplc="DE1458EE">
      <w:numFmt w:val="bullet"/>
      <w:lvlText w:val="•"/>
      <w:lvlJc w:val="left"/>
      <w:pPr>
        <w:ind w:left="7873" w:hanging="305"/>
      </w:pPr>
      <w:rPr>
        <w:rFonts w:hint="default"/>
      </w:rPr>
    </w:lvl>
  </w:abstractNum>
  <w:abstractNum w:abstractNumId="49" w15:restartNumberingAfterBreak="0">
    <w:nsid w:val="3B7E17EA"/>
    <w:multiLevelType w:val="hybridMultilevel"/>
    <w:tmpl w:val="4A82E56C"/>
    <w:lvl w:ilvl="0" w:tplc="E89688B8">
      <w:start w:val="1"/>
      <w:numFmt w:val="decimal"/>
      <w:lvlText w:val="(%1)"/>
      <w:lvlJc w:val="left"/>
      <w:pPr>
        <w:ind w:left="1320" w:hanging="545"/>
      </w:pPr>
      <w:rPr>
        <w:rFonts w:ascii="Times New Roman" w:eastAsia="Times New Roman" w:hAnsi="Times New Roman" w:cs="Times New Roman" w:hint="default"/>
        <w:spacing w:val="-1"/>
        <w:w w:val="100"/>
        <w:sz w:val="24"/>
        <w:szCs w:val="24"/>
      </w:rPr>
    </w:lvl>
    <w:lvl w:ilvl="1" w:tplc="84BCA838">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1368CD8E">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712AC2E0">
      <w:numFmt w:val="bullet"/>
      <w:lvlText w:val="•"/>
      <w:lvlJc w:val="left"/>
      <w:pPr>
        <w:ind w:left="2120" w:hanging="360"/>
      </w:pPr>
      <w:rPr>
        <w:rFonts w:hint="default"/>
      </w:rPr>
    </w:lvl>
    <w:lvl w:ilvl="4" w:tplc="B4C44650">
      <w:numFmt w:val="bullet"/>
      <w:lvlText w:val="•"/>
      <w:lvlJc w:val="left"/>
      <w:pPr>
        <w:ind w:left="2400" w:hanging="360"/>
      </w:pPr>
      <w:rPr>
        <w:rFonts w:hint="default"/>
      </w:rPr>
    </w:lvl>
    <w:lvl w:ilvl="5" w:tplc="D08AD6E8">
      <w:numFmt w:val="bullet"/>
      <w:lvlText w:val="•"/>
      <w:lvlJc w:val="left"/>
      <w:pPr>
        <w:ind w:left="3740" w:hanging="360"/>
      </w:pPr>
      <w:rPr>
        <w:rFonts w:hint="default"/>
      </w:rPr>
    </w:lvl>
    <w:lvl w:ilvl="6" w:tplc="01D805DC">
      <w:numFmt w:val="bullet"/>
      <w:lvlText w:val="•"/>
      <w:lvlJc w:val="left"/>
      <w:pPr>
        <w:ind w:left="5080" w:hanging="360"/>
      </w:pPr>
      <w:rPr>
        <w:rFonts w:hint="default"/>
      </w:rPr>
    </w:lvl>
    <w:lvl w:ilvl="7" w:tplc="1B9EF09E">
      <w:numFmt w:val="bullet"/>
      <w:lvlText w:val="•"/>
      <w:lvlJc w:val="left"/>
      <w:pPr>
        <w:ind w:left="6420" w:hanging="360"/>
      </w:pPr>
      <w:rPr>
        <w:rFonts w:hint="default"/>
      </w:rPr>
    </w:lvl>
    <w:lvl w:ilvl="8" w:tplc="5FA484FA">
      <w:numFmt w:val="bullet"/>
      <w:lvlText w:val="•"/>
      <w:lvlJc w:val="left"/>
      <w:pPr>
        <w:ind w:left="7760" w:hanging="360"/>
      </w:pPr>
      <w:rPr>
        <w:rFonts w:hint="default"/>
      </w:rPr>
    </w:lvl>
  </w:abstractNum>
  <w:abstractNum w:abstractNumId="50" w15:restartNumberingAfterBreak="0">
    <w:nsid w:val="3C0556C0"/>
    <w:multiLevelType w:val="hybridMultilevel"/>
    <w:tmpl w:val="5EC41D74"/>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3CE72C93"/>
    <w:multiLevelType w:val="hybridMultilevel"/>
    <w:tmpl w:val="9598917C"/>
    <w:lvl w:ilvl="0" w:tplc="BD0E77FA">
      <w:start w:val="1"/>
      <w:numFmt w:val="decimal"/>
      <w:lvlText w:val="(%1)"/>
      <w:lvlJc w:val="left"/>
      <w:pPr>
        <w:ind w:left="1778" w:hanging="459"/>
      </w:pPr>
      <w:rPr>
        <w:rFonts w:ascii="Times New Roman" w:eastAsia="Times New Roman" w:hAnsi="Times New Roman" w:cs="Times New Roman" w:hint="default"/>
        <w:spacing w:val="-1"/>
        <w:w w:val="100"/>
        <w:sz w:val="24"/>
        <w:szCs w:val="24"/>
      </w:rPr>
    </w:lvl>
    <w:lvl w:ilvl="1" w:tplc="14C2C604">
      <w:start w:val="1"/>
      <w:numFmt w:val="lowerLetter"/>
      <w:lvlText w:val="(%2)"/>
      <w:lvlJc w:val="left"/>
      <w:pPr>
        <w:ind w:left="1675" w:hanging="524"/>
      </w:pPr>
      <w:rPr>
        <w:rFonts w:ascii="Times New Roman" w:eastAsia="Times New Roman" w:hAnsi="Times New Roman" w:cs="Times New Roman" w:hint="default"/>
        <w:spacing w:val="-2"/>
        <w:w w:val="100"/>
        <w:sz w:val="24"/>
        <w:szCs w:val="24"/>
      </w:rPr>
    </w:lvl>
    <w:lvl w:ilvl="2" w:tplc="40A0C832">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BB0A199E">
      <w:numFmt w:val="bullet"/>
      <w:lvlText w:val="•"/>
      <w:lvlJc w:val="left"/>
      <w:pPr>
        <w:ind w:left="2400" w:hanging="360"/>
      </w:pPr>
      <w:rPr>
        <w:rFonts w:hint="default"/>
      </w:rPr>
    </w:lvl>
    <w:lvl w:ilvl="4" w:tplc="103A0110">
      <w:numFmt w:val="bullet"/>
      <w:lvlText w:val="•"/>
      <w:lvlJc w:val="left"/>
      <w:pPr>
        <w:ind w:left="3548" w:hanging="360"/>
      </w:pPr>
      <w:rPr>
        <w:rFonts w:hint="default"/>
      </w:rPr>
    </w:lvl>
    <w:lvl w:ilvl="5" w:tplc="0A64219A">
      <w:numFmt w:val="bullet"/>
      <w:lvlText w:val="•"/>
      <w:lvlJc w:val="left"/>
      <w:pPr>
        <w:ind w:left="4697" w:hanging="360"/>
      </w:pPr>
      <w:rPr>
        <w:rFonts w:hint="default"/>
      </w:rPr>
    </w:lvl>
    <w:lvl w:ilvl="6" w:tplc="7CC4F332">
      <w:numFmt w:val="bullet"/>
      <w:lvlText w:val="•"/>
      <w:lvlJc w:val="left"/>
      <w:pPr>
        <w:ind w:left="5845" w:hanging="360"/>
      </w:pPr>
      <w:rPr>
        <w:rFonts w:hint="default"/>
      </w:rPr>
    </w:lvl>
    <w:lvl w:ilvl="7" w:tplc="74D4810C">
      <w:numFmt w:val="bullet"/>
      <w:lvlText w:val="•"/>
      <w:lvlJc w:val="left"/>
      <w:pPr>
        <w:ind w:left="6994" w:hanging="360"/>
      </w:pPr>
      <w:rPr>
        <w:rFonts w:hint="default"/>
      </w:rPr>
    </w:lvl>
    <w:lvl w:ilvl="8" w:tplc="4CA00A0C">
      <w:numFmt w:val="bullet"/>
      <w:lvlText w:val="•"/>
      <w:lvlJc w:val="left"/>
      <w:pPr>
        <w:ind w:left="8142" w:hanging="360"/>
      </w:pPr>
      <w:rPr>
        <w:rFonts w:hint="default"/>
      </w:rPr>
    </w:lvl>
  </w:abstractNum>
  <w:abstractNum w:abstractNumId="52" w15:restartNumberingAfterBreak="0">
    <w:nsid w:val="3CFD6812"/>
    <w:multiLevelType w:val="hybridMultilevel"/>
    <w:tmpl w:val="A5844EC2"/>
    <w:lvl w:ilvl="0" w:tplc="CC8CADB4">
      <w:start w:val="1"/>
      <w:numFmt w:val="decimal"/>
      <w:lvlText w:val="(%1)"/>
      <w:lvlJc w:val="left"/>
      <w:pPr>
        <w:ind w:left="1320" w:hanging="576"/>
      </w:pPr>
      <w:rPr>
        <w:rFonts w:ascii="Times New Roman" w:eastAsia="Times New Roman" w:hAnsi="Times New Roman" w:cs="Times New Roman" w:hint="default"/>
        <w:spacing w:val="-1"/>
        <w:w w:val="100"/>
        <w:sz w:val="24"/>
        <w:szCs w:val="24"/>
      </w:rPr>
    </w:lvl>
    <w:lvl w:ilvl="1" w:tplc="4FD88B4A">
      <w:start w:val="1"/>
      <w:numFmt w:val="lowerLetter"/>
      <w:lvlText w:val="(%2)"/>
      <w:lvlJc w:val="left"/>
      <w:pPr>
        <w:ind w:left="1675" w:hanging="473"/>
      </w:pPr>
      <w:rPr>
        <w:rFonts w:ascii="Times New Roman" w:eastAsia="Times New Roman" w:hAnsi="Times New Roman" w:cs="Times New Roman" w:hint="default"/>
        <w:spacing w:val="-2"/>
        <w:w w:val="100"/>
        <w:sz w:val="24"/>
        <w:szCs w:val="24"/>
      </w:rPr>
    </w:lvl>
    <w:lvl w:ilvl="2" w:tplc="F808E63C">
      <w:numFmt w:val="bullet"/>
      <w:lvlText w:val="•"/>
      <w:lvlJc w:val="left"/>
      <w:pPr>
        <w:ind w:left="2653" w:hanging="473"/>
      </w:pPr>
      <w:rPr>
        <w:rFonts w:hint="default"/>
      </w:rPr>
    </w:lvl>
    <w:lvl w:ilvl="3" w:tplc="08CA9704">
      <w:numFmt w:val="bullet"/>
      <w:lvlText w:val="•"/>
      <w:lvlJc w:val="left"/>
      <w:pPr>
        <w:ind w:left="3626" w:hanging="473"/>
      </w:pPr>
      <w:rPr>
        <w:rFonts w:hint="default"/>
      </w:rPr>
    </w:lvl>
    <w:lvl w:ilvl="4" w:tplc="0C2A170C">
      <w:numFmt w:val="bullet"/>
      <w:lvlText w:val="•"/>
      <w:lvlJc w:val="left"/>
      <w:pPr>
        <w:ind w:left="4600" w:hanging="473"/>
      </w:pPr>
      <w:rPr>
        <w:rFonts w:hint="default"/>
      </w:rPr>
    </w:lvl>
    <w:lvl w:ilvl="5" w:tplc="78AA94AE">
      <w:numFmt w:val="bullet"/>
      <w:lvlText w:val="•"/>
      <w:lvlJc w:val="left"/>
      <w:pPr>
        <w:ind w:left="5573" w:hanging="473"/>
      </w:pPr>
      <w:rPr>
        <w:rFonts w:hint="default"/>
      </w:rPr>
    </w:lvl>
    <w:lvl w:ilvl="6" w:tplc="746A8F94">
      <w:numFmt w:val="bullet"/>
      <w:lvlText w:val="•"/>
      <w:lvlJc w:val="left"/>
      <w:pPr>
        <w:ind w:left="6546" w:hanging="473"/>
      </w:pPr>
      <w:rPr>
        <w:rFonts w:hint="default"/>
      </w:rPr>
    </w:lvl>
    <w:lvl w:ilvl="7" w:tplc="9CC49EE8">
      <w:numFmt w:val="bullet"/>
      <w:lvlText w:val="•"/>
      <w:lvlJc w:val="left"/>
      <w:pPr>
        <w:ind w:left="7520" w:hanging="473"/>
      </w:pPr>
      <w:rPr>
        <w:rFonts w:hint="default"/>
      </w:rPr>
    </w:lvl>
    <w:lvl w:ilvl="8" w:tplc="A596E71A">
      <w:numFmt w:val="bullet"/>
      <w:lvlText w:val="•"/>
      <w:lvlJc w:val="left"/>
      <w:pPr>
        <w:ind w:left="8493" w:hanging="473"/>
      </w:pPr>
      <w:rPr>
        <w:rFonts w:hint="default"/>
      </w:rPr>
    </w:lvl>
  </w:abstractNum>
  <w:abstractNum w:abstractNumId="53" w15:restartNumberingAfterBreak="0">
    <w:nsid w:val="3D3D0579"/>
    <w:multiLevelType w:val="multilevel"/>
    <w:tmpl w:val="027A3DAE"/>
    <w:lvl w:ilvl="0">
      <w:start w:val="501"/>
      <w:numFmt w:val="decimal"/>
      <w:lvlText w:val="%1"/>
      <w:lvlJc w:val="left"/>
      <w:pPr>
        <w:ind w:left="901" w:hanging="782"/>
      </w:pPr>
      <w:rPr>
        <w:rFonts w:hint="default"/>
      </w:rPr>
    </w:lvl>
    <w:lvl w:ilvl="1">
      <w:start w:val="30"/>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80"/>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52"/>
      </w:pPr>
      <w:rPr>
        <w:rFonts w:ascii="Times New Roman" w:eastAsia="Times New Roman" w:hAnsi="Times New Roman" w:cs="Times New Roman" w:hint="default"/>
        <w:spacing w:val="-2"/>
        <w:w w:val="100"/>
        <w:sz w:val="24"/>
        <w:szCs w:val="24"/>
      </w:rPr>
    </w:lvl>
    <w:lvl w:ilvl="4">
      <w:numFmt w:val="bullet"/>
      <w:lvlText w:val="•"/>
      <w:lvlJc w:val="left"/>
      <w:pPr>
        <w:ind w:left="3308" w:hanging="452"/>
      </w:pPr>
      <w:rPr>
        <w:rFonts w:hint="default"/>
      </w:rPr>
    </w:lvl>
    <w:lvl w:ilvl="5">
      <w:numFmt w:val="bullet"/>
      <w:lvlText w:val="•"/>
      <w:lvlJc w:val="left"/>
      <w:pPr>
        <w:ind w:left="4497" w:hanging="452"/>
      </w:pPr>
      <w:rPr>
        <w:rFonts w:hint="default"/>
      </w:rPr>
    </w:lvl>
    <w:lvl w:ilvl="6">
      <w:numFmt w:val="bullet"/>
      <w:lvlText w:val="•"/>
      <w:lvlJc w:val="left"/>
      <w:pPr>
        <w:ind w:left="5685" w:hanging="452"/>
      </w:pPr>
      <w:rPr>
        <w:rFonts w:hint="default"/>
      </w:rPr>
    </w:lvl>
    <w:lvl w:ilvl="7">
      <w:numFmt w:val="bullet"/>
      <w:lvlText w:val="•"/>
      <w:lvlJc w:val="left"/>
      <w:pPr>
        <w:ind w:left="6874" w:hanging="452"/>
      </w:pPr>
      <w:rPr>
        <w:rFonts w:hint="default"/>
      </w:rPr>
    </w:lvl>
    <w:lvl w:ilvl="8">
      <w:numFmt w:val="bullet"/>
      <w:lvlText w:val="•"/>
      <w:lvlJc w:val="left"/>
      <w:pPr>
        <w:ind w:left="8062" w:hanging="452"/>
      </w:pPr>
      <w:rPr>
        <w:rFonts w:hint="default"/>
      </w:rPr>
    </w:lvl>
  </w:abstractNum>
  <w:abstractNum w:abstractNumId="54" w15:restartNumberingAfterBreak="0">
    <w:nsid w:val="3E284D92"/>
    <w:multiLevelType w:val="multilevel"/>
    <w:tmpl w:val="59324A4A"/>
    <w:lvl w:ilvl="0">
      <w:start w:val="2"/>
      <w:numFmt w:val="decimal"/>
      <w:lvlText w:val="%1."/>
      <w:lvlJc w:val="left"/>
      <w:pPr>
        <w:tabs>
          <w:tab w:val="num" w:pos="1080"/>
        </w:tabs>
        <w:ind w:left="1080" w:hanging="360"/>
      </w:pPr>
    </w:lvl>
    <w:lvl w:ilvl="1" w:tentative="1">
      <w:start w:val="1"/>
      <w:numFmt w:val="decimal"/>
      <w:lvlText w:val="%2."/>
      <w:lvlJc w:val="left"/>
      <w:pPr>
        <w:tabs>
          <w:tab w:val="num" w:pos="1800"/>
        </w:tabs>
        <w:ind w:left="1800" w:hanging="360"/>
      </w:pPr>
    </w:lvl>
    <w:lvl w:ilvl="2" w:tentative="1">
      <w:start w:val="1"/>
      <w:numFmt w:val="decimal"/>
      <w:lvlText w:val="%3."/>
      <w:lvlJc w:val="left"/>
      <w:pPr>
        <w:tabs>
          <w:tab w:val="num" w:pos="2520"/>
        </w:tabs>
        <w:ind w:left="2520" w:hanging="360"/>
      </w:pPr>
    </w:lvl>
    <w:lvl w:ilvl="3" w:tentative="1">
      <w:start w:val="1"/>
      <w:numFmt w:val="decimal"/>
      <w:lvlText w:val="%4."/>
      <w:lvlJc w:val="left"/>
      <w:pPr>
        <w:tabs>
          <w:tab w:val="num" w:pos="3240"/>
        </w:tabs>
        <w:ind w:left="3240" w:hanging="360"/>
      </w:pPr>
    </w:lvl>
    <w:lvl w:ilvl="4" w:tentative="1">
      <w:start w:val="1"/>
      <w:numFmt w:val="decimal"/>
      <w:lvlText w:val="%5."/>
      <w:lvlJc w:val="left"/>
      <w:pPr>
        <w:tabs>
          <w:tab w:val="num" w:pos="3960"/>
        </w:tabs>
        <w:ind w:left="3960" w:hanging="360"/>
      </w:pPr>
    </w:lvl>
    <w:lvl w:ilvl="5" w:tentative="1">
      <w:start w:val="1"/>
      <w:numFmt w:val="decimal"/>
      <w:lvlText w:val="%6."/>
      <w:lvlJc w:val="left"/>
      <w:pPr>
        <w:tabs>
          <w:tab w:val="num" w:pos="4680"/>
        </w:tabs>
        <w:ind w:left="4680" w:hanging="360"/>
      </w:pPr>
    </w:lvl>
    <w:lvl w:ilvl="6" w:tentative="1">
      <w:start w:val="1"/>
      <w:numFmt w:val="decimal"/>
      <w:lvlText w:val="%7."/>
      <w:lvlJc w:val="left"/>
      <w:pPr>
        <w:tabs>
          <w:tab w:val="num" w:pos="5400"/>
        </w:tabs>
        <w:ind w:left="5400" w:hanging="360"/>
      </w:pPr>
    </w:lvl>
    <w:lvl w:ilvl="7" w:tentative="1">
      <w:start w:val="1"/>
      <w:numFmt w:val="decimal"/>
      <w:lvlText w:val="%8."/>
      <w:lvlJc w:val="left"/>
      <w:pPr>
        <w:tabs>
          <w:tab w:val="num" w:pos="6120"/>
        </w:tabs>
        <w:ind w:left="6120" w:hanging="360"/>
      </w:pPr>
    </w:lvl>
    <w:lvl w:ilvl="8" w:tentative="1">
      <w:start w:val="1"/>
      <w:numFmt w:val="decimal"/>
      <w:lvlText w:val="%9."/>
      <w:lvlJc w:val="left"/>
      <w:pPr>
        <w:tabs>
          <w:tab w:val="num" w:pos="6840"/>
        </w:tabs>
        <w:ind w:left="6840" w:hanging="360"/>
      </w:pPr>
    </w:lvl>
  </w:abstractNum>
  <w:abstractNum w:abstractNumId="55" w15:restartNumberingAfterBreak="0">
    <w:nsid w:val="3F596880"/>
    <w:multiLevelType w:val="hybridMultilevel"/>
    <w:tmpl w:val="8D44FDAC"/>
    <w:lvl w:ilvl="0" w:tplc="7B3E7F36">
      <w:start w:val="1"/>
      <w:numFmt w:val="decimal"/>
      <w:lvlText w:val="%1."/>
      <w:lvlJc w:val="left"/>
      <w:pPr>
        <w:ind w:left="2395" w:hanging="360"/>
      </w:pPr>
      <w:rPr>
        <w:rFonts w:ascii="Times New Roman" w:eastAsia="Times New Roman" w:hAnsi="Times New Roman" w:cs="Times New Roman" w:hint="default"/>
        <w:spacing w:val="-1"/>
        <w:w w:val="100"/>
        <w:sz w:val="24"/>
        <w:szCs w:val="24"/>
      </w:rPr>
    </w:lvl>
    <w:lvl w:ilvl="1" w:tplc="DC9C06D6">
      <w:numFmt w:val="bullet"/>
      <w:lvlText w:val="•"/>
      <w:lvlJc w:val="left"/>
      <w:pPr>
        <w:ind w:left="3204" w:hanging="360"/>
      </w:pPr>
      <w:rPr>
        <w:rFonts w:hint="default"/>
      </w:rPr>
    </w:lvl>
    <w:lvl w:ilvl="2" w:tplc="9DDCA92E">
      <w:numFmt w:val="bullet"/>
      <w:lvlText w:val="•"/>
      <w:lvlJc w:val="left"/>
      <w:pPr>
        <w:ind w:left="4008" w:hanging="360"/>
      </w:pPr>
      <w:rPr>
        <w:rFonts w:hint="default"/>
      </w:rPr>
    </w:lvl>
    <w:lvl w:ilvl="3" w:tplc="CC4657A4">
      <w:numFmt w:val="bullet"/>
      <w:lvlText w:val="•"/>
      <w:lvlJc w:val="left"/>
      <w:pPr>
        <w:ind w:left="4812" w:hanging="360"/>
      </w:pPr>
      <w:rPr>
        <w:rFonts w:hint="default"/>
      </w:rPr>
    </w:lvl>
    <w:lvl w:ilvl="4" w:tplc="89DEA824">
      <w:numFmt w:val="bullet"/>
      <w:lvlText w:val="•"/>
      <w:lvlJc w:val="left"/>
      <w:pPr>
        <w:ind w:left="5616" w:hanging="360"/>
      </w:pPr>
      <w:rPr>
        <w:rFonts w:hint="default"/>
      </w:rPr>
    </w:lvl>
    <w:lvl w:ilvl="5" w:tplc="184EDFEA">
      <w:numFmt w:val="bullet"/>
      <w:lvlText w:val="•"/>
      <w:lvlJc w:val="left"/>
      <w:pPr>
        <w:ind w:left="6420" w:hanging="360"/>
      </w:pPr>
      <w:rPr>
        <w:rFonts w:hint="default"/>
      </w:rPr>
    </w:lvl>
    <w:lvl w:ilvl="6" w:tplc="D1BE0538">
      <w:numFmt w:val="bullet"/>
      <w:lvlText w:val="•"/>
      <w:lvlJc w:val="left"/>
      <w:pPr>
        <w:ind w:left="7224" w:hanging="360"/>
      </w:pPr>
      <w:rPr>
        <w:rFonts w:hint="default"/>
      </w:rPr>
    </w:lvl>
    <w:lvl w:ilvl="7" w:tplc="A48AD750">
      <w:numFmt w:val="bullet"/>
      <w:lvlText w:val="•"/>
      <w:lvlJc w:val="left"/>
      <w:pPr>
        <w:ind w:left="8028" w:hanging="360"/>
      </w:pPr>
      <w:rPr>
        <w:rFonts w:hint="default"/>
      </w:rPr>
    </w:lvl>
    <w:lvl w:ilvl="8" w:tplc="C32AC82E">
      <w:numFmt w:val="bullet"/>
      <w:lvlText w:val="•"/>
      <w:lvlJc w:val="left"/>
      <w:pPr>
        <w:ind w:left="8832" w:hanging="360"/>
      </w:pPr>
      <w:rPr>
        <w:rFonts w:hint="default"/>
      </w:rPr>
    </w:lvl>
  </w:abstractNum>
  <w:abstractNum w:abstractNumId="56" w15:restartNumberingAfterBreak="0">
    <w:nsid w:val="3F776C48"/>
    <w:multiLevelType w:val="multilevel"/>
    <w:tmpl w:val="AC247FD8"/>
    <w:lvl w:ilvl="0">
      <w:start w:val="501"/>
      <w:numFmt w:val="decimal"/>
      <w:lvlText w:val="%1"/>
      <w:lvlJc w:val="left"/>
      <w:pPr>
        <w:ind w:left="901" w:hanging="782"/>
      </w:pPr>
      <w:rPr>
        <w:rFonts w:hint="default"/>
      </w:rPr>
    </w:lvl>
    <w:lvl w:ilvl="1">
      <w:start w:val="29"/>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73"/>
      </w:pPr>
      <w:rPr>
        <w:rFonts w:ascii="Times New Roman" w:eastAsia="Times New Roman" w:hAnsi="Times New Roman" w:cs="Times New Roman" w:hint="default"/>
        <w:spacing w:val="-1"/>
        <w:w w:val="100"/>
        <w:sz w:val="24"/>
        <w:szCs w:val="24"/>
      </w:rPr>
    </w:lvl>
    <w:lvl w:ilvl="3">
      <w:start w:val="1"/>
      <w:numFmt w:val="lowerLetter"/>
      <w:lvlText w:val="(%4)"/>
      <w:lvlJc w:val="left"/>
      <w:pPr>
        <w:ind w:left="2119" w:hanging="444"/>
      </w:pPr>
      <w:rPr>
        <w:rFonts w:ascii="Times New Roman" w:eastAsia="Times New Roman" w:hAnsi="Times New Roman" w:cs="Times New Roman" w:hint="default"/>
        <w:spacing w:val="-2"/>
        <w:w w:val="100"/>
        <w:sz w:val="24"/>
        <w:szCs w:val="24"/>
      </w:rPr>
    </w:lvl>
    <w:lvl w:ilvl="4">
      <w:numFmt w:val="bullet"/>
      <w:lvlText w:val="•"/>
      <w:lvlJc w:val="left"/>
      <w:pPr>
        <w:ind w:left="4200" w:hanging="444"/>
      </w:pPr>
      <w:rPr>
        <w:rFonts w:hint="default"/>
      </w:rPr>
    </w:lvl>
    <w:lvl w:ilvl="5">
      <w:numFmt w:val="bullet"/>
      <w:lvlText w:val="•"/>
      <w:lvlJc w:val="left"/>
      <w:pPr>
        <w:ind w:left="5240" w:hanging="444"/>
      </w:pPr>
      <w:rPr>
        <w:rFonts w:hint="default"/>
      </w:rPr>
    </w:lvl>
    <w:lvl w:ilvl="6">
      <w:numFmt w:val="bullet"/>
      <w:lvlText w:val="•"/>
      <w:lvlJc w:val="left"/>
      <w:pPr>
        <w:ind w:left="6280" w:hanging="444"/>
      </w:pPr>
      <w:rPr>
        <w:rFonts w:hint="default"/>
      </w:rPr>
    </w:lvl>
    <w:lvl w:ilvl="7">
      <w:numFmt w:val="bullet"/>
      <w:lvlText w:val="•"/>
      <w:lvlJc w:val="left"/>
      <w:pPr>
        <w:ind w:left="7320" w:hanging="444"/>
      </w:pPr>
      <w:rPr>
        <w:rFonts w:hint="default"/>
      </w:rPr>
    </w:lvl>
    <w:lvl w:ilvl="8">
      <w:numFmt w:val="bullet"/>
      <w:lvlText w:val="•"/>
      <w:lvlJc w:val="left"/>
      <w:pPr>
        <w:ind w:left="8360" w:hanging="444"/>
      </w:pPr>
      <w:rPr>
        <w:rFonts w:hint="default"/>
      </w:rPr>
    </w:lvl>
  </w:abstractNum>
  <w:abstractNum w:abstractNumId="57" w15:restartNumberingAfterBreak="0">
    <w:nsid w:val="40D915BD"/>
    <w:multiLevelType w:val="multilevel"/>
    <w:tmpl w:val="64C0B654"/>
    <w:lvl w:ilvl="0">
      <w:start w:val="501"/>
      <w:numFmt w:val="decimal"/>
      <w:lvlText w:val="%1"/>
      <w:lvlJc w:val="left"/>
      <w:pPr>
        <w:ind w:left="901" w:hanging="782"/>
      </w:pPr>
      <w:rPr>
        <w:rFonts w:hint="default"/>
      </w:rPr>
    </w:lvl>
    <w:lvl w:ilvl="1">
      <w:start w:val="29"/>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16"/>
      </w:pPr>
      <w:rPr>
        <w:rFonts w:ascii="Times New Roman" w:eastAsia="Times New Roman" w:hAnsi="Times New Roman" w:cs="Times New Roman" w:hint="default"/>
        <w:spacing w:val="-1"/>
        <w:w w:val="100"/>
        <w:sz w:val="24"/>
        <w:szCs w:val="24"/>
      </w:rPr>
    </w:lvl>
    <w:lvl w:ilvl="3">
      <w:start w:val="1"/>
      <w:numFmt w:val="lowerLetter"/>
      <w:lvlText w:val="(%4)"/>
      <w:lvlJc w:val="left"/>
      <w:pPr>
        <w:ind w:left="2119" w:hanging="444"/>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404"/>
      </w:pPr>
      <w:rPr>
        <w:rFonts w:ascii="Times New Roman" w:eastAsia="Times New Roman" w:hAnsi="Times New Roman" w:cs="Times New Roman" w:hint="default"/>
        <w:spacing w:val="-1"/>
        <w:w w:val="100"/>
        <w:sz w:val="24"/>
        <w:szCs w:val="24"/>
      </w:rPr>
    </w:lvl>
    <w:lvl w:ilvl="5">
      <w:numFmt w:val="bullet"/>
      <w:lvlText w:val="•"/>
      <w:lvlJc w:val="left"/>
      <w:pPr>
        <w:ind w:left="3506" w:hanging="404"/>
      </w:pPr>
      <w:rPr>
        <w:rFonts w:hint="default"/>
      </w:rPr>
    </w:lvl>
    <w:lvl w:ilvl="6">
      <w:numFmt w:val="bullet"/>
      <w:lvlText w:val="•"/>
      <w:lvlJc w:val="left"/>
      <w:pPr>
        <w:ind w:left="4893" w:hanging="404"/>
      </w:pPr>
      <w:rPr>
        <w:rFonts w:hint="default"/>
      </w:rPr>
    </w:lvl>
    <w:lvl w:ilvl="7">
      <w:numFmt w:val="bullet"/>
      <w:lvlText w:val="•"/>
      <w:lvlJc w:val="left"/>
      <w:pPr>
        <w:ind w:left="6280" w:hanging="404"/>
      </w:pPr>
      <w:rPr>
        <w:rFonts w:hint="default"/>
      </w:rPr>
    </w:lvl>
    <w:lvl w:ilvl="8">
      <w:numFmt w:val="bullet"/>
      <w:lvlText w:val="•"/>
      <w:lvlJc w:val="left"/>
      <w:pPr>
        <w:ind w:left="7666" w:hanging="404"/>
      </w:pPr>
      <w:rPr>
        <w:rFonts w:hint="default"/>
      </w:rPr>
    </w:lvl>
  </w:abstractNum>
  <w:abstractNum w:abstractNumId="58" w15:restartNumberingAfterBreak="0">
    <w:nsid w:val="413A19C4"/>
    <w:multiLevelType w:val="hybridMultilevel"/>
    <w:tmpl w:val="26ACFF28"/>
    <w:lvl w:ilvl="0" w:tplc="FFFFFFFF">
      <w:start w:val="1"/>
      <w:numFmt w:val="decimal"/>
      <w:lvlText w:val="(%1)"/>
      <w:lvlJc w:val="left"/>
      <w:pPr>
        <w:ind w:left="720" w:hanging="360"/>
      </w:pPr>
      <w:rPr>
        <w:rFonts w:hint="default"/>
      </w:rPr>
    </w:lvl>
    <w:lvl w:ilvl="1" w:tplc="FFFFFFFF">
      <w:start w:val="1"/>
      <w:numFmt w:val="lowerLetter"/>
      <w:lvlText w:val="(%2)"/>
      <w:lvlJc w:val="left"/>
      <w:pPr>
        <w:ind w:left="1440" w:hanging="360"/>
      </w:pPr>
      <w:rPr>
        <w:rFonts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9" w15:restartNumberingAfterBreak="0">
    <w:nsid w:val="413C691E"/>
    <w:multiLevelType w:val="multilevel"/>
    <w:tmpl w:val="F082655C"/>
    <w:lvl w:ilvl="0">
      <w:start w:val="500"/>
      <w:numFmt w:val="decimal"/>
      <w:lvlText w:val="%1"/>
      <w:lvlJc w:val="left"/>
      <w:pPr>
        <w:ind w:left="901" w:hanging="782"/>
      </w:pPr>
      <w:rPr>
        <w:rFonts w:hint="default"/>
      </w:rPr>
    </w:lvl>
    <w:lvl w:ilvl="1">
      <w:start w:val="100"/>
      <w:numFmt w:val="decimal"/>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66"/>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47"/>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461"/>
      </w:pPr>
      <w:rPr>
        <w:rFonts w:ascii="Times New Roman" w:eastAsia="Times New Roman" w:hAnsi="Times New Roman" w:cs="Times New Roman" w:hint="default"/>
        <w:spacing w:val="-1"/>
        <w:w w:val="100"/>
        <w:sz w:val="24"/>
        <w:szCs w:val="24"/>
      </w:rPr>
    </w:lvl>
    <w:lvl w:ilvl="5">
      <w:start w:val="1"/>
      <w:numFmt w:val="lowerLetter"/>
      <w:lvlText w:val="%6."/>
      <w:lvlJc w:val="left"/>
      <w:pPr>
        <w:ind w:left="2740" w:hanging="346"/>
      </w:pPr>
      <w:rPr>
        <w:rFonts w:ascii="Times New Roman" w:eastAsia="Times New Roman" w:hAnsi="Times New Roman" w:cs="Times New Roman" w:hint="default"/>
        <w:spacing w:val="-2"/>
        <w:w w:val="100"/>
        <w:sz w:val="24"/>
        <w:szCs w:val="24"/>
      </w:rPr>
    </w:lvl>
    <w:lvl w:ilvl="6">
      <w:start w:val="1"/>
      <w:numFmt w:val="lowerRoman"/>
      <w:lvlText w:val="%7."/>
      <w:lvlJc w:val="left"/>
      <w:pPr>
        <w:ind w:left="2755" w:hanging="430"/>
      </w:pPr>
      <w:rPr>
        <w:rFonts w:ascii="Times New Roman" w:eastAsia="Times New Roman" w:hAnsi="Times New Roman" w:cs="Times New Roman" w:hint="default"/>
        <w:w w:val="100"/>
        <w:sz w:val="24"/>
        <w:szCs w:val="24"/>
      </w:rPr>
    </w:lvl>
    <w:lvl w:ilvl="7">
      <w:numFmt w:val="bullet"/>
      <w:lvlText w:val="•"/>
      <w:lvlJc w:val="left"/>
      <w:pPr>
        <w:ind w:left="2760" w:hanging="430"/>
      </w:pPr>
      <w:rPr>
        <w:rFonts w:hint="default"/>
      </w:rPr>
    </w:lvl>
    <w:lvl w:ilvl="8">
      <w:numFmt w:val="bullet"/>
      <w:lvlText w:val="•"/>
      <w:lvlJc w:val="left"/>
      <w:pPr>
        <w:ind w:left="3020" w:hanging="430"/>
      </w:pPr>
      <w:rPr>
        <w:rFonts w:hint="default"/>
      </w:rPr>
    </w:lvl>
  </w:abstractNum>
  <w:abstractNum w:abstractNumId="60" w15:restartNumberingAfterBreak="0">
    <w:nsid w:val="42E80724"/>
    <w:multiLevelType w:val="multilevel"/>
    <w:tmpl w:val="312A88B2"/>
    <w:lvl w:ilvl="0">
      <w:start w:val="501"/>
      <w:numFmt w:val="decimal"/>
      <w:lvlText w:val="%1"/>
      <w:lvlJc w:val="left"/>
      <w:pPr>
        <w:ind w:left="901" w:hanging="782"/>
      </w:pPr>
      <w:rPr>
        <w:rFonts w:hint="default"/>
      </w:rPr>
    </w:lvl>
    <w:lvl w:ilvl="1">
      <w:start w:val="102"/>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552"/>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52"/>
      </w:pPr>
      <w:rPr>
        <w:rFonts w:ascii="Times New Roman" w:eastAsia="Times New Roman" w:hAnsi="Times New Roman" w:cs="Times New Roman" w:hint="default"/>
        <w:spacing w:val="-2"/>
        <w:w w:val="100"/>
        <w:sz w:val="24"/>
        <w:szCs w:val="24"/>
      </w:rPr>
    </w:lvl>
    <w:lvl w:ilvl="4">
      <w:start w:val="1"/>
      <w:numFmt w:val="decimal"/>
      <w:lvlText w:val="%5."/>
      <w:lvlJc w:val="left"/>
      <w:pPr>
        <w:ind w:left="2395" w:hanging="360"/>
      </w:pPr>
      <w:rPr>
        <w:rFonts w:ascii="Times New Roman" w:eastAsia="Times New Roman" w:hAnsi="Times New Roman" w:cs="Times New Roman" w:hint="default"/>
        <w:spacing w:val="-1"/>
        <w:w w:val="100"/>
        <w:sz w:val="24"/>
        <w:szCs w:val="24"/>
      </w:rPr>
    </w:lvl>
    <w:lvl w:ilvl="5">
      <w:numFmt w:val="bullet"/>
      <w:lvlText w:val="•"/>
      <w:lvlJc w:val="left"/>
      <w:pPr>
        <w:ind w:left="3740" w:hanging="360"/>
      </w:pPr>
      <w:rPr>
        <w:rFonts w:hint="default"/>
      </w:rPr>
    </w:lvl>
    <w:lvl w:ilvl="6">
      <w:numFmt w:val="bullet"/>
      <w:lvlText w:val="•"/>
      <w:lvlJc w:val="left"/>
      <w:pPr>
        <w:ind w:left="5080" w:hanging="360"/>
      </w:pPr>
      <w:rPr>
        <w:rFonts w:hint="default"/>
      </w:rPr>
    </w:lvl>
    <w:lvl w:ilvl="7">
      <w:numFmt w:val="bullet"/>
      <w:lvlText w:val="•"/>
      <w:lvlJc w:val="left"/>
      <w:pPr>
        <w:ind w:left="6420" w:hanging="360"/>
      </w:pPr>
      <w:rPr>
        <w:rFonts w:hint="default"/>
      </w:rPr>
    </w:lvl>
    <w:lvl w:ilvl="8">
      <w:numFmt w:val="bullet"/>
      <w:lvlText w:val="•"/>
      <w:lvlJc w:val="left"/>
      <w:pPr>
        <w:ind w:left="7760" w:hanging="360"/>
      </w:pPr>
      <w:rPr>
        <w:rFonts w:hint="default"/>
      </w:rPr>
    </w:lvl>
  </w:abstractNum>
  <w:abstractNum w:abstractNumId="61" w15:restartNumberingAfterBreak="0">
    <w:nsid w:val="43CA52F6"/>
    <w:multiLevelType w:val="hybridMultilevel"/>
    <w:tmpl w:val="BA247FA0"/>
    <w:lvl w:ilvl="0" w:tplc="8668A2C4">
      <w:start w:val="1"/>
      <w:numFmt w:val="decimal"/>
      <w:lvlText w:val="(%1)"/>
      <w:lvlJc w:val="left"/>
      <w:pPr>
        <w:ind w:left="1320" w:hanging="408"/>
      </w:pPr>
      <w:rPr>
        <w:rFonts w:ascii="Times New Roman" w:eastAsia="Times New Roman" w:hAnsi="Times New Roman" w:cs="Times New Roman" w:hint="default"/>
        <w:spacing w:val="-1"/>
        <w:w w:val="100"/>
        <w:sz w:val="24"/>
        <w:szCs w:val="24"/>
      </w:rPr>
    </w:lvl>
    <w:lvl w:ilvl="1" w:tplc="AE6CFFC8">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6470AE2E">
      <w:start w:val="1"/>
      <w:numFmt w:val="decimal"/>
      <w:lvlText w:val="%3."/>
      <w:lvlJc w:val="left"/>
      <w:pPr>
        <w:ind w:left="2035" w:hanging="365"/>
      </w:pPr>
      <w:rPr>
        <w:rFonts w:ascii="Times New Roman" w:eastAsia="Times New Roman" w:hAnsi="Times New Roman" w:cs="Times New Roman" w:hint="default"/>
        <w:spacing w:val="-1"/>
        <w:w w:val="100"/>
        <w:sz w:val="24"/>
        <w:szCs w:val="24"/>
      </w:rPr>
    </w:lvl>
    <w:lvl w:ilvl="3" w:tplc="CD1EAA86">
      <w:start w:val="1"/>
      <w:numFmt w:val="lowerLetter"/>
      <w:lvlText w:val="%4."/>
      <w:lvlJc w:val="left"/>
      <w:pPr>
        <w:ind w:left="2740" w:hanging="346"/>
      </w:pPr>
      <w:rPr>
        <w:rFonts w:ascii="Times New Roman" w:eastAsia="Times New Roman" w:hAnsi="Times New Roman" w:cs="Times New Roman" w:hint="default"/>
        <w:spacing w:val="-2"/>
        <w:w w:val="100"/>
        <w:sz w:val="24"/>
        <w:szCs w:val="24"/>
      </w:rPr>
    </w:lvl>
    <w:lvl w:ilvl="4" w:tplc="89727D60">
      <w:start w:val="1"/>
      <w:numFmt w:val="lowerRoman"/>
      <w:lvlText w:val="%5."/>
      <w:lvlJc w:val="left"/>
      <w:pPr>
        <w:ind w:left="2755" w:hanging="394"/>
      </w:pPr>
      <w:rPr>
        <w:rFonts w:ascii="Times New Roman" w:eastAsia="Times New Roman" w:hAnsi="Times New Roman" w:cs="Times New Roman" w:hint="default"/>
        <w:w w:val="100"/>
        <w:sz w:val="24"/>
        <w:szCs w:val="24"/>
      </w:rPr>
    </w:lvl>
    <w:lvl w:ilvl="5" w:tplc="682279E0">
      <w:numFmt w:val="bullet"/>
      <w:lvlText w:val="•"/>
      <w:lvlJc w:val="left"/>
      <w:pPr>
        <w:ind w:left="2680" w:hanging="394"/>
      </w:pPr>
      <w:rPr>
        <w:rFonts w:hint="default"/>
      </w:rPr>
    </w:lvl>
    <w:lvl w:ilvl="6" w:tplc="007C09CA">
      <w:numFmt w:val="bullet"/>
      <w:lvlText w:val="•"/>
      <w:lvlJc w:val="left"/>
      <w:pPr>
        <w:ind w:left="2720" w:hanging="394"/>
      </w:pPr>
      <w:rPr>
        <w:rFonts w:hint="default"/>
      </w:rPr>
    </w:lvl>
    <w:lvl w:ilvl="7" w:tplc="FD0A22B2">
      <w:numFmt w:val="bullet"/>
      <w:lvlText w:val="•"/>
      <w:lvlJc w:val="left"/>
      <w:pPr>
        <w:ind w:left="2740" w:hanging="394"/>
      </w:pPr>
      <w:rPr>
        <w:rFonts w:hint="default"/>
      </w:rPr>
    </w:lvl>
    <w:lvl w:ilvl="8" w:tplc="6D8A9EF8">
      <w:numFmt w:val="bullet"/>
      <w:lvlText w:val="•"/>
      <w:lvlJc w:val="left"/>
      <w:pPr>
        <w:ind w:left="2760" w:hanging="394"/>
      </w:pPr>
      <w:rPr>
        <w:rFonts w:hint="default"/>
      </w:rPr>
    </w:lvl>
  </w:abstractNum>
  <w:abstractNum w:abstractNumId="62" w15:restartNumberingAfterBreak="0">
    <w:nsid w:val="47665A4A"/>
    <w:multiLevelType w:val="multilevel"/>
    <w:tmpl w:val="2B4C7216"/>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1675" w:hanging="416"/>
      </w:pPr>
      <w:rPr>
        <w:rFonts w:ascii="Times New Roman" w:eastAsia="Times New Roman" w:hAnsi="Times New Roman" w:cs="Times New Roman" w:hint="default"/>
        <w:spacing w:val="-2"/>
        <w:w w:val="100"/>
        <w:sz w:val="24"/>
        <w:szCs w:val="24"/>
      </w:rPr>
    </w:lvl>
    <w:lvl w:ilvl="3">
      <w:numFmt w:val="bullet"/>
      <w:lvlText w:val="•"/>
      <w:lvlJc w:val="left"/>
      <w:pPr>
        <w:ind w:left="3626" w:hanging="416"/>
      </w:pPr>
      <w:rPr>
        <w:rFonts w:hint="default"/>
      </w:rPr>
    </w:lvl>
    <w:lvl w:ilvl="4">
      <w:numFmt w:val="bullet"/>
      <w:lvlText w:val="•"/>
      <w:lvlJc w:val="left"/>
      <w:pPr>
        <w:ind w:left="4600" w:hanging="416"/>
      </w:pPr>
      <w:rPr>
        <w:rFonts w:hint="default"/>
      </w:rPr>
    </w:lvl>
    <w:lvl w:ilvl="5">
      <w:numFmt w:val="bullet"/>
      <w:lvlText w:val="•"/>
      <w:lvlJc w:val="left"/>
      <w:pPr>
        <w:ind w:left="5573" w:hanging="416"/>
      </w:pPr>
      <w:rPr>
        <w:rFonts w:hint="default"/>
      </w:rPr>
    </w:lvl>
    <w:lvl w:ilvl="6">
      <w:numFmt w:val="bullet"/>
      <w:lvlText w:val="•"/>
      <w:lvlJc w:val="left"/>
      <w:pPr>
        <w:ind w:left="6546" w:hanging="416"/>
      </w:pPr>
      <w:rPr>
        <w:rFonts w:hint="default"/>
      </w:rPr>
    </w:lvl>
    <w:lvl w:ilvl="7">
      <w:numFmt w:val="bullet"/>
      <w:lvlText w:val="•"/>
      <w:lvlJc w:val="left"/>
      <w:pPr>
        <w:ind w:left="7520" w:hanging="416"/>
      </w:pPr>
      <w:rPr>
        <w:rFonts w:hint="default"/>
      </w:rPr>
    </w:lvl>
    <w:lvl w:ilvl="8">
      <w:numFmt w:val="bullet"/>
      <w:lvlText w:val="•"/>
      <w:lvlJc w:val="left"/>
      <w:pPr>
        <w:ind w:left="8493" w:hanging="416"/>
      </w:pPr>
      <w:rPr>
        <w:rFonts w:hint="default"/>
      </w:rPr>
    </w:lvl>
  </w:abstractNum>
  <w:abstractNum w:abstractNumId="63" w15:restartNumberingAfterBreak="0">
    <w:nsid w:val="489C4C7F"/>
    <w:multiLevelType w:val="multilevel"/>
    <w:tmpl w:val="B6E02ABA"/>
    <w:lvl w:ilvl="0">
      <w:start w:val="501"/>
      <w:numFmt w:val="decimal"/>
      <w:lvlText w:val="%1"/>
      <w:lvlJc w:val="left"/>
      <w:pPr>
        <w:ind w:left="901" w:hanging="782"/>
      </w:pPr>
      <w:rPr>
        <w:rFonts w:hint="default"/>
      </w:rPr>
    </w:lvl>
    <w:lvl w:ilvl="1">
      <w:start w:val="20"/>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1675" w:hanging="408"/>
      </w:pPr>
      <w:rPr>
        <w:rFonts w:ascii="Times New Roman" w:eastAsia="Times New Roman" w:hAnsi="Times New Roman" w:cs="Times New Roman" w:hint="default"/>
        <w:spacing w:val="-2"/>
        <w:w w:val="100"/>
        <w:sz w:val="24"/>
        <w:szCs w:val="24"/>
      </w:rPr>
    </w:lvl>
    <w:lvl w:ilvl="3">
      <w:numFmt w:val="bullet"/>
      <w:lvlText w:val="•"/>
      <w:lvlJc w:val="left"/>
      <w:pPr>
        <w:ind w:left="3626" w:hanging="408"/>
      </w:pPr>
      <w:rPr>
        <w:rFonts w:hint="default"/>
      </w:rPr>
    </w:lvl>
    <w:lvl w:ilvl="4">
      <w:numFmt w:val="bullet"/>
      <w:lvlText w:val="•"/>
      <w:lvlJc w:val="left"/>
      <w:pPr>
        <w:ind w:left="4600" w:hanging="408"/>
      </w:pPr>
      <w:rPr>
        <w:rFonts w:hint="default"/>
      </w:rPr>
    </w:lvl>
    <w:lvl w:ilvl="5">
      <w:numFmt w:val="bullet"/>
      <w:lvlText w:val="•"/>
      <w:lvlJc w:val="left"/>
      <w:pPr>
        <w:ind w:left="5573" w:hanging="408"/>
      </w:pPr>
      <w:rPr>
        <w:rFonts w:hint="default"/>
      </w:rPr>
    </w:lvl>
    <w:lvl w:ilvl="6">
      <w:numFmt w:val="bullet"/>
      <w:lvlText w:val="•"/>
      <w:lvlJc w:val="left"/>
      <w:pPr>
        <w:ind w:left="6546" w:hanging="408"/>
      </w:pPr>
      <w:rPr>
        <w:rFonts w:hint="default"/>
      </w:rPr>
    </w:lvl>
    <w:lvl w:ilvl="7">
      <w:numFmt w:val="bullet"/>
      <w:lvlText w:val="•"/>
      <w:lvlJc w:val="left"/>
      <w:pPr>
        <w:ind w:left="7520" w:hanging="408"/>
      </w:pPr>
      <w:rPr>
        <w:rFonts w:hint="default"/>
      </w:rPr>
    </w:lvl>
    <w:lvl w:ilvl="8">
      <w:numFmt w:val="bullet"/>
      <w:lvlText w:val="•"/>
      <w:lvlJc w:val="left"/>
      <w:pPr>
        <w:ind w:left="8493" w:hanging="408"/>
      </w:pPr>
      <w:rPr>
        <w:rFonts w:hint="default"/>
      </w:rPr>
    </w:lvl>
  </w:abstractNum>
  <w:abstractNum w:abstractNumId="64" w15:restartNumberingAfterBreak="0">
    <w:nsid w:val="48D713D8"/>
    <w:multiLevelType w:val="hybridMultilevel"/>
    <w:tmpl w:val="F78A234A"/>
    <w:lvl w:ilvl="0" w:tplc="451A7B1C">
      <w:start w:val="1"/>
      <w:numFmt w:val="decimal"/>
      <w:lvlText w:val="(%1)"/>
      <w:lvlJc w:val="left"/>
      <w:pPr>
        <w:ind w:left="1778" w:hanging="459"/>
      </w:pPr>
      <w:rPr>
        <w:rFonts w:ascii="Times New Roman" w:eastAsia="Times New Roman" w:hAnsi="Times New Roman" w:cs="Times New Roman" w:hint="default"/>
        <w:spacing w:val="-1"/>
        <w:w w:val="100"/>
        <w:sz w:val="24"/>
        <w:szCs w:val="24"/>
      </w:rPr>
    </w:lvl>
    <w:lvl w:ilvl="1" w:tplc="7160FA84">
      <w:start w:val="1"/>
      <w:numFmt w:val="lowerLetter"/>
      <w:lvlText w:val="(%2)"/>
      <w:lvlJc w:val="left"/>
      <w:pPr>
        <w:ind w:left="1675" w:hanging="581"/>
      </w:pPr>
      <w:rPr>
        <w:rFonts w:ascii="Times New Roman" w:eastAsia="Times New Roman" w:hAnsi="Times New Roman" w:cs="Times New Roman" w:hint="default"/>
        <w:spacing w:val="-2"/>
        <w:w w:val="100"/>
        <w:sz w:val="24"/>
        <w:szCs w:val="24"/>
      </w:rPr>
    </w:lvl>
    <w:lvl w:ilvl="2" w:tplc="2126182C">
      <w:start w:val="1"/>
      <w:numFmt w:val="decimal"/>
      <w:lvlText w:val="%3."/>
      <w:lvlJc w:val="left"/>
      <w:pPr>
        <w:ind w:left="2035" w:hanging="332"/>
      </w:pPr>
      <w:rPr>
        <w:rFonts w:ascii="Times New Roman" w:eastAsia="Times New Roman" w:hAnsi="Times New Roman" w:cs="Times New Roman" w:hint="default"/>
        <w:spacing w:val="-1"/>
        <w:w w:val="100"/>
        <w:sz w:val="24"/>
        <w:szCs w:val="24"/>
      </w:rPr>
    </w:lvl>
    <w:lvl w:ilvl="3" w:tplc="B64C0808">
      <w:start w:val="1"/>
      <w:numFmt w:val="lowerLetter"/>
      <w:lvlText w:val="%4."/>
      <w:lvlJc w:val="left"/>
      <w:pPr>
        <w:ind w:left="2740" w:hanging="346"/>
      </w:pPr>
      <w:rPr>
        <w:rFonts w:ascii="Times New Roman" w:eastAsia="Times New Roman" w:hAnsi="Times New Roman" w:cs="Times New Roman" w:hint="default"/>
        <w:spacing w:val="-2"/>
        <w:w w:val="100"/>
        <w:sz w:val="24"/>
        <w:szCs w:val="24"/>
      </w:rPr>
    </w:lvl>
    <w:lvl w:ilvl="4" w:tplc="8F7064E8">
      <w:start w:val="1"/>
      <w:numFmt w:val="lowerRoman"/>
      <w:lvlText w:val="%5."/>
      <w:lvlJc w:val="left"/>
      <w:pPr>
        <w:ind w:left="2755" w:hanging="423"/>
      </w:pPr>
      <w:rPr>
        <w:rFonts w:ascii="Times New Roman" w:eastAsia="Times New Roman" w:hAnsi="Times New Roman" w:cs="Times New Roman" w:hint="default"/>
        <w:w w:val="100"/>
        <w:sz w:val="24"/>
        <w:szCs w:val="24"/>
      </w:rPr>
    </w:lvl>
    <w:lvl w:ilvl="5" w:tplc="726896A6">
      <w:numFmt w:val="bullet"/>
      <w:lvlText w:val="•"/>
      <w:lvlJc w:val="left"/>
      <w:pPr>
        <w:ind w:left="2760" w:hanging="423"/>
      </w:pPr>
      <w:rPr>
        <w:rFonts w:hint="default"/>
      </w:rPr>
    </w:lvl>
    <w:lvl w:ilvl="6" w:tplc="073853A2">
      <w:numFmt w:val="bullet"/>
      <w:lvlText w:val="•"/>
      <w:lvlJc w:val="left"/>
      <w:pPr>
        <w:ind w:left="4296" w:hanging="423"/>
      </w:pPr>
      <w:rPr>
        <w:rFonts w:hint="default"/>
      </w:rPr>
    </w:lvl>
    <w:lvl w:ilvl="7" w:tplc="DB4EFE3C">
      <w:numFmt w:val="bullet"/>
      <w:lvlText w:val="•"/>
      <w:lvlJc w:val="left"/>
      <w:pPr>
        <w:ind w:left="5832" w:hanging="423"/>
      </w:pPr>
      <w:rPr>
        <w:rFonts w:hint="default"/>
      </w:rPr>
    </w:lvl>
    <w:lvl w:ilvl="8" w:tplc="1214D372">
      <w:numFmt w:val="bullet"/>
      <w:lvlText w:val="•"/>
      <w:lvlJc w:val="left"/>
      <w:pPr>
        <w:ind w:left="7368" w:hanging="423"/>
      </w:pPr>
      <w:rPr>
        <w:rFonts w:hint="default"/>
      </w:rPr>
    </w:lvl>
  </w:abstractNum>
  <w:abstractNum w:abstractNumId="65" w15:restartNumberingAfterBreak="0">
    <w:nsid w:val="48E256D1"/>
    <w:multiLevelType w:val="hybridMultilevel"/>
    <w:tmpl w:val="9A0ADFEC"/>
    <w:lvl w:ilvl="0" w:tplc="20E662A8">
      <w:start w:val="1"/>
      <w:numFmt w:val="decimal"/>
      <w:lvlText w:val="(%1)"/>
      <w:lvlJc w:val="left"/>
      <w:pPr>
        <w:ind w:left="1778" w:hanging="459"/>
      </w:pPr>
      <w:rPr>
        <w:rFonts w:ascii="Times New Roman" w:eastAsia="Times New Roman" w:hAnsi="Times New Roman" w:cs="Times New Roman" w:hint="default"/>
        <w:spacing w:val="-1"/>
        <w:w w:val="100"/>
        <w:sz w:val="24"/>
        <w:szCs w:val="24"/>
      </w:rPr>
    </w:lvl>
    <w:lvl w:ilvl="1" w:tplc="2B4693B2">
      <w:start w:val="1"/>
      <w:numFmt w:val="lowerLetter"/>
      <w:lvlText w:val="(%2)"/>
      <w:lvlJc w:val="left"/>
      <w:pPr>
        <w:ind w:left="1675" w:hanging="524"/>
      </w:pPr>
      <w:rPr>
        <w:rFonts w:ascii="Times New Roman" w:eastAsia="Times New Roman" w:hAnsi="Times New Roman" w:cs="Times New Roman" w:hint="default"/>
        <w:spacing w:val="-2"/>
        <w:w w:val="100"/>
        <w:sz w:val="24"/>
        <w:szCs w:val="24"/>
      </w:rPr>
    </w:lvl>
    <w:lvl w:ilvl="2" w:tplc="86A4D4FE">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CB7E5700">
      <w:numFmt w:val="bullet"/>
      <w:lvlText w:val="•"/>
      <w:lvlJc w:val="left"/>
      <w:pPr>
        <w:ind w:left="2400" w:hanging="360"/>
      </w:pPr>
      <w:rPr>
        <w:rFonts w:hint="default"/>
      </w:rPr>
    </w:lvl>
    <w:lvl w:ilvl="4" w:tplc="24089D8A">
      <w:numFmt w:val="bullet"/>
      <w:lvlText w:val="•"/>
      <w:lvlJc w:val="left"/>
      <w:pPr>
        <w:ind w:left="3548" w:hanging="360"/>
      </w:pPr>
      <w:rPr>
        <w:rFonts w:hint="default"/>
      </w:rPr>
    </w:lvl>
    <w:lvl w:ilvl="5" w:tplc="3EFEF120">
      <w:numFmt w:val="bullet"/>
      <w:lvlText w:val="•"/>
      <w:lvlJc w:val="left"/>
      <w:pPr>
        <w:ind w:left="4697" w:hanging="360"/>
      </w:pPr>
      <w:rPr>
        <w:rFonts w:hint="default"/>
      </w:rPr>
    </w:lvl>
    <w:lvl w:ilvl="6" w:tplc="0B04E092">
      <w:numFmt w:val="bullet"/>
      <w:lvlText w:val="•"/>
      <w:lvlJc w:val="left"/>
      <w:pPr>
        <w:ind w:left="5845" w:hanging="360"/>
      </w:pPr>
      <w:rPr>
        <w:rFonts w:hint="default"/>
      </w:rPr>
    </w:lvl>
    <w:lvl w:ilvl="7" w:tplc="E830F676">
      <w:numFmt w:val="bullet"/>
      <w:lvlText w:val="•"/>
      <w:lvlJc w:val="left"/>
      <w:pPr>
        <w:ind w:left="6994" w:hanging="360"/>
      </w:pPr>
      <w:rPr>
        <w:rFonts w:hint="default"/>
      </w:rPr>
    </w:lvl>
    <w:lvl w:ilvl="8" w:tplc="B554D6E2">
      <w:numFmt w:val="bullet"/>
      <w:lvlText w:val="•"/>
      <w:lvlJc w:val="left"/>
      <w:pPr>
        <w:ind w:left="8142" w:hanging="360"/>
      </w:pPr>
      <w:rPr>
        <w:rFonts w:hint="default"/>
      </w:rPr>
    </w:lvl>
  </w:abstractNum>
  <w:abstractNum w:abstractNumId="66" w15:restartNumberingAfterBreak="0">
    <w:nsid w:val="49545018"/>
    <w:multiLevelType w:val="hybridMultilevel"/>
    <w:tmpl w:val="752EC668"/>
    <w:lvl w:ilvl="0" w:tplc="FFFFFFFF">
      <w:start w:val="1"/>
      <w:numFmt w:val="decimal"/>
      <w:lvlText w:val="(%1)"/>
      <w:lvlJc w:val="left"/>
      <w:pPr>
        <w:ind w:left="1320" w:hanging="401"/>
      </w:pPr>
      <w:rPr>
        <w:rFonts w:ascii="Times New Roman" w:eastAsia="Times New Roman" w:hAnsi="Times New Roman" w:cs="Times New Roman" w:hint="default"/>
        <w:spacing w:val="-1"/>
        <w:w w:val="100"/>
        <w:sz w:val="24"/>
        <w:szCs w:val="24"/>
      </w:rPr>
    </w:lvl>
    <w:lvl w:ilvl="1" w:tplc="C75CC76E">
      <w:start w:val="1"/>
      <w:numFmt w:val="lowerLetter"/>
      <w:lvlText w:val="(%2)"/>
      <w:lvlJc w:val="left"/>
      <w:pPr>
        <w:ind w:left="2191" w:hanging="360"/>
      </w:pPr>
      <w:rPr>
        <w:rFonts w:hint="default"/>
      </w:rPr>
    </w:lvl>
    <w:lvl w:ilvl="2" w:tplc="FFFFFFFF">
      <w:numFmt w:val="bullet"/>
      <w:lvlText w:val="•"/>
      <w:lvlJc w:val="left"/>
      <w:pPr>
        <w:ind w:left="3144" w:hanging="401"/>
      </w:pPr>
      <w:rPr>
        <w:rFonts w:hint="default"/>
      </w:rPr>
    </w:lvl>
    <w:lvl w:ilvl="3" w:tplc="FFFFFFFF">
      <w:numFmt w:val="bullet"/>
      <w:lvlText w:val="•"/>
      <w:lvlJc w:val="left"/>
      <w:pPr>
        <w:ind w:left="4056" w:hanging="401"/>
      </w:pPr>
      <w:rPr>
        <w:rFonts w:hint="default"/>
      </w:rPr>
    </w:lvl>
    <w:lvl w:ilvl="4" w:tplc="FFFFFFFF">
      <w:numFmt w:val="bullet"/>
      <w:lvlText w:val="•"/>
      <w:lvlJc w:val="left"/>
      <w:pPr>
        <w:ind w:left="4968" w:hanging="401"/>
      </w:pPr>
      <w:rPr>
        <w:rFonts w:hint="default"/>
      </w:rPr>
    </w:lvl>
    <w:lvl w:ilvl="5" w:tplc="FFFFFFFF">
      <w:numFmt w:val="bullet"/>
      <w:lvlText w:val="•"/>
      <w:lvlJc w:val="left"/>
      <w:pPr>
        <w:ind w:left="5880" w:hanging="401"/>
      </w:pPr>
      <w:rPr>
        <w:rFonts w:hint="default"/>
      </w:rPr>
    </w:lvl>
    <w:lvl w:ilvl="6" w:tplc="FFFFFFFF">
      <w:numFmt w:val="bullet"/>
      <w:lvlText w:val="•"/>
      <w:lvlJc w:val="left"/>
      <w:pPr>
        <w:ind w:left="6792" w:hanging="401"/>
      </w:pPr>
      <w:rPr>
        <w:rFonts w:hint="default"/>
      </w:rPr>
    </w:lvl>
    <w:lvl w:ilvl="7" w:tplc="FFFFFFFF">
      <w:numFmt w:val="bullet"/>
      <w:lvlText w:val="•"/>
      <w:lvlJc w:val="left"/>
      <w:pPr>
        <w:ind w:left="7704" w:hanging="401"/>
      </w:pPr>
      <w:rPr>
        <w:rFonts w:hint="default"/>
      </w:rPr>
    </w:lvl>
    <w:lvl w:ilvl="8" w:tplc="FFFFFFFF">
      <w:numFmt w:val="bullet"/>
      <w:lvlText w:val="•"/>
      <w:lvlJc w:val="left"/>
      <w:pPr>
        <w:ind w:left="8616" w:hanging="401"/>
      </w:pPr>
      <w:rPr>
        <w:rFonts w:hint="default"/>
      </w:rPr>
    </w:lvl>
  </w:abstractNum>
  <w:abstractNum w:abstractNumId="67" w15:restartNumberingAfterBreak="0">
    <w:nsid w:val="4A765B81"/>
    <w:multiLevelType w:val="hybridMultilevel"/>
    <w:tmpl w:val="58FA03DA"/>
    <w:lvl w:ilvl="0" w:tplc="2B50F08C">
      <w:start w:val="1"/>
      <w:numFmt w:val="decimal"/>
      <w:lvlText w:val="%1."/>
      <w:lvlJc w:val="left"/>
      <w:pPr>
        <w:ind w:left="2035" w:hanging="476"/>
      </w:pPr>
      <w:rPr>
        <w:rFonts w:ascii="Times New Roman" w:eastAsia="Times New Roman" w:hAnsi="Times New Roman" w:cs="Times New Roman" w:hint="default"/>
        <w:spacing w:val="-1"/>
        <w:w w:val="100"/>
        <w:sz w:val="24"/>
        <w:szCs w:val="24"/>
      </w:rPr>
    </w:lvl>
    <w:lvl w:ilvl="1" w:tplc="C5109108">
      <w:numFmt w:val="bullet"/>
      <w:lvlText w:val="•"/>
      <w:lvlJc w:val="left"/>
      <w:pPr>
        <w:ind w:left="2880" w:hanging="476"/>
      </w:pPr>
      <w:rPr>
        <w:rFonts w:hint="default"/>
      </w:rPr>
    </w:lvl>
    <w:lvl w:ilvl="2" w:tplc="4A669EDA">
      <w:numFmt w:val="bullet"/>
      <w:lvlText w:val="•"/>
      <w:lvlJc w:val="left"/>
      <w:pPr>
        <w:ind w:left="3720" w:hanging="476"/>
      </w:pPr>
      <w:rPr>
        <w:rFonts w:hint="default"/>
      </w:rPr>
    </w:lvl>
    <w:lvl w:ilvl="3" w:tplc="ACF82086">
      <w:numFmt w:val="bullet"/>
      <w:lvlText w:val="•"/>
      <w:lvlJc w:val="left"/>
      <w:pPr>
        <w:ind w:left="4560" w:hanging="476"/>
      </w:pPr>
      <w:rPr>
        <w:rFonts w:hint="default"/>
      </w:rPr>
    </w:lvl>
    <w:lvl w:ilvl="4" w:tplc="0574B2B6">
      <w:numFmt w:val="bullet"/>
      <w:lvlText w:val="•"/>
      <w:lvlJc w:val="left"/>
      <w:pPr>
        <w:ind w:left="5400" w:hanging="476"/>
      </w:pPr>
      <w:rPr>
        <w:rFonts w:hint="default"/>
      </w:rPr>
    </w:lvl>
    <w:lvl w:ilvl="5" w:tplc="9C22435C">
      <w:numFmt w:val="bullet"/>
      <w:lvlText w:val="•"/>
      <w:lvlJc w:val="left"/>
      <w:pPr>
        <w:ind w:left="6240" w:hanging="476"/>
      </w:pPr>
      <w:rPr>
        <w:rFonts w:hint="default"/>
      </w:rPr>
    </w:lvl>
    <w:lvl w:ilvl="6" w:tplc="7C22C61E">
      <w:numFmt w:val="bullet"/>
      <w:lvlText w:val="•"/>
      <w:lvlJc w:val="left"/>
      <w:pPr>
        <w:ind w:left="7080" w:hanging="476"/>
      </w:pPr>
      <w:rPr>
        <w:rFonts w:hint="default"/>
      </w:rPr>
    </w:lvl>
    <w:lvl w:ilvl="7" w:tplc="EFAAE840">
      <w:numFmt w:val="bullet"/>
      <w:lvlText w:val="•"/>
      <w:lvlJc w:val="left"/>
      <w:pPr>
        <w:ind w:left="7920" w:hanging="476"/>
      </w:pPr>
      <w:rPr>
        <w:rFonts w:hint="default"/>
      </w:rPr>
    </w:lvl>
    <w:lvl w:ilvl="8" w:tplc="9328E3D4">
      <w:numFmt w:val="bullet"/>
      <w:lvlText w:val="•"/>
      <w:lvlJc w:val="left"/>
      <w:pPr>
        <w:ind w:left="8760" w:hanging="476"/>
      </w:pPr>
      <w:rPr>
        <w:rFonts w:hint="default"/>
      </w:rPr>
    </w:lvl>
  </w:abstractNum>
  <w:abstractNum w:abstractNumId="68" w15:restartNumberingAfterBreak="0">
    <w:nsid w:val="4A7C3056"/>
    <w:multiLevelType w:val="hybridMultilevel"/>
    <w:tmpl w:val="0290C3FC"/>
    <w:lvl w:ilvl="0" w:tplc="567A03A6">
      <w:start w:val="1"/>
      <w:numFmt w:val="decimal"/>
      <w:lvlText w:val="(%1)"/>
      <w:lvlJc w:val="left"/>
      <w:pPr>
        <w:ind w:left="1320" w:hanging="497"/>
      </w:pPr>
      <w:rPr>
        <w:rFonts w:ascii="Times New Roman" w:eastAsia="Times New Roman" w:hAnsi="Times New Roman" w:cs="Times New Roman" w:hint="default"/>
        <w:spacing w:val="-1"/>
        <w:w w:val="100"/>
        <w:sz w:val="24"/>
        <w:szCs w:val="24"/>
      </w:rPr>
    </w:lvl>
    <w:lvl w:ilvl="1" w:tplc="376CA28E">
      <w:numFmt w:val="bullet"/>
      <w:lvlText w:val="•"/>
      <w:lvlJc w:val="left"/>
      <w:pPr>
        <w:ind w:left="2232" w:hanging="497"/>
      </w:pPr>
      <w:rPr>
        <w:rFonts w:hint="default"/>
      </w:rPr>
    </w:lvl>
    <w:lvl w:ilvl="2" w:tplc="9C84E30E">
      <w:numFmt w:val="bullet"/>
      <w:lvlText w:val="•"/>
      <w:lvlJc w:val="left"/>
      <w:pPr>
        <w:ind w:left="3144" w:hanging="497"/>
      </w:pPr>
      <w:rPr>
        <w:rFonts w:hint="default"/>
      </w:rPr>
    </w:lvl>
    <w:lvl w:ilvl="3" w:tplc="213C66D0">
      <w:numFmt w:val="bullet"/>
      <w:lvlText w:val="•"/>
      <w:lvlJc w:val="left"/>
      <w:pPr>
        <w:ind w:left="4056" w:hanging="497"/>
      </w:pPr>
      <w:rPr>
        <w:rFonts w:hint="default"/>
      </w:rPr>
    </w:lvl>
    <w:lvl w:ilvl="4" w:tplc="D18EF612">
      <w:numFmt w:val="bullet"/>
      <w:lvlText w:val="•"/>
      <w:lvlJc w:val="left"/>
      <w:pPr>
        <w:ind w:left="4968" w:hanging="497"/>
      </w:pPr>
      <w:rPr>
        <w:rFonts w:hint="default"/>
      </w:rPr>
    </w:lvl>
    <w:lvl w:ilvl="5" w:tplc="D6F04250">
      <w:numFmt w:val="bullet"/>
      <w:lvlText w:val="•"/>
      <w:lvlJc w:val="left"/>
      <w:pPr>
        <w:ind w:left="5880" w:hanging="497"/>
      </w:pPr>
      <w:rPr>
        <w:rFonts w:hint="default"/>
      </w:rPr>
    </w:lvl>
    <w:lvl w:ilvl="6" w:tplc="4B988E26">
      <w:numFmt w:val="bullet"/>
      <w:lvlText w:val="•"/>
      <w:lvlJc w:val="left"/>
      <w:pPr>
        <w:ind w:left="6792" w:hanging="497"/>
      </w:pPr>
      <w:rPr>
        <w:rFonts w:hint="default"/>
      </w:rPr>
    </w:lvl>
    <w:lvl w:ilvl="7" w:tplc="F288D13C">
      <w:numFmt w:val="bullet"/>
      <w:lvlText w:val="•"/>
      <w:lvlJc w:val="left"/>
      <w:pPr>
        <w:ind w:left="7704" w:hanging="497"/>
      </w:pPr>
      <w:rPr>
        <w:rFonts w:hint="default"/>
      </w:rPr>
    </w:lvl>
    <w:lvl w:ilvl="8" w:tplc="8D28CF14">
      <w:numFmt w:val="bullet"/>
      <w:lvlText w:val="•"/>
      <w:lvlJc w:val="left"/>
      <w:pPr>
        <w:ind w:left="8616" w:hanging="497"/>
      </w:pPr>
      <w:rPr>
        <w:rFonts w:hint="default"/>
      </w:rPr>
    </w:lvl>
  </w:abstractNum>
  <w:abstractNum w:abstractNumId="69" w15:restartNumberingAfterBreak="0">
    <w:nsid w:val="4B053D56"/>
    <w:multiLevelType w:val="multilevel"/>
    <w:tmpl w:val="160AE8E8"/>
    <w:lvl w:ilvl="0">
      <w:start w:val="501"/>
      <w:numFmt w:val="decimal"/>
      <w:lvlText w:val="%1"/>
      <w:lvlJc w:val="left"/>
      <w:pPr>
        <w:ind w:left="901" w:hanging="782"/>
      </w:pPr>
      <w:rPr>
        <w:rFonts w:hint="default"/>
      </w:rPr>
    </w:lvl>
    <w:lvl w:ilvl="1">
      <w:start w:val="5"/>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30"/>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617"/>
      </w:pPr>
      <w:rPr>
        <w:rFonts w:ascii="Times New Roman" w:eastAsia="Times New Roman" w:hAnsi="Times New Roman" w:cs="Times New Roman" w:hint="default"/>
        <w:spacing w:val="-2"/>
        <w:w w:val="100"/>
        <w:sz w:val="24"/>
        <w:szCs w:val="24"/>
      </w:rPr>
    </w:lvl>
    <w:lvl w:ilvl="4">
      <w:numFmt w:val="bullet"/>
      <w:lvlText w:val="•"/>
      <w:lvlJc w:val="left"/>
      <w:pPr>
        <w:ind w:left="3308" w:hanging="617"/>
      </w:pPr>
      <w:rPr>
        <w:rFonts w:hint="default"/>
      </w:rPr>
    </w:lvl>
    <w:lvl w:ilvl="5">
      <w:numFmt w:val="bullet"/>
      <w:lvlText w:val="•"/>
      <w:lvlJc w:val="left"/>
      <w:pPr>
        <w:ind w:left="4497" w:hanging="617"/>
      </w:pPr>
      <w:rPr>
        <w:rFonts w:hint="default"/>
      </w:rPr>
    </w:lvl>
    <w:lvl w:ilvl="6">
      <w:numFmt w:val="bullet"/>
      <w:lvlText w:val="•"/>
      <w:lvlJc w:val="left"/>
      <w:pPr>
        <w:ind w:left="5685" w:hanging="617"/>
      </w:pPr>
      <w:rPr>
        <w:rFonts w:hint="default"/>
      </w:rPr>
    </w:lvl>
    <w:lvl w:ilvl="7">
      <w:numFmt w:val="bullet"/>
      <w:lvlText w:val="•"/>
      <w:lvlJc w:val="left"/>
      <w:pPr>
        <w:ind w:left="6874" w:hanging="617"/>
      </w:pPr>
      <w:rPr>
        <w:rFonts w:hint="default"/>
      </w:rPr>
    </w:lvl>
    <w:lvl w:ilvl="8">
      <w:numFmt w:val="bullet"/>
      <w:lvlText w:val="•"/>
      <w:lvlJc w:val="left"/>
      <w:pPr>
        <w:ind w:left="8062" w:hanging="617"/>
      </w:pPr>
      <w:rPr>
        <w:rFonts w:hint="default"/>
      </w:rPr>
    </w:lvl>
  </w:abstractNum>
  <w:abstractNum w:abstractNumId="70" w15:restartNumberingAfterBreak="0">
    <w:nsid w:val="4B582D09"/>
    <w:multiLevelType w:val="hybridMultilevel"/>
    <w:tmpl w:val="F18AF47C"/>
    <w:lvl w:ilvl="0" w:tplc="DBA6F7F8">
      <w:start w:val="1"/>
      <w:numFmt w:val="decimal"/>
      <w:lvlText w:val="(%1)"/>
      <w:lvlJc w:val="left"/>
      <w:pPr>
        <w:ind w:left="1320" w:hanging="401"/>
      </w:pPr>
      <w:rPr>
        <w:rFonts w:ascii="Times New Roman" w:eastAsia="Times New Roman" w:hAnsi="Times New Roman" w:cs="Times New Roman" w:hint="default"/>
        <w:spacing w:val="-1"/>
        <w:w w:val="100"/>
        <w:sz w:val="24"/>
        <w:szCs w:val="24"/>
      </w:rPr>
    </w:lvl>
    <w:lvl w:ilvl="1" w:tplc="9874418A">
      <w:numFmt w:val="bullet"/>
      <w:lvlText w:val="•"/>
      <w:lvlJc w:val="left"/>
      <w:pPr>
        <w:ind w:left="2232" w:hanging="401"/>
      </w:pPr>
      <w:rPr>
        <w:rFonts w:hint="default"/>
      </w:rPr>
    </w:lvl>
    <w:lvl w:ilvl="2" w:tplc="B5840FCE">
      <w:numFmt w:val="bullet"/>
      <w:lvlText w:val="•"/>
      <w:lvlJc w:val="left"/>
      <w:pPr>
        <w:ind w:left="3144" w:hanging="401"/>
      </w:pPr>
      <w:rPr>
        <w:rFonts w:hint="default"/>
      </w:rPr>
    </w:lvl>
    <w:lvl w:ilvl="3" w:tplc="D94CECE6">
      <w:numFmt w:val="bullet"/>
      <w:lvlText w:val="•"/>
      <w:lvlJc w:val="left"/>
      <w:pPr>
        <w:ind w:left="4056" w:hanging="401"/>
      </w:pPr>
      <w:rPr>
        <w:rFonts w:hint="default"/>
      </w:rPr>
    </w:lvl>
    <w:lvl w:ilvl="4" w:tplc="E7006F20">
      <w:numFmt w:val="bullet"/>
      <w:lvlText w:val="•"/>
      <w:lvlJc w:val="left"/>
      <w:pPr>
        <w:ind w:left="4968" w:hanging="401"/>
      </w:pPr>
      <w:rPr>
        <w:rFonts w:hint="default"/>
      </w:rPr>
    </w:lvl>
    <w:lvl w:ilvl="5" w:tplc="A09AAE66">
      <w:numFmt w:val="bullet"/>
      <w:lvlText w:val="•"/>
      <w:lvlJc w:val="left"/>
      <w:pPr>
        <w:ind w:left="5880" w:hanging="401"/>
      </w:pPr>
      <w:rPr>
        <w:rFonts w:hint="default"/>
      </w:rPr>
    </w:lvl>
    <w:lvl w:ilvl="6" w:tplc="11E26156">
      <w:numFmt w:val="bullet"/>
      <w:lvlText w:val="•"/>
      <w:lvlJc w:val="left"/>
      <w:pPr>
        <w:ind w:left="6792" w:hanging="401"/>
      </w:pPr>
      <w:rPr>
        <w:rFonts w:hint="default"/>
      </w:rPr>
    </w:lvl>
    <w:lvl w:ilvl="7" w:tplc="93D6DBC6">
      <w:numFmt w:val="bullet"/>
      <w:lvlText w:val="•"/>
      <w:lvlJc w:val="left"/>
      <w:pPr>
        <w:ind w:left="7704" w:hanging="401"/>
      </w:pPr>
      <w:rPr>
        <w:rFonts w:hint="default"/>
      </w:rPr>
    </w:lvl>
    <w:lvl w:ilvl="8" w:tplc="FA9257F8">
      <w:numFmt w:val="bullet"/>
      <w:lvlText w:val="•"/>
      <w:lvlJc w:val="left"/>
      <w:pPr>
        <w:ind w:left="8616" w:hanging="401"/>
      </w:pPr>
      <w:rPr>
        <w:rFonts w:hint="default"/>
      </w:rPr>
    </w:lvl>
  </w:abstractNum>
  <w:abstractNum w:abstractNumId="71" w15:restartNumberingAfterBreak="0">
    <w:nsid w:val="4C4C492B"/>
    <w:multiLevelType w:val="multilevel"/>
    <w:tmpl w:val="43F6ACC8"/>
    <w:lvl w:ilvl="0">
      <w:start w:val="501"/>
      <w:numFmt w:val="decimal"/>
      <w:lvlText w:val="%1"/>
      <w:lvlJc w:val="left"/>
      <w:pPr>
        <w:ind w:left="901" w:hanging="782"/>
      </w:pPr>
      <w:rPr>
        <w:rFonts w:hint="default"/>
      </w:rPr>
    </w:lvl>
    <w:lvl w:ilvl="1">
      <w:start w:val="301"/>
      <w:numFmt w:val="decimal"/>
      <w:lvlText w:val="%1.%2"/>
      <w:lvlJc w:val="left"/>
      <w:pPr>
        <w:ind w:left="901" w:hanging="782"/>
      </w:pPr>
      <w:rPr>
        <w:rFonts w:ascii="Times New Roman" w:eastAsia="Times New Roman" w:hAnsi="Times New Roman" w:cs="Times New Roman" w:hint="default"/>
        <w:spacing w:val="-1"/>
        <w:w w:val="100"/>
        <w:sz w:val="24"/>
        <w:szCs w:val="24"/>
        <w:u w:val="single"/>
      </w:rPr>
    </w:lvl>
    <w:lvl w:ilvl="2">
      <w:start w:val="1"/>
      <w:numFmt w:val="decimal"/>
      <w:lvlText w:val="(%3)"/>
      <w:lvlJc w:val="left"/>
      <w:pPr>
        <w:ind w:left="1800" w:hanging="480"/>
      </w:pPr>
      <w:rPr>
        <w:rFonts w:ascii="Times New Roman" w:eastAsia="Times New Roman" w:hAnsi="Times New Roman" w:cs="Times New Roman" w:hint="default"/>
        <w:spacing w:val="0"/>
        <w:w w:val="100"/>
        <w:sz w:val="24"/>
        <w:szCs w:val="24"/>
      </w:rPr>
    </w:lvl>
    <w:lvl w:ilvl="3">
      <w:start w:val="1"/>
      <w:numFmt w:val="lowerLetter"/>
      <w:lvlText w:val="(%4)"/>
      <w:lvlJc w:val="left"/>
      <w:pPr>
        <w:ind w:left="1675" w:hanging="459"/>
      </w:pPr>
      <w:rPr>
        <w:rFonts w:ascii="Times New Roman" w:eastAsia="Times New Roman" w:hAnsi="Times New Roman" w:cs="Times New Roman" w:hint="default"/>
        <w:spacing w:val="-2"/>
        <w:w w:val="100"/>
        <w:sz w:val="24"/>
        <w:szCs w:val="24"/>
      </w:rPr>
    </w:lvl>
    <w:lvl w:ilvl="4">
      <w:numFmt w:val="bullet"/>
      <w:lvlText w:val="•"/>
      <w:lvlJc w:val="left"/>
      <w:pPr>
        <w:ind w:left="3034" w:hanging="459"/>
      </w:pPr>
      <w:rPr>
        <w:rFonts w:hint="default"/>
      </w:rPr>
    </w:lvl>
    <w:lvl w:ilvl="5">
      <w:numFmt w:val="bullet"/>
      <w:lvlText w:val="•"/>
      <w:lvlJc w:val="left"/>
      <w:pPr>
        <w:ind w:left="4268" w:hanging="459"/>
      </w:pPr>
      <w:rPr>
        <w:rFonts w:hint="default"/>
      </w:rPr>
    </w:lvl>
    <w:lvl w:ilvl="6">
      <w:numFmt w:val="bullet"/>
      <w:lvlText w:val="•"/>
      <w:lvlJc w:val="left"/>
      <w:pPr>
        <w:ind w:left="5502" w:hanging="459"/>
      </w:pPr>
      <w:rPr>
        <w:rFonts w:hint="default"/>
      </w:rPr>
    </w:lvl>
    <w:lvl w:ilvl="7">
      <w:numFmt w:val="bullet"/>
      <w:lvlText w:val="•"/>
      <w:lvlJc w:val="left"/>
      <w:pPr>
        <w:ind w:left="6737" w:hanging="459"/>
      </w:pPr>
      <w:rPr>
        <w:rFonts w:hint="default"/>
      </w:rPr>
    </w:lvl>
    <w:lvl w:ilvl="8">
      <w:numFmt w:val="bullet"/>
      <w:lvlText w:val="•"/>
      <w:lvlJc w:val="left"/>
      <w:pPr>
        <w:ind w:left="7971" w:hanging="459"/>
      </w:pPr>
      <w:rPr>
        <w:rFonts w:hint="default"/>
      </w:rPr>
    </w:lvl>
  </w:abstractNum>
  <w:abstractNum w:abstractNumId="72" w15:restartNumberingAfterBreak="0">
    <w:nsid w:val="4C7E3FB1"/>
    <w:multiLevelType w:val="hybridMultilevel"/>
    <w:tmpl w:val="55D8C16C"/>
    <w:lvl w:ilvl="0" w:tplc="49A0FE3E">
      <w:start w:val="5"/>
      <w:numFmt w:val="lowerLetter"/>
      <w:lvlText w:val="%1."/>
      <w:lvlJc w:val="left"/>
      <w:pPr>
        <w:ind w:left="2880" w:hanging="360"/>
      </w:pPr>
      <w:rPr>
        <w:rFonts w:hint="default"/>
      </w:rPr>
    </w:lvl>
    <w:lvl w:ilvl="1" w:tplc="04090019">
      <w:start w:val="1"/>
      <w:numFmt w:val="lowerLetter"/>
      <w:lvlText w:val="%2."/>
      <w:lvlJc w:val="left"/>
      <w:pPr>
        <w:ind w:left="3600" w:hanging="360"/>
      </w:pPr>
    </w:lvl>
    <w:lvl w:ilvl="2" w:tplc="0409001B">
      <w:start w:val="1"/>
      <w:numFmt w:val="lowerRoman"/>
      <w:lvlText w:val="%3."/>
      <w:lvlJc w:val="right"/>
      <w:pPr>
        <w:ind w:left="4320" w:hanging="180"/>
      </w:pPr>
    </w:lvl>
    <w:lvl w:ilvl="3" w:tplc="0409000F">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73" w15:restartNumberingAfterBreak="0">
    <w:nsid w:val="4CD43322"/>
    <w:multiLevelType w:val="hybridMultilevel"/>
    <w:tmpl w:val="9C56FE4E"/>
    <w:lvl w:ilvl="0" w:tplc="04090019">
      <w:start w:val="1"/>
      <w:numFmt w:val="lowerLetter"/>
      <w:lvlText w:val="%1."/>
      <w:lvlJc w:val="left"/>
      <w:pPr>
        <w:ind w:left="3060" w:hanging="360"/>
      </w:pPr>
    </w:lvl>
    <w:lvl w:ilvl="1" w:tplc="04090019" w:tentative="1">
      <w:start w:val="1"/>
      <w:numFmt w:val="lowerLetter"/>
      <w:lvlText w:val="%2."/>
      <w:lvlJc w:val="left"/>
      <w:pPr>
        <w:ind w:left="3780" w:hanging="360"/>
      </w:pPr>
    </w:lvl>
    <w:lvl w:ilvl="2" w:tplc="0409001B" w:tentative="1">
      <w:start w:val="1"/>
      <w:numFmt w:val="lowerRoman"/>
      <w:lvlText w:val="%3."/>
      <w:lvlJc w:val="right"/>
      <w:pPr>
        <w:ind w:left="4500" w:hanging="180"/>
      </w:pPr>
    </w:lvl>
    <w:lvl w:ilvl="3" w:tplc="0409000F" w:tentative="1">
      <w:start w:val="1"/>
      <w:numFmt w:val="decimal"/>
      <w:lvlText w:val="%4."/>
      <w:lvlJc w:val="left"/>
      <w:pPr>
        <w:ind w:left="5220" w:hanging="360"/>
      </w:pPr>
    </w:lvl>
    <w:lvl w:ilvl="4" w:tplc="04090019" w:tentative="1">
      <w:start w:val="1"/>
      <w:numFmt w:val="lowerLetter"/>
      <w:lvlText w:val="%5."/>
      <w:lvlJc w:val="left"/>
      <w:pPr>
        <w:ind w:left="5940" w:hanging="360"/>
      </w:pPr>
    </w:lvl>
    <w:lvl w:ilvl="5" w:tplc="0409001B" w:tentative="1">
      <w:start w:val="1"/>
      <w:numFmt w:val="lowerRoman"/>
      <w:lvlText w:val="%6."/>
      <w:lvlJc w:val="right"/>
      <w:pPr>
        <w:ind w:left="6660" w:hanging="180"/>
      </w:pPr>
    </w:lvl>
    <w:lvl w:ilvl="6" w:tplc="0409000F" w:tentative="1">
      <w:start w:val="1"/>
      <w:numFmt w:val="decimal"/>
      <w:lvlText w:val="%7."/>
      <w:lvlJc w:val="left"/>
      <w:pPr>
        <w:ind w:left="7380" w:hanging="360"/>
      </w:pPr>
    </w:lvl>
    <w:lvl w:ilvl="7" w:tplc="04090019" w:tentative="1">
      <w:start w:val="1"/>
      <w:numFmt w:val="lowerLetter"/>
      <w:lvlText w:val="%8."/>
      <w:lvlJc w:val="left"/>
      <w:pPr>
        <w:ind w:left="8100" w:hanging="360"/>
      </w:pPr>
    </w:lvl>
    <w:lvl w:ilvl="8" w:tplc="0409001B" w:tentative="1">
      <w:start w:val="1"/>
      <w:numFmt w:val="lowerRoman"/>
      <w:lvlText w:val="%9."/>
      <w:lvlJc w:val="right"/>
      <w:pPr>
        <w:ind w:left="8820" w:hanging="180"/>
      </w:pPr>
    </w:lvl>
  </w:abstractNum>
  <w:abstractNum w:abstractNumId="74" w15:restartNumberingAfterBreak="0">
    <w:nsid w:val="4CE4059E"/>
    <w:multiLevelType w:val="multilevel"/>
    <w:tmpl w:val="55BA22A6"/>
    <w:lvl w:ilvl="0">
      <w:start w:val="7"/>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75" w15:restartNumberingAfterBreak="0">
    <w:nsid w:val="4D591844"/>
    <w:multiLevelType w:val="multilevel"/>
    <w:tmpl w:val="5A36364A"/>
    <w:lvl w:ilvl="0">
      <w:start w:val="3"/>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6" w15:restartNumberingAfterBreak="0">
    <w:nsid w:val="4EF26C7D"/>
    <w:multiLevelType w:val="hybridMultilevel"/>
    <w:tmpl w:val="A04C2644"/>
    <w:lvl w:ilvl="0" w:tplc="48380CF2">
      <w:start w:val="1"/>
      <w:numFmt w:val="decimal"/>
      <w:lvlText w:val="(%1)"/>
      <w:lvlJc w:val="left"/>
      <w:pPr>
        <w:ind w:left="1828" w:hanging="509"/>
      </w:pPr>
      <w:rPr>
        <w:rFonts w:ascii="Times New Roman" w:eastAsia="Times New Roman" w:hAnsi="Times New Roman" w:cs="Times New Roman" w:hint="default"/>
        <w:spacing w:val="0"/>
        <w:w w:val="100"/>
        <w:sz w:val="24"/>
        <w:szCs w:val="24"/>
      </w:rPr>
    </w:lvl>
    <w:lvl w:ilvl="1" w:tplc="1FEE789E">
      <w:numFmt w:val="bullet"/>
      <w:lvlText w:val="•"/>
      <w:lvlJc w:val="left"/>
      <w:pPr>
        <w:ind w:left="2682" w:hanging="509"/>
      </w:pPr>
      <w:rPr>
        <w:rFonts w:hint="default"/>
      </w:rPr>
    </w:lvl>
    <w:lvl w:ilvl="2" w:tplc="C30E79F8">
      <w:numFmt w:val="bullet"/>
      <w:lvlText w:val="•"/>
      <w:lvlJc w:val="left"/>
      <w:pPr>
        <w:ind w:left="3544" w:hanging="509"/>
      </w:pPr>
      <w:rPr>
        <w:rFonts w:hint="default"/>
      </w:rPr>
    </w:lvl>
    <w:lvl w:ilvl="3" w:tplc="9EFE02FC">
      <w:numFmt w:val="bullet"/>
      <w:lvlText w:val="•"/>
      <w:lvlJc w:val="left"/>
      <w:pPr>
        <w:ind w:left="4406" w:hanging="509"/>
      </w:pPr>
      <w:rPr>
        <w:rFonts w:hint="default"/>
      </w:rPr>
    </w:lvl>
    <w:lvl w:ilvl="4" w:tplc="C9B82C7A">
      <w:numFmt w:val="bullet"/>
      <w:lvlText w:val="•"/>
      <w:lvlJc w:val="left"/>
      <w:pPr>
        <w:ind w:left="5268" w:hanging="509"/>
      </w:pPr>
      <w:rPr>
        <w:rFonts w:hint="default"/>
      </w:rPr>
    </w:lvl>
    <w:lvl w:ilvl="5" w:tplc="AE2A1370">
      <w:numFmt w:val="bullet"/>
      <w:lvlText w:val="•"/>
      <w:lvlJc w:val="left"/>
      <w:pPr>
        <w:ind w:left="6130" w:hanging="509"/>
      </w:pPr>
      <w:rPr>
        <w:rFonts w:hint="default"/>
      </w:rPr>
    </w:lvl>
    <w:lvl w:ilvl="6" w:tplc="3462FAB8">
      <w:numFmt w:val="bullet"/>
      <w:lvlText w:val="•"/>
      <w:lvlJc w:val="left"/>
      <w:pPr>
        <w:ind w:left="6992" w:hanging="509"/>
      </w:pPr>
      <w:rPr>
        <w:rFonts w:hint="default"/>
      </w:rPr>
    </w:lvl>
    <w:lvl w:ilvl="7" w:tplc="0DD02E8C">
      <w:numFmt w:val="bullet"/>
      <w:lvlText w:val="•"/>
      <w:lvlJc w:val="left"/>
      <w:pPr>
        <w:ind w:left="7854" w:hanging="509"/>
      </w:pPr>
      <w:rPr>
        <w:rFonts w:hint="default"/>
      </w:rPr>
    </w:lvl>
    <w:lvl w:ilvl="8" w:tplc="3BDCDA00">
      <w:numFmt w:val="bullet"/>
      <w:lvlText w:val="•"/>
      <w:lvlJc w:val="left"/>
      <w:pPr>
        <w:ind w:left="8716" w:hanging="509"/>
      </w:pPr>
      <w:rPr>
        <w:rFonts w:hint="default"/>
      </w:rPr>
    </w:lvl>
  </w:abstractNum>
  <w:abstractNum w:abstractNumId="77" w15:restartNumberingAfterBreak="0">
    <w:nsid w:val="50127773"/>
    <w:multiLevelType w:val="hybridMultilevel"/>
    <w:tmpl w:val="73CE211A"/>
    <w:lvl w:ilvl="0" w:tplc="D2B63CAA">
      <w:start w:val="1"/>
      <w:numFmt w:val="decimal"/>
      <w:lvlText w:val="(%1)"/>
      <w:lvlJc w:val="right"/>
      <w:pPr>
        <w:ind w:left="720" w:hanging="360"/>
      </w:pPr>
      <w:rPr>
        <w:rFonts w:hint="default"/>
      </w:rPr>
    </w:lvl>
    <w:lvl w:ilvl="1" w:tplc="FFFFFFFF">
      <w:start w:val="1"/>
      <w:numFmt w:val="lowerLetter"/>
      <w:lvlText w:val="%2."/>
      <w:lvlJc w:val="left"/>
      <w:pPr>
        <w:ind w:left="1440" w:hanging="360"/>
      </w:pPr>
    </w:lvl>
    <w:lvl w:ilvl="2" w:tplc="8A2C359E">
      <w:start w:val="1"/>
      <w:numFmt w:val="decimal"/>
      <w:lvlText w:val="%3."/>
      <w:lvlJc w:val="right"/>
      <w:pPr>
        <w:ind w:left="2160" w:hanging="180"/>
      </w:pPr>
      <w:rPr>
        <w:rFonts w:ascii="Times" w:eastAsia="Times" w:hAnsi="Times" w:cs="Times"/>
      </w:rPr>
    </w:lvl>
    <w:lvl w:ilvl="3" w:tplc="3F0C3C8C">
      <w:start w:val="1"/>
      <w:numFmt w:val="lowerLetter"/>
      <w:lvlText w:val="%4."/>
      <w:lvlJc w:val="left"/>
      <w:pPr>
        <w:ind w:left="2880" w:hanging="360"/>
      </w:pPr>
      <w:rPr>
        <w:rFonts w:ascii="Times" w:eastAsiaTheme="minorHAnsi" w:hAnsi="Times" w:cstheme="minorBidi"/>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 w15:restartNumberingAfterBreak="0">
    <w:nsid w:val="5074330E"/>
    <w:multiLevelType w:val="multilevel"/>
    <w:tmpl w:val="CB96C3F2"/>
    <w:lvl w:ilvl="0">
      <w:start w:val="3"/>
      <w:numFmt w:val="decimal"/>
      <w:lvlText w:val="%1."/>
      <w:lvlJc w:val="left"/>
      <w:pPr>
        <w:tabs>
          <w:tab w:val="num" w:pos="1440"/>
        </w:tabs>
        <w:ind w:left="1440" w:hanging="360"/>
      </w:pPr>
    </w:lvl>
    <w:lvl w:ilvl="1">
      <w:start w:val="1"/>
      <w:numFmt w:val="lowerLetter"/>
      <w:lvlText w:val="%2."/>
      <w:lvlJc w:val="left"/>
      <w:pPr>
        <w:ind w:left="2160" w:hanging="360"/>
      </w:pPr>
      <w:rPr>
        <w:rFonts w:hint="default"/>
      </w:rPr>
    </w:lvl>
    <w:lvl w:ilvl="2">
      <w:start w:val="1"/>
      <w:numFmt w:val="decimal"/>
      <w:lvlText w:val="%3."/>
      <w:lvlJc w:val="left"/>
      <w:pPr>
        <w:tabs>
          <w:tab w:val="num" w:pos="2880"/>
        </w:tabs>
        <w:ind w:left="2880" w:hanging="360"/>
      </w:pPr>
    </w:lvl>
    <w:lvl w:ilvl="3" w:tentative="1">
      <w:start w:val="1"/>
      <w:numFmt w:val="decimal"/>
      <w:lvlText w:val="%4."/>
      <w:lvlJc w:val="left"/>
      <w:pPr>
        <w:tabs>
          <w:tab w:val="num" w:pos="3600"/>
        </w:tabs>
        <w:ind w:left="3600" w:hanging="360"/>
      </w:pPr>
    </w:lvl>
    <w:lvl w:ilvl="4" w:tentative="1">
      <w:start w:val="1"/>
      <w:numFmt w:val="decimal"/>
      <w:lvlText w:val="%5."/>
      <w:lvlJc w:val="left"/>
      <w:pPr>
        <w:tabs>
          <w:tab w:val="num" w:pos="4320"/>
        </w:tabs>
        <w:ind w:left="4320" w:hanging="360"/>
      </w:pPr>
    </w:lvl>
    <w:lvl w:ilvl="5" w:tentative="1">
      <w:start w:val="1"/>
      <w:numFmt w:val="decimal"/>
      <w:lvlText w:val="%6."/>
      <w:lvlJc w:val="left"/>
      <w:pPr>
        <w:tabs>
          <w:tab w:val="num" w:pos="5040"/>
        </w:tabs>
        <w:ind w:left="5040" w:hanging="360"/>
      </w:pPr>
    </w:lvl>
    <w:lvl w:ilvl="6" w:tentative="1">
      <w:start w:val="1"/>
      <w:numFmt w:val="decimal"/>
      <w:lvlText w:val="%7."/>
      <w:lvlJc w:val="left"/>
      <w:pPr>
        <w:tabs>
          <w:tab w:val="num" w:pos="5760"/>
        </w:tabs>
        <w:ind w:left="5760" w:hanging="360"/>
      </w:pPr>
    </w:lvl>
    <w:lvl w:ilvl="7" w:tentative="1">
      <w:start w:val="1"/>
      <w:numFmt w:val="decimal"/>
      <w:lvlText w:val="%8."/>
      <w:lvlJc w:val="left"/>
      <w:pPr>
        <w:tabs>
          <w:tab w:val="num" w:pos="6480"/>
        </w:tabs>
        <w:ind w:left="6480" w:hanging="360"/>
      </w:pPr>
    </w:lvl>
    <w:lvl w:ilvl="8" w:tentative="1">
      <w:start w:val="1"/>
      <w:numFmt w:val="decimal"/>
      <w:lvlText w:val="%9."/>
      <w:lvlJc w:val="left"/>
      <w:pPr>
        <w:tabs>
          <w:tab w:val="num" w:pos="7200"/>
        </w:tabs>
        <w:ind w:left="7200" w:hanging="360"/>
      </w:pPr>
    </w:lvl>
  </w:abstractNum>
  <w:abstractNum w:abstractNumId="79" w15:restartNumberingAfterBreak="0">
    <w:nsid w:val="51561964"/>
    <w:multiLevelType w:val="hybridMultilevel"/>
    <w:tmpl w:val="743CB9A0"/>
    <w:lvl w:ilvl="0" w:tplc="D5860108">
      <w:start w:val="1"/>
      <w:numFmt w:val="lowerLetter"/>
      <w:lvlText w:val="(%1)"/>
      <w:lvlJc w:val="left"/>
      <w:pPr>
        <w:ind w:left="2119" w:hanging="444"/>
      </w:pPr>
      <w:rPr>
        <w:rFonts w:ascii="Times New Roman" w:eastAsia="Times New Roman" w:hAnsi="Times New Roman" w:cs="Times New Roman" w:hint="default"/>
        <w:spacing w:val="-2"/>
        <w:w w:val="100"/>
        <w:sz w:val="24"/>
        <w:szCs w:val="24"/>
      </w:rPr>
    </w:lvl>
    <w:lvl w:ilvl="1" w:tplc="E1E22B5A">
      <w:numFmt w:val="bullet"/>
      <w:lvlText w:val="•"/>
      <w:lvlJc w:val="left"/>
      <w:pPr>
        <w:ind w:left="2952" w:hanging="444"/>
      </w:pPr>
      <w:rPr>
        <w:rFonts w:hint="default"/>
      </w:rPr>
    </w:lvl>
    <w:lvl w:ilvl="2" w:tplc="9D4028DE">
      <w:numFmt w:val="bullet"/>
      <w:lvlText w:val="•"/>
      <w:lvlJc w:val="left"/>
      <w:pPr>
        <w:ind w:left="3784" w:hanging="444"/>
      </w:pPr>
      <w:rPr>
        <w:rFonts w:hint="default"/>
      </w:rPr>
    </w:lvl>
    <w:lvl w:ilvl="3" w:tplc="1D20D238">
      <w:numFmt w:val="bullet"/>
      <w:lvlText w:val="•"/>
      <w:lvlJc w:val="left"/>
      <w:pPr>
        <w:ind w:left="4616" w:hanging="444"/>
      </w:pPr>
      <w:rPr>
        <w:rFonts w:hint="default"/>
      </w:rPr>
    </w:lvl>
    <w:lvl w:ilvl="4" w:tplc="3490EFCC">
      <w:numFmt w:val="bullet"/>
      <w:lvlText w:val="•"/>
      <w:lvlJc w:val="left"/>
      <w:pPr>
        <w:ind w:left="5448" w:hanging="444"/>
      </w:pPr>
      <w:rPr>
        <w:rFonts w:hint="default"/>
      </w:rPr>
    </w:lvl>
    <w:lvl w:ilvl="5" w:tplc="2610B75A">
      <w:numFmt w:val="bullet"/>
      <w:lvlText w:val="•"/>
      <w:lvlJc w:val="left"/>
      <w:pPr>
        <w:ind w:left="6280" w:hanging="444"/>
      </w:pPr>
      <w:rPr>
        <w:rFonts w:hint="default"/>
      </w:rPr>
    </w:lvl>
    <w:lvl w:ilvl="6" w:tplc="8E2CCDE4">
      <w:numFmt w:val="bullet"/>
      <w:lvlText w:val="•"/>
      <w:lvlJc w:val="left"/>
      <w:pPr>
        <w:ind w:left="7112" w:hanging="444"/>
      </w:pPr>
      <w:rPr>
        <w:rFonts w:hint="default"/>
      </w:rPr>
    </w:lvl>
    <w:lvl w:ilvl="7" w:tplc="2512815E">
      <w:numFmt w:val="bullet"/>
      <w:lvlText w:val="•"/>
      <w:lvlJc w:val="left"/>
      <w:pPr>
        <w:ind w:left="7944" w:hanging="444"/>
      </w:pPr>
      <w:rPr>
        <w:rFonts w:hint="default"/>
      </w:rPr>
    </w:lvl>
    <w:lvl w:ilvl="8" w:tplc="9A1C9E60">
      <w:numFmt w:val="bullet"/>
      <w:lvlText w:val="•"/>
      <w:lvlJc w:val="left"/>
      <w:pPr>
        <w:ind w:left="8776" w:hanging="444"/>
      </w:pPr>
      <w:rPr>
        <w:rFonts w:hint="default"/>
      </w:rPr>
    </w:lvl>
  </w:abstractNum>
  <w:abstractNum w:abstractNumId="80" w15:restartNumberingAfterBreak="0">
    <w:nsid w:val="527D4AFA"/>
    <w:multiLevelType w:val="multilevel"/>
    <w:tmpl w:val="22963540"/>
    <w:lvl w:ilvl="0">
      <w:start w:val="501"/>
      <w:numFmt w:val="decimal"/>
      <w:lvlText w:val="%1"/>
      <w:lvlJc w:val="left"/>
      <w:pPr>
        <w:ind w:left="901" w:hanging="782"/>
      </w:pPr>
      <w:rPr>
        <w:rFonts w:hint="default"/>
      </w:rPr>
    </w:lvl>
    <w:lvl w:ilvl="1">
      <w:start w:val="101"/>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Roman"/>
      <w:lvlText w:val="%3."/>
      <w:lvlJc w:val="left"/>
      <w:pPr>
        <w:ind w:left="3115" w:hanging="360"/>
      </w:pPr>
      <w:rPr>
        <w:rFonts w:ascii="Times New Roman" w:eastAsia="Times New Roman" w:hAnsi="Times New Roman" w:cs="Times New Roman" w:hint="default"/>
        <w:w w:val="100"/>
        <w:sz w:val="24"/>
        <w:szCs w:val="24"/>
      </w:rPr>
    </w:lvl>
    <w:lvl w:ilvl="3">
      <w:numFmt w:val="bullet"/>
      <w:lvlText w:val="•"/>
      <w:lvlJc w:val="left"/>
      <w:pPr>
        <w:ind w:left="4746" w:hanging="360"/>
      </w:pPr>
      <w:rPr>
        <w:rFonts w:hint="default"/>
      </w:rPr>
    </w:lvl>
    <w:lvl w:ilvl="4">
      <w:numFmt w:val="bullet"/>
      <w:lvlText w:val="•"/>
      <w:lvlJc w:val="left"/>
      <w:pPr>
        <w:ind w:left="5560" w:hanging="360"/>
      </w:pPr>
      <w:rPr>
        <w:rFonts w:hint="default"/>
      </w:rPr>
    </w:lvl>
    <w:lvl w:ilvl="5">
      <w:numFmt w:val="bullet"/>
      <w:lvlText w:val="•"/>
      <w:lvlJc w:val="left"/>
      <w:pPr>
        <w:ind w:left="6373" w:hanging="360"/>
      </w:pPr>
      <w:rPr>
        <w:rFonts w:hint="default"/>
      </w:rPr>
    </w:lvl>
    <w:lvl w:ilvl="6">
      <w:numFmt w:val="bullet"/>
      <w:lvlText w:val="•"/>
      <w:lvlJc w:val="left"/>
      <w:pPr>
        <w:ind w:left="7186" w:hanging="360"/>
      </w:pPr>
      <w:rPr>
        <w:rFonts w:hint="default"/>
      </w:rPr>
    </w:lvl>
    <w:lvl w:ilvl="7">
      <w:numFmt w:val="bullet"/>
      <w:lvlText w:val="•"/>
      <w:lvlJc w:val="left"/>
      <w:pPr>
        <w:ind w:left="8000" w:hanging="360"/>
      </w:pPr>
      <w:rPr>
        <w:rFonts w:hint="default"/>
      </w:rPr>
    </w:lvl>
    <w:lvl w:ilvl="8">
      <w:numFmt w:val="bullet"/>
      <w:lvlText w:val="•"/>
      <w:lvlJc w:val="left"/>
      <w:pPr>
        <w:ind w:left="8813" w:hanging="360"/>
      </w:pPr>
      <w:rPr>
        <w:rFonts w:hint="default"/>
      </w:rPr>
    </w:lvl>
  </w:abstractNum>
  <w:abstractNum w:abstractNumId="81" w15:restartNumberingAfterBreak="0">
    <w:nsid w:val="554345F0"/>
    <w:multiLevelType w:val="multilevel"/>
    <w:tmpl w:val="5B90266A"/>
    <w:lvl w:ilvl="0">
      <w:start w:val="1"/>
      <w:numFmt w:val="decimal"/>
      <w:lvlText w:val="(%1)"/>
      <w:lvlJc w:val="left"/>
      <w:pPr>
        <w:tabs>
          <w:tab w:val="num" w:pos="720"/>
        </w:tabs>
        <w:ind w:left="720" w:hanging="360"/>
      </w:pPr>
      <w:rPr>
        <w:rFonts w:ascii="Times New Roman" w:eastAsia="Times New Roman" w:hAnsi="Times New Roman" w:cs="Times New Roman"/>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lowerRoman"/>
      <w:lvlText w:val="%4."/>
      <w:lvlJc w:val="left"/>
      <w:pPr>
        <w:ind w:left="3240" w:hanging="720"/>
      </w:pPr>
      <w:rPr>
        <w:rFonts w:hint="default"/>
      </w:r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2" w15:restartNumberingAfterBreak="0">
    <w:nsid w:val="574822EF"/>
    <w:multiLevelType w:val="hybridMultilevel"/>
    <w:tmpl w:val="BA7CCD64"/>
    <w:lvl w:ilvl="0" w:tplc="E97A9D92">
      <w:start w:val="1"/>
      <w:numFmt w:val="decimal"/>
      <w:lvlText w:val="(%1)"/>
      <w:lvlJc w:val="left"/>
      <w:pPr>
        <w:ind w:left="1320" w:hanging="581"/>
      </w:pPr>
      <w:rPr>
        <w:rFonts w:ascii="Times New Roman" w:eastAsia="Times New Roman" w:hAnsi="Times New Roman" w:cs="Times New Roman" w:hint="default"/>
        <w:spacing w:val="-1"/>
        <w:w w:val="100"/>
        <w:sz w:val="24"/>
        <w:szCs w:val="24"/>
      </w:rPr>
    </w:lvl>
    <w:lvl w:ilvl="1" w:tplc="8A682A2C">
      <w:start w:val="1"/>
      <w:numFmt w:val="lowerLetter"/>
      <w:lvlText w:val="(%2)"/>
      <w:lvlJc w:val="left"/>
      <w:pPr>
        <w:ind w:left="1675" w:hanging="430"/>
      </w:pPr>
      <w:rPr>
        <w:rFonts w:ascii="Times New Roman" w:eastAsia="Times New Roman" w:hAnsi="Times New Roman" w:cs="Times New Roman" w:hint="default"/>
        <w:spacing w:val="-2"/>
        <w:w w:val="100"/>
        <w:sz w:val="24"/>
        <w:szCs w:val="24"/>
      </w:rPr>
    </w:lvl>
    <w:lvl w:ilvl="2" w:tplc="24AC2536">
      <w:numFmt w:val="bullet"/>
      <w:lvlText w:val="•"/>
      <w:lvlJc w:val="left"/>
      <w:pPr>
        <w:ind w:left="2653" w:hanging="430"/>
      </w:pPr>
      <w:rPr>
        <w:rFonts w:hint="default"/>
      </w:rPr>
    </w:lvl>
    <w:lvl w:ilvl="3" w:tplc="03DA360E">
      <w:numFmt w:val="bullet"/>
      <w:lvlText w:val="•"/>
      <w:lvlJc w:val="left"/>
      <w:pPr>
        <w:ind w:left="3626" w:hanging="430"/>
      </w:pPr>
      <w:rPr>
        <w:rFonts w:hint="default"/>
      </w:rPr>
    </w:lvl>
    <w:lvl w:ilvl="4" w:tplc="0B306BE8">
      <w:numFmt w:val="bullet"/>
      <w:lvlText w:val="•"/>
      <w:lvlJc w:val="left"/>
      <w:pPr>
        <w:ind w:left="4600" w:hanging="430"/>
      </w:pPr>
      <w:rPr>
        <w:rFonts w:hint="default"/>
      </w:rPr>
    </w:lvl>
    <w:lvl w:ilvl="5" w:tplc="26DC2AE8">
      <w:numFmt w:val="bullet"/>
      <w:lvlText w:val="•"/>
      <w:lvlJc w:val="left"/>
      <w:pPr>
        <w:ind w:left="5573" w:hanging="430"/>
      </w:pPr>
      <w:rPr>
        <w:rFonts w:hint="default"/>
      </w:rPr>
    </w:lvl>
    <w:lvl w:ilvl="6" w:tplc="8824733C">
      <w:numFmt w:val="bullet"/>
      <w:lvlText w:val="•"/>
      <w:lvlJc w:val="left"/>
      <w:pPr>
        <w:ind w:left="6546" w:hanging="430"/>
      </w:pPr>
      <w:rPr>
        <w:rFonts w:hint="default"/>
      </w:rPr>
    </w:lvl>
    <w:lvl w:ilvl="7" w:tplc="46E2CB48">
      <w:numFmt w:val="bullet"/>
      <w:lvlText w:val="•"/>
      <w:lvlJc w:val="left"/>
      <w:pPr>
        <w:ind w:left="7520" w:hanging="430"/>
      </w:pPr>
      <w:rPr>
        <w:rFonts w:hint="default"/>
      </w:rPr>
    </w:lvl>
    <w:lvl w:ilvl="8" w:tplc="3732E550">
      <w:numFmt w:val="bullet"/>
      <w:lvlText w:val="•"/>
      <w:lvlJc w:val="left"/>
      <w:pPr>
        <w:ind w:left="8493" w:hanging="430"/>
      </w:pPr>
      <w:rPr>
        <w:rFonts w:hint="default"/>
      </w:rPr>
    </w:lvl>
  </w:abstractNum>
  <w:abstractNum w:abstractNumId="83" w15:restartNumberingAfterBreak="0">
    <w:nsid w:val="574F4C64"/>
    <w:multiLevelType w:val="multilevel"/>
    <w:tmpl w:val="CDD29126"/>
    <w:lvl w:ilvl="0">
      <w:start w:val="501"/>
      <w:numFmt w:val="decimal"/>
      <w:lvlText w:val="%1"/>
      <w:lvlJc w:val="left"/>
      <w:pPr>
        <w:ind w:left="901" w:hanging="782"/>
      </w:pPr>
      <w:rPr>
        <w:rFonts w:hint="default"/>
      </w:rPr>
    </w:lvl>
    <w:lvl w:ilvl="1">
      <w:start w:val="10"/>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42"/>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01"/>
      </w:pPr>
      <w:rPr>
        <w:rFonts w:ascii="Times New Roman" w:eastAsia="Times New Roman" w:hAnsi="Times New Roman" w:cs="Times New Roman" w:hint="default"/>
        <w:spacing w:val="-2"/>
        <w:w w:val="100"/>
        <w:sz w:val="24"/>
        <w:szCs w:val="24"/>
      </w:rPr>
    </w:lvl>
    <w:lvl w:ilvl="4">
      <w:numFmt w:val="bullet"/>
      <w:lvlText w:val="•"/>
      <w:lvlJc w:val="left"/>
      <w:pPr>
        <w:ind w:left="3870" w:hanging="401"/>
      </w:pPr>
      <w:rPr>
        <w:rFonts w:hint="default"/>
      </w:rPr>
    </w:lvl>
    <w:lvl w:ilvl="5">
      <w:numFmt w:val="bullet"/>
      <w:lvlText w:val="•"/>
      <w:lvlJc w:val="left"/>
      <w:pPr>
        <w:ind w:left="4965" w:hanging="401"/>
      </w:pPr>
      <w:rPr>
        <w:rFonts w:hint="default"/>
      </w:rPr>
    </w:lvl>
    <w:lvl w:ilvl="6">
      <w:numFmt w:val="bullet"/>
      <w:lvlText w:val="•"/>
      <w:lvlJc w:val="left"/>
      <w:pPr>
        <w:ind w:left="6060" w:hanging="401"/>
      </w:pPr>
      <w:rPr>
        <w:rFonts w:hint="default"/>
      </w:rPr>
    </w:lvl>
    <w:lvl w:ilvl="7">
      <w:numFmt w:val="bullet"/>
      <w:lvlText w:val="•"/>
      <w:lvlJc w:val="left"/>
      <w:pPr>
        <w:ind w:left="7155" w:hanging="401"/>
      </w:pPr>
      <w:rPr>
        <w:rFonts w:hint="default"/>
      </w:rPr>
    </w:lvl>
    <w:lvl w:ilvl="8">
      <w:numFmt w:val="bullet"/>
      <w:lvlText w:val="•"/>
      <w:lvlJc w:val="left"/>
      <w:pPr>
        <w:ind w:left="8250" w:hanging="401"/>
      </w:pPr>
      <w:rPr>
        <w:rFonts w:hint="default"/>
      </w:rPr>
    </w:lvl>
  </w:abstractNum>
  <w:abstractNum w:abstractNumId="84" w15:restartNumberingAfterBreak="0">
    <w:nsid w:val="578140C1"/>
    <w:multiLevelType w:val="multilevel"/>
    <w:tmpl w:val="BA62C2C0"/>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2119" w:hanging="444"/>
      </w:pPr>
      <w:rPr>
        <w:rFonts w:ascii="Times New Roman" w:eastAsia="Times New Roman" w:hAnsi="Times New Roman" w:cs="Times New Roman" w:hint="default"/>
        <w:spacing w:val="-2"/>
        <w:w w:val="100"/>
        <w:sz w:val="24"/>
        <w:szCs w:val="24"/>
      </w:rPr>
    </w:lvl>
    <w:lvl w:ilvl="3">
      <w:numFmt w:val="bullet"/>
      <w:lvlText w:val="•"/>
      <w:lvlJc w:val="left"/>
      <w:pPr>
        <w:ind w:left="3968" w:hanging="444"/>
      </w:pPr>
      <w:rPr>
        <w:rFonts w:hint="default"/>
      </w:rPr>
    </w:lvl>
    <w:lvl w:ilvl="4">
      <w:numFmt w:val="bullet"/>
      <w:lvlText w:val="•"/>
      <w:lvlJc w:val="left"/>
      <w:pPr>
        <w:ind w:left="4893" w:hanging="444"/>
      </w:pPr>
      <w:rPr>
        <w:rFonts w:hint="default"/>
      </w:rPr>
    </w:lvl>
    <w:lvl w:ilvl="5">
      <w:numFmt w:val="bullet"/>
      <w:lvlText w:val="•"/>
      <w:lvlJc w:val="left"/>
      <w:pPr>
        <w:ind w:left="5817" w:hanging="444"/>
      </w:pPr>
      <w:rPr>
        <w:rFonts w:hint="default"/>
      </w:rPr>
    </w:lvl>
    <w:lvl w:ilvl="6">
      <w:numFmt w:val="bullet"/>
      <w:lvlText w:val="•"/>
      <w:lvlJc w:val="left"/>
      <w:pPr>
        <w:ind w:left="6742" w:hanging="444"/>
      </w:pPr>
      <w:rPr>
        <w:rFonts w:hint="default"/>
      </w:rPr>
    </w:lvl>
    <w:lvl w:ilvl="7">
      <w:numFmt w:val="bullet"/>
      <w:lvlText w:val="•"/>
      <w:lvlJc w:val="left"/>
      <w:pPr>
        <w:ind w:left="7666" w:hanging="444"/>
      </w:pPr>
      <w:rPr>
        <w:rFonts w:hint="default"/>
      </w:rPr>
    </w:lvl>
    <w:lvl w:ilvl="8">
      <w:numFmt w:val="bullet"/>
      <w:lvlText w:val="•"/>
      <w:lvlJc w:val="left"/>
      <w:pPr>
        <w:ind w:left="8591" w:hanging="444"/>
      </w:pPr>
      <w:rPr>
        <w:rFonts w:hint="default"/>
      </w:rPr>
    </w:lvl>
  </w:abstractNum>
  <w:abstractNum w:abstractNumId="85" w15:restartNumberingAfterBreak="0">
    <w:nsid w:val="57A51AC6"/>
    <w:multiLevelType w:val="hybridMultilevel"/>
    <w:tmpl w:val="83F6D712"/>
    <w:lvl w:ilvl="0" w:tplc="0409000F">
      <w:start w:val="1"/>
      <w:numFmt w:val="decimal"/>
      <w:lvlText w:val="%1."/>
      <w:lvlJc w:val="left"/>
      <w:pPr>
        <w:ind w:left="2610" w:hanging="360"/>
      </w:pPr>
    </w:lvl>
    <w:lvl w:ilvl="1" w:tplc="04090019" w:tentative="1">
      <w:start w:val="1"/>
      <w:numFmt w:val="lowerLetter"/>
      <w:lvlText w:val="%2."/>
      <w:lvlJc w:val="left"/>
      <w:pPr>
        <w:ind w:left="3330" w:hanging="360"/>
      </w:pPr>
    </w:lvl>
    <w:lvl w:ilvl="2" w:tplc="0409001B" w:tentative="1">
      <w:start w:val="1"/>
      <w:numFmt w:val="lowerRoman"/>
      <w:lvlText w:val="%3."/>
      <w:lvlJc w:val="right"/>
      <w:pPr>
        <w:ind w:left="4050" w:hanging="180"/>
      </w:pPr>
    </w:lvl>
    <w:lvl w:ilvl="3" w:tplc="0409000F" w:tentative="1">
      <w:start w:val="1"/>
      <w:numFmt w:val="decimal"/>
      <w:lvlText w:val="%4."/>
      <w:lvlJc w:val="left"/>
      <w:pPr>
        <w:ind w:left="4770" w:hanging="360"/>
      </w:pPr>
    </w:lvl>
    <w:lvl w:ilvl="4" w:tplc="04090019" w:tentative="1">
      <w:start w:val="1"/>
      <w:numFmt w:val="lowerLetter"/>
      <w:lvlText w:val="%5."/>
      <w:lvlJc w:val="left"/>
      <w:pPr>
        <w:ind w:left="5490" w:hanging="360"/>
      </w:pPr>
    </w:lvl>
    <w:lvl w:ilvl="5" w:tplc="0409001B" w:tentative="1">
      <w:start w:val="1"/>
      <w:numFmt w:val="lowerRoman"/>
      <w:lvlText w:val="%6."/>
      <w:lvlJc w:val="right"/>
      <w:pPr>
        <w:ind w:left="6210" w:hanging="180"/>
      </w:pPr>
    </w:lvl>
    <w:lvl w:ilvl="6" w:tplc="0409000F" w:tentative="1">
      <w:start w:val="1"/>
      <w:numFmt w:val="decimal"/>
      <w:lvlText w:val="%7."/>
      <w:lvlJc w:val="left"/>
      <w:pPr>
        <w:ind w:left="6930" w:hanging="360"/>
      </w:pPr>
    </w:lvl>
    <w:lvl w:ilvl="7" w:tplc="04090019" w:tentative="1">
      <w:start w:val="1"/>
      <w:numFmt w:val="lowerLetter"/>
      <w:lvlText w:val="%8."/>
      <w:lvlJc w:val="left"/>
      <w:pPr>
        <w:ind w:left="7650" w:hanging="360"/>
      </w:pPr>
    </w:lvl>
    <w:lvl w:ilvl="8" w:tplc="0409001B" w:tentative="1">
      <w:start w:val="1"/>
      <w:numFmt w:val="lowerRoman"/>
      <w:lvlText w:val="%9."/>
      <w:lvlJc w:val="right"/>
      <w:pPr>
        <w:ind w:left="8370" w:hanging="180"/>
      </w:pPr>
    </w:lvl>
  </w:abstractNum>
  <w:abstractNum w:abstractNumId="86" w15:restartNumberingAfterBreak="0">
    <w:nsid w:val="57E401D2"/>
    <w:multiLevelType w:val="multilevel"/>
    <w:tmpl w:val="20ACF156"/>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2119" w:hanging="444"/>
      </w:pPr>
      <w:rPr>
        <w:rFonts w:ascii="Times New Roman" w:eastAsia="Times New Roman" w:hAnsi="Times New Roman" w:cs="Times New Roman" w:hint="default"/>
        <w:spacing w:val="-2"/>
        <w:w w:val="100"/>
        <w:sz w:val="24"/>
        <w:szCs w:val="24"/>
      </w:rPr>
    </w:lvl>
    <w:lvl w:ilvl="3">
      <w:numFmt w:val="bullet"/>
      <w:lvlText w:val="•"/>
      <w:lvlJc w:val="left"/>
      <w:pPr>
        <w:ind w:left="3968" w:hanging="444"/>
      </w:pPr>
      <w:rPr>
        <w:rFonts w:hint="default"/>
      </w:rPr>
    </w:lvl>
    <w:lvl w:ilvl="4">
      <w:numFmt w:val="bullet"/>
      <w:lvlText w:val="•"/>
      <w:lvlJc w:val="left"/>
      <w:pPr>
        <w:ind w:left="4893" w:hanging="444"/>
      </w:pPr>
      <w:rPr>
        <w:rFonts w:hint="default"/>
      </w:rPr>
    </w:lvl>
    <w:lvl w:ilvl="5">
      <w:numFmt w:val="bullet"/>
      <w:lvlText w:val="•"/>
      <w:lvlJc w:val="left"/>
      <w:pPr>
        <w:ind w:left="5817" w:hanging="444"/>
      </w:pPr>
      <w:rPr>
        <w:rFonts w:hint="default"/>
      </w:rPr>
    </w:lvl>
    <w:lvl w:ilvl="6">
      <w:numFmt w:val="bullet"/>
      <w:lvlText w:val="•"/>
      <w:lvlJc w:val="left"/>
      <w:pPr>
        <w:ind w:left="6742" w:hanging="444"/>
      </w:pPr>
      <w:rPr>
        <w:rFonts w:hint="default"/>
      </w:rPr>
    </w:lvl>
    <w:lvl w:ilvl="7">
      <w:numFmt w:val="bullet"/>
      <w:lvlText w:val="•"/>
      <w:lvlJc w:val="left"/>
      <w:pPr>
        <w:ind w:left="7666" w:hanging="444"/>
      </w:pPr>
      <w:rPr>
        <w:rFonts w:hint="default"/>
      </w:rPr>
    </w:lvl>
    <w:lvl w:ilvl="8">
      <w:numFmt w:val="bullet"/>
      <w:lvlText w:val="•"/>
      <w:lvlJc w:val="left"/>
      <w:pPr>
        <w:ind w:left="8591" w:hanging="444"/>
      </w:pPr>
      <w:rPr>
        <w:rFonts w:hint="default"/>
      </w:rPr>
    </w:lvl>
  </w:abstractNum>
  <w:abstractNum w:abstractNumId="87" w15:restartNumberingAfterBreak="0">
    <w:nsid w:val="5A466ED4"/>
    <w:multiLevelType w:val="hybridMultilevel"/>
    <w:tmpl w:val="201A114A"/>
    <w:lvl w:ilvl="0" w:tplc="845AD35E">
      <w:start w:val="3"/>
      <w:numFmt w:val="decimal"/>
      <w:lvlText w:val="%1."/>
      <w:lvlJc w:val="left"/>
      <w:pPr>
        <w:ind w:left="2035" w:hanging="332"/>
      </w:pPr>
      <w:rPr>
        <w:rFonts w:ascii="Times New Roman" w:eastAsia="Times New Roman" w:hAnsi="Times New Roman" w:cs="Times New Roman" w:hint="default"/>
        <w:spacing w:val="-1"/>
        <w:w w:val="100"/>
        <w:sz w:val="24"/>
        <w:szCs w:val="24"/>
      </w:rPr>
    </w:lvl>
    <w:lvl w:ilvl="1" w:tplc="33A4A5E8">
      <w:numFmt w:val="bullet"/>
      <w:lvlText w:val="•"/>
      <w:lvlJc w:val="left"/>
      <w:pPr>
        <w:ind w:left="2880" w:hanging="332"/>
      </w:pPr>
      <w:rPr>
        <w:rFonts w:hint="default"/>
      </w:rPr>
    </w:lvl>
    <w:lvl w:ilvl="2" w:tplc="581A4FB6">
      <w:numFmt w:val="bullet"/>
      <w:lvlText w:val="•"/>
      <w:lvlJc w:val="left"/>
      <w:pPr>
        <w:ind w:left="3720" w:hanging="332"/>
      </w:pPr>
      <w:rPr>
        <w:rFonts w:hint="default"/>
      </w:rPr>
    </w:lvl>
    <w:lvl w:ilvl="3" w:tplc="507AEC5E">
      <w:numFmt w:val="bullet"/>
      <w:lvlText w:val="•"/>
      <w:lvlJc w:val="left"/>
      <w:pPr>
        <w:ind w:left="4560" w:hanging="332"/>
      </w:pPr>
      <w:rPr>
        <w:rFonts w:hint="default"/>
      </w:rPr>
    </w:lvl>
    <w:lvl w:ilvl="4" w:tplc="9348D202">
      <w:numFmt w:val="bullet"/>
      <w:lvlText w:val="•"/>
      <w:lvlJc w:val="left"/>
      <w:pPr>
        <w:ind w:left="5400" w:hanging="332"/>
      </w:pPr>
      <w:rPr>
        <w:rFonts w:hint="default"/>
      </w:rPr>
    </w:lvl>
    <w:lvl w:ilvl="5" w:tplc="1B6A0214">
      <w:numFmt w:val="bullet"/>
      <w:lvlText w:val="•"/>
      <w:lvlJc w:val="left"/>
      <w:pPr>
        <w:ind w:left="6240" w:hanging="332"/>
      </w:pPr>
      <w:rPr>
        <w:rFonts w:hint="default"/>
      </w:rPr>
    </w:lvl>
    <w:lvl w:ilvl="6" w:tplc="0AA497F4">
      <w:numFmt w:val="bullet"/>
      <w:lvlText w:val="•"/>
      <w:lvlJc w:val="left"/>
      <w:pPr>
        <w:ind w:left="7080" w:hanging="332"/>
      </w:pPr>
      <w:rPr>
        <w:rFonts w:hint="default"/>
      </w:rPr>
    </w:lvl>
    <w:lvl w:ilvl="7" w:tplc="F1B0A124">
      <w:numFmt w:val="bullet"/>
      <w:lvlText w:val="•"/>
      <w:lvlJc w:val="left"/>
      <w:pPr>
        <w:ind w:left="7920" w:hanging="332"/>
      </w:pPr>
      <w:rPr>
        <w:rFonts w:hint="default"/>
      </w:rPr>
    </w:lvl>
    <w:lvl w:ilvl="8" w:tplc="856AAC00">
      <w:numFmt w:val="bullet"/>
      <w:lvlText w:val="•"/>
      <w:lvlJc w:val="left"/>
      <w:pPr>
        <w:ind w:left="8760" w:hanging="332"/>
      </w:pPr>
      <w:rPr>
        <w:rFonts w:hint="default"/>
      </w:rPr>
    </w:lvl>
  </w:abstractNum>
  <w:abstractNum w:abstractNumId="88" w15:restartNumberingAfterBreak="0">
    <w:nsid w:val="5B5042E9"/>
    <w:multiLevelType w:val="multilevel"/>
    <w:tmpl w:val="63CC1A44"/>
    <w:lvl w:ilvl="0">
      <w:start w:val="501"/>
      <w:numFmt w:val="decimal"/>
      <w:lvlText w:val="%1"/>
      <w:lvlJc w:val="left"/>
      <w:pPr>
        <w:ind w:left="1320" w:hanging="845"/>
      </w:pPr>
      <w:rPr>
        <w:rFonts w:hint="default"/>
      </w:rPr>
    </w:lvl>
    <w:lvl w:ilvl="1">
      <w:numFmt w:val="decimalZero"/>
      <w:lvlText w:val="%1.%2"/>
      <w:lvlJc w:val="left"/>
      <w:pPr>
        <w:ind w:left="1320" w:hanging="845"/>
      </w:pPr>
      <w:rPr>
        <w:rFonts w:ascii="Times New Roman" w:eastAsia="Times New Roman" w:hAnsi="Times New Roman" w:cs="Times New Roman" w:hint="default"/>
        <w:spacing w:val="-1"/>
        <w:w w:val="100"/>
        <w:sz w:val="24"/>
        <w:szCs w:val="24"/>
      </w:rPr>
    </w:lvl>
    <w:lvl w:ilvl="2">
      <w:start w:val="1"/>
      <w:numFmt w:val="lowerLetter"/>
      <w:lvlText w:val="(%3)"/>
      <w:lvlJc w:val="left"/>
      <w:pPr>
        <w:ind w:left="1675" w:hanging="432"/>
      </w:pPr>
      <w:rPr>
        <w:rFonts w:ascii="Times New Roman" w:eastAsia="Times New Roman" w:hAnsi="Times New Roman" w:cs="Times New Roman" w:hint="default"/>
        <w:spacing w:val="-2"/>
        <w:w w:val="100"/>
        <w:sz w:val="24"/>
        <w:szCs w:val="24"/>
      </w:rPr>
    </w:lvl>
    <w:lvl w:ilvl="3">
      <w:start w:val="1"/>
      <w:numFmt w:val="decimal"/>
      <w:lvlText w:val="%4."/>
      <w:lvlJc w:val="left"/>
      <w:pPr>
        <w:ind w:left="2035" w:hanging="363"/>
      </w:pPr>
      <w:rPr>
        <w:rFonts w:ascii="Times New Roman" w:eastAsia="Times New Roman" w:hAnsi="Times New Roman" w:cs="Times New Roman" w:hint="default"/>
        <w:spacing w:val="-1"/>
        <w:w w:val="100"/>
        <w:sz w:val="24"/>
        <w:szCs w:val="24"/>
      </w:rPr>
    </w:lvl>
    <w:lvl w:ilvl="4">
      <w:numFmt w:val="bullet"/>
      <w:lvlText w:val="•"/>
      <w:lvlJc w:val="left"/>
      <w:pPr>
        <w:ind w:left="4140" w:hanging="363"/>
      </w:pPr>
      <w:rPr>
        <w:rFonts w:hint="default"/>
      </w:rPr>
    </w:lvl>
    <w:lvl w:ilvl="5">
      <w:numFmt w:val="bullet"/>
      <w:lvlText w:val="•"/>
      <w:lvlJc w:val="left"/>
      <w:pPr>
        <w:ind w:left="5190" w:hanging="363"/>
      </w:pPr>
      <w:rPr>
        <w:rFonts w:hint="default"/>
      </w:rPr>
    </w:lvl>
    <w:lvl w:ilvl="6">
      <w:numFmt w:val="bullet"/>
      <w:lvlText w:val="•"/>
      <w:lvlJc w:val="left"/>
      <w:pPr>
        <w:ind w:left="6240" w:hanging="363"/>
      </w:pPr>
      <w:rPr>
        <w:rFonts w:hint="default"/>
      </w:rPr>
    </w:lvl>
    <w:lvl w:ilvl="7">
      <w:numFmt w:val="bullet"/>
      <w:lvlText w:val="•"/>
      <w:lvlJc w:val="left"/>
      <w:pPr>
        <w:ind w:left="7290" w:hanging="363"/>
      </w:pPr>
      <w:rPr>
        <w:rFonts w:hint="default"/>
      </w:rPr>
    </w:lvl>
    <w:lvl w:ilvl="8">
      <w:numFmt w:val="bullet"/>
      <w:lvlText w:val="•"/>
      <w:lvlJc w:val="left"/>
      <w:pPr>
        <w:ind w:left="8340" w:hanging="363"/>
      </w:pPr>
      <w:rPr>
        <w:rFonts w:hint="default"/>
      </w:rPr>
    </w:lvl>
  </w:abstractNum>
  <w:abstractNum w:abstractNumId="89" w15:restartNumberingAfterBreak="0">
    <w:nsid w:val="5DA24A44"/>
    <w:multiLevelType w:val="multilevel"/>
    <w:tmpl w:val="F8F0D9AA"/>
    <w:lvl w:ilvl="0">
      <w:start w:val="1"/>
      <w:numFmt w:val="lowerLetter"/>
      <w:lvlText w:val="%1."/>
      <w:lvlJc w:val="left"/>
      <w:pPr>
        <w:tabs>
          <w:tab w:val="num" w:pos="2160"/>
        </w:tabs>
        <w:ind w:left="2160" w:hanging="360"/>
      </w:pPr>
    </w:lvl>
    <w:lvl w:ilvl="1" w:tentative="1">
      <w:start w:val="1"/>
      <w:numFmt w:val="lowerLetter"/>
      <w:lvlText w:val="%2."/>
      <w:lvlJc w:val="left"/>
      <w:pPr>
        <w:tabs>
          <w:tab w:val="num" w:pos="2880"/>
        </w:tabs>
        <w:ind w:left="2880" w:hanging="360"/>
      </w:pPr>
    </w:lvl>
    <w:lvl w:ilvl="2" w:tentative="1">
      <w:start w:val="1"/>
      <w:numFmt w:val="lowerLetter"/>
      <w:lvlText w:val="%3."/>
      <w:lvlJc w:val="left"/>
      <w:pPr>
        <w:tabs>
          <w:tab w:val="num" w:pos="3600"/>
        </w:tabs>
        <w:ind w:left="3600" w:hanging="360"/>
      </w:pPr>
    </w:lvl>
    <w:lvl w:ilvl="3" w:tentative="1">
      <w:start w:val="1"/>
      <w:numFmt w:val="lowerLetter"/>
      <w:lvlText w:val="%4."/>
      <w:lvlJc w:val="left"/>
      <w:pPr>
        <w:tabs>
          <w:tab w:val="num" w:pos="4320"/>
        </w:tabs>
        <w:ind w:left="4320" w:hanging="360"/>
      </w:pPr>
    </w:lvl>
    <w:lvl w:ilvl="4" w:tentative="1">
      <w:start w:val="1"/>
      <w:numFmt w:val="lowerLetter"/>
      <w:lvlText w:val="%5."/>
      <w:lvlJc w:val="left"/>
      <w:pPr>
        <w:tabs>
          <w:tab w:val="num" w:pos="5040"/>
        </w:tabs>
        <w:ind w:left="5040" w:hanging="360"/>
      </w:pPr>
    </w:lvl>
    <w:lvl w:ilvl="5" w:tentative="1">
      <w:start w:val="1"/>
      <w:numFmt w:val="lowerLetter"/>
      <w:lvlText w:val="%6."/>
      <w:lvlJc w:val="left"/>
      <w:pPr>
        <w:tabs>
          <w:tab w:val="num" w:pos="5760"/>
        </w:tabs>
        <w:ind w:left="5760" w:hanging="360"/>
      </w:pPr>
    </w:lvl>
    <w:lvl w:ilvl="6" w:tentative="1">
      <w:start w:val="1"/>
      <w:numFmt w:val="lowerLetter"/>
      <w:lvlText w:val="%7."/>
      <w:lvlJc w:val="left"/>
      <w:pPr>
        <w:tabs>
          <w:tab w:val="num" w:pos="6480"/>
        </w:tabs>
        <w:ind w:left="6480" w:hanging="360"/>
      </w:pPr>
    </w:lvl>
    <w:lvl w:ilvl="7" w:tentative="1">
      <w:start w:val="1"/>
      <w:numFmt w:val="lowerLetter"/>
      <w:lvlText w:val="%8."/>
      <w:lvlJc w:val="left"/>
      <w:pPr>
        <w:tabs>
          <w:tab w:val="num" w:pos="7200"/>
        </w:tabs>
        <w:ind w:left="7200" w:hanging="360"/>
      </w:pPr>
    </w:lvl>
    <w:lvl w:ilvl="8" w:tentative="1">
      <w:start w:val="1"/>
      <w:numFmt w:val="lowerLetter"/>
      <w:lvlText w:val="%9."/>
      <w:lvlJc w:val="left"/>
      <w:pPr>
        <w:tabs>
          <w:tab w:val="num" w:pos="7920"/>
        </w:tabs>
        <w:ind w:left="7920" w:hanging="360"/>
      </w:pPr>
    </w:lvl>
  </w:abstractNum>
  <w:abstractNum w:abstractNumId="90" w15:restartNumberingAfterBreak="0">
    <w:nsid w:val="5ED7192F"/>
    <w:multiLevelType w:val="hybridMultilevel"/>
    <w:tmpl w:val="96F2669E"/>
    <w:lvl w:ilvl="0" w:tplc="14BE2552">
      <w:start w:val="1"/>
      <w:numFmt w:val="decimal"/>
      <w:lvlText w:val="(%1)"/>
      <w:lvlJc w:val="left"/>
      <w:pPr>
        <w:ind w:left="1320" w:hanging="552"/>
      </w:pPr>
      <w:rPr>
        <w:rFonts w:ascii="Times New Roman" w:eastAsia="Times New Roman" w:hAnsi="Times New Roman" w:cs="Times New Roman" w:hint="default"/>
        <w:spacing w:val="-1"/>
        <w:w w:val="100"/>
        <w:sz w:val="24"/>
        <w:szCs w:val="24"/>
      </w:rPr>
    </w:lvl>
    <w:lvl w:ilvl="1" w:tplc="357429D6">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5A1AF224">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CFE0639C">
      <w:numFmt w:val="bullet"/>
      <w:lvlText w:val="•"/>
      <w:lvlJc w:val="left"/>
      <w:pPr>
        <w:ind w:left="2120" w:hanging="360"/>
      </w:pPr>
      <w:rPr>
        <w:rFonts w:hint="default"/>
      </w:rPr>
    </w:lvl>
    <w:lvl w:ilvl="4" w:tplc="BE44D0C2">
      <w:numFmt w:val="bullet"/>
      <w:lvlText w:val="•"/>
      <w:lvlJc w:val="left"/>
      <w:pPr>
        <w:ind w:left="2400" w:hanging="360"/>
      </w:pPr>
      <w:rPr>
        <w:rFonts w:hint="default"/>
      </w:rPr>
    </w:lvl>
    <w:lvl w:ilvl="5" w:tplc="376EC786">
      <w:numFmt w:val="bullet"/>
      <w:lvlText w:val="•"/>
      <w:lvlJc w:val="left"/>
      <w:pPr>
        <w:ind w:left="3740" w:hanging="360"/>
      </w:pPr>
      <w:rPr>
        <w:rFonts w:hint="default"/>
      </w:rPr>
    </w:lvl>
    <w:lvl w:ilvl="6" w:tplc="0F408804">
      <w:numFmt w:val="bullet"/>
      <w:lvlText w:val="•"/>
      <w:lvlJc w:val="left"/>
      <w:pPr>
        <w:ind w:left="5080" w:hanging="360"/>
      </w:pPr>
      <w:rPr>
        <w:rFonts w:hint="default"/>
      </w:rPr>
    </w:lvl>
    <w:lvl w:ilvl="7" w:tplc="78CCC704">
      <w:numFmt w:val="bullet"/>
      <w:lvlText w:val="•"/>
      <w:lvlJc w:val="left"/>
      <w:pPr>
        <w:ind w:left="6420" w:hanging="360"/>
      </w:pPr>
      <w:rPr>
        <w:rFonts w:hint="default"/>
      </w:rPr>
    </w:lvl>
    <w:lvl w:ilvl="8" w:tplc="5EB26568">
      <w:numFmt w:val="bullet"/>
      <w:lvlText w:val="•"/>
      <w:lvlJc w:val="left"/>
      <w:pPr>
        <w:ind w:left="7760" w:hanging="360"/>
      </w:pPr>
      <w:rPr>
        <w:rFonts w:hint="default"/>
      </w:rPr>
    </w:lvl>
  </w:abstractNum>
  <w:abstractNum w:abstractNumId="91" w15:restartNumberingAfterBreak="0">
    <w:nsid w:val="600D256E"/>
    <w:multiLevelType w:val="multilevel"/>
    <w:tmpl w:val="65B66CD0"/>
    <w:lvl w:ilvl="0">
      <w:start w:val="500"/>
      <w:numFmt w:val="decimal"/>
      <w:lvlText w:val="%1"/>
      <w:lvlJc w:val="left"/>
      <w:pPr>
        <w:ind w:left="901" w:hanging="782"/>
      </w:pPr>
      <w:rPr>
        <w:rFonts w:hint="default"/>
      </w:rPr>
    </w:lvl>
    <w:lvl w:ilvl="1">
      <w:start w:val="145"/>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778" w:hanging="459"/>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30"/>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504"/>
      </w:pPr>
      <w:rPr>
        <w:rFonts w:ascii="Times New Roman" w:eastAsia="Times New Roman" w:hAnsi="Times New Roman" w:cs="Times New Roman" w:hint="default"/>
        <w:spacing w:val="-1"/>
        <w:w w:val="100"/>
        <w:sz w:val="24"/>
        <w:szCs w:val="24"/>
      </w:rPr>
    </w:lvl>
    <w:lvl w:ilvl="5">
      <w:numFmt w:val="bullet"/>
      <w:lvlText w:val="•"/>
      <w:lvlJc w:val="left"/>
      <w:pPr>
        <w:ind w:left="2400" w:hanging="504"/>
      </w:pPr>
      <w:rPr>
        <w:rFonts w:hint="default"/>
      </w:rPr>
    </w:lvl>
    <w:lvl w:ilvl="6">
      <w:numFmt w:val="bullet"/>
      <w:lvlText w:val="•"/>
      <w:lvlJc w:val="left"/>
      <w:pPr>
        <w:ind w:left="4008" w:hanging="504"/>
      </w:pPr>
      <w:rPr>
        <w:rFonts w:hint="default"/>
      </w:rPr>
    </w:lvl>
    <w:lvl w:ilvl="7">
      <w:numFmt w:val="bullet"/>
      <w:lvlText w:val="•"/>
      <w:lvlJc w:val="left"/>
      <w:pPr>
        <w:ind w:left="5616" w:hanging="504"/>
      </w:pPr>
      <w:rPr>
        <w:rFonts w:hint="default"/>
      </w:rPr>
    </w:lvl>
    <w:lvl w:ilvl="8">
      <w:numFmt w:val="bullet"/>
      <w:lvlText w:val="•"/>
      <w:lvlJc w:val="left"/>
      <w:pPr>
        <w:ind w:left="7224" w:hanging="504"/>
      </w:pPr>
      <w:rPr>
        <w:rFonts w:hint="default"/>
      </w:rPr>
    </w:lvl>
  </w:abstractNum>
  <w:abstractNum w:abstractNumId="92" w15:restartNumberingAfterBreak="0">
    <w:nsid w:val="60E0353E"/>
    <w:multiLevelType w:val="hybridMultilevel"/>
    <w:tmpl w:val="7F986782"/>
    <w:lvl w:ilvl="0" w:tplc="569AE0D8">
      <w:start w:val="9"/>
      <w:numFmt w:val="lowerLetter"/>
      <w:lvlText w:val="%1."/>
      <w:lvlJc w:val="left"/>
      <w:pPr>
        <w:ind w:left="2395" w:hanging="288"/>
      </w:pPr>
      <w:rPr>
        <w:rFonts w:ascii="Times New Roman" w:eastAsia="Times New Roman" w:hAnsi="Times New Roman" w:cs="Times New Roman" w:hint="default"/>
        <w:w w:val="100"/>
        <w:sz w:val="24"/>
        <w:szCs w:val="24"/>
      </w:rPr>
    </w:lvl>
    <w:lvl w:ilvl="1" w:tplc="74649F48">
      <w:numFmt w:val="bullet"/>
      <w:lvlText w:val="•"/>
      <w:lvlJc w:val="left"/>
      <w:pPr>
        <w:ind w:left="3204" w:hanging="288"/>
      </w:pPr>
      <w:rPr>
        <w:rFonts w:hint="default"/>
      </w:rPr>
    </w:lvl>
    <w:lvl w:ilvl="2" w:tplc="0D48E2C8">
      <w:numFmt w:val="bullet"/>
      <w:lvlText w:val="•"/>
      <w:lvlJc w:val="left"/>
      <w:pPr>
        <w:ind w:left="4008" w:hanging="288"/>
      </w:pPr>
      <w:rPr>
        <w:rFonts w:hint="default"/>
      </w:rPr>
    </w:lvl>
    <w:lvl w:ilvl="3" w:tplc="95521214">
      <w:numFmt w:val="bullet"/>
      <w:lvlText w:val="•"/>
      <w:lvlJc w:val="left"/>
      <w:pPr>
        <w:ind w:left="4812" w:hanging="288"/>
      </w:pPr>
      <w:rPr>
        <w:rFonts w:hint="default"/>
      </w:rPr>
    </w:lvl>
    <w:lvl w:ilvl="4" w:tplc="CDC0C6DE">
      <w:numFmt w:val="bullet"/>
      <w:lvlText w:val="•"/>
      <w:lvlJc w:val="left"/>
      <w:pPr>
        <w:ind w:left="5616" w:hanging="288"/>
      </w:pPr>
      <w:rPr>
        <w:rFonts w:hint="default"/>
      </w:rPr>
    </w:lvl>
    <w:lvl w:ilvl="5" w:tplc="A8D6BCF4">
      <w:numFmt w:val="bullet"/>
      <w:lvlText w:val="•"/>
      <w:lvlJc w:val="left"/>
      <w:pPr>
        <w:ind w:left="6420" w:hanging="288"/>
      </w:pPr>
      <w:rPr>
        <w:rFonts w:hint="default"/>
      </w:rPr>
    </w:lvl>
    <w:lvl w:ilvl="6" w:tplc="6E52B36C">
      <w:numFmt w:val="bullet"/>
      <w:lvlText w:val="•"/>
      <w:lvlJc w:val="left"/>
      <w:pPr>
        <w:ind w:left="7224" w:hanging="288"/>
      </w:pPr>
      <w:rPr>
        <w:rFonts w:hint="default"/>
      </w:rPr>
    </w:lvl>
    <w:lvl w:ilvl="7" w:tplc="CB30AFDA">
      <w:numFmt w:val="bullet"/>
      <w:lvlText w:val="•"/>
      <w:lvlJc w:val="left"/>
      <w:pPr>
        <w:ind w:left="8028" w:hanging="288"/>
      </w:pPr>
      <w:rPr>
        <w:rFonts w:hint="default"/>
      </w:rPr>
    </w:lvl>
    <w:lvl w:ilvl="8" w:tplc="C7E429A4">
      <w:numFmt w:val="bullet"/>
      <w:lvlText w:val="•"/>
      <w:lvlJc w:val="left"/>
      <w:pPr>
        <w:ind w:left="8832" w:hanging="288"/>
      </w:pPr>
      <w:rPr>
        <w:rFonts w:hint="default"/>
      </w:rPr>
    </w:lvl>
  </w:abstractNum>
  <w:abstractNum w:abstractNumId="93" w15:restartNumberingAfterBreak="0">
    <w:nsid w:val="61507702"/>
    <w:multiLevelType w:val="hybridMultilevel"/>
    <w:tmpl w:val="A20E8E7E"/>
    <w:lvl w:ilvl="0" w:tplc="1B26C434">
      <w:start w:val="1"/>
      <w:numFmt w:val="decimal"/>
      <w:lvlText w:val="(%1)"/>
      <w:lvlJc w:val="left"/>
      <w:pPr>
        <w:ind w:left="1320" w:hanging="456"/>
      </w:pPr>
      <w:rPr>
        <w:rFonts w:ascii="Times New Roman" w:eastAsia="Times New Roman" w:hAnsi="Times New Roman" w:cs="Times New Roman" w:hint="default"/>
        <w:spacing w:val="-1"/>
        <w:w w:val="100"/>
        <w:sz w:val="24"/>
        <w:szCs w:val="24"/>
      </w:rPr>
    </w:lvl>
    <w:lvl w:ilvl="1" w:tplc="A3A0C596">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91CCADC2">
      <w:numFmt w:val="bullet"/>
      <w:lvlText w:val="•"/>
      <w:lvlJc w:val="left"/>
      <w:pPr>
        <w:ind w:left="3044" w:hanging="444"/>
      </w:pPr>
      <w:rPr>
        <w:rFonts w:hint="default"/>
      </w:rPr>
    </w:lvl>
    <w:lvl w:ilvl="3" w:tplc="8CD07316">
      <w:numFmt w:val="bullet"/>
      <w:lvlText w:val="•"/>
      <w:lvlJc w:val="left"/>
      <w:pPr>
        <w:ind w:left="3968" w:hanging="444"/>
      </w:pPr>
      <w:rPr>
        <w:rFonts w:hint="default"/>
      </w:rPr>
    </w:lvl>
    <w:lvl w:ilvl="4" w:tplc="AADAF470">
      <w:numFmt w:val="bullet"/>
      <w:lvlText w:val="•"/>
      <w:lvlJc w:val="left"/>
      <w:pPr>
        <w:ind w:left="4893" w:hanging="444"/>
      </w:pPr>
      <w:rPr>
        <w:rFonts w:hint="default"/>
      </w:rPr>
    </w:lvl>
    <w:lvl w:ilvl="5" w:tplc="F20A0A94">
      <w:numFmt w:val="bullet"/>
      <w:lvlText w:val="•"/>
      <w:lvlJc w:val="left"/>
      <w:pPr>
        <w:ind w:left="5817" w:hanging="444"/>
      </w:pPr>
      <w:rPr>
        <w:rFonts w:hint="default"/>
      </w:rPr>
    </w:lvl>
    <w:lvl w:ilvl="6" w:tplc="0C9C05EA">
      <w:numFmt w:val="bullet"/>
      <w:lvlText w:val="•"/>
      <w:lvlJc w:val="left"/>
      <w:pPr>
        <w:ind w:left="6742" w:hanging="444"/>
      </w:pPr>
      <w:rPr>
        <w:rFonts w:hint="default"/>
      </w:rPr>
    </w:lvl>
    <w:lvl w:ilvl="7" w:tplc="49D83A98">
      <w:numFmt w:val="bullet"/>
      <w:lvlText w:val="•"/>
      <w:lvlJc w:val="left"/>
      <w:pPr>
        <w:ind w:left="7666" w:hanging="444"/>
      </w:pPr>
      <w:rPr>
        <w:rFonts w:hint="default"/>
      </w:rPr>
    </w:lvl>
    <w:lvl w:ilvl="8" w:tplc="56F43938">
      <w:numFmt w:val="bullet"/>
      <w:lvlText w:val="•"/>
      <w:lvlJc w:val="left"/>
      <w:pPr>
        <w:ind w:left="8591" w:hanging="444"/>
      </w:pPr>
      <w:rPr>
        <w:rFonts w:hint="default"/>
      </w:rPr>
    </w:lvl>
  </w:abstractNum>
  <w:abstractNum w:abstractNumId="94" w15:restartNumberingAfterBreak="0">
    <w:nsid w:val="61507888"/>
    <w:multiLevelType w:val="hybridMultilevel"/>
    <w:tmpl w:val="19BC9EDC"/>
    <w:lvl w:ilvl="0" w:tplc="C06470C4">
      <w:start w:val="1"/>
      <w:numFmt w:val="decimal"/>
      <w:lvlText w:val="(%1)"/>
      <w:lvlJc w:val="left"/>
      <w:pPr>
        <w:ind w:left="1320" w:hanging="444"/>
      </w:pPr>
      <w:rPr>
        <w:rFonts w:ascii="Times New Roman" w:eastAsia="Times New Roman" w:hAnsi="Times New Roman" w:cs="Times New Roman" w:hint="default"/>
        <w:spacing w:val="-1"/>
        <w:w w:val="100"/>
        <w:sz w:val="24"/>
        <w:szCs w:val="24"/>
      </w:rPr>
    </w:lvl>
    <w:lvl w:ilvl="1" w:tplc="01988242">
      <w:start w:val="1"/>
      <w:numFmt w:val="lowerLetter"/>
      <w:lvlText w:val="(%2)"/>
      <w:lvlJc w:val="left"/>
      <w:pPr>
        <w:ind w:left="2119" w:hanging="444"/>
      </w:pPr>
      <w:rPr>
        <w:rFonts w:ascii="Times New Roman" w:eastAsia="Times New Roman" w:hAnsi="Times New Roman" w:cs="Times New Roman" w:hint="default"/>
        <w:i w:val="0"/>
        <w:iCs/>
        <w:spacing w:val="-2"/>
        <w:w w:val="100"/>
        <w:sz w:val="24"/>
        <w:szCs w:val="24"/>
      </w:rPr>
    </w:lvl>
    <w:lvl w:ilvl="2" w:tplc="EFD8E7F0">
      <w:start w:val="1"/>
      <w:numFmt w:val="decimal"/>
      <w:lvlText w:val="%3."/>
      <w:lvlJc w:val="left"/>
      <w:pPr>
        <w:ind w:left="2035" w:hanging="332"/>
      </w:pPr>
      <w:rPr>
        <w:rFonts w:ascii="Times New Roman" w:eastAsia="Times New Roman" w:hAnsi="Times New Roman" w:cs="Times New Roman" w:hint="default"/>
        <w:spacing w:val="-1"/>
        <w:w w:val="100"/>
        <w:sz w:val="24"/>
        <w:szCs w:val="24"/>
      </w:rPr>
    </w:lvl>
    <w:lvl w:ilvl="3" w:tplc="7B26C1E0">
      <w:start w:val="1"/>
      <w:numFmt w:val="lowerLetter"/>
      <w:lvlText w:val="%4."/>
      <w:lvlJc w:val="left"/>
      <w:pPr>
        <w:ind w:left="2740" w:hanging="346"/>
      </w:pPr>
      <w:rPr>
        <w:rFonts w:ascii="Times New Roman" w:eastAsia="Times New Roman" w:hAnsi="Times New Roman" w:cs="Times New Roman" w:hint="default"/>
        <w:spacing w:val="-2"/>
        <w:w w:val="100"/>
        <w:sz w:val="24"/>
        <w:szCs w:val="24"/>
      </w:rPr>
    </w:lvl>
    <w:lvl w:ilvl="4" w:tplc="5002F062">
      <w:start w:val="1"/>
      <w:numFmt w:val="lowerRoman"/>
      <w:lvlText w:val="%5."/>
      <w:lvlJc w:val="left"/>
      <w:pPr>
        <w:ind w:left="2755" w:hanging="262"/>
      </w:pPr>
      <w:rPr>
        <w:rFonts w:ascii="Times New Roman" w:eastAsia="Times New Roman" w:hAnsi="Times New Roman" w:cs="Times New Roman" w:hint="default"/>
        <w:w w:val="100"/>
        <w:sz w:val="24"/>
        <w:szCs w:val="24"/>
      </w:rPr>
    </w:lvl>
    <w:lvl w:ilvl="5" w:tplc="8B5CC544">
      <w:numFmt w:val="bullet"/>
      <w:lvlText w:val="•"/>
      <w:lvlJc w:val="left"/>
      <w:pPr>
        <w:ind w:left="2400" w:hanging="262"/>
      </w:pPr>
      <w:rPr>
        <w:rFonts w:hint="default"/>
      </w:rPr>
    </w:lvl>
    <w:lvl w:ilvl="6" w:tplc="3D624156">
      <w:numFmt w:val="bullet"/>
      <w:lvlText w:val="•"/>
      <w:lvlJc w:val="left"/>
      <w:pPr>
        <w:ind w:left="2700" w:hanging="262"/>
      </w:pPr>
      <w:rPr>
        <w:rFonts w:hint="default"/>
      </w:rPr>
    </w:lvl>
    <w:lvl w:ilvl="7" w:tplc="FA32DF50">
      <w:numFmt w:val="bullet"/>
      <w:lvlText w:val="•"/>
      <w:lvlJc w:val="left"/>
      <w:pPr>
        <w:ind w:left="2740" w:hanging="262"/>
      </w:pPr>
      <w:rPr>
        <w:rFonts w:hint="default"/>
      </w:rPr>
    </w:lvl>
    <w:lvl w:ilvl="8" w:tplc="936615CE">
      <w:numFmt w:val="bullet"/>
      <w:lvlText w:val="•"/>
      <w:lvlJc w:val="left"/>
      <w:pPr>
        <w:ind w:left="2760" w:hanging="262"/>
      </w:pPr>
      <w:rPr>
        <w:rFonts w:hint="default"/>
      </w:rPr>
    </w:lvl>
  </w:abstractNum>
  <w:abstractNum w:abstractNumId="95" w15:restartNumberingAfterBreak="0">
    <w:nsid w:val="630928E7"/>
    <w:multiLevelType w:val="hybridMultilevel"/>
    <w:tmpl w:val="B756E860"/>
    <w:lvl w:ilvl="0" w:tplc="3AB21E1C">
      <w:start w:val="1"/>
      <w:numFmt w:val="decimal"/>
      <w:lvlText w:val="(%1)"/>
      <w:lvlJc w:val="left"/>
      <w:pPr>
        <w:ind w:left="1814" w:hanging="495"/>
      </w:pPr>
      <w:rPr>
        <w:rFonts w:ascii="Times New Roman" w:eastAsia="Times New Roman" w:hAnsi="Times New Roman" w:cs="Times New Roman" w:hint="default"/>
        <w:spacing w:val="-1"/>
        <w:w w:val="100"/>
        <w:sz w:val="24"/>
        <w:szCs w:val="24"/>
      </w:rPr>
    </w:lvl>
    <w:lvl w:ilvl="1" w:tplc="86167460">
      <w:numFmt w:val="bullet"/>
      <w:lvlText w:val="•"/>
      <w:lvlJc w:val="left"/>
      <w:pPr>
        <w:ind w:left="2682" w:hanging="495"/>
      </w:pPr>
      <w:rPr>
        <w:rFonts w:hint="default"/>
      </w:rPr>
    </w:lvl>
    <w:lvl w:ilvl="2" w:tplc="F20090F2">
      <w:numFmt w:val="bullet"/>
      <w:lvlText w:val="•"/>
      <w:lvlJc w:val="left"/>
      <w:pPr>
        <w:ind w:left="3544" w:hanging="495"/>
      </w:pPr>
      <w:rPr>
        <w:rFonts w:hint="default"/>
      </w:rPr>
    </w:lvl>
    <w:lvl w:ilvl="3" w:tplc="F98287A2">
      <w:numFmt w:val="bullet"/>
      <w:lvlText w:val="•"/>
      <w:lvlJc w:val="left"/>
      <w:pPr>
        <w:ind w:left="4406" w:hanging="495"/>
      </w:pPr>
      <w:rPr>
        <w:rFonts w:hint="default"/>
      </w:rPr>
    </w:lvl>
    <w:lvl w:ilvl="4" w:tplc="B5DA1052">
      <w:numFmt w:val="bullet"/>
      <w:lvlText w:val="•"/>
      <w:lvlJc w:val="left"/>
      <w:pPr>
        <w:ind w:left="5268" w:hanging="495"/>
      </w:pPr>
      <w:rPr>
        <w:rFonts w:hint="default"/>
      </w:rPr>
    </w:lvl>
    <w:lvl w:ilvl="5" w:tplc="961A0A0A">
      <w:numFmt w:val="bullet"/>
      <w:lvlText w:val="•"/>
      <w:lvlJc w:val="left"/>
      <w:pPr>
        <w:ind w:left="6130" w:hanging="495"/>
      </w:pPr>
      <w:rPr>
        <w:rFonts w:hint="default"/>
      </w:rPr>
    </w:lvl>
    <w:lvl w:ilvl="6" w:tplc="6FB27660">
      <w:numFmt w:val="bullet"/>
      <w:lvlText w:val="•"/>
      <w:lvlJc w:val="left"/>
      <w:pPr>
        <w:ind w:left="6992" w:hanging="495"/>
      </w:pPr>
      <w:rPr>
        <w:rFonts w:hint="default"/>
      </w:rPr>
    </w:lvl>
    <w:lvl w:ilvl="7" w:tplc="C6203A9A">
      <w:numFmt w:val="bullet"/>
      <w:lvlText w:val="•"/>
      <w:lvlJc w:val="left"/>
      <w:pPr>
        <w:ind w:left="7854" w:hanging="495"/>
      </w:pPr>
      <w:rPr>
        <w:rFonts w:hint="default"/>
      </w:rPr>
    </w:lvl>
    <w:lvl w:ilvl="8" w:tplc="B1F48FBA">
      <w:numFmt w:val="bullet"/>
      <w:lvlText w:val="•"/>
      <w:lvlJc w:val="left"/>
      <w:pPr>
        <w:ind w:left="8716" w:hanging="495"/>
      </w:pPr>
      <w:rPr>
        <w:rFonts w:hint="default"/>
      </w:rPr>
    </w:lvl>
  </w:abstractNum>
  <w:abstractNum w:abstractNumId="96" w15:restartNumberingAfterBreak="0">
    <w:nsid w:val="63A21070"/>
    <w:multiLevelType w:val="hybridMultilevel"/>
    <w:tmpl w:val="B35C7440"/>
    <w:lvl w:ilvl="0" w:tplc="4BA4407E">
      <w:start w:val="1"/>
      <w:numFmt w:val="lowerLetter"/>
      <w:lvlText w:val="(%1)"/>
      <w:lvlJc w:val="left"/>
      <w:pPr>
        <w:ind w:left="1675" w:hanging="574"/>
      </w:pPr>
      <w:rPr>
        <w:rFonts w:ascii="Times New Roman" w:eastAsia="Times New Roman" w:hAnsi="Times New Roman" w:cs="Times New Roman" w:hint="default"/>
        <w:spacing w:val="-2"/>
        <w:w w:val="100"/>
        <w:sz w:val="24"/>
        <w:szCs w:val="24"/>
      </w:rPr>
    </w:lvl>
    <w:lvl w:ilvl="1" w:tplc="76E6D108">
      <w:start w:val="1"/>
      <w:numFmt w:val="decimal"/>
      <w:lvlText w:val="%2."/>
      <w:lvlJc w:val="left"/>
      <w:pPr>
        <w:ind w:left="2035" w:hanging="363"/>
      </w:pPr>
      <w:rPr>
        <w:rFonts w:ascii="Times New Roman" w:eastAsia="Times New Roman" w:hAnsi="Times New Roman" w:cs="Times New Roman" w:hint="default"/>
        <w:spacing w:val="-1"/>
        <w:w w:val="100"/>
        <w:sz w:val="24"/>
        <w:szCs w:val="24"/>
      </w:rPr>
    </w:lvl>
    <w:lvl w:ilvl="2" w:tplc="B5E217C4">
      <w:numFmt w:val="bullet"/>
      <w:lvlText w:val="•"/>
      <w:lvlJc w:val="left"/>
      <w:pPr>
        <w:ind w:left="2973" w:hanging="363"/>
      </w:pPr>
      <w:rPr>
        <w:rFonts w:hint="default"/>
      </w:rPr>
    </w:lvl>
    <w:lvl w:ilvl="3" w:tplc="1C7E4E84">
      <w:numFmt w:val="bullet"/>
      <w:lvlText w:val="•"/>
      <w:lvlJc w:val="left"/>
      <w:pPr>
        <w:ind w:left="3906" w:hanging="363"/>
      </w:pPr>
      <w:rPr>
        <w:rFonts w:hint="default"/>
      </w:rPr>
    </w:lvl>
    <w:lvl w:ilvl="4" w:tplc="8F0A071E">
      <w:numFmt w:val="bullet"/>
      <w:lvlText w:val="•"/>
      <w:lvlJc w:val="left"/>
      <w:pPr>
        <w:ind w:left="4840" w:hanging="363"/>
      </w:pPr>
      <w:rPr>
        <w:rFonts w:hint="default"/>
      </w:rPr>
    </w:lvl>
    <w:lvl w:ilvl="5" w:tplc="6E06782A">
      <w:numFmt w:val="bullet"/>
      <w:lvlText w:val="•"/>
      <w:lvlJc w:val="left"/>
      <w:pPr>
        <w:ind w:left="5773" w:hanging="363"/>
      </w:pPr>
      <w:rPr>
        <w:rFonts w:hint="default"/>
      </w:rPr>
    </w:lvl>
    <w:lvl w:ilvl="6" w:tplc="47F63396">
      <w:numFmt w:val="bullet"/>
      <w:lvlText w:val="•"/>
      <w:lvlJc w:val="left"/>
      <w:pPr>
        <w:ind w:left="6706" w:hanging="363"/>
      </w:pPr>
      <w:rPr>
        <w:rFonts w:hint="default"/>
      </w:rPr>
    </w:lvl>
    <w:lvl w:ilvl="7" w:tplc="85269110">
      <w:numFmt w:val="bullet"/>
      <w:lvlText w:val="•"/>
      <w:lvlJc w:val="left"/>
      <w:pPr>
        <w:ind w:left="7640" w:hanging="363"/>
      </w:pPr>
      <w:rPr>
        <w:rFonts w:hint="default"/>
      </w:rPr>
    </w:lvl>
    <w:lvl w:ilvl="8" w:tplc="AC942BCA">
      <w:numFmt w:val="bullet"/>
      <w:lvlText w:val="•"/>
      <w:lvlJc w:val="left"/>
      <w:pPr>
        <w:ind w:left="8573" w:hanging="363"/>
      </w:pPr>
      <w:rPr>
        <w:rFonts w:hint="default"/>
      </w:rPr>
    </w:lvl>
  </w:abstractNum>
  <w:abstractNum w:abstractNumId="97" w15:restartNumberingAfterBreak="0">
    <w:nsid w:val="648D36C0"/>
    <w:multiLevelType w:val="hybridMultilevel"/>
    <w:tmpl w:val="5638FA3A"/>
    <w:lvl w:ilvl="0" w:tplc="4A02A05A">
      <w:start w:val="1"/>
      <w:numFmt w:val="decimal"/>
      <w:lvlText w:val="(%1)"/>
      <w:lvlJc w:val="left"/>
      <w:pPr>
        <w:ind w:left="1320" w:hanging="459"/>
      </w:pPr>
      <w:rPr>
        <w:rFonts w:ascii="Times New Roman" w:eastAsia="Times New Roman" w:hAnsi="Times New Roman" w:cs="Times New Roman" w:hint="default"/>
        <w:spacing w:val="-1"/>
        <w:w w:val="100"/>
        <w:sz w:val="24"/>
        <w:szCs w:val="24"/>
      </w:rPr>
    </w:lvl>
    <w:lvl w:ilvl="1" w:tplc="0FF0AA30">
      <w:start w:val="1"/>
      <w:numFmt w:val="lowerLetter"/>
      <w:lvlText w:val="(%2)"/>
      <w:lvlJc w:val="left"/>
      <w:pPr>
        <w:ind w:left="1675" w:hanging="444"/>
      </w:pPr>
      <w:rPr>
        <w:rFonts w:ascii="Times New Roman" w:eastAsia="Times New Roman" w:hAnsi="Times New Roman" w:cs="Times New Roman" w:hint="default"/>
        <w:spacing w:val="-2"/>
        <w:w w:val="100"/>
        <w:sz w:val="24"/>
        <w:szCs w:val="24"/>
      </w:rPr>
    </w:lvl>
    <w:lvl w:ilvl="2" w:tplc="A642B294">
      <w:numFmt w:val="bullet"/>
      <w:lvlText w:val="•"/>
      <w:lvlJc w:val="left"/>
      <w:pPr>
        <w:ind w:left="2653" w:hanging="444"/>
      </w:pPr>
      <w:rPr>
        <w:rFonts w:hint="default"/>
      </w:rPr>
    </w:lvl>
    <w:lvl w:ilvl="3" w:tplc="49246824">
      <w:numFmt w:val="bullet"/>
      <w:lvlText w:val="•"/>
      <w:lvlJc w:val="left"/>
      <w:pPr>
        <w:ind w:left="3626" w:hanging="444"/>
      </w:pPr>
      <w:rPr>
        <w:rFonts w:hint="default"/>
      </w:rPr>
    </w:lvl>
    <w:lvl w:ilvl="4" w:tplc="C2801DF2">
      <w:numFmt w:val="bullet"/>
      <w:lvlText w:val="•"/>
      <w:lvlJc w:val="left"/>
      <w:pPr>
        <w:ind w:left="4600" w:hanging="444"/>
      </w:pPr>
      <w:rPr>
        <w:rFonts w:hint="default"/>
      </w:rPr>
    </w:lvl>
    <w:lvl w:ilvl="5" w:tplc="2514DE1A">
      <w:numFmt w:val="bullet"/>
      <w:lvlText w:val="•"/>
      <w:lvlJc w:val="left"/>
      <w:pPr>
        <w:ind w:left="5573" w:hanging="444"/>
      </w:pPr>
      <w:rPr>
        <w:rFonts w:hint="default"/>
      </w:rPr>
    </w:lvl>
    <w:lvl w:ilvl="6" w:tplc="062AEE28">
      <w:numFmt w:val="bullet"/>
      <w:lvlText w:val="•"/>
      <w:lvlJc w:val="left"/>
      <w:pPr>
        <w:ind w:left="6546" w:hanging="444"/>
      </w:pPr>
      <w:rPr>
        <w:rFonts w:hint="default"/>
      </w:rPr>
    </w:lvl>
    <w:lvl w:ilvl="7" w:tplc="16B8D0FE">
      <w:numFmt w:val="bullet"/>
      <w:lvlText w:val="•"/>
      <w:lvlJc w:val="left"/>
      <w:pPr>
        <w:ind w:left="7520" w:hanging="444"/>
      </w:pPr>
      <w:rPr>
        <w:rFonts w:hint="default"/>
      </w:rPr>
    </w:lvl>
    <w:lvl w:ilvl="8" w:tplc="4620CD3C">
      <w:numFmt w:val="bullet"/>
      <w:lvlText w:val="•"/>
      <w:lvlJc w:val="left"/>
      <w:pPr>
        <w:ind w:left="8493" w:hanging="444"/>
      </w:pPr>
      <w:rPr>
        <w:rFonts w:hint="default"/>
      </w:rPr>
    </w:lvl>
  </w:abstractNum>
  <w:abstractNum w:abstractNumId="98" w15:restartNumberingAfterBreak="0">
    <w:nsid w:val="64BE24AB"/>
    <w:multiLevelType w:val="hybridMultilevel"/>
    <w:tmpl w:val="CAAA8320"/>
    <w:lvl w:ilvl="0" w:tplc="C82A8E48">
      <w:start w:val="1"/>
      <w:numFmt w:val="decimal"/>
      <w:lvlText w:val="(%1)"/>
      <w:lvlJc w:val="left"/>
      <w:pPr>
        <w:ind w:left="1320" w:hanging="399"/>
      </w:pPr>
      <w:rPr>
        <w:rFonts w:ascii="Times New Roman" w:eastAsia="Times New Roman" w:hAnsi="Times New Roman" w:cs="Times New Roman" w:hint="default"/>
        <w:spacing w:val="-1"/>
        <w:w w:val="100"/>
        <w:sz w:val="24"/>
        <w:szCs w:val="24"/>
      </w:rPr>
    </w:lvl>
    <w:lvl w:ilvl="1" w:tplc="E0F83528">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BBB6B116">
      <w:start w:val="1"/>
      <w:numFmt w:val="decimal"/>
      <w:lvlText w:val="%3."/>
      <w:lvlJc w:val="left"/>
      <w:pPr>
        <w:ind w:left="2035" w:hanging="298"/>
      </w:pPr>
      <w:rPr>
        <w:rFonts w:ascii="Times New Roman" w:eastAsia="Times New Roman" w:hAnsi="Times New Roman" w:cs="Times New Roman" w:hint="default"/>
        <w:spacing w:val="-1"/>
        <w:w w:val="100"/>
        <w:sz w:val="24"/>
        <w:szCs w:val="24"/>
      </w:rPr>
    </w:lvl>
    <w:lvl w:ilvl="3" w:tplc="247C2B28">
      <w:numFmt w:val="bullet"/>
      <w:lvlText w:val="•"/>
      <w:lvlJc w:val="left"/>
      <w:pPr>
        <w:ind w:left="2120" w:hanging="298"/>
      </w:pPr>
      <w:rPr>
        <w:rFonts w:hint="default"/>
      </w:rPr>
    </w:lvl>
    <w:lvl w:ilvl="4" w:tplc="0F06C478">
      <w:numFmt w:val="bullet"/>
      <w:lvlText w:val="•"/>
      <w:lvlJc w:val="left"/>
      <w:pPr>
        <w:ind w:left="3308" w:hanging="298"/>
      </w:pPr>
      <w:rPr>
        <w:rFonts w:hint="default"/>
      </w:rPr>
    </w:lvl>
    <w:lvl w:ilvl="5" w:tplc="BDE810E2">
      <w:numFmt w:val="bullet"/>
      <w:lvlText w:val="•"/>
      <w:lvlJc w:val="left"/>
      <w:pPr>
        <w:ind w:left="4497" w:hanging="298"/>
      </w:pPr>
      <w:rPr>
        <w:rFonts w:hint="default"/>
      </w:rPr>
    </w:lvl>
    <w:lvl w:ilvl="6" w:tplc="05B08858">
      <w:numFmt w:val="bullet"/>
      <w:lvlText w:val="•"/>
      <w:lvlJc w:val="left"/>
      <w:pPr>
        <w:ind w:left="5685" w:hanging="298"/>
      </w:pPr>
      <w:rPr>
        <w:rFonts w:hint="default"/>
      </w:rPr>
    </w:lvl>
    <w:lvl w:ilvl="7" w:tplc="40F69F0C">
      <w:numFmt w:val="bullet"/>
      <w:lvlText w:val="•"/>
      <w:lvlJc w:val="left"/>
      <w:pPr>
        <w:ind w:left="6874" w:hanging="298"/>
      </w:pPr>
      <w:rPr>
        <w:rFonts w:hint="default"/>
      </w:rPr>
    </w:lvl>
    <w:lvl w:ilvl="8" w:tplc="39B67B8E">
      <w:numFmt w:val="bullet"/>
      <w:lvlText w:val="•"/>
      <w:lvlJc w:val="left"/>
      <w:pPr>
        <w:ind w:left="8062" w:hanging="298"/>
      </w:pPr>
      <w:rPr>
        <w:rFonts w:hint="default"/>
      </w:rPr>
    </w:lvl>
  </w:abstractNum>
  <w:abstractNum w:abstractNumId="99" w15:restartNumberingAfterBreak="0">
    <w:nsid w:val="64F01F18"/>
    <w:multiLevelType w:val="hybridMultilevel"/>
    <w:tmpl w:val="28D0134A"/>
    <w:lvl w:ilvl="0" w:tplc="715A0CD8">
      <w:start w:val="1"/>
      <w:numFmt w:val="decimal"/>
      <w:lvlText w:val="(%1)"/>
      <w:lvlJc w:val="left"/>
      <w:pPr>
        <w:ind w:left="1320" w:hanging="466"/>
      </w:pPr>
      <w:rPr>
        <w:rFonts w:ascii="Times New Roman" w:eastAsia="Times New Roman" w:hAnsi="Times New Roman" w:cs="Times New Roman" w:hint="default"/>
        <w:spacing w:val="-1"/>
        <w:w w:val="100"/>
        <w:sz w:val="24"/>
        <w:szCs w:val="24"/>
      </w:rPr>
    </w:lvl>
    <w:lvl w:ilvl="1" w:tplc="FEDE1900">
      <w:start w:val="1"/>
      <w:numFmt w:val="lowerLetter"/>
      <w:lvlText w:val="(%2)"/>
      <w:lvlJc w:val="left"/>
      <w:pPr>
        <w:ind w:left="1675" w:hanging="416"/>
      </w:pPr>
      <w:rPr>
        <w:rFonts w:ascii="Times New Roman" w:eastAsia="Times New Roman" w:hAnsi="Times New Roman" w:cs="Times New Roman" w:hint="default"/>
        <w:spacing w:val="-2"/>
        <w:w w:val="100"/>
        <w:sz w:val="24"/>
        <w:szCs w:val="24"/>
      </w:rPr>
    </w:lvl>
    <w:lvl w:ilvl="2" w:tplc="88F21BD2">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BD54F4F8">
      <w:start w:val="1"/>
      <w:numFmt w:val="lowerLetter"/>
      <w:lvlText w:val="%4."/>
      <w:lvlJc w:val="left"/>
      <w:pPr>
        <w:ind w:left="2395" w:hanging="497"/>
      </w:pPr>
      <w:rPr>
        <w:rFonts w:ascii="Times New Roman" w:eastAsia="Times New Roman" w:hAnsi="Times New Roman" w:cs="Times New Roman" w:hint="default"/>
        <w:spacing w:val="-2"/>
        <w:w w:val="100"/>
        <w:sz w:val="24"/>
        <w:szCs w:val="24"/>
      </w:rPr>
    </w:lvl>
    <w:lvl w:ilvl="4" w:tplc="739C8692">
      <w:numFmt w:val="bullet"/>
      <w:lvlText w:val="•"/>
      <w:lvlJc w:val="left"/>
      <w:pPr>
        <w:ind w:left="2400" w:hanging="497"/>
      </w:pPr>
      <w:rPr>
        <w:rFonts w:hint="default"/>
      </w:rPr>
    </w:lvl>
    <w:lvl w:ilvl="5" w:tplc="270A1B44">
      <w:numFmt w:val="bullet"/>
      <w:lvlText w:val="•"/>
      <w:lvlJc w:val="left"/>
      <w:pPr>
        <w:ind w:left="3740" w:hanging="497"/>
      </w:pPr>
      <w:rPr>
        <w:rFonts w:hint="default"/>
      </w:rPr>
    </w:lvl>
    <w:lvl w:ilvl="6" w:tplc="80827FFE">
      <w:numFmt w:val="bullet"/>
      <w:lvlText w:val="•"/>
      <w:lvlJc w:val="left"/>
      <w:pPr>
        <w:ind w:left="5080" w:hanging="497"/>
      </w:pPr>
      <w:rPr>
        <w:rFonts w:hint="default"/>
      </w:rPr>
    </w:lvl>
    <w:lvl w:ilvl="7" w:tplc="A2FC3514">
      <w:numFmt w:val="bullet"/>
      <w:lvlText w:val="•"/>
      <w:lvlJc w:val="left"/>
      <w:pPr>
        <w:ind w:left="6420" w:hanging="497"/>
      </w:pPr>
      <w:rPr>
        <w:rFonts w:hint="default"/>
      </w:rPr>
    </w:lvl>
    <w:lvl w:ilvl="8" w:tplc="A1108D1E">
      <w:numFmt w:val="bullet"/>
      <w:lvlText w:val="•"/>
      <w:lvlJc w:val="left"/>
      <w:pPr>
        <w:ind w:left="7760" w:hanging="497"/>
      </w:pPr>
      <w:rPr>
        <w:rFonts w:hint="default"/>
      </w:rPr>
    </w:lvl>
  </w:abstractNum>
  <w:abstractNum w:abstractNumId="100" w15:restartNumberingAfterBreak="0">
    <w:nsid w:val="65F70FFE"/>
    <w:multiLevelType w:val="hybridMultilevel"/>
    <w:tmpl w:val="5914B580"/>
    <w:lvl w:ilvl="0" w:tplc="68620530">
      <w:start w:val="1"/>
      <w:numFmt w:val="decimal"/>
      <w:lvlText w:val="(%1)"/>
      <w:lvlJc w:val="left"/>
      <w:pPr>
        <w:ind w:left="1778" w:hanging="459"/>
      </w:pPr>
      <w:rPr>
        <w:rFonts w:ascii="Times New Roman" w:eastAsia="Times New Roman" w:hAnsi="Times New Roman" w:cs="Times New Roman" w:hint="default"/>
        <w:spacing w:val="-1"/>
        <w:w w:val="100"/>
        <w:sz w:val="24"/>
        <w:szCs w:val="24"/>
      </w:rPr>
    </w:lvl>
    <w:lvl w:ilvl="1" w:tplc="6F266FBE">
      <w:start w:val="1"/>
      <w:numFmt w:val="lowerLetter"/>
      <w:lvlText w:val="(%2)"/>
      <w:lvlJc w:val="left"/>
      <w:pPr>
        <w:ind w:left="1675" w:hanging="401"/>
      </w:pPr>
      <w:rPr>
        <w:rFonts w:ascii="Times New Roman" w:eastAsia="Times New Roman" w:hAnsi="Times New Roman" w:cs="Times New Roman" w:hint="default"/>
        <w:spacing w:val="-2"/>
        <w:w w:val="100"/>
        <w:sz w:val="24"/>
        <w:szCs w:val="24"/>
      </w:rPr>
    </w:lvl>
    <w:lvl w:ilvl="2" w:tplc="69126C0A">
      <w:start w:val="1"/>
      <w:numFmt w:val="decimal"/>
      <w:lvlText w:val="%3."/>
      <w:lvlJc w:val="left"/>
      <w:pPr>
        <w:ind w:left="2035" w:hanging="303"/>
      </w:pPr>
      <w:rPr>
        <w:rFonts w:ascii="Times New Roman" w:eastAsia="Times New Roman" w:hAnsi="Times New Roman" w:cs="Times New Roman" w:hint="default"/>
        <w:spacing w:val="-1"/>
        <w:w w:val="100"/>
        <w:sz w:val="24"/>
        <w:szCs w:val="24"/>
      </w:rPr>
    </w:lvl>
    <w:lvl w:ilvl="3" w:tplc="42345910">
      <w:numFmt w:val="bullet"/>
      <w:lvlText w:val="•"/>
      <w:lvlJc w:val="left"/>
      <w:pPr>
        <w:ind w:left="2400" w:hanging="303"/>
      </w:pPr>
      <w:rPr>
        <w:rFonts w:hint="default"/>
      </w:rPr>
    </w:lvl>
    <w:lvl w:ilvl="4" w:tplc="16E232BC">
      <w:numFmt w:val="bullet"/>
      <w:lvlText w:val="•"/>
      <w:lvlJc w:val="left"/>
      <w:pPr>
        <w:ind w:left="3548" w:hanging="303"/>
      </w:pPr>
      <w:rPr>
        <w:rFonts w:hint="default"/>
      </w:rPr>
    </w:lvl>
    <w:lvl w:ilvl="5" w:tplc="DC786222">
      <w:numFmt w:val="bullet"/>
      <w:lvlText w:val="•"/>
      <w:lvlJc w:val="left"/>
      <w:pPr>
        <w:ind w:left="4697" w:hanging="303"/>
      </w:pPr>
      <w:rPr>
        <w:rFonts w:hint="default"/>
      </w:rPr>
    </w:lvl>
    <w:lvl w:ilvl="6" w:tplc="1646EA26">
      <w:numFmt w:val="bullet"/>
      <w:lvlText w:val="•"/>
      <w:lvlJc w:val="left"/>
      <w:pPr>
        <w:ind w:left="5845" w:hanging="303"/>
      </w:pPr>
      <w:rPr>
        <w:rFonts w:hint="default"/>
      </w:rPr>
    </w:lvl>
    <w:lvl w:ilvl="7" w:tplc="53845118">
      <w:numFmt w:val="bullet"/>
      <w:lvlText w:val="•"/>
      <w:lvlJc w:val="left"/>
      <w:pPr>
        <w:ind w:left="6994" w:hanging="303"/>
      </w:pPr>
      <w:rPr>
        <w:rFonts w:hint="default"/>
      </w:rPr>
    </w:lvl>
    <w:lvl w:ilvl="8" w:tplc="58089DCE">
      <w:numFmt w:val="bullet"/>
      <w:lvlText w:val="•"/>
      <w:lvlJc w:val="left"/>
      <w:pPr>
        <w:ind w:left="8142" w:hanging="303"/>
      </w:pPr>
      <w:rPr>
        <w:rFonts w:hint="default"/>
      </w:rPr>
    </w:lvl>
  </w:abstractNum>
  <w:abstractNum w:abstractNumId="101" w15:restartNumberingAfterBreak="0">
    <w:nsid w:val="662F735C"/>
    <w:multiLevelType w:val="hybridMultilevel"/>
    <w:tmpl w:val="DF52F68E"/>
    <w:lvl w:ilvl="0" w:tplc="5198985A">
      <w:start w:val="1"/>
      <w:numFmt w:val="decimal"/>
      <w:lvlText w:val="(%1)"/>
      <w:lvlJc w:val="left"/>
      <w:pPr>
        <w:ind w:left="1320" w:hanging="437"/>
      </w:pPr>
      <w:rPr>
        <w:rFonts w:ascii="Times New Roman" w:eastAsia="Times New Roman" w:hAnsi="Times New Roman" w:cs="Times New Roman" w:hint="default"/>
        <w:spacing w:val="-1"/>
        <w:w w:val="100"/>
        <w:sz w:val="24"/>
        <w:szCs w:val="24"/>
      </w:rPr>
    </w:lvl>
    <w:lvl w:ilvl="1" w:tplc="52D894DE">
      <w:start w:val="1"/>
      <w:numFmt w:val="lowerLetter"/>
      <w:lvlText w:val="(%2)"/>
      <w:lvlJc w:val="left"/>
      <w:pPr>
        <w:ind w:left="1675" w:hanging="432"/>
      </w:pPr>
      <w:rPr>
        <w:rFonts w:ascii="Times New Roman" w:eastAsia="Times New Roman" w:hAnsi="Times New Roman" w:cs="Times New Roman" w:hint="default"/>
        <w:spacing w:val="-2"/>
        <w:w w:val="100"/>
        <w:sz w:val="24"/>
        <w:szCs w:val="24"/>
      </w:rPr>
    </w:lvl>
    <w:lvl w:ilvl="2" w:tplc="9BA0FA6E">
      <w:numFmt w:val="bullet"/>
      <w:lvlText w:val="•"/>
      <w:lvlJc w:val="left"/>
      <w:pPr>
        <w:ind w:left="2653" w:hanging="432"/>
      </w:pPr>
      <w:rPr>
        <w:rFonts w:hint="default"/>
      </w:rPr>
    </w:lvl>
    <w:lvl w:ilvl="3" w:tplc="FD926E18">
      <w:numFmt w:val="bullet"/>
      <w:lvlText w:val="•"/>
      <w:lvlJc w:val="left"/>
      <w:pPr>
        <w:ind w:left="3626" w:hanging="432"/>
      </w:pPr>
      <w:rPr>
        <w:rFonts w:hint="default"/>
      </w:rPr>
    </w:lvl>
    <w:lvl w:ilvl="4" w:tplc="06C880E8">
      <w:numFmt w:val="bullet"/>
      <w:lvlText w:val="•"/>
      <w:lvlJc w:val="left"/>
      <w:pPr>
        <w:ind w:left="4600" w:hanging="432"/>
      </w:pPr>
      <w:rPr>
        <w:rFonts w:hint="default"/>
      </w:rPr>
    </w:lvl>
    <w:lvl w:ilvl="5" w:tplc="B1B4E136">
      <w:numFmt w:val="bullet"/>
      <w:lvlText w:val="•"/>
      <w:lvlJc w:val="left"/>
      <w:pPr>
        <w:ind w:left="5573" w:hanging="432"/>
      </w:pPr>
      <w:rPr>
        <w:rFonts w:hint="default"/>
      </w:rPr>
    </w:lvl>
    <w:lvl w:ilvl="6" w:tplc="96AA6BDA">
      <w:numFmt w:val="bullet"/>
      <w:lvlText w:val="•"/>
      <w:lvlJc w:val="left"/>
      <w:pPr>
        <w:ind w:left="6546" w:hanging="432"/>
      </w:pPr>
      <w:rPr>
        <w:rFonts w:hint="default"/>
      </w:rPr>
    </w:lvl>
    <w:lvl w:ilvl="7" w:tplc="E3EC80DE">
      <w:numFmt w:val="bullet"/>
      <w:lvlText w:val="•"/>
      <w:lvlJc w:val="left"/>
      <w:pPr>
        <w:ind w:left="7520" w:hanging="432"/>
      </w:pPr>
      <w:rPr>
        <w:rFonts w:hint="default"/>
      </w:rPr>
    </w:lvl>
    <w:lvl w:ilvl="8" w:tplc="247C0C30">
      <w:numFmt w:val="bullet"/>
      <w:lvlText w:val="•"/>
      <w:lvlJc w:val="left"/>
      <w:pPr>
        <w:ind w:left="8493" w:hanging="432"/>
      </w:pPr>
      <w:rPr>
        <w:rFonts w:hint="default"/>
      </w:rPr>
    </w:lvl>
  </w:abstractNum>
  <w:abstractNum w:abstractNumId="102" w15:restartNumberingAfterBreak="0">
    <w:nsid w:val="667E2EAC"/>
    <w:multiLevelType w:val="multilevel"/>
    <w:tmpl w:val="69C640CC"/>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numFmt w:val="bullet"/>
      <w:lvlText w:val="•"/>
      <w:lvlJc w:val="left"/>
      <w:pPr>
        <w:ind w:left="2333" w:hanging="782"/>
      </w:pPr>
      <w:rPr>
        <w:rFonts w:hint="default"/>
      </w:rPr>
    </w:lvl>
    <w:lvl w:ilvl="3">
      <w:numFmt w:val="bullet"/>
      <w:lvlText w:val="•"/>
      <w:lvlJc w:val="left"/>
      <w:pPr>
        <w:ind w:left="3346" w:hanging="782"/>
      </w:pPr>
      <w:rPr>
        <w:rFonts w:hint="default"/>
      </w:rPr>
    </w:lvl>
    <w:lvl w:ilvl="4">
      <w:numFmt w:val="bullet"/>
      <w:lvlText w:val="•"/>
      <w:lvlJc w:val="left"/>
      <w:pPr>
        <w:ind w:left="4360" w:hanging="782"/>
      </w:pPr>
      <w:rPr>
        <w:rFonts w:hint="default"/>
      </w:rPr>
    </w:lvl>
    <w:lvl w:ilvl="5">
      <w:numFmt w:val="bullet"/>
      <w:lvlText w:val="•"/>
      <w:lvlJc w:val="left"/>
      <w:pPr>
        <w:ind w:left="5373" w:hanging="782"/>
      </w:pPr>
      <w:rPr>
        <w:rFonts w:hint="default"/>
      </w:rPr>
    </w:lvl>
    <w:lvl w:ilvl="6">
      <w:numFmt w:val="bullet"/>
      <w:lvlText w:val="•"/>
      <w:lvlJc w:val="left"/>
      <w:pPr>
        <w:ind w:left="6386" w:hanging="782"/>
      </w:pPr>
      <w:rPr>
        <w:rFonts w:hint="default"/>
      </w:rPr>
    </w:lvl>
    <w:lvl w:ilvl="7">
      <w:numFmt w:val="bullet"/>
      <w:lvlText w:val="•"/>
      <w:lvlJc w:val="left"/>
      <w:pPr>
        <w:ind w:left="7400" w:hanging="782"/>
      </w:pPr>
      <w:rPr>
        <w:rFonts w:hint="default"/>
      </w:rPr>
    </w:lvl>
    <w:lvl w:ilvl="8">
      <w:numFmt w:val="bullet"/>
      <w:lvlText w:val="•"/>
      <w:lvlJc w:val="left"/>
      <w:pPr>
        <w:ind w:left="8413" w:hanging="782"/>
      </w:pPr>
      <w:rPr>
        <w:rFonts w:hint="default"/>
      </w:rPr>
    </w:lvl>
  </w:abstractNum>
  <w:abstractNum w:abstractNumId="103" w15:restartNumberingAfterBreak="0">
    <w:nsid w:val="681C42A6"/>
    <w:multiLevelType w:val="hybridMultilevel"/>
    <w:tmpl w:val="55E0E04A"/>
    <w:lvl w:ilvl="0" w:tplc="03A4E2D0">
      <w:start w:val="2"/>
      <w:numFmt w:val="decimal"/>
      <w:lvlText w:val="(%1)"/>
      <w:lvlJc w:val="left"/>
      <w:pPr>
        <w:ind w:left="1778" w:hanging="459"/>
      </w:pPr>
      <w:rPr>
        <w:rFonts w:ascii="Times New Roman" w:eastAsia="Times New Roman" w:hAnsi="Times New Roman" w:cs="Times New Roman" w:hint="default"/>
        <w:spacing w:val="-1"/>
        <w:w w:val="100"/>
        <w:sz w:val="24"/>
        <w:szCs w:val="24"/>
      </w:rPr>
    </w:lvl>
    <w:lvl w:ilvl="1" w:tplc="07ACC264">
      <w:start w:val="1"/>
      <w:numFmt w:val="lowerLetter"/>
      <w:lvlText w:val="(%2)"/>
      <w:lvlJc w:val="left"/>
      <w:pPr>
        <w:ind w:left="1675" w:hanging="480"/>
      </w:pPr>
      <w:rPr>
        <w:rFonts w:ascii="Times New Roman" w:eastAsia="Times New Roman" w:hAnsi="Times New Roman" w:cs="Times New Roman" w:hint="default"/>
        <w:spacing w:val="-2"/>
        <w:w w:val="100"/>
        <w:sz w:val="24"/>
        <w:szCs w:val="24"/>
      </w:rPr>
    </w:lvl>
    <w:lvl w:ilvl="2" w:tplc="F4C6DFAE">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AC8C0556">
      <w:numFmt w:val="bullet"/>
      <w:lvlText w:val="•"/>
      <w:lvlJc w:val="left"/>
      <w:pPr>
        <w:ind w:left="2400" w:hanging="360"/>
      </w:pPr>
      <w:rPr>
        <w:rFonts w:hint="default"/>
      </w:rPr>
    </w:lvl>
    <w:lvl w:ilvl="4" w:tplc="28DA7C4C">
      <w:numFmt w:val="bullet"/>
      <w:lvlText w:val="•"/>
      <w:lvlJc w:val="left"/>
      <w:pPr>
        <w:ind w:left="3548" w:hanging="360"/>
      </w:pPr>
      <w:rPr>
        <w:rFonts w:hint="default"/>
      </w:rPr>
    </w:lvl>
    <w:lvl w:ilvl="5" w:tplc="D56ADA30">
      <w:numFmt w:val="bullet"/>
      <w:lvlText w:val="•"/>
      <w:lvlJc w:val="left"/>
      <w:pPr>
        <w:ind w:left="4697" w:hanging="360"/>
      </w:pPr>
      <w:rPr>
        <w:rFonts w:hint="default"/>
      </w:rPr>
    </w:lvl>
    <w:lvl w:ilvl="6" w:tplc="E73C7DB6">
      <w:numFmt w:val="bullet"/>
      <w:lvlText w:val="•"/>
      <w:lvlJc w:val="left"/>
      <w:pPr>
        <w:ind w:left="5845" w:hanging="360"/>
      </w:pPr>
      <w:rPr>
        <w:rFonts w:hint="default"/>
      </w:rPr>
    </w:lvl>
    <w:lvl w:ilvl="7" w:tplc="1B723E1E">
      <w:numFmt w:val="bullet"/>
      <w:lvlText w:val="•"/>
      <w:lvlJc w:val="left"/>
      <w:pPr>
        <w:ind w:left="6994" w:hanging="360"/>
      </w:pPr>
      <w:rPr>
        <w:rFonts w:hint="default"/>
      </w:rPr>
    </w:lvl>
    <w:lvl w:ilvl="8" w:tplc="823A4970">
      <w:numFmt w:val="bullet"/>
      <w:lvlText w:val="•"/>
      <w:lvlJc w:val="left"/>
      <w:pPr>
        <w:ind w:left="8142" w:hanging="360"/>
      </w:pPr>
      <w:rPr>
        <w:rFonts w:hint="default"/>
      </w:rPr>
    </w:lvl>
  </w:abstractNum>
  <w:abstractNum w:abstractNumId="104" w15:restartNumberingAfterBreak="0">
    <w:nsid w:val="686254DC"/>
    <w:multiLevelType w:val="hybridMultilevel"/>
    <w:tmpl w:val="997820CA"/>
    <w:lvl w:ilvl="0" w:tplc="1AE89C0A">
      <w:start w:val="1"/>
      <w:numFmt w:val="lowerLetter"/>
      <w:lvlText w:val="(%1)"/>
      <w:lvlJc w:val="left"/>
      <w:pPr>
        <w:ind w:left="2039" w:hanging="360"/>
      </w:pPr>
      <w:rPr>
        <w:rFonts w:ascii="Times New Roman" w:eastAsia="Times New Roman" w:hAnsi="Times New Roman" w:cs="Times New Roman" w:hint="default"/>
        <w:spacing w:val="-2"/>
        <w:w w:val="100"/>
        <w:sz w:val="24"/>
        <w:szCs w:val="24"/>
      </w:rPr>
    </w:lvl>
    <w:lvl w:ilvl="1" w:tplc="04090019" w:tentative="1">
      <w:start w:val="1"/>
      <w:numFmt w:val="lowerLetter"/>
      <w:lvlText w:val="%2."/>
      <w:lvlJc w:val="left"/>
      <w:pPr>
        <w:ind w:left="2759" w:hanging="360"/>
      </w:pPr>
    </w:lvl>
    <w:lvl w:ilvl="2" w:tplc="0409001B" w:tentative="1">
      <w:start w:val="1"/>
      <w:numFmt w:val="lowerRoman"/>
      <w:lvlText w:val="%3."/>
      <w:lvlJc w:val="right"/>
      <w:pPr>
        <w:ind w:left="3479" w:hanging="180"/>
      </w:pPr>
    </w:lvl>
    <w:lvl w:ilvl="3" w:tplc="0409000F" w:tentative="1">
      <w:start w:val="1"/>
      <w:numFmt w:val="decimal"/>
      <w:lvlText w:val="%4."/>
      <w:lvlJc w:val="left"/>
      <w:pPr>
        <w:ind w:left="4199" w:hanging="360"/>
      </w:pPr>
    </w:lvl>
    <w:lvl w:ilvl="4" w:tplc="04090019" w:tentative="1">
      <w:start w:val="1"/>
      <w:numFmt w:val="lowerLetter"/>
      <w:lvlText w:val="%5."/>
      <w:lvlJc w:val="left"/>
      <w:pPr>
        <w:ind w:left="4919" w:hanging="360"/>
      </w:pPr>
    </w:lvl>
    <w:lvl w:ilvl="5" w:tplc="0409001B" w:tentative="1">
      <w:start w:val="1"/>
      <w:numFmt w:val="lowerRoman"/>
      <w:lvlText w:val="%6."/>
      <w:lvlJc w:val="right"/>
      <w:pPr>
        <w:ind w:left="5639" w:hanging="180"/>
      </w:pPr>
    </w:lvl>
    <w:lvl w:ilvl="6" w:tplc="0409000F" w:tentative="1">
      <w:start w:val="1"/>
      <w:numFmt w:val="decimal"/>
      <w:lvlText w:val="%7."/>
      <w:lvlJc w:val="left"/>
      <w:pPr>
        <w:ind w:left="6359" w:hanging="360"/>
      </w:pPr>
    </w:lvl>
    <w:lvl w:ilvl="7" w:tplc="04090019" w:tentative="1">
      <w:start w:val="1"/>
      <w:numFmt w:val="lowerLetter"/>
      <w:lvlText w:val="%8."/>
      <w:lvlJc w:val="left"/>
      <w:pPr>
        <w:ind w:left="7079" w:hanging="360"/>
      </w:pPr>
    </w:lvl>
    <w:lvl w:ilvl="8" w:tplc="0409001B" w:tentative="1">
      <w:start w:val="1"/>
      <w:numFmt w:val="lowerRoman"/>
      <w:lvlText w:val="%9."/>
      <w:lvlJc w:val="right"/>
      <w:pPr>
        <w:ind w:left="7799" w:hanging="180"/>
      </w:pPr>
    </w:lvl>
  </w:abstractNum>
  <w:abstractNum w:abstractNumId="105" w15:restartNumberingAfterBreak="0">
    <w:nsid w:val="6A3F5210"/>
    <w:multiLevelType w:val="multilevel"/>
    <w:tmpl w:val="F5BCC0F8"/>
    <w:lvl w:ilvl="0">
      <w:start w:val="501"/>
      <w:numFmt w:val="decimal"/>
      <w:lvlText w:val="%1"/>
      <w:lvlJc w:val="left"/>
      <w:pPr>
        <w:ind w:left="901" w:hanging="782"/>
      </w:pPr>
      <w:rPr>
        <w:rFonts w:hint="default"/>
      </w:rPr>
    </w:lvl>
    <w:lvl w:ilvl="1">
      <w:start w:val="300"/>
      <w:numFmt w:val="decimal"/>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23"/>
      </w:pPr>
      <w:rPr>
        <w:rFonts w:ascii="Times New Roman" w:eastAsia="Times New Roman" w:hAnsi="Times New Roman" w:cs="Times New Roman" w:hint="default"/>
        <w:spacing w:val="-1"/>
        <w:w w:val="100"/>
        <w:sz w:val="24"/>
        <w:szCs w:val="24"/>
      </w:rPr>
    </w:lvl>
    <w:lvl w:ilvl="3">
      <w:numFmt w:val="bullet"/>
      <w:lvlText w:val="•"/>
      <w:lvlJc w:val="left"/>
      <w:pPr>
        <w:ind w:left="3346" w:hanging="423"/>
      </w:pPr>
      <w:rPr>
        <w:rFonts w:hint="default"/>
      </w:rPr>
    </w:lvl>
    <w:lvl w:ilvl="4">
      <w:numFmt w:val="bullet"/>
      <w:lvlText w:val="•"/>
      <w:lvlJc w:val="left"/>
      <w:pPr>
        <w:ind w:left="4360" w:hanging="423"/>
      </w:pPr>
      <w:rPr>
        <w:rFonts w:hint="default"/>
      </w:rPr>
    </w:lvl>
    <w:lvl w:ilvl="5">
      <w:numFmt w:val="bullet"/>
      <w:lvlText w:val="•"/>
      <w:lvlJc w:val="left"/>
      <w:pPr>
        <w:ind w:left="5373" w:hanging="423"/>
      </w:pPr>
      <w:rPr>
        <w:rFonts w:hint="default"/>
      </w:rPr>
    </w:lvl>
    <w:lvl w:ilvl="6">
      <w:numFmt w:val="bullet"/>
      <w:lvlText w:val="•"/>
      <w:lvlJc w:val="left"/>
      <w:pPr>
        <w:ind w:left="6386" w:hanging="423"/>
      </w:pPr>
      <w:rPr>
        <w:rFonts w:hint="default"/>
      </w:rPr>
    </w:lvl>
    <w:lvl w:ilvl="7">
      <w:numFmt w:val="bullet"/>
      <w:lvlText w:val="•"/>
      <w:lvlJc w:val="left"/>
      <w:pPr>
        <w:ind w:left="7400" w:hanging="423"/>
      </w:pPr>
      <w:rPr>
        <w:rFonts w:hint="default"/>
      </w:rPr>
    </w:lvl>
    <w:lvl w:ilvl="8">
      <w:numFmt w:val="bullet"/>
      <w:lvlText w:val="•"/>
      <w:lvlJc w:val="left"/>
      <w:pPr>
        <w:ind w:left="8413" w:hanging="423"/>
      </w:pPr>
      <w:rPr>
        <w:rFonts w:hint="default"/>
      </w:rPr>
    </w:lvl>
  </w:abstractNum>
  <w:abstractNum w:abstractNumId="106" w15:restartNumberingAfterBreak="0">
    <w:nsid w:val="6A6731AD"/>
    <w:multiLevelType w:val="hybridMultilevel"/>
    <w:tmpl w:val="0CE28590"/>
    <w:lvl w:ilvl="0" w:tplc="64F6A7B0">
      <w:start w:val="1"/>
      <w:numFmt w:val="decimal"/>
      <w:lvlText w:val="%1."/>
      <w:lvlJc w:val="left"/>
      <w:pPr>
        <w:ind w:left="2035" w:hanging="296"/>
      </w:pPr>
      <w:rPr>
        <w:rFonts w:ascii="Times New Roman" w:eastAsia="Times New Roman" w:hAnsi="Times New Roman" w:cs="Times New Roman" w:hint="default"/>
        <w:spacing w:val="-1"/>
        <w:w w:val="100"/>
        <w:sz w:val="24"/>
        <w:szCs w:val="24"/>
      </w:rPr>
    </w:lvl>
    <w:lvl w:ilvl="1" w:tplc="8F8A0A48">
      <w:start w:val="1"/>
      <w:numFmt w:val="lowerLetter"/>
      <w:lvlText w:val="%2."/>
      <w:lvlJc w:val="left"/>
      <w:pPr>
        <w:ind w:left="2740" w:hanging="346"/>
      </w:pPr>
      <w:rPr>
        <w:rFonts w:ascii="Times New Roman" w:eastAsia="Times New Roman" w:hAnsi="Times New Roman" w:cs="Times New Roman" w:hint="default"/>
        <w:spacing w:val="-2"/>
        <w:w w:val="100"/>
        <w:sz w:val="24"/>
        <w:szCs w:val="24"/>
      </w:rPr>
    </w:lvl>
    <w:lvl w:ilvl="2" w:tplc="DEBEE2F2">
      <w:numFmt w:val="bullet"/>
      <w:lvlText w:val="•"/>
      <w:lvlJc w:val="left"/>
      <w:pPr>
        <w:ind w:left="3595" w:hanging="346"/>
      </w:pPr>
      <w:rPr>
        <w:rFonts w:hint="default"/>
      </w:rPr>
    </w:lvl>
    <w:lvl w:ilvl="3" w:tplc="11F67CD6">
      <w:numFmt w:val="bullet"/>
      <w:lvlText w:val="•"/>
      <w:lvlJc w:val="left"/>
      <w:pPr>
        <w:ind w:left="4451" w:hanging="346"/>
      </w:pPr>
      <w:rPr>
        <w:rFonts w:hint="default"/>
      </w:rPr>
    </w:lvl>
    <w:lvl w:ilvl="4" w:tplc="9F60B408">
      <w:numFmt w:val="bullet"/>
      <w:lvlText w:val="•"/>
      <w:lvlJc w:val="left"/>
      <w:pPr>
        <w:ind w:left="5306" w:hanging="346"/>
      </w:pPr>
      <w:rPr>
        <w:rFonts w:hint="default"/>
      </w:rPr>
    </w:lvl>
    <w:lvl w:ilvl="5" w:tplc="335EEF66">
      <w:numFmt w:val="bullet"/>
      <w:lvlText w:val="•"/>
      <w:lvlJc w:val="left"/>
      <w:pPr>
        <w:ind w:left="6162" w:hanging="346"/>
      </w:pPr>
      <w:rPr>
        <w:rFonts w:hint="default"/>
      </w:rPr>
    </w:lvl>
    <w:lvl w:ilvl="6" w:tplc="BACA5A0A">
      <w:numFmt w:val="bullet"/>
      <w:lvlText w:val="•"/>
      <w:lvlJc w:val="left"/>
      <w:pPr>
        <w:ind w:left="7017" w:hanging="346"/>
      </w:pPr>
      <w:rPr>
        <w:rFonts w:hint="default"/>
      </w:rPr>
    </w:lvl>
    <w:lvl w:ilvl="7" w:tplc="A21CA3D0">
      <w:numFmt w:val="bullet"/>
      <w:lvlText w:val="•"/>
      <w:lvlJc w:val="left"/>
      <w:pPr>
        <w:ind w:left="7873" w:hanging="346"/>
      </w:pPr>
      <w:rPr>
        <w:rFonts w:hint="default"/>
      </w:rPr>
    </w:lvl>
    <w:lvl w:ilvl="8" w:tplc="0492CEF2">
      <w:numFmt w:val="bullet"/>
      <w:lvlText w:val="•"/>
      <w:lvlJc w:val="left"/>
      <w:pPr>
        <w:ind w:left="8728" w:hanging="346"/>
      </w:pPr>
      <w:rPr>
        <w:rFonts w:hint="default"/>
      </w:rPr>
    </w:lvl>
  </w:abstractNum>
  <w:abstractNum w:abstractNumId="107" w15:restartNumberingAfterBreak="0">
    <w:nsid w:val="6AFC1A45"/>
    <w:multiLevelType w:val="multilevel"/>
    <w:tmpl w:val="E12CFC06"/>
    <w:lvl w:ilvl="0">
      <w:start w:val="501"/>
      <w:numFmt w:val="decimal"/>
      <w:lvlText w:val="%1"/>
      <w:lvlJc w:val="left"/>
      <w:pPr>
        <w:ind w:left="901" w:hanging="782"/>
      </w:pPr>
      <w:rPr>
        <w:rFonts w:hint="default"/>
      </w:rPr>
    </w:lvl>
    <w:lvl w:ilvl="1">
      <w:start w:val="5"/>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66"/>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44"/>
      </w:pPr>
      <w:rPr>
        <w:rFonts w:ascii="Times New Roman" w:eastAsia="Times New Roman" w:hAnsi="Times New Roman" w:cs="Times New Roman" w:hint="default"/>
        <w:spacing w:val="-2"/>
        <w:w w:val="100"/>
        <w:sz w:val="24"/>
        <w:szCs w:val="24"/>
      </w:rPr>
    </w:lvl>
    <w:lvl w:ilvl="4">
      <w:numFmt w:val="bullet"/>
      <w:lvlText w:val="•"/>
      <w:lvlJc w:val="left"/>
      <w:pPr>
        <w:ind w:left="3870" w:hanging="444"/>
      </w:pPr>
      <w:rPr>
        <w:rFonts w:hint="default"/>
      </w:rPr>
    </w:lvl>
    <w:lvl w:ilvl="5">
      <w:numFmt w:val="bullet"/>
      <w:lvlText w:val="•"/>
      <w:lvlJc w:val="left"/>
      <w:pPr>
        <w:ind w:left="4965" w:hanging="444"/>
      </w:pPr>
      <w:rPr>
        <w:rFonts w:hint="default"/>
      </w:rPr>
    </w:lvl>
    <w:lvl w:ilvl="6">
      <w:numFmt w:val="bullet"/>
      <w:lvlText w:val="•"/>
      <w:lvlJc w:val="left"/>
      <w:pPr>
        <w:ind w:left="6060" w:hanging="444"/>
      </w:pPr>
      <w:rPr>
        <w:rFonts w:hint="default"/>
      </w:rPr>
    </w:lvl>
    <w:lvl w:ilvl="7">
      <w:numFmt w:val="bullet"/>
      <w:lvlText w:val="•"/>
      <w:lvlJc w:val="left"/>
      <w:pPr>
        <w:ind w:left="7155" w:hanging="444"/>
      </w:pPr>
      <w:rPr>
        <w:rFonts w:hint="default"/>
      </w:rPr>
    </w:lvl>
    <w:lvl w:ilvl="8">
      <w:numFmt w:val="bullet"/>
      <w:lvlText w:val="•"/>
      <w:lvlJc w:val="left"/>
      <w:pPr>
        <w:ind w:left="8250" w:hanging="444"/>
      </w:pPr>
      <w:rPr>
        <w:rFonts w:hint="default"/>
      </w:rPr>
    </w:lvl>
  </w:abstractNum>
  <w:abstractNum w:abstractNumId="108" w15:restartNumberingAfterBreak="0">
    <w:nsid w:val="6C3C019B"/>
    <w:multiLevelType w:val="hybridMultilevel"/>
    <w:tmpl w:val="9D647F3C"/>
    <w:lvl w:ilvl="0" w:tplc="B44C38A4">
      <w:start w:val="1"/>
      <w:numFmt w:val="decimal"/>
      <w:lvlText w:val="(%1)"/>
      <w:lvlJc w:val="left"/>
      <w:pPr>
        <w:ind w:left="1320" w:hanging="437"/>
      </w:pPr>
      <w:rPr>
        <w:rFonts w:ascii="Times New Roman" w:eastAsia="Times New Roman" w:hAnsi="Times New Roman" w:cs="Times New Roman" w:hint="default"/>
        <w:spacing w:val="-1"/>
        <w:w w:val="100"/>
        <w:sz w:val="24"/>
        <w:szCs w:val="24"/>
      </w:rPr>
    </w:lvl>
    <w:lvl w:ilvl="1" w:tplc="78FE154E">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AFFA9E1C">
      <w:start w:val="1"/>
      <w:numFmt w:val="decimal"/>
      <w:lvlText w:val="%3."/>
      <w:lvlJc w:val="left"/>
      <w:pPr>
        <w:ind w:left="2035" w:hanging="519"/>
      </w:pPr>
      <w:rPr>
        <w:rFonts w:ascii="Times New Roman" w:eastAsia="Times New Roman" w:hAnsi="Times New Roman" w:cs="Times New Roman" w:hint="default"/>
        <w:spacing w:val="-1"/>
        <w:w w:val="100"/>
        <w:sz w:val="24"/>
        <w:szCs w:val="24"/>
      </w:rPr>
    </w:lvl>
    <w:lvl w:ilvl="3" w:tplc="1592C45E">
      <w:numFmt w:val="bullet"/>
      <w:lvlText w:val="•"/>
      <w:lvlJc w:val="left"/>
      <w:pPr>
        <w:ind w:left="2120" w:hanging="519"/>
      </w:pPr>
      <w:rPr>
        <w:rFonts w:hint="default"/>
      </w:rPr>
    </w:lvl>
    <w:lvl w:ilvl="4" w:tplc="E2661D46">
      <w:numFmt w:val="bullet"/>
      <w:lvlText w:val="•"/>
      <w:lvlJc w:val="left"/>
      <w:pPr>
        <w:ind w:left="3308" w:hanging="519"/>
      </w:pPr>
      <w:rPr>
        <w:rFonts w:hint="default"/>
      </w:rPr>
    </w:lvl>
    <w:lvl w:ilvl="5" w:tplc="8FE4882E">
      <w:numFmt w:val="bullet"/>
      <w:lvlText w:val="•"/>
      <w:lvlJc w:val="left"/>
      <w:pPr>
        <w:ind w:left="4497" w:hanging="519"/>
      </w:pPr>
      <w:rPr>
        <w:rFonts w:hint="default"/>
      </w:rPr>
    </w:lvl>
    <w:lvl w:ilvl="6" w:tplc="C1847104">
      <w:numFmt w:val="bullet"/>
      <w:lvlText w:val="•"/>
      <w:lvlJc w:val="left"/>
      <w:pPr>
        <w:ind w:left="5685" w:hanging="519"/>
      </w:pPr>
      <w:rPr>
        <w:rFonts w:hint="default"/>
      </w:rPr>
    </w:lvl>
    <w:lvl w:ilvl="7" w:tplc="436839B8">
      <w:numFmt w:val="bullet"/>
      <w:lvlText w:val="•"/>
      <w:lvlJc w:val="left"/>
      <w:pPr>
        <w:ind w:left="6874" w:hanging="519"/>
      </w:pPr>
      <w:rPr>
        <w:rFonts w:hint="default"/>
      </w:rPr>
    </w:lvl>
    <w:lvl w:ilvl="8" w:tplc="AD9009A0">
      <w:numFmt w:val="bullet"/>
      <w:lvlText w:val="•"/>
      <w:lvlJc w:val="left"/>
      <w:pPr>
        <w:ind w:left="8062" w:hanging="519"/>
      </w:pPr>
      <w:rPr>
        <w:rFonts w:hint="default"/>
      </w:rPr>
    </w:lvl>
  </w:abstractNum>
  <w:abstractNum w:abstractNumId="109" w15:restartNumberingAfterBreak="0">
    <w:nsid w:val="6EAD3A12"/>
    <w:multiLevelType w:val="multilevel"/>
    <w:tmpl w:val="199CC664"/>
    <w:lvl w:ilvl="0">
      <w:start w:val="501"/>
      <w:numFmt w:val="decimal"/>
      <w:lvlText w:val="%1"/>
      <w:lvlJc w:val="left"/>
      <w:pPr>
        <w:ind w:left="901" w:hanging="782"/>
      </w:pPr>
      <w:rPr>
        <w:rFonts w:hint="default"/>
      </w:rPr>
    </w:lvl>
    <w:lvl w:ilvl="1">
      <w:start w:val="3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531"/>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08"/>
      </w:pPr>
      <w:rPr>
        <w:rFonts w:ascii="Times New Roman" w:eastAsia="Times New Roman" w:hAnsi="Times New Roman" w:cs="Times New Roman" w:hint="default"/>
        <w:spacing w:val="-2"/>
        <w:w w:val="100"/>
        <w:sz w:val="24"/>
        <w:szCs w:val="24"/>
      </w:rPr>
    </w:lvl>
    <w:lvl w:ilvl="4">
      <w:numFmt w:val="bullet"/>
      <w:lvlText w:val="•"/>
      <w:lvlJc w:val="left"/>
      <w:pPr>
        <w:ind w:left="3308" w:hanging="408"/>
      </w:pPr>
      <w:rPr>
        <w:rFonts w:hint="default"/>
      </w:rPr>
    </w:lvl>
    <w:lvl w:ilvl="5">
      <w:numFmt w:val="bullet"/>
      <w:lvlText w:val="•"/>
      <w:lvlJc w:val="left"/>
      <w:pPr>
        <w:ind w:left="4497" w:hanging="408"/>
      </w:pPr>
      <w:rPr>
        <w:rFonts w:hint="default"/>
      </w:rPr>
    </w:lvl>
    <w:lvl w:ilvl="6">
      <w:numFmt w:val="bullet"/>
      <w:lvlText w:val="•"/>
      <w:lvlJc w:val="left"/>
      <w:pPr>
        <w:ind w:left="5685" w:hanging="408"/>
      </w:pPr>
      <w:rPr>
        <w:rFonts w:hint="default"/>
      </w:rPr>
    </w:lvl>
    <w:lvl w:ilvl="7">
      <w:numFmt w:val="bullet"/>
      <w:lvlText w:val="•"/>
      <w:lvlJc w:val="left"/>
      <w:pPr>
        <w:ind w:left="6874" w:hanging="408"/>
      </w:pPr>
      <w:rPr>
        <w:rFonts w:hint="default"/>
      </w:rPr>
    </w:lvl>
    <w:lvl w:ilvl="8">
      <w:numFmt w:val="bullet"/>
      <w:lvlText w:val="•"/>
      <w:lvlJc w:val="left"/>
      <w:pPr>
        <w:ind w:left="8062" w:hanging="408"/>
      </w:pPr>
      <w:rPr>
        <w:rFonts w:hint="default"/>
      </w:rPr>
    </w:lvl>
  </w:abstractNum>
  <w:abstractNum w:abstractNumId="110" w15:restartNumberingAfterBreak="0">
    <w:nsid w:val="6F4B503F"/>
    <w:multiLevelType w:val="multilevel"/>
    <w:tmpl w:val="7812D560"/>
    <w:lvl w:ilvl="0">
      <w:start w:val="501"/>
      <w:numFmt w:val="decimal"/>
      <w:lvlText w:val="%1"/>
      <w:lvlJc w:val="left"/>
      <w:pPr>
        <w:ind w:left="901" w:hanging="782"/>
      </w:pPr>
      <w:rPr>
        <w:rFonts w:hint="default"/>
      </w:rPr>
    </w:lvl>
    <w:lvl w:ilvl="1">
      <w:start w:val="320"/>
      <w:numFmt w:val="decimal"/>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80"/>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80"/>
      </w:pPr>
      <w:rPr>
        <w:rFonts w:ascii="Times New Roman" w:eastAsia="Times New Roman" w:hAnsi="Times New Roman" w:cs="Times New Roman" w:hint="default"/>
        <w:spacing w:val="-2"/>
        <w:w w:val="100"/>
        <w:sz w:val="24"/>
        <w:szCs w:val="24"/>
      </w:rPr>
    </w:lvl>
    <w:lvl w:ilvl="4">
      <w:numFmt w:val="bullet"/>
      <w:lvlText w:val="•"/>
      <w:lvlJc w:val="left"/>
      <w:pPr>
        <w:ind w:left="3870" w:hanging="480"/>
      </w:pPr>
      <w:rPr>
        <w:rFonts w:hint="default"/>
      </w:rPr>
    </w:lvl>
    <w:lvl w:ilvl="5">
      <w:numFmt w:val="bullet"/>
      <w:lvlText w:val="•"/>
      <w:lvlJc w:val="left"/>
      <w:pPr>
        <w:ind w:left="4965" w:hanging="480"/>
      </w:pPr>
      <w:rPr>
        <w:rFonts w:hint="default"/>
      </w:rPr>
    </w:lvl>
    <w:lvl w:ilvl="6">
      <w:numFmt w:val="bullet"/>
      <w:lvlText w:val="•"/>
      <w:lvlJc w:val="left"/>
      <w:pPr>
        <w:ind w:left="6060" w:hanging="480"/>
      </w:pPr>
      <w:rPr>
        <w:rFonts w:hint="default"/>
      </w:rPr>
    </w:lvl>
    <w:lvl w:ilvl="7">
      <w:numFmt w:val="bullet"/>
      <w:lvlText w:val="•"/>
      <w:lvlJc w:val="left"/>
      <w:pPr>
        <w:ind w:left="7155" w:hanging="480"/>
      </w:pPr>
      <w:rPr>
        <w:rFonts w:hint="default"/>
      </w:rPr>
    </w:lvl>
    <w:lvl w:ilvl="8">
      <w:numFmt w:val="bullet"/>
      <w:lvlText w:val="•"/>
      <w:lvlJc w:val="left"/>
      <w:pPr>
        <w:ind w:left="8250" w:hanging="480"/>
      </w:pPr>
      <w:rPr>
        <w:rFonts w:hint="default"/>
      </w:rPr>
    </w:lvl>
  </w:abstractNum>
  <w:abstractNum w:abstractNumId="111" w15:restartNumberingAfterBreak="0">
    <w:nsid w:val="6FD34F26"/>
    <w:multiLevelType w:val="multilevel"/>
    <w:tmpl w:val="445A97CA"/>
    <w:lvl w:ilvl="0">
      <w:start w:val="500"/>
      <w:numFmt w:val="decimal"/>
      <w:lvlText w:val="%1"/>
      <w:lvlJc w:val="left"/>
      <w:pPr>
        <w:ind w:left="901" w:hanging="782"/>
      </w:pPr>
      <w:rPr>
        <w:rFonts w:hint="default"/>
      </w:rPr>
    </w:lvl>
    <w:lvl w:ilvl="1">
      <w:start w:val="103"/>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408"/>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509"/>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404"/>
      </w:pPr>
      <w:rPr>
        <w:rFonts w:ascii="Times New Roman" w:eastAsia="Times New Roman" w:hAnsi="Times New Roman" w:cs="Times New Roman" w:hint="default"/>
        <w:spacing w:val="-1"/>
        <w:w w:val="100"/>
        <w:sz w:val="24"/>
        <w:szCs w:val="24"/>
      </w:rPr>
    </w:lvl>
    <w:lvl w:ilvl="5">
      <w:start w:val="1"/>
      <w:numFmt w:val="lowerLetter"/>
      <w:lvlText w:val="%6."/>
      <w:lvlJc w:val="left"/>
      <w:pPr>
        <w:ind w:left="2395" w:hanging="281"/>
      </w:pPr>
      <w:rPr>
        <w:rFonts w:ascii="Times New Roman" w:eastAsia="Times New Roman" w:hAnsi="Times New Roman" w:cs="Times New Roman" w:hint="default"/>
        <w:spacing w:val="-2"/>
        <w:w w:val="100"/>
        <w:sz w:val="24"/>
        <w:szCs w:val="24"/>
      </w:rPr>
    </w:lvl>
    <w:lvl w:ilvl="6">
      <w:start w:val="1"/>
      <w:numFmt w:val="lowerRoman"/>
      <w:lvlText w:val="%7."/>
      <w:lvlJc w:val="left"/>
      <w:pPr>
        <w:ind w:left="2755" w:hanging="430"/>
      </w:pPr>
      <w:rPr>
        <w:rFonts w:ascii="Times New Roman" w:eastAsia="Times New Roman" w:hAnsi="Times New Roman" w:cs="Times New Roman" w:hint="default"/>
        <w:w w:val="100"/>
        <w:sz w:val="24"/>
        <w:szCs w:val="24"/>
      </w:rPr>
    </w:lvl>
    <w:lvl w:ilvl="7">
      <w:numFmt w:val="bullet"/>
      <w:lvlText w:val="•"/>
      <w:lvlJc w:val="left"/>
      <w:pPr>
        <w:ind w:left="4680" w:hanging="430"/>
      </w:pPr>
      <w:rPr>
        <w:rFonts w:hint="default"/>
      </w:rPr>
    </w:lvl>
    <w:lvl w:ilvl="8">
      <w:numFmt w:val="bullet"/>
      <w:lvlText w:val="•"/>
      <w:lvlJc w:val="left"/>
      <w:pPr>
        <w:ind w:left="6600" w:hanging="430"/>
      </w:pPr>
      <w:rPr>
        <w:rFonts w:hint="default"/>
      </w:rPr>
    </w:lvl>
  </w:abstractNum>
  <w:abstractNum w:abstractNumId="112" w15:restartNumberingAfterBreak="0">
    <w:nsid w:val="72F1500C"/>
    <w:multiLevelType w:val="multilevel"/>
    <w:tmpl w:val="3F146B14"/>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13" w15:restartNumberingAfterBreak="0">
    <w:nsid w:val="732931A6"/>
    <w:multiLevelType w:val="hybridMultilevel"/>
    <w:tmpl w:val="83F6D712"/>
    <w:lvl w:ilvl="0" w:tplc="FFFFFFFF">
      <w:start w:val="1"/>
      <w:numFmt w:val="decimal"/>
      <w:lvlText w:val="%1."/>
      <w:lvlJc w:val="left"/>
      <w:pPr>
        <w:ind w:left="2610" w:hanging="360"/>
      </w:pPr>
    </w:lvl>
    <w:lvl w:ilvl="1" w:tplc="FFFFFFFF" w:tentative="1">
      <w:start w:val="1"/>
      <w:numFmt w:val="lowerLetter"/>
      <w:lvlText w:val="%2."/>
      <w:lvlJc w:val="left"/>
      <w:pPr>
        <w:ind w:left="3330" w:hanging="360"/>
      </w:pPr>
    </w:lvl>
    <w:lvl w:ilvl="2" w:tplc="FFFFFFFF" w:tentative="1">
      <w:start w:val="1"/>
      <w:numFmt w:val="lowerRoman"/>
      <w:lvlText w:val="%3."/>
      <w:lvlJc w:val="right"/>
      <w:pPr>
        <w:ind w:left="4050" w:hanging="180"/>
      </w:pPr>
    </w:lvl>
    <w:lvl w:ilvl="3" w:tplc="FFFFFFFF" w:tentative="1">
      <w:start w:val="1"/>
      <w:numFmt w:val="decimal"/>
      <w:lvlText w:val="%4."/>
      <w:lvlJc w:val="left"/>
      <w:pPr>
        <w:ind w:left="4770" w:hanging="360"/>
      </w:pPr>
    </w:lvl>
    <w:lvl w:ilvl="4" w:tplc="FFFFFFFF" w:tentative="1">
      <w:start w:val="1"/>
      <w:numFmt w:val="lowerLetter"/>
      <w:lvlText w:val="%5."/>
      <w:lvlJc w:val="left"/>
      <w:pPr>
        <w:ind w:left="5490" w:hanging="360"/>
      </w:pPr>
    </w:lvl>
    <w:lvl w:ilvl="5" w:tplc="FFFFFFFF" w:tentative="1">
      <w:start w:val="1"/>
      <w:numFmt w:val="lowerRoman"/>
      <w:lvlText w:val="%6."/>
      <w:lvlJc w:val="right"/>
      <w:pPr>
        <w:ind w:left="6210" w:hanging="180"/>
      </w:pPr>
    </w:lvl>
    <w:lvl w:ilvl="6" w:tplc="FFFFFFFF" w:tentative="1">
      <w:start w:val="1"/>
      <w:numFmt w:val="decimal"/>
      <w:lvlText w:val="%7."/>
      <w:lvlJc w:val="left"/>
      <w:pPr>
        <w:ind w:left="6930" w:hanging="360"/>
      </w:pPr>
    </w:lvl>
    <w:lvl w:ilvl="7" w:tplc="FFFFFFFF" w:tentative="1">
      <w:start w:val="1"/>
      <w:numFmt w:val="lowerLetter"/>
      <w:lvlText w:val="%8."/>
      <w:lvlJc w:val="left"/>
      <w:pPr>
        <w:ind w:left="7650" w:hanging="360"/>
      </w:pPr>
    </w:lvl>
    <w:lvl w:ilvl="8" w:tplc="FFFFFFFF" w:tentative="1">
      <w:start w:val="1"/>
      <w:numFmt w:val="lowerRoman"/>
      <w:lvlText w:val="%9."/>
      <w:lvlJc w:val="right"/>
      <w:pPr>
        <w:ind w:left="8370" w:hanging="180"/>
      </w:pPr>
    </w:lvl>
  </w:abstractNum>
  <w:abstractNum w:abstractNumId="114" w15:restartNumberingAfterBreak="0">
    <w:nsid w:val="743F5CD0"/>
    <w:multiLevelType w:val="hybridMultilevel"/>
    <w:tmpl w:val="DF56732E"/>
    <w:lvl w:ilvl="0" w:tplc="49940CA2">
      <w:start w:val="1"/>
      <w:numFmt w:val="decimal"/>
      <w:lvlText w:val="(%1)"/>
      <w:lvlJc w:val="left"/>
      <w:pPr>
        <w:ind w:left="1320" w:hanging="639"/>
      </w:pPr>
      <w:rPr>
        <w:rFonts w:ascii="Times New Roman" w:eastAsia="Times New Roman" w:hAnsi="Times New Roman" w:cs="Times New Roman" w:hint="default"/>
        <w:spacing w:val="-1"/>
        <w:w w:val="100"/>
        <w:sz w:val="24"/>
        <w:szCs w:val="24"/>
      </w:rPr>
    </w:lvl>
    <w:lvl w:ilvl="1" w:tplc="09EE748A">
      <w:start w:val="1"/>
      <w:numFmt w:val="lowerLetter"/>
      <w:lvlText w:val="(%2)"/>
      <w:lvlJc w:val="left"/>
      <w:pPr>
        <w:ind w:left="1675" w:hanging="437"/>
      </w:pPr>
      <w:rPr>
        <w:rFonts w:ascii="Times New Roman" w:eastAsia="Times New Roman" w:hAnsi="Times New Roman" w:cs="Times New Roman" w:hint="default"/>
        <w:spacing w:val="-2"/>
        <w:w w:val="100"/>
        <w:sz w:val="24"/>
        <w:szCs w:val="24"/>
      </w:rPr>
    </w:lvl>
    <w:lvl w:ilvl="2" w:tplc="47423086">
      <w:start w:val="1"/>
      <w:numFmt w:val="decimal"/>
      <w:lvlText w:val="%3."/>
      <w:lvlJc w:val="left"/>
      <w:pPr>
        <w:ind w:left="2035" w:hanging="454"/>
      </w:pPr>
      <w:rPr>
        <w:rFonts w:ascii="Times New Roman" w:eastAsia="Times New Roman" w:hAnsi="Times New Roman" w:cs="Times New Roman" w:hint="default"/>
        <w:spacing w:val="-1"/>
        <w:w w:val="100"/>
        <w:sz w:val="24"/>
        <w:szCs w:val="24"/>
      </w:rPr>
    </w:lvl>
    <w:lvl w:ilvl="3" w:tplc="D2AA812A">
      <w:numFmt w:val="bullet"/>
      <w:lvlText w:val="•"/>
      <w:lvlJc w:val="left"/>
      <w:pPr>
        <w:ind w:left="3090" w:hanging="454"/>
      </w:pPr>
      <w:rPr>
        <w:rFonts w:hint="default"/>
      </w:rPr>
    </w:lvl>
    <w:lvl w:ilvl="4" w:tplc="A75850FC">
      <w:numFmt w:val="bullet"/>
      <w:lvlText w:val="•"/>
      <w:lvlJc w:val="left"/>
      <w:pPr>
        <w:ind w:left="4140" w:hanging="454"/>
      </w:pPr>
      <w:rPr>
        <w:rFonts w:hint="default"/>
      </w:rPr>
    </w:lvl>
    <w:lvl w:ilvl="5" w:tplc="2A64A508">
      <w:numFmt w:val="bullet"/>
      <w:lvlText w:val="•"/>
      <w:lvlJc w:val="left"/>
      <w:pPr>
        <w:ind w:left="5190" w:hanging="454"/>
      </w:pPr>
      <w:rPr>
        <w:rFonts w:hint="default"/>
      </w:rPr>
    </w:lvl>
    <w:lvl w:ilvl="6" w:tplc="B02AC842">
      <w:numFmt w:val="bullet"/>
      <w:lvlText w:val="•"/>
      <w:lvlJc w:val="left"/>
      <w:pPr>
        <w:ind w:left="6240" w:hanging="454"/>
      </w:pPr>
      <w:rPr>
        <w:rFonts w:hint="default"/>
      </w:rPr>
    </w:lvl>
    <w:lvl w:ilvl="7" w:tplc="2C121340">
      <w:numFmt w:val="bullet"/>
      <w:lvlText w:val="•"/>
      <w:lvlJc w:val="left"/>
      <w:pPr>
        <w:ind w:left="7290" w:hanging="454"/>
      </w:pPr>
      <w:rPr>
        <w:rFonts w:hint="default"/>
      </w:rPr>
    </w:lvl>
    <w:lvl w:ilvl="8" w:tplc="ECCCF1E8">
      <w:numFmt w:val="bullet"/>
      <w:lvlText w:val="•"/>
      <w:lvlJc w:val="left"/>
      <w:pPr>
        <w:ind w:left="8340" w:hanging="454"/>
      </w:pPr>
      <w:rPr>
        <w:rFonts w:hint="default"/>
      </w:rPr>
    </w:lvl>
  </w:abstractNum>
  <w:abstractNum w:abstractNumId="115" w15:restartNumberingAfterBreak="0">
    <w:nsid w:val="745479E8"/>
    <w:multiLevelType w:val="multilevel"/>
    <w:tmpl w:val="2AF2F564"/>
    <w:lvl w:ilvl="0">
      <w:start w:val="501"/>
      <w:numFmt w:val="decimal"/>
      <w:lvlText w:val="%1"/>
      <w:lvlJc w:val="left"/>
      <w:pPr>
        <w:ind w:left="901" w:hanging="782"/>
      </w:pPr>
      <w:rPr>
        <w:rFonts w:hint="default"/>
      </w:rPr>
    </w:lvl>
    <w:lvl w:ilvl="1">
      <w:start w:val="2"/>
      <w:numFmt w:val="decimalZero"/>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lowerLetter"/>
      <w:lvlText w:val="(%3)"/>
      <w:lvlJc w:val="left"/>
      <w:pPr>
        <w:ind w:left="1675" w:hanging="502"/>
      </w:pPr>
      <w:rPr>
        <w:rFonts w:ascii="Times New Roman" w:eastAsia="Times New Roman" w:hAnsi="Times New Roman" w:cs="Times New Roman" w:hint="default"/>
        <w:spacing w:val="-2"/>
        <w:w w:val="100"/>
        <w:sz w:val="24"/>
        <w:szCs w:val="24"/>
      </w:rPr>
    </w:lvl>
    <w:lvl w:ilvl="3">
      <w:numFmt w:val="bullet"/>
      <w:lvlText w:val="•"/>
      <w:lvlJc w:val="left"/>
      <w:pPr>
        <w:ind w:left="3626" w:hanging="502"/>
      </w:pPr>
      <w:rPr>
        <w:rFonts w:hint="default"/>
      </w:rPr>
    </w:lvl>
    <w:lvl w:ilvl="4">
      <w:numFmt w:val="bullet"/>
      <w:lvlText w:val="•"/>
      <w:lvlJc w:val="left"/>
      <w:pPr>
        <w:ind w:left="4600" w:hanging="502"/>
      </w:pPr>
      <w:rPr>
        <w:rFonts w:hint="default"/>
      </w:rPr>
    </w:lvl>
    <w:lvl w:ilvl="5">
      <w:numFmt w:val="bullet"/>
      <w:lvlText w:val="•"/>
      <w:lvlJc w:val="left"/>
      <w:pPr>
        <w:ind w:left="5573" w:hanging="502"/>
      </w:pPr>
      <w:rPr>
        <w:rFonts w:hint="default"/>
      </w:rPr>
    </w:lvl>
    <w:lvl w:ilvl="6">
      <w:numFmt w:val="bullet"/>
      <w:lvlText w:val="•"/>
      <w:lvlJc w:val="left"/>
      <w:pPr>
        <w:ind w:left="6546" w:hanging="502"/>
      </w:pPr>
      <w:rPr>
        <w:rFonts w:hint="default"/>
      </w:rPr>
    </w:lvl>
    <w:lvl w:ilvl="7">
      <w:numFmt w:val="bullet"/>
      <w:lvlText w:val="•"/>
      <w:lvlJc w:val="left"/>
      <w:pPr>
        <w:ind w:left="7520" w:hanging="502"/>
      </w:pPr>
      <w:rPr>
        <w:rFonts w:hint="default"/>
      </w:rPr>
    </w:lvl>
    <w:lvl w:ilvl="8">
      <w:numFmt w:val="bullet"/>
      <w:lvlText w:val="•"/>
      <w:lvlJc w:val="left"/>
      <w:pPr>
        <w:ind w:left="8493" w:hanging="502"/>
      </w:pPr>
      <w:rPr>
        <w:rFonts w:hint="default"/>
      </w:rPr>
    </w:lvl>
  </w:abstractNum>
  <w:abstractNum w:abstractNumId="116" w15:restartNumberingAfterBreak="0">
    <w:nsid w:val="75686215"/>
    <w:multiLevelType w:val="multilevel"/>
    <w:tmpl w:val="2CDA118A"/>
    <w:lvl w:ilvl="0">
      <w:start w:val="501"/>
      <w:numFmt w:val="decimal"/>
      <w:lvlText w:val="%1"/>
      <w:lvlJc w:val="left"/>
      <w:pPr>
        <w:ind w:left="901" w:hanging="782"/>
      </w:pPr>
      <w:rPr>
        <w:rFonts w:hint="default"/>
      </w:rPr>
    </w:lvl>
    <w:lvl w:ilvl="1">
      <w:start w:val="25"/>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778" w:hanging="459"/>
      </w:pPr>
      <w:rPr>
        <w:rFonts w:ascii="Times New Roman" w:eastAsia="Times New Roman" w:hAnsi="Times New Roman" w:cs="Times New Roman" w:hint="default"/>
        <w:spacing w:val="-1"/>
        <w:w w:val="100"/>
        <w:sz w:val="24"/>
        <w:szCs w:val="24"/>
      </w:rPr>
    </w:lvl>
    <w:lvl w:ilvl="3">
      <w:start w:val="1"/>
      <w:numFmt w:val="lowerLetter"/>
      <w:lvlText w:val="(%4)"/>
      <w:lvlJc w:val="left"/>
      <w:pPr>
        <w:ind w:left="2119" w:hanging="444"/>
      </w:pPr>
      <w:rPr>
        <w:rFonts w:ascii="Times New Roman" w:eastAsia="Times New Roman" w:hAnsi="Times New Roman" w:cs="Times New Roman" w:hint="default"/>
        <w:spacing w:val="-2"/>
        <w:w w:val="100"/>
        <w:sz w:val="24"/>
        <w:szCs w:val="24"/>
      </w:rPr>
    </w:lvl>
    <w:lvl w:ilvl="4">
      <w:start w:val="1"/>
      <w:numFmt w:val="decimal"/>
      <w:lvlText w:val="%5."/>
      <w:lvlJc w:val="left"/>
      <w:pPr>
        <w:ind w:left="2395" w:hanging="360"/>
      </w:pPr>
      <w:rPr>
        <w:rFonts w:ascii="Times New Roman" w:eastAsia="Times New Roman" w:hAnsi="Times New Roman" w:cs="Times New Roman" w:hint="default"/>
        <w:spacing w:val="-1"/>
        <w:w w:val="100"/>
        <w:sz w:val="24"/>
        <w:szCs w:val="24"/>
      </w:rPr>
    </w:lvl>
    <w:lvl w:ilvl="5">
      <w:numFmt w:val="bullet"/>
      <w:lvlText w:val="•"/>
      <w:lvlJc w:val="left"/>
      <w:pPr>
        <w:ind w:left="3740" w:hanging="360"/>
      </w:pPr>
      <w:rPr>
        <w:rFonts w:hint="default"/>
      </w:rPr>
    </w:lvl>
    <w:lvl w:ilvl="6">
      <w:numFmt w:val="bullet"/>
      <w:lvlText w:val="•"/>
      <w:lvlJc w:val="left"/>
      <w:pPr>
        <w:ind w:left="5080" w:hanging="360"/>
      </w:pPr>
      <w:rPr>
        <w:rFonts w:hint="default"/>
      </w:rPr>
    </w:lvl>
    <w:lvl w:ilvl="7">
      <w:numFmt w:val="bullet"/>
      <w:lvlText w:val="•"/>
      <w:lvlJc w:val="left"/>
      <w:pPr>
        <w:ind w:left="6420" w:hanging="360"/>
      </w:pPr>
      <w:rPr>
        <w:rFonts w:hint="default"/>
      </w:rPr>
    </w:lvl>
    <w:lvl w:ilvl="8">
      <w:numFmt w:val="bullet"/>
      <w:lvlText w:val="•"/>
      <w:lvlJc w:val="left"/>
      <w:pPr>
        <w:ind w:left="7760" w:hanging="360"/>
      </w:pPr>
      <w:rPr>
        <w:rFonts w:hint="default"/>
      </w:rPr>
    </w:lvl>
  </w:abstractNum>
  <w:abstractNum w:abstractNumId="117" w15:restartNumberingAfterBreak="0">
    <w:nsid w:val="75ED43D7"/>
    <w:multiLevelType w:val="hybridMultilevel"/>
    <w:tmpl w:val="89FC00B8"/>
    <w:lvl w:ilvl="0" w:tplc="F244C8EE">
      <w:start w:val="2"/>
      <w:numFmt w:val="decimal"/>
      <w:lvlText w:val="(%1)"/>
      <w:lvlJc w:val="left"/>
      <w:pPr>
        <w:ind w:left="1778" w:hanging="459"/>
      </w:pPr>
      <w:rPr>
        <w:rFonts w:ascii="Times New Roman" w:eastAsia="Times New Roman" w:hAnsi="Times New Roman" w:cs="Times New Roman" w:hint="default"/>
        <w:spacing w:val="-1"/>
        <w:w w:val="100"/>
        <w:sz w:val="24"/>
        <w:szCs w:val="24"/>
      </w:rPr>
    </w:lvl>
    <w:lvl w:ilvl="1" w:tplc="CB66BBB2">
      <w:start w:val="1"/>
      <w:numFmt w:val="lowerLetter"/>
      <w:lvlText w:val="(%2)"/>
      <w:lvlJc w:val="left"/>
      <w:pPr>
        <w:ind w:left="1675" w:hanging="444"/>
      </w:pPr>
      <w:rPr>
        <w:rFonts w:ascii="Times New Roman" w:eastAsia="Times New Roman" w:hAnsi="Times New Roman" w:cs="Times New Roman" w:hint="default"/>
        <w:spacing w:val="-2"/>
        <w:w w:val="100"/>
        <w:sz w:val="24"/>
        <w:szCs w:val="24"/>
      </w:rPr>
    </w:lvl>
    <w:lvl w:ilvl="2" w:tplc="3D1475C4">
      <w:start w:val="1"/>
      <w:numFmt w:val="decimal"/>
      <w:lvlText w:val="%3."/>
      <w:lvlJc w:val="left"/>
      <w:pPr>
        <w:ind w:left="2395" w:hanging="360"/>
      </w:pPr>
      <w:rPr>
        <w:rFonts w:ascii="Times New Roman" w:eastAsia="Times New Roman" w:hAnsi="Times New Roman" w:cs="Times New Roman" w:hint="default"/>
        <w:spacing w:val="-1"/>
        <w:w w:val="100"/>
        <w:sz w:val="24"/>
        <w:szCs w:val="24"/>
      </w:rPr>
    </w:lvl>
    <w:lvl w:ilvl="3" w:tplc="67FCC7F2">
      <w:numFmt w:val="bullet"/>
      <w:lvlText w:val="•"/>
      <w:lvlJc w:val="left"/>
      <w:pPr>
        <w:ind w:left="2120" w:hanging="360"/>
      </w:pPr>
      <w:rPr>
        <w:rFonts w:hint="default"/>
      </w:rPr>
    </w:lvl>
    <w:lvl w:ilvl="4" w:tplc="19402AA6">
      <w:numFmt w:val="bullet"/>
      <w:lvlText w:val="•"/>
      <w:lvlJc w:val="left"/>
      <w:pPr>
        <w:ind w:left="2400" w:hanging="360"/>
      </w:pPr>
      <w:rPr>
        <w:rFonts w:hint="default"/>
      </w:rPr>
    </w:lvl>
    <w:lvl w:ilvl="5" w:tplc="A956BC38">
      <w:numFmt w:val="bullet"/>
      <w:lvlText w:val="•"/>
      <w:lvlJc w:val="left"/>
      <w:pPr>
        <w:ind w:left="3740" w:hanging="360"/>
      </w:pPr>
      <w:rPr>
        <w:rFonts w:hint="default"/>
      </w:rPr>
    </w:lvl>
    <w:lvl w:ilvl="6" w:tplc="3D8C9EA8">
      <w:numFmt w:val="bullet"/>
      <w:lvlText w:val="•"/>
      <w:lvlJc w:val="left"/>
      <w:pPr>
        <w:ind w:left="5080" w:hanging="360"/>
      </w:pPr>
      <w:rPr>
        <w:rFonts w:hint="default"/>
      </w:rPr>
    </w:lvl>
    <w:lvl w:ilvl="7" w:tplc="24DC7B5E">
      <w:numFmt w:val="bullet"/>
      <w:lvlText w:val="•"/>
      <w:lvlJc w:val="left"/>
      <w:pPr>
        <w:ind w:left="6420" w:hanging="360"/>
      </w:pPr>
      <w:rPr>
        <w:rFonts w:hint="default"/>
      </w:rPr>
    </w:lvl>
    <w:lvl w:ilvl="8" w:tplc="678E3514">
      <w:numFmt w:val="bullet"/>
      <w:lvlText w:val="•"/>
      <w:lvlJc w:val="left"/>
      <w:pPr>
        <w:ind w:left="7760" w:hanging="360"/>
      </w:pPr>
      <w:rPr>
        <w:rFonts w:hint="default"/>
      </w:rPr>
    </w:lvl>
  </w:abstractNum>
  <w:abstractNum w:abstractNumId="118" w15:restartNumberingAfterBreak="0">
    <w:nsid w:val="76AA35BC"/>
    <w:multiLevelType w:val="hybridMultilevel"/>
    <w:tmpl w:val="64405B54"/>
    <w:lvl w:ilvl="0" w:tplc="1820CE16">
      <w:start w:val="1"/>
      <w:numFmt w:val="decimal"/>
      <w:lvlText w:val="(%1)"/>
      <w:lvlJc w:val="left"/>
      <w:pPr>
        <w:ind w:left="1320" w:hanging="473"/>
      </w:pPr>
      <w:rPr>
        <w:rFonts w:ascii="Times New Roman" w:eastAsia="Times New Roman" w:hAnsi="Times New Roman" w:cs="Times New Roman" w:hint="default"/>
        <w:spacing w:val="-1"/>
        <w:w w:val="100"/>
        <w:sz w:val="24"/>
        <w:szCs w:val="24"/>
      </w:rPr>
    </w:lvl>
    <w:lvl w:ilvl="1" w:tplc="AA4237CE">
      <w:start w:val="1"/>
      <w:numFmt w:val="lowerLetter"/>
      <w:lvlText w:val="(%2)"/>
      <w:lvlJc w:val="left"/>
      <w:pPr>
        <w:ind w:left="1675" w:hanging="437"/>
      </w:pPr>
      <w:rPr>
        <w:rFonts w:ascii="Times New Roman" w:eastAsia="Times New Roman" w:hAnsi="Times New Roman" w:cs="Times New Roman" w:hint="default"/>
        <w:spacing w:val="-2"/>
        <w:w w:val="100"/>
        <w:sz w:val="24"/>
        <w:szCs w:val="24"/>
      </w:rPr>
    </w:lvl>
    <w:lvl w:ilvl="2" w:tplc="49FCA69E">
      <w:numFmt w:val="bullet"/>
      <w:lvlText w:val="•"/>
      <w:lvlJc w:val="left"/>
      <w:pPr>
        <w:ind w:left="2653" w:hanging="437"/>
      </w:pPr>
      <w:rPr>
        <w:rFonts w:hint="default"/>
      </w:rPr>
    </w:lvl>
    <w:lvl w:ilvl="3" w:tplc="704A40C0">
      <w:numFmt w:val="bullet"/>
      <w:lvlText w:val="•"/>
      <w:lvlJc w:val="left"/>
      <w:pPr>
        <w:ind w:left="3626" w:hanging="437"/>
      </w:pPr>
      <w:rPr>
        <w:rFonts w:hint="default"/>
      </w:rPr>
    </w:lvl>
    <w:lvl w:ilvl="4" w:tplc="501C9E88">
      <w:numFmt w:val="bullet"/>
      <w:lvlText w:val="•"/>
      <w:lvlJc w:val="left"/>
      <w:pPr>
        <w:ind w:left="4600" w:hanging="437"/>
      </w:pPr>
      <w:rPr>
        <w:rFonts w:hint="default"/>
      </w:rPr>
    </w:lvl>
    <w:lvl w:ilvl="5" w:tplc="49F00454">
      <w:numFmt w:val="bullet"/>
      <w:lvlText w:val="•"/>
      <w:lvlJc w:val="left"/>
      <w:pPr>
        <w:ind w:left="5573" w:hanging="437"/>
      </w:pPr>
      <w:rPr>
        <w:rFonts w:hint="default"/>
      </w:rPr>
    </w:lvl>
    <w:lvl w:ilvl="6" w:tplc="82380158">
      <w:numFmt w:val="bullet"/>
      <w:lvlText w:val="•"/>
      <w:lvlJc w:val="left"/>
      <w:pPr>
        <w:ind w:left="6546" w:hanging="437"/>
      </w:pPr>
      <w:rPr>
        <w:rFonts w:hint="default"/>
      </w:rPr>
    </w:lvl>
    <w:lvl w:ilvl="7" w:tplc="F67A32D2">
      <w:numFmt w:val="bullet"/>
      <w:lvlText w:val="•"/>
      <w:lvlJc w:val="left"/>
      <w:pPr>
        <w:ind w:left="7520" w:hanging="437"/>
      </w:pPr>
      <w:rPr>
        <w:rFonts w:hint="default"/>
      </w:rPr>
    </w:lvl>
    <w:lvl w:ilvl="8" w:tplc="EB3022D6">
      <w:numFmt w:val="bullet"/>
      <w:lvlText w:val="•"/>
      <w:lvlJc w:val="left"/>
      <w:pPr>
        <w:ind w:left="8493" w:hanging="437"/>
      </w:pPr>
      <w:rPr>
        <w:rFonts w:hint="default"/>
      </w:rPr>
    </w:lvl>
  </w:abstractNum>
  <w:abstractNum w:abstractNumId="119" w15:restartNumberingAfterBreak="0">
    <w:nsid w:val="77066AF3"/>
    <w:multiLevelType w:val="hybridMultilevel"/>
    <w:tmpl w:val="5B2C1F42"/>
    <w:lvl w:ilvl="0" w:tplc="94CE0D04">
      <w:start w:val="1"/>
      <w:numFmt w:val="decimal"/>
      <w:lvlText w:val="(%1)"/>
      <w:lvlJc w:val="left"/>
      <w:pPr>
        <w:ind w:left="1320" w:hanging="531"/>
      </w:pPr>
      <w:rPr>
        <w:rFonts w:ascii="Times New Roman" w:eastAsia="Times New Roman" w:hAnsi="Times New Roman" w:cs="Times New Roman" w:hint="default"/>
        <w:spacing w:val="-1"/>
        <w:w w:val="100"/>
        <w:sz w:val="24"/>
        <w:szCs w:val="24"/>
      </w:rPr>
    </w:lvl>
    <w:lvl w:ilvl="1" w:tplc="D876D636">
      <w:start w:val="1"/>
      <w:numFmt w:val="lowerLetter"/>
      <w:lvlText w:val="(%2)"/>
      <w:lvlJc w:val="left"/>
      <w:pPr>
        <w:ind w:left="2119" w:hanging="444"/>
      </w:pPr>
      <w:rPr>
        <w:rFonts w:ascii="Times New Roman" w:eastAsia="Times New Roman" w:hAnsi="Times New Roman" w:cs="Times New Roman" w:hint="default"/>
        <w:spacing w:val="-2"/>
        <w:w w:val="100"/>
        <w:sz w:val="24"/>
        <w:szCs w:val="24"/>
      </w:rPr>
    </w:lvl>
    <w:lvl w:ilvl="2" w:tplc="6DF0FAA0">
      <w:start w:val="1"/>
      <w:numFmt w:val="decimal"/>
      <w:lvlText w:val="%3."/>
      <w:lvlJc w:val="left"/>
      <w:pPr>
        <w:ind w:left="2035" w:hanging="526"/>
      </w:pPr>
      <w:rPr>
        <w:rFonts w:ascii="Times New Roman" w:eastAsia="Times New Roman" w:hAnsi="Times New Roman" w:cs="Times New Roman" w:hint="default"/>
        <w:spacing w:val="-1"/>
        <w:w w:val="100"/>
        <w:sz w:val="24"/>
        <w:szCs w:val="24"/>
      </w:rPr>
    </w:lvl>
    <w:lvl w:ilvl="3" w:tplc="8660A2D6">
      <w:numFmt w:val="bullet"/>
      <w:lvlText w:val="•"/>
      <w:lvlJc w:val="left"/>
      <w:pPr>
        <w:ind w:left="2120" w:hanging="526"/>
      </w:pPr>
      <w:rPr>
        <w:rFonts w:hint="default"/>
      </w:rPr>
    </w:lvl>
    <w:lvl w:ilvl="4" w:tplc="6B949F04">
      <w:numFmt w:val="bullet"/>
      <w:lvlText w:val="•"/>
      <w:lvlJc w:val="left"/>
      <w:pPr>
        <w:ind w:left="3308" w:hanging="526"/>
      </w:pPr>
      <w:rPr>
        <w:rFonts w:hint="default"/>
      </w:rPr>
    </w:lvl>
    <w:lvl w:ilvl="5" w:tplc="C9DEF31A">
      <w:numFmt w:val="bullet"/>
      <w:lvlText w:val="•"/>
      <w:lvlJc w:val="left"/>
      <w:pPr>
        <w:ind w:left="4497" w:hanging="526"/>
      </w:pPr>
      <w:rPr>
        <w:rFonts w:hint="default"/>
      </w:rPr>
    </w:lvl>
    <w:lvl w:ilvl="6" w:tplc="F02A063A">
      <w:numFmt w:val="bullet"/>
      <w:lvlText w:val="•"/>
      <w:lvlJc w:val="left"/>
      <w:pPr>
        <w:ind w:left="5685" w:hanging="526"/>
      </w:pPr>
      <w:rPr>
        <w:rFonts w:hint="default"/>
      </w:rPr>
    </w:lvl>
    <w:lvl w:ilvl="7" w:tplc="25741D2C">
      <w:numFmt w:val="bullet"/>
      <w:lvlText w:val="•"/>
      <w:lvlJc w:val="left"/>
      <w:pPr>
        <w:ind w:left="6874" w:hanging="526"/>
      </w:pPr>
      <w:rPr>
        <w:rFonts w:hint="default"/>
      </w:rPr>
    </w:lvl>
    <w:lvl w:ilvl="8" w:tplc="65AE45E6">
      <w:numFmt w:val="bullet"/>
      <w:lvlText w:val="•"/>
      <w:lvlJc w:val="left"/>
      <w:pPr>
        <w:ind w:left="8062" w:hanging="526"/>
      </w:pPr>
      <w:rPr>
        <w:rFonts w:hint="default"/>
      </w:rPr>
    </w:lvl>
  </w:abstractNum>
  <w:abstractNum w:abstractNumId="120" w15:restartNumberingAfterBreak="0">
    <w:nsid w:val="789416DF"/>
    <w:multiLevelType w:val="hybridMultilevel"/>
    <w:tmpl w:val="2C181FAC"/>
    <w:lvl w:ilvl="0" w:tplc="76F07B1A">
      <w:start w:val="1"/>
      <w:numFmt w:val="decimal"/>
      <w:lvlText w:val="(%1)"/>
      <w:lvlJc w:val="left"/>
      <w:pPr>
        <w:ind w:left="1776" w:hanging="456"/>
      </w:pPr>
      <w:rPr>
        <w:rFonts w:ascii="Times New Roman" w:eastAsia="Times New Roman" w:hAnsi="Times New Roman" w:cs="Times New Roman" w:hint="default"/>
        <w:spacing w:val="-1"/>
        <w:w w:val="100"/>
        <w:sz w:val="24"/>
        <w:szCs w:val="24"/>
      </w:rPr>
    </w:lvl>
    <w:lvl w:ilvl="1" w:tplc="FDFEC004">
      <w:start w:val="1"/>
      <w:numFmt w:val="lowerLetter"/>
      <w:lvlText w:val="(%2)"/>
      <w:lvlJc w:val="left"/>
      <w:pPr>
        <w:ind w:left="1675" w:hanging="447"/>
      </w:pPr>
      <w:rPr>
        <w:rFonts w:ascii="Times New Roman" w:eastAsia="Times New Roman" w:hAnsi="Times New Roman" w:cs="Times New Roman" w:hint="default"/>
        <w:spacing w:val="-2"/>
        <w:w w:val="100"/>
        <w:sz w:val="24"/>
        <w:szCs w:val="24"/>
      </w:rPr>
    </w:lvl>
    <w:lvl w:ilvl="2" w:tplc="106E962A">
      <w:start w:val="1"/>
      <w:numFmt w:val="decimal"/>
      <w:lvlText w:val="%3."/>
      <w:lvlJc w:val="left"/>
      <w:pPr>
        <w:ind w:left="2035" w:hanging="344"/>
      </w:pPr>
      <w:rPr>
        <w:rFonts w:ascii="Times New Roman" w:eastAsia="Times New Roman" w:hAnsi="Times New Roman" w:cs="Times New Roman" w:hint="default"/>
        <w:spacing w:val="-1"/>
        <w:w w:val="100"/>
        <w:sz w:val="24"/>
        <w:szCs w:val="24"/>
      </w:rPr>
    </w:lvl>
    <w:lvl w:ilvl="3" w:tplc="309AEB74">
      <w:start w:val="1"/>
      <w:numFmt w:val="lowerLetter"/>
      <w:lvlText w:val="%4."/>
      <w:lvlJc w:val="left"/>
      <w:pPr>
        <w:ind w:left="2395" w:hanging="411"/>
      </w:pPr>
      <w:rPr>
        <w:rFonts w:ascii="Times New Roman" w:eastAsia="Times New Roman" w:hAnsi="Times New Roman" w:cs="Times New Roman" w:hint="default"/>
        <w:spacing w:val="-2"/>
        <w:w w:val="100"/>
        <w:sz w:val="24"/>
        <w:szCs w:val="24"/>
      </w:rPr>
    </w:lvl>
    <w:lvl w:ilvl="4" w:tplc="818C68A6">
      <w:numFmt w:val="bullet"/>
      <w:lvlText w:val="•"/>
      <w:lvlJc w:val="left"/>
      <w:pPr>
        <w:ind w:left="2400" w:hanging="411"/>
      </w:pPr>
      <w:rPr>
        <w:rFonts w:hint="default"/>
      </w:rPr>
    </w:lvl>
    <w:lvl w:ilvl="5" w:tplc="4072B5FE">
      <w:numFmt w:val="bullet"/>
      <w:lvlText w:val="•"/>
      <w:lvlJc w:val="left"/>
      <w:pPr>
        <w:ind w:left="3740" w:hanging="411"/>
      </w:pPr>
      <w:rPr>
        <w:rFonts w:hint="default"/>
      </w:rPr>
    </w:lvl>
    <w:lvl w:ilvl="6" w:tplc="68944D98">
      <w:numFmt w:val="bullet"/>
      <w:lvlText w:val="•"/>
      <w:lvlJc w:val="left"/>
      <w:pPr>
        <w:ind w:left="5080" w:hanging="411"/>
      </w:pPr>
      <w:rPr>
        <w:rFonts w:hint="default"/>
      </w:rPr>
    </w:lvl>
    <w:lvl w:ilvl="7" w:tplc="3B023A64">
      <w:numFmt w:val="bullet"/>
      <w:lvlText w:val="•"/>
      <w:lvlJc w:val="left"/>
      <w:pPr>
        <w:ind w:left="6420" w:hanging="411"/>
      </w:pPr>
      <w:rPr>
        <w:rFonts w:hint="default"/>
      </w:rPr>
    </w:lvl>
    <w:lvl w:ilvl="8" w:tplc="76A64F96">
      <w:numFmt w:val="bullet"/>
      <w:lvlText w:val="•"/>
      <w:lvlJc w:val="left"/>
      <w:pPr>
        <w:ind w:left="7760" w:hanging="411"/>
      </w:pPr>
      <w:rPr>
        <w:rFonts w:hint="default"/>
      </w:rPr>
    </w:lvl>
  </w:abstractNum>
  <w:abstractNum w:abstractNumId="121" w15:restartNumberingAfterBreak="0">
    <w:nsid w:val="78A3512F"/>
    <w:multiLevelType w:val="multilevel"/>
    <w:tmpl w:val="69007F52"/>
    <w:lvl w:ilvl="0">
      <w:start w:val="500"/>
      <w:numFmt w:val="decimal"/>
      <w:lvlText w:val="%1"/>
      <w:lvlJc w:val="left"/>
      <w:pPr>
        <w:ind w:left="901" w:hanging="782"/>
      </w:pPr>
      <w:rPr>
        <w:rFonts w:hint="default"/>
      </w:rPr>
    </w:lvl>
    <w:lvl w:ilvl="1">
      <w:start w:val="146"/>
      <w:numFmt w:val="decimal"/>
      <w:lvlText w:val="%1.%2"/>
      <w:lvlJc w:val="left"/>
      <w:pPr>
        <w:ind w:left="901" w:hanging="782"/>
      </w:pPr>
      <w:rPr>
        <w:rFonts w:ascii="Times New Roman" w:eastAsia="Times New Roman" w:hAnsi="Times New Roman" w:cs="Times New Roman" w:hint="default"/>
        <w:spacing w:val="-1"/>
        <w:w w:val="100"/>
        <w:sz w:val="22"/>
        <w:szCs w:val="22"/>
      </w:rPr>
    </w:lvl>
    <w:lvl w:ilvl="2">
      <w:start w:val="1"/>
      <w:numFmt w:val="decimal"/>
      <w:lvlText w:val="(%3)"/>
      <w:lvlJc w:val="left"/>
      <w:pPr>
        <w:ind w:left="1320" w:hanging="574"/>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509"/>
      </w:pPr>
      <w:rPr>
        <w:rFonts w:ascii="Times New Roman" w:eastAsia="Times New Roman" w:hAnsi="Times New Roman" w:cs="Times New Roman" w:hint="default"/>
        <w:spacing w:val="-2"/>
        <w:w w:val="100"/>
        <w:sz w:val="24"/>
        <w:szCs w:val="24"/>
      </w:rPr>
    </w:lvl>
    <w:lvl w:ilvl="4">
      <w:start w:val="1"/>
      <w:numFmt w:val="decimal"/>
      <w:lvlText w:val="%5."/>
      <w:lvlJc w:val="left"/>
      <w:pPr>
        <w:ind w:left="2395" w:hanging="360"/>
      </w:pPr>
      <w:rPr>
        <w:rFonts w:ascii="Times New Roman" w:eastAsia="Times New Roman" w:hAnsi="Times New Roman" w:cs="Times New Roman" w:hint="default"/>
        <w:spacing w:val="-1"/>
        <w:w w:val="100"/>
        <w:sz w:val="24"/>
        <w:szCs w:val="24"/>
      </w:rPr>
    </w:lvl>
    <w:lvl w:ilvl="5">
      <w:start w:val="1"/>
      <w:numFmt w:val="lowerLetter"/>
      <w:lvlText w:val="%6."/>
      <w:lvlJc w:val="left"/>
      <w:pPr>
        <w:ind w:left="2740" w:hanging="346"/>
      </w:pPr>
      <w:rPr>
        <w:rFonts w:ascii="Times New Roman" w:eastAsia="Times New Roman" w:hAnsi="Times New Roman" w:cs="Times New Roman" w:hint="default"/>
        <w:spacing w:val="-2"/>
        <w:w w:val="100"/>
        <w:sz w:val="24"/>
        <w:szCs w:val="24"/>
      </w:rPr>
    </w:lvl>
    <w:lvl w:ilvl="6">
      <w:numFmt w:val="bullet"/>
      <w:lvlText w:val="•"/>
      <w:lvlJc w:val="left"/>
      <w:pPr>
        <w:ind w:left="4280" w:hanging="346"/>
      </w:pPr>
      <w:rPr>
        <w:rFonts w:hint="default"/>
      </w:rPr>
    </w:lvl>
    <w:lvl w:ilvl="7">
      <w:numFmt w:val="bullet"/>
      <w:lvlText w:val="•"/>
      <w:lvlJc w:val="left"/>
      <w:pPr>
        <w:ind w:left="5820" w:hanging="346"/>
      </w:pPr>
      <w:rPr>
        <w:rFonts w:hint="default"/>
      </w:rPr>
    </w:lvl>
    <w:lvl w:ilvl="8">
      <w:numFmt w:val="bullet"/>
      <w:lvlText w:val="•"/>
      <w:lvlJc w:val="left"/>
      <w:pPr>
        <w:ind w:left="7360" w:hanging="346"/>
      </w:pPr>
      <w:rPr>
        <w:rFonts w:hint="default"/>
      </w:rPr>
    </w:lvl>
  </w:abstractNum>
  <w:abstractNum w:abstractNumId="122" w15:restartNumberingAfterBreak="0">
    <w:nsid w:val="79865619"/>
    <w:multiLevelType w:val="hybridMultilevel"/>
    <w:tmpl w:val="AB88269E"/>
    <w:lvl w:ilvl="0" w:tplc="DE82C5FC">
      <w:start w:val="1"/>
      <w:numFmt w:val="decimal"/>
      <w:lvlText w:val="(%1)"/>
      <w:lvlJc w:val="left"/>
      <w:pPr>
        <w:ind w:left="1320" w:hanging="404"/>
      </w:pPr>
      <w:rPr>
        <w:rFonts w:ascii="Times New Roman" w:eastAsia="Times New Roman" w:hAnsi="Times New Roman" w:cs="Times New Roman" w:hint="default"/>
        <w:spacing w:val="-1"/>
        <w:w w:val="100"/>
        <w:sz w:val="24"/>
        <w:szCs w:val="24"/>
      </w:rPr>
    </w:lvl>
    <w:lvl w:ilvl="1" w:tplc="0A582450">
      <w:start w:val="1"/>
      <w:numFmt w:val="lowerLetter"/>
      <w:lvlText w:val="(%2)"/>
      <w:lvlJc w:val="left"/>
      <w:pPr>
        <w:ind w:left="1675" w:hanging="401"/>
      </w:pPr>
      <w:rPr>
        <w:rFonts w:ascii="Times New Roman" w:eastAsia="Times New Roman" w:hAnsi="Times New Roman" w:cs="Times New Roman" w:hint="default"/>
        <w:spacing w:val="-2"/>
        <w:w w:val="100"/>
        <w:sz w:val="24"/>
        <w:szCs w:val="24"/>
      </w:rPr>
    </w:lvl>
    <w:lvl w:ilvl="2" w:tplc="9A52DCD6">
      <w:start w:val="1"/>
      <w:numFmt w:val="decimal"/>
      <w:lvlText w:val="%3."/>
      <w:lvlJc w:val="left"/>
      <w:pPr>
        <w:ind w:left="2035" w:hanging="346"/>
      </w:pPr>
      <w:rPr>
        <w:rFonts w:ascii="Times New Roman" w:eastAsia="Times New Roman" w:hAnsi="Times New Roman" w:cs="Times New Roman" w:hint="default"/>
        <w:spacing w:val="-1"/>
        <w:w w:val="100"/>
        <w:sz w:val="24"/>
        <w:szCs w:val="24"/>
      </w:rPr>
    </w:lvl>
    <w:lvl w:ilvl="3" w:tplc="7DB6191A">
      <w:numFmt w:val="bullet"/>
      <w:lvlText w:val="•"/>
      <w:lvlJc w:val="left"/>
      <w:pPr>
        <w:ind w:left="2120" w:hanging="346"/>
      </w:pPr>
      <w:rPr>
        <w:rFonts w:hint="default"/>
      </w:rPr>
    </w:lvl>
    <w:lvl w:ilvl="4" w:tplc="3CD88706">
      <w:numFmt w:val="bullet"/>
      <w:lvlText w:val="•"/>
      <w:lvlJc w:val="left"/>
      <w:pPr>
        <w:ind w:left="3308" w:hanging="346"/>
      </w:pPr>
      <w:rPr>
        <w:rFonts w:hint="default"/>
      </w:rPr>
    </w:lvl>
    <w:lvl w:ilvl="5" w:tplc="7FFAF7B4">
      <w:numFmt w:val="bullet"/>
      <w:lvlText w:val="•"/>
      <w:lvlJc w:val="left"/>
      <w:pPr>
        <w:ind w:left="4497" w:hanging="346"/>
      </w:pPr>
      <w:rPr>
        <w:rFonts w:hint="default"/>
      </w:rPr>
    </w:lvl>
    <w:lvl w:ilvl="6" w:tplc="5372979E">
      <w:numFmt w:val="bullet"/>
      <w:lvlText w:val="•"/>
      <w:lvlJc w:val="left"/>
      <w:pPr>
        <w:ind w:left="5685" w:hanging="346"/>
      </w:pPr>
      <w:rPr>
        <w:rFonts w:hint="default"/>
      </w:rPr>
    </w:lvl>
    <w:lvl w:ilvl="7" w:tplc="2892E9EE">
      <w:numFmt w:val="bullet"/>
      <w:lvlText w:val="•"/>
      <w:lvlJc w:val="left"/>
      <w:pPr>
        <w:ind w:left="6874" w:hanging="346"/>
      </w:pPr>
      <w:rPr>
        <w:rFonts w:hint="default"/>
      </w:rPr>
    </w:lvl>
    <w:lvl w:ilvl="8" w:tplc="E2EAEBEE">
      <w:numFmt w:val="bullet"/>
      <w:lvlText w:val="•"/>
      <w:lvlJc w:val="left"/>
      <w:pPr>
        <w:ind w:left="8062" w:hanging="346"/>
      </w:pPr>
      <w:rPr>
        <w:rFonts w:hint="default"/>
      </w:rPr>
    </w:lvl>
  </w:abstractNum>
  <w:abstractNum w:abstractNumId="123" w15:restartNumberingAfterBreak="0">
    <w:nsid w:val="7BBD566A"/>
    <w:multiLevelType w:val="multilevel"/>
    <w:tmpl w:val="C874AA26"/>
    <w:lvl w:ilvl="0">
      <w:start w:val="501"/>
      <w:numFmt w:val="decimal"/>
      <w:lvlText w:val="%1"/>
      <w:lvlJc w:val="left"/>
      <w:pPr>
        <w:ind w:left="901" w:hanging="782"/>
      </w:pPr>
      <w:rPr>
        <w:rFonts w:hint="default"/>
      </w:rPr>
    </w:lvl>
    <w:lvl w:ilvl="1">
      <w:start w:val="40"/>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32"/>
      </w:pPr>
      <w:rPr>
        <w:rFonts w:ascii="Times New Roman" w:eastAsia="Times New Roman" w:hAnsi="Times New Roman" w:cs="Times New Roman" w:hint="default"/>
        <w:spacing w:val="-1"/>
        <w:w w:val="100"/>
        <w:sz w:val="24"/>
        <w:szCs w:val="24"/>
      </w:rPr>
    </w:lvl>
    <w:lvl w:ilvl="3">
      <w:start w:val="1"/>
      <w:numFmt w:val="lowerLetter"/>
      <w:lvlText w:val="(%4)"/>
      <w:lvlJc w:val="left"/>
      <w:pPr>
        <w:ind w:left="2119" w:hanging="444"/>
      </w:pPr>
      <w:rPr>
        <w:rFonts w:ascii="Times New Roman" w:eastAsia="Times New Roman" w:hAnsi="Times New Roman" w:cs="Times New Roman" w:hint="default"/>
        <w:spacing w:val="-2"/>
        <w:w w:val="100"/>
        <w:sz w:val="24"/>
        <w:szCs w:val="24"/>
      </w:rPr>
    </w:lvl>
    <w:lvl w:ilvl="4">
      <w:start w:val="1"/>
      <w:numFmt w:val="decimal"/>
      <w:lvlText w:val="%5."/>
      <w:lvlJc w:val="left"/>
      <w:pPr>
        <w:ind w:left="2035" w:hanging="447"/>
      </w:pPr>
      <w:rPr>
        <w:rFonts w:ascii="Times New Roman" w:eastAsia="Times New Roman" w:hAnsi="Times New Roman" w:cs="Times New Roman" w:hint="default"/>
        <w:spacing w:val="-1"/>
        <w:w w:val="100"/>
        <w:sz w:val="24"/>
        <w:szCs w:val="24"/>
      </w:rPr>
    </w:lvl>
    <w:lvl w:ilvl="5">
      <w:numFmt w:val="bullet"/>
      <w:lvlText w:val="•"/>
      <w:lvlJc w:val="left"/>
      <w:pPr>
        <w:ind w:left="2400" w:hanging="447"/>
      </w:pPr>
      <w:rPr>
        <w:rFonts w:hint="default"/>
      </w:rPr>
    </w:lvl>
    <w:lvl w:ilvl="6">
      <w:numFmt w:val="bullet"/>
      <w:lvlText w:val="•"/>
      <w:lvlJc w:val="left"/>
      <w:pPr>
        <w:ind w:left="4008" w:hanging="447"/>
      </w:pPr>
      <w:rPr>
        <w:rFonts w:hint="default"/>
      </w:rPr>
    </w:lvl>
    <w:lvl w:ilvl="7">
      <w:numFmt w:val="bullet"/>
      <w:lvlText w:val="•"/>
      <w:lvlJc w:val="left"/>
      <w:pPr>
        <w:ind w:left="5616" w:hanging="447"/>
      </w:pPr>
      <w:rPr>
        <w:rFonts w:hint="default"/>
      </w:rPr>
    </w:lvl>
    <w:lvl w:ilvl="8">
      <w:numFmt w:val="bullet"/>
      <w:lvlText w:val="•"/>
      <w:lvlJc w:val="left"/>
      <w:pPr>
        <w:ind w:left="7224" w:hanging="447"/>
      </w:pPr>
      <w:rPr>
        <w:rFonts w:hint="default"/>
      </w:rPr>
    </w:lvl>
  </w:abstractNum>
  <w:abstractNum w:abstractNumId="124" w15:restartNumberingAfterBreak="0">
    <w:nsid w:val="7D4213EB"/>
    <w:multiLevelType w:val="multilevel"/>
    <w:tmpl w:val="B20298E6"/>
    <w:lvl w:ilvl="0">
      <w:start w:val="5"/>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25" w15:restartNumberingAfterBreak="0">
    <w:nsid w:val="7DBE2B89"/>
    <w:multiLevelType w:val="multilevel"/>
    <w:tmpl w:val="CDACF290"/>
    <w:lvl w:ilvl="0">
      <w:start w:val="501"/>
      <w:numFmt w:val="decimal"/>
      <w:lvlText w:val="%1"/>
      <w:lvlJc w:val="left"/>
      <w:pPr>
        <w:ind w:left="901" w:hanging="782"/>
      </w:pPr>
      <w:rPr>
        <w:rFonts w:hint="default"/>
      </w:rPr>
    </w:lvl>
    <w:lvl w:ilvl="1">
      <w:start w:val="15"/>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95"/>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380"/>
      </w:pPr>
      <w:rPr>
        <w:rFonts w:ascii="Times New Roman" w:eastAsia="Times New Roman" w:hAnsi="Times New Roman" w:cs="Times New Roman" w:hint="default"/>
        <w:spacing w:val="-2"/>
        <w:w w:val="100"/>
        <w:sz w:val="24"/>
        <w:szCs w:val="24"/>
      </w:rPr>
    </w:lvl>
    <w:lvl w:ilvl="4">
      <w:start w:val="1"/>
      <w:numFmt w:val="decimal"/>
      <w:lvlText w:val="%5."/>
      <w:lvlJc w:val="left"/>
      <w:pPr>
        <w:ind w:left="2395" w:hanging="360"/>
      </w:pPr>
      <w:rPr>
        <w:rFonts w:ascii="Times New Roman" w:eastAsia="Times New Roman" w:hAnsi="Times New Roman" w:cs="Times New Roman" w:hint="default"/>
        <w:spacing w:val="-1"/>
        <w:w w:val="100"/>
        <w:sz w:val="24"/>
        <w:szCs w:val="24"/>
      </w:rPr>
    </w:lvl>
    <w:lvl w:ilvl="5">
      <w:numFmt w:val="bullet"/>
      <w:lvlText w:val="•"/>
      <w:lvlJc w:val="left"/>
      <w:pPr>
        <w:ind w:left="3740" w:hanging="360"/>
      </w:pPr>
      <w:rPr>
        <w:rFonts w:hint="default"/>
      </w:rPr>
    </w:lvl>
    <w:lvl w:ilvl="6">
      <w:numFmt w:val="bullet"/>
      <w:lvlText w:val="•"/>
      <w:lvlJc w:val="left"/>
      <w:pPr>
        <w:ind w:left="5080" w:hanging="360"/>
      </w:pPr>
      <w:rPr>
        <w:rFonts w:hint="default"/>
      </w:rPr>
    </w:lvl>
    <w:lvl w:ilvl="7">
      <w:numFmt w:val="bullet"/>
      <w:lvlText w:val="•"/>
      <w:lvlJc w:val="left"/>
      <w:pPr>
        <w:ind w:left="6420" w:hanging="360"/>
      </w:pPr>
      <w:rPr>
        <w:rFonts w:hint="default"/>
      </w:rPr>
    </w:lvl>
    <w:lvl w:ilvl="8">
      <w:numFmt w:val="bullet"/>
      <w:lvlText w:val="•"/>
      <w:lvlJc w:val="left"/>
      <w:pPr>
        <w:ind w:left="7760" w:hanging="360"/>
      </w:pPr>
      <w:rPr>
        <w:rFonts w:hint="default"/>
      </w:rPr>
    </w:lvl>
  </w:abstractNum>
  <w:abstractNum w:abstractNumId="126" w15:restartNumberingAfterBreak="0">
    <w:nsid w:val="7EA14AF3"/>
    <w:multiLevelType w:val="multilevel"/>
    <w:tmpl w:val="0E1A5294"/>
    <w:lvl w:ilvl="0">
      <w:start w:val="501"/>
      <w:numFmt w:val="decimal"/>
      <w:lvlText w:val="%1"/>
      <w:lvlJc w:val="left"/>
      <w:pPr>
        <w:ind w:left="901" w:hanging="782"/>
      </w:pPr>
      <w:rPr>
        <w:rFonts w:hint="default"/>
      </w:rPr>
    </w:lvl>
    <w:lvl w:ilvl="1">
      <w:start w:val="27"/>
      <w:numFmt w:val="decimalZero"/>
      <w:lvlText w:val="%1.%2"/>
      <w:lvlJc w:val="left"/>
      <w:pPr>
        <w:ind w:left="901" w:hanging="782"/>
      </w:pPr>
      <w:rPr>
        <w:rFonts w:ascii="Times New Roman" w:eastAsia="Times New Roman" w:hAnsi="Times New Roman" w:cs="Times New Roman" w:hint="default"/>
        <w:spacing w:val="-1"/>
        <w:w w:val="100"/>
        <w:sz w:val="22"/>
        <w:szCs w:val="22"/>
        <w:u w:val="single" w:color="000000"/>
      </w:rPr>
    </w:lvl>
    <w:lvl w:ilvl="2">
      <w:start w:val="1"/>
      <w:numFmt w:val="decimal"/>
      <w:lvlText w:val="(%3)"/>
      <w:lvlJc w:val="left"/>
      <w:pPr>
        <w:ind w:left="1320" w:hanging="456"/>
      </w:pPr>
      <w:rPr>
        <w:rFonts w:ascii="Times New Roman" w:eastAsia="Times New Roman" w:hAnsi="Times New Roman" w:cs="Times New Roman" w:hint="default"/>
        <w:spacing w:val="-1"/>
        <w:w w:val="100"/>
        <w:sz w:val="24"/>
        <w:szCs w:val="24"/>
      </w:rPr>
    </w:lvl>
    <w:lvl w:ilvl="3">
      <w:start w:val="1"/>
      <w:numFmt w:val="lowerLetter"/>
      <w:lvlText w:val="(%4)"/>
      <w:lvlJc w:val="left"/>
      <w:pPr>
        <w:ind w:left="1675" w:hanging="485"/>
      </w:pPr>
      <w:rPr>
        <w:rFonts w:ascii="Times New Roman" w:eastAsia="Times New Roman" w:hAnsi="Times New Roman" w:cs="Times New Roman" w:hint="default"/>
        <w:spacing w:val="0"/>
        <w:w w:val="100"/>
        <w:sz w:val="24"/>
        <w:szCs w:val="24"/>
      </w:rPr>
    </w:lvl>
    <w:lvl w:ilvl="4">
      <w:numFmt w:val="bullet"/>
      <w:lvlText w:val="•"/>
      <w:lvlJc w:val="left"/>
      <w:pPr>
        <w:ind w:left="3870" w:hanging="485"/>
      </w:pPr>
      <w:rPr>
        <w:rFonts w:hint="default"/>
      </w:rPr>
    </w:lvl>
    <w:lvl w:ilvl="5">
      <w:numFmt w:val="bullet"/>
      <w:lvlText w:val="•"/>
      <w:lvlJc w:val="left"/>
      <w:pPr>
        <w:ind w:left="4965" w:hanging="485"/>
      </w:pPr>
      <w:rPr>
        <w:rFonts w:hint="default"/>
      </w:rPr>
    </w:lvl>
    <w:lvl w:ilvl="6">
      <w:numFmt w:val="bullet"/>
      <w:lvlText w:val="•"/>
      <w:lvlJc w:val="left"/>
      <w:pPr>
        <w:ind w:left="6060" w:hanging="485"/>
      </w:pPr>
      <w:rPr>
        <w:rFonts w:hint="default"/>
      </w:rPr>
    </w:lvl>
    <w:lvl w:ilvl="7">
      <w:numFmt w:val="bullet"/>
      <w:lvlText w:val="•"/>
      <w:lvlJc w:val="left"/>
      <w:pPr>
        <w:ind w:left="7155" w:hanging="485"/>
      </w:pPr>
      <w:rPr>
        <w:rFonts w:hint="default"/>
      </w:rPr>
    </w:lvl>
    <w:lvl w:ilvl="8">
      <w:numFmt w:val="bullet"/>
      <w:lvlText w:val="•"/>
      <w:lvlJc w:val="left"/>
      <w:pPr>
        <w:ind w:left="8250" w:hanging="485"/>
      </w:pPr>
      <w:rPr>
        <w:rFonts w:hint="default"/>
      </w:rPr>
    </w:lvl>
  </w:abstractNum>
  <w:abstractNum w:abstractNumId="127" w15:restartNumberingAfterBreak="0">
    <w:nsid w:val="7ED57D3E"/>
    <w:multiLevelType w:val="multilevel"/>
    <w:tmpl w:val="012AEDBC"/>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num w:numId="1" w16cid:durableId="337854567">
    <w:abstractNumId w:val="38"/>
  </w:num>
  <w:num w:numId="2" w16cid:durableId="1222592850">
    <w:abstractNumId w:val="3"/>
  </w:num>
  <w:num w:numId="3" w16cid:durableId="422453686">
    <w:abstractNumId w:val="97"/>
  </w:num>
  <w:num w:numId="4" w16cid:durableId="989865013">
    <w:abstractNumId w:val="6"/>
  </w:num>
  <w:num w:numId="5" w16cid:durableId="2119792820">
    <w:abstractNumId w:val="119"/>
  </w:num>
  <w:num w:numId="6" w16cid:durableId="1780758215">
    <w:abstractNumId w:val="7"/>
  </w:num>
  <w:num w:numId="7" w16cid:durableId="1581330974">
    <w:abstractNumId w:val="79"/>
  </w:num>
  <w:num w:numId="8" w16cid:durableId="1773473411">
    <w:abstractNumId w:val="46"/>
  </w:num>
  <w:num w:numId="9" w16cid:durableId="1274632296">
    <w:abstractNumId w:val="120"/>
  </w:num>
  <w:num w:numId="10" w16cid:durableId="20933692">
    <w:abstractNumId w:val="93"/>
  </w:num>
  <w:num w:numId="11" w16cid:durableId="868565898">
    <w:abstractNumId w:val="68"/>
  </w:num>
  <w:num w:numId="12" w16cid:durableId="1214544568">
    <w:abstractNumId w:val="101"/>
  </w:num>
  <w:num w:numId="13" w16cid:durableId="356128141">
    <w:abstractNumId w:val="99"/>
  </w:num>
  <w:num w:numId="14" w16cid:durableId="1642349277">
    <w:abstractNumId w:val="19"/>
  </w:num>
  <w:num w:numId="15" w16cid:durableId="2037809088">
    <w:abstractNumId w:val="122"/>
  </w:num>
  <w:num w:numId="16" w16cid:durableId="1474787612">
    <w:abstractNumId w:val="82"/>
  </w:num>
  <w:num w:numId="17" w16cid:durableId="1769109910">
    <w:abstractNumId w:val="96"/>
  </w:num>
  <w:num w:numId="18" w16cid:durableId="219680300">
    <w:abstractNumId w:val="39"/>
  </w:num>
  <w:num w:numId="19" w16cid:durableId="2104959759">
    <w:abstractNumId w:val="70"/>
  </w:num>
  <w:num w:numId="20" w16cid:durableId="675107922">
    <w:abstractNumId w:val="40"/>
  </w:num>
  <w:num w:numId="21" w16cid:durableId="1688168224">
    <w:abstractNumId w:val="5"/>
  </w:num>
  <w:num w:numId="22" w16cid:durableId="1129857220">
    <w:abstractNumId w:val="98"/>
  </w:num>
  <w:num w:numId="23" w16cid:durableId="1816876544">
    <w:abstractNumId w:val="51"/>
  </w:num>
  <w:num w:numId="24" w16cid:durableId="1848473634">
    <w:abstractNumId w:val="100"/>
  </w:num>
  <w:num w:numId="25" w16cid:durableId="1249844161">
    <w:abstractNumId w:val="67"/>
  </w:num>
  <w:num w:numId="26" w16cid:durableId="559487221">
    <w:abstractNumId w:val="106"/>
  </w:num>
  <w:num w:numId="27" w16cid:durableId="897665660">
    <w:abstractNumId w:val="76"/>
  </w:num>
  <w:num w:numId="28" w16cid:durableId="1154562395">
    <w:abstractNumId w:val="95"/>
  </w:num>
  <w:num w:numId="29" w16cid:durableId="343367398">
    <w:abstractNumId w:val="32"/>
  </w:num>
  <w:num w:numId="30" w16cid:durableId="1879779746">
    <w:abstractNumId w:val="47"/>
  </w:num>
  <w:num w:numId="31" w16cid:durableId="585581391">
    <w:abstractNumId w:val="55"/>
  </w:num>
  <w:num w:numId="32" w16cid:durableId="1361738433">
    <w:abstractNumId w:val="28"/>
  </w:num>
  <w:num w:numId="33" w16cid:durableId="1119256202">
    <w:abstractNumId w:val="16"/>
  </w:num>
  <w:num w:numId="34" w16cid:durableId="1001201122">
    <w:abstractNumId w:val="43"/>
  </w:num>
  <w:num w:numId="35" w16cid:durableId="1935741116">
    <w:abstractNumId w:val="37"/>
  </w:num>
  <w:num w:numId="36" w16cid:durableId="704015081">
    <w:abstractNumId w:val="35"/>
  </w:num>
  <w:num w:numId="37" w16cid:durableId="1454709105">
    <w:abstractNumId w:val="114"/>
  </w:num>
  <w:num w:numId="38" w16cid:durableId="257098981">
    <w:abstractNumId w:val="118"/>
  </w:num>
  <w:num w:numId="39" w16cid:durableId="1838156844">
    <w:abstractNumId w:val="110"/>
  </w:num>
  <w:num w:numId="40" w16cid:durableId="19136685">
    <w:abstractNumId w:val="71"/>
  </w:num>
  <w:num w:numId="41" w16cid:durableId="102385275">
    <w:abstractNumId w:val="105"/>
  </w:num>
  <w:num w:numId="42" w16cid:durableId="593130741">
    <w:abstractNumId w:val="87"/>
  </w:num>
  <w:num w:numId="43" w16cid:durableId="937760173">
    <w:abstractNumId w:val="117"/>
  </w:num>
  <w:num w:numId="44" w16cid:durableId="1092122411">
    <w:abstractNumId w:val="103"/>
  </w:num>
  <w:num w:numId="45" w16cid:durableId="210654718">
    <w:abstractNumId w:val="92"/>
  </w:num>
  <w:num w:numId="46" w16cid:durableId="1081834886">
    <w:abstractNumId w:val="94"/>
  </w:num>
  <w:num w:numId="47" w16cid:durableId="857892191">
    <w:abstractNumId w:val="0"/>
  </w:num>
  <w:num w:numId="48" w16cid:durableId="382874294">
    <w:abstractNumId w:val="33"/>
  </w:num>
  <w:num w:numId="49" w16cid:durableId="698316221">
    <w:abstractNumId w:val="60"/>
  </w:num>
  <w:num w:numId="50" w16cid:durableId="1099450173">
    <w:abstractNumId w:val="90"/>
  </w:num>
  <w:num w:numId="51" w16cid:durableId="1691367720">
    <w:abstractNumId w:val="80"/>
  </w:num>
  <w:num w:numId="52" w16cid:durableId="1066998980">
    <w:abstractNumId w:val="26"/>
  </w:num>
  <w:num w:numId="53" w16cid:durableId="862206870">
    <w:abstractNumId w:val="2"/>
  </w:num>
  <w:num w:numId="54" w16cid:durableId="1996183206">
    <w:abstractNumId w:val="9"/>
  </w:num>
  <w:num w:numId="55" w16cid:durableId="876309254">
    <w:abstractNumId w:val="123"/>
  </w:num>
  <w:num w:numId="56" w16cid:durableId="768156215">
    <w:abstractNumId w:val="17"/>
  </w:num>
  <w:num w:numId="57" w16cid:durableId="1350330705">
    <w:abstractNumId w:val="109"/>
  </w:num>
  <w:num w:numId="58" w16cid:durableId="1887907611">
    <w:abstractNumId w:val="24"/>
  </w:num>
  <w:num w:numId="59" w16cid:durableId="110132683">
    <w:abstractNumId w:val="29"/>
  </w:num>
  <w:num w:numId="60" w16cid:durableId="537471693">
    <w:abstractNumId w:val="57"/>
  </w:num>
  <w:num w:numId="61" w16cid:durableId="1760559905">
    <w:abstractNumId w:val="56"/>
  </w:num>
  <w:num w:numId="62" w16cid:durableId="381558700">
    <w:abstractNumId w:val="18"/>
  </w:num>
  <w:num w:numId="63" w16cid:durableId="593788108">
    <w:abstractNumId w:val="126"/>
  </w:num>
  <w:num w:numId="64" w16cid:durableId="407651548">
    <w:abstractNumId w:val="116"/>
  </w:num>
  <w:num w:numId="65" w16cid:durableId="898245555">
    <w:abstractNumId w:val="34"/>
  </w:num>
  <w:num w:numId="66" w16cid:durableId="940188983">
    <w:abstractNumId w:val="52"/>
  </w:num>
  <w:num w:numId="67" w16cid:durableId="942567215">
    <w:abstractNumId w:val="63"/>
  </w:num>
  <w:num w:numId="68" w16cid:durableId="1592927705">
    <w:abstractNumId w:val="10"/>
  </w:num>
  <w:num w:numId="69" w16cid:durableId="1832329180">
    <w:abstractNumId w:val="125"/>
  </w:num>
  <w:num w:numId="70" w16cid:durableId="795100813">
    <w:abstractNumId w:val="83"/>
  </w:num>
  <w:num w:numId="71" w16cid:durableId="1773627671">
    <w:abstractNumId w:val="4"/>
  </w:num>
  <w:num w:numId="72" w16cid:durableId="287860886">
    <w:abstractNumId w:val="12"/>
  </w:num>
  <w:num w:numId="73" w16cid:durableId="743840609">
    <w:abstractNumId w:val="27"/>
  </w:num>
  <w:num w:numId="74" w16cid:durableId="1724330403">
    <w:abstractNumId w:val="102"/>
  </w:num>
  <w:num w:numId="75" w16cid:durableId="1737581938">
    <w:abstractNumId w:val="62"/>
  </w:num>
  <w:num w:numId="76" w16cid:durableId="2014721400">
    <w:abstractNumId w:val="115"/>
  </w:num>
  <w:num w:numId="77" w16cid:durableId="756681462">
    <w:abstractNumId w:val="88"/>
  </w:num>
  <w:num w:numId="78" w16cid:durableId="84693132">
    <w:abstractNumId w:val="41"/>
  </w:num>
  <w:num w:numId="79" w16cid:durableId="1253975205">
    <w:abstractNumId w:val="20"/>
  </w:num>
  <w:num w:numId="80" w16cid:durableId="1034963699">
    <w:abstractNumId w:val="30"/>
  </w:num>
  <w:num w:numId="81" w16cid:durableId="481773291">
    <w:abstractNumId w:val="1"/>
  </w:num>
  <w:num w:numId="82" w16cid:durableId="326713354">
    <w:abstractNumId w:val="86"/>
  </w:num>
  <w:num w:numId="83" w16cid:durableId="1242058128">
    <w:abstractNumId w:val="84"/>
  </w:num>
  <w:num w:numId="84" w16cid:durableId="1930189663">
    <w:abstractNumId w:val="21"/>
  </w:num>
  <w:num w:numId="85" w16cid:durableId="732234024">
    <w:abstractNumId w:val="11"/>
  </w:num>
  <w:num w:numId="86" w16cid:durableId="77144411">
    <w:abstractNumId w:val="69"/>
  </w:num>
  <w:num w:numId="87" w16cid:durableId="1791164932">
    <w:abstractNumId w:val="53"/>
  </w:num>
  <w:num w:numId="88" w16cid:durableId="197281244">
    <w:abstractNumId w:val="77"/>
  </w:num>
  <w:num w:numId="89" w16cid:durableId="1490249627">
    <w:abstractNumId w:val="72"/>
  </w:num>
  <w:num w:numId="90" w16cid:durableId="1945992468">
    <w:abstractNumId w:val="108"/>
  </w:num>
  <w:num w:numId="91" w16cid:durableId="1051732064">
    <w:abstractNumId w:val="65"/>
  </w:num>
  <w:num w:numId="92" w16cid:durableId="542330929">
    <w:abstractNumId w:val="64"/>
  </w:num>
  <w:num w:numId="93" w16cid:durableId="721830158">
    <w:abstractNumId w:val="31"/>
  </w:num>
  <w:num w:numId="94" w16cid:durableId="2085296468">
    <w:abstractNumId w:val="8"/>
  </w:num>
  <w:num w:numId="95" w16cid:durableId="1380589892">
    <w:abstractNumId w:val="48"/>
  </w:num>
  <w:num w:numId="96" w16cid:durableId="1684743235">
    <w:abstractNumId w:val="61"/>
  </w:num>
  <w:num w:numId="97" w16cid:durableId="1200360003">
    <w:abstractNumId w:val="121"/>
  </w:num>
  <w:num w:numId="98" w16cid:durableId="1677346025">
    <w:abstractNumId w:val="91"/>
  </w:num>
  <w:num w:numId="99" w16cid:durableId="1500730013">
    <w:abstractNumId w:val="111"/>
  </w:num>
  <w:num w:numId="100" w16cid:durableId="149761731">
    <w:abstractNumId w:val="22"/>
  </w:num>
  <w:num w:numId="101" w16cid:durableId="846217556">
    <w:abstractNumId w:val="66"/>
  </w:num>
  <w:num w:numId="102" w16cid:durableId="110440515">
    <w:abstractNumId w:val="73"/>
  </w:num>
  <w:num w:numId="103" w16cid:durableId="829566200">
    <w:abstractNumId w:val="36"/>
  </w:num>
  <w:num w:numId="104" w16cid:durableId="1657417714">
    <w:abstractNumId w:val="85"/>
  </w:num>
  <w:num w:numId="105" w16cid:durableId="59059052">
    <w:abstractNumId w:val="113"/>
  </w:num>
  <w:num w:numId="106" w16cid:durableId="2083259621">
    <w:abstractNumId w:val="45"/>
  </w:num>
  <w:num w:numId="107" w16cid:durableId="131602412">
    <w:abstractNumId w:val="23"/>
  </w:num>
  <w:num w:numId="108" w16cid:durableId="2113090615">
    <w:abstractNumId w:val="49"/>
  </w:num>
  <w:num w:numId="109" w16cid:durableId="1876653577">
    <w:abstractNumId w:val="44"/>
  </w:num>
  <w:num w:numId="110" w16cid:durableId="31005658">
    <w:abstractNumId w:val="58"/>
  </w:num>
  <w:num w:numId="111" w16cid:durableId="700594393">
    <w:abstractNumId w:val="59"/>
  </w:num>
  <w:num w:numId="112" w16cid:durableId="766191979">
    <w:abstractNumId w:val="104"/>
  </w:num>
  <w:num w:numId="113" w16cid:durableId="906767378">
    <w:abstractNumId w:val="107"/>
  </w:num>
  <w:num w:numId="114" w16cid:durableId="1306660868">
    <w:abstractNumId w:val="81"/>
  </w:num>
  <w:num w:numId="115" w16cid:durableId="644626685">
    <w:abstractNumId w:val="112"/>
  </w:num>
  <w:num w:numId="116" w16cid:durableId="22948031">
    <w:abstractNumId w:val="14"/>
  </w:num>
  <w:num w:numId="117" w16cid:durableId="1447388196">
    <w:abstractNumId w:val="127"/>
  </w:num>
  <w:num w:numId="118" w16cid:durableId="270402479">
    <w:abstractNumId w:val="15"/>
  </w:num>
  <w:num w:numId="119" w16cid:durableId="121467156">
    <w:abstractNumId w:val="124"/>
  </w:num>
  <w:num w:numId="120" w16cid:durableId="1257009686">
    <w:abstractNumId w:val="13"/>
  </w:num>
  <w:num w:numId="121" w16cid:durableId="1998145658">
    <w:abstractNumId w:val="74"/>
  </w:num>
  <w:num w:numId="122" w16cid:durableId="1015771635">
    <w:abstractNumId w:val="54"/>
  </w:num>
  <w:num w:numId="123" w16cid:durableId="1167359997">
    <w:abstractNumId w:val="89"/>
  </w:num>
  <w:num w:numId="124" w16cid:durableId="1691763178">
    <w:abstractNumId w:val="75"/>
  </w:num>
  <w:num w:numId="125" w16cid:durableId="1642035675">
    <w:abstractNumId w:val="78"/>
  </w:num>
  <w:num w:numId="126" w16cid:durableId="294798013">
    <w:abstractNumId w:val="25"/>
  </w:num>
  <w:num w:numId="127" w16cid:durableId="276834458">
    <w:abstractNumId w:val="50"/>
  </w:num>
  <w:num w:numId="128" w16cid:durableId="353268723">
    <w:abstractNumId w:val="42"/>
  </w:num>
  <w:numIdMacAtCleanup w:val="1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2759"/>
    <w:rsid w:val="0000166D"/>
    <w:rsid w:val="00001691"/>
    <w:rsid w:val="00005FFB"/>
    <w:rsid w:val="00010885"/>
    <w:rsid w:val="00011C02"/>
    <w:rsid w:val="00012DF2"/>
    <w:rsid w:val="00015744"/>
    <w:rsid w:val="00016873"/>
    <w:rsid w:val="000169A1"/>
    <w:rsid w:val="00016A7E"/>
    <w:rsid w:val="000256A0"/>
    <w:rsid w:val="00026033"/>
    <w:rsid w:val="0005657C"/>
    <w:rsid w:val="00057BB9"/>
    <w:rsid w:val="00061BEE"/>
    <w:rsid w:val="00062899"/>
    <w:rsid w:val="000637EF"/>
    <w:rsid w:val="00063F3A"/>
    <w:rsid w:val="00064ED1"/>
    <w:rsid w:val="000661F2"/>
    <w:rsid w:val="0007253A"/>
    <w:rsid w:val="000726B0"/>
    <w:rsid w:val="00073508"/>
    <w:rsid w:val="000737E2"/>
    <w:rsid w:val="0007487C"/>
    <w:rsid w:val="00075547"/>
    <w:rsid w:val="00076293"/>
    <w:rsid w:val="000765DF"/>
    <w:rsid w:val="000772E3"/>
    <w:rsid w:val="00085DD1"/>
    <w:rsid w:val="000934E3"/>
    <w:rsid w:val="00094C6A"/>
    <w:rsid w:val="00095871"/>
    <w:rsid w:val="000B151D"/>
    <w:rsid w:val="000B4EEA"/>
    <w:rsid w:val="000C1B34"/>
    <w:rsid w:val="000C283D"/>
    <w:rsid w:val="000C2D57"/>
    <w:rsid w:val="000C339D"/>
    <w:rsid w:val="000C3D7F"/>
    <w:rsid w:val="000C5394"/>
    <w:rsid w:val="000D33CB"/>
    <w:rsid w:val="000E0C0E"/>
    <w:rsid w:val="000E36B1"/>
    <w:rsid w:val="000E4606"/>
    <w:rsid w:val="000E484C"/>
    <w:rsid w:val="000E771A"/>
    <w:rsid w:val="000E7DAB"/>
    <w:rsid w:val="000F6C6B"/>
    <w:rsid w:val="000F6D1D"/>
    <w:rsid w:val="000F7823"/>
    <w:rsid w:val="00101C54"/>
    <w:rsid w:val="0010419C"/>
    <w:rsid w:val="0010425E"/>
    <w:rsid w:val="001123A8"/>
    <w:rsid w:val="00113597"/>
    <w:rsid w:val="001160F9"/>
    <w:rsid w:val="001217DC"/>
    <w:rsid w:val="001419C8"/>
    <w:rsid w:val="00142171"/>
    <w:rsid w:val="00144040"/>
    <w:rsid w:val="001455CF"/>
    <w:rsid w:val="001469C6"/>
    <w:rsid w:val="0015087D"/>
    <w:rsid w:val="00151FEC"/>
    <w:rsid w:val="0015266B"/>
    <w:rsid w:val="00155727"/>
    <w:rsid w:val="0016140D"/>
    <w:rsid w:val="00161E59"/>
    <w:rsid w:val="00163C46"/>
    <w:rsid w:val="00170F17"/>
    <w:rsid w:val="00171444"/>
    <w:rsid w:val="00172B87"/>
    <w:rsid w:val="00173E1F"/>
    <w:rsid w:val="00181C1A"/>
    <w:rsid w:val="00181C46"/>
    <w:rsid w:val="00185271"/>
    <w:rsid w:val="00185A06"/>
    <w:rsid w:val="00185F6B"/>
    <w:rsid w:val="001879A9"/>
    <w:rsid w:val="00190649"/>
    <w:rsid w:val="001919EB"/>
    <w:rsid w:val="00193745"/>
    <w:rsid w:val="001959AC"/>
    <w:rsid w:val="0019736C"/>
    <w:rsid w:val="001A16A0"/>
    <w:rsid w:val="001A1D33"/>
    <w:rsid w:val="001A404F"/>
    <w:rsid w:val="001A59D5"/>
    <w:rsid w:val="001A60DA"/>
    <w:rsid w:val="001A77EF"/>
    <w:rsid w:val="001B1FE7"/>
    <w:rsid w:val="001B28B8"/>
    <w:rsid w:val="001B6991"/>
    <w:rsid w:val="001C38DB"/>
    <w:rsid w:val="001D257C"/>
    <w:rsid w:val="001D2ACB"/>
    <w:rsid w:val="001D4D54"/>
    <w:rsid w:val="001D708D"/>
    <w:rsid w:val="001E1F2F"/>
    <w:rsid w:val="001E3092"/>
    <w:rsid w:val="001E35DC"/>
    <w:rsid w:val="001E3CF8"/>
    <w:rsid w:val="001F074F"/>
    <w:rsid w:val="00202DF9"/>
    <w:rsid w:val="00203F92"/>
    <w:rsid w:val="00203FD3"/>
    <w:rsid w:val="00204180"/>
    <w:rsid w:val="00205979"/>
    <w:rsid w:val="00205B10"/>
    <w:rsid w:val="00206662"/>
    <w:rsid w:val="002077F1"/>
    <w:rsid w:val="00210034"/>
    <w:rsid w:val="002125D0"/>
    <w:rsid w:val="00216204"/>
    <w:rsid w:val="00216DE3"/>
    <w:rsid w:val="00217556"/>
    <w:rsid w:val="0022097F"/>
    <w:rsid w:val="0022368B"/>
    <w:rsid w:val="00223775"/>
    <w:rsid w:val="00230176"/>
    <w:rsid w:val="0023091C"/>
    <w:rsid w:val="00232294"/>
    <w:rsid w:val="00234386"/>
    <w:rsid w:val="002348F0"/>
    <w:rsid w:val="00234922"/>
    <w:rsid w:val="00236AC4"/>
    <w:rsid w:val="002418C0"/>
    <w:rsid w:val="00242656"/>
    <w:rsid w:val="00242780"/>
    <w:rsid w:val="00242B5D"/>
    <w:rsid w:val="00245DA9"/>
    <w:rsid w:val="002534FF"/>
    <w:rsid w:val="0025713E"/>
    <w:rsid w:val="00260F94"/>
    <w:rsid w:val="002618F8"/>
    <w:rsid w:val="002633FC"/>
    <w:rsid w:val="00267A1C"/>
    <w:rsid w:val="0027055A"/>
    <w:rsid w:val="00270606"/>
    <w:rsid w:val="002742C6"/>
    <w:rsid w:val="00274BF9"/>
    <w:rsid w:val="0027674B"/>
    <w:rsid w:val="0028026B"/>
    <w:rsid w:val="00282DD7"/>
    <w:rsid w:val="002871BA"/>
    <w:rsid w:val="002931EE"/>
    <w:rsid w:val="002932FC"/>
    <w:rsid w:val="002963B3"/>
    <w:rsid w:val="00296B44"/>
    <w:rsid w:val="00296FC5"/>
    <w:rsid w:val="00297338"/>
    <w:rsid w:val="002B1164"/>
    <w:rsid w:val="002B15EC"/>
    <w:rsid w:val="002B377E"/>
    <w:rsid w:val="002B377F"/>
    <w:rsid w:val="002B5086"/>
    <w:rsid w:val="002B6EC3"/>
    <w:rsid w:val="002C0426"/>
    <w:rsid w:val="002C7885"/>
    <w:rsid w:val="002D1CE0"/>
    <w:rsid w:val="002D2FB0"/>
    <w:rsid w:val="002D31B3"/>
    <w:rsid w:val="002D6150"/>
    <w:rsid w:val="002E663C"/>
    <w:rsid w:val="002E76A6"/>
    <w:rsid w:val="002E7745"/>
    <w:rsid w:val="002E7ED9"/>
    <w:rsid w:val="002F51CA"/>
    <w:rsid w:val="002F6363"/>
    <w:rsid w:val="002F6F5A"/>
    <w:rsid w:val="003019C2"/>
    <w:rsid w:val="00303686"/>
    <w:rsid w:val="00304DAA"/>
    <w:rsid w:val="00306A14"/>
    <w:rsid w:val="00311466"/>
    <w:rsid w:val="0031166A"/>
    <w:rsid w:val="00311990"/>
    <w:rsid w:val="00312512"/>
    <w:rsid w:val="0031312B"/>
    <w:rsid w:val="00313DC7"/>
    <w:rsid w:val="0031548E"/>
    <w:rsid w:val="00320BB2"/>
    <w:rsid w:val="00323EE0"/>
    <w:rsid w:val="003241A3"/>
    <w:rsid w:val="003276E8"/>
    <w:rsid w:val="00331417"/>
    <w:rsid w:val="00342384"/>
    <w:rsid w:val="00344F26"/>
    <w:rsid w:val="003451E1"/>
    <w:rsid w:val="00345C64"/>
    <w:rsid w:val="00350167"/>
    <w:rsid w:val="003540F6"/>
    <w:rsid w:val="003552DC"/>
    <w:rsid w:val="00355380"/>
    <w:rsid w:val="00357E79"/>
    <w:rsid w:val="00363ECF"/>
    <w:rsid w:val="0036645C"/>
    <w:rsid w:val="003733CC"/>
    <w:rsid w:val="00374027"/>
    <w:rsid w:val="00377414"/>
    <w:rsid w:val="0038193A"/>
    <w:rsid w:val="003844AC"/>
    <w:rsid w:val="003848B7"/>
    <w:rsid w:val="00386A4E"/>
    <w:rsid w:val="00387790"/>
    <w:rsid w:val="003A5D63"/>
    <w:rsid w:val="003C071E"/>
    <w:rsid w:val="003C6775"/>
    <w:rsid w:val="003C67A4"/>
    <w:rsid w:val="003C786B"/>
    <w:rsid w:val="003C7C22"/>
    <w:rsid w:val="003D0352"/>
    <w:rsid w:val="003D0E46"/>
    <w:rsid w:val="003D466E"/>
    <w:rsid w:val="003D62BD"/>
    <w:rsid w:val="003E2641"/>
    <w:rsid w:val="003E4040"/>
    <w:rsid w:val="003E55BA"/>
    <w:rsid w:val="003F2B4D"/>
    <w:rsid w:val="003F3065"/>
    <w:rsid w:val="003F4514"/>
    <w:rsid w:val="003F4974"/>
    <w:rsid w:val="003F6D53"/>
    <w:rsid w:val="00404DE3"/>
    <w:rsid w:val="00405A0B"/>
    <w:rsid w:val="004132AB"/>
    <w:rsid w:val="004160A9"/>
    <w:rsid w:val="00421997"/>
    <w:rsid w:val="0043031B"/>
    <w:rsid w:val="004328EB"/>
    <w:rsid w:val="00436296"/>
    <w:rsid w:val="00437B35"/>
    <w:rsid w:val="00440547"/>
    <w:rsid w:val="00441064"/>
    <w:rsid w:val="004433E0"/>
    <w:rsid w:val="0045121C"/>
    <w:rsid w:val="004515CF"/>
    <w:rsid w:val="0045234A"/>
    <w:rsid w:val="00453268"/>
    <w:rsid w:val="004537EE"/>
    <w:rsid w:val="0045672D"/>
    <w:rsid w:val="00460155"/>
    <w:rsid w:val="00461A24"/>
    <w:rsid w:val="00464ADC"/>
    <w:rsid w:val="004653A7"/>
    <w:rsid w:val="00470939"/>
    <w:rsid w:val="00470AC8"/>
    <w:rsid w:val="00475C80"/>
    <w:rsid w:val="00480541"/>
    <w:rsid w:val="00482108"/>
    <w:rsid w:val="004846FE"/>
    <w:rsid w:val="00486053"/>
    <w:rsid w:val="00487247"/>
    <w:rsid w:val="00487818"/>
    <w:rsid w:val="00491083"/>
    <w:rsid w:val="004A157A"/>
    <w:rsid w:val="004A1B22"/>
    <w:rsid w:val="004A2E07"/>
    <w:rsid w:val="004A491E"/>
    <w:rsid w:val="004A5175"/>
    <w:rsid w:val="004A7222"/>
    <w:rsid w:val="004B380C"/>
    <w:rsid w:val="004B52FB"/>
    <w:rsid w:val="004C0EC3"/>
    <w:rsid w:val="004C0F5C"/>
    <w:rsid w:val="004C2054"/>
    <w:rsid w:val="004C31BA"/>
    <w:rsid w:val="004C3500"/>
    <w:rsid w:val="004C52E3"/>
    <w:rsid w:val="004C5994"/>
    <w:rsid w:val="004C662B"/>
    <w:rsid w:val="004D513D"/>
    <w:rsid w:val="004D6639"/>
    <w:rsid w:val="004D686D"/>
    <w:rsid w:val="004D7281"/>
    <w:rsid w:val="004E0958"/>
    <w:rsid w:val="004E1941"/>
    <w:rsid w:val="004E26BE"/>
    <w:rsid w:val="004E3839"/>
    <w:rsid w:val="004E5B4B"/>
    <w:rsid w:val="004E7404"/>
    <w:rsid w:val="004F06D6"/>
    <w:rsid w:val="004F6DDD"/>
    <w:rsid w:val="004F6EA5"/>
    <w:rsid w:val="0050478F"/>
    <w:rsid w:val="00505D89"/>
    <w:rsid w:val="00505EC5"/>
    <w:rsid w:val="00505FD0"/>
    <w:rsid w:val="005108E4"/>
    <w:rsid w:val="00514C08"/>
    <w:rsid w:val="0051581B"/>
    <w:rsid w:val="00517451"/>
    <w:rsid w:val="005208EB"/>
    <w:rsid w:val="005229AB"/>
    <w:rsid w:val="005254CB"/>
    <w:rsid w:val="005303E7"/>
    <w:rsid w:val="0053508F"/>
    <w:rsid w:val="005350A1"/>
    <w:rsid w:val="00535F7C"/>
    <w:rsid w:val="00537E2D"/>
    <w:rsid w:val="0054006B"/>
    <w:rsid w:val="0054293E"/>
    <w:rsid w:val="00543842"/>
    <w:rsid w:val="00544240"/>
    <w:rsid w:val="005443F8"/>
    <w:rsid w:val="0054494D"/>
    <w:rsid w:val="00544F64"/>
    <w:rsid w:val="0054709B"/>
    <w:rsid w:val="0055349D"/>
    <w:rsid w:val="005534A0"/>
    <w:rsid w:val="00553AAF"/>
    <w:rsid w:val="00555256"/>
    <w:rsid w:val="00560A39"/>
    <w:rsid w:val="00564648"/>
    <w:rsid w:val="00564758"/>
    <w:rsid w:val="00574F7B"/>
    <w:rsid w:val="00583EC4"/>
    <w:rsid w:val="00584CF8"/>
    <w:rsid w:val="00585EEB"/>
    <w:rsid w:val="00586154"/>
    <w:rsid w:val="005869BD"/>
    <w:rsid w:val="0059332B"/>
    <w:rsid w:val="00594400"/>
    <w:rsid w:val="00596C7F"/>
    <w:rsid w:val="005A1111"/>
    <w:rsid w:val="005A1BE4"/>
    <w:rsid w:val="005A4216"/>
    <w:rsid w:val="005A5264"/>
    <w:rsid w:val="005B0C8A"/>
    <w:rsid w:val="005B258C"/>
    <w:rsid w:val="005B3D36"/>
    <w:rsid w:val="005B3E4D"/>
    <w:rsid w:val="005C0A0E"/>
    <w:rsid w:val="005C171A"/>
    <w:rsid w:val="005C4605"/>
    <w:rsid w:val="005C6A07"/>
    <w:rsid w:val="005C7C7C"/>
    <w:rsid w:val="005C7FDE"/>
    <w:rsid w:val="005D0BE5"/>
    <w:rsid w:val="005D1293"/>
    <w:rsid w:val="005D1845"/>
    <w:rsid w:val="005D192E"/>
    <w:rsid w:val="005E0CBB"/>
    <w:rsid w:val="005E2422"/>
    <w:rsid w:val="005E4DDA"/>
    <w:rsid w:val="005E5594"/>
    <w:rsid w:val="005F033E"/>
    <w:rsid w:val="005F63E8"/>
    <w:rsid w:val="006002CA"/>
    <w:rsid w:val="00604C90"/>
    <w:rsid w:val="0061190A"/>
    <w:rsid w:val="006138C2"/>
    <w:rsid w:val="00613F57"/>
    <w:rsid w:val="006149DF"/>
    <w:rsid w:val="00616805"/>
    <w:rsid w:val="00616AFE"/>
    <w:rsid w:val="00616F57"/>
    <w:rsid w:val="006219AA"/>
    <w:rsid w:val="0062218D"/>
    <w:rsid w:val="0062561C"/>
    <w:rsid w:val="00625E65"/>
    <w:rsid w:val="0062636B"/>
    <w:rsid w:val="006268D2"/>
    <w:rsid w:val="00627E58"/>
    <w:rsid w:val="0063319B"/>
    <w:rsid w:val="006353FE"/>
    <w:rsid w:val="00635F44"/>
    <w:rsid w:val="00641628"/>
    <w:rsid w:val="00641901"/>
    <w:rsid w:val="00642C58"/>
    <w:rsid w:val="00643637"/>
    <w:rsid w:val="0064684F"/>
    <w:rsid w:val="0065427F"/>
    <w:rsid w:val="0065479E"/>
    <w:rsid w:val="00655684"/>
    <w:rsid w:val="00655D76"/>
    <w:rsid w:val="00656358"/>
    <w:rsid w:val="00657F74"/>
    <w:rsid w:val="0066124E"/>
    <w:rsid w:val="00664D93"/>
    <w:rsid w:val="00666263"/>
    <w:rsid w:val="006672F7"/>
    <w:rsid w:val="0066736E"/>
    <w:rsid w:val="006720A3"/>
    <w:rsid w:val="00672B8F"/>
    <w:rsid w:val="006747AB"/>
    <w:rsid w:val="0068605C"/>
    <w:rsid w:val="006917E4"/>
    <w:rsid w:val="006928AD"/>
    <w:rsid w:val="00692BC4"/>
    <w:rsid w:val="00695A69"/>
    <w:rsid w:val="00695EF7"/>
    <w:rsid w:val="006967B8"/>
    <w:rsid w:val="006A6490"/>
    <w:rsid w:val="006A7D5B"/>
    <w:rsid w:val="006B74ED"/>
    <w:rsid w:val="006C18B5"/>
    <w:rsid w:val="006C7517"/>
    <w:rsid w:val="006C7829"/>
    <w:rsid w:val="006D123B"/>
    <w:rsid w:val="006D21C7"/>
    <w:rsid w:val="006D2B48"/>
    <w:rsid w:val="006D445A"/>
    <w:rsid w:val="006D716A"/>
    <w:rsid w:val="006E1B27"/>
    <w:rsid w:val="006E2A7C"/>
    <w:rsid w:val="006E2E7E"/>
    <w:rsid w:val="006E4D1F"/>
    <w:rsid w:val="006F1499"/>
    <w:rsid w:val="006F2D83"/>
    <w:rsid w:val="006F38F8"/>
    <w:rsid w:val="006F3A81"/>
    <w:rsid w:val="006F6D32"/>
    <w:rsid w:val="006F70EF"/>
    <w:rsid w:val="006F7EDB"/>
    <w:rsid w:val="00703FF1"/>
    <w:rsid w:val="00705AB9"/>
    <w:rsid w:val="0070653F"/>
    <w:rsid w:val="00707E22"/>
    <w:rsid w:val="007133B4"/>
    <w:rsid w:val="00715FCD"/>
    <w:rsid w:val="00716140"/>
    <w:rsid w:val="00716769"/>
    <w:rsid w:val="00724367"/>
    <w:rsid w:val="00726E98"/>
    <w:rsid w:val="0073026A"/>
    <w:rsid w:val="00730F79"/>
    <w:rsid w:val="007339E1"/>
    <w:rsid w:val="00733DBB"/>
    <w:rsid w:val="007343F5"/>
    <w:rsid w:val="00736327"/>
    <w:rsid w:val="0073771E"/>
    <w:rsid w:val="007417DE"/>
    <w:rsid w:val="00741D5D"/>
    <w:rsid w:val="0074210C"/>
    <w:rsid w:val="007437FD"/>
    <w:rsid w:val="00744616"/>
    <w:rsid w:val="00753C80"/>
    <w:rsid w:val="007545E9"/>
    <w:rsid w:val="007551E6"/>
    <w:rsid w:val="00757073"/>
    <w:rsid w:val="0075718B"/>
    <w:rsid w:val="007573AF"/>
    <w:rsid w:val="00757C72"/>
    <w:rsid w:val="007613D0"/>
    <w:rsid w:val="00762A44"/>
    <w:rsid w:val="00770430"/>
    <w:rsid w:val="00771467"/>
    <w:rsid w:val="007731F6"/>
    <w:rsid w:val="00776494"/>
    <w:rsid w:val="00783D1D"/>
    <w:rsid w:val="007857CB"/>
    <w:rsid w:val="00791CC8"/>
    <w:rsid w:val="00796F08"/>
    <w:rsid w:val="007A18BB"/>
    <w:rsid w:val="007A1D39"/>
    <w:rsid w:val="007A4D3C"/>
    <w:rsid w:val="007A507A"/>
    <w:rsid w:val="007A52D5"/>
    <w:rsid w:val="007A656B"/>
    <w:rsid w:val="007A7D77"/>
    <w:rsid w:val="007C001D"/>
    <w:rsid w:val="007C1C20"/>
    <w:rsid w:val="007C6773"/>
    <w:rsid w:val="007C7A9A"/>
    <w:rsid w:val="007D5AB8"/>
    <w:rsid w:val="007D7547"/>
    <w:rsid w:val="007E33E3"/>
    <w:rsid w:val="007E6156"/>
    <w:rsid w:val="007E6612"/>
    <w:rsid w:val="007E7468"/>
    <w:rsid w:val="007E7DDB"/>
    <w:rsid w:val="007F0FA9"/>
    <w:rsid w:val="007F19F2"/>
    <w:rsid w:val="007F37D5"/>
    <w:rsid w:val="007F484C"/>
    <w:rsid w:val="007F57E1"/>
    <w:rsid w:val="007F7FE6"/>
    <w:rsid w:val="0080489E"/>
    <w:rsid w:val="00810C7A"/>
    <w:rsid w:val="00813D12"/>
    <w:rsid w:val="00813EE1"/>
    <w:rsid w:val="00813F02"/>
    <w:rsid w:val="0081652E"/>
    <w:rsid w:val="00816623"/>
    <w:rsid w:val="00816DB7"/>
    <w:rsid w:val="00817718"/>
    <w:rsid w:val="008179E5"/>
    <w:rsid w:val="00817A95"/>
    <w:rsid w:val="008207B0"/>
    <w:rsid w:val="00831A3C"/>
    <w:rsid w:val="00831C32"/>
    <w:rsid w:val="008326F7"/>
    <w:rsid w:val="00834A1B"/>
    <w:rsid w:val="00837CC5"/>
    <w:rsid w:val="00840EFA"/>
    <w:rsid w:val="0084288F"/>
    <w:rsid w:val="008433FF"/>
    <w:rsid w:val="00845722"/>
    <w:rsid w:val="008477DB"/>
    <w:rsid w:val="0085062A"/>
    <w:rsid w:val="0085070C"/>
    <w:rsid w:val="00852533"/>
    <w:rsid w:val="00853311"/>
    <w:rsid w:val="00855742"/>
    <w:rsid w:val="00856962"/>
    <w:rsid w:val="00861CD8"/>
    <w:rsid w:val="00866030"/>
    <w:rsid w:val="008674B9"/>
    <w:rsid w:val="008723A7"/>
    <w:rsid w:val="00873BE0"/>
    <w:rsid w:val="008750AB"/>
    <w:rsid w:val="008758C2"/>
    <w:rsid w:val="00877987"/>
    <w:rsid w:val="0088105E"/>
    <w:rsid w:val="0088268B"/>
    <w:rsid w:val="00882E59"/>
    <w:rsid w:val="008945AE"/>
    <w:rsid w:val="00894A98"/>
    <w:rsid w:val="00894E85"/>
    <w:rsid w:val="00896315"/>
    <w:rsid w:val="008965D5"/>
    <w:rsid w:val="008A1919"/>
    <w:rsid w:val="008A1DA8"/>
    <w:rsid w:val="008A1F0B"/>
    <w:rsid w:val="008A2844"/>
    <w:rsid w:val="008A2ECC"/>
    <w:rsid w:val="008A3D50"/>
    <w:rsid w:val="008A5366"/>
    <w:rsid w:val="008A5781"/>
    <w:rsid w:val="008A6444"/>
    <w:rsid w:val="008A6876"/>
    <w:rsid w:val="008A6988"/>
    <w:rsid w:val="008B1234"/>
    <w:rsid w:val="008B165B"/>
    <w:rsid w:val="008B2174"/>
    <w:rsid w:val="008B7454"/>
    <w:rsid w:val="008B7A69"/>
    <w:rsid w:val="008C0C4A"/>
    <w:rsid w:val="008C16CE"/>
    <w:rsid w:val="008C2EDA"/>
    <w:rsid w:val="008D02D7"/>
    <w:rsid w:val="008D2872"/>
    <w:rsid w:val="008D4EEA"/>
    <w:rsid w:val="008D76A6"/>
    <w:rsid w:val="008D78C8"/>
    <w:rsid w:val="008E006E"/>
    <w:rsid w:val="008E0635"/>
    <w:rsid w:val="008E087F"/>
    <w:rsid w:val="008E33DA"/>
    <w:rsid w:val="008E4304"/>
    <w:rsid w:val="008E500B"/>
    <w:rsid w:val="008E5E56"/>
    <w:rsid w:val="008E70D5"/>
    <w:rsid w:val="008E7125"/>
    <w:rsid w:val="008E73C8"/>
    <w:rsid w:val="008F0D21"/>
    <w:rsid w:val="008F1774"/>
    <w:rsid w:val="008F247C"/>
    <w:rsid w:val="008F3061"/>
    <w:rsid w:val="008F4A44"/>
    <w:rsid w:val="008F5B4E"/>
    <w:rsid w:val="008F6369"/>
    <w:rsid w:val="008F7604"/>
    <w:rsid w:val="008F78F5"/>
    <w:rsid w:val="00902056"/>
    <w:rsid w:val="00903099"/>
    <w:rsid w:val="00903C90"/>
    <w:rsid w:val="00905286"/>
    <w:rsid w:val="00906A0A"/>
    <w:rsid w:val="009131D4"/>
    <w:rsid w:val="00913979"/>
    <w:rsid w:val="00914A2B"/>
    <w:rsid w:val="009157FB"/>
    <w:rsid w:val="00915A31"/>
    <w:rsid w:val="0091727B"/>
    <w:rsid w:val="00917B77"/>
    <w:rsid w:val="00924F19"/>
    <w:rsid w:val="00925A08"/>
    <w:rsid w:val="009263BC"/>
    <w:rsid w:val="00931871"/>
    <w:rsid w:val="009338DB"/>
    <w:rsid w:val="00934EE9"/>
    <w:rsid w:val="00936B78"/>
    <w:rsid w:val="0093739C"/>
    <w:rsid w:val="009401CE"/>
    <w:rsid w:val="00940B89"/>
    <w:rsid w:val="00941608"/>
    <w:rsid w:val="00942471"/>
    <w:rsid w:val="009457A2"/>
    <w:rsid w:val="00946F7C"/>
    <w:rsid w:val="00950747"/>
    <w:rsid w:val="00953F61"/>
    <w:rsid w:val="009565C3"/>
    <w:rsid w:val="009568D8"/>
    <w:rsid w:val="0096339F"/>
    <w:rsid w:val="00966CF2"/>
    <w:rsid w:val="009679A1"/>
    <w:rsid w:val="00967B1C"/>
    <w:rsid w:val="009737A0"/>
    <w:rsid w:val="00974A8E"/>
    <w:rsid w:val="009813A2"/>
    <w:rsid w:val="00982493"/>
    <w:rsid w:val="0098497C"/>
    <w:rsid w:val="009850CD"/>
    <w:rsid w:val="009936E4"/>
    <w:rsid w:val="00993D97"/>
    <w:rsid w:val="0099587E"/>
    <w:rsid w:val="009A02F8"/>
    <w:rsid w:val="009A20E4"/>
    <w:rsid w:val="009A4326"/>
    <w:rsid w:val="009A5AD3"/>
    <w:rsid w:val="009A5D68"/>
    <w:rsid w:val="009A7511"/>
    <w:rsid w:val="009B35D0"/>
    <w:rsid w:val="009B518A"/>
    <w:rsid w:val="009B55D4"/>
    <w:rsid w:val="009C05AC"/>
    <w:rsid w:val="009C0A18"/>
    <w:rsid w:val="009C4B35"/>
    <w:rsid w:val="009C5E9B"/>
    <w:rsid w:val="009D399D"/>
    <w:rsid w:val="009D672B"/>
    <w:rsid w:val="009D6CD5"/>
    <w:rsid w:val="009E1765"/>
    <w:rsid w:val="009E4935"/>
    <w:rsid w:val="009E4F56"/>
    <w:rsid w:val="009E5883"/>
    <w:rsid w:val="009F2EF2"/>
    <w:rsid w:val="009F5774"/>
    <w:rsid w:val="00A024F6"/>
    <w:rsid w:val="00A0344D"/>
    <w:rsid w:val="00A10C45"/>
    <w:rsid w:val="00A13158"/>
    <w:rsid w:val="00A154C5"/>
    <w:rsid w:val="00A15513"/>
    <w:rsid w:val="00A247C7"/>
    <w:rsid w:val="00A24966"/>
    <w:rsid w:val="00A26BB6"/>
    <w:rsid w:val="00A2768F"/>
    <w:rsid w:val="00A31B0F"/>
    <w:rsid w:val="00A33A70"/>
    <w:rsid w:val="00A33AC9"/>
    <w:rsid w:val="00A33DED"/>
    <w:rsid w:val="00A34ABB"/>
    <w:rsid w:val="00A36ED9"/>
    <w:rsid w:val="00A429D9"/>
    <w:rsid w:val="00A46269"/>
    <w:rsid w:val="00A473EF"/>
    <w:rsid w:val="00A47A11"/>
    <w:rsid w:val="00A50398"/>
    <w:rsid w:val="00A52B0D"/>
    <w:rsid w:val="00A55BBB"/>
    <w:rsid w:val="00A566FD"/>
    <w:rsid w:val="00A56974"/>
    <w:rsid w:val="00A570E0"/>
    <w:rsid w:val="00A60D67"/>
    <w:rsid w:val="00A62959"/>
    <w:rsid w:val="00A649DC"/>
    <w:rsid w:val="00A6579A"/>
    <w:rsid w:val="00A65F44"/>
    <w:rsid w:val="00A66B29"/>
    <w:rsid w:val="00A75CBE"/>
    <w:rsid w:val="00A765DE"/>
    <w:rsid w:val="00A81791"/>
    <w:rsid w:val="00A81D13"/>
    <w:rsid w:val="00A83F66"/>
    <w:rsid w:val="00A90682"/>
    <w:rsid w:val="00A9290A"/>
    <w:rsid w:val="00A9437C"/>
    <w:rsid w:val="00A946A4"/>
    <w:rsid w:val="00A9497C"/>
    <w:rsid w:val="00AA102B"/>
    <w:rsid w:val="00AA332A"/>
    <w:rsid w:val="00AA45F2"/>
    <w:rsid w:val="00AA5685"/>
    <w:rsid w:val="00AA6358"/>
    <w:rsid w:val="00AB50EF"/>
    <w:rsid w:val="00AB636C"/>
    <w:rsid w:val="00AC33F3"/>
    <w:rsid w:val="00AC4AB0"/>
    <w:rsid w:val="00AC5325"/>
    <w:rsid w:val="00AC6DDB"/>
    <w:rsid w:val="00AC711D"/>
    <w:rsid w:val="00AC732E"/>
    <w:rsid w:val="00AD44A0"/>
    <w:rsid w:val="00AD5661"/>
    <w:rsid w:val="00AE1F5E"/>
    <w:rsid w:val="00AE1F9E"/>
    <w:rsid w:val="00AE2BD9"/>
    <w:rsid w:val="00AE6FB8"/>
    <w:rsid w:val="00AF238B"/>
    <w:rsid w:val="00AF258E"/>
    <w:rsid w:val="00AF7925"/>
    <w:rsid w:val="00B01D1D"/>
    <w:rsid w:val="00B058E2"/>
    <w:rsid w:val="00B06970"/>
    <w:rsid w:val="00B07626"/>
    <w:rsid w:val="00B1005B"/>
    <w:rsid w:val="00B11382"/>
    <w:rsid w:val="00B11F71"/>
    <w:rsid w:val="00B13251"/>
    <w:rsid w:val="00B143DA"/>
    <w:rsid w:val="00B14B69"/>
    <w:rsid w:val="00B25C09"/>
    <w:rsid w:val="00B3001F"/>
    <w:rsid w:val="00B30F7D"/>
    <w:rsid w:val="00B3245A"/>
    <w:rsid w:val="00B3459F"/>
    <w:rsid w:val="00B36221"/>
    <w:rsid w:val="00B364A1"/>
    <w:rsid w:val="00B36901"/>
    <w:rsid w:val="00B3690B"/>
    <w:rsid w:val="00B41A37"/>
    <w:rsid w:val="00B45A03"/>
    <w:rsid w:val="00B45CDA"/>
    <w:rsid w:val="00B503FF"/>
    <w:rsid w:val="00B526B2"/>
    <w:rsid w:val="00B52D22"/>
    <w:rsid w:val="00B577EB"/>
    <w:rsid w:val="00B57B78"/>
    <w:rsid w:val="00B60AB7"/>
    <w:rsid w:val="00B61251"/>
    <w:rsid w:val="00B61B13"/>
    <w:rsid w:val="00B64227"/>
    <w:rsid w:val="00B73245"/>
    <w:rsid w:val="00B81180"/>
    <w:rsid w:val="00B82AC4"/>
    <w:rsid w:val="00B83018"/>
    <w:rsid w:val="00B84BFD"/>
    <w:rsid w:val="00B8532E"/>
    <w:rsid w:val="00B858E1"/>
    <w:rsid w:val="00B9394C"/>
    <w:rsid w:val="00BA0BF2"/>
    <w:rsid w:val="00BA3E41"/>
    <w:rsid w:val="00BA60AF"/>
    <w:rsid w:val="00BA60D8"/>
    <w:rsid w:val="00BB2607"/>
    <w:rsid w:val="00BB389A"/>
    <w:rsid w:val="00BB3EC4"/>
    <w:rsid w:val="00BB7B6E"/>
    <w:rsid w:val="00BC0126"/>
    <w:rsid w:val="00BC3930"/>
    <w:rsid w:val="00BD0D1F"/>
    <w:rsid w:val="00BD1672"/>
    <w:rsid w:val="00BD2019"/>
    <w:rsid w:val="00BD47E6"/>
    <w:rsid w:val="00BD4BF0"/>
    <w:rsid w:val="00BD568E"/>
    <w:rsid w:val="00BE0065"/>
    <w:rsid w:val="00BE45B6"/>
    <w:rsid w:val="00BE52FF"/>
    <w:rsid w:val="00BE53CB"/>
    <w:rsid w:val="00BF1799"/>
    <w:rsid w:val="00C04467"/>
    <w:rsid w:val="00C0506A"/>
    <w:rsid w:val="00C061FE"/>
    <w:rsid w:val="00C07AAE"/>
    <w:rsid w:val="00C13A40"/>
    <w:rsid w:val="00C13D97"/>
    <w:rsid w:val="00C15560"/>
    <w:rsid w:val="00C17B88"/>
    <w:rsid w:val="00C22581"/>
    <w:rsid w:val="00C22791"/>
    <w:rsid w:val="00C31A4C"/>
    <w:rsid w:val="00C31F73"/>
    <w:rsid w:val="00C33A77"/>
    <w:rsid w:val="00C3437E"/>
    <w:rsid w:val="00C34625"/>
    <w:rsid w:val="00C34CF7"/>
    <w:rsid w:val="00C4524D"/>
    <w:rsid w:val="00C5065B"/>
    <w:rsid w:val="00C50D1B"/>
    <w:rsid w:val="00C514C0"/>
    <w:rsid w:val="00C5246B"/>
    <w:rsid w:val="00C61EA5"/>
    <w:rsid w:val="00C6515E"/>
    <w:rsid w:val="00C65FA1"/>
    <w:rsid w:val="00C67B2C"/>
    <w:rsid w:val="00C72433"/>
    <w:rsid w:val="00C80B61"/>
    <w:rsid w:val="00C811B2"/>
    <w:rsid w:val="00C81B8A"/>
    <w:rsid w:val="00C829B0"/>
    <w:rsid w:val="00C83B2C"/>
    <w:rsid w:val="00C86E0D"/>
    <w:rsid w:val="00C90C9E"/>
    <w:rsid w:val="00C92DEF"/>
    <w:rsid w:val="00C95FC7"/>
    <w:rsid w:val="00C9617B"/>
    <w:rsid w:val="00C964AE"/>
    <w:rsid w:val="00C96A78"/>
    <w:rsid w:val="00CA4305"/>
    <w:rsid w:val="00CA4684"/>
    <w:rsid w:val="00CA6A19"/>
    <w:rsid w:val="00CA6DA8"/>
    <w:rsid w:val="00CA7138"/>
    <w:rsid w:val="00CB0637"/>
    <w:rsid w:val="00CB14A0"/>
    <w:rsid w:val="00CB1E43"/>
    <w:rsid w:val="00CC00C5"/>
    <w:rsid w:val="00CC6296"/>
    <w:rsid w:val="00CC631C"/>
    <w:rsid w:val="00CC6471"/>
    <w:rsid w:val="00CC7580"/>
    <w:rsid w:val="00CD0436"/>
    <w:rsid w:val="00CD3960"/>
    <w:rsid w:val="00CD6CBD"/>
    <w:rsid w:val="00CD6EB7"/>
    <w:rsid w:val="00CE182C"/>
    <w:rsid w:val="00CE7328"/>
    <w:rsid w:val="00CF0D3D"/>
    <w:rsid w:val="00CF1F0B"/>
    <w:rsid w:val="00CF4E6A"/>
    <w:rsid w:val="00CF5C65"/>
    <w:rsid w:val="00CF66DC"/>
    <w:rsid w:val="00D0054B"/>
    <w:rsid w:val="00D017BD"/>
    <w:rsid w:val="00D02967"/>
    <w:rsid w:val="00D061F5"/>
    <w:rsid w:val="00D07B1E"/>
    <w:rsid w:val="00D07F1D"/>
    <w:rsid w:val="00D14160"/>
    <w:rsid w:val="00D14B0D"/>
    <w:rsid w:val="00D16C5D"/>
    <w:rsid w:val="00D22BD8"/>
    <w:rsid w:val="00D24DC7"/>
    <w:rsid w:val="00D307E5"/>
    <w:rsid w:val="00D30B66"/>
    <w:rsid w:val="00D34C0B"/>
    <w:rsid w:val="00D420C8"/>
    <w:rsid w:val="00D43257"/>
    <w:rsid w:val="00D43EC9"/>
    <w:rsid w:val="00D44690"/>
    <w:rsid w:val="00D45566"/>
    <w:rsid w:val="00D47982"/>
    <w:rsid w:val="00D504BF"/>
    <w:rsid w:val="00D506B5"/>
    <w:rsid w:val="00D50B2A"/>
    <w:rsid w:val="00D61C85"/>
    <w:rsid w:val="00D64496"/>
    <w:rsid w:val="00D66F6A"/>
    <w:rsid w:val="00D677CA"/>
    <w:rsid w:val="00D71FEC"/>
    <w:rsid w:val="00D72600"/>
    <w:rsid w:val="00D74A81"/>
    <w:rsid w:val="00D755B2"/>
    <w:rsid w:val="00D76050"/>
    <w:rsid w:val="00D80594"/>
    <w:rsid w:val="00D809E3"/>
    <w:rsid w:val="00D80C27"/>
    <w:rsid w:val="00D8266A"/>
    <w:rsid w:val="00D830E9"/>
    <w:rsid w:val="00D852D9"/>
    <w:rsid w:val="00D855BE"/>
    <w:rsid w:val="00D867B9"/>
    <w:rsid w:val="00D86A5D"/>
    <w:rsid w:val="00D902EB"/>
    <w:rsid w:val="00D90A25"/>
    <w:rsid w:val="00D93DE1"/>
    <w:rsid w:val="00D93F7C"/>
    <w:rsid w:val="00D94E82"/>
    <w:rsid w:val="00D950DA"/>
    <w:rsid w:val="00D978AD"/>
    <w:rsid w:val="00DA21AF"/>
    <w:rsid w:val="00DA2759"/>
    <w:rsid w:val="00DA5A5F"/>
    <w:rsid w:val="00DA5BAA"/>
    <w:rsid w:val="00DA5C02"/>
    <w:rsid w:val="00DB0DE2"/>
    <w:rsid w:val="00DB6950"/>
    <w:rsid w:val="00DB6C48"/>
    <w:rsid w:val="00DC095F"/>
    <w:rsid w:val="00DC28DB"/>
    <w:rsid w:val="00DC355C"/>
    <w:rsid w:val="00DD07AC"/>
    <w:rsid w:val="00DD09CE"/>
    <w:rsid w:val="00DD1DD6"/>
    <w:rsid w:val="00DD4FCE"/>
    <w:rsid w:val="00DD63BF"/>
    <w:rsid w:val="00DE016E"/>
    <w:rsid w:val="00DE1837"/>
    <w:rsid w:val="00DE1CA8"/>
    <w:rsid w:val="00DE5C49"/>
    <w:rsid w:val="00DE7290"/>
    <w:rsid w:val="00DF42B5"/>
    <w:rsid w:val="00DF49B5"/>
    <w:rsid w:val="00DF6E5D"/>
    <w:rsid w:val="00DF75F8"/>
    <w:rsid w:val="00E077D0"/>
    <w:rsid w:val="00E106E2"/>
    <w:rsid w:val="00E1351B"/>
    <w:rsid w:val="00E15677"/>
    <w:rsid w:val="00E15EFD"/>
    <w:rsid w:val="00E23372"/>
    <w:rsid w:val="00E235C7"/>
    <w:rsid w:val="00E2384D"/>
    <w:rsid w:val="00E24366"/>
    <w:rsid w:val="00E2455D"/>
    <w:rsid w:val="00E27898"/>
    <w:rsid w:val="00E3004E"/>
    <w:rsid w:val="00E313C7"/>
    <w:rsid w:val="00E33E4B"/>
    <w:rsid w:val="00E3795D"/>
    <w:rsid w:val="00E43ABE"/>
    <w:rsid w:val="00E4781A"/>
    <w:rsid w:val="00E500B9"/>
    <w:rsid w:val="00E50261"/>
    <w:rsid w:val="00E543CC"/>
    <w:rsid w:val="00E60620"/>
    <w:rsid w:val="00E62267"/>
    <w:rsid w:val="00E62296"/>
    <w:rsid w:val="00E6244A"/>
    <w:rsid w:val="00E641E9"/>
    <w:rsid w:val="00E6586E"/>
    <w:rsid w:val="00E65E12"/>
    <w:rsid w:val="00E75ACD"/>
    <w:rsid w:val="00E76A89"/>
    <w:rsid w:val="00E76B32"/>
    <w:rsid w:val="00E77AFC"/>
    <w:rsid w:val="00E80D9B"/>
    <w:rsid w:val="00E82006"/>
    <w:rsid w:val="00E82792"/>
    <w:rsid w:val="00E83A36"/>
    <w:rsid w:val="00E8588D"/>
    <w:rsid w:val="00E90ABE"/>
    <w:rsid w:val="00E929CF"/>
    <w:rsid w:val="00E934B7"/>
    <w:rsid w:val="00E940DB"/>
    <w:rsid w:val="00E94CBF"/>
    <w:rsid w:val="00E959B6"/>
    <w:rsid w:val="00E96E36"/>
    <w:rsid w:val="00E97291"/>
    <w:rsid w:val="00E97D75"/>
    <w:rsid w:val="00EA4AD2"/>
    <w:rsid w:val="00EA74B5"/>
    <w:rsid w:val="00EA784F"/>
    <w:rsid w:val="00EB2263"/>
    <w:rsid w:val="00EB4849"/>
    <w:rsid w:val="00EB6D16"/>
    <w:rsid w:val="00EC56A1"/>
    <w:rsid w:val="00ED0F7B"/>
    <w:rsid w:val="00ED2D3F"/>
    <w:rsid w:val="00EE210E"/>
    <w:rsid w:val="00EE2E8C"/>
    <w:rsid w:val="00EE540B"/>
    <w:rsid w:val="00EF1ADA"/>
    <w:rsid w:val="00EF391E"/>
    <w:rsid w:val="00EF5D2D"/>
    <w:rsid w:val="00EF7808"/>
    <w:rsid w:val="00F00C9A"/>
    <w:rsid w:val="00F05747"/>
    <w:rsid w:val="00F076B1"/>
    <w:rsid w:val="00F07DCE"/>
    <w:rsid w:val="00F15572"/>
    <w:rsid w:val="00F16FF8"/>
    <w:rsid w:val="00F1715E"/>
    <w:rsid w:val="00F17DAD"/>
    <w:rsid w:val="00F20A0F"/>
    <w:rsid w:val="00F21325"/>
    <w:rsid w:val="00F213ED"/>
    <w:rsid w:val="00F2164B"/>
    <w:rsid w:val="00F23372"/>
    <w:rsid w:val="00F2363F"/>
    <w:rsid w:val="00F237C2"/>
    <w:rsid w:val="00F25A1B"/>
    <w:rsid w:val="00F26A37"/>
    <w:rsid w:val="00F324D4"/>
    <w:rsid w:val="00F329E8"/>
    <w:rsid w:val="00F329F9"/>
    <w:rsid w:val="00F34601"/>
    <w:rsid w:val="00F35A91"/>
    <w:rsid w:val="00F37129"/>
    <w:rsid w:val="00F41CC0"/>
    <w:rsid w:val="00F42CAF"/>
    <w:rsid w:val="00F4631B"/>
    <w:rsid w:val="00F5147C"/>
    <w:rsid w:val="00F518B2"/>
    <w:rsid w:val="00F527BD"/>
    <w:rsid w:val="00F53588"/>
    <w:rsid w:val="00F56758"/>
    <w:rsid w:val="00F57804"/>
    <w:rsid w:val="00F60ADE"/>
    <w:rsid w:val="00F633B3"/>
    <w:rsid w:val="00F63AF4"/>
    <w:rsid w:val="00F644D4"/>
    <w:rsid w:val="00F648CD"/>
    <w:rsid w:val="00F661C6"/>
    <w:rsid w:val="00F66260"/>
    <w:rsid w:val="00F706AB"/>
    <w:rsid w:val="00F75F58"/>
    <w:rsid w:val="00F8017F"/>
    <w:rsid w:val="00F80241"/>
    <w:rsid w:val="00F80C4F"/>
    <w:rsid w:val="00F82D5D"/>
    <w:rsid w:val="00F82E02"/>
    <w:rsid w:val="00F859D1"/>
    <w:rsid w:val="00F91ED5"/>
    <w:rsid w:val="00F91EFC"/>
    <w:rsid w:val="00F92E59"/>
    <w:rsid w:val="00F930B6"/>
    <w:rsid w:val="00F937DF"/>
    <w:rsid w:val="00F93A38"/>
    <w:rsid w:val="00F94AB5"/>
    <w:rsid w:val="00F962D6"/>
    <w:rsid w:val="00FA02CE"/>
    <w:rsid w:val="00FA54FA"/>
    <w:rsid w:val="00FA5F5D"/>
    <w:rsid w:val="00FB78BA"/>
    <w:rsid w:val="00FC1627"/>
    <w:rsid w:val="00FC6128"/>
    <w:rsid w:val="00FC761A"/>
    <w:rsid w:val="00FC7BC4"/>
    <w:rsid w:val="00FD72DD"/>
    <w:rsid w:val="00FE29E5"/>
    <w:rsid w:val="00FE2BDF"/>
    <w:rsid w:val="00FE349E"/>
    <w:rsid w:val="00FE4879"/>
    <w:rsid w:val="00FF0B89"/>
    <w:rsid w:val="00FF4F01"/>
    <w:rsid w:val="00FF7BD8"/>
    <w:rsid w:val="116212A8"/>
    <w:rsid w:val="1856BD6D"/>
    <w:rsid w:val="4612E06C"/>
    <w:rsid w:val="4BDF6B1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96C21E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Times New Roman" w:eastAsia="Times New Roman" w:hAnsi="Times New Roman" w:cs="Times New Roman"/>
    </w:rPr>
  </w:style>
  <w:style w:type="paragraph" w:styleId="Heading1">
    <w:name w:val="heading 1"/>
    <w:basedOn w:val="Normal"/>
    <w:uiPriority w:val="9"/>
    <w:qFormat/>
    <w:pPr>
      <w:spacing w:before="18"/>
      <w:ind w:left="2784" w:right="2784"/>
      <w:jc w:val="center"/>
      <w:outlineLvl w:val="0"/>
    </w:pPr>
    <w:rPr>
      <w:b/>
      <w:bCs/>
      <w:sz w:val="24"/>
      <w:szCs w:val="24"/>
    </w:rPr>
  </w:style>
  <w:style w:type="paragraph" w:styleId="Heading2">
    <w:name w:val="heading 2"/>
    <w:basedOn w:val="Normal"/>
    <w:next w:val="Normal"/>
    <w:link w:val="Heading2Char"/>
    <w:uiPriority w:val="9"/>
    <w:semiHidden/>
    <w:unhideWhenUsed/>
    <w:qFormat/>
    <w:rsid w:val="006B74ED"/>
    <w:pPr>
      <w:keepNext/>
      <w:keepLines/>
      <w:spacing w:before="40"/>
      <w:outlineLvl w:val="1"/>
    </w:pPr>
    <w:rPr>
      <w:rFonts w:asciiTheme="majorHAnsi" w:eastAsiaTheme="majorEastAsia" w:hAnsiTheme="majorHAnsi" w:cstheme="majorBidi"/>
      <w:color w:val="365F91"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1"/>
    <w:qFormat/>
    <w:pPr>
      <w:jc w:val="both"/>
    </w:pPr>
    <w:rPr>
      <w:sz w:val="24"/>
      <w:szCs w:val="24"/>
    </w:rPr>
  </w:style>
  <w:style w:type="paragraph" w:styleId="ListParagraph">
    <w:name w:val="List Paragraph"/>
    <w:basedOn w:val="Normal"/>
    <w:uiPriority w:val="34"/>
    <w:qFormat/>
    <w:pPr>
      <w:ind w:left="1675"/>
      <w:jc w:val="both"/>
    </w:pPr>
  </w:style>
  <w:style w:type="paragraph" w:customStyle="1" w:styleId="TableParagraph">
    <w:name w:val="Table Paragraph"/>
    <w:basedOn w:val="Normal"/>
    <w:uiPriority w:val="1"/>
    <w:qFormat/>
    <w:pPr>
      <w:spacing w:before="91"/>
      <w:ind w:left="112"/>
    </w:pPr>
  </w:style>
  <w:style w:type="paragraph" w:styleId="Header">
    <w:name w:val="header"/>
    <w:basedOn w:val="Normal"/>
    <w:link w:val="HeaderChar"/>
    <w:uiPriority w:val="99"/>
    <w:unhideWhenUsed/>
    <w:rsid w:val="00F644D4"/>
    <w:pPr>
      <w:tabs>
        <w:tab w:val="center" w:pos="4680"/>
        <w:tab w:val="right" w:pos="9360"/>
      </w:tabs>
    </w:pPr>
  </w:style>
  <w:style w:type="character" w:customStyle="1" w:styleId="HeaderChar">
    <w:name w:val="Header Char"/>
    <w:basedOn w:val="DefaultParagraphFont"/>
    <w:link w:val="Header"/>
    <w:uiPriority w:val="99"/>
    <w:rsid w:val="00F644D4"/>
    <w:rPr>
      <w:rFonts w:ascii="Times New Roman" w:eastAsia="Times New Roman" w:hAnsi="Times New Roman" w:cs="Times New Roman"/>
    </w:rPr>
  </w:style>
  <w:style w:type="paragraph" w:styleId="Footer">
    <w:name w:val="footer"/>
    <w:basedOn w:val="Normal"/>
    <w:link w:val="FooterChar"/>
    <w:uiPriority w:val="99"/>
    <w:unhideWhenUsed/>
    <w:rsid w:val="00F644D4"/>
    <w:pPr>
      <w:tabs>
        <w:tab w:val="center" w:pos="4680"/>
        <w:tab w:val="right" w:pos="9360"/>
      </w:tabs>
    </w:pPr>
  </w:style>
  <w:style w:type="character" w:customStyle="1" w:styleId="FooterChar">
    <w:name w:val="Footer Char"/>
    <w:basedOn w:val="DefaultParagraphFont"/>
    <w:link w:val="Footer"/>
    <w:uiPriority w:val="99"/>
    <w:rsid w:val="00F644D4"/>
    <w:rPr>
      <w:rFonts w:ascii="Times New Roman" w:eastAsia="Times New Roman" w:hAnsi="Times New Roman" w:cs="Times New Roman"/>
    </w:rPr>
  </w:style>
  <w:style w:type="paragraph" w:styleId="Revision">
    <w:name w:val="Revision"/>
    <w:hidden/>
    <w:uiPriority w:val="99"/>
    <w:semiHidden/>
    <w:rsid w:val="0081652E"/>
    <w:pPr>
      <w:widowControl/>
      <w:autoSpaceDE/>
      <w:autoSpaceDN/>
    </w:pPr>
    <w:rPr>
      <w:rFonts w:ascii="Times New Roman" w:eastAsia="Times New Roman" w:hAnsi="Times New Roman" w:cs="Times New Roman"/>
    </w:rPr>
  </w:style>
  <w:style w:type="character" w:customStyle="1" w:styleId="Heading2Char">
    <w:name w:val="Heading 2 Char"/>
    <w:basedOn w:val="DefaultParagraphFont"/>
    <w:link w:val="Heading2"/>
    <w:uiPriority w:val="9"/>
    <w:semiHidden/>
    <w:rsid w:val="006B74ED"/>
    <w:rPr>
      <w:rFonts w:asciiTheme="majorHAnsi" w:eastAsiaTheme="majorEastAsia" w:hAnsiTheme="majorHAnsi" w:cstheme="majorBidi"/>
      <w:color w:val="365F91" w:themeColor="accent1" w:themeShade="BF"/>
      <w:sz w:val="26"/>
      <w:szCs w:val="26"/>
    </w:rPr>
  </w:style>
  <w:style w:type="character" w:styleId="Hyperlink">
    <w:name w:val="Hyperlink"/>
    <w:basedOn w:val="DefaultParagraphFont"/>
    <w:uiPriority w:val="99"/>
    <w:unhideWhenUsed/>
    <w:rsid w:val="00C96A78"/>
    <w:rPr>
      <w:color w:val="0000FF"/>
      <w:u w:val="single"/>
    </w:rPr>
  </w:style>
  <w:style w:type="character" w:styleId="CommentReference">
    <w:name w:val="annotation reference"/>
    <w:basedOn w:val="DefaultParagraphFont"/>
    <w:uiPriority w:val="99"/>
    <w:semiHidden/>
    <w:unhideWhenUsed/>
    <w:rsid w:val="00C96A78"/>
    <w:rPr>
      <w:sz w:val="16"/>
      <w:szCs w:val="16"/>
    </w:rPr>
  </w:style>
  <w:style w:type="paragraph" w:styleId="CommentText">
    <w:name w:val="annotation text"/>
    <w:basedOn w:val="Normal"/>
    <w:link w:val="CommentTextChar"/>
    <w:uiPriority w:val="99"/>
    <w:unhideWhenUsed/>
    <w:rsid w:val="00C96A78"/>
    <w:pPr>
      <w:widowControl/>
      <w:autoSpaceDE/>
      <w:autoSpaceDN/>
      <w:spacing w:after="160"/>
      <w:ind w:left="2160"/>
    </w:pPr>
    <w:rPr>
      <w:rFonts w:asciiTheme="minorHAnsi" w:eastAsiaTheme="minorEastAsia" w:hAnsiTheme="minorHAnsi" w:cstheme="minorBidi"/>
      <w:color w:val="5A5A5A" w:themeColor="text1" w:themeTint="A5"/>
      <w:sz w:val="20"/>
      <w:szCs w:val="20"/>
    </w:rPr>
  </w:style>
  <w:style w:type="character" w:customStyle="1" w:styleId="CommentTextChar">
    <w:name w:val="Comment Text Char"/>
    <w:basedOn w:val="DefaultParagraphFont"/>
    <w:link w:val="CommentText"/>
    <w:uiPriority w:val="99"/>
    <w:rsid w:val="00C96A78"/>
    <w:rPr>
      <w:rFonts w:eastAsiaTheme="minorEastAsia"/>
      <w:color w:val="5A5A5A" w:themeColor="text1" w:themeTint="A5"/>
      <w:sz w:val="20"/>
      <w:szCs w:val="20"/>
    </w:rPr>
  </w:style>
  <w:style w:type="character" w:styleId="Mention">
    <w:name w:val="Mention"/>
    <w:basedOn w:val="DefaultParagraphFont"/>
    <w:uiPriority w:val="99"/>
    <w:unhideWhenUsed/>
    <w:rsid w:val="00C96A78"/>
    <w:rPr>
      <w:color w:val="2B579A"/>
      <w:shd w:val="clear" w:color="auto" w:fill="E1DFDD"/>
    </w:rPr>
  </w:style>
  <w:style w:type="paragraph" w:styleId="CommentSubject">
    <w:name w:val="annotation subject"/>
    <w:basedOn w:val="CommentText"/>
    <w:next w:val="CommentText"/>
    <w:link w:val="CommentSubjectChar"/>
    <w:uiPriority w:val="99"/>
    <w:semiHidden/>
    <w:unhideWhenUsed/>
    <w:rsid w:val="00C96A78"/>
    <w:pPr>
      <w:widowControl w:val="0"/>
      <w:autoSpaceDE w:val="0"/>
      <w:autoSpaceDN w:val="0"/>
      <w:spacing w:after="0"/>
      <w:ind w:left="0"/>
    </w:pPr>
    <w:rPr>
      <w:rFonts w:ascii="Times New Roman" w:eastAsia="Times New Roman" w:hAnsi="Times New Roman" w:cs="Times New Roman"/>
      <w:b/>
      <w:bCs/>
      <w:color w:val="auto"/>
    </w:rPr>
  </w:style>
  <w:style w:type="character" w:customStyle="1" w:styleId="CommentSubjectChar">
    <w:name w:val="Comment Subject Char"/>
    <w:basedOn w:val="CommentTextChar"/>
    <w:link w:val="CommentSubject"/>
    <w:uiPriority w:val="99"/>
    <w:semiHidden/>
    <w:rsid w:val="00C96A78"/>
    <w:rPr>
      <w:rFonts w:ascii="Times New Roman" w:eastAsia="Times New Roman" w:hAnsi="Times New Roman" w:cs="Times New Roman"/>
      <w:b/>
      <w:bCs/>
      <w:color w:val="5A5A5A" w:themeColor="text1" w:themeTint="A5"/>
      <w:sz w:val="20"/>
      <w:szCs w:val="20"/>
    </w:rPr>
  </w:style>
  <w:style w:type="character" w:customStyle="1" w:styleId="ui-provider">
    <w:name w:val="ui-provider"/>
    <w:basedOn w:val="DefaultParagraphFont"/>
    <w:rsid w:val="00C96A78"/>
  </w:style>
  <w:style w:type="character" w:customStyle="1" w:styleId="BodyTextChar">
    <w:name w:val="Body Text Char"/>
    <w:basedOn w:val="DefaultParagraphFont"/>
    <w:link w:val="BodyText"/>
    <w:uiPriority w:val="1"/>
    <w:rsid w:val="00C96A78"/>
    <w:rPr>
      <w:rFonts w:ascii="Times New Roman" w:eastAsia="Times New Roman" w:hAnsi="Times New Roman" w:cs="Times New Roman"/>
      <w:sz w:val="24"/>
      <w:szCs w:val="24"/>
    </w:rPr>
  </w:style>
  <w:style w:type="paragraph" w:customStyle="1" w:styleId="paragraph">
    <w:name w:val="paragraph"/>
    <w:basedOn w:val="Normal"/>
    <w:rsid w:val="00903C90"/>
    <w:pPr>
      <w:widowControl/>
      <w:autoSpaceDE/>
      <w:autoSpaceDN/>
      <w:spacing w:before="100" w:beforeAutospacing="1" w:after="100" w:afterAutospacing="1"/>
    </w:pPr>
    <w:rPr>
      <w:sz w:val="24"/>
      <w:szCs w:val="24"/>
    </w:rPr>
  </w:style>
  <w:style w:type="character" w:customStyle="1" w:styleId="normaltextrun">
    <w:name w:val="normaltextrun"/>
    <w:basedOn w:val="DefaultParagraphFont"/>
    <w:rsid w:val="00903C90"/>
  </w:style>
  <w:style w:type="character" w:customStyle="1" w:styleId="eop">
    <w:name w:val="eop"/>
    <w:basedOn w:val="DefaultParagraphFont"/>
    <w:rsid w:val="00903C90"/>
  </w:style>
  <w:style w:type="character" w:customStyle="1" w:styleId="tabchar">
    <w:name w:val="tabchar"/>
    <w:basedOn w:val="DefaultParagraphFont"/>
    <w:rsid w:val="009C05AC"/>
  </w:style>
  <w:style w:type="character" w:customStyle="1" w:styleId="contextualspellingandgrammarerror">
    <w:name w:val="contextualspellingandgrammarerror"/>
    <w:basedOn w:val="DefaultParagraphFont"/>
    <w:rsid w:val="009C05AC"/>
  </w:style>
  <w:style w:type="character" w:customStyle="1" w:styleId="spellingerror">
    <w:name w:val="spellingerror"/>
    <w:basedOn w:val="DefaultParagraphFont"/>
    <w:rsid w:val="009C05A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79635156">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6.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image" Target="media/image2.jpeg"/><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footer" Target="footer2.xml"/><Relationship Id="rId25" Type="http://schemas.openxmlformats.org/officeDocument/2006/relationships/hyperlink" Target="http://www.mass.gov/service-details/about-employment-rights" TargetMode="External"/><Relationship Id="rId33" Type="http://schemas.openxmlformats.org/officeDocument/2006/relationships/header" Target="header12.xml"/><Relationship Id="rId2" Type="http://schemas.openxmlformats.org/officeDocument/2006/relationships/customXml" Target="../customXml/item2.xml"/><Relationship Id="rId16" Type="http://schemas.openxmlformats.org/officeDocument/2006/relationships/header" Target="header5.xml"/><Relationship Id="rId20" Type="http://schemas.openxmlformats.org/officeDocument/2006/relationships/image" Target="media/image1.jpeg"/><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image" Target="media/image4.jpeg"/><Relationship Id="rId32" Type="http://schemas.openxmlformats.org/officeDocument/2006/relationships/footer" Target="footer4.xml"/><Relationship Id="rId5" Type="http://schemas.openxmlformats.org/officeDocument/2006/relationships/numbering" Target="numbering.xml"/><Relationship Id="rId15" Type="http://schemas.openxmlformats.org/officeDocument/2006/relationships/header" Target="header4.xml"/><Relationship Id="rId23" Type="http://schemas.openxmlformats.org/officeDocument/2006/relationships/image" Target="media/image3.jpeg"/><Relationship Id="rId28" Type="http://schemas.openxmlformats.org/officeDocument/2006/relationships/footer" Target="footer3.xml"/><Relationship Id="rId10" Type="http://schemas.openxmlformats.org/officeDocument/2006/relationships/endnotes" Target="endnotes.xml"/><Relationship Id="rId19" Type="http://schemas.openxmlformats.org/officeDocument/2006/relationships/hyperlink" Target="mailto:Commission@CCCMass.Com" TargetMode="Externa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hyperlink" Target="http://www.fda.gov/media/72482/download" TargetMode="External"/><Relationship Id="rId27" Type="http://schemas.openxmlformats.org/officeDocument/2006/relationships/header" Target="header8.xml"/><Relationship Id="rId30" Type="http://schemas.openxmlformats.org/officeDocument/2006/relationships/header" Target="header10.xml"/><Relationship Id="rId35" Type="http://schemas.openxmlformats.org/officeDocument/2006/relationships/theme" Target="theme/theme1.xml"/><Relationship Id="rId8"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db6ef318-02f1-4e5c-b31d-0930d25a343a">
      <UserInfo>
        <DisplayName>Regulatory Review 2022-2023 Members</DisplayName>
        <AccountId>7</AccountId>
        <AccountType/>
      </UserInfo>
      <UserInfo>
        <DisplayName>Tim Caputo</DisplayName>
        <AccountId>150</AccountId>
        <AccountType/>
      </UserInfo>
      <UserInfo>
        <DisplayName>Kyle Potvin</DisplayName>
        <AccountId>69</AccountId>
        <AccountType/>
      </UserInfo>
      <UserInfo>
        <DisplayName>Rebecca Lopez</DisplayName>
        <AccountId>70</AccountId>
        <AccountType/>
      </UserInfo>
      <UserInfo>
        <DisplayName>Maryalice Curley</DisplayName>
        <AccountId>92</AccountId>
        <AccountType/>
      </UserInfo>
      <UserInfo>
        <DisplayName>Cedric Sinclair</DisplayName>
        <AccountId>90</AccountId>
        <AccountType/>
      </UserInfo>
      <UserInfo>
        <DisplayName>Tara Smith</DisplayName>
        <AccountId>93</AccountId>
        <AccountType/>
      </UserInfo>
      <UserInfo>
        <DisplayName>Tiixa Chukwuezi</DisplayName>
        <AccountId>77</AccountId>
        <AccountType/>
      </UserInfo>
      <UserInfo>
        <DisplayName>Andrew Carter</DisplayName>
        <AccountId>78</AccountId>
        <AccountType/>
      </UserInfo>
      <UserInfo>
        <DisplayName>Yaw Gyebi</DisplayName>
        <AccountId>91</AccountId>
        <AccountType/>
      </UserInfo>
      <UserInfo>
        <DisplayName>Steven Laduzinski</DisplayName>
        <AccountId>19</AccountId>
        <AccountType/>
      </UserInfo>
      <UserInfo>
        <DisplayName>Grace O'Day</DisplayName>
        <AccountId>30</AccountId>
        <AccountType/>
      </UserInfo>
      <UserInfo>
        <DisplayName>Kate Flanagan</DisplayName>
        <AccountId>63</AccountId>
        <AccountType/>
      </UserInfo>
      <UserInfo>
        <DisplayName>Mercedes Erickson</DisplayName>
        <AccountId>32</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36F9EC609A85E4E818FC713309B08FD" ma:contentTypeVersion="7" ma:contentTypeDescription="Create a new document." ma:contentTypeScope="" ma:versionID="72dd1c9695bb8f03442d4646deb5933a">
  <xsd:schema xmlns:xsd="http://www.w3.org/2001/XMLSchema" xmlns:xs="http://www.w3.org/2001/XMLSchema" xmlns:p="http://schemas.microsoft.com/office/2006/metadata/properties" xmlns:ns2="6f64f6fc-643a-4234-9a23-21cd9c998169" xmlns:ns3="db6ef318-02f1-4e5c-b31d-0930d25a343a" targetNamespace="http://schemas.microsoft.com/office/2006/metadata/properties" ma:root="true" ma:fieldsID="b9a10ef255e466d7436dbb90f52efaf6" ns2:_="" ns3:_="">
    <xsd:import namespace="6f64f6fc-643a-4234-9a23-21cd9c998169"/>
    <xsd:import namespace="db6ef318-02f1-4e5c-b31d-0930d25a343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f64f6fc-643a-4234-9a23-21cd9c9981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b6ef318-02f1-4e5c-b31d-0930d25a343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7C501CD-EC62-4E52-8FDB-9DCA3573BB9A}">
  <ds:schemaRefs>
    <ds:schemaRef ds:uri="http://schemas.microsoft.com/office/2006/metadata/properties"/>
    <ds:schemaRef ds:uri="http://schemas.microsoft.com/office/infopath/2007/PartnerControls"/>
    <ds:schemaRef ds:uri="db6ef318-02f1-4e5c-b31d-0930d25a343a"/>
  </ds:schemaRefs>
</ds:datastoreItem>
</file>

<file path=customXml/itemProps2.xml><?xml version="1.0" encoding="utf-8"?>
<ds:datastoreItem xmlns:ds="http://schemas.openxmlformats.org/officeDocument/2006/customXml" ds:itemID="{BD1A10E5-6558-4564-92E0-F50997E765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f64f6fc-643a-4234-9a23-21cd9c998169"/>
    <ds:schemaRef ds:uri="db6ef318-02f1-4e5c-b31d-0930d25a34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3584B8-66F4-4ECE-A17B-0853DC783D75}">
  <ds:schemaRefs>
    <ds:schemaRef ds:uri="http://schemas.microsoft.com/sharepoint/v3/contenttype/forms"/>
  </ds:schemaRefs>
</ds:datastoreItem>
</file>

<file path=customXml/itemProps4.xml><?xml version="1.0" encoding="utf-8"?>
<ds:datastoreItem xmlns:ds="http://schemas.openxmlformats.org/officeDocument/2006/customXml" ds:itemID="{6AA151F9-0F40-4863-9EE2-F7404462E95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50</Pages>
  <Words>60425</Words>
  <Characters>344424</Characters>
  <Application>Microsoft Office Word</Application>
  <DocSecurity>0</DocSecurity>
  <Lines>2870</Lines>
  <Paragraphs>808</Paragraphs>
  <ScaleCrop>false</ScaleCrop>
  <Company/>
  <LinksUpToDate>false</LinksUpToDate>
  <CharactersWithSpaces>404041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2023-08-16T17:19:00Z</dcterms:created>
  <dcterms:modified xsi:type="dcterms:W3CDTF">2023-08-16T17:19:00Z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stSaved">
    <vt:filetime>2021-05-17T00:00:00Z</vt:filetime>
  </property>
  <property fmtid="{D5CDD505-2E9C-101B-9397-08002B2CF9AE}" pid="3" name="MediaServiceImageTags">
    <vt:lpwstr/>
  </property>
  <property fmtid="{D5CDD505-2E9C-101B-9397-08002B2CF9AE}" pid="4" name="ContentTypeId">
    <vt:lpwstr>0x010100D36F9EC609A85E4E818FC713309B08FD</vt:lpwstr>
  </property>
  <property fmtid="{D5CDD505-2E9C-101B-9397-08002B2CF9AE}" pid="5" name="Creator">
    <vt:lpwstr>PScript5.dll Version 5.2.2</vt:lpwstr>
  </property>
  <property fmtid="{D5CDD505-2E9C-101B-9397-08002B2CF9AE}" pid="6" name="Created">
    <vt:filetime>2021-04-28T00:00:00Z</vt:filetime>
  </property>
</Properties>
</file>